
<file path=[Content_Types].xml><?xml version="1.0" encoding="utf-8"?>
<Types xmlns="http://schemas.openxmlformats.org/package/2006/content-types">
  <Default Extension="emf" ContentType="image/x-emf"/>
  <Default Extension="jpeg" ContentType="image/jpeg"/>
  <Default Extension="jpg" ContentType="image/jp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3.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media/image164.jpg" ContentType="image/jpeg"/>
  <Override PartName="/ppt/media/image165.jpg" ContentType="image/jpeg"/>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7" r:id="rId2"/>
    <p:sldMasterId id="2147483673" r:id="rId3"/>
    <p:sldMasterId id="2147483680" r:id="rId4"/>
  </p:sldMasterIdLst>
  <p:notesMasterIdLst>
    <p:notesMasterId r:id="rId169"/>
  </p:notesMasterIdLst>
  <p:sldIdLst>
    <p:sldId id="304" r:id="rId5"/>
    <p:sldId id="306" r:id="rId6"/>
    <p:sldId id="850" r:id="rId7"/>
    <p:sldId id="814" r:id="rId8"/>
    <p:sldId id="851" r:id="rId9"/>
    <p:sldId id="852" r:id="rId10"/>
    <p:sldId id="815" r:id="rId11"/>
    <p:sldId id="816" r:id="rId12"/>
    <p:sldId id="817" r:id="rId13"/>
    <p:sldId id="661" r:id="rId14"/>
    <p:sldId id="662" r:id="rId15"/>
    <p:sldId id="663" r:id="rId16"/>
    <p:sldId id="818" r:id="rId17"/>
    <p:sldId id="819" r:id="rId18"/>
    <p:sldId id="820" r:id="rId19"/>
    <p:sldId id="821" r:id="rId20"/>
    <p:sldId id="822" r:id="rId21"/>
    <p:sldId id="823" r:id="rId22"/>
    <p:sldId id="824" r:id="rId23"/>
    <p:sldId id="825" r:id="rId24"/>
    <p:sldId id="675" r:id="rId25"/>
    <p:sldId id="676" r:id="rId26"/>
    <p:sldId id="678" r:id="rId27"/>
    <p:sldId id="679" r:id="rId28"/>
    <p:sldId id="682" r:id="rId29"/>
    <p:sldId id="697" r:id="rId30"/>
    <p:sldId id="708" r:id="rId31"/>
    <p:sldId id="845" r:id="rId32"/>
    <p:sldId id="846" r:id="rId33"/>
    <p:sldId id="709" r:id="rId34"/>
    <p:sldId id="710" r:id="rId35"/>
    <p:sldId id="739" r:id="rId36"/>
    <p:sldId id="740" r:id="rId37"/>
    <p:sldId id="741" r:id="rId38"/>
    <p:sldId id="844" r:id="rId39"/>
    <p:sldId id="742" r:id="rId40"/>
    <p:sldId id="713" r:id="rId41"/>
    <p:sldId id="847" r:id="rId42"/>
    <p:sldId id="698" r:id="rId43"/>
    <p:sldId id="717" r:id="rId44"/>
    <p:sldId id="700" r:id="rId45"/>
    <p:sldId id="716" r:id="rId46"/>
    <p:sldId id="714" r:id="rId47"/>
    <p:sldId id="715" r:id="rId48"/>
    <p:sldId id="699" r:id="rId49"/>
    <p:sldId id="718" r:id="rId50"/>
    <p:sldId id="701" r:id="rId51"/>
    <p:sldId id="719" r:id="rId52"/>
    <p:sldId id="704" r:id="rId53"/>
    <p:sldId id="720" r:id="rId54"/>
    <p:sldId id="705" r:id="rId55"/>
    <p:sldId id="721" r:id="rId56"/>
    <p:sldId id="706" r:id="rId57"/>
    <p:sldId id="712" r:id="rId58"/>
    <p:sldId id="724" r:id="rId59"/>
    <p:sldId id="723" r:id="rId60"/>
    <p:sldId id="722" r:id="rId61"/>
    <p:sldId id="711" r:id="rId62"/>
    <p:sldId id="327" r:id="rId63"/>
    <p:sldId id="726" r:id="rId64"/>
    <p:sldId id="727" r:id="rId65"/>
    <p:sldId id="326" r:id="rId66"/>
    <p:sldId id="728" r:id="rId67"/>
    <p:sldId id="743" r:id="rId68"/>
    <p:sldId id="729" r:id="rId69"/>
    <p:sldId id="730" r:id="rId70"/>
    <p:sldId id="731" r:id="rId71"/>
    <p:sldId id="732" r:id="rId72"/>
    <p:sldId id="733" r:id="rId73"/>
    <p:sldId id="734" r:id="rId74"/>
    <p:sldId id="735" r:id="rId75"/>
    <p:sldId id="736" r:id="rId76"/>
    <p:sldId id="737" r:id="rId77"/>
    <p:sldId id="725" r:id="rId78"/>
    <p:sldId id="279" r:id="rId79"/>
    <p:sldId id="280" r:id="rId80"/>
    <p:sldId id="838" r:id="rId81"/>
    <p:sldId id="839" r:id="rId82"/>
    <p:sldId id="840" r:id="rId83"/>
    <p:sldId id="841" r:id="rId84"/>
    <p:sldId id="842" r:id="rId85"/>
    <p:sldId id="843" r:id="rId86"/>
    <p:sldId id="773" r:id="rId87"/>
    <p:sldId id="774" r:id="rId88"/>
    <p:sldId id="776" r:id="rId89"/>
    <p:sldId id="778" r:id="rId90"/>
    <p:sldId id="777" r:id="rId91"/>
    <p:sldId id="763" r:id="rId92"/>
    <p:sldId id="764" r:id="rId93"/>
    <p:sldId id="765" r:id="rId94"/>
    <p:sldId id="766" r:id="rId95"/>
    <p:sldId id="792" r:id="rId96"/>
    <p:sldId id="793" r:id="rId97"/>
    <p:sldId id="810" r:id="rId98"/>
    <p:sldId id="848" r:id="rId99"/>
    <p:sldId id="786" r:id="rId100"/>
    <p:sldId id="791" r:id="rId101"/>
    <p:sldId id="790" r:id="rId102"/>
    <p:sldId id="757" r:id="rId103"/>
    <p:sldId id="787" r:id="rId104"/>
    <p:sldId id="788" r:id="rId105"/>
    <p:sldId id="789" r:id="rId106"/>
    <p:sldId id="781" r:id="rId107"/>
    <p:sldId id="782" r:id="rId108"/>
    <p:sldId id="783" r:id="rId109"/>
    <p:sldId id="784" r:id="rId110"/>
    <p:sldId id="785" r:id="rId111"/>
    <p:sldId id="794" r:id="rId112"/>
    <p:sldId id="826" r:id="rId113"/>
    <p:sldId id="827" r:id="rId114"/>
    <p:sldId id="780" r:id="rId115"/>
    <p:sldId id="828" r:id="rId116"/>
    <p:sldId id="829" r:id="rId117"/>
    <p:sldId id="830" r:id="rId118"/>
    <p:sldId id="831" r:id="rId119"/>
    <p:sldId id="832" r:id="rId120"/>
    <p:sldId id="833" r:id="rId121"/>
    <p:sldId id="834" r:id="rId122"/>
    <p:sldId id="835" r:id="rId123"/>
    <p:sldId id="837" r:id="rId124"/>
    <p:sldId id="758" r:id="rId125"/>
    <p:sldId id="760" r:id="rId126"/>
    <p:sldId id="759" r:id="rId127"/>
    <p:sldId id="808" r:id="rId128"/>
    <p:sldId id="811" r:id="rId129"/>
    <p:sldId id="812" r:id="rId130"/>
    <p:sldId id="745" r:id="rId131"/>
    <p:sldId id="749" r:id="rId132"/>
    <p:sldId id="746" r:id="rId133"/>
    <p:sldId id="747" r:id="rId134"/>
    <p:sldId id="748" r:id="rId135"/>
    <p:sldId id="751" r:id="rId136"/>
    <p:sldId id="750" r:id="rId137"/>
    <p:sldId id="752" r:id="rId138"/>
    <p:sldId id="753" r:id="rId139"/>
    <p:sldId id="754" r:id="rId140"/>
    <p:sldId id="755" r:id="rId141"/>
    <p:sldId id="756" r:id="rId142"/>
    <p:sldId id="797" r:id="rId143"/>
    <p:sldId id="798" r:id="rId144"/>
    <p:sldId id="799" r:id="rId145"/>
    <p:sldId id="800" r:id="rId146"/>
    <p:sldId id="801" r:id="rId147"/>
    <p:sldId id="802" r:id="rId148"/>
    <p:sldId id="803" r:id="rId149"/>
    <p:sldId id="804" r:id="rId150"/>
    <p:sldId id="805" r:id="rId151"/>
    <p:sldId id="806" r:id="rId152"/>
    <p:sldId id="281" r:id="rId153"/>
    <p:sldId id="282" r:id="rId154"/>
    <p:sldId id="283" r:id="rId155"/>
    <p:sldId id="267" r:id="rId156"/>
    <p:sldId id="268" r:id="rId157"/>
    <p:sldId id="269" r:id="rId158"/>
    <p:sldId id="270" r:id="rId159"/>
    <p:sldId id="271" r:id="rId160"/>
    <p:sldId id="272" r:id="rId161"/>
    <p:sldId id="273" r:id="rId162"/>
    <p:sldId id="274" r:id="rId163"/>
    <p:sldId id="275" r:id="rId164"/>
    <p:sldId id="276" r:id="rId165"/>
    <p:sldId id="277" r:id="rId166"/>
    <p:sldId id="278" r:id="rId167"/>
    <p:sldId id="744" r:id="rId168"/>
  </p:sldIdLst>
  <p:sldSz cx="13208000" cy="9906000"/>
  <p:notesSz cx="6858000" cy="9906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880" userDrawn="1">
          <p15:clr>
            <a:srgbClr val="A4A3A4"/>
          </p15:clr>
        </p15:guide>
        <p15:guide id="2" pos="416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A392C16-A7CF-4351-98DE-015CCAAF1072}" v="124" dt="2025-03-18T15:00:56.757"/>
  </p1510:revLst>
</p1510:revInfo>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3213" autoAdjust="0"/>
    <p:restoredTop sz="94660"/>
  </p:normalViewPr>
  <p:slideViewPr>
    <p:cSldViewPr>
      <p:cViewPr varScale="1">
        <p:scale>
          <a:sx n="106" d="100"/>
          <a:sy n="106" d="100"/>
        </p:scale>
        <p:origin x="1444" y="80"/>
      </p:cViewPr>
      <p:guideLst>
        <p:guide orient="horz" pos="2880"/>
        <p:guide pos="4160"/>
      </p:guideLst>
    </p:cSldViewPr>
  </p:slideViewPr>
  <p:notesTextViewPr>
    <p:cViewPr>
      <p:scale>
        <a:sx n="100" d="100"/>
        <a:sy n="100" d="100"/>
      </p:scale>
      <p:origin x="0" y="0"/>
    </p:cViewPr>
  </p:notesTextViewPr>
  <p:sorterViewPr>
    <p:cViewPr varScale="1">
      <p:scale>
        <a:sx n="1" d="1"/>
        <a:sy n="1" d="1"/>
      </p:scale>
      <p:origin x="0" y="-28664"/>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presProps" Target="presProps.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viewProps" Target="viewProps.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2" Type="http://schemas.openxmlformats.org/officeDocument/2006/relationships/theme" Target="theme/theme1.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tableStyles" Target="tableStyles.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microsoft.com/office/2016/11/relationships/changesInfo" Target="changesInfos/changesInfo1.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5.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microsoft.com/office/2015/10/relationships/revisionInfo" Target="revisionInfo.xml"/><Relationship Id="rId16" Type="http://schemas.openxmlformats.org/officeDocument/2006/relationships/slide" Target="slides/slide12.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hristopher  Morley" userId="956d9c3d-5bef-4f32-a742-25961893b5b0" providerId="ADAL" clId="{95301A87-9975-4C2F-9CF4-4923D4CA68E3}"/>
    <pc:docChg chg="undo custSel addSld delSld modSld">
      <pc:chgData name="Christopher  Morley" userId="956d9c3d-5bef-4f32-a742-25961893b5b0" providerId="ADAL" clId="{95301A87-9975-4C2F-9CF4-4923D4CA68E3}" dt="2023-05-18T11:35:15.211" v="1660" actId="478"/>
      <pc:docMkLst>
        <pc:docMk/>
      </pc:docMkLst>
      <pc:sldChg chg="modSp mod">
        <pc:chgData name="Christopher  Morley" userId="956d9c3d-5bef-4f32-a742-25961893b5b0" providerId="ADAL" clId="{95301A87-9975-4C2F-9CF4-4923D4CA68E3}" dt="2023-05-14T18:16:38.952" v="134" actId="20577"/>
        <pc:sldMkLst>
          <pc:docMk/>
          <pc:sldMk cId="315700935" sldId="742"/>
        </pc:sldMkLst>
      </pc:sldChg>
      <pc:sldChg chg="del">
        <pc:chgData name="Christopher  Morley" userId="956d9c3d-5bef-4f32-a742-25961893b5b0" providerId="ADAL" clId="{95301A87-9975-4C2F-9CF4-4923D4CA68E3}" dt="2023-05-14T19:49:06.455" v="1605" actId="47"/>
        <pc:sldMkLst>
          <pc:docMk/>
          <pc:sldMk cId="2569780743" sldId="761"/>
        </pc:sldMkLst>
      </pc:sldChg>
      <pc:sldChg chg="del">
        <pc:chgData name="Christopher  Morley" userId="956d9c3d-5bef-4f32-a742-25961893b5b0" providerId="ADAL" clId="{95301A87-9975-4C2F-9CF4-4923D4CA68E3}" dt="2023-05-14T19:40:06.945" v="1416" actId="47"/>
        <pc:sldMkLst>
          <pc:docMk/>
          <pc:sldMk cId="4169034998" sldId="807"/>
        </pc:sldMkLst>
      </pc:sldChg>
      <pc:sldChg chg="addSp delSp modSp add mod">
        <pc:chgData name="Christopher  Morley" userId="956d9c3d-5bef-4f32-a742-25961893b5b0" providerId="ADAL" clId="{95301A87-9975-4C2F-9CF4-4923D4CA68E3}" dt="2023-05-14T18:34:42.267" v="195" actId="255"/>
        <pc:sldMkLst>
          <pc:docMk/>
          <pc:sldMk cId="4079737063" sldId="826"/>
        </pc:sldMkLst>
      </pc:sldChg>
      <pc:sldChg chg="addSp delSp modSp add mod">
        <pc:chgData name="Christopher  Morley" userId="956d9c3d-5bef-4f32-a742-25961893b5b0" providerId="ADAL" clId="{95301A87-9975-4C2F-9CF4-4923D4CA68E3}" dt="2023-05-14T18:37:19.327" v="202" actId="207"/>
        <pc:sldMkLst>
          <pc:docMk/>
          <pc:sldMk cId="2557459874" sldId="827"/>
        </pc:sldMkLst>
      </pc:sldChg>
      <pc:sldChg chg="addSp delSp modSp add mod">
        <pc:chgData name="Christopher  Morley" userId="956d9c3d-5bef-4f32-a742-25961893b5b0" providerId="ADAL" clId="{95301A87-9975-4C2F-9CF4-4923D4CA68E3}" dt="2023-05-14T19:42:33.266" v="1419" actId="20577"/>
        <pc:sldMkLst>
          <pc:docMk/>
          <pc:sldMk cId="1232184507" sldId="828"/>
        </pc:sldMkLst>
      </pc:sldChg>
      <pc:sldChg chg="addSp delSp modSp add mod">
        <pc:chgData name="Christopher  Morley" userId="956d9c3d-5bef-4f32-a742-25961893b5b0" providerId="ADAL" clId="{95301A87-9975-4C2F-9CF4-4923D4CA68E3}" dt="2023-05-14T19:42:46.296" v="1422" actId="6549"/>
        <pc:sldMkLst>
          <pc:docMk/>
          <pc:sldMk cId="4145533776" sldId="829"/>
        </pc:sldMkLst>
      </pc:sldChg>
      <pc:sldChg chg="addSp modSp add mod">
        <pc:chgData name="Christopher  Morley" userId="956d9c3d-5bef-4f32-a742-25961893b5b0" providerId="ADAL" clId="{95301A87-9975-4C2F-9CF4-4923D4CA68E3}" dt="2023-05-14T19:42:55.187" v="1423" actId="6549"/>
        <pc:sldMkLst>
          <pc:docMk/>
          <pc:sldMk cId="3515203302" sldId="830"/>
        </pc:sldMkLst>
      </pc:sldChg>
      <pc:sldChg chg="addSp modSp add mod">
        <pc:chgData name="Christopher  Morley" userId="956d9c3d-5bef-4f32-a742-25961893b5b0" providerId="ADAL" clId="{95301A87-9975-4C2F-9CF4-4923D4CA68E3}" dt="2023-05-14T19:43:02.079" v="1424" actId="6549"/>
        <pc:sldMkLst>
          <pc:docMk/>
          <pc:sldMk cId="247262309" sldId="831"/>
        </pc:sldMkLst>
      </pc:sldChg>
      <pc:sldChg chg="addSp modSp add mod">
        <pc:chgData name="Christopher  Morley" userId="956d9c3d-5bef-4f32-a742-25961893b5b0" providerId="ADAL" clId="{95301A87-9975-4C2F-9CF4-4923D4CA68E3}" dt="2023-05-14T19:43:06.813" v="1425" actId="6549"/>
        <pc:sldMkLst>
          <pc:docMk/>
          <pc:sldMk cId="2032421403" sldId="832"/>
        </pc:sldMkLst>
      </pc:sldChg>
      <pc:sldChg chg="addSp delSp modSp add mod">
        <pc:chgData name="Christopher  Morley" userId="956d9c3d-5bef-4f32-a742-25961893b5b0" providerId="ADAL" clId="{95301A87-9975-4C2F-9CF4-4923D4CA68E3}" dt="2023-05-14T19:43:19.322" v="1428" actId="6549"/>
        <pc:sldMkLst>
          <pc:docMk/>
          <pc:sldMk cId="2641772186" sldId="833"/>
        </pc:sldMkLst>
      </pc:sldChg>
      <pc:sldChg chg="addSp modSp add mod">
        <pc:chgData name="Christopher  Morley" userId="956d9c3d-5bef-4f32-a742-25961893b5b0" providerId="ADAL" clId="{95301A87-9975-4C2F-9CF4-4923D4CA68E3}" dt="2023-05-14T19:43:24.595" v="1429" actId="6549"/>
        <pc:sldMkLst>
          <pc:docMk/>
          <pc:sldMk cId="1573572816" sldId="834"/>
        </pc:sldMkLst>
      </pc:sldChg>
      <pc:sldChg chg="addSp delSp modSp add mod">
        <pc:chgData name="Christopher  Morley" userId="956d9c3d-5bef-4f32-a742-25961893b5b0" providerId="ADAL" clId="{95301A87-9975-4C2F-9CF4-4923D4CA68E3}" dt="2023-05-14T19:43:36.842" v="1432" actId="20577"/>
        <pc:sldMkLst>
          <pc:docMk/>
          <pc:sldMk cId="3373999466" sldId="835"/>
        </pc:sldMkLst>
      </pc:sldChg>
      <pc:sldChg chg="modSp add mod">
        <pc:chgData name="Christopher  Morley" userId="956d9c3d-5bef-4f32-a742-25961893b5b0" providerId="ADAL" clId="{95301A87-9975-4C2F-9CF4-4923D4CA68E3}" dt="2023-05-14T19:43:45.109" v="1434" actId="20577"/>
        <pc:sldMkLst>
          <pc:docMk/>
          <pc:sldMk cId="2372407636" sldId="836"/>
        </pc:sldMkLst>
      </pc:sldChg>
      <pc:sldChg chg="addSp delSp modSp add mod">
        <pc:chgData name="Christopher  Morley" userId="956d9c3d-5bef-4f32-a742-25961893b5b0" providerId="ADAL" clId="{95301A87-9975-4C2F-9CF4-4923D4CA68E3}" dt="2023-05-14T19:48:54.635" v="1604" actId="20577"/>
        <pc:sldMkLst>
          <pc:docMk/>
          <pc:sldMk cId="258368168" sldId="837"/>
        </pc:sldMkLst>
      </pc:sldChg>
      <pc:sldChg chg="addSp delSp modSp add mod">
        <pc:chgData name="Christopher  Morley" userId="956d9c3d-5bef-4f32-a742-25961893b5b0" providerId="ADAL" clId="{95301A87-9975-4C2F-9CF4-4923D4CA68E3}" dt="2023-05-18T11:27:53.755" v="1620" actId="478"/>
        <pc:sldMkLst>
          <pc:docMk/>
          <pc:sldMk cId="2101761634" sldId="838"/>
        </pc:sldMkLst>
      </pc:sldChg>
      <pc:sldChg chg="addSp delSp modSp add mod">
        <pc:chgData name="Christopher  Morley" userId="956d9c3d-5bef-4f32-a742-25961893b5b0" providerId="ADAL" clId="{95301A87-9975-4C2F-9CF4-4923D4CA68E3}" dt="2023-05-18T11:28:46.024" v="1627" actId="1076"/>
        <pc:sldMkLst>
          <pc:docMk/>
          <pc:sldMk cId="441800150" sldId="839"/>
        </pc:sldMkLst>
      </pc:sldChg>
      <pc:sldChg chg="addSp delSp modSp add mod">
        <pc:chgData name="Christopher  Morley" userId="956d9c3d-5bef-4f32-a742-25961893b5b0" providerId="ADAL" clId="{95301A87-9975-4C2F-9CF4-4923D4CA68E3}" dt="2023-05-18T11:29:53.317" v="1636" actId="1076"/>
        <pc:sldMkLst>
          <pc:docMk/>
          <pc:sldMk cId="3877731219" sldId="840"/>
        </pc:sldMkLst>
      </pc:sldChg>
      <pc:sldChg chg="add del">
        <pc:chgData name="Christopher  Morley" userId="956d9c3d-5bef-4f32-a742-25961893b5b0" providerId="ADAL" clId="{95301A87-9975-4C2F-9CF4-4923D4CA68E3}" dt="2023-05-18T11:28:53.040" v="1629" actId="47"/>
        <pc:sldMkLst>
          <pc:docMk/>
          <pc:sldMk cId="4123199746" sldId="840"/>
        </pc:sldMkLst>
      </pc:sldChg>
      <pc:sldChg chg="addSp delSp modSp add mod">
        <pc:chgData name="Christopher  Morley" userId="956d9c3d-5bef-4f32-a742-25961893b5b0" providerId="ADAL" clId="{95301A87-9975-4C2F-9CF4-4923D4CA68E3}" dt="2023-05-18T11:33:42.740" v="1648" actId="14100"/>
        <pc:sldMkLst>
          <pc:docMk/>
          <pc:sldMk cId="2068940822" sldId="841"/>
        </pc:sldMkLst>
      </pc:sldChg>
      <pc:sldChg chg="addSp delSp modSp add mod">
        <pc:chgData name="Christopher  Morley" userId="956d9c3d-5bef-4f32-a742-25961893b5b0" providerId="ADAL" clId="{95301A87-9975-4C2F-9CF4-4923D4CA68E3}" dt="2023-05-18T11:35:06.660" v="1657" actId="1076"/>
        <pc:sldMkLst>
          <pc:docMk/>
          <pc:sldMk cId="3517682790" sldId="842"/>
        </pc:sldMkLst>
      </pc:sldChg>
      <pc:sldChg chg="delSp add mod">
        <pc:chgData name="Christopher  Morley" userId="956d9c3d-5bef-4f32-a742-25961893b5b0" providerId="ADAL" clId="{95301A87-9975-4C2F-9CF4-4923D4CA68E3}" dt="2023-05-18T11:35:15.211" v="1660" actId="478"/>
        <pc:sldMkLst>
          <pc:docMk/>
          <pc:sldMk cId="2881455050" sldId="843"/>
        </pc:sldMkLst>
      </pc:sldChg>
    </pc:docChg>
  </pc:docChgLst>
  <pc:docChgLst>
    <pc:chgData name="Christopher  Morley" userId="956d9c3d-5bef-4f32-a742-25961893b5b0" providerId="ADAL" clId="{E86CD401-EC27-419C-AA9D-A3237D4576B9}"/>
    <pc:docChg chg="undo custSel addSld delSld modSld sldOrd">
      <pc:chgData name="Christopher  Morley" userId="956d9c3d-5bef-4f32-a742-25961893b5b0" providerId="ADAL" clId="{E86CD401-EC27-419C-AA9D-A3237D4576B9}" dt="2022-10-17T21:52:15.050" v="7247" actId="47"/>
      <pc:docMkLst>
        <pc:docMk/>
      </pc:docMkLst>
      <pc:sldChg chg="add del">
        <pc:chgData name="Christopher  Morley" userId="956d9c3d-5bef-4f32-a742-25961893b5b0" providerId="ADAL" clId="{E86CD401-EC27-419C-AA9D-A3237D4576B9}" dt="2022-10-16T14:12:39.633" v="2264" actId="47"/>
        <pc:sldMkLst>
          <pc:docMk/>
          <pc:sldMk cId="0" sldId="256"/>
        </pc:sldMkLst>
      </pc:sldChg>
      <pc:sldChg chg="delSp modSp del mod">
        <pc:chgData name="Christopher  Morley" userId="956d9c3d-5bef-4f32-a742-25961893b5b0" providerId="ADAL" clId="{E86CD401-EC27-419C-AA9D-A3237D4576B9}" dt="2022-10-17T21:27:11.415" v="6157"/>
        <pc:sldMkLst>
          <pc:docMk/>
          <pc:sldMk cId="0" sldId="258"/>
        </pc:sldMkLst>
      </pc:sldChg>
      <pc:sldChg chg="modSp del mod">
        <pc:chgData name="Christopher  Morley" userId="956d9c3d-5bef-4f32-a742-25961893b5b0" providerId="ADAL" clId="{E86CD401-EC27-419C-AA9D-A3237D4576B9}" dt="2022-10-16T14:00:46.169" v="2019" actId="2696"/>
        <pc:sldMkLst>
          <pc:docMk/>
          <pc:sldMk cId="0" sldId="259"/>
        </pc:sldMkLst>
      </pc:sldChg>
      <pc:sldChg chg="del">
        <pc:chgData name="Christopher  Morley" userId="956d9c3d-5bef-4f32-a742-25961893b5b0" providerId="ADAL" clId="{E86CD401-EC27-419C-AA9D-A3237D4576B9}" dt="2022-10-16T14:00:46.169" v="2019" actId="2696"/>
        <pc:sldMkLst>
          <pc:docMk/>
          <pc:sldMk cId="0" sldId="261"/>
        </pc:sldMkLst>
      </pc:sldChg>
      <pc:sldChg chg="modSp del mod">
        <pc:chgData name="Christopher  Morley" userId="956d9c3d-5bef-4f32-a742-25961893b5b0" providerId="ADAL" clId="{E86CD401-EC27-419C-AA9D-A3237D4576B9}" dt="2022-10-16T14:00:46.169" v="2019" actId="2696"/>
        <pc:sldMkLst>
          <pc:docMk/>
          <pc:sldMk cId="0" sldId="262"/>
        </pc:sldMkLst>
      </pc:sldChg>
      <pc:sldChg chg="addSp delSp modSp del mod">
        <pc:chgData name="Christopher  Morley" userId="956d9c3d-5bef-4f32-a742-25961893b5b0" providerId="ADAL" clId="{E86CD401-EC27-419C-AA9D-A3237D4576B9}" dt="2022-10-16T14:01:09.440" v="2020" actId="47"/>
        <pc:sldMkLst>
          <pc:docMk/>
          <pc:sldMk cId="0" sldId="263"/>
        </pc:sldMkLst>
      </pc:sldChg>
      <pc:sldChg chg="del">
        <pc:chgData name="Christopher  Morley" userId="956d9c3d-5bef-4f32-a742-25961893b5b0" providerId="ADAL" clId="{E86CD401-EC27-419C-AA9D-A3237D4576B9}" dt="2022-10-16T14:01:09.440" v="2020" actId="47"/>
        <pc:sldMkLst>
          <pc:docMk/>
          <pc:sldMk cId="0" sldId="264"/>
        </pc:sldMkLst>
      </pc:sldChg>
      <pc:sldChg chg="del">
        <pc:chgData name="Christopher  Morley" userId="956d9c3d-5bef-4f32-a742-25961893b5b0" providerId="ADAL" clId="{E86CD401-EC27-419C-AA9D-A3237D4576B9}" dt="2022-10-16T14:12:44.945" v="2265" actId="47"/>
        <pc:sldMkLst>
          <pc:docMk/>
          <pc:sldMk cId="0" sldId="265"/>
        </pc:sldMkLst>
      </pc:sldChg>
      <pc:sldChg chg="del">
        <pc:chgData name="Christopher  Morley" userId="956d9c3d-5bef-4f32-a742-25961893b5b0" providerId="ADAL" clId="{E86CD401-EC27-419C-AA9D-A3237D4576B9}" dt="2022-10-16T16:28:50.874" v="3475" actId="47"/>
        <pc:sldMkLst>
          <pc:docMk/>
          <pc:sldMk cId="0" sldId="266"/>
        </pc:sldMkLst>
      </pc:sldChg>
      <pc:sldChg chg="delSp mod">
        <pc:chgData name="Christopher  Morley" userId="956d9c3d-5bef-4f32-a742-25961893b5b0" providerId="ADAL" clId="{E86CD401-EC27-419C-AA9D-A3237D4576B9}" dt="2022-10-16T15:16:24.292" v="2905" actId="478"/>
        <pc:sldMkLst>
          <pc:docMk/>
          <pc:sldMk cId="0" sldId="267"/>
        </pc:sldMkLst>
      </pc:sldChg>
      <pc:sldChg chg="addSp">
        <pc:chgData name="Christopher  Morley" userId="956d9c3d-5bef-4f32-a742-25961893b5b0" providerId="ADAL" clId="{E86CD401-EC27-419C-AA9D-A3237D4576B9}" dt="2022-10-16T15:00:11.577" v="2776"/>
        <pc:sldMkLst>
          <pc:docMk/>
          <pc:sldMk cId="0" sldId="271"/>
        </pc:sldMkLst>
      </pc:sldChg>
      <pc:sldChg chg="ord">
        <pc:chgData name="Christopher  Morley" userId="956d9c3d-5bef-4f32-a742-25961893b5b0" providerId="ADAL" clId="{E86CD401-EC27-419C-AA9D-A3237D4576B9}" dt="2022-10-16T16:27:59.545" v="3473"/>
        <pc:sldMkLst>
          <pc:docMk/>
          <pc:sldMk cId="0" sldId="281"/>
        </pc:sldMkLst>
      </pc:sldChg>
      <pc:sldChg chg="ord">
        <pc:chgData name="Christopher  Morley" userId="956d9c3d-5bef-4f32-a742-25961893b5b0" providerId="ADAL" clId="{E86CD401-EC27-419C-AA9D-A3237D4576B9}" dt="2022-10-16T16:27:59.545" v="3473"/>
        <pc:sldMkLst>
          <pc:docMk/>
          <pc:sldMk cId="0" sldId="282"/>
        </pc:sldMkLst>
      </pc:sldChg>
      <pc:sldChg chg="ord">
        <pc:chgData name="Christopher  Morley" userId="956d9c3d-5bef-4f32-a742-25961893b5b0" providerId="ADAL" clId="{E86CD401-EC27-419C-AA9D-A3237D4576B9}" dt="2022-10-16T16:27:59.545" v="3473"/>
        <pc:sldMkLst>
          <pc:docMk/>
          <pc:sldMk cId="0" sldId="283"/>
        </pc:sldMkLst>
      </pc:sldChg>
      <pc:sldChg chg="addSp modSp mod ord">
        <pc:chgData name="Christopher  Morley" userId="956d9c3d-5bef-4f32-a742-25961893b5b0" providerId="ADAL" clId="{E86CD401-EC27-419C-AA9D-A3237D4576B9}" dt="2022-10-17T21:09:23.243" v="5940" actId="122"/>
        <pc:sldMkLst>
          <pc:docMk/>
          <pc:sldMk cId="0" sldId="304"/>
        </pc:sldMkLst>
      </pc:sldChg>
      <pc:sldChg chg="addSp delSp modSp mod ord">
        <pc:chgData name="Christopher  Morley" userId="956d9c3d-5bef-4f32-a742-25961893b5b0" providerId="ADAL" clId="{E86CD401-EC27-419C-AA9D-A3237D4576B9}" dt="2022-10-17T21:18:33.918" v="6093" actId="1076"/>
        <pc:sldMkLst>
          <pc:docMk/>
          <pc:sldMk cId="0" sldId="306"/>
        </pc:sldMkLst>
      </pc:sldChg>
      <pc:sldChg chg="modSp mod ord">
        <pc:chgData name="Christopher  Morley" userId="956d9c3d-5bef-4f32-a742-25961893b5b0" providerId="ADAL" clId="{E86CD401-EC27-419C-AA9D-A3237D4576B9}" dt="2022-10-17T19:04:40.700" v="4395" actId="113"/>
        <pc:sldMkLst>
          <pc:docMk/>
          <pc:sldMk cId="0" sldId="327"/>
        </pc:sldMkLst>
      </pc:sldChg>
      <pc:sldChg chg="modSp mod">
        <pc:chgData name="Christopher  Morley" userId="956d9c3d-5bef-4f32-a742-25961893b5b0" providerId="ADAL" clId="{E86CD401-EC27-419C-AA9D-A3237D4576B9}" dt="2022-10-17T18:51:18.025" v="4068"/>
        <pc:sldMkLst>
          <pc:docMk/>
          <pc:sldMk cId="2716405418" sldId="698"/>
        </pc:sldMkLst>
      </pc:sldChg>
      <pc:sldChg chg="modSp mod">
        <pc:chgData name="Christopher  Morley" userId="956d9c3d-5bef-4f32-a742-25961893b5b0" providerId="ADAL" clId="{E86CD401-EC27-419C-AA9D-A3237D4576B9}" dt="2022-10-17T18:53:56.467" v="4147" actId="20577"/>
        <pc:sldMkLst>
          <pc:docMk/>
          <pc:sldMk cId="4213050681" sldId="699"/>
        </pc:sldMkLst>
      </pc:sldChg>
      <pc:sldChg chg="modSp mod">
        <pc:chgData name="Christopher  Morley" userId="956d9c3d-5bef-4f32-a742-25961893b5b0" providerId="ADAL" clId="{E86CD401-EC27-419C-AA9D-A3237D4576B9}" dt="2022-10-17T18:50:49.127" v="4067" actId="207"/>
        <pc:sldMkLst>
          <pc:docMk/>
          <pc:sldMk cId="980427941" sldId="700"/>
        </pc:sldMkLst>
      </pc:sldChg>
      <pc:sldChg chg="modSp mod">
        <pc:chgData name="Christopher  Morley" userId="956d9c3d-5bef-4f32-a742-25961893b5b0" providerId="ADAL" clId="{E86CD401-EC27-419C-AA9D-A3237D4576B9}" dt="2022-10-17T18:54:43.157" v="4182" actId="20577"/>
        <pc:sldMkLst>
          <pc:docMk/>
          <pc:sldMk cId="4180726683" sldId="701"/>
        </pc:sldMkLst>
      </pc:sldChg>
      <pc:sldChg chg="del">
        <pc:chgData name="Christopher  Morley" userId="956d9c3d-5bef-4f32-a742-25961893b5b0" providerId="ADAL" clId="{E86CD401-EC27-419C-AA9D-A3237D4576B9}" dt="2022-10-17T21:08:11.508" v="5880" actId="2696"/>
        <pc:sldMkLst>
          <pc:docMk/>
          <pc:sldMk cId="0" sldId="702"/>
        </pc:sldMkLst>
      </pc:sldChg>
      <pc:sldChg chg="modSp mod">
        <pc:chgData name="Christopher  Morley" userId="956d9c3d-5bef-4f32-a742-25961893b5b0" providerId="ADAL" clId="{E86CD401-EC27-419C-AA9D-A3237D4576B9}" dt="2022-10-17T18:55:46.620" v="4232" actId="20577"/>
        <pc:sldMkLst>
          <pc:docMk/>
          <pc:sldMk cId="2741064921" sldId="704"/>
        </pc:sldMkLst>
      </pc:sldChg>
      <pc:sldChg chg="addSp modSp mod">
        <pc:chgData name="Christopher  Morley" userId="956d9c3d-5bef-4f32-a742-25961893b5b0" providerId="ADAL" clId="{E86CD401-EC27-419C-AA9D-A3237D4576B9}" dt="2022-10-17T18:56:29.590" v="4259" actId="14100"/>
        <pc:sldMkLst>
          <pc:docMk/>
          <pc:sldMk cId="49826831" sldId="705"/>
        </pc:sldMkLst>
      </pc:sldChg>
      <pc:sldChg chg="addSp modSp mod">
        <pc:chgData name="Christopher  Morley" userId="956d9c3d-5bef-4f32-a742-25961893b5b0" providerId="ADAL" clId="{E86CD401-EC27-419C-AA9D-A3237D4576B9}" dt="2022-10-17T18:57:13.471" v="4286" actId="1076"/>
        <pc:sldMkLst>
          <pc:docMk/>
          <pc:sldMk cId="728711009" sldId="706"/>
        </pc:sldMkLst>
      </pc:sldChg>
      <pc:sldChg chg="modSp mod">
        <pc:chgData name="Christopher  Morley" userId="956d9c3d-5bef-4f32-a742-25961893b5b0" providerId="ADAL" clId="{E86CD401-EC27-419C-AA9D-A3237D4576B9}" dt="2022-10-17T18:41:56.501" v="3870" actId="113"/>
        <pc:sldMkLst>
          <pc:docMk/>
          <pc:sldMk cId="2334032636" sldId="708"/>
        </pc:sldMkLst>
      </pc:sldChg>
      <pc:sldChg chg="modSp mod">
        <pc:chgData name="Christopher  Morley" userId="956d9c3d-5bef-4f32-a742-25961893b5b0" providerId="ADAL" clId="{E86CD401-EC27-419C-AA9D-A3237D4576B9}" dt="2022-10-16T12:54:35.895" v="1500" actId="1076"/>
        <pc:sldMkLst>
          <pc:docMk/>
          <pc:sldMk cId="3991209562" sldId="709"/>
        </pc:sldMkLst>
      </pc:sldChg>
      <pc:sldChg chg="addSp modSp mod">
        <pc:chgData name="Christopher  Morley" userId="956d9c3d-5bef-4f32-a742-25961893b5b0" providerId="ADAL" clId="{E86CD401-EC27-419C-AA9D-A3237D4576B9}" dt="2022-10-17T18:58:42.191" v="4296" actId="20577"/>
        <pc:sldMkLst>
          <pc:docMk/>
          <pc:sldMk cId="995976952" sldId="712"/>
        </pc:sldMkLst>
      </pc:sldChg>
      <pc:sldChg chg="addSp delSp modSp mod ord">
        <pc:chgData name="Christopher  Morley" userId="956d9c3d-5bef-4f32-a742-25961893b5b0" providerId="ADAL" clId="{E86CD401-EC27-419C-AA9D-A3237D4576B9}" dt="2022-10-17T18:49:41.168" v="4041" actId="14100"/>
        <pc:sldMkLst>
          <pc:docMk/>
          <pc:sldMk cId="0" sldId="713"/>
        </pc:sldMkLst>
      </pc:sldChg>
      <pc:sldChg chg="modSp mod">
        <pc:chgData name="Christopher  Morley" userId="956d9c3d-5bef-4f32-a742-25961893b5b0" providerId="ADAL" clId="{E86CD401-EC27-419C-AA9D-A3237D4576B9}" dt="2022-10-17T18:52:34.579" v="4098" actId="20577"/>
        <pc:sldMkLst>
          <pc:docMk/>
          <pc:sldMk cId="2200077458" sldId="714"/>
        </pc:sldMkLst>
      </pc:sldChg>
      <pc:sldChg chg="ord">
        <pc:chgData name="Christopher  Morley" userId="956d9c3d-5bef-4f32-a742-25961893b5b0" providerId="ADAL" clId="{E86CD401-EC27-419C-AA9D-A3237D4576B9}" dt="2022-10-17T18:39:36.601" v="3853"/>
        <pc:sldMkLst>
          <pc:docMk/>
          <pc:sldMk cId="0" sldId="715"/>
        </pc:sldMkLst>
      </pc:sldChg>
      <pc:sldChg chg="ord">
        <pc:chgData name="Christopher  Morley" userId="956d9c3d-5bef-4f32-a742-25961893b5b0" providerId="ADAL" clId="{E86CD401-EC27-419C-AA9D-A3237D4576B9}" dt="2022-10-17T18:39:34.063" v="3851"/>
        <pc:sldMkLst>
          <pc:docMk/>
          <pc:sldMk cId="0" sldId="716"/>
        </pc:sldMkLst>
      </pc:sldChg>
      <pc:sldChg chg="ord">
        <pc:chgData name="Christopher  Morley" userId="956d9c3d-5bef-4f32-a742-25961893b5b0" providerId="ADAL" clId="{E86CD401-EC27-419C-AA9D-A3237D4576B9}" dt="2022-10-17T18:39:30.659" v="3849"/>
        <pc:sldMkLst>
          <pc:docMk/>
          <pc:sldMk cId="0" sldId="717"/>
        </pc:sldMkLst>
      </pc:sldChg>
      <pc:sldChg chg="ord">
        <pc:chgData name="Christopher  Morley" userId="956d9c3d-5bef-4f32-a742-25961893b5b0" providerId="ADAL" clId="{E86CD401-EC27-419C-AA9D-A3237D4576B9}" dt="2022-10-17T18:39:39.578" v="3855"/>
        <pc:sldMkLst>
          <pc:docMk/>
          <pc:sldMk cId="0" sldId="718"/>
        </pc:sldMkLst>
      </pc:sldChg>
      <pc:sldChg chg="ord">
        <pc:chgData name="Christopher  Morley" userId="956d9c3d-5bef-4f32-a742-25961893b5b0" providerId="ADAL" clId="{E86CD401-EC27-419C-AA9D-A3237D4576B9}" dt="2022-10-17T18:39:42.614" v="3857"/>
        <pc:sldMkLst>
          <pc:docMk/>
          <pc:sldMk cId="0" sldId="719"/>
        </pc:sldMkLst>
      </pc:sldChg>
      <pc:sldChg chg="ord">
        <pc:chgData name="Christopher  Morley" userId="956d9c3d-5bef-4f32-a742-25961893b5b0" providerId="ADAL" clId="{E86CD401-EC27-419C-AA9D-A3237D4576B9}" dt="2022-10-17T18:40:16.903" v="3861"/>
        <pc:sldMkLst>
          <pc:docMk/>
          <pc:sldMk cId="0" sldId="720"/>
        </pc:sldMkLst>
      </pc:sldChg>
      <pc:sldChg chg="ord">
        <pc:chgData name="Christopher  Morley" userId="956d9c3d-5bef-4f32-a742-25961893b5b0" providerId="ADAL" clId="{E86CD401-EC27-419C-AA9D-A3237D4576B9}" dt="2022-10-17T18:40:27.238" v="3863"/>
        <pc:sldMkLst>
          <pc:docMk/>
          <pc:sldMk cId="0" sldId="721"/>
        </pc:sldMkLst>
      </pc:sldChg>
      <pc:sldChg chg="ord">
        <pc:chgData name="Christopher  Morley" userId="956d9c3d-5bef-4f32-a742-25961893b5b0" providerId="ADAL" clId="{E86CD401-EC27-419C-AA9D-A3237D4576B9}" dt="2022-10-17T18:40:52.159" v="3867"/>
        <pc:sldMkLst>
          <pc:docMk/>
          <pc:sldMk cId="0" sldId="722"/>
        </pc:sldMkLst>
      </pc:sldChg>
      <pc:sldChg chg="addSp modSp mod">
        <pc:chgData name="Christopher  Morley" userId="956d9c3d-5bef-4f32-a742-25961893b5b0" providerId="ADAL" clId="{E86CD401-EC27-419C-AA9D-A3237D4576B9}" dt="2022-10-17T19:00:22.924" v="4320" actId="20577"/>
        <pc:sldMkLst>
          <pc:docMk/>
          <pc:sldMk cId="284764776" sldId="723"/>
        </pc:sldMkLst>
      </pc:sldChg>
      <pc:sldChg chg="ord">
        <pc:chgData name="Christopher  Morley" userId="956d9c3d-5bef-4f32-a742-25961893b5b0" providerId="ADAL" clId="{E86CD401-EC27-419C-AA9D-A3237D4576B9}" dt="2022-10-17T18:40:40.315" v="3865"/>
        <pc:sldMkLst>
          <pc:docMk/>
          <pc:sldMk cId="0" sldId="724"/>
        </pc:sldMkLst>
      </pc:sldChg>
      <pc:sldChg chg="modSp mod">
        <pc:chgData name="Christopher  Morley" userId="956d9c3d-5bef-4f32-a742-25961893b5b0" providerId="ADAL" clId="{E86CD401-EC27-419C-AA9D-A3237D4576B9}" dt="2022-10-17T19:05:13.232" v="4425" actId="1076"/>
        <pc:sldMkLst>
          <pc:docMk/>
          <pc:sldMk cId="3485983599" sldId="726"/>
        </pc:sldMkLst>
      </pc:sldChg>
      <pc:sldChg chg="del">
        <pc:chgData name="Christopher  Morley" userId="956d9c3d-5bef-4f32-a742-25961893b5b0" providerId="ADAL" clId="{E86CD401-EC27-419C-AA9D-A3237D4576B9}" dt="2022-10-16T13:48:46.345" v="1875" actId="47"/>
        <pc:sldMkLst>
          <pc:docMk/>
          <pc:sldMk cId="96781175" sldId="738"/>
        </pc:sldMkLst>
      </pc:sldChg>
      <pc:sldChg chg="modSp mod">
        <pc:chgData name="Christopher  Morley" userId="956d9c3d-5bef-4f32-a742-25961893b5b0" providerId="ADAL" clId="{E86CD401-EC27-419C-AA9D-A3237D4576B9}" dt="2022-10-17T19:14:56.999" v="4426" actId="14100"/>
        <pc:sldMkLst>
          <pc:docMk/>
          <pc:sldMk cId="0" sldId="743"/>
        </pc:sldMkLst>
      </pc:sldChg>
      <pc:sldChg chg="addSp delSp modSp add mod">
        <pc:chgData name="Christopher  Morley" userId="956d9c3d-5bef-4f32-a742-25961893b5b0" providerId="ADAL" clId="{E86CD401-EC27-419C-AA9D-A3237D4576B9}" dt="2022-10-10T19:57:56.093" v="767" actId="20577"/>
        <pc:sldMkLst>
          <pc:docMk/>
          <pc:sldMk cId="2140770168" sldId="745"/>
        </pc:sldMkLst>
      </pc:sldChg>
      <pc:sldChg chg="addSp delSp modSp add mod">
        <pc:chgData name="Christopher  Morley" userId="956d9c3d-5bef-4f32-a742-25961893b5b0" providerId="ADAL" clId="{E86CD401-EC27-419C-AA9D-A3237D4576B9}" dt="2022-10-10T19:07:17.235" v="154" actId="14100"/>
        <pc:sldMkLst>
          <pc:docMk/>
          <pc:sldMk cId="3360595476" sldId="746"/>
        </pc:sldMkLst>
      </pc:sldChg>
      <pc:sldChg chg="addSp delSp modSp add mod">
        <pc:chgData name="Christopher  Morley" userId="956d9c3d-5bef-4f32-a742-25961893b5b0" providerId="ADAL" clId="{E86CD401-EC27-419C-AA9D-A3237D4576B9}" dt="2022-10-10T19:56:40.497" v="743"/>
        <pc:sldMkLst>
          <pc:docMk/>
          <pc:sldMk cId="1579022336" sldId="747"/>
        </pc:sldMkLst>
      </pc:sldChg>
      <pc:sldChg chg="modSp add mod">
        <pc:chgData name="Christopher  Morley" userId="956d9c3d-5bef-4f32-a742-25961893b5b0" providerId="ADAL" clId="{E86CD401-EC27-419C-AA9D-A3237D4576B9}" dt="2022-10-10T19:57:11.236" v="746" actId="5793"/>
        <pc:sldMkLst>
          <pc:docMk/>
          <pc:sldMk cId="3407700031" sldId="748"/>
        </pc:sldMkLst>
      </pc:sldChg>
      <pc:sldChg chg="add">
        <pc:chgData name="Christopher  Morley" userId="956d9c3d-5bef-4f32-a742-25961893b5b0" providerId="ADAL" clId="{E86CD401-EC27-419C-AA9D-A3237D4576B9}" dt="2022-10-10T19:04:10.543" v="90" actId="2890"/>
        <pc:sldMkLst>
          <pc:docMk/>
          <pc:sldMk cId="2921824689" sldId="749"/>
        </pc:sldMkLst>
      </pc:sldChg>
      <pc:sldChg chg="addSp delSp modSp add mod">
        <pc:chgData name="Christopher  Morley" userId="956d9c3d-5bef-4f32-a742-25961893b5b0" providerId="ADAL" clId="{E86CD401-EC27-419C-AA9D-A3237D4576B9}" dt="2022-10-10T20:10:10.260" v="956" actId="20577"/>
        <pc:sldMkLst>
          <pc:docMk/>
          <pc:sldMk cId="3873727455" sldId="750"/>
        </pc:sldMkLst>
      </pc:sldChg>
      <pc:sldChg chg="modSp add mod">
        <pc:chgData name="Christopher  Morley" userId="956d9c3d-5bef-4f32-a742-25961893b5b0" providerId="ADAL" clId="{E86CD401-EC27-419C-AA9D-A3237D4576B9}" dt="2022-10-10T19:57:04.764" v="744" actId="21"/>
        <pc:sldMkLst>
          <pc:docMk/>
          <pc:sldMk cId="1405853352" sldId="751"/>
        </pc:sldMkLst>
      </pc:sldChg>
      <pc:sldChg chg="modSp add mod">
        <pc:chgData name="Christopher  Morley" userId="956d9c3d-5bef-4f32-a742-25961893b5b0" providerId="ADAL" clId="{E86CD401-EC27-419C-AA9D-A3237D4576B9}" dt="2022-10-10T20:25:47.292" v="1147" actId="20577"/>
        <pc:sldMkLst>
          <pc:docMk/>
          <pc:sldMk cId="2205812269" sldId="752"/>
        </pc:sldMkLst>
      </pc:sldChg>
      <pc:sldChg chg="addSp delSp modSp add mod">
        <pc:chgData name="Christopher  Morley" userId="956d9c3d-5bef-4f32-a742-25961893b5b0" providerId="ADAL" clId="{E86CD401-EC27-419C-AA9D-A3237D4576B9}" dt="2022-10-10T20:29:46.706" v="1180" actId="1076"/>
        <pc:sldMkLst>
          <pc:docMk/>
          <pc:sldMk cId="2367248515" sldId="753"/>
        </pc:sldMkLst>
      </pc:sldChg>
      <pc:sldChg chg="addSp delSp modSp add mod">
        <pc:chgData name="Christopher  Morley" userId="956d9c3d-5bef-4f32-a742-25961893b5b0" providerId="ADAL" clId="{E86CD401-EC27-419C-AA9D-A3237D4576B9}" dt="2022-10-10T20:36:26.365" v="1272" actId="14100"/>
        <pc:sldMkLst>
          <pc:docMk/>
          <pc:sldMk cId="4119260861" sldId="754"/>
        </pc:sldMkLst>
      </pc:sldChg>
      <pc:sldChg chg="add del">
        <pc:chgData name="Christopher  Morley" userId="956d9c3d-5bef-4f32-a742-25961893b5b0" providerId="ADAL" clId="{E86CD401-EC27-419C-AA9D-A3237D4576B9}" dt="2022-10-10T20:31:23.436" v="1192"/>
        <pc:sldMkLst>
          <pc:docMk/>
          <pc:sldMk cId="1938522812" sldId="755"/>
        </pc:sldMkLst>
      </pc:sldChg>
      <pc:sldChg chg="addSp delSp modSp add mod">
        <pc:chgData name="Christopher  Morley" userId="956d9c3d-5bef-4f32-a742-25961893b5b0" providerId="ADAL" clId="{E86CD401-EC27-419C-AA9D-A3237D4576B9}" dt="2022-10-10T20:36:51.525" v="1317" actId="1037"/>
        <pc:sldMkLst>
          <pc:docMk/>
          <pc:sldMk cId="2968716585" sldId="755"/>
        </pc:sldMkLst>
      </pc:sldChg>
      <pc:sldChg chg="addSp delSp modSp add mod">
        <pc:chgData name="Christopher  Morley" userId="956d9c3d-5bef-4f32-a742-25961893b5b0" providerId="ADAL" clId="{E86CD401-EC27-419C-AA9D-A3237D4576B9}" dt="2022-10-10T20:38:13.882" v="1325" actId="6549"/>
        <pc:sldMkLst>
          <pc:docMk/>
          <pc:sldMk cId="1396344588" sldId="756"/>
        </pc:sldMkLst>
      </pc:sldChg>
      <pc:sldChg chg="addSp delSp modSp add mod">
        <pc:chgData name="Christopher  Morley" userId="956d9c3d-5bef-4f32-a742-25961893b5b0" providerId="ADAL" clId="{E86CD401-EC27-419C-AA9D-A3237D4576B9}" dt="2022-10-10T20:59:08.645" v="1415" actId="1076"/>
        <pc:sldMkLst>
          <pc:docMk/>
          <pc:sldMk cId="1941256419" sldId="757"/>
        </pc:sldMkLst>
      </pc:sldChg>
      <pc:sldChg chg="addSp delSp modSp add mod ord">
        <pc:chgData name="Christopher  Morley" userId="956d9c3d-5bef-4f32-a742-25961893b5b0" providerId="ADAL" clId="{E86CD401-EC27-419C-AA9D-A3237D4576B9}" dt="2022-10-16T16:31:37.862" v="3531" actId="20577"/>
        <pc:sldMkLst>
          <pc:docMk/>
          <pc:sldMk cId="2676016294" sldId="758"/>
        </pc:sldMkLst>
      </pc:sldChg>
      <pc:sldChg chg="addSp delSp modSp add del mod ord">
        <pc:chgData name="Christopher  Morley" userId="956d9c3d-5bef-4f32-a742-25961893b5b0" providerId="ADAL" clId="{E86CD401-EC27-419C-AA9D-A3237D4576B9}" dt="2022-10-16T16:34:15.979" v="3609" actId="20577"/>
        <pc:sldMkLst>
          <pc:docMk/>
          <pc:sldMk cId="810827702" sldId="759"/>
        </pc:sldMkLst>
      </pc:sldChg>
      <pc:sldChg chg="addSp delSp modSp add mod ord">
        <pc:chgData name="Christopher  Morley" userId="956d9c3d-5bef-4f32-a742-25961893b5b0" providerId="ADAL" clId="{E86CD401-EC27-419C-AA9D-A3237D4576B9}" dt="2022-10-16T16:32:25.985" v="3553" actId="20577"/>
        <pc:sldMkLst>
          <pc:docMk/>
          <pc:sldMk cId="4039780768" sldId="760"/>
        </pc:sldMkLst>
      </pc:sldChg>
      <pc:sldChg chg="addSp delSp modSp add mod ord">
        <pc:chgData name="Christopher  Morley" userId="956d9c3d-5bef-4f32-a742-25961893b5b0" providerId="ADAL" clId="{E86CD401-EC27-419C-AA9D-A3237D4576B9}" dt="2022-10-16T16:30:16.630" v="3483"/>
        <pc:sldMkLst>
          <pc:docMk/>
          <pc:sldMk cId="2569780743" sldId="761"/>
        </pc:sldMkLst>
      </pc:sldChg>
      <pc:sldChg chg="add del">
        <pc:chgData name="Christopher  Morley" userId="956d9c3d-5bef-4f32-a742-25961893b5b0" providerId="ADAL" clId="{E86CD401-EC27-419C-AA9D-A3237D4576B9}" dt="2022-10-16T14:01:09.440" v="2020" actId="47"/>
        <pc:sldMkLst>
          <pc:docMk/>
          <pc:sldMk cId="2755731870" sldId="762"/>
        </pc:sldMkLst>
      </pc:sldChg>
      <pc:sldChg chg="modSp mod">
        <pc:chgData name="Christopher  Morley" userId="956d9c3d-5bef-4f32-a742-25961893b5b0" providerId="ADAL" clId="{E86CD401-EC27-419C-AA9D-A3237D4576B9}" dt="2022-10-16T13:32:37.542" v="1818" actId="1076"/>
        <pc:sldMkLst>
          <pc:docMk/>
          <pc:sldMk cId="3404895715" sldId="763"/>
        </pc:sldMkLst>
      </pc:sldChg>
      <pc:sldChg chg="modSp mod">
        <pc:chgData name="Christopher  Morley" userId="956d9c3d-5bef-4f32-a742-25961893b5b0" providerId="ADAL" clId="{E86CD401-EC27-419C-AA9D-A3237D4576B9}" dt="2022-10-16T13:34:30.158" v="1824" actId="1038"/>
        <pc:sldMkLst>
          <pc:docMk/>
          <pc:sldMk cId="342846216" sldId="764"/>
        </pc:sldMkLst>
      </pc:sldChg>
      <pc:sldChg chg="modSp mod modAnim">
        <pc:chgData name="Christopher  Morley" userId="956d9c3d-5bef-4f32-a742-25961893b5b0" providerId="ADAL" clId="{E86CD401-EC27-419C-AA9D-A3237D4576B9}" dt="2022-10-16T13:44:35.418" v="1853"/>
        <pc:sldMkLst>
          <pc:docMk/>
          <pc:sldMk cId="4060443400" sldId="765"/>
        </pc:sldMkLst>
      </pc:sldChg>
      <pc:sldChg chg="modSp mod modAnim">
        <pc:chgData name="Christopher  Morley" userId="956d9c3d-5bef-4f32-a742-25961893b5b0" providerId="ADAL" clId="{E86CD401-EC27-419C-AA9D-A3237D4576B9}" dt="2022-10-16T13:43:58.612" v="1850"/>
        <pc:sldMkLst>
          <pc:docMk/>
          <pc:sldMk cId="3301350382" sldId="766"/>
        </pc:sldMkLst>
      </pc:sldChg>
      <pc:sldChg chg="del">
        <pc:chgData name="Christopher  Morley" userId="956d9c3d-5bef-4f32-a742-25961893b5b0" providerId="ADAL" clId="{E86CD401-EC27-419C-AA9D-A3237D4576B9}" dt="2022-10-16T13:48:46.345" v="1875" actId="47"/>
        <pc:sldMkLst>
          <pc:docMk/>
          <pc:sldMk cId="797654534" sldId="767"/>
        </pc:sldMkLst>
      </pc:sldChg>
      <pc:sldChg chg="delSp modSp del mod">
        <pc:chgData name="Christopher  Morley" userId="956d9c3d-5bef-4f32-a742-25961893b5b0" providerId="ADAL" clId="{E86CD401-EC27-419C-AA9D-A3237D4576B9}" dt="2022-10-16T13:48:46.345" v="1875" actId="47"/>
        <pc:sldMkLst>
          <pc:docMk/>
          <pc:sldMk cId="3912510823" sldId="768"/>
        </pc:sldMkLst>
      </pc:sldChg>
      <pc:sldChg chg="del">
        <pc:chgData name="Christopher  Morley" userId="956d9c3d-5bef-4f32-a742-25961893b5b0" providerId="ADAL" clId="{E86CD401-EC27-419C-AA9D-A3237D4576B9}" dt="2022-10-16T13:48:46.345" v="1875" actId="47"/>
        <pc:sldMkLst>
          <pc:docMk/>
          <pc:sldMk cId="0" sldId="769"/>
        </pc:sldMkLst>
      </pc:sldChg>
      <pc:sldChg chg="delSp del mod delAnim modAnim">
        <pc:chgData name="Christopher  Morley" userId="956d9c3d-5bef-4f32-a742-25961893b5b0" providerId="ADAL" clId="{E86CD401-EC27-419C-AA9D-A3237D4576B9}" dt="2022-10-16T13:48:46.345" v="1875" actId="47"/>
        <pc:sldMkLst>
          <pc:docMk/>
          <pc:sldMk cId="291028298" sldId="770"/>
        </pc:sldMkLst>
      </pc:sldChg>
      <pc:sldChg chg="modSp del mod">
        <pc:chgData name="Christopher  Morley" userId="956d9c3d-5bef-4f32-a742-25961893b5b0" providerId="ADAL" clId="{E86CD401-EC27-419C-AA9D-A3237D4576B9}" dt="2022-10-16T13:47:24.128" v="1868" actId="47"/>
        <pc:sldMkLst>
          <pc:docMk/>
          <pc:sldMk cId="1232586790" sldId="771"/>
        </pc:sldMkLst>
      </pc:sldChg>
      <pc:sldChg chg="del">
        <pc:chgData name="Christopher  Morley" userId="956d9c3d-5bef-4f32-a742-25961893b5b0" providerId="ADAL" clId="{E86CD401-EC27-419C-AA9D-A3237D4576B9}" dt="2022-10-16T13:48:46.345" v="1875" actId="47"/>
        <pc:sldMkLst>
          <pc:docMk/>
          <pc:sldMk cId="2311664669" sldId="772"/>
        </pc:sldMkLst>
      </pc:sldChg>
      <pc:sldChg chg="delSp mod delAnim modAnim">
        <pc:chgData name="Christopher  Morley" userId="956d9c3d-5bef-4f32-a742-25961893b5b0" providerId="ADAL" clId="{E86CD401-EC27-419C-AA9D-A3237D4576B9}" dt="2022-10-16T13:50:17.135" v="1957" actId="478"/>
        <pc:sldMkLst>
          <pc:docMk/>
          <pc:sldMk cId="3414325334" sldId="773"/>
        </pc:sldMkLst>
      </pc:sldChg>
      <pc:sldChg chg="modSp mod">
        <pc:chgData name="Christopher  Morley" userId="956d9c3d-5bef-4f32-a742-25961893b5b0" providerId="ADAL" clId="{E86CD401-EC27-419C-AA9D-A3237D4576B9}" dt="2022-10-16T13:48:03.795" v="1873" actId="1035"/>
        <pc:sldMkLst>
          <pc:docMk/>
          <pc:sldMk cId="3743953976" sldId="774"/>
        </pc:sldMkLst>
      </pc:sldChg>
      <pc:sldChg chg="del">
        <pc:chgData name="Christopher  Morley" userId="956d9c3d-5bef-4f32-a742-25961893b5b0" providerId="ADAL" clId="{E86CD401-EC27-419C-AA9D-A3237D4576B9}" dt="2022-10-16T13:48:30.895" v="1874" actId="2696"/>
        <pc:sldMkLst>
          <pc:docMk/>
          <pc:sldMk cId="0" sldId="775"/>
        </pc:sldMkLst>
      </pc:sldChg>
      <pc:sldChg chg="addSp delSp modSp mod delAnim">
        <pc:chgData name="Christopher  Morley" userId="956d9c3d-5bef-4f32-a742-25961893b5b0" providerId="ADAL" clId="{E86CD401-EC27-419C-AA9D-A3237D4576B9}" dt="2022-10-16T13:50:06.212" v="1954" actId="478"/>
        <pc:sldMkLst>
          <pc:docMk/>
          <pc:sldMk cId="3873181016" sldId="776"/>
        </pc:sldMkLst>
      </pc:sldChg>
      <pc:sldChg chg="modSp mod">
        <pc:chgData name="Christopher  Morley" userId="956d9c3d-5bef-4f32-a742-25961893b5b0" providerId="ADAL" clId="{E86CD401-EC27-419C-AA9D-A3237D4576B9}" dt="2022-10-16T15:10:33.773" v="2894" actId="1036"/>
        <pc:sldMkLst>
          <pc:docMk/>
          <pc:sldMk cId="1232586790" sldId="777"/>
        </pc:sldMkLst>
      </pc:sldChg>
      <pc:sldChg chg="addSp delSp modSp add mod">
        <pc:chgData name="Christopher  Morley" userId="956d9c3d-5bef-4f32-a742-25961893b5b0" providerId="ADAL" clId="{E86CD401-EC27-419C-AA9D-A3237D4576B9}" dt="2022-10-16T13:56:41.719" v="2016" actId="113"/>
        <pc:sldMkLst>
          <pc:docMk/>
          <pc:sldMk cId="2464769219" sldId="778"/>
        </pc:sldMkLst>
      </pc:sldChg>
      <pc:sldChg chg="modSp mod">
        <pc:chgData name="Christopher  Morley" userId="956d9c3d-5bef-4f32-a742-25961893b5b0" providerId="ADAL" clId="{E86CD401-EC27-419C-AA9D-A3237D4576B9}" dt="2022-10-16T14:01:41.779" v="2026" actId="1036"/>
        <pc:sldMkLst>
          <pc:docMk/>
          <pc:sldMk cId="3801195248" sldId="779"/>
        </pc:sldMkLst>
      </pc:sldChg>
      <pc:sldChg chg="modSp mod ord">
        <pc:chgData name="Christopher  Morley" userId="956d9c3d-5bef-4f32-a742-25961893b5b0" providerId="ADAL" clId="{E86CD401-EC27-419C-AA9D-A3237D4576B9}" dt="2022-10-16T16:29:56.189" v="3479"/>
        <pc:sldMkLst>
          <pc:docMk/>
          <pc:sldMk cId="4149793265" sldId="780"/>
        </pc:sldMkLst>
      </pc:sldChg>
      <pc:sldChg chg="addSp modSp mod modNotes">
        <pc:chgData name="Christopher  Morley" userId="956d9c3d-5bef-4f32-a742-25961893b5b0" providerId="ADAL" clId="{E86CD401-EC27-419C-AA9D-A3237D4576B9}" dt="2022-10-16T14:04:53.728" v="2115" actId="20577"/>
        <pc:sldMkLst>
          <pc:docMk/>
          <pc:sldMk cId="2820727544" sldId="781"/>
        </pc:sldMkLst>
      </pc:sldChg>
      <pc:sldChg chg="addSp modSp mod modNotes">
        <pc:chgData name="Christopher  Morley" userId="956d9c3d-5bef-4f32-a742-25961893b5b0" providerId="ADAL" clId="{E86CD401-EC27-419C-AA9D-A3237D4576B9}" dt="2022-10-16T14:07:19.313" v="2224" actId="14100"/>
        <pc:sldMkLst>
          <pc:docMk/>
          <pc:sldMk cId="2919591337" sldId="782"/>
        </pc:sldMkLst>
      </pc:sldChg>
      <pc:sldChg chg="modSp mod">
        <pc:chgData name="Christopher  Morley" userId="956d9c3d-5bef-4f32-a742-25961893b5b0" providerId="ADAL" clId="{E86CD401-EC27-419C-AA9D-A3237D4576B9}" dt="2022-10-16T14:07:30.502" v="2227" actId="1035"/>
        <pc:sldMkLst>
          <pc:docMk/>
          <pc:sldMk cId="650381795" sldId="783"/>
        </pc:sldMkLst>
      </pc:sldChg>
      <pc:sldChg chg="modSp mod">
        <pc:chgData name="Christopher  Morley" userId="956d9c3d-5bef-4f32-a742-25961893b5b0" providerId="ADAL" clId="{E86CD401-EC27-419C-AA9D-A3237D4576B9}" dt="2022-10-16T14:10:33.212" v="2255" actId="20577"/>
        <pc:sldMkLst>
          <pc:docMk/>
          <pc:sldMk cId="3428901125" sldId="784"/>
        </pc:sldMkLst>
      </pc:sldChg>
      <pc:sldChg chg="addSp delSp modSp add mod">
        <pc:chgData name="Christopher  Morley" userId="956d9c3d-5bef-4f32-a742-25961893b5b0" providerId="ADAL" clId="{E86CD401-EC27-419C-AA9D-A3237D4576B9}" dt="2022-10-16T14:17:06.792" v="2307" actId="1076"/>
        <pc:sldMkLst>
          <pc:docMk/>
          <pc:sldMk cId="2536265072" sldId="785"/>
        </pc:sldMkLst>
      </pc:sldChg>
      <pc:sldChg chg="addSp delSp modSp add mod ord">
        <pc:chgData name="Christopher  Morley" userId="956d9c3d-5bef-4f32-a742-25961893b5b0" providerId="ADAL" clId="{E86CD401-EC27-419C-AA9D-A3237D4576B9}" dt="2022-10-17T21:02:26.351" v="5879" actId="1036"/>
        <pc:sldMkLst>
          <pc:docMk/>
          <pc:sldMk cId="2076646685" sldId="786"/>
        </pc:sldMkLst>
      </pc:sldChg>
      <pc:sldChg chg="addSp delSp modSp add mod ord">
        <pc:chgData name="Christopher  Morley" userId="956d9c3d-5bef-4f32-a742-25961893b5b0" providerId="ADAL" clId="{E86CD401-EC27-419C-AA9D-A3237D4576B9}" dt="2022-10-16T16:29:30.757" v="3477"/>
        <pc:sldMkLst>
          <pc:docMk/>
          <pc:sldMk cId="561830850" sldId="787"/>
        </pc:sldMkLst>
      </pc:sldChg>
      <pc:sldChg chg="addSp delSp modSp add del mod">
        <pc:chgData name="Christopher  Morley" userId="956d9c3d-5bef-4f32-a742-25961893b5b0" providerId="ADAL" clId="{E86CD401-EC27-419C-AA9D-A3237D4576B9}" dt="2022-10-16T15:10:03.745" v="2887" actId="14100"/>
        <pc:sldMkLst>
          <pc:docMk/>
          <pc:sldMk cId="2273656536" sldId="788"/>
        </pc:sldMkLst>
      </pc:sldChg>
      <pc:sldChg chg="addSp delSp modSp add mod">
        <pc:chgData name="Christopher  Morley" userId="956d9c3d-5bef-4f32-a742-25961893b5b0" providerId="ADAL" clId="{E86CD401-EC27-419C-AA9D-A3237D4576B9}" dt="2022-10-16T14:31:01.321" v="2518" actId="2710"/>
        <pc:sldMkLst>
          <pc:docMk/>
          <pc:sldMk cId="265560579" sldId="789"/>
        </pc:sldMkLst>
      </pc:sldChg>
      <pc:sldChg chg="addSp delSp modSp add mod ord">
        <pc:chgData name="Christopher  Morley" userId="956d9c3d-5bef-4f32-a742-25961893b5b0" providerId="ADAL" clId="{E86CD401-EC27-419C-AA9D-A3237D4576B9}" dt="2022-10-17T21:01:21.751" v="5877" actId="14100"/>
        <pc:sldMkLst>
          <pc:docMk/>
          <pc:sldMk cId="772959159" sldId="790"/>
        </pc:sldMkLst>
      </pc:sldChg>
      <pc:sldChg chg="delSp modSp add mod ord">
        <pc:chgData name="Christopher  Morley" userId="956d9c3d-5bef-4f32-a742-25961893b5b0" providerId="ADAL" clId="{E86CD401-EC27-419C-AA9D-A3237D4576B9}" dt="2022-10-16T16:29:30.757" v="3477"/>
        <pc:sldMkLst>
          <pc:docMk/>
          <pc:sldMk cId="2928069758" sldId="791"/>
        </pc:sldMkLst>
      </pc:sldChg>
      <pc:sldChg chg="addSp delSp modSp add mod delAnim">
        <pc:chgData name="Christopher  Morley" userId="956d9c3d-5bef-4f32-a742-25961893b5b0" providerId="ADAL" clId="{E86CD401-EC27-419C-AA9D-A3237D4576B9}" dt="2022-10-16T15:09:01.748" v="2861" actId="20577"/>
        <pc:sldMkLst>
          <pc:docMk/>
          <pc:sldMk cId="635087219" sldId="792"/>
        </pc:sldMkLst>
      </pc:sldChg>
      <pc:sldChg chg="addSp delSp modSp add mod">
        <pc:chgData name="Christopher  Morley" userId="956d9c3d-5bef-4f32-a742-25961893b5b0" providerId="ADAL" clId="{E86CD401-EC27-419C-AA9D-A3237D4576B9}" dt="2022-10-16T15:09:25.094" v="2885" actId="20577"/>
        <pc:sldMkLst>
          <pc:docMk/>
          <pc:sldMk cId="1624573456" sldId="793"/>
        </pc:sldMkLst>
      </pc:sldChg>
      <pc:sldChg chg="modSp add mod">
        <pc:chgData name="Christopher  Morley" userId="956d9c3d-5bef-4f32-a742-25961893b5b0" providerId="ADAL" clId="{E86CD401-EC27-419C-AA9D-A3237D4576B9}" dt="2022-10-16T15:19:46.712" v="2951" actId="1076"/>
        <pc:sldMkLst>
          <pc:docMk/>
          <pc:sldMk cId="24517137" sldId="794"/>
        </pc:sldMkLst>
      </pc:sldChg>
      <pc:sldChg chg="addSp delSp modSp add del mod">
        <pc:chgData name="Christopher  Morley" userId="956d9c3d-5bef-4f32-a742-25961893b5b0" providerId="ADAL" clId="{E86CD401-EC27-419C-AA9D-A3237D4576B9}" dt="2022-10-16T16:28:44.562" v="3474" actId="47"/>
        <pc:sldMkLst>
          <pc:docMk/>
          <pc:sldMk cId="3323982209" sldId="795"/>
        </pc:sldMkLst>
      </pc:sldChg>
      <pc:sldChg chg="modSp add del mod">
        <pc:chgData name="Christopher  Morley" userId="956d9c3d-5bef-4f32-a742-25961893b5b0" providerId="ADAL" clId="{E86CD401-EC27-419C-AA9D-A3237D4576B9}" dt="2022-10-16T16:28:44.562" v="3474" actId="47"/>
        <pc:sldMkLst>
          <pc:docMk/>
          <pc:sldMk cId="3389514914" sldId="796"/>
        </pc:sldMkLst>
      </pc:sldChg>
      <pc:sldChg chg="ord">
        <pc:chgData name="Christopher  Morley" userId="956d9c3d-5bef-4f32-a742-25961893b5b0" providerId="ADAL" clId="{E86CD401-EC27-419C-AA9D-A3237D4576B9}" dt="2022-10-16T16:27:59.545" v="3473"/>
        <pc:sldMkLst>
          <pc:docMk/>
          <pc:sldMk cId="0" sldId="797"/>
        </pc:sldMkLst>
      </pc:sldChg>
      <pc:sldChg chg="ord">
        <pc:chgData name="Christopher  Morley" userId="956d9c3d-5bef-4f32-a742-25961893b5b0" providerId="ADAL" clId="{E86CD401-EC27-419C-AA9D-A3237D4576B9}" dt="2022-10-16T16:27:59.545" v="3473"/>
        <pc:sldMkLst>
          <pc:docMk/>
          <pc:sldMk cId="0" sldId="798"/>
        </pc:sldMkLst>
      </pc:sldChg>
      <pc:sldChg chg="ord">
        <pc:chgData name="Christopher  Morley" userId="956d9c3d-5bef-4f32-a742-25961893b5b0" providerId="ADAL" clId="{E86CD401-EC27-419C-AA9D-A3237D4576B9}" dt="2022-10-16T16:27:59.545" v="3473"/>
        <pc:sldMkLst>
          <pc:docMk/>
          <pc:sldMk cId="0" sldId="799"/>
        </pc:sldMkLst>
      </pc:sldChg>
      <pc:sldChg chg="ord">
        <pc:chgData name="Christopher  Morley" userId="956d9c3d-5bef-4f32-a742-25961893b5b0" providerId="ADAL" clId="{E86CD401-EC27-419C-AA9D-A3237D4576B9}" dt="2022-10-16T16:27:59.545" v="3473"/>
        <pc:sldMkLst>
          <pc:docMk/>
          <pc:sldMk cId="0" sldId="800"/>
        </pc:sldMkLst>
      </pc:sldChg>
      <pc:sldChg chg="ord">
        <pc:chgData name="Christopher  Morley" userId="956d9c3d-5bef-4f32-a742-25961893b5b0" providerId="ADAL" clId="{E86CD401-EC27-419C-AA9D-A3237D4576B9}" dt="2022-10-16T16:27:59.545" v="3473"/>
        <pc:sldMkLst>
          <pc:docMk/>
          <pc:sldMk cId="0" sldId="801"/>
        </pc:sldMkLst>
      </pc:sldChg>
      <pc:sldChg chg="ord">
        <pc:chgData name="Christopher  Morley" userId="956d9c3d-5bef-4f32-a742-25961893b5b0" providerId="ADAL" clId="{E86CD401-EC27-419C-AA9D-A3237D4576B9}" dt="2022-10-16T16:27:59.545" v="3473"/>
        <pc:sldMkLst>
          <pc:docMk/>
          <pc:sldMk cId="0" sldId="802"/>
        </pc:sldMkLst>
      </pc:sldChg>
      <pc:sldChg chg="ord">
        <pc:chgData name="Christopher  Morley" userId="956d9c3d-5bef-4f32-a742-25961893b5b0" providerId="ADAL" clId="{E86CD401-EC27-419C-AA9D-A3237D4576B9}" dt="2022-10-16T16:27:59.545" v="3473"/>
        <pc:sldMkLst>
          <pc:docMk/>
          <pc:sldMk cId="0" sldId="803"/>
        </pc:sldMkLst>
      </pc:sldChg>
      <pc:sldChg chg="ord">
        <pc:chgData name="Christopher  Morley" userId="956d9c3d-5bef-4f32-a742-25961893b5b0" providerId="ADAL" clId="{E86CD401-EC27-419C-AA9D-A3237D4576B9}" dt="2022-10-16T16:27:59.545" v="3473"/>
        <pc:sldMkLst>
          <pc:docMk/>
          <pc:sldMk cId="0" sldId="804"/>
        </pc:sldMkLst>
      </pc:sldChg>
      <pc:sldChg chg="ord">
        <pc:chgData name="Christopher  Morley" userId="956d9c3d-5bef-4f32-a742-25961893b5b0" providerId="ADAL" clId="{E86CD401-EC27-419C-AA9D-A3237D4576B9}" dt="2022-10-16T16:27:59.545" v="3473"/>
        <pc:sldMkLst>
          <pc:docMk/>
          <pc:sldMk cId="0" sldId="805"/>
        </pc:sldMkLst>
      </pc:sldChg>
      <pc:sldChg chg="ord">
        <pc:chgData name="Christopher  Morley" userId="956d9c3d-5bef-4f32-a742-25961893b5b0" providerId="ADAL" clId="{E86CD401-EC27-419C-AA9D-A3237D4576B9}" dt="2022-10-16T16:27:59.545" v="3473"/>
        <pc:sldMkLst>
          <pc:docMk/>
          <pc:sldMk cId="0" sldId="806"/>
        </pc:sldMkLst>
      </pc:sldChg>
      <pc:sldChg chg="addSp delSp modSp add mod ord">
        <pc:chgData name="Christopher  Morley" userId="956d9c3d-5bef-4f32-a742-25961893b5b0" providerId="ADAL" clId="{E86CD401-EC27-419C-AA9D-A3237D4576B9}" dt="2022-10-16T16:27:59.545" v="3473"/>
        <pc:sldMkLst>
          <pc:docMk/>
          <pc:sldMk cId="4169034998" sldId="807"/>
        </pc:sldMkLst>
      </pc:sldChg>
      <pc:sldChg chg="addSp delSp modSp add mod">
        <pc:chgData name="Christopher  Morley" userId="956d9c3d-5bef-4f32-a742-25961893b5b0" providerId="ADAL" clId="{E86CD401-EC27-419C-AA9D-A3237D4576B9}" dt="2022-10-16T16:43:33.745" v="3744" actId="20577"/>
        <pc:sldMkLst>
          <pc:docMk/>
          <pc:sldMk cId="3957519862" sldId="808"/>
        </pc:sldMkLst>
      </pc:sldChg>
      <pc:sldChg chg="delSp modSp add mod">
        <pc:chgData name="Christopher  Morley" userId="956d9c3d-5bef-4f32-a742-25961893b5b0" providerId="ADAL" clId="{E86CD401-EC27-419C-AA9D-A3237D4576B9}" dt="2022-10-17T18:43:51.709" v="3923" actId="478"/>
        <pc:sldMkLst>
          <pc:docMk/>
          <pc:sldMk cId="450200441" sldId="809"/>
        </pc:sldMkLst>
      </pc:sldChg>
      <pc:sldChg chg="addSp delSp modSp add mod">
        <pc:chgData name="Christopher  Morley" userId="956d9c3d-5bef-4f32-a742-25961893b5b0" providerId="ADAL" clId="{E86CD401-EC27-419C-AA9D-A3237D4576B9}" dt="2022-10-17T20:07:05.085" v="5605" actId="20577"/>
        <pc:sldMkLst>
          <pc:docMk/>
          <pc:sldMk cId="3425592614" sldId="810"/>
        </pc:sldMkLst>
      </pc:sldChg>
      <pc:sldChg chg="modSp add mod">
        <pc:chgData name="Christopher  Morley" userId="956d9c3d-5bef-4f32-a742-25961893b5b0" providerId="ADAL" clId="{E86CD401-EC27-419C-AA9D-A3237D4576B9}" dt="2022-10-17T20:07:29.695" v="5629" actId="1076"/>
        <pc:sldMkLst>
          <pc:docMk/>
          <pc:sldMk cId="2610556558" sldId="811"/>
        </pc:sldMkLst>
      </pc:sldChg>
      <pc:sldChg chg="addSp delSp modSp add mod">
        <pc:chgData name="Christopher  Morley" userId="956d9c3d-5bef-4f32-a742-25961893b5b0" providerId="ADAL" clId="{E86CD401-EC27-419C-AA9D-A3237D4576B9}" dt="2022-10-17T20:59:55.574" v="5875" actId="478"/>
        <pc:sldMkLst>
          <pc:docMk/>
          <pc:sldMk cId="1091553519" sldId="812"/>
        </pc:sldMkLst>
      </pc:sldChg>
      <pc:sldChg chg="add">
        <pc:chgData name="Christopher  Morley" userId="956d9c3d-5bef-4f32-a742-25961893b5b0" providerId="ADAL" clId="{E86CD401-EC27-419C-AA9D-A3237D4576B9}" dt="2022-10-17T21:08:21.542" v="5881" actId="2890"/>
        <pc:sldMkLst>
          <pc:docMk/>
          <pc:sldMk cId="8367695" sldId="813"/>
        </pc:sldMkLst>
      </pc:sldChg>
      <pc:sldChg chg="modSp add mod ord">
        <pc:chgData name="Christopher  Morley" userId="956d9c3d-5bef-4f32-a742-25961893b5b0" providerId="ADAL" clId="{E86CD401-EC27-419C-AA9D-A3237D4576B9}" dt="2022-10-17T21:35:42.620" v="6305" actId="1076"/>
        <pc:sldMkLst>
          <pc:docMk/>
          <pc:sldMk cId="1244806708" sldId="814"/>
        </pc:sldMkLst>
      </pc:sldChg>
      <pc:sldChg chg="addSp delSp modSp add mod">
        <pc:chgData name="Christopher  Morley" userId="956d9c3d-5bef-4f32-a742-25961893b5b0" providerId="ADAL" clId="{E86CD401-EC27-419C-AA9D-A3237D4576B9}" dt="2022-10-17T21:36:05.974" v="6321" actId="20577"/>
        <pc:sldMkLst>
          <pc:docMk/>
          <pc:sldMk cId="411944354" sldId="815"/>
        </pc:sldMkLst>
      </pc:sldChg>
      <pc:sldChg chg="addSp delSp modSp add mod">
        <pc:chgData name="Christopher  Morley" userId="956d9c3d-5bef-4f32-a742-25961893b5b0" providerId="ADAL" clId="{E86CD401-EC27-419C-AA9D-A3237D4576B9}" dt="2022-10-17T21:36:00.541" v="6317" actId="20577"/>
        <pc:sldMkLst>
          <pc:docMk/>
          <pc:sldMk cId="607401456" sldId="816"/>
        </pc:sldMkLst>
      </pc:sldChg>
      <pc:sldChg chg="addSp delSp modSp add mod">
        <pc:chgData name="Christopher  Morley" userId="956d9c3d-5bef-4f32-a742-25961893b5b0" providerId="ADAL" clId="{E86CD401-EC27-419C-AA9D-A3237D4576B9}" dt="2022-10-17T21:36:13.074" v="6325" actId="20577"/>
        <pc:sldMkLst>
          <pc:docMk/>
          <pc:sldMk cId="2219622078" sldId="817"/>
        </pc:sldMkLst>
      </pc:sldChg>
      <pc:sldChg chg="addSp delSp modSp add mod">
        <pc:chgData name="Christopher  Morley" userId="956d9c3d-5bef-4f32-a742-25961893b5b0" providerId="ADAL" clId="{E86CD401-EC27-419C-AA9D-A3237D4576B9}" dt="2022-10-17T21:30:55.587" v="6230" actId="20577"/>
        <pc:sldMkLst>
          <pc:docMk/>
          <pc:sldMk cId="625556017" sldId="818"/>
        </pc:sldMkLst>
      </pc:sldChg>
      <pc:sldChg chg="addSp delSp modSp add mod">
        <pc:chgData name="Christopher  Morley" userId="956d9c3d-5bef-4f32-a742-25961893b5b0" providerId="ADAL" clId="{E86CD401-EC27-419C-AA9D-A3237D4576B9}" dt="2022-10-17T21:31:54.692" v="6277" actId="1035"/>
        <pc:sldMkLst>
          <pc:docMk/>
          <pc:sldMk cId="2883717026" sldId="819"/>
        </pc:sldMkLst>
      </pc:sldChg>
      <pc:sldChg chg="addSp delSp modSp add mod">
        <pc:chgData name="Christopher  Morley" userId="956d9c3d-5bef-4f32-a742-25961893b5b0" providerId="ADAL" clId="{E86CD401-EC27-419C-AA9D-A3237D4576B9}" dt="2022-10-17T21:33:08.741" v="6285" actId="1036"/>
        <pc:sldMkLst>
          <pc:docMk/>
          <pc:sldMk cId="1327820295" sldId="820"/>
        </pc:sldMkLst>
      </pc:sldChg>
      <pc:sldChg chg="add">
        <pc:chgData name="Christopher  Morley" userId="956d9c3d-5bef-4f32-a742-25961893b5b0" providerId="ADAL" clId="{E86CD401-EC27-419C-AA9D-A3237D4576B9}" dt="2022-10-17T21:33:13.262" v="6286" actId="2890"/>
        <pc:sldMkLst>
          <pc:docMk/>
          <pc:sldMk cId="1689423725" sldId="821"/>
        </pc:sldMkLst>
      </pc:sldChg>
      <pc:sldChg chg="addSp delSp modSp add mod">
        <pc:chgData name="Christopher  Morley" userId="956d9c3d-5bef-4f32-a742-25961893b5b0" providerId="ADAL" clId="{E86CD401-EC27-419C-AA9D-A3237D4576B9}" dt="2022-10-17T21:37:44.908" v="6428" actId="1037"/>
        <pc:sldMkLst>
          <pc:docMk/>
          <pc:sldMk cId="2911947061" sldId="822"/>
        </pc:sldMkLst>
      </pc:sldChg>
      <pc:sldChg chg="add">
        <pc:chgData name="Christopher  Morley" userId="956d9c3d-5bef-4f32-a742-25961893b5b0" providerId="ADAL" clId="{E86CD401-EC27-419C-AA9D-A3237D4576B9}" dt="2022-10-17T21:37:55.782" v="6429" actId="2890"/>
        <pc:sldMkLst>
          <pc:docMk/>
          <pc:sldMk cId="2795277496" sldId="823"/>
        </pc:sldMkLst>
      </pc:sldChg>
      <pc:sldChg chg="addSp delSp modSp add mod">
        <pc:chgData name="Christopher  Morley" userId="956d9c3d-5bef-4f32-a742-25961893b5b0" providerId="ADAL" clId="{E86CD401-EC27-419C-AA9D-A3237D4576B9}" dt="2022-10-17T21:40:59.661" v="6556" actId="113"/>
        <pc:sldMkLst>
          <pc:docMk/>
          <pc:sldMk cId="1889850559" sldId="824"/>
        </pc:sldMkLst>
      </pc:sldChg>
      <pc:sldChg chg="addSp delSp modSp add mod">
        <pc:chgData name="Christopher  Morley" userId="956d9c3d-5bef-4f32-a742-25961893b5b0" providerId="ADAL" clId="{E86CD401-EC27-419C-AA9D-A3237D4576B9}" dt="2022-10-17T21:45:52.908" v="6866" actId="1038"/>
        <pc:sldMkLst>
          <pc:docMk/>
          <pc:sldMk cId="360004168" sldId="825"/>
        </pc:sldMkLst>
      </pc:sldChg>
      <pc:sldChg chg="addSp delSp modSp add del mod">
        <pc:chgData name="Christopher  Morley" userId="956d9c3d-5bef-4f32-a742-25961893b5b0" providerId="ADAL" clId="{E86CD401-EC27-419C-AA9D-A3237D4576B9}" dt="2022-10-17T21:51:58.041" v="7246" actId="47"/>
        <pc:sldMkLst>
          <pc:docMk/>
          <pc:sldMk cId="1606127542" sldId="826"/>
        </pc:sldMkLst>
      </pc:sldChg>
      <pc:sldChg chg="addSp delSp modSp add del mod">
        <pc:chgData name="Christopher  Morley" userId="956d9c3d-5bef-4f32-a742-25961893b5b0" providerId="ADAL" clId="{E86CD401-EC27-419C-AA9D-A3237D4576B9}" dt="2022-10-17T21:51:58.041" v="7246" actId="47"/>
        <pc:sldMkLst>
          <pc:docMk/>
          <pc:sldMk cId="2118608993" sldId="827"/>
        </pc:sldMkLst>
      </pc:sldChg>
      <pc:sldChg chg="addSp delSp modSp add del mod ord modAnim">
        <pc:chgData name="Christopher  Morley" userId="956d9c3d-5bef-4f32-a742-25961893b5b0" providerId="ADAL" clId="{E86CD401-EC27-419C-AA9D-A3237D4576B9}" dt="2022-10-17T21:52:15.050" v="7247" actId="47"/>
        <pc:sldMkLst>
          <pc:docMk/>
          <pc:sldMk cId="2244503696" sldId="828"/>
        </pc:sldMkLst>
      </pc:sldChg>
      <pc:sldMasterChg chg="delSldLayout">
        <pc:chgData name="Christopher  Morley" userId="956d9c3d-5bef-4f32-a742-25961893b5b0" providerId="ADAL" clId="{E86CD401-EC27-419C-AA9D-A3237D4576B9}" dt="2022-10-16T13:48:46.345" v="1875" actId="47"/>
        <pc:sldMasterMkLst>
          <pc:docMk/>
          <pc:sldMasterMk cId="896113905" sldId="2147483667"/>
        </pc:sldMasterMkLst>
        <pc:sldLayoutChg chg="del">
          <pc:chgData name="Christopher  Morley" userId="956d9c3d-5bef-4f32-a742-25961893b5b0" providerId="ADAL" clId="{E86CD401-EC27-419C-AA9D-A3237D4576B9}" dt="2022-10-16T13:48:46.345" v="1875" actId="47"/>
          <pc:sldLayoutMkLst>
            <pc:docMk/>
            <pc:sldMasterMk cId="896113905" sldId="2147483667"/>
            <pc:sldLayoutMk cId="843838371" sldId="2147483679"/>
          </pc:sldLayoutMkLst>
        </pc:sldLayoutChg>
      </pc:sldMasterChg>
      <pc:sldMasterChg chg="delSldLayout">
        <pc:chgData name="Christopher  Morley" userId="956d9c3d-5bef-4f32-a742-25961893b5b0" providerId="ADAL" clId="{E86CD401-EC27-419C-AA9D-A3237D4576B9}" dt="2022-10-16T14:12:39.633" v="2264" actId="47"/>
        <pc:sldMasterMkLst>
          <pc:docMk/>
          <pc:sldMasterMk cId="1738081957" sldId="2147483680"/>
        </pc:sldMasterMkLst>
        <pc:sldLayoutChg chg="del">
          <pc:chgData name="Christopher  Morley" userId="956d9c3d-5bef-4f32-a742-25961893b5b0" providerId="ADAL" clId="{E86CD401-EC27-419C-AA9D-A3237D4576B9}" dt="2022-10-16T13:48:30.895" v="1874" actId="2696"/>
          <pc:sldLayoutMkLst>
            <pc:docMk/>
            <pc:sldMasterMk cId="1738081957" sldId="2147483680"/>
            <pc:sldLayoutMk cId="1724621777" sldId="2147483693"/>
          </pc:sldLayoutMkLst>
        </pc:sldLayoutChg>
        <pc:sldLayoutChg chg="del">
          <pc:chgData name="Christopher  Morley" userId="956d9c3d-5bef-4f32-a742-25961893b5b0" providerId="ADAL" clId="{E86CD401-EC27-419C-AA9D-A3237D4576B9}" dt="2022-10-16T14:12:39.633" v="2264" actId="47"/>
          <pc:sldLayoutMkLst>
            <pc:docMk/>
            <pc:sldMasterMk cId="1738081957" sldId="2147483680"/>
            <pc:sldLayoutMk cId="4018874545" sldId="2147483693"/>
          </pc:sldLayoutMkLst>
        </pc:sldLayoutChg>
      </pc:sldMasterChg>
    </pc:docChg>
  </pc:docChgLst>
  <pc:docChgLst>
    <pc:chgData name="Christopher  Morley" userId="956d9c3d-5bef-4f32-a742-25961893b5b0" providerId="ADAL" clId="{4731D53A-5793-40FA-8DEC-29224F0A5C65}"/>
    <pc:docChg chg="undo custSel addSld delSld modSld sldOrd">
      <pc:chgData name="Christopher  Morley" userId="956d9c3d-5bef-4f32-a742-25961893b5b0" providerId="ADAL" clId="{4731D53A-5793-40FA-8DEC-29224F0A5C65}" dt="2022-06-20T19:16:42.625" v="500" actId="478"/>
      <pc:docMkLst>
        <pc:docMk/>
      </pc:docMkLst>
      <pc:sldChg chg="ord">
        <pc:chgData name="Christopher  Morley" userId="956d9c3d-5bef-4f32-a742-25961893b5b0" providerId="ADAL" clId="{4731D53A-5793-40FA-8DEC-29224F0A5C65}" dt="2022-06-05T15:06:06.309" v="26"/>
        <pc:sldMkLst>
          <pc:docMk/>
          <pc:sldMk cId="0" sldId="256"/>
        </pc:sldMkLst>
      </pc:sldChg>
      <pc:sldChg chg="del">
        <pc:chgData name="Christopher  Morley" userId="956d9c3d-5bef-4f32-a742-25961893b5b0" providerId="ADAL" clId="{4731D53A-5793-40FA-8DEC-29224F0A5C65}" dt="2022-06-05T14:59:44.129" v="20" actId="2696"/>
        <pc:sldMkLst>
          <pc:docMk/>
          <pc:sldMk cId="0" sldId="257"/>
        </pc:sldMkLst>
      </pc:sldChg>
      <pc:sldChg chg="del">
        <pc:chgData name="Christopher  Morley" userId="956d9c3d-5bef-4f32-a742-25961893b5b0" providerId="ADAL" clId="{4731D53A-5793-40FA-8DEC-29224F0A5C65}" dt="2022-06-05T14:58:26.930" v="19" actId="2696"/>
        <pc:sldMkLst>
          <pc:docMk/>
          <pc:sldMk cId="0" sldId="260"/>
        </pc:sldMkLst>
      </pc:sldChg>
      <pc:sldChg chg="ord">
        <pc:chgData name="Christopher  Morley" userId="956d9c3d-5bef-4f32-a742-25961893b5b0" providerId="ADAL" clId="{4731D53A-5793-40FA-8DEC-29224F0A5C65}" dt="2022-06-05T14:43:43.312" v="7"/>
        <pc:sldMkLst>
          <pc:docMk/>
          <pc:sldMk cId="0" sldId="279"/>
        </pc:sldMkLst>
      </pc:sldChg>
      <pc:sldChg chg="add">
        <pc:chgData name="Christopher  Morley" userId="956d9c3d-5bef-4f32-a742-25961893b5b0" providerId="ADAL" clId="{4731D53A-5793-40FA-8DEC-29224F0A5C65}" dt="2022-06-05T14:56:55.331" v="18"/>
        <pc:sldMkLst>
          <pc:docMk/>
          <pc:sldMk cId="0" sldId="280"/>
        </pc:sldMkLst>
      </pc:sldChg>
      <pc:sldChg chg="addSp delSp modSp mod">
        <pc:chgData name="Christopher  Morley" userId="956d9c3d-5bef-4f32-a742-25961893b5b0" providerId="ADAL" clId="{4731D53A-5793-40FA-8DEC-29224F0A5C65}" dt="2022-06-20T19:16:42.625" v="500" actId="478"/>
        <pc:sldMkLst>
          <pc:docMk/>
          <pc:sldMk cId="0" sldId="326"/>
        </pc:sldMkLst>
      </pc:sldChg>
      <pc:sldChg chg="ord">
        <pc:chgData name="Christopher  Morley" userId="956d9c3d-5bef-4f32-a742-25961893b5b0" providerId="ADAL" clId="{4731D53A-5793-40FA-8DEC-29224F0A5C65}" dt="2022-06-05T14:41:02.636" v="1"/>
        <pc:sldMkLst>
          <pc:docMk/>
          <pc:sldMk cId="980427941" sldId="700"/>
        </pc:sldMkLst>
      </pc:sldChg>
      <pc:sldChg chg="modSp mod">
        <pc:chgData name="Christopher  Morley" userId="956d9c3d-5bef-4f32-a742-25961893b5b0" providerId="ADAL" clId="{4731D53A-5793-40FA-8DEC-29224F0A5C65}" dt="2022-06-05T15:23:21.902" v="33" actId="1076"/>
        <pc:sldMkLst>
          <pc:docMk/>
          <pc:sldMk cId="0" sldId="702"/>
        </pc:sldMkLst>
      </pc:sldChg>
      <pc:sldChg chg="del">
        <pc:chgData name="Christopher  Morley" userId="956d9c3d-5bef-4f32-a742-25961893b5b0" providerId="ADAL" clId="{4731D53A-5793-40FA-8DEC-29224F0A5C65}" dt="2022-06-05T15:22:39.357" v="27" actId="2696"/>
        <pc:sldMkLst>
          <pc:docMk/>
          <pc:sldMk cId="1298525478" sldId="703"/>
        </pc:sldMkLst>
      </pc:sldChg>
      <pc:sldChg chg="del">
        <pc:chgData name="Christopher  Morley" userId="956d9c3d-5bef-4f32-a742-25961893b5b0" providerId="ADAL" clId="{4731D53A-5793-40FA-8DEC-29224F0A5C65}" dt="2022-06-05T15:05:52.053" v="24" actId="47"/>
        <pc:sldMkLst>
          <pc:docMk/>
          <pc:sldMk cId="2725737196" sldId="707"/>
        </pc:sldMkLst>
      </pc:sldChg>
      <pc:sldChg chg="ord">
        <pc:chgData name="Christopher  Morley" userId="956d9c3d-5bef-4f32-a742-25961893b5b0" providerId="ADAL" clId="{4731D53A-5793-40FA-8DEC-29224F0A5C65}" dt="2022-06-05T14:42:35.958" v="5"/>
        <pc:sldMkLst>
          <pc:docMk/>
          <pc:sldMk cId="2200077458" sldId="714"/>
        </pc:sldMkLst>
      </pc:sldChg>
      <pc:sldChg chg="ord">
        <pc:chgData name="Christopher  Morley" userId="956d9c3d-5bef-4f32-a742-25961893b5b0" providerId="ADAL" clId="{4731D53A-5793-40FA-8DEC-29224F0A5C65}" dt="2022-06-05T14:42:35.958" v="5"/>
        <pc:sldMkLst>
          <pc:docMk/>
          <pc:sldMk cId="0" sldId="716"/>
        </pc:sldMkLst>
      </pc:sldChg>
      <pc:sldChg chg="ord">
        <pc:chgData name="Christopher  Morley" userId="956d9c3d-5bef-4f32-a742-25961893b5b0" providerId="ADAL" clId="{4731D53A-5793-40FA-8DEC-29224F0A5C65}" dt="2022-06-05T14:41:02.636" v="1"/>
        <pc:sldMkLst>
          <pc:docMk/>
          <pc:sldMk cId="0" sldId="717"/>
        </pc:sldMkLst>
      </pc:sldChg>
      <pc:sldChg chg="ord">
        <pc:chgData name="Christopher  Morley" userId="956d9c3d-5bef-4f32-a742-25961893b5b0" providerId="ADAL" clId="{4731D53A-5793-40FA-8DEC-29224F0A5C65}" dt="2022-06-05T14:41:44.286" v="3"/>
        <pc:sldMkLst>
          <pc:docMk/>
          <pc:sldMk cId="0" sldId="725"/>
        </pc:sldMkLst>
      </pc:sldChg>
      <pc:sldChg chg="add">
        <pc:chgData name="Christopher  Morley" userId="956d9c3d-5bef-4f32-a742-25961893b5b0" providerId="ADAL" clId="{4731D53A-5793-40FA-8DEC-29224F0A5C65}" dt="2022-06-05T14:46:07.937" v="8"/>
        <pc:sldMkLst>
          <pc:docMk/>
          <pc:sldMk cId="0" sldId="728"/>
        </pc:sldMkLst>
      </pc:sldChg>
      <pc:sldChg chg="add">
        <pc:chgData name="Christopher  Morley" userId="956d9c3d-5bef-4f32-a742-25961893b5b0" providerId="ADAL" clId="{4731D53A-5793-40FA-8DEC-29224F0A5C65}" dt="2022-06-05T14:46:38.016" v="9"/>
        <pc:sldMkLst>
          <pc:docMk/>
          <pc:sldMk cId="0" sldId="729"/>
        </pc:sldMkLst>
      </pc:sldChg>
      <pc:sldChg chg="add">
        <pc:chgData name="Christopher  Morley" userId="956d9c3d-5bef-4f32-a742-25961893b5b0" providerId="ADAL" clId="{4731D53A-5793-40FA-8DEC-29224F0A5C65}" dt="2022-06-05T14:46:58.617" v="10"/>
        <pc:sldMkLst>
          <pc:docMk/>
          <pc:sldMk cId="0" sldId="730"/>
        </pc:sldMkLst>
      </pc:sldChg>
      <pc:sldChg chg="add">
        <pc:chgData name="Christopher  Morley" userId="956d9c3d-5bef-4f32-a742-25961893b5b0" providerId="ADAL" clId="{4731D53A-5793-40FA-8DEC-29224F0A5C65}" dt="2022-06-05T14:47:27.616" v="11"/>
        <pc:sldMkLst>
          <pc:docMk/>
          <pc:sldMk cId="0" sldId="731"/>
        </pc:sldMkLst>
      </pc:sldChg>
      <pc:sldChg chg="add">
        <pc:chgData name="Christopher  Morley" userId="956d9c3d-5bef-4f32-a742-25961893b5b0" providerId="ADAL" clId="{4731D53A-5793-40FA-8DEC-29224F0A5C65}" dt="2022-06-05T14:47:48.569" v="12"/>
        <pc:sldMkLst>
          <pc:docMk/>
          <pc:sldMk cId="0" sldId="732"/>
        </pc:sldMkLst>
      </pc:sldChg>
      <pc:sldChg chg="add">
        <pc:chgData name="Christopher  Morley" userId="956d9c3d-5bef-4f32-a742-25961893b5b0" providerId="ADAL" clId="{4731D53A-5793-40FA-8DEC-29224F0A5C65}" dt="2022-06-05T14:48:02.031" v="13"/>
        <pc:sldMkLst>
          <pc:docMk/>
          <pc:sldMk cId="0" sldId="733"/>
        </pc:sldMkLst>
      </pc:sldChg>
      <pc:sldChg chg="add">
        <pc:chgData name="Christopher  Morley" userId="956d9c3d-5bef-4f32-a742-25961893b5b0" providerId="ADAL" clId="{4731D53A-5793-40FA-8DEC-29224F0A5C65}" dt="2022-06-05T14:48:13.330" v="14"/>
        <pc:sldMkLst>
          <pc:docMk/>
          <pc:sldMk cId="0" sldId="734"/>
        </pc:sldMkLst>
      </pc:sldChg>
      <pc:sldChg chg="add">
        <pc:chgData name="Christopher  Morley" userId="956d9c3d-5bef-4f32-a742-25961893b5b0" providerId="ADAL" clId="{4731D53A-5793-40FA-8DEC-29224F0A5C65}" dt="2022-06-05T14:48:37.346" v="15"/>
        <pc:sldMkLst>
          <pc:docMk/>
          <pc:sldMk cId="0" sldId="735"/>
        </pc:sldMkLst>
      </pc:sldChg>
      <pc:sldChg chg="add">
        <pc:chgData name="Christopher  Morley" userId="956d9c3d-5bef-4f32-a742-25961893b5b0" providerId="ADAL" clId="{4731D53A-5793-40FA-8DEC-29224F0A5C65}" dt="2022-06-05T14:54:33.313" v="16"/>
        <pc:sldMkLst>
          <pc:docMk/>
          <pc:sldMk cId="0" sldId="736"/>
        </pc:sldMkLst>
      </pc:sldChg>
      <pc:sldChg chg="add">
        <pc:chgData name="Christopher  Morley" userId="956d9c3d-5bef-4f32-a742-25961893b5b0" providerId="ADAL" clId="{4731D53A-5793-40FA-8DEC-29224F0A5C65}" dt="2022-06-05T14:54:45.250" v="17"/>
        <pc:sldMkLst>
          <pc:docMk/>
          <pc:sldMk cId="0" sldId="737"/>
        </pc:sldMkLst>
      </pc:sldChg>
      <pc:sldChg chg="delSp add mod">
        <pc:chgData name="Christopher  Morley" userId="956d9c3d-5bef-4f32-a742-25961893b5b0" providerId="ADAL" clId="{4731D53A-5793-40FA-8DEC-29224F0A5C65}" dt="2022-06-05T15:00:11" v="23" actId="478"/>
        <pc:sldMkLst>
          <pc:docMk/>
          <pc:sldMk cId="96781175" sldId="738"/>
        </pc:sldMkLst>
      </pc:sldChg>
      <pc:sldChg chg="addSp delSp modSp add del mod">
        <pc:chgData name="Christopher  Morley" userId="956d9c3d-5bef-4f32-a742-25961893b5b0" providerId="ADAL" clId="{4731D53A-5793-40FA-8DEC-29224F0A5C65}" dt="2022-06-05T15:29:34.872" v="55" actId="20577"/>
        <pc:sldMkLst>
          <pc:docMk/>
          <pc:sldMk cId="571053209" sldId="739"/>
        </pc:sldMkLst>
      </pc:sldChg>
      <pc:sldChg chg="addSp delSp modSp add mod">
        <pc:chgData name="Christopher  Morley" userId="956d9c3d-5bef-4f32-a742-25961893b5b0" providerId="ADAL" clId="{4731D53A-5793-40FA-8DEC-29224F0A5C65}" dt="2022-06-05T15:41:23.589" v="196" actId="113"/>
        <pc:sldMkLst>
          <pc:docMk/>
          <pc:sldMk cId="2417600322" sldId="740"/>
        </pc:sldMkLst>
      </pc:sldChg>
      <pc:sldChg chg="addSp delSp modSp add mod">
        <pc:chgData name="Christopher  Morley" userId="956d9c3d-5bef-4f32-a742-25961893b5b0" providerId="ADAL" clId="{4731D53A-5793-40FA-8DEC-29224F0A5C65}" dt="2022-06-05T15:42:56.298" v="219" actId="1076"/>
        <pc:sldMkLst>
          <pc:docMk/>
          <pc:sldMk cId="4079458868" sldId="741"/>
        </pc:sldMkLst>
      </pc:sldChg>
      <pc:sldChg chg="addSp delSp modSp add mod">
        <pc:chgData name="Christopher  Morley" userId="956d9c3d-5bef-4f32-a742-25961893b5b0" providerId="ADAL" clId="{4731D53A-5793-40FA-8DEC-29224F0A5C65}" dt="2022-06-05T15:51:09.861" v="281" actId="1076"/>
        <pc:sldMkLst>
          <pc:docMk/>
          <pc:sldMk cId="315700935" sldId="742"/>
        </pc:sldMkLst>
      </pc:sldChg>
      <pc:sldChg chg="modSp mod">
        <pc:chgData name="Christopher  Morley" userId="956d9c3d-5bef-4f32-a742-25961893b5b0" providerId="ADAL" clId="{4731D53A-5793-40FA-8DEC-29224F0A5C65}" dt="2022-06-05T15:58:38.552" v="380" actId="20577"/>
        <pc:sldMkLst>
          <pc:docMk/>
          <pc:sldMk cId="0" sldId="743"/>
        </pc:sldMkLst>
      </pc:sldChg>
    </pc:docChg>
  </pc:docChgLst>
  <pc:docChgLst>
    <pc:chgData name="Christopher  Morley" userId="956d9c3d-5bef-4f32-a742-25961893b5b0" providerId="ADAL" clId="{3A6A3023-B054-4185-B17A-BDCC342F58A4}"/>
    <pc:docChg chg="addSld delSld modSld sldOrd">
      <pc:chgData name="Christopher  Morley" userId="956d9c3d-5bef-4f32-a742-25961893b5b0" providerId="ADAL" clId="{3A6A3023-B054-4185-B17A-BDCC342F58A4}" dt="2023-04-18T19:54:51.307" v="4" actId="47"/>
      <pc:docMkLst>
        <pc:docMk/>
      </pc:docMkLst>
      <pc:sldChg chg="ord">
        <pc:chgData name="Christopher  Morley" userId="956d9c3d-5bef-4f32-a742-25961893b5b0" providerId="ADAL" clId="{3A6A3023-B054-4185-B17A-BDCC342F58A4}" dt="2023-04-18T19:53:55.267" v="2"/>
        <pc:sldMkLst>
          <pc:docMk/>
          <pc:sldMk cId="284764776" sldId="723"/>
        </pc:sldMkLst>
      </pc:sldChg>
      <pc:sldChg chg="add del">
        <pc:chgData name="Christopher  Morley" userId="956d9c3d-5bef-4f32-a742-25961893b5b0" providerId="ADAL" clId="{3A6A3023-B054-4185-B17A-BDCC342F58A4}" dt="2023-04-18T19:54:51.307" v="4" actId="47"/>
        <pc:sldMkLst>
          <pc:docMk/>
          <pc:sldMk cId="2298370055" sldId="826"/>
        </pc:sldMkLst>
      </pc:sldChg>
      <pc:sldChg chg="del">
        <pc:chgData name="Christopher  Morley" userId="956d9c3d-5bef-4f32-a742-25961893b5b0" providerId="ADAL" clId="{3A6A3023-B054-4185-B17A-BDCC342F58A4}" dt="2023-04-18T19:54:39.654" v="3" actId="47"/>
        <pc:sldMkLst>
          <pc:docMk/>
          <pc:sldMk cId="2557459874" sldId="827"/>
        </pc:sldMkLst>
      </pc:sldChg>
    </pc:docChg>
  </pc:docChgLst>
  <pc:docChgLst>
    <pc:chgData name="Christopher  Morley" userId="956d9c3d-5bef-4f32-a742-25961893b5b0" providerId="ADAL" clId="{5A392C16-A7CF-4351-98DE-015CCAAF1072}"/>
    <pc:docChg chg="undo custSel addSld delSld modSld sldOrd">
      <pc:chgData name="Christopher  Morley" userId="956d9c3d-5bef-4f32-a742-25961893b5b0" providerId="ADAL" clId="{5A392C16-A7CF-4351-98DE-015CCAAF1072}" dt="2025-03-20T20:53:07.303" v="948" actId="2696"/>
      <pc:docMkLst>
        <pc:docMk/>
      </pc:docMkLst>
      <pc:sldChg chg="mod modShow">
        <pc:chgData name="Christopher  Morley" userId="956d9c3d-5bef-4f32-a742-25961893b5b0" providerId="ADAL" clId="{5A392C16-A7CF-4351-98DE-015CCAAF1072}" dt="2025-03-17T22:15:55.446" v="808" actId="729"/>
        <pc:sldMkLst>
          <pc:docMk/>
          <pc:sldMk cId="0" sldId="267"/>
        </pc:sldMkLst>
      </pc:sldChg>
      <pc:sldChg chg="mod modShow">
        <pc:chgData name="Christopher  Morley" userId="956d9c3d-5bef-4f32-a742-25961893b5b0" providerId="ADAL" clId="{5A392C16-A7CF-4351-98DE-015CCAAF1072}" dt="2025-03-17T22:15:55.446" v="808" actId="729"/>
        <pc:sldMkLst>
          <pc:docMk/>
          <pc:sldMk cId="0" sldId="268"/>
        </pc:sldMkLst>
      </pc:sldChg>
      <pc:sldChg chg="mod modShow">
        <pc:chgData name="Christopher  Morley" userId="956d9c3d-5bef-4f32-a742-25961893b5b0" providerId="ADAL" clId="{5A392C16-A7CF-4351-98DE-015CCAAF1072}" dt="2025-03-17T22:15:55.446" v="808" actId="729"/>
        <pc:sldMkLst>
          <pc:docMk/>
          <pc:sldMk cId="0" sldId="269"/>
        </pc:sldMkLst>
      </pc:sldChg>
      <pc:sldChg chg="mod modShow">
        <pc:chgData name="Christopher  Morley" userId="956d9c3d-5bef-4f32-a742-25961893b5b0" providerId="ADAL" clId="{5A392C16-A7CF-4351-98DE-015CCAAF1072}" dt="2025-03-17T22:15:55.446" v="808" actId="729"/>
        <pc:sldMkLst>
          <pc:docMk/>
          <pc:sldMk cId="0" sldId="270"/>
        </pc:sldMkLst>
      </pc:sldChg>
      <pc:sldChg chg="mod modShow">
        <pc:chgData name="Christopher  Morley" userId="956d9c3d-5bef-4f32-a742-25961893b5b0" providerId="ADAL" clId="{5A392C16-A7CF-4351-98DE-015CCAAF1072}" dt="2025-03-17T22:15:55.446" v="808" actId="729"/>
        <pc:sldMkLst>
          <pc:docMk/>
          <pc:sldMk cId="0" sldId="271"/>
        </pc:sldMkLst>
      </pc:sldChg>
      <pc:sldChg chg="mod modShow">
        <pc:chgData name="Christopher  Morley" userId="956d9c3d-5bef-4f32-a742-25961893b5b0" providerId="ADAL" clId="{5A392C16-A7CF-4351-98DE-015CCAAF1072}" dt="2025-03-17T22:15:55.446" v="808" actId="729"/>
        <pc:sldMkLst>
          <pc:docMk/>
          <pc:sldMk cId="0" sldId="272"/>
        </pc:sldMkLst>
      </pc:sldChg>
      <pc:sldChg chg="mod modShow">
        <pc:chgData name="Christopher  Morley" userId="956d9c3d-5bef-4f32-a742-25961893b5b0" providerId="ADAL" clId="{5A392C16-A7CF-4351-98DE-015CCAAF1072}" dt="2025-03-17T22:15:55.446" v="808" actId="729"/>
        <pc:sldMkLst>
          <pc:docMk/>
          <pc:sldMk cId="0" sldId="273"/>
        </pc:sldMkLst>
      </pc:sldChg>
      <pc:sldChg chg="mod modShow">
        <pc:chgData name="Christopher  Morley" userId="956d9c3d-5bef-4f32-a742-25961893b5b0" providerId="ADAL" clId="{5A392C16-A7CF-4351-98DE-015CCAAF1072}" dt="2025-03-17T22:15:55.446" v="808" actId="729"/>
        <pc:sldMkLst>
          <pc:docMk/>
          <pc:sldMk cId="0" sldId="274"/>
        </pc:sldMkLst>
      </pc:sldChg>
      <pc:sldChg chg="mod modShow">
        <pc:chgData name="Christopher  Morley" userId="956d9c3d-5bef-4f32-a742-25961893b5b0" providerId="ADAL" clId="{5A392C16-A7CF-4351-98DE-015CCAAF1072}" dt="2025-03-17T22:15:55.446" v="808" actId="729"/>
        <pc:sldMkLst>
          <pc:docMk/>
          <pc:sldMk cId="0" sldId="275"/>
        </pc:sldMkLst>
      </pc:sldChg>
      <pc:sldChg chg="mod modShow">
        <pc:chgData name="Christopher  Morley" userId="956d9c3d-5bef-4f32-a742-25961893b5b0" providerId="ADAL" clId="{5A392C16-A7CF-4351-98DE-015CCAAF1072}" dt="2025-03-17T22:15:55.446" v="808" actId="729"/>
        <pc:sldMkLst>
          <pc:docMk/>
          <pc:sldMk cId="0" sldId="276"/>
        </pc:sldMkLst>
      </pc:sldChg>
      <pc:sldChg chg="mod modShow">
        <pc:chgData name="Christopher  Morley" userId="956d9c3d-5bef-4f32-a742-25961893b5b0" providerId="ADAL" clId="{5A392C16-A7CF-4351-98DE-015CCAAF1072}" dt="2025-03-17T22:15:55.446" v="808" actId="729"/>
        <pc:sldMkLst>
          <pc:docMk/>
          <pc:sldMk cId="0" sldId="277"/>
        </pc:sldMkLst>
      </pc:sldChg>
      <pc:sldChg chg="mod modShow">
        <pc:chgData name="Christopher  Morley" userId="956d9c3d-5bef-4f32-a742-25961893b5b0" providerId="ADAL" clId="{5A392C16-A7CF-4351-98DE-015CCAAF1072}" dt="2025-03-17T22:15:55.446" v="808" actId="729"/>
        <pc:sldMkLst>
          <pc:docMk/>
          <pc:sldMk cId="0" sldId="278"/>
        </pc:sldMkLst>
      </pc:sldChg>
      <pc:sldChg chg="mod modShow">
        <pc:chgData name="Christopher  Morley" userId="956d9c3d-5bef-4f32-a742-25961893b5b0" providerId="ADAL" clId="{5A392C16-A7CF-4351-98DE-015CCAAF1072}" dt="2025-03-17T22:15:55.446" v="808" actId="729"/>
        <pc:sldMkLst>
          <pc:docMk/>
          <pc:sldMk cId="0" sldId="281"/>
        </pc:sldMkLst>
      </pc:sldChg>
      <pc:sldChg chg="mod modShow">
        <pc:chgData name="Christopher  Morley" userId="956d9c3d-5bef-4f32-a742-25961893b5b0" providerId="ADAL" clId="{5A392C16-A7CF-4351-98DE-015CCAAF1072}" dt="2025-03-17T22:15:55.446" v="808" actId="729"/>
        <pc:sldMkLst>
          <pc:docMk/>
          <pc:sldMk cId="0" sldId="282"/>
        </pc:sldMkLst>
      </pc:sldChg>
      <pc:sldChg chg="mod modShow">
        <pc:chgData name="Christopher  Morley" userId="956d9c3d-5bef-4f32-a742-25961893b5b0" providerId="ADAL" clId="{5A392C16-A7CF-4351-98DE-015CCAAF1072}" dt="2025-03-17T22:15:55.446" v="808" actId="729"/>
        <pc:sldMkLst>
          <pc:docMk/>
          <pc:sldMk cId="0" sldId="283"/>
        </pc:sldMkLst>
      </pc:sldChg>
      <pc:sldChg chg="ord">
        <pc:chgData name="Christopher  Morley" userId="956d9c3d-5bef-4f32-a742-25961893b5b0" providerId="ADAL" clId="{5A392C16-A7CF-4351-98DE-015CCAAF1072}" dt="2025-03-18T14:44:48.255" v="903"/>
        <pc:sldMkLst>
          <pc:docMk/>
          <pc:sldMk cId="0" sldId="304"/>
        </pc:sldMkLst>
      </pc:sldChg>
      <pc:sldChg chg="modSp mod ord">
        <pc:chgData name="Christopher  Morley" userId="956d9c3d-5bef-4f32-a742-25961893b5b0" providerId="ADAL" clId="{5A392C16-A7CF-4351-98DE-015CCAAF1072}" dt="2025-03-18T14:44:45.363" v="901"/>
        <pc:sldMkLst>
          <pc:docMk/>
          <pc:sldMk cId="0" sldId="306"/>
        </pc:sldMkLst>
        <pc:spChg chg="mod">
          <ac:chgData name="Christopher  Morley" userId="956d9c3d-5bef-4f32-a742-25961893b5b0" providerId="ADAL" clId="{5A392C16-A7CF-4351-98DE-015CCAAF1072}" dt="2025-03-18T14:44:11.483" v="899" actId="20577"/>
          <ac:spMkLst>
            <pc:docMk/>
            <pc:sldMk cId="0" sldId="306"/>
            <ac:spMk id="48" creationId="{00000000-0000-0000-0000-000000000000}"/>
          </ac:spMkLst>
        </pc:spChg>
      </pc:sldChg>
      <pc:sldChg chg="ord modNotes">
        <pc:chgData name="Christopher  Morley" userId="956d9c3d-5bef-4f32-a742-25961893b5b0" providerId="ADAL" clId="{5A392C16-A7CF-4351-98DE-015CCAAF1072}" dt="2025-03-17T17:49:12.216" v="500"/>
        <pc:sldMkLst>
          <pc:docMk/>
          <pc:sldMk cId="0" sldId="661"/>
        </pc:sldMkLst>
      </pc:sldChg>
      <pc:sldChg chg="ord modNotes">
        <pc:chgData name="Christopher  Morley" userId="956d9c3d-5bef-4f32-a742-25961893b5b0" providerId="ADAL" clId="{5A392C16-A7CF-4351-98DE-015CCAAF1072}" dt="2025-03-17T17:49:12.216" v="500"/>
        <pc:sldMkLst>
          <pc:docMk/>
          <pc:sldMk cId="0" sldId="662"/>
        </pc:sldMkLst>
      </pc:sldChg>
      <pc:sldChg chg="ord modNotes">
        <pc:chgData name="Christopher  Morley" userId="956d9c3d-5bef-4f32-a742-25961893b5b0" providerId="ADAL" clId="{5A392C16-A7CF-4351-98DE-015CCAAF1072}" dt="2025-03-17T17:49:12.216" v="500"/>
        <pc:sldMkLst>
          <pc:docMk/>
          <pc:sldMk cId="0" sldId="663"/>
        </pc:sldMkLst>
      </pc:sldChg>
      <pc:sldChg chg="ord modNotes">
        <pc:chgData name="Christopher  Morley" userId="956d9c3d-5bef-4f32-a742-25961893b5b0" providerId="ADAL" clId="{5A392C16-A7CF-4351-98DE-015CCAAF1072}" dt="2025-03-17T17:49:12.216" v="500"/>
        <pc:sldMkLst>
          <pc:docMk/>
          <pc:sldMk cId="4260780252" sldId="675"/>
        </pc:sldMkLst>
      </pc:sldChg>
      <pc:sldChg chg="ord modNotes">
        <pc:chgData name="Christopher  Morley" userId="956d9c3d-5bef-4f32-a742-25961893b5b0" providerId="ADAL" clId="{5A392C16-A7CF-4351-98DE-015CCAAF1072}" dt="2025-03-17T17:49:12.216" v="500"/>
        <pc:sldMkLst>
          <pc:docMk/>
          <pc:sldMk cId="0" sldId="676"/>
        </pc:sldMkLst>
      </pc:sldChg>
      <pc:sldChg chg="ord modNotes">
        <pc:chgData name="Christopher  Morley" userId="956d9c3d-5bef-4f32-a742-25961893b5b0" providerId="ADAL" clId="{5A392C16-A7CF-4351-98DE-015CCAAF1072}" dt="2025-03-17T17:49:12.216" v="500"/>
        <pc:sldMkLst>
          <pc:docMk/>
          <pc:sldMk cId="1510830309" sldId="678"/>
        </pc:sldMkLst>
      </pc:sldChg>
      <pc:sldChg chg="ord modNotes">
        <pc:chgData name="Christopher  Morley" userId="956d9c3d-5bef-4f32-a742-25961893b5b0" providerId="ADAL" clId="{5A392C16-A7CF-4351-98DE-015CCAAF1072}" dt="2025-03-17T17:49:12.216" v="500"/>
        <pc:sldMkLst>
          <pc:docMk/>
          <pc:sldMk cId="2639509515" sldId="679"/>
        </pc:sldMkLst>
      </pc:sldChg>
      <pc:sldChg chg="ord modNotes">
        <pc:chgData name="Christopher  Morley" userId="956d9c3d-5bef-4f32-a742-25961893b5b0" providerId="ADAL" clId="{5A392C16-A7CF-4351-98DE-015CCAAF1072}" dt="2025-03-17T17:49:12.216" v="500"/>
        <pc:sldMkLst>
          <pc:docMk/>
          <pc:sldMk cId="0" sldId="682"/>
        </pc:sldMkLst>
      </pc:sldChg>
      <pc:sldChg chg="delSp modSp mod">
        <pc:chgData name="Christopher  Morley" userId="956d9c3d-5bef-4f32-a742-25961893b5b0" providerId="ADAL" clId="{5A392C16-A7CF-4351-98DE-015CCAAF1072}" dt="2025-03-17T15:17:09.969" v="91" actId="1076"/>
        <pc:sldMkLst>
          <pc:docMk/>
          <pc:sldMk cId="2334032636" sldId="708"/>
        </pc:sldMkLst>
        <pc:spChg chg="mod">
          <ac:chgData name="Christopher  Morley" userId="956d9c3d-5bef-4f32-a742-25961893b5b0" providerId="ADAL" clId="{5A392C16-A7CF-4351-98DE-015CCAAF1072}" dt="2025-03-17T15:17:09.969" v="91" actId="1076"/>
          <ac:spMkLst>
            <pc:docMk/>
            <pc:sldMk cId="2334032636" sldId="708"/>
            <ac:spMk id="123" creationId="{09E6150C-86C1-43C6-B0DD-F6DEBAE801F0}"/>
          </ac:spMkLst>
        </pc:spChg>
        <pc:spChg chg="mod">
          <ac:chgData name="Christopher  Morley" userId="956d9c3d-5bef-4f32-a742-25961893b5b0" providerId="ADAL" clId="{5A392C16-A7CF-4351-98DE-015CCAAF1072}" dt="2025-03-17T15:17:09.969" v="91" actId="1076"/>
          <ac:spMkLst>
            <pc:docMk/>
            <pc:sldMk cId="2334032636" sldId="708"/>
            <ac:spMk id="129" creationId="{D9CC5A01-BCB3-427F-9CE7-EFDC01768CFD}"/>
          </ac:spMkLst>
        </pc:spChg>
        <pc:spChg chg="mod">
          <ac:chgData name="Christopher  Morley" userId="956d9c3d-5bef-4f32-a742-25961893b5b0" providerId="ADAL" clId="{5A392C16-A7CF-4351-98DE-015CCAAF1072}" dt="2025-03-17T15:15:04.692" v="70" actId="207"/>
          <ac:spMkLst>
            <pc:docMk/>
            <pc:sldMk cId="2334032636" sldId="708"/>
            <ac:spMk id="134" creationId="{28329303-DC0F-4C6A-B923-0F3681F3DA2C}"/>
          </ac:spMkLst>
        </pc:spChg>
        <pc:spChg chg="mod">
          <ac:chgData name="Christopher  Morley" userId="956d9c3d-5bef-4f32-a742-25961893b5b0" providerId="ADAL" clId="{5A392C16-A7CF-4351-98DE-015CCAAF1072}" dt="2025-03-17T15:17:09.969" v="91" actId="1076"/>
          <ac:spMkLst>
            <pc:docMk/>
            <pc:sldMk cId="2334032636" sldId="708"/>
            <ac:spMk id="135" creationId="{C2B063AE-FA89-48C0-922F-6DDDDDB05B6C}"/>
          </ac:spMkLst>
        </pc:spChg>
        <pc:spChg chg="mod">
          <ac:chgData name="Christopher  Morley" userId="956d9c3d-5bef-4f32-a742-25961893b5b0" providerId="ADAL" clId="{5A392C16-A7CF-4351-98DE-015CCAAF1072}" dt="2025-03-17T15:17:09.969" v="91" actId="1076"/>
          <ac:spMkLst>
            <pc:docMk/>
            <pc:sldMk cId="2334032636" sldId="708"/>
            <ac:spMk id="136" creationId="{A61C9576-B642-41BC-AFAC-8A31FA105C81}"/>
          </ac:spMkLst>
        </pc:spChg>
        <pc:spChg chg="mod">
          <ac:chgData name="Christopher  Morley" userId="956d9c3d-5bef-4f32-a742-25961893b5b0" providerId="ADAL" clId="{5A392C16-A7CF-4351-98DE-015CCAAF1072}" dt="2025-03-17T15:17:09.969" v="91" actId="1076"/>
          <ac:spMkLst>
            <pc:docMk/>
            <pc:sldMk cId="2334032636" sldId="708"/>
            <ac:spMk id="155" creationId="{5284862E-B17A-44A1-823F-376A98F1B9D7}"/>
          </ac:spMkLst>
        </pc:spChg>
        <pc:spChg chg="mod">
          <ac:chgData name="Christopher  Morley" userId="956d9c3d-5bef-4f32-a742-25961893b5b0" providerId="ADAL" clId="{5A392C16-A7CF-4351-98DE-015CCAAF1072}" dt="2025-03-17T15:16:52.960" v="89" actId="20577"/>
          <ac:spMkLst>
            <pc:docMk/>
            <pc:sldMk cId="2334032636" sldId="708"/>
            <ac:spMk id="158" creationId="{A002A294-97F0-48B1-8ED7-BF2263810A46}"/>
          </ac:spMkLst>
        </pc:spChg>
        <pc:spChg chg="mod">
          <ac:chgData name="Christopher  Morley" userId="956d9c3d-5bef-4f32-a742-25961893b5b0" providerId="ADAL" clId="{5A392C16-A7CF-4351-98DE-015CCAAF1072}" dt="2025-03-17T15:17:09.969" v="91" actId="1076"/>
          <ac:spMkLst>
            <pc:docMk/>
            <pc:sldMk cId="2334032636" sldId="708"/>
            <ac:spMk id="180" creationId="{2F3B611C-F97E-40DC-BF8B-FD1510B2CDE2}"/>
          </ac:spMkLst>
        </pc:spChg>
        <pc:spChg chg="mod">
          <ac:chgData name="Christopher  Morley" userId="956d9c3d-5bef-4f32-a742-25961893b5b0" providerId="ADAL" clId="{5A392C16-A7CF-4351-98DE-015CCAAF1072}" dt="2025-03-17T15:15:22.479" v="72" actId="207"/>
          <ac:spMkLst>
            <pc:docMk/>
            <pc:sldMk cId="2334032636" sldId="708"/>
            <ac:spMk id="189" creationId="{FF5A6F6B-CA46-476E-A645-99D0FE0761C6}"/>
          </ac:spMkLst>
        </pc:spChg>
        <pc:spChg chg="mod">
          <ac:chgData name="Christopher  Morley" userId="956d9c3d-5bef-4f32-a742-25961893b5b0" providerId="ADAL" clId="{5A392C16-A7CF-4351-98DE-015CCAAF1072}" dt="2025-03-17T15:17:09.969" v="91" actId="1076"/>
          <ac:spMkLst>
            <pc:docMk/>
            <pc:sldMk cId="2334032636" sldId="708"/>
            <ac:spMk id="191" creationId="{A54F2570-B4F7-4EE6-AD56-72353C97EAA6}"/>
          </ac:spMkLst>
        </pc:spChg>
        <pc:spChg chg="mod">
          <ac:chgData name="Christopher  Morley" userId="956d9c3d-5bef-4f32-a742-25961893b5b0" providerId="ADAL" clId="{5A392C16-A7CF-4351-98DE-015CCAAF1072}" dt="2025-03-17T15:17:09.969" v="91" actId="1076"/>
          <ac:spMkLst>
            <pc:docMk/>
            <pc:sldMk cId="2334032636" sldId="708"/>
            <ac:spMk id="205" creationId="{BB8A4996-6FEC-4F15-A1CC-A95234B6170F}"/>
          </ac:spMkLst>
        </pc:spChg>
        <pc:spChg chg="mod">
          <ac:chgData name="Christopher  Morley" userId="956d9c3d-5bef-4f32-a742-25961893b5b0" providerId="ADAL" clId="{5A392C16-A7CF-4351-98DE-015CCAAF1072}" dt="2025-03-17T15:17:09.969" v="91" actId="1076"/>
          <ac:spMkLst>
            <pc:docMk/>
            <pc:sldMk cId="2334032636" sldId="708"/>
            <ac:spMk id="219" creationId="{1D42759B-982A-4113-9CE3-5B38E5A15E00}"/>
          </ac:spMkLst>
        </pc:spChg>
        <pc:spChg chg="mod">
          <ac:chgData name="Christopher  Morley" userId="956d9c3d-5bef-4f32-a742-25961893b5b0" providerId="ADAL" clId="{5A392C16-A7CF-4351-98DE-015CCAAF1072}" dt="2025-03-17T15:17:09.969" v="91" actId="1076"/>
          <ac:spMkLst>
            <pc:docMk/>
            <pc:sldMk cId="2334032636" sldId="708"/>
            <ac:spMk id="231" creationId="{EF967B0A-6B46-471F-8DB7-B6568967168D}"/>
          </ac:spMkLst>
        </pc:spChg>
      </pc:sldChg>
      <pc:sldChg chg="addSp delSp modSp mod">
        <pc:chgData name="Christopher  Morley" userId="956d9c3d-5bef-4f32-a742-25961893b5b0" providerId="ADAL" clId="{5A392C16-A7CF-4351-98DE-015CCAAF1072}" dt="2025-03-17T15:33:40.947" v="283" actId="1076"/>
        <pc:sldMkLst>
          <pc:docMk/>
          <pc:sldMk cId="0" sldId="713"/>
        </pc:sldMkLst>
        <pc:spChg chg="add mod">
          <ac:chgData name="Christopher  Morley" userId="956d9c3d-5bef-4f32-a742-25961893b5b0" providerId="ADAL" clId="{5A392C16-A7CF-4351-98DE-015CCAAF1072}" dt="2025-03-17T15:33:40.947" v="283" actId="1076"/>
          <ac:spMkLst>
            <pc:docMk/>
            <pc:sldMk cId="0" sldId="713"/>
            <ac:spMk id="46" creationId="{DD037D9C-75D6-1AA4-3625-42D24610B09D}"/>
          </ac:spMkLst>
        </pc:spChg>
      </pc:sldChg>
      <pc:sldChg chg="modSp mod">
        <pc:chgData name="Christopher  Morley" userId="956d9c3d-5bef-4f32-a742-25961893b5b0" providerId="ADAL" clId="{5A392C16-A7CF-4351-98DE-015CCAAF1072}" dt="2025-03-17T15:23:41.581" v="110" actId="1076"/>
        <pc:sldMkLst>
          <pc:docMk/>
          <pc:sldMk cId="571053209" sldId="739"/>
        </pc:sldMkLst>
        <pc:spChg chg="mod">
          <ac:chgData name="Christopher  Morley" userId="956d9c3d-5bef-4f32-a742-25961893b5b0" providerId="ADAL" clId="{5A392C16-A7CF-4351-98DE-015CCAAF1072}" dt="2025-03-17T15:22:23.963" v="103" actId="1076"/>
          <ac:spMkLst>
            <pc:docMk/>
            <pc:sldMk cId="571053209" sldId="739"/>
            <ac:spMk id="22" creationId="{3BB39207-E11D-ADC5-B618-2BB3E1AF11AE}"/>
          </ac:spMkLst>
        </pc:spChg>
        <pc:spChg chg="mod">
          <ac:chgData name="Christopher  Morley" userId="956d9c3d-5bef-4f32-a742-25961893b5b0" providerId="ADAL" clId="{5A392C16-A7CF-4351-98DE-015CCAAF1072}" dt="2025-03-17T15:23:25.507" v="109" actId="1076"/>
          <ac:spMkLst>
            <pc:docMk/>
            <pc:sldMk cId="571053209" sldId="739"/>
            <ac:spMk id="24" creationId="{555E25BB-D9ED-70E9-0801-459A786E2B6B}"/>
          </ac:spMkLst>
        </pc:spChg>
        <pc:spChg chg="mod">
          <ac:chgData name="Christopher  Morley" userId="956d9c3d-5bef-4f32-a742-25961893b5b0" providerId="ADAL" clId="{5A392C16-A7CF-4351-98DE-015CCAAF1072}" dt="2025-03-17T15:23:22.208" v="108" actId="1076"/>
          <ac:spMkLst>
            <pc:docMk/>
            <pc:sldMk cId="571053209" sldId="739"/>
            <ac:spMk id="27" creationId="{5AAB9F38-C8DD-5C84-ED91-3B5DFCB9B264}"/>
          </ac:spMkLst>
        </pc:spChg>
        <pc:spChg chg="mod">
          <ac:chgData name="Christopher  Morley" userId="956d9c3d-5bef-4f32-a742-25961893b5b0" providerId="ADAL" clId="{5A392C16-A7CF-4351-98DE-015CCAAF1072}" dt="2025-03-17T15:23:41.581" v="110" actId="1076"/>
          <ac:spMkLst>
            <pc:docMk/>
            <pc:sldMk cId="571053209" sldId="739"/>
            <ac:spMk id="30" creationId="{AC11590A-C378-9D16-1699-DE82C3F364FF}"/>
          </ac:spMkLst>
        </pc:spChg>
        <pc:spChg chg="mod">
          <ac:chgData name="Christopher  Morley" userId="956d9c3d-5bef-4f32-a742-25961893b5b0" providerId="ADAL" clId="{5A392C16-A7CF-4351-98DE-015CCAAF1072}" dt="2025-03-17T15:23:07.263" v="105" actId="1076"/>
          <ac:spMkLst>
            <pc:docMk/>
            <pc:sldMk cId="571053209" sldId="739"/>
            <ac:spMk id="33" creationId="{D9DB4B8B-2A69-6855-A544-A072AEB0DD2E}"/>
          </ac:spMkLst>
        </pc:spChg>
        <pc:grpChg chg="mod">
          <ac:chgData name="Christopher  Morley" userId="956d9c3d-5bef-4f32-a742-25961893b5b0" providerId="ADAL" clId="{5A392C16-A7CF-4351-98DE-015CCAAF1072}" dt="2025-03-17T15:23:16.924" v="107" actId="1076"/>
          <ac:grpSpMkLst>
            <pc:docMk/>
            <pc:sldMk cId="571053209" sldId="739"/>
            <ac:grpSpMk id="5" creationId="{5A5A93C5-4166-5298-9E68-8D656DDB8247}"/>
          </ac:grpSpMkLst>
        </pc:grpChg>
      </pc:sldChg>
      <pc:sldChg chg="modSp mod">
        <pc:chgData name="Christopher  Morley" userId="956d9c3d-5bef-4f32-a742-25961893b5b0" providerId="ADAL" clId="{5A392C16-A7CF-4351-98DE-015CCAAF1072}" dt="2025-03-17T15:08:43.620" v="64" actId="20577"/>
        <pc:sldMkLst>
          <pc:docMk/>
          <pc:sldMk cId="4079458868" sldId="741"/>
        </pc:sldMkLst>
        <pc:spChg chg="mod">
          <ac:chgData name="Christopher  Morley" userId="956d9c3d-5bef-4f32-a742-25961893b5b0" providerId="ADAL" clId="{5A392C16-A7CF-4351-98DE-015CCAAF1072}" dt="2025-03-17T15:08:43.620" v="64" actId="20577"/>
          <ac:spMkLst>
            <pc:docMk/>
            <pc:sldMk cId="4079458868" sldId="741"/>
            <ac:spMk id="7" creationId="{F1A6DA7A-D020-9030-BB81-1C031E5A7BDD}"/>
          </ac:spMkLst>
        </pc:spChg>
      </pc:sldChg>
      <pc:sldChg chg="modSp mod">
        <pc:chgData name="Christopher  Morley" userId="956d9c3d-5bef-4f32-a742-25961893b5b0" providerId="ADAL" clId="{5A392C16-A7CF-4351-98DE-015CCAAF1072}" dt="2025-03-17T15:11:00.599" v="68" actId="255"/>
        <pc:sldMkLst>
          <pc:docMk/>
          <pc:sldMk cId="315700935" sldId="742"/>
        </pc:sldMkLst>
        <pc:graphicFrameChg chg="modGraphic">
          <ac:chgData name="Christopher  Morley" userId="956d9c3d-5bef-4f32-a742-25961893b5b0" providerId="ADAL" clId="{5A392C16-A7CF-4351-98DE-015CCAAF1072}" dt="2025-03-17T15:11:00.599" v="68" actId="255"/>
          <ac:graphicFrameMkLst>
            <pc:docMk/>
            <pc:sldMk cId="315700935" sldId="742"/>
            <ac:graphicFrameMk id="5" creationId="{0E1C15EA-113D-9E01-09F0-419328C7B177}"/>
          </ac:graphicFrameMkLst>
        </pc:graphicFrameChg>
      </pc:sldChg>
      <pc:sldChg chg="mod modShow">
        <pc:chgData name="Christopher  Morley" userId="956d9c3d-5bef-4f32-a742-25961893b5b0" providerId="ADAL" clId="{5A392C16-A7CF-4351-98DE-015CCAAF1072}" dt="2025-03-17T22:15:55.446" v="808" actId="729"/>
        <pc:sldMkLst>
          <pc:docMk/>
          <pc:sldMk cId="1123247657" sldId="744"/>
        </pc:sldMkLst>
      </pc:sldChg>
      <pc:sldChg chg="modSp mod ord">
        <pc:chgData name="Christopher  Morley" userId="956d9c3d-5bef-4f32-a742-25961893b5b0" providerId="ADAL" clId="{5A392C16-A7CF-4351-98DE-015CCAAF1072}" dt="2025-03-17T22:17:27.233" v="832" actId="14100"/>
        <pc:sldMkLst>
          <pc:docMk/>
          <pc:sldMk cId="2140770168" sldId="745"/>
        </pc:sldMkLst>
        <pc:spChg chg="mod">
          <ac:chgData name="Christopher  Morley" userId="956d9c3d-5bef-4f32-a742-25961893b5b0" providerId="ADAL" clId="{5A392C16-A7CF-4351-98DE-015CCAAF1072}" dt="2025-03-17T22:17:27.233" v="832" actId="14100"/>
          <ac:spMkLst>
            <pc:docMk/>
            <pc:sldMk cId="2140770168" sldId="745"/>
            <ac:spMk id="2" creationId="{E28823DC-1447-BAF0-177E-92C22AE999AD}"/>
          </ac:spMkLst>
        </pc:spChg>
      </pc:sldChg>
      <pc:sldChg chg="ord">
        <pc:chgData name="Christopher  Morley" userId="956d9c3d-5bef-4f32-a742-25961893b5b0" providerId="ADAL" clId="{5A392C16-A7CF-4351-98DE-015CCAAF1072}" dt="2025-03-17T22:16:59.553" v="810"/>
        <pc:sldMkLst>
          <pc:docMk/>
          <pc:sldMk cId="3360595476" sldId="746"/>
        </pc:sldMkLst>
      </pc:sldChg>
      <pc:sldChg chg="ord">
        <pc:chgData name="Christopher  Morley" userId="956d9c3d-5bef-4f32-a742-25961893b5b0" providerId="ADAL" clId="{5A392C16-A7CF-4351-98DE-015CCAAF1072}" dt="2025-03-17T22:16:59.553" v="810"/>
        <pc:sldMkLst>
          <pc:docMk/>
          <pc:sldMk cId="1579022336" sldId="747"/>
        </pc:sldMkLst>
      </pc:sldChg>
      <pc:sldChg chg="modSp mod ord">
        <pc:chgData name="Christopher  Morley" userId="956d9c3d-5bef-4f32-a742-25961893b5b0" providerId="ADAL" clId="{5A392C16-A7CF-4351-98DE-015CCAAF1072}" dt="2025-03-17T22:27:47.496" v="880" actId="20577"/>
        <pc:sldMkLst>
          <pc:docMk/>
          <pc:sldMk cId="3407700031" sldId="748"/>
        </pc:sldMkLst>
        <pc:spChg chg="mod">
          <ac:chgData name="Christopher  Morley" userId="956d9c3d-5bef-4f32-a742-25961893b5b0" providerId="ADAL" clId="{5A392C16-A7CF-4351-98DE-015CCAAF1072}" dt="2025-03-17T22:27:47.496" v="880" actId="20577"/>
          <ac:spMkLst>
            <pc:docMk/>
            <pc:sldMk cId="3407700031" sldId="748"/>
            <ac:spMk id="4" creationId="{C9C5E778-5593-7EA3-FEC6-668E1D8474C1}"/>
          </ac:spMkLst>
        </pc:spChg>
      </pc:sldChg>
      <pc:sldChg chg="ord">
        <pc:chgData name="Christopher  Morley" userId="956d9c3d-5bef-4f32-a742-25961893b5b0" providerId="ADAL" clId="{5A392C16-A7CF-4351-98DE-015CCAAF1072}" dt="2025-03-17T22:16:59.553" v="810"/>
        <pc:sldMkLst>
          <pc:docMk/>
          <pc:sldMk cId="2921824689" sldId="749"/>
        </pc:sldMkLst>
      </pc:sldChg>
      <pc:sldChg chg="modSp mod ord">
        <pc:chgData name="Christopher  Morley" userId="956d9c3d-5bef-4f32-a742-25961893b5b0" providerId="ADAL" clId="{5A392C16-A7CF-4351-98DE-015CCAAF1072}" dt="2025-03-17T22:28:38.869" v="890" actId="14100"/>
        <pc:sldMkLst>
          <pc:docMk/>
          <pc:sldMk cId="3873727455" sldId="750"/>
        </pc:sldMkLst>
        <pc:spChg chg="mod">
          <ac:chgData name="Christopher  Morley" userId="956d9c3d-5bef-4f32-a742-25961893b5b0" providerId="ADAL" clId="{5A392C16-A7CF-4351-98DE-015CCAAF1072}" dt="2025-03-17T22:28:38.869" v="890" actId="14100"/>
          <ac:spMkLst>
            <pc:docMk/>
            <pc:sldMk cId="3873727455" sldId="750"/>
            <ac:spMk id="2" creationId="{E28823DC-1447-BAF0-177E-92C22AE999AD}"/>
          </ac:spMkLst>
        </pc:spChg>
      </pc:sldChg>
      <pc:sldChg chg="ord">
        <pc:chgData name="Christopher  Morley" userId="956d9c3d-5bef-4f32-a742-25961893b5b0" providerId="ADAL" clId="{5A392C16-A7CF-4351-98DE-015CCAAF1072}" dt="2025-03-17T22:16:59.553" v="810"/>
        <pc:sldMkLst>
          <pc:docMk/>
          <pc:sldMk cId="1405853352" sldId="751"/>
        </pc:sldMkLst>
      </pc:sldChg>
      <pc:sldChg chg="modSp mod ord">
        <pc:chgData name="Christopher  Morley" userId="956d9c3d-5bef-4f32-a742-25961893b5b0" providerId="ADAL" clId="{5A392C16-A7CF-4351-98DE-015CCAAF1072}" dt="2025-03-17T22:32:56.288" v="894" actId="20577"/>
        <pc:sldMkLst>
          <pc:docMk/>
          <pc:sldMk cId="2205812269" sldId="752"/>
        </pc:sldMkLst>
        <pc:spChg chg="mod">
          <ac:chgData name="Christopher  Morley" userId="956d9c3d-5bef-4f32-a742-25961893b5b0" providerId="ADAL" clId="{5A392C16-A7CF-4351-98DE-015CCAAF1072}" dt="2025-03-17T22:32:56.288" v="894" actId="20577"/>
          <ac:spMkLst>
            <pc:docMk/>
            <pc:sldMk cId="2205812269" sldId="752"/>
            <ac:spMk id="4" creationId="{C9C5E778-5593-7EA3-FEC6-668E1D8474C1}"/>
          </ac:spMkLst>
        </pc:spChg>
      </pc:sldChg>
      <pc:sldChg chg="ord">
        <pc:chgData name="Christopher  Morley" userId="956d9c3d-5bef-4f32-a742-25961893b5b0" providerId="ADAL" clId="{5A392C16-A7CF-4351-98DE-015CCAAF1072}" dt="2025-03-17T22:16:59.553" v="810"/>
        <pc:sldMkLst>
          <pc:docMk/>
          <pc:sldMk cId="2367248515" sldId="753"/>
        </pc:sldMkLst>
      </pc:sldChg>
      <pc:sldChg chg="ord">
        <pc:chgData name="Christopher  Morley" userId="956d9c3d-5bef-4f32-a742-25961893b5b0" providerId="ADAL" clId="{5A392C16-A7CF-4351-98DE-015CCAAF1072}" dt="2025-03-17T22:16:59.553" v="810"/>
        <pc:sldMkLst>
          <pc:docMk/>
          <pc:sldMk cId="4119260861" sldId="754"/>
        </pc:sldMkLst>
      </pc:sldChg>
      <pc:sldChg chg="ord">
        <pc:chgData name="Christopher  Morley" userId="956d9c3d-5bef-4f32-a742-25961893b5b0" providerId="ADAL" clId="{5A392C16-A7CF-4351-98DE-015CCAAF1072}" dt="2025-03-17T22:16:59.553" v="810"/>
        <pc:sldMkLst>
          <pc:docMk/>
          <pc:sldMk cId="2968716585" sldId="755"/>
        </pc:sldMkLst>
      </pc:sldChg>
      <pc:sldChg chg="ord">
        <pc:chgData name="Christopher  Morley" userId="956d9c3d-5bef-4f32-a742-25961893b5b0" providerId="ADAL" clId="{5A392C16-A7CF-4351-98DE-015CCAAF1072}" dt="2025-03-17T22:16:59.553" v="810"/>
        <pc:sldMkLst>
          <pc:docMk/>
          <pc:sldMk cId="1396344588" sldId="756"/>
        </pc:sldMkLst>
      </pc:sldChg>
      <pc:sldChg chg="ord">
        <pc:chgData name="Christopher  Morley" userId="956d9c3d-5bef-4f32-a742-25961893b5b0" providerId="ADAL" clId="{5A392C16-A7CF-4351-98DE-015CCAAF1072}" dt="2025-03-17T21:50:11.240" v="576"/>
        <pc:sldMkLst>
          <pc:docMk/>
          <pc:sldMk cId="1941256419" sldId="757"/>
        </pc:sldMkLst>
      </pc:sldChg>
      <pc:sldChg chg="del">
        <pc:chgData name="Christopher  Morley" userId="956d9c3d-5bef-4f32-a742-25961893b5b0" providerId="ADAL" clId="{5A392C16-A7CF-4351-98DE-015CCAAF1072}" dt="2025-03-17T21:50:54.659" v="581" actId="2696"/>
        <pc:sldMkLst>
          <pc:docMk/>
          <pc:sldMk cId="3801195248" sldId="779"/>
        </pc:sldMkLst>
      </pc:sldChg>
      <pc:sldChg chg="mod modShow">
        <pc:chgData name="Christopher  Morley" userId="956d9c3d-5bef-4f32-a742-25961893b5b0" providerId="ADAL" clId="{5A392C16-A7CF-4351-98DE-015CCAAF1072}" dt="2025-03-17T21:52:02.703" v="595" actId="729"/>
        <pc:sldMkLst>
          <pc:docMk/>
          <pc:sldMk cId="2536265072" sldId="785"/>
        </pc:sldMkLst>
      </pc:sldChg>
      <pc:sldChg chg="ord">
        <pc:chgData name="Christopher  Morley" userId="956d9c3d-5bef-4f32-a742-25961893b5b0" providerId="ADAL" clId="{5A392C16-A7CF-4351-98DE-015CCAAF1072}" dt="2025-03-17T21:50:24.654" v="580"/>
        <pc:sldMkLst>
          <pc:docMk/>
          <pc:sldMk cId="2076646685" sldId="786"/>
        </pc:sldMkLst>
      </pc:sldChg>
      <pc:sldChg chg="ord">
        <pc:chgData name="Christopher  Morley" userId="956d9c3d-5bef-4f32-a742-25961893b5b0" providerId="ADAL" clId="{5A392C16-A7CF-4351-98DE-015CCAAF1072}" dt="2025-03-17T21:50:11.240" v="576"/>
        <pc:sldMkLst>
          <pc:docMk/>
          <pc:sldMk cId="561830850" sldId="787"/>
        </pc:sldMkLst>
      </pc:sldChg>
      <pc:sldChg chg="modSp mod">
        <pc:chgData name="Christopher  Morley" userId="956d9c3d-5bef-4f32-a742-25961893b5b0" providerId="ADAL" clId="{5A392C16-A7CF-4351-98DE-015CCAAF1072}" dt="2025-03-17T21:51:05.071" v="594" actId="20577"/>
        <pc:sldMkLst>
          <pc:docMk/>
          <pc:sldMk cId="2273656536" sldId="788"/>
        </pc:sldMkLst>
        <pc:spChg chg="mod">
          <ac:chgData name="Christopher  Morley" userId="956d9c3d-5bef-4f32-a742-25961893b5b0" providerId="ADAL" clId="{5A392C16-A7CF-4351-98DE-015CCAAF1072}" dt="2025-03-17T21:51:05.071" v="594" actId="20577"/>
          <ac:spMkLst>
            <pc:docMk/>
            <pc:sldMk cId="2273656536" sldId="788"/>
            <ac:spMk id="5" creationId="{2A170683-96E0-4F7E-A208-818681E361F3}"/>
          </ac:spMkLst>
        </pc:spChg>
      </pc:sldChg>
      <pc:sldChg chg="ord">
        <pc:chgData name="Christopher  Morley" userId="956d9c3d-5bef-4f32-a742-25961893b5b0" providerId="ADAL" clId="{5A392C16-A7CF-4351-98DE-015CCAAF1072}" dt="2025-03-17T21:50:11.240" v="576"/>
        <pc:sldMkLst>
          <pc:docMk/>
          <pc:sldMk cId="772959159" sldId="790"/>
        </pc:sldMkLst>
      </pc:sldChg>
      <pc:sldChg chg="ord">
        <pc:chgData name="Christopher  Morley" userId="956d9c3d-5bef-4f32-a742-25961893b5b0" providerId="ADAL" clId="{5A392C16-A7CF-4351-98DE-015CCAAF1072}" dt="2025-03-17T21:50:21.876" v="578"/>
        <pc:sldMkLst>
          <pc:docMk/>
          <pc:sldMk cId="2928069758" sldId="791"/>
        </pc:sldMkLst>
      </pc:sldChg>
      <pc:sldChg chg="modSp mod">
        <pc:chgData name="Christopher  Morley" userId="956d9c3d-5bef-4f32-a742-25961893b5b0" providerId="ADAL" clId="{5A392C16-A7CF-4351-98DE-015CCAAF1072}" dt="2025-03-17T17:34:16.602" v="380" actId="20577"/>
        <pc:sldMkLst>
          <pc:docMk/>
          <pc:sldMk cId="24517137" sldId="794"/>
        </pc:sldMkLst>
        <pc:spChg chg="mod">
          <ac:chgData name="Christopher  Morley" userId="956d9c3d-5bef-4f32-a742-25961893b5b0" providerId="ADAL" clId="{5A392C16-A7CF-4351-98DE-015CCAAF1072}" dt="2025-03-17T17:34:16.602" v="380" actId="20577"/>
          <ac:spMkLst>
            <pc:docMk/>
            <pc:sldMk cId="24517137" sldId="794"/>
            <ac:spMk id="5" creationId="{2A170683-96E0-4F7E-A208-818681E361F3}"/>
          </ac:spMkLst>
        </pc:spChg>
      </pc:sldChg>
      <pc:sldChg chg="mod modShow">
        <pc:chgData name="Christopher  Morley" userId="956d9c3d-5bef-4f32-a742-25961893b5b0" providerId="ADAL" clId="{5A392C16-A7CF-4351-98DE-015CCAAF1072}" dt="2025-03-17T22:15:55.446" v="808" actId="729"/>
        <pc:sldMkLst>
          <pc:docMk/>
          <pc:sldMk cId="0" sldId="797"/>
        </pc:sldMkLst>
      </pc:sldChg>
      <pc:sldChg chg="mod modShow">
        <pc:chgData name="Christopher  Morley" userId="956d9c3d-5bef-4f32-a742-25961893b5b0" providerId="ADAL" clId="{5A392C16-A7CF-4351-98DE-015CCAAF1072}" dt="2025-03-17T22:15:55.446" v="808" actId="729"/>
        <pc:sldMkLst>
          <pc:docMk/>
          <pc:sldMk cId="0" sldId="798"/>
        </pc:sldMkLst>
      </pc:sldChg>
      <pc:sldChg chg="mod modShow">
        <pc:chgData name="Christopher  Morley" userId="956d9c3d-5bef-4f32-a742-25961893b5b0" providerId="ADAL" clId="{5A392C16-A7CF-4351-98DE-015CCAAF1072}" dt="2025-03-17T22:15:55.446" v="808" actId="729"/>
        <pc:sldMkLst>
          <pc:docMk/>
          <pc:sldMk cId="0" sldId="799"/>
        </pc:sldMkLst>
      </pc:sldChg>
      <pc:sldChg chg="mod modShow">
        <pc:chgData name="Christopher  Morley" userId="956d9c3d-5bef-4f32-a742-25961893b5b0" providerId="ADAL" clId="{5A392C16-A7CF-4351-98DE-015CCAAF1072}" dt="2025-03-17T22:15:55.446" v="808" actId="729"/>
        <pc:sldMkLst>
          <pc:docMk/>
          <pc:sldMk cId="0" sldId="800"/>
        </pc:sldMkLst>
      </pc:sldChg>
      <pc:sldChg chg="mod modShow">
        <pc:chgData name="Christopher  Morley" userId="956d9c3d-5bef-4f32-a742-25961893b5b0" providerId="ADAL" clId="{5A392C16-A7CF-4351-98DE-015CCAAF1072}" dt="2025-03-17T22:15:55.446" v="808" actId="729"/>
        <pc:sldMkLst>
          <pc:docMk/>
          <pc:sldMk cId="0" sldId="801"/>
        </pc:sldMkLst>
      </pc:sldChg>
      <pc:sldChg chg="mod modShow">
        <pc:chgData name="Christopher  Morley" userId="956d9c3d-5bef-4f32-a742-25961893b5b0" providerId="ADAL" clId="{5A392C16-A7CF-4351-98DE-015CCAAF1072}" dt="2025-03-17T22:15:55.446" v="808" actId="729"/>
        <pc:sldMkLst>
          <pc:docMk/>
          <pc:sldMk cId="0" sldId="802"/>
        </pc:sldMkLst>
      </pc:sldChg>
      <pc:sldChg chg="mod modShow">
        <pc:chgData name="Christopher  Morley" userId="956d9c3d-5bef-4f32-a742-25961893b5b0" providerId="ADAL" clId="{5A392C16-A7CF-4351-98DE-015CCAAF1072}" dt="2025-03-17T22:15:55.446" v="808" actId="729"/>
        <pc:sldMkLst>
          <pc:docMk/>
          <pc:sldMk cId="0" sldId="803"/>
        </pc:sldMkLst>
      </pc:sldChg>
      <pc:sldChg chg="mod modShow">
        <pc:chgData name="Christopher  Morley" userId="956d9c3d-5bef-4f32-a742-25961893b5b0" providerId="ADAL" clId="{5A392C16-A7CF-4351-98DE-015CCAAF1072}" dt="2025-03-17T22:15:55.446" v="808" actId="729"/>
        <pc:sldMkLst>
          <pc:docMk/>
          <pc:sldMk cId="0" sldId="804"/>
        </pc:sldMkLst>
      </pc:sldChg>
      <pc:sldChg chg="mod modShow">
        <pc:chgData name="Christopher  Morley" userId="956d9c3d-5bef-4f32-a742-25961893b5b0" providerId="ADAL" clId="{5A392C16-A7CF-4351-98DE-015CCAAF1072}" dt="2025-03-17T22:15:55.446" v="808" actId="729"/>
        <pc:sldMkLst>
          <pc:docMk/>
          <pc:sldMk cId="0" sldId="805"/>
        </pc:sldMkLst>
      </pc:sldChg>
      <pc:sldChg chg="mod modShow">
        <pc:chgData name="Christopher  Morley" userId="956d9c3d-5bef-4f32-a742-25961893b5b0" providerId="ADAL" clId="{5A392C16-A7CF-4351-98DE-015CCAAF1072}" dt="2025-03-17T22:15:55.446" v="808" actId="729"/>
        <pc:sldMkLst>
          <pc:docMk/>
          <pc:sldMk cId="0" sldId="806"/>
        </pc:sldMkLst>
      </pc:sldChg>
      <pc:sldChg chg="del">
        <pc:chgData name="Christopher  Morley" userId="956d9c3d-5bef-4f32-a742-25961893b5b0" providerId="ADAL" clId="{5A392C16-A7CF-4351-98DE-015CCAAF1072}" dt="2025-03-17T15:31:30.068" v="245" actId="47"/>
        <pc:sldMkLst>
          <pc:docMk/>
          <pc:sldMk cId="450200441" sldId="809"/>
        </pc:sldMkLst>
      </pc:sldChg>
      <pc:sldChg chg="modSp mod ord">
        <pc:chgData name="Christopher  Morley" userId="956d9c3d-5bef-4f32-a742-25961893b5b0" providerId="ADAL" clId="{5A392C16-A7CF-4351-98DE-015CCAAF1072}" dt="2025-03-17T21:47:08.263" v="574"/>
        <pc:sldMkLst>
          <pc:docMk/>
          <pc:sldMk cId="3425592614" sldId="810"/>
        </pc:sldMkLst>
        <pc:spChg chg="mod">
          <ac:chgData name="Christopher  Morley" userId="956d9c3d-5bef-4f32-a742-25961893b5b0" providerId="ADAL" clId="{5A392C16-A7CF-4351-98DE-015CCAAF1072}" dt="2025-03-17T17:04:07.949" v="308" actId="20577"/>
          <ac:spMkLst>
            <pc:docMk/>
            <pc:sldMk cId="3425592614" sldId="810"/>
            <ac:spMk id="2" creationId="{E28823DC-1447-BAF0-177E-92C22AE999AD}"/>
          </ac:spMkLst>
        </pc:spChg>
      </pc:sldChg>
      <pc:sldChg chg="del">
        <pc:chgData name="Christopher  Morley" userId="956d9c3d-5bef-4f32-a742-25961893b5b0" providerId="ADAL" clId="{5A392C16-A7CF-4351-98DE-015CCAAF1072}" dt="2025-03-18T14:44:59.956" v="905" actId="2696"/>
        <pc:sldMkLst>
          <pc:docMk/>
          <pc:sldMk cId="8367695" sldId="813"/>
        </pc:sldMkLst>
      </pc:sldChg>
      <pc:sldChg chg="addSp modSp mod ord">
        <pc:chgData name="Christopher  Morley" userId="956d9c3d-5bef-4f32-a742-25961893b5b0" providerId="ADAL" clId="{5A392C16-A7CF-4351-98DE-015CCAAF1072}" dt="2025-03-17T17:54:28.843" v="545" actId="1036"/>
        <pc:sldMkLst>
          <pc:docMk/>
          <pc:sldMk cId="1244806708" sldId="814"/>
        </pc:sldMkLst>
        <pc:spChg chg="mod">
          <ac:chgData name="Christopher  Morley" userId="956d9c3d-5bef-4f32-a742-25961893b5b0" providerId="ADAL" clId="{5A392C16-A7CF-4351-98DE-015CCAAF1072}" dt="2025-03-17T17:53:59.455" v="536" actId="692"/>
          <ac:spMkLst>
            <pc:docMk/>
            <pc:sldMk cId="1244806708" sldId="814"/>
            <ac:spMk id="4" creationId="{A8C33BD8-2F3C-D84D-0C04-04598C63320F}"/>
          </ac:spMkLst>
        </pc:spChg>
        <pc:spChg chg="mod">
          <ac:chgData name="Christopher  Morley" userId="956d9c3d-5bef-4f32-a742-25961893b5b0" providerId="ADAL" clId="{5A392C16-A7CF-4351-98DE-015CCAAF1072}" dt="2025-03-17T17:53:59.455" v="536" actId="692"/>
          <ac:spMkLst>
            <pc:docMk/>
            <pc:sldMk cId="1244806708" sldId="814"/>
            <ac:spMk id="7" creationId="{4C8F261B-A474-822E-F9D5-45043C798D46}"/>
          </ac:spMkLst>
        </pc:spChg>
        <pc:spChg chg="mod">
          <ac:chgData name="Christopher  Morley" userId="956d9c3d-5bef-4f32-a742-25961893b5b0" providerId="ADAL" clId="{5A392C16-A7CF-4351-98DE-015CCAAF1072}" dt="2025-03-17T17:54:28.843" v="545" actId="1036"/>
          <ac:spMkLst>
            <pc:docMk/>
            <pc:sldMk cId="1244806708" sldId="814"/>
            <ac:spMk id="8" creationId="{6610E1F2-0655-BCF9-5F3F-608CA3AB9580}"/>
          </ac:spMkLst>
        </pc:spChg>
        <pc:spChg chg="mod">
          <ac:chgData name="Christopher  Morley" userId="956d9c3d-5bef-4f32-a742-25961893b5b0" providerId="ADAL" clId="{5A392C16-A7CF-4351-98DE-015CCAAF1072}" dt="2025-03-17T17:53:59.455" v="536" actId="692"/>
          <ac:spMkLst>
            <pc:docMk/>
            <pc:sldMk cId="1244806708" sldId="814"/>
            <ac:spMk id="11" creationId="{622E4401-2CC9-8164-E356-99FB384385C3}"/>
          </ac:spMkLst>
        </pc:spChg>
        <pc:spChg chg="mod">
          <ac:chgData name="Christopher  Morley" userId="956d9c3d-5bef-4f32-a742-25961893b5b0" providerId="ADAL" clId="{5A392C16-A7CF-4351-98DE-015CCAAF1072}" dt="2025-03-17T17:52:36.789" v="508" actId="1076"/>
          <ac:spMkLst>
            <pc:docMk/>
            <pc:sldMk cId="1244806708" sldId="814"/>
            <ac:spMk id="46082" creationId="{96DBE0A7-C9B2-4B13-B4A3-FD471848D970}"/>
          </ac:spMkLst>
        </pc:spChg>
        <pc:grpChg chg="add mod">
          <ac:chgData name="Christopher  Morley" userId="956d9c3d-5bef-4f32-a742-25961893b5b0" providerId="ADAL" clId="{5A392C16-A7CF-4351-98DE-015CCAAF1072}" dt="2025-03-17T17:53:44.547" v="526" actId="1076"/>
          <ac:grpSpMkLst>
            <pc:docMk/>
            <pc:sldMk cId="1244806708" sldId="814"/>
            <ac:grpSpMk id="2" creationId="{D03BDEFE-818A-6172-F08C-1503EE16FC69}"/>
          </ac:grpSpMkLst>
        </pc:grpChg>
        <pc:grpChg chg="add mod">
          <ac:chgData name="Christopher  Morley" userId="956d9c3d-5bef-4f32-a742-25961893b5b0" providerId="ADAL" clId="{5A392C16-A7CF-4351-98DE-015CCAAF1072}" dt="2025-03-17T17:54:06.612" v="537" actId="14100"/>
          <ac:grpSpMkLst>
            <pc:docMk/>
            <pc:sldMk cId="1244806708" sldId="814"/>
            <ac:grpSpMk id="5" creationId="{CF1AC149-2B47-9B2E-D71F-E71A468FBC2C}"/>
          </ac:grpSpMkLst>
        </pc:grpChg>
        <pc:grpChg chg="add mod">
          <ac:chgData name="Christopher  Morley" userId="956d9c3d-5bef-4f32-a742-25961893b5b0" providerId="ADAL" clId="{5A392C16-A7CF-4351-98DE-015CCAAF1072}" dt="2025-03-17T17:53:44.547" v="526" actId="1076"/>
          <ac:grpSpMkLst>
            <pc:docMk/>
            <pc:sldMk cId="1244806708" sldId="814"/>
            <ac:grpSpMk id="9" creationId="{D596A507-EA81-12FB-3099-9970153BC057}"/>
          </ac:grpSpMkLst>
        </pc:grpChg>
        <pc:picChg chg="mod">
          <ac:chgData name="Christopher  Morley" userId="956d9c3d-5bef-4f32-a742-25961893b5b0" providerId="ADAL" clId="{5A392C16-A7CF-4351-98DE-015CCAAF1072}" dt="2025-03-17T17:53:59.455" v="536" actId="692"/>
          <ac:picMkLst>
            <pc:docMk/>
            <pc:sldMk cId="1244806708" sldId="814"/>
            <ac:picMk id="3" creationId="{82434A1E-72EB-0D86-B0B0-16E41DF9AC09}"/>
          </ac:picMkLst>
        </pc:picChg>
        <pc:picChg chg="mod">
          <ac:chgData name="Christopher  Morley" userId="956d9c3d-5bef-4f32-a742-25961893b5b0" providerId="ADAL" clId="{5A392C16-A7CF-4351-98DE-015CCAAF1072}" dt="2025-03-17T17:54:22.344" v="539" actId="14100"/>
          <ac:picMkLst>
            <pc:docMk/>
            <pc:sldMk cId="1244806708" sldId="814"/>
            <ac:picMk id="6" creationId="{216FAD51-E968-A8AB-8F8C-A175E281FF27}"/>
          </ac:picMkLst>
        </pc:picChg>
        <pc:picChg chg="mod">
          <ac:chgData name="Christopher  Morley" userId="956d9c3d-5bef-4f32-a742-25961893b5b0" providerId="ADAL" clId="{5A392C16-A7CF-4351-98DE-015CCAAF1072}" dt="2025-03-17T17:53:59.455" v="536" actId="692"/>
          <ac:picMkLst>
            <pc:docMk/>
            <pc:sldMk cId="1244806708" sldId="814"/>
            <ac:picMk id="10" creationId="{431E2885-3021-8D35-7E6A-A424AC3BF811}"/>
          </ac:picMkLst>
        </pc:picChg>
      </pc:sldChg>
      <pc:sldChg chg="ord">
        <pc:chgData name="Christopher  Morley" userId="956d9c3d-5bef-4f32-a742-25961893b5b0" providerId="ADAL" clId="{5A392C16-A7CF-4351-98DE-015CCAAF1072}" dt="2025-03-17T17:49:12.216" v="500"/>
        <pc:sldMkLst>
          <pc:docMk/>
          <pc:sldMk cId="411944354" sldId="815"/>
        </pc:sldMkLst>
      </pc:sldChg>
      <pc:sldChg chg="ord">
        <pc:chgData name="Christopher  Morley" userId="956d9c3d-5bef-4f32-a742-25961893b5b0" providerId="ADAL" clId="{5A392C16-A7CF-4351-98DE-015CCAAF1072}" dt="2025-03-17T17:49:12.216" v="500"/>
        <pc:sldMkLst>
          <pc:docMk/>
          <pc:sldMk cId="607401456" sldId="816"/>
        </pc:sldMkLst>
      </pc:sldChg>
      <pc:sldChg chg="ord">
        <pc:chgData name="Christopher  Morley" userId="956d9c3d-5bef-4f32-a742-25961893b5b0" providerId="ADAL" clId="{5A392C16-A7CF-4351-98DE-015CCAAF1072}" dt="2025-03-17T17:49:12.216" v="500"/>
        <pc:sldMkLst>
          <pc:docMk/>
          <pc:sldMk cId="2219622078" sldId="817"/>
        </pc:sldMkLst>
      </pc:sldChg>
      <pc:sldChg chg="ord">
        <pc:chgData name="Christopher  Morley" userId="956d9c3d-5bef-4f32-a742-25961893b5b0" providerId="ADAL" clId="{5A392C16-A7CF-4351-98DE-015CCAAF1072}" dt="2025-03-17T17:49:12.216" v="500"/>
        <pc:sldMkLst>
          <pc:docMk/>
          <pc:sldMk cId="625556017" sldId="818"/>
        </pc:sldMkLst>
      </pc:sldChg>
      <pc:sldChg chg="ord">
        <pc:chgData name="Christopher  Morley" userId="956d9c3d-5bef-4f32-a742-25961893b5b0" providerId="ADAL" clId="{5A392C16-A7CF-4351-98DE-015CCAAF1072}" dt="2025-03-17T17:49:12.216" v="500"/>
        <pc:sldMkLst>
          <pc:docMk/>
          <pc:sldMk cId="2883717026" sldId="819"/>
        </pc:sldMkLst>
      </pc:sldChg>
      <pc:sldChg chg="ord">
        <pc:chgData name="Christopher  Morley" userId="956d9c3d-5bef-4f32-a742-25961893b5b0" providerId="ADAL" clId="{5A392C16-A7CF-4351-98DE-015CCAAF1072}" dt="2025-03-17T17:49:12.216" v="500"/>
        <pc:sldMkLst>
          <pc:docMk/>
          <pc:sldMk cId="1327820295" sldId="820"/>
        </pc:sldMkLst>
      </pc:sldChg>
      <pc:sldChg chg="ord">
        <pc:chgData name="Christopher  Morley" userId="956d9c3d-5bef-4f32-a742-25961893b5b0" providerId="ADAL" clId="{5A392C16-A7CF-4351-98DE-015CCAAF1072}" dt="2025-03-17T17:49:12.216" v="500"/>
        <pc:sldMkLst>
          <pc:docMk/>
          <pc:sldMk cId="1689423725" sldId="821"/>
        </pc:sldMkLst>
      </pc:sldChg>
      <pc:sldChg chg="ord">
        <pc:chgData name="Christopher  Morley" userId="956d9c3d-5bef-4f32-a742-25961893b5b0" providerId="ADAL" clId="{5A392C16-A7CF-4351-98DE-015CCAAF1072}" dt="2025-03-17T17:49:12.216" v="500"/>
        <pc:sldMkLst>
          <pc:docMk/>
          <pc:sldMk cId="2911947061" sldId="822"/>
        </pc:sldMkLst>
      </pc:sldChg>
      <pc:sldChg chg="ord">
        <pc:chgData name="Christopher  Morley" userId="956d9c3d-5bef-4f32-a742-25961893b5b0" providerId="ADAL" clId="{5A392C16-A7CF-4351-98DE-015CCAAF1072}" dt="2025-03-17T17:49:12.216" v="500"/>
        <pc:sldMkLst>
          <pc:docMk/>
          <pc:sldMk cId="2795277496" sldId="823"/>
        </pc:sldMkLst>
      </pc:sldChg>
      <pc:sldChg chg="ord">
        <pc:chgData name="Christopher  Morley" userId="956d9c3d-5bef-4f32-a742-25961893b5b0" providerId="ADAL" clId="{5A392C16-A7CF-4351-98DE-015CCAAF1072}" dt="2025-03-17T17:49:12.216" v="500"/>
        <pc:sldMkLst>
          <pc:docMk/>
          <pc:sldMk cId="1889850559" sldId="824"/>
        </pc:sldMkLst>
      </pc:sldChg>
      <pc:sldChg chg="ord">
        <pc:chgData name="Christopher  Morley" userId="956d9c3d-5bef-4f32-a742-25961893b5b0" providerId="ADAL" clId="{5A392C16-A7CF-4351-98DE-015CCAAF1072}" dt="2025-03-17T17:49:12.216" v="500"/>
        <pc:sldMkLst>
          <pc:docMk/>
          <pc:sldMk cId="360004168" sldId="825"/>
        </pc:sldMkLst>
      </pc:sldChg>
      <pc:sldChg chg="modSp mod">
        <pc:chgData name="Christopher  Morley" userId="956d9c3d-5bef-4f32-a742-25961893b5b0" providerId="ADAL" clId="{5A392C16-A7CF-4351-98DE-015CCAAF1072}" dt="2025-03-17T21:53:14.245" v="597" actId="20577"/>
        <pc:sldMkLst>
          <pc:docMk/>
          <pc:sldMk cId="4079737063" sldId="826"/>
        </pc:sldMkLst>
        <pc:spChg chg="mod">
          <ac:chgData name="Christopher  Morley" userId="956d9c3d-5bef-4f32-a742-25961893b5b0" providerId="ADAL" clId="{5A392C16-A7CF-4351-98DE-015CCAAF1072}" dt="2025-03-17T21:53:14.245" v="597" actId="20577"/>
          <ac:spMkLst>
            <pc:docMk/>
            <pc:sldMk cId="4079737063" sldId="826"/>
            <ac:spMk id="7" creationId="{908176D5-441D-7A35-B75B-4D6FDED822C8}"/>
          </ac:spMkLst>
        </pc:spChg>
      </pc:sldChg>
      <pc:sldChg chg="addSp modSp mod">
        <pc:chgData name="Christopher  Morley" userId="956d9c3d-5bef-4f32-a742-25961893b5b0" providerId="ADAL" clId="{5A392C16-A7CF-4351-98DE-015CCAAF1072}" dt="2025-03-17T22:10:30.253" v="807" actId="113"/>
        <pc:sldMkLst>
          <pc:docMk/>
          <pc:sldMk cId="2557459874" sldId="827"/>
        </pc:sldMkLst>
        <pc:spChg chg="add mod">
          <ac:chgData name="Christopher  Morley" userId="956d9c3d-5bef-4f32-a742-25961893b5b0" providerId="ADAL" clId="{5A392C16-A7CF-4351-98DE-015CCAAF1072}" dt="2025-03-17T22:00:45.231" v="656" actId="1076"/>
          <ac:spMkLst>
            <pc:docMk/>
            <pc:sldMk cId="2557459874" sldId="827"/>
            <ac:spMk id="2" creationId="{79A66F61-F938-F540-017D-781D54C866D0}"/>
          </ac:spMkLst>
        </pc:spChg>
        <pc:spChg chg="mod">
          <ac:chgData name="Christopher  Morley" userId="956d9c3d-5bef-4f32-a742-25961893b5b0" providerId="ADAL" clId="{5A392C16-A7CF-4351-98DE-015CCAAF1072}" dt="2025-03-17T22:08:28.659" v="767" actId="20577"/>
          <ac:spMkLst>
            <pc:docMk/>
            <pc:sldMk cId="2557459874" sldId="827"/>
            <ac:spMk id="6" creationId="{16971729-6B6E-0F8A-B591-E0981441C1EF}"/>
          </ac:spMkLst>
        </pc:spChg>
        <pc:spChg chg="add mod">
          <ac:chgData name="Christopher  Morley" userId="956d9c3d-5bef-4f32-a742-25961893b5b0" providerId="ADAL" clId="{5A392C16-A7CF-4351-98DE-015CCAAF1072}" dt="2025-03-17T22:07:07.671" v="766" actId="20577"/>
          <ac:spMkLst>
            <pc:docMk/>
            <pc:sldMk cId="2557459874" sldId="827"/>
            <ac:spMk id="7" creationId="{54347BF5-C368-11EA-A379-C3ABC5996045}"/>
          </ac:spMkLst>
        </pc:spChg>
        <pc:spChg chg="add mod">
          <ac:chgData name="Christopher  Morley" userId="956d9c3d-5bef-4f32-a742-25961893b5b0" providerId="ADAL" clId="{5A392C16-A7CF-4351-98DE-015CCAAF1072}" dt="2025-03-17T22:03:52.634" v="678" actId="20577"/>
          <ac:spMkLst>
            <pc:docMk/>
            <pc:sldMk cId="2557459874" sldId="827"/>
            <ac:spMk id="8" creationId="{4DE3EA39-22C8-BDD9-86AA-16959A3A4249}"/>
          </ac:spMkLst>
        </pc:spChg>
        <pc:spChg chg="add mod">
          <ac:chgData name="Christopher  Morley" userId="956d9c3d-5bef-4f32-a742-25961893b5b0" providerId="ADAL" clId="{5A392C16-A7CF-4351-98DE-015CCAAF1072}" dt="2025-03-17T22:05:52.444" v="764" actId="20577"/>
          <ac:spMkLst>
            <pc:docMk/>
            <pc:sldMk cId="2557459874" sldId="827"/>
            <ac:spMk id="9" creationId="{36CC8A4A-C9AE-8F30-07B4-C690BE495076}"/>
          </ac:spMkLst>
        </pc:spChg>
        <pc:spChg chg="add mod">
          <ac:chgData name="Christopher  Morley" userId="956d9c3d-5bef-4f32-a742-25961893b5b0" providerId="ADAL" clId="{5A392C16-A7CF-4351-98DE-015CCAAF1072}" dt="2025-03-17T22:10:30.253" v="807" actId="113"/>
          <ac:spMkLst>
            <pc:docMk/>
            <pc:sldMk cId="2557459874" sldId="827"/>
            <ac:spMk id="10" creationId="{73CCAF5B-3D37-4D94-0082-D68A6E43C4BE}"/>
          </ac:spMkLst>
        </pc:spChg>
      </pc:sldChg>
      <pc:sldChg chg="modSp mod">
        <pc:chgData name="Christopher  Morley" userId="956d9c3d-5bef-4f32-a742-25961893b5b0" providerId="ADAL" clId="{5A392C16-A7CF-4351-98DE-015CCAAF1072}" dt="2025-03-17T17:05:54.839" v="313" actId="20577"/>
        <pc:sldMkLst>
          <pc:docMk/>
          <pc:sldMk cId="1573572816" sldId="834"/>
        </pc:sldMkLst>
        <pc:spChg chg="mod">
          <ac:chgData name="Christopher  Morley" userId="956d9c3d-5bef-4f32-a742-25961893b5b0" providerId="ADAL" clId="{5A392C16-A7CF-4351-98DE-015CCAAF1072}" dt="2025-03-17T17:05:54.839" v="313" actId="20577"/>
          <ac:spMkLst>
            <pc:docMk/>
            <pc:sldMk cId="1573572816" sldId="834"/>
            <ac:spMk id="13" creationId="{C11BB8C9-60DC-A666-FA60-808C84DBCCAD}"/>
          </ac:spMkLst>
        </pc:spChg>
      </pc:sldChg>
      <pc:sldChg chg="modSp mod">
        <pc:chgData name="Christopher  Morley" userId="956d9c3d-5bef-4f32-a742-25961893b5b0" providerId="ADAL" clId="{5A392C16-A7CF-4351-98DE-015CCAAF1072}" dt="2025-03-17T17:06:12.473" v="314" actId="6549"/>
        <pc:sldMkLst>
          <pc:docMk/>
          <pc:sldMk cId="3373999466" sldId="835"/>
        </pc:sldMkLst>
        <pc:spChg chg="mod">
          <ac:chgData name="Christopher  Morley" userId="956d9c3d-5bef-4f32-a742-25961893b5b0" providerId="ADAL" clId="{5A392C16-A7CF-4351-98DE-015CCAAF1072}" dt="2025-03-17T17:06:12.473" v="314" actId="6549"/>
          <ac:spMkLst>
            <pc:docMk/>
            <pc:sldMk cId="3373999466" sldId="835"/>
            <ac:spMk id="13" creationId="{C11BB8C9-60DC-A666-FA60-808C84DBCCAD}"/>
          </ac:spMkLst>
        </pc:spChg>
      </pc:sldChg>
      <pc:sldChg chg="del">
        <pc:chgData name="Christopher  Morley" userId="956d9c3d-5bef-4f32-a742-25961893b5b0" providerId="ADAL" clId="{5A392C16-A7CF-4351-98DE-015CCAAF1072}" dt="2025-03-17T17:06:42.056" v="315" actId="2696"/>
        <pc:sldMkLst>
          <pc:docMk/>
          <pc:sldMk cId="2372407636" sldId="836"/>
        </pc:sldMkLst>
      </pc:sldChg>
      <pc:sldChg chg="modSp">
        <pc:chgData name="Christopher  Morley" userId="956d9c3d-5bef-4f32-a742-25961893b5b0" providerId="ADAL" clId="{5A392C16-A7CF-4351-98DE-015CCAAF1072}" dt="2025-03-17T17:09:28.752" v="321" actId="14100"/>
        <pc:sldMkLst>
          <pc:docMk/>
          <pc:sldMk cId="258368168" sldId="837"/>
        </pc:sldMkLst>
        <pc:cxnChg chg="mod">
          <ac:chgData name="Christopher  Morley" userId="956d9c3d-5bef-4f32-a742-25961893b5b0" providerId="ADAL" clId="{5A392C16-A7CF-4351-98DE-015CCAAF1072}" dt="2025-03-17T17:09:02.661" v="319" actId="1036"/>
          <ac:cxnSpMkLst>
            <pc:docMk/>
            <pc:sldMk cId="258368168" sldId="837"/>
            <ac:cxnSpMk id="2" creationId="{0EE0C8E4-77E9-E57D-5779-57D5D67CB32E}"/>
          </ac:cxnSpMkLst>
        </pc:cxnChg>
        <pc:cxnChg chg="mod">
          <ac:chgData name="Christopher  Morley" userId="956d9c3d-5bef-4f32-a742-25961893b5b0" providerId="ADAL" clId="{5A392C16-A7CF-4351-98DE-015CCAAF1072}" dt="2025-03-17T17:08:54.449" v="318" actId="14100"/>
          <ac:cxnSpMkLst>
            <pc:docMk/>
            <pc:sldMk cId="258368168" sldId="837"/>
            <ac:cxnSpMk id="17" creationId="{EE501344-6CC4-8BAF-AD8D-04FCE1F3279C}"/>
          </ac:cxnSpMkLst>
        </pc:cxnChg>
        <pc:cxnChg chg="mod">
          <ac:chgData name="Christopher  Morley" userId="956d9c3d-5bef-4f32-a742-25961893b5b0" providerId="ADAL" clId="{5A392C16-A7CF-4351-98DE-015CCAAF1072}" dt="2025-03-17T17:09:28.752" v="321" actId="14100"/>
          <ac:cxnSpMkLst>
            <pc:docMk/>
            <pc:sldMk cId="258368168" sldId="837"/>
            <ac:cxnSpMk id="32" creationId="{59DF39DD-C840-A97D-61FA-E77C9951EE88}"/>
          </ac:cxnSpMkLst>
        </pc:cxnChg>
      </pc:sldChg>
      <pc:sldChg chg="ord">
        <pc:chgData name="Christopher  Morley" userId="956d9c3d-5bef-4f32-a742-25961893b5b0" providerId="ADAL" clId="{5A392C16-A7CF-4351-98DE-015CCAAF1072}" dt="2025-03-18T15:21:36.965" v="947"/>
        <pc:sldMkLst>
          <pc:docMk/>
          <pc:sldMk cId="2101761634" sldId="838"/>
        </pc:sldMkLst>
      </pc:sldChg>
      <pc:sldChg chg="ord">
        <pc:chgData name="Christopher  Morley" userId="956d9c3d-5bef-4f32-a742-25961893b5b0" providerId="ADAL" clId="{5A392C16-A7CF-4351-98DE-015CCAAF1072}" dt="2025-03-18T15:21:36.965" v="947"/>
        <pc:sldMkLst>
          <pc:docMk/>
          <pc:sldMk cId="441800150" sldId="839"/>
        </pc:sldMkLst>
      </pc:sldChg>
      <pc:sldChg chg="ord">
        <pc:chgData name="Christopher  Morley" userId="956d9c3d-5bef-4f32-a742-25961893b5b0" providerId="ADAL" clId="{5A392C16-A7CF-4351-98DE-015CCAAF1072}" dt="2025-03-18T15:21:36.965" v="947"/>
        <pc:sldMkLst>
          <pc:docMk/>
          <pc:sldMk cId="3877731219" sldId="840"/>
        </pc:sldMkLst>
      </pc:sldChg>
      <pc:sldChg chg="ord">
        <pc:chgData name="Christopher  Morley" userId="956d9c3d-5bef-4f32-a742-25961893b5b0" providerId="ADAL" clId="{5A392C16-A7CF-4351-98DE-015CCAAF1072}" dt="2025-03-18T15:21:36.965" v="947"/>
        <pc:sldMkLst>
          <pc:docMk/>
          <pc:sldMk cId="2068940822" sldId="841"/>
        </pc:sldMkLst>
      </pc:sldChg>
      <pc:sldChg chg="ord">
        <pc:chgData name="Christopher  Morley" userId="956d9c3d-5bef-4f32-a742-25961893b5b0" providerId="ADAL" clId="{5A392C16-A7CF-4351-98DE-015CCAAF1072}" dt="2025-03-18T15:21:36.965" v="947"/>
        <pc:sldMkLst>
          <pc:docMk/>
          <pc:sldMk cId="3517682790" sldId="842"/>
        </pc:sldMkLst>
      </pc:sldChg>
      <pc:sldChg chg="addSp delSp modSp mod ord">
        <pc:chgData name="Christopher  Morley" userId="956d9c3d-5bef-4f32-a742-25961893b5b0" providerId="ADAL" clId="{5A392C16-A7CF-4351-98DE-015CCAAF1072}" dt="2025-03-18T15:21:36.965" v="947"/>
        <pc:sldMkLst>
          <pc:docMk/>
          <pc:sldMk cId="2881455050" sldId="843"/>
        </pc:sldMkLst>
        <pc:spChg chg="mod">
          <ac:chgData name="Christopher  Morley" userId="956d9c3d-5bef-4f32-a742-25961893b5b0" providerId="ADAL" clId="{5A392C16-A7CF-4351-98DE-015CCAAF1072}" dt="2025-03-18T15:00:56.755" v="944" actId="1076"/>
          <ac:spMkLst>
            <pc:docMk/>
            <pc:sldMk cId="2881455050" sldId="843"/>
            <ac:spMk id="41" creationId="{DB04873B-DC01-424C-A49E-51022528C3E2}"/>
          </ac:spMkLst>
        </pc:spChg>
        <pc:picChg chg="add mod">
          <ac:chgData name="Christopher  Morley" userId="956d9c3d-5bef-4f32-a742-25961893b5b0" providerId="ADAL" clId="{5A392C16-A7CF-4351-98DE-015CCAAF1072}" dt="2025-03-18T15:00:33.809" v="919" actId="14100"/>
          <ac:picMkLst>
            <pc:docMk/>
            <pc:sldMk cId="2881455050" sldId="843"/>
            <ac:picMk id="14" creationId="{E6CD673F-E7B0-6AFF-F3A3-2DF6EEFE96B0}"/>
          </ac:picMkLst>
        </pc:picChg>
      </pc:sldChg>
      <pc:sldChg chg="modSp add mod">
        <pc:chgData name="Christopher  Morley" userId="956d9c3d-5bef-4f32-a742-25961893b5b0" providerId="ADAL" clId="{5A392C16-A7CF-4351-98DE-015CCAAF1072}" dt="2025-03-17T15:06:12.579" v="22" actId="6549"/>
        <pc:sldMkLst>
          <pc:docMk/>
          <pc:sldMk cId="1763649640" sldId="844"/>
        </pc:sldMkLst>
        <pc:spChg chg="mod">
          <ac:chgData name="Christopher  Morley" userId="956d9c3d-5bef-4f32-a742-25961893b5b0" providerId="ADAL" clId="{5A392C16-A7CF-4351-98DE-015CCAAF1072}" dt="2025-03-17T15:06:12.579" v="22" actId="6549"/>
          <ac:spMkLst>
            <pc:docMk/>
            <pc:sldMk cId="1763649640" sldId="844"/>
            <ac:spMk id="7" creationId="{2056ECFA-25A3-66ED-7C8A-D9FBD0C99E94}"/>
          </ac:spMkLst>
        </pc:spChg>
      </pc:sldChg>
      <pc:sldChg chg="modSp add">
        <pc:chgData name="Christopher  Morley" userId="956d9c3d-5bef-4f32-a742-25961893b5b0" providerId="ADAL" clId="{5A392C16-A7CF-4351-98DE-015CCAAF1072}" dt="2025-03-17T15:21:26.639" v="97" actId="1076"/>
        <pc:sldMkLst>
          <pc:docMk/>
          <pc:sldMk cId="2898749869" sldId="845"/>
        </pc:sldMkLst>
        <pc:spChg chg="mod">
          <ac:chgData name="Christopher  Morley" userId="956d9c3d-5bef-4f32-a742-25961893b5b0" providerId="ADAL" clId="{5A392C16-A7CF-4351-98DE-015CCAAF1072}" dt="2025-03-17T15:21:26.639" v="97" actId="1076"/>
          <ac:spMkLst>
            <pc:docMk/>
            <pc:sldMk cId="2898749869" sldId="845"/>
            <ac:spMk id="124" creationId="{FF4768B0-CAA7-9CB7-702F-C62AD4F2A22C}"/>
          </ac:spMkLst>
        </pc:spChg>
        <pc:spChg chg="mod">
          <ac:chgData name="Christopher  Morley" userId="956d9c3d-5bef-4f32-a742-25961893b5b0" providerId="ADAL" clId="{5A392C16-A7CF-4351-98DE-015CCAAF1072}" dt="2025-03-17T15:21:26.639" v="97" actId="1076"/>
          <ac:spMkLst>
            <pc:docMk/>
            <pc:sldMk cId="2898749869" sldId="845"/>
            <ac:spMk id="129" creationId="{70556F66-0F2C-16C8-89A8-FF0D1BEDF9C2}"/>
          </ac:spMkLst>
        </pc:spChg>
        <pc:spChg chg="mod">
          <ac:chgData name="Christopher  Morley" userId="956d9c3d-5bef-4f32-a742-25961893b5b0" providerId="ADAL" clId="{5A392C16-A7CF-4351-98DE-015CCAAF1072}" dt="2025-03-17T15:21:26.639" v="97" actId="1076"/>
          <ac:spMkLst>
            <pc:docMk/>
            <pc:sldMk cId="2898749869" sldId="845"/>
            <ac:spMk id="153" creationId="{F71B2223-DCFA-1E38-A0AE-4A5CFA7894CE}"/>
          </ac:spMkLst>
        </pc:spChg>
        <pc:spChg chg="mod">
          <ac:chgData name="Christopher  Morley" userId="956d9c3d-5bef-4f32-a742-25961893b5b0" providerId="ADAL" clId="{5A392C16-A7CF-4351-98DE-015CCAAF1072}" dt="2025-03-17T15:20:18.295" v="93" actId="207"/>
          <ac:spMkLst>
            <pc:docMk/>
            <pc:sldMk cId="2898749869" sldId="845"/>
            <ac:spMk id="158" creationId="{D5EC2559-0291-47DE-5AA1-6D5E1F18AADF}"/>
          </ac:spMkLst>
        </pc:spChg>
        <pc:spChg chg="mod">
          <ac:chgData name="Christopher  Morley" userId="956d9c3d-5bef-4f32-a742-25961893b5b0" providerId="ADAL" clId="{5A392C16-A7CF-4351-98DE-015CCAAF1072}" dt="2025-03-17T15:21:26.639" v="97" actId="1076"/>
          <ac:spMkLst>
            <pc:docMk/>
            <pc:sldMk cId="2898749869" sldId="845"/>
            <ac:spMk id="163" creationId="{FF4580D2-70F6-5F07-B231-0F9CBDB44B82}"/>
          </ac:spMkLst>
        </pc:spChg>
        <pc:spChg chg="mod">
          <ac:chgData name="Christopher  Morley" userId="956d9c3d-5bef-4f32-a742-25961893b5b0" providerId="ADAL" clId="{5A392C16-A7CF-4351-98DE-015CCAAF1072}" dt="2025-03-17T15:21:26.639" v="97" actId="1076"/>
          <ac:spMkLst>
            <pc:docMk/>
            <pc:sldMk cId="2898749869" sldId="845"/>
            <ac:spMk id="171" creationId="{7B71BC79-EA98-323B-28AB-26993541D17D}"/>
          </ac:spMkLst>
        </pc:spChg>
        <pc:spChg chg="mod">
          <ac:chgData name="Christopher  Morley" userId="956d9c3d-5bef-4f32-a742-25961893b5b0" providerId="ADAL" clId="{5A392C16-A7CF-4351-98DE-015CCAAF1072}" dt="2025-03-17T15:21:26.639" v="97" actId="1076"/>
          <ac:spMkLst>
            <pc:docMk/>
            <pc:sldMk cId="2898749869" sldId="845"/>
            <ac:spMk id="187" creationId="{C37B941C-0D97-C6BE-1A69-580F37B952BF}"/>
          </ac:spMkLst>
        </pc:spChg>
        <pc:spChg chg="mod">
          <ac:chgData name="Christopher  Morley" userId="956d9c3d-5bef-4f32-a742-25961893b5b0" providerId="ADAL" clId="{5A392C16-A7CF-4351-98DE-015CCAAF1072}" dt="2025-03-17T15:21:26.639" v="97" actId="1076"/>
          <ac:spMkLst>
            <pc:docMk/>
            <pc:sldMk cId="2898749869" sldId="845"/>
            <ac:spMk id="202" creationId="{CA1D2F19-9B86-0EEC-6E27-0E22B67645B1}"/>
          </ac:spMkLst>
        </pc:spChg>
        <pc:spChg chg="mod">
          <ac:chgData name="Christopher  Morley" userId="956d9c3d-5bef-4f32-a742-25961893b5b0" providerId="ADAL" clId="{5A392C16-A7CF-4351-98DE-015CCAAF1072}" dt="2025-03-17T15:21:26.639" v="97" actId="1076"/>
          <ac:spMkLst>
            <pc:docMk/>
            <pc:sldMk cId="2898749869" sldId="845"/>
            <ac:spMk id="210" creationId="{725F69A5-8764-AE31-55AB-93DCD996F81D}"/>
          </ac:spMkLst>
        </pc:spChg>
        <pc:spChg chg="mod">
          <ac:chgData name="Christopher  Morley" userId="956d9c3d-5bef-4f32-a742-25961893b5b0" providerId="ADAL" clId="{5A392C16-A7CF-4351-98DE-015CCAAF1072}" dt="2025-03-17T15:21:26.639" v="97" actId="1076"/>
          <ac:spMkLst>
            <pc:docMk/>
            <pc:sldMk cId="2898749869" sldId="845"/>
            <ac:spMk id="224" creationId="{2FCD5793-5C1F-02FC-5B10-51A84F39E751}"/>
          </ac:spMkLst>
        </pc:spChg>
        <pc:spChg chg="mod">
          <ac:chgData name="Christopher  Morley" userId="956d9c3d-5bef-4f32-a742-25961893b5b0" providerId="ADAL" clId="{5A392C16-A7CF-4351-98DE-015CCAAF1072}" dt="2025-03-17T15:21:26.639" v="97" actId="1076"/>
          <ac:spMkLst>
            <pc:docMk/>
            <pc:sldMk cId="2898749869" sldId="845"/>
            <ac:spMk id="229" creationId="{3ADBCF6F-706A-13C3-59E0-D73A2B53689A}"/>
          </ac:spMkLst>
        </pc:spChg>
      </pc:sldChg>
      <pc:sldChg chg="delSp modSp add mod ord">
        <pc:chgData name="Christopher  Morley" userId="956d9c3d-5bef-4f32-a742-25961893b5b0" providerId="ADAL" clId="{5A392C16-A7CF-4351-98DE-015CCAAF1072}" dt="2025-03-18T14:45:51.184" v="908"/>
        <pc:sldMkLst>
          <pc:docMk/>
          <pc:sldMk cId="3390664202" sldId="846"/>
        </pc:sldMkLst>
        <pc:spChg chg="mod">
          <ac:chgData name="Christopher  Morley" userId="956d9c3d-5bef-4f32-a742-25961893b5b0" providerId="ADAL" clId="{5A392C16-A7CF-4351-98DE-015CCAAF1072}" dt="2025-03-17T15:29:37.289" v="214" actId="20577"/>
          <ac:spMkLst>
            <pc:docMk/>
            <pc:sldMk cId="3390664202" sldId="846"/>
            <ac:spMk id="134" creationId="{6EDD9782-9894-9A11-9F65-9546D846B4F6}"/>
          </ac:spMkLst>
        </pc:spChg>
        <pc:spChg chg="mod">
          <ac:chgData name="Christopher  Morley" userId="956d9c3d-5bef-4f32-a742-25961893b5b0" providerId="ADAL" clId="{5A392C16-A7CF-4351-98DE-015CCAAF1072}" dt="2025-03-17T15:30:41.579" v="243" actId="1076"/>
          <ac:spMkLst>
            <pc:docMk/>
            <pc:sldMk cId="3390664202" sldId="846"/>
            <ac:spMk id="135" creationId="{357484D1-D5D3-A279-9589-41FEEF3EBC6E}"/>
          </ac:spMkLst>
        </pc:spChg>
        <pc:spChg chg="mod">
          <ac:chgData name="Christopher  Morley" userId="956d9c3d-5bef-4f32-a742-25961893b5b0" providerId="ADAL" clId="{5A392C16-A7CF-4351-98DE-015CCAAF1072}" dt="2025-03-17T15:29:50.404" v="219" actId="20577"/>
          <ac:spMkLst>
            <pc:docMk/>
            <pc:sldMk cId="3390664202" sldId="846"/>
            <ac:spMk id="137" creationId="{7C8143C7-B7AE-58D6-F1B7-F8CACA548C3B}"/>
          </ac:spMkLst>
        </pc:spChg>
        <pc:spChg chg="mod">
          <ac:chgData name="Christopher  Morley" userId="956d9c3d-5bef-4f32-a742-25961893b5b0" providerId="ADAL" clId="{5A392C16-A7CF-4351-98DE-015CCAAF1072}" dt="2025-03-17T15:30:41.579" v="243" actId="1076"/>
          <ac:spMkLst>
            <pc:docMk/>
            <pc:sldMk cId="3390664202" sldId="846"/>
            <ac:spMk id="154" creationId="{24D1FC19-2815-D5A6-BCF0-DAC2C745A72B}"/>
          </ac:spMkLst>
        </pc:spChg>
        <pc:spChg chg="mod">
          <ac:chgData name="Christopher  Morley" userId="956d9c3d-5bef-4f32-a742-25961893b5b0" providerId="ADAL" clId="{5A392C16-A7CF-4351-98DE-015CCAAF1072}" dt="2025-03-17T15:27:45.236" v="169" actId="207"/>
          <ac:spMkLst>
            <pc:docMk/>
            <pc:sldMk cId="3390664202" sldId="846"/>
            <ac:spMk id="155" creationId="{59DCB370-6FBD-352B-4E7B-95B7D5FF109D}"/>
          </ac:spMkLst>
        </pc:spChg>
        <pc:spChg chg="mod">
          <ac:chgData name="Christopher  Morley" userId="956d9c3d-5bef-4f32-a742-25961893b5b0" providerId="ADAL" clId="{5A392C16-A7CF-4351-98DE-015CCAAF1072}" dt="2025-03-17T15:30:07.590" v="235" actId="20577"/>
          <ac:spMkLst>
            <pc:docMk/>
            <pc:sldMk cId="3390664202" sldId="846"/>
            <ac:spMk id="158" creationId="{44B324BB-C31F-AD82-D9D7-25733873F22D}"/>
          </ac:spMkLst>
        </pc:spChg>
        <pc:spChg chg="mod">
          <ac:chgData name="Christopher  Morley" userId="956d9c3d-5bef-4f32-a742-25961893b5b0" providerId="ADAL" clId="{5A392C16-A7CF-4351-98DE-015CCAAF1072}" dt="2025-03-17T15:27:57.305" v="173" actId="207"/>
          <ac:spMkLst>
            <pc:docMk/>
            <pc:sldMk cId="3390664202" sldId="846"/>
            <ac:spMk id="159" creationId="{4FB56DB8-BDC0-BF43-2C63-78B5D9D5D129}"/>
          </ac:spMkLst>
        </pc:spChg>
        <pc:spChg chg="mod">
          <ac:chgData name="Christopher  Morley" userId="956d9c3d-5bef-4f32-a742-25961893b5b0" providerId="ADAL" clId="{5A392C16-A7CF-4351-98DE-015CCAAF1072}" dt="2025-03-17T15:28:32.619" v="186" actId="692"/>
          <ac:spMkLst>
            <pc:docMk/>
            <pc:sldMk cId="3390664202" sldId="846"/>
            <ac:spMk id="160" creationId="{9752EA30-0AF2-11DE-4207-C1B541473DC7}"/>
          </ac:spMkLst>
        </pc:spChg>
        <pc:spChg chg="mod">
          <ac:chgData name="Christopher  Morley" userId="956d9c3d-5bef-4f32-a742-25961893b5b0" providerId="ADAL" clId="{5A392C16-A7CF-4351-98DE-015CCAAF1072}" dt="2025-03-17T15:29:32.028" v="213" actId="692"/>
          <ac:spMkLst>
            <pc:docMk/>
            <pc:sldMk cId="3390664202" sldId="846"/>
            <ac:spMk id="161" creationId="{CDC75206-31A1-6C38-6C52-79EB37A718E5}"/>
          </ac:spMkLst>
        </pc:spChg>
        <pc:spChg chg="mod">
          <ac:chgData name="Christopher  Morley" userId="956d9c3d-5bef-4f32-a742-25961893b5b0" providerId="ADAL" clId="{5A392C16-A7CF-4351-98DE-015CCAAF1072}" dt="2025-03-17T15:30:25.131" v="240" actId="20577"/>
          <ac:spMkLst>
            <pc:docMk/>
            <pc:sldMk cId="3390664202" sldId="846"/>
            <ac:spMk id="164" creationId="{14403D89-1375-D0B2-765A-D64C847AC943}"/>
          </ac:spMkLst>
        </pc:spChg>
        <pc:spChg chg="mod">
          <ac:chgData name="Christopher  Morley" userId="956d9c3d-5bef-4f32-a742-25961893b5b0" providerId="ADAL" clId="{5A392C16-A7CF-4351-98DE-015CCAAF1072}" dt="2025-03-17T15:30:41.579" v="243" actId="1076"/>
          <ac:spMkLst>
            <pc:docMk/>
            <pc:sldMk cId="3390664202" sldId="846"/>
            <ac:spMk id="165" creationId="{1BB79B8F-94D6-D65A-7970-354CA866DB66}"/>
          </ac:spMkLst>
        </pc:spChg>
        <pc:spChg chg="mod">
          <ac:chgData name="Christopher  Morley" userId="956d9c3d-5bef-4f32-a742-25961893b5b0" providerId="ADAL" clId="{5A392C16-A7CF-4351-98DE-015CCAAF1072}" dt="2025-03-17T15:27:30.998" v="165" actId="20577"/>
          <ac:spMkLst>
            <pc:docMk/>
            <pc:sldMk cId="3390664202" sldId="846"/>
            <ac:spMk id="166" creationId="{3874A68F-418B-E14A-F48C-948E185E3E16}"/>
          </ac:spMkLst>
        </pc:spChg>
        <pc:spChg chg="mod">
          <ac:chgData name="Christopher  Morley" userId="956d9c3d-5bef-4f32-a742-25961893b5b0" providerId="ADAL" clId="{5A392C16-A7CF-4351-98DE-015CCAAF1072}" dt="2025-03-17T15:30:41.579" v="243" actId="1076"/>
          <ac:spMkLst>
            <pc:docMk/>
            <pc:sldMk cId="3390664202" sldId="846"/>
            <ac:spMk id="178" creationId="{BD1F6748-A70C-EEBC-C300-8782EF4EEBC3}"/>
          </ac:spMkLst>
        </pc:spChg>
        <pc:spChg chg="mod">
          <ac:chgData name="Christopher  Morley" userId="956d9c3d-5bef-4f32-a742-25961893b5b0" providerId="ADAL" clId="{5A392C16-A7CF-4351-98DE-015CCAAF1072}" dt="2025-03-17T15:26:22.501" v="143" actId="692"/>
          <ac:spMkLst>
            <pc:docMk/>
            <pc:sldMk cId="3390664202" sldId="846"/>
            <ac:spMk id="180" creationId="{784B5D0C-22AA-1B7F-2211-EEF263ECF096}"/>
          </ac:spMkLst>
        </pc:spChg>
        <pc:spChg chg="mod">
          <ac:chgData name="Christopher  Morley" userId="956d9c3d-5bef-4f32-a742-25961893b5b0" providerId="ADAL" clId="{5A392C16-A7CF-4351-98DE-015CCAAF1072}" dt="2025-03-17T15:27:13.604" v="160" actId="20577"/>
          <ac:spMkLst>
            <pc:docMk/>
            <pc:sldMk cId="3390664202" sldId="846"/>
            <ac:spMk id="183" creationId="{EB4B3AD4-8837-8FC4-9348-9C698386D4DD}"/>
          </ac:spMkLst>
        </pc:spChg>
        <pc:spChg chg="mod">
          <ac:chgData name="Christopher  Morley" userId="956d9c3d-5bef-4f32-a742-25961893b5b0" providerId="ADAL" clId="{5A392C16-A7CF-4351-98DE-015CCAAF1072}" dt="2025-03-17T15:30:41.579" v="243" actId="1076"/>
          <ac:spMkLst>
            <pc:docMk/>
            <pc:sldMk cId="3390664202" sldId="846"/>
            <ac:spMk id="184" creationId="{54AE9ECA-E400-5807-8B96-0848FAC2D625}"/>
          </ac:spMkLst>
        </pc:spChg>
        <pc:spChg chg="mod">
          <ac:chgData name="Christopher  Morley" userId="956d9c3d-5bef-4f32-a742-25961893b5b0" providerId="ADAL" clId="{5A392C16-A7CF-4351-98DE-015CCAAF1072}" dt="2025-03-17T15:28:23.686" v="182" actId="20577"/>
          <ac:spMkLst>
            <pc:docMk/>
            <pc:sldMk cId="3390664202" sldId="846"/>
            <ac:spMk id="188" creationId="{445C29E4-42A7-ED30-61EF-8475A8147CEE}"/>
          </ac:spMkLst>
        </pc:spChg>
        <pc:spChg chg="mod">
          <ac:chgData name="Christopher  Morley" userId="956d9c3d-5bef-4f32-a742-25961893b5b0" providerId="ADAL" clId="{5A392C16-A7CF-4351-98DE-015CCAAF1072}" dt="2025-03-17T15:26:28.295" v="144" actId="20577"/>
          <ac:spMkLst>
            <pc:docMk/>
            <pc:sldMk cId="3390664202" sldId="846"/>
            <ac:spMk id="189" creationId="{170DDF4C-5DBC-0F7D-1E66-A9A597D0BEE6}"/>
          </ac:spMkLst>
        </pc:spChg>
        <pc:spChg chg="mod">
          <ac:chgData name="Christopher  Morley" userId="956d9c3d-5bef-4f32-a742-25961893b5b0" providerId="ADAL" clId="{5A392C16-A7CF-4351-98DE-015CCAAF1072}" dt="2025-03-17T15:30:41.579" v="243" actId="1076"/>
          <ac:spMkLst>
            <pc:docMk/>
            <pc:sldMk cId="3390664202" sldId="846"/>
            <ac:spMk id="190" creationId="{FE8F76BE-FAB4-4BC6-43EA-338D1AC87277}"/>
          </ac:spMkLst>
        </pc:spChg>
        <pc:spChg chg="mod">
          <ac:chgData name="Christopher  Morley" userId="956d9c3d-5bef-4f32-a742-25961893b5b0" providerId="ADAL" clId="{5A392C16-A7CF-4351-98DE-015CCAAF1072}" dt="2025-03-17T15:30:41.579" v="243" actId="1076"/>
          <ac:spMkLst>
            <pc:docMk/>
            <pc:sldMk cId="3390664202" sldId="846"/>
            <ac:spMk id="205" creationId="{7877CFB0-1675-EC48-4B3B-1E5BB2A4087E}"/>
          </ac:spMkLst>
        </pc:spChg>
        <pc:spChg chg="mod">
          <ac:chgData name="Christopher  Morley" userId="956d9c3d-5bef-4f32-a742-25961893b5b0" providerId="ADAL" clId="{5A392C16-A7CF-4351-98DE-015CCAAF1072}" dt="2025-03-17T15:30:41.579" v="243" actId="1076"/>
          <ac:spMkLst>
            <pc:docMk/>
            <pc:sldMk cId="3390664202" sldId="846"/>
            <ac:spMk id="210" creationId="{31504FAC-0604-604A-5D9B-275B8F59508D}"/>
          </ac:spMkLst>
        </pc:spChg>
        <pc:spChg chg="mod">
          <ac:chgData name="Christopher  Morley" userId="956d9c3d-5bef-4f32-a742-25961893b5b0" providerId="ADAL" clId="{5A392C16-A7CF-4351-98DE-015CCAAF1072}" dt="2025-03-17T15:30:41.579" v="243" actId="1076"/>
          <ac:spMkLst>
            <pc:docMk/>
            <pc:sldMk cId="3390664202" sldId="846"/>
            <ac:spMk id="219" creationId="{FEDAB3A3-18B2-55A9-167D-491E8E78C743}"/>
          </ac:spMkLst>
        </pc:spChg>
        <pc:spChg chg="mod">
          <ac:chgData name="Christopher  Morley" userId="956d9c3d-5bef-4f32-a742-25961893b5b0" providerId="ADAL" clId="{5A392C16-A7CF-4351-98DE-015CCAAF1072}" dt="2025-03-17T15:30:41.579" v="243" actId="1076"/>
          <ac:spMkLst>
            <pc:docMk/>
            <pc:sldMk cId="3390664202" sldId="846"/>
            <ac:spMk id="223" creationId="{6555A5C2-8B10-F8A6-01C3-D8E4D990A7D8}"/>
          </ac:spMkLst>
        </pc:spChg>
        <pc:spChg chg="mod">
          <ac:chgData name="Christopher  Morley" userId="956d9c3d-5bef-4f32-a742-25961893b5b0" providerId="ADAL" clId="{5A392C16-A7CF-4351-98DE-015CCAAF1072}" dt="2025-03-17T15:25:11.233" v="114"/>
          <ac:spMkLst>
            <pc:docMk/>
            <pc:sldMk cId="3390664202" sldId="846"/>
            <ac:spMk id="134146" creationId="{E39753CA-A2C5-7565-E8A1-527DC78C5813}"/>
          </ac:spMkLst>
        </pc:spChg>
      </pc:sldChg>
      <pc:sldChg chg="add">
        <pc:chgData name="Christopher  Morley" userId="956d9c3d-5bef-4f32-a742-25961893b5b0" providerId="ADAL" clId="{5A392C16-A7CF-4351-98DE-015CCAAF1072}" dt="2025-03-17T15:31:47.234" v="246" actId="2890"/>
        <pc:sldMkLst>
          <pc:docMk/>
          <pc:sldMk cId="2721561847" sldId="847"/>
        </pc:sldMkLst>
      </pc:sldChg>
      <pc:sldChg chg="modSp mod ord">
        <pc:chgData name="Christopher  Morley" userId="956d9c3d-5bef-4f32-a742-25961893b5b0" providerId="ADAL" clId="{5A392C16-A7CF-4351-98DE-015CCAAF1072}" dt="2025-03-17T21:47:08.263" v="574"/>
        <pc:sldMkLst>
          <pc:docMk/>
          <pc:sldMk cId="2559634011" sldId="848"/>
        </pc:sldMkLst>
        <pc:spChg chg="mod">
          <ac:chgData name="Christopher  Morley" userId="956d9c3d-5bef-4f32-a742-25961893b5b0" providerId="ADAL" clId="{5A392C16-A7CF-4351-98DE-015CCAAF1072}" dt="2025-03-17T17:03:22.610" v="301" actId="20577"/>
          <ac:spMkLst>
            <pc:docMk/>
            <pc:sldMk cId="2559634011" sldId="848"/>
            <ac:spMk id="5" creationId="{2A170683-96E0-4F7E-A208-818681E361F3}"/>
          </ac:spMkLst>
        </pc:spChg>
      </pc:sldChg>
      <pc:sldChg chg="addSp delSp modSp add del mod">
        <pc:chgData name="Christopher  Morley" userId="956d9c3d-5bef-4f32-a742-25961893b5b0" providerId="ADAL" clId="{5A392C16-A7CF-4351-98DE-015CCAAF1072}" dt="2025-03-20T20:53:07.303" v="948" actId="2696"/>
        <pc:sldMkLst>
          <pc:docMk/>
          <pc:sldMk cId="21033391" sldId="849"/>
        </pc:sldMkLst>
      </pc:sldChg>
      <pc:sldChg chg="addSp delSp modSp add mod delAnim modAnim">
        <pc:chgData name="Christopher  Morley" userId="956d9c3d-5bef-4f32-a742-25961893b5b0" providerId="ADAL" clId="{5A392C16-A7CF-4351-98DE-015CCAAF1072}" dt="2025-03-17T17:47:30.036" v="498" actId="1076"/>
        <pc:sldMkLst>
          <pc:docMk/>
          <pc:sldMk cId="2603573668" sldId="850"/>
        </pc:sldMkLst>
        <pc:spChg chg="mod">
          <ac:chgData name="Christopher  Morley" userId="956d9c3d-5bef-4f32-a742-25961893b5b0" providerId="ADAL" clId="{5A392C16-A7CF-4351-98DE-015CCAAF1072}" dt="2025-03-17T17:35:55.026" v="398" actId="20577"/>
          <ac:spMkLst>
            <pc:docMk/>
            <pc:sldMk cId="2603573668" sldId="850"/>
            <ac:spMk id="2" creationId="{8A91BFDE-98B5-27A2-CEE3-DB2875B0B3DC}"/>
          </ac:spMkLst>
        </pc:spChg>
        <pc:spChg chg="add">
          <ac:chgData name="Christopher  Morley" userId="956d9c3d-5bef-4f32-a742-25961893b5b0" providerId="ADAL" clId="{5A392C16-A7CF-4351-98DE-015CCAAF1072}" dt="2025-03-17T17:36:40.225" v="399"/>
          <ac:spMkLst>
            <pc:docMk/>
            <pc:sldMk cId="2603573668" sldId="850"/>
            <ac:spMk id="3" creationId="{80FE3AEB-8046-021C-02BD-59382624608D}"/>
          </ac:spMkLst>
        </pc:spChg>
        <pc:spChg chg="add mod">
          <ac:chgData name="Christopher  Morley" userId="956d9c3d-5bef-4f32-a742-25961893b5b0" providerId="ADAL" clId="{5A392C16-A7CF-4351-98DE-015CCAAF1072}" dt="2025-03-17T17:36:43.615" v="400"/>
          <ac:spMkLst>
            <pc:docMk/>
            <pc:sldMk cId="2603573668" sldId="850"/>
            <ac:spMk id="4" creationId="{CAB2DAF9-EEB0-A378-48AF-2359A6084EBF}"/>
          </ac:spMkLst>
        </pc:spChg>
        <pc:spChg chg="add mod">
          <ac:chgData name="Christopher  Morley" userId="956d9c3d-5bef-4f32-a742-25961893b5b0" providerId="ADAL" clId="{5A392C16-A7CF-4351-98DE-015CCAAF1072}" dt="2025-03-17T17:47:30.036" v="498" actId="1076"/>
          <ac:spMkLst>
            <pc:docMk/>
            <pc:sldMk cId="2603573668" sldId="850"/>
            <ac:spMk id="13" creationId="{3C76E137-DD08-612C-AA22-AF54324DC64D}"/>
          </ac:spMkLst>
        </pc:spChg>
        <pc:picChg chg="add mod">
          <ac:chgData name="Christopher  Morley" userId="956d9c3d-5bef-4f32-a742-25961893b5b0" providerId="ADAL" clId="{5A392C16-A7CF-4351-98DE-015CCAAF1072}" dt="2025-03-17T17:47:22.316" v="496" actId="1076"/>
          <ac:picMkLst>
            <pc:docMk/>
            <pc:sldMk cId="2603573668" sldId="850"/>
            <ac:picMk id="5" creationId="{53F30859-FDDA-95DD-7254-8CDADA9EE0E5}"/>
          </ac:picMkLst>
        </pc:picChg>
        <pc:picChg chg="add mod">
          <ac:chgData name="Christopher  Morley" userId="956d9c3d-5bef-4f32-a742-25961893b5b0" providerId="ADAL" clId="{5A392C16-A7CF-4351-98DE-015CCAAF1072}" dt="2025-03-17T17:47:19.683" v="495" actId="1076"/>
          <ac:picMkLst>
            <pc:docMk/>
            <pc:sldMk cId="2603573668" sldId="850"/>
            <ac:picMk id="10" creationId="{0791752E-F499-9F45-3FA9-B88598935054}"/>
          </ac:picMkLst>
        </pc:picChg>
      </pc:sldChg>
      <pc:sldChg chg="addSp modSp add mod">
        <pc:chgData name="Christopher  Morley" userId="956d9c3d-5bef-4f32-a742-25961893b5b0" providerId="ADAL" clId="{5A392C16-A7CF-4351-98DE-015CCAAF1072}" dt="2025-03-17T18:07:12.026" v="568" actId="1076"/>
        <pc:sldMkLst>
          <pc:docMk/>
          <pc:sldMk cId="879882434" sldId="851"/>
        </pc:sldMkLst>
        <pc:spChg chg="mod">
          <ac:chgData name="Christopher  Morley" userId="956d9c3d-5bef-4f32-a742-25961893b5b0" providerId="ADAL" clId="{5A392C16-A7CF-4351-98DE-015CCAAF1072}" dt="2025-03-17T18:07:12.026" v="568" actId="1076"/>
          <ac:spMkLst>
            <pc:docMk/>
            <pc:sldMk cId="879882434" sldId="851"/>
            <ac:spMk id="46082" creationId="{138093D8-5826-9365-F673-501F4DBF156F}"/>
          </ac:spMkLst>
        </pc:spChg>
        <pc:picChg chg="add mod">
          <ac:chgData name="Christopher  Morley" userId="956d9c3d-5bef-4f32-a742-25961893b5b0" providerId="ADAL" clId="{5A392C16-A7CF-4351-98DE-015CCAAF1072}" dt="2025-03-17T17:56:19.216" v="567" actId="1076"/>
          <ac:picMkLst>
            <pc:docMk/>
            <pc:sldMk cId="879882434" sldId="851"/>
            <ac:picMk id="52" creationId="{FB6AE3A2-8DC1-F1CE-A1F4-8434AF5B430A}"/>
          </ac:picMkLst>
        </pc:picChg>
      </pc:sldChg>
      <pc:sldChg chg="add">
        <pc:chgData name="Christopher  Morley" userId="956d9c3d-5bef-4f32-a742-25961893b5b0" providerId="ADAL" clId="{5A392C16-A7CF-4351-98DE-015CCAAF1072}" dt="2025-03-17T17:54:51.674" v="546" actId="2890"/>
        <pc:sldMkLst>
          <pc:docMk/>
          <pc:sldMk cId="3684002464" sldId="852"/>
        </pc:sldMkLst>
      </pc:sldChg>
      <pc:sldChg chg="add del">
        <pc:chgData name="Christopher  Morley" userId="956d9c3d-5bef-4f32-a742-25961893b5b0" providerId="ADAL" clId="{5A392C16-A7CF-4351-98DE-015CCAAF1072}" dt="2025-03-18T15:04:09.494" v="945" actId="2696"/>
        <pc:sldMkLst>
          <pc:docMk/>
          <pc:sldMk cId="245646239" sldId="853"/>
        </pc:sldMkLst>
      </pc:sldChg>
      <pc:sldChg chg="add del">
        <pc:chgData name="Christopher  Morley" userId="956d9c3d-5bef-4f32-a742-25961893b5b0" providerId="ADAL" clId="{5A392C16-A7CF-4351-98DE-015CCAAF1072}" dt="2025-03-18T14:45:03.456" v="906" actId="2696"/>
        <pc:sldMkLst>
          <pc:docMk/>
          <pc:sldMk cId="3377509562" sldId="853"/>
        </pc:sldMkLst>
      </pc:sldChg>
    </pc:docChg>
  </pc:docChgLst>
  <pc:docChgLst>
    <pc:chgData name="Christopher  Morley" userId="956d9c3d-5bef-4f32-a742-25961893b5b0" providerId="ADAL" clId="{FE2C5B37-0AA2-4E57-B6B2-C795F5AD6A85}"/>
    <pc:docChg chg="custSel modSld">
      <pc:chgData name="Christopher  Morley" userId="956d9c3d-5bef-4f32-a742-25961893b5b0" providerId="ADAL" clId="{FE2C5B37-0AA2-4E57-B6B2-C795F5AD6A85}" dt="2022-08-25T20:07:34.987" v="74" actId="14100"/>
      <pc:docMkLst>
        <pc:docMk/>
      </pc:docMkLst>
      <pc:sldChg chg="modSp mod">
        <pc:chgData name="Christopher  Morley" userId="956d9c3d-5bef-4f32-a742-25961893b5b0" providerId="ADAL" clId="{FE2C5B37-0AA2-4E57-B6B2-C795F5AD6A85}" dt="2022-08-25T20:06:21.170" v="38" actId="313"/>
        <pc:sldMkLst>
          <pc:docMk/>
          <pc:sldMk cId="2716405418" sldId="698"/>
        </pc:sldMkLst>
      </pc:sldChg>
      <pc:sldChg chg="modSp mod">
        <pc:chgData name="Christopher  Morley" userId="956d9c3d-5bef-4f32-a742-25961893b5b0" providerId="ADAL" clId="{FE2C5B37-0AA2-4E57-B6B2-C795F5AD6A85}" dt="2022-08-25T20:07:34.987" v="74" actId="14100"/>
        <pc:sldMkLst>
          <pc:docMk/>
          <pc:sldMk cId="4213050681" sldId="699"/>
        </pc:sldMkLst>
      </pc:sldChg>
      <pc:sldChg chg="modSp mod">
        <pc:chgData name="Christopher  Morley" userId="956d9c3d-5bef-4f32-a742-25961893b5b0" providerId="ADAL" clId="{FE2C5B37-0AA2-4E57-B6B2-C795F5AD6A85}" dt="2022-08-25T20:06:09.331" v="35" actId="313"/>
        <pc:sldMkLst>
          <pc:docMk/>
          <pc:sldMk cId="980427941" sldId="700"/>
        </pc:sldMkLst>
      </pc:sldChg>
      <pc:sldChg chg="modSp mod">
        <pc:chgData name="Christopher  Morley" userId="956d9c3d-5bef-4f32-a742-25961893b5b0" providerId="ADAL" clId="{FE2C5B37-0AA2-4E57-B6B2-C795F5AD6A85}" dt="2022-08-25T20:06:48.580" v="55" actId="14100"/>
        <pc:sldMkLst>
          <pc:docMk/>
          <pc:sldMk cId="2200077458" sldId="714"/>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968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96888"/>
          </a:xfrm>
          <a:prstGeom prst="rect">
            <a:avLst/>
          </a:prstGeom>
        </p:spPr>
        <p:txBody>
          <a:bodyPr vert="horz" lIns="91440" tIns="45720" rIns="91440" bIns="45720" rtlCol="0"/>
          <a:lstStyle>
            <a:lvl1pPr algn="r">
              <a:defRPr sz="1200"/>
            </a:lvl1pPr>
          </a:lstStyle>
          <a:p>
            <a:fld id="{FC6CD816-2E2D-4AA4-AB35-DC5ED8874401}" type="datetimeFigureOut">
              <a:rPr lang="en-US" smtClean="0"/>
              <a:t>3/20/2025</a:t>
            </a:fld>
            <a:endParaRPr lang="en-US"/>
          </a:p>
        </p:txBody>
      </p:sp>
      <p:sp>
        <p:nvSpPr>
          <p:cNvPr id="4" name="Slide Image Placeholder 3"/>
          <p:cNvSpPr>
            <a:spLocks noGrp="1" noRot="1" noChangeAspect="1"/>
          </p:cNvSpPr>
          <p:nvPr>
            <p:ph type="sldImg" idx="2"/>
          </p:nvPr>
        </p:nvSpPr>
        <p:spPr>
          <a:xfrm>
            <a:off x="1200150" y="1238250"/>
            <a:ext cx="4457700" cy="3343275"/>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767263"/>
            <a:ext cx="5486400" cy="3900487"/>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409113"/>
            <a:ext cx="2971800" cy="4968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9409113"/>
            <a:ext cx="2971800" cy="496887"/>
          </a:xfrm>
          <a:prstGeom prst="rect">
            <a:avLst/>
          </a:prstGeom>
        </p:spPr>
        <p:txBody>
          <a:bodyPr vert="horz" lIns="91440" tIns="45720" rIns="91440" bIns="45720" rtlCol="0" anchor="b"/>
          <a:lstStyle>
            <a:lvl1pPr algn="r">
              <a:defRPr sz="1200"/>
            </a:lvl1pPr>
          </a:lstStyle>
          <a:p>
            <a:fld id="{7CF70169-9567-41F7-BBC1-8468759C3C43}" type="slidenum">
              <a:rPr lang="en-US" smtClean="0"/>
              <a:t>‹#›</a:t>
            </a:fld>
            <a:endParaRPr lang="en-US"/>
          </a:p>
        </p:txBody>
      </p:sp>
    </p:spTree>
    <p:extLst>
      <p:ext uri="{BB962C8B-B14F-4D97-AF65-F5344CB8AC3E}">
        <p14:creationId xmlns:p14="http://schemas.microsoft.com/office/powerpoint/2010/main" val="38179367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3E7F4B99-6061-47C2-8A69-AE2947AF4E4A}"/>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6147" name="Rectangle 3">
            <a:extLst>
              <a:ext uri="{FF2B5EF4-FFF2-40B4-BE49-F238E27FC236}">
                <a16:creationId xmlns:a16="http://schemas.microsoft.com/office/drawing/2014/main" id="{EB0D4872-0E9F-4972-828A-C8AB07DCF7A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a:extLst>
              <a:ext uri="{FF2B5EF4-FFF2-40B4-BE49-F238E27FC236}">
                <a16:creationId xmlns:a16="http://schemas.microsoft.com/office/drawing/2014/main" id="{C9DBB915-2608-40E6-87B1-C764A4887621}"/>
              </a:ext>
            </a:extLst>
          </p:cNvPr>
          <p:cNvSpPr>
            <a:spLocks noGrp="1" noRot="1" noChangeAspect="1" noChangeArrowheads="1" noTextEdit="1"/>
          </p:cNvSpPr>
          <p:nvPr>
            <p:ph type="sldImg"/>
          </p:nvPr>
        </p:nvSpPr>
        <p:spPr bwMode="auto">
          <a:xfrm>
            <a:off x="930275" y="779463"/>
            <a:ext cx="4878388" cy="36576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00355" name="Rectangle 3">
            <a:extLst>
              <a:ext uri="{FF2B5EF4-FFF2-40B4-BE49-F238E27FC236}">
                <a16:creationId xmlns:a16="http://schemas.microsoft.com/office/drawing/2014/main" id="{1E77B81B-0DBB-4DC1-A9BD-E4965193FB64}"/>
              </a:ext>
            </a:extLst>
          </p:cNvPr>
          <p:cNvSpPr>
            <a:spLocks noGrp="1" noChangeArrowheads="1"/>
          </p:cNvSpPr>
          <p:nvPr>
            <p:ph type="body" idx="1"/>
          </p:nvPr>
        </p:nvSpPr>
        <p:spPr bwMode="auto">
          <a:xfrm>
            <a:off x="882650" y="4659313"/>
            <a:ext cx="4973638" cy="4440237"/>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41830975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64552631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74506314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89344248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58377137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39467515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54513710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89080209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142889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5983126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a:extLst>
              <a:ext uri="{FF2B5EF4-FFF2-40B4-BE49-F238E27FC236}">
                <a16:creationId xmlns:a16="http://schemas.microsoft.com/office/drawing/2014/main" id="{89738C69-C448-4F11-97C5-A908401794B0}"/>
              </a:ext>
            </a:extLst>
          </p:cNvPr>
          <p:cNvSpPr>
            <a:spLocks noGrp="1" noRot="1" noChangeAspect="1" noChangeArrowheads="1" noTextEdit="1"/>
          </p:cNvSpPr>
          <p:nvPr>
            <p:ph type="sldImg"/>
          </p:nvPr>
        </p:nvSpPr>
        <p:spPr bwMode="auto">
          <a:xfrm>
            <a:off x="930275" y="779463"/>
            <a:ext cx="4878388" cy="36576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96259" name="Rectangle 3">
            <a:extLst>
              <a:ext uri="{FF2B5EF4-FFF2-40B4-BE49-F238E27FC236}">
                <a16:creationId xmlns:a16="http://schemas.microsoft.com/office/drawing/2014/main" id="{D9A4BFCB-9C36-4AD8-80AA-3F0FDC38E2B7}"/>
              </a:ext>
            </a:extLst>
          </p:cNvPr>
          <p:cNvSpPr>
            <a:spLocks noGrp="1" noChangeArrowheads="1"/>
          </p:cNvSpPr>
          <p:nvPr>
            <p:ph type="body" idx="1"/>
          </p:nvPr>
        </p:nvSpPr>
        <p:spPr bwMode="auto">
          <a:xfrm>
            <a:off x="882650" y="4659313"/>
            <a:ext cx="4973638" cy="4440237"/>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72652898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69975095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8627306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a:extLst>
              <a:ext uri="{FF2B5EF4-FFF2-40B4-BE49-F238E27FC236}">
                <a16:creationId xmlns:a16="http://schemas.microsoft.com/office/drawing/2014/main" id="{835E51E5-8FC5-4BC2-AA5B-98AC3126FA40}"/>
              </a:ext>
            </a:extLst>
          </p:cNvPr>
          <p:cNvSpPr>
            <a:spLocks noGrp="1" noRot="1" noChangeAspect="1" noChangeArrowheads="1" noTextEdit="1"/>
          </p:cNvSpPr>
          <p:nvPr>
            <p:ph type="sldImg"/>
          </p:nvPr>
        </p:nvSpPr>
        <p:spPr bwMode="auto">
          <a:xfrm>
            <a:off x="930275" y="779463"/>
            <a:ext cx="4878388" cy="36576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98307" name="Rectangle 3">
            <a:extLst>
              <a:ext uri="{FF2B5EF4-FFF2-40B4-BE49-F238E27FC236}">
                <a16:creationId xmlns:a16="http://schemas.microsoft.com/office/drawing/2014/main" id="{55F85D75-FF01-42CE-92E8-E7D6DD6E8C17}"/>
              </a:ext>
            </a:extLst>
          </p:cNvPr>
          <p:cNvSpPr>
            <a:spLocks noGrp="1" noChangeArrowheads="1"/>
          </p:cNvSpPr>
          <p:nvPr>
            <p:ph type="body" idx="1"/>
          </p:nvPr>
        </p:nvSpPr>
        <p:spPr bwMode="auto">
          <a:xfrm>
            <a:off x="882650" y="4659313"/>
            <a:ext cx="4973638" cy="4440237"/>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70947822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4636677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473410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2235147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90804985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23443767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9302473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a:extLst>
              <a:ext uri="{FF2B5EF4-FFF2-40B4-BE49-F238E27FC236}">
                <a16:creationId xmlns:a16="http://schemas.microsoft.com/office/drawing/2014/main" id="{78859CE2-C195-4322-A4A9-DE59D62589D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8195" name="Rectangle 3">
            <a:extLst>
              <a:ext uri="{FF2B5EF4-FFF2-40B4-BE49-F238E27FC236}">
                <a16:creationId xmlns:a16="http://schemas.microsoft.com/office/drawing/2014/main" id="{88362D29-E706-415A-9424-788AD0311AE1}"/>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1345634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a:extLst>
              <a:ext uri="{FF2B5EF4-FFF2-40B4-BE49-F238E27FC236}">
                <a16:creationId xmlns:a16="http://schemas.microsoft.com/office/drawing/2014/main" id="{5C7A0CBB-B142-42A3-87D0-DEE623333012}"/>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22883" name="Rectangle 3">
            <a:extLst>
              <a:ext uri="{FF2B5EF4-FFF2-40B4-BE49-F238E27FC236}">
                <a16:creationId xmlns:a16="http://schemas.microsoft.com/office/drawing/2014/main" id="{7D3D9DE4-FC41-4B9B-9797-01920AAECF6F}"/>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a:extLst>
              <a:ext uri="{FF2B5EF4-FFF2-40B4-BE49-F238E27FC236}">
                <a16:creationId xmlns:a16="http://schemas.microsoft.com/office/drawing/2014/main" id="{3A035AF9-A3DB-4BDE-B65C-72E9EBFDCA3C}"/>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20835" name="Rectangle 3">
            <a:extLst>
              <a:ext uri="{FF2B5EF4-FFF2-40B4-BE49-F238E27FC236}">
                <a16:creationId xmlns:a16="http://schemas.microsoft.com/office/drawing/2014/main" id="{92EBDCF3-1600-4FFC-9BA2-520586EEBF5C}"/>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a:extLst>
              <a:ext uri="{FF2B5EF4-FFF2-40B4-BE49-F238E27FC236}">
                <a16:creationId xmlns:a16="http://schemas.microsoft.com/office/drawing/2014/main" id="{EF314235-61A0-4386-BB88-EF3F53CE3622}"/>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18787" name="Rectangle 3">
            <a:extLst>
              <a:ext uri="{FF2B5EF4-FFF2-40B4-BE49-F238E27FC236}">
                <a16:creationId xmlns:a16="http://schemas.microsoft.com/office/drawing/2014/main" id="{2EA2F8CB-015B-45EA-B7DB-479DF3A52EBC}"/>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a:extLst>
              <a:ext uri="{FF2B5EF4-FFF2-40B4-BE49-F238E27FC236}">
                <a16:creationId xmlns:a16="http://schemas.microsoft.com/office/drawing/2014/main" id="{EF314235-61A0-4386-BB88-EF3F53CE3622}"/>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18787" name="Rectangle 3">
            <a:extLst>
              <a:ext uri="{FF2B5EF4-FFF2-40B4-BE49-F238E27FC236}">
                <a16:creationId xmlns:a16="http://schemas.microsoft.com/office/drawing/2014/main" id="{2EA2F8CB-015B-45EA-B7DB-479DF3A52EBC}"/>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79946800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a:extLst>
              <a:ext uri="{FF2B5EF4-FFF2-40B4-BE49-F238E27FC236}">
                <a16:creationId xmlns:a16="http://schemas.microsoft.com/office/drawing/2014/main" id="{DD2913E6-F26F-4E4A-BF2C-59ABC6AD8990}"/>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24931" name="Rectangle 3">
            <a:extLst>
              <a:ext uri="{FF2B5EF4-FFF2-40B4-BE49-F238E27FC236}">
                <a16:creationId xmlns:a16="http://schemas.microsoft.com/office/drawing/2014/main" id="{60C4DEA1-0798-41A2-8A2D-5808BDD065A8}"/>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18773283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25601098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731085-EF83-0968-2A41-DA58C3052992}"/>
            </a:ext>
          </a:extLst>
        </p:cNvPr>
        <p:cNvGrpSpPr/>
        <p:nvPr/>
      </p:nvGrpSpPr>
      <p:grpSpPr>
        <a:xfrm>
          <a:off x="0" y="0"/>
          <a:ext cx="0" cy="0"/>
          <a:chOff x="0" y="0"/>
          <a:chExt cx="0" cy="0"/>
        </a:xfrm>
      </p:grpSpPr>
      <p:sp>
        <p:nvSpPr>
          <p:cNvPr id="135170" name="Rectangle 2">
            <a:extLst>
              <a:ext uri="{FF2B5EF4-FFF2-40B4-BE49-F238E27FC236}">
                <a16:creationId xmlns:a16="http://schemas.microsoft.com/office/drawing/2014/main" id="{30368D0D-D5D7-18FD-06ED-F76FA4ACA75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022C0FCD-7991-0ED0-CEAC-486AD703FFE6}"/>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19739188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262C1D-F2A1-5D1F-79F9-FE0B8583FB6B}"/>
            </a:ext>
          </a:extLst>
        </p:cNvPr>
        <p:cNvGrpSpPr/>
        <p:nvPr/>
      </p:nvGrpSpPr>
      <p:grpSpPr>
        <a:xfrm>
          <a:off x="0" y="0"/>
          <a:ext cx="0" cy="0"/>
          <a:chOff x="0" y="0"/>
          <a:chExt cx="0" cy="0"/>
        </a:xfrm>
      </p:grpSpPr>
      <p:sp>
        <p:nvSpPr>
          <p:cNvPr id="135170" name="Rectangle 2">
            <a:extLst>
              <a:ext uri="{FF2B5EF4-FFF2-40B4-BE49-F238E27FC236}">
                <a16:creationId xmlns:a16="http://schemas.microsoft.com/office/drawing/2014/main" id="{FDA9CE06-7878-ED3D-4037-AA031D579927}"/>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1A9E9A2F-B685-7FB3-6E3D-B8C309FA0DD8}"/>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5250516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A36F87-1445-4AC2-3882-2E3119AC0A75}"/>
            </a:ext>
          </a:extLst>
        </p:cNvPr>
        <p:cNvGrpSpPr/>
        <p:nvPr/>
      </p:nvGrpSpPr>
      <p:grpSpPr>
        <a:xfrm>
          <a:off x="0" y="0"/>
          <a:ext cx="0" cy="0"/>
          <a:chOff x="0" y="0"/>
          <a:chExt cx="0" cy="0"/>
        </a:xfrm>
      </p:grpSpPr>
      <p:sp>
        <p:nvSpPr>
          <p:cNvPr id="6146" name="Rectangle 2">
            <a:extLst>
              <a:ext uri="{FF2B5EF4-FFF2-40B4-BE49-F238E27FC236}">
                <a16:creationId xmlns:a16="http://schemas.microsoft.com/office/drawing/2014/main" id="{031F5B59-DF0B-EA3A-72CD-85A0822DD2D9}"/>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6147" name="Rectangle 3">
            <a:extLst>
              <a:ext uri="{FF2B5EF4-FFF2-40B4-BE49-F238E27FC236}">
                <a16:creationId xmlns:a16="http://schemas.microsoft.com/office/drawing/2014/main" id="{1190FAB5-9E13-CD67-C813-917CFC9B4740}"/>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dirty="0"/>
          </a:p>
        </p:txBody>
      </p:sp>
    </p:spTree>
    <p:extLst>
      <p:ext uri="{BB962C8B-B14F-4D97-AF65-F5344CB8AC3E}">
        <p14:creationId xmlns:p14="http://schemas.microsoft.com/office/powerpoint/2010/main" val="422070701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86256179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41386699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42933229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87284492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5533888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022E0C-00F7-0677-3F28-C3B010E0EE34}"/>
            </a:ext>
          </a:extLst>
        </p:cNvPr>
        <p:cNvGrpSpPr/>
        <p:nvPr/>
      </p:nvGrpSpPr>
      <p:grpSpPr>
        <a:xfrm>
          <a:off x="0" y="0"/>
          <a:ext cx="0" cy="0"/>
          <a:chOff x="0" y="0"/>
          <a:chExt cx="0" cy="0"/>
        </a:xfrm>
      </p:grpSpPr>
      <p:sp>
        <p:nvSpPr>
          <p:cNvPr id="135170" name="Rectangle 2">
            <a:extLst>
              <a:ext uri="{FF2B5EF4-FFF2-40B4-BE49-F238E27FC236}">
                <a16:creationId xmlns:a16="http://schemas.microsoft.com/office/drawing/2014/main" id="{062F07A7-9C6D-A247-82AE-BECEF8028B2A}"/>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77DDEED0-9C6F-BB2B-0118-4CA7EE27F4AF}"/>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12413019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88202020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6040181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42115070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58072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9491758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78552081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07156585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80122636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83472874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55686853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409679204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551524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10289929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37374452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75561784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9D649B-C816-49F5-1DA2-3C12DBFD28B3}"/>
            </a:ext>
          </a:extLst>
        </p:cNvPr>
        <p:cNvGrpSpPr/>
        <p:nvPr/>
      </p:nvGrpSpPr>
      <p:grpSpPr>
        <a:xfrm>
          <a:off x="0" y="0"/>
          <a:ext cx="0" cy="0"/>
          <a:chOff x="0" y="0"/>
          <a:chExt cx="0" cy="0"/>
        </a:xfrm>
      </p:grpSpPr>
      <p:sp>
        <p:nvSpPr>
          <p:cNvPr id="47106" name="Rectangle 2">
            <a:extLst>
              <a:ext uri="{FF2B5EF4-FFF2-40B4-BE49-F238E27FC236}">
                <a16:creationId xmlns:a16="http://schemas.microsoft.com/office/drawing/2014/main" id="{BD0757D1-7F57-AD9E-DF06-CB4170F76590}"/>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C5C49CCA-E48B-373F-16B3-5249579D72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57233022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10158606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94252428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8059702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47979739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25046832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407035965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2503384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72420082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420364939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3603630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45A28E-0EB7-F2EC-0D76-CC8101EE7FBF}"/>
            </a:ext>
          </a:extLst>
        </p:cNvPr>
        <p:cNvGrpSpPr/>
        <p:nvPr/>
      </p:nvGrpSpPr>
      <p:grpSpPr>
        <a:xfrm>
          <a:off x="0" y="0"/>
          <a:ext cx="0" cy="0"/>
          <a:chOff x="0" y="0"/>
          <a:chExt cx="0" cy="0"/>
        </a:xfrm>
      </p:grpSpPr>
      <p:sp>
        <p:nvSpPr>
          <p:cNvPr id="47106" name="Rectangle 2">
            <a:extLst>
              <a:ext uri="{FF2B5EF4-FFF2-40B4-BE49-F238E27FC236}">
                <a16:creationId xmlns:a16="http://schemas.microsoft.com/office/drawing/2014/main" id="{AEBE8CE8-3EF0-81ED-B19B-4EDE57622F08}"/>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E822371B-3768-9AB6-E0C3-E9DB362F4B57}"/>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26367881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00362582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65659835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39772708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05149407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84348021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71598726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64559679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41578275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7"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99080093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0704148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38072278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66226669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55917678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447112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85738107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05082631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06715389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15474061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63738842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12154785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827781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26804559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32565574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9921739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32744011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9548650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73857730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03319494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68931830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33428931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13943055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6881139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62685850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07969469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405899200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88278230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61384A5-B674-4C42-9DE3-21F4D74FBAFE}"/>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7107" name="Rectangle 3">
            <a:extLst>
              <a:ext uri="{FF2B5EF4-FFF2-40B4-BE49-F238E27FC236}">
                <a16:creationId xmlns:a16="http://schemas.microsoft.com/office/drawing/2014/main" id="{7035D8FC-E260-49A5-A8A2-3F683AAAE33E}"/>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61267874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67427065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08417107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320384090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236147093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95103759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46624B9-5F37-4321-90CE-E68E492CED45}"/>
              </a:ext>
            </a:extLst>
          </p:cNvPr>
          <p:cNvSpPr>
            <a:spLocks noGrp="1" noRot="1" noChangeAspect="1" noChangeArrowheads="1" noTextEdit="1"/>
          </p:cNvSpPr>
          <p:nvPr>
            <p:ph type="sldImg"/>
          </p:nvPr>
        </p:nvSpPr>
        <p:spPr bwMode="auto">
          <a:xfrm>
            <a:off x="3270250" y="531813"/>
            <a:ext cx="3330575" cy="24971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35171" name="Rectangle 3">
            <a:extLst>
              <a:ext uri="{FF2B5EF4-FFF2-40B4-BE49-F238E27FC236}">
                <a16:creationId xmlns:a16="http://schemas.microsoft.com/office/drawing/2014/main" id="{A68450D0-664D-4EBA-8C13-764A2C0836E2}"/>
              </a:ext>
            </a:extLst>
          </p:cNvPr>
          <p:cNvSpPr>
            <a:spLocks noGrp="1" noChangeArrowheads="1"/>
          </p:cNvSpPr>
          <p:nvPr>
            <p:ph type="body" idx="1"/>
          </p:nvPr>
        </p:nvSpPr>
        <p:spPr bwMode="auto">
          <a:xfrm>
            <a:off x="1292225" y="3181350"/>
            <a:ext cx="7285038" cy="3030538"/>
          </a:xfrm>
          <a:prstGeom prst="rect">
            <a:avLst/>
          </a:prstGeom>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621" tIns="45811" rIns="91621" bIns="45811"/>
          <a:lstStyle/>
          <a:p>
            <a:pPr eaLnBrk="1" hangingPunct="1"/>
            <a:endParaRPr lang="zh-CN" altLang="zh-CN"/>
          </a:p>
        </p:txBody>
      </p:sp>
    </p:spTree>
    <p:extLst>
      <p:ext uri="{BB962C8B-B14F-4D97-AF65-F5344CB8AC3E}">
        <p14:creationId xmlns:p14="http://schemas.microsoft.com/office/powerpoint/2010/main" val="12164119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90601" y="3070863"/>
            <a:ext cx="11226800" cy="276999"/>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981201" y="5547362"/>
            <a:ext cx="924560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defRPr sz="900" b="0" i="0">
                <a:solidFill>
                  <a:schemeClr val="tx1"/>
                </a:solidFill>
                <a:latin typeface="Calibri Light"/>
                <a:cs typeface="Calibri Light"/>
              </a:defRPr>
            </a:lvl1pPr>
          </a:lstStyle>
          <a:p>
            <a:pPr marL="12700">
              <a:lnSpc>
                <a:spcPts val="955"/>
              </a:lnSpc>
            </a:pPr>
            <a:r>
              <a:rPr lang="en-US" spc="-5"/>
              <a:t>Manufacturer</a:t>
            </a:r>
            <a:r>
              <a:rPr lang="en-US" spc="10"/>
              <a:t> </a:t>
            </a:r>
            <a:r>
              <a:rPr lang="en-US" spc="-5"/>
              <a:t>reserves</a:t>
            </a:r>
            <a:r>
              <a:rPr lang="en-US" spc="10"/>
              <a:t> </a:t>
            </a:r>
            <a:r>
              <a:rPr lang="en-US"/>
              <a:t>the</a:t>
            </a:r>
            <a:r>
              <a:rPr lang="en-US" spc="10"/>
              <a:t> </a:t>
            </a:r>
            <a:r>
              <a:rPr lang="en-US"/>
              <a:t>right</a:t>
            </a:r>
            <a:r>
              <a:rPr lang="en-US" spc="15"/>
              <a:t> </a:t>
            </a:r>
            <a:r>
              <a:rPr lang="en-US" spc="-5"/>
              <a:t>to</a:t>
            </a:r>
            <a:r>
              <a:rPr lang="en-US" spc="5"/>
              <a:t> </a:t>
            </a:r>
            <a:r>
              <a:rPr lang="en-US" spc="-5"/>
              <a:t>change</a:t>
            </a:r>
            <a:r>
              <a:rPr lang="en-US" spc="10"/>
              <a:t> </a:t>
            </a:r>
            <a:r>
              <a:rPr lang="en-US" spc="-5"/>
              <a:t>specifications</a:t>
            </a:r>
            <a:r>
              <a:rPr lang="en-US" spc="15"/>
              <a:t> </a:t>
            </a:r>
            <a:r>
              <a:rPr lang="en-US" spc="-5"/>
              <a:t>or</a:t>
            </a:r>
            <a:r>
              <a:rPr lang="en-US" spc="10"/>
              <a:t> </a:t>
            </a:r>
            <a:r>
              <a:rPr lang="en-US" spc="-5"/>
              <a:t>designs without</a:t>
            </a:r>
            <a:r>
              <a:rPr lang="en-US" spc="15"/>
              <a:t> </a:t>
            </a:r>
            <a:r>
              <a:rPr lang="en-US" spc="-5"/>
              <a:t>notice.</a:t>
            </a:r>
            <a:endParaRPr lang="en-US" spc="-5" dirty="0"/>
          </a:p>
        </p:txBody>
      </p:sp>
      <p:sp>
        <p:nvSpPr>
          <p:cNvPr id="5" name="Holder 5"/>
          <p:cNvSpPr>
            <a:spLocks noGrp="1"/>
          </p:cNvSpPr>
          <p:nvPr>
            <p:ph type="dt" sz="half" idx="6"/>
          </p:nvPr>
        </p:nvSpPr>
        <p:spPr/>
        <p:txBody>
          <a:bodyPr lIns="0" tIns="0" rIns="0" bIns="0"/>
          <a:lstStyle>
            <a:lvl1pPr>
              <a:defRPr sz="900" b="0" i="0">
                <a:solidFill>
                  <a:schemeClr val="tx1"/>
                </a:solidFill>
                <a:latin typeface="Calibri Light"/>
                <a:cs typeface="Calibri Light"/>
              </a:defRPr>
            </a:lvl1pPr>
          </a:lstStyle>
          <a:p>
            <a:pPr marL="12700">
              <a:lnSpc>
                <a:spcPts val="955"/>
              </a:lnSpc>
            </a:pPr>
            <a:r>
              <a:rPr lang="en-US"/>
              <a:t>10</a:t>
            </a:r>
            <a:r>
              <a:rPr lang="en-US" spc="-5"/>
              <a:t>.</a:t>
            </a:r>
            <a:r>
              <a:rPr lang="en-US"/>
              <a:t>2019</a:t>
            </a:r>
            <a:endParaRPr lang="en-US" dirty="0"/>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ftr" sz="quarter" idx="5"/>
          </p:nvPr>
        </p:nvSpPr>
        <p:spPr/>
        <p:txBody>
          <a:bodyPr lIns="0" tIns="0" rIns="0" bIns="0"/>
          <a:lstStyle>
            <a:lvl1pPr>
              <a:defRPr sz="800" b="1" i="0">
                <a:solidFill>
                  <a:schemeClr val="tx1"/>
                </a:solidFill>
                <a:latin typeface="Times New Roman"/>
                <a:cs typeface="Times New Roman"/>
              </a:defRPr>
            </a:lvl1pPr>
          </a:lstStyle>
          <a:p>
            <a:pPr marL="12700">
              <a:spcBef>
                <a:spcPts val="15"/>
              </a:spcBef>
            </a:pPr>
            <a:r>
              <a:rPr lang="en-US" spc="-10"/>
              <a:t>Manufacturer</a:t>
            </a:r>
            <a:r>
              <a:rPr lang="en-US" spc="-50"/>
              <a:t> </a:t>
            </a:r>
            <a:r>
              <a:rPr lang="en-US" spc="-10"/>
              <a:t>reserves</a:t>
            </a:r>
            <a:r>
              <a:rPr lang="en-US" spc="-25"/>
              <a:t> </a:t>
            </a:r>
            <a:r>
              <a:rPr lang="en-US"/>
              <a:t>the</a:t>
            </a:r>
            <a:r>
              <a:rPr lang="en-US" spc="-5"/>
              <a:t> </a:t>
            </a:r>
            <a:r>
              <a:rPr lang="en-US"/>
              <a:t>right</a:t>
            </a:r>
            <a:r>
              <a:rPr lang="en-US" spc="-15"/>
              <a:t> </a:t>
            </a:r>
            <a:r>
              <a:rPr lang="en-US"/>
              <a:t>to</a:t>
            </a:r>
            <a:r>
              <a:rPr lang="en-US" spc="5"/>
              <a:t> </a:t>
            </a:r>
            <a:r>
              <a:rPr lang="en-US"/>
              <a:t>change</a:t>
            </a:r>
            <a:r>
              <a:rPr lang="en-US" spc="-10"/>
              <a:t> </a:t>
            </a:r>
            <a:r>
              <a:rPr lang="en-US"/>
              <a:t>at</a:t>
            </a:r>
            <a:r>
              <a:rPr lang="en-US" spc="-5"/>
              <a:t> </a:t>
            </a:r>
            <a:r>
              <a:rPr lang="en-US"/>
              <a:t>any</a:t>
            </a:r>
            <a:r>
              <a:rPr lang="en-US" spc="-15"/>
              <a:t> </a:t>
            </a:r>
            <a:r>
              <a:rPr lang="en-US"/>
              <a:t>time</a:t>
            </a:r>
            <a:r>
              <a:rPr lang="en-US" spc="15"/>
              <a:t> </a:t>
            </a:r>
            <a:r>
              <a:rPr lang="en-US"/>
              <a:t>for</a:t>
            </a:r>
            <a:r>
              <a:rPr lang="en-US" spc="-20"/>
              <a:t> </a:t>
            </a:r>
            <a:r>
              <a:rPr lang="en-US" spc="-10"/>
              <a:t>specifications</a:t>
            </a:r>
            <a:r>
              <a:rPr lang="en-US" spc="-25"/>
              <a:t> </a:t>
            </a:r>
            <a:r>
              <a:rPr lang="en-US"/>
              <a:t>or</a:t>
            </a:r>
            <a:r>
              <a:rPr lang="en-US" spc="-15"/>
              <a:t> </a:t>
            </a:r>
            <a:r>
              <a:rPr lang="en-US"/>
              <a:t>designs without</a:t>
            </a:r>
            <a:r>
              <a:rPr lang="en-US" spc="-5"/>
              <a:t> </a:t>
            </a:r>
            <a:r>
              <a:rPr lang="en-US"/>
              <a:t>notice</a:t>
            </a:r>
            <a:r>
              <a:rPr lang="en-US" spc="-20"/>
              <a:t> </a:t>
            </a:r>
            <a:r>
              <a:rPr lang="en-US"/>
              <a:t>and</a:t>
            </a:r>
            <a:r>
              <a:rPr lang="en-US" spc="10"/>
              <a:t> </a:t>
            </a:r>
            <a:r>
              <a:rPr lang="en-US"/>
              <a:t>incurring</a:t>
            </a:r>
            <a:r>
              <a:rPr lang="en-US" spc="-10"/>
              <a:t> obligations.</a:t>
            </a:r>
            <a:endParaRPr lang="en-US" spc="-10" dirty="0"/>
          </a:p>
        </p:txBody>
      </p:sp>
      <p:sp>
        <p:nvSpPr>
          <p:cNvPr id="4" name="Holder 4"/>
          <p:cNvSpPr>
            <a:spLocks noGrp="1"/>
          </p:cNvSpPr>
          <p:nvPr>
            <p:ph type="dt" sz="half" idx="6"/>
          </p:nvPr>
        </p:nvSpPr>
        <p:spPr/>
        <p:txBody>
          <a:bodyPr lIns="0" tIns="0" rIns="0" bIns="0"/>
          <a:lstStyle>
            <a:lvl1pPr>
              <a:defRPr sz="800" b="0" i="0">
                <a:solidFill>
                  <a:schemeClr val="tx1"/>
                </a:solidFill>
                <a:latin typeface="Times New Roman"/>
                <a:cs typeface="Times New Roman"/>
              </a:defRPr>
            </a:lvl1pPr>
          </a:lstStyle>
          <a:p>
            <a:pPr marL="12700">
              <a:spcBef>
                <a:spcPts val="15"/>
              </a:spcBef>
            </a:pPr>
            <a:r>
              <a:rPr lang="en-US" spc="-10"/>
              <a:t>05.2018</a:t>
            </a:r>
            <a:endParaRPr lang="en-US" spc="-10" dirty="0"/>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27810363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defRPr sz="800" b="1" i="0">
                <a:solidFill>
                  <a:schemeClr val="tx1"/>
                </a:solidFill>
                <a:latin typeface="Times New Roman"/>
                <a:cs typeface="Times New Roman"/>
              </a:defRPr>
            </a:lvl1pPr>
          </a:lstStyle>
          <a:p>
            <a:pPr marL="12700">
              <a:spcBef>
                <a:spcPts val="15"/>
              </a:spcBef>
            </a:pPr>
            <a:r>
              <a:rPr lang="en-US" spc="-10"/>
              <a:t>Manufacturer</a:t>
            </a:r>
            <a:r>
              <a:rPr lang="en-US" spc="-50"/>
              <a:t> </a:t>
            </a:r>
            <a:r>
              <a:rPr lang="en-US" spc="-10"/>
              <a:t>reserves</a:t>
            </a:r>
            <a:r>
              <a:rPr lang="en-US" spc="-25"/>
              <a:t> </a:t>
            </a:r>
            <a:r>
              <a:rPr lang="en-US"/>
              <a:t>the</a:t>
            </a:r>
            <a:r>
              <a:rPr lang="en-US" spc="-5"/>
              <a:t> </a:t>
            </a:r>
            <a:r>
              <a:rPr lang="en-US"/>
              <a:t>right</a:t>
            </a:r>
            <a:r>
              <a:rPr lang="en-US" spc="-15"/>
              <a:t> </a:t>
            </a:r>
            <a:r>
              <a:rPr lang="en-US"/>
              <a:t>to</a:t>
            </a:r>
            <a:r>
              <a:rPr lang="en-US" spc="5"/>
              <a:t> </a:t>
            </a:r>
            <a:r>
              <a:rPr lang="en-US"/>
              <a:t>change</a:t>
            </a:r>
            <a:r>
              <a:rPr lang="en-US" spc="-10"/>
              <a:t> </a:t>
            </a:r>
            <a:r>
              <a:rPr lang="en-US"/>
              <a:t>at</a:t>
            </a:r>
            <a:r>
              <a:rPr lang="en-US" spc="-5"/>
              <a:t> </a:t>
            </a:r>
            <a:r>
              <a:rPr lang="en-US"/>
              <a:t>any</a:t>
            </a:r>
            <a:r>
              <a:rPr lang="en-US" spc="-15"/>
              <a:t> </a:t>
            </a:r>
            <a:r>
              <a:rPr lang="en-US"/>
              <a:t>time</a:t>
            </a:r>
            <a:r>
              <a:rPr lang="en-US" spc="15"/>
              <a:t> </a:t>
            </a:r>
            <a:r>
              <a:rPr lang="en-US"/>
              <a:t>for</a:t>
            </a:r>
            <a:r>
              <a:rPr lang="en-US" spc="-20"/>
              <a:t> </a:t>
            </a:r>
            <a:r>
              <a:rPr lang="en-US" spc="-10"/>
              <a:t>specifications</a:t>
            </a:r>
            <a:r>
              <a:rPr lang="en-US" spc="-25"/>
              <a:t> </a:t>
            </a:r>
            <a:r>
              <a:rPr lang="en-US"/>
              <a:t>or</a:t>
            </a:r>
            <a:r>
              <a:rPr lang="en-US" spc="-15"/>
              <a:t> </a:t>
            </a:r>
            <a:r>
              <a:rPr lang="en-US"/>
              <a:t>designs without</a:t>
            </a:r>
            <a:r>
              <a:rPr lang="en-US" spc="-5"/>
              <a:t> </a:t>
            </a:r>
            <a:r>
              <a:rPr lang="en-US"/>
              <a:t>notice</a:t>
            </a:r>
            <a:r>
              <a:rPr lang="en-US" spc="-20"/>
              <a:t> </a:t>
            </a:r>
            <a:r>
              <a:rPr lang="en-US"/>
              <a:t>and</a:t>
            </a:r>
            <a:r>
              <a:rPr lang="en-US" spc="10"/>
              <a:t> </a:t>
            </a:r>
            <a:r>
              <a:rPr lang="en-US"/>
              <a:t>incurring</a:t>
            </a:r>
            <a:r>
              <a:rPr lang="en-US" spc="-10"/>
              <a:t> obligations.</a:t>
            </a:r>
            <a:endParaRPr lang="en-US" spc="-10" dirty="0"/>
          </a:p>
        </p:txBody>
      </p:sp>
      <p:sp>
        <p:nvSpPr>
          <p:cNvPr id="3" name="Holder 3"/>
          <p:cNvSpPr>
            <a:spLocks noGrp="1"/>
          </p:cNvSpPr>
          <p:nvPr>
            <p:ph type="dt" sz="half" idx="6"/>
          </p:nvPr>
        </p:nvSpPr>
        <p:spPr/>
        <p:txBody>
          <a:bodyPr lIns="0" tIns="0" rIns="0" bIns="0"/>
          <a:lstStyle>
            <a:lvl1pPr>
              <a:defRPr sz="800" b="0" i="0">
                <a:solidFill>
                  <a:schemeClr val="tx1"/>
                </a:solidFill>
                <a:latin typeface="Times New Roman"/>
                <a:cs typeface="Times New Roman"/>
              </a:defRPr>
            </a:lvl1pPr>
          </a:lstStyle>
          <a:p>
            <a:pPr marL="12700">
              <a:spcBef>
                <a:spcPts val="15"/>
              </a:spcBef>
            </a:pPr>
            <a:r>
              <a:rPr lang="en-US" spc="-10"/>
              <a:t>05.2018</a:t>
            </a:r>
            <a:endParaRPr lang="en-US" spc="-10" dirty="0"/>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5927602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91410" y="3070860"/>
            <a:ext cx="11235972" cy="276999"/>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982819" y="5547361"/>
            <a:ext cx="9253153"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defRPr sz="887" b="0" i="0">
                <a:solidFill>
                  <a:schemeClr val="tx1"/>
                </a:solidFill>
                <a:latin typeface="Calibri Light"/>
                <a:cs typeface="Calibri Light"/>
              </a:defRPr>
            </a:lvl1pPr>
          </a:lstStyle>
          <a:p>
            <a:pPr marL="12515">
              <a:lnSpc>
                <a:spcPts val="941"/>
              </a:lnSpc>
            </a:pPr>
            <a:r>
              <a:rPr lang="en-US"/>
              <a:t>Manufacturer</a:t>
            </a:r>
            <a:r>
              <a:rPr lang="en-US" spc="-20"/>
              <a:t> </a:t>
            </a:r>
            <a:r>
              <a:rPr lang="en-US"/>
              <a:t>reserves</a:t>
            </a:r>
            <a:r>
              <a:rPr lang="en-US" spc="-10"/>
              <a:t> </a:t>
            </a:r>
            <a:r>
              <a:rPr lang="en-US"/>
              <a:t>the</a:t>
            </a:r>
            <a:r>
              <a:rPr lang="en-US" spc="-10"/>
              <a:t> </a:t>
            </a:r>
            <a:r>
              <a:rPr lang="en-US"/>
              <a:t>right to</a:t>
            </a:r>
            <a:r>
              <a:rPr lang="en-US" spc="-15"/>
              <a:t> </a:t>
            </a:r>
            <a:r>
              <a:rPr lang="en-US"/>
              <a:t>change</a:t>
            </a:r>
            <a:r>
              <a:rPr lang="en-US" spc="-10"/>
              <a:t> </a:t>
            </a:r>
            <a:r>
              <a:rPr lang="en-US"/>
              <a:t>specifications</a:t>
            </a:r>
            <a:r>
              <a:rPr lang="en-US" spc="-5"/>
              <a:t> </a:t>
            </a:r>
            <a:r>
              <a:rPr lang="en-US"/>
              <a:t>or</a:t>
            </a:r>
            <a:r>
              <a:rPr lang="en-US" spc="-10"/>
              <a:t> </a:t>
            </a:r>
            <a:r>
              <a:rPr lang="en-US"/>
              <a:t>designs</a:t>
            </a:r>
            <a:r>
              <a:rPr lang="en-US" spc="-25"/>
              <a:t> </a:t>
            </a:r>
            <a:r>
              <a:rPr lang="en-US"/>
              <a:t>without </a:t>
            </a:r>
            <a:r>
              <a:rPr lang="en-US" spc="-10"/>
              <a:t>notice.</a:t>
            </a:r>
            <a:endParaRPr lang="en-US" spc="-10" dirty="0"/>
          </a:p>
        </p:txBody>
      </p:sp>
      <p:sp>
        <p:nvSpPr>
          <p:cNvPr id="5" name="Holder 5"/>
          <p:cNvSpPr>
            <a:spLocks noGrp="1"/>
          </p:cNvSpPr>
          <p:nvPr>
            <p:ph type="dt" sz="half" idx="6"/>
          </p:nvPr>
        </p:nvSpPr>
        <p:spPr/>
        <p:txBody>
          <a:bodyPr lIns="0" tIns="0" rIns="0" bIns="0"/>
          <a:lstStyle>
            <a:lvl1pPr>
              <a:defRPr sz="887" b="0" i="0">
                <a:solidFill>
                  <a:schemeClr val="tx1"/>
                </a:solidFill>
                <a:latin typeface="Calibri Light"/>
                <a:cs typeface="Calibri Light"/>
              </a:defRPr>
            </a:lvl1pPr>
          </a:lstStyle>
          <a:p>
            <a:pPr marL="12515">
              <a:lnSpc>
                <a:spcPts val="941"/>
              </a:lnSpc>
            </a:pPr>
            <a:r>
              <a:rPr lang="en-US" spc="-10"/>
              <a:t>10.2019</a:t>
            </a:r>
            <a:endParaRPr lang="en-US" spc="-10" dirty="0"/>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22653776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defRPr sz="887" b="0" i="0">
                <a:solidFill>
                  <a:schemeClr val="tx1"/>
                </a:solidFill>
                <a:latin typeface="Calibri Light"/>
                <a:cs typeface="Calibri Light"/>
              </a:defRPr>
            </a:lvl1pPr>
          </a:lstStyle>
          <a:p>
            <a:pPr marL="12515">
              <a:lnSpc>
                <a:spcPts val="941"/>
              </a:lnSpc>
            </a:pPr>
            <a:r>
              <a:rPr lang="en-US"/>
              <a:t>Manufacturer</a:t>
            </a:r>
            <a:r>
              <a:rPr lang="en-US" spc="-20"/>
              <a:t> </a:t>
            </a:r>
            <a:r>
              <a:rPr lang="en-US"/>
              <a:t>reserves</a:t>
            </a:r>
            <a:r>
              <a:rPr lang="en-US" spc="-10"/>
              <a:t> </a:t>
            </a:r>
            <a:r>
              <a:rPr lang="en-US"/>
              <a:t>the</a:t>
            </a:r>
            <a:r>
              <a:rPr lang="en-US" spc="-10"/>
              <a:t> </a:t>
            </a:r>
            <a:r>
              <a:rPr lang="en-US"/>
              <a:t>right to</a:t>
            </a:r>
            <a:r>
              <a:rPr lang="en-US" spc="-15"/>
              <a:t> </a:t>
            </a:r>
            <a:r>
              <a:rPr lang="en-US"/>
              <a:t>change</a:t>
            </a:r>
            <a:r>
              <a:rPr lang="en-US" spc="-10"/>
              <a:t> </a:t>
            </a:r>
            <a:r>
              <a:rPr lang="en-US"/>
              <a:t>specifications</a:t>
            </a:r>
            <a:r>
              <a:rPr lang="en-US" spc="-5"/>
              <a:t> </a:t>
            </a:r>
            <a:r>
              <a:rPr lang="en-US"/>
              <a:t>or</a:t>
            </a:r>
            <a:r>
              <a:rPr lang="en-US" spc="-10"/>
              <a:t> </a:t>
            </a:r>
            <a:r>
              <a:rPr lang="en-US"/>
              <a:t>designs</a:t>
            </a:r>
            <a:r>
              <a:rPr lang="en-US" spc="-25"/>
              <a:t> </a:t>
            </a:r>
            <a:r>
              <a:rPr lang="en-US"/>
              <a:t>without </a:t>
            </a:r>
            <a:r>
              <a:rPr lang="en-US" spc="-10"/>
              <a:t>notice.</a:t>
            </a:r>
            <a:endParaRPr lang="en-US" spc="-10" dirty="0"/>
          </a:p>
        </p:txBody>
      </p:sp>
      <p:sp>
        <p:nvSpPr>
          <p:cNvPr id="5" name="Holder 5"/>
          <p:cNvSpPr>
            <a:spLocks noGrp="1"/>
          </p:cNvSpPr>
          <p:nvPr>
            <p:ph type="dt" sz="half" idx="6"/>
          </p:nvPr>
        </p:nvSpPr>
        <p:spPr/>
        <p:txBody>
          <a:bodyPr lIns="0" tIns="0" rIns="0" bIns="0"/>
          <a:lstStyle>
            <a:lvl1pPr>
              <a:defRPr sz="887" b="0" i="0">
                <a:solidFill>
                  <a:schemeClr val="tx1"/>
                </a:solidFill>
                <a:latin typeface="Calibri Light"/>
                <a:cs typeface="Calibri Light"/>
              </a:defRPr>
            </a:lvl1pPr>
          </a:lstStyle>
          <a:p>
            <a:pPr marL="12515">
              <a:lnSpc>
                <a:spcPts val="941"/>
              </a:lnSpc>
            </a:pPr>
            <a:r>
              <a:rPr lang="en-US" spc="-10"/>
              <a:t>10.2019</a:t>
            </a:r>
            <a:endParaRPr lang="en-US" spc="-10" dirty="0"/>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9520676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sz="half" idx="2"/>
          </p:nvPr>
        </p:nvSpPr>
        <p:spPr>
          <a:xfrm>
            <a:off x="660939" y="2278381"/>
            <a:ext cx="5750173"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807678" y="2278381"/>
            <a:ext cx="5750173" cy="276999"/>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defRPr sz="887" b="0" i="0">
                <a:solidFill>
                  <a:schemeClr val="tx1"/>
                </a:solidFill>
                <a:latin typeface="Calibri Light"/>
                <a:cs typeface="Calibri Light"/>
              </a:defRPr>
            </a:lvl1pPr>
          </a:lstStyle>
          <a:p>
            <a:pPr marL="12515">
              <a:lnSpc>
                <a:spcPts val="941"/>
              </a:lnSpc>
            </a:pPr>
            <a:r>
              <a:rPr lang="en-US"/>
              <a:t>Manufacturer</a:t>
            </a:r>
            <a:r>
              <a:rPr lang="en-US" spc="-20"/>
              <a:t> </a:t>
            </a:r>
            <a:r>
              <a:rPr lang="en-US"/>
              <a:t>reserves</a:t>
            </a:r>
            <a:r>
              <a:rPr lang="en-US" spc="-10"/>
              <a:t> </a:t>
            </a:r>
            <a:r>
              <a:rPr lang="en-US"/>
              <a:t>the</a:t>
            </a:r>
            <a:r>
              <a:rPr lang="en-US" spc="-10"/>
              <a:t> </a:t>
            </a:r>
            <a:r>
              <a:rPr lang="en-US"/>
              <a:t>right to</a:t>
            </a:r>
            <a:r>
              <a:rPr lang="en-US" spc="-15"/>
              <a:t> </a:t>
            </a:r>
            <a:r>
              <a:rPr lang="en-US"/>
              <a:t>change</a:t>
            </a:r>
            <a:r>
              <a:rPr lang="en-US" spc="-10"/>
              <a:t> </a:t>
            </a:r>
            <a:r>
              <a:rPr lang="en-US"/>
              <a:t>specifications</a:t>
            </a:r>
            <a:r>
              <a:rPr lang="en-US" spc="-5"/>
              <a:t> </a:t>
            </a:r>
            <a:r>
              <a:rPr lang="en-US"/>
              <a:t>or</a:t>
            </a:r>
            <a:r>
              <a:rPr lang="en-US" spc="-10"/>
              <a:t> </a:t>
            </a:r>
            <a:r>
              <a:rPr lang="en-US"/>
              <a:t>designs</a:t>
            </a:r>
            <a:r>
              <a:rPr lang="en-US" spc="-25"/>
              <a:t> </a:t>
            </a:r>
            <a:r>
              <a:rPr lang="en-US"/>
              <a:t>without </a:t>
            </a:r>
            <a:r>
              <a:rPr lang="en-US" spc="-10"/>
              <a:t>notice.</a:t>
            </a:r>
            <a:endParaRPr lang="en-US" spc="-10" dirty="0"/>
          </a:p>
        </p:txBody>
      </p:sp>
      <p:sp>
        <p:nvSpPr>
          <p:cNvPr id="6" name="Holder 6"/>
          <p:cNvSpPr>
            <a:spLocks noGrp="1"/>
          </p:cNvSpPr>
          <p:nvPr>
            <p:ph type="dt" sz="half" idx="6"/>
          </p:nvPr>
        </p:nvSpPr>
        <p:spPr/>
        <p:txBody>
          <a:bodyPr lIns="0" tIns="0" rIns="0" bIns="0"/>
          <a:lstStyle>
            <a:lvl1pPr>
              <a:defRPr sz="887" b="0" i="0">
                <a:solidFill>
                  <a:schemeClr val="tx1"/>
                </a:solidFill>
                <a:latin typeface="Calibri Light"/>
                <a:cs typeface="Calibri Light"/>
              </a:defRPr>
            </a:lvl1pPr>
          </a:lstStyle>
          <a:p>
            <a:pPr marL="12515">
              <a:lnSpc>
                <a:spcPts val="941"/>
              </a:lnSpc>
            </a:pPr>
            <a:r>
              <a:rPr lang="en-US" spc="-10"/>
              <a:t>10.2019</a:t>
            </a:r>
            <a:endParaRPr lang="en-US" spc="-10" dirty="0"/>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171896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ftr" sz="quarter" idx="5"/>
          </p:nvPr>
        </p:nvSpPr>
        <p:spPr/>
        <p:txBody>
          <a:bodyPr lIns="0" tIns="0" rIns="0" bIns="0"/>
          <a:lstStyle>
            <a:lvl1pPr>
              <a:defRPr sz="887" b="0" i="0">
                <a:solidFill>
                  <a:schemeClr val="tx1"/>
                </a:solidFill>
                <a:latin typeface="Calibri Light"/>
                <a:cs typeface="Calibri Light"/>
              </a:defRPr>
            </a:lvl1pPr>
          </a:lstStyle>
          <a:p>
            <a:pPr marL="12515">
              <a:lnSpc>
                <a:spcPts val="941"/>
              </a:lnSpc>
            </a:pPr>
            <a:r>
              <a:rPr lang="en-US"/>
              <a:t>Manufacturer</a:t>
            </a:r>
            <a:r>
              <a:rPr lang="en-US" spc="-20"/>
              <a:t> </a:t>
            </a:r>
            <a:r>
              <a:rPr lang="en-US"/>
              <a:t>reserves</a:t>
            </a:r>
            <a:r>
              <a:rPr lang="en-US" spc="-10"/>
              <a:t> </a:t>
            </a:r>
            <a:r>
              <a:rPr lang="en-US"/>
              <a:t>the</a:t>
            </a:r>
            <a:r>
              <a:rPr lang="en-US" spc="-10"/>
              <a:t> </a:t>
            </a:r>
            <a:r>
              <a:rPr lang="en-US"/>
              <a:t>right to</a:t>
            </a:r>
            <a:r>
              <a:rPr lang="en-US" spc="-15"/>
              <a:t> </a:t>
            </a:r>
            <a:r>
              <a:rPr lang="en-US"/>
              <a:t>change</a:t>
            </a:r>
            <a:r>
              <a:rPr lang="en-US" spc="-10"/>
              <a:t> </a:t>
            </a:r>
            <a:r>
              <a:rPr lang="en-US"/>
              <a:t>specifications</a:t>
            </a:r>
            <a:r>
              <a:rPr lang="en-US" spc="-5"/>
              <a:t> </a:t>
            </a:r>
            <a:r>
              <a:rPr lang="en-US"/>
              <a:t>or</a:t>
            </a:r>
            <a:r>
              <a:rPr lang="en-US" spc="-10"/>
              <a:t> </a:t>
            </a:r>
            <a:r>
              <a:rPr lang="en-US"/>
              <a:t>designs</a:t>
            </a:r>
            <a:r>
              <a:rPr lang="en-US" spc="-25"/>
              <a:t> </a:t>
            </a:r>
            <a:r>
              <a:rPr lang="en-US"/>
              <a:t>without </a:t>
            </a:r>
            <a:r>
              <a:rPr lang="en-US" spc="-10"/>
              <a:t>notice.</a:t>
            </a:r>
            <a:endParaRPr lang="en-US" spc="-10" dirty="0"/>
          </a:p>
        </p:txBody>
      </p:sp>
      <p:sp>
        <p:nvSpPr>
          <p:cNvPr id="4" name="Holder 4"/>
          <p:cNvSpPr>
            <a:spLocks noGrp="1"/>
          </p:cNvSpPr>
          <p:nvPr>
            <p:ph type="dt" sz="half" idx="6"/>
          </p:nvPr>
        </p:nvSpPr>
        <p:spPr/>
        <p:txBody>
          <a:bodyPr lIns="0" tIns="0" rIns="0" bIns="0"/>
          <a:lstStyle>
            <a:lvl1pPr>
              <a:defRPr sz="887" b="0" i="0">
                <a:solidFill>
                  <a:schemeClr val="tx1"/>
                </a:solidFill>
                <a:latin typeface="Calibri Light"/>
                <a:cs typeface="Calibri Light"/>
              </a:defRPr>
            </a:lvl1pPr>
          </a:lstStyle>
          <a:p>
            <a:pPr marL="12515">
              <a:lnSpc>
                <a:spcPts val="941"/>
              </a:lnSpc>
            </a:pPr>
            <a:r>
              <a:rPr lang="en-US" spc="-10"/>
              <a:t>10.2019</a:t>
            </a:r>
            <a:endParaRPr lang="en-US" spc="-10" dirty="0"/>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5242119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defRPr sz="887" b="0" i="0">
                <a:solidFill>
                  <a:schemeClr val="tx1"/>
                </a:solidFill>
                <a:latin typeface="Calibri Light"/>
                <a:cs typeface="Calibri Light"/>
              </a:defRPr>
            </a:lvl1pPr>
          </a:lstStyle>
          <a:p>
            <a:pPr marL="12515">
              <a:lnSpc>
                <a:spcPts val="941"/>
              </a:lnSpc>
            </a:pPr>
            <a:r>
              <a:rPr lang="en-US"/>
              <a:t>Manufacturer</a:t>
            </a:r>
            <a:r>
              <a:rPr lang="en-US" spc="-20"/>
              <a:t> </a:t>
            </a:r>
            <a:r>
              <a:rPr lang="en-US"/>
              <a:t>reserves</a:t>
            </a:r>
            <a:r>
              <a:rPr lang="en-US" spc="-10"/>
              <a:t> </a:t>
            </a:r>
            <a:r>
              <a:rPr lang="en-US"/>
              <a:t>the</a:t>
            </a:r>
            <a:r>
              <a:rPr lang="en-US" spc="-10"/>
              <a:t> </a:t>
            </a:r>
            <a:r>
              <a:rPr lang="en-US"/>
              <a:t>right to</a:t>
            </a:r>
            <a:r>
              <a:rPr lang="en-US" spc="-15"/>
              <a:t> </a:t>
            </a:r>
            <a:r>
              <a:rPr lang="en-US"/>
              <a:t>change</a:t>
            </a:r>
            <a:r>
              <a:rPr lang="en-US" spc="-10"/>
              <a:t> </a:t>
            </a:r>
            <a:r>
              <a:rPr lang="en-US"/>
              <a:t>specifications</a:t>
            </a:r>
            <a:r>
              <a:rPr lang="en-US" spc="-5"/>
              <a:t> </a:t>
            </a:r>
            <a:r>
              <a:rPr lang="en-US"/>
              <a:t>or</a:t>
            </a:r>
            <a:r>
              <a:rPr lang="en-US" spc="-10"/>
              <a:t> </a:t>
            </a:r>
            <a:r>
              <a:rPr lang="en-US"/>
              <a:t>designs</a:t>
            </a:r>
            <a:r>
              <a:rPr lang="en-US" spc="-25"/>
              <a:t> </a:t>
            </a:r>
            <a:r>
              <a:rPr lang="en-US"/>
              <a:t>without </a:t>
            </a:r>
            <a:r>
              <a:rPr lang="en-US" spc="-10"/>
              <a:t>notice.</a:t>
            </a:r>
            <a:endParaRPr lang="en-US" spc="-10" dirty="0"/>
          </a:p>
        </p:txBody>
      </p:sp>
      <p:sp>
        <p:nvSpPr>
          <p:cNvPr id="3" name="Holder 3"/>
          <p:cNvSpPr>
            <a:spLocks noGrp="1"/>
          </p:cNvSpPr>
          <p:nvPr>
            <p:ph type="dt" sz="half" idx="6"/>
          </p:nvPr>
        </p:nvSpPr>
        <p:spPr/>
        <p:txBody>
          <a:bodyPr lIns="0" tIns="0" rIns="0" bIns="0"/>
          <a:lstStyle>
            <a:lvl1pPr>
              <a:defRPr sz="887" b="0" i="0">
                <a:solidFill>
                  <a:schemeClr val="tx1"/>
                </a:solidFill>
                <a:latin typeface="Calibri Light"/>
                <a:cs typeface="Calibri Light"/>
              </a:defRPr>
            </a:lvl1pPr>
          </a:lstStyle>
          <a:p>
            <a:pPr marL="12515">
              <a:lnSpc>
                <a:spcPts val="941"/>
              </a:lnSpc>
            </a:pPr>
            <a:r>
              <a:rPr lang="en-US" spc="-10"/>
              <a:t>10.2019</a:t>
            </a:r>
            <a:endParaRPr lang="en-US" spc="-10" dirty="0"/>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7559430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2" name="Picture 7" descr="Opt2_Content_Bkgd2.png">
            <a:extLst>
              <a:ext uri="{FF2B5EF4-FFF2-40B4-BE49-F238E27FC236}">
                <a16:creationId xmlns:a16="http://schemas.microsoft.com/office/drawing/2014/main" id="{3A20D10F-8C07-4F4B-9546-8086273CB0AA}"/>
              </a:ext>
            </a:extLst>
          </p:cNvPr>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1277235"/>
            <a:ext cx="13208000" cy="8642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9">
            <a:extLst>
              <a:ext uri="{FF2B5EF4-FFF2-40B4-BE49-F238E27FC236}">
                <a16:creationId xmlns:a16="http://schemas.microsoft.com/office/drawing/2014/main" id="{3A842E8A-932E-41A6-8B3A-0F2A8C855D70}"/>
              </a:ext>
            </a:extLst>
          </p:cNvPr>
          <p:cNvSpPr/>
          <p:nvPr userDrawn="1"/>
        </p:nvSpPr>
        <p:spPr>
          <a:xfrm>
            <a:off x="0" y="1178632"/>
            <a:ext cx="13208000" cy="66499"/>
          </a:xfrm>
          <a:prstGeom prst="rect">
            <a:avLst/>
          </a:prstGeom>
          <a:solidFill>
            <a:srgbClr val="8CC63F"/>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r>
              <a:rPr lang="en-US" sz="1067" dirty="0"/>
              <a:t>        </a:t>
            </a:r>
          </a:p>
        </p:txBody>
      </p:sp>
      <p:grpSp>
        <p:nvGrpSpPr>
          <p:cNvPr id="7" name="组合 6">
            <a:extLst>
              <a:ext uri="{FF2B5EF4-FFF2-40B4-BE49-F238E27FC236}">
                <a16:creationId xmlns:a16="http://schemas.microsoft.com/office/drawing/2014/main" id="{053A0861-7A02-4DDB-88B4-BD1A3F5AD962}"/>
              </a:ext>
            </a:extLst>
          </p:cNvPr>
          <p:cNvGrpSpPr/>
          <p:nvPr userDrawn="1"/>
        </p:nvGrpSpPr>
        <p:grpSpPr>
          <a:xfrm>
            <a:off x="0" y="9225459"/>
            <a:ext cx="13208000" cy="680541"/>
            <a:chOff x="0" y="6386856"/>
            <a:chExt cx="9906000" cy="471144"/>
          </a:xfrm>
        </p:grpSpPr>
        <p:pic>
          <p:nvPicPr>
            <p:cNvPr id="3" name="Picture 4" descr="F:\工作\合物设计\硬汉通\vi\未标题-1-05.png">
              <a:extLst>
                <a:ext uri="{FF2B5EF4-FFF2-40B4-BE49-F238E27FC236}">
                  <a16:creationId xmlns:a16="http://schemas.microsoft.com/office/drawing/2014/main" id="{43BAD375-B3F9-4327-B229-70B7BDC9CA3C}"/>
                </a:ext>
              </a:extLst>
            </p:cNvPr>
            <p:cNvPicPr>
              <a:picLocks noChangeAspect="1" noChangeArrowheads="1"/>
            </p:cNvPicPr>
            <p:nvPr userDrawn="1"/>
          </p:nvPicPr>
          <p:blipFill rotWithShape="1">
            <a:blip r:embed="rId3" cstate="screen">
              <a:extLst>
                <a:ext uri="{28A0092B-C50C-407E-A947-70E740481C1C}">
                  <a14:useLocalDpi xmlns:a14="http://schemas.microsoft.com/office/drawing/2010/main"/>
                </a:ext>
              </a:extLst>
            </a:blip>
            <a:srcRect l="20023" t="84757" b="6742"/>
            <a:stretch/>
          </p:blipFill>
          <p:spPr bwMode="auto">
            <a:xfrm>
              <a:off x="0" y="6386856"/>
              <a:ext cx="7922575" cy="471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4" descr="F:\工作\合物设计\硬汉通\vi\未标题-1-05.png">
              <a:extLst>
                <a:ext uri="{FF2B5EF4-FFF2-40B4-BE49-F238E27FC236}">
                  <a16:creationId xmlns:a16="http://schemas.microsoft.com/office/drawing/2014/main" id="{D4CEC718-37F4-419B-8987-E584A0881CDA}"/>
                </a:ext>
              </a:extLst>
            </p:cNvPr>
            <p:cNvPicPr>
              <a:picLocks noChangeAspect="1" noChangeArrowheads="1"/>
            </p:cNvPicPr>
            <p:nvPr userDrawn="1"/>
          </p:nvPicPr>
          <p:blipFill rotWithShape="1">
            <a:blip r:embed="rId3" cstate="screen">
              <a:extLst>
                <a:ext uri="{28A0092B-C50C-407E-A947-70E740481C1C}">
                  <a14:useLocalDpi xmlns:a14="http://schemas.microsoft.com/office/drawing/2010/main"/>
                </a:ext>
              </a:extLst>
            </a:blip>
            <a:srcRect t="84757" r="79978" b="6742"/>
            <a:stretch/>
          </p:blipFill>
          <p:spPr bwMode="auto">
            <a:xfrm>
              <a:off x="7922575" y="6386856"/>
              <a:ext cx="1983425" cy="471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4598168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pic>
        <p:nvPicPr>
          <p:cNvPr id="2" name="Picture 3" descr="F:\工作\合物设计\硬汉通\vi\未标题-1-08.png">
            <a:extLst>
              <a:ext uri="{FF2B5EF4-FFF2-40B4-BE49-F238E27FC236}">
                <a16:creationId xmlns:a16="http://schemas.microsoft.com/office/drawing/2014/main" id="{54C55067-CE47-4A81-A56A-FF929FB0E040}"/>
              </a:ext>
            </a:extLst>
          </p:cNvPr>
          <p:cNvPicPr>
            <a:picLocks noChangeAspect="1" noChangeArrowheads="1"/>
          </p:cNvPicPr>
          <p:nvPr userDrawn="1"/>
        </p:nvPicPr>
        <p:blipFill>
          <a:blip r:embed="rId2" cstate="screen">
            <a:extLst>
              <a:ext uri="{28A0092B-C50C-407E-A947-70E740481C1C}">
                <a14:useLocalDpi xmlns:a14="http://schemas.microsoft.com/office/drawing/2010/main"/>
              </a:ext>
            </a:extLst>
          </a:blip>
          <a:srcRect t="70200"/>
          <a:stretch>
            <a:fillRect/>
          </a:stretch>
        </p:blipFill>
        <p:spPr bwMode="auto">
          <a:xfrm>
            <a:off x="0" y="7690912"/>
            <a:ext cx="13208000" cy="221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7" descr="F:\工作\合物设计\硬汉通\vi\未标题-1-06.png">
            <a:extLst>
              <a:ext uri="{FF2B5EF4-FFF2-40B4-BE49-F238E27FC236}">
                <a16:creationId xmlns:a16="http://schemas.microsoft.com/office/drawing/2014/main" id="{815311EE-CDEB-4FDB-B07C-0D88C02A7189}"/>
              </a:ext>
            </a:extLst>
          </p:cNvPr>
          <p:cNvPicPr>
            <a:picLocks noChangeAspect="1" noChangeArrowheads="1"/>
          </p:cNvPicPr>
          <p:nvPr userDrawn="1"/>
        </p:nvPicPr>
        <p:blipFill>
          <a:blip r:embed="rId3" cstate="screen">
            <a:extLst>
              <a:ext uri="{28A0092B-C50C-407E-A947-70E740481C1C}">
                <a14:useLocalDpi xmlns:a14="http://schemas.microsoft.com/office/drawing/2010/main"/>
              </a:ext>
            </a:extLst>
          </a:blip>
          <a:srcRect r="78214" b="80336"/>
          <a:stretch>
            <a:fillRect/>
          </a:stretch>
        </p:blipFill>
        <p:spPr bwMode="auto">
          <a:xfrm>
            <a:off x="0" y="7"/>
            <a:ext cx="2656419" cy="1462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4480463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a:extLst>
              <a:ext uri="{FF2B5EF4-FFF2-40B4-BE49-F238E27FC236}">
                <a16:creationId xmlns:a16="http://schemas.microsoft.com/office/drawing/2014/main" id="{B97B47AD-BFB6-40EF-B686-025CDD335762}"/>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9C9340F7-E7DF-46DF-A09D-24655A3215AC}"/>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a:extLst>
              <a:ext uri="{FF2B5EF4-FFF2-40B4-BE49-F238E27FC236}">
                <a16:creationId xmlns:a16="http://schemas.microsoft.com/office/drawing/2014/main" id="{A9B72696-2667-40A6-93BB-A647B374131F}"/>
              </a:ext>
            </a:extLst>
          </p:cNvPr>
          <p:cNvSpPr>
            <a:spLocks noGrp="1" noChangeArrowheads="1"/>
          </p:cNvSpPr>
          <p:nvPr>
            <p:ph type="sldNum" sz="quarter" idx="12"/>
          </p:nvPr>
        </p:nvSpPr>
        <p:spPr>
          <a:ln/>
        </p:spPr>
        <p:txBody>
          <a:bodyPr/>
          <a:lstStyle>
            <a:lvl1pPr>
              <a:defRPr/>
            </a:lvl1pPr>
          </a:lstStyle>
          <a:p>
            <a:pPr>
              <a:defRPr/>
            </a:pPr>
            <a:fld id="{19D271F1-5C84-425B-89D2-51F474C36032}" type="slidenum">
              <a:rPr lang="en-US" altLang="ja-JP"/>
              <a:pPr>
                <a:defRPr/>
              </a:pPr>
              <a:t>‹#›</a:t>
            </a:fld>
            <a:endParaRPr lang="en-US" altLang="ja-JP"/>
          </a:p>
        </p:txBody>
      </p:sp>
    </p:spTree>
    <p:extLst>
      <p:ext uri="{BB962C8B-B14F-4D97-AF65-F5344CB8AC3E}">
        <p14:creationId xmlns:p14="http://schemas.microsoft.com/office/powerpoint/2010/main" val="163312951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defRPr sz="900" b="0" i="0">
                <a:solidFill>
                  <a:schemeClr val="tx1"/>
                </a:solidFill>
                <a:latin typeface="Calibri Light"/>
                <a:cs typeface="Calibri Light"/>
              </a:defRPr>
            </a:lvl1pPr>
          </a:lstStyle>
          <a:p>
            <a:pPr marL="12700">
              <a:lnSpc>
                <a:spcPts val="955"/>
              </a:lnSpc>
            </a:pPr>
            <a:r>
              <a:rPr lang="en-US" spc="-5"/>
              <a:t>Manufacturer</a:t>
            </a:r>
            <a:r>
              <a:rPr lang="en-US" spc="10"/>
              <a:t> </a:t>
            </a:r>
            <a:r>
              <a:rPr lang="en-US" spc="-5"/>
              <a:t>reserves</a:t>
            </a:r>
            <a:r>
              <a:rPr lang="en-US" spc="10"/>
              <a:t> </a:t>
            </a:r>
            <a:r>
              <a:rPr lang="en-US"/>
              <a:t>the</a:t>
            </a:r>
            <a:r>
              <a:rPr lang="en-US" spc="10"/>
              <a:t> </a:t>
            </a:r>
            <a:r>
              <a:rPr lang="en-US"/>
              <a:t>right</a:t>
            </a:r>
            <a:r>
              <a:rPr lang="en-US" spc="15"/>
              <a:t> </a:t>
            </a:r>
            <a:r>
              <a:rPr lang="en-US" spc="-5"/>
              <a:t>to</a:t>
            </a:r>
            <a:r>
              <a:rPr lang="en-US" spc="5"/>
              <a:t> </a:t>
            </a:r>
            <a:r>
              <a:rPr lang="en-US" spc="-5"/>
              <a:t>change</a:t>
            </a:r>
            <a:r>
              <a:rPr lang="en-US" spc="10"/>
              <a:t> </a:t>
            </a:r>
            <a:r>
              <a:rPr lang="en-US" spc="-5"/>
              <a:t>specifications</a:t>
            </a:r>
            <a:r>
              <a:rPr lang="en-US" spc="15"/>
              <a:t> </a:t>
            </a:r>
            <a:r>
              <a:rPr lang="en-US" spc="-5"/>
              <a:t>or</a:t>
            </a:r>
            <a:r>
              <a:rPr lang="en-US" spc="10"/>
              <a:t> </a:t>
            </a:r>
            <a:r>
              <a:rPr lang="en-US" spc="-5"/>
              <a:t>designs without</a:t>
            </a:r>
            <a:r>
              <a:rPr lang="en-US" spc="15"/>
              <a:t> </a:t>
            </a:r>
            <a:r>
              <a:rPr lang="en-US" spc="-5"/>
              <a:t>notice.</a:t>
            </a:r>
            <a:endParaRPr lang="en-US" spc="-5" dirty="0"/>
          </a:p>
        </p:txBody>
      </p:sp>
      <p:sp>
        <p:nvSpPr>
          <p:cNvPr id="5" name="Holder 5"/>
          <p:cNvSpPr>
            <a:spLocks noGrp="1"/>
          </p:cNvSpPr>
          <p:nvPr>
            <p:ph type="dt" sz="half" idx="6"/>
          </p:nvPr>
        </p:nvSpPr>
        <p:spPr/>
        <p:txBody>
          <a:bodyPr lIns="0" tIns="0" rIns="0" bIns="0"/>
          <a:lstStyle>
            <a:lvl1pPr>
              <a:defRPr sz="900" b="0" i="0">
                <a:solidFill>
                  <a:schemeClr val="tx1"/>
                </a:solidFill>
                <a:latin typeface="Calibri Light"/>
                <a:cs typeface="Calibri Light"/>
              </a:defRPr>
            </a:lvl1pPr>
          </a:lstStyle>
          <a:p>
            <a:pPr marL="12700">
              <a:lnSpc>
                <a:spcPts val="955"/>
              </a:lnSpc>
            </a:pPr>
            <a:r>
              <a:rPr lang="en-US"/>
              <a:t>10</a:t>
            </a:r>
            <a:r>
              <a:rPr lang="en-US" spc="-5"/>
              <a:t>.</a:t>
            </a:r>
            <a:r>
              <a:rPr lang="en-US"/>
              <a:t>2019</a:t>
            </a:r>
            <a:endParaRPr lang="en-US" dirty="0"/>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1043517" y="6365526"/>
            <a:ext cx="11226800" cy="1967442"/>
          </a:xfrm>
        </p:spPr>
        <p:txBody>
          <a:bodyPr anchor="t"/>
          <a:lstStyle>
            <a:lvl1pPr algn="l">
              <a:defRPr sz="5333" b="1" cap="all"/>
            </a:lvl1pPr>
          </a:lstStyle>
          <a:p>
            <a:r>
              <a:rPr lang="zh-CN" altLang="en-US"/>
              <a:t>单击此处编辑母版标题样式</a:t>
            </a:r>
          </a:p>
        </p:txBody>
      </p:sp>
      <p:sp>
        <p:nvSpPr>
          <p:cNvPr id="3" name="文本占位符 2"/>
          <p:cNvSpPr>
            <a:spLocks noGrp="1"/>
          </p:cNvSpPr>
          <p:nvPr>
            <p:ph type="body" idx="1"/>
          </p:nvPr>
        </p:nvSpPr>
        <p:spPr>
          <a:xfrm>
            <a:off x="1043517" y="4198592"/>
            <a:ext cx="11226800" cy="2166937"/>
          </a:xfrm>
        </p:spPr>
        <p:txBody>
          <a:bodyPr anchor="b"/>
          <a:lstStyle>
            <a:lvl1pPr marL="0" indent="0">
              <a:buNone/>
              <a:defRPr sz="2667"/>
            </a:lvl1pPr>
            <a:lvl2pPr marL="609481" indent="0">
              <a:buNone/>
              <a:defRPr sz="2400"/>
            </a:lvl2pPr>
            <a:lvl3pPr marL="1218966" indent="0">
              <a:buNone/>
              <a:defRPr sz="2133"/>
            </a:lvl3pPr>
            <a:lvl4pPr marL="1828448" indent="0">
              <a:buNone/>
              <a:defRPr sz="1867"/>
            </a:lvl4pPr>
            <a:lvl5pPr marL="2437930" indent="0">
              <a:buNone/>
              <a:defRPr sz="1867"/>
            </a:lvl5pPr>
            <a:lvl6pPr marL="3047412" indent="0">
              <a:buNone/>
              <a:defRPr sz="1867"/>
            </a:lvl6pPr>
            <a:lvl7pPr marL="3656897" indent="0">
              <a:buNone/>
              <a:defRPr sz="1867"/>
            </a:lvl7pPr>
            <a:lvl8pPr marL="4266377" indent="0">
              <a:buNone/>
              <a:defRPr sz="1867"/>
            </a:lvl8pPr>
            <a:lvl9pPr marL="4875862" indent="0">
              <a:buNone/>
              <a:defRPr sz="1867"/>
            </a:lvl9pPr>
          </a:lstStyle>
          <a:p>
            <a:pPr lvl="0"/>
            <a:r>
              <a:rPr lang="zh-CN" altLang="en-US"/>
              <a:t>单击此处编辑母版文本样式</a:t>
            </a:r>
          </a:p>
        </p:txBody>
      </p:sp>
      <p:sp>
        <p:nvSpPr>
          <p:cNvPr id="4" name="Rectangle 4">
            <a:extLst>
              <a:ext uri="{FF2B5EF4-FFF2-40B4-BE49-F238E27FC236}">
                <a16:creationId xmlns:a16="http://schemas.microsoft.com/office/drawing/2014/main" id="{BB6F3F5D-E188-4A3F-8B6C-8805CC72CF75}"/>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FB99EB8C-1F81-4646-9930-F4106CC0438E}"/>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a:extLst>
              <a:ext uri="{FF2B5EF4-FFF2-40B4-BE49-F238E27FC236}">
                <a16:creationId xmlns:a16="http://schemas.microsoft.com/office/drawing/2014/main" id="{F4729397-C263-4C65-A438-8FD46FFF96C4}"/>
              </a:ext>
            </a:extLst>
          </p:cNvPr>
          <p:cNvSpPr>
            <a:spLocks noGrp="1" noChangeArrowheads="1"/>
          </p:cNvSpPr>
          <p:nvPr>
            <p:ph type="sldNum" sz="quarter" idx="12"/>
          </p:nvPr>
        </p:nvSpPr>
        <p:spPr>
          <a:ln/>
        </p:spPr>
        <p:txBody>
          <a:bodyPr/>
          <a:lstStyle>
            <a:lvl1pPr>
              <a:defRPr/>
            </a:lvl1pPr>
          </a:lstStyle>
          <a:p>
            <a:pPr>
              <a:defRPr/>
            </a:pPr>
            <a:fld id="{1306FAA5-F6AB-4BC0-A02D-C91C04A816B9}" type="slidenum">
              <a:rPr lang="en-US" altLang="ja-JP"/>
              <a:pPr>
                <a:defRPr/>
              </a:pPr>
              <a:t>‹#›</a:t>
            </a:fld>
            <a:endParaRPr lang="en-US" altLang="ja-JP"/>
          </a:p>
        </p:txBody>
      </p:sp>
    </p:spTree>
    <p:extLst>
      <p:ext uri="{BB962C8B-B14F-4D97-AF65-F5344CB8AC3E}">
        <p14:creationId xmlns:p14="http://schemas.microsoft.com/office/powerpoint/2010/main" val="187122075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990600" y="2861733"/>
            <a:ext cx="5511800" cy="5943600"/>
          </a:xfrm>
        </p:spPr>
        <p:txBody>
          <a:bodyPr/>
          <a:lstStyle>
            <a:lvl1pPr>
              <a:defRPr sz="3732"/>
            </a:lvl1pPr>
            <a:lvl2pPr>
              <a:defRPr sz="3201"/>
            </a:lvl2pPr>
            <a:lvl3pPr>
              <a:defRPr sz="2667"/>
            </a:lvl3pPr>
            <a:lvl4pPr>
              <a:defRPr sz="2400"/>
            </a:lvl4pPr>
            <a:lvl5pPr>
              <a:defRPr sz="2400"/>
            </a:lvl5pPr>
            <a:lvl6pPr>
              <a:defRPr sz="2400"/>
            </a:lvl6pPr>
            <a:lvl7pPr>
              <a:defRPr sz="2400"/>
            </a:lvl7pPr>
            <a:lvl8pPr>
              <a:defRPr sz="2400"/>
            </a:lvl8pPr>
            <a:lvl9pPr>
              <a:defRPr sz="24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705600" y="2861733"/>
            <a:ext cx="5511800" cy="5943600"/>
          </a:xfrm>
        </p:spPr>
        <p:txBody>
          <a:bodyPr/>
          <a:lstStyle>
            <a:lvl1pPr>
              <a:defRPr sz="3732"/>
            </a:lvl1pPr>
            <a:lvl2pPr>
              <a:defRPr sz="3201"/>
            </a:lvl2pPr>
            <a:lvl3pPr>
              <a:defRPr sz="2667"/>
            </a:lvl3pPr>
            <a:lvl4pPr>
              <a:defRPr sz="2400"/>
            </a:lvl4pPr>
            <a:lvl5pPr>
              <a:defRPr sz="2400"/>
            </a:lvl5pPr>
            <a:lvl6pPr>
              <a:defRPr sz="2400"/>
            </a:lvl6pPr>
            <a:lvl7pPr>
              <a:defRPr sz="2400"/>
            </a:lvl7pPr>
            <a:lvl8pPr>
              <a:defRPr sz="2400"/>
            </a:lvl8pPr>
            <a:lvl9pPr>
              <a:defRPr sz="24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4">
            <a:extLst>
              <a:ext uri="{FF2B5EF4-FFF2-40B4-BE49-F238E27FC236}">
                <a16:creationId xmlns:a16="http://schemas.microsoft.com/office/drawing/2014/main" id="{C7F59FBD-0BA3-4F85-B7D4-34C2FB8F431E}"/>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a:extLst>
              <a:ext uri="{FF2B5EF4-FFF2-40B4-BE49-F238E27FC236}">
                <a16:creationId xmlns:a16="http://schemas.microsoft.com/office/drawing/2014/main" id="{BEAC39AD-C5B2-487F-8BC0-A5466843D545}"/>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a:extLst>
              <a:ext uri="{FF2B5EF4-FFF2-40B4-BE49-F238E27FC236}">
                <a16:creationId xmlns:a16="http://schemas.microsoft.com/office/drawing/2014/main" id="{82820278-896E-4262-ABF1-88530E2BB6A2}"/>
              </a:ext>
            </a:extLst>
          </p:cNvPr>
          <p:cNvSpPr>
            <a:spLocks noGrp="1" noChangeArrowheads="1"/>
          </p:cNvSpPr>
          <p:nvPr>
            <p:ph type="sldNum" sz="quarter" idx="12"/>
          </p:nvPr>
        </p:nvSpPr>
        <p:spPr>
          <a:ln/>
        </p:spPr>
        <p:txBody>
          <a:bodyPr/>
          <a:lstStyle>
            <a:lvl1pPr>
              <a:defRPr/>
            </a:lvl1pPr>
          </a:lstStyle>
          <a:p>
            <a:pPr>
              <a:defRPr/>
            </a:pPr>
            <a:fld id="{168C6248-1D0C-48D4-B624-0C5B695DBE98}" type="slidenum">
              <a:rPr lang="en-US" altLang="ja-JP"/>
              <a:pPr>
                <a:defRPr/>
              </a:pPr>
              <a:t>‹#›</a:t>
            </a:fld>
            <a:endParaRPr lang="en-US" altLang="ja-JP"/>
          </a:p>
        </p:txBody>
      </p:sp>
    </p:spTree>
    <p:extLst>
      <p:ext uri="{BB962C8B-B14F-4D97-AF65-F5344CB8AC3E}">
        <p14:creationId xmlns:p14="http://schemas.microsoft.com/office/powerpoint/2010/main" val="19322422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60400" y="396699"/>
            <a:ext cx="11887200" cy="1651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660408" y="2217385"/>
            <a:ext cx="5835649" cy="924101"/>
          </a:xfrm>
        </p:spPr>
        <p:txBody>
          <a:bodyPr anchor="b"/>
          <a:lstStyle>
            <a:lvl1pPr marL="0" indent="0">
              <a:buNone/>
              <a:defRPr sz="3201" b="1"/>
            </a:lvl1pPr>
            <a:lvl2pPr marL="609481" indent="0">
              <a:buNone/>
              <a:defRPr sz="2667" b="1"/>
            </a:lvl2pPr>
            <a:lvl3pPr marL="1218966" indent="0">
              <a:buNone/>
              <a:defRPr sz="2400" b="1"/>
            </a:lvl3pPr>
            <a:lvl4pPr marL="1828448" indent="0">
              <a:buNone/>
              <a:defRPr sz="2133" b="1"/>
            </a:lvl4pPr>
            <a:lvl5pPr marL="2437930" indent="0">
              <a:buNone/>
              <a:defRPr sz="2133" b="1"/>
            </a:lvl5pPr>
            <a:lvl6pPr marL="3047412" indent="0">
              <a:buNone/>
              <a:defRPr sz="2133" b="1"/>
            </a:lvl6pPr>
            <a:lvl7pPr marL="3656897" indent="0">
              <a:buNone/>
              <a:defRPr sz="2133" b="1"/>
            </a:lvl7pPr>
            <a:lvl8pPr marL="4266377" indent="0">
              <a:buNone/>
              <a:defRPr sz="2133" b="1"/>
            </a:lvl8pPr>
            <a:lvl9pPr marL="4875862" indent="0">
              <a:buNone/>
              <a:defRPr sz="2133" b="1"/>
            </a:lvl9pPr>
          </a:lstStyle>
          <a:p>
            <a:pPr lvl="0"/>
            <a:r>
              <a:rPr lang="zh-CN" altLang="en-US"/>
              <a:t>单击此处编辑母版文本样式</a:t>
            </a:r>
          </a:p>
        </p:txBody>
      </p:sp>
      <p:sp>
        <p:nvSpPr>
          <p:cNvPr id="4" name="内容占位符 3"/>
          <p:cNvSpPr>
            <a:spLocks noGrp="1"/>
          </p:cNvSpPr>
          <p:nvPr>
            <p:ph sz="half" idx="2"/>
          </p:nvPr>
        </p:nvSpPr>
        <p:spPr>
          <a:xfrm>
            <a:off x="660408" y="3141486"/>
            <a:ext cx="5835649" cy="5707416"/>
          </a:xfrm>
        </p:spPr>
        <p:txBody>
          <a:bodyPr/>
          <a:lstStyle>
            <a:lvl1pPr>
              <a:defRPr sz="3201"/>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709834" y="2217385"/>
            <a:ext cx="5837767" cy="924101"/>
          </a:xfrm>
        </p:spPr>
        <p:txBody>
          <a:bodyPr anchor="b"/>
          <a:lstStyle>
            <a:lvl1pPr marL="0" indent="0">
              <a:buNone/>
              <a:defRPr sz="3201" b="1"/>
            </a:lvl1pPr>
            <a:lvl2pPr marL="609481" indent="0">
              <a:buNone/>
              <a:defRPr sz="2667" b="1"/>
            </a:lvl2pPr>
            <a:lvl3pPr marL="1218966" indent="0">
              <a:buNone/>
              <a:defRPr sz="2400" b="1"/>
            </a:lvl3pPr>
            <a:lvl4pPr marL="1828448" indent="0">
              <a:buNone/>
              <a:defRPr sz="2133" b="1"/>
            </a:lvl4pPr>
            <a:lvl5pPr marL="2437930" indent="0">
              <a:buNone/>
              <a:defRPr sz="2133" b="1"/>
            </a:lvl5pPr>
            <a:lvl6pPr marL="3047412" indent="0">
              <a:buNone/>
              <a:defRPr sz="2133" b="1"/>
            </a:lvl6pPr>
            <a:lvl7pPr marL="3656897" indent="0">
              <a:buNone/>
              <a:defRPr sz="2133" b="1"/>
            </a:lvl7pPr>
            <a:lvl8pPr marL="4266377" indent="0">
              <a:buNone/>
              <a:defRPr sz="2133" b="1"/>
            </a:lvl8pPr>
            <a:lvl9pPr marL="4875862" indent="0">
              <a:buNone/>
              <a:defRPr sz="2133" b="1"/>
            </a:lvl9pPr>
          </a:lstStyle>
          <a:p>
            <a:pPr lvl="0"/>
            <a:r>
              <a:rPr lang="zh-CN" altLang="en-US"/>
              <a:t>单击此处编辑母版文本样式</a:t>
            </a:r>
          </a:p>
        </p:txBody>
      </p:sp>
      <p:sp>
        <p:nvSpPr>
          <p:cNvPr id="6" name="内容占位符 5"/>
          <p:cNvSpPr>
            <a:spLocks noGrp="1"/>
          </p:cNvSpPr>
          <p:nvPr>
            <p:ph sz="quarter" idx="4"/>
          </p:nvPr>
        </p:nvSpPr>
        <p:spPr>
          <a:xfrm>
            <a:off x="6709834" y="3141486"/>
            <a:ext cx="5837767" cy="5707416"/>
          </a:xfrm>
        </p:spPr>
        <p:txBody>
          <a:bodyPr/>
          <a:lstStyle>
            <a:lvl1pPr>
              <a:defRPr sz="3201"/>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4">
            <a:extLst>
              <a:ext uri="{FF2B5EF4-FFF2-40B4-BE49-F238E27FC236}">
                <a16:creationId xmlns:a16="http://schemas.microsoft.com/office/drawing/2014/main" id="{12F69F84-363C-4E69-A1F0-AC408523D291}"/>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a:extLst>
              <a:ext uri="{FF2B5EF4-FFF2-40B4-BE49-F238E27FC236}">
                <a16:creationId xmlns:a16="http://schemas.microsoft.com/office/drawing/2014/main" id="{33DA4466-1D46-42BC-852A-EE3D01374142}"/>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a:extLst>
              <a:ext uri="{FF2B5EF4-FFF2-40B4-BE49-F238E27FC236}">
                <a16:creationId xmlns:a16="http://schemas.microsoft.com/office/drawing/2014/main" id="{8BB981D8-7073-4C1C-BF20-91A9A8EFDAC4}"/>
              </a:ext>
            </a:extLst>
          </p:cNvPr>
          <p:cNvSpPr>
            <a:spLocks noGrp="1" noChangeArrowheads="1"/>
          </p:cNvSpPr>
          <p:nvPr>
            <p:ph type="sldNum" sz="quarter" idx="12"/>
          </p:nvPr>
        </p:nvSpPr>
        <p:spPr>
          <a:ln/>
        </p:spPr>
        <p:txBody>
          <a:bodyPr/>
          <a:lstStyle>
            <a:lvl1pPr>
              <a:defRPr/>
            </a:lvl1pPr>
          </a:lstStyle>
          <a:p>
            <a:pPr>
              <a:defRPr/>
            </a:pPr>
            <a:fld id="{FEDDB4C0-A5F3-4A91-A089-A9A7BB2BCFF4}" type="slidenum">
              <a:rPr lang="en-US" altLang="ja-JP"/>
              <a:pPr>
                <a:defRPr/>
              </a:pPr>
              <a:t>‹#›</a:t>
            </a:fld>
            <a:endParaRPr lang="en-US" altLang="ja-JP"/>
          </a:p>
        </p:txBody>
      </p:sp>
    </p:spTree>
    <p:extLst>
      <p:ext uri="{BB962C8B-B14F-4D97-AF65-F5344CB8AC3E}">
        <p14:creationId xmlns:p14="http://schemas.microsoft.com/office/powerpoint/2010/main" val="169248679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Rectangle 4">
            <a:extLst>
              <a:ext uri="{FF2B5EF4-FFF2-40B4-BE49-F238E27FC236}">
                <a16:creationId xmlns:a16="http://schemas.microsoft.com/office/drawing/2014/main" id="{14F6EBF3-E11C-48EC-A372-61156098CE8D}"/>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a:extLst>
              <a:ext uri="{FF2B5EF4-FFF2-40B4-BE49-F238E27FC236}">
                <a16:creationId xmlns:a16="http://schemas.microsoft.com/office/drawing/2014/main" id="{6807106D-5534-4D75-8F0B-E147C22D5491}"/>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a:extLst>
              <a:ext uri="{FF2B5EF4-FFF2-40B4-BE49-F238E27FC236}">
                <a16:creationId xmlns:a16="http://schemas.microsoft.com/office/drawing/2014/main" id="{FF6E318C-7741-401C-B322-2F11F2F160FC}"/>
              </a:ext>
            </a:extLst>
          </p:cNvPr>
          <p:cNvSpPr>
            <a:spLocks noGrp="1" noChangeArrowheads="1"/>
          </p:cNvSpPr>
          <p:nvPr>
            <p:ph type="sldNum" sz="quarter" idx="12"/>
          </p:nvPr>
        </p:nvSpPr>
        <p:spPr>
          <a:ln/>
        </p:spPr>
        <p:txBody>
          <a:bodyPr/>
          <a:lstStyle>
            <a:lvl1pPr>
              <a:defRPr/>
            </a:lvl1pPr>
          </a:lstStyle>
          <a:p>
            <a:pPr>
              <a:defRPr/>
            </a:pPr>
            <a:fld id="{FF9834F1-D177-4898-8811-69655A4F2C00}" type="slidenum">
              <a:rPr lang="en-US" altLang="ja-JP"/>
              <a:pPr>
                <a:defRPr/>
              </a:pPr>
              <a:t>‹#›</a:t>
            </a:fld>
            <a:endParaRPr lang="en-US" altLang="ja-JP"/>
          </a:p>
        </p:txBody>
      </p:sp>
    </p:spTree>
    <p:extLst>
      <p:ext uri="{BB962C8B-B14F-4D97-AF65-F5344CB8AC3E}">
        <p14:creationId xmlns:p14="http://schemas.microsoft.com/office/powerpoint/2010/main" val="329295382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07913F2-22F0-40AD-AB66-9F2F641129AD}"/>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a:extLst>
              <a:ext uri="{FF2B5EF4-FFF2-40B4-BE49-F238E27FC236}">
                <a16:creationId xmlns:a16="http://schemas.microsoft.com/office/drawing/2014/main" id="{0CF997A0-4E00-4F92-86BD-F3251B306C10}"/>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a:extLst>
              <a:ext uri="{FF2B5EF4-FFF2-40B4-BE49-F238E27FC236}">
                <a16:creationId xmlns:a16="http://schemas.microsoft.com/office/drawing/2014/main" id="{D7FA1EC3-F9BB-4E86-AB2C-D573BEEB8839}"/>
              </a:ext>
            </a:extLst>
          </p:cNvPr>
          <p:cNvSpPr>
            <a:spLocks noGrp="1" noChangeArrowheads="1"/>
          </p:cNvSpPr>
          <p:nvPr>
            <p:ph type="sldNum" sz="quarter" idx="12"/>
          </p:nvPr>
        </p:nvSpPr>
        <p:spPr>
          <a:ln/>
        </p:spPr>
        <p:txBody>
          <a:bodyPr/>
          <a:lstStyle>
            <a:lvl1pPr>
              <a:defRPr/>
            </a:lvl1pPr>
          </a:lstStyle>
          <a:p>
            <a:pPr>
              <a:defRPr/>
            </a:pPr>
            <a:fld id="{4B627F33-00F6-40FD-AD3A-C1963B7786D9}" type="slidenum">
              <a:rPr lang="en-US" altLang="ja-JP"/>
              <a:pPr>
                <a:defRPr/>
              </a:pPr>
              <a:t>‹#›</a:t>
            </a:fld>
            <a:endParaRPr lang="en-US" altLang="ja-JP"/>
          </a:p>
        </p:txBody>
      </p:sp>
    </p:spTree>
    <p:extLst>
      <p:ext uri="{BB962C8B-B14F-4D97-AF65-F5344CB8AC3E}">
        <p14:creationId xmlns:p14="http://schemas.microsoft.com/office/powerpoint/2010/main" val="132920683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60400" y="394405"/>
            <a:ext cx="4345517" cy="1678517"/>
          </a:xfrm>
        </p:spPr>
        <p:txBody>
          <a:bodyPr anchor="b"/>
          <a:lstStyle>
            <a:lvl1pPr algn="l">
              <a:defRPr sz="2667" b="1"/>
            </a:lvl1pPr>
          </a:lstStyle>
          <a:p>
            <a:r>
              <a:rPr lang="zh-CN" altLang="en-US"/>
              <a:t>单击此处编辑母版标题样式</a:t>
            </a:r>
          </a:p>
        </p:txBody>
      </p:sp>
      <p:sp>
        <p:nvSpPr>
          <p:cNvPr id="3" name="内容占位符 2"/>
          <p:cNvSpPr>
            <a:spLocks noGrp="1"/>
          </p:cNvSpPr>
          <p:nvPr>
            <p:ph idx="1"/>
          </p:nvPr>
        </p:nvSpPr>
        <p:spPr>
          <a:xfrm>
            <a:off x="5164667" y="394412"/>
            <a:ext cx="7382933" cy="8454497"/>
          </a:xfrm>
        </p:spPr>
        <p:txBody>
          <a:bodyPr/>
          <a:lstStyle>
            <a:lvl1pPr>
              <a:defRPr sz="4265"/>
            </a:lvl1pPr>
            <a:lvl2pPr>
              <a:defRPr sz="3732"/>
            </a:lvl2pPr>
            <a:lvl3pPr>
              <a:defRPr sz="3201"/>
            </a:lvl3pPr>
            <a:lvl4pPr>
              <a:defRPr sz="2667"/>
            </a:lvl4pPr>
            <a:lvl5pPr>
              <a:defRPr sz="2667"/>
            </a:lvl5pPr>
            <a:lvl6pPr>
              <a:defRPr sz="2667"/>
            </a:lvl6pPr>
            <a:lvl7pPr>
              <a:defRPr sz="2667"/>
            </a:lvl7pPr>
            <a:lvl8pPr>
              <a:defRPr sz="2667"/>
            </a:lvl8pPr>
            <a:lvl9pPr>
              <a:defRPr sz="2667"/>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660400" y="2072926"/>
            <a:ext cx="4345517" cy="6775980"/>
          </a:xfrm>
        </p:spPr>
        <p:txBody>
          <a:bodyPr/>
          <a:lstStyle>
            <a:lvl1pPr marL="0" indent="0">
              <a:buNone/>
              <a:defRPr sz="1867"/>
            </a:lvl1pPr>
            <a:lvl2pPr marL="609481" indent="0">
              <a:buNone/>
              <a:defRPr sz="1600"/>
            </a:lvl2pPr>
            <a:lvl3pPr marL="1218966" indent="0">
              <a:buNone/>
              <a:defRPr sz="1333"/>
            </a:lvl3pPr>
            <a:lvl4pPr marL="1828448" indent="0">
              <a:buNone/>
              <a:defRPr sz="1200"/>
            </a:lvl4pPr>
            <a:lvl5pPr marL="2437930" indent="0">
              <a:buNone/>
              <a:defRPr sz="1200"/>
            </a:lvl5pPr>
            <a:lvl6pPr marL="3047412" indent="0">
              <a:buNone/>
              <a:defRPr sz="1200"/>
            </a:lvl6pPr>
            <a:lvl7pPr marL="3656897" indent="0">
              <a:buNone/>
              <a:defRPr sz="1200"/>
            </a:lvl7pPr>
            <a:lvl8pPr marL="4266377" indent="0">
              <a:buNone/>
              <a:defRPr sz="1200"/>
            </a:lvl8pPr>
            <a:lvl9pPr marL="4875862" indent="0">
              <a:buNone/>
              <a:defRPr sz="1200"/>
            </a:lvl9pPr>
          </a:lstStyle>
          <a:p>
            <a:pPr lvl="0"/>
            <a:r>
              <a:rPr lang="zh-CN" altLang="en-US"/>
              <a:t>单击此处编辑母版文本样式</a:t>
            </a:r>
          </a:p>
        </p:txBody>
      </p:sp>
      <p:sp>
        <p:nvSpPr>
          <p:cNvPr id="5" name="Rectangle 4">
            <a:extLst>
              <a:ext uri="{FF2B5EF4-FFF2-40B4-BE49-F238E27FC236}">
                <a16:creationId xmlns:a16="http://schemas.microsoft.com/office/drawing/2014/main" id="{8A1732CE-6FE8-49FC-9241-FC1224E52CE1}"/>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a:extLst>
              <a:ext uri="{FF2B5EF4-FFF2-40B4-BE49-F238E27FC236}">
                <a16:creationId xmlns:a16="http://schemas.microsoft.com/office/drawing/2014/main" id="{83540F86-7D82-46AF-B97F-1B12E3E24C6C}"/>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a:extLst>
              <a:ext uri="{FF2B5EF4-FFF2-40B4-BE49-F238E27FC236}">
                <a16:creationId xmlns:a16="http://schemas.microsoft.com/office/drawing/2014/main" id="{263B4378-D1EE-402B-B9A1-4F3B3174B2AC}"/>
              </a:ext>
            </a:extLst>
          </p:cNvPr>
          <p:cNvSpPr>
            <a:spLocks noGrp="1" noChangeArrowheads="1"/>
          </p:cNvSpPr>
          <p:nvPr>
            <p:ph type="sldNum" sz="quarter" idx="12"/>
          </p:nvPr>
        </p:nvSpPr>
        <p:spPr>
          <a:ln/>
        </p:spPr>
        <p:txBody>
          <a:bodyPr/>
          <a:lstStyle>
            <a:lvl1pPr>
              <a:defRPr/>
            </a:lvl1pPr>
          </a:lstStyle>
          <a:p>
            <a:pPr>
              <a:defRPr/>
            </a:pPr>
            <a:fld id="{3EB6C62A-0356-463C-AD7F-AAEE2ED662C6}" type="slidenum">
              <a:rPr lang="en-US" altLang="ja-JP"/>
              <a:pPr>
                <a:defRPr/>
              </a:pPr>
              <a:t>‹#›</a:t>
            </a:fld>
            <a:endParaRPr lang="en-US" altLang="ja-JP"/>
          </a:p>
        </p:txBody>
      </p:sp>
    </p:spTree>
    <p:extLst>
      <p:ext uri="{BB962C8B-B14F-4D97-AF65-F5344CB8AC3E}">
        <p14:creationId xmlns:p14="http://schemas.microsoft.com/office/powerpoint/2010/main" val="280586353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588683" y="6934201"/>
            <a:ext cx="7924800" cy="818622"/>
          </a:xfrm>
        </p:spPr>
        <p:txBody>
          <a:bodyPr anchor="b"/>
          <a:lstStyle>
            <a:lvl1pPr algn="l">
              <a:defRPr sz="2667" b="1"/>
            </a:lvl1pPr>
          </a:lstStyle>
          <a:p>
            <a:r>
              <a:rPr lang="zh-CN" altLang="en-US"/>
              <a:t>单击此处编辑母版标题样式</a:t>
            </a:r>
          </a:p>
        </p:txBody>
      </p:sp>
      <p:sp>
        <p:nvSpPr>
          <p:cNvPr id="3" name="图片占位符 2"/>
          <p:cNvSpPr>
            <a:spLocks noGrp="1"/>
          </p:cNvSpPr>
          <p:nvPr>
            <p:ph type="pic" idx="1"/>
          </p:nvPr>
        </p:nvSpPr>
        <p:spPr>
          <a:xfrm>
            <a:off x="2588683" y="885119"/>
            <a:ext cx="7924800" cy="5943600"/>
          </a:xfrm>
        </p:spPr>
        <p:txBody>
          <a:bodyPr/>
          <a:lstStyle>
            <a:lvl1pPr marL="0" indent="0">
              <a:buNone/>
              <a:defRPr sz="4265"/>
            </a:lvl1pPr>
            <a:lvl2pPr marL="609481" indent="0">
              <a:buNone/>
              <a:defRPr sz="3732"/>
            </a:lvl2pPr>
            <a:lvl3pPr marL="1218966" indent="0">
              <a:buNone/>
              <a:defRPr sz="3201"/>
            </a:lvl3pPr>
            <a:lvl4pPr marL="1828448" indent="0">
              <a:buNone/>
              <a:defRPr sz="2667"/>
            </a:lvl4pPr>
            <a:lvl5pPr marL="2437930" indent="0">
              <a:buNone/>
              <a:defRPr sz="2667"/>
            </a:lvl5pPr>
            <a:lvl6pPr marL="3047412" indent="0">
              <a:buNone/>
              <a:defRPr sz="2667"/>
            </a:lvl6pPr>
            <a:lvl7pPr marL="3656897" indent="0">
              <a:buNone/>
              <a:defRPr sz="2667"/>
            </a:lvl7pPr>
            <a:lvl8pPr marL="4266377" indent="0">
              <a:buNone/>
              <a:defRPr sz="2667"/>
            </a:lvl8pPr>
            <a:lvl9pPr marL="4875862" indent="0">
              <a:buNone/>
              <a:defRPr sz="2667"/>
            </a:lvl9pPr>
          </a:lstStyle>
          <a:p>
            <a:pPr lvl="0"/>
            <a:endParaRPr lang="zh-CN" altLang="en-US" noProof="0"/>
          </a:p>
        </p:txBody>
      </p:sp>
      <p:sp>
        <p:nvSpPr>
          <p:cNvPr id="4" name="文本占位符 3"/>
          <p:cNvSpPr>
            <a:spLocks noGrp="1"/>
          </p:cNvSpPr>
          <p:nvPr>
            <p:ph type="body" sz="half" idx="2"/>
          </p:nvPr>
        </p:nvSpPr>
        <p:spPr>
          <a:xfrm>
            <a:off x="2588683" y="7752823"/>
            <a:ext cx="7924800" cy="1162578"/>
          </a:xfrm>
        </p:spPr>
        <p:txBody>
          <a:bodyPr/>
          <a:lstStyle>
            <a:lvl1pPr marL="0" indent="0">
              <a:buNone/>
              <a:defRPr sz="1867"/>
            </a:lvl1pPr>
            <a:lvl2pPr marL="609481" indent="0">
              <a:buNone/>
              <a:defRPr sz="1600"/>
            </a:lvl2pPr>
            <a:lvl3pPr marL="1218966" indent="0">
              <a:buNone/>
              <a:defRPr sz="1333"/>
            </a:lvl3pPr>
            <a:lvl4pPr marL="1828448" indent="0">
              <a:buNone/>
              <a:defRPr sz="1200"/>
            </a:lvl4pPr>
            <a:lvl5pPr marL="2437930" indent="0">
              <a:buNone/>
              <a:defRPr sz="1200"/>
            </a:lvl5pPr>
            <a:lvl6pPr marL="3047412" indent="0">
              <a:buNone/>
              <a:defRPr sz="1200"/>
            </a:lvl6pPr>
            <a:lvl7pPr marL="3656897" indent="0">
              <a:buNone/>
              <a:defRPr sz="1200"/>
            </a:lvl7pPr>
            <a:lvl8pPr marL="4266377" indent="0">
              <a:buNone/>
              <a:defRPr sz="1200"/>
            </a:lvl8pPr>
            <a:lvl9pPr marL="4875862" indent="0">
              <a:buNone/>
              <a:defRPr sz="1200"/>
            </a:lvl9pPr>
          </a:lstStyle>
          <a:p>
            <a:pPr lvl="0"/>
            <a:r>
              <a:rPr lang="zh-CN" altLang="en-US"/>
              <a:t>单击此处编辑母版文本样式</a:t>
            </a:r>
          </a:p>
        </p:txBody>
      </p:sp>
      <p:sp>
        <p:nvSpPr>
          <p:cNvPr id="5" name="Rectangle 4">
            <a:extLst>
              <a:ext uri="{FF2B5EF4-FFF2-40B4-BE49-F238E27FC236}">
                <a16:creationId xmlns:a16="http://schemas.microsoft.com/office/drawing/2014/main" id="{BD158285-CC39-4E1C-A00E-196382A976DA}"/>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a:extLst>
              <a:ext uri="{FF2B5EF4-FFF2-40B4-BE49-F238E27FC236}">
                <a16:creationId xmlns:a16="http://schemas.microsoft.com/office/drawing/2014/main" id="{AC8F7D7D-228F-4E9F-B78B-BB8FD01254A8}"/>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a:extLst>
              <a:ext uri="{FF2B5EF4-FFF2-40B4-BE49-F238E27FC236}">
                <a16:creationId xmlns:a16="http://schemas.microsoft.com/office/drawing/2014/main" id="{FD2E62B1-7621-45A2-9B17-D982686DE84F}"/>
              </a:ext>
            </a:extLst>
          </p:cNvPr>
          <p:cNvSpPr>
            <a:spLocks noGrp="1" noChangeArrowheads="1"/>
          </p:cNvSpPr>
          <p:nvPr>
            <p:ph type="sldNum" sz="quarter" idx="12"/>
          </p:nvPr>
        </p:nvSpPr>
        <p:spPr>
          <a:ln/>
        </p:spPr>
        <p:txBody>
          <a:bodyPr/>
          <a:lstStyle>
            <a:lvl1pPr>
              <a:defRPr/>
            </a:lvl1pPr>
          </a:lstStyle>
          <a:p>
            <a:pPr>
              <a:defRPr/>
            </a:pPr>
            <a:fld id="{E15E4959-081C-4694-AA08-CB2420088E59}" type="slidenum">
              <a:rPr lang="en-US" altLang="ja-JP"/>
              <a:pPr>
                <a:defRPr/>
              </a:pPr>
              <a:t>‹#›</a:t>
            </a:fld>
            <a:endParaRPr lang="en-US" altLang="ja-JP"/>
          </a:p>
        </p:txBody>
      </p:sp>
    </p:spTree>
    <p:extLst>
      <p:ext uri="{BB962C8B-B14F-4D97-AF65-F5344CB8AC3E}">
        <p14:creationId xmlns:p14="http://schemas.microsoft.com/office/powerpoint/2010/main" val="2347740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a:extLst>
              <a:ext uri="{FF2B5EF4-FFF2-40B4-BE49-F238E27FC236}">
                <a16:creationId xmlns:a16="http://schemas.microsoft.com/office/drawing/2014/main" id="{65835836-BFEA-4A44-8612-CE7FA7262EF5}"/>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CE939847-CB6D-4C50-8819-94281EE0E497}"/>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a:extLst>
              <a:ext uri="{FF2B5EF4-FFF2-40B4-BE49-F238E27FC236}">
                <a16:creationId xmlns:a16="http://schemas.microsoft.com/office/drawing/2014/main" id="{30F140EB-7441-45A3-8956-DFD156326B0C}"/>
              </a:ext>
            </a:extLst>
          </p:cNvPr>
          <p:cNvSpPr>
            <a:spLocks noGrp="1" noChangeArrowheads="1"/>
          </p:cNvSpPr>
          <p:nvPr>
            <p:ph type="sldNum" sz="quarter" idx="12"/>
          </p:nvPr>
        </p:nvSpPr>
        <p:spPr>
          <a:ln/>
        </p:spPr>
        <p:txBody>
          <a:bodyPr/>
          <a:lstStyle>
            <a:lvl1pPr>
              <a:defRPr/>
            </a:lvl1pPr>
          </a:lstStyle>
          <a:p>
            <a:pPr>
              <a:defRPr/>
            </a:pPr>
            <a:fld id="{A5271D95-4F79-463C-80F7-0734FE58200B}" type="slidenum">
              <a:rPr lang="en-US" altLang="ja-JP"/>
              <a:pPr>
                <a:defRPr/>
              </a:pPr>
              <a:t>‹#›</a:t>
            </a:fld>
            <a:endParaRPr lang="en-US" altLang="ja-JP"/>
          </a:p>
        </p:txBody>
      </p:sp>
    </p:spTree>
    <p:extLst>
      <p:ext uri="{BB962C8B-B14F-4D97-AF65-F5344CB8AC3E}">
        <p14:creationId xmlns:p14="http://schemas.microsoft.com/office/powerpoint/2010/main" val="277583590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9410707" y="880533"/>
            <a:ext cx="2806700" cy="7924800"/>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990609" y="880533"/>
            <a:ext cx="8216900" cy="792480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a:extLst>
              <a:ext uri="{FF2B5EF4-FFF2-40B4-BE49-F238E27FC236}">
                <a16:creationId xmlns:a16="http://schemas.microsoft.com/office/drawing/2014/main" id="{57D4A713-EBCF-4C53-BC5B-F776B5506ACD}"/>
              </a:ext>
            </a:extLst>
          </p:cNvPr>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a:extLst>
              <a:ext uri="{FF2B5EF4-FFF2-40B4-BE49-F238E27FC236}">
                <a16:creationId xmlns:a16="http://schemas.microsoft.com/office/drawing/2014/main" id="{AC89C61D-8D3C-4B22-87E4-340AC9DCA107}"/>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a:extLst>
              <a:ext uri="{FF2B5EF4-FFF2-40B4-BE49-F238E27FC236}">
                <a16:creationId xmlns:a16="http://schemas.microsoft.com/office/drawing/2014/main" id="{324AD0DB-8952-4F92-985E-641FC4800921}"/>
              </a:ext>
            </a:extLst>
          </p:cNvPr>
          <p:cNvSpPr>
            <a:spLocks noGrp="1" noChangeArrowheads="1"/>
          </p:cNvSpPr>
          <p:nvPr>
            <p:ph type="sldNum" sz="quarter" idx="12"/>
          </p:nvPr>
        </p:nvSpPr>
        <p:spPr>
          <a:ln/>
        </p:spPr>
        <p:txBody>
          <a:bodyPr/>
          <a:lstStyle>
            <a:lvl1pPr>
              <a:defRPr/>
            </a:lvl1pPr>
          </a:lstStyle>
          <a:p>
            <a:pPr>
              <a:defRPr/>
            </a:pPr>
            <a:fld id="{FA8DB3B2-E81E-4591-9C45-646FC458174C}" type="slidenum">
              <a:rPr lang="en-US" altLang="ja-JP"/>
              <a:pPr>
                <a:defRPr/>
              </a:pPr>
              <a:t>‹#›</a:t>
            </a:fld>
            <a:endParaRPr lang="en-US" altLang="ja-JP"/>
          </a:p>
        </p:txBody>
      </p:sp>
    </p:spTree>
    <p:extLst>
      <p:ext uri="{BB962C8B-B14F-4D97-AF65-F5344CB8AC3E}">
        <p14:creationId xmlns:p14="http://schemas.microsoft.com/office/powerpoint/2010/main" val="3696318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sz="half" idx="2"/>
          </p:nvPr>
        </p:nvSpPr>
        <p:spPr>
          <a:xfrm>
            <a:off x="660400" y="2278382"/>
            <a:ext cx="574548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802120" y="2278382"/>
            <a:ext cx="5745480" cy="276999"/>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defRPr sz="900" b="0" i="0">
                <a:solidFill>
                  <a:schemeClr val="tx1"/>
                </a:solidFill>
                <a:latin typeface="Calibri Light"/>
                <a:cs typeface="Calibri Light"/>
              </a:defRPr>
            </a:lvl1pPr>
          </a:lstStyle>
          <a:p>
            <a:pPr marL="12700">
              <a:lnSpc>
                <a:spcPts val="955"/>
              </a:lnSpc>
            </a:pPr>
            <a:r>
              <a:rPr lang="en-US" spc="-5"/>
              <a:t>Manufacturer</a:t>
            </a:r>
            <a:r>
              <a:rPr lang="en-US" spc="10"/>
              <a:t> </a:t>
            </a:r>
            <a:r>
              <a:rPr lang="en-US" spc="-5"/>
              <a:t>reserves</a:t>
            </a:r>
            <a:r>
              <a:rPr lang="en-US" spc="10"/>
              <a:t> </a:t>
            </a:r>
            <a:r>
              <a:rPr lang="en-US"/>
              <a:t>the</a:t>
            </a:r>
            <a:r>
              <a:rPr lang="en-US" spc="10"/>
              <a:t> </a:t>
            </a:r>
            <a:r>
              <a:rPr lang="en-US"/>
              <a:t>right</a:t>
            </a:r>
            <a:r>
              <a:rPr lang="en-US" spc="15"/>
              <a:t> </a:t>
            </a:r>
            <a:r>
              <a:rPr lang="en-US" spc="-5"/>
              <a:t>to</a:t>
            </a:r>
            <a:r>
              <a:rPr lang="en-US" spc="5"/>
              <a:t> </a:t>
            </a:r>
            <a:r>
              <a:rPr lang="en-US" spc="-5"/>
              <a:t>change</a:t>
            </a:r>
            <a:r>
              <a:rPr lang="en-US" spc="10"/>
              <a:t> </a:t>
            </a:r>
            <a:r>
              <a:rPr lang="en-US" spc="-5"/>
              <a:t>specifications</a:t>
            </a:r>
            <a:r>
              <a:rPr lang="en-US" spc="15"/>
              <a:t> </a:t>
            </a:r>
            <a:r>
              <a:rPr lang="en-US" spc="-5"/>
              <a:t>or</a:t>
            </a:r>
            <a:r>
              <a:rPr lang="en-US" spc="10"/>
              <a:t> </a:t>
            </a:r>
            <a:r>
              <a:rPr lang="en-US" spc="-5"/>
              <a:t>designs without</a:t>
            </a:r>
            <a:r>
              <a:rPr lang="en-US" spc="15"/>
              <a:t> </a:t>
            </a:r>
            <a:r>
              <a:rPr lang="en-US" spc="-5"/>
              <a:t>notice.</a:t>
            </a:r>
            <a:endParaRPr lang="en-US" spc="-5" dirty="0"/>
          </a:p>
        </p:txBody>
      </p:sp>
      <p:sp>
        <p:nvSpPr>
          <p:cNvPr id="6" name="Holder 6"/>
          <p:cNvSpPr>
            <a:spLocks noGrp="1"/>
          </p:cNvSpPr>
          <p:nvPr>
            <p:ph type="dt" sz="half" idx="6"/>
          </p:nvPr>
        </p:nvSpPr>
        <p:spPr/>
        <p:txBody>
          <a:bodyPr lIns="0" tIns="0" rIns="0" bIns="0"/>
          <a:lstStyle>
            <a:lvl1pPr>
              <a:defRPr sz="900" b="0" i="0">
                <a:solidFill>
                  <a:schemeClr val="tx1"/>
                </a:solidFill>
                <a:latin typeface="Calibri Light"/>
                <a:cs typeface="Calibri Light"/>
              </a:defRPr>
            </a:lvl1pPr>
          </a:lstStyle>
          <a:p>
            <a:pPr marL="12700">
              <a:lnSpc>
                <a:spcPts val="955"/>
              </a:lnSpc>
            </a:pPr>
            <a:r>
              <a:rPr lang="en-US"/>
              <a:t>10</a:t>
            </a:r>
            <a:r>
              <a:rPr lang="en-US" spc="-5"/>
              <a:t>.</a:t>
            </a:r>
            <a:r>
              <a:rPr lang="en-US"/>
              <a:t>2019</a:t>
            </a:r>
            <a:endParaRPr lang="en-US" dirty="0"/>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ftr" sz="quarter" idx="5"/>
          </p:nvPr>
        </p:nvSpPr>
        <p:spPr/>
        <p:txBody>
          <a:bodyPr lIns="0" tIns="0" rIns="0" bIns="0"/>
          <a:lstStyle>
            <a:lvl1pPr>
              <a:defRPr sz="900" b="0" i="0">
                <a:solidFill>
                  <a:schemeClr val="tx1"/>
                </a:solidFill>
                <a:latin typeface="Calibri Light"/>
                <a:cs typeface="Calibri Light"/>
              </a:defRPr>
            </a:lvl1pPr>
          </a:lstStyle>
          <a:p>
            <a:pPr marL="12700">
              <a:lnSpc>
                <a:spcPts val="955"/>
              </a:lnSpc>
            </a:pPr>
            <a:r>
              <a:rPr lang="en-US" spc="-5"/>
              <a:t>Manufacturer</a:t>
            </a:r>
            <a:r>
              <a:rPr lang="en-US" spc="10"/>
              <a:t> </a:t>
            </a:r>
            <a:r>
              <a:rPr lang="en-US" spc="-5"/>
              <a:t>reserves</a:t>
            </a:r>
            <a:r>
              <a:rPr lang="en-US" spc="10"/>
              <a:t> </a:t>
            </a:r>
            <a:r>
              <a:rPr lang="en-US"/>
              <a:t>the</a:t>
            </a:r>
            <a:r>
              <a:rPr lang="en-US" spc="10"/>
              <a:t> </a:t>
            </a:r>
            <a:r>
              <a:rPr lang="en-US"/>
              <a:t>right</a:t>
            </a:r>
            <a:r>
              <a:rPr lang="en-US" spc="15"/>
              <a:t> </a:t>
            </a:r>
            <a:r>
              <a:rPr lang="en-US" spc="-5"/>
              <a:t>to</a:t>
            </a:r>
            <a:r>
              <a:rPr lang="en-US" spc="5"/>
              <a:t> </a:t>
            </a:r>
            <a:r>
              <a:rPr lang="en-US" spc="-5"/>
              <a:t>change</a:t>
            </a:r>
            <a:r>
              <a:rPr lang="en-US" spc="10"/>
              <a:t> </a:t>
            </a:r>
            <a:r>
              <a:rPr lang="en-US" spc="-5"/>
              <a:t>specifications</a:t>
            </a:r>
            <a:r>
              <a:rPr lang="en-US" spc="15"/>
              <a:t> </a:t>
            </a:r>
            <a:r>
              <a:rPr lang="en-US" spc="-5"/>
              <a:t>or</a:t>
            </a:r>
            <a:r>
              <a:rPr lang="en-US" spc="10"/>
              <a:t> </a:t>
            </a:r>
            <a:r>
              <a:rPr lang="en-US" spc="-5"/>
              <a:t>designs without</a:t>
            </a:r>
            <a:r>
              <a:rPr lang="en-US" spc="15"/>
              <a:t> </a:t>
            </a:r>
            <a:r>
              <a:rPr lang="en-US" spc="-5"/>
              <a:t>notice.</a:t>
            </a:r>
            <a:endParaRPr lang="en-US" spc="-5" dirty="0"/>
          </a:p>
        </p:txBody>
      </p:sp>
      <p:sp>
        <p:nvSpPr>
          <p:cNvPr id="4" name="Holder 4"/>
          <p:cNvSpPr>
            <a:spLocks noGrp="1"/>
          </p:cNvSpPr>
          <p:nvPr>
            <p:ph type="dt" sz="half" idx="6"/>
          </p:nvPr>
        </p:nvSpPr>
        <p:spPr/>
        <p:txBody>
          <a:bodyPr lIns="0" tIns="0" rIns="0" bIns="0"/>
          <a:lstStyle>
            <a:lvl1pPr>
              <a:defRPr sz="900" b="0" i="0">
                <a:solidFill>
                  <a:schemeClr val="tx1"/>
                </a:solidFill>
                <a:latin typeface="Calibri Light"/>
                <a:cs typeface="Calibri Light"/>
              </a:defRPr>
            </a:lvl1pPr>
          </a:lstStyle>
          <a:p>
            <a:pPr marL="12700">
              <a:lnSpc>
                <a:spcPts val="955"/>
              </a:lnSpc>
            </a:pPr>
            <a:r>
              <a:rPr lang="en-US"/>
              <a:t>10</a:t>
            </a:r>
            <a:r>
              <a:rPr lang="en-US" spc="-5"/>
              <a:t>.</a:t>
            </a:r>
            <a:r>
              <a:rPr lang="en-US"/>
              <a:t>2019</a:t>
            </a:r>
            <a:endParaRPr lang="en-US" dirty="0"/>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defRPr sz="900" b="0" i="0">
                <a:solidFill>
                  <a:schemeClr val="tx1"/>
                </a:solidFill>
                <a:latin typeface="Calibri Light"/>
                <a:cs typeface="Calibri Light"/>
              </a:defRPr>
            </a:lvl1pPr>
          </a:lstStyle>
          <a:p>
            <a:pPr marL="12700">
              <a:lnSpc>
                <a:spcPts val="955"/>
              </a:lnSpc>
            </a:pPr>
            <a:r>
              <a:rPr lang="en-US" spc="-5"/>
              <a:t>Manufacturer</a:t>
            </a:r>
            <a:r>
              <a:rPr lang="en-US" spc="10"/>
              <a:t> </a:t>
            </a:r>
            <a:r>
              <a:rPr lang="en-US" spc="-5"/>
              <a:t>reserves</a:t>
            </a:r>
            <a:r>
              <a:rPr lang="en-US" spc="10"/>
              <a:t> </a:t>
            </a:r>
            <a:r>
              <a:rPr lang="en-US"/>
              <a:t>the</a:t>
            </a:r>
            <a:r>
              <a:rPr lang="en-US" spc="10"/>
              <a:t> </a:t>
            </a:r>
            <a:r>
              <a:rPr lang="en-US"/>
              <a:t>right</a:t>
            </a:r>
            <a:r>
              <a:rPr lang="en-US" spc="15"/>
              <a:t> </a:t>
            </a:r>
            <a:r>
              <a:rPr lang="en-US" spc="-5"/>
              <a:t>to</a:t>
            </a:r>
            <a:r>
              <a:rPr lang="en-US" spc="5"/>
              <a:t> </a:t>
            </a:r>
            <a:r>
              <a:rPr lang="en-US" spc="-5"/>
              <a:t>change</a:t>
            </a:r>
            <a:r>
              <a:rPr lang="en-US" spc="10"/>
              <a:t> </a:t>
            </a:r>
            <a:r>
              <a:rPr lang="en-US" spc="-5"/>
              <a:t>specifications</a:t>
            </a:r>
            <a:r>
              <a:rPr lang="en-US" spc="15"/>
              <a:t> </a:t>
            </a:r>
            <a:r>
              <a:rPr lang="en-US" spc="-5"/>
              <a:t>or</a:t>
            </a:r>
            <a:r>
              <a:rPr lang="en-US" spc="10"/>
              <a:t> </a:t>
            </a:r>
            <a:r>
              <a:rPr lang="en-US" spc="-5"/>
              <a:t>designs without</a:t>
            </a:r>
            <a:r>
              <a:rPr lang="en-US" spc="15"/>
              <a:t> </a:t>
            </a:r>
            <a:r>
              <a:rPr lang="en-US" spc="-5"/>
              <a:t>notice.</a:t>
            </a:r>
            <a:endParaRPr lang="en-US" spc="-5" dirty="0"/>
          </a:p>
        </p:txBody>
      </p:sp>
      <p:sp>
        <p:nvSpPr>
          <p:cNvPr id="3" name="Holder 3"/>
          <p:cNvSpPr>
            <a:spLocks noGrp="1"/>
          </p:cNvSpPr>
          <p:nvPr>
            <p:ph type="dt" sz="half" idx="6"/>
          </p:nvPr>
        </p:nvSpPr>
        <p:spPr/>
        <p:txBody>
          <a:bodyPr lIns="0" tIns="0" rIns="0" bIns="0"/>
          <a:lstStyle>
            <a:lvl1pPr>
              <a:defRPr sz="900" b="0" i="0">
                <a:solidFill>
                  <a:schemeClr val="tx1"/>
                </a:solidFill>
                <a:latin typeface="Calibri Light"/>
                <a:cs typeface="Calibri Light"/>
              </a:defRPr>
            </a:lvl1pPr>
          </a:lstStyle>
          <a:p>
            <a:pPr marL="12700">
              <a:lnSpc>
                <a:spcPts val="955"/>
              </a:lnSpc>
            </a:pPr>
            <a:r>
              <a:rPr lang="en-US"/>
              <a:t>10</a:t>
            </a:r>
            <a:r>
              <a:rPr lang="en-US" spc="-5"/>
              <a:t>.</a:t>
            </a:r>
            <a:r>
              <a:rPr lang="en-US"/>
              <a:t>2019</a:t>
            </a:r>
            <a:endParaRPr lang="en-US" dirty="0"/>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pic>
        <p:nvPicPr>
          <p:cNvPr id="2" name="Picture 7" descr="Opt2_Content_Bkgd2.png">
            <a:extLst>
              <a:ext uri="{FF2B5EF4-FFF2-40B4-BE49-F238E27FC236}">
                <a16:creationId xmlns:a16="http://schemas.microsoft.com/office/drawing/2014/main" id="{3A20D10F-8C07-4F4B-9546-8086273CB0AA}"/>
              </a:ext>
            </a:extLst>
          </p:cNvPr>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1277235"/>
            <a:ext cx="13208000" cy="8642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9">
            <a:extLst>
              <a:ext uri="{FF2B5EF4-FFF2-40B4-BE49-F238E27FC236}">
                <a16:creationId xmlns:a16="http://schemas.microsoft.com/office/drawing/2014/main" id="{3A842E8A-932E-41A6-8B3A-0F2A8C855D70}"/>
              </a:ext>
            </a:extLst>
          </p:cNvPr>
          <p:cNvSpPr/>
          <p:nvPr userDrawn="1"/>
        </p:nvSpPr>
        <p:spPr>
          <a:xfrm>
            <a:off x="0" y="1178635"/>
            <a:ext cx="13208000" cy="66499"/>
          </a:xfrm>
          <a:prstGeom prst="rect">
            <a:avLst/>
          </a:prstGeom>
          <a:solidFill>
            <a:srgbClr val="8CC63F"/>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r>
              <a:rPr lang="en-US" sz="554" dirty="0"/>
              <a:t>        </a:t>
            </a:r>
          </a:p>
        </p:txBody>
      </p:sp>
      <p:grpSp>
        <p:nvGrpSpPr>
          <p:cNvPr id="7" name="组合 6">
            <a:extLst>
              <a:ext uri="{FF2B5EF4-FFF2-40B4-BE49-F238E27FC236}">
                <a16:creationId xmlns:a16="http://schemas.microsoft.com/office/drawing/2014/main" id="{053A0861-7A02-4DDB-88B4-BD1A3F5AD962}"/>
              </a:ext>
            </a:extLst>
          </p:cNvPr>
          <p:cNvGrpSpPr/>
          <p:nvPr userDrawn="1"/>
        </p:nvGrpSpPr>
        <p:grpSpPr>
          <a:xfrm>
            <a:off x="0" y="9225462"/>
            <a:ext cx="13208000" cy="680541"/>
            <a:chOff x="0" y="6386856"/>
            <a:chExt cx="9906000" cy="471144"/>
          </a:xfrm>
        </p:grpSpPr>
        <p:pic>
          <p:nvPicPr>
            <p:cNvPr id="3" name="Picture 4" descr="F:\工作\合物设计\硬汉通\vi\未标题-1-05.png">
              <a:extLst>
                <a:ext uri="{FF2B5EF4-FFF2-40B4-BE49-F238E27FC236}">
                  <a16:creationId xmlns:a16="http://schemas.microsoft.com/office/drawing/2014/main" id="{43BAD375-B3F9-4327-B229-70B7BDC9CA3C}"/>
                </a:ext>
              </a:extLst>
            </p:cNvPr>
            <p:cNvPicPr>
              <a:picLocks noChangeAspect="1" noChangeArrowheads="1"/>
            </p:cNvPicPr>
            <p:nvPr userDrawn="1"/>
          </p:nvPicPr>
          <p:blipFill rotWithShape="1">
            <a:blip r:embed="rId3" cstate="screen">
              <a:extLst>
                <a:ext uri="{28A0092B-C50C-407E-A947-70E740481C1C}">
                  <a14:useLocalDpi xmlns:a14="http://schemas.microsoft.com/office/drawing/2010/main"/>
                </a:ext>
              </a:extLst>
            </a:blip>
            <a:srcRect l="20023" t="84757" b="6742"/>
            <a:stretch/>
          </p:blipFill>
          <p:spPr bwMode="auto">
            <a:xfrm>
              <a:off x="0" y="6386856"/>
              <a:ext cx="7922575" cy="471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4" descr="F:\工作\合物设计\硬汉通\vi\未标题-1-05.png">
              <a:extLst>
                <a:ext uri="{FF2B5EF4-FFF2-40B4-BE49-F238E27FC236}">
                  <a16:creationId xmlns:a16="http://schemas.microsoft.com/office/drawing/2014/main" id="{D4CEC718-37F4-419B-8987-E584A0881CDA}"/>
                </a:ext>
              </a:extLst>
            </p:cNvPr>
            <p:cNvPicPr>
              <a:picLocks noChangeAspect="1" noChangeArrowheads="1"/>
            </p:cNvPicPr>
            <p:nvPr userDrawn="1"/>
          </p:nvPicPr>
          <p:blipFill rotWithShape="1">
            <a:blip r:embed="rId3" cstate="screen">
              <a:extLst>
                <a:ext uri="{28A0092B-C50C-407E-A947-70E740481C1C}">
                  <a14:useLocalDpi xmlns:a14="http://schemas.microsoft.com/office/drawing/2010/main"/>
                </a:ext>
              </a:extLst>
            </a:blip>
            <a:srcRect t="84757" r="79978" b="6742"/>
            <a:stretch/>
          </p:blipFill>
          <p:spPr bwMode="auto">
            <a:xfrm>
              <a:off x="7922575" y="6386856"/>
              <a:ext cx="1983425" cy="471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433189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90600" y="3070861"/>
            <a:ext cx="11226800" cy="276999"/>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981200" y="5547360"/>
            <a:ext cx="924560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defRPr sz="800" b="1" i="0">
                <a:solidFill>
                  <a:schemeClr val="tx1"/>
                </a:solidFill>
                <a:latin typeface="Times New Roman"/>
                <a:cs typeface="Times New Roman"/>
              </a:defRPr>
            </a:lvl1pPr>
          </a:lstStyle>
          <a:p>
            <a:pPr marL="12700">
              <a:spcBef>
                <a:spcPts val="15"/>
              </a:spcBef>
            </a:pPr>
            <a:r>
              <a:rPr lang="en-US" spc="-10"/>
              <a:t>Manufacturer</a:t>
            </a:r>
            <a:r>
              <a:rPr lang="en-US" spc="-50"/>
              <a:t> </a:t>
            </a:r>
            <a:r>
              <a:rPr lang="en-US" spc="-10"/>
              <a:t>reserves</a:t>
            </a:r>
            <a:r>
              <a:rPr lang="en-US" spc="-25"/>
              <a:t> </a:t>
            </a:r>
            <a:r>
              <a:rPr lang="en-US"/>
              <a:t>the</a:t>
            </a:r>
            <a:r>
              <a:rPr lang="en-US" spc="-5"/>
              <a:t> </a:t>
            </a:r>
            <a:r>
              <a:rPr lang="en-US"/>
              <a:t>right</a:t>
            </a:r>
            <a:r>
              <a:rPr lang="en-US" spc="-15"/>
              <a:t> </a:t>
            </a:r>
            <a:r>
              <a:rPr lang="en-US"/>
              <a:t>to</a:t>
            </a:r>
            <a:r>
              <a:rPr lang="en-US" spc="5"/>
              <a:t> </a:t>
            </a:r>
            <a:r>
              <a:rPr lang="en-US"/>
              <a:t>change</a:t>
            </a:r>
            <a:r>
              <a:rPr lang="en-US" spc="-10"/>
              <a:t> </a:t>
            </a:r>
            <a:r>
              <a:rPr lang="en-US"/>
              <a:t>at</a:t>
            </a:r>
            <a:r>
              <a:rPr lang="en-US" spc="-5"/>
              <a:t> </a:t>
            </a:r>
            <a:r>
              <a:rPr lang="en-US"/>
              <a:t>any</a:t>
            </a:r>
            <a:r>
              <a:rPr lang="en-US" spc="-15"/>
              <a:t> </a:t>
            </a:r>
            <a:r>
              <a:rPr lang="en-US"/>
              <a:t>time</a:t>
            </a:r>
            <a:r>
              <a:rPr lang="en-US" spc="15"/>
              <a:t> </a:t>
            </a:r>
            <a:r>
              <a:rPr lang="en-US"/>
              <a:t>for</a:t>
            </a:r>
            <a:r>
              <a:rPr lang="en-US" spc="-20"/>
              <a:t> </a:t>
            </a:r>
            <a:r>
              <a:rPr lang="en-US" spc="-10"/>
              <a:t>specifications</a:t>
            </a:r>
            <a:r>
              <a:rPr lang="en-US" spc="-25"/>
              <a:t> </a:t>
            </a:r>
            <a:r>
              <a:rPr lang="en-US"/>
              <a:t>or</a:t>
            </a:r>
            <a:r>
              <a:rPr lang="en-US" spc="-15"/>
              <a:t> </a:t>
            </a:r>
            <a:r>
              <a:rPr lang="en-US"/>
              <a:t>designs without</a:t>
            </a:r>
            <a:r>
              <a:rPr lang="en-US" spc="-5"/>
              <a:t> </a:t>
            </a:r>
            <a:r>
              <a:rPr lang="en-US"/>
              <a:t>notice</a:t>
            </a:r>
            <a:r>
              <a:rPr lang="en-US" spc="-20"/>
              <a:t> </a:t>
            </a:r>
            <a:r>
              <a:rPr lang="en-US"/>
              <a:t>and</a:t>
            </a:r>
            <a:r>
              <a:rPr lang="en-US" spc="10"/>
              <a:t> </a:t>
            </a:r>
            <a:r>
              <a:rPr lang="en-US"/>
              <a:t>incurring</a:t>
            </a:r>
            <a:r>
              <a:rPr lang="en-US" spc="-10"/>
              <a:t> obligations.</a:t>
            </a:r>
            <a:endParaRPr lang="en-US" spc="-10" dirty="0"/>
          </a:p>
        </p:txBody>
      </p:sp>
      <p:sp>
        <p:nvSpPr>
          <p:cNvPr id="5" name="Holder 5"/>
          <p:cNvSpPr>
            <a:spLocks noGrp="1"/>
          </p:cNvSpPr>
          <p:nvPr>
            <p:ph type="dt" sz="half" idx="6"/>
          </p:nvPr>
        </p:nvSpPr>
        <p:spPr/>
        <p:txBody>
          <a:bodyPr lIns="0" tIns="0" rIns="0" bIns="0"/>
          <a:lstStyle>
            <a:lvl1pPr>
              <a:defRPr sz="800" b="0" i="0">
                <a:solidFill>
                  <a:schemeClr val="tx1"/>
                </a:solidFill>
                <a:latin typeface="Times New Roman"/>
                <a:cs typeface="Times New Roman"/>
              </a:defRPr>
            </a:lvl1pPr>
          </a:lstStyle>
          <a:p>
            <a:pPr marL="12700">
              <a:spcBef>
                <a:spcPts val="15"/>
              </a:spcBef>
            </a:pPr>
            <a:r>
              <a:rPr lang="en-US" spc="-10"/>
              <a:t>05.2018</a:t>
            </a:r>
            <a:endParaRPr lang="en-US" spc="-10" dirty="0"/>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0542428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defRPr sz="800" b="1" i="0">
                <a:solidFill>
                  <a:schemeClr val="tx1"/>
                </a:solidFill>
                <a:latin typeface="Times New Roman"/>
                <a:cs typeface="Times New Roman"/>
              </a:defRPr>
            </a:lvl1pPr>
          </a:lstStyle>
          <a:p>
            <a:pPr marL="12700">
              <a:spcBef>
                <a:spcPts val="15"/>
              </a:spcBef>
            </a:pPr>
            <a:r>
              <a:rPr lang="en-US" spc="-10"/>
              <a:t>Manufacturer</a:t>
            </a:r>
            <a:r>
              <a:rPr lang="en-US" spc="-50"/>
              <a:t> </a:t>
            </a:r>
            <a:r>
              <a:rPr lang="en-US" spc="-10"/>
              <a:t>reserves</a:t>
            </a:r>
            <a:r>
              <a:rPr lang="en-US" spc="-25"/>
              <a:t> </a:t>
            </a:r>
            <a:r>
              <a:rPr lang="en-US"/>
              <a:t>the</a:t>
            </a:r>
            <a:r>
              <a:rPr lang="en-US" spc="-5"/>
              <a:t> </a:t>
            </a:r>
            <a:r>
              <a:rPr lang="en-US"/>
              <a:t>right</a:t>
            </a:r>
            <a:r>
              <a:rPr lang="en-US" spc="-15"/>
              <a:t> </a:t>
            </a:r>
            <a:r>
              <a:rPr lang="en-US"/>
              <a:t>to</a:t>
            </a:r>
            <a:r>
              <a:rPr lang="en-US" spc="5"/>
              <a:t> </a:t>
            </a:r>
            <a:r>
              <a:rPr lang="en-US"/>
              <a:t>change</a:t>
            </a:r>
            <a:r>
              <a:rPr lang="en-US" spc="-10"/>
              <a:t> </a:t>
            </a:r>
            <a:r>
              <a:rPr lang="en-US"/>
              <a:t>at</a:t>
            </a:r>
            <a:r>
              <a:rPr lang="en-US" spc="-5"/>
              <a:t> </a:t>
            </a:r>
            <a:r>
              <a:rPr lang="en-US"/>
              <a:t>any</a:t>
            </a:r>
            <a:r>
              <a:rPr lang="en-US" spc="-15"/>
              <a:t> </a:t>
            </a:r>
            <a:r>
              <a:rPr lang="en-US"/>
              <a:t>time</a:t>
            </a:r>
            <a:r>
              <a:rPr lang="en-US" spc="15"/>
              <a:t> </a:t>
            </a:r>
            <a:r>
              <a:rPr lang="en-US"/>
              <a:t>for</a:t>
            </a:r>
            <a:r>
              <a:rPr lang="en-US" spc="-20"/>
              <a:t> </a:t>
            </a:r>
            <a:r>
              <a:rPr lang="en-US" spc="-10"/>
              <a:t>specifications</a:t>
            </a:r>
            <a:r>
              <a:rPr lang="en-US" spc="-25"/>
              <a:t> </a:t>
            </a:r>
            <a:r>
              <a:rPr lang="en-US"/>
              <a:t>or</a:t>
            </a:r>
            <a:r>
              <a:rPr lang="en-US" spc="-15"/>
              <a:t> </a:t>
            </a:r>
            <a:r>
              <a:rPr lang="en-US"/>
              <a:t>designs without</a:t>
            </a:r>
            <a:r>
              <a:rPr lang="en-US" spc="-5"/>
              <a:t> </a:t>
            </a:r>
            <a:r>
              <a:rPr lang="en-US"/>
              <a:t>notice</a:t>
            </a:r>
            <a:r>
              <a:rPr lang="en-US" spc="-20"/>
              <a:t> </a:t>
            </a:r>
            <a:r>
              <a:rPr lang="en-US"/>
              <a:t>and</a:t>
            </a:r>
            <a:r>
              <a:rPr lang="en-US" spc="10"/>
              <a:t> </a:t>
            </a:r>
            <a:r>
              <a:rPr lang="en-US"/>
              <a:t>incurring</a:t>
            </a:r>
            <a:r>
              <a:rPr lang="en-US" spc="-10"/>
              <a:t> obligations.</a:t>
            </a:r>
            <a:endParaRPr lang="en-US" spc="-10" dirty="0"/>
          </a:p>
        </p:txBody>
      </p:sp>
      <p:sp>
        <p:nvSpPr>
          <p:cNvPr id="5" name="Holder 5"/>
          <p:cNvSpPr>
            <a:spLocks noGrp="1"/>
          </p:cNvSpPr>
          <p:nvPr>
            <p:ph type="dt" sz="half" idx="6"/>
          </p:nvPr>
        </p:nvSpPr>
        <p:spPr/>
        <p:txBody>
          <a:bodyPr lIns="0" tIns="0" rIns="0" bIns="0"/>
          <a:lstStyle>
            <a:lvl1pPr>
              <a:defRPr sz="800" b="0" i="0">
                <a:solidFill>
                  <a:schemeClr val="tx1"/>
                </a:solidFill>
                <a:latin typeface="Times New Roman"/>
                <a:cs typeface="Times New Roman"/>
              </a:defRPr>
            </a:lvl1pPr>
          </a:lstStyle>
          <a:p>
            <a:pPr marL="12700">
              <a:spcBef>
                <a:spcPts val="15"/>
              </a:spcBef>
            </a:pPr>
            <a:r>
              <a:rPr lang="en-US" spc="-10"/>
              <a:t>05.2018</a:t>
            </a:r>
            <a:endParaRPr lang="en-US" spc="-10" dirty="0"/>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978855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sz="half" idx="2"/>
          </p:nvPr>
        </p:nvSpPr>
        <p:spPr>
          <a:xfrm>
            <a:off x="660400" y="2278380"/>
            <a:ext cx="574548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802120" y="2278380"/>
            <a:ext cx="5745480" cy="276999"/>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defRPr sz="800" b="1" i="0">
                <a:solidFill>
                  <a:schemeClr val="tx1"/>
                </a:solidFill>
                <a:latin typeface="Times New Roman"/>
                <a:cs typeface="Times New Roman"/>
              </a:defRPr>
            </a:lvl1pPr>
          </a:lstStyle>
          <a:p>
            <a:pPr marL="12700">
              <a:spcBef>
                <a:spcPts val="15"/>
              </a:spcBef>
            </a:pPr>
            <a:r>
              <a:rPr lang="en-US" spc="-10"/>
              <a:t>Manufacturer</a:t>
            </a:r>
            <a:r>
              <a:rPr lang="en-US" spc="-50"/>
              <a:t> </a:t>
            </a:r>
            <a:r>
              <a:rPr lang="en-US" spc="-10"/>
              <a:t>reserves</a:t>
            </a:r>
            <a:r>
              <a:rPr lang="en-US" spc="-25"/>
              <a:t> </a:t>
            </a:r>
            <a:r>
              <a:rPr lang="en-US"/>
              <a:t>the</a:t>
            </a:r>
            <a:r>
              <a:rPr lang="en-US" spc="-5"/>
              <a:t> </a:t>
            </a:r>
            <a:r>
              <a:rPr lang="en-US"/>
              <a:t>right</a:t>
            </a:r>
            <a:r>
              <a:rPr lang="en-US" spc="-15"/>
              <a:t> </a:t>
            </a:r>
            <a:r>
              <a:rPr lang="en-US"/>
              <a:t>to</a:t>
            </a:r>
            <a:r>
              <a:rPr lang="en-US" spc="5"/>
              <a:t> </a:t>
            </a:r>
            <a:r>
              <a:rPr lang="en-US"/>
              <a:t>change</a:t>
            </a:r>
            <a:r>
              <a:rPr lang="en-US" spc="-10"/>
              <a:t> </a:t>
            </a:r>
            <a:r>
              <a:rPr lang="en-US"/>
              <a:t>at</a:t>
            </a:r>
            <a:r>
              <a:rPr lang="en-US" spc="-5"/>
              <a:t> </a:t>
            </a:r>
            <a:r>
              <a:rPr lang="en-US"/>
              <a:t>any</a:t>
            </a:r>
            <a:r>
              <a:rPr lang="en-US" spc="-15"/>
              <a:t> </a:t>
            </a:r>
            <a:r>
              <a:rPr lang="en-US"/>
              <a:t>time</a:t>
            </a:r>
            <a:r>
              <a:rPr lang="en-US" spc="15"/>
              <a:t> </a:t>
            </a:r>
            <a:r>
              <a:rPr lang="en-US"/>
              <a:t>for</a:t>
            </a:r>
            <a:r>
              <a:rPr lang="en-US" spc="-20"/>
              <a:t> </a:t>
            </a:r>
            <a:r>
              <a:rPr lang="en-US" spc="-10"/>
              <a:t>specifications</a:t>
            </a:r>
            <a:r>
              <a:rPr lang="en-US" spc="-25"/>
              <a:t> </a:t>
            </a:r>
            <a:r>
              <a:rPr lang="en-US"/>
              <a:t>or</a:t>
            </a:r>
            <a:r>
              <a:rPr lang="en-US" spc="-15"/>
              <a:t> </a:t>
            </a:r>
            <a:r>
              <a:rPr lang="en-US"/>
              <a:t>designs without</a:t>
            </a:r>
            <a:r>
              <a:rPr lang="en-US" spc="-5"/>
              <a:t> </a:t>
            </a:r>
            <a:r>
              <a:rPr lang="en-US"/>
              <a:t>notice</a:t>
            </a:r>
            <a:r>
              <a:rPr lang="en-US" spc="-20"/>
              <a:t> </a:t>
            </a:r>
            <a:r>
              <a:rPr lang="en-US"/>
              <a:t>and</a:t>
            </a:r>
            <a:r>
              <a:rPr lang="en-US" spc="10"/>
              <a:t> </a:t>
            </a:r>
            <a:r>
              <a:rPr lang="en-US"/>
              <a:t>incurring</a:t>
            </a:r>
            <a:r>
              <a:rPr lang="en-US" spc="-10"/>
              <a:t> obligations.</a:t>
            </a:r>
            <a:endParaRPr lang="en-US" spc="-10" dirty="0"/>
          </a:p>
        </p:txBody>
      </p:sp>
      <p:sp>
        <p:nvSpPr>
          <p:cNvPr id="6" name="Holder 6"/>
          <p:cNvSpPr>
            <a:spLocks noGrp="1"/>
          </p:cNvSpPr>
          <p:nvPr>
            <p:ph type="dt" sz="half" idx="6"/>
          </p:nvPr>
        </p:nvSpPr>
        <p:spPr/>
        <p:txBody>
          <a:bodyPr lIns="0" tIns="0" rIns="0" bIns="0"/>
          <a:lstStyle>
            <a:lvl1pPr>
              <a:defRPr sz="800" b="0" i="0">
                <a:solidFill>
                  <a:schemeClr val="tx1"/>
                </a:solidFill>
                <a:latin typeface="Times New Roman"/>
                <a:cs typeface="Times New Roman"/>
              </a:defRPr>
            </a:lvl1pPr>
          </a:lstStyle>
          <a:p>
            <a:pPr marL="12700">
              <a:spcBef>
                <a:spcPts val="15"/>
              </a:spcBef>
            </a:pPr>
            <a:r>
              <a:rPr lang="en-US" spc="-10"/>
              <a:t>05.2018</a:t>
            </a:r>
            <a:endParaRPr lang="en-US" spc="-10" dirty="0"/>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157348834"/>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theme" Target="../theme/theme2.xml"/><Relationship Id="rId5" Type="http://schemas.openxmlformats.org/officeDocument/2006/relationships/slideLayout" Target="../slideLayouts/slideLayout11.xml"/><Relationship Id="rId4"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theme" Target="../theme/theme3.xml"/><Relationship Id="rId5" Type="http://schemas.openxmlformats.org/officeDocument/2006/relationships/slideLayout" Target="../slideLayouts/slideLayout16.xml"/><Relationship Id="rId4" Type="http://schemas.openxmlformats.org/officeDocument/2006/relationships/slideLayout" Target="../slideLayouts/slideLayout1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theme" Target="../theme/theme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457386" y="9345294"/>
            <a:ext cx="12303007"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sz="1800"/>
          </a:p>
        </p:txBody>
      </p:sp>
      <p:sp>
        <p:nvSpPr>
          <p:cNvPr id="2" name="Holder 2"/>
          <p:cNvSpPr>
            <a:spLocks noGrp="1"/>
          </p:cNvSpPr>
          <p:nvPr>
            <p:ph type="title"/>
          </p:nvPr>
        </p:nvSpPr>
        <p:spPr>
          <a:xfrm>
            <a:off x="660400" y="396242"/>
            <a:ext cx="11887200" cy="276999"/>
          </a:xfrm>
          <a:prstGeom prst="rect">
            <a:avLst/>
          </a:prstGeom>
        </p:spPr>
        <p:txBody>
          <a:bodyPr wrap="square" lIns="0" tIns="0" rIns="0" bIns="0">
            <a:spAutoFit/>
          </a:bodyPr>
          <a:lstStyle>
            <a:lvl1pPr>
              <a:defRPr/>
            </a:lvl1pPr>
          </a:lstStyle>
          <a:p>
            <a:endParaRPr/>
          </a:p>
        </p:txBody>
      </p:sp>
      <p:sp>
        <p:nvSpPr>
          <p:cNvPr id="3" name="Holder 3"/>
          <p:cNvSpPr>
            <a:spLocks noGrp="1"/>
          </p:cNvSpPr>
          <p:nvPr>
            <p:ph type="body" idx="1"/>
          </p:nvPr>
        </p:nvSpPr>
        <p:spPr>
          <a:xfrm>
            <a:off x="660400" y="2278382"/>
            <a:ext cx="1188720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415808" y="9415906"/>
            <a:ext cx="7403818" cy="128240"/>
          </a:xfrm>
          <a:prstGeom prst="rect">
            <a:avLst/>
          </a:prstGeom>
        </p:spPr>
        <p:txBody>
          <a:bodyPr wrap="square" lIns="0" tIns="0" rIns="0" bIns="0">
            <a:spAutoFit/>
          </a:bodyPr>
          <a:lstStyle>
            <a:lvl1pPr>
              <a:defRPr sz="900" b="0" i="0">
                <a:solidFill>
                  <a:schemeClr val="tx1"/>
                </a:solidFill>
                <a:latin typeface="Calibri Light"/>
                <a:cs typeface="Calibri Light"/>
              </a:defRPr>
            </a:lvl1pPr>
          </a:lstStyle>
          <a:p>
            <a:pPr marL="12700">
              <a:lnSpc>
                <a:spcPts val="955"/>
              </a:lnSpc>
            </a:pPr>
            <a:r>
              <a:rPr lang="en-US" spc="-5"/>
              <a:t>Manufacturer</a:t>
            </a:r>
            <a:r>
              <a:rPr lang="en-US" spc="10"/>
              <a:t> </a:t>
            </a:r>
            <a:r>
              <a:rPr lang="en-US" spc="-5"/>
              <a:t>reserves</a:t>
            </a:r>
            <a:r>
              <a:rPr lang="en-US" spc="10"/>
              <a:t> </a:t>
            </a:r>
            <a:r>
              <a:rPr lang="en-US"/>
              <a:t>the</a:t>
            </a:r>
            <a:r>
              <a:rPr lang="en-US" spc="10"/>
              <a:t> </a:t>
            </a:r>
            <a:r>
              <a:rPr lang="en-US"/>
              <a:t>right</a:t>
            </a:r>
            <a:r>
              <a:rPr lang="en-US" spc="15"/>
              <a:t> </a:t>
            </a:r>
            <a:r>
              <a:rPr lang="en-US" spc="-5"/>
              <a:t>to</a:t>
            </a:r>
            <a:r>
              <a:rPr lang="en-US" spc="5"/>
              <a:t> </a:t>
            </a:r>
            <a:r>
              <a:rPr lang="en-US" spc="-5"/>
              <a:t>change</a:t>
            </a:r>
            <a:r>
              <a:rPr lang="en-US" spc="10"/>
              <a:t> </a:t>
            </a:r>
            <a:r>
              <a:rPr lang="en-US" spc="-5"/>
              <a:t>specifications</a:t>
            </a:r>
            <a:r>
              <a:rPr lang="en-US" spc="15"/>
              <a:t> </a:t>
            </a:r>
            <a:r>
              <a:rPr lang="en-US" spc="-5"/>
              <a:t>or</a:t>
            </a:r>
            <a:r>
              <a:rPr lang="en-US" spc="10"/>
              <a:t> </a:t>
            </a:r>
            <a:r>
              <a:rPr lang="en-US" spc="-5"/>
              <a:t>designs without</a:t>
            </a:r>
            <a:r>
              <a:rPr lang="en-US" spc="15"/>
              <a:t> </a:t>
            </a:r>
            <a:r>
              <a:rPr lang="en-US" spc="-5"/>
              <a:t>notice.</a:t>
            </a:r>
            <a:endParaRPr lang="en-US" spc="-5" dirty="0"/>
          </a:p>
        </p:txBody>
      </p:sp>
      <p:sp>
        <p:nvSpPr>
          <p:cNvPr id="5" name="Holder 5"/>
          <p:cNvSpPr>
            <a:spLocks noGrp="1"/>
          </p:cNvSpPr>
          <p:nvPr>
            <p:ph type="dt" sz="half" idx="6"/>
          </p:nvPr>
        </p:nvSpPr>
        <p:spPr>
          <a:xfrm>
            <a:off x="12044644" y="9397618"/>
            <a:ext cx="771688" cy="128240"/>
          </a:xfrm>
          <a:prstGeom prst="rect">
            <a:avLst/>
          </a:prstGeom>
        </p:spPr>
        <p:txBody>
          <a:bodyPr wrap="square" lIns="0" tIns="0" rIns="0" bIns="0">
            <a:spAutoFit/>
          </a:bodyPr>
          <a:lstStyle>
            <a:lvl1pPr>
              <a:defRPr sz="900" b="0" i="0">
                <a:solidFill>
                  <a:schemeClr val="tx1"/>
                </a:solidFill>
                <a:latin typeface="Calibri Light"/>
                <a:cs typeface="Calibri Light"/>
              </a:defRPr>
            </a:lvl1pPr>
          </a:lstStyle>
          <a:p>
            <a:pPr marL="12700">
              <a:lnSpc>
                <a:spcPts val="955"/>
              </a:lnSpc>
            </a:pPr>
            <a:r>
              <a:rPr lang="en-US"/>
              <a:t>10</a:t>
            </a:r>
            <a:r>
              <a:rPr lang="en-US" spc="-5"/>
              <a:t>.</a:t>
            </a:r>
            <a:r>
              <a:rPr lang="en-US"/>
              <a:t>2019</a:t>
            </a:r>
            <a:endParaRPr lang="en-US" dirty="0"/>
          </a:p>
        </p:txBody>
      </p:sp>
      <p:sp>
        <p:nvSpPr>
          <p:cNvPr id="6" name="Holder 6"/>
          <p:cNvSpPr>
            <a:spLocks noGrp="1"/>
          </p:cNvSpPr>
          <p:nvPr>
            <p:ph type="sldNum" sz="quarter" idx="7"/>
          </p:nvPr>
        </p:nvSpPr>
        <p:spPr>
          <a:xfrm>
            <a:off x="9509760" y="9212582"/>
            <a:ext cx="3037840" cy="276999"/>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Lst>
  <p:txStyles>
    <p:titleStyle>
      <a:lvl1pPr>
        <a:defRPr>
          <a:latin typeface="+mj-lt"/>
          <a:ea typeface="+mj-ea"/>
          <a:cs typeface="+mj-cs"/>
        </a:defRPr>
      </a:lvl1pPr>
    </p:titleStyle>
    <p:bodyStyle>
      <a:lvl1pPr marL="0">
        <a:defRPr>
          <a:latin typeface="+mn-lt"/>
          <a:ea typeface="+mn-ea"/>
          <a:cs typeface="+mn-cs"/>
        </a:defRPr>
      </a:lvl1pPr>
      <a:lvl2pPr marL="457189">
        <a:defRPr>
          <a:latin typeface="+mn-lt"/>
          <a:ea typeface="+mn-ea"/>
          <a:cs typeface="+mn-cs"/>
        </a:defRPr>
      </a:lvl2pPr>
      <a:lvl3pPr marL="914378">
        <a:defRPr>
          <a:latin typeface="+mn-lt"/>
          <a:ea typeface="+mn-ea"/>
          <a:cs typeface="+mn-cs"/>
        </a:defRPr>
      </a:lvl3pPr>
      <a:lvl4pPr marL="1371566">
        <a:defRPr>
          <a:latin typeface="+mn-lt"/>
          <a:ea typeface="+mn-ea"/>
          <a:cs typeface="+mn-cs"/>
        </a:defRPr>
      </a:lvl4pPr>
      <a:lvl5pPr marL="1828754">
        <a:defRPr>
          <a:latin typeface="+mn-lt"/>
          <a:ea typeface="+mn-ea"/>
          <a:cs typeface="+mn-cs"/>
        </a:defRPr>
      </a:lvl5pPr>
      <a:lvl6pPr marL="2285943">
        <a:defRPr>
          <a:latin typeface="+mn-lt"/>
          <a:ea typeface="+mn-ea"/>
          <a:cs typeface="+mn-cs"/>
        </a:defRPr>
      </a:lvl6pPr>
      <a:lvl7pPr marL="2743132">
        <a:defRPr>
          <a:latin typeface="+mn-lt"/>
          <a:ea typeface="+mn-ea"/>
          <a:cs typeface="+mn-cs"/>
        </a:defRPr>
      </a:lvl7pPr>
      <a:lvl8pPr marL="3200320">
        <a:defRPr>
          <a:latin typeface="+mn-lt"/>
          <a:ea typeface="+mn-ea"/>
          <a:cs typeface="+mn-cs"/>
        </a:defRPr>
      </a:lvl8pPr>
      <a:lvl9pPr marL="3657509">
        <a:defRPr>
          <a:latin typeface="+mn-lt"/>
          <a:ea typeface="+mn-ea"/>
          <a:cs typeface="+mn-cs"/>
        </a:defRPr>
      </a:lvl9pPr>
    </p:bodyStyle>
    <p:otherStyle>
      <a:lvl1pPr marL="0">
        <a:defRPr>
          <a:latin typeface="+mn-lt"/>
          <a:ea typeface="+mn-ea"/>
          <a:cs typeface="+mn-cs"/>
        </a:defRPr>
      </a:lvl1pPr>
      <a:lvl2pPr marL="457189">
        <a:defRPr>
          <a:latin typeface="+mn-lt"/>
          <a:ea typeface="+mn-ea"/>
          <a:cs typeface="+mn-cs"/>
        </a:defRPr>
      </a:lvl2pPr>
      <a:lvl3pPr marL="914378">
        <a:defRPr>
          <a:latin typeface="+mn-lt"/>
          <a:ea typeface="+mn-ea"/>
          <a:cs typeface="+mn-cs"/>
        </a:defRPr>
      </a:lvl3pPr>
      <a:lvl4pPr marL="1371566">
        <a:defRPr>
          <a:latin typeface="+mn-lt"/>
          <a:ea typeface="+mn-ea"/>
          <a:cs typeface="+mn-cs"/>
        </a:defRPr>
      </a:lvl4pPr>
      <a:lvl5pPr marL="1828754">
        <a:defRPr>
          <a:latin typeface="+mn-lt"/>
          <a:ea typeface="+mn-ea"/>
          <a:cs typeface="+mn-cs"/>
        </a:defRPr>
      </a:lvl5pPr>
      <a:lvl6pPr marL="2285943">
        <a:defRPr>
          <a:latin typeface="+mn-lt"/>
          <a:ea typeface="+mn-ea"/>
          <a:cs typeface="+mn-cs"/>
        </a:defRPr>
      </a:lvl6pPr>
      <a:lvl7pPr marL="2743132">
        <a:defRPr>
          <a:latin typeface="+mn-lt"/>
          <a:ea typeface="+mn-ea"/>
          <a:cs typeface="+mn-cs"/>
        </a:defRPr>
      </a:lvl7pPr>
      <a:lvl8pPr marL="3200320">
        <a:defRPr>
          <a:latin typeface="+mn-lt"/>
          <a:ea typeface="+mn-ea"/>
          <a:cs typeface="+mn-cs"/>
        </a:defRPr>
      </a:lvl8pPr>
      <a:lvl9pPr marL="3657509">
        <a:defRPr>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452497" y="463550"/>
            <a:ext cx="12303007" cy="9131300"/>
          </a:xfrm>
          <a:custGeom>
            <a:avLst/>
            <a:gdLst/>
            <a:ahLst/>
            <a:cxnLst/>
            <a:rect l="l" t="t" r="r" b="b"/>
            <a:pathLst>
              <a:path w="6388100" h="9131300">
                <a:moveTo>
                  <a:pt x="0" y="9131300"/>
                </a:moveTo>
                <a:lnTo>
                  <a:pt x="6388100" y="9131300"/>
                </a:lnTo>
                <a:lnTo>
                  <a:pt x="6388100" y="0"/>
                </a:lnTo>
                <a:lnTo>
                  <a:pt x="0" y="0"/>
                </a:lnTo>
                <a:lnTo>
                  <a:pt x="0" y="9131300"/>
                </a:lnTo>
                <a:close/>
              </a:path>
            </a:pathLst>
          </a:custGeom>
          <a:ln w="12700">
            <a:solidFill>
              <a:srgbClr val="000000"/>
            </a:solidFill>
          </a:ln>
        </p:spPr>
        <p:txBody>
          <a:bodyPr wrap="square" lIns="0" tIns="0" rIns="0" bIns="0" rtlCol="0"/>
          <a:lstStyle/>
          <a:p>
            <a:endParaRPr/>
          </a:p>
        </p:txBody>
      </p:sp>
      <p:sp>
        <p:nvSpPr>
          <p:cNvPr id="2" name="Holder 2"/>
          <p:cNvSpPr>
            <a:spLocks noGrp="1"/>
          </p:cNvSpPr>
          <p:nvPr>
            <p:ph type="title"/>
          </p:nvPr>
        </p:nvSpPr>
        <p:spPr>
          <a:xfrm>
            <a:off x="660400" y="396240"/>
            <a:ext cx="11887200" cy="276999"/>
          </a:xfrm>
          <a:prstGeom prst="rect">
            <a:avLst/>
          </a:prstGeom>
        </p:spPr>
        <p:txBody>
          <a:bodyPr wrap="square" lIns="0" tIns="0" rIns="0" bIns="0">
            <a:spAutoFit/>
          </a:bodyPr>
          <a:lstStyle>
            <a:lvl1pPr>
              <a:defRPr/>
            </a:lvl1pPr>
          </a:lstStyle>
          <a:p>
            <a:endParaRPr/>
          </a:p>
        </p:txBody>
      </p:sp>
      <p:sp>
        <p:nvSpPr>
          <p:cNvPr id="3" name="Holder 3"/>
          <p:cNvSpPr>
            <a:spLocks noGrp="1"/>
          </p:cNvSpPr>
          <p:nvPr>
            <p:ph type="body" idx="1"/>
          </p:nvPr>
        </p:nvSpPr>
        <p:spPr>
          <a:xfrm>
            <a:off x="660400" y="2278380"/>
            <a:ext cx="1188720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529102" y="9629489"/>
            <a:ext cx="10373172" cy="123111"/>
          </a:xfrm>
          <a:prstGeom prst="rect">
            <a:avLst/>
          </a:prstGeom>
        </p:spPr>
        <p:txBody>
          <a:bodyPr wrap="square" lIns="0" tIns="0" rIns="0" bIns="0">
            <a:spAutoFit/>
          </a:bodyPr>
          <a:lstStyle>
            <a:lvl1pPr>
              <a:defRPr sz="800" b="1" i="0">
                <a:solidFill>
                  <a:schemeClr val="tx1"/>
                </a:solidFill>
                <a:latin typeface="Times New Roman"/>
                <a:cs typeface="Times New Roman"/>
              </a:defRPr>
            </a:lvl1pPr>
          </a:lstStyle>
          <a:p>
            <a:pPr marL="12700">
              <a:spcBef>
                <a:spcPts val="15"/>
              </a:spcBef>
            </a:pPr>
            <a:r>
              <a:rPr lang="en-US" spc="-10"/>
              <a:t>Manufacturer</a:t>
            </a:r>
            <a:r>
              <a:rPr lang="en-US" spc="-50"/>
              <a:t> </a:t>
            </a:r>
            <a:r>
              <a:rPr lang="en-US" spc="-10"/>
              <a:t>reserves</a:t>
            </a:r>
            <a:r>
              <a:rPr lang="en-US" spc="-25"/>
              <a:t> </a:t>
            </a:r>
            <a:r>
              <a:rPr lang="en-US"/>
              <a:t>the</a:t>
            </a:r>
            <a:r>
              <a:rPr lang="en-US" spc="-5"/>
              <a:t> </a:t>
            </a:r>
            <a:r>
              <a:rPr lang="en-US"/>
              <a:t>right</a:t>
            </a:r>
            <a:r>
              <a:rPr lang="en-US" spc="-15"/>
              <a:t> </a:t>
            </a:r>
            <a:r>
              <a:rPr lang="en-US"/>
              <a:t>to</a:t>
            </a:r>
            <a:r>
              <a:rPr lang="en-US" spc="5"/>
              <a:t> </a:t>
            </a:r>
            <a:r>
              <a:rPr lang="en-US"/>
              <a:t>change</a:t>
            </a:r>
            <a:r>
              <a:rPr lang="en-US" spc="-10"/>
              <a:t> </a:t>
            </a:r>
            <a:r>
              <a:rPr lang="en-US"/>
              <a:t>at</a:t>
            </a:r>
            <a:r>
              <a:rPr lang="en-US" spc="-5"/>
              <a:t> </a:t>
            </a:r>
            <a:r>
              <a:rPr lang="en-US"/>
              <a:t>any</a:t>
            </a:r>
            <a:r>
              <a:rPr lang="en-US" spc="-15"/>
              <a:t> </a:t>
            </a:r>
            <a:r>
              <a:rPr lang="en-US"/>
              <a:t>time</a:t>
            </a:r>
            <a:r>
              <a:rPr lang="en-US" spc="15"/>
              <a:t> </a:t>
            </a:r>
            <a:r>
              <a:rPr lang="en-US"/>
              <a:t>for</a:t>
            </a:r>
            <a:r>
              <a:rPr lang="en-US" spc="-20"/>
              <a:t> </a:t>
            </a:r>
            <a:r>
              <a:rPr lang="en-US" spc="-10"/>
              <a:t>specifications</a:t>
            </a:r>
            <a:r>
              <a:rPr lang="en-US" spc="-25"/>
              <a:t> </a:t>
            </a:r>
            <a:r>
              <a:rPr lang="en-US"/>
              <a:t>or</a:t>
            </a:r>
            <a:r>
              <a:rPr lang="en-US" spc="-15"/>
              <a:t> </a:t>
            </a:r>
            <a:r>
              <a:rPr lang="en-US"/>
              <a:t>designs without</a:t>
            </a:r>
            <a:r>
              <a:rPr lang="en-US" spc="-5"/>
              <a:t> </a:t>
            </a:r>
            <a:r>
              <a:rPr lang="en-US"/>
              <a:t>notice</a:t>
            </a:r>
            <a:r>
              <a:rPr lang="en-US" spc="-20"/>
              <a:t> </a:t>
            </a:r>
            <a:r>
              <a:rPr lang="en-US"/>
              <a:t>and</a:t>
            </a:r>
            <a:r>
              <a:rPr lang="en-US" spc="10"/>
              <a:t> </a:t>
            </a:r>
            <a:r>
              <a:rPr lang="en-US"/>
              <a:t>incurring</a:t>
            </a:r>
            <a:r>
              <a:rPr lang="en-US" spc="-10"/>
              <a:t> obligations.</a:t>
            </a:r>
            <a:endParaRPr lang="en-US" spc="-10" dirty="0"/>
          </a:p>
        </p:txBody>
      </p:sp>
      <p:sp>
        <p:nvSpPr>
          <p:cNvPr id="5" name="Holder 5"/>
          <p:cNvSpPr>
            <a:spLocks noGrp="1"/>
          </p:cNvSpPr>
          <p:nvPr>
            <p:ph type="dt" sz="half" idx="6"/>
          </p:nvPr>
        </p:nvSpPr>
        <p:spPr>
          <a:xfrm>
            <a:off x="12071133" y="9629489"/>
            <a:ext cx="692195" cy="123111"/>
          </a:xfrm>
          <a:prstGeom prst="rect">
            <a:avLst/>
          </a:prstGeom>
        </p:spPr>
        <p:txBody>
          <a:bodyPr wrap="square" lIns="0" tIns="0" rIns="0" bIns="0">
            <a:spAutoFit/>
          </a:bodyPr>
          <a:lstStyle>
            <a:lvl1pPr>
              <a:defRPr sz="800" b="0" i="0">
                <a:solidFill>
                  <a:schemeClr val="tx1"/>
                </a:solidFill>
                <a:latin typeface="Times New Roman"/>
                <a:cs typeface="Times New Roman"/>
              </a:defRPr>
            </a:lvl1pPr>
          </a:lstStyle>
          <a:p>
            <a:pPr marL="12700">
              <a:spcBef>
                <a:spcPts val="15"/>
              </a:spcBef>
            </a:pPr>
            <a:r>
              <a:rPr lang="en-US" spc="-10"/>
              <a:t>05.2018</a:t>
            </a:r>
            <a:endParaRPr lang="en-US" spc="-10" dirty="0"/>
          </a:p>
        </p:txBody>
      </p:sp>
      <p:sp>
        <p:nvSpPr>
          <p:cNvPr id="6" name="Holder 6"/>
          <p:cNvSpPr>
            <a:spLocks noGrp="1"/>
          </p:cNvSpPr>
          <p:nvPr>
            <p:ph type="sldNum" sz="quarter" idx="7"/>
          </p:nvPr>
        </p:nvSpPr>
        <p:spPr>
          <a:xfrm>
            <a:off x="9509760" y="9212580"/>
            <a:ext cx="3037840" cy="276999"/>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896113905"/>
      </p:ext>
    </p:extLst>
  </p:cSld>
  <p:clrMap bg1="lt1" tx1="dk1" bg2="lt2" tx2="dk2" accent1="accent1" accent2="accent2" accent3="accent3" accent4="accent4" accent5="accent5" accent6="accent6" hlink="hlink" folHlink="folHlink"/>
  <p:sldLayoutIdLst>
    <p:sldLayoutId id="2147483668" r:id="rId1"/>
    <p:sldLayoutId id="2147483669" r:id="rId2"/>
    <p:sldLayoutId id="2147483670" r:id="rId3"/>
    <p:sldLayoutId id="2147483671" r:id="rId4"/>
    <p:sldLayoutId id="2147483672"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893479" y="9344679"/>
            <a:ext cx="11470673" cy="0"/>
          </a:xfrm>
          <a:custGeom>
            <a:avLst/>
            <a:gdLst/>
            <a:ahLst/>
            <a:cxnLst/>
            <a:rect l="l" t="t" r="r" b="b"/>
            <a:pathLst>
              <a:path w="6750050">
                <a:moveTo>
                  <a:pt x="0" y="0"/>
                </a:moveTo>
                <a:lnTo>
                  <a:pt x="6750050" y="0"/>
                </a:lnTo>
              </a:path>
            </a:pathLst>
          </a:custGeom>
          <a:ln w="9144">
            <a:solidFill>
              <a:srgbClr val="7D7D7D"/>
            </a:solidFill>
          </a:ln>
        </p:spPr>
        <p:txBody>
          <a:bodyPr wrap="square" lIns="0" tIns="0" rIns="0" bIns="0" rtlCol="0"/>
          <a:lstStyle/>
          <a:p>
            <a:endParaRPr sz="1774"/>
          </a:p>
        </p:txBody>
      </p:sp>
      <p:sp>
        <p:nvSpPr>
          <p:cNvPr id="2" name="Holder 2"/>
          <p:cNvSpPr>
            <a:spLocks noGrp="1"/>
          </p:cNvSpPr>
          <p:nvPr>
            <p:ph type="title"/>
          </p:nvPr>
        </p:nvSpPr>
        <p:spPr>
          <a:xfrm>
            <a:off x="660940" y="396241"/>
            <a:ext cx="11896912" cy="276999"/>
          </a:xfrm>
          <a:prstGeom prst="rect">
            <a:avLst/>
          </a:prstGeom>
        </p:spPr>
        <p:txBody>
          <a:bodyPr wrap="square" lIns="0" tIns="0" rIns="0" bIns="0">
            <a:spAutoFit/>
          </a:bodyPr>
          <a:lstStyle>
            <a:lvl1pPr>
              <a:defRPr/>
            </a:lvl1pPr>
          </a:lstStyle>
          <a:p>
            <a:endParaRPr/>
          </a:p>
        </p:txBody>
      </p:sp>
      <p:sp>
        <p:nvSpPr>
          <p:cNvPr id="3" name="Holder 3"/>
          <p:cNvSpPr>
            <a:spLocks noGrp="1"/>
          </p:cNvSpPr>
          <p:nvPr>
            <p:ph type="body" idx="1"/>
          </p:nvPr>
        </p:nvSpPr>
        <p:spPr>
          <a:xfrm>
            <a:off x="660940" y="2278381"/>
            <a:ext cx="11896912"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853773" y="9397746"/>
            <a:ext cx="6532780" cy="116570"/>
          </a:xfrm>
          <a:prstGeom prst="rect">
            <a:avLst/>
          </a:prstGeom>
        </p:spPr>
        <p:txBody>
          <a:bodyPr wrap="square" lIns="0" tIns="0" rIns="0" bIns="0">
            <a:spAutoFit/>
          </a:bodyPr>
          <a:lstStyle>
            <a:lvl1pPr>
              <a:defRPr sz="887" b="0" i="0">
                <a:solidFill>
                  <a:schemeClr val="tx1"/>
                </a:solidFill>
                <a:latin typeface="Calibri Light"/>
                <a:cs typeface="Calibri Light"/>
              </a:defRPr>
            </a:lvl1pPr>
          </a:lstStyle>
          <a:p>
            <a:pPr marL="12515">
              <a:lnSpc>
                <a:spcPts val="941"/>
              </a:lnSpc>
            </a:pPr>
            <a:r>
              <a:rPr lang="en-US"/>
              <a:t>Manufacturer</a:t>
            </a:r>
            <a:r>
              <a:rPr lang="en-US" spc="-20"/>
              <a:t> </a:t>
            </a:r>
            <a:r>
              <a:rPr lang="en-US"/>
              <a:t>reserves</a:t>
            </a:r>
            <a:r>
              <a:rPr lang="en-US" spc="-10"/>
              <a:t> </a:t>
            </a:r>
            <a:r>
              <a:rPr lang="en-US"/>
              <a:t>the</a:t>
            </a:r>
            <a:r>
              <a:rPr lang="en-US" spc="-10"/>
              <a:t> </a:t>
            </a:r>
            <a:r>
              <a:rPr lang="en-US"/>
              <a:t>right to</a:t>
            </a:r>
            <a:r>
              <a:rPr lang="en-US" spc="-15"/>
              <a:t> </a:t>
            </a:r>
            <a:r>
              <a:rPr lang="en-US"/>
              <a:t>change</a:t>
            </a:r>
            <a:r>
              <a:rPr lang="en-US" spc="-10"/>
              <a:t> </a:t>
            </a:r>
            <a:r>
              <a:rPr lang="en-US"/>
              <a:t>specifications</a:t>
            </a:r>
            <a:r>
              <a:rPr lang="en-US" spc="-5"/>
              <a:t> </a:t>
            </a:r>
            <a:r>
              <a:rPr lang="en-US"/>
              <a:t>or</a:t>
            </a:r>
            <a:r>
              <a:rPr lang="en-US" spc="-10"/>
              <a:t> </a:t>
            </a:r>
            <a:r>
              <a:rPr lang="en-US"/>
              <a:t>designs</a:t>
            </a:r>
            <a:r>
              <a:rPr lang="en-US" spc="-25"/>
              <a:t> </a:t>
            </a:r>
            <a:r>
              <a:rPr lang="en-US"/>
              <a:t>without </a:t>
            </a:r>
            <a:r>
              <a:rPr lang="en-US" spc="-10"/>
              <a:t>notice.</a:t>
            </a:r>
            <a:endParaRPr lang="en-US" spc="-10" dirty="0"/>
          </a:p>
        </p:txBody>
      </p:sp>
      <p:sp>
        <p:nvSpPr>
          <p:cNvPr id="5" name="Holder 5"/>
          <p:cNvSpPr>
            <a:spLocks noGrp="1"/>
          </p:cNvSpPr>
          <p:nvPr>
            <p:ph type="dt" sz="half" idx="6"/>
          </p:nvPr>
        </p:nvSpPr>
        <p:spPr>
          <a:xfrm>
            <a:off x="11712885" y="9366207"/>
            <a:ext cx="680901" cy="116570"/>
          </a:xfrm>
          <a:prstGeom prst="rect">
            <a:avLst/>
          </a:prstGeom>
        </p:spPr>
        <p:txBody>
          <a:bodyPr wrap="square" lIns="0" tIns="0" rIns="0" bIns="0">
            <a:spAutoFit/>
          </a:bodyPr>
          <a:lstStyle>
            <a:lvl1pPr>
              <a:defRPr sz="887" b="0" i="0">
                <a:solidFill>
                  <a:schemeClr val="tx1"/>
                </a:solidFill>
                <a:latin typeface="Calibri Light"/>
                <a:cs typeface="Calibri Light"/>
              </a:defRPr>
            </a:lvl1pPr>
          </a:lstStyle>
          <a:p>
            <a:pPr marL="12515">
              <a:lnSpc>
                <a:spcPts val="941"/>
              </a:lnSpc>
            </a:pPr>
            <a:r>
              <a:rPr lang="en-US" spc="-10"/>
              <a:t>10.2019</a:t>
            </a:r>
            <a:endParaRPr lang="en-US" spc="-10" dirty="0"/>
          </a:p>
        </p:txBody>
      </p:sp>
      <p:sp>
        <p:nvSpPr>
          <p:cNvPr id="6" name="Holder 6"/>
          <p:cNvSpPr>
            <a:spLocks noGrp="1"/>
          </p:cNvSpPr>
          <p:nvPr>
            <p:ph type="sldNum" sz="quarter" idx="7"/>
          </p:nvPr>
        </p:nvSpPr>
        <p:spPr>
          <a:xfrm>
            <a:off x="9517530" y="9212581"/>
            <a:ext cx="3040321" cy="276999"/>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189668766"/>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Lst>
  <p:txStyles>
    <p:titleStyle>
      <a:lvl1pPr>
        <a:defRPr>
          <a:latin typeface="+mj-lt"/>
          <a:ea typeface="+mj-ea"/>
          <a:cs typeface="+mj-cs"/>
        </a:defRPr>
      </a:lvl1pPr>
    </p:titleStyle>
    <p:bodyStyle>
      <a:lvl1pPr marL="0">
        <a:defRPr>
          <a:latin typeface="+mn-lt"/>
          <a:ea typeface="+mn-ea"/>
          <a:cs typeface="+mn-cs"/>
        </a:defRPr>
      </a:lvl1pPr>
      <a:lvl2pPr marL="450525">
        <a:defRPr>
          <a:latin typeface="+mn-lt"/>
          <a:ea typeface="+mn-ea"/>
          <a:cs typeface="+mn-cs"/>
        </a:defRPr>
      </a:lvl2pPr>
      <a:lvl3pPr marL="901050">
        <a:defRPr>
          <a:latin typeface="+mn-lt"/>
          <a:ea typeface="+mn-ea"/>
          <a:cs typeface="+mn-cs"/>
        </a:defRPr>
      </a:lvl3pPr>
      <a:lvl4pPr marL="1351575">
        <a:defRPr>
          <a:latin typeface="+mn-lt"/>
          <a:ea typeface="+mn-ea"/>
          <a:cs typeface="+mn-cs"/>
        </a:defRPr>
      </a:lvl4pPr>
      <a:lvl5pPr marL="1802100">
        <a:defRPr>
          <a:latin typeface="+mn-lt"/>
          <a:ea typeface="+mn-ea"/>
          <a:cs typeface="+mn-cs"/>
        </a:defRPr>
      </a:lvl5pPr>
      <a:lvl6pPr marL="2252624">
        <a:defRPr>
          <a:latin typeface="+mn-lt"/>
          <a:ea typeface="+mn-ea"/>
          <a:cs typeface="+mn-cs"/>
        </a:defRPr>
      </a:lvl6pPr>
      <a:lvl7pPr marL="2703149">
        <a:defRPr>
          <a:latin typeface="+mn-lt"/>
          <a:ea typeface="+mn-ea"/>
          <a:cs typeface="+mn-cs"/>
        </a:defRPr>
      </a:lvl7pPr>
      <a:lvl8pPr marL="3153674">
        <a:defRPr>
          <a:latin typeface="+mn-lt"/>
          <a:ea typeface="+mn-ea"/>
          <a:cs typeface="+mn-cs"/>
        </a:defRPr>
      </a:lvl8pPr>
      <a:lvl9pPr marL="3604199">
        <a:defRPr>
          <a:latin typeface="+mn-lt"/>
          <a:ea typeface="+mn-ea"/>
          <a:cs typeface="+mn-cs"/>
        </a:defRPr>
      </a:lvl9pPr>
    </p:bodyStyle>
    <p:otherStyle>
      <a:lvl1pPr marL="0">
        <a:defRPr>
          <a:latin typeface="+mn-lt"/>
          <a:ea typeface="+mn-ea"/>
          <a:cs typeface="+mn-cs"/>
        </a:defRPr>
      </a:lvl1pPr>
      <a:lvl2pPr marL="450525">
        <a:defRPr>
          <a:latin typeface="+mn-lt"/>
          <a:ea typeface="+mn-ea"/>
          <a:cs typeface="+mn-cs"/>
        </a:defRPr>
      </a:lvl2pPr>
      <a:lvl3pPr marL="901050">
        <a:defRPr>
          <a:latin typeface="+mn-lt"/>
          <a:ea typeface="+mn-ea"/>
          <a:cs typeface="+mn-cs"/>
        </a:defRPr>
      </a:lvl3pPr>
      <a:lvl4pPr marL="1351575">
        <a:defRPr>
          <a:latin typeface="+mn-lt"/>
          <a:ea typeface="+mn-ea"/>
          <a:cs typeface="+mn-cs"/>
        </a:defRPr>
      </a:lvl4pPr>
      <a:lvl5pPr marL="1802100">
        <a:defRPr>
          <a:latin typeface="+mn-lt"/>
          <a:ea typeface="+mn-ea"/>
          <a:cs typeface="+mn-cs"/>
        </a:defRPr>
      </a:lvl5pPr>
      <a:lvl6pPr marL="2252624">
        <a:defRPr>
          <a:latin typeface="+mn-lt"/>
          <a:ea typeface="+mn-ea"/>
          <a:cs typeface="+mn-cs"/>
        </a:defRPr>
      </a:lvl6pPr>
      <a:lvl7pPr marL="2703149">
        <a:defRPr>
          <a:latin typeface="+mn-lt"/>
          <a:ea typeface="+mn-ea"/>
          <a:cs typeface="+mn-cs"/>
        </a:defRPr>
      </a:lvl7pPr>
      <a:lvl8pPr marL="3153674">
        <a:defRPr>
          <a:latin typeface="+mn-lt"/>
          <a:ea typeface="+mn-ea"/>
          <a:cs typeface="+mn-cs"/>
        </a:defRPr>
      </a:lvl8pPr>
      <a:lvl9pPr marL="3604199">
        <a:defRPr>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B07ACFB-CB1D-47BF-923B-F28C553237ED}"/>
              </a:ext>
            </a:extLst>
          </p:cNvPr>
          <p:cNvSpPr>
            <a:spLocks noGrp="1" noChangeArrowheads="1"/>
          </p:cNvSpPr>
          <p:nvPr>
            <p:ph type="title"/>
          </p:nvPr>
        </p:nvSpPr>
        <p:spPr bwMode="auto">
          <a:xfrm>
            <a:off x="990600" y="880533"/>
            <a:ext cx="11226800" cy="165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041" tIns="45479" rIns="92041" bIns="45479" numCol="1" anchor="ctr" anchorCtr="0" compatLnSpc="1">
            <a:prstTxWarp prst="textNoShape">
              <a:avLst/>
            </a:prstTxWarp>
          </a:bodyPr>
          <a:lstStyle/>
          <a:p>
            <a:pPr lvl="0"/>
            <a:r>
              <a:rPr lang="ja-JP" altLang="en-US"/>
              <a:t>マスタータイトルの書式設定</a:t>
            </a:r>
          </a:p>
        </p:txBody>
      </p:sp>
      <p:sp>
        <p:nvSpPr>
          <p:cNvPr id="1027" name="Rectangle 3">
            <a:extLst>
              <a:ext uri="{FF2B5EF4-FFF2-40B4-BE49-F238E27FC236}">
                <a16:creationId xmlns:a16="http://schemas.microsoft.com/office/drawing/2014/main" id="{26DD9E0C-E9F8-4CAB-B8E0-7262F809BDA8}"/>
              </a:ext>
            </a:extLst>
          </p:cNvPr>
          <p:cNvSpPr>
            <a:spLocks noGrp="1" noChangeArrowheads="1"/>
          </p:cNvSpPr>
          <p:nvPr>
            <p:ph type="body" idx="1"/>
          </p:nvPr>
        </p:nvSpPr>
        <p:spPr bwMode="auto">
          <a:xfrm>
            <a:off x="990600" y="2861733"/>
            <a:ext cx="11226800" cy="594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041" tIns="45479" rIns="92041" bIns="45479" numCol="1" anchor="t" anchorCtr="0" compatLnSpc="1">
            <a:prstTxWarp prst="textNoShape">
              <a:avLst/>
            </a:prstTxWarp>
          </a:bodyPr>
          <a:lstStyle/>
          <a:p>
            <a:pPr lvl="0"/>
            <a:r>
              <a:rPr lang="ja-JP" altLang="en-US"/>
              <a:t>マスターテキストの書式設定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a:extLst>
              <a:ext uri="{FF2B5EF4-FFF2-40B4-BE49-F238E27FC236}">
                <a16:creationId xmlns:a16="http://schemas.microsoft.com/office/drawing/2014/main" id="{E5CA95FE-177D-4DA8-AF3A-85086CABB869}"/>
              </a:ext>
            </a:extLst>
          </p:cNvPr>
          <p:cNvSpPr>
            <a:spLocks noGrp="1" noChangeArrowheads="1"/>
          </p:cNvSpPr>
          <p:nvPr>
            <p:ph type="dt" sz="half" idx="2"/>
          </p:nvPr>
        </p:nvSpPr>
        <p:spPr bwMode="auto">
          <a:xfrm>
            <a:off x="990600" y="9025467"/>
            <a:ext cx="2751667" cy="660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2041" tIns="45479" rIns="92041" bIns="45479" numCol="1" anchor="ctr" anchorCtr="0" compatLnSpc="1">
            <a:prstTxWarp prst="textNoShape">
              <a:avLst/>
            </a:prstTxWarp>
          </a:bodyPr>
          <a:lstStyle>
            <a:lvl1pPr defTabSz="1625287" eaLnBrk="1" hangingPunct="1">
              <a:defRPr sz="1867"/>
            </a:lvl1pPr>
          </a:lstStyle>
          <a:p>
            <a:pPr>
              <a:defRPr/>
            </a:pPr>
            <a:endParaRPr lang="en-US" altLang="ja-JP"/>
          </a:p>
        </p:txBody>
      </p:sp>
      <p:sp>
        <p:nvSpPr>
          <p:cNvPr id="1029" name="Rectangle 5">
            <a:extLst>
              <a:ext uri="{FF2B5EF4-FFF2-40B4-BE49-F238E27FC236}">
                <a16:creationId xmlns:a16="http://schemas.microsoft.com/office/drawing/2014/main" id="{598165D0-693E-4949-9C32-73E4A75C2586}"/>
              </a:ext>
            </a:extLst>
          </p:cNvPr>
          <p:cNvSpPr>
            <a:spLocks noGrp="1" noChangeArrowheads="1"/>
          </p:cNvSpPr>
          <p:nvPr>
            <p:ph type="ftr" sz="quarter" idx="3"/>
          </p:nvPr>
        </p:nvSpPr>
        <p:spPr bwMode="auto">
          <a:xfrm>
            <a:off x="4512734" y="9025467"/>
            <a:ext cx="4182533" cy="660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2041" tIns="45479" rIns="92041" bIns="45479" numCol="1" anchor="ctr" anchorCtr="0" compatLnSpc="1">
            <a:prstTxWarp prst="textNoShape">
              <a:avLst/>
            </a:prstTxWarp>
          </a:bodyPr>
          <a:lstStyle>
            <a:lvl1pPr algn="ctr" defTabSz="1625287" eaLnBrk="1" hangingPunct="1">
              <a:defRPr sz="1867"/>
            </a:lvl1pPr>
          </a:lstStyle>
          <a:p>
            <a:pPr>
              <a:defRPr/>
            </a:pPr>
            <a:endParaRPr lang="en-US" altLang="ja-JP"/>
          </a:p>
        </p:txBody>
      </p:sp>
      <p:sp>
        <p:nvSpPr>
          <p:cNvPr id="1030" name="Rectangle 6">
            <a:extLst>
              <a:ext uri="{FF2B5EF4-FFF2-40B4-BE49-F238E27FC236}">
                <a16:creationId xmlns:a16="http://schemas.microsoft.com/office/drawing/2014/main" id="{478813C2-28E8-4BB5-839B-E7E848A263FD}"/>
              </a:ext>
            </a:extLst>
          </p:cNvPr>
          <p:cNvSpPr>
            <a:spLocks noGrp="1" noChangeArrowheads="1"/>
          </p:cNvSpPr>
          <p:nvPr>
            <p:ph type="sldNum" sz="quarter" idx="4"/>
          </p:nvPr>
        </p:nvSpPr>
        <p:spPr bwMode="auto">
          <a:xfrm>
            <a:off x="9465733" y="9025467"/>
            <a:ext cx="2751667" cy="660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2041" tIns="45479" rIns="92041" bIns="45479" numCol="1" anchor="ctr" anchorCtr="0" compatLnSpc="1">
            <a:prstTxWarp prst="textNoShape">
              <a:avLst/>
            </a:prstTxWarp>
          </a:bodyPr>
          <a:lstStyle>
            <a:lvl1pPr algn="r" defTabSz="1625287" eaLnBrk="1" hangingPunct="1">
              <a:defRPr sz="1867"/>
            </a:lvl1pPr>
          </a:lstStyle>
          <a:p>
            <a:pPr>
              <a:defRPr/>
            </a:pPr>
            <a:fld id="{CE8A3FF8-C575-432C-867E-E4FA3DD2CB62}" type="slidenum">
              <a:rPr lang="en-US" altLang="ja-JP"/>
              <a:pPr>
                <a:defRPr/>
              </a:pPr>
              <a:t>‹#›</a:t>
            </a:fld>
            <a:endParaRPr lang="en-US" altLang="ja-JP" dirty="0"/>
          </a:p>
        </p:txBody>
      </p:sp>
    </p:spTree>
    <p:extLst>
      <p:ext uri="{BB962C8B-B14F-4D97-AF65-F5344CB8AC3E}">
        <p14:creationId xmlns:p14="http://schemas.microsoft.com/office/powerpoint/2010/main" val="1738081957"/>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692" r:id="rId12"/>
  </p:sldLayoutIdLst>
  <p:hf hdr="0" ftr="0" dt="0"/>
  <p:txStyles>
    <p:titleStyle>
      <a:lvl1pPr algn="ctr" defTabSz="1625287" rtl="0" eaLnBrk="0" fontAlgn="base" hangingPunct="0">
        <a:spcBef>
          <a:spcPct val="0"/>
        </a:spcBef>
        <a:spcAft>
          <a:spcPct val="0"/>
        </a:spcAft>
        <a:defRPr kumimoji="1" sz="5867">
          <a:solidFill>
            <a:schemeClr val="tx2"/>
          </a:solidFill>
          <a:latin typeface="+mj-lt"/>
          <a:ea typeface="MS PGothic" pitchFamily="34" charset="-128"/>
          <a:cs typeface="+mj-cs"/>
        </a:defRPr>
      </a:lvl1pPr>
      <a:lvl2pPr algn="ctr" defTabSz="1625287" rtl="0" eaLnBrk="0" fontAlgn="base" hangingPunct="0">
        <a:spcBef>
          <a:spcPct val="0"/>
        </a:spcBef>
        <a:spcAft>
          <a:spcPct val="0"/>
        </a:spcAft>
        <a:defRPr kumimoji="1" sz="5867">
          <a:solidFill>
            <a:schemeClr val="tx2"/>
          </a:solidFill>
          <a:latin typeface="Times New Roman" pitchFamily="18" charset="0"/>
          <a:ea typeface="MS PGothic" pitchFamily="34" charset="-128"/>
        </a:defRPr>
      </a:lvl2pPr>
      <a:lvl3pPr algn="ctr" defTabSz="1625287" rtl="0" eaLnBrk="0" fontAlgn="base" hangingPunct="0">
        <a:spcBef>
          <a:spcPct val="0"/>
        </a:spcBef>
        <a:spcAft>
          <a:spcPct val="0"/>
        </a:spcAft>
        <a:defRPr kumimoji="1" sz="5867">
          <a:solidFill>
            <a:schemeClr val="tx2"/>
          </a:solidFill>
          <a:latin typeface="Times New Roman" pitchFamily="18" charset="0"/>
          <a:ea typeface="MS PGothic" pitchFamily="34" charset="-128"/>
        </a:defRPr>
      </a:lvl3pPr>
      <a:lvl4pPr algn="ctr" defTabSz="1625287" rtl="0" eaLnBrk="0" fontAlgn="base" hangingPunct="0">
        <a:spcBef>
          <a:spcPct val="0"/>
        </a:spcBef>
        <a:spcAft>
          <a:spcPct val="0"/>
        </a:spcAft>
        <a:defRPr kumimoji="1" sz="5867">
          <a:solidFill>
            <a:schemeClr val="tx2"/>
          </a:solidFill>
          <a:latin typeface="Times New Roman" pitchFamily="18" charset="0"/>
          <a:ea typeface="MS PGothic" pitchFamily="34" charset="-128"/>
        </a:defRPr>
      </a:lvl4pPr>
      <a:lvl5pPr algn="ctr" defTabSz="1625287" rtl="0" eaLnBrk="0" fontAlgn="base" hangingPunct="0">
        <a:spcBef>
          <a:spcPct val="0"/>
        </a:spcBef>
        <a:spcAft>
          <a:spcPct val="0"/>
        </a:spcAft>
        <a:defRPr kumimoji="1" sz="5867">
          <a:solidFill>
            <a:schemeClr val="tx2"/>
          </a:solidFill>
          <a:latin typeface="Times New Roman" pitchFamily="18" charset="0"/>
          <a:ea typeface="MS PGothic" pitchFamily="34" charset="-128"/>
        </a:defRPr>
      </a:lvl5pPr>
      <a:lvl6pPr marL="609481" algn="ctr" defTabSz="1625287" rtl="0" fontAlgn="base">
        <a:spcBef>
          <a:spcPct val="0"/>
        </a:spcBef>
        <a:spcAft>
          <a:spcPct val="0"/>
        </a:spcAft>
        <a:defRPr kumimoji="1" sz="5867">
          <a:solidFill>
            <a:schemeClr val="tx2"/>
          </a:solidFill>
          <a:latin typeface="Times New Roman" pitchFamily="18" charset="0"/>
          <a:ea typeface="ＭＳ Ｐゴシック" pitchFamily="50" charset="-128"/>
        </a:defRPr>
      </a:lvl6pPr>
      <a:lvl7pPr marL="1218966" algn="ctr" defTabSz="1625287" rtl="0" fontAlgn="base">
        <a:spcBef>
          <a:spcPct val="0"/>
        </a:spcBef>
        <a:spcAft>
          <a:spcPct val="0"/>
        </a:spcAft>
        <a:defRPr kumimoji="1" sz="5867">
          <a:solidFill>
            <a:schemeClr val="tx2"/>
          </a:solidFill>
          <a:latin typeface="Times New Roman" pitchFamily="18" charset="0"/>
          <a:ea typeface="ＭＳ Ｐゴシック" pitchFamily="50" charset="-128"/>
        </a:defRPr>
      </a:lvl7pPr>
      <a:lvl8pPr marL="1828448" algn="ctr" defTabSz="1625287" rtl="0" fontAlgn="base">
        <a:spcBef>
          <a:spcPct val="0"/>
        </a:spcBef>
        <a:spcAft>
          <a:spcPct val="0"/>
        </a:spcAft>
        <a:defRPr kumimoji="1" sz="5867">
          <a:solidFill>
            <a:schemeClr val="tx2"/>
          </a:solidFill>
          <a:latin typeface="Times New Roman" pitchFamily="18" charset="0"/>
          <a:ea typeface="ＭＳ Ｐゴシック" pitchFamily="50" charset="-128"/>
        </a:defRPr>
      </a:lvl8pPr>
      <a:lvl9pPr marL="2437930" algn="ctr" defTabSz="1625287" rtl="0" fontAlgn="base">
        <a:spcBef>
          <a:spcPct val="0"/>
        </a:spcBef>
        <a:spcAft>
          <a:spcPct val="0"/>
        </a:spcAft>
        <a:defRPr kumimoji="1" sz="5867">
          <a:solidFill>
            <a:schemeClr val="tx2"/>
          </a:solidFill>
          <a:latin typeface="Times New Roman" pitchFamily="18" charset="0"/>
          <a:ea typeface="ＭＳ Ｐゴシック" pitchFamily="50" charset="-128"/>
        </a:defRPr>
      </a:lvl9pPr>
    </p:titleStyle>
    <p:bodyStyle>
      <a:lvl1pPr marL="452879" indent="-452879" algn="l" defTabSz="1625287" rtl="0" eaLnBrk="0" fontAlgn="base" hangingPunct="0">
        <a:spcBef>
          <a:spcPct val="20000"/>
        </a:spcBef>
        <a:spcAft>
          <a:spcPct val="0"/>
        </a:spcAft>
        <a:buChar char="•"/>
        <a:defRPr kumimoji="1" sz="4265">
          <a:solidFill>
            <a:schemeClr val="tx1"/>
          </a:solidFill>
          <a:latin typeface="+mn-lt"/>
          <a:ea typeface="MS PGothic" pitchFamily="34" charset="-128"/>
          <a:cs typeface="+mn-cs"/>
        </a:defRPr>
      </a:lvl1pPr>
      <a:lvl2pPr marL="981943" indent="-378808" algn="l" defTabSz="1625287" rtl="0" eaLnBrk="0" fontAlgn="base" hangingPunct="0">
        <a:spcBef>
          <a:spcPct val="20000"/>
        </a:spcBef>
        <a:spcAft>
          <a:spcPct val="0"/>
        </a:spcAft>
        <a:buChar char="–"/>
        <a:defRPr kumimoji="1" sz="3600">
          <a:solidFill>
            <a:schemeClr val="tx1"/>
          </a:solidFill>
          <a:latin typeface="+mn-lt"/>
          <a:ea typeface="MS PGothic" pitchFamily="34" charset="-128"/>
        </a:defRPr>
      </a:lvl2pPr>
      <a:lvl3pPr marL="1508893" indent="-300508" algn="l" defTabSz="1625287" rtl="0" eaLnBrk="0" fontAlgn="base" hangingPunct="0">
        <a:spcBef>
          <a:spcPct val="20000"/>
        </a:spcBef>
        <a:spcAft>
          <a:spcPct val="0"/>
        </a:spcAft>
        <a:buChar char="•"/>
        <a:defRPr kumimoji="1" sz="3201">
          <a:solidFill>
            <a:schemeClr val="tx1"/>
          </a:solidFill>
          <a:latin typeface="+mn-lt"/>
          <a:ea typeface="MS PGothic" pitchFamily="34" charset="-128"/>
        </a:defRPr>
      </a:lvl3pPr>
      <a:lvl4pPr marL="2114142" indent="-300508" algn="l" defTabSz="1625287" rtl="0" eaLnBrk="0" fontAlgn="base" hangingPunct="0">
        <a:spcBef>
          <a:spcPct val="20000"/>
        </a:spcBef>
        <a:spcAft>
          <a:spcPct val="0"/>
        </a:spcAft>
        <a:buChar char="–"/>
        <a:defRPr kumimoji="1" sz="2667">
          <a:solidFill>
            <a:schemeClr val="tx1"/>
          </a:solidFill>
          <a:latin typeface="+mn-lt"/>
          <a:ea typeface="MS PGothic" pitchFamily="34" charset="-128"/>
        </a:defRPr>
      </a:lvl4pPr>
      <a:lvl5pPr marL="2717276" indent="-300508" algn="l" defTabSz="1625287" rtl="0" eaLnBrk="0" fontAlgn="base" hangingPunct="0">
        <a:spcBef>
          <a:spcPct val="20000"/>
        </a:spcBef>
        <a:spcAft>
          <a:spcPct val="0"/>
        </a:spcAft>
        <a:buChar char="•"/>
        <a:defRPr kumimoji="1" sz="2667">
          <a:solidFill>
            <a:schemeClr val="tx1"/>
          </a:solidFill>
          <a:latin typeface="+mn-lt"/>
          <a:ea typeface="MS PGothic" pitchFamily="34" charset="-128"/>
        </a:defRPr>
      </a:lvl5pPr>
      <a:lvl6pPr marL="3326761" indent="-300508" algn="l" defTabSz="1625287" rtl="0" fontAlgn="base">
        <a:spcBef>
          <a:spcPct val="20000"/>
        </a:spcBef>
        <a:spcAft>
          <a:spcPct val="0"/>
        </a:spcAft>
        <a:buChar char="•"/>
        <a:defRPr kumimoji="1" sz="2667">
          <a:solidFill>
            <a:schemeClr val="tx1"/>
          </a:solidFill>
          <a:latin typeface="+mn-lt"/>
          <a:ea typeface="+mn-ea"/>
        </a:defRPr>
      </a:lvl6pPr>
      <a:lvl7pPr marL="3936244" indent="-300508" algn="l" defTabSz="1625287" rtl="0" fontAlgn="base">
        <a:spcBef>
          <a:spcPct val="20000"/>
        </a:spcBef>
        <a:spcAft>
          <a:spcPct val="0"/>
        </a:spcAft>
        <a:buChar char="•"/>
        <a:defRPr kumimoji="1" sz="2667">
          <a:solidFill>
            <a:schemeClr val="tx1"/>
          </a:solidFill>
          <a:latin typeface="+mn-lt"/>
          <a:ea typeface="+mn-ea"/>
        </a:defRPr>
      </a:lvl7pPr>
      <a:lvl8pPr marL="4545725" indent="-300508" algn="l" defTabSz="1625287" rtl="0" fontAlgn="base">
        <a:spcBef>
          <a:spcPct val="20000"/>
        </a:spcBef>
        <a:spcAft>
          <a:spcPct val="0"/>
        </a:spcAft>
        <a:buChar char="•"/>
        <a:defRPr kumimoji="1" sz="2667">
          <a:solidFill>
            <a:schemeClr val="tx1"/>
          </a:solidFill>
          <a:latin typeface="+mn-lt"/>
          <a:ea typeface="+mn-ea"/>
        </a:defRPr>
      </a:lvl8pPr>
      <a:lvl9pPr marL="5155208" indent="-300508" algn="l" defTabSz="1625287" rtl="0" fontAlgn="base">
        <a:spcBef>
          <a:spcPct val="20000"/>
        </a:spcBef>
        <a:spcAft>
          <a:spcPct val="0"/>
        </a:spcAft>
        <a:buChar char="•"/>
        <a:defRPr kumimoji="1" sz="2667">
          <a:solidFill>
            <a:schemeClr val="tx1"/>
          </a:solidFill>
          <a:latin typeface="+mn-lt"/>
          <a:ea typeface="+mn-ea"/>
        </a:defRPr>
      </a:lvl9pPr>
    </p:bodyStyle>
    <p:otherStyle>
      <a:defPPr>
        <a:defRPr lang="zh-CN"/>
      </a:defPPr>
      <a:lvl1pPr marL="0" algn="l" defTabSz="1218966" rtl="0" eaLnBrk="1" latinLnBrk="0" hangingPunct="1">
        <a:defRPr sz="2400" kern="1200">
          <a:solidFill>
            <a:schemeClr val="tx1"/>
          </a:solidFill>
          <a:latin typeface="+mn-lt"/>
          <a:ea typeface="+mn-ea"/>
          <a:cs typeface="+mn-cs"/>
        </a:defRPr>
      </a:lvl1pPr>
      <a:lvl2pPr marL="609481" algn="l" defTabSz="1218966" rtl="0" eaLnBrk="1" latinLnBrk="0" hangingPunct="1">
        <a:defRPr sz="2400" kern="1200">
          <a:solidFill>
            <a:schemeClr val="tx1"/>
          </a:solidFill>
          <a:latin typeface="+mn-lt"/>
          <a:ea typeface="+mn-ea"/>
          <a:cs typeface="+mn-cs"/>
        </a:defRPr>
      </a:lvl2pPr>
      <a:lvl3pPr marL="1218966" algn="l" defTabSz="1218966" rtl="0" eaLnBrk="1" latinLnBrk="0" hangingPunct="1">
        <a:defRPr sz="2400" kern="1200">
          <a:solidFill>
            <a:schemeClr val="tx1"/>
          </a:solidFill>
          <a:latin typeface="+mn-lt"/>
          <a:ea typeface="+mn-ea"/>
          <a:cs typeface="+mn-cs"/>
        </a:defRPr>
      </a:lvl3pPr>
      <a:lvl4pPr marL="1828448" algn="l" defTabSz="1218966" rtl="0" eaLnBrk="1" latinLnBrk="0" hangingPunct="1">
        <a:defRPr sz="2400" kern="1200">
          <a:solidFill>
            <a:schemeClr val="tx1"/>
          </a:solidFill>
          <a:latin typeface="+mn-lt"/>
          <a:ea typeface="+mn-ea"/>
          <a:cs typeface="+mn-cs"/>
        </a:defRPr>
      </a:lvl4pPr>
      <a:lvl5pPr marL="2437930" algn="l" defTabSz="1218966" rtl="0" eaLnBrk="1" latinLnBrk="0" hangingPunct="1">
        <a:defRPr sz="2400" kern="1200">
          <a:solidFill>
            <a:schemeClr val="tx1"/>
          </a:solidFill>
          <a:latin typeface="+mn-lt"/>
          <a:ea typeface="+mn-ea"/>
          <a:cs typeface="+mn-cs"/>
        </a:defRPr>
      </a:lvl5pPr>
      <a:lvl6pPr marL="3047412" algn="l" defTabSz="1218966" rtl="0" eaLnBrk="1" latinLnBrk="0" hangingPunct="1">
        <a:defRPr sz="2400" kern="1200">
          <a:solidFill>
            <a:schemeClr val="tx1"/>
          </a:solidFill>
          <a:latin typeface="+mn-lt"/>
          <a:ea typeface="+mn-ea"/>
          <a:cs typeface="+mn-cs"/>
        </a:defRPr>
      </a:lvl6pPr>
      <a:lvl7pPr marL="3656897" algn="l" defTabSz="1218966" rtl="0" eaLnBrk="1" latinLnBrk="0" hangingPunct="1">
        <a:defRPr sz="2400" kern="1200">
          <a:solidFill>
            <a:schemeClr val="tx1"/>
          </a:solidFill>
          <a:latin typeface="+mn-lt"/>
          <a:ea typeface="+mn-ea"/>
          <a:cs typeface="+mn-cs"/>
        </a:defRPr>
      </a:lvl7pPr>
      <a:lvl8pPr marL="4266377" algn="l" defTabSz="1218966" rtl="0" eaLnBrk="1" latinLnBrk="0" hangingPunct="1">
        <a:defRPr sz="2400" kern="1200">
          <a:solidFill>
            <a:schemeClr val="tx1"/>
          </a:solidFill>
          <a:latin typeface="+mn-lt"/>
          <a:ea typeface="+mn-ea"/>
          <a:cs typeface="+mn-cs"/>
        </a:defRPr>
      </a:lvl8pPr>
      <a:lvl9pPr marL="4875862" algn="l" defTabSz="1218966"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6.xml"/><Relationship Id="rId4" Type="http://schemas.openxmlformats.org/officeDocument/2006/relationships/image" Target="../media/image6.emf"/></Relationships>
</file>

<file path=ppt/slides/_rels/slide1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0.xml"/><Relationship Id="rId1" Type="http://schemas.openxmlformats.org/officeDocument/2006/relationships/slideLayout" Target="../slideLayouts/slideLayout17.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21.jpeg"/></Relationships>
</file>

<file path=ppt/slides/_rels/slide100.xml.rels><?xml version="1.0" encoding="UTF-8" standalone="yes"?>
<Relationships xmlns="http://schemas.openxmlformats.org/package/2006/relationships"><Relationship Id="rId3" Type="http://schemas.openxmlformats.org/officeDocument/2006/relationships/image" Target="../media/image168.jpg"/><Relationship Id="rId2" Type="http://schemas.openxmlformats.org/officeDocument/2006/relationships/notesSlide" Target="../notesSlides/notesSlide73.xml"/><Relationship Id="rId1" Type="http://schemas.openxmlformats.org/officeDocument/2006/relationships/slideLayout" Target="../slideLayouts/slideLayout1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7.xml"/></Relationships>
</file>

<file path=ppt/slides/_rels/slide103.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76.xml"/><Relationship Id="rId1" Type="http://schemas.openxmlformats.org/officeDocument/2006/relationships/slideLayout" Target="../slideLayouts/slideLayout17.xml"/></Relationships>
</file>

<file path=ppt/slides/_rels/slide104.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77.xml"/><Relationship Id="rId1" Type="http://schemas.openxmlformats.org/officeDocument/2006/relationships/slideLayout" Target="../slideLayouts/slideLayout17.xml"/></Relationships>
</file>

<file path=ppt/slides/_rels/slide105.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78.xml"/><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3" Type="http://schemas.openxmlformats.org/officeDocument/2006/relationships/hyperlink" Target="file:///C:\Users\Christopher\OneDrive%20-%20Morley%20Associates,%20Inc\Ecoer%202021\Powerpoint%202021\E%20Series%20Air%20Handler%20Installation%20Manual%20Linked.pptx#-1,1,PowerPoint Presentation" TargetMode="External"/><Relationship Id="rId2" Type="http://schemas.openxmlformats.org/officeDocument/2006/relationships/notesSlide" Target="../notesSlides/notesSlide79.xml"/><Relationship Id="rId1" Type="http://schemas.openxmlformats.org/officeDocument/2006/relationships/slideLayout" Target="../slideLayouts/slideLayout17.xml"/><Relationship Id="rId5" Type="http://schemas.openxmlformats.org/officeDocument/2006/relationships/image" Target="../media/image173.png"/><Relationship Id="rId4" Type="http://schemas.openxmlformats.org/officeDocument/2006/relationships/image" Target="../media/image172.png"/></Relationships>
</file>

<file path=ppt/slides/_rels/slide107.xml.rels><?xml version="1.0" encoding="UTF-8" standalone="yes"?>
<Relationships xmlns="http://schemas.openxmlformats.org/package/2006/relationships"><Relationship Id="rId26" Type="http://schemas.openxmlformats.org/officeDocument/2006/relationships/image" Target="../media/image197.png"/><Relationship Id="rId21" Type="http://schemas.openxmlformats.org/officeDocument/2006/relationships/image" Target="../media/image192.png"/><Relationship Id="rId42" Type="http://schemas.openxmlformats.org/officeDocument/2006/relationships/image" Target="../media/image213.png"/><Relationship Id="rId47" Type="http://schemas.openxmlformats.org/officeDocument/2006/relationships/image" Target="../media/image218.png"/><Relationship Id="rId63" Type="http://schemas.openxmlformats.org/officeDocument/2006/relationships/image" Target="../media/image234.png"/><Relationship Id="rId68" Type="http://schemas.openxmlformats.org/officeDocument/2006/relationships/image" Target="../media/image239.png"/><Relationship Id="rId84" Type="http://schemas.openxmlformats.org/officeDocument/2006/relationships/image" Target="../media/image255.png"/><Relationship Id="rId89" Type="http://schemas.openxmlformats.org/officeDocument/2006/relationships/image" Target="../media/image260.png"/><Relationship Id="rId16" Type="http://schemas.openxmlformats.org/officeDocument/2006/relationships/image" Target="../media/image187.png"/><Relationship Id="rId11" Type="http://schemas.openxmlformats.org/officeDocument/2006/relationships/image" Target="../media/image182.png"/><Relationship Id="rId32" Type="http://schemas.openxmlformats.org/officeDocument/2006/relationships/image" Target="../media/image203.png"/><Relationship Id="rId37" Type="http://schemas.openxmlformats.org/officeDocument/2006/relationships/image" Target="../media/image208.png"/><Relationship Id="rId53" Type="http://schemas.openxmlformats.org/officeDocument/2006/relationships/image" Target="../media/image224.png"/><Relationship Id="rId58" Type="http://schemas.openxmlformats.org/officeDocument/2006/relationships/image" Target="../media/image229.png"/><Relationship Id="rId74" Type="http://schemas.openxmlformats.org/officeDocument/2006/relationships/image" Target="../media/image245.png"/><Relationship Id="rId79" Type="http://schemas.openxmlformats.org/officeDocument/2006/relationships/image" Target="../media/image250.png"/><Relationship Id="rId5" Type="http://schemas.openxmlformats.org/officeDocument/2006/relationships/image" Target="../media/image176.png"/><Relationship Id="rId14" Type="http://schemas.openxmlformats.org/officeDocument/2006/relationships/image" Target="../media/image185.png"/><Relationship Id="rId22" Type="http://schemas.openxmlformats.org/officeDocument/2006/relationships/image" Target="../media/image193.png"/><Relationship Id="rId27" Type="http://schemas.openxmlformats.org/officeDocument/2006/relationships/image" Target="../media/image198.png"/><Relationship Id="rId30" Type="http://schemas.openxmlformats.org/officeDocument/2006/relationships/image" Target="../media/image201.png"/><Relationship Id="rId35" Type="http://schemas.openxmlformats.org/officeDocument/2006/relationships/image" Target="../media/image206.png"/><Relationship Id="rId43" Type="http://schemas.openxmlformats.org/officeDocument/2006/relationships/image" Target="../media/image214.png"/><Relationship Id="rId48" Type="http://schemas.openxmlformats.org/officeDocument/2006/relationships/image" Target="../media/image219.png"/><Relationship Id="rId56" Type="http://schemas.openxmlformats.org/officeDocument/2006/relationships/image" Target="../media/image227.png"/><Relationship Id="rId64" Type="http://schemas.openxmlformats.org/officeDocument/2006/relationships/image" Target="../media/image235.png"/><Relationship Id="rId69" Type="http://schemas.openxmlformats.org/officeDocument/2006/relationships/image" Target="../media/image240.png"/><Relationship Id="rId77" Type="http://schemas.openxmlformats.org/officeDocument/2006/relationships/image" Target="../media/image248.png"/><Relationship Id="rId8" Type="http://schemas.openxmlformats.org/officeDocument/2006/relationships/image" Target="../media/image179.png"/><Relationship Id="rId51" Type="http://schemas.openxmlformats.org/officeDocument/2006/relationships/image" Target="../media/image222.png"/><Relationship Id="rId72" Type="http://schemas.openxmlformats.org/officeDocument/2006/relationships/image" Target="../media/image243.png"/><Relationship Id="rId80" Type="http://schemas.openxmlformats.org/officeDocument/2006/relationships/image" Target="../media/image251.png"/><Relationship Id="rId85" Type="http://schemas.openxmlformats.org/officeDocument/2006/relationships/image" Target="../media/image256.png"/><Relationship Id="rId3" Type="http://schemas.openxmlformats.org/officeDocument/2006/relationships/image" Target="../media/image174.png"/><Relationship Id="rId12" Type="http://schemas.openxmlformats.org/officeDocument/2006/relationships/image" Target="../media/image183.png"/><Relationship Id="rId17" Type="http://schemas.openxmlformats.org/officeDocument/2006/relationships/image" Target="../media/image188.png"/><Relationship Id="rId25" Type="http://schemas.openxmlformats.org/officeDocument/2006/relationships/image" Target="../media/image196.png"/><Relationship Id="rId33" Type="http://schemas.openxmlformats.org/officeDocument/2006/relationships/image" Target="../media/image204.png"/><Relationship Id="rId38" Type="http://schemas.openxmlformats.org/officeDocument/2006/relationships/image" Target="../media/image209.png"/><Relationship Id="rId46" Type="http://schemas.openxmlformats.org/officeDocument/2006/relationships/image" Target="../media/image217.png"/><Relationship Id="rId59" Type="http://schemas.openxmlformats.org/officeDocument/2006/relationships/image" Target="../media/image230.png"/><Relationship Id="rId67" Type="http://schemas.openxmlformats.org/officeDocument/2006/relationships/image" Target="../media/image238.png"/><Relationship Id="rId20" Type="http://schemas.openxmlformats.org/officeDocument/2006/relationships/image" Target="../media/image191.png"/><Relationship Id="rId41" Type="http://schemas.openxmlformats.org/officeDocument/2006/relationships/image" Target="../media/image212.png"/><Relationship Id="rId54" Type="http://schemas.openxmlformats.org/officeDocument/2006/relationships/image" Target="../media/image225.png"/><Relationship Id="rId62" Type="http://schemas.openxmlformats.org/officeDocument/2006/relationships/image" Target="../media/image233.png"/><Relationship Id="rId70" Type="http://schemas.openxmlformats.org/officeDocument/2006/relationships/image" Target="../media/image241.png"/><Relationship Id="rId75" Type="http://schemas.openxmlformats.org/officeDocument/2006/relationships/image" Target="../media/image246.png"/><Relationship Id="rId83" Type="http://schemas.openxmlformats.org/officeDocument/2006/relationships/image" Target="../media/image254.png"/><Relationship Id="rId88" Type="http://schemas.openxmlformats.org/officeDocument/2006/relationships/image" Target="../media/image259.png"/><Relationship Id="rId1" Type="http://schemas.openxmlformats.org/officeDocument/2006/relationships/slideLayout" Target="../slideLayouts/slideLayout17.xml"/><Relationship Id="rId6" Type="http://schemas.openxmlformats.org/officeDocument/2006/relationships/image" Target="../media/image177.png"/><Relationship Id="rId15" Type="http://schemas.openxmlformats.org/officeDocument/2006/relationships/image" Target="../media/image186.png"/><Relationship Id="rId23" Type="http://schemas.openxmlformats.org/officeDocument/2006/relationships/image" Target="../media/image194.png"/><Relationship Id="rId28" Type="http://schemas.openxmlformats.org/officeDocument/2006/relationships/image" Target="../media/image199.png"/><Relationship Id="rId36" Type="http://schemas.openxmlformats.org/officeDocument/2006/relationships/image" Target="../media/image207.png"/><Relationship Id="rId49" Type="http://schemas.openxmlformats.org/officeDocument/2006/relationships/image" Target="../media/image220.png"/><Relationship Id="rId57" Type="http://schemas.openxmlformats.org/officeDocument/2006/relationships/image" Target="../media/image228.png"/><Relationship Id="rId10" Type="http://schemas.openxmlformats.org/officeDocument/2006/relationships/image" Target="../media/image181.png"/><Relationship Id="rId31" Type="http://schemas.openxmlformats.org/officeDocument/2006/relationships/image" Target="../media/image202.png"/><Relationship Id="rId44" Type="http://schemas.openxmlformats.org/officeDocument/2006/relationships/image" Target="../media/image215.png"/><Relationship Id="rId52" Type="http://schemas.openxmlformats.org/officeDocument/2006/relationships/image" Target="../media/image223.png"/><Relationship Id="rId60" Type="http://schemas.openxmlformats.org/officeDocument/2006/relationships/image" Target="../media/image231.png"/><Relationship Id="rId65" Type="http://schemas.openxmlformats.org/officeDocument/2006/relationships/image" Target="../media/image236.png"/><Relationship Id="rId73" Type="http://schemas.openxmlformats.org/officeDocument/2006/relationships/image" Target="../media/image244.png"/><Relationship Id="rId78" Type="http://schemas.openxmlformats.org/officeDocument/2006/relationships/image" Target="../media/image249.png"/><Relationship Id="rId81" Type="http://schemas.openxmlformats.org/officeDocument/2006/relationships/image" Target="../media/image252.png"/><Relationship Id="rId86" Type="http://schemas.openxmlformats.org/officeDocument/2006/relationships/image" Target="../media/image257.png"/><Relationship Id="rId4" Type="http://schemas.openxmlformats.org/officeDocument/2006/relationships/image" Target="../media/image175.png"/><Relationship Id="rId9" Type="http://schemas.openxmlformats.org/officeDocument/2006/relationships/image" Target="../media/image180.png"/><Relationship Id="rId13" Type="http://schemas.openxmlformats.org/officeDocument/2006/relationships/image" Target="../media/image184.png"/><Relationship Id="rId18" Type="http://schemas.openxmlformats.org/officeDocument/2006/relationships/image" Target="../media/image189.png"/><Relationship Id="rId39" Type="http://schemas.openxmlformats.org/officeDocument/2006/relationships/image" Target="../media/image210.png"/><Relationship Id="rId34" Type="http://schemas.openxmlformats.org/officeDocument/2006/relationships/image" Target="../media/image205.png"/><Relationship Id="rId50" Type="http://schemas.openxmlformats.org/officeDocument/2006/relationships/image" Target="../media/image221.png"/><Relationship Id="rId55" Type="http://schemas.openxmlformats.org/officeDocument/2006/relationships/image" Target="../media/image226.png"/><Relationship Id="rId76" Type="http://schemas.openxmlformats.org/officeDocument/2006/relationships/image" Target="../media/image247.png"/><Relationship Id="rId7" Type="http://schemas.openxmlformats.org/officeDocument/2006/relationships/image" Target="../media/image178.png"/><Relationship Id="rId71" Type="http://schemas.openxmlformats.org/officeDocument/2006/relationships/image" Target="../media/image242.png"/><Relationship Id="rId2" Type="http://schemas.openxmlformats.org/officeDocument/2006/relationships/notesSlide" Target="../notesSlides/notesSlide80.xml"/><Relationship Id="rId29" Type="http://schemas.openxmlformats.org/officeDocument/2006/relationships/image" Target="../media/image200.png"/><Relationship Id="rId24" Type="http://schemas.openxmlformats.org/officeDocument/2006/relationships/image" Target="../media/image195.png"/><Relationship Id="rId40" Type="http://schemas.openxmlformats.org/officeDocument/2006/relationships/image" Target="../media/image211.png"/><Relationship Id="rId45" Type="http://schemas.openxmlformats.org/officeDocument/2006/relationships/image" Target="../media/image216.png"/><Relationship Id="rId66" Type="http://schemas.openxmlformats.org/officeDocument/2006/relationships/image" Target="../media/image237.png"/><Relationship Id="rId87" Type="http://schemas.openxmlformats.org/officeDocument/2006/relationships/image" Target="../media/image258.png"/><Relationship Id="rId61" Type="http://schemas.openxmlformats.org/officeDocument/2006/relationships/image" Target="../media/image232.png"/><Relationship Id="rId82" Type="http://schemas.openxmlformats.org/officeDocument/2006/relationships/image" Target="../media/image253.png"/><Relationship Id="rId19" Type="http://schemas.openxmlformats.org/officeDocument/2006/relationships/image" Target="../media/image190.png"/></Relationships>
</file>

<file path=ppt/slides/_rels/slide108.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81.xml"/><Relationship Id="rId1" Type="http://schemas.openxmlformats.org/officeDocument/2006/relationships/slideLayout" Target="../slideLayouts/slideLayout17.xml"/></Relationships>
</file>

<file path=ppt/slides/_rels/slide109.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82.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1.xml"/><Relationship Id="rId1" Type="http://schemas.openxmlformats.org/officeDocument/2006/relationships/slideLayout" Target="../slideLayouts/slideLayout17.xml"/><Relationship Id="rId6" Type="http://schemas.openxmlformats.org/officeDocument/2006/relationships/image" Target="../media/image27.jpeg"/><Relationship Id="rId5" Type="http://schemas.openxmlformats.org/officeDocument/2006/relationships/image" Target="../media/image26.jpeg"/><Relationship Id="rId4" Type="http://schemas.openxmlformats.org/officeDocument/2006/relationships/image" Target="../media/image25.jpeg"/></Relationships>
</file>

<file path=ppt/slides/_rels/slide110.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83.xml"/><Relationship Id="rId1" Type="http://schemas.openxmlformats.org/officeDocument/2006/relationships/slideLayout" Target="../slideLayouts/slideLayout17.xml"/></Relationships>
</file>

<file path=ppt/slides/_rels/slide111.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84.xml"/><Relationship Id="rId1" Type="http://schemas.openxmlformats.org/officeDocument/2006/relationships/slideLayout" Target="../slideLayouts/slideLayout17.xml"/></Relationships>
</file>

<file path=ppt/slides/_rels/slide112.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85.xml"/><Relationship Id="rId1" Type="http://schemas.openxmlformats.org/officeDocument/2006/relationships/slideLayout" Target="../slideLayouts/slideLayout17.xml"/></Relationships>
</file>

<file path=ppt/slides/_rels/slide113.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86.xml"/><Relationship Id="rId1" Type="http://schemas.openxmlformats.org/officeDocument/2006/relationships/slideLayout" Target="../slideLayouts/slideLayout17.xml"/><Relationship Id="rId4" Type="http://schemas.openxmlformats.org/officeDocument/2006/relationships/image" Target="../media/image264.png"/></Relationships>
</file>

<file path=ppt/slides/_rels/slide114.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87.xml"/><Relationship Id="rId1" Type="http://schemas.openxmlformats.org/officeDocument/2006/relationships/slideLayout" Target="../slideLayouts/slideLayout17.xml"/><Relationship Id="rId4" Type="http://schemas.openxmlformats.org/officeDocument/2006/relationships/image" Target="../media/image264.png"/></Relationships>
</file>

<file path=ppt/slides/_rels/slide115.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88.xml"/><Relationship Id="rId1" Type="http://schemas.openxmlformats.org/officeDocument/2006/relationships/slideLayout" Target="../slideLayouts/slideLayout17.xml"/><Relationship Id="rId5" Type="http://schemas.openxmlformats.org/officeDocument/2006/relationships/image" Target="../media/image265.png"/><Relationship Id="rId4" Type="http://schemas.openxmlformats.org/officeDocument/2006/relationships/image" Target="../media/image264.png"/></Relationships>
</file>

<file path=ppt/slides/_rels/slide116.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89.xml"/><Relationship Id="rId1" Type="http://schemas.openxmlformats.org/officeDocument/2006/relationships/slideLayout" Target="../slideLayouts/slideLayout17.xml"/><Relationship Id="rId5" Type="http://schemas.openxmlformats.org/officeDocument/2006/relationships/image" Target="../media/image265.png"/><Relationship Id="rId4" Type="http://schemas.openxmlformats.org/officeDocument/2006/relationships/image" Target="../media/image264.png"/></Relationships>
</file>

<file path=ppt/slides/_rels/slide117.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90.xml"/><Relationship Id="rId1" Type="http://schemas.openxmlformats.org/officeDocument/2006/relationships/slideLayout" Target="../slideLayouts/slideLayout17.xml"/><Relationship Id="rId5" Type="http://schemas.openxmlformats.org/officeDocument/2006/relationships/image" Target="../media/image265.png"/><Relationship Id="rId4" Type="http://schemas.openxmlformats.org/officeDocument/2006/relationships/image" Target="../media/image264.png"/></Relationships>
</file>

<file path=ppt/slides/_rels/slide118.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91.xml"/><Relationship Id="rId1" Type="http://schemas.openxmlformats.org/officeDocument/2006/relationships/slideLayout" Target="../slideLayouts/slideLayout17.xml"/><Relationship Id="rId5" Type="http://schemas.openxmlformats.org/officeDocument/2006/relationships/image" Target="../media/image265.png"/><Relationship Id="rId4" Type="http://schemas.openxmlformats.org/officeDocument/2006/relationships/image" Target="../media/image264.png"/></Relationships>
</file>

<file path=ppt/slides/_rels/slide119.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92.xml"/><Relationship Id="rId1" Type="http://schemas.openxmlformats.org/officeDocument/2006/relationships/slideLayout" Target="../slideLayouts/slideLayout17.xml"/><Relationship Id="rId5" Type="http://schemas.openxmlformats.org/officeDocument/2006/relationships/image" Target="../media/image265.png"/><Relationship Id="rId4" Type="http://schemas.openxmlformats.org/officeDocument/2006/relationships/image" Target="../media/image264.png"/></Relationships>
</file>

<file path=ppt/slides/_rels/slide1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2.xml"/><Relationship Id="rId1" Type="http://schemas.openxmlformats.org/officeDocument/2006/relationships/slideLayout" Target="../slideLayouts/slideLayout17.xml"/><Relationship Id="rId4" Type="http://schemas.openxmlformats.org/officeDocument/2006/relationships/image" Target="../media/image29.jpeg"/></Relationships>
</file>

<file path=ppt/slides/_rels/slide120.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notesSlide" Target="../notesSlides/notesSlide93.xml"/><Relationship Id="rId1" Type="http://schemas.openxmlformats.org/officeDocument/2006/relationships/slideLayout" Target="../slideLayouts/slideLayout17.xml"/><Relationship Id="rId5" Type="http://schemas.openxmlformats.org/officeDocument/2006/relationships/image" Target="../media/image266.png"/><Relationship Id="rId4" Type="http://schemas.openxmlformats.org/officeDocument/2006/relationships/image" Target="../media/image265.png"/></Relationships>
</file>

<file path=ppt/slides/_rels/slide121.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3" Type="http://schemas.openxmlformats.org/officeDocument/2006/relationships/image" Target="../media/image272.jpg"/><Relationship Id="rId7" Type="http://schemas.openxmlformats.org/officeDocument/2006/relationships/image" Target="../media/image276.png"/><Relationship Id="rId2" Type="http://schemas.openxmlformats.org/officeDocument/2006/relationships/notesSlide" Target="../notesSlides/notesSlide99.xml"/><Relationship Id="rId1" Type="http://schemas.openxmlformats.org/officeDocument/2006/relationships/slideLayout" Target="../slideLayouts/slideLayout6.xml"/><Relationship Id="rId6" Type="http://schemas.openxmlformats.org/officeDocument/2006/relationships/image" Target="../media/image275.png"/><Relationship Id="rId5" Type="http://schemas.openxmlformats.org/officeDocument/2006/relationships/image" Target="../media/image274.png"/><Relationship Id="rId4" Type="http://schemas.openxmlformats.org/officeDocument/2006/relationships/image" Target="../media/image273.jpg"/></Relationships>
</file>

<file path=ppt/slides/_rels/slide127.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101.xml"/><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3" Type="http://schemas.openxmlformats.org/officeDocument/2006/relationships/image" Target="../media/image280.emf"/><Relationship Id="rId2" Type="http://schemas.openxmlformats.org/officeDocument/2006/relationships/notesSlide" Target="../notesSlides/notesSlide108.xml"/><Relationship Id="rId1" Type="http://schemas.openxmlformats.org/officeDocument/2006/relationships/slideLayout" Target="../slideLayouts/slideLayout6.xml"/><Relationship Id="rId4" Type="http://schemas.openxmlformats.org/officeDocument/2006/relationships/image" Target="../media/image281.emf"/></Relationships>
</file>

<file path=ppt/slides/_rels/slide136.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109.xml"/><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2" Type="http://schemas.openxmlformats.org/officeDocument/2006/relationships/image" Target="../media/image283.pn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14.xml"/><Relationship Id="rId1" Type="http://schemas.openxmlformats.org/officeDocument/2006/relationships/slideLayout" Target="../slideLayouts/slideLayout17.xml"/><Relationship Id="rId5" Type="http://schemas.openxmlformats.org/officeDocument/2006/relationships/image" Target="../media/image32.jpg"/><Relationship Id="rId4" Type="http://schemas.openxmlformats.org/officeDocument/2006/relationships/image" Target="../media/image31.jp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2.xml.rels><?xml version="1.0" encoding="UTF-8" standalone="yes"?>
<Relationships xmlns="http://schemas.openxmlformats.org/package/2006/relationships"><Relationship Id="rId2" Type="http://schemas.openxmlformats.org/officeDocument/2006/relationships/hyperlink" Target="http://www.ecoer.com/" TargetMode="External"/><Relationship Id="rId1" Type="http://schemas.openxmlformats.org/officeDocument/2006/relationships/slideLayout" Target="../slideLayouts/slideLayout5.xml"/></Relationships>
</file>

<file path=ppt/slides/_rels/slide153.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hyperlink" Target="http://www.ecoer.com/" TargetMode="External"/><Relationship Id="rId1" Type="http://schemas.openxmlformats.org/officeDocument/2006/relationships/slideLayout" Target="../slideLayouts/slideLayout5.xml"/></Relationships>
</file>

<file path=ppt/slides/_rels/slide154.xml.rels><?xml version="1.0" encoding="UTF-8" standalone="yes"?>
<Relationships xmlns="http://schemas.openxmlformats.org/package/2006/relationships"><Relationship Id="rId8" Type="http://schemas.openxmlformats.org/officeDocument/2006/relationships/image" Target="../media/image290.png"/><Relationship Id="rId3" Type="http://schemas.openxmlformats.org/officeDocument/2006/relationships/image" Target="../media/image285.jpg"/><Relationship Id="rId7" Type="http://schemas.openxmlformats.org/officeDocument/2006/relationships/image" Target="../media/image289.png"/><Relationship Id="rId2" Type="http://schemas.openxmlformats.org/officeDocument/2006/relationships/hyperlink" Target="http://www.ecoer.com/" TargetMode="External"/><Relationship Id="rId1" Type="http://schemas.openxmlformats.org/officeDocument/2006/relationships/slideLayout" Target="../slideLayouts/slideLayout5.xml"/><Relationship Id="rId6" Type="http://schemas.openxmlformats.org/officeDocument/2006/relationships/image" Target="../media/image288.jpg"/><Relationship Id="rId11" Type="http://schemas.openxmlformats.org/officeDocument/2006/relationships/image" Target="../media/image293.jpg"/><Relationship Id="rId5" Type="http://schemas.openxmlformats.org/officeDocument/2006/relationships/image" Target="../media/image287.jpg"/><Relationship Id="rId10" Type="http://schemas.openxmlformats.org/officeDocument/2006/relationships/image" Target="../media/image292.png"/><Relationship Id="rId4" Type="http://schemas.openxmlformats.org/officeDocument/2006/relationships/image" Target="../media/image286.jpg"/><Relationship Id="rId9" Type="http://schemas.openxmlformats.org/officeDocument/2006/relationships/image" Target="../media/image291.png"/></Relationships>
</file>

<file path=ppt/slides/_rels/slide155.xml.rels><?xml version="1.0" encoding="UTF-8" standalone="yes"?>
<Relationships xmlns="http://schemas.openxmlformats.org/package/2006/relationships"><Relationship Id="rId3" Type="http://schemas.openxmlformats.org/officeDocument/2006/relationships/image" Target="../media/image294.jpg"/><Relationship Id="rId2" Type="http://schemas.openxmlformats.org/officeDocument/2006/relationships/hyperlink" Target="http://www.ecoer.com/" TargetMode="External"/><Relationship Id="rId1" Type="http://schemas.openxmlformats.org/officeDocument/2006/relationships/slideLayout" Target="../slideLayouts/slideLayout5.xml"/><Relationship Id="rId6" Type="http://schemas.openxmlformats.org/officeDocument/2006/relationships/image" Target="../media/image297.jpg"/><Relationship Id="rId5" Type="http://schemas.openxmlformats.org/officeDocument/2006/relationships/image" Target="../media/image296.jpg"/><Relationship Id="rId4" Type="http://schemas.openxmlformats.org/officeDocument/2006/relationships/image" Target="../media/image295.jpg"/></Relationships>
</file>

<file path=ppt/slides/_rels/slide156.xml.rels><?xml version="1.0" encoding="UTF-8" standalone="yes"?>
<Relationships xmlns="http://schemas.openxmlformats.org/package/2006/relationships"><Relationship Id="rId2" Type="http://schemas.openxmlformats.org/officeDocument/2006/relationships/hyperlink" Target="http://www.ecoer.com/" TargetMode="External"/><Relationship Id="rId1" Type="http://schemas.openxmlformats.org/officeDocument/2006/relationships/slideLayout" Target="../slideLayouts/slideLayout5.xml"/></Relationships>
</file>

<file path=ppt/slides/_rels/slide157.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hyperlink" Target="http://www.ecoer.com/" TargetMode="External"/><Relationship Id="rId1" Type="http://schemas.openxmlformats.org/officeDocument/2006/relationships/slideLayout" Target="../slideLayouts/slideLayout5.xml"/><Relationship Id="rId6" Type="http://schemas.openxmlformats.org/officeDocument/2006/relationships/image" Target="../media/image301.png"/><Relationship Id="rId5" Type="http://schemas.openxmlformats.org/officeDocument/2006/relationships/image" Target="../media/image300.png"/><Relationship Id="rId4" Type="http://schemas.openxmlformats.org/officeDocument/2006/relationships/image" Target="../media/image299.png"/></Relationships>
</file>

<file path=ppt/slides/_rels/slide158.xml.rels><?xml version="1.0" encoding="UTF-8" standalone="yes"?>
<Relationships xmlns="http://schemas.openxmlformats.org/package/2006/relationships"><Relationship Id="rId2" Type="http://schemas.openxmlformats.org/officeDocument/2006/relationships/hyperlink" Target="http://www.ecoer.com/" TargetMode="External"/><Relationship Id="rId1" Type="http://schemas.openxmlformats.org/officeDocument/2006/relationships/slideLayout" Target="../slideLayouts/slideLayout5.xml"/></Relationships>
</file>

<file path=ppt/slides/_rels/slide159.xml.rels><?xml version="1.0" encoding="UTF-8" standalone="yes"?>
<Relationships xmlns="http://schemas.openxmlformats.org/package/2006/relationships"><Relationship Id="rId3" Type="http://schemas.openxmlformats.org/officeDocument/2006/relationships/image" Target="../media/image302.jpg"/><Relationship Id="rId2" Type="http://schemas.openxmlformats.org/officeDocument/2006/relationships/hyperlink" Target="http://www.ecoer.com/" TargetMode="Externa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17.xml"/></Relationships>
</file>

<file path=ppt/slides/_rels/slide160.xml.rels><?xml version="1.0" encoding="UTF-8" standalone="yes"?>
<Relationships xmlns="http://schemas.openxmlformats.org/package/2006/relationships"><Relationship Id="rId3" Type="http://schemas.openxmlformats.org/officeDocument/2006/relationships/image" Target="../media/image303.jpg"/><Relationship Id="rId2" Type="http://schemas.openxmlformats.org/officeDocument/2006/relationships/hyperlink" Target="http://www.ecoer.com/" TargetMode="External"/><Relationship Id="rId1" Type="http://schemas.openxmlformats.org/officeDocument/2006/relationships/slideLayout" Target="../slideLayouts/slideLayout5.xml"/></Relationships>
</file>

<file path=ppt/slides/_rels/slide161.xml.rels><?xml version="1.0" encoding="UTF-8" standalone="yes"?>
<Relationships xmlns="http://schemas.openxmlformats.org/package/2006/relationships"><Relationship Id="rId3" Type="http://schemas.openxmlformats.org/officeDocument/2006/relationships/image" Target="../media/image272.jpg"/><Relationship Id="rId7" Type="http://schemas.openxmlformats.org/officeDocument/2006/relationships/image" Target="../media/image276.png"/><Relationship Id="rId2" Type="http://schemas.openxmlformats.org/officeDocument/2006/relationships/hyperlink" Target="http://www.ecoer.com/" TargetMode="External"/><Relationship Id="rId1" Type="http://schemas.openxmlformats.org/officeDocument/2006/relationships/slideLayout" Target="../slideLayouts/slideLayout5.xml"/><Relationship Id="rId6" Type="http://schemas.openxmlformats.org/officeDocument/2006/relationships/image" Target="../media/image275.png"/><Relationship Id="rId5" Type="http://schemas.openxmlformats.org/officeDocument/2006/relationships/image" Target="../media/image274.png"/><Relationship Id="rId4" Type="http://schemas.openxmlformats.org/officeDocument/2006/relationships/image" Target="../media/image273.jp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3.xml.rels><?xml version="1.0" encoding="UTF-8" standalone="yes"?>
<Relationships xmlns="http://schemas.openxmlformats.org/package/2006/relationships"><Relationship Id="rId2" Type="http://schemas.openxmlformats.org/officeDocument/2006/relationships/hyperlink" Target="http://www.ecoer.com/" TargetMode="External"/><Relationship Id="rId1" Type="http://schemas.openxmlformats.org/officeDocument/2006/relationships/slideLayout" Target="../slideLayouts/slideLayout5.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17.xml"/><Relationship Id="rId1" Type="http://schemas.openxmlformats.org/officeDocument/2006/relationships/slideLayout" Target="../slideLayouts/slideLayout17.xml"/><Relationship Id="rId5" Type="http://schemas.openxmlformats.org/officeDocument/2006/relationships/image" Target="../media/image17.png"/><Relationship Id="rId4" Type="http://schemas.openxmlformats.org/officeDocument/2006/relationships/image" Target="../media/image35.jpg"/></Relationships>
</file>

<file path=ppt/slides/_rels/slide18.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18.xml"/><Relationship Id="rId1" Type="http://schemas.openxmlformats.org/officeDocument/2006/relationships/slideLayout" Target="../slideLayouts/slideLayout17.xml"/><Relationship Id="rId5" Type="http://schemas.openxmlformats.org/officeDocument/2006/relationships/image" Target="../media/image17.png"/><Relationship Id="rId4" Type="http://schemas.openxmlformats.org/officeDocument/2006/relationships/image" Target="../media/image35.jpg"/></Relationships>
</file>

<file path=ppt/slides/_rels/slide19.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19.xml"/><Relationship Id="rId1" Type="http://schemas.openxmlformats.org/officeDocument/2006/relationships/slideLayout" Target="../slideLayouts/slideLayout17.xml"/><Relationship Id="rId4" Type="http://schemas.openxmlformats.org/officeDocument/2006/relationships/image" Target="../media/image17.png"/></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20.xml"/><Relationship Id="rId1" Type="http://schemas.openxmlformats.org/officeDocument/2006/relationships/slideLayout" Target="../slideLayouts/slideLayout17.xml"/><Relationship Id="rId4" Type="http://schemas.openxmlformats.org/officeDocument/2006/relationships/image" Target="../media/image17.png"/></Relationships>
</file>

<file path=ppt/slides/_rels/slide2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1.xml"/><Relationship Id="rId1" Type="http://schemas.openxmlformats.org/officeDocument/2006/relationships/slideLayout" Target="../slideLayouts/slideLayout17.xml"/><Relationship Id="rId6" Type="http://schemas.openxmlformats.org/officeDocument/2006/relationships/image" Target="../media/image41.jpeg"/><Relationship Id="rId5" Type="http://schemas.openxmlformats.org/officeDocument/2006/relationships/image" Target="../media/image40.jpeg"/><Relationship Id="rId4" Type="http://schemas.openxmlformats.org/officeDocument/2006/relationships/image" Target="../media/image39.jpeg"/></Relationships>
</file>

<file path=ppt/slides/_rels/slide22.xml.rels><?xml version="1.0" encoding="UTF-8" standalone="yes"?>
<Relationships xmlns="http://schemas.openxmlformats.org/package/2006/relationships"><Relationship Id="rId8" Type="http://schemas.openxmlformats.org/officeDocument/2006/relationships/image" Target="../media/image41.jpeg"/><Relationship Id="rId3" Type="http://schemas.openxmlformats.org/officeDocument/2006/relationships/image" Target="../media/image38.jpeg"/><Relationship Id="rId7" Type="http://schemas.openxmlformats.org/officeDocument/2006/relationships/image" Target="../media/image40.jpeg"/><Relationship Id="rId2" Type="http://schemas.openxmlformats.org/officeDocument/2006/relationships/notesSlide" Target="../notesSlides/notesSlide22.xml"/><Relationship Id="rId1" Type="http://schemas.openxmlformats.org/officeDocument/2006/relationships/slideLayout" Target="../slideLayouts/slideLayout17.xml"/><Relationship Id="rId6" Type="http://schemas.openxmlformats.org/officeDocument/2006/relationships/image" Target="../media/image44.jpeg"/><Relationship Id="rId5" Type="http://schemas.openxmlformats.org/officeDocument/2006/relationships/image" Target="../media/image43.jpeg"/><Relationship Id="rId4" Type="http://schemas.openxmlformats.org/officeDocument/2006/relationships/image" Target="../media/image42.jpeg"/></Relationships>
</file>

<file path=ppt/slides/_rels/slide23.xml.rels><?xml version="1.0" encoding="UTF-8" standalone="yes"?>
<Relationships xmlns="http://schemas.openxmlformats.org/package/2006/relationships"><Relationship Id="rId3" Type="http://schemas.openxmlformats.org/officeDocument/2006/relationships/image" Target="../media/image45.jpeg"/><Relationship Id="rId7" Type="http://schemas.openxmlformats.org/officeDocument/2006/relationships/image" Target="../media/image40.jpeg"/><Relationship Id="rId2" Type="http://schemas.openxmlformats.org/officeDocument/2006/relationships/notesSlide" Target="../notesSlides/notesSlide23.xml"/><Relationship Id="rId1" Type="http://schemas.openxmlformats.org/officeDocument/2006/relationships/slideLayout" Target="../slideLayouts/slideLayout17.xml"/><Relationship Id="rId6" Type="http://schemas.openxmlformats.org/officeDocument/2006/relationships/image" Target="../media/image38.jpeg"/><Relationship Id="rId5" Type="http://schemas.openxmlformats.org/officeDocument/2006/relationships/image" Target="../media/image41.jpeg"/><Relationship Id="rId4" Type="http://schemas.openxmlformats.org/officeDocument/2006/relationships/image" Target="../media/image46.jpeg"/></Relationships>
</file>

<file path=ppt/slides/_rels/slide24.xml.rels><?xml version="1.0" encoding="UTF-8" standalone="yes"?>
<Relationships xmlns="http://schemas.openxmlformats.org/package/2006/relationships"><Relationship Id="rId3" Type="http://schemas.openxmlformats.org/officeDocument/2006/relationships/image" Target="../media/image47.jpeg"/><Relationship Id="rId7" Type="http://schemas.openxmlformats.org/officeDocument/2006/relationships/image" Target="../media/image41.jpeg"/><Relationship Id="rId2" Type="http://schemas.openxmlformats.org/officeDocument/2006/relationships/notesSlide" Target="../notesSlides/notesSlide24.xml"/><Relationship Id="rId1" Type="http://schemas.openxmlformats.org/officeDocument/2006/relationships/slideLayout" Target="../slideLayouts/slideLayout17.xml"/><Relationship Id="rId6" Type="http://schemas.openxmlformats.org/officeDocument/2006/relationships/image" Target="../media/image40.jpeg"/><Relationship Id="rId5" Type="http://schemas.openxmlformats.org/officeDocument/2006/relationships/image" Target="../media/image38.jpeg"/><Relationship Id="rId4" Type="http://schemas.openxmlformats.org/officeDocument/2006/relationships/image" Target="../media/image48.jpeg"/></Relationships>
</file>

<file path=ppt/slides/_rels/slide2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5.xml"/><Relationship Id="rId1" Type="http://schemas.openxmlformats.org/officeDocument/2006/relationships/slideLayout" Target="../slideLayouts/slideLayout17.xml"/><Relationship Id="rId5" Type="http://schemas.openxmlformats.org/officeDocument/2006/relationships/image" Target="../media/image50.jpeg"/><Relationship Id="rId4" Type="http://schemas.openxmlformats.org/officeDocument/2006/relationships/image" Target="../media/image40.jpeg"/></Relationships>
</file>

<file path=ppt/slides/_rels/slide26.xml.rels><?xml version="1.0" encoding="UTF-8" standalone="yes"?>
<Relationships xmlns="http://schemas.openxmlformats.org/package/2006/relationships"><Relationship Id="rId3" Type="http://schemas.openxmlformats.org/officeDocument/2006/relationships/image" Target="../media/image51.jpeg"/><Relationship Id="rId7" Type="http://schemas.openxmlformats.org/officeDocument/2006/relationships/image" Target="../media/image55.png"/><Relationship Id="rId2" Type="http://schemas.openxmlformats.org/officeDocument/2006/relationships/notesSlide" Target="../notesSlides/notesSlide26.xml"/><Relationship Id="rId1" Type="http://schemas.openxmlformats.org/officeDocument/2006/relationships/slideLayout" Target="../slideLayouts/slideLayout6.xml"/><Relationship Id="rId6" Type="http://schemas.openxmlformats.org/officeDocument/2006/relationships/image" Target="../media/image54.jpg"/><Relationship Id="rId5" Type="http://schemas.openxmlformats.org/officeDocument/2006/relationships/image" Target="../media/image53.jpg"/><Relationship Id="rId4" Type="http://schemas.openxmlformats.org/officeDocument/2006/relationships/image" Target="../media/image52.jpg"/></Relationships>
</file>

<file path=ppt/slides/_rels/slide2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6.xml"/><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11.xml"/><Relationship Id="rId5" Type="http://schemas.openxmlformats.org/officeDocument/2006/relationships/image" Target="../media/image62.jpg"/><Relationship Id="rId4" Type="http://schemas.openxmlformats.org/officeDocument/2006/relationships/image" Target="../media/image61.png"/></Relationships>
</file>

<file path=ppt/slides/_rels/slide39.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4.xml"/><Relationship Id="rId1" Type="http://schemas.openxmlformats.org/officeDocument/2006/relationships/slideLayout" Target="../slideLayouts/slideLayout17.xml"/><Relationship Id="rId5" Type="http://schemas.openxmlformats.org/officeDocument/2006/relationships/image" Target="../media/image11.jpg"/><Relationship Id="rId4" Type="http://schemas.openxmlformats.org/officeDocument/2006/relationships/image" Target="../media/image10.jpg"/></Relationships>
</file>

<file path=ppt/slides/_rels/slide4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11.xml"/><Relationship Id="rId4" Type="http://schemas.openxmlformats.org/officeDocument/2006/relationships/image" Target="../media/image64.png"/></Relationships>
</file>

<file path=ppt/slides/_rels/slide4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11.xml"/><Relationship Id="rId4" Type="http://schemas.openxmlformats.org/officeDocument/2006/relationships/image" Target="../media/image66.png"/></Relationships>
</file>

<file path=ppt/slides/_rels/slide43.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11.xml"/><Relationship Id="rId4" Type="http://schemas.openxmlformats.org/officeDocument/2006/relationships/image" Target="../media/image68.png"/></Relationships>
</file>

<file path=ppt/slides/_rels/slide45.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69.png"/><Relationship Id="rId1" Type="http://schemas.openxmlformats.org/officeDocument/2006/relationships/slideLayout" Target="../slideLayouts/slideLayout5.xml"/><Relationship Id="rId4" Type="http://schemas.openxmlformats.org/officeDocument/2006/relationships/image" Target="../media/image70.png"/></Relationships>
</file>

<file path=ppt/slides/_rels/slide47.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11.xml"/><Relationship Id="rId4" Type="http://schemas.openxmlformats.org/officeDocument/2006/relationships/image" Target="../media/image71.png"/></Relationships>
</file>

<file path=ppt/slides/_rels/slide49.xml.rels><?xml version="1.0" encoding="UTF-8" standalone="yes"?>
<Relationships xmlns="http://schemas.openxmlformats.org/package/2006/relationships"><Relationship Id="rId3" Type="http://schemas.openxmlformats.org/officeDocument/2006/relationships/image" Target="../media/image72.emf"/><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11.xml"/><Relationship Id="rId4" Type="http://schemas.openxmlformats.org/officeDocument/2006/relationships/image" Target="../media/image75.png"/></Relationships>
</file>

<file path=ppt/slides/_rels/slide51.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11.xml"/><Relationship Id="rId4" Type="http://schemas.openxmlformats.org/officeDocument/2006/relationships/image" Target="../media/image79.png"/></Relationships>
</file>

<file path=ppt/slides/_rels/slide53.xml.rels><?xml version="1.0" encoding="UTF-8" standalone="yes"?>
<Relationships xmlns="http://schemas.openxmlformats.org/package/2006/relationships"><Relationship Id="rId3" Type="http://schemas.openxmlformats.org/officeDocument/2006/relationships/image" Target="../media/image80.emf"/><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image" Target="../media/image81.emf"/><Relationship Id="rId2" Type="http://schemas.openxmlformats.org/officeDocument/2006/relationships/notesSlide" Target="../notesSlides/notesSlide45.xml"/><Relationship Id="rId1" Type="http://schemas.openxmlformats.org/officeDocument/2006/relationships/slideLayout" Target="../slideLayouts/slideLayout6.xml"/><Relationship Id="rId6" Type="http://schemas.openxmlformats.org/officeDocument/2006/relationships/image" Target="../media/image84.emf"/><Relationship Id="rId5" Type="http://schemas.openxmlformats.org/officeDocument/2006/relationships/image" Target="../media/image83.emf"/><Relationship Id="rId4" Type="http://schemas.openxmlformats.org/officeDocument/2006/relationships/image" Target="../media/image82.emf"/></Relationships>
</file>

<file path=ppt/slides/_rels/slide5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Layout" Target="../slideLayouts/slideLayout11.xml"/><Relationship Id="rId4" Type="http://schemas.openxmlformats.org/officeDocument/2006/relationships/image" Target="../media/image87.png"/></Relationships>
</file>

<file path=ppt/slides/_rels/slide56.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notesSlide" Target="../notesSlides/notesSlide46.xml"/><Relationship Id="rId1" Type="http://schemas.openxmlformats.org/officeDocument/2006/relationships/slideLayout" Target="../slideLayouts/slideLayout6.xml"/><Relationship Id="rId4" Type="http://schemas.openxmlformats.org/officeDocument/2006/relationships/image" Target="../media/image89.emf"/></Relationships>
</file>

<file path=ppt/slides/_rels/slide5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59.png"/><Relationship Id="rId1" Type="http://schemas.openxmlformats.org/officeDocument/2006/relationships/slideLayout" Target="../slideLayouts/slideLayout11.xml"/><Relationship Id="rId5" Type="http://schemas.openxmlformats.org/officeDocument/2006/relationships/image" Target="../media/image92.jpg"/><Relationship Id="rId4" Type="http://schemas.openxmlformats.org/officeDocument/2006/relationships/image" Target="../media/image91.png"/></Relationships>
</file>

<file path=ppt/slides/_rels/slide58.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notesSlide" Target="../notesSlides/notesSlide47.xml"/><Relationship Id="rId1" Type="http://schemas.openxmlformats.org/officeDocument/2006/relationships/slideLayout" Target="../slideLayouts/slideLayout6.xml"/><Relationship Id="rId4" Type="http://schemas.openxmlformats.org/officeDocument/2006/relationships/image" Target="../media/image93.png"/></Relationships>
</file>

<file path=ppt/slides/_rels/slide5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hyperlink" Target="http://www.ecoer.com/" TargetMode="External"/><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60.xml.rels><?xml version="1.0" encoding="UTF-8" standalone="yes"?>
<Relationships xmlns="http://schemas.openxmlformats.org/package/2006/relationships"><Relationship Id="rId3" Type="http://schemas.openxmlformats.org/officeDocument/2006/relationships/image" Target="../media/image95.emf"/><Relationship Id="rId2" Type="http://schemas.openxmlformats.org/officeDocument/2006/relationships/notesSlide" Target="../notesSlides/notesSlide48.xml"/><Relationship Id="rId1" Type="http://schemas.openxmlformats.org/officeDocument/2006/relationships/slideLayout" Target="../slideLayouts/slideLayout6.xml"/><Relationship Id="rId6" Type="http://schemas.openxmlformats.org/officeDocument/2006/relationships/image" Target="../media/image98.emf"/><Relationship Id="rId5" Type="http://schemas.openxmlformats.org/officeDocument/2006/relationships/image" Target="../media/image97.emf"/><Relationship Id="rId4" Type="http://schemas.openxmlformats.org/officeDocument/2006/relationships/image" Target="../media/image96.emf"/></Relationships>
</file>

<file path=ppt/slides/_rels/slide61.xml.rels><?xml version="1.0" encoding="UTF-8" standalone="yes"?>
<Relationships xmlns="http://schemas.openxmlformats.org/package/2006/relationships"><Relationship Id="rId3" Type="http://schemas.openxmlformats.org/officeDocument/2006/relationships/image" Target="../media/image98.emf"/><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hyperlink" Target="http://www.ecoer.com/" TargetMode="External"/><Relationship Id="rId1" Type="http://schemas.openxmlformats.org/officeDocument/2006/relationships/slideLayout" Target="../slideLayouts/slideLayout5.xml"/><Relationship Id="rId6" Type="http://schemas.openxmlformats.org/officeDocument/2006/relationships/image" Target="../media/image94.png"/><Relationship Id="rId5" Type="http://schemas.openxmlformats.org/officeDocument/2006/relationships/image" Target="../media/image101.png"/><Relationship Id="rId4" Type="http://schemas.openxmlformats.org/officeDocument/2006/relationships/image" Target="../media/image100.png"/></Relationships>
</file>

<file path=ppt/slides/_rels/slide63.xml.rels><?xml version="1.0" encoding="UTF-8" standalone="yes"?>
<Relationships xmlns="http://schemas.openxmlformats.org/package/2006/relationships"><Relationship Id="rId3" Type="http://schemas.openxmlformats.org/officeDocument/2006/relationships/image" Target="../media/image103.png"/><Relationship Id="rId7" Type="http://schemas.openxmlformats.org/officeDocument/2006/relationships/image" Target="../media/image107.png"/><Relationship Id="rId2" Type="http://schemas.openxmlformats.org/officeDocument/2006/relationships/image" Target="../media/image102.png"/><Relationship Id="rId1" Type="http://schemas.openxmlformats.org/officeDocument/2006/relationships/slideLayout" Target="../slideLayouts/slideLayout5.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104.png"/></Relationships>
</file>

<file path=ppt/slides/_rels/slide64.xml.rels><?xml version="1.0" encoding="UTF-8" standalone="yes"?>
<Relationships xmlns="http://schemas.openxmlformats.org/package/2006/relationships"><Relationship Id="rId2" Type="http://schemas.openxmlformats.org/officeDocument/2006/relationships/hyperlink" Target="http://www.ecoer.com/" TargetMode="External"/><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3" Type="http://schemas.openxmlformats.org/officeDocument/2006/relationships/image" Target="../media/image108.png"/><Relationship Id="rId7" Type="http://schemas.openxmlformats.org/officeDocument/2006/relationships/image" Target="../media/image111.png"/><Relationship Id="rId2" Type="http://schemas.openxmlformats.org/officeDocument/2006/relationships/image" Target="../media/image102.png"/><Relationship Id="rId1" Type="http://schemas.openxmlformats.org/officeDocument/2006/relationships/slideLayout" Target="../slideLayouts/slideLayout5.xml"/><Relationship Id="rId6" Type="http://schemas.openxmlformats.org/officeDocument/2006/relationships/image" Target="../media/image110.png"/><Relationship Id="rId5" Type="http://schemas.openxmlformats.org/officeDocument/2006/relationships/image" Target="../media/image103.png"/><Relationship Id="rId4" Type="http://schemas.openxmlformats.org/officeDocument/2006/relationships/image" Target="../media/image109.png"/></Relationships>
</file>

<file path=ppt/slides/_rels/slide66.xml.rels><?xml version="1.0" encoding="UTF-8" standalone="yes"?>
<Relationships xmlns="http://schemas.openxmlformats.org/package/2006/relationships"><Relationship Id="rId3" Type="http://schemas.openxmlformats.org/officeDocument/2006/relationships/image" Target="../media/image108.png"/><Relationship Id="rId7" Type="http://schemas.openxmlformats.org/officeDocument/2006/relationships/image" Target="../media/image113.png"/><Relationship Id="rId2" Type="http://schemas.openxmlformats.org/officeDocument/2006/relationships/image" Target="../media/image102.png"/><Relationship Id="rId1" Type="http://schemas.openxmlformats.org/officeDocument/2006/relationships/slideLayout" Target="../slideLayouts/slideLayout5.xml"/><Relationship Id="rId6" Type="http://schemas.openxmlformats.org/officeDocument/2006/relationships/image" Target="../media/image110.png"/><Relationship Id="rId5" Type="http://schemas.openxmlformats.org/officeDocument/2006/relationships/image" Target="../media/image103.png"/><Relationship Id="rId4" Type="http://schemas.openxmlformats.org/officeDocument/2006/relationships/image" Target="../media/image112.png"/></Relationships>
</file>

<file path=ppt/slides/_rels/slide67.xml.rels><?xml version="1.0" encoding="UTF-8" standalone="yes"?>
<Relationships xmlns="http://schemas.openxmlformats.org/package/2006/relationships"><Relationship Id="rId3" Type="http://schemas.openxmlformats.org/officeDocument/2006/relationships/image" Target="../media/image115.png"/><Relationship Id="rId7" Type="http://schemas.openxmlformats.org/officeDocument/2006/relationships/image" Target="../media/image119.png"/><Relationship Id="rId2" Type="http://schemas.openxmlformats.org/officeDocument/2006/relationships/image" Target="../media/image114.png"/><Relationship Id="rId1" Type="http://schemas.openxmlformats.org/officeDocument/2006/relationships/slideLayout" Target="../slideLayouts/slideLayout5.xml"/><Relationship Id="rId6" Type="http://schemas.openxmlformats.org/officeDocument/2006/relationships/image" Target="../media/image118.png"/><Relationship Id="rId5" Type="http://schemas.openxmlformats.org/officeDocument/2006/relationships/image" Target="../media/image117.png"/><Relationship Id="rId4" Type="http://schemas.openxmlformats.org/officeDocument/2006/relationships/image" Target="../media/image116.png"/></Relationships>
</file>

<file path=ppt/slides/_rels/slide6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85.png"/><Relationship Id="rId1" Type="http://schemas.openxmlformats.org/officeDocument/2006/relationships/slideLayout" Target="../slideLayouts/slideLayout5.xml"/><Relationship Id="rId4" Type="http://schemas.openxmlformats.org/officeDocument/2006/relationships/image" Target="../media/image121.png"/></Relationships>
</file>

<file path=ppt/slides/_rels/slide69.xml.rels><?xml version="1.0" encoding="UTF-8" standalone="yes"?>
<Relationships xmlns="http://schemas.openxmlformats.org/package/2006/relationships"><Relationship Id="rId3" Type="http://schemas.openxmlformats.org/officeDocument/2006/relationships/image" Target="../media/image108.png"/><Relationship Id="rId7" Type="http://schemas.openxmlformats.org/officeDocument/2006/relationships/image" Target="../media/image123.png"/><Relationship Id="rId2" Type="http://schemas.openxmlformats.org/officeDocument/2006/relationships/image" Target="../media/image102.png"/><Relationship Id="rId1" Type="http://schemas.openxmlformats.org/officeDocument/2006/relationships/slideLayout" Target="../slideLayouts/slideLayout5.xml"/><Relationship Id="rId6" Type="http://schemas.openxmlformats.org/officeDocument/2006/relationships/image" Target="../media/image110.png"/><Relationship Id="rId5" Type="http://schemas.openxmlformats.org/officeDocument/2006/relationships/image" Target="../media/image103.png"/><Relationship Id="rId4" Type="http://schemas.openxmlformats.org/officeDocument/2006/relationships/image" Target="../media/image122.png"/></Relationships>
</file>

<file path=ppt/slides/_rels/slide7.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7.xml"/><Relationship Id="rId1" Type="http://schemas.openxmlformats.org/officeDocument/2006/relationships/slideLayout" Target="../slideLayouts/slideLayout17.xml"/><Relationship Id="rId4" Type="http://schemas.openxmlformats.org/officeDocument/2006/relationships/hyperlink" Target="http://www.ecoer.com/" TargetMode="External"/></Relationships>
</file>

<file path=ppt/slides/_rels/slide70.xml.rels><?xml version="1.0" encoding="UTF-8" standalone="yes"?>
<Relationships xmlns="http://schemas.openxmlformats.org/package/2006/relationships"><Relationship Id="rId3" Type="http://schemas.openxmlformats.org/officeDocument/2006/relationships/image" Target="../media/image125.png"/><Relationship Id="rId7" Type="http://schemas.openxmlformats.org/officeDocument/2006/relationships/image" Target="../media/image129.png"/><Relationship Id="rId2" Type="http://schemas.openxmlformats.org/officeDocument/2006/relationships/image" Target="../media/image124.png"/><Relationship Id="rId1" Type="http://schemas.openxmlformats.org/officeDocument/2006/relationships/slideLayout" Target="../slideLayouts/slideLayout5.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image" Target="../media/image126.png"/></Relationships>
</file>

<file path=ppt/slides/_rels/slide71.xml.rels><?xml version="1.0" encoding="UTF-8" standalone="yes"?>
<Relationships xmlns="http://schemas.openxmlformats.org/package/2006/relationships"><Relationship Id="rId3" Type="http://schemas.openxmlformats.org/officeDocument/2006/relationships/image" Target="../media/image115.png"/><Relationship Id="rId7" Type="http://schemas.openxmlformats.org/officeDocument/2006/relationships/image" Target="../media/image131.png"/><Relationship Id="rId2" Type="http://schemas.openxmlformats.org/officeDocument/2006/relationships/image" Target="../media/image114.png"/><Relationship Id="rId1" Type="http://schemas.openxmlformats.org/officeDocument/2006/relationships/slideLayout" Target="../slideLayouts/slideLayout5.xml"/><Relationship Id="rId6" Type="http://schemas.openxmlformats.org/officeDocument/2006/relationships/image" Target="../media/image118.png"/><Relationship Id="rId5" Type="http://schemas.openxmlformats.org/officeDocument/2006/relationships/image" Target="../media/image117.png"/><Relationship Id="rId4" Type="http://schemas.openxmlformats.org/officeDocument/2006/relationships/image" Target="../media/image130.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59.png"/><Relationship Id="rId1" Type="http://schemas.openxmlformats.org/officeDocument/2006/relationships/slideLayout" Target="../slideLayouts/slideLayout5.xml"/><Relationship Id="rId5" Type="http://schemas.openxmlformats.org/officeDocument/2006/relationships/image" Target="../media/image134.png"/><Relationship Id="rId4" Type="http://schemas.openxmlformats.org/officeDocument/2006/relationships/image" Target="../media/image133.png"/></Relationships>
</file>

<file path=ppt/slides/_rels/slide74.xml.rels><?xml version="1.0" encoding="UTF-8" standalone="yes"?>
<Relationships xmlns="http://schemas.openxmlformats.org/package/2006/relationships"><Relationship Id="rId3" Type="http://schemas.openxmlformats.org/officeDocument/2006/relationships/image" Target="../media/image136.png"/><Relationship Id="rId7" Type="http://schemas.openxmlformats.org/officeDocument/2006/relationships/image" Target="../media/image140.png"/><Relationship Id="rId2" Type="http://schemas.openxmlformats.org/officeDocument/2006/relationships/image" Target="../media/image135.png"/><Relationship Id="rId1" Type="http://schemas.openxmlformats.org/officeDocument/2006/relationships/slideLayout" Target="../slideLayouts/slideLayout11.xml"/><Relationship Id="rId6" Type="http://schemas.openxmlformats.org/officeDocument/2006/relationships/image" Target="../media/image139.png"/><Relationship Id="rId5" Type="http://schemas.openxmlformats.org/officeDocument/2006/relationships/image" Target="../media/image138.png"/><Relationship Id="rId4" Type="http://schemas.openxmlformats.org/officeDocument/2006/relationships/image" Target="../media/image137.png"/></Relationships>
</file>

<file path=ppt/slides/_rels/slide75.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59.png"/><Relationship Id="rId1" Type="http://schemas.openxmlformats.org/officeDocument/2006/relationships/slideLayout" Target="../slideLayouts/slideLayout11.xml"/><Relationship Id="rId4" Type="http://schemas.openxmlformats.org/officeDocument/2006/relationships/image" Target="../media/image68.png"/></Relationships>
</file>

<file path=ppt/slides/_rels/slide76.xml.rels><?xml version="1.0" encoding="UTF-8" standalone="yes"?>
<Relationships xmlns="http://schemas.openxmlformats.org/package/2006/relationships"><Relationship Id="rId3" Type="http://schemas.openxmlformats.org/officeDocument/2006/relationships/image" Target="../media/image143.png"/><Relationship Id="rId7" Type="http://schemas.openxmlformats.org/officeDocument/2006/relationships/image" Target="../media/image146.png"/><Relationship Id="rId2" Type="http://schemas.openxmlformats.org/officeDocument/2006/relationships/image" Target="../media/image142.png"/><Relationship Id="rId1" Type="http://schemas.openxmlformats.org/officeDocument/2006/relationships/slideLayout" Target="../slideLayouts/slideLayout11.xml"/><Relationship Id="rId6" Type="http://schemas.openxmlformats.org/officeDocument/2006/relationships/image" Target="../media/image145.png"/><Relationship Id="rId5" Type="http://schemas.openxmlformats.org/officeDocument/2006/relationships/image" Target="../media/image77.png"/><Relationship Id="rId4" Type="http://schemas.openxmlformats.org/officeDocument/2006/relationships/image" Target="../media/image144.png"/></Relationships>
</file>

<file path=ppt/slides/_rels/slide77.xml.rels><?xml version="1.0" encoding="UTF-8" standalone="yes"?>
<Relationships xmlns="http://schemas.openxmlformats.org/package/2006/relationships"><Relationship Id="rId3" Type="http://schemas.openxmlformats.org/officeDocument/2006/relationships/image" Target="../media/image147.emf"/><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3" Type="http://schemas.openxmlformats.org/officeDocument/2006/relationships/image" Target="../media/image148.emf"/><Relationship Id="rId2" Type="http://schemas.openxmlformats.org/officeDocument/2006/relationships/notesSlide" Target="../notesSlides/notesSlide51.xml"/><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3" Type="http://schemas.openxmlformats.org/officeDocument/2006/relationships/image" Target="../media/image149.emf"/><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image" Target="../media/image17.png"/><Relationship Id="rId5" Type="http://schemas.openxmlformats.org/officeDocument/2006/relationships/image" Target="../media/image16.jpg"/><Relationship Id="rId4" Type="http://schemas.openxmlformats.org/officeDocument/2006/relationships/image" Target="../media/image15.png"/></Relationships>
</file>

<file path=ppt/slides/_rels/slide80.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openxmlformats.org/officeDocument/2006/relationships/notesSlide" Target="../notesSlides/notesSlide53.xml"/><Relationship Id="rId1" Type="http://schemas.openxmlformats.org/officeDocument/2006/relationships/slideLayout" Target="../slideLayouts/slideLayout6.xml"/><Relationship Id="rId6" Type="http://schemas.openxmlformats.org/officeDocument/2006/relationships/image" Target="../media/image151.emf"/><Relationship Id="rId5" Type="http://schemas.openxmlformats.org/officeDocument/2006/relationships/package" Target="../embeddings/Microsoft_Excel_Worksheet1.xlsx"/><Relationship Id="rId4" Type="http://schemas.openxmlformats.org/officeDocument/2006/relationships/image" Target="../media/image150.emf"/></Relationships>
</file>

<file path=ppt/slides/_rels/slide81.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openxmlformats.org/officeDocument/2006/relationships/notesSlide" Target="../notesSlides/notesSlide54.xml"/><Relationship Id="rId1" Type="http://schemas.openxmlformats.org/officeDocument/2006/relationships/slideLayout" Target="../slideLayouts/slideLayout6.xml"/><Relationship Id="rId6" Type="http://schemas.openxmlformats.org/officeDocument/2006/relationships/image" Target="../media/image153.emf"/><Relationship Id="rId5" Type="http://schemas.openxmlformats.org/officeDocument/2006/relationships/package" Target="../embeddings/Microsoft_Excel_Worksheet3.xlsx"/><Relationship Id="rId4" Type="http://schemas.openxmlformats.org/officeDocument/2006/relationships/image" Target="../media/image152.emf"/></Relationships>
</file>

<file path=ppt/slides/_rels/slide82.xml.rels><?xml version="1.0" encoding="UTF-8" standalone="yes"?>
<Relationships xmlns="http://schemas.openxmlformats.org/package/2006/relationships"><Relationship Id="rId3" Type="http://schemas.openxmlformats.org/officeDocument/2006/relationships/image" Target="../media/image154.emf"/><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7.xml"/></Relationships>
</file>

<file path=ppt/slides/_rels/slide84.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57.xml"/><Relationship Id="rId1" Type="http://schemas.openxmlformats.org/officeDocument/2006/relationships/slideLayout" Target="../slideLayouts/slideLayout17.xml"/><Relationship Id="rId4" Type="http://schemas.openxmlformats.org/officeDocument/2006/relationships/image" Target="../media/image156.png"/></Relationships>
</file>

<file path=ppt/slides/_rels/slide85.xml.rels><?xml version="1.0" encoding="UTF-8" standalone="yes"?>
<Relationships xmlns="http://schemas.openxmlformats.org/package/2006/relationships"><Relationship Id="rId3" Type="http://schemas.openxmlformats.org/officeDocument/2006/relationships/image" Target="../media/image157.jpg"/><Relationship Id="rId2" Type="http://schemas.openxmlformats.org/officeDocument/2006/relationships/notesSlide" Target="../notesSlides/notesSlide58.xml"/><Relationship Id="rId1" Type="http://schemas.openxmlformats.org/officeDocument/2006/relationships/slideLayout" Target="../slideLayouts/slideLayout17.xml"/></Relationships>
</file>

<file path=ppt/slides/_rels/slide86.xml.rels><?xml version="1.0" encoding="UTF-8" standalone="yes"?>
<Relationships xmlns="http://schemas.openxmlformats.org/package/2006/relationships"><Relationship Id="rId3" Type="http://schemas.openxmlformats.org/officeDocument/2006/relationships/image" Target="../media/image158.jpg"/><Relationship Id="rId2" Type="http://schemas.openxmlformats.org/officeDocument/2006/relationships/notesSlide" Target="../notesSlides/notesSlide59.xml"/><Relationship Id="rId1" Type="http://schemas.openxmlformats.org/officeDocument/2006/relationships/slideLayout" Target="../slideLayouts/slideLayout17.xml"/></Relationships>
</file>

<file path=ppt/slides/_rels/slide87.xml.rels><?xml version="1.0" encoding="UTF-8" standalone="yes"?>
<Relationships xmlns="http://schemas.openxmlformats.org/package/2006/relationships"><Relationship Id="rId3" Type="http://schemas.openxmlformats.org/officeDocument/2006/relationships/image" Target="../media/image159.emf"/><Relationship Id="rId2" Type="http://schemas.openxmlformats.org/officeDocument/2006/relationships/notesSlide" Target="../notesSlides/notesSlide60.xml"/><Relationship Id="rId1" Type="http://schemas.openxmlformats.org/officeDocument/2006/relationships/slideLayout" Target="../slideLayouts/slideLayout17.xml"/></Relationships>
</file>

<file path=ppt/slides/_rels/slide88.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61.xml"/><Relationship Id="rId1" Type="http://schemas.openxmlformats.org/officeDocument/2006/relationships/slideLayout" Target="../slideLayouts/slideLayout6.xml"/><Relationship Id="rId4" Type="http://schemas.openxmlformats.org/officeDocument/2006/relationships/image" Target="../media/image161.emf"/></Relationships>
</file>

<file path=ppt/slides/_rels/slide89.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62.xml"/><Relationship Id="rId1" Type="http://schemas.openxmlformats.org/officeDocument/2006/relationships/slideLayout" Target="../slideLayouts/slideLayout6.xml"/><Relationship Id="rId4" Type="http://schemas.openxmlformats.org/officeDocument/2006/relationships/image" Target="../media/image161.emf"/></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17.xml"/><Relationship Id="rId5" Type="http://schemas.openxmlformats.org/officeDocument/2006/relationships/image" Target="../media/image19.jpg"/><Relationship Id="rId4" Type="http://schemas.openxmlformats.org/officeDocument/2006/relationships/image" Target="../media/image17.png"/></Relationships>
</file>

<file path=ppt/slides/_rels/slide90.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63.xml"/><Relationship Id="rId1" Type="http://schemas.openxmlformats.org/officeDocument/2006/relationships/slideLayout" Target="../slideLayouts/slideLayout6.xml"/><Relationship Id="rId4" Type="http://schemas.openxmlformats.org/officeDocument/2006/relationships/image" Target="../media/image161.emf"/></Relationships>
</file>

<file path=ppt/slides/_rels/slide91.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64.xml"/><Relationship Id="rId1" Type="http://schemas.openxmlformats.org/officeDocument/2006/relationships/slideLayout" Target="../slideLayouts/slideLayout6.xml"/><Relationship Id="rId4" Type="http://schemas.openxmlformats.org/officeDocument/2006/relationships/image" Target="../media/image161.emf"/></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3" Type="http://schemas.openxmlformats.org/officeDocument/2006/relationships/image" Target="../media/image162.jpg"/><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3" Type="http://schemas.openxmlformats.org/officeDocument/2006/relationships/image" Target="../media/image163.emf"/><Relationship Id="rId2" Type="http://schemas.openxmlformats.org/officeDocument/2006/relationships/notesSlide" Target="../notesSlides/notesSlide68.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image" Target="../media/image162.jpg"/><Relationship Id="rId2" Type="http://schemas.openxmlformats.org/officeDocument/2006/relationships/notesSlide" Target="../notesSlides/notesSlide69.xml"/><Relationship Id="rId1" Type="http://schemas.openxmlformats.org/officeDocument/2006/relationships/slideLayout" Target="../slideLayouts/slideLayout17.xml"/></Relationships>
</file>

<file path=ppt/slides/_rels/slide97.xml.rels><?xml version="1.0" encoding="UTF-8" standalone="yes"?>
<Relationships xmlns="http://schemas.openxmlformats.org/package/2006/relationships"><Relationship Id="rId3" Type="http://schemas.openxmlformats.org/officeDocument/2006/relationships/image" Target="../media/image162.jpg"/><Relationship Id="rId2" Type="http://schemas.openxmlformats.org/officeDocument/2006/relationships/notesSlide" Target="../notesSlides/notesSlide70.xml"/><Relationship Id="rId1" Type="http://schemas.openxmlformats.org/officeDocument/2006/relationships/slideLayout" Target="../slideLayouts/slideLayout17.xml"/></Relationships>
</file>

<file path=ppt/slides/_rels/slide98.xml.rels><?xml version="1.0" encoding="UTF-8" standalone="yes"?>
<Relationships xmlns="http://schemas.openxmlformats.org/package/2006/relationships"><Relationship Id="rId3" Type="http://schemas.openxmlformats.org/officeDocument/2006/relationships/image" Target="../media/image164.jpg"/><Relationship Id="rId2" Type="http://schemas.openxmlformats.org/officeDocument/2006/relationships/notesSlide" Target="../notesSlides/notesSlide71.xml"/><Relationship Id="rId1" Type="http://schemas.openxmlformats.org/officeDocument/2006/relationships/slideLayout" Target="../slideLayouts/slideLayout17.xml"/><Relationship Id="rId5" Type="http://schemas.openxmlformats.org/officeDocument/2006/relationships/image" Target="../media/image166.emf"/><Relationship Id="rId4" Type="http://schemas.openxmlformats.org/officeDocument/2006/relationships/image" Target="../media/image165.jpg"/></Relationships>
</file>

<file path=ppt/slides/_rels/slide99.xml.rels><?xml version="1.0" encoding="UTF-8" standalone="yes"?>
<Relationships xmlns="http://schemas.openxmlformats.org/package/2006/relationships"><Relationship Id="rId3" Type="http://schemas.openxmlformats.org/officeDocument/2006/relationships/image" Target="../media/image165.jpg"/><Relationship Id="rId2" Type="http://schemas.openxmlformats.org/officeDocument/2006/relationships/notesSlide" Target="../notesSlides/notesSlide72.xml"/><Relationship Id="rId1" Type="http://schemas.openxmlformats.org/officeDocument/2006/relationships/slideLayout" Target="../slideLayouts/slideLayout6.xml"/><Relationship Id="rId5" Type="http://schemas.openxmlformats.org/officeDocument/2006/relationships/image" Target="../media/image167.jpeg"/><Relationship Id="rId4" Type="http://schemas.openxmlformats.org/officeDocument/2006/relationships/image" Target="../media/image164.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11">
            <a:extLst>
              <a:ext uri="{FF2B5EF4-FFF2-40B4-BE49-F238E27FC236}">
                <a16:creationId xmlns:a16="http://schemas.microsoft.com/office/drawing/2014/main" id="{A314E458-5E52-45D7-89B6-EDCDCBAEC87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10601" r="19656"/>
          <a:stretch/>
        </p:blipFill>
        <p:spPr bwMode="auto">
          <a:xfrm>
            <a:off x="3175001" y="2568399"/>
            <a:ext cx="6858000" cy="47509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pic>
      <p:pic>
        <p:nvPicPr>
          <p:cNvPr id="9" name="Picture 2">
            <a:extLst>
              <a:ext uri="{FF2B5EF4-FFF2-40B4-BE49-F238E27FC236}">
                <a16:creationId xmlns:a16="http://schemas.microsoft.com/office/drawing/2014/main" id="{BA0B3315-1A67-4FBB-BA84-F02944A3B8A9}"/>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175000" y="3100571"/>
            <a:ext cx="4633546" cy="41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Box 11">
            <a:extLst>
              <a:ext uri="{FF2B5EF4-FFF2-40B4-BE49-F238E27FC236}">
                <a16:creationId xmlns:a16="http://schemas.microsoft.com/office/drawing/2014/main" id="{AD4A8D9A-961D-4545-8001-6BC3D9E06F2D}"/>
              </a:ext>
            </a:extLst>
          </p:cNvPr>
          <p:cNvSpPr txBox="1">
            <a:spLocks noChangeArrowheads="1"/>
          </p:cNvSpPr>
          <p:nvPr/>
        </p:nvSpPr>
        <p:spPr bwMode="auto">
          <a:xfrm>
            <a:off x="3245341" y="3154427"/>
            <a:ext cx="931665" cy="348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zh-CN" sz="1662" dirty="0">
                <a:solidFill>
                  <a:srgbClr val="FFFFFF"/>
                </a:solidFill>
                <a:latin typeface="Arial" panose="020B0604020202020204" pitchFamily="34" charset="0"/>
                <a:cs typeface="Arial" panose="020B0604020202020204" pitchFamily="34" charset="0"/>
              </a:rPr>
              <a:t>Level 2 </a:t>
            </a:r>
          </a:p>
        </p:txBody>
      </p:sp>
      <p:sp>
        <p:nvSpPr>
          <p:cNvPr id="15" name="任意多边形: 形状 14">
            <a:extLst>
              <a:ext uri="{FF2B5EF4-FFF2-40B4-BE49-F238E27FC236}">
                <a16:creationId xmlns:a16="http://schemas.microsoft.com/office/drawing/2014/main" id="{FFE08A0E-4592-4BC9-A3A1-C9126DA7EBC4}"/>
              </a:ext>
            </a:extLst>
          </p:cNvPr>
          <p:cNvSpPr/>
          <p:nvPr/>
        </p:nvSpPr>
        <p:spPr bwMode="auto">
          <a:xfrm flipH="1">
            <a:off x="3175003" y="2573846"/>
            <a:ext cx="5802923" cy="535575"/>
          </a:xfrm>
          <a:custGeom>
            <a:avLst/>
            <a:gdLst>
              <a:gd name="connsiteX0" fmla="*/ 8382000 w 8382000"/>
              <a:gd name="connsiteY0" fmla="*/ 0 h 773609"/>
              <a:gd name="connsiteX1" fmla="*/ 0 w 8382000"/>
              <a:gd name="connsiteY1" fmla="*/ 0 h 773609"/>
              <a:gd name="connsiteX2" fmla="*/ 0 w 8382000"/>
              <a:gd name="connsiteY2" fmla="*/ 773609 h 773609"/>
              <a:gd name="connsiteX3" fmla="*/ 1 w 8382000"/>
              <a:gd name="connsiteY3" fmla="*/ 773609 h 773609"/>
              <a:gd name="connsiteX4" fmla="*/ 1 w 8382000"/>
              <a:gd name="connsiteY4" fmla="*/ 349857 h 773609"/>
              <a:gd name="connsiteX5" fmla="*/ 263720 w 8382000"/>
              <a:gd name="connsiteY5" fmla="*/ 773609 h 773609"/>
              <a:gd name="connsiteX6" fmla="*/ 8382000 w 8382000"/>
              <a:gd name="connsiteY6" fmla="*/ 773609 h 77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2000" h="773609">
                <a:moveTo>
                  <a:pt x="8382000" y="0"/>
                </a:moveTo>
                <a:lnTo>
                  <a:pt x="0" y="0"/>
                </a:lnTo>
                <a:lnTo>
                  <a:pt x="0" y="773609"/>
                </a:lnTo>
                <a:lnTo>
                  <a:pt x="1" y="773609"/>
                </a:lnTo>
                <a:lnTo>
                  <a:pt x="1" y="349857"/>
                </a:lnTo>
                <a:lnTo>
                  <a:pt x="263720" y="773609"/>
                </a:lnTo>
                <a:lnTo>
                  <a:pt x="8382000" y="773609"/>
                </a:lnTo>
                <a:close/>
              </a:path>
            </a:pathLst>
          </a:custGeom>
          <a:solidFill>
            <a:srgbClr val="8FB721"/>
          </a:solidFill>
          <a:ln w="12700" cap="flat" cmpd="sng" algn="ctr">
            <a:noFill/>
            <a:prstDash val="solid"/>
            <a:round/>
            <a:headEnd type="none" w="sm" len="sm"/>
            <a:tailEnd type="none" w="sm" len="sm"/>
          </a:ln>
          <a:effectLst/>
        </p:spPr>
        <p:txBody>
          <a:bodyPr vert="horz" wrap="square" lIns="63305" tIns="31652" rIns="63305" bIns="31652" numCol="1" rtlCol="0" anchor="t" anchorCtr="0" compatLnSpc="1">
            <a:prstTxWarp prst="textNoShape">
              <a:avLst/>
            </a:prstTxWarp>
          </a:bodyPr>
          <a:lstStyle/>
          <a:p>
            <a:pPr defTabSz="632918"/>
            <a:endParaRPr lang="zh-CN" altLang="en-US" sz="1246" dirty="0">
              <a:ea typeface="ＭＳ Ｐゴシック" pitchFamily="50" charset="-128"/>
            </a:endParaRPr>
          </a:p>
        </p:txBody>
      </p:sp>
      <p:sp>
        <p:nvSpPr>
          <p:cNvPr id="11" name="TextBox 10">
            <a:extLst>
              <a:ext uri="{FF2B5EF4-FFF2-40B4-BE49-F238E27FC236}">
                <a16:creationId xmlns:a16="http://schemas.microsoft.com/office/drawing/2014/main" id="{A8A2DCF8-C4BB-43EB-8659-7192410B9C6A}"/>
              </a:ext>
            </a:extLst>
          </p:cNvPr>
          <p:cNvSpPr txBox="1">
            <a:spLocks noChangeArrowheads="1"/>
          </p:cNvSpPr>
          <p:nvPr/>
        </p:nvSpPr>
        <p:spPr bwMode="auto">
          <a:xfrm>
            <a:off x="3243141" y="2620292"/>
            <a:ext cx="4858702" cy="475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zh-CN" sz="2492" dirty="0">
                <a:solidFill>
                  <a:srgbClr val="FFFFFF"/>
                </a:solidFill>
                <a:latin typeface="Arial" panose="020B0604020202020204" pitchFamily="34" charset="0"/>
                <a:cs typeface="Arial" panose="020B0604020202020204" pitchFamily="34" charset="0"/>
              </a:rPr>
              <a:t>INVERTER UNITARY TRAINING</a:t>
            </a:r>
          </a:p>
        </p:txBody>
      </p:sp>
      <p:sp>
        <p:nvSpPr>
          <p:cNvPr id="2" name="TextBox 1">
            <a:extLst>
              <a:ext uri="{FF2B5EF4-FFF2-40B4-BE49-F238E27FC236}">
                <a16:creationId xmlns:a16="http://schemas.microsoft.com/office/drawing/2014/main" id="{7B54B569-E7A6-E06F-E43F-6E53D88B7862}"/>
              </a:ext>
            </a:extLst>
          </p:cNvPr>
          <p:cNvSpPr txBox="1"/>
          <p:nvPr/>
        </p:nvSpPr>
        <p:spPr>
          <a:xfrm>
            <a:off x="0" y="457200"/>
            <a:ext cx="13004800" cy="1569660"/>
          </a:xfrm>
          <a:prstGeom prst="rect">
            <a:avLst/>
          </a:prstGeom>
          <a:noFill/>
        </p:spPr>
        <p:txBody>
          <a:bodyPr wrap="square" rtlCol="0">
            <a:spAutoFit/>
          </a:bodyPr>
          <a:lstStyle/>
          <a:p>
            <a:pPr algn="ctr"/>
            <a:r>
              <a:rPr lang="en-US" sz="4800" dirty="0"/>
              <a:t>Ecoer Heat Pump Operation and Service Presentation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nodeType="withEffect">
                                  <p:stCondLst>
                                    <p:cond delay="10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2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0-#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0" nodeType="withEffect">
                                  <p:stCondLst>
                                    <p:cond delay="3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0-#ppt_w/2"/>
                                          </p:val>
                                        </p:tav>
                                        <p:tav tm="100000">
                                          <p:val>
                                            <p:strVal val="#ppt_x"/>
                                          </p:val>
                                        </p:tav>
                                      </p:tavLst>
                                    </p:anim>
                                    <p:anim calcmode="lin" valueType="num">
                                      <p:cBhvr additive="base">
                                        <p:cTn id="16" dur="10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8" accel="50000" decel="50000" fill="hold" grpId="0" nodeType="withEffect">
                                  <p:stCondLst>
                                    <p:cond delay="1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0-#ppt_w/2"/>
                                          </p:val>
                                        </p:tav>
                                        <p:tav tm="100000">
                                          <p:val>
                                            <p:strVal val="#ppt_x"/>
                                          </p:val>
                                        </p:tav>
                                      </p:tavLst>
                                    </p:anim>
                                    <p:anim calcmode="lin" valueType="num">
                                      <p:cBhvr additive="base">
                                        <p:cTn id="20"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5" grpId="0" animBg="1"/>
      <p:bldP spid="1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Box 3">
            <a:extLst>
              <a:ext uri="{FF2B5EF4-FFF2-40B4-BE49-F238E27FC236}">
                <a16:creationId xmlns:a16="http://schemas.microsoft.com/office/drawing/2014/main" id="{4B3A69EB-5633-4C39-AA44-F7D5A893000F}"/>
              </a:ext>
            </a:extLst>
          </p:cNvPr>
          <p:cNvSpPr txBox="1">
            <a:spLocks noChangeArrowheads="1"/>
          </p:cNvSpPr>
          <p:nvPr/>
        </p:nvSpPr>
        <p:spPr bwMode="auto">
          <a:xfrm>
            <a:off x="3318776" y="717013"/>
            <a:ext cx="5717912" cy="519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lnSpc>
                <a:spcPct val="80000"/>
              </a:lnSpc>
              <a:spcBef>
                <a:spcPct val="0"/>
              </a:spcBef>
              <a:spcAft>
                <a:spcPct val="0"/>
              </a:spcAft>
              <a:buNone/>
            </a:pPr>
            <a:r>
              <a:rPr lang="en-US" altLang="zh-CN" sz="3467" b="1" dirty="0">
                <a:solidFill>
                  <a:srgbClr val="000000">
                    <a:lumMod val="75000"/>
                    <a:lumOff val="25000"/>
                  </a:srgbClr>
                </a:solidFill>
                <a:latin typeface="Arial" panose="020B0604020202020204" pitchFamily="34" charset="0"/>
                <a:cs typeface="Arial" panose="020B0604020202020204" pitchFamily="34" charset="0"/>
              </a:rPr>
              <a:t>IoT Device</a:t>
            </a:r>
            <a:r>
              <a:rPr lang="zh-CN" altLang="en-US" sz="3467" b="1" dirty="0">
                <a:solidFill>
                  <a:srgbClr val="000000">
                    <a:lumMod val="75000"/>
                    <a:lumOff val="25000"/>
                  </a:srgbClr>
                </a:solidFill>
                <a:latin typeface="Arial" panose="020B0604020202020204" pitchFamily="34" charset="0"/>
                <a:cs typeface="Arial" panose="020B0604020202020204" pitchFamily="34" charset="0"/>
              </a:rPr>
              <a:t> </a:t>
            </a:r>
            <a:r>
              <a:rPr lang="en-US" altLang="zh-CN" sz="3467" b="1" dirty="0">
                <a:solidFill>
                  <a:srgbClr val="000000">
                    <a:lumMod val="75000"/>
                    <a:lumOff val="25000"/>
                  </a:srgbClr>
                </a:solidFill>
                <a:latin typeface="Arial" panose="020B0604020202020204" pitchFamily="34" charset="0"/>
                <a:cs typeface="Arial" panose="020B0604020202020204" pitchFamily="34" charset="0"/>
              </a:rPr>
              <a:t>INSTALLATION</a:t>
            </a:r>
          </a:p>
        </p:txBody>
      </p:sp>
      <p:sp>
        <p:nvSpPr>
          <p:cNvPr id="9" name="Rectangle 1"/>
          <p:cNvSpPr>
            <a:spLocks noChangeArrowheads="1"/>
          </p:cNvSpPr>
          <p:nvPr/>
        </p:nvSpPr>
        <p:spPr bwMode="auto">
          <a:xfrm>
            <a:off x="1236534" y="1954587"/>
            <a:ext cx="10387541"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371404" indent="-371404">
              <a:buFont typeface="+mj-lt"/>
              <a:buAutoNum type="arabicPeriod"/>
              <a:defRPr/>
            </a:pPr>
            <a:r>
              <a:rPr lang="en-US" altLang="zh-CN" sz="2400" dirty="0">
                <a:solidFill>
                  <a:srgbClr val="000000"/>
                </a:solidFill>
                <a:latin typeface="Times New Roman"/>
                <a:cs typeface="Arial" pitchFamily="34" charset="0"/>
              </a:rPr>
              <a:t>To keep the best LTE signal, choose one side that is further away from the wall to hook up the IoT device to the condensing unit. Use screw to tighten the device and tie wrap to secure the cable.</a:t>
            </a:r>
          </a:p>
        </p:txBody>
      </p:sp>
      <p:sp>
        <p:nvSpPr>
          <p:cNvPr id="15" name="圆角矩形 1"/>
          <p:cNvSpPr>
            <a:spLocks noChangeArrowheads="1"/>
          </p:cNvSpPr>
          <p:nvPr/>
        </p:nvSpPr>
        <p:spPr bwMode="auto">
          <a:xfrm>
            <a:off x="4091630" y="5973644"/>
            <a:ext cx="357717" cy="514219"/>
          </a:xfrm>
          <a:prstGeom prst="roundRect">
            <a:avLst>
              <a:gd name="adj" fmla="val 16667"/>
            </a:avLst>
          </a:prstGeom>
          <a:noFill/>
          <a:ln w="3810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kumimoji="1" sz="3200">
                <a:solidFill>
                  <a:schemeClr val="tx1"/>
                </a:solidFill>
                <a:latin typeface="Times New Roman" pitchFamily="18" charset="0"/>
                <a:ea typeface="MS PGothic" pitchFamily="34" charset="-128"/>
              </a:defRPr>
            </a:lvl1pPr>
            <a:lvl2pPr marL="742950" indent="-285750" eaLnBrk="0" hangingPunct="0">
              <a:spcBef>
                <a:spcPct val="20000"/>
              </a:spcBef>
              <a:buChar char="–"/>
              <a:defRPr kumimoji="1" sz="2700">
                <a:solidFill>
                  <a:schemeClr val="tx1"/>
                </a:solidFill>
                <a:latin typeface="Times New Roman" pitchFamily="18" charset="0"/>
                <a:ea typeface="MS PGothic" pitchFamily="34" charset="-128"/>
              </a:defRPr>
            </a:lvl2pPr>
            <a:lvl3pPr marL="1143000" indent="-228600" eaLnBrk="0" hangingPunct="0">
              <a:spcBef>
                <a:spcPct val="20000"/>
              </a:spcBef>
              <a:buChar char="•"/>
              <a:defRPr kumimoji="1" sz="2400">
                <a:solidFill>
                  <a:schemeClr val="tx1"/>
                </a:solidFill>
                <a:latin typeface="Times New Roman" pitchFamily="18" charset="0"/>
                <a:ea typeface="MS PGothic" pitchFamily="34" charset="-128"/>
              </a:defRPr>
            </a:lvl3pPr>
            <a:lvl4pPr marL="1600200" indent="-228600" eaLnBrk="0" hangingPunct="0">
              <a:spcBef>
                <a:spcPct val="20000"/>
              </a:spcBef>
              <a:buChar char="–"/>
              <a:defRPr kumimoji="1" sz="2000">
                <a:solidFill>
                  <a:schemeClr val="tx1"/>
                </a:solidFill>
                <a:latin typeface="Times New Roman" pitchFamily="18" charset="0"/>
                <a:ea typeface="MS PGothic" pitchFamily="34" charset="-128"/>
              </a:defRPr>
            </a:lvl4pPr>
            <a:lvl5pPr marL="2057400" indent="-228600" eaLnBrk="0" hangingPunct="0">
              <a:spcBef>
                <a:spcPct val="20000"/>
              </a:spcBef>
              <a:buChar char="•"/>
              <a:defRPr kumimoji="1"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9pPr>
          </a:lstStyle>
          <a:p>
            <a:pPr eaLnBrk="1" fontAlgn="base" hangingPunct="1">
              <a:spcBef>
                <a:spcPct val="0"/>
              </a:spcBef>
              <a:spcAft>
                <a:spcPct val="0"/>
              </a:spcAft>
              <a:buNone/>
            </a:pPr>
            <a:endParaRPr lang="zh-CN" altLang="en-US" sz="867">
              <a:solidFill>
                <a:srgbClr val="000000"/>
              </a:solidFill>
            </a:endParaRPr>
          </a:p>
        </p:txBody>
      </p:sp>
      <p:pic>
        <p:nvPicPr>
          <p:cNvPr id="18" name="图片 27"/>
          <p:cNvPicPr>
            <a:picLocks noChangeAspect="1"/>
          </p:cNvPicPr>
          <p:nvPr/>
        </p:nvPicPr>
        <p:blipFill rotWithShape="1">
          <a:blip r:embed="rId3" cstate="screen">
            <a:extLst>
              <a:ext uri="{28A0092B-C50C-407E-A947-70E740481C1C}">
                <a14:useLocalDpi xmlns:a14="http://schemas.microsoft.com/office/drawing/2010/main"/>
              </a:ext>
            </a:extLst>
          </a:blip>
          <a:srcRect l="10666" r="38679"/>
          <a:stretch/>
        </p:blipFill>
        <p:spPr bwMode="auto">
          <a:xfrm>
            <a:off x="1735521" y="3746515"/>
            <a:ext cx="2890724" cy="2853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矩形 18"/>
          <p:cNvSpPr/>
          <p:nvPr/>
        </p:nvSpPr>
        <p:spPr>
          <a:xfrm>
            <a:off x="1735518" y="3743074"/>
            <a:ext cx="1445361" cy="559256"/>
          </a:xfrm>
          <a:prstGeom prst="rect">
            <a:avLst/>
          </a:prstGeom>
          <a:solidFill>
            <a:schemeClr val="bg1"/>
          </a:solidFill>
          <a:ln w="6350">
            <a:solidFill>
              <a:schemeClr val="tx1"/>
            </a:solidFill>
          </a:ln>
        </p:spPr>
        <p:txBody>
          <a:bodyPr wrap="square">
            <a:spAutoFit/>
          </a:bodyPr>
          <a:lstStyle/>
          <a:p>
            <a:pPr eaLnBrk="0" fontAlgn="base" hangingPunct="0">
              <a:spcBef>
                <a:spcPct val="0"/>
              </a:spcBef>
              <a:spcAft>
                <a:spcPct val="0"/>
              </a:spcAft>
              <a:defRPr/>
            </a:pPr>
            <a:r>
              <a:rPr lang="en-US" altLang="zh-CN" sz="1517" b="1" dirty="0">
                <a:solidFill>
                  <a:srgbClr val="FF0000"/>
                </a:solidFill>
                <a:ea typeface="ＭＳ Ｐゴシック" pitchFamily="34" charset="-128"/>
              </a:rPr>
              <a:t>The 1</a:t>
            </a:r>
            <a:r>
              <a:rPr lang="en-US" altLang="zh-CN" sz="1517" b="1" baseline="30000" dirty="0">
                <a:solidFill>
                  <a:srgbClr val="FF0000"/>
                </a:solidFill>
                <a:ea typeface="ＭＳ Ｐゴシック" pitchFamily="34" charset="-128"/>
              </a:rPr>
              <a:t>st</a:t>
            </a:r>
            <a:r>
              <a:rPr lang="en-US" altLang="zh-CN" sz="1517" b="1" dirty="0">
                <a:solidFill>
                  <a:srgbClr val="FF0000"/>
                </a:solidFill>
                <a:ea typeface="ＭＳ Ｐゴシック" pitchFamily="34" charset="-128"/>
              </a:rPr>
              <a:t> row of the grille</a:t>
            </a:r>
            <a:endParaRPr lang="zh-CN" altLang="en-US" sz="1192" b="1" dirty="0">
              <a:solidFill>
                <a:srgbClr val="FF0000"/>
              </a:solidFill>
            </a:endParaRPr>
          </a:p>
        </p:txBody>
      </p:sp>
      <p:cxnSp>
        <p:nvCxnSpPr>
          <p:cNvPr id="20" name="直接箭头连接符 49"/>
          <p:cNvCxnSpPr>
            <a:cxnSpLocks noChangeShapeType="1"/>
            <a:stCxn id="19" idx="3"/>
          </p:cNvCxnSpPr>
          <p:nvPr/>
        </p:nvCxnSpPr>
        <p:spPr bwMode="auto">
          <a:xfrm>
            <a:off x="3180879" y="4022702"/>
            <a:ext cx="812725" cy="298221"/>
          </a:xfrm>
          <a:prstGeom prst="straightConnector1">
            <a:avLst/>
          </a:prstGeom>
          <a:noFill/>
          <a:ln w="25400" algn="ctr">
            <a:solidFill>
              <a:schemeClr val="bg1"/>
            </a:solidFill>
            <a:round/>
            <a:headEnd/>
            <a:tailEnd type="stealth" w="med" len="med"/>
          </a:ln>
          <a:extLst>
            <a:ext uri="{909E8E84-426E-40DD-AFC4-6F175D3DCCD1}">
              <a14:hiddenFill xmlns:a14="http://schemas.microsoft.com/office/drawing/2010/main">
                <a:noFill/>
              </a14:hiddenFill>
            </a:ext>
          </a:extLst>
        </p:spPr>
      </p:cxnSp>
      <p:sp>
        <p:nvSpPr>
          <p:cNvPr id="21" name="矩形 50"/>
          <p:cNvSpPr>
            <a:spLocks noChangeArrowheads="1"/>
          </p:cNvSpPr>
          <p:nvPr/>
        </p:nvSpPr>
        <p:spPr bwMode="auto">
          <a:xfrm>
            <a:off x="4207839" y="6305080"/>
            <a:ext cx="419722" cy="302445"/>
          </a:xfrm>
          <a:prstGeom prst="rect">
            <a:avLst/>
          </a:prstGeom>
          <a:solidFill>
            <a:srgbClr val="92D050">
              <a:alpha val="9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7500" tIns="50700" rIns="97500" bIns="50700">
            <a:spAutoFit/>
          </a:bodyPr>
          <a:lstStyle/>
          <a:p>
            <a:pPr fontAlgn="base">
              <a:spcBef>
                <a:spcPct val="0"/>
              </a:spcBef>
              <a:spcAft>
                <a:spcPct val="0"/>
              </a:spcAft>
            </a:pPr>
            <a:r>
              <a:rPr lang="en-US" altLang="zh-CN" sz="1300" b="1" dirty="0">
                <a:solidFill>
                  <a:srgbClr val="FFFFFF"/>
                </a:solidFill>
              </a:rPr>
              <a:t>1-a</a:t>
            </a:r>
            <a:endParaRPr lang="zh-CN" altLang="en-US" sz="1300" b="1" dirty="0">
              <a:solidFill>
                <a:srgbClr val="FFFFFF"/>
              </a:solidFill>
            </a:endParaRPr>
          </a:p>
        </p:txBody>
      </p:sp>
      <p:pic>
        <p:nvPicPr>
          <p:cNvPr id="22" name="图片 1"/>
          <p:cNvPicPr>
            <a:picLocks noChangeAspect="1"/>
          </p:cNvPicPr>
          <p:nvPr/>
        </p:nvPicPr>
        <p:blipFill rotWithShape="1">
          <a:blip r:embed="rId4" cstate="screen">
            <a:extLst>
              <a:ext uri="{28A0092B-C50C-407E-A947-70E740481C1C}">
                <a14:useLocalDpi xmlns:a14="http://schemas.microsoft.com/office/drawing/2010/main"/>
              </a:ext>
            </a:extLst>
          </a:blip>
          <a:srcRect b="26975"/>
          <a:stretch/>
        </p:blipFill>
        <p:spPr bwMode="auto">
          <a:xfrm>
            <a:off x="7114832" y="3767154"/>
            <a:ext cx="1950000" cy="284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图片 13"/>
          <p:cNvPicPr>
            <a:picLocks noChangeAspect="1"/>
          </p:cNvPicPr>
          <p:nvPr/>
        </p:nvPicPr>
        <p:blipFill rotWithShape="1">
          <a:blip r:embed="rId5" cstate="screen">
            <a:extLst>
              <a:ext uri="{28A0092B-C50C-407E-A947-70E740481C1C}">
                <a14:useLocalDpi xmlns:a14="http://schemas.microsoft.com/office/drawing/2010/main"/>
              </a:ext>
            </a:extLst>
          </a:blip>
          <a:srcRect b="25284"/>
          <a:stretch/>
        </p:blipFill>
        <p:spPr bwMode="auto">
          <a:xfrm>
            <a:off x="4906617" y="3701189"/>
            <a:ext cx="1950000" cy="291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椭圆 2"/>
          <p:cNvSpPr>
            <a:spLocks noChangeAspect="1" noChangeArrowheads="1"/>
          </p:cNvSpPr>
          <p:nvPr/>
        </p:nvSpPr>
        <p:spPr bwMode="auto">
          <a:xfrm>
            <a:off x="7419118" y="5452547"/>
            <a:ext cx="670719" cy="354966"/>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7500" tIns="50700" rIns="97500" bIns="50700">
            <a:spAutoFit/>
          </a:bodyPr>
          <a:lstStyle/>
          <a:p>
            <a:pPr fontAlgn="base">
              <a:spcBef>
                <a:spcPct val="0"/>
              </a:spcBef>
              <a:spcAft>
                <a:spcPct val="0"/>
              </a:spcAft>
            </a:pPr>
            <a:endParaRPr lang="zh-CN" altLang="en-US" sz="975">
              <a:solidFill>
                <a:srgbClr val="000000"/>
              </a:solidFill>
            </a:endParaRPr>
          </a:p>
        </p:txBody>
      </p:sp>
      <p:sp>
        <p:nvSpPr>
          <p:cNvPr id="25" name="矩形 51"/>
          <p:cNvSpPr>
            <a:spLocks noChangeArrowheads="1"/>
          </p:cNvSpPr>
          <p:nvPr/>
        </p:nvSpPr>
        <p:spPr bwMode="auto">
          <a:xfrm>
            <a:off x="6421388" y="6314169"/>
            <a:ext cx="429340" cy="302445"/>
          </a:xfrm>
          <a:prstGeom prst="rect">
            <a:avLst/>
          </a:prstGeom>
          <a:solidFill>
            <a:srgbClr val="92D050">
              <a:alpha val="9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7500" tIns="50700" rIns="97500" bIns="50700">
            <a:spAutoFit/>
          </a:bodyPr>
          <a:lstStyle/>
          <a:p>
            <a:pPr fontAlgn="base">
              <a:spcBef>
                <a:spcPct val="0"/>
              </a:spcBef>
              <a:spcAft>
                <a:spcPct val="0"/>
              </a:spcAft>
            </a:pPr>
            <a:r>
              <a:rPr lang="en-US" altLang="zh-CN" sz="1300" b="1">
                <a:solidFill>
                  <a:srgbClr val="FFFFFF"/>
                </a:solidFill>
              </a:rPr>
              <a:t>1-b</a:t>
            </a:r>
            <a:endParaRPr lang="zh-CN" altLang="en-US" sz="1300" b="1">
              <a:solidFill>
                <a:srgbClr val="FFFFFF"/>
              </a:solidFill>
            </a:endParaRPr>
          </a:p>
        </p:txBody>
      </p:sp>
      <p:sp>
        <p:nvSpPr>
          <p:cNvPr id="26" name="矩形 54"/>
          <p:cNvSpPr>
            <a:spLocks noChangeArrowheads="1"/>
          </p:cNvSpPr>
          <p:nvPr/>
        </p:nvSpPr>
        <p:spPr bwMode="auto">
          <a:xfrm>
            <a:off x="8646927" y="6314769"/>
            <a:ext cx="410104" cy="302445"/>
          </a:xfrm>
          <a:prstGeom prst="rect">
            <a:avLst/>
          </a:prstGeom>
          <a:solidFill>
            <a:srgbClr val="92D050">
              <a:alpha val="9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7500" tIns="50700" rIns="97500" bIns="50700">
            <a:spAutoFit/>
          </a:bodyPr>
          <a:lstStyle/>
          <a:p>
            <a:pPr fontAlgn="base">
              <a:spcBef>
                <a:spcPct val="0"/>
              </a:spcBef>
              <a:spcAft>
                <a:spcPct val="0"/>
              </a:spcAft>
            </a:pPr>
            <a:r>
              <a:rPr lang="en-US" altLang="zh-CN" sz="1300" b="1">
                <a:solidFill>
                  <a:srgbClr val="FFFFFF"/>
                </a:solidFill>
              </a:rPr>
              <a:t>1-c</a:t>
            </a:r>
            <a:endParaRPr lang="zh-CN" altLang="en-US" sz="1300" b="1">
              <a:solidFill>
                <a:srgbClr val="FFFFFF"/>
              </a:solidFill>
            </a:endParaRPr>
          </a:p>
        </p:txBody>
      </p:sp>
      <p:pic>
        <p:nvPicPr>
          <p:cNvPr id="27" name="图片 30"/>
          <p:cNvPicPr>
            <a:picLocks noChangeAspect="1"/>
          </p:cNvPicPr>
          <p:nvPr/>
        </p:nvPicPr>
        <p:blipFill>
          <a:blip r:embed="rId6" cstate="screen">
            <a:extLst>
              <a:ext uri="{28A0092B-C50C-407E-A947-70E740481C1C}">
                <a14:useLocalDpi xmlns:a14="http://schemas.microsoft.com/office/drawing/2010/main"/>
              </a:ext>
            </a:extLst>
          </a:blip>
          <a:srcRect l="37726" r="32047" b="13388"/>
          <a:stretch>
            <a:fillRect/>
          </a:stretch>
        </p:blipFill>
        <p:spPr bwMode="auto">
          <a:xfrm>
            <a:off x="9436135" y="3767150"/>
            <a:ext cx="1982917" cy="2841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矩形 56"/>
          <p:cNvSpPr>
            <a:spLocks noChangeArrowheads="1"/>
          </p:cNvSpPr>
          <p:nvPr/>
        </p:nvSpPr>
        <p:spPr bwMode="auto">
          <a:xfrm>
            <a:off x="10994263" y="6305564"/>
            <a:ext cx="424788" cy="502500"/>
          </a:xfrm>
          <a:prstGeom prst="rect">
            <a:avLst/>
          </a:prstGeom>
          <a:solidFill>
            <a:srgbClr val="92D050">
              <a:alpha val="9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7500" tIns="50700" rIns="97500" bIns="50700">
            <a:spAutoFit/>
          </a:bodyPr>
          <a:lstStyle/>
          <a:p>
            <a:pPr fontAlgn="base">
              <a:spcBef>
                <a:spcPct val="0"/>
              </a:spcBef>
              <a:spcAft>
                <a:spcPct val="0"/>
              </a:spcAft>
            </a:pPr>
            <a:r>
              <a:rPr lang="en-US" altLang="zh-CN" sz="1300" b="1">
                <a:solidFill>
                  <a:srgbClr val="FFFFFF"/>
                </a:solidFill>
              </a:rPr>
              <a:t>1-d</a:t>
            </a:r>
            <a:endParaRPr lang="zh-CN" altLang="en-US" sz="1300" b="1">
              <a:solidFill>
                <a:srgbClr val="FFFFFF"/>
              </a:solidFill>
            </a:endParaRPr>
          </a:p>
        </p:txBody>
      </p:sp>
      <p:sp>
        <p:nvSpPr>
          <p:cNvPr id="29" name="椭圆 2"/>
          <p:cNvSpPr>
            <a:spLocks noChangeAspect="1" noChangeArrowheads="1"/>
          </p:cNvSpPr>
          <p:nvPr/>
        </p:nvSpPr>
        <p:spPr bwMode="auto">
          <a:xfrm>
            <a:off x="9740532" y="5853261"/>
            <a:ext cx="467784" cy="354966"/>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7500" tIns="50700" rIns="97500" bIns="50700">
            <a:spAutoFit/>
          </a:bodyPr>
          <a:lstStyle/>
          <a:p>
            <a:pPr fontAlgn="base">
              <a:spcBef>
                <a:spcPct val="0"/>
              </a:spcBef>
              <a:spcAft>
                <a:spcPct val="0"/>
              </a:spcAft>
            </a:pPr>
            <a:endParaRPr lang="zh-CN" altLang="en-US" sz="975">
              <a:solidFill>
                <a:srgbClr val="000000"/>
              </a:solidFill>
            </a:endParaRPr>
          </a:p>
        </p:txBody>
      </p:sp>
      <p:sp>
        <p:nvSpPr>
          <p:cNvPr id="30" name="椭圆 2"/>
          <p:cNvSpPr>
            <a:spLocks noChangeAspect="1" noChangeArrowheads="1"/>
          </p:cNvSpPr>
          <p:nvPr/>
        </p:nvSpPr>
        <p:spPr bwMode="auto">
          <a:xfrm>
            <a:off x="5647725" y="5306799"/>
            <a:ext cx="467784" cy="354966"/>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7500" tIns="50700" rIns="97500" bIns="50700">
            <a:spAutoFit/>
          </a:bodyPr>
          <a:lstStyle/>
          <a:p>
            <a:pPr fontAlgn="base">
              <a:spcBef>
                <a:spcPct val="0"/>
              </a:spcBef>
              <a:spcAft>
                <a:spcPct val="0"/>
              </a:spcAft>
            </a:pPr>
            <a:endParaRPr lang="zh-CN" altLang="en-US" sz="975">
              <a:solidFill>
                <a:srgbClr val="000000"/>
              </a:solidFill>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1117601" y="-103919"/>
            <a:ext cx="9837006"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Changing Fan Speed</a:t>
            </a:r>
          </a:p>
        </p:txBody>
      </p:sp>
      <p:pic>
        <p:nvPicPr>
          <p:cNvPr id="2" name="object 2">
            <a:extLst>
              <a:ext uri="{FF2B5EF4-FFF2-40B4-BE49-F238E27FC236}">
                <a16:creationId xmlns:a16="http://schemas.microsoft.com/office/drawing/2014/main" id="{3FDC5261-1362-B2DA-C64A-B54900E9236A}"/>
              </a:ext>
            </a:extLst>
          </p:cNvPr>
          <p:cNvPicPr/>
          <p:nvPr/>
        </p:nvPicPr>
        <p:blipFill>
          <a:blip r:embed="rId3" cstate="print"/>
          <a:stretch>
            <a:fillRect/>
          </a:stretch>
        </p:blipFill>
        <p:spPr>
          <a:xfrm>
            <a:off x="2565400" y="1600200"/>
            <a:ext cx="7315200" cy="7239000"/>
          </a:xfrm>
          <a:prstGeom prst="rect">
            <a:avLst/>
          </a:prstGeom>
        </p:spPr>
      </p:pic>
      <p:sp>
        <p:nvSpPr>
          <p:cNvPr id="3" name="TextBox 2">
            <a:extLst>
              <a:ext uri="{FF2B5EF4-FFF2-40B4-BE49-F238E27FC236}">
                <a16:creationId xmlns:a16="http://schemas.microsoft.com/office/drawing/2014/main" id="{CD929879-3AC9-6135-8901-B1C794AA6B73}"/>
              </a:ext>
            </a:extLst>
          </p:cNvPr>
          <p:cNvSpPr txBox="1"/>
          <p:nvPr/>
        </p:nvSpPr>
        <p:spPr>
          <a:xfrm>
            <a:off x="10149744" y="5835134"/>
            <a:ext cx="2931256" cy="646331"/>
          </a:xfrm>
          <a:prstGeom prst="rect">
            <a:avLst/>
          </a:prstGeom>
          <a:noFill/>
          <a:ln>
            <a:solidFill>
              <a:srgbClr val="FF0000"/>
            </a:solidFill>
          </a:ln>
        </p:spPr>
        <p:txBody>
          <a:bodyPr wrap="square" rtlCol="0">
            <a:spAutoFit/>
          </a:bodyPr>
          <a:lstStyle/>
          <a:p>
            <a:r>
              <a:rPr lang="en-US" b="1" dirty="0">
                <a:latin typeface="Arial" panose="020B0604020202020204" pitchFamily="34" charset="0"/>
                <a:cs typeface="Arial" panose="020B0604020202020204" pitchFamily="34" charset="0"/>
              </a:rPr>
              <a:t>Depress tap to remove spade Terminal</a:t>
            </a:r>
          </a:p>
        </p:txBody>
      </p:sp>
      <p:cxnSp>
        <p:nvCxnSpPr>
          <p:cNvPr id="4" name="Straight Arrow Connector 3">
            <a:extLst>
              <a:ext uri="{FF2B5EF4-FFF2-40B4-BE49-F238E27FC236}">
                <a16:creationId xmlns:a16="http://schemas.microsoft.com/office/drawing/2014/main" id="{B44697AC-6F2F-B1FA-51FF-322837BA5D5E}"/>
              </a:ext>
            </a:extLst>
          </p:cNvPr>
          <p:cNvCxnSpPr/>
          <p:nvPr/>
        </p:nvCxnSpPr>
        <p:spPr bwMode="auto">
          <a:xfrm flipH="1">
            <a:off x="5689600" y="6019800"/>
            <a:ext cx="4383088" cy="838200"/>
          </a:xfrm>
          <a:prstGeom prst="straightConnector1">
            <a:avLst/>
          </a:prstGeom>
          <a:solidFill>
            <a:schemeClr val="accent1"/>
          </a:solidFill>
          <a:ln w="28575"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5618308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103919"/>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Power Supply </a:t>
            </a:r>
          </a:p>
        </p:txBody>
      </p:sp>
      <p:graphicFrame>
        <p:nvGraphicFramePr>
          <p:cNvPr id="3" name="object 10">
            <a:extLst>
              <a:ext uri="{FF2B5EF4-FFF2-40B4-BE49-F238E27FC236}">
                <a16:creationId xmlns:a16="http://schemas.microsoft.com/office/drawing/2014/main" id="{1AE48CA4-FBEB-727F-A944-8B4A2E5C05FD}"/>
              </a:ext>
            </a:extLst>
          </p:cNvPr>
          <p:cNvGraphicFramePr>
            <a:graphicFrameLocks noGrp="1"/>
          </p:cNvGraphicFramePr>
          <p:nvPr>
            <p:extLst>
              <p:ext uri="{D42A27DB-BD31-4B8C-83A1-F6EECF244321}">
                <p14:modId xmlns:p14="http://schemas.microsoft.com/office/powerpoint/2010/main" val="3296028857"/>
              </p:ext>
            </p:extLst>
          </p:nvPr>
        </p:nvGraphicFramePr>
        <p:xfrm>
          <a:off x="0" y="2601848"/>
          <a:ext cx="13208001" cy="3881536"/>
        </p:xfrm>
        <a:graphic>
          <a:graphicData uri="http://schemas.openxmlformats.org/drawingml/2006/table">
            <a:tbl>
              <a:tblPr firstRow="1" bandRow="1"/>
              <a:tblGrid>
                <a:gridCol w="1534468">
                  <a:extLst>
                    <a:ext uri="{9D8B030D-6E8A-4147-A177-3AD203B41FA5}">
                      <a16:colId xmlns:a16="http://schemas.microsoft.com/office/drawing/2014/main" val="20000"/>
                    </a:ext>
                  </a:extLst>
                </a:gridCol>
                <a:gridCol w="2833573">
                  <a:extLst>
                    <a:ext uri="{9D8B030D-6E8A-4147-A177-3AD203B41FA5}">
                      <a16:colId xmlns:a16="http://schemas.microsoft.com/office/drawing/2014/main" val="20001"/>
                    </a:ext>
                  </a:extLst>
                </a:gridCol>
                <a:gridCol w="2386512">
                  <a:extLst>
                    <a:ext uri="{9D8B030D-6E8A-4147-A177-3AD203B41FA5}">
                      <a16:colId xmlns:a16="http://schemas.microsoft.com/office/drawing/2014/main" val="20002"/>
                    </a:ext>
                  </a:extLst>
                </a:gridCol>
                <a:gridCol w="1492393">
                  <a:extLst>
                    <a:ext uri="{9D8B030D-6E8A-4147-A177-3AD203B41FA5}">
                      <a16:colId xmlns:a16="http://schemas.microsoft.com/office/drawing/2014/main" val="20003"/>
                    </a:ext>
                  </a:extLst>
                </a:gridCol>
                <a:gridCol w="1492393">
                  <a:extLst>
                    <a:ext uri="{9D8B030D-6E8A-4147-A177-3AD203B41FA5}">
                      <a16:colId xmlns:a16="http://schemas.microsoft.com/office/drawing/2014/main" val="20004"/>
                    </a:ext>
                  </a:extLst>
                </a:gridCol>
                <a:gridCol w="2237932">
                  <a:extLst>
                    <a:ext uri="{9D8B030D-6E8A-4147-A177-3AD203B41FA5}">
                      <a16:colId xmlns:a16="http://schemas.microsoft.com/office/drawing/2014/main" val="20005"/>
                    </a:ext>
                  </a:extLst>
                </a:gridCol>
                <a:gridCol w="1230730">
                  <a:extLst>
                    <a:ext uri="{9D8B030D-6E8A-4147-A177-3AD203B41FA5}">
                      <a16:colId xmlns:a16="http://schemas.microsoft.com/office/drawing/2014/main" val="20006"/>
                    </a:ext>
                  </a:extLst>
                </a:gridCol>
              </a:tblGrid>
              <a:tr h="1893952">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43510" marR="137160" indent="54610">
                        <a:lnSpc>
                          <a:spcPct val="150000"/>
                        </a:lnSpc>
                        <a:spcBef>
                          <a:spcPts val="245"/>
                        </a:spcBef>
                      </a:pPr>
                      <a:r>
                        <a:rPr sz="2400" spc="-10" dirty="0">
                          <a:latin typeface="Arial" panose="020B0604020202020204" pitchFamily="34" charset="0"/>
                          <a:cs typeface="Arial" panose="020B0604020202020204" pitchFamily="34" charset="0"/>
                        </a:rPr>
                        <a:t>Model Number</a:t>
                      </a:r>
                      <a:endParaRPr sz="2400" dirty="0">
                        <a:latin typeface="Arial" panose="020B0604020202020204" pitchFamily="34" charset="0"/>
                        <a:cs typeface="Arial" panose="020B0604020202020204" pitchFamily="34" charset="0"/>
                      </a:endParaRPr>
                    </a:p>
                  </a:txBody>
                  <a:tcPr marL="0" marR="0" marT="311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72085">
                        <a:lnSpc>
                          <a:spcPct val="150000"/>
                        </a:lnSpc>
                        <a:spcBef>
                          <a:spcPts val="844"/>
                        </a:spcBef>
                      </a:pPr>
                      <a:r>
                        <a:rPr sz="2400" spc="-10" dirty="0">
                          <a:latin typeface="Arial" panose="020B0604020202020204" pitchFamily="34" charset="0"/>
                          <a:cs typeface="Arial" panose="020B0604020202020204" pitchFamily="34" charset="0"/>
                        </a:rPr>
                        <a:t>Voltage-Phase-</a:t>
                      </a:r>
                      <a:r>
                        <a:rPr sz="2400" spc="-25" dirty="0">
                          <a:latin typeface="Arial" panose="020B0604020202020204" pitchFamily="34" charset="0"/>
                          <a:cs typeface="Arial" panose="020B0604020202020204" pitchFamily="34" charset="0"/>
                        </a:rPr>
                        <a:t>Hz</a:t>
                      </a:r>
                      <a:endParaRPr sz="2400" dirty="0">
                        <a:latin typeface="Arial" panose="020B0604020202020204" pitchFamily="34" charset="0"/>
                        <a:cs typeface="Arial" panose="020B0604020202020204" pitchFamily="34" charset="0"/>
                      </a:endParaRPr>
                    </a:p>
                  </a:txBody>
                  <a:tcPr marL="0" marR="0" marT="10731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89865" marR="176530">
                        <a:lnSpc>
                          <a:spcPct val="150000"/>
                        </a:lnSpc>
                        <a:spcBef>
                          <a:spcPts val="245"/>
                        </a:spcBef>
                      </a:pPr>
                      <a:r>
                        <a:rPr sz="2400" dirty="0">
                          <a:latin typeface="Arial" panose="020B0604020202020204" pitchFamily="34" charset="0"/>
                          <a:cs typeface="Arial" panose="020B0604020202020204" pitchFamily="34" charset="0"/>
                        </a:rPr>
                        <a:t>Power</a:t>
                      </a:r>
                      <a:r>
                        <a:rPr sz="2400" spc="-50" dirty="0">
                          <a:latin typeface="Arial" panose="020B0604020202020204" pitchFamily="34" charset="0"/>
                          <a:cs typeface="Arial" panose="020B0604020202020204" pitchFamily="34" charset="0"/>
                        </a:rPr>
                        <a:t> </a:t>
                      </a:r>
                      <a:r>
                        <a:rPr sz="2400" spc="-10" dirty="0">
                          <a:latin typeface="Arial" panose="020B0604020202020204" pitchFamily="34" charset="0"/>
                          <a:cs typeface="Arial" panose="020B0604020202020204" pitchFamily="34" charset="0"/>
                        </a:rPr>
                        <a:t>Supply </a:t>
                      </a:r>
                      <a:r>
                        <a:rPr sz="2400" dirty="0">
                          <a:latin typeface="Arial" panose="020B0604020202020204" pitchFamily="34" charset="0"/>
                          <a:cs typeface="Arial" panose="020B0604020202020204" pitchFamily="34" charset="0"/>
                        </a:rPr>
                        <a:t>Wiring</a:t>
                      </a:r>
                      <a:r>
                        <a:rPr sz="2400" spc="-45" dirty="0">
                          <a:latin typeface="Arial" panose="020B0604020202020204" pitchFamily="34" charset="0"/>
                          <a:cs typeface="Arial" panose="020B0604020202020204" pitchFamily="34" charset="0"/>
                        </a:rPr>
                        <a:t> </a:t>
                      </a:r>
                      <a:r>
                        <a:rPr sz="2400" spc="-10" dirty="0">
                          <a:latin typeface="Arial" panose="020B0604020202020204" pitchFamily="34" charset="0"/>
                          <a:cs typeface="Arial" panose="020B0604020202020204" pitchFamily="34" charset="0"/>
                        </a:rPr>
                        <a:t>Gauge</a:t>
                      </a:r>
                      <a:endParaRPr sz="2400" dirty="0">
                        <a:latin typeface="Arial" panose="020B0604020202020204" pitchFamily="34" charset="0"/>
                        <a:cs typeface="Arial" panose="020B0604020202020204" pitchFamily="34" charset="0"/>
                      </a:endParaRPr>
                    </a:p>
                  </a:txBody>
                  <a:tcPr marL="0" marR="0" marT="311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844"/>
                        </a:spcBef>
                      </a:pPr>
                      <a:r>
                        <a:rPr sz="2400" dirty="0">
                          <a:latin typeface="Arial" panose="020B0604020202020204" pitchFamily="34" charset="0"/>
                          <a:cs typeface="Arial" panose="020B0604020202020204" pitchFamily="34" charset="0"/>
                        </a:rPr>
                        <a:t>Motor</a:t>
                      </a:r>
                      <a:r>
                        <a:rPr sz="2400" spc="-35" dirty="0">
                          <a:latin typeface="Arial" panose="020B0604020202020204" pitchFamily="34" charset="0"/>
                          <a:cs typeface="Arial" panose="020B0604020202020204" pitchFamily="34" charset="0"/>
                        </a:rPr>
                        <a:t> </a:t>
                      </a:r>
                      <a:r>
                        <a:rPr sz="2400" spc="-25" dirty="0">
                          <a:latin typeface="Arial" panose="020B0604020202020204" pitchFamily="34" charset="0"/>
                          <a:cs typeface="Arial" panose="020B0604020202020204" pitchFamily="34" charset="0"/>
                        </a:rPr>
                        <a:t>HP</a:t>
                      </a:r>
                      <a:endParaRPr sz="2400">
                        <a:latin typeface="Arial" panose="020B0604020202020204" pitchFamily="34" charset="0"/>
                        <a:cs typeface="Arial" panose="020B0604020202020204" pitchFamily="34" charset="0"/>
                      </a:endParaRPr>
                    </a:p>
                  </a:txBody>
                  <a:tcPr marL="0" marR="0" marT="10731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98755" marR="189865">
                        <a:lnSpc>
                          <a:spcPct val="150000"/>
                        </a:lnSpc>
                        <a:spcBef>
                          <a:spcPts val="245"/>
                        </a:spcBef>
                      </a:pPr>
                      <a:r>
                        <a:rPr sz="2400" spc="-10" dirty="0">
                          <a:latin typeface="Arial" panose="020B0604020202020204" pitchFamily="34" charset="0"/>
                          <a:cs typeface="Arial" panose="020B0604020202020204" pitchFamily="34" charset="0"/>
                        </a:rPr>
                        <a:t>Motor Steps</a:t>
                      </a:r>
                      <a:endParaRPr sz="2400">
                        <a:latin typeface="Arial" panose="020B0604020202020204" pitchFamily="34" charset="0"/>
                        <a:cs typeface="Arial" panose="020B0604020202020204" pitchFamily="34" charset="0"/>
                      </a:endParaRPr>
                    </a:p>
                  </a:txBody>
                  <a:tcPr marL="0" marR="0" marT="311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45440" marR="78105" indent="-259079">
                        <a:lnSpc>
                          <a:spcPct val="150000"/>
                        </a:lnSpc>
                        <a:spcBef>
                          <a:spcPts val="245"/>
                        </a:spcBef>
                      </a:pPr>
                      <a:r>
                        <a:rPr sz="2400" dirty="0">
                          <a:latin typeface="Arial" panose="020B0604020202020204" pitchFamily="34" charset="0"/>
                          <a:cs typeface="Arial" panose="020B0604020202020204" pitchFamily="34" charset="0"/>
                        </a:rPr>
                        <a:t>Minimum</a:t>
                      </a:r>
                      <a:r>
                        <a:rPr sz="2400" spc="-50" dirty="0">
                          <a:latin typeface="Arial" panose="020B0604020202020204" pitchFamily="34" charset="0"/>
                          <a:cs typeface="Arial" panose="020B0604020202020204" pitchFamily="34" charset="0"/>
                        </a:rPr>
                        <a:t> </a:t>
                      </a:r>
                      <a:r>
                        <a:rPr sz="2400" spc="-10" dirty="0">
                          <a:latin typeface="Arial" panose="020B0604020202020204" pitchFamily="34" charset="0"/>
                          <a:cs typeface="Arial" panose="020B0604020202020204" pitchFamily="34" charset="0"/>
                        </a:rPr>
                        <a:t>Circuit AMPS.</a:t>
                      </a:r>
                      <a:endParaRPr sz="2400">
                        <a:latin typeface="Arial" panose="020B0604020202020204" pitchFamily="34" charset="0"/>
                        <a:cs typeface="Arial" panose="020B0604020202020204" pitchFamily="34" charset="0"/>
                      </a:endParaRPr>
                    </a:p>
                  </a:txBody>
                  <a:tcPr marL="0" marR="0" marT="311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54610">
                        <a:lnSpc>
                          <a:spcPct val="150000"/>
                        </a:lnSpc>
                        <a:spcBef>
                          <a:spcPts val="844"/>
                        </a:spcBef>
                      </a:pPr>
                      <a:r>
                        <a:rPr sz="2400" dirty="0">
                          <a:latin typeface="Arial" panose="020B0604020202020204" pitchFamily="34" charset="0"/>
                          <a:cs typeface="Arial" panose="020B0604020202020204" pitchFamily="34" charset="0"/>
                        </a:rPr>
                        <a:t>Fuse</a:t>
                      </a:r>
                      <a:r>
                        <a:rPr sz="2400" spc="-50" dirty="0">
                          <a:latin typeface="Arial" panose="020B0604020202020204" pitchFamily="34" charset="0"/>
                          <a:cs typeface="Arial" panose="020B0604020202020204" pitchFamily="34" charset="0"/>
                        </a:rPr>
                        <a:t> </a:t>
                      </a:r>
                      <a:r>
                        <a:rPr sz="2400" spc="-25" dirty="0">
                          <a:latin typeface="Arial" panose="020B0604020202020204" pitchFamily="34" charset="0"/>
                          <a:cs typeface="Arial" panose="020B0604020202020204" pitchFamily="34" charset="0"/>
                        </a:rPr>
                        <a:t>(A)</a:t>
                      </a:r>
                      <a:endParaRPr sz="2400" dirty="0">
                        <a:latin typeface="Arial" panose="020B0604020202020204" pitchFamily="34" charset="0"/>
                        <a:cs typeface="Arial" panose="020B0604020202020204" pitchFamily="34" charset="0"/>
                      </a:endParaRPr>
                    </a:p>
                  </a:txBody>
                  <a:tcPr marL="0" marR="0" marT="10731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extLst>
                  <a:ext uri="{0D108BD9-81ED-4DB2-BD59-A6C34878D82A}">
                    <a16:rowId xmlns:a16="http://schemas.microsoft.com/office/drawing/2014/main" val="10000"/>
                  </a:ext>
                </a:extLst>
              </a:tr>
              <a:tr h="496896">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114"/>
                        </a:spcBef>
                      </a:pPr>
                      <a:r>
                        <a:rPr sz="2400" spc="-25" dirty="0">
                          <a:latin typeface="Arial" panose="020B0604020202020204" pitchFamily="34" charset="0"/>
                          <a:cs typeface="Arial" panose="020B0604020202020204" pitchFamily="34" charset="0"/>
                        </a:rPr>
                        <a:t>24</a:t>
                      </a:r>
                      <a:endParaRPr sz="2400" dirty="0">
                        <a:latin typeface="Arial" panose="020B0604020202020204" pitchFamily="34" charset="0"/>
                        <a:cs typeface="Arial" panose="020B0604020202020204" pitchFamily="34" charset="0"/>
                      </a:endParaRPr>
                    </a:p>
                  </a:txBody>
                  <a:tcPr marL="0" marR="0" marT="1460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rowSpan="4">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nSpc>
                          <a:spcPct val="150000"/>
                        </a:lnSpc>
                      </a:pPr>
                      <a:endParaRPr sz="2400" dirty="0">
                        <a:latin typeface="Arial" panose="020B0604020202020204" pitchFamily="34" charset="0"/>
                        <a:cs typeface="Arial" panose="020B0604020202020204" pitchFamily="34" charset="0"/>
                      </a:endParaRPr>
                    </a:p>
                    <a:p>
                      <a:pPr marL="154305">
                        <a:lnSpc>
                          <a:spcPct val="150000"/>
                        </a:lnSpc>
                        <a:spcBef>
                          <a:spcPts val="960"/>
                        </a:spcBef>
                      </a:pPr>
                      <a:r>
                        <a:rPr sz="2400" spc="-10" dirty="0">
                          <a:latin typeface="Arial" panose="020B0604020202020204" pitchFamily="34" charset="0"/>
                          <a:cs typeface="Arial" panose="020B0604020202020204" pitchFamily="34" charset="0"/>
                        </a:rPr>
                        <a:t>208/230-1Ph-</a:t>
                      </a:r>
                      <a:r>
                        <a:rPr sz="2400" spc="-20" dirty="0">
                          <a:latin typeface="Arial" panose="020B0604020202020204" pitchFamily="34" charset="0"/>
                          <a:cs typeface="Arial" panose="020B0604020202020204" pitchFamily="34" charset="0"/>
                        </a:rPr>
                        <a:t>60Hz</a:t>
                      </a:r>
                      <a:endParaRPr sz="2400" dirty="0">
                        <a:latin typeface="Arial" panose="020B0604020202020204" pitchFamily="34" charset="0"/>
                        <a:cs typeface="Arial" panose="020B0604020202020204" pitchFamily="34" charset="0"/>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rowSpan="4">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nSpc>
                          <a:spcPct val="150000"/>
                        </a:lnSpc>
                      </a:pPr>
                      <a:endParaRPr sz="2400" dirty="0">
                        <a:latin typeface="Arial" panose="020B0604020202020204" pitchFamily="34" charset="0"/>
                        <a:cs typeface="Arial" panose="020B0604020202020204" pitchFamily="34" charset="0"/>
                      </a:endParaRPr>
                    </a:p>
                    <a:p>
                      <a:pPr marL="1270" algn="ctr">
                        <a:lnSpc>
                          <a:spcPct val="150000"/>
                        </a:lnSpc>
                        <a:spcBef>
                          <a:spcPts val="960"/>
                        </a:spcBef>
                      </a:pPr>
                      <a:r>
                        <a:rPr sz="2400" spc="-25" dirty="0">
                          <a:latin typeface="Arial" panose="020B0604020202020204" pitchFamily="34" charset="0"/>
                          <a:cs typeface="Arial" panose="020B0604020202020204" pitchFamily="34" charset="0"/>
                        </a:rPr>
                        <a:t>14</a:t>
                      </a:r>
                      <a:endParaRPr sz="2400" dirty="0">
                        <a:latin typeface="Arial" panose="020B0604020202020204" pitchFamily="34" charset="0"/>
                        <a:cs typeface="Arial" panose="020B0604020202020204" pitchFamily="34" charset="0"/>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114"/>
                        </a:spcBef>
                      </a:pPr>
                      <a:r>
                        <a:rPr sz="2400" spc="-25" dirty="0">
                          <a:latin typeface="Arial" panose="020B0604020202020204" pitchFamily="34" charset="0"/>
                          <a:cs typeface="Arial" panose="020B0604020202020204" pitchFamily="34" charset="0"/>
                        </a:rPr>
                        <a:t>1/3</a:t>
                      </a:r>
                      <a:endParaRPr sz="2400" dirty="0">
                        <a:latin typeface="Arial" panose="020B0604020202020204" pitchFamily="34" charset="0"/>
                        <a:cs typeface="Arial" panose="020B0604020202020204" pitchFamily="34" charset="0"/>
                      </a:endParaRPr>
                    </a:p>
                  </a:txBody>
                  <a:tcPr marL="0" marR="0" marT="1460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rowSpan="4">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nSpc>
                          <a:spcPct val="150000"/>
                        </a:lnSpc>
                      </a:pPr>
                      <a:endParaRPr sz="2400">
                        <a:latin typeface="Arial" panose="020B0604020202020204" pitchFamily="34" charset="0"/>
                        <a:cs typeface="Arial" panose="020B0604020202020204" pitchFamily="34" charset="0"/>
                      </a:endParaRPr>
                    </a:p>
                    <a:p>
                      <a:pPr marL="1905" algn="ctr">
                        <a:lnSpc>
                          <a:spcPct val="150000"/>
                        </a:lnSpc>
                        <a:spcBef>
                          <a:spcPts val="960"/>
                        </a:spcBef>
                      </a:pPr>
                      <a:r>
                        <a:rPr sz="2400" dirty="0">
                          <a:latin typeface="Arial" panose="020B0604020202020204" pitchFamily="34" charset="0"/>
                          <a:cs typeface="Arial" panose="020B0604020202020204" pitchFamily="34" charset="0"/>
                        </a:rPr>
                        <a:t>5</a:t>
                      </a:r>
                      <a:endParaRPr sz="2400">
                        <a:latin typeface="Arial" panose="020B0604020202020204" pitchFamily="34" charset="0"/>
                        <a:cs typeface="Arial" panose="020B0604020202020204" pitchFamily="34" charset="0"/>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114"/>
                        </a:spcBef>
                      </a:pPr>
                      <a:r>
                        <a:rPr sz="2400" spc="-25" dirty="0">
                          <a:latin typeface="Arial" panose="020B0604020202020204" pitchFamily="34" charset="0"/>
                          <a:cs typeface="Arial" panose="020B0604020202020204" pitchFamily="34" charset="0"/>
                        </a:rPr>
                        <a:t>3.0</a:t>
                      </a:r>
                      <a:endParaRPr sz="2400" dirty="0">
                        <a:latin typeface="Arial" panose="020B0604020202020204" pitchFamily="34" charset="0"/>
                        <a:cs typeface="Arial" panose="020B0604020202020204" pitchFamily="34" charset="0"/>
                      </a:endParaRPr>
                    </a:p>
                  </a:txBody>
                  <a:tcPr marL="0" marR="0" marT="1460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rowSpan="4">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nSpc>
                          <a:spcPct val="150000"/>
                        </a:lnSpc>
                      </a:pPr>
                      <a:endParaRPr sz="2400" dirty="0">
                        <a:latin typeface="Arial" panose="020B0604020202020204" pitchFamily="34" charset="0"/>
                        <a:cs typeface="Arial" panose="020B0604020202020204" pitchFamily="34" charset="0"/>
                      </a:endParaRPr>
                    </a:p>
                    <a:p>
                      <a:pPr marL="635" algn="ctr">
                        <a:lnSpc>
                          <a:spcPct val="150000"/>
                        </a:lnSpc>
                        <a:spcBef>
                          <a:spcPts val="960"/>
                        </a:spcBef>
                      </a:pPr>
                      <a:r>
                        <a:rPr sz="2400" spc="-25" dirty="0">
                          <a:latin typeface="Arial" panose="020B0604020202020204" pitchFamily="34" charset="0"/>
                          <a:cs typeface="Arial" panose="020B0604020202020204" pitchFamily="34" charset="0"/>
                        </a:rPr>
                        <a:t>15</a:t>
                      </a:r>
                      <a:endParaRPr sz="2400" dirty="0">
                        <a:latin typeface="Arial" panose="020B0604020202020204" pitchFamily="34" charset="0"/>
                        <a:cs typeface="Arial" panose="020B0604020202020204" pitchFamily="34" charset="0"/>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96896">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114"/>
                        </a:spcBef>
                      </a:pPr>
                      <a:r>
                        <a:rPr sz="2400" spc="-25" dirty="0">
                          <a:latin typeface="Arial" panose="020B0604020202020204" pitchFamily="34" charset="0"/>
                          <a:cs typeface="Arial" panose="020B0604020202020204" pitchFamily="34" charset="0"/>
                        </a:rPr>
                        <a:t>36</a:t>
                      </a:r>
                      <a:endParaRPr sz="2400" dirty="0">
                        <a:latin typeface="Arial" panose="020B0604020202020204" pitchFamily="34" charset="0"/>
                        <a:cs typeface="Arial" panose="020B0604020202020204" pitchFamily="34" charset="0"/>
                      </a:endParaRPr>
                    </a:p>
                  </a:txBody>
                  <a:tcPr marL="0" marR="0" marT="1460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114"/>
                        </a:spcBef>
                      </a:pPr>
                      <a:r>
                        <a:rPr sz="2400" spc="-25" dirty="0">
                          <a:latin typeface="Arial" panose="020B0604020202020204" pitchFamily="34" charset="0"/>
                          <a:cs typeface="Arial" panose="020B0604020202020204" pitchFamily="34" charset="0"/>
                        </a:rPr>
                        <a:t>1/2</a:t>
                      </a:r>
                      <a:endParaRPr sz="2400" dirty="0">
                        <a:latin typeface="Arial" panose="020B0604020202020204" pitchFamily="34" charset="0"/>
                        <a:cs typeface="Arial" panose="020B0604020202020204" pitchFamily="34" charset="0"/>
                      </a:endParaRPr>
                    </a:p>
                  </a:txBody>
                  <a:tcPr marL="0" marR="0" marT="1460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114"/>
                        </a:spcBef>
                      </a:pPr>
                      <a:r>
                        <a:rPr sz="2400" spc="-25" dirty="0">
                          <a:latin typeface="Arial" panose="020B0604020202020204" pitchFamily="34" charset="0"/>
                          <a:cs typeface="Arial" panose="020B0604020202020204" pitchFamily="34" charset="0"/>
                        </a:rPr>
                        <a:t>5.2</a:t>
                      </a:r>
                      <a:endParaRPr sz="2400" dirty="0">
                        <a:latin typeface="Arial" panose="020B0604020202020204" pitchFamily="34" charset="0"/>
                        <a:cs typeface="Arial" panose="020B0604020202020204" pitchFamily="34" charset="0"/>
                      </a:endParaRPr>
                    </a:p>
                  </a:txBody>
                  <a:tcPr marL="0" marR="0" marT="1460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496896">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114"/>
                        </a:spcBef>
                      </a:pPr>
                      <a:r>
                        <a:rPr sz="2400" spc="-25" dirty="0">
                          <a:latin typeface="Arial" panose="020B0604020202020204" pitchFamily="34" charset="0"/>
                          <a:cs typeface="Arial" panose="020B0604020202020204" pitchFamily="34" charset="0"/>
                        </a:rPr>
                        <a:t>48</a:t>
                      </a:r>
                      <a:endParaRPr sz="2400" dirty="0">
                        <a:latin typeface="Arial" panose="020B0604020202020204" pitchFamily="34" charset="0"/>
                        <a:cs typeface="Arial" panose="020B0604020202020204" pitchFamily="34" charset="0"/>
                      </a:endParaRPr>
                    </a:p>
                  </a:txBody>
                  <a:tcPr marL="0" marR="0" marT="1460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114"/>
                        </a:spcBef>
                      </a:pPr>
                      <a:r>
                        <a:rPr sz="2400" spc="-25" dirty="0">
                          <a:latin typeface="Arial" panose="020B0604020202020204" pitchFamily="34" charset="0"/>
                          <a:cs typeface="Arial" panose="020B0604020202020204" pitchFamily="34" charset="0"/>
                        </a:rPr>
                        <a:t>3/4</a:t>
                      </a:r>
                      <a:endParaRPr sz="2400" dirty="0">
                        <a:latin typeface="Arial" panose="020B0604020202020204" pitchFamily="34" charset="0"/>
                        <a:cs typeface="Arial" panose="020B0604020202020204" pitchFamily="34" charset="0"/>
                      </a:endParaRPr>
                    </a:p>
                  </a:txBody>
                  <a:tcPr marL="0" marR="0" marT="1460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114"/>
                        </a:spcBef>
                      </a:pPr>
                      <a:r>
                        <a:rPr sz="2400" spc="-25" dirty="0">
                          <a:latin typeface="Arial" panose="020B0604020202020204" pitchFamily="34" charset="0"/>
                          <a:cs typeface="Arial" panose="020B0604020202020204" pitchFamily="34" charset="0"/>
                        </a:rPr>
                        <a:t>7.5</a:t>
                      </a:r>
                      <a:endParaRPr sz="2400" dirty="0">
                        <a:latin typeface="Arial" panose="020B0604020202020204" pitchFamily="34" charset="0"/>
                        <a:cs typeface="Arial" panose="020B0604020202020204" pitchFamily="34" charset="0"/>
                      </a:endParaRPr>
                    </a:p>
                  </a:txBody>
                  <a:tcPr marL="0" marR="0" marT="1460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496896">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115"/>
                        </a:spcBef>
                      </a:pPr>
                      <a:r>
                        <a:rPr sz="2400" spc="-25" dirty="0">
                          <a:latin typeface="Arial" panose="020B0604020202020204" pitchFamily="34" charset="0"/>
                          <a:cs typeface="Arial" panose="020B0604020202020204" pitchFamily="34" charset="0"/>
                        </a:rPr>
                        <a:t>60</a:t>
                      </a:r>
                      <a:endParaRPr sz="2400">
                        <a:latin typeface="Arial" panose="020B0604020202020204" pitchFamily="34" charset="0"/>
                        <a:cs typeface="Arial" panose="020B0604020202020204" pitchFamily="34" charset="0"/>
                      </a:endParaRPr>
                    </a:p>
                  </a:txBody>
                  <a:tcPr marL="0" marR="0" marT="1460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115"/>
                        </a:spcBef>
                      </a:pPr>
                      <a:r>
                        <a:rPr sz="2400" spc="-25" dirty="0">
                          <a:latin typeface="Arial" panose="020B0604020202020204" pitchFamily="34" charset="0"/>
                          <a:cs typeface="Arial" panose="020B0604020202020204" pitchFamily="34" charset="0"/>
                        </a:rPr>
                        <a:t>3/4</a:t>
                      </a:r>
                      <a:endParaRPr sz="2400">
                        <a:latin typeface="Arial" panose="020B0604020202020204" pitchFamily="34" charset="0"/>
                        <a:cs typeface="Arial" panose="020B0604020202020204" pitchFamily="34" charset="0"/>
                      </a:endParaRPr>
                    </a:p>
                  </a:txBody>
                  <a:tcPr marL="0" marR="0" marT="1460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115"/>
                        </a:spcBef>
                      </a:pPr>
                      <a:r>
                        <a:rPr sz="2400" spc="-25" dirty="0">
                          <a:latin typeface="Arial" panose="020B0604020202020204" pitchFamily="34" charset="0"/>
                          <a:cs typeface="Arial" panose="020B0604020202020204" pitchFamily="34" charset="0"/>
                        </a:rPr>
                        <a:t>7.5</a:t>
                      </a:r>
                      <a:endParaRPr sz="2400" dirty="0">
                        <a:latin typeface="Arial" panose="020B0604020202020204" pitchFamily="34" charset="0"/>
                        <a:cs typeface="Arial" panose="020B0604020202020204" pitchFamily="34" charset="0"/>
                      </a:endParaRPr>
                    </a:p>
                  </a:txBody>
                  <a:tcPr marL="0" marR="0" marT="1460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bl>
          </a:graphicData>
        </a:graphic>
      </p:graphicFrame>
      <p:sp>
        <p:nvSpPr>
          <p:cNvPr id="6" name="TextBox 5">
            <a:extLst>
              <a:ext uri="{FF2B5EF4-FFF2-40B4-BE49-F238E27FC236}">
                <a16:creationId xmlns:a16="http://schemas.microsoft.com/office/drawing/2014/main" id="{2F78C35B-5B5D-5B18-9B47-24275C29C358}"/>
              </a:ext>
            </a:extLst>
          </p:cNvPr>
          <p:cNvSpPr txBox="1"/>
          <p:nvPr/>
        </p:nvSpPr>
        <p:spPr>
          <a:xfrm>
            <a:off x="5019730" y="1809690"/>
            <a:ext cx="3108270" cy="400110"/>
          </a:xfrm>
          <a:prstGeom prst="rect">
            <a:avLst/>
          </a:prstGeom>
          <a:noFill/>
        </p:spPr>
        <p:txBody>
          <a:bodyPr wrap="square">
            <a:spAutoFit/>
          </a:bodyPr>
          <a:lstStyle/>
          <a:p>
            <a:pPr defTabSz="1219170" eaLnBrk="0" fontAlgn="base" hangingPunct="0">
              <a:spcBef>
                <a:spcPct val="0"/>
              </a:spcBef>
              <a:spcAft>
                <a:spcPct val="0"/>
              </a:spcAft>
            </a:pPr>
            <a:r>
              <a:rPr kumimoji="1" lang="en-US" sz="2000" b="1" dirty="0">
                <a:solidFill>
                  <a:srgbClr val="000000"/>
                </a:solidFill>
                <a:latin typeface="Arial" panose="020B0604020202020204" pitchFamily="34" charset="0"/>
                <a:ea typeface="MS PGothic" panose="020B0600070205080204" pitchFamily="34" charset="-128"/>
                <a:cs typeface="Arial" panose="020B0604020202020204" pitchFamily="34" charset="0"/>
              </a:rPr>
              <a:t>Without electric Heat </a:t>
            </a:r>
          </a:p>
        </p:txBody>
      </p:sp>
    </p:spTree>
    <p:extLst>
      <p:ext uri="{BB962C8B-B14F-4D97-AF65-F5344CB8AC3E}">
        <p14:creationId xmlns:p14="http://schemas.microsoft.com/office/powerpoint/2010/main" val="22736565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103919"/>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Wiring Diagram</a:t>
            </a:r>
          </a:p>
        </p:txBody>
      </p:sp>
      <p:sp>
        <p:nvSpPr>
          <p:cNvPr id="6" name="TextBox 5">
            <a:extLst>
              <a:ext uri="{FF2B5EF4-FFF2-40B4-BE49-F238E27FC236}">
                <a16:creationId xmlns:a16="http://schemas.microsoft.com/office/drawing/2014/main" id="{2F78C35B-5B5D-5B18-9B47-24275C29C358}"/>
              </a:ext>
            </a:extLst>
          </p:cNvPr>
          <p:cNvSpPr txBox="1"/>
          <p:nvPr/>
        </p:nvSpPr>
        <p:spPr>
          <a:xfrm>
            <a:off x="5019730" y="1809690"/>
            <a:ext cx="3108270" cy="400110"/>
          </a:xfrm>
          <a:prstGeom prst="rect">
            <a:avLst/>
          </a:prstGeom>
          <a:noFill/>
        </p:spPr>
        <p:txBody>
          <a:bodyPr wrap="square">
            <a:spAutoFit/>
          </a:bodyPr>
          <a:lstStyle/>
          <a:p>
            <a:pPr defTabSz="1219170" eaLnBrk="0" fontAlgn="base" hangingPunct="0">
              <a:spcBef>
                <a:spcPct val="0"/>
              </a:spcBef>
              <a:spcAft>
                <a:spcPct val="0"/>
              </a:spcAft>
            </a:pPr>
            <a:r>
              <a:rPr kumimoji="1" lang="en-US" sz="2000" b="1" dirty="0">
                <a:solidFill>
                  <a:srgbClr val="000000"/>
                </a:solidFill>
                <a:latin typeface="Arial" panose="020B0604020202020204" pitchFamily="34" charset="0"/>
                <a:ea typeface="MS PGothic" panose="020B0600070205080204" pitchFamily="34" charset="-128"/>
                <a:cs typeface="Arial" panose="020B0604020202020204" pitchFamily="34" charset="0"/>
              </a:rPr>
              <a:t>With Electric Heat </a:t>
            </a:r>
          </a:p>
        </p:txBody>
      </p:sp>
      <p:graphicFrame>
        <p:nvGraphicFramePr>
          <p:cNvPr id="2" name="object 12">
            <a:extLst>
              <a:ext uri="{FF2B5EF4-FFF2-40B4-BE49-F238E27FC236}">
                <a16:creationId xmlns:a16="http://schemas.microsoft.com/office/drawing/2014/main" id="{9A1A83D6-1C7C-07E9-534E-41BD76245B83}"/>
              </a:ext>
            </a:extLst>
          </p:cNvPr>
          <p:cNvGraphicFramePr>
            <a:graphicFrameLocks noGrp="1"/>
          </p:cNvGraphicFramePr>
          <p:nvPr>
            <p:extLst>
              <p:ext uri="{D42A27DB-BD31-4B8C-83A1-F6EECF244321}">
                <p14:modId xmlns:p14="http://schemas.microsoft.com/office/powerpoint/2010/main" val="3454306147"/>
              </p:ext>
            </p:extLst>
          </p:nvPr>
        </p:nvGraphicFramePr>
        <p:xfrm>
          <a:off x="508000" y="2362200"/>
          <a:ext cx="11887199" cy="6781795"/>
        </p:xfrm>
        <a:graphic>
          <a:graphicData uri="http://schemas.openxmlformats.org/drawingml/2006/table">
            <a:tbl>
              <a:tblPr firstRow="1" bandRow="1"/>
              <a:tblGrid>
                <a:gridCol w="1415455">
                  <a:extLst>
                    <a:ext uri="{9D8B030D-6E8A-4147-A177-3AD203B41FA5}">
                      <a16:colId xmlns:a16="http://schemas.microsoft.com/office/drawing/2014/main" val="20000"/>
                    </a:ext>
                  </a:extLst>
                </a:gridCol>
                <a:gridCol w="1052396">
                  <a:extLst>
                    <a:ext uri="{9D8B030D-6E8A-4147-A177-3AD203B41FA5}">
                      <a16:colId xmlns:a16="http://schemas.microsoft.com/office/drawing/2014/main" val="20001"/>
                    </a:ext>
                  </a:extLst>
                </a:gridCol>
                <a:gridCol w="1461726">
                  <a:extLst>
                    <a:ext uri="{9D8B030D-6E8A-4147-A177-3AD203B41FA5}">
                      <a16:colId xmlns:a16="http://schemas.microsoft.com/office/drawing/2014/main" val="20002"/>
                    </a:ext>
                  </a:extLst>
                </a:gridCol>
                <a:gridCol w="1078499">
                  <a:extLst>
                    <a:ext uri="{9D8B030D-6E8A-4147-A177-3AD203B41FA5}">
                      <a16:colId xmlns:a16="http://schemas.microsoft.com/office/drawing/2014/main" val="20003"/>
                    </a:ext>
                  </a:extLst>
                </a:gridCol>
                <a:gridCol w="1078497">
                  <a:extLst>
                    <a:ext uri="{9D8B030D-6E8A-4147-A177-3AD203B41FA5}">
                      <a16:colId xmlns:a16="http://schemas.microsoft.com/office/drawing/2014/main" val="20004"/>
                    </a:ext>
                  </a:extLst>
                </a:gridCol>
                <a:gridCol w="1349013">
                  <a:extLst>
                    <a:ext uri="{9D8B030D-6E8A-4147-A177-3AD203B41FA5}">
                      <a16:colId xmlns:a16="http://schemas.microsoft.com/office/drawing/2014/main" val="20005"/>
                    </a:ext>
                  </a:extLst>
                </a:gridCol>
                <a:gridCol w="1349013">
                  <a:extLst>
                    <a:ext uri="{9D8B030D-6E8A-4147-A177-3AD203B41FA5}">
                      <a16:colId xmlns:a16="http://schemas.microsoft.com/office/drawing/2014/main" val="20006"/>
                    </a:ext>
                  </a:extLst>
                </a:gridCol>
                <a:gridCol w="620520">
                  <a:extLst>
                    <a:ext uri="{9D8B030D-6E8A-4147-A177-3AD203B41FA5}">
                      <a16:colId xmlns:a16="http://schemas.microsoft.com/office/drawing/2014/main" val="20007"/>
                    </a:ext>
                  </a:extLst>
                </a:gridCol>
                <a:gridCol w="620520">
                  <a:extLst>
                    <a:ext uri="{9D8B030D-6E8A-4147-A177-3AD203B41FA5}">
                      <a16:colId xmlns:a16="http://schemas.microsoft.com/office/drawing/2014/main" val="20008"/>
                    </a:ext>
                  </a:extLst>
                </a:gridCol>
                <a:gridCol w="620520">
                  <a:extLst>
                    <a:ext uri="{9D8B030D-6E8A-4147-A177-3AD203B41FA5}">
                      <a16:colId xmlns:a16="http://schemas.microsoft.com/office/drawing/2014/main" val="20009"/>
                    </a:ext>
                  </a:extLst>
                </a:gridCol>
                <a:gridCol w="620520">
                  <a:extLst>
                    <a:ext uri="{9D8B030D-6E8A-4147-A177-3AD203B41FA5}">
                      <a16:colId xmlns:a16="http://schemas.microsoft.com/office/drawing/2014/main" val="20010"/>
                    </a:ext>
                  </a:extLst>
                </a:gridCol>
                <a:gridCol w="620520">
                  <a:extLst>
                    <a:ext uri="{9D8B030D-6E8A-4147-A177-3AD203B41FA5}">
                      <a16:colId xmlns:a16="http://schemas.microsoft.com/office/drawing/2014/main" val="20011"/>
                    </a:ext>
                  </a:extLst>
                </a:gridCol>
              </a:tblGrid>
              <a:tr h="846333">
                <a:tc rowSpan="2">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nSpc>
                          <a:spcPct val="150000"/>
                        </a:lnSpc>
                        <a:spcBef>
                          <a:spcPts val="35"/>
                        </a:spcBef>
                      </a:pPr>
                      <a:endParaRPr sz="1800" dirty="0">
                        <a:latin typeface="Arial" panose="020B0604020202020204" pitchFamily="34" charset="0"/>
                        <a:cs typeface="Arial" panose="020B0604020202020204" pitchFamily="34" charset="0"/>
                      </a:endParaRPr>
                    </a:p>
                    <a:p>
                      <a:pPr marL="115570">
                        <a:lnSpc>
                          <a:spcPct val="150000"/>
                        </a:lnSpc>
                      </a:pPr>
                      <a:r>
                        <a:rPr sz="1800" dirty="0">
                          <a:latin typeface="Arial" panose="020B0604020202020204" pitchFamily="34" charset="0"/>
                          <a:cs typeface="Arial" panose="020B0604020202020204" pitchFamily="34" charset="0"/>
                        </a:rPr>
                        <a:t>Kit</a:t>
                      </a:r>
                      <a:r>
                        <a:rPr sz="1800" spc="-25" dirty="0">
                          <a:latin typeface="Arial" panose="020B0604020202020204" pitchFamily="34" charset="0"/>
                          <a:cs typeface="Arial" panose="020B0604020202020204" pitchFamily="34" charset="0"/>
                        </a:rPr>
                        <a:t> </a:t>
                      </a:r>
                      <a:r>
                        <a:rPr sz="1800" spc="-10" dirty="0">
                          <a:latin typeface="Arial" panose="020B0604020202020204" pitchFamily="34" charset="0"/>
                          <a:cs typeface="Arial" panose="020B0604020202020204" pitchFamily="34" charset="0"/>
                        </a:rPr>
                        <a:t>Model</a:t>
                      </a:r>
                      <a:endParaRPr sz="1800" dirty="0">
                        <a:latin typeface="Arial" panose="020B0604020202020204" pitchFamily="34" charset="0"/>
                        <a:cs typeface="Arial" panose="020B0604020202020204" pitchFamily="34" charset="0"/>
                      </a:endParaRPr>
                    </a:p>
                  </a:txBody>
                  <a:tcPr marL="0" marR="0" marT="44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rowSpan="2">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55244" marR="47625" indent="54610">
                        <a:lnSpc>
                          <a:spcPct val="150000"/>
                        </a:lnSpc>
                        <a:spcBef>
                          <a:spcPts val="760"/>
                        </a:spcBef>
                      </a:pPr>
                      <a:r>
                        <a:rPr sz="1800" spc="-10" dirty="0">
                          <a:latin typeface="Arial" panose="020B0604020202020204" pitchFamily="34" charset="0"/>
                          <a:cs typeface="Arial" panose="020B0604020202020204" pitchFamily="34" charset="0"/>
                        </a:rPr>
                        <a:t>Model Number</a:t>
                      </a:r>
                      <a:endParaRPr sz="1800" dirty="0">
                        <a:latin typeface="Arial" panose="020B0604020202020204" pitchFamily="34" charset="0"/>
                        <a:cs typeface="Arial" panose="020B0604020202020204" pitchFamily="34" charset="0"/>
                      </a:endParaRPr>
                    </a:p>
                  </a:txBody>
                  <a:tcPr marL="0" marR="0" marT="9652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rowSpan="2">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02870" marR="96520" indent="80645">
                        <a:lnSpc>
                          <a:spcPct val="150000"/>
                        </a:lnSpc>
                        <a:spcBef>
                          <a:spcPts val="760"/>
                        </a:spcBef>
                      </a:pPr>
                      <a:r>
                        <a:rPr sz="1800" spc="-10" dirty="0">
                          <a:latin typeface="Arial" panose="020B0604020202020204" pitchFamily="34" charset="0"/>
                          <a:cs typeface="Arial" panose="020B0604020202020204" pitchFamily="34" charset="0"/>
                        </a:rPr>
                        <a:t>Electric </a:t>
                      </a:r>
                      <a:r>
                        <a:rPr sz="1800" dirty="0">
                          <a:latin typeface="Arial" panose="020B0604020202020204" pitchFamily="34" charset="0"/>
                          <a:cs typeface="Arial" panose="020B0604020202020204" pitchFamily="34" charset="0"/>
                        </a:rPr>
                        <a:t>Heat</a:t>
                      </a:r>
                      <a:r>
                        <a:rPr sz="1800" spc="-30" dirty="0">
                          <a:latin typeface="Arial" panose="020B0604020202020204" pitchFamily="34" charset="0"/>
                          <a:cs typeface="Arial" panose="020B0604020202020204" pitchFamily="34" charset="0"/>
                        </a:rPr>
                        <a:t> </a:t>
                      </a:r>
                      <a:r>
                        <a:rPr sz="1800" spc="-20" dirty="0">
                          <a:latin typeface="Arial" panose="020B0604020202020204" pitchFamily="34" charset="0"/>
                          <a:cs typeface="Arial" panose="020B0604020202020204" pitchFamily="34" charset="0"/>
                        </a:rPr>
                        <a:t>(kW)</a:t>
                      </a:r>
                      <a:endParaRPr sz="1800">
                        <a:latin typeface="Arial" panose="020B0604020202020204" pitchFamily="34" charset="0"/>
                        <a:cs typeface="Arial" panose="020B0604020202020204" pitchFamily="34" charset="0"/>
                      </a:endParaRPr>
                    </a:p>
                  </a:txBody>
                  <a:tcPr marL="0" marR="0" marT="9652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gridSpan="2">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8135" marR="239395" indent="-71755">
                        <a:lnSpc>
                          <a:spcPct val="150000"/>
                        </a:lnSpc>
                        <a:spcBef>
                          <a:spcPts val="105"/>
                        </a:spcBef>
                      </a:pPr>
                      <a:r>
                        <a:rPr sz="1800" dirty="0">
                          <a:latin typeface="Arial" panose="020B0604020202020204" pitchFamily="34" charset="0"/>
                          <a:cs typeface="Arial" panose="020B0604020202020204" pitchFamily="34" charset="0"/>
                        </a:rPr>
                        <a:t>MIN.</a:t>
                      </a:r>
                      <a:r>
                        <a:rPr sz="1800" spc="-20" dirty="0">
                          <a:latin typeface="Arial" panose="020B0604020202020204" pitchFamily="34" charset="0"/>
                          <a:cs typeface="Arial" panose="020B0604020202020204" pitchFamily="34" charset="0"/>
                        </a:rPr>
                        <a:t> </a:t>
                      </a:r>
                      <a:r>
                        <a:rPr sz="1800" spc="-10" dirty="0">
                          <a:latin typeface="Arial" panose="020B0604020202020204" pitchFamily="34" charset="0"/>
                          <a:cs typeface="Arial" panose="020B0604020202020204" pitchFamily="34" charset="0"/>
                        </a:rPr>
                        <a:t>Circuit Ampacity</a:t>
                      </a:r>
                      <a:endParaRPr sz="1800">
                        <a:latin typeface="Arial" panose="020B0604020202020204" pitchFamily="34" charset="0"/>
                        <a:cs typeface="Arial" panose="020B0604020202020204" pitchFamily="34" charset="0"/>
                      </a:endParaRPr>
                    </a:p>
                  </a:txBody>
                  <a:tcPr marL="0" marR="0" marT="1333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hMerge="1">
                  <a:txBody>
                    <a:bodyPr/>
                    <a:lstStyle/>
                    <a:p>
                      <a:endParaRPr/>
                    </a:p>
                  </a:txBody>
                  <a:tcPr marL="0" marR="0" marT="0" marB="0"/>
                </a:tc>
                <a:tc gridSpan="2">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22250" marR="88265" indent="-127000">
                        <a:lnSpc>
                          <a:spcPct val="150000"/>
                        </a:lnSpc>
                        <a:spcBef>
                          <a:spcPts val="105"/>
                        </a:spcBef>
                      </a:pPr>
                      <a:r>
                        <a:rPr sz="1800" dirty="0">
                          <a:latin typeface="Arial" panose="020B0604020202020204" pitchFamily="34" charset="0"/>
                          <a:cs typeface="Arial" panose="020B0604020202020204" pitchFamily="34" charset="0"/>
                        </a:rPr>
                        <a:t>MAX.</a:t>
                      </a:r>
                      <a:r>
                        <a:rPr sz="1800" spc="-30" dirty="0">
                          <a:latin typeface="Arial" panose="020B0604020202020204" pitchFamily="34" charset="0"/>
                          <a:cs typeface="Arial" panose="020B0604020202020204" pitchFamily="34" charset="0"/>
                        </a:rPr>
                        <a:t> </a:t>
                      </a:r>
                      <a:r>
                        <a:rPr sz="1800" dirty="0">
                          <a:latin typeface="Arial" panose="020B0604020202020204" pitchFamily="34" charset="0"/>
                          <a:cs typeface="Arial" panose="020B0604020202020204" pitchFamily="34" charset="0"/>
                        </a:rPr>
                        <a:t>Fuse</a:t>
                      </a:r>
                      <a:r>
                        <a:rPr sz="1800" spc="-35" dirty="0">
                          <a:latin typeface="Arial" panose="020B0604020202020204" pitchFamily="34" charset="0"/>
                          <a:cs typeface="Arial" panose="020B0604020202020204" pitchFamily="34" charset="0"/>
                        </a:rPr>
                        <a:t> </a:t>
                      </a:r>
                      <a:r>
                        <a:rPr sz="1800" dirty="0">
                          <a:latin typeface="Arial" panose="020B0604020202020204" pitchFamily="34" charset="0"/>
                          <a:cs typeface="Arial" panose="020B0604020202020204" pitchFamily="34" charset="0"/>
                        </a:rPr>
                        <a:t>or</a:t>
                      </a:r>
                      <a:r>
                        <a:rPr sz="1800" spc="-30" dirty="0">
                          <a:latin typeface="Arial" panose="020B0604020202020204" pitchFamily="34" charset="0"/>
                          <a:cs typeface="Arial" panose="020B0604020202020204" pitchFamily="34" charset="0"/>
                        </a:rPr>
                        <a:t> </a:t>
                      </a:r>
                      <a:r>
                        <a:rPr sz="1800" spc="-10" dirty="0">
                          <a:latin typeface="Arial" panose="020B0604020202020204" pitchFamily="34" charset="0"/>
                          <a:cs typeface="Arial" panose="020B0604020202020204" pitchFamily="34" charset="0"/>
                        </a:rPr>
                        <a:t>Breaker </a:t>
                      </a:r>
                      <a:r>
                        <a:rPr sz="1800" dirty="0">
                          <a:latin typeface="Arial" panose="020B0604020202020204" pitchFamily="34" charset="0"/>
                          <a:cs typeface="Arial" panose="020B0604020202020204" pitchFamily="34" charset="0"/>
                        </a:rPr>
                        <a:t>(HACR)</a:t>
                      </a:r>
                      <a:r>
                        <a:rPr sz="1800" spc="-15" dirty="0">
                          <a:latin typeface="Arial" panose="020B0604020202020204" pitchFamily="34" charset="0"/>
                          <a:cs typeface="Arial" panose="020B0604020202020204" pitchFamily="34" charset="0"/>
                        </a:rPr>
                        <a:t> </a:t>
                      </a:r>
                      <a:r>
                        <a:rPr sz="1800" spc="-10" dirty="0">
                          <a:latin typeface="Arial" panose="020B0604020202020204" pitchFamily="34" charset="0"/>
                          <a:cs typeface="Arial" panose="020B0604020202020204" pitchFamily="34" charset="0"/>
                        </a:rPr>
                        <a:t>Ampacity</a:t>
                      </a:r>
                      <a:endParaRPr sz="1800" dirty="0">
                        <a:latin typeface="Arial" panose="020B0604020202020204" pitchFamily="34" charset="0"/>
                        <a:cs typeface="Arial" panose="020B0604020202020204" pitchFamily="34" charset="0"/>
                      </a:endParaRPr>
                    </a:p>
                  </a:txBody>
                  <a:tcPr marL="0" marR="0" marT="1333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hMerge="1">
                  <a:txBody>
                    <a:bodyPr/>
                    <a:lstStyle/>
                    <a:p>
                      <a:endParaRPr/>
                    </a:p>
                  </a:txBody>
                  <a:tcPr marL="0" marR="0" marT="0" marB="0"/>
                </a:tc>
                <a:tc gridSpan="5">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533400">
                        <a:lnSpc>
                          <a:spcPct val="150000"/>
                        </a:lnSpc>
                        <a:spcBef>
                          <a:spcPts val="705"/>
                        </a:spcBef>
                      </a:pPr>
                      <a:r>
                        <a:rPr sz="1800" dirty="0">
                          <a:latin typeface="Arial" panose="020B0604020202020204" pitchFamily="34" charset="0"/>
                          <a:cs typeface="Arial" panose="020B0604020202020204" pitchFamily="34" charset="0"/>
                        </a:rPr>
                        <a:t>Fan</a:t>
                      </a:r>
                      <a:r>
                        <a:rPr sz="1800" spc="-35" dirty="0">
                          <a:latin typeface="Arial" panose="020B0604020202020204" pitchFamily="34" charset="0"/>
                          <a:cs typeface="Arial" panose="020B0604020202020204" pitchFamily="34" charset="0"/>
                        </a:rPr>
                        <a:t> </a:t>
                      </a:r>
                      <a:r>
                        <a:rPr sz="1800" spc="-10" dirty="0">
                          <a:latin typeface="Arial" panose="020B0604020202020204" pitchFamily="34" charset="0"/>
                          <a:cs typeface="Arial" panose="020B0604020202020204" pitchFamily="34" charset="0"/>
                        </a:rPr>
                        <a:t>speed</a:t>
                      </a:r>
                      <a:endParaRPr sz="1800">
                        <a:latin typeface="Arial" panose="020B0604020202020204" pitchFamily="34" charset="0"/>
                        <a:cs typeface="Arial" panose="020B0604020202020204" pitchFamily="34" charset="0"/>
                      </a:endParaRPr>
                    </a:p>
                  </a:txBody>
                  <a:tcPr marL="0" marR="0" marT="8953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13621">
                <a:tc vMerge="1">
                  <a:txBody>
                    <a:bodyPr/>
                    <a:lstStyle/>
                    <a:p>
                      <a:endParaRPr/>
                    </a:p>
                  </a:txBody>
                  <a:tcPr marL="0" marR="0" marT="44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EBEBE"/>
                    </a:solidFill>
                  </a:tcPr>
                </a:tc>
                <a:tc vMerge="1">
                  <a:txBody>
                    <a:bodyPr/>
                    <a:lstStyle/>
                    <a:p>
                      <a:endParaRPr/>
                    </a:p>
                  </a:txBody>
                  <a:tcPr marL="0" marR="0" marT="9652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EBEBE"/>
                    </a:solidFill>
                  </a:tcPr>
                </a:tc>
                <a:tc vMerge="1">
                  <a:txBody>
                    <a:bodyPr/>
                    <a:lstStyle/>
                    <a:p>
                      <a:endParaRPr/>
                    </a:p>
                  </a:txBody>
                  <a:tcPr marL="0" marR="0" marT="9652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30"/>
                        </a:spcBef>
                      </a:pPr>
                      <a:r>
                        <a:rPr sz="1800" spc="-25" dirty="0">
                          <a:latin typeface="Arial" panose="020B0604020202020204" pitchFamily="34" charset="0"/>
                          <a:cs typeface="Arial" panose="020B0604020202020204" pitchFamily="34" charset="0"/>
                        </a:rPr>
                        <a:t>240</a:t>
                      </a:r>
                      <a:endParaRPr sz="1800" dirty="0">
                        <a:latin typeface="Arial" panose="020B0604020202020204" pitchFamily="34" charset="0"/>
                        <a:cs typeface="Arial" panose="020B0604020202020204" pitchFamily="34" charset="0"/>
                      </a:endParaRPr>
                    </a:p>
                  </a:txBody>
                  <a:tcPr marL="0" marR="0" marT="381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30"/>
                        </a:spcBef>
                      </a:pPr>
                      <a:r>
                        <a:rPr sz="1800" spc="-25" dirty="0">
                          <a:latin typeface="Arial" panose="020B0604020202020204" pitchFamily="34" charset="0"/>
                          <a:cs typeface="Arial" panose="020B0604020202020204" pitchFamily="34" charset="0"/>
                        </a:rPr>
                        <a:t>208</a:t>
                      </a:r>
                      <a:endParaRPr sz="1800">
                        <a:latin typeface="Arial" panose="020B0604020202020204" pitchFamily="34" charset="0"/>
                        <a:cs typeface="Arial" panose="020B0604020202020204" pitchFamily="34" charset="0"/>
                      </a:endParaRPr>
                    </a:p>
                  </a:txBody>
                  <a:tcPr marL="0" marR="0" marT="381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30"/>
                        </a:spcBef>
                      </a:pPr>
                      <a:r>
                        <a:rPr sz="1800" spc="-25" dirty="0">
                          <a:latin typeface="Arial" panose="020B0604020202020204" pitchFamily="34" charset="0"/>
                          <a:cs typeface="Arial" panose="020B0604020202020204" pitchFamily="34" charset="0"/>
                        </a:rPr>
                        <a:t>240</a:t>
                      </a:r>
                      <a:endParaRPr sz="1800" dirty="0">
                        <a:latin typeface="Arial" panose="020B0604020202020204" pitchFamily="34" charset="0"/>
                        <a:cs typeface="Arial" panose="020B0604020202020204" pitchFamily="34" charset="0"/>
                      </a:endParaRPr>
                    </a:p>
                  </a:txBody>
                  <a:tcPr marL="0" marR="0" marT="381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30"/>
                        </a:spcBef>
                      </a:pPr>
                      <a:r>
                        <a:rPr sz="1800" spc="-25" dirty="0">
                          <a:latin typeface="Arial" panose="020B0604020202020204" pitchFamily="34" charset="0"/>
                          <a:cs typeface="Arial" panose="020B0604020202020204" pitchFamily="34" charset="0"/>
                        </a:rPr>
                        <a:t>208</a:t>
                      </a:r>
                      <a:endParaRPr sz="1800">
                        <a:latin typeface="Arial" panose="020B0604020202020204" pitchFamily="34" charset="0"/>
                        <a:cs typeface="Arial" panose="020B0604020202020204" pitchFamily="34" charset="0"/>
                      </a:endParaRPr>
                    </a:p>
                  </a:txBody>
                  <a:tcPr marL="0" marR="0" marT="381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30"/>
                        </a:spcBef>
                      </a:pPr>
                      <a:r>
                        <a:rPr sz="1800" dirty="0">
                          <a:latin typeface="Arial" panose="020B0604020202020204" pitchFamily="34" charset="0"/>
                          <a:cs typeface="Arial" panose="020B0604020202020204" pitchFamily="34" charset="0"/>
                        </a:rPr>
                        <a:t>1</a:t>
                      </a:r>
                      <a:endParaRPr sz="1800">
                        <a:latin typeface="Arial" panose="020B0604020202020204" pitchFamily="34" charset="0"/>
                        <a:cs typeface="Arial" panose="020B0604020202020204" pitchFamily="34" charset="0"/>
                      </a:endParaRPr>
                    </a:p>
                  </a:txBody>
                  <a:tcPr marL="0" marR="0" marT="381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30"/>
                        </a:spcBef>
                      </a:pPr>
                      <a:r>
                        <a:rPr sz="1800" dirty="0">
                          <a:latin typeface="Arial" panose="020B0604020202020204" pitchFamily="34" charset="0"/>
                          <a:cs typeface="Arial" panose="020B0604020202020204" pitchFamily="34" charset="0"/>
                        </a:rPr>
                        <a:t>2</a:t>
                      </a:r>
                      <a:endParaRPr sz="1800">
                        <a:latin typeface="Arial" panose="020B0604020202020204" pitchFamily="34" charset="0"/>
                        <a:cs typeface="Arial" panose="020B0604020202020204" pitchFamily="34" charset="0"/>
                      </a:endParaRPr>
                    </a:p>
                  </a:txBody>
                  <a:tcPr marL="0" marR="0" marT="381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30"/>
                        </a:spcBef>
                      </a:pPr>
                      <a:r>
                        <a:rPr sz="1800" dirty="0">
                          <a:latin typeface="Arial" panose="020B0604020202020204" pitchFamily="34" charset="0"/>
                          <a:cs typeface="Arial" panose="020B0604020202020204" pitchFamily="34" charset="0"/>
                        </a:rPr>
                        <a:t>3</a:t>
                      </a:r>
                      <a:endParaRPr sz="1800">
                        <a:latin typeface="Arial" panose="020B0604020202020204" pitchFamily="34" charset="0"/>
                        <a:cs typeface="Arial" panose="020B0604020202020204" pitchFamily="34" charset="0"/>
                      </a:endParaRPr>
                    </a:p>
                  </a:txBody>
                  <a:tcPr marL="0" marR="0" marT="381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30"/>
                        </a:spcBef>
                      </a:pPr>
                      <a:r>
                        <a:rPr sz="1800" dirty="0">
                          <a:latin typeface="Arial" panose="020B0604020202020204" pitchFamily="34" charset="0"/>
                          <a:cs typeface="Arial" panose="020B0604020202020204" pitchFamily="34" charset="0"/>
                        </a:rPr>
                        <a:t>4</a:t>
                      </a:r>
                      <a:endParaRPr sz="1800">
                        <a:latin typeface="Arial" panose="020B0604020202020204" pitchFamily="34" charset="0"/>
                        <a:cs typeface="Arial" panose="020B0604020202020204" pitchFamily="34" charset="0"/>
                      </a:endParaRPr>
                    </a:p>
                  </a:txBody>
                  <a:tcPr marL="0" marR="0" marT="381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810" algn="ctr">
                        <a:lnSpc>
                          <a:spcPct val="150000"/>
                        </a:lnSpc>
                        <a:spcBef>
                          <a:spcPts val="30"/>
                        </a:spcBef>
                      </a:pPr>
                      <a:r>
                        <a:rPr sz="1800" dirty="0">
                          <a:latin typeface="Arial" panose="020B0604020202020204" pitchFamily="34" charset="0"/>
                          <a:cs typeface="Arial" panose="020B0604020202020204" pitchFamily="34" charset="0"/>
                        </a:rPr>
                        <a:t>5</a:t>
                      </a:r>
                      <a:endParaRPr sz="1800">
                        <a:latin typeface="Arial" panose="020B0604020202020204" pitchFamily="34" charset="0"/>
                        <a:cs typeface="Arial" panose="020B0604020202020204" pitchFamily="34" charset="0"/>
                      </a:endParaRPr>
                    </a:p>
                  </a:txBody>
                  <a:tcPr marL="0" marR="0" marT="381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solidFill>
                      <a:srgbClr val="BEBEBE"/>
                    </a:solidFill>
                  </a:tcPr>
                </a:tc>
                <a:extLst>
                  <a:ext uri="{0D108BD9-81ED-4DB2-BD59-A6C34878D82A}">
                    <a16:rowId xmlns:a16="http://schemas.microsoft.com/office/drawing/2014/main" val="10001"/>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b="1" spc="-10" dirty="0">
                          <a:latin typeface="Arial" panose="020B0604020202020204" pitchFamily="34" charset="0"/>
                          <a:cs typeface="Arial" panose="020B0604020202020204" pitchFamily="34" charset="0"/>
                        </a:rPr>
                        <a:t>E-EHK05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rowSpan="2">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715"/>
                        </a:spcBef>
                      </a:pPr>
                      <a:r>
                        <a:rPr sz="1800" spc="-25" dirty="0">
                          <a:latin typeface="Arial" panose="020B0604020202020204" pitchFamily="34" charset="0"/>
                          <a:cs typeface="Arial" panose="020B0604020202020204" pitchFamily="34" charset="0"/>
                        </a:rPr>
                        <a:t>24</a:t>
                      </a:r>
                      <a:endParaRPr sz="1800">
                        <a:latin typeface="Arial" panose="020B0604020202020204" pitchFamily="34" charset="0"/>
                        <a:cs typeface="Arial" panose="020B0604020202020204" pitchFamily="34" charset="0"/>
                      </a:endParaRPr>
                    </a:p>
                  </a:txBody>
                  <a:tcPr marL="0" marR="0" marT="9080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dirty="0">
                          <a:latin typeface="Arial" panose="020B0604020202020204" pitchFamily="34" charset="0"/>
                          <a:cs typeface="Arial" panose="020B0604020202020204" pitchFamily="34" charset="0"/>
                        </a:rPr>
                        <a:t>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25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22</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30</a:t>
                      </a:r>
                      <a:endParaRPr sz="1800" dirty="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25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b="1" spc="-10" dirty="0">
                          <a:latin typeface="Arial" panose="020B0604020202020204" pitchFamily="34" charset="0"/>
                          <a:cs typeface="Arial" panose="020B0604020202020204" pitchFamily="34" charset="0"/>
                        </a:rPr>
                        <a:t>E-EHK10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9080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10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49</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43</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60</a:t>
                      </a:r>
                      <a:endParaRPr sz="1800" dirty="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50</a:t>
                      </a:r>
                      <a:endParaRPr sz="1800" dirty="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81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b="1" spc="-10" dirty="0">
                          <a:latin typeface="Arial" panose="020B0604020202020204" pitchFamily="34" charset="0"/>
                          <a:cs typeface="Arial" panose="020B0604020202020204" pitchFamily="34" charset="0"/>
                        </a:rPr>
                        <a:t>E-EHK05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rowSpan="3">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nSpc>
                          <a:spcPct val="150000"/>
                        </a:lnSpc>
                        <a:spcBef>
                          <a:spcPts val="5"/>
                        </a:spcBef>
                      </a:pPr>
                      <a:endParaRPr sz="1800">
                        <a:latin typeface="Arial" panose="020B0604020202020204" pitchFamily="34" charset="0"/>
                        <a:cs typeface="Arial" panose="020B0604020202020204" pitchFamily="34" charset="0"/>
                      </a:endParaRPr>
                    </a:p>
                    <a:p>
                      <a:pPr algn="ctr">
                        <a:lnSpc>
                          <a:spcPct val="150000"/>
                        </a:lnSpc>
                      </a:pPr>
                      <a:r>
                        <a:rPr sz="1800" spc="-25" dirty="0">
                          <a:latin typeface="Arial" panose="020B0604020202020204" pitchFamily="34" charset="0"/>
                          <a:cs typeface="Arial" panose="020B0604020202020204" pitchFamily="34" charset="0"/>
                        </a:rPr>
                        <a:t>36</a:t>
                      </a:r>
                      <a:endParaRPr sz="1800">
                        <a:latin typeface="Arial" panose="020B0604020202020204" pitchFamily="34" charset="0"/>
                        <a:cs typeface="Arial" panose="020B0604020202020204" pitchFamily="34" charset="0"/>
                      </a:endParaRPr>
                    </a:p>
                  </a:txBody>
                  <a:tcPr marL="0" marR="0" marT="63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dirty="0">
                          <a:latin typeface="Arial" panose="020B0604020202020204" pitchFamily="34" charset="0"/>
                          <a:cs typeface="Arial" panose="020B0604020202020204" pitchFamily="34" charset="0"/>
                        </a:rPr>
                        <a:t>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25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22</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30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25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b="1" spc="-10" dirty="0">
                          <a:latin typeface="Arial" panose="020B0604020202020204" pitchFamily="34" charset="0"/>
                          <a:cs typeface="Arial" panose="020B0604020202020204" pitchFamily="34" charset="0"/>
                        </a:rPr>
                        <a:t>E-EHK10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63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10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49</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43</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60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50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81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b="1" spc="-10" dirty="0">
                          <a:latin typeface="Arial" panose="020B0604020202020204" pitchFamily="34" charset="0"/>
                          <a:cs typeface="Arial" panose="020B0604020202020204" pitchFamily="34" charset="0"/>
                        </a:rPr>
                        <a:t>E-EHK15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63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0" dirty="0">
                          <a:latin typeface="Arial" panose="020B0604020202020204" pitchFamily="34" charset="0"/>
                          <a:cs typeface="Arial" panose="020B0604020202020204" pitchFamily="34" charset="0"/>
                        </a:rPr>
                        <a:t>5+10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45"/>
                        </a:spcBef>
                      </a:pPr>
                      <a:r>
                        <a:rPr sz="1800" spc="-20" dirty="0">
                          <a:latin typeface="Arial" panose="020B0604020202020204" pitchFamily="34" charset="0"/>
                          <a:cs typeface="Arial" panose="020B0604020202020204" pitchFamily="34" charset="0"/>
                        </a:rPr>
                        <a:t>25+49</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45"/>
                        </a:spcBef>
                      </a:pPr>
                      <a:r>
                        <a:rPr sz="1800" spc="-20" dirty="0">
                          <a:latin typeface="Arial" panose="020B0604020202020204" pitchFamily="34" charset="0"/>
                          <a:cs typeface="Arial" panose="020B0604020202020204" pitchFamily="34" charset="0"/>
                        </a:rPr>
                        <a:t>22+43</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0" dirty="0">
                          <a:latin typeface="Arial" panose="020B0604020202020204" pitchFamily="34" charset="0"/>
                          <a:cs typeface="Arial" panose="020B0604020202020204" pitchFamily="34" charset="0"/>
                        </a:rPr>
                        <a:t>30+60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0" dirty="0">
                          <a:latin typeface="Arial" panose="020B0604020202020204" pitchFamily="34" charset="0"/>
                          <a:cs typeface="Arial" panose="020B0604020202020204" pitchFamily="34" charset="0"/>
                        </a:rPr>
                        <a:t>25+50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81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b="1" spc="-10" dirty="0">
                          <a:latin typeface="Arial" panose="020B0604020202020204" pitchFamily="34" charset="0"/>
                          <a:cs typeface="Arial" panose="020B0604020202020204" pitchFamily="34" charset="0"/>
                        </a:rPr>
                        <a:t>E-</a:t>
                      </a:r>
                      <a:r>
                        <a:rPr sz="1800" b="1" spc="-20" dirty="0">
                          <a:latin typeface="Arial" panose="020B0604020202020204" pitchFamily="34" charset="0"/>
                          <a:cs typeface="Arial" panose="020B0604020202020204" pitchFamily="34" charset="0"/>
                        </a:rPr>
                        <a:t>EHK05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rowSpan="4">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nSpc>
                          <a:spcPct val="150000"/>
                        </a:lnSpc>
                      </a:pPr>
                      <a:endParaRPr sz="1800">
                        <a:latin typeface="Arial" panose="020B0604020202020204" pitchFamily="34" charset="0"/>
                        <a:cs typeface="Arial" panose="020B0604020202020204" pitchFamily="34" charset="0"/>
                      </a:endParaRPr>
                    </a:p>
                    <a:p>
                      <a:pPr algn="ctr">
                        <a:lnSpc>
                          <a:spcPct val="150000"/>
                        </a:lnSpc>
                        <a:spcBef>
                          <a:spcPts val="790"/>
                        </a:spcBef>
                      </a:pPr>
                      <a:r>
                        <a:rPr sz="1800" spc="-25" dirty="0">
                          <a:latin typeface="Arial" panose="020B0604020202020204" pitchFamily="34" charset="0"/>
                          <a:cs typeface="Arial" panose="020B0604020202020204" pitchFamily="34" charset="0"/>
                        </a:rPr>
                        <a:t>48</a:t>
                      </a:r>
                      <a:endParaRPr sz="1800">
                        <a:latin typeface="Arial" panose="020B0604020202020204" pitchFamily="34" charset="0"/>
                        <a:cs typeface="Arial" panose="020B0604020202020204" pitchFamily="34" charset="0"/>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dirty="0">
                          <a:latin typeface="Arial" panose="020B0604020202020204" pitchFamily="34" charset="0"/>
                          <a:cs typeface="Arial" panose="020B0604020202020204" pitchFamily="34" charset="0"/>
                        </a:rPr>
                        <a:t>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45"/>
                        </a:spcBef>
                      </a:pPr>
                      <a:r>
                        <a:rPr sz="1800" spc="-25" dirty="0">
                          <a:latin typeface="Arial" panose="020B0604020202020204" pitchFamily="34" charset="0"/>
                          <a:cs typeface="Arial" panose="020B0604020202020204" pitchFamily="34" charset="0"/>
                        </a:rPr>
                        <a:t>25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45"/>
                        </a:spcBef>
                      </a:pPr>
                      <a:r>
                        <a:rPr sz="1800" spc="-25" dirty="0">
                          <a:latin typeface="Arial" panose="020B0604020202020204" pitchFamily="34" charset="0"/>
                          <a:cs typeface="Arial" panose="020B0604020202020204" pitchFamily="34" charset="0"/>
                        </a:rPr>
                        <a:t>22</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30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25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81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b="1" spc="-10" dirty="0">
                          <a:latin typeface="Arial" panose="020B0604020202020204" pitchFamily="34" charset="0"/>
                          <a:cs typeface="Arial" panose="020B0604020202020204" pitchFamily="34" charset="0"/>
                        </a:rPr>
                        <a:t>E-EHK10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10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49</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43</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60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50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b="1" spc="-10" dirty="0">
                          <a:latin typeface="Arial" panose="020B0604020202020204" pitchFamily="34" charset="0"/>
                          <a:cs typeface="Arial" panose="020B0604020202020204" pitchFamily="34" charset="0"/>
                        </a:rPr>
                        <a:t>E-EHK15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0" dirty="0">
                          <a:latin typeface="Arial" panose="020B0604020202020204" pitchFamily="34" charset="0"/>
                          <a:cs typeface="Arial" panose="020B0604020202020204" pitchFamily="34" charset="0"/>
                        </a:rPr>
                        <a:t>5+10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45"/>
                        </a:spcBef>
                      </a:pPr>
                      <a:r>
                        <a:rPr sz="1800" spc="-20" dirty="0">
                          <a:latin typeface="Arial" panose="020B0604020202020204" pitchFamily="34" charset="0"/>
                          <a:cs typeface="Arial" panose="020B0604020202020204" pitchFamily="34" charset="0"/>
                        </a:rPr>
                        <a:t>25+49</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45"/>
                        </a:spcBef>
                      </a:pPr>
                      <a:r>
                        <a:rPr sz="1800" spc="-20" dirty="0">
                          <a:latin typeface="Arial" panose="020B0604020202020204" pitchFamily="34" charset="0"/>
                          <a:cs typeface="Arial" panose="020B0604020202020204" pitchFamily="34" charset="0"/>
                        </a:rPr>
                        <a:t>22+43</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0" dirty="0">
                          <a:latin typeface="Arial" panose="020B0604020202020204" pitchFamily="34" charset="0"/>
                          <a:cs typeface="Arial" panose="020B0604020202020204" pitchFamily="34" charset="0"/>
                        </a:rPr>
                        <a:t>30+60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0" dirty="0">
                          <a:latin typeface="Arial" panose="020B0604020202020204" pitchFamily="34" charset="0"/>
                          <a:cs typeface="Arial" panose="020B0604020202020204" pitchFamily="34" charset="0"/>
                        </a:rPr>
                        <a:t>25+50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81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0"/>
                        </a:spcBef>
                      </a:pPr>
                      <a:r>
                        <a:rPr sz="1800" dirty="0">
                          <a:latin typeface="Arial" panose="020B0604020202020204" pitchFamily="34" charset="0"/>
                          <a:cs typeface="Arial" panose="020B0604020202020204" pitchFamily="34" charset="0"/>
                        </a:rPr>
                        <a:t>●</a:t>
                      </a: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0"/>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5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50"/>
                        </a:spcBef>
                      </a:pPr>
                      <a:r>
                        <a:rPr sz="1800" b="1" spc="-10" dirty="0">
                          <a:latin typeface="Arial" panose="020B0604020202020204" pitchFamily="34" charset="0"/>
                          <a:cs typeface="Arial" panose="020B0604020202020204" pitchFamily="34" charset="0"/>
                        </a:rPr>
                        <a:t>E-EHK20</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50"/>
                        </a:spcBef>
                      </a:pPr>
                      <a:r>
                        <a:rPr sz="1800" spc="-20" dirty="0">
                          <a:latin typeface="Arial" panose="020B0604020202020204" pitchFamily="34" charset="0"/>
                          <a:cs typeface="Arial" panose="020B0604020202020204" pitchFamily="34" charset="0"/>
                        </a:rPr>
                        <a:t>10+10</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50"/>
                        </a:spcBef>
                      </a:pPr>
                      <a:r>
                        <a:rPr sz="1800" spc="-20" dirty="0">
                          <a:latin typeface="Arial" panose="020B0604020202020204" pitchFamily="34" charset="0"/>
                          <a:cs typeface="Arial" panose="020B0604020202020204" pitchFamily="34" charset="0"/>
                        </a:rPr>
                        <a:t>49+49</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50"/>
                        </a:spcBef>
                      </a:pPr>
                      <a:r>
                        <a:rPr sz="1800" spc="-20" dirty="0">
                          <a:latin typeface="Arial" panose="020B0604020202020204" pitchFamily="34" charset="0"/>
                          <a:cs typeface="Arial" panose="020B0604020202020204" pitchFamily="34" charset="0"/>
                        </a:rPr>
                        <a:t>43+43</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50"/>
                        </a:spcBef>
                      </a:pPr>
                      <a:r>
                        <a:rPr sz="1800" spc="-20" dirty="0">
                          <a:latin typeface="Arial" panose="020B0604020202020204" pitchFamily="34" charset="0"/>
                          <a:cs typeface="Arial" panose="020B0604020202020204" pitchFamily="34" charset="0"/>
                        </a:rPr>
                        <a:t>60+60</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50"/>
                        </a:spcBef>
                      </a:pPr>
                      <a:r>
                        <a:rPr sz="1800" spc="-20" dirty="0">
                          <a:latin typeface="Arial" panose="020B0604020202020204" pitchFamily="34" charset="0"/>
                          <a:cs typeface="Arial" panose="020B0604020202020204" pitchFamily="34" charset="0"/>
                        </a:rPr>
                        <a:t>50+50</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81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81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b="1" spc="-10" dirty="0">
                          <a:latin typeface="Arial" panose="020B0604020202020204" pitchFamily="34" charset="0"/>
                          <a:cs typeface="Arial" panose="020B0604020202020204" pitchFamily="34" charset="0"/>
                        </a:rPr>
                        <a:t>E-EHK05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rowSpan="4">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nSpc>
                          <a:spcPct val="150000"/>
                        </a:lnSpc>
                      </a:pPr>
                      <a:endParaRPr sz="1800">
                        <a:latin typeface="Arial" panose="020B0604020202020204" pitchFamily="34" charset="0"/>
                        <a:cs typeface="Arial" panose="020B0604020202020204" pitchFamily="34" charset="0"/>
                      </a:endParaRPr>
                    </a:p>
                    <a:p>
                      <a:pPr algn="ctr">
                        <a:lnSpc>
                          <a:spcPct val="150000"/>
                        </a:lnSpc>
                        <a:spcBef>
                          <a:spcPts val="790"/>
                        </a:spcBef>
                      </a:pPr>
                      <a:r>
                        <a:rPr sz="1800" spc="-25" dirty="0">
                          <a:latin typeface="Arial" panose="020B0604020202020204" pitchFamily="34" charset="0"/>
                          <a:cs typeface="Arial" panose="020B0604020202020204" pitchFamily="34" charset="0"/>
                        </a:rPr>
                        <a:t>60</a:t>
                      </a:r>
                      <a:endParaRPr sz="1800">
                        <a:latin typeface="Arial" panose="020B0604020202020204" pitchFamily="34" charset="0"/>
                        <a:cs typeface="Arial" panose="020B0604020202020204" pitchFamily="34" charset="0"/>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dirty="0">
                          <a:latin typeface="Arial" panose="020B0604020202020204" pitchFamily="34" charset="0"/>
                          <a:cs typeface="Arial" panose="020B0604020202020204" pitchFamily="34" charset="0"/>
                        </a:rPr>
                        <a:t>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25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22</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30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25</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b="1" spc="-10" dirty="0">
                          <a:latin typeface="Arial" panose="020B0604020202020204" pitchFamily="34" charset="0"/>
                          <a:cs typeface="Arial" panose="020B0604020202020204" pitchFamily="34" charset="0"/>
                        </a:rPr>
                        <a:t>E-EHK10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10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49</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43</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45"/>
                        </a:spcBef>
                      </a:pPr>
                      <a:r>
                        <a:rPr sz="1800" spc="-25" dirty="0">
                          <a:latin typeface="Arial" panose="020B0604020202020204" pitchFamily="34" charset="0"/>
                          <a:cs typeface="Arial" panose="020B0604020202020204" pitchFamily="34" charset="0"/>
                        </a:rPr>
                        <a:t>60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45"/>
                        </a:spcBef>
                      </a:pPr>
                      <a:r>
                        <a:rPr sz="1800" spc="-25" dirty="0">
                          <a:latin typeface="Arial" panose="020B0604020202020204" pitchFamily="34" charset="0"/>
                          <a:cs typeface="Arial" panose="020B0604020202020204" pitchFamily="34" charset="0"/>
                        </a:rPr>
                        <a:t>50</a:t>
                      </a:r>
                      <a:endParaRPr sz="1800">
                        <a:latin typeface="Arial" panose="020B0604020202020204" pitchFamily="34" charset="0"/>
                        <a:cs typeface="Arial" panose="020B0604020202020204" pitchFamily="34" charset="0"/>
                      </a:endParaRPr>
                    </a:p>
                  </a:txBody>
                  <a:tcPr marL="0" marR="0" marT="571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50"/>
                        </a:spcBef>
                      </a:pPr>
                      <a:r>
                        <a:rPr sz="1800" b="1" spc="-10" dirty="0">
                          <a:latin typeface="Arial" panose="020B0604020202020204" pitchFamily="34" charset="0"/>
                          <a:cs typeface="Arial" panose="020B0604020202020204" pitchFamily="34" charset="0"/>
                        </a:rPr>
                        <a:t>E-EHK15</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50"/>
                        </a:spcBef>
                      </a:pPr>
                      <a:r>
                        <a:rPr sz="1800" spc="-20" dirty="0">
                          <a:latin typeface="Arial" panose="020B0604020202020204" pitchFamily="34" charset="0"/>
                          <a:cs typeface="Arial" panose="020B0604020202020204" pitchFamily="34" charset="0"/>
                        </a:rPr>
                        <a:t>5+10</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50"/>
                        </a:spcBef>
                      </a:pPr>
                      <a:r>
                        <a:rPr sz="1800" spc="-20" dirty="0">
                          <a:latin typeface="Arial" panose="020B0604020202020204" pitchFamily="34" charset="0"/>
                          <a:cs typeface="Arial" panose="020B0604020202020204" pitchFamily="34" charset="0"/>
                        </a:rPr>
                        <a:t>25+49</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50"/>
                        </a:spcBef>
                      </a:pPr>
                      <a:r>
                        <a:rPr sz="1800" spc="-20" dirty="0">
                          <a:latin typeface="Arial" panose="020B0604020202020204" pitchFamily="34" charset="0"/>
                          <a:cs typeface="Arial" panose="020B0604020202020204" pitchFamily="34" charset="0"/>
                        </a:rPr>
                        <a:t>22+43</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50"/>
                        </a:spcBef>
                      </a:pPr>
                      <a:r>
                        <a:rPr sz="1800" spc="-20" dirty="0">
                          <a:latin typeface="Arial" panose="020B0604020202020204" pitchFamily="34" charset="0"/>
                          <a:cs typeface="Arial" panose="020B0604020202020204" pitchFamily="34" charset="0"/>
                        </a:rPr>
                        <a:t>30+60</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50"/>
                        </a:spcBef>
                      </a:pPr>
                      <a:r>
                        <a:rPr sz="1800" spc="-20" dirty="0">
                          <a:latin typeface="Arial" panose="020B0604020202020204" pitchFamily="34" charset="0"/>
                          <a:cs typeface="Arial" panose="020B0604020202020204" pitchFamily="34" charset="0"/>
                        </a:rPr>
                        <a:t>25+50</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81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424757">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50"/>
                        </a:spcBef>
                      </a:pPr>
                      <a:r>
                        <a:rPr sz="1800" b="1" spc="-10" dirty="0">
                          <a:latin typeface="Arial" panose="020B0604020202020204" pitchFamily="34" charset="0"/>
                          <a:cs typeface="Arial" panose="020B0604020202020204" pitchFamily="34" charset="0"/>
                        </a:rPr>
                        <a:t>E-EHK20</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algn="ctr">
                        <a:lnSpc>
                          <a:spcPct val="150000"/>
                        </a:lnSpc>
                        <a:spcBef>
                          <a:spcPts val="50"/>
                        </a:spcBef>
                      </a:pPr>
                      <a:r>
                        <a:rPr sz="1800" spc="-20" dirty="0">
                          <a:latin typeface="Arial" panose="020B0604020202020204" pitchFamily="34" charset="0"/>
                          <a:cs typeface="Arial" panose="020B0604020202020204" pitchFamily="34" charset="0"/>
                        </a:rPr>
                        <a:t>10+10</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50"/>
                        </a:spcBef>
                      </a:pPr>
                      <a:r>
                        <a:rPr sz="1800" spc="-20" dirty="0">
                          <a:latin typeface="Arial" panose="020B0604020202020204" pitchFamily="34" charset="0"/>
                          <a:cs typeface="Arial" panose="020B0604020202020204" pitchFamily="34" charset="0"/>
                        </a:rPr>
                        <a:t>49+49</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1270" algn="ctr">
                        <a:lnSpc>
                          <a:spcPct val="150000"/>
                        </a:lnSpc>
                        <a:spcBef>
                          <a:spcPts val="50"/>
                        </a:spcBef>
                      </a:pPr>
                      <a:r>
                        <a:rPr sz="1800" spc="-20" dirty="0">
                          <a:latin typeface="Arial" panose="020B0604020202020204" pitchFamily="34" charset="0"/>
                          <a:cs typeface="Arial" panose="020B0604020202020204" pitchFamily="34" charset="0"/>
                        </a:rPr>
                        <a:t>43+43</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50"/>
                        </a:spcBef>
                      </a:pPr>
                      <a:r>
                        <a:rPr sz="1800" spc="-20" dirty="0">
                          <a:latin typeface="Arial" panose="020B0604020202020204" pitchFamily="34" charset="0"/>
                          <a:cs typeface="Arial" panose="020B0604020202020204" pitchFamily="34" charset="0"/>
                        </a:rPr>
                        <a:t>60+60</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635" algn="ctr">
                        <a:lnSpc>
                          <a:spcPct val="150000"/>
                        </a:lnSpc>
                        <a:spcBef>
                          <a:spcPts val="50"/>
                        </a:spcBef>
                      </a:pPr>
                      <a:r>
                        <a:rPr sz="1800" spc="-20" dirty="0">
                          <a:latin typeface="Arial" panose="020B0604020202020204" pitchFamily="34" charset="0"/>
                          <a:cs typeface="Arial" panose="020B0604020202020204" pitchFamily="34" charset="0"/>
                        </a:rPr>
                        <a:t>50+50</a:t>
                      </a:r>
                      <a:endParaRPr sz="1800">
                        <a:latin typeface="Arial" panose="020B0604020202020204" pitchFamily="34" charset="0"/>
                        <a:cs typeface="Arial" panose="020B0604020202020204" pitchFamily="34" charset="0"/>
                      </a:endParaRPr>
                    </a:p>
                  </a:txBody>
                  <a:tcPr marL="0" marR="0" marT="635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81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81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2540" algn="ctr">
                        <a:lnSpc>
                          <a:spcPct val="150000"/>
                        </a:lnSpc>
                        <a:spcBef>
                          <a:spcPts val="25"/>
                        </a:spcBef>
                      </a:pPr>
                      <a:r>
                        <a:rPr sz="180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tc>
                  <a:txBody>
                    <a:bodyPr/>
                    <a:lstStyle>
                      <a:lvl1pPr marL="0" algn="l" defTabSz="1218966" rtl="0" eaLnBrk="1" latinLnBrk="0" hangingPunct="1">
                        <a:defRPr sz="2400" kern="1200">
                          <a:solidFill>
                            <a:schemeClr val="tx1"/>
                          </a:solidFill>
                          <a:latin typeface="Calibri"/>
                        </a:defRPr>
                      </a:lvl1pPr>
                      <a:lvl2pPr marL="609481" algn="l" defTabSz="1218966" rtl="0" eaLnBrk="1" latinLnBrk="0" hangingPunct="1">
                        <a:defRPr sz="2400" kern="1200">
                          <a:solidFill>
                            <a:schemeClr val="tx1"/>
                          </a:solidFill>
                          <a:latin typeface="Calibri"/>
                        </a:defRPr>
                      </a:lvl2pPr>
                      <a:lvl3pPr marL="1218966" algn="l" defTabSz="1218966" rtl="0" eaLnBrk="1" latinLnBrk="0" hangingPunct="1">
                        <a:defRPr sz="2400" kern="1200">
                          <a:solidFill>
                            <a:schemeClr val="tx1"/>
                          </a:solidFill>
                          <a:latin typeface="Calibri"/>
                        </a:defRPr>
                      </a:lvl3pPr>
                      <a:lvl4pPr marL="1828448" algn="l" defTabSz="1218966" rtl="0" eaLnBrk="1" latinLnBrk="0" hangingPunct="1">
                        <a:defRPr sz="2400" kern="1200">
                          <a:solidFill>
                            <a:schemeClr val="tx1"/>
                          </a:solidFill>
                          <a:latin typeface="Calibri"/>
                        </a:defRPr>
                      </a:lvl4pPr>
                      <a:lvl5pPr marL="2437930" algn="l" defTabSz="1218966" rtl="0" eaLnBrk="1" latinLnBrk="0" hangingPunct="1">
                        <a:defRPr sz="2400" kern="1200">
                          <a:solidFill>
                            <a:schemeClr val="tx1"/>
                          </a:solidFill>
                          <a:latin typeface="Calibri"/>
                        </a:defRPr>
                      </a:lvl5pPr>
                      <a:lvl6pPr marL="3047412" algn="l" defTabSz="1218966" rtl="0" eaLnBrk="1" latinLnBrk="0" hangingPunct="1">
                        <a:defRPr sz="2400" kern="1200">
                          <a:solidFill>
                            <a:schemeClr val="tx1"/>
                          </a:solidFill>
                          <a:latin typeface="Calibri"/>
                        </a:defRPr>
                      </a:lvl6pPr>
                      <a:lvl7pPr marL="3656897" algn="l" defTabSz="1218966" rtl="0" eaLnBrk="1" latinLnBrk="0" hangingPunct="1">
                        <a:defRPr sz="2400" kern="1200">
                          <a:solidFill>
                            <a:schemeClr val="tx1"/>
                          </a:solidFill>
                          <a:latin typeface="Calibri"/>
                        </a:defRPr>
                      </a:lvl7pPr>
                      <a:lvl8pPr marL="4266377" algn="l" defTabSz="1218966" rtl="0" eaLnBrk="1" latinLnBrk="0" hangingPunct="1">
                        <a:defRPr sz="2400" kern="1200">
                          <a:solidFill>
                            <a:schemeClr val="tx1"/>
                          </a:solidFill>
                          <a:latin typeface="Calibri"/>
                        </a:defRPr>
                      </a:lvl8pPr>
                      <a:lvl9pPr marL="4875862" algn="l" defTabSz="1218966" rtl="0" eaLnBrk="1" latinLnBrk="0" hangingPunct="1">
                        <a:defRPr sz="2400" kern="1200">
                          <a:solidFill>
                            <a:schemeClr val="tx1"/>
                          </a:solidFill>
                          <a:latin typeface="Calibri"/>
                        </a:defRPr>
                      </a:lvl9pPr>
                    </a:lstStyle>
                    <a:p>
                      <a:pPr marL="3175" algn="ctr">
                        <a:lnSpc>
                          <a:spcPct val="150000"/>
                        </a:lnSpc>
                        <a:spcBef>
                          <a:spcPts val="25"/>
                        </a:spcBef>
                      </a:pPr>
                      <a:r>
                        <a:rPr sz="1800" dirty="0">
                          <a:latin typeface="Arial" panose="020B0604020202020204" pitchFamily="34" charset="0"/>
                          <a:cs typeface="Arial" panose="020B0604020202020204" pitchFamily="34" charset="0"/>
                        </a:rPr>
                        <a:t>●</a:t>
                      </a: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bl>
          </a:graphicData>
        </a:graphic>
      </p:graphicFrame>
    </p:spTree>
    <p:extLst>
      <p:ext uri="{BB962C8B-B14F-4D97-AF65-F5344CB8AC3E}">
        <p14:creationId xmlns:p14="http://schemas.microsoft.com/office/powerpoint/2010/main" val="265560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1436225" y="204282"/>
            <a:ext cx="9518379"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Electric Heat Wiring </a:t>
            </a:r>
          </a:p>
        </p:txBody>
      </p:sp>
      <p:pic>
        <p:nvPicPr>
          <p:cNvPr id="3" name="Picture 2">
            <a:extLst>
              <a:ext uri="{FF2B5EF4-FFF2-40B4-BE49-F238E27FC236}">
                <a16:creationId xmlns:a16="http://schemas.microsoft.com/office/drawing/2014/main" id="{8C80034D-1512-4387-AEF7-399047A05D89}"/>
              </a:ext>
            </a:extLst>
          </p:cNvPr>
          <p:cNvPicPr>
            <a:picLocks noChangeAspect="1"/>
          </p:cNvPicPr>
          <p:nvPr/>
        </p:nvPicPr>
        <p:blipFill>
          <a:blip r:embed="rId3"/>
          <a:stretch>
            <a:fillRect/>
          </a:stretch>
        </p:blipFill>
        <p:spPr>
          <a:xfrm>
            <a:off x="4714081" y="1620234"/>
            <a:ext cx="3779847" cy="6665537"/>
          </a:xfrm>
          <a:prstGeom prst="rect">
            <a:avLst/>
          </a:prstGeom>
        </p:spPr>
      </p:pic>
      <p:sp>
        <p:nvSpPr>
          <p:cNvPr id="2" name="TextBox 1">
            <a:extLst>
              <a:ext uri="{FF2B5EF4-FFF2-40B4-BE49-F238E27FC236}">
                <a16:creationId xmlns:a16="http://schemas.microsoft.com/office/drawing/2014/main" id="{2A6BA091-B96E-FB73-DCEF-9CECEC590C92}"/>
              </a:ext>
            </a:extLst>
          </p:cNvPr>
          <p:cNvSpPr txBox="1"/>
          <p:nvPr/>
        </p:nvSpPr>
        <p:spPr>
          <a:xfrm>
            <a:off x="6375400" y="3505200"/>
            <a:ext cx="5562600" cy="707886"/>
          </a:xfrm>
          <a:prstGeom prst="rect">
            <a:avLst/>
          </a:prstGeom>
          <a:solidFill>
            <a:schemeClr val="bg1"/>
          </a:solidFill>
        </p:spPr>
        <p:txBody>
          <a:bodyPr wrap="square" rtlCol="0">
            <a:spAutoFit/>
          </a:bodyPr>
          <a:lstStyle/>
          <a:p>
            <a:r>
              <a:rPr lang="en-US" sz="2000" dirty="0">
                <a:latin typeface="Arial" panose="020B0604020202020204" pitchFamily="34" charset="0"/>
                <a:cs typeface="Arial" panose="020B0604020202020204" pitchFamily="34" charset="0"/>
              </a:rPr>
              <a:t>Knock out left template for 5, 8, 10KW Heat. Knock out both for 15, 20 KW</a:t>
            </a:r>
          </a:p>
        </p:txBody>
      </p:sp>
    </p:spTree>
    <p:extLst>
      <p:ext uri="{BB962C8B-B14F-4D97-AF65-F5344CB8AC3E}">
        <p14:creationId xmlns:p14="http://schemas.microsoft.com/office/powerpoint/2010/main" val="28207275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1436225" y="204282"/>
            <a:ext cx="9518379"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Electric Heat Wiring </a:t>
            </a:r>
          </a:p>
        </p:txBody>
      </p:sp>
      <p:pic>
        <p:nvPicPr>
          <p:cNvPr id="2" name="Picture 1">
            <a:extLst>
              <a:ext uri="{FF2B5EF4-FFF2-40B4-BE49-F238E27FC236}">
                <a16:creationId xmlns:a16="http://schemas.microsoft.com/office/drawing/2014/main" id="{6DBE7882-1A90-40A1-8106-287CC554545D}"/>
              </a:ext>
            </a:extLst>
          </p:cNvPr>
          <p:cNvPicPr>
            <a:picLocks noChangeAspect="1"/>
          </p:cNvPicPr>
          <p:nvPr/>
        </p:nvPicPr>
        <p:blipFill>
          <a:blip r:embed="rId3"/>
          <a:stretch>
            <a:fillRect/>
          </a:stretch>
        </p:blipFill>
        <p:spPr>
          <a:xfrm>
            <a:off x="4029811" y="1981200"/>
            <a:ext cx="4707789" cy="5314249"/>
          </a:xfrm>
          <a:prstGeom prst="rect">
            <a:avLst/>
          </a:prstGeom>
        </p:spPr>
      </p:pic>
      <p:sp>
        <p:nvSpPr>
          <p:cNvPr id="3" name="TextBox 2">
            <a:extLst>
              <a:ext uri="{FF2B5EF4-FFF2-40B4-BE49-F238E27FC236}">
                <a16:creationId xmlns:a16="http://schemas.microsoft.com/office/drawing/2014/main" id="{0816C560-B9A1-C221-25F2-DD7E28E10983}"/>
              </a:ext>
            </a:extLst>
          </p:cNvPr>
          <p:cNvSpPr txBox="1"/>
          <p:nvPr/>
        </p:nvSpPr>
        <p:spPr>
          <a:xfrm>
            <a:off x="8737600" y="2514600"/>
            <a:ext cx="3962400" cy="1015663"/>
          </a:xfrm>
          <a:prstGeom prst="rect">
            <a:avLst/>
          </a:prstGeom>
          <a:noFill/>
        </p:spPr>
        <p:txBody>
          <a:bodyPr wrap="square" rtlCol="0">
            <a:spAutoFit/>
          </a:bodyPr>
          <a:lstStyle/>
          <a:p>
            <a:r>
              <a:rPr lang="en-US" sz="2000" b="1" dirty="0">
                <a:latin typeface="Arial" panose="020B0604020202020204" pitchFamily="34" charset="0"/>
                <a:cs typeface="Arial" panose="020B0604020202020204" pitchFamily="34" charset="0"/>
              </a:rPr>
              <a:t>Remove top cover plate for 5,8,or 10KW heater. Remove both for 15, 20KW</a:t>
            </a:r>
          </a:p>
        </p:txBody>
      </p:sp>
      <p:cxnSp>
        <p:nvCxnSpPr>
          <p:cNvPr id="6" name="Straight Arrow Connector 5">
            <a:extLst>
              <a:ext uri="{FF2B5EF4-FFF2-40B4-BE49-F238E27FC236}">
                <a16:creationId xmlns:a16="http://schemas.microsoft.com/office/drawing/2014/main" id="{C4F1EB05-1A9A-AD7E-604E-FAB28A30487B}"/>
              </a:ext>
            </a:extLst>
          </p:cNvPr>
          <p:cNvCxnSpPr>
            <a:stCxn id="3" idx="1"/>
          </p:cNvCxnSpPr>
          <p:nvPr/>
        </p:nvCxnSpPr>
        <p:spPr bwMode="auto">
          <a:xfrm flipH="1">
            <a:off x="6383705" y="3022432"/>
            <a:ext cx="2353895" cy="1320968"/>
          </a:xfrm>
          <a:prstGeom prst="straightConnector1">
            <a:avLst/>
          </a:prstGeom>
          <a:solidFill>
            <a:schemeClr val="accent1"/>
          </a:solidFill>
          <a:ln w="254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Straight Arrow Connector 8">
            <a:extLst>
              <a:ext uri="{FF2B5EF4-FFF2-40B4-BE49-F238E27FC236}">
                <a16:creationId xmlns:a16="http://schemas.microsoft.com/office/drawing/2014/main" id="{F736F40F-697E-0072-8EB3-108EAB25BB14}"/>
              </a:ext>
            </a:extLst>
          </p:cNvPr>
          <p:cNvCxnSpPr/>
          <p:nvPr/>
        </p:nvCxnSpPr>
        <p:spPr bwMode="auto">
          <a:xfrm flipH="1">
            <a:off x="6604000" y="3530263"/>
            <a:ext cx="2286000" cy="1628677"/>
          </a:xfrm>
          <a:prstGeom prst="straightConnector1">
            <a:avLst/>
          </a:prstGeom>
          <a:solidFill>
            <a:schemeClr val="accent1"/>
          </a:solidFill>
          <a:ln w="254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9195913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1436225" y="0"/>
            <a:ext cx="9518379"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Electric Heat Wiring </a:t>
            </a:r>
          </a:p>
        </p:txBody>
      </p:sp>
      <p:pic>
        <p:nvPicPr>
          <p:cNvPr id="3" name="Picture 2">
            <a:extLst>
              <a:ext uri="{FF2B5EF4-FFF2-40B4-BE49-F238E27FC236}">
                <a16:creationId xmlns:a16="http://schemas.microsoft.com/office/drawing/2014/main" id="{5515F72E-54AD-4AC2-B537-3C5B5D059F55}"/>
              </a:ext>
            </a:extLst>
          </p:cNvPr>
          <p:cNvPicPr>
            <a:picLocks noChangeAspect="1"/>
          </p:cNvPicPr>
          <p:nvPr/>
        </p:nvPicPr>
        <p:blipFill>
          <a:blip r:embed="rId3"/>
          <a:stretch>
            <a:fillRect/>
          </a:stretch>
        </p:blipFill>
        <p:spPr>
          <a:xfrm>
            <a:off x="4961141" y="2553397"/>
            <a:ext cx="3625404" cy="6242844"/>
          </a:xfrm>
          <a:prstGeom prst="rect">
            <a:avLst/>
          </a:prstGeom>
        </p:spPr>
      </p:pic>
      <p:sp>
        <p:nvSpPr>
          <p:cNvPr id="6" name="object 7">
            <a:extLst>
              <a:ext uri="{FF2B5EF4-FFF2-40B4-BE49-F238E27FC236}">
                <a16:creationId xmlns:a16="http://schemas.microsoft.com/office/drawing/2014/main" id="{F9272456-BFCB-49B0-ACA6-1E6D62423053}"/>
              </a:ext>
            </a:extLst>
          </p:cNvPr>
          <p:cNvSpPr txBox="1"/>
          <p:nvPr/>
        </p:nvSpPr>
        <p:spPr>
          <a:xfrm>
            <a:off x="4847671" y="1804907"/>
            <a:ext cx="3852333" cy="489215"/>
          </a:xfrm>
          <a:prstGeom prst="rect">
            <a:avLst/>
          </a:prstGeom>
        </p:spPr>
        <p:txBody>
          <a:bodyPr vert="horz" wrap="square" lIns="0" tIns="16933" rIns="0" bIns="0" rtlCol="0">
            <a:spAutoFit/>
          </a:bodyPr>
          <a:lstStyle/>
          <a:p>
            <a:pPr marL="16932" marR="6773" defTabSz="1219170" eaLnBrk="0" fontAlgn="base" hangingPunct="0">
              <a:spcBef>
                <a:spcPts val="133"/>
              </a:spcBef>
              <a:spcAft>
                <a:spcPct val="0"/>
              </a:spcAft>
            </a:pPr>
            <a:r>
              <a:rPr kumimoji="1" sz="1600" b="1" spc="-5" dirty="0">
                <a:solidFill>
                  <a:srgbClr val="000000"/>
                </a:solidFill>
                <a:latin typeface="Cambria"/>
                <a:ea typeface="MS PGothic" panose="020B0600070205080204" pitchFamily="34" charset="-128"/>
                <a:cs typeface="Cambria"/>
              </a:rPr>
              <a:t>STEP</a:t>
            </a:r>
            <a:r>
              <a:rPr kumimoji="1" sz="1600" b="1" spc="-81" dirty="0">
                <a:solidFill>
                  <a:srgbClr val="000000"/>
                </a:solidFill>
                <a:latin typeface="Cambria"/>
                <a:ea typeface="MS PGothic" panose="020B0600070205080204" pitchFamily="34" charset="-128"/>
                <a:cs typeface="Cambria"/>
              </a:rPr>
              <a:t> </a:t>
            </a:r>
            <a:r>
              <a:rPr kumimoji="1" sz="1600" b="1" spc="-5" dirty="0">
                <a:solidFill>
                  <a:srgbClr val="000000"/>
                </a:solidFill>
                <a:latin typeface="Cambria"/>
                <a:ea typeface="MS PGothic" panose="020B0600070205080204" pitchFamily="34" charset="-128"/>
                <a:cs typeface="Cambria"/>
              </a:rPr>
              <a:t>3.</a:t>
            </a:r>
            <a:r>
              <a:rPr kumimoji="1" sz="1600" b="1" spc="-53" dirty="0">
                <a:solidFill>
                  <a:srgbClr val="000000"/>
                </a:solidFill>
                <a:latin typeface="Cambria"/>
                <a:ea typeface="MS PGothic" panose="020B0600070205080204" pitchFamily="34" charset="-128"/>
                <a:cs typeface="Cambria"/>
              </a:rPr>
              <a:t> </a:t>
            </a:r>
            <a:r>
              <a:rPr kumimoji="1" sz="1468" dirty="0">
                <a:solidFill>
                  <a:srgbClr val="000000"/>
                </a:solidFill>
                <a:latin typeface="Cambria"/>
                <a:ea typeface="MS PGothic" panose="020B0600070205080204" pitchFamily="34" charset="-128"/>
                <a:cs typeface="Cambria"/>
              </a:rPr>
              <a:t>Slide</a:t>
            </a:r>
            <a:r>
              <a:rPr kumimoji="1" sz="1468" spc="-53" dirty="0">
                <a:solidFill>
                  <a:srgbClr val="000000"/>
                </a:solidFill>
                <a:latin typeface="Cambria"/>
                <a:ea typeface="MS PGothic" panose="020B0600070205080204" pitchFamily="34" charset="-128"/>
                <a:cs typeface="Cambria"/>
              </a:rPr>
              <a:t> </a:t>
            </a:r>
            <a:r>
              <a:rPr kumimoji="1" sz="1468" spc="-5" dirty="0">
                <a:solidFill>
                  <a:srgbClr val="000000"/>
                </a:solidFill>
                <a:latin typeface="Cambria"/>
                <a:ea typeface="MS PGothic" panose="020B0600070205080204" pitchFamily="34" charset="-128"/>
                <a:cs typeface="Cambria"/>
              </a:rPr>
              <a:t>the</a:t>
            </a:r>
            <a:r>
              <a:rPr kumimoji="1" sz="1468" spc="-53" dirty="0">
                <a:solidFill>
                  <a:srgbClr val="000000"/>
                </a:solidFill>
                <a:latin typeface="Cambria"/>
                <a:ea typeface="MS PGothic" panose="020B0600070205080204" pitchFamily="34" charset="-128"/>
                <a:cs typeface="Cambria"/>
              </a:rPr>
              <a:t> </a:t>
            </a:r>
            <a:r>
              <a:rPr kumimoji="1" sz="1468" dirty="0">
                <a:solidFill>
                  <a:srgbClr val="000000"/>
                </a:solidFill>
                <a:latin typeface="Cambria"/>
                <a:ea typeface="MS PGothic" panose="020B0600070205080204" pitchFamily="34" charset="-128"/>
                <a:cs typeface="Cambria"/>
              </a:rPr>
              <a:t>kit</a:t>
            </a:r>
            <a:r>
              <a:rPr kumimoji="1" sz="1468" spc="-73" dirty="0">
                <a:solidFill>
                  <a:srgbClr val="000000"/>
                </a:solidFill>
                <a:latin typeface="Cambria"/>
                <a:ea typeface="MS PGothic" panose="020B0600070205080204" pitchFamily="34" charset="-128"/>
                <a:cs typeface="Cambria"/>
              </a:rPr>
              <a:t> </a:t>
            </a:r>
            <a:r>
              <a:rPr kumimoji="1" sz="1468" dirty="0">
                <a:solidFill>
                  <a:srgbClr val="000000"/>
                </a:solidFill>
                <a:latin typeface="Cambria"/>
                <a:ea typeface="MS PGothic" panose="020B0600070205080204" pitchFamily="34" charset="-128"/>
                <a:cs typeface="Cambria"/>
              </a:rPr>
              <a:t>into</a:t>
            </a:r>
            <a:r>
              <a:rPr kumimoji="1" sz="1468" spc="-73" dirty="0">
                <a:solidFill>
                  <a:srgbClr val="000000"/>
                </a:solidFill>
                <a:latin typeface="Cambria"/>
                <a:ea typeface="MS PGothic" panose="020B0600070205080204" pitchFamily="34" charset="-128"/>
                <a:cs typeface="Cambria"/>
              </a:rPr>
              <a:t> </a:t>
            </a:r>
            <a:r>
              <a:rPr kumimoji="1" sz="1468" dirty="0">
                <a:solidFill>
                  <a:srgbClr val="000000"/>
                </a:solidFill>
                <a:latin typeface="Cambria"/>
                <a:ea typeface="MS PGothic" panose="020B0600070205080204" pitchFamily="34" charset="-128"/>
                <a:cs typeface="Cambria"/>
              </a:rPr>
              <a:t>the</a:t>
            </a:r>
            <a:r>
              <a:rPr kumimoji="1" sz="1468" spc="-53" dirty="0">
                <a:solidFill>
                  <a:srgbClr val="000000"/>
                </a:solidFill>
                <a:latin typeface="Cambria"/>
                <a:ea typeface="MS PGothic" panose="020B0600070205080204" pitchFamily="34" charset="-128"/>
                <a:cs typeface="Cambria"/>
              </a:rPr>
              <a:t> </a:t>
            </a:r>
            <a:r>
              <a:rPr kumimoji="1" sz="1468" spc="-5" dirty="0">
                <a:solidFill>
                  <a:srgbClr val="000000"/>
                </a:solidFill>
                <a:latin typeface="Cambria"/>
                <a:ea typeface="MS PGothic" panose="020B0600070205080204" pitchFamily="34" charset="-128"/>
                <a:cs typeface="Cambria"/>
              </a:rPr>
              <a:t>duct</a:t>
            </a:r>
            <a:r>
              <a:rPr kumimoji="1" sz="1468" spc="-53" dirty="0">
                <a:solidFill>
                  <a:srgbClr val="000000"/>
                </a:solidFill>
                <a:latin typeface="Cambria"/>
                <a:ea typeface="MS PGothic" panose="020B0600070205080204" pitchFamily="34" charset="-128"/>
                <a:cs typeface="Cambria"/>
              </a:rPr>
              <a:t> </a:t>
            </a:r>
            <a:r>
              <a:rPr kumimoji="1" sz="1468" dirty="0">
                <a:solidFill>
                  <a:srgbClr val="000000"/>
                </a:solidFill>
                <a:latin typeface="Cambria"/>
                <a:ea typeface="MS PGothic" panose="020B0600070205080204" pitchFamily="34" charset="-128"/>
                <a:cs typeface="Cambria"/>
              </a:rPr>
              <a:t>and</a:t>
            </a:r>
            <a:r>
              <a:rPr kumimoji="1" sz="1468" spc="-73" dirty="0">
                <a:solidFill>
                  <a:srgbClr val="000000"/>
                </a:solidFill>
                <a:latin typeface="Cambria"/>
                <a:ea typeface="MS PGothic" panose="020B0600070205080204" pitchFamily="34" charset="-128"/>
                <a:cs typeface="Cambria"/>
              </a:rPr>
              <a:t> </a:t>
            </a:r>
            <a:r>
              <a:rPr kumimoji="1" sz="1468" spc="-5" dirty="0">
                <a:solidFill>
                  <a:srgbClr val="000000"/>
                </a:solidFill>
                <a:latin typeface="Cambria"/>
                <a:ea typeface="MS PGothic" panose="020B0600070205080204" pitchFamily="34" charset="-128"/>
                <a:cs typeface="Cambria"/>
              </a:rPr>
              <a:t>fasten</a:t>
            </a:r>
            <a:r>
              <a:rPr kumimoji="1" sz="1468" spc="-60" dirty="0">
                <a:solidFill>
                  <a:srgbClr val="000000"/>
                </a:solidFill>
                <a:latin typeface="Cambria"/>
                <a:ea typeface="MS PGothic" panose="020B0600070205080204" pitchFamily="34" charset="-128"/>
                <a:cs typeface="Cambria"/>
              </a:rPr>
              <a:t> </a:t>
            </a:r>
            <a:r>
              <a:rPr kumimoji="1" sz="1468" spc="-5" dirty="0">
                <a:solidFill>
                  <a:srgbClr val="000000"/>
                </a:solidFill>
                <a:latin typeface="Cambria"/>
                <a:ea typeface="MS PGothic" panose="020B0600070205080204" pitchFamily="34" charset="-128"/>
                <a:cs typeface="Cambria"/>
              </a:rPr>
              <a:t>the </a:t>
            </a:r>
            <a:r>
              <a:rPr kumimoji="1" sz="1468" spc="-307" dirty="0">
                <a:solidFill>
                  <a:srgbClr val="000000"/>
                </a:solidFill>
                <a:latin typeface="Cambria"/>
                <a:ea typeface="MS PGothic" panose="020B0600070205080204" pitchFamily="34" charset="-128"/>
                <a:cs typeface="Cambria"/>
              </a:rPr>
              <a:t> </a:t>
            </a:r>
            <a:r>
              <a:rPr kumimoji="1" sz="1468" spc="-5" dirty="0">
                <a:solidFill>
                  <a:srgbClr val="000000"/>
                </a:solidFill>
                <a:latin typeface="Cambria"/>
                <a:ea typeface="MS PGothic" panose="020B0600070205080204" pitchFamily="34" charset="-128"/>
                <a:cs typeface="Cambria"/>
              </a:rPr>
              <a:t>element (e.g. attachment</a:t>
            </a:r>
            <a:r>
              <a:rPr kumimoji="1" sz="1468" spc="-27" dirty="0">
                <a:solidFill>
                  <a:srgbClr val="000000"/>
                </a:solidFill>
                <a:latin typeface="Cambria"/>
                <a:ea typeface="MS PGothic" panose="020B0600070205080204" pitchFamily="34" charset="-128"/>
                <a:cs typeface="Cambria"/>
              </a:rPr>
              <a:t> </a:t>
            </a:r>
            <a:r>
              <a:rPr kumimoji="1" sz="1468" dirty="0">
                <a:solidFill>
                  <a:srgbClr val="000000"/>
                </a:solidFill>
                <a:latin typeface="Cambria"/>
                <a:ea typeface="MS PGothic" panose="020B0600070205080204" pitchFamily="34" charset="-128"/>
                <a:cs typeface="Cambria"/>
              </a:rPr>
              <a:t>and</a:t>
            </a:r>
            <a:r>
              <a:rPr kumimoji="1" sz="1468" spc="-5" dirty="0">
                <a:solidFill>
                  <a:srgbClr val="000000"/>
                </a:solidFill>
                <a:latin typeface="Cambria"/>
                <a:ea typeface="MS PGothic" panose="020B0600070205080204" pitchFamily="34" charset="-128"/>
                <a:cs typeface="Cambria"/>
              </a:rPr>
              <a:t> wires).</a:t>
            </a:r>
            <a:endParaRPr kumimoji="1" sz="1468" dirty="0">
              <a:solidFill>
                <a:srgbClr val="000000"/>
              </a:solidFill>
              <a:latin typeface="Cambria"/>
              <a:ea typeface="MS PGothic" panose="020B0600070205080204" pitchFamily="34" charset="-128"/>
              <a:cs typeface="Cambria"/>
            </a:endParaRPr>
          </a:p>
        </p:txBody>
      </p:sp>
    </p:spTree>
    <p:extLst>
      <p:ext uri="{BB962C8B-B14F-4D97-AF65-F5344CB8AC3E}">
        <p14:creationId xmlns:p14="http://schemas.microsoft.com/office/powerpoint/2010/main" val="6503817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1436225" y="0"/>
            <a:ext cx="9518379"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 Electric Heat Wiring </a:t>
            </a:r>
          </a:p>
        </p:txBody>
      </p:sp>
      <p:pic>
        <p:nvPicPr>
          <p:cNvPr id="2" name="Picture 1">
            <a:hlinkClick r:id="rId3" action="ppaction://hlinkpres?slideindex=1&amp;slidetitle=PowerPoint Presentation"/>
            <a:extLst>
              <a:ext uri="{FF2B5EF4-FFF2-40B4-BE49-F238E27FC236}">
                <a16:creationId xmlns:a16="http://schemas.microsoft.com/office/drawing/2014/main" id="{849C7A4A-3D98-4564-9DDC-90AB65B513E3}"/>
              </a:ext>
            </a:extLst>
          </p:cNvPr>
          <p:cNvPicPr>
            <a:picLocks noChangeAspect="1"/>
          </p:cNvPicPr>
          <p:nvPr/>
        </p:nvPicPr>
        <p:blipFill>
          <a:blip r:embed="rId4"/>
          <a:stretch>
            <a:fillRect/>
          </a:stretch>
        </p:blipFill>
        <p:spPr>
          <a:xfrm>
            <a:off x="4758789" y="3888143"/>
            <a:ext cx="5342748" cy="3083259"/>
          </a:xfrm>
          <a:prstGeom prst="rect">
            <a:avLst/>
          </a:prstGeom>
        </p:spPr>
      </p:pic>
      <p:pic>
        <p:nvPicPr>
          <p:cNvPr id="4" name="Picture 3">
            <a:extLst>
              <a:ext uri="{FF2B5EF4-FFF2-40B4-BE49-F238E27FC236}">
                <a16:creationId xmlns:a16="http://schemas.microsoft.com/office/drawing/2014/main" id="{54DCFC81-BDE3-453E-A6D3-C347DBC91DE7}"/>
              </a:ext>
            </a:extLst>
          </p:cNvPr>
          <p:cNvPicPr>
            <a:picLocks noChangeAspect="1"/>
          </p:cNvPicPr>
          <p:nvPr/>
        </p:nvPicPr>
        <p:blipFill>
          <a:blip r:embed="rId5"/>
          <a:stretch>
            <a:fillRect/>
          </a:stretch>
        </p:blipFill>
        <p:spPr>
          <a:xfrm>
            <a:off x="4173304" y="1856734"/>
            <a:ext cx="5928227" cy="1569237"/>
          </a:xfrm>
          <a:prstGeom prst="rect">
            <a:avLst/>
          </a:prstGeom>
        </p:spPr>
      </p:pic>
    </p:spTree>
    <p:extLst>
      <p:ext uri="{BB962C8B-B14F-4D97-AF65-F5344CB8AC3E}">
        <p14:creationId xmlns:p14="http://schemas.microsoft.com/office/powerpoint/2010/main" val="34289011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1436225" y="0"/>
            <a:ext cx="9518379"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 Electric Heat Wiring </a:t>
            </a:r>
          </a:p>
        </p:txBody>
      </p:sp>
      <p:grpSp>
        <p:nvGrpSpPr>
          <p:cNvPr id="3" name="object 2">
            <a:extLst>
              <a:ext uri="{FF2B5EF4-FFF2-40B4-BE49-F238E27FC236}">
                <a16:creationId xmlns:a16="http://schemas.microsoft.com/office/drawing/2014/main" id="{436476DE-83BE-269A-A005-A16D7C481776}"/>
              </a:ext>
            </a:extLst>
          </p:cNvPr>
          <p:cNvGrpSpPr/>
          <p:nvPr/>
        </p:nvGrpSpPr>
        <p:grpSpPr>
          <a:xfrm>
            <a:off x="2219539" y="1600200"/>
            <a:ext cx="7931150" cy="7348855"/>
            <a:chOff x="954024" y="348996"/>
            <a:chExt cx="7931150" cy="7348855"/>
          </a:xfrm>
        </p:grpSpPr>
        <p:sp>
          <p:nvSpPr>
            <p:cNvPr id="6" name="object 3">
              <a:extLst>
                <a:ext uri="{FF2B5EF4-FFF2-40B4-BE49-F238E27FC236}">
                  <a16:creationId xmlns:a16="http://schemas.microsoft.com/office/drawing/2014/main" id="{3E195F8E-04A8-73DC-B461-079BA7A08165}"/>
                </a:ext>
              </a:extLst>
            </p:cNvPr>
            <p:cNvSpPr/>
            <p:nvPr/>
          </p:nvSpPr>
          <p:spPr>
            <a:xfrm>
              <a:off x="969264" y="364236"/>
              <a:ext cx="7900670" cy="7320280"/>
            </a:xfrm>
            <a:custGeom>
              <a:avLst/>
              <a:gdLst/>
              <a:ahLst/>
              <a:cxnLst/>
              <a:rect l="l" t="t" r="r" b="b"/>
              <a:pathLst>
                <a:path w="7900670" h="7320280">
                  <a:moveTo>
                    <a:pt x="7900415" y="7319771"/>
                  </a:moveTo>
                  <a:lnTo>
                    <a:pt x="7900415" y="0"/>
                  </a:lnTo>
                  <a:lnTo>
                    <a:pt x="0" y="0"/>
                  </a:lnTo>
                  <a:lnTo>
                    <a:pt x="0" y="7319771"/>
                  </a:lnTo>
                  <a:lnTo>
                    <a:pt x="7900415" y="7319771"/>
                  </a:lnTo>
                  <a:close/>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4">
              <a:extLst>
                <a:ext uri="{FF2B5EF4-FFF2-40B4-BE49-F238E27FC236}">
                  <a16:creationId xmlns:a16="http://schemas.microsoft.com/office/drawing/2014/main" id="{7BA928D8-29AD-9FAE-9016-E5A888A551A0}"/>
                </a:ext>
              </a:extLst>
            </p:cNvPr>
            <p:cNvSpPr/>
            <p:nvPr/>
          </p:nvSpPr>
          <p:spPr>
            <a:xfrm>
              <a:off x="954024" y="7321296"/>
              <a:ext cx="7931150" cy="29209"/>
            </a:xfrm>
            <a:custGeom>
              <a:avLst/>
              <a:gdLst/>
              <a:ahLst/>
              <a:cxnLst/>
              <a:rect l="l" t="t" r="r" b="b"/>
              <a:pathLst>
                <a:path w="7931150" h="29209">
                  <a:moveTo>
                    <a:pt x="7930896" y="28956"/>
                  </a:moveTo>
                  <a:lnTo>
                    <a:pt x="7901940" y="0"/>
                  </a:lnTo>
                  <a:lnTo>
                    <a:pt x="28956" y="0"/>
                  </a:lnTo>
                  <a:lnTo>
                    <a:pt x="0" y="28956"/>
                  </a:lnTo>
                  <a:lnTo>
                    <a:pt x="7930896" y="28956"/>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5">
              <a:extLst>
                <a:ext uri="{FF2B5EF4-FFF2-40B4-BE49-F238E27FC236}">
                  <a16:creationId xmlns:a16="http://schemas.microsoft.com/office/drawing/2014/main" id="{D371D5AA-7719-D4A6-C94B-3D6B7DB2BE40}"/>
                </a:ext>
              </a:extLst>
            </p:cNvPr>
            <p:cNvSpPr/>
            <p:nvPr/>
          </p:nvSpPr>
          <p:spPr>
            <a:xfrm>
              <a:off x="3525012" y="7321296"/>
              <a:ext cx="0" cy="363220"/>
            </a:xfrm>
            <a:custGeom>
              <a:avLst/>
              <a:gdLst/>
              <a:ahLst/>
              <a:cxnLst/>
              <a:rect l="l" t="t" r="r" b="b"/>
              <a:pathLst>
                <a:path h="363220">
                  <a:moveTo>
                    <a:pt x="0" y="362711"/>
                  </a:moveTo>
                  <a:lnTo>
                    <a:pt x="0" y="0"/>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6">
              <a:extLst>
                <a:ext uri="{FF2B5EF4-FFF2-40B4-BE49-F238E27FC236}">
                  <a16:creationId xmlns:a16="http://schemas.microsoft.com/office/drawing/2014/main" id="{A2A2F346-6A2A-90A5-8F53-3E92F1813374}"/>
                </a:ext>
              </a:extLst>
            </p:cNvPr>
            <p:cNvSpPr/>
            <p:nvPr/>
          </p:nvSpPr>
          <p:spPr>
            <a:xfrm>
              <a:off x="3511296" y="7335011"/>
              <a:ext cx="29209" cy="349250"/>
            </a:xfrm>
            <a:custGeom>
              <a:avLst/>
              <a:gdLst/>
              <a:ahLst/>
              <a:cxnLst/>
              <a:rect l="l" t="t" r="r" b="b"/>
              <a:pathLst>
                <a:path w="29210" h="349250">
                  <a:moveTo>
                    <a:pt x="28956" y="0"/>
                  </a:moveTo>
                  <a:lnTo>
                    <a:pt x="0" y="0"/>
                  </a:lnTo>
                  <a:lnTo>
                    <a:pt x="0" y="348996"/>
                  </a:lnTo>
                  <a:lnTo>
                    <a:pt x="28956" y="348996"/>
                  </a:lnTo>
                  <a:lnTo>
                    <a:pt x="28956" y="0"/>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object 7">
              <a:extLst>
                <a:ext uri="{FF2B5EF4-FFF2-40B4-BE49-F238E27FC236}">
                  <a16:creationId xmlns:a16="http://schemas.microsoft.com/office/drawing/2014/main" id="{27E01C48-61A9-9DA2-B95E-F17773FF6705}"/>
                </a:ext>
              </a:extLst>
            </p:cNvPr>
            <p:cNvSpPr/>
            <p:nvPr/>
          </p:nvSpPr>
          <p:spPr>
            <a:xfrm>
              <a:off x="969264" y="7508748"/>
              <a:ext cx="2555875" cy="0"/>
            </a:xfrm>
            <a:custGeom>
              <a:avLst/>
              <a:gdLst/>
              <a:ahLst/>
              <a:cxnLst/>
              <a:rect l="l" t="t" r="r" b="b"/>
              <a:pathLst>
                <a:path w="2555875">
                  <a:moveTo>
                    <a:pt x="0" y="0"/>
                  </a:moveTo>
                  <a:lnTo>
                    <a:pt x="2555747" y="0"/>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 name="object 8">
              <a:extLst>
                <a:ext uri="{FF2B5EF4-FFF2-40B4-BE49-F238E27FC236}">
                  <a16:creationId xmlns:a16="http://schemas.microsoft.com/office/drawing/2014/main" id="{99AFC361-9C2B-3297-B9FC-88E49F8CC3ED}"/>
                </a:ext>
              </a:extLst>
            </p:cNvPr>
            <p:cNvPicPr/>
            <p:nvPr/>
          </p:nvPicPr>
          <p:blipFill>
            <a:blip r:embed="rId3" cstate="print"/>
            <a:stretch>
              <a:fillRect/>
            </a:stretch>
          </p:blipFill>
          <p:spPr>
            <a:xfrm>
              <a:off x="1022604" y="7206996"/>
              <a:ext cx="225551" cy="74675"/>
            </a:xfrm>
            <a:prstGeom prst="rect">
              <a:avLst/>
            </a:prstGeom>
          </p:spPr>
        </p:pic>
        <p:pic>
          <p:nvPicPr>
            <p:cNvPr id="12" name="object 9">
              <a:extLst>
                <a:ext uri="{FF2B5EF4-FFF2-40B4-BE49-F238E27FC236}">
                  <a16:creationId xmlns:a16="http://schemas.microsoft.com/office/drawing/2014/main" id="{50FDA0AC-D240-3C10-E44E-9BB8BEE9037C}"/>
                </a:ext>
              </a:extLst>
            </p:cNvPr>
            <p:cNvPicPr/>
            <p:nvPr/>
          </p:nvPicPr>
          <p:blipFill>
            <a:blip r:embed="rId4" cstate="print"/>
            <a:stretch>
              <a:fillRect/>
            </a:stretch>
          </p:blipFill>
          <p:spPr>
            <a:xfrm>
              <a:off x="1274064" y="7206996"/>
              <a:ext cx="303275" cy="74675"/>
            </a:xfrm>
            <a:prstGeom prst="rect">
              <a:avLst/>
            </a:prstGeom>
          </p:spPr>
        </p:pic>
        <p:pic>
          <p:nvPicPr>
            <p:cNvPr id="13" name="object 10">
              <a:extLst>
                <a:ext uri="{FF2B5EF4-FFF2-40B4-BE49-F238E27FC236}">
                  <a16:creationId xmlns:a16="http://schemas.microsoft.com/office/drawing/2014/main" id="{FABD0D62-2A1D-A094-EFC5-3EFFAE00677D}"/>
                </a:ext>
              </a:extLst>
            </p:cNvPr>
            <p:cNvPicPr/>
            <p:nvPr/>
          </p:nvPicPr>
          <p:blipFill>
            <a:blip r:embed="rId5" cstate="print"/>
            <a:stretch>
              <a:fillRect/>
            </a:stretch>
          </p:blipFill>
          <p:spPr>
            <a:xfrm>
              <a:off x="1022604" y="7542275"/>
              <a:ext cx="192023" cy="102107"/>
            </a:xfrm>
            <a:prstGeom prst="rect">
              <a:avLst/>
            </a:prstGeom>
          </p:spPr>
        </p:pic>
        <p:sp>
          <p:nvSpPr>
            <p:cNvPr id="14" name="object 11">
              <a:extLst>
                <a:ext uri="{FF2B5EF4-FFF2-40B4-BE49-F238E27FC236}">
                  <a16:creationId xmlns:a16="http://schemas.microsoft.com/office/drawing/2014/main" id="{9111A4CD-CEE8-5F82-2D42-BC255F002AD5}"/>
                </a:ext>
              </a:extLst>
            </p:cNvPr>
            <p:cNvSpPr/>
            <p:nvPr/>
          </p:nvSpPr>
          <p:spPr>
            <a:xfrm>
              <a:off x="1303020" y="7546848"/>
              <a:ext cx="353695" cy="93345"/>
            </a:xfrm>
            <a:custGeom>
              <a:avLst/>
              <a:gdLst/>
              <a:ahLst/>
              <a:cxnLst/>
              <a:rect l="l" t="t" r="r" b="b"/>
              <a:pathLst>
                <a:path w="353694" h="93345">
                  <a:moveTo>
                    <a:pt x="156971" y="32003"/>
                  </a:moveTo>
                  <a:lnTo>
                    <a:pt x="156971" y="92963"/>
                  </a:lnTo>
                </a:path>
                <a:path w="353694" h="93345">
                  <a:moveTo>
                    <a:pt x="156971" y="44195"/>
                  </a:moveTo>
                  <a:lnTo>
                    <a:pt x="131063" y="35051"/>
                  </a:lnTo>
                  <a:lnTo>
                    <a:pt x="105155" y="32003"/>
                  </a:lnTo>
                  <a:lnTo>
                    <a:pt x="65531" y="32003"/>
                  </a:lnTo>
                  <a:lnTo>
                    <a:pt x="39623" y="35051"/>
                  </a:lnTo>
                  <a:lnTo>
                    <a:pt x="12191" y="44195"/>
                  </a:lnTo>
                  <a:lnTo>
                    <a:pt x="0" y="57911"/>
                  </a:lnTo>
                  <a:lnTo>
                    <a:pt x="0" y="67055"/>
                  </a:lnTo>
                  <a:lnTo>
                    <a:pt x="12191" y="80771"/>
                  </a:lnTo>
                  <a:lnTo>
                    <a:pt x="39623" y="88391"/>
                  </a:lnTo>
                  <a:lnTo>
                    <a:pt x="65531" y="92963"/>
                  </a:lnTo>
                  <a:lnTo>
                    <a:pt x="105155" y="92963"/>
                  </a:lnTo>
                  <a:lnTo>
                    <a:pt x="131063" y="88391"/>
                  </a:lnTo>
                  <a:lnTo>
                    <a:pt x="156971" y="80771"/>
                  </a:lnTo>
                </a:path>
                <a:path w="353694" h="93345">
                  <a:moveTo>
                    <a:pt x="288035" y="0"/>
                  </a:moveTo>
                  <a:lnTo>
                    <a:pt x="288035" y="76199"/>
                  </a:lnTo>
                  <a:lnTo>
                    <a:pt x="301751" y="88391"/>
                  </a:lnTo>
                  <a:lnTo>
                    <a:pt x="327659" y="92963"/>
                  </a:lnTo>
                  <a:lnTo>
                    <a:pt x="353567" y="92963"/>
                  </a:lnTo>
                </a:path>
                <a:path w="353694" h="93345">
                  <a:moveTo>
                    <a:pt x="248411" y="32003"/>
                  </a:moveTo>
                  <a:lnTo>
                    <a:pt x="341375" y="3200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5" name="object 12">
              <a:extLst>
                <a:ext uri="{FF2B5EF4-FFF2-40B4-BE49-F238E27FC236}">
                  <a16:creationId xmlns:a16="http://schemas.microsoft.com/office/drawing/2014/main" id="{301147F9-14AE-577D-C1ED-5E1BCA4C2BC8}"/>
                </a:ext>
              </a:extLst>
            </p:cNvPr>
            <p:cNvPicPr/>
            <p:nvPr/>
          </p:nvPicPr>
          <p:blipFill>
            <a:blip r:embed="rId6" cstate="print"/>
            <a:stretch>
              <a:fillRect/>
            </a:stretch>
          </p:blipFill>
          <p:spPr>
            <a:xfrm>
              <a:off x="1731264" y="7574279"/>
              <a:ext cx="166115" cy="70103"/>
            </a:xfrm>
            <a:prstGeom prst="rect">
              <a:avLst/>
            </a:prstGeom>
          </p:spPr>
        </p:pic>
        <p:sp>
          <p:nvSpPr>
            <p:cNvPr id="17" name="object 13">
              <a:extLst>
                <a:ext uri="{FF2B5EF4-FFF2-40B4-BE49-F238E27FC236}">
                  <a16:creationId xmlns:a16="http://schemas.microsoft.com/office/drawing/2014/main" id="{835E595A-B1E0-E78E-921D-03210E24BF0C}"/>
                </a:ext>
              </a:extLst>
            </p:cNvPr>
            <p:cNvSpPr/>
            <p:nvPr/>
          </p:nvSpPr>
          <p:spPr>
            <a:xfrm>
              <a:off x="2220468" y="7578851"/>
              <a:ext cx="26034" cy="60960"/>
            </a:xfrm>
            <a:custGeom>
              <a:avLst/>
              <a:gdLst/>
              <a:ahLst/>
              <a:cxnLst/>
              <a:rect l="l" t="t" r="r" b="b"/>
              <a:pathLst>
                <a:path w="26035" h="60959">
                  <a:moveTo>
                    <a:pt x="13715" y="0"/>
                  </a:moveTo>
                  <a:lnTo>
                    <a:pt x="0" y="3047"/>
                  </a:lnTo>
                  <a:lnTo>
                    <a:pt x="13715" y="7619"/>
                  </a:lnTo>
                  <a:lnTo>
                    <a:pt x="25907" y="3047"/>
                  </a:lnTo>
                  <a:lnTo>
                    <a:pt x="13715" y="0"/>
                  </a:lnTo>
                  <a:close/>
                </a:path>
                <a:path w="26035" h="60959">
                  <a:moveTo>
                    <a:pt x="13715" y="51815"/>
                  </a:moveTo>
                  <a:lnTo>
                    <a:pt x="0" y="56387"/>
                  </a:lnTo>
                  <a:lnTo>
                    <a:pt x="13715" y="60959"/>
                  </a:lnTo>
                  <a:lnTo>
                    <a:pt x="25907" y="56387"/>
                  </a:lnTo>
                  <a:lnTo>
                    <a:pt x="13715" y="51815"/>
                  </a:lnTo>
                  <a:close/>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8" name="object 14">
              <a:extLst>
                <a:ext uri="{FF2B5EF4-FFF2-40B4-BE49-F238E27FC236}">
                  <a16:creationId xmlns:a16="http://schemas.microsoft.com/office/drawing/2014/main" id="{271280AB-A44E-B6D5-7AB3-EBDB6ADCB8C0}"/>
                </a:ext>
              </a:extLst>
            </p:cNvPr>
            <p:cNvPicPr/>
            <p:nvPr/>
          </p:nvPicPr>
          <p:blipFill>
            <a:blip r:embed="rId7" cstate="print"/>
            <a:stretch>
              <a:fillRect/>
            </a:stretch>
          </p:blipFill>
          <p:spPr>
            <a:xfrm>
              <a:off x="1022604" y="7368539"/>
              <a:ext cx="131063" cy="102107"/>
            </a:xfrm>
            <a:prstGeom prst="rect">
              <a:avLst/>
            </a:prstGeom>
          </p:spPr>
        </p:pic>
        <p:pic>
          <p:nvPicPr>
            <p:cNvPr id="19" name="object 15">
              <a:extLst>
                <a:ext uri="{FF2B5EF4-FFF2-40B4-BE49-F238E27FC236}">
                  <a16:creationId xmlns:a16="http://schemas.microsoft.com/office/drawing/2014/main" id="{8836C469-4416-415D-C097-88EEA2C47A1D}"/>
                </a:ext>
              </a:extLst>
            </p:cNvPr>
            <p:cNvPicPr/>
            <p:nvPr/>
          </p:nvPicPr>
          <p:blipFill>
            <a:blip r:embed="rId8" cstate="print"/>
            <a:stretch>
              <a:fillRect/>
            </a:stretch>
          </p:blipFill>
          <p:spPr>
            <a:xfrm>
              <a:off x="1205484" y="7399020"/>
              <a:ext cx="114299" cy="71627"/>
            </a:xfrm>
            <a:prstGeom prst="rect">
              <a:avLst/>
            </a:prstGeom>
          </p:spPr>
        </p:pic>
        <p:sp>
          <p:nvSpPr>
            <p:cNvPr id="20" name="object 16">
              <a:extLst>
                <a:ext uri="{FF2B5EF4-FFF2-40B4-BE49-F238E27FC236}">
                  <a16:creationId xmlns:a16="http://schemas.microsoft.com/office/drawing/2014/main" id="{2E55637C-DA56-98D1-9BE8-628834BA3F61}"/>
                </a:ext>
              </a:extLst>
            </p:cNvPr>
            <p:cNvSpPr/>
            <p:nvPr/>
          </p:nvSpPr>
          <p:spPr>
            <a:xfrm>
              <a:off x="1367028" y="7373112"/>
              <a:ext cx="1161415" cy="123825"/>
            </a:xfrm>
            <a:custGeom>
              <a:avLst/>
              <a:gdLst/>
              <a:ahLst/>
              <a:cxnLst/>
              <a:rect l="l" t="t" r="r" b="b"/>
              <a:pathLst>
                <a:path w="1161414" h="123825">
                  <a:moveTo>
                    <a:pt x="0" y="30479"/>
                  </a:moveTo>
                  <a:lnTo>
                    <a:pt x="51815" y="92963"/>
                  </a:lnTo>
                  <a:lnTo>
                    <a:pt x="105155" y="30479"/>
                  </a:lnTo>
                </a:path>
                <a:path w="1161414" h="123825">
                  <a:moveTo>
                    <a:pt x="147827" y="83819"/>
                  </a:moveTo>
                  <a:lnTo>
                    <a:pt x="138683" y="88391"/>
                  </a:lnTo>
                  <a:lnTo>
                    <a:pt x="147827" y="92963"/>
                  </a:lnTo>
                  <a:lnTo>
                    <a:pt x="156971" y="88391"/>
                  </a:lnTo>
                </a:path>
                <a:path w="1161414" h="123825">
                  <a:moveTo>
                    <a:pt x="391667" y="92963"/>
                  </a:moveTo>
                  <a:lnTo>
                    <a:pt x="391667" y="0"/>
                  </a:lnTo>
                </a:path>
                <a:path w="1161414" h="123825">
                  <a:moveTo>
                    <a:pt x="391667" y="44195"/>
                  </a:moveTo>
                  <a:lnTo>
                    <a:pt x="409955" y="35051"/>
                  </a:lnTo>
                  <a:lnTo>
                    <a:pt x="426719" y="30479"/>
                  </a:lnTo>
                  <a:lnTo>
                    <a:pt x="452627" y="30479"/>
                  </a:lnTo>
                  <a:lnTo>
                    <a:pt x="470915" y="35051"/>
                  </a:lnTo>
                  <a:lnTo>
                    <a:pt x="487679" y="44195"/>
                  </a:lnTo>
                  <a:lnTo>
                    <a:pt x="496823" y="57911"/>
                  </a:lnTo>
                  <a:lnTo>
                    <a:pt x="496823" y="65531"/>
                  </a:lnTo>
                  <a:lnTo>
                    <a:pt x="487679" y="79247"/>
                  </a:lnTo>
                  <a:lnTo>
                    <a:pt x="470915" y="88391"/>
                  </a:lnTo>
                  <a:lnTo>
                    <a:pt x="452627" y="92963"/>
                  </a:lnTo>
                  <a:lnTo>
                    <a:pt x="426719" y="92963"/>
                  </a:lnTo>
                  <a:lnTo>
                    <a:pt x="409955" y="88391"/>
                  </a:lnTo>
                  <a:lnTo>
                    <a:pt x="391667" y="79247"/>
                  </a:lnTo>
                </a:path>
                <a:path w="1161414" h="123825">
                  <a:moveTo>
                    <a:pt x="566927" y="30479"/>
                  </a:moveTo>
                  <a:lnTo>
                    <a:pt x="618743" y="92963"/>
                  </a:lnTo>
                  <a:lnTo>
                    <a:pt x="670559" y="30479"/>
                  </a:lnTo>
                </a:path>
                <a:path w="1161414" h="123825">
                  <a:moveTo>
                    <a:pt x="618743" y="92963"/>
                  </a:moveTo>
                  <a:lnTo>
                    <a:pt x="592835" y="118871"/>
                  </a:lnTo>
                  <a:lnTo>
                    <a:pt x="583691" y="123443"/>
                  </a:lnTo>
                  <a:lnTo>
                    <a:pt x="557783" y="123443"/>
                  </a:lnTo>
                </a:path>
                <a:path w="1161414" h="123825">
                  <a:moveTo>
                    <a:pt x="871727" y="30479"/>
                  </a:moveTo>
                  <a:lnTo>
                    <a:pt x="862583" y="35051"/>
                  </a:lnTo>
                  <a:lnTo>
                    <a:pt x="871727" y="39623"/>
                  </a:lnTo>
                  <a:lnTo>
                    <a:pt x="879347" y="35051"/>
                  </a:lnTo>
                  <a:lnTo>
                    <a:pt x="871727" y="30479"/>
                  </a:lnTo>
                  <a:close/>
                </a:path>
                <a:path w="1161414" h="123825">
                  <a:moveTo>
                    <a:pt x="871727" y="83819"/>
                  </a:moveTo>
                  <a:lnTo>
                    <a:pt x="862583" y="88391"/>
                  </a:lnTo>
                  <a:lnTo>
                    <a:pt x="871727" y="92963"/>
                  </a:lnTo>
                  <a:lnTo>
                    <a:pt x="879347" y="88391"/>
                  </a:lnTo>
                  <a:lnTo>
                    <a:pt x="871727" y="83819"/>
                  </a:lnTo>
                  <a:close/>
                </a:path>
                <a:path w="1161414" h="123825">
                  <a:moveTo>
                    <a:pt x="996695" y="92963"/>
                  </a:moveTo>
                  <a:lnTo>
                    <a:pt x="996695" y="0"/>
                  </a:lnTo>
                  <a:lnTo>
                    <a:pt x="1046987" y="92963"/>
                  </a:lnTo>
                  <a:lnTo>
                    <a:pt x="1097279" y="0"/>
                  </a:lnTo>
                  <a:lnTo>
                    <a:pt x="1097279" y="92963"/>
                  </a:lnTo>
                </a:path>
                <a:path w="1161414" h="123825">
                  <a:moveTo>
                    <a:pt x="1155191" y="83819"/>
                  </a:moveTo>
                  <a:lnTo>
                    <a:pt x="1149095" y="88391"/>
                  </a:lnTo>
                  <a:lnTo>
                    <a:pt x="1155191" y="92963"/>
                  </a:lnTo>
                  <a:lnTo>
                    <a:pt x="1161287" y="88391"/>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21" name="object 17">
              <a:extLst>
                <a:ext uri="{FF2B5EF4-FFF2-40B4-BE49-F238E27FC236}">
                  <a16:creationId xmlns:a16="http://schemas.microsoft.com/office/drawing/2014/main" id="{C3E41F84-A321-613D-8CD6-5CD807C9E9E3}"/>
                </a:ext>
              </a:extLst>
            </p:cNvPr>
            <p:cNvPicPr/>
            <p:nvPr/>
          </p:nvPicPr>
          <p:blipFill>
            <a:blip r:embed="rId9" cstate="print"/>
            <a:stretch>
              <a:fillRect/>
            </a:stretch>
          </p:blipFill>
          <p:spPr>
            <a:xfrm>
              <a:off x="2694432" y="7368539"/>
              <a:ext cx="97535" cy="102107"/>
            </a:xfrm>
            <a:prstGeom prst="rect">
              <a:avLst/>
            </a:prstGeom>
          </p:spPr>
        </p:pic>
        <p:sp>
          <p:nvSpPr>
            <p:cNvPr id="22" name="object 18">
              <a:extLst>
                <a:ext uri="{FF2B5EF4-FFF2-40B4-BE49-F238E27FC236}">
                  <a16:creationId xmlns:a16="http://schemas.microsoft.com/office/drawing/2014/main" id="{771E20A7-0C14-01F8-1233-0B4A0FB8D465}"/>
                </a:ext>
              </a:extLst>
            </p:cNvPr>
            <p:cNvSpPr/>
            <p:nvPr/>
          </p:nvSpPr>
          <p:spPr>
            <a:xfrm>
              <a:off x="2831592" y="7373112"/>
              <a:ext cx="204470" cy="93345"/>
            </a:xfrm>
            <a:custGeom>
              <a:avLst/>
              <a:gdLst/>
              <a:ahLst/>
              <a:cxnLst/>
              <a:rect l="l" t="t" r="r" b="b"/>
              <a:pathLst>
                <a:path w="204469" h="93345">
                  <a:moveTo>
                    <a:pt x="0" y="92963"/>
                  </a:moveTo>
                  <a:lnTo>
                    <a:pt x="0" y="0"/>
                  </a:lnTo>
                  <a:lnTo>
                    <a:pt x="83819" y="0"/>
                  </a:lnTo>
                </a:path>
                <a:path w="204469" h="93345">
                  <a:moveTo>
                    <a:pt x="0" y="44195"/>
                  </a:moveTo>
                  <a:lnTo>
                    <a:pt x="51815" y="44195"/>
                  </a:lnTo>
                </a:path>
                <a:path w="204469" h="93345">
                  <a:moveTo>
                    <a:pt x="0" y="92963"/>
                  </a:moveTo>
                  <a:lnTo>
                    <a:pt x="83819" y="92963"/>
                  </a:lnTo>
                </a:path>
                <a:path w="204469" h="93345">
                  <a:moveTo>
                    <a:pt x="121919" y="92963"/>
                  </a:moveTo>
                  <a:lnTo>
                    <a:pt x="121919" y="0"/>
                  </a:lnTo>
                  <a:lnTo>
                    <a:pt x="204215" y="0"/>
                  </a:lnTo>
                </a:path>
                <a:path w="204469" h="93345">
                  <a:moveTo>
                    <a:pt x="121919" y="44195"/>
                  </a:moveTo>
                  <a:lnTo>
                    <a:pt x="172211" y="44195"/>
                  </a:lnTo>
                </a:path>
                <a:path w="204469" h="93345">
                  <a:moveTo>
                    <a:pt x="121919" y="92963"/>
                  </a:moveTo>
                  <a:lnTo>
                    <a:pt x="204215" y="9296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23" name="object 19">
              <a:extLst>
                <a:ext uri="{FF2B5EF4-FFF2-40B4-BE49-F238E27FC236}">
                  <a16:creationId xmlns:a16="http://schemas.microsoft.com/office/drawing/2014/main" id="{FE191FAD-D48C-6C99-5D40-26502A63ED5A}"/>
                </a:ext>
              </a:extLst>
            </p:cNvPr>
            <p:cNvPicPr/>
            <p:nvPr/>
          </p:nvPicPr>
          <p:blipFill>
            <a:blip r:embed="rId10" cstate="print"/>
            <a:stretch>
              <a:fillRect/>
            </a:stretch>
          </p:blipFill>
          <p:spPr>
            <a:xfrm>
              <a:off x="3069336" y="7368539"/>
              <a:ext cx="217931" cy="102107"/>
            </a:xfrm>
            <a:prstGeom prst="rect">
              <a:avLst/>
            </a:prstGeom>
          </p:spPr>
        </p:pic>
        <p:pic>
          <p:nvPicPr>
            <p:cNvPr id="24" name="object 20">
              <a:extLst>
                <a:ext uri="{FF2B5EF4-FFF2-40B4-BE49-F238E27FC236}">
                  <a16:creationId xmlns:a16="http://schemas.microsoft.com/office/drawing/2014/main" id="{CF16F4CC-6C28-9169-EBE8-6CDECED3900F}"/>
                </a:ext>
              </a:extLst>
            </p:cNvPr>
            <p:cNvPicPr/>
            <p:nvPr/>
          </p:nvPicPr>
          <p:blipFill>
            <a:blip r:embed="rId11" cstate="print"/>
            <a:stretch>
              <a:fillRect/>
            </a:stretch>
          </p:blipFill>
          <p:spPr>
            <a:xfrm>
              <a:off x="3316224" y="7368539"/>
              <a:ext cx="97535" cy="102107"/>
            </a:xfrm>
            <a:prstGeom prst="rect">
              <a:avLst/>
            </a:prstGeom>
          </p:spPr>
        </p:pic>
        <p:pic>
          <p:nvPicPr>
            <p:cNvPr id="25" name="object 21">
              <a:extLst>
                <a:ext uri="{FF2B5EF4-FFF2-40B4-BE49-F238E27FC236}">
                  <a16:creationId xmlns:a16="http://schemas.microsoft.com/office/drawing/2014/main" id="{8AB7CD24-2B25-68AC-560E-5C20B3A958ED}"/>
                </a:ext>
              </a:extLst>
            </p:cNvPr>
            <p:cNvPicPr/>
            <p:nvPr/>
          </p:nvPicPr>
          <p:blipFill>
            <a:blip r:embed="rId12" cstate="print"/>
            <a:stretch>
              <a:fillRect/>
            </a:stretch>
          </p:blipFill>
          <p:spPr>
            <a:xfrm>
              <a:off x="2359152" y="7542275"/>
              <a:ext cx="103631" cy="102107"/>
            </a:xfrm>
            <a:prstGeom prst="rect">
              <a:avLst/>
            </a:prstGeom>
          </p:spPr>
        </p:pic>
        <p:pic>
          <p:nvPicPr>
            <p:cNvPr id="26" name="object 22">
              <a:extLst>
                <a:ext uri="{FF2B5EF4-FFF2-40B4-BE49-F238E27FC236}">
                  <a16:creationId xmlns:a16="http://schemas.microsoft.com/office/drawing/2014/main" id="{726890F4-81AD-C431-E7C0-B2E6C485AE55}"/>
                </a:ext>
              </a:extLst>
            </p:cNvPr>
            <p:cNvPicPr/>
            <p:nvPr/>
          </p:nvPicPr>
          <p:blipFill>
            <a:blip r:embed="rId13" cstate="print"/>
            <a:stretch>
              <a:fillRect/>
            </a:stretch>
          </p:blipFill>
          <p:spPr>
            <a:xfrm>
              <a:off x="2494788" y="7542275"/>
              <a:ext cx="103631" cy="102107"/>
            </a:xfrm>
            <a:prstGeom prst="rect">
              <a:avLst/>
            </a:prstGeom>
          </p:spPr>
        </p:pic>
        <p:sp>
          <p:nvSpPr>
            <p:cNvPr id="27" name="object 23">
              <a:extLst>
                <a:ext uri="{FF2B5EF4-FFF2-40B4-BE49-F238E27FC236}">
                  <a16:creationId xmlns:a16="http://schemas.microsoft.com/office/drawing/2014/main" id="{53AAD040-C016-CCD2-8DF4-BD44A979EED7}"/>
                </a:ext>
              </a:extLst>
            </p:cNvPr>
            <p:cNvSpPr/>
            <p:nvPr/>
          </p:nvSpPr>
          <p:spPr>
            <a:xfrm>
              <a:off x="2634996" y="7530084"/>
              <a:ext cx="182880" cy="142240"/>
            </a:xfrm>
            <a:custGeom>
              <a:avLst/>
              <a:gdLst/>
              <a:ahLst/>
              <a:cxnLst/>
              <a:rect l="l" t="t" r="r" b="b"/>
              <a:pathLst>
                <a:path w="182880" h="142240">
                  <a:moveTo>
                    <a:pt x="121919" y="0"/>
                  </a:moveTo>
                  <a:lnTo>
                    <a:pt x="0" y="141731"/>
                  </a:lnTo>
                </a:path>
                <a:path w="182880" h="142240">
                  <a:moveTo>
                    <a:pt x="149351" y="35051"/>
                  </a:moveTo>
                  <a:lnTo>
                    <a:pt x="163067" y="30479"/>
                  </a:lnTo>
                  <a:lnTo>
                    <a:pt x="182879" y="16763"/>
                  </a:lnTo>
                  <a:lnTo>
                    <a:pt x="182879" y="109727"/>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28" name="object 24">
              <a:extLst>
                <a:ext uri="{FF2B5EF4-FFF2-40B4-BE49-F238E27FC236}">
                  <a16:creationId xmlns:a16="http://schemas.microsoft.com/office/drawing/2014/main" id="{61057993-FDB8-EF37-6142-ADBB9DEE1A0E}"/>
                </a:ext>
              </a:extLst>
            </p:cNvPr>
            <p:cNvPicPr/>
            <p:nvPr/>
          </p:nvPicPr>
          <p:blipFill>
            <a:blip r:embed="rId14" cstate="print"/>
            <a:stretch>
              <a:fillRect/>
            </a:stretch>
          </p:blipFill>
          <p:spPr>
            <a:xfrm>
              <a:off x="2887980" y="7542275"/>
              <a:ext cx="97535" cy="102107"/>
            </a:xfrm>
            <a:prstGeom prst="rect">
              <a:avLst/>
            </a:prstGeom>
          </p:spPr>
        </p:pic>
        <p:pic>
          <p:nvPicPr>
            <p:cNvPr id="29" name="object 25">
              <a:extLst>
                <a:ext uri="{FF2B5EF4-FFF2-40B4-BE49-F238E27FC236}">
                  <a16:creationId xmlns:a16="http://schemas.microsoft.com/office/drawing/2014/main" id="{BA5243D4-CE2C-3FFA-80EA-75213859D1ED}"/>
                </a:ext>
              </a:extLst>
            </p:cNvPr>
            <p:cNvPicPr/>
            <p:nvPr/>
          </p:nvPicPr>
          <p:blipFill>
            <a:blip r:embed="rId15" cstate="print"/>
            <a:stretch>
              <a:fillRect/>
            </a:stretch>
          </p:blipFill>
          <p:spPr>
            <a:xfrm>
              <a:off x="3023616" y="7525512"/>
              <a:ext cx="254507" cy="150875"/>
            </a:xfrm>
            <a:prstGeom prst="rect">
              <a:avLst/>
            </a:prstGeom>
          </p:spPr>
        </p:pic>
        <p:pic>
          <p:nvPicPr>
            <p:cNvPr id="30" name="object 26">
              <a:extLst>
                <a:ext uri="{FF2B5EF4-FFF2-40B4-BE49-F238E27FC236}">
                  <a16:creationId xmlns:a16="http://schemas.microsoft.com/office/drawing/2014/main" id="{8D9C46FC-27D0-1FF4-F39A-B44AF959E909}"/>
                </a:ext>
              </a:extLst>
            </p:cNvPr>
            <p:cNvPicPr/>
            <p:nvPr/>
          </p:nvPicPr>
          <p:blipFill>
            <a:blip r:embed="rId16" cstate="print"/>
            <a:stretch>
              <a:fillRect/>
            </a:stretch>
          </p:blipFill>
          <p:spPr>
            <a:xfrm>
              <a:off x="3310128" y="7542275"/>
              <a:ext cx="103631" cy="102107"/>
            </a:xfrm>
            <a:prstGeom prst="rect">
              <a:avLst/>
            </a:prstGeom>
          </p:spPr>
        </p:pic>
        <p:sp>
          <p:nvSpPr>
            <p:cNvPr id="31" name="object 27">
              <a:extLst>
                <a:ext uri="{FF2B5EF4-FFF2-40B4-BE49-F238E27FC236}">
                  <a16:creationId xmlns:a16="http://schemas.microsoft.com/office/drawing/2014/main" id="{333DD5C7-C969-C8EA-D176-5E371B7E1EEC}"/>
                </a:ext>
              </a:extLst>
            </p:cNvPr>
            <p:cNvSpPr/>
            <p:nvPr/>
          </p:nvSpPr>
          <p:spPr>
            <a:xfrm>
              <a:off x="954024" y="348995"/>
              <a:ext cx="7931150" cy="7348855"/>
            </a:xfrm>
            <a:custGeom>
              <a:avLst/>
              <a:gdLst/>
              <a:ahLst/>
              <a:cxnLst/>
              <a:rect l="l" t="t" r="r" b="b"/>
              <a:pathLst>
                <a:path w="7931150" h="7348855">
                  <a:moveTo>
                    <a:pt x="7930896" y="0"/>
                  </a:moveTo>
                  <a:lnTo>
                    <a:pt x="7915656" y="0"/>
                  </a:lnTo>
                  <a:lnTo>
                    <a:pt x="7901940" y="0"/>
                  </a:lnTo>
                  <a:lnTo>
                    <a:pt x="7901940" y="28956"/>
                  </a:lnTo>
                  <a:lnTo>
                    <a:pt x="7901940" y="7319772"/>
                  </a:lnTo>
                  <a:lnTo>
                    <a:pt x="28956" y="7319772"/>
                  </a:lnTo>
                  <a:lnTo>
                    <a:pt x="28956" y="28956"/>
                  </a:lnTo>
                  <a:lnTo>
                    <a:pt x="7684008" y="28956"/>
                  </a:lnTo>
                  <a:lnTo>
                    <a:pt x="7901940" y="28956"/>
                  </a:lnTo>
                  <a:lnTo>
                    <a:pt x="7901940" y="0"/>
                  </a:lnTo>
                  <a:lnTo>
                    <a:pt x="7684008" y="0"/>
                  </a:lnTo>
                  <a:lnTo>
                    <a:pt x="0" y="0"/>
                  </a:lnTo>
                  <a:lnTo>
                    <a:pt x="0" y="7348728"/>
                  </a:lnTo>
                  <a:lnTo>
                    <a:pt x="7930896" y="7348728"/>
                  </a:lnTo>
                  <a:lnTo>
                    <a:pt x="7930896" y="0"/>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32" name="object 28">
              <a:extLst>
                <a:ext uri="{FF2B5EF4-FFF2-40B4-BE49-F238E27FC236}">
                  <a16:creationId xmlns:a16="http://schemas.microsoft.com/office/drawing/2014/main" id="{86AB6D1A-097B-E32B-D71F-43DA52738108}"/>
                </a:ext>
              </a:extLst>
            </p:cNvPr>
            <p:cNvPicPr/>
            <p:nvPr/>
          </p:nvPicPr>
          <p:blipFill>
            <a:blip r:embed="rId17" cstate="print"/>
            <a:stretch>
              <a:fillRect/>
            </a:stretch>
          </p:blipFill>
          <p:spPr>
            <a:xfrm>
              <a:off x="3651504" y="7395972"/>
              <a:ext cx="303275" cy="242315"/>
            </a:xfrm>
            <a:prstGeom prst="rect">
              <a:avLst/>
            </a:prstGeom>
          </p:spPr>
        </p:pic>
        <p:pic>
          <p:nvPicPr>
            <p:cNvPr id="33" name="object 29">
              <a:extLst>
                <a:ext uri="{FF2B5EF4-FFF2-40B4-BE49-F238E27FC236}">
                  <a16:creationId xmlns:a16="http://schemas.microsoft.com/office/drawing/2014/main" id="{01AC7A84-AA7A-5AD7-757F-5518B7A74692}"/>
                </a:ext>
              </a:extLst>
            </p:cNvPr>
            <p:cNvPicPr/>
            <p:nvPr/>
          </p:nvPicPr>
          <p:blipFill>
            <a:blip r:embed="rId18" cstate="print"/>
            <a:stretch>
              <a:fillRect/>
            </a:stretch>
          </p:blipFill>
          <p:spPr>
            <a:xfrm>
              <a:off x="3982212" y="7395972"/>
              <a:ext cx="246887" cy="242315"/>
            </a:xfrm>
            <a:prstGeom prst="rect">
              <a:avLst/>
            </a:prstGeom>
          </p:spPr>
        </p:pic>
        <p:pic>
          <p:nvPicPr>
            <p:cNvPr id="34" name="object 30">
              <a:extLst>
                <a:ext uri="{FF2B5EF4-FFF2-40B4-BE49-F238E27FC236}">
                  <a16:creationId xmlns:a16="http://schemas.microsoft.com/office/drawing/2014/main" id="{F4AE6071-F46B-F7D6-3437-854E5415F8B8}"/>
                </a:ext>
              </a:extLst>
            </p:cNvPr>
            <p:cNvPicPr/>
            <p:nvPr/>
          </p:nvPicPr>
          <p:blipFill>
            <a:blip r:embed="rId19" cstate="print"/>
            <a:stretch>
              <a:fillRect/>
            </a:stretch>
          </p:blipFill>
          <p:spPr>
            <a:xfrm>
              <a:off x="4267200" y="7395972"/>
              <a:ext cx="256031" cy="242315"/>
            </a:xfrm>
            <a:prstGeom prst="rect">
              <a:avLst/>
            </a:prstGeom>
          </p:spPr>
        </p:pic>
        <p:pic>
          <p:nvPicPr>
            <p:cNvPr id="35" name="object 31">
              <a:extLst>
                <a:ext uri="{FF2B5EF4-FFF2-40B4-BE49-F238E27FC236}">
                  <a16:creationId xmlns:a16="http://schemas.microsoft.com/office/drawing/2014/main" id="{DFA43525-DB94-523C-F97A-BE2412B23A45}"/>
                </a:ext>
              </a:extLst>
            </p:cNvPr>
            <p:cNvPicPr/>
            <p:nvPr/>
          </p:nvPicPr>
          <p:blipFill>
            <a:blip r:embed="rId20" cstate="print"/>
            <a:stretch>
              <a:fillRect/>
            </a:stretch>
          </p:blipFill>
          <p:spPr>
            <a:xfrm>
              <a:off x="4570475" y="7395972"/>
              <a:ext cx="256031" cy="242315"/>
            </a:xfrm>
            <a:prstGeom prst="rect">
              <a:avLst/>
            </a:prstGeom>
          </p:spPr>
        </p:pic>
        <p:pic>
          <p:nvPicPr>
            <p:cNvPr id="36" name="object 32">
              <a:extLst>
                <a:ext uri="{FF2B5EF4-FFF2-40B4-BE49-F238E27FC236}">
                  <a16:creationId xmlns:a16="http://schemas.microsoft.com/office/drawing/2014/main" id="{12ADC282-3FDB-0EF4-4F71-D4B4A096832F}"/>
                </a:ext>
              </a:extLst>
            </p:cNvPr>
            <p:cNvPicPr/>
            <p:nvPr/>
          </p:nvPicPr>
          <p:blipFill>
            <a:blip r:embed="rId21" cstate="print"/>
            <a:stretch>
              <a:fillRect/>
            </a:stretch>
          </p:blipFill>
          <p:spPr>
            <a:xfrm>
              <a:off x="4873752" y="7395972"/>
              <a:ext cx="228599" cy="242315"/>
            </a:xfrm>
            <a:prstGeom prst="rect">
              <a:avLst/>
            </a:prstGeom>
          </p:spPr>
        </p:pic>
        <p:pic>
          <p:nvPicPr>
            <p:cNvPr id="37" name="object 33">
              <a:extLst>
                <a:ext uri="{FF2B5EF4-FFF2-40B4-BE49-F238E27FC236}">
                  <a16:creationId xmlns:a16="http://schemas.microsoft.com/office/drawing/2014/main" id="{A0296B52-BE60-2593-5ACF-B16907F8C614}"/>
                </a:ext>
              </a:extLst>
            </p:cNvPr>
            <p:cNvPicPr/>
            <p:nvPr/>
          </p:nvPicPr>
          <p:blipFill>
            <a:blip r:embed="rId22" cstate="print"/>
            <a:stretch>
              <a:fillRect/>
            </a:stretch>
          </p:blipFill>
          <p:spPr>
            <a:xfrm>
              <a:off x="5167884" y="7395972"/>
              <a:ext cx="274319" cy="242315"/>
            </a:xfrm>
            <a:prstGeom prst="rect">
              <a:avLst/>
            </a:prstGeom>
          </p:spPr>
        </p:pic>
        <p:pic>
          <p:nvPicPr>
            <p:cNvPr id="38" name="object 34">
              <a:extLst>
                <a:ext uri="{FF2B5EF4-FFF2-40B4-BE49-F238E27FC236}">
                  <a16:creationId xmlns:a16="http://schemas.microsoft.com/office/drawing/2014/main" id="{4EEE31E5-6432-3568-3567-2252D03606E3}"/>
                </a:ext>
              </a:extLst>
            </p:cNvPr>
            <p:cNvPicPr/>
            <p:nvPr/>
          </p:nvPicPr>
          <p:blipFill>
            <a:blip r:embed="rId23" cstate="print"/>
            <a:stretch>
              <a:fillRect/>
            </a:stretch>
          </p:blipFill>
          <p:spPr>
            <a:xfrm>
              <a:off x="5783580" y="7395972"/>
              <a:ext cx="228599" cy="242315"/>
            </a:xfrm>
            <a:prstGeom prst="rect">
              <a:avLst/>
            </a:prstGeom>
          </p:spPr>
        </p:pic>
        <p:pic>
          <p:nvPicPr>
            <p:cNvPr id="39" name="object 35">
              <a:extLst>
                <a:ext uri="{FF2B5EF4-FFF2-40B4-BE49-F238E27FC236}">
                  <a16:creationId xmlns:a16="http://schemas.microsoft.com/office/drawing/2014/main" id="{3DA86994-52C8-23CA-F722-634622AECD0A}"/>
                </a:ext>
              </a:extLst>
            </p:cNvPr>
            <p:cNvPicPr/>
            <p:nvPr/>
          </p:nvPicPr>
          <p:blipFill>
            <a:blip r:embed="rId24" cstate="print"/>
            <a:stretch>
              <a:fillRect/>
            </a:stretch>
          </p:blipFill>
          <p:spPr>
            <a:xfrm>
              <a:off x="6057900" y="7395972"/>
              <a:ext cx="230123" cy="242315"/>
            </a:xfrm>
            <a:prstGeom prst="rect">
              <a:avLst/>
            </a:prstGeom>
          </p:spPr>
        </p:pic>
        <p:pic>
          <p:nvPicPr>
            <p:cNvPr id="40" name="object 36">
              <a:extLst>
                <a:ext uri="{FF2B5EF4-FFF2-40B4-BE49-F238E27FC236}">
                  <a16:creationId xmlns:a16="http://schemas.microsoft.com/office/drawing/2014/main" id="{62E75640-C564-DDD1-00E8-978DEAC74A3B}"/>
                </a:ext>
              </a:extLst>
            </p:cNvPr>
            <p:cNvPicPr/>
            <p:nvPr/>
          </p:nvPicPr>
          <p:blipFill>
            <a:blip r:embed="rId25" cstate="print"/>
            <a:stretch>
              <a:fillRect/>
            </a:stretch>
          </p:blipFill>
          <p:spPr>
            <a:xfrm>
              <a:off x="6361175" y="7395972"/>
              <a:ext cx="216407" cy="242315"/>
            </a:xfrm>
            <a:prstGeom prst="rect">
              <a:avLst/>
            </a:prstGeom>
          </p:spPr>
        </p:pic>
        <p:pic>
          <p:nvPicPr>
            <p:cNvPr id="41" name="object 37">
              <a:extLst>
                <a:ext uri="{FF2B5EF4-FFF2-40B4-BE49-F238E27FC236}">
                  <a16:creationId xmlns:a16="http://schemas.microsoft.com/office/drawing/2014/main" id="{C185CD91-12CF-22E0-FC34-5EFE7C4F27F3}"/>
                </a:ext>
              </a:extLst>
            </p:cNvPr>
            <p:cNvPicPr/>
            <p:nvPr/>
          </p:nvPicPr>
          <p:blipFill>
            <a:blip r:embed="rId26" cstate="print"/>
            <a:stretch>
              <a:fillRect/>
            </a:stretch>
          </p:blipFill>
          <p:spPr>
            <a:xfrm>
              <a:off x="6641592" y="7395972"/>
              <a:ext cx="275843" cy="242315"/>
            </a:xfrm>
            <a:prstGeom prst="rect">
              <a:avLst/>
            </a:prstGeom>
          </p:spPr>
        </p:pic>
        <p:pic>
          <p:nvPicPr>
            <p:cNvPr id="42" name="object 38">
              <a:extLst>
                <a:ext uri="{FF2B5EF4-FFF2-40B4-BE49-F238E27FC236}">
                  <a16:creationId xmlns:a16="http://schemas.microsoft.com/office/drawing/2014/main" id="{53490BB9-E1F3-95BB-9B36-E3AC208786D8}"/>
                </a:ext>
              </a:extLst>
            </p:cNvPr>
            <p:cNvPicPr/>
            <p:nvPr/>
          </p:nvPicPr>
          <p:blipFill>
            <a:blip r:embed="rId27" cstate="print"/>
            <a:stretch>
              <a:fillRect/>
            </a:stretch>
          </p:blipFill>
          <p:spPr>
            <a:xfrm>
              <a:off x="6972299" y="7395972"/>
              <a:ext cx="275843" cy="242315"/>
            </a:xfrm>
            <a:prstGeom prst="rect">
              <a:avLst/>
            </a:prstGeom>
          </p:spPr>
        </p:pic>
        <p:pic>
          <p:nvPicPr>
            <p:cNvPr id="43" name="object 39">
              <a:extLst>
                <a:ext uri="{FF2B5EF4-FFF2-40B4-BE49-F238E27FC236}">
                  <a16:creationId xmlns:a16="http://schemas.microsoft.com/office/drawing/2014/main" id="{2B4E72F4-D71B-F169-DEB2-0BFA02AF065F}"/>
                </a:ext>
              </a:extLst>
            </p:cNvPr>
            <p:cNvPicPr/>
            <p:nvPr/>
          </p:nvPicPr>
          <p:blipFill>
            <a:blip r:embed="rId28" cstate="print"/>
            <a:stretch>
              <a:fillRect/>
            </a:stretch>
          </p:blipFill>
          <p:spPr>
            <a:xfrm>
              <a:off x="7313675" y="7395972"/>
              <a:ext cx="228599" cy="242315"/>
            </a:xfrm>
            <a:prstGeom prst="rect">
              <a:avLst/>
            </a:prstGeom>
          </p:spPr>
        </p:pic>
        <p:pic>
          <p:nvPicPr>
            <p:cNvPr id="44" name="object 40">
              <a:extLst>
                <a:ext uri="{FF2B5EF4-FFF2-40B4-BE49-F238E27FC236}">
                  <a16:creationId xmlns:a16="http://schemas.microsoft.com/office/drawing/2014/main" id="{2C1542A6-7455-2B04-A8B4-F28B84C247C3}"/>
                </a:ext>
              </a:extLst>
            </p:cNvPr>
            <p:cNvPicPr/>
            <p:nvPr/>
          </p:nvPicPr>
          <p:blipFill>
            <a:blip r:embed="rId29" cstate="print"/>
            <a:stretch>
              <a:fillRect/>
            </a:stretch>
          </p:blipFill>
          <p:spPr>
            <a:xfrm>
              <a:off x="7603236" y="7395972"/>
              <a:ext cx="214883" cy="242315"/>
            </a:xfrm>
            <a:prstGeom prst="rect">
              <a:avLst/>
            </a:prstGeom>
          </p:spPr>
        </p:pic>
        <p:pic>
          <p:nvPicPr>
            <p:cNvPr id="45" name="object 41">
              <a:extLst>
                <a:ext uri="{FF2B5EF4-FFF2-40B4-BE49-F238E27FC236}">
                  <a16:creationId xmlns:a16="http://schemas.microsoft.com/office/drawing/2014/main" id="{422819DD-DE52-6752-202D-D6294EA7E80E}"/>
                </a:ext>
              </a:extLst>
            </p:cNvPr>
            <p:cNvPicPr/>
            <p:nvPr/>
          </p:nvPicPr>
          <p:blipFill>
            <a:blip r:embed="rId30" cstate="print"/>
            <a:stretch>
              <a:fillRect/>
            </a:stretch>
          </p:blipFill>
          <p:spPr>
            <a:xfrm>
              <a:off x="7863840" y="7395972"/>
              <a:ext cx="230123" cy="242315"/>
            </a:xfrm>
            <a:prstGeom prst="rect">
              <a:avLst/>
            </a:prstGeom>
          </p:spPr>
        </p:pic>
        <p:pic>
          <p:nvPicPr>
            <p:cNvPr id="46" name="object 42">
              <a:extLst>
                <a:ext uri="{FF2B5EF4-FFF2-40B4-BE49-F238E27FC236}">
                  <a16:creationId xmlns:a16="http://schemas.microsoft.com/office/drawing/2014/main" id="{40EBAAA9-4562-777D-BCBD-DFB6582E884C}"/>
                </a:ext>
              </a:extLst>
            </p:cNvPr>
            <p:cNvPicPr/>
            <p:nvPr/>
          </p:nvPicPr>
          <p:blipFill>
            <a:blip r:embed="rId31" cstate="print"/>
            <a:stretch>
              <a:fillRect/>
            </a:stretch>
          </p:blipFill>
          <p:spPr>
            <a:xfrm>
              <a:off x="8167115" y="7395972"/>
              <a:ext cx="252983" cy="242315"/>
            </a:xfrm>
            <a:prstGeom prst="rect">
              <a:avLst/>
            </a:prstGeom>
          </p:spPr>
        </p:pic>
        <p:pic>
          <p:nvPicPr>
            <p:cNvPr id="47" name="object 43">
              <a:extLst>
                <a:ext uri="{FF2B5EF4-FFF2-40B4-BE49-F238E27FC236}">
                  <a16:creationId xmlns:a16="http://schemas.microsoft.com/office/drawing/2014/main" id="{701C2BDF-928F-CC03-9DF0-01AD5F31B29D}"/>
                </a:ext>
              </a:extLst>
            </p:cNvPr>
            <p:cNvPicPr/>
            <p:nvPr/>
          </p:nvPicPr>
          <p:blipFill>
            <a:blip r:embed="rId32" cstate="print"/>
            <a:stretch>
              <a:fillRect/>
            </a:stretch>
          </p:blipFill>
          <p:spPr>
            <a:xfrm>
              <a:off x="8461248" y="7395972"/>
              <a:ext cx="275843" cy="242315"/>
            </a:xfrm>
            <a:prstGeom prst="rect">
              <a:avLst/>
            </a:prstGeom>
          </p:spPr>
        </p:pic>
        <p:sp>
          <p:nvSpPr>
            <p:cNvPr id="48" name="object 44">
              <a:extLst>
                <a:ext uri="{FF2B5EF4-FFF2-40B4-BE49-F238E27FC236}">
                  <a16:creationId xmlns:a16="http://schemas.microsoft.com/office/drawing/2014/main" id="{846CE650-07CF-90E3-9888-F8C0BF4E5AAC}"/>
                </a:ext>
              </a:extLst>
            </p:cNvPr>
            <p:cNvSpPr/>
            <p:nvPr/>
          </p:nvSpPr>
          <p:spPr>
            <a:xfrm>
              <a:off x="1920240" y="577596"/>
              <a:ext cx="509270" cy="186055"/>
            </a:xfrm>
            <a:custGeom>
              <a:avLst/>
              <a:gdLst/>
              <a:ahLst/>
              <a:cxnLst/>
              <a:rect l="l" t="t" r="r" b="b"/>
              <a:pathLst>
                <a:path w="509269" h="186054">
                  <a:moveTo>
                    <a:pt x="70103" y="0"/>
                  </a:moveTo>
                  <a:lnTo>
                    <a:pt x="161543" y="185927"/>
                  </a:lnTo>
                </a:path>
                <a:path w="509269" h="186054">
                  <a:moveTo>
                    <a:pt x="92963" y="0"/>
                  </a:moveTo>
                  <a:lnTo>
                    <a:pt x="161543" y="141731"/>
                  </a:lnTo>
                  <a:lnTo>
                    <a:pt x="161543" y="185927"/>
                  </a:lnTo>
                </a:path>
                <a:path w="509269" h="186054">
                  <a:moveTo>
                    <a:pt x="115823" y="0"/>
                  </a:moveTo>
                  <a:lnTo>
                    <a:pt x="185927" y="141731"/>
                  </a:lnTo>
                  <a:lnTo>
                    <a:pt x="254507" y="0"/>
                  </a:lnTo>
                </a:path>
                <a:path w="509269" h="186054">
                  <a:moveTo>
                    <a:pt x="185927" y="141731"/>
                  </a:moveTo>
                  <a:lnTo>
                    <a:pt x="161543" y="185927"/>
                  </a:lnTo>
                </a:path>
                <a:path w="509269" h="186054">
                  <a:moveTo>
                    <a:pt x="254507" y="0"/>
                  </a:moveTo>
                  <a:lnTo>
                    <a:pt x="347471" y="185927"/>
                  </a:lnTo>
                </a:path>
                <a:path w="509269" h="186054">
                  <a:moveTo>
                    <a:pt x="277367" y="0"/>
                  </a:moveTo>
                  <a:lnTo>
                    <a:pt x="347471" y="141731"/>
                  </a:lnTo>
                  <a:lnTo>
                    <a:pt x="347471" y="185927"/>
                  </a:lnTo>
                </a:path>
                <a:path w="509269" h="186054">
                  <a:moveTo>
                    <a:pt x="300227" y="0"/>
                  </a:moveTo>
                  <a:lnTo>
                    <a:pt x="370331" y="141731"/>
                  </a:lnTo>
                  <a:lnTo>
                    <a:pt x="440435" y="9143"/>
                  </a:lnTo>
                </a:path>
                <a:path w="509269" h="186054">
                  <a:moveTo>
                    <a:pt x="370331" y="141731"/>
                  </a:moveTo>
                  <a:lnTo>
                    <a:pt x="347471" y="185927"/>
                  </a:lnTo>
                </a:path>
                <a:path w="509269" h="186054">
                  <a:moveTo>
                    <a:pt x="0" y="0"/>
                  </a:moveTo>
                  <a:lnTo>
                    <a:pt x="185927" y="0"/>
                  </a:lnTo>
                </a:path>
                <a:path w="509269" h="186054">
                  <a:moveTo>
                    <a:pt x="254507" y="0"/>
                  </a:moveTo>
                  <a:lnTo>
                    <a:pt x="300227" y="0"/>
                  </a:lnTo>
                </a:path>
                <a:path w="509269" h="186054">
                  <a:moveTo>
                    <a:pt x="370331" y="0"/>
                  </a:moveTo>
                  <a:lnTo>
                    <a:pt x="509015" y="0"/>
                  </a:lnTo>
                </a:path>
                <a:path w="509269" h="186054">
                  <a:moveTo>
                    <a:pt x="22859" y="0"/>
                  </a:moveTo>
                  <a:lnTo>
                    <a:pt x="92963" y="9143"/>
                  </a:lnTo>
                </a:path>
                <a:path w="509269" h="186054">
                  <a:moveTo>
                    <a:pt x="45719" y="0"/>
                  </a:moveTo>
                  <a:lnTo>
                    <a:pt x="92963" y="18287"/>
                  </a:lnTo>
                </a:path>
                <a:path w="509269" h="186054">
                  <a:moveTo>
                    <a:pt x="138683" y="0"/>
                  </a:moveTo>
                  <a:lnTo>
                    <a:pt x="115823" y="18287"/>
                  </a:lnTo>
                </a:path>
                <a:path w="509269" h="186054">
                  <a:moveTo>
                    <a:pt x="161543" y="0"/>
                  </a:moveTo>
                  <a:lnTo>
                    <a:pt x="115823" y="9143"/>
                  </a:lnTo>
                </a:path>
                <a:path w="509269" h="186054">
                  <a:moveTo>
                    <a:pt x="393191" y="0"/>
                  </a:moveTo>
                  <a:lnTo>
                    <a:pt x="440435" y="9143"/>
                  </a:lnTo>
                  <a:lnTo>
                    <a:pt x="486155" y="0"/>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49" name="object 45">
              <a:extLst>
                <a:ext uri="{FF2B5EF4-FFF2-40B4-BE49-F238E27FC236}">
                  <a16:creationId xmlns:a16="http://schemas.microsoft.com/office/drawing/2014/main" id="{AE6356BA-9ABF-AB5D-18EA-10DE59FB42CF}"/>
                </a:ext>
              </a:extLst>
            </p:cNvPr>
            <p:cNvPicPr/>
            <p:nvPr/>
          </p:nvPicPr>
          <p:blipFill>
            <a:blip r:embed="rId33" cstate="print"/>
            <a:stretch>
              <a:fillRect/>
            </a:stretch>
          </p:blipFill>
          <p:spPr>
            <a:xfrm>
              <a:off x="2499360" y="573024"/>
              <a:ext cx="463295" cy="195071"/>
            </a:xfrm>
            <a:prstGeom prst="rect">
              <a:avLst/>
            </a:prstGeom>
          </p:spPr>
        </p:pic>
        <p:sp>
          <p:nvSpPr>
            <p:cNvPr id="50" name="object 46">
              <a:extLst>
                <a:ext uri="{FF2B5EF4-FFF2-40B4-BE49-F238E27FC236}">
                  <a16:creationId xmlns:a16="http://schemas.microsoft.com/office/drawing/2014/main" id="{E8F9D7E7-DD5F-1996-B00D-0014A884013C}"/>
                </a:ext>
              </a:extLst>
            </p:cNvPr>
            <p:cNvSpPr/>
            <p:nvPr/>
          </p:nvSpPr>
          <p:spPr>
            <a:xfrm>
              <a:off x="3054096" y="577596"/>
              <a:ext cx="1412875" cy="186055"/>
            </a:xfrm>
            <a:custGeom>
              <a:avLst/>
              <a:gdLst/>
              <a:ahLst/>
              <a:cxnLst/>
              <a:rect l="l" t="t" r="r" b="b"/>
              <a:pathLst>
                <a:path w="1412875" h="186054">
                  <a:moveTo>
                    <a:pt x="70103" y="0"/>
                  </a:moveTo>
                  <a:lnTo>
                    <a:pt x="70103" y="185927"/>
                  </a:lnTo>
                </a:path>
                <a:path w="1412875" h="186054">
                  <a:moveTo>
                    <a:pt x="92963" y="9143"/>
                  </a:moveTo>
                  <a:lnTo>
                    <a:pt x="92963" y="176783"/>
                  </a:lnTo>
                </a:path>
                <a:path w="1412875" h="186054">
                  <a:moveTo>
                    <a:pt x="115823" y="0"/>
                  </a:moveTo>
                  <a:lnTo>
                    <a:pt x="115823" y="185927"/>
                  </a:lnTo>
                </a:path>
                <a:path w="1412875" h="186054">
                  <a:moveTo>
                    <a:pt x="0" y="0"/>
                  </a:moveTo>
                  <a:lnTo>
                    <a:pt x="370331" y="0"/>
                  </a:lnTo>
                  <a:lnTo>
                    <a:pt x="370331" y="53339"/>
                  </a:lnTo>
                </a:path>
                <a:path w="1412875" h="186054">
                  <a:moveTo>
                    <a:pt x="115823" y="88391"/>
                  </a:moveTo>
                  <a:lnTo>
                    <a:pt x="254507" y="88391"/>
                  </a:lnTo>
                </a:path>
                <a:path w="1412875" h="186054">
                  <a:moveTo>
                    <a:pt x="254507" y="53339"/>
                  </a:moveTo>
                  <a:lnTo>
                    <a:pt x="254507" y="123443"/>
                  </a:lnTo>
                </a:path>
                <a:path w="1412875" h="186054">
                  <a:moveTo>
                    <a:pt x="0" y="185927"/>
                  </a:moveTo>
                  <a:lnTo>
                    <a:pt x="370331" y="185927"/>
                  </a:lnTo>
                  <a:lnTo>
                    <a:pt x="370331" y="132587"/>
                  </a:lnTo>
                </a:path>
                <a:path w="1412875" h="186054">
                  <a:moveTo>
                    <a:pt x="24383" y="0"/>
                  </a:moveTo>
                  <a:lnTo>
                    <a:pt x="70103" y="9143"/>
                  </a:lnTo>
                </a:path>
                <a:path w="1412875" h="186054">
                  <a:moveTo>
                    <a:pt x="47243" y="0"/>
                  </a:moveTo>
                  <a:lnTo>
                    <a:pt x="70103" y="18287"/>
                  </a:lnTo>
                </a:path>
                <a:path w="1412875" h="186054">
                  <a:moveTo>
                    <a:pt x="138683" y="0"/>
                  </a:moveTo>
                  <a:lnTo>
                    <a:pt x="115823" y="18287"/>
                  </a:lnTo>
                </a:path>
                <a:path w="1412875" h="186054">
                  <a:moveTo>
                    <a:pt x="163067" y="0"/>
                  </a:moveTo>
                  <a:lnTo>
                    <a:pt x="115823" y="9143"/>
                  </a:lnTo>
                </a:path>
                <a:path w="1412875" h="186054">
                  <a:moveTo>
                    <a:pt x="254507" y="0"/>
                  </a:moveTo>
                  <a:lnTo>
                    <a:pt x="370331" y="9143"/>
                  </a:lnTo>
                </a:path>
                <a:path w="1412875" h="186054">
                  <a:moveTo>
                    <a:pt x="301751" y="0"/>
                  </a:moveTo>
                  <a:lnTo>
                    <a:pt x="370331" y="18287"/>
                  </a:lnTo>
                </a:path>
                <a:path w="1412875" h="186054">
                  <a:moveTo>
                    <a:pt x="324611" y="0"/>
                  </a:moveTo>
                  <a:lnTo>
                    <a:pt x="370331" y="27431"/>
                  </a:lnTo>
                </a:path>
                <a:path w="1412875" h="186054">
                  <a:moveTo>
                    <a:pt x="347471" y="0"/>
                  </a:moveTo>
                  <a:lnTo>
                    <a:pt x="370331" y="53339"/>
                  </a:lnTo>
                </a:path>
                <a:path w="1412875" h="186054">
                  <a:moveTo>
                    <a:pt x="254507" y="53339"/>
                  </a:moveTo>
                  <a:lnTo>
                    <a:pt x="231647" y="88391"/>
                  </a:lnTo>
                  <a:lnTo>
                    <a:pt x="254507" y="123443"/>
                  </a:lnTo>
                </a:path>
                <a:path w="1412875" h="186054">
                  <a:moveTo>
                    <a:pt x="254507" y="71627"/>
                  </a:moveTo>
                  <a:lnTo>
                    <a:pt x="208787" y="88391"/>
                  </a:lnTo>
                  <a:lnTo>
                    <a:pt x="254507" y="106679"/>
                  </a:lnTo>
                </a:path>
                <a:path w="1412875" h="186054">
                  <a:moveTo>
                    <a:pt x="254507" y="79247"/>
                  </a:moveTo>
                  <a:lnTo>
                    <a:pt x="163067" y="88391"/>
                  </a:lnTo>
                  <a:lnTo>
                    <a:pt x="254507" y="97535"/>
                  </a:lnTo>
                </a:path>
                <a:path w="1412875" h="186054">
                  <a:moveTo>
                    <a:pt x="70103" y="176783"/>
                  </a:moveTo>
                  <a:lnTo>
                    <a:pt x="24383" y="185927"/>
                  </a:lnTo>
                </a:path>
                <a:path w="1412875" h="186054">
                  <a:moveTo>
                    <a:pt x="70103" y="169163"/>
                  </a:moveTo>
                  <a:lnTo>
                    <a:pt x="47243" y="185927"/>
                  </a:lnTo>
                </a:path>
                <a:path w="1412875" h="186054">
                  <a:moveTo>
                    <a:pt x="115823" y="169163"/>
                  </a:moveTo>
                  <a:lnTo>
                    <a:pt x="138683" y="185927"/>
                  </a:lnTo>
                </a:path>
                <a:path w="1412875" h="186054">
                  <a:moveTo>
                    <a:pt x="115823" y="176783"/>
                  </a:moveTo>
                  <a:lnTo>
                    <a:pt x="163067" y="185927"/>
                  </a:lnTo>
                </a:path>
                <a:path w="1412875" h="186054">
                  <a:moveTo>
                    <a:pt x="254507" y="185927"/>
                  </a:moveTo>
                  <a:lnTo>
                    <a:pt x="370331" y="176783"/>
                  </a:lnTo>
                </a:path>
                <a:path w="1412875" h="186054">
                  <a:moveTo>
                    <a:pt x="301751" y="185927"/>
                  </a:moveTo>
                  <a:lnTo>
                    <a:pt x="370331" y="169163"/>
                  </a:lnTo>
                </a:path>
                <a:path w="1412875" h="186054">
                  <a:moveTo>
                    <a:pt x="324611" y="185927"/>
                  </a:moveTo>
                  <a:lnTo>
                    <a:pt x="370331" y="160019"/>
                  </a:lnTo>
                </a:path>
                <a:path w="1412875" h="186054">
                  <a:moveTo>
                    <a:pt x="347471" y="185927"/>
                  </a:moveTo>
                  <a:lnTo>
                    <a:pt x="370331" y="132587"/>
                  </a:lnTo>
                </a:path>
                <a:path w="1412875" h="186054">
                  <a:moveTo>
                    <a:pt x="1019555" y="97535"/>
                  </a:moveTo>
                  <a:lnTo>
                    <a:pt x="1412747" y="97535"/>
                  </a:lnTo>
                  <a:lnTo>
                    <a:pt x="1412747" y="106679"/>
                  </a:lnTo>
                </a:path>
                <a:path w="1412875" h="186054">
                  <a:moveTo>
                    <a:pt x="1019555" y="97535"/>
                  </a:moveTo>
                  <a:lnTo>
                    <a:pt x="1019555" y="106679"/>
                  </a:lnTo>
                  <a:lnTo>
                    <a:pt x="1412747" y="106679"/>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51" name="object 47">
              <a:extLst>
                <a:ext uri="{FF2B5EF4-FFF2-40B4-BE49-F238E27FC236}">
                  <a16:creationId xmlns:a16="http://schemas.microsoft.com/office/drawing/2014/main" id="{293C6CB6-73B3-3410-3F5C-D23D42F35D9B}"/>
                </a:ext>
              </a:extLst>
            </p:cNvPr>
            <p:cNvPicPr/>
            <p:nvPr/>
          </p:nvPicPr>
          <p:blipFill>
            <a:blip r:embed="rId34" cstate="print"/>
            <a:stretch>
              <a:fillRect/>
            </a:stretch>
          </p:blipFill>
          <p:spPr>
            <a:xfrm>
              <a:off x="5161788" y="573024"/>
              <a:ext cx="230123" cy="195071"/>
            </a:xfrm>
            <a:prstGeom prst="rect">
              <a:avLst/>
            </a:prstGeom>
          </p:spPr>
        </p:pic>
        <p:sp>
          <p:nvSpPr>
            <p:cNvPr id="52" name="object 48">
              <a:extLst>
                <a:ext uri="{FF2B5EF4-FFF2-40B4-BE49-F238E27FC236}">
                  <a16:creationId xmlns:a16="http://schemas.microsoft.com/office/drawing/2014/main" id="{AE0A60ED-D6B8-2D3E-C709-BA3F8D5774F3}"/>
                </a:ext>
              </a:extLst>
            </p:cNvPr>
            <p:cNvSpPr/>
            <p:nvPr/>
          </p:nvSpPr>
          <p:spPr>
            <a:xfrm>
              <a:off x="5577840" y="577596"/>
              <a:ext cx="1249680" cy="186055"/>
            </a:xfrm>
            <a:custGeom>
              <a:avLst/>
              <a:gdLst/>
              <a:ahLst/>
              <a:cxnLst/>
              <a:rect l="l" t="t" r="r" b="b"/>
              <a:pathLst>
                <a:path w="1249679" h="186054">
                  <a:moveTo>
                    <a:pt x="138683" y="0"/>
                  </a:moveTo>
                  <a:lnTo>
                    <a:pt x="70103" y="9143"/>
                  </a:lnTo>
                  <a:lnTo>
                    <a:pt x="22859" y="35051"/>
                  </a:lnTo>
                  <a:lnTo>
                    <a:pt x="0" y="79247"/>
                  </a:lnTo>
                  <a:lnTo>
                    <a:pt x="0" y="106679"/>
                  </a:lnTo>
                  <a:lnTo>
                    <a:pt x="22859" y="150875"/>
                  </a:lnTo>
                  <a:lnTo>
                    <a:pt x="70103" y="176783"/>
                  </a:lnTo>
                  <a:lnTo>
                    <a:pt x="138683" y="185927"/>
                  </a:lnTo>
                  <a:lnTo>
                    <a:pt x="185927" y="185927"/>
                  </a:lnTo>
                  <a:lnTo>
                    <a:pt x="254507" y="176783"/>
                  </a:lnTo>
                  <a:lnTo>
                    <a:pt x="300227" y="150875"/>
                  </a:lnTo>
                  <a:lnTo>
                    <a:pt x="324611" y="106679"/>
                  </a:lnTo>
                  <a:lnTo>
                    <a:pt x="324611" y="79247"/>
                  </a:lnTo>
                  <a:lnTo>
                    <a:pt x="300227" y="35051"/>
                  </a:lnTo>
                  <a:lnTo>
                    <a:pt x="254507" y="9143"/>
                  </a:lnTo>
                  <a:lnTo>
                    <a:pt x="185927" y="0"/>
                  </a:lnTo>
                  <a:lnTo>
                    <a:pt x="138683" y="0"/>
                  </a:lnTo>
                  <a:close/>
                </a:path>
                <a:path w="1249679" h="186054">
                  <a:moveTo>
                    <a:pt x="70103" y="18287"/>
                  </a:moveTo>
                  <a:lnTo>
                    <a:pt x="45719" y="35051"/>
                  </a:lnTo>
                  <a:lnTo>
                    <a:pt x="22859" y="71627"/>
                  </a:lnTo>
                  <a:lnTo>
                    <a:pt x="22859" y="115823"/>
                  </a:lnTo>
                  <a:lnTo>
                    <a:pt x="45719" y="150875"/>
                  </a:lnTo>
                  <a:lnTo>
                    <a:pt x="70103" y="169163"/>
                  </a:lnTo>
                </a:path>
                <a:path w="1249679" h="186054">
                  <a:moveTo>
                    <a:pt x="254507" y="169163"/>
                  </a:moveTo>
                  <a:lnTo>
                    <a:pt x="277367" y="150875"/>
                  </a:lnTo>
                  <a:lnTo>
                    <a:pt x="300227" y="115823"/>
                  </a:lnTo>
                  <a:lnTo>
                    <a:pt x="300227" y="71627"/>
                  </a:lnTo>
                  <a:lnTo>
                    <a:pt x="277367" y="35051"/>
                  </a:lnTo>
                  <a:lnTo>
                    <a:pt x="254507" y="18287"/>
                  </a:lnTo>
                </a:path>
                <a:path w="1249679" h="186054">
                  <a:moveTo>
                    <a:pt x="138683" y="0"/>
                  </a:moveTo>
                  <a:lnTo>
                    <a:pt x="92963" y="9143"/>
                  </a:lnTo>
                  <a:lnTo>
                    <a:pt x="70103" y="27431"/>
                  </a:lnTo>
                  <a:lnTo>
                    <a:pt x="45719" y="71627"/>
                  </a:lnTo>
                  <a:lnTo>
                    <a:pt x="45719" y="115823"/>
                  </a:lnTo>
                  <a:lnTo>
                    <a:pt x="70103" y="160019"/>
                  </a:lnTo>
                  <a:lnTo>
                    <a:pt x="92963" y="176783"/>
                  </a:lnTo>
                  <a:lnTo>
                    <a:pt x="138683" y="185927"/>
                  </a:lnTo>
                </a:path>
                <a:path w="1249679" h="186054">
                  <a:moveTo>
                    <a:pt x="185927" y="185927"/>
                  </a:moveTo>
                  <a:lnTo>
                    <a:pt x="231647" y="176783"/>
                  </a:lnTo>
                  <a:lnTo>
                    <a:pt x="254507" y="160019"/>
                  </a:lnTo>
                  <a:lnTo>
                    <a:pt x="277367" y="115823"/>
                  </a:lnTo>
                  <a:lnTo>
                    <a:pt x="277367" y="71627"/>
                  </a:lnTo>
                  <a:lnTo>
                    <a:pt x="254507" y="27431"/>
                  </a:lnTo>
                  <a:lnTo>
                    <a:pt x="231647" y="9143"/>
                  </a:lnTo>
                  <a:lnTo>
                    <a:pt x="185927" y="0"/>
                  </a:lnTo>
                </a:path>
                <a:path w="1249679" h="186054">
                  <a:moveTo>
                    <a:pt x="601979" y="0"/>
                  </a:moveTo>
                  <a:lnTo>
                    <a:pt x="531875" y="9143"/>
                  </a:lnTo>
                  <a:lnTo>
                    <a:pt x="486155" y="35051"/>
                  </a:lnTo>
                  <a:lnTo>
                    <a:pt x="463295" y="79247"/>
                  </a:lnTo>
                  <a:lnTo>
                    <a:pt x="463295" y="106679"/>
                  </a:lnTo>
                  <a:lnTo>
                    <a:pt x="486155" y="150875"/>
                  </a:lnTo>
                  <a:lnTo>
                    <a:pt x="531875" y="176783"/>
                  </a:lnTo>
                  <a:lnTo>
                    <a:pt x="601979" y="185927"/>
                  </a:lnTo>
                  <a:lnTo>
                    <a:pt x="647699" y="185927"/>
                  </a:lnTo>
                  <a:lnTo>
                    <a:pt x="717803" y="176783"/>
                  </a:lnTo>
                  <a:lnTo>
                    <a:pt x="763523" y="150875"/>
                  </a:lnTo>
                  <a:lnTo>
                    <a:pt x="786383" y="106679"/>
                  </a:lnTo>
                  <a:lnTo>
                    <a:pt x="786383" y="79247"/>
                  </a:lnTo>
                  <a:lnTo>
                    <a:pt x="763523" y="35051"/>
                  </a:lnTo>
                  <a:lnTo>
                    <a:pt x="717803" y="9143"/>
                  </a:lnTo>
                  <a:lnTo>
                    <a:pt x="647699" y="0"/>
                  </a:lnTo>
                  <a:lnTo>
                    <a:pt x="601979" y="0"/>
                  </a:lnTo>
                  <a:close/>
                </a:path>
                <a:path w="1249679" h="186054">
                  <a:moveTo>
                    <a:pt x="531875" y="18287"/>
                  </a:moveTo>
                  <a:lnTo>
                    <a:pt x="509015" y="35051"/>
                  </a:lnTo>
                  <a:lnTo>
                    <a:pt x="486155" y="71627"/>
                  </a:lnTo>
                  <a:lnTo>
                    <a:pt x="486155" y="115823"/>
                  </a:lnTo>
                  <a:lnTo>
                    <a:pt x="509015" y="150875"/>
                  </a:lnTo>
                  <a:lnTo>
                    <a:pt x="531875" y="169163"/>
                  </a:lnTo>
                </a:path>
                <a:path w="1249679" h="186054">
                  <a:moveTo>
                    <a:pt x="717803" y="169163"/>
                  </a:moveTo>
                  <a:lnTo>
                    <a:pt x="740663" y="150875"/>
                  </a:lnTo>
                  <a:lnTo>
                    <a:pt x="763523" y="115823"/>
                  </a:lnTo>
                  <a:lnTo>
                    <a:pt x="763523" y="71627"/>
                  </a:lnTo>
                  <a:lnTo>
                    <a:pt x="740663" y="35051"/>
                  </a:lnTo>
                  <a:lnTo>
                    <a:pt x="717803" y="18287"/>
                  </a:lnTo>
                </a:path>
                <a:path w="1249679" h="186054">
                  <a:moveTo>
                    <a:pt x="601979" y="0"/>
                  </a:moveTo>
                  <a:lnTo>
                    <a:pt x="556259" y="9143"/>
                  </a:lnTo>
                  <a:lnTo>
                    <a:pt x="531875" y="27431"/>
                  </a:lnTo>
                  <a:lnTo>
                    <a:pt x="509015" y="71627"/>
                  </a:lnTo>
                  <a:lnTo>
                    <a:pt x="509015" y="115823"/>
                  </a:lnTo>
                  <a:lnTo>
                    <a:pt x="531875" y="160019"/>
                  </a:lnTo>
                  <a:lnTo>
                    <a:pt x="556259" y="176783"/>
                  </a:lnTo>
                  <a:lnTo>
                    <a:pt x="601979" y="185927"/>
                  </a:lnTo>
                </a:path>
                <a:path w="1249679" h="186054">
                  <a:moveTo>
                    <a:pt x="647699" y="185927"/>
                  </a:moveTo>
                  <a:lnTo>
                    <a:pt x="694943" y="176783"/>
                  </a:lnTo>
                  <a:lnTo>
                    <a:pt x="717803" y="160019"/>
                  </a:lnTo>
                  <a:lnTo>
                    <a:pt x="740663" y="115823"/>
                  </a:lnTo>
                  <a:lnTo>
                    <a:pt x="740663" y="71627"/>
                  </a:lnTo>
                  <a:lnTo>
                    <a:pt x="717803" y="27431"/>
                  </a:lnTo>
                  <a:lnTo>
                    <a:pt x="694943" y="9143"/>
                  </a:lnTo>
                  <a:lnTo>
                    <a:pt x="647699" y="0"/>
                  </a:lnTo>
                </a:path>
                <a:path w="1249679" h="186054">
                  <a:moveTo>
                    <a:pt x="972311" y="44195"/>
                  </a:moveTo>
                  <a:lnTo>
                    <a:pt x="972311" y="35051"/>
                  </a:lnTo>
                  <a:lnTo>
                    <a:pt x="949451" y="35051"/>
                  </a:lnTo>
                  <a:lnTo>
                    <a:pt x="949451" y="44195"/>
                  </a:lnTo>
                  <a:lnTo>
                    <a:pt x="972311" y="44195"/>
                  </a:lnTo>
                  <a:close/>
                </a:path>
                <a:path w="1249679" h="186054">
                  <a:moveTo>
                    <a:pt x="949451" y="27431"/>
                  </a:moveTo>
                  <a:lnTo>
                    <a:pt x="995171" y="35051"/>
                  </a:lnTo>
                  <a:lnTo>
                    <a:pt x="949451" y="53339"/>
                  </a:lnTo>
                  <a:lnTo>
                    <a:pt x="926591" y="44195"/>
                  </a:lnTo>
                  <a:lnTo>
                    <a:pt x="926591" y="35051"/>
                  </a:lnTo>
                  <a:lnTo>
                    <a:pt x="949451" y="18287"/>
                  </a:lnTo>
                  <a:lnTo>
                    <a:pt x="972311" y="9143"/>
                  </a:lnTo>
                  <a:lnTo>
                    <a:pt x="1042415" y="0"/>
                  </a:lnTo>
                  <a:lnTo>
                    <a:pt x="1133855" y="0"/>
                  </a:lnTo>
                  <a:lnTo>
                    <a:pt x="1203959" y="9143"/>
                  </a:lnTo>
                  <a:lnTo>
                    <a:pt x="1226819" y="18287"/>
                  </a:lnTo>
                  <a:lnTo>
                    <a:pt x="1249679" y="35051"/>
                  </a:lnTo>
                  <a:lnTo>
                    <a:pt x="1249679" y="53339"/>
                  </a:lnTo>
                  <a:lnTo>
                    <a:pt x="1226819" y="71627"/>
                  </a:lnTo>
                  <a:lnTo>
                    <a:pt x="1156715" y="88391"/>
                  </a:lnTo>
                  <a:lnTo>
                    <a:pt x="1042415" y="106679"/>
                  </a:lnTo>
                  <a:lnTo>
                    <a:pt x="995171" y="115823"/>
                  </a:lnTo>
                  <a:lnTo>
                    <a:pt x="949451" y="132587"/>
                  </a:lnTo>
                  <a:lnTo>
                    <a:pt x="926591" y="160019"/>
                  </a:lnTo>
                  <a:lnTo>
                    <a:pt x="926591" y="185927"/>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53" name="object 49">
              <a:extLst>
                <a:ext uri="{FF2B5EF4-FFF2-40B4-BE49-F238E27FC236}">
                  <a16:creationId xmlns:a16="http://schemas.microsoft.com/office/drawing/2014/main" id="{49713CBC-1603-164D-6E5F-49ED0C8E5D8D}"/>
                </a:ext>
              </a:extLst>
            </p:cNvPr>
            <p:cNvPicPr/>
            <p:nvPr/>
          </p:nvPicPr>
          <p:blipFill>
            <a:blip r:embed="rId35" cstate="print"/>
            <a:stretch>
              <a:fillRect/>
            </a:stretch>
          </p:blipFill>
          <p:spPr>
            <a:xfrm>
              <a:off x="6615684" y="573024"/>
              <a:ext cx="193547" cy="115823"/>
            </a:xfrm>
            <a:prstGeom prst="rect">
              <a:avLst/>
            </a:prstGeom>
          </p:spPr>
        </p:pic>
        <p:sp>
          <p:nvSpPr>
            <p:cNvPr id="54" name="object 50">
              <a:extLst>
                <a:ext uri="{FF2B5EF4-FFF2-40B4-BE49-F238E27FC236}">
                  <a16:creationId xmlns:a16="http://schemas.microsoft.com/office/drawing/2014/main" id="{56B3613A-DC28-D764-5948-8DA88AEDF5E2}"/>
                </a:ext>
              </a:extLst>
            </p:cNvPr>
            <p:cNvSpPr/>
            <p:nvPr/>
          </p:nvSpPr>
          <p:spPr>
            <a:xfrm>
              <a:off x="6504431" y="577596"/>
              <a:ext cx="832485" cy="186055"/>
            </a:xfrm>
            <a:custGeom>
              <a:avLst/>
              <a:gdLst/>
              <a:ahLst/>
              <a:cxnLst/>
              <a:rect l="l" t="t" r="r" b="b"/>
              <a:pathLst>
                <a:path w="832484" h="186054">
                  <a:moveTo>
                    <a:pt x="0" y="169163"/>
                  </a:moveTo>
                  <a:lnTo>
                    <a:pt x="22859" y="160019"/>
                  </a:lnTo>
                  <a:lnTo>
                    <a:pt x="68579" y="160019"/>
                  </a:lnTo>
                  <a:lnTo>
                    <a:pt x="184403" y="169163"/>
                  </a:lnTo>
                  <a:lnTo>
                    <a:pt x="277367" y="169163"/>
                  </a:lnTo>
                  <a:lnTo>
                    <a:pt x="323087" y="160019"/>
                  </a:lnTo>
                </a:path>
                <a:path w="832484" h="186054">
                  <a:moveTo>
                    <a:pt x="68579" y="160019"/>
                  </a:moveTo>
                  <a:lnTo>
                    <a:pt x="184403" y="176783"/>
                  </a:lnTo>
                  <a:lnTo>
                    <a:pt x="277367" y="176783"/>
                  </a:lnTo>
                  <a:lnTo>
                    <a:pt x="300227" y="169163"/>
                  </a:lnTo>
                </a:path>
                <a:path w="832484" h="186054">
                  <a:moveTo>
                    <a:pt x="68579" y="160019"/>
                  </a:moveTo>
                  <a:lnTo>
                    <a:pt x="184403" y="185927"/>
                  </a:lnTo>
                  <a:lnTo>
                    <a:pt x="277367" y="185927"/>
                  </a:lnTo>
                  <a:lnTo>
                    <a:pt x="300227" y="176783"/>
                  </a:lnTo>
                  <a:lnTo>
                    <a:pt x="323087" y="160019"/>
                  </a:lnTo>
                  <a:lnTo>
                    <a:pt x="323087" y="141731"/>
                  </a:lnTo>
                </a:path>
                <a:path w="832484" h="186054">
                  <a:moveTo>
                    <a:pt x="509015" y="0"/>
                  </a:moveTo>
                  <a:lnTo>
                    <a:pt x="509015" y="185927"/>
                  </a:lnTo>
                </a:path>
                <a:path w="832484" h="186054">
                  <a:moveTo>
                    <a:pt x="531875" y="9143"/>
                  </a:moveTo>
                  <a:lnTo>
                    <a:pt x="531875" y="176783"/>
                  </a:lnTo>
                </a:path>
                <a:path w="832484" h="186054">
                  <a:moveTo>
                    <a:pt x="554735" y="0"/>
                  </a:moveTo>
                  <a:lnTo>
                    <a:pt x="554735" y="185927"/>
                  </a:lnTo>
                </a:path>
                <a:path w="832484" h="186054">
                  <a:moveTo>
                    <a:pt x="438911" y="0"/>
                  </a:moveTo>
                  <a:lnTo>
                    <a:pt x="716279" y="0"/>
                  </a:lnTo>
                  <a:lnTo>
                    <a:pt x="786383" y="9143"/>
                  </a:lnTo>
                  <a:lnTo>
                    <a:pt x="809243" y="18287"/>
                  </a:lnTo>
                  <a:lnTo>
                    <a:pt x="832103" y="35051"/>
                  </a:lnTo>
                  <a:lnTo>
                    <a:pt x="832103" y="53339"/>
                  </a:lnTo>
                  <a:lnTo>
                    <a:pt x="809243" y="71627"/>
                  </a:lnTo>
                  <a:lnTo>
                    <a:pt x="786383" y="79247"/>
                  </a:lnTo>
                  <a:lnTo>
                    <a:pt x="716279" y="88391"/>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55" name="object 51">
              <a:extLst>
                <a:ext uri="{FF2B5EF4-FFF2-40B4-BE49-F238E27FC236}">
                  <a16:creationId xmlns:a16="http://schemas.microsoft.com/office/drawing/2014/main" id="{407D54E1-6C74-A8F2-3BC0-DF40472FD643}"/>
                </a:ext>
              </a:extLst>
            </p:cNvPr>
            <p:cNvPicPr/>
            <p:nvPr/>
          </p:nvPicPr>
          <p:blipFill>
            <a:blip r:embed="rId36" cstate="print"/>
            <a:stretch>
              <a:fillRect/>
            </a:stretch>
          </p:blipFill>
          <p:spPr>
            <a:xfrm>
              <a:off x="7054596" y="573024"/>
              <a:ext cx="263651" cy="97535"/>
            </a:xfrm>
            <a:prstGeom prst="rect">
              <a:avLst/>
            </a:prstGeom>
          </p:spPr>
        </p:pic>
        <p:sp>
          <p:nvSpPr>
            <p:cNvPr id="56" name="object 52">
              <a:extLst>
                <a:ext uri="{FF2B5EF4-FFF2-40B4-BE49-F238E27FC236}">
                  <a16:creationId xmlns:a16="http://schemas.microsoft.com/office/drawing/2014/main" id="{C15DF9FA-07F2-650D-49FA-D60BB90DD7C2}"/>
                </a:ext>
              </a:extLst>
            </p:cNvPr>
            <p:cNvSpPr/>
            <p:nvPr/>
          </p:nvSpPr>
          <p:spPr>
            <a:xfrm>
              <a:off x="6943343" y="665988"/>
              <a:ext cx="393700" cy="97790"/>
            </a:xfrm>
            <a:custGeom>
              <a:avLst/>
              <a:gdLst/>
              <a:ahLst/>
              <a:cxnLst/>
              <a:rect l="l" t="t" r="r" b="b"/>
              <a:pathLst>
                <a:path w="393700" h="97790">
                  <a:moveTo>
                    <a:pt x="277367" y="0"/>
                  </a:moveTo>
                  <a:lnTo>
                    <a:pt x="347471" y="9143"/>
                  </a:lnTo>
                  <a:lnTo>
                    <a:pt x="370331" y="18287"/>
                  </a:lnTo>
                  <a:lnTo>
                    <a:pt x="393191" y="35051"/>
                  </a:lnTo>
                  <a:lnTo>
                    <a:pt x="393191" y="62483"/>
                  </a:lnTo>
                  <a:lnTo>
                    <a:pt x="370331" y="80771"/>
                  </a:lnTo>
                  <a:lnTo>
                    <a:pt x="347471" y="88391"/>
                  </a:lnTo>
                  <a:lnTo>
                    <a:pt x="277367" y="97535"/>
                  </a:lnTo>
                  <a:lnTo>
                    <a:pt x="0" y="97535"/>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57" name="object 53">
              <a:extLst>
                <a:ext uri="{FF2B5EF4-FFF2-40B4-BE49-F238E27FC236}">
                  <a16:creationId xmlns:a16="http://schemas.microsoft.com/office/drawing/2014/main" id="{4C542FF4-F27E-2CA8-D32C-016F2246AB0B}"/>
                </a:ext>
              </a:extLst>
            </p:cNvPr>
            <p:cNvPicPr/>
            <p:nvPr/>
          </p:nvPicPr>
          <p:blipFill>
            <a:blip r:embed="rId37" cstate="print"/>
            <a:stretch>
              <a:fillRect/>
            </a:stretch>
          </p:blipFill>
          <p:spPr>
            <a:xfrm>
              <a:off x="7216140" y="661416"/>
              <a:ext cx="102107" cy="106679"/>
            </a:xfrm>
            <a:prstGeom prst="rect">
              <a:avLst/>
            </a:prstGeom>
          </p:spPr>
        </p:pic>
        <p:sp>
          <p:nvSpPr>
            <p:cNvPr id="58" name="object 54">
              <a:extLst>
                <a:ext uri="{FF2B5EF4-FFF2-40B4-BE49-F238E27FC236}">
                  <a16:creationId xmlns:a16="http://schemas.microsoft.com/office/drawing/2014/main" id="{638FB032-3D81-00D4-BE2E-2DCB7594D8BE}"/>
                </a:ext>
              </a:extLst>
            </p:cNvPr>
            <p:cNvSpPr/>
            <p:nvPr/>
          </p:nvSpPr>
          <p:spPr>
            <a:xfrm>
              <a:off x="1562100" y="577596"/>
              <a:ext cx="6285230" cy="5742940"/>
            </a:xfrm>
            <a:custGeom>
              <a:avLst/>
              <a:gdLst/>
              <a:ahLst/>
              <a:cxnLst/>
              <a:rect l="l" t="t" r="r" b="b"/>
              <a:pathLst>
                <a:path w="6285230" h="5742940">
                  <a:moveTo>
                    <a:pt x="5404103" y="0"/>
                  </a:moveTo>
                  <a:lnTo>
                    <a:pt x="5451347" y="9143"/>
                  </a:lnTo>
                </a:path>
                <a:path w="6285230" h="5742940">
                  <a:moveTo>
                    <a:pt x="5428487" y="0"/>
                  </a:moveTo>
                  <a:lnTo>
                    <a:pt x="5451347" y="18287"/>
                  </a:lnTo>
                </a:path>
                <a:path w="6285230" h="5742940">
                  <a:moveTo>
                    <a:pt x="5519927" y="0"/>
                  </a:moveTo>
                  <a:lnTo>
                    <a:pt x="5497067" y="18287"/>
                  </a:lnTo>
                </a:path>
                <a:path w="6285230" h="5742940">
                  <a:moveTo>
                    <a:pt x="5544311" y="0"/>
                  </a:moveTo>
                  <a:lnTo>
                    <a:pt x="5497067" y="9143"/>
                  </a:lnTo>
                </a:path>
                <a:path w="6285230" h="5742940">
                  <a:moveTo>
                    <a:pt x="5451347" y="176783"/>
                  </a:moveTo>
                  <a:lnTo>
                    <a:pt x="5404103" y="185927"/>
                  </a:lnTo>
                </a:path>
                <a:path w="6285230" h="5742940">
                  <a:moveTo>
                    <a:pt x="5451347" y="169163"/>
                  </a:moveTo>
                  <a:lnTo>
                    <a:pt x="5428487" y="185927"/>
                  </a:lnTo>
                </a:path>
                <a:path w="6285230" h="5742940">
                  <a:moveTo>
                    <a:pt x="5497067" y="169163"/>
                  </a:moveTo>
                  <a:lnTo>
                    <a:pt x="5519927" y="185927"/>
                  </a:lnTo>
                </a:path>
                <a:path w="6285230" h="5742940">
                  <a:moveTo>
                    <a:pt x="5497067" y="176783"/>
                  </a:moveTo>
                  <a:lnTo>
                    <a:pt x="5544311" y="185927"/>
                  </a:lnTo>
                </a:path>
                <a:path w="6285230" h="5742940">
                  <a:moveTo>
                    <a:pt x="5914643" y="0"/>
                  </a:moveTo>
                  <a:lnTo>
                    <a:pt x="6192011" y="185927"/>
                  </a:lnTo>
                </a:path>
                <a:path w="6285230" h="5742940">
                  <a:moveTo>
                    <a:pt x="5937503" y="0"/>
                  </a:moveTo>
                  <a:lnTo>
                    <a:pt x="6214871" y="185927"/>
                  </a:lnTo>
                </a:path>
                <a:path w="6285230" h="5742940">
                  <a:moveTo>
                    <a:pt x="5960363" y="0"/>
                  </a:moveTo>
                  <a:lnTo>
                    <a:pt x="6237731" y="185927"/>
                  </a:lnTo>
                </a:path>
                <a:path w="6285230" h="5742940">
                  <a:moveTo>
                    <a:pt x="6214871" y="9143"/>
                  </a:moveTo>
                  <a:lnTo>
                    <a:pt x="5937503" y="176783"/>
                  </a:lnTo>
                </a:path>
                <a:path w="6285230" h="5742940">
                  <a:moveTo>
                    <a:pt x="5867399" y="0"/>
                  </a:moveTo>
                  <a:lnTo>
                    <a:pt x="6028943" y="0"/>
                  </a:lnTo>
                </a:path>
                <a:path w="6285230" h="5742940">
                  <a:moveTo>
                    <a:pt x="6144767" y="0"/>
                  </a:moveTo>
                  <a:lnTo>
                    <a:pt x="6284975" y="0"/>
                  </a:lnTo>
                </a:path>
                <a:path w="6285230" h="5742940">
                  <a:moveTo>
                    <a:pt x="5867399" y="185927"/>
                  </a:moveTo>
                  <a:lnTo>
                    <a:pt x="6006083" y="185927"/>
                  </a:lnTo>
                </a:path>
                <a:path w="6285230" h="5742940">
                  <a:moveTo>
                    <a:pt x="6121907" y="185927"/>
                  </a:moveTo>
                  <a:lnTo>
                    <a:pt x="6284975" y="185927"/>
                  </a:lnTo>
                </a:path>
                <a:path w="6285230" h="5742940">
                  <a:moveTo>
                    <a:pt x="5890259" y="0"/>
                  </a:moveTo>
                  <a:lnTo>
                    <a:pt x="5960363" y="18287"/>
                  </a:lnTo>
                  <a:lnTo>
                    <a:pt x="5983223" y="0"/>
                  </a:lnTo>
                </a:path>
                <a:path w="6285230" h="5742940">
                  <a:moveTo>
                    <a:pt x="6006083" y="0"/>
                  </a:moveTo>
                  <a:lnTo>
                    <a:pt x="5960363" y="9143"/>
                  </a:lnTo>
                </a:path>
                <a:path w="6285230" h="5742940">
                  <a:moveTo>
                    <a:pt x="6169151" y="0"/>
                  </a:moveTo>
                  <a:lnTo>
                    <a:pt x="6214871" y="9143"/>
                  </a:lnTo>
                  <a:lnTo>
                    <a:pt x="6260591" y="0"/>
                  </a:lnTo>
                </a:path>
                <a:path w="6285230" h="5742940">
                  <a:moveTo>
                    <a:pt x="5890259" y="185927"/>
                  </a:moveTo>
                  <a:lnTo>
                    <a:pt x="5937503" y="176783"/>
                  </a:lnTo>
                  <a:lnTo>
                    <a:pt x="5983223" y="185927"/>
                  </a:lnTo>
                </a:path>
                <a:path w="6285230" h="5742940">
                  <a:moveTo>
                    <a:pt x="6192011" y="176783"/>
                  </a:moveTo>
                  <a:lnTo>
                    <a:pt x="6144767" y="185927"/>
                  </a:lnTo>
                </a:path>
                <a:path w="6285230" h="5742940">
                  <a:moveTo>
                    <a:pt x="6169151" y="185927"/>
                  </a:moveTo>
                  <a:lnTo>
                    <a:pt x="6192011" y="169163"/>
                  </a:lnTo>
                  <a:lnTo>
                    <a:pt x="6260591" y="185927"/>
                  </a:lnTo>
                </a:path>
                <a:path w="6285230" h="5742940">
                  <a:moveTo>
                    <a:pt x="0" y="5169407"/>
                  </a:moveTo>
                  <a:lnTo>
                    <a:pt x="99059" y="5169407"/>
                  </a:lnTo>
                </a:path>
                <a:path w="6285230" h="5742940">
                  <a:moveTo>
                    <a:pt x="530351" y="5742431"/>
                  </a:moveTo>
                  <a:lnTo>
                    <a:pt x="530351" y="5626607"/>
                  </a:lnTo>
                </a:path>
                <a:path w="6285230" h="5742940">
                  <a:moveTo>
                    <a:pt x="591311" y="5626607"/>
                  </a:moveTo>
                  <a:lnTo>
                    <a:pt x="591311" y="5719571"/>
                  </a:lnTo>
                  <a:lnTo>
                    <a:pt x="597407" y="5736335"/>
                  </a:lnTo>
                  <a:lnTo>
                    <a:pt x="608075" y="5742431"/>
                  </a:lnTo>
                  <a:lnTo>
                    <a:pt x="618743" y="5742431"/>
                  </a:lnTo>
                </a:path>
                <a:path w="6285230" h="5742940">
                  <a:moveTo>
                    <a:pt x="574547" y="5664707"/>
                  </a:moveTo>
                  <a:lnTo>
                    <a:pt x="614171" y="5664707"/>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59" name="object 55">
              <a:extLst>
                <a:ext uri="{FF2B5EF4-FFF2-40B4-BE49-F238E27FC236}">
                  <a16:creationId xmlns:a16="http://schemas.microsoft.com/office/drawing/2014/main" id="{B8123033-8A91-468E-0C37-87CBAF856456}"/>
                </a:ext>
              </a:extLst>
            </p:cNvPr>
            <p:cNvPicPr/>
            <p:nvPr/>
          </p:nvPicPr>
          <p:blipFill>
            <a:blip r:embed="rId38" cstate="print"/>
            <a:stretch>
              <a:fillRect/>
            </a:stretch>
          </p:blipFill>
          <p:spPr>
            <a:xfrm>
              <a:off x="2209800" y="6237732"/>
              <a:ext cx="70103" cy="86867"/>
            </a:xfrm>
            <a:prstGeom prst="rect">
              <a:avLst/>
            </a:prstGeom>
          </p:spPr>
        </p:pic>
        <p:sp>
          <p:nvSpPr>
            <p:cNvPr id="60" name="object 56">
              <a:extLst>
                <a:ext uri="{FF2B5EF4-FFF2-40B4-BE49-F238E27FC236}">
                  <a16:creationId xmlns:a16="http://schemas.microsoft.com/office/drawing/2014/main" id="{B079DF27-7793-5262-C756-FB612C0609DF}"/>
                </a:ext>
              </a:extLst>
            </p:cNvPr>
            <p:cNvSpPr/>
            <p:nvPr/>
          </p:nvSpPr>
          <p:spPr>
            <a:xfrm>
              <a:off x="2087880" y="6028944"/>
              <a:ext cx="182880" cy="116205"/>
            </a:xfrm>
            <a:custGeom>
              <a:avLst/>
              <a:gdLst/>
              <a:ahLst/>
              <a:cxnLst/>
              <a:rect l="l" t="t" r="r" b="b"/>
              <a:pathLst>
                <a:path w="182880" h="116204">
                  <a:moveTo>
                    <a:pt x="0" y="115823"/>
                  </a:moveTo>
                  <a:lnTo>
                    <a:pt x="0" y="0"/>
                  </a:lnTo>
                </a:path>
                <a:path w="182880" h="116204">
                  <a:moveTo>
                    <a:pt x="77723" y="0"/>
                  </a:moveTo>
                  <a:lnTo>
                    <a:pt x="77723" y="115823"/>
                  </a:lnTo>
                </a:path>
                <a:path w="182880" h="116204">
                  <a:moveTo>
                    <a:pt x="0" y="54863"/>
                  </a:moveTo>
                  <a:lnTo>
                    <a:pt x="77723" y="54863"/>
                  </a:lnTo>
                </a:path>
                <a:path w="182880" h="116204">
                  <a:moveTo>
                    <a:pt x="121919" y="39623"/>
                  </a:moveTo>
                  <a:lnTo>
                    <a:pt x="182879" y="39623"/>
                  </a:lnTo>
                  <a:lnTo>
                    <a:pt x="121919" y="115823"/>
                  </a:lnTo>
                  <a:lnTo>
                    <a:pt x="182879" y="11582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61" name="object 57">
              <a:extLst>
                <a:ext uri="{FF2B5EF4-FFF2-40B4-BE49-F238E27FC236}">
                  <a16:creationId xmlns:a16="http://schemas.microsoft.com/office/drawing/2014/main" id="{4B14E568-F142-03E2-D5AB-4416FD9BF0CB}"/>
                </a:ext>
              </a:extLst>
            </p:cNvPr>
            <p:cNvPicPr/>
            <p:nvPr/>
          </p:nvPicPr>
          <p:blipFill>
            <a:blip r:embed="rId39" cstate="print"/>
            <a:stretch>
              <a:fillRect/>
            </a:stretch>
          </p:blipFill>
          <p:spPr>
            <a:xfrm>
              <a:off x="1141476" y="5327903"/>
              <a:ext cx="1304543" cy="1519427"/>
            </a:xfrm>
            <a:prstGeom prst="rect">
              <a:avLst/>
            </a:prstGeom>
          </p:spPr>
        </p:pic>
        <p:pic>
          <p:nvPicPr>
            <p:cNvPr id="62" name="object 58">
              <a:extLst>
                <a:ext uri="{FF2B5EF4-FFF2-40B4-BE49-F238E27FC236}">
                  <a16:creationId xmlns:a16="http://schemas.microsoft.com/office/drawing/2014/main" id="{E93C23DA-2042-5153-BDB5-28EFC5FA040A}"/>
                </a:ext>
              </a:extLst>
            </p:cNvPr>
            <p:cNvPicPr/>
            <p:nvPr/>
          </p:nvPicPr>
          <p:blipFill>
            <a:blip r:embed="rId40" cstate="print"/>
            <a:stretch>
              <a:fillRect/>
            </a:stretch>
          </p:blipFill>
          <p:spPr>
            <a:xfrm>
              <a:off x="2732532" y="6541008"/>
              <a:ext cx="195071" cy="102107"/>
            </a:xfrm>
            <a:prstGeom prst="rect">
              <a:avLst/>
            </a:prstGeom>
          </p:spPr>
        </p:pic>
        <p:pic>
          <p:nvPicPr>
            <p:cNvPr id="63" name="object 59">
              <a:extLst>
                <a:ext uri="{FF2B5EF4-FFF2-40B4-BE49-F238E27FC236}">
                  <a16:creationId xmlns:a16="http://schemas.microsoft.com/office/drawing/2014/main" id="{D6B4945D-CA46-B00D-95ED-D69F1D192BA0}"/>
                </a:ext>
              </a:extLst>
            </p:cNvPr>
            <p:cNvPicPr/>
            <p:nvPr/>
          </p:nvPicPr>
          <p:blipFill>
            <a:blip r:embed="rId41" cstate="print"/>
            <a:stretch>
              <a:fillRect/>
            </a:stretch>
          </p:blipFill>
          <p:spPr>
            <a:xfrm>
              <a:off x="2953512" y="6541008"/>
              <a:ext cx="71627" cy="102107"/>
            </a:xfrm>
            <a:prstGeom prst="rect">
              <a:avLst/>
            </a:prstGeom>
          </p:spPr>
        </p:pic>
        <p:sp>
          <p:nvSpPr>
            <p:cNvPr id="64" name="object 60">
              <a:extLst>
                <a:ext uri="{FF2B5EF4-FFF2-40B4-BE49-F238E27FC236}">
                  <a16:creationId xmlns:a16="http://schemas.microsoft.com/office/drawing/2014/main" id="{2EC0F791-EF67-4C3F-7486-900F328FFD70}"/>
                </a:ext>
              </a:extLst>
            </p:cNvPr>
            <p:cNvSpPr/>
            <p:nvPr/>
          </p:nvSpPr>
          <p:spPr>
            <a:xfrm>
              <a:off x="2737104" y="6371844"/>
              <a:ext cx="22860" cy="93345"/>
            </a:xfrm>
            <a:custGeom>
              <a:avLst/>
              <a:gdLst/>
              <a:ahLst/>
              <a:cxnLst/>
              <a:rect l="l" t="t" r="r" b="b"/>
              <a:pathLst>
                <a:path w="22860" h="93345">
                  <a:moveTo>
                    <a:pt x="0" y="18287"/>
                  </a:moveTo>
                  <a:lnTo>
                    <a:pt x="9143" y="13715"/>
                  </a:lnTo>
                  <a:lnTo>
                    <a:pt x="22859" y="0"/>
                  </a:lnTo>
                  <a:lnTo>
                    <a:pt x="22859" y="9296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65" name="object 61">
              <a:extLst>
                <a:ext uri="{FF2B5EF4-FFF2-40B4-BE49-F238E27FC236}">
                  <a16:creationId xmlns:a16="http://schemas.microsoft.com/office/drawing/2014/main" id="{CDFD5A25-33F0-919A-44DC-5B7D6D9F12FC}"/>
                </a:ext>
              </a:extLst>
            </p:cNvPr>
            <p:cNvPicPr/>
            <p:nvPr/>
          </p:nvPicPr>
          <p:blipFill>
            <a:blip r:embed="rId42" cstate="print"/>
            <a:stretch>
              <a:fillRect/>
            </a:stretch>
          </p:blipFill>
          <p:spPr>
            <a:xfrm>
              <a:off x="2732532" y="6193535"/>
              <a:ext cx="195071" cy="102107"/>
            </a:xfrm>
            <a:prstGeom prst="rect">
              <a:avLst/>
            </a:prstGeom>
          </p:spPr>
        </p:pic>
        <p:pic>
          <p:nvPicPr>
            <p:cNvPr id="66" name="object 62">
              <a:extLst>
                <a:ext uri="{FF2B5EF4-FFF2-40B4-BE49-F238E27FC236}">
                  <a16:creationId xmlns:a16="http://schemas.microsoft.com/office/drawing/2014/main" id="{BD50C8F3-A55B-E15A-0FDB-311EE6A5AA47}"/>
                </a:ext>
              </a:extLst>
            </p:cNvPr>
            <p:cNvPicPr/>
            <p:nvPr/>
          </p:nvPicPr>
          <p:blipFill>
            <a:blip r:embed="rId43" cstate="print"/>
            <a:stretch>
              <a:fillRect/>
            </a:stretch>
          </p:blipFill>
          <p:spPr>
            <a:xfrm>
              <a:off x="2953512" y="6193535"/>
              <a:ext cx="71627" cy="102107"/>
            </a:xfrm>
            <a:prstGeom prst="rect">
              <a:avLst/>
            </a:prstGeom>
          </p:spPr>
        </p:pic>
        <p:pic>
          <p:nvPicPr>
            <p:cNvPr id="67" name="object 63">
              <a:extLst>
                <a:ext uri="{FF2B5EF4-FFF2-40B4-BE49-F238E27FC236}">
                  <a16:creationId xmlns:a16="http://schemas.microsoft.com/office/drawing/2014/main" id="{BDB352E9-5851-32FF-1925-76DE668C9A00}"/>
                </a:ext>
              </a:extLst>
            </p:cNvPr>
            <p:cNvPicPr/>
            <p:nvPr/>
          </p:nvPicPr>
          <p:blipFill>
            <a:blip r:embed="rId44" cstate="print"/>
            <a:stretch>
              <a:fillRect/>
            </a:stretch>
          </p:blipFill>
          <p:spPr>
            <a:xfrm>
              <a:off x="2732532" y="6001511"/>
              <a:ext cx="394715" cy="150875"/>
            </a:xfrm>
            <a:prstGeom prst="rect">
              <a:avLst/>
            </a:prstGeom>
          </p:spPr>
        </p:pic>
        <p:pic>
          <p:nvPicPr>
            <p:cNvPr id="68" name="object 64">
              <a:extLst>
                <a:ext uri="{FF2B5EF4-FFF2-40B4-BE49-F238E27FC236}">
                  <a16:creationId xmlns:a16="http://schemas.microsoft.com/office/drawing/2014/main" id="{2CD82627-250A-B8B1-1AE5-D0EBEF2BEAC9}"/>
                </a:ext>
              </a:extLst>
            </p:cNvPr>
            <p:cNvPicPr/>
            <p:nvPr/>
          </p:nvPicPr>
          <p:blipFill>
            <a:blip r:embed="rId45" cstate="print"/>
            <a:stretch>
              <a:fillRect/>
            </a:stretch>
          </p:blipFill>
          <p:spPr>
            <a:xfrm>
              <a:off x="3166872" y="6001511"/>
              <a:ext cx="163067" cy="150875"/>
            </a:xfrm>
            <a:prstGeom prst="rect">
              <a:avLst/>
            </a:prstGeom>
          </p:spPr>
        </p:pic>
        <p:pic>
          <p:nvPicPr>
            <p:cNvPr id="69" name="object 65">
              <a:extLst>
                <a:ext uri="{FF2B5EF4-FFF2-40B4-BE49-F238E27FC236}">
                  <a16:creationId xmlns:a16="http://schemas.microsoft.com/office/drawing/2014/main" id="{A65D74A5-D70E-7A10-1123-701D454EB50F}"/>
                </a:ext>
              </a:extLst>
            </p:cNvPr>
            <p:cNvPicPr/>
            <p:nvPr/>
          </p:nvPicPr>
          <p:blipFill>
            <a:blip r:embed="rId46" cstate="print"/>
            <a:stretch>
              <a:fillRect/>
            </a:stretch>
          </p:blipFill>
          <p:spPr>
            <a:xfrm>
              <a:off x="3352800" y="6018276"/>
              <a:ext cx="70103" cy="102107"/>
            </a:xfrm>
            <a:prstGeom prst="rect">
              <a:avLst/>
            </a:prstGeom>
          </p:spPr>
        </p:pic>
        <p:sp>
          <p:nvSpPr>
            <p:cNvPr id="70" name="object 66">
              <a:extLst>
                <a:ext uri="{FF2B5EF4-FFF2-40B4-BE49-F238E27FC236}">
                  <a16:creationId xmlns:a16="http://schemas.microsoft.com/office/drawing/2014/main" id="{B99F96DB-6B5A-B9C9-2969-81F1AA19FC3B}"/>
                </a:ext>
              </a:extLst>
            </p:cNvPr>
            <p:cNvSpPr/>
            <p:nvPr/>
          </p:nvSpPr>
          <p:spPr>
            <a:xfrm>
              <a:off x="2737104" y="5849111"/>
              <a:ext cx="22860" cy="93345"/>
            </a:xfrm>
            <a:custGeom>
              <a:avLst/>
              <a:gdLst/>
              <a:ahLst/>
              <a:cxnLst/>
              <a:rect l="l" t="t" r="r" b="b"/>
              <a:pathLst>
                <a:path w="22860" h="93345">
                  <a:moveTo>
                    <a:pt x="0" y="18287"/>
                  </a:moveTo>
                  <a:lnTo>
                    <a:pt x="9143" y="13715"/>
                  </a:lnTo>
                  <a:lnTo>
                    <a:pt x="22859" y="0"/>
                  </a:lnTo>
                  <a:lnTo>
                    <a:pt x="22859" y="9296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71" name="object 67">
              <a:extLst>
                <a:ext uri="{FF2B5EF4-FFF2-40B4-BE49-F238E27FC236}">
                  <a16:creationId xmlns:a16="http://schemas.microsoft.com/office/drawing/2014/main" id="{0376138A-08BA-0EAA-20E8-FEDC63F6E979}"/>
                </a:ext>
              </a:extLst>
            </p:cNvPr>
            <p:cNvPicPr/>
            <p:nvPr/>
          </p:nvPicPr>
          <p:blipFill>
            <a:blip r:embed="rId47" cstate="print"/>
            <a:stretch>
              <a:fillRect/>
            </a:stretch>
          </p:blipFill>
          <p:spPr>
            <a:xfrm>
              <a:off x="2802636" y="5844540"/>
              <a:ext cx="106679" cy="102107"/>
            </a:xfrm>
            <a:prstGeom prst="rect">
              <a:avLst/>
            </a:prstGeom>
          </p:spPr>
        </p:pic>
        <p:pic>
          <p:nvPicPr>
            <p:cNvPr id="72" name="object 68">
              <a:extLst>
                <a:ext uri="{FF2B5EF4-FFF2-40B4-BE49-F238E27FC236}">
                  <a16:creationId xmlns:a16="http://schemas.microsoft.com/office/drawing/2014/main" id="{68703261-E911-F08A-EB3B-1CF170A6614C}"/>
                </a:ext>
              </a:extLst>
            </p:cNvPr>
            <p:cNvPicPr/>
            <p:nvPr/>
          </p:nvPicPr>
          <p:blipFill>
            <a:blip r:embed="rId48" cstate="print"/>
            <a:stretch>
              <a:fillRect/>
            </a:stretch>
          </p:blipFill>
          <p:spPr>
            <a:xfrm>
              <a:off x="2936748" y="5844540"/>
              <a:ext cx="70103" cy="102107"/>
            </a:xfrm>
            <a:prstGeom prst="rect">
              <a:avLst/>
            </a:prstGeom>
          </p:spPr>
        </p:pic>
        <p:sp>
          <p:nvSpPr>
            <p:cNvPr id="73" name="object 69">
              <a:extLst>
                <a:ext uri="{FF2B5EF4-FFF2-40B4-BE49-F238E27FC236}">
                  <a16:creationId xmlns:a16="http://schemas.microsoft.com/office/drawing/2014/main" id="{F0791A9D-078B-DB93-FD14-AE0308E0DC12}"/>
                </a:ext>
              </a:extLst>
            </p:cNvPr>
            <p:cNvSpPr/>
            <p:nvPr/>
          </p:nvSpPr>
          <p:spPr>
            <a:xfrm>
              <a:off x="2679192" y="5622035"/>
              <a:ext cx="1602105" cy="1045844"/>
            </a:xfrm>
            <a:custGeom>
              <a:avLst/>
              <a:gdLst/>
              <a:ahLst/>
              <a:cxnLst/>
              <a:rect l="l" t="t" r="r" b="b"/>
              <a:pathLst>
                <a:path w="1602104" h="1045845">
                  <a:moveTo>
                    <a:pt x="0" y="0"/>
                  </a:moveTo>
                  <a:lnTo>
                    <a:pt x="1601723" y="0"/>
                  </a:lnTo>
                </a:path>
                <a:path w="1602104" h="1045845">
                  <a:moveTo>
                    <a:pt x="0" y="1045463"/>
                  </a:moveTo>
                  <a:lnTo>
                    <a:pt x="1601723" y="1045463"/>
                  </a:lnTo>
                </a:path>
                <a:path w="1602104" h="1045845">
                  <a:moveTo>
                    <a:pt x="0" y="871727"/>
                  </a:moveTo>
                  <a:lnTo>
                    <a:pt x="1601723" y="871727"/>
                  </a:lnTo>
                </a:path>
                <a:path w="1602104" h="1045845">
                  <a:moveTo>
                    <a:pt x="0" y="697991"/>
                  </a:moveTo>
                  <a:lnTo>
                    <a:pt x="1601723" y="697991"/>
                  </a:lnTo>
                </a:path>
                <a:path w="1602104" h="1045845">
                  <a:moveTo>
                    <a:pt x="0" y="522731"/>
                  </a:moveTo>
                  <a:lnTo>
                    <a:pt x="1601723" y="522731"/>
                  </a:lnTo>
                </a:path>
                <a:path w="1602104" h="1045845">
                  <a:moveTo>
                    <a:pt x="0" y="348995"/>
                  </a:moveTo>
                  <a:lnTo>
                    <a:pt x="1601723" y="348995"/>
                  </a:lnTo>
                </a:path>
                <a:path w="1602104" h="1045845">
                  <a:moveTo>
                    <a:pt x="0" y="175259"/>
                  </a:moveTo>
                  <a:lnTo>
                    <a:pt x="1601723" y="175259"/>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74" name="object 70">
              <a:extLst>
                <a:ext uri="{FF2B5EF4-FFF2-40B4-BE49-F238E27FC236}">
                  <a16:creationId xmlns:a16="http://schemas.microsoft.com/office/drawing/2014/main" id="{17134B2F-74DC-F720-7474-44F36CE8E38E}"/>
                </a:ext>
              </a:extLst>
            </p:cNvPr>
            <p:cNvPicPr/>
            <p:nvPr/>
          </p:nvPicPr>
          <p:blipFill>
            <a:blip r:embed="rId49" cstate="print"/>
            <a:stretch>
              <a:fillRect/>
            </a:stretch>
          </p:blipFill>
          <p:spPr>
            <a:xfrm>
              <a:off x="2732532" y="5321808"/>
              <a:ext cx="176783" cy="102107"/>
            </a:xfrm>
            <a:prstGeom prst="rect">
              <a:avLst/>
            </a:prstGeom>
          </p:spPr>
        </p:pic>
        <p:sp>
          <p:nvSpPr>
            <p:cNvPr id="75" name="object 71">
              <a:extLst>
                <a:ext uri="{FF2B5EF4-FFF2-40B4-BE49-F238E27FC236}">
                  <a16:creationId xmlns:a16="http://schemas.microsoft.com/office/drawing/2014/main" id="{95655BD7-3CD4-5C49-180E-C5BAAF5A636C}"/>
                </a:ext>
              </a:extLst>
            </p:cNvPr>
            <p:cNvSpPr/>
            <p:nvPr/>
          </p:nvSpPr>
          <p:spPr>
            <a:xfrm>
              <a:off x="2941320" y="5326379"/>
              <a:ext cx="220979" cy="93345"/>
            </a:xfrm>
            <a:custGeom>
              <a:avLst/>
              <a:gdLst/>
              <a:ahLst/>
              <a:cxnLst/>
              <a:rect l="l" t="t" r="r" b="b"/>
              <a:pathLst>
                <a:path w="220980" h="93345">
                  <a:moveTo>
                    <a:pt x="0" y="92963"/>
                  </a:moveTo>
                  <a:lnTo>
                    <a:pt x="0" y="0"/>
                  </a:lnTo>
                  <a:lnTo>
                    <a:pt x="56387" y="0"/>
                  </a:lnTo>
                </a:path>
                <a:path w="220980" h="93345">
                  <a:moveTo>
                    <a:pt x="0" y="44195"/>
                  </a:moveTo>
                  <a:lnTo>
                    <a:pt x="35051" y="44195"/>
                  </a:lnTo>
                </a:path>
                <a:path w="220980" h="93345">
                  <a:moveTo>
                    <a:pt x="0" y="92963"/>
                  </a:moveTo>
                  <a:lnTo>
                    <a:pt x="56387" y="92963"/>
                  </a:lnTo>
                </a:path>
                <a:path w="220980" h="93345">
                  <a:moveTo>
                    <a:pt x="83819" y="53339"/>
                  </a:moveTo>
                  <a:lnTo>
                    <a:pt x="163067" y="53339"/>
                  </a:lnTo>
                </a:path>
                <a:path w="220980" h="93345">
                  <a:moveTo>
                    <a:pt x="198119" y="18287"/>
                  </a:moveTo>
                  <a:lnTo>
                    <a:pt x="207263" y="13715"/>
                  </a:lnTo>
                  <a:lnTo>
                    <a:pt x="220979" y="0"/>
                  </a:lnTo>
                  <a:lnTo>
                    <a:pt x="220979" y="9296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76" name="object 72">
              <a:extLst>
                <a:ext uri="{FF2B5EF4-FFF2-40B4-BE49-F238E27FC236}">
                  <a16:creationId xmlns:a16="http://schemas.microsoft.com/office/drawing/2014/main" id="{30F22BBD-1DAB-F122-6A7F-F69866A1FA64}"/>
                </a:ext>
              </a:extLst>
            </p:cNvPr>
            <p:cNvPicPr/>
            <p:nvPr/>
          </p:nvPicPr>
          <p:blipFill>
            <a:blip r:embed="rId50" cstate="print"/>
            <a:stretch>
              <a:fillRect/>
            </a:stretch>
          </p:blipFill>
          <p:spPr>
            <a:xfrm>
              <a:off x="3206496" y="5321808"/>
              <a:ext cx="336803" cy="102107"/>
            </a:xfrm>
            <a:prstGeom prst="rect">
              <a:avLst/>
            </a:prstGeom>
          </p:spPr>
        </p:pic>
        <p:sp>
          <p:nvSpPr>
            <p:cNvPr id="77" name="object 73">
              <a:extLst>
                <a:ext uri="{FF2B5EF4-FFF2-40B4-BE49-F238E27FC236}">
                  <a16:creationId xmlns:a16="http://schemas.microsoft.com/office/drawing/2014/main" id="{A6F8356C-1203-0243-0E69-0D8823ACAFD6}"/>
                </a:ext>
              </a:extLst>
            </p:cNvPr>
            <p:cNvSpPr/>
            <p:nvPr/>
          </p:nvSpPr>
          <p:spPr>
            <a:xfrm>
              <a:off x="2679192" y="5326379"/>
              <a:ext cx="1602105" cy="1516380"/>
            </a:xfrm>
            <a:custGeom>
              <a:avLst/>
              <a:gdLst/>
              <a:ahLst/>
              <a:cxnLst/>
              <a:rect l="l" t="t" r="r" b="b"/>
              <a:pathLst>
                <a:path w="1602104" h="1516379">
                  <a:moveTo>
                    <a:pt x="890015" y="92963"/>
                  </a:moveTo>
                  <a:lnTo>
                    <a:pt x="952499" y="0"/>
                  </a:lnTo>
                </a:path>
                <a:path w="1602104" h="1516379">
                  <a:moveTo>
                    <a:pt x="890015" y="0"/>
                  </a:moveTo>
                  <a:lnTo>
                    <a:pt x="952499" y="92963"/>
                  </a:lnTo>
                </a:path>
                <a:path w="1602104" h="1516379">
                  <a:moveTo>
                    <a:pt x="0" y="121919"/>
                  </a:moveTo>
                  <a:lnTo>
                    <a:pt x="1601723" y="121919"/>
                  </a:lnTo>
                </a:path>
                <a:path w="1602104" h="1516379">
                  <a:moveTo>
                    <a:pt x="0" y="1516379"/>
                  </a:moveTo>
                  <a:lnTo>
                    <a:pt x="1601723" y="1516379"/>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78" name="object 74">
              <a:extLst>
                <a:ext uri="{FF2B5EF4-FFF2-40B4-BE49-F238E27FC236}">
                  <a16:creationId xmlns:a16="http://schemas.microsoft.com/office/drawing/2014/main" id="{D25CF8EA-5054-16DF-4863-5FF0296521A7}"/>
                </a:ext>
              </a:extLst>
            </p:cNvPr>
            <p:cNvPicPr/>
            <p:nvPr/>
          </p:nvPicPr>
          <p:blipFill>
            <a:blip r:embed="rId51" cstate="print"/>
            <a:stretch>
              <a:fillRect/>
            </a:stretch>
          </p:blipFill>
          <p:spPr>
            <a:xfrm>
              <a:off x="2732532" y="6716267"/>
              <a:ext cx="67055" cy="102107"/>
            </a:xfrm>
            <a:prstGeom prst="rect">
              <a:avLst/>
            </a:prstGeom>
          </p:spPr>
        </p:pic>
        <p:pic>
          <p:nvPicPr>
            <p:cNvPr id="79" name="object 75">
              <a:extLst>
                <a:ext uri="{FF2B5EF4-FFF2-40B4-BE49-F238E27FC236}">
                  <a16:creationId xmlns:a16="http://schemas.microsoft.com/office/drawing/2014/main" id="{E712A613-1695-07E0-058B-805C4EC385C3}"/>
                </a:ext>
              </a:extLst>
            </p:cNvPr>
            <p:cNvPicPr/>
            <p:nvPr/>
          </p:nvPicPr>
          <p:blipFill>
            <a:blip r:embed="rId43" cstate="print"/>
            <a:stretch>
              <a:fillRect/>
            </a:stretch>
          </p:blipFill>
          <p:spPr>
            <a:xfrm>
              <a:off x="2820924" y="6716267"/>
              <a:ext cx="71627" cy="102107"/>
            </a:xfrm>
            <a:prstGeom prst="rect">
              <a:avLst/>
            </a:prstGeom>
          </p:spPr>
        </p:pic>
        <p:sp>
          <p:nvSpPr>
            <p:cNvPr id="80" name="object 76">
              <a:extLst>
                <a:ext uri="{FF2B5EF4-FFF2-40B4-BE49-F238E27FC236}">
                  <a16:creationId xmlns:a16="http://schemas.microsoft.com/office/drawing/2014/main" id="{1FE392A3-4BD8-2CC2-0777-427E1B560335}"/>
                </a:ext>
              </a:extLst>
            </p:cNvPr>
            <p:cNvSpPr/>
            <p:nvPr/>
          </p:nvSpPr>
          <p:spPr>
            <a:xfrm>
              <a:off x="2615184" y="1330452"/>
              <a:ext cx="5789930" cy="2557780"/>
            </a:xfrm>
            <a:custGeom>
              <a:avLst/>
              <a:gdLst/>
              <a:ahLst/>
              <a:cxnLst/>
              <a:rect l="l" t="t" r="r" b="b"/>
              <a:pathLst>
                <a:path w="5789930" h="2557779">
                  <a:moveTo>
                    <a:pt x="2769107" y="1685543"/>
                  </a:moveTo>
                  <a:lnTo>
                    <a:pt x="5789675" y="1685543"/>
                  </a:lnTo>
                </a:path>
                <a:path w="5789930" h="2557779">
                  <a:moveTo>
                    <a:pt x="2769107" y="2557271"/>
                  </a:moveTo>
                  <a:lnTo>
                    <a:pt x="5789675" y="2557271"/>
                  </a:lnTo>
                </a:path>
                <a:path w="5789930" h="2557779">
                  <a:moveTo>
                    <a:pt x="96011" y="0"/>
                  </a:moveTo>
                  <a:lnTo>
                    <a:pt x="96011" y="464819"/>
                  </a:lnTo>
                </a:path>
                <a:path w="5789930" h="2557779">
                  <a:moveTo>
                    <a:pt x="502919" y="464819"/>
                  </a:moveTo>
                  <a:lnTo>
                    <a:pt x="502919" y="0"/>
                  </a:lnTo>
                </a:path>
                <a:path w="5789930" h="2557779">
                  <a:moveTo>
                    <a:pt x="137159" y="330707"/>
                  </a:moveTo>
                  <a:lnTo>
                    <a:pt x="143255" y="327659"/>
                  </a:lnTo>
                  <a:lnTo>
                    <a:pt x="152399" y="318515"/>
                  </a:lnTo>
                  <a:lnTo>
                    <a:pt x="152399" y="384047"/>
                  </a:lnTo>
                </a:path>
                <a:path w="5789930" h="2557779">
                  <a:moveTo>
                    <a:pt x="45719" y="338327"/>
                  </a:moveTo>
                  <a:lnTo>
                    <a:pt x="42671" y="330707"/>
                  </a:lnTo>
                  <a:lnTo>
                    <a:pt x="36575" y="324611"/>
                  </a:lnTo>
                  <a:lnTo>
                    <a:pt x="30479" y="321563"/>
                  </a:lnTo>
                  <a:lnTo>
                    <a:pt x="18287" y="321563"/>
                  </a:lnTo>
                  <a:lnTo>
                    <a:pt x="12191" y="324611"/>
                  </a:lnTo>
                  <a:lnTo>
                    <a:pt x="6095" y="330707"/>
                  </a:lnTo>
                  <a:lnTo>
                    <a:pt x="3047" y="338327"/>
                  </a:lnTo>
                  <a:lnTo>
                    <a:pt x="0" y="347471"/>
                  </a:lnTo>
                  <a:lnTo>
                    <a:pt x="0" y="362711"/>
                  </a:lnTo>
                  <a:lnTo>
                    <a:pt x="3047" y="371855"/>
                  </a:lnTo>
                  <a:lnTo>
                    <a:pt x="6095" y="377951"/>
                  </a:lnTo>
                  <a:lnTo>
                    <a:pt x="12191" y="384047"/>
                  </a:lnTo>
                  <a:lnTo>
                    <a:pt x="18287" y="387095"/>
                  </a:lnTo>
                  <a:lnTo>
                    <a:pt x="30479" y="387095"/>
                  </a:lnTo>
                  <a:lnTo>
                    <a:pt x="36575" y="384047"/>
                  </a:lnTo>
                  <a:lnTo>
                    <a:pt x="42671" y="377951"/>
                  </a:lnTo>
                  <a:lnTo>
                    <a:pt x="45719" y="371855"/>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81" name="object 77">
              <a:extLst>
                <a:ext uri="{FF2B5EF4-FFF2-40B4-BE49-F238E27FC236}">
                  <a16:creationId xmlns:a16="http://schemas.microsoft.com/office/drawing/2014/main" id="{722C3AF2-86DD-FBA4-9DE1-749BE1CC14C7}"/>
                </a:ext>
              </a:extLst>
            </p:cNvPr>
            <p:cNvPicPr/>
            <p:nvPr/>
          </p:nvPicPr>
          <p:blipFill>
            <a:blip r:embed="rId52" cstate="print"/>
            <a:stretch>
              <a:fillRect/>
            </a:stretch>
          </p:blipFill>
          <p:spPr>
            <a:xfrm>
              <a:off x="2884932" y="1627632"/>
              <a:ext cx="118871" cy="102107"/>
            </a:xfrm>
            <a:prstGeom prst="rect">
              <a:avLst/>
            </a:prstGeom>
          </p:spPr>
        </p:pic>
        <p:sp>
          <p:nvSpPr>
            <p:cNvPr id="82" name="object 78">
              <a:extLst>
                <a:ext uri="{FF2B5EF4-FFF2-40B4-BE49-F238E27FC236}">
                  <a16:creationId xmlns:a16="http://schemas.microsoft.com/office/drawing/2014/main" id="{5CD31FD1-E2BF-FE54-B545-58E9902453EE}"/>
                </a:ext>
              </a:extLst>
            </p:cNvPr>
            <p:cNvSpPr/>
            <p:nvPr/>
          </p:nvSpPr>
          <p:spPr>
            <a:xfrm>
              <a:off x="1592580" y="3712464"/>
              <a:ext cx="585470" cy="66040"/>
            </a:xfrm>
            <a:custGeom>
              <a:avLst/>
              <a:gdLst/>
              <a:ahLst/>
              <a:cxnLst/>
              <a:rect l="l" t="t" r="r" b="b"/>
              <a:pathLst>
                <a:path w="585469" h="66039">
                  <a:moveTo>
                    <a:pt x="45719" y="15239"/>
                  </a:moveTo>
                  <a:lnTo>
                    <a:pt x="42671" y="9143"/>
                  </a:lnTo>
                  <a:lnTo>
                    <a:pt x="36575" y="3047"/>
                  </a:lnTo>
                  <a:lnTo>
                    <a:pt x="30479" y="0"/>
                  </a:lnTo>
                  <a:lnTo>
                    <a:pt x="18287" y="0"/>
                  </a:lnTo>
                  <a:lnTo>
                    <a:pt x="12191" y="3047"/>
                  </a:lnTo>
                  <a:lnTo>
                    <a:pt x="6095" y="9143"/>
                  </a:lnTo>
                  <a:lnTo>
                    <a:pt x="3047" y="15239"/>
                  </a:lnTo>
                  <a:lnTo>
                    <a:pt x="0" y="25907"/>
                  </a:lnTo>
                  <a:lnTo>
                    <a:pt x="0" y="41147"/>
                  </a:lnTo>
                  <a:lnTo>
                    <a:pt x="3047" y="50291"/>
                  </a:lnTo>
                  <a:lnTo>
                    <a:pt x="6095" y="56387"/>
                  </a:lnTo>
                  <a:lnTo>
                    <a:pt x="12191" y="62483"/>
                  </a:lnTo>
                  <a:lnTo>
                    <a:pt x="18287" y="65531"/>
                  </a:lnTo>
                  <a:lnTo>
                    <a:pt x="30479" y="65531"/>
                  </a:lnTo>
                  <a:lnTo>
                    <a:pt x="36575" y="62483"/>
                  </a:lnTo>
                  <a:lnTo>
                    <a:pt x="42671" y="56387"/>
                  </a:lnTo>
                  <a:lnTo>
                    <a:pt x="45719" y="50291"/>
                  </a:lnTo>
                </a:path>
                <a:path w="585469" h="66039">
                  <a:moveTo>
                    <a:pt x="83819" y="0"/>
                  </a:moveTo>
                  <a:lnTo>
                    <a:pt x="77723" y="3047"/>
                  </a:lnTo>
                  <a:lnTo>
                    <a:pt x="71627" y="9143"/>
                  </a:lnTo>
                  <a:lnTo>
                    <a:pt x="68579" y="15239"/>
                  </a:lnTo>
                  <a:lnTo>
                    <a:pt x="64007" y="25907"/>
                  </a:lnTo>
                  <a:lnTo>
                    <a:pt x="64007" y="41147"/>
                  </a:lnTo>
                  <a:lnTo>
                    <a:pt x="68579" y="50291"/>
                  </a:lnTo>
                  <a:lnTo>
                    <a:pt x="71627" y="56387"/>
                  </a:lnTo>
                  <a:lnTo>
                    <a:pt x="77723" y="62483"/>
                  </a:lnTo>
                  <a:lnTo>
                    <a:pt x="83819" y="65531"/>
                  </a:lnTo>
                  <a:lnTo>
                    <a:pt x="96011" y="65531"/>
                  </a:lnTo>
                  <a:lnTo>
                    <a:pt x="102107" y="62483"/>
                  </a:lnTo>
                  <a:lnTo>
                    <a:pt x="108203" y="56387"/>
                  </a:lnTo>
                  <a:lnTo>
                    <a:pt x="111251" y="50291"/>
                  </a:lnTo>
                  <a:lnTo>
                    <a:pt x="114299" y="41147"/>
                  </a:lnTo>
                  <a:lnTo>
                    <a:pt x="114299" y="25907"/>
                  </a:lnTo>
                  <a:lnTo>
                    <a:pt x="111251" y="15239"/>
                  </a:lnTo>
                  <a:lnTo>
                    <a:pt x="108203" y="9143"/>
                  </a:lnTo>
                  <a:lnTo>
                    <a:pt x="102107" y="3047"/>
                  </a:lnTo>
                  <a:lnTo>
                    <a:pt x="96011" y="0"/>
                  </a:lnTo>
                  <a:lnTo>
                    <a:pt x="83819" y="0"/>
                  </a:lnTo>
                  <a:close/>
                </a:path>
                <a:path w="585469" h="66039">
                  <a:moveTo>
                    <a:pt x="132587" y="65531"/>
                  </a:moveTo>
                  <a:lnTo>
                    <a:pt x="132587" y="0"/>
                  </a:lnTo>
                  <a:lnTo>
                    <a:pt x="176783" y="65531"/>
                  </a:lnTo>
                  <a:lnTo>
                    <a:pt x="176783" y="0"/>
                  </a:lnTo>
                </a:path>
                <a:path w="585469" h="66039">
                  <a:moveTo>
                    <a:pt x="201167" y="65531"/>
                  </a:moveTo>
                  <a:lnTo>
                    <a:pt x="201167" y="0"/>
                  </a:lnTo>
                  <a:lnTo>
                    <a:pt x="243839" y="65531"/>
                  </a:lnTo>
                  <a:lnTo>
                    <a:pt x="243839" y="0"/>
                  </a:lnTo>
                </a:path>
                <a:path w="585469" h="66039">
                  <a:moveTo>
                    <a:pt x="269747" y="65531"/>
                  </a:moveTo>
                  <a:lnTo>
                    <a:pt x="269747" y="0"/>
                  </a:lnTo>
                  <a:lnTo>
                    <a:pt x="309371" y="0"/>
                  </a:lnTo>
                </a:path>
                <a:path w="585469" h="66039">
                  <a:moveTo>
                    <a:pt x="269747" y="32003"/>
                  </a:moveTo>
                  <a:lnTo>
                    <a:pt x="294131" y="32003"/>
                  </a:lnTo>
                </a:path>
                <a:path w="585469" h="66039">
                  <a:moveTo>
                    <a:pt x="269747" y="65531"/>
                  </a:moveTo>
                  <a:lnTo>
                    <a:pt x="309371" y="65531"/>
                  </a:lnTo>
                </a:path>
                <a:path w="585469" h="66039">
                  <a:moveTo>
                    <a:pt x="374903" y="15239"/>
                  </a:moveTo>
                  <a:lnTo>
                    <a:pt x="371855" y="9143"/>
                  </a:lnTo>
                  <a:lnTo>
                    <a:pt x="365759" y="3047"/>
                  </a:lnTo>
                  <a:lnTo>
                    <a:pt x="359663" y="0"/>
                  </a:lnTo>
                  <a:lnTo>
                    <a:pt x="347471" y="0"/>
                  </a:lnTo>
                  <a:lnTo>
                    <a:pt x="339851" y="3047"/>
                  </a:lnTo>
                  <a:lnTo>
                    <a:pt x="333755" y="9143"/>
                  </a:lnTo>
                  <a:lnTo>
                    <a:pt x="330707" y="15239"/>
                  </a:lnTo>
                  <a:lnTo>
                    <a:pt x="327659" y="25907"/>
                  </a:lnTo>
                  <a:lnTo>
                    <a:pt x="327659" y="41147"/>
                  </a:lnTo>
                  <a:lnTo>
                    <a:pt x="330707" y="50291"/>
                  </a:lnTo>
                  <a:lnTo>
                    <a:pt x="333755" y="56387"/>
                  </a:lnTo>
                  <a:lnTo>
                    <a:pt x="339851" y="62483"/>
                  </a:lnTo>
                  <a:lnTo>
                    <a:pt x="347471" y="65531"/>
                  </a:lnTo>
                  <a:lnTo>
                    <a:pt x="359663" y="65531"/>
                  </a:lnTo>
                  <a:lnTo>
                    <a:pt x="365759" y="62483"/>
                  </a:lnTo>
                  <a:lnTo>
                    <a:pt x="371855" y="56387"/>
                  </a:lnTo>
                  <a:lnTo>
                    <a:pt x="374903" y="50291"/>
                  </a:lnTo>
                </a:path>
                <a:path w="585469" h="66039">
                  <a:moveTo>
                    <a:pt x="414527" y="0"/>
                  </a:moveTo>
                  <a:lnTo>
                    <a:pt x="414527" y="65531"/>
                  </a:lnTo>
                </a:path>
                <a:path w="585469" h="66039">
                  <a:moveTo>
                    <a:pt x="393191" y="0"/>
                  </a:moveTo>
                  <a:lnTo>
                    <a:pt x="435863" y="0"/>
                  </a:lnTo>
                </a:path>
                <a:path w="585469" h="66039">
                  <a:moveTo>
                    <a:pt x="449579" y="65531"/>
                  </a:moveTo>
                  <a:lnTo>
                    <a:pt x="449579" y="0"/>
                  </a:lnTo>
                </a:path>
                <a:path w="585469" h="66039">
                  <a:moveTo>
                    <a:pt x="492251" y="0"/>
                  </a:moveTo>
                  <a:lnTo>
                    <a:pt x="486155" y="3047"/>
                  </a:lnTo>
                  <a:lnTo>
                    <a:pt x="480059" y="9143"/>
                  </a:lnTo>
                  <a:lnTo>
                    <a:pt x="477011" y="15239"/>
                  </a:lnTo>
                  <a:lnTo>
                    <a:pt x="473963" y="25907"/>
                  </a:lnTo>
                  <a:lnTo>
                    <a:pt x="473963" y="41147"/>
                  </a:lnTo>
                  <a:lnTo>
                    <a:pt x="477011" y="50291"/>
                  </a:lnTo>
                  <a:lnTo>
                    <a:pt x="480059" y="56387"/>
                  </a:lnTo>
                  <a:lnTo>
                    <a:pt x="486155" y="62483"/>
                  </a:lnTo>
                  <a:lnTo>
                    <a:pt x="492251" y="65531"/>
                  </a:lnTo>
                  <a:lnTo>
                    <a:pt x="504443" y="65531"/>
                  </a:lnTo>
                  <a:lnTo>
                    <a:pt x="510539" y="62483"/>
                  </a:lnTo>
                  <a:lnTo>
                    <a:pt x="516635" y="56387"/>
                  </a:lnTo>
                  <a:lnTo>
                    <a:pt x="519683" y="50291"/>
                  </a:lnTo>
                  <a:lnTo>
                    <a:pt x="522731" y="41147"/>
                  </a:lnTo>
                  <a:lnTo>
                    <a:pt x="522731" y="25907"/>
                  </a:lnTo>
                  <a:lnTo>
                    <a:pt x="519683" y="15239"/>
                  </a:lnTo>
                  <a:lnTo>
                    <a:pt x="516635" y="9143"/>
                  </a:lnTo>
                  <a:lnTo>
                    <a:pt x="510539" y="3047"/>
                  </a:lnTo>
                  <a:lnTo>
                    <a:pt x="504443" y="0"/>
                  </a:lnTo>
                  <a:lnTo>
                    <a:pt x="492251" y="0"/>
                  </a:lnTo>
                  <a:close/>
                </a:path>
                <a:path w="585469" h="66039">
                  <a:moveTo>
                    <a:pt x="542543" y="65531"/>
                  </a:moveTo>
                  <a:lnTo>
                    <a:pt x="542543" y="0"/>
                  </a:lnTo>
                  <a:lnTo>
                    <a:pt x="585215" y="65531"/>
                  </a:lnTo>
                  <a:lnTo>
                    <a:pt x="585215" y="0"/>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83" name="object 79">
              <a:extLst>
                <a:ext uri="{FF2B5EF4-FFF2-40B4-BE49-F238E27FC236}">
                  <a16:creationId xmlns:a16="http://schemas.microsoft.com/office/drawing/2014/main" id="{529D435C-1ADA-3E6B-70FC-4D2818A706CC}"/>
                </a:ext>
              </a:extLst>
            </p:cNvPr>
            <p:cNvPicPr/>
            <p:nvPr/>
          </p:nvPicPr>
          <p:blipFill>
            <a:blip r:embed="rId53" cstate="print"/>
            <a:stretch>
              <a:fillRect/>
            </a:stretch>
          </p:blipFill>
          <p:spPr>
            <a:xfrm>
              <a:off x="1588008" y="3592068"/>
              <a:ext cx="243839" cy="74675"/>
            </a:xfrm>
            <a:prstGeom prst="rect">
              <a:avLst/>
            </a:prstGeom>
          </p:spPr>
        </p:pic>
        <p:pic>
          <p:nvPicPr>
            <p:cNvPr id="84" name="object 80">
              <a:extLst>
                <a:ext uri="{FF2B5EF4-FFF2-40B4-BE49-F238E27FC236}">
                  <a16:creationId xmlns:a16="http://schemas.microsoft.com/office/drawing/2014/main" id="{4B2A729D-CF6D-300F-E340-7929F4543700}"/>
                </a:ext>
              </a:extLst>
            </p:cNvPr>
            <p:cNvPicPr/>
            <p:nvPr/>
          </p:nvPicPr>
          <p:blipFill>
            <a:blip r:embed="rId54" cstate="print"/>
            <a:stretch>
              <a:fillRect/>
            </a:stretch>
          </p:blipFill>
          <p:spPr>
            <a:xfrm>
              <a:off x="1588008" y="3825240"/>
              <a:ext cx="371855" cy="73151"/>
            </a:xfrm>
            <a:prstGeom prst="rect">
              <a:avLst/>
            </a:prstGeom>
          </p:spPr>
        </p:pic>
        <p:sp>
          <p:nvSpPr>
            <p:cNvPr id="85" name="object 81">
              <a:extLst>
                <a:ext uri="{FF2B5EF4-FFF2-40B4-BE49-F238E27FC236}">
                  <a16:creationId xmlns:a16="http://schemas.microsoft.com/office/drawing/2014/main" id="{93D9B336-E79E-45F7-6829-C42FFD3FB6E6}"/>
                </a:ext>
              </a:extLst>
            </p:cNvPr>
            <p:cNvSpPr/>
            <p:nvPr/>
          </p:nvSpPr>
          <p:spPr>
            <a:xfrm>
              <a:off x="1592580" y="3945635"/>
              <a:ext cx="15240" cy="64135"/>
            </a:xfrm>
            <a:custGeom>
              <a:avLst/>
              <a:gdLst/>
              <a:ahLst/>
              <a:cxnLst/>
              <a:rect l="l" t="t" r="r" b="b"/>
              <a:pathLst>
                <a:path w="15240" h="64135">
                  <a:moveTo>
                    <a:pt x="0" y="12191"/>
                  </a:moveTo>
                  <a:lnTo>
                    <a:pt x="6095" y="9143"/>
                  </a:lnTo>
                  <a:lnTo>
                    <a:pt x="15239" y="0"/>
                  </a:lnTo>
                  <a:lnTo>
                    <a:pt x="15239" y="64007"/>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86" name="object 82">
              <a:extLst>
                <a:ext uri="{FF2B5EF4-FFF2-40B4-BE49-F238E27FC236}">
                  <a16:creationId xmlns:a16="http://schemas.microsoft.com/office/drawing/2014/main" id="{FBE23BE0-32ED-6930-531E-417649FC3AB8}"/>
                </a:ext>
              </a:extLst>
            </p:cNvPr>
            <p:cNvPicPr/>
            <p:nvPr/>
          </p:nvPicPr>
          <p:blipFill>
            <a:blip r:embed="rId55" cstate="print"/>
            <a:stretch>
              <a:fillRect/>
            </a:stretch>
          </p:blipFill>
          <p:spPr>
            <a:xfrm>
              <a:off x="1673352" y="3928872"/>
              <a:ext cx="65531" cy="108203"/>
            </a:xfrm>
            <a:prstGeom prst="rect">
              <a:avLst/>
            </a:prstGeom>
          </p:spPr>
        </p:pic>
        <p:sp>
          <p:nvSpPr>
            <p:cNvPr id="87" name="object 83">
              <a:extLst>
                <a:ext uri="{FF2B5EF4-FFF2-40B4-BE49-F238E27FC236}">
                  <a16:creationId xmlns:a16="http://schemas.microsoft.com/office/drawing/2014/main" id="{DCAF7F69-2AF7-9491-A40B-9E0A1AF6B896}"/>
                </a:ext>
              </a:extLst>
            </p:cNvPr>
            <p:cNvSpPr/>
            <p:nvPr/>
          </p:nvSpPr>
          <p:spPr>
            <a:xfrm>
              <a:off x="1309116" y="3782567"/>
              <a:ext cx="180340" cy="36830"/>
            </a:xfrm>
            <a:custGeom>
              <a:avLst/>
              <a:gdLst/>
              <a:ahLst/>
              <a:cxnLst/>
              <a:rect l="l" t="t" r="r" b="b"/>
              <a:pathLst>
                <a:path w="180340" h="36829">
                  <a:moveTo>
                    <a:pt x="15239" y="0"/>
                  </a:moveTo>
                  <a:lnTo>
                    <a:pt x="15239" y="36575"/>
                  </a:lnTo>
                </a:path>
                <a:path w="180340" h="36829">
                  <a:moveTo>
                    <a:pt x="0" y="9143"/>
                  </a:moveTo>
                  <a:lnTo>
                    <a:pt x="30479" y="27431"/>
                  </a:lnTo>
                </a:path>
                <a:path w="180340" h="36829">
                  <a:moveTo>
                    <a:pt x="30479" y="9143"/>
                  </a:moveTo>
                  <a:lnTo>
                    <a:pt x="0" y="27431"/>
                  </a:lnTo>
                </a:path>
                <a:path w="180340" h="36829">
                  <a:moveTo>
                    <a:pt x="64007" y="0"/>
                  </a:moveTo>
                  <a:lnTo>
                    <a:pt x="64007" y="36575"/>
                  </a:lnTo>
                </a:path>
                <a:path w="180340" h="36829">
                  <a:moveTo>
                    <a:pt x="48767" y="9143"/>
                  </a:moveTo>
                  <a:lnTo>
                    <a:pt x="80771" y="27431"/>
                  </a:lnTo>
                </a:path>
                <a:path w="180340" h="36829">
                  <a:moveTo>
                    <a:pt x="80771" y="9143"/>
                  </a:moveTo>
                  <a:lnTo>
                    <a:pt x="48767" y="27431"/>
                  </a:lnTo>
                </a:path>
                <a:path w="180340" h="36829">
                  <a:moveTo>
                    <a:pt x="114299" y="0"/>
                  </a:moveTo>
                  <a:lnTo>
                    <a:pt x="114299" y="36575"/>
                  </a:lnTo>
                </a:path>
                <a:path w="180340" h="36829">
                  <a:moveTo>
                    <a:pt x="99059" y="9143"/>
                  </a:moveTo>
                  <a:lnTo>
                    <a:pt x="129539" y="27431"/>
                  </a:lnTo>
                </a:path>
                <a:path w="180340" h="36829">
                  <a:moveTo>
                    <a:pt x="129539" y="9143"/>
                  </a:moveTo>
                  <a:lnTo>
                    <a:pt x="99059" y="27431"/>
                  </a:lnTo>
                </a:path>
                <a:path w="180340" h="36829">
                  <a:moveTo>
                    <a:pt x="163067" y="0"/>
                  </a:moveTo>
                  <a:lnTo>
                    <a:pt x="163067" y="36575"/>
                  </a:lnTo>
                </a:path>
                <a:path w="180340" h="36829">
                  <a:moveTo>
                    <a:pt x="147827" y="9143"/>
                  </a:moveTo>
                  <a:lnTo>
                    <a:pt x="179831" y="27431"/>
                  </a:lnTo>
                </a:path>
                <a:path w="180340" h="36829">
                  <a:moveTo>
                    <a:pt x="179831" y="9143"/>
                  </a:moveTo>
                  <a:lnTo>
                    <a:pt x="147827" y="27431"/>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88" name="object 84">
              <a:extLst>
                <a:ext uri="{FF2B5EF4-FFF2-40B4-BE49-F238E27FC236}">
                  <a16:creationId xmlns:a16="http://schemas.microsoft.com/office/drawing/2014/main" id="{255FD21A-22C3-7C53-A3AD-A32F2F581D73}"/>
                </a:ext>
              </a:extLst>
            </p:cNvPr>
            <p:cNvPicPr/>
            <p:nvPr/>
          </p:nvPicPr>
          <p:blipFill>
            <a:blip r:embed="rId56" cstate="print"/>
            <a:stretch>
              <a:fillRect/>
            </a:stretch>
          </p:blipFill>
          <p:spPr>
            <a:xfrm>
              <a:off x="4607052" y="2926080"/>
              <a:ext cx="169163" cy="74675"/>
            </a:xfrm>
            <a:prstGeom prst="rect">
              <a:avLst/>
            </a:prstGeom>
          </p:spPr>
        </p:pic>
        <p:pic>
          <p:nvPicPr>
            <p:cNvPr id="89" name="object 85">
              <a:extLst>
                <a:ext uri="{FF2B5EF4-FFF2-40B4-BE49-F238E27FC236}">
                  <a16:creationId xmlns:a16="http://schemas.microsoft.com/office/drawing/2014/main" id="{FC509D60-7212-05EE-F84E-9408B01291D0}"/>
                </a:ext>
              </a:extLst>
            </p:cNvPr>
            <p:cNvPicPr/>
            <p:nvPr/>
          </p:nvPicPr>
          <p:blipFill>
            <a:blip r:embed="rId57" cstate="print"/>
            <a:stretch>
              <a:fillRect/>
            </a:stretch>
          </p:blipFill>
          <p:spPr>
            <a:xfrm>
              <a:off x="4607052" y="3797808"/>
              <a:ext cx="169163" cy="74675"/>
            </a:xfrm>
            <a:prstGeom prst="rect">
              <a:avLst/>
            </a:prstGeom>
          </p:spPr>
        </p:pic>
        <p:sp>
          <p:nvSpPr>
            <p:cNvPr id="90" name="object 86">
              <a:extLst>
                <a:ext uri="{FF2B5EF4-FFF2-40B4-BE49-F238E27FC236}">
                  <a16:creationId xmlns:a16="http://schemas.microsoft.com/office/drawing/2014/main" id="{80EBEB7B-AB95-C891-0EB7-93954B988617}"/>
                </a:ext>
              </a:extLst>
            </p:cNvPr>
            <p:cNvSpPr/>
            <p:nvPr/>
          </p:nvSpPr>
          <p:spPr>
            <a:xfrm>
              <a:off x="3060192" y="3015996"/>
              <a:ext cx="1801495" cy="871855"/>
            </a:xfrm>
            <a:custGeom>
              <a:avLst/>
              <a:gdLst/>
              <a:ahLst/>
              <a:cxnLst/>
              <a:rect l="l" t="t" r="r" b="b"/>
              <a:pathLst>
                <a:path w="1801495" h="871854">
                  <a:moveTo>
                    <a:pt x="1801367" y="0"/>
                  </a:moveTo>
                  <a:lnTo>
                    <a:pt x="1162811" y="0"/>
                  </a:lnTo>
                </a:path>
                <a:path w="1801495" h="871854">
                  <a:moveTo>
                    <a:pt x="0" y="871727"/>
                  </a:moveTo>
                  <a:lnTo>
                    <a:pt x="1801367" y="871727"/>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91" name="object 87">
              <a:extLst>
                <a:ext uri="{FF2B5EF4-FFF2-40B4-BE49-F238E27FC236}">
                  <a16:creationId xmlns:a16="http://schemas.microsoft.com/office/drawing/2014/main" id="{CE8A58DF-BB3E-A7CA-D3E8-4FE61BFF1BBF}"/>
                </a:ext>
              </a:extLst>
            </p:cNvPr>
            <p:cNvPicPr/>
            <p:nvPr/>
          </p:nvPicPr>
          <p:blipFill>
            <a:blip r:embed="rId58" cstate="print"/>
            <a:stretch>
              <a:fillRect/>
            </a:stretch>
          </p:blipFill>
          <p:spPr>
            <a:xfrm>
              <a:off x="4590288" y="3217164"/>
              <a:ext cx="181355" cy="73151"/>
            </a:xfrm>
            <a:prstGeom prst="rect">
              <a:avLst/>
            </a:prstGeom>
          </p:spPr>
        </p:pic>
        <p:pic>
          <p:nvPicPr>
            <p:cNvPr id="92" name="object 88">
              <a:extLst>
                <a:ext uri="{FF2B5EF4-FFF2-40B4-BE49-F238E27FC236}">
                  <a16:creationId xmlns:a16="http://schemas.microsoft.com/office/drawing/2014/main" id="{370888B4-CCF1-31BC-3E1E-38C62089216F}"/>
                </a:ext>
              </a:extLst>
            </p:cNvPr>
            <p:cNvPicPr/>
            <p:nvPr/>
          </p:nvPicPr>
          <p:blipFill>
            <a:blip r:embed="rId59" cstate="print"/>
            <a:stretch>
              <a:fillRect/>
            </a:stretch>
          </p:blipFill>
          <p:spPr>
            <a:xfrm>
              <a:off x="4590288" y="2345436"/>
              <a:ext cx="271271" cy="94487"/>
            </a:xfrm>
            <a:prstGeom prst="rect">
              <a:avLst/>
            </a:prstGeom>
          </p:spPr>
        </p:pic>
        <p:sp>
          <p:nvSpPr>
            <p:cNvPr id="93" name="object 89">
              <a:extLst>
                <a:ext uri="{FF2B5EF4-FFF2-40B4-BE49-F238E27FC236}">
                  <a16:creationId xmlns:a16="http://schemas.microsoft.com/office/drawing/2014/main" id="{0C98FAC4-E2F3-7485-2099-D791B161C7BA}"/>
                </a:ext>
              </a:extLst>
            </p:cNvPr>
            <p:cNvSpPr/>
            <p:nvPr/>
          </p:nvSpPr>
          <p:spPr>
            <a:xfrm>
              <a:off x="4047744" y="2435352"/>
              <a:ext cx="814069" cy="405765"/>
            </a:xfrm>
            <a:custGeom>
              <a:avLst/>
              <a:gdLst/>
              <a:ahLst/>
              <a:cxnLst/>
              <a:rect l="l" t="t" r="r" b="b"/>
              <a:pathLst>
                <a:path w="814070" h="405764">
                  <a:moveTo>
                    <a:pt x="493775" y="0"/>
                  </a:moveTo>
                  <a:lnTo>
                    <a:pt x="406907" y="0"/>
                  </a:lnTo>
                </a:path>
                <a:path w="814070" h="405764">
                  <a:moveTo>
                    <a:pt x="813815" y="405383"/>
                  </a:moveTo>
                  <a:lnTo>
                    <a:pt x="0" y="40538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94" name="object 90">
              <a:extLst>
                <a:ext uri="{FF2B5EF4-FFF2-40B4-BE49-F238E27FC236}">
                  <a16:creationId xmlns:a16="http://schemas.microsoft.com/office/drawing/2014/main" id="{6556324D-EE01-B95B-9DB2-1C6B14EA9202}"/>
                </a:ext>
              </a:extLst>
            </p:cNvPr>
            <p:cNvPicPr/>
            <p:nvPr/>
          </p:nvPicPr>
          <p:blipFill>
            <a:blip r:embed="rId60" cstate="print"/>
            <a:stretch>
              <a:fillRect/>
            </a:stretch>
          </p:blipFill>
          <p:spPr>
            <a:xfrm>
              <a:off x="4607052" y="2752344"/>
              <a:ext cx="175259" cy="73151"/>
            </a:xfrm>
            <a:prstGeom prst="rect">
              <a:avLst/>
            </a:prstGeom>
          </p:spPr>
        </p:pic>
        <p:pic>
          <p:nvPicPr>
            <p:cNvPr id="95" name="object 91">
              <a:extLst>
                <a:ext uri="{FF2B5EF4-FFF2-40B4-BE49-F238E27FC236}">
                  <a16:creationId xmlns:a16="http://schemas.microsoft.com/office/drawing/2014/main" id="{C380DC64-0A9F-609A-C68A-60C1B4482920}"/>
                </a:ext>
              </a:extLst>
            </p:cNvPr>
            <p:cNvPicPr/>
            <p:nvPr/>
          </p:nvPicPr>
          <p:blipFill>
            <a:blip r:embed="rId61" cstate="print"/>
            <a:stretch>
              <a:fillRect/>
            </a:stretch>
          </p:blipFill>
          <p:spPr>
            <a:xfrm>
              <a:off x="4213860" y="4069079"/>
              <a:ext cx="1935479" cy="233171"/>
            </a:xfrm>
            <a:prstGeom prst="rect">
              <a:avLst/>
            </a:prstGeom>
          </p:spPr>
        </p:pic>
        <p:pic>
          <p:nvPicPr>
            <p:cNvPr id="96" name="object 92">
              <a:extLst>
                <a:ext uri="{FF2B5EF4-FFF2-40B4-BE49-F238E27FC236}">
                  <a16:creationId xmlns:a16="http://schemas.microsoft.com/office/drawing/2014/main" id="{CCC240C3-ED01-6E64-FD51-A21ADE921BD6}"/>
                </a:ext>
              </a:extLst>
            </p:cNvPr>
            <p:cNvPicPr/>
            <p:nvPr/>
          </p:nvPicPr>
          <p:blipFill>
            <a:blip r:embed="rId62" cstate="print"/>
            <a:stretch>
              <a:fillRect/>
            </a:stretch>
          </p:blipFill>
          <p:spPr>
            <a:xfrm>
              <a:off x="4213860" y="4386072"/>
              <a:ext cx="1965959" cy="239267"/>
            </a:xfrm>
            <a:prstGeom prst="rect">
              <a:avLst/>
            </a:prstGeom>
          </p:spPr>
        </p:pic>
        <p:pic>
          <p:nvPicPr>
            <p:cNvPr id="97" name="object 93">
              <a:extLst>
                <a:ext uri="{FF2B5EF4-FFF2-40B4-BE49-F238E27FC236}">
                  <a16:creationId xmlns:a16="http://schemas.microsoft.com/office/drawing/2014/main" id="{171D187F-9732-FF2F-FA8D-DA753311F8D5}"/>
                </a:ext>
              </a:extLst>
            </p:cNvPr>
            <p:cNvPicPr/>
            <p:nvPr/>
          </p:nvPicPr>
          <p:blipFill>
            <a:blip r:embed="rId60" cstate="print"/>
            <a:stretch>
              <a:fillRect/>
            </a:stretch>
          </p:blipFill>
          <p:spPr>
            <a:xfrm>
              <a:off x="4607052" y="3624072"/>
              <a:ext cx="175259" cy="73151"/>
            </a:xfrm>
            <a:prstGeom prst="rect">
              <a:avLst/>
            </a:prstGeom>
          </p:spPr>
        </p:pic>
        <p:sp>
          <p:nvSpPr>
            <p:cNvPr id="98" name="object 94">
              <a:extLst>
                <a:ext uri="{FF2B5EF4-FFF2-40B4-BE49-F238E27FC236}">
                  <a16:creationId xmlns:a16="http://schemas.microsoft.com/office/drawing/2014/main" id="{2A244AE8-9F47-0E12-8149-BF627F6CFEF9}"/>
                </a:ext>
              </a:extLst>
            </p:cNvPr>
            <p:cNvSpPr/>
            <p:nvPr/>
          </p:nvSpPr>
          <p:spPr>
            <a:xfrm>
              <a:off x="2479548" y="3712464"/>
              <a:ext cx="2382520" cy="698500"/>
            </a:xfrm>
            <a:custGeom>
              <a:avLst/>
              <a:gdLst/>
              <a:ahLst/>
              <a:cxnLst/>
              <a:rect l="l" t="t" r="r" b="b"/>
              <a:pathLst>
                <a:path w="2382520" h="698500">
                  <a:moveTo>
                    <a:pt x="2382011" y="0"/>
                  </a:moveTo>
                  <a:lnTo>
                    <a:pt x="580643" y="0"/>
                  </a:lnTo>
                </a:path>
                <a:path w="2382520" h="698500">
                  <a:moveTo>
                    <a:pt x="638555" y="697991"/>
                  </a:moveTo>
                  <a:lnTo>
                    <a:pt x="638555" y="464819"/>
                  </a:lnTo>
                  <a:lnTo>
                    <a:pt x="0" y="464819"/>
                  </a:lnTo>
                  <a:lnTo>
                    <a:pt x="0" y="697991"/>
                  </a:lnTo>
                  <a:lnTo>
                    <a:pt x="638555" y="697991"/>
                  </a:lnTo>
                  <a:close/>
                </a:path>
                <a:path w="2382520" h="698500">
                  <a:moveTo>
                    <a:pt x="595883" y="580643"/>
                  </a:moveTo>
                  <a:lnTo>
                    <a:pt x="592835" y="574547"/>
                  </a:lnTo>
                  <a:lnTo>
                    <a:pt x="588263" y="568451"/>
                  </a:lnTo>
                  <a:lnTo>
                    <a:pt x="580643" y="566927"/>
                  </a:lnTo>
                  <a:lnTo>
                    <a:pt x="573023" y="568451"/>
                  </a:lnTo>
                  <a:lnTo>
                    <a:pt x="568451" y="574547"/>
                  </a:lnTo>
                  <a:lnTo>
                    <a:pt x="566927" y="580643"/>
                  </a:lnTo>
                  <a:lnTo>
                    <a:pt x="568451" y="588263"/>
                  </a:lnTo>
                  <a:lnTo>
                    <a:pt x="573023" y="594359"/>
                  </a:lnTo>
                  <a:lnTo>
                    <a:pt x="580643" y="595883"/>
                  </a:lnTo>
                  <a:lnTo>
                    <a:pt x="588263" y="594359"/>
                  </a:lnTo>
                  <a:lnTo>
                    <a:pt x="592835" y="588263"/>
                  </a:lnTo>
                  <a:lnTo>
                    <a:pt x="595883" y="580643"/>
                  </a:lnTo>
                  <a:close/>
                </a:path>
                <a:path w="2382520" h="698500">
                  <a:moveTo>
                    <a:pt x="73151" y="580643"/>
                  </a:moveTo>
                  <a:lnTo>
                    <a:pt x="70103" y="574547"/>
                  </a:lnTo>
                  <a:lnTo>
                    <a:pt x="65531" y="568451"/>
                  </a:lnTo>
                  <a:lnTo>
                    <a:pt x="57911" y="566927"/>
                  </a:lnTo>
                  <a:lnTo>
                    <a:pt x="50291" y="568451"/>
                  </a:lnTo>
                  <a:lnTo>
                    <a:pt x="45719" y="574547"/>
                  </a:lnTo>
                  <a:lnTo>
                    <a:pt x="44195" y="580643"/>
                  </a:lnTo>
                  <a:lnTo>
                    <a:pt x="45719" y="588263"/>
                  </a:lnTo>
                  <a:lnTo>
                    <a:pt x="50291" y="594359"/>
                  </a:lnTo>
                  <a:lnTo>
                    <a:pt x="57911" y="595883"/>
                  </a:lnTo>
                  <a:lnTo>
                    <a:pt x="65531" y="594359"/>
                  </a:lnTo>
                  <a:lnTo>
                    <a:pt x="70103" y="588263"/>
                  </a:lnTo>
                  <a:lnTo>
                    <a:pt x="73151" y="580643"/>
                  </a:lnTo>
                  <a:close/>
                </a:path>
                <a:path w="2382520" h="698500">
                  <a:moveTo>
                    <a:pt x="696467" y="580643"/>
                  </a:moveTo>
                  <a:lnTo>
                    <a:pt x="522731" y="58064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99" name="object 95">
              <a:extLst>
                <a:ext uri="{FF2B5EF4-FFF2-40B4-BE49-F238E27FC236}">
                  <a16:creationId xmlns:a16="http://schemas.microsoft.com/office/drawing/2014/main" id="{150623BE-18EF-6652-E1A0-B6926B0ECD5F}"/>
                </a:ext>
              </a:extLst>
            </p:cNvPr>
            <p:cNvPicPr/>
            <p:nvPr/>
          </p:nvPicPr>
          <p:blipFill>
            <a:blip r:embed="rId63" cstate="print"/>
            <a:stretch>
              <a:fillRect/>
            </a:stretch>
          </p:blipFill>
          <p:spPr>
            <a:xfrm>
              <a:off x="2484120" y="4087367"/>
              <a:ext cx="387095" cy="74675"/>
            </a:xfrm>
            <a:prstGeom prst="rect">
              <a:avLst/>
            </a:prstGeom>
          </p:spPr>
        </p:pic>
        <p:pic>
          <p:nvPicPr>
            <p:cNvPr id="100" name="object 96">
              <a:extLst>
                <a:ext uri="{FF2B5EF4-FFF2-40B4-BE49-F238E27FC236}">
                  <a16:creationId xmlns:a16="http://schemas.microsoft.com/office/drawing/2014/main" id="{40D2917D-A1BD-8602-46EE-042908D3DB55}"/>
                </a:ext>
              </a:extLst>
            </p:cNvPr>
            <p:cNvPicPr/>
            <p:nvPr/>
          </p:nvPicPr>
          <p:blipFill>
            <a:blip r:embed="rId64" cstate="print"/>
            <a:stretch>
              <a:fillRect/>
            </a:stretch>
          </p:blipFill>
          <p:spPr>
            <a:xfrm>
              <a:off x="2942844" y="4087367"/>
              <a:ext cx="176783" cy="74675"/>
            </a:xfrm>
            <a:prstGeom prst="rect">
              <a:avLst/>
            </a:prstGeom>
          </p:spPr>
        </p:pic>
        <p:sp>
          <p:nvSpPr>
            <p:cNvPr id="101" name="object 97">
              <a:extLst>
                <a:ext uri="{FF2B5EF4-FFF2-40B4-BE49-F238E27FC236}">
                  <a16:creationId xmlns:a16="http://schemas.microsoft.com/office/drawing/2014/main" id="{BE0CBCE0-6245-D3EB-93AE-51431A8A5DAA}"/>
                </a:ext>
              </a:extLst>
            </p:cNvPr>
            <p:cNvSpPr/>
            <p:nvPr/>
          </p:nvSpPr>
          <p:spPr>
            <a:xfrm>
              <a:off x="2327148" y="4253484"/>
              <a:ext cx="47625" cy="64135"/>
            </a:xfrm>
            <a:custGeom>
              <a:avLst/>
              <a:gdLst/>
              <a:ahLst/>
              <a:cxnLst/>
              <a:rect l="l" t="t" r="r" b="b"/>
              <a:pathLst>
                <a:path w="47625" h="64135">
                  <a:moveTo>
                    <a:pt x="47243" y="15239"/>
                  </a:moveTo>
                  <a:lnTo>
                    <a:pt x="44195" y="9143"/>
                  </a:lnTo>
                  <a:lnTo>
                    <a:pt x="38099" y="3047"/>
                  </a:lnTo>
                  <a:lnTo>
                    <a:pt x="32003" y="0"/>
                  </a:lnTo>
                  <a:lnTo>
                    <a:pt x="19811" y="0"/>
                  </a:lnTo>
                  <a:lnTo>
                    <a:pt x="12191" y="3047"/>
                  </a:lnTo>
                  <a:lnTo>
                    <a:pt x="6095" y="9143"/>
                  </a:lnTo>
                  <a:lnTo>
                    <a:pt x="3047" y="15239"/>
                  </a:lnTo>
                  <a:lnTo>
                    <a:pt x="0" y="24383"/>
                  </a:lnTo>
                  <a:lnTo>
                    <a:pt x="0" y="39623"/>
                  </a:lnTo>
                  <a:lnTo>
                    <a:pt x="3047" y="48767"/>
                  </a:lnTo>
                  <a:lnTo>
                    <a:pt x="6095" y="54863"/>
                  </a:lnTo>
                  <a:lnTo>
                    <a:pt x="12191" y="60959"/>
                  </a:lnTo>
                  <a:lnTo>
                    <a:pt x="19811" y="64007"/>
                  </a:lnTo>
                  <a:lnTo>
                    <a:pt x="32003" y="64007"/>
                  </a:lnTo>
                  <a:lnTo>
                    <a:pt x="38099" y="60959"/>
                  </a:lnTo>
                  <a:lnTo>
                    <a:pt x="44195" y="54863"/>
                  </a:lnTo>
                  <a:lnTo>
                    <a:pt x="47243" y="48767"/>
                  </a:lnTo>
                  <a:lnTo>
                    <a:pt x="47243" y="39623"/>
                  </a:lnTo>
                  <a:lnTo>
                    <a:pt x="32003" y="3962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object 98">
              <a:extLst>
                <a:ext uri="{FF2B5EF4-FFF2-40B4-BE49-F238E27FC236}">
                  <a16:creationId xmlns:a16="http://schemas.microsoft.com/office/drawing/2014/main" id="{FCF38F86-FC11-5ACC-64E5-7DF58DFC41FC}"/>
                </a:ext>
              </a:extLst>
            </p:cNvPr>
            <p:cNvSpPr/>
            <p:nvPr/>
          </p:nvSpPr>
          <p:spPr>
            <a:xfrm>
              <a:off x="2537460" y="4279391"/>
              <a:ext cx="523240" cy="29209"/>
            </a:xfrm>
            <a:custGeom>
              <a:avLst/>
              <a:gdLst/>
              <a:ahLst/>
              <a:cxnLst/>
              <a:rect l="l" t="t" r="r" b="b"/>
              <a:pathLst>
                <a:path w="523239" h="29210">
                  <a:moveTo>
                    <a:pt x="522732" y="0"/>
                  </a:moveTo>
                  <a:lnTo>
                    <a:pt x="0" y="0"/>
                  </a:lnTo>
                  <a:lnTo>
                    <a:pt x="0" y="28956"/>
                  </a:lnTo>
                  <a:lnTo>
                    <a:pt x="522732" y="28956"/>
                  </a:lnTo>
                  <a:lnTo>
                    <a:pt x="522732" y="0"/>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 name="object 99">
              <a:extLst>
                <a:ext uri="{FF2B5EF4-FFF2-40B4-BE49-F238E27FC236}">
                  <a16:creationId xmlns:a16="http://schemas.microsoft.com/office/drawing/2014/main" id="{03593B70-78A1-DA9F-3F87-441D5E07BF5A}"/>
                </a:ext>
              </a:extLst>
            </p:cNvPr>
            <p:cNvSpPr/>
            <p:nvPr/>
          </p:nvSpPr>
          <p:spPr>
            <a:xfrm>
              <a:off x="2886456" y="2523744"/>
              <a:ext cx="929640" cy="2002789"/>
            </a:xfrm>
            <a:custGeom>
              <a:avLst/>
              <a:gdLst/>
              <a:ahLst/>
              <a:cxnLst/>
              <a:rect l="l" t="t" r="r" b="b"/>
              <a:pathLst>
                <a:path w="929639" h="2002789">
                  <a:moveTo>
                    <a:pt x="289559" y="1769363"/>
                  </a:moveTo>
                  <a:lnTo>
                    <a:pt x="289559" y="1944623"/>
                  </a:lnTo>
                </a:path>
                <a:path w="929639" h="2002789">
                  <a:moveTo>
                    <a:pt x="231647" y="1944623"/>
                  </a:moveTo>
                  <a:lnTo>
                    <a:pt x="348995" y="1944623"/>
                  </a:lnTo>
                </a:path>
                <a:path w="929639" h="2002789">
                  <a:moveTo>
                    <a:pt x="318515" y="1973579"/>
                  </a:moveTo>
                  <a:lnTo>
                    <a:pt x="260603" y="1973579"/>
                  </a:lnTo>
                </a:path>
                <a:path w="929639" h="2002789">
                  <a:moveTo>
                    <a:pt x="304799" y="2002535"/>
                  </a:moveTo>
                  <a:lnTo>
                    <a:pt x="275843" y="2002535"/>
                  </a:lnTo>
                </a:path>
                <a:path w="929639" h="2002789">
                  <a:moveTo>
                    <a:pt x="754379" y="201167"/>
                  </a:moveTo>
                  <a:lnTo>
                    <a:pt x="667511" y="201167"/>
                  </a:lnTo>
                </a:path>
                <a:path w="929639" h="2002789">
                  <a:moveTo>
                    <a:pt x="609599" y="201167"/>
                  </a:moveTo>
                  <a:lnTo>
                    <a:pt x="493775" y="201167"/>
                  </a:lnTo>
                </a:path>
                <a:path w="929639" h="2002789">
                  <a:moveTo>
                    <a:pt x="435863" y="201167"/>
                  </a:moveTo>
                  <a:lnTo>
                    <a:pt x="320039" y="201167"/>
                  </a:lnTo>
                </a:path>
                <a:path w="929639" h="2002789">
                  <a:moveTo>
                    <a:pt x="260603" y="201167"/>
                  </a:moveTo>
                  <a:lnTo>
                    <a:pt x="144779" y="201167"/>
                  </a:lnTo>
                </a:path>
                <a:path w="929639" h="2002789">
                  <a:moveTo>
                    <a:pt x="86867" y="201167"/>
                  </a:moveTo>
                  <a:lnTo>
                    <a:pt x="0" y="201167"/>
                  </a:lnTo>
                </a:path>
                <a:path w="929639" h="2002789">
                  <a:moveTo>
                    <a:pt x="0" y="85343"/>
                  </a:moveTo>
                  <a:lnTo>
                    <a:pt x="86867" y="85343"/>
                  </a:lnTo>
                </a:path>
                <a:path w="929639" h="2002789">
                  <a:moveTo>
                    <a:pt x="144779" y="85343"/>
                  </a:moveTo>
                  <a:lnTo>
                    <a:pt x="260603" y="85343"/>
                  </a:lnTo>
                </a:path>
                <a:path w="929639" h="2002789">
                  <a:moveTo>
                    <a:pt x="320039" y="85343"/>
                  </a:moveTo>
                  <a:lnTo>
                    <a:pt x="435863" y="85343"/>
                  </a:lnTo>
                </a:path>
                <a:path w="929639" h="2002789">
                  <a:moveTo>
                    <a:pt x="493775" y="85343"/>
                  </a:moveTo>
                  <a:lnTo>
                    <a:pt x="609599" y="85343"/>
                  </a:lnTo>
                </a:path>
                <a:path w="929639" h="2002789">
                  <a:moveTo>
                    <a:pt x="667511" y="85343"/>
                  </a:moveTo>
                  <a:lnTo>
                    <a:pt x="783335" y="85343"/>
                  </a:lnTo>
                </a:path>
                <a:path w="929639" h="2002789">
                  <a:moveTo>
                    <a:pt x="842771" y="85343"/>
                  </a:moveTo>
                  <a:lnTo>
                    <a:pt x="929639" y="85343"/>
                  </a:lnTo>
                </a:path>
                <a:path w="929639" h="2002789">
                  <a:moveTo>
                    <a:pt x="330707" y="181355"/>
                  </a:moveTo>
                  <a:lnTo>
                    <a:pt x="330707" y="115823"/>
                  </a:lnTo>
                  <a:lnTo>
                    <a:pt x="358139" y="115823"/>
                  </a:lnTo>
                  <a:lnTo>
                    <a:pt x="367283" y="118871"/>
                  </a:lnTo>
                  <a:lnTo>
                    <a:pt x="370331" y="123443"/>
                  </a:lnTo>
                  <a:lnTo>
                    <a:pt x="373379" y="129539"/>
                  </a:lnTo>
                  <a:lnTo>
                    <a:pt x="373379" y="135635"/>
                  </a:lnTo>
                  <a:lnTo>
                    <a:pt x="370331" y="141731"/>
                  </a:lnTo>
                  <a:lnTo>
                    <a:pt x="367283" y="144779"/>
                  </a:lnTo>
                  <a:lnTo>
                    <a:pt x="358139" y="147827"/>
                  </a:lnTo>
                  <a:lnTo>
                    <a:pt x="330707" y="147827"/>
                  </a:lnTo>
                </a:path>
                <a:path w="929639" h="2002789">
                  <a:moveTo>
                    <a:pt x="358139" y="147827"/>
                  </a:moveTo>
                  <a:lnTo>
                    <a:pt x="367283" y="150875"/>
                  </a:lnTo>
                  <a:lnTo>
                    <a:pt x="370331" y="153923"/>
                  </a:lnTo>
                  <a:lnTo>
                    <a:pt x="373379" y="160019"/>
                  </a:lnTo>
                  <a:lnTo>
                    <a:pt x="373379" y="169163"/>
                  </a:lnTo>
                  <a:lnTo>
                    <a:pt x="370331" y="175259"/>
                  </a:lnTo>
                  <a:lnTo>
                    <a:pt x="367283" y="178307"/>
                  </a:lnTo>
                  <a:lnTo>
                    <a:pt x="358139" y="181355"/>
                  </a:lnTo>
                  <a:lnTo>
                    <a:pt x="330707" y="181355"/>
                  </a:lnTo>
                </a:path>
                <a:path w="929639" h="2002789">
                  <a:moveTo>
                    <a:pt x="394715" y="115823"/>
                  </a:moveTo>
                  <a:lnTo>
                    <a:pt x="394715" y="181355"/>
                  </a:lnTo>
                  <a:lnTo>
                    <a:pt x="432815" y="181355"/>
                  </a:lnTo>
                </a:path>
                <a:path w="929639" h="2002789">
                  <a:moveTo>
                    <a:pt x="448055" y="181355"/>
                  </a:moveTo>
                  <a:lnTo>
                    <a:pt x="448055" y="115823"/>
                  </a:lnTo>
                </a:path>
                <a:path w="929639" h="2002789">
                  <a:moveTo>
                    <a:pt x="490727" y="115823"/>
                  </a:moveTo>
                  <a:lnTo>
                    <a:pt x="448055" y="160019"/>
                  </a:lnTo>
                </a:path>
                <a:path w="929639" h="2002789">
                  <a:moveTo>
                    <a:pt x="463295" y="144779"/>
                  </a:moveTo>
                  <a:lnTo>
                    <a:pt x="490727" y="181355"/>
                  </a:lnTo>
                </a:path>
                <a:path w="929639" h="2002789">
                  <a:moveTo>
                    <a:pt x="330707" y="65531"/>
                  </a:moveTo>
                  <a:lnTo>
                    <a:pt x="330707" y="0"/>
                  </a:lnTo>
                  <a:lnTo>
                    <a:pt x="358139" y="0"/>
                  </a:lnTo>
                  <a:lnTo>
                    <a:pt x="367283" y="3047"/>
                  </a:lnTo>
                  <a:lnTo>
                    <a:pt x="370331" y="6095"/>
                  </a:lnTo>
                  <a:lnTo>
                    <a:pt x="373379" y="12191"/>
                  </a:lnTo>
                  <a:lnTo>
                    <a:pt x="373379" y="18287"/>
                  </a:lnTo>
                  <a:lnTo>
                    <a:pt x="370331" y="24383"/>
                  </a:lnTo>
                  <a:lnTo>
                    <a:pt x="367283" y="27431"/>
                  </a:lnTo>
                  <a:lnTo>
                    <a:pt x="358139" y="32003"/>
                  </a:lnTo>
                  <a:lnTo>
                    <a:pt x="330707" y="32003"/>
                  </a:lnTo>
                </a:path>
                <a:path w="929639" h="2002789">
                  <a:moveTo>
                    <a:pt x="352043" y="32003"/>
                  </a:moveTo>
                  <a:lnTo>
                    <a:pt x="373379" y="65531"/>
                  </a:lnTo>
                </a:path>
                <a:path w="929639" h="2002789">
                  <a:moveTo>
                    <a:pt x="394715" y="65531"/>
                  </a:moveTo>
                  <a:lnTo>
                    <a:pt x="394715" y="0"/>
                  </a:lnTo>
                  <a:lnTo>
                    <a:pt x="435863" y="0"/>
                  </a:lnTo>
                </a:path>
                <a:path w="929639" h="2002789">
                  <a:moveTo>
                    <a:pt x="394715" y="32003"/>
                  </a:moveTo>
                  <a:lnTo>
                    <a:pt x="420623" y="32003"/>
                  </a:lnTo>
                </a:path>
                <a:path w="929639" h="2002789">
                  <a:moveTo>
                    <a:pt x="394715" y="65531"/>
                  </a:moveTo>
                  <a:lnTo>
                    <a:pt x="435863" y="65531"/>
                  </a:lnTo>
                </a:path>
                <a:path w="929639" h="2002789">
                  <a:moveTo>
                    <a:pt x="454151" y="65531"/>
                  </a:moveTo>
                  <a:lnTo>
                    <a:pt x="454151" y="0"/>
                  </a:lnTo>
                  <a:lnTo>
                    <a:pt x="475487" y="0"/>
                  </a:lnTo>
                  <a:lnTo>
                    <a:pt x="484631" y="3047"/>
                  </a:lnTo>
                  <a:lnTo>
                    <a:pt x="490727" y="9143"/>
                  </a:lnTo>
                  <a:lnTo>
                    <a:pt x="495299" y="15239"/>
                  </a:lnTo>
                  <a:lnTo>
                    <a:pt x="498347" y="24383"/>
                  </a:lnTo>
                  <a:lnTo>
                    <a:pt x="498347" y="41147"/>
                  </a:lnTo>
                  <a:lnTo>
                    <a:pt x="495299" y="50291"/>
                  </a:lnTo>
                  <a:lnTo>
                    <a:pt x="490727" y="56387"/>
                  </a:lnTo>
                  <a:lnTo>
                    <a:pt x="484631" y="62483"/>
                  </a:lnTo>
                  <a:lnTo>
                    <a:pt x="475487" y="65531"/>
                  </a:lnTo>
                  <a:lnTo>
                    <a:pt x="454151" y="65531"/>
                  </a:lnTo>
                  <a:close/>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 name="object 100">
              <a:extLst>
                <a:ext uri="{FF2B5EF4-FFF2-40B4-BE49-F238E27FC236}">
                  <a16:creationId xmlns:a16="http://schemas.microsoft.com/office/drawing/2014/main" id="{A28FAA10-C360-E0E8-E508-DF531243BAC1}"/>
                </a:ext>
              </a:extLst>
            </p:cNvPr>
            <p:cNvSpPr/>
            <p:nvPr/>
          </p:nvSpPr>
          <p:spPr>
            <a:xfrm>
              <a:off x="2884932" y="2557271"/>
              <a:ext cx="119380" cy="218440"/>
            </a:xfrm>
            <a:custGeom>
              <a:avLst/>
              <a:gdLst/>
              <a:ahLst/>
              <a:cxnLst/>
              <a:rect l="l" t="t" r="r" b="b"/>
              <a:pathLst>
                <a:path w="119380" h="218439">
                  <a:moveTo>
                    <a:pt x="118872" y="124968"/>
                  </a:moveTo>
                  <a:lnTo>
                    <a:pt x="115824" y="117348"/>
                  </a:lnTo>
                  <a:lnTo>
                    <a:pt x="0" y="163068"/>
                  </a:lnTo>
                  <a:lnTo>
                    <a:pt x="0" y="173736"/>
                  </a:lnTo>
                  <a:lnTo>
                    <a:pt x="115824" y="217932"/>
                  </a:lnTo>
                  <a:lnTo>
                    <a:pt x="118872" y="208788"/>
                  </a:lnTo>
                  <a:lnTo>
                    <a:pt x="13411" y="168236"/>
                  </a:lnTo>
                  <a:lnTo>
                    <a:pt x="118872" y="124968"/>
                  </a:lnTo>
                  <a:close/>
                </a:path>
                <a:path w="119380" h="218439">
                  <a:moveTo>
                    <a:pt x="118872" y="9144"/>
                  </a:moveTo>
                  <a:lnTo>
                    <a:pt x="115824" y="0"/>
                  </a:lnTo>
                  <a:lnTo>
                    <a:pt x="0" y="47244"/>
                  </a:lnTo>
                  <a:lnTo>
                    <a:pt x="0" y="56388"/>
                  </a:lnTo>
                  <a:lnTo>
                    <a:pt x="115824" y="102108"/>
                  </a:lnTo>
                  <a:lnTo>
                    <a:pt x="118872" y="92964"/>
                  </a:lnTo>
                  <a:lnTo>
                    <a:pt x="11684" y="51752"/>
                  </a:lnTo>
                  <a:lnTo>
                    <a:pt x="118872" y="9144"/>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 name="object 101">
              <a:extLst>
                <a:ext uri="{FF2B5EF4-FFF2-40B4-BE49-F238E27FC236}">
                  <a16:creationId xmlns:a16="http://schemas.microsoft.com/office/drawing/2014/main" id="{587F6E4D-ADD3-26A3-2895-268FA4384774}"/>
                </a:ext>
              </a:extLst>
            </p:cNvPr>
            <p:cNvSpPr/>
            <p:nvPr/>
          </p:nvSpPr>
          <p:spPr>
            <a:xfrm>
              <a:off x="2479548" y="1795272"/>
              <a:ext cx="696595" cy="2208530"/>
            </a:xfrm>
            <a:custGeom>
              <a:avLst/>
              <a:gdLst/>
              <a:ahLst/>
              <a:cxnLst/>
              <a:rect l="l" t="t" r="r" b="b"/>
              <a:pathLst>
                <a:path w="696594" h="2208529">
                  <a:moveTo>
                    <a:pt x="251459" y="786383"/>
                  </a:moveTo>
                  <a:lnTo>
                    <a:pt x="251459" y="851915"/>
                  </a:lnTo>
                  <a:lnTo>
                    <a:pt x="288035" y="851915"/>
                  </a:lnTo>
                </a:path>
                <a:path w="696594" h="2208529">
                  <a:moveTo>
                    <a:pt x="303275" y="798575"/>
                  </a:moveTo>
                  <a:lnTo>
                    <a:pt x="309371" y="795527"/>
                  </a:lnTo>
                  <a:lnTo>
                    <a:pt x="320039" y="786383"/>
                  </a:lnTo>
                  <a:lnTo>
                    <a:pt x="320039" y="851915"/>
                  </a:lnTo>
                </a:path>
                <a:path w="696594" h="2208529">
                  <a:moveTo>
                    <a:pt x="251459" y="903731"/>
                  </a:moveTo>
                  <a:lnTo>
                    <a:pt x="251459" y="967739"/>
                  </a:lnTo>
                  <a:lnTo>
                    <a:pt x="288035" y="967739"/>
                  </a:lnTo>
                </a:path>
                <a:path w="696594" h="2208529">
                  <a:moveTo>
                    <a:pt x="306323" y="918971"/>
                  </a:moveTo>
                  <a:lnTo>
                    <a:pt x="306323" y="915923"/>
                  </a:lnTo>
                  <a:lnTo>
                    <a:pt x="309371" y="909827"/>
                  </a:lnTo>
                  <a:lnTo>
                    <a:pt x="312419" y="906779"/>
                  </a:lnTo>
                  <a:lnTo>
                    <a:pt x="320039" y="903731"/>
                  </a:lnTo>
                  <a:lnTo>
                    <a:pt x="332231" y="903731"/>
                  </a:lnTo>
                  <a:lnTo>
                    <a:pt x="338327" y="906779"/>
                  </a:lnTo>
                  <a:lnTo>
                    <a:pt x="341375" y="909827"/>
                  </a:lnTo>
                  <a:lnTo>
                    <a:pt x="344423" y="915923"/>
                  </a:lnTo>
                  <a:lnTo>
                    <a:pt x="344423" y="922019"/>
                  </a:lnTo>
                  <a:lnTo>
                    <a:pt x="341375" y="928115"/>
                  </a:lnTo>
                  <a:lnTo>
                    <a:pt x="335279" y="937259"/>
                  </a:lnTo>
                  <a:lnTo>
                    <a:pt x="303275" y="967739"/>
                  </a:lnTo>
                  <a:lnTo>
                    <a:pt x="347471" y="967739"/>
                  </a:lnTo>
                </a:path>
                <a:path w="696594" h="2208529">
                  <a:moveTo>
                    <a:pt x="371855" y="88391"/>
                  </a:moveTo>
                  <a:lnTo>
                    <a:pt x="371855" y="124967"/>
                  </a:lnTo>
                </a:path>
                <a:path w="696594" h="2208529">
                  <a:moveTo>
                    <a:pt x="356615" y="97535"/>
                  </a:moveTo>
                  <a:lnTo>
                    <a:pt x="387095" y="115823"/>
                  </a:lnTo>
                </a:path>
                <a:path w="696594" h="2208529">
                  <a:moveTo>
                    <a:pt x="387095" y="97535"/>
                  </a:moveTo>
                  <a:lnTo>
                    <a:pt x="356615" y="115823"/>
                  </a:lnTo>
                </a:path>
                <a:path w="696594" h="2208529">
                  <a:moveTo>
                    <a:pt x="420623" y="88391"/>
                  </a:moveTo>
                  <a:lnTo>
                    <a:pt x="420623" y="124967"/>
                  </a:lnTo>
                </a:path>
                <a:path w="696594" h="2208529">
                  <a:moveTo>
                    <a:pt x="405383" y="97535"/>
                  </a:moveTo>
                  <a:lnTo>
                    <a:pt x="437387" y="115823"/>
                  </a:lnTo>
                </a:path>
                <a:path w="696594" h="2208529">
                  <a:moveTo>
                    <a:pt x="437387" y="97535"/>
                  </a:moveTo>
                  <a:lnTo>
                    <a:pt x="405383" y="115823"/>
                  </a:lnTo>
                </a:path>
                <a:path w="696594" h="2208529">
                  <a:moveTo>
                    <a:pt x="470915" y="88391"/>
                  </a:moveTo>
                  <a:lnTo>
                    <a:pt x="470915" y="124967"/>
                  </a:lnTo>
                </a:path>
                <a:path w="696594" h="2208529">
                  <a:moveTo>
                    <a:pt x="455675" y="97535"/>
                  </a:moveTo>
                  <a:lnTo>
                    <a:pt x="486155" y="115823"/>
                  </a:lnTo>
                </a:path>
                <a:path w="696594" h="2208529">
                  <a:moveTo>
                    <a:pt x="486155" y="97535"/>
                  </a:moveTo>
                  <a:lnTo>
                    <a:pt x="455675" y="115823"/>
                  </a:lnTo>
                </a:path>
                <a:path w="696594" h="2208529">
                  <a:moveTo>
                    <a:pt x="231647" y="0"/>
                  </a:moveTo>
                  <a:lnTo>
                    <a:pt x="638555" y="0"/>
                  </a:lnTo>
                </a:path>
                <a:path w="696594" h="2208529">
                  <a:moveTo>
                    <a:pt x="638555" y="2208275"/>
                  </a:moveTo>
                  <a:lnTo>
                    <a:pt x="638555" y="1801367"/>
                  </a:lnTo>
                  <a:lnTo>
                    <a:pt x="0" y="1801367"/>
                  </a:lnTo>
                  <a:lnTo>
                    <a:pt x="0" y="2208275"/>
                  </a:lnTo>
                  <a:lnTo>
                    <a:pt x="638555" y="2208275"/>
                  </a:lnTo>
                  <a:close/>
                </a:path>
                <a:path w="696594" h="2208529">
                  <a:moveTo>
                    <a:pt x="595883" y="1917191"/>
                  </a:moveTo>
                  <a:lnTo>
                    <a:pt x="592835" y="1911095"/>
                  </a:lnTo>
                  <a:lnTo>
                    <a:pt x="588263" y="1904999"/>
                  </a:lnTo>
                  <a:lnTo>
                    <a:pt x="580643" y="1903475"/>
                  </a:lnTo>
                  <a:lnTo>
                    <a:pt x="573023" y="1904999"/>
                  </a:lnTo>
                  <a:lnTo>
                    <a:pt x="568451" y="1911095"/>
                  </a:lnTo>
                  <a:lnTo>
                    <a:pt x="566927" y="1917191"/>
                  </a:lnTo>
                  <a:lnTo>
                    <a:pt x="568451" y="1924811"/>
                  </a:lnTo>
                  <a:lnTo>
                    <a:pt x="573023" y="1930907"/>
                  </a:lnTo>
                  <a:lnTo>
                    <a:pt x="580643" y="1932431"/>
                  </a:lnTo>
                  <a:lnTo>
                    <a:pt x="588263" y="1930907"/>
                  </a:lnTo>
                  <a:lnTo>
                    <a:pt x="592835" y="1924811"/>
                  </a:lnTo>
                  <a:lnTo>
                    <a:pt x="595883" y="1917191"/>
                  </a:lnTo>
                  <a:close/>
                </a:path>
                <a:path w="696594" h="2208529">
                  <a:moveTo>
                    <a:pt x="73151" y="1917191"/>
                  </a:moveTo>
                  <a:lnTo>
                    <a:pt x="70103" y="1911095"/>
                  </a:lnTo>
                  <a:lnTo>
                    <a:pt x="65531" y="1904999"/>
                  </a:lnTo>
                  <a:lnTo>
                    <a:pt x="57911" y="1903475"/>
                  </a:lnTo>
                  <a:lnTo>
                    <a:pt x="50291" y="1904999"/>
                  </a:lnTo>
                  <a:lnTo>
                    <a:pt x="45719" y="1911095"/>
                  </a:lnTo>
                  <a:lnTo>
                    <a:pt x="44195" y="1917191"/>
                  </a:lnTo>
                  <a:lnTo>
                    <a:pt x="45719" y="1924811"/>
                  </a:lnTo>
                  <a:lnTo>
                    <a:pt x="50291" y="1930907"/>
                  </a:lnTo>
                  <a:lnTo>
                    <a:pt x="57911" y="1932431"/>
                  </a:lnTo>
                  <a:lnTo>
                    <a:pt x="65531" y="1930907"/>
                  </a:lnTo>
                  <a:lnTo>
                    <a:pt x="70103" y="1924811"/>
                  </a:lnTo>
                  <a:lnTo>
                    <a:pt x="73151" y="1917191"/>
                  </a:lnTo>
                  <a:close/>
                </a:path>
                <a:path w="696594" h="2208529">
                  <a:moveTo>
                    <a:pt x="696467" y="1917191"/>
                  </a:moveTo>
                  <a:lnTo>
                    <a:pt x="522731" y="1917191"/>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06" name="object 102">
              <a:extLst>
                <a:ext uri="{FF2B5EF4-FFF2-40B4-BE49-F238E27FC236}">
                  <a16:creationId xmlns:a16="http://schemas.microsoft.com/office/drawing/2014/main" id="{BEB7E2EE-9BF8-E6AD-E8FE-C6AFF74D3F2F}"/>
                </a:ext>
              </a:extLst>
            </p:cNvPr>
            <p:cNvPicPr/>
            <p:nvPr/>
          </p:nvPicPr>
          <p:blipFill>
            <a:blip r:embed="rId65" cstate="print"/>
            <a:stretch>
              <a:fillRect/>
            </a:stretch>
          </p:blipFill>
          <p:spPr>
            <a:xfrm>
              <a:off x="2314956" y="3506724"/>
              <a:ext cx="297179" cy="74675"/>
            </a:xfrm>
            <a:prstGeom prst="rect">
              <a:avLst/>
            </a:prstGeom>
          </p:spPr>
        </p:pic>
        <p:sp>
          <p:nvSpPr>
            <p:cNvPr id="107" name="object 103">
              <a:extLst>
                <a:ext uri="{FF2B5EF4-FFF2-40B4-BE49-F238E27FC236}">
                  <a16:creationId xmlns:a16="http://schemas.microsoft.com/office/drawing/2014/main" id="{94BDF573-592F-D380-843C-87508BF28998}"/>
                </a:ext>
              </a:extLst>
            </p:cNvPr>
            <p:cNvSpPr/>
            <p:nvPr/>
          </p:nvSpPr>
          <p:spPr>
            <a:xfrm>
              <a:off x="2631948" y="3511296"/>
              <a:ext cx="44450" cy="66040"/>
            </a:xfrm>
            <a:custGeom>
              <a:avLst/>
              <a:gdLst/>
              <a:ahLst/>
              <a:cxnLst/>
              <a:rect l="l" t="t" r="r" b="b"/>
              <a:pathLst>
                <a:path w="44450" h="66039">
                  <a:moveTo>
                    <a:pt x="22859" y="0"/>
                  </a:moveTo>
                  <a:lnTo>
                    <a:pt x="22859" y="65531"/>
                  </a:lnTo>
                </a:path>
                <a:path w="44450" h="66039">
                  <a:moveTo>
                    <a:pt x="0" y="0"/>
                  </a:moveTo>
                  <a:lnTo>
                    <a:pt x="44195" y="0"/>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08" name="object 104">
              <a:extLst>
                <a:ext uri="{FF2B5EF4-FFF2-40B4-BE49-F238E27FC236}">
                  <a16:creationId xmlns:a16="http://schemas.microsoft.com/office/drawing/2014/main" id="{600E2D54-A04B-263B-C701-8D8897958EDA}"/>
                </a:ext>
              </a:extLst>
            </p:cNvPr>
            <p:cNvPicPr/>
            <p:nvPr/>
          </p:nvPicPr>
          <p:blipFill>
            <a:blip r:embed="rId66" cstate="print"/>
            <a:stretch>
              <a:fillRect/>
            </a:stretch>
          </p:blipFill>
          <p:spPr>
            <a:xfrm>
              <a:off x="2743200" y="3506724"/>
              <a:ext cx="432815" cy="74675"/>
            </a:xfrm>
            <a:prstGeom prst="rect">
              <a:avLst/>
            </a:prstGeom>
          </p:spPr>
        </p:pic>
        <p:sp>
          <p:nvSpPr>
            <p:cNvPr id="109" name="object 105">
              <a:extLst>
                <a:ext uri="{FF2B5EF4-FFF2-40B4-BE49-F238E27FC236}">
                  <a16:creationId xmlns:a16="http://schemas.microsoft.com/office/drawing/2014/main" id="{01EC72F0-06BB-3E38-708E-DBEC6FDE3BBC}"/>
                </a:ext>
              </a:extLst>
            </p:cNvPr>
            <p:cNvSpPr/>
            <p:nvPr/>
          </p:nvSpPr>
          <p:spPr>
            <a:xfrm>
              <a:off x="2327148" y="3672840"/>
              <a:ext cx="848994" cy="239395"/>
            </a:xfrm>
            <a:custGeom>
              <a:avLst/>
              <a:gdLst/>
              <a:ahLst/>
              <a:cxnLst/>
              <a:rect l="l" t="t" r="r" b="b"/>
              <a:pathLst>
                <a:path w="848994" h="239395">
                  <a:moveTo>
                    <a:pt x="848867" y="214883"/>
                  </a:moveTo>
                  <a:lnTo>
                    <a:pt x="675131" y="214883"/>
                  </a:lnTo>
                </a:path>
                <a:path w="848994" h="239395">
                  <a:moveTo>
                    <a:pt x="225551" y="214883"/>
                  </a:moveTo>
                  <a:lnTo>
                    <a:pt x="222503" y="207263"/>
                  </a:lnTo>
                  <a:lnTo>
                    <a:pt x="217931" y="201167"/>
                  </a:lnTo>
                  <a:lnTo>
                    <a:pt x="210311" y="199643"/>
                  </a:lnTo>
                  <a:lnTo>
                    <a:pt x="202691" y="201167"/>
                  </a:lnTo>
                  <a:lnTo>
                    <a:pt x="198119" y="207263"/>
                  </a:lnTo>
                  <a:lnTo>
                    <a:pt x="196595" y="214883"/>
                  </a:lnTo>
                  <a:lnTo>
                    <a:pt x="198119" y="220979"/>
                  </a:lnTo>
                  <a:lnTo>
                    <a:pt x="202691" y="227075"/>
                  </a:lnTo>
                  <a:lnTo>
                    <a:pt x="210311" y="228599"/>
                  </a:lnTo>
                  <a:lnTo>
                    <a:pt x="217931" y="227075"/>
                  </a:lnTo>
                  <a:lnTo>
                    <a:pt x="222503" y="220979"/>
                  </a:lnTo>
                  <a:lnTo>
                    <a:pt x="225551" y="214883"/>
                  </a:lnTo>
                  <a:close/>
                </a:path>
                <a:path w="848994" h="239395">
                  <a:moveTo>
                    <a:pt x="748283" y="214883"/>
                  </a:moveTo>
                  <a:lnTo>
                    <a:pt x="745235" y="207263"/>
                  </a:lnTo>
                  <a:lnTo>
                    <a:pt x="740663" y="201167"/>
                  </a:lnTo>
                  <a:lnTo>
                    <a:pt x="733043" y="199643"/>
                  </a:lnTo>
                  <a:lnTo>
                    <a:pt x="725423" y="201167"/>
                  </a:lnTo>
                  <a:lnTo>
                    <a:pt x="720851" y="207263"/>
                  </a:lnTo>
                  <a:lnTo>
                    <a:pt x="719327" y="214883"/>
                  </a:lnTo>
                  <a:lnTo>
                    <a:pt x="720851" y="220979"/>
                  </a:lnTo>
                  <a:lnTo>
                    <a:pt x="725423" y="227075"/>
                  </a:lnTo>
                  <a:lnTo>
                    <a:pt x="733043" y="228599"/>
                  </a:lnTo>
                  <a:lnTo>
                    <a:pt x="740663" y="227075"/>
                  </a:lnTo>
                  <a:lnTo>
                    <a:pt x="745235" y="220979"/>
                  </a:lnTo>
                  <a:lnTo>
                    <a:pt x="748283" y="214883"/>
                  </a:lnTo>
                  <a:close/>
                </a:path>
                <a:path w="848994" h="239395">
                  <a:moveTo>
                    <a:pt x="0" y="0"/>
                  </a:moveTo>
                  <a:lnTo>
                    <a:pt x="0" y="64007"/>
                  </a:lnTo>
                  <a:lnTo>
                    <a:pt x="38099" y="64007"/>
                  </a:lnTo>
                </a:path>
                <a:path w="848994" h="239395">
                  <a:moveTo>
                    <a:pt x="53339" y="12191"/>
                  </a:moveTo>
                  <a:lnTo>
                    <a:pt x="59435" y="9143"/>
                  </a:lnTo>
                  <a:lnTo>
                    <a:pt x="68579" y="0"/>
                  </a:lnTo>
                  <a:lnTo>
                    <a:pt x="68579" y="64007"/>
                  </a:lnTo>
                </a:path>
                <a:path w="848994" h="239395">
                  <a:moveTo>
                    <a:pt x="0" y="173735"/>
                  </a:moveTo>
                  <a:lnTo>
                    <a:pt x="0" y="239267"/>
                  </a:lnTo>
                  <a:lnTo>
                    <a:pt x="38099" y="239267"/>
                  </a:lnTo>
                </a:path>
                <a:path w="848994" h="239395">
                  <a:moveTo>
                    <a:pt x="56387" y="188975"/>
                  </a:moveTo>
                  <a:lnTo>
                    <a:pt x="56387" y="185927"/>
                  </a:lnTo>
                  <a:lnTo>
                    <a:pt x="59435" y="179831"/>
                  </a:lnTo>
                  <a:lnTo>
                    <a:pt x="62483" y="176783"/>
                  </a:lnTo>
                  <a:lnTo>
                    <a:pt x="68579" y="173735"/>
                  </a:lnTo>
                  <a:lnTo>
                    <a:pt x="80771" y="173735"/>
                  </a:lnTo>
                  <a:lnTo>
                    <a:pt x="86867" y="176783"/>
                  </a:lnTo>
                  <a:lnTo>
                    <a:pt x="89915" y="179831"/>
                  </a:lnTo>
                  <a:lnTo>
                    <a:pt x="92963" y="185927"/>
                  </a:lnTo>
                  <a:lnTo>
                    <a:pt x="92963" y="192023"/>
                  </a:lnTo>
                  <a:lnTo>
                    <a:pt x="89915" y="198119"/>
                  </a:lnTo>
                  <a:lnTo>
                    <a:pt x="83819" y="207263"/>
                  </a:lnTo>
                  <a:lnTo>
                    <a:pt x="53339" y="239267"/>
                  </a:lnTo>
                  <a:lnTo>
                    <a:pt x="96011" y="239267"/>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 name="object 106">
              <a:extLst>
                <a:ext uri="{FF2B5EF4-FFF2-40B4-BE49-F238E27FC236}">
                  <a16:creationId xmlns:a16="http://schemas.microsoft.com/office/drawing/2014/main" id="{A9C3F191-8C10-A033-9AA1-6FF24A1972F8}"/>
                </a:ext>
              </a:extLst>
            </p:cNvPr>
            <p:cNvSpPr/>
            <p:nvPr/>
          </p:nvSpPr>
          <p:spPr>
            <a:xfrm>
              <a:off x="2784348" y="3651503"/>
              <a:ext cx="29209" cy="175260"/>
            </a:xfrm>
            <a:custGeom>
              <a:avLst/>
              <a:gdLst/>
              <a:ahLst/>
              <a:cxnLst/>
              <a:rect l="l" t="t" r="r" b="b"/>
              <a:pathLst>
                <a:path w="29210" h="175260">
                  <a:moveTo>
                    <a:pt x="28956" y="0"/>
                  </a:moveTo>
                  <a:lnTo>
                    <a:pt x="0" y="0"/>
                  </a:lnTo>
                  <a:lnTo>
                    <a:pt x="0" y="175260"/>
                  </a:lnTo>
                  <a:lnTo>
                    <a:pt x="28956" y="175260"/>
                  </a:lnTo>
                  <a:lnTo>
                    <a:pt x="28956" y="0"/>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 name="object 107">
              <a:extLst>
                <a:ext uri="{FF2B5EF4-FFF2-40B4-BE49-F238E27FC236}">
                  <a16:creationId xmlns:a16="http://schemas.microsoft.com/office/drawing/2014/main" id="{50A888A2-99E4-3528-44F7-EF45DEED5FAE}"/>
                </a:ext>
              </a:extLst>
            </p:cNvPr>
            <p:cNvSpPr/>
            <p:nvPr/>
          </p:nvSpPr>
          <p:spPr>
            <a:xfrm>
              <a:off x="2537460" y="3654552"/>
              <a:ext cx="523240" cy="233679"/>
            </a:xfrm>
            <a:custGeom>
              <a:avLst/>
              <a:gdLst/>
              <a:ahLst/>
              <a:cxnLst/>
              <a:rect l="l" t="t" r="r" b="b"/>
              <a:pathLst>
                <a:path w="523239" h="233679">
                  <a:moveTo>
                    <a:pt x="522731" y="57911"/>
                  </a:moveTo>
                  <a:lnTo>
                    <a:pt x="467867" y="35051"/>
                  </a:lnTo>
                  <a:lnTo>
                    <a:pt x="409955" y="18287"/>
                  </a:lnTo>
                  <a:lnTo>
                    <a:pt x="352043" y="6095"/>
                  </a:lnTo>
                  <a:lnTo>
                    <a:pt x="291083" y="0"/>
                  </a:lnTo>
                  <a:lnTo>
                    <a:pt x="231647" y="0"/>
                  </a:lnTo>
                  <a:lnTo>
                    <a:pt x="172211" y="6095"/>
                  </a:lnTo>
                  <a:lnTo>
                    <a:pt x="112775" y="18287"/>
                  </a:lnTo>
                  <a:lnTo>
                    <a:pt x="54863" y="35051"/>
                  </a:lnTo>
                  <a:lnTo>
                    <a:pt x="0" y="57911"/>
                  </a:lnTo>
                </a:path>
                <a:path w="523239" h="233679">
                  <a:moveTo>
                    <a:pt x="522731" y="233171"/>
                  </a:moveTo>
                  <a:lnTo>
                    <a:pt x="467867" y="210311"/>
                  </a:lnTo>
                  <a:lnTo>
                    <a:pt x="409955" y="192023"/>
                  </a:lnTo>
                  <a:lnTo>
                    <a:pt x="352043" y="179831"/>
                  </a:lnTo>
                  <a:lnTo>
                    <a:pt x="291083" y="175259"/>
                  </a:lnTo>
                  <a:lnTo>
                    <a:pt x="231647" y="175259"/>
                  </a:lnTo>
                  <a:lnTo>
                    <a:pt x="172211" y="179831"/>
                  </a:lnTo>
                  <a:lnTo>
                    <a:pt x="112775" y="192023"/>
                  </a:lnTo>
                  <a:lnTo>
                    <a:pt x="54863" y="210311"/>
                  </a:lnTo>
                  <a:lnTo>
                    <a:pt x="0" y="233171"/>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2" name="object 108">
              <a:extLst>
                <a:ext uri="{FF2B5EF4-FFF2-40B4-BE49-F238E27FC236}">
                  <a16:creationId xmlns:a16="http://schemas.microsoft.com/office/drawing/2014/main" id="{CFD5D301-50AC-8374-4ADB-FCDDE4443154}"/>
                </a:ext>
              </a:extLst>
            </p:cNvPr>
            <p:cNvPicPr/>
            <p:nvPr/>
          </p:nvPicPr>
          <p:blipFill>
            <a:blip r:embed="rId57" cstate="print"/>
            <a:stretch>
              <a:fillRect/>
            </a:stretch>
          </p:blipFill>
          <p:spPr>
            <a:xfrm>
              <a:off x="3154680" y="3797808"/>
              <a:ext cx="169163" cy="74675"/>
            </a:xfrm>
            <a:prstGeom prst="rect">
              <a:avLst/>
            </a:prstGeom>
          </p:spPr>
        </p:pic>
        <p:pic>
          <p:nvPicPr>
            <p:cNvPr id="113" name="object 109">
              <a:extLst>
                <a:ext uri="{FF2B5EF4-FFF2-40B4-BE49-F238E27FC236}">
                  <a16:creationId xmlns:a16="http://schemas.microsoft.com/office/drawing/2014/main" id="{C2519FCC-220C-E438-5787-1B5D191E8B1A}"/>
                </a:ext>
              </a:extLst>
            </p:cNvPr>
            <p:cNvPicPr/>
            <p:nvPr/>
          </p:nvPicPr>
          <p:blipFill>
            <a:blip r:embed="rId60" cstate="print"/>
            <a:stretch>
              <a:fillRect/>
            </a:stretch>
          </p:blipFill>
          <p:spPr>
            <a:xfrm>
              <a:off x="3154680" y="3624072"/>
              <a:ext cx="175259" cy="73151"/>
            </a:xfrm>
            <a:prstGeom prst="rect">
              <a:avLst/>
            </a:prstGeom>
          </p:spPr>
        </p:pic>
        <p:sp>
          <p:nvSpPr>
            <p:cNvPr id="114" name="object 110">
              <a:extLst>
                <a:ext uri="{FF2B5EF4-FFF2-40B4-BE49-F238E27FC236}">
                  <a16:creationId xmlns:a16="http://schemas.microsoft.com/office/drawing/2014/main" id="{AB6C95E8-7AC7-7DFF-9EAE-F785AD0002F7}"/>
                </a:ext>
              </a:extLst>
            </p:cNvPr>
            <p:cNvSpPr/>
            <p:nvPr/>
          </p:nvSpPr>
          <p:spPr>
            <a:xfrm>
              <a:off x="3627120" y="3698747"/>
              <a:ext cx="203200" cy="204470"/>
            </a:xfrm>
            <a:custGeom>
              <a:avLst/>
              <a:gdLst/>
              <a:ahLst/>
              <a:cxnLst/>
              <a:rect l="l" t="t" r="r" b="b"/>
              <a:pathLst>
                <a:path w="203200" h="204470">
                  <a:moveTo>
                    <a:pt x="28956" y="175260"/>
                  </a:moveTo>
                  <a:lnTo>
                    <a:pt x="0" y="175260"/>
                  </a:lnTo>
                  <a:lnTo>
                    <a:pt x="0" y="204216"/>
                  </a:lnTo>
                  <a:lnTo>
                    <a:pt x="28956" y="204216"/>
                  </a:lnTo>
                  <a:lnTo>
                    <a:pt x="28956" y="175260"/>
                  </a:lnTo>
                  <a:close/>
                </a:path>
                <a:path w="203200" h="204470">
                  <a:moveTo>
                    <a:pt x="202692" y="0"/>
                  </a:moveTo>
                  <a:lnTo>
                    <a:pt x="173736" y="0"/>
                  </a:lnTo>
                  <a:lnTo>
                    <a:pt x="173736" y="30480"/>
                  </a:lnTo>
                  <a:lnTo>
                    <a:pt x="202692" y="30480"/>
                  </a:lnTo>
                  <a:lnTo>
                    <a:pt x="202692" y="0"/>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object 111">
              <a:extLst>
                <a:ext uri="{FF2B5EF4-FFF2-40B4-BE49-F238E27FC236}">
                  <a16:creationId xmlns:a16="http://schemas.microsoft.com/office/drawing/2014/main" id="{E3F401C9-A103-5EC3-F718-ECB42C973B10}"/>
                </a:ext>
              </a:extLst>
            </p:cNvPr>
            <p:cNvSpPr/>
            <p:nvPr/>
          </p:nvSpPr>
          <p:spPr>
            <a:xfrm>
              <a:off x="3640836" y="2609088"/>
              <a:ext cx="175260" cy="1278890"/>
            </a:xfrm>
            <a:custGeom>
              <a:avLst/>
              <a:gdLst/>
              <a:ahLst/>
              <a:cxnLst/>
              <a:rect l="l" t="t" r="r" b="b"/>
              <a:pathLst>
                <a:path w="175260" h="1278889">
                  <a:moveTo>
                    <a:pt x="175259" y="1103375"/>
                  </a:moveTo>
                  <a:lnTo>
                    <a:pt x="175259" y="1016507"/>
                  </a:lnTo>
                </a:path>
                <a:path w="175260" h="1278889">
                  <a:moveTo>
                    <a:pt x="175259" y="958595"/>
                  </a:moveTo>
                  <a:lnTo>
                    <a:pt x="175259" y="842771"/>
                  </a:lnTo>
                </a:path>
                <a:path w="175260" h="1278889">
                  <a:moveTo>
                    <a:pt x="175259" y="784859"/>
                  </a:moveTo>
                  <a:lnTo>
                    <a:pt x="175259" y="667511"/>
                  </a:lnTo>
                </a:path>
                <a:path w="175260" h="1278889">
                  <a:moveTo>
                    <a:pt x="175259" y="609599"/>
                  </a:moveTo>
                  <a:lnTo>
                    <a:pt x="175259" y="493775"/>
                  </a:lnTo>
                </a:path>
                <a:path w="175260" h="1278889">
                  <a:moveTo>
                    <a:pt x="175259" y="435863"/>
                  </a:moveTo>
                  <a:lnTo>
                    <a:pt x="175259" y="320039"/>
                  </a:lnTo>
                </a:path>
                <a:path w="175260" h="1278889">
                  <a:moveTo>
                    <a:pt x="175259" y="262127"/>
                  </a:moveTo>
                  <a:lnTo>
                    <a:pt x="175259" y="144779"/>
                  </a:lnTo>
                </a:path>
                <a:path w="175260" h="1278889">
                  <a:moveTo>
                    <a:pt x="175259" y="86867"/>
                  </a:moveTo>
                  <a:lnTo>
                    <a:pt x="175259" y="0"/>
                  </a:lnTo>
                </a:path>
                <a:path w="175260" h="1278889">
                  <a:moveTo>
                    <a:pt x="0" y="1278635"/>
                  </a:moveTo>
                  <a:lnTo>
                    <a:pt x="0" y="1161287"/>
                  </a:lnTo>
                </a:path>
                <a:path w="175260" h="1278889">
                  <a:moveTo>
                    <a:pt x="0" y="1103375"/>
                  </a:moveTo>
                  <a:lnTo>
                    <a:pt x="0" y="987551"/>
                  </a:lnTo>
                </a:path>
                <a:path w="175260" h="1278889">
                  <a:moveTo>
                    <a:pt x="0" y="929639"/>
                  </a:moveTo>
                  <a:lnTo>
                    <a:pt x="0" y="813815"/>
                  </a:lnTo>
                </a:path>
                <a:path w="175260" h="1278889">
                  <a:moveTo>
                    <a:pt x="0" y="755903"/>
                  </a:moveTo>
                  <a:lnTo>
                    <a:pt x="0" y="638555"/>
                  </a:lnTo>
                </a:path>
                <a:path w="175260" h="1278889">
                  <a:moveTo>
                    <a:pt x="0" y="580643"/>
                  </a:moveTo>
                  <a:lnTo>
                    <a:pt x="0" y="464819"/>
                  </a:lnTo>
                </a:path>
                <a:path w="175260" h="1278889">
                  <a:moveTo>
                    <a:pt x="0" y="406907"/>
                  </a:moveTo>
                  <a:lnTo>
                    <a:pt x="0" y="291083"/>
                  </a:lnTo>
                </a:path>
                <a:path w="175260" h="1278889">
                  <a:moveTo>
                    <a:pt x="0" y="231647"/>
                  </a:moveTo>
                  <a:lnTo>
                    <a:pt x="0" y="11582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object 112">
              <a:extLst>
                <a:ext uri="{FF2B5EF4-FFF2-40B4-BE49-F238E27FC236}">
                  <a16:creationId xmlns:a16="http://schemas.microsoft.com/office/drawing/2014/main" id="{08364586-B3F5-B01B-2CA3-7A3E2A869B82}"/>
                </a:ext>
              </a:extLst>
            </p:cNvPr>
            <p:cNvSpPr/>
            <p:nvPr/>
          </p:nvSpPr>
          <p:spPr>
            <a:xfrm>
              <a:off x="4034028" y="2421635"/>
              <a:ext cx="436245" cy="1481455"/>
            </a:xfrm>
            <a:custGeom>
              <a:avLst/>
              <a:gdLst/>
              <a:ahLst/>
              <a:cxnLst/>
              <a:rect l="l" t="t" r="r" b="b"/>
              <a:pathLst>
                <a:path w="436245" h="1481454">
                  <a:moveTo>
                    <a:pt x="28956" y="1277112"/>
                  </a:moveTo>
                  <a:lnTo>
                    <a:pt x="0" y="1277112"/>
                  </a:lnTo>
                  <a:lnTo>
                    <a:pt x="0" y="1307592"/>
                  </a:lnTo>
                  <a:lnTo>
                    <a:pt x="28956" y="1307592"/>
                  </a:lnTo>
                  <a:lnTo>
                    <a:pt x="28956" y="1277112"/>
                  </a:lnTo>
                  <a:close/>
                </a:path>
                <a:path w="436245" h="1481454">
                  <a:moveTo>
                    <a:pt x="202692" y="1452372"/>
                  </a:moveTo>
                  <a:lnTo>
                    <a:pt x="173736" y="1452372"/>
                  </a:lnTo>
                  <a:lnTo>
                    <a:pt x="173736" y="1481328"/>
                  </a:lnTo>
                  <a:lnTo>
                    <a:pt x="202692" y="1481328"/>
                  </a:lnTo>
                  <a:lnTo>
                    <a:pt x="202692" y="1452372"/>
                  </a:lnTo>
                  <a:close/>
                </a:path>
                <a:path w="436245" h="1481454">
                  <a:moveTo>
                    <a:pt x="435864" y="0"/>
                  </a:moveTo>
                  <a:lnTo>
                    <a:pt x="406908" y="0"/>
                  </a:lnTo>
                  <a:lnTo>
                    <a:pt x="406908" y="28956"/>
                  </a:lnTo>
                  <a:lnTo>
                    <a:pt x="435864" y="28956"/>
                  </a:lnTo>
                  <a:lnTo>
                    <a:pt x="435864" y="0"/>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object 113">
              <a:extLst>
                <a:ext uri="{FF2B5EF4-FFF2-40B4-BE49-F238E27FC236}">
                  <a16:creationId xmlns:a16="http://schemas.microsoft.com/office/drawing/2014/main" id="{6B3EC8BF-CF97-714D-FFA0-3CB7731D78A7}"/>
                </a:ext>
              </a:extLst>
            </p:cNvPr>
            <p:cNvSpPr/>
            <p:nvPr/>
          </p:nvSpPr>
          <p:spPr>
            <a:xfrm>
              <a:off x="4047744" y="2840736"/>
              <a:ext cx="2499360" cy="1047115"/>
            </a:xfrm>
            <a:custGeom>
              <a:avLst/>
              <a:gdLst/>
              <a:ahLst/>
              <a:cxnLst/>
              <a:rect l="l" t="t" r="r" b="b"/>
              <a:pathLst>
                <a:path w="2499359" h="1047114">
                  <a:moveTo>
                    <a:pt x="0" y="0"/>
                  </a:moveTo>
                  <a:lnTo>
                    <a:pt x="0" y="871727"/>
                  </a:lnTo>
                </a:path>
                <a:path w="2499359" h="1047114">
                  <a:moveTo>
                    <a:pt x="175259" y="175259"/>
                  </a:moveTo>
                  <a:lnTo>
                    <a:pt x="175259" y="1046987"/>
                  </a:lnTo>
                </a:path>
                <a:path w="2499359" h="1047114">
                  <a:moveTo>
                    <a:pt x="1336547" y="0"/>
                  </a:moveTo>
                  <a:lnTo>
                    <a:pt x="2499359" y="0"/>
                  </a:lnTo>
                </a:path>
                <a:path w="2499359" h="1047114">
                  <a:moveTo>
                    <a:pt x="1336547" y="871727"/>
                  </a:moveTo>
                  <a:lnTo>
                    <a:pt x="2499359" y="871727"/>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8" name="object 114">
              <a:extLst>
                <a:ext uri="{FF2B5EF4-FFF2-40B4-BE49-F238E27FC236}">
                  <a16:creationId xmlns:a16="http://schemas.microsoft.com/office/drawing/2014/main" id="{4EB661DF-CFDD-B2D3-1F61-7E0E43AC9EF7}"/>
                </a:ext>
              </a:extLst>
            </p:cNvPr>
            <p:cNvPicPr/>
            <p:nvPr/>
          </p:nvPicPr>
          <p:blipFill>
            <a:blip r:embed="rId56" cstate="print"/>
            <a:stretch>
              <a:fillRect/>
            </a:stretch>
          </p:blipFill>
          <p:spPr>
            <a:xfrm>
              <a:off x="5478780" y="2926080"/>
              <a:ext cx="169163" cy="74675"/>
            </a:xfrm>
            <a:prstGeom prst="rect">
              <a:avLst/>
            </a:prstGeom>
          </p:spPr>
        </p:pic>
        <p:pic>
          <p:nvPicPr>
            <p:cNvPr id="119" name="object 115">
              <a:extLst>
                <a:ext uri="{FF2B5EF4-FFF2-40B4-BE49-F238E27FC236}">
                  <a16:creationId xmlns:a16="http://schemas.microsoft.com/office/drawing/2014/main" id="{FCC3A63B-F507-4E97-B2DD-B5894708115C}"/>
                </a:ext>
              </a:extLst>
            </p:cNvPr>
            <p:cNvPicPr/>
            <p:nvPr/>
          </p:nvPicPr>
          <p:blipFill>
            <a:blip r:embed="rId57" cstate="print"/>
            <a:stretch>
              <a:fillRect/>
            </a:stretch>
          </p:blipFill>
          <p:spPr>
            <a:xfrm>
              <a:off x="5478780" y="3797808"/>
              <a:ext cx="169163" cy="74675"/>
            </a:xfrm>
            <a:prstGeom prst="rect">
              <a:avLst/>
            </a:prstGeom>
          </p:spPr>
        </p:pic>
        <p:pic>
          <p:nvPicPr>
            <p:cNvPr id="120" name="object 116">
              <a:extLst>
                <a:ext uri="{FF2B5EF4-FFF2-40B4-BE49-F238E27FC236}">
                  <a16:creationId xmlns:a16="http://schemas.microsoft.com/office/drawing/2014/main" id="{4DED32C6-8A05-9EF4-AD2A-11A4B1D87395}"/>
                </a:ext>
              </a:extLst>
            </p:cNvPr>
            <p:cNvPicPr/>
            <p:nvPr/>
          </p:nvPicPr>
          <p:blipFill>
            <a:blip r:embed="rId67" cstate="print"/>
            <a:stretch>
              <a:fillRect/>
            </a:stretch>
          </p:blipFill>
          <p:spPr>
            <a:xfrm>
              <a:off x="4925568" y="3258312"/>
              <a:ext cx="385571" cy="201167"/>
            </a:xfrm>
            <a:prstGeom prst="rect">
              <a:avLst/>
            </a:prstGeom>
          </p:spPr>
        </p:pic>
        <p:sp>
          <p:nvSpPr>
            <p:cNvPr id="121" name="object 117">
              <a:extLst>
                <a:ext uri="{FF2B5EF4-FFF2-40B4-BE49-F238E27FC236}">
                  <a16:creationId xmlns:a16="http://schemas.microsoft.com/office/drawing/2014/main" id="{FEEB3AA4-B5E2-E1E1-6B30-D323E36EE325}"/>
                </a:ext>
              </a:extLst>
            </p:cNvPr>
            <p:cNvSpPr/>
            <p:nvPr/>
          </p:nvSpPr>
          <p:spPr>
            <a:xfrm>
              <a:off x="5093208" y="3511296"/>
              <a:ext cx="59690" cy="116205"/>
            </a:xfrm>
            <a:custGeom>
              <a:avLst/>
              <a:gdLst/>
              <a:ahLst/>
              <a:cxnLst/>
              <a:rect l="l" t="t" r="r" b="b"/>
              <a:pathLst>
                <a:path w="59689" h="116204">
                  <a:moveTo>
                    <a:pt x="0" y="0"/>
                  </a:moveTo>
                  <a:lnTo>
                    <a:pt x="59435" y="11582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22" name="object 118">
              <a:extLst>
                <a:ext uri="{FF2B5EF4-FFF2-40B4-BE49-F238E27FC236}">
                  <a16:creationId xmlns:a16="http://schemas.microsoft.com/office/drawing/2014/main" id="{366CDD04-8E66-3CFB-EEA2-70A3029F86E0}"/>
                </a:ext>
              </a:extLst>
            </p:cNvPr>
            <p:cNvPicPr/>
            <p:nvPr/>
          </p:nvPicPr>
          <p:blipFill>
            <a:blip r:embed="rId68" cstate="print"/>
            <a:stretch>
              <a:fillRect/>
            </a:stretch>
          </p:blipFill>
          <p:spPr>
            <a:xfrm>
              <a:off x="4828031" y="3159252"/>
              <a:ext cx="185927" cy="73151"/>
            </a:xfrm>
            <a:prstGeom prst="rect">
              <a:avLst/>
            </a:prstGeom>
          </p:spPr>
        </p:pic>
        <p:pic>
          <p:nvPicPr>
            <p:cNvPr id="123" name="object 119">
              <a:extLst>
                <a:ext uri="{FF2B5EF4-FFF2-40B4-BE49-F238E27FC236}">
                  <a16:creationId xmlns:a16="http://schemas.microsoft.com/office/drawing/2014/main" id="{BF4E3042-BE3C-5C06-81DF-F078F8F4ABCF}"/>
                </a:ext>
              </a:extLst>
            </p:cNvPr>
            <p:cNvPicPr/>
            <p:nvPr/>
          </p:nvPicPr>
          <p:blipFill>
            <a:blip r:embed="rId69" cstate="print"/>
            <a:stretch>
              <a:fillRect/>
            </a:stretch>
          </p:blipFill>
          <p:spPr>
            <a:xfrm>
              <a:off x="5033772" y="3159252"/>
              <a:ext cx="361187" cy="73151"/>
            </a:xfrm>
            <a:prstGeom prst="rect">
              <a:avLst/>
            </a:prstGeom>
          </p:spPr>
        </p:pic>
        <p:sp>
          <p:nvSpPr>
            <p:cNvPr id="124" name="object 120">
              <a:extLst>
                <a:ext uri="{FF2B5EF4-FFF2-40B4-BE49-F238E27FC236}">
                  <a16:creationId xmlns:a16="http://schemas.microsoft.com/office/drawing/2014/main" id="{E501EEAA-6CE9-BB37-B276-DA946BFD53BF}"/>
                </a:ext>
              </a:extLst>
            </p:cNvPr>
            <p:cNvSpPr/>
            <p:nvPr/>
          </p:nvSpPr>
          <p:spPr>
            <a:xfrm>
              <a:off x="4745736" y="2375916"/>
              <a:ext cx="754380" cy="1628139"/>
            </a:xfrm>
            <a:custGeom>
              <a:avLst/>
              <a:gdLst/>
              <a:ahLst/>
              <a:cxnLst/>
              <a:rect l="l" t="t" r="r" b="b"/>
              <a:pathLst>
                <a:path w="754379" h="1628139">
                  <a:moveTo>
                    <a:pt x="696467" y="871727"/>
                  </a:moveTo>
                  <a:lnTo>
                    <a:pt x="57911" y="871727"/>
                  </a:lnTo>
                </a:path>
                <a:path w="754379" h="1628139">
                  <a:moveTo>
                    <a:pt x="57911" y="1627631"/>
                  </a:moveTo>
                  <a:lnTo>
                    <a:pt x="696467" y="1627631"/>
                  </a:lnTo>
                </a:path>
                <a:path w="754379" h="1628139">
                  <a:moveTo>
                    <a:pt x="696467" y="1089659"/>
                  </a:moveTo>
                  <a:lnTo>
                    <a:pt x="57911" y="1089659"/>
                  </a:lnTo>
                </a:path>
                <a:path w="754379" h="1628139">
                  <a:moveTo>
                    <a:pt x="696467" y="1104899"/>
                  </a:moveTo>
                  <a:lnTo>
                    <a:pt x="57911" y="1104899"/>
                  </a:lnTo>
                  <a:lnTo>
                    <a:pt x="57911" y="1627631"/>
                  </a:lnTo>
                </a:path>
                <a:path w="754379" h="1628139">
                  <a:moveTo>
                    <a:pt x="289559" y="1453895"/>
                  </a:moveTo>
                  <a:lnTo>
                    <a:pt x="289559" y="1569719"/>
                  </a:lnTo>
                </a:path>
                <a:path w="754379" h="1628139">
                  <a:moveTo>
                    <a:pt x="115823" y="1511807"/>
                  </a:moveTo>
                  <a:lnTo>
                    <a:pt x="289559" y="1511807"/>
                  </a:lnTo>
                </a:path>
                <a:path w="754379" h="1628139">
                  <a:moveTo>
                    <a:pt x="115823" y="1336547"/>
                  </a:moveTo>
                  <a:lnTo>
                    <a:pt x="289559" y="1336547"/>
                  </a:lnTo>
                </a:path>
                <a:path w="754379" h="1628139">
                  <a:moveTo>
                    <a:pt x="115823" y="1511807"/>
                  </a:moveTo>
                  <a:lnTo>
                    <a:pt x="0" y="1511807"/>
                  </a:lnTo>
                </a:path>
                <a:path w="754379" h="1628139">
                  <a:moveTo>
                    <a:pt x="131063" y="1511807"/>
                  </a:moveTo>
                  <a:lnTo>
                    <a:pt x="128015" y="1504187"/>
                  </a:lnTo>
                  <a:lnTo>
                    <a:pt x="123443" y="1498091"/>
                  </a:lnTo>
                  <a:lnTo>
                    <a:pt x="115823" y="1496567"/>
                  </a:lnTo>
                  <a:lnTo>
                    <a:pt x="108203" y="1498091"/>
                  </a:lnTo>
                  <a:lnTo>
                    <a:pt x="103631" y="1504187"/>
                  </a:lnTo>
                  <a:lnTo>
                    <a:pt x="100583" y="1511807"/>
                  </a:lnTo>
                  <a:lnTo>
                    <a:pt x="103631" y="1517903"/>
                  </a:lnTo>
                  <a:lnTo>
                    <a:pt x="108203" y="1523999"/>
                  </a:lnTo>
                  <a:lnTo>
                    <a:pt x="115823" y="1525523"/>
                  </a:lnTo>
                  <a:lnTo>
                    <a:pt x="123443" y="1523999"/>
                  </a:lnTo>
                  <a:lnTo>
                    <a:pt x="128015" y="1517903"/>
                  </a:lnTo>
                  <a:lnTo>
                    <a:pt x="131063" y="1511807"/>
                  </a:lnTo>
                  <a:close/>
                </a:path>
                <a:path w="754379" h="1628139">
                  <a:moveTo>
                    <a:pt x="115823" y="1336547"/>
                  </a:moveTo>
                  <a:lnTo>
                    <a:pt x="0" y="1336547"/>
                  </a:lnTo>
                </a:path>
                <a:path w="754379" h="1628139">
                  <a:moveTo>
                    <a:pt x="131063" y="1336547"/>
                  </a:moveTo>
                  <a:lnTo>
                    <a:pt x="128015" y="1330451"/>
                  </a:lnTo>
                  <a:lnTo>
                    <a:pt x="123443" y="1324355"/>
                  </a:lnTo>
                  <a:lnTo>
                    <a:pt x="115823" y="1322831"/>
                  </a:lnTo>
                  <a:lnTo>
                    <a:pt x="108203" y="1324355"/>
                  </a:lnTo>
                  <a:lnTo>
                    <a:pt x="103631" y="1330451"/>
                  </a:lnTo>
                  <a:lnTo>
                    <a:pt x="100583" y="1336547"/>
                  </a:lnTo>
                  <a:lnTo>
                    <a:pt x="103631" y="1344167"/>
                  </a:lnTo>
                  <a:lnTo>
                    <a:pt x="108203" y="1350263"/>
                  </a:lnTo>
                  <a:lnTo>
                    <a:pt x="115823" y="1351787"/>
                  </a:lnTo>
                  <a:lnTo>
                    <a:pt x="123443" y="1350263"/>
                  </a:lnTo>
                  <a:lnTo>
                    <a:pt x="128015" y="1344167"/>
                  </a:lnTo>
                  <a:lnTo>
                    <a:pt x="131063" y="1336547"/>
                  </a:lnTo>
                  <a:close/>
                </a:path>
                <a:path w="754379" h="1628139">
                  <a:moveTo>
                    <a:pt x="289559" y="1278635"/>
                  </a:moveTo>
                  <a:lnTo>
                    <a:pt x="289559" y="1394459"/>
                  </a:lnTo>
                </a:path>
                <a:path w="754379" h="1628139">
                  <a:moveTo>
                    <a:pt x="57911" y="871727"/>
                  </a:moveTo>
                  <a:lnTo>
                    <a:pt x="57911" y="1089659"/>
                  </a:lnTo>
                </a:path>
                <a:path w="754379" h="1628139">
                  <a:moveTo>
                    <a:pt x="231647" y="1193291"/>
                  </a:moveTo>
                  <a:lnTo>
                    <a:pt x="115823" y="1193291"/>
                  </a:lnTo>
                  <a:lnTo>
                    <a:pt x="115823" y="1046987"/>
                  </a:lnTo>
                </a:path>
                <a:path w="754379" h="1628139">
                  <a:moveTo>
                    <a:pt x="131063" y="1046987"/>
                  </a:moveTo>
                  <a:lnTo>
                    <a:pt x="128015" y="1039367"/>
                  </a:lnTo>
                  <a:lnTo>
                    <a:pt x="123443" y="1033271"/>
                  </a:lnTo>
                  <a:lnTo>
                    <a:pt x="115823" y="1031747"/>
                  </a:lnTo>
                  <a:lnTo>
                    <a:pt x="108203" y="1033271"/>
                  </a:lnTo>
                  <a:lnTo>
                    <a:pt x="103631" y="1039367"/>
                  </a:lnTo>
                  <a:lnTo>
                    <a:pt x="100583" y="1046987"/>
                  </a:lnTo>
                  <a:lnTo>
                    <a:pt x="103631" y="1053083"/>
                  </a:lnTo>
                  <a:lnTo>
                    <a:pt x="108203" y="1059179"/>
                  </a:lnTo>
                  <a:lnTo>
                    <a:pt x="115823" y="1060703"/>
                  </a:lnTo>
                  <a:lnTo>
                    <a:pt x="123443" y="1059179"/>
                  </a:lnTo>
                  <a:lnTo>
                    <a:pt x="128015" y="1053083"/>
                  </a:lnTo>
                  <a:lnTo>
                    <a:pt x="131063" y="1046987"/>
                  </a:lnTo>
                  <a:close/>
                </a:path>
                <a:path w="754379" h="1628139">
                  <a:moveTo>
                    <a:pt x="131063" y="1193291"/>
                  </a:moveTo>
                  <a:lnTo>
                    <a:pt x="128015" y="1187195"/>
                  </a:lnTo>
                  <a:lnTo>
                    <a:pt x="123443" y="1181099"/>
                  </a:lnTo>
                  <a:lnTo>
                    <a:pt x="115823" y="1179575"/>
                  </a:lnTo>
                  <a:lnTo>
                    <a:pt x="108203" y="1181099"/>
                  </a:lnTo>
                  <a:lnTo>
                    <a:pt x="103631" y="1187195"/>
                  </a:lnTo>
                  <a:lnTo>
                    <a:pt x="100583" y="1193291"/>
                  </a:lnTo>
                  <a:lnTo>
                    <a:pt x="103631" y="1200911"/>
                  </a:lnTo>
                  <a:lnTo>
                    <a:pt x="108203" y="1207007"/>
                  </a:lnTo>
                  <a:lnTo>
                    <a:pt x="115823" y="1208531"/>
                  </a:lnTo>
                  <a:lnTo>
                    <a:pt x="123443" y="1207007"/>
                  </a:lnTo>
                  <a:lnTo>
                    <a:pt x="128015" y="1200911"/>
                  </a:lnTo>
                  <a:lnTo>
                    <a:pt x="131063" y="1193291"/>
                  </a:lnTo>
                  <a:close/>
                </a:path>
                <a:path w="754379" h="1628139">
                  <a:moveTo>
                    <a:pt x="115823" y="929639"/>
                  </a:moveTo>
                  <a:lnTo>
                    <a:pt x="0" y="929639"/>
                  </a:lnTo>
                </a:path>
                <a:path w="754379" h="1628139">
                  <a:moveTo>
                    <a:pt x="131063" y="929639"/>
                  </a:moveTo>
                  <a:lnTo>
                    <a:pt x="128015" y="923543"/>
                  </a:lnTo>
                  <a:lnTo>
                    <a:pt x="123443" y="917447"/>
                  </a:lnTo>
                  <a:lnTo>
                    <a:pt x="115823" y="915923"/>
                  </a:lnTo>
                  <a:lnTo>
                    <a:pt x="108203" y="917447"/>
                  </a:lnTo>
                  <a:lnTo>
                    <a:pt x="103631" y="923543"/>
                  </a:lnTo>
                  <a:lnTo>
                    <a:pt x="100583" y="929639"/>
                  </a:lnTo>
                  <a:lnTo>
                    <a:pt x="103631" y="937259"/>
                  </a:lnTo>
                  <a:lnTo>
                    <a:pt x="108203" y="943355"/>
                  </a:lnTo>
                  <a:lnTo>
                    <a:pt x="115823" y="944879"/>
                  </a:lnTo>
                  <a:lnTo>
                    <a:pt x="123443" y="943355"/>
                  </a:lnTo>
                  <a:lnTo>
                    <a:pt x="128015" y="937259"/>
                  </a:lnTo>
                  <a:lnTo>
                    <a:pt x="131063" y="929639"/>
                  </a:lnTo>
                  <a:close/>
                </a:path>
                <a:path w="754379" h="1628139">
                  <a:moveTo>
                    <a:pt x="347471" y="1135379"/>
                  </a:moveTo>
                  <a:lnTo>
                    <a:pt x="231647" y="1193291"/>
                  </a:lnTo>
                </a:path>
                <a:path w="754379" h="1628139">
                  <a:moveTo>
                    <a:pt x="696467" y="1627631"/>
                  </a:moveTo>
                  <a:lnTo>
                    <a:pt x="696467" y="1104899"/>
                  </a:lnTo>
                </a:path>
                <a:path w="754379" h="1628139">
                  <a:moveTo>
                    <a:pt x="406907" y="1251203"/>
                  </a:moveTo>
                  <a:lnTo>
                    <a:pt x="522731" y="1193291"/>
                  </a:lnTo>
                </a:path>
                <a:path w="754379" h="1628139">
                  <a:moveTo>
                    <a:pt x="464819" y="1453895"/>
                  </a:moveTo>
                  <a:lnTo>
                    <a:pt x="464819" y="1569719"/>
                  </a:lnTo>
                </a:path>
                <a:path w="754379" h="1628139">
                  <a:moveTo>
                    <a:pt x="638555" y="1336547"/>
                  </a:moveTo>
                  <a:lnTo>
                    <a:pt x="464819" y="1336547"/>
                  </a:lnTo>
                </a:path>
                <a:path w="754379" h="1628139">
                  <a:moveTo>
                    <a:pt x="638555" y="1511807"/>
                  </a:moveTo>
                  <a:lnTo>
                    <a:pt x="464819" y="1511807"/>
                  </a:lnTo>
                </a:path>
                <a:path w="754379" h="1628139">
                  <a:moveTo>
                    <a:pt x="464819" y="1278635"/>
                  </a:moveTo>
                  <a:lnTo>
                    <a:pt x="464819" y="1394459"/>
                  </a:lnTo>
                </a:path>
                <a:path w="754379" h="1628139">
                  <a:moveTo>
                    <a:pt x="754379" y="1511807"/>
                  </a:moveTo>
                  <a:lnTo>
                    <a:pt x="638555" y="1511807"/>
                  </a:lnTo>
                </a:path>
                <a:path w="754379" h="1628139">
                  <a:moveTo>
                    <a:pt x="653795" y="1511807"/>
                  </a:moveTo>
                  <a:lnTo>
                    <a:pt x="650747" y="1504187"/>
                  </a:lnTo>
                  <a:lnTo>
                    <a:pt x="646175" y="1498091"/>
                  </a:lnTo>
                  <a:lnTo>
                    <a:pt x="638555" y="1496567"/>
                  </a:lnTo>
                  <a:lnTo>
                    <a:pt x="630935" y="1498091"/>
                  </a:lnTo>
                  <a:lnTo>
                    <a:pt x="626363" y="1504187"/>
                  </a:lnTo>
                  <a:lnTo>
                    <a:pt x="624839" y="1511807"/>
                  </a:lnTo>
                  <a:lnTo>
                    <a:pt x="626363" y="1517903"/>
                  </a:lnTo>
                  <a:lnTo>
                    <a:pt x="630935" y="1523999"/>
                  </a:lnTo>
                  <a:lnTo>
                    <a:pt x="638555" y="1525523"/>
                  </a:lnTo>
                  <a:lnTo>
                    <a:pt x="646175" y="1523999"/>
                  </a:lnTo>
                  <a:lnTo>
                    <a:pt x="650747" y="1517903"/>
                  </a:lnTo>
                  <a:lnTo>
                    <a:pt x="653795" y="1511807"/>
                  </a:lnTo>
                  <a:close/>
                </a:path>
                <a:path w="754379" h="1628139">
                  <a:moveTo>
                    <a:pt x="754379" y="1336547"/>
                  </a:moveTo>
                  <a:lnTo>
                    <a:pt x="638555" y="1336547"/>
                  </a:lnTo>
                </a:path>
                <a:path w="754379" h="1628139">
                  <a:moveTo>
                    <a:pt x="653795" y="1336547"/>
                  </a:moveTo>
                  <a:lnTo>
                    <a:pt x="650747" y="1330451"/>
                  </a:lnTo>
                  <a:lnTo>
                    <a:pt x="646175" y="1324355"/>
                  </a:lnTo>
                  <a:lnTo>
                    <a:pt x="638555" y="1322831"/>
                  </a:lnTo>
                  <a:lnTo>
                    <a:pt x="630935" y="1324355"/>
                  </a:lnTo>
                  <a:lnTo>
                    <a:pt x="626363" y="1330451"/>
                  </a:lnTo>
                  <a:lnTo>
                    <a:pt x="624839" y="1336547"/>
                  </a:lnTo>
                  <a:lnTo>
                    <a:pt x="626363" y="1344167"/>
                  </a:lnTo>
                  <a:lnTo>
                    <a:pt x="630935" y="1350263"/>
                  </a:lnTo>
                  <a:lnTo>
                    <a:pt x="638555" y="1351787"/>
                  </a:lnTo>
                  <a:lnTo>
                    <a:pt x="646175" y="1350263"/>
                  </a:lnTo>
                  <a:lnTo>
                    <a:pt x="650747" y="1344167"/>
                  </a:lnTo>
                  <a:lnTo>
                    <a:pt x="653795" y="1336547"/>
                  </a:lnTo>
                  <a:close/>
                </a:path>
                <a:path w="754379" h="1628139">
                  <a:moveTo>
                    <a:pt x="696467" y="1089659"/>
                  </a:moveTo>
                  <a:lnTo>
                    <a:pt x="696467" y="871727"/>
                  </a:lnTo>
                </a:path>
                <a:path w="754379" h="1628139">
                  <a:moveTo>
                    <a:pt x="522731" y="1193291"/>
                  </a:moveTo>
                  <a:lnTo>
                    <a:pt x="638555" y="1193291"/>
                  </a:lnTo>
                  <a:lnTo>
                    <a:pt x="638555" y="1046987"/>
                  </a:lnTo>
                </a:path>
                <a:path w="754379" h="1628139">
                  <a:moveTo>
                    <a:pt x="653795" y="1046987"/>
                  </a:moveTo>
                  <a:lnTo>
                    <a:pt x="650747" y="1039367"/>
                  </a:lnTo>
                  <a:lnTo>
                    <a:pt x="646175" y="1033271"/>
                  </a:lnTo>
                  <a:lnTo>
                    <a:pt x="638555" y="1031747"/>
                  </a:lnTo>
                  <a:lnTo>
                    <a:pt x="630935" y="1033271"/>
                  </a:lnTo>
                  <a:lnTo>
                    <a:pt x="626363" y="1039367"/>
                  </a:lnTo>
                  <a:lnTo>
                    <a:pt x="624839" y="1046987"/>
                  </a:lnTo>
                  <a:lnTo>
                    <a:pt x="626363" y="1053083"/>
                  </a:lnTo>
                  <a:lnTo>
                    <a:pt x="630935" y="1059179"/>
                  </a:lnTo>
                  <a:lnTo>
                    <a:pt x="638555" y="1060703"/>
                  </a:lnTo>
                  <a:lnTo>
                    <a:pt x="646175" y="1059179"/>
                  </a:lnTo>
                  <a:lnTo>
                    <a:pt x="650747" y="1053083"/>
                  </a:lnTo>
                  <a:lnTo>
                    <a:pt x="653795" y="1046987"/>
                  </a:lnTo>
                  <a:close/>
                </a:path>
                <a:path w="754379" h="1628139">
                  <a:moveTo>
                    <a:pt x="653795" y="1193291"/>
                  </a:moveTo>
                  <a:lnTo>
                    <a:pt x="650747" y="1187195"/>
                  </a:lnTo>
                  <a:lnTo>
                    <a:pt x="646175" y="1181099"/>
                  </a:lnTo>
                  <a:lnTo>
                    <a:pt x="638555" y="1179575"/>
                  </a:lnTo>
                  <a:lnTo>
                    <a:pt x="630935" y="1181099"/>
                  </a:lnTo>
                  <a:lnTo>
                    <a:pt x="626363" y="1187195"/>
                  </a:lnTo>
                  <a:lnTo>
                    <a:pt x="624839" y="1193291"/>
                  </a:lnTo>
                  <a:lnTo>
                    <a:pt x="626363" y="1200911"/>
                  </a:lnTo>
                  <a:lnTo>
                    <a:pt x="630935" y="1207007"/>
                  </a:lnTo>
                  <a:lnTo>
                    <a:pt x="638555" y="1208531"/>
                  </a:lnTo>
                  <a:lnTo>
                    <a:pt x="646175" y="1207007"/>
                  </a:lnTo>
                  <a:lnTo>
                    <a:pt x="650747" y="1200911"/>
                  </a:lnTo>
                  <a:lnTo>
                    <a:pt x="653795" y="1193291"/>
                  </a:lnTo>
                  <a:close/>
                </a:path>
                <a:path w="754379" h="1628139">
                  <a:moveTo>
                    <a:pt x="754379" y="929639"/>
                  </a:moveTo>
                  <a:lnTo>
                    <a:pt x="638555" y="929639"/>
                  </a:lnTo>
                </a:path>
                <a:path w="754379" h="1628139">
                  <a:moveTo>
                    <a:pt x="653795" y="929639"/>
                  </a:moveTo>
                  <a:lnTo>
                    <a:pt x="650747" y="923543"/>
                  </a:lnTo>
                  <a:lnTo>
                    <a:pt x="646175" y="917447"/>
                  </a:lnTo>
                  <a:lnTo>
                    <a:pt x="638555" y="915923"/>
                  </a:lnTo>
                  <a:lnTo>
                    <a:pt x="630935" y="917447"/>
                  </a:lnTo>
                  <a:lnTo>
                    <a:pt x="626363" y="923543"/>
                  </a:lnTo>
                  <a:lnTo>
                    <a:pt x="624839" y="929639"/>
                  </a:lnTo>
                  <a:lnTo>
                    <a:pt x="626363" y="937259"/>
                  </a:lnTo>
                  <a:lnTo>
                    <a:pt x="630935" y="943355"/>
                  </a:lnTo>
                  <a:lnTo>
                    <a:pt x="638555" y="944879"/>
                  </a:lnTo>
                  <a:lnTo>
                    <a:pt x="646175" y="943355"/>
                  </a:lnTo>
                  <a:lnTo>
                    <a:pt x="650747" y="937259"/>
                  </a:lnTo>
                  <a:lnTo>
                    <a:pt x="653795" y="929639"/>
                  </a:lnTo>
                  <a:close/>
                </a:path>
                <a:path w="754379" h="1628139">
                  <a:moveTo>
                    <a:pt x="696467" y="0"/>
                  </a:moveTo>
                  <a:lnTo>
                    <a:pt x="57911" y="0"/>
                  </a:lnTo>
                  <a:lnTo>
                    <a:pt x="57911" y="217931"/>
                  </a:lnTo>
                </a:path>
                <a:path w="754379" h="1628139">
                  <a:moveTo>
                    <a:pt x="696467" y="755903"/>
                  </a:moveTo>
                  <a:lnTo>
                    <a:pt x="696467" y="233171"/>
                  </a:lnTo>
                </a:path>
                <a:path w="754379" h="1628139">
                  <a:moveTo>
                    <a:pt x="653795" y="321563"/>
                  </a:moveTo>
                  <a:lnTo>
                    <a:pt x="650747" y="315467"/>
                  </a:lnTo>
                  <a:lnTo>
                    <a:pt x="646175" y="309371"/>
                  </a:lnTo>
                  <a:lnTo>
                    <a:pt x="638555" y="307847"/>
                  </a:lnTo>
                  <a:lnTo>
                    <a:pt x="630935" y="309371"/>
                  </a:lnTo>
                  <a:lnTo>
                    <a:pt x="626363" y="315467"/>
                  </a:lnTo>
                  <a:lnTo>
                    <a:pt x="624839" y="321563"/>
                  </a:lnTo>
                  <a:lnTo>
                    <a:pt x="626363" y="329183"/>
                  </a:lnTo>
                  <a:lnTo>
                    <a:pt x="630935" y="335279"/>
                  </a:lnTo>
                  <a:lnTo>
                    <a:pt x="638555" y="336803"/>
                  </a:lnTo>
                  <a:lnTo>
                    <a:pt x="646175" y="335279"/>
                  </a:lnTo>
                  <a:lnTo>
                    <a:pt x="650747" y="329183"/>
                  </a:lnTo>
                  <a:lnTo>
                    <a:pt x="653795" y="321563"/>
                  </a:lnTo>
                  <a:close/>
                </a:path>
                <a:path w="754379" h="1628139">
                  <a:moveTo>
                    <a:pt x="131063" y="321563"/>
                  </a:moveTo>
                  <a:lnTo>
                    <a:pt x="128015" y="315467"/>
                  </a:lnTo>
                  <a:lnTo>
                    <a:pt x="123443" y="309371"/>
                  </a:lnTo>
                  <a:lnTo>
                    <a:pt x="115823" y="307847"/>
                  </a:lnTo>
                  <a:lnTo>
                    <a:pt x="108203" y="309371"/>
                  </a:lnTo>
                  <a:lnTo>
                    <a:pt x="103631" y="315467"/>
                  </a:lnTo>
                  <a:lnTo>
                    <a:pt x="100583" y="321563"/>
                  </a:lnTo>
                  <a:lnTo>
                    <a:pt x="103631" y="329183"/>
                  </a:lnTo>
                  <a:lnTo>
                    <a:pt x="108203" y="335279"/>
                  </a:lnTo>
                  <a:lnTo>
                    <a:pt x="115823" y="336803"/>
                  </a:lnTo>
                  <a:lnTo>
                    <a:pt x="123443" y="335279"/>
                  </a:lnTo>
                  <a:lnTo>
                    <a:pt x="128015" y="329183"/>
                  </a:lnTo>
                  <a:lnTo>
                    <a:pt x="131063" y="321563"/>
                  </a:lnTo>
                  <a:close/>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25" name="object 121">
              <a:extLst>
                <a:ext uri="{FF2B5EF4-FFF2-40B4-BE49-F238E27FC236}">
                  <a16:creationId xmlns:a16="http://schemas.microsoft.com/office/drawing/2014/main" id="{C224979C-224A-630D-BE9B-24BF624064C5}"/>
                </a:ext>
              </a:extLst>
            </p:cNvPr>
            <p:cNvPicPr/>
            <p:nvPr/>
          </p:nvPicPr>
          <p:blipFill>
            <a:blip r:embed="rId68" cstate="print"/>
            <a:stretch>
              <a:fillRect/>
            </a:stretch>
          </p:blipFill>
          <p:spPr>
            <a:xfrm>
              <a:off x="4828031" y="2287524"/>
              <a:ext cx="185927" cy="73151"/>
            </a:xfrm>
            <a:prstGeom prst="rect">
              <a:avLst/>
            </a:prstGeom>
          </p:spPr>
        </p:pic>
        <p:pic>
          <p:nvPicPr>
            <p:cNvPr id="126" name="object 122">
              <a:extLst>
                <a:ext uri="{FF2B5EF4-FFF2-40B4-BE49-F238E27FC236}">
                  <a16:creationId xmlns:a16="http://schemas.microsoft.com/office/drawing/2014/main" id="{D6955EC2-81F2-7B7D-6692-77F4BBA12D89}"/>
                </a:ext>
              </a:extLst>
            </p:cNvPr>
            <p:cNvPicPr/>
            <p:nvPr/>
          </p:nvPicPr>
          <p:blipFill>
            <a:blip r:embed="rId69" cstate="print"/>
            <a:stretch>
              <a:fillRect/>
            </a:stretch>
          </p:blipFill>
          <p:spPr>
            <a:xfrm>
              <a:off x="5033772" y="2287524"/>
              <a:ext cx="361187" cy="73151"/>
            </a:xfrm>
            <a:prstGeom prst="rect">
              <a:avLst/>
            </a:prstGeom>
          </p:spPr>
        </p:pic>
        <p:sp>
          <p:nvSpPr>
            <p:cNvPr id="127" name="object 123">
              <a:extLst>
                <a:ext uri="{FF2B5EF4-FFF2-40B4-BE49-F238E27FC236}">
                  <a16:creationId xmlns:a16="http://schemas.microsoft.com/office/drawing/2014/main" id="{A16EB592-A4A0-DA60-A3A2-B4FFDC4001A7}"/>
                </a:ext>
              </a:extLst>
            </p:cNvPr>
            <p:cNvSpPr/>
            <p:nvPr/>
          </p:nvSpPr>
          <p:spPr>
            <a:xfrm>
              <a:off x="4745736" y="2420112"/>
              <a:ext cx="754380" cy="480059"/>
            </a:xfrm>
            <a:custGeom>
              <a:avLst/>
              <a:gdLst/>
              <a:ahLst/>
              <a:cxnLst/>
              <a:rect l="l" t="t" r="r" b="b"/>
              <a:pathLst>
                <a:path w="754379" h="480060">
                  <a:moveTo>
                    <a:pt x="115823" y="277367"/>
                  </a:moveTo>
                  <a:lnTo>
                    <a:pt x="231647" y="277367"/>
                  </a:lnTo>
                </a:path>
                <a:path w="754379" h="480060">
                  <a:moveTo>
                    <a:pt x="522731" y="277367"/>
                  </a:moveTo>
                  <a:lnTo>
                    <a:pt x="638555" y="277367"/>
                  </a:lnTo>
                </a:path>
                <a:path w="754379" h="480060">
                  <a:moveTo>
                    <a:pt x="347471" y="219455"/>
                  </a:moveTo>
                  <a:lnTo>
                    <a:pt x="406907" y="336803"/>
                  </a:lnTo>
                  <a:lnTo>
                    <a:pt x="522731" y="277367"/>
                  </a:lnTo>
                </a:path>
                <a:path w="754379" h="480060">
                  <a:moveTo>
                    <a:pt x="347471" y="219455"/>
                  </a:moveTo>
                  <a:lnTo>
                    <a:pt x="231647" y="277367"/>
                  </a:lnTo>
                </a:path>
                <a:path w="754379" h="480060">
                  <a:moveTo>
                    <a:pt x="289559" y="362711"/>
                  </a:moveTo>
                  <a:lnTo>
                    <a:pt x="289559" y="480059"/>
                  </a:lnTo>
                </a:path>
                <a:path w="754379" h="480060">
                  <a:moveTo>
                    <a:pt x="464819" y="362711"/>
                  </a:moveTo>
                  <a:lnTo>
                    <a:pt x="464819" y="480059"/>
                  </a:lnTo>
                </a:path>
                <a:path w="754379" h="480060">
                  <a:moveTo>
                    <a:pt x="115823" y="420623"/>
                  </a:moveTo>
                  <a:lnTo>
                    <a:pt x="289559" y="420623"/>
                  </a:lnTo>
                </a:path>
                <a:path w="754379" h="480060">
                  <a:moveTo>
                    <a:pt x="638555" y="420623"/>
                  </a:moveTo>
                  <a:lnTo>
                    <a:pt x="464819" y="420623"/>
                  </a:lnTo>
                </a:path>
                <a:path w="754379" h="480060">
                  <a:moveTo>
                    <a:pt x="115823" y="420623"/>
                  </a:moveTo>
                  <a:lnTo>
                    <a:pt x="0" y="420623"/>
                  </a:lnTo>
                </a:path>
                <a:path w="754379" h="480060">
                  <a:moveTo>
                    <a:pt x="653795" y="420623"/>
                  </a:moveTo>
                  <a:lnTo>
                    <a:pt x="650747" y="414527"/>
                  </a:lnTo>
                  <a:lnTo>
                    <a:pt x="646175" y="408431"/>
                  </a:lnTo>
                  <a:lnTo>
                    <a:pt x="638555" y="406907"/>
                  </a:lnTo>
                  <a:lnTo>
                    <a:pt x="630935" y="408431"/>
                  </a:lnTo>
                  <a:lnTo>
                    <a:pt x="626363" y="414527"/>
                  </a:lnTo>
                  <a:lnTo>
                    <a:pt x="624839" y="420623"/>
                  </a:lnTo>
                  <a:lnTo>
                    <a:pt x="626363" y="428243"/>
                  </a:lnTo>
                  <a:lnTo>
                    <a:pt x="630935" y="434339"/>
                  </a:lnTo>
                  <a:lnTo>
                    <a:pt x="638555" y="435863"/>
                  </a:lnTo>
                  <a:lnTo>
                    <a:pt x="646175" y="434339"/>
                  </a:lnTo>
                  <a:lnTo>
                    <a:pt x="650747" y="428243"/>
                  </a:lnTo>
                  <a:lnTo>
                    <a:pt x="653795" y="420623"/>
                  </a:lnTo>
                  <a:close/>
                </a:path>
                <a:path w="754379" h="480060">
                  <a:moveTo>
                    <a:pt x="131063" y="420623"/>
                  </a:moveTo>
                  <a:lnTo>
                    <a:pt x="128015" y="414527"/>
                  </a:lnTo>
                  <a:lnTo>
                    <a:pt x="123443" y="408431"/>
                  </a:lnTo>
                  <a:lnTo>
                    <a:pt x="115823" y="406907"/>
                  </a:lnTo>
                  <a:lnTo>
                    <a:pt x="108203" y="408431"/>
                  </a:lnTo>
                  <a:lnTo>
                    <a:pt x="103631" y="414527"/>
                  </a:lnTo>
                  <a:lnTo>
                    <a:pt x="100583" y="420623"/>
                  </a:lnTo>
                  <a:lnTo>
                    <a:pt x="103631" y="428243"/>
                  </a:lnTo>
                  <a:lnTo>
                    <a:pt x="108203" y="434339"/>
                  </a:lnTo>
                  <a:lnTo>
                    <a:pt x="115823" y="435863"/>
                  </a:lnTo>
                  <a:lnTo>
                    <a:pt x="123443" y="434339"/>
                  </a:lnTo>
                  <a:lnTo>
                    <a:pt x="128015" y="428243"/>
                  </a:lnTo>
                  <a:lnTo>
                    <a:pt x="131063" y="420623"/>
                  </a:lnTo>
                  <a:close/>
                </a:path>
                <a:path w="754379" h="480060">
                  <a:moveTo>
                    <a:pt x="754379" y="420623"/>
                  </a:moveTo>
                  <a:lnTo>
                    <a:pt x="638555" y="420623"/>
                  </a:lnTo>
                </a:path>
                <a:path w="754379" h="480060">
                  <a:moveTo>
                    <a:pt x="696467" y="188975"/>
                  </a:moveTo>
                  <a:lnTo>
                    <a:pt x="57911" y="188975"/>
                  </a:lnTo>
                </a:path>
                <a:path w="754379" h="480060">
                  <a:moveTo>
                    <a:pt x="115823" y="15239"/>
                  </a:moveTo>
                  <a:lnTo>
                    <a:pt x="0" y="15239"/>
                  </a:lnTo>
                </a:path>
                <a:path w="754379" h="480060">
                  <a:moveTo>
                    <a:pt x="131063" y="15239"/>
                  </a:moveTo>
                  <a:lnTo>
                    <a:pt x="128015" y="7619"/>
                  </a:lnTo>
                  <a:lnTo>
                    <a:pt x="123443" y="1523"/>
                  </a:lnTo>
                  <a:lnTo>
                    <a:pt x="115823" y="0"/>
                  </a:lnTo>
                  <a:lnTo>
                    <a:pt x="108203" y="1523"/>
                  </a:lnTo>
                  <a:lnTo>
                    <a:pt x="103631" y="7619"/>
                  </a:lnTo>
                  <a:lnTo>
                    <a:pt x="100583" y="15239"/>
                  </a:lnTo>
                  <a:lnTo>
                    <a:pt x="103631" y="21335"/>
                  </a:lnTo>
                  <a:lnTo>
                    <a:pt x="108203" y="27431"/>
                  </a:lnTo>
                  <a:lnTo>
                    <a:pt x="115823" y="28955"/>
                  </a:lnTo>
                  <a:lnTo>
                    <a:pt x="123443" y="27431"/>
                  </a:lnTo>
                  <a:lnTo>
                    <a:pt x="128015" y="21335"/>
                  </a:lnTo>
                  <a:lnTo>
                    <a:pt x="131063" y="15239"/>
                  </a:lnTo>
                  <a:close/>
                </a:path>
                <a:path w="754379" h="480060">
                  <a:moveTo>
                    <a:pt x="131063" y="131063"/>
                  </a:moveTo>
                  <a:lnTo>
                    <a:pt x="128015" y="123443"/>
                  </a:lnTo>
                  <a:lnTo>
                    <a:pt x="123443" y="118871"/>
                  </a:lnTo>
                  <a:lnTo>
                    <a:pt x="115823" y="115823"/>
                  </a:lnTo>
                  <a:lnTo>
                    <a:pt x="108203" y="118871"/>
                  </a:lnTo>
                  <a:lnTo>
                    <a:pt x="103631" y="123443"/>
                  </a:lnTo>
                  <a:lnTo>
                    <a:pt x="100583" y="131063"/>
                  </a:lnTo>
                  <a:lnTo>
                    <a:pt x="103631" y="138683"/>
                  </a:lnTo>
                  <a:lnTo>
                    <a:pt x="108203" y="143255"/>
                  </a:lnTo>
                  <a:lnTo>
                    <a:pt x="115823" y="144779"/>
                  </a:lnTo>
                  <a:lnTo>
                    <a:pt x="123443" y="143255"/>
                  </a:lnTo>
                  <a:lnTo>
                    <a:pt x="128015" y="138683"/>
                  </a:lnTo>
                  <a:lnTo>
                    <a:pt x="131063" y="131063"/>
                  </a:lnTo>
                  <a:close/>
                </a:path>
                <a:path w="754379" h="480060">
                  <a:moveTo>
                    <a:pt x="754379" y="15239"/>
                  </a:moveTo>
                  <a:lnTo>
                    <a:pt x="638555" y="15239"/>
                  </a:lnTo>
                </a:path>
                <a:path w="754379" h="480060">
                  <a:moveTo>
                    <a:pt x="653795" y="15239"/>
                  </a:moveTo>
                  <a:lnTo>
                    <a:pt x="650747" y="7619"/>
                  </a:lnTo>
                  <a:lnTo>
                    <a:pt x="646175" y="1523"/>
                  </a:lnTo>
                  <a:lnTo>
                    <a:pt x="638555" y="0"/>
                  </a:lnTo>
                  <a:lnTo>
                    <a:pt x="630935" y="1523"/>
                  </a:lnTo>
                  <a:lnTo>
                    <a:pt x="626363" y="7619"/>
                  </a:lnTo>
                  <a:lnTo>
                    <a:pt x="624839" y="15239"/>
                  </a:lnTo>
                  <a:lnTo>
                    <a:pt x="626363" y="21335"/>
                  </a:lnTo>
                  <a:lnTo>
                    <a:pt x="630935" y="27431"/>
                  </a:lnTo>
                  <a:lnTo>
                    <a:pt x="638555" y="28955"/>
                  </a:lnTo>
                  <a:lnTo>
                    <a:pt x="646175" y="27431"/>
                  </a:lnTo>
                  <a:lnTo>
                    <a:pt x="650747" y="21335"/>
                  </a:lnTo>
                  <a:lnTo>
                    <a:pt x="653795" y="15239"/>
                  </a:lnTo>
                  <a:close/>
                </a:path>
                <a:path w="754379" h="480060">
                  <a:moveTo>
                    <a:pt x="653795" y="131063"/>
                  </a:moveTo>
                  <a:lnTo>
                    <a:pt x="650747" y="123443"/>
                  </a:lnTo>
                  <a:lnTo>
                    <a:pt x="646175" y="118871"/>
                  </a:lnTo>
                  <a:lnTo>
                    <a:pt x="638555" y="115823"/>
                  </a:lnTo>
                  <a:lnTo>
                    <a:pt x="630935" y="118871"/>
                  </a:lnTo>
                  <a:lnTo>
                    <a:pt x="626363" y="123443"/>
                  </a:lnTo>
                  <a:lnTo>
                    <a:pt x="624839" y="131063"/>
                  </a:lnTo>
                  <a:lnTo>
                    <a:pt x="626363" y="138683"/>
                  </a:lnTo>
                  <a:lnTo>
                    <a:pt x="630935" y="143255"/>
                  </a:lnTo>
                  <a:lnTo>
                    <a:pt x="638555" y="144779"/>
                  </a:lnTo>
                  <a:lnTo>
                    <a:pt x="646175" y="143255"/>
                  </a:lnTo>
                  <a:lnTo>
                    <a:pt x="650747" y="138683"/>
                  </a:lnTo>
                  <a:lnTo>
                    <a:pt x="653795" y="131063"/>
                  </a:lnTo>
                  <a:close/>
                </a:path>
                <a:path w="754379" h="480060">
                  <a:moveTo>
                    <a:pt x="115823" y="131063"/>
                  </a:moveTo>
                  <a:lnTo>
                    <a:pt x="115823" y="277367"/>
                  </a:lnTo>
                </a:path>
                <a:path w="754379" h="480060">
                  <a:moveTo>
                    <a:pt x="638555" y="131063"/>
                  </a:moveTo>
                  <a:lnTo>
                    <a:pt x="638555" y="277367"/>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28" name="object 124">
              <a:extLst>
                <a:ext uri="{FF2B5EF4-FFF2-40B4-BE49-F238E27FC236}">
                  <a16:creationId xmlns:a16="http://schemas.microsoft.com/office/drawing/2014/main" id="{268521BF-9106-549F-D476-20B8289C3D46}"/>
                </a:ext>
              </a:extLst>
            </p:cNvPr>
            <p:cNvPicPr/>
            <p:nvPr/>
          </p:nvPicPr>
          <p:blipFill>
            <a:blip r:embed="rId70" cstate="print"/>
            <a:stretch>
              <a:fillRect/>
            </a:stretch>
          </p:blipFill>
          <p:spPr>
            <a:xfrm>
              <a:off x="4925568" y="2386584"/>
              <a:ext cx="385571" cy="201167"/>
            </a:xfrm>
            <a:prstGeom prst="rect">
              <a:avLst/>
            </a:prstGeom>
          </p:spPr>
        </p:pic>
        <p:sp>
          <p:nvSpPr>
            <p:cNvPr id="129" name="object 125">
              <a:extLst>
                <a:ext uri="{FF2B5EF4-FFF2-40B4-BE49-F238E27FC236}">
                  <a16:creationId xmlns:a16="http://schemas.microsoft.com/office/drawing/2014/main" id="{4D61E87F-CE1D-FB50-E10F-96E4E6EEAC8E}"/>
                </a:ext>
              </a:extLst>
            </p:cNvPr>
            <p:cNvSpPr/>
            <p:nvPr/>
          </p:nvSpPr>
          <p:spPr>
            <a:xfrm>
              <a:off x="4745736" y="2350008"/>
              <a:ext cx="1045844" cy="955675"/>
            </a:xfrm>
            <a:custGeom>
              <a:avLst/>
              <a:gdLst/>
              <a:ahLst/>
              <a:cxnLst/>
              <a:rect l="l" t="t" r="r" b="b"/>
              <a:pathLst>
                <a:path w="1045845" h="955675">
                  <a:moveTo>
                    <a:pt x="696467" y="243839"/>
                  </a:moveTo>
                  <a:lnTo>
                    <a:pt x="57911" y="243839"/>
                  </a:lnTo>
                </a:path>
                <a:path w="1045845" h="955675">
                  <a:moveTo>
                    <a:pt x="57911" y="259079"/>
                  </a:moveTo>
                  <a:lnTo>
                    <a:pt x="57911" y="781811"/>
                  </a:lnTo>
                </a:path>
                <a:path w="1045845" h="955675">
                  <a:moveTo>
                    <a:pt x="696467" y="243839"/>
                  </a:moveTo>
                  <a:lnTo>
                    <a:pt x="696467" y="25907"/>
                  </a:lnTo>
                </a:path>
                <a:path w="1045845" h="955675">
                  <a:moveTo>
                    <a:pt x="638555" y="665987"/>
                  </a:moveTo>
                  <a:lnTo>
                    <a:pt x="464819" y="665987"/>
                  </a:lnTo>
                </a:path>
                <a:path w="1045845" h="955675">
                  <a:moveTo>
                    <a:pt x="57911" y="781811"/>
                  </a:moveTo>
                  <a:lnTo>
                    <a:pt x="696467" y="781811"/>
                  </a:lnTo>
                </a:path>
                <a:path w="1045845" h="955675">
                  <a:moveTo>
                    <a:pt x="131063" y="665987"/>
                  </a:moveTo>
                  <a:lnTo>
                    <a:pt x="128015" y="658367"/>
                  </a:lnTo>
                  <a:lnTo>
                    <a:pt x="123443" y="653795"/>
                  </a:lnTo>
                  <a:lnTo>
                    <a:pt x="115823" y="650747"/>
                  </a:lnTo>
                  <a:lnTo>
                    <a:pt x="108203" y="653795"/>
                  </a:lnTo>
                  <a:lnTo>
                    <a:pt x="103631" y="658367"/>
                  </a:lnTo>
                  <a:lnTo>
                    <a:pt x="100583" y="665987"/>
                  </a:lnTo>
                  <a:lnTo>
                    <a:pt x="103631" y="673607"/>
                  </a:lnTo>
                  <a:lnTo>
                    <a:pt x="108203" y="678179"/>
                  </a:lnTo>
                  <a:lnTo>
                    <a:pt x="115823" y="679703"/>
                  </a:lnTo>
                  <a:lnTo>
                    <a:pt x="123443" y="678179"/>
                  </a:lnTo>
                  <a:lnTo>
                    <a:pt x="128015" y="673607"/>
                  </a:lnTo>
                  <a:lnTo>
                    <a:pt x="131063" y="665987"/>
                  </a:lnTo>
                  <a:close/>
                </a:path>
                <a:path w="1045845" h="955675">
                  <a:moveTo>
                    <a:pt x="0" y="665987"/>
                  </a:moveTo>
                  <a:lnTo>
                    <a:pt x="289559" y="665987"/>
                  </a:lnTo>
                </a:path>
                <a:path w="1045845" h="955675">
                  <a:moveTo>
                    <a:pt x="464819" y="608075"/>
                  </a:moveTo>
                  <a:lnTo>
                    <a:pt x="464819" y="723899"/>
                  </a:lnTo>
                </a:path>
                <a:path w="1045845" h="955675">
                  <a:moveTo>
                    <a:pt x="289559" y="608075"/>
                  </a:moveTo>
                  <a:lnTo>
                    <a:pt x="289559" y="723899"/>
                  </a:lnTo>
                </a:path>
                <a:path w="1045845" h="955675">
                  <a:moveTo>
                    <a:pt x="754379" y="665987"/>
                  </a:moveTo>
                  <a:lnTo>
                    <a:pt x="638555" y="665987"/>
                  </a:lnTo>
                </a:path>
                <a:path w="1045845" h="955675">
                  <a:moveTo>
                    <a:pt x="653795" y="665987"/>
                  </a:moveTo>
                  <a:lnTo>
                    <a:pt x="650747" y="658367"/>
                  </a:lnTo>
                  <a:lnTo>
                    <a:pt x="646175" y="653795"/>
                  </a:lnTo>
                  <a:lnTo>
                    <a:pt x="638555" y="650747"/>
                  </a:lnTo>
                  <a:lnTo>
                    <a:pt x="630935" y="653795"/>
                  </a:lnTo>
                  <a:lnTo>
                    <a:pt x="626363" y="658367"/>
                  </a:lnTo>
                  <a:lnTo>
                    <a:pt x="624839" y="665987"/>
                  </a:lnTo>
                  <a:lnTo>
                    <a:pt x="626363" y="673607"/>
                  </a:lnTo>
                  <a:lnTo>
                    <a:pt x="630935" y="678179"/>
                  </a:lnTo>
                  <a:lnTo>
                    <a:pt x="638555" y="679703"/>
                  </a:lnTo>
                  <a:lnTo>
                    <a:pt x="646175" y="678179"/>
                  </a:lnTo>
                  <a:lnTo>
                    <a:pt x="650747" y="673607"/>
                  </a:lnTo>
                  <a:lnTo>
                    <a:pt x="653795" y="665987"/>
                  </a:lnTo>
                  <a:close/>
                </a:path>
                <a:path w="1045845" h="955675">
                  <a:moveTo>
                    <a:pt x="638555" y="955547"/>
                  </a:moveTo>
                  <a:lnTo>
                    <a:pt x="725423" y="955547"/>
                  </a:lnTo>
                </a:path>
                <a:path w="1045845" h="955675">
                  <a:moveTo>
                    <a:pt x="783335" y="955547"/>
                  </a:moveTo>
                  <a:lnTo>
                    <a:pt x="900683" y="955547"/>
                  </a:lnTo>
                </a:path>
                <a:path w="1045845" h="955675">
                  <a:moveTo>
                    <a:pt x="958595" y="955547"/>
                  </a:moveTo>
                  <a:lnTo>
                    <a:pt x="1045463" y="955547"/>
                  </a:lnTo>
                </a:path>
                <a:path w="1045845" h="955675">
                  <a:moveTo>
                    <a:pt x="723899" y="871727"/>
                  </a:moveTo>
                  <a:lnTo>
                    <a:pt x="739139" y="935735"/>
                  </a:lnTo>
                  <a:lnTo>
                    <a:pt x="754379" y="871727"/>
                  </a:lnTo>
                  <a:lnTo>
                    <a:pt x="771143" y="935735"/>
                  </a:lnTo>
                  <a:lnTo>
                    <a:pt x="786383" y="871727"/>
                  </a:lnTo>
                </a:path>
                <a:path w="1045845" h="955675">
                  <a:moveTo>
                    <a:pt x="798575" y="935735"/>
                  </a:moveTo>
                  <a:lnTo>
                    <a:pt x="798575" y="871727"/>
                  </a:lnTo>
                </a:path>
                <a:path w="1045845" h="955675">
                  <a:moveTo>
                    <a:pt x="841247" y="871727"/>
                  </a:moveTo>
                  <a:lnTo>
                    <a:pt x="841247" y="935735"/>
                  </a:lnTo>
                </a:path>
                <a:path w="1045845" h="955675">
                  <a:moveTo>
                    <a:pt x="798575" y="902207"/>
                  </a:moveTo>
                  <a:lnTo>
                    <a:pt x="841247" y="902207"/>
                  </a:lnTo>
                </a:path>
                <a:path w="1045845" h="955675">
                  <a:moveTo>
                    <a:pt x="888491" y="871727"/>
                  </a:moveTo>
                  <a:lnTo>
                    <a:pt x="888491" y="935735"/>
                  </a:lnTo>
                </a:path>
                <a:path w="1045845" h="955675">
                  <a:moveTo>
                    <a:pt x="867155" y="871727"/>
                  </a:moveTo>
                  <a:lnTo>
                    <a:pt x="909827" y="871727"/>
                  </a:lnTo>
                </a:path>
                <a:path w="1045845" h="955675">
                  <a:moveTo>
                    <a:pt x="638555" y="85343"/>
                  </a:moveTo>
                  <a:lnTo>
                    <a:pt x="725423" y="85343"/>
                  </a:lnTo>
                </a:path>
                <a:path w="1045845" h="955675">
                  <a:moveTo>
                    <a:pt x="783335" y="85343"/>
                  </a:moveTo>
                  <a:lnTo>
                    <a:pt x="900683" y="85343"/>
                  </a:lnTo>
                </a:path>
                <a:path w="1045845" h="955675">
                  <a:moveTo>
                    <a:pt x="958595" y="85343"/>
                  </a:moveTo>
                  <a:lnTo>
                    <a:pt x="1045463" y="85343"/>
                  </a:lnTo>
                </a:path>
                <a:path w="1045845" h="955675">
                  <a:moveTo>
                    <a:pt x="723899" y="0"/>
                  </a:moveTo>
                  <a:lnTo>
                    <a:pt x="739139" y="65531"/>
                  </a:lnTo>
                  <a:lnTo>
                    <a:pt x="754379" y="0"/>
                  </a:lnTo>
                  <a:lnTo>
                    <a:pt x="771143" y="65531"/>
                  </a:lnTo>
                  <a:lnTo>
                    <a:pt x="786383" y="0"/>
                  </a:lnTo>
                </a:path>
                <a:path w="1045845" h="955675">
                  <a:moveTo>
                    <a:pt x="798575" y="65531"/>
                  </a:moveTo>
                  <a:lnTo>
                    <a:pt x="798575" y="0"/>
                  </a:lnTo>
                </a:path>
                <a:path w="1045845" h="955675">
                  <a:moveTo>
                    <a:pt x="841247" y="0"/>
                  </a:moveTo>
                  <a:lnTo>
                    <a:pt x="841247" y="65531"/>
                  </a:lnTo>
                </a:path>
                <a:path w="1045845" h="955675">
                  <a:moveTo>
                    <a:pt x="798575" y="30479"/>
                  </a:moveTo>
                  <a:lnTo>
                    <a:pt x="841247" y="30479"/>
                  </a:lnTo>
                </a:path>
                <a:path w="1045845" h="955675">
                  <a:moveTo>
                    <a:pt x="888491" y="0"/>
                  </a:moveTo>
                  <a:lnTo>
                    <a:pt x="888491" y="65531"/>
                  </a:lnTo>
                </a:path>
                <a:path w="1045845" h="955675">
                  <a:moveTo>
                    <a:pt x="867155" y="0"/>
                  </a:moveTo>
                  <a:lnTo>
                    <a:pt x="909827" y="0"/>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object 126">
              <a:extLst>
                <a:ext uri="{FF2B5EF4-FFF2-40B4-BE49-F238E27FC236}">
                  <a16:creationId xmlns:a16="http://schemas.microsoft.com/office/drawing/2014/main" id="{7BD3509F-8672-7F84-9431-1B299AD36D8B}"/>
                </a:ext>
              </a:extLst>
            </p:cNvPr>
            <p:cNvSpPr/>
            <p:nvPr/>
          </p:nvSpPr>
          <p:spPr>
            <a:xfrm>
              <a:off x="5774436" y="2421635"/>
              <a:ext cx="29209" cy="29209"/>
            </a:xfrm>
            <a:custGeom>
              <a:avLst/>
              <a:gdLst/>
              <a:ahLst/>
              <a:cxnLst/>
              <a:rect l="l" t="t" r="r" b="b"/>
              <a:pathLst>
                <a:path w="29210" h="29210">
                  <a:moveTo>
                    <a:pt x="28956" y="0"/>
                  </a:moveTo>
                  <a:lnTo>
                    <a:pt x="0" y="0"/>
                  </a:lnTo>
                  <a:lnTo>
                    <a:pt x="0" y="28956"/>
                  </a:lnTo>
                  <a:lnTo>
                    <a:pt x="28956" y="28956"/>
                  </a:lnTo>
                  <a:lnTo>
                    <a:pt x="28956" y="0"/>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1" name="object 127">
              <a:extLst>
                <a:ext uri="{FF2B5EF4-FFF2-40B4-BE49-F238E27FC236}">
                  <a16:creationId xmlns:a16="http://schemas.microsoft.com/office/drawing/2014/main" id="{4EBA3F2D-C063-6B62-7675-E27B7A293E3E}"/>
                </a:ext>
              </a:extLst>
            </p:cNvPr>
            <p:cNvPicPr/>
            <p:nvPr/>
          </p:nvPicPr>
          <p:blipFill>
            <a:blip r:embed="rId71" cstate="print"/>
            <a:stretch>
              <a:fillRect/>
            </a:stretch>
          </p:blipFill>
          <p:spPr>
            <a:xfrm>
              <a:off x="5478780" y="2752344"/>
              <a:ext cx="169163" cy="73151"/>
            </a:xfrm>
            <a:prstGeom prst="rect">
              <a:avLst/>
            </a:prstGeom>
          </p:spPr>
        </p:pic>
        <p:pic>
          <p:nvPicPr>
            <p:cNvPr id="132" name="object 128">
              <a:extLst>
                <a:ext uri="{FF2B5EF4-FFF2-40B4-BE49-F238E27FC236}">
                  <a16:creationId xmlns:a16="http://schemas.microsoft.com/office/drawing/2014/main" id="{1C019DF1-61EE-FDE8-31F7-4C4D20AAD418}"/>
                </a:ext>
              </a:extLst>
            </p:cNvPr>
            <p:cNvPicPr/>
            <p:nvPr/>
          </p:nvPicPr>
          <p:blipFill>
            <a:blip r:embed="rId72" cstate="print"/>
            <a:stretch>
              <a:fillRect/>
            </a:stretch>
          </p:blipFill>
          <p:spPr>
            <a:xfrm>
              <a:off x="5478780" y="3624072"/>
              <a:ext cx="175259" cy="73151"/>
            </a:xfrm>
            <a:prstGeom prst="rect">
              <a:avLst/>
            </a:prstGeom>
          </p:spPr>
        </p:pic>
        <p:sp>
          <p:nvSpPr>
            <p:cNvPr id="133" name="object 129">
              <a:extLst>
                <a:ext uri="{FF2B5EF4-FFF2-40B4-BE49-F238E27FC236}">
                  <a16:creationId xmlns:a16="http://schemas.microsoft.com/office/drawing/2014/main" id="{613CAE20-1003-E3C7-C157-5940922E59B6}"/>
                </a:ext>
              </a:extLst>
            </p:cNvPr>
            <p:cNvSpPr/>
            <p:nvPr/>
          </p:nvSpPr>
          <p:spPr>
            <a:xfrm>
              <a:off x="2711196" y="1330452"/>
              <a:ext cx="1356360" cy="117475"/>
            </a:xfrm>
            <a:custGeom>
              <a:avLst/>
              <a:gdLst/>
              <a:ahLst/>
              <a:cxnLst/>
              <a:rect l="l" t="t" r="r" b="b"/>
              <a:pathLst>
                <a:path w="1356360" h="117475">
                  <a:moveTo>
                    <a:pt x="175259" y="117347"/>
                  </a:moveTo>
                  <a:lnTo>
                    <a:pt x="300227" y="117347"/>
                  </a:lnTo>
                </a:path>
                <a:path w="1356360" h="117475">
                  <a:moveTo>
                    <a:pt x="358139" y="117347"/>
                  </a:moveTo>
                  <a:lnTo>
                    <a:pt x="475487" y="117347"/>
                  </a:lnTo>
                </a:path>
                <a:path w="1356360" h="117475">
                  <a:moveTo>
                    <a:pt x="533399" y="117347"/>
                  </a:moveTo>
                  <a:lnTo>
                    <a:pt x="649223" y="117347"/>
                  </a:lnTo>
                </a:path>
                <a:path w="1356360" h="117475">
                  <a:moveTo>
                    <a:pt x="707135" y="117347"/>
                  </a:moveTo>
                  <a:lnTo>
                    <a:pt x="822959" y="117347"/>
                  </a:lnTo>
                </a:path>
                <a:path w="1356360" h="117475">
                  <a:moveTo>
                    <a:pt x="882395" y="117347"/>
                  </a:moveTo>
                  <a:lnTo>
                    <a:pt x="998219" y="117347"/>
                  </a:lnTo>
                </a:path>
                <a:path w="1356360" h="117475">
                  <a:moveTo>
                    <a:pt x="1056131" y="117347"/>
                  </a:moveTo>
                  <a:lnTo>
                    <a:pt x="1171955" y="117347"/>
                  </a:lnTo>
                </a:path>
                <a:path w="1356360" h="117475">
                  <a:moveTo>
                    <a:pt x="1229867" y="117347"/>
                  </a:moveTo>
                  <a:lnTo>
                    <a:pt x="1356359" y="117347"/>
                  </a:lnTo>
                </a:path>
                <a:path w="1356360" h="117475">
                  <a:moveTo>
                    <a:pt x="505967" y="32003"/>
                  </a:moveTo>
                  <a:lnTo>
                    <a:pt x="521207" y="96011"/>
                  </a:lnTo>
                  <a:lnTo>
                    <a:pt x="536447" y="32003"/>
                  </a:lnTo>
                  <a:lnTo>
                    <a:pt x="551687" y="96011"/>
                  </a:lnTo>
                  <a:lnTo>
                    <a:pt x="566927" y="32003"/>
                  </a:lnTo>
                </a:path>
                <a:path w="1356360" h="117475">
                  <a:moveTo>
                    <a:pt x="580643" y="96011"/>
                  </a:moveTo>
                  <a:lnTo>
                    <a:pt x="580643" y="32003"/>
                  </a:lnTo>
                </a:path>
                <a:path w="1356360" h="117475">
                  <a:moveTo>
                    <a:pt x="623315" y="32003"/>
                  </a:moveTo>
                  <a:lnTo>
                    <a:pt x="623315" y="96011"/>
                  </a:lnTo>
                </a:path>
                <a:path w="1356360" h="117475">
                  <a:moveTo>
                    <a:pt x="580643" y="62483"/>
                  </a:moveTo>
                  <a:lnTo>
                    <a:pt x="623315" y="62483"/>
                  </a:lnTo>
                </a:path>
                <a:path w="1356360" h="117475">
                  <a:moveTo>
                    <a:pt x="670559" y="32003"/>
                  </a:moveTo>
                  <a:lnTo>
                    <a:pt x="670559" y="96011"/>
                  </a:lnTo>
                </a:path>
                <a:path w="1356360" h="117475">
                  <a:moveTo>
                    <a:pt x="647699" y="32003"/>
                  </a:moveTo>
                  <a:lnTo>
                    <a:pt x="691895" y="32003"/>
                  </a:lnTo>
                </a:path>
                <a:path w="1356360" h="117475">
                  <a:moveTo>
                    <a:pt x="406907" y="0"/>
                  </a:moveTo>
                  <a:lnTo>
                    <a:pt x="0" y="0"/>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4" name="object 130">
              <a:extLst>
                <a:ext uri="{FF2B5EF4-FFF2-40B4-BE49-F238E27FC236}">
                  <a16:creationId xmlns:a16="http://schemas.microsoft.com/office/drawing/2014/main" id="{3FB29F25-9A7C-E6F3-6399-203C6B56BE6D}"/>
                </a:ext>
              </a:extLst>
            </p:cNvPr>
            <p:cNvPicPr/>
            <p:nvPr/>
          </p:nvPicPr>
          <p:blipFill>
            <a:blip r:embed="rId73" cstate="print"/>
            <a:stretch>
              <a:fillRect/>
            </a:stretch>
          </p:blipFill>
          <p:spPr>
            <a:xfrm>
              <a:off x="2805684" y="1228344"/>
              <a:ext cx="240791" cy="73151"/>
            </a:xfrm>
            <a:prstGeom prst="rect">
              <a:avLst/>
            </a:prstGeom>
          </p:spPr>
        </p:pic>
        <p:sp>
          <p:nvSpPr>
            <p:cNvPr id="135" name="object 131">
              <a:extLst>
                <a:ext uri="{FF2B5EF4-FFF2-40B4-BE49-F238E27FC236}">
                  <a16:creationId xmlns:a16="http://schemas.microsoft.com/office/drawing/2014/main" id="{A75B4D3C-5D2C-04E7-E8FF-36048BD4AD6A}"/>
                </a:ext>
              </a:extLst>
            </p:cNvPr>
            <p:cNvSpPr/>
            <p:nvPr/>
          </p:nvSpPr>
          <p:spPr>
            <a:xfrm>
              <a:off x="2752344" y="1095756"/>
              <a:ext cx="147955" cy="500380"/>
            </a:xfrm>
            <a:custGeom>
              <a:avLst/>
              <a:gdLst/>
              <a:ahLst/>
              <a:cxnLst/>
              <a:rect l="l" t="t" r="r" b="b"/>
              <a:pathLst>
                <a:path w="147955" h="500380">
                  <a:moveTo>
                    <a:pt x="6095" y="324611"/>
                  </a:moveTo>
                  <a:lnTo>
                    <a:pt x="39623" y="324611"/>
                  </a:lnTo>
                  <a:lnTo>
                    <a:pt x="21335" y="348995"/>
                  </a:lnTo>
                  <a:lnTo>
                    <a:pt x="30479" y="348995"/>
                  </a:lnTo>
                  <a:lnTo>
                    <a:pt x="36575" y="352043"/>
                  </a:lnTo>
                  <a:lnTo>
                    <a:pt x="39623" y="355091"/>
                  </a:lnTo>
                  <a:lnTo>
                    <a:pt x="42671" y="364235"/>
                  </a:lnTo>
                  <a:lnTo>
                    <a:pt x="42671" y="370331"/>
                  </a:lnTo>
                  <a:lnTo>
                    <a:pt x="39623" y="379475"/>
                  </a:lnTo>
                  <a:lnTo>
                    <a:pt x="33527" y="387095"/>
                  </a:lnTo>
                  <a:lnTo>
                    <a:pt x="24383" y="390143"/>
                  </a:lnTo>
                  <a:lnTo>
                    <a:pt x="15239" y="390143"/>
                  </a:lnTo>
                  <a:lnTo>
                    <a:pt x="6095" y="387095"/>
                  </a:lnTo>
                  <a:lnTo>
                    <a:pt x="3047" y="384047"/>
                  </a:lnTo>
                  <a:lnTo>
                    <a:pt x="0" y="376427"/>
                  </a:lnTo>
                </a:path>
                <a:path w="147955" h="500380">
                  <a:moveTo>
                    <a:pt x="3047" y="451103"/>
                  </a:moveTo>
                  <a:lnTo>
                    <a:pt x="3047" y="448055"/>
                  </a:lnTo>
                  <a:lnTo>
                    <a:pt x="6095" y="441959"/>
                  </a:lnTo>
                  <a:lnTo>
                    <a:pt x="9143" y="438911"/>
                  </a:lnTo>
                  <a:lnTo>
                    <a:pt x="15239" y="435863"/>
                  </a:lnTo>
                  <a:lnTo>
                    <a:pt x="27431" y="435863"/>
                  </a:lnTo>
                  <a:lnTo>
                    <a:pt x="33527" y="438911"/>
                  </a:lnTo>
                  <a:lnTo>
                    <a:pt x="36575" y="441959"/>
                  </a:lnTo>
                  <a:lnTo>
                    <a:pt x="39623" y="448055"/>
                  </a:lnTo>
                  <a:lnTo>
                    <a:pt x="39623" y="454151"/>
                  </a:lnTo>
                  <a:lnTo>
                    <a:pt x="36575" y="460247"/>
                  </a:lnTo>
                  <a:lnTo>
                    <a:pt x="30479" y="469391"/>
                  </a:lnTo>
                  <a:lnTo>
                    <a:pt x="0" y="499871"/>
                  </a:lnTo>
                  <a:lnTo>
                    <a:pt x="42671" y="499871"/>
                  </a:lnTo>
                </a:path>
                <a:path w="147955" h="500380">
                  <a:moveTo>
                    <a:pt x="35051" y="0"/>
                  </a:moveTo>
                  <a:lnTo>
                    <a:pt x="70103" y="0"/>
                  </a:lnTo>
                  <a:lnTo>
                    <a:pt x="51815" y="24383"/>
                  </a:lnTo>
                  <a:lnTo>
                    <a:pt x="60959" y="24383"/>
                  </a:lnTo>
                  <a:lnTo>
                    <a:pt x="67055" y="27431"/>
                  </a:lnTo>
                  <a:lnTo>
                    <a:pt x="70103" y="30479"/>
                  </a:lnTo>
                  <a:lnTo>
                    <a:pt x="73151" y="39623"/>
                  </a:lnTo>
                  <a:lnTo>
                    <a:pt x="73151" y="45719"/>
                  </a:lnTo>
                  <a:lnTo>
                    <a:pt x="70103" y="54863"/>
                  </a:lnTo>
                  <a:lnTo>
                    <a:pt x="64007" y="62483"/>
                  </a:lnTo>
                  <a:lnTo>
                    <a:pt x="54863" y="65531"/>
                  </a:lnTo>
                  <a:lnTo>
                    <a:pt x="45719" y="65531"/>
                  </a:lnTo>
                  <a:lnTo>
                    <a:pt x="35051" y="62483"/>
                  </a:lnTo>
                  <a:lnTo>
                    <a:pt x="32003" y="57911"/>
                  </a:lnTo>
                  <a:lnTo>
                    <a:pt x="28955" y="51815"/>
                  </a:lnTo>
                </a:path>
                <a:path w="147955" h="500380">
                  <a:moveTo>
                    <a:pt x="91439" y="36575"/>
                  </a:moveTo>
                  <a:lnTo>
                    <a:pt x="147827" y="36575"/>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6" name="object 132">
              <a:extLst>
                <a:ext uri="{FF2B5EF4-FFF2-40B4-BE49-F238E27FC236}">
                  <a16:creationId xmlns:a16="http://schemas.microsoft.com/office/drawing/2014/main" id="{E4A504F9-1E0F-3858-B38B-86D062D73504}"/>
                </a:ext>
              </a:extLst>
            </p:cNvPr>
            <p:cNvPicPr/>
            <p:nvPr/>
          </p:nvPicPr>
          <p:blipFill>
            <a:blip r:embed="rId74" cstate="print"/>
            <a:stretch>
              <a:fillRect/>
            </a:stretch>
          </p:blipFill>
          <p:spPr>
            <a:xfrm>
              <a:off x="2919984" y="1091184"/>
              <a:ext cx="141731" cy="74675"/>
            </a:xfrm>
            <a:prstGeom prst="rect">
              <a:avLst/>
            </a:prstGeom>
          </p:spPr>
        </p:pic>
        <p:pic>
          <p:nvPicPr>
            <p:cNvPr id="137" name="object 133">
              <a:extLst>
                <a:ext uri="{FF2B5EF4-FFF2-40B4-BE49-F238E27FC236}">
                  <a16:creationId xmlns:a16="http://schemas.microsoft.com/office/drawing/2014/main" id="{E9B8519D-8C52-71CF-EA49-B1296C91DD4F}"/>
                </a:ext>
              </a:extLst>
            </p:cNvPr>
            <p:cNvPicPr/>
            <p:nvPr/>
          </p:nvPicPr>
          <p:blipFill>
            <a:blip r:embed="rId75" cstate="print"/>
            <a:stretch>
              <a:fillRect/>
            </a:stretch>
          </p:blipFill>
          <p:spPr>
            <a:xfrm>
              <a:off x="2551176" y="1415796"/>
              <a:ext cx="99059" cy="74675"/>
            </a:xfrm>
            <a:prstGeom prst="rect">
              <a:avLst/>
            </a:prstGeom>
          </p:spPr>
        </p:pic>
        <p:pic>
          <p:nvPicPr>
            <p:cNvPr id="138" name="object 134">
              <a:extLst>
                <a:ext uri="{FF2B5EF4-FFF2-40B4-BE49-F238E27FC236}">
                  <a16:creationId xmlns:a16="http://schemas.microsoft.com/office/drawing/2014/main" id="{741E67DA-74F9-F8A3-AA5E-58B2BE7F20F5}"/>
                </a:ext>
              </a:extLst>
            </p:cNvPr>
            <p:cNvPicPr/>
            <p:nvPr/>
          </p:nvPicPr>
          <p:blipFill>
            <a:blip r:embed="rId76" cstate="print"/>
            <a:stretch>
              <a:fillRect/>
            </a:stretch>
          </p:blipFill>
          <p:spPr>
            <a:xfrm>
              <a:off x="2884932" y="1395984"/>
              <a:ext cx="118871" cy="216407"/>
            </a:xfrm>
            <a:prstGeom prst="rect">
              <a:avLst/>
            </a:prstGeom>
          </p:spPr>
        </p:pic>
        <p:sp>
          <p:nvSpPr>
            <p:cNvPr id="139" name="object 135">
              <a:extLst>
                <a:ext uri="{FF2B5EF4-FFF2-40B4-BE49-F238E27FC236}">
                  <a16:creationId xmlns:a16="http://schemas.microsoft.com/office/drawing/2014/main" id="{ADCB8D33-BCBA-A387-C929-1F6CD92CC015}"/>
                </a:ext>
              </a:extLst>
            </p:cNvPr>
            <p:cNvSpPr/>
            <p:nvPr/>
          </p:nvSpPr>
          <p:spPr>
            <a:xfrm>
              <a:off x="7572755" y="2639568"/>
              <a:ext cx="832485" cy="376555"/>
            </a:xfrm>
            <a:custGeom>
              <a:avLst/>
              <a:gdLst/>
              <a:ahLst/>
              <a:cxnLst/>
              <a:rect l="l" t="t" r="r" b="b"/>
              <a:pathLst>
                <a:path w="832484" h="376555">
                  <a:moveTo>
                    <a:pt x="832103" y="376427"/>
                  </a:moveTo>
                  <a:lnTo>
                    <a:pt x="832103" y="201167"/>
                  </a:lnTo>
                  <a:lnTo>
                    <a:pt x="658367" y="201167"/>
                  </a:lnTo>
                </a:path>
                <a:path w="832484" h="376555">
                  <a:moveTo>
                    <a:pt x="716279" y="318515"/>
                  </a:moveTo>
                  <a:lnTo>
                    <a:pt x="716279" y="85343"/>
                  </a:lnTo>
                  <a:lnTo>
                    <a:pt x="77723" y="85343"/>
                  </a:lnTo>
                  <a:lnTo>
                    <a:pt x="77723" y="318515"/>
                  </a:lnTo>
                  <a:lnTo>
                    <a:pt x="716279" y="318515"/>
                  </a:lnTo>
                  <a:close/>
                </a:path>
                <a:path w="832484" h="376555">
                  <a:moveTo>
                    <a:pt x="673607" y="201167"/>
                  </a:moveTo>
                  <a:lnTo>
                    <a:pt x="670559" y="195071"/>
                  </a:lnTo>
                  <a:lnTo>
                    <a:pt x="665987" y="188975"/>
                  </a:lnTo>
                  <a:lnTo>
                    <a:pt x="658367" y="187451"/>
                  </a:lnTo>
                  <a:lnTo>
                    <a:pt x="650747" y="188975"/>
                  </a:lnTo>
                  <a:lnTo>
                    <a:pt x="646175" y="195071"/>
                  </a:lnTo>
                  <a:lnTo>
                    <a:pt x="644651" y="201167"/>
                  </a:lnTo>
                  <a:lnTo>
                    <a:pt x="646175" y="208787"/>
                  </a:lnTo>
                  <a:lnTo>
                    <a:pt x="650747" y="214883"/>
                  </a:lnTo>
                  <a:lnTo>
                    <a:pt x="658367" y="216407"/>
                  </a:lnTo>
                  <a:lnTo>
                    <a:pt x="665987" y="214883"/>
                  </a:lnTo>
                  <a:lnTo>
                    <a:pt x="670559" y="208787"/>
                  </a:lnTo>
                  <a:lnTo>
                    <a:pt x="673607" y="201167"/>
                  </a:lnTo>
                  <a:close/>
                </a:path>
                <a:path w="832484" h="376555">
                  <a:moveTo>
                    <a:pt x="150875" y="201167"/>
                  </a:moveTo>
                  <a:lnTo>
                    <a:pt x="147827" y="195071"/>
                  </a:lnTo>
                  <a:lnTo>
                    <a:pt x="143255" y="188975"/>
                  </a:lnTo>
                  <a:lnTo>
                    <a:pt x="135635" y="187451"/>
                  </a:lnTo>
                  <a:lnTo>
                    <a:pt x="128015" y="188975"/>
                  </a:lnTo>
                  <a:lnTo>
                    <a:pt x="123443" y="195071"/>
                  </a:lnTo>
                  <a:lnTo>
                    <a:pt x="120395" y="201167"/>
                  </a:lnTo>
                  <a:lnTo>
                    <a:pt x="123443" y="208787"/>
                  </a:lnTo>
                  <a:lnTo>
                    <a:pt x="128015" y="214883"/>
                  </a:lnTo>
                  <a:lnTo>
                    <a:pt x="135635" y="216407"/>
                  </a:lnTo>
                  <a:lnTo>
                    <a:pt x="143255" y="214883"/>
                  </a:lnTo>
                  <a:lnTo>
                    <a:pt x="147827" y="208787"/>
                  </a:lnTo>
                  <a:lnTo>
                    <a:pt x="150875" y="201167"/>
                  </a:lnTo>
                  <a:close/>
                </a:path>
                <a:path w="832484" h="376555">
                  <a:moveTo>
                    <a:pt x="774191" y="201167"/>
                  </a:moveTo>
                  <a:lnTo>
                    <a:pt x="586739" y="201167"/>
                  </a:lnTo>
                </a:path>
                <a:path w="832484" h="376555">
                  <a:moveTo>
                    <a:pt x="15239" y="0"/>
                  </a:moveTo>
                  <a:lnTo>
                    <a:pt x="15239" y="36575"/>
                  </a:lnTo>
                </a:path>
                <a:path w="832484" h="376555">
                  <a:moveTo>
                    <a:pt x="0" y="9143"/>
                  </a:moveTo>
                  <a:lnTo>
                    <a:pt x="32003" y="27431"/>
                  </a:lnTo>
                </a:path>
                <a:path w="832484" h="376555">
                  <a:moveTo>
                    <a:pt x="32003" y="9143"/>
                  </a:moveTo>
                  <a:lnTo>
                    <a:pt x="0" y="27431"/>
                  </a:lnTo>
                </a:path>
                <a:path w="832484" h="376555">
                  <a:moveTo>
                    <a:pt x="65531" y="0"/>
                  </a:moveTo>
                  <a:lnTo>
                    <a:pt x="65531" y="36575"/>
                  </a:lnTo>
                </a:path>
                <a:path w="832484" h="376555">
                  <a:moveTo>
                    <a:pt x="50291" y="9143"/>
                  </a:moveTo>
                  <a:lnTo>
                    <a:pt x="80771" y="27431"/>
                  </a:lnTo>
                </a:path>
                <a:path w="832484" h="376555">
                  <a:moveTo>
                    <a:pt x="80771" y="9143"/>
                  </a:moveTo>
                  <a:lnTo>
                    <a:pt x="50291" y="27431"/>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40" name="object 136">
              <a:extLst>
                <a:ext uri="{FF2B5EF4-FFF2-40B4-BE49-F238E27FC236}">
                  <a16:creationId xmlns:a16="http://schemas.microsoft.com/office/drawing/2014/main" id="{155849C8-E372-9108-9B7A-C7778ACCB47E}"/>
                </a:ext>
              </a:extLst>
            </p:cNvPr>
            <p:cNvPicPr/>
            <p:nvPr/>
          </p:nvPicPr>
          <p:blipFill>
            <a:blip r:embed="rId77" cstate="print"/>
            <a:stretch>
              <a:fillRect/>
            </a:stretch>
          </p:blipFill>
          <p:spPr>
            <a:xfrm>
              <a:off x="7726679" y="2634996"/>
              <a:ext cx="120395" cy="74675"/>
            </a:xfrm>
            <a:prstGeom prst="rect">
              <a:avLst/>
            </a:prstGeom>
          </p:spPr>
        </p:pic>
        <p:pic>
          <p:nvPicPr>
            <p:cNvPr id="141" name="object 137">
              <a:extLst>
                <a:ext uri="{FF2B5EF4-FFF2-40B4-BE49-F238E27FC236}">
                  <a16:creationId xmlns:a16="http://schemas.microsoft.com/office/drawing/2014/main" id="{8B9BDC04-D83D-59D7-673B-6F0E311FF227}"/>
                </a:ext>
              </a:extLst>
            </p:cNvPr>
            <p:cNvPicPr/>
            <p:nvPr/>
          </p:nvPicPr>
          <p:blipFill>
            <a:blip r:embed="rId78" cstate="print"/>
            <a:stretch>
              <a:fillRect/>
            </a:stretch>
          </p:blipFill>
          <p:spPr>
            <a:xfrm>
              <a:off x="7866888" y="2634996"/>
              <a:ext cx="179831" cy="74675"/>
            </a:xfrm>
            <a:prstGeom prst="rect">
              <a:avLst/>
            </a:prstGeom>
          </p:spPr>
        </p:pic>
        <p:pic>
          <p:nvPicPr>
            <p:cNvPr id="142" name="object 138">
              <a:extLst>
                <a:ext uri="{FF2B5EF4-FFF2-40B4-BE49-F238E27FC236}">
                  <a16:creationId xmlns:a16="http://schemas.microsoft.com/office/drawing/2014/main" id="{312CCFE2-12C4-965F-CC60-E949C3C0720F}"/>
                </a:ext>
              </a:extLst>
            </p:cNvPr>
            <p:cNvPicPr/>
            <p:nvPr/>
          </p:nvPicPr>
          <p:blipFill>
            <a:blip r:embed="rId79" cstate="print"/>
            <a:stretch>
              <a:fillRect/>
            </a:stretch>
          </p:blipFill>
          <p:spPr>
            <a:xfrm>
              <a:off x="8068055" y="2634996"/>
              <a:ext cx="160019" cy="74675"/>
            </a:xfrm>
            <a:prstGeom prst="rect">
              <a:avLst/>
            </a:prstGeom>
          </p:spPr>
        </p:pic>
        <p:sp>
          <p:nvSpPr>
            <p:cNvPr id="143" name="object 139">
              <a:extLst>
                <a:ext uri="{FF2B5EF4-FFF2-40B4-BE49-F238E27FC236}">
                  <a16:creationId xmlns:a16="http://schemas.microsoft.com/office/drawing/2014/main" id="{525FF8C8-459F-2022-7D3E-BF61BEBD0EDF}"/>
                </a:ext>
              </a:extLst>
            </p:cNvPr>
            <p:cNvSpPr/>
            <p:nvPr/>
          </p:nvSpPr>
          <p:spPr>
            <a:xfrm>
              <a:off x="7572755" y="2639568"/>
              <a:ext cx="774700" cy="1190625"/>
            </a:xfrm>
            <a:custGeom>
              <a:avLst/>
              <a:gdLst/>
              <a:ahLst/>
              <a:cxnLst/>
              <a:rect l="l" t="t" r="r" b="b"/>
              <a:pathLst>
                <a:path w="774700" h="1190625">
                  <a:moveTo>
                    <a:pt x="697991" y="0"/>
                  </a:moveTo>
                  <a:lnTo>
                    <a:pt x="697991" y="65531"/>
                  </a:lnTo>
                </a:path>
                <a:path w="774700" h="1190625">
                  <a:moveTo>
                    <a:pt x="675131" y="0"/>
                  </a:moveTo>
                  <a:lnTo>
                    <a:pt x="719327" y="0"/>
                  </a:lnTo>
                </a:path>
                <a:path w="774700" h="1190625">
                  <a:moveTo>
                    <a:pt x="211835" y="201167"/>
                  </a:moveTo>
                  <a:lnTo>
                    <a:pt x="19811" y="201167"/>
                  </a:lnTo>
                </a:path>
                <a:path w="774700" h="1190625">
                  <a:moveTo>
                    <a:pt x="313943" y="295655"/>
                  </a:moveTo>
                  <a:lnTo>
                    <a:pt x="358139" y="278891"/>
                  </a:lnTo>
                  <a:lnTo>
                    <a:pt x="387095" y="242315"/>
                  </a:lnTo>
                  <a:lnTo>
                    <a:pt x="396239" y="196595"/>
                  </a:lnTo>
                  <a:lnTo>
                    <a:pt x="391667" y="173735"/>
                  </a:lnTo>
                  <a:lnTo>
                    <a:pt x="365759" y="134111"/>
                  </a:lnTo>
                  <a:lnTo>
                    <a:pt x="324611" y="112775"/>
                  </a:lnTo>
                  <a:lnTo>
                    <a:pt x="301751" y="109727"/>
                  </a:lnTo>
                  <a:lnTo>
                    <a:pt x="278891" y="114299"/>
                  </a:lnTo>
                  <a:lnTo>
                    <a:pt x="257555" y="123443"/>
                  </a:lnTo>
                  <a:lnTo>
                    <a:pt x="237743" y="137159"/>
                  </a:lnTo>
                  <a:lnTo>
                    <a:pt x="224027" y="156971"/>
                  </a:lnTo>
                  <a:lnTo>
                    <a:pt x="214883" y="178307"/>
                  </a:lnTo>
                  <a:lnTo>
                    <a:pt x="211835" y="201167"/>
                  </a:lnTo>
                </a:path>
                <a:path w="774700" h="1190625">
                  <a:moveTo>
                    <a:pt x="441959" y="121919"/>
                  </a:moveTo>
                  <a:lnTo>
                    <a:pt x="422147" y="138683"/>
                  </a:lnTo>
                  <a:lnTo>
                    <a:pt x="408431" y="158495"/>
                  </a:lnTo>
                  <a:lnTo>
                    <a:pt x="399287" y="181355"/>
                  </a:lnTo>
                  <a:lnTo>
                    <a:pt x="396239" y="205739"/>
                  </a:lnTo>
                  <a:lnTo>
                    <a:pt x="400811" y="230123"/>
                  </a:lnTo>
                  <a:lnTo>
                    <a:pt x="426719" y="271271"/>
                  </a:lnTo>
                  <a:lnTo>
                    <a:pt x="469391" y="295655"/>
                  </a:lnTo>
                  <a:lnTo>
                    <a:pt x="493775" y="297179"/>
                  </a:lnTo>
                  <a:lnTo>
                    <a:pt x="518159" y="294131"/>
                  </a:lnTo>
                  <a:lnTo>
                    <a:pt x="541019" y="283463"/>
                  </a:lnTo>
                  <a:lnTo>
                    <a:pt x="559307" y="268223"/>
                  </a:lnTo>
                  <a:lnTo>
                    <a:pt x="574547" y="248411"/>
                  </a:lnTo>
                  <a:lnTo>
                    <a:pt x="583691" y="225551"/>
                  </a:lnTo>
                  <a:lnTo>
                    <a:pt x="586739" y="201167"/>
                  </a:lnTo>
                </a:path>
                <a:path w="774700" h="1190625">
                  <a:moveTo>
                    <a:pt x="716279" y="1190243"/>
                  </a:moveTo>
                  <a:lnTo>
                    <a:pt x="716279" y="957071"/>
                  </a:lnTo>
                  <a:lnTo>
                    <a:pt x="77723" y="957071"/>
                  </a:lnTo>
                  <a:lnTo>
                    <a:pt x="77723" y="1190243"/>
                  </a:lnTo>
                  <a:lnTo>
                    <a:pt x="716279" y="1190243"/>
                  </a:lnTo>
                  <a:close/>
                </a:path>
                <a:path w="774700" h="1190625">
                  <a:moveTo>
                    <a:pt x="673607" y="1072895"/>
                  </a:moveTo>
                  <a:lnTo>
                    <a:pt x="670559" y="1066799"/>
                  </a:lnTo>
                  <a:lnTo>
                    <a:pt x="665987" y="1060703"/>
                  </a:lnTo>
                  <a:lnTo>
                    <a:pt x="658367" y="1059179"/>
                  </a:lnTo>
                  <a:lnTo>
                    <a:pt x="650747" y="1060703"/>
                  </a:lnTo>
                  <a:lnTo>
                    <a:pt x="646175" y="1066799"/>
                  </a:lnTo>
                  <a:lnTo>
                    <a:pt x="644651" y="1072895"/>
                  </a:lnTo>
                  <a:lnTo>
                    <a:pt x="646175" y="1080515"/>
                  </a:lnTo>
                  <a:lnTo>
                    <a:pt x="650747" y="1086611"/>
                  </a:lnTo>
                  <a:lnTo>
                    <a:pt x="658367" y="1088135"/>
                  </a:lnTo>
                  <a:lnTo>
                    <a:pt x="665987" y="1086611"/>
                  </a:lnTo>
                  <a:lnTo>
                    <a:pt x="670559" y="1080515"/>
                  </a:lnTo>
                  <a:lnTo>
                    <a:pt x="673607" y="1072895"/>
                  </a:lnTo>
                  <a:close/>
                </a:path>
                <a:path w="774700" h="1190625">
                  <a:moveTo>
                    <a:pt x="150875" y="1072895"/>
                  </a:moveTo>
                  <a:lnTo>
                    <a:pt x="147827" y="1066799"/>
                  </a:lnTo>
                  <a:lnTo>
                    <a:pt x="143255" y="1060703"/>
                  </a:lnTo>
                  <a:lnTo>
                    <a:pt x="135635" y="1059179"/>
                  </a:lnTo>
                  <a:lnTo>
                    <a:pt x="128015" y="1060703"/>
                  </a:lnTo>
                  <a:lnTo>
                    <a:pt x="123443" y="1066799"/>
                  </a:lnTo>
                  <a:lnTo>
                    <a:pt x="120395" y="1072895"/>
                  </a:lnTo>
                  <a:lnTo>
                    <a:pt x="123443" y="1080515"/>
                  </a:lnTo>
                  <a:lnTo>
                    <a:pt x="128015" y="1086611"/>
                  </a:lnTo>
                  <a:lnTo>
                    <a:pt x="135635" y="1088135"/>
                  </a:lnTo>
                  <a:lnTo>
                    <a:pt x="143255" y="1086611"/>
                  </a:lnTo>
                  <a:lnTo>
                    <a:pt x="147827" y="1080515"/>
                  </a:lnTo>
                  <a:lnTo>
                    <a:pt x="150875" y="1072895"/>
                  </a:lnTo>
                  <a:close/>
                </a:path>
                <a:path w="774700" h="1190625">
                  <a:moveTo>
                    <a:pt x="774191" y="1072895"/>
                  </a:moveTo>
                  <a:lnTo>
                    <a:pt x="586739" y="1072895"/>
                  </a:lnTo>
                </a:path>
                <a:path w="774700" h="1190625">
                  <a:moveTo>
                    <a:pt x="15239" y="871727"/>
                  </a:moveTo>
                  <a:lnTo>
                    <a:pt x="15239" y="908303"/>
                  </a:lnTo>
                </a:path>
                <a:path w="774700" h="1190625">
                  <a:moveTo>
                    <a:pt x="0" y="880871"/>
                  </a:moveTo>
                  <a:lnTo>
                    <a:pt x="32003" y="899159"/>
                  </a:lnTo>
                </a:path>
                <a:path w="774700" h="1190625">
                  <a:moveTo>
                    <a:pt x="32003" y="880871"/>
                  </a:moveTo>
                  <a:lnTo>
                    <a:pt x="0" y="899159"/>
                  </a:lnTo>
                </a:path>
                <a:path w="774700" h="1190625">
                  <a:moveTo>
                    <a:pt x="65531" y="871727"/>
                  </a:moveTo>
                  <a:lnTo>
                    <a:pt x="65531" y="908303"/>
                  </a:lnTo>
                </a:path>
                <a:path w="774700" h="1190625">
                  <a:moveTo>
                    <a:pt x="50291" y="880871"/>
                  </a:moveTo>
                  <a:lnTo>
                    <a:pt x="80771" y="899159"/>
                  </a:lnTo>
                </a:path>
                <a:path w="774700" h="1190625">
                  <a:moveTo>
                    <a:pt x="80771" y="880871"/>
                  </a:moveTo>
                  <a:lnTo>
                    <a:pt x="50291" y="899159"/>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44" name="object 140">
              <a:extLst>
                <a:ext uri="{FF2B5EF4-FFF2-40B4-BE49-F238E27FC236}">
                  <a16:creationId xmlns:a16="http://schemas.microsoft.com/office/drawing/2014/main" id="{F22A4804-4AE9-5BF6-FFCB-05843AFE5E30}"/>
                </a:ext>
              </a:extLst>
            </p:cNvPr>
            <p:cNvPicPr/>
            <p:nvPr/>
          </p:nvPicPr>
          <p:blipFill>
            <a:blip r:embed="rId80" cstate="print"/>
            <a:stretch>
              <a:fillRect/>
            </a:stretch>
          </p:blipFill>
          <p:spPr>
            <a:xfrm>
              <a:off x="7726679" y="3506724"/>
              <a:ext cx="120395" cy="74675"/>
            </a:xfrm>
            <a:prstGeom prst="rect">
              <a:avLst/>
            </a:prstGeom>
          </p:spPr>
        </p:pic>
        <p:pic>
          <p:nvPicPr>
            <p:cNvPr id="145" name="object 141">
              <a:extLst>
                <a:ext uri="{FF2B5EF4-FFF2-40B4-BE49-F238E27FC236}">
                  <a16:creationId xmlns:a16="http://schemas.microsoft.com/office/drawing/2014/main" id="{2067DC4C-3E5B-085B-2271-B4843EAF8862}"/>
                </a:ext>
              </a:extLst>
            </p:cNvPr>
            <p:cNvPicPr/>
            <p:nvPr/>
          </p:nvPicPr>
          <p:blipFill>
            <a:blip r:embed="rId81" cstate="print"/>
            <a:stretch>
              <a:fillRect/>
            </a:stretch>
          </p:blipFill>
          <p:spPr>
            <a:xfrm>
              <a:off x="7866888" y="3506724"/>
              <a:ext cx="179831" cy="74675"/>
            </a:xfrm>
            <a:prstGeom prst="rect">
              <a:avLst/>
            </a:prstGeom>
          </p:spPr>
        </p:pic>
        <p:pic>
          <p:nvPicPr>
            <p:cNvPr id="146" name="object 142">
              <a:extLst>
                <a:ext uri="{FF2B5EF4-FFF2-40B4-BE49-F238E27FC236}">
                  <a16:creationId xmlns:a16="http://schemas.microsoft.com/office/drawing/2014/main" id="{6618CF5E-AF0E-F0AD-262F-D4E89071C038}"/>
                </a:ext>
              </a:extLst>
            </p:cNvPr>
            <p:cNvPicPr/>
            <p:nvPr/>
          </p:nvPicPr>
          <p:blipFill>
            <a:blip r:embed="rId79" cstate="print"/>
            <a:stretch>
              <a:fillRect/>
            </a:stretch>
          </p:blipFill>
          <p:spPr>
            <a:xfrm>
              <a:off x="8068055" y="3506724"/>
              <a:ext cx="160019" cy="74675"/>
            </a:xfrm>
            <a:prstGeom prst="rect">
              <a:avLst/>
            </a:prstGeom>
          </p:spPr>
        </p:pic>
        <p:sp>
          <p:nvSpPr>
            <p:cNvPr id="147" name="object 143">
              <a:extLst>
                <a:ext uri="{FF2B5EF4-FFF2-40B4-BE49-F238E27FC236}">
                  <a16:creationId xmlns:a16="http://schemas.microsoft.com/office/drawing/2014/main" id="{1A297D85-F353-6917-38C7-67547B8941DB}"/>
                </a:ext>
              </a:extLst>
            </p:cNvPr>
            <p:cNvSpPr/>
            <p:nvPr/>
          </p:nvSpPr>
          <p:spPr>
            <a:xfrm>
              <a:off x="6531863" y="2727960"/>
              <a:ext cx="1873250" cy="1160145"/>
            </a:xfrm>
            <a:custGeom>
              <a:avLst/>
              <a:gdLst/>
              <a:ahLst/>
              <a:cxnLst/>
              <a:rect l="l" t="t" r="r" b="b"/>
              <a:pathLst>
                <a:path w="1873250" h="1160145">
                  <a:moveTo>
                    <a:pt x="1738883" y="783335"/>
                  </a:moveTo>
                  <a:lnTo>
                    <a:pt x="1738883" y="848867"/>
                  </a:lnTo>
                </a:path>
                <a:path w="1873250" h="1160145">
                  <a:moveTo>
                    <a:pt x="1716023" y="783335"/>
                  </a:moveTo>
                  <a:lnTo>
                    <a:pt x="1760219" y="783335"/>
                  </a:lnTo>
                </a:path>
                <a:path w="1873250" h="1160145">
                  <a:moveTo>
                    <a:pt x="1252727" y="984503"/>
                  </a:moveTo>
                  <a:lnTo>
                    <a:pt x="1060703" y="984503"/>
                  </a:lnTo>
                </a:path>
                <a:path w="1873250" h="1160145">
                  <a:moveTo>
                    <a:pt x="1354835" y="1077467"/>
                  </a:moveTo>
                  <a:lnTo>
                    <a:pt x="1399031" y="1060703"/>
                  </a:lnTo>
                  <a:lnTo>
                    <a:pt x="1427987" y="1025651"/>
                  </a:lnTo>
                  <a:lnTo>
                    <a:pt x="1437131" y="979931"/>
                  </a:lnTo>
                  <a:lnTo>
                    <a:pt x="1432559" y="957071"/>
                  </a:lnTo>
                  <a:lnTo>
                    <a:pt x="1406651" y="917447"/>
                  </a:lnTo>
                  <a:lnTo>
                    <a:pt x="1365503" y="896111"/>
                  </a:lnTo>
                  <a:lnTo>
                    <a:pt x="1342643" y="893063"/>
                  </a:lnTo>
                  <a:lnTo>
                    <a:pt x="1319783" y="897635"/>
                  </a:lnTo>
                  <a:lnTo>
                    <a:pt x="1298447" y="906779"/>
                  </a:lnTo>
                  <a:lnTo>
                    <a:pt x="1278635" y="920495"/>
                  </a:lnTo>
                  <a:lnTo>
                    <a:pt x="1264919" y="938783"/>
                  </a:lnTo>
                  <a:lnTo>
                    <a:pt x="1255775" y="961643"/>
                  </a:lnTo>
                  <a:lnTo>
                    <a:pt x="1252727" y="984503"/>
                  </a:lnTo>
                </a:path>
                <a:path w="1873250" h="1160145">
                  <a:moveTo>
                    <a:pt x="1482851" y="905255"/>
                  </a:moveTo>
                  <a:lnTo>
                    <a:pt x="1463039" y="920495"/>
                  </a:lnTo>
                  <a:lnTo>
                    <a:pt x="1449323" y="941831"/>
                  </a:lnTo>
                  <a:lnTo>
                    <a:pt x="1440179" y="964691"/>
                  </a:lnTo>
                  <a:lnTo>
                    <a:pt x="1437131" y="989075"/>
                  </a:lnTo>
                  <a:lnTo>
                    <a:pt x="1441703" y="1013459"/>
                  </a:lnTo>
                  <a:lnTo>
                    <a:pt x="1467611" y="1054607"/>
                  </a:lnTo>
                  <a:lnTo>
                    <a:pt x="1510283" y="1077467"/>
                  </a:lnTo>
                  <a:lnTo>
                    <a:pt x="1534667" y="1080515"/>
                  </a:lnTo>
                  <a:lnTo>
                    <a:pt x="1559051" y="1077467"/>
                  </a:lnTo>
                  <a:lnTo>
                    <a:pt x="1581911" y="1066799"/>
                  </a:lnTo>
                  <a:lnTo>
                    <a:pt x="1600199" y="1051559"/>
                  </a:lnTo>
                  <a:lnTo>
                    <a:pt x="1615439" y="1031747"/>
                  </a:lnTo>
                  <a:lnTo>
                    <a:pt x="1624583" y="1008887"/>
                  </a:lnTo>
                  <a:lnTo>
                    <a:pt x="1627631" y="984503"/>
                  </a:lnTo>
                </a:path>
                <a:path w="1873250" h="1160145">
                  <a:moveTo>
                    <a:pt x="1699259" y="984503"/>
                  </a:moveTo>
                  <a:lnTo>
                    <a:pt x="1872995" y="984503"/>
                  </a:lnTo>
                  <a:lnTo>
                    <a:pt x="1872995" y="1159763"/>
                  </a:lnTo>
                </a:path>
                <a:path w="1873250" h="1160145">
                  <a:moveTo>
                    <a:pt x="944879" y="172211"/>
                  </a:moveTo>
                  <a:lnTo>
                    <a:pt x="885443" y="54863"/>
                  </a:lnTo>
                  <a:lnTo>
                    <a:pt x="827531" y="172211"/>
                  </a:lnTo>
                </a:path>
                <a:path w="1873250" h="1160145">
                  <a:moveTo>
                    <a:pt x="15239" y="112775"/>
                  </a:moveTo>
                  <a:lnTo>
                    <a:pt x="73151" y="54863"/>
                  </a:lnTo>
                  <a:lnTo>
                    <a:pt x="131063" y="172211"/>
                  </a:lnTo>
                </a:path>
                <a:path w="1873250" h="1160145">
                  <a:moveTo>
                    <a:pt x="480059" y="172211"/>
                  </a:moveTo>
                  <a:lnTo>
                    <a:pt x="537971" y="54863"/>
                  </a:lnTo>
                  <a:lnTo>
                    <a:pt x="595883" y="172211"/>
                  </a:lnTo>
                  <a:lnTo>
                    <a:pt x="653795" y="54863"/>
                  </a:lnTo>
                  <a:lnTo>
                    <a:pt x="711707" y="172211"/>
                  </a:lnTo>
                  <a:lnTo>
                    <a:pt x="769619" y="54863"/>
                  </a:lnTo>
                </a:path>
                <a:path w="1873250" h="1160145">
                  <a:moveTo>
                    <a:pt x="28955" y="112775"/>
                  </a:moveTo>
                  <a:lnTo>
                    <a:pt x="27431" y="106679"/>
                  </a:lnTo>
                  <a:lnTo>
                    <a:pt x="21335" y="100583"/>
                  </a:lnTo>
                  <a:lnTo>
                    <a:pt x="15239" y="99059"/>
                  </a:lnTo>
                  <a:lnTo>
                    <a:pt x="7619" y="100583"/>
                  </a:lnTo>
                  <a:lnTo>
                    <a:pt x="1523" y="106679"/>
                  </a:lnTo>
                  <a:lnTo>
                    <a:pt x="0" y="112775"/>
                  </a:lnTo>
                  <a:lnTo>
                    <a:pt x="1523" y="120395"/>
                  </a:lnTo>
                  <a:lnTo>
                    <a:pt x="7619" y="126491"/>
                  </a:lnTo>
                  <a:lnTo>
                    <a:pt x="15239" y="128015"/>
                  </a:lnTo>
                  <a:lnTo>
                    <a:pt x="21335" y="126491"/>
                  </a:lnTo>
                  <a:lnTo>
                    <a:pt x="27431" y="120395"/>
                  </a:lnTo>
                  <a:lnTo>
                    <a:pt x="28955" y="112775"/>
                  </a:lnTo>
                  <a:close/>
                </a:path>
                <a:path w="1873250" h="1160145">
                  <a:moveTo>
                    <a:pt x="432815" y="47243"/>
                  </a:moveTo>
                  <a:lnTo>
                    <a:pt x="432815" y="0"/>
                  </a:lnTo>
                  <a:lnTo>
                    <a:pt x="461771" y="0"/>
                  </a:lnTo>
                </a:path>
                <a:path w="1873250" h="1160145">
                  <a:moveTo>
                    <a:pt x="432815" y="22859"/>
                  </a:moveTo>
                  <a:lnTo>
                    <a:pt x="451103" y="22859"/>
                  </a:lnTo>
                </a:path>
                <a:path w="1873250" h="1160145">
                  <a:moveTo>
                    <a:pt x="432815" y="47243"/>
                  </a:moveTo>
                  <a:lnTo>
                    <a:pt x="461771" y="47243"/>
                  </a:lnTo>
                </a:path>
                <a:path w="1873250" h="1160145">
                  <a:moveTo>
                    <a:pt x="475487" y="0"/>
                  </a:moveTo>
                  <a:lnTo>
                    <a:pt x="475487" y="47243"/>
                  </a:lnTo>
                  <a:lnTo>
                    <a:pt x="501395" y="47243"/>
                  </a:lnTo>
                </a:path>
                <a:path w="1873250" h="1160145">
                  <a:moveTo>
                    <a:pt x="512063" y="9143"/>
                  </a:moveTo>
                  <a:lnTo>
                    <a:pt x="516635" y="6095"/>
                  </a:lnTo>
                  <a:lnTo>
                    <a:pt x="524255" y="0"/>
                  </a:lnTo>
                  <a:lnTo>
                    <a:pt x="524255" y="47243"/>
                  </a:lnTo>
                </a:path>
                <a:path w="1873250" h="1160145">
                  <a:moveTo>
                    <a:pt x="480059" y="172211"/>
                  </a:moveTo>
                  <a:lnTo>
                    <a:pt x="420623" y="54863"/>
                  </a:lnTo>
                  <a:lnTo>
                    <a:pt x="362711" y="172211"/>
                  </a:lnTo>
                  <a:lnTo>
                    <a:pt x="304799" y="54863"/>
                  </a:lnTo>
                  <a:lnTo>
                    <a:pt x="246887" y="172211"/>
                  </a:lnTo>
                  <a:lnTo>
                    <a:pt x="188975" y="54863"/>
                  </a:lnTo>
                  <a:lnTo>
                    <a:pt x="131063" y="172211"/>
                  </a:lnTo>
                </a:path>
                <a:path w="1873250" h="1160145">
                  <a:moveTo>
                    <a:pt x="769619" y="54863"/>
                  </a:moveTo>
                  <a:lnTo>
                    <a:pt x="827531" y="172211"/>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48" name="object 144">
              <a:extLst>
                <a:ext uri="{FF2B5EF4-FFF2-40B4-BE49-F238E27FC236}">
                  <a16:creationId xmlns:a16="http://schemas.microsoft.com/office/drawing/2014/main" id="{4C0275EF-42FF-9E69-379C-C9389029602F}"/>
                </a:ext>
              </a:extLst>
            </p:cNvPr>
            <p:cNvPicPr/>
            <p:nvPr/>
          </p:nvPicPr>
          <p:blipFill>
            <a:blip r:embed="rId82" cstate="print"/>
            <a:stretch>
              <a:fillRect/>
            </a:stretch>
          </p:blipFill>
          <p:spPr>
            <a:xfrm>
              <a:off x="7472172" y="2822448"/>
              <a:ext cx="178307" cy="82295"/>
            </a:xfrm>
            <a:prstGeom prst="rect">
              <a:avLst/>
            </a:prstGeom>
          </p:spPr>
        </p:pic>
        <p:sp>
          <p:nvSpPr>
            <p:cNvPr id="149" name="object 145">
              <a:extLst>
                <a:ext uri="{FF2B5EF4-FFF2-40B4-BE49-F238E27FC236}">
                  <a16:creationId xmlns:a16="http://schemas.microsoft.com/office/drawing/2014/main" id="{1E74BD24-59D7-62E4-E1BB-CE302BB5637F}"/>
                </a:ext>
              </a:extLst>
            </p:cNvPr>
            <p:cNvSpPr/>
            <p:nvPr/>
          </p:nvSpPr>
          <p:spPr>
            <a:xfrm>
              <a:off x="6531863" y="3599688"/>
              <a:ext cx="885825" cy="170815"/>
            </a:xfrm>
            <a:custGeom>
              <a:avLst/>
              <a:gdLst/>
              <a:ahLst/>
              <a:cxnLst/>
              <a:rect l="l" t="t" r="r" b="b"/>
              <a:pathLst>
                <a:path w="885825" h="170814">
                  <a:moveTo>
                    <a:pt x="827531" y="170687"/>
                  </a:moveTo>
                  <a:lnTo>
                    <a:pt x="885443" y="54863"/>
                  </a:lnTo>
                </a:path>
                <a:path w="885825" h="170814">
                  <a:moveTo>
                    <a:pt x="432815" y="45719"/>
                  </a:moveTo>
                  <a:lnTo>
                    <a:pt x="432815" y="0"/>
                  </a:lnTo>
                  <a:lnTo>
                    <a:pt x="461771" y="0"/>
                  </a:lnTo>
                </a:path>
                <a:path w="885825" h="170814">
                  <a:moveTo>
                    <a:pt x="432815" y="21335"/>
                  </a:moveTo>
                  <a:lnTo>
                    <a:pt x="451103" y="21335"/>
                  </a:lnTo>
                </a:path>
                <a:path w="885825" h="170814">
                  <a:moveTo>
                    <a:pt x="432815" y="45719"/>
                  </a:moveTo>
                  <a:lnTo>
                    <a:pt x="461771" y="45719"/>
                  </a:lnTo>
                </a:path>
                <a:path w="885825" h="170814">
                  <a:moveTo>
                    <a:pt x="475487" y="0"/>
                  </a:moveTo>
                  <a:lnTo>
                    <a:pt x="475487" y="45719"/>
                  </a:lnTo>
                  <a:lnTo>
                    <a:pt x="501395" y="45719"/>
                  </a:lnTo>
                </a:path>
                <a:path w="885825" h="170814">
                  <a:moveTo>
                    <a:pt x="515111" y="10667"/>
                  </a:moveTo>
                  <a:lnTo>
                    <a:pt x="515111" y="9143"/>
                  </a:lnTo>
                  <a:lnTo>
                    <a:pt x="516635" y="4571"/>
                  </a:lnTo>
                  <a:lnTo>
                    <a:pt x="519683" y="1523"/>
                  </a:lnTo>
                  <a:lnTo>
                    <a:pt x="524255" y="0"/>
                  </a:lnTo>
                  <a:lnTo>
                    <a:pt x="531875" y="0"/>
                  </a:lnTo>
                  <a:lnTo>
                    <a:pt x="536447" y="1523"/>
                  </a:lnTo>
                  <a:lnTo>
                    <a:pt x="539495" y="4571"/>
                  </a:lnTo>
                  <a:lnTo>
                    <a:pt x="541019" y="9143"/>
                  </a:lnTo>
                  <a:lnTo>
                    <a:pt x="541019" y="13715"/>
                  </a:lnTo>
                  <a:lnTo>
                    <a:pt x="539495" y="18287"/>
                  </a:lnTo>
                  <a:lnTo>
                    <a:pt x="534923" y="24383"/>
                  </a:lnTo>
                  <a:lnTo>
                    <a:pt x="512063" y="45719"/>
                  </a:lnTo>
                  <a:lnTo>
                    <a:pt x="544067" y="45719"/>
                  </a:lnTo>
                </a:path>
                <a:path w="885825" h="170814">
                  <a:moveTo>
                    <a:pt x="769619" y="54863"/>
                  </a:moveTo>
                  <a:lnTo>
                    <a:pt x="827531" y="170687"/>
                  </a:lnTo>
                </a:path>
                <a:path w="885825" h="170814">
                  <a:moveTo>
                    <a:pt x="131063" y="170687"/>
                  </a:moveTo>
                  <a:lnTo>
                    <a:pt x="188975" y="54863"/>
                  </a:lnTo>
                  <a:lnTo>
                    <a:pt x="246887" y="170687"/>
                  </a:lnTo>
                  <a:lnTo>
                    <a:pt x="304799" y="54863"/>
                  </a:lnTo>
                  <a:lnTo>
                    <a:pt x="362711" y="170687"/>
                  </a:lnTo>
                  <a:lnTo>
                    <a:pt x="420623" y="54863"/>
                  </a:lnTo>
                  <a:lnTo>
                    <a:pt x="480059" y="170687"/>
                  </a:lnTo>
                </a:path>
                <a:path w="885825" h="170814">
                  <a:moveTo>
                    <a:pt x="28955" y="112775"/>
                  </a:moveTo>
                  <a:lnTo>
                    <a:pt x="27431" y="106679"/>
                  </a:lnTo>
                  <a:lnTo>
                    <a:pt x="21335" y="100583"/>
                  </a:lnTo>
                  <a:lnTo>
                    <a:pt x="15239" y="99059"/>
                  </a:lnTo>
                  <a:lnTo>
                    <a:pt x="7619" y="100583"/>
                  </a:lnTo>
                  <a:lnTo>
                    <a:pt x="1523" y="106679"/>
                  </a:lnTo>
                  <a:lnTo>
                    <a:pt x="0" y="112775"/>
                  </a:lnTo>
                  <a:lnTo>
                    <a:pt x="1523" y="120395"/>
                  </a:lnTo>
                  <a:lnTo>
                    <a:pt x="7619" y="126491"/>
                  </a:lnTo>
                  <a:lnTo>
                    <a:pt x="15239" y="128015"/>
                  </a:lnTo>
                  <a:lnTo>
                    <a:pt x="21335" y="126491"/>
                  </a:lnTo>
                  <a:lnTo>
                    <a:pt x="27431" y="120395"/>
                  </a:lnTo>
                  <a:lnTo>
                    <a:pt x="28955" y="112775"/>
                  </a:lnTo>
                  <a:close/>
                </a:path>
                <a:path w="885825" h="170814">
                  <a:moveTo>
                    <a:pt x="769619" y="54863"/>
                  </a:moveTo>
                  <a:lnTo>
                    <a:pt x="711707" y="170687"/>
                  </a:lnTo>
                  <a:lnTo>
                    <a:pt x="653795" y="54863"/>
                  </a:lnTo>
                  <a:lnTo>
                    <a:pt x="595883" y="170687"/>
                  </a:lnTo>
                  <a:lnTo>
                    <a:pt x="537971" y="54863"/>
                  </a:lnTo>
                  <a:lnTo>
                    <a:pt x="480059" y="170687"/>
                  </a:lnTo>
                </a:path>
                <a:path w="885825" h="170814">
                  <a:moveTo>
                    <a:pt x="131063" y="170687"/>
                  </a:moveTo>
                  <a:lnTo>
                    <a:pt x="73151" y="54863"/>
                  </a:lnTo>
                  <a:lnTo>
                    <a:pt x="15239" y="112775"/>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50" name="object 146">
              <a:extLst>
                <a:ext uri="{FF2B5EF4-FFF2-40B4-BE49-F238E27FC236}">
                  <a16:creationId xmlns:a16="http://schemas.microsoft.com/office/drawing/2014/main" id="{9F0BF70B-136E-7633-3E5A-77A6C95C8C96}"/>
                </a:ext>
              </a:extLst>
            </p:cNvPr>
            <p:cNvPicPr/>
            <p:nvPr/>
          </p:nvPicPr>
          <p:blipFill>
            <a:blip r:embed="rId83" cstate="print"/>
            <a:stretch>
              <a:fillRect/>
            </a:stretch>
          </p:blipFill>
          <p:spPr>
            <a:xfrm>
              <a:off x="7412736" y="3649979"/>
              <a:ext cx="237743" cy="124967"/>
            </a:xfrm>
            <a:prstGeom prst="rect">
              <a:avLst/>
            </a:prstGeom>
          </p:spPr>
        </p:pic>
        <p:sp>
          <p:nvSpPr>
            <p:cNvPr id="151" name="object 147">
              <a:extLst>
                <a:ext uri="{FF2B5EF4-FFF2-40B4-BE49-F238E27FC236}">
                  <a16:creationId xmlns:a16="http://schemas.microsoft.com/office/drawing/2014/main" id="{BF751E44-8DF7-51E6-A8D5-BDC61F9E1B0B}"/>
                </a:ext>
              </a:extLst>
            </p:cNvPr>
            <p:cNvSpPr/>
            <p:nvPr/>
          </p:nvSpPr>
          <p:spPr>
            <a:xfrm>
              <a:off x="4454652" y="1130808"/>
              <a:ext cx="1336675" cy="2174875"/>
            </a:xfrm>
            <a:custGeom>
              <a:avLst/>
              <a:gdLst/>
              <a:ahLst/>
              <a:cxnLst/>
              <a:rect l="l" t="t" r="r" b="b"/>
              <a:pathLst>
                <a:path w="1336675" h="2174875">
                  <a:moveTo>
                    <a:pt x="0" y="2174747"/>
                  </a:moveTo>
                  <a:lnTo>
                    <a:pt x="117347" y="2174747"/>
                  </a:lnTo>
                </a:path>
                <a:path w="1336675" h="2174875">
                  <a:moveTo>
                    <a:pt x="176783" y="2174747"/>
                  </a:moveTo>
                  <a:lnTo>
                    <a:pt x="292607" y="2174747"/>
                  </a:lnTo>
                </a:path>
                <a:path w="1336675" h="2174875">
                  <a:moveTo>
                    <a:pt x="350519" y="2174747"/>
                  </a:moveTo>
                  <a:lnTo>
                    <a:pt x="467867" y="2174747"/>
                  </a:lnTo>
                </a:path>
                <a:path w="1336675" h="2174875">
                  <a:moveTo>
                    <a:pt x="1336547" y="0"/>
                  </a:moveTo>
                  <a:lnTo>
                    <a:pt x="1336547" y="99059"/>
                  </a:lnTo>
                </a:path>
                <a:path w="1336675" h="2174875">
                  <a:moveTo>
                    <a:pt x="1336547" y="158495"/>
                  </a:moveTo>
                  <a:lnTo>
                    <a:pt x="1336547" y="274319"/>
                  </a:lnTo>
                </a:path>
                <a:path w="1336675" h="2174875">
                  <a:moveTo>
                    <a:pt x="1336547" y="332231"/>
                  </a:moveTo>
                  <a:lnTo>
                    <a:pt x="1336547" y="448055"/>
                  </a:lnTo>
                </a:path>
                <a:path w="1336675" h="2174875">
                  <a:moveTo>
                    <a:pt x="1336547" y="505967"/>
                  </a:moveTo>
                  <a:lnTo>
                    <a:pt x="1336547" y="623315"/>
                  </a:lnTo>
                </a:path>
                <a:path w="1336675" h="2174875">
                  <a:moveTo>
                    <a:pt x="1336547" y="681227"/>
                  </a:moveTo>
                  <a:lnTo>
                    <a:pt x="1336547" y="797051"/>
                  </a:lnTo>
                </a:path>
                <a:path w="1336675" h="2174875">
                  <a:moveTo>
                    <a:pt x="1336547" y="854963"/>
                  </a:moveTo>
                  <a:lnTo>
                    <a:pt x="1336547" y="970787"/>
                  </a:lnTo>
                </a:path>
                <a:path w="1336675" h="2174875">
                  <a:moveTo>
                    <a:pt x="1336547" y="1028699"/>
                  </a:moveTo>
                  <a:lnTo>
                    <a:pt x="1336547" y="1146047"/>
                  </a:lnTo>
                </a:path>
                <a:path w="1336675" h="2174875">
                  <a:moveTo>
                    <a:pt x="1336547" y="1203959"/>
                  </a:moveTo>
                  <a:lnTo>
                    <a:pt x="1336547" y="1319783"/>
                  </a:lnTo>
                </a:path>
                <a:path w="1336675" h="2174875">
                  <a:moveTo>
                    <a:pt x="1336547" y="1377695"/>
                  </a:moveTo>
                  <a:lnTo>
                    <a:pt x="1336547" y="1493519"/>
                  </a:lnTo>
                </a:path>
                <a:path w="1336675" h="2174875">
                  <a:moveTo>
                    <a:pt x="1336547" y="1551431"/>
                  </a:moveTo>
                  <a:lnTo>
                    <a:pt x="1336547" y="1668779"/>
                  </a:lnTo>
                </a:path>
                <a:path w="1336675" h="2174875">
                  <a:moveTo>
                    <a:pt x="1336547" y="1726691"/>
                  </a:moveTo>
                  <a:lnTo>
                    <a:pt x="1336547" y="1842515"/>
                  </a:lnTo>
                </a:path>
                <a:path w="1336675" h="2174875">
                  <a:moveTo>
                    <a:pt x="1336547" y="1900427"/>
                  </a:moveTo>
                  <a:lnTo>
                    <a:pt x="1336547" y="2016251"/>
                  </a:lnTo>
                </a:path>
                <a:path w="1336675" h="2174875">
                  <a:moveTo>
                    <a:pt x="1336547" y="2075687"/>
                  </a:moveTo>
                  <a:lnTo>
                    <a:pt x="1336547" y="2174747"/>
                  </a:lnTo>
                </a:path>
                <a:path w="1336675" h="2174875">
                  <a:moveTo>
                    <a:pt x="987551" y="387095"/>
                  </a:moveTo>
                  <a:lnTo>
                    <a:pt x="987551" y="153923"/>
                  </a:lnTo>
                  <a:lnTo>
                    <a:pt x="348995" y="153923"/>
                  </a:lnTo>
                  <a:lnTo>
                    <a:pt x="348995" y="387095"/>
                  </a:lnTo>
                  <a:lnTo>
                    <a:pt x="987551" y="387095"/>
                  </a:lnTo>
                  <a:close/>
                </a:path>
                <a:path w="1336675" h="2174875">
                  <a:moveTo>
                    <a:pt x="944879" y="269747"/>
                  </a:moveTo>
                  <a:lnTo>
                    <a:pt x="941831" y="263651"/>
                  </a:lnTo>
                  <a:lnTo>
                    <a:pt x="937259" y="257555"/>
                  </a:lnTo>
                  <a:lnTo>
                    <a:pt x="929639" y="256031"/>
                  </a:lnTo>
                  <a:lnTo>
                    <a:pt x="922019" y="257555"/>
                  </a:lnTo>
                  <a:lnTo>
                    <a:pt x="917447" y="263651"/>
                  </a:lnTo>
                  <a:lnTo>
                    <a:pt x="915923" y="269747"/>
                  </a:lnTo>
                  <a:lnTo>
                    <a:pt x="917447" y="277367"/>
                  </a:lnTo>
                  <a:lnTo>
                    <a:pt x="922019" y="283463"/>
                  </a:lnTo>
                  <a:lnTo>
                    <a:pt x="929639" y="284987"/>
                  </a:lnTo>
                  <a:lnTo>
                    <a:pt x="937259" y="283463"/>
                  </a:lnTo>
                  <a:lnTo>
                    <a:pt x="941831" y="277367"/>
                  </a:lnTo>
                  <a:lnTo>
                    <a:pt x="944879" y="269747"/>
                  </a:lnTo>
                  <a:close/>
                </a:path>
                <a:path w="1336675" h="2174875">
                  <a:moveTo>
                    <a:pt x="422147" y="269747"/>
                  </a:moveTo>
                  <a:lnTo>
                    <a:pt x="419099" y="263651"/>
                  </a:lnTo>
                  <a:lnTo>
                    <a:pt x="414527" y="257555"/>
                  </a:lnTo>
                  <a:lnTo>
                    <a:pt x="406907" y="256031"/>
                  </a:lnTo>
                  <a:lnTo>
                    <a:pt x="399287" y="257555"/>
                  </a:lnTo>
                  <a:lnTo>
                    <a:pt x="394715" y="263651"/>
                  </a:lnTo>
                  <a:lnTo>
                    <a:pt x="391667" y="269747"/>
                  </a:lnTo>
                  <a:lnTo>
                    <a:pt x="394715" y="277367"/>
                  </a:lnTo>
                  <a:lnTo>
                    <a:pt x="399287" y="283463"/>
                  </a:lnTo>
                  <a:lnTo>
                    <a:pt x="406907" y="284987"/>
                  </a:lnTo>
                  <a:lnTo>
                    <a:pt x="414527" y="283463"/>
                  </a:lnTo>
                  <a:lnTo>
                    <a:pt x="419099" y="277367"/>
                  </a:lnTo>
                  <a:lnTo>
                    <a:pt x="422147" y="269747"/>
                  </a:lnTo>
                  <a:close/>
                </a:path>
                <a:path w="1336675" h="2174875">
                  <a:moveTo>
                    <a:pt x="1045463" y="269747"/>
                  </a:moveTo>
                  <a:lnTo>
                    <a:pt x="883919" y="269747"/>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52" name="object 148">
              <a:extLst>
                <a:ext uri="{FF2B5EF4-FFF2-40B4-BE49-F238E27FC236}">
                  <a16:creationId xmlns:a16="http://schemas.microsoft.com/office/drawing/2014/main" id="{99B2696E-F980-792A-ACF4-BA645EBFC5E0}"/>
                </a:ext>
              </a:extLst>
            </p:cNvPr>
            <p:cNvPicPr/>
            <p:nvPr/>
          </p:nvPicPr>
          <p:blipFill>
            <a:blip r:embed="rId84" cstate="print"/>
            <a:stretch>
              <a:fillRect/>
            </a:stretch>
          </p:blipFill>
          <p:spPr>
            <a:xfrm>
              <a:off x="4721352" y="1194816"/>
              <a:ext cx="394715" cy="74675"/>
            </a:xfrm>
            <a:prstGeom prst="rect">
              <a:avLst/>
            </a:prstGeom>
          </p:spPr>
        </p:pic>
        <p:pic>
          <p:nvPicPr>
            <p:cNvPr id="153" name="object 149">
              <a:extLst>
                <a:ext uri="{FF2B5EF4-FFF2-40B4-BE49-F238E27FC236}">
                  <a16:creationId xmlns:a16="http://schemas.microsoft.com/office/drawing/2014/main" id="{8D0311C8-77DC-EF27-09F7-71D3334C5D3E}"/>
                </a:ext>
              </a:extLst>
            </p:cNvPr>
            <p:cNvPicPr/>
            <p:nvPr/>
          </p:nvPicPr>
          <p:blipFill>
            <a:blip r:embed="rId85" cstate="print"/>
            <a:stretch>
              <a:fillRect/>
            </a:stretch>
          </p:blipFill>
          <p:spPr>
            <a:xfrm>
              <a:off x="5137404" y="1194816"/>
              <a:ext cx="160019" cy="74675"/>
            </a:xfrm>
            <a:prstGeom prst="rect">
              <a:avLst/>
            </a:prstGeom>
          </p:spPr>
        </p:pic>
        <p:sp>
          <p:nvSpPr>
            <p:cNvPr id="154" name="object 150">
              <a:extLst>
                <a:ext uri="{FF2B5EF4-FFF2-40B4-BE49-F238E27FC236}">
                  <a16:creationId xmlns:a16="http://schemas.microsoft.com/office/drawing/2014/main" id="{B726D0DC-AF16-8927-F4D6-B50CFF6BC2F2}"/>
                </a:ext>
              </a:extLst>
            </p:cNvPr>
            <p:cNvSpPr/>
            <p:nvPr/>
          </p:nvSpPr>
          <p:spPr>
            <a:xfrm>
              <a:off x="3892296" y="969264"/>
              <a:ext cx="2072639" cy="955675"/>
            </a:xfrm>
            <a:custGeom>
              <a:avLst/>
              <a:gdLst/>
              <a:ahLst/>
              <a:cxnLst/>
              <a:rect l="l" t="t" r="r" b="b"/>
              <a:pathLst>
                <a:path w="2072639" h="955675">
                  <a:moveTo>
                    <a:pt x="1447799" y="230123"/>
                  </a:moveTo>
                  <a:lnTo>
                    <a:pt x="1447799" y="295655"/>
                  </a:lnTo>
                </a:path>
                <a:path w="2072639" h="955675">
                  <a:moveTo>
                    <a:pt x="1426463" y="230123"/>
                  </a:moveTo>
                  <a:lnTo>
                    <a:pt x="1469135" y="230123"/>
                  </a:lnTo>
                </a:path>
                <a:path w="2072639" h="955675">
                  <a:moveTo>
                    <a:pt x="1025651" y="431291"/>
                  </a:moveTo>
                  <a:lnTo>
                    <a:pt x="853439" y="431291"/>
                  </a:lnTo>
                </a:path>
                <a:path w="2072639" h="955675">
                  <a:moveTo>
                    <a:pt x="1127759" y="525779"/>
                  </a:moveTo>
                  <a:lnTo>
                    <a:pt x="1171955" y="509015"/>
                  </a:lnTo>
                  <a:lnTo>
                    <a:pt x="1200911" y="472439"/>
                  </a:lnTo>
                  <a:lnTo>
                    <a:pt x="1210055" y="426719"/>
                  </a:lnTo>
                  <a:lnTo>
                    <a:pt x="1205483" y="403859"/>
                  </a:lnTo>
                  <a:lnTo>
                    <a:pt x="1179575" y="364235"/>
                  </a:lnTo>
                  <a:lnTo>
                    <a:pt x="1138427" y="342899"/>
                  </a:lnTo>
                  <a:lnTo>
                    <a:pt x="1115567" y="339851"/>
                  </a:lnTo>
                  <a:lnTo>
                    <a:pt x="1091183" y="344423"/>
                  </a:lnTo>
                  <a:lnTo>
                    <a:pt x="1069847" y="353567"/>
                  </a:lnTo>
                  <a:lnTo>
                    <a:pt x="1051559" y="368807"/>
                  </a:lnTo>
                  <a:lnTo>
                    <a:pt x="1037843" y="387095"/>
                  </a:lnTo>
                  <a:lnTo>
                    <a:pt x="1028699" y="408431"/>
                  </a:lnTo>
                  <a:lnTo>
                    <a:pt x="1025651" y="431291"/>
                  </a:lnTo>
                </a:path>
                <a:path w="2072639" h="955675">
                  <a:moveTo>
                    <a:pt x="1301495" y="352043"/>
                  </a:moveTo>
                  <a:lnTo>
                    <a:pt x="1283207" y="368807"/>
                  </a:lnTo>
                  <a:lnTo>
                    <a:pt x="1269491" y="388619"/>
                  </a:lnTo>
                  <a:lnTo>
                    <a:pt x="1260347" y="411479"/>
                  </a:lnTo>
                  <a:lnTo>
                    <a:pt x="1257299" y="435863"/>
                  </a:lnTo>
                  <a:lnTo>
                    <a:pt x="1261871" y="460247"/>
                  </a:lnTo>
                  <a:lnTo>
                    <a:pt x="1286255" y="501395"/>
                  </a:lnTo>
                  <a:lnTo>
                    <a:pt x="1328927" y="525779"/>
                  </a:lnTo>
                  <a:lnTo>
                    <a:pt x="1354835" y="527303"/>
                  </a:lnTo>
                  <a:lnTo>
                    <a:pt x="1377695" y="524255"/>
                  </a:lnTo>
                  <a:lnTo>
                    <a:pt x="1400555" y="513587"/>
                  </a:lnTo>
                  <a:lnTo>
                    <a:pt x="1420367" y="498347"/>
                  </a:lnTo>
                  <a:lnTo>
                    <a:pt x="1435607" y="478535"/>
                  </a:lnTo>
                  <a:lnTo>
                    <a:pt x="1444751" y="455675"/>
                  </a:lnTo>
                  <a:lnTo>
                    <a:pt x="1446275" y="431291"/>
                  </a:lnTo>
                </a:path>
                <a:path w="2072639" h="955675">
                  <a:moveTo>
                    <a:pt x="2072639" y="0"/>
                  </a:moveTo>
                  <a:lnTo>
                    <a:pt x="2072639" y="99059"/>
                  </a:lnTo>
                </a:path>
                <a:path w="2072639" h="955675">
                  <a:moveTo>
                    <a:pt x="2072639" y="156971"/>
                  </a:moveTo>
                  <a:lnTo>
                    <a:pt x="2072639" y="274319"/>
                  </a:lnTo>
                </a:path>
                <a:path w="2072639" h="955675">
                  <a:moveTo>
                    <a:pt x="2072639" y="332231"/>
                  </a:moveTo>
                  <a:lnTo>
                    <a:pt x="2072639" y="448055"/>
                  </a:lnTo>
                </a:path>
                <a:path w="2072639" h="955675">
                  <a:moveTo>
                    <a:pt x="2072639" y="505967"/>
                  </a:moveTo>
                  <a:lnTo>
                    <a:pt x="2072639" y="621791"/>
                  </a:lnTo>
                </a:path>
                <a:path w="2072639" h="955675">
                  <a:moveTo>
                    <a:pt x="2072639" y="679703"/>
                  </a:moveTo>
                  <a:lnTo>
                    <a:pt x="2072639" y="797051"/>
                  </a:lnTo>
                </a:path>
                <a:path w="2072639" h="955675">
                  <a:moveTo>
                    <a:pt x="2072639" y="854963"/>
                  </a:moveTo>
                  <a:lnTo>
                    <a:pt x="2072639" y="955547"/>
                  </a:lnTo>
                </a:path>
                <a:path w="2072639" h="955675">
                  <a:moveTo>
                    <a:pt x="0" y="705611"/>
                  </a:moveTo>
                  <a:lnTo>
                    <a:pt x="0" y="643127"/>
                  </a:lnTo>
                </a:path>
                <a:path w="2072639" h="955675">
                  <a:moveTo>
                    <a:pt x="0" y="585215"/>
                  </a:moveTo>
                  <a:lnTo>
                    <a:pt x="0" y="469391"/>
                  </a:lnTo>
                </a:path>
                <a:path w="2072639" h="955675">
                  <a:moveTo>
                    <a:pt x="0" y="409955"/>
                  </a:moveTo>
                  <a:lnTo>
                    <a:pt x="0" y="294131"/>
                  </a:lnTo>
                </a:path>
                <a:path w="2072639" h="955675">
                  <a:moveTo>
                    <a:pt x="0" y="236219"/>
                  </a:moveTo>
                  <a:lnTo>
                    <a:pt x="0" y="120395"/>
                  </a:lnTo>
                </a:path>
                <a:path w="2072639" h="955675">
                  <a:moveTo>
                    <a:pt x="0" y="62483"/>
                  </a:moveTo>
                  <a:lnTo>
                    <a:pt x="0" y="0"/>
                  </a:lnTo>
                </a:path>
                <a:path w="2072639" h="955675">
                  <a:moveTo>
                    <a:pt x="175259" y="478535"/>
                  </a:moveTo>
                  <a:lnTo>
                    <a:pt x="175259" y="348995"/>
                  </a:lnTo>
                </a:path>
                <a:path w="2072639" h="955675">
                  <a:moveTo>
                    <a:pt x="175259" y="289559"/>
                  </a:moveTo>
                  <a:lnTo>
                    <a:pt x="175259" y="161543"/>
                  </a:lnTo>
                </a:path>
                <a:path w="2072639" h="955675">
                  <a:moveTo>
                    <a:pt x="1549907" y="664463"/>
                  </a:moveTo>
                  <a:lnTo>
                    <a:pt x="911351" y="66446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55" name="object 151">
              <a:extLst>
                <a:ext uri="{FF2B5EF4-FFF2-40B4-BE49-F238E27FC236}">
                  <a16:creationId xmlns:a16="http://schemas.microsoft.com/office/drawing/2014/main" id="{2104E31D-97B7-5725-6B7D-8500B5C86046}"/>
                </a:ext>
              </a:extLst>
            </p:cNvPr>
            <p:cNvPicPr/>
            <p:nvPr/>
          </p:nvPicPr>
          <p:blipFill>
            <a:blip r:embed="rId86" cstate="print"/>
            <a:stretch>
              <a:fillRect/>
            </a:stretch>
          </p:blipFill>
          <p:spPr>
            <a:xfrm>
              <a:off x="4943856" y="1543812"/>
              <a:ext cx="304799" cy="74675"/>
            </a:xfrm>
            <a:prstGeom prst="rect">
              <a:avLst/>
            </a:prstGeom>
          </p:spPr>
        </p:pic>
        <p:sp>
          <p:nvSpPr>
            <p:cNvPr id="156" name="object 152">
              <a:extLst>
                <a:ext uri="{FF2B5EF4-FFF2-40B4-BE49-F238E27FC236}">
                  <a16:creationId xmlns:a16="http://schemas.microsoft.com/office/drawing/2014/main" id="{4C4201A0-3791-2CA2-3772-7A98B41D9F06}"/>
                </a:ext>
              </a:extLst>
            </p:cNvPr>
            <p:cNvSpPr/>
            <p:nvPr/>
          </p:nvSpPr>
          <p:spPr>
            <a:xfrm>
              <a:off x="4745736" y="1749552"/>
              <a:ext cx="696595" cy="464820"/>
            </a:xfrm>
            <a:custGeom>
              <a:avLst/>
              <a:gdLst/>
              <a:ahLst/>
              <a:cxnLst/>
              <a:rect l="l" t="t" r="r" b="b"/>
              <a:pathLst>
                <a:path w="696595" h="464819">
                  <a:moveTo>
                    <a:pt x="406907" y="57911"/>
                  </a:moveTo>
                  <a:lnTo>
                    <a:pt x="522731" y="0"/>
                  </a:lnTo>
                </a:path>
                <a:path w="696595" h="464819">
                  <a:moveTo>
                    <a:pt x="57911" y="464819"/>
                  </a:moveTo>
                  <a:lnTo>
                    <a:pt x="696467" y="464819"/>
                  </a:lnTo>
                </a:path>
                <a:path w="696595" h="464819">
                  <a:moveTo>
                    <a:pt x="464819" y="291083"/>
                  </a:moveTo>
                  <a:lnTo>
                    <a:pt x="289559" y="406907"/>
                  </a:lnTo>
                </a:path>
                <a:path w="696595" h="464819">
                  <a:moveTo>
                    <a:pt x="115823" y="348995"/>
                  </a:moveTo>
                  <a:lnTo>
                    <a:pt x="0" y="348995"/>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57" name="object 153">
              <a:extLst>
                <a:ext uri="{FF2B5EF4-FFF2-40B4-BE49-F238E27FC236}">
                  <a16:creationId xmlns:a16="http://schemas.microsoft.com/office/drawing/2014/main" id="{2392A747-8332-42D5-BD7D-C72B577FBB8E}"/>
                </a:ext>
              </a:extLst>
            </p:cNvPr>
            <p:cNvPicPr/>
            <p:nvPr/>
          </p:nvPicPr>
          <p:blipFill>
            <a:blip r:embed="rId87" cstate="print"/>
            <a:stretch>
              <a:fillRect/>
            </a:stretch>
          </p:blipFill>
          <p:spPr>
            <a:xfrm>
              <a:off x="4745736" y="1687068"/>
              <a:ext cx="411479" cy="124967"/>
            </a:xfrm>
            <a:prstGeom prst="rect">
              <a:avLst/>
            </a:prstGeom>
          </p:spPr>
        </p:pic>
        <p:sp>
          <p:nvSpPr>
            <p:cNvPr id="158" name="object 154">
              <a:extLst>
                <a:ext uri="{FF2B5EF4-FFF2-40B4-BE49-F238E27FC236}">
                  <a16:creationId xmlns:a16="http://schemas.microsoft.com/office/drawing/2014/main" id="{B438F4F1-E3C1-2F92-3A2E-83429797A7E0}"/>
                </a:ext>
              </a:extLst>
            </p:cNvPr>
            <p:cNvSpPr/>
            <p:nvPr/>
          </p:nvSpPr>
          <p:spPr>
            <a:xfrm>
              <a:off x="4745736" y="1865376"/>
              <a:ext cx="289560" cy="117475"/>
            </a:xfrm>
            <a:custGeom>
              <a:avLst/>
              <a:gdLst/>
              <a:ahLst/>
              <a:cxnLst/>
              <a:rect l="l" t="t" r="r" b="b"/>
              <a:pathLst>
                <a:path w="289560" h="117475">
                  <a:moveTo>
                    <a:pt x="131063" y="59435"/>
                  </a:moveTo>
                  <a:lnTo>
                    <a:pt x="128015" y="51815"/>
                  </a:lnTo>
                  <a:lnTo>
                    <a:pt x="123443" y="45719"/>
                  </a:lnTo>
                  <a:lnTo>
                    <a:pt x="115823" y="44195"/>
                  </a:lnTo>
                  <a:lnTo>
                    <a:pt x="108203" y="45719"/>
                  </a:lnTo>
                  <a:lnTo>
                    <a:pt x="103631" y="51815"/>
                  </a:lnTo>
                  <a:lnTo>
                    <a:pt x="100583" y="59435"/>
                  </a:lnTo>
                  <a:lnTo>
                    <a:pt x="103631" y="65531"/>
                  </a:lnTo>
                  <a:lnTo>
                    <a:pt x="108203" y="71627"/>
                  </a:lnTo>
                  <a:lnTo>
                    <a:pt x="115823" y="73151"/>
                  </a:lnTo>
                  <a:lnTo>
                    <a:pt x="123443" y="71627"/>
                  </a:lnTo>
                  <a:lnTo>
                    <a:pt x="128015" y="65531"/>
                  </a:lnTo>
                  <a:lnTo>
                    <a:pt x="131063" y="59435"/>
                  </a:lnTo>
                  <a:close/>
                </a:path>
                <a:path w="289560" h="117475">
                  <a:moveTo>
                    <a:pt x="0" y="59435"/>
                  </a:moveTo>
                  <a:lnTo>
                    <a:pt x="289559" y="59435"/>
                  </a:lnTo>
                </a:path>
                <a:path w="289560" h="117475">
                  <a:moveTo>
                    <a:pt x="289559" y="0"/>
                  </a:moveTo>
                  <a:lnTo>
                    <a:pt x="289559" y="117347"/>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59" name="object 155">
              <a:extLst>
                <a:ext uri="{FF2B5EF4-FFF2-40B4-BE49-F238E27FC236}">
                  <a16:creationId xmlns:a16="http://schemas.microsoft.com/office/drawing/2014/main" id="{86A86A4E-020D-E64C-33BA-B179B47E90C7}"/>
                </a:ext>
              </a:extLst>
            </p:cNvPr>
            <p:cNvPicPr/>
            <p:nvPr/>
          </p:nvPicPr>
          <p:blipFill>
            <a:blip r:embed="rId88" cstate="print"/>
            <a:stretch>
              <a:fillRect/>
            </a:stretch>
          </p:blipFill>
          <p:spPr>
            <a:xfrm>
              <a:off x="4841748" y="2040636"/>
              <a:ext cx="198119" cy="115823"/>
            </a:xfrm>
            <a:prstGeom prst="rect">
              <a:avLst/>
            </a:prstGeom>
          </p:spPr>
        </p:pic>
        <p:sp>
          <p:nvSpPr>
            <p:cNvPr id="160" name="object 156">
              <a:extLst>
                <a:ext uri="{FF2B5EF4-FFF2-40B4-BE49-F238E27FC236}">
                  <a16:creationId xmlns:a16="http://schemas.microsoft.com/office/drawing/2014/main" id="{67C11BE5-CB7B-4081-8C30-D9C54157E95F}"/>
                </a:ext>
              </a:extLst>
            </p:cNvPr>
            <p:cNvSpPr/>
            <p:nvPr/>
          </p:nvSpPr>
          <p:spPr>
            <a:xfrm>
              <a:off x="2895600" y="1400556"/>
              <a:ext cx="2604770" cy="814069"/>
            </a:xfrm>
            <a:custGeom>
              <a:avLst/>
              <a:gdLst/>
              <a:ahLst/>
              <a:cxnLst/>
              <a:rect l="l" t="t" r="r" b="b"/>
              <a:pathLst>
                <a:path w="2604770" h="814069">
                  <a:moveTo>
                    <a:pt x="1908047" y="233171"/>
                  </a:moveTo>
                  <a:lnTo>
                    <a:pt x="1908047" y="813815"/>
                  </a:lnTo>
                </a:path>
                <a:path w="2604770" h="814069">
                  <a:moveTo>
                    <a:pt x="2488691" y="524255"/>
                  </a:moveTo>
                  <a:lnTo>
                    <a:pt x="2488691" y="697991"/>
                  </a:lnTo>
                </a:path>
                <a:path w="2604770" h="814069">
                  <a:moveTo>
                    <a:pt x="2503931" y="348995"/>
                  </a:moveTo>
                  <a:lnTo>
                    <a:pt x="2500883" y="341375"/>
                  </a:lnTo>
                  <a:lnTo>
                    <a:pt x="2496311" y="336803"/>
                  </a:lnTo>
                  <a:lnTo>
                    <a:pt x="2488691" y="335279"/>
                  </a:lnTo>
                  <a:lnTo>
                    <a:pt x="2481071" y="336803"/>
                  </a:lnTo>
                  <a:lnTo>
                    <a:pt x="2476499" y="341375"/>
                  </a:lnTo>
                  <a:lnTo>
                    <a:pt x="2474975" y="348995"/>
                  </a:lnTo>
                  <a:lnTo>
                    <a:pt x="2476499" y="356615"/>
                  </a:lnTo>
                  <a:lnTo>
                    <a:pt x="2481071" y="361187"/>
                  </a:lnTo>
                  <a:lnTo>
                    <a:pt x="2488691" y="364235"/>
                  </a:lnTo>
                  <a:lnTo>
                    <a:pt x="2496311" y="361187"/>
                  </a:lnTo>
                  <a:lnTo>
                    <a:pt x="2500883" y="356615"/>
                  </a:lnTo>
                  <a:lnTo>
                    <a:pt x="2503931" y="348995"/>
                  </a:lnTo>
                  <a:close/>
                </a:path>
                <a:path w="2604770" h="814069">
                  <a:moveTo>
                    <a:pt x="2604515" y="348995"/>
                  </a:moveTo>
                  <a:lnTo>
                    <a:pt x="2372867" y="348995"/>
                  </a:lnTo>
                </a:path>
                <a:path w="2604770" h="814069">
                  <a:moveTo>
                    <a:pt x="2604515" y="524255"/>
                  </a:moveTo>
                  <a:lnTo>
                    <a:pt x="2488691" y="524255"/>
                  </a:lnTo>
                </a:path>
                <a:path w="2604770" h="814069">
                  <a:moveTo>
                    <a:pt x="2503931" y="524255"/>
                  </a:moveTo>
                  <a:lnTo>
                    <a:pt x="2500883" y="516635"/>
                  </a:lnTo>
                  <a:lnTo>
                    <a:pt x="2496311" y="510539"/>
                  </a:lnTo>
                  <a:lnTo>
                    <a:pt x="2488691" y="509015"/>
                  </a:lnTo>
                  <a:lnTo>
                    <a:pt x="2481071" y="510539"/>
                  </a:lnTo>
                  <a:lnTo>
                    <a:pt x="2476499" y="516635"/>
                  </a:lnTo>
                  <a:lnTo>
                    <a:pt x="2474975" y="524255"/>
                  </a:lnTo>
                  <a:lnTo>
                    <a:pt x="2476499" y="530351"/>
                  </a:lnTo>
                  <a:lnTo>
                    <a:pt x="2481071" y="536447"/>
                  </a:lnTo>
                  <a:lnTo>
                    <a:pt x="2488691" y="537971"/>
                  </a:lnTo>
                  <a:lnTo>
                    <a:pt x="2496311" y="536447"/>
                  </a:lnTo>
                  <a:lnTo>
                    <a:pt x="2500883" y="530351"/>
                  </a:lnTo>
                  <a:lnTo>
                    <a:pt x="2503931" y="524255"/>
                  </a:lnTo>
                  <a:close/>
                </a:path>
                <a:path w="2604770" h="814069">
                  <a:moveTo>
                    <a:pt x="2488691" y="524255"/>
                  </a:moveTo>
                  <a:lnTo>
                    <a:pt x="2314955" y="524255"/>
                  </a:lnTo>
                </a:path>
                <a:path w="2604770" h="814069">
                  <a:moveTo>
                    <a:pt x="2314955" y="464819"/>
                  </a:moveTo>
                  <a:lnTo>
                    <a:pt x="2314955" y="582167"/>
                  </a:lnTo>
                </a:path>
                <a:path w="2604770" h="814069">
                  <a:moveTo>
                    <a:pt x="2314955" y="640079"/>
                  </a:moveTo>
                  <a:lnTo>
                    <a:pt x="2314955" y="755903"/>
                  </a:lnTo>
                </a:path>
                <a:path w="2604770" h="814069">
                  <a:moveTo>
                    <a:pt x="2488691" y="697991"/>
                  </a:moveTo>
                  <a:lnTo>
                    <a:pt x="2314955" y="697991"/>
                  </a:lnTo>
                </a:path>
                <a:path w="2604770" h="814069">
                  <a:moveTo>
                    <a:pt x="2503931" y="697991"/>
                  </a:moveTo>
                  <a:lnTo>
                    <a:pt x="2500883" y="690371"/>
                  </a:lnTo>
                  <a:lnTo>
                    <a:pt x="2496311" y="685799"/>
                  </a:lnTo>
                  <a:lnTo>
                    <a:pt x="2488691" y="682751"/>
                  </a:lnTo>
                  <a:lnTo>
                    <a:pt x="2481071" y="685799"/>
                  </a:lnTo>
                  <a:lnTo>
                    <a:pt x="2476499" y="690371"/>
                  </a:lnTo>
                  <a:lnTo>
                    <a:pt x="2474975" y="697991"/>
                  </a:lnTo>
                  <a:lnTo>
                    <a:pt x="2476499" y="705611"/>
                  </a:lnTo>
                  <a:lnTo>
                    <a:pt x="2481071" y="710183"/>
                  </a:lnTo>
                  <a:lnTo>
                    <a:pt x="2488691" y="711707"/>
                  </a:lnTo>
                  <a:lnTo>
                    <a:pt x="2496311" y="710183"/>
                  </a:lnTo>
                  <a:lnTo>
                    <a:pt x="2500883" y="705611"/>
                  </a:lnTo>
                  <a:lnTo>
                    <a:pt x="2503931" y="697991"/>
                  </a:lnTo>
                  <a:close/>
                </a:path>
                <a:path w="2604770" h="814069">
                  <a:moveTo>
                    <a:pt x="2546603" y="813815"/>
                  </a:moveTo>
                  <a:lnTo>
                    <a:pt x="2546603" y="233171"/>
                  </a:lnTo>
                </a:path>
                <a:path w="2604770" h="814069">
                  <a:moveTo>
                    <a:pt x="1965959" y="0"/>
                  </a:moveTo>
                  <a:lnTo>
                    <a:pt x="1850135" y="0"/>
                  </a:lnTo>
                </a:path>
                <a:path w="2604770" h="814069">
                  <a:moveTo>
                    <a:pt x="1792223" y="0"/>
                  </a:moveTo>
                  <a:lnTo>
                    <a:pt x="1674875" y="0"/>
                  </a:lnTo>
                </a:path>
                <a:path w="2604770" h="814069">
                  <a:moveTo>
                    <a:pt x="1674875" y="348995"/>
                  </a:moveTo>
                  <a:lnTo>
                    <a:pt x="1792223" y="348995"/>
                  </a:lnTo>
                </a:path>
                <a:path w="2604770" h="814069">
                  <a:moveTo>
                    <a:pt x="1850135" y="348995"/>
                  </a:moveTo>
                  <a:lnTo>
                    <a:pt x="1965959" y="348995"/>
                  </a:lnTo>
                </a:path>
                <a:path w="2604770" h="814069">
                  <a:moveTo>
                    <a:pt x="1965959" y="524255"/>
                  </a:moveTo>
                  <a:lnTo>
                    <a:pt x="1850135" y="524255"/>
                  </a:lnTo>
                </a:path>
                <a:path w="2604770" h="814069">
                  <a:moveTo>
                    <a:pt x="1792223" y="524255"/>
                  </a:moveTo>
                  <a:lnTo>
                    <a:pt x="1674875" y="524255"/>
                  </a:lnTo>
                </a:path>
                <a:path w="2604770" h="814069">
                  <a:moveTo>
                    <a:pt x="1965959" y="697991"/>
                  </a:moveTo>
                  <a:lnTo>
                    <a:pt x="1879091" y="697991"/>
                  </a:lnTo>
                </a:path>
                <a:path w="2604770" h="814069">
                  <a:moveTo>
                    <a:pt x="1821179" y="697991"/>
                  </a:moveTo>
                  <a:lnTo>
                    <a:pt x="1703831" y="697991"/>
                  </a:lnTo>
                </a:path>
                <a:path w="2604770" h="814069">
                  <a:moveTo>
                    <a:pt x="1645919" y="697991"/>
                  </a:moveTo>
                  <a:lnTo>
                    <a:pt x="1559051" y="697991"/>
                  </a:lnTo>
                </a:path>
                <a:path w="2604770" h="814069">
                  <a:moveTo>
                    <a:pt x="996695" y="274319"/>
                  </a:moveTo>
                  <a:lnTo>
                    <a:pt x="876299" y="274319"/>
                  </a:lnTo>
                </a:path>
                <a:path w="2604770" h="814069">
                  <a:moveTo>
                    <a:pt x="818387" y="274319"/>
                  </a:moveTo>
                  <a:lnTo>
                    <a:pt x="701039" y="274319"/>
                  </a:lnTo>
                </a:path>
                <a:path w="2604770" h="814069">
                  <a:moveTo>
                    <a:pt x="643127" y="274319"/>
                  </a:moveTo>
                  <a:lnTo>
                    <a:pt x="527303" y="274319"/>
                  </a:lnTo>
                </a:path>
                <a:path w="2604770" h="814069">
                  <a:moveTo>
                    <a:pt x="469391" y="274319"/>
                  </a:moveTo>
                  <a:lnTo>
                    <a:pt x="353567" y="274319"/>
                  </a:lnTo>
                </a:path>
                <a:path w="2604770" h="814069">
                  <a:moveTo>
                    <a:pt x="295655" y="274319"/>
                  </a:moveTo>
                  <a:lnTo>
                    <a:pt x="178307" y="274319"/>
                  </a:lnTo>
                </a:path>
                <a:path w="2604770" h="814069">
                  <a:moveTo>
                    <a:pt x="120395" y="274319"/>
                  </a:moveTo>
                  <a:lnTo>
                    <a:pt x="0" y="274319"/>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61" name="object 157">
              <a:extLst>
                <a:ext uri="{FF2B5EF4-FFF2-40B4-BE49-F238E27FC236}">
                  <a16:creationId xmlns:a16="http://schemas.microsoft.com/office/drawing/2014/main" id="{571E804E-AB92-83D2-F055-56C174EBDD3D}"/>
                </a:ext>
              </a:extLst>
            </p:cNvPr>
            <p:cNvPicPr/>
            <p:nvPr/>
          </p:nvPicPr>
          <p:blipFill>
            <a:blip r:embed="rId89" cstate="print"/>
            <a:stretch>
              <a:fillRect/>
            </a:stretch>
          </p:blipFill>
          <p:spPr>
            <a:xfrm>
              <a:off x="3154680" y="1551432"/>
              <a:ext cx="181355" cy="74675"/>
            </a:xfrm>
            <a:prstGeom prst="rect">
              <a:avLst/>
            </a:prstGeom>
          </p:spPr>
        </p:pic>
        <p:sp>
          <p:nvSpPr>
            <p:cNvPr id="162" name="object 158">
              <a:extLst>
                <a:ext uri="{FF2B5EF4-FFF2-40B4-BE49-F238E27FC236}">
                  <a16:creationId xmlns:a16="http://schemas.microsoft.com/office/drawing/2014/main" id="{18F40C2D-0840-2BAA-E0D0-12D95597C994}"/>
                </a:ext>
              </a:extLst>
            </p:cNvPr>
            <p:cNvSpPr/>
            <p:nvPr/>
          </p:nvSpPr>
          <p:spPr>
            <a:xfrm>
              <a:off x="4454652" y="2098548"/>
              <a:ext cx="0" cy="1207135"/>
            </a:xfrm>
            <a:custGeom>
              <a:avLst/>
              <a:gdLst/>
              <a:ahLst/>
              <a:cxnLst/>
              <a:rect l="l" t="t" r="r" b="b"/>
              <a:pathLst>
                <a:path h="1207135">
                  <a:moveTo>
                    <a:pt x="0" y="0"/>
                  </a:moveTo>
                  <a:lnTo>
                    <a:pt x="0" y="138683"/>
                  </a:lnTo>
                </a:path>
                <a:path h="1207135">
                  <a:moveTo>
                    <a:pt x="0" y="196595"/>
                  </a:moveTo>
                  <a:lnTo>
                    <a:pt x="0" y="313943"/>
                  </a:lnTo>
                </a:path>
                <a:path h="1207135">
                  <a:moveTo>
                    <a:pt x="0" y="371855"/>
                  </a:moveTo>
                  <a:lnTo>
                    <a:pt x="0" y="487679"/>
                  </a:lnTo>
                </a:path>
                <a:path h="1207135">
                  <a:moveTo>
                    <a:pt x="0" y="545591"/>
                  </a:moveTo>
                  <a:lnTo>
                    <a:pt x="0" y="661415"/>
                  </a:lnTo>
                </a:path>
                <a:path h="1207135">
                  <a:moveTo>
                    <a:pt x="0" y="719327"/>
                  </a:moveTo>
                  <a:lnTo>
                    <a:pt x="0" y="836675"/>
                  </a:lnTo>
                </a:path>
                <a:path h="1207135">
                  <a:moveTo>
                    <a:pt x="0" y="894587"/>
                  </a:moveTo>
                  <a:lnTo>
                    <a:pt x="0" y="1010411"/>
                  </a:lnTo>
                </a:path>
                <a:path h="1207135">
                  <a:moveTo>
                    <a:pt x="0" y="1068323"/>
                  </a:moveTo>
                  <a:lnTo>
                    <a:pt x="0" y="1207007"/>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 name="object 159">
              <a:extLst>
                <a:ext uri="{FF2B5EF4-FFF2-40B4-BE49-F238E27FC236}">
                  <a16:creationId xmlns:a16="http://schemas.microsoft.com/office/drawing/2014/main" id="{DDB719A6-C421-D3D0-EE48-CD0851F330BF}"/>
                </a:ext>
              </a:extLst>
            </p:cNvPr>
            <p:cNvSpPr/>
            <p:nvPr/>
          </p:nvSpPr>
          <p:spPr>
            <a:xfrm>
              <a:off x="4556760" y="1735835"/>
              <a:ext cx="29209" cy="29209"/>
            </a:xfrm>
            <a:custGeom>
              <a:avLst/>
              <a:gdLst/>
              <a:ahLst/>
              <a:cxnLst/>
              <a:rect l="l" t="t" r="r" b="b"/>
              <a:pathLst>
                <a:path w="29210" h="29210">
                  <a:moveTo>
                    <a:pt x="28956" y="0"/>
                  </a:moveTo>
                  <a:lnTo>
                    <a:pt x="0" y="0"/>
                  </a:lnTo>
                  <a:lnTo>
                    <a:pt x="0" y="28956"/>
                  </a:lnTo>
                  <a:lnTo>
                    <a:pt x="28956" y="28956"/>
                  </a:lnTo>
                  <a:lnTo>
                    <a:pt x="28956" y="0"/>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 name="object 160">
              <a:extLst>
                <a:ext uri="{FF2B5EF4-FFF2-40B4-BE49-F238E27FC236}">
                  <a16:creationId xmlns:a16="http://schemas.microsoft.com/office/drawing/2014/main" id="{9FCE3DC9-3E62-4DD3-C496-1514271E62E8}"/>
                </a:ext>
              </a:extLst>
            </p:cNvPr>
            <p:cNvSpPr/>
            <p:nvPr/>
          </p:nvSpPr>
          <p:spPr>
            <a:xfrm>
              <a:off x="4570475" y="1400556"/>
              <a:ext cx="0" cy="524510"/>
            </a:xfrm>
            <a:custGeom>
              <a:avLst/>
              <a:gdLst/>
              <a:ahLst/>
              <a:cxnLst/>
              <a:rect l="l" t="t" r="r" b="b"/>
              <a:pathLst>
                <a:path h="524510">
                  <a:moveTo>
                    <a:pt x="0" y="0"/>
                  </a:moveTo>
                  <a:lnTo>
                    <a:pt x="0" y="59435"/>
                  </a:lnTo>
                </a:path>
                <a:path h="524510">
                  <a:moveTo>
                    <a:pt x="0" y="117347"/>
                  </a:moveTo>
                  <a:lnTo>
                    <a:pt x="0" y="233171"/>
                  </a:lnTo>
                </a:path>
                <a:path h="524510">
                  <a:moveTo>
                    <a:pt x="0" y="291083"/>
                  </a:moveTo>
                  <a:lnTo>
                    <a:pt x="0" y="406907"/>
                  </a:lnTo>
                </a:path>
                <a:path h="524510">
                  <a:moveTo>
                    <a:pt x="0" y="464819"/>
                  </a:moveTo>
                  <a:lnTo>
                    <a:pt x="0" y="524255"/>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 name="object 161">
              <a:extLst>
                <a:ext uri="{FF2B5EF4-FFF2-40B4-BE49-F238E27FC236}">
                  <a16:creationId xmlns:a16="http://schemas.microsoft.com/office/drawing/2014/main" id="{310C9400-E411-2BCF-1940-D0DD4D191E76}"/>
                </a:ext>
              </a:extLst>
            </p:cNvPr>
            <p:cNvSpPr/>
            <p:nvPr/>
          </p:nvSpPr>
          <p:spPr>
            <a:xfrm>
              <a:off x="5951220" y="1388363"/>
              <a:ext cx="29209" cy="29209"/>
            </a:xfrm>
            <a:custGeom>
              <a:avLst/>
              <a:gdLst/>
              <a:ahLst/>
              <a:cxnLst/>
              <a:rect l="l" t="t" r="r" b="b"/>
              <a:pathLst>
                <a:path w="29210" h="29209">
                  <a:moveTo>
                    <a:pt x="28956" y="0"/>
                  </a:moveTo>
                  <a:lnTo>
                    <a:pt x="0" y="0"/>
                  </a:lnTo>
                  <a:lnTo>
                    <a:pt x="0" y="28956"/>
                  </a:lnTo>
                  <a:lnTo>
                    <a:pt x="28956" y="28956"/>
                  </a:lnTo>
                  <a:lnTo>
                    <a:pt x="28956" y="0"/>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 name="object 162">
              <a:extLst>
                <a:ext uri="{FF2B5EF4-FFF2-40B4-BE49-F238E27FC236}">
                  <a16:creationId xmlns:a16="http://schemas.microsoft.com/office/drawing/2014/main" id="{BFD29C75-8530-EC10-0027-0F0B26D7C3DE}"/>
                </a:ext>
              </a:extLst>
            </p:cNvPr>
            <p:cNvSpPr/>
            <p:nvPr/>
          </p:nvSpPr>
          <p:spPr>
            <a:xfrm>
              <a:off x="5384292" y="1400556"/>
              <a:ext cx="581025" cy="0"/>
            </a:xfrm>
            <a:custGeom>
              <a:avLst/>
              <a:gdLst/>
              <a:ahLst/>
              <a:cxnLst/>
              <a:rect l="l" t="t" r="r" b="b"/>
              <a:pathLst>
                <a:path w="581025">
                  <a:moveTo>
                    <a:pt x="0" y="0"/>
                  </a:moveTo>
                  <a:lnTo>
                    <a:pt x="86867" y="0"/>
                  </a:lnTo>
                </a:path>
                <a:path w="581025">
                  <a:moveTo>
                    <a:pt x="144779" y="0"/>
                  </a:moveTo>
                  <a:lnTo>
                    <a:pt x="262127" y="0"/>
                  </a:lnTo>
                </a:path>
                <a:path w="581025">
                  <a:moveTo>
                    <a:pt x="320039" y="0"/>
                  </a:moveTo>
                  <a:lnTo>
                    <a:pt x="435863" y="0"/>
                  </a:lnTo>
                </a:path>
                <a:path w="581025">
                  <a:moveTo>
                    <a:pt x="493775" y="0"/>
                  </a:moveTo>
                  <a:lnTo>
                    <a:pt x="580643" y="0"/>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7" name="object 163">
              <a:extLst>
                <a:ext uri="{FF2B5EF4-FFF2-40B4-BE49-F238E27FC236}">
                  <a16:creationId xmlns:a16="http://schemas.microsoft.com/office/drawing/2014/main" id="{922B7167-682E-B78B-1D7A-02B56000A2CC}"/>
                </a:ext>
              </a:extLst>
            </p:cNvPr>
            <p:cNvSpPr/>
            <p:nvPr/>
          </p:nvSpPr>
          <p:spPr>
            <a:xfrm>
              <a:off x="5775960" y="1735835"/>
              <a:ext cx="29209" cy="29209"/>
            </a:xfrm>
            <a:custGeom>
              <a:avLst/>
              <a:gdLst/>
              <a:ahLst/>
              <a:cxnLst/>
              <a:rect l="l" t="t" r="r" b="b"/>
              <a:pathLst>
                <a:path w="29210" h="29210">
                  <a:moveTo>
                    <a:pt x="28956" y="0"/>
                  </a:moveTo>
                  <a:lnTo>
                    <a:pt x="0" y="0"/>
                  </a:lnTo>
                  <a:lnTo>
                    <a:pt x="0" y="28956"/>
                  </a:lnTo>
                  <a:lnTo>
                    <a:pt x="28956" y="28956"/>
                  </a:lnTo>
                  <a:lnTo>
                    <a:pt x="28956" y="0"/>
                  </a:lnTo>
                  <a:close/>
                </a:path>
              </a:pathLst>
            </a:custGeom>
            <a:solidFill>
              <a:srgbClr val="0000FF"/>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8" name="object 164">
              <a:extLst>
                <a:ext uri="{FF2B5EF4-FFF2-40B4-BE49-F238E27FC236}">
                  <a16:creationId xmlns:a16="http://schemas.microsoft.com/office/drawing/2014/main" id="{18DF730A-258B-2CF5-F167-C38A51823949}"/>
                </a:ext>
              </a:extLst>
            </p:cNvPr>
            <p:cNvSpPr/>
            <p:nvPr/>
          </p:nvSpPr>
          <p:spPr>
            <a:xfrm>
              <a:off x="3892296" y="969264"/>
              <a:ext cx="2072639" cy="955675"/>
            </a:xfrm>
            <a:custGeom>
              <a:avLst/>
              <a:gdLst/>
              <a:ahLst/>
              <a:cxnLst/>
              <a:rect l="l" t="t" r="r" b="b"/>
              <a:pathLst>
                <a:path w="2072639" h="955675">
                  <a:moveTo>
                    <a:pt x="1491995" y="780287"/>
                  </a:moveTo>
                  <a:lnTo>
                    <a:pt x="1578863" y="780287"/>
                  </a:lnTo>
                </a:path>
                <a:path w="2072639" h="955675">
                  <a:moveTo>
                    <a:pt x="1636775" y="780287"/>
                  </a:moveTo>
                  <a:lnTo>
                    <a:pt x="1754123" y="780287"/>
                  </a:lnTo>
                </a:path>
                <a:path w="2072639" h="955675">
                  <a:moveTo>
                    <a:pt x="1812035" y="780287"/>
                  </a:moveTo>
                  <a:lnTo>
                    <a:pt x="1898903" y="780287"/>
                  </a:lnTo>
                </a:path>
                <a:path w="2072639" h="955675">
                  <a:moveTo>
                    <a:pt x="2072639" y="955547"/>
                  </a:moveTo>
                  <a:lnTo>
                    <a:pt x="1985771" y="955547"/>
                  </a:lnTo>
                </a:path>
                <a:path w="2072639" h="955675">
                  <a:moveTo>
                    <a:pt x="1927859" y="955547"/>
                  </a:moveTo>
                  <a:lnTo>
                    <a:pt x="1812035" y="955547"/>
                  </a:lnTo>
                </a:path>
                <a:path w="2072639" h="955675">
                  <a:moveTo>
                    <a:pt x="1754123" y="955547"/>
                  </a:moveTo>
                  <a:lnTo>
                    <a:pt x="1636775" y="955547"/>
                  </a:lnTo>
                </a:path>
                <a:path w="2072639" h="955675">
                  <a:moveTo>
                    <a:pt x="1578863" y="955547"/>
                  </a:moveTo>
                  <a:lnTo>
                    <a:pt x="1491995" y="955547"/>
                  </a:lnTo>
                </a:path>
                <a:path w="2072639" h="955675">
                  <a:moveTo>
                    <a:pt x="0" y="0"/>
                  </a:moveTo>
                  <a:lnTo>
                    <a:pt x="135635" y="0"/>
                  </a:lnTo>
                </a:path>
                <a:path w="2072639" h="955675">
                  <a:moveTo>
                    <a:pt x="195071" y="0"/>
                  </a:moveTo>
                  <a:lnTo>
                    <a:pt x="310895" y="0"/>
                  </a:lnTo>
                </a:path>
                <a:path w="2072639" h="955675">
                  <a:moveTo>
                    <a:pt x="368807" y="0"/>
                  </a:moveTo>
                  <a:lnTo>
                    <a:pt x="484631" y="0"/>
                  </a:lnTo>
                </a:path>
                <a:path w="2072639" h="955675">
                  <a:moveTo>
                    <a:pt x="542543" y="0"/>
                  </a:moveTo>
                  <a:lnTo>
                    <a:pt x="659891" y="0"/>
                  </a:lnTo>
                </a:path>
                <a:path w="2072639" h="955675">
                  <a:moveTo>
                    <a:pt x="717803" y="0"/>
                  </a:moveTo>
                  <a:lnTo>
                    <a:pt x="833627" y="0"/>
                  </a:lnTo>
                </a:path>
                <a:path w="2072639" h="955675">
                  <a:moveTo>
                    <a:pt x="891539" y="0"/>
                  </a:moveTo>
                  <a:lnTo>
                    <a:pt x="1007363" y="0"/>
                  </a:lnTo>
                </a:path>
                <a:path w="2072639" h="955675">
                  <a:moveTo>
                    <a:pt x="1065275" y="0"/>
                  </a:moveTo>
                  <a:lnTo>
                    <a:pt x="1182623" y="0"/>
                  </a:lnTo>
                </a:path>
                <a:path w="2072639" h="955675">
                  <a:moveTo>
                    <a:pt x="1240535" y="0"/>
                  </a:moveTo>
                  <a:lnTo>
                    <a:pt x="1356359" y="0"/>
                  </a:lnTo>
                </a:path>
                <a:path w="2072639" h="955675">
                  <a:moveTo>
                    <a:pt x="1414271" y="0"/>
                  </a:moveTo>
                  <a:lnTo>
                    <a:pt x="1530095" y="0"/>
                  </a:lnTo>
                </a:path>
                <a:path w="2072639" h="955675">
                  <a:moveTo>
                    <a:pt x="1589531" y="0"/>
                  </a:moveTo>
                  <a:lnTo>
                    <a:pt x="1705355" y="0"/>
                  </a:lnTo>
                </a:path>
                <a:path w="2072639" h="955675">
                  <a:moveTo>
                    <a:pt x="1763267" y="0"/>
                  </a:moveTo>
                  <a:lnTo>
                    <a:pt x="1879091" y="0"/>
                  </a:lnTo>
                </a:path>
                <a:path w="2072639" h="955675">
                  <a:moveTo>
                    <a:pt x="1937003" y="0"/>
                  </a:moveTo>
                  <a:lnTo>
                    <a:pt x="2072639" y="0"/>
                  </a:lnTo>
                </a:path>
                <a:path w="2072639" h="955675">
                  <a:moveTo>
                    <a:pt x="175259" y="161543"/>
                  </a:moveTo>
                  <a:lnTo>
                    <a:pt x="310895" y="161543"/>
                  </a:lnTo>
                </a:path>
                <a:path w="2072639" h="955675">
                  <a:moveTo>
                    <a:pt x="368807" y="161543"/>
                  </a:moveTo>
                  <a:lnTo>
                    <a:pt x="484631" y="161543"/>
                  </a:lnTo>
                </a:path>
                <a:path w="2072639" h="955675">
                  <a:moveTo>
                    <a:pt x="542543" y="161543"/>
                  </a:moveTo>
                  <a:lnTo>
                    <a:pt x="659891" y="161543"/>
                  </a:lnTo>
                </a:path>
                <a:path w="2072639" h="955675">
                  <a:moveTo>
                    <a:pt x="717803" y="161543"/>
                  </a:moveTo>
                  <a:lnTo>
                    <a:pt x="833627" y="161543"/>
                  </a:lnTo>
                </a:path>
                <a:path w="2072639" h="955675">
                  <a:moveTo>
                    <a:pt x="891539" y="161543"/>
                  </a:moveTo>
                  <a:lnTo>
                    <a:pt x="1007363" y="161543"/>
                  </a:lnTo>
                </a:path>
                <a:path w="2072639" h="955675">
                  <a:moveTo>
                    <a:pt x="1065275" y="161543"/>
                  </a:moveTo>
                  <a:lnTo>
                    <a:pt x="1182623" y="161543"/>
                  </a:lnTo>
                </a:path>
                <a:path w="2072639" h="955675">
                  <a:moveTo>
                    <a:pt x="1240535" y="161543"/>
                  </a:moveTo>
                  <a:lnTo>
                    <a:pt x="1356359" y="161543"/>
                  </a:lnTo>
                </a:path>
                <a:path w="2072639" h="955675">
                  <a:moveTo>
                    <a:pt x="1414271" y="161543"/>
                  </a:moveTo>
                  <a:lnTo>
                    <a:pt x="1530095" y="161543"/>
                  </a:lnTo>
                </a:path>
                <a:path w="2072639" h="955675">
                  <a:moveTo>
                    <a:pt x="1589531" y="161543"/>
                  </a:moveTo>
                  <a:lnTo>
                    <a:pt x="1705355" y="161543"/>
                  </a:lnTo>
                </a:path>
                <a:path w="2072639" h="955675">
                  <a:moveTo>
                    <a:pt x="1763267" y="161543"/>
                  </a:moveTo>
                  <a:lnTo>
                    <a:pt x="1898903" y="161543"/>
                  </a:lnTo>
                </a:path>
              </a:pathLst>
            </a:custGeom>
            <a:ln w="9143">
              <a:solidFill>
                <a:srgbClr val="0000FF"/>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69" name="TextBox 168">
            <a:extLst>
              <a:ext uri="{FF2B5EF4-FFF2-40B4-BE49-F238E27FC236}">
                <a16:creationId xmlns:a16="http://schemas.microsoft.com/office/drawing/2014/main" id="{93C95DB1-3CEF-11F6-9889-31C6B301436C}"/>
              </a:ext>
            </a:extLst>
          </p:cNvPr>
          <p:cNvSpPr txBox="1"/>
          <p:nvPr/>
        </p:nvSpPr>
        <p:spPr>
          <a:xfrm>
            <a:off x="827051" y="3291840"/>
            <a:ext cx="823949" cy="369332"/>
          </a:xfrm>
          <a:prstGeom prst="rect">
            <a:avLst/>
          </a:prstGeom>
          <a:noFill/>
        </p:spPr>
        <p:txBody>
          <a:bodyPr wrap="square" rtlCol="0">
            <a:spAutoFit/>
          </a:bodyPr>
          <a:lstStyle/>
          <a:p>
            <a:r>
              <a:rPr lang="en-US" dirty="0"/>
              <a:t>CN 1</a:t>
            </a:r>
          </a:p>
        </p:txBody>
      </p:sp>
      <p:sp>
        <p:nvSpPr>
          <p:cNvPr id="170" name="TextBox 169">
            <a:extLst>
              <a:ext uri="{FF2B5EF4-FFF2-40B4-BE49-F238E27FC236}">
                <a16:creationId xmlns:a16="http://schemas.microsoft.com/office/drawing/2014/main" id="{471D97A5-BC32-D0D2-D796-54B56DA9E87C}"/>
              </a:ext>
            </a:extLst>
          </p:cNvPr>
          <p:cNvSpPr txBox="1"/>
          <p:nvPr/>
        </p:nvSpPr>
        <p:spPr>
          <a:xfrm>
            <a:off x="804613" y="2469505"/>
            <a:ext cx="752539" cy="369332"/>
          </a:xfrm>
          <a:prstGeom prst="rect">
            <a:avLst/>
          </a:prstGeom>
          <a:noFill/>
        </p:spPr>
        <p:txBody>
          <a:bodyPr wrap="square" rtlCol="0">
            <a:spAutoFit/>
          </a:bodyPr>
          <a:lstStyle/>
          <a:p>
            <a:r>
              <a:rPr lang="en-US" dirty="0"/>
              <a:t>CN 3 </a:t>
            </a:r>
          </a:p>
        </p:txBody>
      </p:sp>
      <p:cxnSp>
        <p:nvCxnSpPr>
          <p:cNvPr id="171" name="Straight Arrow Connector 170">
            <a:extLst>
              <a:ext uri="{FF2B5EF4-FFF2-40B4-BE49-F238E27FC236}">
                <a16:creationId xmlns:a16="http://schemas.microsoft.com/office/drawing/2014/main" id="{6A851227-F3A4-8C3A-DF39-710A9F897A92}"/>
              </a:ext>
            </a:extLst>
          </p:cNvPr>
          <p:cNvCxnSpPr>
            <a:stCxn id="169" idx="3"/>
          </p:cNvCxnSpPr>
          <p:nvPr/>
        </p:nvCxnSpPr>
        <p:spPr bwMode="auto">
          <a:xfrm>
            <a:off x="1651000" y="3476506"/>
            <a:ext cx="2319247" cy="550409"/>
          </a:xfrm>
          <a:prstGeom prst="straightConnector1">
            <a:avLst/>
          </a:prstGeom>
          <a:solidFill>
            <a:schemeClr val="accent1"/>
          </a:solidFill>
          <a:ln w="254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2" name="Straight Arrow Connector 171">
            <a:extLst>
              <a:ext uri="{FF2B5EF4-FFF2-40B4-BE49-F238E27FC236}">
                <a16:creationId xmlns:a16="http://schemas.microsoft.com/office/drawing/2014/main" id="{7E489EA5-E7B5-FF40-2AF4-1C4C6B4A7EEB}"/>
              </a:ext>
            </a:extLst>
          </p:cNvPr>
          <p:cNvCxnSpPr/>
          <p:nvPr/>
        </p:nvCxnSpPr>
        <p:spPr bwMode="auto">
          <a:xfrm>
            <a:off x="1395590" y="2701353"/>
            <a:ext cx="2562853" cy="1102138"/>
          </a:xfrm>
          <a:prstGeom prst="straightConnector1">
            <a:avLst/>
          </a:prstGeom>
          <a:solidFill>
            <a:schemeClr val="accent1"/>
          </a:solidFill>
          <a:ln w="254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9" name="TextBox 178">
            <a:extLst>
              <a:ext uri="{FF2B5EF4-FFF2-40B4-BE49-F238E27FC236}">
                <a16:creationId xmlns:a16="http://schemas.microsoft.com/office/drawing/2014/main" id="{4B1AB95A-DD86-C2CE-4830-EC9C315D456F}"/>
              </a:ext>
            </a:extLst>
          </p:cNvPr>
          <p:cNvSpPr txBox="1"/>
          <p:nvPr/>
        </p:nvSpPr>
        <p:spPr>
          <a:xfrm>
            <a:off x="782483" y="1879662"/>
            <a:ext cx="752539" cy="369332"/>
          </a:xfrm>
          <a:prstGeom prst="rect">
            <a:avLst/>
          </a:prstGeom>
          <a:noFill/>
        </p:spPr>
        <p:txBody>
          <a:bodyPr wrap="square" rtlCol="0">
            <a:spAutoFit/>
          </a:bodyPr>
          <a:lstStyle/>
          <a:p>
            <a:r>
              <a:rPr lang="en-US" dirty="0"/>
              <a:t>CN 6 </a:t>
            </a:r>
          </a:p>
        </p:txBody>
      </p:sp>
      <p:cxnSp>
        <p:nvCxnSpPr>
          <p:cNvPr id="180" name="Straight Arrow Connector 179">
            <a:extLst>
              <a:ext uri="{FF2B5EF4-FFF2-40B4-BE49-F238E27FC236}">
                <a16:creationId xmlns:a16="http://schemas.microsoft.com/office/drawing/2014/main" id="{9FCE71E1-2140-2B91-F6B3-9EDDFFAFCA5C}"/>
              </a:ext>
            </a:extLst>
          </p:cNvPr>
          <p:cNvCxnSpPr/>
          <p:nvPr/>
        </p:nvCxnSpPr>
        <p:spPr bwMode="auto">
          <a:xfrm>
            <a:off x="1535022" y="2164239"/>
            <a:ext cx="2345503" cy="661765"/>
          </a:xfrm>
          <a:prstGeom prst="straightConnector1">
            <a:avLst/>
          </a:prstGeom>
          <a:solidFill>
            <a:schemeClr val="accent1"/>
          </a:solidFill>
          <a:ln w="254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5362650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2413000" y="-40509"/>
            <a:ext cx="9684606" cy="1692451"/>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Fan Speed Control</a:t>
            </a:r>
          </a:p>
          <a:p>
            <a:pPr defTabSz="1219170" eaLnBrk="0" fontAlgn="base" hangingPunct="0">
              <a:spcBef>
                <a:spcPct val="0"/>
              </a:spcBef>
              <a:spcAft>
                <a:spcPct val="0"/>
              </a:spcAft>
            </a:pPr>
            <a:r>
              <a:rPr kumimoji="1" lang="en-US" sz="2400" b="1" dirty="0">
                <a:solidFill>
                  <a:srgbClr val="000000"/>
                </a:solidFill>
                <a:latin typeface="Calibri" panose="020F0502020204030204" pitchFamily="34" charset="0"/>
                <a:ea typeface="MS PGothic" panose="020B0600070205080204" pitchFamily="34" charset="-128"/>
                <a:cs typeface="Calibri" panose="020F0502020204030204" pitchFamily="34" charset="0"/>
              </a:rPr>
              <a:t>EST01,  EST02 Ecoer Thermostat</a:t>
            </a:r>
          </a:p>
        </p:txBody>
      </p:sp>
      <p:pic>
        <p:nvPicPr>
          <p:cNvPr id="2" name="Picture 1">
            <a:extLst>
              <a:ext uri="{FF2B5EF4-FFF2-40B4-BE49-F238E27FC236}">
                <a16:creationId xmlns:a16="http://schemas.microsoft.com/office/drawing/2014/main" id="{358E22A0-CC51-4B9A-AC06-D3BB3CD68043}"/>
              </a:ext>
            </a:extLst>
          </p:cNvPr>
          <p:cNvPicPr>
            <a:picLocks noChangeAspect="1"/>
          </p:cNvPicPr>
          <p:nvPr/>
        </p:nvPicPr>
        <p:blipFill>
          <a:blip r:embed="rId3"/>
          <a:stretch>
            <a:fillRect/>
          </a:stretch>
        </p:blipFill>
        <p:spPr>
          <a:xfrm>
            <a:off x="1517654" y="1828800"/>
            <a:ext cx="9518379" cy="6666183"/>
          </a:xfrm>
          <a:prstGeom prst="rect">
            <a:avLst/>
          </a:prstGeom>
        </p:spPr>
      </p:pic>
    </p:spTree>
    <p:extLst>
      <p:ext uri="{BB962C8B-B14F-4D97-AF65-F5344CB8AC3E}">
        <p14:creationId xmlns:p14="http://schemas.microsoft.com/office/powerpoint/2010/main" val="245171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2260600" y="76200"/>
            <a:ext cx="9684606"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Transformer Basics</a:t>
            </a:r>
          </a:p>
        </p:txBody>
      </p:sp>
      <p:sp>
        <p:nvSpPr>
          <p:cNvPr id="3" name="AutoShape 2" descr="Basic Transformer Design">
            <a:extLst>
              <a:ext uri="{FF2B5EF4-FFF2-40B4-BE49-F238E27FC236}">
                <a16:creationId xmlns:a16="http://schemas.microsoft.com/office/drawing/2014/main" id="{C4394AF2-DC05-B0E3-1B39-861CB61908FA}"/>
              </a:ext>
            </a:extLst>
          </p:cNvPr>
          <p:cNvSpPr>
            <a:spLocks noChangeAspect="1" noChangeArrowheads="1"/>
          </p:cNvSpPr>
          <p:nvPr/>
        </p:nvSpPr>
        <p:spPr bwMode="auto">
          <a:xfrm>
            <a:off x="6451600" y="4800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4" name="Picture 3">
            <a:extLst>
              <a:ext uri="{FF2B5EF4-FFF2-40B4-BE49-F238E27FC236}">
                <a16:creationId xmlns:a16="http://schemas.microsoft.com/office/drawing/2014/main" id="{BAC08D62-94B8-8446-6158-05CB72BAE95C}"/>
              </a:ext>
            </a:extLst>
          </p:cNvPr>
          <p:cNvPicPr>
            <a:picLocks noChangeAspect="1"/>
          </p:cNvPicPr>
          <p:nvPr/>
        </p:nvPicPr>
        <p:blipFill>
          <a:blip r:embed="rId3"/>
          <a:stretch>
            <a:fillRect/>
          </a:stretch>
        </p:blipFill>
        <p:spPr>
          <a:xfrm>
            <a:off x="4013200" y="4495800"/>
            <a:ext cx="4572000" cy="3435532"/>
          </a:xfrm>
          <a:prstGeom prst="rect">
            <a:avLst/>
          </a:prstGeom>
        </p:spPr>
      </p:pic>
      <p:sp>
        <p:nvSpPr>
          <p:cNvPr id="7" name="TextBox 6">
            <a:extLst>
              <a:ext uri="{FF2B5EF4-FFF2-40B4-BE49-F238E27FC236}">
                <a16:creationId xmlns:a16="http://schemas.microsoft.com/office/drawing/2014/main" id="{908176D5-441D-7A35-B75B-4D6FDED822C8}"/>
              </a:ext>
            </a:extLst>
          </p:cNvPr>
          <p:cNvSpPr txBox="1"/>
          <p:nvPr/>
        </p:nvSpPr>
        <p:spPr>
          <a:xfrm>
            <a:off x="584200" y="1399319"/>
            <a:ext cx="11277600" cy="2677656"/>
          </a:xfrm>
          <a:prstGeom prst="rect">
            <a:avLst/>
          </a:prstGeom>
          <a:noFill/>
        </p:spPr>
        <p:txBody>
          <a:bodyPr wrap="square">
            <a:spAutoFit/>
          </a:bodyPr>
          <a:lstStyle/>
          <a:p>
            <a:r>
              <a:rPr lang="en-US" sz="2400" dirty="0">
                <a:latin typeface="Open Sans" panose="020B0606030504020204" pitchFamily="34" charset="0"/>
              </a:rPr>
              <a:t>T</a:t>
            </a:r>
            <a:r>
              <a:rPr lang="en-US" sz="2400" b="0" i="0" dirty="0">
                <a:effectLst/>
                <a:latin typeface="Open Sans" panose="020B0606030504020204" pitchFamily="34" charset="0"/>
              </a:rPr>
              <a:t>ransformers do not generate electrical power; they transfer electrical power from one AC circuit to another using magnetic coupling. The core of the transformer is used to provide a controlled path for the magnetic flux generated in the transformer by the current flowing through the windings, which are also known as coils. There are four primary parts to the basic transformer. The parts include the Input Connection, the Output Connection, the Windings or Coils and the Core.</a:t>
            </a:r>
            <a:endParaRPr lang="en-US" sz="2400" dirty="0"/>
          </a:p>
        </p:txBody>
      </p:sp>
    </p:spTree>
    <p:extLst>
      <p:ext uri="{BB962C8B-B14F-4D97-AF65-F5344CB8AC3E}">
        <p14:creationId xmlns:p14="http://schemas.microsoft.com/office/powerpoint/2010/main" val="40797370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Box 3">
            <a:extLst>
              <a:ext uri="{FF2B5EF4-FFF2-40B4-BE49-F238E27FC236}">
                <a16:creationId xmlns:a16="http://schemas.microsoft.com/office/drawing/2014/main" id="{E903AC45-5A85-462C-8E7F-2DD7BC7294A8}"/>
              </a:ext>
            </a:extLst>
          </p:cNvPr>
          <p:cNvSpPr txBox="1">
            <a:spLocks noChangeArrowheads="1"/>
          </p:cNvSpPr>
          <p:nvPr/>
        </p:nvSpPr>
        <p:spPr bwMode="auto">
          <a:xfrm>
            <a:off x="3403696" y="702792"/>
            <a:ext cx="5717912" cy="519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lnSpc>
                <a:spcPct val="80000"/>
              </a:lnSpc>
              <a:spcBef>
                <a:spcPct val="0"/>
              </a:spcBef>
              <a:spcAft>
                <a:spcPct val="0"/>
              </a:spcAft>
              <a:buNone/>
            </a:pPr>
            <a:r>
              <a:rPr lang="en-US" altLang="zh-CN" sz="3467" b="1" dirty="0">
                <a:solidFill>
                  <a:srgbClr val="000000">
                    <a:lumMod val="75000"/>
                    <a:lumOff val="25000"/>
                  </a:srgbClr>
                </a:solidFill>
                <a:latin typeface="Arial" panose="020B0604020202020204" pitchFamily="34" charset="0"/>
                <a:cs typeface="Arial" panose="020B0604020202020204" pitchFamily="34" charset="0"/>
              </a:rPr>
              <a:t>IoT Device</a:t>
            </a:r>
            <a:r>
              <a:rPr lang="zh-CN" altLang="en-US" sz="3467" b="1" dirty="0">
                <a:solidFill>
                  <a:srgbClr val="000000">
                    <a:lumMod val="75000"/>
                    <a:lumOff val="25000"/>
                  </a:srgbClr>
                </a:solidFill>
                <a:latin typeface="Arial" panose="020B0604020202020204" pitchFamily="34" charset="0"/>
                <a:cs typeface="Arial" panose="020B0604020202020204" pitchFamily="34" charset="0"/>
              </a:rPr>
              <a:t> </a:t>
            </a:r>
            <a:r>
              <a:rPr lang="en-US" altLang="zh-CN" sz="3467" b="1" dirty="0">
                <a:solidFill>
                  <a:srgbClr val="000000">
                    <a:lumMod val="75000"/>
                    <a:lumOff val="25000"/>
                  </a:srgbClr>
                </a:solidFill>
                <a:latin typeface="Arial" panose="020B0604020202020204" pitchFamily="34" charset="0"/>
                <a:cs typeface="Arial" panose="020B0604020202020204" pitchFamily="34" charset="0"/>
              </a:rPr>
              <a:t>INSTALLATION</a:t>
            </a:r>
          </a:p>
        </p:txBody>
      </p:sp>
      <p:sp>
        <p:nvSpPr>
          <p:cNvPr id="95235" name="Text Placeholder 20">
            <a:extLst>
              <a:ext uri="{FF2B5EF4-FFF2-40B4-BE49-F238E27FC236}">
                <a16:creationId xmlns:a16="http://schemas.microsoft.com/office/drawing/2014/main" id="{9971BEC7-9BB0-4BBC-A678-6BD460F69FD0}"/>
              </a:ext>
            </a:extLst>
          </p:cNvPr>
          <p:cNvSpPr txBox="1">
            <a:spLocks/>
          </p:cNvSpPr>
          <p:nvPr/>
        </p:nvSpPr>
        <p:spPr bwMode="auto">
          <a:xfrm>
            <a:off x="1269207" y="1731836"/>
            <a:ext cx="7154333" cy="31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0" fontAlgn="base" hangingPunct="0">
              <a:spcAft>
                <a:spcPct val="0"/>
              </a:spcAft>
              <a:buNone/>
            </a:pPr>
            <a:r>
              <a:rPr lang="en-US" altLang="zh-CN" sz="1517" dirty="0">
                <a:solidFill>
                  <a:srgbClr val="7F7F7F"/>
                </a:solidFill>
              </a:rPr>
              <a:t>Wiring</a:t>
            </a:r>
            <a:endParaRPr lang="ja-JP" altLang="en-US" sz="1517" dirty="0">
              <a:solidFill>
                <a:srgbClr val="7F7F7F"/>
              </a:solidFill>
            </a:endParaRPr>
          </a:p>
        </p:txBody>
      </p:sp>
      <p:sp>
        <p:nvSpPr>
          <p:cNvPr id="10" name="Rectangle 1"/>
          <p:cNvSpPr>
            <a:spLocks noChangeArrowheads="1"/>
          </p:cNvSpPr>
          <p:nvPr/>
        </p:nvSpPr>
        <p:spPr bwMode="auto">
          <a:xfrm>
            <a:off x="1260958" y="2121202"/>
            <a:ext cx="10507927"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371404" indent="-371404">
              <a:buFont typeface="+mj-lt"/>
              <a:buAutoNum type="arabicPeriod" startAt="2"/>
              <a:defRPr/>
            </a:pPr>
            <a:r>
              <a:rPr lang="en-US" altLang="zh-CN" sz="2400" dirty="0">
                <a:solidFill>
                  <a:srgbClr val="000000"/>
                </a:solidFill>
                <a:latin typeface="Times New Roman"/>
                <a:cs typeface="Arial" pitchFamily="34" charset="0"/>
              </a:rPr>
              <a:t>Unscrew the cable locker cap and securely fasten the </a:t>
            </a:r>
            <a:r>
              <a:rPr lang="en-US" altLang="zh-CN" sz="2400" b="1" dirty="0">
                <a:solidFill>
                  <a:srgbClr val="000000"/>
                </a:solidFill>
                <a:latin typeface="Times New Roman"/>
                <a:cs typeface="Arial" pitchFamily="34" charset="0"/>
              </a:rPr>
              <a:t>waterproof joint </a:t>
            </a:r>
            <a:r>
              <a:rPr lang="en-US" altLang="zh-CN" sz="2400" dirty="0">
                <a:solidFill>
                  <a:srgbClr val="000000"/>
                </a:solidFill>
                <a:latin typeface="Times New Roman"/>
                <a:cs typeface="Arial" pitchFamily="34" charset="0"/>
              </a:rPr>
              <a:t>to the reserved hole (plug has to be removed).</a:t>
            </a:r>
          </a:p>
        </p:txBody>
      </p:sp>
      <p:grpSp>
        <p:nvGrpSpPr>
          <p:cNvPr id="11" name="组合 11"/>
          <p:cNvGrpSpPr>
            <a:grpSpLocks/>
          </p:cNvGrpSpPr>
          <p:nvPr/>
        </p:nvGrpSpPr>
        <p:grpSpPr bwMode="auto">
          <a:xfrm>
            <a:off x="6645627" y="3173363"/>
            <a:ext cx="2328596" cy="4660637"/>
            <a:chOff x="5445152" y="1603652"/>
            <a:chExt cx="2150924" cy="4301847"/>
          </a:xfrm>
        </p:grpSpPr>
        <p:pic>
          <p:nvPicPr>
            <p:cNvPr id="12" name="图片 8"/>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445152" y="1603652"/>
              <a:ext cx="2150924" cy="43018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椭圆 2"/>
            <p:cNvSpPr>
              <a:spLocks noChangeArrowheads="1"/>
            </p:cNvSpPr>
            <p:nvPr/>
          </p:nvSpPr>
          <p:spPr bwMode="auto">
            <a:xfrm>
              <a:off x="5680075" y="3829051"/>
              <a:ext cx="1016001" cy="32764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7500" tIns="50700" rIns="97500" bIns="50700">
              <a:spAutoFit/>
            </a:bodyPr>
            <a:lstStyle>
              <a:lvl1pPr eaLnBrk="0" hangingPunct="0">
                <a:spcBef>
                  <a:spcPct val="20000"/>
                </a:spcBef>
                <a:buChar char="•"/>
                <a:defRPr kumimoji="1" sz="3200">
                  <a:solidFill>
                    <a:schemeClr val="tx1"/>
                  </a:solidFill>
                  <a:latin typeface="Times New Roman" pitchFamily="18" charset="0"/>
                  <a:ea typeface="MS PGothic" pitchFamily="34" charset="-128"/>
                </a:defRPr>
              </a:lvl1pPr>
              <a:lvl2pPr marL="742950" indent="-285750" eaLnBrk="0" hangingPunct="0">
                <a:spcBef>
                  <a:spcPct val="20000"/>
                </a:spcBef>
                <a:buChar char="–"/>
                <a:defRPr kumimoji="1" sz="2700">
                  <a:solidFill>
                    <a:schemeClr val="tx1"/>
                  </a:solidFill>
                  <a:latin typeface="Times New Roman" pitchFamily="18" charset="0"/>
                  <a:ea typeface="MS PGothic" pitchFamily="34" charset="-128"/>
                </a:defRPr>
              </a:lvl2pPr>
              <a:lvl3pPr marL="1143000" indent="-228600" eaLnBrk="0" hangingPunct="0">
                <a:spcBef>
                  <a:spcPct val="20000"/>
                </a:spcBef>
                <a:buChar char="•"/>
                <a:defRPr kumimoji="1" sz="2400">
                  <a:solidFill>
                    <a:schemeClr val="tx1"/>
                  </a:solidFill>
                  <a:latin typeface="Times New Roman" pitchFamily="18" charset="0"/>
                  <a:ea typeface="MS PGothic" pitchFamily="34" charset="-128"/>
                </a:defRPr>
              </a:lvl3pPr>
              <a:lvl4pPr marL="1600200" indent="-228600" eaLnBrk="0" hangingPunct="0">
                <a:spcBef>
                  <a:spcPct val="20000"/>
                </a:spcBef>
                <a:buChar char="–"/>
                <a:defRPr kumimoji="1" sz="2000">
                  <a:solidFill>
                    <a:schemeClr val="tx1"/>
                  </a:solidFill>
                  <a:latin typeface="Times New Roman" pitchFamily="18" charset="0"/>
                  <a:ea typeface="MS PGothic" pitchFamily="34" charset="-128"/>
                </a:defRPr>
              </a:lvl4pPr>
              <a:lvl5pPr marL="2057400" indent="-228600" eaLnBrk="0" hangingPunct="0">
                <a:spcBef>
                  <a:spcPct val="20000"/>
                </a:spcBef>
                <a:buChar char="•"/>
                <a:defRPr kumimoji="1"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9pPr>
            </a:lstStyle>
            <a:p>
              <a:pPr eaLnBrk="1" fontAlgn="base" hangingPunct="1">
                <a:spcBef>
                  <a:spcPct val="0"/>
                </a:spcBef>
                <a:spcAft>
                  <a:spcPct val="0"/>
                </a:spcAft>
                <a:buNone/>
              </a:pPr>
              <a:endParaRPr lang="zh-CN" altLang="en-US" sz="975">
                <a:solidFill>
                  <a:srgbClr val="000000"/>
                </a:solidFill>
              </a:endParaRPr>
            </a:p>
          </p:txBody>
        </p:sp>
      </p:grpSp>
      <p:grpSp>
        <p:nvGrpSpPr>
          <p:cNvPr id="14" name="组合 12"/>
          <p:cNvGrpSpPr>
            <a:grpSpLocks/>
          </p:cNvGrpSpPr>
          <p:nvPr/>
        </p:nvGrpSpPr>
        <p:grpSpPr bwMode="auto">
          <a:xfrm>
            <a:off x="9347415" y="3173365"/>
            <a:ext cx="2338917" cy="4677833"/>
            <a:chOff x="7632700" y="1603651"/>
            <a:chExt cx="2158999" cy="4317998"/>
          </a:xfrm>
        </p:grpSpPr>
        <p:pic>
          <p:nvPicPr>
            <p:cNvPr id="15" name="图片 7"/>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32700" y="1603651"/>
              <a:ext cx="2158999" cy="4317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椭圆 2"/>
            <p:cNvSpPr>
              <a:spLocks noChangeArrowheads="1"/>
            </p:cNvSpPr>
            <p:nvPr/>
          </p:nvSpPr>
          <p:spPr bwMode="auto">
            <a:xfrm>
              <a:off x="8000998" y="3829049"/>
              <a:ext cx="739999" cy="327661"/>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7500" tIns="50700" rIns="97500" bIns="50700">
              <a:spAutoFit/>
            </a:bodyPr>
            <a:lstStyle>
              <a:lvl1pPr eaLnBrk="0" hangingPunct="0">
                <a:spcBef>
                  <a:spcPct val="20000"/>
                </a:spcBef>
                <a:buChar char="•"/>
                <a:defRPr kumimoji="1" sz="3200">
                  <a:solidFill>
                    <a:schemeClr val="tx1"/>
                  </a:solidFill>
                  <a:latin typeface="Times New Roman" pitchFamily="18" charset="0"/>
                  <a:ea typeface="MS PGothic" pitchFamily="34" charset="-128"/>
                </a:defRPr>
              </a:lvl1pPr>
              <a:lvl2pPr marL="742950" indent="-285750" eaLnBrk="0" hangingPunct="0">
                <a:spcBef>
                  <a:spcPct val="20000"/>
                </a:spcBef>
                <a:buChar char="–"/>
                <a:defRPr kumimoji="1" sz="2700">
                  <a:solidFill>
                    <a:schemeClr val="tx1"/>
                  </a:solidFill>
                  <a:latin typeface="Times New Roman" pitchFamily="18" charset="0"/>
                  <a:ea typeface="MS PGothic" pitchFamily="34" charset="-128"/>
                </a:defRPr>
              </a:lvl2pPr>
              <a:lvl3pPr marL="1143000" indent="-228600" eaLnBrk="0" hangingPunct="0">
                <a:spcBef>
                  <a:spcPct val="20000"/>
                </a:spcBef>
                <a:buChar char="•"/>
                <a:defRPr kumimoji="1" sz="2400">
                  <a:solidFill>
                    <a:schemeClr val="tx1"/>
                  </a:solidFill>
                  <a:latin typeface="Times New Roman" pitchFamily="18" charset="0"/>
                  <a:ea typeface="MS PGothic" pitchFamily="34" charset="-128"/>
                </a:defRPr>
              </a:lvl3pPr>
              <a:lvl4pPr marL="1600200" indent="-228600" eaLnBrk="0" hangingPunct="0">
                <a:spcBef>
                  <a:spcPct val="20000"/>
                </a:spcBef>
                <a:buChar char="–"/>
                <a:defRPr kumimoji="1" sz="2000">
                  <a:solidFill>
                    <a:schemeClr val="tx1"/>
                  </a:solidFill>
                  <a:latin typeface="Times New Roman" pitchFamily="18" charset="0"/>
                  <a:ea typeface="MS PGothic" pitchFamily="34" charset="-128"/>
                </a:defRPr>
              </a:lvl4pPr>
              <a:lvl5pPr marL="2057400" indent="-228600" eaLnBrk="0" hangingPunct="0">
                <a:spcBef>
                  <a:spcPct val="20000"/>
                </a:spcBef>
                <a:buChar char="•"/>
                <a:defRPr kumimoji="1"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9pPr>
            </a:lstStyle>
            <a:p>
              <a:pPr eaLnBrk="1" fontAlgn="base" hangingPunct="1">
                <a:spcBef>
                  <a:spcPct val="0"/>
                </a:spcBef>
                <a:spcAft>
                  <a:spcPct val="0"/>
                </a:spcAft>
                <a:buNone/>
              </a:pPr>
              <a:endParaRPr lang="zh-CN" altLang="en-US" sz="975">
                <a:solidFill>
                  <a:srgbClr val="000000"/>
                </a:solidFill>
              </a:endParaRPr>
            </a:p>
          </p:txBody>
        </p:sp>
      </p:grpSp>
      <p:pic>
        <p:nvPicPr>
          <p:cNvPr id="17" name="图片 9"/>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752813" y="5601710"/>
            <a:ext cx="4498975" cy="224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0"/>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752813" y="3166485"/>
            <a:ext cx="4498975" cy="224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矩形 50"/>
          <p:cNvSpPr>
            <a:spLocks noChangeArrowheads="1"/>
          </p:cNvSpPr>
          <p:nvPr/>
        </p:nvSpPr>
        <p:spPr bwMode="auto">
          <a:xfrm>
            <a:off x="1751095" y="3166486"/>
            <a:ext cx="419722" cy="302445"/>
          </a:xfrm>
          <a:prstGeom prst="rect">
            <a:avLst/>
          </a:prstGeom>
          <a:solidFill>
            <a:srgbClr val="92D050">
              <a:alpha val="9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7500" tIns="50700" rIns="97500" bIns="50700">
            <a:spAutoFit/>
          </a:bodyPr>
          <a:lstStyle/>
          <a:p>
            <a:pPr fontAlgn="base">
              <a:spcBef>
                <a:spcPct val="0"/>
              </a:spcBef>
              <a:spcAft>
                <a:spcPct val="0"/>
              </a:spcAft>
            </a:pPr>
            <a:r>
              <a:rPr lang="en-US" altLang="zh-CN" sz="1300" b="1" dirty="0">
                <a:solidFill>
                  <a:srgbClr val="FFFFFF"/>
                </a:solidFill>
              </a:rPr>
              <a:t>2-a</a:t>
            </a:r>
            <a:endParaRPr lang="zh-CN" altLang="en-US" sz="1300" b="1" dirty="0">
              <a:solidFill>
                <a:srgbClr val="FFFFFF"/>
              </a:solidFill>
            </a:endParaRPr>
          </a:p>
        </p:txBody>
      </p:sp>
      <p:sp>
        <p:nvSpPr>
          <p:cNvPr id="21" name="矩形 51"/>
          <p:cNvSpPr>
            <a:spLocks noChangeArrowheads="1"/>
          </p:cNvSpPr>
          <p:nvPr/>
        </p:nvSpPr>
        <p:spPr bwMode="auto">
          <a:xfrm>
            <a:off x="1752815" y="5601710"/>
            <a:ext cx="429340" cy="302445"/>
          </a:xfrm>
          <a:prstGeom prst="rect">
            <a:avLst/>
          </a:prstGeom>
          <a:solidFill>
            <a:srgbClr val="92D050">
              <a:alpha val="9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7500" tIns="50700" rIns="97500" bIns="50700">
            <a:spAutoFit/>
          </a:bodyPr>
          <a:lstStyle/>
          <a:p>
            <a:pPr fontAlgn="base">
              <a:spcBef>
                <a:spcPct val="0"/>
              </a:spcBef>
              <a:spcAft>
                <a:spcPct val="0"/>
              </a:spcAft>
            </a:pPr>
            <a:r>
              <a:rPr lang="en-US" altLang="zh-CN" sz="1300" b="1" dirty="0">
                <a:solidFill>
                  <a:srgbClr val="FFFFFF"/>
                </a:solidFill>
              </a:rPr>
              <a:t>2-b</a:t>
            </a:r>
            <a:endParaRPr lang="zh-CN" altLang="en-US" sz="1300" b="1" dirty="0">
              <a:solidFill>
                <a:srgbClr val="FFFFFF"/>
              </a:solidFill>
            </a:endParaRPr>
          </a:p>
        </p:txBody>
      </p:sp>
      <p:sp>
        <p:nvSpPr>
          <p:cNvPr id="23" name="矩形 23"/>
          <p:cNvSpPr>
            <a:spLocks noChangeArrowheads="1"/>
          </p:cNvSpPr>
          <p:nvPr/>
        </p:nvSpPr>
        <p:spPr bwMode="auto">
          <a:xfrm>
            <a:off x="4846717" y="7266470"/>
            <a:ext cx="1405071" cy="559256"/>
          </a:xfrm>
          <a:prstGeom prst="rect">
            <a:avLst/>
          </a:prstGeom>
          <a:solidFill>
            <a:schemeClr val="bg1"/>
          </a:solidFill>
          <a:ln w="6350">
            <a:solidFill>
              <a:schemeClr val="tx1"/>
            </a:solidFill>
            <a:miter lim="800000"/>
            <a:headEnd/>
            <a:tailEnd/>
          </a:ln>
        </p:spPr>
        <p:txBody>
          <a:bodyPr>
            <a:spAutoFit/>
          </a:bodyPr>
          <a:lstStyle/>
          <a:p>
            <a:pPr eaLnBrk="0" fontAlgn="base" hangingPunct="0">
              <a:spcBef>
                <a:spcPct val="0"/>
              </a:spcBef>
              <a:spcAft>
                <a:spcPct val="0"/>
              </a:spcAft>
            </a:pPr>
            <a:r>
              <a:rPr lang="en-US" altLang="zh-CN" sz="1517" b="1" dirty="0">
                <a:solidFill>
                  <a:srgbClr val="FF0000"/>
                </a:solidFill>
              </a:rPr>
              <a:t>Remove the reserved plug</a:t>
            </a:r>
            <a:endParaRPr lang="zh-CN" altLang="en-US" sz="1192" b="1" dirty="0">
              <a:solidFill>
                <a:srgbClr val="FF0000"/>
              </a:solidFill>
            </a:endParaRPr>
          </a:p>
        </p:txBody>
      </p:sp>
      <p:sp>
        <p:nvSpPr>
          <p:cNvPr id="24" name="矩形 54"/>
          <p:cNvSpPr>
            <a:spLocks noChangeArrowheads="1"/>
          </p:cNvSpPr>
          <p:nvPr/>
        </p:nvSpPr>
        <p:spPr bwMode="auto">
          <a:xfrm>
            <a:off x="6645624" y="3164769"/>
            <a:ext cx="410104" cy="302445"/>
          </a:xfrm>
          <a:prstGeom prst="rect">
            <a:avLst/>
          </a:prstGeom>
          <a:solidFill>
            <a:srgbClr val="92D050">
              <a:alpha val="9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7500" tIns="50700" rIns="97500" bIns="50700">
            <a:spAutoFit/>
          </a:bodyPr>
          <a:lstStyle/>
          <a:p>
            <a:pPr fontAlgn="base">
              <a:spcBef>
                <a:spcPct val="0"/>
              </a:spcBef>
              <a:spcAft>
                <a:spcPct val="0"/>
              </a:spcAft>
            </a:pPr>
            <a:r>
              <a:rPr lang="en-US" altLang="zh-CN" sz="1300" b="1" dirty="0">
                <a:solidFill>
                  <a:srgbClr val="FFFFFF"/>
                </a:solidFill>
              </a:rPr>
              <a:t>2-c</a:t>
            </a:r>
            <a:endParaRPr lang="zh-CN" altLang="en-US" sz="1300" b="1" dirty="0">
              <a:solidFill>
                <a:srgbClr val="FFFFFF"/>
              </a:solidFill>
            </a:endParaRPr>
          </a:p>
        </p:txBody>
      </p:sp>
      <p:sp>
        <p:nvSpPr>
          <p:cNvPr id="25" name="矩形 56"/>
          <p:cNvSpPr>
            <a:spLocks noChangeArrowheads="1"/>
          </p:cNvSpPr>
          <p:nvPr/>
        </p:nvSpPr>
        <p:spPr bwMode="auto">
          <a:xfrm>
            <a:off x="9347417" y="3164764"/>
            <a:ext cx="429948" cy="302445"/>
          </a:xfrm>
          <a:prstGeom prst="rect">
            <a:avLst/>
          </a:prstGeom>
          <a:solidFill>
            <a:srgbClr val="92D050">
              <a:alpha val="9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7500" tIns="50700" rIns="97500" bIns="50700">
            <a:spAutoFit/>
          </a:bodyPr>
          <a:lstStyle/>
          <a:p>
            <a:pPr fontAlgn="base">
              <a:spcBef>
                <a:spcPct val="0"/>
              </a:spcBef>
              <a:spcAft>
                <a:spcPct val="0"/>
              </a:spcAft>
            </a:pPr>
            <a:r>
              <a:rPr lang="en-US" altLang="zh-CN" sz="1300" b="1">
                <a:solidFill>
                  <a:srgbClr val="FFFFFF"/>
                </a:solidFill>
              </a:rPr>
              <a:t>2-d</a:t>
            </a:r>
            <a:endParaRPr lang="zh-CN" altLang="en-US" sz="1300" b="1">
              <a:solidFill>
                <a:srgbClr val="FFFFFF"/>
              </a:solidFill>
            </a:endParaRPr>
          </a:p>
        </p:txBody>
      </p:sp>
      <p:cxnSp>
        <p:nvCxnSpPr>
          <p:cNvPr id="19" name="直接箭头连接符 49"/>
          <p:cNvCxnSpPr>
            <a:cxnSpLocks noChangeShapeType="1"/>
            <a:stCxn id="18" idx="1"/>
          </p:cNvCxnSpPr>
          <p:nvPr/>
        </p:nvCxnSpPr>
        <p:spPr bwMode="auto">
          <a:xfrm>
            <a:off x="1752812" y="4291226"/>
            <a:ext cx="1055411" cy="209108"/>
          </a:xfrm>
          <a:prstGeom prst="straightConnector1">
            <a:avLst/>
          </a:prstGeom>
          <a:noFill/>
          <a:ln w="25400" algn="ctr">
            <a:solidFill>
              <a:schemeClr val="bg1"/>
            </a:solidFill>
            <a:round/>
            <a:headEnd/>
            <a:tailEnd type="stealth" w="med" len="med"/>
          </a:ln>
          <a:extLst>
            <a:ext uri="{909E8E84-426E-40DD-AFC4-6F175D3DCCD1}">
              <a14:hiddenFill xmlns:a14="http://schemas.microsoft.com/office/drawing/2010/main">
                <a:noFill/>
              </a14:hiddenFill>
            </a:ext>
          </a:extLst>
        </p:spPr>
      </p:cxnSp>
      <p:sp>
        <p:nvSpPr>
          <p:cNvPr id="22" name="矩形 21"/>
          <p:cNvSpPr/>
          <p:nvPr/>
        </p:nvSpPr>
        <p:spPr>
          <a:xfrm>
            <a:off x="1752595" y="3763252"/>
            <a:ext cx="1277461" cy="559256"/>
          </a:xfrm>
          <a:prstGeom prst="rect">
            <a:avLst/>
          </a:prstGeom>
          <a:solidFill>
            <a:schemeClr val="bg1"/>
          </a:solidFill>
          <a:ln w="6350">
            <a:solidFill>
              <a:schemeClr val="tx1"/>
            </a:solidFill>
          </a:ln>
        </p:spPr>
        <p:txBody>
          <a:bodyPr wrap="square">
            <a:spAutoFit/>
          </a:bodyPr>
          <a:lstStyle/>
          <a:p>
            <a:pPr eaLnBrk="0" fontAlgn="base" hangingPunct="0">
              <a:spcBef>
                <a:spcPct val="0"/>
              </a:spcBef>
              <a:spcAft>
                <a:spcPct val="0"/>
              </a:spcAft>
              <a:defRPr/>
            </a:pPr>
            <a:r>
              <a:rPr lang="en-US" altLang="zh-CN" sz="1517" b="1" dirty="0">
                <a:solidFill>
                  <a:srgbClr val="FF0000"/>
                </a:solidFill>
                <a:ea typeface="ＭＳ Ｐゴシック" pitchFamily="34" charset="-128"/>
              </a:rPr>
              <a:t>Unscrew the locker cap</a:t>
            </a:r>
            <a:endParaRPr lang="zh-CN" altLang="en-US" sz="1192" b="1" dirty="0">
              <a:solidFill>
                <a:srgbClr val="FF0000"/>
              </a:solidFill>
            </a:endParaRP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2260600" y="76200"/>
            <a:ext cx="9684606"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Transformer Basics</a:t>
            </a:r>
          </a:p>
        </p:txBody>
      </p:sp>
      <p:sp>
        <p:nvSpPr>
          <p:cNvPr id="3" name="AutoShape 2" descr="Basic Transformer Design">
            <a:extLst>
              <a:ext uri="{FF2B5EF4-FFF2-40B4-BE49-F238E27FC236}">
                <a16:creationId xmlns:a16="http://schemas.microsoft.com/office/drawing/2014/main" id="{C4394AF2-DC05-B0E3-1B39-861CB61908FA}"/>
              </a:ext>
            </a:extLst>
          </p:cNvPr>
          <p:cNvSpPr>
            <a:spLocks noChangeAspect="1" noChangeArrowheads="1"/>
          </p:cNvSpPr>
          <p:nvPr/>
        </p:nvSpPr>
        <p:spPr bwMode="auto">
          <a:xfrm>
            <a:off x="6451600" y="4800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4" name="Picture 3">
            <a:extLst>
              <a:ext uri="{FF2B5EF4-FFF2-40B4-BE49-F238E27FC236}">
                <a16:creationId xmlns:a16="http://schemas.microsoft.com/office/drawing/2014/main" id="{BAC08D62-94B8-8446-6158-05CB72BAE95C}"/>
              </a:ext>
            </a:extLst>
          </p:cNvPr>
          <p:cNvPicPr>
            <a:picLocks noChangeAspect="1"/>
          </p:cNvPicPr>
          <p:nvPr/>
        </p:nvPicPr>
        <p:blipFill>
          <a:blip r:embed="rId3"/>
          <a:stretch>
            <a:fillRect/>
          </a:stretch>
        </p:blipFill>
        <p:spPr>
          <a:xfrm>
            <a:off x="4013200" y="4495800"/>
            <a:ext cx="4572000" cy="3435532"/>
          </a:xfrm>
          <a:prstGeom prst="rect">
            <a:avLst/>
          </a:prstGeom>
        </p:spPr>
      </p:pic>
      <p:sp>
        <p:nvSpPr>
          <p:cNvPr id="6" name="TextBox 5">
            <a:extLst>
              <a:ext uri="{FF2B5EF4-FFF2-40B4-BE49-F238E27FC236}">
                <a16:creationId xmlns:a16="http://schemas.microsoft.com/office/drawing/2014/main" id="{16971729-6B6E-0F8A-B591-E0981441C1EF}"/>
              </a:ext>
            </a:extLst>
          </p:cNvPr>
          <p:cNvSpPr txBox="1"/>
          <p:nvPr/>
        </p:nvSpPr>
        <p:spPr>
          <a:xfrm>
            <a:off x="120655" y="1399319"/>
            <a:ext cx="12884145" cy="2308324"/>
          </a:xfrm>
          <a:prstGeom prst="rect">
            <a:avLst/>
          </a:prstGeom>
          <a:noFill/>
        </p:spPr>
        <p:txBody>
          <a:bodyPr wrap="square">
            <a:spAutoFit/>
          </a:bodyPr>
          <a:lstStyle/>
          <a:p>
            <a:pPr algn="l"/>
            <a:r>
              <a:rPr lang="en-US" b="0" i="0" dirty="0">
                <a:effectLst/>
                <a:latin typeface="Open Sans" panose="020B0606030504020204" pitchFamily="34" charset="0"/>
              </a:rPr>
              <a:t>When an input voltage is applied to the primary winding, alternating current starts to flow in the primary winding. As the current flows, a changing magnetic field is set up in the transformer core. As this magnetic field cuts across the secondary winding, alternating voltage is produced in the secondary winding. The ratio between the number of actual turns of wire in each coil is the key in determining the type of transformer and what the output voltage will be. The ratio between output voltage and input voltage is the same as the ratio of the number of turns between the two windings.</a:t>
            </a:r>
          </a:p>
          <a:p>
            <a:pPr algn="l"/>
            <a:r>
              <a:rPr lang="en-US" b="0" i="0" dirty="0">
                <a:effectLst/>
                <a:latin typeface="Open Sans" panose="020B0606030504020204" pitchFamily="34" charset="0"/>
              </a:rPr>
              <a:t>A transformers output voltage is greater than the input voltage if the secondary winding has more turns of wire than the primary winding. The output voltage is stepped up, and considered to be a "step-up transformer". If the secondary winding has fewer turns than the primary winding, the output voltage is lower. This is a "step-down transformer".</a:t>
            </a:r>
          </a:p>
        </p:txBody>
      </p:sp>
      <p:sp>
        <p:nvSpPr>
          <p:cNvPr id="2" name="TextBox 1">
            <a:extLst>
              <a:ext uri="{FF2B5EF4-FFF2-40B4-BE49-F238E27FC236}">
                <a16:creationId xmlns:a16="http://schemas.microsoft.com/office/drawing/2014/main" id="{79A66F61-F938-F540-017D-781D54C866D0}"/>
              </a:ext>
            </a:extLst>
          </p:cNvPr>
          <p:cNvSpPr txBox="1"/>
          <p:nvPr/>
        </p:nvSpPr>
        <p:spPr>
          <a:xfrm>
            <a:off x="355600" y="6553200"/>
            <a:ext cx="4914900" cy="1200329"/>
          </a:xfrm>
          <a:prstGeom prst="rect">
            <a:avLst/>
          </a:prstGeom>
          <a:noFill/>
        </p:spPr>
        <p:txBody>
          <a:bodyPr wrap="square" rtlCol="0">
            <a:spAutoFit/>
          </a:bodyPr>
          <a:lstStyle/>
          <a:p>
            <a:r>
              <a:rPr lang="en-US" sz="3600" dirty="0"/>
              <a:t>500 Wraps </a:t>
            </a:r>
          </a:p>
          <a:p>
            <a:r>
              <a:rPr lang="en-US" sz="3600" dirty="0"/>
              <a:t>Input voltage:	240 Volt</a:t>
            </a:r>
          </a:p>
        </p:txBody>
      </p:sp>
      <p:sp>
        <p:nvSpPr>
          <p:cNvPr id="7" name="TextBox 6">
            <a:extLst>
              <a:ext uri="{FF2B5EF4-FFF2-40B4-BE49-F238E27FC236}">
                <a16:creationId xmlns:a16="http://schemas.microsoft.com/office/drawing/2014/main" id="{54347BF5-C368-11EA-A379-C3ABC5996045}"/>
              </a:ext>
            </a:extLst>
          </p:cNvPr>
          <p:cNvSpPr txBox="1"/>
          <p:nvPr/>
        </p:nvSpPr>
        <p:spPr>
          <a:xfrm>
            <a:off x="8280400" y="6858000"/>
            <a:ext cx="4648200" cy="1200329"/>
          </a:xfrm>
          <a:prstGeom prst="rect">
            <a:avLst/>
          </a:prstGeom>
          <a:noFill/>
        </p:spPr>
        <p:txBody>
          <a:bodyPr wrap="square" rtlCol="0">
            <a:spAutoFit/>
          </a:bodyPr>
          <a:lstStyle/>
          <a:p>
            <a:r>
              <a:rPr lang="en-US" sz="3600" dirty="0"/>
              <a:t>50 Wraps </a:t>
            </a:r>
          </a:p>
          <a:p>
            <a:r>
              <a:rPr lang="en-US" sz="3600" dirty="0"/>
              <a:t>Output voltage:24 Volt</a:t>
            </a:r>
          </a:p>
        </p:txBody>
      </p:sp>
      <p:sp>
        <p:nvSpPr>
          <p:cNvPr id="8" name="TextBox 7">
            <a:extLst>
              <a:ext uri="{FF2B5EF4-FFF2-40B4-BE49-F238E27FC236}">
                <a16:creationId xmlns:a16="http://schemas.microsoft.com/office/drawing/2014/main" id="{4DE3EA39-22C8-BDD9-86AA-16959A3A4249}"/>
              </a:ext>
            </a:extLst>
          </p:cNvPr>
          <p:cNvSpPr txBox="1"/>
          <p:nvPr/>
        </p:nvSpPr>
        <p:spPr>
          <a:xfrm>
            <a:off x="584200" y="3962400"/>
            <a:ext cx="3276600" cy="369332"/>
          </a:xfrm>
          <a:prstGeom prst="rect">
            <a:avLst/>
          </a:prstGeom>
          <a:noFill/>
        </p:spPr>
        <p:txBody>
          <a:bodyPr wrap="square" rtlCol="0">
            <a:spAutoFit/>
          </a:bodyPr>
          <a:lstStyle/>
          <a:p>
            <a:r>
              <a:rPr lang="en-US" dirty="0"/>
              <a:t>Vs= Ns*</a:t>
            </a:r>
            <a:r>
              <a:rPr lang="en-US" dirty="0" err="1"/>
              <a:t>Vp</a:t>
            </a:r>
            <a:r>
              <a:rPr lang="en-US" dirty="0"/>
              <a:t> / Np</a:t>
            </a:r>
          </a:p>
        </p:txBody>
      </p:sp>
      <p:sp>
        <p:nvSpPr>
          <p:cNvPr id="9" name="TextBox 8">
            <a:extLst>
              <a:ext uri="{FF2B5EF4-FFF2-40B4-BE49-F238E27FC236}">
                <a16:creationId xmlns:a16="http://schemas.microsoft.com/office/drawing/2014/main" id="{36CC8A4A-C9AE-8F30-07B4-C690BE495076}"/>
              </a:ext>
            </a:extLst>
          </p:cNvPr>
          <p:cNvSpPr txBox="1"/>
          <p:nvPr/>
        </p:nvSpPr>
        <p:spPr>
          <a:xfrm>
            <a:off x="9271000" y="3886200"/>
            <a:ext cx="2819400" cy="1200329"/>
          </a:xfrm>
          <a:prstGeom prst="rect">
            <a:avLst/>
          </a:prstGeom>
          <a:noFill/>
        </p:spPr>
        <p:txBody>
          <a:bodyPr wrap="square" rtlCol="0">
            <a:spAutoFit/>
          </a:bodyPr>
          <a:lstStyle/>
          <a:p>
            <a:r>
              <a:rPr lang="en-US" dirty="0"/>
              <a:t>Vs = Secondary Voltage</a:t>
            </a:r>
          </a:p>
          <a:p>
            <a:r>
              <a:rPr lang="en-US" dirty="0" err="1"/>
              <a:t>Vp</a:t>
            </a:r>
            <a:r>
              <a:rPr lang="en-US" dirty="0"/>
              <a:t> = Primary Voltage</a:t>
            </a:r>
          </a:p>
          <a:p>
            <a:r>
              <a:rPr lang="en-US" dirty="0"/>
              <a:t>Ns = Secondary Wraps</a:t>
            </a:r>
          </a:p>
          <a:p>
            <a:r>
              <a:rPr lang="en-US" dirty="0"/>
              <a:t>Np = Primary Wraps</a:t>
            </a:r>
          </a:p>
        </p:txBody>
      </p:sp>
      <p:sp>
        <p:nvSpPr>
          <p:cNvPr id="10" name="TextBox 9">
            <a:extLst>
              <a:ext uri="{FF2B5EF4-FFF2-40B4-BE49-F238E27FC236}">
                <a16:creationId xmlns:a16="http://schemas.microsoft.com/office/drawing/2014/main" id="{73CCAF5B-3D37-4D94-0082-D68A6E43C4BE}"/>
              </a:ext>
            </a:extLst>
          </p:cNvPr>
          <p:cNvSpPr txBox="1"/>
          <p:nvPr/>
        </p:nvSpPr>
        <p:spPr>
          <a:xfrm>
            <a:off x="3479800" y="8342717"/>
            <a:ext cx="6324600" cy="646331"/>
          </a:xfrm>
          <a:prstGeom prst="rect">
            <a:avLst/>
          </a:prstGeom>
          <a:noFill/>
        </p:spPr>
        <p:txBody>
          <a:bodyPr wrap="square" rtlCol="0">
            <a:spAutoFit/>
          </a:bodyPr>
          <a:lstStyle/>
          <a:p>
            <a:r>
              <a:rPr lang="en-US" sz="3600" b="1" dirty="0"/>
              <a:t>Vs = 50*240/500: Vs = 24 volts</a:t>
            </a:r>
          </a:p>
        </p:txBody>
      </p:sp>
    </p:spTree>
    <p:extLst>
      <p:ext uri="{BB962C8B-B14F-4D97-AF65-F5344CB8AC3E}">
        <p14:creationId xmlns:p14="http://schemas.microsoft.com/office/powerpoint/2010/main" val="25574598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76200"/>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Control Wiring </a:t>
            </a:r>
          </a:p>
        </p:txBody>
      </p:sp>
      <p:pic>
        <p:nvPicPr>
          <p:cNvPr id="2" name="Picture 1">
            <a:extLst>
              <a:ext uri="{FF2B5EF4-FFF2-40B4-BE49-F238E27FC236}">
                <a16:creationId xmlns:a16="http://schemas.microsoft.com/office/drawing/2014/main" id="{358E22A0-CC51-4B9A-AC06-D3BB3CD68043}"/>
              </a:ext>
            </a:extLst>
          </p:cNvPr>
          <p:cNvPicPr>
            <a:picLocks noChangeAspect="1"/>
          </p:cNvPicPr>
          <p:nvPr/>
        </p:nvPicPr>
        <p:blipFill>
          <a:blip r:embed="rId3"/>
          <a:stretch>
            <a:fillRect/>
          </a:stretch>
        </p:blipFill>
        <p:spPr>
          <a:xfrm>
            <a:off x="1727200" y="1619908"/>
            <a:ext cx="9518379" cy="6666183"/>
          </a:xfrm>
          <a:prstGeom prst="rect">
            <a:avLst/>
          </a:prstGeom>
        </p:spPr>
      </p:pic>
    </p:spTree>
    <p:extLst>
      <p:ext uri="{BB962C8B-B14F-4D97-AF65-F5344CB8AC3E}">
        <p14:creationId xmlns:p14="http://schemas.microsoft.com/office/powerpoint/2010/main" val="41497932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76200"/>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Control Wiring </a:t>
            </a:r>
          </a:p>
        </p:txBody>
      </p:sp>
      <p:pic>
        <p:nvPicPr>
          <p:cNvPr id="3" name="Picture 2">
            <a:extLst>
              <a:ext uri="{FF2B5EF4-FFF2-40B4-BE49-F238E27FC236}">
                <a16:creationId xmlns:a16="http://schemas.microsoft.com/office/drawing/2014/main" id="{1D62A707-1724-EDA6-4735-21D288AB1A18}"/>
              </a:ext>
            </a:extLst>
          </p:cNvPr>
          <p:cNvPicPr>
            <a:picLocks noChangeAspect="1"/>
          </p:cNvPicPr>
          <p:nvPr/>
        </p:nvPicPr>
        <p:blipFill>
          <a:blip r:embed="rId3"/>
          <a:stretch>
            <a:fillRect/>
          </a:stretch>
        </p:blipFill>
        <p:spPr>
          <a:xfrm>
            <a:off x="1727200" y="2057400"/>
            <a:ext cx="3261732" cy="4953000"/>
          </a:xfrm>
          <a:prstGeom prst="rect">
            <a:avLst/>
          </a:prstGeom>
        </p:spPr>
      </p:pic>
      <p:sp>
        <p:nvSpPr>
          <p:cNvPr id="4" name="TextBox 3">
            <a:extLst>
              <a:ext uri="{FF2B5EF4-FFF2-40B4-BE49-F238E27FC236}">
                <a16:creationId xmlns:a16="http://schemas.microsoft.com/office/drawing/2014/main" id="{CB7743A6-D01B-3A87-34F4-683C96A4323A}"/>
              </a:ext>
            </a:extLst>
          </p:cNvPr>
          <p:cNvSpPr txBox="1"/>
          <p:nvPr/>
        </p:nvSpPr>
        <p:spPr>
          <a:xfrm>
            <a:off x="5232400" y="2286000"/>
            <a:ext cx="685800" cy="4431983"/>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R</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C</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G2</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W1</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Y</a:t>
            </a:r>
          </a:p>
          <a:p>
            <a:endParaRPr lang="en-US" dirty="0"/>
          </a:p>
        </p:txBody>
      </p:sp>
      <p:cxnSp>
        <p:nvCxnSpPr>
          <p:cNvPr id="7" name="Straight Arrow Connector 6">
            <a:extLst>
              <a:ext uri="{FF2B5EF4-FFF2-40B4-BE49-F238E27FC236}">
                <a16:creationId xmlns:a16="http://schemas.microsoft.com/office/drawing/2014/main" id="{537B41C0-5246-4B87-57D3-AFEE6BA0DDAC}"/>
              </a:ext>
            </a:extLst>
          </p:cNvPr>
          <p:cNvCxnSpPr/>
          <p:nvPr/>
        </p:nvCxnSpPr>
        <p:spPr bwMode="auto">
          <a:xfrm>
            <a:off x="5842000" y="2514600"/>
            <a:ext cx="4800600" cy="0"/>
          </a:xfrm>
          <a:prstGeom prst="straightConnector1">
            <a:avLst/>
          </a:prstGeom>
          <a:solidFill>
            <a:schemeClr val="accent1"/>
          </a:solidFill>
          <a:ln w="635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 name="Straight Arrow Connector 10">
            <a:extLst>
              <a:ext uri="{FF2B5EF4-FFF2-40B4-BE49-F238E27FC236}">
                <a16:creationId xmlns:a16="http://schemas.microsoft.com/office/drawing/2014/main" id="{3A98B148-E9D0-6F45-EF83-65651395B7F0}"/>
              </a:ext>
            </a:extLst>
          </p:cNvPr>
          <p:cNvCxnSpPr/>
          <p:nvPr/>
        </p:nvCxnSpPr>
        <p:spPr bwMode="auto">
          <a:xfrm>
            <a:off x="5842000" y="3276600"/>
            <a:ext cx="4800600" cy="0"/>
          </a:xfrm>
          <a:prstGeom prst="straightConnector1">
            <a:avLst/>
          </a:prstGeom>
          <a:solidFill>
            <a:schemeClr val="accent1"/>
          </a:solidFill>
          <a:ln w="635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 name="TextBox 11">
            <a:extLst>
              <a:ext uri="{FF2B5EF4-FFF2-40B4-BE49-F238E27FC236}">
                <a16:creationId xmlns:a16="http://schemas.microsoft.com/office/drawing/2014/main" id="{078F000F-4D27-803F-0B11-290C5FD157FF}"/>
              </a:ext>
            </a:extLst>
          </p:cNvPr>
          <p:cNvSpPr txBox="1"/>
          <p:nvPr/>
        </p:nvSpPr>
        <p:spPr>
          <a:xfrm>
            <a:off x="10795000" y="2743200"/>
            <a:ext cx="18288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24 – 30 VAC</a:t>
            </a:r>
          </a:p>
        </p:txBody>
      </p:sp>
    </p:spTree>
    <p:extLst>
      <p:ext uri="{BB962C8B-B14F-4D97-AF65-F5344CB8AC3E}">
        <p14:creationId xmlns:p14="http://schemas.microsoft.com/office/powerpoint/2010/main" val="12321845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76200"/>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Control Wiring </a:t>
            </a:r>
          </a:p>
        </p:txBody>
      </p:sp>
      <p:pic>
        <p:nvPicPr>
          <p:cNvPr id="3" name="Picture 2">
            <a:extLst>
              <a:ext uri="{FF2B5EF4-FFF2-40B4-BE49-F238E27FC236}">
                <a16:creationId xmlns:a16="http://schemas.microsoft.com/office/drawing/2014/main" id="{1D62A707-1724-EDA6-4735-21D288AB1A18}"/>
              </a:ext>
            </a:extLst>
          </p:cNvPr>
          <p:cNvPicPr>
            <a:picLocks noChangeAspect="1"/>
          </p:cNvPicPr>
          <p:nvPr/>
        </p:nvPicPr>
        <p:blipFill>
          <a:blip r:embed="rId3"/>
          <a:stretch>
            <a:fillRect/>
          </a:stretch>
        </p:blipFill>
        <p:spPr>
          <a:xfrm>
            <a:off x="677386" y="1828800"/>
            <a:ext cx="1906859" cy="2895600"/>
          </a:xfrm>
          <a:prstGeom prst="rect">
            <a:avLst/>
          </a:prstGeom>
        </p:spPr>
      </p:pic>
      <p:sp>
        <p:nvSpPr>
          <p:cNvPr id="4" name="TextBox 3">
            <a:extLst>
              <a:ext uri="{FF2B5EF4-FFF2-40B4-BE49-F238E27FC236}">
                <a16:creationId xmlns:a16="http://schemas.microsoft.com/office/drawing/2014/main" id="{CB7743A6-D01B-3A87-34F4-683C96A4323A}"/>
              </a:ext>
            </a:extLst>
          </p:cNvPr>
          <p:cNvSpPr txBox="1"/>
          <p:nvPr/>
        </p:nvSpPr>
        <p:spPr>
          <a:xfrm>
            <a:off x="2717800" y="2286000"/>
            <a:ext cx="685800" cy="4062651"/>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R</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C</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G2</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W1</a:t>
            </a:r>
          </a:p>
          <a:p>
            <a:endParaRPr lang="en-US" sz="2400" b="1" dirty="0">
              <a:latin typeface="Calibri" panose="020F0502020204030204" pitchFamily="34" charset="0"/>
              <a:cs typeface="Calibri" panose="020F0502020204030204" pitchFamily="34" charset="0"/>
            </a:endParaRPr>
          </a:p>
          <a:p>
            <a:endParaRPr lang="en-US" dirty="0"/>
          </a:p>
        </p:txBody>
      </p:sp>
      <p:sp>
        <p:nvSpPr>
          <p:cNvPr id="12" name="TextBox 11">
            <a:extLst>
              <a:ext uri="{FF2B5EF4-FFF2-40B4-BE49-F238E27FC236}">
                <a16:creationId xmlns:a16="http://schemas.microsoft.com/office/drawing/2014/main" id="{078F000F-4D27-803F-0B11-290C5FD157FF}"/>
              </a:ext>
            </a:extLst>
          </p:cNvPr>
          <p:cNvSpPr txBox="1"/>
          <p:nvPr/>
        </p:nvSpPr>
        <p:spPr>
          <a:xfrm>
            <a:off x="3367554" y="2725503"/>
            <a:ext cx="18288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24 – 30 VAC</a:t>
            </a:r>
          </a:p>
        </p:txBody>
      </p:sp>
      <p:pic>
        <p:nvPicPr>
          <p:cNvPr id="3073" name="Picture 1">
            <a:extLst>
              <a:ext uri="{FF2B5EF4-FFF2-40B4-BE49-F238E27FC236}">
                <a16:creationId xmlns:a16="http://schemas.microsoft.com/office/drawing/2014/main" id="{8037EE4F-6E7B-AEC4-8D79-C4B6B3D85C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65035" y="1447800"/>
            <a:ext cx="4410075" cy="4746269"/>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EE501344-6CC4-8BAF-AD8D-04FCE1F3279C}"/>
              </a:ext>
            </a:extLst>
          </p:cNvPr>
          <p:cNvCxnSpPr/>
          <p:nvPr/>
        </p:nvCxnSpPr>
        <p:spPr bwMode="auto">
          <a:xfrm>
            <a:off x="3365500" y="3311013"/>
            <a:ext cx="5658055" cy="915236"/>
          </a:xfrm>
          <a:prstGeom prst="bentConnector3">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Connector: Elbow 18">
            <a:extLst>
              <a:ext uri="{FF2B5EF4-FFF2-40B4-BE49-F238E27FC236}">
                <a16:creationId xmlns:a16="http://schemas.microsoft.com/office/drawing/2014/main" id="{79DC35F7-CC0F-9324-2312-BEA59806A630}"/>
              </a:ext>
            </a:extLst>
          </p:cNvPr>
          <p:cNvCxnSpPr/>
          <p:nvPr/>
        </p:nvCxnSpPr>
        <p:spPr bwMode="auto">
          <a:xfrm>
            <a:off x="6194527" y="1486337"/>
            <a:ext cx="5486400" cy="3000146"/>
          </a:xfrm>
          <a:prstGeom prst="bentConnector3">
            <a:avLst>
              <a:gd name="adj1" fmla="val 119140"/>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Connector: Elbow 23">
            <a:extLst>
              <a:ext uri="{FF2B5EF4-FFF2-40B4-BE49-F238E27FC236}">
                <a16:creationId xmlns:a16="http://schemas.microsoft.com/office/drawing/2014/main" id="{B017C978-8D78-E116-72D7-CA3F62DC349C}"/>
              </a:ext>
            </a:extLst>
          </p:cNvPr>
          <p:cNvCxnSpPr/>
          <p:nvPr/>
        </p:nvCxnSpPr>
        <p:spPr bwMode="auto">
          <a:xfrm flipV="1">
            <a:off x="3403600" y="1486487"/>
            <a:ext cx="2895600" cy="1028113"/>
          </a:xfrm>
          <a:prstGeom prst="bentConnector3">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41455337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76200"/>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Control Wiring </a:t>
            </a:r>
          </a:p>
        </p:txBody>
      </p:sp>
      <p:pic>
        <p:nvPicPr>
          <p:cNvPr id="3" name="Picture 2">
            <a:extLst>
              <a:ext uri="{FF2B5EF4-FFF2-40B4-BE49-F238E27FC236}">
                <a16:creationId xmlns:a16="http://schemas.microsoft.com/office/drawing/2014/main" id="{1D62A707-1724-EDA6-4735-21D288AB1A18}"/>
              </a:ext>
            </a:extLst>
          </p:cNvPr>
          <p:cNvPicPr>
            <a:picLocks noChangeAspect="1"/>
          </p:cNvPicPr>
          <p:nvPr/>
        </p:nvPicPr>
        <p:blipFill>
          <a:blip r:embed="rId3"/>
          <a:stretch>
            <a:fillRect/>
          </a:stretch>
        </p:blipFill>
        <p:spPr>
          <a:xfrm>
            <a:off x="677386" y="1828800"/>
            <a:ext cx="1906859" cy="2895600"/>
          </a:xfrm>
          <a:prstGeom prst="rect">
            <a:avLst/>
          </a:prstGeom>
        </p:spPr>
      </p:pic>
      <p:sp>
        <p:nvSpPr>
          <p:cNvPr id="4" name="TextBox 3">
            <a:extLst>
              <a:ext uri="{FF2B5EF4-FFF2-40B4-BE49-F238E27FC236}">
                <a16:creationId xmlns:a16="http://schemas.microsoft.com/office/drawing/2014/main" id="{CB7743A6-D01B-3A87-34F4-683C96A4323A}"/>
              </a:ext>
            </a:extLst>
          </p:cNvPr>
          <p:cNvSpPr txBox="1"/>
          <p:nvPr/>
        </p:nvSpPr>
        <p:spPr>
          <a:xfrm>
            <a:off x="2717800" y="2286000"/>
            <a:ext cx="685800" cy="4801314"/>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R</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C</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G2</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W1</a:t>
            </a: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dirty="0"/>
          </a:p>
        </p:txBody>
      </p:sp>
      <p:sp>
        <p:nvSpPr>
          <p:cNvPr id="12" name="TextBox 11">
            <a:extLst>
              <a:ext uri="{FF2B5EF4-FFF2-40B4-BE49-F238E27FC236}">
                <a16:creationId xmlns:a16="http://schemas.microsoft.com/office/drawing/2014/main" id="{078F000F-4D27-803F-0B11-290C5FD157FF}"/>
              </a:ext>
            </a:extLst>
          </p:cNvPr>
          <p:cNvSpPr txBox="1"/>
          <p:nvPr/>
        </p:nvSpPr>
        <p:spPr>
          <a:xfrm>
            <a:off x="3367554" y="2725503"/>
            <a:ext cx="18288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24 – 30 VAC</a:t>
            </a:r>
          </a:p>
        </p:txBody>
      </p:sp>
      <p:pic>
        <p:nvPicPr>
          <p:cNvPr id="3073" name="Picture 1">
            <a:extLst>
              <a:ext uri="{FF2B5EF4-FFF2-40B4-BE49-F238E27FC236}">
                <a16:creationId xmlns:a16="http://schemas.microsoft.com/office/drawing/2014/main" id="{8037EE4F-6E7B-AEC4-8D79-C4B6B3D85C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65035" y="1447800"/>
            <a:ext cx="4410075" cy="4746269"/>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EE501344-6CC4-8BAF-AD8D-04FCE1F3279C}"/>
              </a:ext>
            </a:extLst>
          </p:cNvPr>
          <p:cNvCxnSpPr/>
          <p:nvPr/>
        </p:nvCxnSpPr>
        <p:spPr bwMode="auto">
          <a:xfrm>
            <a:off x="3365500" y="3311013"/>
            <a:ext cx="5658055" cy="915236"/>
          </a:xfrm>
          <a:prstGeom prst="bentConnector3">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Connector: Elbow 18">
            <a:extLst>
              <a:ext uri="{FF2B5EF4-FFF2-40B4-BE49-F238E27FC236}">
                <a16:creationId xmlns:a16="http://schemas.microsoft.com/office/drawing/2014/main" id="{79DC35F7-CC0F-9324-2312-BEA59806A630}"/>
              </a:ext>
            </a:extLst>
          </p:cNvPr>
          <p:cNvCxnSpPr/>
          <p:nvPr/>
        </p:nvCxnSpPr>
        <p:spPr bwMode="auto">
          <a:xfrm>
            <a:off x="6194527" y="1486337"/>
            <a:ext cx="5486400" cy="3000146"/>
          </a:xfrm>
          <a:prstGeom prst="bentConnector3">
            <a:avLst>
              <a:gd name="adj1" fmla="val 119140"/>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Connector: Elbow 23">
            <a:extLst>
              <a:ext uri="{FF2B5EF4-FFF2-40B4-BE49-F238E27FC236}">
                <a16:creationId xmlns:a16="http://schemas.microsoft.com/office/drawing/2014/main" id="{B017C978-8D78-E116-72D7-CA3F62DC349C}"/>
              </a:ext>
            </a:extLst>
          </p:cNvPr>
          <p:cNvCxnSpPr/>
          <p:nvPr/>
        </p:nvCxnSpPr>
        <p:spPr bwMode="auto">
          <a:xfrm flipV="1">
            <a:off x="3403600" y="1486487"/>
            <a:ext cx="2895600" cy="1028113"/>
          </a:xfrm>
          <a:prstGeom prst="bentConnector3">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 name="Connector: Elbow 1">
            <a:extLst>
              <a:ext uri="{FF2B5EF4-FFF2-40B4-BE49-F238E27FC236}">
                <a16:creationId xmlns:a16="http://schemas.microsoft.com/office/drawing/2014/main" id="{0EE0C8E4-77E9-E57D-5779-57D5D67CB32E}"/>
              </a:ext>
            </a:extLst>
          </p:cNvPr>
          <p:cNvCxnSpPr/>
          <p:nvPr/>
        </p:nvCxnSpPr>
        <p:spPr bwMode="auto">
          <a:xfrm flipV="1">
            <a:off x="3365500" y="3898900"/>
            <a:ext cx="5658055" cy="84681"/>
          </a:xfrm>
          <a:prstGeom prst="bentConnector3">
            <a:avLst>
              <a:gd name="adj1" fmla="val 25081"/>
            </a:avLst>
          </a:prstGeom>
          <a:solidFill>
            <a:schemeClr val="accent1"/>
          </a:solidFill>
          <a:ln w="63500" cap="flat" cmpd="sng" algn="ctr">
            <a:solidFill>
              <a:srgbClr val="00B05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C11BB8C9-60DC-A666-FA60-808C84DBCCAD}"/>
              </a:ext>
            </a:extLst>
          </p:cNvPr>
          <p:cNvSpPr txBox="1"/>
          <p:nvPr/>
        </p:nvSpPr>
        <p:spPr>
          <a:xfrm>
            <a:off x="3479800" y="4871323"/>
            <a:ext cx="4953000" cy="1569660"/>
          </a:xfrm>
          <a:prstGeom prst="rect">
            <a:avLst/>
          </a:prstGeom>
          <a:noFill/>
        </p:spPr>
        <p:txBody>
          <a:bodyPr wrap="square" rtlCol="0">
            <a:spAutoFit/>
          </a:bodyPr>
          <a:lstStyle/>
          <a:p>
            <a:r>
              <a:rPr lang="en-US" sz="2400" dirty="0"/>
              <a:t>When The thermostat closes contact between R and G, a relay in the air handler is closed resulting in the fan to run. </a:t>
            </a:r>
          </a:p>
        </p:txBody>
      </p:sp>
    </p:spTree>
    <p:extLst>
      <p:ext uri="{BB962C8B-B14F-4D97-AF65-F5344CB8AC3E}">
        <p14:creationId xmlns:p14="http://schemas.microsoft.com/office/powerpoint/2010/main" val="35152033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76200"/>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Control Wiring </a:t>
            </a:r>
          </a:p>
        </p:txBody>
      </p:sp>
      <p:pic>
        <p:nvPicPr>
          <p:cNvPr id="3" name="Picture 2">
            <a:extLst>
              <a:ext uri="{FF2B5EF4-FFF2-40B4-BE49-F238E27FC236}">
                <a16:creationId xmlns:a16="http://schemas.microsoft.com/office/drawing/2014/main" id="{1D62A707-1724-EDA6-4735-21D288AB1A18}"/>
              </a:ext>
            </a:extLst>
          </p:cNvPr>
          <p:cNvPicPr>
            <a:picLocks noChangeAspect="1"/>
          </p:cNvPicPr>
          <p:nvPr/>
        </p:nvPicPr>
        <p:blipFill>
          <a:blip r:embed="rId3"/>
          <a:stretch>
            <a:fillRect/>
          </a:stretch>
        </p:blipFill>
        <p:spPr>
          <a:xfrm>
            <a:off x="677386" y="1828800"/>
            <a:ext cx="1906859" cy="2895600"/>
          </a:xfrm>
          <a:prstGeom prst="rect">
            <a:avLst/>
          </a:prstGeom>
        </p:spPr>
      </p:pic>
      <p:sp>
        <p:nvSpPr>
          <p:cNvPr id="4" name="TextBox 3">
            <a:extLst>
              <a:ext uri="{FF2B5EF4-FFF2-40B4-BE49-F238E27FC236}">
                <a16:creationId xmlns:a16="http://schemas.microsoft.com/office/drawing/2014/main" id="{CB7743A6-D01B-3A87-34F4-683C96A4323A}"/>
              </a:ext>
            </a:extLst>
          </p:cNvPr>
          <p:cNvSpPr txBox="1"/>
          <p:nvPr/>
        </p:nvSpPr>
        <p:spPr>
          <a:xfrm>
            <a:off x="2717800" y="2286000"/>
            <a:ext cx="685800" cy="4801314"/>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R</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C</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G2</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W1</a:t>
            </a: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dirty="0"/>
          </a:p>
        </p:txBody>
      </p:sp>
      <p:sp>
        <p:nvSpPr>
          <p:cNvPr id="12" name="TextBox 11">
            <a:extLst>
              <a:ext uri="{FF2B5EF4-FFF2-40B4-BE49-F238E27FC236}">
                <a16:creationId xmlns:a16="http://schemas.microsoft.com/office/drawing/2014/main" id="{078F000F-4D27-803F-0B11-290C5FD157FF}"/>
              </a:ext>
            </a:extLst>
          </p:cNvPr>
          <p:cNvSpPr txBox="1"/>
          <p:nvPr/>
        </p:nvSpPr>
        <p:spPr>
          <a:xfrm>
            <a:off x="3367554" y="2725503"/>
            <a:ext cx="18288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24 – 30 VAC</a:t>
            </a:r>
          </a:p>
        </p:txBody>
      </p:sp>
      <p:pic>
        <p:nvPicPr>
          <p:cNvPr id="3073" name="Picture 1">
            <a:extLst>
              <a:ext uri="{FF2B5EF4-FFF2-40B4-BE49-F238E27FC236}">
                <a16:creationId xmlns:a16="http://schemas.microsoft.com/office/drawing/2014/main" id="{8037EE4F-6E7B-AEC4-8D79-C4B6B3D85C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65035" y="1447800"/>
            <a:ext cx="4410075" cy="4746269"/>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EE501344-6CC4-8BAF-AD8D-04FCE1F3279C}"/>
              </a:ext>
            </a:extLst>
          </p:cNvPr>
          <p:cNvCxnSpPr/>
          <p:nvPr/>
        </p:nvCxnSpPr>
        <p:spPr bwMode="auto">
          <a:xfrm>
            <a:off x="3365500" y="3311013"/>
            <a:ext cx="5658055" cy="915236"/>
          </a:xfrm>
          <a:prstGeom prst="bentConnector3">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Connector: Elbow 18">
            <a:extLst>
              <a:ext uri="{FF2B5EF4-FFF2-40B4-BE49-F238E27FC236}">
                <a16:creationId xmlns:a16="http://schemas.microsoft.com/office/drawing/2014/main" id="{79DC35F7-CC0F-9324-2312-BEA59806A630}"/>
              </a:ext>
            </a:extLst>
          </p:cNvPr>
          <p:cNvCxnSpPr/>
          <p:nvPr/>
        </p:nvCxnSpPr>
        <p:spPr bwMode="auto">
          <a:xfrm>
            <a:off x="6194527" y="1486337"/>
            <a:ext cx="5486400" cy="3000146"/>
          </a:xfrm>
          <a:prstGeom prst="bentConnector3">
            <a:avLst>
              <a:gd name="adj1" fmla="val 119140"/>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Connector: Elbow 23">
            <a:extLst>
              <a:ext uri="{FF2B5EF4-FFF2-40B4-BE49-F238E27FC236}">
                <a16:creationId xmlns:a16="http://schemas.microsoft.com/office/drawing/2014/main" id="{B017C978-8D78-E116-72D7-CA3F62DC349C}"/>
              </a:ext>
            </a:extLst>
          </p:cNvPr>
          <p:cNvCxnSpPr/>
          <p:nvPr/>
        </p:nvCxnSpPr>
        <p:spPr bwMode="auto">
          <a:xfrm flipV="1">
            <a:off x="3403600" y="1486487"/>
            <a:ext cx="2895600" cy="1028113"/>
          </a:xfrm>
          <a:prstGeom prst="bentConnector3">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 name="Connector: Elbow 1">
            <a:extLst>
              <a:ext uri="{FF2B5EF4-FFF2-40B4-BE49-F238E27FC236}">
                <a16:creationId xmlns:a16="http://schemas.microsoft.com/office/drawing/2014/main" id="{0EE0C8E4-77E9-E57D-5779-57D5D67CB32E}"/>
              </a:ext>
            </a:extLst>
          </p:cNvPr>
          <p:cNvCxnSpPr/>
          <p:nvPr/>
        </p:nvCxnSpPr>
        <p:spPr bwMode="auto">
          <a:xfrm flipV="1">
            <a:off x="3365500" y="3898900"/>
            <a:ext cx="5658055" cy="84681"/>
          </a:xfrm>
          <a:prstGeom prst="bentConnector3">
            <a:avLst>
              <a:gd name="adj1" fmla="val 25081"/>
            </a:avLst>
          </a:prstGeom>
          <a:solidFill>
            <a:schemeClr val="accent1"/>
          </a:solidFill>
          <a:ln w="63500" cap="flat" cmpd="sng" algn="ctr">
            <a:solidFill>
              <a:srgbClr val="00B05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C11BB8C9-60DC-A666-FA60-808C84DBCCAD}"/>
              </a:ext>
            </a:extLst>
          </p:cNvPr>
          <p:cNvSpPr txBox="1"/>
          <p:nvPr/>
        </p:nvSpPr>
        <p:spPr>
          <a:xfrm>
            <a:off x="6547054" y="6202769"/>
            <a:ext cx="6533945" cy="1938992"/>
          </a:xfrm>
          <a:prstGeom prst="rect">
            <a:avLst/>
          </a:prstGeom>
          <a:noFill/>
        </p:spPr>
        <p:txBody>
          <a:bodyPr wrap="square" rtlCol="0">
            <a:spAutoFit/>
          </a:bodyPr>
          <a:lstStyle/>
          <a:p>
            <a:r>
              <a:rPr lang="en-US" sz="2400" dirty="0"/>
              <a:t>The C from the air handler also is connected to the C terminal on the heat pump. The Y terminal on the thermostat is connected to the Y on the heat pump. This results in the heat pump running in the heating mode  </a:t>
            </a:r>
          </a:p>
        </p:txBody>
      </p:sp>
      <p:pic>
        <p:nvPicPr>
          <p:cNvPr id="4097" name="Picture 1">
            <a:extLst>
              <a:ext uri="{FF2B5EF4-FFF2-40B4-BE49-F238E27FC236}">
                <a16:creationId xmlns:a16="http://schemas.microsoft.com/office/drawing/2014/main" id="{5EEC2AE3-D80A-10C5-F9BF-27AF6D9B72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0" y="6781800"/>
            <a:ext cx="2455990" cy="214312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DFD15F0-9A4A-AEDC-FCDC-437AA169E1BB}"/>
              </a:ext>
            </a:extLst>
          </p:cNvPr>
          <p:cNvSpPr txBox="1"/>
          <p:nvPr/>
        </p:nvSpPr>
        <p:spPr>
          <a:xfrm>
            <a:off x="4089400" y="7575270"/>
            <a:ext cx="25146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O    Y     C     W</a:t>
            </a:r>
          </a:p>
        </p:txBody>
      </p:sp>
      <p:cxnSp>
        <p:nvCxnSpPr>
          <p:cNvPr id="11" name="Connector: Elbow 10">
            <a:extLst>
              <a:ext uri="{FF2B5EF4-FFF2-40B4-BE49-F238E27FC236}">
                <a16:creationId xmlns:a16="http://schemas.microsoft.com/office/drawing/2014/main" id="{C25F13BC-5A51-CA82-F69B-1095F98BD8EB}"/>
              </a:ext>
            </a:extLst>
          </p:cNvPr>
          <p:cNvCxnSpPr>
            <a:cxnSpLocks/>
          </p:cNvCxnSpPr>
          <p:nvPr/>
        </p:nvCxnSpPr>
        <p:spPr bwMode="auto">
          <a:xfrm rot="5400000">
            <a:off x="4689475" y="4814909"/>
            <a:ext cx="3331620" cy="2171701"/>
          </a:xfrm>
          <a:prstGeom prst="bentConnector3">
            <a:avLst>
              <a:gd name="adj1" fmla="val 50000"/>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Connector: Elbow 19">
            <a:extLst>
              <a:ext uri="{FF2B5EF4-FFF2-40B4-BE49-F238E27FC236}">
                <a16:creationId xmlns:a16="http://schemas.microsoft.com/office/drawing/2014/main" id="{2A793567-450E-8FBF-327D-1289F375F75C}"/>
              </a:ext>
            </a:extLst>
          </p:cNvPr>
          <p:cNvCxnSpPr/>
          <p:nvPr/>
        </p:nvCxnSpPr>
        <p:spPr bwMode="auto">
          <a:xfrm rot="5400000" flipH="1" flipV="1">
            <a:off x="4302266" y="3749534"/>
            <a:ext cx="4298669" cy="3352803"/>
          </a:xfrm>
          <a:prstGeom prst="bentConnector3">
            <a:avLst>
              <a:gd name="adj1" fmla="val 50000"/>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25">
            <a:extLst>
              <a:ext uri="{FF2B5EF4-FFF2-40B4-BE49-F238E27FC236}">
                <a16:creationId xmlns:a16="http://schemas.microsoft.com/office/drawing/2014/main" id="{C27B67D3-CAFA-E9D2-FCFB-4E354F6D4A09}"/>
              </a:ext>
            </a:extLst>
          </p:cNvPr>
          <p:cNvCxnSpPr/>
          <p:nvPr/>
        </p:nvCxnSpPr>
        <p:spPr bwMode="auto">
          <a:xfrm>
            <a:off x="8128002" y="3311013"/>
            <a:ext cx="809725" cy="0"/>
          </a:xfrm>
          <a:prstGeom prst="line">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472623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76200"/>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Control Wiring </a:t>
            </a:r>
          </a:p>
        </p:txBody>
      </p:sp>
      <p:pic>
        <p:nvPicPr>
          <p:cNvPr id="3" name="Picture 2">
            <a:extLst>
              <a:ext uri="{FF2B5EF4-FFF2-40B4-BE49-F238E27FC236}">
                <a16:creationId xmlns:a16="http://schemas.microsoft.com/office/drawing/2014/main" id="{1D62A707-1724-EDA6-4735-21D288AB1A18}"/>
              </a:ext>
            </a:extLst>
          </p:cNvPr>
          <p:cNvPicPr>
            <a:picLocks noChangeAspect="1"/>
          </p:cNvPicPr>
          <p:nvPr/>
        </p:nvPicPr>
        <p:blipFill>
          <a:blip r:embed="rId3"/>
          <a:stretch>
            <a:fillRect/>
          </a:stretch>
        </p:blipFill>
        <p:spPr>
          <a:xfrm>
            <a:off x="677386" y="1828800"/>
            <a:ext cx="1906859" cy="2895600"/>
          </a:xfrm>
          <a:prstGeom prst="rect">
            <a:avLst/>
          </a:prstGeom>
        </p:spPr>
      </p:pic>
      <p:sp>
        <p:nvSpPr>
          <p:cNvPr id="4" name="TextBox 3">
            <a:extLst>
              <a:ext uri="{FF2B5EF4-FFF2-40B4-BE49-F238E27FC236}">
                <a16:creationId xmlns:a16="http://schemas.microsoft.com/office/drawing/2014/main" id="{CB7743A6-D01B-3A87-34F4-683C96A4323A}"/>
              </a:ext>
            </a:extLst>
          </p:cNvPr>
          <p:cNvSpPr txBox="1"/>
          <p:nvPr/>
        </p:nvSpPr>
        <p:spPr>
          <a:xfrm>
            <a:off x="2717800" y="2286000"/>
            <a:ext cx="685800" cy="4801314"/>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R</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C</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G2</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W1</a:t>
            </a: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dirty="0"/>
          </a:p>
        </p:txBody>
      </p:sp>
      <p:sp>
        <p:nvSpPr>
          <p:cNvPr id="12" name="TextBox 11">
            <a:extLst>
              <a:ext uri="{FF2B5EF4-FFF2-40B4-BE49-F238E27FC236}">
                <a16:creationId xmlns:a16="http://schemas.microsoft.com/office/drawing/2014/main" id="{078F000F-4D27-803F-0B11-290C5FD157FF}"/>
              </a:ext>
            </a:extLst>
          </p:cNvPr>
          <p:cNvSpPr txBox="1"/>
          <p:nvPr/>
        </p:nvSpPr>
        <p:spPr>
          <a:xfrm>
            <a:off x="3367554" y="2725503"/>
            <a:ext cx="18288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24 – 30 VAC</a:t>
            </a:r>
          </a:p>
        </p:txBody>
      </p:sp>
      <p:pic>
        <p:nvPicPr>
          <p:cNvPr id="3073" name="Picture 1">
            <a:extLst>
              <a:ext uri="{FF2B5EF4-FFF2-40B4-BE49-F238E27FC236}">
                <a16:creationId xmlns:a16="http://schemas.microsoft.com/office/drawing/2014/main" id="{8037EE4F-6E7B-AEC4-8D79-C4B6B3D85C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65035" y="1447800"/>
            <a:ext cx="4410075" cy="4746269"/>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EE501344-6CC4-8BAF-AD8D-04FCE1F3279C}"/>
              </a:ext>
            </a:extLst>
          </p:cNvPr>
          <p:cNvCxnSpPr/>
          <p:nvPr/>
        </p:nvCxnSpPr>
        <p:spPr bwMode="auto">
          <a:xfrm>
            <a:off x="3365500" y="3311013"/>
            <a:ext cx="5658055" cy="915236"/>
          </a:xfrm>
          <a:prstGeom prst="bentConnector3">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Connector: Elbow 18">
            <a:extLst>
              <a:ext uri="{FF2B5EF4-FFF2-40B4-BE49-F238E27FC236}">
                <a16:creationId xmlns:a16="http://schemas.microsoft.com/office/drawing/2014/main" id="{79DC35F7-CC0F-9324-2312-BEA59806A630}"/>
              </a:ext>
            </a:extLst>
          </p:cNvPr>
          <p:cNvCxnSpPr/>
          <p:nvPr/>
        </p:nvCxnSpPr>
        <p:spPr bwMode="auto">
          <a:xfrm>
            <a:off x="6194527" y="1486337"/>
            <a:ext cx="5486400" cy="3000146"/>
          </a:xfrm>
          <a:prstGeom prst="bentConnector3">
            <a:avLst>
              <a:gd name="adj1" fmla="val 119140"/>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Connector: Elbow 23">
            <a:extLst>
              <a:ext uri="{FF2B5EF4-FFF2-40B4-BE49-F238E27FC236}">
                <a16:creationId xmlns:a16="http://schemas.microsoft.com/office/drawing/2014/main" id="{B017C978-8D78-E116-72D7-CA3F62DC349C}"/>
              </a:ext>
            </a:extLst>
          </p:cNvPr>
          <p:cNvCxnSpPr/>
          <p:nvPr/>
        </p:nvCxnSpPr>
        <p:spPr bwMode="auto">
          <a:xfrm flipV="1">
            <a:off x="3403600" y="1486487"/>
            <a:ext cx="2895600" cy="1028113"/>
          </a:xfrm>
          <a:prstGeom prst="bentConnector3">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 name="Connector: Elbow 1">
            <a:extLst>
              <a:ext uri="{FF2B5EF4-FFF2-40B4-BE49-F238E27FC236}">
                <a16:creationId xmlns:a16="http://schemas.microsoft.com/office/drawing/2014/main" id="{0EE0C8E4-77E9-E57D-5779-57D5D67CB32E}"/>
              </a:ext>
            </a:extLst>
          </p:cNvPr>
          <p:cNvCxnSpPr/>
          <p:nvPr/>
        </p:nvCxnSpPr>
        <p:spPr bwMode="auto">
          <a:xfrm flipV="1">
            <a:off x="3365500" y="3898900"/>
            <a:ext cx="5658055" cy="84681"/>
          </a:xfrm>
          <a:prstGeom prst="bentConnector3">
            <a:avLst>
              <a:gd name="adj1" fmla="val 25081"/>
            </a:avLst>
          </a:prstGeom>
          <a:solidFill>
            <a:schemeClr val="accent1"/>
          </a:solidFill>
          <a:ln w="63500" cap="flat" cmpd="sng" algn="ctr">
            <a:solidFill>
              <a:srgbClr val="00B05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C11BB8C9-60DC-A666-FA60-808C84DBCCAD}"/>
              </a:ext>
            </a:extLst>
          </p:cNvPr>
          <p:cNvSpPr txBox="1"/>
          <p:nvPr/>
        </p:nvSpPr>
        <p:spPr>
          <a:xfrm>
            <a:off x="6527803" y="6188647"/>
            <a:ext cx="6533945" cy="830997"/>
          </a:xfrm>
          <a:prstGeom prst="rect">
            <a:avLst/>
          </a:prstGeom>
          <a:noFill/>
        </p:spPr>
        <p:txBody>
          <a:bodyPr wrap="square" rtlCol="0">
            <a:spAutoFit/>
          </a:bodyPr>
          <a:lstStyle/>
          <a:p>
            <a:r>
              <a:rPr lang="en-US" sz="2400" dirty="0"/>
              <a:t>When the thermostat closes the O contact the heat pump will revert to cooling mode</a:t>
            </a:r>
          </a:p>
        </p:txBody>
      </p:sp>
      <p:pic>
        <p:nvPicPr>
          <p:cNvPr id="4097" name="Picture 1">
            <a:extLst>
              <a:ext uri="{FF2B5EF4-FFF2-40B4-BE49-F238E27FC236}">
                <a16:creationId xmlns:a16="http://schemas.microsoft.com/office/drawing/2014/main" id="{5EEC2AE3-D80A-10C5-F9BF-27AF6D9B72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0" y="6781800"/>
            <a:ext cx="2455990" cy="214312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DFD15F0-9A4A-AEDC-FCDC-437AA169E1BB}"/>
              </a:ext>
            </a:extLst>
          </p:cNvPr>
          <p:cNvSpPr txBox="1"/>
          <p:nvPr/>
        </p:nvSpPr>
        <p:spPr>
          <a:xfrm>
            <a:off x="4089400" y="7575270"/>
            <a:ext cx="25146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O    Y     C     W</a:t>
            </a:r>
          </a:p>
        </p:txBody>
      </p:sp>
      <p:cxnSp>
        <p:nvCxnSpPr>
          <p:cNvPr id="11" name="Connector: Elbow 10">
            <a:extLst>
              <a:ext uri="{FF2B5EF4-FFF2-40B4-BE49-F238E27FC236}">
                <a16:creationId xmlns:a16="http://schemas.microsoft.com/office/drawing/2014/main" id="{C25F13BC-5A51-CA82-F69B-1095F98BD8EB}"/>
              </a:ext>
            </a:extLst>
          </p:cNvPr>
          <p:cNvCxnSpPr>
            <a:cxnSpLocks/>
          </p:cNvCxnSpPr>
          <p:nvPr/>
        </p:nvCxnSpPr>
        <p:spPr bwMode="auto">
          <a:xfrm rot="5400000">
            <a:off x="4689475" y="4814909"/>
            <a:ext cx="3331620" cy="2171701"/>
          </a:xfrm>
          <a:prstGeom prst="bentConnector3">
            <a:avLst>
              <a:gd name="adj1" fmla="val 50000"/>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Connector: Elbow 19">
            <a:extLst>
              <a:ext uri="{FF2B5EF4-FFF2-40B4-BE49-F238E27FC236}">
                <a16:creationId xmlns:a16="http://schemas.microsoft.com/office/drawing/2014/main" id="{2A793567-450E-8FBF-327D-1289F375F75C}"/>
              </a:ext>
            </a:extLst>
          </p:cNvPr>
          <p:cNvCxnSpPr/>
          <p:nvPr/>
        </p:nvCxnSpPr>
        <p:spPr bwMode="auto">
          <a:xfrm rot="5400000" flipH="1" flipV="1">
            <a:off x="4302266" y="3749534"/>
            <a:ext cx="4298669" cy="3352803"/>
          </a:xfrm>
          <a:prstGeom prst="bentConnector3">
            <a:avLst>
              <a:gd name="adj1" fmla="val 50000"/>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25">
            <a:extLst>
              <a:ext uri="{FF2B5EF4-FFF2-40B4-BE49-F238E27FC236}">
                <a16:creationId xmlns:a16="http://schemas.microsoft.com/office/drawing/2014/main" id="{C27B67D3-CAFA-E9D2-FCFB-4E354F6D4A09}"/>
              </a:ext>
            </a:extLst>
          </p:cNvPr>
          <p:cNvCxnSpPr/>
          <p:nvPr/>
        </p:nvCxnSpPr>
        <p:spPr bwMode="auto">
          <a:xfrm>
            <a:off x="8128002" y="3311013"/>
            <a:ext cx="809725" cy="0"/>
          </a:xfrm>
          <a:prstGeom prst="line">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 name="Connector: Elbow 5">
            <a:extLst>
              <a:ext uri="{FF2B5EF4-FFF2-40B4-BE49-F238E27FC236}">
                <a16:creationId xmlns:a16="http://schemas.microsoft.com/office/drawing/2014/main" id="{0FE99281-5E00-9C83-A338-71055F4CAC19}"/>
              </a:ext>
            </a:extLst>
          </p:cNvPr>
          <p:cNvCxnSpPr/>
          <p:nvPr/>
        </p:nvCxnSpPr>
        <p:spPr bwMode="auto">
          <a:xfrm rot="5400000" flipH="1" flipV="1">
            <a:off x="2435366" y="3635235"/>
            <a:ext cx="5746471" cy="2133602"/>
          </a:xfrm>
          <a:prstGeom prst="bentConnector3">
            <a:avLst>
              <a:gd name="adj1" fmla="val 45380"/>
            </a:avLst>
          </a:prstGeom>
          <a:solidFill>
            <a:schemeClr val="accent1"/>
          </a:solidFill>
          <a:ln w="63500" cap="flat" cmpd="sng" algn="ctr">
            <a:solidFill>
              <a:srgbClr val="FFC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Connector: Elbow 13">
            <a:extLst>
              <a:ext uri="{FF2B5EF4-FFF2-40B4-BE49-F238E27FC236}">
                <a16:creationId xmlns:a16="http://schemas.microsoft.com/office/drawing/2014/main" id="{6C7CE966-8DF8-F496-B4BF-04B27756BF97}"/>
              </a:ext>
            </a:extLst>
          </p:cNvPr>
          <p:cNvCxnSpPr/>
          <p:nvPr/>
        </p:nvCxnSpPr>
        <p:spPr bwMode="auto">
          <a:xfrm rot="10800000">
            <a:off x="6355285" y="1792764"/>
            <a:ext cx="5325642" cy="1193647"/>
          </a:xfrm>
          <a:prstGeom prst="bentConnector3">
            <a:avLst>
              <a:gd name="adj1" fmla="val -13584"/>
            </a:avLst>
          </a:prstGeom>
          <a:solidFill>
            <a:schemeClr val="accent1"/>
          </a:solidFill>
          <a:ln w="63500" cap="flat" cmpd="sng" algn="ctr">
            <a:solidFill>
              <a:srgbClr val="FFC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0324214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76200"/>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Control Wiring </a:t>
            </a:r>
          </a:p>
        </p:txBody>
      </p:sp>
      <p:pic>
        <p:nvPicPr>
          <p:cNvPr id="3" name="Picture 2">
            <a:extLst>
              <a:ext uri="{FF2B5EF4-FFF2-40B4-BE49-F238E27FC236}">
                <a16:creationId xmlns:a16="http://schemas.microsoft.com/office/drawing/2014/main" id="{1D62A707-1724-EDA6-4735-21D288AB1A18}"/>
              </a:ext>
            </a:extLst>
          </p:cNvPr>
          <p:cNvPicPr>
            <a:picLocks noChangeAspect="1"/>
          </p:cNvPicPr>
          <p:nvPr/>
        </p:nvPicPr>
        <p:blipFill>
          <a:blip r:embed="rId3"/>
          <a:stretch>
            <a:fillRect/>
          </a:stretch>
        </p:blipFill>
        <p:spPr>
          <a:xfrm>
            <a:off x="677386" y="1828800"/>
            <a:ext cx="1906859" cy="2895600"/>
          </a:xfrm>
          <a:prstGeom prst="rect">
            <a:avLst/>
          </a:prstGeom>
        </p:spPr>
      </p:pic>
      <p:sp>
        <p:nvSpPr>
          <p:cNvPr id="4" name="TextBox 3">
            <a:extLst>
              <a:ext uri="{FF2B5EF4-FFF2-40B4-BE49-F238E27FC236}">
                <a16:creationId xmlns:a16="http://schemas.microsoft.com/office/drawing/2014/main" id="{CB7743A6-D01B-3A87-34F4-683C96A4323A}"/>
              </a:ext>
            </a:extLst>
          </p:cNvPr>
          <p:cNvSpPr txBox="1"/>
          <p:nvPr/>
        </p:nvSpPr>
        <p:spPr>
          <a:xfrm>
            <a:off x="2717800" y="2286000"/>
            <a:ext cx="685800" cy="4801314"/>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R</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C</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G2</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W1</a:t>
            </a: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dirty="0"/>
          </a:p>
        </p:txBody>
      </p:sp>
      <p:sp>
        <p:nvSpPr>
          <p:cNvPr id="12" name="TextBox 11">
            <a:extLst>
              <a:ext uri="{FF2B5EF4-FFF2-40B4-BE49-F238E27FC236}">
                <a16:creationId xmlns:a16="http://schemas.microsoft.com/office/drawing/2014/main" id="{078F000F-4D27-803F-0B11-290C5FD157FF}"/>
              </a:ext>
            </a:extLst>
          </p:cNvPr>
          <p:cNvSpPr txBox="1"/>
          <p:nvPr/>
        </p:nvSpPr>
        <p:spPr>
          <a:xfrm>
            <a:off x="3367554" y="2725503"/>
            <a:ext cx="18288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24 – 30 VAC</a:t>
            </a:r>
          </a:p>
        </p:txBody>
      </p:sp>
      <p:pic>
        <p:nvPicPr>
          <p:cNvPr id="3073" name="Picture 1">
            <a:extLst>
              <a:ext uri="{FF2B5EF4-FFF2-40B4-BE49-F238E27FC236}">
                <a16:creationId xmlns:a16="http://schemas.microsoft.com/office/drawing/2014/main" id="{8037EE4F-6E7B-AEC4-8D79-C4B6B3D85C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65035" y="1447800"/>
            <a:ext cx="4410075" cy="4746269"/>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EE501344-6CC4-8BAF-AD8D-04FCE1F3279C}"/>
              </a:ext>
            </a:extLst>
          </p:cNvPr>
          <p:cNvCxnSpPr/>
          <p:nvPr/>
        </p:nvCxnSpPr>
        <p:spPr bwMode="auto">
          <a:xfrm>
            <a:off x="3365500" y="3311013"/>
            <a:ext cx="5658055" cy="915236"/>
          </a:xfrm>
          <a:prstGeom prst="bentConnector3">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Connector: Elbow 18">
            <a:extLst>
              <a:ext uri="{FF2B5EF4-FFF2-40B4-BE49-F238E27FC236}">
                <a16:creationId xmlns:a16="http://schemas.microsoft.com/office/drawing/2014/main" id="{79DC35F7-CC0F-9324-2312-BEA59806A630}"/>
              </a:ext>
            </a:extLst>
          </p:cNvPr>
          <p:cNvCxnSpPr/>
          <p:nvPr/>
        </p:nvCxnSpPr>
        <p:spPr bwMode="auto">
          <a:xfrm>
            <a:off x="6194527" y="1486337"/>
            <a:ext cx="5486400" cy="3000146"/>
          </a:xfrm>
          <a:prstGeom prst="bentConnector3">
            <a:avLst>
              <a:gd name="adj1" fmla="val 119140"/>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Connector: Elbow 23">
            <a:extLst>
              <a:ext uri="{FF2B5EF4-FFF2-40B4-BE49-F238E27FC236}">
                <a16:creationId xmlns:a16="http://schemas.microsoft.com/office/drawing/2014/main" id="{B017C978-8D78-E116-72D7-CA3F62DC349C}"/>
              </a:ext>
            </a:extLst>
          </p:cNvPr>
          <p:cNvCxnSpPr/>
          <p:nvPr/>
        </p:nvCxnSpPr>
        <p:spPr bwMode="auto">
          <a:xfrm flipV="1">
            <a:off x="3403600" y="1486487"/>
            <a:ext cx="2895600" cy="1028113"/>
          </a:xfrm>
          <a:prstGeom prst="bentConnector3">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 name="Connector: Elbow 1">
            <a:extLst>
              <a:ext uri="{FF2B5EF4-FFF2-40B4-BE49-F238E27FC236}">
                <a16:creationId xmlns:a16="http://schemas.microsoft.com/office/drawing/2014/main" id="{0EE0C8E4-77E9-E57D-5779-57D5D67CB32E}"/>
              </a:ext>
            </a:extLst>
          </p:cNvPr>
          <p:cNvCxnSpPr/>
          <p:nvPr/>
        </p:nvCxnSpPr>
        <p:spPr bwMode="auto">
          <a:xfrm flipV="1">
            <a:off x="3365500" y="3898900"/>
            <a:ext cx="5658055" cy="84681"/>
          </a:xfrm>
          <a:prstGeom prst="bentConnector3">
            <a:avLst>
              <a:gd name="adj1" fmla="val 25081"/>
            </a:avLst>
          </a:prstGeom>
          <a:solidFill>
            <a:schemeClr val="accent1"/>
          </a:solidFill>
          <a:ln w="63500" cap="flat" cmpd="sng" algn="ctr">
            <a:solidFill>
              <a:srgbClr val="00B05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C11BB8C9-60DC-A666-FA60-808C84DBCCAD}"/>
              </a:ext>
            </a:extLst>
          </p:cNvPr>
          <p:cNvSpPr txBox="1"/>
          <p:nvPr/>
        </p:nvSpPr>
        <p:spPr>
          <a:xfrm>
            <a:off x="6268170" y="6707789"/>
            <a:ext cx="6533945" cy="830997"/>
          </a:xfrm>
          <a:prstGeom prst="rect">
            <a:avLst/>
          </a:prstGeom>
          <a:noFill/>
        </p:spPr>
        <p:txBody>
          <a:bodyPr wrap="square" rtlCol="0">
            <a:spAutoFit/>
          </a:bodyPr>
          <a:lstStyle/>
          <a:p>
            <a:r>
              <a:rPr lang="en-US" sz="2400" dirty="0"/>
              <a:t>When the thermostat closes the W2/AUX contact the Aux heat will initiate and run.  </a:t>
            </a:r>
          </a:p>
        </p:txBody>
      </p:sp>
      <p:pic>
        <p:nvPicPr>
          <p:cNvPr id="4097" name="Picture 1">
            <a:extLst>
              <a:ext uri="{FF2B5EF4-FFF2-40B4-BE49-F238E27FC236}">
                <a16:creationId xmlns:a16="http://schemas.microsoft.com/office/drawing/2014/main" id="{5EEC2AE3-D80A-10C5-F9BF-27AF6D9B72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0" y="6781800"/>
            <a:ext cx="2455990" cy="214312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DFD15F0-9A4A-AEDC-FCDC-437AA169E1BB}"/>
              </a:ext>
            </a:extLst>
          </p:cNvPr>
          <p:cNvSpPr txBox="1"/>
          <p:nvPr/>
        </p:nvSpPr>
        <p:spPr>
          <a:xfrm>
            <a:off x="4089400" y="7575270"/>
            <a:ext cx="25146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O    Y     C     W</a:t>
            </a:r>
          </a:p>
        </p:txBody>
      </p:sp>
      <p:cxnSp>
        <p:nvCxnSpPr>
          <p:cNvPr id="11" name="Connector: Elbow 10">
            <a:extLst>
              <a:ext uri="{FF2B5EF4-FFF2-40B4-BE49-F238E27FC236}">
                <a16:creationId xmlns:a16="http://schemas.microsoft.com/office/drawing/2014/main" id="{C25F13BC-5A51-CA82-F69B-1095F98BD8EB}"/>
              </a:ext>
            </a:extLst>
          </p:cNvPr>
          <p:cNvCxnSpPr>
            <a:cxnSpLocks/>
          </p:cNvCxnSpPr>
          <p:nvPr/>
        </p:nvCxnSpPr>
        <p:spPr bwMode="auto">
          <a:xfrm rot="5400000">
            <a:off x="4689475" y="4814909"/>
            <a:ext cx="3331620" cy="2171701"/>
          </a:xfrm>
          <a:prstGeom prst="bentConnector3">
            <a:avLst>
              <a:gd name="adj1" fmla="val 50000"/>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Connector: Elbow 19">
            <a:extLst>
              <a:ext uri="{FF2B5EF4-FFF2-40B4-BE49-F238E27FC236}">
                <a16:creationId xmlns:a16="http://schemas.microsoft.com/office/drawing/2014/main" id="{2A793567-450E-8FBF-327D-1289F375F75C}"/>
              </a:ext>
            </a:extLst>
          </p:cNvPr>
          <p:cNvCxnSpPr/>
          <p:nvPr/>
        </p:nvCxnSpPr>
        <p:spPr bwMode="auto">
          <a:xfrm rot="5400000" flipH="1" flipV="1">
            <a:off x="4302266" y="3749534"/>
            <a:ext cx="4298669" cy="3352803"/>
          </a:xfrm>
          <a:prstGeom prst="bentConnector3">
            <a:avLst>
              <a:gd name="adj1" fmla="val 54392"/>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25">
            <a:extLst>
              <a:ext uri="{FF2B5EF4-FFF2-40B4-BE49-F238E27FC236}">
                <a16:creationId xmlns:a16="http://schemas.microsoft.com/office/drawing/2014/main" id="{C27B67D3-CAFA-E9D2-FCFB-4E354F6D4A09}"/>
              </a:ext>
            </a:extLst>
          </p:cNvPr>
          <p:cNvCxnSpPr/>
          <p:nvPr/>
        </p:nvCxnSpPr>
        <p:spPr bwMode="auto">
          <a:xfrm>
            <a:off x="8128002" y="3311013"/>
            <a:ext cx="809725" cy="0"/>
          </a:xfrm>
          <a:prstGeom prst="line">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 name="Connector: Elbow 5">
            <a:extLst>
              <a:ext uri="{FF2B5EF4-FFF2-40B4-BE49-F238E27FC236}">
                <a16:creationId xmlns:a16="http://schemas.microsoft.com/office/drawing/2014/main" id="{0FE99281-5E00-9C83-A338-71055F4CAC19}"/>
              </a:ext>
            </a:extLst>
          </p:cNvPr>
          <p:cNvCxnSpPr/>
          <p:nvPr/>
        </p:nvCxnSpPr>
        <p:spPr bwMode="auto">
          <a:xfrm rot="5400000" flipH="1" flipV="1">
            <a:off x="2435366" y="3635235"/>
            <a:ext cx="5746471" cy="2133602"/>
          </a:xfrm>
          <a:prstGeom prst="bentConnector3">
            <a:avLst>
              <a:gd name="adj1" fmla="val 45380"/>
            </a:avLst>
          </a:prstGeom>
          <a:solidFill>
            <a:schemeClr val="accent1"/>
          </a:solidFill>
          <a:ln w="63500" cap="flat" cmpd="sng" algn="ctr">
            <a:solidFill>
              <a:srgbClr val="FFC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Connector: Elbow 13">
            <a:extLst>
              <a:ext uri="{FF2B5EF4-FFF2-40B4-BE49-F238E27FC236}">
                <a16:creationId xmlns:a16="http://schemas.microsoft.com/office/drawing/2014/main" id="{6C7CE966-8DF8-F496-B4BF-04B27756BF97}"/>
              </a:ext>
            </a:extLst>
          </p:cNvPr>
          <p:cNvCxnSpPr/>
          <p:nvPr/>
        </p:nvCxnSpPr>
        <p:spPr bwMode="auto">
          <a:xfrm rot="10800000">
            <a:off x="6355285" y="1792764"/>
            <a:ext cx="5325642" cy="1193647"/>
          </a:xfrm>
          <a:prstGeom prst="bentConnector3">
            <a:avLst>
              <a:gd name="adj1" fmla="val -13584"/>
            </a:avLst>
          </a:prstGeom>
          <a:solidFill>
            <a:schemeClr val="accent1"/>
          </a:solidFill>
          <a:ln w="63500" cap="flat" cmpd="sng" algn="ctr">
            <a:solidFill>
              <a:srgbClr val="FFC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 name="Connector: Elbow 6">
            <a:extLst>
              <a:ext uri="{FF2B5EF4-FFF2-40B4-BE49-F238E27FC236}">
                <a16:creationId xmlns:a16="http://schemas.microsoft.com/office/drawing/2014/main" id="{ACBFF8BB-FBA1-C762-4283-130DA264A8E6}"/>
              </a:ext>
            </a:extLst>
          </p:cNvPr>
          <p:cNvCxnSpPr/>
          <p:nvPr/>
        </p:nvCxnSpPr>
        <p:spPr bwMode="auto">
          <a:xfrm flipV="1">
            <a:off x="8127999" y="3311011"/>
            <a:ext cx="3505201" cy="3013591"/>
          </a:xfrm>
          <a:prstGeom prst="bentConnector3">
            <a:avLst>
              <a:gd name="adj1" fmla="val 123212"/>
            </a:avLst>
          </a:prstGeom>
          <a:solidFill>
            <a:schemeClr val="accent1"/>
          </a:solidFill>
          <a:ln w="63500" cap="flat" cmpd="sng" algn="ctr">
            <a:solidFill>
              <a:srgbClr val="0070C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Connector: Elbow 31">
            <a:extLst>
              <a:ext uri="{FF2B5EF4-FFF2-40B4-BE49-F238E27FC236}">
                <a16:creationId xmlns:a16="http://schemas.microsoft.com/office/drawing/2014/main" id="{59DF39DD-C840-A97D-61FA-E77C9951EE88}"/>
              </a:ext>
            </a:extLst>
          </p:cNvPr>
          <p:cNvCxnSpPr/>
          <p:nvPr/>
        </p:nvCxnSpPr>
        <p:spPr bwMode="auto">
          <a:xfrm rot="10800000">
            <a:off x="3484220" y="5476478"/>
            <a:ext cx="4719980" cy="848125"/>
          </a:xfrm>
          <a:prstGeom prst="bentConnector3">
            <a:avLst>
              <a:gd name="adj1" fmla="val 50000"/>
            </a:avLst>
          </a:prstGeom>
          <a:solidFill>
            <a:schemeClr val="accent1"/>
          </a:solidFill>
          <a:ln w="63500" cap="flat" cmpd="sng" algn="ctr">
            <a:solidFill>
              <a:srgbClr val="0070C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6417721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76200"/>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Control Wiring </a:t>
            </a:r>
          </a:p>
        </p:txBody>
      </p:sp>
      <p:pic>
        <p:nvPicPr>
          <p:cNvPr id="3" name="Picture 2">
            <a:extLst>
              <a:ext uri="{FF2B5EF4-FFF2-40B4-BE49-F238E27FC236}">
                <a16:creationId xmlns:a16="http://schemas.microsoft.com/office/drawing/2014/main" id="{1D62A707-1724-EDA6-4735-21D288AB1A18}"/>
              </a:ext>
            </a:extLst>
          </p:cNvPr>
          <p:cNvPicPr>
            <a:picLocks noChangeAspect="1"/>
          </p:cNvPicPr>
          <p:nvPr/>
        </p:nvPicPr>
        <p:blipFill>
          <a:blip r:embed="rId3"/>
          <a:stretch>
            <a:fillRect/>
          </a:stretch>
        </p:blipFill>
        <p:spPr>
          <a:xfrm>
            <a:off x="677386" y="1828800"/>
            <a:ext cx="1906859" cy="2895600"/>
          </a:xfrm>
          <a:prstGeom prst="rect">
            <a:avLst/>
          </a:prstGeom>
        </p:spPr>
      </p:pic>
      <p:sp>
        <p:nvSpPr>
          <p:cNvPr id="4" name="TextBox 3">
            <a:extLst>
              <a:ext uri="{FF2B5EF4-FFF2-40B4-BE49-F238E27FC236}">
                <a16:creationId xmlns:a16="http://schemas.microsoft.com/office/drawing/2014/main" id="{CB7743A6-D01B-3A87-34F4-683C96A4323A}"/>
              </a:ext>
            </a:extLst>
          </p:cNvPr>
          <p:cNvSpPr txBox="1"/>
          <p:nvPr/>
        </p:nvSpPr>
        <p:spPr>
          <a:xfrm>
            <a:off x="2717800" y="2286000"/>
            <a:ext cx="685800" cy="4801314"/>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R</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C</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G2</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W1</a:t>
            </a: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dirty="0"/>
          </a:p>
        </p:txBody>
      </p:sp>
      <p:sp>
        <p:nvSpPr>
          <p:cNvPr id="12" name="TextBox 11">
            <a:extLst>
              <a:ext uri="{FF2B5EF4-FFF2-40B4-BE49-F238E27FC236}">
                <a16:creationId xmlns:a16="http://schemas.microsoft.com/office/drawing/2014/main" id="{078F000F-4D27-803F-0B11-290C5FD157FF}"/>
              </a:ext>
            </a:extLst>
          </p:cNvPr>
          <p:cNvSpPr txBox="1"/>
          <p:nvPr/>
        </p:nvSpPr>
        <p:spPr>
          <a:xfrm>
            <a:off x="3367554" y="2725503"/>
            <a:ext cx="18288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24 – 30 VAC</a:t>
            </a:r>
          </a:p>
        </p:txBody>
      </p:sp>
      <p:pic>
        <p:nvPicPr>
          <p:cNvPr id="3073" name="Picture 1">
            <a:extLst>
              <a:ext uri="{FF2B5EF4-FFF2-40B4-BE49-F238E27FC236}">
                <a16:creationId xmlns:a16="http://schemas.microsoft.com/office/drawing/2014/main" id="{8037EE4F-6E7B-AEC4-8D79-C4B6B3D85C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65035" y="1447800"/>
            <a:ext cx="4410075" cy="4746269"/>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EE501344-6CC4-8BAF-AD8D-04FCE1F3279C}"/>
              </a:ext>
            </a:extLst>
          </p:cNvPr>
          <p:cNvCxnSpPr/>
          <p:nvPr/>
        </p:nvCxnSpPr>
        <p:spPr bwMode="auto">
          <a:xfrm>
            <a:off x="3365500" y="3311013"/>
            <a:ext cx="5658055" cy="915236"/>
          </a:xfrm>
          <a:prstGeom prst="bentConnector3">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Connector: Elbow 18">
            <a:extLst>
              <a:ext uri="{FF2B5EF4-FFF2-40B4-BE49-F238E27FC236}">
                <a16:creationId xmlns:a16="http://schemas.microsoft.com/office/drawing/2014/main" id="{79DC35F7-CC0F-9324-2312-BEA59806A630}"/>
              </a:ext>
            </a:extLst>
          </p:cNvPr>
          <p:cNvCxnSpPr/>
          <p:nvPr/>
        </p:nvCxnSpPr>
        <p:spPr bwMode="auto">
          <a:xfrm>
            <a:off x="6194527" y="1486337"/>
            <a:ext cx="5486400" cy="3000146"/>
          </a:xfrm>
          <a:prstGeom prst="bentConnector3">
            <a:avLst>
              <a:gd name="adj1" fmla="val 119140"/>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Connector: Elbow 23">
            <a:extLst>
              <a:ext uri="{FF2B5EF4-FFF2-40B4-BE49-F238E27FC236}">
                <a16:creationId xmlns:a16="http://schemas.microsoft.com/office/drawing/2014/main" id="{B017C978-8D78-E116-72D7-CA3F62DC349C}"/>
              </a:ext>
            </a:extLst>
          </p:cNvPr>
          <p:cNvCxnSpPr/>
          <p:nvPr/>
        </p:nvCxnSpPr>
        <p:spPr bwMode="auto">
          <a:xfrm flipV="1">
            <a:off x="3403600" y="1486487"/>
            <a:ext cx="2895600" cy="1028113"/>
          </a:xfrm>
          <a:prstGeom prst="bentConnector3">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 name="Connector: Elbow 1">
            <a:extLst>
              <a:ext uri="{FF2B5EF4-FFF2-40B4-BE49-F238E27FC236}">
                <a16:creationId xmlns:a16="http://schemas.microsoft.com/office/drawing/2014/main" id="{0EE0C8E4-77E9-E57D-5779-57D5D67CB32E}"/>
              </a:ext>
            </a:extLst>
          </p:cNvPr>
          <p:cNvCxnSpPr/>
          <p:nvPr/>
        </p:nvCxnSpPr>
        <p:spPr bwMode="auto">
          <a:xfrm flipV="1">
            <a:off x="3365500" y="3898900"/>
            <a:ext cx="5658055" cy="84681"/>
          </a:xfrm>
          <a:prstGeom prst="bentConnector3">
            <a:avLst>
              <a:gd name="adj1" fmla="val 25081"/>
            </a:avLst>
          </a:prstGeom>
          <a:solidFill>
            <a:schemeClr val="accent1"/>
          </a:solidFill>
          <a:ln w="63500" cap="flat" cmpd="sng" algn="ctr">
            <a:solidFill>
              <a:srgbClr val="00B05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C11BB8C9-60DC-A666-FA60-808C84DBCCAD}"/>
              </a:ext>
            </a:extLst>
          </p:cNvPr>
          <p:cNvSpPr txBox="1"/>
          <p:nvPr/>
        </p:nvSpPr>
        <p:spPr>
          <a:xfrm>
            <a:off x="6268170" y="6707789"/>
            <a:ext cx="6533945" cy="830997"/>
          </a:xfrm>
          <a:prstGeom prst="rect">
            <a:avLst/>
          </a:prstGeom>
          <a:noFill/>
        </p:spPr>
        <p:txBody>
          <a:bodyPr wrap="square" rtlCol="0">
            <a:spAutoFit/>
          </a:bodyPr>
          <a:lstStyle/>
          <a:p>
            <a:r>
              <a:rPr lang="en-US" sz="2400" dirty="0"/>
              <a:t>The heat pump can as well initiate the Aux heat by closing the contact between O and W.  </a:t>
            </a:r>
          </a:p>
        </p:txBody>
      </p:sp>
      <p:pic>
        <p:nvPicPr>
          <p:cNvPr id="4097" name="Picture 1">
            <a:extLst>
              <a:ext uri="{FF2B5EF4-FFF2-40B4-BE49-F238E27FC236}">
                <a16:creationId xmlns:a16="http://schemas.microsoft.com/office/drawing/2014/main" id="{5EEC2AE3-D80A-10C5-F9BF-27AF6D9B72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0" y="6781800"/>
            <a:ext cx="2455990" cy="214312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DFD15F0-9A4A-AEDC-FCDC-437AA169E1BB}"/>
              </a:ext>
            </a:extLst>
          </p:cNvPr>
          <p:cNvSpPr txBox="1"/>
          <p:nvPr/>
        </p:nvSpPr>
        <p:spPr>
          <a:xfrm>
            <a:off x="4089400" y="7575270"/>
            <a:ext cx="25146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O    Y     C     W</a:t>
            </a:r>
          </a:p>
        </p:txBody>
      </p:sp>
      <p:cxnSp>
        <p:nvCxnSpPr>
          <p:cNvPr id="11" name="Connector: Elbow 10">
            <a:extLst>
              <a:ext uri="{FF2B5EF4-FFF2-40B4-BE49-F238E27FC236}">
                <a16:creationId xmlns:a16="http://schemas.microsoft.com/office/drawing/2014/main" id="{C25F13BC-5A51-CA82-F69B-1095F98BD8EB}"/>
              </a:ext>
            </a:extLst>
          </p:cNvPr>
          <p:cNvCxnSpPr>
            <a:cxnSpLocks/>
          </p:cNvCxnSpPr>
          <p:nvPr/>
        </p:nvCxnSpPr>
        <p:spPr bwMode="auto">
          <a:xfrm rot="5400000">
            <a:off x="4689475" y="4814909"/>
            <a:ext cx="3331620" cy="2171701"/>
          </a:xfrm>
          <a:prstGeom prst="bentConnector3">
            <a:avLst>
              <a:gd name="adj1" fmla="val 50000"/>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Connector: Elbow 19">
            <a:extLst>
              <a:ext uri="{FF2B5EF4-FFF2-40B4-BE49-F238E27FC236}">
                <a16:creationId xmlns:a16="http://schemas.microsoft.com/office/drawing/2014/main" id="{2A793567-450E-8FBF-327D-1289F375F75C}"/>
              </a:ext>
            </a:extLst>
          </p:cNvPr>
          <p:cNvCxnSpPr/>
          <p:nvPr/>
        </p:nvCxnSpPr>
        <p:spPr bwMode="auto">
          <a:xfrm rot="5400000" flipH="1" flipV="1">
            <a:off x="4302266" y="3749534"/>
            <a:ext cx="4298669" cy="3352803"/>
          </a:xfrm>
          <a:prstGeom prst="bentConnector3">
            <a:avLst>
              <a:gd name="adj1" fmla="val 54392"/>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25">
            <a:extLst>
              <a:ext uri="{FF2B5EF4-FFF2-40B4-BE49-F238E27FC236}">
                <a16:creationId xmlns:a16="http://schemas.microsoft.com/office/drawing/2014/main" id="{C27B67D3-CAFA-E9D2-FCFB-4E354F6D4A09}"/>
              </a:ext>
            </a:extLst>
          </p:cNvPr>
          <p:cNvCxnSpPr/>
          <p:nvPr/>
        </p:nvCxnSpPr>
        <p:spPr bwMode="auto">
          <a:xfrm>
            <a:off x="8128002" y="3311013"/>
            <a:ext cx="809725" cy="0"/>
          </a:xfrm>
          <a:prstGeom prst="line">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 name="Connector: Elbow 5">
            <a:extLst>
              <a:ext uri="{FF2B5EF4-FFF2-40B4-BE49-F238E27FC236}">
                <a16:creationId xmlns:a16="http://schemas.microsoft.com/office/drawing/2014/main" id="{0FE99281-5E00-9C83-A338-71055F4CAC19}"/>
              </a:ext>
            </a:extLst>
          </p:cNvPr>
          <p:cNvCxnSpPr/>
          <p:nvPr/>
        </p:nvCxnSpPr>
        <p:spPr bwMode="auto">
          <a:xfrm rot="5400000" flipH="1" flipV="1">
            <a:off x="2435366" y="3635235"/>
            <a:ext cx="5746471" cy="2133602"/>
          </a:xfrm>
          <a:prstGeom prst="bentConnector3">
            <a:avLst>
              <a:gd name="adj1" fmla="val 45380"/>
            </a:avLst>
          </a:prstGeom>
          <a:solidFill>
            <a:schemeClr val="accent1"/>
          </a:solidFill>
          <a:ln w="63500" cap="flat" cmpd="sng" algn="ctr">
            <a:solidFill>
              <a:srgbClr val="FFC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Connector: Elbow 13">
            <a:extLst>
              <a:ext uri="{FF2B5EF4-FFF2-40B4-BE49-F238E27FC236}">
                <a16:creationId xmlns:a16="http://schemas.microsoft.com/office/drawing/2014/main" id="{6C7CE966-8DF8-F496-B4BF-04B27756BF97}"/>
              </a:ext>
            </a:extLst>
          </p:cNvPr>
          <p:cNvCxnSpPr/>
          <p:nvPr/>
        </p:nvCxnSpPr>
        <p:spPr bwMode="auto">
          <a:xfrm rot="10800000">
            <a:off x="6355285" y="1792764"/>
            <a:ext cx="5325642" cy="1193647"/>
          </a:xfrm>
          <a:prstGeom prst="bentConnector3">
            <a:avLst>
              <a:gd name="adj1" fmla="val -13584"/>
            </a:avLst>
          </a:prstGeom>
          <a:solidFill>
            <a:schemeClr val="accent1"/>
          </a:solidFill>
          <a:ln w="63500" cap="flat" cmpd="sng" algn="ctr">
            <a:solidFill>
              <a:srgbClr val="FFC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 name="Connector: Elbow 6">
            <a:extLst>
              <a:ext uri="{FF2B5EF4-FFF2-40B4-BE49-F238E27FC236}">
                <a16:creationId xmlns:a16="http://schemas.microsoft.com/office/drawing/2014/main" id="{ACBFF8BB-FBA1-C762-4283-130DA264A8E6}"/>
              </a:ext>
            </a:extLst>
          </p:cNvPr>
          <p:cNvCxnSpPr/>
          <p:nvPr/>
        </p:nvCxnSpPr>
        <p:spPr bwMode="auto">
          <a:xfrm flipV="1">
            <a:off x="8127999" y="3311011"/>
            <a:ext cx="3505201" cy="3013591"/>
          </a:xfrm>
          <a:prstGeom prst="bentConnector3">
            <a:avLst>
              <a:gd name="adj1" fmla="val 123212"/>
            </a:avLst>
          </a:prstGeom>
          <a:solidFill>
            <a:schemeClr val="accent1"/>
          </a:solidFill>
          <a:ln w="63500" cap="flat" cmpd="sng" algn="ctr">
            <a:solidFill>
              <a:srgbClr val="0070C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Connector: Elbow 31">
            <a:extLst>
              <a:ext uri="{FF2B5EF4-FFF2-40B4-BE49-F238E27FC236}">
                <a16:creationId xmlns:a16="http://schemas.microsoft.com/office/drawing/2014/main" id="{59DF39DD-C840-A97D-61FA-E77C9951EE88}"/>
              </a:ext>
            </a:extLst>
          </p:cNvPr>
          <p:cNvCxnSpPr/>
          <p:nvPr/>
        </p:nvCxnSpPr>
        <p:spPr bwMode="auto">
          <a:xfrm rot="10800000">
            <a:off x="3484220" y="5476478"/>
            <a:ext cx="4719980" cy="848125"/>
          </a:xfrm>
          <a:prstGeom prst="bentConnector3">
            <a:avLst>
              <a:gd name="adj1" fmla="val 50000"/>
            </a:avLst>
          </a:prstGeom>
          <a:solidFill>
            <a:schemeClr val="accent1"/>
          </a:solidFill>
          <a:ln w="63500" cap="flat" cmpd="sng" algn="ctr">
            <a:solidFill>
              <a:srgbClr val="0070C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 name="Straight Connector 7">
            <a:extLst>
              <a:ext uri="{FF2B5EF4-FFF2-40B4-BE49-F238E27FC236}">
                <a16:creationId xmlns:a16="http://schemas.microsoft.com/office/drawing/2014/main" id="{8FB2D30D-C18A-4655-7482-0DFCEE9A66F6}"/>
              </a:ext>
            </a:extLst>
          </p:cNvPr>
          <p:cNvCxnSpPr/>
          <p:nvPr/>
        </p:nvCxnSpPr>
        <p:spPr bwMode="auto">
          <a:xfrm flipV="1">
            <a:off x="5842000" y="6324602"/>
            <a:ext cx="0" cy="1208246"/>
          </a:xfrm>
          <a:prstGeom prst="line">
            <a:avLst/>
          </a:prstGeom>
          <a:solidFill>
            <a:schemeClr val="accent1"/>
          </a:solidFill>
          <a:ln w="63500" cap="flat" cmpd="sng" algn="ctr">
            <a:solidFill>
              <a:srgbClr val="0070C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5735728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76200"/>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Control Wiring </a:t>
            </a:r>
          </a:p>
        </p:txBody>
      </p:sp>
      <p:pic>
        <p:nvPicPr>
          <p:cNvPr id="3" name="Picture 2">
            <a:extLst>
              <a:ext uri="{FF2B5EF4-FFF2-40B4-BE49-F238E27FC236}">
                <a16:creationId xmlns:a16="http://schemas.microsoft.com/office/drawing/2014/main" id="{1D62A707-1724-EDA6-4735-21D288AB1A18}"/>
              </a:ext>
            </a:extLst>
          </p:cNvPr>
          <p:cNvPicPr>
            <a:picLocks noChangeAspect="1"/>
          </p:cNvPicPr>
          <p:nvPr/>
        </p:nvPicPr>
        <p:blipFill>
          <a:blip r:embed="rId3"/>
          <a:stretch>
            <a:fillRect/>
          </a:stretch>
        </p:blipFill>
        <p:spPr>
          <a:xfrm>
            <a:off x="677386" y="1828800"/>
            <a:ext cx="1906859" cy="2895600"/>
          </a:xfrm>
          <a:prstGeom prst="rect">
            <a:avLst/>
          </a:prstGeom>
        </p:spPr>
      </p:pic>
      <p:sp>
        <p:nvSpPr>
          <p:cNvPr id="4" name="TextBox 3">
            <a:extLst>
              <a:ext uri="{FF2B5EF4-FFF2-40B4-BE49-F238E27FC236}">
                <a16:creationId xmlns:a16="http://schemas.microsoft.com/office/drawing/2014/main" id="{CB7743A6-D01B-3A87-34F4-683C96A4323A}"/>
              </a:ext>
            </a:extLst>
          </p:cNvPr>
          <p:cNvSpPr txBox="1"/>
          <p:nvPr/>
        </p:nvSpPr>
        <p:spPr>
          <a:xfrm>
            <a:off x="2717800" y="2286000"/>
            <a:ext cx="685800" cy="4801314"/>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R</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C</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G2</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W1</a:t>
            </a: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dirty="0"/>
          </a:p>
        </p:txBody>
      </p:sp>
      <p:sp>
        <p:nvSpPr>
          <p:cNvPr id="12" name="TextBox 11">
            <a:extLst>
              <a:ext uri="{FF2B5EF4-FFF2-40B4-BE49-F238E27FC236}">
                <a16:creationId xmlns:a16="http://schemas.microsoft.com/office/drawing/2014/main" id="{078F000F-4D27-803F-0B11-290C5FD157FF}"/>
              </a:ext>
            </a:extLst>
          </p:cNvPr>
          <p:cNvSpPr txBox="1"/>
          <p:nvPr/>
        </p:nvSpPr>
        <p:spPr>
          <a:xfrm>
            <a:off x="3367554" y="2725503"/>
            <a:ext cx="18288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24 – 30 VAC</a:t>
            </a:r>
          </a:p>
        </p:txBody>
      </p:sp>
      <p:pic>
        <p:nvPicPr>
          <p:cNvPr id="3073" name="Picture 1">
            <a:extLst>
              <a:ext uri="{FF2B5EF4-FFF2-40B4-BE49-F238E27FC236}">
                <a16:creationId xmlns:a16="http://schemas.microsoft.com/office/drawing/2014/main" id="{8037EE4F-6E7B-AEC4-8D79-C4B6B3D85C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65035" y="1447800"/>
            <a:ext cx="4410075" cy="4746269"/>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EE501344-6CC4-8BAF-AD8D-04FCE1F3279C}"/>
              </a:ext>
            </a:extLst>
          </p:cNvPr>
          <p:cNvCxnSpPr/>
          <p:nvPr/>
        </p:nvCxnSpPr>
        <p:spPr bwMode="auto">
          <a:xfrm>
            <a:off x="3365500" y="3311013"/>
            <a:ext cx="5658055" cy="915236"/>
          </a:xfrm>
          <a:prstGeom prst="bentConnector3">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Connector: Elbow 18">
            <a:extLst>
              <a:ext uri="{FF2B5EF4-FFF2-40B4-BE49-F238E27FC236}">
                <a16:creationId xmlns:a16="http://schemas.microsoft.com/office/drawing/2014/main" id="{79DC35F7-CC0F-9324-2312-BEA59806A630}"/>
              </a:ext>
            </a:extLst>
          </p:cNvPr>
          <p:cNvCxnSpPr/>
          <p:nvPr/>
        </p:nvCxnSpPr>
        <p:spPr bwMode="auto">
          <a:xfrm>
            <a:off x="6194527" y="1486337"/>
            <a:ext cx="5486400" cy="3000146"/>
          </a:xfrm>
          <a:prstGeom prst="bentConnector3">
            <a:avLst>
              <a:gd name="adj1" fmla="val 119140"/>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Connector: Elbow 23">
            <a:extLst>
              <a:ext uri="{FF2B5EF4-FFF2-40B4-BE49-F238E27FC236}">
                <a16:creationId xmlns:a16="http://schemas.microsoft.com/office/drawing/2014/main" id="{B017C978-8D78-E116-72D7-CA3F62DC349C}"/>
              </a:ext>
            </a:extLst>
          </p:cNvPr>
          <p:cNvCxnSpPr/>
          <p:nvPr/>
        </p:nvCxnSpPr>
        <p:spPr bwMode="auto">
          <a:xfrm flipV="1">
            <a:off x="3403600" y="1486487"/>
            <a:ext cx="2895600" cy="1028113"/>
          </a:xfrm>
          <a:prstGeom prst="bentConnector3">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 name="Connector: Elbow 1">
            <a:extLst>
              <a:ext uri="{FF2B5EF4-FFF2-40B4-BE49-F238E27FC236}">
                <a16:creationId xmlns:a16="http://schemas.microsoft.com/office/drawing/2014/main" id="{0EE0C8E4-77E9-E57D-5779-57D5D67CB32E}"/>
              </a:ext>
            </a:extLst>
          </p:cNvPr>
          <p:cNvCxnSpPr/>
          <p:nvPr/>
        </p:nvCxnSpPr>
        <p:spPr bwMode="auto">
          <a:xfrm flipV="1">
            <a:off x="3365500" y="3898900"/>
            <a:ext cx="5658055" cy="84681"/>
          </a:xfrm>
          <a:prstGeom prst="bentConnector3">
            <a:avLst>
              <a:gd name="adj1" fmla="val 25081"/>
            </a:avLst>
          </a:prstGeom>
          <a:solidFill>
            <a:schemeClr val="accent1"/>
          </a:solidFill>
          <a:ln w="63500" cap="flat" cmpd="sng" algn="ctr">
            <a:solidFill>
              <a:srgbClr val="00B05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C11BB8C9-60DC-A666-FA60-808C84DBCCAD}"/>
              </a:ext>
            </a:extLst>
          </p:cNvPr>
          <p:cNvSpPr txBox="1"/>
          <p:nvPr/>
        </p:nvSpPr>
        <p:spPr>
          <a:xfrm>
            <a:off x="6268170" y="6707789"/>
            <a:ext cx="6533945" cy="1200329"/>
          </a:xfrm>
          <a:prstGeom prst="rect">
            <a:avLst/>
          </a:prstGeom>
          <a:noFill/>
        </p:spPr>
        <p:txBody>
          <a:bodyPr wrap="square" rtlCol="0">
            <a:spAutoFit/>
          </a:bodyPr>
          <a:lstStyle/>
          <a:p>
            <a:r>
              <a:rPr lang="en-US" sz="2400" dirty="0"/>
              <a:t>For the Honeywell T10 thermostat to enable the Aux heat, work, it will need a source for the outside temperature either a sensor or </a:t>
            </a:r>
            <a:r>
              <a:rPr lang="en-US" sz="2400" dirty="0" err="1"/>
              <a:t>WiFi</a:t>
            </a:r>
            <a:endParaRPr lang="en-US" sz="2400" dirty="0"/>
          </a:p>
        </p:txBody>
      </p:sp>
      <p:pic>
        <p:nvPicPr>
          <p:cNvPr id="4097" name="Picture 1">
            <a:extLst>
              <a:ext uri="{FF2B5EF4-FFF2-40B4-BE49-F238E27FC236}">
                <a16:creationId xmlns:a16="http://schemas.microsoft.com/office/drawing/2014/main" id="{5EEC2AE3-D80A-10C5-F9BF-27AF6D9B72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0" y="6781800"/>
            <a:ext cx="2455990" cy="214312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DFD15F0-9A4A-AEDC-FCDC-437AA169E1BB}"/>
              </a:ext>
            </a:extLst>
          </p:cNvPr>
          <p:cNvSpPr txBox="1"/>
          <p:nvPr/>
        </p:nvSpPr>
        <p:spPr>
          <a:xfrm>
            <a:off x="4089400" y="7575270"/>
            <a:ext cx="25146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O    Y     C     W</a:t>
            </a:r>
          </a:p>
        </p:txBody>
      </p:sp>
      <p:cxnSp>
        <p:nvCxnSpPr>
          <p:cNvPr id="11" name="Connector: Elbow 10">
            <a:extLst>
              <a:ext uri="{FF2B5EF4-FFF2-40B4-BE49-F238E27FC236}">
                <a16:creationId xmlns:a16="http://schemas.microsoft.com/office/drawing/2014/main" id="{C25F13BC-5A51-CA82-F69B-1095F98BD8EB}"/>
              </a:ext>
            </a:extLst>
          </p:cNvPr>
          <p:cNvCxnSpPr>
            <a:cxnSpLocks/>
          </p:cNvCxnSpPr>
          <p:nvPr/>
        </p:nvCxnSpPr>
        <p:spPr bwMode="auto">
          <a:xfrm rot="5400000">
            <a:off x="4689475" y="4814909"/>
            <a:ext cx="3331620" cy="2171701"/>
          </a:xfrm>
          <a:prstGeom prst="bentConnector3">
            <a:avLst>
              <a:gd name="adj1" fmla="val 50000"/>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Connector: Elbow 19">
            <a:extLst>
              <a:ext uri="{FF2B5EF4-FFF2-40B4-BE49-F238E27FC236}">
                <a16:creationId xmlns:a16="http://schemas.microsoft.com/office/drawing/2014/main" id="{2A793567-450E-8FBF-327D-1289F375F75C}"/>
              </a:ext>
            </a:extLst>
          </p:cNvPr>
          <p:cNvCxnSpPr/>
          <p:nvPr/>
        </p:nvCxnSpPr>
        <p:spPr bwMode="auto">
          <a:xfrm rot="5400000" flipH="1" flipV="1">
            <a:off x="4302266" y="3749534"/>
            <a:ext cx="4298669" cy="3352803"/>
          </a:xfrm>
          <a:prstGeom prst="bentConnector3">
            <a:avLst>
              <a:gd name="adj1" fmla="val 54392"/>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25">
            <a:extLst>
              <a:ext uri="{FF2B5EF4-FFF2-40B4-BE49-F238E27FC236}">
                <a16:creationId xmlns:a16="http://schemas.microsoft.com/office/drawing/2014/main" id="{C27B67D3-CAFA-E9D2-FCFB-4E354F6D4A09}"/>
              </a:ext>
            </a:extLst>
          </p:cNvPr>
          <p:cNvCxnSpPr/>
          <p:nvPr/>
        </p:nvCxnSpPr>
        <p:spPr bwMode="auto">
          <a:xfrm>
            <a:off x="8128002" y="3311013"/>
            <a:ext cx="809725" cy="0"/>
          </a:xfrm>
          <a:prstGeom prst="line">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 name="Connector: Elbow 5">
            <a:extLst>
              <a:ext uri="{FF2B5EF4-FFF2-40B4-BE49-F238E27FC236}">
                <a16:creationId xmlns:a16="http://schemas.microsoft.com/office/drawing/2014/main" id="{0FE99281-5E00-9C83-A338-71055F4CAC19}"/>
              </a:ext>
            </a:extLst>
          </p:cNvPr>
          <p:cNvCxnSpPr/>
          <p:nvPr/>
        </p:nvCxnSpPr>
        <p:spPr bwMode="auto">
          <a:xfrm rot="5400000" flipH="1" flipV="1">
            <a:off x="2435366" y="3635235"/>
            <a:ext cx="5746471" cy="2133602"/>
          </a:xfrm>
          <a:prstGeom prst="bentConnector3">
            <a:avLst>
              <a:gd name="adj1" fmla="val 45380"/>
            </a:avLst>
          </a:prstGeom>
          <a:solidFill>
            <a:schemeClr val="accent1"/>
          </a:solidFill>
          <a:ln w="63500" cap="flat" cmpd="sng" algn="ctr">
            <a:solidFill>
              <a:srgbClr val="FFC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Connector: Elbow 13">
            <a:extLst>
              <a:ext uri="{FF2B5EF4-FFF2-40B4-BE49-F238E27FC236}">
                <a16:creationId xmlns:a16="http://schemas.microsoft.com/office/drawing/2014/main" id="{6C7CE966-8DF8-F496-B4BF-04B27756BF97}"/>
              </a:ext>
            </a:extLst>
          </p:cNvPr>
          <p:cNvCxnSpPr/>
          <p:nvPr/>
        </p:nvCxnSpPr>
        <p:spPr bwMode="auto">
          <a:xfrm rot="10800000">
            <a:off x="6355285" y="1792764"/>
            <a:ext cx="5325642" cy="1193647"/>
          </a:xfrm>
          <a:prstGeom prst="bentConnector3">
            <a:avLst>
              <a:gd name="adj1" fmla="val -13584"/>
            </a:avLst>
          </a:prstGeom>
          <a:solidFill>
            <a:schemeClr val="accent1"/>
          </a:solidFill>
          <a:ln w="63500" cap="flat" cmpd="sng" algn="ctr">
            <a:solidFill>
              <a:srgbClr val="FFC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 name="Connector: Elbow 6">
            <a:extLst>
              <a:ext uri="{FF2B5EF4-FFF2-40B4-BE49-F238E27FC236}">
                <a16:creationId xmlns:a16="http://schemas.microsoft.com/office/drawing/2014/main" id="{ACBFF8BB-FBA1-C762-4283-130DA264A8E6}"/>
              </a:ext>
            </a:extLst>
          </p:cNvPr>
          <p:cNvCxnSpPr/>
          <p:nvPr/>
        </p:nvCxnSpPr>
        <p:spPr bwMode="auto">
          <a:xfrm flipV="1">
            <a:off x="8127999" y="3311011"/>
            <a:ext cx="3505201" cy="3013591"/>
          </a:xfrm>
          <a:prstGeom prst="bentConnector3">
            <a:avLst>
              <a:gd name="adj1" fmla="val 123212"/>
            </a:avLst>
          </a:prstGeom>
          <a:solidFill>
            <a:schemeClr val="accent1"/>
          </a:solidFill>
          <a:ln w="63500" cap="flat" cmpd="sng" algn="ctr">
            <a:solidFill>
              <a:srgbClr val="0070C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Connector: Elbow 31">
            <a:extLst>
              <a:ext uri="{FF2B5EF4-FFF2-40B4-BE49-F238E27FC236}">
                <a16:creationId xmlns:a16="http://schemas.microsoft.com/office/drawing/2014/main" id="{59DF39DD-C840-A97D-61FA-E77C9951EE88}"/>
              </a:ext>
            </a:extLst>
          </p:cNvPr>
          <p:cNvCxnSpPr/>
          <p:nvPr/>
        </p:nvCxnSpPr>
        <p:spPr bwMode="auto">
          <a:xfrm rot="10800000">
            <a:off x="3484220" y="5476478"/>
            <a:ext cx="4719980" cy="848125"/>
          </a:xfrm>
          <a:prstGeom prst="bentConnector3">
            <a:avLst>
              <a:gd name="adj1" fmla="val 50000"/>
            </a:avLst>
          </a:prstGeom>
          <a:solidFill>
            <a:schemeClr val="accent1"/>
          </a:solidFill>
          <a:ln w="63500" cap="flat" cmpd="sng" algn="ctr">
            <a:solidFill>
              <a:srgbClr val="0070C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 name="Straight Connector 7">
            <a:extLst>
              <a:ext uri="{FF2B5EF4-FFF2-40B4-BE49-F238E27FC236}">
                <a16:creationId xmlns:a16="http://schemas.microsoft.com/office/drawing/2014/main" id="{8FB2D30D-C18A-4655-7482-0DFCEE9A66F6}"/>
              </a:ext>
            </a:extLst>
          </p:cNvPr>
          <p:cNvCxnSpPr/>
          <p:nvPr/>
        </p:nvCxnSpPr>
        <p:spPr bwMode="auto">
          <a:xfrm flipV="1">
            <a:off x="5842000" y="6324602"/>
            <a:ext cx="0" cy="1208246"/>
          </a:xfrm>
          <a:prstGeom prst="line">
            <a:avLst/>
          </a:prstGeom>
          <a:solidFill>
            <a:schemeClr val="accent1"/>
          </a:solidFill>
          <a:ln w="63500" cap="flat" cmpd="sng" algn="ctr">
            <a:solidFill>
              <a:srgbClr val="0070C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 name="Straight Arrow Connector 14">
            <a:extLst>
              <a:ext uri="{FF2B5EF4-FFF2-40B4-BE49-F238E27FC236}">
                <a16:creationId xmlns:a16="http://schemas.microsoft.com/office/drawing/2014/main" id="{A41272E6-5668-4E11-33E8-B48CAFBA334C}"/>
              </a:ext>
            </a:extLst>
          </p:cNvPr>
          <p:cNvCxnSpPr/>
          <p:nvPr/>
        </p:nvCxnSpPr>
        <p:spPr bwMode="auto">
          <a:xfrm flipH="1">
            <a:off x="7518400" y="2725503"/>
            <a:ext cx="1419327" cy="0"/>
          </a:xfrm>
          <a:prstGeom prst="straightConnector1">
            <a:avLst/>
          </a:prstGeom>
          <a:solidFill>
            <a:schemeClr val="accent1"/>
          </a:solidFill>
          <a:ln w="63500" cap="flat" cmpd="sng" algn="ctr">
            <a:solidFill>
              <a:schemeClr val="accent1">
                <a:lumMod val="60000"/>
                <a:lumOff val="40000"/>
              </a:schemeClr>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Arrow Connector 22">
            <a:extLst>
              <a:ext uri="{FF2B5EF4-FFF2-40B4-BE49-F238E27FC236}">
                <a16:creationId xmlns:a16="http://schemas.microsoft.com/office/drawing/2014/main" id="{522F2540-828F-A0FB-3406-22914012C522}"/>
              </a:ext>
            </a:extLst>
          </p:cNvPr>
          <p:cNvCxnSpPr/>
          <p:nvPr/>
        </p:nvCxnSpPr>
        <p:spPr bwMode="auto">
          <a:xfrm flipH="1">
            <a:off x="7518400" y="2996736"/>
            <a:ext cx="1419327" cy="0"/>
          </a:xfrm>
          <a:prstGeom prst="straightConnector1">
            <a:avLst/>
          </a:prstGeom>
          <a:solidFill>
            <a:schemeClr val="accent1"/>
          </a:solidFill>
          <a:ln w="63500" cap="flat" cmpd="sng" algn="ctr">
            <a:solidFill>
              <a:schemeClr val="accent1">
                <a:lumMod val="60000"/>
                <a:lumOff val="40000"/>
              </a:schemeClr>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33739994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Box 3">
            <a:extLst>
              <a:ext uri="{FF2B5EF4-FFF2-40B4-BE49-F238E27FC236}">
                <a16:creationId xmlns:a16="http://schemas.microsoft.com/office/drawing/2014/main" id="{E73EC3ED-BB57-415D-B8C0-E58621E23ED4}"/>
              </a:ext>
            </a:extLst>
          </p:cNvPr>
          <p:cNvSpPr txBox="1">
            <a:spLocks noChangeArrowheads="1"/>
          </p:cNvSpPr>
          <p:nvPr/>
        </p:nvSpPr>
        <p:spPr bwMode="auto">
          <a:xfrm>
            <a:off x="3057952" y="695226"/>
            <a:ext cx="5717912" cy="519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lnSpc>
                <a:spcPct val="80000"/>
              </a:lnSpc>
              <a:spcBef>
                <a:spcPct val="0"/>
              </a:spcBef>
              <a:spcAft>
                <a:spcPct val="0"/>
              </a:spcAft>
              <a:buNone/>
            </a:pPr>
            <a:r>
              <a:rPr lang="en-US" altLang="zh-CN" sz="3467" b="1" dirty="0">
                <a:solidFill>
                  <a:srgbClr val="000000">
                    <a:lumMod val="75000"/>
                    <a:lumOff val="25000"/>
                  </a:srgbClr>
                </a:solidFill>
                <a:latin typeface="Arial" panose="020B0604020202020204" pitchFamily="34" charset="0"/>
                <a:cs typeface="Arial" panose="020B0604020202020204" pitchFamily="34" charset="0"/>
              </a:rPr>
              <a:t>IoT Device</a:t>
            </a:r>
            <a:r>
              <a:rPr lang="zh-CN" altLang="en-US" sz="3467" b="1" dirty="0">
                <a:solidFill>
                  <a:srgbClr val="000000">
                    <a:lumMod val="75000"/>
                    <a:lumOff val="25000"/>
                  </a:srgbClr>
                </a:solidFill>
                <a:latin typeface="Arial" panose="020B0604020202020204" pitchFamily="34" charset="0"/>
                <a:cs typeface="Arial" panose="020B0604020202020204" pitchFamily="34" charset="0"/>
              </a:rPr>
              <a:t> </a:t>
            </a:r>
            <a:r>
              <a:rPr lang="en-US" altLang="zh-CN" sz="3467" b="1" dirty="0">
                <a:solidFill>
                  <a:srgbClr val="000000">
                    <a:lumMod val="75000"/>
                    <a:lumOff val="25000"/>
                  </a:srgbClr>
                </a:solidFill>
                <a:latin typeface="Arial" panose="020B0604020202020204" pitchFamily="34" charset="0"/>
                <a:cs typeface="Arial" panose="020B0604020202020204" pitchFamily="34" charset="0"/>
              </a:rPr>
              <a:t>INSTALLATION</a:t>
            </a:r>
          </a:p>
        </p:txBody>
      </p:sp>
      <p:sp>
        <p:nvSpPr>
          <p:cNvPr id="97287" name="Text Placeholder 20">
            <a:extLst>
              <a:ext uri="{FF2B5EF4-FFF2-40B4-BE49-F238E27FC236}">
                <a16:creationId xmlns:a16="http://schemas.microsoft.com/office/drawing/2014/main" id="{F4A3A7CD-4AFF-48BB-A645-DEF4C4640C1D}"/>
              </a:ext>
            </a:extLst>
          </p:cNvPr>
          <p:cNvSpPr txBox="1">
            <a:spLocks/>
          </p:cNvSpPr>
          <p:nvPr/>
        </p:nvSpPr>
        <p:spPr bwMode="auto">
          <a:xfrm>
            <a:off x="1269207" y="1731836"/>
            <a:ext cx="7154333" cy="31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0" fontAlgn="base" hangingPunct="0">
              <a:spcAft>
                <a:spcPct val="0"/>
              </a:spcAft>
              <a:buNone/>
            </a:pPr>
            <a:r>
              <a:rPr lang="en-US" altLang="zh-CN" sz="1517" dirty="0">
                <a:solidFill>
                  <a:srgbClr val="7F7F7F"/>
                </a:solidFill>
              </a:rPr>
              <a:t>Wiring</a:t>
            </a:r>
            <a:endParaRPr lang="ja-JP" altLang="en-US" sz="1517" dirty="0">
              <a:solidFill>
                <a:srgbClr val="7F7F7F"/>
              </a:solidFill>
            </a:endParaRPr>
          </a:p>
        </p:txBody>
      </p:sp>
      <p:sp>
        <p:nvSpPr>
          <p:cNvPr id="11" name="Rectangle 1"/>
          <p:cNvSpPr>
            <a:spLocks noChangeArrowheads="1"/>
          </p:cNvSpPr>
          <p:nvPr/>
        </p:nvSpPr>
        <p:spPr bwMode="auto">
          <a:xfrm>
            <a:off x="1241689" y="1857067"/>
            <a:ext cx="10373784"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371404" indent="-371404">
              <a:buFontTx/>
              <a:buAutoNum type="arabicPeriod" startAt="3"/>
              <a:defRPr/>
            </a:pPr>
            <a:r>
              <a:rPr lang="en-US" altLang="zh-CN" sz="3200" dirty="0">
                <a:solidFill>
                  <a:srgbClr val="000000"/>
                </a:solidFill>
                <a:latin typeface="Times New Roman"/>
                <a:cs typeface="Arial" pitchFamily="34" charset="0"/>
              </a:rPr>
              <a:t>Plug the male blue terminal into </a:t>
            </a:r>
            <a:r>
              <a:rPr lang="en-US" altLang="zh-CN" sz="3200" dirty="0">
                <a:solidFill>
                  <a:srgbClr val="FF0000"/>
                </a:solidFill>
                <a:latin typeface="Times New Roman"/>
                <a:cs typeface="Arial" pitchFamily="34" charset="0"/>
              </a:rPr>
              <a:t>CN11 (IoT) </a:t>
            </a:r>
            <a:r>
              <a:rPr lang="en-US" altLang="zh-CN" sz="3200" dirty="0">
                <a:solidFill>
                  <a:srgbClr val="000000"/>
                </a:solidFill>
                <a:latin typeface="Times New Roman"/>
                <a:cs typeface="Arial" pitchFamily="34" charset="0"/>
              </a:rPr>
              <a:t>connector on main control board of outdoor unit.</a:t>
            </a:r>
          </a:p>
        </p:txBody>
      </p:sp>
      <p:grpSp>
        <p:nvGrpSpPr>
          <p:cNvPr id="12" name="组合 1"/>
          <p:cNvGrpSpPr>
            <a:grpSpLocks/>
          </p:cNvGrpSpPr>
          <p:nvPr/>
        </p:nvGrpSpPr>
        <p:grpSpPr bwMode="auto">
          <a:xfrm>
            <a:off x="1716355" y="2879282"/>
            <a:ext cx="3938323" cy="4899684"/>
            <a:chOff x="5294313" y="1966913"/>
            <a:chExt cx="2803525" cy="3740150"/>
          </a:xfrm>
        </p:grpSpPr>
        <p:pic>
          <p:nvPicPr>
            <p:cNvPr id="13" name="图片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94313" y="1966913"/>
              <a:ext cx="2803525" cy="374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圆角矩形 1"/>
            <p:cNvSpPr>
              <a:spLocks noChangeArrowheads="1"/>
            </p:cNvSpPr>
            <p:nvPr/>
          </p:nvSpPr>
          <p:spPr bwMode="auto">
            <a:xfrm>
              <a:off x="7119938" y="3552825"/>
              <a:ext cx="477837" cy="1112838"/>
            </a:xfrm>
            <a:prstGeom prst="roundRect">
              <a:avLst>
                <a:gd name="adj" fmla="val 16667"/>
              </a:avLst>
            </a:prstGeom>
            <a:noFill/>
            <a:ln w="3810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kumimoji="1" sz="3200">
                  <a:solidFill>
                    <a:schemeClr val="tx1"/>
                  </a:solidFill>
                  <a:latin typeface="Times New Roman" pitchFamily="18" charset="0"/>
                  <a:ea typeface="MS PGothic" pitchFamily="34" charset="-128"/>
                </a:defRPr>
              </a:lvl1pPr>
              <a:lvl2pPr marL="742950" indent="-285750" eaLnBrk="0" hangingPunct="0">
                <a:spcBef>
                  <a:spcPct val="20000"/>
                </a:spcBef>
                <a:buChar char="–"/>
                <a:defRPr kumimoji="1" sz="2700">
                  <a:solidFill>
                    <a:schemeClr val="tx1"/>
                  </a:solidFill>
                  <a:latin typeface="Times New Roman" pitchFamily="18" charset="0"/>
                  <a:ea typeface="MS PGothic" pitchFamily="34" charset="-128"/>
                </a:defRPr>
              </a:lvl2pPr>
              <a:lvl3pPr marL="1143000" indent="-228600" eaLnBrk="0" hangingPunct="0">
                <a:spcBef>
                  <a:spcPct val="20000"/>
                </a:spcBef>
                <a:buChar char="•"/>
                <a:defRPr kumimoji="1" sz="2400">
                  <a:solidFill>
                    <a:schemeClr val="tx1"/>
                  </a:solidFill>
                  <a:latin typeface="Times New Roman" pitchFamily="18" charset="0"/>
                  <a:ea typeface="MS PGothic" pitchFamily="34" charset="-128"/>
                </a:defRPr>
              </a:lvl3pPr>
              <a:lvl4pPr marL="1600200" indent="-228600" eaLnBrk="0" hangingPunct="0">
                <a:spcBef>
                  <a:spcPct val="20000"/>
                </a:spcBef>
                <a:buChar char="–"/>
                <a:defRPr kumimoji="1" sz="2000">
                  <a:solidFill>
                    <a:schemeClr val="tx1"/>
                  </a:solidFill>
                  <a:latin typeface="Times New Roman" pitchFamily="18" charset="0"/>
                  <a:ea typeface="MS PGothic" pitchFamily="34" charset="-128"/>
                </a:defRPr>
              </a:lvl4pPr>
              <a:lvl5pPr marL="2057400" indent="-228600" eaLnBrk="0" hangingPunct="0">
                <a:spcBef>
                  <a:spcPct val="20000"/>
                </a:spcBef>
                <a:buChar char="•"/>
                <a:defRPr kumimoji="1"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MS PGothic" pitchFamily="34" charset="-128"/>
                </a:defRPr>
              </a:lvl9pPr>
            </a:lstStyle>
            <a:p>
              <a:pPr eaLnBrk="1" fontAlgn="base" hangingPunct="1">
                <a:spcBef>
                  <a:spcPct val="0"/>
                </a:spcBef>
                <a:spcAft>
                  <a:spcPct val="0"/>
                </a:spcAft>
                <a:buNone/>
              </a:pPr>
              <a:endParaRPr lang="zh-CN" altLang="en-US" sz="867">
                <a:solidFill>
                  <a:srgbClr val="000000"/>
                </a:solidFill>
              </a:endParaRPr>
            </a:p>
          </p:txBody>
        </p:sp>
      </p:grpSp>
      <p:pic>
        <p:nvPicPr>
          <p:cNvPr id="16" name="图片 2"/>
          <p:cNvPicPr>
            <a:picLocks noChangeAspect="1"/>
          </p:cNvPicPr>
          <p:nvPr/>
        </p:nvPicPr>
        <p:blipFill rotWithShape="1">
          <a:blip r:embed="rId4" cstate="screen">
            <a:extLst>
              <a:ext uri="{28A0092B-C50C-407E-A947-70E740481C1C}">
                <a14:useLocalDpi xmlns:a14="http://schemas.microsoft.com/office/drawing/2010/main"/>
              </a:ext>
            </a:extLst>
          </a:blip>
          <a:srcRect l="20780" t="4559" b="5556"/>
          <a:stretch/>
        </p:blipFill>
        <p:spPr bwMode="auto">
          <a:xfrm>
            <a:off x="9471245" y="2879281"/>
            <a:ext cx="2166249" cy="491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3290141" y="-76200"/>
            <a:ext cx="766446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Control Wiring </a:t>
            </a:r>
          </a:p>
        </p:txBody>
      </p:sp>
      <p:sp>
        <p:nvSpPr>
          <p:cNvPr id="4" name="TextBox 3">
            <a:extLst>
              <a:ext uri="{FF2B5EF4-FFF2-40B4-BE49-F238E27FC236}">
                <a16:creationId xmlns:a16="http://schemas.microsoft.com/office/drawing/2014/main" id="{CB7743A6-D01B-3A87-34F4-683C96A4323A}"/>
              </a:ext>
            </a:extLst>
          </p:cNvPr>
          <p:cNvSpPr txBox="1"/>
          <p:nvPr/>
        </p:nvSpPr>
        <p:spPr>
          <a:xfrm>
            <a:off x="2717800" y="2286000"/>
            <a:ext cx="685800" cy="5170646"/>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R</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C</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G</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Y</a:t>
            </a:r>
          </a:p>
          <a:p>
            <a:endParaRPr lang="en-US" sz="2400" b="1" dirty="0">
              <a:latin typeface="Calibri" panose="020F0502020204030204" pitchFamily="34" charset="0"/>
              <a:cs typeface="Calibri" panose="020F0502020204030204" pitchFamily="34" charset="0"/>
            </a:endParaRPr>
          </a:p>
          <a:p>
            <a:r>
              <a:rPr lang="en-US" sz="2400" b="1" dirty="0">
                <a:latin typeface="Calibri" panose="020F0502020204030204" pitchFamily="34" charset="0"/>
                <a:cs typeface="Calibri" panose="020F0502020204030204" pitchFamily="34" charset="0"/>
              </a:rPr>
              <a:t>W1</a:t>
            </a: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sz="2400" b="1" dirty="0">
              <a:latin typeface="Calibri" panose="020F0502020204030204" pitchFamily="34" charset="0"/>
              <a:cs typeface="Calibri" panose="020F0502020204030204" pitchFamily="34" charset="0"/>
            </a:endParaRPr>
          </a:p>
          <a:p>
            <a:endParaRPr lang="en-US" dirty="0"/>
          </a:p>
        </p:txBody>
      </p:sp>
      <p:sp>
        <p:nvSpPr>
          <p:cNvPr id="12" name="TextBox 11">
            <a:extLst>
              <a:ext uri="{FF2B5EF4-FFF2-40B4-BE49-F238E27FC236}">
                <a16:creationId xmlns:a16="http://schemas.microsoft.com/office/drawing/2014/main" id="{078F000F-4D27-803F-0B11-290C5FD157FF}"/>
              </a:ext>
            </a:extLst>
          </p:cNvPr>
          <p:cNvSpPr txBox="1"/>
          <p:nvPr/>
        </p:nvSpPr>
        <p:spPr>
          <a:xfrm>
            <a:off x="3367554" y="2725503"/>
            <a:ext cx="18288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24 – 30 VAC</a:t>
            </a:r>
          </a:p>
        </p:txBody>
      </p:sp>
      <p:pic>
        <p:nvPicPr>
          <p:cNvPr id="3073" name="Picture 1">
            <a:extLst>
              <a:ext uri="{FF2B5EF4-FFF2-40B4-BE49-F238E27FC236}">
                <a16:creationId xmlns:a16="http://schemas.microsoft.com/office/drawing/2014/main" id="{8037EE4F-6E7B-AEC4-8D79-C4B6B3D85C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65035" y="1447800"/>
            <a:ext cx="4410075" cy="4746269"/>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EE501344-6CC4-8BAF-AD8D-04FCE1F3279C}"/>
              </a:ext>
            </a:extLst>
          </p:cNvPr>
          <p:cNvCxnSpPr/>
          <p:nvPr/>
        </p:nvCxnSpPr>
        <p:spPr bwMode="auto">
          <a:xfrm>
            <a:off x="3365500" y="3311013"/>
            <a:ext cx="5658055" cy="915236"/>
          </a:xfrm>
          <a:prstGeom prst="bentConnector3">
            <a:avLst>
              <a:gd name="adj1" fmla="val 26396"/>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 name="Connector: Elbow 18">
            <a:extLst>
              <a:ext uri="{FF2B5EF4-FFF2-40B4-BE49-F238E27FC236}">
                <a16:creationId xmlns:a16="http://schemas.microsoft.com/office/drawing/2014/main" id="{79DC35F7-CC0F-9324-2312-BEA59806A630}"/>
              </a:ext>
            </a:extLst>
          </p:cNvPr>
          <p:cNvCxnSpPr/>
          <p:nvPr/>
        </p:nvCxnSpPr>
        <p:spPr bwMode="auto">
          <a:xfrm>
            <a:off x="6194527" y="1486337"/>
            <a:ext cx="5486400" cy="3000146"/>
          </a:xfrm>
          <a:prstGeom prst="bentConnector3">
            <a:avLst>
              <a:gd name="adj1" fmla="val 119140"/>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Connector: Elbow 23">
            <a:extLst>
              <a:ext uri="{FF2B5EF4-FFF2-40B4-BE49-F238E27FC236}">
                <a16:creationId xmlns:a16="http://schemas.microsoft.com/office/drawing/2014/main" id="{B017C978-8D78-E116-72D7-CA3F62DC349C}"/>
              </a:ext>
            </a:extLst>
          </p:cNvPr>
          <p:cNvCxnSpPr/>
          <p:nvPr/>
        </p:nvCxnSpPr>
        <p:spPr bwMode="auto">
          <a:xfrm flipV="1">
            <a:off x="3403600" y="1486487"/>
            <a:ext cx="2895600" cy="1028113"/>
          </a:xfrm>
          <a:prstGeom prst="bentConnector3">
            <a:avLst/>
          </a:prstGeom>
          <a:solidFill>
            <a:schemeClr val="accent1"/>
          </a:solidFill>
          <a:ln w="63500" cap="flat" cmpd="sng" algn="ctr">
            <a:solidFill>
              <a:srgbClr val="FF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 name="Connector: Elbow 1">
            <a:extLst>
              <a:ext uri="{FF2B5EF4-FFF2-40B4-BE49-F238E27FC236}">
                <a16:creationId xmlns:a16="http://schemas.microsoft.com/office/drawing/2014/main" id="{0EE0C8E4-77E9-E57D-5779-57D5D67CB32E}"/>
              </a:ext>
            </a:extLst>
          </p:cNvPr>
          <p:cNvCxnSpPr/>
          <p:nvPr/>
        </p:nvCxnSpPr>
        <p:spPr bwMode="auto">
          <a:xfrm flipV="1">
            <a:off x="3360051" y="3953919"/>
            <a:ext cx="5658055" cy="84681"/>
          </a:xfrm>
          <a:prstGeom prst="bentConnector3">
            <a:avLst>
              <a:gd name="adj1" fmla="val 44006"/>
            </a:avLst>
          </a:prstGeom>
          <a:solidFill>
            <a:schemeClr val="accent1"/>
          </a:solidFill>
          <a:ln w="63500" cap="flat" cmpd="sng" algn="ctr">
            <a:solidFill>
              <a:srgbClr val="00B05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C11BB8C9-60DC-A666-FA60-808C84DBCCAD}"/>
              </a:ext>
            </a:extLst>
          </p:cNvPr>
          <p:cNvSpPr txBox="1"/>
          <p:nvPr/>
        </p:nvSpPr>
        <p:spPr>
          <a:xfrm>
            <a:off x="6268170" y="6707789"/>
            <a:ext cx="6533945" cy="1569660"/>
          </a:xfrm>
          <a:prstGeom prst="rect">
            <a:avLst/>
          </a:prstGeom>
          <a:noFill/>
        </p:spPr>
        <p:txBody>
          <a:bodyPr wrap="square" rtlCol="0">
            <a:spAutoFit/>
          </a:bodyPr>
          <a:lstStyle/>
          <a:p>
            <a:r>
              <a:rPr lang="en-US" sz="2400" dirty="0"/>
              <a:t>If we substitute the air handler for a furnace, the only change is the thermostat also enables a Y contact on the furnace in order to change the fan speed. </a:t>
            </a:r>
          </a:p>
        </p:txBody>
      </p:sp>
      <p:pic>
        <p:nvPicPr>
          <p:cNvPr id="4097" name="Picture 1">
            <a:extLst>
              <a:ext uri="{FF2B5EF4-FFF2-40B4-BE49-F238E27FC236}">
                <a16:creationId xmlns:a16="http://schemas.microsoft.com/office/drawing/2014/main" id="{5EEC2AE3-D80A-10C5-F9BF-27AF6D9B72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8000" y="6781800"/>
            <a:ext cx="2455990" cy="214312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DFD15F0-9A4A-AEDC-FCDC-437AA169E1BB}"/>
              </a:ext>
            </a:extLst>
          </p:cNvPr>
          <p:cNvSpPr txBox="1"/>
          <p:nvPr/>
        </p:nvSpPr>
        <p:spPr>
          <a:xfrm>
            <a:off x="4089400" y="7575270"/>
            <a:ext cx="251460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O    Y     C     W</a:t>
            </a:r>
          </a:p>
        </p:txBody>
      </p:sp>
      <p:cxnSp>
        <p:nvCxnSpPr>
          <p:cNvPr id="11" name="Connector: Elbow 10">
            <a:extLst>
              <a:ext uri="{FF2B5EF4-FFF2-40B4-BE49-F238E27FC236}">
                <a16:creationId xmlns:a16="http://schemas.microsoft.com/office/drawing/2014/main" id="{C25F13BC-5A51-CA82-F69B-1095F98BD8EB}"/>
              </a:ext>
            </a:extLst>
          </p:cNvPr>
          <p:cNvCxnSpPr>
            <a:cxnSpLocks/>
          </p:cNvCxnSpPr>
          <p:nvPr/>
        </p:nvCxnSpPr>
        <p:spPr bwMode="auto">
          <a:xfrm rot="5400000">
            <a:off x="4689475" y="4814909"/>
            <a:ext cx="3331620" cy="2171701"/>
          </a:xfrm>
          <a:prstGeom prst="bentConnector3">
            <a:avLst>
              <a:gd name="adj1" fmla="val 50000"/>
            </a:avLst>
          </a:prstGeom>
          <a:solidFill>
            <a:schemeClr val="accent1"/>
          </a:solidFill>
          <a:ln w="635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Connector: Elbow 19">
            <a:extLst>
              <a:ext uri="{FF2B5EF4-FFF2-40B4-BE49-F238E27FC236}">
                <a16:creationId xmlns:a16="http://schemas.microsoft.com/office/drawing/2014/main" id="{2A793567-450E-8FBF-327D-1289F375F75C}"/>
              </a:ext>
            </a:extLst>
          </p:cNvPr>
          <p:cNvCxnSpPr/>
          <p:nvPr/>
        </p:nvCxnSpPr>
        <p:spPr bwMode="auto">
          <a:xfrm rot="5400000" flipH="1" flipV="1">
            <a:off x="4302266" y="3749534"/>
            <a:ext cx="4298669" cy="3352803"/>
          </a:xfrm>
          <a:prstGeom prst="bentConnector3">
            <a:avLst>
              <a:gd name="adj1" fmla="val 54392"/>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25">
            <a:extLst>
              <a:ext uri="{FF2B5EF4-FFF2-40B4-BE49-F238E27FC236}">
                <a16:creationId xmlns:a16="http://schemas.microsoft.com/office/drawing/2014/main" id="{C27B67D3-CAFA-E9D2-FCFB-4E354F6D4A09}"/>
              </a:ext>
            </a:extLst>
          </p:cNvPr>
          <p:cNvCxnSpPr/>
          <p:nvPr/>
        </p:nvCxnSpPr>
        <p:spPr bwMode="auto">
          <a:xfrm>
            <a:off x="8128002" y="3311013"/>
            <a:ext cx="809725" cy="0"/>
          </a:xfrm>
          <a:prstGeom prst="line">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 name="Connector: Elbow 5">
            <a:extLst>
              <a:ext uri="{FF2B5EF4-FFF2-40B4-BE49-F238E27FC236}">
                <a16:creationId xmlns:a16="http://schemas.microsoft.com/office/drawing/2014/main" id="{0FE99281-5E00-9C83-A338-71055F4CAC19}"/>
              </a:ext>
            </a:extLst>
          </p:cNvPr>
          <p:cNvCxnSpPr/>
          <p:nvPr/>
        </p:nvCxnSpPr>
        <p:spPr bwMode="auto">
          <a:xfrm rot="5400000" flipH="1" flipV="1">
            <a:off x="2435366" y="3635235"/>
            <a:ext cx="5746471" cy="2133602"/>
          </a:xfrm>
          <a:prstGeom prst="bentConnector3">
            <a:avLst>
              <a:gd name="adj1" fmla="val 45380"/>
            </a:avLst>
          </a:prstGeom>
          <a:solidFill>
            <a:schemeClr val="accent1"/>
          </a:solidFill>
          <a:ln w="63500" cap="flat" cmpd="sng" algn="ctr">
            <a:solidFill>
              <a:srgbClr val="FFC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Connector: Elbow 13">
            <a:extLst>
              <a:ext uri="{FF2B5EF4-FFF2-40B4-BE49-F238E27FC236}">
                <a16:creationId xmlns:a16="http://schemas.microsoft.com/office/drawing/2014/main" id="{6C7CE966-8DF8-F496-B4BF-04B27756BF97}"/>
              </a:ext>
            </a:extLst>
          </p:cNvPr>
          <p:cNvCxnSpPr/>
          <p:nvPr/>
        </p:nvCxnSpPr>
        <p:spPr bwMode="auto">
          <a:xfrm rot="10800000">
            <a:off x="6355285" y="1792764"/>
            <a:ext cx="5325642" cy="1193647"/>
          </a:xfrm>
          <a:prstGeom prst="bentConnector3">
            <a:avLst>
              <a:gd name="adj1" fmla="val -13584"/>
            </a:avLst>
          </a:prstGeom>
          <a:solidFill>
            <a:schemeClr val="accent1"/>
          </a:solidFill>
          <a:ln w="63500" cap="flat" cmpd="sng" algn="ctr">
            <a:solidFill>
              <a:srgbClr val="FFC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 name="Connector: Elbow 6">
            <a:extLst>
              <a:ext uri="{FF2B5EF4-FFF2-40B4-BE49-F238E27FC236}">
                <a16:creationId xmlns:a16="http://schemas.microsoft.com/office/drawing/2014/main" id="{ACBFF8BB-FBA1-C762-4283-130DA264A8E6}"/>
              </a:ext>
            </a:extLst>
          </p:cNvPr>
          <p:cNvCxnSpPr/>
          <p:nvPr/>
        </p:nvCxnSpPr>
        <p:spPr bwMode="auto">
          <a:xfrm flipV="1">
            <a:off x="8127999" y="3311011"/>
            <a:ext cx="3505201" cy="3013591"/>
          </a:xfrm>
          <a:prstGeom prst="bentConnector3">
            <a:avLst>
              <a:gd name="adj1" fmla="val 123212"/>
            </a:avLst>
          </a:prstGeom>
          <a:solidFill>
            <a:schemeClr val="accent1"/>
          </a:solidFill>
          <a:ln w="63500" cap="flat" cmpd="sng" algn="ctr">
            <a:solidFill>
              <a:srgbClr val="0070C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Connector: Elbow 31">
            <a:extLst>
              <a:ext uri="{FF2B5EF4-FFF2-40B4-BE49-F238E27FC236}">
                <a16:creationId xmlns:a16="http://schemas.microsoft.com/office/drawing/2014/main" id="{59DF39DD-C840-A97D-61FA-E77C9951EE88}"/>
              </a:ext>
            </a:extLst>
          </p:cNvPr>
          <p:cNvCxnSpPr/>
          <p:nvPr/>
        </p:nvCxnSpPr>
        <p:spPr bwMode="auto">
          <a:xfrm rot="10800000">
            <a:off x="3484220" y="5476478"/>
            <a:ext cx="4719980" cy="848125"/>
          </a:xfrm>
          <a:prstGeom prst="bentConnector3">
            <a:avLst>
              <a:gd name="adj1" fmla="val 50000"/>
            </a:avLst>
          </a:prstGeom>
          <a:solidFill>
            <a:schemeClr val="accent1"/>
          </a:solidFill>
          <a:ln w="63500" cap="flat" cmpd="sng" algn="ctr">
            <a:solidFill>
              <a:srgbClr val="0070C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 name="Straight Connector 7">
            <a:extLst>
              <a:ext uri="{FF2B5EF4-FFF2-40B4-BE49-F238E27FC236}">
                <a16:creationId xmlns:a16="http://schemas.microsoft.com/office/drawing/2014/main" id="{8FB2D30D-C18A-4655-7482-0DFCEE9A66F6}"/>
              </a:ext>
            </a:extLst>
          </p:cNvPr>
          <p:cNvCxnSpPr/>
          <p:nvPr/>
        </p:nvCxnSpPr>
        <p:spPr bwMode="auto">
          <a:xfrm flipV="1">
            <a:off x="5842000" y="6324602"/>
            <a:ext cx="0" cy="1208246"/>
          </a:xfrm>
          <a:prstGeom prst="line">
            <a:avLst/>
          </a:prstGeom>
          <a:solidFill>
            <a:schemeClr val="accent1"/>
          </a:solidFill>
          <a:ln w="63500" cap="flat" cmpd="sng" algn="ctr">
            <a:solidFill>
              <a:srgbClr val="0070C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 name="Straight Arrow Connector 14">
            <a:extLst>
              <a:ext uri="{FF2B5EF4-FFF2-40B4-BE49-F238E27FC236}">
                <a16:creationId xmlns:a16="http://schemas.microsoft.com/office/drawing/2014/main" id="{A41272E6-5668-4E11-33E8-B48CAFBA334C}"/>
              </a:ext>
            </a:extLst>
          </p:cNvPr>
          <p:cNvCxnSpPr/>
          <p:nvPr/>
        </p:nvCxnSpPr>
        <p:spPr bwMode="auto">
          <a:xfrm flipH="1">
            <a:off x="7518400" y="2725503"/>
            <a:ext cx="1419327" cy="0"/>
          </a:xfrm>
          <a:prstGeom prst="straightConnector1">
            <a:avLst/>
          </a:prstGeom>
          <a:solidFill>
            <a:schemeClr val="accent1"/>
          </a:solidFill>
          <a:ln w="63500" cap="flat" cmpd="sng" algn="ctr">
            <a:solidFill>
              <a:schemeClr val="accent1">
                <a:lumMod val="60000"/>
                <a:lumOff val="40000"/>
              </a:schemeClr>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Arrow Connector 22">
            <a:extLst>
              <a:ext uri="{FF2B5EF4-FFF2-40B4-BE49-F238E27FC236}">
                <a16:creationId xmlns:a16="http://schemas.microsoft.com/office/drawing/2014/main" id="{522F2540-828F-A0FB-3406-22914012C522}"/>
              </a:ext>
            </a:extLst>
          </p:cNvPr>
          <p:cNvCxnSpPr/>
          <p:nvPr/>
        </p:nvCxnSpPr>
        <p:spPr bwMode="auto">
          <a:xfrm flipH="1">
            <a:off x="7518400" y="2996736"/>
            <a:ext cx="1419327" cy="0"/>
          </a:xfrm>
          <a:prstGeom prst="straightConnector1">
            <a:avLst/>
          </a:prstGeom>
          <a:solidFill>
            <a:schemeClr val="accent1"/>
          </a:solidFill>
          <a:ln w="63500" cap="flat" cmpd="sng" algn="ctr">
            <a:solidFill>
              <a:schemeClr val="accent1">
                <a:lumMod val="60000"/>
                <a:lumOff val="40000"/>
              </a:schemeClr>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5121" name="Picture 1">
            <a:extLst>
              <a:ext uri="{FF2B5EF4-FFF2-40B4-BE49-F238E27FC236}">
                <a16:creationId xmlns:a16="http://schemas.microsoft.com/office/drawing/2014/main" id="{0BD3F7A4-FC94-100B-D41B-0138F03B53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7198" y="2109787"/>
            <a:ext cx="2180669" cy="3383621"/>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8">
            <a:extLst>
              <a:ext uri="{FF2B5EF4-FFF2-40B4-BE49-F238E27FC236}">
                <a16:creationId xmlns:a16="http://schemas.microsoft.com/office/drawing/2014/main" id="{7ABA9329-CBC8-3B2D-C2A3-9B191CDF0CB5}"/>
              </a:ext>
            </a:extLst>
          </p:cNvPr>
          <p:cNvCxnSpPr/>
          <p:nvPr/>
        </p:nvCxnSpPr>
        <p:spPr bwMode="auto">
          <a:xfrm>
            <a:off x="3365500" y="4648200"/>
            <a:ext cx="4762499" cy="0"/>
          </a:xfrm>
          <a:prstGeom prst="line">
            <a:avLst/>
          </a:prstGeom>
          <a:solidFill>
            <a:schemeClr val="accent1"/>
          </a:solidFill>
          <a:ln w="63500" cap="flat" cmpd="sng" algn="ctr">
            <a:solidFill>
              <a:srgbClr val="FFFF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583681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03200" y="110851"/>
            <a:ext cx="12801599" cy="1200329"/>
          </a:xfrm>
          <a:prstGeom prst="rect">
            <a:avLst/>
          </a:prstGeom>
          <a:noFill/>
        </p:spPr>
        <p:txBody>
          <a:bodyPr wrap="square" rtlCol="0">
            <a:spAutoFit/>
          </a:bodyPr>
          <a:lstStyle/>
          <a:p>
            <a:r>
              <a:rPr lang="en-US" sz="4800" b="1" dirty="0"/>
              <a:t>Low Voltage Wiring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Ecoer Heat Pump, Ecoer Air Handler, Honeywell HZ432, Honeywell T10 </a:t>
            </a:r>
          </a:p>
        </p:txBody>
      </p:sp>
      <p:pic>
        <p:nvPicPr>
          <p:cNvPr id="7" name="Picture 6">
            <a:extLst>
              <a:ext uri="{FF2B5EF4-FFF2-40B4-BE49-F238E27FC236}">
                <a16:creationId xmlns:a16="http://schemas.microsoft.com/office/drawing/2014/main" id="{CBF1E657-F07E-60F7-6D15-D4279363B096}"/>
              </a:ext>
            </a:extLst>
          </p:cNvPr>
          <p:cNvPicPr>
            <a:picLocks noChangeAspect="1"/>
          </p:cNvPicPr>
          <p:nvPr/>
        </p:nvPicPr>
        <p:blipFill>
          <a:blip r:embed="rId3"/>
          <a:stretch>
            <a:fillRect/>
          </a:stretch>
        </p:blipFill>
        <p:spPr>
          <a:xfrm>
            <a:off x="1346200" y="1295400"/>
            <a:ext cx="10058400" cy="7772400"/>
          </a:xfrm>
          <a:prstGeom prst="rect">
            <a:avLst/>
          </a:prstGeom>
        </p:spPr>
      </p:pic>
    </p:spTree>
    <p:extLst>
      <p:ext uri="{BB962C8B-B14F-4D97-AF65-F5344CB8AC3E}">
        <p14:creationId xmlns:p14="http://schemas.microsoft.com/office/powerpoint/2010/main" val="267601629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79400" y="110851"/>
            <a:ext cx="12725399" cy="1938992"/>
          </a:xfrm>
          <a:prstGeom prst="rect">
            <a:avLst/>
          </a:prstGeom>
          <a:noFill/>
        </p:spPr>
        <p:txBody>
          <a:bodyPr wrap="square" rtlCol="0">
            <a:spAutoFit/>
          </a:bodyPr>
          <a:lstStyle/>
          <a:p>
            <a:r>
              <a:rPr lang="en-US" sz="4800" b="1" dirty="0"/>
              <a:t>Low Voltage Wiring</a:t>
            </a:r>
          </a:p>
          <a:p>
            <a:r>
              <a:rPr lang="en-US" sz="2400" b="1" dirty="0"/>
              <a:t>Ecoer Heat Pump, Ecoer Furnace, Honeywell HZ432, Honeywell T10</a:t>
            </a:r>
          </a:p>
          <a:p>
            <a:endParaRPr lang="en-US" sz="4800" b="1" dirty="0"/>
          </a:p>
        </p:txBody>
      </p:sp>
      <p:pic>
        <p:nvPicPr>
          <p:cNvPr id="3" name="Picture 2">
            <a:extLst>
              <a:ext uri="{FF2B5EF4-FFF2-40B4-BE49-F238E27FC236}">
                <a16:creationId xmlns:a16="http://schemas.microsoft.com/office/drawing/2014/main" id="{0ABC4AC0-F446-4018-F2FB-A423472DFB6D}"/>
              </a:ext>
            </a:extLst>
          </p:cNvPr>
          <p:cNvPicPr>
            <a:picLocks noChangeAspect="1"/>
          </p:cNvPicPr>
          <p:nvPr/>
        </p:nvPicPr>
        <p:blipFill>
          <a:blip r:embed="rId3"/>
          <a:stretch>
            <a:fillRect/>
          </a:stretch>
        </p:blipFill>
        <p:spPr>
          <a:xfrm>
            <a:off x="736600" y="1278082"/>
            <a:ext cx="10134600" cy="7831282"/>
          </a:xfrm>
          <a:prstGeom prst="rect">
            <a:avLst/>
          </a:prstGeom>
        </p:spPr>
      </p:pic>
    </p:spTree>
    <p:extLst>
      <p:ext uri="{BB962C8B-B14F-4D97-AF65-F5344CB8AC3E}">
        <p14:creationId xmlns:p14="http://schemas.microsoft.com/office/powerpoint/2010/main" val="403978076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3932941" y="110851"/>
            <a:ext cx="5871459" cy="1569660"/>
          </a:xfrm>
          <a:prstGeom prst="rect">
            <a:avLst/>
          </a:prstGeom>
          <a:noFill/>
        </p:spPr>
        <p:txBody>
          <a:bodyPr wrap="square" rtlCol="0">
            <a:spAutoFit/>
          </a:bodyPr>
          <a:lstStyle/>
          <a:p>
            <a:r>
              <a:rPr lang="en-US" sz="4800" b="1" dirty="0"/>
              <a:t>Low Voltage Wiring</a:t>
            </a:r>
          </a:p>
          <a:p>
            <a:endParaRPr lang="en-US" sz="4800" b="1" dirty="0"/>
          </a:p>
        </p:txBody>
      </p:sp>
      <p:pic>
        <p:nvPicPr>
          <p:cNvPr id="3" name="Picture 2">
            <a:extLst>
              <a:ext uri="{FF2B5EF4-FFF2-40B4-BE49-F238E27FC236}">
                <a16:creationId xmlns:a16="http://schemas.microsoft.com/office/drawing/2014/main" id="{62379298-6E6D-2E6B-82CB-4D306C9085AF}"/>
              </a:ext>
            </a:extLst>
          </p:cNvPr>
          <p:cNvPicPr>
            <a:picLocks noChangeAspect="1"/>
          </p:cNvPicPr>
          <p:nvPr/>
        </p:nvPicPr>
        <p:blipFill>
          <a:blip r:embed="rId3"/>
          <a:stretch>
            <a:fillRect/>
          </a:stretch>
        </p:blipFill>
        <p:spPr>
          <a:xfrm>
            <a:off x="893059" y="1219200"/>
            <a:ext cx="10210800" cy="7890164"/>
          </a:xfrm>
          <a:prstGeom prst="rect">
            <a:avLst/>
          </a:prstGeom>
        </p:spPr>
      </p:pic>
      <p:sp>
        <p:nvSpPr>
          <p:cNvPr id="5" name="TextBox 4">
            <a:extLst>
              <a:ext uri="{FF2B5EF4-FFF2-40B4-BE49-F238E27FC236}">
                <a16:creationId xmlns:a16="http://schemas.microsoft.com/office/drawing/2014/main" id="{92EAAA69-BF21-C27E-1BFB-7E3F67A5741D}"/>
              </a:ext>
            </a:extLst>
          </p:cNvPr>
          <p:cNvSpPr txBox="1"/>
          <p:nvPr/>
        </p:nvSpPr>
        <p:spPr>
          <a:xfrm>
            <a:off x="279400" y="783936"/>
            <a:ext cx="1257300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Ecoer Heat Pump, Ecoer </a:t>
            </a:r>
            <a:r>
              <a:rPr lang="en-US" sz="2400" b="1" dirty="0">
                <a:solidFill>
                  <a:prstClr val="black"/>
                </a:solidFill>
                <a:latin typeface="Calibri"/>
              </a:rPr>
              <a:t>air Handler</a:t>
            </a:r>
            <a:r>
              <a:rPr kumimoji="0" lang="en-US" sz="2400" b="1" i="0" u="none" strike="noStrike" kern="1200" cap="none" spc="0" normalizeH="0" baseline="0" noProof="0" dirty="0">
                <a:ln>
                  <a:noFill/>
                </a:ln>
                <a:solidFill>
                  <a:prstClr val="black"/>
                </a:solidFill>
                <a:effectLst/>
                <a:uLnTx/>
                <a:uFillTx/>
                <a:latin typeface="Calibri"/>
                <a:ea typeface="+mn-ea"/>
                <a:cs typeface="+mn-cs"/>
              </a:rPr>
              <a:t>, Hydronic Relay, Honeywell HZ432, Honeywell T10</a:t>
            </a:r>
          </a:p>
        </p:txBody>
      </p:sp>
    </p:spTree>
    <p:extLst>
      <p:ext uri="{BB962C8B-B14F-4D97-AF65-F5344CB8AC3E}">
        <p14:creationId xmlns:p14="http://schemas.microsoft.com/office/powerpoint/2010/main" val="81082770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3932941" y="110851"/>
            <a:ext cx="5871459" cy="1569660"/>
          </a:xfrm>
          <a:prstGeom prst="rect">
            <a:avLst/>
          </a:prstGeom>
          <a:noFill/>
        </p:spPr>
        <p:txBody>
          <a:bodyPr wrap="square" rtlCol="0">
            <a:spAutoFit/>
          </a:bodyPr>
          <a:lstStyle/>
          <a:p>
            <a:r>
              <a:rPr lang="en-US" sz="4800" b="1" dirty="0"/>
              <a:t>Low Voltage Wiring</a:t>
            </a:r>
          </a:p>
          <a:p>
            <a:endParaRPr lang="en-US" sz="4800" b="1" dirty="0"/>
          </a:p>
        </p:txBody>
      </p:sp>
      <p:sp>
        <p:nvSpPr>
          <p:cNvPr id="5" name="TextBox 4">
            <a:extLst>
              <a:ext uri="{FF2B5EF4-FFF2-40B4-BE49-F238E27FC236}">
                <a16:creationId xmlns:a16="http://schemas.microsoft.com/office/drawing/2014/main" id="{92EAAA69-BF21-C27E-1BFB-7E3F67A5741D}"/>
              </a:ext>
            </a:extLst>
          </p:cNvPr>
          <p:cNvSpPr txBox="1"/>
          <p:nvPr/>
        </p:nvSpPr>
        <p:spPr>
          <a:xfrm>
            <a:off x="279400" y="783936"/>
            <a:ext cx="1257300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RIB Relay Wiring</a:t>
            </a:r>
          </a:p>
        </p:txBody>
      </p:sp>
      <p:pic>
        <p:nvPicPr>
          <p:cNvPr id="1028" name="Picture 4" descr="RIBU1C">
            <a:extLst>
              <a:ext uri="{FF2B5EF4-FFF2-40B4-BE49-F238E27FC236}">
                <a16:creationId xmlns:a16="http://schemas.microsoft.com/office/drawing/2014/main" id="{F245D70A-9059-2478-9E2F-EA21F6DBC6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5600" y="1680511"/>
            <a:ext cx="7239000" cy="7239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A5D910A6-94FF-ECFF-5252-EF79B9FD040B}"/>
              </a:ext>
            </a:extLst>
          </p:cNvPr>
          <p:cNvSpPr txBox="1"/>
          <p:nvPr/>
        </p:nvSpPr>
        <p:spPr>
          <a:xfrm>
            <a:off x="7594600" y="2391523"/>
            <a:ext cx="5486400" cy="1938992"/>
          </a:xfrm>
          <a:prstGeom prst="rect">
            <a:avLst/>
          </a:prstGeom>
          <a:noFill/>
          <a:ln>
            <a:solidFill>
              <a:schemeClr val="tx1"/>
            </a:solidFill>
          </a:ln>
        </p:spPr>
        <p:txBody>
          <a:bodyPr wrap="square" rtlCol="0">
            <a:spAutoFit/>
          </a:bodyPr>
          <a:lstStyle/>
          <a:p>
            <a:r>
              <a:rPr lang="en-US" sz="2400" b="1" dirty="0"/>
              <a:t>Relay	White /Yellow 	Common</a:t>
            </a:r>
          </a:p>
          <a:p>
            <a:r>
              <a:rPr lang="en-US" sz="2400" b="1" dirty="0"/>
              <a:t>	White / Blue		W1</a:t>
            </a:r>
          </a:p>
          <a:p>
            <a:endParaRPr lang="en-US" sz="2400" b="1" dirty="0"/>
          </a:p>
          <a:p>
            <a:r>
              <a:rPr lang="en-US" sz="2400" b="1" dirty="0"/>
              <a:t>Contact	Yellow		T</a:t>
            </a:r>
          </a:p>
          <a:p>
            <a:r>
              <a:rPr lang="en-US" sz="2400" b="1" dirty="0"/>
              <a:t>	Orange		T</a:t>
            </a:r>
          </a:p>
        </p:txBody>
      </p:sp>
    </p:spTree>
    <p:extLst>
      <p:ext uri="{BB962C8B-B14F-4D97-AF65-F5344CB8AC3E}">
        <p14:creationId xmlns:p14="http://schemas.microsoft.com/office/powerpoint/2010/main" val="395751986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3932941" y="110851"/>
            <a:ext cx="5871459" cy="1569660"/>
          </a:xfrm>
          <a:prstGeom prst="rect">
            <a:avLst/>
          </a:prstGeom>
          <a:noFill/>
        </p:spPr>
        <p:txBody>
          <a:bodyPr wrap="square" rtlCol="0">
            <a:spAutoFit/>
          </a:bodyPr>
          <a:lstStyle/>
          <a:p>
            <a:r>
              <a:rPr lang="en-US" sz="4800" b="1" dirty="0"/>
              <a:t>Air Handler Service</a:t>
            </a:r>
          </a:p>
          <a:p>
            <a:endParaRPr lang="en-US" sz="4800" b="1" dirty="0"/>
          </a:p>
        </p:txBody>
      </p:sp>
      <p:sp>
        <p:nvSpPr>
          <p:cNvPr id="5" name="TextBox 4">
            <a:extLst>
              <a:ext uri="{FF2B5EF4-FFF2-40B4-BE49-F238E27FC236}">
                <a16:creationId xmlns:a16="http://schemas.microsoft.com/office/drawing/2014/main" id="{92EAAA69-BF21-C27E-1BFB-7E3F67A5741D}"/>
              </a:ext>
            </a:extLst>
          </p:cNvPr>
          <p:cNvSpPr txBox="1"/>
          <p:nvPr/>
        </p:nvSpPr>
        <p:spPr>
          <a:xfrm>
            <a:off x="582170" y="1327311"/>
            <a:ext cx="1257300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Evaporator Blower Motor:	</a:t>
            </a:r>
          </a:p>
        </p:txBody>
      </p:sp>
      <p:pic>
        <p:nvPicPr>
          <p:cNvPr id="3" name="Picture 2">
            <a:extLst>
              <a:ext uri="{FF2B5EF4-FFF2-40B4-BE49-F238E27FC236}">
                <a16:creationId xmlns:a16="http://schemas.microsoft.com/office/drawing/2014/main" id="{00000000-0008-0000-0100-0000020C0000}"/>
              </a:ext>
            </a:extLst>
          </p:cNvPr>
          <p:cNvPicPr>
            <a:picLocks noChangeAspect="1" noChangeArrowheads="1"/>
          </p:cNvPicPr>
          <p:nvPr/>
        </p:nvPicPr>
        <p:blipFill>
          <a:blip r:embed="rId3" cstate="print"/>
          <a:srcRect/>
          <a:stretch>
            <a:fillRect/>
          </a:stretch>
        </p:blipFill>
        <p:spPr bwMode="auto">
          <a:xfrm rot="5400000">
            <a:off x="5365232" y="-118070"/>
            <a:ext cx="6015690" cy="9677381"/>
          </a:xfrm>
          <a:prstGeom prst="rect">
            <a:avLst/>
          </a:prstGeom>
          <a:noFill/>
          <a:ln w="1">
            <a:noFill/>
            <a:miter lim="800000"/>
            <a:headEnd/>
            <a:tailEnd type="none" w="med" len="med"/>
          </a:ln>
          <a:effectLst/>
        </p:spPr>
      </p:pic>
      <p:sp>
        <p:nvSpPr>
          <p:cNvPr id="6" name="TextBox 5">
            <a:extLst>
              <a:ext uri="{FF2B5EF4-FFF2-40B4-BE49-F238E27FC236}">
                <a16:creationId xmlns:a16="http://schemas.microsoft.com/office/drawing/2014/main" id="{4A7AB475-54A1-957F-4C7B-C48595CA110D}"/>
              </a:ext>
            </a:extLst>
          </p:cNvPr>
          <p:cNvSpPr txBox="1"/>
          <p:nvPr/>
        </p:nvSpPr>
        <p:spPr>
          <a:xfrm>
            <a:off x="5956300" y="6553199"/>
            <a:ext cx="1981200" cy="369332"/>
          </a:xfrm>
          <a:prstGeom prst="rect">
            <a:avLst/>
          </a:prstGeom>
          <a:noFill/>
        </p:spPr>
        <p:txBody>
          <a:bodyPr wrap="square" rtlCol="0">
            <a:spAutoFit/>
          </a:bodyPr>
          <a:lstStyle/>
          <a:p>
            <a:r>
              <a:rPr lang="en-US" dirty="0"/>
              <a:t>L1 208/240/1/60</a:t>
            </a:r>
          </a:p>
        </p:txBody>
      </p:sp>
      <p:sp>
        <p:nvSpPr>
          <p:cNvPr id="7" name="TextBox 6">
            <a:extLst>
              <a:ext uri="{FF2B5EF4-FFF2-40B4-BE49-F238E27FC236}">
                <a16:creationId xmlns:a16="http://schemas.microsoft.com/office/drawing/2014/main" id="{B5F2F804-D34F-8EA1-C6A4-FAF0AB3AD9B3}"/>
              </a:ext>
            </a:extLst>
          </p:cNvPr>
          <p:cNvSpPr txBox="1"/>
          <p:nvPr/>
        </p:nvSpPr>
        <p:spPr>
          <a:xfrm>
            <a:off x="5880100" y="6130151"/>
            <a:ext cx="2222500" cy="369332"/>
          </a:xfrm>
          <a:prstGeom prst="rect">
            <a:avLst/>
          </a:prstGeom>
          <a:noFill/>
        </p:spPr>
        <p:txBody>
          <a:bodyPr wrap="square" rtlCol="0">
            <a:spAutoFit/>
          </a:bodyPr>
          <a:lstStyle/>
          <a:p>
            <a:r>
              <a:rPr lang="en-US" dirty="0"/>
              <a:t>24 Volt Common</a:t>
            </a:r>
          </a:p>
        </p:txBody>
      </p:sp>
      <p:sp>
        <p:nvSpPr>
          <p:cNvPr id="14" name="TextBox 13">
            <a:extLst>
              <a:ext uri="{FF2B5EF4-FFF2-40B4-BE49-F238E27FC236}">
                <a16:creationId xmlns:a16="http://schemas.microsoft.com/office/drawing/2014/main" id="{F500A75C-339A-CE96-CBDE-D3D8E85F50E5}"/>
              </a:ext>
            </a:extLst>
          </p:cNvPr>
          <p:cNvSpPr txBox="1"/>
          <p:nvPr/>
        </p:nvSpPr>
        <p:spPr>
          <a:xfrm>
            <a:off x="279400" y="5867400"/>
            <a:ext cx="2088865" cy="369332"/>
          </a:xfrm>
          <a:prstGeom prst="rect">
            <a:avLst/>
          </a:prstGeom>
          <a:noFill/>
        </p:spPr>
        <p:txBody>
          <a:bodyPr wrap="square" rtlCol="0">
            <a:spAutoFit/>
          </a:bodyPr>
          <a:lstStyle/>
          <a:p>
            <a:r>
              <a:rPr lang="en-US" dirty="0"/>
              <a:t>Low Speed 24 volts</a:t>
            </a:r>
          </a:p>
        </p:txBody>
      </p:sp>
      <p:cxnSp>
        <p:nvCxnSpPr>
          <p:cNvPr id="16" name="Straight Arrow Connector 15">
            <a:extLst>
              <a:ext uri="{FF2B5EF4-FFF2-40B4-BE49-F238E27FC236}">
                <a16:creationId xmlns:a16="http://schemas.microsoft.com/office/drawing/2014/main" id="{BBB328CC-9C7C-2522-B032-13D05BF14A1D}"/>
              </a:ext>
            </a:extLst>
          </p:cNvPr>
          <p:cNvCxnSpPr>
            <a:cxnSpLocks/>
          </p:cNvCxnSpPr>
          <p:nvPr/>
        </p:nvCxnSpPr>
        <p:spPr>
          <a:xfrm>
            <a:off x="2184400" y="6052066"/>
            <a:ext cx="1866900" cy="653534"/>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17" name="Straight Arrow Connector 16">
            <a:extLst>
              <a:ext uri="{FF2B5EF4-FFF2-40B4-BE49-F238E27FC236}">
                <a16:creationId xmlns:a16="http://schemas.microsoft.com/office/drawing/2014/main" id="{A6C389C3-B36F-D14D-5302-371B6EE9ACAD}"/>
              </a:ext>
            </a:extLst>
          </p:cNvPr>
          <p:cNvCxnSpPr>
            <a:cxnSpLocks/>
          </p:cNvCxnSpPr>
          <p:nvPr/>
        </p:nvCxnSpPr>
        <p:spPr>
          <a:xfrm>
            <a:off x="2565400" y="6922531"/>
            <a:ext cx="1485900" cy="11669"/>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18" name="Straight Arrow Connector 17">
            <a:extLst>
              <a:ext uri="{FF2B5EF4-FFF2-40B4-BE49-F238E27FC236}">
                <a16:creationId xmlns:a16="http://schemas.microsoft.com/office/drawing/2014/main" id="{04385897-5B28-4867-BCB4-0E49F64E8AD4}"/>
              </a:ext>
            </a:extLst>
          </p:cNvPr>
          <p:cNvCxnSpPr>
            <a:cxnSpLocks/>
          </p:cNvCxnSpPr>
          <p:nvPr/>
        </p:nvCxnSpPr>
        <p:spPr>
          <a:xfrm flipV="1">
            <a:off x="2565400" y="7086600"/>
            <a:ext cx="1485900" cy="348734"/>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19" name="Straight Arrow Connector 18">
            <a:extLst>
              <a:ext uri="{FF2B5EF4-FFF2-40B4-BE49-F238E27FC236}">
                <a16:creationId xmlns:a16="http://schemas.microsoft.com/office/drawing/2014/main" id="{D248461B-25E6-C80B-C6EB-19D3CE4C9D39}"/>
              </a:ext>
            </a:extLst>
          </p:cNvPr>
          <p:cNvCxnSpPr>
            <a:cxnSpLocks/>
          </p:cNvCxnSpPr>
          <p:nvPr/>
        </p:nvCxnSpPr>
        <p:spPr>
          <a:xfrm flipV="1">
            <a:off x="2565400" y="7315200"/>
            <a:ext cx="1485900" cy="653534"/>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20" name="Straight Arrow Connector 19">
            <a:extLst>
              <a:ext uri="{FF2B5EF4-FFF2-40B4-BE49-F238E27FC236}">
                <a16:creationId xmlns:a16="http://schemas.microsoft.com/office/drawing/2014/main" id="{791EAD99-9E56-5898-FA9D-EC4DB0E6E9B3}"/>
              </a:ext>
            </a:extLst>
          </p:cNvPr>
          <p:cNvCxnSpPr>
            <a:cxnSpLocks/>
          </p:cNvCxnSpPr>
          <p:nvPr/>
        </p:nvCxnSpPr>
        <p:spPr>
          <a:xfrm flipV="1">
            <a:off x="2184400" y="7543800"/>
            <a:ext cx="1866900" cy="1143000"/>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21" name="Straight Arrow Connector 20">
            <a:extLst>
              <a:ext uri="{FF2B5EF4-FFF2-40B4-BE49-F238E27FC236}">
                <a16:creationId xmlns:a16="http://schemas.microsoft.com/office/drawing/2014/main" id="{0E8B793C-4806-A01E-AF02-02859FBD48E9}"/>
              </a:ext>
            </a:extLst>
          </p:cNvPr>
          <p:cNvCxnSpPr>
            <a:cxnSpLocks/>
            <a:stCxn id="27" idx="1"/>
          </p:cNvCxnSpPr>
          <p:nvPr/>
        </p:nvCxnSpPr>
        <p:spPr>
          <a:xfrm flipH="1" flipV="1">
            <a:off x="5251461" y="7268878"/>
            <a:ext cx="577839" cy="242656"/>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22" name="Straight Arrow Connector 21">
            <a:extLst>
              <a:ext uri="{FF2B5EF4-FFF2-40B4-BE49-F238E27FC236}">
                <a16:creationId xmlns:a16="http://schemas.microsoft.com/office/drawing/2014/main" id="{B6465079-0DA1-C698-A33E-C4C199257463}"/>
              </a:ext>
            </a:extLst>
          </p:cNvPr>
          <p:cNvCxnSpPr>
            <a:cxnSpLocks/>
            <a:stCxn id="28" idx="1"/>
          </p:cNvCxnSpPr>
          <p:nvPr/>
        </p:nvCxnSpPr>
        <p:spPr>
          <a:xfrm flipH="1" flipV="1">
            <a:off x="5251461" y="7065678"/>
            <a:ext cx="552439" cy="64856"/>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23" name="Straight Arrow Connector 22">
            <a:extLst>
              <a:ext uri="{FF2B5EF4-FFF2-40B4-BE49-F238E27FC236}">
                <a16:creationId xmlns:a16="http://schemas.microsoft.com/office/drawing/2014/main" id="{EB2397D6-7CBB-63CD-DFAE-81DB7A23F38D}"/>
              </a:ext>
            </a:extLst>
          </p:cNvPr>
          <p:cNvCxnSpPr>
            <a:cxnSpLocks/>
            <a:stCxn id="6" idx="1"/>
          </p:cNvCxnSpPr>
          <p:nvPr/>
        </p:nvCxnSpPr>
        <p:spPr>
          <a:xfrm flipH="1">
            <a:off x="5251461" y="6737865"/>
            <a:ext cx="704839" cy="84790"/>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24" name="Straight Arrow Connector 23">
            <a:extLst>
              <a:ext uri="{FF2B5EF4-FFF2-40B4-BE49-F238E27FC236}">
                <a16:creationId xmlns:a16="http://schemas.microsoft.com/office/drawing/2014/main" id="{3A2FAC25-F71D-99EB-D6C3-B24C5C481757}"/>
              </a:ext>
            </a:extLst>
          </p:cNvPr>
          <p:cNvCxnSpPr>
            <a:cxnSpLocks/>
          </p:cNvCxnSpPr>
          <p:nvPr/>
        </p:nvCxnSpPr>
        <p:spPr>
          <a:xfrm flipH="1">
            <a:off x="5184508" y="6360977"/>
            <a:ext cx="613659" cy="277012"/>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27" name="TextBox 26">
            <a:extLst>
              <a:ext uri="{FF2B5EF4-FFF2-40B4-BE49-F238E27FC236}">
                <a16:creationId xmlns:a16="http://schemas.microsoft.com/office/drawing/2014/main" id="{F2A935CF-ED63-8AC2-ECCC-7CF10AA7E015}"/>
              </a:ext>
            </a:extLst>
          </p:cNvPr>
          <p:cNvSpPr txBox="1"/>
          <p:nvPr/>
        </p:nvSpPr>
        <p:spPr>
          <a:xfrm>
            <a:off x="5829300" y="7326868"/>
            <a:ext cx="1803400" cy="369332"/>
          </a:xfrm>
          <a:prstGeom prst="rect">
            <a:avLst/>
          </a:prstGeom>
          <a:noFill/>
        </p:spPr>
        <p:txBody>
          <a:bodyPr wrap="square">
            <a:spAutoFit/>
          </a:bodyPr>
          <a:lstStyle/>
          <a:p>
            <a:r>
              <a:rPr lang="en-US" dirty="0"/>
              <a:t>L2 208/240/1/60</a:t>
            </a:r>
          </a:p>
        </p:txBody>
      </p:sp>
      <p:sp>
        <p:nvSpPr>
          <p:cNvPr id="28" name="TextBox 27">
            <a:extLst>
              <a:ext uri="{FF2B5EF4-FFF2-40B4-BE49-F238E27FC236}">
                <a16:creationId xmlns:a16="http://schemas.microsoft.com/office/drawing/2014/main" id="{7B6AF014-A0B1-0F9C-4CF0-BBE162D47764}"/>
              </a:ext>
            </a:extLst>
          </p:cNvPr>
          <p:cNvSpPr txBox="1"/>
          <p:nvPr/>
        </p:nvSpPr>
        <p:spPr>
          <a:xfrm>
            <a:off x="5803900" y="6945868"/>
            <a:ext cx="1803400" cy="369332"/>
          </a:xfrm>
          <a:prstGeom prst="rect">
            <a:avLst/>
          </a:prstGeom>
          <a:noFill/>
        </p:spPr>
        <p:txBody>
          <a:bodyPr wrap="square">
            <a:spAutoFit/>
          </a:bodyPr>
          <a:lstStyle/>
          <a:p>
            <a:r>
              <a:rPr lang="en-US" dirty="0"/>
              <a:t>Ground</a:t>
            </a:r>
          </a:p>
        </p:txBody>
      </p:sp>
      <p:sp>
        <p:nvSpPr>
          <p:cNvPr id="32" name="TextBox 31">
            <a:extLst>
              <a:ext uri="{FF2B5EF4-FFF2-40B4-BE49-F238E27FC236}">
                <a16:creationId xmlns:a16="http://schemas.microsoft.com/office/drawing/2014/main" id="{920B3238-3F56-629C-CD5B-F22C7A4DB7E5}"/>
              </a:ext>
            </a:extLst>
          </p:cNvPr>
          <p:cNvSpPr txBox="1"/>
          <p:nvPr/>
        </p:nvSpPr>
        <p:spPr>
          <a:xfrm>
            <a:off x="203200" y="6705600"/>
            <a:ext cx="2594853" cy="369332"/>
          </a:xfrm>
          <a:prstGeom prst="rect">
            <a:avLst/>
          </a:prstGeom>
          <a:noFill/>
        </p:spPr>
        <p:txBody>
          <a:bodyPr wrap="square" rtlCol="0">
            <a:spAutoFit/>
          </a:bodyPr>
          <a:lstStyle/>
          <a:p>
            <a:r>
              <a:rPr lang="en-US" dirty="0"/>
              <a:t>Med Low Speed 24 volts</a:t>
            </a:r>
          </a:p>
        </p:txBody>
      </p:sp>
      <p:sp>
        <p:nvSpPr>
          <p:cNvPr id="33" name="TextBox 32">
            <a:extLst>
              <a:ext uri="{FF2B5EF4-FFF2-40B4-BE49-F238E27FC236}">
                <a16:creationId xmlns:a16="http://schemas.microsoft.com/office/drawing/2014/main" id="{63CC5EFC-AAA8-0395-2C7C-57D4559994DC}"/>
              </a:ext>
            </a:extLst>
          </p:cNvPr>
          <p:cNvSpPr txBox="1"/>
          <p:nvPr/>
        </p:nvSpPr>
        <p:spPr>
          <a:xfrm>
            <a:off x="203200" y="7250668"/>
            <a:ext cx="2594853" cy="369332"/>
          </a:xfrm>
          <a:prstGeom prst="rect">
            <a:avLst/>
          </a:prstGeom>
          <a:noFill/>
        </p:spPr>
        <p:txBody>
          <a:bodyPr wrap="square" rtlCol="0">
            <a:spAutoFit/>
          </a:bodyPr>
          <a:lstStyle/>
          <a:p>
            <a:r>
              <a:rPr lang="en-US" dirty="0"/>
              <a:t>Medium Speed 24 volts</a:t>
            </a:r>
          </a:p>
        </p:txBody>
      </p:sp>
      <p:sp>
        <p:nvSpPr>
          <p:cNvPr id="34" name="TextBox 33">
            <a:extLst>
              <a:ext uri="{FF2B5EF4-FFF2-40B4-BE49-F238E27FC236}">
                <a16:creationId xmlns:a16="http://schemas.microsoft.com/office/drawing/2014/main" id="{1273FF08-A3AF-2DC7-6879-CBC4369453AB}"/>
              </a:ext>
            </a:extLst>
          </p:cNvPr>
          <p:cNvSpPr txBox="1"/>
          <p:nvPr/>
        </p:nvSpPr>
        <p:spPr>
          <a:xfrm>
            <a:off x="203200" y="7784068"/>
            <a:ext cx="2594853" cy="369332"/>
          </a:xfrm>
          <a:prstGeom prst="rect">
            <a:avLst/>
          </a:prstGeom>
          <a:noFill/>
        </p:spPr>
        <p:txBody>
          <a:bodyPr wrap="square" rtlCol="0">
            <a:spAutoFit/>
          </a:bodyPr>
          <a:lstStyle/>
          <a:p>
            <a:r>
              <a:rPr lang="en-US" dirty="0"/>
              <a:t>Med High Speed 24 volts</a:t>
            </a:r>
          </a:p>
        </p:txBody>
      </p:sp>
      <p:sp>
        <p:nvSpPr>
          <p:cNvPr id="35" name="TextBox 34">
            <a:extLst>
              <a:ext uri="{FF2B5EF4-FFF2-40B4-BE49-F238E27FC236}">
                <a16:creationId xmlns:a16="http://schemas.microsoft.com/office/drawing/2014/main" id="{A4C9C660-357D-97B7-90E2-C58D2005E508}"/>
              </a:ext>
            </a:extLst>
          </p:cNvPr>
          <p:cNvSpPr txBox="1"/>
          <p:nvPr/>
        </p:nvSpPr>
        <p:spPr>
          <a:xfrm>
            <a:off x="336384" y="8610600"/>
            <a:ext cx="2594853" cy="369332"/>
          </a:xfrm>
          <a:prstGeom prst="rect">
            <a:avLst/>
          </a:prstGeom>
          <a:noFill/>
        </p:spPr>
        <p:txBody>
          <a:bodyPr wrap="square" rtlCol="0">
            <a:spAutoFit/>
          </a:bodyPr>
          <a:lstStyle/>
          <a:p>
            <a:r>
              <a:rPr lang="en-US" dirty="0"/>
              <a:t>High Speed 24 volts</a:t>
            </a:r>
          </a:p>
        </p:txBody>
      </p:sp>
    </p:spTree>
    <p:extLst>
      <p:ext uri="{BB962C8B-B14F-4D97-AF65-F5344CB8AC3E}">
        <p14:creationId xmlns:p14="http://schemas.microsoft.com/office/powerpoint/2010/main" val="261055655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object 6">
            <a:extLst>
              <a:ext uri="{FF2B5EF4-FFF2-40B4-BE49-F238E27FC236}">
                <a16:creationId xmlns:a16="http://schemas.microsoft.com/office/drawing/2014/main" id="{9FEEE184-0B69-9E11-B054-88807A58A829}"/>
              </a:ext>
            </a:extLst>
          </p:cNvPr>
          <p:cNvGrpSpPr/>
          <p:nvPr/>
        </p:nvGrpSpPr>
        <p:grpSpPr>
          <a:xfrm>
            <a:off x="2513187" y="1985634"/>
            <a:ext cx="9729613" cy="6167766"/>
            <a:chOff x="212725" y="5224124"/>
            <a:chExt cx="6413500" cy="3820160"/>
          </a:xfrm>
        </p:grpSpPr>
        <p:pic>
          <p:nvPicPr>
            <p:cNvPr id="8" name="object 7">
              <a:extLst>
                <a:ext uri="{FF2B5EF4-FFF2-40B4-BE49-F238E27FC236}">
                  <a16:creationId xmlns:a16="http://schemas.microsoft.com/office/drawing/2014/main" id="{A1DC1A5A-E7FD-98A3-EB8B-CA1D64339566}"/>
                </a:ext>
              </a:extLst>
            </p:cNvPr>
            <p:cNvPicPr/>
            <p:nvPr/>
          </p:nvPicPr>
          <p:blipFill>
            <a:blip r:embed="rId3" cstate="print"/>
            <a:stretch>
              <a:fillRect/>
            </a:stretch>
          </p:blipFill>
          <p:spPr>
            <a:xfrm>
              <a:off x="3355975" y="7449544"/>
              <a:ext cx="2498089" cy="1594480"/>
            </a:xfrm>
            <a:prstGeom prst="rect">
              <a:avLst/>
            </a:prstGeom>
          </p:spPr>
        </p:pic>
        <p:pic>
          <p:nvPicPr>
            <p:cNvPr id="9" name="object 8">
              <a:extLst>
                <a:ext uri="{FF2B5EF4-FFF2-40B4-BE49-F238E27FC236}">
                  <a16:creationId xmlns:a16="http://schemas.microsoft.com/office/drawing/2014/main" id="{2E0B2161-916F-1BD1-B849-DB0E95581045}"/>
                </a:ext>
              </a:extLst>
            </p:cNvPr>
            <p:cNvPicPr/>
            <p:nvPr/>
          </p:nvPicPr>
          <p:blipFill>
            <a:blip r:embed="rId4" cstate="print"/>
            <a:stretch>
              <a:fillRect/>
            </a:stretch>
          </p:blipFill>
          <p:spPr>
            <a:xfrm>
              <a:off x="212725" y="5498190"/>
              <a:ext cx="3079114" cy="2641594"/>
            </a:xfrm>
            <a:prstGeom prst="rect">
              <a:avLst/>
            </a:prstGeom>
          </p:spPr>
        </p:pic>
        <p:sp>
          <p:nvSpPr>
            <p:cNvPr id="10" name="object 9">
              <a:extLst>
                <a:ext uri="{FF2B5EF4-FFF2-40B4-BE49-F238E27FC236}">
                  <a16:creationId xmlns:a16="http://schemas.microsoft.com/office/drawing/2014/main" id="{F3039317-0196-A6D8-876F-5295D603208B}"/>
                </a:ext>
              </a:extLst>
            </p:cNvPr>
            <p:cNvSpPr/>
            <p:nvPr/>
          </p:nvSpPr>
          <p:spPr>
            <a:xfrm>
              <a:off x="1452246" y="5230220"/>
              <a:ext cx="5167630" cy="2482850"/>
            </a:xfrm>
            <a:custGeom>
              <a:avLst/>
              <a:gdLst/>
              <a:ahLst/>
              <a:cxnLst/>
              <a:rect l="l" t="t" r="r" b="b"/>
              <a:pathLst>
                <a:path w="5167630" h="2482850">
                  <a:moveTo>
                    <a:pt x="5056505" y="1690370"/>
                  </a:moveTo>
                  <a:lnTo>
                    <a:pt x="1975484" y="1690370"/>
                  </a:lnTo>
                  <a:lnTo>
                    <a:pt x="1996439" y="1728470"/>
                  </a:lnTo>
                  <a:lnTo>
                    <a:pt x="2018029" y="1765300"/>
                  </a:lnTo>
                  <a:lnTo>
                    <a:pt x="2042159" y="1802130"/>
                  </a:lnTo>
                  <a:lnTo>
                    <a:pt x="2066924" y="1837690"/>
                  </a:lnTo>
                  <a:lnTo>
                    <a:pt x="2093594" y="1872615"/>
                  </a:lnTo>
                  <a:lnTo>
                    <a:pt x="2120899" y="1906905"/>
                  </a:lnTo>
                  <a:lnTo>
                    <a:pt x="2150110" y="1939925"/>
                  </a:lnTo>
                  <a:lnTo>
                    <a:pt x="2180590" y="1972945"/>
                  </a:lnTo>
                  <a:lnTo>
                    <a:pt x="2212974" y="2004060"/>
                  </a:lnTo>
                  <a:lnTo>
                    <a:pt x="2245994" y="2035175"/>
                  </a:lnTo>
                  <a:lnTo>
                    <a:pt x="2280285" y="2065020"/>
                  </a:lnTo>
                  <a:lnTo>
                    <a:pt x="2315844" y="2094230"/>
                  </a:lnTo>
                  <a:lnTo>
                    <a:pt x="2352040" y="2122805"/>
                  </a:lnTo>
                  <a:lnTo>
                    <a:pt x="2390140" y="2150110"/>
                  </a:lnTo>
                  <a:lnTo>
                    <a:pt x="2428874" y="2176145"/>
                  </a:lnTo>
                  <a:lnTo>
                    <a:pt x="2468879" y="2201545"/>
                  </a:lnTo>
                  <a:lnTo>
                    <a:pt x="2510154" y="2225675"/>
                  </a:lnTo>
                  <a:lnTo>
                    <a:pt x="2552065" y="2249170"/>
                  </a:lnTo>
                  <a:lnTo>
                    <a:pt x="2594610" y="2272030"/>
                  </a:lnTo>
                  <a:lnTo>
                    <a:pt x="2638424" y="2292985"/>
                  </a:lnTo>
                  <a:lnTo>
                    <a:pt x="2683510" y="2313305"/>
                  </a:lnTo>
                  <a:lnTo>
                    <a:pt x="2728594" y="2332990"/>
                  </a:lnTo>
                  <a:lnTo>
                    <a:pt x="2775585" y="2350770"/>
                  </a:lnTo>
                  <a:lnTo>
                    <a:pt x="2822574" y="2367915"/>
                  </a:lnTo>
                  <a:lnTo>
                    <a:pt x="2870199" y="2383790"/>
                  </a:lnTo>
                  <a:lnTo>
                    <a:pt x="2919094" y="2399030"/>
                  </a:lnTo>
                  <a:lnTo>
                    <a:pt x="2968624" y="2412365"/>
                  </a:lnTo>
                  <a:lnTo>
                    <a:pt x="3018790" y="2425065"/>
                  </a:lnTo>
                  <a:lnTo>
                    <a:pt x="3068954" y="2436495"/>
                  </a:lnTo>
                  <a:lnTo>
                    <a:pt x="3120390" y="2446655"/>
                  </a:lnTo>
                  <a:lnTo>
                    <a:pt x="3172460" y="2455545"/>
                  </a:lnTo>
                  <a:lnTo>
                    <a:pt x="3224529" y="2463165"/>
                  </a:lnTo>
                  <a:lnTo>
                    <a:pt x="3277234" y="2469515"/>
                  </a:lnTo>
                  <a:lnTo>
                    <a:pt x="3330575" y="2475230"/>
                  </a:lnTo>
                  <a:lnTo>
                    <a:pt x="3384550" y="2479040"/>
                  </a:lnTo>
                  <a:lnTo>
                    <a:pt x="3438525" y="2481580"/>
                  </a:lnTo>
                  <a:lnTo>
                    <a:pt x="3493134" y="2482850"/>
                  </a:lnTo>
                  <a:lnTo>
                    <a:pt x="3547109" y="2482215"/>
                  </a:lnTo>
                  <a:lnTo>
                    <a:pt x="3601719" y="2480945"/>
                  </a:lnTo>
                  <a:lnTo>
                    <a:pt x="3655059" y="2478405"/>
                  </a:lnTo>
                  <a:lnTo>
                    <a:pt x="3708400" y="2474595"/>
                  </a:lnTo>
                  <a:lnTo>
                    <a:pt x="3761104" y="2468880"/>
                  </a:lnTo>
                  <a:lnTo>
                    <a:pt x="3813175" y="2462530"/>
                  </a:lnTo>
                  <a:lnTo>
                    <a:pt x="3865244" y="2454910"/>
                  </a:lnTo>
                  <a:lnTo>
                    <a:pt x="3916044" y="2446020"/>
                  </a:lnTo>
                  <a:lnTo>
                    <a:pt x="3966209" y="2435860"/>
                  </a:lnTo>
                  <a:lnTo>
                    <a:pt x="4016375" y="2425065"/>
                  </a:lnTo>
                  <a:lnTo>
                    <a:pt x="4065269" y="2412365"/>
                  </a:lnTo>
                  <a:lnTo>
                    <a:pt x="4113529" y="2399030"/>
                  </a:lnTo>
                  <a:lnTo>
                    <a:pt x="4161154" y="2384425"/>
                  </a:lnTo>
                  <a:lnTo>
                    <a:pt x="4208145" y="2368550"/>
                  </a:lnTo>
                  <a:lnTo>
                    <a:pt x="4254500" y="2352040"/>
                  </a:lnTo>
                  <a:lnTo>
                    <a:pt x="4300220" y="2334260"/>
                  </a:lnTo>
                  <a:lnTo>
                    <a:pt x="4344670" y="2315210"/>
                  </a:lnTo>
                  <a:lnTo>
                    <a:pt x="4388484" y="2295525"/>
                  </a:lnTo>
                  <a:lnTo>
                    <a:pt x="4431030" y="2275205"/>
                  </a:lnTo>
                  <a:lnTo>
                    <a:pt x="4472940" y="2253615"/>
                  </a:lnTo>
                  <a:lnTo>
                    <a:pt x="4513580" y="2230755"/>
                  </a:lnTo>
                  <a:lnTo>
                    <a:pt x="4553584" y="2207260"/>
                  </a:lnTo>
                  <a:lnTo>
                    <a:pt x="4592955" y="2182495"/>
                  </a:lnTo>
                  <a:lnTo>
                    <a:pt x="4631055" y="2157730"/>
                  </a:lnTo>
                  <a:lnTo>
                    <a:pt x="4667884" y="2131060"/>
                  </a:lnTo>
                  <a:lnTo>
                    <a:pt x="4703445" y="2104390"/>
                  </a:lnTo>
                  <a:lnTo>
                    <a:pt x="4738370" y="2076450"/>
                  </a:lnTo>
                  <a:lnTo>
                    <a:pt x="4772025" y="2047875"/>
                  </a:lnTo>
                  <a:lnTo>
                    <a:pt x="4804409" y="2018665"/>
                  </a:lnTo>
                  <a:lnTo>
                    <a:pt x="4835525" y="1988185"/>
                  </a:lnTo>
                  <a:lnTo>
                    <a:pt x="4865370" y="1957705"/>
                  </a:lnTo>
                  <a:lnTo>
                    <a:pt x="4894580" y="1925955"/>
                  </a:lnTo>
                  <a:lnTo>
                    <a:pt x="4921884" y="1893570"/>
                  </a:lnTo>
                  <a:lnTo>
                    <a:pt x="4947920" y="1860550"/>
                  </a:lnTo>
                  <a:lnTo>
                    <a:pt x="4972684" y="1826895"/>
                  </a:lnTo>
                  <a:lnTo>
                    <a:pt x="4996180" y="1793240"/>
                  </a:lnTo>
                  <a:lnTo>
                    <a:pt x="5018405" y="1758315"/>
                  </a:lnTo>
                  <a:lnTo>
                    <a:pt x="5039359" y="1722755"/>
                  </a:lnTo>
                  <a:lnTo>
                    <a:pt x="5056505" y="1690370"/>
                  </a:lnTo>
                  <a:close/>
                </a:path>
                <a:path w="5167630" h="2482850">
                  <a:moveTo>
                    <a:pt x="3538854" y="0"/>
                  </a:moveTo>
                  <a:lnTo>
                    <a:pt x="3484879" y="635"/>
                  </a:lnTo>
                  <a:lnTo>
                    <a:pt x="3430269" y="1905"/>
                  </a:lnTo>
                  <a:lnTo>
                    <a:pt x="3376929" y="4445"/>
                  </a:lnTo>
                  <a:lnTo>
                    <a:pt x="3323590" y="8255"/>
                  </a:lnTo>
                  <a:lnTo>
                    <a:pt x="3270884" y="13970"/>
                  </a:lnTo>
                  <a:lnTo>
                    <a:pt x="3218815" y="20320"/>
                  </a:lnTo>
                  <a:lnTo>
                    <a:pt x="3166744" y="27940"/>
                  </a:lnTo>
                  <a:lnTo>
                    <a:pt x="3115944" y="36830"/>
                  </a:lnTo>
                  <a:lnTo>
                    <a:pt x="3065779" y="46990"/>
                  </a:lnTo>
                  <a:lnTo>
                    <a:pt x="3015615" y="57785"/>
                  </a:lnTo>
                  <a:lnTo>
                    <a:pt x="2966719" y="70485"/>
                  </a:lnTo>
                  <a:lnTo>
                    <a:pt x="2918460" y="83820"/>
                  </a:lnTo>
                  <a:lnTo>
                    <a:pt x="2870835" y="98425"/>
                  </a:lnTo>
                  <a:lnTo>
                    <a:pt x="2823844" y="114300"/>
                  </a:lnTo>
                  <a:lnTo>
                    <a:pt x="2777490" y="130810"/>
                  </a:lnTo>
                  <a:lnTo>
                    <a:pt x="2731769" y="148590"/>
                  </a:lnTo>
                  <a:lnTo>
                    <a:pt x="2687319" y="167640"/>
                  </a:lnTo>
                  <a:lnTo>
                    <a:pt x="2643504" y="187325"/>
                  </a:lnTo>
                  <a:lnTo>
                    <a:pt x="2600960" y="207645"/>
                  </a:lnTo>
                  <a:lnTo>
                    <a:pt x="2559049" y="229235"/>
                  </a:lnTo>
                  <a:lnTo>
                    <a:pt x="2518410" y="252095"/>
                  </a:lnTo>
                  <a:lnTo>
                    <a:pt x="2478404" y="275590"/>
                  </a:lnTo>
                  <a:lnTo>
                    <a:pt x="2439035" y="300355"/>
                  </a:lnTo>
                  <a:lnTo>
                    <a:pt x="2400935" y="325120"/>
                  </a:lnTo>
                  <a:lnTo>
                    <a:pt x="2364104" y="351790"/>
                  </a:lnTo>
                  <a:lnTo>
                    <a:pt x="2328544" y="378460"/>
                  </a:lnTo>
                  <a:lnTo>
                    <a:pt x="2293619" y="406400"/>
                  </a:lnTo>
                  <a:lnTo>
                    <a:pt x="2259965" y="434975"/>
                  </a:lnTo>
                  <a:lnTo>
                    <a:pt x="2227579" y="464185"/>
                  </a:lnTo>
                  <a:lnTo>
                    <a:pt x="2196465" y="494665"/>
                  </a:lnTo>
                  <a:lnTo>
                    <a:pt x="2166619" y="525145"/>
                  </a:lnTo>
                  <a:lnTo>
                    <a:pt x="2137410" y="556895"/>
                  </a:lnTo>
                  <a:lnTo>
                    <a:pt x="2110104" y="589280"/>
                  </a:lnTo>
                  <a:lnTo>
                    <a:pt x="2084069" y="622300"/>
                  </a:lnTo>
                  <a:lnTo>
                    <a:pt x="2059304" y="655955"/>
                  </a:lnTo>
                  <a:lnTo>
                    <a:pt x="2035809" y="689610"/>
                  </a:lnTo>
                  <a:lnTo>
                    <a:pt x="2013584" y="724535"/>
                  </a:lnTo>
                  <a:lnTo>
                    <a:pt x="1992629" y="760095"/>
                  </a:lnTo>
                  <a:lnTo>
                    <a:pt x="1973579" y="796290"/>
                  </a:lnTo>
                  <a:lnTo>
                    <a:pt x="1955799" y="832485"/>
                  </a:lnTo>
                  <a:lnTo>
                    <a:pt x="1939289" y="869950"/>
                  </a:lnTo>
                  <a:lnTo>
                    <a:pt x="1924684" y="907415"/>
                  </a:lnTo>
                  <a:lnTo>
                    <a:pt x="1911349" y="945515"/>
                  </a:lnTo>
                  <a:lnTo>
                    <a:pt x="1899284" y="984250"/>
                  </a:lnTo>
                  <a:lnTo>
                    <a:pt x="1889759" y="1022985"/>
                  </a:lnTo>
                  <a:lnTo>
                    <a:pt x="1880869" y="1062355"/>
                  </a:lnTo>
                  <a:lnTo>
                    <a:pt x="1874519" y="1102360"/>
                  </a:lnTo>
                  <a:lnTo>
                    <a:pt x="1869439" y="1142365"/>
                  </a:lnTo>
                  <a:lnTo>
                    <a:pt x="1865629" y="1183005"/>
                  </a:lnTo>
                  <a:lnTo>
                    <a:pt x="1864359" y="1224280"/>
                  </a:lnTo>
                  <a:lnTo>
                    <a:pt x="0" y="1717040"/>
                  </a:lnTo>
                  <a:lnTo>
                    <a:pt x="1975484" y="1690370"/>
                  </a:lnTo>
                  <a:lnTo>
                    <a:pt x="5056505" y="1690370"/>
                  </a:lnTo>
                  <a:lnTo>
                    <a:pt x="5058409" y="1686560"/>
                  </a:lnTo>
                  <a:lnTo>
                    <a:pt x="5076190" y="1650365"/>
                  </a:lnTo>
                  <a:lnTo>
                    <a:pt x="5092700" y="1612900"/>
                  </a:lnTo>
                  <a:lnTo>
                    <a:pt x="5107305" y="1575435"/>
                  </a:lnTo>
                  <a:lnTo>
                    <a:pt x="5120640" y="1537335"/>
                  </a:lnTo>
                  <a:lnTo>
                    <a:pt x="5132705" y="1498600"/>
                  </a:lnTo>
                  <a:lnTo>
                    <a:pt x="5142230" y="1459865"/>
                  </a:lnTo>
                  <a:lnTo>
                    <a:pt x="5151120" y="1420495"/>
                  </a:lnTo>
                  <a:lnTo>
                    <a:pt x="5157470" y="1380490"/>
                  </a:lnTo>
                  <a:lnTo>
                    <a:pt x="5162550" y="1340485"/>
                  </a:lnTo>
                  <a:lnTo>
                    <a:pt x="5166359" y="1299845"/>
                  </a:lnTo>
                  <a:lnTo>
                    <a:pt x="5167630" y="1258570"/>
                  </a:lnTo>
                  <a:lnTo>
                    <a:pt x="5167630" y="1217930"/>
                  </a:lnTo>
                  <a:lnTo>
                    <a:pt x="5165725" y="1177290"/>
                  </a:lnTo>
                  <a:lnTo>
                    <a:pt x="5162550" y="1136650"/>
                  </a:lnTo>
                  <a:lnTo>
                    <a:pt x="5156834" y="1096645"/>
                  </a:lnTo>
                  <a:lnTo>
                    <a:pt x="5149850" y="1057275"/>
                  </a:lnTo>
                  <a:lnTo>
                    <a:pt x="5141595" y="1017905"/>
                  </a:lnTo>
                  <a:lnTo>
                    <a:pt x="5131434" y="979170"/>
                  </a:lnTo>
                  <a:lnTo>
                    <a:pt x="5119370" y="941070"/>
                  </a:lnTo>
                  <a:lnTo>
                    <a:pt x="5106034" y="902970"/>
                  </a:lnTo>
                  <a:lnTo>
                    <a:pt x="5090795" y="865505"/>
                  </a:lnTo>
                  <a:lnTo>
                    <a:pt x="5074284" y="828675"/>
                  </a:lnTo>
                  <a:lnTo>
                    <a:pt x="5056505" y="792480"/>
                  </a:lnTo>
                  <a:lnTo>
                    <a:pt x="5037455" y="756285"/>
                  </a:lnTo>
                  <a:lnTo>
                    <a:pt x="5016500" y="721360"/>
                  </a:lnTo>
                  <a:lnTo>
                    <a:pt x="4994275" y="686435"/>
                  </a:lnTo>
                  <a:lnTo>
                    <a:pt x="4970780" y="652145"/>
                  </a:lnTo>
                  <a:lnTo>
                    <a:pt x="4945380" y="619125"/>
                  </a:lnTo>
                  <a:lnTo>
                    <a:pt x="4919345" y="586105"/>
                  </a:lnTo>
                  <a:lnTo>
                    <a:pt x="4891405" y="553720"/>
                  </a:lnTo>
                  <a:lnTo>
                    <a:pt x="4862830" y="522605"/>
                  </a:lnTo>
                  <a:lnTo>
                    <a:pt x="4832350" y="491490"/>
                  </a:lnTo>
                  <a:lnTo>
                    <a:pt x="4801234" y="461645"/>
                  </a:lnTo>
                  <a:lnTo>
                    <a:pt x="4768850" y="432435"/>
                  </a:lnTo>
                  <a:lnTo>
                    <a:pt x="4735195" y="403860"/>
                  </a:lnTo>
                  <a:lnTo>
                    <a:pt x="4700270" y="375920"/>
                  </a:lnTo>
                  <a:lnTo>
                    <a:pt x="4664709" y="349250"/>
                  </a:lnTo>
                  <a:lnTo>
                    <a:pt x="4627245" y="323215"/>
                  </a:lnTo>
                  <a:lnTo>
                    <a:pt x="4589145" y="297815"/>
                  </a:lnTo>
                  <a:lnTo>
                    <a:pt x="4550409" y="273685"/>
                  </a:lnTo>
                  <a:lnTo>
                    <a:pt x="4510405" y="250190"/>
                  </a:lnTo>
                  <a:lnTo>
                    <a:pt x="4469130" y="227330"/>
                  </a:lnTo>
                  <a:lnTo>
                    <a:pt x="4427220" y="205740"/>
                  </a:lnTo>
                  <a:lnTo>
                    <a:pt x="4384040" y="185420"/>
                  </a:lnTo>
                  <a:lnTo>
                    <a:pt x="4340225" y="165735"/>
                  </a:lnTo>
                  <a:lnTo>
                    <a:pt x="4295775" y="146685"/>
                  </a:lnTo>
                  <a:lnTo>
                    <a:pt x="4250055" y="128905"/>
                  </a:lnTo>
                  <a:lnTo>
                    <a:pt x="4203700" y="112395"/>
                  </a:lnTo>
                  <a:lnTo>
                    <a:pt x="4156709" y="97155"/>
                  </a:lnTo>
                  <a:lnTo>
                    <a:pt x="4108450" y="82550"/>
                  </a:lnTo>
                  <a:lnTo>
                    <a:pt x="4060190" y="69215"/>
                  </a:lnTo>
                  <a:lnTo>
                    <a:pt x="4010659" y="56515"/>
                  </a:lnTo>
                  <a:lnTo>
                    <a:pt x="3960494" y="45720"/>
                  </a:lnTo>
                  <a:lnTo>
                    <a:pt x="3909694" y="35560"/>
                  </a:lnTo>
                  <a:lnTo>
                    <a:pt x="3858894" y="26670"/>
                  </a:lnTo>
                  <a:lnTo>
                    <a:pt x="3806825" y="19050"/>
                  </a:lnTo>
                  <a:lnTo>
                    <a:pt x="3754119" y="12700"/>
                  </a:lnTo>
                  <a:lnTo>
                    <a:pt x="3701415" y="7620"/>
                  </a:lnTo>
                  <a:lnTo>
                    <a:pt x="3647440" y="3810"/>
                  </a:lnTo>
                  <a:lnTo>
                    <a:pt x="3593465" y="1270"/>
                  </a:lnTo>
                  <a:lnTo>
                    <a:pt x="3538854" y="0"/>
                  </a:lnTo>
                  <a:close/>
                </a:path>
              </a:pathLst>
            </a:custGeom>
            <a:solidFill>
              <a:srgbClr val="FFFFFF"/>
            </a:solidFill>
          </p:spPr>
          <p:txBody>
            <a:bodyPr wrap="square" lIns="0" tIns="0" rIns="0" bIns="0" rtlCol="0"/>
            <a:lstStyle/>
            <a:p>
              <a:endParaRPr/>
            </a:p>
          </p:txBody>
        </p:sp>
        <p:sp>
          <p:nvSpPr>
            <p:cNvPr id="11" name="object 10">
              <a:extLst>
                <a:ext uri="{FF2B5EF4-FFF2-40B4-BE49-F238E27FC236}">
                  <a16:creationId xmlns:a16="http://schemas.microsoft.com/office/drawing/2014/main" id="{C93F520D-1258-DF91-3EFE-851C9A286DA0}"/>
                </a:ext>
              </a:extLst>
            </p:cNvPr>
            <p:cNvSpPr/>
            <p:nvPr/>
          </p:nvSpPr>
          <p:spPr>
            <a:xfrm>
              <a:off x="1452246" y="5230220"/>
              <a:ext cx="5167630" cy="2482850"/>
            </a:xfrm>
            <a:custGeom>
              <a:avLst/>
              <a:gdLst/>
              <a:ahLst/>
              <a:cxnLst/>
              <a:rect l="l" t="t" r="r" b="b"/>
              <a:pathLst>
                <a:path w="5167630" h="2482850">
                  <a:moveTo>
                    <a:pt x="0" y="1717040"/>
                  </a:moveTo>
                  <a:lnTo>
                    <a:pt x="1864360" y="1224280"/>
                  </a:lnTo>
                  <a:lnTo>
                    <a:pt x="1865630" y="1183005"/>
                  </a:lnTo>
                  <a:lnTo>
                    <a:pt x="1869439" y="1142365"/>
                  </a:lnTo>
                  <a:lnTo>
                    <a:pt x="1874520" y="1102360"/>
                  </a:lnTo>
                  <a:lnTo>
                    <a:pt x="1880870" y="1062355"/>
                  </a:lnTo>
                  <a:lnTo>
                    <a:pt x="1889760" y="1022985"/>
                  </a:lnTo>
                  <a:lnTo>
                    <a:pt x="1899285" y="984250"/>
                  </a:lnTo>
                  <a:lnTo>
                    <a:pt x="1911350" y="945515"/>
                  </a:lnTo>
                  <a:lnTo>
                    <a:pt x="1924685" y="907415"/>
                  </a:lnTo>
                  <a:lnTo>
                    <a:pt x="1939289" y="869950"/>
                  </a:lnTo>
                  <a:lnTo>
                    <a:pt x="1955800" y="832485"/>
                  </a:lnTo>
                  <a:lnTo>
                    <a:pt x="1973580" y="796290"/>
                  </a:lnTo>
                  <a:lnTo>
                    <a:pt x="1992630" y="760095"/>
                  </a:lnTo>
                  <a:lnTo>
                    <a:pt x="2013585" y="724535"/>
                  </a:lnTo>
                  <a:lnTo>
                    <a:pt x="2035810" y="689610"/>
                  </a:lnTo>
                  <a:lnTo>
                    <a:pt x="2059305" y="655955"/>
                  </a:lnTo>
                  <a:lnTo>
                    <a:pt x="2084070" y="622300"/>
                  </a:lnTo>
                  <a:lnTo>
                    <a:pt x="2110105" y="589280"/>
                  </a:lnTo>
                  <a:lnTo>
                    <a:pt x="2137410" y="556895"/>
                  </a:lnTo>
                  <a:lnTo>
                    <a:pt x="2166620" y="525145"/>
                  </a:lnTo>
                  <a:lnTo>
                    <a:pt x="2196465" y="494665"/>
                  </a:lnTo>
                  <a:lnTo>
                    <a:pt x="2227580" y="464185"/>
                  </a:lnTo>
                  <a:lnTo>
                    <a:pt x="2259965" y="434975"/>
                  </a:lnTo>
                  <a:lnTo>
                    <a:pt x="2293620" y="406400"/>
                  </a:lnTo>
                  <a:lnTo>
                    <a:pt x="2328545" y="378460"/>
                  </a:lnTo>
                  <a:lnTo>
                    <a:pt x="2364105" y="351790"/>
                  </a:lnTo>
                  <a:lnTo>
                    <a:pt x="2400935" y="325120"/>
                  </a:lnTo>
                  <a:lnTo>
                    <a:pt x="2439035" y="300355"/>
                  </a:lnTo>
                  <a:lnTo>
                    <a:pt x="2478405" y="275590"/>
                  </a:lnTo>
                  <a:lnTo>
                    <a:pt x="2518410" y="252095"/>
                  </a:lnTo>
                  <a:lnTo>
                    <a:pt x="2559050" y="229235"/>
                  </a:lnTo>
                  <a:lnTo>
                    <a:pt x="2600960" y="207645"/>
                  </a:lnTo>
                  <a:lnTo>
                    <a:pt x="2643505" y="187325"/>
                  </a:lnTo>
                  <a:lnTo>
                    <a:pt x="2687320" y="167640"/>
                  </a:lnTo>
                  <a:lnTo>
                    <a:pt x="2731770" y="148590"/>
                  </a:lnTo>
                  <a:lnTo>
                    <a:pt x="2777490" y="130810"/>
                  </a:lnTo>
                  <a:lnTo>
                    <a:pt x="2823845" y="114300"/>
                  </a:lnTo>
                  <a:lnTo>
                    <a:pt x="2870835" y="98425"/>
                  </a:lnTo>
                  <a:lnTo>
                    <a:pt x="2918460" y="83820"/>
                  </a:lnTo>
                  <a:lnTo>
                    <a:pt x="2966720" y="70485"/>
                  </a:lnTo>
                  <a:lnTo>
                    <a:pt x="3015615" y="57785"/>
                  </a:lnTo>
                  <a:lnTo>
                    <a:pt x="3065780" y="46990"/>
                  </a:lnTo>
                  <a:lnTo>
                    <a:pt x="3115945" y="36830"/>
                  </a:lnTo>
                  <a:lnTo>
                    <a:pt x="3166745" y="27940"/>
                  </a:lnTo>
                  <a:lnTo>
                    <a:pt x="3218815" y="20320"/>
                  </a:lnTo>
                  <a:lnTo>
                    <a:pt x="3270885" y="13970"/>
                  </a:lnTo>
                  <a:lnTo>
                    <a:pt x="3323590" y="8255"/>
                  </a:lnTo>
                  <a:lnTo>
                    <a:pt x="3376929" y="4445"/>
                  </a:lnTo>
                  <a:lnTo>
                    <a:pt x="3430270" y="1905"/>
                  </a:lnTo>
                  <a:lnTo>
                    <a:pt x="3484879" y="635"/>
                  </a:lnTo>
                  <a:lnTo>
                    <a:pt x="3538854" y="0"/>
                  </a:lnTo>
                  <a:lnTo>
                    <a:pt x="3593465" y="1270"/>
                  </a:lnTo>
                  <a:lnTo>
                    <a:pt x="3647440" y="3810"/>
                  </a:lnTo>
                  <a:lnTo>
                    <a:pt x="3701415" y="7620"/>
                  </a:lnTo>
                  <a:lnTo>
                    <a:pt x="3754120" y="12700"/>
                  </a:lnTo>
                  <a:lnTo>
                    <a:pt x="3806825" y="19050"/>
                  </a:lnTo>
                  <a:lnTo>
                    <a:pt x="3858895" y="26670"/>
                  </a:lnTo>
                  <a:lnTo>
                    <a:pt x="3909695" y="35560"/>
                  </a:lnTo>
                  <a:lnTo>
                    <a:pt x="3960495" y="45720"/>
                  </a:lnTo>
                  <a:lnTo>
                    <a:pt x="4010660" y="56515"/>
                  </a:lnTo>
                  <a:lnTo>
                    <a:pt x="4060190" y="69215"/>
                  </a:lnTo>
                  <a:lnTo>
                    <a:pt x="4108450" y="82550"/>
                  </a:lnTo>
                  <a:lnTo>
                    <a:pt x="4156710" y="97155"/>
                  </a:lnTo>
                  <a:lnTo>
                    <a:pt x="4203700" y="112395"/>
                  </a:lnTo>
                  <a:lnTo>
                    <a:pt x="4250055" y="128905"/>
                  </a:lnTo>
                  <a:lnTo>
                    <a:pt x="4295775" y="146685"/>
                  </a:lnTo>
                  <a:lnTo>
                    <a:pt x="4340225" y="165735"/>
                  </a:lnTo>
                  <a:lnTo>
                    <a:pt x="4384040" y="185420"/>
                  </a:lnTo>
                  <a:lnTo>
                    <a:pt x="4427220" y="205740"/>
                  </a:lnTo>
                  <a:lnTo>
                    <a:pt x="4469130" y="227330"/>
                  </a:lnTo>
                  <a:lnTo>
                    <a:pt x="4510405" y="250190"/>
                  </a:lnTo>
                  <a:lnTo>
                    <a:pt x="4550410" y="273685"/>
                  </a:lnTo>
                  <a:lnTo>
                    <a:pt x="4589145" y="297815"/>
                  </a:lnTo>
                  <a:lnTo>
                    <a:pt x="4627245" y="323215"/>
                  </a:lnTo>
                  <a:lnTo>
                    <a:pt x="4664710" y="349250"/>
                  </a:lnTo>
                  <a:lnTo>
                    <a:pt x="4700270" y="375920"/>
                  </a:lnTo>
                  <a:lnTo>
                    <a:pt x="4735195" y="403860"/>
                  </a:lnTo>
                  <a:lnTo>
                    <a:pt x="4768850" y="432435"/>
                  </a:lnTo>
                  <a:lnTo>
                    <a:pt x="4801235" y="461645"/>
                  </a:lnTo>
                  <a:lnTo>
                    <a:pt x="4832350" y="491490"/>
                  </a:lnTo>
                  <a:lnTo>
                    <a:pt x="4862830" y="522605"/>
                  </a:lnTo>
                  <a:lnTo>
                    <a:pt x="4891405" y="553720"/>
                  </a:lnTo>
                  <a:lnTo>
                    <a:pt x="4919345" y="586105"/>
                  </a:lnTo>
                  <a:lnTo>
                    <a:pt x="4945380" y="619125"/>
                  </a:lnTo>
                  <a:lnTo>
                    <a:pt x="4970780" y="652145"/>
                  </a:lnTo>
                  <a:lnTo>
                    <a:pt x="4994275" y="686435"/>
                  </a:lnTo>
                  <a:lnTo>
                    <a:pt x="5016500" y="721360"/>
                  </a:lnTo>
                  <a:lnTo>
                    <a:pt x="5037455" y="756285"/>
                  </a:lnTo>
                  <a:lnTo>
                    <a:pt x="5056505" y="792480"/>
                  </a:lnTo>
                  <a:lnTo>
                    <a:pt x="5074285" y="828675"/>
                  </a:lnTo>
                  <a:lnTo>
                    <a:pt x="5090795" y="865505"/>
                  </a:lnTo>
                  <a:lnTo>
                    <a:pt x="5106035" y="902970"/>
                  </a:lnTo>
                  <a:lnTo>
                    <a:pt x="5119370" y="941070"/>
                  </a:lnTo>
                  <a:lnTo>
                    <a:pt x="5131435" y="979170"/>
                  </a:lnTo>
                  <a:lnTo>
                    <a:pt x="5141595" y="1017905"/>
                  </a:lnTo>
                  <a:lnTo>
                    <a:pt x="5149850" y="1057275"/>
                  </a:lnTo>
                  <a:lnTo>
                    <a:pt x="5156835" y="1096645"/>
                  </a:lnTo>
                  <a:lnTo>
                    <a:pt x="5162550" y="1136650"/>
                  </a:lnTo>
                  <a:lnTo>
                    <a:pt x="5165725" y="1177290"/>
                  </a:lnTo>
                  <a:lnTo>
                    <a:pt x="5167630" y="1217930"/>
                  </a:lnTo>
                  <a:lnTo>
                    <a:pt x="5167630" y="1258570"/>
                  </a:lnTo>
                  <a:lnTo>
                    <a:pt x="5166360" y="1299845"/>
                  </a:lnTo>
                  <a:lnTo>
                    <a:pt x="5162550" y="1340485"/>
                  </a:lnTo>
                  <a:lnTo>
                    <a:pt x="5157470" y="1380490"/>
                  </a:lnTo>
                  <a:lnTo>
                    <a:pt x="5151120" y="1420495"/>
                  </a:lnTo>
                  <a:lnTo>
                    <a:pt x="5142230" y="1459865"/>
                  </a:lnTo>
                  <a:lnTo>
                    <a:pt x="5132705" y="1498600"/>
                  </a:lnTo>
                  <a:lnTo>
                    <a:pt x="5120640" y="1537335"/>
                  </a:lnTo>
                  <a:lnTo>
                    <a:pt x="5107305" y="1575435"/>
                  </a:lnTo>
                  <a:lnTo>
                    <a:pt x="5092700" y="1612900"/>
                  </a:lnTo>
                  <a:lnTo>
                    <a:pt x="5076190" y="1650365"/>
                  </a:lnTo>
                  <a:lnTo>
                    <a:pt x="5058410" y="1686560"/>
                  </a:lnTo>
                  <a:lnTo>
                    <a:pt x="5039360" y="1722755"/>
                  </a:lnTo>
                  <a:lnTo>
                    <a:pt x="5018405" y="1758315"/>
                  </a:lnTo>
                  <a:lnTo>
                    <a:pt x="4996180" y="1793240"/>
                  </a:lnTo>
                  <a:lnTo>
                    <a:pt x="4972685" y="1826895"/>
                  </a:lnTo>
                  <a:lnTo>
                    <a:pt x="4947920" y="1860550"/>
                  </a:lnTo>
                  <a:lnTo>
                    <a:pt x="4921885" y="1893570"/>
                  </a:lnTo>
                  <a:lnTo>
                    <a:pt x="4894580" y="1925955"/>
                  </a:lnTo>
                  <a:lnTo>
                    <a:pt x="4865370" y="1957705"/>
                  </a:lnTo>
                  <a:lnTo>
                    <a:pt x="4835525" y="1988185"/>
                  </a:lnTo>
                  <a:lnTo>
                    <a:pt x="4804410" y="2018665"/>
                  </a:lnTo>
                  <a:lnTo>
                    <a:pt x="4772025" y="2047875"/>
                  </a:lnTo>
                  <a:lnTo>
                    <a:pt x="4738370" y="2076450"/>
                  </a:lnTo>
                  <a:lnTo>
                    <a:pt x="4703445" y="2104390"/>
                  </a:lnTo>
                  <a:lnTo>
                    <a:pt x="4667885" y="2131060"/>
                  </a:lnTo>
                  <a:lnTo>
                    <a:pt x="4631055" y="2157730"/>
                  </a:lnTo>
                  <a:lnTo>
                    <a:pt x="4592955" y="2182495"/>
                  </a:lnTo>
                  <a:lnTo>
                    <a:pt x="4553585" y="2207260"/>
                  </a:lnTo>
                  <a:lnTo>
                    <a:pt x="4513580" y="2230755"/>
                  </a:lnTo>
                  <a:lnTo>
                    <a:pt x="4472940" y="2253615"/>
                  </a:lnTo>
                  <a:lnTo>
                    <a:pt x="4431030" y="2275205"/>
                  </a:lnTo>
                  <a:lnTo>
                    <a:pt x="4388485" y="2295525"/>
                  </a:lnTo>
                  <a:lnTo>
                    <a:pt x="4344670" y="2315210"/>
                  </a:lnTo>
                  <a:lnTo>
                    <a:pt x="4300220" y="2334260"/>
                  </a:lnTo>
                  <a:lnTo>
                    <a:pt x="4254500" y="2352040"/>
                  </a:lnTo>
                  <a:lnTo>
                    <a:pt x="4208145" y="2368550"/>
                  </a:lnTo>
                  <a:lnTo>
                    <a:pt x="4161154" y="2384425"/>
                  </a:lnTo>
                  <a:lnTo>
                    <a:pt x="4113529" y="2399030"/>
                  </a:lnTo>
                  <a:lnTo>
                    <a:pt x="4065270" y="2412365"/>
                  </a:lnTo>
                  <a:lnTo>
                    <a:pt x="4016375" y="2425065"/>
                  </a:lnTo>
                  <a:lnTo>
                    <a:pt x="3966210" y="2435860"/>
                  </a:lnTo>
                  <a:lnTo>
                    <a:pt x="3916045" y="2446020"/>
                  </a:lnTo>
                  <a:lnTo>
                    <a:pt x="3865245" y="2454910"/>
                  </a:lnTo>
                  <a:lnTo>
                    <a:pt x="3813175" y="2462530"/>
                  </a:lnTo>
                  <a:lnTo>
                    <a:pt x="3761104" y="2468880"/>
                  </a:lnTo>
                  <a:lnTo>
                    <a:pt x="3708400" y="2474595"/>
                  </a:lnTo>
                  <a:lnTo>
                    <a:pt x="3655060" y="2478405"/>
                  </a:lnTo>
                  <a:lnTo>
                    <a:pt x="3601720" y="2480945"/>
                  </a:lnTo>
                  <a:lnTo>
                    <a:pt x="3547110" y="2482215"/>
                  </a:lnTo>
                  <a:lnTo>
                    <a:pt x="3493135" y="2482850"/>
                  </a:lnTo>
                  <a:lnTo>
                    <a:pt x="3438525" y="2481580"/>
                  </a:lnTo>
                  <a:lnTo>
                    <a:pt x="3384550" y="2479040"/>
                  </a:lnTo>
                  <a:lnTo>
                    <a:pt x="3330575" y="2475230"/>
                  </a:lnTo>
                  <a:lnTo>
                    <a:pt x="3277235" y="2469515"/>
                  </a:lnTo>
                  <a:lnTo>
                    <a:pt x="3224530" y="2463165"/>
                  </a:lnTo>
                  <a:lnTo>
                    <a:pt x="3172460" y="2455545"/>
                  </a:lnTo>
                  <a:lnTo>
                    <a:pt x="3120390" y="2446655"/>
                  </a:lnTo>
                  <a:lnTo>
                    <a:pt x="3068955" y="2436495"/>
                  </a:lnTo>
                  <a:lnTo>
                    <a:pt x="3018790" y="2425065"/>
                  </a:lnTo>
                  <a:lnTo>
                    <a:pt x="2968625" y="2412365"/>
                  </a:lnTo>
                  <a:lnTo>
                    <a:pt x="2919095" y="2399030"/>
                  </a:lnTo>
                  <a:lnTo>
                    <a:pt x="2870200" y="2383790"/>
                  </a:lnTo>
                  <a:lnTo>
                    <a:pt x="2822575" y="2367915"/>
                  </a:lnTo>
                  <a:lnTo>
                    <a:pt x="2775585" y="2350770"/>
                  </a:lnTo>
                  <a:lnTo>
                    <a:pt x="2728595" y="2332990"/>
                  </a:lnTo>
                  <a:lnTo>
                    <a:pt x="2683510" y="2313305"/>
                  </a:lnTo>
                  <a:lnTo>
                    <a:pt x="2638425" y="2292985"/>
                  </a:lnTo>
                  <a:lnTo>
                    <a:pt x="2594610" y="2272030"/>
                  </a:lnTo>
                  <a:lnTo>
                    <a:pt x="2552065" y="2249170"/>
                  </a:lnTo>
                  <a:lnTo>
                    <a:pt x="2510155" y="2225675"/>
                  </a:lnTo>
                  <a:lnTo>
                    <a:pt x="2468880" y="2201545"/>
                  </a:lnTo>
                  <a:lnTo>
                    <a:pt x="2428875" y="2176145"/>
                  </a:lnTo>
                  <a:lnTo>
                    <a:pt x="2390140" y="2150110"/>
                  </a:lnTo>
                  <a:lnTo>
                    <a:pt x="2352040" y="2122805"/>
                  </a:lnTo>
                  <a:lnTo>
                    <a:pt x="2315845" y="2094230"/>
                  </a:lnTo>
                  <a:lnTo>
                    <a:pt x="2280285" y="2065020"/>
                  </a:lnTo>
                  <a:lnTo>
                    <a:pt x="2245995" y="2035175"/>
                  </a:lnTo>
                  <a:lnTo>
                    <a:pt x="2212975" y="2004060"/>
                  </a:lnTo>
                  <a:lnTo>
                    <a:pt x="2180590" y="1972945"/>
                  </a:lnTo>
                  <a:lnTo>
                    <a:pt x="2150110" y="1939925"/>
                  </a:lnTo>
                  <a:lnTo>
                    <a:pt x="2120900" y="1906905"/>
                  </a:lnTo>
                  <a:lnTo>
                    <a:pt x="2093595" y="1872615"/>
                  </a:lnTo>
                  <a:lnTo>
                    <a:pt x="2066925" y="1837690"/>
                  </a:lnTo>
                  <a:lnTo>
                    <a:pt x="2042160" y="1802130"/>
                  </a:lnTo>
                  <a:lnTo>
                    <a:pt x="2018030" y="1765300"/>
                  </a:lnTo>
                  <a:lnTo>
                    <a:pt x="1996439" y="1728470"/>
                  </a:lnTo>
                  <a:lnTo>
                    <a:pt x="1975485" y="1690370"/>
                  </a:lnTo>
                  <a:lnTo>
                    <a:pt x="0" y="1717040"/>
                  </a:lnTo>
                  <a:close/>
                </a:path>
              </a:pathLst>
            </a:custGeom>
            <a:ln w="12191">
              <a:solidFill>
                <a:srgbClr val="000000"/>
              </a:solidFill>
            </a:ln>
          </p:spPr>
          <p:txBody>
            <a:bodyPr wrap="square" lIns="0" tIns="0" rIns="0" bIns="0" rtlCol="0"/>
            <a:lstStyle/>
            <a:p>
              <a:endParaRPr/>
            </a:p>
          </p:txBody>
        </p:sp>
        <p:pic>
          <p:nvPicPr>
            <p:cNvPr id="12" name="object 11">
              <a:extLst>
                <a:ext uri="{FF2B5EF4-FFF2-40B4-BE49-F238E27FC236}">
                  <a16:creationId xmlns:a16="http://schemas.microsoft.com/office/drawing/2014/main" id="{473888BD-69B8-5E75-F914-09D95CAFC362}"/>
                </a:ext>
              </a:extLst>
            </p:cNvPr>
            <p:cNvPicPr/>
            <p:nvPr/>
          </p:nvPicPr>
          <p:blipFill>
            <a:blip r:embed="rId5" cstate="print"/>
            <a:stretch>
              <a:fillRect/>
            </a:stretch>
          </p:blipFill>
          <p:spPr>
            <a:xfrm>
              <a:off x="3483610" y="5306420"/>
              <a:ext cx="2461258" cy="2334889"/>
            </a:xfrm>
            <a:prstGeom prst="rect">
              <a:avLst/>
            </a:prstGeom>
          </p:spPr>
        </p:pic>
        <p:sp>
          <p:nvSpPr>
            <p:cNvPr id="13" name="object 12">
              <a:extLst>
                <a:ext uri="{FF2B5EF4-FFF2-40B4-BE49-F238E27FC236}">
                  <a16:creationId xmlns:a16="http://schemas.microsoft.com/office/drawing/2014/main" id="{EA5F48ED-334A-9FC3-475B-4815BC300568}"/>
                </a:ext>
              </a:extLst>
            </p:cNvPr>
            <p:cNvSpPr/>
            <p:nvPr/>
          </p:nvSpPr>
          <p:spPr>
            <a:xfrm>
              <a:off x="5582921" y="6584675"/>
              <a:ext cx="497840" cy="78105"/>
            </a:xfrm>
            <a:custGeom>
              <a:avLst/>
              <a:gdLst/>
              <a:ahLst/>
              <a:cxnLst/>
              <a:rect l="l" t="t" r="r" b="b"/>
              <a:pathLst>
                <a:path w="497839" h="78104">
                  <a:moveTo>
                    <a:pt x="0" y="0"/>
                  </a:moveTo>
                  <a:lnTo>
                    <a:pt x="497840" y="78105"/>
                  </a:lnTo>
                </a:path>
              </a:pathLst>
            </a:custGeom>
            <a:ln w="25908">
              <a:solidFill>
                <a:srgbClr val="000000"/>
              </a:solidFill>
              <a:prstDash val="lgDashDot"/>
            </a:ln>
          </p:spPr>
          <p:txBody>
            <a:bodyPr wrap="square" lIns="0" tIns="0" rIns="0" bIns="0" rtlCol="0"/>
            <a:lstStyle/>
            <a:p>
              <a:endParaRPr/>
            </a:p>
          </p:txBody>
        </p:sp>
        <p:pic>
          <p:nvPicPr>
            <p:cNvPr id="15" name="object 13">
              <a:extLst>
                <a:ext uri="{FF2B5EF4-FFF2-40B4-BE49-F238E27FC236}">
                  <a16:creationId xmlns:a16="http://schemas.microsoft.com/office/drawing/2014/main" id="{C560E121-B75B-692C-54D0-06FF55D5B9B9}"/>
                </a:ext>
              </a:extLst>
            </p:cNvPr>
            <p:cNvPicPr/>
            <p:nvPr/>
          </p:nvPicPr>
          <p:blipFill>
            <a:blip r:embed="rId6" cstate="print"/>
            <a:stretch>
              <a:fillRect/>
            </a:stretch>
          </p:blipFill>
          <p:spPr>
            <a:xfrm>
              <a:off x="5081271" y="6961873"/>
              <a:ext cx="241933" cy="196207"/>
            </a:xfrm>
            <a:prstGeom prst="rect">
              <a:avLst/>
            </a:prstGeom>
          </p:spPr>
        </p:pic>
        <p:pic>
          <p:nvPicPr>
            <p:cNvPr id="25" name="object 14">
              <a:extLst>
                <a:ext uri="{FF2B5EF4-FFF2-40B4-BE49-F238E27FC236}">
                  <a16:creationId xmlns:a16="http://schemas.microsoft.com/office/drawing/2014/main" id="{4AA51DAE-B2EB-3619-A803-898524E06820}"/>
                </a:ext>
              </a:extLst>
            </p:cNvPr>
            <p:cNvPicPr/>
            <p:nvPr/>
          </p:nvPicPr>
          <p:blipFill>
            <a:blip r:embed="rId7" cstate="print"/>
            <a:stretch>
              <a:fillRect/>
            </a:stretch>
          </p:blipFill>
          <p:spPr>
            <a:xfrm>
              <a:off x="5319596" y="5923143"/>
              <a:ext cx="1081189" cy="93624"/>
            </a:xfrm>
            <a:prstGeom prst="rect">
              <a:avLst/>
            </a:prstGeom>
          </p:spPr>
        </p:pic>
        <p:sp>
          <p:nvSpPr>
            <p:cNvPr id="26" name="object 15">
              <a:extLst>
                <a:ext uri="{FF2B5EF4-FFF2-40B4-BE49-F238E27FC236}">
                  <a16:creationId xmlns:a16="http://schemas.microsoft.com/office/drawing/2014/main" id="{38BBD4C4-E0D7-A894-04F7-9235D98D2006}"/>
                </a:ext>
              </a:extLst>
            </p:cNvPr>
            <p:cNvSpPr/>
            <p:nvPr/>
          </p:nvSpPr>
          <p:spPr>
            <a:xfrm>
              <a:off x="4751145" y="7221591"/>
              <a:ext cx="615315" cy="93980"/>
            </a:xfrm>
            <a:custGeom>
              <a:avLst/>
              <a:gdLst/>
              <a:ahLst/>
              <a:cxnLst/>
              <a:rect l="l" t="t" r="r" b="b"/>
              <a:pathLst>
                <a:path w="615314" h="93979">
                  <a:moveTo>
                    <a:pt x="47015" y="0"/>
                  </a:moveTo>
                  <a:lnTo>
                    <a:pt x="38226" y="0"/>
                  </a:lnTo>
                  <a:lnTo>
                    <a:pt x="30175" y="1816"/>
                  </a:lnTo>
                  <a:lnTo>
                    <a:pt x="15544" y="9105"/>
                  </a:lnTo>
                  <a:lnTo>
                    <a:pt x="9905" y="14439"/>
                  </a:lnTo>
                  <a:lnTo>
                    <a:pt x="1981" y="28473"/>
                  </a:lnTo>
                  <a:lnTo>
                    <a:pt x="0" y="36702"/>
                  </a:lnTo>
                  <a:lnTo>
                    <a:pt x="0" y="54775"/>
                  </a:lnTo>
                  <a:lnTo>
                    <a:pt x="20612" y="87668"/>
                  </a:lnTo>
                  <a:lnTo>
                    <a:pt x="46812" y="93624"/>
                  </a:lnTo>
                  <a:lnTo>
                    <a:pt x="54286" y="93140"/>
                  </a:lnTo>
                  <a:lnTo>
                    <a:pt x="61166" y="91689"/>
                  </a:lnTo>
                  <a:lnTo>
                    <a:pt x="67450" y="89268"/>
                  </a:lnTo>
                  <a:lnTo>
                    <a:pt x="73139" y="85877"/>
                  </a:lnTo>
                  <a:lnTo>
                    <a:pt x="76019" y="83375"/>
                  </a:lnTo>
                  <a:lnTo>
                    <a:pt x="39649" y="83375"/>
                  </a:lnTo>
                  <a:lnTo>
                    <a:pt x="34010" y="81953"/>
                  </a:lnTo>
                  <a:lnTo>
                    <a:pt x="23596" y="76276"/>
                  </a:lnTo>
                  <a:lnTo>
                    <a:pt x="19761" y="71983"/>
                  </a:lnTo>
                  <a:lnTo>
                    <a:pt x="14820" y="60490"/>
                  </a:lnTo>
                  <a:lnTo>
                    <a:pt x="13588" y="53771"/>
                  </a:lnTo>
                  <a:lnTo>
                    <a:pt x="13588" y="40093"/>
                  </a:lnTo>
                  <a:lnTo>
                    <a:pt x="39090" y="10248"/>
                  </a:lnTo>
                  <a:lnTo>
                    <a:pt x="77071" y="10248"/>
                  </a:lnTo>
                  <a:lnTo>
                    <a:pt x="72148" y="6908"/>
                  </a:lnTo>
                  <a:lnTo>
                    <a:pt x="66755" y="3884"/>
                  </a:lnTo>
                  <a:lnTo>
                    <a:pt x="60767" y="1725"/>
                  </a:lnTo>
                  <a:lnTo>
                    <a:pt x="54187" y="431"/>
                  </a:lnTo>
                  <a:lnTo>
                    <a:pt x="47015" y="0"/>
                  </a:lnTo>
                  <a:close/>
                </a:path>
                <a:path w="615314" h="93979">
                  <a:moveTo>
                    <a:pt x="74866" y="60337"/>
                  </a:moveTo>
                  <a:lnTo>
                    <a:pt x="73050" y="67957"/>
                  </a:lnTo>
                  <a:lnTo>
                    <a:pt x="69595" y="73698"/>
                  </a:lnTo>
                  <a:lnTo>
                    <a:pt x="59359" y="81445"/>
                  </a:lnTo>
                  <a:lnTo>
                    <a:pt x="53098" y="83375"/>
                  </a:lnTo>
                  <a:lnTo>
                    <a:pt x="76019" y="83375"/>
                  </a:lnTo>
                  <a:lnTo>
                    <a:pt x="78106" y="81562"/>
                  </a:lnTo>
                  <a:lnTo>
                    <a:pt x="82246" y="76371"/>
                  </a:lnTo>
                  <a:lnTo>
                    <a:pt x="85560" y="70304"/>
                  </a:lnTo>
                  <a:lnTo>
                    <a:pt x="88049" y="63360"/>
                  </a:lnTo>
                  <a:lnTo>
                    <a:pt x="74866" y="60337"/>
                  </a:lnTo>
                  <a:close/>
                </a:path>
                <a:path w="615314" h="93979">
                  <a:moveTo>
                    <a:pt x="77071" y="10248"/>
                  </a:moveTo>
                  <a:lnTo>
                    <a:pt x="53403" y="10248"/>
                  </a:lnTo>
                  <a:lnTo>
                    <a:pt x="58927" y="11747"/>
                  </a:lnTo>
                  <a:lnTo>
                    <a:pt x="67716" y="17767"/>
                  </a:lnTo>
                  <a:lnTo>
                    <a:pt x="71056" y="22555"/>
                  </a:lnTo>
                  <a:lnTo>
                    <a:pt x="73367" y="29146"/>
                  </a:lnTo>
                  <a:lnTo>
                    <a:pt x="86347" y="26365"/>
                  </a:lnTo>
                  <a:lnTo>
                    <a:pt x="83680" y="18008"/>
                  </a:lnTo>
                  <a:lnTo>
                    <a:pt x="78943" y="11518"/>
                  </a:lnTo>
                  <a:lnTo>
                    <a:pt x="77071" y="10248"/>
                  </a:lnTo>
                  <a:close/>
                </a:path>
                <a:path w="615314" h="93979">
                  <a:moveTo>
                    <a:pt x="114782" y="1536"/>
                  </a:moveTo>
                  <a:lnTo>
                    <a:pt x="102552" y="1536"/>
                  </a:lnTo>
                  <a:lnTo>
                    <a:pt x="102552" y="92087"/>
                  </a:lnTo>
                  <a:lnTo>
                    <a:pt x="114782" y="92087"/>
                  </a:lnTo>
                  <a:lnTo>
                    <a:pt x="114782" y="1536"/>
                  </a:lnTo>
                  <a:close/>
                </a:path>
                <a:path w="615314" h="93979">
                  <a:moveTo>
                    <a:pt x="162585" y="25006"/>
                  </a:moveTo>
                  <a:lnTo>
                    <a:pt x="153657" y="25006"/>
                  </a:lnTo>
                  <a:lnTo>
                    <a:pt x="146100" y="27431"/>
                  </a:lnTo>
                  <a:lnTo>
                    <a:pt x="128752" y="59283"/>
                  </a:lnTo>
                  <a:lnTo>
                    <a:pt x="129336" y="67103"/>
                  </a:lnTo>
                  <a:lnTo>
                    <a:pt x="162585" y="93560"/>
                  </a:lnTo>
                  <a:lnTo>
                    <a:pt x="168884" y="93560"/>
                  </a:lnTo>
                  <a:lnTo>
                    <a:pt x="174688" y="92227"/>
                  </a:lnTo>
                  <a:lnTo>
                    <a:pt x="185331" y="86880"/>
                  </a:lnTo>
                  <a:lnTo>
                    <a:pt x="187972" y="84429"/>
                  </a:lnTo>
                  <a:lnTo>
                    <a:pt x="156476" y="84429"/>
                  </a:lnTo>
                  <a:lnTo>
                    <a:pt x="151384" y="82321"/>
                  </a:lnTo>
                  <a:lnTo>
                    <a:pt x="143332" y="73977"/>
                  </a:lnTo>
                  <a:lnTo>
                    <a:pt x="141325" y="67690"/>
                  </a:lnTo>
                  <a:lnTo>
                    <a:pt x="141364" y="50766"/>
                  </a:lnTo>
                  <a:lnTo>
                    <a:pt x="143332" y="44602"/>
                  </a:lnTo>
                  <a:lnTo>
                    <a:pt x="151396" y="36296"/>
                  </a:lnTo>
                  <a:lnTo>
                    <a:pt x="156476" y="34213"/>
                  </a:lnTo>
                  <a:lnTo>
                    <a:pt x="187197" y="34213"/>
                  </a:lnTo>
                  <a:lnTo>
                    <a:pt x="186905" y="33870"/>
                  </a:lnTo>
                  <a:lnTo>
                    <a:pt x="181843" y="29994"/>
                  </a:lnTo>
                  <a:lnTo>
                    <a:pt x="176102" y="27224"/>
                  </a:lnTo>
                  <a:lnTo>
                    <a:pt x="169684" y="25560"/>
                  </a:lnTo>
                  <a:lnTo>
                    <a:pt x="162585" y="25006"/>
                  </a:lnTo>
                  <a:close/>
                </a:path>
                <a:path w="615314" h="93979">
                  <a:moveTo>
                    <a:pt x="187197" y="34213"/>
                  </a:moveTo>
                  <a:lnTo>
                    <a:pt x="168605" y="34213"/>
                  </a:lnTo>
                  <a:lnTo>
                    <a:pt x="173647" y="36296"/>
                  </a:lnTo>
                  <a:lnTo>
                    <a:pt x="181749" y="44665"/>
                  </a:lnTo>
                  <a:lnTo>
                    <a:pt x="183770" y="50766"/>
                  </a:lnTo>
                  <a:lnTo>
                    <a:pt x="183729" y="67690"/>
                  </a:lnTo>
                  <a:lnTo>
                    <a:pt x="181762" y="73926"/>
                  </a:lnTo>
                  <a:lnTo>
                    <a:pt x="173710" y="82321"/>
                  </a:lnTo>
                  <a:lnTo>
                    <a:pt x="168655" y="84429"/>
                  </a:lnTo>
                  <a:lnTo>
                    <a:pt x="187972" y="84429"/>
                  </a:lnTo>
                  <a:lnTo>
                    <a:pt x="189382" y="83121"/>
                  </a:lnTo>
                  <a:lnTo>
                    <a:pt x="194957" y="73444"/>
                  </a:lnTo>
                  <a:lnTo>
                    <a:pt x="196291" y="67103"/>
                  </a:lnTo>
                  <a:lnTo>
                    <a:pt x="196354" y="58356"/>
                  </a:lnTo>
                  <a:lnTo>
                    <a:pt x="195764" y="50967"/>
                  </a:lnTo>
                  <a:lnTo>
                    <a:pt x="193992" y="44423"/>
                  </a:lnTo>
                  <a:lnTo>
                    <a:pt x="191039" y="38723"/>
                  </a:lnTo>
                  <a:lnTo>
                    <a:pt x="187197" y="34213"/>
                  </a:lnTo>
                  <a:close/>
                </a:path>
                <a:path w="615314" h="93979">
                  <a:moveTo>
                    <a:pt x="248005" y="25006"/>
                  </a:moveTo>
                  <a:lnTo>
                    <a:pt x="233972" y="25006"/>
                  </a:lnTo>
                  <a:lnTo>
                    <a:pt x="228231" y="26339"/>
                  </a:lnTo>
                  <a:lnTo>
                    <a:pt x="217677" y="31648"/>
                  </a:lnTo>
                  <a:lnTo>
                    <a:pt x="213740" y="35636"/>
                  </a:lnTo>
                  <a:lnTo>
                    <a:pt x="208584" y="46253"/>
                  </a:lnTo>
                  <a:lnTo>
                    <a:pt x="207289" y="52450"/>
                  </a:lnTo>
                  <a:lnTo>
                    <a:pt x="207289" y="59537"/>
                  </a:lnTo>
                  <a:lnTo>
                    <a:pt x="230225" y="93560"/>
                  </a:lnTo>
                  <a:lnTo>
                    <a:pt x="247980" y="93560"/>
                  </a:lnTo>
                  <a:lnTo>
                    <a:pt x="254634" y="91439"/>
                  </a:lnTo>
                  <a:lnTo>
                    <a:pt x="263536" y="84429"/>
                  </a:lnTo>
                  <a:lnTo>
                    <a:pt x="233984" y="84429"/>
                  </a:lnTo>
                  <a:lnTo>
                    <a:pt x="229146" y="82422"/>
                  </a:lnTo>
                  <a:lnTo>
                    <a:pt x="221716" y="74434"/>
                  </a:lnTo>
                  <a:lnTo>
                    <a:pt x="219869" y="68059"/>
                  </a:lnTo>
                  <a:lnTo>
                    <a:pt x="219862" y="50533"/>
                  </a:lnTo>
                  <a:lnTo>
                    <a:pt x="221780" y="44183"/>
                  </a:lnTo>
                  <a:lnTo>
                    <a:pt x="229488" y="36156"/>
                  </a:lnTo>
                  <a:lnTo>
                    <a:pt x="234492" y="34150"/>
                  </a:lnTo>
                  <a:lnTo>
                    <a:pt x="264475" y="34150"/>
                  </a:lnTo>
                  <a:lnTo>
                    <a:pt x="264388" y="34010"/>
                  </a:lnTo>
                  <a:lnTo>
                    <a:pt x="254419" y="26809"/>
                  </a:lnTo>
                  <a:lnTo>
                    <a:pt x="248005" y="25006"/>
                  </a:lnTo>
                  <a:close/>
                </a:path>
                <a:path w="615314" h="93979">
                  <a:moveTo>
                    <a:pt x="258114" y="68059"/>
                  </a:moveTo>
                  <a:lnTo>
                    <a:pt x="257251" y="73621"/>
                  </a:lnTo>
                  <a:lnTo>
                    <a:pt x="255206" y="77736"/>
                  </a:lnTo>
                  <a:lnTo>
                    <a:pt x="248780" y="83083"/>
                  </a:lnTo>
                  <a:lnTo>
                    <a:pt x="244767" y="84429"/>
                  </a:lnTo>
                  <a:lnTo>
                    <a:pt x="263536" y="84429"/>
                  </a:lnTo>
                  <a:lnTo>
                    <a:pt x="265455" y="82918"/>
                  </a:lnTo>
                  <a:lnTo>
                    <a:pt x="268820" y="77012"/>
                  </a:lnTo>
                  <a:lnTo>
                    <a:pt x="270128" y="69481"/>
                  </a:lnTo>
                  <a:lnTo>
                    <a:pt x="258114" y="68059"/>
                  </a:lnTo>
                  <a:close/>
                </a:path>
                <a:path w="615314" h="93979">
                  <a:moveTo>
                    <a:pt x="264475" y="34150"/>
                  </a:moveTo>
                  <a:lnTo>
                    <a:pt x="244728" y="34150"/>
                  </a:lnTo>
                  <a:lnTo>
                    <a:pt x="248196" y="35267"/>
                  </a:lnTo>
                  <a:lnTo>
                    <a:pt x="253949" y="39712"/>
                  </a:lnTo>
                  <a:lnTo>
                    <a:pt x="255955" y="43027"/>
                  </a:lnTo>
                  <a:lnTo>
                    <a:pt x="257086" y="47434"/>
                  </a:lnTo>
                  <a:lnTo>
                    <a:pt x="268973" y="45758"/>
                  </a:lnTo>
                  <a:lnTo>
                    <a:pt x="267576" y="39128"/>
                  </a:lnTo>
                  <a:lnTo>
                    <a:pt x="264475" y="34150"/>
                  </a:lnTo>
                  <a:close/>
                </a:path>
                <a:path w="615314" h="93979">
                  <a:moveTo>
                    <a:pt x="293433" y="1536"/>
                  </a:moveTo>
                  <a:lnTo>
                    <a:pt x="281203" y="1536"/>
                  </a:lnTo>
                  <a:lnTo>
                    <a:pt x="281203" y="92087"/>
                  </a:lnTo>
                  <a:lnTo>
                    <a:pt x="293433" y="92087"/>
                  </a:lnTo>
                  <a:lnTo>
                    <a:pt x="293433" y="66078"/>
                  </a:lnTo>
                  <a:lnTo>
                    <a:pt x="302056" y="58546"/>
                  </a:lnTo>
                  <a:lnTo>
                    <a:pt x="316299" y="58546"/>
                  </a:lnTo>
                  <a:lnTo>
                    <a:pt x="312345" y="53174"/>
                  </a:lnTo>
                  <a:lnTo>
                    <a:pt x="293433" y="53174"/>
                  </a:lnTo>
                  <a:lnTo>
                    <a:pt x="293433" y="1536"/>
                  </a:lnTo>
                  <a:close/>
                </a:path>
                <a:path w="615314" h="93979">
                  <a:moveTo>
                    <a:pt x="316299" y="58546"/>
                  </a:moveTo>
                  <a:lnTo>
                    <a:pt x="302056" y="58546"/>
                  </a:lnTo>
                  <a:lnTo>
                    <a:pt x="325907" y="92087"/>
                  </a:lnTo>
                  <a:lnTo>
                    <a:pt x="340982" y="92087"/>
                  </a:lnTo>
                  <a:lnTo>
                    <a:pt x="316299" y="58546"/>
                  </a:lnTo>
                  <a:close/>
                </a:path>
                <a:path w="615314" h="93979">
                  <a:moveTo>
                    <a:pt x="338200" y="26492"/>
                  </a:moveTo>
                  <a:lnTo>
                    <a:pt x="322364" y="26492"/>
                  </a:lnTo>
                  <a:lnTo>
                    <a:pt x="293433" y="53174"/>
                  </a:lnTo>
                  <a:lnTo>
                    <a:pt x="312345" y="53174"/>
                  </a:lnTo>
                  <a:lnTo>
                    <a:pt x="310616" y="50825"/>
                  </a:lnTo>
                  <a:lnTo>
                    <a:pt x="338200" y="26492"/>
                  </a:lnTo>
                  <a:close/>
                </a:path>
                <a:path w="615314" h="93979">
                  <a:moveTo>
                    <a:pt x="355104" y="26492"/>
                  </a:moveTo>
                  <a:lnTo>
                    <a:pt x="342468" y="26492"/>
                  </a:lnTo>
                  <a:lnTo>
                    <a:pt x="364553" y="92087"/>
                  </a:lnTo>
                  <a:lnTo>
                    <a:pt x="377329" y="92087"/>
                  </a:lnTo>
                  <a:lnTo>
                    <a:pt x="381280" y="78435"/>
                  </a:lnTo>
                  <a:lnTo>
                    <a:pt x="370865" y="78435"/>
                  </a:lnTo>
                  <a:lnTo>
                    <a:pt x="355104" y="26492"/>
                  </a:lnTo>
                  <a:close/>
                </a:path>
                <a:path w="615314" h="93979">
                  <a:moveTo>
                    <a:pt x="402949" y="41617"/>
                  </a:moveTo>
                  <a:lnTo>
                    <a:pt x="391934" y="41617"/>
                  </a:lnTo>
                  <a:lnTo>
                    <a:pt x="394715" y="52806"/>
                  </a:lnTo>
                  <a:lnTo>
                    <a:pt x="406196" y="92087"/>
                  </a:lnTo>
                  <a:lnTo>
                    <a:pt x="418896" y="92087"/>
                  </a:lnTo>
                  <a:lnTo>
                    <a:pt x="424061" y="77076"/>
                  </a:lnTo>
                  <a:lnTo>
                    <a:pt x="413054" y="77076"/>
                  </a:lnTo>
                  <a:lnTo>
                    <a:pt x="409424" y="64414"/>
                  </a:lnTo>
                  <a:lnTo>
                    <a:pt x="402949" y="41617"/>
                  </a:lnTo>
                  <a:close/>
                </a:path>
                <a:path w="615314" h="93979">
                  <a:moveTo>
                    <a:pt x="398652" y="26492"/>
                  </a:moveTo>
                  <a:lnTo>
                    <a:pt x="386092" y="26492"/>
                  </a:lnTo>
                  <a:lnTo>
                    <a:pt x="374611" y="64909"/>
                  </a:lnTo>
                  <a:lnTo>
                    <a:pt x="370865" y="78435"/>
                  </a:lnTo>
                  <a:lnTo>
                    <a:pt x="381280" y="78435"/>
                  </a:lnTo>
                  <a:lnTo>
                    <a:pt x="391934" y="41617"/>
                  </a:lnTo>
                  <a:lnTo>
                    <a:pt x="402949" y="41617"/>
                  </a:lnTo>
                  <a:lnTo>
                    <a:pt x="398652" y="26492"/>
                  </a:lnTo>
                  <a:close/>
                </a:path>
                <a:path w="615314" h="93979">
                  <a:moveTo>
                    <a:pt x="441464" y="26492"/>
                  </a:moveTo>
                  <a:lnTo>
                    <a:pt x="429564" y="26492"/>
                  </a:lnTo>
                  <a:lnTo>
                    <a:pt x="417045" y="64909"/>
                  </a:lnTo>
                  <a:lnTo>
                    <a:pt x="413054" y="77076"/>
                  </a:lnTo>
                  <a:lnTo>
                    <a:pt x="424061" y="77076"/>
                  </a:lnTo>
                  <a:lnTo>
                    <a:pt x="441464" y="26492"/>
                  </a:lnTo>
                  <a:close/>
                </a:path>
                <a:path w="615314" h="93979">
                  <a:moveTo>
                    <a:pt x="464121" y="1536"/>
                  </a:moveTo>
                  <a:lnTo>
                    <a:pt x="451891" y="1536"/>
                  </a:lnTo>
                  <a:lnTo>
                    <a:pt x="451891" y="14325"/>
                  </a:lnTo>
                  <a:lnTo>
                    <a:pt x="464121" y="14325"/>
                  </a:lnTo>
                  <a:lnTo>
                    <a:pt x="464121" y="1536"/>
                  </a:lnTo>
                  <a:close/>
                </a:path>
                <a:path w="615314" h="93979">
                  <a:moveTo>
                    <a:pt x="464121" y="26492"/>
                  </a:moveTo>
                  <a:lnTo>
                    <a:pt x="451891" y="26492"/>
                  </a:lnTo>
                  <a:lnTo>
                    <a:pt x="451891" y="92087"/>
                  </a:lnTo>
                  <a:lnTo>
                    <a:pt x="464121" y="92087"/>
                  </a:lnTo>
                  <a:lnTo>
                    <a:pt x="464121" y="26492"/>
                  </a:lnTo>
                  <a:close/>
                </a:path>
                <a:path w="615314" h="93979">
                  <a:moveTo>
                    <a:pt x="489496" y="70777"/>
                  </a:moveTo>
                  <a:lnTo>
                    <a:pt x="477405" y="72504"/>
                  </a:lnTo>
                  <a:lnTo>
                    <a:pt x="478764" y="79463"/>
                  </a:lnTo>
                  <a:lnTo>
                    <a:pt x="481901" y="84708"/>
                  </a:lnTo>
                  <a:lnTo>
                    <a:pt x="491731" y="91795"/>
                  </a:lnTo>
                  <a:lnTo>
                    <a:pt x="498881" y="93560"/>
                  </a:lnTo>
                  <a:lnTo>
                    <a:pt x="513918" y="93560"/>
                  </a:lnTo>
                  <a:lnTo>
                    <a:pt x="518985" y="92671"/>
                  </a:lnTo>
                  <a:lnTo>
                    <a:pt x="527951" y="89090"/>
                  </a:lnTo>
                  <a:lnTo>
                    <a:pt x="531380" y="86550"/>
                  </a:lnTo>
                  <a:lnTo>
                    <a:pt x="532925" y="84429"/>
                  </a:lnTo>
                  <a:lnTo>
                    <a:pt x="502615" y="84429"/>
                  </a:lnTo>
                  <a:lnTo>
                    <a:pt x="498271" y="83248"/>
                  </a:lnTo>
                  <a:lnTo>
                    <a:pt x="492074" y="78562"/>
                  </a:lnTo>
                  <a:lnTo>
                    <a:pt x="490181" y="75183"/>
                  </a:lnTo>
                  <a:lnTo>
                    <a:pt x="489496" y="70777"/>
                  </a:lnTo>
                  <a:close/>
                </a:path>
                <a:path w="615314" h="93979">
                  <a:moveTo>
                    <a:pt x="511670" y="25006"/>
                  </a:moveTo>
                  <a:lnTo>
                    <a:pt x="502246" y="25006"/>
                  </a:lnTo>
                  <a:lnTo>
                    <a:pt x="498728" y="25450"/>
                  </a:lnTo>
                  <a:lnTo>
                    <a:pt x="492163" y="27216"/>
                  </a:lnTo>
                  <a:lnTo>
                    <a:pt x="489572" y="28308"/>
                  </a:lnTo>
                  <a:lnTo>
                    <a:pt x="487667" y="29578"/>
                  </a:lnTo>
                  <a:lnTo>
                    <a:pt x="485127" y="31229"/>
                  </a:lnTo>
                  <a:lnTo>
                    <a:pt x="483120" y="33299"/>
                  </a:lnTo>
                  <a:lnTo>
                    <a:pt x="480186" y="38277"/>
                  </a:lnTo>
                  <a:lnTo>
                    <a:pt x="479450" y="40982"/>
                  </a:lnTo>
                  <a:lnTo>
                    <a:pt x="479450" y="47116"/>
                  </a:lnTo>
                  <a:lnTo>
                    <a:pt x="515441" y="65849"/>
                  </a:lnTo>
                  <a:lnTo>
                    <a:pt x="519480" y="67068"/>
                  </a:lnTo>
                  <a:lnTo>
                    <a:pt x="523557" y="69494"/>
                  </a:lnTo>
                  <a:lnTo>
                    <a:pt x="524763" y="71475"/>
                  </a:lnTo>
                  <a:lnTo>
                    <a:pt x="524763" y="76784"/>
                  </a:lnTo>
                  <a:lnTo>
                    <a:pt x="523405" y="79222"/>
                  </a:lnTo>
                  <a:lnTo>
                    <a:pt x="517969" y="83388"/>
                  </a:lnTo>
                  <a:lnTo>
                    <a:pt x="513803" y="84429"/>
                  </a:lnTo>
                  <a:lnTo>
                    <a:pt x="532925" y="84429"/>
                  </a:lnTo>
                  <a:lnTo>
                    <a:pt x="536143" y="80009"/>
                  </a:lnTo>
                  <a:lnTo>
                    <a:pt x="537234" y="76784"/>
                  </a:lnTo>
                  <a:lnTo>
                    <a:pt x="537324" y="69024"/>
                  </a:lnTo>
                  <a:lnTo>
                    <a:pt x="536359" y="65849"/>
                  </a:lnTo>
                  <a:lnTo>
                    <a:pt x="502272" y="50825"/>
                  </a:lnTo>
                  <a:lnTo>
                    <a:pt x="498678" y="49872"/>
                  </a:lnTo>
                  <a:lnTo>
                    <a:pt x="491261" y="44056"/>
                  </a:lnTo>
                  <a:lnTo>
                    <a:pt x="491261" y="40347"/>
                  </a:lnTo>
                  <a:lnTo>
                    <a:pt x="492467" y="38366"/>
                  </a:lnTo>
                  <a:lnTo>
                    <a:pt x="497268" y="34988"/>
                  </a:lnTo>
                  <a:lnTo>
                    <a:pt x="501281" y="34150"/>
                  </a:lnTo>
                  <a:lnTo>
                    <a:pt x="531116" y="34150"/>
                  </a:lnTo>
                  <a:lnTo>
                    <a:pt x="528358" y="30721"/>
                  </a:lnTo>
                  <a:lnTo>
                    <a:pt x="525208" y="28714"/>
                  </a:lnTo>
                  <a:lnTo>
                    <a:pt x="516635" y="25755"/>
                  </a:lnTo>
                  <a:lnTo>
                    <a:pt x="511670" y="25006"/>
                  </a:lnTo>
                  <a:close/>
                </a:path>
                <a:path w="615314" h="93979">
                  <a:moveTo>
                    <a:pt x="531116" y="34150"/>
                  </a:moveTo>
                  <a:lnTo>
                    <a:pt x="511644" y="34150"/>
                  </a:lnTo>
                  <a:lnTo>
                    <a:pt x="515327" y="35102"/>
                  </a:lnTo>
                  <a:lnTo>
                    <a:pt x="520534" y="38887"/>
                  </a:lnTo>
                  <a:lnTo>
                    <a:pt x="522109" y="41516"/>
                  </a:lnTo>
                  <a:lnTo>
                    <a:pt x="522655" y="44894"/>
                  </a:lnTo>
                  <a:lnTo>
                    <a:pt x="534606" y="43408"/>
                  </a:lnTo>
                  <a:lnTo>
                    <a:pt x="533844" y="39179"/>
                  </a:lnTo>
                  <a:lnTo>
                    <a:pt x="532434" y="35788"/>
                  </a:lnTo>
                  <a:lnTo>
                    <a:pt x="531116" y="34150"/>
                  </a:lnTo>
                  <a:close/>
                </a:path>
                <a:path w="615314" h="93979">
                  <a:moveTo>
                    <a:pt x="591667" y="25006"/>
                  </a:moveTo>
                  <a:lnTo>
                    <a:pt x="582028" y="25006"/>
                  </a:lnTo>
                  <a:lnTo>
                    <a:pt x="574901" y="25577"/>
                  </a:lnTo>
                  <a:lnTo>
                    <a:pt x="548372" y="59169"/>
                  </a:lnTo>
                  <a:lnTo>
                    <a:pt x="548396" y="60807"/>
                  </a:lnTo>
                  <a:lnTo>
                    <a:pt x="575195" y="93008"/>
                  </a:lnTo>
                  <a:lnTo>
                    <a:pt x="582701" y="93560"/>
                  </a:lnTo>
                  <a:lnTo>
                    <a:pt x="591083" y="93560"/>
                  </a:lnTo>
                  <a:lnTo>
                    <a:pt x="597966" y="91719"/>
                  </a:lnTo>
                  <a:lnTo>
                    <a:pt x="608564" y="84429"/>
                  </a:lnTo>
                  <a:lnTo>
                    <a:pt x="576745" y="84429"/>
                  </a:lnTo>
                  <a:lnTo>
                    <a:pt x="571715" y="82511"/>
                  </a:lnTo>
                  <a:lnTo>
                    <a:pt x="563664" y="74853"/>
                  </a:lnTo>
                  <a:lnTo>
                    <a:pt x="561416" y="69329"/>
                  </a:lnTo>
                  <a:lnTo>
                    <a:pt x="560958" y="62128"/>
                  </a:lnTo>
                  <a:lnTo>
                    <a:pt x="614768" y="62128"/>
                  </a:lnTo>
                  <a:lnTo>
                    <a:pt x="614845" y="59169"/>
                  </a:lnTo>
                  <a:lnTo>
                    <a:pt x="614382" y="52984"/>
                  </a:lnTo>
                  <a:lnTo>
                    <a:pt x="561644" y="52984"/>
                  </a:lnTo>
                  <a:lnTo>
                    <a:pt x="562051" y="47269"/>
                  </a:lnTo>
                  <a:lnTo>
                    <a:pt x="564172" y="42697"/>
                  </a:lnTo>
                  <a:lnTo>
                    <a:pt x="571817" y="35864"/>
                  </a:lnTo>
                  <a:lnTo>
                    <a:pt x="576541" y="34150"/>
                  </a:lnTo>
                  <a:lnTo>
                    <a:pt x="605818" y="34150"/>
                  </a:lnTo>
                  <a:lnTo>
                    <a:pt x="605662" y="33959"/>
                  </a:lnTo>
                  <a:lnTo>
                    <a:pt x="599554" y="27990"/>
                  </a:lnTo>
                  <a:lnTo>
                    <a:pt x="591667" y="25006"/>
                  </a:lnTo>
                  <a:close/>
                </a:path>
                <a:path w="615314" h="93979">
                  <a:moveTo>
                    <a:pt x="601789" y="70954"/>
                  </a:moveTo>
                  <a:lnTo>
                    <a:pt x="599935" y="75653"/>
                  </a:lnTo>
                  <a:lnTo>
                    <a:pt x="597420" y="79070"/>
                  </a:lnTo>
                  <a:lnTo>
                    <a:pt x="591083" y="83350"/>
                  </a:lnTo>
                  <a:lnTo>
                    <a:pt x="587260" y="84429"/>
                  </a:lnTo>
                  <a:lnTo>
                    <a:pt x="608564" y="84429"/>
                  </a:lnTo>
                  <a:lnTo>
                    <a:pt x="608749" y="84302"/>
                  </a:lnTo>
                  <a:lnTo>
                    <a:pt x="612452" y="79070"/>
                  </a:lnTo>
                  <a:lnTo>
                    <a:pt x="614425" y="72377"/>
                  </a:lnTo>
                  <a:lnTo>
                    <a:pt x="601789" y="70954"/>
                  </a:lnTo>
                  <a:close/>
                </a:path>
                <a:path w="615314" h="93979">
                  <a:moveTo>
                    <a:pt x="605818" y="34150"/>
                  </a:moveTo>
                  <a:lnTo>
                    <a:pt x="588365" y="34150"/>
                  </a:lnTo>
                  <a:lnTo>
                    <a:pt x="593420" y="36296"/>
                  </a:lnTo>
                  <a:lnTo>
                    <a:pt x="597306" y="40576"/>
                  </a:lnTo>
                  <a:lnTo>
                    <a:pt x="599846" y="43332"/>
                  </a:lnTo>
                  <a:lnTo>
                    <a:pt x="601383" y="47472"/>
                  </a:lnTo>
                  <a:lnTo>
                    <a:pt x="601929" y="52984"/>
                  </a:lnTo>
                  <a:lnTo>
                    <a:pt x="614382" y="52984"/>
                  </a:lnTo>
                  <a:lnTo>
                    <a:pt x="614271" y="51499"/>
                  </a:lnTo>
                  <a:lnTo>
                    <a:pt x="612549" y="44740"/>
                  </a:lnTo>
                  <a:lnTo>
                    <a:pt x="609680" y="38893"/>
                  </a:lnTo>
                  <a:lnTo>
                    <a:pt x="605818" y="34150"/>
                  </a:lnTo>
                  <a:close/>
                </a:path>
              </a:pathLst>
            </a:custGeom>
            <a:solidFill>
              <a:srgbClr val="FF0000"/>
            </a:solidFill>
          </p:spPr>
          <p:txBody>
            <a:bodyPr wrap="square" lIns="0" tIns="0" rIns="0" bIns="0" rtlCol="0"/>
            <a:lstStyle/>
            <a:p>
              <a:endParaRPr/>
            </a:p>
          </p:txBody>
        </p:sp>
      </p:grpSp>
      <p:sp>
        <p:nvSpPr>
          <p:cNvPr id="2" name="TextBox 1">
            <a:extLst>
              <a:ext uri="{FF2B5EF4-FFF2-40B4-BE49-F238E27FC236}">
                <a16:creationId xmlns:a16="http://schemas.microsoft.com/office/drawing/2014/main" id="{E28823DC-1447-BAF0-177E-92C22AE999AD}"/>
              </a:ext>
            </a:extLst>
          </p:cNvPr>
          <p:cNvSpPr txBox="1"/>
          <p:nvPr/>
        </p:nvSpPr>
        <p:spPr>
          <a:xfrm>
            <a:off x="3932941" y="110851"/>
            <a:ext cx="5871459" cy="1569660"/>
          </a:xfrm>
          <a:prstGeom prst="rect">
            <a:avLst/>
          </a:prstGeom>
          <a:noFill/>
        </p:spPr>
        <p:txBody>
          <a:bodyPr wrap="square" rtlCol="0">
            <a:spAutoFit/>
          </a:bodyPr>
          <a:lstStyle/>
          <a:p>
            <a:r>
              <a:rPr lang="en-US" sz="4800" b="1" dirty="0"/>
              <a:t>Air Handler Service</a:t>
            </a:r>
          </a:p>
          <a:p>
            <a:endParaRPr lang="en-US" sz="4800" b="1" dirty="0"/>
          </a:p>
        </p:txBody>
      </p:sp>
      <p:sp>
        <p:nvSpPr>
          <p:cNvPr id="5" name="TextBox 4">
            <a:extLst>
              <a:ext uri="{FF2B5EF4-FFF2-40B4-BE49-F238E27FC236}">
                <a16:creationId xmlns:a16="http://schemas.microsoft.com/office/drawing/2014/main" id="{92EAAA69-BF21-C27E-1BFB-7E3F67A5741D}"/>
              </a:ext>
            </a:extLst>
          </p:cNvPr>
          <p:cNvSpPr txBox="1"/>
          <p:nvPr/>
        </p:nvSpPr>
        <p:spPr>
          <a:xfrm>
            <a:off x="582170" y="1327311"/>
            <a:ext cx="1257300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Evaporator Coil and TXV:	</a:t>
            </a:r>
          </a:p>
        </p:txBody>
      </p:sp>
      <p:sp>
        <p:nvSpPr>
          <p:cNvPr id="14" name="TextBox 13">
            <a:extLst>
              <a:ext uri="{FF2B5EF4-FFF2-40B4-BE49-F238E27FC236}">
                <a16:creationId xmlns:a16="http://schemas.microsoft.com/office/drawing/2014/main" id="{F500A75C-339A-CE96-CBDE-D3D8E85F50E5}"/>
              </a:ext>
            </a:extLst>
          </p:cNvPr>
          <p:cNvSpPr txBox="1"/>
          <p:nvPr/>
        </p:nvSpPr>
        <p:spPr>
          <a:xfrm>
            <a:off x="7061200" y="8393668"/>
            <a:ext cx="2088865" cy="369332"/>
          </a:xfrm>
          <a:prstGeom prst="rect">
            <a:avLst/>
          </a:prstGeom>
          <a:noFill/>
        </p:spPr>
        <p:txBody>
          <a:bodyPr wrap="square" rtlCol="0">
            <a:spAutoFit/>
          </a:bodyPr>
          <a:lstStyle/>
          <a:p>
            <a:r>
              <a:rPr lang="en-US" dirty="0"/>
              <a:t>Increase Superheat</a:t>
            </a:r>
          </a:p>
        </p:txBody>
      </p:sp>
      <p:cxnSp>
        <p:nvCxnSpPr>
          <p:cNvPr id="16" name="Straight Arrow Connector 15">
            <a:extLst>
              <a:ext uri="{FF2B5EF4-FFF2-40B4-BE49-F238E27FC236}">
                <a16:creationId xmlns:a16="http://schemas.microsoft.com/office/drawing/2014/main" id="{BBB328CC-9C7C-2522-B032-13D05BF14A1D}"/>
              </a:ext>
            </a:extLst>
          </p:cNvPr>
          <p:cNvCxnSpPr>
            <a:cxnSpLocks/>
            <a:stCxn id="14" idx="0"/>
          </p:cNvCxnSpPr>
          <p:nvPr/>
        </p:nvCxnSpPr>
        <p:spPr>
          <a:xfrm flipV="1">
            <a:off x="8105633" y="4402173"/>
            <a:ext cx="2154943" cy="3991495"/>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20" name="Straight Arrow Connector 19">
            <a:extLst>
              <a:ext uri="{FF2B5EF4-FFF2-40B4-BE49-F238E27FC236}">
                <a16:creationId xmlns:a16="http://schemas.microsoft.com/office/drawing/2014/main" id="{791EAD99-9E56-5898-FA9D-EC4DB0E6E9B3}"/>
              </a:ext>
            </a:extLst>
          </p:cNvPr>
          <p:cNvCxnSpPr>
            <a:cxnSpLocks/>
            <a:stCxn id="35" idx="0"/>
          </p:cNvCxnSpPr>
          <p:nvPr/>
        </p:nvCxnSpPr>
        <p:spPr>
          <a:xfrm flipH="1" flipV="1">
            <a:off x="11019185" y="4236179"/>
            <a:ext cx="838559" cy="4215138"/>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35" name="TextBox 34">
            <a:extLst>
              <a:ext uri="{FF2B5EF4-FFF2-40B4-BE49-F238E27FC236}">
                <a16:creationId xmlns:a16="http://schemas.microsoft.com/office/drawing/2014/main" id="{A4C9C660-357D-97B7-90E2-C58D2005E508}"/>
              </a:ext>
            </a:extLst>
          </p:cNvPr>
          <p:cNvSpPr txBox="1"/>
          <p:nvPr/>
        </p:nvSpPr>
        <p:spPr>
          <a:xfrm>
            <a:off x="10560317" y="8451317"/>
            <a:ext cx="2594853" cy="369332"/>
          </a:xfrm>
          <a:prstGeom prst="rect">
            <a:avLst/>
          </a:prstGeom>
          <a:noFill/>
        </p:spPr>
        <p:txBody>
          <a:bodyPr wrap="square" rtlCol="0">
            <a:spAutoFit/>
          </a:bodyPr>
          <a:lstStyle/>
          <a:p>
            <a:r>
              <a:rPr lang="en-US" dirty="0"/>
              <a:t>Decrease Superheat</a:t>
            </a:r>
          </a:p>
        </p:txBody>
      </p:sp>
    </p:spTree>
    <p:extLst>
      <p:ext uri="{BB962C8B-B14F-4D97-AF65-F5344CB8AC3E}">
        <p14:creationId xmlns:p14="http://schemas.microsoft.com/office/powerpoint/2010/main" val="109155351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3479800" y="152400"/>
            <a:ext cx="5867400" cy="830997"/>
          </a:xfrm>
          <a:prstGeom prst="rect">
            <a:avLst/>
          </a:prstGeom>
          <a:noFill/>
        </p:spPr>
        <p:txBody>
          <a:bodyPr wrap="square" rtlCol="0">
            <a:spAutoFit/>
          </a:bodyPr>
          <a:lstStyle/>
          <a:p>
            <a:r>
              <a:rPr lang="en-US" sz="4800" b="1" dirty="0"/>
              <a:t>The Art of Duct Work</a:t>
            </a:r>
          </a:p>
        </p:txBody>
      </p:sp>
      <p:pic>
        <p:nvPicPr>
          <p:cNvPr id="1028" name="Picture 4" descr="Can You Fix Your Duct System When It Looks Like This?">
            <a:extLst>
              <a:ext uri="{FF2B5EF4-FFF2-40B4-BE49-F238E27FC236}">
                <a16:creationId xmlns:a16="http://schemas.microsoft.com/office/drawing/2014/main" id="{B472B640-FCBC-60CA-C570-FEDB93F55F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400" y="1600200"/>
            <a:ext cx="11605846" cy="7543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4077016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30006469-9BD0-1E77-4888-0978640585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08200" y="1752600"/>
            <a:ext cx="8055155" cy="67056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E28823DC-1447-BAF0-177E-92C22AE999AD}"/>
              </a:ext>
            </a:extLst>
          </p:cNvPr>
          <p:cNvSpPr txBox="1"/>
          <p:nvPr/>
        </p:nvSpPr>
        <p:spPr>
          <a:xfrm>
            <a:off x="2260600" y="228600"/>
            <a:ext cx="8001000" cy="830997"/>
          </a:xfrm>
          <a:prstGeom prst="rect">
            <a:avLst/>
          </a:prstGeom>
          <a:noFill/>
        </p:spPr>
        <p:txBody>
          <a:bodyPr wrap="square" rtlCol="0">
            <a:spAutoFit/>
          </a:bodyPr>
          <a:lstStyle/>
          <a:p>
            <a:r>
              <a:rPr lang="en-US" sz="4800" b="1" dirty="0"/>
              <a:t>Components of Duct System</a:t>
            </a:r>
          </a:p>
        </p:txBody>
      </p:sp>
    </p:spTree>
    <p:extLst>
      <p:ext uri="{BB962C8B-B14F-4D97-AF65-F5344CB8AC3E}">
        <p14:creationId xmlns:p14="http://schemas.microsoft.com/office/powerpoint/2010/main" val="292182468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489200" y="25400"/>
            <a:ext cx="9296400" cy="830997"/>
          </a:xfrm>
          <a:prstGeom prst="rect">
            <a:avLst/>
          </a:prstGeom>
          <a:noFill/>
        </p:spPr>
        <p:txBody>
          <a:bodyPr wrap="square" rtlCol="0">
            <a:spAutoFit/>
          </a:bodyPr>
          <a:lstStyle/>
          <a:p>
            <a:r>
              <a:rPr lang="en-US" sz="4800" b="1" dirty="0"/>
              <a:t>Supply Air Flow Capacity </a:t>
            </a:r>
          </a:p>
        </p:txBody>
      </p:sp>
      <p:pic>
        <p:nvPicPr>
          <p:cNvPr id="2050" name="Picture 2" descr="DuctChart">
            <a:extLst>
              <a:ext uri="{FF2B5EF4-FFF2-40B4-BE49-F238E27FC236}">
                <a16:creationId xmlns:a16="http://schemas.microsoft.com/office/drawing/2014/main" id="{BD8BADD8-A81C-6A2B-6116-E9A0D73BF6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600" y="1295400"/>
            <a:ext cx="8001000" cy="770609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059547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42160FF-CDCD-BD0F-2A81-3CE7842F8CDF}"/>
              </a:ext>
            </a:extLst>
          </p:cNvPr>
          <p:cNvSpPr txBox="1"/>
          <p:nvPr/>
        </p:nvSpPr>
        <p:spPr>
          <a:xfrm>
            <a:off x="2413000" y="228600"/>
            <a:ext cx="10439400" cy="880241"/>
          </a:xfrm>
          <a:prstGeom prst="rect">
            <a:avLst/>
          </a:prstGeom>
          <a:noFill/>
        </p:spPr>
        <p:txBody>
          <a:bodyPr wrap="square">
            <a:spAutoFit/>
          </a:bodyPr>
          <a:lstStyle/>
          <a:p>
            <a:pPr marL="0" marR="0" lvl="0" indent="0" algn="l" defTabSz="1219170" rtl="0" eaLnBrk="1" fontAlgn="base" latinLnBrk="0" hangingPunct="1">
              <a:lnSpc>
                <a:spcPct val="80000"/>
              </a:lnSpc>
              <a:spcBef>
                <a:spcPct val="0"/>
              </a:spcBef>
              <a:spcAft>
                <a:spcPct val="0"/>
              </a:spcAft>
              <a:buClrTx/>
              <a:buSzTx/>
              <a:buFontTx/>
              <a:buNone/>
              <a:tabLst/>
              <a:defRPr/>
            </a:pPr>
            <a:r>
              <a:rPr kumimoji="0" lang="en-US" altLang="zh-CN" sz="6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ＭＳ Ｐゴシック"/>
                <a:cs typeface="Arial" panose="020B0604020202020204" pitchFamily="34" charset="0"/>
              </a:rPr>
              <a:t>Gateway Installation</a:t>
            </a:r>
          </a:p>
        </p:txBody>
      </p:sp>
      <p:sp>
        <p:nvSpPr>
          <p:cNvPr id="2" name="object 9">
            <a:extLst>
              <a:ext uri="{FF2B5EF4-FFF2-40B4-BE49-F238E27FC236}">
                <a16:creationId xmlns:a16="http://schemas.microsoft.com/office/drawing/2014/main" id="{12CD23CD-4AE5-CBE1-51C2-AB7A0572D9B4}"/>
              </a:ext>
            </a:extLst>
          </p:cNvPr>
          <p:cNvSpPr txBox="1"/>
          <p:nvPr/>
        </p:nvSpPr>
        <p:spPr>
          <a:xfrm>
            <a:off x="584199" y="1511905"/>
            <a:ext cx="12019535" cy="7022495"/>
          </a:xfrm>
          <a:prstGeom prst="rect">
            <a:avLst/>
          </a:prstGeom>
        </p:spPr>
        <p:txBody>
          <a:bodyPr vert="horz" wrap="square" lIns="0" tIns="23236" rIns="0" bIns="0" rtlCol="0">
            <a:spAutoFit/>
          </a:bodyPr>
          <a:lstStyle/>
          <a:p>
            <a:pPr marL="24458" algn="just">
              <a:spcBef>
                <a:spcPts val="183"/>
              </a:spcBef>
            </a:pPr>
            <a:r>
              <a:rPr sz="3081" dirty="0">
                <a:latin typeface="Times New Roman"/>
                <a:cs typeface="Times New Roman"/>
              </a:rPr>
              <a:t>Ecoer</a:t>
            </a:r>
            <a:r>
              <a:rPr sz="3081" spc="-29" dirty="0">
                <a:latin typeface="Times New Roman"/>
                <a:cs typeface="Times New Roman"/>
              </a:rPr>
              <a:t> </a:t>
            </a:r>
            <a:r>
              <a:rPr sz="3081" dirty="0">
                <a:latin typeface="Times New Roman"/>
                <a:cs typeface="Times New Roman"/>
              </a:rPr>
              <a:t>Smart</a:t>
            </a:r>
            <a:r>
              <a:rPr sz="3081" spc="-10" dirty="0">
                <a:latin typeface="Times New Roman"/>
                <a:cs typeface="Times New Roman"/>
              </a:rPr>
              <a:t> </a:t>
            </a:r>
            <a:r>
              <a:rPr sz="3081" dirty="0">
                <a:latin typeface="Times New Roman"/>
                <a:cs typeface="Times New Roman"/>
              </a:rPr>
              <a:t>Service</a:t>
            </a:r>
            <a:r>
              <a:rPr sz="3081" spc="-10" dirty="0">
                <a:latin typeface="Times New Roman"/>
                <a:cs typeface="Times New Roman"/>
              </a:rPr>
              <a:t> </a:t>
            </a:r>
            <a:r>
              <a:rPr sz="3081" dirty="0">
                <a:latin typeface="Times New Roman"/>
                <a:cs typeface="Times New Roman"/>
              </a:rPr>
              <a:t>(ESS)</a:t>
            </a:r>
            <a:r>
              <a:rPr sz="3081" spc="-20" dirty="0">
                <a:latin typeface="Times New Roman"/>
                <a:cs typeface="Times New Roman"/>
              </a:rPr>
              <a:t> </a:t>
            </a:r>
            <a:r>
              <a:rPr sz="3081" dirty="0">
                <a:latin typeface="Times New Roman"/>
                <a:cs typeface="Times New Roman"/>
              </a:rPr>
              <a:t>Pro</a:t>
            </a:r>
            <a:r>
              <a:rPr sz="3081" spc="-38" dirty="0">
                <a:latin typeface="Times New Roman"/>
                <a:cs typeface="Times New Roman"/>
              </a:rPr>
              <a:t> </a:t>
            </a:r>
            <a:r>
              <a:rPr sz="3081" dirty="0">
                <a:latin typeface="Times New Roman"/>
                <a:cs typeface="Times New Roman"/>
              </a:rPr>
              <a:t>App</a:t>
            </a:r>
            <a:r>
              <a:rPr sz="3081" spc="-10" dirty="0">
                <a:latin typeface="Times New Roman"/>
                <a:cs typeface="Times New Roman"/>
              </a:rPr>
              <a:t> </a:t>
            </a:r>
            <a:r>
              <a:rPr sz="3081" dirty="0">
                <a:latin typeface="Times New Roman"/>
                <a:cs typeface="Times New Roman"/>
              </a:rPr>
              <a:t>is</a:t>
            </a:r>
            <a:r>
              <a:rPr sz="3081" spc="-10" dirty="0">
                <a:latin typeface="Times New Roman"/>
                <a:cs typeface="Times New Roman"/>
              </a:rPr>
              <a:t> </a:t>
            </a:r>
            <a:r>
              <a:rPr sz="3081" dirty="0">
                <a:latin typeface="Times New Roman"/>
                <a:cs typeface="Times New Roman"/>
              </a:rPr>
              <a:t>a</a:t>
            </a:r>
            <a:r>
              <a:rPr sz="3081" spc="-20" dirty="0">
                <a:latin typeface="Times New Roman"/>
                <a:cs typeface="Times New Roman"/>
              </a:rPr>
              <a:t> </a:t>
            </a:r>
            <a:r>
              <a:rPr sz="3081" dirty="0">
                <a:latin typeface="Times New Roman"/>
                <a:cs typeface="Times New Roman"/>
              </a:rPr>
              <a:t>tool</a:t>
            </a:r>
            <a:r>
              <a:rPr sz="3081" spc="-20" dirty="0">
                <a:latin typeface="Times New Roman"/>
                <a:cs typeface="Times New Roman"/>
              </a:rPr>
              <a:t> </a:t>
            </a:r>
            <a:r>
              <a:rPr sz="3081" dirty="0">
                <a:latin typeface="Times New Roman"/>
                <a:cs typeface="Times New Roman"/>
              </a:rPr>
              <a:t>that</a:t>
            </a:r>
            <a:r>
              <a:rPr sz="3081" spc="-10" dirty="0">
                <a:latin typeface="Times New Roman"/>
                <a:cs typeface="Times New Roman"/>
              </a:rPr>
              <a:t> </a:t>
            </a:r>
            <a:r>
              <a:rPr sz="3081" dirty="0">
                <a:latin typeface="Times New Roman"/>
                <a:cs typeface="Times New Roman"/>
              </a:rPr>
              <a:t>dealers</a:t>
            </a:r>
            <a:r>
              <a:rPr sz="3081" spc="-10" dirty="0">
                <a:latin typeface="Times New Roman"/>
                <a:cs typeface="Times New Roman"/>
              </a:rPr>
              <a:t> </a:t>
            </a:r>
            <a:r>
              <a:rPr sz="3081" dirty="0">
                <a:latin typeface="Times New Roman"/>
                <a:cs typeface="Times New Roman"/>
              </a:rPr>
              <a:t>can</a:t>
            </a:r>
            <a:r>
              <a:rPr sz="3081" spc="-10" dirty="0">
                <a:latin typeface="Times New Roman"/>
                <a:cs typeface="Times New Roman"/>
              </a:rPr>
              <a:t> </a:t>
            </a:r>
            <a:r>
              <a:rPr sz="3081" dirty="0">
                <a:latin typeface="Times New Roman"/>
                <a:cs typeface="Times New Roman"/>
              </a:rPr>
              <a:t>use</a:t>
            </a:r>
            <a:r>
              <a:rPr sz="3081" spc="-10" dirty="0">
                <a:latin typeface="Times New Roman"/>
                <a:cs typeface="Times New Roman"/>
              </a:rPr>
              <a:t> </a:t>
            </a:r>
            <a:r>
              <a:rPr sz="3081" dirty="0">
                <a:latin typeface="Times New Roman"/>
                <a:cs typeface="Times New Roman"/>
              </a:rPr>
              <a:t>to</a:t>
            </a:r>
            <a:r>
              <a:rPr sz="3081" spc="38" dirty="0">
                <a:latin typeface="Times New Roman"/>
                <a:cs typeface="Times New Roman"/>
              </a:rPr>
              <a:t> </a:t>
            </a:r>
            <a:r>
              <a:rPr sz="3081" spc="-20" dirty="0">
                <a:latin typeface="Times New Roman"/>
                <a:cs typeface="Times New Roman"/>
              </a:rPr>
              <a:t>maintain</a:t>
            </a:r>
            <a:endParaRPr sz="3081" dirty="0">
              <a:latin typeface="Times New Roman"/>
              <a:cs typeface="Times New Roman"/>
            </a:endParaRPr>
          </a:p>
          <a:p>
            <a:pPr marL="24458" algn="just">
              <a:spcBef>
                <a:spcPts val="10"/>
              </a:spcBef>
            </a:pPr>
            <a:r>
              <a:rPr sz="3081" dirty="0">
                <a:latin typeface="Times New Roman"/>
                <a:cs typeface="Times New Roman"/>
              </a:rPr>
              <a:t>and</a:t>
            </a:r>
            <a:r>
              <a:rPr sz="3081" spc="-77" dirty="0">
                <a:latin typeface="Times New Roman"/>
                <a:cs typeface="Times New Roman"/>
              </a:rPr>
              <a:t> </a:t>
            </a:r>
            <a:r>
              <a:rPr sz="3081" dirty="0">
                <a:latin typeface="Times New Roman"/>
                <a:cs typeface="Times New Roman"/>
              </a:rPr>
              <a:t>monitor</a:t>
            </a:r>
            <a:r>
              <a:rPr sz="3081" spc="20" dirty="0">
                <a:latin typeface="Times New Roman"/>
                <a:cs typeface="Times New Roman"/>
              </a:rPr>
              <a:t> </a:t>
            </a:r>
            <a:r>
              <a:rPr sz="3081" dirty="0">
                <a:latin typeface="Times New Roman"/>
                <a:cs typeface="Times New Roman"/>
              </a:rPr>
              <a:t>an</a:t>
            </a:r>
            <a:r>
              <a:rPr sz="3081" spc="-38" dirty="0">
                <a:latin typeface="Times New Roman"/>
                <a:cs typeface="Times New Roman"/>
              </a:rPr>
              <a:t> </a:t>
            </a:r>
            <a:r>
              <a:rPr sz="3081" spc="-20" dirty="0">
                <a:latin typeface="Times New Roman"/>
                <a:cs typeface="Times New Roman"/>
              </a:rPr>
              <a:t>Ecoer</a:t>
            </a:r>
            <a:r>
              <a:rPr sz="3081" spc="-173" dirty="0">
                <a:latin typeface="Times New Roman"/>
                <a:cs typeface="Times New Roman"/>
              </a:rPr>
              <a:t> </a:t>
            </a:r>
            <a:r>
              <a:rPr sz="3081" dirty="0">
                <a:latin typeface="Times New Roman"/>
                <a:cs typeface="Times New Roman"/>
              </a:rPr>
              <a:t>AC</a:t>
            </a:r>
            <a:r>
              <a:rPr sz="3081" spc="-68" dirty="0">
                <a:latin typeface="Times New Roman"/>
                <a:cs typeface="Times New Roman"/>
              </a:rPr>
              <a:t> </a:t>
            </a:r>
            <a:r>
              <a:rPr sz="3081" dirty="0">
                <a:latin typeface="Times New Roman"/>
                <a:cs typeface="Times New Roman"/>
              </a:rPr>
              <a:t>/</a:t>
            </a:r>
            <a:r>
              <a:rPr sz="3081" spc="-48" dirty="0">
                <a:latin typeface="Times New Roman"/>
                <a:cs typeface="Times New Roman"/>
              </a:rPr>
              <a:t> </a:t>
            </a:r>
            <a:r>
              <a:rPr sz="3081" dirty="0">
                <a:latin typeface="Times New Roman"/>
                <a:cs typeface="Times New Roman"/>
              </a:rPr>
              <a:t>HP</a:t>
            </a:r>
            <a:r>
              <a:rPr sz="3081" spc="-164" dirty="0">
                <a:latin typeface="Times New Roman"/>
                <a:cs typeface="Times New Roman"/>
              </a:rPr>
              <a:t> </a:t>
            </a:r>
            <a:r>
              <a:rPr sz="3081" dirty="0">
                <a:latin typeface="Times New Roman"/>
                <a:cs typeface="Times New Roman"/>
              </a:rPr>
              <a:t>system</a:t>
            </a:r>
            <a:r>
              <a:rPr lang="en-US" sz="3081" dirty="0">
                <a:latin typeface="Times New Roman"/>
                <a:cs typeface="Times New Roman"/>
              </a:rPr>
              <a:t>.</a:t>
            </a:r>
          </a:p>
          <a:p>
            <a:pPr marL="24458" algn="just">
              <a:spcBef>
                <a:spcPts val="10"/>
              </a:spcBef>
            </a:pPr>
            <a:endParaRPr sz="3178" dirty="0">
              <a:latin typeface="Times New Roman"/>
              <a:cs typeface="Times New Roman"/>
            </a:endParaRPr>
          </a:p>
          <a:p>
            <a:pPr marL="24458" marR="18344" algn="just"/>
            <a:r>
              <a:rPr sz="3081" dirty="0">
                <a:latin typeface="Times New Roman"/>
                <a:cs typeface="Times New Roman"/>
              </a:rPr>
              <a:t>This</a:t>
            </a:r>
            <a:r>
              <a:rPr sz="3081" spc="366" dirty="0">
                <a:latin typeface="Times New Roman"/>
                <a:cs typeface="Times New Roman"/>
              </a:rPr>
              <a:t> </a:t>
            </a:r>
            <a:r>
              <a:rPr sz="3081" dirty="0">
                <a:latin typeface="Times New Roman"/>
                <a:cs typeface="Times New Roman"/>
              </a:rPr>
              <a:t>App</a:t>
            </a:r>
            <a:r>
              <a:rPr sz="3081" spc="356" dirty="0">
                <a:latin typeface="Times New Roman"/>
                <a:cs typeface="Times New Roman"/>
              </a:rPr>
              <a:t> </a:t>
            </a:r>
            <a:r>
              <a:rPr sz="3081" dirty="0">
                <a:latin typeface="Times New Roman"/>
                <a:cs typeface="Times New Roman"/>
              </a:rPr>
              <a:t>will</a:t>
            </a:r>
            <a:r>
              <a:rPr sz="3081" spc="376" dirty="0">
                <a:latin typeface="Times New Roman"/>
                <a:cs typeface="Times New Roman"/>
              </a:rPr>
              <a:t> </a:t>
            </a:r>
            <a:r>
              <a:rPr sz="3081" dirty="0">
                <a:latin typeface="Times New Roman"/>
                <a:cs typeface="Times New Roman"/>
              </a:rPr>
              <a:t>display</a:t>
            </a:r>
            <a:r>
              <a:rPr sz="3081" spc="366" dirty="0">
                <a:latin typeface="Times New Roman"/>
                <a:cs typeface="Times New Roman"/>
              </a:rPr>
              <a:t> </a:t>
            </a:r>
            <a:r>
              <a:rPr sz="3081" dirty="0">
                <a:latin typeface="Times New Roman"/>
                <a:cs typeface="Times New Roman"/>
              </a:rPr>
              <a:t>operational</a:t>
            </a:r>
            <a:r>
              <a:rPr sz="3081" spc="393" dirty="0">
                <a:latin typeface="Times New Roman"/>
                <a:cs typeface="Times New Roman"/>
              </a:rPr>
              <a:t> </a:t>
            </a:r>
            <a:r>
              <a:rPr sz="3081" dirty="0">
                <a:latin typeface="Times New Roman"/>
                <a:cs typeface="Times New Roman"/>
              </a:rPr>
              <a:t>data</a:t>
            </a:r>
            <a:r>
              <a:rPr sz="3081" spc="366" dirty="0">
                <a:latin typeface="Times New Roman"/>
                <a:cs typeface="Times New Roman"/>
              </a:rPr>
              <a:t> </a:t>
            </a:r>
            <a:r>
              <a:rPr sz="3081" dirty="0">
                <a:latin typeface="Times New Roman"/>
                <a:cs typeface="Times New Roman"/>
              </a:rPr>
              <a:t>of</a:t>
            </a:r>
            <a:r>
              <a:rPr sz="3081" spc="366" dirty="0">
                <a:latin typeface="Times New Roman"/>
                <a:cs typeface="Times New Roman"/>
              </a:rPr>
              <a:t> </a:t>
            </a:r>
            <a:r>
              <a:rPr sz="3081" dirty="0">
                <a:latin typeface="Times New Roman"/>
                <a:cs typeface="Times New Roman"/>
              </a:rPr>
              <a:t>each</a:t>
            </a:r>
            <a:r>
              <a:rPr sz="3081" spc="386" dirty="0">
                <a:latin typeface="Times New Roman"/>
                <a:cs typeface="Times New Roman"/>
              </a:rPr>
              <a:t> </a:t>
            </a:r>
            <a:r>
              <a:rPr sz="3081" dirty="0">
                <a:latin typeface="Times New Roman"/>
                <a:cs typeface="Times New Roman"/>
              </a:rPr>
              <a:t>system</a:t>
            </a:r>
            <a:r>
              <a:rPr sz="3081" spc="366" dirty="0">
                <a:latin typeface="Times New Roman"/>
                <a:cs typeface="Times New Roman"/>
              </a:rPr>
              <a:t> </a:t>
            </a:r>
            <a:r>
              <a:rPr sz="3081" dirty="0">
                <a:latin typeface="Times New Roman"/>
                <a:cs typeface="Times New Roman"/>
              </a:rPr>
              <a:t>installed</a:t>
            </a:r>
            <a:r>
              <a:rPr sz="3081" spc="393" dirty="0">
                <a:latin typeface="Times New Roman"/>
                <a:cs typeface="Times New Roman"/>
              </a:rPr>
              <a:t> </a:t>
            </a:r>
            <a:r>
              <a:rPr sz="3081" dirty="0">
                <a:latin typeface="Times New Roman"/>
                <a:cs typeface="Times New Roman"/>
              </a:rPr>
              <a:t>and</a:t>
            </a:r>
            <a:r>
              <a:rPr sz="3081" spc="386" dirty="0">
                <a:latin typeface="Times New Roman"/>
                <a:cs typeface="Times New Roman"/>
              </a:rPr>
              <a:t> </a:t>
            </a:r>
            <a:r>
              <a:rPr sz="3081" spc="-20" dirty="0">
                <a:latin typeface="Times New Roman"/>
                <a:cs typeface="Times New Roman"/>
              </a:rPr>
              <a:t>allow </a:t>
            </a:r>
            <a:r>
              <a:rPr sz="3081" dirty="0">
                <a:latin typeface="Times New Roman"/>
                <a:cs typeface="Times New Roman"/>
              </a:rPr>
              <a:t>continuous</a:t>
            </a:r>
            <a:r>
              <a:rPr sz="3081" spc="173" dirty="0">
                <a:latin typeface="Times New Roman"/>
                <a:cs typeface="Times New Roman"/>
              </a:rPr>
              <a:t>  </a:t>
            </a:r>
            <a:r>
              <a:rPr sz="3081" dirty="0">
                <a:latin typeface="Times New Roman"/>
                <a:cs typeface="Times New Roman"/>
              </a:rPr>
              <a:t>monitoring.</a:t>
            </a:r>
            <a:r>
              <a:rPr sz="3081" spc="164" dirty="0">
                <a:latin typeface="Times New Roman"/>
                <a:cs typeface="Times New Roman"/>
              </a:rPr>
              <a:t>  </a:t>
            </a:r>
            <a:r>
              <a:rPr sz="3081" dirty="0">
                <a:latin typeface="Times New Roman"/>
                <a:cs typeface="Times New Roman"/>
              </a:rPr>
              <a:t>Dealers</a:t>
            </a:r>
            <a:r>
              <a:rPr sz="3081" spc="173" dirty="0">
                <a:latin typeface="Times New Roman"/>
                <a:cs typeface="Times New Roman"/>
              </a:rPr>
              <a:t>  </a:t>
            </a:r>
            <a:r>
              <a:rPr sz="3081" dirty="0">
                <a:latin typeface="Times New Roman"/>
                <a:cs typeface="Times New Roman"/>
              </a:rPr>
              <a:t>will</a:t>
            </a:r>
            <a:r>
              <a:rPr sz="3081" spc="193" dirty="0">
                <a:latin typeface="Times New Roman"/>
                <a:cs typeface="Times New Roman"/>
              </a:rPr>
              <a:t>  </a:t>
            </a:r>
            <a:r>
              <a:rPr sz="3081" dirty="0">
                <a:latin typeface="Times New Roman"/>
                <a:cs typeface="Times New Roman"/>
              </a:rPr>
              <a:t>receive</a:t>
            </a:r>
            <a:r>
              <a:rPr sz="3081" spc="173" dirty="0">
                <a:latin typeface="Times New Roman"/>
                <a:cs typeface="Times New Roman"/>
              </a:rPr>
              <a:t>  </a:t>
            </a:r>
            <a:r>
              <a:rPr sz="3081" dirty="0">
                <a:latin typeface="Times New Roman"/>
                <a:cs typeface="Times New Roman"/>
              </a:rPr>
              <a:t>system</a:t>
            </a:r>
            <a:r>
              <a:rPr sz="3081" spc="164" dirty="0">
                <a:latin typeface="Times New Roman"/>
                <a:cs typeface="Times New Roman"/>
              </a:rPr>
              <a:t>  </a:t>
            </a:r>
            <a:r>
              <a:rPr sz="3081" dirty="0">
                <a:latin typeface="Times New Roman"/>
                <a:cs typeface="Times New Roman"/>
              </a:rPr>
              <a:t>alerts</a:t>
            </a:r>
            <a:r>
              <a:rPr sz="3081" spc="173" dirty="0">
                <a:latin typeface="Times New Roman"/>
                <a:cs typeface="Times New Roman"/>
              </a:rPr>
              <a:t>  </a:t>
            </a:r>
            <a:r>
              <a:rPr sz="3081" dirty="0">
                <a:latin typeface="Times New Roman"/>
                <a:cs typeface="Times New Roman"/>
              </a:rPr>
              <a:t>and</a:t>
            </a:r>
            <a:r>
              <a:rPr sz="3081" spc="173" dirty="0">
                <a:latin typeface="Times New Roman"/>
                <a:cs typeface="Times New Roman"/>
              </a:rPr>
              <a:t>  </a:t>
            </a:r>
            <a:r>
              <a:rPr sz="3081" spc="-20" dirty="0">
                <a:latin typeface="Times New Roman"/>
                <a:cs typeface="Times New Roman"/>
              </a:rPr>
              <a:t>service </a:t>
            </a:r>
            <a:r>
              <a:rPr sz="3081" dirty="0">
                <a:latin typeface="Times New Roman"/>
                <a:cs typeface="Times New Roman"/>
              </a:rPr>
              <a:t>messages</a:t>
            </a:r>
            <a:r>
              <a:rPr sz="3081" spc="684" dirty="0">
                <a:latin typeface="Times New Roman"/>
                <a:cs typeface="Times New Roman"/>
              </a:rPr>
              <a:t> </a:t>
            </a:r>
            <a:r>
              <a:rPr sz="3081" dirty="0">
                <a:latin typeface="Times New Roman"/>
                <a:cs typeface="Times New Roman"/>
              </a:rPr>
              <a:t>in</a:t>
            </a:r>
            <a:r>
              <a:rPr sz="3081" spc="674" dirty="0">
                <a:latin typeface="Times New Roman"/>
                <a:cs typeface="Times New Roman"/>
              </a:rPr>
              <a:t> </a:t>
            </a:r>
            <a:r>
              <a:rPr sz="3081" dirty="0">
                <a:latin typeface="Times New Roman"/>
                <a:cs typeface="Times New Roman"/>
              </a:rPr>
              <a:t>real</a:t>
            </a:r>
            <a:r>
              <a:rPr sz="3081" spc="684" dirty="0">
                <a:latin typeface="Times New Roman"/>
                <a:cs typeface="Times New Roman"/>
              </a:rPr>
              <a:t> </a:t>
            </a:r>
            <a:r>
              <a:rPr sz="3081" dirty="0">
                <a:latin typeface="Times New Roman"/>
                <a:cs typeface="Times New Roman"/>
              </a:rPr>
              <a:t>time,</a:t>
            </a:r>
            <a:r>
              <a:rPr sz="3081" spc="665" dirty="0">
                <a:latin typeface="Times New Roman"/>
                <a:cs typeface="Times New Roman"/>
              </a:rPr>
              <a:t> </a:t>
            </a:r>
            <a:r>
              <a:rPr sz="3081" dirty="0">
                <a:latin typeface="Times New Roman"/>
                <a:cs typeface="Times New Roman"/>
              </a:rPr>
              <a:t>allowing</a:t>
            </a:r>
            <a:r>
              <a:rPr sz="3081" spc="674" dirty="0">
                <a:latin typeface="Times New Roman"/>
                <a:cs typeface="Times New Roman"/>
              </a:rPr>
              <a:t> </a:t>
            </a:r>
            <a:r>
              <a:rPr sz="3081" dirty="0">
                <a:latin typeface="Times New Roman"/>
                <a:cs typeface="Times New Roman"/>
              </a:rPr>
              <a:t>for</a:t>
            </a:r>
            <a:r>
              <a:rPr sz="3081" spc="665" dirty="0">
                <a:latin typeface="Times New Roman"/>
                <a:cs typeface="Times New Roman"/>
              </a:rPr>
              <a:t> </a:t>
            </a:r>
            <a:r>
              <a:rPr sz="3081" dirty="0">
                <a:latin typeface="Times New Roman"/>
                <a:cs typeface="Times New Roman"/>
              </a:rPr>
              <a:t>remote</a:t>
            </a:r>
            <a:r>
              <a:rPr sz="3081" spc="655" dirty="0">
                <a:latin typeface="Times New Roman"/>
                <a:cs typeface="Times New Roman"/>
              </a:rPr>
              <a:t> </a:t>
            </a:r>
            <a:r>
              <a:rPr sz="3081" dirty="0">
                <a:latin typeface="Times New Roman"/>
                <a:cs typeface="Times New Roman"/>
              </a:rPr>
              <a:t>diagnostics</a:t>
            </a:r>
            <a:r>
              <a:rPr sz="3081" spc="693" dirty="0">
                <a:latin typeface="Times New Roman"/>
                <a:cs typeface="Times New Roman"/>
              </a:rPr>
              <a:t> </a:t>
            </a:r>
            <a:r>
              <a:rPr sz="3081" dirty="0">
                <a:latin typeface="Times New Roman"/>
                <a:cs typeface="Times New Roman"/>
              </a:rPr>
              <a:t>and</a:t>
            </a:r>
            <a:r>
              <a:rPr sz="3081" spc="674" dirty="0">
                <a:latin typeface="Times New Roman"/>
                <a:cs typeface="Times New Roman"/>
              </a:rPr>
              <a:t> </a:t>
            </a:r>
            <a:r>
              <a:rPr sz="3081" dirty="0">
                <a:latin typeface="Times New Roman"/>
                <a:cs typeface="Times New Roman"/>
              </a:rPr>
              <a:t>faster,</a:t>
            </a:r>
            <a:r>
              <a:rPr sz="3081" spc="713" dirty="0">
                <a:latin typeface="Times New Roman"/>
                <a:cs typeface="Times New Roman"/>
              </a:rPr>
              <a:t> </a:t>
            </a:r>
            <a:r>
              <a:rPr sz="3081" spc="-38" dirty="0">
                <a:latin typeface="Times New Roman"/>
                <a:cs typeface="Times New Roman"/>
              </a:rPr>
              <a:t>more </a:t>
            </a:r>
            <a:r>
              <a:rPr sz="3081" dirty="0">
                <a:latin typeface="Times New Roman"/>
                <a:cs typeface="Times New Roman"/>
              </a:rPr>
              <a:t>accurate</a:t>
            </a:r>
            <a:r>
              <a:rPr sz="3081" spc="-48" dirty="0">
                <a:latin typeface="Times New Roman"/>
                <a:cs typeface="Times New Roman"/>
              </a:rPr>
              <a:t> </a:t>
            </a:r>
            <a:r>
              <a:rPr sz="3081" spc="-20" dirty="0">
                <a:latin typeface="Times New Roman"/>
                <a:cs typeface="Times New Roman"/>
              </a:rPr>
              <a:t>responses.</a:t>
            </a:r>
            <a:endParaRPr sz="3081" dirty="0">
              <a:latin typeface="Times New Roman"/>
              <a:cs typeface="Times New Roman"/>
            </a:endParaRPr>
          </a:p>
          <a:p>
            <a:pPr marL="24458">
              <a:spcBef>
                <a:spcPts val="2822"/>
              </a:spcBef>
            </a:pPr>
            <a:r>
              <a:rPr sz="3081" b="1" dirty="0">
                <a:latin typeface="Times New Roman"/>
                <a:cs typeface="Times New Roman"/>
              </a:rPr>
              <a:t>ESS</a:t>
            </a:r>
            <a:r>
              <a:rPr sz="3081" spc="-145" dirty="0">
                <a:latin typeface="Times New Roman"/>
                <a:cs typeface="Times New Roman"/>
              </a:rPr>
              <a:t> </a:t>
            </a:r>
            <a:r>
              <a:rPr sz="3081" b="1" spc="-38" dirty="0">
                <a:latin typeface="Times New Roman"/>
                <a:cs typeface="Times New Roman"/>
              </a:rPr>
              <a:t>Pro</a:t>
            </a:r>
            <a:r>
              <a:rPr sz="3081" spc="-164" dirty="0">
                <a:latin typeface="Times New Roman"/>
                <a:cs typeface="Times New Roman"/>
              </a:rPr>
              <a:t> </a:t>
            </a:r>
            <a:r>
              <a:rPr sz="3081" b="1" dirty="0">
                <a:latin typeface="Times New Roman"/>
                <a:cs typeface="Times New Roman"/>
              </a:rPr>
              <a:t>App</a:t>
            </a:r>
            <a:r>
              <a:rPr sz="3081" spc="-87" dirty="0">
                <a:latin typeface="Times New Roman"/>
                <a:cs typeface="Times New Roman"/>
              </a:rPr>
              <a:t> </a:t>
            </a:r>
            <a:r>
              <a:rPr sz="3081" b="1" dirty="0">
                <a:latin typeface="Times New Roman"/>
                <a:cs typeface="Times New Roman"/>
              </a:rPr>
              <a:t>has</a:t>
            </a:r>
            <a:r>
              <a:rPr sz="3081" spc="-68" dirty="0">
                <a:latin typeface="Times New Roman"/>
                <a:cs typeface="Times New Roman"/>
              </a:rPr>
              <a:t> </a:t>
            </a:r>
            <a:r>
              <a:rPr sz="3081" b="1" dirty="0">
                <a:latin typeface="Times New Roman"/>
                <a:cs typeface="Times New Roman"/>
              </a:rPr>
              <a:t>three</a:t>
            </a:r>
            <a:r>
              <a:rPr sz="3081" spc="-48" dirty="0">
                <a:latin typeface="Times New Roman"/>
                <a:cs typeface="Times New Roman"/>
              </a:rPr>
              <a:t> </a:t>
            </a:r>
            <a:r>
              <a:rPr sz="3081" b="1" dirty="0">
                <a:latin typeface="Times New Roman"/>
                <a:cs typeface="Times New Roman"/>
              </a:rPr>
              <a:t>main</a:t>
            </a:r>
            <a:r>
              <a:rPr sz="3081" spc="-38" dirty="0">
                <a:latin typeface="Times New Roman"/>
                <a:cs typeface="Times New Roman"/>
              </a:rPr>
              <a:t> </a:t>
            </a:r>
            <a:r>
              <a:rPr sz="3081" b="1" spc="-20" dirty="0">
                <a:latin typeface="Times New Roman"/>
                <a:cs typeface="Times New Roman"/>
              </a:rPr>
              <a:t>pages:</a:t>
            </a:r>
            <a:endParaRPr sz="3081" dirty="0">
              <a:latin typeface="Times New Roman"/>
              <a:cs typeface="Times New Roman"/>
            </a:endParaRPr>
          </a:p>
          <a:p>
            <a:pPr marL="575993" marR="9783" indent="-552758">
              <a:spcBef>
                <a:spcPts val="1156"/>
              </a:spcBef>
              <a:buFont typeface="Arial"/>
              <a:buChar char="•"/>
              <a:tabLst>
                <a:tab pos="575993" algn="l"/>
                <a:tab pos="577216" algn="l"/>
              </a:tabLst>
            </a:pPr>
            <a:r>
              <a:rPr sz="3081" dirty="0">
                <a:latin typeface="Times New Roman"/>
                <a:cs typeface="Times New Roman"/>
              </a:rPr>
              <a:t>“</a:t>
            </a:r>
            <a:r>
              <a:rPr sz="3081" b="1" dirty="0">
                <a:latin typeface="Times New Roman"/>
                <a:cs typeface="Times New Roman"/>
              </a:rPr>
              <a:t>Systems</a:t>
            </a:r>
            <a:r>
              <a:rPr sz="3081" dirty="0">
                <a:latin typeface="Times New Roman"/>
                <a:cs typeface="Times New Roman"/>
              </a:rPr>
              <a:t>”</a:t>
            </a:r>
            <a:r>
              <a:rPr sz="3081" spc="393" dirty="0">
                <a:latin typeface="Times New Roman"/>
                <a:cs typeface="Times New Roman"/>
              </a:rPr>
              <a:t> </a:t>
            </a:r>
            <a:r>
              <a:rPr sz="3081" dirty="0">
                <a:latin typeface="Times New Roman"/>
                <a:cs typeface="Times New Roman"/>
              </a:rPr>
              <a:t>includes</a:t>
            </a:r>
            <a:r>
              <a:rPr sz="3081" spc="404" dirty="0">
                <a:latin typeface="Times New Roman"/>
                <a:cs typeface="Times New Roman"/>
              </a:rPr>
              <a:t> </a:t>
            </a:r>
            <a:r>
              <a:rPr sz="3081" dirty="0">
                <a:latin typeface="Times New Roman"/>
                <a:cs typeface="Times New Roman"/>
              </a:rPr>
              <a:t>MY</a:t>
            </a:r>
            <a:r>
              <a:rPr sz="3081" spc="269" dirty="0">
                <a:latin typeface="Times New Roman"/>
                <a:cs typeface="Times New Roman"/>
              </a:rPr>
              <a:t> </a:t>
            </a:r>
            <a:r>
              <a:rPr sz="3081" dirty="0">
                <a:latin typeface="Times New Roman"/>
                <a:cs typeface="Times New Roman"/>
              </a:rPr>
              <a:t>LIST</a:t>
            </a:r>
            <a:r>
              <a:rPr sz="3081" spc="328" dirty="0">
                <a:latin typeface="Times New Roman"/>
                <a:cs typeface="Times New Roman"/>
              </a:rPr>
              <a:t> </a:t>
            </a:r>
            <a:r>
              <a:rPr sz="3081" dirty="0">
                <a:latin typeface="Times New Roman"/>
                <a:cs typeface="Times New Roman"/>
              </a:rPr>
              <a:t>and</a:t>
            </a:r>
            <a:r>
              <a:rPr sz="3081" spc="414" dirty="0">
                <a:latin typeface="Times New Roman"/>
                <a:cs typeface="Times New Roman"/>
              </a:rPr>
              <a:t> </a:t>
            </a:r>
            <a:r>
              <a:rPr sz="3081" dirty="0">
                <a:latin typeface="Times New Roman"/>
                <a:cs typeface="Times New Roman"/>
              </a:rPr>
              <a:t>DEMO.</a:t>
            </a:r>
            <a:r>
              <a:rPr sz="3081" spc="376" dirty="0">
                <a:latin typeface="Times New Roman"/>
                <a:cs typeface="Times New Roman"/>
              </a:rPr>
              <a:t> </a:t>
            </a:r>
            <a:r>
              <a:rPr sz="3081" dirty="0">
                <a:latin typeface="Times New Roman"/>
                <a:cs typeface="Times New Roman"/>
              </a:rPr>
              <a:t>See</a:t>
            </a:r>
            <a:r>
              <a:rPr sz="3081" spc="424" dirty="0">
                <a:latin typeface="Times New Roman"/>
                <a:cs typeface="Times New Roman"/>
              </a:rPr>
              <a:t> </a:t>
            </a:r>
            <a:r>
              <a:rPr sz="3081" dirty="0">
                <a:latin typeface="Times New Roman"/>
                <a:cs typeface="Times New Roman"/>
              </a:rPr>
              <a:t>more</a:t>
            </a:r>
            <a:r>
              <a:rPr sz="3081" spc="393" dirty="0">
                <a:latin typeface="Times New Roman"/>
                <a:cs typeface="Times New Roman"/>
              </a:rPr>
              <a:t> </a:t>
            </a:r>
            <a:r>
              <a:rPr sz="3081" dirty="0">
                <a:latin typeface="Times New Roman"/>
                <a:cs typeface="Times New Roman"/>
              </a:rPr>
              <a:t>details</a:t>
            </a:r>
            <a:r>
              <a:rPr sz="3081" spc="414" dirty="0">
                <a:latin typeface="Times New Roman"/>
                <a:cs typeface="Times New Roman"/>
              </a:rPr>
              <a:t> </a:t>
            </a:r>
            <a:r>
              <a:rPr sz="3081" dirty="0">
                <a:latin typeface="Times New Roman"/>
                <a:cs typeface="Times New Roman"/>
              </a:rPr>
              <a:t>about</a:t>
            </a:r>
            <a:r>
              <a:rPr sz="3081" spc="386" dirty="0">
                <a:latin typeface="Times New Roman"/>
                <a:cs typeface="Times New Roman"/>
              </a:rPr>
              <a:t> </a:t>
            </a:r>
            <a:r>
              <a:rPr sz="3081" spc="-48" dirty="0">
                <a:latin typeface="Times New Roman"/>
                <a:cs typeface="Times New Roman"/>
              </a:rPr>
              <a:t>the </a:t>
            </a:r>
            <a:r>
              <a:rPr sz="3081" dirty="0">
                <a:latin typeface="Times New Roman"/>
                <a:cs typeface="Times New Roman"/>
              </a:rPr>
              <a:t>interface</a:t>
            </a:r>
            <a:r>
              <a:rPr sz="3081" spc="-10" dirty="0">
                <a:latin typeface="Times New Roman"/>
                <a:cs typeface="Times New Roman"/>
              </a:rPr>
              <a:t> </a:t>
            </a:r>
            <a:r>
              <a:rPr sz="3081" dirty="0">
                <a:latin typeface="Times New Roman"/>
                <a:cs typeface="Times New Roman"/>
              </a:rPr>
              <a:t>in</a:t>
            </a:r>
            <a:r>
              <a:rPr sz="3081" spc="-48" dirty="0">
                <a:latin typeface="Times New Roman"/>
                <a:cs typeface="Times New Roman"/>
              </a:rPr>
              <a:t> </a:t>
            </a:r>
            <a:r>
              <a:rPr sz="3081" dirty="0">
                <a:latin typeface="Times New Roman"/>
                <a:cs typeface="Times New Roman"/>
              </a:rPr>
              <a:t>the</a:t>
            </a:r>
            <a:r>
              <a:rPr sz="3081" spc="-68" dirty="0">
                <a:latin typeface="Times New Roman"/>
                <a:cs typeface="Times New Roman"/>
              </a:rPr>
              <a:t> </a:t>
            </a:r>
            <a:r>
              <a:rPr sz="3081" dirty="0">
                <a:latin typeface="Times New Roman"/>
                <a:cs typeface="Times New Roman"/>
              </a:rPr>
              <a:t>following</a:t>
            </a:r>
            <a:r>
              <a:rPr sz="3081" spc="-38" dirty="0">
                <a:latin typeface="Times New Roman"/>
                <a:cs typeface="Times New Roman"/>
              </a:rPr>
              <a:t> page.</a:t>
            </a:r>
            <a:endParaRPr sz="3081" dirty="0">
              <a:latin typeface="Times New Roman"/>
              <a:cs typeface="Times New Roman"/>
            </a:endParaRPr>
          </a:p>
          <a:p>
            <a:pPr marL="575993" indent="-552758">
              <a:spcBef>
                <a:spcPts val="1156"/>
              </a:spcBef>
              <a:buFont typeface="Arial"/>
              <a:buChar char="•"/>
              <a:tabLst>
                <a:tab pos="575993" algn="l"/>
                <a:tab pos="577216" algn="l"/>
              </a:tabLst>
            </a:pPr>
            <a:r>
              <a:rPr sz="3081" dirty="0">
                <a:latin typeface="Times New Roman"/>
                <a:cs typeface="Times New Roman"/>
              </a:rPr>
              <a:t>“</a:t>
            </a:r>
            <a:r>
              <a:rPr sz="3081" b="1" dirty="0">
                <a:latin typeface="Times New Roman"/>
                <a:cs typeface="Times New Roman"/>
              </a:rPr>
              <a:t>Events</a:t>
            </a:r>
            <a:r>
              <a:rPr sz="3081" dirty="0">
                <a:latin typeface="Times New Roman"/>
                <a:cs typeface="Times New Roman"/>
              </a:rPr>
              <a:t>”</a:t>
            </a:r>
            <a:r>
              <a:rPr sz="3081" spc="-87" dirty="0">
                <a:latin typeface="Times New Roman"/>
                <a:cs typeface="Times New Roman"/>
              </a:rPr>
              <a:t> </a:t>
            </a:r>
            <a:r>
              <a:rPr sz="3081" dirty="0">
                <a:latin typeface="Times New Roman"/>
                <a:cs typeface="Times New Roman"/>
              </a:rPr>
              <a:t>provides</a:t>
            </a:r>
            <a:r>
              <a:rPr sz="3081" spc="-48" dirty="0">
                <a:latin typeface="Times New Roman"/>
                <a:cs typeface="Times New Roman"/>
              </a:rPr>
              <a:t> </a:t>
            </a:r>
            <a:r>
              <a:rPr sz="3081" spc="-20" dirty="0">
                <a:latin typeface="Times New Roman"/>
                <a:cs typeface="Times New Roman"/>
              </a:rPr>
              <a:t>real-</a:t>
            </a:r>
            <a:r>
              <a:rPr sz="3081" dirty="0">
                <a:latin typeface="Times New Roman"/>
                <a:cs typeface="Times New Roman"/>
              </a:rPr>
              <a:t>time</a:t>
            </a:r>
            <a:r>
              <a:rPr sz="3081" spc="20" dirty="0">
                <a:latin typeface="Times New Roman"/>
                <a:cs typeface="Times New Roman"/>
              </a:rPr>
              <a:t> </a:t>
            </a:r>
            <a:r>
              <a:rPr sz="3081" dirty="0">
                <a:latin typeface="Times New Roman"/>
                <a:cs typeface="Times New Roman"/>
              </a:rPr>
              <a:t>alerts</a:t>
            </a:r>
            <a:r>
              <a:rPr sz="3081" spc="-29" dirty="0">
                <a:latin typeface="Times New Roman"/>
                <a:cs typeface="Times New Roman"/>
              </a:rPr>
              <a:t> </a:t>
            </a:r>
            <a:r>
              <a:rPr sz="3081" dirty="0">
                <a:latin typeface="Times New Roman"/>
                <a:cs typeface="Times New Roman"/>
              </a:rPr>
              <a:t>for</a:t>
            </a:r>
            <a:r>
              <a:rPr sz="3081" spc="-68" dirty="0">
                <a:latin typeface="Times New Roman"/>
                <a:cs typeface="Times New Roman"/>
              </a:rPr>
              <a:t> </a:t>
            </a:r>
            <a:r>
              <a:rPr sz="3081" dirty="0">
                <a:latin typeface="Times New Roman"/>
                <a:cs typeface="Times New Roman"/>
              </a:rPr>
              <a:t>systems</a:t>
            </a:r>
            <a:r>
              <a:rPr sz="3081" spc="29" dirty="0">
                <a:latin typeface="Times New Roman"/>
                <a:cs typeface="Times New Roman"/>
              </a:rPr>
              <a:t> </a:t>
            </a:r>
            <a:r>
              <a:rPr sz="3081" dirty="0">
                <a:latin typeface="Times New Roman"/>
                <a:cs typeface="Times New Roman"/>
              </a:rPr>
              <a:t>you</a:t>
            </a:r>
            <a:r>
              <a:rPr sz="3081" spc="-77" dirty="0">
                <a:latin typeface="Times New Roman"/>
                <a:cs typeface="Times New Roman"/>
              </a:rPr>
              <a:t> </a:t>
            </a:r>
            <a:r>
              <a:rPr sz="3081" dirty="0">
                <a:latin typeface="Times New Roman"/>
                <a:cs typeface="Times New Roman"/>
              </a:rPr>
              <a:t>have</a:t>
            </a:r>
            <a:r>
              <a:rPr sz="3081" spc="-58" dirty="0">
                <a:latin typeface="Times New Roman"/>
                <a:cs typeface="Times New Roman"/>
              </a:rPr>
              <a:t> </a:t>
            </a:r>
            <a:r>
              <a:rPr sz="3081" spc="-20" dirty="0">
                <a:latin typeface="Times New Roman"/>
                <a:cs typeface="Times New Roman"/>
              </a:rPr>
              <a:t>installed.</a:t>
            </a:r>
            <a:endParaRPr sz="3081" dirty="0">
              <a:latin typeface="Times New Roman"/>
              <a:cs typeface="Times New Roman"/>
            </a:endParaRPr>
          </a:p>
          <a:p>
            <a:pPr marL="575993" marR="9783" indent="-552758">
              <a:spcBef>
                <a:spcPts val="1156"/>
              </a:spcBef>
              <a:buFont typeface="Arial"/>
              <a:buChar char="•"/>
              <a:tabLst>
                <a:tab pos="575993" algn="l"/>
                <a:tab pos="577216" algn="l"/>
              </a:tabLst>
            </a:pPr>
            <a:r>
              <a:rPr sz="3081" dirty="0">
                <a:latin typeface="Times New Roman"/>
                <a:cs typeface="Times New Roman"/>
              </a:rPr>
              <a:t>“</a:t>
            </a:r>
            <a:r>
              <a:rPr sz="3081" b="1" dirty="0">
                <a:latin typeface="Times New Roman"/>
                <a:cs typeface="Times New Roman"/>
              </a:rPr>
              <a:t>Files</a:t>
            </a:r>
            <a:r>
              <a:rPr sz="3081" dirty="0">
                <a:latin typeface="Times New Roman"/>
                <a:cs typeface="Times New Roman"/>
              </a:rPr>
              <a:t>”</a:t>
            </a:r>
            <a:r>
              <a:rPr sz="3081" spc="836" dirty="0">
                <a:latin typeface="Times New Roman"/>
                <a:cs typeface="Times New Roman"/>
              </a:rPr>
              <a:t> </a:t>
            </a:r>
            <a:r>
              <a:rPr sz="3081" dirty="0">
                <a:latin typeface="Times New Roman"/>
                <a:cs typeface="Times New Roman"/>
              </a:rPr>
              <a:t>presents</a:t>
            </a:r>
            <a:r>
              <a:rPr sz="3081" spc="857" dirty="0">
                <a:latin typeface="Times New Roman"/>
                <a:cs typeface="Times New Roman"/>
              </a:rPr>
              <a:t> </a:t>
            </a:r>
            <a:r>
              <a:rPr sz="3081" dirty="0">
                <a:latin typeface="Times New Roman"/>
                <a:cs typeface="Times New Roman"/>
              </a:rPr>
              <a:t>training</a:t>
            </a:r>
            <a:r>
              <a:rPr sz="3081" spc="836" dirty="0">
                <a:latin typeface="Times New Roman"/>
                <a:cs typeface="Times New Roman"/>
              </a:rPr>
              <a:t> </a:t>
            </a:r>
            <a:r>
              <a:rPr sz="3081" dirty="0">
                <a:latin typeface="Times New Roman"/>
                <a:cs typeface="Times New Roman"/>
              </a:rPr>
              <a:t>videos</a:t>
            </a:r>
            <a:r>
              <a:rPr sz="3081" spc="836" dirty="0">
                <a:latin typeface="Times New Roman"/>
                <a:cs typeface="Times New Roman"/>
              </a:rPr>
              <a:t> </a:t>
            </a:r>
            <a:r>
              <a:rPr sz="3081" dirty="0">
                <a:latin typeface="Times New Roman"/>
                <a:cs typeface="Times New Roman"/>
              </a:rPr>
              <a:t>and</a:t>
            </a:r>
            <a:r>
              <a:rPr sz="3081" spc="828" dirty="0">
                <a:latin typeface="Times New Roman"/>
                <a:cs typeface="Times New Roman"/>
              </a:rPr>
              <a:t> </a:t>
            </a:r>
            <a:r>
              <a:rPr sz="3081" dirty="0">
                <a:latin typeface="Times New Roman"/>
                <a:cs typeface="Times New Roman"/>
              </a:rPr>
              <a:t>technical</a:t>
            </a:r>
            <a:r>
              <a:rPr sz="3081" spc="876" dirty="0">
                <a:latin typeface="Times New Roman"/>
                <a:cs typeface="Times New Roman"/>
              </a:rPr>
              <a:t> </a:t>
            </a:r>
            <a:r>
              <a:rPr sz="3081" dirty="0">
                <a:latin typeface="Times New Roman"/>
                <a:cs typeface="Times New Roman"/>
              </a:rPr>
              <a:t>manuals</a:t>
            </a:r>
            <a:r>
              <a:rPr sz="3081" spc="857" dirty="0">
                <a:latin typeface="Times New Roman"/>
                <a:cs typeface="Times New Roman"/>
              </a:rPr>
              <a:t> </a:t>
            </a:r>
            <a:r>
              <a:rPr sz="3081" dirty="0">
                <a:latin typeface="Times New Roman"/>
                <a:cs typeface="Times New Roman"/>
              </a:rPr>
              <a:t>(e.g.</a:t>
            </a:r>
            <a:r>
              <a:rPr sz="3081" spc="809" dirty="0">
                <a:latin typeface="Times New Roman"/>
                <a:cs typeface="Times New Roman"/>
              </a:rPr>
              <a:t> </a:t>
            </a:r>
            <a:r>
              <a:rPr sz="3081" spc="-20" dirty="0">
                <a:latin typeface="Times New Roman"/>
                <a:cs typeface="Times New Roman"/>
              </a:rPr>
              <a:t>Product </a:t>
            </a:r>
            <a:r>
              <a:rPr sz="3081" dirty="0">
                <a:latin typeface="Times New Roman"/>
                <a:cs typeface="Times New Roman"/>
              </a:rPr>
              <a:t>Data,</a:t>
            </a:r>
            <a:r>
              <a:rPr sz="3081" spc="-68" dirty="0">
                <a:latin typeface="Times New Roman"/>
                <a:cs typeface="Times New Roman"/>
              </a:rPr>
              <a:t> </a:t>
            </a:r>
            <a:r>
              <a:rPr sz="3081" dirty="0">
                <a:latin typeface="Times New Roman"/>
                <a:cs typeface="Times New Roman"/>
              </a:rPr>
              <a:t>Installation,</a:t>
            </a:r>
            <a:r>
              <a:rPr sz="3081" spc="-10" dirty="0">
                <a:latin typeface="Times New Roman"/>
                <a:cs typeface="Times New Roman"/>
              </a:rPr>
              <a:t> </a:t>
            </a:r>
            <a:r>
              <a:rPr sz="3081" dirty="0">
                <a:latin typeface="Times New Roman"/>
                <a:cs typeface="Times New Roman"/>
              </a:rPr>
              <a:t>Service</a:t>
            </a:r>
            <a:r>
              <a:rPr sz="3081" spc="-58" dirty="0">
                <a:latin typeface="Times New Roman"/>
                <a:cs typeface="Times New Roman"/>
              </a:rPr>
              <a:t> </a:t>
            </a:r>
            <a:r>
              <a:rPr sz="3081" dirty="0">
                <a:latin typeface="Times New Roman"/>
                <a:cs typeface="Times New Roman"/>
              </a:rPr>
              <a:t>and</a:t>
            </a:r>
            <a:r>
              <a:rPr sz="3081" spc="-77" dirty="0">
                <a:latin typeface="Times New Roman"/>
                <a:cs typeface="Times New Roman"/>
              </a:rPr>
              <a:t> </a:t>
            </a:r>
            <a:r>
              <a:rPr sz="3081" dirty="0">
                <a:latin typeface="Times New Roman"/>
                <a:cs typeface="Times New Roman"/>
              </a:rPr>
              <a:t>so</a:t>
            </a:r>
            <a:r>
              <a:rPr sz="3081" spc="-96" dirty="0">
                <a:latin typeface="Times New Roman"/>
                <a:cs typeface="Times New Roman"/>
              </a:rPr>
              <a:t> </a:t>
            </a:r>
            <a:r>
              <a:rPr sz="3081" spc="-48" dirty="0">
                <a:latin typeface="Times New Roman"/>
                <a:cs typeface="Times New Roman"/>
              </a:rPr>
              <a:t>on)</a:t>
            </a:r>
            <a:endParaRPr sz="3081" dirty="0">
              <a:latin typeface="Times New Roman"/>
              <a:cs typeface="Times New Roman"/>
            </a:endParaRPr>
          </a:p>
        </p:txBody>
      </p:sp>
    </p:spTree>
    <p:extLst>
      <p:ext uri="{BB962C8B-B14F-4D97-AF65-F5344CB8AC3E}">
        <p14:creationId xmlns:p14="http://schemas.microsoft.com/office/powerpoint/2010/main" val="62555601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260600" y="228600"/>
            <a:ext cx="12852400" cy="830997"/>
          </a:xfrm>
          <a:prstGeom prst="rect">
            <a:avLst/>
          </a:prstGeom>
          <a:noFill/>
        </p:spPr>
        <p:txBody>
          <a:bodyPr wrap="square" rtlCol="0">
            <a:spAutoFit/>
          </a:bodyPr>
          <a:lstStyle/>
          <a:p>
            <a:r>
              <a:rPr lang="en-US" sz="4800" b="1" dirty="0"/>
              <a:t>Basic Guidelines for Ductwork  </a:t>
            </a:r>
          </a:p>
        </p:txBody>
      </p:sp>
      <p:sp>
        <p:nvSpPr>
          <p:cNvPr id="4" name="TextBox 3">
            <a:extLst>
              <a:ext uri="{FF2B5EF4-FFF2-40B4-BE49-F238E27FC236}">
                <a16:creationId xmlns:a16="http://schemas.microsoft.com/office/drawing/2014/main" id="{C9C5E778-5593-7EA3-FEC6-668E1D8474C1}"/>
              </a:ext>
            </a:extLst>
          </p:cNvPr>
          <p:cNvSpPr txBox="1"/>
          <p:nvPr/>
        </p:nvSpPr>
        <p:spPr>
          <a:xfrm>
            <a:off x="0" y="1371600"/>
            <a:ext cx="13208000" cy="8314905"/>
          </a:xfrm>
          <a:prstGeom prst="rect">
            <a:avLst/>
          </a:prstGeom>
          <a:noFill/>
        </p:spPr>
        <p:txBody>
          <a:bodyPr wrap="square">
            <a:spAutoFit/>
          </a:bodyPr>
          <a:lstStyle/>
          <a:p>
            <a:pPr marL="342900" indent="-342900" algn="l">
              <a:lnSpc>
                <a:spcPct val="150000"/>
              </a:lnSpc>
              <a:buFont typeface="+mj-lt"/>
              <a:buAutoNum type="arabicPeriod"/>
            </a:pPr>
            <a:r>
              <a:rPr lang="en-US" sz="3600" i="0" dirty="0">
                <a:effectLst/>
                <a:latin typeface="Source Sans Pro" panose="020B0503030403020204" pitchFamily="34" charset="0"/>
              </a:rPr>
              <a:t>Supplies are located on outside walls.</a:t>
            </a:r>
          </a:p>
          <a:p>
            <a:pPr marL="342900" indent="-342900" algn="l">
              <a:lnSpc>
                <a:spcPct val="150000"/>
              </a:lnSpc>
              <a:buFont typeface="+mj-lt"/>
              <a:buAutoNum type="arabicPeriod"/>
            </a:pPr>
            <a:r>
              <a:rPr lang="en-US" sz="3600" i="0" dirty="0">
                <a:effectLst/>
                <a:latin typeface="Source Sans Pro" panose="020B0503030403020204" pitchFamily="34" charset="0"/>
              </a:rPr>
              <a:t>Returns are located on inside walls.  They should not be in the same area as the furnace, nor should they be located by moisture sources such as kitchens or bathrooms.</a:t>
            </a:r>
          </a:p>
          <a:p>
            <a:pPr marL="342900" indent="-342900" algn="l">
              <a:lnSpc>
                <a:spcPct val="150000"/>
              </a:lnSpc>
              <a:buFont typeface="+mj-lt"/>
              <a:buAutoNum type="arabicPeriod"/>
            </a:pPr>
            <a:r>
              <a:rPr lang="en-US" sz="3600" i="0" dirty="0">
                <a:effectLst/>
                <a:latin typeface="Source Sans Pro" panose="020B0503030403020204" pitchFamily="34" charset="0"/>
              </a:rPr>
              <a:t>Dampers on take-off duct runs allow for adjustments of air distribution.</a:t>
            </a:r>
          </a:p>
          <a:p>
            <a:pPr marL="342900" indent="-342900" algn="l">
              <a:lnSpc>
                <a:spcPct val="150000"/>
              </a:lnSpc>
              <a:buFont typeface="+mj-lt"/>
              <a:buAutoNum type="arabicPeriod"/>
            </a:pPr>
            <a:r>
              <a:rPr lang="en-US" sz="3600" i="0" dirty="0">
                <a:effectLst/>
                <a:latin typeface="Source Sans Pro" panose="020B0503030403020204" pitchFamily="34" charset="0"/>
              </a:rPr>
              <a:t>In order to maintain velocity, reduce duct size.</a:t>
            </a:r>
          </a:p>
          <a:p>
            <a:pPr marL="342900" indent="-342900" algn="l">
              <a:lnSpc>
                <a:spcPct val="150000"/>
              </a:lnSpc>
              <a:buFont typeface="+mj-lt"/>
              <a:buAutoNum type="arabicPeriod"/>
            </a:pPr>
            <a:r>
              <a:rPr lang="en-US" sz="3600" i="0" dirty="0">
                <a:effectLst/>
                <a:latin typeface="Source Sans Pro" panose="020B0503030403020204" pitchFamily="34" charset="0"/>
              </a:rPr>
              <a:t>Never locate ducts at the end of the trunk line run.  Last take-off run to be located 12″ – 18″ from end.</a:t>
            </a:r>
          </a:p>
          <a:p>
            <a:pPr marL="342900" indent="-342900" algn="l">
              <a:lnSpc>
                <a:spcPct val="150000"/>
              </a:lnSpc>
              <a:buFont typeface="+mj-lt"/>
              <a:buAutoNum type="arabicPeriod"/>
            </a:pPr>
            <a:endParaRPr lang="en-US" sz="3600" i="0" dirty="0">
              <a:effectLst/>
              <a:latin typeface="Source Sans Pro" panose="020B0503030403020204" pitchFamily="34" charset="0"/>
            </a:endParaRPr>
          </a:p>
        </p:txBody>
      </p:sp>
    </p:spTree>
    <p:extLst>
      <p:ext uri="{BB962C8B-B14F-4D97-AF65-F5344CB8AC3E}">
        <p14:creationId xmlns:p14="http://schemas.microsoft.com/office/powerpoint/2010/main" val="157902233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260600" y="228600"/>
            <a:ext cx="12852400" cy="830997"/>
          </a:xfrm>
          <a:prstGeom prst="rect">
            <a:avLst/>
          </a:prstGeom>
          <a:noFill/>
        </p:spPr>
        <p:txBody>
          <a:bodyPr wrap="square" rtlCol="0">
            <a:spAutoFit/>
          </a:bodyPr>
          <a:lstStyle/>
          <a:p>
            <a:r>
              <a:rPr lang="en-US" sz="4800" b="1" dirty="0"/>
              <a:t>Basic Guidelines for Ductwork  </a:t>
            </a:r>
          </a:p>
        </p:txBody>
      </p:sp>
      <p:sp>
        <p:nvSpPr>
          <p:cNvPr id="4" name="TextBox 3">
            <a:extLst>
              <a:ext uri="{FF2B5EF4-FFF2-40B4-BE49-F238E27FC236}">
                <a16:creationId xmlns:a16="http://schemas.microsoft.com/office/drawing/2014/main" id="{C9C5E778-5593-7EA3-FEC6-668E1D8474C1}"/>
              </a:ext>
            </a:extLst>
          </p:cNvPr>
          <p:cNvSpPr txBox="1"/>
          <p:nvPr/>
        </p:nvSpPr>
        <p:spPr>
          <a:xfrm>
            <a:off x="0" y="1371600"/>
            <a:ext cx="13208000" cy="7294305"/>
          </a:xfrm>
          <a:prstGeom prst="rect">
            <a:avLst/>
          </a:prstGeom>
          <a:noFill/>
        </p:spPr>
        <p:txBody>
          <a:bodyPr wrap="square">
            <a:spAutoFit/>
          </a:bodyPr>
          <a:lstStyle/>
          <a:p>
            <a:pPr marL="342900" indent="-342900" algn="l">
              <a:lnSpc>
                <a:spcPct val="150000"/>
              </a:lnSpc>
              <a:buFont typeface="+mj-lt"/>
              <a:buAutoNum type="arabicPeriod"/>
            </a:pPr>
            <a:r>
              <a:rPr lang="en-US" sz="3600" i="0" dirty="0">
                <a:effectLst/>
                <a:latin typeface="Source Sans Pro" panose="020B0503030403020204" pitchFamily="34" charset="0"/>
              </a:rPr>
              <a:t>Always stagger take-off ducts by 12″ to maintain pressure.</a:t>
            </a:r>
          </a:p>
          <a:p>
            <a:pPr marL="342900" indent="-342900" algn="l">
              <a:lnSpc>
                <a:spcPct val="150000"/>
              </a:lnSpc>
              <a:buFont typeface="+mj-lt"/>
              <a:buAutoNum type="arabicPeriod"/>
            </a:pPr>
            <a:r>
              <a:rPr lang="en-US" sz="3600" i="0" dirty="0">
                <a:effectLst/>
                <a:latin typeface="Source Sans Pro" panose="020B0503030403020204" pitchFamily="34" charset="0"/>
              </a:rPr>
              <a:t>Use insulated duct or duct board in unheated spaces.</a:t>
            </a:r>
          </a:p>
          <a:p>
            <a:pPr marL="342900" indent="-342900" algn="l">
              <a:lnSpc>
                <a:spcPct val="150000"/>
              </a:lnSpc>
              <a:buFont typeface="+mj-lt"/>
              <a:buAutoNum type="arabicPeriod"/>
            </a:pPr>
            <a:r>
              <a:rPr lang="en-US" sz="3600" i="0" dirty="0">
                <a:effectLst/>
                <a:latin typeface="Source Sans Pro" panose="020B0503030403020204" pitchFamily="34" charset="0"/>
              </a:rPr>
              <a:t>Flexible duct work must be stretched tightly for maximum air flow.</a:t>
            </a:r>
          </a:p>
          <a:p>
            <a:pPr marL="342900" indent="-342900" algn="l">
              <a:lnSpc>
                <a:spcPct val="150000"/>
              </a:lnSpc>
              <a:buFont typeface="+mj-lt"/>
              <a:buAutoNum type="arabicPeriod"/>
            </a:pPr>
            <a:r>
              <a:rPr lang="en-US" sz="3600" dirty="0">
                <a:latin typeface="Source Sans Pro" panose="020B0503030403020204" pitchFamily="34" charset="0"/>
              </a:rPr>
              <a:t>Trunk lines should not exceed 24 feet without reducing </a:t>
            </a:r>
          </a:p>
          <a:p>
            <a:pPr marL="342900" indent="-342900" algn="l">
              <a:lnSpc>
                <a:spcPct val="150000"/>
              </a:lnSpc>
              <a:buFont typeface="+mj-lt"/>
              <a:buAutoNum type="arabicPeriod"/>
            </a:pPr>
            <a:r>
              <a:rPr lang="en-US" sz="3600" i="0" dirty="0">
                <a:effectLst/>
                <a:latin typeface="Source Sans Pro" panose="020B0503030403020204" pitchFamily="34" charset="0"/>
              </a:rPr>
              <a:t>Trunk Supply Velocity should be 700 to 900 fpm</a:t>
            </a:r>
          </a:p>
          <a:p>
            <a:pPr marL="342900" indent="-342900" algn="l">
              <a:lnSpc>
                <a:spcPct val="150000"/>
              </a:lnSpc>
              <a:buFont typeface="+mj-lt"/>
              <a:buAutoNum type="arabicPeriod"/>
            </a:pPr>
            <a:r>
              <a:rPr lang="en-US" sz="3600" dirty="0">
                <a:latin typeface="Source Sans Pro" panose="020B0503030403020204" pitchFamily="34" charset="0"/>
              </a:rPr>
              <a:t>Branch</a:t>
            </a:r>
            <a:r>
              <a:rPr lang="en-US" sz="3600" i="0" dirty="0">
                <a:effectLst/>
                <a:latin typeface="Source Sans Pro" panose="020B0503030403020204" pitchFamily="34" charset="0"/>
              </a:rPr>
              <a:t> Supply Velocity should be 500 to 700 fpm</a:t>
            </a:r>
          </a:p>
          <a:p>
            <a:pPr marL="342900" indent="-342900" algn="l">
              <a:lnSpc>
                <a:spcPct val="150000"/>
              </a:lnSpc>
              <a:buFont typeface="+mj-lt"/>
              <a:buAutoNum type="arabicPeriod"/>
            </a:pPr>
            <a:r>
              <a:rPr lang="en-US" sz="3600" i="0" dirty="0">
                <a:effectLst/>
                <a:latin typeface="Source Sans Pro" panose="020B0503030403020204" pitchFamily="34" charset="0"/>
              </a:rPr>
              <a:t>Return Velocity should be 500 to 700 fpm</a:t>
            </a:r>
          </a:p>
          <a:p>
            <a:pPr marL="342900" indent="-342900" algn="l">
              <a:lnSpc>
                <a:spcPct val="150000"/>
              </a:lnSpc>
              <a:buFont typeface="+mj-lt"/>
              <a:buAutoNum type="arabicPeriod"/>
            </a:pPr>
            <a:r>
              <a:rPr lang="en-US" sz="3600" i="0" dirty="0">
                <a:effectLst/>
                <a:latin typeface="Source Sans Pro" panose="020B0503030403020204" pitchFamily="34" charset="0"/>
              </a:rPr>
              <a:t>Return duct should be 20% larger than the supply </a:t>
            </a:r>
            <a:r>
              <a:rPr lang="en-US" sz="3600" dirty="0">
                <a:latin typeface="Source Sans Pro" panose="020B0503030403020204" pitchFamily="34" charset="0"/>
              </a:rPr>
              <a:t>d</a:t>
            </a:r>
            <a:r>
              <a:rPr lang="en-US" sz="3600" i="0" dirty="0">
                <a:effectLst/>
                <a:latin typeface="Source Sans Pro" panose="020B0503030403020204" pitchFamily="34" charset="0"/>
              </a:rPr>
              <a:t>uct</a:t>
            </a:r>
          </a:p>
          <a:p>
            <a:pPr algn="l"/>
            <a:endParaRPr lang="en-US" sz="3600" i="0" dirty="0">
              <a:effectLst/>
              <a:latin typeface="Source Sans Pro" panose="020B0503030403020204" pitchFamily="34" charset="0"/>
            </a:endParaRPr>
          </a:p>
        </p:txBody>
      </p:sp>
    </p:spTree>
    <p:extLst>
      <p:ext uri="{BB962C8B-B14F-4D97-AF65-F5344CB8AC3E}">
        <p14:creationId xmlns:p14="http://schemas.microsoft.com/office/powerpoint/2010/main" val="340770003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260600" y="228600"/>
            <a:ext cx="12852400" cy="830997"/>
          </a:xfrm>
          <a:prstGeom prst="rect">
            <a:avLst/>
          </a:prstGeom>
          <a:noFill/>
        </p:spPr>
        <p:txBody>
          <a:bodyPr wrap="square" rtlCol="0">
            <a:spAutoFit/>
          </a:bodyPr>
          <a:lstStyle/>
          <a:p>
            <a:r>
              <a:rPr lang="en-US" sz="4800" b="1" dirty="0"/>
              <a:t>Basic Guidelines for Ductwork  </a:t>
            </a:r>
          </a:p>
        </p:txBody>
      </p:sp>
      <p:sp>
        <p:nvSpPr>
          <p:cNvPr id="4" name="TextBox 3">
            <a:extLst>
              <a:ext uri="{FF2B5EF4-FFF2-40B4-BE49-F238E27FC236}">
                <a16:creationId xmlns:a16="http://schemas.microsoft.com/office/drawing/2014/main" id="{C9C5E778-5593-7EA3-FEC6-668E1D8474C1}"/>
              </a:ext>
            </a:extLst>
          </p:cNvPr>
          <p:cNvSpPr txBox="1"/>
          <p:nvPr/>
        </p:nvSpPr>
        <p:spPr>
          <a:xfrm>
            <a:off x="0" y="1371600"/>
            <a:ext cx="13208000" cy="3970318"/>
          </a:xfrm>
          <a:prstGeom prst="rect">
            <a:avLst/>
          </a:prstGeom>
          <a:noFill/>
        </p:spPr>
        <p:txBody>
          <a:bodyPr wrap="square">
            <a:spAutoFit/>
          </a:bodyPr>
          <a:lstStyle/>
          <a:p>
            <a:pPr marL="342900" indent="-342900" algn="l">
              <a:lnSpc>
                <a:spcPct val="150000"/>
              </a:lnSpc>
              <a:buFont typeface="+mj-lt"/>
              <a:buAutoNum type="arabicPeriod"/>
            </a:pPr>
            <a:r>
              <a:rPr lang="en-US" sz="3600" i="0" dirty="0">
                <a:effectLst/>
                <a:latin typeface="Source Sans Pro" panose="020B0503030403020204" pitchFamily="34" charset="0"/>
              </a:rPr>
              <a:t>Abrupt changes in air direction is a leading cause of poor air supply</a:t>
            </a:r>
          </a:p>
          <a:p>
            <a:pPr marL="342900" indent="-342900" algn="l">
              <a:lnSpc>
                <a:spcPct val="150000"/>
              </a:lnSpc>
              <a:buFont typeface="+mj-lt"/>
              <a:buAutoNum type="arabicPeriod"/>
            </a:pPr>
            <a:r>
              <a:rPr lang="en-US" sz="3600" i="0" dirty="0">
                <a:effectLst/>
                <a:latin typeface="Source Sans Pro" panose="020B0503030403020204" pitchFamily="34" charset="0"/>
              </a:rPr>
              <a:t>Flexible duct work must be stretched tightly for maximum air flow.</a:t>
            </a:r>
          </a:p>
          <a:p>
            <a:pPr algn="l">
              <a:lnSpc>
                <a:spcPct val="150000"/>
              </a:lnSpc>
            </a:pPr>
            <a:endParaRPr lang="en-US" sz="3600" dirty="0">
              <a:latin typeface="Source Sans Pro" panose="020B0503030403020204" pitchFamily="34" charset="0"/>
            </a:endParaRPr>
          </a:p>
          <a:p>
            <a:pPr marL="342900" indent="-342900" algn="l">
              <a:buFont typeface="+mj-lt"/>
              <a:buAutoNum type="arabicPeriod"/>
            </a:pPr>
            <a:endParaRPr lang="en-US" sz="3600" i="0" dirty="0">
              <a:effectLst/>
              <a:latin typeface="Source Sans Pro" panose="020B0503030403020204" pitchFamily="34" charset="0"/>
            </a:endParaRPr>
          </a:p>
        </p:txBody>
      </p:sp>
    </p:spTree>
    <p:extLst>
      <p:ext uri="{BB962C8B-B14F-4D97-AF65-F5344CB8AC3E}">
        <p14:creationId xmlns:p14="http://schemas.microsoft.com/office/powerpoint/2010/main" val="140585335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260600" y="228600"/>
            <a:ext cx="10363200" cy="830997"/>
          </a:xfrm>
          <a:prstGeom prst="rect">
            <a:avLst/>
          </a:prstGeom>
          <a:noFill/>
        </p:spPr>
        <p:txBody>
          <a:bodyPr wrap="square" rtlCol="0">
            <a:spAutoFit/>
          </a:bodyPr>
          <a:lstStyle/>
          <a:p>
            <a:r>
              <a:rPr lang="en-US" sz="4800" b="1" dirty="0"/>
              <a:t>Basic Guidelines for Ductwork (Cooling) </a:t>
            </a:r>
          </a:p>
        </p:txBody>
      </p:sp>
      <p:sp>
        <p:nvSpPr>
          <p:cNvPr id="4" name="TextBox 3">
            <a:extLst>
              <a:ext uri="{FF2B5EF4-FFF2-40B4-BE49-F238E27FC236}">
                <a16:creationId xmlns:a16="http://schemas.microsoft.com/office/drawing/2014/main" id="{C9C5E778-5593-7EA3-FEC6-668E1D8474C1}"/>
              </a:ext>
            </a:extLst>
          </p:cNvPr>
          <p:cNvSpPr txBox="1"/>
          <p:nvPr/>
        </p:nvSpPr>
        <p:spPr>
          <a:xfrm>
            <a:off x="660400" y="1371600"/>
            <a:ext cx="11658600" cy="5816977"/>
          </a:xfrm>
          <a:prstGeom prst="rect">
            <a:avLst/>
          </a:prstGeom>
          <a:noFill/>
        </p:spPr>
        <p:txBody>
          <a:bodyPr wrap="square">
            <a:spAutoFit/>
          </a:bodyPr>
          <a:lstStyle/>
          <a:p>
            <a:pPr marL="342900" indent="-342900" algn="l">
              <a:buFont typeface="+mj-lt"/>
              <a:buAutoNum type="arabicPeriod"/>
            </a:pPr>
            <a:r>
              <a:rPr lang="en-US" sz="3600" i="0" dirty="0">
                <a:effectLst/>
                <a:latin typeface="Source Sans Pro" panose="020B0503030403020204" pitchFamily="34" charset="0"/>
              </a:rPr>
              <a:t>Determine CFM for home with the following equation</a:t>
            </a:r>
          </a:p>
          <a:p>
            <a:pPr marL="342900" indent="-342900" algn="l">
              <a:buFont typeface="+mj-lt"/>
              <a:buAutoNum type="arabicPeriod"/>
            </a:pPr>
            <a:endParaRPr lang="en-US" sz="3600" dirty="0">
              <a:latin typeface="Source Sans Pro" panose="020B0503030403020204" pitchFamily="34" charset="0"/>
            </a:endParaRPr>
          </a:p>
          <a:p>
            <a:pPr marL="800100" lvl="1" indent="-342900">
              <a:buFont typeface="+mj-lt"/>
              <a:buAutoNum type="arabicPeriod"/>
            </a:pPr>
            <a:r>
              <a:rPr lang="en-US" sz="3600" i="0" dirty="0">
                <a:effectLst/>
                <a:latin typeface="Source Sans Pro" panose="020B0503030403020204" pitchFamily="34" charset="0"/>
              </a:rPr>
              <a:t>CFM = Unit size (in tons) x 400 cfm/ton</a:t>
            </a:r>
            <a:r>
              <a:rPr lang="en-US" sz="4800" i="0" dirty="0">
                <a:effectLst/>
                <a:latin typeface="Source Sans Pro" panose="020B0503030403020204" pitchFamily="34" charset="0"/>
              </a:rPr>
              <a:t>/</a:t>
            </a:r>
            <a:r>
              <a:rPr lang="en-US" sz="3600" i="0" dirty="0">
                <a:effectLst/>
                <a:latin typeface="Source Sans Pro" panose="020B0503030403020204" pitchFamily="34" charset="0"/>
              </a:rPr>
              <a:t>home square footage</a:t>
            </a:r>
          </a:p>
          <a:p>
            <a:pPr marL="800100" lvl="1" indent="-342900">
              <a:buFont typeface="+mj-lt"/>
              <a:buAutoNum type="arabicPeriod"/>
            </a:pPr>
            <a:endParaRPr lang="en-US" sz="3600" dirty="0">
              <a:latin typeface="Source Sans Pro" panose="020B0503030403020204" pitchFamily="34" charset="0"/>
            </a:endParaRPr>
          </a:p>
          <a:p>
            <a:pPr marL="800100" lvl="1" indent="-342900">
              <a:buFont typeface="+mj-lt"/>
              <a:buAutoNum type="arabicPeriod"/>
            </a:pPr>
            <a:r>
              <a:rPr lang="en-US" sz="3600" i="0" dirty="0">
                <a:effectLst/>
                <a:latin typeface="Source Sans Pro" panose="020B0503030403020204" pitchFamily="34" charset="0"/>
              </a:rPr>
              <a:t>Example: Existing unit size:			3 tons</a:t>
            </a:r>
          </a:p>
          <a:p>
            <a:pPr lvl="5"/>
            <a:r>
              <a:rPr lang="en-US" sz="3600" dirty="0">
                <a:latin typeface="Source Sans Pro" panose="020B0503030403020204" pitchFamily="34" charset="0"/>
              </a:rPr>
              <a:t>	Square footage of home:	1100 SF2</a:t>
            </a:r>
          </a:p>
          <a:p>
            <a:pPr lvl="5"/>
            <a:endParaRPr lang="en-US" sz="3600" i="0" dirty="0">
              <a:effectLst/>
              <a:latin typeface="Source Sans Pro" panose="020B0503030403020204" pitchFamily="34" charset="0"/>
            </a:endParaRPr>
          </a:p>
          <a:p>
            <a:pPr lvl="5"/>
            <a:r>
              <a:rPr lang="en-US" sz="3600" dirty="0">
                <a:latin typeface="Source Sans Pro" panose="020B0503030403020204" pitchFamily="34" charset="0"/>
              </a:rPr>
              <a:t>CFM = (3 x 400) / 1100</a:t>
            </a:r>
          </a:p>
          <a:p>
            <a:pPr lvl="5"/>
            <a:r>
              <a:rPr lang="en-US" sz="3600" i="0" dirty="0">
                <a:effectLst/>
                <a:latin typeface="Source Sans Pro" panose="020B0503030403020204" pitchFamily="34" charset="0"/>
              </a:rPr>
              <a:t>CFM = </a:t>
            </a:r>
            <a:r>
              <a:rPr lang="en-US" sz="3600" dirty="0">
                <a:latin typeface="Source Sans Pro" panose="020B0503030403020204" pitchFamily="34" charset="0"/>
              </a:rPr>
              <a:t>1.09</a:t>
            </a:r>
            <a:r>
              <a:rPr lang="en-US" sz="3600" i="0" dirty="0">
                <a:effectLst/>
                <a:latin typeface="Source Sans Pro" panose="020B0503030403020204" pitchFamily="34" charset="0"/>
              </a:rPr>
              <a:t> cfm / ft2</a:t>
            </a:r>
          </a:p>
        </p:txBody>
      </p:sp>
    </p:spTree>
    <p:extLst>
      <p:ext uri="{BB962C8B-B14F-4D97-AF65-F5344CB8AC3E}">
        <p14:creationId xmlns:p14="http://schemas.microsoft.com/office/powerpoint/2010/main" val="387372745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260600" y="228600"/>
            <a:ext cx="12852400" cy="830997"/>
          </a:xfrm>
          <a:prstGeom prst="rect">
            <a:avLst/>
          </a:prstGeom>
          <a:noFill/>
        </p:spPr>
        <p:txBody>
          <a:bodyPr wrap="square" rtlCol="0">
            <a:spAutoFit/>
          </a:bodyPr>
          <a:lstStyle/>
          <a:p>
            <a:r>
              <a:rPr lang="en-US" sz="4800" b="1" dirty="0"/>
              <a:t>Basic Guidelines for Ductwork  </a:t>
            </a:r>
          </a:p>
        </p:txBody>
      </p:sp>
      <p:sp>
        <p:nvSpPr>
          <p:cNvPr id="4" name="TextBox 3">
            <a:extLst>
              <a:ext uri="{FF2B5EF4-FFF2-40B4-BE49-F238E27FC236}">
                <a16:creationId xmlns:a16="http://schemas.microsoft.com/office/drawing/2014/main" id="{C9C5E778-5593-7EA3-FEC6-668E1D8474C1}"/>
              </a:ext>
            </a:extLst>
          </p:cNvPr>
          <p:cNvSpPr txBox="1"/>
          <p:nvPr/>
        </p:nvSpPr>
        <p:spPr>
          <a:xfrm>
            <a:off x="660400" y="1371600"/>
            <a:ext cx="11658600" cy="5632311"/>
          </a:xfrm>
          <a:prstGeom prst="rect">
            <a:avLst/>
          </a:prstGeom>
          <a:noFill/>
        </p:spPr>
        <p:txBody>
          <a:bodyPr wrap="square">
            <a:spAutoFit/>
          </a:bodyPr>
          <a:lstStyle/>
          <a:p>
            <a:pPr marL="342900" indent="-342900" algn="l">
              <a:buFont typeface="+mj-lt"/>
              <a:buAutoNum type="arabicPeriod"/>
            </a:pPr>
            <a:r>
              <a:rPr lang="en-US" sz="3600" i="0" dirty="0">
                <a:effectLst/>
              </a:rPr>
              <a:t>Room	Living	300 ft2	</a:t>
            </a:r>
            <a:r>
              <a:rPr lang="en-US" sz="3600" i="0">
                <a:effectLst/>
              </a:rPr>
              <a:t>300 </a:t>
            </a:r>
            <a:r>
              <a:rPr lang="en-US" sz="3600"/>
              <a:t>/</a:t>
            </a:r>
            <a:r>
              <a:rPr lang="en-US" sz="3600" i="0">
                <a:effectLst/>
              </a:rPr>
              <a:t> </a:t>
            </a:r>
            <a:r>
              <a:rPr lang="en-US" sz="3600" i="0" dirty="0">
                <a:effectLst/>
              </a:rPr>
              <a:t>1100 x 1200 = 327 cfm</a:t>
            </a:r>
          </a:p>
          <a:p>
            <a:pPr marL="342900" indent="-342900">
              <a:buFont typeface="+mj-lt"/>
              <a:buAutoNum type="arabicPeriod"/>
            </a:pPr>
            <a:r>
              <a:rPr lang="en-US" sz="3600" i="0" dirty="0">
                <a:effectLst/>
              </a:rPr>
              <a:t>Room	Bed 1	120 ft2	 120 / 1100 x 1200 = 131 cfm</a:t>
            </a:r>
          </a:p>
          <a:p>
            <a:pPr marL="342900" indent="-342900">
              <a:buFont typeface="+mj-lt"/>
              <a:buAutoNum type="arabicPeriod"/>
            </a:pPr>
            <a:r>
              <a:rPr lang="en-US" sz="3600" i="0" dirty="0">
                <a:effectLst/>
              </a:rPr>
              <a:t>Room	Bed 2	120 ft2	 120 / 1100 x 1200 = 131 cfm</a:t>
            </a:r>
          </a:p>
          <a:p>
            <a:pPr marL="342900" indent="-342900">
              <a:buFont typeface="+mj-lt"/>
              <a:buAutoNum type="arabicPeriod"/>
            </a:pPr>
            <a:r>
              <a:rPr lang="en-US" sz="3600" i="0" dirty="0">
                <a:effectLst/>
              </a:rPr>
              <a:t>Room</a:t>
            </a:r>
            <a:r>
              <a:rPr lang="en-US" sz="3600" dirty="0"/>
              <a:t>	Bed 3</a:t>
            </a:r>
            <a:r>
              <a:rPr lang="en-US" sz="3600" i="0" dirty="0">
                <a:effectLst/>
              </a:rPr>
              <a:t>	200 ft2	 200 / 1100 x 1200 = 218 cfm</a:t>
            </a:r>
          </a:p>
          <a:p>
            <a:pPr marL="342900" indent="-342900">
              <a:buFont typeface="+mj-lt"/>
              <a:buAutoNum type="arabicPeriod"/>
            </a:pPr>
            <a:r>
              <a:rPr lang="en-US" sz="3600" i="0" dirty="0">
                <a:effectLst/>
              </a:rPr>
              <a:t>Room	Kitchen	200 ft2	 200 / 1100 x 1200 = 218 cfm</a:t>
            </a:r>
          </a:p>
          <a:p>
            <a:pPr marL="342900" indent="-342900">
              <a:buFont typeface="+mj-lt"/>
              <a:buAutoNum type="arabicPeriod"/>
            </a:pPr>
            <a:r>
              <a:rPr lang="en-US" sz="3600" i="0" dirty="0">
                <a:effectLst/>
              </a:rPr>
              <a:t>Room	Bath 1	100 ft2	 100 / 1100 x 1200 = 109 cfm</a:t>
            </a:r>
          </a:p>
          <a:p>
            <a:pPr marL="342900" indent="-342900">
              <a:buFont typeface="+mj-lt"/>
              <a:buAutoNum type="arabicPeriod"/>
            </a:pPr>
            <a:r>
              <a:rPr lang="en-US" sz="3600" i="0" dirty="0">
                <a:effectLst/>
              </a:rPr>
              <a:t>Room	Bath 2	60    ft2	   60 / 1100 x 1200 =    60 cfm</a:t>
            </a:r>
          </a:p>
          <a:p>
            <a:pPr marL="1714500" lvl="3" indent="-342900">
              <a:buFont typeface="+mj-lt"/>
              <a:buAutoNum type="arabicPeriod"/>
            </a:pPr>
            <a:r>
              <a:rPr lang="en-US" sz="3600" b="1" dirty="0"/>
              <a:t>Total		1,100 ft2			 		1,194 cfm</a:t>
            </a:r>
            <a:endParaRPr lang="en-US" sz="3600" b="1" i="0" dirty="0">
              <a:effectLst/>
            </a:endParaRPr>
          </a:p>
          <a:p>
            <a:pPr marL="342900" indent="-342900" algn="l">
              <a:buFont typeface="+mj-lt"/>
              <a:buAutoNum type="arabicPeriod"/>
            </a:pPr>
            <a:endParaRPr lang="en-US" sz="3600" i="0" dirty="0">
              <a:effectLst/>
              <a:latin typeface="Source Sans Pro" panose="020B0503030403020204" pitchFamily="34" charset="0"/>
            </a:endParaRPr>
          </a:p>
          <a:p>
            <a:pPr algn="l"/>
            <a:endParaRPr lang="en-US" sz="3600" i="0" dirty="0">
              <a:effectLst/>
              <a:latin typeface="Source Sans Pro" panose="020B0503030403020204" pitchFamily="34" charset="0"/>
            </a:endParaRPr>
          </a:p>
        </p:txBody>
      </p:sp>
    </p:spTree>
    <p:extLst>
      <p:ext uri="{BB962C8B-B14F-4D97-AF65-F5344CB8AC3E}">
        <p14:creationId xmlns:p14="http://schemas.microsoft.com/office/powerpoint/2010/main" val="220581226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260600" y="228600"/>
            <a:ext cx="12852400" cy="830997"/>
          </a:xfrm>
          <a:prstGeom prst="rect">
            <a:avLst/>
          </a:prstGeom>
          <a:noFill/>
        </p:spPr>
        <p:txBody>
          <a:bodyPr wrap="square" rtlCol="0">
            <a:spAutoFit/>
          </a:bodyPr>
          <a:lstStyle/>
          <a:p>
            <a:r>
              <a:rPr lang="en-US" sz="4800" b="1" dirty="0"/>
              <a:t>Basic Guidelines for Ductwork  </a:t>
            </a:r>
          </a:p>
        </p:txBody>
      </p:sp>
      <p:pic>
        <p:nvPicPr>
          <p:cNvPr id="5" name="Picture 4">
            <a:extLst>
              <a:ext uri="{FF2B5EF4-FFF2-40B4-BE49-F238E27FC236}">
                <a16:creationId xmlns:a16="http://schemas.microsoft.com/office/drawing/2014/main" id="{EA52F6CF-87F4-190B-070F-16F33B1E2EA7}"/>
              </a:ext>
            </a:extLst>
          </p:cNvPr>
          <p:cNvPicPr>
            <a:picLocks noChangeAspect="1"/>
          </p:cNvPicPr>
          <p:nvPr/>
        </p:nvPicPr>
        <p:blipFill>
          <a:blip r:embed="rId3"/>
          <a:stretch>
            <a:fillRect/>
          </a:stretch>
        </p:blipFill>
        <p:spPr>
          <a:xfrm>
            <a:off x="-38100" y="2971800"/>
            <a:ext cx="13208000" cy="3267242"/>
          </a:xfrm>
          <a:prstGeom prst="rect">
            <a:avLst/>
          </a:prstGeom>
        </p:spPr>
      </p:pic>
      <p:pic>
        <p:nvPicPr>
          <p:cNvPr id="7" name="Picture 6">
            <a:extLst>
              <a:ext uri="{FF2B5EF4-FFF2-40B4-BE49-F238E27FC236}">
                <a16:creationId xmlns:a16="http://schemas.microsoft.com/office/drawing/2014/main" id="{3EAD6310-1F85-EDFA-880D-D6287B6C2EAC}"/>
              </a:ext>
            </a:extLst>
          </p:cNvPr>
          <p:cNvPicPr>
            <a:picLocks noChangeAspect="1"/>
          </p:cNvPicPr>
          <p:nvPr/>
        </p:nvPicPr>
        <p:blipFill>
          <a:blip r:embed="rId4"/>
          <a:stretch>
            <a:fillRect/>
          </a:stretch>
        </p:blipFill>
        <p:spPr>
          <a:xfrm>
            <a:off x="-38100" y="1766712"/>
            <a:ext cx="13208000" cy="1259973"/>
          </a:xfrm>
          <a:prstGeom prst="rect">
            <a:avLst/>
          </a:prstGeom>
        </p:spPr>
      </p:pic>
      <p:sp>
        <p:nvSpPr>
          <p:cNvPr id="9" name="Rectangle 8">
            <a:extLst>
              <a:ext uri="{FF2B5EF4-FFF2-40B4-BE49-F238E27FC236}">
                <a16:creationId xmlns:a16="http://schemas.microsoft.com/office/drawing/2014/main" id="{1A9C770D-73E8-7AFC-53BC-A27C8439CF30}"/>
              </a:ext>
            </a:extLst>
          </p:cNvPr>
          <p:cNvSpPr/>
          <p:nvPr/>
        </p:nvSpPr>
        <p:spPr>
          <a:xfrm>
            <a:off x="6223000" y="4267200"/>
            <a:ext cx="1981200" cy="609600"/>
          </a:xfrm>
          <a:prstGeom prst="rect">
            <a:avLst/>
          </a:prstGeom>
          <a:noFill/>
          <a:ln w="539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Arrow Connector 12">
            <a:extLst>
              <a:ext uri="{FF2B5EF4-FFF2-40B4-BE49-F238E27FC236}">
                <a16:creationId xmlns:a16="http://schemas.microsoft.com/office/drawing/2014/main" id="{2514ECBA-BC41-7BC1-35BB-B1A478514652}"/>
              </a:ext>
            </a:extLst>
          </p:cNvPr>
          <p:cNvCxnSpPr>
            <a:cxnSpLocks/>
          </p:cNvCxnSpPr>
          <p:nvPr/>
        </p:nvCxnSpPr>
        <p:spPr>
          <a:xfrm flipV="1">
            <a:off x="6756400" y="2971800"/>
            <a:ext cx="0" cy="1295400"/>
          </a:xfrm>
          <a:prstGeom prst="straightConnector1">
            <a:avLst/>
          </a:prstGeom>
          <a:ln w="3492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ECE6FD18-1C30-0367-BD3E-AEC710031018}"/>
              </a:ext>
            </a:extLst>
          </p:cNvPr>
          <p:cNvCxnSpPr>
            <a:cxnSpLocks/>
          </p:cNvCxnSpPr>
          <p:nvPr/>
        </p:nvCxnSpPr>
        <p:spPr>
          <a:xfrm flipV="1">
            <a:off x="7670800" y="2971800"/>
            <a:ext cx="0" cy="1295400"/>
          </a:xfrm>
          <a:prstGeom prst="straightConnector1">
            <a:avLst/>
          </a:prstGeom>
          <a:ln w="3492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6724851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104141" y="110851"/>
            <a:ext cx="12852400" cy="830997"/>
          </a:xfrm>
          <a:prstGeom prst="rect">
            <a:avLst/>
          </a:prstGeom>
          <a:noFill/>
        </p:spPr>
        <p:txBody>
          <a:bodyPr wrap="square" rtlCol="0">
            <a:spAutoFit/>
          </a:bodyPr>
          <a:lstStyle/>
          <a:p>
            <a:r>
              <a:rPr lang="en-US" sz="4800" b="1" dirty="0"/>
              <a:t>Basic Guidelines for Ductwork  </a:t>
            </a:r>
          </a:p>
        </p:txBody>
      </p:sp>
      <p:pic>
        <p:nvPicPr>
          <p:cNvPr id="3" name="Content Placeholder 4">
            <a:extLst>
              <a:ext uri="{FF2B5EF4-FFF2-40B4-BE49-F238E27FC236}">
                <a16:creationId xmlns:a16="http://schemas.microsoft.com/office/drawing/2014/main" id="{96E8DCF4-3AE8-B046-721B-A2E40E649DC6}"/>
              </a:ext>
            </a:extLst>
          </p:cNvPr>
          <p:cNvPicPr>
            <a:picLocks/>
          </p:cNvPicPr>
          <p:nvPr/>
        </p:nvPicPr>
        <p:blipFill>
          <a:blip r:embed="rId3">
            <a:extLst>
              <a:ext uri="{28A0092B-C50C-407E-A947-70E740481C1C}">
                <a14:useLocalDpi xmlns:a14="http://schemas.microsoft.com/office/drawing/2010/main" val="0"/>
              </a:ext>
            </a:extLst>
          </a:blip>
          <a:srcRect l="10594" r="10594"/>
          <a:stretch>
            <a:fillRect/>
          </a:stretch>
        </p:blipFill>
        <p:spPr>
          <a:xfrm>
            <a:off x="3327400" y="3429000"/>
            <a:ext cx="6202363" cy="4862513"/>
          </a:xfrm>
          <a:prstGeom prst="rect">
            <a:avLst/>
          </a:prstGeom>
        </p:spPr>
      </p:pic>
      <p:sp>
        <p:nvSpPr>
          <p:cNvPr id="8" name="TextBox 7">
            <a:extLst>
              <a:ext uri="{FF2B5EF4-FFF2-40B4-BE49-F238E27FC236}">
                <a16:creationId xmlns:a16="http://schemas.microsoft.com/office/drawing/2014/main" id="{6AB1C4CF-B111-A879-B5BF-27B0D60383E0}"/>
              </a:ext>
            </a:extLst>
          </p:cNvPr>
          <p:cNvSpPr txBox="1"/>
          <p:nvPr/>
        </p:nvSpPr>
        <p:spPr>
          <a:xfrm>
            <a:off x="9135527" y="4016512"/>
            <a:ext cx="2192873" cy="369332"/>
          </a:xfrm>
          <a:prstGeom prst="rect">
            <a:avLst/>
          </a:prstGeom>
          <a:noFill/>
        </p:spPr>
        <p:txBody>
          <a:bodyPr wrap="square" rtlCol="0">
            <a:spAutoFit/>
          </a:bodyPr>
          <a:lstStyle/>
          <a:p>
            <a:r>
              <a:rPr lang="en-US" dirty="0"/>
              <a:t>Space Temperature</a:t>
            </a:r>
          </a:p>
        </p:txBody>
      </p:sp>
      <p:sp>
        <p:nvSpPr>
          <p:cNvPr id="10" name="Rectangle 9">
            <a:extLst>
              <a:ext uri="{FF2B5EF4-FFF2-40B4-BE49-F238E27FC236}">
                <a16:creationId xmlns:a16="http://schemas.microsoft.com/office/drawing/2014/main" id="{D74716BF-8E4B-806E-A15D-FA212B8E284A}"/>
              </a:ext>
            </a:extLst>
          </p:cNvPr>
          <p:cNvSpPr/>
          <p:nvPr/>
        </p:nvSpPr>
        <p:spPr>
          <a:xfrm>
            <a:off x="9135527" y="5369004"/>
            <a:ext cx="2172454" cy="369332"/>
          </a:xfrm>
          <a:prstGeom prst="rect">
            <a:avLst/>
          </a:prstGeom>
        </p:spPr>
        <p:txBody>
          <a:bodyPr wrap="none">
            <a:spAutoFit/>
          </a:bodyPr>
          <a:lstStyle/>
          <a:p>
            <a:r>
              <a:rPr lang="en-US" dirty="0"/>
              <a:t>Outside Temperature</a:t>
            </a:r>
          </a:p>
        </p:txBody>
      </p:sp>
      <p:sp>
        <p:nvSpPr>
          <p:cNvPr id="11" name="Rectangle 10">
            <a:extLst>
              <a:ext uri="{FF2B5EF4-FFF2-40B4-BE49-F238E27FC236}">
                <a16:creationId xmlns:a16="http://schemas.microsoft.com/office/drawing/2014/main" id="{94EA9F57-A09E-9A87-8465-9CB60A4AEBF1}"/>
              </a:ext>
            </a:extLst>
          </p:cNvPr>
          <p:cNvSpPr/>
          <p:nvPr/>
        </p:nvSpPr>
        <p:spPr>
          <a:xfrm>
            <a:off x="9135527" y="4692758"/>
            <a:ext cx="2022092" cy="369332"/>
          </a:xfrm>
          <a:prstGeom prst="rect">
            <a:avLst/>
          </a:prstGeom>
        </p:spPr>
        <p:txBody>
          <a:bodyPr wrap="none">
            <a:spAutoFit/>
          </a:bodyPr>
          <a:lstStyle/>
          <a:p>
            <a:r>
              <a:rPr lang="en-US" dirty="0"/>
              <a:t>Mixed Temperature</a:t>
            </a:r>
          </a:p>
        </p:txBody>
      </p:sp>
      <p:cxnSp>
        <p:nvCxnSpPr>
          <p:cNvPr id="12" name="Straight Arrow Connector 11">
            <a:extLst>
              <a:ext uri="{FF2B5EF4-FFF2-40B4-BE49-F238E27FC236}">
                <a16:creationId xmlns:a16="http://schemas.microsoft.com/office/drawing/2014/main" id="{CDF35EA0-126F-2790-7439-9448E8BF09A5}"/>
              </a:ext>
            </a:extLst>
          </p:cNvPr>
          <p:cNvCxnSpPr>
            <a:cxnSpLocks/>
          </p:cNvCxnSpPr>
          <p:nvPr/>
        </p:nvCxnSpPr>
        <p:spPr>
          <a:xfrm flipH="1">
            <a:off x="8530341" y="5634764"/>
            <a:ext cx="672002" cy="666123"/>
          </a:xfrm>
          <a:prstGeom prst="straightConnector1">
            <a:avLst/>
          </a:prstGeom>
          <a:ln w="635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012B3C93-9622-1CA4-9DEA-C17B53684AF3}"/>
              </a:ext>
            </a:extLst>
          </p:cNvPr>
          <p:cNvCxnSpPr>
            <a:cxnSpLocks/>
          </p:cNvCxnSpPr>
          <p:nvPr/>
        </p:nvCxnSpPr>
        <p:spPr>
          <a:xfrm flipH="1">
            <a:off x="6773651" y="5006804"/>
            <a:ext cx="2428692" cy="2003596"/>
          </a:xfrm>
          <a:prstGeom prst="straightConnector1">
            <a:avLst/>
          </a:prstGeom>
          <a:ln w="635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4C26D0BD-ACA6-41A6-71FF-8A603B2C4E37}"/>
              </a:ext>
            </a:extLst>
          </p:cNvPr>
          <p:cNvCxnSpPr>
            <a:cxnSpLocks/>
          </p:cNvCxnSpPr>
          <p:nvPr/>
        </p:nvCxnSpPr>
        <p:spPr>
          <a:xfrm flipH="1">
            <a:off x="7026032" y="4265082"/>
            <a:ext cx="2211773" cy="1055702"/>
          </a:xfrm>
          <a:prstGeom prst="straightConnector1">
            <a:avLst/>
          </a:prstGeom>
          <a:ln w="635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E4E711C4-B399-DAF3-03A2-72B21273E0F7}"/>
              </a:ext>
            </a:extLst>
          </p:cNvPr>
          <p:cNvSpPr txBox="1"/>
          <p:nvPr/>
        </p:nvSpPr>
        <p:spPr>
          <a:xfrm>
            <a:off x="5208742" y="1664438"/>
            <a:ext cx="3321599" cy="830997"/>
          </a:xfrm>
          <a:prstGeom prst="rect">
            <a:avLst/>
          </a:prstGeom>
          <a:noFill/>
        </p:spPr>
        <p:txBody>
          <a:bodyPr wrap="square" rtlCol="0">
            <a:spAutoFit/>
          </a:bodyPr>
          <a:lstStyle/>
          <a:p>
            <a:r>
              <a:rPr lang="en-US" sz="4800" b="1" dirty="0"/>
              <a:t>Infiltration</a:t>
            </a:r>
          </a:p>
        </p:txBody>
      </p:sp>
    </p:spTree>
    <p:extLst>
      <p:ext uri="{BB962C8B-B14F-4D97-AF65-F5344CB8AC3E}">
        <p14:creationId xmlns:p14="http://schemas.microsoft.com/office/powerpoint/2010/main" val="411926086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104141" y="110851"/>
            <a:ext cx="12852400" cy="830997"/>
          </a:xfrm>
          <a:prstGeom prst="rect">
            <a:avLst/>
          </a:prstGeom>
          <a:noFill/>
        </p:spPr>
        <p:txBody>
          <a:bodyPr wrap="square" rtlCol="0">
            <a:spAutoFit/>
          </a:bodyPr>
          <a:lstStyle/>
          <a:p>
            <a:r>
              <a:rPr lang="en-US" sz="4800" b="1" dirty="0"/>
              <a:t>Basic Guidelines for Ductwork  </a:t>
            </a:r>
          </a:p>
        </p:txBody>
      </p:sp>
      <p:sp>
        <p:nvSpPr>
          <p:cNvPr id="4" name="Content Placeholder 2">
            <a:extLst>
              <a:ext uri="{FF2B5EF4-FFF2-40B4-BE49-F238E27FC236}">
                <a16:creationId xmlns:a16="http://schemas.microsoft.com/office/drawing/2014/main" id="{51BAA331-DD39-709A-D191-E4E7D2EEC1DC}"/>
              </a:ext>
            </a:extLst>
          </p:cNvPr>
          <p:cNvSpPr txBox="1">
            <a:spLocks/>
          </p:cNvSpPr>
          <p:nvPr/>
        </p:nvSpPr>
        <p:spPr>
          <a:xfrm>
            <a:off x="2870200" y="4038600"/>
            <a:ext cx="7239000" cy="2964185"/>
          </a:xfrm>
          <a:prstGeom prst="rect">
            <a:avLst/>
          </a:prstGeom>
        </p:spPr>
        <p:txBody>
          <a:bodyPr>
            <a:normAutofit fontScale="85000" lnSpcReduction="20000"/>
          </a:bodyPr>
          <a:lstStyle>
            <a:lvl1pPr marL="0">
              <a:defRPr>
                <a:latin typeface="+mn-lt"/>
                <a:ea typeface="+mn-ea"/>
                <a:cs typeface="+mn-cs"/>
              </a:defRPr>
            </a:lvl1pPr>
            <a:lvl2pPr marL="457189">
              <a:defRPr>
                <a:latin typeface="+mn-lt"/>
                <a:ea typeface="+mn-ea"/>
                <a:cs typeface="+mn-cs"/>
              </a:defRPr>
            </a:lvl2pPr>
            <a:lvl3pPr marL="914378">
              <a:defRPr>
                <a:latin typeface="+mn-lt"/>
                <a:ea typeface="+mn-ea"/>
                <a:cs typeface="+mn-cs"/>
              </a:defRPr>
            </a:lvl3pPr>
            <a:lvl4pPr marL="1371566">
              <a:defRPr>
                <a:latin typeface="+mn-lt"/>
                <a:ea typeface="+mn-ea"/>
                <a:cs typeface="+mn-cs"/>
              </a:defRPr>
            </a:lvl4pPr>
            <a:lvl5pPr marL="1828754">
              <a:defRPr>
                <a:latin typeface="+mn-lt"/>
                <a:ea typeface="+mn-ea"/>
                <a:cs typeface="+mn-cs"/>
              </a:defRPr>
            </a:lvl5pPr>
            <a:lvl6pPr marL="2285943">
              <a:defRPr>
                <a:latin typeface="+mn-lt"/>
                <a:ea typeface="+mn-ea"/>
                <a:cs typeface="+mn-cs"/>
              </a:defRPr>
            </a:lvl6pPr>
            <a:lvl7pPr marL="2743132">
              <a:defRPr>
                <a:latin typeface="+mn-lt"/>
                <a:ea typeface="+mn-ea"/>
                <a:cs typeface="+mn-cs"/>
              </a:defRPr>
            </a:lvl7pPr>
            <a:lvl8pPr marL="3200320">
              <a:defRPr>
                <a:latin typeface="+mn-lt"/>
                <a:ea typeface="+mn-ea"/>
                <a:cs typeface="+mn-cs"/>
              </a:defRPr>
            </a:lvl8pPr>
            <a:lvl9pPr marL="3657509">
              <a:defRPr>
                <a:latin typeface="+mn-lt"/>
                <a:ea typeface="+mn-ea"/>
                <a:cs typeface="+mn-cs"/>
              </a:defRPr>
            </a:lvl9pPr>
          </a:lstStyle>
          <a:p>
            <a:pPr>
              <a:spcBef>
                <a:spcPct val="50000"/>
              </a:spcBef>
            </a:pPr>
            <a:r>
              <a:rPr lang="en-US" altLang="en-US" sz="3600" kern="0" dirty="0">
                <a:solidFill>
                  <a:sysClr val="windowText" lastClr="000000"/>
                </a:solidFill>
                <a:cs typeface="Arial" panose="020B0604020202020204" pitchFamily="34" charset="0"/>
              </a:rPr>
              <a:t>MA = Mixed air</a:t>
            </a:r>
          </a:p>
          <a:p>
            <a:pPr>
              <a:spcBef>
                <a:spcPct val="50000"/>
              </a:spcBef>
            </a:pPr>
            <a:r>
              <a:rPr lang="en-US" altLang="en-US" sz="3600" kern="0" dirty="0">
                <a:solidFill>
                  <a:sysClr val="windowText" lastClr="000000"/>
                </a:solidFill>
                <a:cs typeface="Arial" panose="020B0604020202020204" pitchFamily="34" charset="0"/>
              </a:rPr>
              <a:t>ST = Space Temperature</a:t>
            </a:r>
          </a:p>
          <a:p>
            <a:pPr>
              <a:spcBef>
                <a:spcPct val="50000"/>
              </a:spcBef>
            </a:pPr>
            <a:r>
              <a:rPr lang="en-US" altLang="en-US" sz="3600" kern="0" dirty="0">
                <a:solidFill>
                  <a:sysClr val="windowText" lastClr="000000"/>
                </a:solidFill>
                <a:cs typeface="Arial" panose="020B0604020202020204" pitchFamily="34" charset="0"/>
              </a:rPr>
              <a:t>OA = Outside air</a:t>
            </a:r>
          </a:p>
          <a:p>
            <a:pPr>
              <a:spcBef>
                <a:spcPct val="50000"/>
              </a:spcBef>
            </a:pPr>
            <a:endParaRPr lang="en-US" altLang="en-US" sz="3600" b="1" kern="0" dirty="0">
              <a:solidFill>
                <a:sysClr val="windowText" lastClr="000000"/>
              </a:solidFill>
            </a:endParaRPr>
          </a:p>
          <a:p>
            <a:r>
              <a:rPr lang="en-US" altLang="en-US" sz="4800" b="1" kern="0" dirty="0">
                <a:solidFill>
                  <a:sysClr val="windowText" lastClr="000000"/>
                </a:solidFill>
              </a:rPr>
              <a:t>IA%= ((MA-ST) / (OA-ST))x 100</a:t>
            </a:r>
          </a:p>
        </p:txBody>
      </p:sp>
      <p:sp>
        <p:nvSpPr>
          <p:cNvPr id="5" name="TextBox 4">
            <a:extLst>
              <a:ext uri="{FF2B5EF4-FFF2-40B4-BE49-F238E27FC236}">
                <a16:creationId xmlns:a16="http://schemas.microsoft.com/office/drawing/2014/main" id="{10D46D45-DFC4-EDB2-4190-42BA55C68679}"/>
              </a:ext>
            </a:extLst>
          </p:cNvPr>
          <p:cNvSpPr txBox="1"/>
          <p:nvPr/>
        </p:nvSpPr>
        <p:spPr>
          <a:xfrm>
            <a:off x="4546600" y="1664438"/>
            <a:ext cx="3321599" cy="830997"/>
          </a:xfrm>
          <a:prstGeom prst="rect">
            <a:avLst/>
          </a:prstGeom>
          <a:noFill/>
        </p:spPr>
        <p:txBody>
          <a:bodyPr wrap="square" rtlCol="0">
            <a:spAutoFit/>
          </a:bodyPr>
          <a:lstStyle/>
          <a:p>
            <a:r>
              <a:rPr lang="en-US" sz="4800" b="1" dirty="0"/>
              <a:t>Infiltration</a:t>
            </a:r>
          </a:p>
        </p:txBody>
      </p:sp>
    </p:spTree>
    <p:extLst>
      <p:ext uri="{BB962C8B-B14F-4D97-AF65-F5344CB8AC3E}">
        <p14:creationId xmlns:p14="http://schemas.microsoft.com/office/powerpoint/2010/main" val="296871658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28823DC-1447-BAF0-177E-92C22AE999AD}"/>
              </a:ext>
            </a:extLst>
          </p:cNvPr>
          <p:cNvSpPr txBox="1"/>
          <p:nvPr/>
        </p:nvSpPr>
        <p:spPr>
          <a:xfrm>
            <a:off x="2104141" y="110851"/>
            <a:ext cx="12852400" cy="830997"/>
          </a:xfrm>
          <a:prstGeom prst="rect">
            <a:avLst/>
          </a:prstGeom>
          <a:noFill/>
        </p:spPr>
        <p:txBody>
          <a:bodyPr wrap="square" rtlCol="0">
            <a:spAutoFit/>
          </a:bodyPr>
          <a:lstStyle/>
          <a:p>
            <a:r>
              <a:rPr lang="en-US" sz="4800" b="1" dirty="0"/>
              <a:t>Basic Guidelines for Ductwork  </a:t>
            </a:r>
          </a:p>
        </p:txBody>
      </p:sp>
      <p:sp>
        <p:nvSpPr>
          <p:cNvPr id="5" name="TextBox 4">
            <a:extLst>
              <a:ext uri="{FF2B5EF4-FFF2-40B4-BE49-F238E27FC236}">
                <a16:creationId xmlns:a16="http://schemas.microsoft.com/office/drawing/2014/main" id="{10D46D45-DFC4-EDB2-4190-42BA55C68679}"/>
              </a:ext>
            </a:extLst>
          </p:cNvPr>
          <p:cNvSpPr txBox="1"/>
          <p:nvPr/>
        </p:nvSpPr>
        <p:spPr>
          <a:xfrm>
            <a:off x="4546600" y="1664438"/>
            <a:ext cx="3321599" cy="830997"/>
          </a:xfrm>
          <a:prstGeom prst="rect">
            <a:avLst/>
          </a:prstGeom>
          <a:noFill/>
        </p:spPr>
        <p:txBody>
          <a:bodyPr wrap="square" rtlCol="0">
            <a:spAutoFit/>
          </a:bodyPr>
          <a:lstStyle/>
          <a:p>
            <a:r>
              <a:rPr lang="en-US" sz="4800" b="1" dirty="0"/>
              <a:t>Infiltration</a:t>
            </a:r>
          </a:p>
        </p:txBody>
      </p:sp>
      <p:sp>
        <p:nvSpPr>
          <p:cNvPr id="6" name="Content Placeholder 2">
            <a:extLst>
              <a:ext uri="{FF2B5EF4-FFF2-40B4-BE49-F238E27FC236}">
                <a16:creationId xmlns:a16="http://schemas.microsoft.com/office/drawing/2014/main" id="{2DE95400-3975-4878-F598-0090523318CD}"/>
              </a:ext>
            </a:extLst>
          </p:cNvPr>
          <p:cNvSpPr txBox="1">
            <a:spLocks/>
          </p:cNvSpPr>
          <p:nvPr/>
        </p:nvSpPr>
        <p:spPr>
          <a:xfrm>
            <a:off x="1879600" y="3429000"/>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ysClr val="windowText" lastClr="000000"/>
                </a:solidFill>
                <a:effectLst/>
                <a:uLnTx/>
                <a:uFillTx/>
                <a:latin typeface="Calibri" panose="020F0502020204030204"/>
                <a:ea typeface="+mn-ea"/>
                <a:cs typeface="+mn-cs"/>
              </a:rPr>
              <a:t>MA= 80º</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ysClr val="windowText" lastClr="000000"/>
                </a:solidFill>
                <a:effectLst/>
                <a:uLnTx/>
                <a:uFillTx/>
                <a:latin typeface="Calibri" panose="020F0502020204030204"/>
                <a:ea typeface="+mn-ea"/>
                <a:cs typeface="+mn-cs"/>
              </a:rPr>
              <a:t>ST  = 70º</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ysClr val="windowText" lastClr="000000"/>
                </a:solidFill>
                <a:effectLst/>
                <a:uLnTx/>
                <a:uFillTx/>
                <a:latin typeface="Calibri" panose="020F0502020204030204"/>
                <a:ea typeface="+mn-ea"/>
                <a:cs typeface="+mn-cs"/>
              </a:rPr>
              <a:t>OA = 95º</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ysClr val="windowText" lastClr="000000"/>
                </a:solidFill>
                <a:effectLst/>
                <a:uLnTx/>
                <a:uFillTx/>
                <a:latin typeface="Calibri" panose="020F0502020204030204"/>
                <a:ea typeface="+mn-ea"/>
                <a:cs typeface="+mn-cs"/>
              </a:rPr>
              <a:t>IA% = ((80º-70º) / (95º-70º)) x 100</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ysClr val="windowText" lastClr="000000"/>
                </a:solidFill>
                <a:effectLst/>
                <a:uLnTx/>
                <a:uFillTx/>
                <a:latin typeface="Calibri" panose="020F0502020204030204"/>
                <a:ea typeface="+mn-ea"/>
                <a:cs typeface="+mn-cs"/>
              </a:rPr>
              <a:t>IA% = (10 / 25) x 100</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ysClr val="windowText" lastClr="000000"/>
                </a:solidFill>
                <a:effectLst/>
                <a:uLnTx/>
                <a:uFillTx/>
                <a:latin typeface="Calibri" panose="020F0502020204030204"/>
                <a:ea typeface="+mn-ea"/>
                <a:cs typeface="+mn-cs"/>
              </a:rPr>
              <a:t>IA% =  40%</a:t>
            </a:r>
          </a:p>
        </p:txBody>
      </p:sp>
    </p:spTree>
    <p:extLst>
      <p:ext uri="{BB962C8B-B14F-4D97-AF65-F5344CB8AC3E}">
        <p14:creationId xmlns:p14="http://schemas.microsoft.com/office/powerpoint/2010/main" val="139634458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214448" y="370224"/>
            <a:ext cx="2498388" cy="148950"/>
          </a:xfrm>
          <a:prstGeom prst="rect">
            <a:avLst/>
          </a:prstGeom>
        </p:spPr>
        <p:txBody>
          <a:bodyPr vert="horz" wrap="square" lIns="0" tIns="12508" rIns="0" bIns="0" rtlCol="0">
            <a:spAutoFit/>
          </a:bodyPr>
          <a:lstStyle/>
          <a:p>
            <a:pPr marL="12507">
              <a:spcBef>
                <a:spcPts val="98"/>
              </a:spcBef>
            </a:pPr>
            <a:r>
              <a:rPr sz="886" i="1" spc="89" dirty="0">
                <a:latin typeface="Calibri"/>
                <a:cs typeface="Calibri"/>
              </a:rPr>
              <a:t>T10</a:t>
            </a:r>
            <a:r>
              <a:rPr sz="886" i="1" spc="10"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5" dirty="0">
                <a:latin typeface="Calibri"/>
                <a:cs typeface="Calibri"/>
              </a:rPr>
              <a:t> </a:t>
            </a:r>
            <a:r>
              <a:rPr sz="886" i="1" spc="54"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p:txBody>
      </p:sp>
      <p:sp>
        <p:nvSpPr>
          <p:cNvPr id="3" name="object 3"/>
          <p:cNvSpPr txBox="1"/>
          <p:nvPr/>
        </p:nvSpPr>
        <p:spPr>
          <a:xfrm>
            <a:off x="3214448" y="9543780"/>
            <a:ext cx="538451" cy="103552"/>
          </a:xfrm>
          <a:prstGeom prst="rect">
            <a:avLst/>
          </a:prstGeom>
        </p:spPr>
        <p:txBody>
          <a:bodyPr vert="horz" wrap="square" lIns="0" tIns="12508" rIns="0" bIns="0" rtlCol="0">
            <a:spAutoFit/>
          </a:bodyPr>
          <a:lstStyle/>
          <a:p>
            <a:pPr marL="12507">
              <a:spcBef>
                <a:spcPts val="98"/>
              </a:spcBef>
            </a:pPr>
            <a:r>
              <a:rPr sz="591" spc="64" dirty="0">
                <a:latin typeface="Calibri"/>
                <a:cs typeface="Calibri"/>
              </a:rPr>
              <a:t>33-</a:t>
            </a:r>
            <a:r>
              <a:rPr sz="591" spc="54" dirty="0">
                <a:latin typeface="Calibri"/>
                <a:cs typeface="Calibri"/>
              </a:rPr>
              <a:t>00462—</a:t>
            </a:r>
            <a:r>
              <a:rPr sz="591" spc="-25" dirty="0">
                <a:latin typeface="Calibri"/>
                <a:cs typeface="Calibri"/>
              </a:rPr>
              <a:t>03</a:t>
            </a:r>
            <a:endParaRPr sz="591">
              <a:latin typeface="Calibri"/>
              <a:cs typeface="Calibri"/>
            </a:endParaRPr>
          </a:p>
        </p:txBody>
      </p:sp>
      <p:sp>
        <p:nvSpPr>
          <p:cNvPr id="4" name="object 4"/>
          <p:cNvSpPr txBox="1"/>
          <p:nvPr/>
        </p:nvSpPr>
        <p:spPr>
          <a:xfrm>
            <a:off x="6403879"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16</a:t>
            </a:r>
            <a:endParaRPr sz="591">
              <a:latin typeface="Calibri"/>
              <a:cs typeface="Calibri"/>
            </a:endParaRPr>
          </a:p>
        </p:txBody>
      </p:sp>
      <p:sp>
        <p:nvSpPr>
          <p:cNvPr id="5" name="object 5"/>
          <p:cNvSpPr txBox="1"/>
          <p:nvPr/>
        </p:nvSpPr>
        <p:spPr>
          <a:xfrm>
            <a:off x="3214447" y="790479"/>
            <a:ext cx="3139402" cy="2418965"/>
          </a:xfrm>
          <a:prstGeom prst="rect">
            <a:avLst/>
          </a:prstGeom>
        </p:spPr>
        <p:txBody>
          <a:bodyPr vert="horz" wrap="square" lIns="0" tIns="12508" rIns="0" bIns="0" rtlCol="0">
            <a:spAutoFit/>
          </a:bodyPr>
          <a:lstStyle/>
          <a:p>
            <a:pPr marL="12507">
              <a:lnSpc>
                <a:spcPts val="1024"/>
              </a:lnSpc>
              <a:spcBef>
                <a:spcPts val="98"/>
              </a:spcBef>
            </a:pPr>
            <a:r>
              <a:rPr sz="886" b="1" i="1" spc="74" dirty="0">
                <a:latin typeface="Calibri"/>
                <a:cs typeface="Calibri"/>
              </a:rPr>
              <a:t>IMPORTANT</a:t>
            </a:r>
            <a:endParaRPr sz="886">
              <a:latin typeface="Calibri"/>
              <a:cs typeface="Calibri"/>
            </a:endParaRPr>
          </a:p>
          <a:p>
            <a:pPr marL="462132" marR="5003">
              <a:lnSpc>
                <a:spcPct val="92700"/>
              </a:lnSpc>
              <a:spcBef>
                <a:spcPts val="34"/>
              </a:spcBef>
            </a:pPr>
            <a:r>
              <a:rPr sz="886" i="1" spc="49" dirty="0">
                <a:latin typeface="Calibri"/>
                <a:cs typeface="Calibri"/>
              </a:rPr>
              <a:t>Erratic</a:t>
            </a:r>
            <a:r>
              <a:rPr sz="886" i="1" spc="94" dirty="0">
                <a:latin typeface="Calibri"/>
                <a:cs typeface="Calibri"/>
              </a:rPr>
              <a:t> </a:t>
            </a:r>
            <a:r>
              <a:rPr sz="886" i="1" dirty="0">
                <a:latin typeface="Calibri"/>
                <a:cs typeface="Calibri"/>
              </a:rPr>
              <a:t>temperature</a:t>
            </a:r>
            <a:r>
              <a:rPr sz="886" i="1" spc="94" dirty="0">
                <a:latin typeface="Calibri"/>
                <a:cs typeface="Calibri"/>
              </a:rPr>
              <a:t> </a:t>
            </a:r>
            <a:r>
              <a:rPr sz="886" i="1" spc="54" dirty="0">
                <a:latin typeface="Calibri"/>
                <a:cs typeface="Calibri"/>
              </a:rPr>
              <a:t>readings</a:t>
            </a:r>
            <a:r>
              <a:rPr sz="886" i="1" spc="94" dirty="0">
                <a:latin typeface="Calibri"/>
                <a:cs typeface="Calibri"/>
              </a:rPr>
              <a:t> </a:t>
            </a:r>
            <a:r>
              <a:rPr sz="886" i="1" spc="49" dirty="0">
                <a:latin typeface="Calibri"/>
                <a:cs typeface="Calibri"/>
              </a:rPr>
              <a:t>from</a:t>
            </a:r>
            <a:r>
              <a:rPr sz="886" i="1" spc="108" dirty="0">
                <a:latin typeface="Calibri"/>
                <a:cs typeface="Calibri"/>
              </a:rPr>
              <a:t> </a:t>
            </a:r>
            <a:r>
              <a:rPr sz="886" i="1" dirty="0">
                <a:latin typeface="Calibri"/>
                <a:cs typeface="Calibri"/>
              </a:rPr>
              <a:t>a</a:t>
            </a:r>
            <a:r>
              <a:rPr sz="886" i="1" spc="94" dirty="0">
                <a:latin typeface="Calibri"/>
                <a:cs typeface="Calibri"/>
              </a:rPr>
              <a:t> </a:t>
            </a:r>
            <a:r>
              <a:rPr sz="886" i="1" spc="64" dirty="0">
                <a:latin typeface="Calibri"/>
                <a:cs typeface="Calibri"/>
              </a:rPr>
              <a:t>sensor</a:t>
            </a:r>
            <a:r>
              <a:rPr sz="886" i="1" spc="108" dirty="0">
                <a:latin typeface="Calibri"/>
                <a:cs typeface="Calibri"/>
              </a:rPr>
              <a:t> </a:t>
            </a:r>
            <a:r>
              <a:rPr sz="886" i="1" spc="39" dirty="0">
                <a:latin typeface="Calibri"/>
                <a:cs typeface="Calibri"/>
              </a:rPr>
              <a:t>can </a:t>
            </a:r>
            <a:r>
              <a:rPr sz="886" i="1" spc="64" dirty="0">
                <a:latin typeface="Calibri"/>
                <a:cs typeface="Calibri"/>
              </a:rPr>
              <a:t>occur</a:t>
            </a:r>
            <a:r>
              <a:rPr sz="886" i="1" spc="69" dirty="0">
                <a:latin typeface="Calibri"/>
                <a:cs typeface="Calibri"/>
              </a:rPr>
              <a:t> </a:t>
            </a:r>
            <a:r>
              <a:rPr sz="886" i="1" spc="64" dirty="0">
                <a:latin typeface="Calibri"/>
                <a:cs typeface="Calibri"/>
              </a:rPr>
              <a:t>as</a:t>
            </a:r>
            <a:r>
              <a:rPr sz="886" i="1" spc="69" dirty="0">
                <a:latin typeface="Calibri"/>
                <a:cs typeface="Calibri"/>
              </a:rPr>
              <a:t> </a:t>
            </a:r>
            <a:r>
              <a:rPr sz="886" i="1" dirty="0">
                <a:latin typeface="Calibri"/>
                <a:cs typeface="Calibri"/>
              </a:rPr>
              <a:t>a</a:t>
            </a:r>
            <a:r>
              <a:rPr sz="886" i="1" spc="59" dirty="0">
                <a:latin typeface="Calibri"/>
                <a:cs typeface="Calibri"/>
              </a:rPr>
              <a:t> </a:t>
            </a:r>
            <a:r>
              <a:rPr sz="886" i="1" spc="49" dirty="0">
                <a:latin typeface="Calibri"/>
                <a:cs typeface="Calibri"/>
              </a:rPr>
              <a:t>result</a:t>
            </a:r>
            <a:r>
              <a:rPr sz="886" i="1" spc="64" dirty="0">
                <a:latin typeface="Calibri"/>
                <a:cs typeface="Calibri"/>
              </a:rPr>
              <a:t> </a:t>
            </a:r>
            <a:r>
              <a:rPr sz="886" i="1" dirty="0">
                <a:latin typeface="Calibri"/>
                <a:cs typeface="Calibri"/>
              </a:rPr>
              <a:t>of</a:t>
            </a:r>
            <a:r>
              <a:rPr sz="886" i="1" spc="69" dirty="0">
                <a:latin typeface="Calibri"/>
                <a:cs typeface="Calibri"/>
              </a:rPr>
              <a:t> </a:t>
            </a:r>
            <a:r>
              <a:rPr sz="886" i="1" spc="54" dirty="0">
                <a:latin typeface="Calibri"/>
                <a:cs typeface="Calibri"/>
              </a:rPr>
              <a:t>any</a:t>
            </a:r>
            <a:r>
              <a:rPr sz="886" i="1" spc="84" dirty="0">
                <a:latin typeface="Calibri"/>
                <a:cs typeface="Calibri"/>
              </a:rPr>
              <a:t> </a:t>
            </a:r>
            <a:r>
              <a:rPr sz="886" i="1" dirty="0">
                <a:latin typeface="Calibri"/>
                <a:cs typeface="Calibri"/>
              </a:rPr>
              <a:t>of</a:t>
            </a:r>
            <a:r>
              <a:rPr sz="886" i="1" spc="74" dirty="0">
                <a:latin typeface="Calibri"/>
                <a:cs typeface="Calibri"/>
              </a:rPr>
              <a:t> </a:t>
            </a:r>
            <a:r>
              <a:rPr sz="886" i="1" dirty="0">
                <a:latin typeface="Calibri"/>
                <a:cs typeface="Calibri"/>
              </a:rPr>
              <a:t>the</a:t>
            </a:r>
            <a:r>
              <a:rPr sz="886" i="1" spc="79" dirty="0">
                <a:latin typeface="Calibri"/>
                <a:cs typeface="Calibri"/>
              </a:rPr>
              <a:t> </a:t>
            </a:r>
            <a:r>
              <a:rPr sz="886" i="1" dirty="0">
                <a:latin typeface="Calibri"/>
                <a:cs typeface="Calibri"/>
              </a:rPr>
              <a:t>wiring</a:t>
            </a:r>
            <a:r>
              <a:rPr sz="886" i="1" spc="74" dirty="0">
                <a:latin typeface="Calibri"/>
                <a:cs typeface="Calibri"/>
              </a:rPr>
              <a:t> </a:t>
            </a:r>
            <a:r>
              <a:rPr sz="886" i="1" spc="39" dirty="0">
                <a:latin typeface="Calibri"/>
                <a:cs typeface="Calibri"/>
              </a:rPr>
              <a:t>practices </a:t>
            </a:r>
            <a:r>
              <a:rPr sz="886" i="1" spc="59" dirty="0">
                <a:latin typeface="Calibri"/>
                <a:cs typeface="Calibri"/>
              </a:rPr>
              <a:t>described</a:t>
            </a:r>
            <a:r>
              <a:rPr sz="886" i="1" spc="64" dirty="0">
                <a:latin typeface="Calibri"/>
                <a:cs typeface="Calibri"/>
              </a:rPr>
              <a:t> </a:t>
            </a:r>
            <a:r>
              <a:rPr sz="886" i="1" dirty="0">
                <a:latin typeface="Calibri"/>
                <a:cs typeface="Calibri"/>
              </a:rPr>
              <a:t>below.</a:t>
            </a:r>
            <a:r>
              <a:rPr sz="886" i="1" spc="79" dirty="0">
                <a:latin typeface="Calibri"/>
                <a:cs typeface="Calibri"/>
              </a:rPr>
              <a:t> </a:t>
            </a:r>
            <a:r>
              <a:rPr sz="886" i="1" dirty="0">
                <a:latin typeface="Calibri"/>
                <a:cs typeface="Calibri"/>
              </a:rPr>
              <a:t>Avoid</a:t>
            </a:r>
            <a:r>
              <a:rPr sz="886" i="1" spc="79" dirty="0">
                <a:latin typeface="Calibri"/>
                <a:cs typeface="Calibri"/>
              </a:rPr>
              <a:t> </a:t>
            </a:r>
            <a:r>
              <a:rPr sz="886" i="1" spc="54" dirty="0">
                <a:latin typeface="Calibri"/>
                <a:cs typeface="Calibri"/>
              </a:rPr>
              <a:t>these</a:t>
            </a:r>
            <a:r>
              <a:rPr sz="886" i="1" spc="84" dirty="0">
                <a:latin typeface="Calibri"/>
                <a:cs typeface="Calibri"/>
              </a:rPr>
              <a:t> </a:t>
            </a:r>
            <a:r>
              <a:rPr sz="886" i="1" spc="54" dirty="0">
                <a:latin typeface="Calibri"/>
                <a:cs typeface="Calibri"/>
              </a:rPr>
              <a:t>practices</a:t>
            </a:r>
            <a:r>
              <a:rPr sz="886" i="1" spc="84" dirty="0">
                <a:latin typeface="Calibri"/>
                <a:cs typeface="Calibri"/>
              </a:rPr>
              <a:t> </a:t>
            </a:r>
            <a:r>
              <a:rPr sz="886" i="1" dirty="0">
                <a:latin typeface="Calibri"/>
                <a:cs typeface="Calibri"/>
              </a:rPr>
              <a:t>to</a:t>
            </a:r>
            <a:r>
              <a:rPr sz="886" i="1" spc="69" dirty="0">
                <a:latin typeface="Calibri"/>
                <a:cs typeface="Calibri"/>
              </a:rPr>
              <a:t> </a:t>
            </a:r>
            <a:r>
              <a:rPr sz="886" i="1" spc="49" dirty="0">
                <a:latin typeface="Calibri"/>
                <a:cs typeface="Calibri"/>
              </a:rPr>
              <a:t>assure </a:t>
            </a:r>
            <a:r>
              <a:rPr sz="886" i="1" spc="44" dirty="0">
                <a:latin typeface="Calibri"/>
                <a:cs typeface="Calibri"/>
              </a:rPr>
              <a:t>correct</a:t>
            </a:r>
            <a:r>
              <a:rPr sz="886" i="1" spc="89" dirty="0">
                <a:latin typeface="Calibri"/>
                <a:cs typeface="Calibri"/>
              </a:rPr>
              <a:t> </a:t>
            </a:r>
            <a:r>
              <a:rPr sz="886" i="1" dirty="0">
                <a:latin typeface="Calibri"/>
                <a:cs typeface="Calibri"/>
              </a:rPr>
              <a:t>operation.</a:t>
            </a:r>
            <a:r>
              <a:rPr sz="886" i="1" spc="89" dirty="0">
                <a:latin typeface="Calibri"/>
                <a:cs typeface="Calibri"/>
              </a:rPr>
              <a:t> </a:t>
            </a:r>
            <a:r>
              <a:rPr sz="886" i="1" spc="74" dirty="0">
                <a:latin typeface="Calibri"/>
                <a:cs typeface="Calibri"/>
              </a:rPr>
              <a:t>Use</a:t>
            </a:r>
            <a:r>
              <a:rPr sz="886" i="1" spc="89" dirty="0">
                <a:latin typeface="Calibri"/>
                <a:cs typeface="Calibri"/>
              </a:rPr>
              <a:t> </a:t>
            </a:r>
            <a:r>
              <a:rPr sz="886" i="1" spc="59" dirty="0">
                <a:latin typeface="Calibri"/>
                <a:cs typeface="Calibri"/>
              </a:rPr>
              <a:t>shielded</a:t>
            </a:r>
            <a:r>
              <a:rPr sz="886" i="1" spc="89" dirty="0">
                <a:latin typeface="Calibri"/>
                <a:cs typeface="Calibri"/>
              </a:rPr>
              <a:t> </a:t>
            </a:r>
            <a:r>
              <a:rPr sz="886" i="1" spc="54" dirty="0">
                <a:latin typeface="Calibri"/>
                <a:cs typeface="Calibri"/>
              </a:rPr>
              <a:t>cable</a:t>
            </a:r>
            <a:r>
              <a:rPr sz="886" i="1" spc="74" dirty="0">
                <a:latin typeface="Calibri"/>
                <a:cs typeface="Calibri"/>
              </a:rPr>
              <a:t> </a:t>
            </a:r>
            <a:r>
              <a:rPr sz="886" i="1" dirty="0">
                <a:latin typeface="Calibri"/>
                <a:cs typeface="Calibri"/>
              </a:rPr>
              <a:t>to</a:t>
            </a:r>
            <a:r>
              <a:rPr sz="886" i="1" spc="74" dirty="0">
                <a:latin typeface="Calibri"/>
                <a:cs typeface="Calibri"/>
              </a:rPr>
              <a:t> </a:t>
            </a:r>
            <a:r>
              <a:rPr sz="886" i="1" spc="49" dirty="0">
                <a:latin typeface="Calibri"/>
                <a:cs typeface="Calibri"/>
              </a:rPr>
              <a:t>reduce </a:t>
            </a:r>
            <a:r>
              <a:rPr sz="886" i="1" dirty="0">
                <a:latin typeface="Calibri"/>
                <a:cs typeface="Calibri"/>
              </a:rPr>
              <a:t>interference</a:t>
            </a:r>
            <a:r>
              <a:rPr sz="886" i="1" spc="192" dirty="0">
                <a:latin typeface="Calibri"/>
                <a:cs typeface="Calibri"/>
              </a:rPr>
              <a:t> </a:t>
            </a:r>
            <a:r>
              <a:rPr sz="886" i="1" dirty="0">
                <a:latin typeface="Calibri"/>
                <a:cs typeface="Calibri"/>
              </a:rPr>
              <a:t>if</a:t>
            </a:r>
            <a:r>
              <a:rPr sz="886" i="1" spc="187" dirty="0">
                <a:latin typeface="Calibri"/>
                <a:cs typeface="Calibri"/>
              </a:rPr>
              <a:t> </a:t>
            </a:r>
            <a:r>
              <a:rPr sz="886" i="1" dirty="0">
                <a:latin typeface="Calibri"/>
                <a:cs typeface="Calibri"/>
              </a:rPr>
              <a:t>rerouting</a:t>
            </a:r>
            <a:r>
              <a:rPr sz="886" i="1" spc="192" dirty="0">
                <a:latin typeface="Calibri"/>
                <a:cs typeface="Calibri"/>
              </a:rPr>
              <a:t> </a:t>
            </a:r>
            <a:r>
              <a:rPr sz="886" i="1" dirty="0">
                <a:latin typeface="Calibri"/>
                <a:cs typeface="Calibri"/>
              </a:rPr>
              <a:t>of</a:t>
            </a:r>
            <a:r>
              <a:rPr sz="886" i="1" spc="217" dirty="0">
                <a:latin typeface="Calibri"/>
                <a:cs typeface="Calibri"/>
              </a:rPr>
              <a:t> </a:t>
            </a:r>
            <a:r>
              <a:rPr sz="886" i="1" spc="64" dirty="0">
                <a:latin typeface="Calibri"/>
                <a:cs typeface="Calibri"/>
              </a:rPr>
              <a:t>sensor</a:t>
            </a:r>
            <a:r>
              <a:rPr sz="886" i="1" spc="182" dirty="0">
                <a:latin typeface="Calibri"/>
                <a:cs typeface="Calibri"/>
              </a:rPr>
              <a:t> </a:t>
            </a:r>
            <a:r>
              <a:rPr sz="886" i="1" dirty="0">
                <a:latin typeface="Calibri"/>
                <a:cs typeface="Calibri"/>
              </a:rPr>
              <a:t>wiring</a:t>
            </a:r>
            <a:r>
              <a:rPr sz="886" i="1" spc="197" dirty="0">
                <a:latin typeface="Calibri"/>
                <a:cs typeface="Calibri"/>
              </a:rPr>
              <a:t> </a:t>
            </a:r>
            <a:r>
              <a:rPr sz="886" i="1" spc="59" dirty="0">
                <a:latin typeface="Calibri"/>
                <a:cs typeface="Calibri"/>
              </a:rPr>
              <a:t>is</a:t>
            </a:r>
            <a:r>
              <a:rPr sz="886" i="1" spc="192" dirty="0">
                <a:latin typeface="Calibri"/>
                <a:cs typeface="Calibri"/>
              </a:rPr>
              <a:t> </a:t>
            </a:r>
            <a:r>
              <a:rPr sz="886" i="1" dirty="0">
                <a:latin typeface="Calibri"/>
                <a:cs typeface="Calibri"/>
              </a:rPr>
              <a:t>not</a:t>
            </a:r>
            <a:r>
              <a:rPr sz="886" i="1" spc="187" dirty="0">
                <a:latin typeface="Calibri"/>
                <a:cs typeface="Calibri"/>
              </a:rPr>
              <a:t> </a:t>
            </a:r>
            <a:r>
              <a:rPr sz="886" i="1" spc="54" dirty="0">
                <a:latin typeface="Calibri"/>
                <a:cs typeface="Calibri"/>
              </a:rPr>
              <a:t>pos- </a:t>
            </a:r>
            <a:r>
              <a:rPr sz="886" i="1" spc="-10" dirty="0">
                <a:latin typeface="Calibri"/>
                <a:cs typeface="Calibri"/>
              </a:rPr>
              <a:t>sible.</a:t>
            </a:r>
            <a:endParaRPr sz="886">
              <a:latin typeface="Calibri"/>
              <a:cs typeface="Calibri"/>
            </a:endParaRPr>
          </a:p>
          <a:p>
            <a:pPr marL="462132" marR="77543" indent="-150084">
              <a:lnSpc>
                <a:spcPts val="985"/>
              </a:lnSpc>
              <a:spcBef>
                <a:spcPts val="807"/>
              </a:spcBef>
              <a:buChar char="—"/>
              <a:tabLst>
                <a:tab pos="462758" algn="l"/>
              </a:tabLst>
            </a:pPr>
            <a:r>
              <a:rPr sz="886" i="1" spc="79" dirty="0">
                <a:latin typeface="Calibri"/>
                <a:cs typeface="Calibri"/>
              </a:rPr>
              <a:t>Be</a:t>
            </a:r>
            <a:r>
              <a:rPr sz="886" i="1" spc="118" dirty="0">
                <a:latin typeface="Calibri"/>
                <a:cs typeface="Calibri"/>
              </a:rPr>
              <a:t> </a:t>
            </a:r>
            <a:r>
              <a:rPr sz="886" i="1" spc="59" dirty="0">
                <a:latin typeface="Calibri"/>
                <a:cs typeface="Calibri"/>
              </a:rPr>
              <a:t>sure</a:t>
            </a:r>
            <a:r>
              <a:rPr sz="886" i="1" spc="103" dirty="0">
                <a:latin typeface="Calibri"/>
                <a:cs typeface="Calibri"/>
              </a:rPr>
              <a:t> </a:t>
            </a:r>
            <a:r>
              <a:rPr sz="886" i="1" dirty="0">
                <a:latin typeface="Calibri"/>
                <a:cs typeface="Calibri"/>
              </a:rPr>
              <a:t>wires</a:t>
            </a:r>
            <a:r>
              <a:rPr sz="886" i="1" spc="103" dirty="0">
                <a:latin typeface="Calibri"/>
                <a:cs typeface="Calibri"/>
              </a:rPr>
              <a:t> </a:t>
            </a:r>
            <a:r>
              <a:rPr sz="886" i="1" dirty="0">
                <a:latin typeface="Calibri"/>
                <a:cs typeface="Calibri"/>
              </a:rPr>
              <a:t>have</a:t>
            </a:r>
            <a:r>
              <a:rPr sz="886" i="1" spc="103" dirty="0">
                <a:latin typeface="Calibri"/>
                <a:cs typeface="Calibri"/>
              </a:rPr>
              <a:t> </a:t>
            </a:r>
            <a:r>
              <a:rPr sz="886" i="1" dirty="0">
                <a:latin typeface="Calibri"/>
                <a:cs typeface="Calibri"/>
              </a:rPr>
              <a:t>a</a:t>
            </a:r>
            <a:r>
              <a:rPr sz="886" i="1" spc="108" dirty="0">
                <a:latin typeface="Calibri"/>
                <a:cs typeface="Calibri"/>
              </a:rPr>
              <a:t> </a:t>
            </a:r>
            <a:r>
              <a:rPr sz="886" i="1" spc="54" dirty="0">
                <a:latin typeface="Calibri"/>
                <a:cs typeface="Calibri"/>
              </a:rPr>
              <a:t>cable</a:t>
            </a:r>
            <a:r>
              <a:rPr sz="886" i="1" spc="118" dirty="0">
                <a:latin typeface="Calibri"/>
                <a:cs typeface="Calibri"/>
              </a:rPr>
              <a:t> </a:t>
            </a:r>
            <a:r>
              <a:rPr sz="886" i="1" dirty="0">
                <a:latin typeface="Calibri"/>
                <a:cs typeface="Calibri"/>
              </a:rPr>
              <a:t>separate</a:t>
            </a:r>
            <a:r>
              <a:rPr sz="886" i="1" spc="103" dirty="0">
                <a:latin typeface="Calibri"/>
                <a:cs typeface="Calibri"/>
              </a:rPr>
              <a:t> </a:t>
            </a:r>
            <a:r>
              <a:rPr sz="886" i="1" spc="49" dirty="0">
                <a:latin typeface="Calibri"/>
                <a:cs typeface="Calibri"/>
              </a:rPr>
              <a:t>from</a:t>
            </a:r>
            <a:r>
              <a:rPr sz="886" i="1" spc="118" dirty="0">
                <a:latin typeface="Calibri"/>
                <a:cs typeface="Calibri"/>
              </a:rPr>
              <a:t> </a:t>
            </a:r>
            <a:r>
              <a:rPr sz="886" i="1" dirty="0">
                <a:latin typeface="Calibri"/>
                <a:cs typeface="Calibri"/>
              </a:rPr>
              <a:t>the</a:t>
            </a:r>
            <a:r>
              <a:rPr sz="886" i="1" spc="123" dirty="0">
                <a:latin typeface="Calibri"/>
                <a:cs typeface="Calibri"/>
              </a:rPr>
              <a:t> </a:t>
            </a:r>
            <a:r>
              <a:rPr sz="886" i="1" spc="39" dirty="0">
                <a:latin typeface="Calibri"/>
                <a:cs typeface="Calibri"/>
              </a:rPr>
              <a:t>ther- </a:t>
            </a:r>
            <a:r>
              <a:rPr sz="886" i="1" spc="49" dirty="0">
                <a:latin typeface="Calibri"/>
                <a:cs typeface="Calibri"/>
              </a:rPr>
              <a:t>mostat</a:t>
            </a:r>
            <a:r>
              <a:rPr sz="886" i="1" spc="15" dirty="0">
                <a:latin typeface="Calibri"/>
                <a:cs typeface="Calibri"/>
              </a:rPr>
              <a:t> </a:t>
            </a:r>
            <a:r>
              <a:rPr sz="886" i="1" spc="-10" dirty="0">
                <a:latin typeface="Calibri"/>
                <a:cs typeface="Calibri"/>
              </a:rPr>
              <a:t>cable.</a:t>
            </a:r>
            <a:endParaRPr sz="886">
              <a:latin typeface="Calibri"/>
              <a:cs typeface="Calibri"/>
            </a:endParaRPr>
          </a:p>
          <a:p>
            <a:pPr marL="462132" indent="-150084">
              <a:lnSpc>
                <a:spcPts val="926"/>
              </a:lnSpc>
              <a:buChar char="—"/>
              <a:tabLst>
                <a:tab pos="462758" algn="l"/>
              </a:tabLst>
            </a:pPr>
            <a:r>
              <a:rPr sz="886" i="1" spc="74" dirty="0">
                <a:latin typeface="Calibri"/>
                <a:cs typeface="Calibri"/>
              </a:rPr>
              <a:t>Do</a:t>
            </a:r>
            <a:r>
              <a:rPr sz="886" i="1" spc="167" dirty="0">
                <a:latin typeface="Calibri"/>
                <a:cs typeface="Calibri"/>
              </a:rPr>
              <a:t> </a:t>
            </a:r>
            <a:r>
              <a:rPr sz="886" i="1" dirty="0">
                <a:latin typeface="Calibri"/>
                <a:cs typeface="Calibri"/>
              </a:rPr>
              <a:t>not</a:t>
            </a:r>
            <a:r>
              <a:rPr sz="886" i="1" spc="187" dirty="0">
                <a:latin typeface="Calibri"/>
                <a:cs typeface="Calibri"/>
              </a:rPr>
              <a:t> </a:t>
            </a:r>
            <a:r>
              <a:rPr sz="886" i="1" dirty="0">
                <a:latin typeface="Calibri"/>
                <a:cs typeface="Calibri"/>
              </a:rPr>
              <a:t>route</a:t>
            </a:r>
            <a:r>
              <a:rPr sz="886" i="1" spc="182" dirty="0">
                <a:latin typeface="Calibri"/>
                <a:cs typeface="Calibri"/>
              </a:rPr>
              <a:t> </a:t>
            </a:r>
            <a:r>
              <a:rPr sz="886" i="1" dirty="0">
                <a:latin typeface="Calibri"/>
                <a:cs typeface="Calibri"/>
              </a:rPr>
              <a:t>temperature</a:t>
            </a:r>
            <a:r>
              <a:rPr sz="886" i="1" spc="187" dirty="0">
                <a:latin typeface="Calibri"/>
                <a:cs typeface="Calibri"/>
              </a:rPr>
              <a:t> </a:t>
            </a:r>
            <a:r>
              <a:rPr sz="886" i="1" spc="64" dirty="0">
                <a:latin typeface="Calibri"/>
                <a:cs typeface="Calibri"/>
              </a:rPr>
              <a:t>sensor</a:t>
            </a:r>
            <a:r>
              <a:rPr sz="886" i="1" spc="167" dirty="0">
                <a:latin typeface="Calibri"/>
                <a:cs typeface="Calibri"/>
              </a:rPr>
              <a:t> </a:t>
            </a:r>
            <a:r>
              <a:rPr sz="886" i="1" dirty="0">
                <a:latin typeface="Calibri"/>
                <a:cs typeface="Calibri"/>
              </a:rPr>
              <a:t>wiring</a:t>
            </a:r>
            <a:r>
              <a:rPr sz="886" i="1" spc="187" dirty="0">
                <a:latin typeface="Calibri"/>
                <a:cs typeface="Calibri"/>
              </a:rPr>
              <a:t> </a:t>
            </a:r>
            <a:r>
              <a:rPr sz="886" i="1" dirty="0">
                <a:latin typeface="Calibri"/>
                <a:cs typeface="Calibri"/>
              </a:rPr>
              <a:t>with</a:t>
            </a:r>
            <a:r>
              <a:rPr sz="886" i="1" spc="167" dirty="0">
                <a:latin typeface="Calibri"/>
                <a:cs typeface="Calibri"/>
              </a:rPr>
              <a:t> </a:t>
            </a:r>
            <a:r>
              <a:rPr sz="886" i="1" spc="49" dirty="0">
                <a:latin typeface="Calibri"/>
                <a:cs typeface="Calibri"/>
              </a:rPr>
              <a:t>build-</a:t>
            </a:r>
            <a:endParaRPr sz="886">
              <a:latin typeface="Calibri"/>
              <a:cs typeface="Calibri"/>
            </a:endParaRPr>
          </a:p>
          <a:p>
            <a:pPr marL="462132" marR="31267">
              <a:lnSpc>
                <a:spcPct val="92500"/>
              </a:lnSpc>
              <a:spcBef>
                <a:spcPts val="39"/>
              </a:spcBef>
            </a:pPr>
            <a:r>
              <a:rPr sz="886" i="1" spc="64" dirty="0">
                <a:latin typeface="Calibri"/>
                <a:cs typeface="Calibri"/>
              </a:rPr>
              <a:t>ing</a:t>
            </a:r>
            <a:r>
              <a:rPr sz="886" i="1" spc="94" dirty="0">
                <a:latin typeface="Calibri"/>
                <a:cs typeface="Calibri"/>
              </a:rPr>
              <a:t> </a:t>
            </a:r>
            <a:r>
              <a:rPr sz="886" i="1" dirty="0">
                <a:latin typeface="Calibri"/>
                <a:cs typeface="Calibri"/>
              </a:rPr>
              <a:t>power</a:t>
            </a:r>
            <a:r>
              <a:rPr sz="886" i="1" spc="103" dirty="0">
                <a:latin typeface="Calibri"/>
                <a:cs typeface="Calibri"/>
              </a:rPr>
              <a:t> </a:t>
            </a:r>
            <a:r>
              <a:rPr sz="886" i="1" dirty="0">
                <a:latin typeface="Calibri"/>
                <a:cs typeface="Calibri"/>
              </a:rPr>
              <a:t>wiring,</a:t>
            </a:r>
            <a:r>
              <a:rPr sz="886" i="1" spc="98" dirty="0">
                <a:latin typeface="Calibri"/>
                <a:cs typeface="Calibri"/>
              </a:rPr>
              <a:t> </a:t>
            </a:r>
            <a:r>
              <a:rPr sz="886" i="1" dirty="0">
                <a:latin typeface="Calibri"/>
                <a:cs typeface="Calibri"/>
              </a:rPr>
              <a:t>next</a:t>
            </a:r>
            <a:r>
              <a:rPr sz="886" i="1" spc="103" dirty="0">
                <a:latin typeface="Calibri"/>
                <a:cs typeface="Calibri"/>
              </a:rPr>
              <a:t> </a:t>
            </a:r>
            <a:r>
              <a:rPr sz="886" i="1" dirty="0">
                <a:latin typeface="Calibri"/>
                <a:cs typeface="Calibri"/>
              </a:rPr>
              <a:t>to</a:t>
            </a:r>
            <a:r>
              <a:rPr sz="886" i="1" spc="103" dirty="0">
                <a:latin typeface="Calibri"/>
                <a:cs typeface="Calibri"/>
              </a:rPr>
              <a:t> </a:t>
            </a:r>
            <a:r>
              <a:rPr sz="886" i="1" spc="49" dirty="0">
                <a:latin typeface="Calibri"/>
                <a:cs typeface="Calibri"/>
              </a:rPr>
              <a:t>control</a:t>
            </a:r>
            <a:r>
              <a:rPr sz="886" i="1" spc="94" dirty="0">
                <a:latin typeface="Calibri"/>
                <a:cs typeface="Calibri"/>
              </a:rPr>
              <a:t> </a:t>
            </a:r>
            <a:r>
              <a:rPr sz="886" i="1" spc="49" dirty="0">
                <a:latin typeface="Calibri"/>
                <a:cs typeface="Calibri"/>
              </a:rPr>
              <a:t>contactors</a:t>
            </a:r>
            <a:r>
              <a:rPr sz="886" i="1" spc="94" dirty="0">
                <a:latin typeface="Calibri"/>
                <a:cs typeface="Calibri"/>
              </a:rPr>
              <a:t> </a:t>
            </a:r>
            <a:r>
              <a:rPr sz="886" i="1" dirty="0">
                <a:latin typeface="Calibri"/>
                <a:cs typeface="Calibri"/>
              </a:rPr>
              <a:t>or</a:t>
            </a:r>
            <a:r>
              <a:rPr sz="886" i="1" spc="112" dirty="0">
                <a:latin typeface="Calibri"/>
                <a:cs typeface="Calibri"/>
              </a:rPr>
              <a:t> </a:t>
            </a:r>
            <a:r>
              <a:rPr sz="886" i="1" spc="-20" dirty="0">
                <a:latin typeface="Calibri"/>
                <a:cs typeface="Calibri"/>
              </a:rPr>
              <a:t>near</a:t>
            </a:r>
            <a:r>
              <a:rPr sz="886" i="1" dirty="0">
                <a:latin typeface="Calibri"/>
                <a:cs typeface="Calibri"/>
              </a:rPr>
              <a:t> light</a:t>
            </a:r>
            <a:r>
              <a:rPr sz="886" i="1" spc="138" dirty="0">
                <a:latin typeface="Calibri"/>
                <a:cs typeface="Calibri"/>
              </a:rPr>
              <a:t> </a:t>
            </a:r>
            <a:r>
              <a:rPr sz="886" i="1" spc="64" dirty="0">
                <a:latin typeface="Calibri"/>
                <a:cs typeface="Calibri"/>
              </a:rPr>
              <a:t>dimming</a:t>
            </a:r>
            <a:r>
              <a:rPr sz="886" i="1" spc="143" dirty="0">
                <a:latin typeface="Calibri"/>
                <a:cs typeface="Calibri"/>
              </a:rPr>
              <a:t> </a:t>
            </a:r>
            <a:r>
              <a:rPr sz="886" i="1" dirty="0">
                <a:latin typeface="Calibri"/>
                <a:cs typeface="Calibri"/>
              </a:rPr>
              <a:t>circuits,</a:t>
            </a:r>
            <a:r>
              <a:rPr sz="886" i="1" spc="138" dirty="0">
                <a:latin typeface="Calibri"/>
                <a:cs typeface="Calibri"/>
              </a:rPr>
              <a:t> </a:t>
            </a:r>
            <a:r>
              <a:rPr sz="886" i="1" spc="44" dirty="0">
                <a:latin typeface="Calibri"/>
                <a:cs typeface="Calibri"/>
              </a:rPr>
              <a:t>electric</a:t>
            </a:r>
            <a:r>
              <a:rPr sz="886" i="1" spc="138" dirty="0">
                <a:latin typeface="Calibri"/>
                <a:cs typeface="Calibri"/>
              </a:rPr>
              <a:t> </a:t>
            </a:r>
            <a:r>
              <a:rPr sz="886" i="1" spc="54" dirty="0">
                <a:latin typeface="Calibri"/>
                <a:cs typeface="Calibri"/>
              </a:rPr>
              <a:t>motors</a:t>
            </a:r>
            <a:r>
              <a:rPr sz="886" i="1" spc="133" dirty="0">
                <a:latin typeface="Calibri"/>
                <a:cs typeface="Calibri"/>
              </a:rPr>
              <a:t> </a:t>
            </a:r>
            <a:r>
              <a:rPr sz="886" i="1" dirty="0">
                <a:latin typeface="Calibri"/>
                <a:cs typeface="Calibri"/>
              </a:rPr>
              <a:t>or</a:t>
            </a:r>
            <a:r>
              <a:rPr sz="886" i="1" spc="128" dirty="0">
                <a:latin typeface="Calibri"/>
                <a:cs typeface="Calibri"/>
              </a:rPr>
              <a:t> </a:t>
            </a:r>
            <a:r>
              <a:rPr sz="886" i="1" spc="39" dirty="0">
                <a:latin typeface="Calibri"/>
                <a:cs typeface="Calibri"/>
              </a:rPr>
              <a:t>welding equipment.</a:t>
            </a:r>
            <a:endParaRPr sz="886">
              <a:latin typeface="Calibri"/>
              <a:cs typeface="Calibri"/>
            </a:endParaRPr>
          </a:p>
          <a:p>
            <a:pPr marL="462758" indent="-150084">
              <a:lnSpc>
                <a:spcPts val="950"/>
              </a:lnSpc>
              <a:buChar char="—"/>
              <a:tabLst>
                <a:tab pos="462758" algn="l"/>
              </a:tabLst>
            </a:pPr>
            <a:r>
              <a:rPr sz="886" i="1" dirty="0">
                <a:latin typeface="Calibri"/>
                <a:cs typeface="Calibri"/>
              </a:rPr>
              <a:t>Avoid</a:t>
            </a:r>
            <a:r>
              <a:rPr sz="886" i="1" spc="167" dirty="0">
                <a:latin typeface="Calibri"/>
                <a:cs typeface="Calibri"/>
              </a:rPr>
              <a:t> </a:t>
            </a:r>
            <a:r>
              <a:rPr sz="886" i="1" spc="49" dirty="0">
                <a:latin typeface="Calibri"/>
                <a:cs typeface="Calibri"/>
              </a:rPr>
              <a:t>poor</a:t>
            </a:r>
            <a:r>
              <a:rPr sz="886" i="1" spc="167" dirty="0">
                <a:latin typeface="Calibri"/>
                <a:cs typeface="Calibri"/>
              </a:rPr>
              <a:t> </a:t>
            </a:r>
            <a:r>
              <a:rPr sz="886" i="1" dirty="0">
                <a:latin typeface="Calibri"/>
                <a:cs typeface="Calibri"/>
              </a:rPr>
              <a:t>wiring</a:t>
            </a:r>
            <a:r>
              <a:rPr sz="886" i="1" spc="162" dirty="0">
                <a:latin typeface="Calibri"/>
                <a:cs typeface="Calibri"/>
              </a:rPr>
              <a:t> </a:t>
            </a:r>
            <a:r>
              <a:rPr sz="886" i="1" spc="44" dirty="0">
                <a:latin typeface="Calibri"/>
                <a:cs typeface="Calibri"/>
              </a:rPr>
              <a:t>connections.</a:t>
            </a:r>
            <a:endParaRPr sz="886">
              <a:latin typeface="Calibri"/>
              <a:cs typeface="Calibri"/>
            </a:endParaRPr>
          </a:p>
          <a:p>
            <a:pPr marL="462132" marR="397096" indent="-150084">
              <a:lnSpc>
                <a:spcPts val="985"/>
              </a:lnSpc>
              <a:spcBef>
                <a:spcPts val="64"/>
              </a:spcBef>
              <a:buChar char="—"/>
              <a:tabLst>
                <a:tab pos="462758" algn="l"/>
              </a:tabLst>
            </a:pPr>
            <a:r>
              <a:rPr sz="886" i="1" dirty="0">
                <a:latin typeface="Calibri"/>
                <a:cs typeface="Calibri"/>
              </a:rPr>
              <a:t>Avoid</a:t>
            </a:r>
            <a:r>
              <a:rPr sz="886" i="1" spc="182" dirty="0">
                <a:latin typeface="Calibri"/>
                <a:cs typeface="Calibri"/>
              </a:rPr>
              <a:t> </a:t>
            </a:r>
            <a:r>
              <a:rPr sz="886" i="1" dirty="0">
                <a:latin typeface="Calibri"/>
                <a:cs typeface="Calibri"/>
              </a:rPr>
              <a:t>intermittent</a:t>
            </a:r>
            <a:r>
              <a:rPr sz="886" i="1" spc="182" dirty="0">
                <a:latin typeface="Calibri"/>
                <a:cs typeface="Calibri"/>
              </a:rPr>
              <a:t> </a:t>
            </a:r>
            <a:r>
              <a:rPr sz="886" i="1" dirty="0">
                <a:latin typeface="Calibri"/>
                <a:cs typeface="Calibri"/>
              </a:rPr>
              <a:t>or</a:t>
            </a:r>
            <a:r>
              <a:rPr sz="886" i="1" spc="182" dirty="0">
                <a:latin typeface="Calibri"/>
                <a:cs typeface="Calibri"/>
              </a:rPr>
              <a:t> </a:t>
            </a:r>
            <a:r>
              <a:rPr sz="886" i="1" spc="69" dirty="0">
                <a:latin typeface="Calibri"/>
                <a:cs typeface="Calibri"/>
              </a:rPr>
              <a:t>missing</a:t>
            </a:r>
            <a:r>
              <a:rPr sz="886" i="1" spc="197" dirty="0">
                <a:latin typeface="Calibri"/>
                <a:cs typeface="Calibri"/>
              </a:rPr>
              <a:t> </a:t>
            </a:r>
            <a:r>
              <a:rPr sz="886" i="1" spc="59" dirty="0">
                <a:latin typeface="Calibri"/>
                <a:cs typeface="Calibri"/>
              </a:rPr>
              <a:t>building</a:t>
            </a:r>
            <a:r>
              <a:rPr sz="886" i="1" spc="192" dirty="0">
                <a:latin typeface="Calibri"/>
                <a:cs typeface="Calibri"/>
              </a:rPr>
              <a:t> </a:t>
            </a:r>
            <a:r>
              <a:rPr sz="886" i="1" spc="-20" dirty="0">
                <a:latin typeface="Calibri"/>
                <a:cs typeface="Calibri"/>
              </a:rPr>
              <a:t>earth</a:t>
            </a:r>
            <a:r>
              <a:rPr sz="886" i="1" spc="39" dirty="0">
                <a:latin typeface="Calibri"/>
                <a:cs typeface="Calibri"/>
              </a:rPr>
              <a:t> ground.</a:t>
            </a:r>
            <a:endParaRPr sz="886">
              <a:latin typeface="Calibri"/>
              <a:cs typeface="Calibri"/>
            </a:endParaRPr>
          </a:p>
          <a:p>
            <a:pPr marL="12507">
              <a:spcBef>
                <a:spcPts val="783"/>
              </a:spcBef>
            </a:pPr>
            <a:r>
              <a:rPr sz="1182" b="1" spc="84" dirty="0">
                <a:latin typeface="Calibri"/>
                <a:cs typeface="Calibri"/>
              </a:rPr>
              <a:t>Installer</a:t>
            </a:r>
            <a:r>
              <a:rPr sz="1182" b="1" spc="15" dirty="0">
                <a:latin typeface="Calibri"/>
                <a:cs typeface="Calibri"/>
              </a:rPr>
              <a:t> </a:t>
            </a:r>
            <a:r>
              <a:rPr sz="1182" b="1" spc="98" dirty="0">
                <a:latin typeface="Calibri"/>
                <a:cs typeface="Calibri"/>
              </a:rPr>
              <a:t>setup</a:t>
            </a:r>
            <a:r>
              <a:rPr sz="1182" b="1" spc="20" dirty="0">
                <a:latin typeface="Calibri"/>
                <a:cs typeface="Calibri"/>
              </a:rPr>
              <a:t> </a:t>
            </a:r>
            <a:r>
              <a:rPr sz="1182" b="1" spc="69" dirty="0">
                <a:latin typeface="Calibri"/>
                <a:cs typeface="Calibri"/>
              </a:rPr>
              <a:t>(new</a:t>
            </a:r>
            <a:r>
              <a:rPr sz="1182" b="1" spc="20" dirty="0">
                <a:latin typeface="Calibri"/>
                <a:cs typeface="Calibri"/>
              </a:rPr>
              <a:t> </a:t>
            </a:r>
            <a:r>
              <a:rPr sz="1182" b="1" spc="74" dirty="0">
                <a:latin typeface="Calibri"/>
                <a:cs typeface="Calibri"/>
              </a:rPr>
              <a:t>installation)</a:t>
            </a:r>
            <a:endParaRPr sz="1182">
              <a:latin typeface="Calibri"/>
              <a:cs typeface="Calibri"/>
            </a:endParaRPr>
          </a:p>
        </p:txBody>
      </p:sp>
      <p:sp>
        <p:nvSpPr>
          <p:cNvPr id="6" name="object 6"/>
          <p:cNvSpPr txBox="1"/>
          <p:nvPr/>
        </p:nvSpPr>
        <p:spPr>
          <a:xfrm>
            <a:off x="3303001" y="3216697"/>
            <a:ext cx="3023706" cy="1285779"/>
          </a:xfrm>
          <a:prstGeom prst="rect">
            <a:avLst/>
          </a:prstGeom>
        </p:spPr>
        <p:txBody>
          <a:bodyPr vert="horz" wrap="square" lIns="0" tIns="25015" rIns="0" bIns="0" rtlCol="0">
            <a:spAutoFit/>
          </a:bodyPr>
          <a:lstStyle/>
          <a:p>
            <a:pPr marL="223874" marR="207616" indent="-211993">
              <a:lnSpc>
                <a:spcPts val="985"/>
              </a:lnSpc>
              <a:spcBef>
                <a:spcPts val="197"/>
              </a:spcBef>
              <a:buFont typeface="Calibri"/>
              <a:buAutoNum type="arabicPeriod"/>
              <a:tabLst>
                <a:tab pos="224500" algn="l"/>
              </a:tabLst>
            </a:pPr>
            <a:r>
              <a:rPr sz="886" dirty="0">
                <a:latin typeface="Calibri"/>
                <a:cs typeface="Calibri"/>
              </a:rPr>
              <a:t>After</a:t>
            </a:r>
            <a:r>
              <a:rPr sz="886" spc="118" dirty="0">
                <a:latin typeface="Calibri"/>
                <a:cs typeface="Calibri"/>
              </a:rPr>
              <a:t> </a:t>
            </a:r>
            <a:r>
              <a:rPr sz="886" dirty="0">
                <a:latin typeface="Calibri"/>
                <a:cs typeface="Calibri"/>
              </a:rPr>
              <a:t>the</a:t>
            </a:r>
            <a:r>
              <a:rPr sz="886" spc="118" dirty="0">
                <a:latin typeface="Calibri"/>
                <a:cs typeface="Calibri"/>
              </a:rPr>
              <a:t> </a:t>
            </a:r>
            <a:r>
              <a:rPr sz="886" spc="49" dirty="0">
                <a:latin typeface="Calibri"/>
                <a:cs typeface="Calibri"/>
              </a:rPr>
              <a:t>thermostat</a:t>
            </a:r>
            <a:r>
              <a:rPr sz="886" spc="123" dirty="0">
                <a:latin typeface="Calibri"/>
                <a:cs typeface="Calibri"/>
              </a:rPr>
              <a:t> </a:t>
            </a:r>
            <a:r>
              <a:rPr sz="886" spc="84" dirty="0">
                <a:latin typeface="Calibri"/>
                <a:cs typeface="Calibri"/>
              </a:rPr>
              <a:t>has</a:t>
            </a:r>
            <a:r>
              <a:rPr sz="886" spc="118" dirty="0">
                <a:latin typeface="Calibri"/>
                <a:cs typeface="Calibri"/>
              </a:rPr>
              <a:t> </a:t>
            </a:r>
            <a:r>
              <a:rPr sz="886" dirty="0">
                <a:latin typeface="Calibri"/>
                <a:cs typeface="Calibri"/>
              </a:rPr>
              <a:t>powered</a:t>
            </a:r>
            <a:r>
              <a:rPr sz="886" spc="118" dirty="0">
                <a:latin typeface="Calibri"/>
                <a:cs typeface="Calibri"/>
              </a:rPr>
              <a:t> </a:t>
            </a:r>
            <a:r>
              <a:rPr sz="886" dirty="0">
                <a:latin typeface="Calibri"/>
                <a:cs typeface="Calibri"/>
              </a:rPr>
              <a:t>up,</a:t>
            </a:r>
            <a:r>
              <a:rPr sz="886" spc="123" dirty="0">
                <a:latin typeface="Calibri"/>
                <a:cs typeface="Calibri"/>
              </a:rPr>
              <a:t> </a:t>
            </a:r>
            <a:r>
              <a:rPr sz="886" spc="64" dirty="0">
                <a:latin typeface="Calibri"/>
                <a:cs typeface="Calibri"/>
              </a:rPr>
              <a:t>touch</a:t>
            </a:r>
            <a:r>
              <a:rPr sz="886" spc="118" dirty="0">
                <a:latin typeface="Calibri"/>
                <a:cs typeface="Calibri"/>
              </a:rPr>
              <a:t> </a:t>
            </a:r>
            <a:r>
              <a:rPr sz="886" spc="44" dirty="0">
                <a:latin typeface="Calibri"/>
                <a:cs typeface="Calibri"/>
              </a:rPr>
              <a:t>“GET </a:t>
            </a:r>
            <a:r>
              <a:rPr sz="886" spc="79" dirty="0">
                <a:latin typeface="Calibri"/>
                <a:cs typeface="Calibri"/>
              </a:rPr>
              <a:t>STARTED”</a:t>
            </a:r>
            <a:r>
              <a:rPr sz="886" spc="54" dirty="0">
                <a:latin typeface="Calibri"/>
                <a:cs typeface="Calibri"/>
              </a:rPr>
              <a:t> </a:t>
            </a:r>
            <a:r>
              <a:rPr sz="886" spc="64" dirty="0">
                <a:latin typeface="Calibri"/>
                <a:cs typeface="Calibri"/>
              </a:rPr>
              <a:t>on</a:t>
            </a:r>
            <a:r>
              <a:rPr sz="886" spc="59" dirty="0">
                <a:latin typeface="Calibri"/>
                <a:cs typeface="Calibri"/>
              </a:rPr>
              <a:t> </a:t>
            </a:r>
            <a:r>
              <a:rPr sz="886" dirty="0">
                <a:latin typeface="Calibri"/>
                <a:cs typeface="Calibri"/>
              </a:rPr>
              <a:t>the</a:t>
            </a:r>
            <a:r>
              <a:rPr sz="886" spc="59" dirty="0">
                <a:latin typeface="Calibri"/>
                <a:cs typeface="Calibri"/>
              </a:rPr>
              <a:t> </a:t>
            </a:r>
            <a:r>
              <a:rPr sz="886" spc="34" dirty="0">
                <a:latin typeface="Calibri"/>
                <a:cs typeface="Calibri"/>
              </a:rPr>
              <a:t>thermostat.</a:t>
            </a:r>
            <a:endParaRPr sz="886">
              <a:latin typeface="Calibri"/>
              <a:cs typeface="Calibri"/>
            </a:endParaRPr>
          </a:p>
          <a:p>
            <a:pPr marL="223874" marR="54404" indent="-211993">
              <a:lnSpc>
                <a:spcPts val="985"/>
              </a:lnSpc>
              <a:buFont typeface="Calibri"/>
              <a:buAutoNum type="arabicPeriod"/>
              <a:tabLst>
                <a:tab pos="224500" algn="l"/>
              </a:tabLst>
            </a:pPr>
            <a:r>
              <a:rPr sz="886" dirty="0">
                <a:latin typeface="Calibri"/>
                <a:cs typeface="Calibri"/>
              </a:rPr>
              <a:t>After</a:t>
            </a:r>
            <a:r>
              <a:rPr sz="886" spc="74" dirty="0">
                <a:latin typeface="Calibri"/>
                <a:cs typeface="Calibri"/>
              </a:rPr>
              <a:t> </a:t>
            </a:r>
            <a:r>
              <a:rPr sz="886" spc="59" dirty="0">
                <a:latin typeface="Calibri"/>
                <a:cs typeface="Calibri"/>
              </a:rPr>
              <a:t>selecting</a:t>
            </a:r>
            <a:r>
              <a:rPr sz="886" spc="79" dirty="0">
                <a:latin typeface="Calibri"/>
                <a:cs typeface="Calibri"/>
              </a:rPr>
              <a:t> </a:t>
            </a:r>
            <a:r>
              <a:rPr sz="886" dirty="0">
                <a:latin typeface="Calibri"/>
                <a:cs typeface="Calibri"/>
              </a:rPr>
              <a:t>the</a:t>
            </a:r>
            <a:r>
              <a:rPr sz="886" spc="74" dirty="0">
                <a:latin typeface="Calibri"/>
                <a:cs typeface="Calibri"/>
              </a:rPr>
              <a:t> </a:t>
            </a:r>
            <a:r>
              <a:rPr sz="886" spc="44" dirty="0">
                <a:latin typeface="Calibri"/>
                <a:cs typeface="Calibri"/>
              </a:rPr>
              <a:t>correct</a:t>
            </a:r>
            <a:r>
              <a:rPr sz="886" spc="79" dirty="0">
                <a:latin typeface="Calibri"/>
                <a:cs typeface="Calibri"/>
              </a:rPr>
              <a:t> </a:t>
            </a:r>
            <a:r>
              <a:rPr sz="886" spc="49" dirty="0">
                <a:latin typeface="Calibri"/>
                <a:cs typeface="Calibri"/>
              </a:rPr>
              <a:t>option</a:t>
            </a:r>
            <a:r>
              <a:rPr sz="886" spc="79" dirty="0">
                <a:latin typeface="Calibri"/>
                <a:cs typeface="Calibri"/>
              </a:rPr>
              <a:t> </a:t>
            </a:r>
            <a:r>
              <a:rPr sz="886" dirty="0">
                <a:latin typeface="Calibri"/>
                <a:cs typeface="Calibri"/>
              </a:rPr>
              <a:t>for</a:t>
            </a:r>
            <a:r>
              <a:rPr sz="886" spc="79" dirty="0">
                <a:latin typeface="Calibri"/>
                <a:cs typeface="Calibri"/>
              </a:rPr>
              <a:t> </a:t>
            </a:r>
            <a:r>
              <a:rPr sz="886" spc="69" dirty="0">
                <a:latin typeface="Calibri"/>
                <a:cs typeface="Calibri"/>
              </a:rPr>
              <a:t>each</a:t>
            </a:r>
            <a:r>
              <a:rPr sz="886" spc="79" dirty="0">
                <a:latin typeface="Calibri"/>
                <a:cs typeface="Calibri"/>
              </a:rPr>
              <a:t> </a:t>
            </a:r>
            <a:r>
              <a:rPr sz="886" spc="-10" dirty="0">
                <a:latin typeface="Calibri"/>
                <a:cs typeface="Calibri"/>
              </a:rPr>
              <a:t>setting,</a:t>
            </a:r>
            <a:r>
              <a:rPr sz="886" spc="64" dirty="0">
                <a:latin typeface="Calibri"/>
                <a:cs typeface="Calibri"/>
              </a:rPr>
              <a:t> Touch</a:t>
            </a:r>
            <a:r>
              <a:rPr sz="886" spc="30" dirty="0">
                <a:latin typeface="Calibri"/>
                <a:cs typeface="Calibri"/>
              </a:rPr>
              <a:t> </a:t>
            </a:r>
            <a:r>
              <a:rPr sz="886" spc="112" dirty="0">
                <a:latin typeface="Calibri"/>
                <a:cs typeface="Calibri"/>
              </a:rPr>
              <a:t>NEXT</a:t>
            </a:r>
            <a:r>
              <a:rPr sz="886" spc="25" dirty="0">
                <a:latin typeface="Calibri"/>
                <a:cs typeface="Calibri"/>
              </a:rPr>
              <a:t> </a:t>
            </a:r>
            <a:r>
              <a:rPr sz="886" spc="49" dirty="0">
                <a:latin typeface="Calibri"/>
                <a:cs typeface="Calibri"/>
              </a:rPr>
              <a:t>at</a:t>
            </a:r>
            <a:r>
              <a:rPr sz="886" spc="30" dirty="0">
                <a:latin typeface="Calibri"/>
                <a:cs typeface="Calibri"/>
              </a:rPr>
              <a:t> </a:t>
            </a:r>
            <a:r>
              <a:rPr sz="886" spc="49" dirty="0">
                <a:latin typeface="Calibri"/>
                <a:cs typeface="Calibri"/>
              </a:rPr>
              <a:t>the</a:t>
            </a:r>
            <a:r>
              <a:rPr sz="886" spc="30" dirty="0">
                <a:latin typeface="Calibri"/>
                <a:cs typeface="Calibri"/>
              </a:rPr>
              <a:t> </a:t>
            </a:r>
            <a:r>
              <a:rPr sz="886" spc="49" dirty="0">
                <a:latin typeface="Calibri"/>
                <a:cs typeface="Calibri"/>
              </a:rPr>
              <a:t>bottom</a:t>
            </a:r>
            <a:r>
              <a:rPr sz="886" spc="34" dirty="0">
                <a:latin typeface="Calibri"/>
                <a:cs typeface="Calibri"/>
              </a:rPr>
              <a:t> </a:t>
            </a:r>
            <a:r>
              <a:rPr sz="886" dirty="0">
                <a:latin typeface="Calibri"/>
                <a:cs typeface="Calibri"/>
              </a:rPr>
              <a:t>of</a:t>
            </a:r>
            <a:r>
              <a:rPr sz="886" spc="30" dirty="0">
                <a:latin typeface="Calibri"/>
                <a:cs typeface="Calibri"/>
              </a:rPr>
              <a:t> </a:t>
            </a:r>
            <a:r>
              <a:rPr sz="886" spc="49" dirty="0">
                <a:latin typeface="Calibri"/>
                <a:cs typeface="Calibri"/>
              </a:rPr>
              <a:t>the</a:t>
            </a:r>
            <a:r>
              <a:rPr sz="886" spc="30" dirty="0">
                <a:latin typeface="Calibri"/>
                <a:cs typeface="Calibri"/>
              </a:rPr>
              <a:t> </a:t>
            </a:r>
            <a:r>
              <a:rPr sz="886" spc="64" dirty="0">
                <a:latin typeface="Calibri"/>
                <a:cs typeface="Calibri"/>
              </a:rPr>
              <a:t>display</a:t>
            </a:r>
            <a:r>
              <a:rPr sz="886" spc="30" dirty="0">
                <a:latin typeface="Calibri"/>
                <a:cs typeface="Calibri"/>
              </a:rPr>
              <a:t> </a:t>
            </a:r>
            <a:r>
              <a:rPr sz="886" dirty="0">
                <a:latin typeface="Calibri"/>
                <a:cs typeface="Calibri"/>
              </a:rPr>
              <a:t>to</a:t>
            </a:r>
            <a:r>
              <a:rPr sz="886" spc="34" dirty="0">
                <a:latin typeface="Calibri"/>
                <a:cs typeface="Calibri"/>
              </a:rPr>
              <a:t> </a:t>
            </a:r>
            <a:r>
              <a:rPr sz="886" spc="59" dirty="0">
                <a:latin typeface="Calibri"/>
                <a:cs typeface="Calibri"/>
              </a:rPr>
              <a:t>advance</a:t>
            </a:r>
            <a:endParaRPr sz="886">
              <a:latin typeface="Calibri"/>
              <a:cs typeface="Calibri"/>
            </a:endParaRPr>
          </a:p>
          <a:p>
            <a:pPr marL="223874">
              <a:lnSpc>
                <a:spcPts val="926"/>
              </a:lnSpc>
            </a:pPr>
            <a:r>
              <a:rPr sz="886" dirty="0">
                <a:latin typeface="Calibri"/>
                <a:cs typeface="Calibri"/>
              </a:rPr>
              <a:t>to</a:t>
            </a:r>
            <a:r>
              <a:rPr sz="886" spc="30" dirty="0">
                <a:latin typeface="Calibri"/>
                <a:cs typeface="Calibri"/>
              </a:rPr>
              <a:t> </a:t>
            </a:r>
            <a:r>
              <a:rPr sz="886" spc="49" dirty="0">
                <a:latin typeface="Calibri"/>
                <a:cs typeface="Calibri"/>
              </a:rPr>
              <a:t>the</a:t>
            </a:r>
            <a:r>
              <a:rPr sz="886" spc="34" dirty="0">
                <a:latin typeface="Calibri"/>
                <a:cs typeface="Calibri"/>
              </a:rPr>
              <a:t> </a:t>
            </a:r>
            <a:r>
              <a:rPr sz="886" spc="49" dirty="0">
                <a:latin typeface="Calibri"/>
                <a:cs typeface="Calibri"/>
              </a:rPr>
              <a:t>next</a:t>
            </a:r>
            <a:r>
              <a:rPr sz="886" spc="34" dirty="0">
                <a:latin typeface="Calibri"/>
                <a:cs typeface="Calibri"/>
              </a:rPr>
              <a:t> </a:t>
            </a:r>
            <a:r>
              <a:rPr sz="886" spc="-10" dirty="0">
                <a:latin typeface="Calibri"/>
                <a:cs typeface="Calibri"/>
              </a:rPr>
              <a:t>option.</a:t>
            </a:r>
            <a:endParaRPr sz="886">
              <a:latin typeface="Calibri"/>
              <a:cs typeface="Calibri"/>
            </a:endParaRPr>
          </a:p>
          <a:p>
            <a:pPr marL="223874" marR="5003" indent="-211993">
              <a:lnSpc>
                <a:spcPct val="92500"/>
              </a:lnSpc>
              <a:spcBef>
                <a:spcPts val="44"/>
              </a:spcBef>
              <a:buFont typeface="Calibri"/>
              <a:buAutoNum type="arabicPeriod" startAt="3"/>
              <a:tabLst>
                <a:tab pos="224500" algn="l"/>
              </a:tabLst>
            </a:pPr>
            <a:r>
              <a:rPr sz="886" dirty="0">
                <a:latin typeface="Calibri"/>
                <a:cs typeface="Calibri"/>
              </a:rPr>
              <a:t>To</a:t>
            </a:r>
            <a:r>
              <a:rPr sz="886" spc="49" dirty="0">
                <a:latin typeface="Calibri"/>
                <a:cs typeface="Calibri"/>
              </a:rPr>
              <a:t> </a:t>
            </a:r>
            <a:r>
              <a:rPr sz="886" spc="54" dirty="0">
                <a:latin typeface="Calibri"/>
                <a:cs typeface="Calibri"/>
              </a:rPr>
              <a:t>see</a:t>
            </a:r>
            <a:r>
              <a:rPr sz="886" spc="49" dirty="0">
                <a:latin typeface="Calibri"/>
                <a:cs typeface="Calibri"/>
              </a:rPr>
              <a:t> </a:t>
            </a:r>
            <a:r>
              <a:rPr sz="886" spc="79" dirty="0">
                <a:latin typeface="Calibri"/>
                <a:cs typeface="Calibri"/>
              </a:rPr>
              <a:t>a</a:t>
            </a:r>
            <a:r>
              <a:rPr sz="886" spc="54" dirty="0">
                <a:latin typeface="Calibri"/>
                <a:cs typeface="Calibri"/>
              </a:rPr>
              <a:t> </a:t>
            </a:r>
            <a:r>
              <a:rPr sz="886" dirty="0">
                <a:latin typeface="Calibri"/>
                <a:cs typeface="Calibri"/>
              </a:rPr>
              <a:t>list</a:t>
            </a:r>
            <a:r>
              <a:rPr sz="886" spc="49" dirty="0">
                <a:latin typeface="Calibri"/>
                <a:cs typeface="Calibri"/>
              </a:rPr>
              <a:t> </a:t>
            </a:r>
            <a:r>
              <a:rPr sz="886" dirty="0">
                <a:latin typeface="Calibri"/>
                <a:cs typeface="Calibri"/>
              </a:rPr>
              <a:t>of</a:t>
            </a:r>
            <a:r>
              <a:rPr sz="886" spc="54" dirty="0">
                <a:latin typeface="Calibri"/>
                <a:cs typeface="Calibri"/>
              </a:rPr>
              <a:t> all</a:t>
            </a:r>
            <a:r>
              <a:rPr sz="886" spc="49" dirty="0">
                <a:latin typeface="Calibri"/>
                <a:cs typeface="Calibri"/>
              </a:rPr>
              <a:t> </a:t>
            </a:r>
            <a:r>
              <a:rPr sz="886" spc="59" dirty="0">
                <a:latin typeface="Calibri"/>
                <a:cs typeface="Calibri"/>
              </a:rPr>
              <a:t>setup</a:t>
            </a:r>
            <a:r>
              <a:rPr sz="886" spc="49" dirty="0">
                <a:latin typeface="Calibri"/>
                <a:cs typeface="Calibri"/>
              </a:rPr>
              <a:t> parameters,</a:t>
            </a:r>
            <a:r>
              <a:rPr sz="886" spc="54" dirty="0">
                <a:latin typeface="Calibri"/>
                <a:cs typeface="Calibri"/>
              </a:rPr>
              <a:t> </a:t>
            </a:r>
            <a:r>
              <a:rPr sz="886" spc="84" dirty="0">
                <a:latin typeface="Calibri"/>
                <a:cs typeface="Calibri"/>
              </a:rPr>
              <a:t>go</a:t>
            </a:r>
            <a:r>
              <a:rPr sz="886" spc="54" dirty="0">
                <a:latin typeface="Calibri"/>
                <a:cs typeface="Calibri"/>
              </a:rPr>
              <a:t> </a:t>
            </a:r>
            <a:r>
              <a:rPr sz="886" dirty="0">
                <a:latin typeface="Calibri"/>
                <a:cs typeface="Calibri"/>
              </a:rPr>
              <a:t>to</a:t>
            </a:r>
            <a:r>
              <a:rPr sz="886" spc="59" dirty="0">
                <a:latin typeface="Calibri"/>
                <a:cs typeface="Calibri"/>
              </a:rPr>
              <a:t> </a:t>
            </a:r>
            <a:r>
              <a:rPr sz="886" spc="-10" dirty="0">
                <a:latin typeface="Calibri"/>
                <a:cs typeface="Calibri"/>
              </a:rPr>
              <a:t>"Installer</a:t>
            </a:r>
            <a:r>
              <a:rPr sz="886" spc="59" dirty="0">
                <a:latin typeface="Calibri"/>
                <a:cs typeface="Calibri"/>
              </a:rPr>
              <a:t> setup</a:t>
            </a:r>
            <a:r>
              <a:rPr sz="886" spc="49" dirty="0">
                <a:latin typeface="Calibri"/>
                <a:cs typeface="Calibri"/>
              </a:rPr>
              <a:t> </a:t>
            </a:r>
            <a:r>
              <a:rPr sz="886" dirty="0">
                <a:latin typeface="Calibri"/>
                <a:cs typeface="Calibri"/>
              </a:rPr>
              <a:t>(ISU)"</a:t>
            </a:r>
            <a:r>
              <a:rPr sz="886" spc="49" dirty="0">
                <a:latin typeface="Calibri"/>
                <a:cs typeface="Calibri"/>
              </a:rPr>
              <a:t> </a:t>
            </a:r>
            <a:r>
              <a:rPr sz="886" spc="59" dirty="0">
                <a:latin typeface="Calibri"/>
                <a:cs typeface="Calibri"/>
              </a:rPr>
              <a:t>starting</a:t>
            </a:r>
            <a:r>
              <a:rPr sz="886" spc="54" dirty="0">
                <a:latin typeface="Calibri"/>
                <a:cs typeface="Calibri"/>
              </a:rPr>
              <a:t> </a:t>
            </a:r>
            <a:r>
              <a:rPr sz="886" spc="64" dirty="0">
                <a:latin typeface="Calibri"/>
                <a:cs typeface="Calibri"/>
              </a:rPr>
              <a:t>on</a:t>
            </a:r>
            <a:r>
              <a:rPr sz="886" spc="49" dirty="0">
                <a:latin typeface="Calibri"/>
                <a:cs typeface="Calibri"/>
              </a:rPr>
              <a:t> </a:t>
            </a:r>
            <a:r>
              <a:rPr sz="886" spc="69" dirty="0">
                <a:latin typeface="Calibri"/>
                <a:cs typeface="Calibri"/>
              </a:rPr>
              <a:t>page</a:t>
            </a:r>
            <a:r>
              <a:rPr sz="886" spc="54" dirty="0">
                <a:latin typeface="Calibri"/>
                <a:cs typeface="Calibri"/>
              </a:rPr>
              <a:t> 16.</a:t>
            </a:r>
            <a:r>
              <a:rPr sz="886" spc="39" dirty="0">
                <a:latin typeface="Calibri"/>
                <a:cs typeface="Calibri"/>
              </a:rPr>
              <a:t> </a:t>
            </a:r>
            <a:r>
              <a:rPr sz="886" spc="59" dirty="0">
                <a:latin typeface="Calibri"/>
                <a:cs typeface="Calibri"/>
              </a:rPr>
              <a:t>The</a:t>
            </a:r>
            <a:r>
              <a:rPr sz="886" spc="49" dirty="0">
                <a:latin typeface="Calibri"/>
                <a:cs typeface="Calibri"/>
              </a:rPr>
              <a:t> thermostat </a:t>
            </a:r>
            <a:r>
              <a:rPr sz="886" spc="54" dirty="0">
                <a:latin typeface="Calibri"/>
                <a:cs typeface="Calibri"/>
              </a:rPr>
              <a:t>dis- </a:t>
            </a:r>
            <a:r>
              <a:rPr sz="886" spc="64" dirty="0">
                <a:latin typeface="Calibri"/>
                <a:cs typeface="Calibri"/>
              </a:rPr>
              <a:t>plays</a:t>
            </a:r>
            <a:r>
              <a:rPr sz="886" spc="15" dirty="0">
                <a:latin typeface="Calibri"/>
                <a:cs typeface="Calibri"/>
              </a:rPr>
              <a:t> </a:t>
            </a:r>
            <a:r>
              <a:rPr sz="886" spc="49" dirty="0">
                <a:latin typeface="Calibri"/>
                <a:cs typeface="Calibri"/>
              </a:rPr>
              <a:t>the</a:t>
            </a:r>
            <a:r>
              <a:rPr sz="886" spc="15" dirty="0">
                <a:latin typeface="Calibri"/>
                <a:cs typeface="Calibri"/>
              </a:rPr>
              <a:t> </a:t>
            </a:r>
            <a:r>
              <a:rPr sz="886" spc="89" dirty="0">
                <a:latin typeface="Calibri"/>
                <a:cs typeface="Calibri"/>
              </a:rPr>
              <a:t>ISU</a:t>
            </a:r>
            <a:r>
              <a:rPr sz="886" spc="20" dirty="0">
                <a:latin typeface="Calibri"/>
                <a:cs typeface="Calibri"/>
              </a:rPr>
              <a:t> </a:t>
            </a:r>
            <a:r>
              <a:rPr sz="886" spc="34" dirty="0">
                <a:latin typeface="Calibri"/>
                <a:cs typeface="Calibri"/>
              </a:rPr>
              <a:t>name.</a:t>
            </a:r>
            <a:endParaRPr sz="886">
              <a:latin typeface="Calibri"/>
              <a:cs typeface="Calibri"/>
            </a:endParaRPr>
          </a:p>
          <a:p>
            <a:pPr marL="223874" marR="345192" indent="-211993">
              <a:lnSpc>
                <a:spcPts val="985"/>
              </a:lnSpc>
              <a:spcBef>
                <a:spcPts val="20"/>
              </a:spcBef>
              <a:buFont typeface="Calibri"/>
              <a:buAutoNum type="arabicPeriod" startAt="3"/>
              <a:tabLst>
                <a:tab pos="224500" algn="l"/>
              </a:tabLst>
            </a:pPr>
            <a:r>
              <a:rPr sz="886" dirty="0">
                <a:latin typeface="Calibri"/>
                <a:cs typeface="Calibri"/>
              </a:rPr>
              <a:t>To</a:t>
            </a:r>
            <a:r>
              <a:rPr sz="886" spc="44" dirty="0">
                <a:latin typeface="Calibri"/>
                <a:cs typeface="Calibri"/>
              </a:rPr>
              <a:t> </a:t>
            </a:r>
            <a:r>
              <a:rPr sz="886" spc="64" dirty="0">
                <a:latin typeface="Calibri"/>
                <a:cs typeface="Calibri"/>
              </a:rPr>
              <a:t>finish</a:t>
            </a:r>
            <a:r>
              <a:rPr sz="886" spc="44" dirty="0">
                <a:latin typeface="Calibri"/>
                <a:cs typeface="Calibri"/>
              </a:rPr>
              <a:t> </a:t>
            </a:r>
            <a:r>
              <a:rPr sz="886" spc="64" dirty="0">
                <a:latin typeface="Calibri"/>
                <a:cs typeface="Calibri"/>
              </a:rPr>
              <a:t>setup</a:t>
            </a:r>
            <a:r>
              <a:rPr sz="886" spc="49" dirty="0">
                <a:latin typeface="Calibri"/>
                <a:cs typeface="Calibri"/>
              </a:rPr>
              <a:t> </a:t>
            </a:r>
            <a:r>
              <a:rPr sz="886" spc="79" dirty="0">
                <a:latin typeface="Calibri"/>
                <a:cs typeface="Calibri"/>
              </a:rPr>
              <a:t>and</a:t>
            </a:r>
            <a:r>
              <a:rPr sz="886" spc="49" dirty="0">
                <a:latin typeface="Calibri"/>
                <a:cs typeface="Calibri"/>
              </a:rPr>
              <a:t> </a:t>
            </a:r>
            <a:r>
              <a:rPr sz="886" spc="64" dirty="0">
                <a:latin typeface="Calibri"/>
                <a:cs typeface="Calibri"/>
              </a:rPr>
              <a:t>save</a:t>
            </a:r>
            <a:r>
              <a:rPr sz="886" spc="54" dirty="0">
                <a:latin typeface="Calibri"/>
                <a:cs typeface="Calibri"/>
              </a:rPr>
              <a:t> </a:t>
            </a:r>
            <a:r>
              <a:rPr sz="886" dirty="0">
                <a:latin typeface="Calibri"/>
                <a:cs typeface="Calibri"/>
              </a:rPr>
              <a:t>your</a:t>
            </a:r>
            <a:r>
              <a:rPr sz="886" spc="54" dirty="0">
                <a:latin typeface="Calibri"/>
                <a:cs typeface="Calibri"/>
              </a:rPr>
              <a:t> settings,</a:t>
            </a:r>
            <a:r>
              <a:rPr sz="886" spc="44" dirty="0">
                <a:latin typeface="Calibri"/>
                <a:cs typeface="Calibri"/>
              </a:rPr>
              <a:t> </a:t>
            </a:r>
            <a:r>
              <a:rPr sz="886" spc="98" dirty="0">
                <a:latin typeface="Calibri"/>
                <a:cs typeface="Calibri"/>
              </a:rPr>
              <a:t>TOUCH </a:t>
            </a:r>
            <a:r>
              <a:rPr sz="886" dirty="0">
                <a:latin typeface="Calibri"/>
                <a:cs typeface="Calibri"/>
              </a:rPr>
              <a:t>“Done”</a:t>
            </a:r>
            <a:r>
              <a:rPr sz="886" spc="103" dirty="0">
                <a:latin typeface="Calibri"/>
                <a:cs typeface="Calibri"/>
              </a:rPr>
              <a:t> </a:t>
            </a:r>
            <a:r>
              <a:rPr sz="886" spc="64" dirty="0">
                <a:latin typeface="Calibri"/>
                <a:cs typeface="Calibri"/>
              </a:rPr>
              <a:t>in</a:t>
            </a:r>
            <a:r>
              <a:rPr sz="886" spc="103" dirty="0">
                <a:latin typeface="Calibri"/>
                <a:cs typeface="Calibri"/>
              </a:rPr>
              <a:t> </a:t>
            </a:r>
            <a:r>
              <a:rPr sz="886" dirty="0">
                <a:latin typeface="Calibri"/>
                <a:cs typeface="Calibri"/>
              </a:rPr>
              <a:t>the</a:t>
            </a:r>
            <a:r>
              <a:rPr sz="886" spc="108" dirty="0">
                <a:latin typeface="Calibri"/>
                <a:cs typeface="Calibri"/>
              </a:rPr>
              <a:t> </a:t>
            </a:r>
            <a:r>
              <a:rPr sz="886" spc="54" dirty="0">
                <a:latin typeface="Calibri"/>
                <a:cs typeface="Calibri"/>
              </a:rPr>
              <a:t>upper</a:t>
            </a:r>
            <a:r>
              <a:rPr sz="886" spc="103" dirty="0">
                <a:latin typeface="Calibri"/>
                <a:cs typeface="Calibri"/>
              </a:rPr>
              <a:t> </a:t>
            </a:r>
            <a:r>
              <a:rPr sz="886" dirty="0">
                <a:latin typeface="Calibri"/>
                <a:cs typeface="Calibri"/>
              </a:rPr>
              <a:t>left</a:t>
            </a:r>
            <a:r>
              <a:rPr sz="886" spc="108" dirty="0">
                <a:latin typeface="Calibri"/>
                <a:cs typeface="Calibri"/>
              </a:rPr>
              <a:t> </a:t>
            </a:r>
            <a:r>
              <a:rPr sz="886" dirty="0">
                <a:latin typeface="Calibri"/>
                <a:cs typeface="Calibri"/>
              </a:rPr>
              <a:t>of</a:t>
            </a:r>
            <a:r>
              <a:rPr sz="886" spc="103" dirty="0">
                <a:latin typeface="Calibri"/>
                <a:cs typeface="Calibri"/>
              </a:rPr>
              <a:t> </a:t>
            </a:r>
            <a:r>
              <a:rPr sz="886" spc="54" dirty="0">
                <a:latin typeface="Calibri"/>
                <a:cs typeface="Calibri"/>
              </a:rPr>
              <a:t>display</a:t>
            </a:r>
            <a:endParaRPr sz="886">
              <a:latin typeface="Calibri"/>
              <a:cs typeface="Calibri"/>
            </a:endParaRPr>
          </a:p>
        </p:txBody>
      </p:sp>
      <p:sp>
        <p:nvSpPr>
          <p:cNvPr id="7" name="object 7"/>
          <p:cNvSpPr txBox="1"/>
          <p:nvPr/>
        </p:nvSpPr>
        <p:spPr>
          <a:xfrm>
            <a:off x="3214447" y="4537249"/>
            <a:ext cx="3080616" cy="929977"/>
          </a:xfrm>
          <a:prstGeom prst="rect">
            <a:avLst/>
          </a:prstGeom>
        </p:spPr>
        <p:txBody>
          <a:bodyPr vert="horz" wrap="square" lIns="0" tIns="55033" rIns="0" bIns="0" rtlCol="0">
            <a:spAutoFit/>
          </a:bodyPr>
          <a:lstStyle/>
          <a:p>
            <a:pPr marL="12507">
              <a:spcBef>
                <a:spcPts val="433"/>
              </a:spcBef>
            </a:pPr>
            <a:r>
              <a:rPr sz="1182" b="1" spc="84" dirty="0">
                <a:latin typeface="Calibri"/>
                <a:cs typeface="Calibri"/>
              </a:rPr>
              <a:t>Installer</a:t>
            </a:r>
            <a:r>
              <a:rPr sz="1182" b="1" spc="30" dirty="0">
                <a:latin typeface="Calibri"/>
                <a:cs typeface="Calibri"/>
              </a:rPr>
              <a:t> </a:t>
            </a:r>
            <a:r>
              <a:rPr sz="1182" b="1" spc="98" dirty="0">
                <a:latin typeface="Calibri"/>
                <a:cs typeface="Calibri"/>
              </a:rPr>
              <a:t>setup</a:t>
            </a:r>
            <a:r>
              <a:rPr sz="1182" b="1" spc="30" dirty="0">
                <a:latin typeface="Calibri"/>
                <a:cs typeface="Calibri"/>
              </a:rPr>
              <a:t> </a:t>
            </a:r>
            <a:r>
              <a:rPr sz="1182" b="1" spc="89" dirty="0">
                <a:latin typeface="Calibri"/>
                <a:cs typeface="Calibri"/>
              </a:rPr>
              <a:t>(revising</a:t>
            </a:r>
            <a:r>
              <a:rPr sz="1182" b="1" spc="30" dirty="0">
                <a:latin typeface="Calibri"/>
                <a:cs typeface="Calibri"/>
              </a:rPr>
              <a:t> </a:t>
            </a:r>
            <a:r>
              <a:rPr sz="1182" b="1" spc="84" dirty="0">
                <a:latin typeface="Calibri"/>
                <a:cs typeface="Calibri"/>
              </a:rPr>
              <a:t>settings)</a:t>
            </a:r>
            <a:endParaRPr sz="1182">
              <a:latin typeface="Calibri"/>
              <a:cs typeface="Calibri"/>
            </a:endParaRPr>
          </a:p>
          <a:p>
            <a:pPr marL="12507" marR="29391">
              <a:lnSpc>
                <a:spcPts val="985"/>
              </a:lnSpc>
              <a:spcBef>
                <a:spcPts val="355"/>
              </a:spcBef>
            </a:pPr>
            <a:r>
              <a:rPr sz="886" dirty="0">
                <a:latin typeface="Calibri"/>
                <a:cs typeface="Calibri"/>
              </a:rPr>
              <a:t>If</a:t>
            </a:r>
            <a:r>
              <a:rPr sz="886" spc="30" dirty="0">
                <a:latin typeface="Calibri"/>
                <a:cs typeface="Calibri"/>
              </a:rPr>
              <a:t> </a:t>
            </a:r>
            <a:r>
              <a:rPr sz="886" spc="54" dirty="0">
                <a:latin typeface="Calibri"/>
                <a:cs typeface="Calibri"/>
              </a:rPr>
              <a:t>this</a:t>
            </a:r>
            <a:r>
              <a:rPr sz="886" spc="34" dirty="0">
                <a:latin typeface="Calibri"/>
                <a:cs typeface="Calibri"/>
              </a:rPr>
              <a:t> </a:t>
            </a:r>
            <a:r>
              <a:rPr sz="886" spc="69" dirty="0">
                <a:latin typeface="Calibri"/>
                <a:cs typeface="Calibri"/>
              </a:rPr>
              <a:t>is</a:t>
            </a:r>
            <a:r>
              <a:rPr sz="886" spc="34" dirty="0">
                <a:latin typeface="Calibri"/>
                <a:cs typeface="Calibri"/>
              </a:rPr>
              <a:t> </a:t>
            </a:r>
            <a:r>
              <a:rPr sz="886" spc="49" dirty="0">
                <a:latin typeface="Calibri"/>
                <a:cs typeface="Calibri"/>
              </a:rPr>
              <a:t>not</a:t>
            </a:r>
            <a:r>
              <a:rPr sz="886" spc="34" dirty="0">
                <a:latin typeface="Calibri"/>
                <a:cs typeface="Calibri"/>
              </a:rPr>
              <a:t> </a:t>
            </a:r>
            <a:r>
              <a:rPr sz="886" spc="79" dirty="0">
                <a:latin typeface="Calibri"/>
                <a:cs typeface="Calibri"/>
              </a:rPr>
              <a:t>a</a:t>
            </a:r>
            <a:r>
              <a:rPr sz="886" spc="34" dirty="0">
                <a:latin typeface="Calibri"/>
                <a:cs typeface="Calibri"/>
              </a:rPr>
              <a:t> </a:t>
            </a:r>
            <a:r>
              <a:rPr sz="886" dirty="0">
                <a:latin typeface="Calibri"/>
                <a:cs typeface="Calibri"/>
              </a:rPr>
              <a:t>new</a:t>
            </a:r>
            <a:r>
              <a:rPr sz="886" spc="34" dirty="0">
                <a:latin typeface="Calibri"/>
                <a:cs typeface="Calibri"/>
              </a:rPr>
              <a:t> </a:t>
            </a:r>
            <a:r>
              <a:rPr sz="886" spc="54" dirty="0">
                <a:latin typeface="Calibri"/>
                <a:cs typeface="Calibri"/>
              </a:rPr>
              <a:t>installation</a:t>
            </a:r>
            <a:r>
              <a:rPr sz="886" spc="34" dirty="0">
                <a:latin typeface="Calibri"/>
                <a:cs typeface="Calibri"/>
              </a:rPr>
              <a:t> </a:t>
            </a:r>
            <a:r>
              <a:rPr sz="886" spc="74" dirty="0">
                <a:latin typeface="Calibri"/>
                <a:cs typeface="Calibri"/>
              </a:rPr>
              <a:t>and</a:t>
            </a:r>
            <a:r>
              <a:rPr sz="886" spc="39" dirty="0">
                <a:latin typeface="Calibri"/>
                <a:cs typeface="Calibri"/>
              </a:rPr>
              <a:t> </a:t>
            </a:r>
            <a:r>
              <a:rPr sz="886" spc="54" dirty="0">
                <a:latin typeface="Calibri"/>
                <a:cs typeface="Calibri"/>
              </a:rPr>
              <a:t>you</a:t>
            </a:r>
            <a:r>
              <a:rPr sz="886" spc="34" dirty="0">
                <a:latin typeface="Calibri"/>
                <a:cs typeface="Calibri"/>
              </a:rPr>
              <a:t> </a:t>
            </a:r>
            <a:r>
              <a:rPr sz="886" spc="49" dirty="0">
                <a:latin typeface="Calibri"/>
                <a:cs typeface="Calibri"/>
              </a:rPr>
              <a:t>want</a:t>
            </a:r>
            <a:r>
              <a:rPr sz="886" spc="34" dirty="0">
                <a:latin typeface="Calibri"/>
                <a:cs typeface="Calibri"/>
              </a:rPr>
              <a:t> </a:t>
            </a:r>
            <a:r>
              <a:rPr sz="886" dirty="0">
                <a:latin typeface="Calibri"/>
                <a:cs typeface="Calibri"/>
              </a:rPr>
              <a:t>to</a:t>
            </a:r>
            <a:r>
              <a:rPr sz="886" spc="34" dirty="0">
                <a:latin typeface="Calibri"/>
                <a:cs typeface="Calibri"/>
              </a:rPr>
              <a:t> </a:t>
            </a:r>
            <a:r>
              <a:rPr sz="886" spc="79" dirty="0">
                <a:latin typeface="Calibri"/>
                <a:cs typeface="Calibri"/>
              </a:rPr>
              <a:t>access</a:t>
            </a:r>
            <a:r>
              <a:rPr sz="886" spc="34" dirty="0">
                <a:latin typeface="Calibri"/>
                <a:cs typeface="Calibri"/>
              </a:rPr>
              <a:t> </a:t>
            </a:r>
            <a:r>
              <a:rPr sz="886" spc="-25" dirty="0">
                <a:latin typeface="Calibri"/>
                <a:cs typeface="Calibri"/>
              </a:rPr>
              <a:t>the</a:t>
            </a:r>
            <a:r>
              <a:rPr sz="886" spc="54" dirty="0">
                <a:latin typeface="Calibri"/>
                <a:cs typeface="Calibri"/>
              </a:rPr>
              <a:t> Installer</a:t>
            </a:r>
            <a:r>
              <a:rPr sz="886" spc="25" dirty="0">
                <a:latin typeface="Calibri"/>
                <a:cs typeface="Calibri"/>
              </a:rPr>
              <a:t> </a:t>
            </a:r>
            <a:r>
              <a:rPr sz="886" spc="64" dirty="0">
                <a:latin typeface="Calibri"/>
                <a:cs typeface="Calibri"/>
              </a:rPr>
              <a:t>setup</a:t>
            </a:r>
            <a:r>
              <a:rPr sz="886" spc="25" dirty="0">
                <a:latin typeface="Calibri"/>
                <a:cs typeface="Calibri"/>
              </a:rPr>
              <a:t> </a:t>
            </a:r>
            <a:r>
              <a:rPr sz="886" dirty="0">
                <a:latin typeface="Calibri"/>
                <a:cs typeface="Calibri"/>
              </a:rPr>
              <a:t>to</a:t>
            </a:r>
            <a:r>
              <a:rPr sz="886" spc="25" dirty="0">
                <a:latin typeface="Calibri"/>
                <a:cs typeface="Calibri"/>
              </a:rPr>
              <a:t> </a:t>
            </a:r>
            <a:r>
              <a:rPr sz="886" spc="84" dirty="0">
                <a:latin typeface="Calibri"/>
                <a:cs typeface="Calibri"/>
              </a:rPr>
              <a:t>change</a:t>
            </a:r>
            <a:r>
              <a:rPr sz="886" spc="25" dirty="0">
                <a:latin typeface="Calibri"/>
                <a:cs typeface="Calibri"/>
              </a:rPr>
              <a:t> </a:t>
            </a:r>
            <a:r>
              <a:rPr sz="886" spc="44" dirty="0">
                <a:latin typeface="Calibri"/>
                <a:cs typeface="Calibri"/>
              </a:rPr>
              <a:t>settings:</a:t>
            </a:r>
            <a:endParaRPr sz="886">
              <a:latin typeface="Calibri"/>
              <a:cs typeface="Calibri"/>
            </a:endParaRPr>
          </a:p>
          <a:p>
            <a:pPr marL="312674" marR="5003" indent="-211993">
              <a:lnSpc>
                <a:spcPts val="985"/>
              </a:lnSpc>
              <a:spcBef>
                <a:spcPts val="5"/>
              </a:spcBef>
              <a:buFont typeface="Calibri"/>
              <a:buAutoNum type="arabicPeriod"/>
              <a:tabLst>
                <a:tab pos="312674" algn="l"/>
              </a:tabLst>
            </a:pPr>
            <a:r>
              <a:rPr sz="886" dirty="0">
                <a:latin typeface="Calibri"/>
                <a:cs typeface="Calibri"/>
              </a:rPr>
              <a:t>1.</a:t>
            </a:r>
            <a:r>
              <a:rPr sz="886" spc="30" dirty="0">
                <a:latin typeface="Calibri"/>
                <a:cs typeface="Calibri"/>
              </a:rPr>
              <a:t> </a:t>
            </a:r>
            <a:r>
              <a:rPr sz="886" spc="64" dirty="0">
                <a:latin typeface="Calibri"/>
                <a:cs typeface="Calibri"/>
              </a:rPr>
              <a:t>Touch</a:t>
            </a:r>
            <a:r>
              <a:rPr sz="886" spc="34" dirty="0">
                <a:latin typeface="Calibri"/>
                <a:cs typeface="Calibri"/>
              </a:rPr>
              <a:t> </a:t>
            </a:r>
            <a:r>
              <a:rPr sz="886" spc="49" dirty="0">
                <a:latin typeface="Calibri"/>
                <a:cs typeface="Calibri"/>
              </a:rPr>
              <a:t>the</a:t>
            </a:r>
            <a:r>
              <a:rPr sz="886" spc="30" dirty="0">
                <a:latin typeface="Calibri"/>
                <a:cs typeface="Calibri"/>
              </a:rPr>
              <a:t> </a:t>
            </a:r>
            <a:r>
              <a:rPr sz="886" spc="79" dirty="0">
                <a:latin typeface="Calibri"/>
                <a:cs typeface="Calibri"/>
              </a:rPr>
              <a:t>menu</a:t>
            </a:r>
            <a:r>
              <a:rPr sz="886" spc="34" dirty="0">
                <a:latin typeface="Calibri"/>
                <a:cs typeface="Calibri"/>
              </a:rPr>
              <a:t> </a:t>
            </a:r>
            <a:r>
              <a:rPr sz="886" spc="64" dirty="0">
                <a:latin typeface="Calibri"/>
                <a:cs typeface="Calibri"/>
              </a:rPr>
              <a:t>icon</a:t>
            </a:r>
            <a:r>
              <a:rPr sz="886" spc="30" dirty="0">
                <a:latin typeface="Calibri"/>
                <a:cs typeface="Calibri"/>
              </a:rPr>
              <a:t> </a:t>
            </a:r>
            <a:r>
              <a:rPr sz="886" spc="64" dirty="0">
                <a:latin typeface="Calibri"/>
                <a:cs typeface="Calibri"/>
              </a:rPr>
              <a:t>(3</a:t>
            </a:r>
            <a:r>
              <a:rPr sz="886" spc="34" dirty="0">
                <a:latin typeface="Calibri"/>
                <a:cs typeface="Calibri"/>
              </a:rPr>
              <a:t> </a:t>
            </a:r>
            <a:r>
              <a:rPr sz="886" spc="49" dirty="0">
                <a:latin typeface="Calibri"/>
                <a:cs typeface="Calibri"/>
              </a:rPr>
              <a:t>horizontal</a:t>
            </a:r>
            <a:r>
              <a:rPr sz="886" spc="34" dirty="0">
                <a:latin typeface="Calibri"/>
                <a:cs typeface="Calibri"/>
              </a:rPr>
              <a:t> </a:t>
            </a:r>
            <a:r>
              <a:rPr sz="886" spc="59" dirty="0">
                <a:latin typeface="Calibri"/>
                <a:cs typeface="Calibri"/>
              </a:rPr>
              <a:t>lines</a:t>
            </a:r>
            <a:r>
              <a:rPr sz="886" spc="30" dirty="0">
                <a:latin typeface="Calibri"/>
                <a:cs typeface="Calibri"/>
              </a:rPr>
              <a:t> </a:t>
            </a:r>
            <a:r>
              <a:rPr sz="886" dirty="0">
                <a:latin typeface="Calibri"/>
                <a:cs typeface="Calibri"/>
              </a:rPr>
              <a:t>at</a:t>
            </a:r>
            <a:r>
              <a:rPr sz="886" spc="34" dirty="0">
                <a:latin typeface="Calibri"/>
                <a:cs typeface="Calibri"/>
              </a:rPr>
              <a:t> </a:t>
            </a:r>
            <a:r>
              <a:rPr sz="886" spc="-10" dirty="0">
                <a:latin typeface="Calibri"/>
                <a:cs typeface="Calibri"/>
              </a:rPr>
              <a:t>bottom</a:t>
            </a:r>
            <a:r>
              <a:rPr sz="886" dirty="0">
                <a:latin typeface="Calibri"/>
                <a:cs typeface="Calibri"/>
              </a:rPr>
              <a:t> of</a:t>
            </a:r>
            <a:r>
              <a:rPr sz="886" spc="89" dirty="0">
                <a:latin typeface="Calibri"/>
                <a:cs typeface="Calibri"/>
              </a:rPr>
              <a:t> </a:t>
            </a:r>
            <a:r>
              <a:rPr sz="886" spc="49" dirty="0">
                <a:latin typeface="Calibri"/>
                <a:cs typeface="Calibri"/>
              </a:rPr>
              <a:t>display)</a:t>
            </a:r>
            <a:endParaRPr sz="886">
              <a:latin typeface="Calibri"/>
              <a:cs typeface="Calibri"/>
            </a:endParaRPr>
          </a:p>
          <a:p>
            <a:pPr marL="312674" indent="-211993">
              <a:lnSpc>
                <a:spcPts val="965"/>
              </a:lnSpc>
              <a:buFont typeface="Calibri"/>
              <a:buAutoNum type="arabicPeriod"/>
              <a:tabLst>
                <a:tab pos="312674" algn="l"/>
              </a:tabLst>
            </a:pPr>
            <a:r>
              <a:rPr sz="886" spc="64" dirty="0">
                <a:latin typeface="Calibri"/>
                <a:cs typeface="Calibri"/>
              </a:rPr>
              <a:t>Scroll</a:t>
            </a:r>
            <a:r>
              <a:rPr sz="886" spc="20" dirty="0">
                <a:latin typeface="Calibri"/>
                <a:cs typeface="Calibri"/>
              </a:rPr>
              <a:t> </a:t>
            </a:r>
            <a:r>
              <a:rPr sz="886" spc="49" dirty="0">
                <a:latin typeface="Calibri"/>
                <a:cs typeface="Calibri"/>
              </a:rPr>
              <a:t>down</a:t>
            </a:r>
            <a:r>
              <a:rPr sz="886" spc="20" dirty="0">
                <a:latin typeface="Calibri"/>
                <a:cs typeface="Calibri"/>
              </a:rPr>
              <a:t> </a:t>
            </a:r>
            <a:r>
              <a:rPr sz="886" spc="74" dirty="0">
                <a:latin typeface="Calibri"/>
                <a:cs typeface="Calibri"/>
              </a:rPr>
              <a:t>and</a:t>
            </a:r>
            <a:r>
              <a:rPr sz="886" spc="25" dirty="0">
                <a:latin typeface="Calibri"/>
                <a:cs typeface="Calibri"/>
              </a:rPr>
              <a:t> </a:t>
            </a:r>
            <a:r>
              <a:rPr sz="886" spc="64" dirty="0">
                <a:latin typeface="Calibri"/>
                <a:cs typeface="Calibri"/>
              </a:rPr>
              <a:t>touch</a:t>
            </a:r>
            <a:r>
              <a:rPr sz="886" spc="20" dirty="0">
                <a:latin typeface="Calibri"/>
                <a:cs typeface="Calibri"/>
              </a:rPr>
              <a:t> </a:t>
            </a:r>
            <a:r>
              <a:rPr sz="886" spc="44" dirty="0">
                <a:latin typeface="Calibri"/>
                <a:cs typeface="Calibri"/>
              </a:rPr>
              <a:t>“Thermostat</a:t>
            </a:r>
            <a:r>
              <a:rPr sz="886" spc="30" dirty="0">
                <a:latin typeface="Calibri"/>
                <a:cs typeface="Calibri"/>
              </a:rPr>
              <a:t> </a:t>
            </a:r>
            <a:r>
              <a:rPr sz="886" spc="-10" dirty="0">
                <a:latin typeface="Calibri"/>
                <a:cs typeface="Calibri"/>
              </a:rPr>
              <a:t>Information”.</a:t>
            </a:r>
            <a:endParaRPr sz="886">
              <a:latin typeface="Calibri"/>
              <a:cs typeface="Calibri"/>
            </a:endParaRPr>
          </a:p>
        </p:txBody>
      </p:sp>
      <p:sp>
        <p:nvSpPr>
          <p:cNvPr id="8" name="object 8"/>
          <p:cNvSpPr txBox="1"/>
          <p:nvPr/>
        </p:nvSpPr>
        <p:spPr>
          <a:xfrm>
            <a:off x="6642531" y="790471"/>
            <a:ext cx="3027459" cy="1655360"/>
          </a:xfrm>
          <a:prstGeom prst="rect">
            <a:avLst/>
          </a:prstGeom>
        </p:spPr>
        <p:txBody>
          <a:bodyPr vert="horz" wrap="square" lIns="0" tIns="22514" rIns="0" bIns="0" rtlCol="0">
            <a:spAutoFit/>
          </a:bodyPr>
          <a:lstStyle/>
          <a:p>
            <a:pPr marL="223874" marR="5003" indent="-211993">
              <a:lnSpc>
                <a:spcPct val="92500"/>
              </a:lnSpc>
              <a:spcBef>
                <a:spcPts val="177"/>
              </a:spcBef>
              <a:buFont typeface="Calibri"/>
              <a:buAutoNum type="arabicPeriod" startAt="3"/>
              <a:tabLst>
                <a:tab pos="224500" algn="l"/>
              </a:tabLst>
            </a:pPr>
            <a:r>
              <a:rPr sz="886" dirty="0">
                <a:latin typeface="Calibri"/>
                <a:cs typeface="Calibri"/>
              </a:rPr>
              <a:t>Write</a:t>
            </a:r>
            <a:r>
              <a:rPr sz="886" spc="39" dirty="0">
                <a:latin typeface="Calibri"/>
                <a:cs typeface="Calibri"/>
              </a:rPr>
              <a:t> </a:t>
            </a:r>
            <a:r>
              <a:rPr sz="886" spc="49" dirty="0">
                <a:latin typeface="Calibri"/>
                <a:cs typeface="Calibri"/>
              </a:rPr>
              <a:t>down</a:t>
            </a:r>
            <a:r>
              <a:rPr sz="886" spc="39" dirty="0">
                <a:latin typeface="Calibri"/>
                <a:cs typeface="Calibri"/>
              </a:rPr>
              <a:t> </a:t>
            </a:r>
            <a:r>
              <a:rPr sz="886" dirty="0">
                <a:latin typeface="Calibri"/>
                <a:cs typeface="Calibri"/>
              </a:rPr>
              <a:t>the</a:t>
            </a:r>
            <a:r>
              <a:rPr sz="886" spc="39" dirty="0">
                <a:latin typeface="Calibri"/>
                <a:cs typeface="Calibri"/>
              </a:rPr>
              <a:t> </a:t>
            </a:r>
            <a:r>
              <a:rPr sz="886" spc="49" dirty="0">
                <a:latin typeface="Calibri"/>
                <a:cs typeface="Calibri"/>
              </a:rPr>
              <a:t>date</a:t>
            </a:r>
            <a:r>
              <a:rPr sz="886" spc="39" dirty="0">
                <a:latin typeface="Calibri"/>
                <a:cs typeface="Calibri"/>
              </a:rPr>
              <a:t> </a:t>
            </a:r>
            <a:r>
              <a:rPr sz="886" spc="59" dirty="0">
                <a:latin typeface="Calibri"/>
                <a:cs typeface="Calibri"/>
              </a:rPr>
              <a:t>code</a:t>
            </a:r>
            <a:r>
              <a:rPr sz="886" spc="39" dirty="0">
                <a:latin typeface="Calibri"/>
                <a:cs typeface="Calibri"/>
              </a:rPr>
              <a:t> </a:t>
            </a:r>
            <a:r>
              <a:rPr sz="886" spc="49" dirty="0">
                <a:latin typeface="Calibri"/>
                <a:cs typeface="Calibri"/>
              </a:rPr>
              <a:t>from</a:t>
            </a:r>
            <a:r>
              <a:rPr sz="886" spc="39" dirty="0">
                <a:latin typeface="Calibri"/>
                <a:cs typeface="Calibri"/>
              </a:rPr>
              <a:t> </a:t>
            </a:r>
            <a:r>
              <a:rPr sz="886" dirty="0">
                <a:latin typeface="Calibri"/>
                <a:cs typeface="Calibri"/>
              </a:rPr>
              <a:t>that</a:t>
            </a:r>
            <a:r>
              <a:rPr sz="886" spc="39" dirty="0">
                <a:latin typeface="Calibri"/>
                <a:cs typeface="Calibri"/>
              </a:rPr>
              <a:t> </a:t>
            </a:r>
            <a:r>
              <a:rPr sz="886" spc="49" dirty="0">
                <a:latin typeface="Calibri"/>
                <a:cs typeface="Calibri"/>
              </a:rPr>
              <a:t>screen.</a:t>
            </a:r>
            <a:r>
              <a:rPr sz="886" spc="39" dirty="0">
                <a:latin typeface="Calibri"/>
                <a:cs typeface="Calibri"/>
              </a:rPr>
              <a:t> </a:t>
            </a:r>
            <a:r>
              <a:rPr sz="886" spc="59" dirty="0">
                <a:latin typeface="Calibri"/>
                <a:cs typeface="Calibri"/>
              </a:rPr>
              <a:t>The</a:t>
            </a:r>
            <a:r>
              <a:rPr sz="886" spc="39" dirty="0">
                <a:latin typeface="Calibri"/>
                <a:cs typeface="Calibri"/>
              </a:rPr>
              <a:t> </a:t>
            </a:r>
            <a:r>
              <a:rPr sz="886" spc="49" dirty="0">
                <a:latin typeface="Calibri"/>
                <a:cs typeface="Calibri"/>
              </a:rPr>
              <a:t>touch </a:t>
            </a:r>
            <a:r>
              <a:rPr sz="886" dirty="0">
                <a:latin typeface="Calibri"/>
                <a:cs typeface="Calibri"/>
              </a:rPr>
              <a:t>the</a:t>
            </a:r>
            <a:r>
              <a:rPr sz="886" spc="94" dirty="0">
                <a:latin typeface="Calibri"/>
                <a:cs typeface="Calibri"/>
              </a:rPr>
              <a:t> </a:t>
            </a:r>
            <a:r>
              <a:rPr sz="886" dirty="0">
                <a:latin typeface="Calibri"/>
                <a:cs typeface="Calibri"/>
              </a:rPr>
              <a:t>left</a:t>
            </a:r>
            <a:r>
              <a:rPr sz="886" spc="98" dirty="0">
                <a:latin typeface="Calibri"/>
                <a:cs typeface="Calibri"/>
              </a:rPr>
              <a:t> </a:t>
            </a:r>
            <a:r>
              <a:rPr sz="886" dirty="0">
                <a:latin typeface="Calibri"/>
                <a:cs typeface="Calibri"/>
              </a:rPr>
              <a:t>arrow</a:t>
            </a:r>
            <a:r>
              <a:rPr sz="886" spc="94" dirty="0">
                <a:latin typeface="Calibri"/>
                <a:cs typeface="Calibri"/>
              </a:rPr>
              <a:t> </a:t>
            </a:r>
            <a:r>
              <a:rPr sz="886" dirty="0">
                <a:latin typeface="Calibri"/>
                <a:cs typeface="Calibri"/>
              </a:rPr>
              <a:t>at</a:t>
            </a:r>
            <a:r>
              <a:rPr sz="886" spc="94" dirty="0">
                <a:latin typeface="Calibri"/>
                <a:cs typeface="Calibri"/>
              </a:rPr>
              <a:t> </a:t>
            </a:r>
            <a:r>
              <a:rPr sz="886" dirty="0">
                <a:latin typeface="Calibri"/>
                <a:cs typeface="Calibri"/>
              </a:rPr>
              <a:t>top</a:t>
            </a:r>
            <a:r>
              <a:rPr sz="886" spc="98" dirty="0">
                <a:latin typeface="Calibri"/>
                <a:cs typeface="Calibri"/>
              </a:rPr>
              <a:t> </a:t>
            </a:r>
            <a:r>
              <a:rPr sz="886" dirty="0">
                <a:latin typeface="Calibri"/>
                <a:cs typeface="Calibri"/>
              </a:rPr>
              <a:t>of</a:t>
            </a:r>
            <a:r>
              <a:rPr sz="886" spc="98" dirty="0">
                <a:latin typeface="Calibri"/>
                <a:cs typeface="Calibri"/>
              </a:rPr>
              <a:t> </a:t>
            </a:r>
            <a:r>
              <a:rPr sz="886" spc="64" dirty="0">
                <a:latin typeface="Calibri"/>
                <a:cs typeface="Calibri"/>
              </a:rPr>
              <a:t>display</a:t>
            </a:r>
            <a:r>
              <a:rPr sz="886" spc="98" dirty="0">
                <a:latin typeface="Calibri"/>
                <a:cs typeface="Calibri"/>
              </a:rPr>
              <a:t> </a:t>
            </a:r>
            <a:r>
              <a:rPr sz="886" dirty="0">
                <a:latin typeface="Calibri"/>
                <a:cs typeface="Calibri"/>
              </a:rPr>
              <a:t>to</a:t>
            </a:r>
            <a:r>
              <a:rPr sz="886" spc="98" dirty="0">
                <a:latin typeface="Calibri"/>
                <a:cs typeface="Calibri"/>
              </a:rPr>
              <a:t> </a:t>
            </a:r>
            <a:r>
              <a:rPr sz="886" spc="84" dirty="0">
                <a:latin typeface="Calibri"/>
                <a:cs typeface="Calibri"/>
              </a:rPr>
              <a:t>go</a:t>
            </a:r>
            <a:r>
              <a:rPr sz="886" spc="98" dirty="0">
                <a:latin typeface="Calibri"/>
                <a:cs typeface="Calibri"/>
              </a:rPr>
              <a:t> </a:t>
            </a:r>
            <a:r>
              <a:rPr sz="886" dirty="0">
                <a:latin typeface="Calibri"/>
                <a:cs typeface="Calibri"/>
              </a:rPr>
              <a:t>to</a:t>
            </a:r>
            <a:r>
              <a:rPr sz="886" spc="94" dirty="0">
                <a:latin typeface="Calibri"/>
                <a:cs typeface="Calibri"/>
              </a:rPr>
              <a:t> </a:t>
            </a:r>
            <a:r>
              <a:rPr sz="886" spc="39" dirty="0">
                <a:latin typeface="Calibri"/>
                <a:cs typeface="Calibri"/>
              </a:rPr>
              <a:t>previous screen.</a:t>
            </a:r>
            <a:endParaRPr sz="886">
              <a:latin typeface="Calibri"/>
              <a:cs typeface="Calibri"/>
            </a:endParaRPr>
          </a:p>
          <a:p>
            <a:pPr marL="223874" marR="49402" indent="-211993">
              <a:lnSpc>
                <a:spcPts val="985"/>
              </a:lnSpc>
              <a:spcBef>
                <a:spcPts val="20"/>
              </a:spcBef>
              <a:buFont typeface="Calibri"/>
              <a:buAutoNum type="arabicPeriod" startAt="3"/>
              <a:tabLst>
                <a:tab pos="224500" algn="l"/>
              </a:tabLst>
            </a:pPr>
            <a:r>
              <a:rPr sz="886" spc="64" dirty="0">
                <a:latin typeface="Calibri"/>
                <a:cs typeface="Calibri"/>
              </a:rPr>
              <a:t>Scroll</a:t>
            </a:r>
            <a:r>
              <a:rPr sz="886" spc="69" dirty="0">
                <a:latin typeface="Calibri"/>
                <a:cs typeface="Calibri"/>
              </a:rPr>
              <a:t> </a:t>
            </a:r>
            <a:r>
              <a:rPr sz="886" spc="49" dirty="0">
                <a:latin typeface="Calibri"/>
                <a:cs typeface="Calibri"/>
              </a:rPr>
              <a:t>down</a:t>
            </a:r>
            <a:r>
              <a:rPr sz="886" spc="74" dirty="0">
                <a:latin typeface="Calibri"/>
                <a:cs typeface="Calibri"/>
              </a:rPr>
              <a:t> </a:t>
            </a:r>
            <a:r>
              <a:rPr sz="886" spc="49" dirty="0">
                <a:latin typeface="Calibri"/>
                <a:cs typeface="Calibri"/>
              </a:rPr>
              <a:t>until</a:t>
            </a:r>
            <a:r>
              <a:rPr sz="886" spc="74" dirty="0">
                <a:latin typeface="Calibri"/>
                <a:cs typeface="Calibri"/>
              </a:rPr>
              <a:t> </a:t>
            </a:r>
            <a:r>
              <a:rPr sz="886" dirty="0">
                <a:latin typeface="Calibri"/>
                <a:cs typeface="Calibri"/>
              </a:rPr>
              <a:t>“installer</a:t>
            </a:r>
            <a:r>
              <a:rPr sz="886" spc="79" dirty="0">
                <a:latin typeface="Calibri"/>
                <a:cs typeface="Calibri"/>
              </a:rPr>
              <a:t> </a:t>
            </a:r>
            <a:r>
              <a:rPr sz="886" spc="49" dirty="0">
                <a:latin typeface="Calibri"/>
                <a:cs typeface="Calibri"/>
              </a:rPr>
              <a:t>Options”</a:t>
            </a:r>
            <a:r>
              <a:rPr sz="886" spc="74" dirty="0">
                <a:latin typeface="Calibri"/>
                <a:cs typeface="Calibri"/>
              </a:rPr>
              <a:t> </a:t>
            </a:r>
            <a:r>
              <a:rPr sz="886" spc="69" dirty="0">
                <a:latin typeface="Calibri"/>
                <a:cs typeface="Calibri"/>
              </a:rPr>
              <a:t>is</a:t>
            </a:r>
            <a:r>
              <a:rPr sz="886" spc="79" dirty="0">
                <a:latin typeface="Calibri"/>
                <a:cs typeface="Calibri"/>
              </a:rPr>
              <a:t> </a:t>
            </a:r>
            <a:r>
              <a:rPr sz="886" spc="49" dirty="0">
                <a:latin typeface="Calibri"/>
                <a:cs typeface="Calibri"/>
              </a:rPr>
              <a:t>shown.</a:t>
            </a:r>
            <a:r>
              <a:rPr sz="886" spc="74" dirty="0">
                <a:latin typeface="Calibri"/>
                <a:cs typeface="Calibri"/>
              </a:rPr>
              <a:t> </a:t>
            </a:r>
            <a:r>
              <a:rPr sz="886" spc="49" dirty="0">
                <a:latin typeface="Calibri"/>
                <a:cs typeface="Calibri"/>
              </a:rPr>
              <a:t>Touch </a:t>
            </a:r>
            <a:r>
              <a:rPr sz="886" dirty="0">
                <a:latin typeface="Calibri"/>
                <a:cs typeface="Calibri"/>
              </a:rPr>
              <a:t>“installer</a:t>
            </a:r>
            <a:r>
              <a:rPr sz="886" spc="138" dirty="0">
                <a:latin typeface="Calibri"/>
                <a:cs typeface="Calibri"/>
              </a:rPr>
              <a:t> </a:t>
            </a:r>
            <a:r>
              <a:rPr sz="886" spc="44" dirty="0">
                <a:latin typeface="Calibri"/>
                <a:cs typeface="Calibri"/>
              </a:rPr>
              <a:t>options”</a:t>
            </a:r>
            <a:r>
              <a:rPr sz="886" spc="138" dirty="0">
                <a:latin typeface="Calibri"/>
                <a:cs typeface="Calibri"/>
              </a:rPr>
              <a:t> </a:t>
            </a:r>
            <a:r>
              <a:rPr sz="886" spc="74" dirty="0">
                <a:latin typeface="Calibri"/>
                <a:cs typeface="Calibri"/>
              </a:rPr>
              <a:t>and</a:t>
            </a:r>
            <a:r>
              <a:rPr sz="886" spc="133" dirty="0">
                <a:latin typeface="Calibri"/>
                <a:cs typeface="Calibri"/>
              </a:rPr>
              <a:t> </a:t>
            </a:r>
            <a:r>
              <a:rPr sz="886" dirty="0">
                <a:latin typeface="Calibri"/>
                <a:cs typeface="Calibri"/>
              </a:rPr>
              <a:t>enter</a:t>
            </a:r>
            <a:r>
              <a:rPr sz="886" spc="133" dirty="0">
                <a:latin typeface="Calibri"/>
                <a:cs typeface="Calibri"/>
              </a:rPr>
              <a:t> </a:t>
            </a:r>
            <a:r>
              <a:rPr sz="886" spc="49" dirty="0">
                <a:latin typeface="Calibri"/>
                <a:cs typeface="Calibri"/>
              </a:rPr>
              <a:t>date</a:t>
            </a:r>
            <a:r>
              <a:rPr sz="886" spc="143" dirty="0">
                <a:latin typeface="Calibri"/>
                <a:cs typeface="Calibri"/>
              </a:rPr>
              <a:t> </a:t>
            </a:r>
            <a:r>
              <a:rPr sz="886" spc="-10" dirty="0">
                <a:latin typeface="Calibri"/>
                <a:cs typeface="Calibri"/>
              </a:rPr>
              <a:t>code.</a:t>
            </a:r>
            <a:endParaRPr sz="886">
              <a:latin typeface="Calibri"/>
              <a:cs typeface="Calibri"/>
            </a:endParaRPr>
          </a:p>
          <a:p>
            <a:pPr marL="223874" indent="-211993">
              <a:lnSpc>
                <a:spcPts val="926"/>
              </a:lnSpc>
              <a:buFont typeface="Calibri"/>
              <a:buAutoNum type="arabicPeriod" startAt="3"/>
              <a:tabLst>
                <a:tab pos="224500" algn="l"/>
              </a:tabLst>
            </a:pPr>
            <a:r>
              <a:rPr sz="886" spc="59" dirty="0">
                <a:latin typeface="Calibri"/>
                <a:cs typeface="Calibri"/>
              </a:rPr>
              <a:t>Select</a:t>
            </a:r>
            <a:r>
              <a:rPr sz="886" spc="217" dirty="0">
                <a:latin typeface="Calibri"/>
                <a:cs typeface="Calibri"/>
              </a:rPr>
              <a:t> </a:t>
            </a:r>
            <a:r>
              <a:rPr sz="886" dirty="0">
                <a:latin typeface="Calibri"/>
                <a:cs typeface="Calibri"/>
              </a:rPr>
              <a:t>“installer</a:t>
            </a:r>
            <a:r>
              <a:rPr sz="886" spc="217" dirty="0">
                <a:latin typeface="Calibri"/>
                <a:cs typeface="Calibri"/>
              </a:rPr>
              <a:t> </a:t>
            </a:r>
            <a:r>
              <a:rPr sz="886" spc="-10" dirty="0">
                <a:latin typeface="Calibri"/>
                <a:cs typeface="Calibri"/>
              </a:rPr>
              <a:t>Setup”.</a:t>
            </a:r>
            <a:endParaRPr sz="886">
              <a:latin typeface="Calibri"/>
              <a:cs typeface="Calibri"/>
            </a:endParaRPr>
          </a:p>
          <a:p>
            <a:pPr marL="223874" marR="58157" indent="-211993">
              <a:lnSpc>
                <a:spcPct val="92500"/>
              </a:lnSpc>
              <a:spcBef>
                <a:spcPts val="44"/>
              </a:spcBef>
              <a:buFont typeface="Calibri"/>
              <a:buAutoNum type="arabicPeriod" startAt="3"/>
              <a:tabLst>
                <a:tab pos="224500" algn="l"/>
              </a:tabLst>
            </a:pPr>
            <a:r>
              <a:rPr sz="886" dirty="0">
                <a:latin typeface="Calibri"/>
                <a:cs typeface="Calibri"/>
              </a:rPr>
              <a:t>After</a:t>
            </a:r>
            <a:r>
              <a:rPr sz="886" spc="79" dirty="0">
                <a:latin typeface="Calibri"/>
                <a:cs typeface="Calibri"/>
              </a:rPr>
              <a:t> </a:t>
            </a:r>
            <a:r>
              <a:rPr sz="886" spc="64" dirty="0">
                <a:latin typeface="Calibri"/>
                <a:cs typeface="Calibri"/>
              </a:rPr>
              <a:t>selecting</a:t>
            </a:r>
            <a:r>
              <a:rPr sz="886" spc="74" dirty="0">
                <a:latin typeface="Calibri"/>
                <a:cs typeface="Calibri"/>
              </a:rPr>
              <a:t> </a:t>
            </a:r>
            <a:r>
              <a:rPr sz="886" dirty="0">
                <a:latin typeface="Calibri"/>
                <a:cs typeface="Calibri"/>
              </a:rPr>
              <a:t>the</a:t>
            </a:r>
            <a:r>
              <a:rPr sz="886" spc="69" dirty="0">
                <a:latin typeface="Calibri"/>
                <a:cs typeface="Calibri"/>
              </a:rPr>
              <a:t> </a:t>
            </a:r>
            <a:r>
              <a:rPr sz="886" spc="44" dirty="0">
                <a:latin typeface="Calibri"/>
                <a:cs typeface="Calibri"/>
              </a:rPr>
              <a:t>correct</a:t>
            </a:r>
            <a:r>
              <a:rPr sz="886" spc="74" dirty="0">
                <a:latin typeface="Calibri"/>
                <a:cs typeface="Calibri"/>
              </a:rPr>
              <a:t> </a:t>
            </a:r>
            <a:r>
              <a:rPr sz="886" spc="54" dirty="0">
                <a:latin typeface="Calibri"/>
                <a:cs typeface="Calibri"/>
              </a:rPr>
              <a:t>option</a:t>
            </a:r>
            <a:r>
              <a:rPr sz="886" spc="74" dirty="0">
                <a:latin typeface="Calibri"/>
                <a:cs typeface="Calibri"/>
              </a:rPr>
              <a:t> </a:t>
            </a:r>
            <a:r>
              <a:rPr sz="886" dirty="0">
                <a:latin typeface="Calibri"/>
                <a:cs typeface="Calibri"/>
              </a:rPr>
              <a:t>for</a:t>
            </a:r>
            <a:r>
              <a:rPr sz="886" spc="79" dirty="0">
                <a:latin typeface="Calibri"/>
                <a:cs typeface="Calibri"/>
              </a:rPr>
              <a:t> </a:t>
            </a:r>
            <a:r>
              <a:rPr sz="886" spc="74" dirty="0">
                <a:latin typeface="Calibri"/>
                <a:cs typeface="Calibri"/>
              </a:rPr>
              <a:t>each</a:t>
            </a:r>
            <a:r>
              <a:rPr sz="886" spc="84" dirty="0">
                <a:latin typeface="Calibri"/>
                <a:cs typeface="Calibri"/>
              </a:rPr>
              <a:t> </a:t>
            </a:r>
            <a:r>
              <a:rPr sz="886" spc="39" dirty="0">
                <a:latin typeface="Calibri"/>
                <a:cs typeface="Calibri"/>
              </a:rPr>
              <a:t>setting, </a:t>
            </a:r>
            <a:r>
              <a:rPr sz="886" spc="64" dirty="0">
                <a:latin typeface="Calibri"/>
                <a:cs typeface="Calibri"/>
              </a:rPr>
              <a:t>Touch</a:t>
            </a:r>
            <a:r>
              <a:rPr sz="886" spc="39" dirty="0">
                <a:latin typeface="Calibri"/>
                <a:cs typeface="Calibri"/>
              </a:rPr>
              <a:t> </a:t>
            </a:r>
            <a:r>
              <a:rPr sz="886" spc="108" dirty="0">
                <a:latin typeface="Calibri"/>
                <a:cs typeface="Calibri"/>
              </a:rPr>
              <a:t>NEXT</a:t>
            </a:r>
            <a:r>
              <a:rPr sz="886" spc="44" dirty="0">
                <a:latin typeface="Calibri"/>
                <a:cs typeface="Calibri"/>
              </a:rPr>
              <a:t> </a:t>
            </a:r>
            <a:r>
              <a:rPr sz="886" dirty="0">
                <a:latin typeface="Calibri"/>
                <a:cs typeface="Calibri"/>
              </a:rPr>
              <a:t>at</a:t>
            </a:r>
            <a:r>
              <a:rPr sz="886" spc="44" dirty="0">
                <a:latin typeface="Calibri"/>
                <a:cs typeface="Calibri"/>
              </a:rPr>
              <a:t> </a:t>
            </a:r>
            <a:r>
              <a:rPr sz="886" spc="49" dirty="0">
                <a:latin typeface="Calibri"/>
                <a:cs typeface="Calibri"/>
              </a:rPr>
              <a:t>the</a:t>
            </a:r>
            <a:r>
              <a:rPr sz="886" spc="44" dirty="0">
                <a:latin typeface="Calibri"/>
                <a:cs typeface="Calibri"/>
              </a:rPr>
              <a:t> </a:t>
            </a:r>
            <a:r>
              <a:rPr sz="886" spc="49" dirty="0">
                <a:latin typeface="Calibri"/>
                <a:cs typeface="Calibri"/>
              </a:rPr>
              <a:t>bottom</a:t>
            </a:r>
            <a:r>
              <a:rPr sz="886" spc="44" dirty="0">
                <a:latin typeface="Calibri"/>
                <a:cs typeface="Calibri"/>
              </a:rPr>
              <a:t> </a:t>
            </a:r>
            <a:r>
              <a:rPr sz="886" dirty="0">
                <a:latin typeface="Calibri"/>
                <a:cs typeface="Calibri"/>
              </a:rPr>
              <a:t>of</a:t>
            </a:r>
            <a:r>
              <a:rPr sz="886" spc="44" dirty="0">
                <a:latin typeface="Calibri"/>
                <a:cs typeface="Calibri"/>
              </a:rPr>
              <a:t> </a:t>
            </a:r>
            <a:r>
              <a:rPr sz="886" spc="49" dirty="0">
                <a:latin typeface="Calibri"/>
                <a:cs typeface="Calibri"/>
              </a:rPr>
              <a:t>the</a:t>
            </a:r>
            <a:r>
              <a:rPr sz="886" spc="44" dirty="0">
                <a:latin typeface="Calibri"/>
                <a:cs typeface="Calibri"/>
              </a:rPr>
              <a:t> </a:t>
            </a:r>
            <a:r>
              <a:rPr sz="886" spc="64" dirty="0">
                <a:latin typeface="Calibri"/>
                <a:cs typeface="Calibri"/>
              </a:rPr>
              <a:t>display</a:t>
            </a:r>
            <a:r>
              <a:rPr sz="886" spc="44" dirty="0">
                <a:latin typeface="Calibri"/>
                <a:cs typeface="Calibri"/>
              </a:rPr>
              <a:t> </a:t>
            </a:r>
            <a:r>
              <a:rPr sz="886" dirty="0">
                <a:latin typeface="Calibri"/>
                <a:cs typeface="Calibri"/>
              </a:rPr>
              <a:t>to</a:t>
            </a:r>
            <a:r>
              <a:rPr sz="886" spc="39" dirty="0">
                <a:latin typeface="Calibri"/>
                <a:cs typeface="Calibri"/>
              </a:rPr>
              <a:t> </a:t>
            </a:r>
            <a:r>
              <a:rPr sz="886" spc="59" dirty="0">
                <a:latin typeface="Calibri"/>
                <a:cs typeface="Calibri"/>
              </a:rPr>
              <a:t>advance </a:t>
            </a:r>
            <a:r>
              <a:rPr sz="886" dirty="0">
                <a:latin typeface="Calibri"/>
                <a:cs typeface="Calibri"/>
              </a:rPr>
              <a:t>to</a:t>
            </a:r>
            <a:r>
              <a:rPr sz="886" spc="138" dirty="0">
                <a:latin typeface="Calibri"/>
                <a:cs typeface="Calibri"/>
              </a:rPr>
              <a:t> </a:t>
            </a:r>
            <a:r>
              <a:rPr sz="886" dirty="0">
                <a:latin typeface="Calibri"/>
                <a:cs typeface="Calibri"/>
              </a:rPr>
              <a:t>the</a:t>
            </a:r>
            <a:r>
              <a:rPr sz="886" spc="138" dirty="0">
                <a:latin typeface="Calibri"/>
                <a:cs typeface="Calibri"/>
              </a:rPr>
              <a:t> </a:t>
            </a:r>
            <a:r>
              <a:rPr sz="886" dirty="0">
                <a:latin typeface="Calibri"/>
                <a:cs typeface="Calibri"/>
              </a:rPr>
              <a:t>next</a:t>
            </a:r>
            <a:r>
              <a:rPr sz="886" spc="138" dirty="0">
                <a:latin typeface="Calibri"/>
                <a:cs typeface="Calibri"/>
              </a:rPr>
              <a:t> </a:t>
            </a:r>
            <a:r>
              <a:rPr sz="886" spc="-10" dirty="0">
                <a:latin typeface="Calibri"/>
                <a:cs typeface="Calibri"/>
              </a:rPr>
              <a:t>option.</a:t>
            </a:r>
            <a:endParaRPr sz="886">
              <a:latin typeface="Calibri"/>
              <a:cs typeface="Calibri"/>
            </a:endParaRPr>
          </a:p>
          <a:p>
            <a:pPr marL="223874" marR="125695" indent="-211993">
              <a:lnSpc>
                <a:spcPts val="985"/>
              </a:lnSpc>
              <a:spcBef>
                <a:spcPts val="20"/>
              </a:spcBef>
              <a:buFont typeface="Calibri"/>
              <a:buAutoNum type="arabicPeriod" startAt="3"/>
              <a:tabLst>
                <a:tab pos="224500" algn="l"/>
              </a:tabLst>
            </a:pPr>
            <a:r>
              <a:rPr sz="886" dirty="0">
                <a:latin typeface="Calibri"/>
                <a:cs typeface="Calibri"/>
              </a:rPr>
              <a:t>To</a:t>
            </a:r>
            <a:r>
              <a:rPr sz="886" spc="49" dirty="0">
                <a:latin typeface="Calibri"/>
                <a:cs typeface="Calibri"/>
              </a:rPr>
              <a:t> </a:t>
            </a:r>
            <a:r>
              <a:rPr sz="886" spc="54" dirty="0">
                <a:latin typeface="Calibri"/>
                <a:cs typeface="Calibri"/>
              </a:rPr>
              <a:t>see </a:t>
            </a:r>
            <a:r>
              <a:rPr sz="886" spc="79" dirty="0">
                <a:latin typeface="Calibri"/>
                <a:cs typeface="Calibri"/>
              </a:rPr>
              <a:t>a</a:t>
            </a:r>
            <a:r>
              <a:rPr sz="886" spc="49" dirty="0">
                <a:latin typeface="Calibri"/>
                <a:cs typeface="Calibri"/>
              </a:rPr>
              <a:t> </a:t>
            </a:r>
            <a:r>
              <a:rPr sz="886" dirty="0">
                <a:latin typeface="Calibri"/>
                <a:cs typeface="Calibri"/>
              </a:rPr>
              <a:t>list</a:t>
            </a:r>
            <a:r>
              <a:rPr sz="886" spc="54" dirty="0">
                <a:latin typeface="Calibri"/>
                <a:cs typeface="Calibri"/>
              </a:rPr>
              <a:t> </a:t>
            </a:r>
            <a:r>
              <a:rPr sz="886" dirty="0">
                <a:latin typeface="Calibri"/>
                <a:cs typeface="Calibri"/>
              </a:rPr>
              <a:t>of</a:t>
            </a:r>
            <a:r>
              <a:rPr sz="886" spc="54" dirty="0">
                <a:latin typeface="Calibri"/>
                <a:cs typeface="Calibri"/>
              </a:rPr>
              <a:t> </a:t>
            </a:r>
            <a:r>
              <a:rPr sz="886" spc="49" dirty="0">
                <a:latin typeface="Calibri"/>
                <a:cs typeface="Calibri"/>
              </a:rPr>
              <a:t>all </a:t>
            </a:r>
            <a:r>
              <a:rPr sz="886" spc="59" dirty="0">
                <a:latin typeface="Calibri"/>
                <a:cs typeface="Calibri"/>
              </a:rPr>
              <a:t>setup</a:t>
            </a:r>
            <a:r>
              <a:rPr sz="886" spc="54" dirty="0">
                <a:latin typeface="Calibri"/>
                <a:cs typeface="Calibri"/>
              </a:rPr>
              <a:t> </a:t>
            </a:r>
            <a:r>
              <a:rPr sz="886" spc="49" dirty="0">
                <a:latin typeface="Calibri"/>
                <a:cs typeface="Calibri"/>
              </a:rPr>
              <a:t>parameters,</a:t>
            </a:r>
            <a:r>
              <a:rPr sz="886" spc="54" dirty="0">
                <a:latin typeface="Calibri"/>
                <a:cs typeface="Calibri"/>
              </a:rPr>
              <a:t> </a:t>
            </a:r>
            <a:r>
              <a:rPr sz="886" spc="84" dirty="0">
                <a:latin typeface="Calibri"/>
                <a:cs typeface="Calibri"/>
              </a:rPr>
              <a:t>go</a:t>
            </a:r>
            <a:r>
              <a:rPr sz="886" spc="49" dirty="0">
                <a:latin typeface="Calibri"/>
                <a:cs typeface="Calibri"/>
              </a:rPr>
              <a:t> </a:t>
            </a:r>
            <a:r>
              <a:rPr sz="886" dirty="0">
                <a:latin typeface="Calibri"/>
                <a:cs typeface="Calibri"/>
              </a:rPr>
              <a:t>to</a:t>
            </a:r>
            <a:r>
              <a:rPr sz="886" spc="54" dirty="0">
                <a:latin typeface="Calibri"/>
                <a:cs typeface="Calibri"/>
              </a:rPr>
              <a:t> </a:t>
            </a:r>
            <a:r>
              <a:rPr sz="886" spc="-10" dirty="0">
                <a:latin typeface="Calibri"/>
                <a:cs typeface="Calibri"/>
              </a:rPr>
              <a:t>"Installer</a:t>
            </a:r>
            <a:r>
              <a:rPr sz="886" spc="64" dirty="0">
                <a:latin typeface="Calibri"/>
                <a:cs typeface="Calibri"/>
              </a:rPr>
              <a:t> setup </a:t>
            </a:r>
            <a:r>
              <a:rPr sz="886" dirty="0">
                <a:latin typeface="Calibri"/>
                <a:cs typeface="Calibri"/>
              </a:rPr>
              <a:t>(ISU)"</a:t>
            </a:r>
            <a:r>
              <a:rPr sz="886" spc="64" dirty="0">
                <a:latin typeface="Calibri"/>
                <a:cs typeface="Calibri"/>
              </a:rPr>
              <a:t> starting</a:t>
            </a:r>
            <a:r>
              <a:rPr sz="886" spc="69" dirty="0">
                <a:latin typeface="Calibri"/>
                <a:cs typeface="Calibri"/>
              </a:rPr>
              <a:t> </a:t>
            </a:r>
            <a:r>
              <a:rPr sz="886" spc="64" dirty="0">
                <a:latin typeface="Calibri"/>
                <a:cs typeface="Calibri"/>
              </a:rPr>
              <a:t>on </a:t>
            </a:r>
            <a:r>
              <a:rPr sz="886" spc="74" dirty="0">
                <a:latin typeface="Calibri"/>
                <a:cs typeface="Calibri"/>
              </a:rPr>
              <a:t>page</a:t>
            </a:r>
            <a:r>
              <a:rPr sz="886" spc="69" dirty="0">
                <a:latin typeface="Calibri"/>
                <a:cs typeface="Calibri"/>
              </a:rPr>
              <a:t> </a:t>
            </a:r>
            <a:r>
              <a:rPr sz="886" spc="34" dirty="0">
                <a:latin typeface="Calibri"/>
                <a:cs typeface="Calibri"/>
              </a:rPr>
              <a:t>16.</a:t>
            </a:r>
            <a:endParaRPr sz="886">
              <a:latin typeface="Calibri"/>
              <a:cs typeface="Calibri"/>
            </a:endParaRPr>
          </a:p>
          <a:p>
            <a:pPr marL="223874" indent="-211993">
              <a:lnSpc>
                <a:spcPts val="926"/>
              </a:lnSpc>
              <a:buFont typeface="Calibri"/>
              <a:buAutoNum type="arabicPeriod" startAt="3"/>
              <a:tabLst>
                <a:tab pos="224500" algn="l"/>
              </a:tabLst>
            </a:pPr>
            <a:r>
              <a:rPr sz="886" dirty="0">
                <a:latin typeface="Calibri"/>
                <a:cs typeface="Calibri"/>
              </a:rPr>
              <a:t>To</a:t>
            </a:r>
            <a:r>
              <a:rPr sz="886" spc="44" dirty="0">
                <a:latin typeface="Calibri"/>
                <a:cs typeface="Calibri"/>
              </a:rPr>
              <a:t> </a:t>
            </a:r>
            <a:r>
              <a:rPr sz="886" spc="64" dirty="0">
                <a:latin typeface="Calibri"/>
                <a:cs typeface="Calibri"/>
              </a:rPr>
              <a:t>finish</a:t>
            </a:r>
            <a:r>
              <a:rPr sz="886" spc="49" dirty="0">
                <a:latin typeface="Calibri"/>
                <a:cs typeface="Calibri"/>
              </a:rPr>
              <a:t> </a:t>
            </a:r>
            <a:r>
              <a:rPr sz="886" spc="59" dirty="0">
                <a:latin typeface="Calibri"/>
                <a:cs typeface="Calibri"/>
              </a:rPr>
              <a:t>setup</a:t>
            </a:r>
            <a:r>
              <a:rPr sz="886" spc="39" dirty="0">
                <a:latin typeface="Calibri"/>
                <a:cs typeface="Calibri"/>
              </a:rPr>
              <a:t> </a:t>
            </a:r>
            <a:r>
              <a:rPr sz="886" spc="79" dirty="0">
                <a:latin typeface="Calibri"/>
                <a:cs typeface="Calibri"/>
              </a:rPr>
              <a:t>and</a:t>
            </a:r>
            <a:r>
              <a:rPr sz="886" spc="44" dirty="0">
                <a:latin typeface="Calibri"/>
                <a:cs typeface="Calibri"/>
              </a:rPr>
              <a:t> </a:t>
            </a:r>
            <a:r>
              <a:rPr sz="886" spc="64" dirty="0">
                <a:latin typeface="Calibri"/>
                <a:cs typeface="Calibri"/>
              </a:rPr>
              <a:t>save</a:t>
            </a:r>
            <a:r>
              <a:rPr sz="886" spc="44" dirty="0">
                <a:latin typeface="Calibri"/>
                <a:cs typeface="Calibri"/>
              </a:rPr>
              <a:t> </a:t>
            </a:r>
            <a:r>
              <a:rPr sz="886" dirty="0">
                <a:latin typeface="Calibri"/>
                <a:cs typeface="Calibri"/>
              </a:rPr>
              <a:t>your</a:t>
            </a:r>
            <a:r>
              <a:rPr sz="886" spc="54" dirty="0">
                <a:latin typeface="Calibri"/>
                <a:cs typeface="Calibri"/>
              </a:rPr>
              <a:t> settings,</a:t>
            </a:r>
            <a:r>
              <a:rPr sz="886" spc="49" dirty="0">
                <a:latin typeface="Calibri"/>
                <a:cs typeface="Calibri"/>
              </a:rPr>
              <a:t> </a:t>
            </a:r>
            <a:r>
              <a:rPr sz="886" spc="89" dirty="0">
                <a:latin typeface="Calibri"/>
                <a:cs typeface="Calibri"/>
              </a:rPr>
              <a:t>TOUCH</a:t>
            </a:r>
            <a:endParaRPr sz="886">
              <a:latin typeface="Calibri"/>
              <a:cs typeface="Calibri"/>
            </a:endParaRPr>
          </a:p>
          <a:p>
            <a:pPr marL="223874">
              <a:lnSpc>
                <a:spcPts val="1024"/>
              </a:lnSpc>
            </a:pPr>
            <a:r>
              <a:rPr sz="886" dirty="0">
                <a:latin typeface="Calibri"/>
                <a:cs typeface="Calibri"/>
              </a:rPr>
              <a:t>“Done”</a:t>
            </a:r>
            <a:r>
              <a:rPr sz="886" spc="103" dirty="0">
                <a:latin typeface="Calibri"/>
                <a:cs typeface="Calibri"/>
              </a:rPr>
              <a:t> </a:t>
            </a:r>
            <a:r>
              <a:rPr sz="886" spc="64" dirty="0">
                <a:latin typeface="Calibri"/>
                <a:cs typeface="Calibri"/>
              </a:rPr>
              <a:t>in</a:t>
            </a:r>
            <a:r>
              <a:rPr sz="886" spc="103" dirty="0">
                <a:latin typeface="Calibri"/>
                <a:cs typeface="Calibri"/>
              </a:rPr>
              <a:t> </a:t>
            </a:r>
            <a:r>
              <a:rPr sz="886" dirty="0">
                <a:latin typeface="Calibri"/>
                <a:cs typeface="Calibri"/>
              </a:rPr>
              <a:t>the</a:t>
            </a:r>
            <a:r>
              <a:rPr sz="886" spc="108" dirty="0">
                <a:latin typeface="Calibri"/>
                <a:cs typeface="Calibri"/>
              </a:rPr>
              <a:t> </a:t>
            </a:r>
            <a:r>
              <a:rPr sz="886" spc="54" dirty="0">
                <a:latin typeface="Calibri"/>
                <a:cs typeface="Calibri"/>
              </a:rPr>
              <a:t>upper</a:t>
            </a:r>
            <a:r>
              <a:rPr sz="886" spc="103" dirty="0">
                <a:latin typeface="Calibri"/>
                <a:cs typeface="Calibri"/>
              </a:rPr>
              <a:t> </a:t>
            </a:r>
            <a:r>
              <a:rPr sz="886" dirty="0">
                <a:latin typeface="Calibri"/>
                <a:cs typeface="Calibri"/>
              </a:rPr>
              <a:t>left</a:t>
            </a:r>
            <a:r>
              <a:rPr sz="886" spc="108" dirty="0">
                <a:latin typeface="Calibri"/>
                <a:cs typeface="Calibri"/>
              </a:rPr>
              <a:t> </a:t>
            </a:r>
            <a:r>
              <a:rPr sz="886" dirty="0">
                <a:latin typeface="Calibri"/>
                <a:cs typeface="Calibri"/>
              </a:rPr>
              <a:t>of</a:t>
            </a:r>
            <a:r>
              <a:rPr sz="886" spc="103" dirty="0">
                <a:latin typeface="Calibri"/>
                <a:cs typeface="Calibri"/>
              </a:rPr>
              <a:t> </a:t>
            </a:r>
            <a:r>
              <a:rPr sz="886" spc="54" dirty="0">
                <a:latin typeface="Calibri"/>
                <a:cs typeface="Calibri"/>
              </a:rPr>
              <a:t>display</a:t>
            </a:r>
            <a:endParaRPr sz="886">
              <a:latin typeface="Calibri"/>
              <a:cs typeface="Calibri"/>
            </a:endParaRPr>
          </a:p>
        </p:txBody>
      </p:sp>
      <p:sp>
        <p:nvSpPr>
          <p:cNvPr id="9" name="object 9"/>
          <p:cNvSpPr txBox="1"/>
          <p:nvPr/>
        </p:nvSpPr>
        <p:spPr>
          <a:xfrm>
            <a:off x="7898037" y="5465034"/>
            <a:ext cx="425258" cy="148950"/>
          </a:xfrm>
          <a:prstGeom prst="rect">
            <a:avLst/>
          </a:prstGeom>
        </p:spPr>
        <p:txBody>
          <a:bodyPr vert="horz" wrap="square" lIns="0" tIns="12508" rIns="0" bIns="0" rtlCol="0">
            <a:spAutoFit/>
          </a:bodyPr>
          <a:lstStyle/>
          <a:p>
            <a:pPr marL="12507">
              <a:spcBef>
                <a:spcPts val="98"/>
              </a:spcBef>
            </a:pPr>
            <a:r>
              <a:rPr sz="886" b="1" spc="79" dirty="0">
                <a:latin typeface="Calibri"/>
                <a:cs typeface="Calibri"/>
              </a:rPr>
              <a:t>Fig.</a:t>
            </a:r>
            <a:r>
              <a:rPr sz="886" b="1" spc="10" dirty="0">
                <a:latin typeface="Calibri"/>
                <a:cs typeface="Calibri"/>
              </a:rPr>
              <a:t> </a:t>
            </a:r>
            <a:r>
              <a:rPr sz="886" b="1" spc="39" dirty="0">
                <a:latin typeface="Calibri"/>
                <a:cs typeface="Calibri"/>
              </a:rPr>
              <a:t>41.</a:t>
            </a:r>
            <a:endParaRPr sz="886">
              <a:latin typeface="Calibri"/>
              <a:cs typeface="Calibri"/>
            </a:endParaRPr>
          </a:p>
        </p:txBody>
      </p:sp>
      <p:grpSp>
        <p:nvGrpSpPr>
          <p:cNvPr id="10" name="object 10"/>
          <p:cNvGrpSpPr/>
          <p:nvPr/>
        </p:nvGrpSpPr>
        <p:grpSpPr>
          <a:xfrm>
            <a:off x="7649718" y="2602195"/>
            <a:ext cx="898044" cy="1190096"/>
            <a:chOff x="4948006" y="2642228"/>
            <a:chExt cx="911860" cy="1208405"/>
          </a:xfrm>
        </p:grpSpPr>
        <p:pic>
          <p:nvPicPr>
            <p:cNvPr id="11" name="object 11"/>
            <p:cNvPicPr/>
            <p:nvPr/>
          </p:nvPicPr>
          <p:blipFill>
            <a:blip r:embed="rId2" cstate="print"/>
            <a:stretch>
              <a:fillRect/>
            </a:stretch>
          </p:blipFill>
          <p:spPr>
            <a:xfrm>
              <a:off x="5317775" y="3518579"/>
              <a:ext cx="170726" cy="172072"/>
            </a:xfrm>
            <a:prstGeom prst="rect">
              <a:avLst/>
            </a:prstGeom>
          </p:spPr>
        </p:pic>
        <p:sp>
          <p:nvSpPr>
            <p:cNvPr id="12" name="object 12"/>
            <p:cNvSpPr/>
            <p:nvPr/>
          </p:nvSpPr>
          <p:spPr>
            <a:xfrm>
              <a:off x="5194389" y="3085832"/>
              <a:ext cx="401320" cy="259079"/>
            </a:xfrm>
            <a:custGeom>
              <a:avLst/>
              <a:gdLst/>
              <a:ahLst/>
              <a:cxnLst/>
              <a:rect l="l" t="t" r="r" b="b"/>
              <a:pathLst>
                <a:path w="401320" h="259079">
                  <a:moveTo>
                    <a:pt x="168884" y="4495"/>
                  </a:moveTo>
                  <a:lnTo>
                    <a:pt x="0" y="4495"/>
                  </a:lnTo>
                  <a:lnTo>
                    <a:pt x="0" y="32080"/>
                  </a:lnTo>
                  <a:lnTo>
                    <a:pt x="128816" y="32080"/>
                  </a:lnTo>
                  <a:lnTo>
                    <a:pt x="100025" y="68478"/>
                  </a:lnTo>
                  <a:lnTo>
                    <a:pt x="76974" y="111772"/>
                  </a:lnTo>
                  <a:lnTo>
                    <a:pt x="60045" y="159537"/>
                  </a:lnTo>
                  <a:lnTo>
                    <a:pt x="49618" y="209334"/>
                  </a:lnTo>
                  <a:lnTo>
                    <a:pt x="46062" y="258749"/>
                  </a:lnTo>
                  <a:lnTo>
                    <a:pt x="77419" y="258749"/>
                  </a:lnTo>
                  <a:lnTo>
                    <a:pt x="81610" y="202768"/>
                  </a:lnTo>
                  <a:lnTo>
                    <a:pt x="93383" y="148666"/>
                  </a:lnTo>
                  <a:lnTo>
                    <a:pt x="112217" y="99936"/>
                  </a:lnTo>
                  <a:lnTo>
                    <a:pt x="137566" y="60032"/>
                  </a:lnTo>
                  <a:lnTo>
                    <a:pt x="168884" y="32448"/>
                  </a:lnTo>
                  <a:lnTo>
                    <a:pt x="168884" y="4495"/>
                  </a:lnTo>
                  <a:close/>
                </a:path>
                <a:path w="401320" h="259079">
                  <a:moveTo>
                    <a:pt x="400697" y="231787"/>
                  </a:moveTo>
                  <a:lnTo>
                    <a:pt x="259981" y="232130"/>
                  </a:lnTo>
                  <a:lnTo>
                    <a:pt x="323634" y="171437"/>
                  </a:lnTo>
                  <a:lnTo>
                    <a:pt x="353822" y="140614"/>
                  </a:lnTo>
                  <a:lnTo>
                    <a:pt x="373888" y="114477"/>
                  </a:lnTo>
                  <a:lnTo>
                    <a:pt x="385038" y="90754"/>
                  </a:lnTo>
                  <a:lnTo>
                    <a:pt x="388493" y="67183"/>
                  </a:lnTo>
                  <a:lnTo>
                    <a:pt x="383451" y="38773"/>
                  </a:lnTo>
                  <a:lnTo>
                    <a:pt x="368439" y="17665"/>
                  </a:lnTo>
                  <a:lnTo>
                    <a:pt x="343649" y="4533"/>
                  </a:lnTo>
                  <a:lnTo>
                    <a:pt x="309245" y="0"/>
                  </a:lnTo>
                  <a:lnTo>
                    <a:pt x="278422" y="3111"/>
                  </a:lnTo>
                  <a:lnTo>
                    <a:pt x="253441" y="12700"/>
                  </a:lnTo>
                  <a:lnTo>
                    <a:pt x="233514" y="29197"/>
                  </a:lnTo>
                  <a:lnTo>
                    <a:pt x="217868" y="53047"/>
                  </a:lnTo>
                  <a:lnTo>
                    <a:pt x="240893" y="69761"/>
                  </a:lnTo>
                  <a:lnTo>
                    <a:pt x="252552" y="50177"/>
                  </a:lnTo>
                  <a:lnTo>
                    <a:pt x="267004" y="36372"/>
                  </a:lnTo>
                  <a:lnTo>
                    <a:pt x="284848" y="28206"/>
                  </a:lnTo>
                  <a:lnTo>
                    <a:pt x="306679" y="25514"/>
                  </a:lnTo>
                  <a:lnTo>
                    <a:pt x="328053" y="28194"/>
                  </a:lnTo>
                  <a:lnTo>
                    <a:pt x="343877" y="36245"/>
                  </a:lnTo>
                  <a:lnTo>
                    <a:pt x="353695" y="49745"/>
                  </a:lnTo>
                  <a:lnTo>
                    <a:pt x="357073" y="68745"/>
                  </a:lnTo>
                  <a:lnTo>
                    <a:pt x="353999" y="87477"/>
                  </a:lnTo>
                  <a:lnTo>
                    <a:pt x="344385" y="106222"/>
                  </a:lnTo>
                  <a:lnTo>
                    <a:pt x="327621" y="126758"/>
                  </a:lnTo>
                  <a:lnTo>
                    <a:pt x="303098" y="150850"/>
                  </a:lnTo>
                  <a:lnTo>
                    <a:pt x="219532" y="228511"/>
                  </a:lnTo>
                  <a:lnTo>
                    <a:pt x="219532" y="258597"/>
                  </a:lnTo>
                  <a:lnTo>
                    <a:pt x="400697" y="258597"/>
                  </a:lnTo>
                  <a:lnTo>
                    <a:pt x="400697" y="231787"/>
                  </a:lnTo>
                  <a:close/>
                </a:path>
              </a:pathLst>
            </a:custGeom>
            <a:solidFill>
              <a:srgbClr val="231F20"/>
            </a:solidFill>
          </p:spPr>
          <p:txBody>
            <a:bodyPr wrap="square" lIns="0" tIns="0" rIns="0" bIns="0" rtlCol="0"/>
            <a:lstStyle/>
            <a:p>
              <a:endParaRPr sz="1773"/>
            </a:p>
          </p:txBody>
        </p:sp>
        <p:sp>
          <p:nvSpPr>
            <p:cNvPr id="13" name="object 13"/>
            <p:cNvSpPr/>
            <p:nvPr/>
          </p:nvSpPr>
          <p:spPr>
            <a:xfrm>
              <a:off x="5066838" y="2761208"/>
              <a:ext cx="675005" cy="970915"/>
            </a:xfrm>
            <a:custGeom>
              <a:avLst/>
              <a:gdLst/>
              <a:ahLst/>
              <a:cxnLst/>
              <a:rect l="l" t="t" r="r" b="b"/>
              <a:pathLst>
                <a:path w="675004" h="970914">
                  <a:moveTo>
                    <a:pt x="144" y="908850"/>
                  </a:moveTo>
                  <a:lnTo>
                    <a:pt x="144" y="889876"/>
                  </a:lnTo>
                  <a:lnTo>
                    <a:pt x="131" y="80670"/>
                  </a:lnTo>
                  <a:lnTo>
                    <a:pt x="31" y="72436"/>
                  </a:lnTo>
                  <a:lnTo>
                    <a:pt x="0" y="64141"/>
                  </a:lnTo>
                  <a:lnTo>
                    <a:pt x="18222" y="18246"/>
                  </a:lnTo>
                  <a:lnTo>
                    <a:pt x="55842" y="472"/>
                  </a:lnTo>
                  <a:lnTo>
                    <a:pt x="64101" y="39"/>
                  </a:lnTo>
                  <a:lnTo>
                    <a:pt x="72389" y="76"/>
                  </a:lnTo>
                  <a:lnTo>
                    <a:pt x="80624" y="177"/>
                  </a:lnTo>
                  <a:lnTo>
                    <a:pt x="593437" y="177"/>
                  </a:lnTo>
                  <a:lnTo>
                    <a:pt x="599886" y="97"/>
                  </a:lnTo>
                  <a:lnTo>
                    <a:pt x="606577" y="0"/>
                  </a:lnTo>
                  <a:lnTo>
                    <a:pt x="613327" y="102"/>
                  </a:lnTo>
                  <a:lnTo>
                    <a:pt x="651707" y="14368"/>
                  </a:lnTo>
                  <a:lnTo>
                    <a:pt x="672176" y="47100"/>
                  </a:lnTo>
                  <a:lnTo>
                    <a:pt x="674412" y="64185"/>
                  </a:lnTo>
                  <a:lnTo>
                    <a:pt x="673917" y="72999"/>
                  </a:lnTo>
                  <a:lnTo>
                    <a:pt x="673917" y="80670"/>
                  </a:lnTo>
                  <a:lnTo>
                    <a:pt x="673930" y="889876"/>
                  </a:lnTo>
                  <a:lnTo>
                    <a:pt x="674030" y="898925"/>
                  </a:lnTo>
                  <a:lnTo>
                    <a:pt x="674001" y="907937"/>
                  </a:lnTo>
                  <a:lnTo>
                    <a:pt x="649587" y="957684"/>
                  </a:lnTo>
                  <a:lnTo>
                    <a:pt x="612919" y="970368"/>
                  </a:lnTo>
                  <a:lnTo>
                    <a:pt x="61663" y="970368"/>
                  </a:lnTo>
                  <a:lnTo>
                    <a:pt x="37884" y="965437"/>
                  </a:lnTo>
                  <a:lnTo>
                    <a:pt x="18348" y="952168"/>
                  </a:lnTo>
                  <a:lnTo>
                    <a:pt x="5086" y="932619"/>
                  </a:lnTo>
                  <a:lnTo>
                    <a:pt x="131" y="908850"/>
                  </a:lnTo>
                </a:path>
              </a:pathLst>
            </a:custGeom>
            <a:ln w="9525">
              <a:solidFill>
                <a:srgbClr val="BCBEC0"/>
              </a:solidFill>
            </a:ln>
          </p:spPr>
          <p:txBody>
            <a:bodyPr wrap="square" lIns="0" tIns="0" rIns="0" bIns="0" rtlCol="0"/>
            <a:lstStyle/>
            <a:p>
              <a:endParaRPr sz="1773"/>
            </a:p>
          </p:txBody>
        </p:sp>
        <p:sp>
          <p:nvSpPr>
            <p:cNvPr id="14" name="object 14"/>
            <p:cNvSpPr/>
            <p:nvPr/>
          </p:nvSpPr>
          <p:spPr>
            <a:xfrm>
              <a:off x="5009788" y="2704158"/>
              <a:ext cx="788670" cy="1086485"/>
            </a:xfrm>
            <a:custGeom>
              <a:avLst/>
              <a:gdLst/>
              <a:ahLst/>
              <a:cxnLst/>
              <a:rect l="l" t="t" r="r" b="b"/>
              <a:pathLst>
                <a:path w="788670" h="1086485">
                  <a:moveTo>
                    <a:pt x="147491" y="1085889"/>
                  </a:moveTo>
                  <a:lnTo>
                    <a:pt x="101380" y="1083778"/>
                  </a:lnTo>
                  <a:lnTo>
                    <a:pt x="58097" y="1069091"/>
                  </a:lnTo>
                  <a:lnTo>
                    <a:pt x="15661" y="1026669"/>
                  </a:lnTo>
                  <a:lnTo>
                    <a:pt x="1525" y="985817"/>
                  </a:lnTo>
                  <a:lnTo>
                    <a:pt x="165" y="960272"/>
                  </a:lnTo>
                  <a:lnTo>
                    <a:pt x="196" y="947281"/>
                  </a:lnTo>
                  <a:lnTo>
                    <a:pt x="171" y="143143"/>
                  </a:lnTo>
                  <a:lnTo>
                    <a:pt x="88" y="133385"/>
                  </a:lnTo>
                  <a:lnTo>
                    <a:pt x="0" y="123539"/>
                  </a:lnTo>
                  <a:lnTo>
                    <a:pt x="150" y="113680"/>
                  </a:lnTo>
                  <a:lnTo>
                    <a:pt x="11793" y="65109"/>
                  </a:lnTo>
                  <a:lnTo>
                    <a:pt x="51715" y="19513"/>
                  </a:lnTo>
                  <a:lnTo>
                    <a:pt x="95738" y="1830"/>
                  </a:lnTo>
                  <a:lnTo>
                    <a:pt x="118348" y="0"/>
                  </a:lnTo>
                  <a:lnTo>
                    <a:pt x="129718" y="10"/>
                  </a:lnTo>
                  <a:lnTo>
                    <a:pt x="141014" y="103"/>
                  </a:lnTo>
                  <a:lnTo>
                    <a:pt x="669524" y="115"/>
                  </a:lnTo>
                  <a:lnTo>
                    <a:pt x="710330" y="6453"/>
                  </a:lnTo>
                  <a:lnTo>
                    <a:pt x="755329" y="35242"/>
                  </a:lnTo>
                  <a:lnTo>
                    <a:pt x="782745" y="81091"/>
                  </a:lnTo>
                  <a:lnTo>
                    <a:pt x="788085" y="127977"/>
                  </a:lnTo>
                  <a:lnTo>
                    <a:pt x="788003" y="143956"/>
                  </a:lnTo>
                  <a:lnTo>
                    <a:pt x="788003" y="940677"/>
                  </a:lnTo>
                  <a:lnTo>
                    <a:pt x="788103" y="951274"/>
                  </a:lnTo>
                  <a:lnTo>
                    <a:pt x="788195" y="961993"/>
                  </a:lnTo>
                  <a:lnTo>
                    <a:pt x="787965" y="972719"/>
                  </a:lnTo>
                  <a:lnTo>
                    <a:pt x="777788" y="1016311"/>
                  </a:lnTo>
                  <a:lnTo>
                    <a:pt x="733707" y="1066867"/>
                  </a:lnTo>
                  <a:lnTo>
                    <a:pt x="686857" y="1083619"/>
                  </a:lnTo>
                  <a:lnTo>
                    <a:pt x="654803" y="1085257"/>
                  </a:lnTo>
                  <a:lnTo>
                    <a:pt x="639019" y="1085216"/>
                  </a:lnTo>
                  <a:lnTo>
                    <a:pt x="623405" y="1085238"/>
                  </a:lnTo>
                  <a:lnTo>
                    <a:pt x="531035" y="1085377"/>
                  </a:lnTo>
                  <a:lnTo>
                    <a:pt x="465362" y="1085474"/>
                  </a:lnTo>
                  <a:lnTo>
                    <a:pt x="394088" y="1085575"/>
                  </a:lnTo>
                  <a:lnTo>
                    <a:pt x="322756" y="1085669"/>
                  </a:lnTo>
                  <a:lnTo>
                    <a:pt x="256906" y="1085745"/>
                  </a:lnTo>
                  <a:lnTo>
                    <a:pt x="202082" y="1085793"/>
                  </a:lnTo>
                  <a:lnTo>
                    <a:pt x="163827" y="1085802"/>
                  </a:lnTo>
                  <a:lnTo>
                    <a:pt x="147681" y="1085762"/>
                  </a:lnTo>
                </a:path>
              </a:pathLst>
            </a:custGeom>
            <a:ln w="9525">
              <a:solidFill>
                <a:srgbClr val="BCBEC0"/>
              </a:solidFill>
            </a:ln>
          </p:spPr>
          <p:txBody>
            <a:bodyPr wrap="square" lIns="0" tIns="0" rIns="0" bIns="0" rtlCol="0"/>
            <a:lstStyle/>
            <a:p>
              <a:endParaRPr sz="1773"/>
            </a:p>
          </p:txBody>
        </p:sp>
        <p:sp>
          <p:nvSpPr>
            <p:cNvPr id="15" name="object 15"/>
            <p:cNvSpPr/>
            <p:nvPr/>
          </p:nvSpPr>
          <p:spPr>
            <a:xfrm>
              <a:off x="4957531" y="2651753"/>
              <a:ext cx="892810" cy="1189355"/>
            </a:xfrm>
            <a:custGeom>
              <a:avLst/>
              <a:gdLst/>
              <a:ahLst/>
              <a:cxnLst/>
              <a:rect l="l" t="t" r="r" b="b"/>
              <a:pathLst>
                <a:path w="892810" h="1189354">
                  <a:moveTo>
                    <a:pt x="178754" y="171"/>
                  </a:moveTo>
                  <a:lnTo>
                    <a:pt x="202656" y="171"/>
                  </a:lnTo>
                  <a:lnTo>
                    <a:pt x="693117" y="158"/>
                  </a:lnTo>
                  <a:lnTo>
                    <a:pt x="706007" y="78"/>
                  </a:lnTo>
                  <a:lnTo>
                    <a:pt x="718920" y="0"/>
                  </a:lnTo>
                  <a:lnTo>
                    <a:pt x="781620" y="7656"/>
                  </a:lnTo>
                  <a:lnTo>
                    <a:pt x="845337" y="44131"/>
                  </a:lnTo>
                  <a:lnTo>
                    <a:pt x="877703" y="90360"/>
                  </a:lnTo>
                  <a:lnTo>
                    <a:pt x="891694" y="145497"/>
                  </a:lnTo>
                  <a:lnTo>
                    <a:pt x="892731" y="171762"/>
                  </a:lnTo>
                  <a:lnTo>
                    <a:pt x="892675" y="184918"/>
                  </a:lnTo>
                  <a:lnTo>
                    <a:pt x="892596" y="198037"/>
                  </a:lnTo>
                  <a:lnTo>
                    <a:pt x="892570" y="989793"/>
                  </a:lnTo>
                  <a:lnTo>
                    <a:pt x="892056" y="1035710"/>
                  </a:lnTo>
                  <a:lnTo>
                    <a:pt x="884607" y="1080789"/>
                  </a:lnTo>
                  <a:lnTo>
                    <a:pt x="848398" y="1141969"/>
                  </a:lnTo>
                  <a:lnTo>
                    <a:pt x="788329" y="1179937"/>
                  </a:lnTo>
                  <a:lnTo>
                    <a:pt x="740359" y="1188831"/>
                  </a:lnTo>
                  <a:lnTo>
                    <a:pt x="724029" y="1189310"/>
                  </a:lnTo>
                  <a:lnTo>
                    <a:pt x="674626" y="1189215"/>
                  </a:lnTo>
                  <a:lnTo>
                    <a:pt x="625223" y="1189155"/>
                  </a:lnTo>
                  <a:lnTo>
                    <a:pt x="575819" y="1189124"/>
                  </a:lnTo>
                  <a:lnTo>
                    <a:pt x="526414" y="1189117"/>
                  </a:lnTo>
                  <a:lnTo>
                    <a:pt x="477010" y="1189129"/>
                  </a:lnTo>
                  <a:lnTo>
                    <a:pt x="427605" y="1189154"/>
                  </a:lnTo>
                  <a:lnTo>
                    <a:pt x="378201" y="1189186"/>
                  </a:lnTo>
                  <a:lnTo>
                    <a:pt x="328798" y="1189221"/>
                  </a:lnTo>
                  <a:lnTo>
                    <a:pt x="279396" y="1189253"/>
                  </a:lnTo>
                  <a:lnTo>
                    <a:pt x="229995" y="1189276"/>
                  </a:lnTo>
                  <a:lnTo>
                    <a:pt x="180596" y="1189285"/>
                  </a:lnTo>
                  <a:lnTo>
                    <a:pt x="168632" y="1189310"/>
                  </a:lnTo>
                  <a:lnTo>
                    <a:pt x="118676" y="1184027"/>
                  </a:lnTo>
                  <a:lnTo>
                    <a:pt x="70608" y="1163654"/>
                  </a:lnTo>
                  <a:lnTo>
                    <a:pt x="22421" y="1113330"/>
                  </a:lnTo>
                  <a:lnTo>
                    <a:pt x="3023" y="1058757"/>
                  </a:lnTo>
                  <a:lnTo>
                    <a:pt x="81" y="1014041"/>
                  </a:lnTo>
                  <a:lnTo>
                    <a:pt x="103" y="991381"/>
                  </a:lnTo>
                  <a:lnTo>
                    <a:pt x="103" y="199624"/>
                  </a:lnTo>
                  <a:lnTo>
                    <a:pt x="0" y="182421"/>
                  </a:lnTo>
                  <a:lnTo>
                    <a:pt x="54" y="165211"/>
                  </a:lnTo>
                  <a:lnTo>
                    <a:pt x="816" y="148043"/>
                  </a:lnTo>
                  <a:lnTo>
                    <a:pt x="9419" y="104467"/>
                  </a:lnTo>
                  <a:lnTo>
                    <a:pt x="36291" y="56014"/>
                  </a:lnTo>
                  <a:lnTo>
                    <a:pt x="79576" y="20403"/>
                  </a:lnTo>
                  <a:lnTo>
                    <a:pt x="123604" y="4361"/>
                  </a:lnTo>
                  <a:lnTo>
                    <a:pt x="160328" y="405"/>
                  </a:lnTo>
                  <a:lnTo>
                    <a:pt x="178983" y="158"/>
                  </a:lnTo>
                </a:path>
              </a:pathLst>
            </a:custGeom>
            <a:ln w="19050">
              <a:solidFill>
                <a:srgbClr val="BCBEC0"/>
              </a:solidFill>
            </a:ln>
          </p:spPr>
          <p:txBody>
            <a:bodyPr wrap="square" lIns="0" tIns="0" rIns="0" bIns="0" rtlCol="0"/>
            <a:lstStyle/>
            <a:p>
              <a:endParaRPr sz="1773"/>
            </a:p>
          </p:txBody>
        </p:sp>
      </p:grpSp>
      <p:sp>
        <p:nvSpPr>
          <p:cNvPr id="16" name="object 16"/>
          <p:cNvSpPr/>
          <p:nvPr/>
        </p:nvSpPr>
        <p:spPr>
          <a:xfrm>
            <a:off x="8083083" y="4392385"/>
            <a:ext cx="73795" cy="59411"/>
          </a:xfrm>
          <a:custGeom>
            <a:avLst/>
            <a:gdLst/>
            <a:ahLst/>
            <a:cxnLst/>
            <a:rect l="l" t="t" r="r" b="b"/>
            <a:pathLst>
              <a:path w="74929" h="60325">
                <a:moveTo>
                  <a:pt x="74702" y="51257"/>
                </a:moveTo>
                <a:lnTo>
                  <a:pt x="0" y="51257"/>
                </a:lnTo>
                <a:lnTo>
                  <a:pt x="0" y="59754"/>
                </a:lnTo>
                <a:lnTo>
                  <a:pt x="74702" y="59754"/>
                </a:lnTo>
                <a:lnTo>
                  <a:pt x="74702" y="51257"/>
                </a:lnTo>
                <a:close/>
              </a:path>
              <a:path w="74929" h="60325">
                <a:moveTo>
                  <a:pt x="74702" y="25577"/>
                </a:moveTo>
                <a:lnTo>
                  <a:pt x="0" y="25577"/>
                </a:lnTo>
                <a:lnTo>
                  <a:pt x="0" y="34163"/>
                </a:lnTo>
                <a:lnTo>
                  <a:pt x="74702" y="34163"/>
                </a:lnTo>
                <a:lnTo>
                  <a:pt x="74702" y="25577"/>
                </a:lnTo>
                <a:close/>
              </a:path>
              <a:path w="74929" h="60325">
                <a:moveTo>
                  <a:pt x="74702" y="0"/>
                </a:moveTo>
                <a:lnTo>
                  <a:pt x="0" y="0"/>
                </a:lnTo>
                <a:lnTo>
                  <a:pt x="0" y="8496"/>
                </a:lnTo>
                <a:lnTo>
                  <a:pt x="74702" y="8496"/>
                </a:lnTo>
                <a:lnTo>
                  <a:pt x="74702" y="0"/>
                </a:lnTo>
                <a:close/>
              </a:path>
            </a:pathLst>
          </a:custGeom>
          <a:solidFill>
            <a:srgbClr val="30302F"/>
          </a:solidFill>
        </p:spPr>
        <p:txBody>
          <a:bodyPr wrap="square" lIns="0" tIns="0" rIns="0" bIns="0" rtlCol="0"/>
          <a:lstStyle/>
          <a:p>
            <a:endParaRPr sz="1773"/>
          </a:p>
        </p:txBody>
      </p:sp>
      <p:sp>
        <p:nvSpPr>
          <p:cNvPr id="17" name="object 17"/>
          <p:cNvSpPr txBox="1"/>
          <p:nvPr/>
        </p:nvSpPr>
        <p:spPr>
          <a:xfrm>
            <a:off x="7791249" y="4946634"/>
            <a:ext cx="656648" cy="111119"/>
          </a:xfrm>
          <a:prstGeom prst="rect">
            <a:avLst/>
          </a:prstGeom>
        </p:spPr>
        <p:txBody>
          <a:bodyPr vert="horz" wrap="square" lIns="0" tIns="12508" rIns="0" bIns="0" rtlCol="0">
            <a:spAutoFit/>
          </a:bodyPr>
          <a:lstStyle/>
          <a:p>
            <a:pPr marL="12507">
              <a:spcBef>
                <a:spcPts val="98"/>
              </a:spcBef>
            </a:pPr>
            <a:r>
              <a:rPr sz="640" b="1" dirty="0">
                <a:solidFill>
                  <a:srgbClr val="221E1F"/>
                </a:solidFill>
                <a:latin typeface="Calibri"/>
                <a:cs typeface="Calibri"/>
              </a:rPr>
              <a:t>Installer</a:t>
            </a:r>
            <a:r>
              <a:rPr sz="640" b="1" spc="250" dirty="0">
                <a:solidFill>
                  <a:srgbClr val="221E1F"/>
                </a:solidFill>
                <a:latin typeface="Calibri"/>
                <a:cs typeface="Calibri"/>
              </a:rPr>
              <a:t> </a:t>
            </a:r>
            <a:r>
              <a:rPr sz="640" b="1" spc="-10" dirty="0">
                <a:solidFill>
                  <a:srgbClr val="221E1F"/>
                </a:solidFill>
                <a:latin typeface="Calibri"/>
                <a:cs typeface="Calibri"/>
              </a:rPr>
              <a:t>Options</a:t>
            </a:r>
            <a:endParaRPr sz="640">
              <a:latin typeface="Calibri"/>
              <a:cs typeface="Calibri"/>
            </a:endParaRPr>
          </a:p>
        </p:txBody>
      </p:sp>
      <p:grpSp>
        <p:nvGrpSpPr>
          <p:cNvPr id="18" name="object 18"/>
          <p:cNvGrpSpPr/>
          <p:nvPr/>
        </p:nvGrpSpPr>
        <p:grpSpPr>
          <a:xfrm>
            <a:off x="7964061" y="4586015"/>
            <a:ext cx="318318" cy="257031"/>
            <a:chOff x="5267185" y="4656569"/>
            <a:chExt cx="323215" cy="260985"/>
          </a:xfrm>
        </p:grpSpPr>
        <p:sp>
          <p:nvSpPr>
            <p:cNvPr id="19" name="object 19"/>
            <p:cNvSpPr/>
            <p:nvPr/>
          </p:nvSpPr>
          <p:spPr>
            <a:xfrm>
              <a:off x="5274805" y="4829314"/>
              <a:ext cx="307975" cy="0"/>
            </a:xfrm>
            <a:custGeom>
              <a:avLst/>
              <a:gdLst/>
              <a:ahLst/>
              <a:cxnLst/>
              <a:rect l="l" t="t" r="r" b="b"/>
              <a:pathLst>
                <a:path w="307975">
                  <a:moveTo>
                    <a:pt x="0" y="0"/>
                  </a:moveTo>
                  <a:lnTo>
                    <a:pt x="307771" y="0"/>
                  </a:lnTo>
                </a:path>
              </a:pathLst>
            </a:custGeom>
            <a:ln w="14744">
              <a:solidFill>
                <a:srgbClr val="30302F"/>
              </a:solidFill>
            </a:ln>
          </p:spPr>
          <p:txBody>
            <a:bodyPr wrap="square" lIns="0" tIns="0" rIns="0" bIns="0" rtlCol="0"/>
            <a:lstStyle/>
            <a:p>
              <a:endParaRPr sz="1773"/>
            </a:p>
          </p:txBody>
        </p:sp>
        <p:sp>
          <p:nvSpPr>
            <p:cNvPr id="20" name="object 20"/>
            <p:cNvSpPr/>
            <p:nvPr/>
          </p:nvSpPr>
          <p:spPr>
            <a:xfrm>
              <a:off x="5274805" y="4909819"/>
              <a:ext cx="307975" cy="0"/>
            </a:xfrm>
            <a:custGeom>
              <a:avLst/>
              <a:gdLst/>
              <a:ahLst/>
              <a:cxnLst/>
              <a:rect l="l" t="t" r="r" b="b"/>
              <a:pathLst>
                <a:path w="307975">
                  <a:moveTo>
                    <a:pt x="0" y="0"/>
                  </a:moveTo>
                  <a:lnTo>
                    <a:pt x="307771" y="0"/>
                  </a:lnTo>
                </a:path>
              </a:pathLst>
            </a:custGeom>
            <a:ln w="14744">
              <a:solidFill>
                <a:srgbClr val="30302F"/>
              </a:solidFill>
            </a:ln>
          </p:spPr>
          <p:txBody>
            <a:bodyPr wrap="square" lIns="0" tIns="0" rIns="0" bIns="0" rtlCol="0"/>
            <a:lstStyle/>
            <a:p>
              <a:endParaRPr sz="1773"/>
            </a:p>
          </p:txBody>
        </p:sp>
        <p:sp>
          <p:nvSpPr>
            <p:cNvPr id="21" name="object 21"/>
            <p:cNvSpPr/>
            <p:nvPr/>
          </p:nvSpPr>
          <p:spPr>
            <a:xfrm>
              <a:off x="5274805" y="4664189"/>
              <a:ext cx="307975" cy="0"/>
            </a:xfrm>
            <a:custGeom>
              <a:avLst/>
              <a:gdLst/>
              <a:ahLst/>
              <a:cxnLst/>
              <a:rect l="l" t="t" r="r" b="b"/>
              <a:pathLst>
                <a:path w="307975">
                  <a:moveTo>
                    <a:pt x="0" y="0"/>
                  </a:moveTo>
                  <a:lnTo>
                    <a:pt x="307771" y="0"/>
                  </a:lnTo>
                </a:path>
              </a:pathLst>
            </a:custGeom>
            <a:ln w="14744">
              <a:solidFill>
                <a:srgbClr val="30302F"/>
              </a:solidFill>
            </a:ln>
          </p:spPr>
          <p:txBody>
            <a:bodyPr wrap="square" lIns="0" tIns="0" rIns="0" bIns="0" rtlCol="0"/>
            <a:lstStyle/>
            <a:p>
              <a:endParaRPr sz="1773"/>
            </a:p>
          </p:txBody>
        </p:sp>
        <p:sp>
          <p:nvSpPr>
            <p:cNvPr id="22" name="object 22"/>
            <p:cNvSpPr/>
            <p:nvPr/>
          </p:nvSpPr>
          <p:spPr>
            <a:xfrm>
              <a:off x="5274805" y="4744707"/>
              <a:ext cx="307975" cy="0"/>
            </a:xfrm>
            <a:custGeom>
              <a:avLst/>
              <a:gdLst/>
              <a:ahLst/>
              <a:cxnLst/>
              <a:rect l="l" t="t" r="r" b="b"/>
              <a:pathLst>
                <a:path w="307975">
                  <a:moveTo>
                    <a:pt x="0" y="0"/>
                  </a:moveTo>
                  <a:lnTo>
                    <a:pt x="307771" y="0"/>
                  </a:lnTo>
                </a:path>
              </a:pathLst>
            </a:custGeom>
            <a:ln w="14744">
              <a:solidFill>
                <a:srgbClr val="30302F"/>
              </a:solidFill>
            </a:ln>
          </p:spPr>
          <p:txBody>
            <a:bodyPr wrap="square" lIns="0" tIns="0" rIns="0" bIns="0" rtlCol="0"/>
            <a:lstStyle/>
            <a:p>
              <a:endParaRPr sz="1773"/>
            </a:p>
          </p:txBody>
        </p:sp>
      </p:grpSp>
      <p:sp>
        <p:nvSpPr>
          <p:cNvPr id="23" name="object 23"/>
          <p:cNvSpPr txBox="1"/>
          <p:nvPr/>
        </p:nvSpPr>
        <p:spPr>
          <a:xfrm>
            <a:off x="8207932" y="5279872"/>
            <a:ext cx="365847" cy="88357"/>
          </a:xfrm>
          <a:prstGeom prst="rect">
            <a:avLst/>
          </a:prstGeom>
        </p:spPr>
        <p:txBody>
          <a:bodyPr vert="horz" wrap="square" lIns="0" tIns="12508" rIns="0" bIns="0" rtlCol="0">
            <a:spAutoFit/>
          </a:bodyPr>
          <a:lstStyle/>
          <a:p>
            <a:pPr marL="12507">
              <a:spcBef>
                <a:spcPts val="98"/>
              </a:spcBef>
            </a:pPr>
            <a:r>
              <a:rPr sz="492" spc="49" dirty="0">
                <a:solidFill>
                  <a:srgbClr val="231F20"/>
                </a:solidFill>
                <a:latin typeface="Calibri"/>
                <a:cs typeface="Calibri"/>
              </a:rPr>
              <a:t>MCR37796</a:t>
            </a:r>
            <a:endParaRPr sz="492">
              <a:latin typeface="Calibri"/>
              <a:cs typeface="Calibri"/>
            </a:endParaRPr>
          </a:p>
        </p:txBody>
      </p:sp>
      <p:grpSp>
        <p:nvGrpSpPr>
          <p:cNvPr id="24" name="object 24"/>
          <p:cNvGrpSpPr/>
          <p:nvPr/>
        </p:nvGrpSpPr>
        <p:grpSpPr>
          <a:xfrm>
            <a:off x="7670568" y="4090646"/>
            <a:ext cx="898044" cy="1190096"/>
            <a:chOff x="4969177" y="4153579"/>
            <a:chExt cx="911860" cy="1208405"/>
          </a:xfrm>
        </p:grpSpPr>
        <p:sp>
          <p:nvSpPr>
            <p:cNvPr id="25" name="object 25"/>
            <p:cNvSpPr/>
            <p:nvPr/>
          </p:nvSpPr>
          <p:spPr>
            <a:xfrm>
              <a:off x="5088009" y="4272553"/>
              <a:ext cx="675005" cy="970915"/>
            </a:xfrm>
            <a:custGeom>
              <a:avLst/>
              <a:gdLst/>
              <a:ahLst/>
              <a:cxnLst/>
              <a:rect l="l" t="t" r="r" b="b"/>
              <a:pathLst>
                <a:path w="675004" h="970914">
                  <a:moveTo>
                    <a:pt x="144" y="908831"/>
                  </a:moveTo>
                  <a:lnTo>
                    <a:pt x="144" y="889857"/>
                  </a:lnTo>
                  <a:lnTo>
                    <a:pt x="131" y="80664"/>
                  </a:lnTo>
                  <a:lnTo>
                    <a:pt x="31" y="72430"/>
                  </a:lnTo>
                  <a:lnTo>
                    <a:pt x="0" y="64134"/>
                  </a:lnTo>
                  <a:lnTo>
                    <a:pt x="18222" y="18240"/>
                  </a:lnTo>
                  <a:lnTo>
                    <a:pt x="55842" y="466"/>
                  </a:lnTo>
                  <a:lnTo>
                    <a:pt x="64101" y="33"/>
                  </a:lnTo>
                  <a:lnTo>
                    <a:pt x="72389" y="69"/>
                  </a:lnTo>
                  <a:lnTo>
                    <a:pt x="80624" y="171"/>
                  </a:lnTo>
                  <a:lnTo>
                    <a:pt x="593437" y="171"/>
                  </a:lnTo>
                  <a:lnTo>
                    <a:pt x="599886" y="92"/>
                  </a:lnTo>
                  <a:lnTo>
                    <a:pt x="606577" y="0"/>
                  </a:lnTo>
                  <a:lnTo>
                    <a:pt x="613327" y="107"/>
                  </a:lnTo>
                  <a:lnTo>
                    <a:pt x="651707" y="14375"/>
                  </a:lnTo>
                  <a:lnTo>
                    <a:pt x="672176" y="47105"/>
                  </a:lnTo>
                  <a:lnTo>
                    <a:pt x="674412" y="64179"/>
                  </a:lnTo>
                  <a:lnTo>
                    <a:pt x="673917" y="73005"/>
                  </a:lnTo>
                  <a:lnTo>
                    <a:pt x="673917" y="80664"/>
                  </a:lnTo>
                  <a:lnTo>
                    <a:pt x="673930" y="889857"/>
                  </a:lnTo>
                  <a:lnTo>
                    <a:pt x="674030" y="898913"/>
                  </a:lnTo>
                  <a:lnTo>
                    <a:pt x="674001" y="907927"/>
                  </a:lnTo>
                  <a:lnTo>
                    <a:pt x="649587" y="957670"/>
                  </a:lnTo>
                  <a:lnTo>
                    <a:pt x="612919" y="970349"/>
                  </a:lnTo>
                  <a:lnTo>
                    <a:pt x="61663" y="970349"/>
                  </a:lnTo>
                  <a:lnTo>
                    <a:pt x="37884" y="965418"/>
                  </a:lnTo>
                  <a:lnTo>
                    <a:pt x="18348" y="952149"/>
                  </a:lnTo>
                  <a:lnTo>
                    <a:pt x="5086" y="932600"/>
                  </a:lnTo>
                  <a:lnTo>
                    <a:pt x="131" y="908831"/>
                  </a:lnTo>
                </a:path>
              </a:pathLst>
            </a:custGeom>
            <a:ln w="9525">
              <a:solidFill>
                <a:srgbClr val="BCBEC0"/>
              </a:solidFill>
            </a:ln>
          </p:spPr>
          <p:txBody>
            <a:bodyPr wrap="square" lIns="0" tIns="0" rIns="0" bIns="0" rtlCol="0"/>
            <a:lstStyle/>
            <a:p>
              <a:endParaRPr sz="1773"/>
            </a:p>
          </p:txBody>
        </p:sp>
        <p:sp>
          <p:nvSpPr>
            <p:cNvPr id="26" name="object 26"/>
            <p:cNvSpPr/>
            <p:nvPr/>
          </p:nvSpPr>
          <p:spPr>
            <a:xfrm>
              <a:off x="5030959" y="4215496"/>
              <a:ext cx="788670" cy="1086485"/>
            </a:xfrm>
            <a:custGeom>
              <a:avLst/>
              <a:gdLst/>
              <a:ahLst/>
              <a:cxnLst/>
              <a:rect l="l" t="t" r="r" b="b"/>
              <a:pathLst>
                <a:path w="788670" h="1086485">
                  <a:moveTo>
                    <a:pt x="147491" y="1085876"/>
                  </a:moveTo>
                  <a:lnTo>
                    <a:pt x="101380" y="1083755"/>
                  </a:lnTo>
                  <a:lnTo>
                    <a:pt x="58097" y="1069072"/>
                  </a:lnTo>
                  <a:lnTo>
                    <a:pt x="15661" y="1026657"/>
                  </a:lnTo>
                  <a:lnTo>
                    <a:pt x="1525" y="985807"/>
                  </a:lnTo>
                  <a:lnTo>
                    <a:pt x="165" y="960249"/>
                  </a:lnTo>
                  <a:lnTo>
                    <a:pt x="196" y="947256"/>
                  </a:lnTo>
                  <a:lnTo>
                    <a:pt x="171" y="143143"/>
                  </a:lnTo>
                  <a:lnTo>
                    <a:pt x="88" y="133385"/>
                  </a:lnTo>
                  <a:lnTo>
                    <a:pt x="0" y="123539"/>
                  </a:lnTo>
                  <a:lnTo>
                    <a:pt x="150" y="113680"/>
                  </a:lnTo>
                  <a:lnTo>
                    <a:pt x="11793" y="65109"/>
                  </a:lnTo>
                  <a:lnTo>
                    <a:pt x="51715" y="19523"/>
                  </a:lnTo>
                  <a:lnTo>
                    <a:pt x="95738" y="1830"/>
                  </a:lnTo>
                  <a:lnTo>
                    <a:pt x="118348" y="0"/>
                  </a:lnTo>
                  <a:lnTo>
                    <a:pt x="129718" y="10"/>
                  </a:lnTo>
                  <a:lnTo>
                    <a:pt x="141014" y="103"/>
                  </a:lnTo>
                  <a:lnTo>
                    <a:pt x="669524" y="115"/>
                  </a:lnTo>
                  <a:lnTo>
                    <a:pt x="710330" y="6453"/>
                  </a:lnTo>
                  <a:lnTo>
                    <a:pt x="755329" y="35247"/>
                  </a:lnTo>
                  <a:lnTo>
                    <a:pt x="782745" y="81091"/>
                  </a:lnTo>
                  <a:lnTo>
                    <a:pt x="788085" y="127971"/>
                  </a:lnTo>
                  <a:lnTo>
                    <a:pt x="788003" y="143943"/>
                  </a:lnTo>
                  <a:lnTo>
                    <a:pt x="788003" y="940677"/>
                  </a:lnTo>
                  <a:lnTo>
                    <a:pt x="788103" y="951267"/>
                  </a:lnTo>
                  <a:lnTo>
                    <a:pt x="788195" y="961983"/>
                  </a:lnTo>
                  <a:lnTo>
                    <a:pt x="787965" y="972712"/>
                  </a:lnTo>
                  <a:lnTo>
                    <a:pt x="777788" y="1016304"/>
                  </a:lnTo>
                  <a:lnTo>
                    <a:pt x="733707" y="1066854"/>
                  </a:lnTo>
                  <a:lnTo>
                    <a:pt x="686857" y="1083607"/>
                  </a:lnTo>
                  <a:lnTo>
                    <a:pt x="654803" y="1085244"/>
                  </a:lnTo>
                  <a:lnTo>
                    <a:pt x="639019" y="1085203"/>
                  </a:lnTo>
                  <a:lnTo>
                    <a:pt x="623405" y="1085225"/>
                  </a:lnTo>
                  <a:lnTo>
                    <a:pt x="585563" y="1085281"/>
                  </a:lnTo>
                  <a:lnTo>
                    <a:pt x="531035" y="1085362"/>
                  </a:lnTo>
                  <a:lnTo>
                    <a:pt x="465362" y="1085459"/>
                  </a:lnTo>
                  <a:lnTo>
                    <a:pt x="394088" y="1085559"/>
                  </a:lnTo>
                  <a:lnTo>
                    <a:pt x="322756" y="1085653"/>
                  </a:lnTo>
                  <a:lnTo>
                    <a:pt x="256906" y="1085731"/>
                  </a:lnTo>
                  <a:lnTo>
                    <a:pt x="202082" y="1085782"/>
                  </a:lnTo>
                  <a:lnTo>
                    <a:pt x="163827" y="1085796"/>
                  </a:lnTo>
                  <a:lnTo>
                    <a:pt x="147681" y="1085762"/>
                  </a:lnTo>
                </a:path>
              </a:pathLst>
            </a:custGeom>
            <a:ln w="9525">
              <a:solidFill>
                <a:srgbClr val="BCBEC0"/>
              </a:solidFill>
            </a:ln>
          </p:spPr>
          <p:txBody>
            <a:bodyPr wrap="square" lIns="0" tIns="0" rIns="0" bIns="0" rtlCol="0"/>
            <a:lstStyle/>
            <a:p>
              <a:endParaRPr sz="1773"/>
            </a:p>
          </p:txBody>
        </p:sp>
        <p:sp>
          <p:nvSpPr>
            <p:cNvPr id="27" name="object 27"/>
            <p:cNvSpPr/>
            <p:nvPr/>
          </p:nvSpPr>
          <p:spPr>
            <a:xfrm>
              <a:off x="4978702" y="4163104"/>
              <a:ext cx="892810" cy="1189355"/>
            </a:xfrm>
            <a:custGeom>
              <a:avLst/>
              <a:gdLst/>
              <a:ahLst/>
              <a:cxnLst/>
              <a:rect l="l" t="t" r="r" b="b"/>
              <a:pathLst>
                <a:path w="892810" h="1189354">
                  <a:moveTo>
                    <a:pt x="178754" y="171"/>
                  </a:moveTo>
                  <a:lnTo>
                    <a:pt x="202656" y="171"/>
                  </a:lnTo>
                  <a:lnTo>
                    <a:pt x="693117" y="158"/>
                  </a:lnTo>
                  <a:lnTo>
                    <a:pt x="706007" y="78"/>
                  </a:lnTo>
                  <a:lnTo>
                    <a:pt x="718920" y="0"/>
                  </a:lnTo>
                  <a:lnTo>
                    <a:pt x="781620" y="7661"/>
                  </a:lnTo>
                  <a:lnTo>
                    <a:pt x="845337" y="44133"/>
                  </a:lnTo>
                  <a:lnTo>
                    <a:pt x="877703" y="90354"/>
                  </a:lnTo>
                  <a:lnTo>
                    <a:pt x="891694" y="145497"/>
                  </a:lnTo>
                  <a:lnTo>
                    <a:pt x="892724" y="171762"/>
                  </a:lnTo>
                  <a:lnTo>
                    <a:pt x="892664" y="184918"/>
                  </a:lnTo>
                  <a:lnTo>
                    <a:pt x="892583" y="198037"/>
                  </a:lnTo>
                  <a:lnTo>
                    <a:pt x="892570" y="989793"/>
                  </a:lnTo>
                  <a:lnTo>
                    <a:pt x="892056" y="1035694"/>
                  </a:lnTo>
                  <a:lnTo>
                    <a:pt x="884607" y="1080776"/>
                  </a:lnTo>
                  <a:lnTo>
                    <a:pt x="848398" y="1141953"/>
                  </a:lnTo>
                  <a:lnTo>
                    <a:pt x="788329" y="1179937"/>
                  </a:lnTo>
                  <a:lnTo>
                    <a:pt x="740359" y="1188821"/>
                  </a:lnTo>
                  <a:lnTo>
                    <a:pt x="724029" y="1189297"/>
                  </a:lnTo>
                  <a:lnTo>
                    <a:pt x="674626" y="1189202"/>
                  </a:lnTo>
                  <a:lnTo>
                    <a:pt x="625223" y="1189142"/>
                  </a:lnTo>
                  <a:lnTo>
                    <a:pt x="575819" y="1189111"/>
                  </a:lnTo>
                  <a:lnTo>
                    <a:pt x="526414" y="1189105"/>
                  </a:lnTo>
                  <a:lnTo>
                    <a:pt x="477010" y="1189116"/>
                  </a:lnTo>
                  <a:lnTo>
                    <a:pt x="427605" y="1189141"/>
                  </a:lnTo>
                  <a:lnTo>
                    <a:pt x="378201" y="1189174"/>
                  </a:lnTo>
                  <a:lnTo>
                    <a:pt x="328798" y="1189209"/>
                  </a:lnTo>
                  <a:lnTo>
                    <a:pt x="279396" y="1189240"/>
                  </a:lnTo>
                  <a:lnTo>
                    <a:pt x="229995" y="1189263"/>
                  </a:lnTo>
                  <a:lnTo>
                    <a:pt x="180596" y="1189272"/>
                  </a:lnTo>
                  <a:lnTo>
                    <a:pt x="168632" y="1189297"/>
                  </a:lnTo>
                  <a:lnTo>
                    <a:pt x="118676" y="1184020"/>
                  </a:lnTo>
                  <a:lnTo>
                    <a:pt x="70608" y="1163647"/>
                  </a:lnTo>
                  <a:lnTo>
                    <a:pt x="22421" y="1113318"/>
                  </a:lnTo>
                  <a:lnTo>
                    <a:pt x="3023" y="1058739"/>
                  </a:lnTo>
                  <a:lnTo>
                    <a:pt x="81" y="1014032"/>
                  </a:lnTo>
                  <a:lnTo>
                    <a:pt x="103" y="991381"/>
                  </a:lnTo>
                  <a:lnTo>
                    <a:pt x="103" y="199624"/>
                  </a:lnTo>
                  <a:lnTo>
                    <a:pt x="0" y="182426"/>
                  </a:lnTo>
                  <a:lnTo>
                    <a:pt x="54" y="165215"/>
                  </a:lnTo>
                  <a:lnTo>
                    <a:pt x="816" y="148045"/>
                  </a:lnTo>
                  <a:lnTo>
                    <a:pt x="9419" y="104467"/>
                  </a:lnTo>
                  <a:lnTo>
                    <a:pt x="36291" y="56014"/>
                  </a:lnTo>
                  <a:lnTo>
                    <a:pt x="79576" y="20403"/>
                  </a:lnTo>
                  <a:lnTo>
                    <a:pt x="123604" y="4361"/>
                  </a:lnTo>
                  <a:lnTo>
                    <a:pt x="160328" y="405"/>
                  </a:lnTo>
                  <a:lnTo>
                    <a:pt x="178983" y="158"/>
                  </a:lnTo>
                </a:path>
              </a:pathLst>
            </a:custGeom>
            <a:ln w="19050">
              <a:solidFill>
                <a:srgbClr val="BCBEC0"/>
              </a:solidFill>
            </a:ln>
          </p:spPr>
          <p:txBody>
            <a:bodyPr wrap="square" lIns="0" tIns="0" rIns="0" bIns="0" rtlCol="0"/>
            <a:lstStyle/>
            <a:p>
              <a:endParaRPr sz="1773"/>
            </a:p>
          </p:txBody>
        </p:sp>
        <p:sp>
          <p:nvSpPr>
            <p:cNvPr id="28" name="object 28"/>
            <p:cNvSpPr/>
            <p:nvPr/>
          </p:nvSpPr>
          <p:spPr>
            <a:xfrm>
              <a:off x="5090033" y="4998694"/>
              <a:ext cx="675640" cy="179705"/>
            </a:xfrm>
            <a:custGeom>
              <a:avLst/>
              <a:gdLst/>
              <a:ahLst/>
              <a:cxnLst/>
              <a:rect l="l" t="t" r="r" b="b"/>
              <a:pathLst>
                <a:path w="675639" h="179704">
                  <a:moveTo>
                    <a:pt x="617359" y="179285"/>
                  </a:moveTo>
                  <a:lnTo>
                    <a:pt x="57886" y="179285"/>
                  </a:lnTo>
                  <a:lnTo>
                    <a:pt x="35404" y="174718"/>
                  </a:lnTo>
                  <a:lnTo>
                    <a:pt x="16998" y="162280"/>
                  </a:lnTo>
                  <a:lnTo>
                    <a:pt x="4565" y="143870"/>
                  </a:lnTo>
                  <a:lnTo>
                    <a:pt x="0" y="121386"/>
                  </a:lnTo>
                  <a:lnTo>
                    <a:pt x="0" y="57886"/>
                  </a:lnTo>
                  <a:lnTo>
                    <a:pt x="4565" y="35415"/>
                  </a:lnTo>
                  <a:lnTo>
                    <a:pt x="16998" y="17008"/>
                  </a:lnTo>
                  <a:lnTo>
                    <a:pt x="35404" y="4569"/>
                  </a:lnTo>
                  <a:lnTo>
                    <a:pt x="57886" y="0"/>
                  </a:lnTo>
                  <a:lnTo>
                    <a:pt x="617359" y="0"/>
                  </a:lnTo>
                  <a:lnTo>
                    <a:pt x="639836" y="4569"/>
                  </a:lnTo>
                  <a:lnTo>
                    <a:pt x="658242" y="17008"/>
                  </a:lnTo>
                  <a:lnTo>
                    <a:pt x="670678" y="35415"/>
                  </a:lnTo>
                  <a:lnTo>
                    <a:pt x="675246" y="57886"/>
                  </a:lnTo>
                  <a:lnTo>
                    <a:pt x="675246" y="121386"/>
                  </a:lnTo>
                  <a:lnTo>
                    <a:pt x="670678" y="143870"/>
                  </a:lnTo>
                  <a:lnTo>
                    <a:pt x="658242" y="162280"/>
                  </a:lnTo>
                  <a:lnTo>
                    <a:pt x="639836" y="174718"/>
                  </a:lnTo>
                  <a:lnTo>
                    <a:pt x="617359" y="179285"/>
                  </a:lnTo>
                  <a:close/>
                </a:path>
              </a:pathLst>
            </a:custGeom>
            <a:ln w="24358">
              <a:solidFill>
                <a:srgbClr val="2E8AC9"/>
              </a:solidFill>
            </a:ln>
          </p:spPr>
          <p:txBody>
            <a:bodyPr wrap="square" lIns="0" tIns="0" rIns="0" bIns="0" rtlCol="0"/>
            <a:lstStyle/>
            <a:p>
              <a:endParaRPr sz="1773"/>
            </a:p>
          </p:txBody>
        </p:sp>
      </p:grpSp>
      <p:sp>
        <p:nvSpPr>
          <p:cNvPr id="29" name="object 29"/>
          <p:cNvSpPr txBox="1"/>
          <p:nvPr/>
        </p:nvSpPr>
        <p:spPr>
          <a:xfrm>
            <a:off x="5620405" y="5802765"/>
            <a:ext cx="1596592" cy="148950"/>
          </a:xfrm>
          <a:prstGeom prst="rect">
            <a:avLst/>
          </a:prstGeom>
        </p:spPr>
        <p:txBody>
          <a:bodyPr vert="horz" wrap="square" lIns="0" tIns="12508" rIns="0" bIns="0" rtlCol="0">
            <a:spAutoFit/>
          </a:bodyPr>
          <a:lstStyle/>
          <a:p>
            <a:pPr marL="12507">
              <a:spcBef>
                <a:spcPts val="98"/>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39"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graphicFrame>
        <p:nvGraphicFramePr>
          <p:cNvPr id="30" name="object 30"/>
          <p:cNvGraphicFramePr>
            <a:graphicFrameLocks noGrp="1"/>
          </p:cNvGraphicFramePr>
          <p:nvPr/>
        </p:nvGraphicFramePr>
        <p:xfrm>
          <a:off x="3223952" y="6012642"/>
          <a:ext cx="6384491" cy="3481628"/>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1000"/>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5076"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100"/>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1000"/>
                        </a:spcBef>
                      </a:pPr>
                      <a:r>
                        <a:rPr sz="900" b="1" spc="-10" dirty="0">
                          <a:latin typeface="Tahoma"/>
                          <a:cs typeface="Tahoma"/>
                        </a:rPr>
                        <a:t>Settings</a:t>
                      </a:r>
                      <a:endParaRPr sz="900">
                        <a:latin typeface="Tahoma"/>
                        <a:cs typeface="Tahoma"/>
                      </a:endParaRPr>
                    </a:p>
                  </a:txBody>
                  <a:tcPr marL="0" marR="0" marT="125076"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1000"/>
                        </a:spcBef>
                      </a:pPr>
                      <a:r>
                        <a:rPr sz="900" b="1" spc="-10" dirty="0">
                          <a:latin typeface="Tahoma"/>
                          <a:cs typeface="Tahoma"/>
                        </a:rPr>
                        <a:t>Default</a:t>
                      </a:r>
                      <a:endParaRPr sz="900">
                        <a:latin typeface="Tahoma"/>
                        <a:cs typeface="Tahoma"/>
                      </a:endParaRPr>
                    </a:p>
                  </a:txBody>
                  <a:tcPr marL="0" marR="0" marT="125076"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1000"/>
                        </a:spcBef>
                      </a:pPr>
                      <a:r>
                        <a:rPr sz="900" b="1" spc="-10" dirty="0">
                          <a:latin typeface="Tahoma"/>
                          <a:cs typeface="Tahoma"/>
                        </a:rPr>
                        <a:t>Notes</a:t>
                      </a:r>
                      <a:endParaRPr sz="900">
                        <a:latin typeface="Tahoma"/>
                        <a:cs typeface="Tahoma"/>
                      </a:endParaRPr>
                    </a:p>
                  </a:txBody>
                  <a:tcPr marL="0" marR="0" marT="125076"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424632">
                <a:tc>
                  <a:txBody>
                    <a:bodyPr/>
                    <a:lstStyle/>
                    <a:p>
                      <a:pPr marL="24765">
                        <a:lnSpc>
                          <a:spcPts val="1075"/>
                        </a:lnSpc>
                      </a:pPr>
                      <a:r>
                        <a:rPr sz="900" spc="50" dirty="0">
                          <a:latin typeface="Calibri"/>
                          <a:cs typeface="Calibri"/>
                        </a:rPr>
                        <a:t>None</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75"/>
                        </a:lnSpc>
                      </a:pPr>
                      <a:r>
                        <a:rPr sz="900" spc="90" dirty="0">
                          <a:latin typeface="Calibri"/>
                          <a:cs typeface="Calibri"/>
                        </a:rPr>
                        <a:t>Language</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80" dirty="0">
                          <a:highlight>
                            <a:srgbClr val="FFFF00"/>
                          </a:highlight>
                          <a:latin typeface="Calibri"/>
                          <a:cs typeface="Calibri"/>
                        </a:rPr>
                        <a:t>English</a:t>
                      </a:r>
                      <a:endParaRPr sz="900" dirty="0">
                        <a:highlight>
                          <a:srgbClr val="FFFF00"/>
                        </a:highlight>
                        <a:latin typeface="Calibri"/>
                        <a:cs typeface="Calibri"/>
                      </a:endParaRPr>
                    </a:p>
                    <a:p>
                      <a:pPr marL="177165" indent="-153035">
                        <a:lnSpc>
                          <a:spcPts val="1000"/>
                        </a:lnSpc>
                        <a:buFont typeface="Calibri"/>
                        <a:buChar char="•"/>
                        <a:tabLst>
                          <a:tab pos="177800" algn="l"/>
                        </a:tabLst>
                      </a:pPr>
                      <a:r>
                        <a:rPr sz="900" spc="65" dirty="0">
                          <a:latin typeface="Calibri"/>
                          <a:cs typeface="Calibri"/>
                        </a:rPr>
                        <a:t>Francais</a:t>
                      </a:r>
                      <a:endParaRPr sz="900" dirty="0">
                        <a:latin typeface="Calibri"/>
                        <a:cs typeface="Calibri"/>
                      </a:endParaRPr>
                    </a:p>
                    <a:p>
                      <a:pPr marL="177165" indent="-153035">
                        <a:lnSpc>
                          <a:spcPts val="1040"/>
                        </a:lnSpc>
                        <a:buFont typeface="Calibri"/>
                        <a:buChar char="•"/>
                        <a:tabLst>
                          <a:tab pos="177800" algn="l"/>
                        </a:tabLst>
                      </a:pPr>
                      <a:r>
                        <a:rPr sz="900" spc="75" dirty="0">
                          <a:latin typeface="Calibri"/>
                          <a:cs typeface="Calibri"/>
                        </a:rPr>
                        <a:t>Espanol</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75"/>
                        </a:lnSpc>
                      </a:pPr>
                      <a:r>
                        <a:rPr sz="900" spc="85" dirty="0">
                          <a:latin typeface="Calibri"/>
                          <a:cs typeface="Calibri"/>
                        </a:rPr>
                        <a:t>Engligh</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a:lnSpc>
                          <a:spcPct val="100000"/>
                        </a:lnSpc>
                      </a:pPr>
                      <a:endParaRPr sz="900">
                        <a:latin typeface="Times New Roman"/>
                        <a:cs typeface="Times New Roman"/>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424632">
                <a:tc>
                  <a:txBody>
                    <a:bodyPr/>
                    <a:lstStyle/>
                    <a:p>
                      <a:pPr marL="24765">
                        <a:lnSpc>
                          <a:spcPct val="100000"/>
                        </a:lnSpc>
                      </a:pPr>
                      <a:r>
                        <a:rPr sz="900" spc="50" dirty="0">
                          <a:latin typeface="Calibri"/>
                          <a:cs typeface="Calibri"/>
                        </a:rPr>
                        <a:t>None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60" dirty="0">
                          <a:latin typeface="Calibri"/>
                          <a:cs typeface="Calibri"/>
                        </a:rPr>
                        <a:t>Room</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5" dirty="0">
                          <a:latin typeface="Calibri"/>
                          <a:cs typeface="Calibri"/>
                        </a:rPr>
                        <a:t>Bedroom</a:t>
                      </a:r>
                      <a:endParaRPr sz="900" dirty="0">
                        <a:latin typeface="Calibri"/>
                        <a:cs typeface="Calibri"/>
                      </a:endParaRPr>
                    </a:p>
                    <a:p>
                      <a:pPr marL="177165" indent="-153035">
                        <a:lnSpc>
                          <a:spcPts val="1000"/>
                        </a:lnSpc>
                        <a:buFont typeface="Calibri"/>
                        <a:buChar char="•"/>
                        <a:tabLst>
                          <a:tab pos="177800" algn="l"/>
                        </a:tabLst>
                      </a:pPr>
                      <a:r>
                        <a:rPr sz="900" spc="80" dirty="0">
                          <a:highlight>
                            <a:srgbClr val="FFFF00"/>
                          </a:highlight>
                          <a:latin typeface="Calibri"/>
                          <a:cs typeface="Calibri"/>
                        </a:rPr>
                        <a:t>Living</a:t>
                      </a:r>
                      <a:r>
                        <a:rPr sz="900" spc="20" dirty="0">
                          <a:highlight>
                            <a:srgbClr val="FFFF00"/>
                          </a:highlight>
                          <a:latin typeface="Calibri"/>
                          <a:cs typeface="Calibri"/>
                        </a:rPr>
                        <a:t> </a:t>
                      </a:r>
                      <a:r>
                        <a:rPr sz="900" spc="55" dirty="0">
                          <a:highlight>
                            <a:srgbClr val="FFFF00"/>
                          </a:highlight>
                          <a:latin typeface="Calibri"/>
                          <a:cs typeface="Calibri"/>
                        </a:rPr>
                        <a:t>space</a:t>
                      </a:r>
                      <a:endParaRPr sz="900" dirty="0">
                        <a:highlight>
                          <a:srgbClr val="FFFF00"/>
                        </a:highlight>
                        <a:latin typeface="Calibri"/>
                        <a:cs typeface="Calibri"/>
                      </a:endParaRPr>
                    </a:p>
                    <a:p>
                      <a:pPr marL="177165" indent="-153035">
                        <a:lnSpc>
                          <a:spcPts val="1040"/>
                        </a:lnSpc>
                        <a:buFont typeface="Calibri"/>
                        <a:buChar char="•"/>
                        <a:tabLst>
                          <a:tab pos="177800" algn="l"/>
                        </a:tabLst>
                      </a:pPr>
                      <a:r>
                        <a:rPr sz="900" spc="40" dirty="0">
                          <a:latin typeface="Calibri"/>
                          <a:cs typeface="Calibri"/>
                        </a:rPr>
                        <a:t>Other</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rowSpan="2">
                  <a:txBody>
                    <a:bodyPr/>
                    <a:lstStyle/>
                    <a:p>
                      <a:pPr marL="24765" marR="182880">
                        <a:lnSpc>
                          <a:spcPts val="1000"/>
                        </a:lnSpc>
                        <a:spcBef>
                          <a:spcPts val="100"/>
                        </a:spcBef>
                      </a:pPr>
                      <a:r>
                        <a:rPr sz="900" spc="80" dirty="0">
                          <a:latin typeface="Calibri"/>
                          <a:cs typeface="Calibri"/>
                        </a:rPr>
                        <a:t>No</a:t>
                      </a:r>
                      <a:r>
                        <a:rPr sz="900" spc="5" dirty="0">
                          <a:latin typeface="Calibri"/>
                          <a:cs typeface="Calibri"/>
                        </a:rPr>
                        <a:t> </a:t>
                      </a:r>
                      <a:r>
                        <a:rPr sz="900" spc="40" dirty="0">
                          <a:latin typeface="Calibri"/>
                          <a:cs typeface="Calibri"/>
                        </a:rPr>
                        <a:t>defaulted value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rowSpan="2">
                  <a:txBody>
                    <a:bodyPr/>
                    <a:lstStyle/>
                    <a:p>
                      <a:pPr marL="24765" marR="81280">
                        <a:lnSpc>
                          <a:spcPts val="1000"/>
                        </a:lnSpc>
                        <a:spcBef>
                          <a:spcPts val="100"/>
                        </a:spcBef>
                      </a:pPr>
                      <a:r>
                        <a:rPr sz="900" spc="65" dirty="0">
                          <a:latin typeface="Calibri"/>
                          <a:cs typeface="Calibri"/>
                        </a:rPr>
                        <a:t>In</a:t>
                      </a:r>
                      <a:r>
                        <a:rPr sz="900" spc="75" dirty="0">
                          <a:latin typeface="Calibri"/>
                          <a:cs typeface="Calibri"/>
                        </a:rPr>
                        <a:t> </a:t>
                      </a:r>
                      <a:r>
                        <a:rPr sz="900" dirty="0">
                          <a:latin typeface="Calibri"/>
                          <a:cs typeface="Calibri"/>
                        </a:rPr>
                        <a:t>what</a:t>
                      </a:r>
                      <a:r>
                        <a:rPr sz="900" spc="90" dirty="0">
                          <a:latin typeface="Calibri"/>
                          <a:cs typeface="Calibri"/>
                        </a:rPr>
                        <a:t> </a:t>
                      </a:r>
                      <a:r>
                        <a:rPr sz="900" dirty="0">
                          <a:latin typeface="Calibri"/>
                          <a:cs typeface="Calibri"/>
                        </a:rPr>
                        <a:t>type</a:t>
                      </a:r>
                      <a:r>
                        <a:rPr sz="900" spc="85" dirty="0">
                          <a:latin typeface="Calibri"/>
                          <a:cs typeface="Calibri"/>
                        </a:rPr>
                        <a:t> </a:t>
                      </a:r>
                      <a:r>
                        <a:rPr sz="900" dirty="0">
                          <a:latin typeface="Calibri"/>
                          <a:cs typeface="Calibri"/>
                        </a:rPr>
                        <a:t>of</a:t>
                      </a:r>
                      <a:r>
                        <a:rPr sz="900" spc="85" dirty="0">
                          <a:latin typeface="Calibri"/>
                          <a:cs typeface="Calibri"/>
                        </a:rPr>
                        <a:t> </a:t>
                      </a:r>
                      <a:r>
                        <a:rPr sz="900" spc="55" dirty="0">
                          <a:latin typeface="Calibri"/>
                          <a:cs typeface="Calibri"/>
                        </a:rPr>
                        <a:t>room</a:t>
                      </a:r>
                      <a:r>
                        <a:rPr sz="900" spc="85" dirty="0">
                          <a:latin typeface="Calibri"/>
                          <a:cs typeface="Calibri"/>
                        </a:rPr>
                        <a:t> </a:t>
                      </a:r>
                      <a:r>
                        <a:rPr sz="900" dirty="0">
                          <a:latin typeface="Calibri"/>
                          <a:cs typeface="Calibri"/>
                        </a:rPr>
                        <a:t>will</a:t>
                      </a:r>
                      <a:r>
                        <a:rPr sz="900" spc="85" dirty="0">
                          <a:latin typeface="Calibri"/>
                          <a:cs typeface="Calibri"/>
                        </a:rPr>
                        <a:t> </a:t>
                      </a:r>
                      <a:r>
                        <a:rPr sz="900" spc="55" dirty="0">
                          <a:latin typeface="Calibri"/>
                          <a:cs typeface="Calibri"/>
                        </a:rPr>
                        <a:t>this</a:t>
                      </a:r>
                      <a:r>
                        <a:rPr sz="900" spc="85" dirty="0">
                          <a:latin typeface="Calibri"/>
                          <a:cs typeface="Calibri"/>
                        </a:rPr>
                        <a:t> </a:t>
                      </a:r>
                      <a:r>
                        <a:rPr sz="900" spc="50" dirty="0">
                          <a:latin typeface="Calibri"/>
                          <a:cs typeface="Calibri"/>
                        </a:rPr>
                        <a:t>thermostat</a:t>
                      </a:r>
                      <a:r>
                        <a:rPr sz="900" spc="90" dirty="0">
                          <a:latin typeface="Calibri"/>
                          <a:cs typeface="Calibri"/>
                        </a:rPr>
                        <a:t> </a:t>
                      </a:r>
                      <a:r>
                        <a:rPr sz="900" spc="25" dirty="0">
                          <a:latin typeface="Calibri"/>
                          <a:cs typeface="Calibri"/>
                        </a:rPr>
                        <a:t>be </a:t>
                      </a:r>
                      <a:r>
                        <a:rPr sz="900" spc="40" dirty="0">
                          <a:latin typeface="Calibri"/>
                          <a:cs typeface="Calibri"/>
                        </a:rPr>
                        <a:t>installed?</a:t>
                      </a:r>
                      <a:endParaRPr sz="900">
                        <a:latin typeface="Calibri"/>
                        <a:cs typeface="Calibri"/>
                      </a:endParaRPr>
                    </a:p>
                    <a:p>
                      <a:pPr marL="24765">
                        <a:lnSpc>
                          <a:spcPts val="940"/>
                        </a:lnSpc>
                      </a:pPr>
                      <a:r>
                        <a:rPr sz="900" spc="65" dirty="0">
                          <a:latin typeface="Calibri"/>
                          <a:cs typeface="Calibri"/>
                        </a:rPr>
                        <a:t>These questions </a:t>
                      </a:r>
                      <a:r>
                        <a:rPr sz="900" dirty="0">
                          <a:latin typeface="Calibri"/>
                          <a:cs typeface="Calibri"/>
                        </a:rPr>
                        <a:t>are</a:t>
                      </a:r>
                      <a:r>
                        <a:rPr sz="900" spc="70" dirty="0">
                          <a:latin typeface="Calibri"/>
                          <a:cs typeface="Calibri"/>
                        </a:rPr>
                        <a:t> </a:t>
                      </a:r>
                      <a:r>
                        <a:rPr sz="900" spc="65" dirty="0">
                          <a:latin typeface="Calibri"/>
                          <a:cs typeface="Calibri"/>
                        </a:rPr>
                        <a:t>asked </a:t>
                      </a:r>
                      <a:r>
                        <a:rPr sz="900" dirty="0">
                          <a:latin typeface="Calibri"/>
                          <a:cs typeface="Calibri"/>
                        </a:rPr>
                        <a:t>for</a:t>
                      </a:r>
                      <a:r>
                        <a:rPr sz="900" spc="70" dirty="0">
                          <a:latin typeface="Calibri"/>
                          <a:cs typeface="Calibri"/>
                        </a:rPr>
                        <a:t> </a:t>
                      </a:r>
                      <a:r>
                        <a:rPr sz="900" dirty="0">
                          <a:latin typeface="Calibri"/>
                          <a:cs typeface="Calibri"/>
                        </a:rPr>
                        <a:t>two</a:t>
                      </a:r>
                      <a:r>
                        <a:rPr sz="900" spc="65" dirty="0">
                          <a:latin typeface="Calibri"/>
                          <a:cs typeface="Calibri"/>
                        </a:rPr>
                        <a:t> </a:t>
                      </a:r>
                      <a:r>
                        <a:rPr sz="900" spc="40" dirty="0">
                          <a:latin typeface="Calibri"/>
                          <a:cs typeface="Calibri"/>
                        </a:rPr>
                        <a:t>reasons:</a:t>
                      </a:r>
                      <a:endParaRPr sz="900">
                        <a:latin typeface="Calibri"/>
                        <a:cs typeface="Calibri"/>
                      </a:endParaRPr>
                    </a:p>
                    <a:p>
                      <a:pPr marL="329565" marR="35560" indent="-215265">
                        <a:lnSpc>
                          <a:spcPct val="92500"/>
                        </a:lnSpc>
                        <a:spcBef>
                          <a:spcPts val="40"/>
                        </a:spcBef>
                        <a:buFont typeface="Calibri"/>
                        <a:buAutoNum type="arabicPeriod"/>
                        <a:tabLst>
                          <a:tab pos="330200" algn="l"/>
                        </a:tabLst>
                      </a:pPr>
                      <a:r>
                        <a:rPr sz="900" spc="50" dirty="0">
                          <a:latin typeface="Calibri"/>
                          <a:cs typeface="Calibri"/>
                        </a:rPr>
                        <a:t>Other</a:t>
                      </a:r>
                      <a:r>
                        <a:rPr sz="900" spc="10" dirty="0">
                          <a:latin typeface="Calibri"/>
                          <a:cs typeface="Calibri"/>
                        </a:rPr>
                        <a:t> </a:t>
                      </a:r>
                      <a:r>
                        <a:rPr sz="900" spc="95" dirty="0">
                          <a:latin typeface="Calibri"/>
                          <a:cs typeface="Calibri"/>
                        </a:rPr>
                        <a:t>RedLINK</a:t>
                      </a:r>
                      <a:r>
                        <a:rPr sz="900" spc="20" dirty="0">
                          <a:latin typeface="Calibri"/>
                          <a:cs typeface="Calibri"/>
                        </a:rPr>
                        <a:t> </a:t>
                      </a:r>
                      <a:r>
                        <a:rPr sz="900" spc="50" dirty="0">
                          <a:latin typeface="Calibri"/>
                          <a:cs typeface="Calibri"/>
                        </a:rPr>
                        <a:t>indoor</a:t>
                      </a:r>
                      <a:r>
                        <a:rPr sz="900" spc="15" dirty="0">
                          <a:latin typeface="Calibri"/>
                          <a:cs typeface="Calibri"/>
                        </a:rPr>
                        <a:t> </a:t>
                      </a:r>
                      <a:r>
                        <a:rPr sz="900" spc="70" dirty="0">
                          <a:latin typeface="Calibri"/>
                          <a:cs typeface="Calibri"/>
                        </a:rPr>
                        <a:t>sensors</a:t>
                      </a:r>
                      <a:r>
                        <a:rPr sz="900" spc="15" dirty="0">
                          <a:latin typeface="Calibri"/>
                          <a:cs typeface="Calibri"/>
                        </a:rPr>
                        <a:t> </a:t>
                      </a:r>
                      <a:r>
                        <a:rPr sz="900" spc="55" dirty="0">
                          <a:latin typeface="Calibri"/>
                          <a:cs typeface="Calibri"/>
                        </a:rPr>
                        <a:t>could be</a:t>
                      </a:r>
                      <a:r>
                        <a:rPr sz="900" spc="70" dirty="0">
                          <a:latin typeface="Calibri"/>
                          <a:cs typeface="Calibri"/>
                        </a:rPr>
                        <a:t> used</a:t>
                      </a:r>
                      <a:r>
                        <a:rPr sz="900" spc="75" dirty="0">
                          <a:latin typeface="Calibri"/>
                          <a:cs typeface="Calibri"/>
                        </a:rPr>
                        <a:t> </a:t>
                      </a:r>
                      <a:r>
                        <a:rPr sz="900" dirty="0">
                          <a:latin typeface="Calibri"/>
                          <a:cs typeface="Calibri"/>
                        </a:rPr>
                        <a:t>for</a:t>
                      </a:r>
                      <a:r>
                        <a:rPr sz="900" spc="80" dirty="0">
                          <a:latin typeface="Calibri"/>
                          <a:cs typeface="Calibri"/>
                        </a:rPr>
                        <a:t> </a:t>
                      </a:r>
                      <a:r>
                        <a:rPr sz="900" dirty="0">
                          <a:latin typeface="Calibri"/>
                          <a:cs typeface="Calibri"/>
                        </a:rPr>
                        <a:t>other</a:t>
                      </a:r>
                      <a:r>
                        <a:rPr sz="900" spc="75" dirty="0">
                          <a:latin typeface="Calibri"/>
                          <a:cs typeface="Calibri"/>
                        </a:rPr>
                        <a:t> </a:t>
                      </a:r>
                      <a:r>
                        <a:rPr sz="900" spc="80" dirty="0">
                          <a:latin typeface="Calibri"/>
                          <a:cs typeface="Calibri"/>
                        </a:rPr>
                        <a:t>spaces </a:t>
                      </a:r>
                      <a:r>
                        <a:rPr sz="900" spc="65" dirty="0">
                          <a:latin typeface="Calibri"/>
                          <a:cs typeface="Calibri"/>
                        </a:rPr>
                        <a:t>in</a:t>
                      </a:r>
                      <a:r>
                        <a:rPr sz="900" spc="85" dirty="0">
                          <a:latin typeface="Calibri"/>
                          <a:cs typeface="Calibri"/>
                        </a:rPr>
                        <a:t> </a:t>
                      </a:r>
                      <a:r>
                        <a:rPr sz="900" dirty="0">
                          <a:latin typeface="Calibri"/>
                          <a:cs typeface="Calibri"/>
                        </a:rPr>
                        <a:t>the</a:t>
                      </a:r>
                      <a:r>
                        <a:rPr sz="900" spc="70" dirty="0">
                          <a:latin typeface="Calibri"/>
                          <a:cs typeface="Calibri"/>
                        </a:rPr>
                        <a:t> </a:t>
                      </a:r>
                      <a:r>
                        <a:rPr sz="900" spc="40" dirty="0">
                          <a:latin typeface="Calibri"/>
                          <a:cs typeface="Calibri"/>
                        </a:rPr>
                        <a:t>home. </a:t>
                      </a:r>
                      <a:r>
                        <a:rPr sz="900" spc="55" dirty="0">
                          <a:latin typeface="Calibri"/>
                          <a:cs typeface="Calibri"/>
                        </a:rPr>
                        <a:t>When</a:t>
                      </a:r>
                      <a:r>
                        <a:rPr sz="900" spc="60" dirty="0">
                          <a:latin typeface="Calibri"/>
                          <a:cs typeface="Calibri"/>
                        </a:rPr>
                        <a:t> </a:t>
                      </a:r>
                      <a:r>
                        <a:rPr sz="900" spc="55" dirty="0">
                          <a:latin typeface="Calibri"/>
                          <a:cs typeface="Calibri"/>
                        </a:rPr>
                        <a:t>these</a:t>
                      </a:r>
                      <a:r>
                        <a:rPr sz="900" spc="65" dirty="0">
                          <a:latin typeface="Calibri"/>
                          <a:cs typeface="Calibri"/>
                        </a:rPr>
                        <a:t> </a:t>
                      </a:r>
                      <a:r>
                        <a:rPr sz="900" spc="70" dirty="0">
                          <a:latin typeface="Calibri"/>
                          <a:cs typeface="Calibri"/>
                        </a:rPr>
                        <a:t>sensors</a:t>
                      </a:r>
                      <a:r>
                        <a:rPr sz="900" spc="60" dirty="0">
                          <a:latin typeface="Calibri"/>
                          <a:cs typeface="Calibri"/>
                        </a:rPr>
                        <a:t> </a:t>
                      </a:r>
                      <a:r>
                        <a:rPr sz="900" dirty="0">
                          <a:latin typeface="Calibri"/>
                          <a:cs typeface="Calibri"/>
                        </a:rPr>
                        <a:t>are</a:t>
                      </a:r>
                      <a:r>
                        <a:rPr sz="900" spc="60" dirty="0">
                          <a:latin typeface="Calibri"/>
                          <a:cs typeface="Calibri"/>
                        </a:rPr>
                        <a:t> </a:t>
                      </a:r>
                      <a:r>
                        <a:rPr sz="900" spc="55" dirty="0">
                          <a:latin typeface="Calibri"/>
                          <a:cs typeface="Calibri"/>
                        </a:rPr>
                        <a:t>used, </a:t>
                      </a:r>
                      <a:r>
                        <a:rPr sz="900" dirty="0">
                          <a:latin typeface="Calibri"/>
                          <a:cs typeface="Calibri"/>
                        </a:rPr>
                        <a:t>the</a:t>
                      </a:r>
                      <a:r>
                        <a:rPr sz="900" spc="55" dirty="0">
                          <a:latin typeface="Calibri"/>
                          <a:cs typeface="Calibri"/>
                        </a:rPr>
                        <a:t> </a:t>
                      </a:r>
                      <a:r>
                        <a:rPr sz="900" spc="70" dirty="0">
                          <a:latin typeface="Calibri"/>
                          <a:cs typeface="Calibri"/>
                        </a:rPr>
                        <a:t>cus- </a:t>
                      </a:r>
                      <a:r>
                        <a:rPr sz="900" dirty="0">
                          <a:latin typeface="Calibri"/>
                          <a:cs typeface="Calibri"/>
                        </a:rPr>
                        <a:t>tomer</a:t>
                      </a:r>
                      <a:r>
                        <a:rPr sz="900" spc="60" dirty="0">
                          <a:latin typeface="Calibri"/>
                          <a:cs typeface="Calibri"/>
                        </a:rPr>
                        <a:t> </a:t>
                      </a:r>
                      <a:r>
                        <a:rPr sz="900" spc="70" dirty="0">
                          <a:latin typeface="Calibri"/>
                          <a:cs typeface="Calibri"/>
                        </a:rPr>
                        <a:t>is</a:t>
                      </a:r>
                      <a:r>
                        <a:rPr sz="900" spc="60" dirty="0">
                          <a:latin typeface="Calibri"/>
                          <a:cs typeface="Calibri"/>
                        </a:rPr>
                        <a:t> </a:t>
                      </a:r>
                      <a:r>
                        <a:rPr sz="900" spc="55" dirty="0">
                          <a:latin typeface="Calibri"/>
                          <a:cs typeface="Calibri"/>
                        </a:rPr>
                        <a:t>able</a:t>
                      </a:r>
                      <a:r>
                        <a:rPr sz="900" spc="60" dirty="0">
                          <a:latin typeface="Calibri"/>
                          <a:cs typeface="Calibri"/>
                        </a:rPr>
                        <a:t> </a:t>
                      </a:r>
                      <a:r>
                        <a:rPr sz="900" dirty="0">
                          <a:latin typeface="Calibri"/>
                          <a:cs typeface="Calibri"/>
                        </a:rPr>
                        <a:t>to</a:t>
                      </a:r>
                      <a:r>
                        <a:rPr sz="900" spc="60" dirty="0">
                          <a:latin typeface="Calibri"/>
                          <a:cs typeface="Calibri"/>
                        </a:rPr>
                        <a:t> </a:t>
                      </a:r>
                      <a:r>
                        <a:rPr sz="900" spc="55" dirty="0">
                          <a:latin typeface="Calibri"/>
                          <a:cs typeface="Calibri"/>
                        </a:rPr>
                        <a:t>select</a:t>
                      </a:r>
                      <a:r>
                        <a:rPr sz="900" spc="65" dirty="0">
                          <a:latin typeface="Calibri"/>
                          <a:cs typeface="Calibri"/>
                        </a:rPr>
                        <a:t> </a:t>
                      </a:r>
                      <a:r>
                        <a:rPr sz="900" spc="55" dirty="0">
                          <a:latin typeface="Calibri"/>
                          <a:cs typeface="Calibri"/>
                        </a:rPr>
                        <a:t>certain</a:t>
                      </a:r>
                      <a:r>
                        <a:rPr sz="900" spc="65" dirty="0">
                          <a:latin typeface="Calibri"/>
                          <a:cs typeface="Calibri"/>
                        </a:rPr>
                        <a:t> </a:t>
                      </a:r>
                      <a:r>
                        <a:rPr sz="900" spc="60" dirty="0">
                          <a:latin typeface="Calibri"/>
                          <a:cs typeface="Calibri"/>
                        </a:rPr>
                        <a:t>sensors </a:t>
                      </a:r>
                      <a:r>
                        <a:rPr sz="900" dirty="0">
                          <a:latin typeface="Calibri"/>
                          <a:cs typeface="Calibri"/>
                        </a:rPr>
                        <a:t>to</a:t>
                      </a:r>
                      <a:r>
                        <a:rPr sz="900" spc="90" dirty="0">
                          <a:latin typeface="Calibri"/>
                          <a:cs typeface="Calibri"/>
                        </a:rPr>
                        <a:t> </a:t>
                      </a:r>
                      <a:r>
                        <a:rPr sz="900" spc="60" dirty="0">
                          <a:latin typeface="Calibri"/>
                          <a:cs typeface="Calibri"/>
                        </a:rPr>
                        <a:t>have</a:t>
                      </a:r>
                      <a:r>
                        <a:rPr sz="900" spc="95" dirty="0">
                          <a:latin typeface="Calibri"/>
                          <a:cs typeface="Calibri"/>
                        </a:rPr>
                        <a:t> </a:t>
                      </a:r>
                      <a:r>
                        <a:rPr sz="900" dirty="0">
                          <a:latin typeface="Calibri"/>
                          <a:cs typeface="Calibri"/>
                        </a:rPr>
                        <a:t>priority</a:t>
                      </a:r>
                      <a:r>
                        <a:rPr sz="900" spc="85" dirty="0">
                          <a:latin typeface="Calibri"/>
                          <a:cs typeface="Calibri"/>
                        </a:rPr>
                        <a:t> </a:t>
                      </a:r>
                      <a:r>
                        <a:rPr sz="900" spc="65" dirty="0">
                          <a:latin typeface="Calibri"/>
                          <a:cs typeface="Calibri"/>
                        </a:rPr>
                        <a:t>under</a:t>
                      </a:r>
                      <a:r>
                        <a:rPr sz="900" spc="90" dirty="0">
                          <a:latin typeface="Calibri"/>
                          <a:cs typeface="Calibri"/>
                        </a:rPr>
                        <a:t> </a:t>
                      </a:r>
                      <a:r>
                        <a:rPr sz="900" spc="55" dirty="0">
                          <a:latin typeface="Calibri"/>
                          <a:cs typeface="Calibri"/>
                        </a:rPr>
                        <a:t>certain</a:t>
                      </a:r>
                      <a:r>
                        <a:rPr sz="900" spc="95" dirty="0">
                          <a:latin typeface="Calibri"/>
                          <a:cs typeface="Calibri"/>
                        </a:rPr>
                        <a:t> </a:t>
                      </a:r>
                      <a:r>
                        <a:rPr sz="900" spc="65" dirty="0">
                          <a:latin typeface="Calibri"/>
                          <a:cs typeface="Calibri"/>
                        </a:rPr>
                        <a:t>condi- </a:t>
                      </a:r>
                      <a:r>
                        <a:rPr sz="900" spc="55" dirty="0">
                          <a:latin typeface="Calibri"/>
                          <a:cs typeface="Calibri"/>
                        </a:rPr>
                        <a:t>tions</a:t>
                      </a:r>
                      <a:r>
                        <a:rPr sz="900" spc="15" dirty="0">
                          <a:latin typeface="Calibri"/>
                          <a:cs typeface="Calibri"/>
                        </a:rPr>
                        <a:t> </a:t>
                      </a:r>
                      <a:r>
                        <a:rPr sz="900" spc="45" dirty="0">
                          <a:latin typeface="Calibri"/>
                          <a:cs typeface="Calibri"/>
                        </a:rPr>
                        <a:t>(active</a:t>
                      </a:r>
                      <a:r>
                        <a:rPr sz="900" spc="15" dirty="0">
                          <a:latin typeface="Calibri"/>
                          <a:cs typeface="Calibri"/>
                        </a:rPr>
                        <a:t> </a:t>
                      </a:r>
                      <a:r>
                        <a:rPr sz="900" spc="65" dirty="0">
                          <a:latin typeface="Calibri"/>
                          <a:cs typeface="Calibri"/>
                        </a:rPr>
                        <a:t>rooms</a:t>
                      </a:r>
                      <a:r>
                        <a:rPr sz="900" spc="15" dirty="0">
                          <a:latin typeface="Calibri"/>
                          <a:cs typeface="Calibri"/>
                        </a:rPr>
                        <a:t> </a:t>
                      </a:r>
                      <a:r>
                        <a:rPr sz="900" spc="70" dirty="0">
                          <a:latin typeface="Calibri"/>
                          <a:cs typeface="Calibri"/>
                        </a:rPr>
                        <a:t>based</a:t>
                      </a:r>
                      <a:r>
                        <a:rPr sz="900" spc="15" dirty="0">
                          <a:latin typeface="Calibri"/>
                          <a:cs typeface="Calibri"/>
                        </a:rPr>
                        <a:t> </a:t>
                      </a:r>
                      <a:r>
                        <a:rPr sz="900" spc="65" dirty="0">
                          <a:latin typeface="Calibri"/>
                          <a:cs typeface="Calibri"/>
                        </a:rPr>
                        <a:t>on</a:t>
                      </a:r>
                      <a:r>
                        <a:rPr sz="900" spc="15" dirty="0">
                          <a:latin typeface="Calibri"/>
                          <a:cs typeface="Calibri"/>
                        </a:rPr>
                        <a:t> </a:t>
                      </a:r>
                      <a:r>
                        <a:rPr sz="900" spc="45" dirty="0">
                          <a:latin typeface="Calibri"/>
                          <a:cs typeface="Calibri"/>
                        </a:rPr>
                        <a:t>motion </a:t>
                      </a:r>
                      <a:r>
                        <a:rPr sz="900" dirty="0">
                          <a:latin typeface="Calibri"/>
                          <a:cs typeface="Calibri"/>
                        </a:rPr>
                        <a:t>detection,</a:t>
                      </a:r>
                      <a:r>
                        <a:rPr sz="900" spc="114" dirty="0">
                          <a:latin typeface="Calibri"/>
                          <a:cs typeface="Calibri"/>
                        </a:rPr>
                        <a:t> </a:t>
                      </a:r>
                      <a:r>
                        <a:rPr sz="900" spc="50" dirty="0">
                          <a:latin typeface="Calibri"/>
                          <a:cs typeface="Calibri"/>
                        </a:rPr>
                        <a:t>selected</a:t>
                      </a:r>
                      <a:r>
                        <a:rPr sz="900" spc="120" dirty="0">
                          <a:latin typeface="Calibri"/>
                          <a:cs typeface="Calibri"/>
                        </a:rPr>
                        <a:t> </a:t>
                      </a:r>
                      <a:r>
                        <a:rPr sz="900" spc="65" dirty="0">
                          <a:latin typeface="Calibri"/>
                          <a:cs typeface="Calibri"/>
                        </a:rPr>
                        <a:t>rooms</a:t>
                      </a:r>
                      <a:r>
                        <a:rPr sz="900" spc="125" dirty="0">
                          <a:latin typeface="Calibri"/>
                          <a:cs typeface="Calibri"/>
                        </a:rPr>
                        <a:t> </a:t>
                      </a:r>
                      <a:r>
                        <a:rPr sz="900" spc="70" dirty="0">
                          <a:latin typeface="Calibri"/>
                          <a:cs typeface="Calibri"/>
                        </a:rPr>
                        <a:t>based</a:t>
                      </a:r>
                      <a:r>
                        <a:rPr sz="900" spc="114" dirty="0">
                          <a:latin typeface="Calibri"/>
                          <a:cs typeface="Calibri"/>
                        </a:rPr>
                        <a:t> </a:t>
                      </a:r>
                      <a:r>
                        <a:rPr sz="900" spc="40" dirty="0">
                          <a:latin typeface="Calibri"/>
                          <a:cs typeface="Calibri"/>
                        </a:rPr>
                        <a:t>on </a:t>
                      </a:r>
                      <a:r>
                        <a:rPr sz="900" spc="70" dirty="0">
                          <a:latin typeface="Calibri"/>
                          <a:cs typeface="Calibri"/>
                        </a:rPr>
                        <a:t>schedule</a:t>
                      </a:r>
                      <a:r>
                        <a:rPr sz="900" spc="20" dirty="0">
                          <a:latin typeface="Calibri"/>
                          <a:cs typeface="Calibri"/>
                        </a:rPr>
                        <a:t> </a:t>
                      </a:r>
                      <a:r>
                        <a:rPr sz="900" spc="40" dirty="0">
                          <a:latin typeface="Calibri"/>
                          <a:cs typeface="Calibri"/>
                        </a:rPr>
                        <a:t>settings).</a:t>
                      </a:r>
                      <a:endParaRPr sz="900">
                        <a:latin typeface="Calibri"/>
                        <a:cs typeface="Calibri"/>
                      </a:endParaRPr>
                    </a:p>
                    <a:p>
                      <a:pPr marL="329565" marR="87630" indent="-215265">
                        <a:lnSpc>
                          <a:spcPct val="92500"/>
                        </a:lnSpc>
                        <a:spcBef>
                          <a:spcPts val="5"/>
                        </a:spcBef>
                        <a:buFont typeface="Calibri"/>
                        <a:buAutoNum type="arabicPeriod"/>
                        <a:tabLst>
                          <a:tab pos="330200" algn="l"/>
                        </a:tabLst>
                      </a:pPr>
                      <a:r>
                        <a:rPr sz="900" spc="50" dirty="0">
                          <a:latin typeface="Calibri"/>
                          <a:cs typeface="Calibri"/>
                        </a:rPr>
                        <a:t>There</a:t>
                      </a:r>
                      <a:r>
                        <a:rPr sz="900" spc="15" dirty="0">
                          <a:latin typeface="Calibri"/>
                          <a:cs typeface="Calibri"/>
                        </a:rPr>
                        <a:t> </a:t>
                      </a:r>
                      <a:r>
                        <a:rPr sz="900" spc="70" dirty="0">
                          <a:latin typeface="Calibri"/>
                          <a:cs typeface="Calibri"/>
                        </a:rPr>
                        <a:t>may</a:t>
                      </a:r>
                      <a:r>
                        <a:rPr sz="900" spc="25" dirty="0">
                          <a:latin typeface="Calibri"/>
                          <a:cs typeface="Calibri"/>
                        </a:rPr>
                        <a:t> </a:t>
                      </a:r>
                      <a:r>
                        <a:rPr sz="900" spc="55" dirty="0">
                          <a:latin typeface="Calibri"/>
                          <a:cs typeface="Calibri"/>
                        </a:rPr>
                        <a:t>be</a:t>
                      </a:r>
                      <a:r>
                        <a:rPr sz="900" spc="15" dirty="0">
                          <a:latin typeface="Calibri"/>
                          <a:cs typeface="Calibri"/>
                        </a:rPr>
                        <a:t> </a:t>
                      </a:r>
                      <a:r>
                        <a:rPr sz="900" spc="55" dirty="0">
                          <a:latin typeface="Calibri"/>
                          <a:cs typeface="Calibri"/>
                        </a:rPr>
                        <a:t>multiple</a:t>
                      </a:r>
                      <a:r>
                        <a:rPr sz="900" spc="20" dirty="0">
                          <a:latin typeface="Calibri"/>
                          <a:cs typeface="Calibri"/>
                        </a:rPr>
                        <a:t> </a:t>
                      </a:r>
                      <a:r>
                        <a:rPr sz="900" spc="55" dirty="0">
                          <a:latin typeface="Calibri"/>
                          <a:cs typeface="Calibri"/>
                        </a:rPr>
                        <a:t>thermostats</a:t>
                      </a:r>
                      <a:r>
                        <a:rPr sz="900" spc="20" dirty="0">
                          <a:latin typeface="Calibri"/>
                          <a:cs typeface="Calibri"/>
                        </a:rPr>
                        <a:t> </a:t>
                      </a:r>
                      <a:r>
                        <a:rPr sz="900" spc="35" dirty="0">
                          <a:latin typeface="Calibri"/>
                          <a:cs typeface="Calibri"/>
                        </a:rPr>
                        <a:t>in </a:t>
                      </a:r>
                      <a:r>
                        <a:rPr sz="900" dirty="0">
                          <a:latin typeface="Calibri"/>
                          <a:cs typeface="Calibri"/>
                        </a:rPr>
                        <a:t>the</a:t>
                      </a:r>
                      <a:r>
                        <a:rPr sz="900" spc="50" dirty="0">
                          <a:latin typeface="Calibri"/>
                          <a:cs typeface="Calibri"/>
                        </a:rPr>
                        <a:t> </a:t>
                      </a:r>
                      <a:r>
                        <a:rPr sz="900" spc="80" dirty="0">
                          <a:latin typeface="Calibri"/>
                          <a:cs typeface="Calibri"/>
                        </a:rPr>
                        <a:t>same</a:t>
                      </a:r>
                      <a:r>
                        <a:rPr sz="900" spc="50" dirty="0">
                          <a:latin typeface="Calibri"/>
                          <a:cs typeface="Calibri"/>
                        </a:rPr>
                        <a:t> location controlled via </a:t>
                      </a:r>
                      <a:r>
                        <a:rPr sz="900" spc="-25" dirty="0">
                          <a:latin typeface="Calibri"/>
                          <a:cs typeface="Calibri"/>
                        </a:rPr>
                        <a:t>the</a:t>
                      </a:r>
                      <a:r>
                        <a:rPr sz="900" spc="500" dirty="0">
                          <a:latin typeface="Calibri"/>
                          <a:cs typeface="Calibri"/>
                        </a:rPr>
                        <a:t> </a:t>
                      </a:r>
                      <a:r>
                        <a:rPr sz="900" spc="-20" dirty="0">
                          <a:latin typeface="Calibri"/>
                          <a:cs typeface="Calibri"/>
                        </a:rPr>
                        <a:t>app.</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2001212">
                <a:tc>
                  <a:txBody>
                    <a:bodyPr/>
                    <a:lstStyle/>
                    <a:p>
                      <a:pPr marL="24765">
                        <a:lnSpc>
                          <a:spcPct val="100000"/>
                        </a:lnSpc>
                      </a:pPr>
                      <a:r>
                        <a:rPr sz="900" spc="50" dirty="0">
                          <a:latin typeface="Calibri"/>
                          <a:cs typeface="Calibri"/>
                        </a:rPr>
                        <a:t>None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60" dirty="0">
                          <a:latin typeface="Calibri"/>
                          <a:cs typeface="Calibri"/>
                        </a:rPr>
                        <a:t>Room</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b="1" spc="55" dirty="0">
                          <a:latin typeface="Calibri"/>
                          <a:cs typeface="Calibri"/>
                        </a:rPr>
                        <a:t>Bedroom:</a:t>
                      </a:r>
                      <a:endParaRPr sz="900" dirty="0">
                        <a:latin typeface="Calibri"/>
                        <a:cs typeface="Calibri"/>
                      </a:endParaRPr>
                    </a:p>
                    <a:p>
                      <a:pPr marL="177165" indent="-153035">
                        <a:lnSpc>
                          <a:spcPts val="1000"/>
                        </a:lnSpc>
                        <a:buFont typeface="Calibri"/>
                        <a:buChar char="•"/>
                        <a:tabLst>
                          <a:tab pos="177800" algn="l"/>
                        </a:tabLst>
                      </a:pPr>
                      <a:r>
                        <a:rPr sz="900" spc="65" dirty="0">
                          <a:latin typeface="Calibri"/>
                          <a:cs typeface="Calibri"/>
                        </a:rPr>
                        <a:t>Guest</a:t>
                      </a:r>
                      <a:r>
                        <a:rPr sz="900" spc="20" dirty="0">
                          <a:latin typeface="Calibri"/>
                          <a:cs typeface="Calibri"/>
                        </a:rPr>
                        <a:t> </a:t>
                      </a:r>
                      <a:r>
                        <a:rPr sz="900" spc="55" dirty="0">
                          <a:latin typeface="Calibri"/>
                          <a:cs typeface="Calibri"/>
                        </a:rPr>
                        <a:t>Bedroom</a:t>
                      </a:r>
                      <a:endParaRPr sz="900" dirty="0">
                        <a:latin typeface="Calibri"/>
                        <a:cs typeface="Calibri"/>
                      </a:endParaRPr>
                    </a:p>
                    <a:p>
                      <a:pPr marL="177165" indent="-153035">
                        <a:lnSpc>
                          <a:spcPts val="1000"/>
                        </a:lnSpc>
                        <a:buFont typeface="Calibri"/>
                        <a:buChar char="•"/>
                        <a:tabLst>
                          <a:tab pos="177800" algn="l"/>
                        </a:tabLst>
                      </a:pPr>
                      <a:r>
                        <a:rPr sz="900" spc="50" dirty="0">
                          <a:latin typeface="Calibri"/>
                          <a:cs typeface="Calibri"/>
                        </a:rPr>
                        <a:t>Master</a:t>
                      </a:r>
                      <a:r>
                        <a:rPr sz="900" spc="30" dirty="0">
                          <a:latin typeface="Calibri"/>
                          <a:cs typeface="Calibri"/>
                        </a:rPr>
                        <a:t> </a:t>
                      </a:r>
                      <a:r>
                        <a:rPr sz="900" spc="50" dirty="0">
                          <a:latin typeface="Calibri"/>
                          <a:cs typeface="Calibri"/>
                        </a:rPr>
                        <a:t>Bedroom</a:t>
                      </a:r>
                      <a:endParaRPr sz="900" dirty="0">
                        <a:latin typeface="Calibri"/>
                        <a:cs typeface="Calibri"/>
                      </a:endParaRPr>
                    </a:p>
                    <a:p>
                      <a:pPr marL="177165" indent="-153035">
                        <a:lnSpc>
                          <a:spcPts val="1000"/>
                        </a:lnSpc>
                        <a:buFont typeface="Calibri"/>
                        <a:buChar char="•"/>
                        <a:tabLst>
                          <a:tab pos="177800" algn="l"/>
                        </a:tabLst>
                      </a:pPr>
                      <a:r>
                        <a:rPr sz="900" spc="60" dirty="0">
                          <a:latin typeface="Calibri"/>
                          <a:cs typeface="Calibri"/>
                        </a:rPr>
                        <a:t>Add</a:t>
                      </a:r>
                      <a:r>
                        <a:rPr sz="900" spc="10" dirty="0">
                          <a:latin typeface="Calibri"/>
                          <a:cs typeface="Calibri"/>
                        </a:rPr>
                        <a:t> </a:t>
                      </a:r>
                      <a:r>
                        <a:rPr sz="900" spc="35" dirty="0">
                          <a:latin typeface="Calibri"/>
                          <a:cs typeface="Calibri"/>
                        </a:rPr>
                        <a:t>room</a:t>
                      </a:r>
                      <a:endParaRPr sz="900" dirty="0">
                        <a:latin typeface="Calibri"/>
                        <a:cs typeface="Calibri"/>
                      </a:endParaRPr>
                    </a:p>
                    <a:p>
                      <a:pPr marL="24765">
                        <a:lnSpc>
                          <a:spcPts val="1000"/>
                        </a:lnSpc>
                      </a:pPr>
                      <a:r>
                        <a:rPr sz="900" b="1" spc="100" dirty="0">
                          <a:latin typeface="Calibri"/>
                          <a:cs typeface="Calibri"/>
                        </a:rPr>
                        <a:t>Living</a:t>
                      </a:r>
                      <a:r>
                        <a:rPr sz="900" b="1" spc="5" dirty="0">
                          <a:latin typeface="Calibri"/>
                          <a:cs typeface="Calibri"/>
                        </a:rPr>
                        <a:t> </a:t>
                      </a:r>
                      <a:r>
                        <a:rPr sz="900" b="1" spc="60" dirty="0">
                          <a:latin typeface="Calibri"/>
                          <a:cs typeface="Calibri"/>
                        </a:rPr>
                        <a:t>Space:</a:t>
                      </a:r>
                      <a:endParaRPr sz="900" dirty="0">
                        <a:latin typeface="Calibri"/>
                        <a:cs typeface="Calibri"/>
                      </a:endParaRPr>
                    </a:p>
                    <a:p>
                      <a:pPr marL="177165" indent="-153035">
                        <a:lnSpc>
                          <a:spcPts val="1000"/>
                        </a:lnSpc>
                        <a:buFont typeface="Calibri"/>
                        <a:buChar char="•"/>
                        <a:tabLst>
                          <a:tab pos="177800" algn="l"/>
                        </a:tabLst>
                      </a:pPr>
                      <a:r>
                        <a:rPr sz="900" spc="70" dirty="0">
                          <a:latin typeface="Calibri"/>
                          <a:cs typeface="Calibri"/>
                        </a:rPr>
                        <a:t>Family</a:t>
                      </a:r>
                      <a:r>
                        <a:rPr sz="900" spc="15" dirty="0">
                          <a:latin typeface="Calibri"/>
                          <a:cs typeface="Calibri"/>
                        </a:rPr>
                        <a:t> </a:t>
                      </a:r>
                      <a:r>
                        <a:rPr sz="900" spc="30" dirty="0">
                          <a:latin typeface="Calibri"/>
                          <a:cs typeface="Calibri"/>
                        </a:rPr>
                        <a:t>room</a:t>
                      </a:r>
                      <a:endParaRPr sz="900" dirty="0">
                        <a:latin typeface="Calibri"/>
                        <a:cs typeface="Calibri"/>
                      </a:endParaRPr>
                    </a:p>
                    <a:p>
                      <a:pPr marL="177165" indent="-153035">
                        <a:lnSpc>
                          <a:spcPts val="1000"/>
                        </a:lnSpc>
                        <a:buFont typeface="Calibri"/>
                        <a:buChar char="•"/>
                        <a:tabLst>
                          <a:tab pos="177800" algn="l"/>
                        </a:tabLst>
                      </a:pPr>
                      <a:r>
                        <a:rPr sz="900" spc="85" dirty="0">
                          <a:latin typeface="Calibri"/>
                          <a:cs typeface="Calibri"/>
                        </a:rPr>
                        <a:t>Living</a:t>
                      </a:r>
                      <a:r>
                        <a:rPr sz="900" spc="15" dirty="0">
                          <a:latin typeface="Calibri"/>
                          <a:cs typeface="Calibri"/>
                        </a:rPr>
                        <a:t> </a:t>
                      </a:r>
                      <a:r>
                        <a:rPr sz="900" spc="60" dirty="0">
                          <a:latin typeface="Calibri"/>
                          <a:cs typeface="Calibri"/>
                        </a:rPr>
                        <a:t>Room</a:t>
                      </a:r>
                      <a:endParaRPr sz="900" dirty="0">
                        <a:latin typeface="Calibri"/>
                        <a:cs typeface="Calibri"/>
                      </a:endParaRPr>
                    </a:p>
                    <a:p>
                      <a:pPr marL="177165" indent="-153035">
                        <a:lnSpc>
                          <a:spcPts val="1000"/>
                        </a:lnSpc>
                        <a:buFont typeface="Calibri"/>
                        <a:buChar char="•"/>
                        <a:tabLst>
                          <a:tab pos="177800" algn="l"/>
                        </a:tabLst>
                      </a:pPr>
                      <a:r>
                        <a:rPr sz="900" spc="80" dirty="0">
                          <a:latin typeface="Calibri"/>
                          <a:cs typeface="Calibri"/>
                        </a:rPr>
                        <a:t>Rec</a:t>
                      </a:r>
                      <a:r>
                        <a:rPr sz="900" spc="15" dirty="0">
                          <a:latin typeface="Calibri"/>
                          <a:cs typeface="Calibri"/>
                        </a:rPr>
                        <a:t> </a:t>
                      </a:r>
                      <a:r>
                        <a:rPr sz="900" spc="60" dirty="0">
                          <a:latin typeface="Calibri"/>
                          <a:cs typeface="Calibri"/>
                        </a:rPr>
                        <a:t>Room</a:t>
                      </a:r>
                      <a:endParaRPr sz="900" dirty="0">
                        <a:latin typeface="Calibri"/>
                        <a:cs typeface="Calibri"/>
                      </a:endParaRPr>
                    </a:p>
                    <a:p>
                      <a:pPr marL="177165" indent="-153035">
                        <a:lnSpc>
                          <a:spcPts val="1000"/>
                        </a:lnSpc>
                        <a:buFont typeface="Calibri"/>
                        <a:buChar char="•"/>
                        <a:tabLst>
                          <a:tab pos="177800" algn="l"/>
                        </a:tabLst>
                      </a:pPr>
                      <a:r>
                        <a:rPr sz="900" spc="60" dirty="0">
                          <a:latin typeface="Calibri"/>
                          <a:cs typeface="Calibri"/>
                        </a:rPr>
                        <a:t>Add</a:t>
                      </a:r>
                      <a:r>
                        <a:rPr sz="900" spc="10" dirty="0">
                          <a:latin typeface="Calibri"/>
                          <a:cs typeface="Calibri"/>
                        </a:rPr>
                        <a:t> </a:t>
                      </a:r>
                      <a:r>
                        <a:rPr sz="900" spc="35" dirty="0">
                          <a:latin typeface="Calibri"/>
                          <a:cs typeface="Calibri"/>
                        </a:rPr>
                        <a:t>room</a:t>
                      </a:r>
                      <a:endParaRPr sz="900" dirty="0">
                        <a:latin typeface="Calibri"/>
                        <a:cs typeface="Calibri"/>
                      </a:endParaRPr>
                    </a:p>
                    <a:p>
                      <a:pPr marL="24765">
                        <a:lnSpc>
                          <a:spcPts val="1000"/>
                        </a:lnSpc>
                      </a:pPr>
                      <a:r>
                        <a:rPr sz="900" b="1" spc="45" dirty="0">
                          <a:latin typeface="Calibri"/>
                          <a:cs typeface="Calibri"/>
                        </a:rPr>
                        <a:t>Other:</a:t>
                      </a:r>
                      <a:endParaRPr sz="900" dirty="0">
                        <a:latin typeface="Calibri"/>
                        <a:cs typeface="Calibri"/>
                      </a:endParaRPr>
                    </a:p>
                    <a:p>
                      <a:pPr marL="177165" indent="-153035">
                        <a:lnSpc>
                          <a:spcPts val="1000"/>
                        </a:lnSpc>
                        <a:buFont typeface="Calibri"/>
                        <a:buChar char="•"/>
                        <a:tabLst>
                          <a:tab pos="177800" algn="l"/>
                        </a:tabLst>
                      </a:pPr>
                      <a:r>
                        <a:rPr sz="900" spc="80" dirty="0">
                          <a:latin typeface="Calibri"/>
                          <a:cs typeface="Calibri"/>
                        </a:rPr>
                        <a:t>Dining</a:t>
                      </a:r>
                      <a:r>
                        <a:rPr sz="900" spc="10" dirty="0">
                          <a:latin typeface="Calibri"/>
                          <a:cs typeface="Calibri"/>
                        </a:rPr>
                        <a:t> </a:t>
                      </a:r>
                      <a:r>
                        <a:rPr sz="900" spc="55" dirty="0">
                          <a:latin typeface="Calibri"/>
                          <a:cs typeface="Calibri"/>
                        </a:rPr>
                        <a:t>Room</a:t>
                      </a:r>
                      <a:endParaRPr sz="900" dirty="0">
                        <a:latin typeface="Calibri"/>
                        <a:cs typeface="Calibri"/>
                      </a:endParaRPr>
                    </a:p>
                    <a:p>
                      <a:pPr marL="177165" indent="-153035">
                        <a:lnSpc>
                          <a:spcPts val="1000"/>
                        </a:lnSpc>
                        <a:buFont typeface="Calibri"/>
                        <a:buChar char="•"/>
                        <a:tabLst>
                          <a:tab pos="177800" algn="l"/>
                        </a:tabLst>
                      </a:pPr>
                      <a:r>
                        <a:rPr sz="900" spc="55" dirty="0">
                          <a:latin typeface="Calibri"/>
                          <a:cs typeface="Calibri"/>
                        </a:rPr>
                        <a:t>Kitchen</a:t>
                      </a:r>
                      <a:endParaRPr sz="900" dirty="0">
                        <a:latin typeface="Calibri"/>
                        <a:cs typeface="Calibri"/>
                      </a:endParaRPr>
                    </a:p>
                    <a:p>
                      <a:pPr marL="177165" indent="-153035">
                        <a:lnSpc>
                          <a:spcPts val="1000"/>
                        </a:lnSpc>
                        <a:buFont typeface="Calibri"/>
                        <a:buChar char="•"/>
                        <a:tabLst>
                          <a:tab pos="177800" algn="l"/>
                        </a:tabLst>
                      </a:pPr>
                      <a:r>
                        <a:rPr sz="900" spc="60" dirty="0">
                          <a:latin typeface="Calibri"/>
                          <a:cs typeface="Calibri"/>
                        </a:rPr>
                        <a:t>Basement</a:t>
                      </a:r>
                      <a:endParaRPr sz="900" dirty="0">
                        <a:latin typeface="Calibri"/>
                        <a:cs typeface="Calibri"/>
                      </a:endParaRPr>
                    </a:p>
                    <a:p>
                      <a:pPr marL="177165" indent="-153035">
                        <a:lnSpc>
                          <a:spcPts val="1000"/>
                        </a:lnSpc>
                        <a:buFont typeface="Calibri"/>
                        <a:buChar char="•"/>
                        <a:tabLst>
                          <a:tab pos="177800" algn="l"/>
                        </a:tabLst>
                      </a:pPr>
                      <a:r>
                        <a:rPr sz="900" spc="55" dirty="0">
                          <a:latin typeface="Calibri"/>
                          <a:cs typeface="Calibri"/>
                        </a:rPr>
                        <a:t>Hallway</a:t>
                      </a:r>
                      <a:endParaRPr sz="900" dirty="0">
                        <a:latin typeface="Calibri"/>
                        <a:cs typeface="Calibri"/>
                      </a:endParaRPr>
                    </a:p>
                    <a:p>
                      <a:pPr marL="177165" indent="-153035">
                        <a:lnSpc>
                          <a:spcPts val="1040"/>
                        </a:lnSpc>
                        <a:buFont typeface="Calibri"/>
                        <a:buChar char="•"/>
                        <a:tabLst>
                          <a:tab pos="177800" algn="l"/>
                        </a:tabLst>
                      </a:pPr>
                      <a:r>
                        <a:rPr sz="900" spc="60" dirty="0">
                          <a:latin typeface="Calibri"/>
                          <a:cs typeface="Calibri"/>
                        </a:rPr>
                        <a:t>Add</a:t>
                      </a:r>
                      <a:r>
                        <a:rPr sz="900" spc="10" dirty="0">
                          <a:latin typeface="Calibri"/>
                          <a:cs typeface="Calibri"/>
                        </a:rPr>
                        <a:t> </a:t>
                      </a:r>
                      <a:r>
                        <a:rPr sz="900" spc="35" dirty="0">
                          <a:latin typeface="Calibri"/>
                          <a:cs typeface="Calibri"/>
                        </a:rPr>
                        <a:t>room</a:t>
                      </a:r>
                      <a:endParaRPr lang="en-US" sz="900" spc="35" dirty="0">
                        <a:latin typeface="Calibri"/>
                        <a:cs typeface="Calibri"/>
                      </a:endParaRPr>
                    </a:p>
                    <a:p>
                      <a:pPr marL="177165" indent="-153035">
                        <a:lnSpc>
                          <a:spcPts val="1040"/>
                        </a:lnSpc>
                        <a:buFont typeface="Calibri"/>
                        <a:buChar char="•"/>
                        <a:tabLst>
                          <a:tab pos="177800" algn="l"/>
                        </a:tabLst>
                      </a:pPr>
                      <a:r>
                        <a:rPr lang="en-US" sz="900" spc="35" dirty="0">
                          <a:highlight>
                            <a:srgbClr val="FFFF00"/>
                          </a:highlight>
                          <a:latin typeface="Calibri"/>
                          <a:cs typeface="Calibri"/>
                        </a:rPr>
                        <a:t>Select Room</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1270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1270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300182">
                <a:tc>
                  <a:txBody>
                    <a:bodyPr/>
                    <a:lstStyle/>
                    <a:p>
                      <a:pPr marL="24765">
                        <a:lnSpc>
                          <a:spcPct val="100000"/>
                        </a:lnSpc>
                      </a:pPr>
                      <a:r>
                        <a:rPr sz="900" spc="50" dirty="0">
                          <a:latin typeface="Calibri"/>
                          <a:cs typeface="Calibri"/>
                        </a:rPr>
                        <a:t>None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55" dirty="0">
                          <a:latin typeface="Calibri"/>
                          <a:cs typeface="Calibri"/>
                        </a:rPr>
                        <a:t>Units</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0" dirty="0">
                          <a:highlight>
                            <a:srgbClr val="FFFF00"/>
                          </a:highlight>
                          <a:latin typeface="Calibri"/>
                          <a:cs typeface="Calibri"/>
                        </a:rPr>
                        <a:t>Fahrenheit</a:t>
                      </a:r>
                      <a:endParaRPr sz="900" dirty="0">
                        <a:highlight>
                          <a:srgbClr val="FFFF00"/>
                        </a:highlight>
                        <a:latin typeface="Calibri"/>
                        <a:cs typeface="Calibri"/>
                      </a:endParaRPr>
                    </a:p>
                    <a:p>
                      <a:pPr marL="177165" indent="-153035">
                        <a:lnSpc>
                          <a:spcPts val="1040"/>
                        </a:lnSpc>
                        <a:buFont typeface="Calibri"/>
                        <a:buChar char="•"/>
                        <a:tabLst>
                          <a:tab pos="177800" algn="l"/>
                        </a:tabLst>
                      </a:pPr>
                      <a:r>
                        <a:rPr sz="900" spc="70" dirty="0">
                          <a:latin typeface="Calibri"/>
                          <a:cs typeface="Calibri"/>
                        </a:rPr>
                        <a:t>Celsius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45" dirty="0">
                          <a:latin typeface="Calibri"/>
                          <a:cs typeface="Calibri"/>
                        </a:rPr>
                        <a:t>Fahrenheit</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37160">
                        <a:lnSpc>
                          <a:spcPts val="1000"/>
                        </a:lnSpc>
                        <a:spcBef>
                          <a:spcPts val="100"/>
                        </a:spcBef>
                      </a:pPr>
                      <a:r>
                        <a:rPr sz="900" spc="60" dirty="0">
                          <a:latin typeface="Calibri"/>
                          <a:cs typeface="Calibri"/>
                        </a:rPr>
                        <a:t>Which</a:t>
                      </a:r>
                      <a:r>
                        <a:rPr sz="900" spc="45" dirty="0">
                          <a:latin typeface="Calibri"/>
                          <a:cs typeface="Calibri"/>
                        </a:rPr>
                        <a:t> </a:t>
                      </a:r>
                      <a:r>
                        <a:rPr sz="900" spc="50" dirty="0">
                          <a:latin typeface="Calibri"/>
                          <a:cs typeface="Calibri"/>
                        </a:rPr>
                        <a:t>temperature</a:t>
                      </a:r>
                      <a:r>
                        <a:rPr sz="900" spc="40" dirty="0">
                          <a:latin typeface="Calibri"/>
                          <a:cs typeface="Calibri"/>
                        </a:rPr>
                        <a:t> </a:t>
                      </a:r>
                      <a:r>
                        <a:rPr sz="900" spc="65" dirty="0">
                          <a:latin typeface="Calibri"/>
                          <a:cs typeface="Calibri"/>
                        </a:rPr>
                        <a:t>scale</a:t>
                      </a:r>
                      <a:r>
                        <a:rPr sz="900" spc="40" dirty="0">
                          <a:latin typeface="Calibri"/>
                          <a:cs typeface="Calibri"/>
                        </a:rPr>
                        <a:t> </a:t>
                      </a:r>
                      <a:r>
                        <a:rPr sz="900" spc="50" dirty="0">
                          <a:latin typeface="Calibri"/>
                          <a:cs typeface="Calibri"/>
                        </a:rPr>
                        <a:t>would</a:t>
                      </a:r>
                      <a:r>
                        <a:rPr sz="900" spc="40" dirty="0">
                          <a:latin typeface="Calibri"/>
                          <a:cs typeface="Calibri"/>
                        </a:rPr>
                        <a:t> </a:t>
                      </a:r>
                      <a:r>
                        <a:rPr sz="900" spc="55" dirty="0">
                          <a:latin typeface="Calibri"/>
                          <a:cs typeface="Calibri"/>
                        </a:rPr>
                        <a:t>you</a:t>
                      </a:r>
                      <a:r>
                        <a:rPr sz="900" spc="40" dirty="0">
                          <a:latin typeface="Calibri"/>
                          <a:cs typeface="Calibri"/>
                        </a:rPr>
                        <a:t> </a:t>
                      </a:r>
                      <a:r>
                        <a:rPr sz="900" dirty="0">
                          <a:latin typeface="Calibri"/>
                          <a:cs typeface="Calibri"/>
                        </a:rPr>
                        <a:t>like</a:t>
                      </a:r>
                      <a:r>
                        <a:rPr sz="900" spc="40" dirty="0">
                          <a:latin typeface="Calibri"/>
                          <a:cs typeface="Calibri"/>
                        </a:rPr>
                        <a:t> </a:t>
                      </a:r>
                      <a:r>
                        <a:rPr sz="900" spc="-25" dirty="0">
                          <a:latin typeface="Calibri"/>
                          <a:cs typeface="Calibri"/>
                        </a:rPr>
                        <a:t>to</a:t>
                      </a:r>
                      <a:r>
                        <a:rPr sz="900" spc="35" dirty="0">
                          <a:latin typeface="Calibri"/>
                          <a:cs typeface="Calibri"/>
                        </a:rPr>
                        <a:t> use?</a:t>
                      </a: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42160FF-CDCD-BD0F-2A81-3CE7842F8CDF}"/>
              </a:ext>
            </a:extLst>
          </p:cNvPr>
          <p:cNvSpPr txBox="1"/>
          <p:nvPr/>
        </p:nvSpPr>
        <p:spPr>
          <a:xfrm>
            <a:off x="2413000" y="228600"/>
            <a:ext cx="10439400" cy="880241"/>
          </a:xfrm>
          <a:prstGeom prst="rect">
            <a:avLst/>
          </a:prstGeom>
          <a:noFill/>
        </p:spPr>
        <p:txBody>
          <a:bodyPr wrap="square">
            <a:spAutoFit/>
          </a:bodyPr>
          <a:lstStyle/>
          <a:p>
            <a:pPr marL="0" marR="0" lvl="0" indent="0" algn="l" defTabSz="1219170" rtl="0" eaLnBrk="1" fontAlgn="base" latinLnBrk="0" hangingPunct="1">
              <a:lnSpc>
                <a:spcPct val="80000"/>
              </a:lnSpc>
              <a:spcBef>
                <a:spcPct val="0"/>
              </a:spcBef>
              <a:spcAft>
                <a:spcPct val="0"/>
              </a:spcAft>
              <a:buClrTx/>
              <a:buSzTx/>
              <a:buFontTx/>
              <a:buNone/>
              <a:tabLst/>
              <a:defRPr/>
            </a:pPr>
            <a:r>
              <a:rPr kumimoji="0" lang="en-US" altLang="zh-CN" sz="6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ＭＳ Ｐゴシック"/>
                <a:cs typeface="Arial" panose="020B0604020202020204" pitchFamily="34" charset="0"/>
              </a:rPr>
              <a:t>Gateway Installation</a:t>
            </a:r>
          </a:p>
        </p:txBody>
      </p:sp>
      <p:grpSp>
        <p:nvGrpSpPr>
          <p:cNvPr id="3" name="object 10">
            <a:extLst>
              <a:ext uri="{FF2B5EF4-FFF2-40B4-BE49-F238E27FC236}">
                <a16:creationId xmlns:a16="http://schemas.microsoft.com/office/drawing/2014/main" id="{DB763F2F-C1CE-193C-4CB5-7975485577ED}"/>
              </a:ext>
            </a:extLst>
          </p:cNvPr>
          <p:cNvGrpSpPr/>
          <p:nvPr/>
        </p:nvGrpSpPr>
        <p:grpSpPr>
          <a:xfrm>
            <a:off x="419961" y="1450723"/>
            <a:ext cx="3842550" cy="7420937"/>
            <a:chOff x="218057" y="4881371"/>
            <a:chExt cx="1995170" cy="3853179"/>
          </a:xfrm>
        </p:grpSpPr>
        <p:pic>
          <p:nvPicPr>
            <p:cNvPr id="4" name="object 11">
              <a:extLst>
                <a:ext uri="{FF2B5EF4-FFF2-40B4-BE49-F238E27FC236}">
                  <a16:creationId xmlns:a16="http://schemas.microsoft.com/office/drawing/2014/main" id="{AA9CE7AB-DC38-3256-592C-D43DFC3FCC75}"/>
                </a:ext>
              </a:extLst>
            </p:cNvPr>
            <p:cNvPicPr/>
            <p:nvPr/>
          </p:nvPicPr>
          <p:blipFill>
            <a:blip r:embed="rId3" cstate="print"/>
            <a:stretch>
              <a:fillRect/>
            </a:stretch>
          </p:blipFill>
          <p:spPr>
            <a:xfrm>
              <a:off x="233172" y="4881371"/>
              <a:ext cx="1979676" cy="3809993"/>
            </a:xfrm>
            <a:prstGeom prst="rect">
              <a:avLst/>
            </a:prstGeom>
          </p:spPr>
        </p:pic>
        <p:sp>
          <p:nvSpPr>
            <p:cNvPr id="5" name="object 12">
              <a:extLst>
                <a:ext uri="{FF2B5EF4-FFF2-40B4-BE49-F238E27FC236}">
                  <a16:creationId xmlns:a16="http://schemas.microsoft.com/office/drawing/2014/main" id="{94051981-E3F5-681C-EAFB-B33FCB6ED321}"/>
                </a:ext>
              </a:extLst>
            </p:cNvPr>
            <p:cNvSpPr/>
            <p:nvPr/>
          </p:nvSpPr>
          <p:spPr>
            <a:xfrm>
              <a:off x="233932" y="8358383"/>
              <a:ext cx="647700" cy="360045"/>
            </a:xfrm>
            <a:custGeom>
              <a:avLst/>
              <a:gdLst/>
              <a:ahLst/>
              <a:cxnLst/>
              <a:rect l="l" t="t" r="r" b="b"/>
              <a:pathLst>
                <a:path w="647700" h="360045">
                  <a:moveTo>
                    <a:pt x="0" y="59931"/>
                  </a:moveTo>
                  <a:lnTo>
                    <a:pt x="4710" y="36585"/>
                  </a:lnTo>
                  <a:lnTo>
                    <a:pt x="17558" y="17537"/>
                  </a:lnTo>
                  <a:lnTo>
                    <a:pt x="36615" y="4703"/>
                  </a:lnTo>
                  <a:lnTo>
                    <a:pt x="59953" y="0"/>
                  </a:lnTo>
                  <a:lnTo>
                    <a:pt x="587744" y="0"/>
                  </a:lnTo>
                  <a:lnTo>
                    <a:pt x="611083" y="4703"/>
                  </a:lnTo>
                  <a:lnTo>
                    <a:pt x="630141" y="17537"/>
                  </a:lnTo>
                  <a:lnTo>
                    <a:pt x="642989" y="36585"/>
                  </a:lnTo>
                  <a:lnTo>
                    <a:pt x="647701" y="59931"/>
                  </a:lnTo>
                  <a:lnTo>
                    <a:pt x="647701" y="299713"/>
                  </a:lnTo>
                  <a:lnTo>
                    <a:pt x="642989" y="323052"/>
                  </a:lnTo>
                  <a:lnTo>
                    <a:pt x="630141" y="342110"/>
                  </a:lnTo>
                  <a:lnTo>
                    <a:pt x="611083" y="354958"/>
                  </a:lnTo>
                  <a:lnTo>
                    <a:pt x="587744" y="359670"/>
                  </a:lnTo>
                  <a:lnTo>
                    <a:pt x="59953" y="359670"/>
                  </a:lnTo>
                  <a:lnTo>
                    <a:pt x="36615" y="354958"/>
                  </a:lnTo>
                  <a:lnTo>
                    <a:pt x="17558" y="342110"/>
                  </a:lnTo>
                  <a:lnTo>
                    <a:pt x="4710" y="323052"/>
                  </a:lnTo>
                  <a:lnTo>
                    <a:pt x="0" y="299713"/>
                  </a:lnTo>
                  <a:lnTo>
                    <a:pt x="0" y="59931"/>
                  </a:lnTo>
                  <a:close/>
                </a:path>
              </a:pathLst>
            </a:custGeom>
            <a:ln w="31750">
              <a:solidFill>
                <a:srgbClr val="C00000"/>
              </a:solidFill>
            </a:ln>
          </p:spPr>
          <p:txBody>
            <a:bodyPr wrap="square" lIns="0" tIns="0" rIns="0" bIns="0" rtlCol="0"/>
            <a:lstStyle/>
            <a:p>
              <a:endParaRPr/>
            </a:p>
          </p:txBody>
        </p:sp>
      </p:grpSp>
      <p:grpSp>
        <p:nvGrpSpPr>
          <p:cNvPr id="6" name="object 13">
            <a:extLst>
              <a:ext uri="{FF2B5EF4-FFF2-40B4-BE49-F238E27FC236}">
                <a16:creationId xmlns:a16="http://schemas.microsoft.com/office/drawing/2014/main" id="{7DCD082A-5B55-A417-81C8-155A72899ECA}"/>
              </a:ext>
            </a:extLst>
          </p:cNvPr>
          <p:cNvGrpSpPr/>
          <p:nvPr/>
        </p:nvGrpSpPr>
        <p:grpSpPr>
          <a:xfrm>
            <a:off x="8943295" y="1450721"/>
            <a:ext cx="3813199" cy="7411156"/>
            <a:chOff x="4643634" y="4881371"/>
            <a:chExt cx="1979930" cy="3848100"/>
          </a:xfrm>
        </p:grpSpPr>
        <p:pic>
          <p:nvPicPr>
            <p:cNvPr id="7" name="object 14">
              <a:extLst>
                <a:ext uri="{FF2B5EF4-FFF2-40B4-BE49-F238E27FC236}">
                  <a16:creationId xmlns:a16="http://schemas.microsoft.com/office/drawing/2014/main" id="{2EC5947E-3D83-9D83-FC3B-E22952527425}"/>
                </a:ext>
              </a:extLst>
            </p:cNvPr>
            <p:cNvPicPr/>
            <p:nvPr/>
          </p:nvPicPr>
          <p:blipFill>
            <a:blip r:embed="rId4" cstate="print"/>
            <a:stretch>
              <a:fillRect/>
            </a:stretch>
          </p:blipFill>
          <p:spPr>
            <a:xfrm>
              <a:off x="4643634" y="4881371"/>
              <a:ext cx="1979663" cy="3817620"/>
            </a:xfrm>
            <a:prstGeom prst="rect">
              <a:avLst/>
            </a:prstGeom>
          </p:spPr>
        </p:pic>
        <p:sp>
          <p:nvSpPr>
            <p:cNvPr id="9" name="object 15">
              <a:extLst>
                <a:ext uri="{FF2B5EF4-FFF2-40B4-BE49-F238E27FC236}">
                  <a16:creationId xmlns:a16="http://schemas.microsoft.com/office/drawing/2014/main" id="{24B49F05-BA86-7526-EC28-BE34E9F6C44E}"/>
                </a:ext>
              </a:extLst>
            </p:cNvPr>
            <p:cNvSpPr/>
            <p:nvPr/>
          </p:nvSpPr>
          <p:spPr>
            <a:xfrm>
              <a:off x="5958084" y="8353799"/>
              <a:ext cx="647700" cy="360045"/>
            </a:xfrm>
            <a:custGeom>
              <a:avLst/>
              <a:gdLst/>
              <a:ahLst/>
              <a:cxnLst/>
              <a:rect l="l" t="t" r="r" b="b"/>
              <a:pathLst>
                <a:path w="647700" h="360045">
                  <a:moveTo>
                    <a:pt x="0" y="59950"/>
                  </a:moveTo>
                  <a:lnTo>
                    <a:pt x="4703" y="36601"/>
                  </a:lnTo>
                  <a:lnTo>
                    <a:pt x="17537" y="17547"/>
                  </a:lnTo>
                  <a:lnTo>
                    <a:pt x="36585" y="4706"/>
                  </a:lnTo>
                  <a:lnTo>
                    <a:pt x="59931" y="0"/>
                  </a:lnTo>
                  <a:lnTo>
                    <a:pt x="587749" y="0"/>
                  </a:lnTo>
                  <a:lnTo>
                    <a:pt x="611099" y="4706"/>
                  </a:lnTo>
                  <a:lnTo>
                    <a:pt x="630151" y="17547"/>
                  </a:lnTo>
                  <a:lnTo>
                    <a:pt x="642988" y="36601"/>
                  </a:lnTo>
                  <a:lnTo>
                    <a:pt x="647693" y="59950"/>
                  </a:lnTo>
                  <a:lnTo>
                    <a:pt x="647693" y="299739"/>
                  </a:lnTo>
                  <a:lnTo>
                    <a:pt x="642988" y="323062"/>
                  </a:lnTo>
                  <a:lnTo>
                    <a:pt x="630151" y="342110"/>
                  </a:lnTo>
                  <a:lnTo>
                    <a:pt x="611099" y="354953"/>
                  </a:lnTo>
                  <a:lnTo>
                    <a:pt x="587749" y="359664"/>
                  </a:lnTo>
                  <a:lnTo>
                    <a:pt x="59931" y="359664"/>
                  </a:lnTo>
                  <a:lnTo>
                    <a:pt x="36585" y="354953"/>
                  </a:lnTo>
                  <a:lnTo>
                    <a:pt x="17537" y="342110"/>
                  </a:lnTo>
                  <a:lnTo>
                    <a:pt x="4703" y="323062"/>
                  </a:lnTo>
                  <a:lnTo>
                    <a:pt x="0" y="299739"/>
                  </a:lnTo>
                  <a:lnTo>
                    <a:pt x="0" y="59950"/>
                  </a:lnTo>
                  <a:close/>
                </a:path>
              </a:pathLst>
            </a:custGeom>
            <a:ln w="31750">
              <a:solidFill>
                <a:srgbClr val="C00000"/>
              </a:solidFill>
            </a:ln>
          </p:spPr>
          <p:txBody>
            <a:bodyPr wrap="square" lIns="0" tIns="0" rIns="0" bIns="0" rtlCol="0"/>
            <a:lstStyle/>
            <a:p>
              <a:endParaRPr/>
            </a:p>
          </p:txBody>
        </p:sp>
      </p:grpSp>
      <p:grpSp>
        <p:nvGrpSpPr>
          <p:cNvPr id="10" name="object 16">
            <a:extLst>
              <a:ext uri="{FF2B5EF4-FFF2-40B4-BE49-F238E27FC236}">
                <a16:creationId xmlns:a16="http://schemas.microsoft.com/office/drawing/2014/main" id="{0931B3F1-4154-9DA7-C691-33B1ABD64554}"/>
              </a:ext>
            </a:extLst>
          </p:cNvPr>
          <p:cNvGrpSpPr/>
          <p:nvPr/>
        </p:nvGrpSpPr>
        <p:grpSpPr>
          <a:xfrm>
            <a:off x="4725527" y="1447800"/>
            <a:ext cx="3813199" cy="7390364"/>
            <a:chOff x="2453639" y="4879854"/>
            <a:chExt cx="1979930" cy="3837304"/>
          </a:xfrm>
        </p:grpSpPr>
        <p:pic>
          <p:nvPicPr>
            <p:cNvPr id="11" name="object 17">
              <a:extLst>
                <a:ext uri="{FF2B5EF4-FFF2-40B4-BE49-F238E27FC236}">
                  <a16:creationId xmlns:a16="http://schemas.microsoft.com/office/drawing/2014/main" id="{9EDA24D0-EA9E-7B07-EB94-5F102629386E}"/>
                </a:ext>
              </a:extLst>
            </p:cNvPr>
            <p:cNvPicPr/>
            <p:nvPr/>
          </p:nvPicPr>
          <p:blipFill>
            <a:blip r:embed="rId5" cstate="print"/>
            <a:stretch>
              <a:fillRect/>
            </a:stretch>
          </p:blipFill>
          <p:spPr>
            <a:xfrm>
              <a:off x="2453639" y="4879854"/>
              <a:ext cx="1979676" cy="3811511"/>
            </a:xfrm>
            <a:prstGeom prst="rect">
              <a:avLst/>
            </a:prstGeom>
          </p:spPr>
        </p:pic>
        <p:sp>
          <p:nvSpPr>
            <p:cNvPr id="12" name="object 18">
              <a:extLst>
                <a:ext uri="{FF2B5EF4-FFF2-40B4-BE49-F238E27FC236}">
                  <a16:creationId xmlns:a16="http://schemas.microsoft.com/office/drawing/2014/main" id="{E081DCBA-D713-03DF-CCD8-2A38E7E3C7F2}"/>
                </a:ext>
              </a:extLst>
            </p:cNvPr>
            <p:cNvSpPr/>
            <p:nvPr/>
          </p:nvSpPr>
          <p:spPr>
            <a:xfrm>
              <a:off x="2945904" y="7010400"/>
              <a:ext cx="990600" cy="1156970"/>
            </a:xfrm>
            <a:custGeom>
              <a:avLst/>
              <a:gdLst/>
              <a:ahLst/>
              <a:cxnLst/>
              <a:rect l="l" t="t" r="r" b="b"/>
              <a:pathLst>
                <a:path w="990600" h="1156970">
                  <a:moveTo>
                    <a:pt x="699490" y="1040904"/>
                  </a:moveTo>
                  <a:lnTo>
                    <a:pt x="3022" y="1040904"/>
                  </a:lnTo>
                  <a:lnTo>
                    <a:pt x="3022" y="1156716"/>
                  </a:lnTo>
                  <a:lnTo>
                    <a:pt x="699490" y="1156716"/>
                  </a:lnTo>
                  <a:lnTo>
                    <a:pt x="699490" y="1040904"/>
                  </a:lnTo>
                  <a:close/>
                </a:path>
                <a:path w="990600" h="1156970">
                  <a:moveTo>
                    <a:pt x="990600" y="0"/>
                  </a:moveTo>
                  <a:lnTo>
                    <a:pt x="0" y="0"/>
                  </a:lnTo>
                  <a:lnTo>
                    <a:pt x="0" y="115811"/>
                  </a:lnTo>
                  <a:lnTo>
                    <a:pt x="990600" y="115811"/>
                  </a:lnTo>
                  <a:lnTo>
                    <a:pt x="990600" y="0"/>
                  </a:lnTo>
                  <a:close/>
                </a:path>
              </a:pathLst>
            </a:custGeom>
            <a:solidFill>
              <a:srgbClr val="FFFFFF"/>
            </a:solidFill>
          </p:spPr>
          <p:txBody>
            <a:bodyPr wrap="square" lIns="0" tIns="0" rIns="0" bIns="0" rtlCol="0"/>
            <a:lstStyle/>
            <a:p>
              <a:endParaRPr/>
            </a:p>
          </p:txBody>
        </p:sp>
        <p:sp>
          <p:nvSpPr>
            <p:cNvPr id="13" name="object 19">
              <a:extLst>
                <a:ext uri="{FF2B5EF4-FFF2-40B4-BE49-F238E27FC236}">
                  <a16:creationId xmlns:a16="http://schemas.microsoft.com/office/drawing/2014/main" id="{D42E406B-BA9B-4B34-57D8-C8D139728CC1}"/>
                </a:ext>
              </a:extLst>
            </p:cNvPr>
            <p:cNvSpPr/>
            <p:nvPr/>
          </p:nvSpPr>
          <p:spPr>
            <a:xfrm>
              <a:off x="3108197" y="8341620"/>
              <a:ext cx="649605" cy="360045"/>
            </a:xfrm>
            <a:custGeom>
              <a:avLst/>
              <a:gdLst/>
              <a:ahLst/>
              <a:cxnLst/>
              <a:rect l="l" t="t" r="r" b="b"/>
              <a:pathLst>
                <a:path w="649604" h="360045">
                  <a:moveTo>
                    <a:pt x="0" y="59924"/>
                  </a:moveTo>
                  <a:lnTo>
                    <a:pt x="4704" y="36580"/>
                  </a:lnTo>
                  <a:lnTo>
                    <a:pt x="17541" y="17534"/>
                  </a:lnTo>
                  <a:lnTo>
                    <a:pt x="36596" y="4702"/>
                  </a:lnTo>
                  <a:lnTo>
                    <a:pt x="59956" y="0"/>
                  </a:lnTo>
                  <a:lnTo>
                    <a:pt x="589286" y="0"/>
                  </a:lnTo>
                  <a:lnTo>
                    <a:pt x="612631" y="4702"/>
                  </a:lnTo>
                  <a:lnTo>
                    <a:pt x="631679" y="17534"/>
                  </a:lnTo>
                  <a:lnTo>
                    <a:pt x="644513" y="36580"/>
                  </a:lnTo>
                  <a:lnTo>
                    <a:pt x="649217" y="59924"/>
                  </a:lnTo>
                  <a:lnTo>
                    <a:pt x="649217" y="299713"/>
                  </a:lnTo>
                  <a:lnTo>
                    <a:pt x="644513" y="323051"/>
                  </a:lnTo>
                  <a:lnTo>
                    <a:pt x="631679" y="342107"/>
                  </a:lnTo>
                  <a:lnTo>
                    <a:pt x="612631" y="354953"/>
                  </a:lnTo>
                  <a:lnTo>
                    <a:pt x="589286" y="359663"/>
                  </a:lnTo>
                  <a:lnTo>
                    <a:pt x="59956" y="359663"/>
                  </a:lnTo>
                  <a:lnTo>
                    <a:pt x="36596" y="354953"/>
                  </a:lnTo>
                  <a:lnTo>
                    <a:pt x="17541" y="342107"/>
                  </a:lnTo>
                  <a:lnTo>
                    <a:pt x="4704" y="323051"/>
                  </a:lnTo>
                  <a:lnTo>
                    <a:pt x="0" y="299713"/>
                  </a:lnTo>
                  <a:lnTo>
                    <a:pt x="0" y="59924"/>
                  </a:lnTo>
                  <a:close/>
                </a:path>
              </a:pathLst>
            </a:custGeom>
            <a:ln w="31750">
              <a:solidFill>
                <a:srgbClr val="C00000"/>
              </a:solidFill>
            </a:ln>
          </p:spPr>
          <p:txBody>
            <a:bodyPr wrap="square" lIns="0" tIns="0" rIns="0" bIns="0" rtlCol="0"/>
            <a:lstStyle/>
            <a:p>
              <a:endParaRPr/>
            </a:p>
          </p:txBody>
        </p:sp>
      </p:grpSp>
    </p:spTree>
    <p:extLst>
      <p:ext uri="{BB962C8B-B14F-4D97-AF65-F5344CB8AC3E}">
        <p14:creationId xmlns:p14="http://schemas.microsoft.com/office/powerpoint/2010/main" val="2883717026"/>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5920579" y="370223"/>
            <a:ext cx="4074343" cy="580352"/>
          </a:xfrm>
          <a:prstGeom prst="rect">
            <a:avLst/>
          </a:prstGeom>
        </p:spPr>
        <p:txBody>
          <a:bodyPr vert="horz" wrap="square" lIns="0" tIns="12508" rIns="0" bIns="0" rtlCol="0">
            <a:spAutoFit/>
          </a:bodyPr>
          <a:lstStyle/>
          <a:p>
            <a:pPr marL="1587133">
              <a:spcBef>
                <a:spcPts val="98"/>
              </a:spcBef>
            </a:pPr>
            <a:r>
              <a:rPr sz="886" i="1" spc="84" dirty="0">
                <a:latin typeface="Calibri"/>
                <a:cs typeface="Calibri"/>
              </a:rPr>
              <a:t>T10</a:t>
            </a:r>
            <a:r>
              <a:rPr sz="886" i="1" spc="5"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0" dirty="0">
                <a:latin typeface="Calibri"/>
                <a:cs typeface="Calibri"/>
              </a:rPr>
              <a:t> </a:t>
            </a:r>
            <a:r>
              <a:rPr sz="886" i="1" spc="59" dirty="0">
                <a:latin typeface="Calibri"/>
                <a:cs typeface="Calibri"/>
              </a:rPr>
              <a:t>WITH</a:t>
            </a:r>
            <a:r>
              <a:rPr sz="886" i="1" spc="10" dirty="0">
                <a:latin typeface="Calibri"/>
                <a:cs typeface="Calibri"/>
              </a:rPr>
              <a:t> </a:t>
            </a:r>
            <a:r>
              <a:rPr sz="886" i="1" spc="98" dirty="0">
                <a:latin typeface="Calibri"/>
                <a:cs typeface="Calibri"/>
              </a:rPr>
              <a:t>REDLINK</a:t>
            </a:r>
            <a:endParaRPr sz="886" dirty="0">
              <a:latin typeface="Calibri"/>
              <a:cs typeface="Calibri"/>
            </a:endParaRPr>
          </a:p>
          <a:p>
            <a:pPr>
              <a:lnSpc>
                <a:spcPct val="100000"/>
              </a:lnSpc>
            </a:pPr>
            <a:endParaRPr sz="1083" dirty="0">
              <a:latin typeface="Calibri"/>
              <a:cs typeface="Calibri"/>
            </a:endParaRPr>
          </a:p>
          <a:p>
            <a:pPr marL="12507">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44"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dirty="0">
              <a:latin typeface="Calibri"/>
              <a:cs typeface="Calibri"/>
            </a:endParaRPr>
          </a:p>
        </p:txBody>
      </p:sp>
      <p:sp>
        <p:nvSpPr>
          <p:cNvPr id="3" name="object 3"/>
          <p:cNvSpPr txBox="1"/>
          <p:nvPr/>
        </p:nvSpPr>
        <p:spPr>
          <a:xfrm>
            <a:off x="6697305"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17</a:t>
            </a:r>
            <a:endParaRPr sz="591">
              <a:latin typeface="Calibri"/>
              <a:cs typeface="Calibri"/>
            </a:endParaRPr>
          </a:p>
        </p:txBody>
      </p:sp>
      <p:sp>
        <p:nvSpPr>
          <p:cNvPr id="4" name="object 4"/>
          <p:cNvSpPr txBox="1"/>
          <p:nvPr/>
        </p:nvSpPr>
        <p:spPr>
          <a:xfrm>
            <a:off x="9455227" y="9543780"/>
            <a:ext cx="539077" cy="103552"/>
          </a:xfrm>
          <a:prstGeom prst="rect">
            <a:avLst/>
          </a:prstGeom>
        </p:spPr>
        <p:txBody>
          <a:bodyPr vert="horz" wrap="square" lIns="0" tIns="12508" rIns="0" bIns="0" rtlCol="0">
            <a:spAutoFit/>
          </a:bodyPr>
          <a:lstStyle/>
          <a:p>
            <a:pPr marL="12507">
              <a:spcBef>
                <a:spcPts val="98"/>
              </a:spcBef>
            </a:pPr>
            <a:r>
              <a:rPr sz="591" spc="59" dirty="0">
                <a:latin typeface="Calibri"/>
                <a:cs typeface="Calibri"/>
              </a:rPr>
              <a:t>33-</a:t>
            </a:r>
            <a:r>
              <a:rPr sz="591" dirty="0">
                <a:latin typeface="Calibri"/>
                <a:cs typeface="Calibri"/>
              </a:rPr>
              <a:t>00462—</a:t>
            </a:r>
            <a:r>
              <a:rPr sz="591" spc="39" dirty="0">
                <a:latin typeface="Calibri"/>
                <a:cs typeface="Calibri"/>
              </a:rPr>
              <a:t>03</a:t>
            </a:r>
            <a:endParaRPr sz="591">
              <a:latin typeface="Calibri"/>
              <a:cs typeface="Calibri"/>
            </a:endParaRPr>
          </a:p>
        </p:txBody>
      </p:sp>
      <p:graphicFrame>
        <p:nvGraphicFramePr>
          <p:cNvPr id="5" name="object 5"/>
          <p:cNvGraphicFramePr>
            <a:graphicFrameLocks noGrp="1"/>
          </p:cNvGraphicFramePr>
          <p:nvPr/>
        </p:nvGraphicFramePr>
        <p:xfrm>
          <a:off x="3524134" y="999981"/>
          <a:ext cx="6384491" cy="8361262"/>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799859">
                <a:tc>
                  <a:txBody>
                    <a:bodyPr/>
                    <a:lstStyle/>
                    <a:p>
                      <a:pPr marL="24765">
                        <a:lnSpc>
                          <a:spcPts val="1075"/>
                        </a:lnSpc>
                      </a:pPr>
                      <a:r>
                        <a:rPr sz="900" spc="50" dirty="0">
                          <a:latin typeface="Calibri"/>
                          <a:cs typeface="Calibri"/>
                        </a:rPr>
                        <a:t>None</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40"/>
                        </a:lnSpc>
                      </a:pPr>
                      <a:r>
                        <a:rPr sz="900" spc="85" dirty="0">
                          <a:latin typeface="Calibri"/>
                          <a:cs typeface="Calibri"/>
                        </a:rPr>
                        <a:t>RedLINK</a:t>
                      </a:r>
                      <a:endParaRPr sz="900">
                        <a:latin typeface="Calibri"/>
                        <a:cs typeface="Calibri"/>
                      </a:endParaRPr>
                    </a:p>
                    <a:p>
                      <a:pPr marL="24765">
                        <a:lnSpc>
                          <a:spcPts val="1040"/>
                        </a:lnSpc>
                      </a:pPr>
                      <a:r>
                        <a:rPr sz="900" spc="55" dirty="0">
                          <a:latin typeface="Calibri"/>
                          <a:cs typeface="Calibri"/>
                        </a:rPr>
                        <a:t>Devices</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60" dirty="0">
                          <a:latin typeface="Calibri"/>
                          <a:cs typeface="Calibri"/>
                        </a:rPr>
                        <a:t>Add</a:t>
                      </a:r>
                      <a:r>
                        <a:rPr sz="900" spc="10" dirty="0">
                          <a:latin typeface="Calibri"/>
                          <a:cs typeface="Calibri"/>
                        </a:rPr>
                        <a:t> </a:t>
                      </a:r>
                      <a:r>
                        <a:rPr sz="900" spc="40" dirty="0">
                          <a:latin typeface="Calibri"/>
                          <a:cs typeface="Calibri"/>
                        </a:rPr>
                        <a:t>device</a:t>
                      </a:r>
                      <a:endParaRPr sz="900" dirty="0">
                        <a:latin typeface="Calibri"/>
                        <a:cs typeface="Calibri"/>
                      </a:endParaRPr>
                    </a:p>
                    <a:p>
                      <a:pPr marL="177165" indent="-153035">
                        <a:lnSpc>
                          <a:spcPts val="1040"/>
                        </a:lnSpc>
                        <a:buFont typeface="Calibri"/>
                        <a:buChar char="•"/>
                        <a:tabLst>
                          <a:tab pos="177800" algn="l"/>
                        </a:tabLst>
                      </a:pPr>
                      <a:r>
                        <a:rPr sz="900" spc="65" dirty="0">
                          <a:highlight>
                            <a:srgbClr val="FFFF00"/>
                          </a:highlight>
                          <a:latin typeface="Calibri"/>
                          <a:cs typeface="Calibri"/>
                        </a:rPr>
                        <a:t>Set</a:t>
                      </a:r>
                      <a:r>
                        <a:rPr sz="900" spc="15" dirty="0">
                          <a:highlight>
                            <a:srgbClr val="FFFF00"/>
                          </a:highlight>
                          <a:latin typeface="Calibri"/>
                          <a:cs typeface="Calibri"/>
                        </a:rPr>
                        <a:t> </a:t>
                      </a:r>
                      <a:r>
                        <a:rPr sz="900" spc="75" dirty="0">
                          <a:highlight>
                            <a:srgbClr val="FFFF00"/>
                          </a:highlight>
                          <a:latin typeface="Calibri"/>
                          <a:cs typeface="Calibri"/>
                        </a:rPr>
                        <a:t>up</a:t>
                      </a:r>
                      <a:r>
                        <a:rPr sz="900" spc="5" dirty="0">
                          <a:highlight>
                            <a:srgbClr val="FFFF00"/>
                          </a:highlight>
                          <a:latin typeface="Calibri"/>
                          <a:cs typeface="Calibri"/>
                        </a:rPr>
                        <a:t> </a:t>
                      </a:r>
                      <a:r>
                        <a:rPr sz="900" spc="-10" dirty="0">
                          <a:highlight>
                            <a:srgbClr val="FFFF00"/>
                          </a:highlight>
                          <a:latin typeface="Calibri"/>
                          <a:cs typeface="Calibri"/>
                        </a:rPr>
                        <a:t>later</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632460">
                        <a:lnSpc>
                          <a:spcPts val="1000"/>
                        </a:lnSpc>
                        <a:spcBef>
                          <a:spcPts val="95"/>
                        </a:spcBef>
                      </a:pPr>
                      <a:r>
                        <a:rPr sz="900" spc="75" dirty="0">
                          <a:latin typeface="Calibri"/>
                          <a:cs typeface="Calibri"/>
                        </a:rPr>
                        <a:t>Use</a:t>
                      </a:r>
                      <a:r>
                        <a:rPr sz="900" spc="45" dirty="0">
                          <a:latin typeface="Calibri"/>
                          <a:cs typeface="Calibri"/>
                        </a:rPr>
                        <a:t> </a:t>
                      </a:r>
                      <a:r>
                        <a:rPr sz="900" dirty="0">
                          <a:latin typeface="Calibri"/>
                          <a:cs typeface="Calibri"/>
                        </a:rPr>
                        <a:t>to</a:t>
                      </a:r>
                      <a:r>
                        <a:rPr sz="900" spc="40" dirty="0">
                          <a:latin typeface="Calibri"/>
                          <a:cs typeface="Calibri"/>
                        </a:rPr>
                        <a:t> </a:t>
                      </a:r>
                      <a:r>
                        <a:rPr sz="900" spc="65" dirty="0">
                          <a:latin typeface="Calibri"/>
                          <a:cs typeface="Calibri"/>
                        </a:rPr>
                        <a:t>connect</a:t>
                      </a:r>
                      <a:r>
                        <a:rPr sz="900" spc="45" dirty="0">
                          <a:latin typeface="Calibri"/>
                          <a:cs typeface="Calibri"/>
                        </a:rPr>
                        <a:t> </a:t>
                      </a:r>
                      <a:r>
                        <a:rPr sz="900" spc="95" dirty="0">
                          <a:latin typeface="Calibri"/>
                          <a:cs typeface="Calibri"/>
                        </a:rPr>
                        <a:t>RedLINK</a:t>
                      </a:r>
                      <a:r>
                        <a:rPr sz="900" spc="40" dirty="0">
                          <a:latin typeface="Calibri"/>
                          <a:cs typeface="Calibri"/>
                        </a:rPr>
                        <a:t> wireless </a:t>
                      </a:r>
                      <a:r>
                        <a:rPr sz="900" spc="45" dirty="0">
                          <a:latin typeface="Calibri"/>
                          <a:cs typeface="Calibri"/>
                        </a:rPr>
                        <a:t>Accessories.</a:t>
                      </a:r>
                      <a:endParaRPr sz="900">
                        <a:latin typeface="Calibri"/>
                        <a:cs typeface="Calibri"/>
                      </a:endParaRPr>
                    </a:p>
                    <a:p>
                      <a:pPr marL="24765" marR="193040">
                        <a:lnSpc>
                          <a:spcPts val="1000"/>
                        </a:lnSpc>
                        <a:spcBef>
                          <a:spcPts val="5"/>
                        </a:spcBef>
                      </a:pPr>
                      <a:r>
                        <a:rPr sz="900" spc="85" dirty="0">
                          <a:latin typeface="Calibri"/>
                          <a:cs typeface="Calibri"/>
                        </a:rPr>
                        <a:t>List</a:t>
                      </a:r>
                      <a:r>
                        <a:rPr sz="900" spc="40" dirty="0">
                          <a:latin typeface="Calibri"/>
                          <a:cs typeface="Calibri"/>
                        </a:rPr>
                        <a:t> </a:t>
                      </a:r>
                      <a:r>
                        <a:rPr sz="900" dirty="0">
                          <a:latin typeface="Calibri"/>
                          <a:cs typeface="Calibri"/>
                        </a:rPr>
                        <a:t>of</a:t>
                      </a:r>
                      <a:r>
                        <a:rPr sz="900" spc="40" dirty="0">
                          <a:latin typeface="Calibri"/>
                          <a:cs typeface="Calibri"/>
                        </a:rPr>
                        <a:t> </a:t>
                      </a:r>
                      <a:r>
                        <a:rPr sz="900" spc="60" dirty="0">
                          <a:latin typeface="Calibri"/>
                          <a:cs typeface="Calibri"/>
                        </a:rPr>
                        <a:t>compatible</a:t>
                      </a:r>
                      <a:r>
                        <a:rPr sz="900" spc="40" dirty="0">
                          <a:latin typeface="Calibri"/>
                          <a:cs typeface="Calibri"/>
                        </a:rPr>
                        <a:t> </a:t>
                      </a:r>
                      <a:r>
                        <a:rPr sz="900" spc="100" dirty="0">
                          <a:latin typeface="Calibri"/>
                          <a:cs typeface="Calibri"/>
                        </a:rPr>
                        <a:t>RedLINK</a:t>
                      </a:r>
                      <a:r>
                        <a:rPr sz="900" spc="45" dirty="0">
                          <a:latin typeface="Calibri"/>
                          <a:cs typeface="Calibri"/>
                        </a:rPr>
                        <a:t> </a:t>
                      </a:r>
                      <a:r>
                        <a:rPr sz="900" spc="55" dirty="0">
                          <a:latin typeface="Calibri"/>
                          <a:cs typeface="Calibri"/>
                        </a:rPr>
                        <a:t>accessories </a:t>
                      </a:r>
                      <a:r>
                        <a:rPr sz="900" spc="70" dirty="0">
                          <a:latin typeface="Calibri"/>
                          <a:cs typeface="Calibri"/>
                        </a:rPr>
                        <a:t>shown</a:t>
                      </a:r>
                      <a:r>
                        <a:rPr sz="900" spc="20" dirty="0">
                          <a:latin typeface="Calibri"/>
                          <a:cs typeface="Calibri"/>
                        </a:rPr>
                        <a:t> </a:t>
                      </a:r>
                      <a:r>
                        <a:rPr sz="900" spc="70" dirty="0">
                          <a:latin typeface="Calibri"/>
                          <a:cs typeface="Calibri"/>
                        </a:rPr>
                        <a:t>on</a:t>
                      </a:r>
                      <a:r>
                        <a:rPr sz="900" spc="30" dirty="0">
                          <a:latin typeface="Calibri"/>
                          <a:cs typeface="Calibri"/>
                        </a:rPr>
                        <a:t> </a:t>
                      </a:r>
                      <a:r>
                        <a:rPr sz="900" spc="75" dirty="0">
                          <a:latin typeface="Calibri"/>
                          <a:cs typeface="Calibri"/>
                        </a:rPr>
                        <a:t>page</a:t>
                      </a:r>
                      <a:r>
                        <a:rPr sz="900" spc="30" dirty="0">
                          <a:latin typeface="Calibri"/>
                          <a:cs typeface="Calibri"/>
                        </a:rPr>
                        <a:t> </a:t>
                      </a:r>
                      <a:r>
                        <a:rPr sz="900" dirty="0">
                          <a:latin typeface="Calibri"/>
                          <a:cs typeface="Calibri"/>
                        </a:rPr>
                        <a:t>4.</a:t>
                      </a:r>
                      <a:r>
                        <a:rPr sz="900" spc="25" dirty="0">
                          <a:latin typeface="Calibri"/>
                          <a:cs typeface="Calibri"/>
                        </a:rPr>
                        <a:t> </a:t>
                      </a:r>
                      <a:r>
                        <a:rPr sz="900" spc="60" dirty="0">
                          <a:latin typeface="Calibri"/>
                          <a:cs typeface="Calibri"/>
                        </a:rPr>
                        <a:t>Thermostat</a:t>
                      </a:r>
                      <a:r>
                        <a:rPr sz="900" spc="40" dirty="0">
                          <a:latin typeface="Calibri"/>
                          <a:cs typeface="Calibri"/>
                        </a:rPr>
                        <a:t> </a:t>
                      </a:r>
                      <a:r>
                        <a:rPr sz="900" spc="65" dirty="0">
                          <a:latin typeface="Calibri"/>
                          <a:cs typeface="Calibri"/>
                        </a:rPr>
                        <a:t>display</a:t>
                      </a:r>
                      <a:r>
                        <a:rPr sz="900" spc="35" dirty="0">
                          <a:latin typeface="Calibri"/>
                          <a:cs typeface="Calibri"/>
                        </a:rPr>
                        <a:t> </a:t>
                      </a:r>
                      <a:r>
                        <a:rPr sz="900" spc="-20" dirty="0">
                          <a:latin typeface="Calibri"/>
                          <a:cs typeface="Calibri"/>
                        </a:rPr>
                        <a:t>will</a:t>
                      </a:r>
                      <a:endParaRPr sz="900">
                        <a:latin typeface="Calibri"/>
                        <a:cs typeface="Calibri"/>
                      </a:endParaRPr>
                    </a:p>
                    <a:p>
                      <a:pPr marL="24765">
                        <a:lnSpc>
                          <a:spcPts val="940"/>
                        </a:lnSpc>
                      </a:pPr>
                      <a:r>
                        <a:rPr sz="900" spc="70" dirty="0">
                          <a:latin typeface="Calibri"/>
                          <a:cs typeface="Calibri"/>
                        </a:rPr>
                        <a:t>guide</a:t>
                      </a:r>
                      <a:r>
                        <a:rPr sz="900" spc="20" dirty="0">
                          <a:latin typeface="Calibri"/>
                          <a:cs typeface="Calibri"/>
                        </a:rPr>
                        <a:t> </a:t>
                      </a:r>
                      <a:r>
                        <a:rPr sz="900" spc="55" dirty="0">
                          <a:latin typeface="Calibri"/>
                          <a:cs typeface="Calibri"/>
                        </a:rPr>
                        <a:t>you</a:t>
                      </a:r>
                      <a:r>
                        <a:rPr sz="900" spc="20" dirty="0">
                          <a:latin typeface="Calibri"/>
                          <a:cs typeface="Calibri"/>
                        </a:rPr>
                        <a:t> </a:t>
                      </a:r>
                      <a:r>
                        <a:rPr sz="900" spc="65" dirty="0">
                          <a:latin typeface="Calibri"/>
                          <a:cs typeface="Calibri"/>
                        </a:rPr>
                        <a:t>through</a:t>
                      </a:r>
                      <a:r>
                        <a:rPr sz="900" spc="25" dirty="0">
                          <a:latin typeface="Calibri"/>
                          <a:cs typeface="Calibri"/>
                        </a:rPr>
                        <a:t> </a:t>
                      </a:r>
                      <a:r>
                        <a:rPr sz="900" spc="65" dirty="0">
                          <a:latin typeface="Calibri"/>
                          <a:cs typeface="Calibri"/>
                        </a:rPr>
                        <a:t>linking</a:t>
                      </a:r>
                      <a:r>
                        <a:rPr sz="900" spc="25" dirty="0">
                          <a:latin typeface="Calibri"/>
                          <a:cs typeface="Calibri"/>
                        </a:rPr>
                        <a:t> </a:t>
                      </a:r>
                      <a:r>
                        <a:rPr sz="900" spc="85" dirty="0">
                          <a:latin typeface="Calibri"/>
                          <a:cs typeface="Calibri"/>
                        </a:rPr>
                        <a:t>RedLINK</a:t>
                      </a:r>
                      <a:endParaRPr sz="900">
                        <a:latin typeface="Calibri"/>
                        <a:cs typeface="Calibri"/>
                      </a:endParaRPr>
                    </a:p>
                    <a:p>
                      <a:pPr marL="24765">
                        <a:lnSpc>
                          <a:spcPts val="1040"/>
                        </a:lnSpc>
                      </a:pPr>
                      <a:r>
                        <a:rPr sz="900" spc="65" dirty="0">
                          <a:latin typeface="Calibri"/>
                          <a:cs typeface="Calibri"/>
                        </a:rPr>
                        <a:t>accessories</a:t>
                      </a:r>
                      <a:r>
                        <a:rPr sz="900" spc="60" dirty="0">
                          <a:latin typeface="Calibri"/>
                          <a:cs typeface="Calibri"/>
                        </a:rPr>
                        <a:t> </a:t>
                      </a:r>
                      <a:r>
                        <a:rPr sz="900" dirty="0">
                          <a:latin typeface="Calibri"/>
                          <a:cs typeface="Calibri"/>
                        </a:rPr>
                        <a:t>to</a:t>
                      </a:r>
                      <a:r>
                        <a:rPr sz="900" spc="60" dirty="0">
                          <a:latin typeface="Calibri"/>
                          <a:cs typeface="Calibri"/>
                        </a:rPr>
                        <a:t> </a:t>
                      </a:r>
                      <a:r>
                        <a:rPr sz="900" spc="40" dirty="0">
                          <a:latin typeface="Calibri"/>
                          <a:cs typeface="Calibri"/>
                        </a:rPr>
                        <a:t>thermostat.</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550333">
                <a:tc>
                  <a:txBody>
                    <a:bodyPr/>
                    <a:lstStyle/>
                    <a:p>
                      <a:pPr marL="24765">
                        <a:lnSpc>
                          <a:spcPct val="100000"/>
                        </a:lnSpc>
                      </a:pPr>
                      <a:r>
                        <a:rPr sz="900" spc="50" dirty="0">
                          <a:latin typeface="Calibri"/>
                          <a:cs typeface="Calibri"/>
                        </a:rPr>
                        <a:t>None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11454">
                        <a:lnSpc>
                          <a:spcPts val="1000"/>
                        </a:lnSpc>
                        <a:spcBef>
                          <a:spcPts val="100"/>
                        </a:spcBef>
                      </a:pPr>
                      <a:r>
                        <a:rPr sz="900" spc="45" dirty="0">
                          <a:latin typeface="Calibri"/>
                          <a:cs typeface="Calibri"/>
                        </a:rPr>
                        <a:t>Outdoor </a:t>
                      </a:r>
                      <a:r>
                        <a:rPr sz="900" spc="40" dirty="0">
                          <a:latin typeface="Calibri"/>
                          <a:cs typeface="Calibri"/>
                        </a:rPr>
                        <a:t>temperature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0" dirty="0">
                          <a:latin typeface="Calibri"/>
                          <a:cs typeface="Calibri"/>
                        </a:rPr>
                        <a:t>None</a:t>
                      </a:r>
                      <a:endParaRPr sz="900" dirty="0">
                        <a:latin typeface="Calibri"/>
                        <a:cs typeface="Calibri"/>
                      </a:endParaRPr>
                    </a:p>
                    <a:p>
                      <a:pPr marL="177165" indent="-153035">
                        <a:lnSpc>
                          <a:spcPts val="1000"/>
                        </a:lnSpc>
                        <a:buFont typeface="Calibri"/>
                        <a:buChar char="•"/>
                        <a:tabLst>
                          <a:tab pos="177800" algn="l"/>
                        </a:tabLst>
                      </a:pPr>
                      <a:r>
                        <a:rPr sz="900" spc="-10" dirty="0">
                          <a:latin typeface="Calibri"/>
                          <a:cs typeface="Calibri"/>
                        </a:rPr>
                        <a:t>Wired</a:t>
                      </a:r>
                      <a:endParaRPr sz="900" dirty="0">
                        <a:latin typeface="Calibri"/>
                        <a:cs typeface="Calibri"/>
                      </a:endParaRPr>
                    </a:p>
                    <a:p>
                      <a:pPr marL="177165" indent="-153035">
                        <a:lnSpc>
                          <a:spcPts val="1040"/>
                        </a:lnSpc>
                        <a:buFont typeface="Calibri"/>
                        <a:buChar char="•"/>
                        <a:tabLst>
                          <a:tab pos="177800" algn="l"/>
                        </a:tabLst>
                      </a:pPr>
                      <a:r>
                        <a:rPr sz="900" spc="-10" dirty="0">
                          <a:highlight>
                            <a:srgbClr val="FFFF00"/>
                          </a:highlight>
                          <a:latin typeface="Calibri"/>
                          <a:cs typeface="Calibri"/>
                        </a:rPr>
                        <a:t>Internet</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45" dirty="0">
                          <a:latin typeface="Calibri"/>
                          <a:cs typeface="Calibri"/>
                        </a:rPr>
                        <a:t>None</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0005" indent="-635">
                        <a:lnSpc>
                          <a:spcPct val="92600"/>
                        </a:lnSpc>
                        <a:spcBef>
                          <a:spcPts val="80"/>
                        </a:spcBef>
                      </a:pPr>
                      <a:r>
                        <a:rPr sz="900" spc="50" dirty="0">
                          <a:latin typeface="Calibri"/>
                          <a:cs typeface="Calibri"/>
                        </a:rPr>
                        <a:t>Outdoor</a:t>
                      </a:r>
                      <a:r>
                        <a:rPr sz="900" spc="135" dirty="0">
                          <a:latin typeface="Calibri"/>
                          <a:cs typeface="Calibri"/>
                        </a:rPr>
                        <a:t> </a:t>
                      </a:r>
                      <a:r>
                        <a:rPr sz="900" dirty="0">
                          <a:latin typeface="Calibri"/>
                          <a:cs typeface="Calibri"/>
                        </a:rPr>
                        <a:t>temperature</a:t>
                      </a:r>
                      <a:r>
                        <a:rPr sz="900" spc="135" dirty="0">
                          <a:latin typeface="Calibri"/>
                          <a:cs typeface="Calibri"/>
                        </a:rPr>
                        <a:t> </a:t>
                      </a:r>
                      <a:r>
                        <a:rPr sz="900" spc="70" dirty="0">
                          <a:latin typeface="Calibri"/>
                          <a:cs typeface="Calibri"/>
                        </a:rPr>
                        <a:t>is</a:t>
                      </a:r>
                      <a:r>
                        <a:rPr sz="900" spc="145" dirty="0">
                          <a:latin typeface="Calibri"/>
                          <a:cs typeface="Calibri"/>
                        </a:rPr>
                        <a:t> </a:t>
                      </a:r>
                      <a:r>
                        <a:rPr sz="900" spc="75" dirty="0">
                          <a:latin typeface="Calibri"/>
                          <a:cs typeface="Calibri"/>
                        </a:rPr>
                        <a:t>used</a:t>
                      </a:r>
                      <a:r>
                        <a:rPr sz="900" spc="135" dirty="0">
                          <a:latin typeface="Calibri"/>
                          <a:cs typeface="Calibri"/>
                        </a:rPr>
                        <a:t> </a:t>
                      </a:r>
                      <a:r>
                        <a:rPr sz="900" dirty="0">
                          <a:latin typeface="Calibri"/>
                          <a:cs typeface="Calibri"/>
                        </a:rPr>
                        <a:t>for</a:t>
                      </a:r>
                      <a:r>
                        <a:rPr sz="900" spc="140" dirty="0">
                          <a:latin typeface="Calibri"/>
                          <a:cs typeface="Calibri"/>
                        </a:rPr>
                        <a:t> </a:t>
                      </a:r>
                      <a:r>
                        <a:rPr sz="900" spc="60" dirty="0">
                          <a:latin typeface="Calibri"/>
                          <a:cs typeface="Calibri"/>
                        </a:rPr>
                        <a:t>balance </a:t>
                      </a:r>
                      <a:r>
                        <a:rPr sz="900" spc="50" dirty="0">
                          <a:latin typeface="Calibri"/>
                          <a:cs typeface="Calibri"/>
                        </a:rPr>
                        <a:t>point</a:t>
                      </a:r>
                      <a:r>
                        <a:rPr sz="900" spc="60" dirty="0">
                          <a:latin typeface="Calibri"/>
                          <a:cs typeface="Calibri"/>
                        </a:rPr>
                        <a:t> </a:t>
                      </a:r>
                      <a:r>
                        <a:rPr sz="900" spc="45" dirty="0">
                          <a:latin typeface="Calibri"/>
                          <a:cs typeface="Calibri"/>
                        </a:rPr>
                        <a:t>lockout,</a:t>
                      </a:r>
                      <a:r>
                        <a:rPr sz="900" spc="75" dirty="0">
                          <a:latin typeface="Calibri"/>
                          <a:cs typeface="Calibri"/>
                        </a:rPr>
                        <a:t> </a:t>
                      </a:r>
                      <a:r>
                        <a:rPr sz="900" spc="70" dirty="0">
                          <a:latin typeface="Calibri"/>
                          <a:cs typeface="Calibri"/>
                        </a:rPr>
                        <a:t>aux</a:t>
                      </a:r>
                      <a:r>
                        <a:rPr sz="900" spc="75" dirty="0">
                          <a:latin typeface="Calibri"/>
                          <a:cs typeface="Calibri"/>
                        </a:rPr>
                        <a:t> </a:t>
                      </a:r>
                      <a:r>
                        <a:rPr sz="900" spc="50" dirty="0">
                          <a:latin typeface="Calibri"/>
                          <a:cs typeface="Calibri"/>
                        </a:rPr>
                        <a:t>heat</a:t>
                      </a:r>
                      <a:r>
                        <a:rPr sz="900" spc="75" dirty="0">
                          <a:latin typeface="Calibri"/>
                          <a:cs typeface="Calibri"/>
                        </a:rPr>
                        <a:t> </a:t>
                      </a:r>
                      <a:r>
                        <a:rPr sz="900" dirty="0">
                          <a:latin typeface="Calibri"/>
                          <a:cs typeface="Calibri"/>
                        </a:rPr>
                        <a:t>lockout,</a:t>
                      </a:r>
                      <a:r>
                        <a:rPr sz="900" spc="80" dirty="0">
                          <a:latin typeface="Calibri"/>
                          <a:cs typeface="Calibri"/>
                        </a:rPr>
                        <a:t> </a:t>
                      </a:r>
                      <a:r>
                        <a:rPr sz="900" dirty="0">
                          <a:latin typeface="Calibri"/>
                          <a:cs typeface="Calibri"/>
                        </a:rPr>
                        <a:t>frost</a:t>
                      </a:r>
                      <a:r>
                        <a:rPr sz="900" spc="75" dirty="0">
                          <a:latin typeface="Calibri"/>
                          <a:cs typeface="Calibri"/>
                        </a:rPr>
                        <a:t> </a:t>
                      </a:r>
                      <a:r>
                        <a:rPr sz="900" spc="-10" dirty="0">
                          <a:latin typeface="Calibri"/>
                          <a:cs typeface="Calibri"/>
                        </a:rPr>
                        <a:t>control,</a:t>
                      </a:r>
                      <a:r>
                        <a:rPr sz="900" spc="80" dirty="0">
                          <a:latin typeface="Calibri"/>
                          <a:cs typeface="Calibri"/>
                        </a:rPr>
                        <a:t> high</a:t>
                      </a:r>
                      <a:r>
                        <a:rPr sz="900" spc="135" dirty="0">
                          <a:latin typeface="Calibri"/>
                          <a:cs typeface="Calibri"/>
                        </a:rPr>
                        <a:t> </a:t>
                      </a:r>
                      <a:r>
                        <a:rPr sz="900" spc="75" dirty="0">
                          <a:latin typeface="Calibri"/>
                          <a:cs typeface="Calibri"/>
                        </a:rPr>
                        <a:t>and</a:t>
                      </a:r>
                      <a:r>
                        <a:rPr sz="900" spc="145" dirty="0">
                          <a:latin typeface="Calibri"/>
                          <a:cs typeface="Calibri"/>
                        </a:rPr>
                        <a:t> </a:t>
                      </a:r>
                      <a:r>
                        <a:rPr sz="900" dirty="0">
                          <a:latin typeface="Calibri"/>
                          <a:cs typeface="Calibri"/>
                        </a:rPr>
                        <a:t>low</a:t>
                      </a:r>
                      <a:r>
                        <a:rPr sz="900" spc="140" dirty="0">
                          <a:latin typeface="Calibri"/>
                          <a:cs typeface="Calibri"/>
                        </a:rPr>
                        <a:t> </a:t>
                      </a:r>
                      <a:r>
                        <a:rPr sz="900" spc="45" dirty="0">
                          <a:latin typeface="Calibri"/>
                          <a:cs typeface="Calibri"/>
                        </a:rPr>
                        <a:t>outdoor</a:t>
                      </a:r>
                      <a:r>
                        <a:rPr sz="900" spc="145" dirty="0">
                          <a:latin typeface="Calibri"/>
                          <a:cs typeface="Calibri"/>
                        </a:rPr>
                        <a:t> </a:t>
                      </a:r>
                      <a:r>
                        <a:rPr sz="900" dirty="0">
                          <a:latin typeface="Calibri"/>
                          <a:cs typeface="Calibri"/>
                        </a:rPr>
                        <a:t>temperature</a:t>
                      </a:r>
                      <a:r>
                        <a:rPr sz="900" spc="135" dirty="0">
                          <a:latin typeface="Calibri"/>
                          <a:cs typeface="Calibri"/>
                        </a:rPr>
                        <a:t> </a:t>
                      </a:r>
                      <a:r>
                        <a:rPr sz="900" spc="50" dirty="0">
                          <a:latin typeface="Calibri"/>
                          <a:cs typeface="Calibri"/>
                        </a:rPr>
                        <a:t>lockouts </a:t>
                      </a:r>
                      <a:r>
                        <a:rPr sz="900" dirty="0">
                          <a:latin typeface="Calibri"/>
                          <a:cs typeface="Calibri"/>
                        </a:rPr>
                        <a:t>for</a:t>
                      </a:r>
                      <a:r>
                        <a:rPr sz="900" spc="110" dirty="0">
                          <a:latin typeface="Calibri"/>
                          <a:cs typeface="Calibri"/>
                        </a:rPr>
                        <a:t> </a:t>
                      </a:r>
                      <a:r>
                        <a:rPr sz="900" spc="-10" dirty="0">
                          <a:latin typeface="Calibri"/>
                          <a:cs typeface="Calibri"/>
                        </a:rPr>
                        <a:t>ventilation</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675409">
                <a:tc>
                  <a:txBody>
                    <a:bodyPr/>
                    <a:lstStyle/>
                    <a:p>
                      <a:pPr marL="24765">
                        <a:lnSpc>
                          <a:spcPct val="100000"/>
                        </a:lnSpc>
                      </a:pPr>
                      <a:r>
                        <a:rPr sz="900" spc="80" dirty="0">
                          <a:latin typeface="Calibri"/>
                          <a:cs typeface="Calibri"/>
                        </a:rPr>
                        <a:t>2000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75" dirty="0">
                          <a:latin typeface="Calibri"/>
                          <a:cs typeface="Calibri"/>
                        </a:rPr>
                        <a:t>System</a:t>
                      </a:r>
                      <a:r>
                        <a:rPr sz="900" spc="15" dirty="0">
                          <a:latin typeface="Calibri"/>
                          <a:cs typeface="Calibri"/>
                        </a:rPr>
                        <a:t> </a:t>
                      </a:r>
                      <a:r>
                        <a:rPr sz="900" spc="30" dirty="0">
                          <a:latin typeface="Calibri"/>
                          <a:cs typeface="Calibri"/>
                        </a:rPr>
                        <a:t>Type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marR="290830" indent="-152400">
                        <a:lnSpc>
                          <a:spcPts val="1000"/>
                        </a:lnSpc>
                        <a:spcBef>
                          <a:spcPts val="100"/>
                        </a:spcBef>
                        <a:buFont typeface="Calibri"/>
                        <a:buChar char="•"/>
                        <a:tabLst>
                          <a:tab pos="177800" algn="l"/>
                        </a:tabLst>
                      </a:pPr>
                      <a:r>
                        <a:rPr sz="900" spc="45" dirty="0">
                          <a:latin typeface="Calibri"/>
                          <a:cs typeface="Calibri"/>
                        </a:rPr>
                        <a:t>Conventional </a:t>
                      </a:r>
                      <a:r>
                        <a:rPr sz="900" spc="65" dirty="0">
                          <a:latin typeface="Calibri"/>
                          <a:cs typeface="Calibri"/>
                        </a:rPr>
                        <a:t>Forced</a:t>
                      </a:r>
                      <a:r>
                        <a:rPr sz="900" spc="50" dirty="0">
                          <a:latin typeface="Calibri"/>
                          <a:cs typeface="Calibri"/>
                        </a:rPr>
                        <a:t> </a:t>
                      </a:r>
                      <a:r>
                        <a:rPr sz="900" dirty="0">
                          <a:latin typeface="Calibri"/>
                          <a:cs typeface="Calibri"/>
                        </a:rPr>
                        <a:t>Air</a:t>
                      </a:r>
                      <a:r>
                        <a:rPr sz="900" spc="65" dirty="0">
                          <a:latin typeface="Calibri"/>
                          <a:cs typeface="Calibri"/>
                        </a:rPr>
                        <a:t> </a:t>
                      </a:r>
                      <a:r>
                        <a:rPr sz="900" spc="45" dirty="0">
                          <a:latin typeface="Calibri"/>
                          <a:cs typeface="Calibri"/>
                        </a:rPr>
                        <a:t>Heat</a:t>
                      </a:r>
                      <a:endParaRPr sz="900" dirty="0">
                        <a:latin typeface="Calibri"/>
                        <a:cs typeface="Calibri"/>
                      </a:endParaRPr>
                    </a:p>
                    <a:p>
                      <a:pPr marL="177165" indent="-153035">
                        <a:lnSpc>
                          <a:spcPts val="940"/>
                        </a:lnSpc>
                        <a:buFont typeface="Calibri"/>
                        <a:buChar char="•"/>
                        <a:tabLst>
                          <a:tab pos="177800" algn="l"/>
                        </a:tabLst>
                      </a:pPr>
                      <a:r>
                        <a:rPr sz="900" spc="70" dirty="0">
                          <a:highlight>
                            <a:srgbClr val="FFFF00"/>
                          </a:highlight>
                          <a:latin typeface="Calibri"/>
                          <a:cs typeface="Calibri"/>
                        </a:rPr>
                        <a:t>Heat</a:t>
                      </a:r>
                      <a:r>
                        <a:rPr sz="900" spc="5" dirty="0">
                          <a:highlight>
                            <a:srgbClr val="FFFF00"/>
                          </a:highlight>
                          <a:latin typeface="Calibri"/>
                          <a:cs typeface="Calibri"/>
                        </a:rPr>
                        <a:t> </a:t>
                      </a:r>
                      <a:r>
                        <a:rPr sz="900" spc="75" dirty="0">
                          <a:highlight>
                            <a:srgbClr val="FFFF00"/>
                          </a:highlight>
                          <a:latin typeface="Calibri"/>
                          <a:cs typeface="Calibri"/>
                        </a:rPr>
                        <a:t>Pump</a:t>
                      </a:r>
                      <a:endParaRPr sz="900" dirty="0">
                        <a:highlight>
                          <a:srgbClr val="FFFF00"/>
                        </a:highlight>
                        <a:latin typeface="Calibri"/>
                        <a:cs typeface="Calibri"/>
                      </a:endParaRPr>
                    </a:p>
                    <a:p>
                      <a:pPr marL="177165" indent="-153035">
                        <a:lnSpc>
                          <a:spcPts val="1000"/>
                        </a:lnSpc>
                        <a:buFont typeface="Calibri"/>
                        <a:buChar char="•"/>
                        <a:tabLst>
                          <a:tab pos="177800" algn="l"/>
                        </a:tabLst>
                      </a:pPr>
                      <a:r>
                        <a:rPr sz="900" spc="70" dirty="0">
                          <a:latin typeface="Calibri"/>
                          <a:cs typeface="Calibri"/>
                        </a:rPr>
                        <a:t>Radiant</a:t>
                      </a:r>
                      <a:r>
                        <a:rPr sz="900" spc="15" dirty="0">
                          <a:latin typeface="Calibri"/>
                          <a:cs typeface="Calibri"/>
                        </a:rPr>
                        <a:t> </a:t>
                      </a:r>
                      <a:r>
                        <a:rPr sz="900" spc="45" dirty="0">
                          <a:latin typeface="Calibri"/>
                          <a:cs typeface="Calibri"/>
                        </a:rPr>
                        <a:t>Heat</a:t>
                      </a:r>
                      <a:endParaRPr sz="900" dirty="0">
                        <a:latin typeface="Calibri"/>
                        <a:cs typeface="Calibri"/>
                      </a:endParaRPr>
                    </a:p>
                    <a:p>
                      <a:pPr marL="177165" indent="-153035">
                        <a:lnSpc>
                          <a:spcPts val="1040"/>
                        </a:lnSpc>
                        <a:buFont typeface="Calibri"/>
                        <a:buChar char="•"/>
                        <a:tabLst>
                          <a:tab pos="177800" algn="l"/>
                        </a:tabLst>
                      </a:pPr>
                      <a:r>
                        <a:rPr sz="900" spc="70" dirty="0">
                          <a:latin typeface="Calibri"/>
                          <a:cs typeface="Calibri"/>
                        </a:rPr>
                        <a:t>None</a:t>
                      </a:r>
                      <a:r>
                        <a:rPr sz="900" spc="5" dirty="0">
                          <a:latin typeface="Calibri"/>
                          <a:cs typeface="Calibri"/>
                        </a:rPr>
                        <a:t> </a:t>
                      </a:r>
                      <a:r>
                        <a:rPr sz="900" spc="50" dirty="0">
                          <a:latin typeface="Calibri"/>
                          <a:cs typeface="Calibri"/>
                        </a:rPr>
                        <a:t>(cool</a:t>
                      </a:r>
                      <a:r>
                        <a:rPr sz="900" spc="10" dirty="0">
                          <a:latin typeface="Calibri"/>
                          <a:cs typeface="Calibri"/>
                        </a:rPr>
                        <a:t> </a:t>
                      </a:r>
                      <a:r>
                        <a:rPr sz="900" spc="-10" dirty="0">
                          <a:latin typeface="Calibri"/>
                          <a:cs typeface="Calibri"/>
                        </a:rPr>
                        <a:t>only)</a:t>
                      </a: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51435">
                        <a:lnSpc>
                          <a:spcPts val="1000"/>
                        </a:lnSpc>
                        <a:spcBef>
                          <a:spcPts val="100"/>
                        </a:spcBef>
                      </a:pPr>
                      <a:r>
                        <a:rPr sz="900" spc="50" dirty="0">
                          <a:latin typeface="Calibri"/>
                          <a:cs typeface="Calibri"/>
                        </a:rPr>
                        <a:t>Conventional </a:t>
                      </a:r>
                      <a:r>
                        <a:rPr sz="900" spc="65" dirty="0">
                          <a:latin typeface="Calibri"/>
                          <a:cs typeface="Calibri"/>
                        </a:rPr>
                        <a:t>Forced</a:t>
                      </a:r>
                      <a:r>
                        <a:rPr sz="900" spc="50" dirty="0">
                          <a:latin typeface="Calibri"/>
                          <a:cs typeface="Calibri"/>
                        </a:rPr>
                        <a:t> </a:t>
                      </a:r>
                      <a:r>
                        <a:rPr sz="900" dirty="0">
                          <a:latin typeface="Calibri"/>
                          <a:cs typeface="Calibri"/>
                        </a:rPr>
                        <a:t>Air</a:t>
                      </a:r>
                      <a:r>
                        <a:rPr sz="900" spc="65" dirty="0">
                          <a:latin typeface="Calibri"/>
                          <a:cs typeface="Calibri"/>
                        </a:rPr>
                        <a:t> </a:t>
                      </a:r>
                      <a:r>
                        <a:rPr sz="900" spc="45" dirty="0">
                          <a:latin typeface="Calibri"/>
                          <a:cs typeface="Calibri"/>
                        </a:rPr>
                        <a:t>Heat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2176318">
                <a:tc>
                  <a:txBody>
                    <a:bodyPr/>
                    <a:lstStyle/>
                    <a:p>
                      <a:pPr marL="24765">
                        <a:lnSpc>
                          <a:spcPct val="100000"/>
                        </a:lnSpc>
                      </a:pPr>
                      <a:r>
                        <a:rPr sz="900" spc="75" dirty="0">
                          <a:latin typeface="Calibri"/>
                          <a:cs typeface="Calibri"/>
                        </a:rPr>
                        <a:t>2010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80670" indent="-635">
                        <a:lnSpc>
                          <a:spcPts val="1000"/>
                        </a:lnSpc>
                        <a:spcBef>
                          <a:spcPts val="100"/>
                        </a:spcBef>
                      </a:pPr>
                      <a:r>
                        <a:rPr sz="900" spc="65" dirty="0">
                          <a:latin typeface="Calibri"/>
                          <a:cs typeface="Calibri"/>
                        </a:rPr>
                        <a:t>Equipment </a:t>
                      </a:r>
                      <a:r>
                        <a:rPr sz="900" spc="-20" dirty="0">
                          <a:latin typeface="Calibri"/>
                          <a:cs typeface="Calibri"/>
                        </a:rPr>
                        <a:t>Type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09855">
                        <a:lnSpc>
                          <a:spcPts val="1000"/>
                        </a:lnSpc>
                        <a:spcBef>
                          <a:spcPts val="100"/>
                        </a:spcBef>
                      </a:pPr>
                      <a:r>
                        <a:rPr sz="900" b="1" spc="75" dirty="0">
                          <a:latin typeface="Calibri"/>
                          <a:cs typeface="Calibri"/>
                        </a:rPr>
                        <a:t>Conventional</a:t>
                      </a:r>
                      <a:r>
                        <a:rPr sz="900" b="1" spc="25" dirty="0">
                          <a:latin typeface="Calibri"/>
                          <a:cs typeface="Calibri"/>
                        </a:rPr>
                        <a:t> </a:t>
                      </a:r>
                      <a:r>
                        <a:rPr sz="900" b="1" spc="65" dirty="0">
                          <a:latin typeface="Calibri"/>
                          <a:cs typeface="Calibri"/>
                        </a:rPr>
                        <a:t>Forced </a:t>
                      </a:r>
                      <a:r>
                        <a:rPr sz="900" b="1" spc="50" dirty="0">
                          <a:latin typeface="Calibri"/>
                          <a:cs typeface="Calibri"/>
                        </a:rPr>
                        <a:t>Air</a:t>
                      </a:r>
                      <a:r>
                        <a:rPr sz="900" b="1" spc="10" dirty="0">
                          <a:latin typeface="Calibri"/>
                          <a:cs typeface="Calibri"/>
                        </a:rPr>
                        <a:t> </a:t>
                      </a:r>
                      <a:r>
                        <a:rPr sz="900" b="1" spc="60" dirty="0">
                          <a:latin typeface="Calibri"/>
                          <a:cs typeface="Calibri"/>
                        </a:rPr>
                        <a:t>Heat</a:t>
                      </a:r>
                      <a:endParaRPr sz="900" dirty="0">
                        <a:latin typeface="Calibri"/>
                        <a:cs typeface="Calibri"/>
                      </a:endParaRPr>
                    </a:p>
                    <a:p>
                      <a:pPr marL="177165" indent="-153035">
                        <a:lnSpc>
                          <a:spcPts val="940"/>
                        </a:lnSpc>
                        <a:buFont typeface="Calibri"/>
                        <a:buChar char="•"/>
                        <a:tabLst>
                          <a:tab pos="177800" algn="l"/>
                        </a:tabLst>
                      </a:pPr>
                      <a:r>
                        <a:rPr sz="900" spc="70" dirty="0">
                          <a:latin typeface="Calibri"/>
                          <a:cs typeface="Calibri"/>
                        </a:rPr>
                        <a:t>Standard</a:t>
                      </a:r>
                      <a:r>
                        <a:rPr sz="900" spc="5" dirty="0">
                          <a:latin typeface="Calibri"/>
                          <a:cs typeface="Calibri"/>
                        </a:rPr>
                        <a:t> </a:t>
                      </a:r>
                      <a:r>
                        <a:rPr sz="900" spc="50" dirty="0">
                          <a:latin typeface="Calibri"/>
                          <a:cs typeface="Calibri"/>
                        </a:rPr>
                        <a:t>Efficiency</a:t>
                      </a:r>
                      <a:endParaRPr sz="900" dirty="0">
                        <a:latin typeface="Calibri"/>
                        <a:cs typeface="Calibri"/>
                      </a:endParaRPr>
                    </a:p>
                    <a:p>
                      <a:pPr marL="177165">
                        <a:lnSpc>
                          <a:spcPts val="1000"/>
                        </a:lnSpc>
                      </a:pPr>
                      <a:r>
                        <a:rPr sz="900" spc="90" dirty="0">
                          <a:latin typeface="Calibri"/>
                          <a:cs typeface="Calibri"/>
                        </a:rPr>
                        <a:t>Gas</a:t>
                      </a:r>
                      <a:r>
                        <a:rPr sz="900" spc="15" dirty="0">
                          <a:latin typeface="Calibri"/>
                          <a:cs typeface="Calibri"/>
                        </a:rPr>
                        <a:t> </a:t>
                      </a:r>
                      <a:r>
                        <a:rPr sz="900" spc="65" dirty="0">
                          <a:latin typeface="Calibri"/>
                          <a:cs typeface="Calibri"/>
                        </a:rPr>
                        <a:t>Forced</a:t>
                      </a:r>
                      <a:r>
                        <a:rPr sz="900" spc="25" dirty="0">
                          <a:latin typeface="Calibri"/>
                          <a:cs typeface="Calibri"/>
                        </a:rPr>
                        <a:t> </a:t>
                      </a:r>
                      <a:r>
                        <a:rPr sz="900" spc="-25" dirty="0">
                          <a:latin typeface="Calibri"/>
                          <a:cs typeface="Calibri"/>
                        </a:rPr>
                        <a:t>Air</a:t>
                      </a:r>
                      <a:endParaRPr sz="900" dirty="0">
                        <a:latin typeface="Calibri"/>
                        <a:cs typeface="Calibri"/>
                      </a:endParaRPr>
                    </a:p>
                    <a:p>
                      <a:pPr marL="177165" marR="61594" indent="-152400">
                        <a:lnSpc>
                          <a:spcPts val="1000"/>
                        </a:lnSpc>
                        <a:spcBef>
                          <a:spcPts val="55"/>
                        </a:spcBef>
                        <a:buFont typeface="Calibri"/>
                        <a:buChar char="•"/>
                        <a:tabLst>
                          <a:tab pos="177800" algn="l"/>
                        </a:tabLst>
                      </a:pPr>
                      <a:r>
                        <a:rPr sz="900" spc="100" dirty="0">
                          <a:latin typeface="Calibri"/>
                          <a:cs typeface="Calibri"/>
                        </a:rPr>
                        <a:t>High</a:t>
                      </a:r>
                      <a:r>
                        <a:rPr sz="900" spc="25" dirty="0">
                          <a:latin typeface="Calibri"/>
                          <a:cs typeface="Calibri"/>
                        </a:rPr>
                        <a:t> </a:t>
                      </a:r>
                      <a:r>
                        <a:rPr sz="900" spc="65" dirty="0">
                          <a:latin typeface="Calibri"/>
                          <a:cs typeface="Calibri"/>
                        </a:rPr>
                        <a:t>Efficiency</a:t>
                      </a:r>
                      <a:r>
                        <a:rPr sz="900" spc="30" dirty="0">
                          <a:latin typeface="Calibri"/>
                          <a:cs typeface="Calibri"/>
                        </a:rPr>
                        <a:t> </a:t>
                      </a:r>
                      <a:r>
                        <a:rPr sz="900" spc="65" dirty="0">
                          <a:latin typeface="Calibri"/>
                          <a:cs typeface="Calibri"/>
                        </a:rPr>
                        <a:t>Gas </a:t>
                      </a:r>
                      <a:r>
                        <a:rPr sz="900" spc="50" dirty="0">
                          <a:latin typeface="Calibri"/>
                          <a:cs typeface="Calibri"/>
                        </a:rPr>
                        <a:t>forced</a:t>
                      </a:r>
                      <a:r>
                        <a:rPr sz="900" spc="10" dirty="0">
                          <a:latin typeface="Calibri"/>
                          <a:cs typeface="Calibri"/>
                        </a:rPr>
                        <a:t> </a:t>
                      </a:r>
                      <a:r>
                        <a:rPr sz="900" spc="-25" dirty="0">
                          <a:latin typeface="Calibri"/>
                          <a:cs typeface="Calibri"/>
                        </a:rPr>
                        <a:t>air</a:t>
                      </a:r>
                      <a:endParaRPr sz="900" dirty="0">
                        <a:latin typeface="Calibri"/>
                        <a:cs typeface="Calibri"/>
                      </a:endParaRPr>
                    </a:p>
                    <a:p>
                      <a:pPr marL="177165" indent="-153035">
                        <a:lnSpc>
                          <a:spcPts val="940"/>
                        </a:lnSpc>
                        <a:buFont typeface="Calibri"/>
                        <a:buChar char="•"/>
                        <a:tabLst>
                          <a:tab pos="177800" algn="l"/>
                        </a:tabLst>
                      </a:pPr>
                      <a:r>
                        <a:rPr sz="900" spc="60" dirty="0">
                          <a:latin typeface="Calibri"/>
                          <a:cs typeface="Calibri"/>
                        </a:rPr>
                        <a:t>Oil</a:t>
                      </a:r>
                      <a:r>
                        <a:rPr sz="900" spc="5" dirty="0">
                          <a:latin typeface="Calibri"/>
                          <a:cs typeface="Calibri"/>
                        </a:rPr>
                        <a:t> </a:t>
                      </a:r>
                      <a:r>
                        <a:rPr sz="900" spc="65" dirty="0">
                          <a:latin typeface="Calibri"/>
                          <a:cs typeface="Calibri"/>
                        </a:rPr>
                        <a:t>Forced</a:t>
                      </a:r>
                      <a:r>
                        <a:rPr sz="900" spc="15" dirty="0">
                          <a:latin typeface="Calibri"/>
                          <a:cs typeface="Calibri"/>
                        </a:rPr>
                        <a:t> </a:t>
                      </a:r>
                      <a:r>
                        <a:rPr sz="900" spc="-25" dirty="0">
                          <a:latin typeface="Calibri"/>
                          <a:cs typeface="Calibri"/>
                        </a:rPr>
                        <a:t>Air</a:t>
                      </a:r>
                      <a:endParaRPr sz="900" dirty="0">
                        <a:latin typeface="Calibri"/>
                        <a:cs typeface="Calibri"/>
                      </a:endParaRPr>
                    </a:p>
                    <a:p>
                      <a:pPr marL="177165" indent="-153035">
                        <a:lnSpc>
                          <a:spcPts val="1000"/>
                        </a:lnSpc>
                        <a:buFont typeface="Calibri"/>
                        <a:buChar char="•"/>
                        <a:tabLst>
                          <a:tab pos="177800" algn="l"/>
                        </a:tabLst>
                      </a:pPr>
                      <a:r>
                        <a:rPr sz="900" spc="60" dirty="0">
                          <a:latin typeface="Calibri"/>
                          <a:cs typeface="Calibri"/>
                        </a:rPr>
                        <a:t>Electric</a:t>
                      </a:r>
                      <a:r>
                        <a:rPr sz="900" spc="15" dirty="0">
                          <a:latin typeface="Calibri"/>
                          <a:cs typeface="Calibri"/>
                        </a:rPr>
                        <a:t> </a:t>
                      </a:r>
                      <a:r>
                        <a:rPr sz="900" spc="65" dirty="0">
                          <a:latin typeface="Calibri"/>
                          <a:cs typeface="Calibri"/>
                        </a:rPr>
                        <a:t>Forced</a:t>
                      </a:r>
                      <a:r>
                        <a:rPr sz="900" spc="25" dirty="0">
                          <a:latin typeface="Calibri"/>
                          <a:cs typeface="Calibri"/>
                        </a:rPr>
                        <a:t> </a:t>
                      </a:r>
                      <a:r>
                        <a:rPr sz="900" spc="-25" dirty="0">
                          <a:latin typeface="Calibri"/>
                          <a:cs typeface="Calibri"/>
                        </a:rPr>
                        <a:t>Air</a:t>
                      </a:r>
                      <a:endParaRPr sz="900" dirty="0">
                        <a:latin typeface="Calibri"/>
                        <a:cs typeface="Calibri"/>
                      </a:endParaRPr>
                    </a:p>
                    <a:p>
                      <a:pPr marL="177165" indent="-153035">
                        <a:lnSpc>
                          <a:spcPts val="1000"/>
                        </a:lnSpc>
                        <a:buFont typeface="Calibri"/>
                        <a:buChar char="•"/>
                        <a:tabLst>
                          <a:tab pos="177800" algn="l"/>
                        </a:tabLst>
                      </a:pPr>
                      <a:r>
                        <a:rPr sz="900" spc="75" dirty="0">
                          <a:latin typeface="Calibri"/>
                          <a:cs typeface="Calibri"/>
                        </a:rPr>
                        <a:t>Hot</a:t>
                      </a:r>
                      <a:r>
                        <a:rPr sz="900" spc="65" dirty="0">
                          <a:latin typeface="Calibri"/>
                          <a:cs typeface="Calibri"/>
                        </a:rPr>
                        <a:t> </a:t>
                      </a:r>
                      <a:r>
                        <a:rPr sz="900" dirty="0">
                          <a:latin typeface="Calibri"/>
                          <a:cs typeface="Calibri"/>
                        </a:rPr>
                        <a:t>water</a:t>
                      </a:r>
                      <a:r>
                        <a:rPr sz="900" spc="65" dirty="0">
                          <a:latin typeface="Calibri"/>
                          <a:cs typeface="Calibri"/>
                        </a:rPr>
                        <a:t> </a:t>
                      </a:r>
                      <a:r>
                        <a:rPr sz="900" spc="90" dirty="0">
                          <a:latin typeface="Calibri"/>
                          <a:cs typeface="Calibri"/>
                        </a:rPr>
                        <a:t>Fan</a:t>
                      </a:r>
                      <a:r>
                        <a:rPr sz="900" spc="65" dirty="0">
                          <a:latin typeface="Calibri"/>
                          <a:cs typeface="Calibri"/>
                        </a:rPr>
                        <a:t> </a:t>
                      </a:r>
                      <a:r>
                        <a:rPr sz="900" spc="45" dirty="0">
                          <a:latin typeface="Calibri"/>
                          <a:cs typeface="Calibri"/>
                        </a:rPr>
                        <a:t>Coil</a:t>
                      </a:r>
                      <a:endParaRPr sz="900" dirty="0">
                        <a:latin typeface="Calibri"/>
                        <a:cs typeface="Calibri"/>
                      </a:endParaRPr>
                    </a:p>
                    <a:p>
                      <a:pPr marL="24765">
                        <a:lnSpc>
                          <a:spcPts val="1000"/>
                        </a:lnSpc>
                      </a:pPr>
                      <a:r>
                        <a:rPr sz="900" b="1" spc="85" dirty="0">
                          <a:latin typeface="Calibri"/>
                          <a:cs typeface="Calibri"/>
                        </a:rPr>
                        <a:t>Heat</a:t>
                      </a:r>
                      <a:r>
                        <a:rPr sz="900" b="1" spc="5" dirty="0">
                          <a:latin typeface="Calibri"/>
                          <a:cs typeface="Calibri"/>
                        </a:rPr>
                        <a:t> </a:t>
                      </a:r>
                      <a:r>
                        <a:rPr sz="900" b="1" spc="85" dirty="0">
                          <a:latin typeface="Calibri"/>
                          <a:cs typeface="Calibri"/>
                        </a:rPr>
                        <a:t>Pump</a:t>
                      </a:r>
                      <a:endParaRPr sz="900" dirty="0">
                        <a:latin typeface="Calibri"/>
                        <a:cs typeface="Calibri"/>
                      </a:endParaRPr>
                    </a:p>
                    <a:p>
                      <a:pPr marL="177165" indent="-153035">
                        <a:lnSpc>
                          <a:spcPts val="1000"/>
                        </a:lnSpc>
                        <a:buFont typeface="Calibri"/>
                        <a:buChar char="•"/>
                        <a:tabLst>
                          <a:tab pos="177800" algn="l"/>
                        </a:tabLst>
                      </a:pPr>
                      <a:r>
                        <a:rPr sz="900" dirty="0">
                          <a:highlight>
                            <a:srgbClr val="FFFF00"/>
                          </a:highlight>
                          <a:latin typeface="Calibri"/>
                          <a:cs typeface="Calibri"/>
                        </a:rPr>
                        <a:t>Air</a:t>
                      </a:r>
                      <a:r>
                        <a:rPr sz="900" spc="85" dirty="0">
                          <a:highlight>
                            <a:srgbClr val="FFFF00"/>
                          </a:highlight>
                          <a:latin typeface="Calibri"/>
                          <a:cs typeface="Calibri"/>
                        </a:rPr>
                        <a:t> </a:t>
                      </a:r>
                      <a:r>
                        <a:rPr sz="900" dirty="0">
                          <a:highlight>
                            <a:srgbClr val="FFFF00"/>
                          </a:highlight>
                          <a:latin typeface="Calibri"/>
                          <a:cs typeface="Calibri"/>
                        </a:rPr>
                        <a:t>to</a:t>
                      </a:r>
                      <a:r>
                        <a:rPr sz="900" spc="90" dirty="0">
                          <a:highlight>
                            <a:srgbClr val="FFFF00"/>
                          </a:highlight>
                          <a:latin typeface="Calibri"/>
                          <a:cs typeface="Calibri"/>
                        </a:rPr>
                        <a:t> </a:t>
                      </a:r>
                      <a:r>
                        <a:rPr sz="900" spc="-25" dirty="0">
                          <a:highlight>
                            <a:srgbClr val="FFFF00"/>
                          </a:highlight>
                          <a:latin typeface="Calibri"/>
                          <a:cs typeface="Calibri"/>
                        </a:rPr>
                        <a:t>Air</a:t>
                      </a:r>
                      <a:endParaRPr sz="900" dirty="0">
                        <a:highlight>
                          <a:srgbClr val="FFFF00"/>
                        </a:highlight>
                        <a:latin typeface="Calibri"/>
                        <a:cs typeface="Calibri"/>
                      </a:endParaRPr>
                    </a:p>
                    <a:p>
                      <a:pPr marL="177165" indent="-153035">
                        <a:lnSpc>
                          <a:spcPts val="1000"/>
                        </a:lnSpc>
                        <a:buFont typeface="Calibri"/>
                        <a:buChar char="•"/>
                        <a:tabLst>
                          <a:tab pos="177800" algn="l"/>
                        </a:tabLst>
                      </a:pPr>
                      <a:r>
                        <a:rPr sz="900" spc="45" dirty="0">
                          <a:latin typeface="Calibri"/>
                          <a:cs typeface="Calibri"/>
                        </a:rPr>
                        <a:t>Geothermal</a:t>
                      </a:r>
                      <a:endParaRPr sz="900" dirty="0">
                        <a:latin typeface="Calibri"/>
                        <a:cs typeface="Calibri"/>
                      </a:endParaRPr>
                    </a:p>
                    <a:p>
                      <a:pPr marL="24765">
                        <a:lnSpc>
                          <a:spcPts val="1000"/>
                        </a:lnSpc>
                      </a:pPr>
                      <a:r>
                        <a:rPr sz="900" b="1" spc="75" dirty="0">
                          <a:latin typeface="Calibri"/>
                          <a:cs typeface="Calibri"/>
                        </a:rPr>
                        <a:t>Radiant</a:t>
                      </a:r>
                      <a:r>
                        <a:rPr sz="900" b="1" spc="30" dirty="0">
                          <a:latin typeface="Calibri"/>
                          <a:cs typeface="Calibri"/>
                        </a:rPr>
                        <a:t> </a:t>
                      </a:r>
                      <a:r>
                        <a:rPr sz="900" b="1" spc="60" dirty="0">
                          <a:latin typeface="Calibri"/>
                          <a:cs typeface="Calibri"/>
                        </a:rPr>
                        <a:t>Heat</a:t>
                      </a:r>
                      <a:endParaRPr sz="900" dirty="0">
                        <a:latin typeface="Calibri"/>
                        <a:cs typeface="Calibri"/>
                      </a:endParaRPr>
                    </a:p>
                    <a:p>
                      <a:pPr marL="177165" marR="129539" indent="-152400">
                        <a:lnSpc>
                          <a:spcPts val="1000"/>
                        </a:lnSpc>
                        <a:spcBef>
                          <a:spcPts val="60"/>
                        </a:spcBef>
                        <a:buFont typeface="Calibri"/>
                        <a:buChar char="•"/>
                        <a:tabLst>
                          <a:tab pos="177800" algn="l"/>
                        </a:tabLst>
                      </a:pPr>
                      <a:r>
                        <a:rPr sz="900" spc="70" dirty="0">
                          <a:latin typeface="Calibri"/>
                          <a:cs typeface="Calibri"/>
                        </a:rPr>
                        <a:t>Hot</a:t>
                      </a:r>
                      <a:r>
                        <a:rPr sz="900" spc="90" dirty="0">
                          <a:latin typeface="Calibri"/>
                          <a:cs typeface="Calibri"/>
                        </a:rPr>
                        <a:t> </a:t>
                      </a:r>
                      <a:r>
                        <a:rPr sz="900" dirty="0">
                          <a:latin typeface="Calibri"/>
                          <a:cs typeface="Calibri"/>
                        </a:rPr>
                        <a:t>Water</a:t>
                      </a:r>
                      <a:r>
                        <a:rPr sz="900" spc="105" dirty="0">
                          <a:latin typeface="Calibri"/>
                          <a:cs typeface="Calibri"/>
                        </a:rPr>
                        <a:t> </a:t>
                      </a:r>
                      <a:r>
                        <a:rPr sz="900" spc="55" dirty="0">
                          <a:latin typeface="Calibri"/>
                          <a:cs typeface="Calibri"/>
                        </a:rPr>
                        <a:t>Radiant </a:t>
                      </a:r>
                      <a:r>
                        <a:rPr sz="900" spc="50" dirty="0">
                          <a:latin typeface="Calibri"/>
                          <a:cs typeface="Calibri"/>
                        </a:rPr>
                        <a:t>Heat</a:t>
                      </a:r>
                      <a:endParaRPr sz="900" dirty="0">
                        <a:latin typeface="Calibri"/>
                        <a:cs typeface="Calibri"/>
                      </a:endParaRPr>
                    </a:p>
                    <a:p>
                      <a:pPr marL="177165" indent="-153035">
                        <a:lnSpc>
                          <a:spcPts val="940"/>
                        </a:lnSpc>
                        <a:buFont typeface="Calibri"/>
                        <a:buChar char="•"/>
                        <a:tabLst>
                          <a:tab pos="177800" algn="l"/>
                        </a:tabLst>
                      </a:pPr>
                      <a:r>
                        <a:rPr sz="900" spc="65" dirty="0">
                          <a:latin typeface="Calibri"/>
                          <a:cs typeface="Calibri"/>
                        </a:rPr>
                        <a:t>Steam</a:t>
                      </a:r>
                      <a:endParaRPr sz="900" dirty="0">
                        <a:latin typeface="Calibri"/>
                        <a:cs typeface="Calibri"/>
                      </a:endParaRPr>
                    </a:p>
                    <a:p>
                      <a:pPr marL="24765">
                        <a:lnSpc>
                          <a:spcPts val="1040"/>
                        </a:lnSpc>
                      </a:pPr>
                      <a:r>
                        <a:rPr sz="900" b="1" spc="85" dirty="0">
                          <a:latin typeface="Calibri"/>
                          <a:cs typeface="Calibri"/>
                        </a:rPr>
                        <a:t>None</a:t>
                      </a:r>
                      <a:r>
                        <a:rPr sz="900" b="1" spc="5" dirty="0">
                          <a:latin typeface="Calibri"/>
                          <a:cs typeface="Calibri"/>
                        </a:rPr>
                        <a:t> </a:t>
                      </a:r>
                      <a:r>
                        <a:rPr sz="900" b="1" spc="65" dirty="0">
                          <a:latin typeface="Calibri"/>
                          <a:cs typeface="Calibri"/>
                        </a:rPr>
                        <a:t>(cool</a:t>
                      </a:r>
                      <a:r>
                        <a:rPr sz="900" b="1" spc="5" dirty="0">
                          <a:latin typeface="Calibri"/>
                          <a:cs typeface="Calibri"/>
                        </a:rPr>
                        <a:t> </a:t>
                      </a:r>
                      <a:r>
                        <a:rPr sz="900" b="1" spc="55" dirty="0">
                          <a:latin typeface="Calibri"/>
                          <a:cs typeface="Calibri"/>
                        </a:rPr>
                        <a:t>only)</a:t>
                      </a: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96850">
                        <a:lnSpc>
                          <a:spcPct val="92500"/>
                        </a:lnSpc>
                        <a:spcBef>
                          <a:spcPts val="80"/>
                        </a:spcBef>
                      </a:pPr>
                      <a:r>
                        <a:rPr sz="900" spc="70" dirty="0">
                          <a:latin typeface="Calibri"/>
                          <a:cs typeface="Calibri"/>
                        </a:rPr>
                        <a:t>This</a:t>
                      </a:r>
                      <a:r>
                        <a:rPr sz="900" spc="10" dirty="0">
                          <a:latin typeface="Calibri"/>
                          <a:cs typeface="Calibri"/>
                        </a:rPr>
                        <a:t> </a:t>
                      </a:r>
                      <a:r>
                        <a:rPr sz="900" spc="95" dirty="0">
                          <a:latin typeface="Calibri"/>
                          <a:cs typeface="Calibri"/>
                        </a:rPr>
                        <a:t>ISU</a:t>
                      </a:r>
                      <a:r>
                        <a:rPr sz="900" spc="20" dirty="0">
                          <a:latin typeface="Calibri"/>
                          <a:cs typeface="Calibri"/>
                        </a:rPr>
                        <a:t> </a:t>
                      </a:r>
                      <a:r>
                        <a:rPr sz="900" spc="70" dirty="0">
                          <a:latin typeface="Calibri"/>
                          <a:cs typeface="Calibri"/>
                        </a:rPr>
                        <a:t>is</a:t>
                      </a:r>
                      <a:r>
                        <a:rPr sz="900" spc="20" dirty="0">
                          <a:latin typeface="Calibri"/>
                          <a:cs typeface="Calibri"/>
                        </a:rPr>
                        <a:t> </a:t>
                      </a:r>
                      <a:r>
                        <a:rPr sz="900" spc="50" dirty="0">
                          <a:latin typeface="Calibri"/>
                          <a:cs typeface="Calibri"/>
                        </a:rPr>
                        <a:t>not</a:t>
                      </a:r>
                      <a:r>
                        <a:rPr sz="900" spc="15" dirty="0">
                          <a:latin typeface="Calibri"/>
                          <a:cs typeface="Calibri"/>
                        </a:rPr>
                        <a:t> </a:t>
                      </a:r>
                      <a:r>
                        <a:rPr sz="900" spc="60" dirty="0">
                          <a:latin typeface="Calibri"/>
                          <a:cs typeface="Calibri"/>
                        </a:rPr>
                        <a:t>displayed</a:t>
                      </a:r>
                      <a:r>
                        <a:rPr sz="900" spc="15" dirty="0">
                          <a:latin typeface="Calibri"/>
                          <a:cs typeface="Calibri"/>
                        </a:rPr>
                        <a:t> </a:t>
                      </a:r>
                      <a:r>
                        <a:rPr sz="900" spc="55" dirty="0">
                          <a:latin typeface="Calibri"/>
                          <a:cs typeface="Calibri"/>
                        </a:rPr>
                        <a:t>when</a:t>
                      </a:r>
                      <a:r>
                        <a:rPr sz="900" spc="15" dirty="0">
                          <a:latin typeface="Calibri"/>
                          <a:cs typeface="Calibri"/>
                        </a:rPr>
                        <a:t> </a:t>
                      </a:r>
                      <a:r>
                        <a:rPr sz="900" spc="95" dirty="0">
                          <a:latin typeface="Calibri"/>
                          <a:cs typeface="Calibri"/>
                        </a:rPr>
                        <a:t>ISU</a:t>
                      </a:r>
                      <a:r>
                        <a:rPr sz="900" spc="15" dirty="0">
                          <a:latin typeface="Calibri"/>
                          <a:cs typeface="Calibri"/>
                        </a:rPr>
                        <a:t> </a:t>
                      </a:r>
                      <a:r>
                        <a:rPr sz="900" spc="75" dirty="0">
                          <a:latin typeface="Calibri"/>
                          <a:cs typeface="Calibri"/>
                        </a:rPr>
                        <a:t>2000 Heating</a:t>
                      </a:r>
                      <a:r>
                        <a:rPr sz="900" spc="50" dirty="0">
                          <a:latin typeface="Calibri"/>
                          <a:cs typeface="Calibri"/>
                        </a:rPr>
                        <a:t> </a:t>
                      </a:r>
                      <a:r>
                        <a:rPr sz="900" spc="75" dirty="0">
                          <a:latin typeface="Calibri"/>
                          <a:cs typeface="Calibri"/>
                        </a:rPr>
                        <a:t>System</a:t>
                      </a:r>
                      <a:r>
                        <a:rPr sz="900" spc="50" dirty="0">
                          <a:latin typeface="Calibri"/>
                          <a:cs typeface="Calibri"/>
                        </a:rPr>
                        <a:t> </a:t>
                      </a:r>
                      <a:r>
                        <a:rPr sz="900" dirty="0">
                          <a:latin typeface="Calibri"/>
                          <a:cs typeface="Calibri"/>
                        </a:rPr>
                        <a:t>Type</a:t>
                      </a:r>
                      <a:r>
                        <a:rPr sz="900" spc="45" dirty="0">
                          <a:latin typeface="Calibri"/>
                          <a:cs typeface="Calibri"/>
                        </a:rPr>
                        <a:t> </a:t>
                      </a:r>
                      <a:r>
                        <a:rPr sz="900" spc="70" dirty="0">
                          <a:latin typeface="Calibri"/>
                          <a:cs typeface="Calibri"/>
                        </a:rPr>
                        <a:t>is</a:t>
                      </a:r>
                      <a:r>
                        <a:rPr sz="900" spc="40" dirty="0">
                          <a:latin typeface="Calibri"/>
                          <a:cs typeface="Calibri"/>
                        </a:rPr>
                        <a:t> </a:t>
                      </a:r>
                      <a:r>
                        <a:rPr sz="900" spc="50" dirty="0">
                          <a:latin typeface="Calibri"/>
                          <a:cs typeface="Calibri"/>
                        </a:rPr>
                        <a:t>set </a:t>
                      </a:r>
                      <a:r>
                        <a:rPr sz="900" dirty="0">
                          <a:latin typeface="Calibri"/>
                          <a:cs typeface="Calibri"/>
                        </a:rPr>
                        <a:t>to</a:t>
                      </a:r>
                      <a:r>
                        <a:rPr sz="900" spc="45" dirty="0">
                          <a:latin typeface="Calibri"/>
                          <a:cs typeface="Calibri"/>
                        </a:rPr>
                        <a:t> </a:t>
                      </a:r>
                      <a:r>
                        <a:rPr sz="900" spc="70" dirty="0">
                          <a:latin typeface="Calibri"/>
                          <a:cs typeface="Calibri"/>
                        </a:rPr>
                        <a:t>None</a:t>
                      </a:r>
                      <a:r>
                        <a:rPr sz="900" spc="45" dirty="0">
                          <a:latin typeface="Calibri"/>
                          <a:cs typeface="Calibri"/>
                        </a:rPr>
                        <a:t> (Cool </a:t>
                      </a:r>
                      <a:r>
                        <a:rPr sz="900" spc="-10" dirty="0">
                          <a:latin typeface="Calibri"/>
                          <a:cs typeface="Calibri"/>
                        </a:rPr>
                        <a:t>Only).</a:t>
                      </a:r>
                      <a:endParaRPr sz="900">
                        <a:latin typeface="Calibri"/>
                        <a:cs typeface="Calibri"/>
                      </a:endParaRPr>
                    </a:p>
                    <a:p>
                      <a:pPr marL="24765" marR="88265">
                        <a:lnSpc>
                          <a:spcPts val="1000"/>
                        </a:lnSpc>
                        <a:spcBef>
                          <a:spcPts val="20"/>
                        </a:spcBef>
                      </a:pPr>
                      <a:r>
                        <a:rPr sz="900" spc="50" dirty="0">
                          <a:latin typeface="Calibri"/>
                          <a:cs typeface="Calibri"/>
                        </a:rPr>
                        <a:t>Available</a:t>
                      </a:r>
                      <a:r>
                        <a:rPr sz="900" spc="20" dirty="0">
                          <a:latin typeface="Calibri"/>
                          <a:cs typeface="Calibri"/>
                        </a:rPr>
                        <a:t> </a:t>
                      </a:r>
                      <a:r>
                        <a:rPr sz="900" spc="55" dirty="0">
                          <a:latin typeface="Calibri"/>
                          <a:cs typeface="Calibri"/>
                        </a:rPr>
                        <a:t>options</a:t>
                      </a:r>
                      <a:r>
                        <a:rPr sz="900" spc="25" dirty="0">
                          <a:latin typeface="Calibri"/>
                          <a:cs typeface="Calibri"/>
                        </a:rPr>
                        <a:t> </a:t>
                      </a:r>
                      <a:r>
                        <a:rPr sz="900" spc="60" dirty="0">
                          <a:latin typeface="Calibri"/>
                          <a:cs typeface="Calibri"/>
                        </a:rPr>
                        <a:t>depend</a:t>
                      </a:r>
                      <a:r>
                        <a:rPr sz="900" spc="20" dirty="0">
                          <a:latin typeface="Calibri"/>
                          <a:cs typeface="Calibri"/>
                        </a:rPr>
                        <a:t> </a:t>
                      </a:r>
                      <a:r>
                        <a:rPr sz="900" spc="65" dirty="0">
                          <a:latin typeface="Calibri"/>
                          <a:cs typeface="Calibri"/>
                        </a:rPr>
                        <a:t>on</a:t>
                      </a:r>
                      <a:r>
                        <a:rPr sz="900" spc="20" dirty="0">
                          <a:latin typeface="Calibri"/>
                          <a:cs typeface="Calibri"/>
                        </a:rPr>
                        <a:t> </a:t>
                      </a:r>
                      <a:r>
                        <a:rPr sz="900" spc="60" dirty="0">
                          <a:latin typeface="Calibri"/>
                          <a:cs typeface="Calibri"/>
                        </a:rPr>
                        <a:t>“System</a:t>
                      </a:r>
                      <a:r>
                        <a:rPr sz="900" spc="15" dirty="0">
                          <a:latin typeface="Calibri"/>
                          <a:cs typeface="Calibri"/>
                        </a:rPr>
                        <a:t> </a:t>
                      </a:r>
                      <a:r>
                        <a:rPr sz="900" spc="-10" dirty="0">
                          <a:latin typeface="Calibri"/>
                          <a:cs typeface="Calibri"/>
                        </a:rPr>
                        <a:t>Type”</a:t>
                      </a:r>
                      <a:r>
                        <a:rPr sz="900" spc="45" dirty="0">
                          <a:latin typeface="Calibri"/>
                          <a:cs typeface="Calibri"/>
                        </a:rPr>
                        <a:t> setting</a:t>
                      </a:r>
                      <a:endParaRPr sz="900">
                        <a:latin typeface="Calibri"/>
                        <a:cs typeface="Calibri"/>
                      </a:endParaRPr>
                    </a:p>
                    <a:p>
                      <a:pPr marL="24765">
                        <a:lnSpc>
                          <a:spcPts val="940"/>
                        </a:lnSpc>
                      </a:pPr>
                      <a:r>
                        <a:rPr sz="900" spc="65" dirty="0">
                          <a:latin typeface="Calibri"/>
                          <a:cs typeface="Calibri"/>
                        </a:rPr>
                        <a:t>Cycle</a:t>
                      </a:r>
                      <a:r>
                        <a:rPr sz="900" spc="5" dirty="0">
                          <a:latin typeface="Calibri"/>
                          <a:cs typeface="Calibri"/>
                        </a:rPr>
                        <a:t> </a:t>
                      </a:r>
                      <a:r>
                        <a:rPr sz="900" spc="60" dirty="0">
                          <a:latin typeface="Calibri"/>
                          <a:cs typeface="Calibri"/>
                        </a:rPr>
                        <a:t>Rate</a:t>
                      </a:r>
                      <a:r>
                        <a:rPr sz="900" spc="15" dirty="0">
                          <a:latin typeface="Calibri"/>
                          <a:cs typeface="Calibri"/>
                        </a:rPr>
                        <a:t> </a:t>
                      </a:r>
                      <a:r>
                        <a:rPr sz="900" spc="75" dirty="0">
                          <a:latin typeface="Calibri"/>
                          <a:cs typeface="Calibri"/>
                        </a:rPr>
                        <a:t>and</a:t>
                      </a:r>
                      <a:r>
                        <a:rPr sz="900" spc="20" dirty="0">
                          <a:latin typeface="Calibri"/>
                          <a:cs typeface="Calibri"/>
                        </a:rPr>
                        <a:t> </a:t>
                      </a:r>
                      <a:r>
                        <a:rPr sz="900" spc="90" dirty="0">
                          <a:latin typeface="Calibri"/>
                          <a:cs typeface="Calibri"/>
                        </a:rPr>
                        <a:t>Fan</a:t>
                      </a:r>
                      <a:r>
                        <a:rPr sz="900" spc="5" dirty="0">
                          <a:latin typeface="Calibri"/>
                          <a:cs typeface="Calibri"/>
                        </a:rPr>
                        <a:t> </a:t>
                      </a:r>
                      <a:r>
                        <a:rPr sz="900" spc="50" dirty="0">
                          <a:latin typeface="Calibri"/>
                          <a:cs typeface="Calibri"/>
                        </a:rPr>
                        <a:t>Operation</a:t>
                      </a:r>
                      <a:r>
                        <a:rPr sz="900" spc="15" dirty="0">
                          <a:latin typeface="Calibri"/>
                          <a:cs typeface="Calibri"/>
                        </a:rPr>
                        <a:t> </a:t>
                      </a:r>
                      <a:r>
                        <a:rPr sz="900" spc="45" dirty="0">
                          <a:latin typeface="Calibri"/>
                          <a:cs typeface="Calibri"/>
                        </a:rPr>
                        <a:t>automatically</a:t>
                      </a:r>
                      <a:endParaRPr sz="900">
                        <a:latin typeface="Calibri"/>
                        <a:cs typeface="Calibri"/>
                      </a:endParaRPr>
                    </a:p>
                    <a:p>
                      <a:pPr marL="24765" marR="91440">
                        <a:lnSpc>
                          <a:spcPts val="1000"/>
                        </a:lnSpc>
                        <a:spcBef>
                          <a:spcPts val="60"/>
                        </a:spcBef>
                      </a:pPr>
                      <a:r>
                        <a:rPr sz="900" spc="50" dirty="0">
                          <a:latin typeface="Calibri"/>
                          <a:cs typeface="Calibri"/>
                        </a:rPr>
                        <a:t>default </a:t>
                      </a:r>
                      <a:r>
                        <a:rPr sz="900" dirty="0">
                          <a:latin typeface="Calibri"/>
                          <a:cs typeface="Calibri"/>
                        </a:rPr>
                        <a:t>to</a:t>
                      </a:r>
                      <a:r>
                        <a:rPr sz="900" spc="50" dirty="0">
                          <a:latin typeface="Calibri"/>
                          <a:cs typeface="Calibri"/>
                        </a:rPr>
                        <a:t> </a:t>
                      </a:r>
                      <a:r>
                        <a:rPr sz="900" dirty="0">
                          <a:latin typeface="Calibri"/>
                          <a:cs typeface="Calibri"/>
                        </a:rPr>
                        <a:t>the</a:t>
                      </a:r>
                      <a:r>
                        <a:rPr sz="900" spc="50" dirty="0">
                          <a:latin typeface="Calibri"/>
                          <a:cs typeface="Calibri"/>
                        </a:rPr>
                        <a:t> </a:t>
                      </a:r>
                      <a:r>
                        <a:rPr sz="900" spc="45" dirty="0">
                          <a:latin typeface="Calibri"/>
                          <a:cs typeface="Calibri"/>
                        </a:rPr>
                        <a:t>correct</a:t>
                      </a:r>
                      <a:r>
                        <a:rPr sz="900" spc="50" dirty="0">
                          <a:latin typeface="Calibri"/>
                          <a:cs typeface="Calibri"/>
                        </a:rPr>
                        <a:t> </a:t>
                      </a:r>
                      <a:r>
                        <a:rPr sz="900" spc="60" dirty="0">
                          <a:latin typeface="Calibri"/>
                          <a:cs typeface="Calibri"/>
                        </a:rPr>
                        <a:t>settings</a:t>
                      </a:r>
                      <a:r>
                        <a:rPr sz="900" spc="50" dirty="0">
                          <a:latin typeface="Calibri"/>
                          <a:cs typeface="Calibri"/>
                        </a:rPr>
                        <a:t> </a:t>
                      </a:r>
                      <a:r>
                        <a:rPr sz="900" spc="70" dirty="0">
                          <a:latin typeface="Calibri"/>
                          <a:cs typeface="Calibri"/>
                        </a:rPr>
                        <a:t>based</a:t>
                      </a:r>
                      <a:r>
                        <a:rPr sz="900" spc="55" dirty="0">
                          <a:latin typeface="Calibri"/>
                          <a:cs typeface="Calibri"/>
                        </a:rPr>
                        <a:t> </a:t>
                      </a:r>
                      <a:r>
                        <a:rPr sz="900" spc="65" dirty="0">
                          <a:latin typeface="Calibri"/>
                          <a:cs typeface="Calibri"/>
                        </a:rPr>
                        <a:t>on</a:t>
                      </a:r>
                      <a:r>
                        <a:rPr sz="900" spc="50" dirty="0">
                          <a:latin typeface="Calibri"/>
                          <a:cs typeface="Calibri"/>
                        </a:rPr>
                        <a:t> </a:t>
                      </a:r>
                      <a:r>
                        <a:rPr sz="900" spc="-25" dirty="0">
                          <a:latin typeface="Calibri"/>
                          <a:cs typeface="Calibri"/>
                        </a:rPr>
                        <a:t>the</a:t>
                      </a:r>
                      <a:r>
                        <a:rPr sz="900" spc="60" dirty="0">
                          <a:latin typeface="Calibri"/>
                          <a:cs typeface="Calibri"/>
                        </a:rPr>
                        <a:t> equipment</a:t>
                      </a:r>
                      <a:r>
                        <a:rPr sz="900" spc="105" dirty="0">
                          <a:latin typeface="Calibri"/>
                          <a:cs typeface="Calibri"/>
                        </a:rPr>
                        <a:t> </a:t>
                      </a:r>
                      <a:r>
                        <a:rPr sz="900" dirty="0">
                          <a:latin typeface="Calibri"/>
                          <a:cs typeface="Calibri"/>
                        </a:rPr>
                        <a:t>type</a:t>
                      </a:r>
                      <a:r>
                        <a:rPr sz="900" spc="110" dirty="0">
                          <a:latin typeface="Calibri"/>
                          <a:cs typeface="Calibri"/>
                        </a:rPr>
                        <a:t> </a:t>
                      </a:r>
                      <a:r>
                        <a:rPr sz="900" spc="-10" dirty="0">
                          <a:latin typeface="Calibri"/>
                          <a:cs typeface="Calibri"/>
                        </a:rPr>
                        <a:t>selected.</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r h="300182">
                <a:tc>
                  <a:txBody>
                    <a:bodyPr/>
                    <a:lstStyle/>
                    <a:p>
                      <a:pPr marL="24765">
                        <a:lnSpc>
                          <a:spcPct val="100000"/>
                        </a:lnSpc>
                      </a:pPr>
                      <a:r>
                        <a:rPr sz="900" spc="75" dirty="0">
                          <a:latin typeface="Calibri"/>
                          <a:cs typeface="Calibri"/>
                        </a:rPr>
                        <a:t>2060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65" dirty="0">
                          <a:latin typeface="Calibri"/>
                          <a:cs typeface="Calibri"/>
                        </a:rPr>
                        <a:t>Reversing</a:t>
                      </a:r>
                      <a:r>
                        <a:rPr sz="900" spc="25" dirty="0">
                          <a:latin typeface="Calibri"/>
                          <a:cs typeface="Calibri"/>
                        </a:rPr>
                        <a:t> </a:t>
                      </a:r>
                      <a:r>
                        <a:rPr sz="900" spc="-10" dirty="0">
                          <a:latin typeface="Calibri"/>
                          <a:cs typeface="Calibri"/>
                        </a:rPr>
                        <a:t>Valve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105" dirty="0">
                          <a:highlight>
                            <a:srgbClr val="FFFF00"/>
                          </a:highlight>
                          <a:latin typeface="Calibri"/>
                          <a:cs typeface="Calibri"/>
                        </a:rPr>
                        <a:t>O</a:t>
                      </a:r>
                      <a:r>
                        <a:rPr sz="900" spc="10" dirty="0">
                          <a:highlight>
                            <a:srgbClr val="FFFF00"/>
                          </a:highlight>
                          <a:latin typeface="Calibri"/>
                          <a:cs typeface="Calibri"/>
                        </a:rPr>
                        <a:t> </a:t>
                      </a:r>
                      <a:r>
                        <a:rPr sz="900" spc="90" dirty="0">
                          <a:highlight>
                            <a:srgbClr val="FFFF00"/>
                          </a:highlight>
                          <a:latin typeface="Calibri"/>
                          <a:cs typeface="Calibri"/>
                        </a:rPr>
                        <a:t>(O/B</a:t>
                      </a:r>
                      <a:r>
                        <a:rPr sz="900" spc="10" dirty="0">
                          <a:highlight>
                            <a:srgbClr val="FFFF00"/>
                          </a:highlight>
                          <a:latin typeface="Calibri"/>
                          <a:cs typeface="Calibri"/>
                        </a:rPr>
                        <a:t> </a:t>
                      </a:r>
                      <a:r>
                        <a:rPr sz="900" spc="65" dirty="0">
                          <a:highlight>
                            <a:srgbClr val="FFFF00"/>
                          </a:highlight>
                          <a:latin typeface="Calibri"/>
                          <a:cs typeface="Calibri"/>
                        </a:rPr>
                        <a:t>on</a:t>
                      </a:r>
                      <a:r>
                        <a:rPr sz="900" spc="5" dirty="0">
                          <a:highlight>
                            <a:srgbClr val="FFFF00"/>
                          </a:highlight>
                          <a:latin typeface="Calibri"/>
                          <a:cs typeface="Calibri"/>
                        </a:rPr>
                        <a:t> </a:t>
                      </a:r>
                      <a:r>
                        <a:rPr sz="900" spc="45" dirty="0">
                          <a:highlight>
                            <a:srgbClr val="FFFF00"/>
                          </a:highlight>
                          <a:latin typeface="Calibri"/>
                          <a:cs typeface="Calibri"/>
                        </a:rPr>
                        <a:t>Cool)</a:t>
                      </a:r>
                      <a:endParaRPr sz="900" dirty="0">
                        <a:highlight>
                          <a:srgbClr val="FFFF00"/>
                        </a:highlight>
                        <a:latin typeface="Calibri"/>
                        <a:cs typeface="Calibri"/>
                      </a:endParaRPr>
                    </a:p>
                    <a:p>
                      <a:pPr marL="177165" indent="-153035">
                        <a:lnSpc>
                          <a:spcPts val="1040"/>
                        </a:lnSpc>
                        <a:buFont typeface="Calibri"/>
                        <a:buChar char="•"/>
                        <a:tabLst>
                          <a:tab pos="177800" algn="l"/>
                        </a:tabLst>
                      </a:pPr>
                      <a:r>
                        <a:rPr sz="900" spc="130" dirty="0">
                          <a:latin typeface="Calibri"/>
                          <a:cs typeface="Calibri"/>
                        </a:rPr>
                        <a:t>B</a:t>
                      </a:r>
                      <a:r>
                        <a:rPr sz="900" spc="5" dirty="0">
                          <a:latin typeface="Calibri"/>
                          <a:cs typeface="Calibri"/>
                        </a:rPr>
                        <a:t> </a:t>
                      </a:r>
                      <a:r>
                        <a:rPr sz="900" spc="90" dirty="0">
                          <a:latin typeface="Calibri"/>
                          <a:cs typeface="Calibri"/>
                        </a:rPr>
                        <a:t>(O/B</a:t>
                      </a:r>
                      <a:r>
                        <a:rPr sz="900" spc="10" dirty="0">
                          <a:latin typeface="Calibri"/>
                          <a:cs typeface="Calibri"/>
                        </a:rPr>
                        <a:t> </a:t>
                      </a:r>
                      <a:r>
                        <a:rPr sz="900" spc="70" dirty="0">
                          <a:latin typeface="Calibri"/>
                          <a:cs typeface="Calibri"/>
                        </a:rPr>
                        <a:t>on</a:t>
                      </a:r>
                      <a:r>
                        <a:rPr sz="900" spc="5" dirty="0">
                          <a:latin typeface="Calibri"/>
                          <a:cs typeface="Calibri"/>
                        </a:rPr>
                        <a:t> </a:t>
                      </a:r>
                      <a:r>
                        <a:rPr sz="900" spc="50" dirty="0">
                          <a:latin typeface="Calibri"/>
                          <a:cs typeface="Calibri"/>
                        </a:rPr>
                        <a:t>Heat</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5" dirty="0">
                          <a:latin typeface="Calibri"/>
                          <a:cs typeface="Calibri"/>
                        </a:rPr>
                        <a:t>O</a:t>
                      </a:r>
                      <a:r>
                        <a:rPr sz="900" spc="10" dirty="0">
                          <a:latin typeface="Calibri"/>
                          <a:cs typeface="Calibri"/>
                        </a:rPr>
                        <a:t> </a:t>
                      </a:r>
                      <a:r>
                        <a:rPr sz="900" spc="90" dirty="0">
                          <a:latin typeface="Calibri"/>
                          <a:cs typeface="Calibri"/>
                        </a:rPr>
                        <a:t>(O/B</a:t>
                      </a:r>
                      <a:r>
                        <a:rPr sz="900" spc="10" dirty="0">
                          <a:latin typeface="Calibri"/>
                          <a:cs typeface="Calibri"/>
                        </a:rPr>
                        <a:t> </a:t>
                      </a:r>
                      <a:r>
                        <a:rPr sz="900" spc="65" dirty="0">
                          <a:latin typeface="Calibri"/>
                          <a:cs typeface="Calibri"/>
                        </a:rPr>
                        <a:t>on</a:t>
                      </a:r>
                      <a:r>
                        <a:rPr sz="900" spc="5" dirty="0">
                          <a:latin typeface="Calibri"/>
                          <a:cs typeface="Calibri"/>
                        </a:rPr>
                        <a:t> </a:t>
                      </a:r>
                      <a:r>
                        <a:rPr sz="900" spc="45" dirty="0">
                          <a:latin typeface="Calibri"/>
                          <a:cs typeface="Calibri"/>
                        </a:rPr>
                        <a:t>Cool)</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1910">
                        <a:lnSpc>
                          <a:spcPts val="1000"/>
                        </a:lnSpc>
                        <a:spcBef>
                          <a:spcPts val="100"/>
                        </a:spcBef>
                      </a:pPr>
                      <a:r>
                        <a:rPr sz="900" spc="65" dirty="0">
                          <a:latin typeface="Calibri"/>
                          <a:cs typeface="Calibri"/>
                        </a:rPr>
                        <a:t>Only</a:t>
                      </a:r>
                      <a:r>
                        <a:rPr sz="900" spc="25" dirty="0">
                          <a:latin typeface="Calibri"/>
                          <a:cs typeface="Calibri"/>
                        </a:rPr>
                        <a:t> </a:t>
                      </a:r>
                      <a:r>
                        <a:rPr sz="900" spc="60" dirty="0">
                          <a:latin typeface="Calibri"/>
                          <a:cs typeface="Calibri"/>
                        </a:rPr>
                        <a:t>displayed</a:t>
                      </a:r>
                      <a:r>
                        <a:rPr sz="900" spc="40" dirty="0">
                          <a:latin typeface="Calibri"/>
                          <a:cs typeface="Calibri"/>
                        </a:rPr>
                        <a:t> </a:t>
                      </a:r>
                      <a:r>
                        <a:rPr sz="900" dirty="0">
                          <a:latin typeface="Calibri"/>
                          <a:cs typeface="Calibri"/>
                        </a:rPr>
                        <a:t>if</a:t>
                      </a:r>
                      <a:r>
                        <a:rPr sz="900" spc="25" dirty="0">
                          <a:latin typeface="Calibri"/>
                          <a:cs typeface="Calibri"/>
                        </a:rPr>
                        <a:t> </a:t>
                      </a:r>
                      <a:r>
                        <a:rPr sz="900" spc="50" dirty="0">
                          <a:latin typeface="Calibri"/>
                          <a:cs typeface="Calibri"/>
                        </a:rPr>
                        <a:t>the</a:t>
                      </a:r>
                      <a:r>
                        <a:rPr sz="900" spc="30" dirty="0">
                          <a:latin typeface="Calibri"/>
                          <a:cs typeface="Calibri"/>
                        </a:rPr>
                        <a:t> </a:t>
                      </a:r>
                      <a:r>
                        <a:rPr sz="900" spc="65" dirty="0">
                          <a:latin typeface="Calibri"/>
                          <a:cs typeface="Calibri"/>
                        </a:rPr>
                        <a:t>system</a:t>
                      </a:r>
                      <a:r>
                        <a:rPr sz="900" spc="35" dirty="0">
                          <a:latin typeface="Calibri"/>
                          <a:cs typeface="Calibri"/>
                        </a:rPr>
                        <a:t> </a:t>
                      </a:r>
                      <a:r>
                        <a:rPr sz="900" dirty="0">
                          <a:latin typeface="Calibri"/>
                          <a:cs typeface="Calibri"/>
                        </a:rPr>
                        <a:t>type</a:t>
                      </a:r>
                      <a:r>
                        <a:rPr sz="900" spc="30" dirty="0">
                          <a:latin typeface="Calibri"/>
                          <a:cs typeface="Calibri"/>
                        </a:rPr>
                        <a:t> </a:t>
                      </a:r>
                      <a:r>
                        <a:rPr sz="900" spc="75" dirty="0">
                          <a:latin typeface="Calibri"/>
                          <a:cs typeface="Calibri"/>
                        </a:rPr>
                        <a:t>(ISU</a:t>
                      </a:r>
                      <a:r>
                        <a:rPr sz="900" spc="30" dirty="0">
                          <a:latin typeface="Calibri"/>
                          <a:cs typeface="Calibri"/>
                        </a:rPr>
                        <a:t> </a:t>
                      </a:r>
                      <a:r>
                        <a:rPr sz="900" spc="75" dirty="0">
                          <a:latin typeface="Calibri"/>
                          <a:cs typeface="Calibri"/>
                        </a:rPr>
                        <a:t>2000) </a:t>
                      </a:r>
                      <a:r>
                        <a:rPr sz="900" spc="70" dirty="0">
                          <a:latin typeface="Calibri"/>
                          <a:cs typeface="Calibri"/>
                        </a:rPr>
                        <a:t>is</a:t>
                      </a:r>
                      <a:r>
                        <a:rPr sz="900" spc="25" dirty="0">
                          <a:latin typeface="Calibri"/>
                          <a:cs typeface="Calibri"/>
                        </a:rPr>
                        <a:t> </a:t>
                      </a:r>
                      <a:r>
                        <a:rPr sz="900" spc="55" dirty="0">
                          <a:latin typeface="Calibri"/>
                          <a:cs typeface="Calibri"/>
                        </a:rPr>
                        <a:t>set</a:t>
                      </a:r>
                      <a:r>
                        <a:rPr sz="900" spc="30" dirty="0">
                          <a:latin typeface="Calibri"/>
                          <a:cs typeface="Calibri"/>
                        </a:rPr>
                        <a:t> </a:t>
                      </a:r>
                      <a:r>
                        <a:rPr sz="900" dirty="0">
                          <a:latin typeface="Calibri"/>
                          <a:cs typeface="Calibri"/>
                        </a:rPr>
                        <a:t>to</a:t>
                      </a:r>
                      <a:r>
                        <a:rPr sz="900" spc="25" dirty="0">
                          <a:latin typeface="Calibri"/>
                          <a:cs typeface="Calibri"/>
                        </a:rPr>
                        <a:t> </a:t>
                      </a:r>
                      <a:r>
                        <a:rPr sz="900" spc="70" dirty="0">
                          <a:latin typeface="Calibri"/>
                          <a:cs typeface="Calibri"/>
                        </a:rPr>
                        <a:t>Heat</a:t>
                      </a:r>
                      <a:r>
                        <a:rPr sz="900" spc="30" dirty="0">
                          <a:latin typeface="Calibri"/>
                          <a:cs typeface="Calibri"/>
                        </a:rPr>
                        <a:t> </a:t>
                      </a:r>
                      <a:r>
                        <a:rPr sz="900" spc="75" dirty="0">
                          <a:latin typeface="Calibri"/>
                          <a:cs typeface="Calibri"/>
                        </a:rPr>
                        <a:t>Pump</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5"/>
                  </a:ext>
                </a:extLst>
              </a:tr>
              <a:tr h="424632">
                <a:tc>
                  <a:txBody>
                    <a:bodyPr/>
                    <a:lstStyle/>
                    <a:p>
                      <a:pPr marL="24765">
                        <a:lnSpc>
                          <a:spcPct val="100000"/>
                        </a:lnSpc>
                      </a:pPr>
                      <a:r>
                        <a:rPr sz="900" spc="80" dirty="0">
                          <a:latin typeface="Calibri"/>
                          <a:cs typeface="Calibri"/>
                        </a:rPr>
                        <a:t>2070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55575" indent="-635">
                        <a:lnSpc>
                          <a:spcPct val="92500"/>
                        </a:lnSpc>
                        <a:spcBef>
                          <a:spcPts val="80"/>
                        </a:spcBef>
                      </a:pPr>
                      <a:r>
                        <a:rPr sz="900" spc="65" dirty="0">
                          <a:latin typeface="Calibri"/>
                          <a:cs typeface="Calibri"/>
                        </a:rPr>
                        <a:t>Cool</a:t>
                      </a:r>
                      <a:r>
                        <a:rPr sz="900" spc="20" dirty="0">
                          <a:latin typeface="Calibri"/>
                          <a:cs typeface="Calibri"/>
                        </a:rPr>
                        <a:t> </a:t>
                      </a:r>
                      <a:r>
                        <a:rPr sz="900" spc="85" dirty="0">
                          <a:latin typeface="Calibri"/>
                          <a:cs typeface="Calibri"/>
                        </a:rPr>
                        <a:t>Stages</a:t>
                      </a:r>
                      <a:r>
                        <a:rPr sz="900" spc="20" dirty="0">
                          <a:latin typeface="Calibri"/>
                          <a:cs typeface="Calibri"/>
                        </a:rPr>
                        <a:t> </a:t>
                      </a:r>
                      <a:r>
                        <a:rPr sz="900" spc="55" dirty="0">
                          <a:latin typeface="Calibri"/>
                          <a:cs typeface="Calibri"/>
                        </a:rPr>
                        <a:t>/ Compressor </a:t>
                      </a:r>
                      <a:r>
                        <a:rPr sz="900" spc="70" dirty="0">
                          <a:latin typeface="Calibri"/>
                          <a:cs typeface="Calibri"/>
                        </a:rPr>
                        <a:t>stages</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dirty="0">
                          <a:latin typeface="Calibri"/>
                          <a:cs typeface="Calibri"/>
                        </a:rPr>
                        <a:t>0,</a:t>
                      </a:r>
                      <a:r>
                        <a:rPr sz="900" spc="90" dirty="0">
                          <a:latin typeface="Calibri"/>
                          <a:cs typeface="Calibri"/>
                        </a:rPr>
                        <a:t> </a:t>
                      </a:r>
                      <a:r>
                        <a:rPr sz="900" dirty="0">
                          <a:latin typeface="Calibri"/>
                          <a:cs typeface="Calibri"/>
                        </a:rPr>
                        <a:t>1,</a:t>
                      </a:r>
                      <a:r>
                        <a:rPr sz="900" spc="90" dirty="0">
                          <a:latin typeface="Calibri"/>
                          <a:cs typeface="Calibri"/>
                        </a:rPr>
                        <a:t> </a:t>
                      </a:r>
                      <a:r>
                        <a:rPr sz="900" spc="50" dirty="0">
                          <a:highlight>
                            <a:srgbClr val="FFFF00"/>
                          </a:highlight>
                          <a:latin typeface="Calibri"/>
                          <a:cs typeface="Calibri"/>
                        </a:rPr>
                        <a:t>2</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5400">
                        <a:lnSpc>
                          <a:spcPct val="100000"/>
                        </a:lnSpc>
                      </a:pPr>
                      <a:r>
                        <a:rPr sz="900" dirty="0">
                          <a:latin typeface="Calibri"/>
                          <a:cs typeface="Calibri"/>
                        </a:rPr>
                        <a:t>1</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36220">
                        <a:lnSpc>
                          <a:spcPts val="1000"/>
                        </a:lnSpc>
                        <a:spcBef>
                          <a:spcPts val="100"/>
                        </a:spcBef>
                      </a:pPr>
                      <a:r>
                        <a:rPr sz="900" spc="100" dirty="0">
                          <a:latin typeface="Calibri"/>
                          <a:cs typeface="Calibri"/>
                        </a:rPr>
                        <a:t>0</a:t>
                      </a:r>
                      <a:r>
                        <a:rPr sz="900" spc="65" dirty="0">
                          <a:latin typeface="Calibri"/>
                          <a:cs typeface="Calibri"/>
                        </a:rPr>
                        <a:t> </a:t>
                      </a:r>
                      <a:r>
                        <a:rPr sz="900" spc="55" dirty="0">
                          <a:latin typeface="Calibri"/>
                          <a:cs typeface="Calibri"/>
                        </a:rPr>
                        <a:t>setting</a:t>
                      </a:r>
                      <a:r>
                        <a:rPr sz="900" spc="70" dirty="0">
                          <a:latin typeface="Calibri"/>
                          <a:cs typeface="Calibri"/>
                        </a:rPr>
                        <a:t> </a:t>
                      </a:r>
                      <a:r>
                        <a:rPr sz="900" dirty="0">
                          <a:latin typeface="Calibri"/>
                          <a:cs typeface="Calibri"/>
                        </a:rPr>
                        <a:t>not</a:t>
                      </a:r>
                      <a:r>
                        <a:rPr sz="900" spc="70" dirty="0">
                          <a:latin typeface="Calibri"/>
                          <a:cs typeface="Calibri"/>
                        </a:rPr>
                        <a:t> </a:t>
                      </a:r>
                      <a:r>
                        <a:rPr sz="900" spc="55" dirty="0">
                          <a:latin typeface="Calibri"/>
                          <a:cs typeface="Calibri"/>
                        </a:rPr>
                        <a:t>available</a:t>
                      </a:r>
                      <a:r>
                        <a:rPr sz="900" spc="70" dirty="0">
                          <a:latin typeface="Calibri"/>
                          <a:cs typeface="Calibri"/>
                        </a:rPr>
                        <a:t> </a:t>
                      </a:r>
                      <a:r>
                        <a:rPr sz="900" dirty="0">
                          <a:latin typeface="Calibri"/>
                          <a:cs typeface="Calibri"/>
                        </a:rPr>
                        <a:t>if</a:t>
                      </a:r>
                      <a:r>
                        <a:rPr sz="900" spc="70" dirty="0">
                          <a:latin typeface="Calibri"/>
                          <a:cs typeface="Calibri"/>
                        </a:rPr>
                        <a:t> </a:t>
                      </a:r>
                      <a:r>
                        <a:rPr sz="900" dirty="0">
                          <a:latin typeface="Calibri"/>
                          <a:cs typeface="Calibri"/>
                        </a:rPr>
                        <a:t>the</a:t>
                      </a:r>
                      <a:r>
                        <a:rPr sz="900" spc="70" dirty="0">
                          <a:latin typeface="Calibri"/>
                          <a:cs typeface="Calibri"/>
                        </a:rPr>
                        <a:t> </a:t>
                      </a:r>
                      <a:r>
                        <a:rPr sz="900" spc="65" dirty="0">
                          <a:latin typeface="Calibri"/>
                          <a:cs typeface="Calibri"/>
                        </a:rPr>
                        <a:t>system</a:t>
                      </a:r>
                      <a:r>
                        <a:rPr sz="900" spc="75" dirty="0">
                          <a:latin typeface="Calibri"/>
                          <a:cs typeface="Calibri"/>
                        </a:rPr>
                        <a:t> </a:t>
                      </a:r>
                      <a:r>
                        <a:rPr sz="900" spc="-20" dirty="0">
                          <a:latin typeface="Calibri"/>
                          <a:cs typeface="Calibri"/>
                        </a:rPr>
                        <a:t>type</a:t>
                      </a:r>
                      <a:r>
                        <a:rPr sz="900" spc="75" dirty="0">
                          <a:latin typeface="Calibri"/>
                          <a:cs typeface="Calibri"/>
                        </a:rPr>
                        <a:t> (ISU</a:t>
                      </a:r>
                      <a:r>
                        <a:rPr sz="900" spc="20" dirty="0">
                          <a:latin typeface="Calibri"/>
                          <a:cs typeface="Calibri"/>
                        </a:rPr>
                        <a:t> </a:t>
                      </a:r>
                      <a:r>
                        <a:rPr sz="900" spc="85" dirty="0">
                          <a:latin typeface="Calibri"/>
                          <a:cs typeface="Calibri"/>
                        </a:rPr>
                        <a:t>2000)</a:t>
                      </a:r>
                      <a:r>
                        <a:rPr sz="900" spc="25"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set</a:t>
                      </a:r>
                      <a:r>
                        <a:rPr sz="900" spc="25" dirty="0">
                          <a:latin typeface="Calibri"/>
                          <a:cs typeface="Calibri"/>
                        </a:rPr>
                        <a:t> </a:t>
                      </a:r>
                      <a:r>
                        <a:rPr sz="900" dirty="0">
                          <a:latin typeface="Calibri"/>
                          <a:cs typeface="Calibri"/>
                        </a:rPr>
                        <a:t>to</a:t>
                      </a:r>
                      <a:r>
                        <a:rPr sz="900" spc="20" dirty="0">
                          <a:latin typeface="Calibri"/>
                          <a:cs typeface="Calibri"/>
                        </a:rPr>
                        <a:t> </a:t>
                      </a:r>
                      <a:r>
                        <a:rPr sz="900" spc="70" dirty="0">
                          <a:latin typeface="Calibri"/>
                          <a:cs typeface="Calibri"/>
                        </a:rPr>
                        <a:t>Heat</a:t>
                      </a:r>
                      <a:r>
                        <a:rPr sz="900" spc="25" dirty="0">
                          <a:latin typeface="Calibri"/>
                          <a:cs typeface="Calibri"/>
                        </a:rPr>
                        <a:t> </a:t>
                      </a:r>
                      <a:r>
                        <a:rPr sz="900" spc="75" dirty="0">
                          <a:latin typeface="Calibri"/>
                          <a:cs typeface="Calibri"/>
                        </a:rPr>
                        <a:t>Pump</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6"/>
                  </a:ext>
                </a:extLst>
              </a:tr>
              <a:tr h="800485">
                <a:tc>
                  <a:txBody>
                    <a:bodyPr/>
                    <a:lstStyle/>
                    <a:p>
                      <a:pPr marL="24765">
                        <a:lnSpc>
                          <a:spcPct val="100000"/>
                        </a:lnSpc>
                      </a:pPr>
                      <a:r>
                        <a:rPr sz="900" spc="80" dirty="0">
                          <a:latin typeface="Calibri"/>
                          <a:cs typeface="Calibri"/>
                        </a:rPr>
                        <a:t>2071</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54305" indent="-635">
                        <a:lnSpc>
                          <a:spcPts val="1000"/>
                        </a:lnSpc>
                        <a:spcBef>
                          <a:spcPts val="100"/>
                        </a:spcBef>
                      </a:pPr>
                      <a:r>
                        <a:rPr sz="900" spc="70" dirty="0">
                          <a:latin typeface="Calibri"/>
                          <a:cs typeface="Calibri"/>
                        </a:rPr>
                        <a:t>Heat</a:t>
                      </a:r>
                      <a:r>
                        <a:rPr sz="900" spc="25" dirty="0">
                          <a:latin typeface="Calibri"/>
                          <a:cs typeface="Calibri"/>
                        </a:rPr>
                        <a:t> </a:t>
                      </a:r>
                      <a:r>
                        <a:rPr sz="900" spc="75" dirty="0">
                          <a:latin typeface="Calibri"/>
                          <a:cs typeface="Calibri"/>
                        </a:rPr>
                        <a:t>stages</a:t>
                      </a:r>
                      <a:r>
                        <a:rPr sz="900" spc="25" dirty="0">
                          <a:latin typeface="Calibri"/>
                          <a:cs typeface="Calibri"/>
                        </a:rPr>
                        <a:t> </a:t>
                      </a:r>
                      <a:r>
                        <a:rPr sz="900" spc="55" dirty="0">
                          <a:latin typeface="Calibri"/>
                          <a:cs typeface="Calibri"/>
                        </a:rPr>
                        <a:t>/ </a:t>
                      </a:r>
                      <a:r>
                        <a:rPr sz="900" spc="85" dirty="0">
                          <a:latin typeface="Calibri"/>
                          <a:cs typeface="Calibri"/>
                        </a:rPr>
                        <a:t>Backup</a:t>
                      </a:r>
                      <a:r>
                        <a:rPr sz="900" spc="25" dirty="0">
                          <a:latin typeface="Calibri"/>
                          <a:cs typeface="Calibri"/>
                        </a:rPr>
                        <a:t> </a:t>
                      </a:r>
                      <a:r>
                        <a:rPr sz="900" spc="35" dirty="0">
                          <a:latin typeface="Calibri"/>
                          <a:cs typeface="Calibri"/>
                        </a:rPr>
                        <a:t>heat </a:t>
                      </a:r>
                      <a:r>
                        <a:rPr sz="900" spc="70" dirty="0">
                          <a:latin typeface="Calibri"/>
                          <a:cs typeface="Calibri"/>
                        </a:rPr>
                        <a:t>stages</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dirty="0">
                          <a:latin typeface="Calibri"/>
                          <a:cs typeface="Calibri"/>
                        </a:rPr>
                        <a:t>0,</a:t>
                      </a:r>
                      <a:r>
                        <a:rPr sz="900" spc="90" dirty="0">
                          <a:latin typeface="Calibri"/>
                          <a:cs typeface="Calibri"/>
                        </a:rPr>
                        <a:t> </a:t>
                      </a:r>
                      <a:r>
                        <a:rPr sz="900" dirty="0">
                          <a:highlight>
                            <a:srgbClr val="FFFF00"/>
                          </a:highlight>
                          <a:latin typeface="Calibri"/>
                          <a:cs typeface="Calibri"/>
                        </a:rPr>
                        <a:t>1</a:t>
                      </a:r>
                      <a:r>
                        <a:rPr sz="900" dirty="0">
                          <a:latin typeface="Calibri"/>
                          <a:cs typeface="Calibri"/>
                        </a:rPr>
                        <a:t>,</a:t>
                      </a:r>
                      <a:r>
                        <a:rPr sz="900" spc="90" dirty="0">
                          <a:latin typeface="Calibri"/>
                          <a:cs typeface="Calibri"/>
                        </a:rPr>
                        <a:t> </a:t>
                      </a:r>
                      <a:r>
                        <a:rPr sz="900" spc="50" dirty="0">
                          <a:latin typeface="Calibri"/>
                          <a:cs typeface="Calibri"/>
                        </a:rPr>
                        <a:t>2</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5400">
                        <a:lnSpc>
                          <a:spcPct val="100000"/>
                        </a:lnSpc>
                      </a:pPr>
                      <a:r>
                        <a:rPr sz="900" dirty="0">
                          <a:latin typeface="Calibri"/>
                          <a:cs typeface="Calibri"/>
                        </a:rPr>
                        <a:t>1</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6830">
                        <a:lnSpc>
                          <a:spcPts val="1000"/>
                        </a:lnSpc>
                        <a:spcBef>
                          <a:spcPts val="100"/>
                        </a:spcBef>
                      </a:pPr>
                      <a:r>
                        <a:rPr sz="900" spc="80" dirty="0">
                          <a:latin typeface="Calibri"/>
                          <a:cs typeface="Calibri"/>
                        </a:rPr>
                        <a:t>Maximum</a:t>
                      </a:r>
                      <a:r>
                        <a:rPr sz="900" spc="40" dirty="0">
                          <a:latin typeface="Calibri"/>
                          <a:cs typeface="Calibri"/>
                        </a:rPr>
                        <a:t> </a:t>
                      </a:r>
                      <a:r>
                        <a:rPr sz="900" dirty="0">
                          <a:latin typeface="Calibri"/>
                          <a:cs typeface="Calibri"/>
                        </a:rPr>
                        <a:t>of</a:t>
                      </a:r>
                      <a:r>
                        <a:rPr sz="900" spc="40" dirty="0">
                          <a:latin typeface="Calibri"/>
                          <a:cs typeface="Calibri"/>
                        </a:rPr>
                        <a:t> </a:t>
                      </a:r>
                      <a:r>
                        <a:rPr sz="900" spc="100" dirty="0">
                          <a:latin typeface="Calibri"/>
                          <a:cs typeface="Calibri"/>
                        </a:rPr>
                        <a:t>2</a:t>
                      </a:r>
                      <a:r>
                        <a:rPr sz="900" spc="40" dirty="0">
                          <a:latin typeface="Calibri"/>
                          <a:cs typeface="Calibri"/>
                        </a:rPr>
                        <a:t> </a:t>
                      </a:r>
                      <a:r>
                        <a:rPr sz="900" spc="70" dirty="0">
                          <a:latin typeface="Calibri"/>
                          <a:cs typeface="Calibri"/>
                        </a:rPr>
                        <a:t>Heat</a:t>
                      </a:r>
                      <a:r>
                        <a:rPr sz="900" spc="40" dirty="0">
                          <a:latin typeface="Calibri"/>
                          <a:cs typeface="Calibri"/>
                        </a:rPr>
                        <a:t> </a:t>
                      </a:r>
                      <a:r>
                        <a:rPr sz="900" spc="80" dirty="0">
                          <a:latin typeface="Calibri"/>
                          <a:cs typeface="Calibri"/>
                        </a:rPr>
                        <a:t>Stages</a:t>
                      </a:r>
                      <a:r>
                        <a:rPr sz="900" spc="45" dirty="0">
                          <a:latin typeface="Calibri"/>
                          <a:cs typeface="Calibri"/>
                        </a:rPr>
                        <a:t> </a:t>
                      </a:r>
                      <a:r>
                        <a:rPr sz="900" dirty="0">
                          <a:latin typeface="Calibri"/>
                          <a:cs typeface="Calibri"/>
                        </a:rPr>
                        <a:t>for</a:t>
                      </a:r>
                      <a:r>
                        <a:rPr sz="900" spc="40" dirty="0">
                          <a:latin typeface="Calibri"/>
                          <a:cs typeface="Calibri"/>
                        </a:rPr>
                        <a:t> </a:t>
                      </a:r>
                      <a:r>
                        <a:rPr sz="900" spc="45" dirty="0">
                          <a:latin typeface="Calibri"/>
                          <a:cs typeface="Calibri"/>
                        </a:rPr>
                        <a:t>conventional </a:t>
                      </a:r>
                      <a:r>
                        <a:rPr sz="900" spc="50" dirty="0">
                          <a:latin typeface="Calibri"/>
                          <a:cs typeface="Calibri"/>
                        </a:rPr>
                        <a:t>systems.</a:t>
                      </a:r>
                      <a:endParaRPr sz="900">
                        <a:latin typeface="Calibri"/>
                        <a:cs typeface="Calibri"/>
                      </a:endParaRPr>
                    </a:p>
                    <a:p>
                      <a:pPr marL="24765" marR="62230">
                        <a:lnSpc>
                          <a:spcPts val="1000"/>
                        </a:lnSpc>
                      </a:pPr>
                      <a:r>
                        <a:rPr sz="900" spc="80" dirty="0">
                          <a:latin typeface="Calibri"/>
                          <a:cs typeface="Calibri"/>
                        </a:rPr>
                        <a:t>Maximum</a:t>
                      </a:r>
                      <a:r>
                        <a:rPr sz="900" spc="35" dirty="0">
                          <a:latin typeface="Calibri"/>
                          <a:cs typeface="Calibri"/>
                        </a:rPr>
                        <a:t> </a:t>
                      </a:r>
                      <a:r>
                        <a:rPr sz="900" dirty="0">
                          <a:latin typeface="Calibri"/>
                          <a:cs typeface="Calibri"/>
                        </a:rPr>
                        <a:t>of</a:t>
                      </a:r>
                      <a:r>
                        <a:rPr sz="900" spc="35" dirty="0">
                          <a:latin typeface="Calibri"/>
                          <a:cs typeface="Calibri"/>
                        </a:rPr>
                        <a:t> </a:t>
                      </a:r>
                      <a:r>
                        <a:rPr sz="900" spc="100" dirty="0">
                          <a:latin typeface="Calibri"/>
                          <a:cs typeface="Calibri"/>
                        </a:rPr>
                        <a:t>1</a:t>
                      </a:r>
                      <a:r>
                        <a:rPr sz="900" spc="40" dirty="0">
                          <a:latin typeface="Calibri"/>
                          <a:cs typeface="Calibri"/>
                        </a:rPr>
                        <a:t> </a:t>
                      </a:r>
                      <a:r>
                        <a:rPr sz="900" spc="85" dirty="0">
                          <a:latin typeface="Calibri"/>
                          <a:cs typeface="Calibri"/>
                        </a:rPr>
                        <a:t>Backup</a:t>
                      </a:r>
                      <a:r>
                        <a:rPr sz="900" spc="35" dirty="0">
                          <a:latin typeface="Calibri"/>
                          <a:cs typeface="Calibri"/>
                        </a:rPr>
                        <a:t> </a:t>
                      </a:r>
                      <a:r>
                        <a:rPr sz="900" spc="70" dirty="0">
                          <a:latin typeface="Calibri"/>
                          <a:cs typeface="Calibri"/>
                        </a:rPr>
                        <a:t>Heat</a:t>
                      </a:r>
                      <a:r>
                        <a:rPr sz="900" spc="45" dirty="0">
                          <a:latin typeface="Calibri"/>
                          <a:cs typeface="Calibri"/>
                        </a:rPr>
                        <a:t> </a:t>
                      </a:r>
                      <a:r>
                        <a:rPr sz="900" spc="80" dirty="0">
                          <a:latin typeface="Calibri"/>
                          <a:cs typeface="Calibri"/>
                        </a:rPr>
                        <a:t>Stages</a:t>
                      </a:r>
                      <a:r>
                        <a:rPr sz="900" spc="35" dirty="0">
                          <a:latin typeface="Calibri"/>
                          <a:cs typeface="Calibri"/>
                        </a:rPr>
                        <a:t> </a:t>
                      </a:r>
                      <a:r>
                        <a:rPr sz="900" dirty="0">
                          <a:latin typeface="Calibri"/>
                          <a:cs typeface="Calibri"/>
                        </a:rPr>
                        <a:t>for</a:t>
                      </a:r>
                      <a:r>
                        <a:rPr sz="900" spc="40" dirty="0">
                          <a:latin typeface="Calibri"/>
                          <a:cs typeface="Calibri"/>
                        </a:rPr>
                        <a:t> </a:t>
                      </a:r>
                      <a:r>
                        <a:rPr sz="900" spc="30" dirty="0">
                          <a:latin typeface="Calibri"/>
                          <a:cs typeface="Calibri"/>
                        </a:rPr>
                        <a:t>heat </a:t>
                      </a:r>
                      <a:r>
                        <a:rPr sz="900" spc="85" dirty="0">
                          <a:latin typeface="Calibri"/>
                          <a:cs typeface="Calibri"/>
                        </a:rPr>
                        <a:t>pump</a:t>
                      </a:r>
                      <a:r>
                        <a:rPr sz="900" spc="45" dirty="0">
                          <a:latin typeface="Calibri"/>
                          <a:cs typeface="Calibri"/>
                        </a:rPr>
                        <a:t> </a:t>
                      </a:r>
                      <a:r>
                        <a:rPr sz="900" spc="55" dirty="0">
                          <a:latin typeface="Calibri"/>
                          <a:cs typeface="Calibri"/>
                        </a:rPr>
                        <a:t>applications.</a:t>
                      </a:r>
                      <a:r>
                        <a:rPr sz="900" spc="50" dirty="0">
                          <a:latin typeface="Calibri"/>
                          <a:cs typeface="Calibri"/>
                        </a:rPr>
                        <a:t> </a:t>
                      </a:r>
                      <a:r>
                        <a:rPr sz="900" dirty="0">
                          <a:latin typeface="Calibri"/>
                          <a:cs typeface="Calibri"/>
                        </a:rPr>
                        <a:t>Note:</a:t>
                      </a:r>
                      <a:r>
                        <a:rPr sz="900" spc="45" dirty="0">
                          <a:latin typeface="Calibri"/>
                          <a:cs typeface="Calibri"/>
                        </a:rPr>
                        <a:t> </a:t>
                      </a:r>
                      <a:r>
                        <a:rPr sz="900" spc="55" dirty="0">
                          <a:latin typeface="Calibri"/>
                          <a:cs typeface="Calibri"/>
                        </a:rPr>
                        <a:t>this</a:t>
                      </a:r>
                      <a:r>
                        <a:rPr sz="900" spc="50" dirty="0">
                          <a:latin typeface="Calibri"/>
                          <a:cs typeface="Calibri"/>
                        </a:rPr>
                        <a:t> </a:t>
                      </a:r>
                      <a:r>
                        <a:rPr sz="900" spc="70" dirty="0">
                          <a:latin typeface="Calibri"/>
                          <a:cs typeface="Calibri"/>
                        </a:rPr>
                        <a:t>is</a:t>
                      </a:r>
                      <a:r>
                        <a:rPr sz="900" spc="45" dirty="0">
                          <a:latin typeface="Calibri"/>
                          <a:cs typeface="Calibri"/>
                        </a:rPr>
                        <a:t> </a:t>
                      </a:r>
                      <a:r>
                        <a:rPr sz="900" spc="-25" dirty="0">
                          <a:latin typeface="Calibri"/>
                          <a:cs typeface="Calibri"/>
                        </a:rPr>
                        <a:t>not</a:t>
                      </a:r>
                      <a:endParaRPr sz="900">
                        <a:latin typeface="Calibri"/>
                        <a:cs typeface="Calibri"/>
                      </a:endParaRPr>
                    </a:p>
                    <a:p>
                      <a:pPr marL="24765">
                        <a:lnSpc>
                          <a:spcPts val="940"/>
                        </a:lnSpc>
                      </a:pPr>
                      <a:r>
                        <a:rPr sz="900" spc="75" dirty="0">
                          <a:latin typeface="Calibri"/>
                          <a:cs typeface="Calibri"/>
                        </a:rPr>
                        <a:t>counting</a:t>
                      </a:r>
                      <a:r>
                        <a:rPr sz="900" spc="40" dirty="0">
                          <a:latin typeface="Calibri"/>
                          <a:cs typeface="Calibri"/>
                        </a:rPr>
                        <a:t> </a:t>
                      </a:r>
                      <a:r>
                        <a:rPr sz="900" dirty="0">
                          <a:latin typeface="Calibri"/>
                          <a:cs typeface="Calibri"/>
                        </a:rPr>
                        <a:t>the</a:t>
                      </a:r>
                      <a:r>
                        <a:rPr sz="900" spc="40" dirty="0">
                          <a:latin typeface="Calibri"/>
                          <a:cs typeface="Calibri"/>
                        </a:rPr>
                        <a:t> </a:t>
                      </a:r>
                      <a:r>
                        <a:rPr sz="900" spc="65" dirty="0">
                          <a:latin typeface="Calibri"/>
                          <a:cs typeface="Calibri"/>
                        </a:rPr>
                        <a:t>compressor</a:t>
                      </a:r>
                      <a:r>
                        <a:rPr sz="900" spc="40" dirty="0">
                          <a:latin typeface="Calibri"/>
                          <a:cs typeface="Calibri"/>
                        </a:rPr>
                        <a:t> </a:t>
                      </a:r>
                      <a:r>
                        <a:rPr sz="900" spc="55" dirty="0">
                          <a:latin typeface="Calibri"/>
                          <a:cs typeface="Calibri"/>
                        </a:rPr>
                        <a:t>heat</a:t>
                      </a:r>
                      <a:r>
                        <a:rPr sz="900" spc="40" dirty="0">
                          <a:latin typeface="Calibri"/>
                          <a:cs typeface="Calibri"/>
                        </a:rPr>
                        <a:t> </a:t>
                      </a:r>
                      <a:r>
                        <a:rPr sz="900" spc="80" dirty="0">
                          <a:latin typeface="Calibri"/>
                          <a:cs typeface="Calibri"/>
                        </a:rPr>
                        <a:t>stages</a:t>
                      </a:r>
                      <a:r>
                        <a:rPr sz="900" spc="35" dirty="0">
                          <a:latin typeface="Calibri"/>
                          <a:cs typeface="Calibri"/>
                        </a:rPr>
                        <a:t> </a:t>
                      </a:r>
                      <a:r>
                        <a:rPr sz="900" spc="40" dirty="0">
                          <a:latin typeface="Calibri"/>
                          <a:cs typeface="Calibri"/>
                        </a:rPr>
                        <a:t>on</a:t>
                      </a:r>
                      <a:endParaRPr sz="900">
                        <a:latin typeface="Calibri"/>
                        <a:cs typeface="Calibri"/>
                      </a:endParaRPr>
                    </a:p>
                    <a:p>
                      <a:pPr marL="24765">
                        <a:lnSpc>
                          <a:spcPts val="1040"/>
                        </a:lnSpc>
                      </a:pPr>
                      <a:r>
                        <a:rPr sz="900" spc="55" dirty="0">
                          <a:latin typeface="Calibri"/>
                          <a:cs typeface="Calibri"/>
                        </a:rPr>
                        <a:t>heat</a:t>
                      </a:r>
                      <a:r>
                        <a:rPr sz="900" spc="10" dirty="0">
                          <a:latin typeface="Calibri"/>
                          <a:cs typeface="Calibri"/>
                        </a:rPr>
                        <a:t> </a:t>
                      </a:r>
                      <a:r>
                        <a:rPr sz="900" spc="85" dirty="0">
                          <a:latin typeface="Calibri"/>
                          <a:cs typeface="Calibri"/>
                        </a:rPr>
                        <a:t>pump</a:t>
                      </a:r>
                      <a:r>
                        <a:rPr sz="900" spc="10" dirty="0">
                          <a:latin typeface="Calibri"/>
                          <a:cs typeface="Calibri"/>
                        </a:rPr>
                        <a:t> </a:t>
                      </a:r>
                      <a:r>
                        <a:rPr sz="900" spc="45" dirty="0">
                          <a:latin typeface="Calibri"/>
                          <a:cs typeface="Calibri"/>
                        </a:rPr>
                        <a:t>systems.</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7"/>
                  </a:ext>
                </a:extLst>
              </a:tr>
              <a:tr h="1175712">
                <a:tc>
                  <a:txBody>
                    <a:bodyPr/>
                    <a:lstStyle/>
                    <a:p>
                      <a:pPr marL="24765">
                        <a:lnSpc>
                          <a:spcPct val="100000"/>
                        </a:lnSpc>
                      </a:pPr>
                      <a:r>
                        <a:rPr sz="900" spc="80" dirty="0">
                          <a:latin typeface="Calibri"/>
                          <a:cs typeface="Calibri"/>
                        </a:rPr>
                        <a:t>2110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07314" indent="-635">
                        <a:lnSpc>
                          <a:spcPts val="1000"/>
                        </a:lnSpc>
                        <a:spcBef>
                          <a:spcPts val="100"/>
                        </a:spcBef>
                      </a:pPr>
                      <a:r>
                        <a:rPr sz="900" spc="95" dirty="0">
                          <a:latin typeface="Calibri"/>
                          <a:cs typeface="Calibri"/>
                        </a:rPr>
                        <a:t>Fan</a:t>
                      </a:r>
                      <a:r>
                        <a:rPr sz="900" spc="5" dirty="0">
                          <a:latin typeface="Calibri"/>
                          <a:cs typeface="Calibri"/>
                        </a:rPr>
                        <a:t> </a:t>
                      </a:r>
                      <a:r>
                        <a:rPr sz="900" spc="45" dirty="0">
                          <a:latin typeface="Calibri"/>
                          <a:cs typeface="Calibri"/>
                        </a:rPr>
                        <a:t>Operation </a:t>
                      </a:r>
                      <a:r>
                        <a:rPr sz="900" spc="65" dirty="0">
                          <a:latin typeface="Calibri"/>
                          <a:cs typeface="Calibri"/>
                        </a:rPr>
                        <a:t>in</a:t>
                      </a:r>
                      <a:r>
                        <a:rPr sz="900" dirty="0">
                          <a:latin typeface="Calibri"/>
                          <a:cs typeface="Calibri"/>
                        </a:rPr>
                        <a:t> </a:t>
                      </a:r>
                      <a:r>
                        <a:rPr sz="900" spc="45" dirty="0">
                          <a:latin typeface="Calibri"/>
                          <a:cs typeface="Calibri"/>
                        </a:rPr>
                        <a:t>Heat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marR="50800" indent="-152400">
                        <a:lnSpc>
                          <a:spcPts val="1000"/>
                        </a:lnSpc>
                        <a:spcBef>
                          <a:spcPts val="100"/>
                        </a:spcBef>
                        <a:buFont typeface="Calibri"/>
                        <a:buChar char="•"/>
                        <a:tabLst>
                          <a:tab pos="177800" algn="l"/>
                        </a:tabLst>
                      </a:pPr>
                      <a:r>
                        <a:rPr sz="900" spc="80" dirty="0">
                          <a:latin typeface="Calibri"/>
                          <a:cs typeface="Calibri"/>
                        </a:rPr>
                        <a:t>Equipment</a:t>
                      </a:r>
                      <a:r>
                        <a:rPr sz="900" spc="5" dirty="0">
                          <a:latin typeface="Calibri"/>
                          <a:cs typeface="Calibri"/>
                        </a:rPr>
                        <a:t> </a:t>
                      </a:r>
                      <a:r>
                        <a:rPr sz="900" spc="45" dirty="0">
                          <a:latin typeface="Calibri"/>
                          <a:cs typeface="Calibri"/>
                        </a:rPr>
                        <a:t>controls fan</a:t>
                      </a:r>
                      <a:endParaRPr sz="900" dirty="0">
                        <a:latin typeface="Calibri"/>
                        <a:cs typeface="Calibri"/>
                      </a:endParaRPr>
                    </a:p>
                    <a:p>
                      <a:pPr marL="177165" indent="-153035">
                        <a:lnSpc>
                          <a:spcPts val="940"/>
                        </a:lnSpc>
                        <a:buFont typeface="Calibri"/>
                        <a:buChar char="•"/>
                        <a:tabLst>
                          <a:tab pos="177800" algn="l"/>
                        </a:tabLst>
                      </a:pPr>
                      <a:r>
                        <a:rPr sz="900" spc="60" dirty="0">
                          <a:highlight>
                            <a:srgbClr val="FFFF00"/>
                          </a:highlight>
                          <a:latin typeface="Calibri"/>
                          <a:cs typeface="Calibri"/>
                        </a:rPr>
                        <a:t>Thermostat</a:t>
                      </a:r>
                      <a:r>
                        <a:rPr sz="900" spc="-20" dirty="0">
                          <a:highlight>
                            <a:srgbClr val="FFFF00"/>
                          </a:highlight>
                          <a:latin typeface="Calibri"/>
                          <a:cs typeface="Calibri"/>
                        </a:rPr>
                        <a:t> </a:t>
                      </a:r>
                      <a:r>
                        <a:rPr sz="900" spc="50" dirty="0">
                          <a:highlight>
                            <a:srgbClr val="FFFF00"/>
                          </a:highlight>
                          <a:latin typeface="Calibri"/>
                          <a:cs typeface="Calibri"/>
                        </a:rPr>
                        <a:t>controls</a:t>
                      </a:r>
                      <a:endParaRPr sz="900" dirty="0">
                        <a:highlight>
                          <a:srgbClr val="FFFF00"/>
                        </a:highlight>
                        <a:latin typeface="Calibri"/>
                        <a:cs typeface="Calibri"/>
                      </a:endParaRPr>
                    </a:p>
                    <a:p>
                      <a:pPr marL="177165">
                        <a:lnSpc>
                          <a:spcPts val="1040"/>
                        </a:lnSpc>
                      </a:pPr>
                      <a:r>
                        <a:rPr sz="900" spc="45" dirty="0">
                          <a:highlight>
                            <a:srgbClr val="FFFF00"/>
                          </a:highlight>
                          <a:latin typeface="Calibri"/>
                          <a:cs typeface="Calibri"/>
                        </a:rPr>
                        <a:t>fan</a:t>
                      </a:r>
                      <a:endParaRPr sz="900" dirty="0">
                        <a:highlight>
                          <a:srgbClr val="FFFF00"/>
                        </a:highlight>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35585">
                        <a:lnSpc>
                          <a:spcPts val="1000"/>
                        </a:lnSpc>
                        <a:spcBef>
                          <a:spcPts val="100"/>
                        </a:spcBef>
                      </a:pPr>
                      <a:r>
                        <a:rPr sz="900" spc="50" dirty="0">
                          <a:latin typeface="Calibri"/>
                          <a:cs typeface="Calibri"/>
                        </a:rPr>
                        <a:t>Thermostat </a:t>
                      </a:r>
                      <a:r>
                        <a:rPr sz="900" spc="55" dirty="0">
                          <a:latin typeface="Calibri"/>
                          <a:cs typeface="Calibri"/>
                        </a:rPr>
                        <a:t>controls</a:t>
                      </a:r>
                      <a:r>
                        <a:rPr sz="900" spc="10" dirty="0">
                          <a:latin typeface="Calibri"/>
                          <a:cs typeface="Calibri"/>
                        </a:rPr>
                        <a:t> </a:t>
                      </a:r>
                      <a:r>
                        <a:rPr sz="900" spc="40" dirty="0">
                          <a:latin typeface="Calibri"/>
                          <a:cs typeface="Calibri"/>
                        </a:rPr>
                        <a:t>fan</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9370">
                        <a:lnSpc>
                          <a:spcPct val="92600"/>
                        </a:lnSpc>
                        <a:spcBef>
                          <a:spcPts val="80"/>
                        </a:spcBef>
                      </a:pPr>
                      <a:r>
                        <a:rPr sz="900" spc="70" dirty="0">
                          <a:latin typeface="Calibri"/>
                          <a:cs typeface="Calibri"/>
                        </a:rPr>
                        <a:t>This</a:t>
                      </a:r>
                      <a:r>
                        <a:rPr sz="900" spc="20" dirty="0">
                          <a:latin typeface="Calibri"/>
                          <a:cs typeface="Calibri"/>
                        </a:rPr>
                        <a:t> </a:t>
                      </a:r>
                      <a:r>
                        <a:rPr sz="900" spc="95" dirty="0">
                          <a:latin typeface="Calibri"/>
                          <a:cs typeface="Calibri"/>
                        </a:rPr>
                        <a:t>ISU</a:t>
                      </a:r>
                      <a:r>
                        <a:rPr sz="900" spc="30" dirty="0">
                          <a:latin typeface="Calibri"/>
                          <a:cs typeface="Calibri"/>
                        </a:rPr>
                        <a:t> </a:t>
                      </a:r>
                      <a:r>
                        <a:rPr sz="900" spc="70" dirty="0">
                          <a:latin typeface="Calibri"/>
                          <a:cs typeface="Calibri"/>
                        </a:rPr>
                        <a:t>is</a:t>
                      </a:r>
                      <a:r>
                        <a:rPr sz="900" spc="30" dirty="0">
                          <a:latin typeface="Calibri"/>
                          <a:cs typeface="Calibri"/>
                        </a:rPr>
                        <a:t> </a:t>
                      </a:r>
                      <a:r>
                        <a:rPr sz="900" spc="50" dirty="0">
                          <a:latin typeface="Calibri"/>
                          <a:cs typeface="Calibri"/>
                        </a:rPr>
                        <a:t>only</a:t>
                      </a:r>
                      <a:r>
                        <a:rPr sz="900" spc="25" dirty="0">
                          <a:latin typeface="Calibri"/>
                          <a:cs typeface="Calibri"/>
                        </a:rPr>
                        <a:t> </a:t>
                      </a:r>
                      <a:r>
                        <a:rPr sz="900" spc="60" dirty="0">
                          <a:latin typeface="Calibri"/>
                          <a:cs typeface="Calibri"/>
                        </a:rPr>
                        <a:t>displayed</a:t>
                      </a:r>
                      <a:r>
                        <a:rPr sz="900" spc="25" dirty="0">
                          <a:latin typeface="Calibri"/>
                          <a:cs typeface="Calibri"/>
                        </a:rPr>
                        <a:t> </a:t>
                      </a:r>
                      <a:r>
                        <a:rPr sz="900" dirty="0">
                          <a:latin typeface="Calibri"/>
                          <a:cs typeface="Calibri"/>
                        </a:rPr>
                        <a:t>if</a:t>
                      </a:r>
                      <a:r>
                        <a:rPr sz="900" spc="25" dirty="0">
                          <a:latin typeface="Calibri"/>
                          <a:cs typeface="Calibri"/>
                        </a:rPr>
                        <a:t> </a:t>
                      </a:r>
                      <a:r>
                        <a:rPr sz="900" spc="90" dirty="0">
                          <a:latin typeface="Calibri"/>
                          <a:cs typeface="Calibri"/>
                        </a:rPr>
                        <a:t>ISU</a:t>
                      </a:r>
                      <a:r>
                        <a:rPr sz="900" spc="20" dirty="0">
                          <a:latin typeface="Calibri"/>
                          <a:cs typeface="Calibri"/>
                        </a:rPr>
                        <a:t> </a:t>
                      </a:r>
                      <a:r>
                        <a:rPr sz="900" spc="100" dirty="0">
                          <a:latin typeface="Calibri"/>
                          <a:cs typeface="Calibri"/>
                        </a:rPr>
                        <a:t>2010</a:t>
                      </a:r>
                      <a:r>
                        <a:rPr sz="900" spc="25" dirty="0">
                          <a:latin typeface="Calibri"/>
                          <a:cs typeface="Calibri"/>
                        </a:rPr>
                        <a:t> </a:t>
                      </a:r>
                      <a:r>
                        <a:rPr sz="900" spc="70" dirty="0">
                          <a:latin typeface="Calibri"/>
                          <a:cs typeface="Calibri"/>
                        </a:rPr>
                        <a:t>is</a:t>
                      </a:r>
                      <a:r>
                        <a:rPr sz="900" spc="25" dirty="0">
                          <a:latin typeface="Calibri"/>
                          <a:cs typeface="Calibri"/>
                        </a:rPr>
                        <a:t> set </a:t>
                      </a:r>
                      <a:r>
                        <a:rPr sz="900" dirty="0">
                          <a:latin typeface="Calibri"/>
                          <a:cs typeface="Calibri"/>
                        </a:rPr>
                        <a:t>for</a:t>
                      </a:r>
                      <a:r>
                        <a:rPr sz="900" spc="65" dirty="0">
                          <a:latin typeface="Calibri"/>
                          <a:cs typeface="Calibri"/>
                        </a:rPr>
                        <a:t> </a:t>
                      </a:r>
                      <a:r>
                        <a:rPr sz="900" spc="60" dirty="0">
                          <a:latin typeface="Calibri"/>
                          <a:cs typeface="Calibri"/>
                        </a:rPr>
                        <a:t>Electric</a:t>
                      </a:r>
                      <a:r>
                        <a:rPr sz="900" spc="65" dirty="0">
                          <a:latin typeface="Calibri"/>
                          <a:cs typeface="Calibri"/>
                        </a:rPr>
                        <a:t> Forced</a:t>
                      </a:r>
                      <a:r>
                        <a:rPr sz="900" spc="70" dirty="0">
                          <a:latin typeface="Calibri"/>
                          <a:cs typeface="Calibri"/>
                        </a:rPr>
                        <a:t> </a:t>
                      </a:r>
                      <a:r>
                        <a:rPr sz="900" dirty="0">
                          <a:latin typeface="Calibri"/>
                          <a:cs typeface="Calibri"/>
                        </a:rPr>
                        <a:t>Air</a:t>
                      </a:r>
                      <a:r>
                        <a:rPr sz="900" spc="65" dirty="0">
                          <a:latin typeface="Calibri"/>
                          <a:cs typeface="Calibri"/>
                        </a:rPr>
                        <a:t> </a:t>
                      </a:r>
                      <a:r>
                        <a:rPr sz="900" dirty="0">
                          <a:latin typeface="Calibri"/>
                          <a:cs typeface="Calibri"/>
                        </a:rPr>
                        <a:t>or</a:t>
                      </a:r>
                      <a:r>
                        <a:rPr sz="900" spc="65" dirty="0">
                          <a:latin typeface="Calibri"/>
                          <a:cs typeface="Calibri"/>
                        </a:rPr>
                        <a:t> </a:t>
                      </a:r>
                      <a:r>
                        <a:rPr sz="900" spc="70" dirty="0">
                          <a:latin typeface="Calibri"/>
                          <a:cs typeface="Calibri"/>
                        </a:rPr>
                        <a:t>Hot </a:t>
                      </a:r>
                      <a:r>
                        <a:rPr sz="900" dirty="0">
                          <a:latin typeface="Calibri"/>
                          <a:cs typeface="Calibri"/>
                        </a:rPr>
                        <a:t>Water</a:t>
                      </a:r>
                      <a:r>
                        <a:rPr sz="900" spc="70" dirty="0">
                          <a:latin typeface="Calibri"/>
                          <a:cs typeface="Calibri"/>
                        </a:rPr>
                        <a:t> </a:t>
                      </a:r>
                      <a:r>
                        <a:rPr sz="900" spc="90" dirty="0">
                          <a:latin typeface="Calibri"/>
                          <a:cs typeface="Calibri"/>
                        </a:rPr>
                        <a:t>Fan</a:t>
                      </a:r>
                      <a:r>
                        <a:rPr sz="900" spc="65" dirty="0">
                          <a:latin typeface="Calibri"/>
                          <a:cs typeface="Calibri"/>
                        </a:rPr>
                        <a:t> </a:t>
                      </a:r>
                      <a:r>
                        <a:rPr sz="900" spc="40" dirty="0">
                          <a:latin typeface="Calibri"/>
                          <a:cs typeface="Calibri"/>
                        </a:rPr>
                        <a:t>Coil. </a:t>
                      </a:r>
                      <a:r>
                        <a:rPr sz="900" spc="60" dirty="0">
                          <a:latin typeface="Calibri"/>
                          <a:cs typeface="Calibri"/>
                        </a:rPr>
                        <a:t>The</a:t>
                      </a:r>
                      <a:r>
                        <a:rPr sz="900" spc="25" dirty="0">
                          <a:latin typeface="Calibri"/>
                          <a:cs typeface="Calibri"/>
                        </a:rPr>
                        <a:t> </a:t>
                      </a:r>
                      <a:r>
                        <a:rPr sz="900" spc="50" dirty="0">
                          <a:latin typeface="Calibri"/>
                          <a:cs typeface="Calibri"/>
                        </a:rPr>
                        <a:t>thermostat</a:t>
                      </a:r>
                      <a:r>
                        <a:rPr sz="900" spc="30" dirty="0">
                          <a:latin typeface="Calibri"/>
                          <a:cs typeface="Calibri"/>
                        </a:rPr>
                        <a:t> </a:t>
                      </a:r>
                      <a:r>
                        <a:rPr sz="900" spc="55" dirty="0">
                          <a:latin typeface="Calibri"/>
                          <a:cs typeface="Calibri"/>
                        </a:rPr>
                        <a:t>automatically</a:t>
                      </a:r>
                      <a:r>
                        <a:rPr sz="900" spc="30" dirty="0">
                          <a:latin typeface="Calibri"/>
                          <a:cs typeface="Calibri"/>
                        </a:rPr>
                        <a:t> </a:t>
                      </a:r>
                      <a:r>
                        <a:rPr sz="900" spc="60" dirty="0">
                          <a:latin typeface="Calibri"/>
                          <a:cs typeface="Calibri"/>
                        </a:rPr>
                        <a:t>energizes</a:t>
                      </a:r>
                      <a:r>
                        <a:rPr sz="900" spc="30" dirty="0">
                          <a:latin typeface="Calibri"/>
                          <a:cs typeface="Calibri"/>
                        </a:rPr>
                        <a:t> </a:t>
                      </a:r>
                      <a:r>
                        <a:rPr sz="900" spc="-25" dirty="0">
                          <a:latin typeface="Calibri"/>
                          <a:cs typeface="Calibri"/>
                        </a:rPr>
                        <a:t>the</a:t>
                      </a:r>
                      <a:r>
                        <a:rPr sz="900" spc="70" dirty="0">
                          <a:latin typeface="Calibri"/>
                          <a:cs typeface="Calibri"/>
                        </a:rPr>
                        <a:t> fan</a:t>
                      </a:r>
                      <a:r>
                        <a:rPr sz="900" spc="10" dirty="0">
                          <a:latin typeface="Calibri"/>
                          <a:cs typeface="Calibri"/>
                        </a:rPr>
                        <a:t> </a:t>
                      </a:r>
                      <a:r>
                        <a:rPr sz="900" spc="65" dirty="0">
                          <a:latin typeface="Calibri"/>
                          <a:cs typeface="Calibri"/>
                        </a:rPr>
                        <a:t>in</a:t>
                      </a:r>
                      <a:r>
                        <a:rPr sz="900" spc="10" dirty="0">
                          <a:latin typeface="Calibri"/>
                          <a:cs typeface="Calibri"/>
                        </a:rPr>
                        <a:t> </a:t>
                      </a:r>
                      <a:r>
                        <a:rPr sz="900" spc="55" dirty="0">
                          <a:latin typeface="Calibri"/>
                          <a:cs typeface="Calibri"/>
                        </a:rPr>
                        <a:t>heat</a:t>
                      </a:r>
                      <a:r>
                        <a:rPr sz="900" spc="10" dirty="0">
                          <a:latin typeface="Calibri"/>
                          <a:cs typeface="Calibri"/>
                        </a:rPr>
                        <a:t> </a:t>
                      </a:r>
                      <a:r>
                        <a:rPr sz="900" spc="60" dirty="0">
                          <a:latin typeface="Calibri"/>
                          <a:cs typeface="Calibri"/>
                        </a:rPr>
                        <a:t>when</a:t>
                      </a:r>
                      <a:r>
                        <a:rPr sz="900" spc="15" dirty="0">
                          <a:latin typeface="Calibri"/>
                          <a:cs typeface="Calibri"/>
                        </a:rPr>
                        <a:t> </a:t>
                      </a:r>
                      <a:r>
                        <a:rPr sz="900" spc="80" dirty="0">
                          <a:latin typeface="Calibri"/>
                          <a:cs typeface="Calibri"/>
                        </a:rPr>
                        <a:t>running</a:t>
                      </a:r>
                      <a:r>
                        <a:rPr sz="900" spc="10" dirty="0">
                          <a:latin typeface="Calibri"/>
                          <a:cs typeface="Calibri"/>
                        </a:rPr>
                        <a:t> </a:t>
                      </a:r>
                      <a:r>
                        <a:rPr sz="900" spc="80" dirty="0">
                          <a:latin typeface="Calibri"/>
                          <a:cs typeface="Calibri"/>
                        </a:rPr>
                        <a:t>a</a:t>
                      </a:r>
                      <a:r>
                        <a:rPr sz="900" spc="10" dirty="0">
                          <a:latin typeface="Calibri"/>
                          <a:cs typeface="Calibri"/>
                        </a:rPr>
                        <a:t> </a:t>
                      </a:r>
                      <a:r>
                        <a:rPr sz="900" spc="55" dirty="0">
                          <a:latin typeface="Calibri"/>
                          <a:cs typeface="Calibri"/>
                        </a:rPr>
                        <a:t>heat</a:t>
                      </a:r>
                      <a:r>
                        <a:rPr sz="900" spc="10" dirty="0">
                          <a:latin typeface="Calibri"/>
                          <a:cs typeface="Calibri"/>
                        </a:rPr>
                        <a:t> </a:t>
                      </a:r>
                      <a:r>
                        <a:rPr sz="900" spc="55" dirty="0">
                          <a:latin typeface="Calibri"/>
                          <a:cs typeface="Calibri"/>
                        </a:rPr>
                        <a:t>pump.</a:t>
                      </a:r>
                      <a:endParaRPr sz="900">
                        <a:latin typeface="Calibri"/>
                        <a:cs typeface="Calibri"/>
                      </a:endParaRPr>
                    </a:p>
                    <a:p>
                      <a:pPr marL="24765" marR="170815">
                        <a:lnSpc>
                          <a:spcPct val="92600"/>
                        </a:lnSpc>
                      </a:pPr>
                      <a:r>
                        <a:rPr sz="900" spc="60" dirty="0">
                          <a:latin typeface="Calibri"/>
                          <a:cs typeface="Calibri"/>
                        </a:rPr>
                        <a:t>The</a:t>
                      </a:r>
                      <a:r>
                        <a:rPr sz="900" spc="35" dirty="0">
                          <a:latin typeface="Calibri"/>
                          <a:cs typeface="Calibri"/>
                        </a:rPr>
                        <a:t> </a:t>
                      </a:r>
                      <a:r>
                        <a:rPr sz="900" spc="50" dirty="0">
                          <a:latin typeface="Calibri"/>
                          <a:cs typeface="Calibri"/>
                        </a:rPr>
                        <a:t>thermostat</a:t>
                      </a:r>
                      <a:r>
                        <a:rPr sz="900" spc="35" dirty="0">
                          <a:latin typeface="Calibri"/>
                          <a:cs typeface="Calibri"/>
                        </a:rPr>
                        <a:t> </a:t>
                      </a:r>
                      <a:r>
                        <a:rPr sz="900" spc="55" dirty="0">
                          <a:latin typeface="Calibri"/>
                          <a:cs typeface="Calibri"/>
                        </a:rPr>
                        <a:t>automatically</a:t>
                      </a:r>
                      <a:r>
                        <a:rPr sz="900" spc="35" dirty="0">
                          <a:latin typeface="Calibri"/>
                          <a:cs typeface="Calibri"/>
                        </a:rPr>
                        <a:t> </a:t>
                      </a:r>
                      <a:r>
                        <a:rPr sz="900" spc="50" dirty="0">
                          <a:latin typeface="Calibri"/>
                          <a:cs typeface="Calibri"/>
                        </a:rPr>
                        <a:t>allows</a:t>
                      </a:r>
                      <a:r>
                        <a:rPr sz="900" spc="35" dirty="0">
                          <a:latin typeface="Calibri"/>
                          <a:cs typeface="Calibri"/>
                        </a:rPr>
                        <a:t> </a:t>
                      </a:r>
                      <a:r>
                        <a:rPr sz="900" spc="-25" dirty="0">
                          <a:latin typeface="Calibri"/>
                          <a:cs typeface="Calibri"/>
                        </a:rPr>
                        <a:t>the</a:t>
                      </a:r>
                      <a:r>
                        <a:rPr sz="900" spc="65" dirty="0">
                          <a:latin typeface="Calibri"/>
                          <a:cs typeface="Calibri"/>
                        </a:rPr>
                        <a:t> system</a:t>
                      </a:r>
                      <a:r>
                        <a:rPr sz="900" spc="30" dirty="0">
                          <a:latin typeface="Calibri"/>
                          <a:cs typeface="Calibri"/>
                        </a:rPr>
                        <a:t> </a:t>
                      </a:r>
                      <a:r>
                        <a:rPr sz="900" dirty="0">
                          <a:latin typeface="Calibri"/>
                          <a:cs typeface="Calibri"/>
                        </a:rPr>
                        <a:t>to</a:t>
                      </a:r>
                      <a:r>
                        <a:rPr sz="900" spc="40" dirty="0">
                          <a:latin typeface="Calibri"/>
                          <a:cs typeface="Calibri"/>
                        </a:rPr>
                        <a:t> </a:t>
                      </a:r>
                      <a:r>
                        <a:rPr sz="900" spc="60" dirty="0">
                          <a:latin typeface="Calibri"/>
                          <a:cs typeface="Calibri"/>
                        </a:rPr>
                        <a:t>run</a:t>
                      </a:r>
                      <a:r>
                        <a:rPr sz="900" spc="35" dirty="0">
                          <a:latin typeface="Calibri"/>
                          <a:cs typeface="Calibri"/>
                        </a:rPr>
                        <a:t> </a:t>
                      </a:r>
                      <a:r>
                        <a:rPr sz="900" dirty="0">
                          <a:latin typeface="Calibri"/>
                          <a:cs typeface="Calibri"/>
                        </a:rPr>
                        <a:t>the</a:t>
                      </a:r>
                      <a:r>
                        <a:rPr sz="900" spc="40" dirty="0">
                          <a:latin typeface="Calibri"/>
                          <a:cs typeface="Calibri"/>
                        </a:rPr>
                        <a:t> </a:t>
                      </a:r>
                      <a:r>
                        <a:rPr sz="900" spc="65" dirty="0">
                          <a:latin typeface="Calibri"/>
                          <a:cs typeface="Calibri"/>
                        </a:rPr>
                        <a:t>fan</a:t>
                      </a:r>
                      <a:r>
                        <a:rPr sz="900" spc="40" dirty="0">
                          <a:latin typeface="Calibri"/>
                          <a:cs typeface="Calibri"/>
                        </a:rPr>
                        <a:t> </a:t>
                      </a:r>
                      <a:r>
                        <a:rPr sz="900" spc="65" dirty="0">
                          <a:latin typeface="Calibri"/>
                          <a:cs typeface="Calibri"/>
                        </a:rPr>
                        <a:t>in</a:t>
                      </a:r>
                      <a:r>
                        <a:rPr sz="900" spc="45" dirty="0">
                          <a:latin typeface="Calibri"/>
                          <a:cs typeface="Calibri"/>
                        </a:rPr>
                        <a:t> </a:t>
                      </a:r>
                      <a:r>
                        <a:rPr sz="900" spc="50" dirty="0">
                          <a:latin typeface="Calibri"/>
                          <a:cs typeface="Calibri"/>
                        </a:rPr>
                        <a:t>heat</a:t>
                      </a:r>
                      <a:r>
                        <a:rPr sz="900" spc="40" dirty="0">
                          <a:latin typeface="Calibri"/>
                          <a:cs typeface="Calibri"/>
                        </a:rPr>
                        <a:t> </a:t>
                      </a:r>
                      <a:r>
                        <a:rPr sz="900" spc="55" dirty="0">
                          <a:latin typeface="Calibri"/>
                          <a:cs typeface="Calibri"/>
                        </a:rPr>
                        <a:t>when</a:t>
                      </a:r>
                      <a:r>
                        <a:rPr sz="900" spc="30" dirty="0">
                          <a:latin typeface="Calibri"/>
                          <a:cs typeface="Calibri"/>
                        </a:rPr>
                        <a:t> </a:t>
                      </a:r>
                      <a:r>
                        <a:rPr sz="900" spc="50" dirty="0">
                          <a:latin typeface="Calibri"/>
                          <a:cs typeface="Calibri"/>
                        </a:rPr>
                        <a:t>set</a:t>
                      </a:r>
                      <a:r>
                        <a:rPr sz="900" spc="35" dirty="0">
                          <a:latin typeface="Calibri"/>
                          <a:cs typeface="Calibri"/>
                        </a:rPr>
                        <a:t> </a:t>
                      </a:r>
                      <a:r>
                        <a:rPr sz="900" spc="-25" dirty="0">
                          <a:latin typeface="Calibri"/>
                          <a:cs typeface="Calibri"/>
                        </a:rPr>
                        <a:t>for</a:t>
                      </a:r>
                      <a:r>
                        <a:rPr sz="900" spc="100" dirty="0">
                          <a:latin typeface="Calibri"/>
                          <a:cs typeface="Calibri"/>
                        </a:rPr>
                        <a:t> gas</a:t>
                      </a:r>
                      <a:r>
                        <a:rPr sz="900" spc="55" dirty="0">
                          <a:latin typeface="Calibri"/>
                          <a:cs typeface="Calibri"/>
                        </a:rPr>
                        <a:t> </a:t>
                      </a:r>
                      <a:r>
                        <a:rPr sz="900" dirty="0">
                          <a:latin typeface="Calibri"/>
                          <a:cs typeface="Calibri"/>
                        </a:rPr>
                        <a:t>or</a:t>
                      </a:r>
                      <a:r>
                        <a:rPr sz="900" spc="60" dirty="0">
                          <a:latin typeface="Calibri"/>
                          <a:cs typeface="Calibri"/>
                        </a:rPr>
                        <a:t> </a:t>
                      </a:r>
                      <a:r>
                        <a:rPr sz="900" dirty="0">
                          <a:latin typeface="Calibri"/>
                          <a:cs typeface="Calibri"/>
                        </a:rPr>
                        <a:t>oil</a:t>
                      </a:r>
                      <a:r>
                        <a:rPr sz="900" spc="55" dirty="0">
                          <a:latin typeface="Calibri"/>
                          <a:cs typeface="Calibri"/>
                        </a:rPr>
                        <a:t> </a:t>
                      </a:r>
                      <a:r>
                        <a:rPr sz="900" spc="50" dirty="0">
                          <a:latin typeface="Calibri"/>
                          <a:cs typeface="Calibri"/>
                        </a:rPr>
                        <a:t>forced</a:t>
                      </a:r>
                      <a:r>
                        <a:rPr sz="900" spc="60" dirty="0">
                          <a:latin typeface="Calibri"/>
                          <a:cs typeface="Calibri"/>
                        </a:rPr>
                        <a:t> </a:t>
                      </a:r>
                      <a:r>
                        <a:rPr sz="900" dirty="0">
                          <a:latin typeface="Calibri"/>
                          <a:cs typeface="Calibri"/>
                        </a:rPr>
                        <a:t>air</a:t>
                      </a:r>
                      <a:r>
                        <a:rPr sz="900" spc="55" dirty="0">
                          <a:latin typeface="Calibri"/>
                          <a:cs typeface="Calibri"/>
                        </a:rPr>
                        <a:t> </a:t>
                      </a:r>
                      <a:r>
                        <a:rPr sz="900" spc="60" dirty="0">
                          <a:latin typeface="Calibri"/>
                          <a:cs typeface="Calibri"/>
                        </a:rPr>
                        <a:t>systems.</a:t>
                      </a:r>
                      <a:r>
                        <a:rPr sz="900" spc="55" dirty="0">
                          <a:latin typeface="Calibri"/>
                          <a:cs typeface="Calibri"/>
                        </a:rPr>
                        <a:t> </a:t>
                      </a:r>
                      <a:r>
                        <a:rPr sz="900" spc="65" dirty="0">
                          <a:latin typeface="Calibri"/>
                          <a:cs typeface="Calibri"/>
                        </a:rPr>
                        <a:t>For</a:t>
                      </a:r>
                      <a:r>
                        <a:rPr sz="900" spc="55" dirty="0">
                          <a:latin typeface="Calibri"/>
                          <a:cs typeface="Calibri"/>
                        </a:rPr>
                        <a:t> </a:t>
                      </a:r>
                      <a:r>
                        <a:rPr sz="900" spc="45" dirty="0">
                          <a:latin typeface="Calibri"/>
                          <a:cs typeface="Calibri"/>
                        </a:rPr>
                        <a:t>radiant </a:t>
                      </a:r>
                      <a:r>
                        <a:rPr sz="900" spc="70" dirty="0">
                          <a:latin typeface="Calibri"/>
                          <a:cs typeface="Calibri"/>
                        </a:rPr>
                        <a:t>systems</a:t>
                      </a:r>
                      <a:r>
                        <a:rPr sz="900" spc="80" dirty="0">
                          <a:latin typeface="Calibri"/>
                          <a:cs typeface="Calibri"/>
                        </a:rPr>
                        <a:t> </a:t>
                      </a:r>
                      <a:r>
                        <a:rPr sz="900" spc="65" dirty="0">
                          <a:latin typeface="Calibri"/>
                          <a:cs typeface="Calibri"/>
                        </a:rPr>
                        <a:t>(excluding</a:t>
                      </a:r>
                      <a:r>
                        <a:rPr sz="900" spc="80" dirty="0">
                          <a:latin typeface="Calibri"/>
                          <a:cs typeface="Calibri"/>
                        </a:rPr>
                        <a:t> </a:t>
                      </a:r>
                      <a:r>
                        <a:rPr sz="900" spc="50" dirty="0">
                          <a:latin typeface="Calibri"/>
                          <a:cs typeface="Calibri"/>
                        </a:rPr>
                        <a:t>hot</a:t>
                      </a:r>
                      <a:r>
                        <a:rPr sz="900" spc="80" dirty="0">
                          <a:latin typeface="Calibri"/>
                          <a:cs typeface="Calibri"/>
                        </a:rPr>
                        <a:t> </a:t>
                      </a:r>
                      <a:r>
                        <a:rPr sz="900" dirty="0">
                          <a:latin typeface="Calibri"/>
                          <a:cs typeface="Calibri"/>
                        </a:rPr>
                        <a:t>water</a:t>
                      </a:r>
                      <a:r>
                        <a:rPr sz="900" spc="85" dirty="0">
                          <a:latin typeface="Calibri"/>
                          <a:cs typeface="Calibri"/>
                        </a:rPr>
                        <a:t> </a:t>
                      </a:r>
                      <a:r>
                        <a:rPr sz="900" spc="65" dirty="0">
                          <a:latin typeface="Calibri"/>
                          <a:cs typeface="Calibri"/>
                        </a:rPr>
                        <a:t>fan</a:t>
                      </a:r>
                      <a:r>
                        <a:rPr sz="900" spc="80" dirty="0">
                          <a:latin typeface="Calibri"/>
                          <a:cs typeface="Calibri"/>
                        </a:rPr>
                        <a:t> </a:t>
                      </a:r>
                      <a:r>
                        <a:rPr sz="900" dirty="0">
                          <a:latin typeface="Calibri"/>
                          <a:cs typeface="Calibri"/>
                        </a:rPr>
                        <a:t>coil)</a:t>
                      </a:r>
                      <a:r>
                        <a:rPr sz="900" spc="80" dirty="0">
                          <a:latin typeface="Calibri"/>
                          <a:cs typeface="Calibri"/>
                        </a:rPr>
                        <a:t> </a:t>
                      </a:r>
                      <a:r>
                        <a:rPr sz="900" spc="-25" dirty="0">
                          <a:latin typeface="Calibri"/>
                          <a:cs typeface="Calibri"/>
                        </a:rPr>
                        <a:t>the</a:t>
                      </a:r>
                      <a:r>
                        <a:rPr sz="900" spc="50" dirty="0">
                          <a:latin typeface="Calibri"/>
                          <a:cs typeface="Calibri"/>
                        </a:rPr>
                        <a:t> thermostat</a:t>
                      </a:r>
                      <a:r>
                        <a:rPr sz="900" spc="40" dirty="0">
                          <a:latin typeface="Calibri"/>
                          <a:cs typeface="Calibri"/>
                        </a:rPr>
                        <a:t> </a:t>
                      </a:r>
                      <a:r>
                        <a:rPr sz="900" spc="60" dirty="0">
                          <a:latin typeface="Calibri"/>
                          <a:cs typeface="Calibri"/>
                        </a:rPr>
                        <a:t>does</a:t>
                      </a:r>
                      <a:r>
                        <a:rPr sz="900" spc="45" dirty="0">
                          <a:latin typeface="Calibri"/>
                          <a:cs typeface="Calibri"/>
                        </a:rPr>
                        <a:t> </a:t>
                      </a:r>
                      <a:r>
                        <a:rPr sz="900" dirty="0">
                          <a:latin typeface="Calibri"/>
                          <a:cs typeface="Calibri"/>
                        </a:rPr>
                        <a:t>not</a:t>
                      </a:r>
                      <a:r>
                        <a:rPr sz="900" spc="45" dirty="0">
                          <a:latin typeface="Calibri"/>
                          <a:cs typeface="Calibri"/>
                        </a:rPr>
                        <a:t> </a:t>
                      </a:r>
                      <a:r>
                        <a:rPr sz="900" spc="55" dirty="0">
                          <a:latin typeface="Calibri"/>
                          <a:cs typeface="Calibri"/>
                        </a:rPr>
                        <a:t>energize</a:t>
                      </a:r>
                      <a:r>
                        <a:rPr sz="900" spc="45" dirty="0">
                          <a:latin typeface="Calibri"/>
                          <a:cs typeface="Calibri"/>
                        </a:rPr>
                        <a:t> </a:t>
                      </a:r>
                      <a:r>
                        <a:rPr sz="900" spc="65" dirty="0">
                          <a:latin typeface="Calibri"/>
                          <a:cs typeface="Calibri"/>
                        </a:rPr>
                        <a:t>fan</a:t>
                      </a:r>
                      <a:r>
                        <a:rPr sz="900" spc="50" dirty="0">
                          <a:latin typeface="Calibri"/>
                          <a:cs typeface="Calibri"/>
                        </a:rPr>
                        <a:t> </a:t>
                      </a:r>
                      <a:r>
                        <a:rPr sz="900" spc="65" dirty="0">
                          <a:latin typeface="Calibri"/>
                          <a:cs typeface="Calibri"/>
                        </a:rPr>
                        <a:t>in</a:t>
                      </a:r>
                      <a:r>
                        <a:rPr sz="900" spc="45" dirty="0">
                          <a:latin typeface="Calibri"/>
                          <a:cs typeface="Calibri"/>
                        </a:rPr>
                        <a:t> </a:t>
                      </a:r>
                      <a:r>
                        <a:rPr sz="900" spc="-10" dirty="0">
                          <a:latin typeface="Calibri"/>
                          <a:cs typeface="Calibri"/>
                        </a:rPr>
                        <a:t>heat.</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8"/>
                  </a:ext>
                </a:extLst>
              </a:tr>
              <a:tr h="1050011">
                <a:tc>
                  <a:txBody>
                    <a:bodyPr/>
                    <a:lstStyle/>
                    <a:p>
                      <a:pPr marL="24765">
                        <a:lnSpc>
                          <a:spcPct val="100000"/>
                        </a:lnSpc>
                      </a:pPr>
                      <a:r>
                        <a:rPr sz="900" spc="80" dirty="0">
                          <a:latin typeface="Calibri"/>
                          <a:cs typeface="Calibri"/>
                        </a:rPr>
                        <a:t>2175</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61594" indent="-635">
                        <a:lnSpc>
                          <a:spcPts val="1000"/>
                        </a:lnSpc>
                        <a:spcBef>
                          <a:spcPts val="100"/>
                        </a:spcBef>
                      </a:pPr>
                      <a:r>
                        <a:rPr sz="900" spc="90" dirty="0">
                          <a:latin typeface="Calibri"/>
                          <a:cs typeface="Calibri"/>
                        </a:rPr>
                        <a:t>Aux/E</a:t>
                      </a:r>
                      <a:r>
                        <a:rPr sz="900" spc="25" dirty="0">
                          <a:latin typeface="Calibri"/>
                          <a:cs typeface="Calibri"/>
                        </a:rPr>
                        <a:t> </a:t>
                      </a:r>
                      <a:r>
                        <a:rPr sz="900" spc="45" dirty="0">
                          <a:latin typeface="Calibri"/>
                          <a:cs typeface="Calibri"/>
                        </a:rPr>
                        <a:t>terminal </a:t>
                      </a:r>
                      <a:r>
                        <a:rPr sz="900" spc="40" dirty="0">
                          <a:latin typeface="Calibri"/>
                          <a:cs typeface="Calibri"/>
                        </a:rPr>
                        <a:t>control</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marR="281305" indent="-152400">
                        <a:lnSpc>
                          <a:spcPts val="1000"/>
                        </a:lnSpc>
                        <a:spcBef>
                          <a:spcPts val="100"/>
                        </a:spcBef>
                        <a:buFont typeface="Calibri"/>
                        <a:buChar char="•"/>
                        <a:tabLst>
                          <a:tab pos="177800" algn="l"/>
                        </a:tabLst>
                      </a:pPr>
                      <a:r>
                        <a:rPr sz="900" spc="50" dirty="0">
                          <a:highlight>
                            <a:srgbClr val="FFFF00"/>
                          </a:highlight>
                          <a:latin typeface="Calibri"/>
                          <a:cs typeface="Calibri"/>
                        </a:rPr>
                        <a:t>Drive</a:t>
                      </a:r>
                      <a:r>
                        <a:rPr sz="900" spc="15" dirty="0">
                          <a:highlight>
                            <a:srgbClr val="FFFF00"/>
                          </a:highlight>
                          <a:latin typeface="Calibri"/>
                          <a:cs typeface="Calibri"/>
                        </a:rPr>
                        <a:t> </a:t>
                      </a:r>
                      <a:r>
                        <a:rPr sz="900" spc="75" dirty="0">
                          <a:highlight>
                            <a:srgbClr val="FFFF00"/>
                          </a:highlight>
                          <a:latin typeface="Calibri"/>
                          <a:cs typeface="Calibri"/>
                        </a:rPr>
                        <a:t>aux</a:t>
                      </a:r>
                      <a:r>
                        <a:rPr sz="900" spc="15" dirty="0">
                          <a:highlight>
                            <a:srgbClr val="FFFF00"/>
                          </a:highlight>
                          <a:latin typeface="Calibri"/>
                          <a:cs typeface="Calibri"/>
                        </a:rPr>
                        <a:t> </a:t>
                      </a:r>
                      <a:r>
                        <a:rPr sz="900" spc="80" dirty="0">
                          <a:highlight>
                            <a:srgbClr val="FFFF00"/>
                          </a:highlight>
                          <a:latin typeface="Calibri"/>
                          <a:cs typeface="Calibri"/>
                        </a:rPr>
                        <a:t>and</a:t>
                      </a:r>
                      <a:r>
                        <a:rPr sz="900" spc="15" dirty="0">
                          <a:highlight>
                            <a:srgbClr val="FFFF00"/>
                          </a:highlight>
                          <a:latin typeface="Calibri"/>
                          <a:cs typeface="Calibri"/>
                        </a:rPr>
                        <a:t> </a:t>
                      </a:r>
                      <a:r>
                        <a:rPr sz="900" spc="105" dirty="0">
                          <a:highlight>
                            <a:srgbClr val="FFFF00"/>
                          </a:highlight>
                          <a:latin typeface="Calibri"/>
                          <a:cs typeface="Calibri"/>
                        </a:rPr>
                        <a:t>E </a:t>
                      </a:r>
                      <a:r>
                        <a:rPr sz="900" spc="-10" dirty="0">
                          <a:highlight>
                            <a:srgbClr val="FFFF00"/>
                          </a:highlight>
                          <a:latin typeface="Calibri"/>
                          <a:cs typeface="Calibri"/>
                        </a:rPr>
                        <a:t>together</a:t>
                      </a:r>
                      <a:endParaRPr sz="900" dirty="0">
                        <a:highlight>
                          <a:srgbClr val="FFFF00"/>
                        </a:highlight>
                        <a:latin typeface="Calibri"/>
                        <a:cs typeface="Calibri"/>
                      </a:endParaRPr>
                    </a:p>
                    <a:p>
                      <a:pPr marL="177165" indent="-153035">
                        <a:lnSpc>
                          <a:spcPts val="940"/>
                        </a:lnSpc>
                        <a:buFont typeface="Calibri"/>
                        <a:buChar char="•"/>
                        <a:tabLst>
                          <a:tab pos="177800" algn="l"/>
                        </a:tabLst>
                      </a:pPr>
                      <a:r>
                        <a:rPr sz="900" spc="55" dirty="0">
                          <a:latin typeface="Calibri"/>
                          <a:cs typeface="Calibri"/>
                        </a:rPr>
                        <a:t>Aux</a:t>
                      </a:r>
                      <a:r>
                        <a:rPr sz="900" spc="15" dirty="0">
                          <a:latin typeface="Calibri"/>
                          <a:cs typeface="Calibri"/>
                        </a:rPr>
                        <a:t> </a:t>
                      </a:r>
                      <a:r>
                        <a:rPr sz="900" spc="80" dirty="0">
                          <a:latin typeface="Calibri"/>
                          <a:cs typeface="Calibri"/>
                        </a:rPr>
                        <a:t>and</a:t>
                      </a:r>
                      <a:r>
                        <a:rPr sz="900" spc="15" dirty="0">
                          <a:latin typeface="Calibri"/>
                          <a:cs typeface="Calibri"/>
                        </a:rPr>
                        <a:t> </a:t>
                      </a:r>
                      <a:r>
                        <a:rPr sz="900" spc="105" dirty="0">
                          <a:latin typeface="Calibri"/>
                          <a:cs typeface="Calibri"/>
                        </a:rPr>
                        <a:t>E</a:t>
                      </a:r>
                      <a:endParaRPr sz="900" dirty="0">
                        <a:latin typeface="Calibri"/>
                        <a:cs typeface="Calibri"/>
                      </a:endParaRPr>
                    </a:p>
                    <a:p>
                      <a:pPr marL="177165">
                        <a:lnSpc>
                          <a:spcPts val="1040"/>
                        </a:lnSpc>
                      </a:pPr>
                      <a:r>
                        <a:rPr sz="900" spc="45" dirty="0">
                          <a:latin typeface="Calibri"/>
                          <a:cs typeface="Calibri"/>
                        </a:rPr>
                        <a:t>Independent</a:t>
                      </a: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4450">
                        <a:lnSpc>
                          <a:spcPts val="1000"/>
                        </a:lnSpc>
                        <a:spcBef>
                          <a:spcPts val="100"/>
                        </a:spcBef>
                      </a:pPr>
                      <a:r>
                        <a:rPr sz="900" spc="50" dirty="0">
                          <a:latin typeface="Calibri"/>
                          <a:cs typeface="Calibri"/>
                        </a:rPr>
                        <a:t>Drive</a:t>
                      </a:r>
                      <a:r>
                        <a:rPr sz="900" spc="5" dirty="0">
                          <a:latin typeface="Calibri"/>
                          <a:cs typeface="Calibri"/>
                        </a:rPr>
                        <a:t> </a:t>
                      </a:r>
                      <a:r>
                        <a:rPr sz="900" spc="70" dirty="0">
                          <a:latin typeface="Calibri"/>
                          <a:cs typeface="Calibri"/>
                        </a:rPr>
                        <a:t>aux</a:t>
                      </a:r>
                      <a:r>
                        <a:rPr sz="900" spc="10" dirty="0">
                          <a:latin typeface="Calibri"/>
                          <a:cs typeface="Calibri"/>
                        </a:rPr>
                        <a:t> </a:t>
                      </a:r>
                      <a:r>
                        <a:rPr sz="900" spc="80" dirty="0">
                          <a:latin typeface="Calibri"/>
                          <a:cs typeface="Calibri"/>
                        </a:rPr>
                        <a:t>and</a:t>
                      </a:r>
                      <a:r>
                        <a:rPr sz="900" spc="5" dirty="0">
                          <a:latin typeface="Calibri"/>
                          <a:cs typeface="Calibri"/>
                        </a:rPr>
                        <a:t> </a:t>
                      </a:r>
                      <a:r>
                        <a:rPr sz="900" spc="105" dirty="0">
                          <a:latin typeface="Calibri"/>
                          <a:cs typeface="Calibri"/>
                        </a:rPr>
                        <a:t>E </a:t>
                      </a:r>
                      <a:r>
                        <a:rPr sz="900" spc="-10" dirty="0">
                          <a:latin typeface="Calibri"/>
                          <a:cs typeface="Calibri"/>
                        </a:rPr>
                        <a:t>together</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4925">
                        <a:lnSpc>
                          <a:spcPct val="92600"/>
                        </a:lnSpc>
                        <a:spcBef>
                          <a:spcPts val="80"/>
                        </a:spcBef>
                      </a:pPr>
                      <a:r>
                        <a:rPr sz="900" spc="65" dirty="0">
                          <a:latin typeface="Calibri"/>
                          <a:cs typeface="Calibri"/>
                        </a:rPr>
                        <a:t>Only</a:t>
                      </a:r>
                      <a:r>
                        <a:rPr sz="900" spc="45" dirty="0">
                          <a:latin typeface="Calibri"/>
                          <a:cs typeface="Calibri"/>
                        </a:rPr>
                        <a:t> </a:t>
                      </a:r>
                      <a:r>
                        <a:rPr sz="900" spc="60" dirty="0">
                          <a:latin typeface="Calibri"/>
                          <a:cs typeface="Calibri"/>
                        </a:rPr>
                        <a:t>displayed </a:t>
                      </a:r>
                      <a:r>
                        <a:rPr sz="900" dirty="0">
                          <a:latin typeface="Calibri"/>
                          <a:cs typeface="Calibri"/>
                        </a:rPr>
                        <a:t>if</a:t>
                      </a:r>
                      <a:r>
                        <a:rPr sz="900" spc="45" dirty="0">
                          <a:latin typeface="Calibri"/>
                          <a:cs typeface="Calibri"/>
                        </a:rPr>
                        <a:t> </a:t>
                      </a:r>
                      <a:r>
                        <a:rPr sz="900" dirty="0">
                          <a:latin typeface="Calibri"/>
                          <a:cs typeface="Calibri"/>
                        </a:rPr>
                        <a:t>the</a:t>
                      </a:r>
                      <a:r>
                        <a:rPr sz="900" spc="50" dirty="0">
                          <a:latin typeface="Calibri"/>
                          <a:cs typeface="Calibri"/>
                        </a:rPr>
                        <a:t> </a:t>
                      </a:r>
                      <a:r>
                        <a:rPr sz="900" spc="65" dirty="0">
                          <a:latin typeface="Calibri"/>
                          <a:cs typeface="Calibri"/>
                        </a:rPr>
                        <a:t>system</a:t>
                      </a:r>
                      <a:r>
                        <a:rPr sz="900" spc="55" dirty="0">
                          <a:latin typeface="Calibri"/>
                          <a:cs typeface="Calibri"/>
                        </a:rPr>
                        <a:t> </a:t>
                      </a:r>
                      <a:r>
                        <a:rPr sz="900" dirty="0">
                          <a:latin typeface="Calibri"/>
                          <a:cs typeface="Calibri"/>
                        </a:rPr>
                        <a:t>type</a:t>
                      </a:r>
                      <a:r>
                        <a:rPr sz="900" spc="50" dirty="0">
                          <a:latin typeface="Calibri"/>
                          <a:cs typeface="Calibri"/>
                        </a:rPr>
                        <a:t> </a:t>
                      </a:r>
                      <a:r>
                        <a:rPr sz="900" spc="75" dirty="0">
                          <a:latin typeface="Calibri"/>
                          <a:cs typeface="Calibri"/>
                        </a:rPr>
                        <a:t>(ISU</a:t>
                      </a:r>
                      <a:r>
                        <a:rPr sz="900" spc="50" dirty="0">
                          <a:latin typeface="Calibri"/>
                          <a:cs typeface="Calibri"/>
                        </a:rPr>
                        <a:t> </a:t>
                      </a:r>
                      <a:r>
                        <a:rPr sz="900" spc="75" dirty="0">
                          <a:latin typeface="Calibri"/>
                          <a:cs typeface="Calibri"/>
                        </a:rPr>
                        <a:t>2000) </a:t>
                      </a:r>
                      <a:r>
                        <a:rPr sz="900" spc="70" dirty="0">
                          <a:latin typeface="Calibri"/>
                          <a:cs typeface="Calibri"/>
                        </a:rPr>
                        <a:t>is</a:t>
                      </a:r>
                      <a:r>
                        <a:rPr sz="900" spc="-25" dirty="0">
                          <a:latin typeface="Calibri"/>
                          <a:cs typeface="Calibri"/>
                        </a:rPr>
                        <a:t> </a:t>
                      </a:r>
                      <a:r>
                        <a:rPr sz="900" spc="55" dirty="0">
                          <a:latin typeface="Calibri"/>
                          <a:cs typeface="Calibri"/>
                        </a:rPr>
                        <a:t>set</a:t>
                      </a:r>
                      <a:r>
                        <a:rPr sz="900" spc="-15" dirty="0">
                          <a:latin typeface="Calibri"/>
                          <a:cs typeface="Calibri"/>
                        </a:rPr>
                        <a:t> </a:t>
                      </a:r>
                      <a:r>
                        <a:rPr sz="900" dirty="0">
                          <a:latin typeface="Calibri"/>
                          <a:cs typeface="Calibri"/>
                        </a:rPr>
                        <a:t>to</a:t>
                      </a:r>
                      <a:r>
                        <a:rPr sz="900" spc="-15" dirty="0">
                          <a:latin typeface="Calibri"/>
                          <a:cs typeface="Calibri"/>
                        </a:rPr>
                        <a:t> </a:t>
                      </a:r>
                      <a:r>
                        <a:rPr sz="900" spc="70" dirty="0">
                          <a:latin typeface="Calibri"/>
                          <a:cs typeface="Calibri"/>
                        </a:rPr>
                        <a:t>Heat</a:t>
                      </a:r>
                      <a:r>
                        <a:rPr sz="900" spc="-20" dirty="0">
                          <a:latin typeface="Calibri"/>
                          <a:cs typeface="Calibri"/>
                        </a:rPr>
                        <a:t> </a:t>
                      </a:r>
                      <a:r>
                        <a:rPr sz="900" spc="80" dirty="0">
                          <a:latin typeface="Calibri"/>
                          <a:cs typeface="Calibri"/>
                        </a:rPr>
                        <a:t>Pump)</a:t>
                      </a:r>
                      <a:r>
                        <a:rPr sz="900" spc="-15" dirty="0">
                          <a:latin typeface="Calibri"/>
                          <a:cs typeface="Calibri"/>
                        </a:rPr>
                        <a:t> </a:t>
                      </a:r>
                      <a:r>
                        <a:rPr sz="900" spc="80" dirty="0">
                          <a:latin typeface="Calibri"/>
                          <a:cs typeface="Calibri"/>
                        </a:rPr>
                        <a:t>and</a:t>
                      </a:r>
                      <a:r>
                        <a:rPr sz="900" spc="-15" dirty="0">
                          <a:latin typeface="Calibri"/>
                          <a:cs typeface="Calibri"/>
                        </a:rPr>
                        <a:t> </a:t>
                      </a:r>
                      <a:r>
                        <a:rPr sz="900" spc="85" dirty="0">
                          <a:latin typeface="Calibri"/>
                          <a:cs typeface="Calibri"/>
                        </a:rPr>
                        <a:t>Backup</a:t>
                      </a:r>
                      <a:r>
                        <a:rPr sz="900" spc="-15" dirty="0">
                          <a:latin typeface="Calibri"/>
                          <a:cs typeface="Calibri"/>
                        </a:rPr>
                        <a:t> </a:t>
                      </a:r>
                      <a:r>
                        <a:rPr sz="900" spc="55" dirty="0">
                          <a:latin typeface="Calibri"/>
                          <a:cs typeface="Calibri"/>
                        </a:rPr>
                        <a:t>heat</a:t>
                      </a:r>
                      <a:r>
                        <a:rPr sz="900" spc="-15" dirty="0">
                          <a:latin typeface="Calibri"/>
                          <a:cs typeface="Calibri"/>
                        </a:rPr>
                        <a:t> </a:t>
                      </a:r>
                      <a:r>
                        <a:rPr sz="900" spc="70" dirty="0">
                          <a:latin typeface="Calibri"/>
                          <a:cs typeface="Calibri"/>
                        </a:rPr>
                        <a:t>stages </a:t>
                      </a:r>
                      <a:r>
                        <a:rPr sz="900" spc="80" dirty="0">
                          <a:latin typeface="Calibri"/>
                          <a:cs typeface="Calibri"/>
                        </a:rPr>
                        <a:t>(ISU</a:t>
                      </a:r>
                      <a:r>
                        <a:rPr sz="900" spc="30" dirty="0">
                          <a:latin typeface="Calibri"/>
                          <a:cs typeface="Calibri"/>
                        </a:rPr>
                        <a:t> </a:t>
                      </a:r>
                      <a:r>
                        <a:rPr sz="900" spc="90" dirty="0">
                          <a:latin typeface="Calibri"/>
                          <a:cs typeface="Calibri"/>
                        </a:rPr>
                        <a:t>2071)</a:t>
                      </a:r>
                      <a:r>
                        <a:rPr sz="900" spc="25" dirty="0">
                          <a:latin typeface="Calibri"/>
                          <a:cs typeface="Calibri"/>
                        </a:rPr>
                        <a:t> </a:t>
                      </a:r>
                      <a:r>
                        <a:rPr sz="900" spc="70" dirty="0">
                          <a:latin typeface="Calibri"/>
                          <a:cs typeface="Calibri"/>
                        </a:rPr>
                        <a:t>is</a:t>
                      </a:r>
                      <a:r>
                        <a:rPr sz="900" spc="25" dirty="0">
                          <a:latin typeface="Calibri"/>
                          <a:cs typeface="Calibri"/>
                        </a:rPr>
                        <a:t> </a:t>
                      </a:r>
                      <a:r>
                        <a:rPr sz="900" spc="55" dirty="0">
                          <a:latin typeface="Calibri"/>
                          <a:cs typeface="Calibri"/>
                        </a:rPr>
                        <a:t>set</a:t>
                      </a:r>
                      <a:r>
                        <a:rPr sz="900" spc="35" dirty="0">
                          <a:latin typeface="Calibri"/>
                          <a:cs typeface="Calibri"/>
                        </a:rPr>
                        <a:t> </a:t>
                      </a:r>
                      <a:r>
                        <a:rPr sz="900" dirty="0">
                          <a:latin typeface="Calibri"/>
                          <a:cs typeface="Calibri"/>
                        </a:rPr>
                        <a:t>to</a:t>
                      </a:r>
                      <a:r>
                        <a:rPr sz="900" spc="30" dirty="0">
                          <a:latin typeface="Calibri"/>
                          <a:cs typeface="Calibri"/>
                        </a:rPr>
                        <a:t> </a:t>
                      </a:r>
                      <a:r>
                        <a:rPr sz="900" dirty="0">
                          <a:latin typeface="Calibri"/>
                          <a:cs typeface="Calibri"/>
                        </a:rPr>
                        <a:t>1.</a:t>
                      </a:r>
                      <a:r>
                        <a:rPr sz="900" spc="30" dirty="0">
                          <a:latin typeface="Calibri"/>
                          <a:cs typeface="Calibri"/>
                        </a:rPr>
                        <a:t> </a:t>
                      </a:r>
                      <a:r>
                        <a:rPr sz="900" spc="95" dirty="0">
                          <a:latin typeface="Calibri"/>
                          <a:cs typeface="Calibri"/>
                        </a:rPr>
                        <a:t>Change</a:t>
                      </a:r>
                      <a:r>
                        <a:rPr sz="900" spc="30" dirty="0">
                          <a:latin typeface="Calibri"/>
                          <a:cs typeface="Calibri"/>
                        </a:rPr>
                        <a:t> </a:t>
                      </a:r>
                      <a:r>
                        <a:rPr sz="900" dirty="0">
                          <a:latin typeface="Calibri"/>
                          <a:cs typeface="Calibri"/>
                        </a:rPr>
                        <a:t>to</a:t>
                      </a:r>
                      <a:r>
                        <a:rPr sz="900" spc="35" dirty="0">
                          <a:latin typeface="Calibri"/>
                          <a:cs typeface="Calibri"/>
                        </a:rPr>
                        <a:t> </a:t>
                      </a:r>
                      <a:r>
                        <a:rPr sz="900" spc="55" dirty="0">
                          <a:latin typeface="Calibri"/>
                          <a:cs typeface="Calibri"/>
                        </a:rPr>
                        <a:t>Aux</a:t>
                      </a:r>
                      <a:r>
                        <a:rPr sz="900" spc="30" dirty="0">
                          <a:latin typeface="Calibri"/>
                          <a:cs typeface="Calibri"/>
                        </a:rPr>
                        <a:t> </a:t>
                      </a:r>
                      <a:r>
                        <a:rPr sz="900" spc="80" dirty="0">
                          <a:latin typeface="Calibri"/>
                          <a:cs typeface="Calibri"/>
                        </a:rPr>
                        <a:t>and</a:t>
                      </a:r>
                      <a:r>
                        <a:rPr sz="900" spc="30" dirty="0">
                          <a:latin typeface="Calibri"/>
                          <a:cs typeface="Calibri"/>
                        </a:rPr>
                        <a:t> </a:t>
                      </a:r>
                      <a:r>
                        <a:rPr sz="900" spc="105" dirty="0">
                          <a:latin typeface="Calibri"/>
                          <a:cs typeface="Calibri"/>
                        </a:rPr>
                        <a:t>E </a:t>
                      </a:r>
                      <a:r>
                        <a:rPr sz="900" spc="55" dirty="0">
                          <a:latin typeface="Calibri"/>
                          <a:cs typeface="Calibri"/>
                        </a:rPr>
                        <a:t>Independent</a:t>
                      </a:r>
                      <a:r>
                        <a:rPr sz="900" spc="25" dirty="0">
                          <a:latin typeface="Calibri"/>
                          <a:cs typeface="Calibri"/>
                        </a:rPr>
                        <a:t> </a:t>
                      </a:r>
                      <a:r>
                        <a:rPr sz="900" spc="50" dirty="0">
                          <a:latin typeface="Calibri"/>
                          <a:cs typeface="Calibri"/>
                        </a:rPr>
                        <a:t>only</a:t>
                      </a:r>
                      <a:r>
                        <a:rPr sz="900" spc="20" dirty="0">
                          <a:latin typeface="Calibri"/>
                          <a:cs typeface="Calibri"/>
                        </a:rPr>
                        <a:t> </a:t>
                      </a:r>
                      <a:r>
                        <a:rPr sz="900" spc="55" dirty="0">
                          <a:latin typeface="Calibri"/>
                          <a:cs typeface="Calibri"/>
                        </a:rPr>
                        <a:t>when</a:t>
                      </a:r>
                      <a:r>
                        <a:rPr sz="900" spc="30" dirty="0">
                          <a:latin typeface="Calibri"/>
                          <a:cs typeface="Calibri"/>
                        </a:rPr>
                        <a:t> </a:t>
                      </a:r>
                      <a:r>
                        <a:rPr sz="900" spc="55" dirty="0">
                          <a:latin typeface="Calibri"/>
                          <a:cs typeface="Calibri"/>
                        </a:rPr>
                        <a:t>you</a:t>
                      </a:r>
                      <a:r>
                        <a:rPr sz="900" spc="20" dirty="0">
                          <a:latin typeface="Calibri"/>
                          <a:cs typeface="Calibri"/>
                        </a:rPr>
                        <a:t> </a:t>
                      </a:r>
                      <a:r>
                        <a:rPr sz="900" spc="60" dirty="0">
                          <a:latin typeface="Calibri"/>
                          <a:cs typeface="Calibri"/>
                        </a:rPr>
                        <a:t>have</a:t>
                      </a:r>
                      <a:r>
                        <a:rPr sz="900" spc="20" dirty="0">
                          <a:latin typeface="Calibri"/>
                          <a:cs typeface="Calibri"/>
                        </a:rPr>
                        <a:t> </a:t>
                      </a:r>
                      <a:r>
                        <a:rPr sz="900" spc="45" dirty="0">
                          <a:latin typeface="Calibri"/>
                          <a:cs typeface="Calibri"/>
                        </a:rPr>
                        <a:t>separate </a:t>
                      </a:r>
                      <a:r>
                        <a:rPr sz="900" dirty="0">
                          <a:latin typeface="Calibri"/>
                          <a:cs typeface="Calibri"/>
                        </a:rPr>
                        <a:t>wires</a:t>
                      </a:r>
                      <a:r>
                        <a:rPr sz="900" spc="45" dirty="0">
                          <a:latin typeface="Calibri"/>
                          <a:cs typeface="Calibri"/>
                        </a:rPr>
                        <a:t> </a:t>
                      </a:r>
                      <a:r>
                        <a:rPr sz="900" dirty="0">
                          <a:latin typeface="Calibri"/>
                          <a:cs typeface="Calibri"/>
                        </a:rPr>
                        <a:t>to</a:t>
                      </a:r>
                      <a:r>
                        <a:rPr sz="900" spc="45" dirty="0">
                          <a:latin typeface="Calibri"/>
                          <a:cs typeface="Calibri"/>
                        </a:rPr>
                        <a:t> </a:t>
                      </a:r>
                      <a:r>
                        <a:rPr sz="900" spc="60" dirty="0">
                          <a:latin typeface="Calibri"/>
                          <a:cs typeface="Calibri"/>
                        </a:rPr>
                        <a:t>Aux</a:t>
                      </a:r>
                      <a:r>
                        <a:rPr sz="900" spc="50" dirty="0">
                          <a:latin typeface="Calibri"/>
                          <a:cs typeface="Calibri"/>
                        </a:rPr>
                        <a:t> </a:t>
                      </a:r>
                      <a:r>
                        <a:rPr sz="900" spc="80" dirty="0">
                          <a:latin typeface="Calibri"/>
                          <a:cs typeface="Calibri"/>
                        </a:rPr>
                        <a:t>and</a:t>
                      </a:r>
                      <a:r>
                        <a:rPr sz="900" spc="40" dirty="0">
                          <a:latin typeface="Calibri"/>
                          <a:cs typeface="Calibri"/>
                        </a:rPr>
                        <a:t> </a:t>
                      </a:r>
                      <a:r>
                        <a:rPr sz="900" spc="155" dirty="0">
                          <a:latin typeface="Calibri"/>
                          <a:cs typeface="Calibri"/>
                        </a:rPr>
                        <a:t>E</a:t>
                      </a:r>
                      <a:r>
                        <a:rPr sz="900" spc="45" dirty="0">
                          <a:latin typeface="Calibri"/>
                          <a:cs typeface="Calibri"/>
                        </a:rPr>
                        <a:t> </a:t>
                      </a:r>
                      <a:r>
                        <a:rPr sz="900" spc="60" dirty="0">
                          <a:latin typeface="Calibri"/>
                          <a:cs typeface="Calibri"/>
                        </a:rPr>
                        <a:t>terminals</a:t>
                      </a:r>
                      <a:r>
                        <a:rPr sz="900" spc="45" dirty="0">
                          <a:latin typeface="Calibri"/>
                          <a:cs typeface="Calibri"/>
                        </a:rPr>
                        <a:t> </a:t>
                      </a:r>
                      <a:r>
                        <a:rPr sz="900" spc="70" dirty="0">
                          <a:latin typeface="Calibri"/>
                          <a:cs typeface="Calibri"/>
                        </a:rPr>
                        <a:t>on</a:t>
                      </a:r>
                      <a:r>
                        <a:rPr sz="900" spc="40" dirty="0">
                          <a:latin typeface="Calibri"/>
                          <a:cs typeface="Calibri"/>
                        </a:rPr>
                        <a:t> </a:t>
                      </a:r>
                      <a:r>
                        <a:rPr sz="900" spc="80" dirty="0">
                          <a:latin typeface="Calibri"/>
                          <a:cs typeface="Calibri"/>
                        </a:rPr>
                        <a:t>UWP</a:t>
                      </a:r>
                      <a:r>
                        <a:rPr sz="900" spc="40" dirty="0">
                          <a:latin typeface="Calibri"/>
                          <a:cs typeface="Calibri"/>
                        </a:rPr>
                        <a:t> </a:t>
                      </a:r>
                      <a:r>
                        <a:rPr sz="900" spc="55" dirty="0">
                          <a:latin typeface="Calibri"/>
                          <a:cs typeface="Calibri"/>
                        </a:rPr>
                        <a:t>and </a:t>
                      </a:r>
                      <a:r>
                        <a:rPr sz="900" dirty="0">
                          <a:latin typeface="Calibri"/>
                          <a:cs typeface="Calibri"/>
                        </a:rPr>
                        <a:t>want</a:t>
                      </a:r>
                      <a:r>
                        <a:rPr sz="900" spc="60" dirty="0">
                          <a:latin typeface="Calibri"/>
                          <a:cs typeface="Calibri"/>
                        </a:rPr>
                        <a:t> </a:t>
                      </a:r>
                      <a:r>
                        <a:rPr sz="900" dirty="0">
                          <a:latin typeface="Calibri"/>
                          <a:cs typeface="Calibri"/>
                        </a:rPr>
                        <a:t>the</a:t>
                      </a:r>
                      <a:r>
                        <a:rPr sz="900" spc="70" dirty="0">
                          <a:latin typeface="Calibri"/>
                          <a:cs typeface="Calibri"/>
                        </a:rPr>
                        <a:t> AUX </a:t>
                      </a:r>
                      <a:r>
                        <a:rPr sz="900" dirty="0">
                          <a:latin typeface="Calibri"/>
                          <a:cs typeface="Calibri"/>
                        </a:rPr>
                        <a:t>wire</a:t>
                      </a:r>
                      <a:r>
                        <a:rPr sz="900" spc="60" dirty="0">
                          <a:latin typeface="Calibri"/>
                          <a:cs typeface="Calibri"/>
                        </a:rPr>
                        <a:t> </a:t>
                      </a:r>
                      <a:r>
                        <a:rPr sz="900" spc="55" dirty="0">
                          <a:latin typeface="Calibri"/>
                          <a:cs typeface="Calibri"/>
                        </a:rPr>
                        <a:t>energized</a:t>
                      </a:r>
                      <a:r>
                        <a:rPr sz="900" spc="65" dirty="0">
                          <a:latin typeface="Calibri"/>
                          <a:cs typeface="Calibri"/>
                        </a:rPr>
                        <a:t> </a:t>
                      </a:r>
                      <a:r>
                        <a:rPr sz="900" dirty="0">
                          <a:latin typeface="Calibri"/>
                          <a:cs typeface="Calibri"/>
                        </a:rPr>
                        <a:t>with</a:t>
                      </a:r>
                      <a:r>
                        <a:rPr sz="900" spc="60" dirty="0">
                          <a:latin typeface="Calibri"/>
                          <a:cs typeface="Calibri"/>
                        </a:rPr>
                        <a:t> </a:t>
                      </a:r>
                      <a:r>
                        <a:rPr sz="900" spc="55" dirty="0">
                          <a:latin typeface="Calibri"/>
                          <a:cs typeface="Calibri"/>
                        </a:rPr>
                        <a:t>heat</a:t>
                      </a:r>
                      <a:r>
                        <a:rPr sz="900" spc="70" dirty="0">
                          <a:latin typeface="Calibri"/>
                          <a:cs typeface="Calibri"/>
                        </a:rPr>
                        <a:t> </a:t>
                      </a:r>
                      <a:r>
                        <a:rPr sz="900" spc="60" dirty="0">
                          <a:latin typeface="Calibri"/>
                          <a:cs typeface="Calibri"/>
                        </a:rPr>
                        <a:t>pump </a:t>
                      </a:r>
                      <a:r>
                        <a:rPr sz="900" spc="90" dirty="0">
                          <a:latin typeface="Calibri"/>
                          <a:cs typeface="Calibri"/>
                        </a:rPr>
                        <a:t>as</a:t>
                      </a:r>
                      <a:r>
                        <a:rPr sz="900" spc="20" dirty="0">
                          <a:latin typeface="Calibri"/>
                          <a:cs typeface="Calibri"/>
                        </a:rPr>
                        <a:t> </a:t>
                      </a:r>
                      <a:r>
                        <a:rPr sz="900" spc="75" dirty="0">
                          <a:latin typeface="Calibri"/>
                          <a:cs typeface="Calibri"/>
                        </a:rPr>
                        <a:t>backup</a:t>
                      </a:r>
                      <a:r>
                        <a:rPr sz="900" spc="15" dirty="0">
                          <a:latin typeface="Calibri"/>
                          <a:cs typeface="Calibri"/>
                        </a:rPr>
                        <a:t> </a:t>
                      </a:r>
                      <a:r>
                        <a:rPr sz="900" spc="50" dirty="0">
                          <a:latin typeface="Calibri"/>
                          <a:cs typeface="Calibri"/>
                        </a:rPr>
                        <a:t>heat</a:t>
                      </a:r>
                      <a:r>
                        <a:rPr sz="900" spc="20" dirty="0">
                          <a:latin typeface="Calibri"/>
                          <a:cs typeface="Calibri"/>
                        </a:rPr>
                        <a:t> </a:t>
                      </a:r>
                      <a:r>
                        <a:rPr sz="900" spc="75" dirty="0">
                          <a:latin typeface="Calibri"/>
                          <a:cs typeface="Calibri"/>
                        </a:rPr>
                        <a:t>and</a:t>
                      </a:r>
                      <a:r>
                        <a:rPr sz="900" spc="15" dirty="0">
                          <a:latin typeface="Calibri"/>
                          <a:cs typeface="Calibri"/>
                        </a:rPr>
                        <a:t> </a:t>
                      </a:r>
                      <a:r>
                        <a:rPr sz="900" spc="155" dirty="0">
                          <a:latin typeface="Calibri"/>
                          <a:cs typeface="Calibri"/>
                        </a:rPr>
                        <a:t>E</a:t>
                      </a:r>
                      <a:r>
                        <a:rPr sz="900" spc="15" dirty="0">
                          <a:latin typeface="Calibri"/>
                          <a:cs typeface="Calibri"/>
                        </a:rPr>
                        <a:t> </a:t>
                      </a:r>
                      <a:r>
                        <a:rPr sz="900" spc="55" dirty="0">
                          <a:latin typeface="Calibri"/>
                          <a:cs typeface="Calibri"/>
                        </a:rPr>
                        <a:t>energized</a:t>
                      </a:r>
                      <a:r>
                        <a:rPr sz="900" spc="25" dirty="0">
                          <a:latin typeface="Calibri"/>
                          <a:cs typeface="Calibri"/>
                        </a:rPr>
                        <a:t> </a:t>
                      </a:r>
                      <a:r>
                        <a:rPr sz="900" spc="55" dirty="0">
                          <a:latin typeface="Calibri"/>
                          <a:cs typeface="Calibri"/>
                        </a:rPr>
                        <a:t>separate</a:t>
                      </a:r>
                      <a:r>
                        <a:rPr sz="900" spc="20" dirty="0">
                          <a:latin typeface="Calibri"/>
                          <a:cs typeface="Calibri"/>
                        </a:rPr>
                        <a:t> </a:t>
                      </a:r>
                      <a:r>
                        <a:rPr sz="900" spc="-25" dirty="0">
                          <a:latin typeface="Calibri"/>
                          <a:cs typeface="Calibri"/>
                        </a:rPr>
                        <a:t>of</a:t>
                      </a:r>
                      <a:r>
                        <a:rPr sz="900" spc="55" dirty="0">
                          <a:latin typeface="Calibri"/>
                          <a:cs typeface="Calibri"/>
                        </a:rPr>
                        <a:t> heat</a:t>
                      </a:r>
                      <a:r>
                        <a:rPr sz="900" spc="20" dirty="0">
                          <a:latin typeface="Calibri"/>
                          <a:cs typeface="Calibri"/>
                        </a:rPr>
                        <a:t> </a:t>
                      </a:r>
                      <a:r>
                        <a:rPr sz="900" spc="90" dirty="0">
                          <a:latin typeface="Calibri"/>
                          <a:cs typeface="Calibri"/>
                        </a:rPr>
                        <a:t>pump</a:t>
                      </a:r>
                      <a:r>
                        <a:rPr sz="900" spc="25" dirty="0">
                          <a:latin typeface="Calibri"/>
                          <a:cs typeface="Calibri"/>
                        </a:rPr>
                        <a:t> </a:t>
                      </a:r>
                      <a:r>
                        <a:rPr sz="900" spc="60" dirty="0">
                          <a:latin typeface="Calibri"/>
                          <a:cs typeface="Calibri"/>
                        </a:rPr>
                        <a:t>when</a:t>
                      </a:r>
                      <a:r>
                        <a:rPr sz="900" spc="25" dirty="0">
                          <a:latin typeface="Calibri"/>
                          <a:cs typeface="Calibri"/>
                        </a:rPr>
                        <a:t> </a:t>
                      </a:r>
                      <a:r>
                        <a:rPr sz="900" spc="55" dirty="0">
                          <a:latin typeface="Calibri"/>
                          <a:cs typeface="Calibri"/>
                        </a:rPr>
                        <a:t>switched</a:t>
                      </a:r>
                      <a:r>
                        <a:rPr sz="900" spc="30" dirty="0">
                          <a:latin typeface="Calibri"/>
                          <a:cs typeface="Calibri"/>
                        </a:rPr>
                        <a:t> </a:t>
                      </a:r>
                      <a:r>
                        <a:rPr sz="900" dirty="0">
                          <a:latin typeface="Calibri"/>
                          <a:cs typeface="Calibri"/>
                        </a:rPr>
                        <a:t>to</a:t>
                      </a:r>
                      <a:r>
                        <a:rPr sz="900" spc="20" dirty="0">
                          <a:latin typeface="Calibri"/>
                          <a:cs typeface="Calibri"/>
                        </a:rPr>
                        <a:t> </a:t>
                      </a:r>
                      <a:r>
                        <a:rPr sz="900" spc="70" dirty="0">
                          <a:latin typeface="Calibri"/>
                          <a:cs typeface="Calibri"/>
                        </a:rPr>
                        <a:t>em</a:t>
                      </a:r>
                      <a:r>
                        <a:rPr sz="900" spc="30" dirty="0">
                          <a:latin typeface="Calibri"/>
                          <a:cs typeface="Calibri"/>
                        </a:rPr>
                        <a:t> </a:t>
                      </a:r>
                      <a:r>
                        <a:rPr sz="900" spc="55" dirty="0">
                          <a:latin typeface="Calibri"/>
                          <a:cs typeface="Calibri"/>
                        </a:rPr>
                        <a:t>heat</a:t>
                      </a:r>
                      <a:r>
                        <a:rPr sz="900" spc="25" dirty="0">
                          <a:latin typeface="Calibri"/>
                          <a:cs typeface="Calibri"/>
                        </a:rPr>
                        <a:t> </a:t>
                      </a:r>
                      <a:r>
                        <a:rPr sz="900" spc="40" dirty="0">
                          <a:latin typeface="Calibri"/>
                          <a:cs typeface="Calibri"/>
                        </a:rPr>
                        <a:t>mode.</a:t>
                      </a:r>
                      <a:endParaRPr sz="900" dirty="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9"/>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214447" y="370223"/>
            <a:ext cx="4003050" cy="580352"/>
          </a:xfrm>
          <a:prstGeom prst="rect">
            <a:avLst/>
          </a:prstGeom>
        </p:spPr>
        <p:txBody>
          <a:bodyPr vert="horz" wrap="square" lIns="0" tIns="12508" rIns="0" bIns="0" rtlCol="0">
            <a:spAutoFit/>
          </a:bodyPr>
          <a:lstStyle/>
          <a:p>
            <a:pPr marL="12507">
              <a:spcBef>
                <a:spcPts val="98"/>
              </a:spcBef>
            </a:pPr>
            <a:r>
              <a:rPr sz="886" i="1" spc="89" dirty="0">
                <a:latin typeface="Calibri"/>
                <a:cs typeface="Calibri"/>
              </a:rPr>
              <a:t>T10</a:t>
            </a:r>
            <a:r>
              <a:rPr sz="886" i="1" spc="10"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5" dirty="0">
                <a:latin typeface="Calibri"/>
                <a:cs typeface="Calibri"/>
              </a:rPr>
              <a:t> </a:t>
            </a:r>
            <a:r>
              <a:rPr sz="886" i="1" spc="54"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a:p>
            <a:pPr>
              <a:lnSpc>
                <a:spcPct val="100000"/>
              </a:lnSpc>
            </a:pPr>
            <a:endParaRPr sz="1083">
              <a:latin typeface="Calibri"/>
              <a:cs typeface="Calibri"/>
            </a:endParaRPr>
          </a:p>
          <a:p>
            <a:pPr marL="2418221">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39"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sp>
        <p:nvSpPr>
          <p:cNvPr id="3" name="object 3"/>
          <p:cNvSpPr txBox="1"/>
          <p:nvPr/>
        </p:nvSpPr>
        <p:spPr>
          <a:xfrm>
            <a:off x="3214448" y="9543780"/>
            <a:ext cx="538451" cy="103552"/>
          </a:xfrm>
          <a:prstGeom prst="rect">
            <a:avLst/>
          </a:prstGeom>
        </p:spPr>
        <p:txBody>
          <a:bodyPr vert="horz" wrap="square" lIns="0" tIns="12508" rIns="0" bIns="0" rtlCol="0">
            <a:spAutoFit/>
          </a:bodyPr>
          <a:lstStyle/>
          <a:p>
            <a:pPr marL="12507">
              <a:spcBef>
                <a:spcPts val="98"/>
              </a:spcBef>
            </a:pPr>
            <a:r>
              <a:rPr sz="591" spc="64" dirty="0">
                <a:latin typeface="Calibri"/>
                <a:cs typeface="Calibri"/>
              </a:rPr>
              <a:t>33-</a:t>
            </a:r>
            <a:r>
              <a:rPr sz="591" spc="54" dirty="0">
                <a:latin typeface="Calibri"/>
                <a:cs typeface="Calibri"/>
              </a:rPr>
              <a:t>00462—</a:t>
            </a:r>
            <a:r>
              <a:rPr sz="591" spc="-25" dirty="0">
                <a:latin typeface="Calibri"/>
                <a:cs typeface="Calibri"/>
              </a:rPr>
              <a:t>03</a:t>
            </a:r>
            <a:endParaRPr sz="591">
              <a:latin typeface="Calibri"/>
              <a:cs typeface="Calibri"/>
            </a:endParaRPr>
          </a:p>
        </p:txBody>
      </p:sp>
      <p:sp>
        <p:nvSpPr>
          <p:cNvPr id="4" name="object 4"/>
          <p:cNvSpPr txBox="1"/>
          <p:nvPr/>
        </p:nvSpPr>
        <p:spPr>
          <a:xfrm>
            <a:off x="6403879"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18</a:t>
            </a:r>
            <a:endParaRPr sz="591">
              <a:latin typeface="Calibri"/>
              <a:cs typeface="Calibri"/>
            </a:endParaRPr>
          </a:p>
        </p:txBody>
      </p:sp>
      <p:graphicFrame>
        <p:nvGraphicFramePr>
          <p:cNvPr id="5" name="object 5"/>
          <p:cNvGraphicFramePr>
            <a:graphicFrameLocks noGrp="1"/>
          </p:cNvGraphicFramePr>
          <p:nvPr/>
        </p:nvGraphicFramePr>
        <p:xfrm>
          <a:off x="3223952" y="999981"/>
          <a:ext cx="6384491" cy="7827865"/>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675409">
                <a:tc>
                  <a:txBody>
                    <a:bodyPr/>
                    <a:lstStyle/>
                    <a:p>
                      <a:pPr marL="24765">
                        <a:lnSpc>
                          <a:spcPts val="1075"/>
                        </a:lnSpc>
                      </a:pPr>
                      <a:r>
                        <a:rPr sz="900" spc="80" dirty="0">
                          <a:latin typeface="Calibri"/>
                          <a:cs typeface="Calibri"/>
                        </a:rPr>
                        <a:t>2180</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189230" indent="-635">
                        <a:lnSpc>
                          <a:spcPts val="1000"/>
                        </a:lnSpc>
                        <a:spcBef>
                          <a:spcPts val="95"/>
                        </a:spcBef>
                      </a:pPr>
                      <a:r>
                        <a:rPr sz="900" spc="85" dirty="0">
                          <a:latin typeface="Calibri"/>
                          <a:cs typeface="Calibri"/>
                        </a:rPr>
                        <a:t>Backup</a:t>
                      </a:r>
                      <a:r>
                        <a:rPr sz="900" spc="25" dirty="0">
                          <a:latin typeface="Calibri"/>
                          <a:cs typeface="Calibri"/>
                        </a:rPr>
                        <a:t> </a:t>
                      </a:r>
                      <a:r>
                        <a:rPr sz="900" spc="50" dirty="0">
                          <a:latin typeface="Calibri"/>
                          <a:cs typeface="Calibri"/>
                        </a:rPr>
                        <a:t>Heat </a:t>
                      </a:r>
                      <a:r>
                        <a:rPr sz="900" spc="-20" dirty="0">
                          <a:latin typeface="Calibri"/>
                          <a:cs typeface="Calibri"/>
                        </a:rPr>
                        <a:t>Type</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60" dirty="0">
                          <a:highlight>
                            <a:srgbClr val="FFFF00"/>
                          </a:highlight>
                          <a:latin typeface="Calibri"/>
                          <a:cs typeface="Calibri"/>
                        </a:rPr>
                        <a:t>Electric</a:t>
                      </a:r>
                      <a:r>
                        <a:rPr sz="900" spc="15" dirty="0">
                          <a:highlight>
                            <a:srgbClr val="FFFF00"/>
                          </a:highlight>
                          <a:latin typeface="Calibri"/>
                          <a:cs typeface="Calibri"/>
                        </a:rPr>
                        <a:t> </a:t>
                      </a:r>
                      <a:r>
                        <a:rPr sz="900" spc="65" dirty="0">
                          <a:highlight>
                            <a:srgbClr val="FFFF00"/>
                          </a:highlight>
                          <a:latin typeface="Calibri"/>
                          <a:cs typeface="Calibri"/>
                        </a:rPr>
                        <a:t>Forced</a:t>
                      </a:r>
                      <a:r>
                        <a:rPr sz="900" spc="25" dirty="0">
                          <a:highlight>
                            <a:srgbClr val="FFFF00"/>
                          </a:highlight>
                          <a:latin typeface="Calibri"/>
                          <a:cs typeface="Calibri"/>
                        </a:rPr>
                        <a:t> </a:t>
                      </a:r>
                      <a:r>
                        <a:rPr sz="900" spc="-25" dirty="0">
                          <a:highlight>
                            <a:srgbClr val="FFFF00"/>
                          </a:highlight>
                          <a:latin typeface="Calibri"/>
                          <a:cs typeface="Calibri"/>
                        </a:rPr>
                        <a:t>Air</a:t>
                      </a:r>
                      <a:endParaRPr sz="900" dirty="0">
                        <a:highlight>
                          <a:srgbClr val="FFFF00"/>
                        </a:highlight>
                        <a:latin typeface="Calibri"/>
                        <a:cs typeface="Calibri"/>
                      </a:endParaRPr>
                    </a:p>
                    <a:p>
                      <a:pPr marL="177165" marR="62230" indent="-152400">
                        <a:lnSpc>
                          <a:spcPts val="1000"/>
                        </a:lnSpc>
                        <a:spcBef>
                          <a:spcPts val="60"/>
                        </a:spcBef>
                        <a:buFont typeface="Calibri"/>
                        <a:buChar char="•"/>
                        <a:tabLst>
                          <a:tab pos="177800" algn="l"/>
                        </a:tabLst>
                      </a:pPr>
                      <a:r>
                        <a:rPr sz="900" spc="70" dirty="0">
                          <a:latin typeface="Calibri"/>
                          <a:cs typeface="Calibri"/>
                        </a:rPr>
                        <a:t>Standard</a:t>
                      </a:r>
                      <a:r>
                        <a:rPr sz="900" spc="5" dirty="0">
                          <a:latin typeface="Calibri"/>
                          <a:cs typeface="Calibri"/>
                        </a:rPr>
                        <a:t> </a:t>
                      </a:r>
                      <a:r>
                        <a:rPr sz="900" spc="50" dirty="0">
                          <a:latin typeface="Calibri"/>
                          <a:cs typeface="Calibri"/>
                        </a:rPr>
                        <a:t>Efficiency </a:t>
                      </a:r>
                      <a:r>
                        <a:rPr sz="900" spc="90" dirty="0">
                          <a:latin typeface="Calibri"/>
                          <a:cs typeface="Calibri"/>
                        </a:rPr>
                        <a:t>Gas</a:t>
                      </a:r>
                      <a:r>
                        <a:rPr sz="900" spc="15" dirty="0">
                          <a:latin typeface="Calibri"/>
                          <a:cs typeface="Calibri"/>
                        </a:rPr>
                        <a:t> </a:t>
                      </a:r>
                      <a:r>
                        <a:rPr sz="900" spc="65" dirty="0">
                          <a:latin typeface="Calibri"/>
                          <a:cs typeface="Calibri"/>
                        </a:rPr>
                        <a:t>Forced</a:t>
                      </a:r>
                      <a:r>
                        <a:rPr sz="900" spc="25" dirty="0">
                          <a:latin typeface="Calibri"/>
                          <a:cs typeface="Calibri"/>
                        </a:rPr>
                        <a:t> </a:t>
                      </a:r>
                      <a:r>
                        <a:rPr sz="900" spc="-25" dirty="0">
                          <a:latin typeface="Calibri"/>
                          <a:cs typeface="Calibri"/>
                        </a:rPr>
                        <a:t>Air</a:t>
                      </a:r>
                      <a:endParaRPr sz="900" dirty="0">
                        <a:latin typeface="Calibri"/>
                        <a:cs typeface="Calibri"/>
                      </a:endParaRPr>
                    </a:p>
                    <a:p>
                      <a:pPr marL="177165" indent="-153035">
                        <a:lnSpc>
                          <a:spcPts val="940"/>
                        </a:lnSpc>
                        <a:buFont typeface="Calibri"/>
                        <a:buChar char="•"/>
                        <a:tabLst>
                          <a:tab pos="177800" algn="l"/>
                        </a:tabLst>
                      </a:pPr>
                      <a:r>
                        <a:rPr sz="900" spc="100" dirty="0">
                          <a:latin typeface="Calibri"/>
                          <a:cs typeface="Calibri"/>
                        </a:rPr>
                        <a:t>High</a:t>
                      </a:r>
                      <a:r>
                        <a:rPr sz="900" spc="25" dirty="0">
                          <a:latin typeface="Calibri"/>
                          <a:cs typeface="Calibri"/>
                        </a:rPr>
                        <a:t> </a:t>
                      </a:r>
                      <a:r>
                        <a:rPr sz="900" spc="65" dirty="0">
                          <a:latin typeface="Calibri"/>
                          <a:cs typeface="Calibri"/>
                        </a:rPr>
                        <a:t>Efficiency</a:t>
                      </a:r>
                      <a:r>
                        <a:rPr sz="900" spc="30" dirty="0">
                          <a:latin typeface="Calibri"/>
                          <a:cs typeface="Calibri"/>
                        </a:rPr>
                        <a:t> </a:t>
                      </a:r>
                      <a:r>
                        <a:rPr sz="900" spc="65" dirty="0">
                          <a:latin typeface="Calibri"/>
                          <a:cs typeface="Calibri"/>
                        </a:rPr>
                        <a:t>Gas</a:t>
                      </a:r>
                      <a:endParaRPr sz="900" dirty="0">
                        <a:latin typeface="Calibri"/>
                        <a:cs typeface="Calibri"/>
                      </a:endParaRPr>
                    </a:p>
                    <a:p>
                      <a:pPr marL="177165">
                        <a:lnSpc>
                          <a:spcPts val="1040"/>
                        </a:lnSpc>
                      </a:pPr>
                      <a:r>
                        <a:rPr sz="900" spc="65" dirty="0">
                          <a:latin typeface="Calibri"/>
                          <a:cs typeface="Calibri"/>
                        </a:rPr>
                        <a:t>Forced</a:t>
                      </a:r>
                      <a:r>
                        <a:rPr sz="900" spc="10" dirty="0">
                          <a:latin typeface="Calibri"/>
                          <a:cs typeface="Calibri"/>
                        </a:rPr>
                        <a:t> </a:t>
                      </a:r>
                      <a:r>
                        <a:rPr sz="900" spc="-25" dirty="0">
                          <a:latin typeface="Calibri"/>
                          <a:cs typeface="Calibri"/>
                        </a:rPr>
                        <a:t>Air</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74930">
                        <a:lnSpc>
                          <a:spcPts val="1000"/>
                        </a:lnSpc>
                        <a:spcBef>
                          <a:spcPts val="95"/>
                        </a:spcBef>
                      </a:pPr>
                      <a:r>
                        <a:rPr sz="900" spc="60" dirty="0">
                          <a:latin typeface="Calibri"/>
                          <a:cs typeface="Calibri"/>
                        </a:rPr>
                        <a:t>Electric</a:t>
                      </a:r>
                      <a:r>
                        <a:rPr sz="900" spc="25" dirty="0">
                          <a:latin typeface="Calibri"/>
                          <a:cs typeface="Calibri"/>
                        </a:rPr>
                        <a:t> </a:t>
                      </a:r>
                      <a:r>
                        <a:rPr sz="900" spc="55" dirty="0">
                          <a:latin typeface="Calibri"/>
                          <a:cs typeface="Calibri"/>
                        </a:rPr>
                        <a:t>Forced </a:t>
                      </a:r>
                      <a:r>
                        <a:rPr sz="900" spc="-25" dirty="0">
                          <a:latin typeface="Calibri"/>
                          <a:cs typeface="Calibri"/>
                        </a:rPr>
                        <a:t>Air</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38100" algn="just">
                        <a:lnSpc>
                          <a:spcPts val="1000"/>
                        </a:lnSpc>
                        <a:spcBef>
                          <a:spcPts val="95"/>
                        </a:spcBef>
                      </a:pPr>
                      <a:r>
                        <a:rPr sz="900" spc="65" dirty="0">
                          <a:latin typeface="Calibri"/>
                          <a:cs typeface="Calibri"/>
                        </a:rPr>
                        <a:t>Only</a:t>
                      </a:r>
                      <a:r>
                        <a:rPr sz="900" spc="25" dirty="0">
                          <a:latin typeface="Calibri"/>
                          <a:cs typeface="Calibri"/>
                        </a:rPr>
                        <a:t> </a:t>
                      </a:r>
                      <a:r>
                        <a:rPr sz="900" spc="60" dirty="0">
                          <a:latin typeface="Calibri"/>
                          <a:cs typeface="Calibri"/>
                        </a:rPr>
                        <a:t>displayed</a:t>
                      </a:r>
                      <a:r>
                        <a:rPr sz="900" spc="30" dirty="0">
                          <a:latin typeface="Calibri"/>
                          <a:cs typeface="Calibri"/>
                        </a:rPr>
                        <a:t> </a:t>
                      </a:r>
                      <a:r>
                        <a:rPr sz="900" dirty="0">
                          <a:latin typeface="Calibri"/>
                          <a:cs typeface="Calibri"/>
                        </a:rPr>
                        <a:t>if</a:t>
                      </a:r>
                      <a:r>
                        <a:rPr sz="900" spc="30" dirty="0">
                          <a:latin typeface="Calibri"/>
                          <a:cs typeface="Calibri"/>
                        </a:rPr>
                        <a:t> </a:t>
                      </a:r>
                      <a:r>
                        <a:rPr sz="900" spc="50" dirty="0">
                          <a:latin typeface="Calibri"/>
                          <a:cs typeface="Calibri"/>
                        </a:rPr>
                        <a:t>the</a:t>
                      </a:r>
                      <a:r>
                        <a:rPr sz="900" spc="25" dirty="0">
                          <a:latin typeface="Calibri"/>
                          <a:cs typeface="Calibri"/>
                        </a:rPr>
                        <a:t> </a:t>
                      </a:r>
                      <a:r>
                        <a:rPr sz="900" spc="70" dirty="0">
                          <a:latin typeface="Calibri"/>
                          <a:cs typeface="Calibri"/>
                        </a:rPr>
                        <a:t>system</a:t>
                      </a:r>
                      <a:r>
                        <a:rPr sz="900" spc="30" dirty="0">
                          <a:latin typeface="Calibri"/>
                          <a:cs typeface="Calibri"/>
                        </a:rPr>
                        <a:t> </a:t>
                      </a:r>
                      <a:r>
                        <a:rPr sz="900" dirty="0">
                          <a:latin typeface="Calibri"/>
                          <a:cs typeface="Calibri"/>
                        </a:rPr>
                        <a:t>type</a:t>
                      </a:r>
                      <a:r>
                        <a:rPr sz="900" spc="30" dirty="0">
                          <a:latin typeface="Calibri"/>
                          <a:cs typeface="Calibri"/>
                        </a:rPr>
                        <a:t> </a:t>
                      </a:r>
                      <a:r>
                        <a:rPr sz="900" spc="75" dirty="0">
                          <a:latin typeface="Calibri"/>
                          <a:cs typeface="Calibri"/>
                        </a:rPr>
                        <a:t>(ISU</a:t>
                      </a:r>
                      <a:r>
                        <a:rPr sz="900" spc="25" dirty="0">
                          <a:latin typeface="Calibri"/>
                          <a:cs typeface="Calibri"/>
                        </a:rPr>
                        <a:t> </a:t>
                      </a:r>
                      <a:r>
                        <a:rPr sz="900" spc="80" dirty="0">
                          <a:latin typeface="Calibri"/>
                          <a:cs typeface="Calibri"/>
                        </a:rPr>
                        <a:t>2000) </a:t>
                      </a:r>
                      <a:r>
                        <a:rPr sz="900" spc="70" dirty="0">
                          <a:latin typeface="Calibri"/>
                          <a:cs typeface="Calibri"/>
                        </a:rPr>
                        <a:t>is</a:t>
                      </a:r>
                      <a:r>
                        <a:rPr sz="900" spc="-25" dirty="0">
                          <a:latin typeface="Calibri"/>
                          <a:cs typeface="Calibri"/>
                        </a:rPr>
                        <a:t> </a:t>
                      </a:r>
                      <a:r>
                        <a:rPr sz="900" spc="55" dirty="0">
                          <a:latin typeface="Calibri"/>
                          <a:cs typeface="Calibri"/>
                        </a:rPr>
                        <a:t>set</a:t>
                      </a:r>
                      <a:r>
                        <a:rPr sz="900" spc="-15" dirty="0">
                          <a:latin typeface="Calibri"/>
                          <a:cs typeface="Calibri"/>
                        </a:rPr>
                        <a:t> </a:t>
                      </a:r>
                      <a:r>
                        <a:rPr sz="900" dirty="0">
                          <a:latin typeface="Calibri"/>
                          <a:cs typeface="Calibri"/>
                        </a:rPr>
                        <a:t>to</a:t>
                      </a:r>
                      <a:r>
                        <a:rPr sz="900" spc="-15" dirty="0">
                          <a:latin typeface="Calibri"/>
                          <a:cs typeface="Calibri"/>
                        </a:rPr>
                        <a:t> </a:t>
                      </a:r>
                      <a:r>
                        <a:rPr sz="900" spc="70" dirty="0">
                          <a:latin typeface="Calibri"/>
                          <a:cs typeface="Calibri"/>
                        </a:rPr>
                        <a:t>Heat</a:t>
                      </a:r>
                      <a:r>
                        <a:rPr sz="900" spc="-20" dirty="0">
                          <a:latin typeface="Calibri"/>
                          <a:cs typeface="Calibri"/>
                        </a:rPr>
                        <a:t> </a:t>
                      </a:r>
                      <a:r>
                        <a:rPr sz="900" spc="80" dirty="0">
                          <a:latin typeface="Calibri"/>
                          <a:cs typeface="Calibri"/>
                        </a:rPr>
                        <a:t>Pump)</a:t>
                      </a:r>
                      <a:r>
                        <a:rPr sz="900" spc="-15" dirty="0">
                          <a:latin typeface="Calibri"/>
                          <a:cs typeface="Calibri"/>
                        </a:rPr>
                        <a:t> </a:t>
                      </a:r>
                      <a:r>
                        <a:rPr sz="900" spc="80" dirty="0">
                          <a:latin typeface="Calibri"/>
                          <a:cs typeface="Calibri"/>
                        </a:rPr>
                        <a:t>and</a:t>
                      </a:r>
                      <a:r>
                        <a:rPr sz="900" spc="-15" dirty="0">
                          <a:latin typeface="Calibri"/>
                          <a:cs typeface="Calibri"/>
                        </a:rPr>
                        <a:t> </a:t>
                      </a:r>
                      <a:r>
                        <a:rPr sz="900" spc="85" dirty="0">
                          <a:latin typeface="Calibri"/>
                          <a:cs typeface="Calibri"/>
                        </a:rPr>
                        <a:t>Backup</a:t>
                      </a:r>
                      <a:r>
                        <a:rPr sz="900" spc="-15" dirty="0">
                          <a:latin typeface="Calibri"/>
                          <a:cs typeface="Calibri"/>
                        </a:rPr>
                        <a:t> </a:t>
                      </a:r>
                      <a:r>
                        <a:rPr sz="900" spc="55" dirty="0">
                          <a:latin typeface="Calibri"/>
                          <a:cs typeface="Calibri"/>
                        </a:rPr>
                        <a:t>heat</a:t>
                      </a:r>
                      <a:r>
                        <a:rPr sz="900" spc="-15" dirty="0">
                          <a:latin typeface="Calibri"/>
                          <a:cs typeface="Calibri"/>
                        </a:rPr>
                        <a:t> </a:t>
                      </a:r>
                      <a:r>
                        <a:rPr sz="900" spc="70" dirty="0">
                          <a:latin typeface="Calibri"/>
                          <a:cs typeface="Calibri"/>
                        </a:rPr>
                        <a:t>stages </a:t>
                      </a:r>
                      <a:r>
                        <a:rPr sz="900" spc="80" dirty="0">
                          <a:latin typeface="Calibri"/>
                          <a:cs typeface="Calibri"/>
                        </a:rPr>
                        <a:t>(ISU</a:t>
                      </a:r>
                      <a:r>
                        <a:rPr sz="900" spc="20" dirty="0">
                          <a:latin typeface="Calibri"/>
                          <a:cs typeface="Calibri"/>
                        </a:rPr>
                        <a:t> </a:t>
                      </a:r>
                      <a:r>
                        <a:rPr sz="900" spc="90" dirty="0">
                          <a:latin typeface="Calibri"/>
                          <a:cs typeface="Calibri"/>
                        </a:rPr>
                        <a:t>2071)</a:t>
                      </a:r>
                      <a:r>
                        <a:rPr sz="900" spc="15" dirty="0">
                          <a:latin typeface="Calibri"/>
                          <a:cs typeface="Calibri"/>
                        </a:rPr>
                        <a:t> </a:t>
                      </a:r>
                      <a:r>
                        <a:rPr sz="900" spc="70" dirty="0">
                          <a:latin typeface="Calibri"/>
                          <a:cs typeface="Calibri"/>
                        </a:rPr>
                        <a:t>is</a:t>
                      </a:r>
                      <a:r>
                        <a:rPr sz="900" spc="20" dirty="0">
                          <a:latin typeface="Calibri"/>
                          <a:cs typeface="Calibri"/>
                        </a:rPr>
                        <a:t> </a:t>
                      </a:r>
                      <a:r>
                        <a:rPr sz="900" spc="55" dirty="0">
                          <a:latin typeface="Calibri"/>
                          <a:cs typeface="Calibri"/>
                        </a:rPr>
                        <a:t>set</a:t>
                      </a:r>
                      <a:r>
                        <a:rPr sz="900" spc="20" dirty="0">
                          <a:latin typeface="Calibri"/>
                          <a:cs typeface="Calibri"/>
                        </a:rPr>
                        <a:t> </a:t>
                      </a:r>
                      <a:r>
                        <a:rPr sz="900" dirty="0">
                          <a:latin typeface="Calibri"/>
                          <a:cs typeface="Calibri"/>
                        </a:rPr>
                        <a:t>to</a:t>
                      </a:r>
                      <a:r>
                        <a:rPr sz="900" spc="25" dirty="0">
                          <a:latin typeface="Calibri"/>
                          <a:cs typeface="Calibri"/>
                        </a:rPr>
                        <a:t> </a:t>
                      </a:r>
                      <a:r>
                        <a:rPr sz="900" spc="-25" dirty="0">
                          <a:latin typeface="Calibri"/>
                          <a:cs typeface="Calibri"/>
                        </a:rPr>
                        <a:t>1.</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675409">
                <a:tc>
                  <a:txBody>
                    <a:bodyPr/>
                    <a:lstStyle/>
                    <a:p>
                      <a:pPr marL="24765">
                        <a:lnSpc>
                          <a:spcPct val="100000"/>
                        </a:lnSpc>
                      </a:pPr>
                      <a:r>
                        <a:rPr sz="900" spc="75" dirty="0">
                          <a:latin typeface="Calibri"/>
                          <a:cs typeface="Calibri"/>
                        </a:rPr>
                        <a:t>2185</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70510" indent="-635">
                        <a:lnSpc>
                          <a:spcPts val="1000"/>
                        </a:lnSpc>
                        <a:spcBef>
                          <a:spcPts val="100"/>
                        </a:spcBef>
                      </a:pPr>
                      <a:r>
                        <a:rPr sz="900" spc="65" dirty="0">
                          <a:latin typeface="Calibri"/>
                          <a:cs typeface="Calibri"/>
                        </a:rPr>
                        <a:t>Emergency </a:t>
                      </a:r>
                      <a:r>
                        <a:rPr sz="900" spc="70" dirty="0">
                          <a:latin typeface="Calibri"/>
                          <a:cs typeface="Calibri"/>
                        </a:rPr>
                        <a:t>Heat</a:t>
                      </a:r>
                      <a:r>
                        <a:rPr sz="900" spc="5" dirty="0">
                          <a:latin typeface="Calibri"/>
                          <a:cs typeface="Calibri"/>
                        </a:rPr>
                        <a:t> </a:t>
                      </a:r>
                      <a:r>
                        <a:rPr sz="900" spc="-20" dirty="0">
                          <a:latin typeface="Calibri"/>
                          <a:cs typeface="Calibri"/>
                        </a:rPr>
                        <a:t>Type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60" dirty="0">
                          <a:latin typeface="Calibri"/>
                          <a:cs typeface="Calibri"/>
                        </a:rPr>
                        <a:t>Electric</a:t>
                      </a:r>
                      <a:r>
                        <a:rPr sz="900" spc="15" dirty="0">
                          <a:latin typeface="Calibri"/>
                          <a:cs typeface="Calibri"/>
                        </a:rPr>
                        <a:t> </a:t>
                      </a:r>
                      <a:r>
                        <a:rPr sz="900" spc="65" dirty="0">
                          <a:latin typeface="Calibri"/>
                          <a:cs typeface="Calibri"/>
                        </a:rPr>
                        <a:t>Forced</a:t>
                      </a:r>
                      <a:r>
                        <a:rPr sz="900" spc="25" dirty="0">
                          <a:latin typeface="Calibri"/>
                          <a:cs typeface="Calibri"/>
                        </a:rPr>
                        <a:t> </a:t>
                      </a:r>
                      <a:r>
                        <a:rPr sz="900" spc="-25" dirty="0">
                          <a:latin typeface="Calibri"/>
                          <a:cs typeface="Calibri"/>
                        </a:rPr>
                        <a:t>Air</a:t>
                      </a:r>
                      <a:endParaRPr sz="900">
                        <a:latin typeface="Calibri"/>
                        <a:cs typeface="Calibri"/>
                      </a:endParaRPr>
                    </a:p>
                    <a:p>
                      <a:pPr marL="177165" marR="62230" indent="-152400">
                        <a:lnSpc>
                          <a:spcPts val="1000"/>
                        </a:lnSpc>
                        <a:spcBef>
                          <a:spcPts val="55"/>
                        </a:spcBef>
                        <a:buFont typeface="Calibri"/>
                        <a:buChar char="•"/>
                        <a:tabLst>
                          <a:tab pos="177800" algn="l"/>
                        </a:tabLst>
                      </a:pPr>
                      <a:r>
                        <a:rPr sz="900" spc="70" dirty="0">
                          <a:latin typeface="Calibri"/>
                          <a:cs typeface="Calibri"/>
                        </a:rPr>
                        <a:t>Standard</a:t>
                      </a:r>
                      <a:r>
                        <a:rPr sz="900" spc="5" dirty="0">
                          <a:latin typeface="Calibri"/>
                          <a:cs typeface="Calibri"/>
                        </a:rPr>
                        <a:t> </a:t>
                      </a:r>
                      <a:r>
                        <a:rPr sz="900" spc="50" dirty="0">
                          <a:latin typeface="Calibri"/>
                          <a:cs typeface="Calibri"/>
                        </a:rPr>
                        <a:t>Efficiency </a:t>
                      </a:r>
                      <a:r>
                        <a:rPr sz="900" spc="90" dirty="0">
                          <a:latin typeface="Calibri"/>
                          <a:cs typeface="Calibri"/>
                        </a:rPr>
                        <a:t>Gas</a:t>
                      </a:r>
                      <a:r>
                        <a:rPr sz="900" spc="15" dirty="0">
                          <a:latin typeface="Calibri"/>
                          <a:cs typeface="Calibri"/>
                        </a:rPr>
                        <a:t> </a:t>
                      </a:r>
                      <a:r>
                        <a:rPr sz="900" spc="65" dirty="0">
                          <a:latin typeface="Calibri"/>
                          <a:cs typeface="Calibri"/>
                        </a:rPr>
                        <a:t>Forced</a:t>
                      </a:r>
                      <a:r>
                        <a:rPr sz="900" spc="25" dirty="0">
                          <a:latin typeface="Calibri"/>
                          <a:cs typeface="Calibri"/>
                        </a:rPr>
                        <a:t> </a:t>
                      </a:r>
                      <a:r>
                        <a:rPr sz="900" spc="-25" dirty="0">
                          <a:latin typeface="Calibri"/>
                          <a:cs typeface="Calibri"/>
                        </a:rPr>
                        <a:t>Air</a:t>
                      </a:r>
                      <a:endParaRPr sz="900">
                        <a:latin typeface="Calibri"/>
                        <a:cs typeface="Calibri"/>
                      </a:endParaRPr>
                    </a:p>
                    <a:p>
                      <a:pPr marL="177165" marR="61594" indent="-152400">
                        <a:lnSpc>
                          <a:spcPts val="1000"/>
                        </a:lnSpc>
                        <a:spcBef>
                          <a:spcPts val="5"/>
                        </a:spcBef>
                        <a:buFont typeface="Calibri"/>
                        <a:buChar char="•"/>
                        <a:tabLst>
                          <a:tab pos="177800" algn="l"/>
                        </a:tabLst>
                      </a:pPr>
                      <a:r>
                        <a:rPr sz="900" spc="100" dirty="0">
                          <a:latin typeface="Calibri"/>
                          <a:cs typeface="Calibri"/>
                        </a:rPr>
                        <a:t>High</a:t>
                      </a:r>
                      <a:r>
                        <a:rPr sz="900" spc="25" dirty="0">
                          <a:latin typeface="Calibri"/>
                          <a:cs typeface="Calibri"/>
                        </a:rPr>
                        <a:t> </a:t>
                      </a:r>
                      <a:r>
                        <a:rPr sz="900" spc="65" dirty="0">
                          <a:latin typeface="Calibri"/>
                          <a:cs typeface="Calibri"/>
                        </a:rPr>
                        <a:t>Efficiency</a:t>
                      </a:r>
                      <a:r>
                        <a:rPr sz="900" spc="30" dirty="0">
                          <a:latin typeface="Calibri"/>
                          <a:cs typeface="Calibri"/>
                        </a:rPr>
                        <a:t> </a:t>
                      </a:r>
                      <a:r>
                        <a:rPr sz="900" spc="65" dirty="0">
                          <a:latin typeface="Calibri"/>
                          <a:cs typeface="Calibri"/>
                        </a:rPr>
                        <a:t>Gas Forced</a:t>
                      </a:r>
                      <a:r>
                        <a:rPr sz="900" spc="10" dirty="0">
                          <a:latin typeface="Calibri"/>
                          <a:cs typeface="Calibri"/>
                        </a:rPr>
                        <a:t> </a:t>
                      </a:r>
                      <a:r>
                        <a:rPr sz="900" spc="-25" dirty="0">
                          <a:latin typeface="Calibri"/>
                          <a:cs typeface="Calibri"/>
                        </a:rPr>
                        <a:t>Air</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4930">
                        <a:lnSpc>
                          <a:spcPts val="1000"/>
                        </a:lnSpc>
                        <a:spcBef>
                          <a:spcPts val="100"/>
                        </a:spcBef>
                      </a:pPr>
                      <a:r>
                        <a:rPr sz="900" spc="60" dirty="0">
                          <a:latin typeface="Calibri"/>
                          <a:cs typeface="Calibri"/>
                        </a:rPr>
                        <a:t>Electric</a:t>
                      </a:r>
                      <a:r>
                        <a:rPr sz="900" spc="25" dirty="0">
                          <a:latin typeface="Calibri"/>
                          <a:cs typeface="Calibri"/>
                        </a:rPr>
                        <a:t> </a:t>
                      </a:r>
                      <a:r>
                        <a:rPr sz="900" spc="55" dirty="0">
                          <a:latin typeface="Calibri"/>
                          <a:cs typeface="Calibri"/>
                        </a:rPr>
                        <a:t>Forced </a:t>
                      </a:r>
                      <a:r>
                        <a:rPr sz="900" spc="-25" dirty="0">
                          <a:latin typeface="Calibri"/>
                          <a:cs typeface="Calibri"/>
                        </a:rPr>
                        <a:t>Air</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7145">
                        <a:lnSpc>
                          <a:spcPts val="1000"/>
                        </a:lnSpc>
                        <a:spcBef>
                          <a:spcPts val="100"/>
                        </a:spcBef>
                      </a:pPr>
                      <a:r>
                        <a:rPr sz="900" spc="65" dirty="0">
                          <a:latin typeface="Calibri"/>
                          <a:cs typeface="Calibri"/>
                        </a:rPr>
                        <a:t>Only</a:t>
                      </a:r>
                      <a:r>
                        <a:rPr sz="900" spc="50" dirty="0">
                          <a:latin typeface="Calibri"/>
                          <a:cs typeface="Calibri"/>
                        </a:rPr>
                        <a:t> </a:t>
                      </a:r>
                      <a:r>
                        <a:rPr sz="900" spc="60" dirty="0">
                          <a:latin typeface="Calibri"/>
                          <a:cs typeface="Calibri"/>
                        </a:rPr>
                        <a:t>displayed</a:t>
                      </a:r>
                      <a:r>
                        <a:rPr sz="900" spc="55" dirty="0">
                          <a:latin typeface="Calibri"/>
                          <a:cs typeface="Calibri"/>
                        </a:rPr>
                        <a:t> </a:t>
                      </a:r>
                      <a:r>
                        <a:rPr sz="900" dirty="0">
                          <a:latin typeface="Calibri"/>
                          <a:cs typeface="Calibri"/>
                        </a:rPr>
                        <a:t>if</a:t>
                      </a:r>
                      <a:r>
                        <a:rPr sz="900" spc="65" dirty="0">
                          <a:latin typeface="Calibri"/>
                          <a:cs typeface="Calibri"/>
                        </a:rPr>
                        <a:t> </a:t>
                      </a:r>
                      <a:r>
                        <a:rPr sz="900" dirty="0">
                          <a:latin typeface="Calibri"/>
                          <a:cs typeface="Calibri"/>
                        </a:rPr>
                        <a:t>the</a:t>
                      </a:r>
                      <a:r>
                        <a:rPr sz="900" spc="55" dirty="0">
                          <a:latin typeface="Calibri"/>
                          <a:cs typeface="Calibri"/>
                        </a:rPr>
                        <a:t> </a:t>
                      </a:r>
                      <a:r>
                        <a:rPr sz="900" spc="90" dirty="0">
                          <a:latin typeface="Calibri"/>
                          <a:cs typeface="Calibri"/>
                        </a:rPr>
                        <a:t>Aux/E</a:t>
                      </a:r>
                      <a:r>
                        <a:rPr sz="900" spc="55" dirty="0">
                          <a:latin typeface="Calibri"/>
                          <a:cs typeface="Calibri"/>
                        </a:rPr>
                        <a:t> </a:t>
                      </a:r>
                      <a:r>
                        <a:rPr sz="900" spc="50" dirty="0">
                          <a:latin typeface="Calibri"/>
                          <a:cs typeface="Calibri"/>
                        </a:rPr>
                        <a:t>terminal </a:t>
                      </a:r>
                      <a:r>
                        <a:rPr sz="900" spc="40" dirty="0">
                          <a:latin typeface="Calibri"/>
                          <a:cs typeface="Calibri"/>
                        </a:rPr>
                        <a:t>control </a:t>
                      </a:r>
                      <a:r>
                        <a:rPr sz="900" spc="80" dirty="0">
                          <a:latin typeface="Calibri"/>
                          <a:cs typeface="Calibri"/>
                        </a:rPr>
                        <a:t>(ISU</a:t>
                      </a:r>
                      <a:r>
                        <a:rPr sz="900" spc="10" dirty="0">
                          <a:latin typeface="Calibri"/>
                          <a:cs typeface="Calibri"/>
                        </a:rPr>
                        <a:t> </a:t>
                      </a:r>
                      <a:r>
                        <a:rPr sz="900" spc="85" dirty="0">
                          <a:latin typeface="Calibri"/>
                          <a:cs typeface="Calibri"/>
                        </a:rPr>
                        <a:t>2175)</a:t>
                      </a:r>
                      <a:r>
                        <a:rPr sz="900" spc="10" dirty="0">
                          <a:latin typeface="Calibri"/>
                          <a:cs typeface="Calibri"/>
                        </a:rPr>
                        <a:t> </a:t>
                      </a:r>
                      <a:r>
                        <a:rPr sz="900" spc="70" dirty="0">
                          <a:latin typeface="Calibri"/>
                          <a:cs typeface="Calibri"/>
                        </a:rPr>
                        <a:t>is</a:t>
                      </a:r>
                      <a:r>
                        <a:rPr sz="900" spc="5" dirty="0">
                          <a:latin typeface="Calibri"/>
                          <a:cs typeface="Calibri"/>
                        </a:rPr>
                        <a:t> </a:t>
                      </a:r>
                      <a:r>
                        <a:rPr sz="900" spc="55" dirty="0">
                          <a:latin typeface="Calibri"/>
                          <a:cs typeface="Calibri"/>
                        </a:rPr>
                        <a:t>set</a:t>
                      </a:r>
                      <a:r>
                        <a:rPr sz="900" spc="15" dirty="0">
                          <a:latin typeface="Calibri"/>
                          <a:cs typeface="Calibri"/>
                        </a:rPr>
                        <a:t> </a:t>
                      </a:r>
                      <a:r>
                        <a:rPr sz="900" dirty="0">
                          <a:latin typeface="Calibri"/>
                          <a:cs typeface="Calibri"/>
                        </a:rPr>
                        <a:t>to</a:t>
                      </a:r>
                      <a:r>
                        <a:rPr sz="900" spc="5" dirty="0">
                          <a:latin typeface="Calibri"/>
                          <a:cs typeface="Calibri"/>
                        </a:rPr>
                        <a:t> </a:t>
                      </a:r>
                      <a:r>
                        <a:rPr sz="900" dirty="0">
                          <a:latin typeface="Calibri"/>
                          <a:cs typeface="Calibri"/>
                        </a:rPr>
                        <a:t>“Aux</a:t>
                      </a:r>
                      <a:r>
                        <a:rPr sz="900" spc="10" dirty="0">
                          <a:latin typeface="Calibri"/>
                          <a:cs typeface="Calibri"/>
                        </a:rPr>
                        <a:t> </a:t>
                      </a:r>
                      <a:r>
                        <a:rPr sz="900" spc="75" dirty="0">
                          <a:latin typeface="Calibri"/>
                          <a:cs typeface="Calibri"/>
                        </a:rPr>
                        <a:t>and</a:t>
                      </a:r>
                      <a:r>
                        <a:rPr sz="900" spc="15" dirty="0">
                          <a:latin typeface="Calibri"/>
                          <a:cs typeface="Calibri"/>
                        </a:rPr>
                        <a:t> </a:t>
                      </a:r>
                      <a:r>
                        <a:rPr sz="900" spc="155" dirty="0">
                          <a:latin typeface="Calibri"/>
                          <a:cs typeface="Calibri"/>
                        </a:rPr>
                        <a:t>E</a:t>
                      </a:r>
                      <a:r>
                        <a:rPr sz="900" spc="10" dirty="0">
                          <a:latin typeface="Calibri"/>
                          <a:cs typeface="Calibri"/>
                        </a:rPr>
                        <a:t> </a:t>
                      </a:r>
                      <a:r>
                        <a:rPr sz="900" spc="-10" dirty="0">
                          <a:latin typeface="Calibri"/>
                          <a:cs typeface="Calibri"/>
                        </a:rPr>
                        <a:t>Independent”.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1050636">
                <a:tc>
                  <a:txBody>
                    <a:bodyPr/>
                    <a:lstStyle/>
                    <a:p>
                      <a:pPr marL="24765">
                        <a:lnSpc>
                          <a:spcPct val="100000"/>
                        </a:lnSpc>
                      </a:pPr>
                      <a:r>
                        <a:rPr sz="900" spc="80" dirty="0">
                          <a:latin typeface="Calibri"/>
                          <a:cs typeface="Calibri"/>
                        </a:rPr>
                        <a:t>2190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92075" indent="-635">
                        <a:lnSpc>
                          <a:spcPts val="1000"/>
                        </a:lnSpc>
                        <a:spcBef>
                          <a:spcPts val="100"/>
                        </a:spcBef>
                      </a:pPr>
                      <a:r>
                        <a:rPr sz="900" spc="60" dirty="0">
                          <a:latin typeface="Calibri"/>
                          <a:cs typeface="Calibri"/>
                        </a:rPr>
                        <a:t>External</a:t>
                      </a:r>
                      <a:r>
                        <a:rPr sz="900" spc="35" dirty="0">
                          <a:latin typeface="Calibri"/>
                          <a:cs typeface="Calibri"/>
                        </a:rPr>
                        <a:t> </a:t>
                      </a:r>
                      <a:r>
                        <a:rPr sz="900" spc="60" dirty="0">
                          <a:latin typeface="Calibri"/>
                          <a:cs typeface="Calibri"/>
                        </a:rPr>
                        <a:t>Fossil </a:t>
                      </a:r>
                      <a:r>
                        <a:rPr sz="900" spc="70" dirty="0">
                          <a:latin typeface="Calibri"/>
                          <a:cs typeface="Calibri"/>
                        </a:rPr>
                        <a:t>Fuel</a:t>
                      </a:r>
                      <a:r>
                        <a:rPr sz="900" spc="5" dirty="0">
                          <a:latin typeface="Calibri"/>
                          <a:cs typeface="Calibri"/>
                        </a:rPr>
                        <a:t> </a:t>
                      </a:r>
                      <a:r>
                        <a:rPr sz="900" spc="30" dirty="0">
                          <a:latin typeface="Calibri"/>
                          <a:cs typeface="Calibri"/>
                        </a:rPr>
                        <a:t>Kit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marR="36830" indent="-152400">
                        <a:lnSpc>
                          <a:spcPts val="1000"/>
                        </a:lnSpc>
                        <a:spcBef>
                          <a:spcPts val="100"/>
                        </a:spcBef>
                        <a:buFont typeface="Calibri"/>
                        <a:buChar char="•"/>
                        <a:tabLst>
                          <a:tab pos="177800" algn="l"/>
                        </a:tabLst>
                      </a:pPr>
                      <a:r>
                        <a:rPr sz="900" spc="60" dirty="0">
                          <a:highlight>
                            <a:srgbClr val="FFFF00"/>
                          </a:highlight>
                          <a:latin typeface="Calibri"/>
                          <a:cs typeface="Calibri"/>
                        </a:rPr>
                        <a:t>Thermostat</a:t>
                      </a:r>
                      <a:r>
                        <a:rPr sz="900" spc="-20" dirty="0">
                          <a:highlight>
                            <a:srgbClr val="FFFF00"/>
                          </a:highlight>
                          <a:latin typeface="Calibri"/>
                          <a:cs typeface="Calibri"/>
                        </a:rPr>
                        <a:t> </a:t>
                      </a:r>
                      <a:r>
                        <a:rPr sz="900" spc="50" dirty="0">
                          <a:highlight>
                            <a:srgbClr val="FFFF00"/>
                          </a:highlight>
                          <a:latin typeface="Calibri"/>
                          <a:cs typeface="Calibri"/>
                        </a:rPr>
                        <a:t>controls </a:t>
                      </a:r>
                      <a:r>
                        <a:rPr sz="900" spc="85" dirty="0">
                          <a:highlight>
                            <a:srgbClr val="FFFF00"/>
                          </a:highlight>
                          <a:latin typeface="Calibri"/>
                          <a:cs typeface="Calibri"/>
                        </a:rPr>
                        <a:t>Backup</a:t>
                      </a:r>
                      <a:r>
                        <a:rPr sz="900" spc="25" dirty="0">
                          <a:highlight>
                            <a:srgbClr val="FFFF00"/>
                          </a:highlight>
                          <a:latin typeface="Calibri"/>
                          <a:cs typeface="Calibri"/>
                        </a:rPr>
                        <a:t> </a:t>
                      </a:r>
                      <a:r>
                        <a:rPr sz="900" spc="50" dirty="0">
                          <a:highlight>
                            <a:srgbClr val="FFFF00"/>
                          </a:highlight>
                          <a:latin typeface="Calibri"/>
                          <a:cs typeface="Calibri"/>
                        </a:rPr>
                        <a:t>Heat</a:t>
                      </a:r>
                      <a:endParaRPr sz="900" dirty="0">
                        <a:highlight>
                          <a:srgbClr val="FFFF00"/>
                        </a:highlight>
                        <a:latin typeface="Calibri"/>
                        <a:cs typeface="Calibri"/>
                      </a:endParaRPr>
                    </a:p>
                    <a:p>
                      <a:pPr marL="177165" indent="-153035">
                        <a:lnSpc>
                          <a:spcPts val="940"/>
                        </a:lnSpc>
                        <a:buFont typeface="Calibri"/>
                        <a:buChar char="•"/>
                        <a:tabLst>
                          <a:tab pos="177800" algn="l"/>
                        </a:tabLst>
                      </a:pPr>
                      <a:r>
                        <a:rPr sz="900" spc="60" dirty="0">
                          <a:latin typeface="Calibri"/>
                          <a:cs typeface="Calibri"/>
                        </a:rPr>
                        <a:t>External</a:t>
                      </a:r>
                      <a:r>
                        <a:rPr sz="900" spc="30" dirty="0">
                          <a:latin typeface="Calibri"/>
                          <a:cs typeface="Calibri"/>
                        </a:rPr>
                        <a:t> </a:t>
                      </a:r>
                      <a:r>
                        <a:rPr sz="900" spc="70" dirty="0">
                          <a:latin typeface="Calibri"/>
                          <a:cs typeface="Calibri"/>
                        </a:rPr>
                        <a:t>Fossil</a:t>
                      </a:r>
                      <a:r>
                        <a:rPr sz="900" spc="30" dirty="0">
                          <a:latin typeface="Calibri"/>
                          <a:cs typeface="Calibri"/>
                        </a:rPr>
                        <a:t> </a:t>
                      </a:r>
                      <a:r>
                        <a:rPr sz="900" spc="50" dirty="0">
                          <a:latin typeface="Calibri"/>
                          <a:cs typeface="Calibri"/>
                        </a:rPr>
                        <a:t>Fuel</a:t>
                      </a:r>
                      <a:endParaRPr sz="900" dirty="0">
                        <a:latin typeface="Calibri"/>
                        <a:cs typeface="Calibri"/>
                      </a:endParaRPr>
                    </a:p>
                    <a:p>
                      <a:pPr marL="177165" marR="95885">
                        <a:lnSpc>
                          <a:spcPts val="1000"/>
                        </a:lnSpc>
                        <a:spcBef>
                          <a:spcPts val="60"/>
                        </a:spcBef>
                      </a:pPr>
                      <a:r>
                        <a:rPr sz="900" dirty="0">
                          <a:latin typeface="Calibri"/>
                          <a:cs typeface="Calibri"/>
                        </a:rPr>
                        <a:t>kit</a:t>
                      </a:r>
                      <a:r>
                        <a:rPr sz="900" spc="55" dirty="0">
                          <a:latin typeface="Calibri"/>
                          <a:cs typeface="Calibri"/>
                        </a:rPr>
                        <a:t> controls</a:t>
                      </a:r>
                      <a:r>
                        <a:rPr sz="900" spc="70" dirty="0">
                          <a:latin typeface="Calibri"/>
                          <a:cs typeface="Calibri"/>
                        </a:rPr>
                        <a:t> </a:t>
                      </a:r>
                      <a:r>
                        <a:rPr sz="900" spc="60" dirty="0">
                          <a:latin typeface="Calibri"/>
                          <a:cs typeface="Calibri"/>
                        </a:rPr>
                        <a:t>backup </a:t>
                      </a:r>
                      <a:r>
                        <a:rPr sz="900" spc="35" dirty="0">
                          <a:latin typeface="Calibri"/>
                          <a:cs typeface="Calibri"/>
                        </a:rPr>
                        <a:t>heat</a:t>
                      </a: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89230">
                        <a:lnSpc>
                          <a:spcPct val="92500"/>
                        </a:lnSpc>
                        <a:spcBef>
                          <a:spcPts val="80"/>
                        </a:spcBef>
                      </a:pPr>
                      <a:r>
                        <a:rPr sz="900" spc="50" dirty="0">
                          <a:latin typeface="Calibri"/>
                          <a:cs typeface="Calibri"/>
                        </a:rPr>
                        <a:t>Thermostat </a:t>
                      </a:r>
                      <a:r>
                        <a:rPr sz="900" spc="40" dirty="0">
                          <a:latin typeface="Calibri"/>
                          <a:cs typeface="Calibri"/>
                        </a:rPr>
                        <a:t>controls </a:t>
                      </a:r>
                      <a:r>
                        <a:rPr sz="900" spc="85" dirty="0">
                          <a:latin typeface="Calibri"/>
                          <a:cs typeface="Calibri"/>
                        </a:rPr>
                        <a:t>Backup</a:t>
                      </a:r>
                      <a:r>
                        <a:rPr sz="900" spc="25" dirty="0">
                          <a:latin typeface="Calibri"/>
                          <a:cs typeface="Calibri"/>
                        </a:rPr>
                        <a:t> </a:t>
                      </a:r>
                      <a:r>
                        <a:rPr sz="900" spc="50" dirty="0">
                          <a:latin typeface="Calibri"/>
                          <a:cs typeface="Calibri"/>
                        </a:rPr>
                        <a:t>Heat</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3025" algn="just">
                        <a:lnSpc>
                          <a:spcPct val="92500"/>
                        </a:lnSpc>
                        <a:spcBef>
                          <a:spcPts val="80"/>
                        </a:spcBef>
                      </a:pPr>
                      <a:r>
                        <a:rPr sz="900" spc="55" dirty="0">
                          <a:latin typeface="Calibri"/>
                          <a:cs typeface="Calibri"/>
                        </a:rPr>
                        <a:t>Not </a:t>
                      </a:r>
                      <a:r>
                        <a:rPr sz="900" spc="60" dirty="0">
                          <a:latin typeface="Calibri"/>
                          <a:cs typeface="Calibri"/>
                        </a:rPr>
                        <a:t>displayed </a:t>
                      </a:r>
                      <a:r>
                        <a:rPr sz="900" dirty="0">
                          <a:latin typeface="Calibri"/>
                          <a:cs typeface="Calibri"/>
                        </a:rPr>
                        <a:t>if</a:t>
                      </a:r>
                      <a:r>
                        <a:rPr sz="900" spc="60" dirty="0">
                          <a:latin typeface="Calibri"/>
                          <a:cs typeface="Calibri"/>
                        </a:rPr>
                        <a:t> equipment</a:t>
                      </a:r>
                      <a:r>
                        <a:rPr sz="900" spc="55" dirty="0">
                          <a:latin typeface="Calibri"/>
                          <a:cs typeface="Calibri"/>
                        </a:rPr>
                        <a:t> </a:t>
                      </a:r>
                      <a:r>
                        <a:rPr sz="900" dirty="0">
                          <a:latin typeface="Calibri"/>
                          <a:cs typeface="Calibri"/>
                        </a:rPr>
                        <a:t>type</a:t>
                      </a:r>
                      <a:r>
                        <a:rPr sz="900" spc="65" dirty="0">
                          <a:latin typeface="Calibri"/>
                          <a:cs typeface="Calibri"/>
                        </a:rPr>
                        <a:t> </a:t>
                      </a:r>
                      <a:r>
                        <a:rPr sz="900" spc="75" dirty="0">
                          <a:latin typeface="Calibri"/>
                          <a:cs typeface="Calibri"/>
                        </a:rPr>
                        <a:t>(ISU</a:t>
                      </a:r>
                      <a:r>
                        <a:rPr sz="900" spc="60" dirty="0">
                          <a:latin typeface="Calibri"/>
                          <a:cs typeface="Calibri"/>
                        </a:rPr>
                        <a:t> </a:t>
                      </a:r>
                      <a:r>
                        <a:rPr sz="900" spc="75" dirty="0">
                          <a:latin typeface="Calibri"/>
                          <a:cs typeface="Calibri"/>
                        </a:rPr>
                        <a:t>2000) </a:t>
                      </a:r>
                      <a:r>
                        <a:rPr sz="900" spc="70" dirty="0">
                          <a:latin typeface="Calibri"/>
                          <a:cs typeface="Calibri"/>
                        </a:rPr>
                        <a:t>is</a:t>
                      </a:r>
                      <a:r>
                        <a:rPr sz="900" spc="20"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30" dirty="0">
                          <a:latin typeface="Calibri"/>
                          <a:cs typeface="Calibri"/>
                        </a:rPr>
                        <a:t> </a:t>
                      </a:r>
                      <a:r>
                        <a:rPr sz="900" spc="55" dirty="0">
                          <a:latin typeface="Calibri"/>
                          <a:cs typeface="Calibri"/>
                        </a:rPr>
                        <a:t>cool</a:t>
                      </a:r>
                      <a:r>
                        <a:rPr sz="900" spc="25" dirty="0">
                          <a:latin typeface="Calibri"/>
                          <a:cs typeface="Calibri"/>
                        </a:rPr>
                        <a:t> </a:t>
                      </a:r>
                      <a:r>
                        <a:rPr sz="900" spc="50" dirty="0">
                          <a:latin typeface="Calibri"/>
                          <a:cs typeface="Calibri"/>
                        </a:rPr>
                        <a:t>only</a:t>
                      </a:r>
                      <a:r>
                        <a:rPr sz="900" spc="30" dirty="0">
                          <a:latin typeface="Calibri"/>
                          <a:cs typeface="Calibri"/>
                        </a:rPr>
                        <a:t> </a:t>
                      </a:r>
                      <a:r>
                        <a:rPr sz="900" dirty="0">
                          <a:latin typeface="Calibri"/>
                          <a:cs typeface="Calibri"/>
                        </a:rPr>
                        <a:t>or</a:t>
                      </a:r>
                      <a:r>
                        <a:rPr sz="900" spc="30" dirty="0">
                          <a:latin typeface="Calibri"/>
                          <a:cs typeface="Calibri"/>
                        </a:rPr>
                        <a:t> </a:t>
                      </a:r>
                      <a:r>
                        <a:rPr sz="900" spc="55" dirty="0">
                          <a:latin typeface="Calibri"/>
                          <a:cs typeface="Calibri"/>
                        </a:rPr>
                        <a:t>cool</a:t>
                      </a:r>
                      <a:r>
                        <a:rPr sz="900" spc="35" dirty="0">
                          <a:latin typeface="Calibri"/>
                          <a:cs typeface="Calibri"/>
                        </a:rPr>
                        <a:t> </a:t>
                      </a:r>
                      <a:r>
                        <a:rPr sz="900" spc="75" dirty="0">
                          <a:latin typeface="Calibri"/>
                          <a:cs typeface="Calibri"/>
                        </a:rPr>
                        <a:t>stages</a:t>
                      </a:r>
                      <a:r>
                        <a:rPr sz="900" spc="30" dirty="0">
                          <a:latin typeface="Calibri"/>
                          <a:cs typeface="Calibri"/>
                        </a:rPr>
                        <a:t> </a:t>
                      </a:r>
                      <a:r>
                        <a:rPr sz="900" spc="75" dirty="0">
                          <a:latin typeface="Calibri"/>
                          <a:cs typeface="Calibri"/>
                        </a:rPr>
                        <a:t>(ISU</a:t>
                      </a:r>
                      <a:r>
                        <a:rPr sz="900" spc="25" dirty="0">
                          <a:latin typeface="Calibri"/>
                          <a:cs typeface="Calibri"/>
                        </a:rPr>
                        <a:t> </a:t>
                      </a:r>
                      <a:r>
                        <a:rPr sz="900" spc="75" dirty="0">
                          <a:latin typeface="Calibri"/>
                          <a:cs typeface="Calibri"/>
                        </a:rPr>
                        <a:t>2070) </a:t>
                      </a:r>
                      <a:r>
                        <a:rPr sz="900" spc="70" dirty="0">
                          <a:latin typeface="Calibri"/>
                          <a:cs typeface="Calibri"/>
                        </a:rPr>
                        <a:t>is</a:t>
                      </a:r>
                      <a:r>
                        <a:rPr sz="900" spc="25"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30" dirty="0">
                          <a:latin typeface="Calibri"/>
                          <a:cs typeface="Calibri"/>
                        </a:rPr>
                        <a:t> </a:t>
                      </a:r>
                      <a:r>
                        <a:rPr sz="900" spc="-25" dirty="0">
                          <a:latin typeface="Calibri"/>
                          <a:cs typeface="Calibri"/>
                        </a:rPr>
                        <a:t>0.</a:t>
                      </a:r>
                      <a:endParaRPr sz="900">
                        <a:latin typeface="Calibri"/>
                        <a:cs typeface="Calibri"/>
                      </a:endParaRPr>
                    </a:p>
                    <a:p>
                      <a:pPr marL="24765" marR="38100">
                        <a:lnSpc>
                          <a:spcPct val="92500"/>
                        </a:lnSpc>
                      </a:pPr>
                      <a:r>
                        <a:rPr sz="900" spc="70" dirty="0">
                          <a:latin typeface="Calibri"/>
                          <a:cs typeface="Calibri"/>
                        </a:rPr>
                        <a:t>This</a:t>
                      </a:r>
                      <a:r>
                        <a:rPr sz="900" spc="15" dirty="0">
                          <a:latin typeface="Calibri"/>
                          <a:cs typeface="Calibri"/>
                        </a:rPr>
                        <a:t> </a:t>
                      </a:r>
                      <a:r>
                        <a:rPr sz="900" spc="90" dirty="0">
                          <a:latin typeface="Calibri"/>
                          <a:cs typeface="Calibri"/>
                        </a:rPr>
                        <a:t>ISU</a:t>
                      </a:r>
                      <a:r>
                        <a:rPr sz="900" spc="20" dirty="0">
                          <a:latin typeface="Calibri"/>
                          <a:cs typeface="Calibri"/>
                        </a:rPr>
                        <a:t> </a:t>
                      </a:r>
                      <a:r>
                        <a:rPr sz="900" spc="70" dirty="0">
                          <a:latin typeface="Calibri"/>
                          <a:cs typeface="Calibri"/>
                        </a:rPr>
                        <a:t>is</a:t>
                      </a:r>
                      <a:r>
                        <a:rPr sz="900" spc="20" dirty="0">
                          <a:latin typeface="Calibri"/>
                          <a:cs typeface="Calibri"/>
                        </a:rPr>
                        <a:t> </a:t>
                      </a:r>
                      <a:r>
                        <a:rPr sz="900" spc="50" dirty="0">
                          <a:latin typeface="Calibri"/>
                          <a:cs typeface="Calibri"/>
                        </a:rPr>
                        <a:t>only</a:t>
                      </a:r>
                      <a:r>
                        <a:rPr sz="900" spc="15" dirty="0">
                          <a:latin typeface="Calibri"/>
                          <a:cs typeface="Calibri"/>
                        </a:rPr>
                        <a:t> </a:t>
                      </a:r>
                      <a:r>
                        <a:rPr sz="900" spc="60" dirty="0">
                          <a:latin typeface="Calibri"/>
                          <a:cs typeface="Calibri"/>
                        </a:rPr>
                        <a:t>displayed</a:t>
                      </a:r>
                      <a:r>
                        <a:rPr sz="900" spc="20" dirty="0">
                          <a:latin typeface="Calibri"/>
                          <a:cs typeface="Calibri"/>
                        </a:rPr>
                        <a:t> </a:t>
                      </a:r>
                      <a:r>
                        <a:rPr sz="900" spc="55" dirty="0">
                          <a:latin typeface="Calibri"/>
                          <a:cs typeface="Calibri"/>
                        </a:rPr>
                        <a:t>when</a:t>
                      </a:r>
                      <a:r>
                        <a:rPr sz="900" spc="20" dirty="0">
                          <a:latin typeface="Calibri"/>
                          <a:cs typeface="Calibri"/>
                        </a:rPr>
                        <a:t> </a:t>
                      </a:r>
                      <a:r>
                        <a:rPr sz="900" spc="90" dirty="0">
                          <a:latin typeface="Calibri"/>
                          <a:cs typeface="Calibri"/>
                        </a:rPr>
                        <a:t>ISU</a:t>
                      </a:r>
                      <a:r>
                        <a:rPr sz="900" spc="20" dirty="0">
                          <a:latin typeface="Calibri"/>
                          <a:cs typeface="Calibri"/>
                        </a:rPr>
                        <a:t> </a:t>
                      </a:r>
                      <a:r>
                        <a:rPr sz="900" spc="75" dirty="0">
                          <a:latin typeface="Calibri"/>
                          <a:cs typeface="Calibri"/>
                        </a:rPr>
                        <a:t>2000 System</a:t>
                      </a:r>
                      <a:r>
                        <a:rPr sz="900" spc="10" dirty="0">
                          <a:latin typeface="Calibri"/>
                          <a:cs typeface="Calibri"/>
                        </a:rPr>
                        <a:t> </a:t>
                      </a:r>
                      <a:r>
                        <a:rPr sz="900" spc="50" dirty="0">
                          <a:latin typeface="Calibri"/>
                          <a:cs typeface="Calibri"/>
                        </a:rPr>
                        <a:t>Type</a:t>
                      </a:r>
                      <a:r>
                        <a:rPr sz="900" spc="10" dirty="0">
                          <a:latin typeface="Calibri"/>
                          <a:cs typeface="Calibri"/>
                        </a:rPr>
                        <a:t> </a:t>
                      </a:r>
                      <a:r>
                        <a:rPr sz="900" spc="70" dirty="0">
                          <a:latin typeface="Calibri"/>
                          <a:cs typeface="Calibri"/>
                        </a:rPr>
                        <a:t>is</a:t>
                      </a:r>
                      <a:r>
                        <a:rPr sz="900" spc="10" dirty="0">
                          <a:latin typeface="Calibri"/>
                          <a:cs typeface="Calibri"/>
                        </a:rPr>
                        <a:t> </a:t>
                      </a:r>
                      <a:r>
                        <a:rPr sz="900" spc="70" dirty="0">
                          <a:latin typeface="Calibri"/>
                          <a:cs typeface="Calibri"/>
                        </a:rPr>
                        <a:t>Heat</a:t>
                      </a:r>
                      <a:r>
                        <a:rPr sz="900" spc="15" dirty="0">
                          <a:latin typeface="Calibri"/>
                          <a:cs typeface="Calibri"/>
                        </a:rPr>
                        <a:t> </a:t>
                      </a:r>
                      <a:r>
                        <a:rPr sz="900" spc="95" dirty="0">
                          <a:latin typeface="Calibri"/>
                          <a:cs typeface="Calibri"/>
                        </a:rPr>
                        <a:t>Pump</a:t>
                      </a:r>
                      <a:r>
                        <a:rPr sz="900" spc="10" dirty="0">
                          <a:latin typeface="Calibri"/>
                          <a:cs typeface="Calibri"/>
                        </a:rPr>
                        <a:t> </a:t>
                      </a:r>
                      <a:r>
                        <a:rPr sz="900" spc="80" dirty="0">
                          <a:latin typeface="Calibri"/>
                          <a:cs typeface="Calibri"/>
                        </a:rPr>
                        <a:t>and</a:t>
                      </a:r>
                      <a:r>
                        <a:rPr sz="900" spc="10" dirty="0">
                          <a:latin typeface="Calibri"/>
                          <a:cs typeface="Calibri"/>
                        </a:rPr>
                        <a:t> </a:t>
                      </a:r>
                      <a:r>
                        <a:rPr sz="900" spc="90" dirty="0">
                          <a:latin typeface="Calibri"/>
                          <a:cs typeface="Calibri"/>
                        </a:rPr>
                        <a:t>ISU</a:t>
                      </a:r>
                      <a:r>
                        <a:rPr sz="900" spc="10" dirty="0">
                          <a:latin typeface="Calibri"/>
                          <a:cs typeface="Calibri"/>
                        </a:rPr>
                        <a:t> </a:t>
                      </a:r>
                      <a:r>
                        <a:rPr sz="900" spc="75" dirty="0">
                          <a:latin typeface="Calibri"/>
                          <a:cs typeface="Calibri"/>
                        </a:rPr>
                        <a:t>2180 </a:t>
                      </a:r>
                      <a:r>
                        <a:rPr sz="900" spc="85" dirty="0">
                          <a:latin typeface="Calibri"/>
                          <a:cs typeface="Calibri"/>
                        </a:rPr>
                        <a:t>Backup</a:t>
                      </a:r>
                      <a:r>
                        <a:rPr sz="900" spc="15" dirty="0">
                          <a:latin typeface="Calibri"/>
                          <a:cs typeface="Calibri"/>
                        </a:rPr>
                        <a:t> </a:t>
                      </a:r>
                      <a:r>
                        <a:rPr sz="900" spc="70" dirty="0">
                          <a:latin typeface="Calibri"/>
                          <a:cs typeface="Calibri"/>
                        </a:rPr>
                        <a:t>Heat</a:t>
                      </a:r>
                      <a:r>
                        <a:rPr sz="900" spc="20" dirty="0">
                          <a:latin typeface="Calibri"/>
                          <a:cs typeface="Calibri"/>
                        </a:rPr>
                        <a:t> </a:t>
                      </a:r>
                      <a:r>
                        <a:rPr sz="900" spc="50" dirty="0">
                          <a:latin typeface="Calibri"/>
                          <a:cs typeface="Calibri"/>
                        </a:rPr>
                        <a:t>Type</a:t>
                      </a:r>
                      <a:r>
                        <a:rPr sz="900" spc="20" dirty="0">
                          <a:latin typeface="Calibri"/>
                          <a:cs typeface="Calibri"/>
                        </a:rPr>
                        <a:t> </a:t>
                      </a:r>
                      <a:r>
                        <a:rPr sz="900" spc="70" dirty="0">
                          <a:latin typeface="Calibri"/>
                          <a:cs typeface="Calibri"/>
                        </a:rPr>
                        <a:t>is</a:t>
                      </a:r>
                      <a:r>
                        <a:rPr sz="900" spc="10" dirty="0">
                          <a:latin typeface="Calibri"/>
                          <a:cs typeface="Calibri"/>
                        </a:rPr>
                        <a:t> </a:t>
                      </a:r>
                      <a:r>
                        <a:rPr sz="900" spc="70" dirty="0">
                          <a:latin typeface="Calibri"/>
                          <a:cs typeface="Calibri"/>
                        </a:rPr>
                        <a:t>Standard</a:t>
                      </a:r>
                      <a:r>
                        <a:rPr sz="900" spc="20" dirty="0">
                          <a:latin typeface="Calibri"/>
                          <a:cs typeface="Calibri"/>
                        </a:rPr>
                        <a:t> </a:t>
                      </a:r>
                      <a:r>
                        <a:rPr sz="900" spc="55" dirty="0">
                          <a:latin typeface="Calibri"/>
                          <a:cs typeface="Calibri"/>
                        </a:rPr>
                        <a:t>Efficiency</a:t>
                      </a:r>
                      <a:r>
                        <a:rPr sz="900" spc="500" dirty="0">
                          <a:latin typeface="Calibri"/>
                          <a:cs typeface="Calibri"/>
                        </a:rPr>
                        <a:t> </a:t>
                      </a:r>
                      <a:r>
                        <a:rPr sz="900" spc="90" dirty="0">
                          <a:latin typeface="Calibri"/>
                          <a:cs typeface="Calibri"/>
                        </a:rPr>
                        <a:t>Gas</a:t>
                      </a:r>
                      <a:r>
                        <a:rPr sz="900" spc="-15" dirty="0">
                          <a:latin typeface="Calibri"/>
                          <a:cs typeface="Calibri"/>
                        </a:rPr>
                        <a:t> </a:t>
                      </a:r>
                      <a:r>
                        <a:rPr sz="900" spc="60" dirty="0">
                          <a:latin typeface="Calibri"/>
                          <a:cs typeface="Calibri"/>
                        </a:rPr>
                        <a:t>Forced</a:t>
                      </a:r>
                      <a:r>
                        <a:rPr sz="900" spc="-10" dirty="0">
                          <a:latin typeface="Calibri"/>
                          <a:cs typeface="Calibri"/>
                        </a:rPr>
                        <a:t> </a:t>
                      </a:r>
                      <a:r>
                        <a:rPr sz="900" dirty="0">
                          <a:latin typeface="Calibri"/>
                          <a:cs typeface="Calibri"/>
                        </a:rPr>
                        <a:t>Air</a:t>
                      </a:r>
                      <a:r>
                        <a:rPr sz="900" spc="-10" dirty="0">
                          <a:latin typeface="Calibri"/>
                          <a:cs typeface="Calibri"/>
                        </a:rPr>
                        <a:t> </a:t>
                      </a:r>
                      <a:r>
                        <a:rPr sz="900" dirty="0">
                          <a:latin typeface="Calibri"/>
                          <a:cs typeface="Calibri"/>
                        </a:rPr>
                        <a:t>or</a:t>
                      </a:r>
                      <a:r>
                        <a:rPr sz="900" spc="-10" dirty="0">
                          <a:latin typeface="Calibri"/>
                          <a:cs typeface="Calibri"/>
                        </a:rPr>
                        <a:t> </a:t>
                      </a:r>
                      <a:r>
                        <a:rPr sz="900" spc="100" dirty="0">
                          <a:latin typeface="Calibri"/>
                          <a:cs typeface="Calibri"/>
                        </a:rPr>
                        <a:t>High</a:t>
                      </a:r>
                      <a:r>
                        <a:rPr sz="900" spc="-10" dirty="0">
                          <a:latin typeface="Calibri"/>
                          <a:cs typeface="Calibri"/>
                        </a:rPr>
                        <a:t> </a:t>
                      </a:r>
                      <a:r>
                        <a:rPr sz="900" spc="65" dirty="0">
                          <a:latin typeface="Calibri"/>
                          <a:cs typeface="Calibri"/>
                        </a:rPr>
                        <a:t>Efficiency</a:t>
                      </a:r>
                      <a:r>
                        <a:rPr sz="900" spc="-10" dirty="0">
                          <a:latin typeface="Calibri"/>
                          <a:cs typeface="Calibri"/>
                        </a:rPr>
                        <a:t> </a:t>
                      </a:r>
                      <a:r>
                        <a:rPr sz="900" spc="90" dirty="0">
                          <a:latin typeface="Calibri"/>
                          <a:cs typeface="Calibri"/>
                        </a:rPr>
                        <a:t>Gas</a:t>
                      </a:r>
                      <a:r>
                        <a:rPr sz="900" spc="-15" dirty="0">
                          <a:latin typeface="Calibri"/>
                          <a:cs typeface="Calibri"/>
                        </a:rPr>
                        <a:t> </a:t>
                      </a:r>
                      <a:r>
                        <a:rPr sz="900" spc="55" dirty="0">
                          <a:latin typeface="Calibri"/>
                          <a:cs typeface="Calibri"/>
                        </a:rPr>
                        <a:t>Forced </a:t>
                      </a:r>
                      <a:r>
                        <a:rPr sz="900" spc="-20" dirty="0">
                          <a:latin typeface="Calibri"/>
                          <a:cs typeface="Calibri"/>
                        </a:rPr>
                        <a:t>Air.</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424632">
                <a:tc>
                  <a:txBody>
                    <a:bodyPr/>
                    <a:lstStyle/>
                    <a:p>
                      <a:pPr marL="24765">
                        <a:lnSpc>
                          <a:spcPct val="100000"/>
                        </a:lnSpc>
                      </a:pPr>
                      <a:r>
                        <a:rPr sz="900" spc="80" dirty="0">
                          <a:latin typeface="Calibri"/>
                          <a:cs typeface="Calibri"/>
                        </a:rPr>
                        <a:t>3000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130">
                        <a:lnSpc>
                          <a:spcPct val="100000"/>
                        </a:lnSpc>
                      </a:pPr>
                      <a:r>
                        <a:rPr sz="900" spc="60" dirty="0">
                          <a:latin typeface="Calibri"/>
                          <a:cs typeface="Calibri"/>
                        </a:rPr>
                        <a:t>Changeover</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60" dirty="0">
                          <a:highlight>
                            <a:srgbClr val="FFFF00"/>
                          </a:highlight>
                          <a:latin typeface="Calibri"/>
                          <a:cs typeface="Calibri"/>
                        </a:rPr>
                        <a:t>Manual</a:t>
                      </a:r>
                      <a:endParaRPr sz="900" dirty="0">
                        <a:highlight>
                          <a:srgbClr val="FFFF00"/>
                        </a:highlight>
                        <a:latin typeface="Calibri"/>
                        <a:cs typeface="Calibri"/>
                      </a:endParaRPr>
                    </a:p>
                    <a:p>
                      <a:pPr marL="177165" indent="-153035">
                        <a:lnSpc>
                          <a:spcPts val="1040"/>
                        </a:lnSpc>
                        <a:buFont typeface="Calibri"/>
                        <a:buChar char="•"/>
                        <a:tabLst>
                          <a:tab pos="177800" algn="l"/>
                        </a:tabLst>
                      </a:pPr>
                      <a:r>
                        <a:rPr sz="900" spc="40" dirty="0">
                          <a:latin typeface="Calibri"/>
                          <a:cs typeface="Calibri"/>
                        </a:rPr>
                        <a:t>Automatic</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40" dirty="0">
                          <a:latin typeface="Calibri"/>
                          <a:cs typeface="Calibri"/>
                        </a:rPr>
                        <a:t>Automatic</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3025" indent="-635" algn="just">
                        <a:lnSpc>
                          <a:spcPct val="92500"/>
                        </a:lnSpc>
                        <a:spcBef>
                          <a:spcPts val="80"/>
                        </a:spcBef>
                      </a:pPr>
                      <a:r>
                        <a:rPr sz="900" spc="60" dirty="0">
                          <a:latin typeface="Calibri"/>
                          <a:cs typeface="Calibri"/>
                        </a:rPr>
                        <a:t>Not</a:t>
                      </a:r>
                      <a:r>
                        <a:rPr sz="900" spc="55" dirty="0">
                          <a:latin typeface="Calibri"/>
                          <a:cs typeface="Calibri"/>
                        </a:rPr>
                        <a:t> </a:t>
                      </a:r>
                      <a:r>
                        <a:rPr sz="900" spc="60" dirty="0">
                          <a:latin typeface="Calibri"/>
                          <a:cs typeface="Calibri"/>
                        </a:rPr>
                        <a:t>displayed </a:t>
                      </a:r>
                      <a:r>
                        <a:rPr sz="900" dirty="0">
                          <a:latin typeface="Calibri"/>
                          <a:cs typeface="Calibri"/>
                        </a:rPr>
                        <a:t>if</a:t>
                      </a:r>
                      <a:r>
                        <a:rPr sz="900" spc="55" dirty="0">
                          <a:latin typeface="Calibri"/>
                          <a:cs typeface="Calibri"/>
                        </a:rPr>
                        <a:t> </a:t>
                      </a:r>
                      <a:r>
                        <a:rPr sz="900" spc="60" dirty="0">
                          <a:latin typeface="Calibri"/>
                          <a:cs typeface="Calibri"/>
                        </a:rPr>
                        <a:t>equipment </a:t>
                      </a:r>
                      <a:r>
                        <a:rPr sz="900" dirty="0">
                          <a:latin typeface="Calibri"/>
                          <a:cs typeface="Calibri"/>
                        </a:rPr>
                        <a:t>type</a:t>
                      </a:r>
                      <a:r>
                        <a:rPr sz="900" spc="65" dirty="0">
                          <a:latin typeface="Calibri"/>
                          <a:cs typeface="Calibri"/>
                        </a:rPr>
                        <a:t> </a:t>
                      </a:r>
                      <a:r>
                        <a:rPr sz="900" spc="75" dirty="0">
                          <a:latin typeface="Calibri"/>
                          <a:cs typeface="Calibri"/>
                        </a:rPr>
                        <a:t>(ISU</a:t>
                      </a:r>
                      <a:r>
                        <a:rPr sz="900" spc="55" dirty="0">
                          <a:latin typeface="Calibri"/>
                          <a:cs typeface="Calibri"/>
                        </a:rPr>
                        <a:t> </a:t>
                      </a:r>
                      <a:r>
                        <a:rPr sz="900" spc="75" dirty="0">
                          <a:latin typeface="Calibri"/>
                          <a:cs typeface="Calibri"/>
                        </a:rPr>
                        <a:t>2000) </a:t>
                      </a:r>
                      <a:r>
                        <a:rPr sz="900" spc="70" dirty="0">
                          <a:latin typeface="Calibri"/>
                          <a:cs typeface="Calibri"/>
                        </a:rPr>
                        <a:t>is</a:t>
                      </a:r>
                      <a:r>
                        <a:rPr sz="900" spc="20"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30" dirty="0">
                          <a:latin typeface="Calibri"/>
                          <a:cs typeface="Calibri"/>
                        </a:rPr>
                        <a:t> </a:t>
                      </a:r>
                      <a:r>
                        <a:rPr sz="900" spc="55" dirty="0">
                          <a:latin typeface="Calibri"/>
                          <a:cs typeface="Calibri"/>
                        </a:rPr>
                        <a:t>cool</a:t>
                      </a:r>
                      <a:r>
                        <a:rPr sz="900" spc="25" dirty="0">
                          <a:latin typeface="Calibri"/>
                          <a:cs typeface="Calibri"/>
                        </a:rPr>
                        <a:t> </a:t>
                      </a:r>
                      <a:r>
                        <a:rPr sz="900" spc="50" dirty="0">
                          <a:latin typeface="Calibri"/>
                          <a:cs typeface="Calibri"/>
                        </a:rPr>
                        <a:t>only</a:t>
                      </a:r>
                      <a:r>
                        <a:rPr sz="900" spc="30" dirty="0">
                          <a:latin typeface="Calibri"/>
                          <a:cs typeface="Calibri"/>
                        </a:rPr>
                        <a:t> </a:t>
                      </a:r>
                      <a:r>
                        <a:rPr sz="900" dirty="0">
                          <a:latin typeface="Calibri"/>
                          <a:cs typeface="Calibri"/>
                        </a:rPr>
                        <a:t>or</a:t>
                      </a:r>
                      <a:r>
                        <a:rPr sz="900" spc="30" dirty="0">
                          <a:latin typeface="Calibri"/>
                          <a:cs typeface="Calibri"/>
                        </a:rPr>
                        <a:t> </a:t>
                      </a:r>
                      <a:r>
                        <a:rPr sz="900" spc="55" dirty="0">
                          <a:latin typeface="Calibri"/>
                          <a:cs typeface="Calibri"/>
                        </a:rPr>
                        <a:t>cool</a:t>
                      </a:r>
                      <a:r>
                        <a:rPr sz="900" spc="35" dirty="0">
                          <a:latin typeface="Calibri"/>
                          <a:cs typeface="Calibri"/>
                        </a:rPr>
                        <a:t> </a:t>
                      </a:r>
                      <a:r>
                        <a:rPr sz="900" spc="75" dirty="0">
                          <a:latin typeface="Calibri"/>
                          <a:cs typeface="Calibri"/>
                        </a:rPr>
                        <a:t>stages</a:t>
                      </a:r>
                      <a:r>
                        <a:rPr sz="900" spc="30" dirty="0">
                          <a:latin typeface="Calibri"/>
                          <a:cs typeface="Calibri"/>
                        </a:rPr>
                        <a:t> </a:t>
                      </a:r>
                      <a:r>
                        <a:rPr sz="900" spc="75" dirty="0">
                          <a:latin typeface="Calibri"/>
                          <a:cs typeface="Calibri"/>
                        </a:rPr>
                        <a:t>(ISU</a:t>
                      </a:r>
                      <a:r>
                        <a:rPr sz="900" spc="25" dirty="0">
                          <a:latin typeface="Calibri"/>
                          <a:cs typeface="Calibri"/>
                        </a:rPr>
                        <a:t> </a:t>
                      </a:r>
                      <a:r>
                        <a:rPr sz="900" spc="75" dirty="0">
                          <a:latin typeface="Calibri"/>
                          <a:cs typeface="Calibri"/>
                        </a:rPr>
                        <a:t>2070) </a:t>
                      </a:r>
                      <a:r>
                        <a:rPr sz="900" spc="70" dirty="0">
                          <a:latin typeface="Calibri"/>
                          <a:cs typeface="Calibri"/>
                        </a:rPr>
                        <a:t>is</a:t>
                      </a:r>
                      <a:r>
                        <a:rPr sz="900" spc="25"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30" dirty="0">
                          <a:latin typeface="Calibri"/>
                          <a:cs typeface="Calibri"/>
                        </a:rPr>
                        <a:t> </a:t>
                      </a:r>
                      <a:r>
                        <a:rPr sz="900" spc="-25" dirty="0">
                          <a:latin typeface="Calibri"/>
                          <a:cs typeface="Calibri"/>
                        </a:rPr>
                        <a:t>0.</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r h="925561">
                <a:tc>
                  <a:txBody>
                    <a:bodyPr/>
                    <a:lstStyle/>
                    <a:p>
                      <a:pPr marL="24765">
                        <a:lnSpc>
                          <a:spcPct val="100000"/>
                        </a:lnSpc>
                      </a:pPr>
                      <a:r>
                        <a:rPr sz="900" spc="80" dirty="0">
                          <a:latin typeface="Calibri"/>
                          <a:cs typeface="Calibri"/>
                        </a:rPr>
                        <a:t>3015</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29870" indent="-635">
                        <a:lnSpc>
                          <a:spcPts val="1000"/>
                        </a:lnSpc>
                        <a:spcBef>
                          <a:spcPts val="100"/>
                        </a:spcBef>
                      </a:pPr>
                      <a:r>
                        <a:rPr sz="900" spc="-20" dirty="0">
                          <a:latin typeface="Calibri"/>
                          <a:cs typeface="Calibri"/>
                        </a:rPr>
                        <a:t>Auto</a:t>
                      </a:r>
                      <a:r>
                        <a:rPr sz="900" spc="55" dirty="0">
                          <a:latin typeface="Calibri"/>
                          <a:cs typeface="Calibri"/>
                        </a:rPr>
                        <a:t> Changeover </a:t>
                      </a:r>
                      <a:r>
                        <a:rPr sz="900" spc="-10" dirty="0">
                          <a:latin typeface="Calibri"/>
                          <a:cs typeface="Calibri"/>
                        </a:rPr>
                        <a:t>differential</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00" dirty="0">
                          <a:latin typeface="Calibri"/>
                          <a:cs typeface="Calibri"/>
                        </a:rPr>
                        <a:t>0</a:t>
                      </a:r>
                      <a:r>
                        <a:rPr sz="900" spc="5" dirty="0">
                          <a:latin typeface="Calibri"/>
                          <a:cs typeface="Calibri"/>
                        </a:rPr>
                        <a:t> </a:t>
                      </a:r>
                      <a:r>
                        <a:rPr sz="900" spc="100" dirty="0">
                          <a:latin typeface="Calibri"/>
                          <a:cs typeface="Calibri"/>
                        </a:rPr>
                        <a:t>°F-</a:t>
                      </a:r>
                      <a:r>
                        <a:rPr sz="900" spc="145" dirty="0">
                          <a:latin typeface="Calibri"/>
                          <a:cs typeface="Calibri"/>
                        </a:rPr>
                        <a:t>3</a:t>
                      </a:r>
                      <a:r>
                        <a:rPr sz="900" spc="10" dirty="0">
                          <a:latin typeface="Calibri"/>
                          <a:cs typeface="Calibri"/>
                        </a:rPr>
                        <a:t> </a:t>
                      </a:r>
                      <a:r>
                        <a:rPr sz="900" spc="85" dirty="0">
                          <a:latin typeface="Calibri"/>
                          <a:cs typeface="Calibri"/>
                        </a:rPr>
                        <a:t>°F</a:t>
                      </a:r>
                      <a:endParaRPr sz="900">
                        <a:latin typeface="Calibri"/>
                        <a:cs typeface="Calibri"/>
                      </a:endParaRPr>
                    </a:p>
                    <a:p>
                      <a:pPr marL="24765">
                        <a:lnSpc>
                          <a:spcPts val="1040"/>
                        </a:lnSpc>
                      </a:pPr>
                      <a:r>
                        <a:rPr sz="900" spc="50" dirty="0">
                          <a:latin typeface="Calibri"/>
                          <a:cs typeface="Calibri"/>
                        </a:rPr>
                        <a:t>(0.0</a:t>
                      </a:r>
                      <a:r>
                        <a:rPr sz="900" spc="25" dirty="0">
                          <a:latin typeface="Calibri"/>
                          <a:cs typeface="Calibri"/>
                        </a:rPr>
                        <a:t> </a:t>
                      </a:r>
                      <a:r>
                        <a:rPr sz="900" spc="105" dirty="0">
                          <a:latin typeface="Calibri"/>
                          <a:cs typeface="Calibri"/>
                        </a:rPr>
                        <a:t>°C-</a:t>
                      </a:r>
                      <a:r>
                        <a:rPr sz="900" spc="65" dirty="0">
                          <a:latin typeface="Calibri"/>
                          <a:cs typeface="Calibri"/>
                        </a:rPr>
                        <a:t>2.5</a:t>
                      </a:r>
                      <a:r>
                        <a:rPr sz="900" spc="25" dirty="0">
                          <a:latin typeface="Calibri"/>
                          <a:cs typeface="Calibri"/>
                        </a:rPr>
                        <a:t> </a:t>
                      </a:r>
                      <a:r>
                        <a:rPr sz="900" spc="65" dirty="0">
                          <a:latin typeface="Calibri"/>
                          <a:cs typeface="Calibri"/>
                        </a:rPr>
                        <a:t>°C)</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dirty="0">
                          <a:latin typeface="Calibri"/>
                          <a:cs typeface="Calibri"/>
                        </a:rPr>
                        <a:t>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3025">
                        <a:lnSpc>
                          <a:spcPct val="92600"/>
                        </a:lnSpc>
                        <a:spcBef>
                          <a:spcPts val="80"/>
                        </a:spcBef>
                      </a:pPr>
                      <a:r>
                        <a:rPr sz="900" dirty="0">
                          <a:latin typeface="Calibri"/>
                          <a:cs typeface="Calibri"/>
                        </a:rPr>
                        <a:t>Differential</a:t>
                      </a:r>
                      <a:r>
                        <a:rPr sz="900" spc="165" dirty="0">
                          <a:latin typeface="Calibri"/>
                          <a:cs typeface="Calibri"/>
                        </a:rPr>
                        <a:t> </a:t>
                      </a:r>
                      <a:r>
                        <a:rPr sz="900" spc="70" dirty="0">
                          <a:latin typeface="Calibri"/>
                          <a:cs typeface="Calibri"/>
                        </a:rPr>
                        <a:t>is</a:t>
                      </a:r>
                      <a:r>
                        <a:rPr sz="900" spc="160" dirty="0">
                          <a:latin typeface="Calibri"/>
                          <a:cs typeface="Calibri"/>
                        </a:rPr>
                        <a:t> </a:t>
                      </a:r>
                      <a:r>
                        <a:rPr sz="900" dirty="0">
                          <a:latin typeface="Calibri"/>
                          <a:cs typeface="Calibri"/>
                        </a:rPr>
                        <a:t>the</a:t>
                      </a:r>
                      <a:r>
                        <a:rPr sz="900" spc="165" dirty="0">
                          <a:latin typeface="Calibri"/>
                          <a:cs typeface="Calibri"/>
                        </a:rPr>
                        <a:t> </a:t>
                      </a:r>
                      <a:r>
                        <a:rPr sz="900" spc="80" dirty="0">
                          <a:latin typeface="Calibri"/>
                          <a:cs typeface="Calibri"/>
                        </a:rPr>
                        <a:t>minimum</a:t>
                      </a:r>
                      <a:r>
                        <a:rPr sz="900" spc="165" dirty="0">
                          <a:latin typeface="Calibri"/>
                          <a:cs typeface="Calibri"/>
                        </a:rPr>
                        <a:t> </a:t>
                      </a:r>
                      <a:r>
                        <a:rPr sz="900" spc="65" dirty="0">
                          <a:latin typeface="Calibri"/>
                          <a:cs typeface="Calibri"/>
                        </a:rPr>
                        <a:t>number</a:t>
                      </a:r>
                      <a:r>
                        <a:rPr sz="900" spc="165" dirty="0">
                          <a:latin typeface="Calibri"/>
                          <a:cs typeface="Calibri"/>
                        </a:rPr>
                        <a:t> </a:t>
                      </a:r>
                      <a:r>
                        <a:rPr sz="900" spc="-25" dirty="0">
                          <a:latin typeface="Calibri"/>
                          <a:cs typeface="Calibri"/>
                        </a:rPr>
                        <a:t>of</a:t>
                      </a:r>
                      <a:r>
                        <a:rPr sz="900" spc="60" dirty="0">
                          <a:latin typeface="Calibri"/>
                          <a:cs typeface="Calibri"/>
                        </a:rPr>
                        <a:t> degrees</a:t>
                      </a:r>
                      <a:r>
                        <a:rPr sz="900" spc="150" dirty="0">
                          <a:latin typeface="Calibri"/>
                          <a:cs typeface="Calibri"/>
                        </a:rPr>
                        <a:t> </a:t>
                      </a:r>
                      <a:r>
                        <a:rPr sz="900" dirty="0">
                          <a:latin typeface="Calibri"/>
                          <a:cs typeface="Calibri"/>
                        </a:rPr>
                        <a:t>rise</a:t>
                      </a:r>
                      <a:r>
                        <a:rPr sz="900" spc="145" dirty="0">
                          <a:latin typeface="Calibri"/>
                          <a:cs typeface="Calibri"/>
                        </a:rPr>
                        <a:t> </a:t>
                      </a:r>
                      <a:r>
                        <a:rPr sz="900" dirty="0">
                          <a:latin typeface="Calibri"/>
                          <a:cs typeface="Calibri"/>
                        </a:rPr>
                        <a:t>or</a:t>
                      </a:r>
                      <a:r>
                        <a:rPr sz="900" spc="145" dirty="0">
                          <a:latin typeface="Calibri"/>
                          <a:cs typeface="Calibri"/>
                        </a:rPr>
                        <a:t> </a:t>
                      </a:r>
                      <a:r>
                        <a:rPr sz="900" dirty="0">
                          <a:latin typeface="Calibri"/>
                          <a:cs typeface="Calibri"/>
                        </a:rPr>
                        <a:t>fall</a:t>
                      </a:r>
                      <a:r>
                        <a:rPr sz="900" spc="155" dirty="0">
                          <a:latin typeface="Calibri"/>
                          <a:cs typeface="Calibri"/>
                        </a:rPr>
                        <a:t> </a:t>
                      </a:r>
                      <a:r>
                        <a:rPr sz="900" dirty="0">
                          <a:latin typeface="Calibri"/>
                          <a:cs typeface="Calibri"/>
                        </a:rPr>
                        <a:t>required</a:t>
                      </a:r>
                      <a:r>
                        <a:rPr sz="900" spc="140" dirty="0">
                          <a:latin typeface="Calibri"/>
                          <a:cs typeface="Calibri"/>
                        </a:rPr>
                        <a:t> </a:t>
                      </a:r>
                      <a:r>
                        <a:rPr sz="900" spc="70" dirty="0">
                          <a:latin typeface="Calibri"/>
                          <a:cs typeface="Calibri"/>
                        </a:rPr>
                        <a:t>during</a:t>
                      </a:r>
                      <a:r>
                        <a:rPr sz="900" spc="145" dirty="0">
                          <a:latin typeface="Calibri"/>
                          <a:cs typeface="Calibri"/>
                        </a:rPr>
                        <a:t> </a:t>
                      </a:r>
                      <a:r>
                        <a:rPr sz="900" dirty="0">
                          <a:latin typeface="Calibri"/>
                          <a:cs typeface="Calibri"/>
                        </a:rPr>
                        <a:t>off</a:t>
                      </a:r>
                      <a:r>
                        <a:rPr sz="900" spc="145" dirty="0">
                          <a:latin typeface="Calibri"/>
                          <a:cs typeface="Calibri"/>
                        </a:rPr>
                        <a:t> </a:t>
                      </a:r>
                      <a:r>
                        <a:rPr sz="900" spc="50" dirty="0">
                          <a:latin typeface="Calibri"/>
                          <a:cs typeface="Calibri"/>
                        </a:rPr>
                        <a:t>cycle </a:t>
                      </a:r>
                      <a:r>
                        <a:rPr sz="900" dirty="0">
                          <a:latin typeface="Calibri"/>
                          <a:cs typeface="Calibri"/>
                        </a:rPr>
                        <a:t>to</a:t>
                      </a:r>
                      <a:r>
                        <a:rPr sz="900" spc="65" dirty="0">
                          <a:latin typeface="Calibri"/>
                          <a:cs typeface="Calibri"/>
                        </a:rPr>
                        <a:t> </a:t>
                      </a:r>
                      <a:r>
                        <a:rPr sz="900" spc="55" dirty="0">
                          <a:latin typeface="Calibri"/>
                          <a:cs typeface="Calibri"/>
                        </a:rPr>
                        <a:t>switch</a:t>
                      </a:r>
                      <a:r>
                        <a:rPr sz="900" spc="65" dirty="0">
                          <a:latin typeface="Calibri"/>
                          <a:cs typeface="Calibri"/>
                        </a:rPr>
                        <a:t> </a:t>
                      </a:r>
                      <a:r>
                        <a:rPr sz="900" spc="50" dirty="0">
                          <a:latin typeface="Calibri"/>
                          <a:cs typeface="Calibri"/>
                        </a:rPr>
                        <a:t>from</a:t>
                      </a:r>
                      <a:r>
                        <a:rPr sz="900" spc="65" dirty="0">
                          <a:latin typeface="Calibri"/>
                          <a:cs typeface="Calibri"/>
                        </a:rPr>
                        <a:t> </a:t>
                      </a:r>
                      <a:r>
                        <a:rPr sz="900" dirty="0">
                          <a:latin typeface="Calibri"/>
                          <a:cs typeface="Calibri"/>
                        </a:rPr>
                        <a:t>the</a:t>
                      </a:r>
                      <a:r>
                        <a:rPr sz="900" spc="70" dirty="0">
                          <a:latin typeface="Calibri"/>
                          <a:cs typeface="Calibri"/>
                        </a:rPr>
                        <a:t> </a:t>
                      </a:r>
                      <a:r>
                        <a:rPr sz="900" spc="65" dirty="0">
                          <a:latin typeface="Calibri"/>
                          <a:cs typeface="Calibri"/>
                        </a:rPr>
                        <a:t>last </a:t>
                      </a:r>
                      <a:r>
                        <a:rPr sz="900" spc="50" dirty="0">
                          <a:latin typeface="Calibri"/>
                          <a:cs typeface="Calibri"/>
                        </a:rPr>
                        <a:t>active</a:t>
                      </a:r>
                      <a:r>
                        <a:rPr sz="900" spc="65" dirty="0">
                          <a:latin typeface="Calibri"/>
                          <a:cs typeface="Calibri"/>
                        </a:rPr>
                        <a:t> mode</a:t>
                      </a:r>
                      <a:r>
                        <a:rPr sz="900" spc="70" dirty="0">
                          <a:latin typeface="Calibri"/>
                          <a:cs typeface="Calibri"/>
                        </a:rPr>
                        <a:t> </a:t>
                      </a:r>
                      <a:r>
                        <a:rPr sz="900" dirty="0">
                          <a:latin typeface="Calibri"/>
                          <a:cs typeface="Calibri"/>
                        </a:rPr>
                        <a:t>(heat</a:t>
                      </a:r>
                      <a:r>
                        <a:rPr sz="900" spc="70" dirty="0">
                          <a:latin typeface="Calibri"/>
                          <a:cs typeface="Calibri"/>
                        </a:rPr>
                        <a:t> </a:t>
                      </a:r>
                      <a:r>
                        <a:rPr sz="900" spc="-25" dirty="0">
                          <a:latin typeface="Calibri"/>
                          <a:cs typeface="Calibri"/>
                        </a:rPr>
                        <a:t>or</a:t>
                      </a:r>
                      <a:r>
                        <a:rPr sz="900" spc="50" dirty="0">
                          <a:latin typeface="Calibri"/>
                          <a:cs typeface="Calibri"/>
                        </a:rPr>
                        <a:t> cool)</a:t>
                      </a:r>
                      <a:r>
                        <a:rPr sz="900" spc="45" dirty="0">
                          <a:latin typeface="Calibri"/>
                          <a:cs typeface="Calibri"/>
                        </a:rPr>
                        <a:t> </a:t>
                      </a:r>
                      <a:r>
                        <a:rPr sz="900" dirty="0">
                          <a:latin typeface="Calibri"/>
                          <a:cs typeface="Calibri"/>
                        </a:rPr>
                        <a:t>to</a:t>
                      </a:r>
                      <a:r>
                        <a:rPr sz="900" spc="50" dirty="0">
                          <a:latin typeface="Calibri"/>
                          <a:cs typeface="Calibri"/>
                        </a:rPr>
                        <a:t> </a:t>
                      </a:r>
                      <a:r>
                        <a:rPr sz="900" dirty="0">
                          <a:latin typeface="Calibri"/>
                          <a:cs typeface="Calibri"/>
                        </a:rPr>
                        <a:t>the</a:t>
                      </a:r>
                      <a:r>
                        <a:rPr sz="900" spc="45" dirty="0">
                          <a:latin typeface="Calibri"/>
                          <a:cs typeface="Calibri"/>
                        </a:rPr>
                        <a:t> </a:t>
                      </a:r>
                      <a:r>
                        <a:rPr sz="900" spc="50" dirty="0">
                          <a:latin typeface="Calibri"/>
                          <a:cs typeface="Calibri"/>
                        </a:rPr>
                        <a:t>opposite </a:t>
                      </a:r>
                      <a:r>
                        <a:rPr sz="900" spc="65" dirty="0">
                          <a:latin typeface="Calibri"/>
                          <a:cs typeface="Calibri"/>
                        </a:rPr>
                        <a:t>mode</a:t>
                      </a:r>
                      <a:r>
                        <a:rPr sz="900" spc="50" dirty="0">
                          <a:latin typeface="Calibri"/>
                          <a:cs typeface="Calibri"/>
                        </a:rPr>
                        <a:t> </a:t>
                      </a:r>
                      <a:r>
                        <a:rPr sz="900" spc="55" dirty="0">
                          <a:latin typeface="Calibri"/>
                          <a:cs typeface="Calibri"/>
                        </a:rPr>
                        <a:t>when</a:t>
                      </a:r>
                      <a:r>
                        <a:rPr sz="900" spc="45" dirty="0">
                          <a:latin typeface="Calibri"/>
                          <a:cs typeface="Calibri"/>
                        </a:rPr>
                        <a:t> </a:t>
                      </a:r>
                      <a:r>
                        <a:rPr sz="900" spc="-25" dirty="0">
                          <a:latin typeface="Calibri"/>
                          <a:cs typeface="Calibri"/>
                        </a:rPr>
                        <a:t>the</a:t>
                      </a:r>
                      <a:r>
                        <a:rPr sz="900" spc="55" dirty="0">
                          <a:latin typeface="Calibri"/>
                          <a:cs typeface="Calibri"/>
                        </a:rPr>
                        <a:t> thermostat</a:t>
                      </a:r>
                      <a:r>
                        <a:rPr sz="900" spc="20" dirty="0">
                          <a:latin typeface="Calibri"/>
                          <a:cs typeface="Calibri"/>
                        </a:rPr>
                        <a:t> </a:t>
                      </a:r>
                      <a:r>
                        <a:rPr sz="900" spc="70" dirty="0">
                          <a:latin typeface="Calibri"/>
                          <a:cs typeface="Calibri"/>
                        </a:rPr>
                        <a:t>is</a:t>
                      </a:r>
                      <a:r>
                        <a:rPr sz="900" spc="25" dirty="0">
                          <a:latin typeface="Calibri"/>
                          <a:cs typeface="Calibri"/>
                        </a:rPr>
                        <a:t> </a:t>
                      </a:r>
                      <a:r>
                        <a:rPr sz="900" spc="65" dirty="0">
                          <a:latin typeface="Calibri"/>
                          <a:cs typeface="Calibri"/>
                        </a:rPr>
                        <a:t>in</a:t>
                      </a:r>
                      <a:r>
                        <a:rPr sz="900" spc="20" dirty="0">
                          <a:latin typeface="Calibri"/>
                          <a:cs typeface="Calibri"/>
                        </a:rPr>
                        <a:t> </a:t>
                      </a:r>
                      <a:r>
                        <a:rPr sz="900" spc="70" dirty="0">
                          <a:latin typeface="Calibri"/>
                          <a:cs typeface="Calibri"/>
                        </a:rPr>
                        <a:t>auto-</a:t>
                      </a:r>
                      <a:r>
                        <a:rPr sz="900" spc="40" dirty="0">
                          <a:latin typeface="Calibri"/>
                          <a:cs typeface="Calibri"/>
                        </a:rPr>
                        <a:t>changeover.</a:t>
                      </a:r>
                      <a:endParaRPr sz="900">
                        <a:latin typeface="Calibri"/>
                        <a:cs typeface="Calibri"/>
                      </a:endParaRPr>
                    </a:p>
                    <a:p>
                      <a:pPr marL="24765" marR="304800">
                        <a:lnSpc>
                          <a:spcPts val="1000"/>
                        </a:lnSpc>
                        <a:spcBef>
                          <a:spcPts val="20"/>
                        </a:spcBef>
                      </a:pPr>
                      <a:r>
                        <a:rPr sz="900" spc="50" dirty="0">
                          <a:latin typeface="Calibri"/>
                          <a:cs typeface="Calibri"/>
                        </a:rPr>
                        <a:t>Differential</a:t>
                      </a:r>
                      <a:r>
                        <a:rPr sz="900" spc="25" dirty="0">
                          <a:latin typeface="Calibri"/>
                          <a:cs typeface="Calibri"/>
                        </a:rPr>
                        <a:t> </a:t>
                      </a:r>
                      <a:r>
                        <a:rPr sz="900" spc="70" dirty="0">
                          <a:latin typeface="Calibri"/>
                          <a:cs typeface="Calibri"/>
                        </a:rPr>
                        <a:t>is</a:t>
                      </a:r>
                      <a:r>
                        <a:rPr sz="900" spc="20" dirty="0">
                          <a:latin typeface="Calibri"/>
                          <a:cs typeface="Calibri"/>
                        </a:rPr>
                        <a:t> </a:t>
                      </a:r>
                      <a:r>
                        <a:rPr sz="900" spc="100" dirty="0">
                          <a:latin typeface="Calibri"/>
                          <a:cs typeface="Calibri"/>
                        </a:rPr>
                        <a:t>NOT</a:t>
                      </a:r>
                      <a:r>
                        <a:rPr sz="900" spc="20" dirty="0">
                          <a:latin typeface="Calibri"/>
                          <a:cs typeface="Calibri"/>
                        </a:rPr>
                        <a:t> </a:t>
                      </a:r>
                      <a:r>
                        <a:rPr sz="900" spc="60" dirty="0">
                          <a:latin typeface="Calibri"/>
                          <a:cs typeface="Calibri"/>
                        </a:rPr>
                        <a:t>deadband.</a:t>
                      </a:r>
                      <a:r>
                        <a:rPr sz="900" spc="25" dirty="0">
                          <a:latin typeface="Calibri"/>
                          <a:cs typeface="Calibri"/>
                        </a:rPr>
                        <a:t> </a:t>
                      </a:r>
                      <a:r>
                        <a:rPr sz="900" spc="75" dirty="0">
                          <a:latin typeface="Calibri"/>
                          <a:cs typeface="Calibri"/>
                        </a:rPr>
                        <a:t>See</a:t>
                      </a:r>
                      <a:r>
                        <a:rPr sz="900" spc="20" dirty="0">
                          <a:latin typeface="Calibri"/>
                          <a:cs typeface="Calibri"/>
                        </a:rPr>
                        <a:t> </a:t>
                      </a:r>
                      <a:r>
                        <a:rPr sz="900" spc="-20" dirty="0">
                          <a:latin typeface="Calibri"/>
                          <a:cs typeface="Calibri"/>
                        </a:rPr>
                        <a:t>Auto</a:t>
                      </a:r>
                      <a:r>
                        <a:rPr sz="900" spc="65" dirty="0">
                          <a:latin typeface="Calibri"/>
                          <a:cs typeface="Calibri"/>
                        </a:rPr>
                        <a:t> Changeover</a:t>
                      </a:r>
                      <a:r>
                        <a:rPr sz="900" spc="125" dirty="0">
                          <a:latin typeface="Calibri"/>
                          <a:cs typeface="Calibri"/>
                        </a:rPr>
                        <a:t> </a:t>
                      </a:r>
                      <a:r>
                        <a:rPr sz="900" dirty="0">
                          <a:latin typeface="Calibri"/>
                          <a:cs typeface="Calibri"/>
                        </a:rPr>
                        <a:t>operation</a:t>
                      </a:r>
                      <a:r>
                        <a:rPr sz="900" spc="130" dirty="0">
                          <a:latin typeface="Calibri"/>
                          <a:cs typeface="Calibri"/>
                        </a:rPr>
                        <a:t> </a:t>
                      </a:r>
                      <a:r>
                        <a:rPr sz="900" spc="65" dirty="0">
                          <a:latin typeface="Calibri"/>
                          <a:cs typeface="Calibri"/>
                        </a:rPr>
                        <a:t>on</a:t>
                      </a:r>
                      <a:r>
                        <a:rPr sz="900" spc="130" dirty="0">
                          <a:latin typeface="Calibri"/>
                          <a:cs typeface="Calibri"/>
                        </a:rPr>
                        <a:t> </a:t>
                      </a:r>
                      <a:r>
                        <a:rPr sz="900" spc="75" dirty="0">
                          <a:latin typeface="Calibri"/>
                          <a:cs typeface="Calibri"/>
                        </a:rPr>
                        <a:t>page</a:t>
                      </a:r>
                      <a:r>
                        <a:rPr sz="900" spc="130" dirty="0">
                          <a:latin typeface="Calibri"/>
                          <a:cs typeface="Calibri"/>
                        </a:rPr>
                        <a:t> </a:t>
                      </a:r>
                      <a:r>
                        <a:rPr sz="900" spc="30" dirty="0">
                          <a:latin typeface="Calibri"/>
                          <a:cs typeface="Calibri"/>
                        </a:rPr>
                        <a:t>38.</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5"/>
                  </a:ext>
                </a:extLst>
              </a:tr>
              <a:tr h="924935">
                <a:tc>
                  <a:txBody>
                    <a:bodyPr/>
                    <a:lstStyle/>
                    <a:p>
                      <a:pPr marL="24765">
                        <a:lnSpc>
                          <a:spcPct val="100000"/>
                        </a:lnSpc>
                      </a:pPr>
                      <a:r>
                        <a:rPr sz="900" spc="75" dirty="0">
                          <a:latin typeface="Calibri"/>
                          <a:cs typeface="Calibri"/>
                        </a:rPr>
                        <a:t>3020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5560" indent="-635">
                        <a:lnSpc>
                          <a:spcPts val="1000"/>
                        </a:lnSpc>
                        <a:spcBef>
                          <a:spcPts val="100"/>
                        </a:spcBef>
                      </a:pPr>
                      <a:r>
                        <a:rPr sz="900" spc="80" dirty="0">
                          <a:latin typeface="Calibri"/>
                          <a:cs typeface="Calibri"/>
                        </a:rPr>
                        <a:t>Finish</a:t>
                      </a:r>
                      <a:r>
                        <a:rPr sz="900" spc="10" dirty="0">
                          <a:latin typeface="Calibri"/>
                          <a:cs typeface="Calibri"/>
                        </a:rPr>
                        <a:t> </a:t>
                      </a:r>
                      <a:r>
                        <a:rPr sz="900" dirty="0">
                          <a:latin typeface="Calibri"/>
                          <a:cs typeface="Calibri"/>
                        </a:rPr>
                        <a:t>with</a:t>
                      </a:r>
                      <a:r>
                        <a:rPr sz="900" spc="25" dirty="0">
                          <a:latin typeface="Calibri"/>
                          <a:cs typeface="Calibri"/>
                        </a:rPr>
                        <a:t> </a:t>
                      </a:r>
                      <a:r>
                        <a:rPr sz="900" spc="60" dirty="0">
                          <a:latin typeface="Calibri"/>
                          <a:cs typeface="Calibri"/>
                        </a:rPr>
                        <a:t>high </a:t>
                      </a:r>
                      <a:r>
                        <a:rPr sz="900" spc="55" dirty="0">
                          <a:latin typeface="Calibri"/>
                          <a:cs typeface="Calibri"/>
                        </a:rPr>
                        <a:t>cool</a:t>
                      </a:r>
                      <a:r>
                        <a:rPr sz="900" spc="20" dirty="0">
                          <a:latin typeface="Calibri"/>
                          <a:cs typeface="Calibri"/>
                        </a:rPr>
                        <a:t> </a:t>
                      </a:r>
                      <a:r>
                        <a:rPr sz="900" spc="60" dirty="0">
                          <a:latin typeface="Calibri"/>
                          <a:cs typeface="Calibri"/>
                        </a:rPr>
                        <a:t>stage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5" dirty="0">
                          <a:highlight>
                            <a:srgbClr val="FFFF00"/>
                          </a:highlight>
                          <a:latin typeface="Calibri"/>
                          <a:cs typeface="Calibri"/>
                        </a:rPr>
                        <a:t>No</a:t>
                      </a:r>
                      <a:endParaRPr sz="900" dirty="0">
                        <a:highlight>
                          <a:srgbClr val="FFFF00"/>
                        </a:highlight>
                        <a:latin typeface="Calibri"/>
                        <a:cs typeface="Calibri"/>
                      </a:endParaRPr>
                    </a:p>
                    <a:p>
                      <a:pPr marL="177165" indent="-153035">
                        <a:lnSpc>
                          <a:spcPts val="1040"/>
                        </a:lnSpc>
                        <a:buFont typeface="Calibri"/>
                        <a:buChar char="•"/>
                        <a:tabLst>
                          <a:tab pos="177800" algn="l"/>
                        </a:tabLst>
                      </a:pPr>
                      <a:r>
                        <a:rPr sz="900" spc="35" dirty="0">
                          <a:latin typeface="Calibri"/>
                          <a:cs typeface="Calibri"/>
                        </a:rPr>
                        <a:t>Yes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50" dirty="0">
                          <a:latin typeface="Calibri"/>
                          <a:cs typeface="Calibri"/>
                        </a:rPr>
                        <a:t>No</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516890">
                        <a:lnSpc>
                          <a:spcPts val="1000"/>
                        </a:lnSpc>
                        <a:spcBef>
                          <a:spcPts val="100"/>
                        </a:spcBef>
                      </a:pPr>
                      <a:r>
                        <a:rPr sz="900" spc="70" dirty="0">
                          <a:latin typeface="Calibri"/>
                          <a:cs typeface="Calibri"/>
                        </a:rPr>
                        <a:t>This</a:t>
                      </a:r>
                      <a:r>
                        <a:rPr sz="900" spc="10" dirty="0">
                          <a:latin typeface="Calibri"/>
                          <a:cs typeface="Calibri"/>
                        </a:rPr>
                        <a:t> </a:t>
                      </a:r>
                      <a:r>
                        <a:rPr sz="900" spc="95" dirty="0">
                          <a:latin typeface="Calibri"/>
                          <a:cs typeface="Calibri"/>
                        </a:rPr>
                        <a:t>ISU</a:t>
                      </a:r>
                      <a:r>
                        <a:rPr sz="900" spc="25" dirty="0">
                          <a:latin typeface="Calibri"/>
                          <a:cs typeface="Calibri"/>
                        </a:rPr>
                        <a:t> </a:t>
                      </a:r>
                      <a:r>
                        <a:rPr sz="900" spc="70" dirty="0">
                          <a:latin typeface="Calibri"/>
                          <a:cs typeface="Calibri"/>
                        </a:rPr>
                        <a:t>is</a:t>
                      </a:r>
                      <a:r>
                        <a:rPr sz="900" spc="25" dirty="0">
                          <a:latin typeface="Calibri"/>
                          <a:cs typeface="Calibri"/>
                        </a:rPr>
                        <a:t> </a:t>
                      </a:r>
                      <a:r>
                        <a:rPr sz="900" spc="50" dirty="0">
                          <a:latin typeface="Calibri"/>
                          <a:cs typeface="Calibri"/>
                        </a:rPr>
                        <a:t>only</a:t>
                      </a:r>
                      <a:r>
                        <a:rPr sz="900" spc="10" dirty="0">
                          <a:latin typeface="Calibri"/>
                          <a:cs typeface="Calibri"/>
                        </a:rPr>
                        <a:t> </a:t>
                      </a:r>
                      <a:r>
                        <a:rPr sz="900" spc="60" dirty="0">
                          <a:latin typeface="Calibri"/>
                          <a:cs typeface="Calibri"/>
                        </a:rPr>
                        <a:t>displayed</a:t>
                      </a:r>
                      <a:r>
                        <a:rPr sz="900" spc="15" dirty="0">
                          <a:latin typeface="Calibri"/>
                          <a:cs typeface="Calibri"/>
                        </a:rPr>
                        <a:t> </a:t>
                      </a:r>
                      <a:r>
                        <a:rPr sz="900" spc="55" dirty="0">
                          <a:latin typeface="Calibri"/>
                          <a:cs typeface="Calibri"/>
                        </a:rPr>
                        <a:t>when</a:t>
                      </a:r>
                      <a:r>
                        <a:rPr sz="900" spc="20" dirty="0">
                          <a:latin typeface="Calibri"/>
                          <a:cs typeface="Calibri"/>
                        </a:rPr>
                        <a:t> </a:t>
                      </a:r>
                      <a:r>
                        <a:rPr sz="900" spc="-25" dirty="0">
                          <a:latin typeface="Calibri"/>
                          <a:cs typeface="Calibri"/>
                        </a:rPr>
                        <a:t>the</a:t>
                      </a:r>
                      <a:r>
                        <a:rPr sz="900" spc="55" dirty="0">
                          <a:latin typeface="Calibri"/>
                          <a:cs typeface="Calibri"/>
                        </a:rPr>
                        <a:t> thermostat</a:t>
                      </a:r>
                      <a:r>
                        <a:rPr sz="900" spc="30" dirty="0">
                          <a:latin typeface="Calibri"/>
                          <a:cs typeface="Calibri"/>
                        </a:rPr>
                        <a:t> </a:t>
                      </a:r>
                      <a:r>
                        <a:rPr sz="900" spc="70" dirty="0">
                          <a:latin typeface="Calibri"/>
                          <a:cs typeface="Calibri"/>
                        </a:rPr>
                        <a:t>is</a:t>
                      </a:r>
                      <a:r>
                        <a:rPr sz="900" spc="35" dirty="0">
                          <a:latin typeface="Calibri"/>
                          <a:cs typeface="Calibri"/>
                        </a:rPr>
                        <a:t> </a:t>
                      </a:r>
                      <a:r>
                        <a:rPr sz="900" spc="50" dirty="0">
                          <a:latin typeface="Calibri"/>
                          <a:cs typeface="Calibri"/>
                        </a:rPr>
                        <a:t>set</a:t>
                      </a:r>
                      <a:r>
                        <a:rPr sz="900" spc="35" dirty="0">
                          <a:latin typeface="Calibri"/>
                          <a:cs typeface="Calibri"/>
                        </a:rPr>
                        <a:t> </a:t>
                      </a:r>
                      <a:r>
                        <a:rPr sz="900" dirty="0">
                          <a:latin typeface="Calibri"/>
                          <a:cs typeface="Calibri"/>
                        </a:rPr>
                        <a:t>for</a:t>
                      </a:r>
                      <a:r>
                        <a:rPr sz="900" spc="35" dirty="0">
                          <a:latin typeface="Calibri"/>
                          <a:cs typeface="Calibri"/>
                        </a:rPr>
                        <a:t> </a:t>
                      </a:r>
                      <a:r>
                        <a:rPr sz="900" spc="100" dirty="0">
                          <a:latin typeface="Calibri"/>
                          <a:cs typeface="Calibri"/>
                        </a:rPr>
                        <a:t>2</a:t>
                      </a:r>
                      <a:r>
                        <a:rPr sz="900" spc="30" dirty="0">
                          <a:latin typeface="Calibri"/>
                          <a:cs typeface="Calibri"/>
                        </a:rPr>
                        <a:t> </a:t>
                      </a:r>
                      <a:r>
                        <a:rPr sz="900" spc="55" dirty="0">
                          <a:latin typeface="Calibri"/>
                          <a:cs typeface="Calibri"/>
                        </a:rPr>
                        <a:t>cool</a:t>
                      </a:r>
                      <a:r>
                        <a:rPr sz="900" spc="40" dirty="0">
                          <a:latin typeface="Calibri"/>
                          <a:cs typeface="Calibri"/>
                        </a:rPr>
                        <a:t> </a:t>
                      </a:r>
                      <a:r>
                        <a:rPr sz="900" spc="55" dirty="0">
                          <a:latin typeface="Calibri"/>
                          <a:cs typeface="Calibri"/>
                        </a:rPr>
                        <a:t>stages.</a:t>
                      </a:r>
                      <a:endParaRPr sz="900">
                        <a:latin typeface="Calibri"/>
                        <a:cs typeface="Calibri"/>
                      </a:endParaRPr>
                    </a:p>
                    <a:p>
                      <a:pPr marL="24765">
                        <a:lnSpc>
                          <a:spcPts val="940"/>
                        </a:lnSpc>
                      </a:pPr>
                      <a:r>
                        <a:rPr sz="900" spc="55" dirty="0">
                          <a:latin typeface="Calibri"/>
                          <a:cs typeface="Calibri"/>
                        </a:rPr>
                        <a:t>When</a:t>
                      </a:r>
                      <a:r>
                        <a:rPr sz="900" spc="70" dirty="0">
                          <a:latin typeface="Calibri"/>
                          <a:cs typeface="Calibri"/>
                        </a:rPr>
                        <a:t> </a:t>
                      </a:r>
                      <a:r>
                        <a:rPr sz="900" spc="50" dirty="0">
                          <a:latin typeface="Calibri"/>
                          <a:cs typeface="Calibri"/>
                        </a:rPr>
                        <a:t>set</a:t>
                      </a:r>
                      <a:r>
                        <a:rPr sz="900" spc="60" dirty="0">
                          <a:latin typeface="Calibri"/>
                          <a:cs typeface="Calibri"/>
                        </a:rPr>
                        <a:t> </a:t>
                      </a:r>
                      <a:r>
                        <a:rPr sz="900" dirty="0">
                          <a:latin typeface="Calibri"/>
                          <a:cs typeface="Calibri"/>
                        </a:rPr>
                        <a:t>to</a:t>
                      </a:r>
                      <a:r>
                        <a:rPr sz="900" spc="65" dirty="0">
                          <a:latin typeface="Calibri"/>
                          <a:cs typeface="Calibri"/>
                        </a:rPr>
                        <a:t> </a:t>
                      </a:r>
                      <a:r>
                        <a:rPr sz="900" dirty="0">
                          <a:latin typeface="Calibri"/>
                          <a:cs typeface="Calibri"/>
                        </a:rPr>
                        <a:t>Yes,</a:t>
                      </a:r>
                      <a:r>
                        <a:rPr sz="900" spc="65" dirty="0">
                          <a:latin typeface="Calibri"/>
                          <a:cs typeface="Calibri"/>
                        </a:rPr>
                        <a:t> </a:t>
                      </a:r>
                      <a:r>
                        <a:rPr sz="900" spc="55" dirty="0">
                          <a:latin typeface="Calibri"/>
                          <a:cs typeface="Calibri"/>
                        </a:rPr>
                        <a:t>then</a:t>
                      </a:r>
                      <a:r>
                        <a:rPr sz="900" spc="65" dirty="0">
                          <a:latin typeface="Calibri"/>
                          <a:cs typeface="Calibri"/>
                        </a:rPr>
                        <a:t> once </a:t>
                      </a:r>
                      <a:r>
                        <a:rPr sz="900" dirty="0">
                          <a:latin typeface="Calibri"/>
                          <a:cs typeface="Calibri"/>
                        </a:rPr>
                        <a:t>the</a:t>
                      </a:r>
                      <a:r>
                        <a:rPr sz="900" spc="65" dirty="0">
                          <a:latin typeface="Calibri"/>
                          <a:cs typeface="Calibri"/>
                        </a:rPr>
                        <a:t> </a:t>
                      </a:r>
                      <a:r>
                        <a:rPr sz="900" spc="40" dirty="0">
                          <a:latin typeface="Calibri"/>
                          <a:cs typeface="Calibri"/>
                        </a:rPr>
                        <a:t>thermostat</a:t>
                      </a:r>
                      <a:endParaRPr sz="900">
                        <a:latin typeface="Calibri"/>
                        <a:cs typeface="Calibri"/>
                      </a:endParaRPr>
                    </a:p>
                    <a:p>
                      <a:pPr marL="24765" marR="187325">
                        <a:lnSpc>
                          <a:spcPct val="92600"/>
                        </a:lnSpc>
                        <a:spcBef>
                          <a:spcPts val="40"/>
                        </a:spcBef>
                      </a:pPr>
                      <a:r>
                        <a:rPr sz="900" spc="90" dirty="0">
                          <a:latin typeface="Calibri"/>
                          <a:cs typeface="Calibri"/>
                        </a:rPr>
                        <a:t>has</a:t>
                      </a:r>
                      <a:r>
                        <a:rPr sz="900" spc="55" dirty="0">
                          <a:latin typeface="Calibri"/>
                          <a:cs typeface="Calibri"/>
                        </a:rPr>
                        <a:t> </a:t>
                      </a:r>
                      <a:r>
                        <a:rPr sz="900" spc="75" dirty="0">
                          <a:latin typeface="Calibri"/>
                          <a:cs typeface="Calibri"/>
                        </a:rPr>
                        <a:t>upstaged</a:t>
                      </a:r>
                      <a:r>
                        <a:rPr sz="900" spc="55" dirty="0">
                          <a:latin typeface="Calibri"/>
                          <a:cs typeface="Calibri"/>
                        </a:rPr>
                        <a:t> </a:t>
                      </a:r>
                      <a:r>
                        <a:rPr sz="900" dirty="0">
                          <a:latin typeface="Calibri"/>
                          <a:cs typeface="Calibri"/>
                        </a:rPr>
                        <a:t>to</a:t>
                      </a:r>
                      <a:r>
                        <a:rPr sz="900" spc="55" dirty="0">
                          <a:latin typeface="Calibri"/>
                          <a:cs typeface="Calibri"/>
                        </a:rPr>
                        <a:t> </a:t>
                      </a:r>
                      <a:r>
                        <a:rPr sz="900" spc="70" dirty="0">
                          <a:latin typeface="Calibri"/>
                          <a:cs typeface="Calibri"/>
                        </a:rPr>
                        <a:t>stage</a:t>
                      </a:r>
                      <a:r>
                        <a:rPr sz="900" spc="55" dirty="0">
                          <a:latin typeface="Calibri"/>
                          <a:cs typeface="Calibri"/>
                        </a:rPr>
                        <a:t> </a:t>
                      </a:r>
                      <a:r>
                        <a:rPr sz="900" spc="100" dirty="0">
                          <a:latin typeface="Calibri"/>
                          <a:cs typeface="Calibri"/>
                        </a:rPr>
                        <a:t>2</a:t>
                      </a:r>
                      <a:r>
                        <a:rPr sz="900" spc="55" dirty="0">
                          <a:latin typeface="Calibri"/>
                          <a:cs typeface="Calibri"/>
                        </a:rPr>
                        <a:t> </a:t>
                      </a:r>
                      <a:r>
                        <a:rPr sz="900" dirty="0">
                          <a:latin typeface="Calibri"/>
                          <a:cs typeface="Calibri"/>
                        </a:rPr>
                        <a:t>cool,</a:t>
                      </a:r>
                      <a:r>
                        <a:rPr sz="900" spc="55" dirty="0">
                          <a:latin typeface="Calibri"/>
                          <a:cs typeface="Calibri"/>
                        </a:rPr>
                        <a:t> </a:t>
                      </a:r>
                      <a:r>
                        <a:rPr sz="900" spc="60" dirty="0">
                          <a:latin typeface="Calibri"/>
                          <a:cs typeface="Calibri"/>
                        </a:rPr>
                        <a:t>this </a:t>
                      </a:r>
                      <a:r>
                        <a:rPr sz="900" spc="35" dirty="0">
                          <a:latin typeface="Calibri"/>
                          <a:cs typeface="Calibri"/>
                        </a:rPr>
                        <a:t>feature </a:t>
                      </a:r>
                      <a:r>
                        <a:rPr sz="900" spc="55" dirty="0">
                          <a:latin typeface="Calibri"/>
                          <a:cs typeface="Calibri"/>
                        </a:rPr>
                        <a:t>keeps</a:t>
                      </a:r>
                      <a:r>
                        <a:rPr sz="900" spc="75" dirty="0">
                          <a:latin typeface="Calibri"/>
                          <a:cs typeface="Calibri"/>
                        </a:rPr>
                        <a:t> </a:t>
                      </a:r>
                      <a:r>
                        <a:rPr sz="900" dirty="0">
                          <a:latin typeface="Calibri"/>
                          <a:cs typeface="Calibri"/>
                        </a:rPr>
                        <a:t>the</a:t>
                      </a:r>
                      <a:r>
                        <a:rPr sz="900" spc="75" dirty="0">
                          <a:latin typeface="Calibri"/>
                          <a:cs typeface="Calibri"/>
                        </a:rPr>
                        <a:t> </a:t>
                      </a:r>
                      <a:r>
                        <a:rPr sz="900" spc="80" dirty="0">
                          <a:latin typeface="Calibri"/>
                          <a:cs typeface="Calibri"/>
                        </a:rPr>
                        <a:t>high</a:t>
                      </a:r>
                      <a:r>
                        <a:rPr sz="900" spc="75" dirty="0">
                          <a:latin typeface="Calibri"/>
                          <a:cs typeface="Calibri"/>
                        </a:rPr>
                        <a:t> </a:t>
                      </a:r>
                      <a:r>
                        <a:rPr sz="900" spc="70" dirty="0">
                          <a:latin typeface="Calibri"/>
                          <a:cs typeface="Calibri"/>
                        </a:rPr>
                        <a:t>stage</a:t>
                      </a:r>
                      <a:r>
                        <a:rPr sz="900" spc="75" dirty="0">
                          <a:latin typeface="Calibri"/>
                          <a:cs typeface="Calibri"/>
                        </a:rPr>
                        <a:t> </a:t>
                      </a:r>
                      <a:r>
                        <a:rPr sz="900" dirty="0">
                          <a:latin typeface="Calibri"/>
                          <a:cs typeface="Calibri"/>
                        </a:rPr>
                        <a:t>of</a:t>
                      </a:r>
                      <a:r>
                        <a:rPr sz="900" spc="75" dirty="0">
                          <a:latin typeface="Calibri"/>
                          <a:cs typeface="Calibri"/>
                        </a:rPr>
                        <a:t> </a:t>
                      </a:r>
                      <a:r>
                        <a:rPr sz="900" dirty="0">
                          <a:latin typeface="Calibri"/>
                          <a:cs typeface="Calibri"/>
                        </a:rPr>
                        <a:t>the</a:t>
                      </a:r>
                      <a:r>
                        <a:rPr sz="900" spc="75" dirty="0">
                          <a:latin typeface="Calibri"/>
                          <a:cs typeface="Calibri"/>
                        </a:rPr>
                        <a:t> </a:t>
                      </a:r>
                      <a:r>
                        <a:rPr sz="900" spc="55" dirty="0">
                          <a:latin typeface="Calibri"/>
                          <a:cs typeface="Calibri"/>
                        </a:rPr>
                        <a:t>cooling </a:t>
                      </a:r>
                      <a:r>
                        <a:rPr sz="900" spc="60" dirty="0">
                          <a:latin typeface="Calibri"/>
                          <a:cs typeface="Calibri"/>
                        </a:rPr>
                        <a:t>equipment</a:t>
                      </a:r>
                      <a:r>
                        <a:rPr sz="900" spc="50" dirty="0">
                          <a:latin typeface="Calibri"/>
                          <a:cs typeface="Calibri"/>
                        </a:rPr>
                        <a:t> </a:t>
                      </a:r>
                      <a:r>
                        <a:rPr sz="900" spc="75" dirty="0">
                          <a:latin typeface="Calibri"/>
                          <a:cs typeface="Calibri"/>
                        </a:rPr>
                        <a:t>running</a:t>
                      </a:r>
                      <a:r>
                        <a:rPr sz="900" spc="55" dirty="0">
                          <a:latin typeface="Calibri"/>
                          <a:cs typeface="Calibri"/>
                        </a:rPr>
                        <a:t> </a:t>
                      </a:r>
                      <a:r>
                        <a:rPr sz="900" spc="50" dirty="0">
                          <a:latin typeface="Calibri"/>
                          <a:cs typeface="Calibri"/>
                        </a:rPr>
                        <a:t>until</a:t>
                      </a:r>
                      <a:r>
                        <a:rPr sz="900" spc="55" dirty="0">
                          <a:latin typeface="Calibri"/>
                          <a:cs typeface="Calibri"/>
                        </a:rPr>
                        <a:t> </a:t>
                      </a:r>
                      <a:r>
                        <a:rPr sz="900" dirty="0">
                          <a:latin typeface="Calibri"/>
                          <a:cs typeface="Calibri"/>
                        </a:rPr>
                        <a:t>the</a:t>
                      </a:r>
                      <a:r>
                        <a:rPr sz="900" spc="55" dirty="0">
                          <a:latin typeface="Calibri"/>
                          <a:cs typeface="Calibri"/>
                        </a:rPr>
                        <a:t> </a:t>
                      </a:r>
                      <a:r>
                        <a:rPr sz="900" spc="40" dirty="0">
                          <a:latin typeface="Calibri"/>
                          <a:cs typeface="Calibri"/>
                        </a:rPr>
                        <a:t>desired </a:t>
                      </a:r>
                      <a:r>
                        <a:rPr sz="900" spc="55" dirty="0">
                          <a:latin typeface="Calibri"/>
                          <a:cs typeface="Calibri"/>
                        </a:rPr>
                        <a:t>setpoint</a:t>
                      </a:r>
                      <a:r>
                        <a:rPr sz="900" spc="5" dirty="0">
                          <a:latin typeface="Calibri"/>
                          <a:cs typeface="Calibri"/>
                        </a:rPr>
                        <a:t> </a:t>
                      </a:r>
                      <a:r>
                        <a:rPr sz="900" spc="70" dirty="0">
                          <a:latin typeface="Calibri"/>
                          <a:cs typeface="Calibri"/>
                        </a:rPr>
                        <a:t>is</a:t>
                      </a:r>
                      <a:r>
                        <a:rPr sz="900" spc="10" dirty="0">
                          <a:latin typeface="Calibri"/>
                          <a:cs typeface="Calibri"/>
                        </a:rPr>
                        <a:t> </a:t>
                      </a:r>
                      <a:r>
                        <a:rPr sz="900" spc="45" dirty="0">
                          <a:latin typeface="Calibri"/>
                          <a:cs typeface="Calibri"/>
                        </a:rPr>
                        <a:t>reached.</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6"/>
                  </a:ext>
                </a:extLst>
              </a:tr>
              <a:tr h="1175712">
                <a:tc>
                  <a:txBody>
                    <a:bodyPr/>
                    <a:lstStyle/>
                    <a:p>
                      <a:pPr marL="24765">
                        <a:lnSpc>
                          <a:spcPct val="100000"/>
                        </a:lnSpc>
                      </a:pPr>
                      <a:r>
                        <a:rPr sz="900" spc="75" dirty="0">
                          <a:latin typeface="Calibri"/>
                          <a:cs typeface="Calibri"/>
                        </a:rPr>
                        <a:t>3021</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5560" indent="-635">
                        <a:lnSpc>
                          <a:spcPts val="1000"/>
                        </a:lnSpc>
                        <a:spcBef>
                          <a:spcPts val="100"/>
                        </a:spcBef>
                      </a:pPr>
                      <a:r>
                        <a:rPr sz="900" spc="80" dirty="0">
                          <a:latin typeface="Calibri"/>
                          <a:cs typeface="Calibri"/>
                        </a:rPr>
                        <a:t>Finish</a:t>
                      </a:r>
                      <a:r>
                        <a:rPr sz="900" spc="10" dirty="0">
                          <a:latin typeface="Calibri"/>
                          <a:cs typeface="Calibri"/>
                        </a:rPr>
                        <a:t> </a:t>
                      </a:r>
                      <a:r>
                        <a:rPr sz="900" dirty="0">
                          <a:latin typeface="Calibri"/>
                          <a:cs typeface="Calibri"/>
                        </a:rPr>
                        <a:t>with</a:t>
                      </a:r>
                      <a:r>
                        <a:rPr sz="900" spc="25" dirty="0">
                          <a:latin typeface="Calibri"/>
                          <a:cs typeface="Calibri"/>
                        </a:rPr>
                        <a:t> </a:t>
                      </a:r>
                      <a:r>
                        <a:rPr sz="900" spc="60" dirty="0">
                          <a:latin typeface="Calibri"/>
                          <a:cs typeface="Calibri"/>
                        </a:rPr>
                        <a:t>high </a:t>
                      </a:r>
                      <a:r>
                        <a:rPr sz="900" spc="55" dirty="0">
                          <a:latin typeface="Calibri"/>
                          <a:cs typeface="Calibri"/>
                        </a:rPr>
                        <a:t>heat</a:t>
                      </a:r>
                      <a:r>
                        <a:rPr sz="900" spc="15" dirty="0">
                          <a:latin typeface="Calibri"/>
                          <a:cs typeface="Calibri"/>
                        </a:rPr>
                        <a:t> </a:t>
                      </a:r>
                      <a:r>
                        <a:rPr sz="900" spc="60" dirty="0">
                          <a:latin typeface="Calibri"/>
                          <a:cs typeface="Calibri"/>
                        </a:rPr>
                        <a:t>stage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5" dirty="0">
                          <a:highlight>
                            <a:srgbClr val="FFFF00"/>
                          </a:highlight>
                          <a:latin typeface="Calibri"/>
                          <a:cs typeface="Calibri"/>
                        </a:rPr>
                        <a:t>No</a:t>
                      </a:r>
                      <a:endParaRPr sz="900" dirty="0">
                        <a:highlight>
                          <a:srgbClr val="FFFF00"/>
                        </a:highlight>
                        <a:latin typeface="Calibri"/>
                        <a:cs typeface="Calibri"/>
                      </a:endParaRPr>
                    </a:p>
                    <a:p>
                      <a:pPr marL="177165" indent="-153035">
                        <a:lnSpc>
                          <a:spcPts val="1040"/>
                        </a:lnSpc>
                        <a:buFont typeface="Calibri"/>
                        <a:buChar char="•"/>
                        <a:tabLst>
                          <a:tab pos="177800" algn="l"/>
                        </a:tabLst>
                      </a:pPr>
                      <a:r>
                        <a:rPr sz="900" spc="35" dirty="0">
                          <a:latin typeface="Calibri"/>
                          <a:cs typeface="Calibri"/>
                        </a:rPr>
                        <a:t>Yes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50" dirty="0">
                          <a:latin typeface="Calibri"/>
                          <a:cs typeface="Calibri"/>
                        </a:rPr>
                        <a:t>No</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1910">
                        <a:lnSpc>
                          <a:spcPct val="92600"/>
                        </a:lnSpc>
                        <a:spcBef>
                          <a:spcPts val="80"/>
                        </a:spcBef>
                      </a:pPr>
                      <a:r>
                        <a:rPr sz="900" spc="70" dirty="0">
                          <a:latin typeface="Calibri"/>
                          <a:cs typeface="Calibri"/>
                        </a:rPr>
                        <a:t>This</a:t>
                      </a:r>
                      <a:r>
                        <a:rPr sz="900" spc="10" dirty="0">
                          <a:latin typeface="Calibri"/>
                          <a:cs typeface="Calibri"/>
                        </a:rPr>
                        <a:t> </a:t>
                      </a:r>
                      <a:r>
                        <a:rPr sz="900" spc="95" dirty="0">
                          <a:latin typeface="Calibri"/>
                          <a:cs typeface="Calibri"/>
                        </a:rPr>
                        <a:t>ISU</a:t>
                      </a:r>
                      <a:r>
                        <a:rPr sz="900" spc="25" dirty="0">
                          <a:latin typeface="Calibri"/>
                          <a:cs typeface="Calibri"/>
                        </a:rPr>
                        <a:t> </a:t>
                      </a:r>
                      <a:r>
                        <a:rPr sz="900" spc="70" dirty="0">
                          <a:latin typeface="Calibri"/>
                          <a:cs typeface="Calibri"/>
                        </a:rPr>
                        <a:t>is</a:t>
                      </a:r>
                      <a:r>
                        <a:rPr sz="900" spc="25" dirty="0">
                          <a:latin typeface="Calibri"/>
                          <a:cs typeface="Calibri"/>
                        </a:rPr>
                        <a:t> </a:t>
                      </a:r>
                      <a:r>
                        <a:rPr sz="900" spc="50" dirty="0">
                          <a:latin typeface="Calibri"/>
                          <a:cs typeface="Calibri"/>
                        </a:rPr>
                        <a:t>only</a:t>
                      </a:r>
                      <a:r>
                        <a:rPr sz="900" spc="10" dirty="0">
                          <a:latin typeface="Calibri"/>
                          <a:cs typeface="Calibri"/>
                        </a:rPr>
                        <a:t> </a:t>
                      </a:r>
                      <a:r>
                        <a:rPr sz="900" spc="60" dirty="0">
                          <a:latin typeface="Calibri"/>
                          <a:cs typeface="Calibri"/>
                        </a:rPr>
                        <a:t>displayed</a:t>
                      </a:r>
                      <a:r>
                        <a:rPr sz="900" spc="15" dirty="0">
                          <a:latin typeface="Calibri"/>
                          <a:cs typeface="Calibri"/>
                        </a:rPr>
                        <a:t> </a:t>
                      </a:r>
                      <a:r>
                        <a:rPr sz="900" spc="55" dirty="0">
                          <a:latin typeface="Calibri"/>
                          <a:cs typeface="Calibri"/>
                        </a:rPr>
                        <a:t>when</a:t>
                      </a:r>
                      <a:r>
                        <a:rPr sz="900" spc="20" dirty="0">
                          <a:latin typeface="Calibri"/>
                          <a:cs typeface="Calibri"/>
                        </a:rPr>
                        <a:t> </a:t>
                      </a:r>
                      <a:r>
                        <a:rPr sz="900" spc="-25" dirty="0">
                          <a:latin typeface="Calibri"/>
                          <a:cs typeface="Calibri"/>
                        </a:rPr>
                        <a:t>the</a:t>
                      </a:r>
                      <a:r>
                        <a:rPr sz="900" spc="55" dirty="0">
                          <a:latin typeface="Calibri"/>
                          <a:cs typeface="Calibri"/>
                        </a:rPr>
                        <a:t> thermostat</a:t>
                      </a:r>
                      <a:r>
                        <a:rPr sz="900" spc="5" dirty="0">
                          <a:latin typeface="Calibri"/>
                          <a:cs typeface="Calibri"/>
                        </a:rPr>
                        <a:t> </a:t>
                      </a:r>
                      <a:r>
                        <a:rPr sz="900" spc="70" dirty="0">
                          <a:latin typeface="Calibri"/>
                          <a:cs typeface="Calibri"/>
                        </a:rPr>
                        <a:t>is</a:t>
                      </a:r>
                      <a:r>
                        <a:rPr sz="900" spc="10" dirty="0">
                          <a:latin typeface="Calibri"/>
                          <a:cs typeface="Calibri"/>
                        </a:rPr>
                        <a:t> </a:t>
                      </a:r>
                      <a:r>
                        <a:rPr sz="900" spc="50" dirty="0">
                          <a:latin typeface="Calibri"/>
                          <a:cs typeface="Calibri"/>
                        </a:rPr>
                        <a:t>set</a:t>
                      </a:r>
                      <a:r>
                        <a:rPr sz="900" spc="15" dirty="0">
                          <a:latin typeface="Calibri"/>
                          <a:cs typeface="Calibri"/>
                        </a:rPr>
                        <a:t> </a:t>
                      </a:r>
                      <a:r>
                        <a:rPr sz="900" dirty="0">
                          <a:latin typeface="Calibri"/>
                          <a:cs typeface="Calibri"/>
                        </a:rPr>
                        <a:t>for</a:t>
                      </a:r>
                      <a:r>
                        <a:rPr sz="900" spc="15" dirty="0">
                          <a:latin typeface="Calibri"/>
                          <a:cs typeface="Calibri"/>
                        </a:rPr>
                        <a:t> </a:t>
                      </a:r>
                      <a:r>
                        <a:rPr sz="900" spc="100" dirty="0">
                          <a:latin typeface="Calibri"/>
                          <a:cs typeface="Calibri"/>
                        </a:rPr>
                        <a:t>2</a:t>
                      </a:r>
                      <a:r>
                        <a:rPr sz="900" spc="10" dirty="0">
                          <a:latin typeface="Calibri"/>
                          <a:cs typeface="Calibri"/>
                        </a:rPr>
                        <a:t> </a:t>
                      </a:r>
                      <a:r>
                        <a:rPr sz="900" spc="55" dirty="0">
                          <a:latin typeface="Calibri"/>
                          <a:cs typeface="Calibri"/>
                        </a:rPr>
                        <a:t>heat</a:t>
                      </a:r>
                      <a:r>
                        <a:rPr sz="900" spc="20" dirty="0">
                          <a:latin typeface="Calibri"/>
                          <a:cs typeface="Calibri"/>
                        </a:rPr>
                        <a:t> </a:t>
                      </a:r>
                      <a:r>
                        <a:rPr sz="900" spc="65" dirty="0">
                          <a:latin typeface="Calibri"/>
                          <a:cs typeface="Calibri"/>
                        </a:rPr>
                        <a:t>stages.</a:t>
                      </a:r>
                      <a:r>
                        <a:rPr sz="900" spc="15" dirty="0">
                          <a:latin typeface="Calibri"/>
                          <a:cs typeface="Calibri"/>
                        </a:rPr>
                        <a:t> </a:t>
                      </a:r>
                      <a:r>
                        <a:rPr sz="900" spc="65" dirty="0">
                          <a:latin typeface="Calibri"/>
                          <a:cs typeface="Calibri"/>
                        </a:rPr>
                        <a:t>Or</a:t>
                      </a:r>
                      <a:r>
                        <a:rPr sz="900" spc="15" dirty="0">
                          <a:latin typeface="Calibri"/>
                          <a:cs typeface="Calibri"/>
                        </a:rPr>
                        <a:t> </a:t>
                      </a:r>
                      <a:r>
                        <a:rPr sz="900" spc="80" dirty="0">
                          <a:latin typeface="Calibri"/>
                          <a:cs typeface="Calibri"/>
                        </a:rPr>
                        <a:t>a</a:t>
                      </a:r>
                      <a:r>
                        <a:rPr sz="900" spc="5" dirty="0">
                          <a:latin typeface="Calibri"/>
                          <a:cs typeface="Calibri"/>
                        </a:rPr>
                        <a:t> </a:t>
                      </a:r>
                      <a:r>
                        <a:rPr sz="900" spc="35" dirty="0">
                          <a:latin typeface="Calibri"/>
                          <a:cs typeface="Calibri"/>
                        </a:rPr>
                        <a:t>heat </a:t>
                      </a:r>
                      <a:r>
                        <a:rPr sz="900" spc="85" dirty="0">
                          <a:latin typeface="Calibri"/>
                          <a:cs typeface="Calibri"/>
                        </a:rPr>
                        <a:t>pump</a:t>
                      </a:r>
                      <a:r>
                        <a:rPr sz="900" spc="40" dirty="0">
                          <a:latin typeface="Calibri"/>
                          <a:cs typeface="Calibri"/>
                        </a:rPr>
                        <a:t> </a:t>
                      </a:r>
                      <a:r>
                        <a:rPr sz="900" dirty="0">
                          <a:latin typeface="Calibri"/>
                          <a:cs typeface="Calibri"/>
                        </a:rPr>
                        <a:t>with</a:t>
                      </a:r>
                      <a:r>
                        <a:rPr sz="900" spc="45" dirty="0">
                          <a:latin typeface="Calibri"/>
                          <a:cs typeface="Calibri"/>
                        </a:rPr>
                        <a:t> </a:t>
                      </a:r>
                      <a:r>
                        <a:rPr sz="900" spc="100" dirty="0">
                          <a:latin typeface="Calibri"/>
                          <a:cs typeface="Calibri"/>
                        </a:rPr>
                        <a:t>2</a:t>
                      </a:r>
                      <a:r>
                        <a:rPr sz="900" spc="45" dirty="0">
                          <a:latin typeface="Calibri"/>
                          <a:cs typeface="Calibri"/>
                        </a:rPr>
                        <a:t> </a:t>
                      </a:r>
                      <a:r>
                        <a:rPr sz="900" spc="60" dirty="0">
                          <a:latin typeface="Calibri"/>
                          <a:cs typeface="Calibri"/>
                        </a:rPr>
                        <a:t>compressor</a:t>
                      </a:r>
                      <a:r>
                        <a:rPr sz="900" spc="40" dirty="0">
                          <a:latin typeface="Calibri"/>
                          <a:cs typeface="Calibri"/>
                        </a:rPr>
                        <a:t> </a:t>
                      </a:r>
                      <a:r>
                        <a:rPr sz="900" spc="75" dirty="0">
                          <a:latin typeface="Calibri"/>
                          <a:cs typeface="Calibri"/>
                        </a:rPr>
                        <a:t>stages</a:t>
                      </a:r>
                      <a:r>
                        <a:rPr sz="900" spc="45" dirty="0">
                          <a:latin typeface="Calibri"/>
                          <a:cs typeface="Calibri"/>
                        </a:rPr>
                        <a:t> </a:t>
                      </a:r>
                      <a:r>
                        <a:rPr sz="900" spc="55" dirty="0">
                          <a:latin typeface="Calibri"/>
                          <a:cs typeface="Calibri"/>
                        </a:rPr>
                        <a:t>and/or</a:t>
                      </a:r>
                      <a:r>
                        <a:rPr sz="900" spc="45" dirty="0">
                          <a:latin typeface="Calibri"/>
                          <a:cs typeface="Calibri"/>
                        </a:rPr>
                        <a:t> </a:t>
                      </a:r>
                      <a:r>
                        <a:rPr sz="900" spc="55" dirty="0">
                          <a:latin typeface="Calibri"/>
                          <a:cs typeface="Calibri"/>
                        </a:rPr>
                        <a:t>an </a:t>
                      </a:r>
                      <a:r>
                        <a:rPr sz="900" spc="75" dirty="0">
                          <a:latin typeface="Calibri"/>
                          <a:cs typeface="Calibri"/>
                        </a:rPr>
                        <a:t>aux</a:t>
                      </a:r>
                      <a:r>
                        <a:rPr sz="900" spc="10" dirty="0">
                          <a:latin typeface="Calibri"/>
                          <a:cs typeface="Calibri"/>
                        </a:rPr>
                        <a:t> </a:t>
                      </a:r>
                      <a:r>
                        <a:rPr sz="900" spc="55" dirty="0">
                          <a:latin typeface="Calibri"/>
                          <a:cs typeface="Calibri"/>
                        </a:rPr>
                        <a:t>heat</a:t>
                      </a:r>
                      <a:r>
                        <a:rPr sz="900" spc="15" dirty="0">
                          <a:latin typeface="Calibri"/>
                          <a:cs typeface="Calibri"/>
                        </a:rPr>
                        <a:t> </a:t>
                      </a:r>
                      <a:r>
                        <a:rPr sz="900" spc="45" dirty="0">
                          <a:latin typeface="Calibri"/>
                          <a:cs typeface="Calibri"/>
                        </a:rPr>
                        <a:t>stage.</a:t>
                      </a:r>
                      <a:endParaRPr sz="900">
                        <a:latin typeface="Calibri"/>
                        <a:cs typeface="Calibri"/>
                      </a:endParaRPr>
                    </a:p>
                    <a:p>
                      <a:pPr marL="24765" marR="140335">
                        <a:lnSpc>
                          <a:spcPct val="92500"/>
                        </a:lnSpc>
                      </a:pPr>
                      <a:r>
                        <a:rPr sz="900" spc="55" dirty="0">
                          <a:latin typeface="Calibri"/>
                          <a:cs typeface="Calibri"/>
                        </a:rPr>
                        <a:t>When</a:t>
                      </a:r>
                      <a:r>
                        <a:rPr sz="900" spc="70" dirty="0">
                          <a:latin typeface="Calibri"/>
                          <a:cs typeface="Calibri"/>
                        </a:rPr>
                        <a:t> </a:t>
                      </a:r>
                      <a:r>
                        <a:rPr sz="900" spc="50" dirty="0">
                          <a:latin typeface="Calibri"/>
                          <a:cs typeface="Calibri"/>
                        </a:rPr>
                        <a:t>set</a:t>
                      </a:r>
                      <a:r>
                        <a:rPr sz="900" spc="60" dirty="0">
                          <a:latin typeface="Calibri"/>
                          <a:cs typeface="Calibri"/>
                        </a:rPr>
                        <a:t> </a:t>
                      </a:r>
                      <a:r>
                        <a:rPr sz="900" dirty="0">
                          <a:latin typeface="Calibri"/>
                          <a:cs typeface="Calibri"/>
                        </a:rPr>
                        <a:t>to</a:t>
                      </a:r>
                      <a:r>
                        <a:rPr sz="900" spc="65" dirty="0">
                          <a:latin typeface="Calibri"/>
                          <a:cs typeface="Calibri"/>
                        </a:rPr>
                        <a:t> </a:t>
                      </a:r>
                      <a:r>
                        <a:rPr sz="900" dirty="0">
                          <a:latin typeface="Calibri"/>
                          <a:cs typeface="Calibri"/>
                        </a:rPr>
                        <a:t>Yes,</a:t>
                      </a:r>
                      <a:r>
                        <a:rPr sz="900" spc="65" dirty="0">
                          <a:latin typeface="Calibri"/>
                          <a:cs typeface="Calibri"/>
                        </a:rPr>
                        <a:t> </a:t>
                      </a:r>
                      <a:r>
                        <a:rPr sz="900" spc="55" dirty="0">
                          <a:latin typeface="Calibri"/>
                          <a:cs typeface="Calibri"/>
                        </a:rPr>
                        <a:t>then</a:t>
                      </a:r>
                      <a:r>
                        <a:rPr sz="900" spc="65" dirty="0">
                          <a:latin typeface="Calibri"/>
                          <a:cs typeface="Calibri"/>
                        </a:rPr>
                        <a:t> once </a:t>
                      </a:r>
                      <a:r>
                        <a:rPr sz="900" dirty="0">
                          <a:latin typeface="Calibri"/>
                          <a:cs typeface="Calibri"/>
                        </a:rPr>
                        <a:t>the</a:t>
                      </a:r>
                      <a:r>
                        <a:rPr sz="900" spc="65" dirty="0">
                          <a:latin typeface="Calibri"/>
                          <a:cs typeface="Calibri"/>
                        </a:rPr>
                        <a:t> </a:t>
                      </a:r>
                      <a:r>
                        <a:rPr sz="900" spc="40" dirty="0">
                          <a:latin typeface="Calibri"/>
                          <a:cs typeface="Calibri"/>
                        </a:rPr>
                        <a:t>thermostat </a:t>
                      </a:r>
                      <a:r>
                        <a:rPr sz="900" spc="90" dirty="0">
                          <a:latin typeface="Calibri"/>
                          <a:cs typeface="Calibri"/>
                        </a:rPr>
                        <a:t>has</a:t>
                      </a:r>
                      <a:r>
                        <a:rPr sz="900" spc="55" dirty="0">
                          <a:latin typeface="Calibri"/>
                          <a:cs typeface="Calibri"/>
                        </a:rPr>
                        <a:t> </a:t>
                      </a:r>
                      <a:r>
                        <a:rPr sz="900" spc="75" dirty="0">
                          <a:latin typeface="Calibri"/>
                          <a:cs typeface="Calibri"/>
                        </a:rPr>
                        <a:t>upstaged</a:t>
                      </a:r>
                      <a:r>
                        <a:rPr sz="900" spc="55" dirty="0">
                          <a:latin typeface="Calibri"/>
                          <a:cs typeface="Calibri"/>
                        </a:rPr>
                        <a:t> </a:t>
                      </a:r>
                      <a:r>
                        <a:rPr sz="900" dirty="0">
                          <a:latin typeface="Calibri"/>
                          <a:cs typeface="Calibri"/>
                        </a:rPr>
                        <a:t>to</a:t>
                      </a:r>
                      <a:r>
                        <a:rPr sz="900" spc="55" dirty="0">
                          <a:latin typeface="Calibri"/>
                          <a:cs typeface="Calibri"/>
                        </a:rPr>
                        <a:t> </a:t>
                      </a:r>
                      <a:r>
                        <a:rPr sz="900" spc="70" dirty="0">
                          <a:latin typeface="Calibri"/>
                          <a:cs typeface="Calibri"/>
                        </a:rPr>
                        <a:t>stage</a:t>
                      </a:r>
                      <a:r>
                        <a:rPr sz="900" spc="55" dirty="0">
                          <a:latin typeface="Calibri"/>
                          <a:cs typeface="Calibri"/>
                        </a:rPr>
                        <a:t> </a:t>
                      </a:r>
                      <a:r>
                        <a:rPr sz="900" spc="100" dirty="0">
                          <a:latin typeface="Calibri"/>
                          <a:cs typeface="Calibri"/>
                        </a:rPr>
                        <a:t>2</a:t>
                      </a:r>
                      <a:r>
                        <a:rPr sz="900" spc="55" dirty="0">
                          <a:latin typeface="Calibri"/>
                          <a:cs typeface="Calibri"/>
                        </a:rPr>
                        <a:t> </a:t>
                      </a:r>
                      <a:r>
                        <a:rPr sz="900" dirty="0">
                          <a:latin typeface="Calibri"/>
                          <a:cs typeface="Calibri"/>
                        </a:rPr>
                        <a:t>cool,</a:t>
                      </a:r>
                      <a:r>
                        <a:rPr sz="900" spc="55" dirty="0">
                          <a:latin typeface="Calibri"/>
                          <a:cs typeface="Calibri"/>
                        </a:rPr>
                        <a:t> </a:t>
                      </a:r>
                      <a:r>
                        <a:rPr sz="900" spc="60" dirty="0">
                          <a:latin typeface="Calibri"/>
                          <a:cs typeface="Calibri"/>
                        </a:rPr>
                        <a:t>this </a:t>
                      </a:r>
                      <a:r>
                        <a:rPr sz="900" spc="35" dirty="0">
                          <a:latin typeface="Calibri"/>
                          <a:cs typeface="Calibri"/>
                        </a:rPr>
                        <a:t>feature </a:t>
                      </a:r>
                      <a:r>
                        <a:rPr sz="900" spc="55" dirty="0">
                          <a:latin typeface="Calibri"/>
                          <a:cs typeface="Calibri"/>
                        </a:rPr>
                        <a:t>keeps</a:t>
                      </a:r>
                      <a:r>
                        <a:rPr sz="900" spc="75" dirty="0">
                          <a:latin typeface="Calibri"/>
                          <a:cs typeface="Calibri"/>
                        </a:rPr>
                        <a:t> </a:t>
                      </a:r>
                      <a:r>
                        <a:rPr sz="900" dirty="0">
                          <a:latin typeface="Calibri"/>
                          <a:cs typeface="Calibri"/>
                        </a:rPr>
                        <a:t>the</a:t>
                      </a:r>
                      <a:r>
                        <a:rPr sz="900" spc="75" dirty="0">
                          <a:latin typeface="Calibri"/>
                          <a:cs typeface="Calibri"/>
                        </a:rPr>
                        <a:t> </a:t>
                      </a:r>
                      <a:r>
                        <a:rPr sz="900" spc="80" dirty="0">
                          <a:latin typeface="Calibri"/>
                          <a:cs typeface="Calibri"/>
                        </a:rPr>
                        <a:t>high</a:t>
                      </a:r>
                      <a:r>
                        <a:rPr sz="900" spc="75" dirty="0">
                          <a:latin typeface="Calibri"/>
                          <a:cs typeface="Calibri"/>
                        </a:rPr>
                        <a:t> </a:t>
                      </a:r>
                      <a:r>
                        <a:rPr sz="900" spc="70" dirty="0">
                          <a:latin typeface="Calibri"/>
                          <a:cs typeface="Calibri"/>
                        </a:rPr>
                        <a:t>stage</a:t>
                      </a:r>
                      <a:r>
                        <a:rPr sz="900" spc="75" dirty="0">
                          <a:latin typeface="Calibri"/>
                          <a:cs typeface="Calibri"/>
                        </a:rPr>
                        <a:t> </a:t>
                      </a:r>
                      <a:r>
                        <a:rPr sz="900" dirty="0">
                          <a:latin typeface="Calibri"/>
                          <a:cs typeface="Calibri"/>
                        </a:rPr>
                        <a:t>of</a:t>
                      </a:r>
                      <a:r>
                        <a:rPr sz="900" spc="75" dirty="0">
                          <a:latin typeface="Calibri"/>
                          <a:cs typeface="Calibri"/>
                        </a:rPr>
                        <a:t> </a:t>
                      </a:r>
                      <a:r>
                        <a:rPr sz="900" dirty="0">
                          <a:latin typeface="Calibri"/>
                          <a:cs typeface="Calibri"/>
                        </a:rPr>
                        <a:t>the</a:t>
                      </a:r>
                      <a:r>
                        <a:rPr sz="900" spc="75" dirty="0">
                          <a:latin typeface="Calibri"/>
                          <a:cs typeface="Calibri"/>
                        </a:rPr>
                        <a:t> </a:t>
                      </a:r>
                      <a:r>
                        <a:rPr sz="900" spc="55" dirty="0">
                          <a:latin typeface="Calibri"/>
                          <a:cs typeface="Calibri"/>
                        </a:rPr>
                        <a:t>cooling </a:t>
                      </a:r>
                      <a:r>
                        <a:rPr sz="900" spc="60" dirty="0">
                          <a:latin typeface="Calibri"/>
                          <a:cs typeface="Calibri"/>
                        </a:rPr>
                        <a:t>equipment</a:t>
                      </a:r>
                      <a:r>
                        <a:rPr sz="900" spc="50" dirty="0">
                          <a:latin typeface="Calibri"/>
                          <a:cs typeface="Calibri"/>
                        </a:rPr>
                        <a:t> </a:t>
                      </a:r>
                      <a:r>
                        <a:rPr sz="900" spc="75" dirty="0">
                          <a:latin typeface="Calibri"/>
                          <a:cs typeface="Calibri"/>
                        </a:rPr>
                        <a:t>running</a:t>
                      </a:r>
                      <a:r>
                        <a:rPr sz="900" spc="55" dirty="0">
                          <a:latin typeface="Calibri"/>
                          <a:cs typeface="Calibri"/>
                        </a:rPr>
                        <a:t> </a:t>
                      </a:r>
                      <a:r>
                        <a:rPr sz="900" spc="50" dirty="0">
                          <a:latin typeface="Calibri"/>
                          <a:cs typeface="Calibri"/>
                        </a:rPr>
                        <a:t>until</a:t>
                      </a:r>
                      <a:r>
                        <a:rPr sz="900" spc="55" dirty="0">
                          <a:latin typeface="Calibri"/>
                          <a:cs typeface="Calibri"/>
                        </a:rPr>
                        <a:t> </a:t>
                      </a:r>
                      <a:r>
                        <a:rPr sz="900" dirty="0">
                          <a:latin typeface="Calibri"/>
                          <a:cs typeface="Calibri"/>
                        </a:rPr>
                        <a:t>the</a:t>
                      </a:r>
                      <a:r>
                        <a:rPr sz="900" spc="55" dirty="0">
                          <a:latin typeface="Calibri"/>
                          <a:cs typeface="Calibri"/>
                        </a:rPr>
                        <a:t> </a:t>
                      </a:r>
                      <a:r>
                        <a:rPr sz="900" spc="40" dirty="0">
                          <a:latin typeface="Calibri"/>
                          <a:cs typeface="Calibri"/>
                        </a:rPr>
                        <a:t>desired </a:t>
                      </a:r>
                      <a:r>
                        <a:rPr sz="900" spc="55" dirty="0">
                          <a:latin typeface="Calibri"/>
                          <a:cs typeface="Calibri"/>
                        </a:rPr>
                        <a:t>setpoint</a:t>
                      </a:r>
                      <a:r>
                        <a:rPr sz="900" spc="5" dirty="0">
                          <a:latin typeface="Calibri"/>
                          <a:cs typeface="Calibri"/>
                        </a:rPr>
                        <a:t> </a:t>
                      </a:r>
                      <a:r>
                        <a:rPr sz="900" spc="70" dirty="0">
                          <a:latin typeface="Calibri"/>
                          <a:cs typeface="Calibri"/>
                        </a:rPr>
                        <a:t>is</a:t>
                      </a:r>
                      <a:r>
                        <a:rPr sz="900" spc="10" dirty="0">
                          <a:latin typeface="Calibri"/>
                          <a:cs typeface="Calibri"/>
                        </a:rPr>
                        <a:t> </a:t>
                      </a:r>
                      <a:r>
                        <a:rPr sz="900" spc="45" dirty="0">
                          <a:latin typeface="Calibri"/>
                          <a:cs typeface="Calibri"/>
                        </a:rPr>
                        <a:t>reached.</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7"/>
                  </a:ext>
                </a:extLst>
              </a:tr>
              <a:tr h="1675389">
                <a:tc>
                  <a:txBody>
                    <a:bodyPr/>
                    <a:lstStyle/>
                    <a:p>
                      <a:pPr marL="24765">
                        <a:lnSpc>
                          <a:spcPct val="100000"/>
                        </a:lnSpc>
                      </a:pPr>
                      <a:r>
                        <a:rPr sz="900" spc="80" dirty="0">
                          <a:latin typeface="Calibri"/>
                          <a:cs typeface="Calibri"/>
                        </a:rPr>
                        <a:t>3030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73050" indent="-635">
                        <a:lnSpc>
                          <a:spcPct val="92500"/>
                        </a:lnSpc>
                        <a:spcBef>
                          <a:spcPts val="80"/>
                        </a:spcBef>
                      </a:pPr>
                      <a:r>
                        <a:rPr sz="900" spc="45" dirty="0">
                          <a:latin typeface="Calibri"/>
                          <a:cs typeface="Calibri"/>
                        </a:rPr>
                        <a:t>Cool </a:t>
                      </a:r>
                      <a:r>
                        <a:rPr sz="900" spc="-10" dirty="0">
                          <a:latin typeface="Calibri"/>
                          <a:cs typeface="Calibri"/>
                        </a:rPr>
                        <a:t>Differential</a:t>
                      </a:r>
                      <a:r>
                        <a:rPr sz="900" spc="80" dirty="0">
                          <a:latin typeface="Calibri"/>
                          <a:cs typeface="Calibri"/>
                        </a:rPr>
                        <a:t> Stage</a:t>
                      </a:r>
                      <a:r>
                        <a:rPr sz="900" spc="5" dirty="0">
                          <a:latin typeface="Calibri"/>
                          <a:cs typeface="Calibri"/>
                        </a:rPr>
                        <a:t> </a:t>
                      </a:r>
                      <a:r>
                        <a:rPr sz="900" spc="50" dirty="0">
                          <a:latin typeface="Calibri"/>
                          <a:cs typeface="Calibri"/>
                        </a:rPr>
                        <a:t>2</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55" dirty="0">
                          <a:latin typeface="Calibri"/>
                          <a:cs typeface="Calibri"/>
                        </a:rPr>
                        <a:t>Comfort</a:t>
                      </a:r>
                      <a:endParaRPr sz="900" dirty="0">
                        <a:latin typeface="Calibri"/>
                        <a:cs typeface="Calibri"/>
                      </a:endParaRPr>
                    </a:p>
                    <a:p>
                      <a:pPr marL="24765" marR="189865">
                        <a:lnSpc>
                          <a:spcPts val="1000"/>
                        </a:lnSpc>
                        <a:spcBef>
                          <a:spcPts val="55"/>
                        </a:spcBef>
                      </a:pPr>
                      <a:r>
                        <a:rPr sz="900" spc="70" dirty="0">
                          <a:latin typeface="Calibri"/>
                          <a:cs typeface="Calibri"/>
                        </a:rPr>
                        <a:t>1.0°</a:t>
                      </a:r>
                      <a:r>
                        <a:rPr sz="900" spc="20" dirty="0">
                          <a:latin typeface="Calibri"/>
                          <a:cs typeface="Calibri"/>
                        </a:rPr>
                        <a:t> </a:t>
                      </a:r>
                      <a:r>
                        <a:rPr sz="900" spc="135" dirty="0">
                          <a:latin typeface="Calibri"/>
                          <a:cs typeface="Calibri"/>
                        </a:rPr>
                        <a:t>F</a:t>
                      </a:r>
                      <a:r>
                        <a:rPr sz="900" spc="20" dirty="0">
                          <a:latin typeface="Calibri"/>
                          <a:cs typeface="Calibri"/>
                        </a:rPr>
                        <a:t> </a:t>
                      </a:r>
                      <a:r>
                        <a:rPr sz="900" dirty="0">
                          <a:latin typeface="Calibri"/>
                          <a:cs typeface="Calibri"/>
                        </a:rPr>
                        <a:t>to</a:t>
                      </a:r>
                      <a:r>
                        <a:rPr sz="900" spc="20" dirty="0">
                          <a:latin typeface="Calibri"/>
                          <a:cs typeface="Calibri"/>
                        </a:rPr>
                        <a:t> </a:t>
                      </a:r>
                      <a:r>
                        <a:rPr sz="900" spc="70" dirty="0">
                          <a:latin typeface="Calibri"/>
                          <a:cs typeface="Calibri"/>
                        </a:rPr>
                        <a:t>3.5°</a:t>
                      </a:r>
                      <a:r>
                        <a:rPr sz="900" spc="20" dirty="0">
                          <a:latin typeface="Calibri"/>
                          <a:cs typeface="Calibri"/>
                        </a:rPr>
                        <a:t> </a:t>
                      </a:r>
                      <a:r>
                        <a:rPr sz="900" spc="135" dirty="0">
                          <a:latin typeface="Calibri"/>
                          <a:cs typeface="Calibri"/>
                        </a:rPr>
                        <a:t>F</a:t>
                      </a:r>
                      <a:r>
                        <a:rPr sz="900" spc="20" dirty="0">
                          <a:latin typeface="Calibri"/>
                          <a:cs typeface="Calibri"/>
                        </a:rPr>
                        <a:t> </a:t>
                      </a:r>
                      <a:r>
                        <a:rPr sz="900" spc="30" dirty="0">
                          <a:latin typeface="Calibri"/>
                          <a:cs typeface="Calibri"/>
                        </a:rPr>
                        <a:t>from </a:t>
                      </a:r>
                      <a:r>
                        <a:rPr sz="900" spc="50" dirty="0">
                          <a:latin typeface="Calibri"/>
                          <a:cs typeface="Calibri"/>
                        </a:rPr>
                        <a:t>setpoint</a:t>
                      </a:r>
                      <a:r>
                        <a:rPr sz="900" spc="15" dirty="0">
                          <a:latin typeface="Calibri"/>
                          <a:cs typeface="Calibri"/>
                        </a:rPr>
                        <a:t> </a:t>
                      </a:r>
                      <a:r>
                        <a:rPr sz="900" spc="50" dirty="0">
                          <a:latin typeface="Calibri"/>
                          <a:cs typeface="Calibri"/>
                        </a:rPr>
                        <a:t>(in</a:t>
                      </a:r>
                      <a:r>
                        <a:rPr sz="900" spc="20" dirty="0">
                          <a:latin typeface="Calibri"/>
                          <a:cs typeface="Calibri"/>
                        </a:rPr>
                        <a:t> </a:t>
                      </a:r>
                      <a:r>
                        <a:rPr sz="900" spc="70" dirty="0">
                          <a:latin typeface="Calibri"/>
                          <a:cs typeface="Calibri"/>
                        </a:rPr>
                        <a:t>0.5°</a:t>
                      </a:r>
                      <a:r>
                        <a:rPr sz="900" spc="25" dirty="0">
                          <a:latin typeface="Calibri"/>
                          <a:cs typeface="Calibri"/>
                        </a:rPr>
                        <a:t> </a:t>
                      </a:r>
                      <a:r>
                        <a:rPr sz="900" spc="85" dirty="0">
                          <a:latin typeface="Calibri"/>
                          <a:cs typeface="Calibri"/>
                        </a:rPr>
                        <a:t>F </a:t>
                      </a:r>
                      <a:r>
                        <a:rPr sz="900" spc="45" dirty="0">
                          <a:latin typeface="Calibri"/>
                          <a:cs typeface="Calibri"/>
                        </a:rPr>
                        <a:t>increments)</a:t>
                      </a:r>
                      <a:r>
                        <a:rPr lang="en-US" sz="900" spc="45" dirty="0">
                          <a:latin typeface="Calibri"/>
                          <a:cs typeface="Calibri"/>
                        </a:rPr>
                        <a:t> </a:t>
                      </a:r>
                    </a:p>
                    <a:p>
                      <a:pPr marL="24765" marR="189865">
                        <a:lnSpc>
                          <a:spcPts val="1000"/>
                        </a:lnSpc>
                        <a:spcBef>
                          <a:spcPts val="55"/>
                        </a:spcBef>
                      </a:pPr>
                      <a:r>
                        <a:rPr lang="en-US" sz="900" spc="45" dirty="0">
                          <a:highlight>
                            <a:srgbClr val="FFFF00"/>
                          </a:highlight>
                          <a:latin typeface="Calibri"/>
                          <a:cs typeface="Calibri"/>
                        </a:rPr>
                        <a:t>set to 2F</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55" dirty="0">
                          <a:latin typeface="Calibri"/>
                          <a:cs typeface="Calibri"/>
                        </a:rPr>
                        <a:t>Comfort</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516255">
                        <a:lnSpc>
                          <a:spcPts val="1000"/>
                        </a:lnSpc>
                        <a:spcBef>
                          <a:spcPts val="100"/>
                        </a:spcBef>
                      </a:pPr>
                      <a:r>
                        <a:rPr sz="900" spc="75" dirty="0">
                          <a:latin typeface="Calibri"/>
                          <a:cs typeface="Calibri"/>
                        </a:rPr>
                        <a:t>This</a:t>
                      </a:r>
                      <a:r>
                        <a:rPr sz="900" spc="15" dirty="0">
                          <a:latin typeface="Calibri"/>
                          <a:cs typeface="Calibri"/>
                        </a:rPr>
                        <a:t> </a:t>
                      </a:r>
                      <a:r>
                        <a:rPr sz="900" spc="95" dirty="0">
                          <a:latin typeface="Calibri"/>
                          <a:cs typeface="Calibri"/>
                        </a:rPr>
                        <a:t>ISU</a:t>
                      </a:r>
                      <a:r>
                        <a:rPr sz="900" spc="15"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only</a:t>
                      </a:r>
                      <a:r>
                        <a:rPr sz="900" spc="10" dirty="0">
                          <a:latin typeface="Calibri"/>
                          <a:cs typeface="Calibri"/>
                        </a:rPr>
                        <a:t> </a:t>
                      </a:r>
                      <a:r>
                        <a:rPr sz="900" spc="60" dirty="0">
                          <a:latin typeface="Calibri"/>
                          <a:cs typeface="Calibri"/>
                        </a:rPr>
                        <a:t>displayed</a:t>
                      </a:r>
                      <a:r>
                        <a:rPr sz="900" spc="20" dirty="0">
                          <a:latin typeface="Calibri"/>
                          <a:cs typeface="Calibri"/>
                        </a:rPr>
                        <a:t> </a:t>
                      </a:r>
                      <a:r>
                        <a:rPr sz="900" spc="55" dirty="0">
                          <a:latin typeface="Calibri"/>
                          <a:cs typeface="Calibri"/>
                        </a:rPr>
                        <a:t>when</a:t>
                      </a:r>
                      <a:r>
                        <a:rPr sz="900" spc="15" dirty="0">
                          <a:latin typeface="Calibri"/>
                          <a:cs typeface="Calibri"/>
                        </a:rPr>
                        <a:t> </a:t>
                      </a:r>
                      <a:r>
                        <a:rPr sz="900" spc="-25" dirty="0">
                          <a:latin typeface="Calibri"/>
                          <a:cs typeface="Calibri"/>
                        </a:rPr>
                        <a:t>the</a:t>
                      </a:r>
                      <a:r>
                        <a:rPr sz="900" spc="50" dirty="0">
                          <a:latin typeface="Calibri"/>
                          <a:cs typeface="Calibri"/>
                        </a:rPr>
                        <a:t> thermostat</a:t>
                      </a:r>
                      <a:r>
                        <a:rPr sz="900" spc="25" dirty="0">
                          <a:latin typeface="Calibri"/>
                          <a:cs typeface="Calibri"/>
                        </a:rPr>
                        <a:t> </a:t>
                      </a:r>
                      <a:r>
                        <a:rPr sz="900" spc="70" dirty="0">
                          <a:latin typeface="Calibri"/>
                          <a:cs typeface="Calibri"/>
                        </a:rPr>
                        <a:t>is</a:t>
                      </a:r>
                      <a:r>
                        <a:rPr sz="900" spc="25" dirty="0">
                          <a:latin typeface="Calibri"/>
                          <a:cs typeface="Calibri"/>
                        </a:rPr>
                        <a:t> </a:t>
                      </a:r>
                      <a:r>
                        <a:rPr sz="900" spc="50" dirty="0">
                          <a:latin typeface="Calibri"/>
                          <a:cs typeface="Calibri"/>
                        </a:rPr>
                        <a:t>set</a:t>
                      </a:r>
                      <a:r>
                        <a:rPr sz="900" spc="25" dirty="0">
                          <a:latin typeface="Calibri"/>
                          <a:cs typeface="Calibri"/>
                        </a:rPr>
                        <a:t> </a:t>
                      </a:r>
                      <a:r>
                        <a:rPr sz="900" dirty="0">
                          <a:latin typeface="Calibri"/>
                          <a:cs typeface="Calibri"/>
                        </a:rPr>
                        <a:t>to</a:t>
                      </a:r>
                      <a:r>
                        <a:rPr sz="900" spc="25" dirty="0">
                          <a:latin typeface="Calibri"/>
                          <a:cs typeface="Calibri"/>
                        </a:rPr>
                        <a:t> </a:t>
                      </a:r>
                      <a:r>
                        <a:rPr sz="900" spc="100" dirty="0">
                          <a:latin typeface="Calibri"/>
                          <a:cs typeface="Calibri"/>
                        </a:rPr>
                        <a:t>2</a:t>
                      </a:r>
                      <a:r>
                        <a:rPr sz="900" spc="25" dirty="0">
                          <a:latin typeface="Calibri"/>
                          <a:cs typeface="Calibri"/>
                        </a:rPr>
                        <a:t> </a:t>
                      </a:r>
                      <a:r>
                        <a:rPr sz="900" spc="55" dirty="0">
                          <a:latin typeface="Calibri"/>
                          <a:cs typeface="Calibri"/>
                        </a:rPr>
                        <a:t>cool</a:t>
                      </a:r>
                      <a:r>
                        <a:rPr sz="900" spc="30" dirty="0">
                          <a:latin typeface="Calibri"/>
                          <a:cs typeface="Calibri"/>
                        </a:rPr>
                        <a:t> </a:t>
                      </a:r>
                      <a:r>
                        <a:rPr sz="900" spc="50" dirty="0">
                          <a:latin typeface="Calibri"/>
                          <a:cs typeface="Calibri"/>
                        </a:rPr>
                        <a:t>stages.</a:t>
                      </a:r>
                      <a:endParaRPr sz="900" dirty="0">
                        <a:latin typeface="Calibri"/>
                        <a:cs typeface="Calibri"/>
                      </a:endParaRPr>
                    </a:p>
                    <a:p>
                      <a:pPr marL="24765" marR="39370">
                        <a:lnSpc>
                          <a:spcPct val="92600"/>
                        </a:lnSpc>
                        <a:spcBef>
                          <a:spcPts val="980"/>
                        </a:spcBef>
                      </a:pPr>
                      <a:r>
                        <a:rPr sz="900" spc="60" dirty="0">
                          <a:latin typeface="Calibri"/>
                          <a:cs typeface="Calibri"/>
                        </a:rPr>
                        <a:t>The</a:t>
                      </a:r>
                      <a:r>
                        <a:rPr sz="900" spc="55" dirty="0">
                          <a:latin typeface="Calibri"/>
                          <a:cs typeface="Calibri"/>
                        </a:rPr>
                        <a:t> </a:t>
                      </a:r>
                      <a:r>
                        <a:rPr sz="900" spc="50" dirty="0">
                          <a:latin typeface="Calibri"/>
                          <a:cs typeface="Calibri"/>
                        </a:rPr>
                        <a:t>indoor</a:t>
                      </a:r>
                      <a:r>
                        <a:rPr sz="900" spc="55" dirty="0">
                          <a:latin typeface="Calibri"/>
                          <a:cs typeface="Calibri"/>
                        </a:rPr>
                        <a:t> </a:t>
                      </a:r>
                      <a:r>
                        <a:rPr sz="900" spc="50" dirty="0">
                          <a:latin typeface="Calibri"/>
                          <a:cs typeface="Calibri"/>
                        </a:rPr>
                        <a:t>temperature</a:t>
                      </a:r>
                      <a:r>
                        <a:rPr sz="900" spc="55" dirty="0">
                          <a:latin typeface="Calibri"/>
                          <a:cs typeface="Calibri"/>
                        </a:rPr>
                        <a:t> </a:t>
                      </a:r>
                      <a:r>
                        <a:rPr sz="900" spc="75" dirty="0">
                          <a:latin typeface="Calibri"/>
                          <a:cs typeface="Calibri"/>
                        </a:rPr>
                        <a:t>must</a:t>
                      </a:r>
                      <a:r>
                        <a:rPr sz="900" spc="55" dirty="0">
                          <a:latin typeface="Calibri"/>
                          <a:cs typeface="Calibri"/>
                        </a:rPr>
                        <a:t> </a:t>
                      </a:r>
                      <a:r>
                        <a:rPr sz="900" dirty="0">
                          <a:latin typeface="Calibri"/>
                          <a:cs typeface="Calibri"/>
                        </a:rPr>
                        <a:t>rise</a:t>
                      </a:r>
                      <a:r>
                        <a:rPr sz="900" spc="55" dirty="0">
                          <a:latin typeface="Calibri"/>
                          <a:cs typeface="Calibri"/>
                        </a:rPr>
                        <a:t> </a:t>
                      </a:r>
                      <a:r>
                        <a:rPr sz="900" dirty="0">
                          <a:latin typeface="Calibri"/>
                          <a:cs typeface="Calibri"/>
                        </a:rPr>
                        <a:t>to</a:t>
                      </a:r>
                      <a:r>
                        <a:rPr sz="900" spc="55" dirty="0">
                          <a:latin typeface="Calibri"/>
                          <a:cs typeface="Calibri"/>
                        </a:rPr>
                        <a:t> </a:t>
                      </a:r>
                      <a:r>
                        <a:rPr sz="900" spc="-25" dirty="0">
                          <a:latin typeface="Calibri"/>
                          <a:cs typeface="Calibri"/>
                        </a:rPr>
                        <a:t>the</a:t>
                      </a:r>
                      <a:r>
                        <a:rPr sz="900" spc="55" dirty="0">
                          <a:latin typeface="Calibri"/>
                          <a:cs typeface="Calibri"/>
                        </a:rPr>
                        <a:t> selected</a:t>
                      </a:r>
                      <a:r>
                        <a:rPr sz="900" spc="229" dirty="0">
                          <a:latin typeface="Calibri"/>
                          <a:cs typeface="Calibri"/>
                        </a:rPr>
                        <a:t> </a:t>
                      </a:r>
                      <a:r>
                        <a:rPr sz="900" dirty="0">
                          <a:latin typeface="Calibri"/>
                          <a:cs typeface="Calibri"/>
                        </a:rPr>
                        <a:t>differential</a:t>
                      </a:r>
                      <a:r>
                        <a:rPr sz="900" spc="235" dirty="0">
                          <a:latin typeface="Calibri"/>
                          <a:cs typeface="Calibri"/>
                        </a:rPr>
                        <a:t> </a:t>
                      </a:r>
                      <a:r>
                        <a:rPr sz="900" spc="60" dirty="0">
                          <a:latin typeface="Calibri"/>
                          <a:cs typeface="Calibri"/>
                        </a:rPr>
                        <a:t>setting</a:t>
                      </a:r>
                      <a:r>
                        <a:rPr sz="900" spc="235" dirty="0">
                          <a:latin typeface="Calibri"/>
                          <a:cs typeface="Calibri"/>
                        </a:rPr>
                        <a:t> </a:t>
                      </a:r>
                      <a:r>
                        <a:rPr sz="900" dirty="0">
                          <a:latin typeface="Calibri"/>
                          <a:cs typeface="Calibri"/>
                        </a:rPr>
                        <a:t>before</a:t>
                      </a:r>
                      <a:r>
                        <a:rPr sz="900" spc="235" dirty="0">
                          <a:latin typeface="Calibri"/>
                          <a:cs typeface="Calibri"/>
                        </a:rPr>
                        <a:t> </a:t>
                      </a:r>
                      <a:r>
                        <a:rPr sz="900" spc="25" dirty="0">
                          <a:latin typeface="Calibri"/>
                          <a:cs typeface="Calibri"/>
                        </a:rPr>
                        <a:t>the </a:t>
                      </a:r>
                      <a:r>
                        <a:rPr sz="900" spc="50" dirty="0">
                          <a:latin typeface="Calibri"/>
                          <a:cs typeface="Calibri"/>
                        </a:rPr>
                        <a:t>thermostat</a:t>
                      </a:r>
                      <a:r>
                        <a:rPr sz="900" dirty="0">
                          <a:latin typeface="Calibri"/>
                          <a:cs typeface="Calibri"/>
                        </a:rPr>
                        <a:t> </a:t>
                      </a:r>
                      <a:r>
                        <a:rPr sz="900" spc="60" dirty="0">
                          <a:latin typeface="Calibri"/>
                          <a:cs typeface="Calibri"/>
                        </a:rPr>
                        <a:t>turns</a:t>
                      </a:r>
                      <a:r>
                        <a:rPr sz="900" spc="10" dirty="0">
                          <a:latin typeface="Calibri"/>
                          <a:cs typeface="Calibri"/>
                        </a:rPr>
                        <a:t> </a:t>
                      </a:r>
                      <a:r>
                        <a:rPr sz="900" spc="65" dirty="0">
                          <a:latin typeface="Calibri"/>
                          <a:cs typeface="Calibri"/>
                        </a:rPr>
                        <a:t>on</a:t>
                      </a:r>
                      <a:r>
                        <a:rPr sz="900" spc="15" dirty="0">
                          <a:latin typeface="Calibri"/>
                          <a:cs typeface="Calibri"/>
                        </a:rPr>
                        <a:t> </a:t>
                      </a:r>
                      <a:r>
                        <a:rPr sz="900" dirty="0">
                          <a:latin typeface="Calibri"/>
                          <a:cs typeface="Calibri"/>
                        </a:rPr>
                        <a:t>the</a:t>
                      </a:r>
                      <a:r>
                        <a:rPr sz="900" spc="10" dirty="0">
                          <a:latin typeface="Calibri"/>
                          <a:cs typeface="Calibri"/>
                        </a:rPr>
                        <a:t> </a:t>
                      </a:r>
                      <a:r>
                        <a:rPr sz="900" spc="70" dirty="0">
                          <a:latin typeface="Calibri"/>
                          <a:cs typeface="Calibri"/>
                        </a:rPr>
                        <a:t>stage</a:t>
                      </a:r>
                      <a:r>
                        <a:rPr sz="900" spc="15" dirty="0">
                          <a:latin typeface="Calibri"/>
                          <a:cs typeface="Calibri"/>
                        </a:rPr>
                        <a:t> </a:t>
                      </a:r>
                      <a:r>
                        <a:rPr sz="900" dirty="0">
                          <a:latin typeface="Calibri"/>
                          <a:cs typeface="Calibri"/>
                        </a:rPr>
                        <a:t>of</a:t>
                      </a:r>
                      <a:r>
                        <a:rPr sz="900" spc="15" dirty="0">
                          <a:latin typeface="Calibri"/>
                          <a:cs typeface="Calibri"/>
                        </a:rPr>
                        <a:t> </a:t>
                      </a:r>
                      <a:r>
                        <a:rPr sz="900" spc="55" dirty="0">
                          <a:latin typeface="Calibri"/>
                          <a:cs typeface="Calibri"/>
                        </a:rPr>
                        <a:t>cooling.</a:t>
                      </a:r>
                      <a:r>
                        <a:rPr sz="900" spc="10" dirty="0">
                          <a:latin typeface="Calibri"/>
                          <a:cs typeface="Calibri"/>
                        </a:rPr>
                        <a:t> </a:t>
                      </a:r>
                      <a:r>
                        <a:rPr sz="900" spc="40" dirty="0">
                          <a:latin typeface="Calibri"/>
                          <a:cs typeface="Calibri"/>
                        </a:rPr>
                        <a:t>For </a:t>
                      </a:r>
                      <a:r>
                        <a:rPr sz="900" spc="50" dirty="0">
                          <a:latin typeface="Calibri"/>
                          <a:cs typeface="Calibri"/>
                        </a:rPr>
                        <a:t>example,</a:t>
                      </a:r>
                      <a:r>
                        <a:rPr sz="900" spc="20" dirty="0">
                          <a:latin typeface="Calibri"/>
                          <a:cs typeface="Calibri"/>
                        </a:rPr>
                        <a:t> </a:t>
                      </a:r>
                      <a:r>
                        <a:rPr sz="900" dirty="0">
                          <a:latin typeface="Calibri"/>
                          <a:cs typeface="Calibri"/>
                        </a:rPr>
                        <a:t>if</a:t>
                      </a:r>
                      <a:r>
                        <a:rPr sz="900" spc="25" dirty="0">
                          <a:latin typeface="Calibri"/>
                          <a:cs typeface="Calibri"/>
                        </a:rPr>
                        <a:t> </a:t>
                      </a:r>
                      <a:r>
                        <a:rPr sz="900" spc="70" dirty="0">
                          <a:latin typeface="Calibri"/>
                          <a:cs typeface="Calibri"/>
                        </a:rPr>
                        <a:t>stage</a:t>
                      </a:r>
                      <a:r>
                        <a:rPr sz="900" spc="25" dirty="0">
                          <a:latin typeface="Calibri"/>
                          <a:cs typeface="Calibri"/>
                        </a:rPr>
                        <a:t> </a:t>
                      </a:r>
                      <a:r>
                        <a:rPr sz="900" spc="100" dirty="0">
                          <a:latin typeface="Calibri"/>
                          <a:cs typeface="Calibri"/>
                        </a:rPr>
                        <a:t>2</a:t>
                      </a:r>
                      <a:r>
                        <a:rPr sz="900" spc="30" dirty="0">
                          <a:latin typeface="Calibri"/>
                          <a:cs typeface="Calibri"/>
                        </a:rPr>
                        <a:t> </a:t>
                      </a:r>
                      <a:r>
                        <a:rPr sz="900" spc="70" dirty="0">
                          <a:latin typeface="Calibri"/>
                          <a:cs typeface="Calibri"/>
                        </a:rPr>
                        <a:t>is</a:t>
                      </a:r>
                      <a:r>
                        <a:rPr sz="900" spc="35" dirty="0">
                          <a:latin typeface="Calibri"/>
                          <a:cs typeface="Calibri"/>
                        </a:rPr>
                        <a:t> </a:t>
                      </a:r>
                      <a:r>
                        <a:rPr sz="900" spc="50" dirty="0">
                          <a:latin typeface="Calibri"/>
                          <a:cs typeface="Calibri"/>
                        </a:rPr>
                        <a:t>set</a:t>
                      </a:r>
                      <a:r>
                        <a:rPr sz="900" spc="20" dirty="0">
                          <a:latin typeface="Calibri"/>
                          <a:cs typeface="Calibri"/>
                        </a:rPr>
                        <a:t> </a:t>
                      </a:r>
                      <a:r>
                        <a:rPr sz="900" dirty="0">
                          <a:latin typeface="Calibri"/>
                          <a:cs typeface="Calibri"/>
                        </a:rPr>
                        <a:t>to</a:t>
                      </a:r>
                      <a:r>
                        <a:rPr sz="900" spc="25" dirty="0">
                          <a:latin typeface="Calibri"/>
                          <a:cs typeface="Calibri"/>
                        </a:rPr>
                        <a:t> </a:t>
                      </a:r>
                      <a:r>
                        <a:rPr sz="900" spc="105" dirty="0">
                          <a:latin typeface="Calibri"/>
                          <a:cs typeface="Calibri"/>
                        </a:rPr>
                        <a:t>2°</a:t>
                      </a:r>
                      <a:r>
                        <a:rPr sz="900" spc="25" dirty="0">
                          <a:latin typeface="Calibri"/>
                          <a:cs typeface="Calibri"/>
                        </a:rPr>
                        <a:t> </a:t>
                      </a:r>
                      <a:r>
                        <a:rPr sz="900" spc="135" dirty="0">
                          <a:latin typeface="Calibri"/>
                          <a:cs typeface="Calibri"/>
                        </a:rPr>
                        <a:t>F</a:t>
                      </a:r>
                      <a:r>
                        <a:rPr sz="900" spc="25" dirty="0">
                          <a:latin typeface="Calibri"/>
                          <a:cs typeface="Calibri"/>
                        </a:rPr>
                        <a:t> </a:t>
                      </a:r>
                      <a:r>
                        <a:rPr sz="900" spc="60" dirty="0">
                          <a:latin typeface="Calibri"/>
                          <a:cs typeface="Calibri"/>
                        </a:rPr>
                        <a:t>(1.0°</a:t>
                      </a:r>
                      <a:r>
                        <a:rPr sz="900" spc="25" dirty="0">
                          <a:latin typeface="Calibri"/>
                          <a:cs typeface="Calibri"/>
                        </a:rPr>
                        <a:t> </a:t>
                      </a:r>
                      <a:r>
                        <a:rPr sz="900" spc="50" dirty="0">
                          <a:latin typeface="Calibri"/>
                          <a:cs typeface="Calibri"/>
                        </a:rPr>
                        <a:t>C),</a:t>
                      </a:r>
                      <a:r>
                        <a:rPr sz="900" spc="25" dirty="0">
                          <a:latin typeface="Calibri"/>
                          <a:cs typeface="Calibri"/>
                        </a:rPr>
                        <a:t> </a:t>
                      </a:r>
                      <a:r>
                        <a:rPr sz="900" spc="-25" dirty="0">
                          <a:latin typeface="Calibri"/>
                          <a:cs typeface="Calibri"/>
                        </a:rPr>
                        <a:t>the</a:t>
                      </a:r>
                      <a:r>
                        <a:rPr sz="900" spc="50" dirty="0">
                          <a:latin typeface="Calibri"/>
                          <a:cs typeface="Calibri"/>
                        </a:rPr>
                        <a:t> indoor</a:t>
                      </a:r>
                      <a:r>
                        <a:rPr sz="900" spc="15" dirty="0">
                          <a:latin typeface="Calibri"/>
                          <a:cs typeface="Calibri"/>
                        </a:rPr>
                        <a:t> </a:t>
                      </a:r>
                      <a:r>
                        <a:rPr sz="900" spc="50" dirty="0">
                          <a:latin typeface="Calibri"/>
                          <a:cs typeface="Calibri"/>
                        </a:rPr>
                        <a:t>temperature</a:t>
                      </a:r>
                      <a:r>
                        <a:rPr sz="900" spc="15" dirty="0">
                          <a:latin typeface="Calibri"/>
                          <a:cs typeface="Calibri"/>
                        </a:rPr>
                        <a:t> </a:t>
                      </a:r>
                      <a:r>
                        <a:rPr sz="900" spc="75" dirty="0">
                          <a:latin typeface="Calibri"/>
                          <a:cs typeface="Calibri"/>
                        </a:rPr>
                        <a:t>must</a:t>
                      </a:r>
                      <a:r>
                        <a:rPr sz="900" spc="15" dirty="0">
                          <a:latin typeface="Calibri"/>
                          <a:cs typeface="Calibri"/>
                        </a:rPr>
                        <a:t> </a:t>
                      </a:r>
                      <a:r>
                        <a:rPr sz="900" spc="55" dirty="0">
                          <a:latin typeface="Calibri"/>
                          <a:cs typeface="Calibri"/>
                        </a:rPr>
                        <a:t>be</a:t>
                      </a:r>
                      <a:r>
                        <a:rPr sz="900" spc="15" dirty="0">
                          <a:latin typeface="Calibri"/>
                          <a:cs typeface="Calibri"/>
                        </a:rPr>
                        <a:t> </a:t>
                      </a:r>
                      <a:r>
                        <a:rPr sz="900" spc="105" dirty="0">
                          <a:latin typeface="Calibri"/>
                          <a:cs typeface="Calibri"/>
                        </a:rPr>
                        <a:t>2°</a:t>
                      </a:r>
                      <a:r>
                        <a:rPr sz="900" spc="10" dirty="0">
                          <a:latin typeface="Calibri"/>
                          <a:cs typeface="Calibri"/>
                        </a:rPr>
                        <a:t> </a:t>
                      </a:r>
                      <a:r>
                        <a:rPr sz="900" spc="135" dirty="0">
                          <a:latin typeface="Calibri"/>
                          <a:cs typeface="Calibri"/>
                        </a:rPr>
                        <a:t>F</a:t>
                      </a:r>
                      <a:r>
                        <a:rPr sz="900" spc="15" dirty="0">
                          <a:latin typeface="Calibri"/>
                          <a:cs typeface="Calibri"/>
                        </a:rPr>
                        <a:t> </a:t>
                      </a:r>
                      <a:r>
                        <a:rPr sz="900" spc="60" dirty="0">
                          <a:latin typeface="Calibri"/>
                          <a:cs typeface="Calibri"/>
                        </a:rPr>
                        <a:t>(1.0°</a:t>
                      </a:r>
                      <a:r>
                        <a:rPr sz="900" spc="15" dirty="0">
                          <a:latin typeface="Calibri"/>
                          <a:cs typeface="Calibri"/>
                        </a:rPr>
                        <a:t> </a:t>
                      </a:r>
                      <a:r>
                        <a:rPr sz="900" spc="60" dirty="0">
                          <a:latin typeface="Calibri"/>
                          <a:cs typeface="Calibri"/>
                        </a:rPr>
                        <a:t>C) </a:t>
                      </a:r>
                      <a:r>
                        <a:rPr sz="900" spc="50" dirty="0">
                          <a:latin typeface="Calibri"/>
                          <a:cs typeface="Calibri"/>
                        </a:rPr>
                        <a:t>away</a:t>
                      </a:r>
                      <a:r>
                        <a:rPr sz="900" spc="80" dirty="0">
                          <a:latin typeface="Calibri"/>
                          <a:cs typeface="Calibri"/>
                        </a:rPr>
                        <a:t> </a:t>
                      </a:r>
                      <a:r>
                        <a:rPr sz="900" spc="50" dirty="0">
                          <a:latin typeface="Calibri"/>
                          <a:cs typeface="Calibri"/>
                        </a:rPr>
                        <a:t>from</a:t>
                      </a:r>
                      <a:r>
                        <a:rPr sz="900" spc="80" dirty="0">
                          <a:latin typeface="Calibri"/>
                          <a:cs typeface="Calibri"/>
                        </a:rPr>
                        <a:t> </a:t>
                      </a:r>
                      <a:r>
                        <a:rPr sz="900" dirty="0">
                          <a:latin typeface="Calibri"/>
                          <a:cs typeface="Calibri"/>
                        </a:rPr>
                        <a:t>the</a:t>
                      </a:r>
                      <a:r>
                        <a:rPr sz="900" spc="75" dirty="0">
                          <a:latin typeface="Calibri"/>
                          <a:cs typeface="Calibri"/>
                        </a:rPr>
                        <a:t> </a:t>
                      </a:r>
                      <a:r>
                        <a:rPr sz="900" spc="50" dirty="0">
                          <a:latin typeface="Calibri"/>
                          <a:cs typeface="Calibri"/>
                        </a:rPr>
                        <a:t>setpoint</a:t>
                      </a:r>
                      <a:r>
                        <a:rPr sz="900" spc="75" dirty="0">
                          <a:latin typeface="Calibri"/>
                          <a:cs typeface="Calibri"/>
                        </a:rPr>
                        <a:t> </a:t>
                      </a:r>
                      <a:r>
                        <a:rPr sz="900" dirty="0">
                          <a:latin typeface="Calibri"/>
                          <a:cs typeface="Calibri"/>
                        </a:rPr>
                        <a:t>before</a:t>
                      </a:r>
                      <a:r>
                        <a:rPr sz="900" spc="75" dirty="0">
                          <a:latin typeface="Calibri"/>
                          <a:cs typeface="Calibri"/>
                        </a:rPr>
                        <a:t> </a:t>
                      </a:r>
                      <a:r>
                        <a:rPr sz="900" spc="65" dirty="0">
                          <a:latin typeface="Calibri"/>
                          <a:cs typeface="Calibri"/>
                        </a:rPr>
                        <a:t>stage</a:t>
                      </a:r>
                      <a:r>
                        <a:rPr sz="900" spc="75" dirty="0">
                          <a:latin typeface="Calibri"/>
                          <a:cs typeface="Calibri"/>
                        </a:rPr>
                        <a:t> </a:t>
                      </a:r>
                      <a:r>
                        <a:rPr sz="900" spc="100" dirty="0">
                          <a:latin typeface="Calibri"/>
                          <a:cs typeface="Calibri"/>
                        </a:rPr>
                        <a:t>2</a:t>
                      </a:r>
                      <a:r>
                        <a:rPr sz="900" spc="75" dirty="0">
                          <a:latin typeface="Calibri"/>
                          <a:cs typeface="Calibri"/>
                        </a:rPr>
                        <a:t> </a:t>
                      </a:r>
                      <a:r>
                        <a:rPr sz="900" spc="50" dirty="0">
                          <a:latin typeface="Calibri"/>
                          <a:cs typeface="Calibri"/>
                        </a:rPr>
                        <a:t>turns </a:t>
                      </a:r>
                      <a:r>
                        <a:rPr sz="900" dirty="0">
                          <a:latin typeface="Calibri"/>
                          <a:cs typeface="Calibri"/>
                        </a:rPr>
                        <a:t>on.</a:t>
                      </a:r>
                      <a:r>
                        <a:rPr sz="900" spc="40" dirty="0">
                          <a:latin typeface="Calibri"/>
                          <a:cs typeface="Calibri"/>
                        </a:rPr>
                        <a:t> </a:t>
                      </a:r>
                      <a:r>
                        <a:rPr sz="900" spc="60" dirty="0">
                          <a:latin typeface="Calibri"/>
                          <a:cs typeface="Calibri"/>
                        </a:rPr>
                        <a:t>When</a:t>
                      </a:r>
                      <a:r>
                        <a:rPr sz="900" spc="45" dirty="0">
                          <a:latin typeface="Calibri"/>
                          <a:cs typeface="Calibri"/>
                        </a:rPr>
                        <a:t> </a:t>
                      </a:r>
                      <a:r>
                        <a:rPr sz="900" spc="55" dirty="0">
                          <a:latin typeface="Calibri"/>
                          <a:cs typeface="Calibri"/>
                        </a:rPr>
                        <a:t>set</a:t>
                      </a:r>
                      <a:r>
                        <a:rPr sz="900" spc="45" dirty="0">
                          <a:latin typeface="Calibri"/>
                          <a:cs typeface="Calibri"/>
                        </a:rPr>
                        <a:t> </a:t>
                      </a:r>
                      <a:r>
                        <a:rPr sz="900" dirty="0">
                          <a:latin typeface="Calibri"/>
                          <a:cs typeface="Calibri"/>
                        </a:rPr>
                        <a:t>to</a:t>
                      </a:r>
                      <a:r>
                        <a:rPr sz="900" spc="45" dirty="0">
                          <a:latin typeface="Calibri"/>
                          <a:cs typeface="Calibri"/>
                        </a:rPr>
                        <a:t> </a:t>
                      </a:r>
                      <a:r>
                        <a:rPr sz="900" spc="50" dirty="0">
                          <a:latin typeface="Calibri"/>
                          <a:cs typeface="Calibri"/>
                        </a:rPr>
                        <a:t>Comfort, the</a:t>
                      </a:r>
                      <a:r>
                        <a:rPr sz="900" spc="45" dirty="0">
                          <a:latin typeface="Calibri"/>
                          <a:cs typeface="Calibri"/>
                        </a:rPr>
                        <a:t> thermostat </a:t>
                      </a:r>
                      <a:r>
                        <a:rPr sz="900" spc="80" dirty="0">
                          <a:latin typeface="Calibri"/>
                          <a:cs typeface="Calibri"/>
                        </a:rPr>
                        <a:t>uses</a:t>
                      </a:r>
                      <a:r>
                        <a:rPr sz="900" spc="30" dirty="0">
                          <a:latin typeface="Calibri"/>
                          <a:cs typeface="Calibri"/>
                        </a:rPr>
                        <a:t> </a:t>
                      </a:r>
                      <a:r>
                        <a:rPr sz="900" spc="50" dirty="0">
                          <a:latin typeface="Calibri"/>
                          <a:cs typeface="Calibri"/>
                        </a:rPr>
                        <a:t>the</a:t>
                      </a:r>
                      <a:r>
                        <a:rPr sz="900" spc="35" dirty="0">
                          <a:latin typeface="Calibri"/>
                          <a:cs typeface="Calibri"/>
                        </a:rPr>
                        <a:t> </a:t>
                      </a:r>
                      <a:r>
                        <a:rPr sz="900" spc="70" dirty="0">
                          <a:latin typeface="Calibri"/>
                          <a:cs typeface="Calibri"/>
                        </a:rPr>
                        <a:t>stage</a:t>
                      </a:r>
                      <a:r>
                        <a:rPr sz="900" spc="35" dirty="0">
                          <a:latin typeface="Calibri"/>
                          <a:cs typeface="Calibri"/>
                        </a:rPr>
                        <a:t> </a:t>
                      </a:r>
                      <a:r>
                        <a:rPr sz="900" dirty="0">
                          <a:latin typeface="Calibri"/>
                          <a:cs typeface="Calibri"/>
                        </a:rPr>
                        <a:t>of</a:t>
                      </a:r>
                      <a:r>
                        <a:rPr sz="900" spc="30" dirty="0">
                          <a:latin typeface="Calibri"/>
                          <a:cs typeface="Calibri"/>
                        </a:rPr>
                        <a:t> </a:t>
                      </a:r>
                      <a:r>
                        <a:rPr sz="900" spc="70" dirty="0">
                          <a:latin typeface="Calibri"/>
                          <a:cs typeface="Calibri"/>
                        </a:rPr>
                        <a:t>cooling</a:t>
                      </a:r>
                      <a:r>
                        <a:rPr sz="900" spc="35" dirty="0">
                          <a:latin typeface="Calibri"/>
                          <a:cs typeface="Calibri"/>
                        </a:rPr>
                        <a:t> </a:t>
                      </a:r>
                      <a:r>
                        <a:rPr sz="900" spc="90" dirty="0">
                          <a:latin typeface="Calibri"/>
                          <a:cs typeface="Calibri"/>
                        </a:rPr>
                        <a:t>as</a:t>
                      </a:r>
                      <a:r>
                        <a:rPr sz="900" spc="35" dirty="0">
                          <a:latin typeface="Calibri"/>
                          <a:cs typeface="Calibri"/>
                        </a:rPr>
                        <a:t> </a:t>
                      </a:r>
                      <a:r>
                        <a:rPr sz="900" spc="60" dirty="0">
                          <a:latin typeface="Calibri"/>
                          <a:cs typeface="Calibri"/>
                        </a:rPr>
                        <a:t>needed</a:t>
                      </a:r>
                      <a:r>
                        <a:rPr sz="900" spc="35" dirty="0">
                          <a:latin typeface="Calibri"/>
                          <a:cs typeface="Calibri"/>
                        </a:rPr>
                        <a:t> </a:t>
                      </a:r>
                      <a:r>
                        <a:rPr sz="900" dirty="0">
                          <a:latin typeface="Calibri"/>
                          <a:cs typeface="Calibri"/>
                        </a:rPr>
                        <a:t>to</a:t>
                      </a:r>
                      <a:r>
                        <a:rPr sz="900" spc="35" dirty="0">
                          <a:latin typeface="Calibri"/>
                          <a:cs typeface="Calibri"/>
                        </a:rPr>
                        <a:t> keep </a:t>
                      </a:r>
                      <a:r>
                        <a:rPr sz="900" dirty="0">
                          <a:latin typeface="Calibri"/>
                          <a:cs typeface="Calibri"/>
                        </a:rPr>
                        <a:t>the</a:t>
                      </a:r>
                      <a:r>
                        <a:rPr sz="900" spc="70" dirty="0">
                          <a:latin typeface="Calibri"/>
                          <a:cs typeface="Calibri"/>
                        </a:rPr>
                        <a:t> </a:t>
                      </a:r>
                      <a:r>
                        <a:rPr sz="900" spc="50" dirty="0">
                          <a:latin typeface="Calibri"/>
                          <a:cs typeface="Calibri"/>
                        </a:rPr>
                        <a:t>indoor</a:t>
                      </a:r>
                      <a:r>
                        <a:rPr sz="900" spc="75" dirty="0">
                          <a:latin typeface="Calibri"/>
                          <a:cs typeface="Calibri"/>
                        </a:rPr>
                        <a:t> </a:t>
                      </a:r>
                      <a:r>
                        <a:rPr sz="900" spc="50" dirty="0">
                          <a:latin typeface="Calibri"/>
                          <a:cs typeface="Calibri"/>
                        </a:rPr>
                        <a:t>temperature</a:t>
                      </a:r>
                      <a:r>
                        <a:rPr sz="900" spc="75" dirty="0">
                          <a:latin typeface="Calibri"/>
                          <a:cs typeface="Calibri"/>
                        </a:rPr>
                        <a:t> </a:t>
                      </a:r>
                      <a:r>
                        <a:rPr sz="900" dirty="0">
                          <a:latin typeface="Calibri"/>
                          <a:cs typeface="Calibri"/>
                        </a:rPr>
                        <a:t>within</a:t>
                      </a:r>
                      <a:r>
                        <a:rPr sz="900" spc="70" dirty="0">
                          <a:latin typeface="Calibri"/>
                          <a:cs typeface="Calibri"/>
                        </a:rPr>
                        <a:t> </a:t>
                      </a:r>
                      <a:r>
                        <a:rPr sz="900" spc="105" dirty="0">
                          <a:latin typeface="Calibri"/>
                          <a:cs typeface="Calibri"/>
                        </a:rPr>
                        <a:t>1°</a:t>
                      </a:r>
                      <a:r>
                        <a:rPr sz="900" spc="75" dirty="0">
                          <a:latin typeface="Calibri"/>
                          <a:cs typeface="Calibri"/>
                        </a:rPr>
                        <a:t> </a:t>
                      </a:r>
                      <a:r>
                        <a:rPr sz="900" spc="135" dirty="0">
                          <a:latin typeface="Calibri"/>
                          <a:cs typeface="Calibri"/>
                        </a:rPr>
                        <a:t>F</a:t>
                      </a:r>
                      <a:r>
                        <a:rPr sz="900" spc="75" dirty="0">
                          <a:latin typeface="Calibri"/>
                          <a:cs typeface="Calibri"/>
                        </a:rPr>
                        <a:t> </a:t>
                      </a:r>
                      <a:r>
                        <a:rPr sz="900" spc="60" dirty="0">
                          <a:latin typeface="Calibri"/>
                          <a:cs typeface="Calibri"/>
                        </a:rPr>
                        <a:t>(0.5°</a:t>
                      </a:r>
                      <a:r>
                        <a:rPr sz="900" spc="75" dirty="0">
                          <a:latin typeface="Calibri"/>
                          <a:cs typeface="Calibri"/>
                        </a:rPr>
                        <a:t> </a:t>
                      </a:r>
                      <a:r>
                        <a:rPr sz="900" spc="60" dirty="0">
                          <a:latin typeface="Calibri"/>
                          <a:cs typeface="Calibri"/>
                        </a:rPr>
                        <a:t>C) </a:t>
                      </a:r>
                      <a:r>
                        <a:rPr sz="900" spc="55" dirty="0">
                          <a:latin typeface="Calibri"/>
                          <a:cs typeface="Calibri"/>
                        </a:rPr>
                        <a:t>degree</a:t>
                      </a:r>
                      <a:r>
                        <a:rPr sz="900" spc="80" dirty="0">
                          <a:latin typeface="Calibri"/>
                          <a:cs typeface="Calibri"/>
                        </a:rPr>
                        <a:t> </a:t>
                      </a:r>
                      <a:r>
                        <a:rPr sz="900" dirty="0">
                          <a:latin typeface="Calibri"/>
                          <a:cs typeface="Calibri"/>
                        </a:rPr>
                        <a:t>of</a:t>
                      </a:r>
                      <a:r>
                        <a:rPr sz="900" spc="85" dirty="0">
                          <a:latin typeface="Calibri"/>
                          <a:cs typeface="Calibri"/>
                        </a:rPr>
                        <a:t> </a:t>
                      </a:r>
                      <a:r>
                        <a:rPr sz="900" dirty="0">
                          <a:latin typeface="Calibri"/>
                          <a:cs typeface="Calibri"/>
                        </a:rPr>
                        <a:t>the</a:t>
                      </a:r>
                      <a:r>
                        <a:rPr sz="900" spc="85" dirty="0">
                          <a:latin typeface="Calibri"/>
                          <a:cs typeface="Calibri"/>
                        </a:rPr>
                        <a:t> </a:t>
                      </a:r>
                      <a:r>
                        <a:rPr sz="900" spc="-10" dirty="0">
                          <a:latin typeface="Calibri"/>
                          <a:cs typeface="Calibri"/>
                        </a:rPr>
                        <a:t>setpoint.</a:t>
                      </a: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8"/>
                  </a:ext>
                </a:extLst>
              </a:tr>
            </a:tbl>
          </a:graphicData>
        </a:graphic>
      </p:graphicFrame>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5920593" y="370223"/>
            <a:ext cx="4074343" cy="580352"/>
          </a:xfrm>
          <a:prstGeom prst="rect">
            <a:avLst/>
          </a:prstGeom>
        </p:spPr>
        <p:txBody>
          <a:bodyPr vert="horz" wrap="square" lIns="0" tIns="12508" rIns="0" bIns="0" rtlCol="0">
            <a:spAutoFit/>
          </a:bodyPr>
          <a:lstStyle/>
          <a:p>
            <a:pPr marL="1587133">
              <a:spcBef>
                <a:spcPts val="98"/>
              </a:spcBef>
            </a:pPr>
            <a:r>
              <a:rPr sz="886" i="1" spc="84" dirty="0">
                <a:latin typeface="Calibri"/>
                <a:cs typeface="Calibri"/>
              </a:rPr>
              <a:t>T10</a:t>
            </a:r>
            <a:r>
              <a:rPr sz="886" i="1" spc="5"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0" dirty="0">
                <a:latin typeface="Calibri"/>
                <a:cs typeface="Calibri"/>
              </a:rPr>
              <a:t> </a:t>
            </a:r>
            <a:r>
              <a:rPr sz="886" i="1" spc="59"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a:p>
            <a:pPr>
              <a:lnSpc>
                <a:spcPct val="100000"/>
              </a:lnSpc>
            </a:pPr>
            <a:endParaRPr sz="1083">
              <a:latin typeface="Calibri"/>
              <a:cs typeface="Calibri"/>
            </a:endParaRPr>
          </a:p>
          <a:p>
            <a:pPr marL="12507">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44"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sp>
        <p:nvSpPr>
          <p:cNvPr id="3" name="object 3"/>
          <p:cNvSpPr txBox="1"/>
          <p:nvPr/>
        </p:nvSpPr>
        <p:spPr>
          <a:xfrm>
            <a:off x="6697305"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19</a:t>
            </a:r>
            <a:endParaRPr sz="591">
              <a:latin typeface="Calibri"/>
              <a:cs typeface="Calibri"/>
            </a:endParaRPr>
          </a:p>
        </p:txBody>
      </p:sp>
      <p:sp>
        <p:nvSpPr>
          <p:cNvPr id="4" name="object 4"/>
          <p:cNvSpPr txBox="1"/>
          <p:nvPr/>
        </p:nvSpPr>
        <p:spPr>
          <a:xfrm>
            <a:off x="9455227" y="9543780"/>
            <a:ext cx="539077" cy="103552"/>
          </a:xfrm>
          <a:prstGeom prst="rect">
            <a:avLst/>
          </a:prstGeom>
        </p:spPr>
        <p:txBody>
          <a:bodyPr vert="horz" wrap="square" lIns="0" tIns="12508" rIns="0" bIns="0" rtlCol="0">
            <a:spAutoFit/>
          </a:bodyPr>
          <a:lstStyle/>
          <a:p>
            <a:pPr marL="12507">
              <a:spcBef>
                <a:spcPts val="98"/>
              </a:spcBef>
            </a:pPr>
            <a:r>
              <a:rPr sz="591" spc="59" dirty="0">
                <a:latin typeface="Calibri"/>
                <a:cs typeface="Calibri"/>
              </a:rPr>
              <a:t>33-</a:t>
            </a:r>
            <a:r>
              <a:rPr sz="591" dirty="0">
                <a:latin typeface="Calibri"/>
                <a:cs typeface="Calibri"/>
              </a:rPr>
              <a:t>00462—</a:t>
            </a:r>
            <a:r>
              <a:rPr sz="591" spc="39" dirty="0">
                <a:latin typeface="Calibri"/>
                <a:cs typeface="Calibri"/>
              </a:rPr>
              <a:t>03</a:t>
            </a:r>
            <a:endParaRPr sz="591">
              <a:latin typeface="Calibri"/>
              <a:cs typeface="Calibri"/>
            </a:endParaRPr>
          </a:p>
        </p:txBody>
      </p:sp>
      <p:graphicFrame>
        <p:nvGraphicFramePr>
          <p:cNvPr id="5" name="object 5"/>
          <p:cNvGraphicFramePr>
            <a:graphicFrameLocks noGrp="1"/>
          </p:cNvGraphicFramePr>
          <p:nvPr/>
        </p:nvGraphicFramePr>
        <p:xfrm>
          <a:off x="3524134" y="999981"/>
          <a:ext cx="6384491" cy="5555981"/>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2426470">
                <a:tc>
                  <a:txBody>
                    <a:bodyPr/>
                    <a:lstStyle/>
                    <a:p>
                      <a:pPr marL="24765">
                        <a:lnSpc>
                          <a:spcPts val="1075"/>
                        </a:lnSpc>
                      </a:pPr>
                      <a:r>
                        <a:rPr sz="900" spc="80" dirty="0">
                          <a:latin typeface="Calibri"/>
                          <a:cs typeface="Calibri"/>
                        </a:rPr>
                        <a:t>3090</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189230" indent="-635">
                        <a:lnSpc>
                          <a:spcPts val="1000"/>
                        </a:lnSpc>
                        <a:spcBef>
                          <a:spcPts val="95"/>
                        </a:spcBef>
                      </a:pPr>
                      <a:r>
                        <a:rPr sz="900" spc="85" dirty="0">
                          <a:latin typeface="Calibri"/>
                          <a:cs typeface="Calibri"/>
                        </a:rPr>
                        <a:t>Backup</a:t>
                      </a:r>
                      <a:r>
                        <a:rPr sz="900" spc="25" dirty="0">
                          <a:latin typeface="Calibri"/>
                          <a:cs typeface="Calibri"/>
                        </a:rPr>
                        <a:t> </a:t>
                      </a:r>
                      <a:r>
                        <a:rPr sz="900" spc="50" dirty="0">
                          <a:latin typeface="Calibri"/>
                          <a:cs typeface="Calibri"/>
                        </a:rPr>
                        <a:t>Heat </a:t>
                      </a:r>
                      <a:r>
                        <a:rPr sz="900" spc="40" dirty="0">
                          <a:latin typeface="Calibri"/>
                          <a:cs typeface="Calibri"/>
                        </a:rPr>
                        <a:t>Differential</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40"/>
                        </a:lnSpc>
                      </a:pPr>
                      <a:r>
                        <a:rPr sz="900" b="1" spc="55" dirty="0">
                          <a:latin typeface="Calibri"/>
                          <a:cs typeface="Calibri"/>
                        </a:rPr>
                        <a:t>Fahrenheit:</a:t>
                      </a:r>
                      <a:endParaRPr sz="900" dirty="0">
                        <a:latin typeface="Calibri"/>
                        <a:cs typeface="Calibri"/>
                      </a:endParaRPr>
                    </a:p>
                    <a:p>
                      <a:pPr marL="24765">
                        <a:lnSpc>
                          <a:spcPts val="1000"/>
                        </a:lnSpc>
                      </a:pPr>
                      <a:r>
                        <a:rPr sz="900" spc="45" dirty="0">
                          <a:latin typeface="Calibri"/>
                          <a:cs typeface="Calibri"/>
                        </a:rPr>
                        <a:t>Comfort,</a:t>
                      </a:r>
                      <a:endParaRPr sz="900" dirty="0">
                        <a:latin typeface="Calibri"/>
                        <a:cs typeface="Calibri"/>
                      </a:endParaRPr>
                    </a:p>
                    <a:p>
                      <a:pPr marL="24765" marR="118745">
                        <a:lnSpc>
                          <a:spcPct val="92500"/>
                        </a:lnSpc>
                        <a:spcBef>
                          <a:spcPts val="40"/>
                        </a:spcBef>
                      </a:pPr>
                      <a:r>
                        <a:rPr sz="900" spc="70" dirty="0">
                          <a:latin typeface="Calibri"/>
                          <a:cs typeface="Calibri"/>
                        </a:rPr>
                        <a:t>2.0°</a:t>
                      </a:r>
                      <a:r>
                        <a:rPr sz="900" spc="25" dirty="0">
                          <a:latin typeface="Calibri"/>
                          <a:cs typeface="Calibri"/>
                        </a:rPr>
                        <a:t> </a:t>
                      </a:r>
                      <a:r>
                        <a:rPr sz="900" spc="135" dirty="0">
                          <a:latin typeface="Calibri"/>
                          <a:cs typeface="Calibri"/>
                        </a:rPr>
                        <a:t>F</a:t>
                      </a:r>
                      <a:r>
                        <a:rPr sz="900" spc="25" dirty="0">
                          <a:latin typeface="Calibri"/>
                          <a:cs typeface="Calibri"/>
                        </a:rPr>
                        <a:t> </a:t>
                      </a:r>
                      <a:r>
                        <a:rPr sz="900" dirty="0">
                          <a:latin typeface="Calibri"/>
                          <a:cs typeface="Calibri"/>
                        </a:rPr>
                        <a:t>to</a:t>
                      </a:r>
                      <a:r>
                        <a:rPr sz="900" spc="25" dirty="0">
                          <a:latin typeface="Calibri"/>
                          <a:cs typeface="Calibri"/>
                        </a:rPr>
                        <a:t> </a:t>
                      </a:r>
                      <a:r>
                        <a:rPr sz="900" spc="75" dirty="0">
                          <a:latin typeface="Calibri"/>
                          <a:cs typeface="Calibri"/>
                        </a:rPr>
                        <a:t>15.5°</a:t>
                      </a:r>
                      <a:r>
                        <a:rPr sz="900" spc="35" dirty="0">
                          <a:latin typeface="Calibri"/>
                          <a:cs typeface="Calibri"/>
                        </a:rPr>
                        <a:t> </a:t>
                      </a:r>
                      <a:r>
                        <a:rPr sz="900" spc="135" dirty="0">
                          <a:latin typeface="Calibri"/>
                          <a:cs typeface="Calibri"/>
                        </a:rPr>
                        <a:t>F</a:t>
                      </a:r>
                      <a:r>
                        <a:rPr sz="900" spc="25" dirty="0">
                          <a:latin typeface="Calibri"/>
                          <a:cs typeface="Calibri"/>
                        </a:rPr>
                        <a:t> </a:t>
                      </a:r>
                      <a:r>
                        <a:rPr sz="900" spc="35" dirty="0">
                          <a:latin typeface="Calibri"/>
                          <a:cs typeface="Calibri"/>
                        </a:rPr>
                        <a:t>from </a:t>
                      </a:r>
                      <a:r>
                        <a:rPr sz="900" spc="50" dirty="0">
                          <a:latin typeface="Calibri"/>
                          <a:cs typeface="Calibri"/>
                        </a:rPr>
                        <a:t>setpoint</a:t>
                      </a:r>
                      <a:r>
                        <a:rPr sz="900" spc="15" dirty="0">
                          <a:latin typeface="Calibri"/>
                          <a:cs typeface="Calibri"/>
                        </a:rPr>
                        <a:t> </a:t>
                      </a:r>
                      <a:r>
                        <a:rPr sz="900" spc="50" dirty="0">
                          <a:latin typeface="Calibri"/>
                          <a:cs typeface="Calibri"/>
                        </a:rPr>
                        <a:t>(in</a:t>
                      </a:r>
                      <a:r>
                        <a:rPr sz="900" spc="25" dirty="0">
                          <a:latin typeface="Calibri"/>
                          <a:cs typeface="Calibri"/>
                        </a:rPr>
                        <a:t> </a:t>
                      </a:r>
                      <a:r>
                        <a:rPr sz="900" spc="70" dirty="0">
                          <a:latin typeface="Calibri"/>
                          <a:cs typeface="Calibri"/>
                        </a:rPr>
                        <a:t>0.5°</a:t>
                      </a:r>
                      <a:r>
                        <a:rPr sz="900" spc="30" dirty="0">
                          <a:latin typeface="Calibri"/>
                          <a:cs typeface="Calibri"/>
                        </a:rPr>
                        <a:t> </a:t>
                      </a:r>
                      <a:r>
                        <a:rPr sz="900" spc="85" dirty="0">
                          <a:latin typeface="Calibri"/>
                          <a:cs typeface="Calibri"/>
                        </a:rPr>
                        <a:t>F </a:t>
                      </a:r>
                      <a:r>
                        <a:rPr sz="900" spc="45" dirty="0">
                          <a:latin typeface="Calibri"/>
                          <a:cs typeface="Calibri"/>
                        </a:rPr>
                        <a:t>increments)</a:t>
                      </a:r>
                      <a:endParaRPr sz="900" dirty="0">
                        <a:latin typeface="Calibri"/>
                        <a:cs typeface="Calibri"/>
                      </a:endParaRPr>
                    </a:p>
                    <a:p>
                      <a:pPr marL="24765">
                        <a:lnSpc>
                          <a:spcPts val="965"/>
                        </a:lnSpc>
                      </a:pPr>
                      <a:r>
                        <a:rPr sz="900" b="1" spc="55" dirty="0">
                          <a:latin typeface="Calibri"/>
                          <a:cs typeface="Calibri"/>
                        </a:rPr>
                        <a:t>Celsius:</a:t>
                      </a:r>
                      <a:endParaRPr sz="900" dirty="0">
                        <a:latin typeface="Calibri"/>
                        <a:cs typeface="Calibri"/>
                      </a:endParaRPr>
                    </a:p>
                    <a:p>
                      <a:pPr marL="24765">
                        <a:lnSpc>
                          <a:spcPts val="1000"/>
                        </a:lnSpc>
                      </a:pPr>
                      <a:r>
                        <a:rPr sz="900" spc="45" dirty="0">
                          <a:latin typeface="Calibri"/>
                          <a:cs typeface="Calibri"/>
                        </a:rPr>
                        <a:t>Comfort,</a:t>
                      </a:r>
                      <a:endParaRPr sz="900" dirty="0">
                        <a:latin typeface="Calibri"/>
                        <a:cs typeface="Calibri"/>
                      </a:endParaRPr>
                    </a:p>
                    <a:p>
                      <a:pPr marL="24765" marR="97790">
                        <a:lnSpc>
                          <a:spcPts val="1000"/>
                        </a:lnSpc>
                        <a:spcBef>
                          <a:spcPts val="60"/>
                        </a:spcBef>
                      </a:pPr>
                      <a:r>
                        <a:rPr sz="900" spc="80" dirty="0">
                          <a:latin typeface="Calibri"/>
                          <a:cs typeface="Calibri"/>
                        </a:rPr>
                        <a:t>1.00°</a:t>
                      </a:r>
                      <a:r>
                        <a:rPr sz="900" spc="20" dirty="0">
                          <a:latin typeface="Calibri"/>
                          <a:cs typeface="Calibri"/>
                        </a:rPr>
                        <a:t> </a:t>
                      </a:r>
                      <a:r>
                        <a:rPr sz="900" spc="145" dirty="0">
                          <a:latin typeface="Calibri"/>
                          <a:cs typeface="Calibri"/>
                        </a:rPr>
                        <a:t>C</a:t>
                      </a:r>
                      <a:r>
                        <a:rPr sz="900" spc="25" dirty="0">
                          <a:latin typeface="Calibri"/>
                          <a:cs typeface="Calibri"/>
                        </a:rPr>
                        <a:t> </a:t>
                      </a:r>
                      <a:r>
                        <a:rPr sz="900" dirty="0">
                          <a:latin typeface="Calibri"/>
                          <a:cs typeface="Calibri"/>
                        </a:rPr>
                        <a:t>to</a:t>
                      </a:r>
                      <a:r>
                        <a:rPr sz="900" spc="20" dirty="0">
                          <a:latin typeface="Calibri"/>
                          <a:cs typeface="Calibri"/>
                        </a:rPr>
                        <a:t> </a:t>
                      </a:r>
                      <a:r>
                        <a:rPr sz="900" spc="70" dirty="0">
                          <a:latin typeface="Calibri"/>
                          <a:cs typeface="Calibri"/>
                        </a:rPr>
                        <a:t>7.5°</a:t>
                      </a:r>
                      <a:r>
                        <a:rPr sz="900" spc="25" dirty="0">
                          <a:latin typeface="Calibri"/>
                          <a:cs typeface="Calibri"/>
                        </a:rPr>
                        <a:t> </a:t>
                      </a:r>
                      <a:r>
                        <a:rPr sz="900" spc="145" dirty="0">
                          <a:latin typeface="Calibri"/>
                          <a:cs typeface="Calibri"/>
                        </a:rPr>
                        <a:t>C</a:t>
                      </a:r>
                      <a:r>
                        <a:rPr sz="900" spc="20" dirty="0">
                          <a:latin typeface="Calibri"/>
                          <a:cs typeface="Calibri"/>
                        </a:rPr>
                        <a:t> </a:t>
                      </a:r>
                      <a:r>
                        <a:rPr sz="900" spc="35" dirty="0">
                          <a:latin typeface="Calibri"/>
                          <a:cs typeface="Calibri"/>
                        </a:rPr>
                        <a:t>from </a:t>
                      </a:r>
                      <a:r>
                        <a:rPr sz="900" spc="50" dirty="0">
                          <a:latin typeface="Calibri"/>
                          <a:cs typeface="Calibri"/>
                        </a:rPr>
                        <a:t>setpoint</a:t>
                      </a:r>
                      <a:r>
                        <a:rPr sz="900" spc="15" dirty="0">
                          <a:latin typeface="Calibri"/>
                          <a:cs typeface="Calibri"/>
                        </a:rPr>
                        <a:t> </a:t>
                      </a:r>
                      <a:r>
                        <a:rPr sz="900" spc="50" dirty="0">
                          <a:latin typeface="Calibri"/>
                          <a:cs typeface="Calibri"/>
                        </a:rPr>
                        <a:t>(in</a:t>
                      </a:r>
                      <a:r>
                        <a:rPr sz="900" spc="25" dirty="0">
                          <a:latin typeface="Calibri"/>
                          <a:cs typeface="Calibri"/>
                        </a:rPr>
                        <a:t> </a:t>
                      </a:r>
                      <a:r>
                        <a:rPr sz="900" spc="70" dirty="0">
                          <a:latin typeface="Calibri"/>
                          <a:cs typeface="Calibri"/>
                        </a:rPr>
                        <a:t>0.5°</a:t>
                      </a:r>
                      <a:r>
                        <a:rPr sz="900" spc="30" dirty="0">
                          <a:latin typeface="Calibri"/>
                          <a:cs typeface="Calibri"/>
                        </a:rPr>
                        <a:t> </a:t>
                      </a:r>
                      <a:r>
                        <a:rPr sz="900" spc="85" dirty="0">
                          <a:latin typeface="Calibri"/>
                          <a:cs typeface="Calibri"/>
                        </a:rPr>
                        <a:t>F </a:t>
                      </a:r>
                      <a:r>
                        <a:rPr sz="900" spc="45" dirty="0">
                          <a:latin typeface="Calibri"/>
                          <a:cs typeface="Calibri"/>
                        </a:rPr>
                        <a:t>increments)</a:t>
                      </a:r>
                      <a:endParaRPr lang="en-US" sz="900" spc="45" dirty="0">
                        <a:latin typeface="Calibri"/>
                        <a:cs typeface="Calibri"/>
                      </a:endParaRPr>
                    </a:p>
                    <a:p>
                      <a:pPr marL="24765" marR="97790">
                        <a:lnSpc>
                          <a:spcPts val="1000"/>
                        </a:lnSpc>
                        <a:spcBef>
                          <a:spcPts val="60"/>
                        </a:spcBef>
                      </a:pPr>
                      <a:endParaRPr lang="en-US" sz="900" spc="45" dirty="0">
                        <a:latin typeface="Calibri"/>
                        <a:cs typeface="Calibri"/>
                      </a:endParaRPr>
                    </a:p>
                    <a:p>
                      <a:pPr marL="24765" marR="97790">
                        <a:lnSpc>
                          <a:spcPts val="1000"/>
                        </a:lnSpc>
                        <a:spcBef>
                          <a:spcPts val="60"/>
                        </a:spcBef>
                      </a:pPr>
                      <a:r>
                        <a:rPr lang="en-US" sz="900" spc="45" dirty="0">
                          <a:highlight>
                            <a:srgbClr val="FFFF00"/>
                          </a:highlight>
                          <a:latin typeface="Calibri"/>
                          <a:cs typeface="Calibri"/>
                        </a:rPr>
                        <a:t>Setting depends on customer preference. Select 3F as a default</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99695">
                        <a:lnSpc>
                          <a:spcPct val="92600"/>
                        </a:lnSpc>
                        <a:spcBef>
                          <a:spcPts val="75"/>
                        </a:spcBef>
                      </a:pPr>
                      <a:r>
                        <a:rPr sz="900" spc="65" dirty="0">
                          <a:latin typeface="Calibri"/>
                          <a:cs typeface="Calibri"/>
                        </a:rPr>
                        <a:t>Comfort</a:t>
                      </a:r>
                      <a:r>
                        <a:rPr sz="900" spc="20" dirty="0">
                          <a:latin typeface="Calibri"/>
                          <a:cs typeface="Calibri"/>
                        </a:rPr>
                        <a:t> </a:t>
                      </a:r>
                      <a:r>
                        <a:rPr sz="900" spc="-25" dirty="0">
                          <a:latin typeface="Calibri"/>
                          <a:cs typeface="Calibri"/>
                        </a:rPr>
                        <a:t>if</a:t>
                      </a:r>
                      <a:r>
                        <a:rPr sz="900" spc="75" dirty="0">
                          <a:latin typeface="Calibri"/>
                          <a:cs typeface="Calibri"/>
                        </a:rPr>
                        <a:t> backup</a:t>
                      </a:r>
                      <a:r>
                        <a:rPr sz="900" spc="20" dirty="0">
                          <a:latin typeface="Calibri"/>
                          <a:cs typeface="Calibri"/>
                        </a:rPr>
                        <a:t> </a:t>
                      </a:r>
                      <a:r>
                        <a:rPr sz="900" spc="50" dirty="0">
                          <a:latin typeface="Calibri"/>
                          <a:cs typeface="Calibri"/>
                        </a:rPr>
                        <a:t>heat</a:t>
                      </a:r>
                      <a:r>
                        <a:rPr sz="900" spc="20" dirty="0">
                          <a:latin typeface="Calibri"/>
                          <a:cs typeface="Calibri"/>
                        </a:rPr>
                        <a:t> </a:t>
                      </a:r>
                      <a:r>
                        <a:rPr sz="900" spc="40" dirty="0">
                          <a:latin typeface="Calibri"/>
                          <a:cs typeface="Calibri"/>
                        </a:rPr>
                        <a:t>is </a:t>
                      </a:r>
                      <a:r>
                        <a:rPr sz="900" dirty="0">
                          <a:latin typeface="Calibri"/>
                          <a:cs typeface="Calibri"/>
                        </a:rPr>
                        <a:t>electric</a:t>
                      </a:r>
                      <a:r>
                        <a:rPr sz="900" spc="190" dirty="0">
                          <a:latin typeface="Calibri"/>
                          <a:cs typeface="Calibri"/>
                        </a:rPr>
                        <a:t> </a:t>
                      </a:r>
                      <a:r>
                        <a:rPr sz="900" spc="75" dirty="0">
                          <a:latin typeface="Calibri"/>
                          <a:cs typeface="Calibri"/>
                        </a:rPr>
                        <a:t>2.0F</a:t>
                      </a:r>
                      <a:r>
                        <a:rPr sz="900" spc="195" dirty="0">
                          <a:latin typeface="Calibri"/>
                          <a:cs typeface="Calibri"/>
                        </a:rPr>
                        <a:t> </a:t>
                      </a:r>
                      <a:r>
                        <a:rPr sz="900" spc="-25" dirty="0">
                          <a:latin typeface="Calibri"/>
                          <a:cs typeface="Calibri"/>
                        </a:rPr>
                        <a:t>if</a:t>
                      </a:r>
                      <a:r>
                        <a:rPr sz="900" spc="75" dirty="0">
                          <a:latin typeface="Calibri"/>
                          <a:cs typeface="Calibri"/>
                        </a:rPr>
                        <a:t> backup</a:t>
                      </a:r>
                      <a:r>
                        <a:rPr sz="900" spc="20" dirty="0">
                          <a:latin typeface="Calibri"/>
                          <a:cs typeface="Calibri"/>
                        </a:rPr>
                        <a:t> </a:t>
                      </a:r>
                      <a:r>
                        <a:rPr sz="900" spc="50" dirty="0">
                          <a:latin typeface="Calibri"/>
                          <a:cs typeface="Calibri"/>
                        </a:rPr>
                        <a:t>heat</a:t>
                      </a:r>
                      <a:r>
                        <a:rPr sz="900" spc="20" dirty="0">
                          <a:latin typeface="Calibri"/>
                          <a:cs typeface="Calibri"/>
                        </a:rPr>
                        <a:t> </a:t>
                      </a:r>
                      <a:r>
                        <a:rPr sz="900" spc="40" dirty="0">
                          <a:latin typeface="Calibri"/>
                          <a:cs typeface="Calibri"/>
                        </a:rPr>
                        <a:t>is </a:t>
                      </a:r>
                      <a:r>
                        <a:rPr sz="900" spc="100" dirty="0">
                          <a:latin typeface="Calibri"/>
                          <a:cs typeface="Calibri"/>
                        </a:rPr>
                        <a:t>gas</a:t>
                      </a:r>
                      <a:r>
                        <a:rPr sz="900" spc="5" dirty="0">
                          <a:latin typeface="Calibri"/>
                          <a:cs typeface="Calibri"/>
                        </a:rPr>
                        <a:t> </a:t>
                      </a:r>
                      <a:r>
                        <a:rPr sz="900" spc="40" dirty="0">
                          <a:latin typeface="Calibri"/>
                          <a:cs typeface="Calibri"/>
                        </a:rPr>
                        <a:t>furnace.</a:t>
                      </a:r>
                      <a:endParaRPr sz="900">
                        <a:latin typeface="Calibri"/>
                        <a:cs typeface="Calibri"/>
                      </a:endParaRPr>
                    </a:p>
                  </a:txBody>
                  <a:tcPr marL="0" marR="0" marT="9381"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41275">
                        <a:lnSpc>
                          <a:spcPct val="92600"/>
                        </a:lnSpc>
                        <a:spcBef>
                          <a:spcPts val="75"/>
                        </a:spcBef>
                      </a:pPr>
                      <a:r>
                        <a:rPr sz="900" spc="65" dirty="0">
                          <a:latin typeface="Calibri"/>
                          <a:cs typeface="Calibri"/>
                        </a:rPr>
                        <a:t>Only</a:t>
                      </a:r>
                      <a:r>
                        <a:rPr sz="900" spc="45" dirty="0">
                          <a:latin typeface="Calibri"/>
                          <a:cs typeface="Calibri"/>
                        </a:rPr>
                        <a:t> </a:t>
                      </a:r>
                      <a:r>
                        <a:rPr sz="900" spc="60" dirty="0">
                          <a:latin typeface="Calibri"/>
                          <a:cs typeface="Calibri"/>
                        </a:rPr>
                        <a:t>displayed </a:t>
                      </a:r>
                      <a:r>
                        <a:rPr sz="900" dirty="0">
                          <a:latin typeface="Calibri"/>
                          <a:cs typeface="Calibri"/>
                        </a:rPr>
                        <a:t>if</a:t>
                      </a:r>
                      <a:r>
                        <a:rPr sz="900" spc="45" dirty="0">
                          <a:latin typeface="Calibri"/>
                          <a:cs typeface="Calibri"/>
                        </a:rPr>
                        <a:t> </a:t>
                      </a:r>
                      <a:r>
                        <a:rPr sz="900" dirty="0">
                          <a:latin typeface="Calibri"/>
                          <a:cs typeface="Calibri"/>
                        </a:rPr>
                        <a:t>the</a:t>
                      </a:r>
                      <a:r>
                        <a:rPr sz="900" spc="50" dirty="0">
                          <a:latin typeface="Calibri"/>
                          <a:cs typeface="Calibri"/>
                        </a:rPr>
                        <a:t> </a:t>
                      </a:r>
                      <a:r>
                        <a:rPr sz="900" spc="65" dirty="0">
                          <a:latin typeface="Calibri"/>
                          <a:cs typeface="Calibri"/>
                        </a:rPr>
                        <a:t>system</a:t>
                      </a:r>
                      <a:r>
                        <a:rPr sz="900" spc="55" dirty="0">
                          <a:latin typeface="Calibri"/>
                          <a:cs typeface="Calibri"/>
                        </a:rPr>
                        <a:t> </a:t>
                      </a:r>
                      <a:r>
                        <a:rPr sz="900" dirty="0">
                          <a:latin typeface="Calibri"/>
                          <a:cs typeface="Calibri"/>
                        </a:rPr>
                        <a:t>type</a:t>
                      </a:r>
                      <a:r>
                        <a:rPr sz="900" spc="50" dirty="0">
                          <a:latin typeface="Calibri"/>
                          <a:cs typeface="Calibri"/>
                        </a:rPr>
                        <a:t> </a:t>
                      </a:r>
                      <a:r>
                        <a:rPr sz="900" spc="75" dirty="0">
                          <a:latin typeface="Calibri"/>
                          <a:cs typeface="Calibri"/>
                        </a:rPr>
                        <a:t>(ISU</a:t>
                      </a:r>
                      <a:r>
                        <a:rPr sz="900" spc="50" dirty="0">
                          <a:latin typeface="Calibri"/>
                          <a:cs typeface="Calibri"/>
                        </a:rPr>
                        <a:t> </a:t>
                      </a:r>
                      <a:r>
                        <a:rPr sz="900" spc="75" dirty="0">
                          <a:latin typeface="Calibri"/>
                          <a:cs typeface="Calibri"/>
                        </a:rPr>
                        <a:t>2000) </a:t>
                      </a:r>
                      <a:r>
                        <a:rPr sz="900" spc="70" dirty="0">
                          <a:latin typeface="Calibri"/>
                          <a:cs typeface="Calibri"/>
                        </a:rPr>
                        <a:t>is</a:t>
                      </a:r>
                      <a:r>
                        <a:rPr sz="900" spc="20"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30" dirty="0">
                          <a:latin typeface="Calibri"/>
                          <a:cs typeface="Calibri"/>
                        </a:rPr>
                        <a:t> </a:t>
                      </a:r>
                      <a:r>
                        <a:rPr sz="900" spc="70" dirty="0">
                          <a:latin typeface="Calibri"/>
                          <a:cs typeface="Calibri"/>
                        </a:rPr>
                        <a:t>Heat</a:t>
                      </a:r>
                      <a:r>
                        <a:rPr sz="900" spc="30" dirty="0">
                          <a:latin typeface="Calibri"/>
                          <a:cs typeface="Calibri"/>
                        </a:rPr>
                        <a:t> </a:t>
                      </a:r>
                      <a:r>
                        <a:rPr sz="900" spc="65" dirty="0">
                          <a:latin typeface="Calibri"/>
                          <a:cs typeface="Calibri"/>
                        </a:rPr>
                        <a:t>Pump).</a:t>
                      </a:r>
                      <a:r>
                        <a:rPr sz="900" spc="30" dirty="0">
                          <a:latin typeface="Calibri"/>
                          <a:cs typeface="Calibri"/>
                        </a:rPr>
                        <a:t> </a:t>
                      </a:r>
                      <a:r>
                        <a:rPr sz="900" dirty="0">
                          <a:latin typeface="Calibri"/>
                          <a:cs typeface="Calibri"/>
                        </a:rPr>
                        <a:t>If</a:t>
                      </a:r>
                      <a:r>
                        <a:rPr sz="900" spc="30" dirty="0">
                          <a:latin typeface="Calibri"/>
                          <a:cs typeface="Calibri"/>
                        </a:rPr>
                        <a:t> </a:t>
                      </a:r>
                      <a:r>
                        <a:rPr sz="900" spc="90" dirty="0">
                          <a:latin typeface="Calibri"/>
                          <a:cs typeface="Calibri"/>
                        </a:rPr>
                        <a:t>ISU</a:t>
                      </a:r>
                      <a:r>
                        <a:rPr sz="900" spc="25" dirty="0">
                          <a:latin typeface="Calibri"/>
                          <a:cs typeface="Calibri"/>
                        </a:rPr>
                        <a:t> </a:t>
                      </a:r>
                      <a:r>
                        <a:rPr sz="900" spc="100" dirty="0">
                          <a:latin typeface="Calibri"/>
                          <a:cs typeface="Calibri"/>
                        </a:rPr>
                        <a:t>2180</a:t>
                      </a:r>
                      <a:r>
                        <a:rPr sz="900" spc="30" dirty="0">
                          <a:latin typeface="Calibri"/>
                          <a:cs typeface="Calibri"/>
                        </a:rPr>
                        <a:t> </a:t>
                      </a:r>
                      <a:r>
                        <a:rPr sz="900" spc="55" dirty="0">
                          <a:latin typeface="Calibri"/>
                          <a:cs typeface="Calibri"/>
                        </a:rPr>
                        <a:t>(backup heat</a:t>
                      </a:r>
                      <a:r>
                        <a:rPr sz="900" spc="100" dirty="0">
                          <a:latin typeface="Calibri"/>
                          <a:cs typeface="Calibri"/>
                        </a:rPr>
                        <a:t> </a:t>
                      </a:r>
                      <a:r>
                        <a:rPr sz="900" dirty="0">
                          <a:latin typeface="Calibri"/>
                          <a:cs typeface="Calibri"/>
                        </a:rPr>
                        <a:t>type)</a:t>
                      </a:r>
                      <a:r>
                        <a:rPr sz="900" spc="105" dirty="0">
                          <a:latin typeface="Calibri"/>
                          <a:cs typeface="Calibri"/>
                        </a:rPr>
                        <a:t> </a:t>
                      </a:r>
                      <a:r>
                        <a:rPr sz="900" spc="70" dirty="0">
                          <a:latin typeface="Calibri"/>
                          <a:cs typeface="Calibri"/>
                        </a:rPr>
                        <a:t>is</a:t>
                      </a:r>
                      <a:r>
                        <a:rPr sz="900" spc="105" dirty="0">
                          <a:latin typeface="Calibri"/>
                          <a:cs typeface="Calibri"/>
                        </a:rPr>
                        <a:t> </a:t>
                      </a:r>
                      <a:r>
                        <a:rPr sz="900" spc="55" dirty="0">
                          <a:latin typeface="Calibri"/>
                          <a:cs typeface="Calibri"/>
                        </a:rPr>
                        <a:t>set</a:t>
                      </a:r>
                      <a:r>
                        <a:rPr sz="900" spc="105" dirty="0">
                          <a:latin typeface="Calibri"/>
                          <a:cs typeface="Calibri"/>
                        </a:rPr>
                        <a:t> </a:t>
                      </a:r>
                      <a:r>
                        <a:rPr sz="900" dirty="0">
                          <a:latin typeface="Calibri"/>
                          <a:cs typeface="Calibri"/>
                        </a:rPr>
                        <a:t>to</a:t>
                      </a:r>
                      <a:r>
                        <a:rPr sz="900" spc="105" dirty="0">
                          <a:latin typeface="Calibri"/>
                          <a:cs typeface="Calibri"/>
                        </a:rPr>
                        <a:t> </a:t>
                      </a:r>
                      <a:r>
                        <a:rPr sz="900" dirty="0">
                          <a:latin typeface="Calibri"/>
                          <a:cs typeface="Calibri"/>
                        </a:rPr>
                        <a:t>electric,</a:t>
                      </a:r>
                      <a:r>
                        <a:rPr sz="900" spc="105" dirty="0">
                          <a:latin typeface="Calibri"/>
                          <a:cs typeface="Calibri"/>
                        </a:rPr>
                        <a:t> </a:t>
                      </a:r>
                      <a:r>
                        <a:rPr sz="900" spc="50" dirty="0">
                          <a:latin typeface="Calibri"/>
                          <a:cs typeface="Calibri"/>
                        </a:rPr>
                        <a:t>the</a:t>
                      </a:r>
                      <a:r>
                        <a:rPr sz="900" spc="110" dirty="0">
                          <a:latin typeface="Calibri"/>
                          <a:cs typeface="Calibri"/>
                        </a:rPr>
                        <a:t> </a:t>
                      </a:r>
                      <a:r>
                        <a:rPr sz="900" spc="40" dirty="0">
                          <a:latin typeface="Calibri"/>
                          <a:cs typeface="Calibri"/>
                        </a:rPr>
                        <a:t>default </a:t>
                      </a:r>
                      <a:r>
                        <a:rPr sz="900" spc="55" dirty="0">
                          <a:latin typeface="Calibri"/>
                          <a:cs typeface="Calibri"/>
                        </a:rPr>
                        <a:t>control</a:t>
                      </a:r>
                      <a:r>
                        <a:rPr sz="900" spc="15" dirty="0">
                          <a:latin typeface="Calibri"/>
                          <a:cs typeface="Calibri"/>
                        </a:rPr>
                        <a:t> </a:t>
                      </a:r>
                      <a:r>
                        <a:rPr sz="900" spc="60" dirty="0">
                          <a:latin typeface="Calibri"/>
                          <a:cs typeface="Calibri"/>
                        </a:rPr>
                        <a:t>setting</a:t>
                      </a:r>
                      <a:r>
                        <a:rPr sz="900" spc="15" dirty="0">
                          <a:latin typeface="Calibri"/>
                          <a:cs typeface="Calibri"/>
                        </a:rPr>
                        <a:t> </a:t>
                      </a:r>
                      <a:r>
                        <a:rPr sz="900" spc="70" dirty="0">
                          <a:latin typeface="Calibri"/>
                          <a:cs typeface="Calibri"/>
                        </a:rPr>
                        <a:t>is</a:t>
                      </a:r>
                      <a:r>
                        <a:rPr sz="900" spc="15" dirty="0">
                          <a:latin typeface="Calibri"/>
                          <a:cs typeface="Calibri"/>
                        </a:rPr>
                        <a:t> </a:t>
                      </a:r>
                      <a:r>
                        <a:rPr sz="900" spc="-10" dirty="0">
                          <a:latin typeface="Calibri"/>
                          <a:cs typeface="Calibri"/>
                        </a:rPr>
                        <a:t>comfort.</a:t>
                      </a:r>
                      <a:endParaRPr sz="900">
                        <a:latin typeface="Calibri"/>
                        <a:cs typeface="Calibri"/>
                      </a:endParaRPr>
                    </a:p>
                    <a:p>
                      <a:pPr marL="24765" marR="40005">
                        <a:lnSpc>
                          <a:spcPts val="1000"/>
                        </a:lnSpc>
                        <a:spcBef>
                          <a:spcPts val="20"/>
                        </a:spcBef>
                      </a:pPr>
                      <a:r>
                        <a:rPr sz="900" dirty="0">
                          <a:latin typeface="Calibri"/>
                          <a:cs typeface="Calibri"/>
                        </a:rPr>
                        <a:t>If</a:t>
                      </a:r>
                      <a:r>
                        <a:rPr sz="900" spc="55" dirty="0">
                          <a:latin typeface="Calibri"/>
                          <a:cs typeface="Calibri"/>
                        </a:rPr>
                        <a:t> </a:t>
                      </a:r>
                      <a:r>
                        <a:rPr sz="900" spc="95" dirty="0">
                          <a:latin typeface="Calibri"/>
                          <a:cs typeface="Calibri"/>
                        </a:rPr>
                        <a:t>ISU</a:t>
                      </a:r>
                      <a:r>
                        <a:rPr sz="900" spc="55" dirty="0">
                          <a:latin typeface="Calibri"/>
                          <a:cs typeface="Calibri"/>
                        </a:rPr>
                        <a:t> </a:t>
                      </a:r>
                      <a:r>
                        <a:rPr sz="900" spc="100" dirty="0">
                          <a:latin typeface="Calibri"/>
                          <a:cs typeface="Calibri"/>
                        </a:rPr>
                        <a:t>2180</a:t>
                      </a:r>
                      <a:r>
                        <a:rPr sz="900" spc="55" dirty="0">
                          <a:latin typeface="Calibri"/>
                          <a:cs typeface="Calibri"/>
                        </a:rPr>
                        <a:t> </a:t>
                      </a:r>
                      <a:r>
                        <a:rPr sz="900" spc="70" dirty="0">
                          <a:latin typeface="Calibri"/>
                          <a:cs typeface="Calibri"/>
                        </a:rPr>
                        <a:t>(backup</a:t>
                      </a:r>
                      <a:r>
                        <a:rPr sz="900" spc="55" dirty="0">
                          <a:latin typeface="Calibri"/>
                          <a:cs typeface="Calibri"/>
                        </a:rPr>
                        <a:t> heat </a:t>
                      </a:r>
                      <a:r>
                        <a:rPr sz="900" dirty="0">
                          <a:latin typeface="Calibri"/>
                          <a:cs typeface="Calibri"/>
                        </a:rPr>
                        <a:t>type)</a:t>
                      </a:r>
                      <a:r>
                        <a:rPr sz="900" spc="55" dirty="0">
                          <a:latin typeface="Calibri"/>
                          <a:cs typeface="Calibri"/>
                        </a:rPr>
                        <a:t> </a:t>
                      </a:r>
                      <a:r>
                        <a:rPr sz="900" spc="70" dirty="0">
                          <a:latin typeface="Calibri"/>
                          <a:cs typeface="Calibri"/>
                        </a:rPr>
                        <a:t>is</a:t>
                      </a:r>
                      <a:r>
                        <a:rPr sz="900" spc="55" dirty="0">
                          <a:latin typeface="Calibri"/>
                          <a:cs typeface="Calibri"/>
                        </a:rPr>
                        <a:t> </a:t>
                      </a:r>
                      <a:r>
                        <a:rPr sz="900" spc="50" dirty="0">
                          <a:latin typeface="Calibri"/>
                          <a:cs typeface="Calibri"/>
                        </a:rPr>
                        <a:t>set</a:t>
                      </a:r>
                      <a:r>
                        <a:rPr sz="900" spc="60" dirty="0">
                          <a:latin typeface="Calibri"/>
                          <a:cs typeface="Calibri"/>
                        </a:rPr>
                        <a:t> </a:t>
                      </a:r>
                      <a:r>
                        <a:rPr sz="900" dirty="0">
                          <a:latin typeface="Calibri"/>
                          <a:cs typeface="Calibri"/>
                        </a:rPr>
                        <a:t>to</a:t>
                      </a:r>
                      <a:r>
                        <a:rPr sz="900" spc="55" dirty="0">
                          <a:latin typeface="Calibri"/>
                          <a:cs typeface="Calibri"/>
                        </a:rPr>
                        <a:t> </a:t>
                      </a:r>
                      <a:r>
                        <a:rPr sz="900" spc="65" dirty="0">
                          <a:latin typeface="Calibri"/>
                          <a:cs typeface="Calibri"/>
                        </a:rPr>
                        <a:t>Gas </a:t>
                      </a:r>
                      <a:r>
                        <a:rPr sz="900" spc="50" dirty="0">
                          <a:latin typeface="Calibri"/>
                          <a:cs typeface="Calibri"/>
                        </a:rPr>
                        <a:t>furnace,</a:t>
                      </a:r>
                      <a:r>
                        <a:rPr sz="900" spc="5" dirty="0">
                          <a:latin typeface="Calibri"/>
                          <a:cs typeface="Calibri"/>
                        </a:rPr>
                        <a:t> </a:t>
                      </a:r>
                      <a:r>
                        <a:rPr sz="900" dirty="0">
                          <a:latin typeface="Calibri"/>
                          <a:cs typeface="Calibri"/>
                        </a:rPr>
                        <a:t>the</a:t>
                      </a:r>
                      <a:r>
                        <a:rPr sz="900" spc="5" dirty="0">
                          <a:latin typeface="Calibri"/>
                          <a:cs typeface="Calibri"/>
                        </a:rPr>
                        <a:t> </a:t>
                      </a:r>
                      <a:r>
                        <a:rPr sz="900" spc="50" dirty="0">
                          <a:latin typeface="Calibri"/>
                          <a:cs typeface="Calibri"/>
                        </a:rPr>
                        <a:t>default</a:t>
                      </a:r>
                      <a:r>
                        <a:rPr sz="900" spc="5" dirty="0">
                          <a:latin typeface="Calibri"/>
                          <a:cs typeface="Calibri"/>
                        </a:rPr>
                        <a:t> </a:t>
                      </a:r>
                      <a:r>
                        <a:rPr sz="900" spc="50" dirty="0">
                          <a:latin typeface="Calibri"/>
                          <a:cs typeface="Calibri"/>
                        </a:rPr>
                        <a:t>control</a:t>
                      </a:r>
                      <a:r>
                        <a:rPr sz="900" spc="5" dirty="0">
                          <a:latin typeface="Calibri"/>
                          <a:cs typeface="Calibri"/>
                        </a:rPr>
                        <a:t> </a:t>
                      </a:r>
                      <a:r>
                        <a:rPr sz="900" spc="60" dirty="0">
                          <a:latin typeface="Calibri"/>
                          <a:cs typeface="Calibri"/>
                        </a:rPr>
                        <a:t>setting</a:t>
                      </a:r>
                      <a:r>
                        <a:rPr sz="900" spc="5" dirty="0">
                          <a:latin typeface="Calibri"/>
                          <a:cs typeface="Calibri"/>
                        </a:rPr>
                        <a:t> </a:t>
                      </a:r>
                      <a:r>
                        <a:rPr sz="900" spc="70" dirty="0">
                          <a:latin typeface="Calibri"/>
                          <a:cs typeface="Calibri"/>
                        </a:rPr>
                        <a:t>is</a:t>
                      </a:r>
                      <a:r>
                        <a:rPr sz="900" spc="10" dirty="0">
                          <a:latin typeface="Calibri"/>
                          <a:cs typeface="Calibri"/>
                        </a:rPr>
                        <a:t> </a:t>
                      </a:r>
                      <a:r>
                        <a:rPr sz="900" spc="114" dirty="0">
                          <a:latin typeface="Calibri"/>
                          <a:cs typeface="Calibri"/>
                        </a:rPr>
                        <a:t>2F</a:t>
                      </a:r>
                      <a:r>
                        <a:rPr sz="900" spc="5" dirty="0">
                          <a:latin typeface="Calibri"/>
                          <a:cs typeface="Calibri"/>
                        </a:rPr>
                        <a:t> </a:t>
                      </a:r>
                      <a:r>
                        <a:rPr sz="900" spc="50" dirty="0">
                          <a:latin typeface="Calibri"/>
                          <a:cs typeface="Calibri"/>
                        </a:rPr>
                        <a:t>and </a:t>
                      </a:r>
                      <a:r>
                        <a:rPr sz="900" dirty="0">
                          <a:latin typeface="Calibri"/>
                          <a:cs typeface="Calibri"/>
                        </a:rPr>
                        <a:t>“Comfort”</a:t>
                      </a:r>
                      <a:r>
                        <a:rPr sz="900" spc="105" dirty="0">
                          <a:latin typeface="Calibri"/>
                          <a:cs typeface="Calibri"/>
                        </a:rPr>
                        <a:t> </a:t>
                      </a:r>
                      <a:r>
                        <a:rPr sz="900" spc="70" dirty="0">
                          <a:latin typeface="Calibri"/>
                          <a:cs typeface="Calibri"/>
                        </a:rPr>
                        <a:t>is</a:t>
                      </a:r>
                      <a:r>
                        <a:rPr sz="900" spc="110" dirty="0">
                          <a:latin typeface="Calibri"/>
                          <a:cs typeface="Calibri"/>
                        </a:rPr>
                        <a:t> </a:t>
                      </a:r>
                      <a:r>
                        <a:rPr sz="900" spc="50" dirty="0">
                          <a:latin typeface="Calibri"/>
                          <a:cs typeface="Calibri"/>
                        </a:rPr>
                        <a:t>not</a:t>
                      </a:r>
                      <a:r>
                        <a:rPr sz="900" spc="100" dirty="0">
                          <a:latin typeface="Calibri"/>
                          <a:cs typeface="Calibri"/>
                        </a:rPr>
                        <a:t> </a:t>
                      </a:r>
                      <a:r>
                        <a:rPr sz="900" spc="80" dirty="0">
                          <a:latin typeface="Calibri"/>
                          <a:cs typeface="Calibri"/>
                        </a:rPr>
                        <a:t>an</a:t>
                      </a:r>
                      <a:r>
                        <a:rPr sz="900" spc="100" dirty="0">
                          <a:latin typeface="Calibri"/>
                          <a:cs typeface="Calibri"/>
                        </a:rPr>
                        <a:t> </a:t>
                      </a:r>
                      <a:r>
                        <a:rPr sz="900" spc="-10" dirty="0">
                          <a:latin typeface="Calibri"/>
                          <a:cs typeface="Calibri"/>
                        </a:rPr>
                        <a:t>option.</a:t>
                      </a:r>
                      <a:endParaRPr sz="900">
                        <a:latin typeface="Calibri"/>
                        <a:cs typeface="Calibri"/>
                      </a:endParaRPr>
                    </a:p>
                    <a:p>
                      <a:pPr marL="24765" marR="204470">
                        <a:lnSpc>
                          <a:spcPts val="1000"/>
                        </a:lnSpc>
                      </a:pPr>
                      <a:r>
                        <a:rPr sz="900" dirty="0">
                          <a:latin typeface="Calibri"/>
                          <a:cs typeface="Calibri"/>
                        </a:rPr>
                        <a:t>If</a:t>
                      </a:r>
                      <a:r>
                        <a:rPr sz="900" spc="110" dirty="0">
                          <a:latin typeface="Calibri"/>
                          <a:cs typeface="Calibri"/>
                        </a:rPr>
                        <a:t> </a:t>
                      </a:r>
                      <a:r>
                        <a:rPr sz="900" spc="50" dirty="0">
                          <a:latin typeface="Calibri"/>
                          <a:cs typeface="Calibri"/>
                        </a:rPr>
                        <a:t>set</a:t>
                      </a:r>
                      <a:r>
                        <a:rPr sz="900" spc="110" dirty="0">
                          <a:latin typeface="Calibri"/>
                          <a:cs typeface="Calibri"/>
                        </a:rPr>
                        <a:t> </a:t>
                      </a:r>
                      <a:r>
                        <a:rPr sz="900" dirty="0">
                          <a:latin typeface="Calibri"/>
                          <a:cs typeface="Calibri"/>
                        </a:rPr>
                        <a:t>to</a:t>
                      </a:r>
                      <a:r>
                        <a:rPr sz="900" spc="110" dirty="0">
                          <a:latin typeface="Calibri"/>
                          <a:cs typeface="Calibri"/>
                        </a:rPr>
                        <a:t> </a:t>
                      </a:r>
                      <a:r>
                        <a:rPr sz="900" dirty="0">
                          <a:latin typeface="Calibri"/>
                          <a:cs typeface="Calibri"/>
                        </a:rPr>
                        <a:t>other</a:t>
                      </a:r>
                      <a:r>
                        <a:rPr sz="900" spc="110" dirty="0">
                          <a:latin typeface="Calibri"/>
                          <a:cs typeface="Calibri"/>
                        </a:rPr>
                        <a:t> </a:t>
                      </a:r>
                      <a:r>
                        <a:rPr sz="900" spc="65" dirty="0">
                          <a:latin typeface="Calibri"/>
                          <a:cs typeface="Calibri"/>
                        </a:rPr>
                        <a:t>than</a:t>
                      </a:r>
                      <a:r>
                        <a:rPr sz="900" spc="110" dirty="0">
                          <a:latin typeface="Calibri"/>
                          <a:cs typeface="Calibri"/>
                        </a:rPr>
                        <a:t> </a:t>
                      </a:r>
                      <a:r>
                        <a:rPr sz="900" dirty="0">
                          <a:latin typeface="Calibri"/>
                          <a:cs typeface="Calibri"/>
                        </a:rPr>
                        <a:t>“comfort”</a:t>
                      </a:r>
                      <a:r>
                        <a:rPr sz="900" spc="110" dirty="0">
                          <a:latin typeface="Calibri"/>
                          <a:cs typeface="Calibri"/>
                        </a:rPr>
                        <a:t> </a:t>
                      </a:r>
                      <a:r>
                        <a:rPr sz="900" spc="60" dirty="0">
                          <a:latin typeface="Calibri"/>
                          <a:cs typeface="Calibri"/>
                        </a:rPr>
                        <a:t>The</a:t>
                      </a:r>
                      <a:r>
                        <a:rPr sz="900" spc="110" dirty="0">
                          <a:latin typeface="Calibri"/>
                          <a:cs typeface="Calibri"/>
                        </a:rPr>
                        <a:t> </a:t>
                      </a:r>
                      <a:r>
                        <a:rPr sz="900" spc="40" dirty="0">
                          <a:latin typeface="Calibri"/>
                          <a:cs typeface="Calibri"/>
                        </a:rPr>
                        <a:t>indoor </a:t>
                      </a:r>
                      <a:r>
                        <a:rPr sz="900" spc="50" dirty="0">
                          <a:latin typeface="Calibri"/>
                          <a:cs typeface="Calibri"/>
                        </a:rPr>
                        <a:t>temperature </a:t>
                      </a:r>
                      <a:r>
                        <a:rPr sz="900" spc="75" dirty="0">
                          <a:latin typeface="Calibri"/>
                          <a:cs typeface="Calibri"/>
                        </a:rPr>
                        <a:t>must</a:t>
                      </a:r>
                      <a:r>
                        <a:rPr sz="900" spc="55" dirty="0">
                          <a:latin typeface="Calibri"/>
                          <a:cs typeface="Calibri"/>
                        </a:rPr>
                        <a:t> </a:t>
                      </a:r>
                      <a:r>
                        <a:rPr sz="900" spc="50" dirty="0">
                          <a:latin typeface="Calibri"/>
                          <a:cs typeface="Calibri"/>
                        </a:rPr>
                        <a:t>drop</a:t>
                      </a:r>
                      <a:r>
                        <a:rPr sz="900" spc="55" dirty="0">
                          <a:latin typeface="Calibri"/>
                          <a:cs typeface="Calibri"/>
                        </a:rPr>
                        <a:t> </a:t>
                      </a:r>
                      <a:r>
                        <a:rPr sz="900" dirty="0">
                          <a:latin typeface="Calibri"/>
                          <a:cs typeface="Calibri"/>
                        </a:rPr>
                        <a:t>to</a:t>
                      </a:r>
                      <a:r>
                        <a:rPr sz="900" spc="55" dirty="0">
                          <a:latin typeface="Calibri"/>
                          <a:cs typeface="Calibri"/>
                        </a:rPr>
                        <a:t> </a:t>
                      </a:r>
                      <a:r>
                        <a:rPr sz="900" dirty="0">
                          <a:latin typeface="Calibri"/>
                          <a:cs typeface="Calibri"/>
                        </a:rPr>
                        <a:t>the</a:t>
                      </a:r>
                      <a:r>
                        <a:rPr sz="900" spc="55" dirty="0">
                          <a:latin typeface="Calibri"/>
                          <a:cs typeface="Calibri"/>
                        </a:rPr>
                        <a:t> </a:t>
                      </a:r>
                      <a:r>
                        <a:rPr sz="900" spc="40" dirty="0">
                          <a:latin typeface="Calibri"/>
                          <a:cs typeface="Calibri"/>
                        </a:rPr>
                        <a:t>selected</a:t>
                      </a:r>
                      <a:endParaRPr sz="900">
                        <a:latin typeface="Calibri"/>
                        <a:cs typeface="Calibri"/>
                      </a:endParaRPr>
                    </a:p>
                    <a:p>
                      <a:pPr marL="24765" marR="204470">
                        <a:lnSpc>
                          <a:spcPts val="1000"/>
                        </a:lnSpc>
                        <a:spcBef>
                          <a:spcPts val="5"/>
                        </a:spcBef>
                      </a:pPr>
                      <a:r>
                        <a:rPr sz="900" dirty="0">
                          <a:latin typeface="Calibri"/>
                          <a:cs typeface="Calibri"/>
                        </a:rPr>
                        <a:t>differential</a:t>
                      </a:r>
                      <a:r>
                        <a:rPr sz="900" spc="245" dirty="0">
                          <a:latin typeface="Calibri"/>
                          <a:cs typeface="Calibri"/>
                        </a:rPr>
                        <a:t> </a:t>
                      </a:r>
                      <a:r>
                        <a:rPr sz="900" spc="60" dirty="0">
                          <a:latin typeface="Calibri"/>
                          <a:cs typeface="Calibri"/>
                        </a:rPr>
                        <a:t>setting</a:t>
                      </a:r>
                      <a:r>
                        <a:rPr sz="900" spc="245" dirty="0">
                          <a:latin typeface="Calibri"/>
                          <a:cs typeface="Calibri"/>
                        </a:rPr>
                        <a:t> </a:t>
                      </a:r>
                      <a:r>
                        <a:rPr sz="900" dirty="0">
                          <a:latin typeface="Calibri"/>
                          <a:cs typeface="Calibri"/>
                        </a:rPr>
                        <a:t>before</a:t>
                      </a:r>
                      <a:r>
                        <a:rPr sz="900" spc="245" dirty="0">
                          <a:latin typeface="Calibri"/>
                          <a:cs typeface="Calibri"/>
                        </a:rPr>
                        <a:t> </a:t>
                      </a:r>
                      <a:r>
                        <a:rPr sz="900" dirty="0">
                          <a:latin typeface="Calibri"/>
                          <a:cs typeface="Calibri"/>
                        </a:rPr>
                        <a:t>the</a:t>
                      </a:r>
                      <a:r>
                        <a:rPr sz="900" spc="245" dirty="0">
                          <a:latin typeface="Calibri"/>
                          <a:cs typeface="Calibri"/>
                        </a:rPr>
                        <a:t> </a:t>
                      </a:r>
                      <a:r>
                        <a:rPr sz="900" spc="40" dirty="0">
                          <a:latin typeface="Calibri"/>
                          <a:cs typeface="Calibri"/>
                        </a:rPr>
                        <a:t>thermostat </a:t>
                      </a:r>
                      <a:r>
                        <a:rPr sz="900" dirty="0">
                          <a:latin typeface="Calibri"/>
                          <a:cs typeface="Calibri"/>
                        </a:rPr>
                        <a:t>will</a:t>
                      </a:r>
                      <a:r>
                        <a:rPr sz="900" spc="40" dirty="0">
                          <a:latin typeface="Calibri"/>
                          <a:cs typeface="Calibri"/>
                        </a:rPr>
                        <a:t> </a:t>
                      </a:r>
                      <a:r>
                        <a:rPr sz="900" spc="50" dirty="0">
                          <a:latin typeface="Calibri"/>
                          <a:cs typeface="Calibri"/>
                        </a:rPr>
                        <a:t>turn</a:t>
                      </a:r>
                      <a:r>
                        <a:rPr sz="900" spc="35" dirty="0">
                          <a:latin typeface="Calibri"/>
                          <a:cs typeface="Calibri"/>
                        </a:rPr>
                        <a:t> </a:t>
                      </a:r>
                      <a:r>
                        <a:rPr sz="900" spc="65" dirty="0">
                          <a:latin typeface="Calibri"/>
                          <a:cs typeface="Calibri"/>
                        </a:rPr>
                        <a:t>on</a:t>
                      </a:r>
                      <a:r>
                        <a:rPr sz="900" spc="35" dirty="0">
                          <a:latin typeface="Calibri"/>
                          <a:cs typeface="Calibri"/>
                        </a:rPr>
                        <a:t> </a:t>
                      </a:r>
                      <a:r>
                        <a:rPr sz="900" spc="75" dirty="0">
                          <a:latin typeface="Calibri"/>
                          <a:cs typeface="Calibri"/>
                        </a:rPr>
                        <a:t>backup</a:t>
                      </a:r>
                      <a:r>
                        <a:rPr sz="900" spc="30" dirty="0">
                          <a:latin typeface="Calibri"/>
                          <a:cs typeface="Calibri"/>
                        </a:rPr>
                        <a:t> </a:t>
                      </a:r>
                      <a:r>
                        <a:rPr sz="900" spc="50" dirty="0">
                          <a:latin typeface="Calibri"/>
                          <a:cs typeface="Calibri"/>
                        </a:rPr>
                        <a:t>heat</a:t>
                      </a:r>
                      <a:r>
                        <a:rPr sz="900" spc="35" dirty="0">
                          <a:latin typeface="Calibri"/>
                          <a:cs typeface="Calibri"/>
                        </a:rPr>
                        <a:t> </a:t>
                      </a:r>
                      <a:r>
                        <a:rPr sz="900" spc="70" dirty="0">
                          <a:latin typeface="Calibri"/>
                          <a:cs typeface="Calibri"/>
                        </a:rPr>
                        <a:t>stage</a:t>
                      </a:r>
                      <a:r>
                        <a:rPr sz="900" spc="35" dirty="0">
                          <a:latin typeface="Calibri"/>
                          <a:cs typeface="Calibri"/>
                        </a:rPr>
                        <a:t> </a:t>
                      </a:r>
                      <a:r>
                        <a:rPr sz="900" spc="-25" dirty="0">
                          <a:latin typeface="Calibri"/>
                          <a:cs typeface="Calibri"/>
                        </a:rPr>
                        <a:t>2.</a:t>
                      </a:r>
                      <a:endParaRPr sz="900">
                        <a:latin typeface="Calibri"/>
                        <a:cs typeface="Calibri"/>
                      </a:endParaRPr>
                    </a:p>
                    <a:p>
                      <a:pPr marL="24765">
                        <a:lnSpc>
                          <a:spcPts val="940"/>
                        </a:lnSpc>
                      </a:pPr>
                      <a:r>
                        <a:rPr sz="900" spc="65" dirty="0">
                          <a:latin typeface="Calibri"/>
                          <a:cs typeface="Calibri"/>
                        </a:rPr>
                        <a:t>For</a:t>
                      </a:r>
                      <a:r>
                        <a:rPr sz="900" spc="15" dirty="0">
                          <a:latin typeface="Calibri"/>
                          <a:cs typeface="Calibri"/>
                        </a:rPr>
                        <a:t> </a:t>
                      </a:r>
                      <a:r>
                        <a:rPr sz="900" spc="50" dirty="0">
                          <a:latin typeface="Calibri"/>
                          <a:cs typeface="Calibri"/>
                        </a:rPr>
                        <a:t>example,</a:t>
                      </a:r>
                      <a:r>
                        <a:rPr sz="900" spc="20" dirty="0">
                          <a:latin typeface="Calibri"/>
                          <a:cs typeface="Calibri"/>
                        </a:rPr>
                        <a:t> </a:t>
                      </a:r>
                      <a:r>
                        <a:rPr sz="900" dirty="0">
                          <a:latin typeface="Calibri"/>
                          <a:cs typeface="Calibri"/>
                        </a:rPr>
                        <a:t>if</a:t>
                      </a:r>
                      <a:r>
                        <a:rPr sz="900" spc="20" dirty="0">
                          <a:latin typeface="Calibri"/>
                          <a:cs typeface="Calibri"/>
                        </a:rPr>
                        <a:t> </a:t>
                      </a:r>
                      <a:r>
                        <a:rPr sz="900" spc="75" dirty="0">
                          <a:latin typeface="Calibri"/>
                          <a:cs typeface="Calibri"/>
                        </a:rPr>
                        <a:t>backup</a:t>
                      </a:r>
                      <a:r>
                        <a:rPr sz="900" spc="20" dirty="0">
                          <a:latin typeface="Calibri"/>
                          <a:cs typeface="Calibri"/>
                        </a:rPr>
                        <a:t> </a:t>
                      </a:r>
                      <a:r>
                        <a:rPr sz="900" spc="55" dirty="0">
                          <a:latin typeface="Calibri"/>
                          <a:cs typeface="Calibri"/>
                        </a:rPr>
                        <a:t>heat</a:t>
                      </a:r>
                      <a:r>
                        <a:rPr sz="900" spc="25" dirty="0">
                          <a:latin typeface="Calibri"/>
                          <a:cs typeface="Calibri"/>
                        </a:rPr>
                        <a:t> </a:t>
                      </a:r>
                      <a:r>
                        <a:rPr sz="900" spc="70" dirty="0">
                          <a:latin typeface="Calibri"/>
                          <a:cs typeface="Calibri"/>
                        </a:rPr>
                        <a:t>stage</a:t>
                      </a:r>
                      <a:r>
                        <a:rPr sz="900" spc="20" dirty="0">
                          <a:latin typeface="Calibri"/>
                          <a:cs typeface="Calibri"/>
                        </a:rPr>
                        <a:t> </a:t>
                      </a:r>
                      <a:r>
                        <a:rPr sz="900" spc="100" dirty="0">
                          <a:latin typeface="Calibri"/>
                          <a:cs typeface="Calibri"/>
                        </a:rPr>
                        <a:t>2</a:t>
                      </a:r>
                      <a:r>
                        <a:rPr sz="900" spc="20" dirty="0">
                          <a:latin typeface="Calibri"/>
                          <a:cs typeface="Calibri"/>
                        </a:rPr>
                        <a:t> </a:t>
                      </a:r>
                      <a:r>
                        <a:rPr sz="900" spc="70" dirty="0">
                          <a:latin typeface="Calibri"/>
                          <a:cs typeface="Calibri"/>
                        </a:rPr>
                        <a:t>is</a:t>
                      </a:r>
                      <a:r>
                        <a:rPr sz="900" spc="25" dirty="0">
                          <a:latin typeface="Calibri"/>
                          <a:cs typeface="Calibri"/>
                        </a:rPr>
                        <a:t> </a:t>
                      </a:r>
                      <a:r>
                        <a:rPr sz="900" spc="50" dirty="0">
                          <a:latin typeface="Calibri"/>
                          <a:cs typeface="Calibri"/>
                        </a:rPr>
                        <a:t>set</a:t>
                      </a:r>
                      <a:r>
                        <a:rPr sz="900" spc="20" dirty="0">
                          <a:latin typeface="Calibri"/>
                          <a:cs typeface="Calibri"/>
                        </a:rPr>
                        <a:t> </a:t>
                      </a:r>
                      <a:r>
                        <a:rPr sz="900" spc="-25" dirty="0">
                          <a:latin typeface="Calibri"/>
                          <a:cs typeface="Calibri"/>
                        </a:rPr>
                        <a:t>to</a:t>
                      </a:r>
                      <a:endParaRPr sz="900">
                        <a:latin typeface="Calibri"/>
                        <a:cs typeface="Calibri"/>
                      </a:endParaRPr>
                    </a:p>
                    <a:p>
                      <a:pPr marL="24765" marR="39370">
                        <a:lnSpc>
                          <a:spcPct val="92600"/>
                        </a:lnSpc>
                        <a:spcBef>
                          <a:spcPts val="40"/>
                        </a:spcBef>
                      </a:pPr>
                      <a:r>
                        <a:rPr sz="900" spc="110" dirty="0">
                          <a:latin typeface="Calibri"/>
                          <a:cs typeface="Calibri"/>
                        </a:rPr>
                        <a:t>2°F</a:t>
                      </a:r>
                      <a:r>
                        <a:rPr sz="900" spc="75" dirty="0">
                          <a:latin typeface="Calibri"/>
                          <a:cs typeface="Calibri"/>
                        </a:rPr>
                        <a:t> </a:t>
                      </a:r>
                      <a:r>
                        <a:rPr sz="900" spc="60" dirty="0">
                          <a:latin typeface="Calibri"/>
                          <a:cs typeface="Calibri"/>
                        </a:rPr>
                        <a:t>(1.0°</a:t>
                      </a:r>
                      <a:r>
                        <a:rPr sz="900" spc="80" dirty="0">
                          <a:latin typeface="Calibri"/>
                          <a:cs typeface="Calibri"/>
                        </a:rPr>
                        <a:t> </a:t>
                      </a:r>
                      <a:r>
                        <a:rPr sz="900" spc="50" dirty="0">
                          <a:latin typeface="Calibri"/>
                          <a:cs typeface="Calibri"/>
                        </a:rPr>
                        <a:t>C),</a:t>
                      </a:r>
                      <a:r>
                        <a:rPr sz="900" spc="80" dirty="0">
                          <a:latin typeface="Calibri"/>
                          <a:cs typeface="Calibri"/>
                        </a:rPr>
                        <a:t> </a:t>
                      </a:r>
                      <a:r>
                        <a:rPr sz="900" dirty="0">
                          <a:latin typeface="Calibri"/>
                          <a:cs typeface="Calibri"/>
                        </a:rPr>
                        <a:t>the</a:t>
                      </a:r>
                      <a:r>
                        <a:rPr sz="900" spc="60" dirty="0">
                          <a:latin typeface="Calibri"/>
                          <a:cs typeface="Calibri"/>
                        </a:rPr>
                        <a:t> </a:t>
                      </a:r>
                      <a:r>
                        <a:rPr sz="900" spc="50" dirty="0">
                          <a:latin typeface="Calibri"/>
                          <a:cs typeface="Calibri"/>
                        </a:rPr>
                        <a:t>indoor</a:t>
                      </a:r>
                      <a:r>
                        <a:rPr sz="900" spc="60" dirty="0">
                          <a:latin typeface="Calibri"/>
                          <a:cs typeface="Calibri"/>
                        </a:rPr>
                        <a:t> </a:t>
                      </a:r>
                      <a:r>
                        <a:rPr sz="900" dirty="0">
                          <a:latin typeface="Calibri"/>
                          <a:cs typeface="Calibri"/>
                        </a:rPr>
                        <a:t>temperature</a:t>
                      </a:r>
                      <a:r>
                        <a:rPr sz="900" spc="80" dirty="0">
                          <a:latin typeface="Calibri"/>
                          <a:cs typeface="Calibri"/>
                        </a:rPr>
                        <a:t> </a:t>
                      </a:r>
                      <a:r>
                        <a:rPr sz="900" spc="75" dirty="0">
                          <a:latin typeface="Calibri"/>
                          <a:cs typeface="Calibri"/>
                        </a:rPr>
                        <a:t>must</a:t>
                      </a:r>
                      <a:r>
                        <a:rPr sz="900" spc="80" dirty="0">
                          <a:latin typeface="Calibri"/>
                          <a:cs typeface="Calibri"/>
                        </a:rPr>
                        <a:t> </a:t>
                      </a:r>
                      <a:r>
                        <a:rPr sz="900" spc="25" dirty="0">
                          <a:latin typeface="Calibri"/>
                          <a:cs typeface="Calibri"/>
                        </a:rPr>
                        <a:t>be </a:t>
                      </a:r>
                      <a:r>
                        <a:rPr sz="900" spc="110" dirty="0">
                          <a:latin typeface="Calibri"/>
                          <a:cs typeface="Calibri"/>
                        </a:rPr>
                        <a:t>2°</a:t>
                      </a:r>
                      <a:r>
                        <a:rPr sz="900" spc="30" dirty="0">
                          <a:latin typeface="Calibri"/>
                          <a:cs typeface="Calibri"/>
                        </a:rPr>
                        <a:t> </a:t>
                      </a:r>
                      <a:r>
                        <a:rPr sz="900" spc="135" dirty="0">
                          <a:latin typeface="Calibri"/>
                          <a:cs typeface="Calibri"/>
                        </a:rPr>
                        <a:t>F</a:t>
                      </a:r>
                      <a:r>
                        <a:rPr sz="900" spc="30" dirty="0">
                          <a:latin typeface="Calibri"/>
                          <a:cs typeface="Calibri"/>
                        </a:rPr>
                        <a:t> </a:t>
                      </a:r>
                      <a:r>
                        <a:rPr sz="900" spc="60" dirty="0">
                          <a:latin typeface="Calibri"/>
                          <a:cs typeface="Calibri"/>
                        </a:rPr>
                        <a:t>(1.0°</a:t>
                      </a:r>
                      <a:r>
                        <a:rPr sz="900" spc="40" dirty="0">
                          <a:latin typeface="Calibri"/>
                          <a:cs typeface="Calibri"/>
                        </a:rPr>
                        <a:t> </a:t>
                      </a:r>
                      <a:r>
                        <a:rPr sz="900" spc="85" dirty="0">
                          <a:latin typeface="Calibri"/>
                          <a:cs typeface="Calibri"/>
                        </a:rPr>
                        <a:t>C)</a:t>
                      </a:r>
                      <a:r>
                        <a:rPr sz="900" spc="30" dirty="0">
                          <a:latin typeface="Calibri"/>
                          <a:cs typeface="Calibri"/>
                        </a:rPr>
                        <a:t> </a:t>
                      </a:r>
                      <a:r>
                        <a:rPr sz="900" spc="50" dirty="0">
                          <a:latin typeface="Calibri"/>
                          <a:cs typeface="Calibri"/>
                        </a:rPr>
                        <a:t>away</a:t>
                      </a:r>
                      <a:r>
                        <a:rPr sz="900" spc="30" dirty="0">
                          <a:latin typeface="Calibri"/>
                          <a:cs typeface="Calibri"/>
                        </a:rPr>
                        <a:t> </a:t>
                      </a:r>
                      <a:r>
                        <a:rPr sz="900" spc="55" dirty="0">
                          <a:latin typeface="Calibri"/>
                          <a:cs typeface="Calibri"/>
                        </a:rPr>
                        <a:t>from</a:t>
                      </a:r>
                      <a:r>
                        <a:rPr sz="900" spc="40" dirty="0">
                          <a:latin typeface="Calibri"/>
                          <a:cs typeface="Calibri"/>
                        </a:rPr>
                        <a:t> </a:t>
                      </a:r>
                      <a:r>
                        <a:rPr sz="900" dirty="0">
                          <a:latin typeface="Calibri"/>
                          <a:cs typeface="Calibri"/>
                        </a:rPr>
                        <a:t>the</a:t>
                      </a:r>
                      <a:r>
                        <a:rPr sz="900" spc="30" dirty="0">
                          <a:latin typeface="Calibri"/>
                          <a:cs typeface="Calibri"/>
                        </a:rPr>
                        <a:t> </a:t>
                      </a:r>
                      <a:r>
                        <a:rPr sz="900" spc="55" dirty="0">
                          <a:latin typeface="Calibri"/>
                          <a:cs typeface="Calibri"/>
                        </a:rPr>
                        <a:t>setpoint</a:t>
                      </a:r>
                      <a:r>
                        <a:rPr sz="900" spc="30" dirty="0">
                          <a:latin typeface="Calibri"/>
                          <a:cs typeface="Calibri"/>
                        </a:rPr>
                        <a:t> </a:t>
                      </a:r>
                      <a:r>
                        <a:rPr sz="900" spc="-10" dirty="0">
                          <a:latin typeface="Calibri"/>
                          <a:cs typeface="Calibri"/>
                        </a:rPr>
                        <a:t>before</a:t>
                      </a:r>
                      <a:r>
                        <a:rPr sz="900" spc="75" dirty="0">
                          <a:latin typeface="Calibri"/>
                          <a:cs typeface="Calibri"/>
                        </a:rPr>
                        <a:t> backup</a:t>
                      </a:r>
                      <a:r>
                        <a:rPr sz="900" spc="20" dirty="0">
                          <a:latin typeface="Calibri"/>
                          <a:cs typeface="Calibri"/>
                        </a:rPr>
                        <a:t> </a:t>
                      </a:r>
                      <a:r>
                        <a:rPr sz="900" spc="50" dirty="0">
                          <a:latin typeface="Calibri"/>
                          <a:cs typeface="Calibri"/>
                        </a:rPr>
                        <a:t>heat</a:t>
                      </a:r>
                      <a:r>
                        <a:rPr sz="900" spc="25" dirty="0">
                          <a:latin typeface="Calibri"/>
                          <a:cs typeface="Calibri"/>
                        </a:rPr>
                        <a:t> </a:t>
                      </a:r>
                      <a:r>
                        <a:rPr sz="900" spc="70" dirty="0">
                          <a:latin typeface="Calibri"/>
                          <a:cs typeface="Calibri"/>
                        </a:rPr>
                        <a:t>stage</a:t>
                      </a:r>
                      <a:r>
                        <a:rPr sz="900" spc="25" dirty="0">
                          <a:latin typeface="Calibri"/>
                          <a:cs typeface="Calibri"/>
                        </a:rPr>
                        <a:t> </a:t>
                      </a:r>
                      <a:r>
                        <a:rPr sz="900" spc="100" dirty="0">
                          <a:latin typeface="Calibri"/>
                          <a:cs typeface="Calibri"/>
                        </a:rPr>
                        <a:t>2</a:t>
                      </a:r>
                      <a:r>
                        <a:rPr sz="900" spc="25" dirty="0">
                          <a:latin typeface="Calibri"/>
                          <a:cs typeface="Calibri"/>
                        </a:rPr>
                        <a:t> </a:t>
                      </a:r>
                      <a:r>
                        <a:rPr sz="900" spc="60" dirty="0">
                          <a:latin typeface="Calibri"/>
                          <a:cs typeface="Calibri"/>
                        </a:rPr>
                        <a:t>turns</a:t>
                      </a:r>
                      <a:r>
                        <a:rPr sz="900" spc="25" dirty="0">
                          <a:latin typeface="Calibri"/>
                          <a:cs typeface="Calibri"/>
                        </a:rPr>
                        <a:t> </a:t>
                      </a:r>
                      <a:r>
                        <a:rPr sz="900" dirty="0">
                          <a:latin typeface="Calibri"/>
                          <a:cs typeface="Calibri"/>
                        </a:rPr>
                        <a:t>on.</a:t>
                      </a:r>
                      <a:r>
                        <a:rPr sz="900" spc="25" dirty="0">
                          <a:latin typeface="Calibri"/>
                          <a:cs typeface="Calibri"/>
                        </a:rPr>
                        <a:t> </a:t>
                      </a:r>
                      <a:r>
                        <a:rPr sz="900" spc="55" dirty="0">
                          <a:latin typeface="Calibri"/>
                          <a:cs typeface="Calibri"/>
                        </a:rPr>
                        <a:t>When</a:t>
                      </a:r>
                      <a:r>
                        <a:rPr sz="900" spc="20" dirty="0">
                          <a:latin typeface="Calibri"/>
                          <a:cs typeface="Calibri"/>
                        </a:rPr>
                        <a:t> </a:t>
                      </a:r>
                      <a:r>
                        <a:rPr sz="900" spc="50" dirty="0">
                          <a:latin typeface="Calibri"/>
                          <a:cs typeface="Calibri"/>
                        </a:rPr>
                        <a:t>set</a:t>
                      </a:r>
                      <a:r>
                        <a:rPr sz="900" spc="25" dirty="0">
                          <a:latin typeface="Calibri"/>
                          <a:cs typeface="Calibri"/>
                        </a:rPr>
                        <a:t> </a:t>
                      </a:r>
                      <a:r>
                        <a:rPr sz="900" spc="-25" dirty="0">
                          <a:latin typeface="Calibri"/>
                          <a:cs typeface="Calibri"/>
                        </a:rPr>
                        <a:t>to</a:t>
                      </a:r>
                      <a:r>
                        <a:rPr sz="900" spc="50" dirty="0">
                          <a:latin typeface="Calibri"/>
                          <a:cs typeface="Calibri"/>
                        </a:rPr>
                        <a:t> Comfort,</a:t>
                      </a:r>
                      <a:r>
                        <a:rPr sz="900" spc="70" dirty="0">
                          <a:latin typeface="Calibri"/>
                          <a:cs typeface="Calibri"/>
                        </a:rPr>
                        <a:t> </a:t>
                      </a:r>
                      <a:r>
                        <a:rPr sz="900" dirty="0">
                          <a:latin typeface="Calibri"/>
                          <a:cs typeface="Calibri"/>
                        </a:rPr>
                        <a:t>the</a:t>
                      </a:r>
                      <a:r>
                        <a:rPr sz="900" spc="70" dirty="0">
                          <a:latin typeface="Calibri"/>
                          <a:cs typeface="Calibri"/>
                        </a:rPr>
                        <a:t> </a:t>
                      </a:r>
                      <a:r>
                        <a:rPr sz="900" spc="50" dirty="0">
                          <a:latin typeface="Calibri"/>
                          <a:cs typeface="Calibri"/>
                        </a:rPr>
                        <a:t>thermostat</a:t>
                      </a:r>
                      <a:r>
                        <a:rPr sz="900" spc="75" dirty="0">
                          <a:latin typeface="Calibri"/>
                          <a:cs typeface="Calibri"/>
                        </a:rPr>
                        <a:t> </a:t>
                      </a:r>
                      <a:r>
                        <a:rPr sz="900" dirty="0">
                          <a:latin typeface="Calibri"/>
                          <a:cs typeface="Calibri"/>
                        </a:rPr>
                        <a:t>will</a:t>
                      </a:r>
                      <a:r>
                        <a:rPr sz="900" spc="70" dirty="0">
                          <a:latin typeface="Calibri"/>
                          <a:cs typeface="Calibri"/>
                        </a:rPr>
                        <a:t> </a:t>
                      </a:r>
                      <a:r>
                        <a:rPr sz="900" spc="75" dirty="0">
                          <a:latin typeface="Calibri"/>
                          <a:cs typeface="Calibri"/>
                        </a:rPr>
                        <a:t>use</a:t>
                      </a:r>
                      <a:r>
                        <a:rPr sz="900" spc="70" dirty="0">
                          <a:latin typeface="Calibri"/>
                          <a:cs typeface="Calibri"/>
                        </a:rPr>
                        <a:t> </a:t>
                      </a:r>
                      <a:r>
                        <a:rPr sz="900" spc="60" dirty="0">
                          <a:latin typeface="Calibri"/>
                          <a:cs typeface="Calibri"/>
                        </a:rPr>
                        <a:t>backup</a:t>
                      </a:r>
                      <a:r>
                        <a:rPr sz="900" spc="500" dirty="0">
                          <a:latin typeface="Calibri"/>
                          <a:cs typeface="Calibri"/>
                        </a:rPr>
                        <a:t> </a:t>
                      </a:r>
                      <a:r>
                        <a:rPr sz="900" spc="50" dirty="0">
                          <a:latin typeface="Calibri"/>
                          <a:cs typeface="Calibri"/>
                        </a:rPr>
                        <a:t>heat</a:t>
                      </a:r>
                      <a:r>
                        <a:rPr sz="900" spc="35" dirty="0">
                          <a:latin typeface="Calibri"/>
                          <a:cs typeface="Calibri"/>
                        </a:rPr>
                        <a:t> </a:t>
                      </a:r>
                      <a:r>
                        <a:rPr sz="900" spc="65" dirty="0">
                          <a:latin typeface="Calibri"/>
                          <a:cs typeface="Calibri"/>
                        </a:rPr>
                        <a:t>stage</a:t>
                      </a:r>
                      <a:r>
                        <a:rPr sz="900" spc="40" dirty="0">
                          <a:latin typeface="Calibri"/>
                          <a:cs typeface="Calibri"/>
                        </a:rPr>
                        <a:t> </a:t>
                      </a:r>
                      <a:r>
                        <a:rPr sz="900" spc="100" dirty="0">
                          <a:latin typeface="Calibri"/>
                          <a:cs typeface="Calibri"/>
                        </a:rPr>
                        <a:t>2</a:t>
                      </a:r>
                      <a:r>
                        <a:rPr sz="900" spc="40" dirty="0">
                          <a:latin typeface="Calibri"/>
                          <a:cs typeface="Calibri"/>
                        </a:rPr>
                        <a:t> </a:t>
                      </a:r>
                      <a:r>
                        <a:rPr sz="900" spc="90" dirty="0">
                          <a:latin typeface="Calibri"/>
                          <a:cs typeface="Calibri"/>
                        </a:rPr>
                        <a:t>as</a:t>
                      </a:r>
                      <a:r>
                        <a:rPr sz="900" spc="35" dirty="0">
                          <a:latin typeface="Calibri"/>
                          <a:cs typeface="Calibri"/>
                        </a:rPr>
                        <a:t> </a:t>
                      </a:r>
                      <a:r>
                        <a:rPr sz="900" spc="60" dirty="0">
                          <a:latin typeface="Calibri"/>
                          <a:cs typeface="Calibri"/>
                        </a:rPr>
                        <a:t>needed</a:t>
                      </a:r>
                      <a:r>
                        <a:rPr sz="900" spc="40" dirty="0">
                          <a:latin typeface="Calibri"/>
                          <a:cs typeface="Calibri"/>
                        </a:rPr>
                        <a:t> </a:t>
                      </a:r>
                      <a:r>
                        <a:rPr sz="900" dirty="0">
                          <a:latin typeface="Calibri"/>
                          <a:cs typeface="Calibri"/>
                        </a:rPr>
                        <a:t>to</a:t>
                      </a:r>
                      <a:r>
                        <a:rPr sz="900" spc="40" dirty="0">
                          <a:latin typeface="Calibri"/>
                          <a:cs typeface="Calibri"/>
                        </a:rPr>
                        <a:t> </a:t>
                      </a:r>
                      <a:r>
                        <a:rPr sz="900" spc="50" dirty="0">
                          <a:latin typeface="Calibri"/>
                          <a:cs typeface="Calibri"/>
                        </a:rPr>
                        <a:t>keep</a:t>
                      </a:r>
                      <a:r>
                        <a:rPr sz="900" spc="45" dirty="0">
                          <a:latin typeface="Calibri"/>
                          <a:cs typeface="Calibri"/>
                        </a:rPr>
                        <a:t> </a:t>
                      </a:r>
                      <a:r>
                        <a:rPr sz="900" dirty="0">
                          <a:latin typeface="Calibri"/>
                          <a:cs typeface="Calibri"/>
                        </a:rPr>
                        <a:t>the</a:t>
                      </a:r>
                      <a:r>
                        <a:rPr sz="900" spc="40" dirty="0">
                          <a:latin typeface="Calibri"/>
                          <a:cs typeface="Calibri"/>
                        </a:rPr>
                        <a:t> indoor </a:t>
                      </a:r>
                      <a:r>
                        <a:rPr sz="900" spc="50" dirty="0">
                          <a:latin typeface="Calibri"/>
                          <a:cs typeface="Calibri"/>
                        </a:rPr>
                        <a:t>temperature </a:t>
                      </a:r>
                      <a:r>
                        <a:rPr sz="900" dirty="0">
                          <a:latin typeface="Calibri"/>
                          <a:cs typeface="Calibri"/>
                        </a:rPr>
                        <a:t>within</a:t>
                      </a:r>
                      <a:r>
                        <a:rPr sz="900" spc="50" dirty="0">
                          <a:latin typeface="Calibri"/>
                          <a:cs typeface="Calibri"/>
                        </a:rPr>
                        <a:t> </a:t>
                      </a:r>
                      <a:r>
                        <a:rPr sz="900" spc="105" dirty="0">
                          <a:latin typeface="Calibri"/>
                          <a:cs typeface="Calibri"/>
                        </a:rPr>
                        <a:t>1°</a:t>
                      </a:r>
                      <a:r>
                        <a:rPr sz="900" spc="50" dirty="0">
                          <a:latin typeface="Calibri"/>
                          <a:cs typeface="Calibri"/>
                        </a:rPr>
                        <a:t> </a:t>
                      </a:r>
                      <a:r>
                        <a:rPr sz="900" spc="135" dirty="0">
                          <a:latin typeface="Calibri"/>
                          <a:cs typeface="Calibri"/>
                        </a:rPr>
                        <a:t>F</a:t>
                      </a:r>
                      <a:r>
                        <a:rPr sz="900" spc="50" dirty="0">
                          <a:latin typeface="Calibri"/>
                          <a:cs typeface="Calibri"/>
                        </a:rPr>
                        <a:t> </a:t>
                      </a:r>
                      <a:r>
                        <a:rPr sz="900" spc="60" dirty="0">
                          <a:latin typeface="Calibri"/>
                          <a:cs typeface="Calibri"/>
                        </a:rPr>
                        <a:t>(0.5°</a:t>
                      </a:r>
                      <a:r>
                        <a:rPr sz="900" spc="50" dirty="0">
                          <a:latin typeface="Calibri"/>
                          <a:cs typeface="Calibri"/>
                        </a:rPr>
                        <a:t> </a:t>
                      </a:r>
                      <a:r>
                        <a:rPr sz="900" spc="85" dirty="0">
                          <a:latin typeface="Calibri"/>
                          <a:cs typeface="Calibri"/>
                        </a:rPr>
                        <a:t>C)</a:t>
                      </a:r>
                      <a:r>
                        <a:rPr sz="900" spc="50" dirty="0">
                          <a:latin typeface="Calibri"/>
                          <a:cs typeface="Calibri"/>
                        </a:rPr>
                        <a:t> </a:t>
                      </a:r>
                      <a:r>
                        <a:rPr sz="900" spc="55" dirty="0">
                          <a:latin typeface="Calibri"/>
                          <a:cs typeface="Calibri"/>
                        </a:rPr>
                        <a:t>degree </a:t>
                      </a:r>
                      <a:r>
                        <a:rPr sz="900" spc="-25" dirty="0">
                          <a:latin typeface="Calibri"/>
                          <a:cs typeface="Calibri"/>
                        </a:rPr>
                        <a:t>of</a:t>
                      </a:r>
                      <a:r>
                        <a:rPr sz="900" spc="50" dirty="0">
                          <a:latin typeface="Calibri"/>
                          <a:cs typeface="Calibri"/>
                        </a:rPr>
                        <a:t> the</a:t>
                      </a:r>
                      <a:r>
                        <a:rPr sz="900" spc="10" dirty="0">
                          <a:latin typeface="Calibri"/>
                          <a:cs typeface="Calibri"/>
                        </a:rPr>
                        <a:t> </a:t>
                      </a:r>
                      <a:r>
                        <a:rPr sz="900" spc="-10" dirty="0">
                          <a:latin typeface="Calibri"/>
                          <a:cs typeface="Calibri"/>
                        </a:rPr>
                        <a:t>setpoint.</a:t>
                      </a:r>
                      <a:endParaRPr sz="900">
                        <a:latin typeface="Calibri"/>
                        <a:cs typeface="Calibri"/>
                      </a:endParaRPr>
                    </a:p>
                  </a:txBody>
                  <a:tcPr marL="0" marR="0" marT="9381"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924935">
                <a:tc>
                  <a:txBody>
                    <a:bodyPr/>
                    <a:lstStyle/>
                    <a:p>
                      <a:pPr marL="24765">
                        <a:lnSpc>
                          <a:spcPct val="100000"/>
                        </a:lnSpc>
                      </a:pPr>
                      <a:r>
                        <a:rPr sz="900" spc="80" dirty="0">
                          <a:latin typeface="Calibri"/>
                          <a:cs typeface="Calibri"/>
                        </a:rPr>
                        <a:t>3110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92710" indent="-635">
                        <a:lnSpc>
                          <a:spcPts val="1000"/>
                        </a:lnSpc>
                        <a:spcBef>
                          <a:spcPts val="100"/>
                        </a:spcBef>
                      </a:pPr>
                      <a:r>
                        <a:rPr sz="900" spc="85" dirty="0">
                          <a:latin typeface="Calibri"/>
                          <a:cs typeface="Calibri"/>
                        </a:rPr>
                        <a:t>Backup</a:t>
                      </a:r>
                      <a:r>
                        <a:rPr sz="900" spc="25" dirty="0">
                          <a:latin typeface="Calibri"/>
                          <a:cs typeface="Calibri"/>
                        </a:rPr>
                        <a:t> </a:t>
                      </a:r>
                      <a:r>
                        <a:rPr sz="900" spc="50" dirty="0">
                          <a:latin typeface="Calibri"/>
                          <a:cs typeface="Calibri"/>
                        </a:rPr>
                        <a:t>Heat </a:t>
                      </a:r>
                      <a:r>
                        <a:rPr sz="900" spc="70" dirty="0">
                          <a:latin typeface="Calibri"/>
                          <a:cs typeface="Calibri"/>
                        </a:rPr>
                        <a:t>Upstage</a:t>
                      </a:r>
                      <a:r>
                        <a:rPr sz="900" spc="35" dirty="0">
                          <a:latin typeface="Calibri"/>
                          <a:cs typeface="Calibri"/>
                        </a:rPr>
                        <a:t> </a:t>
                      </a:r>
                      <a:r>
                        <a:rPr sz="900" spc="40" dirty="0">
                          <a:latin typeface="Calibri"/>
                          <a:cs typeface="Calibri"/>
                        </a:rPr>
                        <a:t>Timer</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30" dirty="0">
                          <a:highlight>
                            <a:srgbClr val="FFFF00"/>
                          </a:highlight>
                          <a:latin typeface="Calibri"/>
                          <a:cs typeface="Calibri"/>
                        </a:rPr>
                        <a:t>Off</a:t>
                      </a:r>
                      <a:endParaRPr sz="900" dirty="0">
                        <a:highlight>
                          <a:srgbClr val="FFFF00"/>
                        </a:highlight>
                        <a:latin typeface="Calibri"/>
                        <a:cs typeface="Calibri"/>
                      </a:endParaRPr>
                    </a:p>
                    <a:p>
                      <a:pPr marL="24765">
                        <a:lnSpc>
                          <a:spcPts val="1000"/>
                        </a:lnSpc>
                      </a:pPr>
                      <a:r>
                        <a:rPr sz="900" spc="50" dirty="0">
                          <a:latin typeface="Calibri"/>
                          <a:cs typeface="Calibri"/>
                        </a:rPr>
                        <a:t>(30,</a:t>
                      </a:r>
                      <a:r>
                        <a:rPr sz="900" spc="15" dirty="0">
                          <a:latin typeface="Calibri"/>
                          <a:cs typeface="Calibri"/>
                        </a:rPr>
                        <a:t> </a:t>
                      </a:r>
                      <a:r>
                        <a:rPr sz="900" spc="60" dirty="0">
                          <a:latin typeface="Calibri"/>
                          <a:cs typeface="Calibri"/>
                        </a:rPr>
                        <a:t>45,</a:t>
                      </a:r>
                      <a:r>
                        <a:rPr sz="900" spc="15" dirty="0">
                          <a:latin typeface="Calibri"/>
                          <a:cs typeface="Calibri"/>
                        </a:rPr>
                        <a:t> </a:t>
                      </a:r>
                      <a:r>
                        <a:rPr sz="900" spc="60" dirty="0">
                          <a:latin typeface="Calibri"/>
                          <a:cs typeface="Calibri"/>
                        </a:rPr>
                        <a:t>60,</a:t>
                      </a:r>
                      <a:r>
                        <a:rPr sz="900" spc="15" dirty="0">
                          <a:latin typeface="Calibri"/>
                          <a:cs typeface="Calibri"/>
                        </a:rPr>
                        <a:t> </a:t>
                      </a:r>
                      <a:r>
                        <a:rPr sz="900" spc="60" dirty="0">
                          <a:latin typeface="Calibri"/>
                          <a:cs typeface="Calibri"/>
                        </a:rPr>
                        <a:t>75,</a:t>
                      </a:r>
                      <a:r>
                        <a:rPr sz="900" spc="10" dirty="0">
                          <a:latin typeface="Calibri"/>
                          <a:cs typeface="Calibri"/>
                        </a:rPr>
                        <a:t> </a:t>
                      </a:r>
                      <a:r>
                        <a:rPr sz="900" spc="50" dirty="0">
                          <a:latin typeface="Calibri"/>
                          <a:cs typeface="Calibri"/>
                        </a:rPr>
                        <a:t>90)</a:t>
                      </a:r>
                      <a:endParaRPr sz="900" dirty="0">
                        <a:latin typeface="Calibri"/>
                        <a:cs typeface="Calibri"/>
                      </a:endParaRPr>
                    </a:p>
                    <a:p>
                      <a:pPr marL="24765">
                        <a:lnSpc>
                          <a:spcPts val="1000"/>
                        </a:lnSpc>
                      </a:pPr>
                      <a:r>
                        <a:rPr sz="900" spc="65" dirty="0">
                          <a:latin typeface="Calibri"/>
                          <a:cs typeface="Calibri"/>
                        </a:rPr>
                        <a:t>minutes</a:t>
                      </a:r>
                      <a:r>
                        <a:rPr sz="900" spc="75" dirty="0">
                          <a:latin typeface="Calibri"/>
                          <a:cs typeface="Calibri"/>
                        </a:rPr>
                        <a:t> </a:t>
                      </a:r>
                      <a:r>
                        <a:rPr sz="900" dirty="0">
                          <a:latin typeface="Calibri"/>
                          <a:cs typeface="Calibri"/>
                        </a:rPr>
                        <a:t>(2,</a:t>
                      </a:r>
                      <a:r>
                        <a:rPr sz="900" spc="80" dirty="0">
                          <a:latin typeface="Calibri"/>
                          <a:cs typeface="Calibri"/>
                        </a:rPr>
                        <a:t> </a:t>
                      </a:r>
                      <a:r>
                        <a:rPr sz="900" dirty="0">
                          <a:latin typeface="Calibri"/>
                          <a:cs typeface="Calibri"/>
                        </a:rPr>
                        <a:t>3,</a:t>
                      </a:r>
                      <a:r>
                        <a:rPr sz="900" spc="85" dirty="0">
                          <a:latin typeface="Calibri"/>
                          <a:cs typeface="Calibri"/>
                        </a:rPr>
                        <a:t> </a:t>
                      </a:r>
                      <a:r>
                        <a:rPr sz="900" dirty="0">
                          <a:latin typeface="Calibri"/>
                          <a:cs typeface="Calibri"/>
                        </a:rPr>
                        <a:t>4,</a:t>
                      </a:r>
                      <a:r>
                        <a:rPr sz="900" spc="85" dirty="0">
                          <a:latin typeface="Calibri"/>
                          <a:cs typeface="Calibri"/>
                        </a:rPr>
                        <a:t> </a:t>
                      </a:r>
                      <a:r>
                        <a:rPr sz="900" dirty="0">
                          <a:latin typeface="Calibri"/>
                          <a:cs typeface="Calibri"/>
                        </a:rPr>
                        <a:t>5,</a:t>
                      </a:r>
                      <a:r>
                        <a:rPr sz="900" spc="80" dirty="0">
                          <a:latin typeface="Calibri"/>
                          <a:cs typeface="Calibri"/>
                        </a:rPr>
                        <a:t> </a:t>
                      </a:r>
                      <a:r>
                        <a:rPr sz="900" dirty="0">
                          <a:latin typeface="Calibri"/>
                          <a:cs typeface="Calibri"/>
                        </a:rPr>
                        <a:t>6,</a:t>
                      </a:r>
                      <a:r>
                        <a:rPr sz="900" spc="85" dirty="0">
                          <a:latin typeface="Calibri"/>
                          <a:cs typeface="Calibri"/>
                        </a:rPr>
                        <a:t> </a:t>
                      </a:r>
                      <a:r>
                        <a:rPr sz="900" spc="-25" dirty="0">
                          <a:latin typeface="Calibri"/>
                          <a:cs typeface="Calibri"/>
                        </a:rPr>
                        <a:t>8,</a:t>
                      </a:r>
                      <a:endParaRPr sz="900" dirty="0">
                        <a:latin typeface="Calibri"/>
                        <a:cs typeface="Calibri"/>
                      </a:endParaRPr>
                    </a:p>
                    <a:p>
                      <a:pPr marL="24765">
                        <a:lnSpc>
                          <a:spcPts val="1040"/>
                        </a:lnSpc>
                      </a:pPr>
                      <a:r>
                        <a:rPr sz="900" spc="60" dirty="0">
                          <a:latin typeface="Calibri"/>
                          <a:cs typeface="Calibri"/>
                        </a:rPr>
                        <a:t>10,</a:t>
                      </a:r>
                      <a:r>
                        <a:rPr sz="900" spc="10" dirty="0">
                          <a:latin typeface="Calibri"/>
                          <a:cs typeface="Calibri"/>
                        </a:rPr>
                        <a:t> </a:t>
                      </a:r>
                      <a:r>
                        <a:rPr sz="900" spc="60" dirty="0">
                          <a:latin typeface="Calibri"/>
                          <a:cs typeface="Calibri"/>
                        </a:rPr>
                        <a:t>12,</a:t>
                      </a:r>
                      <a:r>
                        <a:rPr sz="900" spc="10" dirty="0">
                          <a:latin typeface="Calibri"/>
                          <a:cs typeface="Calibri"/>
                        </a:rPr>
                        <a:t> </a:t>
                      </a:r>
                      <a:r>
                        <a:rPr sz="900" spc="60" dirty="0">
                          <a:latin typeface="Calibri"/>
                          <a:cs typeface="Calibri"/>
                        </a:rPr>
                        <a:t>14,</a:t>
                      </a:r>
                      <a:r>
                        <a:rPr sz="900" spc="10" dirty="0">
                          <a:latin typeface="Calibri"/>
                          <a:cs typeface="Calibri"/>
                        </a:rPr>
                        <a:t> </a:t>
                      </a:r>
                      <a:r>
                        <a:rPr sz="900" spc="80" dirty="0">
                          <a:latin typeface="Calibri"/>
                          <a:cs typeface="Calibri"/>
                        </a:rPr>
                        <a:t>16)</a:t>
                      </a:r>
                      <a:r>
                        <a:rPr sz="900" spc="10" dirty="0">
                          <a:latin typeface="Calibri"/>
                          <a:cs typeface="Calibri"/>
                        </a:rPr>
                        <a:t> </a:t>
                      </a:r>
                      <a:r>
                        <a:rPr sz="900" spc="60" dirty="0">
                          <a:latin typeface="Calibri"/>
                          <a:cs typeface="Calibri"/>
                        </a:rPr>
                        <a:t>hours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99695">
                        <a:lnSpc>
                          <a:spcPct val="92600"/>
                        </a:lnSpc>
                        <a:spcBef>
                          <a:spcPts val="80"/>
                        </a:spcBef>
                      </a:pPr>
                      <a:r>
                        <a:rPr sz="900" spc="65" dirty="0">
                          <a:latin typeface="Calibri"/>
                          <a:cs typeface="Calibri"/>
                        </a:rPr>
                        <a:t>Comfort</a:t>
                      </a:r>
                      <a:r>
                        <a:rPr sz="900" spc="20" dirty="0">
                          <a:latin typeface="Calibri"/>
                          <a:cs typeface="Calibri"/>
                        </a:rPr>
                        <a:t> </a:t>
                      </a:r>
                      <a:r>
                        <a:rPr sz="900" spc="-25" dirty="0">
                          <a:latin typeface="Calibri"/>
                          <a:cs typeface="Calibri"/>
                        </a:rPr>
                        <a:t>if</a:t>
                      </a:r>
                      <a:r>
                        <a:rPr sz="900" spc="75" dirty="0">
                          <a:latin typeface="Calibri"/>
                          <a:cs typeface="Calibri"/>
                        </a:rPr>
                        <a:t> backup</a:t>
                      </a:r>
                      <a:r>
                        <a:rPr sz="900" spc="20" dirty="0">
                          <a:latin typeface="Calibri"/>
                          <a:cs typeface="Calibri"/>
                        </a:rPr>
                        <a:t> </a:t>
                      </a:r>
                      <a:r>
                        <a:rPr sz="900" spc="50" dirty="0">
                          <a:latin typeface="Calibri"/>
                          <a:cs typeface="Calibri"/>
                        </a:rPr>
                        <a:t>heat</a:t>
                      </a:r>
                      <a:r>
                        <a:rPr sz="900" spc="20" dirty="0">
                          <a:latin typeface="Calibri"/>
                          <a:cs typeface="Calibri"/>
                        </a:rPr>
                        <a:t> </a:t>
                      </a:r>
                      <a:r>
                        <a:rPr sz="900" spc="40" dirty="0">
                          <a:latin typeface="Calibri"/>
                          <a:cs typeface="Calibri"/>
                        </a:rPr>
                        <a:t>is </a:t>
                      </a:r>
                      <a:r>
                        <a:rPr sz="900" dirty="0">
                          <a:latin typeface="Calibri"/>
                          <a:cs typeface="Calibri"/>
                        </a:rPr>
                        <a:t>electric</a:t>
                      </a:r>
                      <a:r>
                        <a:rPr sz="900" spc="190" dirty="0">
                          <a:latin typeface="Calibri"/>
                          <a:cs typeface="Calibri"/>
                        </a:rPr>
                        <a:t> </a:t>
                      </a:r>
                      <a:r>
                        <a:rPr sz="900" spc="75" dirty="0">
                          <a:latin typeface="Calibri"/>
                          <a:cs typeface="Calibri"/>
                        </a:rPr>
                        <a:t>2.0F</a:t>
                      </a:r>
                      <a:r>
                        <a:rPr sz="900" spc="195" dirty="0">
                          <a:latin typeface="Calibri"/>
                          <a:cs typeface="Calibri"/>
                        </a:rPr>
                        <a:t> </a:t>
                      </a:r>
                      <a:r>
                        <a:rPr sz="900" spc="-25" dirty="0">
                          <a:latin typeface="Calibri"/>
                          <a:cs typeface="Calibri"/>
                        </a:rPr>
                        <a:t>if</a:t>
                      </a:r>
                      <a:r>
                        <a:rPr sz="900" spc="75" dirty="0">
                          <a:latin typeface="Calibri"/>
                          <a:cs typeface="Calibri"/>
                        </a:rPr>
                        <a:t> backup</a:t>
                      </a:r>
                      <a:r>
                        <a:rPr sz="900" spc="20" dirty="0">
                          <a:latin typeface="Calibri"/>
                          <a:cs typeface="Calibri"/>
                        </a:rPr>
                        <a:t> </a:t>
                      </a:r>
                      <a:r>
                        <a:rPr sz="900" spc="50" dirty="0">
                          <a:latin typeface="Calibri"/>
                          <a:cs typeface="Calibri"/>
                        </a:rPr>
                        <a:t>heat</a:t>
                      </a:r>
                      <a:r>
                        <a:rPr sz="900" spc="20" dirty="0">
                          <a:latin typeface="Calibri"/>
                          <a:cs typeface="Calibri"/>
                        </a:rPr>
                        <a:t> </a:t>
                      </a:r>
                      <a:r>
                        <a:rPr sz="900" spc="40" dirty="0">
                          <a:latin typeface="Calibri"/>
                          <a:cs typeface="Calibri"/>
                        </a:rPr>
                        <a:t>is </a:t>
                      </a:r>
                      <a:r>
                        <a:rPr sz="900" spc="-10" dirty="0">
                          <a:latin typeface="Calibri"/>
                          <a:cs typeface="Calibri"/>
                        </a:rPr>
                        <a:t>electric</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0005">
                        <a:lnSpc>
                          <a:spcPct val="92600"/>
                        </a:lnSpc>
                        <a:spcBef>
                          <a:spcPts val="80"/>
                        </a:spcBef>
                      </a:pPr>
                      <a:r>
                        <a:rPr sz="900" spc="65" dirty="0">
                          <a:latin typeface="Calibri"/>
                          <a:cs typeface="Calibri"/>
                        </a:rPr>
                        <a:t>The</a:t>
                      </a:r>
                      <a:r>
                        <a:rPr sz="900" spc="-15" dirty="0">
                          <a:latin typeface="Calibri"/>
                          <a:cs typeface="Calibri"/>
                        </a:rPr>
                        <a:t> </a:t>
                      </a:r>
                      <a:r>
                        <a:rPr sz="900" spc="85" dirty="0">
                          <a:latin typeface="Calibri"/>
                          <a:cs typeface="Calibri"/>
                        </a:rPr>
                        <a:t>Backup</a:t>
                      </a:r>
                      <a:r>
                        <a:rPr sz="900" spc="-10" dirty="0">
                          <a:latin typeface="Calibri"/>
                          <a:cs typeface="Calibri"/>
                        </a:rPr>
                        <a:t> </a:t>
                      </a:r>
                      <a:r>
                        <a:rPr sz="900" spc="70" dirty="0">
                          <a:latin typeface="Calibri"/>
                          <a:cs typeface="Calibri"/>
                        </a:rPr>
                        <a:t>Heat</a:t>
                      </a:r>
                      <a:r>
                        <a:rPr sz="900" spc="-15" dirty="0">
                          <a:latin typeface="Calibri"/>
                          <a:cs typeface="Calibri"/>
                        </a:rPr>
                        <a:t> </a:t>
                      </a:r>
                      <a:r>
                        <a:rPr sz="900" spc="75" dirty="0">
                          <a:latin typeface="Calibri"/>
                          <a:cs typeface="Calibri"/>
                        </a:rPr>
                        <a:t>Upstage</a:t>
                      </a:r>
                      <a:r>
                        <a:rPr sz="900" spc="-10" dirty="0">
                          <a:latin typeface="Calibri"/>
                          <a:cs typeface="Calibri"/>
                        </a:rPr>
                        <a:t> </a:t>
                      </a:r>
                      <a:r>
                        <a:rPr sz="900" spc="55" dirty="0">
                          <a:latin typeface="Calibri"/>
                          <a:cs typeface="Calibri"/>
                        </a:rPr>
                        <a:t>Timer</a:t>
                      </a:r>
                      <a:r>
                        <a:rPr sz="900" spc="-15" dirty="0">
                          <a:latin typeface="Calibri"/>
                          <a:cs typeface="Calibri"/>
                        </a:rPr>
                        <a:t> </a:t>
                      </a:r>
                      <a:r>
                        <a:rPr sz="900" spc="60" dirty="0">
                          <a:latin typeface="Calibri"/>
                          <a:cs typeface="Calibri"/>
                        </a:rPr>
                        <a:t>starts</a:t>
                      </a:r>
                      <a:r>
                        <a:rPr sz="900" spc="-15" dirty="0">
                          <a:latin typeface="Calibri"/>
                          <a:cs typeface="Calibri"/>
                        </a:rPr>
                        <a:t> </a:t>
                      </a:r>
                      <a:r>
                        <a:rPr sz="900" spc="40" dirty="0">
                          <a:latin typeface="Calibri"/>
                          <a:cs typeface="Calibri"/>
                        </a:rPr>
                        <a:t>when </a:t>
                      </a:r>
                      <a:r>
                        <a:rPr sz="900" dirty="0">
                          <a:latin typeface="Calibri"/>
                          <a:cs typeface="Calibri"/>
                        </a:rPr>
                        <a:t>the</a:t>
                      </a:r>
                      <a:r>
                        <a:rPr sz="900" spc="65" dirty="0">
                          <a:latin typeface="Calibri"/>
                          <a:cs typeface="Calibri"/>
                        </a:rPr>
                        <a:t> highest</a:t>
                      </a:r>
                      <a:r>
                        <a:rPr sz="900" spc="70" dirty="0">
                          <a:latin typeface="Calibri"/>
                          <a:cs typeface="Calibri"/>
                        </a:rPr>
                        <a:t> stage </a:t>
                      </a:r>
                      <a:r>
                        <a:rPr sz="900" dirty="0">
                          <a:latin typeface="Calibri"/>
                          <a:cs typeface="Calibri"/>
                        </a:rPr>
                        <a:t>of</a:t>
                      </a:r>
                      <a:r>
                        <a:rPr sz="900" spc="70" dirty="0">
                          <a:latin typeface="Calibri"/>
                          <a:cs typeface="Calibri"/>
                        </a:rPr>
                        <a:t> </a:t>
                      </a:r>
                      <a:r>
                        <a:rPr sz="900" dirty="0">
                          <a:latin typeface="Calibri"/>
                          <a:cs typeface="Calibri"/>
                        </a:rPr>
                        <a:t>the</a:t>
                      </a:r>
                      <a:r>
                        <a:rPr sz="900" spc="75" dirty="0">
                          <a:latin typeface="Calibri"/>
                          <a:cs typeface="Calibri"/>
                        </a:rPr>
                        <a:t> </a:t>
                      </a:r>
                      <a:r>
                        <a:rPr sz="900" spc="65" dirty="0">
                          <a:latin typeface="Calibri"/>
                          <a:cs typeface="Calibri"/>
                        </a:rPr>
                        <a:t>Heat</a:t>
                      </a:r>
                      <a:r>
                        <a:rPr sz="900" spc="70" dirty="0">
                          <a:latin typeface="Calibri"/>
                          <a:cs typeface="Calibri"/>
                        </a:rPr>
                        <a:t> </a:t>
                      </a:r>
                      <a:r>
                        <a:rPr sz="900" spc="95" dirty="0">
                          <a:latin typeface="Calibri"/>
                          <a:cs typeface="Calibri"/>
                        </a:rPr>
                        <a:t>Pump</a:t>
                      </a:r>
                      <a:r>
                        <a:rPr sz="900" spc="65" dirty="0">
                          <a:latin typeface="Calibri"/>
                          <a:cs typeface="Calibri"/>
                        </a:rPr>
                        <a:t> </a:t>
                      </a:r>
                      <a:r>
                        <a:rPr sz="900" spc="50" dirty="0">
                          <a:latin typeface="Calibri"/>
                          <a:cs typeface="Calibri"/>
                        </a:rPr>
                        <a:t>turns</a:t>
                      </a:r>
                      <a:r>
                        <a:rPr sz="900" spc="500" dirty="0">
                          <a:latin typeface="Calibri"/>
                          <a:cs typeface="Calibri"/>
                        </a:rPr>
                        <a:t> </a:t>
                      </a:r>
                      <a:r>
                        <a:rPr sz="900" dirty="0">
                          <a:latin typeface="Calibri"/>
                          <a:cs typeface="Calibri"/>
                        </a:rPr>
                        <a:t>on.</a:t>
                      </a:r>
                      <a:r>
                        <a:rPr sz="900" spc="60" dirty="0">
                          <a:latin typeface="Calibri"/>
                          <a:cs typeface="Calibri"/>
                        </a:rPr>
                        <a:t> </a:t>
                      </a:r>
                      <a:r>
                        <a:rPr sz="900" spc="85" dirty="0">
                          <a:latin typeface="Calibri"/>
                          <a:cs typeface="Calibri"/>
                        </a:rPr>
                        <a:t>Backup</a:t>
                      </a:r>
                      <a:r>
                        <a:rPr sz="900" spc="60" dirty="0">
                          <a:latin typeface="Calibri"/>
                          <a:cs typeface="Calibri"/>
                        </a:rPr>
                        <a:t> </a:t>
                      </a:r>
                      <a:r>
                        <a:rPr sz="900" spc="50" dirty="0">
                          <a:latin typeface="Calibri"/>
                          <a:cs typeface="Calibri"/>
                        </a:rPr>
                        <a:t>heat</a:t>
                      </a:r>
                      <a:r>
                        <a:rPr sz="900" spc="60" dirty="0">
                          <a:latin typeface="Calibri"/>
                          <a:cs typeface="Calibri"/>
                        </a:rPr>
                        <a:t> </a:t>
                      </a:r>
                      <a:r>
                        <a:rPr sz="900" dirty="0">
                          <a:latin typeface="Calibri"/>
                          <a:cs typeface="Calibri"/>
                        </a:rPr>
                        <a:t>will</a:t>
                      </a:r>
                      <a:r>
                        <a:rPr sz="900" spc="60" dirty="0">
                          <a:latin typeface="Calibri"/>
                          <a:cs typeface="Calibri"/>
                        </a:rPr>
                        <a:t> </a:t>
                      </a:r>
                      <a:r>
                        <a:rPr sz="900" spc="55" dirty="0">
                          <a:latin typeface="Calibri"/>
                          <a:cs typeface="Calibri"/>
                        </a:rPr>
                        <a:t>be</a:t>
                      </a:r>
                      <a:r>
                        <a:rPr sz="900" spc="60" dirty="0">
                          <a:latin typeface="Calibri"/>
                          <a:cs typeface="Calibri"/>
                        </a:rPr>
                        <a:t> </a:t>
                      </a:r>
                      <a:r>
                        <a:rPr sz="900" spc="70" dirty="0">
                          <a:latin typeface="Calibri"/>
                          <a:cs typeface="Calibri"/>
                        </a:rPr>
                        <a:t>used</a:t>
                      </a:r>
                      <a:r>
                        <a:rPr sz="900" spc="65" dirty="0">
                          <a:latin typeface="Calibri"/>
                          <a:cs typeface="Calibri"/>
                        </a:rPr>
                        <a:t> </a:t>
                      </a:r>
                      <a:r>
                        <a:rPr sz="900" dirty="0">
                          <a:latin typeface="Calibri"/>
                          <a:cs typeface="Calibri"/>
                        </a:rPr>
                        <a:t>(if</a:t>
                      </a:r>
                      <a:r>
                        <a:rPr sz="900" spc="60" dirty="0">
                          <a:latin typeface="Calibri"/>
                          <a:cs typeface="Calibri"/>
                        </a:rPr>
                        <a:t> </a:t>
                      </a:r>
                      <a:r>
                        <a:rPr sz="900" spc="40" dirty="0">
                          <a:latin typeface="Calibri"/>
                          <a:cs typeface="Calibri"/>
                        </a:rPr>
                        <a:t>needed) </a:t>
                      </a:r>
                      <a:r>
                        <a:rPr sz="900" spc="55" dirty="0">
                          <a:latin typeface="Calibri"/>
                          <a:cs typeface="Calibri"/>
                        </a:rPr>
                        <a:t>when</a:t>
                      </a:r>
                      <a:r>
                        <a:rPr sz="900" spc="125" dirty="0">
                          <a:latin typeface="Calibri"/>
                          <a:cs typeface="Calibri"/>
                        </a:rPr>
                        <a:t> </a:t>
                      </a:r>
                      <a:r>
                        <a:rPr sz="900" dirty="0">
                          <a:latin typeface="Calibri"/>
                          <a:cs typeface="Calibri"/>
                        </a:rPr>
                        <a:t>the</a:t>
                      </a:r>
                      <a:r>
                        <a:rPr sz="900" spc="130" dirty="0">
                          <a:latin typeface="Calibri"/>
                          <a:cs typeface="Calibri"/>
                        </a:rPr>
                        <a:t> </a:t>
                      </a:r>
                      <a:r>
                        <a:rPr sz="900" dirty="0">
                          <a:latin typeface="Calibri"/>
                          <a:cs typeface="Calibri"/>
                        </a:rPr>
                        <a:t>timer</a:t>
                      </a:r>
                      <a:r>
                        <a:rPr sz="900" spc="130" dirty="0">
                          <a:latin typeface="Calibri"/>
                          <a:cs typeface="Calibri"/>
                        </a:rPr>
                        <a:t> </a:t>
                      </a:r>
                      <a:r>
                        <a:rPr sz="900" dirty="0">
                          <a:latin typeface="Calibri"/>
                          <a:cs typeface="Calibri"/>
                        </a:rPr>
                        <a:t>expires.</a:t>
                      </a:r>
                      <a:r>
                        <a:rPr sz="900" spc="130" dirty="0">
                          <a:latin typeface="Calibri"/>
                          <a:cs typeface="Calibri"/>
                        </a:rPr>
                        <a:t> </a:t>
                      </a:r>
                      <a:r>
                        <a:rPr sz="900" spc="75" dirty="0">
                          <a:latin typeface="Calibri"/>
                          <a:cs typeface="Calibri"/>
                        </a:rPr>
                        <a:t>See</a:t>
                      </a:r>
                      <a:r>
                        <a:rPr sz="900" spc="130" dirty="0">
                          <a:latin typeface="Calibri"/>
                          <a:cs typeface="Calibri"/>
                        </a:rPr>
                        <a:t> </a:t>
                      </a:r>
                      <a:r>
                        <a:rPr sz="900" spc="60" dirty="0">
                          <a:latin typeface="Calibri"/>
                          <a:cs typeface="Calibri"/>
                        </a:rPr>
                        <a:t>“Backup</a:t>
                      </a:r>
                      <a:r>
                        <a:rPr sz="900" spc="130" dirty="0">
                          <a:latin typeface="Calibri"/>
                          <a:cs typeface="Calibri"/>
                        </a:rPr>
                        <a:t> </a:t>
                      </a:r>
                      <a:r>
                        <a:rPr sz="900" spc="45" dirty="0">
                          <a:latin typeface="Calibri"/>
                          <a:cs typeface="Calibri"/>
                        </a:rPr>
                        <a:t>Heat </a:t>
                      </a:r>
                      <a:r>
                        <a:rPr sz="900" spc="70" dirty="0">
                          <a:latin typeface="Calibri"/>
                          <a:cs typeface="Calibri"/>
                        </a:rPr>
                        <a:t>Upstage</a:t>
                      </a:r>
                      <a:r>
                        <a:rPr sz="900" spc="75" dirty="0">
                          <a:latin typeface="Calibri"/>
                          <a:cs typeface="Calibri"/>
                        </a:rPr>
                        <a:t> </a:t>
                      </a:r>
                      <a:r>
                        <a:rPr sz="900" dirty="0">
                          <a:latin typeface="Calibri"/>
                          <a:cs typeface="Calibri"/>
                        </a:rPr>
                        <a:t>Timer”</a:t>
                      </a:r>
                      <a:r>
                        <a:rPr sz="900" spc="80" dirty="0">
                          <a:latin typeface="Calibri"/>
                          <a:cs typeface="Calibri"/>
                        </a:rPr>
                        <a:t> </a:t>
                      </a:r>
                      <a:r>
                        <a:rPr sz="900" spc="65" dirty="0">
                          <a:latin typeface="Calibri"/>
                          <a:cs typeface="Calibri"/>
                        </a:rPr>
                        <a:t>on</a:t>
                      </a:r>
                      <a:r>
                        <a:rPr sz="900" spc="80" dirty="0">
                          <a:latin typeface="Calibri"/>
                          <a:cs typeface="Calibri"/>
                        </a:rPr>
                        <a:t> </a:t>
                      </a:r>
                      <a:r>
                        <a:rPr sz="900" spc="75" dirty="0">
                          <a:latin typeface="Calibri"/>
                          <a:cs typeface="Calibri"/>
                        </a:rPr>
                        <a:t>page</a:t>
                      </a:r>
                      <a:r>
                        <a:rPr sz="900" spc="80" dirty="0">
                          <a:latin typeface="Calibri"/>
                          <a:cs typeface="Calibri"/>
                        </a:rPr>
                        <a:t> </a:t>
                      </a:r>
                      <a:r>
                        <a:rPr sz="900" spc="35" dirty="0">
                          <a:latin typeface="Calibri"/>
                          <a:cs typeface="Calibri"/>
                        </a:rPr>
                        <a:t>40.</a:t>
                      </a:r>
                      <a:endParaRPr sz="900">
                        <a:latin typeface="Calibri"/>
                        <a:cs typeface="Calibri"/>
                      </a:endParaRPr>
                    </a:p>
                    <a:p>
                      <a:pPr marL="24765" marR="17145">
                        <a:lnSpc>
                          <a:spcPts val="1000"/>
                        </a:lnSpc>
                        <a:spcBef>
                          <a:spcPts val="15"/>
                        </a:spcBef>
                      </a:pPr>
                      <a:r>
                        <a:rPr sz="900" spc="75" dirty="0">
                          <a:latin typeface="Calibri"/>
                          <a:cs typeface="Calibri"/>
                        </a:rPr>
                        <a:t>This</a:t>
                      </a:r>
                      <a:r>
                        <a:rPr sz="900" spc="-35" dirty="0">
                          <a:latin typeface="Calibri"/>
                          <a:cs typeface="Calibri"/>
                        </a:rPr>
                        <a:t> </a:t>
                      </a:r>
                      <a:r>
                        <a:rPr sz="900" spc="95" dirty="0">
                          <a:latin typeface="Calibri"/>
                          <a:cs typeface="Calibri"/>
                        </a:rPr>
                        <a:t>ISU</a:t>
                      </a:r>
                      <a:r>
                        <a:rPr sz="900" spc="-35" dirty="0">
                          <a:latin typeface="Calibri"/>
                          <a:cs typeface="Calibri"/>
                        </a:rPr>
                        <a:t> </a:t>
                      </a:r>
                      <a:r>
                        <a:rPr sz="900" spc="70" dirty="0">
                          <a:latin typeface="Calibri"/>
                          <a:cs typeface="Calibri"/>
                        </a:rPr>
                        <a:t>is</a:t>
                      </a:r>
                      <a:r>
                        <a:rPr sz="900" spc="-30" dirty="0">
                          <a:latin typeface="Calibri"/>
                          <a:cs typeface="Calibri"/>
                        </a:rPr>
                        <a:t> </a:t>
                      </a:r>
                      <a:r>
                        <a:rPr sz="900" spc="55" dirty="0">
                          <a:latin typeface="Calibri"/>
                          <a:cs typeface="Calibri"/>
                        </a:rPr>
                        <a:t>only</a:t>
                      </a:r>
                      <a:r>
                        <a:rPr sz="900" spc="-35" dirty="0">
                          <a:latin typeface="Calibri"/>
                          <a:cs typeface="Calibri"/>
                        </a:rPr>
                        <a:t> </a:t>
                      </a:r>
                      <a:r>
                        <a:rPr sz="900" spc="65" dirty="0">
                          <a:latin typeface="Calibri"/>
                          <a:cs typeface="Calibri"/>
                        </a:rPr>
                        <a:t>displayed</a:t>
                      </a:r>
                      <a:r>
                        <a:rPr sz="900" spc="-30" dirty="0">
                          <a:latin typeface="Calibri"/>
                          <a:cs typeface="Calibri"/>
                        </a:rPr>
                        <a:t> </a:t>
                      </a:r>
                      <a:r>
                        <a:rPr sz="900" spc="60" dirty="0">
                          <a:latin typeface="Calibri"/>
                          <a:cs typeface="Calibri"/>
                        </a:rPr>
                        <a:t>when</a:t>
                      </a:r>
                      <a:r>
                        <a:rPr sz="900" spc="-30" dirty="0">
                          <a:latin typeface="Calibri"/>
                          <a:cs typeface="Calibri"/>
                        </a:rPr>
                        <a:t> </a:t>
                      </a:r>
                      <a:r>
                        <a:rPr sz="900" spc="85" dirty="0">
                          <a:latin typeface="Calibri"/>
                          <a:cs typeface="Calibri"/>
                        </a:rPr>
                        <a:t>Backup</a:t>
                      </a:r>
                      <a:r>
                        <a:rPr sz="900" spc="-30" dirty="0">
                          <a:latin typeface="Calibri"/>
                          <a:cs typeface="Calibri"/>
                        </a:rPr>
                        <a:t> </a:t>
                      </a:r>
                      <a:r>
                        <a:rPr sz="900" spc="50" dirty="0">
                          <a:latin typeface="Calibri"/>
                          <a:cs typeface="Calibri"/>
                        </a:rPr>
                        <a:t>Heat Differential</a:t>
                      </a:r>
                      <a:r>
                        <a:rPr sz="900" spc="20"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set</a:t>
                      </a:r>
                      <a:r>
                        <a:rPr sz="900" spc="25" dirty="0">
                          <a:latin typeface="Calibri"/>
                          <a:cs typeface="Calibri"/>
                        </a:rPr>
                        <a:t> </a:t>
                      </a:r>
                      <a:r>
                        <a:rPr sz="900" dirty="0">
                          <a:latin typeface="Calibri"/>
                          <a:cs typeface="Calibri"/>
                        </a:rPr>
                        <a:t>to</a:t>
                      </a:r>
                      <a:r>
                        <a:rPr sz="900" spc="20" dirty="0">
                          <a:latin typeface="Calibri"/>
                          <a:cs typeface="Calibri"/>
                        </a:rPr>
                        <a:t> </a:t>
                      </a:r>
                      <a:r>
                        <a:rPr sz="900" spc="100" dirty="0">
                          <a:latin typeface="Calibri"/>
                          <a:cs typeface="Calibri"/>
                        </a:rPr>
                        <a:t>2</a:t>
                      </a:r>
                      <a:r>
                        <a:rPr sz="900" spc="15" dirty="0">
                          <a:latin typeface="Calibri"/>
                          <a:cs typeface="Calibri"/>
                        </a:rPr>
                        <a:t> </a:t>
                      </a:r>
                      <a:r>
                        <a:rPr sz="900" spc="135" dirty="0">
                          <a:latin typeface="Calibri"/>
                          <a:cs typeface="Calibri"/>
                        </a:rPr>
                        <a:t>F</a:t>
                      </a:r>
                      <a:r>
                        <a:rPr sz="900" spc="15" dirty="0">
                          <a:latin typeface="Calibri"/>
                          <a:cs typeface="Calibri"/>
                        </a:rPr>
                        <a:t> </a:t>
                      </a:r>
                      <a:r>
                        <a:rPr sz="900" dirty="0">
                          <a:latin typeface="Calibri"/>
                          <a:cs typeface="Calibri"/>
                        </a:rPr>
                        <a:t>or</a:t>
                      </a:r>
                      <a:r>
                        <a:rPr sz="900" spc="15" dirty="0">
                          <a:latin typeface="Calibri"/>
                          <a:cs typeface="Calibri"/>
                        </a:rPr>
                        <a:t> </a:t>
                      </a:r>
                      <a:r>
                        <a:rPr sz="900" spc="70" dirty="0">
                          <a:latin typeface="Calibri"/>
                          <a:cs typeface="Calibri"/>
                        </a:rPr>
                        <a:t>higher</a:t>
                      </a:r>
                      <a:r>
                        <a:rPr sz="900" spc="10" dirty="0">
                          <a:latin typeface="Calibri"/>
                          <a:cs typeface="Calibri"/>
                        </a:rPr>
                        <a:t> </a:t>
                      </a:r>
                      <a:r>
                        <a:rPr sz="900" spc="80" dirty="0">
                          <a:latin typeface="Calibri"/>
                          <a:cs typeface="Calibri"/>
                        </a:rPr>
                        <a:t>(ISU</a:t>
                      </a:r>
                      <a:r>
                        <a:rPr sz="900" spc="15" dirty="0">
                          <a:latin typeface="Calibri"/>
                          <a:cs typeface="Calibri"/>
                        </a:rPr>
                        <a:t> </a:t>
                      </a:r>
                      <a:r>
                        <a:rPr sz="900" spc="60" dirty="0">
                          <a:latin typeface="Calibri"/>
                          <a:cs typeface="Calibri"/>
                        </a:rPr>
                        <a:t>3090).</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1800465">
                <a:tc>
                  <a:txBody>
                    <a:bodyPr/>
                    <a:lstStyle/>
                    <a:p>
                      <a:pPr marL="24765">
                        <a:lnSpc>
                          <a:spcPct val="100000"/>
                        </a:lnSpc>
                      </a:pPr>
                      <a:r>
                        <a:rPr sz="900" spc="80" dirty="0">
                          <a:latin typeface="Calibri"/>
                          <a:cs typeface="Calibri"/>
                        </a:rPr>
                        <a:t>3120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35255" indent="-635">
                        <a:lnSpc>
                          <a:spcPts val="1000"/>
                        </a:lnSpc>
                        <a:spcBef>
                          <a:spcPts val="100"/>
                        </a:spcBef>
                      </a:pPr>
                      <a:r>
                        <a:rPr sz="900" spc="60" dirty="0">
                          <a:latin typeface="Calibri"/>
                          <a:cs typeface="Calibri"/>
                        </a:rPr>
                        <a:t>Compressor </a:t>
                      </a:r>
                      <a:r>
                        <a:rPr sz="900" spc="65" dirty="0">
                          <a:latin typeface="Calibri"/>
                          <a:cs typeface="Calibri"/>
                        </a:rPr>
                        <a:t>Lockout </a:t>
                      </a:r>
                      <a:r>
                        <a:rPr sz="900" spc="80" dirty="0">
                          <a:latin typeface="Calibri"/>
                          <a:cs typeface="Calibri"/>
                        </a:rPr>
                        <a:t>Balance</a:t>
                      </a:r>
                      <a:r>
                        <a:rPr sz="900" spc="5" dirty="0">
                          <a:latin typeface="Calibri"/>
                          <a:cs typeface="Calibri"/>
                        </a:rPr>
                        <a:t> </a:t>
                      </a:r>
                      <a:r>
                        <a:rPr sz="900" spc="40" dirty="0">
                          <a:latin typeface="Calibri"/>
                          <a:cs typeface="Calibri"/>
                        </a:rPr>
                        <a:t>point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b="1" spc="55" dirty="0">
                          <a:latin typeface="Calibri"/>
                          <a:cs typeface="Calibri"/>
                        </a:rPr>
                        <a:t>Fahrenheit:</a:t>
                      </a:r>
                      <a:endParaRPr sz="900" dirty="0">
                        <a:latin typeface="Calibri"/>
                        <a:cs typeface="Calibri"/>
                      </a:endParaRPr>
                    </a:p>
                    <a:p>
                      <a:pPr marL="24765">
                        <a:lnSpc>
                          <a:spcPts val="1000"/>
                        </a:lnSpc>
                      </a:pPr>
                      <a:r>
                        <a:rPr sz="900" spc="30" dirty="0">
                          <a:latin typeface="Calibri"/>
                          <a:cs typeface="Calibri"/>
                        </a:rPr>
                        <a:t>Off</a:t>
                      </a:r>
                      <a:endParaRPr sz="900" dirty="0">
                        <a:latin typeface="Calibri"/>
                        <a:cs typeface="Calibri"/>
                      </a:endParaRPr>
                    </a:p>
                    <a:p>
                      <a:pPr marL="24765">
                        <a:lnSpc>
                          <a:spcPts val="1000"/>
                        </a:lnSpc>
                      </a:pPr>
                      <a:r>
                        <a:rPr sz="900" spc="75" dirty="0">
                          <a:latin typeface="Calibri"/>
                          <a:cs typeface="Calibri"/>
                        </a:rPr>
                        <a:t>-</a:t>
                      </a:r>
                      <a:r>
                        <a:rPr sz="900" spc="114" dirty="0">
                          <a:latin typeface="Calibri"/>
                          <a:cs typeface="Calibri"/>
                        </a:rPr>
                        <a:t>15°</a:t>
                      </a:r>
                      <a:r>
                        <a:rPr sz="900" spc="15" dirty="0">
                          <a:latin typeface="Calibri"/>
                          <a:cs typeface="Calibri"/>
                        </a:rPr>
                        <a:t> </a:t>
                      </a:r>
                      <a:r>
                        <a:rPr sz="900" spc="135" dirty="0">
                          <a:latin typeface="Calibri"/>
                          <a:cs typeface="Calibri"/>
                        </a:rPr>
                        <a:t>F</a:t>
                      </a:r>
                      <a:r>
                        <a:rPr sz="900" spc="20" dirty="0">
                          <a:latin typeface="Calibri"/>
                          <a:cs typeface="Calibri"/>
                        </a:rPr>
                        <a:t> </a:t>
                      </a:r>
                      <a:r>
                        <a:rPr sz="900" dirty="0">
                          <a:latin typeface="Calibri"/>
                          <a:cs typeface="Calibri"/>
                        </a:rPr>
                        <a:t>to</a:t>
                      </a:r>
                      <a:r>
                        <a:rPr sz="900" spc="20" dirty="0">
                          <a:latin typeface="Calibri"/>
                          <a:cs typeface="Calibri"/>
                        </a:rPr>
                        <a:t> </a:t>
                      </a:r>
                      <a:r>
                        <a:rPr sz="900" spc="105" dirty="0">
                          <a:latin typeface="Calibri"/>
                          <a:cs typeface="Calibri"/>
                        </a:rPr>
                        <a:t>60°</a:t>
                      </a:r>
                      <a:r>
                        <a:rPr sz="900" spc="15" dirty="0">
                          <a:latin typeface="Calibri"/>
                          <a:cs typeface="Calibri"/>
                        </a:rPr>
                        <a:t> </a:t>
                      </a:r>
                      <a:r>
                        <a:rPr sz="900" spc="135" dirty="0">
                          <a:latin typeface="Calibri"/>
                          <a:cs typeface="Calibri"/>
                        </a:rPr>
                        <a:t>F</a:t>
                      </a:r>
                      <a:r>
                        <a:rPr sz="900" spc="20" dirty="0">
                          <a:latin typeface="Calibri"/>
                          <a:cs typeface="Calibri"/>
                        </a:rPr>
                        <a:t> </a:t>
                      </a:r>
                      <a:r>
                        <a:rPr sz="900" spc="50" dirty="0">
                          <a:latin typeface="Calibri"/>
                          <a:cs typeface="Calibri"/>
                        </a:rPr>
                        <a:t>(in</a:t>
                      </a:r>
                      <a:r>
                        <a:rPr sz="900" spc="20" dirty="0">
                          <a:latin typeface="Calibri"/>
                          <a:cs typeface="Calibri"/>
                        </a:rPr>
                        <a:t> </a:t>
                      </a:r>
                      <a:r>
                        <a:rPr sz="900" spc="110" dirty="0">
                          <a:latin typeface="Calibri"/>
                          <a:cs typeface="Calibri"/>
                        </a:rPr>
                        <a:t>5°</a:t>
                      </a:r>
                      <a:r>
                        <a:rPr sz="900" spc="15" dirty="0">
                          <a:latin typeface="Calibri"/>
                          <a:cs typeface="Calibri"/>
                        </a:rPr>
                        <a:t> </a:t>
                      </a:r>
                      <a:r>
                        <a:rPr sz="900" spc="85" dirty="0">
                          <a:latin typeface="Calibri"/>
                          <a:cs typeface="Calibri"/>
                        </a:rPr>
                        <a:t>F</a:t>
                      </a:r>
                      <a:endParaRPr sz="900" dirty="0">
                        <a:latin typeface="Calibri"/>
                        <a:cs typeface="Calibri"/>
                      </a:endParaRPr>
                    </a:p>
                    <a:p>
                      <a:pPr marL="24765">
                        <a:lnSpc>
                          <a:spcPts val="1000"/>
                        </a:lnSpc>
                      </a:pPr>
                      <a:r>
                        <a:rPr sz="900" spc="45" dirty="0">
                          <a:latin typeface="Calibri"/>
                          <a:cs typeface="Calibri"/>
                        </a:rPr>
                        <a:t>increments)</a:t>
                      </a:r>
                      <a:endParaRPr sz="900" dirty="0">
                        <a:latin typeface="Calibri"/>
                        <a:cs typeface="Calibri"/>
                      </a:endParaRPr>
                    </a:p>
                    <a:p>
                      <a:pPr marL="24765">
                        <a:lnSpc>
                          <a:spcPts val="1000"/>
                        </a:lnSpc>
                      </a:pPr>
                      <a:r>
                        <a:rPr sz="900" b="1" spc="55" dirty="0">
                          <a:latin typeface="Calibri"/>
                          <a:cs typeface="Calibri"/>
                        </a:rPr>
                        <a:t>Celsius:</a:t>
                      </a:r>
                      <a:endParaRPr sz="900" dirty="0">
                        <a:latin typeface="Calibri"/>
                        <a:cs typeface="Calibri"/>
                      </a:endParaRPr>
                    </a:p>
                    <a:p>
                      <a:pPr marL="24765">
                        <a:lnSpc>
                          <a:spcPts val="1000"/>
                        </a:lnSpc>
                      </a:pPr>
                      <a:r>
                        <a:rPr sz="900" spc="30" dirty="0">
                          <a:latin typeface="Calibri"/>
                          <a:cs typeface="Calibri"/>
                        </a:rPr>
                        <a:t>Off</a:t>
                      </a:r>
                      <a:endParaRPr sz="900" dirty="0">
                        <a:latin typeface="Calibri"/>
                        <a:cs typeface="Calibri"/>
                      </a:endParaRPr>
                    </a:p>
                    <a:p>
                      <a:pPr marL="24765">
                        <a:lnSpc>
                          <a:spcPts val="1000"/>
                        </a:lnSpc>
                      </a:pPr>
                      <a:r>
                        <a:rPr sz="900" spc="75" dirty="0">
                          <a:latin typeface="Calibri"/>
                          <a:cs typeface="Calibri"/>
                        </a:rPr>
                        <a:t>-</a:t>
                      </a:r>
                      <a:r>
                        <a:rPr sz="900" spc="114" dirty="0">
                          <a:latin typeface="Calibri"/>
                          <a:cs typeface="Calibri"/>
                        </a:rPr>
                        <a:t>26°</a:t>
                      </a:r>
                      <a:r>
                        <a:rPr sz="900" spc="15" dirty="0">
                          <a:latin typeface="Calibri"/>
                          <a:cs typeface="Calibri"/>
                        </a:rPr>
                        <a:t> </a:t>
                      </a:r>
                      <a:r>
                        <a:rPr sz="900" spc="145" dirty="0">
                          <a:latin typeface="Calibri"/>
                          <a:cs typeface="Calibri"/>
                        </a:rPr>
                        <a:t>C</a:t>
                      </a:r>
                      <a:r>
                        <a:rPr sz="900" spc="25" dirty="0">
                          <a:latin typeface="Calibri"/>
                          <a:cs typeface="Calibri"/>
                        </a:rPr>
                        <a:t> </a:t>
                      </a:r>
                      <a:r>
                        <a:rPr sz="900" dirty="0">
                          <a:latin typeface="Calibri"/>
                          <a:cs typeface="Calibri"/>
                        </a:rPr>
                        <a:t>to</a:t>
                      </a:r>
                      <a:r>
                        <a:rPr sz="900" spc="25" dirty="0">
                          <a:latin typeface="Calibri"/>
                          <a:cs typeface="Calibri"/>
                        </a:rPr>
                        <a:t> </a:t>
                      </a:r>
                      <a:r>
                        <a:rPr sz="900" spc="75" dirty="0">
                          <a:latin typeface="Calibri"/>
                          <a:cs typeface="Calibri"/>
                        </a:rPr>
                        <a:t>15.5°</a:t>
                      </a:r>
                      <a:r>
                        <a:rPr sz="900" spc="25" dirty="0">
                          <a:latin typeface="Calibri"/>
                          <a:cs typeface="Calibri"/>
                        </a:rPr>
                        <a:t> </a:t>
                      </a:r>
                      <a:r>
                        <a:rPr sz="900" spc="145" dirty="0">
                          <a:latin typeface="Calibri"/>
                          <a:cs typeface="Calibri"/>
                        </a:rPr>
                        <a:t>C</a:t>
                      </a:r>
                      <a:r>
                        <a:rPr sz="900" spc="30" dirty="0">
                          <a:latin typeface="Calibri"/>
                          <a:cs typeface="Calibri"/>
                        </a:rPr>
                        <a:t> (in</a:t>
                      </a:r>
                      <a:endParaRPr sz="900" dirty="0">
                        <a:latin typeface="Calibri"/>
                        <a:cs typeface="Calibri"/>
                      </a:endParaRPr>
                    </a:p>
                    <a:p>
                      <a:pPr marL="24765">
                        <a:lnSpc>
                          <a:spcPts val="1040"/>
                        </a:lnSpc>
                      </a:pPr>
                      <a:r>
                        <a:rPr sz="900" spc="65" dirty="0">
                          <a:latin typeface="Calibri"/>
                          <a:cs typeface="Calibri"/>
                        </a:rPr>
                        <a:t>varying</a:t>
                      </a:r>
                      <a:r>
                        <a:rPr sz="900" spc="10" dirty="0">
                          <a:latin typeface="Calibri"/>
                          <a:cs typeface="Calibri"/>
                        </a:rPr>
                        <a:t> </a:t>
                      </a:r>
                      <a:r>
                        <a:rPr sz="900" spc="50" dirty="0">
                          <a:latin typeface="Calibri"/>
                          <a:cs typeface="Calibri"/>
                        </a:rPr>
                        <a:t>increments)</a:t>
                      </a:r>
                      <a:endParaRPr lang="en-US" sz="900" spc="50" dirty="0">
                        <a:latin typeface="Calibri"/>
                        <a:cs typeface="Calibri"/>
                      </a:endParaRPr>
                    </a:p>
                    <a:p>
                      <a:pPr marL="24765">
                        <a:lnSpc>
                          <a:spcPts val="1040"/>
                        </a:lnSpc>
                      </a:pPr>
                      <a:endParaRPr lang="en-US" sz="900" spc="50" dirty="0">
                        <a:latin typeface="Calibri"/>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45" dirty="0">
                          <a:highlight>
                            <a:srgbClr val="FFFF00"/>
                          </a:highlight>
                          <a:latin typeface="+mn-lt"/>
                          <a:cs typeface="Calibri"/>
                        </a:rPr>
                        <a:t>Setting depends on customer preference. Select 20F as a default</a:t>
                      </a:r>
                      <a:endParaRPr lang="en-US" sz="900" dirty="0">
                        <a:highlight>
                          <a:srgbClr val="FFFF00"/>
                        </a:highlight>
                        <a:latin typeface="+mn-lt"/>
                        <a:cs typeface="Calibri"/>
                      </a:endParaRPr>
                    </a:p>
                    <a:p>
                      <a:pPr marL="24765">
                        <a:lnSpc>
                          <a:spcPts val="104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5"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19380" indent="-635">
                        <a:lnSpc>
                          <a:spcPct val="92600"/>
                        </a:lnSpc>
                        <a:spcBef>
                          <a:spcPts val="80"/>
                        </a:spcBef>
                      </a:pPr>
                      <a:r>
                        <a:rPr sz="900" spc="95" dirty="0">
                          <a:latin typeface="Calibri"/>
                          <a:cs typeface="Calibri"/>
                        </a:rPr>
                        <a:t>ISU</a:t>
                      </a:r>
                      <a:r>
                        <a:rPr sz="900" spc="15" dirty="0">
                          <a:latin typeface="Calibri"/>
                          <a:cs typeface="Calibri"/>
                        </a:rPr>
                        <a:t> </a:t>
                      </a:r>
                      <a:r>
                        <a:rPr sz="900" spc="100" dirty="0">
                          <a:latin typeface="Calibri"/>
                          <a:cs typeface="Calibri"/>
                        </a:rPr>
                        <a:t>3120</a:t>
                      </a:r>
                      <a:r>
                        <a:rPr sz="900" spc="15" dirty="0">
                          <a:latin typeface="Calibri"/>
                          <a:cs typeface="Calibri"/>
                        </a:rPr>
                        <a:t> </a:t>
                      </a:r>
                      <a:r>
                        <a:rPr sz="900" spc="70" dirty="0">
                          <a:latin typeface="Calibri"/>
                          <a:cs typeface="Calibri"/>
                        </a:rPr>
                        <a:t>Compressor</a:t>
                      </a:r>
                      <a:r>
                        <a:rPr sz="900" spc="15" dirty="0">
                          <a:latin typeface="Calibri"/>
                          <a:cs typeface="Calibri"/>
                        </a:rPr>
                        <a:t> </a:t>
                      </a:r>
                      <a:r>
                        <a:rPr sz="900" spc="75" dirty="0">
                          <a:latin typeface="Calibri"/>
                          <a:cs typeface="Calibri"/>
                        </a:rPr>
                        <a:t>Lockout</a:t>
                      </a:r>
                      <a:r>
                        <a:rPr sz="900" spc="15" dirty="0">
                          <a:latin typeface="Calibri"/>
                          <a:cs typeface="Calibri"/>
                        </a:rPr>
                        <a:t> </a:t>
                      </a:r>
                      <a:r>
                        <a:rPr sz="900" spc="105" dirty="0">
                          <a:latin typeface="Calibri"/>
                          <a:cs typeface="Calibri"/>
                        </a:rPr>
                        <a:t>/</a:t>
                      </a:r>
                      <a:r>
                        <a:rPr sz="900" spc="15" dirty="0">
                          <a:latin typeface="Calibri"/>
                          <a:cs typeface="Calibri"/>
                        </a:rPr>
                        <a:t> </a:t>
                      </a:r>
                      <a:r>
                        <a:rPr sz="900" spc="70" dirty="0">
                          <a:latin typeface="Calibri"/>
                          <a:cs typeface="Calibri"/>
                        </a:rPr>
                        <a:t>Balance </a:t>
                      </a:r>
                      <a:r>
                        <a:rPr sz="900" spc="60" dirty="0">
                          <a:latin typeface="Calibri"/>
                          <a:cs typeface="Calibri"/>
                        </a:rPr>
                        <a:t>Point</a:t>
                      </a:r>
                      <a:r>
                        <a:rPr sz="900" spc="50" dirty="0">
                          <a:latin typeface="Calibri"/>
                          <a:cs typeface="Calibri"/>
                        </a:rPr>
                        <a:t> requires </a:t>
                      </a:r>
                      <a:r>
                        <a:rPr sz="900" spc="80" dirty="0">
                          <a:latin typeface="Calibri"/>
                          <a:cs typeface="Calibri"/>
                        </a:rPr>
                        <a:t>a</a:t>
                      </a:r>
                      <a:r>
                        <a:rPr sz="900" spc="50" dirty="0">
                          <a:latin typeface="Calibri"/>
                          <a:cs typeface="Calibri"/>
                        </a:rPr>
                        <a:t> </a:t>
                      </a:r>
                      <a:r>
                        <a:rPr sz="900" dirty="0">
                          <a:latin typeface="Calibri"/>
                          <a:cs typeface="Calibri"/>
                        </a:rPr>
                        <a:t>wired</a:t>
                      </a:r>
                      <a:r>
                        <a:rPr sz="900" spc="50" dirty="0">
                          <a:latin typeface="Calibri"/>
                          <a:cs typeface="Calibri"/>
                        </a:rPr>
                        <a:t> </a:t>
                      </a:r>
                      <a:r>
                        <a:rPr sz="900" spc="45" dirty="0">
                          <a:latin typeface="Calibri"/>
                          <a:cs typeface="Calibri"/>
                        </a:rPr>
                        <a:t>outdoor</a:t>
                      </a:r>
                      <a:r>
                        <a:rPr sz="900" spc="55" dirty="0">
                          <a:latin typeface="Calibri"/>
                          <a:cs typeface="Calibri"/>
                        </a:rPr>
                        <a:t> </a:t>
                      </a:r>
                      <a:r>
                        <a:rPr sz="900" spc="65" dirty="0">
                          <a:latin typeface="Calibri"/>
                          <a:cs typeface="Calibri"/>
                        </a:rPr>
                        <a:t>sensor</a:t>
                      </a:r>
                      <a:r>
                        <a:rPr sz="900" spc="45" dirty="0">
                          <a:latin typeface="Calibri"/>
                          <a:cs typeface="Calibri"/>
                        </a:rPr>
                        <a:t> </a:t>
                      </a:r>
                      <a:r>
                        <a:rPr sz="900" spc="-25" dirty="0">
                          <a:latin typeface="Calibri"/>
                          <a:cs typeface="Calibri"/>
                        </a:rPr>
                        <a:t>or</a:t>
                      </a:r>
                      <a:r>
                        <a:rPr sz="900" dirty="0">
                          <a:latin typeface="Calibri"/>
                          <a:cs typeface="Calibri"/>
                        </a:rPr>
                        <a:t> Internet</a:t>
                      </a:r>
                      <a:r>
                        <a:rPr sz="900" spc="175" dirty="0">
                          <a:latin typeface="Calibri"/>
                          <a:cs typeface="Calibri"/>
                        </a:rPr>
                        <a:t> </a:t>
                      </a:r>
                      <a:r>
                        <a:rPr sz="900" dirty="0">
                          <a:latin typeface="Calibri"/>
                          <a:cs typeface="Calibri"/>
                        </a:rPr>
                        <a:t>weather</a:t>
                      </a:r>
                      <a:r>
                        <a:rPr sz="900" spc="180" dirty="0">
                          <a:latin typeface="Calibri"/>
                          <a:cs typeface="Calibri"/>
                        </a:rPr>
                        <a:t> </a:t>
                      </a:r>
                      <a:r>
                        <a:rPr sz="900" spc="50" dirty="0">
                          <a:latin typeface="Calibri"/>
                          <a:cs typeface="Calibri"/>
                        </a:rPr>
                        <a:t>(thermostat</a:t>
                      </a:r>
                      <a:r>
                        <a:rPr sz="900" spc="175" dirty="0">
                          <a:latin typeface="Calibri"/>
                          <a:cs typeface="Calibri"/>
                        </a:rPr>
                        <a:t> </a:t>
                      </a:r>
                      <a:r>
                        <a:rPr sz="900" spc="60" dirty="0">
                          <a:latin typeface="Calibri"/>
                          <a:cs typeface="Calibri"/>
                        </a:rPr>
                        <a:t>connected</a:t>
                      </a:r>
                      <a:r>
                        <a:rPr sz="900" spc="180" dirty="0">
                          <a:latin typeface="Calibri"/>
                          <a:cs typeface="Calibri"/>
                        </a:rPr>
                        <a:t> </a:t>
                      </a:r>
                      <a:r>
                        <a:rPr sz="900" spc="-25" dirty="0">
                          <a:latin typeface="Calibri"/>
                          <a:cs typeface="Calibri"/>
                        </a:rPr>
                        <a:t>to</a:t>
                      </a:r>
                      <a:r>
                        <a:rPr sz="900" spc="70" dirty="0">
                          <a:latin typeface="Calibri"/>
                          <a:cs typeface="Calibri"/>
                        </a:rPr>
                        <a:t> Wi-</a:t>
                      </a:r>
                      <a:r>
                        <a:rPr sz="900" spc="50" dirty="0">
                          <a:latin typeface="Calibri"/>
                          <a:cs typeface="Calibri"/>
                        </a:rPr>
                        <a:t>Fi</a:t>
                      </a:r>
                      <a:r>
                        <a:rPr sz="900" spc="25" dirty="0">
                          <a:latin typeface="Calibri"/>
                          <a:cs typeface="Calibri"/>
                        </a:rPr>
                        <a:t> </a:t>
                      </a:r>
                      <a:r>
                        <a:rPr sz="900" spc="75" dirty="0">
                          <a:latin typeface="Calibri"/>
                          <a:cs typeface="Calibri"/>
                        </a:rPr>
                        <a:t>and</a:t>
                      </a:r>
                      <a:r>
                        <a:rPr sz="900" spc="25" dirty="0">
                          <a:latin typeface="Calibri"/>
                          <a:cs typeface="Calibri"/>
                        </a:rPr>
                        <a:t> </a:t>
                      </a:r>
                      <a:r>
                        <a:rPr sz="900" spc="50" dirty="0">
                          <a:latin typeface="Calibri"/>
                          <a:cs typeface="Calibri"/>
                        </a:rPr>
                        <a:t>registered</a:t>
                      </a:r>
                      <a:r>
                        <a:rPr sz="900" spc="30" dirty="0">
                          <a:latin typeface="Calibri"/>
                          <a:cs typeface="Calibri"/>
                        </a:rPr>
                        <a:t> </a:t>
                      </a:r>
                      <a:r>
                        <a:rPr sz="900" dirty="0">
                          <a:latin typeface="Calibri"/>
                          <a:cs typeface="Calibri"/>
                        </a:rPr>
                        <a:t>to</a:t>
                      </a:r>
                      <a:r>
                        <a:rPr sz="900" spc="25" dirty="0">
                          <a:latin typeface="Calibri"/>
                          <a:cs typeface="Calibri"/>
                        </a:rPr>
                        <a:t> </a:t>
                      </a:r>
                      <a:r>
                        <a:rPr sz="900" spc="80" dirty="0">
                          <a:latin typeface="Calibri"/>
                          <a:cs typeface="Calibri"/>
                        </a:rPr>
                        <a:t>an</a:t>
                      </a:r>
                      <a:r>
                        <a:rPr sz="900" spc="30" dirty="0">
                          <a:latin typeface="Calibri"/>
                          <a:cs typeface="Calibri"/>
                        </a:rPr>
                        <a:t> </a:t>
                      </a:r>
                      <a:r>
                        <a:rPr sz="900" spc="50" dirty="0">
                          <a:latin typeface="Calibri"/>
                          <a:cs typeface="Calibri"/>
                        </a:rPr>
                        <a:t>account).</a:t>
                      </a:r>
                      <a:endParaRPr sz="900" dirty="0">
                        <a:latin typeface="Calibri"/>
                        <a:cs typeface="Calibri"/>
                      </a:endParaRPr>
                    </a:p>
                    <a:p>
                      <a:pPr marL="24765" marR="17145">
                        <a:lnSpc>
                          <a:spcPct val="92600"/>
                        </a:lnSpc>
                      </a:pPr>
                      <a:r>
                        <a:rPr sz="900" spc="60" dirty="0">
                          <a:latin typeface="Calibri"/>
                          <a:cs typeface="Calibri"/>
                        </a:rPr>
                        <a:t>Default</a:t>
                      </a:r>
                      <a:r>
                        <a:rPr sz="900" spc="25" dirty="0">
                          <a:latin typeface="Calibri"/>
                          <a:cs typeface="Calibri"/>
                        </a:rPr>
                        <a:t> </a:t>
                      </a:r>
                      <a:r>
                        <a:rPr sz="900" spc="70" dirty="0">
                          <a:latin typeface="Calibri"/>
                          <a:cs typeface="Calibri"/>
                        </a:rPr>
                        <a:t>is</a:t>
                      </a:r>
                      <a:r>
                        <a:rPr sz="900" spc="25" dirty="0">
                          <a:latin typeface="Calibri"/>
                          <a:cs typeface="Calibri"/>
                        </a:rPr>
                        <a:t> </a:t>
                      </a:r>
                      <a:r>
                        <a:rPr sz="900" spc="100" dirty="0">
                          <a:latin typeface="Calibri"/>
                          <a:cs typeface="Calibri"/>
                        </a:rPr>
                        <a:t>40</a:t>
                      </a:r>
                      <a:r>
                        <a:rPr sz="900" spc="25" dirty="0">
                          <a:latin typeface="Calibri"/>
                          <a:cs typeface="Calibri"/>
                        </a:rPr>
                        <a:t> </a:t>
                      </a:r>
                      <a:r>
                        <a:rPr sz="900" spc="135" dirty="0">
                          <a:latin typeface="Calibri"/>
                          <a:cs typeface="Calibri"/>
                        </a:rPr>
                        <a:t>F</a:t>
                      </a:r>
                      <a:r>
                        <a:rPr sz="900" spc="20" dirty="0">
                          <a:latin typeface="Calibri"/>
                          <a:cs typeface="Calibri"/>
                        </a:rPr>
                        <a:t> </a:t>
                      </a:r>
                      <a:r>
                        <a:rPr sz="900" dirty="0">
                          <a:latin typeface="Calibri"/>
                          <a:cs typeface="Calibri"/>
                        </a:rPr>
                        <a:t>if</a:t>
                      </a:r>
                      <a:r>
                        <a:rPr sz="900" spc="20" dirty="0">
                          <a:latin typeface="Calibri"/>
                          <a:cs typeface="Calibri"/>
                        </a:rPr>
                        <a:t> </a:t>
                      </a:r>
                      <a:r>
                        <a:rPr sz="900" spc="95" dirty="0">
                          <a:latin typeface="Calibri"/>
                          <a:cs typeface="Calibri"/>
                        </a:rPr>
                        <a:t>ISU</a:t>
                      </a:r>
                      <a:r>
                        <a:rPr sz="900" spc="25" dirty="0">
                          <a:latin typeface="Calibri"/>
                          <a:cs typeface="Calibri"/>
                        </a:rPr>
                        <a:t> </a:t>
                      </a:r>
                      <a:r>
                        <a:rPr sz="900" spc="100" dirty="0">
                          <a:latin typeface="Calibri"/>
                          <a:cs typeface="Calibri"/>
                        </a:rPr>
                        <a:t>2010</a:t>
                      </a:r>
                      <a:r>
                        <a:rPr sz="900" spc="20" dirty="0">
                          <a:latin typeface="Calibri"/>
                          <a:cs typeface="Calibri"/>
                        </a:rPr>
                        <a:t> </a:t>
                      </a:r>
                      <a:r>
                        <a:rPr sz="900" spc="65" dirty="0">
                          <a:latin typeface="Calibri"/>
                          <a:cs typeface="Calibri"/>
                        </a:rPr>
                        <a:t>Heating </a:t>
                      </a:r>
                      <a:r>
                        <a:rPr sz="900" spc="75" dirty="0">
                          <a:latin typeface="Calibri"/>
                          <a:cs typeface="Calibri"/>
                        </a:rPr>
                        <a:t>Equipment</a:t>
                      </a:r>
                      <a:r>
                        <a:rPr sz="900" spc="70" dirty="0">
                          <a:latin typeface="Calibri"/>
                          <a:cs typeface="Calibri"/>
                        </a:rPr>
                        <a:t> </a:t>
                      </a:r>
                      <a:r>
                        <a:rPr sz="900" dirty="0">
                          <a:latin typeface="Calibri"/>
                          <a:cs typeface="Calibri"/>
                        </a:rPr>
                        <a:t>Type</a:t>
                      </a:r>
                      <a:r>
                        <a:rPr sz="900" spc="65" dirty="0">
                          <a:latin typeface="Calibri"/>
                          <a:cs typeface="Calibri"/>
                        </a:rPr>
                        <a:t> </a:t>
                      </a:r>
                      <a:r>
                        <a:rPr sz="900" spc="70" dirty="0">
                          <a:latin typeface="Calibri"/>
                          <a:cs typeface="Calibri"/>
                        </a:rPr>
                        <a:t>is</a:t>
                      </a:r>
                      <a:r>
                        <a:rPr sz="900" spc="65" dirty="0">
                          <a:latin typeface="Calibri"/>
                          <a:cs typeface="Calibri"/>
                        </a:rPr>
                        <a:t> </a:t>
                      </a:r>
                      <a:r>
                        <a:rPr sz="900" dirty="0">
                          <a:latin typeface="Calibri"/>
                          <a:cs typeface="Calibri"/>
                        </a:rPr>
                        <a:t>Air</a:t>
                      </a:r>
                      <a:r>
                        <a:rPr sz="900" spc="60" dirty="0">
                          <a:latin typeface="Calibri"/>
                          <a:cs typeface="Calibri"/>
                        </a:rPr>
                        <a:t> </a:t>
                      </a:r>
                      <a:r>
                        <a:rPr sz="900" dirty="0">
                          <a:latin typeface="Calibri"/>
                          <a:cs typeface="Calibri"/>
                        </a:rPr>
                        <a:t>to</a:t>
                      </a:r>
                      <a:r>
                        <a:rPr sz="900" spc="65" dirty="0">
                          <a:latin typeface="Calibri"/>
                          <a:cs typeface="Calibri"/>
                        </a:rPr>
                        <a:t> </a:t>
                      </a:r>
                      <a:r>
                        <a:rPr sz="900" dirty="0">
                          <a:latin typeface="Calibri"/>
                          <a:cs typeface="Calibri"/>
                        </a:rPr>
                        <a:t>Air</a:t>
                      </a:r>
                      <a:r>
                        <a:rPr sz="900" spc="75" dirty="0">
                          <a:latin typeface="Calibri"/>
                          <a:cs typeface="Calibri"/>
                        </a:rPr>
                        <a:t> </a:t>
                      </a:r>
                      <a:r>
                        <a:rPr sz="900" spc="70" dirty="0">
                          <a:latin typeface="Calibri"/>
                          <a:cs typeface="Calibri"/>
                        </a:rPr>
                        <a:t>Heat</a:t>
                      </a:r>
                      <a:r>
                        <a:rPr sz="900" spc="60" dirty="0">
                          <a:latin typeface="Calibri"/>
                          <a:cs typeface="Calibri"/>
                        </a:rPr>
                        <a:t> </a:t>
                      </a:r>
                      <a:r>
                        <a:rPr sz="900" spc="95" dirty="0">
                          <a:latin typeface="Calibri"/>
                          <a:cs typeface="Calibri"/>
                        </a:rPr>
                        <a:t>Pump</a:t>
                      </a:r>
                      <a:r>
                        <a:rPr sz="900" spc="65" dirty="0">
                          <a:latin typeface="Calibri"/>
                          <a:cs typeface="Calibri"/>
                        </a:rPr>
                        <a:t> </a:t>
                      </a:r>
                      <a:r>
                        <a:rPr sz="900" spc="50" dirty="0">
                          <a:latin typeface="Calibri"/>
                          <a:cs typeface="Calibri"/>
                        </a:rPr>
                        <a:t>and </a:t>
                      </a:r>
                      <a:r>
                        <a:rPr sz="900" spc="95" dirty="0">
                          <a:latin typeface="Calibri"/>
                          <a:cs typeface="Calibri"/>
                        </a:rPr>
                        <a:t>ISU</a:t>
                      </a:r>
                      <a:r>
                        <a:rPr sz="900" spc="5" dirty="0">
                          <a:latin typeface="Calibri"/>
                          <a:cs typeface="Calibri"/>
                        </a:rPr>
                        <a:t> </a:t>
                      </a:r>
                      <a:r>
                        <a:rPr sz="900" spc="100" dirty="0">
                          <a:latin typeface="Calibri"/>
                          <a:cs typeface="Calibri"/>
                        </a:rPr>
                        <a:t>2180</a:t>
                      </a:r>
                      <a:r>
                        <a:rPr sz="900" spc="15" dirty="0">
                          <a:latin typeface="Calibri"/>
                          <a:cs typeface="Calibri"/>
                        </a:rPr>
                        <a:t> </a:t>
                      </a:r>
                      <a:r>
                        <a:rPr sz="900" spc="85" dirty="0">
                          <a:latin typeface="Calibri"/>
                          <a:cs typeface="Calibri"/>
                        </a:rPr>
                        <a:t>Backup</a:t>
                      </a:r>
                      <a:r>
                        <a:rPr sz="900" spc="15" dirty="0">
                          <a:latin typeface="Calibri"/>
                          <a:cs typeface="Calibri"/>
                        </a:rPr>
                        <a:t> </a:t>
                      </a:r>
                      <a:r>
                        <a:rPr sz="900" spc="50" dirty="0">
                          <a:latin typeface="Calibri"/>
                          <a:cs typeface="Calibri"/>
                        </a:rPr>
                        <a:t>Type</a:t>
                      </a:r>
                      <a:r>
                        <a:rPr sz="900" spc="15" dirty="0">
                          <a:latin typeface="Calibri"/>
                          <a:cs typeface="Calibri"/>
                        </a:rPr>
                        <a:t> </a:t>
                      </a:r>
                      <a:r>
                        <a:rPr sz="900" spc="70" dirty="0">
                          <a:latin typeface="Calibri"/>
                          <a:cs typeface="Calibri"/>
                        </a:rPr>
                        <a:t>is</a:t>
                      </a:r>
                      <a:r>
                        <a:rPr sz="900" spc="15" dirty="0">
                          <a:latin typeface="Calibri"/>
                          <a:cs typeface="Calibri"/>
                        </a:rPr>
                        <a:t> </a:t>
                      </a:r>
                      <a:r>
                        <a:rPr sz="900" spc="100" dirty="0">
                          <a:latin typeface="Calibri"/>
                          <a:cs typeface="Calibri"/>
                        </a:rPr>
                        <a:t>gas</a:t>
                      </a:r>
                      <a:r>
                        <a:rPr sz="900" spc="15" dirty="0">
                          <a:latin typeface="Calibri"/>
                          <a:cs typeface="Calibri"/>
                        </a:rPr>
                        <a:t> </a:t>
                      </a:r>
                      <a:r>
                        <a:rPr sz="900" dirty="0">
                          <a:latin typeface="Calibri"/>
                          <a:cs typeface="Calibri"/>
                        </a:rPr>
                        <a:t>or</a:t>
                      </a:r>
                      <a:r>
                        <a:rPr sz="900" spc="20" dirty="0">
                          <a:latin typeface="Calibri"/>
                          <a:cs typeface="Calibri"/>
                        </a:rPr>
                        <a:t> </a:t>
                      </a:r>
                      <a:r>
                        <a:rPr sz="900" dirty="0">
                          <a:latin typeface="Calibri"/>
                          <a:cs typeface="Calibri"/>
                        </a:rPr>
                        <a:t>oil</a:t>
                      </a:r>
                      <a:r>
                        <a:rPr sz="900" spc="15" dirty="0">
                          <a:latin typeface="Calibri"/>
                          <a:cs typeface="Calibri"/>
                        </a:rPr>
                        <a:t> </a:t>
                      </a:r>
                      <a:r>
                        <a:rPr sz="900" spc="50" dirty="0">
                          <a:latin typeface="Calibri"/>
                          <a:cs typeface="Calibri"/>
                        </a:rPr>
                        <a:t>forced</a:t>
                      </a:r>
                      <a:r>
                        <a:rPr sz="900" spc="15" dirty="0">
                          <a:latin typeface="Calibri"/>
                          <a:cs typeface="Calibri"/>
                        </a:rPr>
                        <a:t> </a:t>
                      </a:r>
                      <a:r>
                        <a:rPr sz="900" spc="-20" dirty="0">
                          <a:latin typeface="Calibri"/>
                          <a:cs typeface="Calibri"/>
                        </a:rPr>
                        <a:t>air.</a:t>
                      </a:r>
                      <a:r>
                        <a:rPr sz="900" spc="60" dirty="0">
                          <a:latin typeface="Calibri"/>
                          <a:cs typeface="Calibri"/>
                        </a:rPr>
                        <a:t> Default</a:t>
                      </a:r>
                      <a:r>
                        <a:rPr sz="900" spc="25" dirty="0">
                          <a:latin typeface="Calibri"/>
                          <a:cs typeface="Calibri"/>
                        </a:rPr>
                        <a:t> </a:t>
                      </a:r>
                      <a:r>
                        <a:rPr sz="900" spc="70" dirty="0">
                          <a:latin typeface="Calibri"/>
                          <a:cs typeface="Calibri"/>
                        </a:rPr>
                        <a:t>is</a:t>
                      </a:r>
                      <a:r>
                        <a:rPr sz="900" spc="30" dirty="0">
                          <a:latin typeface="Calibri"/>
                          <a:cs typeface="Calibri"/>
                        </a:rPr>
                        <a:t> </a:t>
                      </a:r>
                      <a:r>
                        <a:rPr sz="900" spc="60" dirty="0">
                          <a:latin typeface="Calibri"/>
                          <a:cs typeface="Calibri"/>
                        </a:rPr>
                        <a:t>Off</a:t>
                      </a:r>
                      <a:r>
                        <a:rPr sz="900" spc="25" dirty="0">
                          <a:latin typeface="Calibri"/>
                          <a:cs typeface="Calibri"/>
                        </a:rPr>
                        <a:t> </a:t>
                      </a:r>
                      <a:r>
                        <a:rPr sz="900" dirty="0">
                          <a:latin typeface="Calibri"/>
                          <a:cs typeface="Calibri"/>
                        </a:rPr>
                        <a:t>if</a:t>
                      </a:r>
                      <a:r>
                        <a:rPr sz="900" spc="25" dirty="0">
                          <a:latin typeface="Calibri"/>
                          <a:cs typeface="Calibri"/>
                        </a:rPr>
                        <a:t> </a:t>
                      </a:r>
                      <a:r>
                        <a:rPr sz="900" spc="95" dirty="0">
                          <a:latin typeface="Calibri"/>
                          <a:cs typeface="Calibri"/>
                        </a:rPr>
                        <a:t>ISU</a:t>
                      </a:r>
                      <a:r>
                        <a:rPr sz="900" spc="20" dirty="0">
                          <a:latin typeface="Calibri"/>
                          <a:cs typeface="Calibri"/>
                        </a:rPr>
                        <a:t> </a:t>
                      </a:r>
                      <a:r>
                        <a:rPr sz="900" spc="100" dirty="0">
                          <a:latin typeface="Calibri"/>
                          <a:cs typeface="Calibri"/>
                        </a:rPr>
                        <a:t>2010</a:t>
                      </a:r>
                      <a:r>
                        <a:rPr sz="900" spc="20" dirty="0">
                          <a:latin typeface="Calibri"/>
                          <a:cs typeface="Calibri"/>
                        </a:rPr>
                        <a:t> </a:t>
                      </a:r>
                      <a:r>
                        <a:rPr sz="900" spc="70" dirty="0">
                          <a:latin typeface="Calibri"/>
                          <a:cs typeface="Calibri"/>
                        </a:rPr>
                        <a:t>Heating </a:t>
                      </a:r>
                      <a:r>
                        <a:rPr sz="900" spc="75" dirty="0">
                          <a:latin typeface="Calibri"/>
                          <a:cs typeface="Calibri"/>
                        </a:rPr>
                        <a:t>Equipment</a:t>
                      </a:r>
                      <a:r>
                        <a:rPr sz="900" spc="70" dirty="0">
                          <a:latin typeface="Calibri"/>
                          <a:cs typeface="Calibri"/>
                        </a:rPr>
                        <a:t> </a:t>
                      </a:r>
                      <a:r>
                        <a:rPr sz="900" dirty="0">
                          <a:latin typeface="Calibri"/>
                          <a:cs typeface="Calibri"/>
                        </a:rPr>
                        <a:t>Type</a:t>
                      </a:r>
                      <a:r>
                        <a:rPr sz="900" spc="65" dirty="0">
                          <a:latin typeface="Calibri"/>
                          <a:cs typeface="Calibri"/>
                        </a:rPr>
                        <a:t> </a:t>
                      </a:r>
                      <a:r>
                        <a:rPr sz="900" spc="70" dirty="0">
                          <a:latin typeface="Calibri"/>
                          <a:cs typeface="Calibri"/>
                        </a:rPr>
                        <a:t>is</a:t>
                      </a:r>
                      <a:r>
                        <a:rPr sz="900" spc="65" dirty="0">
                          <a:latin typeface="Calibri"/>
                          <a:cs typeface="Calibri"/>
                        </a:rPr>
                        <a:t> </a:t>
                      </a:r>
                      <a:r>
                        <a:rPr sz="900" dirty="0">
                          <a:latin typeface="Calibri"/>
                          <a:cs typeface="Calibri"/>
                        </a:rPr>
                        <a:t>Air</a:t>
                      </a:r>
                      <a:r>
                        <a:rPr sz="900" spc="60" dirty="0">
                          <a:latin typeface="Calibri"/>
                          <a:cs typeface="Calibri"/>
                        </a:rPr>
                        <a:t> </a:t>
                      </a:r>
                      <a:r>
                        <a:rPr sz="900" dirty="0">
                          <a:latin typeface="Calibri"/>
                          <a:cs typeface="Calibri"/>
                        </a:rPr>
                        <a:t>to</a:t>
                      </a:r>
                      <a:r>
                        <a:rPr sz="900" spc="65" dirty="0">
                          <a:latin typeface="Calibri"/>
                          <a:cs typeface="Calibri"/>
                        </a:rPr>
                        <a:t> </a:t>
                      </a:r>
                      <a:r>
                        <a:rPr sz="900" dirty="0">
                          <a:latin typeface="Calibri"/>
                          <a:cs typeface="Calibri"/>
                        </a:rPr>
                        <a:t>Air</a:t>
                      </a:r>
                      <a:r>
                        <a:rPr sz="900" spc="75" dirty="0">
                          <a:latin typeface="Calibri"/>
                          <a:cs typeface="Calibri"/>
                        </a:rPr>
                        <a:t> </a:t>
                      </a:r>
                      <a:r>
                        <a:rPr sz="900" spc="70" dirty="0">
                          <a:latin typeface="Calibri"/>
                          <a:cs typeface="Calibri"/>
                        </a:rPr>
                        <a:t>Heat</a:t>
                      </a:r>
                      <a:r>
                        <a:rPr sz="900" spc="60" dirty="0">
                          <a:latin typeface="Calibri"/>
                          <a:cs typeface="Calibri"/>
                        </a:rPr>
                        <a:t> </a:t>
                      </a:r>
                      <a:r>
                        <a:rPr sz="900" spc="95" dirty="0">
                          <a:latin typeface="Calibri"/>
                          <a:cs typeface="Calibri"/>
                        </a:rPr>
                        <a:t>Pump</a:t>
                      </a:r>
                      <a:r>
                        <a:rPr sz="900" spc="65" dirty="0">
                          <a:latin typeface="Calibri"/>
                          <a:cs typeface="Calibri"/>
                        </a:rPr>
                        <a:t> </a:t>
                      </a:r>
                      <a:r>
                        <a:rPr sz="900" spc="50" dirty="0">
                          <a:latin typeface="Calibri"/>
                          <a:cs typeface="Calibri"/>
                        </a:rPr>
                        <a:t>and </a:t>
                      </a:r>
                      <a:r>
                        <a:rPr sz="900" spc="95" dirty="0">
                          <a:latin typeface="Calibri"/>
                          <a:cs typeface="Calibri"/>
                        </a:rPr>
                        <a:t>ISU</a:t>
                      </a:r>
                      <a:r>
                        <a:rPr sz="900" spc="45" dirty="0">
                          <a:latin typeface="Calibri"/>
                          <a:cs typeface="Calibri"/>
                        </a:rPr>
                        <a:t> </a:t>
                      </a:r>
                      <a:r>
                        <a:rPr sz="900" spc="100" dirty="0">
                          <a:latin typeface="Calibri"/>
                          <a:cs typeface="Calibri"/>
                        </a:rPr>
                        <a:t>2180</a:t>
                      </a:r>
                      <a:r>
                        <a:rPr sz="900" spc="40" dirty="0">
                          <a:latin typeface="Calibri"/>
                          <a:cs typeface="Calibri"/>
                        </a:rPr>
                        <a:t> </a:t>
                      </a:r>
                      <a:r>
                        <a:rPr sz="900" spc="85" dirty="0">
                          <a:latin typeface="Calibri"/>
                          <a:cs typeface="Calibri"/>
                        </a:rPr>
                        <a:t>Backup</a:t>
                      </a:r>
                      <a:r>
                        <a:rPr sz="900" spc="40" dirty="0">
                          <a:latin typeface="Calibri"/>
                          <a:cs typeface="Calibri"/>
                        </a:rPr>
                        <a:t> </a:t>
                      </a:r>
                      <a:r>
                        <a:rPr sz="900" dirty="0">
                          <a:latin typeface="Calibri"/>
                          <a:cs typeface="Calibri"/>
                        </a:rPr>
                        <a:t>Type</a:t>
                      </a:r>
                      <a:r>
                        <a:rPr sz="900" spc="40" dirty="0">
                          <a:latin typeface="Calibri"/>
                          <a:cs typeface="Calibri"/>
                        </a:rPr>
                        <a:t> </a:t>
                      </a:r>
                      <a:r>
                        <a:rPr sz="900" spc="70" dirty="0">
                          <a:latin typeface="Calibri"/>
                          <a:cs typeface="Calibri"/>
                        </a:rPr>
                        <a:t>is</a:t>
                      </a:r>
                      <a:r>
                        <a:rPr sz="900" spc="40" dirty="0">
                          <a:latin typeface="Calibri"/>
                          <a:cs typeface="Calibri"/>
                        </a:rPr>
                        <a:t> </a:t>
                      </a:r>
                      <a:r>
                        <a:rPr sz="900" spc="45" dirty="0">
                          <a:latin typeface="Calibri"/>
                          <a:cs typeface="Calibri"/>
                        </a:rPr>
                        <a:t>electric</a:t>
                      </a:r>
                      <a:r>
                        <a:rPr sz="900" spc="35" dirty="0">
                          <a:latin typeface="Calibri"/>
                          <a:cs typeface="Calibri"/>
                        </a:rPr>
                        <a:t> </a:t>
                      </a:r>
                      <a:r>
                        <a:rPr sz="900" spc="50" dirty="0">
                          <a:latin typeface="Calibri"/>
                          <a:cs typeface="Calibri"/>
                        </a:rPr>
                        <a:t>forced</a:t>
                      </a:r>
                      <a:r>
                        <a:rPr sz="900" spc="45" dirty="0">
                          <a:latin typeface="Calibri"/>
                          <a:cs typeface="Calibri"/>
                        </a:rPr>
                        <a:t> </a:t>
                      </a:r>
                      <a:r>
                        <a:rPr sz="900" spc="-20" dirty="0">
                          <a:latin typeface="Calibri"/>
                          <a:cs typeface="Calibri"/>
                        </a:rPr>
                        <a:t>air.</a:t>
                      </a:r>
                      <a:r>
                        <a:rPr sz="900" spc="60" dirty="0">
                          <a:latin typeface="Calibri"/>
                          <a:cs typeface="Calibri"/>
                        </a:rPr>
                        <a:t> Default</a:t>
                      </a:r>
                      <a:r>
                        <a:rPr sz="900" spc="25" dirty="0">
                          <a:latin typeface="Calibri"/>
                          <a:cs typeface="Calibri"/>
                        </a:rPr>
                        <a:t> </a:t>
                      </a:r>
                      <a:r>
                        <a:rPr sz="900" spc="70" dirty="0">
                          <a:latin typeface="Calibri"/>
                          <a:cs typeface="Calibri"/>
                        </a:rPr>
                        <a:t>is</a:t>
                      </a:r>
                      <a:r>
                        <a:rPr sz="900" spc="30" dirty="0">
                          <a:latin typeface="Calibri"/>
                          <a:cs typeface="Calibri"/>
                        </a:rPr>
                        <a:t> </a:t>
                      </a:r>
                      <a:r>
                        <a:rPr sz="900" spc="60" dirty="0">
                          <a:latin typeface="Calibri"/>
                          <a:cs typeface="Calibri"/>
                        </a:rPr>
                        <a:t>Off</a:t>
                      </a:r>
                      <a:r>
                        <a:rPr sz="900" spc="25" dirty="0">
                          <a:latin typeface="Calibri"/>
                          <a:cs typeface="Calibri"/>
                        </a:rPr>
                        <a:t> </a:t>
                      </a:r>
                      <a:r>
                        <a:rPr sz="900" dirty="0">
                          <a:latin typeface="Calibri"/>
                          <a:cs typeface="Calibri"/>
                        </a:rPr>
                        <a:t>if</a:t>
                      </a:r>
                      <a:r>
                        <a:rPr sz="900" spc="25" dirty="0">
                          <a:latin typeface="Calibri"/>
                          <a:cs typeface="Calibri"/>
                        </a:rPr>
                        <a:t> </a:t>
                      </a:r>
                      <a:r>
                        <a:rPr sz="900" spc="95" dirty="0">
                          <a:latin typeface="Calibri"/>
                          <a:cs typeface="Calibri"/>
                        </a:rPr>
                        <a:t>ISU</a:t>
                      </a:r>
                      <a:r>
                        <a:rPr sz="900" spc="20" dirty="0">
                          <a:latin typeface="Calibri"/>
                          <a:cs typeface="Calibri"/>
                        </a:rPr>
                        <a:t> </a:t>
                      </a:r>
                      <a:r>
                        <a:rPr sz="900" spc="100" dirty="0">
                          <a:latin typeface="Calibri"/>
                          <a:cs typeface="Calibri"/>
                        </a:rPr>
                        <a:t>2010</a:t>
                      </a:r>
                      <a:r>
                        <a:rPr sz="900" spc="20" dirty="0">
                          <a:latin typeface="Calibri"/>
                          <a:cs typeface="Calibri"/>
                        </a:rPr>
                        <a:t> </a:t>
                      </a:r>
                      <a:r>
                        <a:rPr sz="900" spc="70" dirty="0">
                          <a:latin typeface="Calibri"/>
                          <a:cs typeface="Calibri"/>
                        </a:rPr>
                        <a:t>Heating </a:t>
                      </a:r>
                      <a:r>
                        <a:rPr sz="900" spc="75" dirty="0">
                          <a:latin typeface="Calibri"/>
                          <a:cs typeface="Calibri"/>
                        </a:rPr>
                        <a:t>Equipment</a:t>
                      </a:r>
                      <a:r>
                        <a:rPr sz="900" spc="55" dirty="0">
                          <a:latin typeface="Calibri"/>
                          <a:cs typeface="Calibri"/>
                        </a:rPr>
                        <a:t> </a:t>
                      </a:r>
                      <a:r>
                        <a:rPr sz="900" dirty="0">
                          <a:latin typeface="Calibri"/>
                          <a:cs typeface="Calibri"/>
                        </a:rPr>
                        <a:t>Type</a:t>
                      </a:r>
                      <a:r>
                        <a:rPr sz="900" spc="55" dirty="0">
                          <a:latin typeface="Calibri"/>
                          <a:cs typeface="Calibri"/>
                        </a:rPr>
                        <a:t> </a:t>
                      </a:r>
                      <a:r>
                        <a:rPr sz="900" spc="70" dirty="0">
                          <a:latin typeface="Calibri"/>
                          <a:cs typeface="Calibri"/>
                        </a:rPr>
                        <a:t>is</a:t>
                      </a:r>
                      <a:r>
                        <a:rPr sz="900" spc="55" dirty="0">
                          <a:latin typeface="Calibri"/>
                          <a:cs typeface="Calibri"/>
                        </a:rPr>
                        <a:t> Geothermal</a:t>
                      </a:r>
                      <a:r>
                        <a:rPr sz="900" spc="65" dirty="0">
                          <a:latin typeface="Calibri"/>
                          <a:cs typeface="Calibri"/>
                        </a:rPr>
                        <a:t> Heat</a:t>
                      </a:r>
                      <a:r>
                        <a:rPr sz="900" spc="55" dirty="0">
                          <a:latin typeface="Calibri"/>
                          <a:cs typeface="Calibri"/>
                        </a:rPr>
                        <a:t> </a:t>
                      </a:r>
                      <a:r>
                        <a:rPr sz="900" spc="50" dirty="0">
                          <a:latin typeface="Calibri"/>
                          <a:cs typeface="Calibri"/>
                        </a:rPr>
                        <a:t>Pump. </a:t>
                      </a:r>
                      <a:r>
                        <a:rPr sz="900" spc="75" dirty="0">
                          <a:latin typeface="Calibri"/>
                          <a:cs typeface="Calibri"/>
                        </a:rPr>
                        <a:t>See</a:t>
                      </a:r>
                      <a:r>
                        <a:rPr sz="900" spc="90" dirty="0">
                          <a:latin typeface="Calibri"/>
                          <a:cs typeface="Calibri"/>
                        </a:rPr>
                        <a:t> </a:t>
                      </a:r>
                      <a:r>
                        <a:rPr sz="900" dirty="0">
                          <a:latin typeface="Calibri"/>
                          <a:cs typeface="Calibri"/>
                        </a:rPr>
                        <a:t>“Heat</a:t>
                      </a:r>
                      <a:r>
                        <a:rPr sz="900" spc="90" dirty="0">
                          <a:latin typeface="Calibri"/>
                          <a:cs typeface="Calibri"/>
                        </a:rPr>
                        <a:t> </a:t>
                      </a:r>
                      <a:r>
                        <a:rPr sz="900" spc="85" dirty="0">
                          <a:latin typeface="Calibri"/>
                          <a:cs typeface="Calibri"/>
                        </a:rPr>
                        <a:t>pump </a:t>
                      </a:r>
                      <a:r>
                        <a:rPr sz="900" dirty="0">
                          <a:latin typeface="Calibri"/>
                          <a:cs typeface="Calibri"/>
                        </a:rPr>
                        <a:t>with</a:t>
                      </a:r>
                      <a:r>
                        <a:rPr sz="900" spc="90" dirty="0">
                          <a:latin typeface="Calibri"/>
                          <a:cs typeface="Calibri"/>
                        </a:rPr>
                        <a:t> </a:t>
                      </a:r>
                      <a:r>
                        <a:rPr sz="900" spc="45" dirty="0">
                          <a:latin typeface="Calibri"/>
                          <a:cs typeface="Calibri"/>
                        </a:rPr>
                        <a:t>outdoor</a:t>
                      </a:r>
                      <a:r>
                        <a:rPr sz="900" spc="95" dirty="0">
                          <a:latin typeface="Calibri"/>
                          <a:cs typeface="Calibri"/>
                        </a:rPr>
                        <a:t> </a:t>
                      </a:r>
                      <a:r>
                        <a:rPr sz="900" spc="40" dirty="0">
                          <a:latin typeface="Calibri"/>
                          <a:cs typeface="Calibri"/>
                        </a:rPr>
                        <a:t>temperature </a:t>
                      </a:r>
                      <a:r>
                        <a:rPr sz="900" dirty="0">
                          <a:latin typeface="Calibri"/>
                          <a:cs typeface="Calibri"/>
                        </a:rPr>
                        <a:t>lockouts”</a:t>
                      </a:r>
                      <a:r>
                        <a:rPr sz="900" spc="155" dirty="0">
                          <a:latin typeface="Calibri"/>
                          <a:cs typeface="Calibri"/>
                        </a:rPr>
                        <a:t> </a:t>
                      </a:r>
                      <a:r>
                        <a:rPr sz="900" spc="65" dirty="0">
                          <a:latin typeface="Calibri"/>
                          <a:cs typeface="Calibri"/>
                        </a:rPr>
                        <a:t>on</a:t>
                      </a:r>
                      <a:r>
                        <a:rPr sz="900" spc="155" dirty="0">
                          <a:latin typeface="Calibri"/>
                          <a:cs typeface="Calibri"/>
                        </a:rPr>
                        <a:t> </a:t>
                      </a:r>
                      <a:r>
                        <a:rPr sz="900" spc="75" dirty="0">
                          <a:latin typeface="Calibri"/>
                          <a:cs typeface="Calibri"/>
                        </a:rPr>
                        <a:t>page</a:t>
                      </a:r>
                      <a:r>
                        <a:rPr sz="900" spc="155" dirty="0">
                          <a:latin typeface="Calibri"/>
                          <a:cs typeface="Calibri"/>
                        </a:rPr>
                        <a:t> </a:t>
                      </a:r>
                      <a:r>
                        <a:rPr sz="900" spc="30" dirty="0">
                          <a:latin typeface="Calibri"/>
                          <a:cs typeface="Calibri"/>
                        </a:rPr>
                        <a:t>41.</a:t>
                      </a:r>
                      <a:endParaRPr sz="900" dirty="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214447" y="370223"/>
            <a:ext cx="4003050" cy="580352"/>
          </a:xfrm>
          <a:prstGeom prst="rect">
            <a:avLst/>
          </a:prstGeom>
        </p:spPr>
        <p:txBody>
          <a:bodyPr vert="horz" wrap="square" lIns="0" tIns="12508" rIns="0" bIns="0" rtlCol="0">
            <a:spAutoFit/>
          </a:bodyPr>
          <a:lstStyle/>
          <a:p>
            <a:pPr marL="12507">
              <a:spcBef>
                <a:spcPts val="98"/>
              </a:spcBef>
            </a:pPr>
            <a:r>
              <a:rPr sz="886" i="1" spc="89" dirty="0">
                <a:latin typeface="Calibri"/>
                <a:cs typeface="Calibri"/>
              </a:rPr>
              <a:t>T10</a:t>
            </a:r>
            <a:r>
              <a:rPr sz="886" i="1" spc="10"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5" dirty="0">
                <a:latin typeface="Calibri"/>
                <a:cs typeface="Calibri"/>
              </a:rPr>
              <a:t> </a:t>
            </a:r>
            <a:r>
              <a:rPr sz="886" i="1" spc="54"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a:p>
            <a:pPr>
              <a:lnSpc>
                <a:spcPct val="100000"/>
              </a:lnSpc>
            </a:pPr>
            <a:endParaRPr sz="1083">
              <a:latin typeface="Calibri"/>
              <a:cs typeface="Calibri"/>
            </a:endParaRPr>
          </a:p>
          <a:p>
            <a:pPr marL="2418221">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39"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sp>
        <p:nvSpPr>
          <p:cNvPr id="3" name="object 3"/>
          <p:cNvSpPr txBox="1"/>
          <p:nvPr/>
        </p:nvSpPr>
        <p:spPr>
          <a:xfrm>
            <a:off x="3214448" y="9543780"/>
            <a:ext cx="538451" cy="103552"/>
          </a:xfrm>
          <a:prstGeom prst="rect">
            <a:avLst/>
          </a:prstGeom>
        </p:spPr>
        <p:txBody>
          <a:bodyPr vert="horz" wrap="square" lIns="0" tIns="12508" rIns="0" bIns="0" rtlCol="0">
            <a:spAutoFit/>
          </a:bodyPr>
          <a:lstStyle/>
          <a:p>
            <a:pPr marL="12507">
              <a:spcBef>
                <a:spcPts val="98"/>
              </a:spcBef>
            </a:pPr>
            <a:r>
              <a:rPr sz="591" spc="64" dirty="0">
                <a:latin typeface="Calibri"/>
                <a:cs typeface="Calibri"/>
              </a:rPr>
              <a:t>33-</a:t>
            </a:r>
            <a:r>
              <a:rPr sz="591" spc="54" dirty="0">
                <a:latin typeface="Calibri"/>
                <a:cs typeface="Calibri"/>
              </a:rPr>
              <a:t>00462—</a:t>
            </a:r>
            <a:r>
              <a:rPr sz="591" spc="-25" dirty="0">
                <a:latin typeface="Calibri"/>
                <a:cs typeface="Calibri"/>
              </a:rPr>
              <a:t>03</a:t>
            </a:r>
            <a:endParaRPr sz="591">
              <a:latin typeface="Calibri"/>
              <a:cs typeface="Calibri"/>
            </a:endParaRPr>
          </a:p>
        </p:txBody>
      </p:sp>
      <p:sp>
        <p:nvSpPr>
          <p:cNvPr id="4" name="object 4"/>
          <p:cNvSpPr txBox="1"/>
          <p:nvPr/>
        </p:nvSpPr>
        <p:spPr>
          <a:xfrm>
            <a:off x="6403879"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20</a:t>
            </a:r>
            <a:endParaRPr sz="591">
              <a:latin typeface="Calibri"/>
              <a:cs typeface="Calibri"/>
            </a:endParaRPr>
          </a:p>
        </p:txBody>
      </p:sp>
      <p:graphicFrame>
        <p:nvGraphicFramePr>
          <p:cNvPr id="5" name="object 5"/>
          <p:cNvGraphicFramePr>
            <a:graphicFrameLocks noGrp="1"/>
          </p:cNvGraphicFramePr>
          <p:nvPr/>
        </p:nvGraphicFramePr>
        <p:xfrm>
          <a:off x="3223952" y="999981"/>
          <a:ext cx="6384491" cy="7360432"/>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4677833">
                <a:tc>
                  <a:txBody>
                    <a:bodyPr/>
                    <a:lstStyle/>
                    <a:p>
                      <a:pPr marL="24765">
                        <a:lnSpc>
                          <a:spcPts val="1075"/>
                        </a:lnSpc>
                      </a:pPr>
                      <a:r>
                        <a:rPr sz="900" spc="80" dirty="0">
                          <a:latin typeface="Calibri"/>
                          <a:cs typeface="Calibri"/>
                        </a:rPr>
                        <a:t>3120</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189230" indent="-635">
                        <a:lnSpc>
                          <a:spcPts val="1000"/>
                        </a:lnSpc>
                        <a:spcBef>
                          <a:spcPts val="95"/>
                        </a:spcBef>
                      </a:pPr>
                      <a:r>
                        <a:rPr sz="900" spc="85" dirty="0">
                          <a:latin typeface="Calibri"/>
                          <a:cs typeface="Calibri"/>
                        </a:rPr>
                        <a:t>Backup</a:t>
                      </a:r>
                      <a:r>
                        <a:rPr sz="900" spc="25" dirty="0">
                          <a:latin typeface="Calibri"/>
                          <a:cs typeface="Calibri"/>
                        </a:rPr>
                        <a:t> </a:t>
                      </a:r>
                      <a:r>
                        <a:rPr sz="900" spc="50" dirty="0">
                          <a:latin typeface="Calibri"/>
                          <a:cs typeface="Calibri"/>
                        </a:rPr>
                        <a:t>Heat </a:t>
                      </a:r>
                      <a:r>
                        <a:rPr sz="900" spc="65" dirty="0">
                          <a:latin typeface="Calibri"/>
                          <a:cs typeface="Calibri"/>
                        </a:rPr>
                        <a:t>Lockout</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40"/>
                        </a:lnSpc>
                      </a:pPr>
                      <a:r>
                        <a:rPr sz="900" b="1" spc="55" dirty="0">
                          <a:latin typeface="Calibri"/>
                          <a:cs typeface="Calibri"/>
                        </a:rPr>
                        <a:t>Fahrenheit:</a:t>
                      </a:r>
                      <a:endParaRPr sz="900" dirty="0">
                        <a:latin typeface="Calibri"/>
                        <a:cs typeface="Calibri"/>
                      </a:endParaRPr>
                    </a:p>
                    <a:p>
                      <a:pPr marL="24765">
                        <a:lnSpc>
                          <a:spcPts val="1000"/>
                        </a:lnSpc>
                      </a:pPr>
                      <a:r>
                        <a:rPr sz="900" spc="30" dirty="0">
                          <a:latin typeface="Calibri"/>
                          <a:cs typeface="Calibri"/>
                        </a:rPr>
                        <a:t>Off</a:t>
                      </a:r>
                      <a:endParaRPr sz="900" dirty="0">
                        <a:latin typeface="Calibri"/>
                        <a:cs typeface="Calibri"/>
                      </a:endParaRPr>
                    </a:p>
                    <a:p>
                      <a:pPr marL="24765">
                        <a:lnSpc>
                          <a:spcPts val="1000"/>
                        </a:lnSpc>
                      </a:pPr>
                      <a:r>
                        <a:rPr sz="900" spc="105" dirty="0">
                          <a:latin typeface="Calibri"/>
                          <a:cs typeface="Calibri"/>
                        </a:rPr>
                        <a:t>5°</a:t>
                      </a:r>
                      <a:r>
                        <a:rPr sz="900" spc="15" dirty="0">
                          <a:latin typeface="Calibri"/>
                          <a:cs typeface="Calibri"/>
                        </a:rPr>
                        <a:t> </a:t>
                      </a:r>
                      <a:r>
                        <a:rPr sz="900" spc="135" dirty="0">
                          <a:latin typeface="Calibri"/>
                          <a:cs typeface="Calibri"/>
                        </a:rPr>
                        <a:t>F</a:t>
                      </a:r>
                      <a:r>
                        <a:rPr sz="900" spc="20" dirty="0">
                          <a:latin typeface="Calibri"/>
                          <a:cs typeface="Calibri"/>
                        </a:rPr>
                        <a:t> </a:t>
                      </a:r>
                      <a:r>
                        <a:rPr sz="900" dirty="0">
                          <a:latin typeface="Calibri"/>
                          <a:cs typeface="Calibri"/>
                        </a:rPr>
                        <a:t>to</a:t>
                      </a:r>
                      <a:r>
                        <a:rPr sz="900" spc="20" dirty="0">
                          <a:latin typeface="Calibri"/>
                          <a:cs typeface="Calibri"/>
                        </a:rPr>
                        <a:t> </a:t>
                      </a:r>
                      <a:r>
                        <a:rPr sz="900" spc="100" dirty="0">
                          <a:latin typeface="Calibri"/>
                          <a:cs typeface="Calibri"/>
                        </a:rPr>
                        <a:t>65°</a:t>
                      </a:r>
                      <a:r>
                        <a:rPr sz="900" spc="20" dirty="0">
                          <a:latin typeface="Calibri"/>
                          <a:cs typeface="Calibri"/>
                        </a:rPr>
                        <a:t> </a:t>
                      </a:r>
                      <a:r>
                        <a:rPr sz="900" spc="135" dirty="0">
                          <a:latin typeface="Calibri"/>
                          <a:cs typeface="Calibri"/>
                        </a:rPr>
                        <a:t>F</a:t>
                      </a:r>
                      <a:r>
                        <a:rPr sz="900" spc="25" dirty="0">
                          <a:latin typeface="Calibri"/>
                          <a:cs typeface="Calibri"/>
                        </a:rPr>
                        <a:t> </a:t>
                      </a:r>
                      <a:r>
                        <a:rPr sz="900" spc="50" dirty="0">
                          <a:latin typeface="Calibri"/>
                          <a:cs typeface="Calibri"/>
                        </a:rPr>
                        <a:t>(in</a:t>
                      </a:r>
                      <a:r>
                        <a:rPr sz="900" spc="20" dirty="0">
                          <a:latin typeface="Calibri"/>
                          <a:cs typeface="Calibri"/>
                        </a:rPr>
                        <a:t> </a:t>
                      </a:r>
                      <a:r>
                        <a:rPr sz="900" spc="105" dirty="0">
                          <a:latin typeface="Calibri"/>
                          <a:cs typeface="Calibri"/>
                        </a:rPr>
                        <a:t>5°</a:t>
                      </a:r>
                      <a:r>
                        <a:rPr sz="900" spc="20" dirty="0">
                          <a:latin typeface="Calibri"/>
                          <a:cs typeface="Calibri"/>
                        </a:rPr>
                        <a:t> </a:t>
                      </a:r>
                      <a:r>
                        <a:rPr sz="900" spc="85" dirty="0">
                          <a:latin typeface="Calibri"/>
                          <a:cs typeface="Calibri"/>
                        </a:rPr>
                        <a:t>F</a:t>
                      </a:r>
                      <a:endParaRPr sz="900" dirty="0">
                        <a:latin typeface="Calibri"/>
                        <a:cs typeface="Calibri"/>
                      </a:endParaRPr>
                    </a:p>
                    <a:p>
                      <a:pPr marL="24765">
                        <a:lnSpc>
                          <a:spcPts val="1000"/>
                        </a:lnSpc>
                      </a:pPr>
                      <a:r>
                        <a:rPr sz="900" spc="45" dirty="0">
                          <a:latin typeface="Calibri"/>
                          <a:cs typeface="Calibri"/>
                        </a:rPr>
                        <a:t>increments)</a:t>
                      </a:r>
                      <a:endParaRPr sz="900" dirty="0">
                        <a:latin typeface="Calibri"/>
                        <a:cs typeface="Calibri"/>
                      </a:endParaRPr>
                    </a:p>
                    <a:p>
                      <a:pPr marL="24765">
                        <a:lnSpc>
                          <a:spcPts val="1000"/>
                        </a:lnSpc>
                      </a:pPr>
                      <a:r>
                        <a:rPr sz="900" b="1" spc="55" dirty="0">
                          <a:latin typeface="Calibri"/>
                          <a:cs typeface="Calibri"/>
                        </a:rPr>
                        <a:t>Celsius:</a:t>
                      </a:r>
                      <a:endParaRPr sz="900" dirty="0">
                        <a:latin typeface="Calibri"/>
                        <a:cs typeface="Calibri"/>
                      </a:endParaRPr>
                    </a:p>
                    <a:p>
                      <a:pPr marL="24765">
                        <a:lnSpc>
                          <a:spcPts val="1000"/>
                        </a:lnSpc>
                      </a:pPr>
                      <a:r>
                        <a:rPr sz="900" spc="30" dirty="0">
                          <a:latin typeface="Calibri"/>
                          <a:cs typeface="Calibri"/>
                        </a:rPr>
                        <a:t>Off</a:t>
                      </a:r>
                      <a:endParaRPr sz="900" dirty="0">
                        <a:latin typeface="Calibri"/>
                        <a:cs typeface="Calibri"/>
                      </a:endParaRPr>
                    </a:p>
                    <a:p>
                      <a:pPr marL="24765">
                        <a:lnSpc>
                          <a:spcPts val="1000"/>
                        </a:lnSpc>
                      </a:pPr>
                      <a:r>
                        <a:rPr sz="900" spc="70" dirty="0">
                          <a:latin typeface="Calibri"/>
                          <a:cs typeface="Calibri"/>
                        </a:rPr>
                        <a:t>-</a:t>
                      </a:r>
                      <a:r>
                        <a:rPr sz="900" spc="80" dirty="0">
                          <a:latin typeface="Calibri"/>
                          <a:cs typeface="Calibri"/>
                        </a:rPr>
                        <a:t>15.0°</a:t>
                      </a:r>
                      <a:r>
                        <a:rPr sz="900" spc="20" dirty="0">
                          <a:latin typeface="Calibri"/>
                          <a:cs typeface="Calibri"/>
                        </a:rPr>
                        <a:t> </a:t>
                      </a:r>
                      <a:r>
                        <a:rPr sz="900" spc="135" dirty="0">
                          <a:latin typeface="Calibri"/>
                          <a:cs typeface="Calibri"/>
                        </a:rPr>
                        <a:t>F</a:t>
                      </a:r>
                      <a:r>
                        <a:rPr sz="900" spc="25" dirty="0">
                          <a:latin typeface="Calibri"/>
                          <a:cs typeface="Calibri"/>
                        </a:rPr>
                        <a:t> </a:t>
                      </a:r>
                      <a:r>
                        <a:rPr sz="900" dirty="0">
                          <a:latin typeface="Calibri"/>
                          <a:cs typeface="Calibri"/>
                        </a:rPr>
                        <a:t>to</a:t>
                      </a:r>
                      <a:r>
                        <a:rPr sz="900" spc="25" dirty="0">
                          <a:latin typeface="Calibri"/>
                          <a:cs typeface="Calibri"/>
                        </a:rPr>
                        <a:t> </a:t>
                      </a:r>
                      <a:r>
                        <a:rPr sz="900" spc="75" dirty="0">
                          <a:latin typeface="Calibri"/>
                          <a:cs typeface="Calibri"/>
                        </a:rPr>
                        <a:t>18.5°</a:t>
                      </a:r>
                      <a:r>
                        <a:rPr sz="900" spc="20" dirty="0">
                          <a:latin typeface="Calibri"/>
                          <a:cs typeface="Calibri"/>
                        </a:rPr>
                        <a:t> </a:t>
                      </a:r>
                      <a:r>
                        <a:rPr sz="900" spc="135" dirty="0">
                          <a:latin typeface="Calibri"/>
                          <a:cs typeface="Calibri"/>
                        </a:rPr>
                        <a:t>F</a:t>
                      </a:r>
                      <a:r>
                        <a:rPr sz="900" spc="25" dirty="0">
                          <a:latin typeface="Calibri"/>
                          <a:cs typeface="Calibri"/>
                        </a:rPr>
                        <a:t> (in</a:t>
                      </a:r>
                      <a:endParaRPr sz="900" dirty="0">
                        <a:latin typeface="Calibri"/>
                        <a:cs typeface="Calibri"/>
                      </a:endParaRPr>
                    </a:p>
                    <a:p>
                      <a:pPr marL="24765">
                        <a:lnSpc>
                          <a:spcPts val="1000"/>
                        </a:lnSpc>
                      </a:pPr>
                      <a:r>
                        <a:rPr sz="900" spc="105" dirty="0">
                          <a:latin typeface="Calibri"/>
                          <a:cs typeface="Calibri"/>
                        </a:rPr>
                        <a:t>5°</a:t>
                      </a:r>
                      <a:r>
                        <a:rPr sz="900" spc="5" dirty="0">
                          <a:latin typeface="Calibri"/>
                          <a:cs typeface="Calibri"/>
                        </a:rPr>
                        <a:t> </a:t>
                      </a:r>
                      <a:r>
                        <a:rPr sz="900" spc="135" dirty="0">
                          <a:latin typeface="Calibri"/>
                          <a:cs typeface="Calibri"/>
                        </a:rPr>
                        <a:t>F</a:t>
                      </a:r>
                      <a:r>
                        <a:rPr sz="900" spc="10" dirty="0">
                          <a:latin typeface="Calibri"/>
                          <a:cs typeface="Calibri"/>
                        </a:rPr>
                        <a:t> </a:t>
                      </a:r>
                      <a:r>
                        <a:rPr sz="900" spc="45" dirty="0">
                          <a:latin typeface="Calibri"/>
                          <a:cs typeface="Calibri"/>
                        </a:rPr>
                        <a:t>increments)</a:t>
                      </a:r>
                      <a:endParaRPr sz="900" dirty="0">
                        <a:latin typeface="Calibri"/>
                        <a:cs typeface="Calibri"/>
                      </a:endParaRPr>
                    </a:p>
                    <a:p>
                      <a:pPr marL="24765">
                        <a:lnSpc>
                          <a:spcPts val="1000"/>
                        </a:lnSpc>
                      </a:pPr>
                      <a:r>
                        <a:rPr sz="900" b="1" spc="40" dirty="0">
                          <a:latin typeface="Calibri"/>
                          <a:cs typeface="Calibri"/>
                        </a:rPr>
                        <a:t>Note:</a:t>
                      </a:r>
                      <a:endParaRPr sz="900" dirty="0">
                        <a:latin typeface="Calibri"/>
                        <a:cs typeface="Calibri"/>
                      </a:endParaRPr>
                    </a:p>
                    <a:p>
                      <a:pPr marL="24765" marR="38735">
                        <a:lnSpc>
                          <a:spcPct val="92600"/>
                        </a:lnSpc>
                        <a:spcBef>
                          <a:spcPts val="40"/>
                        </a:spcBef>
                      </a:pPr>
                      <a:r>
                        <a:rPr sz="900" spc="60" dirty="0">
                          <a:latin typeface="Calibri"/>
                          <a:cs typeface="Calibri"/>
                        </a:rPr>
                        <a:t>When</a:t>
                      </a:r>
                      <a:r>
                        <a:rPr sz="900" spc="10" dirty="0">
                          <a:latin typeface="Calibri"/>
                          <a:cs typeface="Calibri"/>
                        </a:rPr>
                        <a:t> </a:t>
                      </a:r>
                      <a:r>
                        <a:rPr sz="900" spc="35" dirty="0">
                          <a:latin typeface="Calibri"/>
                          <a:cs typeface="Calibri"/>
                        </a:rPr>
                        <a:t>both</a:t>
                      </a:r>
                      <a:r>
                        <a:rPr sz="900" spc="500" dirty="0">
                          <a:latin typeface="Calibri"/>
                          <a:cs typeface="Calibri"/>
                        </a:rPr>
                        <a:t> </a:t>
                      </a:r>
                      <a:r>
                        <a:rPr sz="900" spc="65" dirty="0">
                          <a:latin typeface="Calibri"/>
                          <a:cs typeface="Calibri"/>
                        </a:rPr>
                        <a:t>Compressor</a:t>
                      </a:r>
                      <a:r>
                        <a:rPr sz="900" spc="30" dirty="0">
                          <a:latin typeface="Calibri"/>
                          <a:cs typeface="Calibri"/>
                        </a:rPr>
                        <a:t> </a:t>
                      </a:r>
                      <a:r>
                        <a:rPr sz="900" spc="40" dirty="0">
                          <a:latin typeface="Calibri"/>
                          <a:cs typeface="Calibri"/>
                        </a:rPr>
                        <a:t>lockout </a:t>
                      </a:r>
                      <a:r>
                        <a:rPr sz="900" spc="70" dirty="0">
                          <a:latin typeface="Calibri"/>
                          <a:cs typeface="Calibri"/>
                        </a:rPr>
                        <a:t>balance</a:t>
                      </a:r>
                      <a:r>
                        <a:rPr sz="900" spc="25" dirty="0">
                          <a:latin typeface="Calibri"/>
                          <a:cs typeface="Calibri"/>
                        </a:rPr>
                        <a:t> </a:t>
                      </a:r>
                      <a:r>
                        <a:rPr sz="900" spc="50" dirty="0">
                          <a:latin typeface="Calibri"/>
                          <a:cs typeface="Calibri"/>
                        </a:rPr>
                        <a:t>point</a:t>
                      </a:r>
                      <a:r>
                        <a:rPr sz="900" spc="25" dirty="0">
                          <a:latin typeface="Calibri"/>
                          <a:cs typeface="Calibri"/>
                        </a:rPr>
                        <a:t> </a:t>
                      </a:r>
                      <a:r>
                        <a:rPr sz="900" spc="50" dirty="0">
                          <a:latin typeface="Calibri"/>
                          <a:cs typeface="Calibri"/>
                        </a:rPr>
                        <a:t>and </a:t>
                      </a:r>
                      <a:r>
                        <a:rPr sz="900" spc="85" dirty="0">
                          <a:latin typeface="Calibri"/>
                          <a:cs typeface="Calibri"/>
                        </a:rPr>
                        <a:t>Backup</a:t>
                      </a:r>
                      <a:r>
                        <a:rPr sz="900" spc="20" dirty="0">
                          <a:latin typeface="Calibri"/>
                          <a:cs typeface="Calibri"/>
                        </a:rPr>
                        <a:t> </a:t>
                      </a:r>
                      <a:r>
                        <a:rPr sz="900" spc="70" dirty="0">
                          <a:latin typeface="Calibri"/>
                          <a:cs typeface="Calibri"/>
                        </a:rPr>
                        <a:t>Heat</a:t>
                      </a:r>
                      <a:r>
                        <a:rPr sz="900" spc="25" dirty="0">
                          <a:latin typeface="Calibri"/>
                          <a:cs typeface="Calibri"/>
                        </a:rPr>
                        <a:t> </a:t>
                      </a:r>
                      <a:r>
                        <a:rPr sz="900" spc="65" dirty="0">
                          <a:latin typeface="Calibri"/>
                          <a:cs typeface="Calibri"/>
                        </a:rPr>
                        <a:t>Lockout </a:t>
                      </a:r>
                      <a:r>
                        <a:rPr sz="900" spc="50" dirty="0">
                          <a:latin typeface="Calibri"/>
                          <a:cs typeface="Calibri"/>
                        </a:rPr>
                        <a:t>are</a:t>
                      </a:r>
                      <a:r>
                        <a:rPr sz="900" spc="75" dirty="0">
                          <a:latin typeface="Calibri"/>
                          <a:cs typeface="Calibri"/>
                        </a:rPr>
                        <a:t> </a:t>
                      </a:r>
                      <a:r>
                        <a:rPr sz="900" spc="55" dirty="0">
                          <a:latin typeface="Calibri"/>
                          <a:cs typeface="Calibri"/>
                        </a:rPr>
                        <a:t>set</a:t>
                      </a:r>
                      <a:r>
                        <a:rPr sz="900" spc="80" dirty="0">
                          <a:latin typeface="Calibri"/>
                          <a:cs typeface="Calibri"/>
                        </a:rPr>
                        <a:t> </a:t>
                      </a:r>
                      <a:r>
                        <a:rPr sz="900" dirty="0">
                          <a:latin typeface="Calibri"/>
                          <a:cs typeface="Calibri"/>
                        </a:rPr>
                        <a:t>to</a:t>
                      </a:r>
                      <a:r>
                        <a:rPr sz="900" spc="80" dirty="0">
                          <a:latin typeface="Calibri"/>
                          <a:cs typeface="Calibri"/>
                        </a:rPr>
                        <a:t> </a:t>
                      </a:r>
                      <a:r>
                        <a:rPr sz="900" dirty="0">
                          <a:latin typeface="Calibri"/>
                          <a:cs typeface="Calibri"/>
                        </a:rPr>
                        <a:t>other</a:t>
                      </a:r>
                      <a:r>
                        <a:rPr sz="900" spc="80" dirty="0">
                          <a:latin typeface="Calibri"/>
                          <a:cs typeface="Calibri"/>
                        </a:rPr>
                        <a:t> </a:t>
                      </a:r>
                      <a:r>
                        <a:rPr sz="900" spc="50" dirty="0">
                          <a:latin typeface="Calibri"/>
                          <a:cs typeface="Calibri"/>
                        </a:rPr>
                        <a:t>than </a:t>
                      </a:r>
                      <a:r>
                        <a:rPr sz="900" dirty="0">
                          <a:latin typeface="Calibri"/>
                          <a:cs typeface="Calibri"/>
                        </a:rPr>
                        <a:t>“off”,</a:t>
                      </a:r>
                      <a:r>
                        <a:rPr sz="900" spc="-5" dirty="0">
                          <a:latin typeface="Calibri"/>
                          <a:cs typeface="Calibri"/>
                        </a:rPr>
                        <a:t> </a:t>
                      </a:r>
                      <a:r>
                        <a:rPr sz="900" spc="50" dirty="0">
                          <a:latin typeface="Calibri"/>
                          <a:cs typeface="Calibri"/>
                        </a:rPr>
                        <a:t>the</a:t>
                      </a:r>
                      <a:r>
                        <a:rPr sz="900" dirty="0">
                          <a:latin typeface="Calibri"/>
                          <a:cs typeface="Calibri"/>
                        </a:rPr>
                        <a:t> </a:t>
                      </a:r>
                      <a:r>
                        <a:rPr sz="900" spc="85" dirty="0">
                          <a:latin typeface="Calibri"/>
                          <a:cs typeface="Calibri"/>
                        </a:rPr>
                        <a:t>Backup</a:t>
                      </a:r>
                      <a:r>
                        <a:rPr sz="900" spc="5" dirty="0">
                          <a:latin typeface="Calibri"/>
                          <a:cs typeface="Calibri"/>
                        </a:rPr>
                        <a:t> </a:t>
                      </a:r>
                      <a:r>
                        <a:rPr sz="900" spc="35" dirty="0">
                          <a:latin typeface="Calibri"/>
                          <a:cs typeface="Calibri"/>
                        </a:rPr>
                        <a:t>heat </a:t>
                      </a:r>
                      <a:r>
                        <a:rPr sz="900" spc="55" dirty="0">
                          <a:latin typeface="Calibri"/>
                          <a:cs typeface="Calibri"/>
                        </a:rPr>
                        <a:t>lockout</a:t>
                      </a:r>
                      <a:r>
                        <a:rPr sz="900" spc="15" dirty="0">
                          <a:latin typeface="Calibri"/>
                          <a:cs typeface="Calibri"/>
                        </a:rPr>
                        <a:t> </a:t>
                      </a:r>
                      <a:r>
                        <a:rPr sz="900" spc="80" dirty="0">
                          <a:latin typeface="Calibri"/>
                          <a:cs typeface="Calibri"/>
                        </a:rPr>
                        <a:t>must</a:t>
                      </a:r>
                      <a:r>
                        <a:rPr sz="900" spc="30" dirty="0">
                          <a:latin typeface="Calibri"/>
                          <a:cs typeface="Calibri"/>
                        </a:rPr>
                        <a:t> </a:t>
                      </a:r>
                      <a:r>
                        <a:rPr sz="900" spc="55" dirty="0">
                          <a:latin typeface="Calibri"/>
                          <a:cs typeface="Calibri"/>
                        </a:rPr>
                        <a:t>be</a:t>
                      </a:r>
                      <a:r>
                        <a:rPr sz="900" spc="15" dirty="0">
                          <a:latin typeface="Calibri"/>
                          <a:cs typeface="Calibri"/>
                        </a:rPr>
                        <a:t> </a:t>
                      </a:r>
                      <a:r>
                        <a:rPr sz="900" spc="-25" dirty="0">
                          <a:latin typeface="Calibri"/>
                          <a:cs typeface="Calibri"/>
                        </a:rPr>
                        <a:t>at</a:t>
                      </a:r>
                      <a:r>
                        <a:rPr sz="900" spc="500" dirty="0">
                          <a:latin typeface="Calibri"/>
                          <a:cs typeface="Calibri"/>
                        </a:rPr>
                        <a:t> </a:t>
                      </a:r>
                      <a:r>
                        <a:rPr sz="900" spc="55" dirty="0">
                          <a:latin typeface="Calibri"/>
                          <a:cs typeface="Calibri"/>
                        </a:rPr>
                        <a:t>least</a:t>
                      </a:r>
                      <a:r>
                        <a:rPr sz="900" spc="-35" dirty="0">
                          <a:latin typeface="Calibri"/>
                          <a:cs typeface="Calibri"/>
                        </a:rPr>
                        <a:t> </a:t>
                      </a:r>
                      <a:r>
                        <a:rPr sz="900" spc="100" dirty="0">
                          <a:latin typeface="Calibri"/>
                          <a:cs typeface="Calibri"/>
                        </a:rPr>
                        <a:t>5</a:t>
                      </a:r>
                      <a:r>
                        <a:rPr sz="900" spc="-40" dirty="0">
                          <a:latin typeface="Calibri"/>
                          <a:cs typeface="Calibri"/>
                        </a:rPr>
                        <a:t> </a:t>
                      </a:r>
                      <a:r>
                        <a:rPr sz="900" spc="60" dirty="0">
                          <a:latin typeface="Calibri"/>
                          <a:cs typeface="Calibri"/>
                        </a:rPr>
                        <a:t>degrees</a:t>
                      </a:r>
                      <a:r>
                        <a:rPr sz="900" spc="-40" dirty="0">
                          <a:latin typeface="Calibri"/>
                          <a:cs typeface="Calibri"/>
                        </a:rPr>
                        <a:t> </a:t>
                      </a:r>
                      <a:r>
                        <a:rPr sz="900" spc="135" dirty="0">
                          <a:latin typeface="Calibri"/>
                          <a:cs typeface="Calibri"/>
                        </a:rPr>
                        <a:t>F</a:t>
                      </a:r>
                      <a:r>
                        <a:rPr sz="900" spc="-40" dirty="0">
                          <a:latin typeface="Calibri"/>
                          <a:cs typeface="Calibri"/>
                        </a:rPr>
                        <a:t> </a:t>
                      </a:r>
                      <a:r>
                        <a:rPr sz="900" spc="40" dirty="0">
                          <a:latin typeface="Calibri"/>
                          <a:cs typeface="Calibri"/>
                        </a:rPr>
                        <a:t>above </a:t>
                      </a:r>
                      <a:r>
                        <a:rPr sz="900" dirty="0">
                          <a:latin typeface="Calibri"/>
                          <a:cs typeface="Calibri"/>
                        </a:rPr>
                        <a:t>the</a:t>
                      </a:r>
                      <a:r>
                        <a:rPr sz="900" spc="85" dirty="0">
                          <a:latin typeface="Calibri"/>
                          <a:cs typeface="Calibri"/>
                        </a:rPr>
                        <a:t> </a:t>
                      </a:r>
                      <a:r>
                        <a:rPr sz="900" spc="70" dirty="0">
                          <a:latin typeface="Calibri"/>
                          <a:cs typeface="Calibri"/>
                        </a:rPr>
                        <a:t>balance</a:t>
                      </a:r>
                      <a:r>
                        <a:rPr sz="900" spc="90" dirty="0">
                          <a:latin typeface="Calibri"/>
                          <a:cs typeface="Calibri"/>
                        </a:rPr>
                        <a:t> </a:t>
                      </a:r>
                      <a:r>
                        <a:rPr sz="900" spc="40" dirty="0">
                          <a:latin typeface="Calibri"/>
                          <a:cs typeface="Calibri"/>
                        </a:rPr>
                        <a:t>point </a:t>
                      </a:r>
                      <a:r>
                        <a:rPr sz="900" spc="45" dirty="0">
                          <a:latin typeface="Calibri"/>
                          <a:cs typeface="Calibri"/>
                        </a:rPr>
                        <a:t>setting</a:t>
                      </a:r>
                      <a:endParaRPr lang="en-US" sz="900" spc="45" dirty="0">
                        <a:latin typeface="Calibri"/>
                        <a:cs typeface="Calibri"/>
                      </a:endParaRPr>
                    </a:p>
                    <a:p>
                      <a:pPr marL="24765" marR="38735">
                        <a:lnSpc>
                          <a:spcPct val="92600"/>
                        </a:lnSpc>
                        <a:spcBef>
                          <a:spcPts val="40"/>
                        </a:spcBef>
                      </a:pPr>
                      <a:endParaRPr lang="en-US" sz="900" spc="45" dirty="0">
                        <a:latin typeface="Calibri"/>
                        <a:cs typeface="Calibri"/>
                      </a:endParaRPr>
                    </a:p>
                    <a:p>
                      <a:pPr marL="24765">
                        <a:lnSpc>
                          <a:spcPts val="1040"/>
                        </a:lnSpc>
                      </a:pPr>
                      <a:endParaRPr lang="en-US" sz="900" spc="50" dirty="0">
                        <a:latin typeface="+mn-lt"/>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45" dirty="0">
                          <a:highlight>
                            <a:srgbClr val="FFFF00"/>
                          </a:highlight>
                          <a:latin typeface="+mn-lt"/>
                          <a:cs typeface="Calibri"/>
                        </a:rPr>
                        <a:t>Setting depends on customer preference. Select 40F as a default</a:t>
                      </a:r>
                      <a:endParaRPr lang="en-US" sz="900" dirty="0">
                        <a:highlight>
                          <a:srgbClr val="FFFF00"/>
                        </a:highlight>
                        <a:latin typeface="+mn-lt"/>
                        <a:cs typeface="Calibri"/>
                      </a:endParaRPr>
                    </a:p>
                    <a:p>
                      <a:pPr marL="24765" marR="38735">
                        <a:lnSpc>
                          <a:spcPct val="92600"/>
                        </a:lnSpc>
                        <a:spcBef>
                          <a:spcPts val="40"/>
                        </a:spcBef>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75"/>
                        </a:lnSpc>
                      </a:pPr>
                      <a:r>
                        <a:rPr sz="900" spc="35"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39370" indent="-635">
                        <a:lnSpc>
                          <a:spcPct val="92600"/>
                        </a:lnSpc>
                        <a:spcBef>
                          <a:spcPts val="75"/>
                        </a:spcBef>
                      </a:pPr>
                      <a:r>
                        <a:rPr sz="900" spc="75" dirty="0">
                          <a:latin typeface="Calibri"/>
                          <a:cs typeface="Calibri"/>
                        </a:rPr>
                        <a:t>This</a:t>
                      </a:r>
                      <a:r>
                        <a:rPr sz="900" spc="5" dirty="0">
                          <a:latin typeface="Calibri"/>
                          <a:cs typeface="Calibri"/>
                        </a:rPr>
                        <a:t> </a:t>
                      </a:r>
                      <a:r>
                        <a:rPr sz="900" spc="95" dirty="0">
                          <a:latin typeface="Calibri"/>
                          <a:cs typeface="Calibri"/>
                        </a:rPr>
                        <a:t>ISU</a:t>
                      </a:r>
                      <a:r>
                        <a:rPr sz="900" spc="10" dirty="0">
                          <a:latin typeface="Calibri"/>
                          <a:cs typeface="Calibri"/>
                        </a:rPr>
                        <a:t> </a:t>
                      </a:r>
                      <a:r>
                        <a:rPr sz="900" spc="70" dirty="0">
                          <a:latin typeface="Calibri"/>
                          <a:cs typeface="Calibri"/>
                        </a:rPr>
                        <a:t>is</a:t>
                      </a:r>
                      <a:r>
                        <a:rPr sz="900" spc="10" dirty="0">
                          <a:latin typeface="Calibri"/>
                          <a:cs typeface="Calibri"/>
                        </a:rPr>
                        <a:t> </a:t>
                      </a:r>
                      <a:r>
                        <a:rPr sz="900" spc="75" dirty="0">
                          <a:latin typeface="Calibri"/>
                          <a:cs typeface="Calibri"/>
                        </a:rPr>
                        <a:t>used</a:t>
                      </a:r>
                      <a:r>
                        <a:rPr sz="900" spc="10" dirty="0">
                          <a:latin typeface="Calibri"/>
                          <a:cs typeface="Calibri"/>
                        </a:rPr>
                        <a:t> </a:t>
                      </a:r>
                      <a:r>
                        <a:rPr sz="900" dirty="0">
                          <a:latin typeface="Calibri"/>
                          <a:cs typeface="Calibri"/>
                        </a:rPr>
                        <a:t>to</a:t>
                      </a:r>
                      <a:r>
                        <a:rPr sz="900" spc="15" dirty="0">
                          <a:latin typeface="Calibri"/>
                          <a:cs typeface="Calibri"/>
                        </a:rPr>
                        <a:t> </a:t>
                      </a:r>
                      <a:r>
                        <a:rPr sz="900" spc="55" dirty="0">
                          <a:latin typeface="Calibri"/>
                          <a:cs typeface="Calibri"/>
                        </a:rPr>
                        <a:t>lockout</a:t>
                      </a:r>
                      <a:r>
                        <a:rPr sz="900" spc="5" dirty="0">
                          <a:latin typeface="Calibri"/>
                          <a:cs typeface="Calibri"/>
                        </a:rPr>
                        <a:t> </a:t>
                      </a:r>
                      <a:r>
                        <a:rPr sz="900" spc="50" dirty="0">
                          <a:latin typeface="Calibri"/>
                          <a:cs typeface="Calibri"/>
                        </a:rPr>
                        <a:t>the</a:t>
                      </a:r>
                      <a:r>
                        <a:rPr sz="900" spc="5" dirty="0">
                          <a:latin typeface="Calibri"/>
                          <a:cs typeface="Calibri"/>
                        </a:rPr>
                        <a:t> </a:t>
                      </a:r>
                      <a:r>
                        <a:rPr sz="900" spc="55" dirty="0">
                          <a:latin typeface="Calibri"/>
                          <a:cs typeface="Calibri"/>
                        </a:rPr>
                        <a:t>auxiliary</a:t>
                      </a:r>
                      <a:r>
                        <a:rPr sz="900" spc="5" dirty="0">
                          <a:latin typeface="Calibri"/>
                          <a:cs typeface="Calibri"/>
                        </a:rPr>
                        <a:t> </a:t>
                      </a:r>
                      <a:r>
                        <a:rPr sz="900" spc="30" dirty="0">
                          <a:latin typeface="Calibri"/>
                          <a:cs typeface="Calibri"/>
                        </a:rPr>
                        <a:t>heat </a:t>
                      </a:r>
                      <a:r>
                        <a:rPr sz="900" spc="55" dirty="0">
                          <a:latin typeface="Calibri"/>
                          <a:cs typeface="Calibri"/>
                        </a:rPr>
                        <a:t>when</a:t>
                      </a:r>
                      <a:r>
                        <a:rPr sz="900" spc="120" dirty="0">
                          <a:latin typeface="Calibri"/>
                          <a:cs typeface="Calibri"/>
                        </a:rPr>
                        <a:t> </a:t>
                      </a:r>
                      <a:r>
                        <a:rPr sz="900" spc="45" dirty="0">
                          <a:latin typeface="Calibri"/>
                          <a:cs typeface="Calibri"/>
                        </a:rPr>
                        <a:t>outdoor</a:t>
                      </a:r>
                      <a:r>
                        <a:rPr sz="900" spc="120" dirty="0">
                          <a:latin typeface="Calibri"/>
                          <a:cs typeface="Calibri"/>
                        </a:rPr>
                        <a:t> </a:t>
                      </a:r>
                      <a:r>
                        <a:rPr sz="900" dirty="0">
                          <a:latin typeface="Calibri"/>
                          <a:cs typeface="Calibri"/>
                        </a:rPr>
                        <a:t>temperature</a:t>
                      </a:r>
                      <a:r>
                        <a:rPr sz="900" spc="120" dirty="0">
                          <a:latin typeface="Calibri"/>
                          <a:cs typeface="Calibri"/>
                        </a:rPr>
                        <a:t> </a:t>
                      </a:r>
                      <a:r>
                        <a:rPr sz="900" spc="70" dirty="0">
                          <a:latin typeface="Calibri"/>
                          <a:cs typeface="Calibri"/>
                        </a:rPr>
                        <a:t>is</a:t>
                      </a:r>
                      <a:r>
                        <a:rPr sz="900" spc="120" dirty="0">
                          <a:latin typeface="Calibri"/>
                          <a:cs typeface="Calibri"/>
                        </a:rPr>
                        <a:t> </a:t>
                      </a:r>
                      <a:r>
                        <a:rPr sz="900" spc="50" dirty="0">
                          <a:latin typeface="Calibri"/>
                          <a:cs typeface="Calibri"/>
                        </a:rPr>
                        <a:t>above</a:t>
                      </a:r>
                      <a:r>
                        <a:rPr sz="900" spc="125" dirty="0">
                          <a:latin typeface="Calibri"/>
                          <a:cs typeface="Calibri"/>
                        </a:rPr>
                        <a:t> </a:t>
                      </a:r>
                      <a:r>
                        <a:rPr sz="900" spc="35" dirty="0">
                          <a:latin typeface="Calibri"/>
                          <a:cs typeface="Calibri"/>
                        </a:rPr>
                        <a:t>this </a:t>
                      </a:r>
                      <a:r>
                        <a:rPr sz="900" spc="50" dirty="0">
                          <a:latin typeface="Calibri"/>
                          <a:cs typeface="Calibri"/>
                        </a:rPr>
                        <a:t>setting.</a:t>
                      </a:r>
                      <a:r>
                        <a:rPr sz="900" spc="100" dirty="0">
                          <a:latin typeface="Calibri"/>
                          <a:cs typeface="Calibri"/>
                        </a:rPr>
                        <a:t> </a:t>
                      </a:r>
                      <a:r>
                        <a:rPr sz="900" dirty="0">
                          <a:latin typeface="Calibri"/>
                          <a:cs typeface="Calibri"/>
                        </a:rPr>
                        <a:t>A</a:t>
                      </a:r>
                      <a:r>
                        <a:rPr sz="900" spc="105" dirty="0">
                          <a:latin typeface="Calibri"/>
                          <a:cs typeface="Calibri"/>
                        </a:rPr>
                        <a:t> </a:t>
                      </a:r>
                      <a:r>
                        <a:rPr sz="900" spc="100" dirty="0">
                          <a:latin typeface="Calibri"/>
                          <a:cs typeface="Calibri"/>
                        </a:rPr>
                        <a:t>5 </a:t>
                      </a:r>
                      <a:r>
                        <a:rPr sz="900" spc="55" dirty="0">
                          <a:latin typeface="Calibri"/>
                          <a:cs typeface="Calibri"/>
                        </a:rPr>
                        <a:t>degree</a:t>
                      </a:r>
                      <a:r>
                        <a:rPr sz="900" spc="105" dirty="0">
                          <a:latin typeface="Calibri"/>
                          <a:cs typeface="Calibri"/>
                        </a:rPr>
                        <a:t> </a:t>
                      </a:r>
                      <a:r>
                        <a:rPr sz="900" spc="80" dirty="0">
                          <a:latin typeface="Calibri"/>
                          <a:cs typeface="Calibri"/>
                        </a:rPr>
                        <a:t>minimum</a:t>
                      </a:r>
                      <a:r>
                        <a:rPr sz="900" spc="100" dirty="0">
                          <a:latin typeface="Calibri"/>
                          <a:cs typeface="Calibri"/>
                        </a:rPr>
                        <a:t> </a:t>
                      </a:r>
                      <a:r>
                        <a:rPr sz="900" dirty="0">
                          <a:latin typeface="Calibri"/>
                          <a:cs typeface="Calibri"/>
                        </a:rPr>
                        <a:t>differential</a:t>
                      </a:r>
                      <a:r>
                        <a:rPr sz="900" spc="105" dirty="0">
                          <a:latin typeface="Calibri"/>
                          <a:cs typeface="Calibri"/>
                        </a:rPr>
                        <a:t> </a:t>
                      </a:r>
                      <a:r>
                        <a:rPr sz="900" spc="40" dirty="0">
                          <a:latin typeface="Calibri"/>
                          <a:cs typeface="Calibri"/>
                        </a:rPr>
                        <a:t>is </a:t>
                      </a:r>
                      <a:r>
                        <a:rPr sz="900" spc="50" dirty="0">
                          <a:latin typeface="Calibri"/>
                          <a:cs typeface="Calibri"/>
                        </a:rPr>
                        <a:t>enforced</a:t>
                      </a:r>
                      <a:r>
                        <a:rPr sz="900" spc="-10" dirty="0">
                          <a:latin typeface="Calibri"/>
                          <a:cs typeface="Calibri"/>
                        </a:rPr>
                        <a:t> </a:t>
                      </a:r>
                      <a:r>
                        <a:rPr sz="900" spc="45" dirty="0">
                          <a:latin typeface="Calibri"/>
                          <a:cs typeface="Calibri"/>
                        </a:rPr>
                        <a:t>between</a:t>
                      </a:r>
                      <a:r>
                        <a:rPr sz="900" spc="-10" dirty="0">
                          <a:latin typeface="Calibri"/>
                          <a:cs typeface="Calibri"/>
                        </a:rPr>
                        <a:t> </a:t>
                      </a:r>
                      <a:r>
                        <a:rPr sz="900" spc="70" dirty="0">
                          <a:latin typeface="Calibri"/>
                          <a:cs typeface="Calibri"/>
                        </a:rPr>
                        <a:t>balance</a:t>
                      </a:r>
                      <a:r>
                        <a:rPr sz="900" spc="-20" dirty="0">
                          <a:latin typeface="Calibri"/>
                          <a:cs typeface="Calibri"/>
                        </a:rPr>
                        <a:t> </a:t>
                      </a:r>
                      <a:r>
                        <a:rPr sz="900" spc="50" dirty="0">
                          <a:latin typeface="Calibri"/>
                          <a:cs typeface="Calibri"/>
                        </a:rPr>
                        <a:t>point</a:t>
                      </a:r>
                      <a:r>
                        <a:rPr sz="900" spc="-10" dirty="0">
                          <a:latin typeface="Calibri"/>
                          <a:cs typeface="Calibri"/>
                        </a:rPr>
                        <a:t> </a:t>
                      </a:r>
                      <a:r>
                        <a:rPr sz="900" spc="75" dirty="0">
                          <a:latin typeface="Calibri"/>
                          <a:cs typeface="Calibri"/>
                        </a:rPr>
                        <a:t>and</a:t>
                      </a:r>
                      <a:r>
                        <a:rPr sz="900" spc="-20" dirty="0">
                          <a:latin typeface="Calibri"/>
                          <a:cs typeface="Calibri"/>
                        </a:rPr>
                        <a:t> </a:t>
                      </a:r>
                      <a:r>
                        <a:rPr sz="900" spc="60" dirty="0">
                          <a:latin typeface="Calibri"/>
                          <a:cs typeface="Calibri"/>
                        </a:rPr>
                        <a:t>backup </a:t>
                      </a:r>
                      <a:r>
                        <a:rPr sz="900" spc="55" dirty="0">
                          <a:latin typeface="Calibri"/>
                          <a:cs typeface="Calibri"/>
                        </a:rPr>
                        <a:t>heat</a:t>
                      </a:r>
                      <a:r>
                        <a:rPr sz="900" spc="20" dirty="0">
                          <a:latin typeface="Calibri"/>
                          <a:cs typeface="Calibri"/>
                        </a:rPr>
                        <a:t> </a:t>
                      </a:r>
                      <a:r>
                        <a:rPr sz="900" spc="55" dirty="0">
                          <a:latin typeface="Calibri"/>
                          <a:cs typeface="Calibri"/>
                        </a:rPr>
                        <a:t>lockout</a:t>
                      </a:r>
                      <a:r>
                        <a:rPr sz="900" spc="25" dirty="0">
                          <a:latin typeface="Calibri"/>
                          <a:cs typeface="Calibri"/>
                        </a:rPr>
                        <a:t> </a:t>
                      </a:r>
                      <a:r>
                        <a:rPr sz="900" spc="45" dirty="0">
                          <a:latin typeface="Calibri"/>
                          <a:cs typeface="Calibri"/>
                        </a:rPr>
                        <a:t>settings.</a:t>
                      </a:r>
                      <a:endParaRPr sz="900">
                        <a:latin typeface="Calibri"/>
                        <a:cs typeface="Calibri"/>
                      </a:endParaRPr>
                    </a:p>
                    <a:p>
                      <a:pPr marL="24765" marR="367665">
                        <a:lnSpc>
                          <a:spcPct val="92600"/>
                        </a:lnSpc>
                      </a:pPr>
                      <a:r>
                        <a:rPr sz="900" spc="90" dirty="0">
                          <a:latin typeface="Calibri"/>
                          <a:cs typeface="Calibri"/>
                        </a:rPr>
                        <a:t>ISU</a:t>
                      </a:r>
                      <a:r>
                        <a:rPr sz="900" spc="10" dirty="0">
                          <a:latin typeface="Calibri"/>
                          <a:cs typeface="Calibri"/>
                        </a:rPr>
                        <a:t> </a:t>
                      </a:r>
                      <a:r>
                        <a:rPr sz="900" spc="100" dirty="0">
                          <a:latin typeface="Calibri"/>
                          <a:cs typeface="Calibri"/>
                        </a:rPr>
                        <a:t>3120</a:t>
                      </a:r>
                      <a:r>
                        <a:rPr sz="900" spc="10" dirty="0">
                          <a:latin typeface="Calibri"/>
                          <a:cs typeface="Calibri"/>
                        </a:rPr>
                        <a:t> </a:t>
                      </a:r>
                      <a:r>
                        <a:rPr sz="900" spc="85" dirty="0">
                          <a:latin typeface="Calibri"/>
                          <a:cs typeface="Calibri"/>
                        </a:rPr>
                        <a:t>Backup</a:t>
                      </a:r>
                      <a:r>
                        <a:rPr sz="900" spc="15" dirty="0">
                          <a:latin typeface="Calibri"/>
                          <a:cs typeface="Calibri"/>
                        </a:rPr>
                        <a:t> </a:t>
                      </a:r>
                      <a:r>
                        <a:rPr sz="900" spc="70" dirty="0">
                          <a:latin typeface="Calibri"/>
                          <a:cs typeface="Calibri"/>
                        </a:rPr>
                        <a:t>Heat</a:t>
                      </a:r>
                      <a:r>
                        <a:rPr sz="900" spc="10" dirty="0">
                          <a:latin typeface="Calibri"/>
                          <a:cs typeface="Calibri"/>
                        </a:rPr>
                        <a:t> </a:t>
                      </a:r>
                      <a:r>
                        <a:rPr sz="900" spc="45" dirty="0">
                          <a:latin typeface="Calibri"/>
                          <a:cs typeface="Calibri"/>
                        </a:rPr>
                        <a:t>Outdoor </a:t>
                      </a:r>
                      <a:r>
                        <a:rPr sz="900" dirty="0">
                          <a:latin typeface="Calibri"/>
                          <a:cs typeface="Calibri"/>
                        </a:rPr>
                        <a:t>Temperature</a:t>
                      </a:r>
                      <a:r>
                        <a:rPr sz="900" spc="150" dirty="0">
                          <a:latin typeface="Calibri"/>
                          <a:cs typeface="Calibri"/>
                        </a:rPr>
                        <a:t> </a:t>
                      </a:r>
                      <a:r>
                        <a:rPr sz="900" spc="70" dirty="0">
                          <a:latin typeface="Calibri"/>
                          <a:cs typeface="Calibri"/>
                        </a:rPr>
                        <a:t>Lockout</a:t>
                      </a:r>
                      <a:r>
                        <a:rPr sz="900" spc="155" dirty="0">
                          <a:latin typeface="Calibri"/>
                          <a:cs typeface="Calibri"/>
                        </a:rPr>
                        <a:t> </a:t>
                      </a:r>
                      <a:r>
                        <a:rPr sz="900" spc="50" dirty="0">
                          <a:latin typeface="Calibri"/>
                          <a:cs typeface="Calibri"/>
                        </a:rPr>
                        <a:t>requires</a:t>
                      </a:r>
                      <a:r>
                        <a:rPr sz="900" spc="150" dirty="0">
                          <a:latin typeface="Calibri"/>
                          <a:cs typeface="Calibri"/>
                        </a:rPr>
                        <a:t> </a:t>
                      </a:r>
                      <a:r>
                        <a:rPr sz="900" spc="80" dirty="0">
                          <a:latin typeface="Calibri"/>
                          <a:cs typeface="Calibri"/>
                        </a:rPr>
                        <a:t>a</a:t>
                      </a:r>
                      <a:r>
                        <a:rPr sz="900" spc="165" dirty="0">
                          <a:latin typeface="Calibri"/>
                          <a:cs typeface="Calibri"/>
                        </a:rPr>
                        <a:t> </a:t>
                      </a:r>
                      <a:r>
                        <a:rPr sz="900" spc="-10" dirty="0">
                          <a:latin typeface="Calibri"/>
                          <a:cs typeface="Calibri"/>
                        </a:rPr>
                        <a:t>wired</a:t>
                      </a:r>
                      <a:r>
                        <a:rPr sz="900" spc="45" dirty="0">
                          <a:latin typeface="Calibri"/>
                          <a:cs typeface="Calibri"/>
                        </a:rPr>
                        <a:t> outdoor</a:t>
                      </a:r>
                      <a:r>
                        <a:rPr sz="900" spc="125" dirty="0">
                          <a:latin typeface="Calibri"/>
                          <a:cs typeface="Calibri"/>
                        </a:rPr>
                        <a:t> </a:t>
                      </a:r>
                      <a:r>
                        <a:rPr sz="900" spc="65" dirty="0">
                          <a:latin typeface="Calibri"/>
                          <a:cs typeface="Calibri"/>
                        </a:rPr>
                        <a:t>sensor</a:t>
                      </a:r>
                      <a:r>
                        <a:rPr sz="900" spc="120" dirty="0">
                          <a:latin typeface="Calibri"/>
                          <a:cs typeface="Calibri"/>
                        </a:rPr>
                        <a:t> </a:t>
                      </a:r>
                      <a:r>
                        <a:rPr sz="900" dirty="0">
                          <a:latin typeface="Calibri"/>
                          <a:cs typeface="Calibri"/>
                        </a:rPr>
                        <a:t>or</a:t>
                      </a:r>
                      <a:r>
                        <a:rPr sz="900" spc="120" dirty="0">
                          <a:latin typeface="Calibri"/>
                          <a:cs typeface="Calibri"/>
                        </a:rPr>
                        <a:t> </a:t>
                      </a:r>
                      <a:r>
                        <a:rPr sz="900" dirty="0">
                          <a:latin typeface="Calibri"/>
                          <a:cs typeface="Calibri"/>
                        </a:rPr>
                        <a:t>Internet</a:t>
                      </a:r>
                      <a:r>
                        <a:rPr sz="900" spc="120" dirty="0">
                          <a:latin typeface="Calibri"/>
                          <a:cs typeface="Calibri"/>
                        </a:rPr>
                        <a:t> </a:t>
                      </a:r>
                      <a:r>
                        <a:rPr sz="900" spc="-10" dirty="0">
                          <a:latin typeface="Calibri"/>
                          <a:cs typeface="Calibri"/>
                        </a:rPr>
                        <a:t>weather</a:t>
                      </a:r>
                      <a:r>
                        <a:rPr sz="900" spc="50" dirty="0">
                          <a:latin typeface="Calibri"/>
                          <a:cs typeface="Calibri"/>
                        </a:rPr>
                        <a:t> (thermostat</a:t>
                      </a:r>
                      <a:r>
                        <a:rPr sz="900" spc="35" dirty="0">
                          <a:latin typeface="Calibri"/>
                          <a:cs typeface="Calibri"/>
                        </a:rPr>
                        <a:t> </a:t>
                      </a:r>
                      <a:r>
                        <a:rPr sz="900" spc="60" dirty="0">
                          <a:latin typeface="Calibri"/>
                          <a:cs typeface="Calibri"/>
                        </a:rPr>
                        <a:t>connected</a:t>
                      </a:r>
                      <a:r>
                        <a:rPr sz="900" spc="35" dirty="0">
                          <a:latin typeface="Calibri"/>
                          <a:cs typeface="Calibri"/>
                        </a:rPr>
                        <a:t> </a:t>
                      </a:r>
                      <a:r>
                        <a:rPr sz="900" dirty="0">
                          <a:latin typeface="Calibri"/>
                          <a:cs typeface="Calibri"/>
                        </a:rPr>
                        <a:t>to</a:t>
                      </a:r>
                      <a:r>
                        <a:rPr sz="900" spc="35" dirty="0">
                          <a:latin typeface="Calibri"/>
                          <a:cs typeface="Calibri"/>
                        </a:rPr>
                        <a:t> </a:t>
                      </a:r>
                      <a:r>
                        <a:rPr sz="900" spc="50" dirty="0">
                          <a:latin typeface="Calibri"/>
                          <a:cs typeface="Calibri"/>
                        </a:rPr>
                        <a:t>Wi-</a:t>
                      </a:r>
                      <a:r>
                        <a:rPr sz="900" spc="85" dirty="0">
                          <a:latin typeface="Calibri"/>
                          <a:cs typeface="Calibri"/>
                        </a:rPr>
                        <a:t>Fi</a:t>
                      </a:r>
                      <a:r>
                        <a:rPr sz="900" spc="35" dirty="0">
                          <a:latin typeface="Calibri"/>
                          <a:cs typeface="Calibri"/>
                        </a:rPr>
                        <a:t> </a:t>
                      </a:r>
                      <a:r>
                        <a:rPr sz="900" spc="50" dirty="0">
                          <a:latin typeface="Calibri"/>
                          <a:cs typeface="Calibri"/>
                        </a:rPr>
                        <a:t>and registered</a:t>
                      </a:r>
                      <a:r>
                        <a:rPr sz="900" spc="30" dirty="0">
                          <a:latin typeface="Calibri"/>
                          <a:cs typeface="Calibri"/>
                        </a:rPr>
                        <a:t> </a:t>
                      </a:r>
                      <a:r>
                        <a:rPr sz="900" dirty="0">
                          <a:latin typeface="Calibri"/>
                          <a:cs typeface="Calibri"/>
                        </a:rPr>
                        <a:t>to</a:t>
                      </a:r>
                      <a:r>
                        <a:rPr sz="900" spc="35" dirty="0">
                          <a:latin typeface="Calibri"/>
                          <a:cs typeface="Calibri"/>
                        </a:rPr>
                        <a:t> </a:t>
                      </a:r>
                      <a:r>
                        <a:rPr sz="900" spc="80" dirty="0">
                          <a:latin typeface="Calibri"/>
                          <a:cs typeface="Calibri"/>
                        </a:rPr>
                        <a:t>an</a:t>
                      </a:r>
                      <a:r>
                        <a:rPr sz="900" spc="35" dirty="0">
                          <a:latin typeface="Calibri"/>
                          <a:cs typeface="Calibri"/>
                        </a:rPr>
                        <a:t> </a:t>
                      </a:r>
                      <a:r>
                        <a:rPr sz="900" spc="50" dirty="0">
                          <a:latin typeface="Calibri"/>
                          <a:cs typeface="Calibri"/>
                        </a:rPr>
                        <a:t>account).</a:t>
                      </a:r>
                      <a:endParaRPr sz="900">
                        <a:latin typeface="Calibri"/>
                        <a:cs typeface="Calibri"/>
                      </a:endParaRPr>
                    </a:p>
                    <a:p>
                      <a:pPr marL="24765" marR="330200">
                        <a:lnSpc>
                          <a:spcPts val="1000"/>
                        </a:lnSpc>
                        <a:spcBef>
                          <a:spcPts val="20"/>
                        </a:spcBef>
                      </a:pPr>
                      <a:r>
                        <a:rPr sz="900" spc="90" dirty="0">
                          <a:latin typeface="Calibri"/>
                          <a:cs typeface="Calibri"/>
                        </a:rPr>
                        <a:t>ISU</a:t>
                      </a:r>
                      <a:r>
                        <a:rPr sz="900" spc="40" dirty="0">
                          <a:latin typeface="Calibri"/>
                          <a:cs typeface="Calibri"/>
                        </a:rPr>
                        <a:t> </a:t>
                      </a:r>
                      <a:r>
                        <a:rPr sz="900" spc="100" dirty="0">
                          <a:latin typeface="Calibri"/>
                          <a:cs typeface="Calibri"/>
                        </a:rPr>
                        <a:t>3120</a:t>
                      </a:r>
                      <a:r>
                        <a:rPr sz="900" spc="40" dirty="0">
                          <a:latin typeface="Calibri"/>
                          <a:cs typeface="Calibri"/>
                        </a:rPr>
                        <a:t> </a:t>
                      </a:r>
                      <a:r>
                        <a:rPr sz="900" spc="55" dirty="0">
                          <a:latin typeface="Calibri"/>
                          <a:cs typeface="Calibri"/>
                        </a:rPr>
                        <a:t>defaults</a:t>
                      </a:r>
                      <a:r>
                        <a:rPr sz="900" spc="40" dirty="0">
                          <a:latin typeface="Calibri"/>
                          <a:cs typeface="Calibri"/>
                        </a:rPr>
                        <a:t> </a:t>
                      </a:r>
                      <a:r>
                        <a:rPr sz="900" dirty="0">
                          <a:latin typeface="Calibri"/>
                          <a:cs typeface="Calibri"/>
                        </a:rPr>
                        <a:t>to</a:t>
                      </a:r>
                      <a:r>
                        <a:rPr sz="900" spc="40" dirty="0">
                          <a:latin typeface="Calibri"/>
                          <a:cs typeface="Calibri"/>
                        </a:rPr>
                        <a:t> </a:t>
                      </a:r>
                      <a:r>
                        <a:rPr sz="900" dirty="0">
                          <a:latin typeface="Calibri"/>
                          <a:cs typeface="Calibri"/>
                        </a:rPr>
                        <a:t>off</a:t>
                      </a:r>
                      <a:r>
                        <a:rPr sz="900" spc="40" dirty="0">
                          <a:latin typeface="Calibri"/>
                          <a:cs typeface="Calibri"/>
                        </a:rPr>
                        <a:t> </a:t>
                      </a:r>
                      <a:r>
                        <a:rPr sz="900" spc="75" dirty="0">
                          <a:latin typeface="Calibri"/>
                          <a:cs typeface="Calibri"/>
                        </a:rPr>
                        <a:t>and</a:t>
                      </a:r>
                      <a:r>
                        <a:rPr sz="900" spc="40" dirty="0">
                          <a:latin typeface="Calibri"/>
                          <a:cs typeface="Calibri"/>
                        </a:rPr>
                        <a:t> </a:t>
                      </a:r>
                      <a:r>
                        <a:rPr sz="900" spc="70" dirty="0">
                          <a:latin typeface="Calibri"/>
                          <a:cs typeface="Calibri"/>
                        </a:rPr>
                        <a:t>is</a:t>
                      </a:r>
                      <a:r>
                        <a:rPr sz="900" spc="40" dirty="0">
                          <a:latin typeface="Calibri"/>
                          <a:cs typeface="Calibri"/>
                        </a:rPr>
                        <a:t> </a:t>
                      </a:r>
                      <a:r>
                        <a:rPr sz="900" spc="-25" dirty="0">
                          <a:latin typeface="Calibri"/>
                          <a:cs typeface="Calibri"/>
                        </a:rPr>
                        <a:t>not</a:t>
                      </a:r>
                      <a:r>
                        <a:rPr sz="900" spc="60" dirty="0">
                          <a:latin typeface="Calibri"/>
                          <a:cs typeface="Calibri"/>
                        </a:rPr>
                        <a:t> adjustable</a:t>
                      </a:r>
                      <a:r>
                        <a:rPr sz="900" spc="30" dirty="0">
                          <a:latin typeface="Calibri"/>
                          <a:cs typeface="Calibri"/>
                        </a:rPr>
                        <a:t> </a:t>
                      </a:r>
                      <a:r>
                        <a:rPr sz="900" spc="75" dirty="0">
                          <a:latin typeface="Calibri"/>
                          <a:cs typeface="Calibri"/>
                        </a:rPr>
                        <a:t>unless</a:t>
                      </a:r>
                      <a:r>
                        <a:rPr sz="900" spc="35" dirty="0">
                          <a:latin typeface="Calibri"/>
                          <a:cs typeface="Calibri"/>
                        </a:rPr>
                        <a:t> </a:t>
                      </a:r>
                      <a:r>
                        <a:rPr sz="900" dirty="0">
                          <a:latin typeface="Calibri"/>
                          <a:cs typeface="Calibri"/>
                        </a:rPr>
                        <a:t>if</a:t>
                      </a:r>
                      <a:r>
                        <a:rPr sz="900" spc="35" dirty="0">
                          <a:latin typeface="Calibri"/>
                          <a:cs typeface="Calibri"/>
                        </a:rPr>
                        <a:t> </a:t>
                      </a:r>
                      <a:r>
                        <a:rPr sz="900" spc="95" dirty="0">
                          <a:latin typeface="Calibri"/>
                          <a:cs typeface="Calibri"/>
                        </a:rPr>
                        <a:t>ISU</a:t>
                      </a:r>
                      <a:r>
                        <a:rPr sz="900" spc="35" dirty="0">
                          <a:latin typeface="Calibri"/>
                          <a:cs typeface="Calibri"/>
                        </a:rPr>
                        <a:t> </a:t>
                      </a:r>
                      <a:r>
                        <a:rPr sz="900" spc="100" dirty="0">
                          <a:latin typeface="Calibri"/>
                          <a:cs typeface="Calibri"/>
                        </a:rPr>
                        <a:t>1060</a:t>
                      </a:r>
                      <a:r>
                        <a:rPr sz="900" spc="30" dirty="0">
                          <a:latin typeface="Calibri"/>
                          <a:cs typeface="Calibri"/>
                        </a:rPr>
                        <a:t> </a:t>
                      </a:r>
                      <a:r>
                        <a:rPr sz="900" spc="-10" dirty="0">
                          <a:latin typeface="Calibri"/>
                          <a:cs typeface="Calibri"/>
                        </a:rPr>
                        <a:t>(outdoor</a:t>
                      </a:r>
                      <a:endParaRPr sz="900">
                        <a:latin typeface="Calibri"/>
                        <a:cs typeface="Calibri"/>
                      </a:endParaRPr>
                    </a:p>
                    <a:p>
                      <a:pPr marL="24765" marR="419100">
                        <a:lnSpc>
                          <a:spcPts val="1000"/>
                        </a:lnSpc>
                      </a:pPr>
                      <a:r>
                        <a:rPr sz="900" dirty="0">
                          <a:latin typeface="Calibri"/>
                          <a:cs typeface="Calibri"/>
                        </a:rPr>
                        <a:t>Temperature)</a:t>
                      </a:r>
                      <a:r>
                        <a:rPr sz="900" spc="180" dirty="0">
                          <a:latin typeface="Calibri"/>
                          <a:cs typeface="Calibri"/>
                        </a:rPr>
                        <a:t> </a:t>
                      </a:r>
                      <a:r>
                        <a:rPr sz="900" spc="70" dirty="0">
                          <a:latin typeface="Calibri"/>
                          <a:cs typeface="Calibri"/>
                        </a:rPr>
                        <a:t>is</a:t>
                      </a:r>
                      <a:r>
                        <a:rPr sz="900" spc="185" dirty="0">
                          <a:latin typeface="Calibri"/>
                          <a:cs typeface="Calibri"/>
                        </a:rPr>
                        <a:t> </a:t>
                      </a:r>
                      <a:r>
                        <a:rPr sz="900" spc="50" dirty="0">
                          <a:latin typeface="Calibri"/>
                          <a:cs typeface="Calibri"/>
                        </a:rPr>
                        <a:t>set</a:t>
                      </a:r>
                      <a:r>
                        <a:rPr sz="900" spc="180" dirty="0">
                          <a:latin typeface="Calibri"/>
                          <a:cs typeface="Calibri"/>
                        </a:rPr>
                        <a:t> </a:t>
                      </a:r>
                      <a:r>
                        <a:rPr sz="900" dirty="0">
                          <a:latin typeface="Calibri"/>
                          <a:cs typeface="Calibri"/>
                        </a:rPr>
                        <a:t>to</a:t>
                      </a:r>
                      <a:r>
                        <a:rPr sz="900" spc="185" dirty="0">
                          <a:latin typeface="Calibri"/>
                          <a:cs typeface="Calibri"/>
                        </a:rPr>
                        <a:t> </a:t>
                      </a:r>
                      <a:r>
                        <a:rPr sz="900" dirty="0">
                          <a:latin typeface="Calibri"/>
                          <a:cs typeface="Calibri"/>
                        </a:rPr>
                        <a:t>either</a:t>
                      </a:r>
                      <a:r>
                        <a:rPr sz="900" spc="180" dirty="0">
                          <a:latin typeface="Calibri"/>
                          <a:cs typeface="Calibri"/>
                        </a:rPr>
                        <a:t> </a:t>
                      </a:r>
                      <a:r>
                        <a:rPr sz="900" dirty="0">
                          <a:latin typeface="Calibri"/>
                          <a:cs typeface="Calibri"/>
                        </a:rPr>
                        <a:t>Wired</a:t>
                      </a:r>
                      <a:r>
                        <a:rPr sz="900" spc="185" dirty="0">
                          <a:latin typeface="Calibri"/>
                          <a:cs typeface="Calibri"/>
                        </a:rPr>
                        <a:t> </a:t>
                      </a:r>
                      <a:r>
                        <a:rPr sz="900" spc="-25" dirty="0">
                          <a:latin typeface="Calibri"/>
                          <a:cs typeface="Calibri"/>
                        </a:rPr>
                        <a:t>or</a:t>
                      </a:r>
                      <a:r>
                        <a:rPr sz="900" spc="500" dirty="0">
                          <a:latin typeface="Calibri"/>
                          <a:cs typeface="Calibri"/>
                        </a:rPr>
                        <a:t> </a:t>
                      </a:r>
                      <a:r>
                        <a:rPr sz="900" spc="-10" dirty="0">
                          <a:latin typeface="Calibri"/>
                          <a:cs typeface="Calibri"/>
                        </a:rPr>
                        <a:t>Internet.</a:t>
                      </a:r>
                      <a:endParaRPr sz="900">
                        <a:latin typeface="Calibri"/>
                        <a:cs typeface="Calibri"/>
                      </a:endParaRPr>
                    </a:p>
                    <a:p>
                      <a:pPr marL="24765">
                        <a:lnSpc>
                          <a:spcPts val="940"/>
                        </a:lnSpc>
                      </a:pPr>
                      <a:r>
                        <a:rPr sz="900" spc="95" dirty="0">
                          <a:latin typeface="Calibri"/>
                          <a:cs typeface="Calibri"/>
                        </a:rPr>
                        <a:t>ISU</a:t>
                      </a:r>
                      <a:r>
                        <a:rPr sz="900" spc="30" dirty="0">
                          <a:latin typeface="Calibri"/>
                          <a:cs typeface="Calibri"/>
                        </a:rPr>
                        <a:t> </a:t>
                      </a:r>
                      <a:r>
                        <a:rPr sz="900" spc="100" dirty="0">
                          <a:latin typeface="Calibri"/>
                          <a:cs typeface="Calibri"/>
                        </a:rPr>
                        <a:t>3120</a:t>
                      </a:r>
                      <a:r>
                        <a:rPr sz="900" spc="25" dirty="0">
                          <a:latin typeface="Calibri"/>
                          <a:cs typeface="Calibri"/>
                        </a:rPr>
                        <a:t> </a:t>
                      </a:r>
                      <a:r>
                        <a:rPr sz="900" spc="70" dirty="0">
                          <a:latin typeface="Calibri"/>
                          <a:cs typeface="Calibri"/>
                        </a:rPr>
                        <a:t>is</a:t>
                      </a:r>
                      <a:r>
                        <a:rPr sz="900" spc="20" dirty="0">
                          <a:latin typeface="Calibri"/>
                          <a:cs typeface="Calibri"/>
                        </a:rPr>
                        <a:t> </a:t>
                      </a:r>
                      <a:r>
                        <a:rPr sz="900" spc="55" dirty="0">
                          <a:latin typeface="Calibri"/>
                          <a:cs typeface="Calibri"/>
                        </a:rPr>
                        <a:t>only</a:t>
                      </a:r>
                      <a:r>
                        <a:rPr sz="900" spc="25" dirty="0">
                          <a:latin typeface="Calibri"/>
                          <a:cs typeface="Calibri"/>
                        </a:rPr>
                        <a:t> </a:t>
                      </a:r>
                      <a:r>
                        <a:rPr sz="900" spc="60" dirty="0">
                          <a:latin typeface="Calibri"/>
                          <a:cs typeface="Calibri"/>
                        </a:rPr>
                        <a:t>displayed</a:t>
                      </a:r>
                      <a:r>
                        <a:rPr sz="900" spc="20" dirty="0">
                          <a:latin typeface="Calibri"/>
                          <a:cs typeface="Calibri"/>
                        </a:rPr>
                        <a:t> </a:t>
                      </a:r>
                      <a:r>
                        <a:rPr sz="900" dirty="0">
                          <a:latin typeface="Calibri"/>
                          <a:cs typeface="Calibri"/>
                        </a:rPr>
                        <a:t>if</a:t>
                      </a:r>
                      <a:r>
                        <a:rPr sz="900" spc="25" dirty="0">
                          <a:latin typeface="Calibri"/>
                          <a:cs typeface="Calibri"/>
                        </a:rPr>
                        <a:t> </a:t>
                      </a:r>
                      <a:r>
                        <a:rPr sz="900" spc="95" dirty="0">
                          <a:latin typeface="Calibri"/>
                          <a:cs typeface="Calibri"/>
                        </a:rPr>
                        <a:t>ISU</a:t>
                      </a:r>
                      <a:r>
                        <a:rPr sz="900" spc="25" dirty="0">
                          <a:latin typeface="Calibri"/>
                          <a:cs typeface="Calibri"/>
                        </a:rPr>
                        <a:t> </a:t>
                      </a:r>
                      <a:r>
                        <a:rPr sz="900" spc="80" dirty="0">
                          <a:latin typeface="Calibri"/>
                          <a:cs typeface="Calibri"/>
                        </a:rPr>
                        <a:t>2000</a:t>
                      </a:r>
                      <a:endParaRPr sz="900">
                        <a:latin typeface="Calibri"/>
                        <a:cs typeface="Calibri"/>
                      </a:endParaRPr>
                    </a:p>
                    <a:p>
                      <a:pPr marL="24765" marR="38735">
                        <a:lnSpc>
                          <a:spcPts val="1000"/>
                        </a:lnSpc>
                        <a:spcBef>
                          <a:spcPts val="65"/>
                        </a:spcBef>
                      </a:pPr>
                      <a:r>
                        <a:rPr sz="900" spc="70" dirty="0">
                          <a:latin typeface="Calibri"/>
                          <a:cs typeface="Calibri"/>
                        </a:rPr>
                        <a:t>(System</a:t>
                      </a:r>
                      <a:r>
                        <a:rPr sz="900" dirty="0">
                          <a:latin typeface="Calibri"/>
                          <a:cs typeface="Calibri"/>
                        </a:rPr>
                        <a:t> Type) </a:t>
                      </a:r>
                      <a:r>
                        <a:rPr sz="900" spc="70" dirty="0">
                          <a:latin typeface="Calibri"/>
                          <a:cs typeface="Calibri"/>
                        </a:rPr>
                        <a:t>is</a:t>
                      </a:r>
                      <a:r>
                        <a:rPr sz="900" spc="15" dirty="0">
                          <a:latin typeface="Calibri"/>
                          <a:cs typeface="Calibri"/>
                        </a:rPr>
                        <a:t> </a:t>
                      </a:r>
                      <a:r>
                        <a:rPr sz="900" spc="50" dirty="0">
                          <a:latin typeface="Calibri"/>
                          <a:cs typeface="Calibri"/>
                        </a:rPr>
                        <a:t>set</a:t>
                      </a:r>
                      <a:r>
                        <a:rPr sz="900" spc="15" dirty="0">
                          <a:latin typeface="Calibri"/>
                          <a:cs typeface="Calibri"/>
                        </a:rPr>
                        <a:t> </a:t>
                      </a:r>
                      <a:r>
                        <a:rPr sz="900" dirty="0">
                          <a:latin typeface="Calibri"/>
                          <a:cs typeface="Calibri"/>
                        </a:rPr>
                        <a:t>to</a:t>
                      </a:r>
                      <a:r>
                        <a:rPr sz="900" spc="15" dirty="0">
                          <a:latin typeface="Calibri"/>
                          <a:cs typeface="Calibri"/>
                        </a:rPr>
                        <a:t> </a:t>
                      </a:r>
                      <a:r>
                        <a:rPr sz="900" spc="65" dirty="0">
                          <a:latin typeface="Calibri"/>
                          <a:cs typeface="Calibri"/>
                        </a:rPr>
                        <a:t>Heat</a:t>
                      </a:r>
                      <a:r>
                        <a:rPr sz="900" spc="10" dirty="0">
                          <a:latin typeface="Calibri"/>
                          <a:cs typeface="Calibri"/>
                        </a:rPr>
                        <a:t> </a:t>
                      </a:r>
                      <a:r>
                        <a:rPr sz="900" spc="70" dirty="0">
                          <a:latin typeface="Calibri"/>
                          <a:cs typeface="Calibri"/>
                        </a:rPr>
                        <a:t>Pump,</a:t>
                      </a:r>
                      <a:r>
                        <a:rPr sz="900" spc="5" dirty="0">
                          <a:latin typeface="Calibri"/>
                          <a:cs typeface="Calibri"/>
                        </a:rPr>
                        <a:t> </a:t>
                      </a:r>
                      <a:r>
                        <a:rPr sz="900" spc="75" dirty="0">
                          <a:latin typeface="Calibri"/>
                          <a:cs typeface="Calibri"/>
                        </a:rPr>
                        <a:t>and</a:t>
                      </a:r>
                      <a:r>
                        <a:rPr sz="900" spc="15" dirty="0">
                          <a:latin typeface="Calibri"/>
                          <a:cs typeface="Calibri"/>
                        </a:rPr>
                        <a:t> </a:t>
                      </a:r>
                      <a:r>
                        <a:rPr sz="900" spc="75" dirty="0">
                          <a:latin typeface="Calibri"/>
                          <a:cs typeface="Calibri"/>
                        </a:rPr>
                        <a:t>2071 </a:t>
                      </a:r>
                      <a:r>
                        <a:rPr sz="900" spc="70" dirty="0">
                          <a:latin typeface="Calibri"/>
                          <a:cs typeface="Calibri"/>
                        </a:rPr>
                        <a:t>(backup</a:t>
                      </a:r>
                      <a:r>
                        <a:rPr sz="900" spc="25" dirty="0">
                          <a:latin typeface="Calibri"/>
                          <a:cs typeface="Calibri"/>
                        </a:rPr>
                        <a:t> </a:t>
                      </a:r>
                      <a:r>
                        <a:rPr sz="900" spc="55" dirty="0">
                          <a:latin typeface="Calibri"/>
                          <a:cs typeface="Calibri"/>
                        </a:rPr>
                        <a:t>heat</a:t>
                      </a:r>
                      <a:r>
                        <a:rPr sz="900" spc="25" dirty="0">
                          <a:latin typeface="Calibri"/>
                          <a:cs typeface="Calibri"/>
                        </a:rPr>
                        <a:t> </a:t>
                      </a:r>
                      <a:r>
                        <a:rPr sz="900" spc="70" dirty="0">
                          <a:latin typeface="Calibri"/>
                          <a:cs typeface="Calibri"/>
                        </a:rPr>
                        <a:t>stages)</a:t>
                      </a:r>
                      <a:r>
                        <a:rPr sz="900" spc="25" dirty="0">
                          <a:latin typeface="Calibri"/>
                          <a:cs typeface="Calibri"/>
                        </a:rPr>
                        <a:t> </a:t>
                      </a:r>
                      <a:r>
                        <a:rPr sz="900" spc="70" dirty="0">
                          <a:latin typeface="Calibri"/>
                          <a:cs typeface="Calibri"/>
                        </a:rPr>
                        <a:t>is</a:t>
                      </a:r>
                      <a:r>
                        <a:rPr sz="900" spc="25"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25" dirty="0">
                          <a:latin typeface="Calibri"/>
                          <a:cs typeface="Calibri"/>
                        </a:rPr>
                        <a:t> </a:t>
                      </a:r>
                      <a:r>
                        <a:rPr sz="900" spc="-25" dirty="0">
                          <a:latin typeface="Calibri"/>
                          <a:cs typeface="Calibri"/>
                        </a:rPr>
                        <a:t>1.</a:t>
                      </a:r>
                      <a:endParaRPr sz="900">
                        <a:latin typeface="Calibri"/>
                        <a:cs typeface="Calibri"/>
                      </a:endParaRPr>
                    </a:p>
                    <a:p>
                      <a:pPr marL="24765">
                        <a:lnSpc>
                          <a:spcPts val="940"/>
                        </a:lnSpc>
                      </a:pPr>
                      <a:r>
                        <a:rPr sz="900" spc="75" dirty="0">
                          <a:latin typeface="Calibri"/>
                          <a:cs typeface="Calibri"/>
                        </a:rPr>
                        <a:t>See</a:t>
                      </a:r>
                      <a:r>
                        <a:rPr sz="900" spc="90" dirty="0">
                          <a:latin typeface="Calibri"/>
                          <a:cs typeface="Calibri"/>
                        </a:rPr>
                        <a:t> </a:t>
                      </a:r>
                      <a:r>
                        <a:rPr sz="900" dirty="0">
                          <a:latin typeface="Calibri"/>
                          <a:cs typeface="Calibri"/>
                        </a:rPr>
                        <a:t>“Heat</a:t>
                      </a:r>
                      <a:r>
                        <a:rPr sz="900" spc="90" dirty="0">
                          <a:latin typeface="Calibri"/>
                          <a:cs typeface="Calibri"/>
                        </a:rPr>
                        <a:t> </a:t>
                      </a:r>
                      <a:r>
                        <a:rPr sz="900" spc="85" dirty="0">
                          <a:latin typeface="Calibri"/>
                          <a:cs typeface="Calibri"/>
                        </a:rPr>
                        <a:t>pump </a:t>
                      </a:r>
                      <a:r>
                        <a:rPr sz="900" dirty="0">
                          <a:latin typeface="Calibri"/>
                          <a:cs typeface="Calibri"/>
                        </a:rPr>
                        <a:t>with</a:t>
                      </a:r>
                      <a:r>
                        <a:rPr sz="900" spc="90" dirty="0">
                          <a:latin typeface="Calibri"/>
                          <a:cs typeface="Calibri"/>
                        </a:rPr>
                        <a:t> </a:t>
                      </a:r>
                      <a:r>
                        <a:rPr sz="900" spc="45" dirty="0">
                          <a:latin typeface="Calibri"/>
                          <a:cs typeface="Calibri"/>
                        </a:rPr>
                        <a:t>outdoor</a:t>
                      </a:r>
                      <a:r>
                        <a:rPr sz="900" spc="95" dirty="0">
                          <a:latin typeface="Calibri"/>
                          <a:cs typeface="Calibri"/>
                        </a:rPr>
                        <a:t> </a:t>
                      </a:r>
                      <a:r>
                        <a:rPr sz="900" spc="40" dirty="0">
                          <a:latin typeface="Calibri"/>
                          <a:cs typeface="Calibri"/>
                        </a:rPr>
                        <a:t>temperature</a:t>
                      </a:r>
                      <a:endParaRPr sz="900">
                        <a:latin typeface="Calibri"/>
                        <a:cs typeface="Calibri"/>
                      </a:endParaRPr>
                    </a:p>
                    <a:p>
                      <a:pPr marL="24765" marR="1242695">
                        <a:lnSpc>
                          <a:spcPts val="1000"/>
                        </a:lnSpc>
                        <a:spcBef>
                          <a:spcPts val="60"/>
                        </a:spcBef>
                      </a:pPr>
                      <a:r>
                        <a:rPr sz="900" dirty="0">
                          <a:latin typeface="Calibri"/>
                          <a:cs typeface="Calibri"/>
                        </a:rPr>
                        <a:t>lockouts”</a:t>
                      </a:r>
                      <a:r>
                        <a:rPr sz="900" spc="155" dirty="0">
                          <a:latin typeface="Calibri"/>
                          <a:cs typeface="Calibri"/>
                        </a:rPr>
                        <a:t> </a:t>
                      </a:r>
                      <a:r>
                        <a:rPr sz="900" spc="65" dirty="0">
                          <a:latin typeface="Calibri"/>
                          <a:cs typeface="Calibri"/>
                        </a:rPr>
                        <a:t>on</a:t>
                      </a:r>
                      <a:r>
                        <a:rPr sz="900" spc="155" dirty="0">
                          <a:latin typeface="Calibri"/>
                          <a:cs typeface="Calibri"/>
                        </a:rPr>
                        <a:t> </a:t>
                      </a:r>
                      <a:r>
                        <a:rPr sz="900" spc="75" dirty="0">
                          <a:latin typeface="Calibri"/>
                          <a:cs typeface="Calibri"/>
                        </a:rPr>
                        <a:t>page</a:t>
                      </a:r>
                      <a:r>
                        <a:rPr sz="900" spc="155" dirty="0">
                          <a:latin typeface="Calibri"/>
                          <a:cs typeface="Calibri"/>
                        </a:rPr>
                        <a:t> </a:t>
                      </a:r>
                      <a:r>
                        <a:rPr sz="900" spc="30" dirty="0">
                          <a:latin typeface="Calibri"/>
                          <a:cs typeface="Calibri"/>
                        </a:rPr>
                        <a:t>41. </a:t>
                      </a:r>
                      <a:r>
                        <a:rPr sz="900" spc="70" dirty="0">
                          <a:latin typeface="Calibri"/>
                          <a:cs typeface="Calibri"/>
                        </a:rPr>
                        <a:t>NOTE:</a:t>
                      </a:r>
                      <a:endParaRPr sz="900">
                        <a:latin typeface="Calibri"/>
                        <a:cs typeface="Calibri"/>
                      </a:endParaRPr>
                    </a:p>
                    <a:p>
                      <a:pPr marL="24765">
                        <a:lnSpc>
                          <a:spcPts val="940"/>
                        </a:lnSpc>
                      </a:pPr>
                      <a:r>
                        <a:rPr sz="900" spc="70" dirty="0">
                          <a:latin typeface="Calibri"/>
                          <a:cs typeface="Calibri"/>
                        </a:rPr>
                        <a:t>This</a:t>
                      </a:r>
                      <a:r>
                        <a:rPr sz="900" spc="15" dirty="0">
                          <a:latin typeface="Calibri"/>
                          <a:cs typeface="Calibri"/>
                        </a:rPr>
                        <a:t> </a:t>
                      </a:r>
                      <a:r>
                        <a:rPr sz="900" spc="70" dirty="0">
                          <a:latin typeface="Calibri"/>
                          <a:cs typeface="Calibri"/>
                        </a:rPr>
                        <a:t>is</a:t>
                      </a:r>
                      <a:r>
                        <a:rPr sz="900" spc="15" dirty="0">
                          <a:latin typeface="Calibri"/>
                          <a:cs typeface="Calibri"/>
                        </a:rPr>
                        <a:t> </a:t>
                      </a:r>
                      <a:r>
                        <a:rPr sz="900" spc="70" dirty="0">
                          <a:latin typeface="Calibri"/>
                          <a:cs typeface="Calibri"/>
                        </a:rPr>
                        <a:t>most</a:t>
                      </a:r>
                      <a:r>
                        <a:rPr sz="900" spc="15" dirty="0">
                          <a:latin typeface="Calibri"/>
                          <a:cs typeface="Calibri"/>
                        </a:rPr>
                        <a:t> </a:t>
                      </a:r>
                      <a:r>
                        <a:rPr sz="900" spc="70" dirty="0">
                          <a:latin typeface="Calibri"/>
                          <a:cs typeface="Calibri"/>
                        </a:rPr>
                        <a:t>commonly</a:t>
                      </a:r>
                      <a:r>
                        <a:rPr sz="900" spc="20" dirty="0">
                          <a:latin typeface="Calibri"/>
                          <a:cs typeface="Calibri"/>
                        </a:rPr>
                        <a:t> </a:t>
                      </a:r>
                      <a:r>
                        <a:rPr sz="900" spc="70" dirty="0">
                          <a:latin typeface="Calibri"/>
                          <a:cs typeface="Calibri"/>
                        </a:rPr>
                        <a:t>used</a:t>
                      </a:r>
                      <a:r>
                        <a:rPr sz="900" spc="15" dirty="0">
                          <a:latin typeface="Calibri"/>
                          <a:cs typeface="Calibri"/>
                        </a:rPr>
                        <a:t> </a:t>
                      </a:r>
                      <a:r>
                        <a:rPr sz="900" spc="55" dirty="0">
                          <a:latin typeface="Calibri"/>
                          <a:cs typeface="Calibri"/>
                        </a:rPr>
                        <a:t>when</a:t>
                      </a:r>
                      <a:r>
                        <a:rPr sz="900" spc="20" dirty="0">
                          <a:latin typeface="Calibri"/>
                          <a:cs typeface="Calibri"/>
                        </a:rPr>
                        <a:t> </a:t>
                      </a:r>
                      <a:r>
                        <a:rPr sz="900" spc="60" dirty="0">
                          <a:latin typeface="Calibri"/>
                          <a:cs typeface="Calibri"/>
                        </a:rPr>
                        <a:t>backup</a:t>
                      </a:r>
                      <a:endParaRPr sz="900">
                        <a:latin typeface="Calibri"/>
                        <a:cs typeface="Calibri"/>
                      </a:endParaRPr>
                    </a:p>
                    <a:p>
                      <a:pPr marL="24765" marR="82550">
                        <a:lnSpc>
                          <a:spcPct val="92600"/>
                        </a:lnSpc>
                        <a:spcBef>
                          <a:spcPts val="40"/>
                        </a:spcBef>
                      </a:pPr>
                      <a:r>
                        <a:rPr sz="900" spc="50" dirty="0">
                          <a:latin typeface="Calibri"/>
                          <a:cs typeface="Calibri"/>
                        </a:rPr>
                        <a:t>heat</a:t>
                      </a:r>
                      <a:r>
                        <a:rPr sz="900" spc="55" dirty="0">
                          <a:latin typeface="Calibri"/>
                          <a:cs typeface="Calibri"/>
                        </a:rPr>
                        <a:t> </a:t>
                      </a:r>
                      <a:r>
                        <a:rPr sz="900" spc="70" dirty="0">
                          <a:latin typeface="Calibri"/>
                          <a:cs typeface="Calibri"/>
                        </a:rPr>
                        <a:t>is</a:t>
                      </a:r>
                      <a:r>
                        <a:rPr sz="900" spc="60" dirty="0">
                          <a:latin typeface="Calibri"/>
                          <a:cs typeface="Calibri"/>
                        </a:rPr>
                        <a:t> </a:t>
                      </a:r>
                      <a:r>
                        <a:rPr sz="900" dirty="0">
                          <a:latin typeface="Calibri"/>
                          <a:cs typeface="Calibri"/>
                        </a:rPr>
                        <a:t>electric.</a:t>
                      </a:r>
                      <a:r>
                        <a:rPr sz="900" spc="60" dirty="0">
                          <a:latin typeface="Calibri"/>
                          <a:cs typeface="Calibri"/>
                        </a:rPr>
                        <a:t> </a:t>
                      </a:r>
                      <a:r>
                        <a:rPr sz="900" spc="65" dirty="0">
                          <a:latin typeface="Calibri"/>
                          <a:cs typeface="Calibri"/>
                        </a:rPr>
                        <a:t>For</a:t>
                      </a:r>
                      <a:r>
                        <a:rPr sz="900" spc="55" dirty="0">
                          <a:latin typeface="Calibri"/>
                          <a:cs typeface="Calibri"/>
                        </a:rPr>
                        <a:t> </a:t>
                      </a:r>
                      <a:r>
                        <a:rPr sz="900" spc="65" dirty="0">
                          <a:latin typeface="Calibri"/>
                          <a:cs typeface="Calibri"/>
                        </a:rPr>
                        <a:t>dual </a:t>
                      </a:r>
                      <a:r>
                        <a:rPr sz="900" spc="50" dirty="0">
                          <a:latin typeface="Calibri"/>
                          <a:cs typeface="Calibri"/>
                        </a:rPr>
                        <a:t>fuel</a:t>
                      </a:r>
                      <a:r>
                        <a:rPr sz="900" spc="60" dirty="0">
                          <a:latin typeface="Calibri"/>
                          <a:cs typeface="Calibri"/>
                        </a:rPr>
                        <a:t> </a:t>
                      </a:r>
                      <a:r>
                        <a:rPr sz="900" spc="70" dirty="0">
                          <a:latin typeface="Calibri"/>
                          <a:cs typeface="Calibri"/>
                        </a:rPr>
                        <a:t>systems</a:t>
                      </a:r>
                      <a:r>
                        <a:rPr sz="900" spc="60" dirty="0">
                          <a:latin typeface="Calibri"/>
                          <a:cs typeface="Calibri"/>
                        </a:rPr>
                        <a:t> </a:t>
                      </a:r>
                      <a:r>
                        <a:rPr sz="900" spc="45" dirty="0">
                          <a:latin typeface="Calibri"/>
                          <a:cs typeface="Calibri"/>
                        </a:rPr>
                        <a:t>(Heat </a:t>
                      </a:r>
                      <a:r>
                        <a:rPr sz="900" spc="85" dirty="0">
                          <a:latin typeface="Calibri"/>
                          <a:cs typeface="Calibri"/>
                        </a:rPr>
                        <a:t>pump</a:t>
                      </a:r>
                      <a:r>
                        <a:rPr sz="900" spc="50" dirty="0">
                          <a:latin typeface="Calibri"/>
                          <a:cs typeface="Calibri"/>
                        </a:rPr>
                        <a:t> </a:t>
                      </a:r>
                      <a:r>
                        <a:rPr sz="900" dirty="0">
                          <a:latin typeface="Calibri"/>
                          <a:cs typeface="Calibri"/>
                        </a:rPr>
                        <a:t>with</a:t>
                      </a:r>
                      <a:r>
                        <a:rPr sz="900" spc="50" dirty="0">
                          <a:latin typeface="Calibri"/>
                          <a:cs typeface="Calibri"/>
                        </a:rPr>
                        <a:t> </a:t>
                      </a:r>
                      <a:r>
                        <a:rPr sz="900" spc="100" dirty="0">
                          <a:latin typeface="Calibri"/>
                          <a:cs typeface="Calibri"/>
                        </a:rPr>
                        <a:t>gas</a:t>
                      </a:r>
                      <a:r>
                        <a:rPr sz="900" spc="55" dirty="0">
                          <a:latin typeface="Calibri"/>
                          <a:cs typeface="Calibri"/>
                        </a:rPr>
                        <a:t> </a:t>
                      </a:r>
                      <a:r>
                        <a:rPr sz="900" dirty="0">
                          <a:latin typeface="Calibri"/>
                          <a:cs typeface="Calibri"/>
                        </a:rPr>
                        <a:t>or</a:t>
                      </a:r>
                      <a:r>
                        <a:rPr sz="900" spc="50" dirty="0">
                          <a:latin typeface="Calibri"/>
                          <a:cs typeface="Calibri"/>
                        </a:rPr>
                        <a:t> </a:t>
                      </a:r>
                      <a:r>
                        <a:rPr sz="900" dirty="0">
                          <a:latin typeface="Calibri"/>
                          <a:cs typeface="Calibri"/>
                        </a:rPr>
                        <a:t>oil</a:t>
                      </a:r>
                      <a:r>
                        <a:rPr sz="900" spc="60" dirty="0">
                          <a:latin typeface="Calibri"/>
                          <a:cs typeface="Calibri"/>
                        </a:rPr>
                        <a:t> </a:t>
                      </a:r>
                      <a:r>
                        <a:rPr sz="900" spc="70" dirty="0">
                          <a:latin typeface="Calibri"/>
                          <a:cs typeface="Calibri"/>
                        </a:rPr>
                        <a:t>backup)</a:t>
                      </a:r>
                      <a:r>
                        <a:rPr sz="900" spc="50" dirty="0">
                          <a:latin typeface="Calibri"/>
                          <a:cs typeface="Calibri"/>
                        </a:rPr>
                        <a:t> </a:t>
                      </a:r>
                      <a:r>
                        <a:rPr sz="900" spc="65" dirty="0">
                          <a:latin typeface="Calibri"/>
                          <a:cs typeface="Calibri"/>
                        </a:rPr>
                        <a:t>in</a:t>
                      </a:r>
                      <a:r>
                        <a:rPr sz="900" spc="55" dirty="0">
                          <a:latin typeface="Calibri"/>
                          <a:cs typeface="Calibri"/>
                        </a:rPr>
                        <a:t> </a:t>
                      </a:r>
                      <a:r>
                        <a:rPr sz="900" spc="60" dirty="0">
                          <a:latin typeface="Calibri"/>
                          <a:cs typeface="Calibri"/>
                        </a:rPr>
                        <a:t>which</a:t>
                      </a:r>
                      <a:r>
                        <a:rPr sz="900" spc="50" dirty="0">
                          <a:latin typeface="Calibri"/>
                          <a:cs typeface="Calibri"/>
                        </a:rPr>
                        <a:t> </a:t>
                      </a:r>
                      <a:r>
                        <a:rPr sz="900" spc="30" dirty="0">
                          <a:latin typeface="Calibri"/>
                          <a:cs typeface="Calibri"/>
                        </a:rPr>
                        <a:t>a </a:t>
                      </a:r>
                      <a:r>
                        <a:rPr sz="900" spc="70" dirty="0">
                          <a:latin typeface="Calibri"/>
                          <a:cs typeface="Calibri"/>
                        </a:rPr>
                        <a:t>balance</a:t>
                      </a:r>
                      <a:r>
                        <a:rPr sz="900" spc="20" dirty="0">
                          <a:latin typeface="Calibri"/>
                          <a:cs typeface="Calibri"/>
                        </a:rPr>
                        <a:t> </a:t>
                      </a:r>
                      <a:r>
                        <a:rPr sz="900" spc="50" dirty="0">
                          <a:latin typeface="Calibri"/>
                          <a:cs typeface="Calibri"/>
                        </a:rPr>
                        <a:t>point</a:t>
                      </a:r>
                      <a:r>
                        <a:rPr sz="900" spc="25" dirty="0">
                          <a:latin typeface="Calibri"/>
                          <a:cs typeface="Calibri"/>
                        </a:rPr>
                        <a:t> </a:t>
                      </a:r>
                      <a:r>
                        <a:rPr sz="900" spc="70" dirty="0">
                          <a:latin typeface="Calibri"/>
                          <a:cs typeface="Calibri"/>
                        </a:rPr>
                        <a:t>is</a:t>
                      </a:r>
                      <a:r>
                        <a:rPr sz="900" spc="30" dirty="0">
                          <a:latin typeface="Calibri"/>
                          <a:cs typeface="Calibri"/>
                        </a:rPr>
                        <a:t> </a:t>
                      </a:r>
                      <a:r>
                        <a:rPr sz="900" spc="75" dirty="0">
                          <a:latin typeface="Calibri"/>
                          <a:cs typeface="Calibri"/>
                        </a:rPr>
                        <a:t>used</a:t>
                      </a:r>
                      <a:r>
                        <a:rPr sz="900" spc="20" dirty="0">
                          <a:latin typeface="Calibri"/>
                          <a:cs typeface="Calibri"/>
                        </a:rPr>
                        <a:t> </a:t>
                      </a:r>
                      <a:r>
                        <a:rPr sz="900" dirty="0">
                          <a:latin typeface="Calibri"/>
                          <a:cs typeface="Calibri"/>
                        </a:rPr>
                        <a:t>to</a:t>
                      </a:r>
                      <a:r>
                        <a:rPr sz="900" spc="25" dirty="0">
                          <a:latin typeface="Calibri"/>
                          <a:cs typeface="Calibri"/>
                        </a:rPr>
                        <a:t> </a:t>
                      </a:r>
                      <a:r>
                        <a:rPr sz="900" spc="55" dirty="0">
                          <a:latin typeface="Calibri"/>
                          <a:cs typeface="Calibri"/>
                        </a:rPr>
                        <a:t>switch</a:t>
                      </a:r>
                      <a:r>
                        <a:rPr sz="900" spc="30" dirty="0">
                          <a:latin typeface="Calibri"/>
                          <a:cs typeface="Calibri"/>
                        </a:rPr>
                        <a:t> </a:t>
                      </a:r>
                      <a:r>
                        <a:rPr sz="900" spc="55" dirty="0">
                          <a:latin typeface="Calibri"/>
                          <a:cs typeface="Calibri"/>
                        </a:rPr>
                        <a:t>from</a:t>
                      </a:r>
                      <a:r>
                        <a:rPr sz="900" spc="25" dirty="0">
                          <a:latin typeface="Calibri"/>
                          <a:cs typeface="Calibri"/>
                        </a:rPr>
                        <a:t> </a:t>
                      </a:r>
                      <a:r>
                        <a:rPr sz="900" spc="30" dirty="0">
                          <a:latin typeface="Calibri"/>
                          <a:cs typeface="Calibri"/>
                        </a:rPr>
                        <a:t>heat </a:t>
                      </a:r>
                      <a:r>
                        <a:rPr sz="900" spc="85" dirty="0">
                          <a:latin typeface="Calibri"/>
                          <a:cs typeface="Calibri"/>
                        </a:rPr>
                        <a:t>pump</a:t>
                      </a:r>
                      <a:r>
                        <a:rPr sz="900" spc="65" dirty="0">
                          <a:latin typeface="Calibri"/>
                          <a:cs typeface="Calibri"/>
                        </a:rPr>
                        <a:t> </a:t>
                      </a:r>
                      <a:r>
                        <a:rPr sz="900" dirty="0">
                          <a:latin typeface="Calibri"/>
                          <a:cs typeface="Calibri"/>
                        </a:rPr>
                        <a:t>to</a:t>
                      </a:r>
                      <a:r>
                        <a:rPr sz="900" spc="70" dirty="0">
                          <a:latin typeface="Calibri"/>
                          <a:cs typeface="Calibri"/>
                        </a:rPr>
                        <a:t> </a:t>
                      </a:r>
                      <a:r>
                        <a:rPr sz="900" spc="100" dirty="0">
                          <a:latin typeface="Calibri"/>
                          <a:cs typeface="Calibri"/>
                        </a:rPr>
                        <a:t>gas</a:t>
                      </a:r>
                      <a:r>
                        <a:rPr sz="900" spc="70" dirty="0">
                          <a:latin typeface="Calibri"/>
                          <a:cs typeface="Calibri"/>
                        </a:rPr>
                        <a:t> </a:t>
                      </a:r>
                      <a:r>
                        <a:rPr sz="900" dirty="0">
                          <a:latin typeface="Calibri"/>
                          <a:cs typeface="Calibri"/>
                        </a:rPr>
                        <a:t>or</a:t>
                      </a:r>
                      <a:r>
                        <a:rPr sz="900" spc="80" dirty="0">
                          <a:latin typeface="Calibri"/>
                          <a:cs typeface="Calibri"/>
                        </a:rPr>
                        <a:t> </a:t>
                      </a:r>
                      <a:r>
                        <a:rPr sz="900" dirty="0">
                          <a:latin typeface="Calibri"/>
                          <a:cs typeface="Calibri"/>
                        </a:rPr>
                        <a:t>oil</a:t>
                      </a:r>
                      <a:r>
                        <a:rPr sz="900" spc="70" dirty="0">
                          <a:latin typeface="Calibri"/>
                          <a:cs typeface="Calibri"/>
                        </a:rPr>
                        <a:t> </a:t>
                      </a:r>
                      <a:r>
                        <a:rPr sz="900" spc="50" dirty="0">
                          <a:latin typeface="Calibri"/>
                          <a:cs typeface="Calibri"/>
                        </a:rPr>
                        <a:t>furnace,</a:t>
                      </a:r>
                      <a:r>
                        <a:rPr sz="900" spc="70" dirty="0">
                          <a:latin typeface="Calibri"/>
                          <a:cs typeface="Calibri"/>
                        </a:rPr>
                        <a:t> </a:t>
                      </a:r>
                      <a:r>
                        <a:rPr sz="900" dirty="0">
                          <a:latin typeface="Calibri"/>
                          <a:cs typeface="Calibri"/>
                        </a:rPr>
                        <a:t>if</a:t>
                      </a:r>
                      <a:r>
                        <a:rPr sz="900" spc="65" dirty="0">
                          <a:latin typeface="Calibri"/>
                          <a:cs typeface="Calibri"/>
                        </a:rPr>
                        <a:t> </a:t>
                      </a:r>
                      <a:r>
                        <a:rPr sz="900" dirty="0">
                          <a:latin typeface="Calibri"/>
                          <a:cs typeface="Calibri"/>
                        </a:rPr>
                        <a:t>the</a:t>
                      </a:r>
                      <a:r>
                        <a:rPr sz="900" spc="70" dirty="0">
                          <a:latin typeface="Calibri"/>
                          <a:cs typeface="Calibri"/>
                        </a:rPr>
                        <a:t> </a:t>
                      </a:r>
                      <a:r>
                        <a:rPr sz="900" spc="-10" dirty="0">
                          <a:latin typeface="Calibri"/>
                          <a:cs typeface="Calibri"/>
                        </a:rPr>
                        <a:t>outdoor</a:t>
                      </a:r>
                      <a:r>
                        <a:rPr sz="900" spc="50" dirty="0">
                          <a:latin typeface="Calibri"/>
                          <a:cs typeface="Calibri"/>
                        </a:rPr>
                        <a:t> temperature</a:t>
                      </a:r>
                      <a:r>
                        <a:rPr sz="900" spc="45" dirty="0">
                          <a:latin typeface="Calibri"/>
                          <a:cs typeface="Calibri"/>
                        </a:rPr>
                        <a:t> </a:t>
                      </a:r>
                      <a:r>
                        <a:rPr sz="900" spc="70" dirty="0">
                          <a:latin typeface="Calibri"/>
                          <a:cs typeface="Calibri"/>
                        </a:rPr>
                        <a:t>is</a:t>
                      </a:r>
                      <a:r>
                        <a:rPr sz="900" spc="50" dirty="0">
                          <a:latin typeface="Calibri"/>
                          <a:cs typeface="Calibri"/>
                        </a:rPr>
                        <a:t> </a:t>
                      </a:r>
                      <a:r>
                        <a:rPr sz="900" dirty="0">
                          <a:latin typeface="Calibri"/>
                          <a:cs typeface="Calibri"/>
                        </a:rPr>
                        <a:t>at</a:t>
                      </a:r>
                      <a:r>
                        <a:rPr sz="900" spc="50" dirty="0">
                          <a:latin typeface="Calibri"/>
                          <a:cs typeface="Calibri"/>
                        </a:rPr>
                        <a:t> </a:t>
                      </a:r>
                      <a:r>
                        <a:rPr sz="900" dirty="0">
                          <a:latin typeface="Calibri"/>
                          <a:cs typeface="Calibri"/>
                        </a:rPr>
                        <a:t>the</a:t>
                      </a:r>
                      <a:r>
                        <a:rPr sz="900" spc="45" dirty="0">
                          <a:latin typeface="Calibri"/>
                          <a:cs typeface="Calibri"/>
                        </a:rPr>
                        <a:t> </a:t>
                      </a:r>
                      <a:r>
                        <a:rPr sz="900" spc="85" dirty="0">
                          <a:latin typeface="Calibri"/>
                          <a:cs typeface="Calibri"/>
                        </a:rPr>
                        <a:t>Backup</a:t>
                      </a:r>
                      <a:r>
                        <a:rPr sz="900" spc="50" dirty="0">
                          <a:latin typeface="Calibri"/>
                          <a:cs typeface="Calibri"/>
                        </a:rPr>
                        <a:t> </a:t>
                      </a:r>
                      <a:r>
                        <a:rPr sz="900" spc="70" dirty="0">
                          <a:latin typeface="Calibri"/>
                          <a:cs typeface="Calibri"/>
                        </a:rPr>
                        <a:t>Heat</a:t>
                      </a:r>
                      <a:r>
                        <a:rPr sz="900" spc="50" dirty="0">
                          <a:latin typeface="Calibri"/>
                          <a:cs typeface="Calibri"/>
                        </a:rPr>
                        <a:t> </a:t>
                      </a:r>
                      <a:r>
                        <a:rPr sz="900" spc="60" dirty="0">
                          <a:latin typeface="Calibri"/>
                          <a:cs typeface="Calibri"/>
                        </a:rPr>
                        <a:t>Lockout </a:t>
                      </a:r>
                      <a:r>
                        <a:rPr sz="900" spc="50" dirty="0">
                          <a:latin typeface="Calibri"/>
                          <a:cs typeface="Calibri"/>
                        </a:rPr>
                        <a:t>setting,</a:t>
                      </a:r>
                      <a:r>
                        <a:rPr sz="900" spc="25" dirty="0">
                          <a:latin typeface="Calibri"/>
                          <a:cs typeface="Calibri"/>
                        </a:rPr>
                        <a:t> </a:t>
                      </a:r>
                      <a:r>
                        <a:rPr sz="900" dirty="0">
                          <a:latin typeface="Calibri"/>
                          <a:cs typeface="Calibri"/>
                        </a:rPr>
                        <a:t>it</a:t>
                      </a:r>
                      <a:r>
                        <a:rPr sz="900" spc="30" dirty="0">
                          <a:latin typeface="Calibri"/>
                          <a:cs typeface="Calibri"/>
                        </a:rPr>
                        <a:t> </a:t>
                      </a:r>
                      <a:r>
                        <a:rPr sz="900" spc="70" dirty="0">
                          <a:latin typeface="Calibri"/>
                          <a:cs typeface="Calibri"/>
                        </a:rPr>
                        <a:t>is</a:t>
                      </a:r>
                      <a:r>
                        <a:rPr sz="900" spc="30" dirty="0">
                          <a:latin typeface="Calibri"/>
                          <a:cs typeface="Calibri"/>
                        </a:rPr>
                        <a:t> </a:t>
                      </a:r>
                      <a:r>
                        <a:rPr sz="900" spc="65" dirty="0">
                          <a:latin typeface="Calibri"/>
                          <a:cs typeface="Calibri"/>
                        </a:rPr>
                        <a:t>also</a:t>
                      </a:r>
                      <a:r>
                        <a:rPr sz="900" spc="30" dirty="0">
                          <a:latin typeface="Calibri"/>
                          <a:cs typeface="Calibri"/>
                        </a:rPr>
                        <a:t> </a:t>
                      </a:r>
                      <a:r>
                        <a:rPr sz="900" spc="55" dirty="0">
                          <a:latin typeface="Calibri"/>
                          <a:cs typeface="Calibri"/>
                        </a:rPr>
                        <a:t>above</a:t>
                      </a:r>
                      <a:r>
                        <a:rPr sz="900" spc="30" dirty="0">
                          <a:latin typeface="Calibri"/>
                          <a:cs typeface="Calibri"/>
                        </a:rPr>
                        <a:t> </a:t>
                      </a:r>
                      <a:r>
                        <a:rPr sz="900" spc="50" dirty="0">
                          <a:latin typeface="Calibri"/>
                          <a:cs typeface="Calibri"/>
                        </a:rPr>
                        <a:t>the</a:t>
                      </a:r>
                      <a:r>
                        <a:rPr sz="900" spc="25" dirty="0">
                          <a:latin typeface="Calibri"/>
                          <a:cs typeface="Calibri"/>
                        </a:rPr>
                        <a:t> </a:t>
                      </a:r>
                      <a:r>
                        <a:rPr sz="900" spc="70" dirty="0">
                          <a:latin typeface="Calibri"/>
                          <a:cs typeface="Calibri"/>
                        </a:rPr>
                        <a:t>balance</a:t>
                      </a:r>
                      <a:r>
                        <a:rPr sz="900" spc="30" dirty="0">
                          <a:latin typeface="Calibri"/>
                          <a:cs typeface="Calibri"/>
                        </a:rPr>
                        <a:t> </a:t>
                      </a:r>
                      <a:r>
                        <a:rPr sz="900" spc="45" dirty="0">
                          <a:latin typeface="Calibri"/>
                          <a:cs typeface="Calibri"/>
                        </a:rPr>
                        <a:t>point </a:t>
                      </a:r>
                      <a:r>
                        <a:rPr sz="900" spc="50" dirty="0">
                          <a:latin typeface="Calibri"/>
                          <a:cs typeface="Calibri"/>
                        </a:rPr>
                        <a:t>setting.</a:t>
                      </a:r>
                      <a:r>
                        <a:rPr sz="900" spc="15" dirty="0">
                          <a:latin typeface="Calibri"/>
                          <a:cs typeface="Calibri"/>
                        </a:rPr>
                        <a:t> </a:t>
                      </a:r>
                      <a:r>
                        <a:rPr sz="900" spc="55" dirty="0">
                          <a:latin typeface="Calibri"/>
                          <a:cs typeface="Calibri"/>
                        </a:rPr>
                        <a:t>When</a:t>
                      </a:r>
                      <a:r>
                        <a:rPr sz="900" spc="15" dirty="0">
                          <a:latin typeface="Calibri"/>
                          <a:cs typeface="Calibri"/>
                        </a:rPr>
                        <a:t> </a:t>
                      </a:r>
                      <a:r>
                        <a:rPr sz="900" spc="55" dirty="0">
                          <a:latin typeface="Calibri"/>
                          <a:cs typeface="Calibri"/>
                        </a:rPr>
                        <a:t>both</a:t>
                      </a:r>
                      <a:r>
                        <a:rPr sz="900" spc="15" dirty="0">
                          <a:latin typeface="Calibri"/>
                          <a:cs typeface="Calibri"/>
                        </a:rPr>
                        <a:t> </a:t>
                      </a:r>
                      <a:r>
                        <a:rPr sz="900" spc="70" dirty="0">
                          <a:latin typeface="Calibri"/>
                          <a:cs typeface="Calibri"/>
                        </a:rPr>
                        <a:t>balance</a:t>
                      </a:r>
                      <a:r>
                        <a:rPr sz="900" spc="20" dirty="0">
                          <a:latin typeface="Calibri"/>
                          <a:cs typeface="Calibri"/>
                        </a:rPr>
                        <a:t> </a:t>
                      </a:r>
                      <a:r>
                        <a:rPr sz="900" spc="50" dirty="0">
                          <a:latin typeface="Calibri"/>
                          <a:cs typeface="Calibri"/>
                        </a:rPr>
                        <a:t>point</a:t>
                      </a:r>
                      <a:r>
                        <a:rPr sz="900" spc="20" dirty="0">
                          <a:latin typeface="Calibri"/>
                          <a:cs typeface="Calibri"/>
                        </a:rPr>
                        <a:t> </a:t>
                      </a:r>
                      <a:r>
                        <a:rPr sz="900" spc="75" dirty="0">
                          <a:latin typeface="Calibri"/>
                          <a:cs typeface="Calibri"/>
                        </a:rPr>
                        <a:t>and</a:t>
                      </a:r>
                      <a:r>
                        <a:rPr sz="900" spc="15" dirty="0">
                          <a:latin typeface="Calibri"/>
                          <a:cs typeface="Calibri"/>
                        </a:rPr>
                        <a:t> </a:t>
                      </a:r>
                      <a:r>
                        <a:rPr sz="900" spc="25" dirty="0">
                          <a:latin typeface="Calibri"/>
                          <a:cs typeface="Calibri"/>
                        </a:rPr>
                        <a:t>Aux </a:t>
                      </a:r>
                      <a:r>
                        <a:rPr sz="900" spc="55" dirty="0">
                          <a:latin typeface="Calibri"/>
                          <a:cs typeface="Calibri"/>
                        </a:rPr>
                        <a:t>heat</a:t>
                      </a:r>
                      <a:r>
                        <a:rPr sz="900" spc="50" dirty="0">
                          <a:latin typeface="Calibri"/>
                          <a:cs typeface="Calibri"/>
                        </a:rPr>
                        <a:t> </a:t>
                      </a:r>
                      <a:r>
                        <a:rPr sz="900" spc="55" dirty="0">
                          <a:latin typeface="Calibri"/>
                          <a:cs typeface="Calibri"/>
                        </a:rPr>
                        <a:t>lockout</a:t>
                      </a:r>
                      <a:r>
                        <a:rPr sz="900" spc="50" dirty="0">
                          <a:latin typeface="Calibri"/>
                          <a:cs typeface="Calibri"/>
                        </a:rPr>
                        <a:t> are </a:t>
                      </a:r>
                      <a:r>
                        <a:rPr sz="900" spc="75" dirty="0">
                          <a:latin typeface="Calibri"/>
                          <a:cs typeface="Calibri"/>
                        </a:rPr>
                        <a:t>used</a:t>
                      </a:r>
                      <a:r>
                        <a:rPr sz="900" spc="50" dirty="0">
                          <a:latin typeface="Calibri"/>
                          <a:cs typeface="Calibri"/>
                        </a:rPr>
                        <a:t> </a:t>
                      </a:r>
                      <a:r>
                        <a:rPr sz="900" spc="70" dirty="0">
                          <a:latin typeface="Calibri"/>
                          <a:cs typeface="Calibri"/>
                        </a:rPr>
                        <a:t>on</a:t>
                      </a:r>
                      <a:r>
                        <a:rPr sz="900" spc="55" dirty="0">
                          <a:latin typeface="Calibri"/>
                          <a:cs typeface="Calibri"/>
                        </a:rPr>
                        <a:t> </a:t>
                      </a:r>
                      <a:r>
                        <a:rPr sz="900" spc="70" dirty="0">
                          <a:latin typeface="Calibri"/>
                          <a:cs typeface="Calibri"/>
                        </a:rPr>
                        <a:t>dual</a:t>
                      </a:r>
                      <a:r>
                        <a:rPr sz="900" spc="50" dirty="0">
                          <a:latin typeface="Calibri"/>
                          <a:cs typeface="Calibri"/>
                        </a:rPr>
                        <a:t> </a:t>
                      </a:r>
                      <a:r>
                        <a:rPr sz="900" dirty="0">
                          <a:latin typeface="Calibri"/>
                          <a:cs typeface="Calibri"/>
                        </a:rPr>
                        <a:t>fuel,</a:t>
                      </a:r>
                      <a:r>
                        <a:rPr sz="900" spc="50" dirty="0">
                          <a:latin typeface="Calibri"/>
                          <a:cs typeface="Calibri"/>
                        </a:rPr>
                        <a:t> </a:t>
                      </a:r>
                      <a:r>
                        <a:rPr sz="900" dirty="0">
                          <a:latin typeface="Calibri"/>
                          <a:cs typeface="Calibri"/>
                        </a:rPr>
                        <a:t>if</a:t>
                      </a:r>
                      <a:r>
                        <a:rPr sz="900" spc="50" dirty="0">
                          <a:latin typeface="Calibri"/>
                          <a:cs typeface="Calibri"/>
                        </a:rPr>
                        <a:t> </a:t>
                      </a:r>
                      <a:r>
                        <a:rPr sz="900" spc="25" dirty="0">
                          <a:latin typeface="Calibri"/>
                          <a:cs typeface="Calibri"/>
                        </a:rPr>
                        <a:t>the </a:t>
                      </a:r>
                      <a:r>
                        <a:rPr sz="900" spc="55" dirty="0">
                          <a:latin typeface="Calibri"/>
                          <a:cs typeface="Calibri"/>
                        </a:rPr>
                        <a:t>thermostat</a:t>
                      </a:r>
                      <a:r>
                        <a:rPr sz="900" spc="10" dirty="0">
                          <a:latin typeface="Calibri"/>
                          <a:cs typeface="Calibri"/>
                        </a:rPr>
                        <a:t> </a:t>
                      </a:r>
                      <a:r>
                        <a:rPr sz="900" spc="70" dirty="0">
                          <a:latin typeface="Calibri"/>
                          <a:cs typeface="Calibri"/>
                        </a:rPr>
                        <a:t>is</a:t>
                      </a:r>
                      <a:r>
                        <a:rPr sz="900" spc="15" dirty="0">
                          <a:latin typeface="Calibri"/>
                          <a:cs typeface="Calibri"/>
                        </a:rPr>
                        <a:t> </a:t>
                      </a:r>
                      <a:r>
                        <a:rPr sz="900" spc="70" dirty="0">
                          <a:latin typeface="Calibri"/>
                          <a:cs typeface="Calibri"/>
                        </a:rPr>
                        <a:t>locking</a:t>
                      </a:r>
                      <a:r>
                        <a:rPr sz="900" spc="15" dirty="0">
                          <a:latin typeface="Calibri"/>
                          <a:cs typeface="Calibri"/>
                        </a:rPr>
                        <a:t> </a:t>
                      </a:r>
                      <a:r>
                        <a:rPr sz="900" spc="50" dirty="0">
                          <a:latin typeface="Calibri"/>
                          <a:cs typeface="Calibri"/>
                        </a:rPr>
                        <a:t>out</a:t>
                      </a:r>
                      <a:r>
                        <a:rPr sz="900" spc="15" dirty="0">
                          <a:latin typeface="Calibri"/>
                          <a:cs typeface="Calibri"/>
                        </a:rPr>
                        <a:t> </a:t>
                      </a:r>
                      <a:r>
                        <a:rPr sz="900" spc="55" dirty="0">
                          <a:latin typeface="Calibri"/>
                          <a:cs typeface="Calibri"/>
                        </a:rPr>
                        <a:t>heat</a:t>
                      </a:r>
                      <a:r>
                        <a:rPr sz="900" spc="15" dirty="0">
                          <a:latin typeface="Calibri"/>
                          <a:cs typeface="Calibri"/>
                        </a:rPr>
                        <a:t> </a:t>
                      </a:r>
                      <a:r>
                        <a:rPr sz="900" spc="90" dirty="0">
                          <a:latin typeface="Calibri"/>
                          <a:cs typeface="Calibri"/>
                        </a:rPr>
                        <a:t>pump</a:t>
                      </a:r>
                      <a:r>
                        <a:rPr sz="900" spc="20" dirty="0">
                          <a:latin typeface="Calibri"/>
                          <a:cs typeface="Calibri"/>
                        </a:rPr>
                        <a:t> </a:t>
                      </a:r>
                      <a:r>
                        <a:rPr sz="900" spc="65" dirty="0">
                          <a:latin typeface="Calibri"/>
                          <a:cs typeface="Calibri"/>
                        </a:rPr>
                        <a:t>due</a:t>
                      </a:r>
                      <a:r>
                        <a:rPr sz="900" spc="15" dirty="0">
                          <a:latin typeface="Calibri"/>
                          <a:cs typeface="Calibri"/>
                        </a:rPr>
                        <a:t> </a:t>
                      </a:r>
                      <a:r>
                        <a:rPr sz="900" spc="-25" dirty="0">
                          <a:latin typeface="Calibri"/>
                          <a:cs typeface="Calibri"/>
                        </a:rPr>
                        <a:t>to</a:t>
                      </a:r>
                      <a:r>
                        <a:rPr sz="900" spc="50" dirty="0">
                          <a:latin typeface="Calibri"/>
                          <a:cs typeface="Calibri"/>
                        </a:rPr>
                        <a:t> droop</a:t>
                      </a:r>
                      <a:r>
                        <a:rPr sz="900" spc="55" dirty="0">
                          <a:latin typeface="Calibri"/>
                          <a:cs typeface="Calibri"/>
                        </a:rPr>
                        <a:t> </a:t>
                      </a:r>
                      <a:r>
                        <a:rPr sz="900" dirty="0">
                          <a:latin typeface="Calibri"/>
                          <a:cs typeface="Calibri"/>
                        </a:rPr>
                        <a:t>or</a:t>
                      </a:r>
                      <a:r>
                        <a:rPr sz="900" spc="55" dirty="0">
                          <a:latin typeface="Calibri"/>
                          <a:cs typeface="Calibri"/>
                        </a:rPr>
                        <a:t> </a:t>
                      </a:r>
                      <a:r>
                        <a:rPr sz="900" spc="70" dirty="0">
                          <a:latin typeface="Calibri"/>
                          <a:cs typeface="Calibri"/>
                        </a:rPr>
                        <a:t>upstage</a:t>
                      </a:r>
                      <a:r>
                        <a:rPr sz="900" spc="60" dirty="0">
                          <a:latin typeface="Calibri"/>
                          <a:cs typeface="Calibri"/>
                        </a:rPr>
                        <a:t> </a:t>
                      </a:r>
                      <a:r>
                        <a:rPr sz="900" dirty="0">
                          <a:latin typeface="Calibri"/>
                          <a:cs typeface="Calibri"/>
                        </a:rPr>
                        <a:t>timer,</a:t>
                      </a:r>
                      <a:r>
                        <a:rPr sz="900" spc="55" dirty="0">
                          <a:latin typeface="Calibri"/>
                          <a:cs typeface="Calibri"/>
                        </a:rPr>
                        <a:t> </a:t>
                      </a:r>
                      <a:r>
                        <a:rPr sz="900" spc="75" dirty="0">
                          <a:latin typeface="Calibri"/>
                          <a:cs typeface="Calibri"/>
                        </a:rPr>
                        <a:t>and</a:t>
                      </a:r>
                      <a:r>
                        <a:rPr sz="900" spc="60" dirty="0">
                          <a:latin typeface="Calibri"/>
                          <a:cs typeface="Calibri"/>
                        </a:rPr>
                        <a:t> reaches</a:t>
                      </a:r>
                      <a:r>
                        <a:rPr sz="900" spc="55" dirty="0">
                          <a:latin typeface="Calibri"/>
                          <a:cs typeface="Calibri"/>
                        </a:rPr>
                        <a:t> </a:t>
                      </a:r>
                      <a:r>
                        <a:rPr sz="900" spc="-25" dirty="0">
                          <a:latin typeface="Calibri"/>
                          <a:cs typeface="Calibri"/>
                        </a:rPr>
                        <a:t>the</a:t>
                      </a:r>
                      <a:r>
                        <a:rPr sz="900" spc="85" dirty="0">
                          <a:latin typeface="Calibri"/>
                          <a:cs typeface="Calibri"/>
                        </a:rPr>
                        <a:t> Backup</a:t>
                      </a:r>
                      <a:r>
                        <a:rPr sz="900" spc="20" dirty="0">
                          <a:latin typeface="Calibri"/>
                          <a:cs typeface="Calibri"/>
                        </a:rPr>
                        <a:t> </a:t>
                      </a:r>
                      <a:r>
                        <a:rPr sz="900" spc="70" dirty="0">
                          <a:latin typeface="Calibri"/>
                          <a:cs typeface="Calibri"/>
                        </a:rPr>
                        <a:t>Heat</a:t>
                      </a:r>
                      <a:r>
                        <a:rPr sz="900" spc="25" dirty="0">
                          <a:latin typeface="Calibri"/>
                          <a:cs typeface="Calibri"/>
                        </a:rPr>
                        <a:t> </a:t>
                      </a:r>
                      <a:r>
                        <a:rPr sz="900" spc="75" dirty="0">
                          <a:latin typeface="Calibri"/>
                          <a:cs typeface="Calibri"/>
                        </a:rPr>
                        <a:t>Lockout</a:t>
                      </a:r>
                      <a:r>
                        <a:rPr sz="900" spc="25" dirty="0">
                          <a:latin typeface="Calibri"/>
                          <a:cs typeface="Calibri"/>
                        </a:rPr>
                        <a:t> </a:t>
                      </a:r>
                      <a:r>
                        <a:rPr sz="900" spc="50" dirty="0">
                          <a:latin typeface="Calibri"/>
                          <a:cs typeface="Calibri"/>
                        </a:rPr>
                        <a:t>setting,</a:t>
                      </a:r>
                      <a:r>
                        <a:rPr sz="900" spc="25" dirty="0">
                          <a:latin typeface="Calibri"/>
                          <a:cs typeface="Calibri"/>
                        </a:rPr>
                        <a:t> </a:t>
                      </a:r>
                      <a:r>
                        <a:rPr sz="900" spc="60" dirty="0">
                          <a:latin typeface="Calibri"/>
                          <a:cs typeface="Calibri"/>
                        </a:rPr>
                        <a:t>then</a:t>
                      </a:r>
                      <a:r>
                        <a:rPr sz="900" spc="30" dirty="0">
                          <a:latin typeface="Calibri"/>
                          <a:cs typeface="Calibri"/>
                        </a:rPr>
                        <a:t> </a:t>
                      </a:r>
                      <a:r>
                        <a:rPr sz="900" spc="-10" dirty="0">
                          <a:latin typeface="Calibri"/>
                          <a:cs typeface="Calibri"/>
                        </a:rPr>
                        <a:t>neither</a:t>
                      </a:r>
                      <a:r>
                        <a:rPr sz="900" spc="60" dirty="0">
                          <a:latin typeface="Calibri"/>
                          <a:cs typeface="Calibri"/>
                        </a:rPr>
                        <a:t> furnace</a:t>
                      </a:r>
                      <a:r>
                        <a:rPr sz="900" spc="15" dirty="0">
                          <a:latin typeface="Calibri"/>
                          <a:cs typeface="Calibri"/>
                        </a:rPr>
                        <a:t> </a:t>
                      </a:r>
                      <a:r>
                        <a:rPr sz="900" spc="50" dirty="0">
                          <a:latin typeface="Calibri"/>
                          <a:cs typeface="Calibri"/>
                        </a:rPr>
                        <a:t>nor</a:t>
                      </a:r>
                      <a:r>
                        <a:rPr sz="900" spc="15" dirty="0">
                          <a:latin typeface="Calibri"/>
                          <a:cs typeface="Calibri"/>
                        </a:rPr>
                        <a:t> </a:t>
                      </a:r>
                      <a:r>
                        <a:rPr sz="900" spc="50" dirty="0">
                          <a:latin typeface="Calibri"/>
                          <a:cs typeface="Calibri"/>
                        </a:rPr>
                        <a:t>heat</a:t>
                      </a:r>
                      <a:r>
                        <a:rPr sz="900" spc="15" dirty="0">
                          <a:latin typeface="Calibri"/>
                          <a:cs typeface="Calibri"/>
                        </a:rPr>
                        <a:t> </a:t>
                      </a:r>
                      <a:r>
                        <a:rPr sz="900" spc="85" dirty="0">
                          <a:latin typeface="Calibri"/>
                          <a:cs typeface="Calibri"/>
                        </a:rPr>
                        <a:t>pump</a:t>
                      </a:r>
                      <a:r>
                        <a:rPr sz="900" spc="15" dirty="0">
                          <a:latin typeface="Calibri"/>
                          <a:cs typeface="Calibri"/>
                        </a:rPr>
                        <a:t> </a:t>
                      </a:r>
                      <a:r>
                        <a:rPr sz="900" spc="50" dirty="0">
                          <a:latin typeface="Calibri"/>
                          <a:cs typeface="Calibri"/>
                        </a:rPr>
                        <a:t>would</a:t>
                      </a:r>
                      <a:r>
                        <a:rPr sz="900" spc="15" dirty="0">
                          <a:latin typeface="Calibri"/>
                          <a:cs typeface="Calibri"/>
                        </a:rPr>
                        <a:t> </a:t>
                      </a:r>
                      <a:r>
                        <a:rPr sz="900" spc="60" dirty="0">
                          <a:latin typeface="Calibri"/>
                          <a:cs typeface="Calibri"/>
                        </a:rPr>
                        <a:t>run</a:t>
                      </a:r>
                      <a:r>
                        <a:rPr sz="900" spc="15" dirty="0">
                          <a:latin typeface="Calibri"/>
                          <a:cs typeface="Calibri"/>
                        </a:rPr>
                        <a:t> </a:t>
                      </a:r>
                      <a:r>
                        <a:rPr sz="900" spc="70" dirty="0">
                          <a:latin typeface="Calibri"/>
                          <a:cs typeface="Calibri"/>
                        </a:rPr>
                        <a:t>during</a:t>
                      </a:r>
                      <a:r>
                        <a:rPr sz="900" spc="15" dirty="0">
                          <a:latin typeface="Calibri"/>
                          <a:cs typeface="Calibri"/>
                        </a:rPr>
                        <a:t> </a:t>
                      </a:r>
                      <a:r>
                        <a:rPr sz="900" spc="30" dirty="0">
                          <a:latin typeface="Calibri"/>
                          <a:cs typeface="Calibri"/>
                        </a:rPr>
                        <a:t>a </a:t>
                      </a:r>
                      <a:r>
                        <a:rPr sz="900" spc="55" dirty="0">
                          <a:latin typeface="Calibri"/>
                          <a:cs typeface="Calibri"/>
                        </a:rPr>
                        <a:t>heat</a:t>
                      </a:r>
                      <a:r>
                        <a:rPr sz="900" spc="15" dirty="0">
                          <a:latin typeface="Calibri"/>
                          <a:cs typeface="Calibri"/>
                        </a:rPr>
                        <a:t> </a:t>
                      </a:r>
                      <a:r>
                        <a:rPr sz="900" spc="40" dirty="0">
                          <a:latin typeface="Calibri"/>
                          <a:cs typeface="Calibri"/>
                        </a:rPr>
                        <a:t>call.</a:t>
                      </a:r>
                      <a:endParaRPr sz="900">
                        <a:latin typeface="Calibri"/>
                        <a:cs typeface="Calibri"/>
                      </a:endParaRPr>
                    </a:p>
                    <a:p>
                      <a:pPr marL="24765" marR="38735">
                        <a:lnSpc>
                          <a:spcPts val="1000"/>
                        </a:lnSpc>
                        <a:spcBef>
                          <a:spcPts val="15"/>
                        </a:spcBef>
                      </a:pPr>
                      <a:r>
                        <a:rPr sz="900" spc="60" dirty="0">
                          <a:latin typeface="Calibri"/>
                          <a:cs typeface="Calibri"/>
                        </a:rPr>
                        <a:t>Contractors</a:t>
                      </a:r>
                      <a:r>
                        <a:rPr sz="900" spc="-15" dirty="0">
                          <a:latin typeface="Calibri"/>
                          <a:cs typeface="Calibri"/>
                        </a:rPr>
                        <a:t> </a:t>
                      </a:r>
                      <a:r>
                        <a:rPr sz="900" spc="50" dirty="0">
                          <a:latin typeface="Calibri"/>
                          <a:cs typeface="Calibri"/>
                        </a:rPr>
                        <a:t>typically</a:t>
                      </a:r>
                      <a:r>
                        <a:rPr sz="900" spc="-10" dirty="0">
                          <a:latin typeface="Calibri"/>
                          <a:cs typeface="Calibri"/>
                        </a:rPr>
                        <a:t> </a:t>
                      </a:r>
                      <a:r>
                        <a:rPr sz="900" spc="50" dirty="0">
                          <a:latin typeface="Calibri"/>
                          <a:cs typeface="Calibri"/>
                        </a:rPr>
                        <a:t>only</a:t>
                      </a:r>
                      <a:r>
                        <a:rPr sz="900" spc="-10" dirty="0">
                          <a:latin typeface="Calibri"/>
                          <a:cs typeface="Calibri"/>
                        </a:rPr>
                        <a:t> </a:t>
                      </a:r>
                      <a:r>
                        <a:rPr sz="900" spc="80" dirty="0">
                          <a:latin typeface="Calibri"/>
                          <a:cs typeface="Calibri"/>
                        </a:rPr>
                        <a:t>use</a:t>
                      </a:r>
                      <a:r>
                        <a:rPr sz="900" spc="-10" dirty="0">
                          <a:latin typeface="Calibri"/>
                          <a:cs typeface="Calibri"/>
                        </a:rPr>
                        <a:t> </a:t>
                      </a:r>
                      <a:r>
                        <a:rPr sz="900" spc="60" dirty="0">
                          <a:latin typeface="Calibri"/>
                          <a:cs typeface="Calibri"/>
                        </a:rPr>
                        <a:t>this</a:t>
                      </a:r>
                      <a:r>
                        <a:rPr sz="900" spc="-10" dirty="0">
                          <a:latin typeface="Calibri"/>
                          <a:cs typeface="Calibri"/>
                        </a:rPr>
                        <a:t> </a:t>
                      </a:r>
                      <a:r>
                        <a:rPr sz="900" spc="60" dirty="0">
                          <a:latin typeface="Calibri"/>
                          <a:cs typeface="Calibri"/>
                        </a:rPr>
                        <a:t>setting</a:t>
                      </a:r>
                      <a:r>
                        <a:rPr sz="900" spc="-20" dirty="0">
                          <a:latin typeface="Calibri"/>
                          <a:cs typeface="Calibri"/>
                        </a:rPr>
                        <a:t> </a:t>
                      </a:r>
                      <a:r>
                        <a:rPr sz="900" spc="45" dirty="0">
                          <a:latin typeface="Calibri"/>
                          <a:cs typeface="Calibri"/>
                        </a:rPr>
                        <a:t>on </a:t>
                      </a:r>
                      <a:r>
                        <a:rPr sz="900" spc="70" dirty="0">
                          <a:latin typeface="Calibri"/>
                          <a:cs typeface="Calibri"/>
                        </a:rPr>
                        <a:t>dual</a:t>
                      </a:r>
                      <a:r>
                        <a:rPr sz="900" spc="10" dirty="0">
                          <a:latin typeface="Calibri"/>
                          <a:cs typeface="Calibri"/>
                        </a:rPr>
                        <a:t> </a:t>
                      </a:r>
                      <a:r>
                        <a:rPr sz="900" spc="55" dirty="0">
                          <a:latin typeface="Calibri"/>
                          <a:cs typeface="Calibri"/>
                        </a:rPr>
                        <a:t>fuel</a:t>
                      </a:r>
                      <a:r>
                        <a:rPr sz="900" spc="10" dirty="0">
                          <a:latin typeface="Calibri"/>
                          <a:cs typeface="Calibri"/>
                        </a:rPr>
                        <a:t> </a:t>
                      </a:r>
                      <a:r>
                        <a:rPr sz="900" spc="65" dirty="0">
                          <a:latin typeface="Calibri"/>
                          <a:cs typeface="Calibri"/>
                        </a:rPr>
                        <a:t>applications</a:t>
                      </a:r>
                      <a:r>
                        <a:rPr sz="900" spc="5" dirty="0">
                          <a:latin typeface="Calibri"/>
                          <a:cs typeface="Calibri"/>
                        </a:rPr>
                        <a:t> </a:t>
                      </a:r>
                      <a:r>
                        <a:rPr sz="900" spc="90" dirty="0">
                          <a:latin typeface="Calibri"/>
                          <a:cs typeface="Calibri"/>
                        </a:rPr>
                        <a:t>as</a:t>
                      </a:r>
                      <a:r>
                        <a:rPr sz="900" spc="15" dirty="0">
                          <a:latin typeface="Calibri"/>
                          <a:cs typeface="Calibri"/>
                        </a:rPr>
                        <a:t> </a:t>
                      </a:r>
                      <a:r>
                        <a:rPr sz="900" spc="80" dirty="0">
                          <a:latin typeface="Calibri"/>
                          <a:cs typeface="Calibri"/>
                        </a:rPr>
                        <a:t>a</a:t>
                      </a:r>
                      <a:r>
                        <a:rPr sz="900" spc="10" dirty="0">
                          <a:latin typeface="Calibri"/>
                          <a:cs typeface="Calibri"/>
                        </a:rPr>
                        <a:t> </a:t>
                      </a:r>
                      <a:r>
                        <a:rPr sz="900" spc="55" dirty="0">
                          <a:latin typeface="Calibri"/>
                          <a:cs typeface="Calibri"/>
                        </a:rPr>
                        <a:t>warm</a:t>
                      </a:r>
                      <a:r>
                        <a:rPr sz="900" spc="15" dirty="0">
                          <a:latin typeface="Calibri"/>
                          <a:cs typeface="Calibri"/>
                        </a:rPr>
                        <a:t> </a:t>
                      </a:r>
                      <a:r>
                        <a:rPr sz="900" spc="-10" dirty="0">
                          <a:latin typeface="Calibri"/>
                          <a:cs typeface="Calibri"/>
                        </a:rPr>
                        <a:t>weather</a:t>
                      </a:r>
                      <a:r>
                        <a:rPr sz="900" spc="70" dirty="0">
                          <a:latin typeface="Calibri"/>
                          <a:cs typeface="Calibri"/>
                        </a:rPr>
                        <a:t> shut</a:t>
                      </a:r>
                      <a:r>
                        <a:rPr sz="900" spc="65" dirty="0">
                          <a:latin typeface="Calibri"/>
                          <a:cs typeface="Calibri"/>
                        </a:rPr>
                        <a:t> </a:t>
                      </a:r>
                      <a:r>
                        <a:rPr sz="900" spc="50" dirty="0">
                          <a:latin typeface="Calibri"/>
                          <a:cs typeface="Calibri"/>
                        </a:rPr>
                        <a:t>down</a:t>
                      </a:r>
                      <a:r>
                        <a:rPr sz="900" spc="65" dirty="0">
                          <a:latin typeface="Calibri"/>
                          <a:cs typeface="Calibri"/>
                        </a:rPr>
                        <a:t> </a:t>
                      </a:r>
                      <a:r>
                        <a:rPr sz="900" spc="55" dirty="0">
                          <a:latin typeface="Calibri"/>
                          <a:cs typeface="Calibri"/>
                        </a:rPr>
                        <a:t>setting</a:t>
                      </a:r>
                      <a:r>
                        <a:rPr sz="900" spc="65" dirty="0">
                          <a:latin typeface="Calibri"/>
                          <a:cs typeface="Calibri"/>
                        </a:rPr>
                        <a:t> </a:t>
                      </a:r>
                      <a:r>
                        <a:rPr sz="900" dirty="0">
                          <a:latin typeface="Calibri"/>
                          <a:cs typeface="Calibri"/>
                        </a:rPr>
                        <a:t>for</a:t>
                      </a:r>
                      <a:r>
                        <a:rPr sz="900" spc="70" dirty="0">
                          <a:latin typeface="Calibri"/>
                          <a:cs typeface="Calibri"/>
                        </a:rPr>
                        <a:t> </a:t>
                      </a:r>
                      <a:r>
                        <a:rPr sz="900" dirty="0">
                          <a:latin typeface="Calibri"/>
                          <a:cs typeface="Calibri"/>
                        </a:rPr>
                        <a:t>the</a:t>
                      </a:r>
                      <a:r>
                        <a:rPr sz="900" spc="65" dirty="0">
                          <a:latin typeface="Calibri"/>
                          <a:cs typeface="Calibri"/>
                        </a:rPr>
                        <a:t> </a:t>
                      </a:r>
                      <a:r>
                        <a:rPr sz="900" spc="40" dirty="0">
                          <a:latin typeface="Calibri"/>
                          <a:cs typeface="Calibri"/>
                        </a:rPr>
                        <a:t>furnace.</a:t>
                      </a:r>
                      <a:endParaRPr sz="900">
                        <a:latin typeface="Calibri"/>
                        <a:cs typeface="Calibri"/>
                      </a:endParaRPr>
                    </a:p>
                  </a:txBody>
                  <a:tcPr marL="0" marR="0" marT="9381"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1550939">
                <a:tc>
                  <a:txBody>
                    <a:bodyPr/>
                    <a:lstStyle/>
                    <a:p>
                      <a:pPr marL="24765">
                        <a:lnSpc>
                          <a:spcPct val="100000"/>
                        </a:lnSpc>
                      </a:pPr>
                      <a:r>
                        <a:rPr sz="900" spc="80" dirty="0">
                          <a:latin typeface="Calibri"/>
                          <a:cs typeface="Calibri"/>
                        </a:rPr>
                        <a:t>3140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8100" indent="-635">
                        <a:lnSpc>
                          <a:spcPct val="92600"/>
                        </a:lnSpc>
                        <a:spcBef>
                          <a:spcPts val="80"/>
                        </a:spcBef>
                      </a:pPr>
                      <a:r>
                        <a:rPr sz="900" spc="65" dirty="0">
                          <a:latin typeface="Calibri"/>
                          <a:cs typeface="Calibri"/>
                        </a:rPr>
                        <a:t>Cool</a:t>
                      </a:r>
                      <a:r>
                        <a:rPr sz="900" spc="25" dirty="0">
                          <a:latin typeface="Calibri"/>
                          <a:cs typeface="Calibri"/>
                        </a:rPr>
                        <a:t> </a:t>
                      </a:r>
                      <a:r>
                        <a:rPr sz="900" spc="55" dirty="0">
                          <a:latin typeface="Calibri"/>
                          <a:cs typeface="Calibri"/>
                        </a:rPr>
                        <a:t>/ Compressor </a:t>
                      </a:r>
                      <a:r>
                        <a:rPr sz="900" spc="75" dirty="0">
                          <a:latin typeface="Calibri"/>
                          <a:cs typeface="Calibri"/>
                        </a:rPr>
                        <a:t>Cycles</a:t>
                      </a:r>
                      <a:r>
                        <a:rPr sz="900" spc="-45" dirty="0">
                          <a:latin typeface="Calibri"/>
                          <a:cs typeface="Calibri"/>
                        </a:rPr>
                        <a:t> </a:t>
                      </a:r>
                      <a:r>
                        <a:rPr sz="900" spc="55" dirty="0">
                          <a:latin typeface="Calibri"/>
                          <a:cs typeface="Calibri"/>
                        </a:rPr>
                        <a:t>Per</a:t>
                      </a:r>
                      <a:r>
                        <a:rPr sz="900" spc="-35" dirty="0">
                          <a:latin typeface="Calibri"/>
                          <a:cs typeface="Calibri"/>
                        </a:rPr>
                        <a:t> </a:t>
                      </a:r>
                      <a:r>
                        <a:rPr sz="900" spc="55" dirty="0">
                          <a:latin typeface="Calibri"/>
                          <a:cs typeface="Calibri"/>
                        </a:rPr>
                        <a:t>Hour </a:t>
                      </a:r>
                      <a:r>
                        <a:rPr sz="900" spc="80" dirty="0">
                          <a:latin typeface="Calibri"/>
                          <a:cs typeface="Calibri"/>
                        </a:rPr>
                        <a:t>Stage</a:t>
                      </a:r>
                      <a:r>
                        <a:rPr sz="900" spc="5" dirty="0">
                          <a:latin typeface="Calibri"/>
                          <a:cs typeface="Calibri"/>
                        </a:rPr>
                        <a:t> </a:t>
                      </a:r>
                      <a:r>
                        <a:rPr sz="900" spc="50" dirty="0">
                          <a:latin typeface="Calibri"/>
                          <a:cs typeface="Calibri"/>
                        </a:rPr>
                        <a:t>1</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1-</a:t>
                      </a:r>
                      <a:r>
                        <a:rPr sz="900" spc="50" dirty="0">
                          <a:latin typeface="Calibri"/>
                          <a:cs typeface="Calibri"/>
                        </a:rPr>
                        <a:t>6</a:t>
                      </a:r>
                      <a:endParaRPr lang="en-US" sz="900" spc="50" dirty="0">
                        <a:latin typeface="Calibri"/>
                        <a:cs typeface="Calibri"/>
                      </a:endParaRPr>
                    </a:p>
                    <a:p>
                      <a:pPr marL="24765">
                        <a:lnSpc>
                          <a:spcPct val="100000"/>
                        </a:lnSpc>
                      </a:pPr>
                      <a:endParaRPr lang="en-US" sz="900" spc="50" dirty="0">
                        <a:latin typeface="Calibri"/>
                        <a:cs typeface="Calibri"/>
                      </a:endParaRPr>
                    </a:p>
                    <a:p>
                      <a:pPr marL="24765">
                        <a:lnSpc>
                          <a:spcPct val="100000"/>
                        </a:lnSpc>
                      </a:pPr>
                      <a:r>
                        <a:rPr lang="en-US" sz="900" spc="45" dirty="0">
                          <a:highlight>
                            <a:srgbClr val="FFFF00"/>
                          </a:highlight>
                          <a:latin typeface="+mn-lt"/>
                          <a:cs typeface="Calibri"/>
                        </a:rPr>
                        <a:t>Select 5 as a default</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dirty="0">
                          <a:latin typeface="Calibri"/>
                          <a:cs typeface="Calibri"/>
                        </a:rPr>
                        <a:t>3</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86055" indent="-635" algn="just">
                        <a:lnSpc>
                          <a:spcPct val="92500"/>
                        </a:lnSpc>
                        <a:spcBef>
                          <a:spcPts val="80"/>
                        </a:spcBef>
                      </a:pPr>
                      <a:r>
                        <a:rPr sz="900" spc="75" dirty="0">
                          <a:latin typeface="Calibri"/>
                          <a:cs typeface="Calibri"/>
                        </a:rPr>
                        <a:t>This</a:t>
                      </a:r>
                      <a:r>
                        <a:rPr sz="900" spc="10" dirty="0">
                          <a:latin typeface="Calibri"/>
                          <a:cs typeface="Calibri"/>
                        </a:rPr>
                        <a:t> </a:t>
                      </a:r>
                      <a:r>
                        <a:rPr sz="900" spc="95" dirty="0">
                          <a:latin typeface="Calibri"/>
                          <a:cs typeface="Calibri"/>
                        </a:rPr>
                        <a:t>ISU</a:t>
                      </a:r>
                      <a:r>
                        <a:rPr sz="900" spc="15"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only</a:t>
                      </a:r>
                      <a:r>
                        <a:rPr sz="900" spc="10" dirty="0">
                          <a:latin typeface="Calibri"/>
                          <a:cs typeface="Calibri"/>
                        </a:rPr>
                        <a:t> </a:t>
                      </a:r>
                      <a:r>
                        <a:rPr sz="900" spc="65" dirty="0">
                          <a:latin typeface="Calibri"/>
                          <a:cs typeface="Calibri"/>
                        </a:rPr>
                        <a:t>displayed</a:t>
                      </a:r>
                      <a:r>
                        <a:rPr sz="900" spc="15" dirty="0">
                          <a:latin typeface="Calibri"/>
                          <a:cs typeface="Calibri"/>
                        </a:rPr>
                        <a:t> </a:t>
                      </a:r>
                      <a:r>
                        <a:rPr sz="900" spc="60" dirty="0">
                          <a:latin typeface="Calibri"/>
                          <a:cs typeface="Calibri"/>
                        </a:rPr>
                        <a:t>when</a:t>
                      </a:r>
                      <a:r>
                        <a:rPr sz="900" spc="15" dirty="0">
                          <a:latin typeface="Calibri"/>
                          <a:cs typeface="Calibri"/>
                        </a:rPr>
                        <a:t> </a:t>
                      </a:r>
                      <a:r>
                        <a:rPr sz="900" spc="95" dirty="0">
                          <a:latin typeface="Calibri"/>
                          <a:cs typeface="Calibri"/>
                        </a:rPr>
                        <a:t>ISU</a:t>
                      </a:r>
                      <a:r>
                        <a:rPr sz="900" spc="15" dirty="0">
                          <a:latin typeface="Calibri"/>
                          <a:cs typeface="Calibri"/>
                        </a:rPr>
                        <a:t> </a:t>
                      </a:r>
                      <a:r>
                        <a:rPr sz="900" spc="80" dirty="0">
                          <a:latin typeface="Calibri"/>
                          <a:cs typeface="Calibri"/>
                        </a:rPr>
                        <a:t>2070 </a:t>
                      </a:r>
                      <a:r>
                        <a:rPr sz="900" spc="70" dirty="0">
                          <a:latin typeface="Calibri"/>
                          <a:cs typeface="Calibri"/>
                        </a:rPr>
                        <a:t>Cool</a:t>
                      </a:r>
                      <a:r>
                        <a:rPr sz="900" spc="30" dirty="0">
                          <a:latin typeface="Calibri"/>
                          <a:cs typeface="Calibri"/>
                        </a:rPr>
                        <a:t> </a:t>
                      </a:r>
                      <a:r>
                        <a:rPr sz="900" spc="105" dirty="0">
                          <a:latin typeface="Calibri"/>
                          <a:cs typeface="Calibri"/>
                        </a:rPr>
                        <a:t>/</a:t>
                      </a:r>
                      <a:r>
                        <a:rPr sz="900" spc="30" dirty="0">
                          <a:latin typeface="Calibri"/>
                          <a:cs typeface="Calibri"/>
                        </a:rPr>
                        <a:t> </a:t>
                      </a:r>
                      <a:r>
                        <a:rPr sz="900" spc="70" dirty="0">
                          <a:latin typeface="Calibri"/>
                          <a:cs typeface="Calibri"/>
                        </a:rPr>
                        <a:t>Compressor</a:t>
                      </a:r>
                      <a:r>
                        <a:rPr sz="900" spc="25" dirty="0">
                          <a:latin typeface="Calibri"/>
                          <a:cs typeface="Calibri"/>
                        </a:rPr>
                        <a:t> </a:t>
                      </a:r>
                      <a:r>
                        <a:rPr sz="900" spc="80" dirty="0">
                          <a:latin typeface="Calibri"/>
                          <a:cs typeface="Calibri"/>
                        </a:rPr>
                        <a:t>Stages</a:t>
                      </a:r>
                      <a:r>
                        <a:rPr sz="900" spc="30" dirty="0">
                          <a:latin typeface="Calibri"/>
                          <a:cs typeface="Calibri"/>
                        </a:rPr>
                        <a:t> </a:t>
                      </a:r>
                      <a:r>
                        <a:rPr sz="900" spc="70" dirty="0">
                          <a:latin typeface="Calibri"/>
                          <a:cs typeface="Calibri"/>
                        </a:rPr>
                        <a:t>is</a:t>
                      </a:r>
                      <a:r>
                        <a:rPr sz="900" spc="30"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30" dirty="0">
                          <a:latin typeface="Calibri"/>
                          <a:cs typeface="Calibri"/>
                        </a:rPr>
                        <a:t> </a:t>
                      </a:r>
                      <a:r>
                        <a:rPr sz="900" spc="100" dirty="0">
                          <a:latin typeface="Calibri"/>
                          <a:cs typeface="Calibri"/>
                        </a:rPr>
                        <a:t>1</a:t>
                      </a:r>
                      <a:r>
                        <a:rPr sz="900" spc="20" dirty="0">
                          <a:latin typeface="Calibri"/>
                          <a:cs typeface="Calibri"/>
                        </a:rPr>
                        <a:t> </a:t>
                      </a:r>
                      <a:r>
                        <a:rPr sz="900" dirty="0">
                          <a:latin typeface="Calibri"/>
                          <a:cs typeface="Calibri"/>
                        </a:rPr>
                        <a:t>or</a:t>
                      </a:r>
                      <a:r>
                        <a:rPr sz="900" spc="30" dirty="0">
                          <a:latin typeface="Calibri"/>
                          <a:cs typeface="Calibri"/>
                        </a:rPr>
                        <a:t> </a:t>
                      </a:r>
                      <a:r>
                        <a:rPr sz="900" spc="50" dirty="0">
                          <a:latin typeface="Calibri"/>
                          <a:cs typeface="Calibri"/>
                        </a:rPr>
                        <a:t>2 </a:t>
                      </a:r>
                      <a:r>
                        <a:rPr sz="900" spc="45" dirty="0">
                          <a:latin typeface="Calibri"/>
                          <a:cs typeface="Calibri"/>
                        </a:rPr>
                        <a:t>stage.</a:t>
                      </a:r>
                      <a:endParaRPr sz="900">
                        <a:latin typeface="Calibri"/>
                        <a:cs typeface="Calibri"/>
                      </a:endParaRPr>
                    </a:p>
                    <a:p>
                      <a:pPr marL="24765" marR="63500">
                        <a:lnSpc>
                          <a:spcPct val="92600"/>
                        </a:lnSpc>
                      </a:pPr>
                      <a:r>
                        <a:rPr sz="900" spc="65" dirty="0">
                          <a:latin typeface="Calibri"/>
                          <a:cs typeface="Calibri"/>
                        </a:rPr>
                        <a:t>Cycle</a:t>
                      </a:r>
                      <a:r>
                        <a:rPr sz="900" spc="40" dirty="0">
                          <a:latin typeface="Calibri"/>
                          <a:cs typeface="Calibri"/>
                        </a:rPr>
                        <a:t> </a:t>
                      </a:r>
                      <a:r>
                        <a:rPr sz="900" dirty="0">
                          <a:latin typeface="Calibri"/>
                          <a:cs typeface="Calibri"/>
                        </a:rPr>
                        <a:t>rate</a:t>
                      </a:r>
                      <a:r>
                        <a:rPr sz="900" spc="40" dirty="0">
                          <a:latin typeface="Calibri"/>
                          <a:cs typeface="Calibri"/>
                        </a:rPr>
                        <a:t> </a:t>
                      </a:r>
                      <a:r>
                        <a:rPr sz="900" spc="55" dirty="0">
                          <a:latin typeface="Calibri"/>
                          <a:cs typeface="Calibri"/>
                        </a:rPr>
                        <a:t>limits</a:t>
                      </a:r>
                      <a:r>
                        <a:rPr sz="900" spc="45" dirty="0">
                          <a:latin typeface="Calibri"/>
                          <a:cs typeface="Calibri"/>
                        </a:rPr>
                        <a:t> </a:t>
                      </a:r>
                      <a:r>
                        <a:rPr sz="900" spc="50" dirty="0">
                          <a:latin typeface="Calibri"/>
                          <a:cs typeface="Calibri"/>
                        </a:rPr>
                        <a:t>the</a:t>
                      </a:r>
                      <a:r>
                        <a:rPr sz="900" spc="40" dirty="0">
                          <a:latin typeface="Calibri"/>
                          <a:cs typeface="Calibri"/>
                        </a:rPr>
                        <a:t> </a:t>
                      </a:r>
                      <a:r>
                        <a:rPr sz="900" spc="85" dirty="0">
                          <a:latin typeface="Calibri"/>
                          <a:cs typeface="Calibri"/>
                        </a:rPr>
                        <a:t>maximum</a:t>
                      </a:r>
                      <a:r>
                        <a:rPr sz="900" spc="45" dirty="0">
                          <a:latin typeface="Calibri"/>
                          <a:cs typeface="Calibri"/>
                        </a:rPr>
                        <a:t> </a:t>
                      </a:r>
                      <a:r>
                        <a:rPr sz="900" spc="65" dirty="0">
                          <a:latin typeface="Calibri"/>
                          <a:cs typeface="Calibri"/>
                        </a:rPr>
                        <a:t>number</a:t>
                      </a:r>
                      <a:r>
                        <a:rPr sz="900" spc="40" dirty="0">
                          <a:latin typeface="Calibri"/>
                          <a:cs typeface="Calibri"/>
                        </a:rPr>
                        <a:t> </a:t>
                      </a:r>
                      <a:r>
                        <a:rPr sz="900" spc="-25" dirty="0">
                          <a:latin typeface="Calibri"/>
                          <a:cs typeface="Calibri"/>
                        </a:rPr>
                        <a:t>of</a:t>
                      </a:r>
                      <a:r>
                        <a:rPr sz="900" spc="60" dirty="0">
                          <a:latin typeface="Calibri"/>
                          <a:cs typeface="Calibri"/>
                        </a:rPr>
                        <a:t> times</a:t>
                      </a:r>
                      <a:r>
                        <a:rPr sz="900" spc="20" dirty="0">
                          <a:latin typeface="Calibri"/>
                          <a:cs typeface="Calibri"/>
                        </a:rPr>
                        <a:t> </a:t>
                      </a:r>
                      <a:r>
                        <a:rPr sz="900" dirty="0">
                          <a:latin typeface="Calibri"/>
                          <a:cs typeface="Calibri"/>
                        </a:rPr>
                        <a:t>the</a:t>
                      </a:r>
                      <a:r>
                        <a:rPr sz="900" spc="30" dirty="0">
                          <a:latin typeface="Calibri"/>
                          <a:cs typeface="Calibri"/>
                        </a:rPr>
                        <a:t> </a:t>
                      </a:r>
                      <a:r>
                        <a:rPr sz="900" spc="65" dirty="0">
                          <a:latin typeface="Calibri"/>
                          <a:cs typeface="Calibri"/>
                        </a:rPr>
                        <a:t>system</a:t>
                      </a:r>
                      <a:r>
                        <a:rPr sz="900" spc="30" dirty="0">
                          <a:latin typeface="Calibri"/>
                          <a:cs typeface="Calibri"/>
                        </a:rPr>
                        <a:t> </a:t>
                      </a:r>
                      <a:r>
                        <a:rPr sz="900" spc="85" dirty="0">
                          <a:latin typeface="Calibri"/>
                          <a:cs typeface="Calibri"/>
                        </a:rPr>
                        <a:t>can</a:t>
                      </a:r>
                      <a:r>
                        <a:rPr sz="900" spc="30" dirty="0">
                          <a:latin typeface="Calibri"/>
                          <a:cs typeface="Calibri"/>
                        </a:rPr>
                        <a:t> </a:t>
                      </a:r>
                      <a:r>
                        <a:rPr sz="900" spc="60" dirty="0">
                          <a:latin typeface="Calibri"/>
                          <a:cs typeface="Calibri"/>
                        </a:rPr>
                        <a:t>cycle</a:t>
                      </a:r>
                      <a:r>
                        <a:rPr sz="900" spc="30" dirty="0">
                          <a:latin typeface="Calibri"/>
                          <a:cs typeface="Calibri"/>
                        </a:rPr>
                        <a:t> </a:t>
                      </a:r>
                      <a:r>
                        <a:rPr sz="900" spc="65" dirty="0">
                          <a:latin typeface="Calibri"/>
                          <a:cs typeface="Calibri"/>
                        </a:rPr>
                        <a:t>in</a:t>
                      </a:r>
                      <a:r>
                        <a:rPr sz="900" spc="25" dirty="0">
                          <a:latin typeface="Calibri"/>
                          <a:cs typeface="Calibri"/>
                        </a:rPr>
                        <a:t> </a:t>
                      </a:r>
                      <a:r>
                        <a:rPr sz="900" spc="80" dirty="0">
                          <a:latin typeface="Calibri"/>
                          <a:cs typeface="Calibri"/>
                        </a:rPr>
                        <a:t>a</a:t>
                      </a:r>
                      <a:r>
                        <a:rPr sz="900" spc="30" dirty="0">
                          <a:latin typeface="Calibri"/>
                          <a:cs typeface="Calibri"/>
                        </a:rPr>
                        <a:t> </a:t>
                      </a:r>
                      <a:r>
                        <a:rPr sz="900" spc="100" dirty="0">
                          <a:latin typeface="Calibri"/>
                          <a:cs typeface="Calibri"/>
                        </a:rPr>
                        <a:t>1</a:t>
                      </a:r>
                      <a:r>
                        <a:rPr sz="900" spc="30" dirty="0">
                          <a:latin typeface="Calibri"/>
                          <a:cs typeface="Calibri"/>
                        </a:rPr>
                        <a:t> </a:t>
                      </a:r>
                      <a:r>
                        <a:rPr sz="900" spc="40" dirty="0">
                          <a:latin typeface="Calibri"/>
                          <a:cs typeface="Calibri"/>
                        </a:rPr>
                        <a:t>hour</a:t>
                      </a:r>
                      <a:r>
                        <a:rPr sz="900" spc="500" dirty="0">
                          <a:latin typeface="Calibri"/>
                          <a:cs typeface="Calibri"/>
                        </a:rPr>
                        <a:t> </a:t>
                      </a:r>
                      <a:r>
                        <a:rPr sz="900" dirty="0">
                          <a:latin typeface="Calibri"/>
                          <a:cs typeface="Calibri"/>
                        </a:rPr>
                        <a:t>period</a:t>
                      </a:r>
                      <a:r>
                        <a:rPr sz="900" spc="114" dirty="0">
                          <a:latin typeface="Calibri"/>
                          <a:cs typeface="Calibri"/>
                        </a:rPr>
                        <a:t> </a:t>
                      </a:r>
                      <a:r>
                        <a:rPr sz="900" spc="70" dirty="0">
                          <a:latin typeface="Calibri"/>
                          <a:cs typeface="Calibri"/>
                        </a:rPr>
                        <a:t>measured</a:t>
                      </a:r>
                      <a:r>
                        <a:rPr sz="900" spc="100" dirty="0">
                          <a:latin typeface="Calibri"/>
                          <a:cs typeface="Calibri"/>
                        </a:rPr>
                        <a:t> </a:t>
                      </a:r>
                      <a:r>
                        <a:rPr sz="900" dirty="0">
                          <a:latin typeface="Calibri"/>
                          <a:cs typeface="Calibri"/>
                        </a:rPr>
                        <a:t>at</a:t>
                      </a:r>
                      <a:r>
                        <a:rPr sz="900" spc="120" dirty="0">
                          <a:latin typeface="Calibri"/>
                          <a:cs typeface="Calibri"/>
                        </a:rPr>
                        <a:t> </a:t>
                      </a:r>
                      <a:r>
                        <a:rPr sz="900" spc="80" dirty="0">
                          <a:latin typeface="Calibri"/>
                          <a:cs typeface="Calibri"/>
                        </a:rPr>
                        <a:t>a</a:t>
                      </a:r>
                      <a:r>
                        <a:rPr sz="900" spc="100" dirty="0">
                          <a:latin typeface="Calibri"/>
                          <a:cs typeface="Calibri"/>
                        </a:rPr>
                        <a:t> </a:t>
                      </a:r>
                      <a:r>
                        <a:rPr sz="900" spc="165" dirty="0">
                          <a:latin typeface="Calibri"/>
                          <a:cs typeface="Calibri"/>
                        </a:rPr>
                        <a:t>50%</a:t>
                      </a:r>
                      <a:r>
                        <a:rPr sz="900" spc="105" dirty="0">
                          <a:latin typeface="Calibri"/>
                          <a:cs typeface="Calibri"/>
                        </a:rPr>
                        <a:t> </a:t>
                      </a:r>
                      <a:r>
                        <a:rPr sz="900" dirty="0">
                          <a:latin typeface="Calibri"/>
                          <a:cs typeface="Calibri"/>
                        </a:rPr>
                        <a:t>load.</a:t>
                      </a:r>
                      <a:r>
                        <a:rPr sz="900" spc="114" dirty="0">
                          <a:latin typeface="Calibri"/>
                          <a:cs typeface="Calibri"/>
                        </a:rPr>
                        <a:t> </a:t>
                      </a:r>
                      <a:r>
                        <a:rPr sz="900" spc="35" dirty="0">
                          <a:latin typeface="Calibri"/>
                          <a:cs typeface="Calibri"/>
                        </a:rPr>
                        <a:t>For </a:t>
                      </a:r>
                      <a:r>
                        <a:rPr sz="900" spc="50" dirty="0">
                          <a:latin typeface="Calibri"/>
                          <a:cs typeface="Calibri"/>
                        </a:rPr>
                        <a:t>example,</a:t>
                      </a:r>
                      <a:r>
                        <a:rPr sz="900" spc="30" dirty="0">
                          <a:latin typeface="Calibri"/>
                          <a:cs typeface="Calibri"/>
                        </a:rPr>
                        <a:t> </a:t>
                      </a:r>
                      <a:r>
                        <a:rPr sz="900" spc="55" dirty="0">
                          <a:latin typeface="Calibri"/>
                          <a:cs typeface="Calibri"/>
                        </a:rPr>
                        <a:t>when</a:t>
                      </a:r>
                      <a:r>
                        <a:rPr sz="900" spc="35"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30" dirty="0">
                          <a:latin typeface="Calibri"/>
                          <a:cs typeface="Calibri"/>
                        </a:rPr>
                        <a:t> </a:t>
                      </a:r>
                      <a:r>
                        <a:rPr sz="900" spc="100" dirty="0">
                          <a:latin typeface="Calibri"/>
                          <a:cs typeface="Calibri"/>
                        </a:rPr>
                        <a:t>3</a:t>
                      </a:r>
                      <a:r>
                        <a:rPr sz="900" spc="30" dirty="0">
                          <a:latin typeface="Calibri"/>
                          <a:cs typeface="Calibri"/>
                        </a:rPr>
                        <a:t> </a:t>
                      </a:r>
                      <a:r>
                        <a:rPr sz="900" spc="100" dirty="0">
                          <a:latin typeface="Calibri"/>
                          <a:cs typeface="Calibri"/>
                        </a:rPr>
                        <a:t>CPH,</a:t>
                      </a:r>
                      <a:r>
                        <a:rPr sz="900" spc="25" dirty="0">
                          <a:latin typeface="Calibri"/>
                          <a:cs typeface="Calibri"/>
                        </a:rPr>
                        <a:t> </a:t>
                      </a:r>
                      <a:r>
                        <a:rPr sz="900" dirty="0">
                          <a:latin typeface="Calibri"/>
                          <a:cs typeface="Calibri"/>
                        </a:rPr>
                        <a:t>at</a:t>
                      </a:r>
                      <a:r>
                        <a:rPr sz="900" spc="30" dirty="0">
                          <a:latin typeface="Calibri"/>
                          <a:cs typeface="Calibri"/>
                        </a:rPr>
                        <a:t> </a:t>
                      </a:r>
                      <a:r>
                        <a:rPr sz="900" spc="80" dirty="0">
                          <a:latin typeface="Calibri"/>
                          <a:cs typeface="Calibri"/>
                        </a:rPr>
                        <a:t>a</a:t>
                      </a:r>
                      <a:r>
                        <a:rPr sz="900" spc="30" dirty="0">
                          <a:latin typeface="Calibri"/>
                          <a:cs typeface="Calibri"/>
                        </a:rPr>
                        <a:t> </a:t>
                      </a:r>
                      <a:r>
                        <a:rPr sz="900" spc="160" dirty="0">
                          <a:latin typeface="Calibri"/>
                          <a:cs typeface="Calibri"/>
                        </a:rPr>
                        <a:t>50%</a:t>
                      </a:r>
                      <a:r>
                        <a:rPr sz="900" spc="35" dirty="0">
                          <a:latin typeface="Calibri"/>
                          <a:cs typeface="Calibri"/>
                        </a:rPr>
                        <a:t> </a:t>
                      </a:r>
                      <a:r>
                        <a:rPr sz="900" spc="-10" dirty="0">
                          <a:latin typeface="Calibri"/>
                          <a:cs typeface="Calibri"/>
                        </a:rPr>
                        <a:t>load,</a:t>
                      </a:r>
                      <a:r>
                        <a:rPr sz="900" dirty="0">
                          <a:latin typeface="Calibri"/>
                          <a:cs typeface="Calibri"/>
                        </a:rPr>
                        <a:t> the</a:t>
                      </a:r>
                      <a:r>
                        <a:rPr sz="900" spc="55" dirty="0">
                          <a:latin typeface="Calibri"/>
                          <a:cs typeface="Calibri"/>
                        </a:rPr>
                        <a:t> </a:t>
                      </a:r>
                      <a:r>
                        <a:rPr sz="900" spc="70" dirty="0">
                          <a:latin typeface="Calibri"/>
                          <a:cs typeface="Calibri"/>
                        </a:rPr>
                        <a:t>most</a:t>
                      </a:r>
                      <a:r>
                        <a:rPr sz="900" spc="60" dirty="0">
                          <a:latin typeface="Calibri"/>
                          <a:cs typeface="Calibri"/>
                        </a:rPr>
                        <a:t> </a:t>
                      </a:r>
                      <a:r>
                        <a:rPr sz="900" dirty="0">
                          <a:latin typeface="Calibri"/>
                          <a:cs typeface="Calibri"/>
                        </a:rPr>
                        <a:t>the</a:t>
                      </a:r>
                      <a:r>
                        <a:rPr sz="900" spc="55" dirty="0">
                          <a:latin typeface="Calibri"/>
                          <a:cs typeface="Calibri"/>
                        </a:rPr>
                        <a:t> </a:t>
                      </a:r>
                      <a:r>
                        <a:rPr sz="900" spc="65" dirty="0">
                          <a:latin typeface="Calibri"/>
                          <a:cs typeface="Calibri"/>
                        </a:rPr>
                        <a:t>system</a:t>
                      </a:r>
                      <a:r>
                        <a:rPr sz="900" spc="60" dirty="0">
                          <a:latin typeface="Calibri"/>
                          <a:cs typeface="Calibri"/>
                        </a:rPr>
                        <a:t> </a:t>
                      </a:r>
                      <a:r>
                        <a:rPr sz="900" dirty="0">
                          <a:latin typeface="Calibri"/>
                          <a:cs typeface="Calibri"/>
                        </a:rPr>
                        <a:t>will</a:t>
                      </a:r>
                      <a:r>
                        <a:rPr sz="900" spc="60" dirty="0">
                          <a:latin typeface="Calibri"/>
                          <a:cs typeface="Calibri"/>
                        </a:rPr>
                        <a:t> cycle</a:t>
                      </a:r>
                      <a:r>
                        <a:rPr sz="900" spc="55" dirty="0">
                          <a:latin typeface="Calibri"/>
                          <a:cs typeface="Calibri"/>
                        </a:rPr>
                        <a:t> </a:t>
                      </a:r>
                      <a:r>
                        <a:rPr sz="900" spc="70" dirty="0">
                          <a:latin typeface="Calibri"/>
                          <a:cs typeface="Calibri"/>
                        </a:rPr>
                        <a:t>is</a:t>
                      </a:r>
                      <a:r>
                        <a:rPr sz="900" spc="60" dirty="0">
                          <a:latin typeface="Calibri"/>
                          <a:cs typeface="Calibri"/>
                        </a:rPr>
                        <a:t> </a:t>
                      </a:r>
                      <a:r>
                        <a:rPr sz="900" spc="100" dirty="0">
                          <a:latin typeface="Calibri"/>
                          <a:cs typeface="Calibri"/>
                        </a:rPr>
                        <a:t>3</a:t>
                      </a:r>
                      <a:r>
                        <a:rPr sz="900" spc="55" dirty="0">
                          <a:latin typeface="Calibri"/>
                          <a:cs typeface="Calibri"/>
                        </a:rPr>
                        <a:t> </a:t>
                      </a:r>
                      <a:r>
                        <a:rPr sz="900" spc="60" dirty="0">
                          <a:latin typeface="Calibri"/>
                          <a:cs typeface="Calibri"/>
                        </a:rPr>
                        <a:t>times</a:t>
                      </a:r>
                      <a:r>
                        <a:rPr sz="900" spc="50" dirty="0">
                          <a:latin typeface="Calibri"/>
                          <a:cs typeface="Calibri"/>
                        </a:rPr>
                        <a:t> </a:t>
                      </a:r>
                      <a:r>
                        <a:rPr sz="900" spc="-25" dirty="0">
                          <a:latin typeface="Calibri"/>
                          <a:cs typeface="Calibri"/>
                        </a:rPr>
                        <a:t>per</a:t>
                      </a:r>
                      <a:r>
                        <a:rPr sz="900" spc="60" dirty="0">
                          <a:latin typeface="Calibri"/>
                          <a:cs typeface="Calibri"/>
                        </a:rPr>
                        <a:t> hour</a:t>
                      </a:r>
                      <a:r>
                        <a:rPr sz="900" spc="50" dirty="0">
                          <a:latin typeface="Calibri"/>
                          <a:cs typeface="Calibri"/>
                        </a:rPr>
                        <a:t> </a:t>
                      </a:r>
                      <a:r>
                        <a:rPr sz="900" spc="80" dirty="0">
                          <a:latin typeface="Calibri"/>
                          <a:cs typeface="Calibri"/>
                        </a:rPr>
                        <a:t>(10</a:t>
                      </a:r>
                      <a:r>
                        <a:rPr sz="900" spc="50" dirty="0">
                          <a:latin typeface="Calibri"/>
                          <a:cs typeface="Calibri"/>
                        </a:rPr>
                        <a:t> </a:t>
                      </a:r>
                      <a:r>
                        <a:rPr sz="900" spc="70" dirty="0">
                          <a:latin typeface="Calibri"/>
                          <a:cs typeface="Calibri"/>
                        </a:rPr>
                        <a:t>minutes</a:t>
                      </a:r>
                      <a:r>
                        <a:rPr sz="900" spc="55" dirty="0">
                          <a:latin typeface="Calibri"/>
                          <a:cs typeface="Calibri"/>
                        </a:rPr>
                        <a:t> </a:t>
                      </a:r>
                      <a:r>
                        <a:rPr sz="900" dirty="0">
                          <a:latin typeface="Calibri"/>
                          <a:cs typeface="Calibri"/>
                        </a:rPr>
                        <a:t>on,</a:t>
                      </a:r>
                      <a:r>
                        <a:rPr sz="900" spc="50" dirty="0">
                          <a:latin typeface="Calibri"/>
                          <a:cs typeface="Calibri"/>
                        </a:rPr>
                        <a:t> </a:t>
                      </a:r>
                      <a:r>
                        <a:rPr sz="900" spc="100" dirty="0">
                          <a:latin typeface="Calibri"/>
                          <a:cs typeface="Calibri"/>
                        </a:rPr>
                        <a:t>10</a:t>
                      </a:r>
                      <a:r>
                        <a:rPr sz="900" spc="55" dirty="0">
                          <a:latin typeface="Calibri"/>
                          <a:cs typeface="Calibri"/>
                        </a:rPr>
                        <a:t> </a:t>
                      </a:r>
                      <a:r>
                        <a:rPr sz="900" spc="65" dirty="0">
                          <a:latin typeface="Calibri"/>
                          <a:cs typeface="Calibri"/>
                        </a:rPr>
                        <a:t>minutes</a:t>
                      </a:r>
                      <a:r>
                        <a:rPr sz="900" spc="55" dirty="0">
                          <a:latin typeface="Calibri"/>
                          <a:cs typeface="Calibri"/>
                        </a:rPr>
                        <a:t> </a:t>
                      </a:r>
                      <a:r>
                        <a:rPr sz="900" dirty="0">
                          <a:latin typeface="Calibri"/>
                          <a:cs typeface="Calibri"/>
                        </a:rPr>
                        <a:t>off).</a:t>
                      </a:r>
                      <a:r>
                        <a:rPr sz="900" spc="55" dirty="0">
                          <a:latin typeface="Calibri"/>
                          <a:cs typeface="Calibri"/>
                        </a:rPr>
                        <a:t> </a:t>
                      </a:r>
                      <a:r>
                        <a:rPr sz="900" spc="40" dirty="0">
                          <a:latin typeface="Calibri"/>
                          <a:cs typeface="Calibri"/>
                        </a:rPr>
                        <a:t>The </a:t>
                      </a:r>
                      <a:r>
                        <a:rPr sz="900" spc="70" dirty="0">
                          <a:latin typeface="Calibri"/>
                          <a:cs typeface="Calibri"/>
                        </a:rPr>
                        <a:t>system</a:t>
                      </a:r>
                      <a:r>
                        <a:rPr sz="900" spc="60" dirty="0">
                          <a:latin typeface="Calibri"/>
                          <a:cs typeface="Calibri"/>
                        </a:rPr>
                        <a:t> </a:t>
                      </a:r>
                      <a:r>
                        <a:rPr sz="900" spc="70" dirty="0">
                          <a:latin typeface="Calibri"/>
                          <a:cs typeface="Calibri"/>
                        </a:rPr>
                        <a:t>cycles</a:t>
                      </a:r>
                      <a:r>
                        <a:rPr sz="900" spc="60" dirty="0">
                          <a:latin typeface="Calibri"/>
                          <a:cs typeface="Calibri"/>
                        </a:rPr>
                        <a:t> </a:t>
                      </a:r>
                      <a:r>
                        <a:rPr sz="900" spc="65" dirty="0">
                          <a:latin typeface="Calibri"/>
                          <a:cs typeface="Calibri"/>
                        </a:rPr>
                        <a:t>less</a:t>
                      </a:r>
                      <a:r>
                        <a:rPr sz="900" spc="55" dirty="0">
                          <a:latin typeface="Calibri"/>
                          <a:cs typeface="Calibri"/>
                        </a:rPr>
                        <a:t> </a:t>
                      </a:r>
                      <a:r>
                        <a:rPr sz="900" dirty="0">
                          <a:latin typeface="Calibri"/>
                          <a:cs typeface="Calibri"/>
                        </a:rPr>
                        <a:t>often</a:t>
                      </a:r>
                      <a:r>
                        <a:rPr sz="900" spc="60" dirty="0">
                          <a:latin typeface="Calibri"/>
                          <a:cs typeface="Calibri"/>
                        </a:rPr>
                        <a:t> when</a:t>
                      </a:r>
                      <a:r>
                        <a:rPr sz="900" spc="70" dirty="0">
                          <a:latin typeface="Calibri"/>
                          <a:cs typeface="Calibri"/>
                        </a:rPr>
                        <a:t> </a:t>
                      </a:r>
                      <a:r>
                        <a:rPr sz="900" spc="40" dirty="0">
                          <a:latin typeface="Calibri"/>
                          <a:cs typeface="Calibri"/>
                        </a:rPr>
                        <a:t>load </a:t>
                      </a:r>
                      <a:r>
                        <a:rPr sz="900" spc="60" dirty="0">
                          <a:latin typeface="Calibri"/>
                          <a:cs typeface="Calibri"/>
                        </a:rPr>
                        <a:t>conditions</a:t>
                      </a:r>
                      <a:r>
                        <a:rPr sz="900" spc="50" dirty="0">
                          <a:latin typeface="Calibri"/>
                          <a:cs typeface="Calibri"/>
                        </a:rPr>
                        <a:t> </a:t>
                      </a:r>
                      <a:r>
                        <a:rPr sz="900" dirty="0">
                          <a:latin typeface="Calibri"/>
                          <a:cs typeface="Calibri"/>
                        </a:rPr>
                        <a:t>are</a:t>
                      </a:r>
                      <a:r>
                        <a:rPr sz="900" spc="50" dirty="0">
                          <a:latin typeface="Calibri"/>
                          <a:cs typeface="Calibri"/>
                        </a:rPr>
                        <a:t> </a:t>
                      </a:r>
                      <a:r>
                        <a:rPr sz="900" spc="65" dirty="0">
                          <a:latin typeface="Calibri"/>
                          <a:cs typeface="Calibri"/>
                        </a:rPr>
                        <a:t>less</a:t>
                      </a:r>
                      <a:r>
                        <a:rPr sz="900" spc="50" dirty="0">
                          <a:latin typeface="Calibri"/>
                          <a:cs typeface="Calibri"/>
                        </a:rPr>
                        <a:t> </a:t>
                      </a:r>
                      <a:r>
                        <a:rPr sz="900" spc="65" dirty="0">
                          <a:latin typeface="Calibri"/>
                          <a:cs typeface="Calibri"/>
                        </a:rPr>
                        <a:t>than</a:t>
                      </a:r>
                      <a:r>
                        <a:rPr sz="900" spc="45" dirty="0">
                          <a:latin typeface="Calibri"/>
                          <a:cs typeface="Calibri"/>
                        </a:rPr>
                        <a:t> </a:t>
                      </a:r>
                      <a:r>
                        <a:rPr sz="900" dirty="0">
                          <a:latin typeface="Calibri"/>
                          <a:cs typeface="Calibri"/>
                        </a:rPr>
                        <a:t>or</a:t>
                      </a:r>
                      <a:r>
                        <a:rPr sz="900" spc="50" dirty="0">
                          <a:latin typeface="Calibri"/>
                          <a:cs typeface="Calibri"/>
                        </a:rPr>
                        <a:t> </a:t>
                      </a:r>
                      <a:r>
                        <a:rPr sz="900" spc="45" dirty="0">
                          <a:latin typeface="Calibri"/>
                          <a:cs typeface="Calibri"/>
                        </a:rPr>
                        <a:t>greater </a:t>
                      </a:r>
                      <a:r>
                        <a:rPr sz="900" spc="65" dirty="0">
                          <a:latin typeface="Calibri"/>
                          <a:cs typeface="Calibri"/>
                        </a:rPr>
                        <a:t>than</a:t>
                      </a:r>
                      <a:r>
                        <a:rPr sz="900" spc="55" dirty="0">
                          <a:latin typeface="Calibri"/>
                          <a:cs typeface="Calibri"/>
                        </a:rPr>
                        <a:t> </a:t>
                      </a:r>
                      <a:r>
                        <a:rPr sz="900" spc="30" dirty="0">
                          <a:latin typeface="Calibri"/>
                          <a:cs typeface="Calibri"/>
                        </a:rPr>
                        <a:t>a </a:t>
                      </a:r>
                      <a:r>
                        <a:rPr sz="900" spc="165" dirty="0">
                          <a:latin typeface="Calibri"/>
                          <a:cs typeface="Calibri"/>
                        </a:rPr>
                        <a:t>50%</a:t>
                      </a:r>
                      <a:r>
                        <a:rPr sz="900" spc="10" dirty="0">
                          <a:latin typeface="Calibri"/>
                          <a:cs typeface="Calibri"/>
                        </a:rPr>
                        <a:t> </a:t>
                      </a:r>
                      <a:r>
                        <a:rPr sz="900" spc="-10" dirty="0">
                          <a:latin typeface="Calibri"/>
                          <a:cs typeface="Calibri"/>
                        </a:rPr>
                        <a:t>load.</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800485">
                <a:tc>
                  <a:txBody>
                    <a:bodyPr/>
                    <a:lstStyle/>
                    <a:p>
                      <a:pPr marL="24765">
                        <a:lnSpc>
                          <a:spcPct val="100000"/>
                        </a:lnSpc>
                      </a:pPr>
                      <a:r>
                        <a:rPr sz="900" spc="80" dirty="0">
                          <a:latin typeface="Calibri"/>
                          <a:cs typeface="Calibri"/>
                        </a:rPr>
                        <a:t>3140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8100" indent="-635">
                        <a:lnSpc>
                          <a:spcPct val="92600"/>
                        </a:lnSpc>
                        <a:spcBef>
                          <a:spcPts val="80"/>
                        </a:spcBef>
                      </a:pPr>
                      <a:r>
                        <a:rPr sz="900" spc="65" dirty="0">
                          <a:latin typeface="Calibri"/>
                          <a:cs typeface="Calibri"/>
                        </a:rPr>
                        <a:t>Cool</a:t>
                      </a:r>
                      <a:r>
                        <a:rPr sz="900" spc="25" dirty="0">
                          <a:latin typeface="Calibri"/>
                          <a:cs typeface="Calibri"/>
                        </a:rPr>
                        <a:t> </a:t>
                      </a:r>
                      <a:r>
                        <a:rPr sz="900" spc="55" dirty="0">
                          <a:latin typeface="Calibri"/>
                          <a:cs typeface="Calibri"/>
                        </a:rPr>
                        <a:t>/ Compressor </a:t>
                      </a:r>
                      <a:r>
                        <a:rPr sz="900" spc="75" dirty="0">
                          <a:latin typeface="Calibri"/>
                          <a:cs typeface="Calibri"/>
                        </a:rPr>
                        <a:t>Cycles</a:t>
                      </a:r>
                      <a:r>
                        <a:rPr sz="900" spc="-45" dirty="0">
                          <a:latin typeface="Calibri"/>
                          <a:cs typeface="Calibri"/>
                        </a:rPr>
                        <a:t> </a:t>
                      </a:r>
                      <a:r>
                        <a:rPr sz="900" spc="55" dirty="0">
                          <a:latin typeface="Calibri"/>
                          <a:cs typeface="Calibri"/>
                        </a:rPr>
                        <a:t>Per</a:t>
                      </a:r>
                      <a:r>
                        <a:rPr sz="900" spc="-35" dirty="0">
                          <a:latin typeface="Calibri"/>
                          <a:cs typeface="Calibri"/>
                        </a:rPr>
                        <a:t> </a:t>
                      </a:r>
                      <a:r>
                        <a:rPr sz="900" spc="55" dirty="0">
                          <a:latin typeface="Calibri"/>
                          <a:cs typeface="Calibri"/>
                        </a:rPr>
                        <a:t>Hour </a:t>
                      </a:r>
                      <a:r>
                        <a:rPr sz="900" spc="80" dirty="0">
                          <a:latin typeface="Calibri"/>
                          <a:cs typeface="Calibri"/>
                        </a:rPr>
                        <a:t>Stage</a:t>
                      </a:r>
                      <a:r>
                        <a:rPr sz="900" spc="5" dirty="0">
                          <a:latin typeface="Calibri"/>
                          <a:cs typeface="Calibri"/>
                        </a:rPr>
                        <a:t> </a:t>
                      </a:r>
                      <a:r>
                        <a:rPr sz="900" spc="50" dirty="0">
                          <a:latin typeface="Calibri"/>
                          <a:cs typeface="Calibri"/>
                        </a:rPr>
                        <a:t>2</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1-</a:t>
                      </a:r>
                      <a:r>
                        <a:rPr sz="900" spc="50" dirty="0">
                          <a:latin typeface="Calibri"/>
                          <a:cs typeface="Calibri"/>
                        </a:rPr>
                        <a:t>6</a:t>
                      </a:r>
                      <a:endParaRPr lang="en-US" sz="900" spc="50" dirty="0">
                        <a:latin typeface="Calibri"/>
                        <a:cs typeface="Calibri"/>
                      </a:endParaRPr>
                    </a:p>
                    <a:p>
                      <a:pPr marL="24765">
                        <a:lnSpc>
                          <a:spcPct val="100000"/>
                        </a:lnSpc>
                      </a:pPr>
                      <a:endParaRPr lang="en-US" sz="900" spc="50" dirty="0">
                        <a:latin typeface="Calibri"/>
                        <a:cs typeface="Calibri"/>
                      </a:endParaRPr>
                    </a:p>
                    <a:p>
                      <a:pPr marL="24765" marR="0" lvl="0" indent="0" defTabSz="914400" eaLnBrk="1" fontAlgn="auto" latinLnBrk="0" hangingPunct="1">
                        <a:lnSpc>
                          <a:spcPct val="100000"/>
                        </a:lnSpc>
                        <a:spcBef>
                          <a:spcPts val="0"/>
                        </a:spcBef>
                        <a:spcAft>
                          <a:spcPts val="0"/>
                        </a:spcAft>
                        <a:buClrTx/>
                        <a:buSzTx/>
                        <a:buFontTx/>
                        <a:buNone/>
                        <a:tabLst/>
                        <a:defRPr/>
                      </a:pPr>
                      <a:r>
                        <a:rPr lang="en-US" sz="900" spc="45" dirty="0">
                          <a:highlight>
                            <a:srgbClr val="FFFF00"/>
                          </a:highlight>
                          <a:latin typeface="+mn-lt"/>
                          <a:cs typeface="Calibri"/>
                        </a:rPr>
                        <a:t>Select 5 as a default</a:t>
                      </a:r>
                      <a:endParaRPr lang="en-US" sz="900" dirty="0">
                        <a:latin typeface="+mn-lt"/>
                        <a:cs typeface="Calibri"/>
                      </a:endParaRPr>
                    </a:p>
                    <a:p>
                      <a:pPr marL="24765">
                        <a:lnSpc>
                          <a:spcPct val="10000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dirty="0">
                          <a:latin typeface="Calibri"/>
                          <a:cs typeface="Calibri"/>
                        </a:rPr>
                        <a:t>3</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04775" indent="-635">
                        <a:lnSpc>
                          <a:spcPct val="92600"/>
                        </a:lnSpc>
                        <a:spcBef>
                          <a:spcPts val="80"/>
                        </a:spcBef>
                      </a:pPr>
                      <a:r>
                        <a:rPr sz="900" spc="75" dirty="0">
                          <a:latin typeface="Calibri"/>
                          <a:cs typeface="Calibri"/>
                        </a:rPr>
                        <a:t>This</a:t>
                      </a:r>
                      <a:r>
                        <a:rPr sz="900" spc="10" dirty="0">
                          <a:latin typeface="Calibri"/>
                          <a:cs typeface="Calibri"/>
                        </a:rPr>
                        <a:t> </a:t>
                      </a:r>
                      <a:r>
                        <a:rPr sz="900" spc="95" dirty="0">
                          <a:latin typeface="Calibri"/>
                          <a:cs typeface="Calibri"/>
                        </a:rPr>
                        <a:t>ISU</a:t>
                      </a:r>
                      <a:r>
                        <a:rPr sz="900" spc="15"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only</a:t>
                      </a:r>
                      <a:r>
                        <a:rPr sz="900" spc="10" dirty="0">
                          <a:latin typeface="Calibri"/>
                          <a:cs typeface="Calibri"/>
                        </a:rPr>
                        <a:t> </a:t>
                      </a:r>
                      <a:r>
                        <a:rPr sz="900" spc="65" dirty="0">
                          <a:latin typeface="Calibri"/>
                          <a:cs typeface="Calibri"/>
                        </a:rPr>
                        <a:t>displayed</a:t>
                      </a:r>
                      <a:r>
                        <a:rPr sz="900" spc="15" dirty="0">
                          <a:latin typeface="Calibri"/>
                          <a:cs typeface="Calibri"/>
                        </a:rPr>
                        <a:t> </a:t>
                      </a:r>
                      <a:r>
                        <a:rPr sz="900" spc="60" dirty="0">
                          <a:latin typeface="Calibri"/>
                          <a:cs typeface="Calibri"/>
                        </a:rPr>
                        <a:t>when</a:t>
                      </a:r>
                      <a:r>
                        <a:rPr sz="900" spc="15" dirty="0">
                          <a:latin typeface="Calibri"/>
                          <a:cs typeface="Calibri"/>
                        </a:rPr>
                        <a:t> </a:t>
                      </a:r>
                      <a:r>
                        <a:rPr sz="900" spc="95" dirty="0">
                          <a:latin typeface="Calibri"/>
                          <a:cs typeface="Calibri"/>
                        </a:rPr>
                        <a:t>ISU</a:t>
                      </a:r>
                      <a:r>
                        <a:rPr sz="900" spc="15" dirty="0">
                          <a:latin typeface="Calibri"/>
                          <a:cs typeface="Calibri"/>
                        </a:rPr>
                        <a:t> </a:t>
                      </a:r>
                      <a:r>
                        <a:rPr sz="900" spc="80" dirty="0">
                          <a:latin typeface="Calibri"/>
                          <a:cs typeface="Calibri"/>
                        </a:rPr>
                        <a:t>2070 </a:t>
                      </a:r>
                      <a:r>
                        <a:rPr sz="900" spc="70" dirty="0">
                          <a:latin typeface="Calibri"/>
                          <a:cs typeface="Calibri"/>
                        </a:rPr>
                        <a:t>Cool</a:t>
                      </a:r>
                      <a:r>
                        <a:rPr sz="900" spc="25" dirty="0">
                          <a:latin typeface="Calibri"/>
                          <a:cs typeface="Calibri"/>
                        </a:rPr>
                        <a:t> </a:t>
                      </a:r>
                      <a:r>
                        <a:rPr sz="900" spc="105" dirty="0">
                          <a:latin typeface="Calibri"/>
                          <a:cs typeface="Calibri"/>
                        </a:rPr>
                        <a:t>/</a:t>
                      </a:r>
                      <a:r>
                        <a:rPr sz="900" spc="20" dirty="0">
                          <a:latin typeface="Calibri"/>
                          <a:cs typeface="Calibri"/>
                        </a:rPr>
                        <a:t> </a:t>
                      </a:r>
                      <a:r>
                        <a:rPr sz="900" spc="70" dirty="0">
                          <a:latin typeface="Calibri"/>
                          <a:cs typeface="Calibri"/>
                        </a:rPr>
                        <a:t>Compressor</a:t>
                      </a:r>
                      <a:r>
                        <a:rPr sz="900" spc="20" dirty="0">
                          <a:latin typeface="Calibri"/>
                          <a:cs typeface="Calibri"/>
                        </a:rPr>
                        <a:t> </a:t>
                      </a:r>
                      <a:r>
                        <a:rPr sz="900" spc="80" dirty="0">
                          <a:latin typeface="Calibri"/>
                          <a:cs typeface="Calibri"/>
                        </a:rPr>
                        <a:t>Stages</a:t>
                      </a:r>
                      <a:r>
                        <a:rPr sz="900" spc="20" dirty="0">
                          <a:latin typeface="Calibri"/>
                          <a:cs typeface="Calibri"/>
                        </a:rPr>
                        <a:t> </a:t>
                      </a:r>
                      <a:r>
                        <a:rPr sz="900" spc="70" dirty="0">
                          <a:latin typeface="Calibri"/>
                          <a:cs typeface="Calibri"/>
                        </a:rPr>
                        <a:t>is</a:t>
                      </a:r>
                      <a:r>
                        <a:rPr sz="900" spc="20"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20" dirty="0">
                          <a:latin typeface="Calibri"/>
                          <a:cs typeface="Calibri"/>
                        </a:rPr>
                        <a:t> </a:t>
                      </a:r>
                      <a:r>
                        <a:rPr sz="900" spc="100" dirty="0">
                          <a:latin typeface="Calibri"/>
                          <a:cs typeface="Calibri"/>
                        </a:rPr>
                        <a:t>2</a:t>
                      </a:r>
                      <a:r>
                        <a:rPr sz="900" spc="15" dirty="0">
                          <a:latin typeface="Calibri"/>
                          <a:cs typeface="Calibri"/>
                        </a:rPr>
                        <a:t> </a:t>
                      </a:r>
                      <a:r>
                        <a:rPr sz="900" spc="45" dirty="0">
                          <a:latin typeface="Calibri"/>
                          <a:cs typeface="Calibri"/>
                        </a:rPr>
                        <a:t>stage. </a:t>
                      </a:r>
                      <a:r>
                        <a:rPr sz="900" spc="65" dirty="0">
                          <a:latin typeface="Calibri"/>
                          <a:cs typeface="Calibri"/>
                        </a:rPr>
                        <a:t>Cycle</a:t>
                      </a:r>
                      <a:r>
                        <a:rPr sz="900" spc="40" dirty="0">
                          <a:latin typeface="Calibri"/>
                          <a:cs typeface="Calibri"/>
                        </a:rPr>
                        <a:t> </a:t>
                      </a:r>
                      <a:r>
                        <a:rPr sz="900" dirty="0">
                          <a:latin typeface="Calibri"/>
                          <a:cs typeface="Calibri"/>
                        </a:rPr>
                        <a:t>rate</a:t>
                      </a:r>
                      <a:r>
                        <a:rPr sz="900" spc="40" dirty="0">
                          <a:latin typeface="Calibri"/>
                          <a:cs typeface="Calibri"/>
                        </a:rPr>
                        <a:t> </a:t>
                      </a:r>
                      <a:r>
                        <a:rPr sz="900" spc="55" dirty="0">
                          <a:latin typeface="Calibri"/>
                          <a:cs typeface="Calibri"/>
                        </a:rPr>
                        <a:t>limits</a:t>
                      </a:r>
                      <a:r>
                        <a:rPr sz="900" spc="45" dirty="0">
                          <a:latin typeface="Calibri"/>
                          <a:cs typeface="Calibri"/>
                        </a:rPr>
                        <a:t> </a:t>
                      </a:r>
                      <a:r>
                        <a:rPr sz="900" spc="50" dirty="0">
                          <a:latin typeface="Calibri"/>
                          <a:cs typeface="Calibri"/>
                        </a:rPr>
                        <a:t>the</a:t>
                      </a:r>
                      <a:r>
                        <a:rPr sz="900" spc="40" dirty="0">
                          <a:latin typeface="Calibri"/>
                          <a:cs typeface="Calibri"/>
                        </a:rPr>
                        <a:t> </a:t>
                      </a:r>
                      <a:r>
                        <a:rPr sz="900" spc="85" dirty="0">
                          <a:latin typeface="Calibri"/>
                          <a:cs typeface="Calibri"/>
                        </a:rPr>
                        <a:t>maximum</a:t>
                      </a:r>
                      <a:r>
                        <a:rPr sz="900" spc="45" dirty="0">
                          <a:latin typeface="Calibri"/>
                          <a:cs typeface="Calibri"/>
                        </a:rPr>
                        <a:t> </a:t>
                      </a:r>
                      <a:r>
                        <a:rPr sz="900" spc="65" dirty="0">
                          <a:latin typeface="Calibri"/>
                          <a:cs typeface="Calibri"/>
                        </a:rPr>
                        <a:t>number</a:t>
                      </a:r>
                      <a:r>
                        <a:rPr sz="900" spc="40" dirty="0">
                          <a:latin typeface="Calibri"/>
                          <a:cs typeface="Calibri"/>
                        </a:rPr>
                        <a:t> </a:t>
                      </a:r>
                      <a:r>
                        <a:rPr sz="900" spc="-25" dirty="0">
                          <a:latin typeface="Calibri"/>
                          <a:cs typeface="Calibri"/>
                        </a:rPr>
                        <a:t>of</a:t>
                      </a:r>
                      <a:r>
                        <a:rPr sz="900" spc="60" dirty="0">
                          <a:latin typeface="Calibri"/>
                          <a:cs typeface="Calibri"/>
                        </a:rPr>
                        <a:t> times</a:t>
                      </a:r>
                      <a:r>
                        <a:rPr sz="900" spc="20" dirty="0">
                          <a:latin typeface="Calibri"/>
                          <a:cs typeface="Calibri"/>
                        </a:rPr>
                        <a:t> </a:t>
                      </a:r>
                      <a:r>
                        <a:rPr sz="900" dirty="0">
                          <a:latin typeface="Calibri"/>
                          <a:cs typeface="Calibri"/>
                        </a:rPr>
                        <a:t>the</a:t>
                      </a:r>
                      <a:r>
                        <a:rPr sz="900" spc="30" dirty="0">
                          <a:latin typeface="Calibri"/>
                          <a:cs typeface="Calibri"/>
                        </a:rPr>
                        <a:t> </a:t>
                      </a:r>
                      <a:r>
                        <a:rPr sz="900" spc="65" dirty="0">
                          <a:latin typeface="Calibri"/>
                          <a:cs typeface="Calibri"/>
                        </a:rPr>
                        <a:t>system</a:t>
                      </a:r>
                      <a:r>
                        <a:rPr sz="900" spc="30" dirty="0">
                          <a:latin typeface="Calibri"/>
                          <a:cs typeface="Calibri"/>
                        </a:rPr>
                        <a:t> </a:t>
                      </a:r>
                      <a:r>
                        <a:rPr sz="900" spc="85" dirty="0">
                          <a:latin typeface="Calibri"/>
                          <a:cs typeface="Calibri"/>
                        </a:rPr>
                        <a:t>can</a:t>
                      </a:r>
                      <a:r>
                        <a:rPr sz="900" spc="30" dirty="0">
                          <a:latin typeface="Calibri"/>
                          <a:cs typeface="Calibri"/>
                        </a:rPr>
                        <a:t> </a:t>
                      </a:r>
                      <a:r>
                        <a:rPr sz="900" spc="60" dirty="0">
                          <a:latin typeface="Calibri"/>
                          <a:cs typeface="Calibri"/>
                        </a:rPr>
                        <a:t>cycle</a:t>
                      </a:r>
                      <a:r>
                        <a:rPr sz="900" spc="30" dirty="0">
                          <a:latin typeface="Calibri"/>
                          <a:cs typeface="Calibri"/>
                        </a:rPr>
                        <a:t> </a:t>
                      </a:r>
                      <a:r>
                        <a:rPr sz="900" spc="65" dirty="0">
                          <a:latin typeface="Calibri"/>
                          <a:cs typeface="Calibri"/>
                        </a:rPr>
                        <a:t>in</a:t>
                      </a:r>
                      <a:r>
                        <a:rPr sz="900" spc="25" dirty="0">
                          <a:latin typeface="Calibri"/>
                          <a:cs typeface="Calibri"/>
                        </a:rPr>
                        <a:t> </a:t>
                      </a:r>
                      <a:r>
                        <a:rPr sz="900" spc="80" dirty="0">
                          <a:latin typeface="Calibri"/>
                          <a:cs typeface="Calibri"/>
                        </a:rPr>
                        <a:t>a</a:t>
                      </a:r>
                      <a:r>
                        <a:rPr sz="900" spc="30" dirty="0">
                          <a:latin typeface="Calibri"/>
                          <a:cs typeface="Calibri"/>
                        </a:rPr>
                        <a:t> </a:t>
                      </a:r>
                      <a:r>
                        <a:rPr sz="900" spc="100" dirty="0">
                          <a:latin typeface="Calibri"/>
                          <a:cs typeface="Calibri"/>
                        </a:rPr>
                        <a:t>1</a:t>
                      </a:r>
                      <a:r>
                        <a:rPr sz="900" spc="30" dirty="0">
                          <a:latin typeface="Calibri"/>
                          <a:cs typeface="Calibri"/>
                        </a:rPr>
                        <a:t> </a:t>
                      </a:r>
                      <a:r>
                        <a:rPr sz="900" spc="40" dirty="0">
                          <a:latin typeface="Calibri"/>
                          <a:cs typeface="Calibri"/>
                        </a:rPr>
                        <a:t>hour </a:t>
                      </a:r>
                      <a:r>
                        <a:rPr sz="900" dirty="0">
                          <a:latin typeface="Calibri"/>
                          <a:cs typeface="Calibri"/>
                        </a:rPr>
                        <a:t>period</a:t>
                      </a:r>
                      <a:r>
                        <a:rPr sz="900" spc="85" dirty="0">
                          <a:latin typeface="Calibri"/>
                          <a:cs typeface="Calibri"/>
                        </a:rPr>
                        <a:t> </a:t>
                      </a:r>
                      <a:r>
                        <a:rPr sz="900" spc="70" dirty="0">
                          <a:latin typeface="Calibri"/>
                          <a:cs typeface="Calibri"/>
                        </a:rPr>
                        <a:t>measured</a:t>
                      </a:r>
                      <a:r>
                        <a:rPr sz="900" spc="75" dirty="0">
                          <a:latin typeface="Calibri"/>
                          <a:cs typeface="Calibri"/>
                        </a:rPr>
                        <a:t> </a:t>
                      </a:r>
                      <a:r>
                        <a:rPr sz="900" dirty="0">
                          <a:latin typeface="Calibri"/>
                          <a:cs typeface="Calibri"/>
                        </a:rPr>
                        <a:t>at</a:t>
                      </a:r>
                      <a:r>
                        <a:rPr sz="900" spc="90" dirty="0">
                          <a:latin typeface="Calibri"/>
                          <a:cs typeface="Calibri"/>
                        </a:rPr>
                        <a:t> </a:t>
                      </a:r>
                      <a:r>
                        <a:rPr sz="900" spc="80" dirty="0">
                          <a:latin typeface="Calibri"/>
                          <a:cs typeface="Calibri"/>
                        </a:rPr>
                        <a:t>a</a:t>
                      </a:r>
                      <a:r>
                        <a:rPr sz="900" spc="75" dirty="0">
                          <a:latin typeface="Calibri"/>
                          <a:cs typeface="Calibri"/>
                        </a:rPr>
                        <a:t> </a:t>
                      </a:r>
                      <a:r>
                        <a:rPr sz="900" spc="165" dirty="0">
                          <a:latin typeface="Calibri"/>
                          <a:cs typeface="Calibri"/>
                        </a:rPr>
                        <a:t>50%</a:t>
                      </a:r>
                      <a:r>
                        <a:rPr sz="900" spc="75" dirty="0">
                          <a:latin typeface="Calibri"/>
                          <a:cs typeface="Calibri"/>
                        </a:rPr>
                        <a:t> </a:t>
                      </a:r>
                      <a:r>
                        <a:rPr sz="900" spc="60" dirty="0">
                          <a:latin typeface="Calibri"/>
                          <a:cs typeface="Calibri"/>
                        </a:rPr>
                        <a:t>load</a:t>
                      </a:r>
                      <a:r>
                        <a:rPr sz="900" spc="80" dirty="0">
                          <a:latin typeface="Calibri"/>
                          <a:cs typeface="Calibri"/>
                        </a:rPr>
                        <a:t> </a:t>
                      </a:r>
                      <a:r>
                        <a:rPr sz="900" dirty="0">
                          <a:latin typeface="Calibri"/>
                          <a:cs typeface="Calibri"/>
                        </a:rPr>
                        <a:t>for</a:t>
                      </a:r>
                      <a:r>
                        <a:rPr sz="900" spc="75" dirty="0">
                          <a:latin typeface="Calibri"/>
                          <a:cs typeface="Calibri"/>
                        </a:rPr>
                        <a:t> </a:t>
                      </a:r>
                      <a:r>
                        <a:rPr sz="900" spc="-25" dirty="0">
                          <a:latin typeface="Calibri"/>
                          <a:cs typeface="Calibri"/>
                        </a:rPr>
                        <a:t>the</a:t>
                      </a:r>
                      <a:r>
                        <a:rPr sz="900" spc="50" dirty="0">
                          <a:latin typeface="Calibri"/>
                          <a:cs typeface="Calibri"/>
                        </a:rPr>
                        <a:t> active</a:t>
                      </a:r>
                      <a:r>
                        <a:rPr sz="900" spc="5" dirty="0">
                          <a:latin typeface="Calibri"/>
                          <a:cs typeface="Calibri"/>
                        </a:rPr>
                        <a:t> </a:t>
                      </a:r>
                      <a:r>
                        <a:rPr sz="900" spc="40" dirty="0">
                          <a:latin typeface="Calibri"/>
                          <a:cs typeface="Calibri"/>
                        </a:rPr>
                        <a:t>stage.</a:t>
                      </a:r>
                      <a:endParaRPr sz="900" dirty="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5920593" y="370223"/>
            <a:ext cx="4074343" cy="580352"/>
          </a:xfrm>
          <a:prstGeom prst="rect">
            <a:avLst/>
          </a:prstGeom>
        </p:spPr>
        <p:txBody>
          <a:bodyPr vert="horz" wrap="square" lIns="0" tIns="12508" rIns="0" bIns="0" rtlCol="0">
            <a:spAutoFit/>
          </a:bodyPr>
          <a:lstStyle/>
          <a:p>
            <a:pPr marL="1587133">
              <a:spcBef>
                <a:spcPts val="98"/>
              </a:spcBef>
            </a:pPr>
            <a:r>
              <a:rPr sz="886" i="1" spc="84" dirty="0">
                <a:latin typeface="Calibri"/>
                <a:cs typeface="Calibri"/>
              </a:rPr>
              <a:t>T10</a:t>
            </a:r>
            <a:r>
              <a:rPr sz="886" i="1" spc="5"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0" dirty="0">
                <a:latin typeface="Calibri"/>
                <a:cs typeface="Calibri"/>
              </a:rPr>
              <a:t> </a:t>
            </a:r>
            <a:r>
              <a:rPr sz="886" i="1" spc="59"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a:p>
            <a:pPr>
              <a:lnSpc>
                <a:spcPct val="100000"/>
              </a:lnSpc>
            </a:pPr>
            <a:endParaRPr sz="1083">
              <a:latin typeface="Calibri"/>
              <a:cs typeface="Calibri"/>
            </a:endParaRPr>
          </a:p>
          <a:p>
            <a:pPr marL="12507">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44"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sp>
        <p:nvSpPr>
          <p:cNvPr id="3" name="object 3"/>
          <p:cNvSpPr txBox="1"/>
          <p:nvPr/>
        </p:nvSpPr>
        <p:spPr>
          <a:xfrm>
            <a:off x="6697305"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21</a:t>
            </a:r>
            <a:endParaRPr sz="591">
              <a:latin typeface="Calibri"/>
              <a:cs typeface="Calibri"/>
            </a:endParaRPr>
          </a:p>
        </p:txBody>
      </p:sp>
      <p:sp>
        <p:nvSpPr>
          <p:cNvPr id="4" name="object 4"/>
          <p:cNvSpPr txBox="1"/>
          <p:nvPr/>
        </p:nvSpPr>
        <p:spPr>
          <a:xfrm>
            <a:off x="9455227" y="9543780"/>
            <a:ext cx="539077" cy="103552"/>
          </a:xfrm>
          <a:prstGeom prst="rect">
            <a:avLst/>
          </a:prstGeom>
        </p:spPr>
        <p:txBody>
          <a:bodyPr vert="horz" wrap="square" lIns="0" tIns="12508" rIns="0" bIns="0" rtlCol="0">
            <a:spAutoFit/>
          </a:bodyPr>
          <a:lstStyle/>
          <a:p>
            <a:pPr marL="12507">
              <a:spcBef>
                <a:spcPts val="98"/>
              </a:spcBef>
            </a:pPr>
            <a:r>
              <a:rPr sz="591" spc="59" dirty="0">
                <a:latin typeface="Calibri"/>
                <a:cs typeface="Calibri"/>
              </a:rPr>
              <a:t>33-</a:t>
            </a:r>
            <a:r>
              <a:rPr sz="591" dirty="0">
                <a:latin typeface="Calibri"/>
                <a:cs typeface="Calibri"/>
              </a:rPr>
              <a:t>00462—</a:t>
            </a:r>
            <a:r>
              <a:rPr sz="591" spc="39" dirty="0">
                <a:latin typeface="Calibri"/>
                <a:cs typeface="Calibri"/>
              </a:rPr>
              <a:t>03</a:t>
            </a:r>
            <a:endParaRPr sz="591">
              <a:latin typeface="Calibri"/>
              <a:cs typeface="Calibri"/>
            </a:endParaRPr>
          </a:p>
        </p:txBody>
      </p:sp>
      <p:graphicFrame>
        <p:nvGraphicFramePr>
          <p:cNvPr id="5" name="object 5"/>
          <p:cNvGraphicFramePr>
            <a:graphicFrameLocks noGrp="1"/>
          </p:cNvGraphicFramePr>
          <p:nvPr/>
        </p:nvGraphicFramePr>
        <p:xfrm>
          <a:off x="3524134" y="999981"/>
          <a:ext cx="6384491" cy="7878168"/>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3051223">
                <a:tc>
                  <a:txBody>
                    <a:bodyPr/>
                    <a:lstStyle/>
                    <a:p>
                      <a:pPr marL="24765">
                        <a:lnSpc>
                          <a:spcPts val="1075"/>
                        </a:lnSpc>
                      </a:pPr>
                      <a:r>
                        <a:rPr sz="900" spc="80" dirty="0">
                          <a:latin typeface="Calibri"/>
                          <a:cs typeface="Calibri"/>
                        </a:rPr>
                        <a:t>3150</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41275" indent="-635">
                        <a:lnSpc>
                          <a:spcPts val="1000"/>
                        </a:lnSpc>
                        <a:spcBef>
                          <a:spcPts val="95"/>
                        </a:spcBef>
                      </a:pPr>
                      <a:r>
                        <a:rPr sz="900" spc="70" dirty="0">
                          <a:latin typeface="Calibri"/>
                          <a:cs typeface="Calibri"/>
                        </a:rPr>
                        <a:t>Heat</a:t>
                      </a:r>
                      <a:r>
                        <a:rPr sz="900" spc="-5" dirty="0">
                          <a:latin typeface="Calibri"/>
                          <a:cs typeface="Calibri"/>
                        </a:rPr>
                        <a:t> </a:t>
                      </a:r>
                      <a:r>
                        <a:rPr sz="900" spc="75" dirty="0">
                          <a:latin typeface="Calibri"/>
                          <a:cs typeface="Calibri"/>
                        </a:rPr>
                        <a:t>Cycles</a:t>
                      </a:r>
                      <a:r>
                        <a:rPr sz="900" dirty="0">
                          <a:latin typeface="Calibri"/>
                          <a:cs typeface="Calibri"/>
                        </a:rPr>
                        <a:t> </a:t>
                      </a:r>
                      <a:r>
                        <a:rPr sz="900" spc="35" dirty="0">
                          <a:latin typeface="Calibri"/>
                          <a:cs typeface="Calibri"/>
                        </a:rPr>
                        <a:t>Per </a:t>
                      </a:r>
                      <a:r>
                        <a:rPr sz="900" spc="70" dirty="0">
                          <a:latin typeface="Calibri"/>
                          <a:cs typeface="Calibri"/>
                        </a:rPr>
                        <a:t>Hour</a:t>
                      </a:r>
                      <a:r>
                        <a:rPr sz="900" spc="10" dirty="0">
                          <a:latin typeface="Calibri"/>
                          <a:cs typeface="Calibri"/>
                        </a:rPr>
                        <a:t> </a:t>
                      </a:r>
                      <a:r>
                        <a:rPr sz="900" spc="80" dirty="0">
                          <a:latin typeface="Calibri"/>
                          <a:cs typeface="Calibri"/>
                        </a:rPr>
                        <a:t>Stage</a:t>
                      </a:r>
                      <a:r>
                        <a:rPr sz="900" spc="15" dirty="0">
                          <a:latin typeface="Calibri"/>
                          <a:cs typeface="Calibri"/>
                        </a:rPr>
                        <a:t> </a:t>
                      </a:r>
                      <a:r>
                        <a:rPr sz="900" spc="50" dirty="0">
                          <a:latin typeface="Calibri"/>
                          <a:cs typeface="Calibri"/>
                        </a:rPr>
                        <a:t>1</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75"/>
                        </a:lnSpc>
                      </a:pPr>
                      <a:r>
                        <a:rPr sz="900" spc="100" dirty="0">
                          <a:latin typeface="Calibri"/>
                          <a:cs typeface="Calibri"/>
                        </a:rPr>
                        <a:t>1-</a:t>
                      </a:r>
                      <a:r>
                        <a:rPr sz="900" spc="75" dirty="0">
                          <a:latin typeface="Calibri"/>
                          <a:cs typeface="Calibri"/>
                        </a:rPr>
                        <a:t>12</a:t>
                      </a:r>
                      <a:endParaRPr lang="en-US" sz="900" spc="75" dirty="0">
                        <a:latin typeface="Calibri"/>
                        <a:cs typeface="Calibri"/>
                      </a:endParaRPr>
                    </a:p>
                    <a:p>
                      <a:pPr marL="24765">
                        <a:lnSpc>
                          <a:spcPts val="1075"/>
                        </a:lnSpc>
                      </a:pPr>
                      <a:endParaRPr lang="en-US" sz="900" spc="75" dirty="0">
                        <a:latin typeface="Calibri"/>
                        <a:cs typeface="Calibri"/>
                      </a:endParaRPr>
                    </a:p>
                    <a:p>
                      <a:pPr marL="24765" marR="0" lvl="0" indent="0" defTabSz="914400" eaLnBrk="1" fontAlgn="auto" latinLnBrk="0" hangingPunct="1">
                        <a:lnSpc>
                          <a:spcPts val="1075"/>
                        </a:lnSpc>
                        <a:spcBef>
                          <a:spcPts val="0"/>
                        </a:spcBef>
                        <a:spcAft>
                          <a:spcPts val="0"/>
                        </a:spcAft>
                        <a:buClrTx/>
                        <a:buSzTx/>
                        <a:buFontTx/>
                        <a:buNone/>
                        <a:tabLst/>
                        <a:defRPr/>
                      </a:pPr>
                      <a:r>
                        <a:rPr lang="en-US" sz="900" spc="45" dirty="0">
                          <a:highlight>
                            <a:srgbClr val="FFFF00"/>
                          </a:highlight>
                          <a:latin typeface="+mn-lt"/>
                          <a:cs typeface="Calibri"/>
                        </a:rPr>
                        <a:t>Select 5 as a default</a:t>
                      </a:r>
                      <a:endParaRPr lang="en-US" sz="900" dirty="0">
                        <a:latin typeface="+mn-lt"/>
                        <a:cs typeface="Calibri"/>
                      </a:endParaRPr>
                    </a:p>
                    <a:p>
                      <a:pPr marL="24765">
                        <a:lnSpc>
                          <a:spcPts val="1075"/>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39370" indent="-635">
                        <a:lnSpc>
                          <a:spcPct val="92600"/>
                        </a:lnSpc>
                        <a:spcBef>
                          <a:spcPts val="75"/>
                        </a:spcBef>
                      </a:pPr>
                      <a:r>
                        <a:rPr sz="900" spc="60" dirty="0">
                          <a:latin typeface="Calibri"/>
                          <a:cs typeface="Calibri"/>
                        </a:rPr>
                        <a:t>Default</a:t>
                      </a:r>
                      <a:r>
                        <a:rPr sz="900" spc="25" dirty="0">
                          <a:latin typeface="Calibri"/>
                          <a:cs typeface="Calibri"/>
                        </a:rPr>
                        <a:t> </a:t>
                      </a:r>
                      <a:r>
                        <a:rPr sz="900" spc="45" dirty="0">
                          <a:latin typeface="Calibri"/>
                          <a:cs typeface="Calibri"/>
                        </a:rPr>
                        <a:t>varies </a:t>
                      </a:r>
                      <a:r>
                        <a:rPr sz="900" spc="70" dirty="0">
                          <a:latin typeface="Calibri"/>
                          <a:cs typeface="Calibri"/>
                        </a:rPr>
                        <a:t>based</a:t>
                      </a:r>
                      <a:r>
                        <a:rPr sz="900" spc="30" dirty="0">
                          <a:latin typeface="Calibri"/>
                          <a:cs typeface="Calibri"/>
                        </a:rPr>
                        <a:t> on </a:t>
                      </a:r>
                      <a:r>
                        <a:rPr sz="900" spc="55" dirty="0">
                          <a:latin typeface="Calibri"/>
                          <a:cs typeface="Calibri"/>
                        </a:rPr>
                        <a:t>heating </a:t>
                      </a:r>
                      <a:r>
                        <a:rPr sz="900" spc="60" dirty="0">
                          <a:latin typeface="Calibri"/>
                          <a:cs typeface="Calibri"/>
                        </a:rPr>
                        <a:t>equipment</a:t>
                      </a:r>
                      <a:r>
                        <a:rPr sz="900" spc="-20" dirty="0">
                          <a:latin typeface="Calibri"/>
                          <a:cs typeface="Calibri"/>
                        </a:rPr>
                        <a:t> type</a:t>
                      </a:r>
                      <a:r>
                        <a:rPr sz="900" spc="45" dirty="0">
                          <a:latin typeface="Calibri"/>
                          <a:cs typeface="Calibri"/>
                        </a:rPr>
                        <a:t> selected</a:t>
                      </a:r>
                      <a:endParaRPr sz="900">
                        <a:latin typeface="Calibri"/>
                        <a:cs typeface="Calibri"/>
                      </a:endParaRPr>
                    </a:p>
                  </a:txBody>
                  <a:tcPr marL="0" marR="0" marT="9381"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70485">
                        <a:lnSpc>
                          <a:spcPts val="1000"/>
                        </a:lnSpc>
                        <a:spcBef>
                          <a:spcPts val="95"/>
                        </a:spcBef>
                      </a:pPr>
                      <a:r>
                        <a:rPr sz="900" spc="70" dirty="0">
                          <a:latin typeface="Calibri"/>
                          <a:cs typeface="Calibri"/>
                        </a:rPr>
                        <a:t>This</a:t>
                      </a:r>
                      <a:r>
                        <a:rPr sz="900" spc="15" dirty="0">
                          <a:latin typeface="Calibri"/>
                          <a:cs typeface="Calibri"/>
                        </a:rPr>
                        <a:t> </a:t>
                      </a:r>
                      <a:r>
                        <a:rPr sz="900" spc="95" dirty="0">
                          <a:latin typeface="Calibri"/>
                          <a:cs typeface="Calibri"/>
                        </a:rPr>
                        <a:t>ISU</a:t>
                      </a:r>
                      <a:r>
                        <a:rPr sz="900" spc="20" dirty="0">
                          <a:latin typeface="Calibri"/>
                          <a:cs typeface="Calibri"/>
                        </a:rPr>
                        <a:t> </a:t>
                      </a:r>
                      <a:r>
                        <a:rPr sz="900" spc="70" dirty="0">
                          <a:latin typeface="Calibri"/>
                          <a:cs typeface="Calibri"/>
                        </a:rPr>
                        <a:t>is</a:t>
                      </a:r>
                      <a:r>
                        <a:rPr sz="900" spc="25" dirty="0">
                          <a:latin typeface="Calibri"/>
                          <a:cs typeface="Calibri"/>
                        </a:rPr>
                        <a:t> </a:t>
                      </a:r>
                      <a:r>
                        <a:rPr sz="900" spc="50" dirty="0">
                          <a:latin typeface="Calibri"/>
                          <a:cs typeface="Calibri"/>
                        </a:rPr>
                        <a:t>only</a:t>
                      </a:r>
                      <a:r>
                        <a:rPr sz="900" spc="15" dirty="0">
                          <a:latin typeface="Calibri"/>
                          <a:cs typeface="Calibri"/>
                        </a:rPr>
                        <a:t> </a:t>
                      </a:r>
                      <a:r>
                        <a:rPr sz="900" spc="60" dirty="0">
                          <a:latin typeface="Calibri"/>
                          <a:cs typeface="Calibri"/>
                        </a:rPr>
                        <a:t>displayed</a:t>
                      </a:r>
                      <a:r>
                        <a:rPr sz="900" spc="20" dirty="0">
                          <a:latin typeface="Calibri"/>
                          <a:cs typeface="Calibri"/>
                        </a:rPr>
                        <a:t> </a:t>
                      </a:r>
                      <a:r>
                        <a:rPr sz="900" spc="55" dirty="0">
                          <a:latin typeface="Calibri"/>
                          <a:cs typeface="Calibri"/>
                        </a:rPr>
                        <a:t>when</a:t>
                      </a:r>
                      <a:r>
                        <a:rPr sz="900" spc="15" dirty="0">
                          <a:latin typeface="Calibri"/>
                          <a:cs typeface="Calibri"/>
                        </a:rPr>
                        <a:t> </a:t>
                      </a:r>
                      <a:r>
                        <a:rPr sz="900" spc="90" dirty="0">
                          <a:latin typeface="Calibri"/>
                          <a:cs typeface="Calibri"/>
                        </a:rPr>
                        <a:t>ISU</a:t>
                      </a:r>
                      <a:r>
                        <a:rPr sz="900" spc="20" dirty="0">
                          <a:latin typeface="Calibri"/>
                          <a:cs typeface="Calibri"/>
                        </a:rPr>
                        <a:t> </a:t>
                      </a:r>
                      <a:r>
                        <a:rPr sz="900" spc="100" dirty="0">
                          <a:latin typeface="Calibri"/>
                          <a:cs typeface="Calibri"/>
                        </a:rPr>
                        <a:t>2000</a:t>
                      </a:r>
                      <a:r>
                        <a:rPr sz="900" spc="15" dirty="0">
                          <a:latin typeface="Calibri"/>
                          <a:cs typeface="Calibri"/>
                        </a:rPr>
                        <a:t> </a:t>
                      </a:r>
                      <a:r>
                        <a:rPr sz="900" spc="40" dirty="0">
                          <a:latin typeface="Calibri"/>
                          <a:cs typeface="Calibri"/>
                        </a:rPr>
                        <a:t>is </a:t>
                      </a:r>
                      <a:r>
                        <a:rPr sz="900" spc="50" dirty="0">
                          <a:latin typeface="Calibri"/>
                          <a:cs typeface="Calibri"/>
                        </a:rPr>
                        <a:t>not</a:t>
                      </a:r>
                      <a:r>
                        <a:rPr sz="900" spc="30" dirty="0">
                          <a:latin typeface="Calibri"/>
                          <a:cs typeface="Calibri"/>
                        </a:rPr>
                        <a:t> </a:t>
                      </a:r>
                      <a:r>
                        <a:rPr sz="900" spc="55" dirty="0">
                          <a:latin typeface="Calibri"/>
                          <a:cs typeface="Calibri"/>
                        </a:rPr>
                        <a:t>seat</a:t>
                      </a:r>
                      <a:r>
                        <a:rPr sz="900" spc="25" dirty="0">
                          <a:latin typeface="Calibri"/>
                          <a:cs typeface="Calibri"/>
                        </a:rPr>
                        <a:t> </a:t>
                      </a:r>
                      <a:r>
                        <a:rPr sz="900" dirty="0">
                          <a:latin typeface="Calibri"/>
                          <a:cs typeface="Calibri"/>
                        </a:rPr>
                        <a:t>for</a:t>
                      </a:r>
                      <a:r>
                        <a:rPr sz="900" spc="25" dirty="0">
                          <a:latin typeface="Calibri"/>
                          <a:cs typeface="Calibri"/>
                        </a:rPr>
                        <a:t> </a:t>
                      </a:r>
                      <a:r>
                        <a:rPr sz="900" spc="55" dirty="0">
                          <a:latin typeface="Calibri"/>
                          <a:cs typeface="Calibri"/>
                        </a:rPr>
                        <a:t>heat</a:t>
                      </a:r>
                      <a:r>
                        <a:rPr sz="900" spc="30" dirty="0">
                          <a:latin typeface="Calibri"/>
                          <a:cs typeface="Calibri"/>
                        </a:rPr>
                        <a:t> </a:t>
                      </a:r>
                      <a:r>
                        <a:rPr sz="900" spc="90" dirty="0">
                          <a:latin typeface="Calibri"/>
                          <a:cs typeface="Calibri"/>
                        </a:rPr>
                        <a:t>pump</a:t>
                      </a:r>
                      <a:r>
                        <a:rPr sz="900" spc="25" dirty="0">
                          <a:latin typeface="Calibri"/>
                          <a:cs typeface="Calibri"/>
                        </a:rPr>
                        <a:t> </a:t>
                      </a:r>
                      <a:r>
                        <a:rPr sz="900" spc="80" dirty="0">
                          <a:latin typeface="Calibri"/>
                          <a:cs typeface="Calibri"/>
                        </a:rPr>
                        <a:t>and</a:t>
                      </a:r>
                      <a:r>
                        <a:rPr sz="900" spc="25" dirty="0">
                          <a:latin typeface="Calibri"/>
                          <a:cs typeface="Calibri"/>
                        </a:rPr>
                        <a:t> </a:t>
                      </a:r>
                      <a:r>
                        <a:rPr sz="900" spc="95" dirty="0">
                          <a:latin typeface="Calibri"/>
                          <a:cs typeface="Calibri"/>
                        </a:rPr>
                        <a:t>ISU</a:t>
                      </a:r>
                      <a:r>
                        <a:rPr sz="900" spc="25" dirty="0">
                          <a:latin typeface="Calibri"/>
                          <a:cs typeface="Calibri"/>
                        </a:rPr>
                        <a:t> </a:t>
                      </a:r>
                      <a:r>
                        <a:rPr sz="900" spc="100" dirty="0">
                          <a:latin typeface="Calibri"/>
                          <a:cs typeface="Calibri"/>
                        </a:rPr>
                        <a:t>2070</a:t>
                      </a:r>
                      <a:r>
                        <a:rPr sz="900" spc="25" dirty="0">
                          <a:latin typeface="Calibri"/>
                          <a:cs typeface="Calibri"/>
                        </a:rPr>
                        <a:t> </a:t>
                      </a:r>
                      <a:r>
                        <a:rPr sz="900" spc="50" dirty="0">
                          <a:latin typeface="Calibri"/>
                          <a:cs typeface="Calibri"/>
                        </a:rPr>
                        <a:t>Heat </a:t>
                      </a:r>
                      <a:r>
                        <a:rPr sz="900" spc="80" dirty="0">
                          <a:latin typeface="Calibri"/>
                          <a:cs typeface="Calibri"/>
                        </a:rPr>
                        <a:t>Stages</a:t>
                      </a:r>
                      <a:r>
                        <a:rPr sz="900" spc="30" dirty="0">
                          <a:latin typeface="Calibri"/>
                          <a:cs typeface="Calibri"/>
                        </a:rPr>
                        <a:t> </a:t>
                      </a:r>
                      <a:r>
                        <a:rPr sz="900" spc="70" dirty="0">
                          <a:latin typeface="Calibri"/>
                          <a:cs typeface="Calibri"/>
                        </a:rPr>
                        <a:t>is</a:t>
                      </a:r>
                      <a:r>
                        <a:rPr sz="900" spc="35"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30" dirty="0">
                          <a:latin typeface="Calibri"/>
                          <a:cs typeface="Calibri"/>
                        </a:rPr>
                        <a:t> </a:t>
                      </a:r>
                      <a:r>
                        <a:rPr sz="900" spc="100" dirty="0">
                          <a:latin typeface="Calibri"/>
                          <a:cs typeface="Calibri"/>
                        </a:rPr>
                        <a:t>1</a:t>
                      </a:r>
                      <a:r>
                        <a:rPr sz="900" spc="30" dirty="0">
                          <a:latin typeface="Calibri"/>
                          <a:cs typeface="Calibri"/>
                        </a:rPr>
                        <a:t> </a:t>
                      </a:r>
                      <a:r>
                        <a:rPr sz="900" dirty="0">
                          <a:latin typeface="Calibri"/>
                          <a:cs typeface="Calibri"/>
                        </a:rPr>
                        <a:t>or</a:t>
                      </a:r>
                      <a:r>
                        <a:rPr sz="900" spc="30" dirty="0">
                          <a:latin typeface="Calibri"/>
                          <a:cs typeface="Calibri"/>
                        </a:rPr>
                        <a:t> </a:t>
                      </a:r>
                      <a:r>
                        <a:rPr sz="900" spc="100" dirty="0">
                          <a:latin typeface="Calibri"/>
                          <a:cs typeface="Calibri"/>
                        </a:rPr>
                        <a:t>2</a:t>
                      </a:r>
                      <a:r>
                        <a:rPr sz="900" spc="30" dirty="0">
                          <a:latin typeface="Calibri"/>
                          <a:cs typeface="Calibri"/>
                        </a:rPr>
                        <a:t> </a:t>
                      </a:r>
                      <a:r>
                        <a:rPr sz="900" spc="50" dirty="0">
                          <a:latin typeface="Calibri"/>
                          <a:cs typeface="Calibri"/>
                        </a:rPr>
                        <a:t>stages.</a:t>
                      </a:r>
                      <a:endParaRPr sz="900">
                        <a:latin typeface="Calibri"/>
                        <a:cs typeface="Calibri"/>
                      </a:endParaRPr>
                    </a:p>
                    <a:p>
                      <a:pPr marL="24765" marR="76835">
                        <a:lnSpc>
                          <a:spcPts val="1000"/>
                        </a:lnSpc>
                      </a:pPr>
                      <a:r>
                        <a:rPr sz="900" spc="65" dirty="0">
                          <a:latin typeface="Calibri"/>
                          <a:cs typeface="Calibri"/>
                        </a:rPr>
                        <a:t>Cycle</a:t>
                      </a:r>
                      <a:r>
                        <a:rPr sz="900" spc="40" dirty="0">
                          <a:latin typeface="Calibri"/>
                          <a:cs typeface="Calibri"/>
                        </a:rPr>
                        <a:t> </a:t>
                      </a:r>
                      <a:r>
                        <a:rPr sz="900" dirty="0">
                          <a:latin typeface="Calibri"/>
                          <a:cs typeface="Calibri"/>
                        </a:rPr>
                        <a:t>rate</a:t>
                      </a:r>
                      <a:r>
                        <a:rPr sz="900" spc="40" dirty="0">
                          <a:latin typeface="Calibri"/>
                          <a:cs typeface="Calibri"/>
                        </a:rPr>
                        <a:t> </a:t>
                      </a:r>
                      <a:r>
                        <a:rPr sz="900" spc="55" dirty="0">
                          <a:latin typeface="Calibri"/>
                          <a:cs typeface="Calibri"/>
                        </a:rPr>
                        <a:t>limits</a:t>
                      </a:r>
                      <a:r>
                        <a:rPr sz="900" spc="50" dirty="0">
                          <a:latin typeface="Calibri"/>
                          <a:cs typeface="Calibri"/>
                        </a:rPr>
                        <a:t> the</a:t>
                      </a:r>
                      <a:r>
                        <a:rPr sz="900" spc="40" dirty="0">
                          <a:latin typeface="Calibri"/>
                          <a:cs typeface="Calibri"/>
                        </a:rPr>
                        <a:t> </a:t>
                      </a:r>
                      <a:r>
                        <a:rPr sz="900" spc="85" dirty="0">
                          <a:latin typeface="Calibri"/>
                          <a:cs typeface="Calibri"/>
                        </a:rPr>
                        <a:t>maximum</a:t>
                      </a:r>
                      <a:r>
                        <a:rPr sz="900" spc="45" dirty="0">
                          <a:latin typeface="Calibri"/>
                          <a:cs typeface="Calibri"/>
                        </a:rPr>
                        <a:t> </a:t>
                      </a:r>
                      <a:r>
                        <a:rPr sz="900" spc="65" dirty="0">
                          <a:latin typeface="Calibri"/>
                          <a:cs typeface="Calibri"/>
                        </a:rPr>
                        <a:t>number</a:t>
                      </a:r>
                      <a:r>
                        <a:rPr sz="900" spc="40" dirty="0">
                          <a:latin typeface="Calibri"/>
                          <a:cs typeface="Calibri"/>
                        </a:rPr>
                        <a:t> </a:t>
                      </a:r>
                      <a:r>
                        <a:rPr sz="900" spc="-25" dirty="0">
                          <a:latin typeface="Calibri"/>
                          <a:cs typeface="Calibri"/>
                        </a:rPr>
                        <a:t>of</a:t>
                      </a:r>
                      <a:r>
                        <a:rPr sz="900" spc="60" dirty="0">
                          <a:latin typeface="Calibri"/>
                          <a:cs typeface="Calibri"/>
                        </a:rPr>
                        <a:t> times</a:t>
                      </a:r>
                      <a:r>
                        <a:rPr sz="900" spc="20" dirty="0">
                          <a:latin typeface="Calibri"/>
                          <a:cs typeface="Calibri"/>
                        </a:rPr>
                        <a:t> </a:t>
                      </a:r>
                      <a:r>
                        <a:rPr sz="900" dirty="0">
                          <a:latin typeface="Calibri"/>
                          <a:cs typeface="Calibri"/>
                        </a:rPr>
                        <a:t>the</a:t>
                      </a:r>
                      <a:r>
                        <a:rPr sz="900" spc="30" dirty="0">
                          <a:latin typeface="Calibri"/>
                          <a:cs typeface="Calibri"/>
                        </a:rPr>
                        <a:t> </a:t>
                      </a:r>
                      <a:r>
                        <a:rPr sz="900" spc="65" dirty="0">
                          <a:latin typeface="Calibri"/>
                          <a:cs typeface="Calibri"/>
                        </a:rPr>
                        <a:t>system</a:t>
                      </a:r>
                      <a:r>
                        <a:rPr sz="900" spc="30" dirty="0">
                          <a:latin typeface="Calibri"/>
                          <a:cs typeface="Calibri"/>
                        </a:rPr>
                        <a:t> </a:t>
                      </a:r>
                      <a:r>
                        <a:rPr sz="900" spc="85" dirty="0">
                          <a:latin typeface="Calibri"/>
                          <a:cs typeface="Calibri"/>
                        </a:rPr>
                        <a:t>can</a:t>
                      </a:r>
                      <a:r>
                        <a:rPr sz="900" spc="30" dirty="0">
                          <a:latin typeface="Calibri"/>
                          <a:cs typeface="Calibri"/>
                        </a:rPr>
                        <a:t> </a:t>
                      </a:r>
                      <a:r>
                        <a:rPr sz="900" spc="60" dirty="0">
                          <a:latin typeface="Calibri"/>
                          <a:cs typeface="Calibri"/>
                        </a:rPr>
                        <a:t>cycle</a:t>
                      </a:r>
                      <a:r>
                        <a:rPr sz="900" spc="30" dirty="0">
                          <a:latin typeface="Calibri"/>
                          <a:cs typeface="Calibri"/>
                        </a:rPr>
                        <a:t> </a:t>
                      </a:r>
                      <a:r>
                        <a:rPr sz="900" spc="65" dirty="0">
                          <a:latin typeface="Calibri"/>
                          <a:cs typeface="Calibri"/>
                        </a:rPr>
                        <a:t>in</a:t>
                      </a:r>
                      <a:r>
                        <a:rPr sz="900" spc="25" dirty="0">
                          <a:latin typeface="Calibri"/>
                          <a:cs typeface="Calibri"/>
                        </a:rPr>
                        <a:t> </a:t>
                      </a:r>
                      <a:r>
                        <a:rPr sz="900" spc="80" dirty="0">
                          <a:latin typeface="Calibri"/>
                          <a:cs typeface="Calibri"/>
                        </a:rPr>
                        <a:t>a</a:t>
                      </a:r>
                      <a:r>
                        <a:rPr sz="900" spc="30" dirty="0">
                          <a:latin typeface="Calibri"/>
                          <a:cs typeface="Calibri"/>
                        </a:rPr>
                        <a:t> </a:t>
                      </a:r>
                      <a:r>
                        <a:rPr sz="900" spc="100" dirty="0">
                          <a:latin typeface="Calibri"/>
                          <a:cs typeface="Calibri"/>
                        </a:rPr>
                        <a:t>1</a:t>
                      </a:r>
                      <a:r>
                        <a:rPr sz="900" spc="30" dirty="0">
                          <a:latin typeface="Calibri"/>
                          <a:cs typeface="Calibri"/>
                        </a:rPr>
                        <a:t> </a:t>
                      </a:r>
                      <a:r>
                        <a:rPr sz="900" spc="40" dirty="0">
                          <a:latin typeface="Calibri"/>
                          <a:cs typeface="Calibri"/>
                        </a:rPr>
                        <a:t>hour</a:t>
                      </a:r>
                      <a:r>
                        <a:rPr sz="900" spc="500" dirty="0">
                          <a:latin typeface="Calibri"/>
                          <a:cs typeface="Calibri"/>
                        </a:rPr>
                        <a:t> </a:t>
                      </a:r>
                      <a:r>
                        <a:rPr sz="900" dirty="0">
                          <a:latin typeface="Calibri"/>
                          <a:cs typeface="Calibri"/>
                        </a:rPr>
                        <a:t>period</a:t>
                      </a:r>
                      <a:r>
                        <a:rPr sz="900" spc="114" dirty="0">
                          <a:latin typeface="Calibri"/>
                          <a:cs typeface="Calibri"/>
                        </a:rPr>
                        <a:t> </a:t>
                      </a:r>
                      <a:r>
                        <a:rPr sz="900" spc="70" dirty="0">
                          <a:latin typeface="Calibri"/>
                          <a:cs typeface="Calibri"/>
                        </a:rPr>
                        <a:t>measured</a:t>
                      </a:r>
                      <a:r>
                        <a:rPr sz="900" spc="100" dirty="0">
                          <a:latin typeface="Calibri"/>
                          <a:cs typeface="Calibri"/>
                        </a:rPr>
                        <a:t> </a:t>
                      </a:r>
                      <a:r>
                        <a:rPr sz="900" dirty="0">
                          <a:latin typeface="Calibri"/>
                          <a:cs typeface="Calibri"/>
                        </a:rPr>
                        <a:t>at</a:t>
                      </a:r>
                      <a:r>
                        <a:rPr sz="900" spc="114" dirty="0">
                          <a:latin typeface="Calibri"/>
                          <a:cs typeface="Calibri"/>
                        </a:rPr>
                        <a:t> </a:t>
                      </a:r>
                      <a:r>
                        <a:rPr sz="900" spc="80" dirty="0">
                          <a:latin typeface="Calibri"/>
                          <a:cs typeface="Calibri"/>
                        </a:rPr>
                        <a:t>a</a:t>
                      </a:r>
                      <a:r>
                        <a:rPr sz="900" spc="114" dirty="0">
                          <a:latin typeface="Calibri"/>
                          <a:cs typeface="Calibri"/>
                        </a:rPr>
                        <a:t> </a:t>
                      </a:r>
                      <a:r>
                        <a:rPr sz="900" spc="165" dirty="0">
                          <a:latin typeface="Calibri"/>
                          <a:cs typeface="Calibri"/>
                        </a:rPr>
                        <a:t>50%</a:t>
                      </a:r>
                      <a:r>
                        <a:rPr sz="900" spc="100" dirty="0">
                          <a:latin typeface="Calibri"/>
                          <a:cs typeface="Calibri"/>
                        </a:rPr>
                        <a:t> </a:t>
                      </a:r>
                      <a:r>
                        <a:rPr sz="900" dirty="0">
                          <a:latin typeface="Calibri"/>
                          <a:cs typeface="Calibri"/>
                        </a:rPr>
                        <a:t>load.</a:t>
                      </a:r>
                      <a:r>
                        <a:rPr sz="900" spc="114" dirty="0">
                          <a:latin typeface="Calibri"/>
                          <a:cs typeface="Calibri"/>
                        </a:rPr>
                        <a:t> </a:t>
                      </a:r>
                      <a:r>
                        <a:rPr sz="900" spc="35" dirty="0">
                          <a:latin typeface="Calibri"/>
                          <a:cs typeface="Calibri"/>
                        </a:rPr>
                        <a:t>For</a:t>
                      </a:r>
                      <a:endParaRPr sz="900">
                        <a:latin typeface="Calibri"/>
                        <a:cs typeface="Calibri"/>
                      </a:endParaRPr>
                    </a:p>
                    <a:p>
                      <a:pPr marL="24765" marR="63500">
                        <a:lnSpc>
                          <a:spcPts val="1000"/>
                        </a:lnSpc>
                        <a:spcBef>
                          <a:spcPts val="5"/>
                        </a:spcBef>
                      </a:pPr>
                      <a:r>
                        <a:rPr sz="900" spc="50" dirty="0">
                          <a:latin typeface="Calibri"/>
                          <a:cs typeface="Calibri"/>
                        </a:rPr>
                        <a:t>example,</a:t>
                      </a:r>
                      <a:r>
                        <a:rPr sz="900" spc="25" dirty="0">
                          <a:latin typeface="Calibri"/>
                          <a:cs typeface="Calibri"/>
                        </a:rPr>
                        <a:t> </a:t>
                      </a:r>
                      <a:r>
                        <a:rPr sz="900" spc="55" dirty="0">
                          <a:latin typeface="Calibri"/>
                          <a:cs typeface="Calibri"/>
                        </a:rPr>
                        <a:t>when</a:t>
                      </a:r>
                      <a:r>
                        <a:rPr sz="900" spc="30"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25" dirty="0">
                          <a:latin typeface="Calibri"/>
                          <a:cs typeface="Calibri"/>
                        </a:rPr>
                        <a:t> </a:t>
                      </a:r>
                      <a:r>
                        <a:rPr sz="900" spc="100" dirty="0">
                          <a:latin typeface="Calibri"/>
                          <a:cs typeface="Calibri"/>
                        </a:rPr>
                        <a:t>3</a:t>
                      </a:r>
                      <a:r>
                        <a:rPr sz="900" spc="30" dirty="0">
                          <a:latin typeface="Calibri"/>
                          <a:cs typeface="Calibri"/>
                        </a:rPr>
                        <a:t> </a:t>
                      </a:r>
                      <a:r>
                        <a:rPr sz="900" spc="100" dirty="0">
                          <a:latin typeface="Calibri"/>
                          <a:cs typeface="Calibri"/>
                        </a:rPr>
                        <a:t>CPH,</a:t>
                      </a:r>
                      <a:r>
                        <a:rPr sz="900" spc="25" dirty="0">
                          <a:latin typeface="Calibri"/>
                          <a:cs typeface="Calibri"/>
                        </a:rPr>
                        <a:t> </a:t>
                      </a:r>
                      <a:r>
                        <a:rPr sz="900" dirty="0">
                          <a:latin typeface="Calibri"/>
                          <a:cs typeface="Calibri"/>
                        </a:rPr>
                        <a:t>at</a:t>
                      </a:r>
                      <a:r>
                        <a:rPr sz="900" spc="25" dirty="0">
                          <a:latin typeface="Calibri"/>
                          <a:cs typeface="Calibri"/>
                        </a:rPr>
                        <a:t> </a:t>
                      </a:r>
                      <a:r>
                        <a:rPr sz="900" spc="80" dirty="0">
                          <a:latin typeface="Calibri"/>
                          <a:cs typeface="Calibri"/>
                        </a:rPr>
                        <a:t>a</a:t>
                      </a:r>
                      <a:r>
                        <a:rPr sz="900" spc="30" dirty="0">
                          <a:latin typeface="Calibri"/>
                          <a:cs typeface="Calibri"/>
                        </a:rPr>
                        <a:t> </a:t>
                      </a:r>
                      <a:r>
                        <a:rPr sz="900" spc="160" dirty="0">
                          <a:latin typeface="Calibri"/>
                          <a:cs typeface="Calibri"/>
                        </a:rPr>
                        <a:t>50%</a:t>
                      </a:r>
                      <a:r>
                        <a:rPr sz="900" spc="30" dirty="0">
                          <a:latin typeface="Calibri"/>
                          <a:cs typeface="Calibri"/>
                        </a:rPr>
                        <a:t> </a:t>
                      </a:r>
                      <a:r>
                        <a:rPr sz="900" spc="-10" dirty="0">
                          <a:latin typeface="Calibri"/>
                          <a:cs typeface="Calibri"/>
                        </a:rPr>
                        <a:t>load,</a:t>
                      </a:r>
                      <a:r>
                        <a:rPr sz="900" dirty="0">
                          <a:latin typeface="Calibri"/>
                          <a:cs typeface="Calibri"/>
                        </a:rPr>
                        <a:t> the</a:t>
                      </a:r>
                      <a:r>
                        <a:rPr sz="900" spc="55" dirty="0">
                          <a:latin typeface="Calibri"/>
                          <a:cs typeface="Calibri"/>
                        </a:rPr>
                        <a:t> </a:t>
                      </a:r>
                      <a:r>
                        <a:rPr sz="900" spc="70" dirty="0">
                          <a:latin typeface="Calibri"/>
                          <a:cs typeface="Calibri"/>
                        </a:rPr>
                        <a:t>most</a:t>
                      </a:r>
                      <a:r>
                        <a:rPr sz="900" spc="60" dirty="0">
                          <a:latin typeface="Calibri"/>
                          <a:cs typeface="Calibri"/>
                        </a:rPr>
                        <a:t> </a:t>
                      </a:r>
                      <a:r>
                        <a:rPr sz="900" dirty="0">
                          <a:latin typeface="Calibri"/>
                          <a:cs typeface="Calibri"/>
                        </a:rPr>
                        <a:t>the</a:t>
                      </a:r>
                      <a:r>
                        <a:rPr sz="900" spc="55" dirty="0">
                          <a:latin typeface="Calibri"/>
                          <a:cs typeface="Calibri"/>
                        </a:rPr>
                        <a:t> </a:t>
                      </a:r>
                      <a:r>
                        <a:rPr sz="900" spc="65" dirty="0">
                          <a:latin typeface="Calibri"/>
                          <a:cs typeface="Calibri"/>
                        </a:rPr>
                        <a:t>system</a:t>
                      </a:r>
                      <a:r>
                        <a:rPr sz="900" spc="60" dirty="0">
                          <a:latin typeface="Calibri"/>
                          <a:cs typeface="Calibri"/>
                        </a:rPr>
                        <a:t> </a:t>
                      </a:r>
                      <a:r>
                        <a:rPr sz="900" dirty="0">
                          <a:latin typeface="Calibri"/>
                          <a:cs typeface="Calibri"/>
                        </a:rPr>
                        <a:t>will</a:t>
                      </a:r>
                      <a:r>
                        <a:rPr sz="900" spc="60" dirty="0">
                          <a:latin typeface="Calibri"/>
                          <a:cs typeface="Calibri"/>
                        </a:rPr>
                        <a:t> cycle</a:t>
                      </a:r>
                      <a:r>
                        <a:rPr sz="900" spc="55" dirty="0">
                          <a:latin typeface="Calibri"/>
                          <a:cs typeface="Calibri"/>
                        </a:rPr>
                        <a:t> </a:t>
                      </a:r>
                      <a:r>
                        <a:rPr sz="900" spc="70" dirty="0">
                          <a:latin typeface="Calibri"/>
                          <a:cs typeface="Calibri"/>
                        </a:rPr>
                        <a:t>is</a:t>
                      </a:r>
                      <a:r>
                        <a:rPr sz="900" spc="60" dirty="0">
                          <a:latin typeface="Calibri"/>
                          <a:cs typeface="Calibri"/>
                        </a:rPr>
                        <a:t> </a:t>
                      </a:r>
                      <a:r>
                        <a:rPr sz="900" spc="100" dirty="0">
                          <a:latin typeface="Calibri"/>
                          <a:cs typeface="Calibri"/>
                        </a:rPr>
                        <a:t>3</a:t>
                      </a:r>
                      <a:r>
                        <a:rPr sz="900" spc="55" dirty="0">
                          <a:latin typeface="Calibri"/>
                          <a:cs typeface="Calibri"/>
                        </a:rPr>
                        <a:t> </a:t>
                      </a:r>
                      <a:r>
                        <a:rPr sz="900" spc="60" dirty="0">
                          <a:latin typeface="Calibri"/>
                          <a:cs typeface="Calibri"/>
                        </a:rPr>
                        <a:t>times</a:t>
                      </a:r>
                      <a:r>
                        <a:rPr sz="900" spc="50" dirty="0">
                          <a:latin typeface="Calibri"/>
                          <a:cs typeface="Calibri"/>
                        </a:rPr>
                        <a:t> </a:t>
                      </a:r>
                      <a:r>
                        <a:rPr sz="900" spc="-25" dirty="0">
                          <a:latin typeface="Calibri"/>
                          <a:cs typeface="Calibri"/>
                        </a:rPr>
                        <a:t>per</a:t>
                      </a:r>
                      <a:endParaRPr sz="900">
                        <a:latin typeface="Calibri"/>
                        <a:cs typeface="Calibri"/>
                      </a:endParaRPr>
                    </a:p>
                    <a:p>
                      <a:pPr marL="24765">
                        <a:lnSpc>
                          <a:spcPts val="940"/>
                        </a:lnSpc>
                      </a:pPr>
                      <a:r>
                        <a:rPr sz="900" spc="60" dirty="0">
                          <a:latin typeface="Calibri"/>
                          <a:cs typeface="Calibri"/>
                        </a:rPr>
                        <a:t>hour</a:t>
                      </a:r>
                      <a:r>
                        <a:rPr sz="900" spc="55" dirty="0">
                          <a:latin typeface="Calibri"/>
                          <a:cs typeface="Calibri"/>
                        </a:rPr>
                        <a:t> </a:t>
                      </a:r>
                      <a:r>
                        <a:rPr sz="900" spc="80" dirty="0">
                          <a:latin typeface="Calibri"/>
                          <a:cs typeface="Calibri"/>
                        </a:rPr>
                        <a:t>(10</a:t>
                      </a:r>
                      <a:r>
                        <a:rPr sz="900" spc="45" dirty="0">
                          <a:latin typeface="Calibri"/>
                          <a:cs typeface="Calibri"/>
                        </a:rPr>
                        <a:t> </a:t>
                      </a:r>
                      <a:r>
                        <a:rPr sz="900" spc="70" dirty="0">
                          <a:latin typeface="Calibri"/>
                          <a:cs typeface="Calibri"/>
                        </a:rPr>
                        <a:t>minutes</a:t>
                      </a:r>
                      <a:r>
                        <a:rPr sz="900" spc="55" dirty="0">
                          <a:latin typeface="Calibri"/>
                          <a:cs typeface="Calibri"/>
                        </a:rPr>
                        <a:t> </a:t>
                      </a:r>
                      <a:r>
                        <a:rPr sz="900" dirty="0">
                          <a:latin typeface="Calibri"/>
                          <a:cs typeface="Calibri"/>
                        </a:rPr>
                        <a:t>on,</a:t>
                      </a:r>
                      <a:r>
                        <a:rPr sz="900" spc="50" dirty="0">
                          <a:latin typeface="Calibri"/>
                          <a:cs typeface="Calibri"/>
                        </a:rPr>
                        <a:t> </a:t>
                      </a:r>
                      <a:r>
                        <a:rPr sz="900" spc="100" dirty="0">
                          <a:latin typeface="Calibri"/>
                          <a:cs typeface="Calibri"/>
                        </a:rPr>
                        <a:t>10</a:t>
                      </a:r>
                      <a:r>
                        <a:rPr sz="900" spc="55" dirty="0">
                          <a:latin typeface="Calibri"/>
                          <a:cs typeface="Calibri"/>
                        </a:rPr>
                        <a:t> </a:t>
                      </a:r>
                      <a:r>
                        <a:rPr sz="900" spc="65" dirty="0">
                          <a:latin typeface="Calibri"/>
                          <a:cs typeface="Calibri"/>
                        </a:rPr>
                        <a:t>minutes</a:t>
                      </a:r>
                      <a:r>
                        <a:rPr sz="900" spc="55" dirty="0">
                          <a:latin typeface="Calibri"/>
                          <a:cs typeface="Calibri"/>
                        </a:rPr>
                        <a:t> </a:t>
                      </a:r>
                      <a:r>
                        <a:rPr sz="900" dirty="0">
                          <a:latin typeface="Calibri"/>
                          <a:cs typeface="Calibri"/>
                        </a:rPr>
                        <a:t>off).</a:t>
                      </a:r>
                      <a:r>
                        <a:rPr sz="900" spc="55" dirty="0">
                          <a:latin typeface="Calibri"/>
                          <a:cs typeface="Calibri"/>
                        </a:rPr>
                        <a:t> </a:t>
                      </a:r>
                      <a:r>
                        <a:rPr sz="900" spc="40" dirty="0">
                          <a:latin typeface="Calibri"/>
                          <a:cs typeface="Calibri"/>
                        </a:rPr>
                        <a:t>The</a:t>
                      </a:r>
                      <a:endParaRPr sz="900">
                        <a:latin typeface="Calibri"/>
                        <a:cs typeface="Calibri"/>
                      </a:endParaRPr>
                    </a:p>
                    <a:p>
                      <a:pPr marL="24765" marR="41910">
                        <a:lnSpc>
                          <a:spcPct val="92500"/>
                        </a:lnSpc>
                        <a:spcBef>
                          <a:spcPts val="45"/>
                        </a:spcBef>
                      </a:pPr>
                      <a:r>
                        <a:rPr sz="900" spc="70" dirty="0">
                          <a:latin typeface="Calibri"/>
                          <a:cs typeface="Calibri"/>
                        </a:rPr>
                        <a:t>system</a:t>
                      </a:r>
                      <a:r>
                        <a:rPr sz="900" spc="60" dirty="0">
                          <a:latin typeface="Calibri"/>
                          <a:cs typeface="Calibri"/>
                        </a:rPr>
                        <a:t> </a:t>
                      </a:r>
                      <a:r>
                        <a:rPr sz="900" spc="70" dirty="0">
                          <a:latin typeface="Calibri"/>
                          <a:cs typeface="Calibri"/>
                        </a:rPr>
                        <a:t>cycles</a:t>
                      </a:r>
                      <a:r>
                        <a:rPr sz="900" spc="60" dirty="0">
                          <a:latin typeface="Calibri"/>
                          <a:cs typeface="Calibri"/>
                        </a:rPr>
                        <a:t> </a:t>
                      </a:r>
                      <a:r>
                        <a:rPr sz="900" spc="65" dirty="0">
                          <a:latin typeface="Calibri"/>
                          <a:cs typeface="Calibri"/>
                        </a:rPr>
                        <a:t>less</a:t>
                      </a:r>
                      <a:r>
                        <a:rPr sz="900" spc="55" dirty="0">
                          <a:latin typeface="Calibri"/>
                          <a:cs typeface="Calibri"/>
                        </a:rPr>
                        <a:t> </a:t>
                      </a:r>
                      <a:r>
                        <a:rPr sz="900" dirty="0">
                          <a:latin typeface="Calibri"/>
                          <a:cs typeface="Calibri"/>
                        </a:rPr>
                        <a:t>often</a:t>
                      </a:r>
                      <a:r>
                        <a:rPr sz="900" spc="60" dirty="0">
                          <a:latin typeface="Calibri"/>
                          <a:cs typeface="Calibri"/>
                        </a:rPr>
                        <a:t> when</a:t>
                      </a:r>
                      <a:r>
                        <a:rPr sz="900" spc="70" dirty="0">
                          <a:latin typeface="Calibri"/>
                          <a:cs typeface="Calibri"/>
                        </a:rPr>
                        <a:t> </a:t>
                      </a:r>
                      <a:r>
                        <a:rPr sz="900" spc="40" dirty="0">
                          <a:latin typeface="Calibri"/>
                          <a:cs typeface="Calibri"/>
                        </a:rPr>
                        <a:t>load </a:t>
                      </a:r>
                      <a:r>
                        <a:rPr sz="900" spc="60" dirty="0">
                          <a:latin typeface="Calibri"/>
                          <a:cs typeface="Calibri"/>
                        </a:rPr>
                        <a:t>conditions</a:t>
                      </a:r>
                      <a:r>
                        <a:rPr sz="900" spc="50" dirty="0">
                          <a:latin typeface="Calibri"/>
                          <a:cs typeface="Calibri"/>
                        </a:rPr>
                        <a:t> </a:t>
                      </a:r>
                      <a:r>
                        <a:rPr sz="900" dirty="0">
                          <a:latin typeface="Calibri"/>
                          <a:cs typeface="Calibri"/>
                        </a:rPr>
                        <a:t>are</a:t>
                      </a:r>
                      <a:r>
                        <a:rPr sz="900" spc="50" dirty="0">
                          <a:latin typeface="Calibri"/>
                          <a:cs typeface="Calibri"/>
                        </a:rPr>
                        <a:t> </a:t>
                      </a:r>
                      <a:r>
                        <a:rPr sz="900" spc="65" dirty="0">
                          <a:latin typeface="Calibri"/>
                          <a:cs typeface="Calibri"/>
                        </a:rPr>
                        <a:t>less</a:t>
                      </a:r>
                      <a:r>
                        <a:rPr sz="900" spc="50" dirty="0">
                          <a:latin typeface="Calibri"/>
                          <a:cs typeface="Calibri"/>
                        </a:rPr>
                        <a:t> </a:t>
                      </a:r>
                      <a:r>
                        <a:rPr sz="900" spc="65" dirty="0">
                          <a:latin typeface="Calibri"/>
                          <a:cs typeface="Calibri"/>
                        </a:rPr>
                        <a:t>than</a:t>
                      </a:r>
                      <a:r>
                        <a:rPr sz="900" spc="45" dirty="0">
                          <a:latin typeface="Calibri"/>
                          <a:cs typeface="Calibri"/>
                        </a:rPr>
                        <a:t> </a:t>
                      </a:r>
                      <a:r>
                        <a:rPr sz="900" dirty="0">
                          <a:latin typeface="Calibri"/>
                          <a:cs typeface="Calibri"/>
                        </a:rPr>
                        <a:t>or</a:t>
                      </a:r>
                      <a:r>
                        <a:rPr sz="900" spc="50" dirty="0">
                          <a:latin typeface="Calibri"/>
                          <a:cs typeface="Calibri"/>
                        </a:rPr>
                        <a:t> </a:t>
                      </a:r>
                      <a:r>
                        <a:rPr sz="900" spc="45" dirty="0">
                          <a:latin typeface="Calibri"/>
                          <a:cs typeface="Calibri"/>
                        </a:rPr>
                        <a:t>greater </a:t>
                      </a:r>
                      <a:r>
                        <a:rPr sz="900" spc="65" dirty="0">
                          <a:latin typeface="Calibri"/>
                          <a:cs typeface="Calibri"/>
                        </a:rPr>
                        <a:t>than</a:t>
                      </a:r>
                      <a:r>
                        <a:rPr sz="900" spc="55" dirty="0">
                          <a:latin typeface="Calibri"/>
                          <a:cs typeface="Calibri"/>
                        </a:rPr>
                        <a:t> </a:t>
                      </a:r>
                      <a:r>
                        <a:rPr sz="900" spc="30" dirty="0">
                          <a:latin typeface="Calibri"/>
                          <a:cs typeface="Calibri"/>
                        </a:rPr>
                        <a:t>a </a:t>
                      </a:r>
                      <a:r>
                        <a:rPr sz="900" spc="165" dirty="0">
                          <a:latin typeface="Calibri"/>
                          <a:cs typeface="Calibri"/>
                        </a:rPr>
                        <a:t>50%</a:t>
                      </a:r>
                      <a:r>
                        <a:rPr sz="900" spc="75" dirty="0">
                          <a:latin typeface="Calibri"/>
                          <a:cs typeface="Calibri"/>
                        </a:rPr>
                        <a:t> </a:t>
                      </a:r>
                      <a:r>
                        <a:rPr sz="900" dirty="0">
                          <a:latin typeface="Calibri"/>
                          <a:cs typeface="Calibri"/>
                        </a:rPr>
                        <a:t>load.</a:t>
                      </a:r>
                      <a:r>
                        <a:rPr sz="900" spc="75" dirty="0">
                          <a:latin typeface="Calibri"/>
                          <a:cs typeface="Calibri"/>
                        </a:rPr>
                        <a:t> </a:t>
                      </a:r>
                      <a:r>
                        <a:rPr sz="900" spc="65" dirty="0">
                          <a:latin typeface="Calibri"/>
                          <a:cs typeface="Calibri"/>
                        </a:rPr>
                        <a:t>The</a:t>
                      </a:r>
                      <a:r>
                        <a:rPr sz="900" spc="75" dirty="0">
                          <a:latin typeface="Calibri"/>
                          <a:cs typeface="Calibri"/>
                        </a:rPr>
                        <a:t> </a:t>
                      </a:r>
                      <a:r>
                        <a:rPr sz="900" spc="55" dirty="0">
                          <a:latin typeface="Calibri"/>
                          <a:cs typeface="Calibri"/>
                        </a:rPr>
                        <a:t>thermostat</a:t>
                      </a:r>
                      <a:r>
                        <a:rPr sz="900" spc="75" dirty="0">
                          <a:latin typeface="Calibri"/>
                          <a:cs typeface="Calibri"/>
                        </a:rPr>
                        <a:t> </a:t>
                      </a:r>
                      <a:r>
                        <a:rPr sz="900" spc="50" dirty="0">
                          <a:latin typeface="Calibri"/>
                          <a:cs typeface="Calibri"/>
                        </a:rPr>
                        <a:t>automatically </a:t>
                      </a:r>
                      <a:r>
                        <a:rPr sz="900" spc="55" dirty="0">
                          <a:latin typeface="Calibri"/>
                          <a:cs typeface="Calibri"/>
                        </a:rPr>
                        <a:t>defaults </a:t>
                      </a:r>
                      <a:r>
                        <a:rPr sz="900" dirty="0">
                          <a:latin typeface="Calibri"/>
                          <a:cs typeface="Calibri"/>
                        </a:rPr>
                        <a:t>to</a:t>
                      </a:r>
                      <a:r>
                        <a:rPr sz="900" spc="60" dirty="0">
                          <a:latin typeface="Calibri"/>
                          <a:cs typeface="Calibri"/>
                        </a:rPr>
                        <a:t> </a:t>
                      </a:r>
                      <a:r>
                        <a:rPr sz="900" dirty="0">
                          <a:latin typeface="Calibri"/>
                          <a:cs typeface="Calibri"/>
                        </a:rPr>
                        <a:t>the</a:t>
                      </a:r>
                      <a:r>
                        <a:rPr sz="900" spc="65" dirty="0">
                          <a:latin typeface="Calibri"/>
                          <a:cs typeface="Calibri"/>
                        </a:rPr>
                        <a:t> recommended</a:t>
                      </a:r>
                      <a:r>
                        <a:rPr sz="900" spc="60" dirty="0">
                          <a:latin typeface="Calibri"/>
                          <a:cs typeface="Calibri"/>
                        </a:rPr>
                        <a:t> cycle</a:t>
                      </a:r>
                      <a:r>
                        <a:rPr sz="900" spc="65" dirty="0">
                          <a:latin typeface="Calibri"/>
                          <a:cs typeface="Calibri"/>
                        </a:rPr>
                        <a:t> </a:t>
                      </a:r>
                      <a:r>
                        <a:rPr sz="900" spc="-20" dirty="0">
                          <a:latin typeface="Calibri"/>
                          <a:cs typeface="Calibri"/>
                        </a:rPr>
                        <a:t>rate</a:t>
                      </a:r>
                      <a:r>
                        <a:rPr sz="900" spc="70" dirty="0">
                          <a:latin typeface="Calibri"/>
                          <a:cs typeface="Calibri"/>
                        </a:rPr>
                        <a:t> based</a:t>
                      </a:r>
                      <a:r>
                        <a:rPr sz="900" spc="75" dirty="0">
                          <a:latin typeface="Calibri"/>
                          <a:cs typeface="Calibri"/>
                        </a:rPr>
                        <a:t> </a:t>
                      </a:r>
                      <a:r>
                        <a:rPr sz="900" spc="65" dirty="0">
                          <a:latin typeface="Calibri"/>
                          <a:cs typeface="Calibri"/>
                        </a:rPr>
                        <a:t>on</a:t>
                      </a:r>
                      <a:r>
                        <a:rPr sz="900" spc="75" dirty="0">
                          <a:latin typeface="Calibri"/>
                          <a:cs typeface="Calibri"/>
                        </a:rPr>
                        <a:t> </a:t>
                      </a:r>
                      <a:r>
                        <a:rPr sz="900" dirty="0">
                          <a:latin typeface="Calibri"/>
                          <a:cs typeface="Calibri"/>
                        </a:rPr>
                        <a:t>the</a:t>
                      </a:r>
                      <a:r>
                        <a:rPr sz="900" spc="65" dirty="0">
                          <a:latin typeface="Calibri"/>
                          <a:cs typeface="Calibri"/>
                        </a:rPr>
                        <a:t> heating</a:t>
                      </a:r>
                      <a:r>
                        <a:rPr sz="900" spc="70" dirty="0">
                          <a:latin typeface="Calibri"/>
                          <a:cs typeface="Calibri"/>
                        </a:rPr>
                        <a:t> </a:t>
                      </a:r>
                      <a:r>
                        <a:rPr sz="900" spc="60" dirty="0">
                          <a:latin typeface="Calibri"/>
                          <a:cs typeface="Calibri"/>
                        </a:rPr>
                        <a:t>equipment</a:t>
                      </a:r>
                      <a:r>
                        <a:rPr sz="900" spc="65" dirty="0">
                          <a:latin typeface="Calibri"/>
                          <a:cs typeface="Calibri"/>
                        </a:rPr>
                        <a:t> </a:t>
                      </a:r>
                      <a:r>
                        <a:rPr sz="900" dirty="0">
                          <a:latin typeface="Calibri"/>
                          <a:cs typeface="Calibri"/>
                        </a:rPr>
                        <a:t>type</a:t>
                      </a:r>
                      <a:r>
                        <a:rPr sz="900" spc="80" dirty="0">
                          <a:latin typeface="Calibri"/>
                          <a:cs typeface="Calibri"/>
                        </a:rPr>
                        <a:t> </a:t>
                      </a:r>
                      <a:r>
                        <a:rPr sz="900" dirty="0">
                          <a:latin typeface="Calibri"/>
                          <a:cs typeface="Calibri"/>
                        </a:rPr>
                        <a:t>that</a:t>
                      </a:r>
                      <a:r>
                        <a:rPr sz="900" spc="65" dirty="0">
                          <a:latin typeface="Calibri"/>
                          <a:cs typeface="Calibri"/>
                        </a:rPr>
                        <a:t> </a:t>
                      </a:r>
                      <a:r>
                        <a:rPr sz="900" spc="40" dirty="0">
                          <a:latin typeface="Calibri"/>
                          <a:cs typeface="Calibri"/>
                        </a:rPr>
                        <a:t>is </a:t>
                      </a:r>
                      <a:r>
                        <a:rPr sz="900" spc="55" dirty="0">
                          <a:latin typeface="Calibri"/>
                          <a:cs typeface="Calibri"/>
                        </a:rPr>
                        <a:t>used. </a:t>
                      </a:r>
                      <a:r>
                        <a:rPr sz="900" spc="60" dirty="0">
                          <a:latin typeface="Calibri"/>
                          <a:cs typeface="Calibri"/>
                        </a:rPr>
                        <a:t>You</a:t>
                      </a:r>
                      <a:r>
                        <a:rPr sz="900" spc="55" dirty="0">
                          <a:latin typeface="Calibri"/>
                          <a:cs typeface="Calibri"/>
                        </a:rPr>
                        <a:t> </a:t>
                      </a:r>
                      <a:r>
                        <a:rPr sz="900" spc="85" dirty="0">
                          <a:latin typeface="Calibri"/>
                          <a:cs typeface="Calibri"/>
                        </a:rPr>
                        <a:t>can</a:t>
                      </a:r>
                      <a:r>
                        <a:rPr sz="900" spc="55" dirty="0">
                          <a:latin typeface="Calibri"/>
                          <a:cs typeface="Calibri"/>
                        </a:rPr>
                        <a:t> </a:t>
                      </a:r>
                      <a:r>
                        <a:rPr sz="900" spc="85" dirty="0">
                          <a:latin typeface="Calibri"/>
                          <a:cs typeface="Calibri"/>
                        </a:rPr>
                        <a:t>change</a:t>
                      </a:r>
                      <a:r>
                        <a:rPr sz="900" spc="60" dirty="0">
                          <a:latin typeface="Calibri"/>
                          <a:cs typeface="Calibri"/>
                        </a:rPr>
                        <a:t> </a:t>
                      </a:r>
                      <a:r>
                        <a:rPr sz="900" dirty="0">
                          <a:latin typeface="Calibri"/>
                          <a:cs typeface="Calibri"/>
                        </a:rPr>
                        <a:t>the</a:t>
                      </a:r>
                      <a:r>
                        <a:rPr sz="900" spc="50" dirty="0">
                          <a:latin typeface="Calibri"/>
                          <a:cs typeface="Calibri"/>
                        </a:rPr>
                        <a:t> </a:t>
                      </a:r>
                      <a:r>
                        <a:rPr sz="900" spc="60" dirty="0">
                          <a:latin typeface="Calibri"/>
                          <a:cs typeface="Calibri"/>
                        </a:rPr>
                        <a:t>cycle</a:t>
                      </a:r>
                      <a:r>
                        <a:rPr sz="900" spc="50" dirty="0">
                          <a:latin typeface="Calibri"/>
                          <a:cs typeface="Calibri"/>
                        </a:rPr>
                        <a:t> </a:t>
                      </a:r>
                      <a:r>
                        <a:rPr sz="900" dirty="0">
                          <a:latin typeface="Calibri"/>
                          <a:cs typeface="Calibri"/>
                        </a:rPr>
                        <a:t>rate</a:t>
                      </a:r>
                      <a:r>
                        <a:rPr sz="900" spc="55" dirty="0">
                          <a:latin typeface="Calibri"/>
                          <a:cs typeface="Calibri"/>
                        </a:rPr>
                        <a:t> </a:t>
                      </a:r>
                      <a:r>
                        <a:rPr sz="900" spc="65" dirty="0">
                          <a:latin typeface="Calibri"/>
                          <a:cs typeface="Calibri"/>
                        </a:rPr>
                        <a:t>as </a:t>
                      </a:r>
                      <a:r>
                        <a:rPr sz="900" spc="45" dirty="0">
                          <a:latin typeface="Calibri"/>
                          <a:cs typeface="Calibri"/>
                        </a:rPr>
                        <a:t>needed.</a:t>
                      </a:r>
                      <a:r>
                        <a:rPr sz="900" spc="55" dirty="0">
                          <a:latin typeface="Calibri"/>
                          <a:cs typeface="Calibri"/>
                        </a:rPr>
                        <a:t> </a:t>
                      </a:r>
                      <a:r>
                        <a:rPr sz="900" spc="65" dirty="0">
                          <a:latin typeface="Calibri"/>
                          <a:cs typeface="Calibri"/>
                        </a:rPr>
                        <a:t>Defaults</a:t>
                      </a:r>
                      <a:r>
                        <a:rPr sz="900" spc="60" dirty="0">
                          <a:latin typeface="Calibri"/>
                          <a:cs typeface="Calibri"/>
                        </a:rPr>
                        <a:t> </a:t>
                      </a:r>
                      <a:r>
                        <a:rPr sz="900" dirty="0">
                          <a:latin typeface="Calibri"/>
                          <a:cs typeface="Calibri"/>
                        </a:rPr>
                        <a:t>for</a:t>
                      </a:r>
                      <a:r>
                        <a:rPr sz="900" spc="55" dirty="0">
                          <a:latin typeface="Calibri"/>
                          <a:cs typeface="Calibri"/>
                        </a:rPr>
                        <a:t> </a:t>
                      </a:r>
                      <a:r>
                        <a:rPr sz="900" spc="70" dirty="0">
                          <a:latin typeface="Calibri"/>
                          <a:cs typeface="Calibri"/>
                        </a:rPr>
                        <a:t>commonly</a:t>
                      </a:r>
                      <a:r>
                        <a:rPr sz="900" spc="60" dirty="0">
                          <a:latin typeface="Calibri"/>
                          <a:cs typeface="Calibri"/>
                        </a:rPr>
                        <a:t> </a:t>
                      </a:r>
                      <a:r>
                        <a:rPr sz="900" spc="55" dirty="0">
                          <a:latin typeface="Calibri"/>
                          <a:cs typeface="Calibri"/>
                        </a:rPr>
                        <a:t>used </a:t>
                      </a:r>
                      <a:r>
                        <a:rPr sz="900" spc="75" dirty="0">
                          <a:latin typeface="Calibri"/>
                          <a:cs typeface="Calibri"/>
                        </a:rPr>
                        <a:t>systems</a:t>
                      </a:r>
                      <a:r>
                        <a:rPr sz="900" dirty="0">
                          <a:latin typeface="Calibri"/>
                          <a:cs typeface="Calibri"/>
                        </a:rPr>
                        <a:t> </a:t>
                      </a:r>
                      <a:r>
                        <a:rPr sz="900" spc="50" dirty="0">
                          <a:latin typeface="Calibri"/>
                          <a:cs typeface="Calibri"/>
                        </a:rPr>
                        <a:t>are</a:t>
                      </a:r>
                      <a:r>
                        <a:rPr sz="900" spc="10" dirty="0">
                          <a:latin typeface="Calibri"/>
                          <a:cs typeface="Calibri"/>
                        </a:rPr>
                        <a:t> </a:t>
                      </a:r>
                      <a:r>
                        <a:rPr sz="900" spc="70" dirty="0">
                          <a:latin typeface="Calibri"/>
                          <a:cs typeface="Calibri"/>
                        </a:rPr>
                        <a:t>shown</a:t>
                      </a:r>
                      <a:r>
                        <a:rPr sz="900" spc="5" dirty="0">
                          <a:latin typeface="Calibri"/>
                          <a:cs typeface="Calibri"/>
                        </a:rPr>
                        <a:t> </a:t>
                      </a:r>
                      <a:r>
                        <a:rPr sz="900" spc="-10" dirty="0">
                          <a:latin typeface="Calibri"/>
                          <a:cs typeface="Calibri"/>
                        </a:rPr>
                        <a:t>below.</a:t>
                      </a:r>
                      <a:endParaRPr sz="900">
                        <a:latin typeface="Calibri"/>
                        <a:cs typeface="Calibri"/>
                      </a:endParaRPr>
                    </a:p>
                    <a:p>
                      <a:pPr marL="24765" marR="78740">
                        <a:lnSpc>
                          <a:spcPts val="1000"/>
                        </a:lnSpc>
                        <a:spcBef>
                          <a:spcPts val="20"/>
                        </a:spcBef>
                      </a:pPr>
                      <a:r>
                        <a:rPr sz="900" spc="70" dirty="0">
                          <a:latin typeface="Calibri"/>
                          <a:cs typeface="Calibri"/>
                        </a:rPr>
                        <a:t>Standard</a:t>
                      </a:r>
                      <a:r>
                        <a:rPr sz="900" spc="25" dirty="0">
                          <a:latin typeface="Calibri"/>
                          <a:cs typeface="Calibri"/>
                        </a:rPr>
                        <a:t> </a:t>
                      </a:r>
                      <a:r>
                        <a:rPr sz="900" spc="60" dirty="0">
                          <a:latin typeface="Calibri"/>
                          <a:cs typeface="Calibri"/>
                        </a:rPr>
                        <a:t>Efficiency</a:t>
                      </a:r>
                      <a:r>
                        <a:rPr sz="900" spc="35" dirty="0">
                          <a:latin typeface="Calibri"/>
                          <a:cs typeface="Calibri"/>
                        </a:rPr>
                        <a:t> </a:t>
                      </a:r>
                      <a:r>
                        <a:rPr sz="900" spc="90" dirty="0">
                          <a:latin typeface="Calibri"/>
                          <a:cs typeface="Calibri"/>
                        </a:rPr>
                        <a:t>Gas</a:t>
                      </a:r>
                      <a:r>
                        <a:rPr sz="900" spc="30" dirty="0">
                          <a:latin typeface="Calibri"/>
                          <a:cs typeface="Calibri"/>
                        </a:rPr>
                        <a:t> </a:t>
                      </a:r>
                      <a:r>
                        <a:rPr sz="900" spc="65" dirty="0">
                          <a:latin typeface="Calibri"/>
                          <a:cs typeface="Calibri"/>
                        </a:rPr>
                        <a:t>Forced</a:t>
                      </a:r>
                      <a:r>
                        <a:rPr sz="900" spc="25" dirty="0">
                          <a:latin typeface="Calibri"/>
                          <a:cs typeface="Calibri"/>
                        </a:rPr>
                        <a:t> </a:t>
                      </a:r>
                      <a:r>
                        <a:rPr sz="900" dirty="0">
                          <a:latin typeface="Calibri"/>
                          <a:cs typeface="Calibri"/>
                        </a:rPr>
                        <a:t>Air</a:t>
                      </a:r>
                      <a:r>
                        <a:rPr sz="900" spc="30" dirty="0">
                          <a:latin typeface="Calibri"/>
                          <a:cs typeface="Calibri"/>
                        </a:rPr>
                        <a:t> </a:t>
                      </a:r>
                      <a:r>
                        <a:rPr sz="900" dirty="0">
                          <a:latin typeface="Calibri"/>
                          <a:cs typeface="Calibri"/>
                        </a:rPr>
                        <a:t>=</a:t>
                      </a:r>
                      <a:r>
                        <a:rPr sz="900" spc="30" dirty="0">
                          <a:latin typeface="Calibri"/>
                          <a:cs typeface="Calibri"/>
                        </a:rPr>
                        <a:t> </a:t>
                      </a:r>
                      <a:r>
                        <a:rPr sz="900" spc="100" dirty="0">
                          <a:latin typeface="Calibri"/>
                          <a:cs typeface="Calibri"/>
                        </a:rPr>
                        <a:t>5</a:t>
                      </a:r>
                      <a:r>
                        <a:rPr sz="900" spc="30" dirty="0">
                          <a:latin typeface="Calibri"/>
                          <a:cs typeface="Calibri"/>
                        </a:rPr>
                        <a:t> </a:t>
                      </a:r>
                      <a:r>
                        <a:rPr sz="900" spc="114" dirty="0">
                          <a:latin typeface="Calibri"/>
                          <a:cs typeface="Calibri"/>
                        </a:rPr>
                        <a:t>CPH </a:t>
                      </a:r>
                      <a:r>
                        <a:rPr sz="900" spc="95" dirty="0">
                          <a:latin typeface="Calibri"/>
                          <a:cs typeface="Calibri"/>
                        </a:rPr>
                        <a:t>High</a:t>
                      </a:r>
                      <a:r>
                        <a:rPr sz="900" spc="20" dirty="0">
                          <a:latin typeface="Calibri"/>
                          <a:cs typeface="Calibri"/>
                        </a:rPr>
                        <a:t> </a:t>
                      </a:r>
                      <a:r>
                        <a:rPr sz="900" spc="65" dirty="0">
                          <a:latin typeface="Calibri"/>
                          <a:cs typeface="Calibri"/>
                        </a:rPr>
                        <a:t>Efficiency</a:t>
                      </a:r>
                      <a:r>
                        <a:rPr sz="900" spc="25" dirty="0">
                          <a:latin typeface="Calibri"/>
                          <a:cs typeface="Calibri"/>
                        </a:rPr>
                        <a:t> </a:t>
                      </a:r>
                      <a:r>
                        <a:rPr sz="900" spc="90" dirty="0">
                          <a:latin typeface="Calibri"/>
                          <a:cs typeface="Calibri"/>
                        </a:rPr>
                        <a:t>Gas</a:t>
                      </a:r>
                      <a:r>
                        <a:rPr sz="900" spc="25" dirty="0">
                          <a:latin typeface="Calibri"/>
                          <a:cs typeface="Calibri"/>
                        </a:rPr>
                        <a:t> </a:t>
                      </a:r>
                      <a:r>
                        <a:rPr sz="900" spc="65" dirty="0">
                          <a:latin typeface="Calibri"/>
                          <a:cs typeface="Calibri"/>
                        </a:rPr>
                        <a:t>Forced</a:t>
                      </a:r>
                      <a:r>
                        <a:rPr sz="900" spc="25" dirty="0">
                          <a:latin typeface="Calibri"/>
                          <a:cs typeface="Calibri"/>
                        </a:rPr>
                        <a:t> </a:t>
                      </a:r>
                      <a:r>
                        <a:rPr sz="900" dirty="0">
                          <a:latin typeface="Calibri"/>
                          <a:cs typeface="Calibri"/>
                        </a:rPr>
                        <a:t>Air</a:t>
                      </a:r>
                      <a:r>
                        <a:rPr sz="900" spc="30" dirty="0">
                          <a:latin typeface="Calibri"/>
                          <a:cs typeface="Calibri"/>
                        </a:rPr>
                        <a:t> </a:t>
                      </a:r>
                      <a:r>
                        <a:rPr sz="900" dirty="0">
                          <a:latin typeface="Calibri"/>
                          <a:cs typeface="Calibri"/>
                        </a:rPr>
                        <a:t>=</a:t>
                      </a:r>
                      <a:r>
                        <a:rPr sz="900" spc="30" dirty="0">
                          <a:latin typeface="Calibri"/>
                          <a:cs typeface="Calibri"/>
                        </a:rPr>
                        <a:t> </a:t>
                      </a:r>
                      <a:r>
                        <a:rPr sz="900" spc="100" dirty="0">
                          <a:latin typeface="Calibri"/>
                          <a:cs typeface="Calibri"/>
                        </a:rPr>
                        <a:t>3</a:t>
                      </a:r>
                      <a:r>
                        <a:rPr sz="900" spc="25" dirty="0">
                          <a:latin typeface="Calibri"/>
                          <a:cs typeface="Calibri"/>
                        </a:rPr>
                        <a:t> </a:t>
                      </a:r>
                      <a:r>
                        <a:rPr sz="900" spc="114" dirty="0">
                          <a:latin typeface="Calibri"/>
                          <a:cs typeface="Calibri"/>
                        </a:rPr>
                        <a:t>CPH</a:t>
                      </a:r>
                      <a:endParaRPr sz="900">
                        <a:latin typeface="Calibri"/>
                        <a:cs typeface="Calibri"/>
                      </a:endParaRPr>
                    </a:p>
                    <a:p>
                      <a:pPr marL="24765">
                        <a:lnSpc>
                          <a:spcPts val="940"/>
                        </a:lnSpc>
                      </a:pPr>
                      <a:r>
                        <a:rPr sz="900" spc="60" dirty="0">
                          <a:latin typeface="Calibri"/>
                          <a:cs typeface="Calibri"/>
                        </a:rPr>
                        <a:t>Oil</a:t>
                      </a:r>
                      <a:r>
                        <a:rPr sz="900" spc="30" dirty="0">
                          <a:latin typeface="Calibri"/>
                          <a:cs typeface="Calibri"/>
                        </a:rPr>
                        <a:t> </a:t>
                      </a:r>
                      <a:r>
                        <a:rPr sz="900" spc="65" dirty="0">
                          <a:latin typeface="Calibri"/>
                          <a:cs typeface="Calibri"/>
                        </a:rPr>
                        <a:t>Forced</a:t>
                      </a:r>
                      <a:r>
                        <a:rPr sz="900" spc="40" dirty="0">
                          <a:latin typeface="Calibri"/>
                          <a:cs typeface="Calibri"/>
                        </a:rPr>
                        <a:t> </a:t>
                      </a:r>
                      <a:r>
                        <a:rPr sz="900" dirty="0">
                          <a:latin typeface="Calibri"/>
                          <a:cs typeface="Calibri"/>
                        </a:rPr>
                        <a:t>Air</a:t>
                      </a:r>
                      <a:r>
                        <a:rPr sz="900" spc="30" dirty="0">
                          <a:latin typeface="Calibri"/>
                          <a:cs typeface="Calibri"/>
                        </a:rPr>
                        <a:t> </a:t>
                      </a:r>
                      <a:r>
                        <a:rPr sz="900" dirty="0">
                          <a:latin typeface="Calibri"/>
                          <a:cs typeface="Calibri"/>
                        </a:rPr>
                        <a:t>=</a:t>
                      </a:r>
                      <a:r>
                        <a:rPr sz="900" spc="35" dirty="0">
                          <a:latin typeface="Calibri"/>
                          <a:cs typeface="Calibri"/>
                        </a:rPr>
                        <a:t> </a:t>
                      </a:r>
                      <a:r>
                        <a:rPr sz="900" spc="100" dirty="0">
                          <a:latin typeface="Calibri"/>
                          <a:cs typeface="Calibri"/>
                        </a:rPr>
                        <a:t>5</a:t>
                      </a:r>
                      <a:r>
                        <a:rPr sz="900" spc="35" dirty="0">
                          <a:latin typeface="Calibri"/>
                          <a:cs typeface="Calibri"/>
                        </a:rPr>
                        <a:t> </a:t>
                      </a:r>
                      <a:r>
                        <a:rPr sz="900" spc="120" dirty="0">
                          <a:latin typeface="Calibri"/>
                          <a:cs typeface="Calibri"/>
                        </a:rPr>
                        <a:t>CPH</a:t>
                      </a:r>
                      <a:endParaRPr sz="900">
                        <a:latin typeface="Calibri"/>
                        <a:cs typeface="Calibri"/>
                      </a:endParaRPr>
                    </a:p>
                    <a:p>
                      <a:pPr marL="24765" marR="932180">
                        <a:lnSpc>
                          <a:spcPts val="1000"/>
                        </a:lnSpc>
                        <a:spcBef>
                          <a:spcPts val="60"/>
                        </a:spcBef>
                      </a:pPr>
                      <a:r>
                        <a:rPr sz="900" spc="60" dirty="0">
                          <a:latin typeface="Calibri"/>
                          <a:cs typeface="Calibri"/>
                        </a:rPr>
                        <a:t>Electric</a:t>
                      </a:r>
                      <a:r>
                        <a:rPr sz="900" spc="30" dirty="0">
                          <a:latin typeface="Calibri"/>
                          <a:cs typeface="Calibri"/>
                        </a:rPr>
                        <a:t> </a:t>
                      </a:r>
                      <a:r>
                        <a:rPr sz="900" spc="65" dirty="0">
                          <a:latin typeface="Calibri"/>
                          <a:cs typeface="Calibri"/>
                        </a:rPr>
                        <a:t>Forced</a:t>
                      </a:r>
                      <a:r>
                        <a:rPr sz="900" spc="35" dirty="0">
                          <a:latin typeface="Calibri"/>
                          <a:cs typeface="Calibri"/>
                        </a:rPr>
                        <a:t> </a:t>
                      </a:r>
                      <a:r>
                        <a:rPr sz="900" dirty="0">
                          <a:latin typeface="Calibri"/>
                          <a:cs typeface="Calibri"/>
                        </a:rPr>
                        <a:t>Air</a:t>
                      </a:r>
                      <a:r>
                        <a:rPr sz="900" spc="30" dirty="0">
                          <a:latin typeface="Calibri"/>
                          <a:cs typeface="Calibri"/>
                        </a:rPr>
                        <a:t> </a:t>
                      </a:r>
                      <a:r>
                        <a:rPr sz="900" dirty="0">
                          <a:latin typeface="Calibri"/>
                          <a:cs typeface="Calibri"/>
                        </a:rPr>
                        <a:t>=</a:t>
                      </a:r>
                      <a:r>
                        <a:rPr sz="900" spc="30" dirty="0">
                          <a:latin typeface="Calibri"/>
                          <a:cs typeface="Calibri"/>
                        </a:rPr>
                        <a:t> </a:t>
                      </a:r>
                      <a:r>
                        <a:rPr sz="900" spc="100" dirty="0">
                          <a:latin typeface="Calibri"/>
                          <a:cs typeface="Calibri"/>
                        </a:rPr>
                        <a:t>9</a:t>
                      </a:r>
                      <a:r>
                        <a:rPr sz="900" spc="30" dirty="0">
                          <a:latin typeface="Calibri"/>
                          <a:cs typeface="Calibri"/>
                        </a:rPr>
                        <a:t> </a:t>
                      </a:r>
                      <a:r>
                        <a:rPr sz="900" spc="114" dirty="0">
                          <a:latin typeface="Calibri"/>
                          <a:cs typeface="Calibri"/>
                        </a:rPr>
                        <a:t>CPH </a:t>
                      </a:r>
                      <a:r>
                        <a:rPr sz="900" spc="75" dirty="0">
                          <a:latin typeface="Calibri"/>
                          <a:cs typeface="Calibri"/>
                        </a:rPr>
                        <a:t>Hot</a:t>
                      </a:r>
                      <a:r>
                        <a:rPr sz="900" spc="40" dirty="0">
                          <a:latin typeface="Calibri"/>
                          <a:cs typeface="Calibri"/>
                        </a:rPr>
                        <a:t> </a:t>
                      </a:r>
                      <a:r>
                        <a:rPr sz="900" dirty="0">
                          <a:latin typeface="Calibri"/>
                          <a:cs typeface="Calibri"/>
                        </a:rPr>
                        <a:t>Water</a:t>
                      </a:r>
                      <a:r>
                        <a:rPr sz="900" spc="50" dirty="0">
                          <a:latin typeface="Calibri"/>
                          <a:cs typeface="Calibri"/>
                        </a:rPr>
                        <a:t> </a:t>
                      </a:r>
                      <a:r>
                        <a:rPr sz="900" spc="90" dirty="0">
                          <a:latin typeface="Calibri"/>
                          <a:cs typeface="Calibri"/>
                        </a:rPr>
                        <a:t>Fan</a:t>
                      </a:r>
                      <a:r>
                        <a:rPr sz="900" spc="45" dirty="0">
                          <a:latin typeface="Calibri"/>
                          <a:cs typeface="Calibri"/>
                        </a:rPr>
                        <a:t> </a:t>
                      </a:r>
                      <a:r>
                        <a:rPr sz="900" spc="65" dirty="0">
                          <a:latin typeface="Calibri"/>
                          <a:cs typeface="Calibri"/>
                        </a:rPr>
                        <a:t>Coil</a:t>
                      </a:r>
                      <a:r>
                        <a:rPr sz="900" spc="40" dirty="0">
                          <a:latin typeface="Calibri"/>
                          <a:cs typeface="Calibri"/>
                        </a:rPr>
                        <a:t> </a:t>
                      </a:r>
                      <a:r>
                        <a:rPr sz="900" dirty="0">
                          <a:latin typeface="Calibri"/>
                          <a:cs typeface="Calibri"/>
                        </a:rPr>
                        <a:t>=</a:t>
                      </a:r>
                      <a:r>
                        <a:rPr sz="900" spc="45" dirty="0">
                          <a:latin typeface="Calibri"/>
                          <a:cs typeface="Calibri"/>
                        </a:rPr>
                        <a:t> </a:t>
                      </a:r>
                      <a:r>
                        <a:rPr sz="900" spc="100" dirty="0">
                          <a:latin typeface="Calibri"/>
                          <a:cs typeface="Calibri"/>
                        </a:rPr>
                        <a:t>3</a:t>
                      </a:r>
                      <a:r>
                        <a:rPr sz="900" spc="45" dirty="0">
                          <a:latin typeface="Calibri"/>
                          <a:cs typeface="Calibri"/>
                        </a:rPr>
                        <a:t> </a:t>
                      </a:r>
                      <a:r>
                        <a:rPr sz="900" spc="114" dirty="0">
                          <a:latin typeface="Calibri"/>
                          <a:cs typeface="Calibri"/>
                        </a:rPr>
                        <a:t>CPH</a:t>
                      </a:r>
                      <a:endParaRPr sz="900">
                        <a:latin typeface="Calibri"/>
                        <a:cs typeface="Calibri"/>
                      </a:endParaRPr>
                    </a:p>
                    <a:p>
                      <a:pPr marL="24765">
                        <a:lnSpc>
                          <a:spcPts val="940"/>
                        </a:lnSpc>
                      </a:pPr>
                      <a:r>
                        <a:rPr sz="900" spc="70" dirty="0">
                          <a:latin typeface="Calibri"/>
                          <a:cs typeface="Calibri"/>
                        </a:rPr>
                        <a:t>Hot</a:t>
                      </a:r>
                      <a:r>
                        <a:rPr sz="900" spc="40" dirty="0">
                          <a:latin typeface="Calibri"/>
                          <a:cs typeface="Calibri"/>
                        </a:rPr>
                        <a:t> </a:t>
                      </a:r>
                      <a:r>
                        <a:rPr sz="900" dirty="0">
                          <a:latin typeface="Calibri"/>
                          <a:cs typeface="Calibri"/>
                        </a:rPr>
                        <a:t>Water</a:t>
                      </a:r>
                      <a:r>
                        <a:rPr sz="900" spc="50" dirty="0">
                          <a:latin typeface="Calibri"/>
                          <a:cs typeface="Calibri"/>
                        </a:rPr>
                        <a:t> </a:t>
                      </a:r>
                      <a:r>
                        <a:rPr sz="900" spc="65" dirty="0">
                          <a:latin typeface="Calibri"/>
                          <a:cs typeface="Calibri"/>
                        </a:rPr>
                        <a:t>Radiant</a:t>
                      </a:r>
                      <a:r>
                        <a:rPr sz="900" spc="40" dirty="0">
                          <a:latin typeface="Calibri"/>
                          <a:cs typeface="Calibri"/>
                        </a:rPr>
                        <a:t> </a:t>
                      </a:r>
                      <a:r>
                        <a:rPr sz="900" spc="70" dirty="0">
                          <a:latin typeface="Calibri"/>
                          <a:cs typeface="Calibri"/>
                        </a:rPr>
                        <a:t>Heat</a:t>
                      </a:r>
                      <a:r>
                        <a:rPr sz="900" spc="40" dirty="0">
                          <a:latin typeface="Calibri"/>
                          <a:cs typeface="Calibri"/>
                        </a:rPr>
                        <a:t> </a:t>
                      </a:r>
                      <a:r>
                        <a:rPr sz="900" dirty="0">
                          <a:latin typeface="Calibri"/>
                          <a:cs typeface="Calibri"/>
                        </a:rPr>
                        <a:t>=</a:t>
                      </a:r>
                      <a:r>
                        <a:rPr sz="900" spc="45" dirty="0">
                          <a:latin typeface="Calibri"/>
                          <a:cs typeface="Calibri"/>
                        </a:rPr>
                        <a:t> </a:t>
                      </a:r>
                      <a:r>
                        <a:rPr sz="900" spc="100" dirty="0">
                          <a:latin typeface="Calibri"/>
                          <a:cs typeface="Calibri"/>
                        </a:rPr>
                        <a:t>3</a:t>
                      </a:r>
                      <a:r>
                        <a:rPr sz="900" spc="50" dirty="0">
                          <a:latin typeface="Calibri"/>
                          <a:cs typeface="Calibri"/>
                        </a:rPr>
                        <a:t> </a:t>
                      </a:r>
                      <a:r>
                        <a:rPr sz="900" spc="114" dirty="0">
                          <a:latin typeface="Calibri"/>
                          <a:cs typeface="Calibri"/>
                        </a:rPr>
                        <a:t>CPH</a:t>
                      </a:r>
                      <a:endParaRPr sz="900">
                        <a:latin typeface="Calibri"/>
                        <a:cs typeface="Calibri"/>
                      </a:endParaRPr>
                    </a:p>
                    <a:p>
                      <a:pPr marL="24765">
                        <a:lnSpc>
                          <a:spcPts val="1040"/>
                        </a:lnSpc>
                      </a:pPr>
                      <a:r>
                        <a:rPr sz="900" spc="80" dirty="0">
                          <a:latin typeface="Calibri"/>
                          <a:cs typeface="Calibri"/>
                        </a:rPr>
                        <a:t>Steam</a:t>
                      </a:r>
                      <a:r>
                        <a:rPr sz="900" spc="10" dirty="0">
                          <a:latin typeface="Calibri"/>
                          <a:cs typeface="Calibri"/>
                        </a:rPr>
                        <a:t> </a:t>
                      </a:r>
                      <a:r>
                        <a:rPr sz="900" dirty="0">
                          <a:latin typeface="Calibri"/>
                          <a:cs typeface="Calibri"/>
                        </a:rPr>
                        <a:t>=</a:t>
                      </a:r>
                      <a:r>
                        <a:rPr sz="900" spc="15" dirty="0">
                          <a:latin typeface="Calibri"/>
                          <a:cs typeface="Calibri"/>
                        </a:rPr>
                        <a:t> </a:t>
                      </a:r>
                      <a:r>
                        <a:rPr sz="900" spc="100" dirty="0">
                          <a:latin typeface="Calibri"/>
                          <a:cs typeface="Calibri"/>
                        </a:rPr>
                        <a:t>1</a:t>
                      </a:r>
                      <a:r>
                        <a:rPr sz="900" spc="15" dirty="0">
                          <a:latin typeface="Calibri"/>
                          <a:cs typeface="Calibri"/>
                        </a:rPr>
                        <a:t> </a:t>
                      </a:r>
                      <a:r>
                        <a:rPr sz="900" spc="120" dirty="0">
                          <a:latin typeface="Calibri"/>
                          <a:cs typeface="Calibri"/>
                        </a:rPr>
                        <a:t>CPH</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925561">
                <a:tc>
                  <a:txBody>
                    <a:bodyPr/>
                    <a:lstStyle/>
                    <a:p>
                      <a:pPr marL="24765">
                        <a:lnSpc>
                          <a:spcPct val="100000"/>
                        </a:lnSpc>
                      </a:pPr>
                      <a:r>
                        <a:rPr sz="900" spc="80" dirty="0">
                          <a:latin typeface="Calibri"/>
                          <a:cs typeface="Calibri"/>
                        </a:rPr>
                        <a:t>3150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1275" indent="-635">
                        <a:lnSpc>
                          <a:spcPts val="1000"/>
                        </a:lnSpc>
                        <a:spcBef>
                          <a:spcPts val="100"/>
                        </a:spcBef>
                      </a:pPr>
                      <a:r>
                        <a:rPr sz="900" spc="70" dirty="0">
                          <a:latin typeface="Calibri"/>
                          <a:cs typeface="Calibri"/>
                        </a:rPr>
                        <a:t>Heat</a:t>
                      </a:r>
                      <a:r>
                        <a:rPr sz="900" spc="-5" dirty="0">
                          <a:latin typeface="Calibri"/>
                          <a:cs typeface="Calibri"/>
                        </a:rPr>
                        <a:t> </a:t>
                      </a:r>
                      <a:r>
                        <a:rPr sz="900" spc="75" dirty="0">
                          <a:latin typeface="Calibri"/>
                          <a:cs typeface="Calibri"/>
                        </a:rPr>
                        <a:t>Cycles</a:t>
                      </a:r>
                      <a:r>
                        <a:rPr sz="900" dirty="0">
                          <a:latin typeface="Calibri"/>
                          <a:cs typeface="Calibri"/>
                        </a:rPr>
                        <a:t> </a:t>
                      </a:r>
                      <a:r>
                        <a:rPr sz="900" spc="35" dirty="0">
                          <a:latin typeface="Calibri"/>
                          <a:cs typeface="Calibri"/>
                        </a:rPr>
                        <a:t>Per </a:t>
                      </a:r>
                      <a:r>
                        <a:rPr sz="900" spc="70" dirty="0">
                          <a:latin typeface="Calibri"/>
                          <a:cs typeface="Calibri"/>
                        </a:rPr>
                        <a:t>Hour</a:t>
                      </a:r>
                      <a:r>
                        <a:rPr sz="900" spc="10" dirty="0">
                          <a:latin typeface="Calibri"/>
                          <a:cs typeface="Calibri"/>
                        </a:rPr>
                        <a:t> </a:t>
                      </a:r>
                      <a:r>
                        <a:rPr sz="900" spc="80" dirty="0">
                          <a:latin typeface="Calibri"/>
                          <a:cs typeface="Calibri"/>
                        </a:rPr>
                        <a:t>Stage</a:t>
                      </a:r>
                      <a:r>
                        <a:rPr sz="900" spc="15" dirty="0">
                          <a:latin typeface="Calibri"/>
                          <a:cs typeface="Calibri"/>
                        </a:rPr>
                        <a:t> </a:t>
                      </a:r>
                      <a:r>
                        <a:rPr sz="900" spc="50" dirty="0">
                          <a:latin typeface="Calibri"/>
                          <a:cs typeface="Calibri"/>
                        </a:rPr>
                        <a:t>2</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1-</a:t>
                      </a:r>
                      <a:r>
                        <a:rPr sz="900" spc="75" dirty="0">
                          <a:latin typeface="Calibri"/>
                          <a:cs typeface="Calibri"/>
                        </a:rPr>
                        <a:t>12</a:t>
                      </a:r>
                      <a:endParaRPr lang="en-US" sz="900" spc="75" dirty="0">
                        <a:latin typeface="Calibri"/>
                        <a:cs typeface="Calibri"/>
                      </a:endParaRPr>
                    </a:p>
                    <a:p>
                      <a:pPr marL="24765">
                        <a:lnSpc>
                          <a:spcPct val="100000"/>
                        </a:lnSpc>
                      </a:pPr>
                      <a:endParaRPr lang="en-US" sz="900" spc="75" dirty="0">
                        <a:latin typeface="Calibri"/>
                        <a:cs typeface="Calibri"/>
                      </a:endParaRPr>
                    </a:p>
                    <a:p>
                      <a:pPr marL="24765" marR="0" lvl="0" indent="0" defTabSz="914400" eaLnBrk="1" fontAlgn="auto" latinLnBrk="0" hangingPunct="1">
                        <a:lnSpc>
                          <a:spcPct val="100000"/>
                        </a:lnSpc>
                        <a:spcBef>
                          <a:spcPts val="0"/>
                        </a:spcBef>
                        <a:spcAft>
                          <a:spcPts val="0"/>
                        </a:spcAft>
                        <a:buClrTx/>
                        <a:buSzTx/>
                        <a:buFontTx/>
                        <a:buNone/>
                        <a:tabLst/>
                        <a:defRPr/>
                      </a:pPr>
                      <a:r>
                        <a:rPr lang="en-US" sz="900" spc="45" dirty="0">
                          <a:highlight>
                            <a:srgbClr val="FFFF00"/>
                          </a:highlight>
                          <a:latin typeface="+mn-lt"/>
                          <a:cs typeface="Calibri"/>
                        </a:rPr>
                        <a:t>Select 5 as a default</a:t>
                      </a:r>
                      <a:endParaRPr lang="en-US" sz="900" dirty="0">
                        <a:latin typeface="+mn-lt"/>
                        <a:cs typeface="Calibri"/>
                      </a:endParaRPr>
                    </a:p>
                    <a:p>
                      <a:pPr marL="24765">
                        <a:lnSpc>
                          <a:spcPct val="10000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9370" indent="-635">
                        <a:lnSpc>
                          <a:spcPct val="92600"/>
                        </a:lnSpc>
                        <a:spcBef>
                          <a:spcPts val="80"/>
                        </a:spcBef>
                      </a:pPr>
                      <a:r>
                        <a:rPr sz="900" spc="60" dirty="0">
                          <a:latin typeface="Calibri"/>
                          <a:cs typeface="Calibri"/>
                        </a:rPr>
                        <a:t>Default</a:t>
                      </a:r>
                      <a:r>
                        <a:rPr sz="900" spc="25" dirty="0">
                          <a:latin typeface="Calibri"/>
                          <a:cs typeface="Calibri"/>
                        </a:rPr>
                        <a:t> </a:t>
                      </a:r>
                      <a:r>
                        <a:rPr sz="900" spc="45" dirty="0">
                          <a:latin typeface="Calibri"/>
                          <a:cs typeface="Calibri"/>
                        </a:rPr>
                        <a:t>varies </a:t>
                      </a:r>
                      <a:r>
                        <a:rPr sz="900" spc="70" dirty="0">
                          <a:latin typeface="Calibri"/>
                          <a:cs typeface="Calibri"/>
                        </a:rPr>
                        <a:t>based</a:t>
                      </a:r>
                      <a:r>
                        <a:rPr sz="900" spc="30" dirty="0">
                          <a:latin typeface="Calibri"/>
                          <a:cs typeface="Calibri"/>
                        </a:rPr>
                        <a:t> on </a:t>
                      </a:r>
                      <a:r>
                        <a:rPr sz="900" spc="55" dirty="0">
                          <a:latin typeface="Calibri"/>
                          <a:cs typeface="Calibri"/>
                        </a:rPr>
                        <a:t>heating </a:t>
                      </a:r>
                      <a:r>
                        <a:rPr sz="900" spc="60" dirty="0">
                          <a:latin typeface="Calibri"/>
                          <a:cs typeface="Calibri"/>
                        </a:rPr>
                        <a:t>equipment</a:t>
                      </a:r>
                      <a:r>
                        <a:rPr sz="900" spc="-20" dirty="0">
                          <a:latin typeface="Calibri"/>
                          <a:cs typeface="Calibri"/>
                        </a:rPr>
                        <a:t> type</a:t>
                      </a:r>
                      <a:r>
                        <a:rPr sz="900" spc="45" dirty="0">
                          <a:latin typeface="Calibri"/>
                          <a:cs typeface="Calibri"/>
                        </a:rPr>
                        <a:t> selected</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86690">
                        <a:lnSpc>
                          <a:spcPts val="1000"/>
                        </a:lnSpc>
                        <a:spcBef>
                          <a:spcPts val="100"/>
                        </a:spcBef>
                      </a:pPr>
                      <a:r>
                        <a:rPr sz="900" spc="70" dirty="0">
                          <a:latin typeface="Calibri"/>
                          <a:cs typeface="Calibri"/>
                        </a:rPr>
                        <a:t>This</a:t>
                      </a:r>
                      <a:r>
                        <a:rPr sz="900" spc="15" dirty="0">
                          <a:latin typeface="Calibri"/>
                          <a:cs typeface="Calibri"/>
                        </a:rPr>
                        <a:t> </a:t>
                      </a:r>
                      <a:r>
                        <a:rPr sz="900" spc="90" dirty="0">
                          <a:latin typeface="Calibri"/>
                          <a:cs typeface="Calibri"/>
                        </a:rPr>
                        <a:t>ISU</a:t>
                      </a:r>
                      <a:r>
                        <a:rPr sz="900" spc="20" dirty="0">
                          <a:latin typeface="Calibri"/>
                          <a:cs typeface="Calibri"/>
                        </a:rPr>
                        <a:t> </a:t>
                      </a:r>
                      <a:r>
                        <a:rPr sz="900" spc="70" dirty="0">
                          <a:latin typeface="Calibri"/>
                          <a:cs typeface="Calibri"/>
                        </a:rPr>
                        <a:t>is</a:t>
                      </a:r>
                      <a:r>
                        <a:rPr sz="900" spc="20" dirty="0">
                          <a:latin typeface="Calibri"/>
                          <a:cs typeface="Calibri"/>
                        </a:rPr>
                        <a:t> </a:t>
                      </a:r>
                      <a:r>
                        <a:rPr sz="900" spc="50" dirty="0">
                          <a:latin typeface="Calibri"/>
                          <a:cs typeface="Calibri"/>
                        </a:rPr>
                        <a:t>only</a:t>
                      </a:r>
                      <a:r>
                        <a:rPr sz="900" spc="15" dirty="0">
                          <a:latin typeface="Calibri"/>
                          <a:cs typeface="Calibri"/>
                        </a:rPr>
                        <a:t> </a:t>
                      </a:r>
                      <a:r>
                        <a:rPr sz="900" spc="60" dirty="0">
                          <a:latin typeface="Calibri"/>
                          <a:cs typeface="Calibri"/>
                        </a:rPr>
                        <a:t>displayed</a:t>
                      </a:r>
                      <a:r>
                        <a:rPr sz="900" spc="20" dirty="0">
                          <a:latin typeface="Calibri"/>
                          <a:cs typeface="Calibri"/>
                        </a:rPr>
                        <a:t> </a:t>
                      </a:r>
                      <a:r>
                        <a:rPr sz="900" spc="55" dirty="0">
                          <a:latin typeface="Calibri"/>
                          <a:cs typeface="Calibri"/>
                        </a:rPr>
                        <a:t>when</a:t>
                      </a:r>
                      <a:r>
                        <a:rPr sz="900" spc="20" dirty="0">
                          <a:latin typeface="Calibri"/>
                          <a:cs typeface="Calibri"/>
                        </a:rPr>
                        <a:t> </a:t>
                      </a:r>
                      <a:r>
                        <a:rPr sz="900" spc="90" dirty="0">
                          <a:latin typeface="Calibri"/>
                          <a:cs typeface="Calibri"/>
                        </a:rPr>
                        <a:t>ISU</a:t>
                      </a:r>
                      <a:r>
                        <a:rPr sz="900" spc="20" dirty="0">
                          <a:latin typeface="Calibri"/>
                          <a:cs typeface="Calibri"/>
                        </a:rPr>
                        <a:t> </a:t>
                      </a:r>
                      <a:r>
                        <a:rPr sz="900" spc="75" dirty="0">
                          <a:latin typeface="Calibri"/>
                          <a:cs typeface="Calibri"/>
                        </a:rPr>
                        <a:t>2071 </a:t>
                      </a:r>
                      <a:r>
                        <a:rPr sz="900" spc="70" dirty="0">
                          <a:latin typeface="Calibri"/>
                          <a:cs typeface="Calibri"/>
                        </a:rPr>
                        <a:t>Heat</a:t>
                      </a:r>
                      <a:r>
                        <a:rPr sz="900" spc="15" dirty="0">
                          <a:latin typeface="Calibri"/>
                          <a:cs typeface="Calibri"/>
                        </a:rPr>
                        <a:t> </a:t>
                      </a:r>
                      <a:r>
                        <a:rPr sz="900" spc="75" dirty="0">
                          <a:latin typeface="Calibri"/>
                          <a:cs typeface="Calibri"/>
                        </a:rPr>
                        <a:t>stages</a:t>
                      </a:r>
                      <a:r>
                        <a:rPr sz="900" spc="20"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set</a:t>
                      </a:r>
                      <a:r>
                        <a:rPr sz="900" spc="20" dirty="0">
                          <a:latin typeface="Calibri"/>
                          <a:cs typeface="Calibri"/>
                        </a:rPr>
                        <a:t> </a:t>
                      </a:r>
                      <a:r>
                        <a:rPr sz="900" dirty="0">
                          <a:latin typeface="Calibri"/>
                          <a:cs typeface="Calibri"/>
                        </a:rPr>
                        <a:t>to</a:t>
                      </a:r>
                      <a:r>
                        <a:rPr sz="900" spc="15" dirty="0">
                          <a:latin typeface="Calibri"/>
                          <a:cs typeface="Calibri"/>
                        </a:rPr>
                        <a:t> </a:t>
                      </a:r>
                      <a:r>
                        <a:rPr sz="900" spc="100" dirty="0">
                          <a:latin typeface="Calibri"/>
                          <a:cs typeface="Calibri"/>
                        </a:rPr>
                        <a:t>2</a:t>
                      </a:r>
                      <a:r>
                        <a:rPr sz="900" spc="20" dirty="0">
                          <a:latin typeface="Calibri"/>
                          <a:cs typeface="Calibri"/>
                        </a:rPr>
                        <a:t> </a:t>
                      </a:r>
                      <a:r>
                        <a:rPr sz="900" spc="70" dirty="0">
                          <a:latin typeface="Calibri"/>
                          <a:cs typeface="Calibri"/>
                        </a:rPr>
                        <a:t>stage</a:t>
                      </a:r>
                      <a:r>
                        <a:rPr sz="900" spc="15" dirty="0">
                          <a:latin typeface="Calibri"/>
                          <a:cs typeface="Calibri"/>
                        </a:rPr>
                        <a:t> </a:t>
                      </a:r>
                      <a:r>
                        <a:rPr sz="900" spc="-25" dirty="0">
                          <a:latin typeface="Calibri"/>
                          <a:cs typeface="Calibri"/>
                        </a:rPr>
                        <a:t>for</a:t>
                      </a:r>
                      <a:r>
                        <a:rPr sz="900" spc="55" dirty="0">
                          <a:latin typeface="Calibri"/>
                          <a:cs typeface="Calibri"/>
                        </a:rPr>
                        <a:t> conventional</a:t>
                      </a:r>
                      <a:r>
                        <a:rPr sz="900" spc="65" dirty="0">
                          <a:latin typeface="Calibri"/>
                          <a:cs typeface="Calibri"/>
                        </a:rPr>
                        <a:t> </a:t>
                      </a:r>
                      <a:r>
                        <a:rPr sz="900" spc="50" dirty="0">
                          <a:latin typeface="Calibri"/>
                          <a:cs typeface="Calibri"/>
                        </a:rPr>
                        <a:t>forced</a:t>
                      </a:r>
                      <a:r>
                        <a:rPr sz="900" spc="75" dirty="0">
                          <a:latin typeface="Calibri"/>
                          <a:cs typeface="Calibri"/>
                        </a:rPr>
                        <a:t> </a:t>
                      </a:r>
                      <a:r>
                        <a:rPr sz="900" dirty="0">
                          <a:latin typeface="Calibri"/>
                          <a:cs typeface="Calibri"/>
                        </a:rPr>
                        <a:t>air</a:t>
                      </a:r>
                      <a:r>
                        <a:rPr sz="900" spc="70" dirty="0">
                          <a:latin typeface="Calibri"/>
                          <a:cs typeface="Calibri"/>
                        </a:rPr>
                        <a:t> </a:t>
                      </a:r>
                      <a:r>
                        <a:rPr sz="900" spc="45" dirty="0">
                          <a:latin typeface="Calibri"/>
                          <a:cs typeface="Calibri"/>
                        </a:rPr>
                        <a:t>systems.</a:t>
                      </a:r>
                      <a:endParaRPr sz="900">
                        <a:latin typeface="Calibri"/>
                        <a:cs typeface="Calibri"/>
                      </a:endParaRPr>
                    </a:p>
                    <a:p>
                      <a:pPr marL="24765" marR="182880">
                        <a:lnSpc>
                          <a:spcPts val="1000"/>
                        </a:lnSpc>
                      </a:pPr>
                      <a:r>
                        <a:rPr sz="900" spc="65" dirty="0">
                          <a:latin typeface="Calibri"/>
                          <a:cs typeface="Calibri"/>
                        </a:rPr>
                        <a:t>Cycle</a:t>
                      </a:r>
                      <a:r>
                        <a:rPr sz="900" spc="40" dirty="0">
                          <a:latin typeface="Calibri"/>
                          <a:cs typeface="Calibri"/>
                        </a:rPr>
                        <a:t> </a:t>
                      </a:r>
                      <a:r>
                        <a:rPr sz="900" dirty="0">
                          <a:latin typeface="Calibri"/>
                          <a:cs typeface="Calibri"/>
                        </a:rPr>
                        <a:t>rate</a:t>
                      </a:r>
                      <a:r>
                        <a:rPr sz="900" spc="40" dirty="0">
                          <a:latin typeface="Calibri"/>
                          <a:cs typeface="Calibri"/>
                        </a:rPr>
                        <a:t> </a:t>
                      </a:r>
                      <a:r>
                        <a:rPr sz="900" spc="55" dirty="0">
                          <a:latin typeface="Calibri"/>
                          <a:cs typeface="Calibri"/>
                        </a:rPr>
                        <a:t>limits</a:t>
                      </a:r>
                      <a:r>
                        <a:rPr sz="900" spc="50" dirty="0">
                          <a:latin typeface="Calibri"/>
                          <a:cs typeface="Calibri"/>
                        </a:rPr>
                        <a:t> the</a:t>
                      </a:r>
                      <a:r>
                        <a:rPr sz="900" spc="40" dirty="0">
                          <a:latin typeface="Calibri"/>
                          <a:cs typeface="Calibri"/>
                        </a:rPr>
                        <a:t> </a:t>
                      </a:r>
                      <a:r>
                        <a:rPr sz="900" spc="85" dirty="0">
                          <a:latin typeface="Calibri"/>
                          <a:cs typeface="Calibri"/>
                        </a:rPr>
                        <a:t>maximum</a:t>
                      </a:r>
                      <a:r>
                        <a:rPr sz="900" spc="45" dirty="0">
                          <a:latin typeface="Calibri"/>
                          <a:cs typeface="Calibri"/>
                        </a:rPr>
                        <a:t> </a:t>
                      </a:r>
                      <a:r>
                        <a:rPr sz="900" spc="65" dirty="0">
                          <a:latin typeface="Calibri"/>
                          <a:cs typeface="Calibri"/>
                        </a:rPr>
                        <a:t>number</a:t>
                      </a:r>
                      <a:r>
                        <a:rPr sz="900" spc="40" dirty="0">
                          <a:latin typeface="Calibri"/>
                          <a:cs typeface="Calibri"/>
                        </a:rPr>
                        <a:t> </a:t>
                      </a:r>
                      <a:r>
                        <a:rPr sz="900" spc="-25" dirty="0">
                          <a:latin typeface="Calibri"/>
                          <a:cs typeface="Calibri"/>
                        </a:rPr>
                        <a:t>of</a:t>
                      </a:r>
                      <a:r>
                        <a:rPr sz="900" spc="60" dirty="0">
                          <a:latin typeface="Calibri"/>
                          <a:cs typeface="Calibri"/>
                        </a:rPr>
                        <a:t> times</a:t>
                      </a:r>
                      <a:r>
                        <a:rPr sz="900" spc="20" dirty="0">
                          <a:latin typeface="Calibri"/>
                          <a:cs typeface="Calibri"/>
                        </a:rPr>
                        <a:t> </a:t>
                      </a:r>
                      <a:r>
                        <a:rPr sz="900" dirty="0">
                          <a:latin typeface="Calibri"/>
                          <a:cs typeface="Calibri"/>
                        </a:rPr>
                        <a:t>the</a:t>
                      </a:r>
                      <a:r>
                        <a:rPr sz="900" spc="30" dirty="0">
                          <a:latin typeface="Calibri"/>
                          <a:cs typeface="Calibri"/>
                        </a:rPr>
                        <a:t> </a:t>
                      </a:r>
                      <a:r>
                        <a:rPr sz="900" spc="65" dirty="0">
                          <a:latin typeface="Calibri"/>
                          <a:cs typeface="Calibri"/>
                        </a:rPr>
                        <a:t>system</a:t>
                      </a:r>
                      <a:r>
                        <a:rPr sz="900" spc="30" dirty="0">
                          <a:latin typeface="Calibri"/>
                          <a:cs typeface="Calibri"/>
                        </a:rPr>
                        <a:t> </a:t>
                      </a:r>
                      <a:r>
                        <a:rPr sz="900" spc="85" dirty="0">
                          <a:latin typeface="Calibri"/>
                          <a:cs typeface="Calibri"/>
                        </a:rPr>
                        <a:t>can</a:t>
                      </a:r>
                      <a:r>
                        <a:rPr sz="900" spc="30" dirty="0">
                          <a:latin typeface="Calibri"/>
                          <a:cs typeface="Calibri"/>
                        </a:rPr>
                        <a:t> </a:t>
                      </a:r>
                      <a:r>
                        <a:rPr sz="900" spc="60" dirty="0">
                          <a:latin typeface="Calibri"/>
                          <a:cs typeface="Calibri"/>
                        </a:rPr>
                        <a:t>cycle</a:t>
                      </a:r>
                      <a:r>
                        <a:rPr sz="900" spc="30" dirty="0">
                          <a:latin typeface="Calibri"/>
                          <a:cs typeface="Calibri"/>
                        </a:rPr>
                        <a:t> </a:t>
                      </a:r>
                      <a:r>
                        <a:rPr sz="900" spc="65" dirty="0">
                          <a:latin typeface="Calibri"/>
                          <a:cs typeface="Calibri"/>
                        </a:rPr>
                        <a:t>in</a:t>
                      </a:r>
                      <a:r>
                        <a:rPr sz="900" spc="25" dirty="0">
                          <a:latin typeface="Calibri"/>
                          <a:cs typeface="Calibri"/>
                        </a:rPr>
                        <a:t> </a:t>
                      </a:r>
                      <a:r>
                        <a:rPr sz="900" spc="80" dirty="0">
                          <a:latin typeface="Calibri"/>
                          <a:cs typeface="Calibri"/>
                        </a:rPr>
                        <a:t>a</a:t>
                      </a:r>
                      <a:r>
                        <a:rPr sz="900" spc="30" dirty="0">
                          <a:latin typeface="Calibri"/>
                          <a:cs typeface="Calibri"/>
                        </a:rPr>
                        <a:t> </a:t>
                      </a:r>
                      <a:r>
                        <a:rPr sz="900" spc="100" dirty="0">
                          <a:latin typeface="Calibri"/>
                          <a:cs typeface="Calibri"/>
                        </a:rPr>
                        <a:t>1</a:t>
                      </a:r>
                      <a:r>
                        <a:rPr sz="900" spc="30" dirty="0">
                          <a:latin typeface="Calibri"/>
                          <a:cs typeface="Calibri"/>
                        </a:rPr>
                        <a:t> </a:t>
                      </a:r>
                      <a:r>
                        <a:rPr sz="900" spc="40" dirty="0">
                          <a:latin typeface="Calibri"/>
                          <a:cs typeface="Calibri"/>
                        </a:rPr>
                        <a:t>hour</a:t>
                      </a:r>
                      <a:endParaRPr sz="900">
                        <a:latin typeface="Calibri"/>
                        <a:cs typeface="Calibri"/>
                      </a:endParaRPr>
                    </a:p>
                    <a:p>
                      <a:pPr marL="24765" marR="334010">
                        <a:lnSpc>
                          <a:spcPts val="1000"/>
                        </a:lnSpc>
                      </a:pPr>
                      <a:r>
                        <a:rPr sz="900" dirty="0">
                          <a:latin typeface="Calibri"/>
                          <a:cs typeface="Calibri"/>
                        </a:rPr>
                        <a:t>period</a:t>
                      </a:r>
                      <a:r>
                        <a:rPr sz="900" spc="85" dirty="0">
                          <a:latin typeface="Calibri"/>
                          <a:cs typeface="Calibri"/>
                        </a:rPr>
                        <a:t> </a:t>
                      </a:r>
                      <a:r>
                        <a:rPr sz="900" spc="70" dirty="0">
                          <a:latin typeface="Calibri"/>
                          <a:cs typeface="Calibri"/>
                        </a:rPr>
                        <a:t>measured</a:t>
                      </a:r>
                      <a:r>
                        <a:rPr sz="900" spc="75" dirty="0">
                          <a:latin typeface="Calibri"/>
                          <a:cs typeface="Calibri"/>
                        </a:rPr>
                        <a:t> </a:t>
                      </a:r>
                      <a:r>
                        <a:rPr sz="900" dirty="0">
                          <a:latin typeface="Calibri"/>
                          <a:cs typeface="Calibri"/>
                        </a:rPr>
                        <a:t>at</a:t>
                      </a:r>
                      <a:r>
                        <a:rPr sz="900" spc="85" dirty="0">
                          <a:latin typeface="Calibri"/>
                          <a:cs typeface="Calibri"/>
                        </a:rPr>
                        <a:t> </a:t>
                      </a:r>
                      <a:r>
                        <a:rPr sz="900" spc="80" dirty="0">
                          <a:latin typeface="Calibri"/>
                          <a:cs typeface="Calibri"/>
                        </a:rPr>
                        <a:t>a</a:t>
                      </a:r>
                      <a:r>
                        <a:rPr sz="900" spc="90" dirty="0">
                          <a:latin typeface="Calibri"/>
                          <a:cs typeface="Calibri"/>
                        </a:rPr>
                        <a:t> </a:t>
                      </a:r>
                      <a:r>
                        <a:rPr sz="900" spc="165" dirty="0">
                          <a:latin typeface="Calibri"/>
                          <a:cs typeface="Calibri"/>
                        </a:rPr>
                        <a:t>50%</a:t>
                      </a:r>
                      <a:r>
                        <a:rPr sz="900" spc="70" dirty="0">
                          <a:latin typeface="Calibri"/>
                          <a:cs typeface="Calibri"/>
                        </a:rPr>
                        <a:t> </a:t>
                      </a:r>
                      <a:r>
                        <a:rPr sz="900" spc="60" dirty="0">
                          <a:latin typeface="Calibri"/>
                          <a:cs typeface="Calibri"/>
                        </a:rPr>
                        <a:t>load</a:t>
                      </a:r>
                      <a:r>
                        <a:rPr sz="900" spc="85" dirty="0">
                          <a:latin typeface="Calibri"/>
                          <a:cs typeface="Calibri"/>
                        </a:rPr>
                        <a:t> </a:t>
                      </a:r>
                      <a:r>
                        <a:rPr sz="900" dirty="0">
                          <a:latin typeface="Calibri"/>
                          <a:cs typeface="Calibri"/>
                        </a:rPr>
                        <a:t>for</a:t>
                      </a:r>
                      <a:r>
                        <a:rPr sz="900" spc="70" dirty="0">
                          <a:latin typeface="Calibri"/>
                          <a:cs typeface="Calibri"/>
                        </a:rPr>
                        <a:t> </a:t>
                      </a:r>
                      <a:r>
                        <a:rPr sz="900" spc="-25" dirty="0">
                          <a:latin typeface="Calibri"/>
                          <a:cs typeface="Calibri"/>
                        </a:rPr>
                        <a:t>the</a:t>
                      </a:r>
                      <a:r>
                        <a:rPr sz="900" spc="50" dirty="0">
                          <a:latin typeface="Calibri"/>
                          <a:cs typeface="Calibri"/>
                        </a:rPr>
                        <a:t> active</a:t>
                      </a:r>
                      <a:r>
                        <a:rPr sz="900" spc="5" dirty="0">
                          <a:latin typeface="Calibri"/>
                          <a:cs typeface="Calibri"/>
                        </a:rPr>
                        <a:t> </a:t>
                      </a:r>
                      <a:r>
                        <a:rPr sz="900" spc="40" dirty="0">
                          <a:latin typeface="Calibri"/>
                          <a:cs typeface="Calibri"/>
                        </a:rPr>
                        <a:t>stage.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924935">
                <a:tc>
                  <a:txBody>
                    <a:bodyPr/>
                    <a:lstStyle/>
                    <a:p>
                      <a:pPr marL="24765">
                        <a:lnSpc>
                          <a:spcPct val="100000"/>
                        </a:lnSpc>
                      </a:pPr>
                      <a:r>
                        <a:rPr sz="900" spc="80" dirty="0">
                          <a:latin typeface="Calibri"/>
                          <a:cs typeface="Calibri"/>
                        </a:rPr>
                        <a:t>3160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7940" indent="-635">
                        <a:lnSpc>
                          <a:spcPts val="1000"/>
                        </a:lnSpc>
                        <a:spcBef>
                          <a:spcPts val="100"/>
                        </a:spcBef>
                      </a:pPr>
                      <a:r>
                        <a:rPr sz="900" spc="85" dirty="0">
                          <a:latin typeface="Calibri"/>
                          <a:cs typeface="Calibri"/>
                        </a:rPr>
                        <a:t>Backup</a:t>
                      </a:r>
                      <a:r>
                        <a:rPr sz="900" spc="25" dirty="0">
                          <a:latin typeface="Calibri"/>
                          <a:cs typeface="Calibri"/>
                        </a:rPr>
                        <a:t> </a:t>
                      </a:r>
                      <a:r>
                        <a:rPr sz="900" spc="50" dirty="0">
                          <a:latin typeface="Calibri"/>
                          <a:cs typeface="Calibri"/>
                        </a:rPr>
                        <a:t>Heat </a:t>
                      </a:r>
                      <a:r>
                        <a:rPr sz="900" spc="75" dirty="0">
                          <a:latin typeface="Calibri"/>
                          <a:cs typeface="Calibri"/>
                        </a:rPr>
                        <a:t>Cycles</a:t>
                      </a:r>
                      <a:r>
                        <a:rPr sz="900" spc="85" dirty="0">
                          <a:latin typeface="Calibri"/>
                          <a:cs typeface="Calibri"/>
                        </a:rPr>
                        <a:t> </a:t>
                      </a:r>
                      <a:r>
                        <a:rPr sz="900" dirty="0">
                          <a:latin typeface="Calibri"/>
                          <a:cs typeface="Calibri"/>
                        </a:rPr>
                        <a:t>per</a:t>
                      </a:r>
                      <a:r>
                        <a:rPr sz="900" spc="90" dirty="0">
                          <a:latin typeface="Calibri"/>
                          <a:cs typeface="Calibri"/>
                        </a:rPr>
                        <a:t> </a:t>
                      </a:r>
                      <a:r>
                        <a:rPr sz="900" spc="55" dirty="0">
                          <a:latin typeface="Calibri"/>
                          <a:cs typeface="Calibri"/>
                        </a:rPr>
                        <a:t>Hour</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1-</a:t>
                      </a:r>
                      <a:r>
                        <a:rPr sz="900" spc="75" dirty="0">
                          <a:latin typeface="Calibri"/>
                          <a:cs typeface="Calibri"/>
                        </a:rPr>
                        <a:t>12</a:t>
                      </a:r>
                      <a:endParaRPr lang="en-US" sz="900" spc="75" dirty="0">
                        <a:latin typeface="Calibri"/>
                        <a:cs typeface="Calibri"/>
                      </a:endParaRPr>
                    </a:p>
                    <a:p>
                      <a:pPr marL="24765">
                        <a:lnSpc>
                          <a:spcPct val="100000"/>
                        </a:lnSpc>
                      </a:pPr>
                      <a:endParaRPr lang="en-US" sz="900" spc="75" dirty="0">
                        <a:latin typeface="Calibri"/>
                        <a:cs typeface="Calibri"/>
                      </a:endParaRPr>
                    </a:p>
                    <a:p>
                      <a:pPr marL="24765" marR="0" lvl="0" indent="0" defTabSz="914400" eaLnBrk="1" fontAlgn="auto" latinLnBrk="0" hangingPunct="1">
                        <a:lnSpc>
                          <a:spcPct val="100000"/>
                        </a:lnSpc>
                        <a:spcBef>
                          <a:spcPts val="0"/>
                        </a:spcBef>
                        <a:spcAft>
                          <a:spcPts val="0"/>
                        </a:spcAft>
                        <a:buClrTx/>
                        <a:buSzTx/>
                        <a:buFontTx/>
                        <a:buNone/>
                        <a:tabLst/>
                        <a:defRPr/>
                      </a:pPr>
                      <a:r>
                        <a:rPr lang="en-US" sz="900" spc="45" dirty="0">
                          <a:highlight>
                            <a:srgbClr val="FFFF00"/>
                          </a:highlight>
                          <a:latin typeface="+mn-lt"/>
                          <a:cs typeface="Calibri"/>
                        </a:rPr>
                        <a:t>Select 5 as a default</a:t>
                      </a:r>
                      <a:endParaRPr lang="en-US" sz="900" dirty="0">
                        <a:latin typeface="+mn-lt"/>
                        <a:cs typeface="Calibri"/>
                      </a:endParaRPr>
                    </a:p>
                    <a:p>
                      <a:pPr marL="24765">
                        <a:lnSpc>
                          <a:spcPct val="10000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9370" indent="-635">
                        <a:lnSpc>
                          <a:spcPct val="92500"/>
                        </a:lnSpc>
                        <a:spcBef>
                          <a:spcPts val="80"/>
                        </a:spcBef>
                      </a:pPr>
                      <a:r>
                        <a:rPr sz="900" spc="60" dirty="0">
                          <a:latin typeface="Calibri"/>
                          <a:cs typeface="Calibri"/>
                        </a:rPr>
                        <a:t>Default</a:t>
                      </a:r>
                      <a:r>
                        <a:rPr sz="900" spc="25" dirty="0">
                          <a:latin typeface="Calibri"/>
                          <a:cs typeface="Calibri"/>
                        </a:rPr>
                        <a:t> </a:t>
                      </a:r>
                      <a:r>
                        <a:rPr sz="900" spc="45" dirty="0">
                          <a:latin typeface="Calibri"/>
                          <a:cs typeface="Calibri"/>
                        </a:rPr>
                        <a:t>varies </a:t>
                      </a:r>
                      <a:r>
                        <a:rPr sz="900" spc="70" dirty="0">
                          <a:latin typeface="Calibri"/>
                          <a:cs typeface="Calibri"/>
                        </a:rPr>
                        <a:t>based</a:t>
                      </a:r>
                      <a:r>
                        <a:rPr sz="900" spc="30" dirty="0">
                          <a:latin typeface="Calibri"/>
                          <a:cs typeface="Calibri"/>
                        </a:rPr>
                        <a:t> on </a:t>
                      </a:r>
                      <a:r>
                        <a:rPr sz="900" spc="80" dirty="0">
                          <a:latin typeface="Calibri"/>
                          <a:cs typeface="Calibri"/>
                        </a:rPr>
                        <a:t>backup</a:t>
                      </a:r>
                      <a:r>
                        <a:rPr sz="900" spc="5" dirty="0">
                          <a:latin typeface="Calibri"/>
                          <a:cs typeface="Calibri"/>
                        </a:rPr>
                        <a:t> </a:t>
                      </a:r>
                      <a:r>
                        <a:rPr sz="900" spc="60" dirty="0">
                          <a:latin typeface="Calibri"/>
                          <a:cs typeface="Calibri"/>
                        </a:rPr>
                        <a:t>heating equipment</a:t>
                      </a:r>
                      <a:r>
                        <a:rPr sz="900" spc="-20" dirty="0">
                          <a:latin typeface="Calibri"/>
                          <a:cs typeface="Calibri"/>
                        </a:rPr>
                        <a:t> type</a:t>
                      </a:r>
                      <a:r>
                        <a:rPr sz="900" spc="45" dirty="0">
                          <a:latin typeface="Calibri"/>
                          <a:cs typeface="Calibri"/>
                        </a:rPr>
                        <a:t> selected</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0485" algn="just">
                        <a:lnSpc>
                          <a:spcPct val="92500"/>
                        </a:lnSpc>
                        <a:spcBef>
                          <a:spcPts val="80"/>
                        </a:spcBef>
                      </a:pPr>
                      <a:r>
                        <a:rPr sz="900" spc="70" dirty="0">
                          <a:latin typeface="Calibri"/>
                          <a:cs typeface="Calibri"/>
                        </a:rPr>
                        <a:t>This</a:t>
                      </a:r>
                      <a:r>
                        <a:rPr sz="900" spc="15" dirty="0">
                          <a:latin typeface="Calibri"/>
                          <a:cs typeface="Calibri"/>
                        </a:rPr>
                        <a:t> </a:t>
                      </a:r>
                      <a:r>
                        <a:rPr sz="900" spc="95" dirty="0">
                          <a:latin typeface="Calibri"/>
                          <a:cs typeface="Calibri"/>
                        </a:rPr>
                        <a:t>ISU</a:t>
                      </a:r>
                      <a:r>
                        <a:rPr sz="900" spc="20" dirty="0">
                          <a:latin typeface="Calibri"/>
                          <a:cs typeface="Calibri"/>
                        </a:rPr>
                        <a:t> </a:t>
                      </a:r>
                      <a:r>
                        <a:rPr sz="900" spc="70" dirty="0">
                          <a:latin typeface="Calibri"/>
                          <a:cs typeface="Calibri"/>
                        </a:rPr>
                        <a:t>is</a:t>
                      </a:r>
                      <a:r>
                        <a:rPr sz="900" spc="25" dirty="0">
                          <a:latin typeface="Calibri"/>
                          <a:cs typeface="Calibri"/>
                        </a:rPr>
                        <a:t> </a:t>
                      </a:r>
                      <a:r>
                        <a:rPr sz="900" spc="50" dirty="0">
                          <a:latin typeface="Calibri"/>
                          <a:cs typeface="Calibri"/>
                        </a:rPr>
                        <a:t>only</a:t>
                      </a:r>
                      <a:r>
                        <a:rPr sz="900" spc="15" dirty="0">
                          <a:latin typeface="Calibri"/>
                          <a:cs typeface="Calibri"/>
                        </a:rPr>
                        <a:t> </a:t>
                      </a:r>
                      <a:r>
                        <a:rPr sz="900" spc="60" dirty="0">
                          <a:latin typeface="Calibri"/>
                          <a:cs typeface="Calibri"/>
                        </a:rPr>
                        <a:t>displayed</a:t>
                      </a:r>
                      <a:r>
                        <a:rPr sz="900" spc="20" dirty="0">
                          <a:latin typeface="Calibri"/>
                          <a:cs typeface="Calibri"/>
                        </a:rPr>
                        <a:t> </a:t>
                      </a:r>
                      <a:r>
                        <a:rPr sz="900" spc="55" dirty="0">
                          <a:latin typeface="Calibri"/>
                          <a:cs typeface="Calibri"/>
                        </a:rPr>
                        <a:t>when</a:t>
                      </a:r>
                      <a:r>
                        <a:rPr sz="900" spc="15" dirty="0">
                          <a:latin typeface="Calibri"/>
                          <a:cs typeface="Calibri"/>
                        </a:rPr>
                        <a:t> </a:t>
                      </a:r>
                      <a:r>
                        <a:rPr sz="900" spc="90" dirty="0">
                          <a:latin typeface="Calibri"/>
                          <a:cs typeface="Calibri"/>
                        </a:rPr>
                        <a:t>ISU</a:t>
                      </a:r>
                      <a:r>
                        <a:rPr sz="900" spc="20" dirty="0">
                          <a:latin typeface="Calibri"/>
                          <a:cs typeface="Calibri"/>
                        </a:rPr>
                        <a:t> </a:t>
                      </a:r>
                      <a:r>
                        <a:rPr sz="900" spc="100" dirty="0">
                          <a:latin typeface="Calibri"/>
                          <a:cs typeface="Calibri"/>
                        </a:rPr>
                        <a:t>2000</a:t>
                      </a:r>
                      <a:r>
                        <a:rPr sz="900" spc="15" dirty="0">
                          <a:latin typeface="Calibri"/>
                          <a:cs typeface="Calibri"/>
                        </a:rPr>
                        <a:t> </a:t>
                      </a:r>
                      <a:r>
                        <a:rPr sz="900" spc="40" dirty="0">
                          <a:latin typeface="Calibri"/>
                          <a:cs typeface="Calibri"/>
                        </a:rPr>
                        <a:t>is </a:t>
                      </a:r>
                      <a:r>
                        <a:rPr sz="900" spc="55" dirty="0">
                          <a:latin typeface="Calibri"/>
                          <a:cs typeface="Calibri"/>
                        </a:rPr>
                        <a:t>set</a:t>
                      </a:r>
                      <a:r>
                        <a:rPr sz="900" spc="30" dirty="0">
                          <a:latin typeface="Calibri"/>
                          <a:cs typeface="Calibri"/>
                        </a:rPr>
                        <a:t> </a:t>
                      </a:r>
                      <a:r>
                        <a:rPr sz="900" dirty="0">
                          <a:latin typeface="Calibri"/>
                          <a:cs typeface="Calibri"/>
                        </a:rPr>
                        <a:t>for</a:t>
                      </a:r>
                      <a:r>
                        <a:rPr sz="900" spc="35" dirty="0">
                          <a:latin typeface="Calibri"/>
                          <a:cs typeface="Calibri"/>
                        </a:rPr>
                        <a:t> </a:t>
                      </a:r>
                      <a:r>
                        <a:rPr sz="900" spc="55" dirty="0">
                          <a:latin typeface="Calibri"/>
                          <a:cs typeface="Calibri"/>
                        </a:rPr>
                        <a:t>heat</a:t>
                      </a:r>
                      <a:r>
                        <a:rPr sz="900" spc="30" dirty="0">
                          <a:latin typeface="Calibri"/>
                          <a:cs typeface="Calibri"/>
                        </a:rPr>
                        <a:t> </a:t>
                      </a:r>
                      <a:r>
                        <a:rPr sz="900" spc="90" dirty="0">
                          <a:latin typeface="Calibri"/>
                          <a:cs typeface="Calibri"/>
                        </a:rPr>
                        <a:t>pump</a:t>
                      </a:r>
                      <a:r>
                        <a:rPr sz="900" spc="35" dirty="0">
                          <a:latin typeface="Calibri"/>
                          <a:cs typeface="Calibri"/>
                        </a:rPr>
                        <a:t> </a:t>
                      </a:r>
                      <a:r>
                        <a:rPr sz="900" spc="80" dirty="0">
                          <a:latin typeface="Calibri"/>
                          <a:cs typeface="Calibri"/>
                        </a:rPr>
                        <a:t>and</a:t>
                      </a:r>
                      <a:r>
                        <a:rPr sz="900" spc="30" dirty="0">
                          <a:latin typeface="Calibri"/>
                          <a:cs typeface="Calibri"/>
                        </a:rPr>
                        <a:t> </a:t>
                      </a:r>
                      <a:r>
                        <a:rPr sz="900" spc="95" dirty="0">
                          <a:latin typeface="Calibri"/>
                          <a:cs typeface="Calibri"/>
                        </a:rPr>
                        <a:t>ISU</a:t>
                      </a:r>
                      <a:r>
                        <a:rPr sz="900" spc="35" dirty="0">
                          <a:latin typeface="Calibri"/>
                          <a:cs typeface="Calibri"/>
                        </a:rPr>
                        <a:t> </a:t>
                      </a:r>
                      <a:r>
                        <a:rPr sz="900" spc="100" dirty="0">
                          <a:latin typeface="Calibri"/>
                          <a:cs typeface="Calibri"/>
                        </a:rPr>
                        <a:t>2071</a:t>
                      </a:r>
                      <a:r>
                        <a:rPr sz="900" spc="35" dirty="0">
                          <a:latin typeface="Calibri"/>
                          <a:cs typeface="Calibri"/>
                        </a:rPr>
                        <a:t> </a:t>
                      </a:r>
                      <a:r>
                        <a:rPr sz="900" spc="70" dirty="0">
                          <a:latin typeface="Calibri"/>
                          <a:cs typeface="Calibri"/>
                        </a:rPr>
                        <a:t>is</a:t>
                      </a:r>
                      <a:r>
                        <a:rPr sz="900" spc="25" dirty="0">
                          <a:latin typeface="Calibri"/>
                          <a:cs typeface="Calibri"/>
                        </a:rPr>
                        <a:t> </a:t>
                      </a:r>
                      <a:r>
                        <a:rPr sz="900" spc="55" dirty="0">
                          <a:latin typeface="Calibri"/>
                          <a:cs typeface="Calibri"/>
                        </a:rPr>
                        <a:t>set</a:t>
                      </a:r>
                      <a:r>
                        <a:rPr sz="900" spc="35" dirty="0">
                          <a:latin typeface="Calibri"/>
                          <a:cs typeface="Calibri"/>
                        </a:rPr>
                        <a:t> </a:t>
                      </a:r>
                      <a:r>
                        <a:rPr sz="900" dirty="0">
                          <a:latin typeface="Calibri"/>
                          <a:cs typeface="Calibri"/>
                        </a:rPr>
                        <a:t>for</a:t>
                      </a:r>
                      <a:r>
                        <a:rPr sz="900" spc="30" dirty="0">
                          <a:latin typeface="Calibri"/>
                          <a:cs typeface="Calibri"/>
                        </a:rPr>
                        <a:t> </a:t>
                      </a:r>
                      <a:r>
                        <a:rPr sz="900" spc="50" dirty="0">
                          <a:latin typeface="Calibri"/>
                          <a:cs typeface="Calibri"/>
                        </a:rPr>
                        <a:t>1 </a:t>
                      </a:r>
                      <a:r>
                        <a:rPr sz="900" spc="75" dirty="0">
                          <a:latin typeface="Calibri"/>
                          <a:cs typeface="Calibri"/>
                        </a:rPr>
                        <a:t>aux</a:t>
                      </a:r>
                      <a:r>
                        <a:rPr sz="900" spc="5" dirty="0">
                          <a:latin typeface="Calibri"/>
                          <a:cs typeface="Calibri"/>
                        </a:rPr>
                        <a:t> </a:t>
                      </a:r>
                      <a:r>
                        <a:rPr sz="900" spc="55" dirty="0">
                          <a:latin typeface="Calibri"/>
                          <a:cs typeface="Calibri"/>
                        </a:rPr>
                        <a:t>heat</a:t>
                      </a:r>
                      <a:r>
                        <a:rPr sz="900" spc="25" dirty="0">
                          <a:latin typeface="Calibri"/>
                          <a:cs typeface="Calibri"/>
                        </a:rPr>
                        <a:t> </a:t>
                      </a:r>
                      <a:r>
                        <a:rPr sz="900" spc="45" dirty="0">
                          <a:latin typeface="Calibri"/>
                          <a:cs typeface="Calibri"/>
                        </a:rPr>
                        <a:t>stage.</a:t>
                      </a:r>
                      <a:endParaRPr sz="900">
                        <a:latin typeface="Calibri"/>
                        <a:cs typeface="Calibri"/>
                      </a:endParaRPr>
                    </a:p>
                    <a:p>
                      <a:pPr marL="24765" marR="182880">
                        <a:lnSpc>
                          <a:spcPct val="92600"/>
                        </a:lnSpc>
                      </a:pPr>
                      <a:r>
                        <a:rPr sz="900" spc="65" dirty="0">
                          <a:latin typeface="Calibri"/>
                          <a:cs typeface="Calibri"/>
                        </a:rPr>
                        <a:t>Cycle</a:t>
                      </a:r>
                      <a:r>
                        <a:rPr sz="900" spc="40" dirty="0">
                          <a:latin typeface="Calibri"/>
                          <a:cs typeface="Calibri"/>
                        </a:rPr>
                        <a:t> </a:t>
                      </a:r>
                      <a:r>
                        <a:rPr sz="900" dirty="0">
                          <a:latin typeface="Calibri"/>
                          <a:cs typeface="Calibri"/>
                        </a:rPr>
                        <a:t>rate</a:t>
                      </a:r>
                      <a:r>
                        <a:rPr sz="900" spc="40" dirty="0">
                          <a:latin typeface="Calibri"/>
                          <a:cs typeface="Calibri"/>
                        </a:rPr>
                        <a:t> </a:t>
                      </a:r>
                      <a:r>
                        <a:rPr sz="900" spc="55" dirty="0">
                          <a:latin typeface="Calibri"/>
                          <a:cs typeface="Calibri"/>
                        </a:rPr>
                        <a:t>limits</a:t>
                      </a:r>
                      <a:r>
                        <a:rPr sz="900" spc="50" dirty="0">
                          <a:latin typeface="Calibri"/>
                          <a:cs typeface="Calibri"/>
                        </a:rPr>
                        <a:t> the</a:t>
                      </a:r>
                      <a:r>
                        <a:rPr sz="900" spc="40" dirty="0">
                          <a:latin typeface="Calibri"/>
                          <a:cs typeface="Calibri"/>
                        </a:rPr>
                        <a:t> </a:t>
                      </a:r>
                      <a:r>
                        <a:rPr sz="900" spc="85" dirty="0">
                          <a:latin typeface="Calibri"/>
                          <a:cs typeface="Calibri"/>
                        </a:rPr>
                        <a:t>maximum</a:t>
                      </a:r>
                      <a:r>
                        <a:rPr sz="900" spc="45" dirty="0">
                          <a:latin typeface="Calibri"/>
                          <a:cs typeface="Calibri"/>
                        </a:rPr>
                        <a:t> </a:t>
                      </a:r>
                      <a:r>
                        <a:rPr sz="900" spc="65" dirty="0">
                          <a:latin typeface="Calibri"/>
                          <a:cs typeface="Calibri"/>
                        </a:rPr>
                        <a:t>number</a:t>
                      </a:r>
                      <a:r>
                        <a:rPr sz="900" spc="40" dirty="0">
                          <a:latin typeface="Calibri"/>
                          <a:cs typeface="Calibri"/>
                        </a:rPr>
                        <a:t> </a:t>
                      </a:r>
                      <a:r>
                        <a:rPr sz="900" spc="-25" dirty="0">
                          <a:latin typeface="Calibri"/>
                          <a:cs typeface="Calibri"/>
                        </a:rPr>
                        <a:t>of</a:t>
                      </a:r>
                      <a:r>
                        <a:rPr sz="900" spc="60" dirty="0">
                          <a:latin typeface="Calibri"/>
                          <a:cs typeface="Calibri"/>
                        </a:rPr>
                        <a:t> times</a:t>
                      </a:r>
                      <a:r>
                        <a:rPr sz="900" spc="20" dirty="0">
                          <a:latin typeface="Calibri"/>
                          <a:cs typeface="Calibri"/>
                        </a:rPr>
                        <a:t> </a:t>
                      </a:r>
                      <a:r>
                        <a:rPr sz="900" dirty="0">
                          <a:latin typeface="Calibri"/>
                          <a:cs typeface="Calibri"/>
                        </a:rPr>
                        <a:t>the</a:t>
                      </a:r>
                      <a:r>
                        <a:rPr sz="900" spc="30" dirty="0">
                          <a:latin typeface="Calibri"/>
                          <a:cs typeface="Calibri"/>
                        </a:rPr>
                        <a:t> </a:t>
                      </a:r>
                      <a:r>
                        <a:rPr sz="900" spc="65" dirty="0">
                          <a:latin typeface="Calibri"/>
                          <a:cs typeface="Calibri"/>
                        </a:rPr>
                        <a:t>system</a:t>
                      </a:r>
                      <a:r>
                        <a:rPr sz="900" spc="30" dirty="0">
                          <a:latin typeface="Calibri"/>
                          <a:cs typeface="Calibri"/>
                        </a:rPr>
                        <a:t> </a:t>
                      </a:r>
                      <a:r>
                        <a:rPr sz="900" spc="85" dirty="0">
                          <a:latin typeface="Calibri"/>
                          <a:cs typeface="Calibri"/>
                        </a:rPr>
                        <a:t>can</a:t>
                      </a:r>
                      <a:r>
                        <a:rPr sz="900" spc="30" dirty="0">
                          <a:latin typeface="Calibri"/>
                          <a:cs typeface="Calibri"/>
                        </a:rPr>
                        <a:t> </a:t>
                      </a:r>
                      <a:r>
                        <a:rPr sz="900" spc="60" dirty="0">
                          <a:latin typeface="Calibri"/>
                          <a:cs typeface="Calibri"/>
                        </a:rPr>
                        <a:t>cycle</a:t>
                      </a:r>
                      <a:r>
                        <a:rPr sz="900" spc="30" dirty="0">
                          <a:latin typeface="Calibri"/>
                          <a:cs typeface="Calibri"/>
                        </a:rPr>
                        <a:t> </a:t>
                      </a:r>
                      <a:r>
                        <a:rPr sz="900" spc="65" dirty="0">
                          <a:latin typeface="Calibri"/>
                          <a:cs typeface="Calibri"/>
                        </a:rPr>
                        <a:t>in</a:t>
                      </a:r>
                      <a:r>
                        <a:rPr sz="900" spc="25" dirty="0">
                          <a:latin typeface="Calibri"/>
                          <a:cs typeface="Calibri"/>
                        </a:rPr>
                        <a:t> </a:t>
                      </a:r>
                      <a:r>
                        <a:rPr sz="900" spc="80" dirty="0">
                          <a:latin typeface="Calibri"/>
                          <a:cs typeface="Calibri"/>
                        </a:rPr>
                        <a:t>a</a:t>
                      </a:r>
                      <a:r>
                        <a:rPr sz="900" spc="30" dirty="0">
                          <a:latin typeface="Calibri"/>
                          <a:cs typeface="Calibri"/>
                        </a:rPr>
                        <a:t> </a:t>
                      </a:r>
                      <a:r>
                        <a:rPr sz="900" spc="100" dirty="0">
                          <a:latin typeface="Calibri"/>
                          <a:cs typeface="Calibri"/>
                        </a:rPr>
                        <a:t>1</a:t>
                      </a:r>
                      <a:r>
                        <a:rPr sz="900" spc="30" dirty="0">
                          <a:latin typeface="Calibri"/>
                          <a:cs typeface="Calibri"/>
                        </a:rPr>
                        <a:t> </a:t>
                      </a:r>
                      <a:r>
                        <a:rPr sz="900" spc="40" dirty="0">
                          <a:latin typeface="Calibri"/>
                          <a:cs typeface="Calibri"/>
                        </a:rPr>
                        <a:t>hour </a:t>
                      </a:r>
                      <a:r>
                        <a:rPr sz="900" dirty="0">
                          <a:latin typeface="Calibri"/>
                          <a:cs typeface="Calibri"/>
                        </a:rPr>
                        <a:t>period</a:t>
                      </a:r>
                      <a:r>
                        <a:rPr sz="900" spc="85" dirty="0">
                          <a:latin typeface="Calibri"/>
                          <a:cs typeface="Calibri"/>
                        </a:rPr>
                        <a:t> </a:t>
                      </a:r>
                      <a:r>
                        <a:rPr sz="900" spc="70" dirty="0">
                          <a:latin typeface="Calibri"/>
                          <a:cs typeface="Calibri"/>
                        </a:rPr>
                        <a:t>measured</a:t>
                      </a:r>
                      <a:r>
                        <a:rPr sz="900" spc="75" dirty="0">
                          <a:latin typeface="Calibri"/>
                          <a:cs typeface="Calibri"/>
                        </a:rPr>
                        <a:t> </a:t>
                      </a:r>
                      <a:r>
                        <a:rPr sz="900" dirty="0">
                          <a:latin typeface="Calibri"/>
                          <a:cs typeface="Calibri"/>
                        </a:rPr>
                        <a:t>at</a:t>
                      </a:r>
                      <a:r>
                        <a:rPr sz="900" spc="85" dirty="0">
                          <a:latin typeface="Calibri"/>
                          <a:cs typeface="Calibri"/>
                        </a:rPr>
                        <a:t> </a:t>
                      </a:r>
                      <a:r>
                        <a:rPr sz="900" spc="80" dirty="0">
                          <a:latin typeface="Calibri"/>
                          <a:cs typeface="Calibri"/>
                        </a:rPr>
                        <a:t>a</a:t>
                      </a:r>
                      <a:r>
                        <a:rPr sz="900" spc="90" dirty="0">
                          <a:latin typeface="Calibri"/>
                          <a:cs typeface="Calibri"/>
                        </a:rPr>
                        <a:t> </a:t>
                      </a:r>
                      <a:r>
                        <a:rPr sz="900" spc="165" dirty="0">
                          <a:latin typeface="Calibri"/>
                          <a:cs typeface="Calibri"/>
                        </a:rPr>
                        <a:t>50%</a:t>
                      </a:r>
                      <a:r>
                        <a:rPr sz="900" spc="70" dirty="0">
                          <a:latin typeface="Calibri"/>
                          <a:cs typeface="Calibri"/>
                        </a:rPr>
                        <a:t> </a:t>
                      </a:r>
                      <a:r>
                        <a:rPr sz="900" spc="60" dirty="0">
                          <a:latin typeface="Calibri"/>
                          <a:cs typeface="Calibri"/>
                        </a:rPr>
                        <a:t>load</a:t>
                      </a:r>
                      <a:r>
                        <a:rPr sz="900" spc="85" dirty="0">
                          <a:latin typeface="Calibri"/>
                          <a:cs typeface="Calibri"/>
                        </a:rPr>
                        <a:t> </a:t>
                      </a:r>
                      <a:r>
                        <a:rPr sz="900" dirty="0">
                          <a:latin typeface="Calibri"/>
                          <a:cs typeface="Calibri"/>
                        </a:rPr>
                        <a:t>for</a:t>
                      </a:r>
                      <a:r>
                        <a:rPr sz="900" spc="70" dirty="0">
                          <a:latin typeface="Calibri"/>
                          <a:cs typeface="Calibri"/>
                        </a:rPr>
                        <a:t> </a:t>
                      </a:r>
                      <a:r>
                        <a:rPr sz="900" spc="-25" dirty="0">
                          <a:latin typeface="Calibri"/>
                          <a:cs typeface="Calibri"/>
                        </a:rPr>
                        <a:t>the</a:t>
                      </a:r>
                      <a:r>
                        <a:rPr sz="900" spc="50" dirty="0">
                          <a:latin typeface="Calibri"/>
                          <a:cs typeface="Calibri"/>
                        </a:rPr>
                        <a:t> active</a:t>
                      </a:r>
                      <a:r>
                        <a:rPr sz="900" spc="5" dirty="0">
                          <a:latin typeface="Calibri"/>
                          <a:cs typeface="Calibri"/>
                        </a:rPr>
                        <a:t> </a:t>
                      </a:r>
                      <a:r>
                        <a:rPr sz="900" spc="40" dirty="0">
                          <a:latin typeface="Calibri"/>
                          <a:cs typeface="Calibri"/>
                        </a:rPr>
                        <a:t>stage.</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2551545">
                <a:tc>
                  <a:txBody>
                    <a:bodyPr/>
                    <a:lstStyle/>
                    <a:p>
                      <a:pPr marL="24765">
                        <a:lnSpc>
                          <a:spcPct val="100000"/>
                        </a:lnSpc>
                      </a:pPr>
                      <a:r>
                        <a:rPr sz="900" spc="75" dirty="0">
                          <a:latin typeface="Calibri"/>
                          <a:cs typeface="Calibri"/>
                        </a:rPr>
                        <a:t>3165</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3815" indent="-635">
                        <a:lnSpc>
                          <a:spcPct val="92500"/>
                        </a:lnSpc>
                        <a:spcBef>
                          <a:spcPts val="80"/>
                        </a:spcBef>
                      </a:pPr>
                      <a:r>
                        <a:rPr sz="900" spc="65" dirty="0">
                          <a:latin typeface="Calibri"/>
                          <a:cs typeface="Calibri"/>
                        </a:rPr>
                        <a:t>Emergency </a:t>
                      </a:r>
                      <a:r>
                        <a:rPr sz="900" spc="70" dirty="0">
                          <a:latin typeface="Calibri"/>
                          <a:cs typeface="Calibri"/>
                        </a:rPr>
                        <a:t>Heat</a:t>
                      </a:r>
                      <a:r>
                        <a:rPr sz="900" spc="-5" dirty="0">
                          <a:latin typeface="Calibri"/>
                          <a:cs typeface="Calibri"/>
                        </a:rPr>
                        <a:t> </a:t>
                      </a:r>
                      <a:r>
                        <a:rPr sz="900" spc="75" dirty="0">
                          <a:latin typeface="Calibri"/>
                          <a:cs typeface="Calibri"/>
                        </a:rPr>
                        <a:t>Cycles</a:t>
                      </a:r>
                      <a:r>
                        <a:rPr sz="900" dirty="0">
                          <a:latin typeface="Calibri"/>
                          <a:cs typeface="Calibri"/>
                        </a:rPr>
                        <a:t> </a:t>
                      </a:r>
                      <a:r>
                        <a:rPr sz="900" spc="-25" dirty="0">
                          <a:latin typeface="Calibri"/>
                          <a:cs typeface="Calibri"/>
                        </a:rPr>
                        <a:t>per</a:t>
                      </a:r>
                      <a:r>
                        <a:rPr sz="900" spc="55" dirty="0">
                          <a:latin typeface="Calibri"/>
                          <a:cs typeface="Calibri"/>
                        </a:rPr>
                        <a:t> Hour</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1-</a:t>
                      </a:r>
                      <a:r>
                        <a:rPr sz="900" spc="75" dirty="0">
                          <a:latin typeface="Calibri"/>
                          <a:cs typeface="Calibri"/>
                        </a:rPr>
                        <a:t>12</a:t>
                      </a:r>
                      <a:endParaRPr lang="en-US" sz="900" spc="75" dirty="0">
                        <a:latin typeface="Calibri"/>
                        <a:cs typeface="Calibri"/>
                      </a:endParaRPr>
                    </a:p>
                    <a:p>
                      <a:pPr marL="24765">
                        <a:lnSpc>
                          <a:spcPct val="100000"/>
                        </a:lnSpc>
                      </a:pPr>
                      <a:endParaRPr lang="en-US" sz="900" spc="75" dirty="0">
                        <a:latin typeface="Calibri"/>
                        <a:cs typeface="Calibri"/>
                      </a:endParaRPr>
                    </a:p>
                    <a:p>
                      <a:pPr marL="24765">
                        <a:lnSpc>
                          <a:spcPct val="100000"/>
                        </a:lnSpc>
                      </a:pPr>
                      <a:endParaRPr lang="en-US" sz="900" spc="75" dirty="0">
                        <a:latin typeface="Calibri"/>
                        <a:cs typeface="Calibri"/>
                      </a:endParaRPr>
                    </a:p>
                    <a:p>
                      <a:pPr marL="24765" marR="0" lvl="0" indent="0" defTabSz="914400" eaLnBrk="1" fontAlgn="auto" latinLnBrk="0" hangingPunct="1">
                        <a:lnSpc>
                          <a:spcPct val="100000"/>
                        </a:lnSpc>
                        <a:spcBef>
                          <a:spcPts val="0"/>
                        </a:spcBef>
                        <a:spcAft>
                          <a:spcPts val="0"/>
                        </a:spcAft>
                        <a:buClrTx/>
                        <a:buSzTx/>
                        <a:buFontTx/>
                        <a:buNone/>
                        <a:tabLst/>
                        <a:defRPr/>
                      </a:pPr>
                      <a:r>
                        <a:rPr lang="en-US" sz="900" spc="45" dirty="0">
                          <a:highlight>
                            <a:srgbClr val="FFFF00"/>
                          </a:highlight>
                          <a:latin typeface="+mn-lt"/>
                          <a:cs typeface="Calibri"/>
                        </a:rPr>
                        <a:t>Select 5 as a default</a:t>
                      </a:r>
                      <a:endParaRPr lang="en-US" sz="900" dirty="0">
                        <a:latin typeface="+mn-lt"/>
                        <a:cs typeface="Calibri"/>
                      </a:endParaRPr>
                    </a:p>
                    <a:p>
                      <a:pPr marL="24765">
                        <a:lnSpc>
                          <a:spcPct val="10000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9370" indent="-635">
                        <a:lnSpc>
                          <a:spcPct val="92600"/>
                        </a:lnSpc>
                        <a:spcBef>
                          <a:spcPts val="80"/>
                        </a:spcBef>
                      </a:pPr>
                      <a:r>
                        <a:rPr sz="900" spc="60" dirty="0">
                          <a:latin typeface="Calibri"/>
                          <a:cs typeface="Calibri"/>
                        </a:rPr>
                        <a:t>Default</a:t>
                      </a:r>
                      <a:r>
                        <a:rPr sz="900" spc="25" dirty="0">
                          <a:latin typeface="Calibri"/>
                          <a:cs typeface="Calibri"/>
                        </a:rPr>
                        <a:t> </a:t>
                      </a:r>
                      <a:r>
                        <a:rPr sz="900" spc="45" dirty="0">
                          <a:latin typeface="Calibri"/>
                          <a:cs typeface="Calibri"/>
                        </a:rPr>
                        <a:t>varies </a:t>
                      </a:r>
                      <a:r>
                        <a:rPr sz="900" spc="70" dirty="0">
                          <a:latin typeface="Calibri"/>
                          <a:cs typeface="Calibri"/>
                        </a:rPr>
                        <a:t>based</a:t>
                      </a:r>
                      <a:r>
                        <a:rPr sz="900" spc="30" dirty="0">
                          <a:latin typeface="Calibri"/>
                          <a:cs typeface="Calibri"/>
                        </a:rPr>
                        <a:t> on </a:t>
                      </a:r>
                      <a:r>
                        <a:rPr sz="900" spc="80" dirty="0">
                          <a:latin typeface="Calibri"/>
                          <a:cs typeface="Calibri"/>
                        </a:rPr>
                        <a:t>backup</a:t>
                      </a:r>
                      <a:r>
                        <a:rPr sz="900" spc="5" dirty="0">
                          <a:latin typeface="Calibri"/>
                          <a:cs typeface="Calibri"/>
                        </a:rPr>
                        <a:t> </a:t>
                      </a:r>
                      <a:r>
                        <a:rPr sz="900" spc="60" dirty="0">
                          <a:latin typeface="Calibri"/>
                          <a:cs typeface="Calibri"/>
                        </a:rPr>
                        <a:t>heating equipment</a:t>
                      </a:r>
                      <a:r>
                        <a:rPr sz="900" spc="-20" dirty="0">
                          <a:latin typeface="Calibri"/>
                          <a:cs typeface="Calibri"/>
                        </a:rPr>
                        <a:t> type</a:t>
                      </a:r>
                      <a:r>
                        <a:rPr sz="900" spc="45" dirty="0">
                          <a:latin typeface="Calibri"/>
                          <a:cs typeface="Calibri"/>
                        </a:rPr>
                        <a:t> selected</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80645">
                        <a:lnSpc>
                          <a:spcPct val="92500"/>
                        </a:lnSpc>
                        <a:spcBef>
                          <a:spcPts val="80"/>
                        </a:spcBef>
                      </a:pPr>
                      <a:r>
                        <a:rPr sz="900" spc="70" dirty="0">
                          <a:latin typeface="Calibri"/>
                          <a:cs typeface="Calibri"/>
                        </a:rPr>
                        <a:t>This</a:t>
                      </a:r>
                      <a:r>
                        <a:rPr sz="900" spc="15" dirty="0">
                          <a:latin typeface="Calibri"/>
                          <a:cs typeface="Calibri"/>
                        </a:rPr>
                        <a:t> </a:t>
                      </a:r>
                      <a:r>
                        <a:rPr sz="900" spc="90" dirty="0">
                          <a:latin typeface="Calibri"/>
                          <a:cs typeface="Calibri"/>
                        </a:rPr>
                        <a:t>ISU</a:t>
                      </a:r>
                      <a:r>
                        <a:rPr sz="900" spc="20" dirty="0">
                          <a:latin typeface="Calibri"/>
                          <a:cs typeface="Calibri"/>
                        </a:rPr>
                        <a:t> </a:t>
                      </a:r>
                      <a:r>
                        <a:rPr sz="900" spc="70" dirty="0">
                          <a:latin typeface="Calibri"/>
                          <a:cs typeface="Calibri"/>
                        </a:rPr>
                        <a:t>is</a:t>
                      </a:r>
                      <a:r>
                        <a:rPr sz="900" spc="20" dirty="0">
                          <a:latin typeface="Calibri"/>
                          <a:cs typeface="Calibri"/>
                        </a:rPr>
                        <a:t> </a:t>
                      </a:r>
                      <a:r>
                        <a:rPr sz="900" spc="50" dirty="0">
                          <a:latin typeface="Calibri"/>
                          <a:cs typeface="Calibri"/>
                        </a:rPr>
                        <a:t>only</a:t>
                      </a:r>
                      <a:r>
                        <a:rPr sz="900" spc="15" dirty="0">
                          <a:latin typeface="Calibri"/>
                          <a:cs typeface="Calibri"/>
                        </a:rPr>
                        <a:t> </a:t>
                      </a:r>
                      <a:r>
                        <a:rPr sz="900" spc="60" dirty="0">
                          <a:latin typeface="Calibri"/>
                          <a:cs typeface="Calibri"/>
                        </a:rPr>
                        <a:t>displayed</a:t>
                      </a:r>
                      <a:r>
                        <a:rPr sz="900" spc="20" dirty="0">
                          <a:latin typeface="Calibri"/>
                          <a:cs typeface="Calibri"/>
                        </a:rPr>
                        <a:t> </a:t>
                      </a:r>
                      <a:r>
                        <a:rPr sz="900" spc="55" dirty="0">
                          <a:latin typeface="Calibri"/>
                          <a:cs typeface="Calibri"/>
                        </a:rPr>
                        <a:t>when</a:t>
                      </a:r>
                      <a:r>
                        <a:rPr sz="900" spc="20" dirty="0">
                          <a:latin typeface="Calibri"/>
                          <a:cs typeface="Calibri"/>
                        </a:rPr>
                        <a:t> </a:t>
                      </a:r>
                      <a:r>
                        <a:rPr sz="900" spc="90" dirty="0">
                          <a:latin typeface="Calibri"/>
                          <a:cs typeface="Calibri"/>
                        </a:rPr>
                        <a:t>ISU</a:t>
                      </a:r>
                      <a:r>
                        <a:rPr sz="900" spc="20" dirty="0">
                          <a:latin typeface="Calibri"/>
                          <a:cs typeface="Calibri"/>
                        </a:rPr>
                        <a:t> </a:t>
                      </a:r>
                      <a:r>
                        <a:rPr sz="900" spc="75" dirty="0">
                          <a:latin typeface="Calibri"/>
                          <a:cs typeface="Calibri"/>
                        </a:rPr>
                        <a:t>2175 </a:t>
                      </a:r>
                      <a:r>
                        <a:rPr sz="900" spc="90" dirty="0">
                          <a:latin typeface="Calibri"/>
                          <a:cs typeface="Calibri"/>
                        </a:rPr>
                        <a:t>Aux/E</a:t>
                      </a:r>
                      <a:r>
                        <a:rPr sz="900" spc="45" dirty="0">
                          <a:latin typeface="Calibri"/>
                          <a:cs typeface="Calibri"/>
                        </a:rPr>
                        <a:t> </a:t>
                      </a:r>
                      <a:r>
                        <a:rPr sz="900" spc="50" dirty="0">
                          <a:latin typeface="Calibri"/>
                          <a:cs typeface="Calibri"/>
                        </a:rPr>
                        <a:t>terminal</a:t>
                      </a:r>
                      <a:r>
                        <a:rPr sz="900" spc="45" dirty="0">
                          <a:latin typeface="Calibri"/>
                          <a:cs typeface="Calibri"/>
                        </a:rPr>
                        <a:t> </a:t>
                      </a:r>
                      <a:r>
                        <a:rPr sz="900" spc="50" dirty="0">
                          <a:latin typeface="Calibri"/>
                          <a:cs typeface="Calibri"/>
                        </a:rPr>
                        <a:t>control</a:t>
                      </a:r>
                      <a:r>
                        <a:rPr sz="900" spc="45" dirty="0">
                          <a:latin typeface="Calibri"/>
                          <a:cs typeface="Calibri"/>
                        </a:rPr>
                        <a:t> </a:t>
                      </a:r>
                      <a:r>
                        <a:rPr sz="900" spc="70" dirty="0">
                          <a:latin typeface="Calibri"/>
                          <a:cs typeface="Calibri"/>
                        </a:rPr>
                        <a:t>is</a:t>
                      </a:r>
                      <a:r>
                        <a:rPr sz="900" spc="45" dirty="0">
                          <a:latin typeface="Calibri"/>
                          <a:cs typeface="Calibri"/>
                        </a:rPr>
                        <a:t> </a:t>
                      </a:r>
                      <a:r>
                        <a:rPr sz="900" spc="50" dirty="0">
                          <a:latin typeface="Calibri"/>
                          <a:cs typeface="Calibri"/>
                        </a:rPr>
                        <a:t>set</a:t>
                      </a:r>
                      <a:r>
                        <a:rPr sz="900" spc="45" dirty="0">
                          <a:latin typeface="Calibri"/>
                          <a:cs typeface="Calibri"/>
                        </a:rPr>
                        <a:t> </a:t>
                      </a:r>
                      <a:r>
                        <a:rPr sz="900" dirty="0">
                          <a:latin typeface="Calibri"/>
                          <a:cs typeface="Calibri"/>
                        </a:rPr>
                        <a:t>for</a:t>
                      </a:r>
                      <a:r>
                        <a:rPr sz="900" spc="45" dirty="0">
                          <a:latin typeface="Calibri"/>
                          <a:cs typeface="Calibri"/>
                        </a:rPr>
                        <a:t> </a:t>
                      </a:r>
                      <a:r>
                        <a:rPr sz="900" dirty="0">
                          <a:latin typeface="Calibri"/>
                          <a:cs typeface="Calibri"/>
                        </a:rPr>
                        <a:t>“Aux</a:t>
                      </a:r>
                      <a:r>
                        <a:rPr sz="900" spc="45" dirty="0">
                          <a:latin typeface="Calibri"/>
                          <a:cs typeface="Calibri"/>
                        </a:rPr>
                        <a:t> </a:t>
                      </a:r>
                      <a:r>
                        <a:rPr sz="900" spc="75" dirty="0">
                          <a:latin typeface="Calibri"/>
                          <a:cs typeface="Calibri"/>
                        </a:rPr>
                        <a:t>and</a:t>
                      </a:r>
                      <a:r>
                        <a:rPr sz="900" spc="45" dirty="0">
                          <a:latin typeface="Calibri"/>
                          <a:cs typeface="Calibri"/>
                        </a:rPr>
                        <a:t> </a:t>
                      </a:r>
                      <a:r>
                        <a:rPr sz="900" spc="105" dirty="0">
                          <a:latin typeface="Calibri"/>
                          <a:cs typeface="Calibri"/>
                        </a:rPr>
                        <a:t>E </a:t>
                      </a:r>
                      <a:r>
                        <a:rPr sz="900" spc="-10" dirty="0">
                          <a:latin typeface="Calibri"/>
                          <a:cs typeface="Calibri"/>
                        </a:rPr>
                        <a:t>Independent”.</a:t>
                      </a:r>
                      <a:endParaRPr sz="900" dirty="0">
                        <a:latin typeface="Calibri"/>
                        <a:cs typeface="Calibri"/>
                      </a:endParaRPr>
                    </a:p>
                    <a:p>
                      <a:pPr marL="24765" marR="41910">
                        <a:lnSpc>
                          <a:spcPct val="92600"/>
                        </a:lnSpc>
                      </a:pPr>
                      <a:r>
                        <a:rPr sz="900" spc="65" dirty="0">
                          <a:latin typeface="Calibri"/>
                          <a:cs typeface="Calibri"/>
                        </a:rPr>
                        <a:t>Cycle</a:t>
                      </a:r>
                      <a:r>
                        <a:rPr sz="900" spc="40" dirty="0">
                          <a:latin typeface="Calibri"/>
                          <a:cs typeface="Calibri"/>
                        </a:rPr>
                        <a:t> </a:t>
                      </a:r>
                      <a:r>
                        <a:rPr sz="900" dirty="0">
                          <a:latin typeface="Calibri"/>
                          <a:cs typeface="Calibri"/>
                        </a:rPr>
                        <a:t>rate</a:t>
                      </a:r>
                      <a:r>
                        <a:rPr sz="900" spc="40" dirty="0">
                          <a:latin typeface="Calibri"/>
                          <a:cs typeface="Calibri"/>
                        </a:rPr>
                        <a:t> </a:t>
                      </a:r>
                      <a:r>
                        <a:rPr sz="900" spc="55" dirty="0">
                          <a:latin typeface="Calibri"/>
                          <a:cs typeface="Calibri"/>
                        </a:rPr>
                        <a:t>limits</a:t>
                      </a:r>
                      <a:r>
                        <a:rPr sz="900" spc="50" dirty="0">
                          <a:latin typeface="Calibri"/>
                          <a:cs typeface="Calibri"/>
                        </a:rPr>
                        <a:t> the</a:t>
                      </a:r>
                      <a:r>
                        <a:rPr sz="900" spc="40" dirty="0">
                          <a:latin typeface="Calibri"/>
                          <a:cs typeface="Calibri"/>
                        </a:rPr>
                        <a:t> </a:t>
                      </a:r>
                      <a:r>
                        <a:rPr sz="900" spc="85" dirty="0">
                          <a:latin typeface="Calibri"/>
                          <a:cs typeface="Calibri"/>
                        </a:rPr>
                        <a:t>maximum</a:t>
                      </a:r>
                      <a:r>
                        <a:rPr sz="900" spc="45" dirty="0">
                          <a:latin typeface="Calibri"/>
                          <a:cs typeface="Calibri"/>
                        </a:rPr>
                        <a:t> </a:t>
                      </a:r>
                      <a:r>
                        <a:rPr sz="900" spc="65" dirty="0">
                          <a:latin typeface="Calibri"/>
                          <a:cs typeface="Calibri"/>
                        </a:rPr>
                        <a:t>number</a:t>
                      </a:r>
                      <a:r>
                        <a:rPr sz="900" spc="40" dirty="0">
                          <a:latin typeface="Calibri"/>
                          <a:cs typeface="Calibri"/>
                        </a:rPr>
                        <a:t> </a:t>
                      </a:r>
                      <a:r>
                        <a:rPr sz="900" spc="-25" dirty="0">
                          <a:latin typeface="Calibri"/>
                          <a:cs typeface="Calibri"/>
                        </a:rPr>
                        <a:t>of</a:t>
                      </a:r>
                      <a:r>
                        <a:rPr sz="900" spc="60" dirty="0">
                          <a:latin typeface="Calibri"/>
                          <a:cs typeface="Calibri"/>
                        </a:rPr>
                        <a:t> times</a:t>
                      </a:r>
                      <a:r>
                        <a:rPr sz="900" spc="20" dirty="0">
                          <a:latin typeface="Calibri"/>
                          <a:cs typeface="Calibri"/>
                        </a:rPr>
                        <a:t> </a:t>
                      </a:r>
                      <a:r>
                        <a:rPr sz="900" dirty="0">
                          <a:latin typeface="Calibri"/>
                          <a:cs typeface="Calibri"/>
                        </a:rPr>
                        <a:t>the</a:t>
                      </a:r>
                      <a:r>
                        <a:rPr sz="900" spc="30" dirty="0">
                          <a:latin typeface="Calibri"/>
                          <a:cs typeface="Calibri"/>
                        </a:rPr>
                        <a:t> </a:t>
                      </a:r>
                      <a:r>
                        <a:rPr sz="900" spc="65" dirty="0">
                          <a:latin typeface="Calibri"/>
                          <a:cs typeface="Calibri"/>
                        </a:rPr>
                        <a:t>system</a:t>
                      </a:r>
                      <a:r>
                        <a:rPr sz="900" spc="30" dirty="0">
                          <a:latin typeface="Calibri"/>
                          <a:cs typeface="Calibri"/>
                        </a:rPr>
                        <a:t> </a:t>
                      </a:r>
                      <a:r>
                        <a:rPr sz="900" spc="85" dirty="0">
                          <a:latin typeface="Calibri"/>
                          <a:cs typeface="Calibri"/>
                        </a:rPr>
                        <a:t>can</a:t>
                      </a:r>
                      <a:r>
                        <a:rPr sz="900" spc="30" dirty="0">
                          <a:latin typeface="Calibri"/>
                          <a:cs typeface="Calibri"/>
                        </a:rPr>
                        <a:t> </a:t>
                      </a:r>
                      <a:r>
                        <a:rPr sz="900" spc="60" dirty="0">
                          <a:latin typeface="Calibri"/>
                          <a:cs typeface="Calibri"/>
                        </a:rPr>
                        <a:t>cycle</a:t>
                      </a:r>
                      <a:r>
                        <a:rPr sz="900" spc="30" dirty="0">
                          <a:latin typeface="Calibri"/>
                          <a:cs typeface="Calibri"/>
                        </a:rPr>
                        <a:t> </a:t>
                      </a:r>
                      <a:r>
                        <a:rPr sz="900" spc="65" dirty="0">
                          <a:latin typeface="Calibri"/>
                          <a:cs typeface="Calibri"/>
                        </a:rPr>
                        <a:t>in</a:t>
                      </a:r>
                      <a:r>
                        <a:rPr sz="900" spc="25" dirty="0">
                          <a:latin typeface="Calibri"/>
                          <a:cs typeface="Calibri"/>
                        </a:rPr>
                        <a:t> </a:t>
                      </a:r>
                      <a:r>
                        <a:rPr sz="900" spc="80" dirty="0">
                          <a:latin typeface="Calibri"/>
                          <a:cs typeface="Calibri"/>
                        </a:rPr>
                        <a:t>a</a:t>
                      </a:r>
                      <a:r>
                        <a:rPr sz="900" spc="30" dirty="0">
                          <a:latin typeface="Calibri"/>
                          <a:cs typeface="Calibri"/>
                        </a:rPr>
                        <a:t> </a:t>
                      </a:r>
                      <a:r>
                        <a:rPr sz="900" spc="100" dirty="0">
                          <a:latin typeface="Calibri"/>
                          <a:cs typeface="Calibri"/>
                        </a:rPr>
                        <a:t>1</a:t>
                      </a:r>
                      <a:r>
                        <a:rPr sz="900" spc="30" dirty="0">
                          <a:latin typeface="Calibri"/>
                          <a:cs typeface="Calibri"/>
                        </a:rPr>
                        <a:t> </a:t>
                      </a:r>
                      <a:r>
                        <a:rPr sz="900" spc="40" dirty="0">
                          <a:latin typeface="Calibri"/>
                          <a:cs typeface="Calibri"/>
                        </a:rPr>
                        <a:t>hour</a:t>
                      </a:r>
                      <a:r>
                        <a:rPr sz="900" spc="500" dirty="0">
                          <a:latin typeface="Calibri"/>
                          <a:cs typeface="Calibri"/>
                        </a:rPr>
                        <a:t> </a:t>
                      </a:r>
                      <a:r>
                        <a:rPr sz="900" dirty="0">
                          <a:latin typeface="Calibri"/>
                          <a:cs typeface="Calibri"/>
                        </a:rPr>
                        <a:t>period</a:t>
                      </a:r>
                      <a:r>
                        <a:rPr sz="900" spc="114" dirty="0">
                          <a:latin typeface="Calibri"/>
                          <a:cs typeface="Calibri"/>
                        </a:rPr>
                        <a:t> </a:t>
                      </a:r>
                      <a:r>
                        <a:rPr sz="900" spc="70" dirty="0">
                          <a:latin typeface="Calibri"/>
                          <a:cs typeface="Calibri"/>
                        </a:rPr>
                        <a:t>measured</a:t>
                      </a:r>
                      <a:r>
                        <a:rPr sz="900" spc="100" dirty="0">
                          <a:latin typeface="Calibri"/>
                          <a:cs typeface="Calibri"/>
                        </a:rPr>
                        <a:t> </a:t>
                      </a:r>
                      <a:r>
                        <a:rPr sz="900" dirty="0">
                          <a:latin typeface="Calibri"/>
                          <a:cs typeface="Calibri"/>
                        </a:rPr>
                        <a:t>at</a:t>
                      </a:r>
                      <a:r>
                        <a:rPr sz="900" spc="114" dirty="0">
                          <a:latin typeface="Calibri"/>
                          <a:cs typeface="Calibri"/>
                        </a:rPr>
                        <a:t> </a:t>
                      </a:r>
                      <a:r>
                        <a:rPr sz="900" spc="80" dirty="0">
                          <a:latin typeface="Calibri"/>
                          <a:cs typeface="Calibri"/>
                        </a:rPr>
                        <a:t>a</a:t>
                      </a:r>
                      <a:r>
                        <a:rPr sz="900" spc="114" dirty="0">
                          <a:latin typeface="Calibri"/>
                          <a:cs typeface="Calibri"/>
                        </a:rPr>
                        <a:t> </a:t>
                      </a:r>
                      <a:r>
                        <a:rPr sz="900" spc="165" dirty="0">
                          <a:latin typeface="Calibri"/>
                          <a:cs typeface="Calibri"/>
                        </a:rPr>
                        <a:t>50%</a:t>
                      </a:r>
                      <a:r>
                        <a:rPr sz="900" spc="100" dirty="0">
                          <a:latin typeface="Calibri"/>
                          <a:cs typeface="Calibri"/>
                        </a:rPr>
                        <a:t> </a:t>
                      </a:r>
                      <a:r>
                        <a:rPr sz="900" dirty="0">
                          <a:latin typeface="Calibri"/>
                          <a:cs typeface="Calibri"/>
                        </a:rPr>
                        <a:t>load.</a:t>
                      </a:r>
                      <a:r>
                        <a:rPr sz="900" spc="114" dirty="0">
                          <a:latin typeface="Calibri"/>
                          <a:cs typeface="Calibri"/>
                        </a:rPr>
                        <a:t> </a:t>
                      </a:r>
                      <a:r>
                        <a:rPr sz="900" spc="35" dirty="0">
                          <a:latin typeface="Calibri"/>
                          <a:cs typeface="Calibri"/>
                        </a:rPr>
                        <a:t>For </a:t>
                      </a:r>
                      <a:r>
                        <a:rPr sz="900" spc="50" dirty="0">
                          <a:latin typeface="Calibri"/>
                          <a:cs typeface="Calibri"/>
                        </a:rPr>
                        <a:t>example,</a:t>
                      </a:r>
                      <a:r>
                        <a:rPr sz="900" spc="25" dirty="0">
                          <a:latin typeface="Calibri"/>
                          <a:cs typeface="Calibri"/>
                        </a:rPr>
                        <a:t> </a:t>
                      </a:r>
                      <a:r>
                        <a:rPr sz="900" spc="55" dirty="0">
                          <a:latin typeface="Calibri"/>
                          <a:cs typeface="Calibri"/>
                        </a:rPr>
                        <a:t>when</a:t>
                      </a:r>
                      <a:r>
                        <a:rPr sz="900" spc="30"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25" dirty="0">
                          <a:latin typeface="Calibri"/>
                          <a:cs typeface="Calibri"/>
                        </a:rPr>
                        <a:t> </a:t>
                      </a:r>
                      <a:r>
                        <a:rPr sz="900" spc="100" dirty="0">
                          <a:latin typeface="Calibri"/>
                          <a:cs typeface="Calibri"/>
                        </a:rPr>
                        <a:t>3</a:t>
                      </a:r>
                      <a:r>
                        <a:rPr sz="900" spc="30" dirty="0">
                          <a:latin typeface="Calibri"/>
                          <a:cs typeface="Calibri"/>
                        </a:rPr>
                        <a:t> </a:t>
                      </a:r>
                      <a:r>
                        <a:rPr sz="900" spc="100" dirty="0">
                          <a:latin typeface="Calibri"/>
                          <a:cs typeface="Calibri"/>
                        </a:rPr>
                        <a:t>CPH,</a:t>
                      </a:r>
                      <a:r>
                        <a:rPr sz="900" spc="25" dirty="0">
                          <a:latin typeface="Calibri"/>
                          <a:cs typeface="Calibri"/>
                        </a:rPr>
                        <a:t> </a:t>
                      </a:r>
                      <a:r>
                        <a:rPr sz="900" dirty="0">
                          <a:latin typeface="Calibri"/>
                          <a:cs typeface="Calibri"/>
                        </a:rPr>
                        <a:t>at</a:t>
                      </a:r>
                      <a:r>
                        <a:rPr sz="900" spc="25" dirty="0">
                          <a:latin typeface="Calibri"/>
                          <a:cs typeface="Calibri"/>
                        </a:rPr>
                        <a:t> </a:t>
                      </a:r>
                      <a:r>
                        <a:rPr sz="900" spc="80" dirty="0">
                          <a:latin typeface="Calibri"/>
                          <a:cs typeface="Calibri"/>
                        </a:rPr>
                        <a:t>a</a:t>
                      </a:r>
                      <a:r>
                        <a:rPr sz="900" spc="30" dirty="0">
                          <a:latin typeface="Calibri"/>
                          <a:cs typeface="Calibri"/>
                        </a:rPr>
                        <a:t> </a:t>
                      </a:r>
                      <a:r>
                        <a:rPr sz="900" spc="160" dirty="0">
                          <a:latin typeface="Calibri"/>
                          <a:cs typeface="Calibri"/>
                        </a:rPr>
                        <a:t>50%</a:t>
                      </a:r>
                      <a:r>
                        <a:rPr sz="900" spc="30" dirty="0">
                          <a:latin typeface="Calibri"/>
                          <a:cs typeface="Calibri"/>
                        </a:rPr>
                        <a:t> </a:t>
                      </a:r>
                      <a:r>
                        <a:rPr sz="900" spc="-10" dirty="0">
                          <a:latin typeface="Calibri"/>
                          <a:cs typeface="Calibri"/>
                        </a:rPr>
                        <a:t>load,</a:t>
                      </a:r>
                      <a:r>
                        <a:rPr sz="900" dirty="0">
                          <a:latin typeface="Calibri"/>
                          <a:cs typeface="Calibri"/>
                        </a:rPr>
                        <a:t> the</a:t>
                      </a:r>
                      <a:r>
                        <a:rPr sz="900" spc="55" dirty="0">
                          <a:latin typeface="Calibri"/>
                          <a:cs typeface="Calibri"/>
                        </a:rPr>
                        <a:t> </a:t>
                      </a:r>
                      <a:r>
                        <a:rPr sz="900" spc="70" dirty="0">
                          <a:latin typeface="Calibri"/>
                          <a:cs typeface="Calibri"/>
                        </a:rPr>
                        <a:t>most</a:t>
                      </a:r>
                      <a:r>
                        <a:rPr sz="900" spc="60" dirty="0">
                          <a:latin typeface="Calibri"/>
                          <a:cs typeface="Calibri"/>
                        </a:rPr>
                        <a:t> </a:t>
                      </a:r>
                      <a:r>
                        <a:rPr sz="900" dirty="0">
                          <a:latin typeface="Calibri"/>
                          <a:cs typeface="Calibri"/>
                        </a:rPr>
                        <a:t>the</a:t>
                      </a:r>
                      <a:r>
                        <a:rPr sz="900" spc="55" dirty="0">
                          <a:latin typeface="Calibri"/>
                          <a:cs typeface="Calibri"/>
                        </a:rPr>
                        <a:t> </a:t>
                      </a:r>
                      <a:r>
                        <a:rPr sz="900" spc="65" dirty="0">
                          <a:latin typeface="Calibri"/>
                          <a:cs typeface="Calibri"/>
                        </a:rPr>
                        <a:t>system</a:t>
                      </a:r>
                      <a:r>
                        <a:rPr sz="900" spc="60" dirty="0">
                          <a:latin typeface="Calibri"/>
                          <a:cs typeface="Calibri"/>
                        </a:rPr>
                        <a:t> </a:t>
                      </a:r>
                      <a:r>
                        <a:rPr sz="900" dirty="0">
                          <a:latin typeface="Calibri"/>
                          <a:cs typeface="Calibri"/>
                        </a:rPr>
                        <a:t>will</a:t>
                      </a:r>
                      <a:r>
                        <a:rPr sz="900" spc="60" dirty="0">
                          <a:latin typeface="Calibri"/>
                          <a:cs typeface="Calibri"/>
                        </a:rPr>
                        <a:t> cycle</a:t>
                      </a:r>
                      <a:r>
                        <a:rPr sz="900" spc="55" dirty="0">
                          <a:latin typeface="Calibri"/>
                          <a:cs typeface="Calibri"/>
                        </a:rPr>
                        <a:t> </a:t>
                      </a:r>
                      <a:r>
                        <a:rPr sz="900" spc="70" dirty="0">
                          <a:latin typeface="Calibri"/>
                          <a:cs typeface="Calibri"/>
                        </a:rPr>
                        <a:t>is</a:t>
                      </a:r>
                      <a:r>
                        <a:rPr sz="900" spc="60" dirty="0">
                          <a:latin typeface="Calibri"/>
                          <a:cs typeface="Calibri"/>
                        </a:rPr>
                        <a:t> </a:t>
                      </a:r>
                      <a:r>
                        <a:rPr sz="900" spc="100" dirty="0">
                          <a:latin typeface="Calibri"/>
                          <a:cs typeface="Calibri"/>
                        </a:rPr>
                        <a:t>3</a:t>
                      </a:r>
                      <a:r>
                        <a:rPr sz="900" spc="55" dirty="0">
                          <a:latin typeface="Calibri"/>
                          <a:cs typeface="Calibri"/>
                        </a:rPr>
                        <a:t> </a:t>
                      </a:r>
                      <a:r>
                        <a:rPr sz="900" spc="60" dirty="0">
                          <a:latin typeface="Calibri"/>
                          <a:cs typeface="Calibri"/>
                        </a:rPr>
                        <a:t>times</a:t>
                      </a:r>
                      <a:r>
                        <a:rPr sz="900" spc="50" dirty="0">
                          <a:latin typeface="Calibri"/>
                          <a:cs typeface="Calibri"/>
                        </a:rPr>
                        <a:t> </a:t>
                      </a:r>
                      <a:r>
                        <a:rPr sz="900" spc="-25" dirty="0">
                          <a:latin typeface="Calibri"/>
                          <a:cs typeface="Calibri"/>
                        </a:rPr>
                        <a:t>per</a:t>
                      </a:r>
                      <a:r>
                        <a:rPr sz="900" spc="60" dirty="0">
                          <a:latin typeface="Calibri"/>
                          <a:cs typeface="Calibri"/>
                        </a:rPr>
                        <a:t> hour</a:t>
                      </a:r>
                      <a:r>
                        <a:rPr sz="900" spc="55" dirty="0">
                          <a:latin typeface="Calibri"/>
                          <a:cs typeface="Calibri"/>
                        </a:rPr>
                        <a:t> </a:t>
                      </a:r>
                      <a:r>
                        <a:rPr sz="900" spc="80" dirty="0">
                          <a:latin typeface="Calibri"/>
                          <a:cs typeface="Calibri"/>
                        </a:rPr>
                        <a:t>(10</a:t>
                      </a:r>
                      <a:r>
                        <a:rPr sz="900" spc="45" dirty="0">
                          <a:latin typeface="Calibri"/>
                          <a:cs typeface="Calibri"/>
                        </a:rPr>
                        <a:t> </a:t>
                      </a:r>
                      <a:r>
                        <a:rPr sz="900" spc="70" dirty="0">
                          <a:latin typeface="Calibri"/>
                          <a:cs typeface="Calibri"/>
                        </a:rPr>
                        <a:t>minutes</a:t>
                      </a:r>
                      <a:r>
                        <a:rPr sz="900" spc="55" dirty="0">
                          <a:latin typeface="Calibri"/>
                          <a:cs typeface="Calibri"/>
                        </a:rPr>
                        <a:t> </a:t>
                      </a:r>
                      <a:r>
                        <a:rPr sz="900" dirty="0">
                          <a:latin typeface="Calibri"/>
                          <a:cs typeface="Calibri"/>
                        </a:rPr>
                        <a:t>on,</a:t>
                      </a:r>
                      <a:r>
                        <a:rPr sz="900" spc="50" dirty="0">
                          <a:latin typeface="Calibri"/>
                          <a:cs typeface="Calibri"/>
                        </a:rPr>
                        <a:t> </a:t>
                      </a:r>
                      <a:r>
                        <a:rPr sz="900" spc="100" dirty="0">
                          <a:latin typeface="Calibri"/>
                          <a:cs typeface="Calibri"/>
                        </a:rPr>
                        <a:t>10</a:t>
                      </a:r>
                      <a:r>
                        <a:rPr sz="900" spc="55" dirty="0">
                          <a:latin typeface="Calibri"/>
                          <a:cs typeface="Calibri"/>
                        </a:rPr>
                        <a:t> </a:t>
                      </a:r>
                      <a:r>
                        <a:rPr sz="900" spc="65" dirty="0">
                          <a:latin typeface="Calibri"/>
                          <a:cs typeface="Calibri"/>
                        </a:rPr>
                        <a:t>minutes</a:t>
                      </a:r>
                      <a:r>
                        <a:rPr sz="900" spc="55" dirty="0">
                          <a:latin typeface="Calibri"/>
                          <a:cs typeface="Calibri"/>
                        </a:rPr>
                        <a:t> </a:t>
                      </a:r>
                      <a:r>
                        <a:rPr sz="900" dirty="0">
                          <a:latin typeface="Calibri"/>
                          <a:cs typeface="Calibri"/>
                        </a:rPr>
                        <a:t>off).</a:t>
                      </a:r>
                      <a:r>
                        <a:rPr sz="900" spc="55" dirty="0">
                          <a:latin typeface="Calibri"/>
                          <a:cs typeface="Calibri"/>
                        </a:rPr>
                        <a:t> </a:t>
                      </a:r>
                      <a:r>
                        <a:rPr sz="900" spc="40" dirty="0">
                          <a:latin typeface="Calibri"/>
                          <a:cs typeface="Calibri"/>
                        </a:rPr>
                        <a:t>The </a:t>
                      </a:r>
                      <a:r>
                        <a:rPr sz="900" spc="70" dirty="0">
                          <a:latin typeface="Calibri"/>
                          <a:cs typeface="Calibri"/>
                        </a:rPr>
                        <a:t>system</a:t>
                      </a:r>
                      <a:r>
                        <a:rPr sz="900" spc="60" dirty="0">
                          <a:latin typeface="Calibri"/>
                          <a:cs typeface="Calibri"/>
                        </a:rPr>
                        <a:t> </a:t>
                      </a:r>
                      <a:r>
                        <a:rPr sz="900" spc="70" dirty="0">
                          <a:latin typeface="Calibri"/>
                          <a:cs typeface="Calibri"/>
                        </a:rPr>
                        <a:t>cycles</a:t>
                      </a:r>
                      <a:r>
                        <a:rPr sz="900" spc="60" dirty="0">
                          <a:latin typeface="Calibri"/>
                          <a:cs typeface="Calibri"/>
                        </a:rPr>
                        <a:t> </a:t>
                      </a:r>
                      <a:r>
                        <a:rPr sz="900" spc="65" dirty="0">
                          <a:latin typeface="Calibri"/>
                          <a:cs typeface="Calibri"/>
                        </a:rPr>
                        <a:t>less</a:t>
                      </a:r>
                      <a:r>
                        <a:rPr sz="900" spc="55" dirty="0">
                          <a:latin typeface="Calibri"/>
                          <a:cs typeface="Calibri"/>
                        </a:rPr>
                        <a:t> </a:t>
                      </a:r>
                      <a:r>
                        <a:rPr sz="900" dirty="0">
                          <a:latin typeface="Calibri"/>
                          <a:cs typeface="Calibri"/>
                        </a:rPr>
                        <a:t>often</a:t>
                      </a:r>
                      <a:r>
                        <a:rPr sz="900" spc="60" dirty="0">
                          <a:latin typeface="Calibri"/>
                          <a:cs typeface="Calibri"/>
                        </a:rPr>
                        <a:t> when</a:t>
                      </a:r>
                      <a:r>
                        <a:rPr sz="900" spc="70" dirty="0">
                          <a:latin typeface="Calibri"/>
                          <a:cs typeface="Calibri"/>
                        </a:rPr>
                        <a:t> </a:t>
                      </a:r>
                      <a:r>
                        <a:rPr sz="900" spc="40" dirty="0">
                          <a:latin typeface="Calibri"/>
                          <a:cs typeface="Calibri"/>
                        </a:rPr>
                        <a:t>load </a:t>
                      </a:r>
                      <a:r>
                        <a:rPr sz="900" spc="60" dirty="0">
                          <a:latin typeface="Calibri"/>
                          <a:cs typeface="Calibri"/>
                        </a:rPr>
                        <a:t>conditions</a:t>
                      </a:r>
                      <a:r>
                        <a:rPr sz="900" spc="50" dirty="0">
                          <a:latin typeface="Calibri"/>
                          <a:cs typeface="Calibri"/>
                        </a:rPr>
                        <a:t> </a:t>
                      </a:r>
                      <a:r>
                        <a:rPr sz="900" dirty="0">
                          <a:latin typeface="Calibri"/>
                          <a:cs typeface="Calibri"/>
                        </a:rPr>
                        <a:t>are</a:t>
                      </a:r>
                      <a:r>
                        <a:rPr sz="900" spc="50" dirty="0">
                          <a:latin typeface="Calibri"/>
                          <a:cs typeface="Calibri"/>
                        </a:rPr>
                        <a:t> </a:t>
                      </a:r>
                      <a:r>
                        <a:rPr sz="900" spc="65" dirty="0">
                          <a:latin typeface="Calibri"/>
                          <a:cs typeface="Calibri"/>
                        </a:rPr>
                        <a:t>less</a:t>
                      </a:r>
                      <a:r>
                        <a:rPr sz="900" spc="50" dirty="0">
                          <a:latin typeface="Calibri"/>
                          <a:cs typeface="Calibri"/>
                        </a:rPr>
                        <a:t> </a:t>
                      </a:r>
                      <a:r>
                        <a:rPr sz="900" spc="65" dirty="0">
                          <a:latin typeface="Calibri"/>
                          <a:cs typeface="Calibri"/>
                        </a:rPr>
                        <a:t>than</a:t>
                      </a:r>
                      <a:r>
                        <a:rPr sz="900" spc="45" dirty="0">
                          <a:latin typeface="Calibri"/>
                          <a:cs typeface="Calibri"/>
                        </a:rPr>
                        <a:t> </a:t>
                      </a:r>
                      <a:r>
                        <a:rPr sz="900" dirty="0">
                          <a:latin typeface="Calibri"/>
                          <a:cs typeface="Calibri"/>
                        </a:rPr>
                        <a:t>or</a:t>
                      </a:r>
                      <a:r>
                        <a:rPr sz="900" spc="50" dirty="0">
                          <a:latin typeface="Calibri"/>
                          <a:cs typeface="Calibri"/>
                        </a:rPr>
                        <a:t> </a:t>
                      </a:r>
                      <a:r>
                        <a:rPr sz="900" spc="45" dirty="0">
                          <a:latin typeface="Calibri"/>
                          <a:cs typeface="Calibri"/>
                        </a:rPr>
                        <a:t>greater </a:t>
                      </a:r>
                      <a:r>
                        <a:rPr sz="900" spc="65" dirty="0">
                          <a:latin typeface="Calibri"/>
                          <a:cs typeface="Calibri"/>
                        </a:rPr>
                        <a:t>than</a:t>
                      </a:r>
                      <a:r>
                        <a:rPr sz="900" spc="55" dirty="0">
                          <a:latin typeface="Calibri"/>
                          <a:cs typeface="Calibri"/>
                        </a:rPr>
                        <a:t> </a:t>
                      </a:r>
                      <a:r>
                        <a:rPr sz="900" spc="30" dirty="0">
                          <a:latin typeface="Calibri"/>
                          <a:cs typeface="Calibri"/>
                        </a:rPr>
                        <a:t>a </a:t>
                      </a:r>
                      <a:r>
                        <a:rPr sz="900" spc="165" dirty="0">
                          <a:latin typeface="Calibri"/>
                          <a:cs typeface="Calibri"/>
                        </a:rPr>
                        <a:t>50%</a:t>
                      </a:r>
                      <a:r>
                        <a:rPr sz="900" spc="75" dirty="0">
                          <a:latin typeface="Calibri"/>
                          <a:cs typeface="Calibri"/>
                        </a:rPr>
                        <a:t> </a:t>
                      </a:r>
                      <a:r>
                        <a:rPr sz="900" dirty="0">
                          <a:latin typeface="Calibri"/>
                          <a:cs typeface="Calibri"/>
                        </a:rPr>
                        <a:t>load.</a:t>
                      </a:r>
                      <a:r>
                        <a:rPr sz="900" spc="75" dirty="0">
                          <a:latin typeface="Calibri"/>
                          <a:cs typeface="Calibri"/>
                        </a:rPr>
                        <a:t> </a:t>
                      </a:r>
                      <a:r>
                        <a:rPr sz="900" spc="65" dirty="0">
                          <a:latin typeface="Calibri"/>
                          <a:cs typeface="Calibri"/>
                        </a:rPr>
                        <a:t>The</a:t>
                      </a:r>
                      <a:r>
                        <a:rPr sz="900" spc="75" dirty="0">
                          <a:latin typeface="Calibri"/>
                          <a:cs typeface="Calibri"/>
                        </a:rPr>
                        <a:t> </a:t>
                      </a:r>
                      <a:r>
                        <a:rPr sz="900" spc="55" dirty="0">
                          <a:latin typeface="Calibri"/>
                          <a:cs typeface="Calibri"/>
                        </a:rPr>
                        <a:t>thermostat</a:t>
                      </a:r>
                      <a:r>
                        <a:rPr sz="900" spc="75" dirty="0">
                          <a:latin typeface="Calibri"/>
                          <a:cs typeface="Calibri"/>
                        </a:rPr>
                        <a:t> </a:t>
                      </a:r>
                      <a:r>
                        <a:rPr sz="900" spc="50" dirty="0">
                          <a:latin typeface="Calibri"/>
                          <a:cs typeface="Calibri"/>
                        </a:rPr>
                        <a:t>automatically </a:t>
                      </a:r>
                      <a:r>
                        <a:rPr sz="900" spc="55" dirty="0">
                          <a:latin typeface="Calibri"/>
                          <a:cs typeface="Calibri"/>
                        </a:rPr>
                        <a:t>defaults </a:t>
                      </a:r>
                      <a:r>
                        <a:rPr sz="900" dirty="0">
                          <a:latin typeface="Calibri"/>
                          <a:cs typeface="Calibri"/>
                        </a:rPr>
                        <a:t>to</a:t>
                      </a:r>
                      <a:r>
                        <a:rPr sz="900" spc="60" dirty="0">
                          <a:latin typeface="Calibri"/>
                          <a:cs typeface="Calibri"/>
                        </a:rPr>
                        <a:t> </a:t>
                      </a:r>
                      <a:r>
                        <a:rPr sz="900" dirty="0">
                          <a:latin typeface="Calibri"/>
                          <a:cs typeface="Calibri"/>
                        </a:rPr>
                        <a:t>the</a:t>
                      </a:r>
                      <a:r>
                        <a:rPr sz="900" spc="65" dirty="0">
                          <a:latin typeface="Calibri"/>
                          <a:cs typeface="Calibri"/>
                        </a:rPr>
                        <a:t> recommended</a:t>
                      </a:r>
                      <a:r>
                        <a:rPr sz="900" spc="60" dirty="0">
                          <a:latin typeface="Calibri"/>
                          <a:cs typeface="Calibri"/>
                        </a:rPr>
                        <a:t> cycle</a:t>
                      </a:r>
                      <a:r>
                        <a:rPr sz="900" spc="65" dirty="0">
                          <a:latin typeface="Calibri"/>
                          <a:cs typeface="Calibri"/>
                        </a:rPr>
                        <a:t> </a:t>
                      </a:r>
                      <a:r>
                        <a:rPr sz="900" spc="-20" dirty="0">
                          <a:latin typeface="Calibri"/>
                          <a:cs typeface="Calibri"/>
                        </a:rPr>
                        <a:t>rate</a:t>
                      </a:r>
                      <a:r>
                        <a:rPr sz="900" spc="70" dirty="0">
                          <a:latin typeface="Calibri"/>
                          <a:cs typeface="Calibri"/>
                        </a:rPr>
                        <a:t> based</a:t>
                      </a:r>
                      <a:r>
                        <a:rPr sz="900" spc="75" dirty="0">
                          <a:latin typeface="Calibri"/>
                          <a:cs typeface="Calibri"/>
                        </a:rPr>
                        <a:t> </a:t>
                      </a:r>
                      <a:r>
                        <a:rPr sz="900" spc="65" dirty="0">
                          <a:latin typeface="Calibri"/>
                          <a:cs typeface="Calibri"/>
                        </a:rPr>
                        <a:t>on</a:t>
                      </a:r>
                      <a:r>
                        <a:rPr sz="900" spc="75" dirty="0">
                          <a:latin typeface="Calibri"/>
                          <a:cs typeface="Calibri"/>
                        </a:rPr>
                        <a:t> </a:t>
                      </a:r>
                      <a:r>
                        <a:rPr sz="900" dirty="0">
                          <a:latin typeface="Calibri"/>
                          <a:cs typeface="Calibri"/>
                        </a:rPr>
                        <a:t>the</a:t>
                      </a:r>
                      <a:r>
                        <a:rPr sz="900" spc="65" dirty="0">
                          <a:latin typeface="Calibri"/>
                          <a:cs typeface="Calibri"/>
                        </a:rPr>
                        <a:t> heating</a:t>
                      </a:r>
                      <a:r>
                        <a:rPr sz="900" spc="70" dirty="0">
                          <a:latin typeface="Calibri"/>
                          <a:cs typeface="Calibri"/>
                        </a:rPr>
                        <a:t> </a:t>
                      </a:r>
                      <a:r>
                        <a:rPr sz="900" spc="60" dirty="0">
                          <a:latin typeface="Calibri"/>
                          <a:cs typeface="Calibri"/>
                        </a:rPr>
                        <a:t>equipment</a:t>
                      </a:r>
                      <a:r>
                        <a:rPr sz="900" spc="65" dirty="0">
                          <a:latin typeface="Calibri"/>
                          <a:cs typeface="Calibri"/>
                        </a:rPr>
                        <a:t> </a:t>
                      </a:r>
                      <a:r>
                        <a:rPr sz="900" dirty="0">
                          <a:latin typeface="Calibri"/>
                          <a:cs typeface="Calibri"/>
                        </a:rPr>
                        <a:t>type</a:t>
                      </a:r>
                      <a:r>
                        <a:rPr sz="900" spc="80" dirty="0">
                          <a:latin typeface="Calibri"/>
                          <a:cs typeface="Calibri"/>
                        </a:rPr>
                        <a:t> </a:t>
                      </a:r>
                      <a:r>
                        <a:rPr sz="900" dirty="0">
                          <a:latin typeface="Calibri"/>
                          <a:cs typeface="Calibri"/>
                        </a:rPr>
                        <a:t>that</a:t>
                      </a:r>
                      <a:r>
                        <a:rPr sz="900" spc="65" dirty="0">
                          <a:latin typeface="Calibri"/>
                          <a:cs typeface="Calibri"/>
                        </a:rPr>
                        <a:t> </a:t>
                      </a:r>
                      <a:r>
                        <a:rPr sz="900" spc="40" dirty="0">
                          <a:latin typeface="Calibri"/>
                          <a:cs typeface="Calibri"/>
                        </a:rPr>
                        <a:t>is </a:t>
                      </a:r>
                      <a:r>
                        <a:rPr sz="900" spc="55" dirty="0">
                          <a:latin typeface="Calibri"/>
                          <a:cs typeface="Calibri"/>
                        </a:rPr>
                        <a:t>used. </a:t>
                      </a:r>
                      <a:r>
                        <a:rPr sz="900" spc="60" dirty="0">
                          <a:latin typeface="Calibri"/>
                          <a:cs typeface="Calibri"/>
                        </a:rPr>
                        <a:t>You</a:t>
                      </a:r>
                      <a:r>
                        <a:rPr sz="900" spc="55" dirty="0">
                          <a:latin typeface="Calibri"/>
                          <a:cs typeface="Calibri"/>
                        </a:rPr>
                        <a:t> </a:t>
                      </a:r>
                      <a:r>
                        <a:rPr sz="900" spc="85" dirty="0">
                          <a:latin typeface="Calibri"/>
                          <a:cs typeface="Calibri"/>
                        </a:rPr>
                        <a:t>can</a:t>
                      </a:r>
                      <a:r>
                        <a:rPr sz="900" spc="55" dirty="0">
                          <a:latin typeface="Calibri"/>
                          <a:cs typeface="Calibri"/>
                        </a:rPr>
                        <a:t> </a:t>
                      </a:r>
                      <a:r>
                        <a:rPr sz="900" spc="85" dirty="0">
                          <a:latin typeface="Calibri"/>
                          <a:cs typeface="Calibri"/>
                        </a:rPr>
                        <a:t>change</a:t>
                      </a:r>
                      <a:r>
                        <a:rPr sz="900" spc="60" dirty="0">
                          <a:latin typeface="Calibri"/>
                          <a:cs typeface="Calibri"/>
                        </a:rPr>
                        <a:t> </a:t>
                      </a:r>
                      <a:r>
                        <a:rPr sz="900" dirty="0">
                          <a:latin typeface="Calibri"/>
                          <a:cs typeface="Calibri"/>
                        </a:rPr>
                        <a:t>the</a:t>
                      </a:r>
                      <a:r>
                        <a:rPr sz="900" spc="50" dirty="0">
                          <a:latin typeface="Calibri"/>
                          <a:cs typeface="Calibri"/>
                        </a:rPr>
                        <a:t> </a:t>
                      </a:r>
                      <a:r>
                        <a:rPr sz="900" spc="60" dirty="0">
                          <a:latin typeface="Calibri"/>
                          <a:cs typeface="Calibri"/>
                        </a:rPr>
                        <a:t>cycle</a:t>
                      </a:r>
                      <a:r>
                        <a:rPr sz="900" spc="50" dirty="0">
                          <a:latin typeface="Calibri"/>
                          <a:cs typeface="Calibri"/>
                        </a:rPr>
                        <a:t> </a:t>
                      </a:r>
                      <a:r>
                        <a:rPr sz="900" dirty="0">
                          <a:latin typeface="Calibri"/>
                          <a:cs typeface="Calibri"/>
                        </a:rPr>
                        <a:t>rate</a:t>
                      </a:r>
                      <a:r>
                        <a:rPr sz="900" spc="55" dirty="0">
                          <a:latin typeface="Calibri"/>
                          <a:cs typeface="Calibri"/>
                        </a:rPr>
                        <a:t> </a:t>
                      </a:r>
                      <a:r>
                        <a:rPr sz="900" spc="65" dirty="0">
                          <a:latin typeface="Calibri"/>
                          <a:cs typeface="Calibri"/>
                        </a:rPr>
                        <a:t>as </a:t>
                      </a:r>
                      <a:r>
                        <a:rPr sz="900" spc="45" dirty="0">
                          <a:latin typeface="Calibri"/>
                          <a:cs typeface="Calibri"/>
                        </a:rPr>
                        <a:t>needed.</a:t>
                      </a:r>
                      <a:r>
                        <a:rPr sz="900" spc="55" dirty="0">
                          <a:latin typeface="Calibri"/>
                          <a:cs typeface="Calibri"/>
                        </a:rPr>
                        <a:t> </a:t>
                      </a:r>
                      <a:r>
                        <a:rPr sz="900" spc="65" dirty="0">
                          <a:latin typeface="Calibri"/>
                          <a:cs typeface="Calibri"/>
                        </a:rPr>
                        <a:t>Defaults</a:t>
                      </a:r>
                      <a:r>
                        <a:rPr sz="900" spc="60" dirty="0">
                          <a:latin typeface="Calibri"/>
                          <a:cs typeface="Calibri"/>
                        </a:rPr>
                        <a:t> </a:t>
                      </a:r>
                      <a:r>
                        <a:rPr sz="900" dirty="0">
                          <a:latin typeface="Calibri"/>
                          <a:cs typeface="Calibri"/>
                        </a:rPr>
                        <a:t>for</a:t>
                      </a:r>
                      <a:r>
                        <a:rPr sz="900" spc="55" dirty="0">
                          <a:latin typeface="Calibri"/>
                          <a:cs typeface="Calibri"/>
                        </a:rPr>
                        <a:t> </a:t>
                      </a:r>
                      <a:r>
                        <a:rPr sz="900" spc="70" dirty="0">
                          <a:latin typeface="Calibri"/>
                          <a:cs typeface="Calibri"/>
                        </a:rPr>
                        <a:t>commonly</a:t>
                      </a:r>
                      <a:r>
                        <a:rPr sz="900" spc="60" dirty="0">
                          <a:latin typeface="Calibri"/>
                          <a:cs typeface="Calibri"/>
                        </a:rPr>
                        <a:t> </a:t>
                      </a:r>
                      <a:r>
                        <a:rPr sz="900" spc="55" dirty="0">
                          <a:latin typeface="Calibri"/>
                          <a:cs typeface="Calibri"/>
                        </a:rPr>
                        <a:t>used </a:t>
                      </a:r>
                      <a:r>
                        <a:rPr sz="900" spc="60" dirty="0">
                          <a:latin typeface="Calibri"/>
                          <a:cs typeface="Calibri"/>
                        </a:rPr>
                        <a:t>emergency</a:t>
                      </a:r>
                      <a:r>
                        <a:rPr sz="900" spc="30" dirty="0">
                          <a:latin typeface="Calibri"/>
                          <a:cs typeface="Calibri"/>
                        </a:rPr>
                        <a:t> </a:t>
                      </a:r>
                      <a:r>
                        <a:rPr sz="900" spc="50" dirty="0">
                          <a:latin typeface="Calibri"/>
                          <a:cs typeface="Calibri"/>
                        </a:rPr>
                        <a:t>heat</a:t>
                      </a:r>
                      <a:r>
                        <a:rPr sz="900" spc="30" dirty="0">
                          <a:latin typeface="Calibri"/>
                          <a:cs typeface="Calibri"/>
                        </a:rPr>
                        <a:t> </a:t>
                      </a:r>
                      <a:r>
                        <a:rPr sz="900" spc="65" dirty="0">
                          <a:latin typeface="Calibri"/>
                          <a:cs typeface="Calibri"/>
                        </a:rPr>
                        <a:t>shown</a:t>
                      </a:r>
                      <a:r>
                        <a:rPr sz="900" spc="30" dirty="0">
                          <a:latin typeface="Calibri"/>
                          <a:cs typeface="Calibri"/>
                        </a:rPr>
                        <a:t> </a:t>
                      </a:r>
                      <a:r>
                        <a:rPr sz="900" spc="-10" dirty="0">
                          <a:latin typeface="Calibri"/>
                          <a:cs typeface="Calibri"/>
                        </a:rPr>
                        <a:t>below.</a:t>
                      </a:r>
                      <a:endParaRPr sz="900" dirty="0">
                        <a:latin typeface="Calibri"/>
                        <a:cs typeface="Calibri"/>
                      </a:endParaRPr>
                    </a:p>
                    <a:p>
                      <a:pPr marL="24765" marR="78740">
                        <a:lnSpc>
                          <a:spcPct val="92500"/>
                        </a:lnSpc>
                        <a:spcBef>
                          <a:spcPts val="5"/>
                        </a:spcBef>
                      </a:pPr>
                      <a:r>
                        <a:rPr sz="900" spc="70" dirty="0">
                          <a:latin typeface="Calibri"/>
                          <a:cs typeface="Calibri"/>
                        </a:rPr>
                        <a:t>Standard</a:t>
                      </a:r>
                      <a:r>
                        <a:rPr sz="900" spc="25" dirty="0">
                          <a:latin typeface="Calibri"/>
                          <a:cs typeface="Calibri"/>
                        </a:rPr>
                        <a:t> </a:t>
                      </a:r>
                      <a:r>
                        <a:rPr sz="900" spc="60" dirty="0">
                          <a:latin typeface="Calibri"/>
                          <a:cs typeface="Calibri"/>
                        </a:rPr>
                        <a:t>Efficiency</a:t>
                      </a:r>
                      <a:r>
                        <a:rPr sz="900" spc="35" dirty="0">
                          <a:latin typeface="Calibri"/>
                          <a:cs typeface="Calibri"/>
                        </a:rPr>
                        <a:t> </a:t>
                      </a:r>
                      <a:r>
                        <a:rPr sz="900" spc="90" dirty="0">
                          <a:latin typeface="Calibri"/>
                          <a:cs typeface="Calibri"/>
                        </a:rPr>
                        <a:t>Gas</a:t>
                      </a:r>
                      <a:r>
                        <a:rPr sz="900" spc="30" dirty="0">
                          <a:latin typeface="Calibri"/>
                          <a:cs typeface="Calibri"/>
                        </a:rPr>
                        <a:t> </a:t>
                      </a:r>
                      <a:r>
                        <a:rPr sz="900" spc="65" dirty="0">
                          <a:latin typeface="Calibri"/>
                          <a:cs typeface="Calibri"/>
                        </a:rPr>
                        <a:t>Forced</a:t>
                      </a:r>
                      <a:r>
                        <a:rPr sz="900" spc="25" dirty="0">
                          <a:latin typeface="Calibri"/>
                          <a:cs typeface="Calibri"/>
                        </a:rPr>
                        <a:t> </a:t>
                      </a:r>
                      <a:r>
                        <a:rPr sz="900" dirty="0">
                          <a:latin typeface="Calibri"/>
                          <a:cs typeface="Calibri"/>
                        </a:rPr>
                        <a:t>Air</a:t>
                      </a:r>
                      <a:r>
                        <a:rPr sz="900" spc="30" dirty="0">
                          <a:latin typeface="Calibri"/>
                          <a:cs typeface="Calibri"/>
                        </a:rPr>
                        <a:t> </a:t>
                      </a:r>
                      <a:r>
                        <a:rPr sz="900" dirty="0">
                          <a:latin typeface="Calibri"/>
                          <a:cs typeface="Calibri"/>
                        </a:rPr>
                        <a:t>=</a:t>
                      </a:r>
                      <a:r>
                        <a:rPr sz="900" spc="30" dirty="0">
                          <a:latin typeface="Calibri"/>
                          <a:cs typeface="Calibri"/>
                        </a:rPr>
                        <a:t> </a:t>
                      </a:r>
                      <a:r>
                        <a:rPr sz="900" spc="100" dirty="0">
                          <a:latin typeface="Calibri"/>
                          <a:cs typeface="Calibri"/>
                        </a:rPr>
                        <a:t>5</a:t>
                      </a:r>
                      <a:r>
                        <a:rPr sz="900" spc="30" dirty="0">
                          <a:latin typeface="Calibri"/>
                          <a:cs typeface="Calibri"/>
                        </a:rPr>
                        <a:t> </a:t>
                      </a:r>
                      <a:r>
                        <a:rPr sz="900" spc="114" dirty="0">
                          <a:latin typeface="Calibri"/>
                          <a:cs typeface="Calibri"/>
                        </a:rPr>
                        <a:t>CPH </a:t>
                      </a:r>
                      <a:r>
                        <a:rPr sz="900" spc="95" dirty="0">
                          <a:latin typeface="Calibri"/>
                          <a:cs typeface="Calibri"/>
                        </a:rPr>
                        <a:t>High</a:t>
                      </a:r>
                      <a:r>
                        <a:rPr sz="900" spc="20" dirty="0">
                          <a:latin typeface="Calibri"/>
                          <a:cs typeface="Calibri"/>
                        </a:rPr>
                        <a:t> </a:t>
                      </a:r>
                      <a:r>
                        <a:rPr sz="900" spc="65" dirty="0">
                          <a:latin typeface="Calibri"/>
                          <a:cs typeface="Calibri"/>
                        </a:rPr>
                        <a:t>Efficiency</a:t>
                      </a:r>
                      <a:r>
                        <a:rPr sz="900" spc="25" dirty="0">
                          <a:latin typeface="Calibri"/>
                          <a:cs typeface="Calibri"/>
                        </a:rPr>
                        <a:t> </a:t>
                      </a:r>
                      <a:r>
                        <a:rPr sz="900" spc="90" dirty="0">
                          <a:latin typeface="Calibri"/>
                          <a:cs typeface="Calibri"/>
                        </a:rPr>
                        <a:t>Gas</a:t>
                      </a:r>
                      <a:r>
                        <a:rPr sz="900" spc="25" dirty="0">
                          <a:latin typeface="Calibri"/>
                          <a:cs typeface="Calibri"/>
                        </a:rPr>
                        <a:t> </a:t>
                      </a:r>
                      <a:r>
                        <a:rPr sz="900" spc="65" dirty="0">
                          <a:latin typeface="Calibri"/>
                          <a:cs typeface="Calibri"/>
                        </a:rPr>
                        <a:t>Forced</a:t>
                      </a:r>
                      <a:r>
                        <a:rPr sz="900" spc="25" dirty="0">
                          <a:latin typeface="Calibri"/>
                          <a:cs typeface="Calibri"/>
                        </a:rPr>
                        <a:t> </a:t>
                      </a:r>
                      <a:r>
                        <a:rPr sz="900" dirty="0">
                          <a:latin typeface="Calibri"/>
                          <a:cs typeface="Calibri"/>
                        </a:rPr>
                        <a:t>Air</a:t>
                      </a:r>
                      <a:r>
                        <a:rPr sz="900" spc="30" dirty="0">
                          <a:latin typeface="Calibri"/>
                          <a:cs typeface="Calibri"/>
                        </a:rPr>
                        <a:t> </a:t>
                      </a:r>
                      <a:r>
                        <a:rPr sz="900" dirty="0">
                          <a:latin typeface="Calibri"/>
                          <a:cs typeface="Calibri"/>
                        </a:rPr>
                        <a:t>=</a:t>
                      </a:r>
                      <a:r>
                        <a:rPr sz="900" spc="30" dirty="0">
                          <a:latin typeface="Calibri"/>
                          <a:cs typeface="Calibri"/>
                        </a:rPr>
                        <a:t> </a:t>
                      </a:r>
                      <a:r>
                        <a:rPr sz="900" spc="100" dirty="0">
                          <a:latin typeface="Calibri"/>
                          <a:cs typeface="Calibri"/>
                        </a:rPr>
                        <a:t>3</a:t>
                      </a:r>
                      <a:r>
                        <a:rPr sz="900" spc="25" dirty="0">
                          <a:latin typeface="Calibri"/>
                          <a:cs typeface="Calibri"/>
                        </a:rPr>
                        <a:t> </a:t>
                      </a:r>
                      <a:r>
                        <a:rPr sz="900" spc="114" dirty="0">
                          <a:latin typeface="Calibri"/>
                          <a:cs typeface="Calibri"/>
                        </a:rPr>
                        <a:t>CPH </a:t>
                      </a:r>
                      <a:r>
                        <a:rPr sz="900" spc="60" dirty="0">
                          <a:latin typeface="Calibri"/>
                          <a:cs typeface="Calibri"/>
                        </a:rPr>
                        <a:t>Electric</a:t>
                      </a:r>
                      <a:r>
                        <a:rPr sz="900" spc="30" dirty="0">
                          <a:latin typeface="Calibri"/>
                          <a:cs typeface="Calibri"/>
                        </a:rPr>
                        <a:t> </a:t>
                      </a:r>
                      <a:r>
                        <a:rPr sz="900" spc="65" dirty="0">
                          <a:latin typeface="Calibri"/>
                          <a:cs typeface="Calibri"/>
                        </a:rPr>
                        <a:t>Forced</a:t>
                      </a:r>
                      <a:r>
                        <a:rPr sz="900" spc="35" dirty="0">
                          <a:latin typeface="Calibri"/>
                          <a:cs typeface="Calibri"/>
                        </a:rPr>
                        <a:t> </a:t>
                      </a:r>
                      <a:r>
                        <a:rPr sz="900" dirty="0">
                          <a:latin typeface="Calibri"/>
                          <a:cs typeface="Calibri"/>
                        </a:rPr>
                        <a:t>Air</a:t>
                      </a:r>
                      <a:r>
                        <a:rPr sz="900" spc="30" dirty="0">
                          <a:latin typeface="Calibri"/>
                          <a:cs typeface="Calibri"/>
                        </a:rPr>
                        <a:t> </a:t>
                      </a:r>
                      <a:r>
                        <a:rPr sz="900" dirty="0">
                          <a:latin typeface="Calibri"/>
                          <a:cs typeface="Calibri"/>
                        </a:rPr>
                        <a:t>=</a:t>
                      </a:r>
                      <a:r>
                        <a:rPr sz="900" spc="30" dirty="0">
                          <a:latin typeface="Calibri"/>
                          <a:cs typeface="Calibri"/>
                        </a:rPr>
                        <a:t> </a:t>
                      </a:r>
                      <a:r>
                        <a:rPr sz="900" spc="100" dirty="0">
                          <a:latin typeface="Calibri"/>
                          <a:cs typeface="Calibri"/>
                        </a:rPr>
                        <a:t>9</a:t>
                      </a:r>
                      <a:r>
                        <a:rPr sz="900" spc="30" dirty="0">
                          <a:latin typeface="Calibri"/>
                          <a:cs typeface="Calibri"/>
                        </a:rPr>
                        <a:t> </a:t>
                      </a:r>
                      <a:r>
                        <a:rPr sz="900" spc="114" dirty="0">
                          <a:latin typeface="Calibri"/>
                          <a:cs typeface="Calibri"/>
                        </a:rPr>
                        <a:t>CPH</a:t>
                      </a:r>
                      <a:endParaRPr sz="900" dirty="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214447" y="370223"/>
            <a:ext cx="4003050" cy="580352"/>
          </a:xfrm>
          <a:prstGeom prst="rect">
            <a:avLst/>
          </a:prstGeom>
        </p:spPr>
        <p:txBody>
          <a:bodyPr vert="horz" wrap="square" lIns="0" tIns="12508" rIns="0" bIns="0" rtlCol="0">
            <a:spAutoFit/>
          </a:bodyPr>
          <a:lstStyle/>
          <a:p>
            <a:pPr marL="12507">
              <a:spcBef>
                <a:spcPts val="98"/>
              </a:spcBef>
            </a:pPr>
            <a:r>
              <a:rPr sz="886" i="1" spc="89" dirty="0">
                <a:latin typeface="Calibri"/>
                <a:cs typeface="Calibri"/>
              </a:rPr>
              <a:t>T10</a:t>
            </a:r>
            <a:r>
              <a:rPr sz="886" i="1" spc="10"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5" dirty="0">
                <a:latin typeface="Calibri"/>
                <a:cs typeface="Calibri"/>
              </a:rPr>
              <a:t> </a:t>
            </a:r>
            <a:r>
              <a:rPr sz="886" i="1" spc="54"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a:p>
            <a:pPr>
              <a:lnSpc>
                <a:spcPct val="100000"/>
              </a:lnSpc>
            </a:pPr>
            <a:endParaRPr sz="1083">
              <a:latin typeface="Calibri"/>
              <a:cs typeface="Calibri"/>
            </a:endParaRPr>
          </a:p>
          <a:p>
            <a:pPr marL="2418221">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39"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sp>
        <p:nvSpPr>
          <p:cNvPr id="3" name="object 3"/>
          <p:cNvSpPr txBox="1"/>
          <p:nvPr/>
        </p:nvSpPr>
        <p:spPr>
          <a:xfrm>
            <a:off x="3214448" y="9543780"/>
            <a:ext cx="538451" cy="103552"/>
          </a:xfrm>
          <a:prstGeom prst="rect">
            <a:avLst/>
          </a:prstGeom>
        </p:spPr>
        <p:txBody>
          <a:bodyPr vert="horz" wrap="square" lIns="0" tIns="12508" rIns="0" bIns="0" rtlCol="0">
            <a:spAutoFit/>
          </a:bodyPr>
          <a:lstStyle/>
          <a:p>
            <a:pPr marL="12507">
              <a:spcBef>
                <a:spcPts val="98"/>
              </a:spcBef>
            </a:pPr>
            <a:r>
              <a:rPr sz="591" spc="64" dirty="0">
                <a:latin typeface="Calibri"/>
                <a:cs typeface="Calibri"/>
              </a:rPr>
              <a:t>33-</a:t>
            </a:r>
            <a:r>
              <a:rPr sz="591" spc="54" dirty="0">
                <a:latin typeface="Calibri"/>
                <a:cs typeface="Calibri"/>
              </a:rPr>
              <a:t>00462—</a:t>
            </a:r>
            <a:r>
              <a:rPr sz="591" spc="-25" dirty="0">
                <a:latin typeface="Calibri"/>
                <a:cs typeface="Calibri"/>
              </a:rPr>
              <a:t>03</a:t>
            </a:r>
            <a:endParaRPr sz="591">
              <a:latin typeface="Calibri"/>
              <a:cs typeface="Calibri"/>
            </a:endParaRPr>
          </a:p>
        </p:txBody>
      </p:sp>
      <p:sp>
        <p:nvSpPr>
          <p:cNvPr id="4" name="object 4"/>
          <p:cNvSpPr txBox="1"/>
          <p:nvPr/>
        </p:nvSpPr>
        <p:spPr>
          <a:xfrm>
            <a:off x="6403879"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22</a:t>
            </a:r>
            <a:endParaRPr sz="591">
              <a:latin typeface="Calibri"/>
              <a:cs typeface="Calibri"/>
            </a:endParaRPr>
          </a:p>
        </p:txBody>
      </p:sp>
      <p:graphicFrame>
        <p:nvGraphicFramePr>
          <p:cNvPr id="5" name="object 5"/>
          <p:cNvGraphicFramePr>
            <a:graphicFrameLocks noGrp="1"/>
          </p:cNvGraphicFramePr>
          <p:nvPr/>
        </p:nvGraphicFramePr>
        <p:xfrm>
          <a:off x="3223952" y="999981"/>
          <a:ext cx="6384491" cy="8253749"/>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R="405765" algn="r">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1101292">
                <a:tc>
                  <a:txBody>
                    <a:bodyPr/>
                    <a:lstStyle/>
                    <a:p>
                      <a:pPr marL="24765">
                        <a:lnSpc>
                          <a:spcPts val="1075"/>
                        </a:lnSpc>
                      </a:pPr>
                      <a:r>
                        <a:rPr sz="900" spc="80" dirty="0">
                          <a:latin typeface="Calibri"/>
                          <a:cs typeface="Calibri"/>
                        </a:rPr>
                        <a:t>3240</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37465" indent="-635">
                        <a:lnSpc>
                          <a:spcPts val="1000"/>
                        </a:lnSpc>
                        <a:spcBef>
                          <a:spcPts val="95"/>
                        </a:spcBef>
                      </a:pPr>
                      <a:r>
                        <a:rPr sz="900" spc="70" dirty="0">
                          <a:latin typeface="Calibri"/>
                          <a:cs typeface="Calibri"/>
                        </a:rPr>
                        <a:t>Minimum </a:t>
                      </a:r>
                      <a:r>
                        <a:rPr sz="900" spc="65" dirty="0">
                          <a:latin typeface="Calibri"/>
                          <a:cs typeface="Calibri"/>
                        </a:rPr>
                        <a:t>Compressor</a:t>
                      </a:r>
                      <a:r>
                        <a:rPr sz="900" spc="-25" dirty="0">
                          <a:latin typeface="Calibri"/>
                          <a:cs typeface="Calibri"/>
                        </a:rPr>
                        <a:t> </a:t>
                      </a:r>
                      <a:r>
                        <a:rPr sz="900" spc="30" dirty="0">
                          <a:latin typeface="Calibri"/>
                          <a:cs typeface="Calibri"/>
                        </a:rPr>
                        <a:t>Off </a:t>
                      </a:r>
                      <a:r>
                        <a:rPr sz="900" spc="40" dirty="0">
                          <a:latin typeface="Calibri"/>
                          <a:cs typeface="Calibri"/>
                        </a:rPr>
                        <a:t>Time</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R="395605" algn="r">
                        <a:lnSpc>
                          <a:spcPts val="1075"/>
                        </a:lnSpc>
                      </a:pPr>
                      <a:r>
                        <a:rPr sz="900" dirty="0">
                          <a:latin typeface="Calibri"/>
                          <a:cs typeface="Calibri"/>
                        </a:rPr>
                        <a:t>Off,</a:t>
                      </a:r>
                      <a:r>
                        <a:rPr sz="900" spc="60" dirty="0">
                          <a:latin typeface="Calibri"/>
                          <a:cs typeface="Calibri"/>
                        </a:rPr>
                        <a:t> </a:t>
                      </a:r>
                      <a:r>
                        <a:rPr sz="900" spc="90" dirty="0">
                          <a:latin typeface="Calibri"/>
                          <a:cs typeface="Calibri"/>
                        </a:rPr>
                        <a:t>1-</a:t>
                      </a:r>
                      <a:r>
                        <a:rPr sz="900" spc="120" dirty="0">
                          <a:latin typeface="Calibri"/>
                          <a:cs typeface="Calibri"/>
                        </a:rPr>
                        <a:t>5</a:t>
                      </a:r>
                      <a:r>
                        <a:rPr sz="900" spc="60" dirty="0">
                          <a:latin typeface="Calibri"/>
                          <a:cs typeface="Calibri"/>
                        </a:rPr>
                        <a:t> </a:t>
                      </a:r>
                      <a:r>
                        <a:rPr sz="900" spc="55" dirty="0">
                          <a:latin typeface="Calibri"/>
                          <a:cs typeface="Calibri"/>
                        </a:rPr>
                        <a:t>minutes</a:t>
                      </a:r>
                      <a:endParaRPr lang="en-US" sz="900" spc="55" dirty="0">
                        <a:latin typeface="Calibri"/>
                        <a:cs typeface="Calibri"/>
                      </a:endParaRPr>
                    </a:p>
                    <a:p>
                      <a:pPr marR="395605" algn="r">
                        <a:lnSpc>
                          <a:spcPts val="1075"/>
                        </a:lnSpc>
                      </a:pPr>
                      <a:endParaRPr lang="en-US" sz="900" spc="55" dirty="0">
                        <a:latin typeface="Calibri"/>
                        <a:cs typeface="Calibri"/>
                      </a:endParaRPr>
                    </a:p>
                    <a:p>
                      <a:pPr marL="24765"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45" normalizeH="0" baseline="0" noProof="0" dirty="0">
                          <a:ln>
                            <a:noFill/>
                          </a:ln>
                          <a:solidFill>
                            <a:prstClr val="black"/>
                          </a:solidFill>
                          <a:effectLst/>
                          <a:highlight>
                            <a:srgbClr val="FFFF00"/>
                          </a:highlight>
                          <a:uLnTx/>
                          <a:uFillTx/>
                          <a:latin typeface="+mn-lt"/>
                          <a:ea typeface="+mn-ea"/>
                          <a:cs typeface="Calibri"/>
                        </a:rPr>
                        <a:t>Select 5 as a default</a:t>
                      </a:r>
                      <a:endParaRPr kumimoji="0" lang="en-US" sz="900" b="0" i="0" u="none" strike="noStrike" kern="0" cap="none" spc="0" normalizeH="0" baseline="0" noProof="0" dirty="0">
                        <a:ln>
                          <a:noFill/>
                        </a:ln>
                        <a:solidFill>
                          <a:prstClr val="black"/>
                        </a:solidFill>
                        <a:effectLst/>
                        <a:uLnTx/>
                        <a:uFillTx/>
                        <a:latin typeface="+mn-lt"/>
                        <a:ea typeface="+mn-ea"/>
                        <a:cs typeface="Calibri"/>
                      </a:endParaRPr>
                    </a:p>
                    <a:p>
                      <a:pPr marR="395605" algn="l">
                        <a:lnSpc>
                          <a:spcPts val="1075"/>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75"/>
                        </a:lnSpc>
                      </a:pPr>
                      <a:r>
                        <a:rPr sz="900" dirty="0">
                          <a:latin typeface="Calibri"/>
                          <a:cs typeface="Calibri"/>
                        </a:rPr>
                        <a:t>5</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40640">
                        <a:lnSpc>
                          <a:spcPct val="92600"/>
                        </a:lnSpc>
                        <a:spcBef>
                          <a:spcPts val="75"/>
                        </a:spcBef>
                      </a:pPr>
                      <a:r>
                        <a:rPr sz="900" spc="60" dirty="0">
                          <a:latin typeface="Calibri"/>
                          <a:cs typeface="Calibri"/>
                        </a:rPr>
                        <a:t>The</a:t>
                      </a:r>
                      <a:r>
                        <a:rPr sz="900" spc="55" dirty="0">
                          <a:latin typeface="Calibri"/>
                          <a:cs typeface="Calibri"/>
                        </a:rPr>
                        <a:t> </a:t>
                      </a:r>
                      <a:r>
                        <a:rPr sz="900" spc="50" dirty="0">
                          <a:latin typeface="Calibri"/>
                          <a:cs typeface="Calibri"/>
                        </a:rPr>
                        <a:t>thermostat</a:t>
                      </a:r>
                      <a:r>
                        <a:rPr sz="900" spc="55" dirty="0">
                          <a:latin typeface="Calibri"/>
                          <a:cs typeface="Calibri"/>
                        </a:rPr>
                        <a:t> </a:t>
                      </a:r>
                      <a:r>
                        <a:rPr sz="900" spc="85" dirty="0">
                          <a:latin typeface="Calibri"/>
                          <a:cs typeface="Calibri"/>
                        </a:rPr>
                        <a:t>has</a:t>
                      </a:r>
                      <a:r>
                        <a:rPr sz="900" spc="65" dirty="0">
                          <a:latin typeface="Calibri"/>
                          <a:cs typeface="Calibri"/>
                        </a:rPr>
                        <a:t> </a:t>
                      </a:r>
                      <a:r>
                        <a:rPr sz="900" spc="80" dirty="0">
                          <a:latin typeface="Calibri"/>
                          <a:cs typeface="Calibri"/>
                        </a:rPr>
                        <a:t>a</a:t>
                      </a:r>
                      <a:r>
                        <a:rPr sz="900" spc="50" dirty="0">
                          <a:latin typeface="Calibri"/>
                          <a:cs typeface="Calibri"/>
                        </a:rPr>
                        <a:t> </a:t>
                      </a:r>
                      <a:r>
                        <a:rPr sz="900" dirty="0">
                          <a:latin typeface="Calibri"/>
                          <a:cs typeface="Calibri"/>
                        </a:rPr>
                        <a:t>built</a:t>
                      </a:r>
                      <a:r>
                        <a:rPr sz="900" spc="55" dirty="0">
                          <a:latin typeface="Calibri"/>
                          <a:cs typeface="Calibri"/>
                        </a:rPr>
                        <a:t> </a:t>
                      </a:r>
                      <a:r>
                        <a:rPr sz="900" spc="65" dirty="0">
                          <a:latin typeface="Calibri"/>
                          <a:cs typeface="Calibri"/>
                        </a:rPr>
                        <a:t>in</a:t>
                      </a:r>
                      <a:r>
                        <a:rPr sz="900" spc="55" dirty="0">
                          <a:latin typeface="Calibri"/>
                          <a:cs typeface="Calibri"/>
                        </a:rPr>
                        <a:t> </a:t>
                      </a:r>
                      <a:r>
                        <a:rPr sz="900" spc="50" dirty="0">
                          <a:latin typeface="Calibri"/>
                          <a:cs typeface="Calibri"/>
                        </a:rPr>
                        <a:t>compressor </a:t>
                      </a:r>
                      <a:r>
                        <a:rPr sz="900" dirty="0">
                          <a:latin typeface="Calibri"/>
                          <a:cs typeface="Calibri"/>
                        </a:rPr>
                        <a:t>protection</a:t>
                      </a:r>
                      <a:r>
                        <a:rPr sz="900" spc="210" dirty="0">
                          <a:latin typeface="Calibri"/>
                          <a:cs typeface="Calibri"/>
                        </a:rPr>
                        <a:t> </a:t>
                      </a:r>
                      <a:r>
                        <a:rPr sz="900" spc="75" dirty="0">
                          <a:latin typeface="Calibri"/>
                          <a:cs typeface="Calibri"/>
                        </a:rPr>
                        <a:t>(minimum</a:t>
                      </a:r>
                      <a:r>
                        <a:rPr sz="900" spc="215" dirty="0">
                          <a:latin typeface="Calibri"/>
                          <a:cs typeface="Calibri"/>
                        </a:rPr>
                        <a:t> </a:t>
                      </a:r>
                      <a:r>
                        <a:rPr sz="900" dirty="0">
                          <a:latin typeface="Calibri"/>
                          <a:cs typeface="Calibri"/>
                        </a:rPr>
                        <a:t>off</a:t>
                      </a:r>
                      <a:r>
                        <a:rPr sz="900" spc="215" dirty="0">
                          <a:latin typeface="Calibri"/>
                          <a:cs typeface="Calibri"/>
                        </a:rPr>
                        <a:t> </a:t>
                      </a:r>
                      <a:r>
                        <a:rPr sz="900" dirty="0">
                          <a:latin typeface="Calibri"/>
                          <a:cs typeface="Calibri"/>
                        </a:rPr>
                        <a:t>timer)</a:t>
                      </a:r>
                      <a:r>
                        <a:rPr sz="900" spc="210" dirty="0">
                          <a:latin typeface="Calibri"/>
                          <a:cs typeface="Calibri"/>
                        </a:rPr>
                        <a:t> </a:t>
                      </a:r>
                      <a:r>
                        <a:rPr sz="900" spc="-20" dirty="0">
                          <a:latin typeface="Calibri"/>
                          <a:cs typeface="Calibri"/>
                        </a:rPr>
                        <a:t>that</a:t>
                      </a:r>
                      <a:r>
                        <a:rPr sz="900" spc="500" dirty="0">
                          <a:latin typeface="Calibri"/>
                          <a:cs typeface="Calibri"/>
                        </a:rPr>
                        <a:t> </a:t>
                      </a:r>
                      <a:r>
                        <a:rPr sz="900" spc="50" dirty="0">
                          <a:latin typeface="Calibri"/>
                          <a:cs typeface="Calibri"/>
                        </a:rPr>
                        <a:t>prevents</a:t>
                      </a:r>
                      <a:r>
                        <a:rPr sz="900" spc="25" dirty="0">
                          <a:latin typeface="Calibri"/>
                          <a:cs typeface="Calibri"/>
                        </a:rPr>
                        <a:t> </a:t>
                      </a:r>
                      <a:r>
                        <a:rPr sz="900" dirty="0">
                          <a:latin typeface="Calibri"/>
                          <a:cs typeface="Calibri"/>
                        </a:rPr>
                        <a:t>the</a:t>
                      </a:r>
                      <a:r>
                        <a:rPr sz="900" spc="30" dirty="0">
                          <a:latin typeface="Calibri"/>
                          <a:cs typeface="Calibri"/>
                        </a:rPr>
                        <a:t> </a:t>
                      </a:r>
                      <a:r>
                        <a:rPr sz="900" spc="60" dirty="0">
                          <a:latin typeface="Calibri"/>
                          <a:cs typeface="Calibri"/>
                        </a:rPr>
                        <a:t>compressor</a:t>
                      </a:r>
                      <a:r>
                        <a:rPr sz="900" spc="30" dirty="0">
                          <a:latin typeface="Calibri"/>
                          <a:cs typeface="Calibri"/>
                        </a:rPr>
                        <a:t> </a:t>
                      </a:r>
                      <a:r>
                        <a:rPr sz="900" spc="50" dirty="0">
                          <a:latin typeface="Calibri"/>
                          <a:cs typeface="Calibri"/>
                        </a:rPr>
                        <a:t>from</a:t>
                      </a:r>
                      <a:r>
                        <a:rPr sz="900" spc="30" dirty="0">
                          <a:latin typeface="Calibri"/>
                          <a:cs typeface="Calibri"/>
                        </a:rPr>
                        <a:t> </a:t>
                      </a:r>
                      <a:r>
                        <a:rPr sz="900" spc="55" dirty="0">
                          <a:latin typeface="Calibri"/>
                          <a:cs typeface="Calibri"/>
                        </a:rPr>
                        <a:t>restarting</a:t>
                      </a:r>
                      <a:r>
                        <a:rPr sz="900" spc="30" dirty="0">
                          <a:latin typeface="Calibri"/>
                          <a:cs typeface="Calibri"/>
                        </a:rPr>
                        <a:t> </a:t>
                      </a:r>
                      <a:r>
                        <a:rPr sz="900" spc="-25" dirty="0">
                          <a:latin typeface="Calibri"/>
                          <a:cs typeface="Calibri"/>
                        </a:rPr>
                        <a:t>too</a:t>
                      </a:r>
                      <a:r>
                        <a:rPr sz="900" dirty="0">
                          <a:latin typeface="Calibri"/>
                          <a:cs typeface="Calibri"/>
                        </a:rPr>
                        <a:t> early</a:t>
                      </a:r>
                      <a:r>
                        <a:rPr sz="900" spc="95" dirty="0">
                          <a:latin typeface="Calibri"/>
                          <a:cs typeface="Calibri"/>
                        </a:rPr>
                        <a:t> </a:t>
                      </a:r>
                      <a:r>
                        <a:rPr sz="900" dirty="0">
                          <a:latin typeface="Calibri"/>
                          <a:cs typeface="Calibri"/>
                        </a:rPr>
                        <a:t>after</a:t>
                      </a:r>
                      <a:r>
                        <a:rPr sz="900" spc="110" dirty="0">
                          <a:latin typeface="Calibri"/>
                          <a:cs typeface="Calibri"/>
                        </a:rPr>
                        <a:t> </a:t>
                      </a:r>
                      <a:r>
                        <a:rPr sz="900" spc="80" dirty="0">
                          <a:latin typeface="Calibri"/>
                          <a:cs typeface="Calibri"/>
                        </a:rPr>
                        <a:t>a</a:t>
                      </a:r>
                      <a:r>
                        <a:rPr sz="900" spc="95" dirty="0">
                          <a:latin typeface="Calibri"/>
                          <a:cs typeface="Calibri"/>
                        </a:rPr>
                        <a:t> </a:t>
                      </a:r>
                      <a:r>
                        <a:rPr sz="900" spc="50" dirty="0">
                          <a:latin typeface="Calibri"/>
                          <a:cs typeface="Calibri"/>
                        </a:rPr>
                        <a:t>shutdown.</a:t>
                      </a:r>
                      <a:r>
                        <a:rPr sz="900" spc="110" dirty="0">
                          <a:latin typeface="Calibri"/>
                          <a:cs typeface="Calibri"/>
                        </a:rPr>
                        <a:t> </a:t>
                      </a:r>
                      <a:r>
                        <a:rPr sz="900" spc="60" dirty="0">
                          <a:latin typeface="Calibri"/>
                          <a:cs typeface="Calibri"/>
                        </a:rPr>
                        <a:t>The</a:t>
                      </a:r>
                      <a:r>
                        <a:rPr sz="900" spc="105" dirty="0">
                          <a:latin typeface="Calibri"/>
                          <a:cs typeface="Calibri"/>
                        </a:rPr>
                        <a:t> </a:t>
                      </a:r>
                      <a:r>
                        <a:rPr sz="900" spc="75" dirty="0">
                          <a:latin typeface="Calibri"/>
                          <a:cs typeface="Calibri"/>
                        </a:rPr>
                        <a:t>minimum-</a:t>
                      </a:r>
                      <a:r>
                        <a:rPr sz="900" spc="25" dirty="0">
                          <a:latin typeface="Calibri"/>
                          <a:cs typeface="Calibri"/>
                        </a:rPr>
                        <a:t>off </a:t>
                      </a:r>
                      <a:r>
                        <a:rPr sz="900" dirty="0">
                          <a:latin typeface="Calibri"/>
                          <a:cs typeface="Calibri"/>
                        </a:rPr>
                        <a:t>timer</a:t>
                      </a:r>
                      <a:r>
                        <a:rPr sz="900" spc="80" dirty="0">
                          <a:latin typeface="Calibri"/>
                          <a:cs typeface="Calibri"/>
                        </a:rPr>
                        <a:t> </a:t>
                      </a:r>
                      <a:r>
                        <a:rPr sz="900" spc="70" dirty="0">
                          <a:latin typeface="Calibri"/>
                          <a:cs typeface="Calibri"/>
                        </a:rPr>
                        <a:t>is</a:t>
                      </a:r>
                      <a:r>
                        <a:rPr sz="900" spc="85" dirty="0">
                          <a:latin typeface="Calibri"/>
                          <a:cs typeface="Calibri"/>
                        </a:rPr>
                        <a:t> </a:t>
                      </a:r>
                      <a:r>
                        <a:rPr sz="900" spc="50" dirty="0">
                          <a:latin typeface="Calibri"/>
                          <a:cs typeface="Calibri"/>
                        </a:rPr>
                        <a:t>activated</a:t>
                      </a:r>
                      <a:r>
                        <a:rPr sz="900" spc="90" dirty="0">
                          <a:latin typeface="Calibri"/>
                          <a:cs typeface="Calibri"/>
                        </a:rPr>
                        <a:t> </a:t>
                      </a:r>
                      <a:r>
                        <a:rPr sz="900" dirty="0">
                          <a:latin typeface="Calibri"/>
                          <a:cs typeface="Calibri"/>
                        </a:rPr>
                        <a:t>after</a:t>
                      </a:r>
                      <a:r>
                        <a:rPr sz="900" spc="80" dirty="0">
                          <a:latin typeface="Calibri"/>
                          <a:cs typeface="Calibri"/>
                        </a:rPr>
                        <a:t> </a:t>
                      </a:r>
                      <a:r>
                        <a:rPr sz="900" dirty="0">
                          <a:latin typeface="Calibri"/>
                          <a:cs typeface="Calibri"/>
                        </a:rPr>
                        <a:t>the</a:t>
                      </a:r>
                      <a:r>
                        <a:rPr sz="900" spc="80" dirty="0">
                          <a:latin typeface="Calibri"/>
                          <a:cs typeface="Calibri"/>
                        </a:rPr>
                        <a:t> </a:t>
                      </a:r>
                      <a:r>
                        <a:rPr sz="900" spc="60" dirty="0">
                          <a:latin typeface="Calibri"/>
                          <a:cs typeface="Calibri"/>
                        </a:rPr>
                        <a:t>compressor</a:t>
                      </a:r>
                      <a:r>
                        <a:rPr sz="900" spc="80" dirty="0">
                          <a:latin typeface="Calibri"/>
                          <a:cs typeface="Calibri"/>
                        </a:rPr>
                        <a:t> </a:t>
                      </a:r>
                      <a:r>
                        <a:rPr sz="900" spc="50" dirty="0">
                          <a:latin typeface="Calibri"/>
                          <a:cs typeface="Calibri"/>
                        </a:rPr>
                        <a:t>turns </a:t>
                      </a:r>
                      <a:r>
                        <a:rPr sz="900" dirty="0">
                          <a:latin typeface="Calibri"/>
                          <a:cs typeface="Calibri"/>
                        </a:rPr>
                        <a:t>off.</a:t>
                      </a:r>
                      <a:r>
                        <a:rPr sz="900" spc="60" dirty="0">
                          <a:latin typeface="Calibri"/>
                          <a:cs typeface="Calibri"/>
                        </a:rPr>
                        <a:t> </a:t>
                      </a:r>
                      <a:r>
                        <a:rPr sz="900" dirty="0">
                          <a:latin typeface="Calibri"/>
                          <a:cs typeface="Calibri"/>
                        </a:rPr>
                        <a:t>If</a:t>
                      </a:r>
                      <a:r>
                        <a:rPr sz="900" spc="65" dirty="0">
                          <a:latin typeface="Calibri"/>
                          <a:cs typeface="Calibri"/>
                        </a:rPr>
                        <a:t> </a:t>
                      </a:r>
                      <a:r>
                        <a:rPr sz="900" dirty="0">
                          <a:latin typeface="Calibri"/>
                          <a:cs typeface="Calibri"/>
                        </a:rPr>
                        <a:t>there</a:t>
                      </a:r>
                      <a:r>
                        <a:rPr sz="900" spc="65" dirty="0">
                          <a:latin typeface="Calibri"/>
                          <a:cs typeface="Calibri"/>
                        </a:rPr>
                        <a:t> </a:t>
                      </a:r>
                      <a:r>
                        <a:rPr sz="900" spc="70" dirty="0">
                          <a:latin typeface="Calibri"/>
                          <a:cs typeface="Calibri"/>
                        </a:rPr>
                        <a:t>is </a:t>
                      </a:r>
                      <a:r>
                        <a:rPr sz="900" spc="80" dirty="0">
                          <a:latin typeface="Calibri"/>
                          <a:cs typeface="Calibri"/>
                        </a:rPr>
                        <a:t>a</a:t>
                      </a:r>
                      <a:r>
                        <a:rPr sz="900" spc="65" dirty="0">
                          <a:latin typeface="Calibri"/>
                          <a:cs typeface="Calibri"/>
                        </a:rPr>
                        <a:t> </a:t>
                      </a:r>
                      <a:r>
                        <a:rPr sz="900" spc="60" dirty="0">
                          <a:latin typeface="Calibri"/>
                          <a:cs typeface="Calibri"/>
                        </a:rPr>
                        <a:t>call</a:t>
                      </a:r>
                      <a:r>
                        <a:rPr sz="900" spc="70" dirty="0">
                          <a:latin typeface="Calibri"/>
                          <a:cs typeface="Calibri"/>
                        </a:rPr>
                        <a:t> during</a:t>
                      </a:r>
                      <a:r>
                        <a:rPr sz="900" spc="65" dirty="0">
                          <a:latin typeface="Calibri"/>
                          <a:cs typeface="Calibri"/>
                        </a:rPr>
                        <a:t> </a:t>
                      </a:r>
                      <a:r>
                        <a:rPr sz="900" dirty="0">
                          <a:latin typeface="Calibri"/>
                          <a:cs typeface="Calibri"/>
                        </a:rPr>
                        <a:t>the</a:t>
                      </a:r>
                      <a:r>
                        <a:rPr sz="900" spc="70" dirty="0">
                          <a:latin typeface="Calibri"/>
                          <a:cs typeface="Calibri"/>
                        </a:rPr>
                        <a:t> </a:t>
                      </a:r>
                      <a:r>
                        <a:rPr sz="900" spc="80" dirty="0">
                          <a:latin typeface="Calibri"/>
                          <a:cs typeface="Calibri"/>
                        </a:rPr>
                        <a:t>minimum-</a:t>
                      </a:r>
                      <a:r>
                        <a:rPr sz="900" spc="30" dirty="0">
                          <a:latin typeface="Calibri"/>
                          <a:cs typeface="Calibri"/>
                        </a:rPr>
                        <a:t>off </a:t>
                      </a:r>
                      <a:r>
                        <a:rPr sz="900" dirty="0">
                          <a:latin typeface="Calibri"/>
                          <a:cs typeface="Calibri"/>
                        </a:rPr>
                        <a:t>timer,</a:t>
                      </a:r>
                      <a:r>
                        <a:rPr sz="900" spc="135" dirty="0">
                          <a:latin typeface="Calibri"/>
                          <a:cs typeface="Calibri"/>
                        </a:rPr>
                        <a:t> </a:t>
                      </a:r>
                      <a:r>
                        <a:rPr sz="900" dirty="0">
                          <a:latin typeface="Calibri"/>
                          <a:cs typeface="Calibri"/>
                        </a:rPr>
                        <a:t>the</a:t>
                      </a:r>
                      <a:r>
                        <a:rPr sz="900" spc="145" dirty="0">
                          <a:latin typeface="Calibri"/>
                          <a:cs typeface="Calibri"/>
                        </a:rPr>
                        <a:t> </a:t>
                      </a:r>
                      <a:r>
                        <a:rPr sz="900" spc="50" dirty="0">
                          <a:latin typeface="Calibri"/>
                          <a:cs typeface="Calibri"/>
                        </a:rPr>
                        <a:t>thermostat</a:t>
                      </a:r>
                      <a:r>
                        <a:rPr sz="900" spc="140" dirty="0">
                          <a:latin typeface="Calibri"/>
                          <a:cs typeface="Calibri"/>
                        </a:rPr>
                        <a:t> </a:t>
                      </a:r>
                      <a:r>
                        <a:rPr sz="900" spc="65" dirty="0">
                          <a:latin typeface="Calibri"/>
                          <a:cs typeface="Calibri"/>
                        </a:rPr>
                        <a:t>shows</a:t>
                      </a:r>
                      <a:r>
                        <a:rPr sz="900" spc="145" dirty="0">
                          <a:latin typeface="Calibri"/>
                          <a:cs typeface="Calibri"/>
                        </a:rPr>
                        <a:t> </a:t>
                      </a:r>
                      <a:r>
                        <a:rPr sz="900" dirty="0">
                          <a:latin typeface="Calibri"/>
                          <a:cs typeface="Calibri"/>
                        </a:rPr>
                        <a:t>“waiting</a:t>
                      </a:r>
                      <a:r>
                        <a:rPr sz="900" spc="145" dirty="0">
                          <a:latin typeface="Calibri"/>
                          <a:cs typeface="Calibri"/>
                        </a:rPr>
                        <a:t> </a:t>
                      </a:r>
                      <a:r>
                        <a:rPr sz="900" spc="-25" dirty="0">
                          <a:latin typeface="Calibri"/>
                          <a:cs typeface="Calibri"/>
                        </a:rPr>
                        <a:t>for</a:t>
                      </a:r>
                      <a:r>
                        <a:rPr sz="900" spc="50" dirty="0">
                          <a:latin typeface="Calibri"/>
                          <a:cs typeface="Calibri"/>
                        </a:rPr>
                        <a:t> equipment”</a:t>
                      </a:r>
                      <a:r>
                        <a:rPr sz="900" spc="60" dirty="0">
                          <a:latin typeface="Calibri"/>
                          <a:cs typeface="Calibri"/>
                        </a:rPr>
                        <a:t> </a:t>
                      </a:r>
                      <a:r>
                        <a:rPr sz="900" spc="65" dirty="0">
                          <a:latin typeface="Calibri"/>
                          <a:cs typeface="Calibri"/>
                        </a:rPr>
                        <a:t>in </a:t>
                      </a:r>
                      <a:r>
                        <a:rPr sz="900" dirty="0">
                          <a:latin typeface="Calibri"/>
                          <a:cs typeface="Calibri"/>
                        </a:rPr>
                        <a:t>the</a:t>
                      </a:r>
                      <a:r>
                        <a:rPr sz="900" spc="65" dirty="0">
                          <a:latin typeface="Calibri"/>
                          <a:cs typeface="Calibri"/>
                        </a:rPr>
                        <a:t> </a:t>
                      </a:r>
                      <a:r>
                        <a:rPr sz="900" spc="35" dirty="0">
                          <a:latin typeface="Calibri"/>
                          <a:cs typeface="Calibri"/>
                        </a:rPr>
                        <a:t>display.</a:t>
                      </a:r>
                      <a:endParaRPr sz="900">
                        <a:latin typeface="Calibri"/>
                        <a:cs typeface="Calibri"/>
                      </a:endParaRPr>
                    </a:p>
                  </a:txBody>
                  <a:tcPr marL="0" marR="0" marT="9381"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675409">
                <a:tc>
                  <a:txBody>
                    <a:bodyPr/>
                    <a:lstStyle/>
                    <a:p>
                      <a:pPr marL="24765">
                        <a:lnSpc>
                          <a:spcPct val="100000"/>
                        </a:lnSpc>
                      </a:pPr>
                      <a:r>
                        <a:rPr sz="900" spc="80" dirty="0">
                          <a:latin typeface="Calibri"/>
                          <a:cs typeface="Calibri"/>
                        </a:rPr>
                        <a:t>3260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3815" indent="-635">
                        <a:lnSpc>
                          <a:spcPts val="1000"/>
                        </a:lnSpc>
                        <a:spcBef>
                          <a:spcPts val="100"/>
                        </a:spcBef>
                      </a:pPr>
                      <a:r>
                        <a:rPr sz="900" spc="65" dirty="0">
                          <a:latin typeface="Calibri"/>
                          <a:cs typeface="Calibri"/>
                        </a:rPr>
                        <a:t>Extended</a:t>
                      </a:r>
                      <a:r>
                        <a:rPr sz="900" spc="35" dirty="0">
                          <a:latin typeface="Calibri"/>
                          <a:cs typeface="Calibri"/>
                        </a:rPr>
                        <a:t> </a:t>
                      </a:r>
                      <a:r>
                        <a:rPr sz="900" spc="40" dirty="0">
                          <a:latin typeface="Calibri"/>
                          <a:cs typeface="Calibri"/>
                        </a:rPr>
                        <a:t>fan </a:t>
                      </a:r>
                      <a:r>
                        <a:rPr sz="900" spc="60" dirty="0">
                          <a:latin typeface="Calibri"/>
                          <a:cs typeface="Calibri"/>
                        </a:rPr>
                        <a:t>run</a:t>
                      </a:r>
                      <a:r>
                        <a:rPr sz="900" spc="15" dirty="0">
                          <a:latin typeface="Calibri"/>
                          <a:cs typeface="Calibri"/>
                        </a:rPr>
                        <a:t> </a:t>
                      </a:r>
                      <a:r>
                        <a:rPr sz="900" spc="50" dirty="0">
                          <a:latin typeface="Calibri"/>
                          <a:cs typeface="Calibri"/>
                        </a:rPr>
                        <a:t>time</a:t>
                      </a:r>
                      <a:r>
                        <a:rPr sz="900" spc="10" dirty="0">
                          <a:latin typeface="Calibri"/>
                          <a:cs typeface="Calibri"/>
                        </a:rPr>
                        <a:t> </a:t>
                      </a:r>
                      <a:r>
                        <a:rPr sz="900" spc="65" dirty="0">
                          <a:latin typeface="Calibri"/>
                          <a:cs typeface="Calibri"/>
                        </a:rPr>
                        <a:t>in</a:t>
                      </a:r>
                      <a:r>
                        <a:rPr sz="900" spc="10" dirty="0">
                          <a:latin typeface="Calibri"/>
                          <a:cs typeface="Calibri"/>
                        </a:rPr>
                        <a:t> </a:t>
                      </a:r>
                      <a:r>
                        <a:rPr sz="900" spc="35" dirty="0">
                          <a:latin typeface="Calibri"/>
                          <a:cs typeface="Calibri"/>
                        </a:rPr>
                        <a:t>cool</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dirty="0">
                          <a:latin typeface="Calibri"/>
                          <a:cs typeface="Calibri"/>
                        </a:rPr>
                        <a:t>0,</a:t>
                      </a:r>
                      <a:r>
                        <a:rPr sz="900" spc="25" dirty="0">
                          <a:latin typeface="Calibri"/>
                          <a:cs typeface="Calibri"/>
                        </a:rPr>
                        <a:t> </a:t>
                      </a:r>
                      <a:r>
                        <a:rPr sz="900" spc="60" dirty="0">
                          <a:highlight>
                            <a:srgbClr val="FFFF00"/>
                          </a:highlight>
                          <a:latin typeface="Calibri"/>
                          <a:cs typeface="Calibri"/>
                        </a:rPr>
                        <a:t>30</a:t>
                      </a:r>
                      <a:r>
                        <a:rPr sz="900" spc="60" dirty="0">
                          <a:latin typeface="Calibri"/>
                          <a:cs typeface="Calibri"/>
                        </a:rPr>
                        <a:t>,</a:t>
                      </a:r>
                      <a:r>
                        <a:rPr sz="900" spc="30" dirty="0">
                          <a:latin typeface="Calibri"/>
                          <a:cs typeface="Calibri"/>
                        </a:rPr>
                        <a:t> </a:t>
                      </a:r>
                      <a:r>
                        <a:rPr sz="900" spc="60" dirty="0">
                          <a:latin typeface="Calibri"/>
                          <a:cs typeface="Calibri"/>
                        </a:rPr>
                        <a:t>60,</a:t>
                      </a:r>
                      <a:r>
                        <a:rPr sz="900" spc="30" dirty="0">
                          <a:latin typeface="Calibri"/>
                          <a:cs typeface="Calibri"/>
                        </a:rPr>
                        <a:t> </a:t>
                      </a:r>
                      <a:r>
                        <a:rPr sz="900" spc="100" dirty="0">
                          <a:latin typeface="Calibri"/>
                          <a:cs typeface="Calibri"/>
                        </a:rPr>
                        <a:t>90</a:t>
                      </a:r>
                      <a:r>
                        <a:rPr sz="900" spc="25" dirty="0">
                          <a:latin typeface="Calibri"/>
                          <a:cs typeface="Calibri"/>
                        </a:rPr>
                        <a:t> </a:t>
                      </a:r>
                      <a:r>
                        <a:rPr sz="900" spc="50" dirty="0">
                          <a:latin typeface="Calibri"/>
                          <a:cs typeface="Calibri"/>
                        </a:rPr>
                        <a:t>seconds,</a:t>
                      </a:r>
                      <a:endParaRPr sz="900" dirty="0">
                        <a:latin typeface="Calibri"/>
                        <a:cs typeface="Calibri"/>
                      </a:endParaRPr>
                    </a:p>
                    <a:p>
                      <a:pPr marL="24765">
                        <a:lnSpc>
                          <a:spcPts val="1000"/>
                        </a:lnSpc>
                      </a:pPr>
                      <a:r>
                        <a:rPr sz="900" dirty="0">
                          <a:latin typeface="Calibri"/>
                          <a:cs typeface="Calibri"/>
                        </a:rPr>
                        <a:t>2,</a:t>
                      </a:r>
                      <a:r>
                        <a:rPr sz="900" spc="85" dirty="0">
                          <a:latin typeface="Calibri"/>
                          <a:cs typeface="Calibri"/>
                        </a:rPr>
                        <a:t> </a:t>
                      </a:r>
                      <a:r>
                        <a:rPr sz="900" dirty="0">
                          <a:latin typeface="Calibri"/>
                          <a:cs typeface="Calibri"/>
                        </a:rPr>
                        <a:t>3,</a:t>
                      </a:r>
                      <a:r>
                        <a:rPr sz="900" spc="90" dirty="0">
                          <a:latin typeface="Calibri"/>
                          <a:cs typeface="Calibri"/>
                        </a:rPr>
                        <a:t> </a:t>
                      </a:r>
                      <a:r>
                        <a:rPr sz="900" dirty="0">
                          <a:latin typeface="Calibri"/>
                          <a:cs typeface="Calibri"/>
                        </a:rPr>
                        <a:t>4,</a:t>
                      </a:r>
                      <a:r>
                        <a:rPr sz="900" spc="85" dirty="0">
                          <a:latin typeface="Calibri"/>
                          <a:cs typeface="Calibri"/>
                        </a:rPr>
                        <a:t> </a:t>
                      </a:r>
                      <a:r>
                        <a:rPr sz="900" dirty="0">
                          <a:latin typeface="Calibri"/>
                          <a:cs typeface="Calibri"/>
                        </a:rPr>
                        <a:t>5,</a:t>
                      </a:r>
                      <a:r>
                        <a:rPr sz="900" spc="90" dirty="0">
                          <a:latin typeface="Calibri"/>
                          <a:cs typeface="Calibri"/>
                        </a:rPr>
                        <a:t> </a:t>
                      </a:r>
                      <a:r>
                        <a:rPr sz="900" dirty="0">
                          <a:latin typeface="Calibri"/>
                          <a:cs typeface="Calibri"/>
                        </a:rPr>
                        <a:t>6,</a:t>
                      </a:r>
                      <a:r>
                        <a:rPr sz="900" spc="95" dirty="0">
                          <a:latin typeface="Calibri"/>
                          <a:cs typeface="Calibri"/>
                        </a:rPr>
                        <a:t> </a:t>
                      </a:r>
                      <a:r>
                        <a:rPr sz="900" dirty="0">
                          <a:latin typeface="Calibri"/>
                          <a:cs typeface="Calibri"/>
                        </a:rPr>
                        <a:t>7,</a:t>
                      </a:r>
                      <a:r>
                        <a:rPr sz="900" spc="85" dirty="0">
                          <a:latin typeface="Calibri"/>
                          <a:cs typeface="Calibri"/>
                        </a:rPr>
                        <a:t> </a:t>
                      </a:r>
                      <a:r>
                        <a:rPr sz="900" dirty="0">
                          <a:latin typeface="Calibri"/>
                          <a:cs typeface="Calibri"/>
                        </a:rPr>
                        <a:t>8,</a:t>
                      </a:r>
                      <a:r>
                        <a:rPr sz="900" spc="90" dirty="0">
                          <a:latin typeface="Calibri"/>
                          <a:cs typeface="Calibri"/>
                        </a:rPr>
                        <a:t> </a:t>
                      </a:r>
                      <a:r>
                        <a:rPr sz="900" dirty="0">
                          <a:latin typeface="Calibri"/>
                          <a:cs typeface="Calibri"/>
                        </a:rPr>
                        <a:t>9,</a:t>
                      </a:r>
                      <a:r>
                        <a:rPr sz="900" spc="85" dirty="0">
                          <a:latin typeface="Calibri"/>
                          <a:cs typeface="Calibri"/>
                        </a:rPr>
                        <a:t> </a:t>
                      </a:r>
                      <a:r>
                        <a:rPr sz="900" spc="30" dirty="0">
                          <a:latin typeface="Calibri"/>
                          <a:cs typeface="Calibri"/>
                        </a:rPr>
                        <a:t>10,</a:t>
                      </a:r>
                      <a:endParaRPr sz="900" dirty="0">
                        <a:latin typeface="Calibri"/>
                        <a:cs typeface="Calibri"/>
                      </a:endParaRPr>
                    </a:p>
                    <a:p>
                      <a:pPr marL="24765">
                        <a:lnSpc>
                          <a:spcPts val="1000"/>
                        </a:lnSpc>
                      </a:pPr>
                      <a:r>
                        <a:rPr sz="900" spc="60" dirty="0">
                          <a:latin typeface="Calibri"/>
                          <a:cs typeface="Calibri"/>
                        </a:rPr>
                        <a:t>11,</a:t>
                      </a:r>
                      <a:r>
                        <a:rPr sz="900" spc="10" dirty="0">
                          <a:latin typeface="Calibri"/>
                          <a:cs typeface="Calibri"/>
                        </a:rPr>
                        <a:t> </a:t>
                      </a:r>
                      <a:r>
                        <a:rPr sz="900" spc="60" dirty="0">
                          <a:latin typeface="Calibri"/>
                          <a:cs typeface="Calibri"/>
                        </a:rPr>
                        <a:t>12,</a:t>
                      </a:r>
                      <a:r>
                        <a:rPr sz="900" spc="10" dirty="0">
                          <a:latin typeface="Calibri"/>
                          <a:cs typeface="Calibri"/>
                        </a:rPr>
                        <a:t> </a:t>
                      </a:r>
                      <a:r>
                        <a:rPr sz="900" spc="60" dirty="0">
                          <a:latin typeface="Calibri"/>
                          <a:cs typeface="Calibri"/>
                        </a:rPr>
                        <a:t>13,</a:t>
                      </a:r>
                      <a:r>
                        <a:rPr sz="900" spc="15" dirty="0">
                          <a:latin typeface="Calibri"/>
                          <a:cs typeface="Calibri"/>
                        </a:rPr>
                        <a:t> </a:t>
                      </a:r>
                      <a:r>
                        <a:rPr sz="900" spc="60" dirty="0">
                          <a:latin typeface="Calibri"/>
                          <a:cs typeface="Calibri"/>
                        </a:rPr>
                        <a:t>14,</a:t>
                      </a:r>
                      <a:r>
                        <a:rPr sz="900" spc="10" dirty="0">
                          <a:latin typeface="Calibri"/>
                          <a:cs typeface="Calibri"/>
                        </a:rPr>
                        <a:t> </a:t>
                      </a:r>
                      <a:r>
                        <a:rPr sz="900" spc="75" dirty="0">
                          <a:latin typeface="Calibri"/>
                          <a:cs typeface="Calibri"/>
                        </a:rPr>
                        <a:t>15</a:t>
                      </a:r>
                      <a:endParaRPr sz="900" dirty="0">
                        <a:latin typeface="Calibri"/>
                        <a:cs typeface="Calibri"/>
                      </a:endParaRPr>
                    </a:p>
                    <a:p>
                      <a:pPr marL="24765">
                        <a:lnSpc>
                          <a:spcPts val="1040"/>
                        </a:lnSpc>
                      </a:pPr>
                      <a:r>
                        <a:rPr sz="900" spc="55" dirty="0">
                          <a:latin typeface="Calibri"/>
                          <a:cs typeface="Calibri"/>
                        </a:rPr>
                        <a:t>minutes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0</a:t>
                      </a:r>
                      <a:r>
                        <a:rPr sz="900" spc="5" dirty="0">
                          <a:latin typeface="Calibri"/>
                          <a:cs typeface="Calibri"/>
                        </a:rPr>
                        <a:t> </a:t>
                      </a:r>
                      <a:r>
                        <a:rPr sz="900" spc="65" dirty="0">
                          <a:latin typeface="Calibri"/>
                          <a:cs typeface="Calibri"/>
                        </a:rPr>
                        <a:t>seconds</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1275" indent="-635">
                        <a:lnSpc>
                          <a:spcPct val="92500"/>
                        </a:lnSpc>
                        <a:spcBef>
                          <a:spcPts val="80"/>
                        </a:spcBef>
                      </a:pPr>
                      <a:r>
                        <a:rPr sz="900" dirty="0">
                          <a:latin typeface="Calibri"/>
                          <a:cs typeface="Calibri"/>
                        </a:rPr>
                        <a:t>After</a:t>
                      </a:r>
                      <a:r>
                        <a:rPr sz="900" spc="75" dirty="0">
                          <a:latin typeface="Calibri"/>
                          <a:cs typeface="Calibri"/>
                        </a:rPr>
                        <a:t> </a:t>
                      </a:r>
                      <a:r>
                        <a:rPr sz="900" dirty="0">
                          <a:latin typeface="Calibri"/>
                          <a:cs typeface="Calibri"/>
                        </a:rPr>
                        <a:t>the</a:t>
                      </a:r>
                      <a:r>
                        <a:rPr sz="900" spc="80" dirty="0">
                          <a:latin typeface="Calibri"/>
                          <a:cs typeface="Calibri"/>
                        </a:rPr>
                        <a:t> </a:t>
                      </a:r>
                      <a:r>
                        <a:rPr sz="900" spc="60" dirty="0">
                          <a:latin typeface="Calibri"/>
                          <a:cs typeface="Calibri"/>
                        </a:rPr>
                        <a:t>call</a:t>
                      </a:r>
                      <a:r>
                        <a:rPr sz="900" spc="80" dirty="0">
                          <a:latin typeface="Calibri"/>
                          <a:cs typeface="Calibri"/>
                        </a:rPr>
                        <a:t> </a:t>
                      </a:r>
                      <a:r>
                        <a:rPr sz="900" dirty="0">
                          <a:latin typeface="Calibri"/>
                          <a:cs typeface="Calibri"/>
                        </a:rPr>
                        <a:t>for</a:t>
                      </a:r>
                      <a:r>
                        <a:rPr sz="900" spc="80" dirty="0">
                          <a:latin typeface="Calibri"/>
                          <a:cs typeface="Calibri"/>
                        </a:rPr>
                        <a:t> </a:t>
                      </a:r>
                      <a:r>
                        <a:rPr sz="900" spc="65" dirty="0">
                          <a:latin typeface="Calibri"/>
                          <a:cs typeface="Calibri"/>
                        </a:rPr>
                        <a:t>cooling</a:t>
                      </a:r>
                      <a:r>
                        <a:rPr sz="900" spc="80" dirty="0">
                          <a:latin typeface="Calibri"/>
                          <a:cs typeface="Calibri"/>
                        </a:rPr>
                        <a:t> </a:t>
                      </a:r>
                      <a:r>
                        <a:rPr sz="900" spc="55" dirty="0">
                          <a:latin typeface="Calibri"/>
                          <a:cs typeface="Calibri"/>
                        </a:rPr>
                        <a:t>ends,</a:t>
                      </a:r>
                      <a:r>
                        <a:rPr sz="900" spc="85" dirty="0">
                          <a:latin typeface="Calibri"/>
                          <a:cs typeface="Calibri"/>
                        </a:rPr>
                        <a:t> </a:t>
                      </a:r>
                      <a:r>
                        <a:rPr sz="900" spc="-25" dirty="0">
                          <a:latin typeface="Calibri"/>
                          <a:cs typeface="Calibri"/>
                        </a:rPr>
                        <a:t>the</a:t>
                      </a:r>
                      <a:r>
                        <a:rPr sz="900" spc="500" dirty="0">
                          <a:latin typeface="Calibri"/>
                          <a:cs typeface="Calibri"/>
                        </a:rPr>
                        <a:t> </a:t>
                      </a:r>
                      <a:r>
                        <a:rPr sz="900" spc="55" dirty="0">
                          <a:latin typeface="Calibri"/>
                          <a:cs typeface="Calibri"/>
                        </a:rPr>
                        <a:t>thermostat</a:t>
                      </a:r>
                      <a:r>
                        <a:rPr sz="900" spc="15" dirty="0">
                          <a:latin typeface="Calibri"/>
                          <a:cs typeface="Calibri"/>
                        </a:rPr>
                        <a:t> </a:t>
                      </a:r>
                      <a:r>
                        <a:rPr sz="900" spc="60" dirty="0">
                          <a:latin typeface="Calibri"/>
                          <a:cs typeface="Calibri"/>
                        </a:rPr>
                        <a:t>keeps</a:t>
                      </a:r>
                      <a:r>
                        <a:rPr sz="900" spc="15" dirty="0">
                          <a:latin typeface="Calibri"/>
                          <a:cs typeface="Calibri"/>
                        </a:rPr>
                        <a:t> </a:t>
                      </a:r>
                      <a:r>
                        <a:rPr sz="900" spc="50" dirty="0">
                          <a:latin typeface="Calibri"/>
                          <a:cs typeface="Calibri"/>
                        </a:rPr>
                        <a:t>the</a:t>
                      </a:r>
                      <a:r>
                        <a:rPr sz="900" spc="15" dirty="0">
                          <a:latin typeface="Calibri"/>
                          <a:cs typeface="Calibri"/>
                        </a:rPr>
                        <a:t> </a:t>
                      </a:r>
                      <a:r>
                        <a:rPr sz="900" spc="70" dirty="0">
                          <a:latin typeface="Calibri"/>
                          <a:cs typeface="Calibri"/>
                        </a:rPr>
                        <a:t>fan</a:t>
                      </a:r>
                      <a:r>
                        <a:rPr sz="900" spc="30" dirty="0">
                          <a:latin typeface="Calibri"/>
                          <a:cs typeface="Calibri"/>
                        </a:rPr>
                        <a:t> </a:t>
                      </a:r>
                      <a:r>
                        <a:rPr sz="900" spc="65" dirty="0">
                          <a:latin typeface="Calibri"/>
                          <a:cs typeface="Calibri"/>
                        </a:rPr>
                        <a:t>on</a:t>
                      </a:r>
                      <a:r>
                        <a:rPr sz="900" spc="20" dirty="0">
                          <a:latin typeface="Calibri"/>
                          <a:cs typeface="Calibri"/>
                        </a:rPr>
                        <a:t> </a:t>
                      </a:r>
                      <a:r>
                        <a:rPr sz="900" dirty="0">
                          <a:latin typeface="Calibri"/>
                          <a:cs typeface="Calibri"/>
                        </a:rPr>
                        <a:t>for</a:t>
                      </a:r>
                      <a:r>
                        <a:rPr sz="900" spc="15" dirty="0">
                          <a:latin typeface="Calibri"/>
                          <a:cs typeface="Calibri"/>
                        </a:rPr>
                        <a:t> </a:t>
                      </a:r>
                      <a:r>
                        <a:rPr sz="900" spc="50" dirty="0">
                          <a:latin typeface="Calibri"/>
                          <a:cs typeface="Calibri"/>
                        </a:rPr>
                        <a:t>the</a:t>
                      </a:r>
                      <a:r>
                        <a:rPr sz="900" spc="20" dirty="0">
                          <a:latin typeface="Calibri"/>
                          <a:cs typeface="Calibri"/>
                        </a:rPr>
                        <a:t> </a:t>
                      </a:r>
                      <a:r>
                        <a:rPr sz="900" spc="45" dirty="0">
                          <a:latin typeface="Calibri"/>
                          <a:cs typeface="Calibri"/>
                        </a:rPr>
                        <a:t>selected </a:t>
                      </a:r>
                      <a:r>
                        <a:rPr sz="900" spc="75" dirty="0">
                          <a:latin typeface="Calibri"/>
                          <a:cs typeface="Calibri"/>
                        </a:rPr>
                        <a:t>amount</a:t>
                      </a:r>
                      <a:r>
                        <a:rPr sz="900" spc="100" dirty="0">
                          <a:latin typeface="Calibri"/>
                          <a:cs typeface="Calibri"/>
                        </a:rPr>
                        <a:t> </a:t>
                      </a:r>
                      <a:r>
                        <a:rPr sz="900" dirty="0">
                          <a:latin typeface="Calibri"/>
                          <a:cs typeface="Calibri"/>
                        </a:rPr>
                        <a:t>of</a:t>
                      </a:r>
                      <a:r>
                        <a:rPr sz="900" spc="100" dirty="0">
                          <a:latin typeface="Calibri"/>
                          <a:cs typeface="Calibri"/>
                        </a:rPr>
                        <a:t> </a:t>
                      </a:r>
                      <a:r>
                        <a:rPr sz="900" spc="50" dirty="0">
                          <a:latin typeface="Calibri"/>
                          <a:cs typeface="Calibri"/>
                        </a:rPr>
                        <a:t>time</a:t>
                      </a:r>
                      <a:r>
                        <a:rPr sz="900" spc="105" dirty="0">
                          <a:latin typeface="Calibri"/>
                          <a:cs typeface="Calibri"/>
                        </a:rPr>
                        <a:t> </a:t>
                      </a:r>
                      <a:r>
                        <a:rPr sz="900" dirty="0">
                          <a:latin typeface="Calibri"/>
                          <a:cs typeface="Calibri"/>
                        </a:rPr>
                        <a:t>for</a:t>
                      </a:r>
                      <a:r>
                        <a:rPr sz="900" spc="100" dirty="0">
                          <a:latin typeface="Calibri"/>
                          <a:cs typeface="Calibri"/>
                        </a:rPr>
                        <a:t> </a:t>
                      </a:r>
                      <a:r>
                        <a:rPr sz="900" spc="60" dirty="0">
                          <a:latin typeface="Calibri"/>
                          <a:cs typeface="Calibri"/>
                        </a:rPr>
                        <a:t>increased</a:t>
                      </a:r>
                      <a:r>
                        <a:rPr sz="900" spc="110" dirty="0">
                          <a:latin typeface="Calibri"/>
                          <a:cs typeface="Calibri"/>
                        </a:rPr>
                        <a:t> </a:t>
                      </a:r>
                      <a:r>
                        <a:rPr sz="900" dirty="0">
                          <a:latin typeface="Calibri"/>
                          <a:cs typeface="Calibri"/>
                        </a:rPr>
                        <a:t>efficiency.</a:t>
                      </a:r>
                      <a:r>
                        <a:rPr sz="900" spc="110" dirty="0">
                          <a:latin typeface="Calibri"/>
                          <a:cs typeface="Calibri"/>
                        </a:rPr>
                        <a:t> </a:t>
                      </a:r>
                      <a:r>
                        <a:rPr sz="900" spc="50" dirty="0">
                          <a:latin typeface="Calibri"/>
                          <a:cs typeface="Calibri"/>
                        </a:rPr>
                        <a:t>This </a:t>
                      </a:r>
                      <a:r>
                        <a:rPr sz="900" spc="70" dirty="0">
                          <a:latin typeface="Calibri"/>
                          <a:cs typeface="Calibri"/>
                        </a:rPr>
                        <a:t>may</a:t>
                      </a:r>
                      <a:r>
                        <a:rPr sz="900" spc="80" dirty="0">
                          <a:latin typeface="Calibri"/>
                          <a:cs typeface="Calibri"/>
                        </a:rPr>
                        <a:t> </a:t>
                      </a:r>
                      <a:r>
                        <a:rPr sz="900" spc="50" dirty="0">
                          <a:latin typeface="Calibri"/>
                          <a:cs typeface="Calibri"/>
                        </a:rPr>
                        <a:t>reintroduce</a:t>
                      </a:r>
                      <a:r>
                        <a:rPr sz="900" spc="85" dirty="0">
                          <a:latin typeface="Calibri"/>
                          <a:cs typeface="Calibri"/>
                        </a:rPr>
                        <a:t> </a:t>
                      </a:r>
                      <a:r>
                        <a:rPr sz="900" spc="60" dirty="0">
                          <a:latin typeface="Calibri"/>
                          <a:cs typeface="Calibri"/>
                        </a:rPr>
                        <a:t>humidity</a:t>
                      </a:r>
                      <a:r>
                        <a:rPr sz="900" spc="90" dirty="0">
                          <a:latin typeface="Calibri"/>
                          <a:cs typeface="Calibri"/>
                        </a:rPr>
                        <a:t> </a:t>
                      </a:r>
                      <a:r>
                        <a:rPr sz="900" dirty="0">
                          <a:latin typeface="Calibri"/>
                          <a:cs typeface="Calibri"/>
                        </a:rPr>
                        <a:t>into</a:t>
                      </a:r>
                      <a:r>
                        <a:rPr sz="900" spc="80" dirty="0">
                          <a:latin typeface="Calibri"/>
                          <a:cs typeface="Calibri"/>
                        </a:rPr>
                        <a:t> </a:t>
                      </a:r>
                      <a:r>
                        <a:rPr sz="900" dirty="0">
                          <a:latin typeface="Calibri"/>
                          <a:cs typeface="Calibri"/>
                        </a:rPr>
                        <a:t>the</a:t>
                      </a:r>
                      <a:r>
                        <a:rPr sz="900" spc="85" dirty="0">
                          <a:latin typeface="Calibri"/>
                          <a:cs typeface="Calibri"/>
                        </a:rPr>
                        <a:t> </a:t>
                      </a:r>
                      <a:r>
                        <a:rPr sz="900" spc="45" dirty="0">
                          <a:latin typeface="Calibri"/>
                          <a:cs typeface="Calibri"/>
                        </a:rPr>
                        <a:t>living </a:t>
                      </a:r>
                      <a:r>
                        <a:rPr sz="900" spc="50" dirty="0">
                          <a:latin typeface="Calibri"/>
                          <a:cs typeface="Calibri"/>
                        </a:rPr>
                        <a:t>space.</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549708">
                <a:tc>
                  <a:txBody>
                    <a:bodyPr/>
                    <a:lstStyle/>
                    <a:p>
                      <a:pPr marL="24765">
                        <a:lnSpc>
                          <a:spcPct val="100000"/>
                        </a:lnSpc>
                      </a:pPr>
                      <a:r>
                        <a:rPr sz="900" spc="80" dirty="0">
                          <a:latin typeface="Calibri"/>
                          <a:cs typeface="Calibri"/>
                        </a:rPr>
                        <a:t>3260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9209" indent="-635">
                        <a:lnSpc>
                          <a:spcPts val="1000"/>
                        </a:lnSpc>
                        <a:spcBef>
                          <a:spcPts val="100"/>
                        </a:spcBef>
                      </a:pPr>
                      <a:r>
                        <a:rPr sz="900" spc="65" dirty="0">
                          <a:latin typeface="Calibri"/>
                          <a:cs typeface="Calibri"/>
                        </a:rPr>
                        <a:t>Extended</a:t>
                      </a:r>
                      <a:r>
                        <a:rPr sz="900" spc="35" dirty="0">
                          <a:latin typeface="Calibri"/>
                          <a:cs typeface="Calibri"/>
                        </a:rPr>
                        <a:t> </a:t>
                      </a:r>
                      <a:r>
                        <a:rPr sz="900" spc="40" dirty="0">
                          <a:latin typeface="Calibri"/>
                          <a:cs typeface="Calibri"/>
                        </a:rPr>
                        <a:t>fan </a:t>
                      </a:r>
                      <a:r>
                        <a:rPr sz="900" spc="60" dirty="0">
                          <a:latin typeface="Calibri"/>
                          <a:cs typeface="Calibri"/>
                        </a:rPr>
                        <a:t>run</a:t>
                      </a:r>
                      <a:r>
                        <a:rPr sz="900" spc="15" dirty="0">
                          <a:latin typeface="Calibri"/>
                          <a:cs typeface="Calibri"/>
                        </a:rPr>
                        <a:t> </a:t>
                      </a:r>
                      <a:r>
                        <a:rPr sz="900" spc="50" dirty="0">
                          <a:latin typeface="Calibri"/>
                          <a:cs typeface="Calibri"/>
                        </a:rPr>
                        <a:t>time</a:t>
                      </a:r>
                      <a:r>
                        <a:rPr sz="900" spc="10" dirty="0">
                          <a:latin typeface="Calibri"/>
                          <a:cs typeface="Calibri"/>
                        </a:rPr>
                        <a:t> </a:t>
                      </a:r>
                      <a:r>
                        <a:rPr sz="900" spc="65" dirty="0">
                          <a:latin typeface="Calibri"/>
                          <a:cs typeface="Calibri"/>
                        </a:rPr>
                        <a:t>in</a:t>
                      </a:r>
                      <a:r>
                        <a:rPr sz="900" spc="10" dirty="0">
                          <a:latin typeface="Calibri"/>
                          <a:cs typeface="Calibri"/>
                        </a:rPr>
                        <a:t> </a:t>
                      </a:r>
                      <a:r>
                        <a:rPr sz="900" spc="30" dirty="0">
                          <a:latin typeface="Calibri"/>
                          <a:cs typeface="Calibri"/>
                        </a:rPr>
                        <a:t>heat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dirty="0">
                          <a:highlight>
                            <a:srgbClr val="FFFF00"/>
                          </a:highlight>
                          <a:latin typeface="Calibri"/>
                          <a:cs typeface="Calibri"/>
                        </a:rPr>
                        <a:t>0</a:t>
                      </a:r>
                      <a:r>
                        <a:rPr sz="900" dirty="0">
                          <a:latin typeface="Calibri"/>
                          <a:cs typeface="Calibri"/>
                        </a:rPr>
                        <a:t>,</a:t>
                      </a:r>
                      <a:r>
                        <a:rPr sz="900" spc="25" dirty="0">
                          <a:latin typeface="Calibri"/>
                          <a:cs typeface="Calibri"/>
                        </a:rPr>
                        <a:t> </a:t>
                      </a:r>
                      <a:r>
                        <a:rPr sz="900" spc="60" dirty="0">
                          <a:latin typeface="Calibri"/>
                          <a:cs typeface="Calibri"/>
                        </a:rPr>
                        <a:t>30,</a:t>
                      </a:r>
                      <a:r>
                        <a:rPr sz="900" spc="30" dirty="0">
                          <a:latin typeface="Calibri"/>
                          <a:cs typeface="Calibri"/>
                        </a:rPr>
                        <a:t> </a:t>
                      </a:r>
                      <a:r>
                        <a:rPr sz="900" spc="60" dirty="0">
                          <a:latin typeface="Calibri"/>
                          <a:cs typeface="Calibri"/>
                        </a:rPr>
                        <a:t>60,</a:t>
                      </a:r>
                      <a:r>
                        <a:rPr sz="900" spc="30" dirty="0">
                          <a:latin typeface="Calibri"/>
                          <a:cs typeface="Calibri"/>
                        </a:rPr>
                        <a:t> </a:t>
                      </a:r>
                      <a:r>
                        <a:rPr sz="900" spc="100" dirty="0">
                          <a:latin typeface="Calibri"/>
                          <a:cs typeface="Calibri"/>
                        </a:rPr>
                        <a:t>90</a:t>
                      </a:r>
                      <a:r>
                        <a:rPr sz="900" spc="25" dirty="0">
                          <a:latin typeface="Calibri"/>
                          <a:cs typeface="Calibri"/>
                        </a:rPr>
                        <a:t> </a:t>
                      </a:r>
                      <a:r>
                        <a:rPr sz="900" spc="50" dirty="0">
                          <a:latin typeface="Calibri"/>
                          <a:cs typeface="Calibri"/>
                        </a:rPr>
                        <a:t>seconds,</a:t>
                      </a:r>
                      <a:endParaRPr sz="900" dirty="0">
                        <a:latin typeface="Calibri"/>
                        <a:cs typeface="Calibri"/>
                      </a:endParaRPr>
                    </a:p>
                    <a:p>
                      <a:pPr marL="24765">
                        <a:lnSpc>
                          <a:spcPts val="1000"/>
                        </a:lnSpc>
                      </a:pPr>
                      <a:r>
                        <a:rPr sz="900" dirty="0">
                          <a:latin typeface="Calibri"/>
                          <a:cs typeface="Calibri"/>
                        </a:rPr>
                        <a:t>2,</a:t>
                      </a:r>
                      <a:r>
                        <a:rPr sz="900" spc="85" dirty="0">
                          <a:latin typeface="Calibri"/>
                          <a:cs typeface="Calibri"/>
                        </a:rPr>
                        <a:t> </a:t>
                      </a:r>
                      <a:r>
                        <a:rPr sz="900" dirty="0">
                          <a:latin typeface="Calibri"/>
                          <a:cs typeface="Calibri"/>
                        </a:rPr>
                        <a:t>3,</a:t>
                      </a:r>
                      <a:r>
                        <a:rPr sz="900" spc="90" dirty="0">
                          <a:latin typeface="Calibri"/>
                          <a:cs typeface="Calibri"/>
                        </a:rPr>
                        <a:t> </a:t>
                      </a:r>
                      <a:r>
                        <a:rPr sz="900" dirty="0">
                          <a:latin typeface="Calibri"/>
                          <a:cs typeface="Calibri"/>
                        </a:rPr>
                        <a:t>4,</a:t>
                      </a:r>
                      <a:r>
                        <a:rPr sz="900" spc="85" dirty="0">
                          <a:latin typeface="Calibri"/>
                          <a:cs typeface="Calibri"/>
                        </a:rPr>
                        <a:t> </a:t>
                      </a:r>
                      <a:r>
                        <a:rPr sz="900" dirty="0">
                          <a:latin typeface="Calibri"/>
                          <a:cs typeface="Calibri"/>
                        </a:rPr>
                        <a:t>5,</a:t>
                      </a:r>
                      <a:r>
                        <a:rPr sz="900" spc="90" dirty="0">
                          <a:latin typeface="Calibri"/>
                          <a:cs typeface="Calibri"/>
                        </a:rPr>
                        <a:t> </a:t>
                      </a:r>
                      <a:r>
                        <a:rPr sz="900" dirty="0">
                          <a:latin typeface="Calibri"/>
                          <a:cs typeface="Calibri"/>
                        </a:rPr>
                        <a:t>6,</a:t>
                      </a:r>
                      <a:r>
                        <a:rPr sz="900" spc="95" dirty="0">
                          <a:latin typeface="Calibri"/>
                          <a:cs typeface="Calibri"/>
                        </a:rPr>
                        <a:t> </a:t>
                      </a:r>
                      <a:r>
                        <a:rPr sz="900" dirty="0">
                          <a:latin typeface="Calibri"/>
                          <a:cs typeface="Calibri"/>
                        </a:rPr>
                        <a:t>7,</a:t>
                      </a:r>
                      <a:r>
                        <a:rPr sz="900" spc="85" dirty="0">
                          <a:latin typeface="Calibri"/>
                          <a:cs typeface="Calibri"/>
                        </a:rPr>
                        <a:t> </a:t>
                      </a:r>
                      <a:r>
                        <a:rPr sz="900" dirty="0">
                          <a:latin typeface="Calibri"/>
                          <a:cs typeface="Calibri"/>
                        </a:rPr>
                        <a:t>8,</a:t>
                      </a:r>
                      <a:r>
                        <a:rPr sz="900" spc="90" dirty="0">
                          <a:latin typeface="Calibri"/>
                          <a:cs typeface="Calibri"/>
                        </a:rPr>
                        <a:t> </a:t>
                      </a:r>
                      <a:r>
                        <a:rPr sz="900" dirty="0">
                          <a:latin typeface="Calibri"/>
                          <a:cs typeface="Calibri"/>
                        </a:rPr>
                        <a:t>9,</a:t>
                      </a:r>
                      <a:r>
                        <a:rPr sz="900" spc="85" dirty="0">
                          <a:latin typeface="Calibri"/>
                          <a:cs typeface="Calibri"/>
                        </a:rPr>
                        <a:t> </a:t>
                      </a:r>
                      <a:r>
                        <a:rPr sz="900" spc="30" dirty="0">
                          <a:latin typeface="Calibri"/>
                          <a:cs typeface="Calibri"/>
                        </a:rPr>
                        <a:t>10,</a:t>
                      </a:r>
                      <a:endParaRPr sz="900" dirty="0">
                        <a:latin typeface="Calibri"/>
                        <a:cs typeface="Calibri"/>
                      </a:endParaRPr>
                    </a:p>
                    <a:p>
                      <a:pPr marL="24765">
                        <a:lnSpc>
                          <a:spcPts val="1000"/>
                        </a:lnSpc>
                      </a:pPr>
                      <a:r>
                        <a:rPr sz="900" spc="60" dirty="0">
                          <a:latin typeface="Calibri"/>
                          <a:cs typeface="Calibri"/>
                        </a:rPr>
                        <a:t>11,</a:t>
                      </a:r>
                      <a:r>
                        <a:rPr sz="900" spc="10" dirty="0">
                          <a:latin typeface="Calibri"/>
                          <a:cs typeface="Calibri"/>
                        </a:rPr>
                        <a:t> </a:t>
                      </a:r>
                      <a:r>
                        <a:rPr sz="900" spc="60" dirty="0">
                          <a:latin typeface="Calibri"/>
                          <a:cs typeface="Calibri"/>
                        </a:rPr>
                        <a:t>12,</a:t>
                      </a:r>
                      <a:r>
                        <a:rPr sz="900" spc="10" dirty="0">
                          <a:latin typeface="Calibri"/>
                          <a:cs typeface="Calibri"/>
                        </a:rPr>
                        <a:t> </a:t>
                      </a:r>
                      <a:r>
                        <a:rPr sz="900" spc="60" dirty="0">
                          <a:latin typeface="Calibri"/>
                          <a:cs typeface="Calibri"/>
                        </a:rPr>
                        <a:t>13,</a:t>
                      </a:r>
                      <a:r>
                        <a:rPr sz="900" spc="15" dirty="0">
                          <a:latin typeface="Calibri"/>
                          <a:cs typeface="Calibri"/>
                        </a:rPr>
                        <a:t> </a:t>
                      </a:r>
                      <a:r>
                        <a:rPr sz="900" spc="60" dirty="0">
                          <a:latin typeface="Calibri"/>
                          <a:cs typeface="Calibri"/>
                        </a:rPr>
                        <a:t>14,</a:t>
                      </a:r>
                      <a:r>
                        <a:rPr sz="900" spc="10" dirty="0">
                          <a:latin typeface="Calibri"/>
                          <a:cs typeface="Calibri"/>
                        </a:rPr>
                        <a:t> </a:t>
                      </a:r>
                      <a:r>
                        <a:rPr sz="900" spc="75" dirty="0">
                          <a:latin typeface="Calibri"/>
                          <a:cs typeface="Calibri"/>
                        </a:rPr>
                        <a:t>15</a:t>
                      </a:r>
                      <a:endParaRPr sz="900" dirty="0">
                        <a:latin typeface="Calibri"/>
                        <a:cs typeface="Calibri"/>
                      </a:endParaRPr>
                    </a:p>
                    <a:p>
                      <a:pPr marL="24765">
                        <a:lnSpc>
                          <a:spcPts val="1040"/>
                        </a:lnSpc>
                      </a:pPr>
                      <a:r>
                        <a:rPr sz="900" spc="55" dirty="0">
                          <a:latin typeface="Calibri"/>
                          <a:cs typeface="Calibri"/>
                        </a:rPr>
                        <a:t>minutes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0</a:t>
                      </a:r>
                      <a:r>
                        <a:rPr sz="900" spc="5" dirty="0">
                          <a:latin typeface="Calibri"/>
                          <a:cs typeface="Calibri"/>
                        </a:rPr>
                        <a:t> </a:t>
                      </a:r>
                      <a:r>
                        <a:rPr sz="900" spc="65" dirty="0">
                          <a:latin typeface="Calibri"/>
                          <a:cs typeface="Calibri"/>
                        </a:rPr>
                        <a:t>seconds</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3815" indent="-635">
                        <a:lnSpc>
                          <a:spcPct val="92500"/>
                        </a:lnSpc>
                        <a:spcBef>
                          <a:spcPts val="80"/>
                        </a:spcBef>
                      </a:pPr>
                      <a:r>
                        <a:rPr sz="900" dirty="0">
                          <a:latin typeface="Calibri"/>
                          <a:cs typeface="Calibri"/>
                        </a:rPr>
                        <a:t>After</a:t>
                      </a:r>
                      <a:r>
                        <a:rPr sz="900" spc="75" dirty="0">
                          <a:latin typeface="Calibri"/>
                          <a:cs typeface="Calibri"/>
                        </a:rPr>
                        <a:t> </a:t>
                      </a:r>
                      <a:r>
                        <a:rPr sz="900" dirty="0">
                          <a:latin typeface="Calibri"/>
                          <a:cs typeface="Calibri"/>
                        </a:rPr>
                        <a:t>the</a:t>
                      </a:r>
                      <a:r>
                        <a:rPr sz="900" spc="80" dirty="0">
                          <a:latin typeface="Calibri"/>
                          <a:cs typeface="Calibri"/>
                        </a:rPr>
                        <a:t> </a:t>
                      </a:r>
                      <a:r>
                        <a:rPr sz="900" spc="60" dirty="0">
                          <a:latin typeface="Calibri"/>
                          <a:cs typeface="Calibri"/>
                        </a:rPr>
                        <a:t>call</a:t>
                      </a:r>
                      <a:r>
                        <a:rPr sz="900" spc="80" dirty="0">
                          <a:latin typeface="Calibri"/>
                          <a:cs typeface="Calibri"/>
                        </a:rPr>
                        <a:t> </a:t>
                      </a:r>
                      <a:r>
                        <a:rPr sz="900" dirty="0">
                          <a:latin typeface="Calibri"/>
                          <a:cs typeface="Calibri"/>
                        </a:rPr>
                        <a:t>for</a:t>
                      </a:r>
                      <a:r>
                        <a:rPr sz="900" spc="80" dirty="0">
                          <a:latin typeface="Calibri"/>
                          <a:cs typeface="Calibri"/>
                        </a:rPr>
                        <a:t> </a:t>
                      </a:r>
                      <a:r>
                        <a:rPr sz="900" spc="65" dirty="0">
                          <a:latin typeface="Calibri"/>
                          <a:cs typeface="Calibri"/>
                        </a:rPr>
                        <a:t>heating</a:t>
                      </a:r>
                      <a:r>
                        <a:rPr sz="900" spc="80" dirty="0">
                          <a:latin typeface="Calibri"/>
                          <a:cs typeface="Calibri"/>
                        </a:rPr>
                        <a:t> </a:t>
                      </a:r>
                      <a:r>
                        <a:rPr sz="900" spc="55" dirty="0">
                          <a:latin typeface="Calibri"/>
                          <a:cs typeface="Calibri"/>
                        </a:rPr>
                        <a:t>ends,</a:t>
                      </a:r>
                      <a:r>
                        <a:rPr sz="900" spc="80" dirty="0">
                          <a:latin typeface="Calibri"/>
                          <a:cs typeface="Calibri"/>
                        </a:rPr>
                        <a:t> </a:t>
                      </a:r>
                      <a:r>
                        <a:rPr sz="900" spc="-25" dirty="0">
                          <a:latin typeface="Calibri"/>
                          <a:cs typeface="Calibri"/>
                        </a:rPr>
                        <a:t>the</a:t>
                      </a:r>
                      <a:r>
                        <a:rPr sz="900" spc="55" dirty="0">
                          <a:latin typeface="Calibri"/>
                          <a:cs typeface="Calibri"/>
                        </a:rPr>
                        <a:t> thermostat</a:t>
                      </a:r>
                      <a:r>
                        <a:rPr sz="900" spc="15" dirty="0">
                          <a:latin typeface="Calibri"/>
                          <a:cs typeface="Calibri"/>
                        </a:rPr>
                        <a:t> </a:t>
                      </a:r>
                      <a:r>
                        <a:rPr sz="900" spc="60" dirty="0">
                          <a:latin typeface="Calibri"/>
                          <a:cs typeface="Calibri"/>
                        </a:rPr>
                        <a:t>keeps</a:t>
                      </a:r>
                      <a:r>
                        <a:rPr sz="900" spc="15" dirty="0">
                          <a:latin typeface="Calibri"/>
                          <a:cs typeface="Calibri"/>
                        </a:rPr>
                        <a:t> </a:t>
                      </a:r>
                      <a:r>
                        <a:rPr sz="900" spc="50" dirty="0">
                          <a:latin typeface="Calibri"/>
                          <a:cs typeface="Calibri"/>
                        </a:rPr>
                        <a:t>the</a:t>
                      </a:r>
                      <a:r>
                        <a:rPr sz="900" spc="15" dirty="0">
                          <a:latin typeface="Calibri"/>
                          <a:cs typeface="Calibri"/>
                        </a:rPr>
                        <a:t> </a:t>
                      </a:r>
                      <a:r>
                        <a:rPr sz="900" spc="70" dirty="0">
                          <a:latin typeface="Calibri"/>
                          <a:cs typeface="Calibri"/>
                        </a:rPr>
                        <a:t>fan</a:t>
                      </a:r>
                      <a:r>
                        <a:rPr sz="900" spc="30" dirty="0">
                          <a:latin typeface="Calibri"/>
                          <a:cs typeface="Calibri"/>
                        </a:rPr>
                        <a:t> </a:t>
                      </a:r>
                      <a:r>
                        <a:rPr sz="900" spc="65" dirty="0">
                          <a:latin typeface="Calibri"/>
                          <a:cs typeface="Calibri"/>
                        </a:rPr>
                        <a:t>on</a:t>
                      </a:r>
                      <a:r>
                        <a:rPr sz="900" spc="20" dirty="0">
                          <a:latin typeface="Calibri"/>
                          <a:cs typeface="Calibri"/>
                        </a:rPr>
                        <a:t> </a:t>
                      </a:r>
                      <a:r>
                        <a:rPr sz="900" dirty="0">
                          <a:latin typeface="Calibri"/>
                          <a:cs typeface="Calibri"/>
                        </a:rPr>
                        <a:t>for</a:t>
                      </a:r>
                      <a:r>
                        <a:rPr sz="900" spc="15" dirty="0">
                          <a:latin typeface="Calibri"/>
                          <a:cs typeface="Calibri"/>
                        </a:rPr>
                        <a:t> </a:t>
                      </a:r>
                      <a:r>
                        <a:rPr sz="900" spc="50" dirty="0">
                          <a:latin typeface="Calibri"/>
                          <a:cs typeface="Calibri"/>
                        </a:rPr>
                        <a:t>the</a:t>
                      </a:r>
                      <a:r>
                        <a:rPr sz="900" spc="20" dirty="0">
                          <a:latin typeface="Calibri"/>
                          <a:cs typeface="Calibri"/>
                        </a:rPr>
                        <a:t> </a:t>
                      </a:r>
                      <a:r>
                        <a:rPr sz="900" spc="45" dirty="0">
                          <a:latin typeface="Calibri"/>
                          <a:cs typeface="Calibri"/>
                        </a:rPr>
                        <a:t>selected </a:t>
                      </a:r>
                      <a:r>
                        <a:rPr sz="900" spc="70" dirty="0">
                          <a:latin typeface="Calibri"/>
                          <a:cs typeface="Calibri"/>
                        </a:rPr>
                        <a:t>amount</a:t>
                      </a:r>
                      <a:r>
                        <a:rPr sz="900" spc="50" dirty="0">
                          <a:latin typeface="Calibri"/>
                          <a:cs typeface="Calibri"/>
                        </a:rPr>
                        <a:t> </a:t>
                      </a:r>
                      <a:r>
                        <a:rPr sz="900" dirty="0">
                          <a:latin typeface="Calibri"/>
                          <a:cs typeface="Calibri"/>
                        </a:rPr>
                        <a:t>of</a:t>
                      </a:r>
                      <a:r>
                        <a:rPr sz="900" spc="55" dirty="0">
                          <a:latin typeface="Calibri"/>
                          <a:cs typeface="Calibri"/>
                        </a:rPr>
                        <a:t> </a:t>
                      </a:r>
                      <a:r>
                        <a:rPr sz="900" spc="50" dirty="0">
                          <a:latin typeface="Calibri"/>
                          <a:cs typeface="Calibri"/>
                        </a:rPr>
                        <a:t>time</a:t>
                      </a:r>
                      <a:r>
                        <a:rPr sz="900" spc="60" dirty="0">
                          <a:latin typeface="Calibri"/>
                          <a:cs typeface="Calibri"/>
                        </a:rPr>
                        <a:t> </a:t>
                      </a:r>
                      <a:r>
                        <a:rPr sz="900" dirty="0">
                          <a:latin typeface="Calibri"/>
                          <a:cs typeface="Calibri"/>
                        </a:rPr>
                        <a:t>for</a:t>
                      </a:r>
                      <a:r>
                        <a:rPr sz="900" spc="55" dirty="0">
                          <a:latin typeface="Calibri"/>
                          <a:cs typeface="Calibri"/>
                        </a:rPr>
                        <a:t> </a:t>
                      </a:r>
                      <a:r>
                        <a:rPr sz="900" spc="60" dirty="0">
                          <a:latin typeface="Calibri"/>
                          <a:cs typeface="Calibri"/>
                        </a:rPr>
                        <a:t>increased</a:t>
                      </a:r>
                      <a:r>
                        <a:rPr sz="900" spc="50" dirty="0">
                          <a:latin typeface="Calibri"/>
                          <a:cs typeface="Calibri"/>
                        </a:rPr>
                        <a:t> </a:t>
                      </a:r>
                      <a:r>
                        <a:rPr sz="900" spc="-10" dirty="0">
                          <a:latin typeface="Calibri"/>
                          <a:cs typeface="Calibri"/>
                        </a:rPr>
                        <a:t>efficiency.</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1425864">
                <a:tc>
                  <a:txBody>
                    <a:bodyPr/>
                    <a:lstStyle/>
                    <a:p>
                      <a:pPr marL="24765">
                        <a:lnSpc>
                          <a:spcPct val="100000"/>
                        </a:lnSpc>
                      </a:pPr>
                      <a:r>
                        <a:rPr sz="900" spc="80" dirty="0">
                          <a:latin typeface="Calibri"/>
                          <a:cs typeface="Calibri"/>
                        </a:rPr>
                        <a:t>4090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29565" indent="-635">
                        <a:lnSpc>
                          <a:spcPct val="92500"/>
                        </a:lnSpc>
                        <a:spcBef>
                          <a:spcPts val="80"/>
                        </a:spcBef>
                      </a:pPr>
                      <a:r>
                        <a:rPr sz="900" spc="40" dirty="0">
                          <a:latin typeface="Calibri"/>
                          <a:cs typeface="Calibri"/>
                        </a:rPr>
                        <a:t>Adaptive Intelligent </a:t>
                      </a:r>
                      <a:r>
                        <a:rPr sz="900" spc="45" dirty="0">
                          <a:latin typeface="Calibri"/>
                          <a:cs typeface="Calibri"/>
                        </a:rPr>
                        <a:t>Recovery</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5" dirty="0">
                          <a:latin typeface="Calibri"/>
                          <a:cs typeface="Calibri"/>
                        </a:rPr>
                        <a:t>No</a:t>
                      </a:r>
                      <a:endParaRPr sz="900" dirty="0">
                        <a:latin typeface="Calibri"/>
                        <a:cs typeface="Calibri"/>
                      </a:endParaRPr>
                    </a:p>
                    <a:p>
                      <a:pPr marL="177165" indent="-153035">
                        <a:lnSpc>
                          <a:spcPts val="1040"/>
                        </a:lnSpc>
                        <a:buFont typeface="Calibri"/>
                        <a:buChar char="•"/>
                        <a:tabLst>
                          <a:tab pos="177800" algn="l"/>
                        </a:tabLst>
                      </a:pPr>
                      <a:r>
                        <a:rPr sz="900" spc="35" dirty="0">
                          <a:highlight>
                            <a:srgbClr val="FFFF00"/>
                          </a:highlight>
                          <a:latin typeface="Calibri"/>
                          <a:cs typeface="Calibri"/>
                        </a:rPr>
                        <a:t>Yes</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5" dirty="0">
                          <a:latin typeface="Calibri"/>
                          <a:cs typeface="Calibri"/>
                        </a:rPr>
                        <a:t>Yes</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b="1" spc="25" dirty="0">
                          <a:latin typeface="Calibri"/>
                          <a:cs typeface="Calibri"/>
                        </a:rPr>
                        <a:t>No:</a:t>
                      </a:r>
                      <a:endParaRPr sz="900">
                        <a:latin typeface="Calibri"/>
                        <a:cs typeface="Calibri"/>
                      </a:endParaRPr>
                    </a:p>
                    <a:p>
                      <a:pPr marL="24765" marR="245110">
                        <a:lnSpc>
                          <a:spcPts val="1000"/>
                        </a:lnSpc>
                        <a:spcBef>
                          <a:spcPts val="60"/>
                        </a:spcBef>
                      </a:pPr>
                      <a:r>
                        <a:rPr sz="900" spc="65" dirty="0">
                          <a:latin typeface="Calibri"/>
                          <a:cs typeface="Calibri"/>
                        </a:rPr>
                        <a:t>The</a:t>
                      </a:r>
                      <a:r>
                        <a:rPr sz="900" spc="45" dirty="0">
                          <a:latin typeface="Calibri"/>
                          <a:cs typeface="Calibri"/>
                        </a:rPr>
                        <a:t> </a:t>
                      </a:r>
                      <a:r>
                        <a:rPr sz="900" spc="70" dirty="0">
                          <a:latin typeface="Calibri"/>
                          <a:cs typeface="Calibri"/>
                        </a:rPr>
                        <a:t>system</a:t>
                      </a:r>
                      <a:r>
                        <a:rPr sz="900" spc="50" dirty="0">
                          <a:latin typeface="Calibri"/>
                          <a:cs typeface="Calibri"/>
                        </a:rPr>
                        <a:t> </a:t>
                      </a:r>
                      <a:r>
                        <a:rPr sz="900" dirty="0">
                          <a:latin typeface="Calibri"/>
                          <a:cs typeface="Calibri"/>
                        </a:rPr>
                        <a:t>will</a:t>
                      </a:r>
                      <a:r>
                        <a:rPr sz="900" spc="50" dirty="0">
                          <a:latin typeface="Calibri"/>
                          <a:cs typeface="Calibri"/>
                        </a:rPr>
                        <a:t> </a:t>
                      </a:r>
                      <a:r>
                        <a:rPr sz="900" spc="75" dirty="0">
                          <a:latin typeface="Calibri"/>
                          <a:cs typeface="Calibri"/>
                        </a:rPr>
                        <a:t>begin</a:t>
                      </a:r>
                      <a:r>
                        <a:rPr sz="900" spc="50" dirty="0">
                          <a:latin typeface="Calibri"/>
                          <a:cs typeface="Calibri"/>
                        </a:rPr>
                        <a:t> </a:t>
                      </a:r>
                      <a:r>
                        <a:rPr sz="900" spc="65" dirty="0">
                          <a:latin typeface="Calibri"/>
                          <a:cs typeface="Calibri"/>
                        </a:rPr>
                        <a:t>heating</a:t>
                      </a:r>
                      <a:r>
                        <a:rPr sz="900" spc="45" dirty="0">
                          <a:latin typeface="Calibri"/>
                          <a:cs typeface="Calibri"/>
                        </a:rPr>
                        <a:t> </a:t>
                      </a:r>
                      <a:r>
                        <a:rPr sz="900" dirty="0">
                          <a:latin typeface="Calibri"/>
                          <a:cs typeface="Calibri"/>
                        </a:rPr>
                        <a:t>or</a:t>
                      </a:r>
                      <a:r>
                        <a:rPr sz="900" spc="55" dirty="0">
                          <a:latin typeface="Calibri"/>
                          <a:cs typeface="Calibri"/>
                        </a:rPr>
                        <a:t> </a:t>
                      </a:r>
                      <a:r>
                        <a:rPr sz="900" spc="60" dirty="0">
                          <a:latin typeface="Calibri"/>
                          <a:cs typeface="Calibri"/>
                        </a:rPr>
                        <a:t>cooling </a:t>
                      </a:r>
                      <a:r>
                        <a:rPr sz="900" spc="45" dirty="0">
                          <a:latin typeface="Calibri"/>
                          <a:cs typeface="Calibri"/>
                        </a:rPr>
                        <a:t>recovery</a:t>
                      </a:r>
                      <a:r>
                        <a:rPr sz="900" spc="70" dirty="0">
                          <a:latin typeface="Calibri"/>
                          <a:cs typeface="Calibri"/>
                        </a:rPr>
                        <a:t> </a:t>
                      </a:r>
                      <a:r>
                        <a:rPr sz="900" dirty="0">
                          <a:latin typeface="Calibri"/>
                          <a:cs typeface="Calibri"/>
                        </a:rPr>
                        <a:t>at</a:t>
                      </a:r>
                      <a:r>
                        <a:rPr sz="900" spc="75" dirty="0">
                          <a:latin typeface="Calibri"/>
                          <a:cs typeface="Calibri"/>
                        </a:rPr>
                        <a:t> </a:t>
                      </a:r>
                      <a:r>
                        <a:rPr sz="900" dirty="0">
                          <a:latin typeface="Calibri"/>
                          <a:cs typeface="Calibri"/>
                        </a:rPr>
                        <a:t>the</a:t>
                      </a:r>
                      <a:r>
                        <a:rPr sz="900" spc="65" dirty="0">
                          <a:latin typeface="Calibri"/>
                          <a:cs typeface="Calibri"/>
                        </a:rPr>
                        <a:t> </a:t>
                      </a:r>
                      <a:r>
                        <a:rPr sz="900" spc="70" dirty="0">
                          <a:latin typeface="Calibri"/>
                          <a:cs typeface="Calibri"/>
                        </a:rPr>
                        <a:t>scheduled</a:t>
                      </a:r>
                      <a:r>
                        <a:rPr sz="900" spc="75" dirty="0">
                          <a:latin typeface="Calibri"/>
                          <a:cs typeface="Calibri"/>
                        </a:rPr>
                        <a:t> </a:t>
                      </a:r>
                      <a:r>
                        <a:rPr sz="900" spc="-10" dirty="0">
                          <a:latin typeface="Calibri"/>
                          <a:cs typeface="Calibri"/>
                        </a:rPr>
                        <a:t>time.</a:t>
                      </a:r>
                      <a:endParaRPr sz="900">
                        <a:latin typeface="Calibri"/>
                        <a:cs typeface="Calibri"/>
                      </a:endParaRPr>
                    </a:p>
                    <a:p>
                      <a:pPr marL="24765">
                        <a:lnSpc>
                          <a:spcPts val="940"/>
                        </a:lnSpc>
                      </a:pPr>
                      <a:r>
                        <a:rPr sz="900" b="1" spc="45" dirty="0">
                          <a:latin typeface="Calibri"/>
                          <a:cs typeface="Calibri"/>
                        </a:rPr>
                        <a:t>Yes:</a:t>
                      </a:r>
                      <a:endParaRPr sz="900">
                        <a:latin typeface="Calibri"/>
                        <a:cs typeface="Calibri"/>
                      </a:endParaRPr>
                    </a:p>
                    <a:p>
                      <a:pPr marL="24765" marR="41910">
                        <a:lnSpc>
                          <a:spcPct val="92600"/>
                        </a:lnSpc>
                        <a:spcBef>
                          <a:spcPts val="40"/>
                        </a:spcBef>
                      </a:pPr>
                      <a:r>
                        <a:rPr sz="900" spc="60" dirty="0">
                          <a:latin typeface="Calibri"/>
                          <a:cs typeface="Calibri"/>
                        </a:rPr>
                        <a:t>The</a:t>
                      </a:r>
                      <a:r>
                        <a:rPr sz="900" spc="35" dirty="0">
                          <a:latin typeface="Calibri"/>
                          <a:cs typeface="Calibri"/>
                        </a:rPr>
                        <a:t> </a:t>
                      </a:r>
                      <a:r>
                        <a:rPr sz="900" spc="50" dirty="0">
                          <a:latin typeface="Calibri"/>
                          <a:cs typeface="Calibri"/>
                        </a:rPr>
                        <a:t>thermostat</a:t>
                      </a:r>
                      <a:r>
                        <a:rPr sz="900" spc="40" dirty="0">
                          <a:latin typeface="Calibri"/>
                          <a:cs typeface="Calibri"/>
                        </a:rPr>
                        <a:t> </a:t>
                      </a:r>
                      <a:r>
                        <a:rPr sz="900" dirty="0">
                          <a:latin typeface="Calibri"/>
                          <a:cs typeface="Calibri"/>
                        </a:rPr>
                        <a:t>will</a:t>
                      </a:r>
                      <a:r>
                        <a:rPr sz="900" spc="35" dirty="0">
                          <a:latin typeface="Calibri"/>
                          <a:cs typeface="Calibri"/>
                        </a:rPr>
                        <a:t> </a:t>
                      </a:r>
                      <a:r>
                        <a:rPr sz="900" spc="70" dirty="0">
                          <a:latin typeface="Calibri"/>
                          <a:cs typeface="Calibri"/>
                        </a:rPr>
                        <a:t>begin</a:t>
                      </a:r>
                      <a:r>
                        <a:rPr sz="900" spc="40" dirty="0">
                          <a:latin typeface="Calibri"/>
                          <a:cs typeface="Calibri"/>
                        </a:rPr>
                        <a:t> </a:t>
                      </a:r>
                      <a:r>
                        <a:rPr sz="900" spc="65" dirty="0">
                          <a:latin typeface="Calibri"/>
                          <a:cs typeface="Calibri"/>
                        </a:rPr>
                        <a:t>heating</a:t>
                      </a:r>
                      <a:r>
                        <a:rPr sz="900" spc="35" dirty="0">
                          <a:latin typeface="Calibri"/>
                          <a:cs typeface="Calibri"/>
                        </a:rPr>
                        <a:t> </a:t>
                      </a:r>
                      <a:r>
                        <a:rPr sz="900" dirty="0">
                          <a:latin typeface="Calibri"/>
                          <a:cs typeface="Calibri"/>
                        </a:rPr>
                        <a:t>or</a:t>
                      </a:r>
                      <a:r>
                        <a:rPr sz="900" spc="40" dirty="0">
                          <a:latin typeface="Calibri"/>
                          <a:cs typeface="Calibri"/>
                        </a:rPr>
                        <a:t> </a:t>
                      </a:r>
                      <a:r>
                        <a:rPr sz="900" spc="55" dirty="0">
                          <a:latin typeface="Calibri"/>
                          <a:cs typeface="Calibri"/>
                        </a:rPr>
                        <a:t>cooling </a:t>
                      </a:r>
                      <a:r>
                        <a:rPr sz="900" spc="45" dirty="0">
                          <a:latin typeface="Calibri"/>
                          <a:cs typeface="Calibri"/>
                        </a:rPr>
                        <a:t>recovery</a:t>
                      </a:r>
                      <a:r>
                        <a:rPr sz="900" spc="110" dirty="0">
                          <a:latin typeface="Calibri"/>
                          <a:cs typeface="Calibri"/>
                        </a:rPr>
                        <a:t> </a:t>
                      </a:r>
                      <a:r>
                        <a:rPr sz="900" dirty="0">
                          <a:latin typeface="Calibri"/>
                          <a:cs typeface="Calibri"/>
                        </a:rPr>
                        <a:t>early</a:t>
                      </a:r>
                      <a:r>
                        <a:rPr sz="900" spc="105" dirty="0">
                          <a:latin typeface="Calibri"/>
                          <a:cs typeface="Calibri"/>
                        </a:rPr>
                        <a:t> </a:t>
                      </a:r>
                      <a:r>
                        <a:rPr sz="900" dirty="0">
                          <a:latin typeface="Calibri"/>
                          <a:cs typeface="Calibri"/>
                        </a:rPr>
                        <a:t>to</a:t>
                      </a:r>
                      <a:r>
                        <a:rPr sz="900" spc="110" dirty="0">
                          <a:latin typeface="Calibri"/>
                          <a:cs typeface="Calibri"/>
                        </a:rPr>
                        <a:t> </a:t>
                      </a:r>
                      <a:r>
                        <a:rPr sz="900" spc="60" dirty="0">
                          <a:latin typeface="Calibri"/>
                          <a:cs typeface="Calibri"/>
                        </a:rPr>
                        <a:t>ensure</a:t>
                      </a:r>
                      <a:r>
                        <a:rPr sz="900" spc="105" dirty="0">
                          <a:latin typeface="Calibri"/>
                          <a:cs typeface="Calibri"/>
                        </a:rPr>
                        <a:t> </a:t>
                      </a:r>
                      <a:r>
                        <a:rPr sz="900" dirty="0">
                          <a:latin typeface="Calibri"/>
                          <a:cs typeface="Calibri"/>
                        </a:rPr>
                        <a:t>that</a:t>
                      </a:r>
                      <a:r>
                        <a:rPr sz="900" spc="105" dirty="0">
                          <a:latin typeface="Calibri"/>
                          <a:cs typeface="Calibri"/>
                        </a:rPr>
                        <a:t> </a:t>
                      </a:r>
                      <a:r>
                        <a:rPr sz="900" spc="-25" dirty="0">
                          <a:latin typeface="Calibri"/>
                          <a:cs typeface="Calibri"/>
                        </a:rPr>
                        <a:t>the</a:t>
                      </a:r>
                      <a:r>
                        <a:rPr sz="900" spc="500" dirty="0">
                          <a:latin typeface="Calibri"/>
                          <a:cs typeface="Calibri"/>
                        </a:rPr>
                        <a:t> </a:t>
                      </a:r>
                      <a:r>
                        <a:rPr sz="900" spc="50" dirty="0">
                          <a:latin typeface="Calibri"/>
                          <a:cs typeface="Calibri"/>
                        </a:rPr>
                        <a:t>temperature</a:t>
                      </a:r>
                      <a:r>
                        <a:rPr sz="900" spc="60" dirty="0">
                          <a:latin typeface="Calibri"/>
                          <a:cs typeface="Calibri"/>
                        </a:rPr>
                        <a:t> </a:t>
                      </a:r>
                      <a:r>
                        <a:rPr sz="900" spc="70" dirty="0">
                          <a:latin typeface="Calibri"/>
                          <a:cs typeface="Calibri"/>
                        </a:rPr>
                        <a:t>is</a:t>
                      </a:r>
                      <a:r>
                        <a:rPr sz="900" spc="60" dirty="0">
                          <a:latin typeface="Calibri"/>
                          <a:cs typeface="Calibri"/>
                        </a:rPr>
                        <a:t> </a:t>
                      </a:r>
                      <a:r>
                        <a:rPr sz="900" spc="55" dirty="0">
                          <a:latin typeface="Calibri"/>
                          <a:cs typeface="Calibri"/>
                        </a:rPr>
                        <a:t>reached</a:t>
                      </a:r>
                      <a:r>
                        <a:rPr sz="900" spc="60" dirty="0">
                          <a:latin typeface="Calibri"/>
                          <a:cs typeface="Calibri"/>
                        </a:rPr>
                        <a:t> </a:t>
                      </a:r>
                      <a:r>
                        <a:rPr sz="900" dirty="0">
                          <a:latin typeface="Calibri"/>
                          <a:cs typeface="Calibri"/>
                        </a:rPr>
                        <a:t>at</a:t>
                      </a:r>
                      <a:r>
                        <a:rPr sz="900" spc="70" dirty="0">
                          <a:latin typeface="Calibri"/>
                          <a:cs typeface="Calibri"/>
                        </a:rPr>
                        <a:t> </a:t>
                      </a:r>
                      <a:r>
                        <a:rPr sz="900" dirty="0">
                          <a:latin typeface="Calibri"/>
                          <a:cs typeface="Calibri"/>
                        </a:rPr>
                        <a:t>the</a:t>
                      </a:r>
                      <a:r>
                        <a:rPr sz="900" spc="60" dirty="0">
                          <a:latin typeface="Calibri"/>
                          <a:cs typeface="Calibri"/>
                        </a:rPr>
                        <a:t> </a:t>
                      </a:r>
                      <a:r>
                        <a:rPr sz="900" spc="55" dirty="0">
                          <a:latin typeface="Calibri"/>
                          <a:cs typeface="Calibri"/>
                        </a:rPr>
                        <a:t>scheduled </a:t>
                      </a:r>
                      <a:r>
                        <a:rPr sz="900" dirty="0">
                          <a:latin typeface="Calibri"/>
                          <a:cs typeface="Calibri"/>
                        </a:rPr>
                        <a:t>time.</a:t>
                      </a:r>
                      <a:r>
                        <a:rPr sz="900" spc="90" dirty="0">
                          <a:latin typeface="Calibri"/>
                          <a:cs typeface="Calibri"/>
                        </a:rPr>
                        <a:t> </a:t>
                      </a:r>
                      <a:r>
                        <a:rPr sz="900" spc="60" dirty="0">
                          <a:latin typeface="Calibri"/>
                          <a:cs typeface="Calibri"/>
                        </a:rPr>
                        <a:t>The</a:t>
                      </a:r>
                      <a:r>
                        <a:rPr sz="900" spc="90" dirty="0">
                          <a:latin typeface="Calibri"/>
                          <a:cs typeface="Calibri"/>
                        </a:rPr>
                        <a:t> </a:t>
                      </a:r>
                      <a:r>
                        <a:rPr sz="900" spc="50" dirty="0">
                          <a:latin typeface="Calibri"/>
                          <a:cs typeface="Calibri"/>
                        </a:rPr>
                        <a:t>thermostat</a:t>
                      </a:r>
                      <a:r>
                        <a:rPr sz="900" spc="90" dirty="0">
                          <a:latin typeface="Calibri"/>
                          <a:cs typeface="Calibri"/>
                        </a:rPr>
                        <a:t> </a:t>
                      </a:r>
                      <a:r>
                        <a:rPr sz="900" dirty="0">
                          <a:latin typeface="Calibri"/>
                          <a:cs typeface="Calibri"/>
                        </a:rPr>
                        <a:t>will</a:t>
                      </a:r>
                      <a:r>
                        <a:rPr sz="900" spc="95" dirty="0">
                          <a:latin typeface="Calibri"/>
                          <a:cs typeface="Calibri"/>
                        </a:rPr>
                        <a:t> </a:t>
                      </a:r>
                      <a:r>
                        <a:rPr sz="900" spc="60" dirty="0">
                          <a:latin typeface="Calibri"/>
                          <a:cs typeface="Calibri"/>
                        </a:rPr>
                        <a:t>adjust</a:t>
                      </a:r>
                      <a:r>
                        <a:rPr sz="900" spc="90" dirty="0">
                          <a:latin typeface="Calibri"/>
                          <a:cs typeface="Calibri"/>
                        </a:rPr>
                        <a:t> </a:t>
                      </a:r>
                      <a:r>
                        <a:rPr sz="900" dirty="0">
                          <a:latin typeface="Calibri"/>
                          <a:cs typeface="Calibri"/>
                        </a:rPr>
                        <a:t>the</a:t>
                      </a:r>
                      <a:r>
                        <a:rPr sz="900" spc="90" dirty="0">
                          <a:latin typeface="Calibri"/>
                          <a:cs typeface="Calibri"/>
                        </a:rPr>
                        <a:t> </a:t>
                      </a:r>
                      <a:r>
                        <a:rPr sz="900" spc="40" dirty="0">
                          <a:latin typeface="Calibri"/>
                          <a:cs typeface="Calibri"/>
                        </a:rPr>
                        <a:t>start </a:t>
                      </a:r>
                      <a:r>
                        <a:rPr sz="900" spc="50" dirty="0">
                          <a:latin typeface="Calibri"/>
                          <a:cs typeface="Calibri"/>
                        </a:rPr>
                        <a:t>time </a:t>
                      </a:r>
                      <a:r>
                        <a:rPr sz="900" dirty="0">
                          <a:latin typeface="Calibri"/>
                          <a:cs typeface="Calibri"/>
                        </a:rPr>
                        <a:t>of</a:t>
                      </a:r>
                      <a:r>
                        <a:rPr sz="900" spc="55" dirty="0">
                          <a:latin typeface="Calibri"/>
                          <a:cs typeface="Calibri"/>
                        </a:rPr>
                        <a:t> </a:t>
                      </a:r>
                      <a:r>
                        <a:rPr sz="900" dirty="0">
                          <a:latin typeface="Calibri"/>
                          <a:cs typeface="Calibri"/>
                        </a:rPr>
                        <a:t>the</a:t>
                      </a:r>
                      <a:r>
                        <a:rPr sz="900" spc="55" dirty="0">
                          <a:latin typeface="Calibri"/>
                          <a:cs typeface="Calibri"/>
                        </a:rPr>
                        <a:t> equipment</a:t>
                      </a:r>
                      <a:r>
                        <a:rPr sz="900" spc="50" dirty="0">
                          <a:latin typeface="Calibri"/>
                          <a:cs typeface="Calibri"/>
                        </a:rPr>
                        <a:t> </a:t>
                      </a:r>
                      <a:r>
                        <a:rPr sz="900" spc="70" dirty="0">
                          <a:latin typeface="Calibri"/>
                          <a:cs typeface="Calibri"/>
                        </a:rPr>
                        <a:t>based</a:t>
                      </a:r>
                      <a:r>
                        <a:rPr sz="900" spc="55" dirty="0">
                          <a:latin typeface="Calibri"/>
                          <a:cs typeface="Calibri"/>
                        </a:rPr>
                        <a:t> </a:t>
                      </a:r>
                      <a:r>
                        <a:rPr sz="900" spc="65" dirty="0">
                          <a:latin typeface="Calibri"/>
                          <a:cs typeface="Calibri"/>
                        </a:rPr>
                        <a:t>on</a:t>
                      </a:r>
                      <a:r>
                        <a:rPr sz="900" spc="55" dirty="0">
                          <a:latin typeface="Calibri"/>
                          <a:cs typeface="Calibri"/>
                        </a:rPr>
                        <a:t> </a:t>
                      </a:r>
                      <a:r>
                        <a:rPr sz="900" dirty="0">
                          <a:latin typeface="Calibri"/>
                          <a:cs typeface="Calibri"/>
                        </a:rPr>
                        <a:t>how</a:t>
                      </a:r>
                      <a:r>
                        <a:rPr sz="900" spc="50" dirty="0">
                          <a:latin typeface="Calibri"/>
                          <a:cs typeface="Calibri"/>
                        </a:rPr>
                        <a:t> quickly </a:t>
                      </a:r>
                      <a:r>
                        <a:rPr sz="900" dirty="0">
                          <a:latin typeface="Calibri"/>
                          <a:cs typeface="Calibri"/>
                        </a:rPr>
                        <a:t>the</a:t>
                      </a:r>
                      <a:r>
                        <a:rPr sz="900" spc="40" dirty="0">
                          <a:latin typeface="Calibri"/>
                          <a:cs typeface="Calibri"/>
                        </a:rPr>
                        <a:t> </a:t>
                      </a:r>
                      <a:r>
                        <a:rPr sz="900" spc="70" dirty="0">
                          <a:latin typeface="Calibri"/>
                          <a:cs typeface="Calibri"/>
                        </a:rPr>
                        <a:t>scheduled</a:t>
                      </a:r>
                      <a:r>
                        <a:rPr sz="900" spc="45" dirty="0">
                          <a:latin typeface="Calibri"/>
                          <a:cs typeface="Calibri"/>
                        </a:rPr>
                        <a:t> </a:t>
                      </a:r>
                      <a:r>
                        <a:rPr sz="900" spc="50" dirty="0">
                          <a:latin typeface="Calibri"/>
                          <a:cs typeface="Calibri"/>
                        </a:rPr>
                        <a:t>temperature</a:t>
                      </a:r>
                      <a:r>
                        <a:rPr sz="900" spc="45" dirty="0">
                          <a:latin typeface="Calibri"/>
                          <a:cs typeface="Calibri"/>
                        </a:rPr>
                        <a:t> </a:t>
                      </a:r>
                      <a:r>
                        <a:rPr sz="900" spc="60" dirty="0">
                          <a:latin typeface="Calibri"/>
                          <a:cs typeface="Calibri"/>
                        </a:rPr>
                        <a:t>was</a:t>
                      </a:r>
                      <a:r>
                        <a:rPr sz="900" spc="45" dirty="0">
                          <a:latin typeface="Calibri"/>
                          <a:cs typeface="Calibri"/>
                        </a:rPr>
                        <a:t> </a:t>
                      </a:r>
                      <a:r>
                        <a:rPr sz="900" spc="55" dirty="0">
                          <a:latin typeface="Calibri"/>
                          <a:cs typeface="Calibri"/>
                        </a:rPr>
                        <a:t>reached</a:t>
                      </a:r>
                      <a:r>
                        <a:rPr sz="900" spc="45" dirty="0">
                          <a:latin typeface="Calibri"/>
                          <a:cs typeface="Calibri"/>
                        </a:rPr>
                        <a:t> </a:t>
                      </a:r>
                      <a:r>
                        <a:rPr sz="900" spc="40" dirty="0">
                          <a:latin typeface="Calibri"/>
                          <a:cs typeface="Calibri"/>
                        </a:rPr>
                        <a:t>on </a:t>
                      </a:r>
                      <a:r>
                        <a:rPr sz="900" spc="50" dirty="0">
                          <a:latin typeface="Calibri"/>
                          <a:cs typeface="Calibri"/>
                        </a:rPr>
                        <a:t>previous</a:t>
                      </a:r>
                      <a:r>
                        <a:rPr sz="900" spc="30" dirty="0">
                          <a:latin typeface="Calibri"/>
                          <a:cs typeface="Calibri"/>
                        </a:rPr>
                        <a:t> </a:t>
                      </a:r>
                      <a:r>
                        <a:rPr sz="900" spc="40" dirty="0">
                          <a:latin typeface="Calibri"/>
                          <a:cs typeface="Calibri"/>
                        </a:rPr>
                        <a:t>days.</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r h="1050636">
                <a:tc>
                  <a:txBody>
                    <a:bodyPr/>
                    <a:lstStyle/>
                    <a:p>
                      <a:pPr marL="24765">
                        <a:lnSpc>
                          <a:spcPct val="100000"/>
                        </a:lnSpc>
                      </a:pPr>
                      <a:r>
                        <a:rPr sz="900" spc="80" dirty="0">
                          <a:latin typeface="Calibri"/>
                          <a:cs typeface="Calibri"/>
                        </a:rPr>
                        <a:t>4100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81280" indent="-635">
                        <a:lnSpc>
                          <a:spcPts val="1000"/>
                        </a:lnSpc>
                        <a:spcBef>
                          <a:spcPts val="100"/>
                        </a:spcBef>
                      </a:pPr>
                      <a:r>
                        <a:rPr sz="900" spc="80" dirty="0">
                          <a:latin typeface="Calibri"/>
                          <a:cs typeface="Calibri"/>
                        </a:rPr>
                        <a:t>Minimum</a:t>
                      </a:r>
                      <a:r>
                        <a:rPr sz="900" spc="10" dirty="0">
                          <a:latin typeface="Calibri"/>
                          <a:cs typeface="Calibri"/>
                        </a:rPr>
                        <a:t> </a:t>
                      </a:r>
                      <a:r>
                        <a:rPr sz="900" spc="50" dirty="0">
                          <a:latin typeface="Calibri"/>
                          <a:cs typeface="Calibri"/>
                        </a:rPr>
                        <a:t>Cool </a:t>
                      </a:r>
                      <a:r>
                        <a:rPr sz="900" spc="45" dirty="0">
                          <a:latin typeface="Calibri"/>
                          <a:cs typeface="Calibri"/>
                        </a:rPr>
                        <a:t>Setpoint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00" dirty="0">
                          <a:latin typeface="Calibri"/>
                          <a:cs typeface="Calibri"/>
                        </a:rPr>
                        <a:t>50°</a:t>
                      </a:r>
                      <a:r>
                        <a:rPr sz="900" spc="25" dirty="0">
                          <a:latin typeface="Calibri"/>
                          <a:cs typeface="Calibri"/>
                        </a:rPr>
                        <a:t> </a:t>
                      </a:r>
                      <a:r>
                        <a:rPr sz="900" spc="135" dirty="0">
                          <a:latin typeface="Calibri"/>
                          <a:cs typeface="Calibri"/>
                        </a:rPr>
                        <a:t>F</a:t>
                      </a:r>
                      <a:r>
                        <a:rPr sz="900" spc="20" dirty="0">
                          <a:latin typeface="Calibri"/>
                          <a:cs typeface="Calibri"/>
                        </a:rPr>
                        <a:t> </a:t>
                      </a:r>
                      <a:r>
                        <a:rPr sz="900" dirty="0">
                          <a:latin typeface="Calibri"/>
                          <a:cs typeface="Calibri"/>
                        </a:rPr>
                        <a:t>to</a:t>
                      </a:r>
                      <a:r>
                        <a:rPr sz="900" spc="20" dirty="0">
                          <a:latin typeface="Calibri"/>
                          <a:cs typeface="Calibri"/>
                        </a:rPr>
                        <a:t> </a:t>
                      </a:r>
                      <a:r>
                        <a:rPr sz="900" spc="100" dirty="0">
                          <a:latin typeface="Calibri"/>
                          <a:cs typeface="Calibri"/>
                        </a:rPr>
                        <a:t>99°</a:t>
                      </a:r>
                      <a:r>
                        <a:rPr sz="900" spc="20" dirty="0">
                          <a:latin typeface="Calibri"/>
                          <a:cs typeface="Calibri"/>
                        </a:rPr>
                        <a:t> </a:t>
                      </a:r>
                      <a:r>
                        <a:rPr sz="900" spc="135" dirty="0">
                          <a:latin typeface="Calibri"/>
                          <a:cs typeface="Calibri"/>
                        </a:rPr>
                        <a:t>F</a:t>
                      </a:r>
                      <a:r>
                        <a:rPr sz="900" spc="25" dirty="0">
                          <a:latin typeface="Calibri"/>
                          <a:cs typeface="Calibri"/>
                        </a:rPr>
                        <a:t> </a:t>
                      </a:r>
                      <a:r>
                        <a:rPr sz="900" spc="-50" dirty="0">
                          <a:latin typeface="Calibri"/>
                          <a:cs typeface="Calibri"/>
                        </a:rPr>
                        <a:t>*</a:t>
                      </a:r>
                      <a:endParaRPr sz="900" dirty="0">
                        <a:latin typeface="Calibri"/>
                        <a:cs typeface="Calibri"/>
                      </a:endParaRPr>
                    </a:p>
                    <a:p>
                      <a:pPr marL="24765">
                        <a:lnSpc>
                          <a:spcPts val="1040"/>
                        </a:lnSpc>
                      </a:pPr>
                      <a:r>
                        <a:rPr sz="900" spc="80" dirty="0">
                          <a:latin typeface="Calibri"/>
                          <a:cs typeface="Calibri"/>
                        </a:rPr>
                        <a:t>10.0°</a:t>
                      </a:r>
                      <a:r>
                        <a:rPr sz="900" spc="25" dirty="0">
                          <a:latin typeface="Calibri"/>
                          <a:cs typeface="Calibri"/>
                        </a:rPr>
                        <a:t> </a:t>
                      </a:r>
                      <a:r>
                        <a:rPr sz="900" spc="145" dirty="0">
                          <a:latin typeface="Calibri"/>
                          <a:cs typeface="Calibri"/>
                        </a:rPr>
                        <a:t>C</a:t>
                      </a:r>
                      <a:r>
                        <a:rPr sz="900" spc="30" dirty="0">
                          <a:latin typeface="Calibri"/>
                          <a:cs typeface="Calibri"/>
                        </a:rPr>
                        <a:t> </a:t>
                      </a:r>
                      <a:r>
                        <a:rPr sz="900" dirty="0">
                          <a:latin typeface="Calibri"/>
                          <a:cs typeface="Calibri"/>
                        </a:rPr>
                        <a:t>to</a:t>
                      </a:r>
                      <a:r>
                        <a:rPr sz="900" spc="30" dirty="0">
                          <a:latin typeface="Calibri"/>
                          <a:cs typeface="Calibri"/>
                        </a:rPr>
                        <a:t> </a:t>
                      </a:r>
                      <a:r>
                        <a:rPr sz="900" spc="75" dirty="0">
                          <a:latin typeface="Calibri"/>
                          <a:cs typeface="Calibri"/>
                        </a:rPr>
                        <a:t>36.5°</a:t>
                      </a:r>
                      <a:r>
                        <a:rPr sz="900" spc="30" dirty="0">
                          <a:latin typeface="Calibri"/>
                          <a:cs typeface="Calibri"/>
                        </a:rPr>
                        <a:t> </a:t>
                      </a:r>
                      <a:r>
                        <a:rPr sz="900" spc="95" dirty="0">
                          <a:latin typeface="Calibri"/>
                          <a:cs typeface="Calibri"/>
                        </a:rPr>
                        <a:t>C</a:t>
                      </a:r>
                      <a:endParaRPr lang="en-US" sz="900" spc="95" dirty="0">
                        <a:latin typeface="Calibri"/>
                        <a:cs typeface="Calibri"/>
                      </a:endParaRPr>
                    </a:p>
                    <a:p>
                      <a:pPr marL="24765">
                        <a:lnSpc>
                          <a:spcPts val="1040"/>
                        </a:lnSpc>
                      </a:pPr>
                      <a:endParaRPr lang="en-US" sz="900" spc="95" dirty="0">
                        <a:latin typeface="Calibri"/>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45" dirty="0">
                          <a:highlight>
                            <a:srgbClr val="FFFF00"/>
                          </a:highlight>
                          <a:latin typeface="+mn-lt"/>
                          <a:cs typeface="Calibri"/>
                        </a:rPr>
                        <a:t>Select 50 as a default</a:t>
                      </a:r>
                      <a:endParaRPr lang="en-US" sz="900" dirty="0">
                        <a:latin typeface="+mn-lt"/>
                        <a:cs typeface="Calibri"/>
                      </a:endParaRPr>
                    </a:p>
                    <a:p>
                      <a:pPr marL="24765">
                        <a:lnSpc>
                          <a:spcPts val="104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05" dirty="0">
                          <a:latin typeface="Calibri"/>
                          <a:cs typeface="Calibri"/>
                        </a:rPr>
                        <a:t>50°</a:t>
                      </a:r>
                      <a:r>
                        <a:rPr sz="900" spc="10" dirty="0">
                          <a:latin typeface="Calibri"/>
                          <a:cs typeface="Calibri"/>
                        </a:rPr>
                        <a:t> </a:t>
                      </a:r>
                      <a:r>
                        <a:rPr sz="900" spc="75" dirty="0">
                          <a:latin typeface="Calibri"/>
                          <a:cs typeface="Calibri"/>
                        </a:rPr>
                        <a:t>F</a:t>
                      </a:r>
                      <a:endParaRPr sz="900">
                        <a:latin typeface="Calibri"/>
                        <a:cs typeface="Calibri"/>
                      </a:endParaRPr>
                    </a:p>
                    <a:p>
                      <a:pPr marL="24765">
                        <a:lnSpc>
                          <a:spcPts val="1040"/>
                        </a:lnSpc>
                      </a:pPr>
                      <a:r>
                        <a:rPr sz="900" spc="85" dirty="0">
                          <a:latin typeface="Calibri"/>
                          <a:cs typeface="Calibri"/>
                        </a:rPr>
                        <a:t>(10°</a:t>
                      </a:r>
                      <a:r>
                        <a:rPr sz="900" spc="15" dirty="0">
                          <a:latin typeface="Calibri"/>
                          <a:cs typeface="Calibri"/>
                        </a:rPr>
                        <a:t> </a:t>
                      </a:r>
                      <a:r>
                        <a:rPr sz="900" spc="65" dirty="0">
                          <a:latin typeface="Calibri"/>
                          <a:cs typeface="Calibri"/>
                        </a:rPr>
                        <a:t>C)</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6835">
                        <a:lnSpc>
                          <a:spcPct val="92600"/>
                        </a:lnSpc>
                        <a:spcBef>
                          <a:spcPts val="80"/>
                        </a:spcBef>
                      </a:pPr>
                      <a:r>
                        <a:rPr sz="900" spc="60" dirty="0">
                          <a:latin typeface="Calibri"/>
                          <a:cs typeface="Calibri"/>
                        </a:rPr>
                        <a:t>The</a:t>
                      </a:r>
                      <a:r>
                        <a:rPr sz="900" spc="35" dirty="0">
                          <a:latin typeface="Calibri"/>
                          <a:cs typeface="Calibri"/>
                        </a:rPr>
                        <a:t> </a:t>
                      </a:r>
                      <a:r>
                        <a:rPr sz="900" spc="60" dirty="0">
                          <a:latin typeface="Calibri"/>
                          <a:cs typeface="Calibri"/>
                        </a:rPr>
                        <a:t>user</a:t>
                      </a:r>
                      <a:r>
                        <a:rPr sz="900" spc="40" dirty="0">
                          <a:latin typeface="Calibri"/>
                          <a:cs typeface="Calibri"/>
                        </a:rPr>
                        <a:t> </a:t>
                      </a:r>
                      <a:r>
                        <a:rPr sz="900" spc="65" dirty="0">
                          <a:latin typeface="Calibri"/>
                          <a:cs typeface="Calibri"/>
                        </a:rPr>
                        <a:t>cannot</a:t>
                      </a:r>
                      <a:r>
                        <a:rPr sz="900" spc="35" dirty="0">
                          <a:latin typeface="Calibri"/>
                          <a:cs typeface="Calibri"/>
                        </a:rPr>
                        <a:t> </a:t>
                      </a:r>
                      <a:r>
                        <a:rPr sz="900" spc="50" dirty="0">
                          <a:latin typeface="Calibri"/>
                          <a:cs typeface="Calibri"/>
                        </a:rPr>
                        <a:t>set</a:t>
                      </a:r>
                      <a:r>
                        <a:rPr sz="900" spc="40" dirty="0">
                          <a:latin typeface="Calibri"/>
                          <a:cs typeface="Calibri"/>
                        </a:rPr>
                        <a:t> </a:t>
                      </a:r>
                      <a:r>
                        <a:rPr sz="900" dirty="0">
                          <a:latin typeface="Calibri"/>
                          <a:cs typeface="Calibri"/>
                        </a:rPr>
                        <a:t>the</a:t>
                      </a:r>
                      <a:r>
                        <a:rPr sz="900" spc="35" dirty="0">
                          <a:latin typeface="Calibri"/>
                          <a:cs typeface="Calibri"/>
                        </a:rPr>
                        <a:t> </a:t>
                      </a:r>
                      <a:r>
                        <a:rPr sz="900" spc="55" dirty="0">
                          <a:latin typeface="Calibri"/>
                          <a:cs typeface="Calibri"/>
                        </a:rPr>
                        <a:t>cool</a:t>
                      </a:r>
                      <a:r>
                        <a:rPr sz="900" spc="40" dirty="0">
                          <a:latin typeface="Calibri"/>
                          <a:cs typeface="Calibri"/>
                        </a:rPr>
                        <a:t> </a:t>
                      </a:r>
                      <a:r>
                        <a:rPr sz="900" spc="50" dirty="0">
                          <a:latin typeface="Calibri"/>
                          <a:cs typeface="Calibri"/>
                        </a:rPr>
                        <a:t>setpoint</a:t>
                      </a:r>
                      <a:r>
                        <a:rPr sz="900" spc="35" dirty="0">
                          <a:latin typeface="Calibri"/>
                          <a:cs typeface="Calibri"/>
                        </a:rPr>
                        <a:t> </a:t>
                      </a:r>
                      <a:r>
                        <a:rPr sz="900" spc="-10" dirty="0">
                          <a:latin typeface="Calibri"/>
                          <a:cs typeface="Calibri"/>
                        </a:rPr>
                        <a:t>below</a:t>
                      </a:r>
                      <a:r>
                        <a:rPr sz="900" spc="55" dirty="0">
                          <a:latin typeface="Calibri"/>
                          <a:cs typeface="Calibri"/>
                        </a:rPr>
                        <a:t> this</a:t>
                      </a:r>
                      <a:r>
                        <a:rPr sz="900" spc="75" dirty="0">
                          <a:latin typeface="Calibri"/>
                          <a:cs typeface="Calibri"/>
                        </a:rPr>
                        <a:t> </a:t>
                      </a:r>
                      <a:r>
                        <a:rPr sz="900" dirty="0">
                          <a:latin typeface="Calibri"/>
                          <a:cs typeface="Calibri"/>
                        </a:rPr>
                        <a:t>level.</a:t>
                      </a:r>
                      <a:r>
                        <a:rPr sz="900" spc="65" dirty="0">
                          <a:latin typeface="Calibri"/>
                          <a:cs typeface="Calibri"/>
                        </a:rPr>
                        <a:t> </a:t>
                      </a:r>
                      <a:r>
                        <a:rPr sz="900" spc="55" dirty="0">
                          <a:latin typeface="Calibri"/>
                          <a:cs typeface="Calibri"/>
                        </a:rPr>
                        <a:t>Thermostat</a:t>
                      </a:r>
                      <a:r>
                        <a:rPr sz="900" spc="70" dirty="0">
                          <a:latin typeface="Calibri"/>
                          <a:cs typeface="Calibri"/>
                        </a:rPr>
                        <a:t> </a:t>
                      </a:r>
                      <a:r>
                        <a:rPr sz="900" spc="65" dirty="0">
                          <a:latin typeface="Calibri"/>
                          <a:cs typeface="Calibri"/>
                        </a:rPr>
                        <a:t>needs</a:t>
                      </a:r>
                      <a:r>
                        <a:rPr sz="900" spc="75" dirty="0">
                          <a:latin typeface="Calibri"/>
                          <a:cs typeface="Calibri"/>
                        </a:rPr>
                        <a:t> </a:t>
                      </a:r>
                      <a:r>
                        <a:rPr sz="900" dirty="0">
                          <a:latin typeface="Calibri"/>
                          <a:cs typeface="Calibri"/>
                        </a:rPr>
                        <a:t>to</a:t>
                      </a:r>
                      <a:r>
                        <a:rPr sz="900" spc="70" dirty="0">
                          <a:latin typeface="Calibri"/>
                          <a:cs typeface="Calibri"/>
                        </a:rPr>
                        <a:t> </a:t>
                      </a:r>
                      <a:r>
                        <a:rPr sz="900" spc="25" dirty="0">
                          <a:latin typeface="Calibri"/>
                          <a:cs typeface="Calibri"/>
                        </a:rPr>
                        <a:t>be </a:t>
                      </a:r>
                      <a:r>
                        <a:rPr sz="900" spc="60" dirty="0">
                          <a:latin typeface="Calibri"/>
                          <a:cs typeface="Calibri"/>
                        </a:rPr>
                        <a:t>configured</a:t>
                      </a:r>
                      <a:r>
                        <a:rPr sz="900" spc="55" dirty="0">
                          <a:latin typeface="Calibri"/>
                          <a:cs typeface="Calibri"/>
                        </a:rPr>
                        <a:t> </a:t>
                      </a:r>
                      <a:r>
                        <a:rPr sz="900" dirty="0">
                          <a:latin typeface="Calibri"/>
                          <a:cs typeface="Calibri"/>
                        </a:rPr>
                        <a:t>for</a:t>
                      </a:r>
                      <a:r>
                        <a:rPr sz="900" spc="55" dirty="0">
                          <a:latin typeface="Calibri"/>
                          <a:cs typeface="Calibri"/>
                        </a:rPr>
                        <a:t> </a:t>
                      </a:r>
                      <a:r>
                        <a:rPr sz="900" dirty="0">
                          <a:latin typeface="Calibri"/>
                          <a:cs typeface="Calibri"/>
                        </a:rPr>
                        <a:t>at</a:t>
                      </a:r>
                      <a:r>
                        <a:rPr sz="900" spc="60" dirty="0">
                          <a:latin typeface="Calibri"/>
                          <a:cs typeface="Calibri"/>
                        </a:rPr>
                        <a:t> </a:t>
                      </a:r>
                      <a:r>
                        <a:rPr sz="900" spc="50" dirty="0">
                          <a:latin typeface="Calibri"/>
                          <a:cs typeface="Calibri"/>
                        </a:rPr>
                        <a:t>least</a:t>
                      </a:r>
                      <a:r>
                        <a:rPr sz="900" spc="55" dirty="0">
                          <a:latin typeface="Calibri"/>
                          <a:cs typeface="Calibri"/>
                        </a:rPr>
                        <a:t> </a:t>
                      </a:r>
                      <a:r>
                        <a:rPr sz="900" spc="100" dirty="0">
                          <a:latin typeface="Calibri"/>
                          <a:cs typeface="Calibri"/>
                        </a:rPr>
                        <a:t>1</a:t>
                      </a:r>
                      <a:r>
                        <a:rPr sz="900" spc="55" dirty="0">
                          <a:latin typeface="Calibri"/>
                          <a:cs typeface="Calibri"/>
                        </a:rPr>
                        <a:t> </a:t>
                      </a:r>
                      <a:r>
                        <a:rPr sz="900" spc="50" dirty="0">
                          <a:latin typeface="Calibri"/>
                          <a:cs typeface="Calibri"/>
                        </a:rPr>
                        <a:t>cool/compressor </a:t>
                      </a:r>
                      <a:r>
                        <a:rPr sz="900" spc="45" dirty="0">
                          <a:latin typeface="Calibri"/>
                          <a:cs typeface="Calibri"/>
                        </a:rPr>
                        <a:t>stage.</a:t>
                      </a:r>
                      <a:endParaRPr sz="900">
                        <a:latin typeface="Calibri"/>
                        <a:cs typeface="Calibri"/>
                      </a:endParaRPr>
                    </a:p>
                    <a:p>
                      <a:pPr marL="24765" marR="34925">
                        <a:lnSpc>
                          <a:spcPct val="92600"/>
                        </a:lnSpc>
                      </a:pPr>
                      <a:r>
                        <a:rPr sz="900" spc="-85" dirty="0">
                          <a:latin typeface="Calibri"/>
                          <a:cs typeface="Calibri"/>
                        </a:rPr>
                        <a:t>*</a:t>
                      </a:r>
                      <a:r>
                        <a:rPr sz="900" spc="10" dirty="0">
                          <a:latin typeface="Calibri"/>
                          <a:cs typeface="Calibri"/>
                        </a:rPr>
                        <a:t> </a:t>
                      </a:r>
                      <a:r>
                        <a:rPr sz="900" spc="65" dirty="0">
                          <a:latin typeface="Calibri"/>
                          <a:cs typeface="Calibri"/>
                        </a:rPr>
                        <a:t>The</a:t>
                      </a:r>
                      <a:r>
                        <a:rPr sz="900" spc="15" dirty="0">
                          <a:latin typeface="Calibri"/>
                          <a:cs typeface="Calibri"/>
                        </a:rPr>
                        <a:t> </a:t>
                      </a:r>
                      <a:r>
                        <a:rPr sz="900" spc="85" dirty="0">
                          <a:latin typeface="Calibri"/>
                          <a:cs typeface="Calibri"/>
                        </a:rPr>
                        <a:t>minimum</a:t>
                      </a:r>
                      <a:r>
                        <a:rPr sz="900" spc="15" dirty="0">
                          <a:latin typeface="Calibri"/>
                          <a:cs typeface="Calibri"/>
                        </a:rPr>
                        <a:t> </a:t>
                      </a:r>
                      <a:r>
                        <a:rPr sz="900" spc="60" dirty="0">
                          <a:latin typeface="Calibri"/>
                          <a:cs typeface="Calibri"/>
                        </a:rPr>
                        <a:t>cool</a:t>
                      </a:r>
                      <a:r>
                        <a:rPr sz="900" spc="15" dirty="0">
                          <a:latin typeface="Calibri"/>
                          <a:cs typeface="Calibri"/>
                        </a:rPr>
                        <a:t> </a:t>
                      </a:r>
                      <a:r>
                        <a:rPr sz="900" spc="55" dirty="0">
                          <a:latin typeface="Calibri"/>
                          <a:cs typeface="Calibri"/>
                        </a:rPr>
                        <a:t>setpoint</a:t>
                      </a:r>
                      <a:r>
                        <a:rPr sz="900" spc="10" dirty="0">
                          <a:latin typeface="Calibri"/>
                          <a:cs typeface="Calibri"/>
                        </a:rPr>
                        <a:t> </a:t>
                      </a:r>
                      <a:r>
                        <a:rPr sz="900" spc="70" dirty="0">
                          <a:latin typeface="Calibri"/>
                          <a:cs typeface="Calibri"/>
                        </a:rPr>
                        <a:t>cannot</a:t>
                      </a:r>
                      <a:r>
                        <a:rPr sz="900" spc="15" dirty="0">
                          <a:latin typeface="Calibri"/>
                          <a:cs typeface="Calibri"/>
                        </a:rPr>
                        <a:t> </a:t>
                      </a:r>
                      <a:r>
                        <a:rPr sz="900" spc="55" dirty="0">
                          <a:latin typeface="Calibri"/>
                          <a:cs typeface="Calibri"/>
                        </a:rPr>
                        <a:t>be</a:t>
                      </a:r>
                      <a:r>
                        <a:rPr sz="900" spc="15" dirty="0">
                          <a:latin typeface="Calibri"/>
                          <a:cs typeface="Calibri"/>
                        </a:rPr>
                        <a:t> </a:t>
                      </a:r>
                      <a:r>
                        <a:rPr sz="900" spc="30" dirty="0">
                          <a:latin typeface="Calibri"/>
                          <a:cs typeface="Calibri"/>
                        </a:rPr>
                        <a:t>set </a:t>
                      </a:r>
                      <a:r>
                        <a:rPr sz="900" spc="65" dirty="0">
                          <a:latin typeface="Calibri"/>
                          <a:cs typeface="Calibri"/>
                        </a:rPr>
                        <a:t>higher</a:t>
                      </a:r>
                      <a:r>
                        <a:rPr sz="900" spc="100" dirty="0">
                          <a:latin typeface="Calibri"/>
                          <a:cs typeface="Calibri"/>
                        </a:rPr>
                        <a:t> </a:t>
                      </a:r>
                      <a:r>
                        <a:rPr sz="900" spc="65" dirty="0">
                          <a:latin typeface="Calibri"/>
                          <a:cs typeface="Calibri"/>
                        </a:rPr>
                        <a:t>than</a:t>
                      </a:r>
                      <a:r>
                        <a:rPr sz="900" spc="105" dirty="0">
                          <a:latin typeface="Calibri"/>
                          <a:cs typeface="Calibri"/>
                        </a:rPr>
                        <a:t> </a:t>
                      </a:r>
                      <a:r>
                        <a:rPr sz="900" dirty="0">
                          <a:latin typeface="Calibri"/>
                          <a:cs typeface="Calibri"/>
                        </a:rPr>
                        <a:t>the</a:t>
                      </a:r>
                      <a:r>
                        <a:rPr sz="900" spc="100" dirty="0">
                          <a:latin typeface="Calibri"/>
                          <a:cs typeface="Calibri"/>
                        </a:rPr>
                        <a:t> </a:t>
                      </a:r>
                      <a:r>
                        <a:rPr sz="900" spc="80" dirty="0">
                          <a:latin typeface="Calibri"/>
                          <a:cs typeface="Calibri"/>
                        </a:rPr>
                        <a:t>maximum</a:t>
                      </a:r>
                      <a:r>
                        <a:rPr sz="900" spc="105" dirty="0">
                          <a:latin typeface="Calibri"/>
                          <a:cs typeface="Calibri"/>
                        </a:rPr>
                        <a:t> </a:t>
                      </a:r>
                      <a:r>
                        <a:rPr sz="900" spc="55" dirty="0">
                          <a:latin typeface="Calibri"/>
                          <a:cs typeface="Calibri"/>
                        </a:rPr>
                        <a:t>cool</a:t>
                      </a:r>
                      <a:r>
                        <a:rPr sz="900" spc="105" dirty="0">
                          <a:latin typeface="Calibri"/>
                          <a:cs typeface="Calibri"/>
                        </a:rPr>
                        <a:t> </a:t>
                      </a:r>
                      <a:r>
                        <a:rPr sz="900" dirty="0">
                          <a:latin typeface="Calibri"/>
                          <a:cs typeface="Calibri"/>
                        </a:rPr>
                        <a:t>setpoint.</a:t>
                      </a:r>
                      <a:r>
                        <a:rPr sz="900" spc="100" dirty="0">
                          <a:latin typeface="Calibri"/>
                          <a:cs typeface="Calibri"/>
                        </a:rPr>
                        <a:t> </a:t>
                      </a:r>
                      <a:r>
                        <a:rPr sz="900" spc="-25" dirty="0">
                          <a:latin typeface="Calibri"/>
                          <a:cs typeface="Calibri"/>
                        </a:rPr>
                        <a:t>If</a:t>
                      </a:r>
                      <a:r>
                        <a:rPr sz="900" spc="55" dirty="0">
                          <a:latin typeface="Calibri"/>
                          <a:cs typeface="Calibri"/>
                        </a:rPr>
                        <a:t> these</a:t>
                      </a:r>
                      <a:r>
                        <a:rPr sz="900" spc="20" dirty="0">
                          <a:latin typeface="Calibri"/>
                          <a:cs typeface="Calibri"/>
                        </a:rPr>
                        <a:t> </a:t>
                      </a:r>
                      <a:r>
                        <a:rPr sz="900" spc="65" dirty="0">
                          <a:latin typeface="Calibri"/>
                          <a:cs typeface="Calibri"/>
                        </a:rPr>
                        <a:t>settings</a:t>
                      </a:r>
                      <a:r>
                        <a:rPr sz="900" spc="15" dirty="0">
                          <a:latin typeface="Calibri"/>
                          <a:cs typeface="Calibri"/>
                        </a:rPr>
                        <a:t> </a:t>
                      </a:r>
                      <a:r>
                        <a:rPr sz="900" spc="50" dirty="0">
                          <a:latin typeface="Calibri"/>
                          <a:cs typeface="Calibri"/>
                        </a:rPr>
                        <a:t>are</a:t>
                      </a:r>
                      <a:r>
                        <a:rPr sz="900" spc="20" dirty="0">
                          <a:latin typeface="Calibri"/>
                          <a:cs typeface="Calibri"/>
                        </a:rPr>
                        <a:t> </a:t>
                      </a:r>
                      <a:r>
                        <a:rPr sz="900" spc="50" dirty="0">
                          <a:latin typeface="Calibri"/>
                          <a:cs typeface="Calibri"/>
                        </a:rPr>
                        <a:t>the</a:t>
                      </a:r>
                      <a:r>
                        <a:rPr sz="900" spc="20" dirty="0">
                          <a:latin typeface="Calibri"/>
                          <a:cs typeface="Calibri"/>
                        </a:rPr>
                        <a:t> </a:t>
                      </a:r>
                      <a:r>
                        <a:rPr sz="900" spc="60" dirty="0">
                          <a:latin typeface="Calibri"/>
                          <a:cs typeface="Calibri"/>
                        </a:rPr>
                        <a:t>same,</a:t>
                      </a:r>
                      <a:r>
                        <a:rPr sz="900" spc="20" dirty="0">
                          <a:latin typeface="Calibri"/>
                          <a:cs typeface="Calibri"/>
                        </a:rPr>
                        <a:t> </a:t>
                      </a:r>
                      <a:r>
                        <a:rPr sz="900" spc="50" dirty="0">
                          <a:latin typeface="Calibri"/>
                          <a:cs typeface="Calibri"/>
                        </a:rPr>
                        <a:t>the</a:t>
                      </a:r>
                      <a:r>
                        <a:rPr sz="900" spc="30" dirty="0">
                          <a:latin typeface="Calibri"/>
                          <a:cs typeface="Calibri"/>
                        </a:rPr>
                        <a:t> </a:t>
                      </a:r>
                      <a:r>
                        <a:rPr sz="900" spc="40" dirty="0">
                          <a:latin typeface="Calibri"/>
                          <a:cs typeface="Calibri"/>
                        </a:rPr>
                        <a:t>cool </a:t>
                      </a:r>
                      <a:r>
                        <a:rPr sz="900" spc="55" dirty="0">
                          <a:latin typeface="Calibri"/>
                          <a:cs typeface="Calibri"/>
                        </a:rPr>
                        <a:t>setpoint</a:t>
                      </a:r>
                      <a:r>
                        <a:rPr sz="900" spc="10" dirty="0">
                          <a:latin typeface="Calibri"/>
                          <a:cs typeface="Calibri"/>
                        </a:rPr>
                        <a:t> </a:t>
                      </a:r>
                      <a:r>
                        <a:rPr sz="900" spc="70" dirty="0">
                          <a:latin typeface="Calibri"/>
                          <a:cs typeface="Calibri"/>
                        </a:rPr>
                        <a:t>is</a:t>
                      </a:r>
                      <a:r>
                        <a:rPr sz="900" spc="10" dirty="0">
                          <a:latin typeface="Calibri"/>
                          <a:cs typeface="Calibri"/>
                        </a:rPr>
                        <a:t> </a:t>
                      </a:r>
                      <a:r>
                        <a:rPr sz="900" spc="50" dirty="0">
                          <a:latin typeface="Calibri"/>
                          <a:cs typeface="Calibri"/>
                        </a:rPr>
                        <a:t>not</a:t>
                      </a:r>
                      <a:r>
                        <a:rPr sz="900" spc="20" dirty="0">
                          <a:latin typeface="Calibri"/>
                          <a:cs typeface="Calibri"/>
                        </a:rPr>
                        <a:t> </a:t>
                      </a:r>
                      <a:r>
                        <a:rPr sz="900" spc="60" dirty="0">
                          <a:latin typeface="Calibri"/>
                          <a:cs typeface="Calibri"/>
                        </a:rPr>
                        <a:t>adjustable</a:t>
                      </a:r>
                      <a:r>
                        <a:rPr sz="900" spc="15" dirty="0">
                          <a:latin typeface="Calibri"/>
                          <a:cs typeface="Calibri"/>
                        </a:rPr>
                        <a:t> </a:t>
                      </a:r>
                      <a:r>
                        <a:rPr sz="900" spc="55" dirty="0">
                          <a:latin typeface="Calibri"/>
                          <a:cs typeface="Calibri"/>
                        </a:rPr>
                        <a:t>from</a:t>
                      </a:r>
                      <a:r>
                        <a:rPr sz="900" spc="20" dirty="0">
                          <a:latin typeface="Calibri"/>
                          <a:cs typeface="Calibri"/>
                        </a:rPr>
                        <a:t> </a:t>
                      </a:r>
                      <a:r>
                        <a:rPr sz="900" spc="50" dirty="0">
                          <a:latin typeface="Calibri"/>
                          <a:cs typeface="Calibri"/>
                        </a:rPr>
                        <a:t>homescreen.</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5"/>
                  </a:ext>
                </a:extLst>
              </a:tr>
              <a:tr h="1175712">
                <a:tc>
                  <a:txBody>
                    <a:bodyPr/>
                    <a:lstStyle/>
                    <a:p>
                      <a:pPr marL="24765">
                        <a:lnSpc>
                          <a:spcPct val="100000"/>
                        </a:lnSpc>
                      </a:pPr>
                      <a:r>
                        <a:rPr sz="900" spc="75" dirty="0">
                          <a:latin typeface="Calibri"/>
                          <a:cs typeface="Calibri"/>
                        </a:rPr>
                        <a:t>4100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62865" indent="-635">
                        <a:lnSpc>
                          <a:spcPts val="1000"/>
                        </a:lnSpc>
                        <a:spcBef>
                          <a:spcPts val="100"/>
                        </a:spcBef>
                      </a:pPr>
                      <a:r>
                        <a:rPr sz="900" spc="80" dirty="0">
                          <a:latin typeface="Calibri"/>
                          <a:cs typeface="Calibri"/>
                        </a:rPr>
                        <a:t>Maximum</a:t>
                      </a:r>
                      <a:r>
                        <a:rPr sz="900" spc="10" dirty="0">
                          <a:latin typeface="Calibri"/>
                          <a:cs typeface="Calibri"/>
                        </a:rPr>
                        <a:t> </a:t>
                      </a:r>
                      <a:r>
                        <a:rPr sz="900" spc="45" dirty="0">
                          <a:latin typeface="Calibri"/>
                          <a:cs typeface="Calibri"/>
                        </a:rPr>
                        <a:t>Cool Setpoint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00" dirty="0">
                          <a:latin typeface="Calibri"/>
                          <a:cs typeface="Calibri"/>
                        </a:rPr>
                        <a:t>50°</a:t>
                      </a:r>
                      <a:r>
                        <a:rPr sz="900" spc="25" dirty="0">
                          <a:latin typeface="Calibri"/>
                          <a:cs typeface="Calibri"/>
                        </a:rPr>
                        <a:t> </a:t>
                      </a:r>
                      <a:r>
                        <a:rPr sz="900" spc="135" dirty="0">
                          <a:latin typeface="Calibri"/>
                          <a:cs typeface="Calibri"/>
                        </a:rPr>
                        <a:t>F</a:t>
                      </a:r>
                      <a:r>
                        <a:rPr sz="900" spc="20" dirty="0">
                          <a:latin typeface="Calibri"/>
                          <a:cs typeface="Calibri"/>
                        </a:rPr>
                        <a:t> </a:t>
                      </a:r>
                      <a:r>
                        <a:rPr sz="900" dirty="0">
                          <a:latin typeface="Calibri"/>
                          <a:cs typeface="Calibri"/>
                        </a:rPr>
                        <a:t>to</a:t>
                      </a:r>
                      <a:r>
                        <a:rPr sz="900" spc="20" dirty="0">
                          <a:latin typeface="Calibri"/>
                          <a:cs typeface="Calibri"/>
                        </a:rPr>
                        <a:t> </a:t>
                      </a:r>
                      <a:r>
                        <a:rPr sz="900" spc="100" dirty="0">
                          <a:latin typeface="Calibri"/>
                          <a:cs typeface="Calibri"/>
                        </a:rPr>
                        <a:t>99°</a:t>
                      </a:r>
                      <a:r>
                        <a:rPr sz="900" spc="20" dirty="0">
                          <a:latin typeface="Calibri"/>
                          <a:cs typeface="Calibri"/>
                        </a:rPr>
                        <a:t> </a:t>
                      </a:r>
                      <a:r>
                        <a:rPr sz="900" spc="135" dirty="0">
                          <a:latin typeface="Calibri"/>
                          <a:cs typeface="Calibri"/>
                        </a:rPr>
                        <a:t>F</a:t>
                      </a:r>
                      <a:r>
                        <a:rPr sz="900" spc="25" dirty="0">
                          <a:latin typeface="Calibri"/>
                          <a:cs typeface="Calibri"/>
                        </a:rPr>
                        <a:t> </a:t>
                      </a:r>
                      <a:r>
                        <a:rPr sz="900" spc="-50" dirty="0">
                          <a:latin typeface="Calibri"/>
                          <a:cs typeface="Calibri"/>
                        </a:rPr>
                        <a:t>*</a:t>
                      </a:r>
                      <a:endParaRPr sz="900" dirty="0">
                        <a:latin typeface="Calibri"/>
                        <a:cs typeface="Calibri"/>
                      </a:endParaRPr>
                    </a:p>
                    <a:p>
                      <a:pPr marL="24765">
                        <a:lnSpc>
                          <a:spcPts val="1040"/>
                        </a:lnSpc>
                      </a:pPr>
                      <a:r>
                        <a:rPr sz="900" spc="105" dirty="0">
                          <a:latin typeface="Calibri"/>
                          <a:cs typeface="Calibri"/>
                        </a:rPr>
                        <a:t>31°</a:t>
                      </a:r>
                      <a:r>
                        <a:rPr sz="900" spc="25" dirty="0">
                          <a:latin typeface="Calibri"/>
                          <a:cs typeface="Calibri"/>
                        </a:rPr>
                        <a:t> </a:t>
                      </a:r>
                      <a:r>
                        <a:rPr sz="900" spc="145" dirty="0">
                          <a:latin typeface="Calibri"/>
                          <a:cs typeface="Calibri"/>
                        </a:rPr>
                        <a:t>C</a:t>
                      </a:r>
                      <a:r>
                        <a:rPr sz="900" spc="25" dirty="0">
                          <a:latin typeface="Calibri"/>
                          <a:cs typeface="Calibri"/>
                        </a:rPr>
                        <a:t> </a:t>
                      </a:r>
                      <a:r>
                        <a:rPr sz="900" dirty="0">
                          <a:latin typeface="Calibri"/>
                          <a:cs typeface="Calibri"/>
                        </a:rPr>
                        <a:t>to</a:t>
                      </a:r>
                      <a:r>
                        <a:rPr sz="900" spc="20" dirty="0">
                          <a:latin typeface="Calibri"/>
                          <a:cs typeface="Calibri"/>
                        </a:rPr>
                        <a:t> </a:t>
                      </a:r>
                      <a:r>
                        <a:rPr sz="900" spc="105" dirty="0">
                          <a:latin typeface="Calibri"/>
                          <a:cs typeface="Calibri"/>
                        </a:rPr>
                        <a:t>37°</a:t>
                      </a:r>
                      <a:r>
                        <a:rPr sz="900" spc="25" dirty="0">
                          <a:latin typeface="Calibri"/>
                          <a:cs typeface="Calibri"/>
                        </a:rPr>
                        <a:t> </a:t>
                      </a:r>
                      <a:r>
                        <a:rPr sz="900" spc="95" dirty="0">
                          <a:latin typeface="Calibri"/>
                          <a:cs typeface="Calibri"/>
                        </a:rPr>
                        <a:t>C</a:t>
                      </a:r>
                      <a:endParaRPr lang="en-US" sz="900" spc="95" dirty="0">
                        <a:latin typeface="Calibri"/>
                        <a:cs typeface="Calibri"/>
                      </a:endParaRPr>
                    </a:p>
                    <a:p>
                      <a:pPr marL="24765">
                        <a:lnSpc>
                          <a:spcPts val="1040"/>
                        </a:lnSpc>
                      </a:pPr>
                      <a:endParaRPr lang="en-US" sz="900" spc="95" dirty="0">
                        <a:latin typeface="Calibri"/>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45" dirty="0">
                          <a:highlight>
                            <a:srgbClr val="FFFF00"/>
                          </a:highlight>
                          <a:latin typeface="+mn-lt"/>
                          <a:cs typeface="Calibri"/>
                        </a:rPr>
                        <a:t>Select 90 as a default</a:t>
                      </a:r>
                      <a:endParaRPr lang="en-US" sz="900" dirty="0">
                        <a:latin typeface="+mn-lt"/>
                        <a:cs typeface="Calibri"/>
                      </a:endParaRPr>
                    </a:p>
                    <a:p>
                      <a:pPr marL="24765">
                        <a:lnSpc>
                          <a:spcPts val="104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05" dirty="0">
                          <a:latin typeface="Calibri"/>
                          <a:cs typeface="Calibri"/>
                        </a:rPr>
                        <a:t>90°</a:t>
                      </a:r>
                      <a:r>
                        <a:rPr sz="900" spc="10" dirty="0">
                          <a:latin typeface="Calibri"/>
                          <a:cs typeface="Calibri"/>
                        </a:rPr>
                        <a:t> </a:t>
                      </a:r>
                      <a:r>
                        <a:rPr sz="900" spc="75" dirty="0">
                          <a:latin typeface="Calibri"/>
                          <a:cs typeface="Calibri"/>
                        </a:rPr>
                        <a:t>F</a:t>
                      </a:r>
                      <a:endParaRPr sz="900">
                        <a:latin typeface="Calibri"/>
                        <a:cs typeface="Calibri"/>
                      </a:endParaRPr>
                    </a:p>
                    <a:p>
                      <a:pPr marL="24765">
                        <a:lnSpc>
                          <a:spcPts val="1040"/>
                        </a:lnSpc>
                      </a:pPr>
                      <a:r>
                        <a:rPr sz="900" spc="85" dirty="0">
                          <a:latin typeface="Calibri"/>
                          <a:cs typeface="Calibri"/>
                        </a:rPr>
                        <a:t>(32°</a:t>
                      </a:r>
                      <a:r>
                        <a:rPr sz="900" spc="15" dirty="0">
                          <a:latin typeface="Calibri"/>
                          <a:cs typeface="Calibri"/>
                        </a:rPr>
                        <a:t> </a:t>
                      </a:r>
                      <a:r>
                        <a:rPr sz="900" spc="65" dirty="0">
                          <a:latin typeface="Calibri"/>
                          <a:cs typeface="Calibri"/>
                        </a:rPr>
                        <a:t>C)</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0485">
                        <a:lnSpc>
                          <a:spcPct val="92600"/>
                        </a:lnSpc>
                        <a:spcBef>
                          <a:spcPts val="80"/>
                        </a:spcBef>
                      </a:pPr>
                      <a:r>
                        <a:rPr sz="900" spc="60" dirty="0">
                          <a:latin typeface="Calibri"/>
                          <a:cs typeface="Calibri"/>
                        </a:rPr>
                        <a:t>The</a:t>
                      </a:r>
                      <a:r>
                        <a:rPr sz="900" spc="35" dirty="0">
                          <a:latin typeface="Calibri"/>
                          <a:cs typeface="Calibri"/>
                        </a:rPr>
                        <a:t> </a:t>
                      </a:r>
                      <a:r>
                        <a:rPr sz="900" spc="60" dirty="0">
                          <a:latin typeface="Calibri"/>
                          <a:cs typeface="Calibri"/>
                        </a:rPr>
                        <a:t>user</a:t>
                      </a:r>
                      <a:r>
                        <a:rPr sz="900" spc="40" dirty="0">
                          <a:latin typeface="Calibri"/>
                          <a:cs typeface="Calibri"/>
                        </a:rPr>
                        <a:t> </a:t>
                      </a:r>
                      <a:r>
                        <a:rPr sz="900" spc="65" dirty="0">
                          <a:latin typeface="Calibri"/>
                          <a:cs typeface="Calibri"/>
                        </a:rPr>
                        <a:t>cannot</a:t>
                      </a:r>
                      <a:r>
                        <a:rPr sz="900" spc="35" dirty="0">
                          <a:latin typeface="Calibri"/>
                          <a:cs typeface="Calibri"/>
                        </a:rPr>
                        <a:t> </a:t>
                      </a:r>
                      <a:r>
                        <a:rPr sz="900" spc="50" dirty="0">
                          <a:latin typeface="Calibri"/>
                          <a:cs typeface="Calibri"/>
                        </a:rPr>
                        <a:t>set</a:t>
                      </a:r>
                      <a:r>
                        <a:rPr sz="900" spc="40" dirty="0">
                          <a:latin typeface="Calibri"/>
                          <a:cs typeface="Calibri"/>
                        </a:rPr>
                        <a:t> </a:t>
                      </a:r>
                      <a:r>
                        <a:rPr sz="900" dirty="0">
                          <a:latin typeface="Calibri"/>
                          <a:cs typeface="Calibri"/>
                        </a:rPr>
                        <a:t>the</a:t>
                      </a:r>
                      <a:r>
                        <a:rPr sz="900" spc="35" dirty="0">
                          <a:latin typeface="Calibri"/>
                          <a:cs typeface="Calibri"/>
                        </a:rPr>
                        <a:t> </a:t>
                      </a:r>
                      <a:r>
                        <a:rPr sz="900" spc="55" dirty="0">
                          <a:latin typeface="Calibri"/>
                          <a:cs typeface="Calibri"/>
                        </a:rPr>
                        <a:t>cool</a:t>
                      </a:r>
                      <a:r>
                        <a:rPr sz="900" spc="40" dirty="0">
                          <a:latin typeface="Calibri"/>
                          <a:cs typeface="Calibri"/>
                        </a:rPr>
                        <a:t> </a:t>
                      </a:r>
                      <a:r>
                        <a:rPr sz="900" spc="50" dirty="0">
                          <a:latin typeface="Calibri"/>
                          <a:cs typeface="Calibri"/>
                        </a:rPr>
                        <a:t>setpoint</a:t>
                      </a:r>
                      <a:r>
                        <a:rPr sz="900" spc="35" dirty="0">
                          <a:latin typeface="Calibri"/>
                          <a:cs typeface="Calibri"/>
                        </a:rPr>
                        <a:t> </a:t>
                      </a:r>
                      <a:r>
                        <a:rPr sz="900" spc="40" dirty="0">
                          <a:latin typeface="Calibri"/>
                          <a:cs typeface="Calibri"/>
                        </a:rPr>
                        <a:t>above </a:t>
                      </a:r>
                      <a:r>
                        <a:rPr sz="900" spc="55" dirty="0">
                          <a:latin typeface="Calibri"/>
                          <a:cs typeface="Calibri"/>
                        </a:rPr>
                        <a:t>this</a:t>
                      </a:r>
                      <a:r>
                        <a:rPr sz="900" spc="75" dirty="0">
                          <a:latin typeface="Calibri"/>
                          <a:cs typeface="Calibri"/>
                        </a:rPr>
                        <a:t> </a:t>
                      </a:r>
                      <a:r>
                        <a:rPr sz="900" dirty="0">
                          <a:latin typeface="Calibri"/>
                          <a:cs typeface="Calibri"/>
                        </a:rPr>
                        <a:t>level.</a:t>
                      </a:r>
                      <a:r>
                        <a:rPr sz="900" spc="65" dirty="0">
                          <a:latin typeface="Calibri"/>
                          <a:cs typeface="Calibri"/>
                        </a:rPr>
                        <a:t> </a:t>
                      </a:r>
                      <a:r>
                        <a:rPr sz="900" spc="55" dirty="0">
                          <a:latin typeface="Calibri"/>
                          <a:cs typeface="Calibri"/>
                        </a:rPr>
                        <a:t>Thermostat</a:t>
                      </a:r>
                      <a:r>
                        <a:rPr sz="900" spc="70" dirty="0">
                          <a:latin typeface="Calibri"/>
                          <a:cs typeface="Calibri"/>
                        </a:rPr>
                        <a:t> </a:t>
                      </a:r>
                      <a:r>
                        <a:rPr sz="900" spc="65" dirty="0">
                          <a:latin typeface="Calibri"/>
                          <a:cs typeface="Calibri"/>
                        </a:rPr>
                        <a:t>needs</a:t>
                      </a:r>
                      <a:r>
                        <a:rPr sz="900" spc="75" dirty="0">
                          <a:latin typeface="Calibri"/>
                          <a:cs typeface="Calibri"/>
                        </a:rPr>
                        <a:t> </a:t>
                      </a:r>
                      <a:r>
                        <a:rPr sz="900" dirty="0">
                          <a:latin typeface="Calibri"/>
                          <a:cs typeface="Calibri"/>
                        </a:rPr>
                        <a:t>to</a:t>
                      </a:r>
                      <a:r>
                        <a:rPr sz="900" spc="70" dirty="0">
                          <a:latin typeface="Calibri"/>
                          <a:cs typeface="Calibri"/>
                        </a:rPr>
                        <a:t> </a:t>
                      </a:r>
                      <a:r>
                        <a:rPr sz="900" spc="25" dirty="0">
                          <a:latin typeface="Calibri"/>
                          <a:cs typeface="Calibri"/>
                        </a:rPr>
                        <a:t>be </a:t>
                      </a:r>
                      <a:r>
                        <a:rPr sz="900" spc="60" dirty="0">
                          <a:latin typeface="Calibri"/>
                          <a:cs typeface="Calibri"/>
                        </a:rPr>
                        <a:t>configured</a:t>
                      </a:r>
                      <a:r>
                        <a:rPr sz="900" spc="55" dirty="0">
                          <a:latin typeface="Calibri"/>
                          <a:cs typeface="Calibri"/>
                        </a:rPr>
                        <a:t> </a:t>
                      </a:r>
                      <a:r>
                        <a:rPr sz="900" dirty="0">
                          <a:latin typeface="Calibri"/>
                          <a:cs typeface="Calibri"/>
                        </a:rPr>
                        <a:t>for</a:t>
                      </a:r>
                      <a:r>
                        <a:rPr sz="900" spc="55" dirty="0">
                          <a:latin typeface="Calibri"/>
                          <a:cs typeface="Calibri"/>
                        </a:rPr>
                        <a:t> </a:t>
                      </a:r>
                      <a:r>
                        <a:rPr sz="900" dirty="0">
                          <a:latin typeface="Calibri"/>
                          <a:cs typeface="Calibri"/>
                        </a:rPr>
                        <a:t>at</a:t>
                      </a:r>
                      <a:r>
                        <a:rPr sz="900" spc="60" dirty="0">
                          <a:latin typeface="Calibri"/>
                          <a:cs typeface="Calibri"/>
                        </a:rPr>
                        <a:t> </a:t>
                      </a:r>
                      <a:r>
                        <a:rPr sz="900" spc="50" dirty="0">
                          <a:latin typeface="Calibri"/>
                          <a:cs typeface="Calibri"/>
                        </a:rPr>
                        <a:t>least</a:t>
                      </a:r>
                      <a:r>
                        <a:rPr sz="900" spc="55" dirty="0">
                          <a:latin typeface="Calibri"/>
                          <a:cs typeface="Calibri"/>
                        </a:rPr>
                        <a:t> </a:t>
                      </a:r>
                      <a:r>
                        <a:rPr sz="900" spc="100" dirty="0">
                          <a:latin typeface="Calibri"/>
                          <a:cs typeface="Calibri"/>
                        </a:rPr>
                        <a:t>1</a:t>
                      </a:r>
                      <a:r>
                        <a:rPr sz="900" spc="55" dirty="0">
                          <a:latin typeface="Calibri"/>
                          <a:cs typeface="Calibri"/>
                        </a:rPr>
                        <a:t> </a:t>
                      </a:r>
                      <a:r>
                        <a:rPr sz="900" spc="50" dirty="0">
                          <a:latin typeface="Calibri"/>
                          <a:cs typeface="Calibri"/>
                        </a:rPr>
                        <a:t>cool/compressor </a:t>
                      </a:r>
                      <a:r>
                        <a:rPr sz="900" spc="45" dirty="0">
                          <a:latin typeface="Calibri"/>
                          <a:cs typeface="Calibri"/>
                        </a:rPr>
                        <a:t>stage.</a:t>
                      </a:r>
                      <a:endParaRPr sz="900">
                        <a:latin typeface="Calibri"/>
                        <a:cs typeface="Calibri"/>
                      </a:endParaRPr>
                    </a:p>
                    <a:p>
                      <a:pPr marL="24765" marR="79375">
                        <a:lnSpc>
                          <a:spcPts val="1000"/>
                        </a:lnSpc>
                        <a:spcBef>
                          <a:spcPts val="20"/>
                        </a:spcBef>
                      </a:pPr>
                      <a:r>
                        <a:rPr sz="900" spc="-85" dirty="0">
                          <a:latin typeface="Calibri"/>
                          <a:cs typeface="Calibri"/>
                        </a:rPr>
                        <a:t>*</a:t>
                      </a:r>
                      <a:r>
                        <a:rPr sz="900" spc="15" dirty="0">
                          <a:latin typeface="Calibri"/>
                          <a:cs typeface="Calibri"/>
                        </a:rPr>
                        <a:t> </a:t>
                      </a:r>
                      <a:r>
                        <a:rPr sz="900" spc="65" dirty="0">
                          <a:latin typeface="Calibri"/>
                          <a:cs typeface="Calibri"/>
                        </a:rPr>
                        <a:t>The</a:t>
                      </a:r>
                      <a:r>
                        <a:rPr sz="900" spc="15" dirty="0">
                          <a:latin typeface="Calibri"/>
                          <a:cs typeface="Calibri"/>
                        </a:rPr>
                        <a:t> </a:t>
                      </a:r>
                      <a:r>
                        <a:rPr sz="900" spc="85" dirty="0">
                          <a:latin typeface="Calibri"/>
                          <a:cs typeface="Calibri"/>
                        </a:rPr>
                        <a:t>maximum</a:t>
                      </a:r>
                      <a:r>
                        <a:rPr sz="900" spc="15" dirty="0">
                          <a:latin typeface="Calibri"/>
                          <a:cs typeface="Calibri"/>
                        </a:rPr>
                        <a:t> </a:t>
                      </a:r>
                      <a:r>
                        <a:rPr sz="900" spc="55" dirty="0">
                          <a:latin typeface="Calibri"/>
                          <a:cs typeface="Calibri"/>
                        </a:rPr>
                        <a:t>cool</a:t>
                      </a:r>
                      <a:r>
                        <a:rPr sz="900" spc="15" dirty="0">
                          <a:latin typeface="Calibri"/>
                          <a:cs typeface="Calibri"/>
                        </a:rPr>
                        <a:t> </a:t>
                      </a:r>
                      <a:r>
                        <a:rPr sz="900" spc="50" dirty="0">
                          <a:latin typeface="Calibri"/>
                          <a:cs typeface="Calibri"/>
                        </a:rPr>
                        <a:t>setpoint</a:t>
                      </a:r>
                      <a:r>
                        <a:rPr sz="900" spc="15" dirty="0">
                          <a:latin typeface="Calibri"/>
                          <a:cs typeface="Calibri"/>
                        </a:rPr>
                        <a:t> </a:t>
                      </a:r>
                      <a:r>
                        <a:rPr sz="900" spc="65" dirty="0">
                          <a:latin typeface="Calibri"/>
                          <a:cs typeface="Calibri"/>
                        </a:rPr>
                        <a:t>cannot</a:t>
                      </a:r>
                      <a:r>
                        <a:rPr sz="900" spc="25" dirty="0">
                          <a:latin typeface="Calibri"/>
                          <a:cs typeface="Calibri"/>
                        </a:rPr>
                        <a:t> </a:t>
                      </a:r>
                      <a:r>
                        <a:rPr sz="900" spc="55" dirty="0">
                          <a:latin typeface="Calibri"/>
                          <a:cs typeface="Calibri"/>
                        </a:rPr>
                        <a:t>be</a:t>
                      </a:r>
                      <a:r>
                        <a:rPr sz="900" spc="20" dirty="0">
                          <a:latin typeface="Calibri"/>
                          <a:cs typeface="Calibri"/>
                        </a:rPr>
                        <a:t> </a:t>
                      </a:r>
                      <a:r>
                        <a:rPr sz="900" spc="25" dirty="0">
                          <a:latin typeface="Calibri"/>
                          <a:cs typeface="Calibri"/>
                        </a:rPr>
                        <a:t>set </a:t>
                      </a:r>
                      <a:r>
                        <a:rPr sz="900" dirty="0">
                          <a:latin typeface="Calibri"/>
                          <a:cs typeface="Calibri"/>
                        </a:rPr>
                        <a:t>lower</a:t>
                      </a:r>
                      <a:r>
                        <a:rPr sz="900" spc="45" dirty="0">
                          <a:latin typeface="Calibri"/>
                          <a:cs typeface="Calibri"/>
                        </a:rPr>
                        <a:t> </a:t>
                      </a:r>
                      <a:r>
                        <a:rPr sz="900" spc="65" dirty="0">
                          <a:latin typeface="Calibri"/>
                          <a:cs typeface="Calibri"/>
                        </a:rPr>
                        <a:t>than</a:t>
                      </a:r>
                      <a:r>
                        <a:rPr sz="900" spc="55" dirty="0">
                          <a:latin typeface="Calibri"/>
                          <a:cs typeface="Calibri"/>
                        </a:rPr>
                        <a:t> </a:t>
                      </a:r>
                      <a:r>
                        <a:rPr sz="900" spc="50" dirty="0">
                          <a:latin typeface="Calibri"/>
                          <a:cs typeface="Calibri"/>
                        </a:rPr>
                        <a:t>the </a:t>
                      </a:r>
                      <a:r>
                        <a:rPr sz="900" spc="80" dirty="0">
                          <a:latin typeface="Calibri"/>
                          <a:cs typeface="Calibri"/>
                        </a:rPr>
                        <a:t>minimum</a:t>
                      </a:r>
                      <a:r>
                        <a:rPr sz="900" spc="50" dirty="0">
                          <a:latin typeface="Calibri"/>
                          <a:cs typeface="Calibri"/>
                        </a:rPr>
                        <a:t> </a:t>
                      </a:r>
                      <a:r>
                        <a:rPr sz="900" spc="55" dirty="0">
                          <a:latin typeface="Calibri"/>
                          <a:cs typeface="Calibri"/>
                        </a:rPr>
                        <a:t>cool</a:t>
                      </a:r>
                      <a:r>
                        <a:rPr sz="900" spc="50" dirty="0">
                          <a:latin typeface="Calibri"/>
                          <a:cs typeface="Calibri"/>
                        </a:rPr>
                        <a:t> </a:t>
                      </a:r>
                      <a:r>
                        <a:rPr sz="900" spc="-10" dirty="0">
                          <a:latin typeface="Calibri"/>
                          <a:cs typeface="Calibri"/>
                        </a:rPr>
                        <a:t>setpoint.</a:t>
                      </a:r>
                      <a:endParaRPr sz="900">
                        <a:latin typeface="Calibri"/>
                        <a:cs typeface="Calibri"/>
                      </a:endParaRPr>
                    </a:p>
                    <a:p>
                      <a:pPr marL="24765">
                        <a:lnSpc>
                          <a:spcPts val="940"/>
                        </a:lnSpc>
                      </a:pPr>
                      <a:r>
                        <a:rPr sz="900" dirty="0">
                          <a:latin typeface="Calibri"/>
                          <a:cs typeface="Calibri"/>
                        </a:rPr>
                        <a:t>If</a:t>
                      </a:r>
                      <a:r>
                        <a:rPr sz="900" spc="5" dirty="0">
                          <a:latin typeface="Calibri"/>
                          <a:cs typeface="Calibri"/>
                        </a:rPr>
                        <a:t> </a:t>
                      </a:r>
                      <a:r>
                        <a:rPr sz="900" spc="50" dirty="0">
                          <a:latin typeface="Calibri"/>
                          <a:cs typeface="Calibri"/>
                        </a:rPr>
                        <a:t>the</a:t>
                      </a:r>
                      <a:r>
                        <a:rPr sz="900" spc="10" dirty="0">
                          <a:latin typeface="Calibri"/>
                          <a:cs typeface="Calibri"/>
                        </a:rPr>
                        <a:t> </a:t>
                      </a:r>
                      <a:r>
                        <a:rPr sz="900" spc="80" dirty="0">
                          <a:latin typeface="Calibri"/>
                          <a:cs typeface="Calibri"/>
                        </a:rPr>
                        <a:t>max</a:t>
                      </a:r>
                      <a:r>
                        <a:rPr sz="900" spc="10" dirty="0">
                          <a:latin typeface="Calibri"/>
                          <a:cs typeface="Calibri"/>
                        </a:rPr>
                        <a:t> </a:t>
                      </a:r>
                      <a:r>
                        <a:rPr sz="900" spc="55" dirty="0">
                          <a:latin typeface="Calibri"/>
                          <a:cs typeface="Calibri"/>
                        </a:rPr>
                        <a:t>cool</a:t>
                      </a:r>
                      <a:r>
                        <a:rPr sz="900" spc="10" dirty="0">
                          <a:latin typeface="Calibri"/>
                          <a:cs typeface="Calibri"/>
                        </a:rPr>
                        <a:t> </a:t>
                      </a:r>
                      <a:r>
                        <a:rPr sz="900" spc="80" dirty="0">
                          <a:latin typeface="Calibri"/>
                          <a:cs typeface="Calibri"/>
                        </a:rPr>
                        <a:t>and</a:t>
                      </a:r>
                      <a:r>
                        <a:rPr sz="900" spc="10" dirty="0">
                          <a:latin typeface="Calibri"/>
                          <a:cs typeface="Calibri"/>
                        </a:rPr>
                        <a:t> </a:t>
                      </a:r>
                      <a:r>
                        <a:rPr sz="900" spc="80" dirty="0">
                          <a:latin typeface="Calibri"/>
                          <a:cs typeface="Calibri"/>
                        </a:rPr>
                        <a:t>min</a:t>
                      </a:r>
                      <a:r>
                        <a:rPr sz="900" spc="10" dirty="0">
                          <a:latin typeface="Calibri"/>
                          <a:cs typeface="Calibri"/>
                        </a:rPr>
                        <a:t> </a:t>
                      </a:r>
                      <a:r>
                        <a:rPr sz="900" spc="55" dirty="0">
                          <a:latin typeface="Calibri"/>
                          <a:cs typeface="Calibri"/>
                        </a:rPr>
                        <a:t>cool</a:t>
                      </a:r>
                      <a:r>
                        <a:rPr sz="900" spc="10" dirty="0">
                          <a:latin typeface="Calibri"/>
                          <a:cs typeface="Calibri"/>
                        </a:rPr>
                        <a:t> </a:t>
                      </a:r>
                      <a:r>
                        <a:rPr sz="900" spc="65" dirty="0">
                          <a:latin typeface="Calibri"/>
                          <a:cs typeface="Calibri"/>
                        </a:rPr>
                        <a:t>settings</a:t>
                      </a:r>
                      <a:r>
                        <a:rPr sz="900" spc="10" dirty="0">
                          <a:latin typeface="Calibri"/>
                          <a:cs typeface="Calibri"/>
                        </a:rPr>
                        <a:t> </a:t>
                      </a:r>
                      <a:r>
                        <a:rPr sz="900" spc="50" dirty="0">
                          <a:latin typeface="Calibri"/>
                          <a:cs typeface="Calibri"/>
                        </a:rPr>
                        <a:t>are</a:t>
                      </a:r>
                      <a:r>
                        <a:rPr sz="900" spc="15" dirty="0">
                          <a:latin typeface="Calibri"/>
                          <a:cs typeface="Calibri"/>
                        </a:rPr>
                        <a:t> </a:t>
                      </a:r>
                      <a:r>
                        <a:rPr sz="900" spc="-25" dirty="0">
                          <a:latin typeface="Calibri"/>
                          <a:cs typeface="Calibri"/>
                        </a:rPr>
                        <a:t>the</a:t>
                      </a:r>
                      <a:endParaRPr sz="900">
                        <a:latin typeface="Calibri"/>
                        <a:cs typeface="Calibri"/>
                      </a:endParaRPr>
                    </a:p>
                    <a:p>
                      <a:pPr marL="24765" marR="237490">
                        <a:lnSpc>
                          <a:spcPts val="1000"/>
                        </a:lnSpc>
                        <a:spcBef>
                          <a:spcPts val="60"/>
                        </a:spcBef>
                      </a:pPr>
                      <a:r>
                        <a:rPr sz="900" spc="60" dirty="0">
                          <a:latin typeface="Calibri"/>
                          <a:cs typeface="Calibri"/>
                        </a:rPr>
                        <a:t>same,</a:t>
                      </a:r>
                      <a:r>
                        <a:rPr sz="900" spc="10" dirty="0">
                          <a:latin typeface="Calibri"/>
                          <a:cs typeface="Calibri"/>
                        </a:rPr>
                        <a:t> </a:t>
                      </a:r>
                      <a:r>
                        <a:rPr sz="900" spc="50" dirty="0">
                          <a:latin typeface="Calibri"/>
                          <a:cs typeface="Calibri"/>
                        </a:rPr>
                        <a:t>the</a:t>
                      </a:r>
                      <a:r>
                        <a:rPr sz="900" spc="20" dirty="0">
                          <a:latin typeface="Calibri"/>
                          <a:cs typeface="Calibri"/>
                        </a:rPr>
                        <a:t> </a:t>
                      </a:r>
                      <a:r>
                        <a:rPr sz="900" spc="60" dirty="0">
                          <a:latin typeface="Calibri"/>
                          <a:cs typeface="Calibri"/>
                        </a:rPr>
                        <a:t>cool</a:t>
                      </a:r>
                      <a:r>
                        <a:rPr sz="900" spc="15" dirty="0">
                          <a:latin typeface="Calibri"/>
                          <a:cs typeface="Calibri"/>
                        </a:rPr>
                        <a:t> </a:t>
                      </a:r>
                      <a:r>
                        <a:rPr sz="900" spc="55" dirty="0">
                          <a:latin typeface="Calibri"/>
                          <a:cs typeface="Calibri"/>
                        </a:rPr>
                        <a:t>setpoint</a:t>
                      </a:r>
                      <a:r>
                        <a:rPr sz="900" spc="15"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not</a:t>
                      </a:r>
                      <a:r>
                        <a:rPr sz="900" spc="15" dirty="0">
                          <a:latin typeface="Calibri"/>
                          <a:cs typeface="Calibri"/>
                        </a:rPr>
                        <a:t> </a:t>
                      </a:r>
                      <a:r>
                        <a:rPr sz="900" spc="50" dirty="0">
                          <a:latin typeface="Calibri"/>
                          <a:cs typeface="Calibri"/>
                        </a:rPr>
                        <a:t>adjustable from</a:t>
                      </a:r>
                      <a:r>
                        <a:rPr sz="900" spc="20" dirty="0">
                          <a:latin typeface="Calibri"/>
                          <a:cs typeface="Calibri"/>
                        </a:rPr>
                        <a:t> </a:t>
                      </a:r>
                      <a:r>
                        <a:rPr sz="900" spc="45" dirty="0">
                          <a:latin typeface="Calibri"/>
                          <a:cs typeface="Calibri"/>
                        </a:rPr>
                        <a:t>homescreen.</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6"/>
                  </a:ext>
                </a:extLst>
              </a:tr>
              <a:tr h="1050011">
                <a:tc>
                  <a:txBody>
                    <a:bodyPr/>
                    <a:lstStyle/>
                    <a:p>
                      <a:pPr marL="24765">
                        <a:lnSpc>
                          <a:spcPct val="100000"/>
                        </a:lnSpc>
                      </a:pPr>
                      <a:r>
                        <a:rPr sz="900" spc="80" dirty="0">
                          <a:latin typeface="Calibri"/>
                          <a:cs typeface="Calibri"/>
                        </a:rPr>
                        <a:t>4100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67945" indent="-635">
                        <a:lnSpc>
                          <a:spcPts val="1000"/>
                        </a:lnSpc>
                        <a:spcBef>
                          <a:spcPts val="100"/>
                        </a:spcBef>
                      </a:pPr>
                      <a:r>
                        <a:rPr sz="900" spc="80" dirty="0">
                          <a:latin typeface="Calibri"/>
                          <a:cs typeface="Calibri"/>
                        </a:rPr>
                        <a:t>Minimum</a:t>
                      </a:r>
                      <a:r>
                        <a:rPr sz="900" spc="10" dirty="0">
                          <a:latin typeface="Calibri"/>
                          <a:cs typeface="Calibri"/>
                        </a:rPr>
                        <a:t> </a:t>
                      </a:r>
                      <a:r>
                        <a:rPr sz="900" spc="50" dirty="0">
                          <a:latin typeface="Calibri"/>
                          <a:cs typeface="Calibri"/>
                        </a:rPr>
                        <a:t>Heat </a:t>
                      </a:r>
                      <a:r>
                        <a:rPr sz="900" spc="45" dirty="0">
                          <a:latin typeface="Calibri"/>
                          <a:cs typeface="Calibri"/>
                        </a:rPr>
                        <a:t>Setpoint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00" dirty="0">
                          <a:latin typeface="Calibri"/>
                          <a:cs typeface="Calibri"/>
                        </a:rPr>
                        <a:t>40°</a:t>
                      </a:r>
                      <a:r>
                        <a:rPr sz="900" spc="25" dirty="0">
                          <a:latin typeface="Calibri"/>
                          <a:cs typeface="Calibri"/>
                        </a:rPr>
                        <a:t> </a:t>
                      </a:r>
                      <a:r>
                        <a:rPr sz="900" spc="135" dirty="0">
                          <a:latin typeface="Calibri"/>
                          <a:cs typeface="Calibri"/>
                        </a:rPr>
                        <a:t>F</a:t>
                      </a:r>
                      <a:r>
                        <a:rPr sz="900" spc="20" dirty="0">
                          <a:latin typeface="Calibri"/>
                          <a:cs typeface="Calibri"/>
                        </a:rPr>
                        <a:t> </a:t>
                      </a:r>
                      <a:r>
                        <a:rPr sz="900" dirty="0">
                          <a:latin typeface="Calibri"/>
                          <a:cs typeface="Calibri"/>
                        </a:rPr>
                        <a:t>to</a:t>
                      </a:r>
                      <a:r>
                        <a:rPr sz="900" spc="20" dirty="0">
                          <a:latin typeface="Calibri"/>
                          <a:cs typeface="Calibri"/>
                        </a:rPr>
                        <a:t> </a:t>
                      </a:r>
                      <a:r>
                        <a:rPr sz="900" spc="100" dirty="0">
                          <a:latin typeface="Calibri"/>
                          <a:cs typeface="Calibri"/>
                        </a:rPr>
                        <a:t>90°</a:t>
                      </a:r>
                      <a:r>
                        <a:rPr sz="900" spc="20" dirty="0">
                          <a:latin typeface="Calibri"/>
                          <a:cs typeface="Calibri"/>
                        </a:rPr>
                        <a:t> </a:t>
                      </a:r>
                      <a:r>
                        <a:rPr sz="900" spc="135" dirty="0">
                          <a:latin typeface="Calibri"/>
                          <a:cs typeface="Calibri"/>
                        </a:rPr>
                        <a:t>F</a:t>
                      </a:r>
                      <a:r>
                        <a:rPr sz="900" spc="25" dirty="0">
                          <a:latin typeface="Calibri"/>
                          <a:cs typeface="Calibri"/>
                        </a:rPr>
                        <a:t> </a:t>
                      </a:r>
                      <a:r>
                        <a:rPr sz="900" spc="-50" dirty="0">
                          <a:latin typeface="Calibri"/>
                          <a:cs typeface="Calibri"/>
                        </a:rPr>
                        <a:t>*</a:t>
                      </a:r>
                      <a:endParaRPr sz="900" dirty="0">
                        <a:latin typeface="Calibri"/>
                        <a:cs typeface="Calibri"/>
                      </a:endParaRPr>
                    </a:p>
                    <a:p>
                      <a:pPr marL="24765">
                        <a:lnSpc>
                          <a:spcPts val="1040"/>
                        </a:lnSpc>
                      </a:pPr>
                      <a:r>
                        <a:rPr sz="900" spc="70" dirty="0">
                          <a:latin typeface="Calibri"/>
                          <a:cs typeface="Calibri"/>
                        </a:rPr>
                        <a:t>4.5°</a:t>
                      </a:r>
                      <a:r>
                        <a:rPr sz="900" spc="25" dirty="0">
                          <a:latin typeface="Calibri"/>
                          <a:cs typeface="Calibri"/>
                        </a:rPr>
                        <a:t> </a:t>
                      </a:r>
                      <a:r>
                        <a:rPr sz="900" spc="145" dirty="0">
                          <a:latin typeface="Calibri"/>
                          <a:cs typeface="Calibri"/>
                        </a:rPr>
                        <a:t>C</a:t>
                      </a:r>
                      <a:r>
                        <a:rPr sz="900" spc="30" dirty="0">
                          <a:latin typeface="Calibri"/>
                          <a:cs typeface="Calibri"/>
                        </a:rPr>
                        <a:t> </a:t>
                      </a:r>
                      <a:r>
                        <a:rPr sz="900" dirty="0">
                          <a:latin typeface="Calibri"/>
                          <a:cs typeface="Calibri"/>
                        </a:rPr>
                        <a:t>to</a:t>
                      </a:r>
                      <a:r>
                        <a:rPr sz="900" spc="25" dirty="0">
                          <a:latin typeface="Calibri"/>
                          <a:cs typeface="Calibri"/>
                        </a:rPr>
                        <a:t> </a:t>
                      </a:r>
                      <a:r>
                        <a:rPr sz="900" spc="105" dirty="0">
                          <a:latin typeface="Calibri"/>
                          <a:cs typeface="Calibri"/>
                        </a:rPr>
                        <a:t>32°</a:t>
                      </a:r>
                      <a:r>
                        <a:rPr sz="900" spc="30" dirty="0">
                          <a:latin typeface="Calibri"/>
                          <a:cs typeface="Calibri"/>
                        </a:rPr>
                        <a:t> </a:t>
                      </a:r>
                      <a:r>
                        <a:rPr sz="900" spc="85" dirty="0">
                          <a:latin typeface="Calibri"/>
                          <a:cs typeface="Calibri"/>
                        </a:rPr>
                        <a:t>C</a:t>
                      </a:r>
                      <a:endParaRPr lang="en-US" sz="900" spc="85" dirty="0">
                        <a:latin typeface="Calibri"/>
                        <a:cs typeface="Calibri"/>
                      </a:endParaRPr>
                    </a:p>
                    <a:p>
                      <a:pPr marL="24765">
                        <a:lnSpc>
                          <a:spcPts val="1040"/>
                        </a:lnSpc>
                      </a:pPr>
                      <a:endParaRPr lang="en-US" sz="900" spc="85" dirty="0">
                        <a:latin typeface="Calibri"/>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45" dirty="0">
                          <a:highlight>
                            <a:srgbClr val="FFFF00"/>
                          </a:highlight>
                          <a:latin typeface="+mn-lt"/>
                          <a:cs typeface="Calibri"/>
                        </a:rPr>
                        <a:t>Select 50 as a default</a:t>
                      </a:r>
                      <a:endParaRPr lang="en-US" sz="900" dirty="0">
                        <a:latin typeface="+mn-lt"/>
                        <a:cs typeface="Calibri"/>
                      </a:endParaRPr>
                    </a:p>
                    <a:p>
                      <a:pPr marL="24765">
                        <a:lnSpc>
                          <a:spcPts val="1040"/>
                        </a:lnSpc>
                      </a:pPr>
                      <a:endParaRPr lang="en-US" sz="900" spc="85" dirty="0">
                        <a:latin typeface="Calibri"/>
                        <a:cs typeface="Calibri"/>
                      </a:endParaRPr>
                    </a:p>
                    <a:p>
                      <a:pPr marL="24765">
                        <a:lnSpc>
                          <a:spcPts val="1040"/>
                        </a:lnSpc>
                      </a:pPr>
                      <a:endParaRPr lang="en-US" sz="900" spc="85" dirty="0">
                        <a:latin typeface="Calibri"/>
                        <a:cs typeface="Calibri"/>
                      </a:endParaRPr>
                    </a:p>
                    <a:p>
                      <a:pPr marL="24765">
                        <a:lnSpc>
                          <a:spcPts val="104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05" dirty="0">
                          <a:latin typeface="Calibri"/>
                          <a:cs typeface="Calibri"/>
                        </a:rPr>
                        <a:t>50°</a:t>
                      </a:r>
                      <a:r>
                        <a:rPr sz="900" spc="10" dirty="0">
                          <a:latin typeface="Calibri"/>
                          <a:cs typeface="Calibri"/>
                        </a:rPr>
                        <a:t> </a:t>
                      </a:r>
                      <a:r>
                        <a:rPr sz="900" spc="75" dirty="0">
                          <a:latin typeface="Calibri"/>
                          <a:cs typeface="Calibri"/>
                        </a:rPr>
                        <a:t>F</a:t>
                      </a:r>
                      <a:endParaRPr sz="900">
                        <a:latin typeface="Calibri"/>
                        <a:cs typeface="Calibri"/>
                      </a:endParaRPr>
                    </a:p>
                    <a:p>
                      <a:pPr marL="24765">
                        <a:lnSpc>
                          <a:spcPts val="1040"/>
                        </a:lnSpc>
                      </a:pPr>
                      <a:r>
                        <a:rPr sz="900" spc="85" dirty="0">
                          <a:latin typeface="Calibri"/>
                          <a:cs typeface="Calibri"/>
                        </a:rPr>
                        <a:t>(10°</a:t>
                      </a:r>
                      <a:r>
                        <a:rPr sz="900" spc="15" dirty="0">
                          <a:latin typeface="Calibri"/>
                          <a:cs typeface="Calibri"/>
                        </a:rPr>
                        <a:t> </a:t>
                      </a:r>
                      <a:r>
                        <a:rPr sz="900" spc="65" dirty="0">
                          <a:latin typeface="Calibri"/>
                          <a:cs typeface="Calibri"/>
                        </a:rPr>
                        <a:t>C)</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3815">
                        <a:lnSpc>
                          <a:spcPct val="92500"/>
                        </a:lnSpc>
                        <a:spcBef>
                          <a:spcPts val="80"/>
                        </a:spcBef>
                      </a:pPr>
                      <a:r>
                        <a:rPr sz="900" spc="60" dirty="0">
                          <a:latin typeface="Calibri"/>
                          <a:cs typeface="Calibri"/>
                        </a:rPr>
                        <a:t>The</a:t>
                      </a:r>
                      <a:r>
                        <a:rPr sz="900" spc="40" dirty="0">
                          <a:latin typeface="Calibri"/>
                          <a:cs typeface="Calibri"/>
                        </a:rPr>
                        <a:t> </a:t>
                      </a:r>
                      <a:r>
                        <a:rPr sz="900" spc="60" dirty="0">
                          <a:latin typeface="Calibri"/>
                          <a:cs typeface="Calibri"/>
                        </a:rPr>
                        <a:t>user</a:t>
                      </a:r>
                      <a:r>
                        <a:rPr sz="900" spc="45" dirty="0">
                          <a:latin typeface="Calibri"/>
                          <a:cs typeface="Calibri"/>
                        </a:rPr>
                        <a:t> </a:t>
                      </a:r>
                      <a:r>
                        <a:rPr sz="900" spc="65" dirty="0">
                          <a:latin typeface="Calibri"/>
                          <a:cs typeface="Calibri"/>
                        </a:rPr>
                        <a:t>cannot</a:t>
                      </a:r>
                      <a:r>
                        <a:rPr sz="900" spc="40" dirty="0">
                          <a:latin typeface="Calibri"/>
                          <a:cs typeface="Calibri"/>
                        </a:rPr>
                        <a:t> </a:t>
                      </a:r>
                      <a:r>
                        <a:rPr sz="900" spc="50" dirty="0">
                          <a:latin typeface="Calibri"/>
                          <a:cs typeface="Calibri"/>
                        </a:rPr>
                        <a:t>set</a:t>
                      </a:r>
                      <a:r>
                        <a:rPr sz="900" spc="40" dirty="0">
                          <a:latin typeface="Calibri"/>
                          <a:cs typeface="Calibri"/>
                        </a:rPr>
                        <a:t> </a:t>
                      </a:r>
                      <a:r>
                        <a:rPr sz="900" dirty="0">
                          <a:latin typeface="Calibri"/>
                          <a:cs typeface="Calibri"/>
                        </a:rPr>
                        <a:t>the</a:t>
                      </a:r>
                      <a:r>
                        <a:rPr sz="900" spc="45" dirty="0">
                          <a:latin typeface="Calibri"/>
                          <a:cs typeface="Calibri"/>
                        </a:rPr>
                        <a:t> </a:t>
                      </a:r>
                      <a:r>
                        <a:rPr sz="900" spc="65" dirty="0">
                          <a:latin typeface="Calibri"/>
                          <a:cs typeface="Calibri"/>
                        </a:rPr>
                        <a:t>Heat</a:t>
                      </a:r>
                      <a:r>
                        <a:rPr sz="900" spc="40" dirty="0">
                          <a:latin typeface="Calibri"/>
                          <a:cs typeface="Calibri"/>
                        </a:rPr>
                        <a:t> </a:t>
                      </a:r>
                      <a:r>
                        <a:rPr sz="900" spc="50" dirty="0">
                          <a:latin typeface="Calibri"/>
                          <a:cs typeface="Calibri"/>
                        </a:rPr>
                        <a:t>setpoint</a:t>
                      </a:r>
                      <a:r>
                        <a:rPr sz="900" spc="40" dirty="0">
                          <a:latin typeface="Calibri"/>
                          <a:cs typeface="Calibri"/>
                        </a:rPr>
                        <a:t> </a:t>
                      </a:r>
                      <a:r>
                        <a:rPr sz="900" spc="-10" dirty="0">
                          <a:latin typeface="Calibri"/>
                          <a:cs typeface="Calibri"/>
                        </a:rPr>
                        <a:t>below</a:t>
                      </a:r>
                      <a:r>
                        <a:rPr sz="900" spc="55" dirty="0">
                          <a:latin typeface="Calibri"/>
                          <a:cs typeface="Calibri"/>
                        </a:rPr>
                        <a:t> this</a:t>
                      </a:r>
                      <a:r>
                        <a:rPr sz="900" spc="75" dirty="0">
                          <a:latin typeface="Calibri"/>
                          <a:cs typeface="Calibri"/>
                        </a:rPr>
                        <a:t> </a:t>
                      </a:r>
                      <a:r>
                        <a:rPr sz="900" dirty="0">
                          <a:latin typeface="Calibri"/>
                          <a:cs typeface="Calibri"/>
                        </a:rPr>
                        <a:t>level.</a:t>
                      </a:r>
                      <a:r>
                        <a:rPr sz="900" spc="65" dirty="0">
                          <a:latin typeface="Calibri"/>
                          <a:cs typeface="Calibri"/>
                        </a:rPr>
                        <a:t> </a:t>
                      </a:r>
                      <a:r>
                        <a:rPr sz="900" spc="55" dirty="0">
                          <a:latin typeface="Calibri"/>
                          <a:cs typeface="Calibri"/>
                        </a:rPr>
                        <a:t>Thermostat</a:t>
                      </a:r>
                      <a:r>
                        <a:rPr sz="900" spc="70" dirty="0">
                          <a:latin typeface="Calibri"/>
                          <a:cs typeface="Calibri"/>
                        </a:rPr>
                        <a:t> </a:t>
                      </a:r>
                      <a:r>
                        <a:rPr sz="900" spc="65" dirty="0">
                          <a:latin typeface="Calibri"/>
                          <a:cs typeface="Calibri"/>
                        </a:rPr>
                        <a:t>needs</a:t>
                      </a:r>
                      <a:r>
                        <a:rPr sz="900" spc="75" dirty="0">
                          <a:latin typeface="Calibri"/>
                          <a:cs typeface="Calibri"/>
                        </a:rPr>
                        <a:t> </a:t>
                      </a:r>
                      <a:r>
                        <a:rPr sz="900" dirty="0">
                          <a:latin typeface="Calibri"/>
                          <a:cs typeface="Calibri"/>
                        </a:rPr>
                        <a:t>to</a:t>
                      </a:r>
                      <a:r>
                        <a:rPr sz="900" spc="70" dirty="0">
                          <a:latin typeface="Calibri"/>
                          <a:cs typeface="Calibri"/>
                        </a:rPr>
                        <a:t> </a:t>
                      </a:r>
                      <a:r>
                        <a:rPr sz="900" spc="25" dirty="0">
                          <a:latin typeface="Calibri"/>
                          <a:cs typeface="Calibri"/>
                        </a:rPr>
                        <a:t>be</a:t>
                      </a:r>
                      <a:r>
                        <a:rPr sz="900" spc="500" dirty="0">
                          <a:latin typeface="Calibri"/>
                          <a:cs typeface="Calibri"/>
                        </a:rPr>
                        <a:t> </a:t>
                      </a:r>
                      <a:r>
                        <a:rPr sz="900" spc="60" dirty="0">
                          <a:latin typeface="Calibri"/>
                          <a:cs typeface="Calibri"/>
                        </a:rPr>
                        <a:t>configured</a:t>
                      </a:r>
                      <a:r>
                        <a:rPr sz="900" spc="50" dirty="0">
                          <a:latin typeface="Calibri"/>
                          <a:cs typeface="Calibri"/>
                        </a:rPr>
                        <a:t> </a:t>
                      </a:r>
                      <a:r>
                        <a:rPr sz="900" dirty="0">
                          <a:latin typeface="Calibri"/>
                          <a:cs typeface="Calibri"/>
                        </a:rPr>
                        <a:t>for</a:t>
                      </a:r>
                      <a:r>
                        <a:rPr sz="900" spc="50" dirty="0">
                          <a:latin typeface="Calibri"/>
                          <a:cs typeface="Calibri"/>
                        </a:rPr>
                        <a:t> </a:t>
                      </a:r>
                      <a:r>
                        <a:rPr sz="900" dirty="0">
                          <a:latin typeface="Calibri"/>
                          <a:cs typeface="Calibri"/>
                        </a:rPr>
                        <a:t>at</a:t>
                      </a:r>
                      <a:r>
                        <a:rPr sz="900" spc="50" dirty="0">
                          <a:latin typeface="Calibri"/>
                          <a:cs typeface="Calibri"/>
                        </a:rPr>
                        <a:t> least </a:t>
                      </a:r>
                      <a:r>
                        <a:rPr sz="900" spc="100" dirty="0">
                          <a:latin typeface="Calibri"/>
                          <a:cs typeface="Calibri"/>
                        </a:rPr>
                        <a:t>1</a:t>
                      </a:r>
                      <a:r>
                        <a:rPr sz="900" spc="50" dirty="0">
                          <a:latin typeface="Calibri"/>
                          <a:cs typeface="Calibri"/>
                        </a:rPr>
                        <a:t> heat </a:t>
                      </a:r>
                      <a:r>
                        <a:rPr sz="900" spc="40" dirty="0">
                          <a:latin typeface="Calibri"/>
                          <a:cs typeface="Calibri"/>
                        </a:rPr>
                        <a:t>stage.</a:t>
                      </a:r>
                      <a:endParaRPr sz="900">
                        <a:latin typeface="Calibri"/>
                        <a:cs typeface="Calibri"/>
                      </a:endParaRPr>
                    </a:p>
                    <a:p>
                      <a:pPr marL="24765" marR="84455">
                        <a:lnSpc>
                          <a:spcPct val="92500"/>
                        </a:lnSpc>
                      </a:pPr>
                      <a:r>
                        <a:rPr sz="900" spc="-85" dirty="0">
                          <a:latin typeface="Calibri"/>
                          <a:cs typeface="Calibri"/>
                        </a:rPr>
                        <a:t>*</a:t>
                      </a:r>
                      <a:r>
                        <a:rPr sz="900" spc="15" dirty="0">
                          <a:latin typeface="Calibri"/>
                          <a:cs typeface="Calibri"/>
                        </a:rPr>
                        <a:t> </a:t>
                      </a:r>
                      <a:r>
                        <a:rPr sz="900" spc="65" dirty="0">
                          <a:latin typeface="Calibri"/>
                          <a:cs typeface="Calibri"/>
                        </a:rPr>
                        <a:t>The</a:t>
                      </a:r>
                      <a:r>
                        <a:rPr sz="900" spc="15" dirty="0">
                          <a:latin typeface="Calibri"/>
                          <a:cs typeface="Calibri"/>
                        </a:rPr>
                        <a:t> </a:t>
                      </a:r>
                      <a:r>
                        <a:rPr sz="900" spc="80" dirty="0">
                          <a:latin typeface="Calibri"/>
                          <a:cs typeface="Calibri"/>
                        </a:rPr>
                        <a:t>minimum</a:t>
                      </a:r>
                      <a:r>
                        <a:rPr sz="900" spc="15" dirty="0">
                          <a:latin typeface="Calibri"/>
                          <a:cs typeface="Calibri"/>
                        </a:rPr>
                        <a:t> </a:t>
                      </a:r>
                      <a:r>
                        <a:rPr sz="900" spc="55" dirty="0">
                          <a:latin typeface="Calibri"/>
                          <a:cs typeface="Calibri"/>
                        </a:rPr>
                        <a:t>heat</a:t>
                      </a:r>
                      <a:r>
                        <a:rPr sz="900" spc="25" dirty="0">
                          <a:latin typeface="Calibri"/>
                          <a:cs typeface="Calibri"/>
                        </a:rPr>
                        <a:t> </a:t>
                      </a:r>
                      <a:r>
                        <a:rPr sz="900" spc="50" dirty="0">
                          <a:latin typeface="Calibri"/>
                          <a:cs typeface="Calibri"/>
                        </a:rPr>
                        <a:t>setpoint</a:t>
                      </a:r>
                      <a:r>
                        <a:rPr sz="900" spc="25" dirty="0">
                          <a:latin typeface="Calibri"/>
                          <a:cs typeface="Calibri"/>
                        </a:rPr>
                        <a:t> </a:t>
                      </a:r>
                      <a:r>
                        <a:rPr sz="900" spc="65" dirty="0">
                          <a:latin typeface="Calibri"/>
                          <a:cs typeface="Calibri"/>
                        </a:rPr>
                        <a:t>cannot</a:t>
                      </a:r>
                      <a:r>
                        <a:rPr sz="900" spc="25" dirty="0">
                          <a:latin typeface="Calibri"/>
                          <a:cs typeface="Calibri"/>
                        </a:rPr>
                        <a:t> </a:t>
                      </a:r>
                      <a:r>
                        <a:rPr sz="900" spc="55" dirty="0">
                          <a:latin typeface="Calibri"/>
                          <a:cs typeface="Calibri"/>
                        </a:rPr>
                        <a:t>be</a:t>
                      </a:r>
                      <a:r>
                        <a:rPr sz="900" spc="15" dirty="0">
                          <a:latin typeface="Calibri"/>
                          <a:cs typeface="Calibri"/>
                        </a:rPr>
                        <a:t> </a:t>
                      </a:r>
                      <a:r>
                        <a:rPr sz="900" spc="25" dirty="0">
                          <a:latin typeface="Calibri"/>
                          <a:cs typeface="Calibri"/>
                        </a:rPr>
                        <a:t>set </a:t>
                      </a:r>
                      <a:r>
                        <a:rPr sz="900" spc="65" dirty="0">
                          <a:latin typeface="Calibri"/>
                          <a:cs typeface="Calibri"/>
                        </a:rPr>
                        <a:t>higher</a:t>
                      </a:r>
                      <a:r>
                        <a:rPr sz="900" spc="40" dirty="0">
                          <a:latin typeface="Calibri"/>
                          <a:cs typeface="Calibri"/>
                        </a:rPr>
                        <a:t> </a:t>
                      </a:r>
                      <a:r>
                        <a:rPr sz="900" spc="65" dirty="0">
                          <a:latin typeface="Calibri"/>
                          <a:cs typeface="Calibri"/>
                        </a:rPr>
                        <a:t>than</a:t>
                      </a:r>
                      <a:r>
                        <a:rPr sz="900" spc="40" dirty="0">
                          <a:latin typeface="Calibri"/>
                          <a:cs typeface="Calibri"/>
                        </a:rPr>
                        <a:t> </a:t>
                      </a:r>
                      <a:r>
                        <a:rPr sz="900" dirty="0">
                          <a:latin typeface="Calibri"/>
                          <a:cs typeface="Calibri"/>
                        </a:rPr>
                        <a:t>the</a:t>
                      </a:r>
                      <a:r>
                        <a:rPr sz="900" spc="40" dirty="0">
                          <a:latin typeface="Calibri"/>
                          <a:cs typeface="Calibri"/>
                        </a:rPr>
                        <a:t> </a:t>
                      </a:r>
                      <a:r>
                        <a:rPr sz="900" spc="80" dirty="0">
                          <a:latin typeface="Calibri"/>
                          <a:cs typeface="Calibri"/>
                        </a:rPr>
                        <a:t>maximum</a:t>
                      </a:r>
                      <a:r>
                        <a:rPr sz="900" spc="40" dirty="0">
                          <a:latin typeface="Calibri"/>
                          <a:cs typeface="Calibri"/>
                        </a:rPr>
                        <a:t> </a:t>
                      </a:r>
                      <a:r>
                        <a:rPr sz="900" spc="55" dirty="0">
                          <a:latin typeface="Calibri"/>
                          <a:cs typeface="Calibri"/>
                        </a:rPr>
                        <a:t>heat</a:t>
                      </a:r>
                      <a:r>
                        <a:rPr sz="900" spc="40" dirty="0">
                          <a:latin typeface="Calibri"/>
                          <a:cs typeface="Calibri"/>
                        </a:rPr>
                        <a:t> </a:t>
                      </a:r>
                      <a:r>
                        <a:rPr sz="900" spc="50" dirty="0">
                          <a:latin typeface="Calibri"/>
                          <a:cs typeface="Calibri"/>
                        </a:rPr>
                        <a:t>setpoint</a:t>
                      </a:r>
                      <a:r>
                        <a:rPr sz="900" spc="45" dirty="0">
                          <a:latin typeface="Calibri"/>
                          <a:cs typeface="Calibri"/>
                        </a:rPr>
                        <a:t> </a:t>
                      </a:r>
                      <a:r>
                        <a:rPr sz="900" spc="-25" dirty="0">
                          <a:latin typeface="Calibri"/>
                          <a:cs typeface="Calibri"/>
                        </a:rPr>
                        <a:t>or</a:t>
                      </a:r>
                      <a:r>
                        <a:rPr sz="900" spc="50" dirty="0">
                          <a:latin typeface="Calibri"/>
                          <a:cs typeface="Calibri"/>
                        </a:rPr>
                        <a:t> the</a:t>
                      </a:r>
                      <a:r>
                        <a:rPr sz="900" spc="25" dirty="0">
                          <a:latin typeface="Calibri"/>
                          <a:cs typeface="Calibri"/>
                        </a:rPr>
                        <a:t> </a:t>
                      </a:r>
                      <a:r>
                        <a:rPr sz="900" spc="80" dirty="0">
                          <a:latin typeface="Calibri"/>
                          <a:cs typeface="Calibri"/>
                        </a:rPr>
                        <a:t>minimum</a:t>
                      </a:r>
                      <a:r>
                        <a:rPr sz="900" spc="15" dirty="0">
                          <a:latin typeface="Calibri"/>
                          <a:cs typeface="Calibri"/>
                        </a:rPr>
                        <a:t> </a:t>
                      </a:r>
                      <a:r>
                        <a:rPr sz="900" spc="-10" dirty="0">
                          <a:latin typeface="Calibri"/>
                          <a:cs typeface="Calibri"/>
                        </a:rPr>
                        <a:t>cool.</a:t>
                      </a:r>
                      <a:endParaRPr sz="900">
                        <a:latin typeface="Calibri"/>
                        <a:cs typeface="Calibri"/>
                      </a:endParaRPr>
                    </a:p>
                    <a:p>
                      <a:pPr marL="24765" marR="34925">
                        <a:lnSpc>
                          <a:spcPts val="1000"/>
                        </a:lnSpc>
                        <a:spcBef>
                          <a:spcPts val="25"/>
                        </a:spcBef>
                      </a:pPr>
                      <a:r>
                        <a:rPr sz="900" dirty="0">
                          <a:latin typeface="Calibri"/>
                          <a:cs typeface="Calibri"/>
                        </a:rPr>
                        <a:t>If</a:t>
                      </a:r>
                      <a:r>
                        <a:rPr sz="900" spc="85" dirty="0">
                          <a:latin typeface="Calibri"/>
                          <a:cs typeface="Calibri"/>
                        </a:rPr>
                        <a:t> </a:t>
                      </a:r>
                      <a:r>
                        <a:rPr sz="900" spc="55" dirty="0">
                          <a:latin typeface="Calibri"/>
                          <a:cs typeface="Calibri"/>
                        </a:rPr>
                        <a:t>these</a:t>
                      </a:r>
                      <a:r>
                        <a:rPr sz="900" spc="95" dirty="0">
                          <a:latin typeface="Calibri"/>
                          <a:cs typeface="Calibri"/>
                        </a:rPr>
                        <a:t> </a:t>
                      </a:r>
                      <a:r>
                        <a:rPr sz="900" spc="60" dirty="0">
                          <a:latin typeface="Calibri"/>
                          <a:cs typeface="Calibri"/>
                        </a:rPr>
                        <a:t>settings</a:t>
                      </a:r>
                      <a:r>
                        <a:rPr sz="900" spc="85" dirty="0">
                          <a:latin typeface="Calibri"/>
                          <a:cs typeface="Calibri"/>
                        </a:rPr>
                        <a:t> </a:t>
                      </a:r>
                      <a:r>
                        <a:rPr sz="900" dirty="0">
                          <a:latin typeface="Calibri"/>
                          <a:cs typeface="Calibri"/>
                        </a:rPr>
                        <a:t>are</a:t>
                      </a:r>
                      <a:r>
                        <a:rPr sz="900" spc="90" dirty="0">
                          <a:latin typeface="Calibri"/>
                          <a:cs typeface="Calibri"/>
                        </a:rPr>
                        <a:t> </a:t>
                      </a:r>
                      <a:r>
                        <a:rPr sz="900" dirty="0">
                          <a:latin typeface="Calibri"/>
                          <a:cs typeface="Calibri"/>
                        </a:rPr>
                        <a:t>the</a:t>
                      </a:r>
                      <a:r>
                        <a:rPr sz="900" spc="85" dirty="0">
                          <a:latin typeface="Calibri"/>
                          <a:cs typeface="Calibri"/>
                        </a:rPr>
                        <a:t> </a:t>
                      </a:r>
                      <a:r>
                        <a:rPr sz="900" spc="60" dirty="0">
                          <a:latin typeface="Calibri"/>
                          <a:cs typeface="Calibri"/>
                        </a:rPr>
                        <a:t>same,</a:t>
                      </a:r>
                      <a:r>
                        <a:rPr sz="900" spc="90" dirty="0">
                          <a:latin typeface="Calibri"/>
                          <a:cs typeface="Calibri"/>
                        </a:rPr>
                        <a:t> </a:t>
                      </a:r>
                      <a:r>
                        <a:rPr sz="900" dirty="0">
                          <a:latin typeface="Calibri"/>
                          <a:cs typeface="Calibri"/>
                        </a:rPr>
                        <a:t>the</a:t>
                      </a:r>
                      <a:r>
                        <a:rPr sz="900" spc="85" dirty="0">
                          <a:latin typeface="Calibri"/>
                          <a:cs typeface="Calibri"/>
                        </a:rPr>
                        <a:t> </a:t>
                      </a:r>
                      <a:r>
                        <a:rPr sz="900" spc="30" dirty="0">
                          <a:latin typeface="Calibri"/>
                          <a:cs typeface="Calibri"/>
                        </a:rPr>
                        <a:t>heat </a:t>
                      </a:r>
                      <a:r>
                        <a:rPr sz="900" spc="55" dirty="0">
                          <a:latin typeface="Calibri"/>
                          <a:cs typeface="Calibri"/>
                        </a:rPr>
                        <a:t>setpoint</a:t>
                      </a:r>
                      <a:r>
                        <a:rPr sz="900" spc="10" dirty="0">
                          <a:latin typeface="Calibri"/>
                          <a:cs typeface="Calibri"/>
                        </a:rPr>
                        <a:t> </a:t>
                      </a:r>
                      <a:r>
                        <a:rPr sz="900" spc="70" dirty="0">
                          <a:latin typeface="Calibri"/>
                          <a:cs typeface="Calibri"/>
                        </a:rPr>
                        <a:t>is</a:t>
                      </a:r>
                      <a:r>
                        <a:rPr sz="900" spc="10" dirty="0">
                          <a:latin typeface="Calibri"/>
                          <a:cs typeface="Calibri"/>
                        </a:rPr>
                        <a:t> </a:t>
                      </a:r>
                      <a:r>
                        <a:rPr sz="900" spc="50" dirty="0">
                          <a:latin typeface="Calibri"/>
                          <a:cs typeface="Calibri"/>
                        </a:rPr>
                        <a:t>not</a:t>
                      </a:r>
                      <a:r>
                        <a:rPr sz="900" spc="20" dirty="0">
                          <a:latin typeface="Calibri"/>
                          <a:cs typeface="Calibri"/>
                        </a:rPr>
                        <a:t> </a:t>
                      </a:r>
                      <a:r>
                        <a:rPr sz="900" spc="60" dirty="0">
                          <a:latin typeface="Calibri"/>
                          <a:cs typeface="Calibri"/>
                        </a:rPr>
                        <a:t>adjustable</a:t>
                      </a:r>
                      <a:r>
                        <a:rPr sz="900" spc="15" dirty="0">
                          <a:latin typeface="Calibri"/>
                          <a:cs typeface="Calibri"/>
                        </a:rPr>
                        <a:t> </a:t>
                      </a:r>
                      <a:r>
                        <a:rPr sz="900" spc="55" dirty="0">
                          <a:latin typeface="Calibri"/>
                          <a:cs typeface="Calibri"/>
                        </a:rPr>
                        <a:t>from</a:t>
                      </a:r>
                      <a:r>
                        <a:rPr sz="900" spc="20" dirty="0">
                          <a:latin typeface="Calibri"/>
                          <a:cs typeface="Calibri"/>
                        </a:rPr>
                        <a:t> </a:t>
                      </a:r>
                      <a:r>
                        <a:rPr sz="900" spc="50" dirty="0">
                          <a:latin typeface="Calibri"/>
                          <a:cs typeface="Calibri"/>
                        </a:rPr>
                        <a:t>homescreen.</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7"/>
                  </a:ext>
                </a:extLst>
              </a:tr>
              <a:tr h="924935">
                <a:tc>
                  <a:txBody>
                    <a:bodyPr/>
                    <a:lstStyle/>
                    <a:p>
                      <a:pPr marL="24765">
                        <a:lnSpc>
                          <a:spcPct val="100000"/>
                        </a:lnSpc>
                      </a:pPr>
                      <a:r>
                        <a:rPr sz="900" spc="75" dirty="0">
                          <a:latin typeface="Calibri"/>
                          <a:cs typeface="Calibri"/>
                        </a:rPr>
                        <a:t>4100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8895" indent="-635">
                        <a:lnSpc>
                          <a:spcPts val="1000"/>
                        </a:lnSpc>
                        <a:spcBef>
                          <a:spcPts val="100"/>
                        </a:spcBef>
                      </a:pPr>
                      <a:r>
                        <a:rPr sz="900" spc="80" dirty="0">
                          <a:latin typeface="Calibri"/>
                          <a:cs typeface="Calibri"/>
                        </a:rPr>
                        <a:t>Maximum</a:t>
                      </a:r>
                      <a:r>
                        <a:rPr sz="900" spc="10" dirty="0">
                          <a:latin typeface="Calibri"/>
                          <a:cs typeface="Calibri"/>
                        </a:rPr>
                        <a:t> </a:t>
                      </a:r>
                      <a:r>
                        <a:rPr sz="900" spc="45" dirty="0">
                          <a:latin typeface="Calibri"/>
                          <a:cs typeface="Calibri"/>
                        </a:rPr>
                        <a:t>Heat Setpoint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00" dirty="0">
                          <a:latin typeface="Calibri"/>
                          <a:cs typeface="Calibri"/>
                        </a:rPr>
                        <a:t>40°</a:t>
                      </a:r>
                      <a:r>
                        <a:rPr sz="900" spc="25" dirty="0">
                          <a:latin typeface="Calibri"/>
                          <a:cs typeface="Calibri"/>
                        </a:rPr>
                        <a:t> </a:t>
                      </a:r>
                      <a:r>
                        <a:rPr sz="900" spc="135" dirty="0">
                          <a:latin typeface="Calibri"/>
                          <a:cs typeface="Calibri"/>
                        </a:rPr>
                        <a:t>F</a:t>
                      </a:r>
                      <a:r>
                        <a:rPr sz="900" spc="20" dirty="0">
                          <a:latin typeface="Calibri"/>
                          <a:cs typeface="Calibri"/>
                        </a:rPr>
                        <a:t> </a:t>
                      </a:r>
                      <a:r>
                        <a:rPr sz="900" dirty="0">
                          <a:latin typeface="Calibri"/>
                          <a:cs typeface="Calibri"/>
                        </a:rPr>
                        <a:t>to</a:t>
                      </a:r>
                      <a:r>
                        <a:rPr sz="900" spc="20" dirty="0">
                          <a:latin typeface="Calibri"/>
                          <a:cs typeface="Calibri"/>
                        </a:rPr>
                        <a:t> </a:t>
                      </a:r>
                      <a:r>
                        <a:rPr sz="900" spc="100" dirty="0">
                          <a:latin typeface="Calibri"/>
                          <a:cs typeface="Calibri"/>
                        </a:rPr>
                        <a:t>90°</a:t>
                      </a:r>
                      <a:r>
                        <a:rPr sz="900" spc="20" dirty="0">
                          <a:latin typeface="Calibri"/>
                          <a:cs typeface="Calibri"/>
                        </a:rPr>
                        <a:t> </a:t>
                      </a:r>
                      <a:r>
                        <a:rPr sz="900" spc="135" dirty="0">
                          <a:latin typeface="Calibri"/>
                          <a:cs typeface="Calibri"/>
                        </a:rPr>
                        <a:t>F</a:t>
                      </a:r>
                      <a:r>
                        <a:rPr sz="900" spc="25" dirty="0">
                          <a:latin typeface="Calibri"/>
                          <a:cs typeface="Calibri"/>
                        </a:rPr>
                        <a:t> </a:t>
                      </a:r>
                      <a:r>
                        <a:rPr sz="900" spc="-50" dirty="0">
                          <a:latin typeface="Calibri"/>
                          <a:cs typeface="Calibri"/>
                        </a:rPr>
                        <a:t>*</a:t>
                      </a:r>
                      <a:endParaRPr sz="900" dirty="0">
                        <a:latin typeface="Calibri"/>
                        <a:cs typeface="Calibri"/>
                      </a:endParaRPr>
                    </a:p>
                    <a:p>
                      <a:pPr marL="24765">
                        <a:lnSpc>
                          <a:spcPts val="1040"/>
                        </a:lnSpc>
                      </a:pPr>
                      <a:r>
                        <a:rPr sz="900" spc="70" dirty="0">
                          <a:latin typeface="Calibri"/>
                          <a:cs typeface="Calibri"/>
                        </a:rPr>
                        <a:t>4.5°</a:t>
                      </a:r>
                      <a:r>
                        <a:rPr sz="900" spc="25" dirty="0">
                          <a:latin typeface="Calibri"/>
                          <a:cs typeface="Calibri"/>
                        </a:rPr>
                        <a:t> </a:t>
                      </a:r>
                      <a:r>
                        <a:rPr sz="900" spc="145" dirty="0">
                          <a:latin typeface="Calibri"/>
                          <a:cs typeface="Calibri"/>
                        </a:rPr>
                        <a:t>C</a:t>
                      </a:r>
                      <a:r>
                        <a:rPr sz="900" spc="30" dirty="0">
                          <a:latin typeface="Calibri"/>
                          <a:cs typeface="Calibri"/>
                        </a:rPr>
                        <a:t> </a:t>
                      </a:r>
                      <a:r>
                        <a:rPr sz="900" dirty="0">
                          <a:latin typeface="Calibri"/>
                          <a:cs typeface="Calibri"/>
                        </a:rPr>
                        <a:t>to</a:t>
                      </a:r>
                      <a:r>
                        <a:rPr sz="900" spc="25" dirty="0">
                          <a:latin typeface="Calibri"/>
                          <a:cs typeface="Calibri"/>
                        </a:rPr>
                        <a:t> </a:t>
                      </a:r>
                      <a:r>
                        <a:rPr sz="900" spc="105" dirty="0">
                          <a:latin typeface="Calibri"/>
                          <a:cs typeface="Calibri"/>
                        </a:rPr>
                        <a:t>32°</a:t>
                      </a:r>
                      <a:r>
                        <a:rPr sz="900" spc="30" dirty="0">
                          <a:latin typeface="Calibri"/>
                          <a:cs typeface="Calibri"/>
                        </a:rPr>
                        <a:t> </a:t>
                      </a:r>
                      <a:r>
                        <a:rPr sz="900" spc="85" dirty="0">
                          <a:latin typeface="Calibri"/>
                          <a:cs typeface="Calibri"/>
                        </a:rPr>
                        <a:t>C</a:t>
                      </a:r>
                      <a:endParaRPr lang="en-US" sz="900" spc="85" dirty="0">
                        <a:latin typeface="Calibri"/>
                        <a:cs typeface="Calibri"/>
                      </a:endParaRPr>
                    </a:p>
                    <a:p>
                      <a:pPr marL="24765">
                        <a:lnSpc>
                          <a:spcPts val="1040"/>
                        </a:lnSpc>
                      </a:pPr>
                      <a:endParaRPr lang="en-US" sz="900" spc="85" dirty="0">
                        <a:latin typeface="Calibri"/>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45" dirty="0">
                          <a:highlight>
                            <a:srgbClr val="FFFF00"/>
                          </a:highlight>
                          <a:latin typeface="+mn-lt"/>
                          <a:cs typeface="Calibri"/>
                        </a:rPr>
                        <a:t>Select 90 as a default</a:t>
                      </a:r>
                      <a:endParaRPr lang="en-US" sz="900" dirty="0">
                        <a:latin typeface="+mn-lt"/>
                        <a:cs typeface="Calibri"/>
                      </a:endParaRPr>
                    </a:p>
                    <a:p>
                      <a:pPr marL="24765">
                        <a:lnSpc>
                          <a:spcPts val="104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05" dirty="0">
                          <a:latin typeface="Calibri"/>
                          <a:cs typeface="Calibri"/>
                        </a:rPr>
                        <a:t>90°</a:t>
                      </a:r>
                      <a:r>
                        <a:rPr sz="900" spc="10" dirty="0">
                          <a:latin typeface="Calibri"/>
                          <a:cs typeface="Calibri"/>
                        </a:rPr>
                        <a:t> </a:t>
                      </a:r>
                      <a:r>
                        <a:rPr sz="900" spc="75" dirty="0">
                          <a:latin typeface="Calibri"/>
                          <a:cs typeface="Calibri"/>
                        </a:rPr>
                        <a:t>F</a:t>
                      </a:r>
                      <a:endParaRPr sz="900">
                        <a:latin typeface="Calibri"/>
                        <a:cs typeface="Calibri"/>
                      </a:endParaRPr>
                    </a:p>
                    <a:p>
                      <a:pPr marL="24765">
                        <a:lnSpc>
                          <a:spcPts val="1040"/>
                        </a:lnSpc>
                      </a:pPr>
                      <a:r>
                        <a:rPr sz="900" spc="85" dirty="0">
                          <a:latin typeface="Calibri"/>
                          <a:cs typeface="Calibri"/>
                        </a:rPr>
                        <a:t>(32°</a:t>
                      </a:r>
                      <a:r>
                        <a:rPr sz="900" spc="15" dirty="0">
                          <a:latin typeface="Calibri"/>
                          <a:cs typeface="Calibri"/>
                        </a:rPr>
                        <a:t> </a:t>
                      </a:r>
                      <a:r>
                        <a:rPr sz="900" spc="65" dirty="0">
                          <a:latin typeface="Calibri"/>
                          <a:cs typeface="Calibri"/>
                        </a:rPr>
                        <a:t>C)</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2545">
                        <a:lnSpc>
                          <a:spcPct val="92500"/>
                        </a:lnSpc>
                        <a:spcBef>
                          <a:spcPts val="80"/>
                        </a:spcBef>
                      </a:pPr>
                      <a:r>
                        <a:rPr sz="900" spc="60" dirty="0">
                          <a:latin typeface="Calibri"/>
                          <a:cs typeface="Calibri"/>
                        </a:rPr>
                        <a:t>The</a:t>
                      </a:r>
                      <a:r>
                        <a:rPr sz="900" spc="30" dirty="0">
                          <a:latin typeface="Calibri"/>
                          <a:cs typeface="Calibri"/>
                        </a:rPr>
                        <a:t> </a:t>
                      </a:r>
                      <a:r>
                        <a:rPr sz="900" spc="60" dirty="0">
                          <a:latin typeface="Calibri"/>
                          <a:cs typeface="Calibri"/>
                        </a:rPr>
                        <a:t>user</a:t>
                      </a:r>
                      <a:r>
                        <a:rPr sz="900" spc="30" dirty="0">
                          <a:latin typeface="Calibri"/>
                          <a:cs typeface="Calibri"/>
                        </a:rPr>
                        <a:t> </a:t>
                      </a:r>
                      <a:r>
                        <a:rPr sz="900" spc="65" dirty="0">
                          <a:latin typeface="Calibri"/>
                          <a:cs typeface="Calibri"/>
                        </a:rPr>
                        <a:t>cannot</a:t>
                      </a:r>
                      <a:r>
                        <a:rPr sz="900" spc="30"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the</a:t>
                      </a:r>
                      <a:r>
                        <a:rPr sz="900" spc="30" dirty="0">
                          <a:latin typeface="Calibri"/>
                          <a:cs typeface="Calibri"/>
                        </a:rPr>
                        <a:t> </a:t>
                      </a:r>
                      <a:r>
                        <a:rPr sz="900" spc="70" dirty="0">
                          <a:latin typeface="Calibri"/>
                          <a:cs typeface="Calibri"/>
                        </a:rPr>
                        <a:t>Heat</a:t>
                      </a:r>
                      <a:r>
                        <a:rPr sz="900" spc="30" dirty="0">
                          <a:latin typeface="Calibri"/>
                          <a:cs typeface="Calibri"/>
                        </a:rPr>
                        <a:t> </a:t>
                      </a:r>
                      <a:r>
                        <a:rPr sz="900" spc="50" dirty="0">
                          <a:latin typeface="Calibri"/>
                          <a:cs typeface="Calibri"/>
                        </a:rPr>
                        <a:t>setpoint</a:t>
                      </a:r>
                      <a:r>
                        <a:rPr sz="900" spc="30" dirty="0">
                          <a:latin typeface="Calibri"/>
                          <a:cs typeface="Calibri"/>
                        </a:rPr>
                        <a:t> </a:t>
                      </a:r>
                      <a:r>
                        <a:rPr sz="900" spc="40" dirty="0">
                          <a:latin typeface="Calibri"/>
                          <a:cs typeface="Calibri"/>
                        </a:rPr>
                        <a:t>above </a:t>
                      </a:r>
                      <a:r>
                        <a:rPr sz="900" spc="55" dirty="0">
                          <a:latin typeface="Calibri"/>
                          <a:cs typeface="Calibri"/>
                        </a:rPr>
                        <a:t>this</a:t>
                      </a:r>
                      <a:r>
                        <a:rPr sz="900" spc="75" dirty="0">
                          <a:latin typeface="Calibri"/>
                          <a:cs typeface="Calibri"/>
                        </a:rPr>
                        <a:t> </a:t>
                      </a:r>
                      <a:r>
                        <a:rPr sz="900" dirty="0">
                          <a:latin typeface="Calibri"/>
                          <a:cs typeface="Calibri"/>
                        </a:rPr>
                        <a:t>level.</a:t>
                      </a:r>
                      <a:r>
                        <a:rPr sz="900" spc="65" dirty="0">
                          <a:latin typeface="Calibri"/>
                          <a:cs typeface="Calibri"/>
                        </a:rPr>
                        <a:t> </a:t>
                      </a:r>
                      <a:r>
                        <a:rPr sz="900" spc="55" dirty="0">
                          <a:latin typeface="Calibri"/>
                          <a:cs typeface="Calibri"/>
                        </a:rPr>
                        <a:t>Thermostat</a:t>
                      </a:r>
                      <a:r>
                        <a:rPr sz="900" spc="70" dirty="0">
                          <a:latin typeface="Calibri"/>
                          <a:cs typeface="Calibri"/>
                        </a:rPr>
                        <a:t> </a:t>
                      </a:r>
                      <a:r>
                        <a:rPr sz="900" spc="65" dirty="0">
                          <a:latin typeface="Calibri"/>
                          <a:cs typeface="Calibri"/>
                        </a:rPr>
                        <a:t>needs</a:t>
                      </a:r>
                      <a:r>
                        <a:rPr sz="900" spc="75" dirty="0">
                          <a:latin typeface="Calibri"/>
                          <a:cs typeface="Calibri"/>
                        </a:rPr>
                        <a:t> </a:t>
                      </a:r>
                      <a:r>
                        <a:rPr sz="900" dirty="0">
                          <a:latin typeface="Calibri"/>
                          <a:cs typeface="Calibri"/>
                        </a:rPr>
                        <a:t>to</a:t>
                      </a:r>
                      <a:r>
                        <a:rPr sz="900" spc="70" dirty="0">
                          <a:latin typeface="Calibri"/>
                          <a:cs typeface="Calibri"/>
                        </a:rPr>
                        <a:t> </a:t>
                      </a:r>
                      <a:r>
                        <a:rPr sz="900" spc="25" dirty="0">
                          <a:latin typeface="Calibri"/>
                          <a:cs typeface="Calibri"/>
                        </a:rPr>
                        <a:t>be</a:t>
                      </a:r>
                      <a:r>
                        <a:rPr sz="900" spc="500" dirty="0">
                          <a:latin typeface="Calibri"/>
                          <a:cs typeface="Calibri"/>
                        </a:rPr>
                        <a:t> </a:t>
                      </a:r>
                      <a:r>
                        <a:rPr sz="900" spc="60" dirty="0">
                          <a:latin typeface="Calibri"/>
                          <a:cs typeface="Calibri"/>
                        </a:rPr>
                        <a:t>configured</a:t>
                      </a:r>
                      <a:r>
                        <a:rPr sz="900" spc="50" dirty="0">
                          <a:latin typeface="Calibri"/>
                          <a:cs typeface="Calibri"/>
                        </a:rPr>
                        <a:t> </a:t>
                      </a:r>
                      <a:r>
                        <a:rPr sz="900" dirty="0">
                          <a:latin typeface="Calibri"/>
                          <a:cs typeface="Calibri"/>
                        </a:rPr>
                        <a:t>for</a:t>
                      </a:r>
                      <a:r>
                        <a:rPr sz="900" spc="50" dirty="0">
                          <a:latin typeface="Calibri"/>
                          <a:cs typeface="Calibri"/>
                        </a:rPr>
                        <a:t> </a:t>
                      </a:r>
                      <a:r>
                        <a:rPr sz="900" dirty="0">
                          <a:latin typeface="Calibri"/>
                          <a:cs typeface="Calibri"/>
                        </a:rPr>
                        <a:t>at</a:t>
                      </a:r>
                      <a:r>
                        <a:rPr sz="900" spc="50" dirty="0">
                          <a:latin typeface="Calibri"/>
                          <a:cs typeface="Calibri"/>
                        </a:rPr>
                        <a:t> least </a:t>
                      </a:r>
                      <a:r>
                        <a:rPr sz="900" spc="100" dirty="0">
                          <a:latin typeface="Calibri"/>
                          <a:cs typeface="Calibri"/>
                        </a:rPr>
                        <a:t>1</a:t>
                      </a:r>
                      <a:r>
                        <a:rPr sz="900" spc="50" dirty="0">
                          <a:latin typeface="Calibri"/>
                          <a:cs typeface="Calibri"/>
                        </a:rPr>
                        <a:t> heat </a:t>
                      </a:r>
                      <a:r>
                        <a:rPr sz="900" spc="40" dirty="0">
                          <a:latin typeface="Calibri"/>
                          <a:cs typeface="Calibri"/>
                        </a:rPr>
                        <a:t>stage.</a:t>
                      </a:r>
                      <a:endParaRPr sz="900" dirty="0">
                        <a:latin typeface="Calibri"/>
                        <a:cs typeface="Calibri"/>
                      </a:endParaRPr>
                    </a:p>
                    <a:p>
                      <a:pPr marL="24765" marR="64769">
                        <a:lnSpc>
                          <a:spcPts val="1000"/>
                        </a:lnSpc>
                        <a:spcBef>
                          <a:spcPts val="20"/>
                        </a:spcBef>
                      </a:pPr>
                      <a:r>
                        <a:rPr sz="900" spc="-85" dirty="0">
                          <a:latin typeface="Calibri"/>
                          <a:cs typeface="Calibri"/>
                        </a:rPr>
                        <a:t>*</a:t>
                      </a:r>
                      <a:r>
                        <a:rPr sz="900" spc="15" dirty="0">
                          <a:latin typeface="Calibri"/>
                          <a:cs typeface="Calibri"/>
                        </a:rPr>
                        <a:t> </a:t>
                      </a:r>
                      <a:r>
                        <a:rPr sz="900" spc="65" dirty="0">
                          <a:latin typeface="Calibri"/>
                          <a:cs typeface="Calibri"/>
                        </a:rPr>
                        <a:t>The</a:t>
                      </a:r>
                      <a:r>
                        <a:rPr sz="900" spc="15" dirty="0">
                          <a:latin typeface="Calibri"/>
                          <a:cs typeface="Calibri"/>
                        </a:rPr>
                        <a:t> </a:t>
                      </a:r>
                      <a:r>
                        <a:rPr sz="900" spc="85" dirty="0">
                          <a:latin typeface="Calibri"/>
                          <a:cs typeface="Calibri"/>
                        </a:rPr>
                        <a:t>maximum</a:t>
                      </a:r>
                      <a:r>
                        <a:rPr sz="900" spc="15" dirty="0">
                          <a:latin typeface="Calibri"/>
                          <a:cs typeface="Calibri"/>
                        </a:rPr>
                        <a:t> </a:t>
                      </a:r>
                      <a:r>
                        <a:rPr sz="900" spc="50" dirty="0">
                          <a:latin typeface="Calibri"/>
                          <a:cs typeface="Calibri"/>
                        </a:rPr>
                        <a:t>heat</a:t>
                      </a:r>
                      <a:r>
                        <a:rPr sz="900" spc="20" dirty="0">
                          <a:latin typeface="Calibri"/>
                          <a:cs typeface="Calibri"/>
                        </a:rPr>
                        <a:t> </a:t>
                      </a:r>
                      <a:r>
                        <a:rPr sz="900" spc="50" dirty="0">
                          <a:latin typeface="Calibri"/>
                          <a:cs typeface="Calibri"/>
                        </a:rPr>
                        <a:t>setpoint</a:t>
                      </a:r>
                      <a:r>
                        <a:rPr sz="900" spc="15" dirty="0">
                          <a:latin typeface="Calibri"/>
                          <a:cs typeface="Calibri"/>
                        </a:rPr>
                        <a:t> </a:t>
                      </a:r>
                      <a:r>
                        <a:rPr sz="900" spc="65" dirty="0">
                          <a:latin typeface="Calibri"/>
                          <a:cs typeface="Calibri"/>
                        </a:rPr>
                        <a:t>cannot</a:t>
                      </a:r>
                      <a:r>
                        <a:rPr sz="900" spc="15" dirty="0">
                          <a:latin typeface="Calibri"/>
                          <a:cs typeface="Calibri"/>
                        </a:rPr>
                        <a:t> </a:t>
                      </a:r>
                      <a:r>
                        <a:rPr sz="900" spc="55" dirty="0">
                          <a:latin typeface="Calibri"/>
                          <a:cs typeface="Calibri"/>
                        </a:rPr>
                        <a:t>be</a:t>
                      </a:r>
                      <a:r>
                        <a:rPr sz="900" spc="15" dirty="0">
                          <a:latin typeface="Calibri"/>
                          <a:cs typeface="Calibri"/>
                        </a:rPr>
                        <a:t> </a:t>
                      </a:r>
                      <a:r>
                        <a:rPr sz="900" spc="25" dirty="0">
                          <a:latin typeface="Calibri"/>
                          <a:cs typeface="Calibri"/>
                        </a:rPr>
                        <a:t>set </a:t>
                      </a:r>
                      <a:r>
                        <a:rPr sz="900" dirty="0">
                          <a:latin typeface="Calibri"/>
                          <a:cs typeface="Calibri"/>
                        </a:rPr>
                        <a:t>lower</a:t>
                      </a:r>
                      <a:r>
                        <a:rPr sz="900" spc="45" dirty="0">
                          <a:latin typeface="Calibri"/>
                          <a:cs typeface="Calibri"/>
                        </a:rPr>
                        <a:t> </a:t>
                      </a:r>
                      <a:r>
                        <a:rPr sz="900" spc="65" dirty="0">
                          <a:latin typeface="Calibri"/>
                          <a:cs typeface="Calibri"/>
                        </a:rPr>
                        <a:t>than</a:t>
                      </a:r>
                      <a:r>
                        <a:rPr sz="900" spc="55" dirty="0">
                          <a:latin typeface="Calibri"/>
                          <a:cs typeface="Calibri"/>
                        </a:rPr>
                        <a:t> </a:t>
                      </a:r>
                      <a:r>
                        <a:rPr sz="900" spc="50" dirty="0">
                          <a:latin typeface="Calibri"/>
                          <a:cs typeface="Calibri"/>
                        </a:rPr>
                        <a:t>the</a:t>
                      </a:r>
                      <a:r>
                        <a:rPr sz="900" spc="45" dirty="0">
                          <a:latin typeface="Calibri"/>
                          <a:cs typeface="Calibri"/>
                        </a:rPr>
                        <a:t> </a:t>
                      </a:r>
                      <a:r>
                        <a:rPr sz="900" spc="80" dirty="0">
                          <a:latin typeface="Calibri"/>
                          <a:cs typeface="Calibri"/>
                        </a:rPr>
                        <a:t>minimum</a:t>
                      </a:r>
                      <a:r>
                        <a:rPr sz="900" spc="50" dirty="0">
                          <a:latin typeface="Calibri"/>
                          <a:cs typeface="Calibri"/>
                        </a:rPr>
                        <a:t> </a:t>
                      </a:r>
                      <a:r>
                        <a:rPr sz="900" spc="55" dirty="0">
                          <a:latin typeface="Calibri"/>
                          <a:cs typeface="Calibri"/>
                        </a:rPr>
                        <a:t>heat </a:t>
                      </a:r>
                      <a:r>
                        <a:rPr sz="900" spc="-10" dirty="0">
                          <a:latin typeface="Calibri"/>
                          <a:cs typeface="Calibri"/>
                        </a:rPr>
                        <a:t>setpoint.</a:t>
                      </a:r>
                      <a:endParaRPr sz="900" dirty="0">
                        <a:latin typeface="Calibri"/>
                        <a:cs typeface="Calibri"/>
                      </a:endParaRPr>
                    </a:p>
                    <a:p>
                      <a:pPr marL="24765">
                        <a:lnSpc>
                          <a:spcPts val="940"/>
                        </a:lnSpc>
                      </a:pPr>
                      <a:r>
                        <a:rPr sz="900" dirty="0">
                          <a:latin typeface="Calibri"/>
                          <a:cs typeface="Calibri"/>
                        </a:rPr>
                        <a:t>If</a:t>
                      </a:r>
                      <a:r>
                        <a:rPr sz="900" spc="85" dirty="0">
                          <a:latin typeface="Calibri"/>
                          <a:cs typeface="Calibri"/>
                        </a:rPr>
                        <a:t> </a:t>
                      </a:r>
                      <a:r>
                        <a:rPr sz="900" spc="55" dirty="0">
                          <a:latin typeface="Calibri"/>
                          <a:cs typeface="Calibri"/>
                        </a:rPr>
                        <a:t>these</a:t>
                      </a:r>
                      <a:r>
                        <a:rPr sz="900" spc="95" dirty="0">
                          <a:latin typeface="Calibri"/>
                          <a:cs typeface="Calibri"/>
                        </a:rPr>
                        <a:t> </a:t>
                      </a:r>
                      <a:r>
                        <a:rPr sz="900" spc="60" dirty="0">
                          <a:latin typeface="Calibri"/>
                          <a:cs typeface="Calibri"/>
                        </a:rPr>
                        <a:t>settings</a:t>
                      </a:r>
                      <a:r>
                        <a:rPr sz="900" spc="85" dirty="0">
                          <a:latin typeface="Calibri"/>
                          <a:cs typeface="Calibri"/>
                        </a:rPr>
                        <a:t> </a:t>
                      </a:r>
                      <a:r>
                        <a:rPr sz="900" dirty="0">
                          <a:latin typeface="Calibri"/>
                          <a:cs typeface="Calibri"/>
                        </a:rPr>
                        <a:t>are</a:t>
                      </a:r>
                      <a:r>
                        <a:rPr sz="900" spc="90" dirty="0">
                          <a:latin typeface="Calibri"/>
                          <a:cs typeface="Calibri"/>
                        </a:rPr>
                        <a:t> </a:t>
                      </a:r>
                      <a:r>
                        <a:rPr sz="900" dirty="0">
                          <a:latin typeface="Calibri"/>
                          <a:cs typeface="Calibri"/>
                        </a:rPr>
                        <a:t>the</a:t>
                      </a:r>
                      <a:r>
                        <a:rPr sz="900" spc="85" dirty="0">
                          <a:latin typeface="Calibri"/>
                          <a:cs typeface="Calibri"/>
                        </a:rPr>
                        <a:t> </a:t>
                      </a:r>
                      <a:r>
                        <a:rPr sz="900" spc="60" dirty="0">
                          <a:latin typeface="Calibri"/>
                          <a:cs typeface="Calibri"/>
                        </a:rPr>
                        <a:t>same,</a:t>
                      </a:r>
                      <a:r>
                        <a:rPr sz="900" spc="90" dirty="0">
                          <a:latin typeface="Calibri"/>
                          <a:cs typeface="Calibri"/>
                        </a:rPr>
                        <a:t> </a:t>
                      </a:r>
                      <a:r>
                        <a:rPr sz="900" dirty="0">
                          <a:latin typeface="Calibri"/>
                          <a:cs typeface="Calibri"/>
                        </a:rPr>
                        <a:t>the</a:t>
                      </a:r>
                      <a:r>
                        <a:rPr sz="900" spc="85" dirty="0">
                          <a:latin typeface="Calibri"/>
                          <a:cs typeface="Calibri"/>
                        </a:rPr>
                        <a:t> </a:t>
                      </a:r>
                      <a:r>
                        <a:rPr sz="900" spc="30" dirty="0">
                          <a:latin typeface="Calibri"/>
                          <a:cs typeface="Calibri"/>
                        </a:rPr>
                        <a:t>heat</a:t>
                      </a:r>
                      <a:endParaRPr sz="900" dirty="0">
                        <a:latin typeface="Calibri"/>
                        <a:cs typeface="Calibri"/>
                      </a:endParaRPr>
                    </a:p>
                    <a:p>
                      <a:pPr marL="24765">
                        <a:lnSpc>
                          <a:spcPts val="1040"/>
                        </a:lnSpc>
                      </a:pPr>
                      <a:r>
                        <a:rPr sz="900" spc="55" dirty="0">
                          <a:latin typeface="Calibri"/>
                          <a:cs typeface="Calibri"/>
                        </a:rPr>
                        <a:t>setpoint</a:t>
                      </a:r>
                      <a:r>
                        <a:rPr sz="900" spc="10" dirty="0">
                          <a:latin typeface="Calibri"/>
                          <a:cs typeface="Calibri"/>
                        </a:rPr>
                        <a:t> </a:t>
                      </a:r>
                      <a:r>
                        <a:rPr sz="900" spc="70" dirty="0">
                          <a:latin typeface="Calibri"/>
                          <a:cs typeface="Calibri"/>
                        </a:rPr>
                        <a:t>is</a:t>
                      </a:r>
                      <a:r>
                        <a:rPr sz="900" spc="10" dirty="0">
                          <a:latin typeface="Calibri"/>
                          <a:cs typeface="Calibri"/>
                        </a:rPr>
                        <a:t> </a:t>
                      </a:r>
                      <a:r>
                        <a:rPr sz="900" spc="50" dirty="0">
                          <a:latin typeface="Calibri"/>
                          <a:cs typeface="Calibri"/>
                        </a:rPr>
                        <a:t>not</a:t>
                      </a:r>
                      <a:r>
                        <a:rPr sz="900" spc="20" dirty="0">
                          <a:latin typeface="Calibri"/>
                          <a:cs typeface="Calibri"/>
                        </a:rPr>
                        <a:t> </a:t>
                      </a:r>
                      <a:r>
                        <a:rPr sz="900" spc="60" dirty="0">
                          <a:latin typeface="Calibri"/>
                          <a:cs typeface="Calibri"/>
                        </a:rPr>
                        <a:t>adjustable</a:t>
                      </a:r>
                      <a:r>
                        <a:rPr sz="900" spc="15" dirty="0">
                          <a:latin typeface="Calibri"/>
                          <a:cs typeface="Calibri"/>
                        </a:rPr>
                        <a:t> </a:t>
                      </a:r>
                      <a:r>
                        <a:rPr sz="900" spc="55" dirty="0">
                          <a:latin typeface="Calibri"/>
                          <a:cs typeface="Calibri"/>
                        </a:rPr>
                        <a:t>from</a:t>
                      </a:r>
                      <a:r>
                        <a:rPr sz="900" spc="20" dirty="0">
                          <a:latin typeface="Calibri"/>
                          <a:cs typeface="Calibri"/>
                        </a:rPr>
                        <a:t> </a:t>
                      </a:r>
                      <a:r>
                        <a:rPr sz="900" spc="50" dirty="0">
                          <a:latin typeface="Calibri"/>
                          <a:cs typeface="Calibri"/>
                        </a:rPr>
                        <a:t>homescreen.</a:t>
                      </a:r>
                      <a:endParaRPr sz="900" dirty="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8"/>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5920571" y="370223"/>
            <a:ext cx="4074343" cy="580352"/>
          </a:xfrm>
          <a:prstGeom prst="rect">
            <a:avLst/>
          </a:prstGeom>
        </p:spPr>
        <p:txBody>
          <a:bodyPr vert="horz" wrap="square" lIns="0" tIns="12508" rIns="0" bIns="0" rtlCol="0">
            <a:spAutoFit/>
          </a:bodyPr>
          <a:lstStyle/>
          <a:p>
            <a:pPr marL="1587133">
              <a:spcBef>
                <a:spcPts val="98"/>
              </a:spcBef>
            </a:pPr>
            <a:r>
              <a:rPr sz="886" i="1" spc="84" dirty="0">
                <a:latin typeface="Calibri"/>
                <a:cs typeface="Calibri"/>
              </a:rPr>
              <a:t>T10</a:t>
            </a:r>
            <a:r>
              <a:rPr sz="886" i="1" spc="5"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0" dirty="0">
                <a:latin typeface="Calibri"/>
                <a:cs typeface="Calibri"/>
              </a:rPr>
              <a:t> </a:t>
            </a:r>
            <a:r>
              <a:rPr sz="886" i="1" spc="59"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a:p>
            <a:pPr>
              <a:lnSpc>
                <a:spcPct val="100000"/>
              </a:lnSpc>
            </a:pPr>
            <a:endParaRPr sz="1083">
              <a:latin typeface="Calibri"/>
              <a:cs typeface="Calibri"/>
            </a:endParaRPr>
          </a:p>
          <a:p>
            <a:pPr marL="12507">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44"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sp>
        <p:nvSpPr>
          <p:cNvPr id="3" name="object 3"/>
          <p:cNvSpPr txBox="1"/>
          <p:nvPr/>
        </p:nvSpPr>
        <p:spPr>
          <a:xfrm>
            <a:off x="6697305"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23</a:t>
            </a:r>
            <a:endParaRPr sz="591">
              <a:latin typeface="Calibri"/>
              <a:cs typeface="Calibri"/>
            </a:endParaRPr>
          </a:p>
        </p:txBody>
      </p:sp>
      <p:sp>
        <p:nvSpPr>
          <p:cNvPr id="4" name="object 4"/>
          <p:cNvSpPr txBox="1"/>
          <p:nvPr/>
        </p:nvSpPr>
        <p:spPr>
          <a:xfrm>
            <a:off x="9455227" y="9543780"/>
            <a:ext cx="539077" cy="103552"/>
          </a:xfrm>
          <a:prstGeom prst="rect">
            <a:avLst/>
          </a:prstGeom>
        </p:spPr>
        <p:txBody>
          <a:bodyPr vert="horz" wrap="square" lIns="0" tIns="12508" rIns="0" bIns="0" rtlCol="0">
            <a:spAutoFit/>
          </a:bodyPr>
          <a:lstStyle/>
          <a:p>
            <a:pPr marL="12507">
              <a:spcBef>
                <a:spcPts val="98"/>
              </a:spcBef>
            </a:pPr>
            <a:r>
              <a:rPr sz="591" spc="59" dirty="0">
                <a:latin typeface="Calibri"/>
                <a:cs typeface="Calibri"/>
              </a:rPr>
              <a:t>33-</a:t>
            </a:r>
            <a:r>
              <a:rPr sz="591" dirty="0">
                <a:latin typeface="Calibri"/>
                <a:cs typeface="Calibri"/>
              </a:rPr>
              <a:t>00462—</a:t>
            </a:r>
            <a:r>
              <a:rPr sz="591" spc="39" dirty="0">
                <a:latin typeface="Calibri"/>
                <a:cs typeface="Calibri"/>
              </a:rPr>
              <a:t>03</a:t>
            </a:r>
            <a:endParaRPr sz="591">
              <a:latin typeface="Calibri"/>
              <a:cs typeface="Calibri"/>
            </a:endParaRPr>
          </a:p>
        </p:txBody>
      </p:sp>
      <p:graphicFrame>
        <p:nvGraphicFramePr>
          <p:cNvPr id="5" name="object 5"/>
          <p:cNvGraphicFramePr>
            <a:graphicFrameLocks noGrp="1"/>
          </p:cNvGraphicFramePr>
          <p:nvPr/>
        </p:nvGraphicFramePr>
        <p:xfrm>
          <a:off x="3524134" y="999981"/>
          <a:ext cx="6384491" cy="7749915"/>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799859">
                <a:tc>
                  <a:txBody>
                    <a:bodyPr/>
                    <a:lstStyle/>
                    <a:p>
                      <a:pPr marL="24765">
                        <a:lnSpc>
                          <a:spcPts val="1075"/>
                        </a:lnSpc>
                      </a:pPr>
                      <a:r>
                        <a:rPr sz="900" spc="80" dirty="0">
                          <a:latin typeface="Calibri"/>
                          <a:cs typeface="Calibri"/>
                        </a:rPr>
                        <a:t>4110</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75"/>
                        </a:lnSpc>
                      </a:pPr>
                      <a:r>
                        <a:rPr sz="900" spc="65" dirty="0">
                          <a:latin typeface="Calibri"/>
                          <a:cs typeface="Calibri"/>
                        </a:rPr>
                        <a:t>Keypad</a:t>
                      </a:r>
                      <a:r>
                        <a:rPr sz="900" spc="20" dirty="0">
                          <a:latin typeface="Calibri"/>
                          <a:cs typeface="Calibri"/>
                        </a:rPr>
                        <a:t> </a:t>
                      </a:r>
                      <a:r>
                        <a:rPr sz="900" spc="65" dirty="0">
                          <a:latin typeface="Calibri"/>
                          <a:cs typeface="Calibri"/>
                        </a:rPr>
                        <a:t>Lockout</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5" dirty="0">
                          <a:highlight>
                            <a:srgbClr val="FFFF00"/>
                          </a:highlight>
                          <a:latin typeface="Calibri"/>
                          <a:cs typeface="Calibri"/>
                        </a:rPr>
                        <a:t>Unlocked</a:t>
                      </a:r>
                      <a:endParaRPr sz="900" dirty="0">
                        <a:highlight>
                          <a:srgbClr val="FFFF00"/>
                        </a:highlight>
                        <a:latin typeface="Calibri"/>
                        <a:cs typeface="Calibri"/>
                      </a:endParaRPr>
                    </a:p>
                    <a:p>
                      <a:pPr marL="177165" indent="-153035">
                        <a:lnSpc>
                          <a:spcPts val="1000"/>
                        </a:lnSpc>
                        <a:buFont typeface="Calibri"/>
                        <a:buChar char="•"/>
                        <a:tabLst>
                          <a:tab pos="177800" algn="l"/>
                        </a:tabLst>
                      </a:pPr>
                      <a:r>
                        <a:rPr sz="900" spc="55" dirty="0">
                          <a:latin typeface="Calibri"/>
                          <a:cs typeface="Calibri"/>
                        </a:rPr>
                        <a:t>Partially</a:t>
                      </a:r>
                      <a:r>
                        <a:rPr sz="900" spc="15" dirty="0">
                          <a:latin typeface="Calibri"/>
                          <a:cs typeface="Calibri"/>
                        </a:rPr>
                        <a:t> </a:t>
                      </a:r>
                      <a:r>
                        <a:rPr sz="900" spc="45" dirty="0">
                          <a:latin typeface="Calibri"/>
                          <a:cs typeface="Calibri"/>
                        </a:rPr>
                        <a:t>locked</a:t>
                      </a:r>
                      <a:endParaRPr sz="900" dirty="0">
                        <a:latin typeface="Calibri"/>
                        <a:cs typeface="Calibri"/>
                      </a:endParaRPr>
                    </a:p>
                    <a:p>
                      <a:pPr marL="177165" indent="-153035">
                        <a:lnSpc>
                          <a:spcPts val="1040"/>
                        </a:lnSpc>
                        <a:buFont typeface="Calibri"/>
                        <a:buChar char="•"/>
                        <a:tabLst>
                          <a:tab pos="177800" algn="l"/>
                        </a:tabLst>
                      </a:pPr>
                      <a:r>
                        <a:rPr sz="900" spc="65" dirty="0">
                          <a:latin typeface="Calibri"/>
                          <a:cs typeface="Calibri"/>
                        </a:rPr>
                        <a:t>Fully</a:t>
                      </a:r>
                      <a:r>
                        <a:rPr sz="900" spc="10" dirty="0">
                          <a:latin typeface="Calibri"/>
                          <a:cs typeface="Calibri"/>
                        </a:rPr>
                        <a:t> </a:t>
                      </a:r>
                      <a:r>
                        <a:rPr sz="900" spc="45" dirty="0">
                          <a:latin typeface="Calibri"/>
                          <a:cs typeface="Calibri"/>
                        </a:rPr>
                        <a:t>locked</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75"/>
                        </a:lnSpc>
                      </a:pPr>
                      <a:r>
                        <a:rPr sz="900" spc="55" dirty="0">
                          <a:latin typeface="Calibri"/>
                          <a:cs typeface="Calibri"/>
                        </a:rPr>
                        <a:t>Unlocked</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57785">
                        <a:lnSpc>
                          <a:spcPts val="1000"/>
                        </a:lnSpc>
                        <a:spcBef>
                          <a:spcPts val="95"/>
                        </a:spcBef>
                      </a:pPr>
                      <a:r>
                        <a:rPr sz="900" spc="55" dirty="0">
                          <a:latin typeface="Calibri"/>
                          <a:cs typeface="Calibri"/>
                        </a:rPr>
                        <a:t>Unlocked:</a:t>
                      </a:r>
                      <a:r>
                        <a:rPr sz="900" spc="25" dirty="0">
                          <a:latin typeface="Calibri"/>
                          <a:cs typeface="Calibri"/>
                        </a:rPr>
                        <a:t> </a:t>
                      </a:r>
                      <a:r>
                        <a:rPr sz="900" spc="65" dirty="0">
                          <a:latin typeface="Calibri"/>
                          <a:cs typeface="Calibri"/>
                        </a:rPr>
                        <a:t>User</a:t>
                      </a:r>
                      <a:r>
                        <a:rPr sz="900" spc="25" dirty="0">
                          <a:latin typeface="Calibri"/>
                          <a:cs typeface="Calibri"/>
                        </a:rPr>
                        <a:t> </a:t>
                      </a:r>
                      <a:r>
                        <a:rPr sz="900" spc="90" dirty="0">
                          <a:latin typeface="Calibri"/>
                          <a:cs typeface="Calibri"/>
                        </a:rPr>
                        <a:t>has</a:t>
                      </a:r>
                      <a:r>
                        <a:rPr sz="900" spc="25" dirty="0">
                          <a:latin typeface="Calibri"/>
                          <a:cs typeface="Calibri"/>
                        </a:rPr>
                        <a:t> </a:t>
                      </a:r>
                      <a:r>
                        <a:rPr sz="900" spc="80" dirty="0">
                          <a:latin typeface="Calibri"/>
                          <a:cs typeface="Calibri"/>
                        </a:rPr>
                        <a:t>access</a:t>
                      </a:r>
                      <a:r>
                        <a:rPr sz="900" spc="20" dirty="0">
                          <a:latin typeface="Calibri"/>
                          <a:cs typeface="Calibri"/>
                        </a:rPr>
                        <a:t> </a:t>
                      </a:r>
                      <a:r>
                        <a:rPr sz="900" dirty="0">
                          <a:latin typeface="Calibri"/>
                          <a:cs typeface="Calibri"/>
                        </a:rPr>
                        <a:t>to</a:t>
                      </a:r>
                      <a:r>
                        <a:rPr sz="900" spc="25" dirty="0">
                          <a:latin typeface="Calibri"/>
                          <a:cs typeface="Calibri"/>
                        </a:rPr>
                        <a:t> </a:t>
                      </a:r>
                      <a:r>
                        <a:rPr sz="900" spc="55" dirty="0">
                          <a:latin typeface="Calibri"/>
                          <a:cs typeface="Calibri"/>
                        </a:rPr>
                        <a:t>all</a:t>
                      </a:r>
                      <a:r>
                        <a:rPr sz="900" spc="25" dirty="0">
                          <a:latin typeface="Calibri"/>
                          <a:cs typeface="Calibri"/>
                        </a:rPr>
                        <a:t> </a:t>
                      </a:r>
                      <a:r>
                        <a:rPr sz="900" spc="45" dirty="0">
                          <a:latin typeface="Calibri"/>
                          <a:cs typeface="Calibri"/>
                        </a:rPr>
                        <a:t>thermostat </a:t>
                      </a:r>
                      <a:r>
                        <a:rPr sz="900" spc="50" dirty="0">
                          <a:latin typeface="Calibri"/>
                          <a:cs typeface="Calibri"/>
                        </a:rPr>
                        <a:t>settings.</a:t>
                      </a:r>
                      <a:endParaRPr sz="900">
                        <a:latin typeface="Calibri"/>
                        <a:cs typeface="Calibri"/>
                      </a:endParaRPr>
                    </a:p>
                    <a:p>
                      <a:pPr marL="24765" marR="351790">
                        <a:lnSpc>
                          <a:spcPts val="1000"/>
                        </a:lnSpc>
                        <a:spcBef>
                          <a:spcPts val="5"/>
                        </a:spcBef>
                      </a:pPr>
                      <a:r>
                        <a:rPr sz="900" spc="55" dirty="0">
                          <a:latin typeface="Calibri"/>
                          <a:cs typeface="Calibri"/>
                        </a:rPr>
                        <a:t>Partially</a:t>
                      </a:r>
                      <a:r>
                        <a:rPr sz="900" spc="20" dirty="0">
                          <a:latin typeface="Calibri"/>
                          <a:cs typeface="Calibri"/>
                        </a:rPr>
                        <a:t> </a:t>
                      </a:r>
                      <a:r>
                        <a:rPr sz="900" spc="60" dirty="0">
                          <a:latin typeface="Calibri"/>
                          <a:cs typeface="Calibri"/>
                        </a:rPr>
                        <a:t>Locked:</a:t>
                      </a:r>
                      <a:r>
                        <a:rPr sz="900" spc="20" dirty="0">
                          <a:latin typeface="Calibri"/>
                          <a:cs typeface="Calibri"/>
                        </a:rPr>
                        <a:t> </a:t>
                      </a:r>
                      <a:r>
                        <a:rPr sz="900" spc="60" dirty="0">
                          <a:latin typeface="Calibri"/>
                          <a:cs typeface="Calibri"/>
                        </a:rPr>
                        <a:t>User</a:t>
                      </a:r>
                      <a:r>
                        <a:rPr sz="900" spc="30" dirty="0">
                          <a:latin typeface="Calibri"/>
                          <a:cs typeface="Calibri"/>
                        </a:rPr>
                        <a:t> </a:t>
                      </a:r>
                      <a:r>
                        <a:rPr sz="900" spc="85" dirty="0">
                          <a:latin typeface="Calibri"/>
                          <a:cs typeface="Calibri"/>
                        </a:rPr>
                        <a:t>can</a:t>
                      </a:r>
                      <a:r>
                        <a:rPr sz="900" spc="25" dirty="0">
                          <a:latin typeface="Calibri"/>
                          <a:cs typeface="Calibri"/>
                        </a:rPr>
                        <a:t> </a:t>
                      </a:r>
                      <a:r>
                        <a:rPr sz="900" spc="55" dirty="0">
                          <a:latin typeface="Calibri"/>
                          <a:cs typeface="Calibri"/>
                        </a:rPr>
                        <a:t>modify</a:t>
                      </a:r>
                      <a:r>
                        <a:rPr sz="900" spc="20" dirty="0">
                          <a:latin typeface="Calibri"/>
                          <a:cs typeface="Calibri"/>
                        </a:rPr>
                        <a:t> </a:t>
                      </a:r>
                      <a:r>
                        <a:rPr sz="900" spc="30" dirty="0">
                          <a:latin typeface="Calibri"/>
                          <a:cs typeface="Calibri"/>
                        </a:rPr>
                        <a:t>only </a:t>
                      </a:r>
                      <a:r>
                        <a:rPr sz="900" spc="50" dirty="0">
                          <a:latin typeface="Calibri"/>
                          <a:cs typeface="Calibri"/>
                        </a:rPr>
                        <a:t>temperature</a:t>
                      </a:r>
                      <a:r>
                        <a:rPr sz="900" spc="10" dirty="0">
                          <a:latin typeface="Calibri"/>
                          <a:cs typeface="Calibri"/>
                        </a:rPr>
                        <a:t> </a:t>
                      </a:r>
                      <a:r>
                        <a:rPr sz="900" spc="40" dirty="0">
                          <a:latin typeface="Calibri"/>
                          <a:cs typeface="Calibri"/>
                        </a:rPr>
                        <a:t>settings.</a:t>
                      </a:r>
                      <a:endParaRPr sz="900">
                        <a:latin typeface="Calibri"/>
                        <a:cs typeface="Calibri"/>
                      </a:endParaRPr>
                    </a:p>
                    <a:p>
                      <a:pPr marL="24765">
                        <a:lnSpc>
                          <a:spcPts val="940"/>
                        </a:lnSpc>
                      </a:pPr>
                      <a:r>
                        <a:rPr sz="900" spc="65" dirty="0">
                          <a:latin typeface="Calibri"/>
                          <a:cs typeface="Calibri"/>
                        </a:rPr>
                        <a:t>Fully</a:t>
                      </a:r>
                      <a:r>
                        <a:rPr sz="900" spc="20" dirty="0">
                          <a:latin typeface="Calibri"/>
                          <a:cs typeface="Calibri"/>
                        </a:rPr>
                        <a:t> </a:t>
                      </a:r>
                      <a:r>
                        <a:rPr sz="900" spc="65" dirty="0">
                          <a:latin typeface="Calibri"/>
                          <a:cs typeface="Calibri"/>
                        </a:rPr>
                        <a:t>Locked:</a:t>
                      </a:r>
                      <a:r>
                        <a:rPr sz="900" spc="15" dirty="0">
                          <a:latin typeface="Calibri"/>
                          <a:cs typeface="Calibri"/>
                        </a:rPr>
                        <a:t> </a:t>
                      </a:r>
                      <a:r>
                        <a:rPr sz="900" spc="65" dirty="0">
                          <a:latin typeface="Calibri"/>
                          <a:cs typeface="Calibri"/>
                        </a:rPr>
                        <a:t>User</a:t>
                      </a:r>
                      <a:r>
                        <a:rPr sz="900" spc="15" dirty="0">
                          <a:latin typeface="Calibri"/>
                          <a:cs typeface="Calibri"/>
                        </a:rPr>
                        <a:t> </a:t>
                      </a:r>
                      <a:r>
                        <a:rPr sz="900" spc="70" dirty="0">
                          <a:latin typeface="Calibri"/>
                          <a:cs typeface="Calibri"/>
                        </a:rPr>
                        <a:t>cannot</a:t>
                      </a:r>
                      <a:r>
                        <a:rPr sz="900" spc="15" dirty="0">
                          <a:latin typeface="Calibri"/>
                          <a:cs typeface="Calibri"/>
                        </a:rPr>
                        <a:t> </a:t>
                      </a:r>
                      <a:r>
                        <a:rPr sz="900" spc="60" dirty="0">
                          <a:latin typeface="Calibri"/>
                          <a:cs typeface="Calibri"/>
                        </a:rPr>
                        <a:t>modify</a:t>
                      </a:r>
                      <a:r>
                        <a:rPr sz="900" spc="20" dirty="0">
                          <a:latin typeface="Calibri"/>
                          <a:cs typeface="Calibri"/>
                        </a:rPr>
                        <a:t> </a:t>
                      </a:r>
                      <a:r>
                        <a:rPr sz="900" spc="40" dirty="0">
                          <a:latin typeface="Calibri"/>
                          <a:cs typeface="Calibri"/>
                        </a:rPr>
                        <a:t>any</a:t>
                      </a:r>
                      <a:endParaRPr sz="900">
                        <a:latin typeface="Calibri"/>
                        <a:cs typeface="Calibri"/>
                      </a:endParaRPr>
                    </a:p>
                    <a:p>
                      <a:pPr marL="24765">
                        <a:lnSpc>
                          <a:spcPts val="1040"/>
                        </a:lnSpc>
                      </a:pPr>
                      <a:r>
                        <a:rPr sz="900" spc="50" dirty="0">
                          <a:latin typeface="Calibri"/>
                          <a:cs typeface="Calibri"/>
                        </a:rPr>
                        <a:t>settings</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1050636">
                <a:tc>
                  <a:txBody>
                    <a:bodyPr/>
                    <a:lstStyle/>
                    <a:p>
                      <a:pPr marL="24765">
                        <a:lnSpc>
                          <a:spcPct val="100000"/>
                        </a:lnSpc>
                      </a:pPr>
                      <a:r>
                        <a:rPr sz="900" spc="80" dirty="0">
                          <a:latin typeface="Calibri"/>
                          <a:cs typeface="Calibri"/>
                        </a:rPr>
                        <a:t>5000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2384" indent="-635">
                        <a:lnSpc>
                          <a:spcPts val="1000"/>
                        </a:lnSpc>
                        <a:spcBef>
                          <a:spcPts val="100"/>
                        </a:spcBef>
                      </a:pPr>
                      <a:r>
                        <a:rPr sz="900" spc="75" dirty="0">
                          <a:latin typeface="Calibri"/>
                          <a:cs typeface="Calibri"/>
                        </a:rPr>
                        <a:t>Is</a:t>
                      </a:r>
                      <a:r>
                        <a:rPr sz="900" spc="5" dirty="0">
                          <a:latin typeface="Calibri"/>
                          <a:cs typeface="Calibri"/>
                        </a:rPr>
                        <a:t> </a:t>
                      </a:r>
                      <a:r>
                        <a:rPr sz="900" spc="85" dirty="0">
                          <a:latin typeface="Calibri"/>
                          <a:cs typeface="Calibri"/>
                        </a:rPr>
                        <a:t>an</a:t>
                      </a:r>
                      <a:r>
                        <a:rPr sz="900" spc="10" dirty="0">
                          <a:latin typeface="Calibri"/>
                          <a:cs typeface="Calibri"/>
                        </a:rPr>
                        <a:t> </a:t>
                      </a:r>
                      <a:r>
                        <a:rPr sz="900" spc="45" dirty="0">
                          <a:latin typeface="Calibri"/>
                          <a:cs typeface="Calibri"/>
                        </a:rPr>
                        <a:t>indoor </a:t>
                      </a:r>
                      <a:r>
                        <a:rPr sz="900" spc="65" dirty="0">
                          <a:latin typeface="Calibri"/>
                          <a:cs typeface="Calibri"/>
                        </a:rPr>
                        <a:t>sensor</a:t>
                      </a:r>
                      <a:r>
                        <a:rPr sz="900" spc="30" dirty="0">
                          <a:latin typeface="Calibri"/>
                          <a:cs typeface="Calibri"/>
                        </a:rPr>
                        <a:t> </a:t>
                      </a:r>
                      <a:r>
                        <a:rPr sz="900" spc="75" dirty="0">
                          <a:latin typeface="Calibri"/>
                          <a:cs typeface="Calibri"/>
                        </a:rPr>
                        <a:t>WIRED </a:t>
                      </a:r>
                      <a:r>
                        <a:rPr sz="900" dirty="0">
                          <a:latin typeface="Calibri"/>
                          <a:cs typeface="Calibri"/>
                        </a:rPr>
                        <a:t>to</a:t>
                      </a:r>
                      <a:r>
                        <a:rPr sz="900" spc="130" dirty="0">
                          <a:latin typeface="Calibri"/>
                          <a:cs typeface="Calibri"/>
                        </a:rPr>
                        <a:t> </a:t>
                      </a:r>
                      <a:r>
                        <a:rPr sz="900" dirty="0">
                          <a:latin typeface="Calibri"/>
                          <a:cs typeface="Calibri"/>
                        </a:rPr>
                        <a:t>your</a:t>
                      </a:r>
                      <a:r>
                        <a:rPr sz="900" spc="130" dirty="0">
                          <a:latin typeface="Calibri"/>
                          <a:cs typeface="Calibri"/>
                        </a:rPr>
                        <a:t> </a:t>
                      </a:r>
                      <a:r>
                        <a:rPr sz="900" spc="50" dirty="0">
                          <a:latin typeface="Calibri"/>
                          <a:cs typeface="Calibri"/>
                        </a:rPr>
                        <a:t>System?</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55" dirty="0">
                          <a:latin typeface="Calibri"/>
                          <a:cs typeface="Calibri"/>
                        </a:rPr>
                        <a:t>Indoor</a:t>
                      </a:r>
                      <a:r>
                        <a:rPr sz="900" spc="75" dirty="0">
                          <a:latin typeface="Calibri"/>
                          <a:cs typeface="Calibri"/>
                        </a:rPr>
                        <a:t> </a:t>
                      </a:r>
                      <a:r>
                        <a:rPr sz="900" dirty="0">
                          <a:latin typeface="Calibri"/>
                          <a:cs typeface="Calibri"/>
                        </a:rPr>
                        <a:t>air</a:t>
                      </a:r>
                      <a:r>
                        <a:rPr sz="900" spc="75" dirty="0">
                          <a:latin typeface="Calibri"/>
                          <a:cs typeface="Calibri"/>
                        </a:rPr>
                        <a:t> </a:t>
                      </a:r>
                      <a:r>
                        <a:rPr sz="900" spc="35" dirty="0">
                          <a:latin typeface="Calibri"/>
                          <a:cs typeface="Calibri"/>
                        </a:rPr>
                        <a:t>temperature</a:t>
                      </a:r>
                      <a:endParaRPr lang="en-US" sz="900" spc="35" dirty="0">
                        <a:latin typeface="Calibri"/>
                        <a:cs typeface="Calibri"/>
                      </a:endParaRPr>
                    </a:p>
                    <a:p>
                      <a:pPr marL="24765">
                        <a:lnSpc>
                          <a:spcPct val="100000"/>
                        </a:lnSpc>
                      </a:pPr>
                      <a:endParaRPr lang="en-US" sz="900" spc="35" dirty="0">
                        <a:latin typeface="Calibri"/>
                        <a:cs typeface="Calibri"/>
                      </a:endParaRPr>
                    </a:p>
                    <a:p>
                      <a:pPr marL="24765" marR="0" lvl="0" indent="0" defTabSz="914400" eaLnBrk="1" fontAlgn="auto" latinLnBrk="0" hangingPunct="1">
                        <a:lnSpc>
                          <a:spcPct val="100000"/>
                        </a:lnSpc>
                        <a:spcBef>
                          <a:spcPts val="0"/>
                        </a:spcBef>
                        <a:spcAft>
                          <a:spcPts val="0"/>
                        </a:spcAft>
                        <a:buClrTx/>
                        <a:buSzTx/>
                        <a:buFontTx/>
                        <a:buNone/>
                        <a:tabLst/>
                        <a:defRPr/>
                      </a:pPr>
                      <a:r>
                        <a:rPr lang="en-US" sz="900" spc="45" dirty="0">
                          <a:highlight>
                            <a:srgbClr val="FFFF00"/>
                          </a:highlight>
                          <a:latin typeface="+mn-lt"/>
                          <a:cs typeface="Calibri"/>
                        </a:rPr>
                        <a:t>Uncheck box if sensor is not present</a:t>
                      </a:r>
                      <a:endParaRPr lang="en-US" sz="900" dirty="0">
                        <a:latin typeface="+mn-lt"/>
                        <a:cs typeface="Calibri"/>
                      </a:endParaRPr>
                    </a:p>
                    <a:p>
                      <a:pPr marL="24765">
                        <a:lnSpc>
                          <a:spcPct val="10000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53975" indent="-635">
                        <a:lnSpc>
                          <a:spcPts val="1000"/>
                        </a:lnSpc>
                        <a:spcBef>
                          <a:spcPts val="100"/>
                        </a:spcBef>
                      </a:pPr>
                      <a:r>
                        <a:rPr sz="900" spc="70" dirty="0">
                          <a:latin typeface="Calibri"/>
                          <a:cs typeface="Calibri"/>
                        </a:rPr>
                        <a:t>Unchecked</a:t>
                      </a:r>
                      <a:r>
                        <a:rPr sz="900" spc="50" dirty="0">
                          <a:latin typeface="Calibri"/>
                          <a:cs typeface="Calibri"/>
                        </a:rPr>
                        <a:t> </a:t>
                      </a:r>
                      <a:r>
                        <a:rPr sz="900" spc="35" dirty="0">
                          <a:latin typeface="Calibri"/>
                          <a:cs typeface="Calibri"/>
                        </a:rPr>
                        <a:t>box </a:t>
                      </a:r>
                      <a:r>
                        <a:rPr sz="900" spc="55" dirty="0">
                          <a:latin typeface="Calibri"/>
                          <a:cs typeface="Calibri"/>
                        </a:rPr>
                        <a:t>(no</a:t>
                      </a:r>
                      <a:r>
                        <a:rPr sz="900" spc="10" dirty="0">
                          <a:latin typeface="Calibri"/>
                          <a:cs typeface="Calibri"/>
                        </a:rPr>
                        <a:t> </a:t>
                      </a:r>
                      <a:r>
                        <a:rPr sz="900" spc="40" dirty="0">
                          <a:latin typeface="Calibri"/>
                          <a:cs typeface="Calibri"/>
                        </a:rPr>
                        <a:t>indoor </a:t>
                      </a:r>
                      <a:r>
                        <a:rPr sz="900" spc="65" dirty="0">
                          <a:latin typeface="Calibri"/>
                          <a:cs typeface="Calibri"/>
                        </a:rPr>
                        <a:t>sensor</a:t>
                      </a:r>
                      <a:r>
                        <a:rPr sz="900" spc="20" dirty="0">
                          <a:latin typeface="Calibri"/>
                          <a:cs typeface="Calibri"/>
                        </a:rPr>
                        <a:t> </a:t>
                      </a:r>
                      <a:r>
                        <a:rPr sz="900" spc="55" dirty="0">
                          <a:latin typeface="Calibri"/>
                          <a:cs typeface="Calibri"/>
                        </a:rPr>
                        <a:t>used)</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48309">
                        <a:lnSpc>
                          <a:spcPts val="1000"/>
                        </a:lnSpc>
                        <a:spcBef>
                          <a:spcPts val="100"/>
                        </a:spcBef>
                      </a:pPr>
                      <a:r>
                        <a:rPr sz="900" spc="60" dirty="0">
                          <a:latin typeface="Calibri"/>
                          <a:cs typeface="Calibri"/>
                        </a:rPr>
                        <a:t>Select</a:t>
                      </a:r>
                      <a:r>
                        <a:rPr sz="900" spc="50" dirty="0">
                          <a:latin typeface="Calibri"/>
                          <a:cs typeface="Calibri"/>
                        </a:rPr>
                        <a:t> </a:t>
                      </a:r>
                      <a:r>
                        <a:rPr sz="900" spc="60" dirty="0">
                          <a:latin typeface="Calibri"/>
                          <a:cs typeface="Calibri"/>
                        </a:rPr>
                        <a:t>this</a:t>
                      </a:r>
                      <a:r>
                        <a:rPr sz="900" spc="55" dirty="0">
                          <a:latin typeface="Calibri"/>
                          <a:cs typeface="Calibri"/>
                        </a:rPr>
                        <a:t> </a:t>
                      </a:r>
                      <a:r>
                        <a:rPr sz="900" dirty="0">
                          <a:latin typeface="Calibri"/>
                          <a:cs typeface="Calibri"/>
                        </a:rPr>
                        <a:t>if</a:t>
                      </a:r>
                      <a:r>
                        <a:rPr sz="900" spc="55" dirty="0">
                          <a:latin typeface="Calibri"/>
                          <a:cs typeface="Calibri"/>
                        </a:rPr>
                        <a:t> </a:t>
                      </a:r>
                      <a:r>
                        <a:rPr sz="900" spc="80" dirty="0">
                          <a:latin typeface="Calibri"/>
                          <a:cs typeface="Calibri"/>
                        </a:rPr>
                        <a:t>a</a:t>
                      </a:r>
                      <a:r>
                        <a:rPr sz="900" spc="50" dirty="0">
                          <a:latin typeface="Calibri"/>
                          <a:cs typeface="Calibri"/>
                        </a:rPr>
                        <a:t> </a:t>
                      </a:r>
                      <a:r>
                        <a:rPr sz="900" dirty="0">
                          <a:latin typeface="Calibri"/>
                          <a:cs typeface="Calibri"/>
                        </a:rPr>
                        <a:t>wired</a:t>
                      </a:r>
                      <a:r>
                        <a:rPr sz="900" spc="50" dirty="0">
                          <a:latin typeface="Calibri"/>
                          <a:cs typeface="Calibri"/>
                        </a:rPr>
                        <a:t> indoor</a:t>
                      </a:r>
                      <a:r>
                        <a:rPr sz="900" spc="60" dirty="0">
                          <a:latin typeface="Calibri"/>
                          <a:cs typeface="Calibri"/>
                        </a:rPr>
                        <a:t> </a:t>
                      </a:r>
                      <a:r>
                        <a:rPr sz="900" spc="65" dirty="0">
                          <a:latin typeface="Calibri"/>
                          <a:cs typeface="Calibri"/>
                        </a:rPr>
                        <a:t>sensor</a:t>
                      </a:r>
                      <a:r>
                        <a:rPr sz="900" spc="50" dirty="0">
                          <a:latin typeface="Calibri"/>
                          <a:cs typeface="Calibri"/>
                        </a:rPr>
                        <a:t> </a:t>
                      </a:r>
                      <a:r>
                        <a:rPr sz="900" spc="40" dirty="0">
                          <a:latin typeface="Calibri"/>
                          <a:cs typeface="Calibri"/>
                        </a:rPr>
                        <a:t>is </a:t>
                      </a:r>
                      <a:r>
                        <a:rPr sz="900" spc="65" dirty="0">
                          <a:latin typeface="Calibri"/>
                          <a:cs typeface="Calibri"/>
                        </a:rPr>
                        <a:t>connected</a:t>
                      </a:r>
                      <a:r>
                        <a:rPr sz="900" spc="30" dirty="0">
                          <a:latin typeface="Calibri"/>
                          <a:cs typeface="Calibri"/>
                        </a:rPr>
                        <a:t> </a:t>
                      </a:r>
                      <a:r>
                        <a:rPr sz="900" dirty="0">
                          <a:latin typeface="Calibri"/>
                          <a:cs typeface="Calibri"/>
                        </a:rPr>
                        <a:t>to</a:t>
                      </a:r>
                      <a:r>
                        <a:rPr sz="900" spc="35" dirty="0">
                          <a:latin typeface="Calibri"/>
                          <a:cs typeface="Calibri"/>
                        </a:rPr>
                        <a:t> </a:t>
                      </a:r>
                      <a:r>
                        <a:rPr sz="900" spc="50" dirty="0">
                          <a:latin typeface="Calibri"/>
                          <a:cs typeface="Calibri"/>
                        </a:rPr>
                        <a:t>the</a:t>
                      </a:r>
                      <a:r>
                        <a:rPr sz="900" spc="35" dirty="0">
                          <a:latin typeface="Calibri"/>
                          <a:cs typeface="Calibri"/>
                        </a:rPr>
                        <a:t> </a:t>
                      </a:r>
                      <a:r>
                        <a:rPr sz="900" spc="145" dirty="0">
                          <a:latin typeface="Calibri"/>
                          <a:cs typeface="Calibri"/>
                        </a:rPr>
                        <a:t>S</a:t>
                      </a:r>
                      <a:r>
                        <a:rPr sz="900" spc="30" dirty="0">
                          <a:latin typeface="Calibri"/>
                          <a:cs typeface="Calibri"/>
                        </a:rPr>
                        <a:t> </a:t>
                      </a:r>
                      <a:r>
                        <a:rPr sz="900" spc="40" dirty="0">
                          <a:latin typeface="Calibri"/>
                          <a:cs typeface="Calibri"/>
                        </a:rPr>
                        <a:t>terminals.</a:t>
                      </a:r>
                      <a:endParaRPr sz="900">
                        <a:latin typeface="Calibri"/>
                        <a:cs typeface="Calibri"/>
                      </a:endParaRPr>
                    </a:p>
                    <a:p>
                      <a:pPr marL="24765" marR="45085">
                        <a:lnSpc>
                          <a:spcPts val="1000"/>
                        </a:lnSpc>
                      </a:pPr>
                      <a:r>
                        <a:rPr sz="900" spc="50" dirty="0">
                          <a:latin typeface="Calibri"/>
                          <a:cs typeface="Calibri"/>
                        </a:rPr>
                        <a:t>Outdoor</a:t>
                      </a:r>
                      <a:r>
                        <a:rPr sz="900" spc="55" dirty="0">
                          <a:latin typeface="Calibri"/>
                          <a:cs typeface="Calibri"/>
                        </a:rPr>
                        <a:t> </a:t>
                      </a:r>
                      <a:r>
                        <a:rPr sz="900" dirty="0">
                          <a:latin typeface="Calibri"/>
                          <a:cs typeface="Calibri"/>
                        </a:rPr>
                        <a:t>wired</a:t>
                      </a:r>
                      <a:r>
                        <a:rPr sz="900" spc="55" dirty="0">
                          <a:latin typeface="Calibri"/>
                          <a:cs typeface="Calibri"/>
                        </a:rPr>
                        <a:t> </a:t>
                      </a:r>
                      <a:r>
                        <a:rPr sz="900" spc="65" dirty="0">
                          <a:latin typeface="Calibri"/>
                          <a:cs typeface="Calibri"/>
                        </a:rPr>
                        <a:t>sensor</a:t>
                      </a:r>
                      <a:r>
                        <a:rPr sz="900" spc="60" dirty="0">
                          <a:latin typeface="Calibri"/>
                          <a:cs typeface="Calibri"/>
                        </a:rPr>
                        <a:t> </a:t>
                      </a:r>
                      <a:r>
                        <a:rPr sz="900" spc="85" dirty="0">
                          <a:latin typeface="Calibri"/>
                          <a:cs typeface="Calibri"/>
                        </a:rPr>
                        <a:t>can</a:t>
                      </a:r>
                      <a:r>
                        <a:rPr sz="900" spc="60" dirty="0">
                          <a:latin typeface="Calibri"/>
                          <a:cs typeface="Calibri"/>
                        </a:rPr>
                        <a:t> </a:t>
                      </a:r>
                      <a:r>
                        <a:rPr sz="900" spc="55" dirty="0">
                          <a:latin typeface="Calibri"/>
                          <a:cs typeface="Calibri"/>
                        </a:rPr>
                        <a:t>be</a:t>
                      </a:r>
                      <a:r>
                        <a:rPr sz="900" spc="60" dirty="0">
                          <a:latin typeface="Calibri"/>
                          <a:cs typeface="Calibri"/>
                        </a:rPr>
                        <a:t> </a:t>
                      </a:r>
                      <a:r>
                        <a:rPr sz="900" spc="50" dirty="0">
                          <a:latin typeface="Calibri"/>
                          <a:cs typeface="Calibri"/>
                        </a:rPr>
                        <a:t>selected</a:t>
                      </a:r>
                      <a:r>
                        <a:rPr sz="900" spc="55" dirty="0">
                          <a:latin typeface="Calibri"/>
                          <a:cs typeface="Calibri"/>
                        </a:rPr>
                        <a:t> </a:t>
                      </a:r>
                      <a:r>
                        <a:rPr sz="900" dirty="0">
                          <a:latin typeface="Calibri"/>
                          <a:cs typeface="Calibri"/>
                        </a:rPr>
                        <a:t>at</a:t>
                      </a:r>
                      <a:r>
                        <a:rPr sz="900" spc="60" dirty="0">
                          <a:latin typeface="Calibri"/>
                          <a:cs typeface="Calibri"/>
                        </a:rPr>
                        <a:t> </a:t>
                      </a:r>
                      <a:r>
                        <a:rPr sz="900" spc="-25" dirty="0">
                          <a:latin typeface="Calibri"/>
                          <a:cs typeface="Calibri"/>
                        </a:rPr>
                        <a:t>the</a:t>
                      </a:r>
                      <a:r>
                        <a:rPr sz="900" spc="90" dirty="0">
                          <a:latin typeface="Calibri"/>
                          <a:cs typeface="Calibri"/>
                        </a:rPr>
                        <a:t> ISU</a:t>
                      </a:r>
                      <a:r>
                        <a:rPr sz="900" spc="120" dirty="0">
                          <a:latin typeface="Calibri"/>
                          <a:cs typeface="Calibri"/>
                        </a:rPr>
                        <a:t> </a:t>
                      </a:r>
                      <a:r>
                        <a:rPr sz="900" dirty="0">
                          <a:latin typeface="Calibri"/>
                          <a:cs typeface="Calibri"/>
                        </a:rPr>
                        <a:t>prior</a:t>
                      </a:r>
                      <a:r>
                        <a:rPr sz="900" spc="120" dirty="0">
                          <a:latin typeface="Calibri"/>
                          <a:cs typeface="Calibri"/>
                        </a:rPr>
                        <a:t> </a:t>
                      </a:r>
                      <a:r>
                        <a:rPr sz="900" dirty="0">
                          <a:latin typeface="Calibri"/>
                          <a:cs typeface="Calibri"/>
                        </a:rPr>
                        <a:t>to</a:t>
                      </a:r>
                      <a:r>
                        <a:rPr sz="900" spc="114" dirty="0">
                          <a:latin typeface="Calibri"/>
                          <a:cs typeface="Calibri"/>
                        </a:rPr>
                        <a:t> </a:t>
                      </a:r>
                      <a:r>
                        <a:rPr sz="900" spc="100" dirty="0">
                          <a:latin typeface="Calibri"/>
                          <a:cs typeface="Calibri"/>
                        </a:rPr>
                        <a:t>2000</a:t>
                      </a:r>
                      <a:r>
                        <a:rPr sz="900" spc="120" dirty="0">
                          <a:latin typeface="Calibri"/>
                          <a:cs typeface="Calibri"/>
                        </a:rPr>
                        <a:t> </a:t>
                      </a:r>
                      <a:r>
                        <a:rPr sz="900" dirty="0">
                          <a:latin typeface="Calibri"/>
                          <a:cs typeface="Calibri"/>
                        </a:rPr>
                        <a:t>for</a:t>
                      </a:r>
                      <a:r>
                        <a:rPr sz="900" spc="130" dirty="0">
                          <a:latin typeface="Calibri"/>
                          <a:cs typeface="Calibri"/>
                        </a:rPr>
                        <a:t> </a:t>
                      </a:r>
                      <a:r>
                        <a:rPr sz="900" dirty="0">
                          <a:latin typeface="Calibri"/>
                          <a:cs typeface="Calibri"/>
                        </a:rPr>
                        <a:t>“outdoor</a:t>
                      </a:r>
                      <a:r>
                        <a:rPr sz="900" spc="120" dirty="0">
                          <a:latin typeface="Calibri"/>
                          <a:cs typeface="Calibri"/>
                        </a:rPr>
                        <a:t> </a:t>
                      </a:r>
                      <a:r>
                        <a:rPr sz="900" spc="-10" dirty="0">
                          <a:latin typeface="Calibri"/>
                          <a:cs typeface="Calibri"/>
                        </a:rPr>
                        <a:t>temperature”.</a:t>
                      </a:r>
                      <a:endParaRPr sz="900">
                        <a:latin typeface="Calibri"/>
                        <a:cs typeface="Calibri"/>
                      </a:endParaRPr>
                    </a:p>
                    <a:p>
                      <a:pPr marL="24765">
                        <a:lnSpc>
                          <a:spcPts val="940"/>
                        </a:lnSpc>
                      </a:pPr>
                      <a:r>
                        <a:rPr sz="900" spc="-85" dirty="0">
                          <a:latin typeface="Calibri"/>
                          <a:cs typeface="Calibri"/>
                        </a:rPr>
                        <a:t>*</a:t>
                      </a:r>
                      <a:r>
                        <a:rPr sz="900" spc="35" dirty="0">
                          <a:latin typeface="Calibri"/>
                          <a:cs typeface="Calibri"/>
                        </a:rPr>
                        <a:t> </a:t>
                      </a:r>
                      <a:r>
                        <a:rPr sz="900" spc="60" dirty="0">
                          <a:latin typeface="Calibri"/>
                          <a:cs typeface="Calibri"/>
                        </a:rPr>
                        <a:t>You</a:t>
                      </a:r>
                      <a:r>
                        <a:rPr sz="900" spc="35" dirty="0">
                          <a:latin typeface="Calibri"/>
                          <a:cs typeface="Calibri"/>
                        </a:rPr>
                        <a:t> </a:t>
                      </a:r>
                      <a:r>
                        <a:rPr sz="900" spc="65" dirty="0">
                          <a:latin typeface="Calibri"/>
                          <a:cs typeface="Calibri"/>
                        </a:rPr>
                        <a:t>cannot</a:t>
                      </a:r>
                      <a:r>
                        <a:rPr sz="900" spc="45" dirty="0">
                          <a:latin typeface="Calibri"/>
                          <a:cs typeface="Calibri"/>
                        </a:rPr>
                        <a:t> </a:t>
                      </a:r>
                      <a:r>
                        <a:rPr sz="900" spc="75" dirty="0">
                          <a:latin typeface="Calibri"/>
                          <a:cs typeface="Calibri"/>
                        </a:rPr>
                        <a:t>use</a:t>
                      </a:r>
                      <a:r>
                        <a:rPr sz="900" spc="35" dirty="0">
                          <a:latin typeface="Calibri"/>
                          <a:cs typeface="Calibri"/>
                        </a:rPr>
                        <a:t> </a:t>
                      </a:r>
                      <a:r>
                        <a:rPr sz="900" spc="55" dirty="0">
                          <a:latin typeface="Calibri"/>
                          <a:cs typeface="Calibri"/>
                        </a:rPr>
                        <a:t>both</a:t>
                      </a:r>
                      <a:r>
                        <a:rPr sz="900" spc="30" dirty="0">
                          <a:latin typeface="Calibri"/>
                          <a:cs typeface="Calibri"/>
                        </a:rPr>
                        <a:t> </a:t>
                      </a:r>
                      <a:r>
                        <a:rPr sz="900" spc="80" dirty="0">
                          <a:latin typeface="Calibri"/>
                          <a:cs typeface="Calibri"/>
                        </a:rPr>
                        <a:t>a</a:t>
                      </a:r>
                      <a:r>
                        <a:rPr sz="900" spc="40" dirty="0">
                          <a:latin typeface="Calibri"/>
                          <a:cs typeface="Calibri"/>
                        </a:rPr>
                        <a:t> </a:t>
                      </a:r>
                      <a:r>
                        <a:rPr sz="900" dirty="0">
                          <a:latin typeface="Calibri"/>
                          <a:cs typeface="Calibri"/>
                        </a:rPr>
                        <a:t>wired</a:t>
                      </a:r>
                      <a:r>
                        <a:rPr sz="900" spc="35" dirty="0">
                          <a:latin typeface="Calibri"/>
                          <a:cs typeface="Calibri"/>
                        </a:rPr>
                        <a:t> </a:t>
                      </a:r>
                      <a:r>
                        <a:rPr sz="900" spc="50" dirty="0">
                          <a:latin typeface="Calibri"/>
                          <a:cs typeface="Calibri"/>
                        </a:rPr>
                        <a:t>outdoor</a:t>
                      </a:r>
                      <a:r>
                        <a:rPr sz="900" spc="40" dirty="0">
                          <a:latin typeface="Calibri"/>
                          <a:cs typeface="Calibri"/>
                        </a:rPr>
                        <a:t> </a:t>
                      </a:r>
                      <a:r>
                        <a:rPr sz="900" spc="55" dirty="0">
                          <a:latin typeface="Calibri"/>
                          <a:cs typeface="Calibri"/>
                        </a:rPr>
                        <a:t>and</a:t>
                      </a:r>
                      <a:endParaRPr sz="900">
                        <a:latin typeface="Calibri"/>
                        <a:cs typeface="Calibri"/>
                      </a:endParaRPr>
                    </a:p>
                    <a:p>
                      <a:pPr marL="24765" marR="300990">
                        <a:lnSpc>
                          <a:spcPct val="92500"/>
                        </a:lnSpc>
                        <a:spcBef>
                          <a:spcPts val="45"/>
                        </a:spcBef>
                      </a:pPr>
                      <a:r>
                        <a:rPr sz="900" dirty="0">
                          <a:latin typeface="Calibri"/>
                          <a:cs typeface="Calibri"/>
                        </a:rPr>
                        <a:t>wired</a:t>
                      </a:r>
                      <a:r>
                        <a:rPr sz="900" spc="65" dirty="0">
                          <a:latin typeface="Calibri"/>
                          <a:cs typeface="Calibri"/>
                        </a:rPr>
                        <a:t> </a:t>
                      </a:r>
                      <a:r>
                        <a:rPr sz="900" spc="50" dirty="0">
                          <a:latin typeface="Calibri"/>
                          <a:cs typeface="Calibri"/>
                        </a:rPr>
                        <a:t>indoor</a:t>
                      </a:r>
                      <a:r>
                        <a:rPr sz="900" spc="65" dirty="0">
                          <a:latin typeface="Calibri"/>
                          <a:cs typeface="Calibri"/>
                        </a:rPr>
                        <a:t> </a:t>
                      </a:r>
                      <a:r>
                        <a:rPr sz="900" spc="45" dirty="0">
                          <a:latin typeface="Calibri"/>
                          <a:cs typeface="Calibri"/>
                        </a:rPr>
                        <a:t>sensor,</a:t>
                      </a:r>
                      <a:r>
                        <a:rPr sz="900" spc="65" dirty="0">
                          <a:latin typeface="Calibri"/>
                          <a:cs typeface="Calibri"/>
                        </a:rPr>
                        <a:t> </a:t>
                      </a:r>
                      <a:r>
                        <a:rPr sz="900" spc="75" dirty="0">
                          <a:latin typeface="Calibri"/>
                          <a:cs typeface="Calibri"/>
                        </a:rPr>
                        <a:t>so</a:t>
                      </a:r>
                      <a:r>
                        <a:rPr sz="900" spc="65" dirty="0">
                          <a:latin typeface="Calibri"/>
                          <a:cs typeface="Calibri"/>
                        </a:rPr>
                        <a:t> </a:t>
                      </a:r>
                      <a:r>
                        <a:rPr sz="900" dirty="0">
                          <a:latin typeface="Calibri"/>
                          <a:cs typeface="Calibri"/>
                        </a:rPr>
                        <a:t>if</a:t>
                      </a:r>
                      <a:r>
                        <a:rPr sz="900" spc="65" dirty="0">
                          <a:latin typeface="Calibri"/>
                          <a:cs typeface="Calibri"/>
                        </a:rPr>
                        <a:t> </a:t>
                      </a:r>
                      <a:r>
                        <a:rPr sz="900" spc="-10" dirty="0">
                          <a:latin typeface="Calibri"/>
                          <a:cs typeface="Calibri"/>
                        </a:rPr>
                        <a:t>“outdoor</a:t>
                      </a:r>
                      <a:r>
                        <a:rPr sz="900" dirty="0">
                          <a:latin typeface="Calibri"/>
                          <a:cs typeface="Calibri"/>
                        </a:rPr>
                        <a:t> temperature”</a:t>
                      </a:r>
                      <a:r>
                        <a:rPr sz="900" spc="130" dirty="0">
                          <a:latin typeface="Calibri"/>
                          <a:cs typeface="Calibri"/>
                        </a:rPr>
                        <a:t> </a:t>
                      </a:r>
                      <a:r>
                        <a:rPr sz="900" spc="70" dirty="0">
                          <a:latin typeface="Calibri"/>
                          <a:cs typeface="Calibri"/>
                        </a:rPr>
                        <a:t>is</a:t>
                      </a:r>
                      <a:r>
                        <a:rPr sz="900" spc="135" dirty="0">
                          <a:latin typeface="Calibri"/>
                          <a:cs typeface="Calibri"/>
                        </a:rPr>
                        <a:t> </a:t>
                      </a:r>
                      <a:r>
                        <a:rPr sz="900" spc="50" dirty="0">
                          <a:latin typeface="Calibri"/>
                          <a:cs typeface="Calibri"/>
                        </a:rPr>
                        <a:t>set</a:t>
                      </a:r>
                      <a:r>
                        <a:rPr sz="900" spc="130" dirty="0">
                          <a:latin typeface="Calibri"/>
                          <a:cs typeface="Calibri"/>
                        </a:rPr>
                        <a:t> </a:t>
                      </a:r>
                      <a:r>
                        <a:rPr sz="900" dirty="0">
                          <a:latin typeface="Calibri"/>
                          <a:cs typeface="Calibri"/>
                        </a:rPr>
                        <a:t>to</a:t>
                      </a:r>
                      <a:r>
                        <a:rPr sz="900" spc="135" dirty="0">
                          <a:latin typeface="Calibri"/>
                          <a:cs typeface="Calibri"/>
                        </a:rPr>
                        <a:t> </a:t>
                      </a:r>
                      <a:r>
                        <a:rPr sz="900" dirty="0">
                          <a:latin typeface="Calibri"/>
                          <a:cs typeface="Calibri"/>
                        </a:rPr>
                        <a:t>wired</a:t>
                      </a:r>
                      <a:r>
                        <a:rPr sz="900" spc="130" dirty="0">
                          <a:latin typeface="Calibri"/>
                          <a:cs typeface="Calibri"/>
                        </a:rPr>
                        <a:t> </a:t>
                      </a:r>
                      <a:r>
                        <a:rPr sz="900" spc="45" dirty="0">
                          <a:latin typeface="Calibri"/>
                          <a:cs typeface="Calibri"/>
                        </a:rPr>
                        <a:t>sensor,</a:t>
                      </a:r>
                      <a:r>
                        <a:rPr sz="900" spc="135" dirty="0">
                          <a:latin typeface="Calibri"/>
                          <a:cs typeface="Calibri"/>
                        </a:rPr>
                        <a:t> </a:t>
                      </a:r>
                      <a:r>
                        <a:rPr sz="900" spc="65" dirty="0">
                          <a:latin typeface="Calibri"/>
                          <a:cs typeface="Calibri"/>
                        </a:rPr>
                        <a:t>ISU </a:t>
                      </a:r>
                      <a:r>
                        <a:rPr sz="900" spc="100" dirty="0">
                          <a:latin typeface="Calibri"/>
                          <a:cs typeface="Calibri"/>
                        </a:rPr>
                        <a:t>5000</a:t>
                      </a:r>
                      <a:r>
                        <a:rPr sz="900" spc="45" dirty="0">
                          <a:latin typeface="Calibri"/>
                          <a:cs typeface="Calibri"/>
                        </a:rPr>
                        <a:t> </a:t>
                      </a:r>
                      <a:r>
                        <a:rPr sz="900" dirty="0">
                          <a:latin typeface="Calibri"/>
                          <a:cs typeface="Calibri"/>
                        </a:rPr>
                        <a:t>will</a:t>
                      </a:r>
                      <a:r>
                        <a:rPr sz="900" spc="45" dirty="0">
                          <a:latin typeface="Calibri"/>
                          <a:cs typeface="Calibri"/>
                        </a:rPr>
                        <a:t> </a:t>
                      </a:r>
                      <a:r>
                        <a:rPr sz="900" spc="50" dirty="0">
                          <a:latin typeface="Calibri"/>
                          <a:cs typeface="Calibri"/>
                        </a:rPr>
                        <a:t>not</a:t>
                      </a:r>
                      <a:r>
                        <a:rPr sz="900" spc="55" dirty="0">
                          <a:latin typeface="Calibri"/>
                          <a:cs typeface="Calibri"/>
                        </a:rPr>
                        <a:t> be</a:t>
                      </a:r>
                      <a:r>
                        <a:rPr sz="900" spc="45" dirty="0">
                          <a:latin typeface="Calibri"/>
                          <a:cs typeface="Calibri"/>
                        </a:rPr>
                        <a:t> </a:t>
                      </a:r>
                      <a:r>
                        <a:rPr sz="900" spc="40" dirty="0">
                          <a:latin typeface="Calibri"/>
                          <a:cs typeface="Calibri"/>
                        </a:rPr>
                        <a:t>shown.</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800485">
                <a:tc>
                  <a:txBody>
                    <a:bodyPr/>
                    <a:lstStyle/>
                    <a:p>
                      <a:pPr marL="24765">
                        <a:lnSpc>
                          <a:spcPct val="100000"/>
                        </a:lnSpc>
                      </a:pPr>
                      <a:r>
                        <a:rPr sz="900" spc="80" dirty="0">
                          <a:latin typeface="Calibri"/>
                          <a:cs typeface="Calibri"/>
                        </a:rPr>
                        <a:t>5030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11454" indent="-635">
                        <a:lnSpc>
                          <a:spcPts val="1000"/>
                        </a:lnSpc>
                        <a:spcBef>
                          <a:spcPts val="100"/>
                        </a:spcBef>
                      </a:pPr>
                      <a:r>
                        <a:rPr sz="900" spc="45" dirty="0">
                          <a:latin typeface="Calibri"/>
                          <a:cs typeface="Calibri"/>
                        </a:rPr>
                        <a:t>Indoor </a:t>
                      </a:r>
                      <a:r>
                        <a:rPr sz="900" spc="40" dirty="0">
                          <a:latin typeface="Calibri"/>
                          <a:cs typeface="Calibri"/>
                        </a:rPr>
                        <a:t>temperature </a:t>
                      </a:r>
                      <a:r>
                        <a:rPr sz="900" spc="65" dirty="0">
                          <a:latin typeface="Calibri"/>
                          <a:cs typeface="Calibri"/>
                        </a:rPr>
                        <a:t>sensor</a:t>
                      </a:r>
                      <a:r>
                        <a:rPr sz="900" spc="30" dirty="0">
                          <a:latin typeface="Calibri"/>
                          <a:cs typeface="Calibri"/>
                        </a:rPr>
                        <a:t> </a:t>
                      </a:r>
                      <a:r>
                        <a:rPr sz="900" spc="-20" dirty="0">
                          <a:latin typeface="Calibri"/>
                          <a:cs typeface="Calibri"/>
                        </a:rPr>
                        <a:t>type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75" dirty="0">
                          <a:latin typeface="Calibri"/>
                          <a:cs typeface="Calibri"/>
                        </a:rPr>
                        <a:t>10K</a:t>
                      </a:r>
                      <a:endParaRPr sz="900" dirty="0">
                        <a:latin typeface="Calibri"/>
                        <a:cs typeface="Calibri"/>
                      </a:endParaRPr>
                    </a:p>
                    <a:p>
                      <a:pPr marL="24765">
                        <a:lnSpc>
                          <a:spcPts val="1040"/>
                        </a:lnSpc>
                      </a:pPr>
                      <a:r>
                        <a:rPr sz="900" spc="75" dirty="0">
                          <a:latin typeface="Calibri"/>
                          <a:cs typeface="Calibri"/>
                        </a:rPr>
                        <a:t>20K</a:t>
                      </a:r>
                      <a:endParaRPr lang="en-US" sz="900" spc="75" dirty="0">
                        <a:latin typeface="Calibri"/>
                        <a:cs typeface="Calibri"/>
                      </a:endParaRPr>
                    </a:p>
                    <a:p>
                      <a:pPr marL="24765">
                        <a:lnSpc>
                          <a:spcPts val="1040"/>
                        </a:lnSpc>
                      </a:pPr>
                      <a:endParaRPr lang="en-US" sz="900" spc="75" dirty="0">
                        <a:latin typeface="Calibri"/>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45" dirty="0">
                          <a:highlight>
                            <a:srgbClr val="FFFF00"/>
                          </a:highlight>
                          <a:latin typeface="+mn-lt"/>
                          <a:cs typeface="Calibri"/>
                        </a:rPr>
                        <a:t>See Sensor type</a:t>
                      </a:r>
                      <a:endParaRPr lang="en-US" sz="900" dirty="0">
                        <a:latin typeface="+mn-lt"/>
                        <a:cs typeface="Calibri"/>
                      </a:endParaRPr>
                    </a:p>
                    <a:p>
                      <a:pPr marL="24765">
                        <a:lnSpc>
                          <a:spcPts val="104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75" dirty="0">
                          <a:latin typeface="Calibri"/>
                          <a:cs typeface="Calibri"/>
                        </a:rPr>
                        <a:t>10K</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35255">
                        <a:lnSpc>
                          <a:spcPts val="1000"/>
                        </a:lnSpc>
                        <a:spcBef>
                          <a:spcPts val="100"/>
                        </a:spcBef>
                      </a:pPr>
                      <a:r>
                        <a:rPr sz="900" spc="60" dirty="0">
                          <a:latin typeface="Calibri"/>
                          <a:cs typeface="Calibri"/>
                        </a:rPr>
                        <a:t>Select</a:t>
                      </a:r>
                      <a:r>
                        <a:rPr sz="900" spc="40" dirty="0">
                          <a:latin typeface="Calibri"/>
                          <a:cs typeface="Calibri"/>
                        </a:rPr>
                        <a:t> </a:t>
                      </a:r>
                      <a:r>
                        <a:rPr sz="900" spc="100" dirty="0">
                          <a:latin typeface="Calibri"/>
                          <a:cs typeface="Calibri"/>
                        </a:rPr>
                        <a:t>10K</a:t>
                      </a:r>
                      <a:r>
                        <a:rPr sz="900" spc="50" dirty="0">
                          <a:latin typeface="Calibri"/>
                          <a:cs typeface="Calibri"/>
                        </a:rPr>
                        <a:t> </a:t>
                      </a:r>
                      <a:r>
                        <a:rPr sz="900" dirty="0">
                          <a:latin typeface="Calibri"/>
                          <a:cs typeface="Calibri"/>
                        </a:rPr>
                        <a:t>or</a:t>
                      </a:r>
                      <a:r>
                        <a:rPr sz="900" spc="50" dirty="0">
                          <a:latin typeface="Calibri"/>
                          <a:cs typeface="Calibri"/>
                        </a:rPr>
                        <a:t> </a:t>
                      </a:r>
                      <a:r>
                        <a:rPr sz="900" spc="100" dirty="0">
                          <a:latin typeface="Calibri"/>
                          <a:cs typeface="Calibri"/>
                        </a:rPr>
                        <a:t>20K</a:t>
                      </a:r>
                      <a:r>
                        <a:rPr sz="900" spc="45" dirty="0">
                          <a:latin typeface="Calibri"/>
                          <a:cs typeface="Calibri"/>
                        </a:rPr>
                        <a:t> </a:t>
                      </a:r>
                      <a:r>
                        <a:rPr sz="900" spc="70" dirty="0">
                          <a:latin typeface="Calibri"/>
                          <a:cs typeface="Calibri"/>
                        </a:rPr>
                        <a:t>based</a:t>
                      </a:r>
                      <a:r>
                        <a:rPr sz="900" spc="45" dirty="0">
                          <a:latin typeface="Calibri"/>
                          <a:cs typeface="Calibri"/>
                        </a:rPr>
                        <a:t> </a:t>
                      </a:r>
                      <a:r>
                        <a:rPr sz="900" spc="65" dirty="0">
                          <a:latin typeface="Calibri"/>
                          <a:cs typeface="Calibri"/>
                        </a:rPr>
                        <a:t>on</a:t>
                      </a:r>
                      <a:r>
                        <a:rPr sz="900" spc="45" dirty="0">
                          <a:latin typeface="Calibri"/>
                          <a:cs typeface="Calibri"/>
                        </a:rPr>
                        <a:t> </a:t>
                      </a:r>
                      <a:r>
                        <a:rPr sz="900" dirty="0">
                          <a:latin typeface="Calibri"/>
                          <a:cs typeface="Calibri"/>
                        </a:rPr>
                        <a:t>the</a:t>
                      </a:r>
                      <a:r>
                        <a:rPr sz="900" spc="45" dirty="0">
                          <a:latin typeface="Calibri"/>
                          <a:cs typeface="Calibri"/>
                        </a:rPr>
                        <a:t> </a:t>
                      </a:r>
                      <a:r>
                        <a:rPr sz="900" spc="55" dirty="0">
                          <a:latin typeface="Calibri"/>
                          <a:cs typeface="Calibri"/>
                        </a:rPr>
                        <a:t>sensor </a:t>
                      </a:r>
                      <a:r>
                        <a:rPr sz="900" dirty="0">
                          <a:latin typeface="Calibri"/>
                          <a:cs typeface="Calibri"/>
                        </a:rPr>
                        <a:t>installed.</a:t>
                      </a:r>
                      <a:r>
                        <a:rPr sz="900" spc="130" dirty="0">
                          <a:latin typeface="Calibri"/>
                          <a:cs typeface="Calibri"/>
                        </a:rPr>
                        <a:t> </a:t>
                      </a:r>
                      <a:r>
                        <a:rPr sz="900" spc="50" dirty="0">
                          <a:latin typeface="Calibri"/>
                          <a:cs typeface="Calibri"/>
                        </a:rPr>
                        <a:t>Refer</a:t>
                      </a:r>
                      <a:r>
                        <a:rPr sz="900" spc="130" dirty="0">
                          <a:latin typeface="Calibri"/>
                          <a:cs typeface="Calibri"/>
                        </a:rPr>
                        <a:t> </a:t>
                      </a:r>
                      <a:r>
                        <a:rPr sz="900" dirty="0">
                          <a:latin typeface="Calibri"/>
                          <a:cs typeface="Calibri"/>
                        </a:rPr>
                        <a:t>to</a:t>
                      </a:r>
                      <a:r>
                        <a:rPr sz="900" spc="130" dirty="0">
                          <a:latin typeface="Calibri"/>
                          <a:cs typeface="Calibri"/>
                        </a:rPr>
                        <a:t> </a:t>
                      </a:r>
                      <a:r>
                        <a:rPr sz="900" spc="55" dirty="0">
                          <a:latin typeface="Calibri"/>
                          <a:cs typeface="Calibri"/>
                        </a:rPr>
                        <a:t>resistance</a:t>
                      </a:r>
                      <a:r>
                        <a:rPr sz="900" spc="135" dirty="0">
                          <a:latin typeface="Calibri"/>
                          <a:cs typeface="Calibri"/>
                        </a:rPr>
                        <a:t> </a:t>
                      </a:r>
                      <a:r>
                        <a:rPr sz="900" spc="60" dirty="0">
                          <a:latin typeface="Calibri"/>
                          <a:cs typeface="Calibri"/>
                        </a:rPr>
                        <a:t>values</a:t>
                      </a:r>
                      <a:r>
                        <a:rPr sz="900" spc="130" dirty="0">
                          <a:latin typeface="Calibri"/>
                          <a:cs typeface="Calibri"/>
                        </a:rPr>
                        <a:t> </a:t>
                      </a:r>
                      <a:r>
                        <a:rPr sz="900" spc="-10" dirty="0">
                          <a:latin typeface="Calibri"/>
                          <a:cs typeface="Calibri"/>
                        </a:rPr>
                        <a:t>below:</a:t>
                      </a:r>
                      <a:r>
                        <a:rPr sz="900" spc="105" dirty="0">
                          <a:latin typeface="Calibri"/>
                          <a:cs typeface="Calibri"/>
                        </a:rPr>
                        <a:t> C7189U1005</a:t>
                      </a:r>
                      <a:r>
                        <a:rPr sz="900" spc="15" dirty="0">
                          <a:latin typeface="Calibri"/>
                          <a:cs typeface="Calibri"/>
                        </a:rPr>
                        <a:t> </a:t>
                      </a:r>
                      <a:r>
                        <a:rPr sz="900" dirty="0">
                          <a:latin typeface="Calibri"/>
                          <a:cs typeface="Calibri"/>
                        </a:rPr>
                        <a:t>=</a:t>
                      </a:r>
                      <a:r>
                        <a:rPr sz="900" spc="15" dirty="0">
                          <a:latin typeface="Calibri"/>
                          <a:cs typeface="Calibri"/>
                        </a:rPr>
                        <a:t> </a:t>
                      </a:r>
                      <a:r>
                        <a:rPr sz="900" spc="100" dirty="0">
                          <a:latin typeface="Calibri"/>
                          <a:cs typeface="Calibri"/>
                        </a:rPr>
                        <a:t>10K</a:t>
                      </a:r>
                      <a:r>
                        <a:rPr sz="900" spc="10" dirty="0">
                          <a:latin typeface="Calibri"/>
                          <a:cs typeface="Calibri"/>
                        </a:rPr>
                        <a:t> </a:t>
                      </a:r>
                      <a:r>
                        <a:rPr sz="900" spc="55" dirty="0">
                          <a:latin typeface="Calibri"/>
                          <a:cs typeface="Calibri"/>
                        </a:rPr>
                        <a:t>ohm</a:t>
                      </a:r>
                      <a:endParaRPr sz="900">
                        <a:latin typeface="Calibri"/>
                        <a:cs typeface="Calibri"/>
                      </a:endParaRPr>
                    </a:p>
                    <a:p>
                      <a:pPr marL="24765" marR="289560" algn="just">
                        <a:lnSpc>
                          <a:spcPts val="1000"/>
                        </a:lnSpc>
                      </a:pPr>
                      <a:r>
                        <a:rPr sz="900" spc="75" dirty="0">
                          <a:latin typeface="Calibri"/>
                          <a:cs typeface="Calibri"/>
                        </a:rPr>
                        <a:t>See</a:t>
                      </a:r>
                      <a:r>
                        <a:rPr sz="900" spc="50" dirty="0">
                          <a:latin typeface="Calibri"/>
                          <a:cs typeface="Calibri"/>
                        </a:rPr>
                        <a:t> </a:t>
                      </a:r>
                      <a:r>
                        <a:rPr sz="900" spc="55" dirty="0">
                          <a:latin typeface="Calibri"/>
                          <a:cs typeface="Calibri"/>
                        </a:rPr>
                        <a:t>“Installing</a:t>
                      </a:r>
                      <a:r>
                        <a:rPr sz="900" spc="50" dirty="0">
                          <a:latin typeface="Calibri"/>
                          <a:cs typeface="Calibri"/>
                        </a:rPr>
                        <a:t> </a:t>
                      </a:r>
                      <a:r>
                        <a:rPr sz="900" dirty="0">
                          <a:latin typeface="Calibri"/>
                          <a:cs typeface="Calibri"/>
                        </a:rPr>
                        <a:t>Wired</a:t>
                      </a:r>
                      <a:r>
                        <a:rPr sz="900" spc="50" dirty="0">
                          <a:latin typeface="Calibri"/>
                          <a:cs typeface="Calibri"/>
                        </a:rPr>
                        <a:t> Indoor</a:t>
                      </a:r>
                      <a:r>
                        <a:rPr sz="900" spc="45" dirty="0">
                          <a:latin typeface="Calibri"/>
                          <a:cs typeface="Calibri"/>
                        </a:rPr>
                        <a:t> </a:t>
                      </a:r>
                      <a:r>
                        <a:rPr sz="900" spc="55" dirty="0">
                          <a:latin typeface="Calibri"/>
                          <a:cs typeface="Calibri"/>
                        </a:rPr>
                        <a:t>Sensor”</a:t>
                      </a:r>
                      <a:r>
                        <a:rPr sz="900" spc="50" dirty="0">
                          <a:latin typeface="Calibri"/>
                          <a:cs typeface="Calibri"/>
                        </a:rPr>
                        <a:t> </a:t>
                      </a:r>
                      <a:r>
                        <a:rPr sz="900" spc="40" dirty="0">
                          <a:latin typeface="Calibri"/>
                          <a:cs typeface="Calibri"/>
                        </a:rPr>
                        <a:t>on </a:t>
                      </a:r>
                      <a:r>
                        <a:rPr sz="900" spc="75" dirty="0">
                          <a:latin typeface="Calibri"/>
                          <a:cs typeface="Calibri"/>
                        </a:rPr>
                        <a:t>page</a:t>
                      </a:r>
                      <a:r>
                        <a:rPr sz="900" spc="30" dirty="0">
                          <a:latin typeface="Calibri"/>
                          <a:cs typeface="Calibri"/>
                        </a:rPr>
                        <a:t> </a:t>
                      </a:r>
                      <a:r>
                        <a:rPr sz="900" spc="100" dirty="0">
                          <a:latin typeface="Calibri"/>
                          <a:cs typeface="Calibri"/>
                        </a:rPr>
                        <a:t>14</a:t>
                      </a:r>
                      <a:r>
                        <a:rPr sz="900" spc="30" dirty="0">
                          <a:latin typeface="Calibri"/>
                          <a:cs typeface="Calibri"/>
                        </a:rPr>
                        <a:t> </a:t>
                      </a:r>
                      <a:r>
                        <a:rPr sz="900" dirty="0">
                          <a:latin typeface="Calibri"/>
                          <a:cs typeface="Calibri"/>
                        </a:rPr>
                        <a:t>for</a:t>
                      </a:r>
                      <a:r>
                        <a:rPr sz="900" spc="35" dirty="0">
                          <a:latin typeface="Calibri"/>
                          <a:cs typeface="Calibri"/>
                        </a:rPr>
                        <a:t> </a:t>
                      </a:r>
                      <a:r>
                        <a:rPr sz="900" spc="55" dirty="0">
                          <a:latin typeface="Calibri"/>
                          <a:cs typeface="Calibri"/>
                        </a:rPr>
                        <a:t>information</a:t>
                      </a:r>
                      <a:r>
                        <a:rPr sz="900" spc="30" dirty="0">
                          <a:latin typeface="Calibri"/>
                          <a:cs typeface="Calibri"/>
                        </a:rPr>
                        <a:t> </a:t>
                      </a:r>
                      <a:r>
                        <a:rPr sz="900" spc="50" dirty="0">
                          <a:latin typeface="Calibri"/>
                          <a:cs typeface="Calibri"/>
                        </a:rPr>
                        <a:t>wiring</a:t>
                      </a:r>
                      <a:r>
                        <a:rPr sz="900" spc="35" dirty="0">
                          <a:latin typeface="Calibri"/>
                          <a:cs typeface="Calibri"/>
                        </a:rPr>
                        <a:t> </a:t>
                      </a:r>
                      <a:r>
                        <a:rPr sz="900" spc="45" dirty="0">
                          <a:latin typeface="Calibri"/>
                          <a:cs typeface="Calibri"/>
                        </a:rPr>
                        <a:t>multiple </a:t>
                      </a:r>
                      <a:r>
                        <a:rPr sz="900" spc="55" dirty="0">
                          <a:latin typeface="Calibri"/>
                          <a:cs typeface="Calibri"/>
                        </a:rPr>
                        <a:t>indoor</a:t>
                      </a:r>
                      <a:r>
                        <a:rPr sz="900" spc="10" dirty="0">
                          <a:latin typeface="Calibri"/>
                          <a:cs typeface="Calibri"/>
                        </a:rPr>
                        <a:t> </a:t>
                      </a:r>
                      <a:r>
                        <a:rPr sz="900" spc="50" dirty="0">
                          <a:latin typeface="Calibri"/>
                          <a:cs typeface="Calibri"/>
                        </a:rPr>
                        <a:t>sensors.</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1801091">
                <a:tc>
                  <a:txBody>
                    <a:bodyPr/>
                    <a:lstStyle/>
                    <a:p>
                      <a:pPr marL="24765">
                        <a:lnSpc>
                          <a:spcPct val="100000"/>
                        </a:lnSpc>
                      </a:pPr>
                      <a:r>
                        <a:rPr sz="900" spc="75" dirty="0">
                          <a:latin typeface="Calibri"/>
                          <a:cs typeface="Calibri"/>
                        </a:rPr>
                        <a:t>5040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6200" indent="-635">
                        <a:lnSpc>
                          <a:spcPct val="92600"/>
                        </a:lnSpc>
                        <a:spcBef>
                          <a:spcPts val="80"/>
                        </a:spcBef>
                      </a:pPr>
                      <a:r>
                        <a:rPr sz="900" spc="60" dirty="0">
                          <a:latin typeface="Calibri"/>
                          <a:cs typeface="Calibri"/>
                        </a:rPr>
                        <a:t>Which</a:t>
                      </a:r>
                      <a:r>
                        <a:rPr sz="900" spc="15" dirty="0">
                          <a:latin typeface="Calibri"/>
                          <a:cs typeface="Calibri"/>
                        </a:rPr>
                        <a:t> </a:t>
                      </a:r>
                      <a:r>
                        <a:rPr sz="900" spc="65" dirty="0">
                          <a:latin typeface="Calibri"/>
                          <a:cs typeface="Calibri"/>
                        </a:rPr>
                        <a:t>Sensors </a:t>
                      </a:r>
                      <a:r>
                        <a:rPr sz="900" dirty="0">
                          <a:latin typeface="Calibri"/>
                          <a:cs typeface="Calibri"/>
                        </a:rPr>
                        <a:t>will</a:t>
                      </a:r>
                      <a:r>
                        <a:rPr sz="900" spc="60" dirty="0">
                          <a:latin typeface="Calibri"/>
                          <a:cs typeface="Calibri"/>
                        </a:rPr>
                        <a:t> </a:t>
                      </a:r>
                      <a:r>
                        <a:rPr sz="900" spc="55" dirty="0">
                          <a:latin typeface="Calibri"/>
                          <a:cs typeface="Calibri"/>
                        </a:rPr>
                        <a:t>be</a:t>
                      </a:r>
                      <a:r>
                        <a:rPr sz="900" spc="50" dirty="0">
                          <a:latin typeface="Calibri"/>
                          <a:cs typeface="Calibri"/>
                        </a:rPr>
                        <a:t> </a:t>
                      </a:r>
                      <a:r>
                        <a:rPr sz="900" spc="70" dirty="0">
                          <a:latin typeface="Calibri"/>
                          <a:cs typeface="Calibri"/>
                        </a:rPr>
                        <a:t>used</a:t>
                      </a:r>
                      <a:r>
                        <a:rPr sz="900" spc="55" dirty="0">
                          <a:latin typeface="Calibri"/>
                          <a:cs typeface="Calibri"/>
                        </a:rPr>
                        <a:t> </a:t>
                      </a:r>
                      <a:r>
                        <a:rPr sz="900" spc="-25" dirty="0">
                          <a:latin typeface="Calibri"/>
                          <a:cs typeface="Calibri"/>
                        </a:rPr>
                        <a:t>for</a:t>
                      </a:r>
                      <a:r>
                        <a:rPr sz="900" spc="500" dirty="0">
                          <a:latin typeface="Calibri"/>
                          <a:cs typeface="Calibri"/>
                        </a:rPr>
                        <a:t> </a:t>
                      </a:r>
                      <a:r>
                        <a:rPr sz="900" spc="-10" dirty="0">
                          <a:latin typeface="Calibri"/>
                          <a:cs typeface="Calibri"/>
                        </a:rPr>
                        <a:t>Temperature</a:t>
                      </a:r>
                      <a:r>
                        <a:rPr sz="900" spc="40" dirty="0">
                          <a:latin typeface="Calibri"/>
                          <a:cs typeface="Calibri"/>
                        </a:rPr>
                        <a:t> Control? </a:t>
                      </a:r>
                      <a:r>
                        <a:rPr sz="900" spc="35" dirty="0">
                          <a:latin typeface="Calibri"/>
                          <a:cs typeface="Calibri"/>
                        </a:rPr>
                        <a:t>(Multiple </a:t>
                      </a:r>
                      <a:r>
                        <a:rPr sz="900" spc="70" dirty="0">
                          <a:latin typeface="Calibri"/>
                          <a:cs typeface="Calibri"/>
                        </a:rPr>
                        <a:t>sensors</a:t>
                      </a:r>
                      <a:r>
                        <a:rPr sz="900" spc="25" dirty="0">
                          <a:latin typeface="Calibri"/>
                          <a:cs typeface="Calibri"/>
                        </a:rPr>
                        <a:t> are </a:t>
                      </a:r>
                      <a:r>
                        <a:rPr sz="900" spc="45" dirty="0">
                          <a:latin typeface="Calibri"/>
                          <a:cs typeface="Calibri"/>
                        </a:rPr>
                        <a:t>averaged)</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55930">
                        <a:lnSpc>
                          <a:spcPts val="1000"/>
                        </a:lnSpc>
                        <a:spcBef>
                          <a:spcPts val="100"/>
                        </a:spcBef>
                      </a:pPr>
                      <a:r>
                        <a:rPr sz="900" spc="50" dirty="0">
                          <a:latin typeface="Calibri"/>
                          <a:cs typeface="Calibri"/>
                        </a:rPr>
                        <a:t>Thermostat </a:t>
                      </a:r>
                      <a:r>
                        <a:rPr sz="900" spc="60" dirty="0">
                          <a:latin typeface="Calibri"/>
                          <a:cs typeface="Calibri"/>
                        </a:rPr>
                        <a:t>Remote</a:t>
                      </a:r>
                      <a:r>
                        <a:rPr sz="900" spc="5" dirty="0">
                          <a:latin typeface="Calibri"/>
                          <a:cs typeface="Calibri"/>
                        </a:rPr>
                        <a:t> </a:t>
                      </a:r>
                      <a:r>
                        <a:rPr sz="900" spc="65" dirty="0">
                          <a:latin typeface="Calibri"/>
                          <a:cs typeface="Calibri"/>
                        </a:rPr>
                        <a:t>Sensor</a:t>
                      </a:r>
                      <a:endParaRPr lang="en-US" sz="900" spc="65" dirty="0">
                        <a:latin typeface="Calibri"/>
                        <a:cs typeface="Calibri"/>
                      </a:endParaRPr>
                    </a:p>
                    <a:p>
                      <a:pPr marL="24765" marR="455930">
                        <a:lnSpc>
                          <a:spcPts val="1000"/>
                        </a:lnSpc>
                        <a:spcBef>
                          <a:spcPts val="100"/>
                        </a:spcBef>
                      </a:pPr>
                      <a:endParaRPr lang="en-US" sz="900" spc="65" dirty="0">
                        <a:latin typeface="Calibri"/>
                        <a:cs typeface="Calibri"/>
                      </a:endParaRPr>
                    </a:p>
                    <a:p>
                      <a:pPr marL="24765" marR="455930" lvl="0" indent="0" defTabSz="914400" eaLnBrk="1" fontAlgn="auto" latinLnBrk="0" hangingPunct="1">
                        <a:lnSpc>
                          <a:spcPts val="1000"/>
                        </a:lnSpc>
                        <a:spcBef>
                          <a:spcPts val="100"/>
                        </a:spcBef>
                        <a:spcAft>
                          <a:spcPts val="0"/>
                        </a:spcAft>
                        <a:buClrTx/>
                        <a:buSzTx/>
                        <a:buFontTx/>
                        <a:buNone/>
                        <a:tabLst/>
                        <a:defRPr/>
                      </a:pPr>
                      <a:r>
                        <a:rPr lang="en-US" sz="900" spc="45" dirty="0">
                          <a:highlight>
                            <a:srgbClr val="FFFF00"/>
                          </a:highlight>
                          <a:latin typeface="+mn-lt"/>
                          <a:cs typeface="Calibri"/>
                        </a:rPr>
                        <a:t>Both</a:t>
                      </a:r>
                      <a:endParaRPr lang="en-US" sz="900" dirty="0">
                        <a:latin typeface="+mn-lt"/>
                        <a:cs typeface="Calibri"/>
                      </a:endParaRPr>
                    </a:p>
                    <a:p>
                      <a:pPr marL="24765" marR="455930">
                        <a:lnSpc>
                          <a:spcPts val="1000"/>
                        </a:lnSpc>
                        <a:spcBef>
                          <a:spcPts val="100"/>
                        </a:spcBef>
                      </a:pP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50" dirty="0">
                          <a:latin typeface="Calibri"/>
                          <a:cs typeface="Calibri"/>
                        </a:rPr>
                        <a:t>Both</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0485" indent="-635">
                        <a:lnSpc>
                          <a:spcPct val="92600"/>
                        </a:lnSpc>
                        <a:spcBef>
                          <a:spcPts val="80"/>
                        </a:spcBef>
                      </a:pPr>
                      <a:r>
                        <a:rPr sz="900" spc="65" dirty="0">
                          <a:latin typeface="Calibri"/>
                          <a:cs typeface="Calibri"/>
                        </a:rPr>
                        <a:t>Select</a:t>
                      </a:r>
                      <a:r>
                        <a:rPr sz="900" spc="15" dirty="0">
                          <a:latin typeface="Calibri"/>
                          <a:cs typeface="Calibri"/>
                        </a:rPr>
                        <a:t> </a:t>
                      </a:r>
                      <a:r>
                        <a:rPr sz="900" spc="45" dirty="0">
                          <a:latin typeface="Calibri"/>
                          <a:cs typeface="Calibri"/>
                        </a:rPr>
                        <a:t>whether</a:t>
                      </a:r>
                      <a:r>
                        <a:rPr sz="900" spc="20" dirty="0">
                          <a:latin typeface="Calibri"/>
                          <a:cs typeface="Calibri"/>
                        </a:rPr>
                        <a:t> </a:t>
                      </a:r>
                      <a:r>
                        <a:rPr sz="900" spc="50" dirty="0">
                          <a:latin typeface="Calibri"/>
                          <a:cs typeface="Calibri"/>
                        </a:rPr>
                        <a:t>the</a:t>
                      </a:r>
                      <a:r>
                        <a:rPr sz="900" spc="10" dirty="0">
                          <a:latin typeface="Calibri"/>
                          <a:cs typeface="Calibri"/>
                        </a:rPr>
                        <a:t> </a:t>
                      </a:r>
                      <a:r>
                        <a:rPr sz="900" spc="50" dirty="0">
                          <a:latin typeface="Calibri"/>
                          <a:cs typeface="Calibri"/>
                        </a:rPr>
                        <a:t>internal</a:t>
                      </a:r>
                      <a:r>
                        <a:rPr sz="900" spc="20" dirty="0">
                          <a:latin typeface="Calibri"/>
                          <a:cs typeface="Calibri"/>
                        </a:rPr>
                        <a:t> </a:t>
                      </a:r>
                      <a:r>
                        <a:rPr sz="900" spc="45" dirty="0">
                          <a:latin typeface="Calibri"/>
                          <a:cs typeface="Calibri"/>
                        </a:rPr>
                        <a:t>thermostat </a:t>
                      </a:r>
                      <a:r>
                        <a:rPr sz="900" spc="65" dirty="0">
                          <a:latin typeface="Calibri"/>
                          <a:cs typeface="Calibri"/>
                        </a:rPr>
                        <a:t>sensor</a:t>
                      </a:r>
                      <a:r>
                        <a:rPr sz="900" spc="80" dirty="0">
                          <a:latin typeface="Calibri"/>
                          <a:cs typeface="Calibri"/>
                        </a:rPr>
                        <a:t> </a:t>
                      </a:r>
                      <a:r>
                        <a:rPr sz="900" dirty="0">
                          <a:latin typeface="Calibri"/>
                          <a:cs typeface="Calibri"/>
                        </a:rPr>
                        <a:t>or</a:t>
                      </a:r>
                      <a:r>
                        <a:rPr sz="900" spc="90" dirty="0">
                          <a:latin typeface="Calibri"/>
                          <a:cs typeface="Calibri"/>
                        </a:rPr>
                        <a:t> </a:t>
                      </a:r>
                      <a:r>
                        <a:rPr sz="900" dirty="0">
                          <a:latin typeface="Calibri"/>
                          <a:cs typeface="Calibri"/>
                        </a:rPr>
                        <a:t>wired</a:t>
                      </a:r>
                      <a:r>
                        <a:rPr sz="900" spc="80" dirty="0">
                          <a:latin typeface="Calibri"/>
                          <a:cs typeface="Calibri"/>
                        </a:rPr>
                        <a:t> </a:t>
                      </a:r>
                      <a:r>
                        <a:rPr sz="900" spc="60" dirty="0">
                          <a:latin typeface="Calibri"/>
                          <a:cs typeface="Calibri"/>
                        </a:rPr>
                        <a:t>sensor(s)</a:t>
                      </a:r>
                      <a:r>
                        <a:rPr sz="900" spc="85" dirty="0">
                          <a:latin typeface="Calibri"/>
                          <a:cs typeface="Calibri"/>
                        </a:rPr>
                        <a:t> </a:t>
                      </a:r>
                      <a:r>
                        <a:rPr sz="900" dirty="0">
                          <a:latin typeface="Calibri"/>
                          <a:cs typeface="Calibri"/>
                        </a:rPr>
                        <a:t>are</a:t>
                      </a:r>
                      <a:r>
                        <a:rPr sz="900" spc="80" dirty="0">
                          <a:latin typeface="Calibri"/>
                          <a:cs typeface="Calibri"/>
                        </a:rPr>
                        <a:t> </a:t>
                      </a:r>
                      <a:r>
                        <a:rPr sz="900" spc="55" dirty="0">
                          <a:latin typeface="Calibri"/>
                          <a:cs typeface="Calibri"/>
                        </a:rPr>
                        <a:t>used.</a:t>
                      </a:r>
                      <a:r>
                        <a:rPr sz="900" spc="85" dirty="0">
                          <a:latin typeface="Calibri"/>
                          <a:cs typeface="Calibri"/>
                        </a:rPr>
                        <a:t> </a:t>
                      </a:r>
                      <a:r>
                        <a:rPr sz="900" dirty="0">
                          <a:latin typeface="Calibri"/>
                          <a:cs typeface="Calibri"/>
                        </a:rPr>
                        <a:t>If</a:t>
                      </a:r>
                      <a:r>
                        <a:rPr sz="900" spc="80" dirty="0">
                          <a:latin typeface="Calibri"/>
                          <a:cs typeface="Calibri"/>
                        </a:rPr>
                        <a:t> </a:t>
                      </a:r>
                      <a:r>
                        <a:rPr sz="900" spc="35" dirty="0">
                          <a:latin typeface="Calibri"/>
                          <a:cs typeface="Calibri"/>
                        </a:rPr>
                        <a:t>both </a:t>
                      </a:r>
                      <a:r>
                        <a:rPr sz="900" spc="55" dirty="0">
                          <a:latin typeface="Calibri"/>
                          <a:cs typeface="Calibri"/>
                        </a:rPr>
                        <a:t>thermostat</a:t>
                      </a:r>
                      <a:r>
                        <a:rPr sz="900" spc="75" dirty="0">
                          <a:latin typeface="Calibri"/>
                          <a:cs typeface="Calibri"/>
                        </a:rPr>
                        <a:t> </a:t>
                      </a:r>
                      <a:r>
                        <a:rPr sz="900" spc="80" dirty="0">
                          <a:latin typeface="Calibri"/>
                          <a:cs typeface="Calibri"/>
                        </a:rPr>
                        <a:t>and</a:t>
                      </a:r>
                      <a:r>
                        <a:rPr sz="900" spc="75" dirty="0">
                          <a:latin typeface="Calibri"/>
                          <a:cs typeface="Calibri"/>
                        </a:rPr>
                        <a:t> </a:t>
                      </a:r>
                      <a:r>
                        <a:rPr sz="900" dirty="0">
                          <a:latin typeface="Calibri"/>
                          <a:cs typeface="Calibri"/>
                        </a:rPr>
                        <a:t>remote</a:t>
                      </a:r>
                      <a:r>
                        <a:rPr sz="900" spc="75" dirty="0">
                          <a:latin typeface="Calibri"/>
                          <a:cs typeface="Calibri"/>
                        </a:rPr>
                        <a:t> </a:t>
                      </a:r>
                      <a:r>
                        <a:rPr sz="900" spc="65" dirty="0">
                          <a:latin typeface="Calibri"/>
                          <a:cs typeface="Calibri"/>
                        </a:rPr>
                        <a:t>sensor</a:t>
                      </a:r>
                      <a:r>
                        <a:rPr sz="900" spc="75" dirty="0">
                          <a:latin typeface="Calibri"/>
                          <a:cs typeface="Calibri"/>
                        </a:rPr>
                        <a:t> </a:t>
                      </a:r>
                      <a:r>
                        <a:rPr sz="900" spc="50" dirty="0">
                          <a:latin typeface="Calibri"/>
                          <a:cs typeface="Calibri"/>
                        </a:rPr>
                        <a:t>are</a:t>
                      </a:r>
                      <a:r>
                        <a:rPr sz="900" spc="80" dirty="0">
                          <a:latin typeface="Calibri"/>
                          <a:cs typeface="Calibri"/>
                        </a:rPr>
                        <a:t> </a:t>
                      </a:r>
                      <a:r>
                        <a:rPr sz="900" spc="35" dirty="0">
                          <a:latin typeface="Calibri"/>
                          <a:cs typeface="Calibri"/>
                        </a:rPr>
                        <a:t>selected, </a:t>
                      </a:r>
                      <a:r>
                        <a:rPr sz="900" dirty="0">
                          <a:latin typeface="Calibri"/>
                          <a:cs typeface="Calibri"/>
                        </a:rPr>
                        <a:t>the</a:t>
                      </a:r>
                      <a:r>
                        <a:rPr sz="900" spc="95" dirty="0">
                          <a:latin typeface="Calibri"/>
                          <a:cs typeface="Calibri"/>
                        </a:rPr>
                        <a:t> </a:t>
                      </a:r>
                      <a:r>
                        <a:rPr sz="900" spc="50" dirty="0">
                          <a:latin typeface="Calibri"/>
                          <a:cs typeface="Calibri"/>
                        </a:rPr>
                        <a:t>thermostat</a:t>
                      </a:r>
                      <a:r>
                        <a:rPr sz="900" spc="95" dirty="0">
                          <a:latin typeface="Calibri"/>
                          <a:cs typeface="Calibri"/>
                        </a:rPr>
                        <a:t> </a:t>
                      </a:r>
                      <a:r>
                        <a:rPr sz="900" dirty="0">
                          <a:latin typeface="Calibri"/>
                          <a:cs typeface="Calibri"/>
                        </a:rPr>
                        <a:t>would</a:t>
                      </a:r>
                      <a:r>
                        <a:rPr sz="900" spc="95" dirty="0">
                          <a:latin typeface="Calibri"/>
                          <a:cs typeface="Calibri"/>
                        </a:rPr>
                        <a:t> </a:t>
                      </a:r>
                      <a:r>
                        <a:rPr sz="900" spc="65" dirty="0">
                          <a:latin typeface="Calibri"/>
                          <a:cs typeface="Calibri"/>
                        </a:rPr>
                        <a:t>count</a:t>
                      </a:r>
                      <a:r>
                        <a:rPr sz="900" spc="95" dirty="0">
                          <a:latin typeface="Calibri"/>
                          <a:cs typeface="Calibri"/>
                        </a:rPr>
                        <a:t> </a:t>
                      </a:r>
                      <a:r>
                        <a:rPr sz="900" dirty="0">
                          <a:latin typeface="Calibri"/>
                          <a:cs typeface="Calibri"/>
                        </a:rPr>
                        <a:t>for</a:t>
                      </a:r>
                      <a:r>
                        <a:rPr sz="900" spc="100" dirty="0">
                          <a:latin typeface="Calibri"/>
                          <a:cs typeface="Calibri"/>
                        </a:rPr>
                        <a:t> </a:t>
                      </a:r>
                      <a:r>
                        <a:rPr sz="900" spc="160" dirty="0">
                          <a:latin typeface="Calibri"/>
                          <a:cs typeface="Calibri"/>
                        </a:rPr>
                        <a:t>50%</a:t>
                      </a:r>
                      <a:r>
                        <a:rPr sz="900" spc="95" dirty="0">
                          <a:latin typeface="Calibri"/>
                          <a:cs typeface="Calibri"/>
                        </a:rPr>
                        <a:t> </a:t>
                      </a:r>
                      <a:r>
                        <a:rPr sz="900" dirty="0">
                          <a:latin typeface="Calibri"/>
                          <a:cs typeface="Calibri"/>
                        </a:rPr>
                        <a:t>of</a:t>
                      </a:r>
                      <a:r>
                        <a:rPr sz="900" spc="95" dirty="0">
                          <a:latin typeface="Calibri"/>
                          <a:cs typeface="Calibri"/>
                        </a:rPr>
                        <a:t> </a:t>
                      </a:r>
                      <a:r>
                        <a:rPr sz="900" spc="-25" dirty="0">
                          <a:latin typeface="Calibri"/>
                          <a:cs typeface="Calibri"/>
                        </a:rPr>
                        <a:t>the</a:t>
                      </a:r>
                      <a:r>
                        <a:rPr sz="900" spc="55" dirty="0">
                          <a:latin typeface="Calibri"/>
                          <a:cs typeface="Calibri"/>
                        </a:rPr>
                        <a:t> average</a:t>
                      </a:r>
                      <a:r>
                        <a:rPr sz="900" spc="50" dirty="0">
                          <a:latin typeface="Calibri"/>
                          <a:cs typeface="Calibri"/>
                        </a:rPr>
                        <a:t> </a:t>
                      </a:r>
                      <a:r>
                        <a:rPr sz="900" spc="80" dirty="0">
                          <a:latin typeface="Calibri"/>
                          <a:cs typeface="Calibri"/>
                        </a:rPr>
                        <a:t>and</a:t>
                      </a:r>
                      <a:r>
                        <a:rPr sz="900" spc="55" dirty="0">
                          <a:latin typeface="Calibri"/>
                          <a:cs typeface="Calibri"/>
                        </a:rPr>
                        <a:t> </a:t>
                      </a:r>
                      <a:r>
                        <a:rPr sz="900" spc="50" dirty="0">
                          <a:latin typeface="Calibri"/>
                          <a:cs typeface="Calibri"/>
                        </a:rPr>
                        <a:t>all </a:t>
                      </a:r>
                      <a:r>
                        <a:rPr sz="900" dirty="0">
                          <a:latin typeface="Calibri"/>
                          <a:cs typeface="Calibri"/>
                        </a:rPr>
                        <a:t>wired</a:t>
                      </a:r>
                      <a:r>
                        <a:rPr sz="900" spc="55" dirty="0">
                          <a:latin typeface="Calibri"/>
                          <a:cs typeface="Calibri"/>
                        </a:rPr>
                        <a:t> </a:t>
                      </a:r>
                      <a:r>
                        <a:rPr sz="900" spc="70" dirty="0">
                          <a:latin typeface="Calibri"/>
                          <a:cs typeface="Calibri"/>
                        </a:rPr>
                        <a:t>sensors</a:t>
                      </a:r>
                      <a:r>
                        <a:rPr sz="900" spc="45" dirty="0">
                          <a:latin typeface="Calibri"/>
                          <a:cs typeface="Calibri"/>
                        </a:rPr>
                        <a:t> </a:t>
                      </a:r>
                      <a:r>
                        <a:rPr sz="900" spc="55" dirty="0">
                          <a:latin typeface="Calibri"/>
                          <a:cs typeface="Calibri"/>
                        </a:rPr>
                        <a:t>combined </a:t>
                      </a:r>
                      <a:r>
                        <a:rPr sz="900" spc="50" dirty="0">
                          <a:latin typeface="Calibri"/>
                          <a:cs typeface="Calibri"/>
                        </a:rPr>
                        <a:t>would</a:t>
                      </a:r>
                      <a:r>
                        <a:rPr sz="900" spc="75" dirty="0">
                          <a:latin typeface="Calibri"/>
                          <a:cs typeface="Calibri"/>
                        </a:rPr>
                        <a:t> </a:t>
                      </a:r>
                      <a:r>
                        <a:rPr sz="900" spc="65" dirty="0">
                          <a:latin typeface="Calibri"/>
                          <a:cs typeface="Calibri"/>
                        </a:rPr>
                        <a:t>count</a:t>
                      </a:r>
                      <a:r>
                        <a:rPr sz="900" spc="75" dirty="0">
                          <a:latin typeface="Calibri"/>
                          <a:cs typeface="Calibri"/>
                        </a:rPr>
                        <a:t> </a:t>
                      </a:r>
                      <a:r>
                        <a:rPr sz="900" dirty="0">
                          <a:latin typeface="Calibri"/>
                          <a:cs typeface="Calibri"/>
                        </a:rPr>
                        <a:t>for</a:t>
                      </a:r>
                      <a:r>
                        <a:rPr sz="900" spc="75" dirty="0">
                          <a:latin typeface="Calibri"/>
                          <a:cs typeface="Calibri"/>
                        </a:rPr>
                        <a:t> </a:t>
                      </a:r>
                      <a:r>
                        <a:rPr sz="900" spc="50" dirty="0">
                          <a:latin typeface="Calibri"/>
                          <a:cs typeface="Calibri"/>
                        </a:rPr>
                        <a:t>the</a:t>
                      </a:r>
                      <a:r>
                        <a:rPr sz="900" spc="75" dirty="0">
                          <a:latin typeface="Calibri"/>
                          <a:cs typeface="Calibri"/>
                        </a:rPr>
                        <a:t> </a:t>
                      </a:r>
                      <a:r>
                        <a:rPr sz="900" dirty="0">
                          <a:latin typeface="Calibri"/>
                          <a:cs typeface="Calibri"/>
                        </a:rPr>
                        <a:t>other</a:t>
                      </a:r>
                      <a:r>
                        <a:rPr sz="900" spc="75" dirty="0">
                          <a:latin typeface="Calibri"/>
                          <a:cs typeface="Calibri"/>
                        </a:rPr>
                        <a:t> </a:t>
                      </a:r>
                      <a:r>
                        <a:rPr sz="900" spc="165" dirty="0">
                          <a:latin typeface="Calibri"/>
                          <a:cs typeface="Calibri"/>
                        </a:rPr>
                        <a:t>50%</a:t>
                      </a:r>
                      <a:r>
                        <a:rPr sz="900" spc="75" dirty="0">
                          <a:latin typeface="Calibri"/>
                          <a:cs typeface="Calibri"/>
                        </a:rPr>
                        <a:t> </a:t>
                      </a:r>
                      <a:r>
                        <a:rPr sz="900" dirty="0">
                          <a:latin typeface="Calibri"/>
                          <a:cs typeface="Calibri"/>
                        </a:rPr>
                        <a:t>of</a:t>
                      </a:r>
                      <a:r>
                        <a:rPr sz="900" spc="80" dirty="0">
                          <a:latin typeface="Calibri"/>
                          <a:cs typeface="Calibri"/>
                        </a:rPr>
                        <a:t> </a:t>
                      </a:r>
                      <a:r>
                        <a:rPr sz="900" spc="25" dirty="0">
                          <a:latin typeface="Calibri"/>
                          <a:cs typeface="Calibri"/>
                        </a:rPr>
                        <a:t>the </a:t>
                      </a:r>
                      <a:r>
                        <a:rPr sz="900" spc="-10" dirty="0">
                          <a:latin typeface="Calibri"/>
                          <a:cs typeface="Calibri"/>
                        </a:rPr>
                        <a:t>average.</a:t>
                      </a:r>
                      <a:endParaRPr sz="900">
                        <a:latin typeface="Calibri"/>
                        <a:cs typeface="Calibri"/>
                      </a:endParaRPr>
                    </a:p>
                    <a:p>
                      <a:pPr marL="24765" marR="49530">
                        <a:lnSpc>
                          <a:spcPct val="92600"/>
                        </a:lnSpc>
                      </a:pPr>
                      <a:r>
                        <a:rPr sz="900" spc="70" dirty="0">
                          <a:latin typeface="Calibri"/>
                          <a:cs typeface="Calibri"/>
                        </a:rPr>
                        <a:t>This</a:t>
                      </a:r>
                      <a:r>
                        <a:rPr sz="900" spc="35" dirty="0">
                          <a:latin typeface="Calibri"/>
                          <a:cs typeface="Calibri"/>
                        </a:rPr>
                        <a:t> </a:t>
                      </a:r>
                      <a:r>
                        <a:rPr sz="900" spc="60" dirty="0">
                          <a:latin typeface="Calibri"/>
                          <a:cs typeface="Calibri"/>
                        </a:rPr>
                        <a:t>setting</a:t>
                      </a:r>
                      <a:r>
                        <a:rPr sz="900" spc="40" dirty="0">
                          <a:latin typeface="Calibri"/>
                          <a:cs typeface="Calibri"/>
                        </a:rPr>
                        <a:t> </a:t>
                      </a:r>
                      <a:r>
                        <a:rPr sz="900" spc="65" dirty="0">
                          <a:latin typeface="Calibri"/>
                          <a:cs typeface="Calibri"/>
                        </a:rPr>
                        <a:t>does</a:t>
                      </a:r>
                      <a:r>
                        <a:rPr sz="900" spc="40" dirty="0">
                          <a:latin typeface="Calibri"/>
                          <a:cs typeface="Calibri"/>
                        </a:rPr>
                        <a:t> </a:t>
                      </a:r>
                      <a:r>
                        <a:rPr sz="900" spc="50" dirty="0">
                          <a:latin typeface="Calibri"/>
                          <a:cs typeface="Calibri"/>
                        </a:rPr>
                        <a:t>not</a:t>
                      </a:r>
                      <a:r>
                        <a:rPr sz="900" spc="40" dirty="0">
                          <a:latin typeface="Calibri"/>
                          <a:cs typeface="Calibri"/>
                        </a:rPr>
                        <a:t> </a:t>
                      </a:r>
                      <a:r>
                        <a:rPr sz="900" spc="55" dirty="0">
                          <a:latin typeface="Calibri"/>
                          <a:cs typeface="Calibri"/>
                        </a:rPr>
                        <a:t>pertain</a:t>
                      </a:r>
                      <a:r>
                        <a:rPr sz="900" spc="35" dirty="0">
                          <a:latin typeface="Calibri"/>
                          <a:cs typeface="Calibri"/>
                        </a:rPr>
                        <a:t> </a:t>
                      </a:r>
                      <a:r>
                        <a:rPr sz="900" dirty="0">
                          <a:latin typeface="Calibri"/>
                          <a:cs typeface="Calibri"/>
                        </a:rPr>
                        <a:t>to</a:t>
                      </a:r>
                      <a:r>
                        <a:rPr sz="900" spc="40" dirty="0">
                          <a:latin typeface="Calibri"/>
                          <a:cs typeface="Calibri"/>
                        </a:rPr>
                        <a:t> </a:t>
                      </a:r>
                      <a:r>
                        <a:rPr sz="900" dirty="0">
                          <a:latin typeface="Calibri"/>
                          <a:cs typeface="Calibri"/>
                        </a:rPr>
                        <a:t>the</a:t>
                      </a:r>
                      <a:r>
                        <a:rPr sz="900" spc="40" dirty="0">
                          <a:latin typeface="Calibri"/>
                          <a:cs typeface="Calibri"/>
                        </a:rPr>
                        <a:t> </a:t>
                      </a:r>
                      <a:r>
                        <a:rPr sz="900" spc="35" dirty="0">
                          <a:latin typeface="Calibri"/>
                          <a:cs typeface="Calibri"/>
                        </a:rPr>
                        <a:t>Wireless </a:t>
                      </a:r>
                      <a:r>
                        <a:rPr sz="900" spc="55" dirty="0">
                          <a:latin typeface="Calibri"/>
                          <a:cs typeface="Calibri"/>
                        </a:rPr>
                        <a:t>indoor</a:t>
                      </a:r>
                      <a:r>
                        <a:rPr sz="900" spc="20" dirty="0">
                          <a:latin typeface="Calibri"/>
                          <a:cs typeface="Calibri"/>
                        </a:rPr>
                        <a:t> </a:t>
                      </a:r>
                      <a:r>
                        <a:rPr sz="900" spc="60" dirty="0">
                          <a:latin typeface="Calibri"/>
                          <a:cs typeface="Calibri"/>
                        </a:rPr>
                        <a:t>sensors.</a:t>
                      </a:r>
                      <a:r>
                        <a:rPr sz="900" spc="15" dirty="0">
                          <a:latin typeface="Calibri"/>
                          <a:cs typeface="Calibri"/>
                        </a:rPr>
                        <a:t> </a:t>
                      </a:r>
                      <a:r>
                        <a:rPr sz="900" spc="60" dirty="0">
                          <a:latin typeface="Calibri"/>
                          <a:cs typeface="Calibri"/>
                        </a:rPr>
                        <a:t>You</a:t>
                      </a:r>
                      <a:r>
                        <a:rPr sz="900" spc="20" dirty="0">
                          <a:latin typeface="Calibri"/>
                          <a:cs typeface="Calibri"/>
                        </a:rPr>
                        <a:t> </a:t>
                      </a:r>
                      <a:r>
                        <a:rPr sz="900" spc="85" dirty="0">
                          <a:latin typeface="Calibri"/>
                          <a:cs typeface="Calibri"/>
                        </a:rPr>
                        <a:t>can</a:t>
                      </a:r>
                      <a:r>
                        <a:rPr sz="900" spc="15" dirty="0">
                          <a:latin typeface="Calibri"/>
                          <a:cs typeface="Calibri"/>
                        </a:rPr>
                        <a:t> </a:t>
                      </a:r>
                      <a:r>
                        <a:rPr sz="900" spc="60" dirty="0">
                          <a:latin typeface="Calibri"/>
                          <a:cs typeface="Calibri"/>
                        </a:rPr>
                        <a:t>select</a:t>
                      </a:r>
                      <a:r>
                        <a:rPr sz="900" spc="20" dirty="0">
                          <a:latin typeface="Calibri"/>
                          <a:cs typeface="Calibri"/>
                        </a:rPr>
                        <a:t> </a:t>
                      </a:r>
                      <a:r>
                        <a:rPr sz="900" spc="60" dirty="0">
                          <a:latin typeface="Calibri"/>
                          <a:cs typeface="Calibri"/>
                        </a:rPr>
                        <a:t>which</a:t>
                      </a:r>
                      <a:r>
                        <a:rPr sz="900" spc="15" dirty="0">
                          <a:latin typeface="Calibri"/>
                          <a:cs typeface="Calibri"/>
                        </a:rPr>
                        <a:t> </a:t>
                      </a:r>
                      <a:r>
                        <a:rPr sz="900" spc="-25" dirty="0">
                          <a:latin typeface="Calibri"/>
                          <a:cs typeface="Calibri"/>
                        </a:rPr>
                        <a:t>of</a:t>
                      </a:r>
                      <a:r>
                        <a:rPr sz="900" spc="55" dirty="0">
                          <a:latin typeface="Calibri"/>
                          <a:cs typeface="Calibri"/>
                        </a:rPr>
                        <a:t> those</a:t>
                      </a:r>
                      <a:r>
                        <a:rPr sz="900" spc="60" dirty="0">
                          <a:latin typeface="Calibri"/>
                          <a:cs typeface="Calibri"/>
                        </a:rPr>
                        <a:t> </a:t>
                      </a:r>
                      <a:r>
                        <a:rPr sz="900" dirty="0">
                          <a:latin typeface="Calibri"/>
                          <a:cs typeface="Calibri"/>
                        </a:rPr>
                        <a:t>are</a:t>
                      </a:r>
                      <a:r>
                        <a:rPr sz="900" spc="65" dirty="0">
                          <a:latin typeface="Calibri"/>
                          <a:cs typeface="Calibri"/>
                        </a:rPr>
                        <a:t> </a:t>
                      </a:r>
                      <a:r>
                        <a:rPr sz="900" spc="70" dirty="0">
                          <a:latin typeface="Calibri"/>
                          <a:cs typeface="Calibri"/>
                        </a:rPr>
                        <a:t>used</a:t>
                      </a:r>
                      <a:r>
                        <a:rPr sz="900" spc="65" dirty="0">
                          <a:latin typeface="Calibri"/>
                          <a:cs typeface="Calibri"/>
                        </a:rPr>
                        <a:t> </a:t>
                      </a:r>
                      <a:r>
                        <a:rPr sz="900" dirty="0">
                          <a:latin typeface="Calibri"/>
                          <a:cs typeface="Calibri"/>
                        </a:rPr>
                        <a:t>for</a:t>
                      </a:r>
                      <a:r>
                        <a:rPr sz="900" spc="65" dirty="0">
                          <a:latin typeface="Calibri"/>
                          <a:cs typeface="Calibri"/>
                        </a:rPr>
                        <a:t> </a:t>
                      </a:r>
                      <a:r>
                        <a:rPr sz="900" spc="50" dirty="0">
                          <a:latin typeface="Calibri"/>
                          <a:cs typeface="Calibri"/>
                        </a:rPr>
                        <a:t>control</a:t>
                      </a:r>
                      <a:r>
                        <a:rPr sz="900" spc="65" dirty="0">
                          <a:latin typeface="Calibri"/>
                          <a:cs typeface="Calibri"/>
                        </a:rPr>
                        <a:t> </a:t>
                      </a:r>
                      <a:r>
                        <a:rPr sz="900" spc="40" dirty="0">
                          <a:latin typeface="Calibri"/>
                          <a:cs typeface="Calibri"/>
                        </a:rPr>
                        <a:t>temperature </a:t>
                      </a:r>
                      <a:r>
                        <a:rPr sz="900" spc="60" dirty="0">
                          <a:latin typeface="Calibri"/>
                          <a:cs typeface="Calibri"/>
                        </a:rPr>
                        <a:t>under</a:t>
                      </a:r>
                      <a:r>
                        <a:rPr sz="900" spc="105" dirty="0">
                          <a:latin typeface="Calibri"/>
                          <a:cs typeface="Calibri"/>
                        </a:rPr>
                        <a:t> </a:t>
                      </a:r>
                      <a:r>
                        <a:rPr sz="900" spc="85" dirty="0">
                          <a:latin typeface="Calibri"/>
                          <a:cs typeface="Calibri"/>
                        </a:rPr>
                        <a:t>Menu-</a:t>
                      </a:r>
                      <a:r>
                        <a:rPr sz="900" dirty="0">
                          <a:latin typeface="Calibri"/>
                          <a:cs typeface="Calibri"/>
                        </a:rPr>
                        <a:t>Priority</a:t>
                      </a:r>
                      <a:r>
                        <a:rPr sz="900" spc="100" dirty="0">
                          <a:latin typeface="Calibri"/>
                          <a:cs typeface="Calibri"/>
                        </a:rPr>
                        <a:t> </a:t>
                      </a:r>
                      <a:r>
                        <a:rPr sz="900" spc="50" dirty="0">
                          <a:latin typeface="Calibri"/>
                          <a:cs typeface="Calibri"/>
                        </a:rPr>
                        <a:t>from</a:t>
                      </a:r>
                      <a:r>
                        <a:rPr sz="900" spc="105" dirty="0">
                          <a:latin typeface="Calibri"/>
                          <a:cs typeface="Calibri"/>
                        </a:rPr>
                        <a:t> </a:t>
                      </a:r>
                      <a:r>
                        <a:rPr sz="900" dirty="0">
                          <a:latin typeface="Calibri"/>
                          <a:cs typeface="Calibri"/>
                        </a:rPr>
                        <a:t>the</a:t>
                      </a:r>
                      <a:r>
                        <a:rPr sz="900" spc="105" dirty="0">
                          <a:latin typeface="Calibri"/>
                          <a:cs typeface="Calibri"/>
                        </a:rPr>
                        <a:t> </a:t>
                      </a:r>
                      <a:r>
                        <a:rPr sz="900" spc="70" dirty="0">
                          <a:latin typeface="Calibri"/>
                          <a:cs typeface="Calibri"/>
                        </a:rPr>
                        <a:t>home</a:t>
                      </a:r>
                      <a:r>
                        <a:rPr sz="900" spc="105" dirty="0">
                          <a:latin typeface="Calibri"/>
                          <a:cs typeface="Calibri"/>
                        </a:rPr>
                        <a:t> </a:t>
                      </a:r>
                      <a:r>
                        <a:rPr sz="900" spc="40" dirty="0">
                          <a:latin typeface="Calibri"/>
                          <a:cs typeface="Calibri"/>
                        </a:rPr>
                        <a:t>screen. </a:t>
                      </a:r>
                      <a:r>
                        <a:rPr sz="900" spc="75" dirty="0">
                          <a:latin typeface="Calibri"/>
                          <a:cs typeface="Calibri"/>
                        </a:rPr>
                        <a:t>See</a:t>
                      </a:r>
                      <a:r>
                        <a:rPr sz="900" spc="50" dirty="0">
                          <a:latin typeface="Calibri"/>
                          <a:cs typeface="Calibri"/>
                        </a:rPr>
                        <a:t> </a:t>
                      </a:r>
                      <a:r>
                        <a:rPr sz="900" spc="55" dirty="0">
                          <a:latin typeface="Calibri"/>
                          <a:cs typeface="Calibri"/>
                        </a:rPr>
                        <a:t>“Installing</a:t>
                      </a:r>
                      <a:r>
                        <a:rPr sz="900" spc="50" dirty="0">
                          <a:latin typeface="Calibri"/>
                          <a:cs typeface="Calibri"/>
                        </a:rPr>
                        <a:t> </a:t>
                      </a:r>
                      <a:r>
                        <a:rPr sz="900" dirty="0">
                          <a:latin typeface="Calibri"/>
                          <a:cs typeface="Calibri"/>
                        </a:rPr>
                        <a:t>Wired</a:t>
                      </a:r>
                      <a:r>
                        <a:rPr sz="900" spc="50" dirty="0">
                          <a:latin typeface="Calibri"/>
                          <a:cs typeface="Calibri"/>
                        </a:rPr>
                        <a:t> Indoor</a:t>
                      </a:r>
                      <a:r>
                        <a:rPr sz="900" spc="45" dirty="0">
                          <a:latin typeface="Calibri"/>
                          <a:cs typeface="Calibri"/>
                        </a:rPr>
                        <a:t> </a:t>
                      </a:r>
                      <a:r>
                        <a:rPr sz="900" spc="55" dirty="0">
                          <a:latin typeface="Calibri"/>
                          <a:cs typeface="Calibri"/>
                        </a:rPr>
                        <a:t>Sensor”</a:t>
                      </a:r>
                      <a:r>
                        <a:rPr sz="900" spc="50" dirty="0">
                          <a:latin typeface="Calibri"/>
                          <a:cs typeface="Calibri"/>
                        </a:rPr>
                        <a:t> </a:t>
                      </a:r>
                      <a:r>
                        <a:rPr sz="900" spc="40" dirty="0">
                          <a:latin typeface="Calibri"/>
                          <a:cs typeface="Calibri"/>
                        </a:rPr>
                        <a:t>on</a:t>
                      </a:r>
                      <a:r>
                        <a:rPr sz="900" spc="500" dirty="0">
                          <a:latin typeface="Calibri"/>
                          <a:cs typeface="Calibri"/>
                        </a:rPr>
                        <a:t> </a:t>
                      </a:r>
                      <a:r>
                        <a:rPr sz="900" spc="75" dirty="0">
                          <a:latin typeface="Calibri"/>
                          <a:cs typeface="Calibri"/>
                        </a:rPr>
                        <a:t>page</a:t>
                      </a:r>
                      <a:r>
                        <a:rPr sz="900" spc="30" dirty="0">
                          <a:latin typeface="Calibri"/>
                          <a:cs typeface="Calibri"/>
                        </a:rPr>
                        <a:t> </a:t>
                      </a:r>
                      <a:r>
                        <a:rPr sz="900" spc="100" dirty="0">
                          <a:latin typeface="Calibri"/>
                          <a:cs typeface="Calibri"/>
                        </a:rPr>
                        <a:t>15</a:t>
                      </a:r>
                      <a:r>
                        <a:rPr sz="900" spc="30" dirty="0">
                          <a:latin typeface="Calibri"/>
                          <a:cs typeface="Calibri"/>
                        </a:rPr>
                        <a:t> </a:t>
                      </a:r>
                      <a:r>
                        <a:rPr sz="900" dirty="0">
                          <a:latin typeface="Calibri"/>
                          <a:cs typeface="Calibri"/>
                        </a:rPr>
                        <a:t>for</a:t>
                      </a:r>
                      <a:r>
                        <a:rPr sz="900" spc="35" dirty="0">
                          <a:latin typeface="Calibri"/>
                          <a:cs typeface="Calibri"/>
                        </a:rPr>
                        <a:t> </a:t>
                      </a:r>
                      <a:r>
                        <a:rPr sz="900" spc="55" dirty="0">
                          <a:latin typeface="Calibri"/>
                          <a:cs typeface="Calibri"/>
                        </a:rPr>
                        <a:t>information</a:t>
                      </a:r>
                      <a:r>
                        <a:rPr sz="900" spc="30" dirty="0">
                          <a:latin typeface="Calibri"/>
                          <a:cs typeface="Calibri"/>
                        </a:rPr>
                        <a:t> </a:t>
                      </a:r>
                      <a:r>
                        <a:rPr sz="900" spc="50" dirty="0">
                          <a:latin typeface="Calibri"/>
                          <a:cs typeface="Calibri"/>
                        </a:rPr>
                        <a:t>wiring</a:t>
                      </a:r>
                      <a:r>
                        <a:rPr sz="900" spc="35" dirty="0">
                          <a:latin typeface="Calibri"/>
                          <a:cs typeface="Calibri"/>
                        </a:rPr>
                        <a:t> </a:t>
                      </a:r>
                      <a:r>
                        <a:rPr sz="900" spc="45" dirty="0">
                          <a:latin typeface="Calibri"/>
                          <a:cs typeface="Calibri"/>
                        </a:rPr>
                        <a:t>multiple </a:t>
                      </a:r>
                      <a:r>
                        <a:rPr sz="900" spc="55" dirty="0">
                          <a:latin typeface="Calibri"/>
                          <a:cs typeface="Calibri"/>
                        </a:rPr>
                        <a:t>indoor</a:t>
                      </a:r>
                      <a:r>
                        <a:rPr sz="900" spc="10" dirty="0">
                          <a:latin typeface="Calibri"/>
                          <a:cs typeface="Calibri"/>
                        </a:rPr>
                        <a:t> </a:t>
                      </a:r>
                      <a:r>
                        <a:rPr sz="900" spc="50" dirty="0">
                          <a:latin typeface="Calibri"/>
                          <a:cs typeface="Calibri"/>
                        </a:rPr>
                        <a:t>sensors.</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r h="300182">
                <a:tc>
                  <a:txBody>
                    <a:bodyPr/>
                    <a:lstStyle/>
                    <a:p>
                      <a:pPr marL="24765">
                        <a:lnSpc>
                          <a:spcPct val="100000"/>
                        </a:lnSpc>
                      </a:pPr>
                      <a:r>
                        <a:rPr sz="900" spc="80" dirty="0">
                          <a:latin typeface="Calibri"/>
                          <a:cs typeface="Calibri"/>
                        </a:rPr>
                        <a:t>7000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50" dirty="0">
                          <a:latin typeface="Calibri"/>
                          <a:cs typeface="Calibri"/>
                        </a:rPr>
                        <a:t>Filter</a:t>
                      </a:r>
                      <a:r>
                        <a:rPr sz="900" spc="10" dirty="0">
                          <a:latin typeface="Calibri"/>
                          <a:cs typeface="Calibri"/>
                        </a:rPr>
                        <a:t> </a:t>
                      </a:r>
                      <a:r>
                        <a:rPr sz="900" spc="30" dirty="0">
                          <a:latin typeface="Calibri"/>
                          <a:cs typeface="Calibri"/>
                        </a:rPr>
                        <a:t>Type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0" dirty="0">
                          <a:highlight>
                            <a:srgbClr val="FFFF00"/>
                          </a:highlight>
                          <a:latin typeface="Calibri"/>
                          <a:cs typeface="Calibri"/>
                        </a:rPr>
                        <a:t>None</a:t>
                      </a:r>
                      <a:endParaRPr sz="900" dirty="0">
                        <a:highlight>
                          <a:srgbClr val="FFFF00"/>
                        </a:highlight>
                        <a:latin typeface="Calibri"/>
                        <a:cs typeface="Calibri"/>
                      </a:endParaRPr>
                    </a:p>
                    <a:p>
                      <a:pPr marL="177165" indent="-153035">
                        <a:lnSpc>
                          <a:spcPts val="1040"/>
                        </a:lnSpc>
                        <a:buFont typeface="Calibri"/>
                        <a:buChar char="•"/>
                        <a:tabLst>
                          <a:tab pos="177800" algn="l"/>
                        </a:tabLst>
                      </a:pPr>
                      <a:r>
                        <a:rPr sz="900" spc="50" dirty="0">
                          <a:latin typeface="Calibri"/>
                          <a:cs typeface="Calibri"/>
                        </a:rPr>
                        <a:t>Media</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50" dirty="0">
                          <a:latin typeface="Calibri"/>
                          <a:cs typeface="Calibri"/>
                        </a:rPr>
                        <a:t>None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5"/>
                  </a:ext>
                </a:extLst>
              </a:tr>
              <a:tr h="405245">
                <a:tc>
                  <a:txBody>
                    <a:bodyPr/>
                    <a:lstStyle/>
                    <a:p>
                      <a:pPr marL="24765">
                        <a:lnSpc>
                          <a:spcPct val="100000"/>
                        </a:lnSpc>
                      </a:pPr>
                      <a:r>
                        <a:rPr sz="900" spc="80" dirty="0">
                          <a:latin typeface="Calibri"/>
                          <a:cs typeface="Calibri"/>
                        </a:rPr>
                        <a:t>7020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35890" indent="-635">
                        <a:lnSpc>
                          <a:spcPts val="1000"/>
                        </a:lnSpc>
                        <a:spcBef>
                          <a:spcPts val="100"/>
                        </a:spcBef>
                      </a:pPr>
                      <a:r>
                        <a:rPr sz="900" spc="80" dirty="0">
                          <a:latin typeface="Calibri"/>
                          <a:cs typeface="Calibri"/>
                        </a:rPr>
                        <a:t>Number</a:t>
                      </a:r>
                      <a:r>
                        <a:rPr sz="900" spc="50" dirty="0">
                          <a:latin typeface="Calibri"/>
                          <a:cs typeface="Calibri"/>
                        </a:rPr>
                        <a:t> </a:t>
                      </a:r>
                      <a:r>
                        <a:rPr sz="900" dirty="0">
                          <a:latin typeface="Calibri"/>
                          <a:cs typeface="Calibri"/>
                        </a:rPr>
                        <a:t>of</a:t>
                      </a:r>
                      <a:r>
                        <a:rPr sz="900" spc="45" dirty="0">
                          <a:latin typeface="Calibri"/>
                          <a:cs typeface="Calibri"/>
                        </a:rPr>
                        <a:t> </a:t>
                      </a:r>
                      <a:r>
                        <a:rPr sz="900" spc="25" dirty="0">
                          <a:latin typeface="Calibri"/>
                          <a:cs typeface="Calibri"/>
                        </a:rPr>
                        <a:t>air </a:t>
                      </a:r>
                      <a:r>
                        <a:rPr sz="900" spc="-10" dirty="0">
                          <a:latin typeface="Calibri"/>
                          <a:cs typeface="Calibri"/>
                        </a:rPr>
                        <a:t>filters</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0-</a:t>
                      </a:r>
                      <a:r>
                        <a:rPr sz="900" spc="50" dirty="0">
                          <a:latin typeface="Calibri"/>
                          <a:cs typeface="Calibri"/>
                        </a:rPr>
                        <a:t>2</a:t>
                      </a:r>
                      <a:endParaRPr lang="en-US" sz="900" spc="50" dirty="0">
                        <a:latin typeface="Calibri"/>
                        <a:cs typeface="Calibri"/>
                      </a:endParaRPr>
                    </a:p>
                    <a:p>
                      <a:pPr marL="24765" marR="0" lvl="0" indent="0" defTabSz="914400" eaLnBrk="1" fontAlgn="auto" latinLnBrk="0" hangingPunct="1">
                        <a:lnSpc>
                          <a:spcPct val="100000"/>
                        </a:lnSpc>
                        <a:spcBef>
                          <a:spcPts val="0"/>
                        </a:spcBef>
                        <a:spcAft>
                          <a:spcPts val="0"/>
                        </a:spcAft>
                        <a:buClrTx/>
                        <a:buSzTx/>
                        <a:buFontTx/>
                        <a:buNone/>
                        <a:tabLst/>
                        <a:defRPr/>
                      </a:pPr>
                      <a:r>
                        <a:rPr lang="en-US" sz="900" spc="45" dirty="0">
                          <a:highlight>
                            <a:srgbClr val="FFFF00"/>
                          </a:highlight>
                          <a:latin typeface="+mn-lt"/>
                          <a:cs typeface="Calibri"/>
                        </a:rPr>
                        <a:t>0</a:t>
                      </a:r>
                      <a:endParaRPr lang="en-US" sz="900" dirty="0">
                        <a:latin typeface="+mn-lt"/>
                        <a:cs typeface="Calibri"/>
                      </a:endParaRPr>
                    </a:p>
                    <a:p>
                      <a:pPr marL="24765">
                        <a:lnSpc>
                          <a:spcPct val="10000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dirty="0">
                          <a:latin typeface="Calibri"/>
                          <a:cs typeface="Calibri"/>
                        </a:rPr>
                        <a:t>1</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70" dirty="0">
                          <a:latin typeface="Calibri"/>
                          <a:cs typeface="Calibri"/>
                        </a:rPr>
                        <a:t>Only</a:t>
                      </a:r>
                      <a:r>
                        <a:rPr sz="900" spc="30" dirty="0">
                          <a:latin typeface="Calibri"/>
                          <a:cs typeface="Calibri"/>
                        </a:rPr>
                        <a:t> </a:t>
                      </a:r>
                      <a:r>
                        <a:rPr sz="900" spc="70" dirty="0">
                          <a:latin typeface="Calibri"/>
                          <a:cs typeface="Calibri"/>
                        </a:rPr>
                        <a:t>shown</a:t>
                      </a:r>
                      <a:r>
                        <a:rPr sz="900" spc="30" dirty="0">
                          <a:latin typeface="Calibri"/>
                          <a:cs typeface="Calibri"/>
                        </a:rPr>
                        <a:t> </a:t>
                      </a:r>
                      <a:r>
                        <a:rPr sz="900" dirty="0">
                          <a:latin typeface="Calibri"/>
                          <a:cs typeface="Calibri"/>
                        </a:rPr>
                        <a:t>if</a:t>
                      </a:r>
                      <a:r>
                        <a:rPr sz="900" spc="30" dirty="0">
                          <a:latin typeface="Calibri"/>
                          <a:cs typeface="Calibri"/>
                        </a:rPr>
                        <a:t> </a:t>
                      </a:r>
                      <a:r>
                        <a:rPr sz="900" spc="95" dirty="0">
                          <a:latin typeface="Calibri"/>
                          <a:cs typeface="Calibri"/>
                        </a:rPr>
                        <a:t>ISU</a:t>
                      </a:r>
                      <a:r>
                        <a:rPr sz="900" spc="30" dirty="0">
                          <a:latin typeface="Calibri"/>
                          <a:cs typeface="Calibri"/>
                        </a:rPr>
                        <a:t> </a:t>
                      </a:r>
                      <a:r>
                        <a:rPr sz="900" spc="100" dirty="0">
                          <a:latin typeface="Calibri"/>
                          <a:cs typeface="Calibri"/>
                        </a:rPr>
                        <a:t>7000</a:t>
                      </a:r>
                      <a:r>
                        <a:rPr sz="900" spc="30" dirty="0">
                          <a:latin typeface="Calibri"/>
                          <a:cs typeface="Calibri"/>
                        </a:rPr>
                        <a:t> </a:t>
                      </a:r>
                      <a:r>
                        <a:rPr sz="900" spc="70" dirty="0">
                          <a:latin typeface="Calibri"/>
                          <a:cs typeface="Calibri"/>
                        </a:rPr>
                        <a:t>is</a:t>
                      </a:r>
                      <a:r>
                        <a:rPr sz="900" spc="30"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30" dirty="0">
                          <a:latin typeface="Calibri"/>
                          <a:cs typeface="Calibri"/>
                        </a:rPr>
                        <a:t> </a:t>
                      </a:r>
                      <a:r>
                        <a:rPr sz="900" spc="60" dirty="0">
                          <a:latin typeface="Calibri"/>
                          <a:cs typeface="Calibri"/>
                        </a:rPr>
                        <a:t>media</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6"/>
                  </a:ext>
                </a:extLst>
              </a:tr>
              <a:tr h="1125682">
                <a:tc>
                  <a:txBody>
                    <a:bodyPr/>
                    <a:lstStyle/>
                    <a:p>
                      <a:pPr marL="24765">
                        <a:lnSpc>
                          <a:spcPct val="100000"/>
                        </a:lnSpc>
                      </a:pPr>
                      <a:r>
                        <a:rPr sz="900" spc="80" dirty="0">
                          <a:latin typeface="Calibri"/>
                          <a:cs typeface="Calibri"/>
                        </a:rPr>
                        <a:t>7110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00660" indent="-635">
                        <a:lnSpc>
                          <a:spcPct val="92500"/>
                        </a:lnSpc>
                        <a:spcBef>
                          <a:spcPts val="80"/>
                        </a:spcBef>
                      </a:pPr>
                      <a:r>
                        <a:rPr sz="900" dirty="0">
                          <a:latin typeface="Calibri"/>
                          <a:cs typeface="Calibri"/>
                        </a:rPr>
                        <a:t>Air</a:t>
                      </a:r>
                      <a:r>
                        <a:rPr sz="900" spc="160" dirty="0">
                          <a:latin typeface="Calibri"/>
                          <a:cs typeface="Calibri"/>
                        </a:rPr>
                        <a:t> </a:t>
                      </a:r>
                      <a:r>
                        <a:rPr sz="900" dirty="0">
                          <a:latin typeface="Calibri"/>
                          <a:cs typeface="Calibri"/>
                        </a:rPr>
                        <a:t>filter</a:t>
                      </a:r>
                      <a:r>
                        <a:rPr sz="900" spc="160" dirty="0">
                          <a:latin typeface="Calibri"/>
                          <a:cs typeface="Calibri"/>
                        </a:rPr>
                        <a:t> </a:t>
                      </a:r>
                      <a:r>
                        <a:rPr sz="900" spc="50" dirty="0">
                          <a:latin typeface="Calibri"/>
                          <a:cs typeface="Calibri"/>
                        </a:rPr>
                        <a:t>1 </a:t>
                      </a:r>
                      <a:r>
                        <a:rPr sz="900" spc="45" dirty="0">
                          <a:latin typeface="Calibri"/>
                          <a:cs typeface="Calibri"/>
                        </a:rPr>
                        <a:t>replacement </a:t>
                      </a:r>
                      <a:r>
                        <a:rPr sz="900" spc="40" dirty="0">
                          <a:latin typeface="Calibri"/>
                          <a:cs typeface="Calibri"/>
                        </a:rPr>
                        <a:t>reminder</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30" dirty="0">
                          <a:latin typeface="Calibri"/>
                          <a:cs typeface="Calibri"/>
                        </a:rPr>
                        <a:t>Off</a:t>
                      </a:r>
                      <a:endParaRPr sz="900" dirty="0">
                        <a:latin typeface="Calibri"/>
                        <a:cs typeface="Calibri"/>
                      </a:endParaRPr>
                    </a:p>
                    <a:p>
                      <a:pPr marL="24765">
                        <a:lnSpc>
                          <a:spcPts val="1000"/>
                        </a:lnSpc>
                      </a:pPr>
                      <a:r>
                        <a:rPr sz="900" b="1" spc="105" dirty="0">
                          <a:latin typeface="Calibri"/>
                          <a:cs typeface="Calibri"/>
                        </a:rPr>
                        <a:t>Run</a:t>
                      </a:r>
                      <a:r>
                        <a:rPr sz="900" b="1" spc="10" dirty="0">
                          <a:latin typeface="Calibri"/>
                          <a:cs typeface="Calibri"/>
                        </a:rPr>
                        <a:t> </a:t>
                      </a:r>
                      <a:r>
                        <a:rPr sz="900" b="1" spc="50" dirty="0">
                          <a:latin typeface="Calibri"/>
                          <a:cs typeface="Calibri"/>
                        </a:rPr>
                        <a:t>Time:</a:t>
                      </a:r>
                      <a:endParaRPr sz="900" dirty="0">
                        <a:latin typeface="Calibri"/>
                        <a:cs typeface="Calibri"/>
                      </a:endParaRPr>
                    </a:p>
                    <a:p>
                      <a:pPr marL="24765">
                        <a:lnSpc>
                          <a:spcPts val="1000"/>
                        </a:lnSpc>
                      </a:pPr>
                      <a:r>
                        <a:rPr sz="900" spc="60" dirty="0">
                          <a:latin typeface="Calibri"/>
                          <a:cs typeface="Calibri"/>
                        </a:rPr>
                        <a:t>10,</a:t>
                      </a:r>
                      <a:r>
                        <a:rPr sz="900" spc="15" dirty="0">
                          <a:latin typeface="Calibri"/>
                          <a:cs typeface="Calibri"/>
                        </a:rPr>
                        <a:t> </a:t>
                      </a:r>
                      <a:r>
                        <a:rPr sz="900" spc="60" dirty="0">
                          <a:latin typeface="Calibri"/>
                          <a:cs typeface="Calibri"/>
                        </a:rPr>
                        <a:t>20,</a:t>
                      </a:r>
                      <a:r>
                        <a:rPr sz="900" spc="15" dirty="0">
                          <a:latin typeface="Calibri"/>
                          <a:cs typeface="Calibri"/>
                        </a:rPr>
                        <a:t> </a:t>
                      </a:r>
                      <a:r>
                        <a:rPr sz="900" spc="100" dirty="0">
                          <a:latin typeface="Calibri"/>
                          <a:cs typeface="Calibri"/>
                        </a:rPr>
                        <a:t>30</a:t>
                      </a:r>
                      <a:r>
                        <a:rPr sz="900" spc="10" dirty="0">
                          <a:latin typeface="Calibri"/>
                          <a:cs typeface="Calibri"/>
                        </a:rPr>
                        <a:t> </a:t>
                      </a:r>
                      <a:r>
                        <a:rPr sz="900" spc="60" dirty="0">
                          <a:latin typeface="Calibri"/>
                          <a:cs typeface="Calibri"/>
                        </a:rPr>
                        <a:t>45,</a:t>
                      </a:r>
                      <a:r>
                        <a:rPr sz="900" spc="15" dirty="0">
                          <a:latin typeface="Calibri"/>
                          <a:cs typeface="Calibri"/>
                        </a:rPr>
                        <a:t> </a:t>
                      </a:r>
                      <a:r>
                        <a:rPr sz="900" spc="60" dirty="0">
                          <a:latin typeface="Calibri"/>
                          <a:cs typeface="Calibri"/>
                        </a:rPr>
                        <a:t>60,</a:t>
                      </a:r>
                      <a:r>
                        <a:rPr sz="900" spc="15" dirty="0">
                          <a:latin typeface="Calibri"/>
                          <a:cs typeface="Calibri"/>
                        </a:rPr>
                        <a:t> </a:t>
                      </a:r>
                      <a:r>
                        <a:rPr sz="900" spc="35" dirty="0">
                          <a:latin typeface="Calibri"/>
                          <a:cs typeface="Calibri"/>
                        </a:rPr>
                        <a:t>90,</a:t>
                      </a:r>
                      <a:endParaRPr sz="900" dirty="0">
                        <a:latin typeface="Calibri"/>
                        <a:cs typeface="Calibri"/>
                      </a:endParaRPr>
                    </a:p>
                    <a:p>
                      <a:pPr marL="24765">
                        <a:lnSpc>
                          <a:spcPts val="1000"/>
                        </a:lnSpc>
                      </a:pPr>
                      <a:r>
                        <a:rPr sz="900" spc="70" dirty="0">
                          <a:latin typeface="Calibri"/>
                          <a:cs typeface="Calibri"/>
                        </a:rPr>
                        <a:t>120,</a:t>
                      </a:r>
                      <a:r>
                        <a:rPr sz="900" spc="15" dirty="0">
                          <a:latin typeface="Calibri"/>
                          <a:cs typeface="Calibri"/>
                        </a:rPr>
                        <a:t> </a:t>
                      </a:r>
                      <a:r>
                        <a:rPr sz="900" spc="100" dirty="0">
                          <a:latin typeface="Calibri"/>
                          <a:cs typeface="Calibri"/>
                        </a:rPr>
                        <a:t>150</a:t>
                      </a:r>
                      <a:r>
                        <a:rPr sz="900" spc="15" dirty="0">
                          <a:latin typeface="Calibri"/>
                          <a:cs typeface="Calibri"/>
                        </a:rPr>
                        <a:t> </a:t>
                      </a:r>
                      <a:r>
                        <a:rPr sz="900" spc="55" dirty="0">
                          <a:latin typeface="Calibri"/>
                          <a:cs typeface="Calibri"/>
                        </a:rPr>
                        <a:t>days</a:t>
                      </a:r>
                      <a:endParaRPr sz="900" dirty="0">
                        <a:latin typeface="Calibri"/>
                        <a:cs typeface="Calibri"/>
                      </a:endParaRPr>
                    </a:p>
                    <a:p>
                      <a:pPr marL="24765">
                        <a:lnSpc>
                          <a:spcPts val="1000"/>
                        </a:lnSpc>
                      </a:pPr>
                      <a:r>
                        <a:rPr sz="900" b="1" spc="55" dirty="0">
                          <a:latin typeface="Calibri"/>
                          <a:cs typeface="Calibri"/>
                        </a:rPr>
                        <a:t>Calendar:</a:t>
                      </a:r>
                      <a:endParaRPr sz="900" dirty="0">
                        <a:latin typeface="Calibri"/>
                        <a:cs typeface="Calibri"/>
                      </a:endParaRPr>
                    </a:p>
                    <a:p>
                      <a:pPr marL="24765">
                        <a:lnSpc>
                          <a:spcPts val="1000"/>
                        </a:lnSpc>
                      </a:pPr>
                      <a:r>
                        <a:rPr sz="900" spc="60" dirty="0">
                          <a:latin typeface="Calibri"/>
                          <a:cs typeface="Calibri"/>
                        </a:rPr>
                        <a:t>30,</a:t>
                      </a:r>
                      <a:r>
                        <a:rPr sz="900" spc="10" dirty="0">
                          <a:latin typeface="Calibri"/>
                          <a:cs typeface="Calibri"/>
                        </a:rPr>
                        <a:t> </a:t>
                      </a:r>
                      <a:r>
                        <a:rPr sz="900" spc="60" dirty="0">
                          <a:latin typeface="Calibri"/>
                          <a:cs typeface="Calibri"/>
                        </a:rPr>
                        <a:t>45,</a:t>
                      </a:r>
                      <a:r>
                        <a:rPr sz="900" spc="15" dirty="0">
                          <a:latin typeface="Calibri"/>
                          <a:cs typeface="Calibri"/>
                        </a:rPr>
                        <a:t> </a:t>
                      </a:r>
                      <a:r>
                        <a:rPr sz="900" spc="60" dirty="0">
                          <a:latin typeface="Calibri"/>
                          <a:cs typeface="Calibri"/>
                        </a:rPr>
                        <a:t>60,</a:t>
                      </a:r>
                      <a:r>
                        <a:rPr sz="900" spc="10" dirty="0">
                          <a:latin typeface="Calibri"/>
                          <a:cs typeface="Calibri"/>
                        </a:rPr>
                        <a:t> </a:t>
                      </a:r>
                      <a:r>
                        <a:rPr sz="900" spc="100" dirty="0">
                          <a:latin typeface="Calibri"/>
                          <a:cs typeface="Calibri"/>
                        </a:rPr>
                        <a:t>75</a:t>
                      </a:r>
                      <a:r>
                        <a:rPr sz="900" spc="10" dirty="0">
                          <a:latin typeface="Calibri"/>
                          <a:cs typeface="Calibri"/>
                        </a:rPr>
                        <a:t> </a:t>
                      </a:r>
                      <a:r>
                        <a:rPr sz="900" spc="50" dirty="0">
                          <a:latin typeface="Calibri"/>
                          <a:cs typeface="Calibri"/>
                        </a:rPr>
                        <a:t>days</a:t>
                      </a:r>
                      <a:endParaRPr sz="900" dirty="0">
                        <a:latin typeface="Calibri"/>
                        <a:cs typeface="Calibri"/>
                      </a:endParaRPr>
                    </a:p>
                    <a:p>
                      <a:pPr marL="24765">
                        <a:lnSpc>
                          <a:spcPts val="1000"/>
                        </a:lnSpc>
                      </a:pPr>
                      <a:r>
                        <a:rPr sz="900" dirty="0">
                          <a:latin typeface="Calibri"/>
                          <a:cs typeface="Calibri"/>
                        </a:rPr>
                        <a:t>3,</a:t>
                      </a:r>
                      <a:r>
                        <a:rPr sz="900" spc="75" dirty="0">
                          <a:latin typeface="Calibri"/>
                          <a:cs typeface="Calibri"/>
                        </a:rPr>
                        <a:t> </a:t>
                      </a:r>
                      <a:r>
                        <a:rPr sz="900" dirty="0">
                          <a:latin typeface="Calibri"/>
                          <a:cs typeface="Calibri"/>
                        </a:rPr>
                        <a:t>4,</a:t>
                      </a:r>
                      <a:r>
                        <a:rPr sz="900" spc="80" dirty="0">
                          <a:latin typeface="Calibri"/>
                          <a:cs typeface="Calibri"/>
                        </a:rPr>
                        <a:t> </a:t>
                      </a:r>
                      <a:r>
                        <a:rPr sz="900" dirty="0">
                          <a:latin typeface="Calibri"/>
                          <a:cs typeface="Calibri"/>
                        </a:rPr>
                        <a:t>5,</a:t>
                      </a:r>
                      <a:r>
                        <a:rPr sz="900" spc="75" dirty="0">
                          <a:latin typeface="Calibri"/>
                          <a:cs typeface="Calibri"/>
                        </a:rPr>
                        <a:t> </a:t>
                      </a:r>
                      <a:r>
                        <a:rPr sz="900" dirty="0">
                          <a:latin typeface="Calibri"/>
                          <a:cs typeface="Calibri"/>
                        </a:rPr>
                        <a:t>6,</a:t>
                      </a:r>
                      <a:r>
                        <a:rPr sz="900" spc="70" dirty="0">
                          <a:latin typeface="Calibri"/>
                          <a:cs typeface="Calibri"/>
                        </a:rPr>
                        <a:t> </a:t>
                      </a:r>
                      <a:r>
                        <a:rPr sz="900" dirty="0">
                          <a:latin typeface="Calibri"/>
                          <a:cs typeface="Calibri"/>
                        </a:rPr>
                        <a:t>9,</a:t>
                      </a:r>
                      <a:r>
                        <a:rPr sz="900" spc="80" dirty="0">
                          <a:latin typeface="Calibri"/>
                          <a:cs typeface="Calibri"/>
                        </a:rPr>
                        <a:t> </a:t>
                      </a:r>
                      <a:r>
                        <a:rPr sz="900" spc="60" dirty="0">
                          <a:latin typeface="Calibri"/>
                          <a:cs typeface="Calibri"/>
                        </a:rPr>
                        <a:t>12,</a:t>
                      </a:r>
                      <a:r>
                        <a:rPr sz="900" spc="75" dirty="0">
                          <a:latin typeface="Calibri"/>
                          <a:cs typeface="Calibri"/>
                        </a:rPr>
                        <a:t> </a:t>
                      </a:r>
                      <a:r>
                        <a:rPr sz="900" spc="70" dirty="0">
                          <a:latin typeface="Calibri"/>
                          <a:cs typeface="Calibri"/>
                        </a:rPr>
                        <a:t>15</a:t>
                      </a:r>
                      <a:endParaRPr sz="900" dirty="0">
                        <a:latin typeface="Calibri"/>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65" dirty="0">
                          <a:latin typeface="Calibri"/>
                          <a:cs typeface="Calibri"/>
                        </a:rPr>
                        <a:t>M</a:t>
                      </a:r>
                      <a:r>
                        <a:rPr sz="900" spc="65" dirty="0">
                          <a:latin typeface="Calibri"/>
                          <a:cs typeface="Calibri"/>
                        </a:rPr>
                        <a:t>onths</a:t>
                      </a:r>
                      <a:r>
                        <a:rPr lang="en-US" sz="900" spc="65" dirty="0">
                          <a:latin typeface="Calibri"/>
                          <a:cs typeface="Calibri"/>
                        </a:rPr>
                        <a:t> </a:t>
                      </a:r>
                      <a:r>
                        <a:rPr lang="en-US" sz="900" spc="50" dirty="0">
                          <a:highlight>
                            <a:srgbClr val="FFFF00"/>
                          </a:highlight>
                          <a:latin typeface="+mn-lt"/>
                          <a:cs typeface="Calibri"/>
                        </a:rPr>
                        <a:t>Off</a:t>
                      </a:r>
                      <a:endParaRPr lang="en-US" sz="900" dirty="0">
                        <a:highlight>
                          <a:srgbClr val="FFFF00"/>
                        </a:highlight>
                        <a:latin typeface="+mn-lt"/>
                        <a:cs typeface="Calibri"/>
                      </a:endParaRPr>
                    </a:p>
                    <a:p>
                      <a:pPr marL="24765">
                        <a:lnSpc>
                          <a:spcPts val="104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80"/>
                        </a:lnSpc>
                      </a:pPr>
                      <a:r>
                        <a:rPr sz="900" spc="35" dirty="0">
                          <a:latin typeface="Calibri"/>
                          <a:cs typeface="Calibri"/>
                        </a:rPr>
                        <a:t>Off</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80"/>
                        </a:lnSpc>
                      </a:pPr>
                      <a:r>
                        <a:rPr sz="900" spc="70" dirty="0">
                          <a:latin typeface="Calibri"/>
                          <a:cs typeface="Calibri"/>
                        </a:rPr>
                        <a:t>Only</a:t>
                      </a:r>
                      <a:r>
                        <a:rPr sz="900" spc="30" dirty="0">
                          <a:latin typeface="Calibri"/>
                          <a:cs typeface="Calibri"/>
                        </a:rPr>
                        <a:t> </a:t>
                      </a:r>
                      <a:r>
                        <a:rPr sz="900" spc="70" dirty="0">
                          <a:latin typeface="Calibri"/>
                          <a:cs typeface="Calibri"/>
                        </a:rPr>
                        <a:t>shown</a:t>
                      </a:r>
                      <a:r>
                        <a:rPr sz="900" spc="35" dirty="0">
                          <a:latin typeface="Calibri"/>
                          <a:cs typeface="Calibri"/>
                        </a:rPr>
                        <a:t> </a:t>
                      </a:r>
                      <a:r>
                        <a:rPr sz="900" dirty="0">
                          <a:latin typeface="Calibri"/>
                          <a:cs typeface="Calibri"/>
                        </a:rPr>
                        <a:t>if</a:t>
                      </a:r>
                      <a:r>
                        <a:rPr sz="900" spc="35" dirty="0">
                          <a:latin typeface="Calibri"/>
                          <a:cs typeface="Calibri"/>
                        </a:rPr>
                        <a:t> </a:t>
                      </a:r>
                      <a:r>
                        <a:rPr sz="900" spc="95" dirty="0">
                          <a:latin typeface="Calibri"/>
                          <a:cs typeface="Calibri"/>
                        </a:rPr>
                        <a:t>ISU</a:t>
                      </a:r>
                      <a:r>
                        <a:rPr sz="900" spc="35" dirty="0">
                          <a:latin typeface="Calibri"/>
                          <a:cs typeface="Calibri"/>
                        </a:rPr>
                        <a:t> </a:t>
                      </a:r>
                      <a:r>
                        <a:rPr sz="900" spc="100" dirty="0">
                          <a:latin typeface="Calibri"/>
                          <a:cs typeface="Calibri"/>
                        </a:rPr>
                        <a:t>7020</a:t>
                      </a:r>
                      <a:r>
                        <a:rPr sz="900" spc="30" dirty="0">
                          <a:latin typeface="Calibri"/>
                          <a:cs typeface="Calibri"/>
                        </a:rPr>
                        <a:t> </a:t>
                      </a:r>
                      <a:r>
                        <a:rPr sz="900" spc="70" dirty="0">
                          <a:latin typeface="Calibri"/>
                          <a:cs typeface="Calibri"/>
                        </a:rPr>
                        <a:t>is</a:t>
                      </a:r>
                      <a:r>
                        <a:rPr sz="900" spc="35" dirty="0">
                          <a:latin typeface="Calibri"/>
                          <a:cs typeface="Calibri"/>
                        </a:rPr>
                        <a:t> </a:t>
                      </a:r>
                      <a:r>
                        <a:rPr sz="900" spc="50" dirty="0">
                          <a:latin typeface="Calibri"/>
                          <a:cs typeface="Calibri"/>
                        </a:rPr>
                        <a:t>set</a:t>
                      </a:r>
                      <a:r>
                        <a:rPr sz="900" spc="35" dirty="0">
                          <a:latin typeface="Calibri"/>
                          <a:cs typeface="Calibri"/>
                        </a:rPr>
                        <a:t> </a:t>
                      </a:r>
                      <a:r>
                        <a:rPr sz="900" dirty="0">
                          <a:latin typeface="Calibri"/>
                          <a:cs typeface="Calibri"/>
                        </a:rPr>
                        <a:t>to</a:t>
                      </a:r>
                      <a:r>
                        <a:rPr sz="900" spc="35" dirty="0">
                          <a:latin typeface="Calibri"/>
                          <a:cs typeface="Calibri"/>
                        </a:rPr>
                        <a:t> </a:t>
                      </a:r>
                      <a:r>
                        <a:rPr sz="900" spc="100" dirty="0">
                          <a:latin typeface="Calibri"/>
                          <a:cs typeface="Calibri"/>
                        </a:rPr>
                        <a:t>1</a:t>
                      </a:r>
                      <a:r>
                        <a:rPr sz="900" spc="35" dirty="0">
                          <a:latin typeface="Calibri"/>
                          <a:cs typeface="Calibri"/>
                        </a:rPr>
                        <a:t> </a:t>
                      </a:r>
                      <a:r>
                        <a:rPr sz="900" dirty="0">
                          <a:latin typeface="Calibri"/>
                          <a:cs typeface="Calibri"/>
                        </a:rPr>
                        <a:t>or</a:t>
                      </a:r>
                      <a:r>
                        <a:rPr sz="900" spc="30" dirty="0">
                          <a:latin typeface="Calibri"/>
                          <a:cs typeface="Calibri"/>
                        </a:rPr>
                        <a:t> </a:t>
                      </a:r>
                      <a:r>
                        <a:rPr sz="900" spc="50" dirty="0">
                          <a:latin typeface="Calibri"/>
                          <a:cs typeface="Calibri"/>
                        </a:rPr>
                        <a:t>2</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7"/>
                  </a:ext>
                </a:extLst>
              </a:tr>
              <a:tr h="1125682">
                <a:tc>
                  <a:txBody>
                    <a:bodyPr/>
                    <a:lstStyle/>
                    <a:p>
                      <a:pPr marL="24765">
                        <a:lnSpc>
                          <a:spcPts val="1080"/>
                        </a:lnSpc>
                      </a:pPr>
                      <a:r>
                        <a:rPr sz="900" spc="80" dirty="0">
                          <a:latin typeface="Calibri"/>
                          <a:cs typeface="Calibri"/>
                        </a:rPr>
                        <a:t>7110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00660" indent="-635">
                        <a:lnSpc>
                          <a:spcPct val="92500"/>
                        </a:lnSpc>
                        <a:spcBef>
                          <a:spcPts val="80"/>
                        </a:spcBef>
                      </a:pPr>
                      <a:r>
                        <a:rPr sz="900" dirty="0">
                          <a:latin typeface="Calibri"/>
                          <a:cs typeface="Calibri"/>
                        </a:rPr>
                        <a:t>Air</a:t>
                      </a:r>
                      <a:r>
                        <a:rPr sz="900" spc="160" dirty="0">
                          <a:latin typeface="Calibri"/>
                          <a:cs typeface="Calibri"/>
                        </a:rPr>
                        <a:t> </a:t>
                      </a:r>
                      <a:r>
                        <a:rPr sz="900" dirty="0">
                          <a:latin typeface="Calibri"/>
                          <a:cs typeface="Calibri"/>
                        </a:rPr>
                        <a:t>filter</a:t>
                      </a:r>
                      <a:r>
                        <a:rPr sz="900" spc="160" dirty="0">
                          <a:latin typeface="Calibri"/>
                          <a:cs typeface="Calibri"/>
                        </a:rPr>
                        <a:t> </a:t>
                      </a:r>
                      <a:r>
                        <a:rPr sz="900" spc="50" dirty="0">
                          <a:latin typeface="Calibri"/>
                          <a:cs typeface="Calibri"/>
                        </a:rPr>
                        <a:t>2 </a:t>
                      </a:r>
                      <a:r>
                        <a:rPr sz="900" spc="45" dirty="0">
                          <a:latin typeface="Calibri"/>
                          <a:cs typeface="Calibri"/>
                        </a:rPr>
                        <a:t>replacement </a:t>
                      </a:r>
                      <a:r>
                        <a:rPr sz="900" spc="40" dirty="0">
                          <a:latin typeface="Calibri"/>
                          <a:cs typeface="Calibri"/>
                        </a:rPr>
                        <a:t>reminder</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30" dirty="0">
                          <a:latin typeface="Calibri"/>
                          <a:cs typeface="Calibri"/>
                        </a:rPr>
                        <a:t>Off</a:t>
                      </a:r>
                      <a:endParaRPr sz="900" dirty="0">
                        <a:latin typeface="Calibri"/>
                        <a:cs typeface="Calibri"/>
                      </a:endParaRPr>
                    </a:p>
                    <a:p>
                      <a:pPr marL="24765">
                        <a:lnSpc>
                          <a:spcPts val="1000"/>
                        </a:lnSpc>
                      </a:pPr>
                      <a:r>
                        <a:rPr sz="900" b="1" spc="105" dirty="0">
                          <a:latin typeface="Calibri"/>
                          <a:cs typeface="Calibri"/>
                        </a:rPr>
                        <a:t>Run</a:t>
                      </a:r>
                      <a:r>
                        <a:rPr sz="900" b="1" spc="10" dirty="0">
                          <a:latin typeface="Calibri"/>
                          <a:cs typeface="Calibri"/>
                        </a:rPr>
                        <a:t> </a:t>
                      </a:r>
                      <a:r>
                        <a:rPr sz="900" b="1" spc="50" dirty="0">
                          <a:latin typeface="Calibri"/>
                          <a:cs typeface="Calibri"/>
                        </a:rPr>
                        <a:t>Time:</a:t>
                      </a:r>
                      <a:endParaRPr sz="900" dirty="0">
                        <a:latin typeface="Calibri"/>
                        <a:cs typeface="Calibri"/>
                      </a:endParaRPr>
                    </a:p>
                    <a:p>
                      <a:pPr marL="24765">
                        <a:lnSpc>
                          <a:spcPts val="1000"/>
                        </a:lnSpc>
                      </a:pPr>
                      <a:r>
                        <a:rPr sz="900" spc="60" dirty="0">
                          <a:latin typeface="Calibri"/>
                          <a:cs typeface="Calibri"/>
                        </a:rPr>
                        <a:t>10,</a:t>
                      </a:r>
                      <a:r>
                        <a:rPr sz="900" spc="15" dirty="0">
                          <a:latin typeface="Calibri"/>
                          <a:cs typeface="Calibri"/>
                        </a:rPr>
                        <a:t> </a:t>
                      </a:r>
                      <a:r>
                        <a:rPr sz="900" spc="60" dirty="0">
                          <a:latin typeface="Calibri"/>
                          <a:cs typeface="Calibri"/>
                        </a:rPr>
                        <a:t>20,</a:t>
                      </a:r>
                      <a:r>
                        <a:rPr sz="900" spc="15" dirty="0">
                          <a:latin typeface="Calibri"/>
                          <a:cs typeface="Calibri"/>
                        </a:rPr>
                        <a:t> </a:t>
                      </a:r>
                      <a:r>
                        <a:rPr sz="900" spc="100" dirty="0">
                          <a:latin typeface="Calibri"/>
                          <a:cs typeface="Calibri"/>
                        </a:rPr>
                        <a:t>30</a:t>
                      </a:r>
                      <a:r>
                        <a:rPr sz="900" spc="10" dirty="0">
                          <a:latin typeface="Calibri"/>
                          <a:cs typeface="Calibri"/>
                        </a:rPr>
                        <a:t> </a:t>
                      </a:r>
                      <a:r>
                        <a:rPr sz="900" spc="60" dirty="0">
                          <a:latin typeface="Calibri"/>
                          <a:cs typeface="Calibri"/>
                        </a:rPr>
                        <a:t>45,</a:t>
                      </a:r>
                      <a:r>
                        <a:rPr sz="900" spc="15" dirty="0">
                          <a:latin typeface="Calibri"/>
                          <a:cs typeface="Calibri"/>
                        </a:rPr>
                        <a:t> </a:t>
                      </a:r>
                      <a:r>
                        <a:rPr sz="900" spc="60" dirty="0">
                          <a:latin typeface="Calibri"/>
                          <a:cs typeface="Calibri"/>
                        </a:rPr>
                        <a:t>60,</a:t>
                      </a:r>
                      <a:r>
                        <a:rPr sz="900" spc="15" dirty="0">
                          <a:latin typeface="Calibri"/>
                          <a:cs typeface="Calibri"/>
                        </a:rPr>
                        <a:t> </a:t>
                      </a:r>
                      <a:r>
                        <a:rPr sz="900" spc="35" dirty="0">
                          <a:latin typeface="Calibri"/>
                          <a:cs typeface="Calibri"/>
                        </a:rPr>
                        <a:t>90,</a:t>
                      </a:r>
                      <a:endParaRPr sz="900" dirty="0">
                        <a:latin typeface="Calibri"/>
                        <a:cs typeface="Calibri"/>
                      </a:endParaRPr>
                    </a:p>
                    <a:p>
                      <a:pPr marL="24765">
                        <a:lnSpc>
                          <a:spcPts val="1000"/>
                        </a:lnSpc>
                      </a:pPr>
                      <a:r>
                        <a:rPr sz="900" spc="70" dirty="0">
                          <a:latin typeface="Calibri"/>
                          <a:cs typeface="Calibri"/>
                        </a:rPr>
                        <a:t>120,</a:t>
                      </a:r>
                      <a:r>
                        <a:rPr sz="900" spc="15" dirty="0">
                          <a:latin typeface="Calibri"/>
                          <a:cs typeface="Calibri"/>
                        </a:rPr>
                        <a:t> </a:t>
                      </a:r>
                      <a:r>
                        <a:rPr sz="900" spc="100" dirty="0">
                          <a:latin typeface="Calibri"/>
                          <a:cs typeface="Calibri"/>
                        </a:rPr>
                        <a:t>150</a:t>
                      </a:r>
                      <a:r>
                        <a:rPr sz="900" spc="15" dirty="0">
                          <a:latin typeface="Calibri"/>
                          <a:cs typeface="Calibri"/>
                        </a:rPr>
                        <a:t> </a:t>
                      </a:r>
                      <a:r>
                        <a:rPr sz="900" spc="55" dirty="0">
                          <a:latin typeface="Calibri"/>
                          <a:cs typeface="Calibri"/>
                        </a:rPr>
                        <a:t>days</a:t>
                      </a:r>
                      <a:endParaRPr sz="900" dirty="0">
                        <a:latin typeface="Calibri"/>
                        <a:cs typeface="Calibri"/>
                      </a:endParaRPr>
                    </a:p>
                    <a:p>
                      <a:pPr marL="24765">
                        <a:lnSpc>
                          <a:spcPts val="1000"/>
                        </a:lnSpc>
                      </a:pPr>
                      <a:r>
                        <a:rPr sz="900" b="1" spc="55" dirty="0">
                          <a:latin typeface="Calibri"/>
                          <a:cs typeface="Calibri"/>
                        </a:rPr>
                        <a:t>Calendar:</a:t>
                      </a:r>
                      <a:endParaRPr sz="900" dirty="0">
                        <a:latin typeface="Calibri"/>
                        <a:cs typeface="Calibri"/>
                      </a:endParaRPr>
                    </a:p>
                    <a:p>
                      <a:pPr marL="24765">
                        <a:lnSpc>
                          <a:spcPts val="1000"/>
                        </a:lnSpc>
                      </a:pPr>
                      <a:r>
                        <a:rPr sz="900" spc="60" dirty="0">
                          <a:latin typeface="Calibri"/>
                          <a:cs typeface="Calibri"/>
                        </a:rPr>
                        <a:t>30,</a:t>
                      </a:r>
                      <a:r>
                        <a:rPr sz="900" spc="10" dirty="0">
                          <a:latin typeface="Calibri"/>
                          <a:cs typeface="Calibri"/>
                        </a:rPr>
                        <a:t> </a:t>
                      </a:r>
                      <a:r>
                        <a:rPr sz="900" spc="60" dirty="0">
                          <a:latin typeface="Calibri"/>
                          <a:cs typeface="Calibri"/>
                        </a:rPr>
                        <a:t>45,</a:t>
                      </a:r>
                      <a:r>
                        <a:rPr sz="900" spc="15" dirty="0">
                          <a:latin typeface="Calibri"/>
                          <a:cs typeface="Calibri"/>
                        </a:rPr>
                        <a:t> </a:t>
                      </a:r>
                      <a:r>
                        <a:rPr sz="900" spc="60" dirty="0">
                          <a:latin typeface="Calibri"/>
                          <a:cs typeface="Calibri"/>
                        </a:rPr>
                        <a:t>60,</a:t>
                      </a:r>
                      <a:r>
                        <a:rPr sz="900" spc="10" dirty="0">
                          <a:latin typeface="Calibri"/>
                          <a:cs typeface="Calibri"/>
                        </a:rPr>
                        <a:t> </a:t>
                      </a:r>
                      <a:r>
                        <a:rPr sz="900" spc="100" dirty="0">
                          <a:latin typeface="Calibri"/>
                          <a:cs typeface="Calibri"/>
                        </a:rPr>
                        <a:t>75</a:t>
                      </a:r>
                      <a:r>
                        <a:rPr sz="900" spc="10" dirty="0">
                          <a:latin typeface="Calibri"/>
                          <a:cs typeface="Calibri"/>
                        </a:rPr>
                        <a:t> </a:t>
                      </a:r>
                      <a:r>
                        <a:rPr sz="900" spc="50" dirty="0">
                          <a:latin typeface="Calibri"/>
                          <a:cs typeface="Calibri"/>
                        </a:rPr>
                        <a:t>days</a:t>
                      </a:r>
                      <a:endParaRPr sz="900" dirty="0">
                        <a:latin typeface="Calibri"/>
                        <a:cs typeface="Calibri"/>
                      </a:endParaRPr>
                    </a:p>
                    <a:p>
                      <a:pPr marL="24765">
                        <a:lnSpc>
                          <a:spcPts val="1000"/>
                        </a:lnSpc>
                      </a:pPr>
                      <a:r>
                        <a:rPr sz="900" dirty="0">
                          <a:latin typeface="Calibri"/>
                          <a:cs typeface="Calibri"/>
                        </a:rPr>
                        <a:t>3,</a:t>
                      </a:r>
                      <a:r>
                        <a:rPr sz="900" spc="75" dirty="0">
                          <a:latin typeface="Calibri"/>
                          <a:cs typeface="Calibri"/>
                        </a:rPr>
                        <a:t> </a:t>
                      </a:r>
                      <a:r>
                        <a:rPr sz="900" dirty="0">
                          <a:latin typeface="Calibri"/>
                          <a:cs typeface="Calibri"/>
                        </a:rPr>
                        <a:t>4,</a:t>
                      </a:r>
                      <a:r>
                        <a:rPr sz="900" spc="80" dirty="0">
                          <a:latin typeface="Calibri"/>
                          <a:cs typeface="Calibri"/>
                        </a:rPr>
                        <a:t> </a:t>
                      </a:r>
                      <a:r>
                        <a:rPr sz="900" dirty="0">
                          <a:latin typeface="Calibri"/>
                          <a:cs typeface="Calibri"/>
                        </a:rPr>
                        <a:t>5,</a:t>
                      </a:r>
                      <a:r>
                        <a:rPr sz="900" spc="75" dirty="0">
                          <a:latin typeface="Calibri"/>
                          <a:cs typeface="Calibri"/>
                        </a:rPr>
                        <a:t> </a:t>
                      </a:r>
                      <a:r>
                        <a:rPr sz="900" dirty="0">
                          <a:latin typeface="Calibri"/>
                          <a:cs typeface="Calibri"/>
                        </a:rPr>
                        <a:t>6,</a:t>
                      </a:r>
                      <a:r>
                        <a:rPr sz="900" spc="70" dirty="0">
                          <a:latin typeface="Calibri"/>
                          <a:cs typeface="Calibri"/>
                        </a:rPr>
                        <a:t> </a:t>
                      </a:r>
                      <a:r>
                        <a:rPr sz="900" dirty="0">
                          <a:latin typeface="Calibri"/>
                          <a:cs typeface="Calibri"/>
                        </a:rPr>
                        <a:t>9,</a:t>
                      </a:r>
                      <a:r>
                        <a:rPr sz="900" spc="80" dirty="0">
                          <a:latin typeface="Calibri"/>
                          <a:cs typeface="Calibri"/>
                        </a:rPr>
                        <a:t> </a:t>
                      </a:r>
                      <a:r>
                        <a:rPr sz="900" spc="60" dirty="0">
                          <a:latin typeface="Calibri"/>
                          <a:cs typeface="Calibri"/>
                        </a:rPr>
                        <a:t>12,</a:t>
                      </a:r>
                      <a:r>
                        <a:rPr sz="900" spc="75" dirty="0">
                          <a:latin typeface="Calibri"/>
                          <a:cs typeface="Calibri"/>
                        </a:rPr>
                        <a:t> </a:t>
                      </a:r>
                      <a:r>
                        <a:rPr sz="900" spc="70" dirty="0">
                          <a:latin typeface="Calibri"/>
                          <a:cs typeface="Calibri"/>
                        </a:rPr>
                        <a:t>15</a:t>
                      </a:r>
                      <a:endParaRPr sz="900" dirty="0">
                        <a:latin typeface="Calibri"/>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65" dirty="0">
                          <a:latin typeface="Calibri"/>
                          <a:cs typeface="Calibri"/>
                        </a:rPr>
                        <a:t>M</a:t>
                      </a:r>
                      <a:r>
                        <a:rPr sz="900" spc="65" dirty="0">
                          <a:latin typeface="Calibri"/>
                          <a:cs typeface="Calibri"/>
                        </a:rPr>
                        <a:t>onths</a:t>
                      </a:r>
                      <a:r>
                        <a:rPr lang="en-US" sz="900" spc="65" dirty="0">
                          <a:latin typeface="Calibri"/>
                          <a:cs typeface="Calibri"/>
                        </a:rPr>
                        <a:t> </a:t>
                      </a:r>
                      <a:r>
                        <a:rPr lang="en-US" sz="900" spc="50" dirty="0">
                          <a:highlight>
                            <a:srgbClr val="FFFF00"/>
                          </a:highlight>
                          <a:latin typeface="+mn-lt"/>
                          <a:cs typeface="Calibri"/>
                        </a:rPr>
                        <a:t>Off</a:t>
                      </a:r>
                      <a:endParaRPr lang="en-US" sz="900" dirty="0">
                        <a:highlight>
                          <a:srgbClr val="FFFF00"/>
                        </a:highlight>
                        <a:latin typeface="+mn-lt"/>
                        <a:cs typeface="Calibri"/>
                      </a:endParaRPr>
                    </a:p>
                    <a:p>
                      <a:pPr marL="24765">
                        <a:lnSpc>
                          <a:spcPts val="104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80"/>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80"/>
                        </a:lnSpc>
                      </a:pPr>
                      <a:r>
                        <a:rPr sz="900" spc="65" dirty="0">
                          <a:latin typeface="Calibri"/>
                          <a:cs typeface="Calibri"/>
                        </a:rPr>
                        <a:t>Only</a:t>
                      </a:r>
                      <a:r>
                        <a:rPr sz="900" spc="25" dirty="0">
                          <a:latin typeface="Calibri"/>
                          <a:cs typeface="Calibri"/>
                        </a:rPr>
                        <a:t> </a:t>
                      </a:r>
                      <a:r>
                        <a:rPr sz="900" spc="65" dirty="0">
                          <a:latin typeface="Calibri"/>
                          <a:cs typeface="Calibri"/>
                        </a:rPr>
                        <a:t>shown</a:t>
                      </a:r>
                      <a:r>
                        <a:rPr sz="900" spc="30" dirty="0">
                          <a:latin typeface="Calibri"/>
                          <a:cs typeface="Calibri"/>
                        </a:rPr>
                        <a:t> </a:t>
                      </a:r>
                      <a:r>
                        <a:rPr sz="900" dirty="0">
                          <a:latin typeface="Calibri"/>
                          <a:cs typeface="Calibri"/>
                        </a:rPr>
                        <a:t>if</a:t>
                      </a:r>
                      <a:r>
                        <a:rPr sz="900" spc="30" dirty="0">
                          <a:latin typeface="Calibri"/>
                          <a:cs typeface="Calibri"/>
                        </a:rPr>
                        <a:t> </a:t>
                      </a:r>
                      <a:r>
                        <a:rPr sz="900" spc="90" dirty="0">
                          <a:latin typeface="Calibri"/>
                          <a:cs typeface="Calibri"/>
                        </a:rPr>
                        <a:t>ISU</a:t>
                      </a:r>
                      <a:r>
                        <a:rPr sz="900" spc="30" dirty="0">
                          <a:latin typeface="Calibri"/>
                          <a:cs typeface="Calibri"/>
                        </a:rPr>
                        <a:t> </a:t>
                      </a:r>
                      <a:r>
                        <a:rPr sz="900" spc="100" dirty="0">
                          <a:latin typeface="Calibri"/>
                          <a:cs typeface="Calibri"/>
                        </a:rPr>
                        <a:t>7020</a:t>
                      </a:r>
                      <a:r>
                        <a:rPr sz="900" spc="35" dirty="0">
                          <a:latin typeface="Calibri"/>
                          <a:cs typeface="Calibri"/>
                        </a:rPr>
                        <a:t> </a:t>
                      </a:r>
                      <a:r>
                        <a:rPr sz="900" spc="70" dirty="0">
                          <a:latin typeface="Calibri"/>
                          <a:cs typeface="Calibri"/>
                        </a:rPr>
                        <a:t>is</a:t>
                      </a:r>
                      <a:r>
                        <a:rPr sz="900" spc="30" dirty="0">
                          <a:latin typeface="Calibri"/>
                          <a:cs typeface="Calibri"/>
                        </a:rPr>
                        <a:t> </a:t>
                      </a:r>
                      <a:r>
                        <a:rPr sz="900" spc="50" dirty="0">
                          <a:latin typeface="Calibri"/>
                          <a:cs typeface="Calibri"/>
                        </a:rPr>
                        <a:t>set</a:t>
                      </a:r>
                      <a:r>
                        <a:rPr sz="900" spc="30" dirty="0">
                          <a:latin typeface="Calibri"/>
                          <a:cs typeface="Calibri"/>
                        </a:rPr>
                        <a:t> </a:t>
                      </a:r>
                      <a:r>
                        <a:rPr sz="900" dirty="0">
                          <a:latin typeface="Calibri"/>
                          <a:cs typeface="Calibri"/>
                        </a:rPr>
                        <a:t>to</a:t>
                      </a:r>
                      <a:r>
                        <a:rPr sz="900" spc="30" dirty="0">
                          <a:latin typeface="Calibri"/>
                          <a:cs typeface="Calibri"/>
                        </a:rPr>
                        <a:t> </a:t>
                      </a:r>
                      <a:r>
                        <a:rPr sz="900" spc="50" dirty="0">
                          <a:latin typeface="Calibri"/>
                          <a:cs typeface="Calibri"/>
                        </a:rPr>
                        <a:t>2</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8"/>
                  </a:ext>
                </a:extLst>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214447" y="370223"/>
            <a:ext cx="4003050" cy="580352"/>
          </a:xfrm>
          <a:prstGeom prst="rect">
            <a:avLst/>
          </a:prstGeom>
        </p:spPr>
        <p:txBody>
          <a:bodyPr vert="horz" wrap="square" lIns="0" tIns="12508" rIns="0" bIns="0" rtlCol="0">
            <a:spAutoFit/>
          </a:bodyPr>
          <a:lstStyle/>
          <a:p>
            <a:pPr marL="12507">
              <a:spcBef>
                <a:spcPts val="98"/>
              </a:spcBef>
            </a:pPr>
            <a:r>
              <a:rPr sz="886" i="1" spc="89" dirty="0">
                <a:latin typeface="Calibri"/>
                <a:cs typeface="Calibri"/>
              </a:rPr>
              <a:t>T10</a:t>
            </a:r>
            <a:r>
              <a:rPr sz="886" i="1" spc="10"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5" dirty="0">
                <a:latin typeface="Calibri"/>
                <a:cs typeface="Calibri"/>
              </a:rPr>
              <a:t> </a:t>
            </a:r>
            <a:r>
              <a:rPr sz="886" i="1" spc="54"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a:p>
            <a:pPr>
              <a:lnSpc>
                <a:spcPct val="100000"/>
              </a:lnSpc>
            </a:pPr>
            <a:endParaRPr sz="1083">
              <a:latin typeface="Calibri"/>
              <a:cs typeface="Calibri"/>
            </a:endParaRPr>
          </a:p>
          <a:p>
            <a:pPr marL="2418221">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39"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sp>
        <p:nvSpPr>
          <p:cNvPr id="3" name="object 3"/>
          <p:cNvSpPr txBox="1"/>
          <p:nvPr/>
        </p:nvSpPr>
        <p:spPr>
          <a:xfrm>
            <a:off x="3214448" y="9543780"/>
            <a:ext cx="538451" cy="103552"/>
          </a:xfrm>
          <a:prstGeom prst="rect">
            <a:avLst/>
          </a:prstGeom>
        </p:spPr>
        <p:txBody>
          <a:bodyPr vert="horz" wrap="square" lIns="0" tIns="12508" rIns="0" bIns="0" rtlCol="0">
            <a:spAutoFit/>
          </a:bodyPr>
          <a:lstStyle/>
          <a:p>
            <a:pPr marL="12507">
              <a:spcBef>
                <a:spcPts val="98"/>
              </a:spcBef>
            </a:pPr>
            <a:r>
              <a:rPr sz="591" spc="64" dirty="0">
                <a:latin typeface="Calibri"/>
                <a:cs typeface="Calibri"/>
              </a:rPr>
              <a:t>33-</a:t>
            </a:r>
            <a:r>
              <a:rPr sz="591" spc="54" dirty="0">
                <a:latin typeface="Calibri"/>
                <a:cs typeface="Calibri"/>
              </a:rPr>
              <a:t>00462—</a:t>
            </a:r>
            <a:r>
              <a:rPr sz="591" spc="-25" dirty="0">
                <a:latin typeface="Calibri"/>
                <a:cs typeface="Calibri"/>
              </a:rPr>
              <a:t>03</a:t>
            </a:r>
            <a:endParaRPr sz="591">
              <a:latin typeface="Calibri"/>
              <a:cs typeface="Calibri"/>
            </a:endParaRPr>
          </a:p>
        </p:txBody>
      </p:sp>
      <p:sp>
        <p:nvSpPr>
          <p:cNvPr id="4" name="object 4"/>
          <p:cNvSpPr txBox="1"/>
          <p:nvPr/>
        </p:nvSpPr>
        <p:spPr>
          <a:xfrm>
            <a:off x="6403879"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24</a:t>
            </a:r>
            <a:endParaRPr sz="591">
              <a:latin typeface="Calibri"/>
              <a:cs typeface="Calibri"/>
            </a:endParaRPr>
          </a:p>
        </p:txBody>
      </p:sp>
      <p:graphicFrame>
        <p:nvGraphicFramePr>
          <p:cNvPr id="5" name="object 5"/>
          <p:cNvGraphicFramePr>
            <a:graphicFrameLocks noGrp="1"/>
          </p:cNvGraphicFramePr>
          <p:nvPr/>
        </p:nvGraphicFramePr>
        <p:xfrm>
          <a:off x="3223952" y="999981"/>
          <a:ext cx="6384491" cy="7867221"/>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1125682">
                <a:tc>
                  <a:txBody>
                    <a:bodyPr/>
                    <a:lstStyle/>
                    <a:p>
                      <a:pPr marL="24765">
                        <a:lnSpc>
                          <a:spcPts val="1075"/>
                        </a:lnSpc>
                      </a:pPr>
                      <a:r>
                        <a:rPr sz="900" spc="75" dirty="0">
                          <a:latin typeface="Calibri"/>
                          <a:cs typeface="Calibri"/>
                        </a:rPr>
                        <a:t>7120</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355600" indent="-635">
                        <a:lnSpc>
                          <a:spcPts val="1000"/>
                        </a:lnSpc>
                        <a:spcBef>
                          <a:spcPts val="95"/>
                        </a:spcBef>
                      </a:pPr>
                      <a:r>
                        <a:rPr sz="900" spc="75" dirty="0">
                          <a:latin typeface="Calibri"/>
                          <a:cs typeface="Calibri"/>
                        </a:rPr>
                        <a:t>Clean</a:t>
                      </a:r>
                      <a:r>
                        <a:rPr sz="900" spc="15" dirty="0">
                          <a:latin typeface="Calibri"/>
                          <a:cs typeface="Calibri"/>
                        </a:rPr>
                        <a:t> </a:t>
                      </a:r>
                      <a:r>
                        <a:rPr sz="900" spc="30" dirty="0">
                          <a:latin typeface="Calibri"/>
                          <a:cs typeface="Calibri"/>
                        </a:rPr>
                        <a:t>cell </a:t>
                      </a:r>
                      <a:r>
                        <a:rPr sz="900" spc="40" dirty="0">
                          <a:latin typeface="Calibri"/>
                          <a:cs typeface="Calibri"/>
                        </a:rPr>
                        <a:t>reminder</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40"/>
                        </a:lnSpc>
                      </a:pPr>
                      <a:r>
                        <a:rPr sz="900" spc="30" dirty="0">
                          <a:latin typeface="Calibri"/>
                          <a:cs typeface="Calibri"/>
                        </a:rPr>
                        <a:t>Off</a:t>
                      </a:r>
                      <a:endParaRPr sz="900" dirty="0">
                        <a:latin typeface="Calibri"/>
                        <a:cs typeface="Calibri"/>
                      </a:endParaRPr>
                    </a:p>
                    <a:p>
                      <a:pPr marL="24765">
                        <a:lnSpc>
                          <a:spcPts val="1000"/>
                        </a:lnSpc>
                      </a:pPr>
                      <a:r>
                        <a:rPr sz="900" b="1" spc="105" dirty="0">
                          <a:latin typeface="Calibri"/>
                          <a:cs typeface="Calibri"/>
                        </a:rPr>
                        <a:t>Run</a:t>
                      </a:r>
                      <a:r>
                        <a:rPr sz="900" b="1" spc="10" dirty="0">
                          <a:latin typeface="Calibri"/>
                          <a:cs typeface="Calibri"/>
                        </a:rPr>
                        <a:t> </a:t>
                      </a:r>
                      <a:r>
                        <a:rPr sz="900" b="1" spc="50" dirty="0">
                          <a:latin typeface="Calibri"/>
                          <a:cs typeface="Calibri"/>
                        </a:rPr>
                        <a:t>Time:</a:t>
                      </a:r>
                      <a:endParaRPr sz="900" dirty="0">
                        <a:latin typeface="Calibri"/>
                        <a:cs typeface="Calibri"/>
                      </a:endParaRPr>
                    </a:p>
                    <a:p>
                      <a:pPr marL="24765">
                        <a:lnSpc>
                          <a:spcPts val="1000"/>
                        </a:lnSpc>
                      </a:pPr>
                      <a:r>
                        <a:rPr sz="900" spc="60" dirty="0">
                          <a:latin typeface="Calibri"/>
                          <a:cs typeface="Calibri"/>
                        </a:rPr>
                        <a:t>10,</a:t>
                      </a:r>
                      <a:r>
                        <a:rPr sz="900" spc="15" dirty="0">
                          <a:latin typeface="Calibri"/>
                          <a:cs typeface="Calibri"/>
                        </a:rPr>
                        <a:t> </a:t>
                      </a:r>
                      <a:r>
                        <a:rPr sz="900" spc="60" dirty="0">
                          <a:latin typeface="Calibri"/>
                          <a:cs typeface="Calibri"/>
                        </a:rPr>
                        <a:t>20,</a:t>
                      </a:r>
                      <a:r>
                        <a:rPr sz="900" spc="15" dirty="0">
                          <a:latin typeface="Calibri"/>
                          <a:cs typeface="Calibri"/>
                        </a:rPr>
                        <a:t> </a:t>
                      </a:r>
                      <a:r>
                        <a:rPr sz="900" spc="100" dirty="0">
                          <a:latin typeface="Calibri"/>
                          <a:cs typeface="Calibri"/>
                        </a:rPr>
                        <a:t>30</a:t>
                      </a:r>
                      <a:r>
                        <a:rPr sz="900" spc="10" dirty="0">
                          <a:latin typeface="Calibri"/>
                          <a:cs typeface="Calibri"/>
                        </a:rPr>
                        <a:t> </a:t>
                      </a:r>
                      <a:r>
                        <a:rPr sz="900" spc="60" dirty="0">
                          <a:latin typeface="Calibri"/>
                          <a:cs typeface="Calibri"/>
                        </a:rPr>
                        <a:t>45,</a:t>
                      </a:r>
                      <a:r>
                        <a:rPr sz="900" spc="15" dirty="0">
                          <a:latin typeface="Calibri"/>
                          <a:cs typeface="Calibri"/>
                        </a:rPr>
                        <a:t> </a:t>
                      </a:r>
                      <a:r>
                        <a:rPr sz="900" spc="60" dirty="0">
                          <a:latin typeface="Calibri"/>
                          <a:cs typeface="Calibri"/>
                        </a:rPr>
                        <a:t>60,</a:t>
                      </a:r>
                      <a:r>
                        <a:rPr sz="900" spc="15" dirty="0">
                          <a:latin typeface="Calibri"/>
                          <a:cs typeface="Calibri"/>
                        </a:rPr>
                        <a:t> </a:t>
                      </a:r>
                      <a:r>
                        <a:rPr sz="900" spc="35" dirty="0">
                          <a:latin typeface="Calibri"/>
                          <a:cs typeface="Calibri"/>
                        </a:rPr>
                        <a:t>90,</a:t>
                      </a:r>
                      <a:endParaRPr sz="900" dirty="0">
                        <a:latin typeface="Calibri"/>
                        <a:cs typeface="Calibri"/>
                      </a:endParaRPr>
                    </a:p>
                    <a:p>
                      <a:pPr marL="24765">
                        <a:lnSpc>
                          <a:spcPts val="1000"/>
                        </a:lnSpc>
                      </a:pPr>
                      <a:r>
                        <a:rPr sz="900" spc="70" dirty="0">
                          <a:latin typeface="Calibri"/>
                          <a:cs typeface="Calibri"/>
                        </a:rPr>
                        <a:t>120,</a:t>
                      </a:r>
                      <a:r>
                        <a:rPr sz="900" spc="15" dirty="0">
                          <a:latin typeface="Calibri"/>
                          <a:cs typeface="Calibri"/>
                        </a:rPr>
                        <a:t> </a:t>
                      </a:r>
                      <a:r>
                        <a:rPr sz="900" spc="100" dirty="0">
                          <a:latin typeface="Calibri"/>
                          <a:cs typeface="Calibri"/>
                        </a:rPr>
                        <a:t>150</a:t>
                      </a:r>
                      <a:r>
                        <a:rPr sz="900" spc="15" dirty="0">
                          <a:latin typeface="Calibri"/>
                          <a:cs typeface="Calibri"/>
                        </a:rPr>
                        <a:t> </a:t>
                      </a:r>
                      <a:r>
                        <a:rPr sz="900" spc="55" dirty="0">
                          <a:latin typeface="Calibri"/>
                          <a:cs typeface="Calibri"/>
                        </a:rPr>
                        <a:t>days</a:t>
                      </a:r>
                      <a:endParaRPr sz="900" dirty="0">
                        <a:latin typeface="Calibri"/>
                        <a:cs typeface="Calibri"/>
                      </a:endParaRPr>
                    </a:p>
                    <a:p>
                      <a:pPr marL="24765">
                        <a:lnSpc>
                          <a:spcPts val="1000"/>
                        </a:lnSpc>
                      </a:pPr>
                      <a:r>
                        <a:rPr sz="900" b="1" spc="55" dirty="0">
                          <a:latin typeface="Calibri"/>
                          <a:cs typeface="Calibri"/>
                        </a:rPr>
                        <a:t>Calendar:</a:t>
                      </a:r>
                      <a:endParaRPr sz="900" dirty="0">
                        <a:latin typeface="Calibri"/>
                        <a:cs typeface="Calibri"/>
                      </a:endParaRPr>
                    </a:p>
                    <a:p>
                      <a:pPr marL="24765">
                        <a:lnSpc>
                          <a:spcPts val="1000"/>
                        </a:lnSpc>
                      </a:pPr>
                      <a:r>
                        <a:rPr sz="900" spc="60" dirty="0">
                          <a:latin typeface="Calibri"/>
                          <a:cs typeface="Calibri"/>
                        </a:rPr>
                        <a:t>30,</a:t>
                      </a:r>
                      <a:r>
                        <a:rPr sz="900" spc="10" dirty="0">
                          <a:latin typeface="Calibri"/>
                          <a:cs typeface="Calibri"/>
                        </a:rPr>
                        <a:t> </a:t>
                      </a:r>
                      <a:r>
                        <a:rPr sz="900" spc="60" dirty="0">
                          <a:latin typeface="Calibri"/>
                          <a:cs typeface="Calibri"/>
                        </a:rPr>
                        <a:t>45,</a:t>
                      </a:r>
                      <a:r>
                        <a:rPr sz="900" spc="15" dirty="0">
                          <a:latin typeface="Calibri"/>
                          <a:cs typeface="Calibri"/>
                        </a:rPr>
                        <a:t> </a:t>
                      </a:r>
                      <a:r>
                        <a:rPr sz="900" spc="60" dirty="0">
                          <a:latin typeface="Calibri"/>
                          <a:cs typeface="Calibri"/>
                        </a:rPr>
                        <a:t>60,</a:t>
                      </a:r>
                      <a:r>
                        <a:rPr sz="900" spc="10" dirty="0">
                          <a:latin typeface="Calibri"/>
                          <a:cs typeface="Calibri"/>
                        </a:rPr>
                        <a:t> </a:t>
                      </a:r>
                      <a:r>
                        <a:rPr sz="900" spc="100" dirty="0">
                          <a:latin typeface="Calibri"/>
                          <a:cs typeface="Calibri"/>
                        </a:rPr>
                        <a:t>75</a:t>
                      </a:r>
                      <a:r>
                        <a:rPr sz="900" spc="10" dirty="0">
                          <a:latin typeface="Calibri"/>
                          <a:cs typeface="Calibri"/>
                        </a:rPr>
                        <a:t> </a:t>
                      </a:r>
                      <a:r>
                        <a:rPr sz="900" spc="50" dirty="0">
                          <a:latin typeface="Calibri"/>
                          <a:cs typeface="Calibri"/>
                        </a:rPr>
                        <a:t>days</a:t>
                      </a:r>
                      <a:endParaRPr sz="900" dirty="0">
                        <a:latin typeface="Calibri"/>
                        <a:cs typeface="Calibri"/>
                      </a:endParaRPr>
                    </a:p>
                    <a:p>
                      <a:pPr marL="24765">
                        <a:lnSpc>
                          <a:spcPts val="1000"/>
                        </a:lnSpc>
                      </a:pPr>
                      <a:r>
                        <a:rPr sz="900" dirty="0">
                          <a:latin typeface="Calibri"/>
                          <a:cs typeface="Calibri"/>
                        </a:rPr>
                        <a:t>3,</a:t>
                      </a:r>
                      <a:r>
                        <a:rPr sz="900" spc="75" dirty="0">
                          <a:latin typeface="Calibri"/>
                          <a:cs typeface="Calibri"/>
                        </a:rPr>
                        <a:t> </a:t>
                      </a:r>
                      <a:r>
                        <a:rPr sz="900" dirty="0">
                          <a:latin typeface="Calibri"/>
                          <a:cs typeface="Calibri"/>
                        </a:rPr>
                        <a:t>4,</a:t>
                      </a:r>
                      <a:r>
                        <a:rPr sz="900" spc="75" dirty="0">
                          <a:latin typeface="Calibri"/>
                          <a:cs typeface="Calibri"/>
                        </a:rPr>
                        <a:t> </a:t>
                      </a:r>
                      <a:r>
                        <a:rPr sz="900" dirty="0">
                          <a:latin typeface="Calibri"/>
                          <a:cs typeface="Calibri"/>
                        </a:rPr>
                        <a:t>5,</a:t>
                      </a:r>
                      <a:r>
                        <a:rPr sz="900" spc="75" dirty="0">
                          <a:latin typeface="Calibri"/>
                          <a:cs typeface="Calibri"/>
                        </a:rPr>
                        <a:t> </a:t>
                      </a:r>
                      <a:r>
                        <a:rPr sz="900" dirty="0">
                          <a:latin typeface="Calibri"/>
                          <a:cs typeface="Calibri"/>
                        </a:rPr>
                        <a:t>6,</a:t>
                      </a:r>
                      <a:r>
                        <a:rPr sz="900" spc="75" dirty="0">
                          <a:latin typeface="Calibri"/>
                          <a:cs typeface="Calibri"/>
                        </a:rPr>
                        <a:t> </a:t>
                      </a:r>
                      <a:r>
                        <a:rPr sz="900" dirty="0">
                          <a:latin typeface="Calibri"/>
                          <a:cs typeface="Calibri"/>
                        </a:rPr>
                        <a:t>9,</a:t>
                      </a:r>
                      <a:r>
                        <a:rPr sz="900" spc="80" dirty="0">
                          <a:latin typeface="Calibri"/>
                          <a:cs typeface="Calibri"/>
                        </a:rPr>
                        <a:t> </a:t>
                      </a:r>
                      <a:r>
                        <a:rPr sz="900" spc="60" dirty="0">
                          <a:latin typeface="Calibri"/>
                          <a:cs typeface="Calibri"/>
                        </a:rPr>
                        <a:t>12,</a:t>
                      </a:r>
                      <a:r>
                        <a:rPr sz="900" spc="75" dirty="0">
                          <a:latin typeface="Calibri"/>
                          <a:cs typeface="Calibri"/>
                        </a:rPr>
                        <a:t> </a:t>
                      </a:r>
                      <a:r>
                        <a:rPr sz="900" spc="70" dirty="0">
                          <a:latin typeface="Calibri"/>
                          <a:cs typeface="Calibri"/>
                        </a:rPr>
                        <a:t>15</a:t>
                      </a:r>
                      <a:endParaRPr sz="900" dirty="0">
                        <a:latin typeface="Calibri"/>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65" dirty="0">
                          <a:latin typeface="Calibri"/>
                          <a:cs typeface="Calibri"/>
                        </a:rPr>
                        <a:t>M</a:t>
                      </a:r>
                      <a:r>
                        <a:rPr sz="900" spc="65" dirty="0">
                          <a:latin typeface="Calibri"/>
                          <a:cs typeface="Calibri"/>
                        </a:rPr>
                        <a:t>onths</a:t>
                      </a:r>
                      <a:r>
                        <a:rPr lang="en-US" sz="900" spc="65" dirty="0">
                          <a:latin typeface="Calibri"/>
                          <a:cs typeface="Calibri"/>
                        </a:rPr>
                        <a:t> </a:t>
                      </a:r>
                      <a:r>
                        <a:rPr lang="en-US" sz="900" spc="50" dirty="0">
                          <a:highlight>
                            <a:srgbClr val="FFFF00"/>
                          </a:highlight>
                          <a:latin typeface="+mn-lt"/>
                          <a:cs typeface="Calibri"/>
                        </a:rPr>
                        <a:t>Off</a:t>
                      </a:r>
                      <a:endParaRPr lang="en-US" sz="900" dirty="0">
                        <a:highlight>
                          <a:srgbClr val="FFFF00"/>
                        </a:highlight>
                        <a:latin typeface="+mn-lt"/>
                        <a:cs typeface="Calibri"/>
                      </a:endParaRPr>
                    </a:p>
                    <a:p>
                      <a:pPr marL="24765">
                        <a:lnSpc>
                          <a:spcPts val="104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75"/>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1125682">
                <a:tc>
                  <a:txBody>
                    <a:bodyPr/>
                    <a:lstStyle/>
                    <a:p>
                      <a:pPr marL="24765">
                        <a:lnSpc>
                          <a:spcPct val="100000"/>
                        </a:lnSpc>
                      </a:pPr>
                      <a:r>
                        <a:rPr sz="900" spc="75" dirty="0">
                          <a:latin typeface="Calibri"/>
                          <a:cs typeface="Calibri"/>
                        </a:rPr>
                        <a:t>7120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11760" indent="-635">
                        <a:lnSpc>
                          <a:spcPts val="1000"/>
                        </a:lnSpc>
                        <a:spcBef>
                          <a:spcPts val="100"/>
                        </a:spcBef>
                      </a:pPr>
                      <a:r>
                        <a:rPr sz="900" spc="75" dirty="0">
                          <a:latin typeface="Calibri"/>
                          <a:cs typeface="Calibri"/>
                        </a:rPr>
                        <a:t>Clean</a:t>
                      </a:r>
                      <a:r>
                        <a:rPr sz="900" spc="15" dirty="0">
                          <a:latin typeface="Calibri"/>
                          <a:cs typeface="Calibri"/>
                        </a:rPr>
                        <a:t> </a:t>
                      </a:r>
                      <a:r>
                        <a:rPr sz="900" spc="-10" dirty="0">
                          <a:latin typeface="Calibri"/>
                          <a:cs typeface="Calibri"/>
                        </a:rPr>
                        <a:t>Prefilter</a:t>
                      </a:r>
                      <a:r>
                        <a:rPr sz="900" spc="50" dirty="0">
                          <a:latin typeface="Calibri"/>
                          <a:cs typeface="Calibri"/>
                        </a:rPr>
                        <a:t> Reminder</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30" dirty="0">
                          <a:latin typeface="Calibri"/>
                          <a:cs typeface="Calibri"/>
                        </a:rPr>
                        <a:t>Off</a:t>
                      </a:r>
                      <a:endParaRPr sz="900" dirty="0">
                        <a:latin typeface="Calibri"/>
                        <a:cs typeface="Calibri"/>
                      </a:endParaRPr>
                    </a:p>
                    <a:p>
                      <a:pPr marL="24765">
                        <a:lnSpc>
                          <a:spcPts val="1000"/>
                        </a:lnSpc>
                      </a:pPr>
                      <a:r>
                        <a:rPr sz="900" b="1" spc="105" dirty="0">
                          <a:latin typeface="Calibri"/>
                          <a:cs typeface="Calibri"/>
                        </a:rPr>
                        <a:t>Run</a:t>
                      </a:r>
                      <a:r>
                        <a:rPr sz="900" b="1" spc="10" dirty="0">
                          <a:latin typeface="Calibri"/>
                          <a:cs typeface="Calibri"/>
                        </a:rPr>
                        <a:t> </a:t>
                      </a:r>
                      <a:r>
                        <a:rPr sz="900" b="1" spc="50" dirty="0">
                          <a:latin typeface="Calibri"/>
                          <a:cs typeface="Calibri"/>
                        </a:rPr>
                        <a:t>Time:</a:t>
                      </a:r>
                      <a:endParaRPr sz="900" dirty="0">
                        <a:latin typeface="Calibri"/>
                        <a:cs typeface="Calibri"/>
                      </a:endParaRPr>
                    </a:p>
                    <a:p>
                      <a:pPr marL="24765">
                        <a:lnSpc>
                          <a:spcPts val="1000"/>
                        </a:lnSpc>
                      </a:pPr>
                      <a:r>
                        <a:rPr sz="900" spc="60" dirty="0">
                          <a:latin typeface="Calibri"/>
                          <a:cs typeface="Calibri"/>
                        </a:rPr>
                        <a:t>10,</a:t>
                      </a:r>
                      <a:r>
                        <a:rPr sz="900" spc="15" dirty="0">
                          <a:latin typeface="Calibri"/>
                          <a:cs typeface="Calibri"/>
                        </a:rPr>
                        <a:t> </a:t>
                      </a:r>
                      <a:r>
                        <a:rPr sz="900" spc="60" dirty="0">
                          <a:latin typeface="Calibri"/>
                          <a:cs typeface="Calibri"/>
                        </a:rPr>
                        <a:t>20,</a:t>
                      </a:r>
                      <a:r>
                        <a:rPr sz="900" spc="15" dirty="0">
                          <a:latin typeface="Calibri"/>
                          <a:cs typeface="Calibri"/>
                        </a:rPr>
                        <a:t> </a:t>
                      </a:r>
                      <a:r>
                        <a:rPr sz="900" spc="100" dirty="0">
                          <a:latin typeface="Calibri"/>
                          <a:cs typeface="Calibri"/>
                        </a:rPr>
                        <a:t>30</a:t>
                      </a:r>
                      <a:r>
                        <a:rPr sz="900" spc="10" dirty="0">
                          <a:latin typeface="Calibri"/>
                          <a:cs typeface="Calibri"/>
                        </a:rPr>
                        <a:t> </a:t>
                      </a:r>
                      <a:r>
                        <a:rPr sz="900" spc="60" dirty="0">
                          <a:latin typeface="Calibri"/>
                          <a:cs typeface="Calibri"/>
                        </a:rPr>
                        <a:t>45,</a:t>
                      </a:r>
                      <a:r>
                        <a:rPr sz="900" spc="15" dirty="0">
                          <a:latin typeface="Calibri"/>
                          <a:cs typeface="Calibri"/>
                        </a:rPr>
                        <a:t> </a:t>
                      </a:r>
                      <a:r>
                        <a:rPr sz="900" spc="60" dirty="0">
                          <a:latin typeface="Calibri"/>
                          <a:cs typeface="Calibri"/>
                        </a:rPr>
                        <a:t>60,</a:t>
                      </a:r>
                      <a:r>
                        <a:rPr sz="900" spc="15" dirty="0">
                          <a:latin typeface="Calibri"/>
                          <a:cs typeface="Calibri"/>
                        </a:rPr>
                        <a:t> </a:t>
                      </a:r>
                      <a:r>
                        <a:rPr sz="900" spc="35" dirty="0">
                          <a:latin typeface="Calibri"/>
                          <a:cs typeface="Calibri"/>
                        </a:rPr>
                        <a:t>90,</a:t>
                      </a:r>
                      <a:endParaRPr sz="900" dirty="0">
                        <a:latin typeface="Calibri"/>
                        <a:cs typeface="Calibri"/>
                      </a:endParaRPr>
                    </a:p>
                    <a:p>
                      <a:pPr marL="24765">
                        <a:lnSpc>
                          <a:spcPts val="1000"/>
                        </a:lnSpc>
                      </a:pPr>
                      <a:r>
                        <a:rPr sz="900" spc="70" dirty="0">
                          <a:latin typeface="Calibri"/>
                          <a:cs typeface="Calibri"/>
                        </a:rPr>
                        <a:t>120,</a:t>
                      </a:r>
                      <a:r>
                        <a:rPr sz="900" spc="15" dirty="0">
                          <a:latin typeface="Calibri"/>
                          <a:cs typeface="Calibri"/>
                        </a:rPr>
                        <a:t> </a:t>
                      </a:r>
                      <a:r>
                        <a:rPr sz="900" spc="100" dirty="0">
                          <a:latin typeface="Calibri"/>
                          <a:cs typeface="Calibri"/>
                        </a:rPr>
                        <a:t>150</a:t>
                      </a:r>
                      <a:r>
                        <a:rPr sz="900" spc="15" dirty="0">
                          <a:latin typeface="Calibri"/>
                          <a:cs typeface="Calibri"/>
                        </a:rPr>
                        <a:t> </a:t>
                      </a:r>
                      <a:r>
                        <a:rPr sz="900" spc="55" dirty="0">
                          <a:latin typeface="Calibri"/>
                          <a:cs typeface="Calibri"/>
                        </a:rPr>
                        <a:t>days</a:t>
                      </a:r>
                      <a:endParaRPr sz="900" dirty="0">
                        <a:latin typeface="Calibri"/>
                        <a:cs typeface="Calibri"/>
                      </a:endParaRPr>
                    </a:p>
                    <a:p>
                      <a:pPr marL="24765">
                        <a:lnSpc>
                          <a:spcPts val="1000"/>
                        </a:lnSpc>
                      </a:pPr>
                      <a:r>
                        <a:rPr sz="900" b="1" spc="55" dirty="0">
                          <a:latin typeface="Calibri"/>
                          <a:cs typeface="Calibri"/>
                        </a:rPr>
                        <a:t>Calendar:</a:t>
                      </a:r>
                      <a:endParaRPr sz="900" dirty="0">
                        <a:latin typeface="Calibri"/>
                        <a:cs typeface="Calibri"/>
                      </a:endParaRPr>
                    </a:p>
                    <a:p>
                      <a:pPr marL="24765">
                        <a:lnSpc>
                          <a:spcPts val="1000"/>
                        </a:lnSpc>
                      </a:pPr>
                      <a:r>
                        <a:rPr sz="900" spc="60" dirty="0">
                          <a:latin typeface="Calibri"/>
                          <a:cs typeface="Calibri"/>
                        </a:rPr>
                        <a:t>30,</a:t>
                      </a:r>
                      <a:r>
                        <a:rPr sz="900" spc="10" dirty="0">
                          <a:latin typeface="Calibri"/>
                          <a:cs typeface="Calibri"/>
                        </a:rPr>
                        <a:t> </a:t>
                      </a:r>
                      <a:r>
                        <a:rPr sz="900" spc="60" dirty="0">
                          <a:latin typeface="Calibri"/>
                          <a:cs typeface="Calibri"/>
                        </a:rPr>
                        <a:t>45,</a:t>
                      </a:r>
                      <a:r>
                        <a:rPr sz="900" spc="15" dirty="0">
                          <a:latin typeface="Calibri"/>
                          <a:cs typeface="Calibri"/>
                        </a:rPr>
                        <a:t> </a:t>
                      </a:r>
                      <a:r>
                        <a:rPr sz="900" spc="60" dirty="0">
                          <a:latin typeface="Calibri"/>
                          <a:cs typeface="Calibri"/>
                        </a:rPr>
                        <a:t>60,</a:t>
                      </a:r>
                      <a:r>
                        <a:rPr sz="900" spc="10" dirty="0">
                          <a:latin typeface="Calibri"/>
                          <a:cs typeface="Calibri"/>
                        </a:rPr>
                        <a:t> </a:t>
                      </a:r>
                      <a:r>
                        <a:rPr sz="900" spc="100" dirty="0">
                          <a:latin typeface="Calibri"/>
                          <a:cs typeface="Calibri"/>
                        </a:rPr>
                        <a:t>75</a:t>
                      </a:r>
                      <a:r>
                        <a:rPr sz="900" spc="10" dirty="0">
                          <a:latin typeface="Calibri"/>
                          <a:cs typeface="Calibri"/>
                        </a:rPr>
                        <a:t> </a:t>
                      </a:r>
                      <a:r>
                        <a:rPr sz="900" spc="50" dirty="0">
                          <a:latin typeface="Calibri"/>
                          <a:cs typeface="Calibri"/>
                        </a:rPr>
                        <a:t>days</a:t>
                      </a:r>
                      <a:endParaRPr sz="900" dirty="0">
                        <a:latin typeface="Calibri"/>
                        <a:cs typeface="Calibri"/>
                      </a:endParaRPr>
                    </a:p>
                    <a:p>
                      <a:pPr marL="24765">
                        <a:lnSpc>
                          <a:spcPts val="1000"/>
                        </a:lnSpc>
                      </a:pPr>
                      <a:r>
                        <a:rPr sz="900" dirty="0">
                          <a:latin typeface="Calibri"/>
                          <a:cs typeface="Calibri"/>
                        </a:rPr>
                        <a:t>3,</a:t>
                      </a:r>
                      <a:r>
                        <a:rPr sz="900" spc="75" dirty="0">
                          <a:latin typeface="Calibri"/>
                          <a:cs typeface="Calibri"/>
                        </a:rPr>
                        <a:t> </a:t>
                      </a:r>
                      <a:r>
                        <a:rPr sz="900" dirty="0">
                          <a:latin typeface="Calibri"/>
                          <a:cs typeface="Calibri"/>
                        </a:rPr>
                        <a:t>4,</a:t>
                      </a:r>
                      <a:r>
                        <a:rPr sz="900" spc="75" dirty="0">
                          <a:latin typeface="Calibri"/>
                          <a:cs typeface="Calibri"/>
                        </a:rPr>
                        <a:t> </a:t>
                      </a:r>
                      <a:r>
                        <a:rPr sz="900" dirty="0">
                          <a:latin typeface="Calibri"/>
                          <a:cs typeface="Calibri"/>
                        </a:rPr>
                        <a:t>5,</a:t>
                      </a:r>
                      <a:r>
                        <a:rPr sz="900" spc="75" dirty="0">
                          <a:latin typeface="Calibri"/>
                          <a:cs typeface="Calibri"/>
                        </a:rPr>
                        <a:t> </a:t>
                      </a:r>
                      <a:r>
                        <a:rPr sz="900" dirty="0">
                          <a:latin typeface="Calibri"/>
                          <a:cs typeface="Calibri"/>
                        </a:rPr>
                        <a:t>6,</a:t>
                      </a:r>
                      <a:r>
                        <a:rPr sz="900" spc="75" dirty="0">
                          <a:latin typeface="Calibri"/>
                          <a:cs typeface="Calibri"/>
                        </a:rPr>
                        <a:t> </a:t>
                      </a:r>
                      <a:r>
                        <a:rPr sz="900" dirty="0">
                          <a:latin typeface="Calibri"/>
                          <a:cs typeface="Calibri"/>
                        </a:rPr>
                        <a:t>9,</a:t>
                      </a:r>
                      <a:r>
                        <a:rPr sz="900" spc="80" dirty="0">
                          <a:latin typeface="Calibri"/>
                          <a:cs typeface="Calibri"/>
                        </a:rPr>
                        <a:t> </a:t>
                      </a:r>
                      <a:r>
                        <a:rPr sz="900" spc="60" dirty="0">
                          <a:latin typeface="Calibri"/>
                          <a:cs typeface="Calibri"/>
                        </a:rPr>
                        <a:t>12,</a:t>
                      </a:r>
                      <a:r>
                        <a:rPr sz="900" spc="75" dirty="0">
                          <a:latin typeface="Calibri"/>
                          <a:cs typeface="Calibri"/>
                        </a:rPr>
                        <a:t> </a:t>
                      </a:r>
                      <a:r>
                        <a:rPr sz="900" spc="70" dirty="0">
                          <a:latin typeface="Calibri"/>
                          <a:cs typeface="Calibri"/>
                        </a:rPr>
                        <a:t>15</a:t>
                      </a:r>
                      <a:endParaRPr sz="900" dirty="0">
                        <a:latin typeface="Calibri"/>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65" dirty="0">
                          <a:latin typeface="Calibri"/>
                          <a:cs typeface="Calibri"/>
                        </a:rPr>
                        <a:t>M</a:t>
                      </a:r>
                      <a:r>
                        <a:rPr sz="900" spc="65" dirty="0">
                          <a:latin typeface="Calibri"/>
                          <a:cs typeface="Calibri"/>
                        </a:rPr>
                        <a:t>onths</a:t>
                      </a:r>
                      <a:r>
                        <a:rPr lang="en-US" sz="900" spc="65" dirty="0">
                          <a:latin typeface="Calibri"/>
                          <a:cs typeface="Calibri"/>
                        </a:rPr>
                        <a:t> </a:t>
                      </a:r>
                      <a:r>
                        <a:rPr lang="en-US" sz="900" spc="50" dirty="0">
                          <a:highlight>
                            <a:srgbClr val="FFFF00"/>
                          </a:highlight>
                          <a:latin typeface="+mn-lt"/>
                          <a:cs typeface="Calibri"/>
                        </a:rPr>
                        <a:t>Off</a:t>
                      </a:r>
                      <a:endParaRPr lang="en-US" sz="900" dirty="0">
                        <a:highlight>
                          <a:srgbClr val="FFFF00"/>
                        </a:highlight>
                        <a:latin typeface="+mn-lt"/>
                        <a:cs typeface="Calibri"/>
                      </a:endParaRPr>
                    </a:p>
                    <a:p>
                      <a:pPr marL="24765">
                        <a:lnSpc>
                          <a:spcPts val="104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1125682">
                <a:tc>
                  <a:txBody>
                    <a:bodyPr/>
                    <a:lstStyle/>
                    <a:p>
                      <a:pPr marL="24765">
                        <a:lnSpc>
                          <a:spcPct val="100000"/>
                        </a:lnSpc>
                      </a:pPr>
                      <a:r>
                        <a:rPr sz="900" spc="75" dirty="0">
                          <a:latin typeface="Calibri"/>
                          <a:cs typeface="Calibri"/>
                        </a:rPr>
                        <a:t>7120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51435" indent="-635">
                        <a:lnSpc>
                          <a:spcPts val="1000"/>
                        </a:lnSpc>
                        <a:spcBef>
                          <a:spcPts val="100"/>
                        </a:spcBef>
                      </a:pPr>
                      <a:r>
                        <a:rPr sz="900" spc="75" dirty="0">
                          <a:latin typeface="Calibri"/>
                          <a:cs typeface="Calibri"/>
                        </a:rPr>
                        <a:t>Clean</a:t>
                      </a:r>
                      <a:r>
                        <a:rPr sz="900" spc="15" dirty="0">
                          <a:latin typeface="Calibri"/>
                          <a:cs typeface="Calibri"/>
                        </a:rPr>
                        <a:t> </a:t>
                      </a:r>
                      <a:r>
                        <a:rPr sz="900" spc="-10" dirty="0">
                          <a:latin typeface="Calibri"/>
                          <a:cs typeface="Calibri"/>
                        </a:rPr>
                        <a:t>Postfilter</a:t>
                      </a:r>
                      <a:r>
                        <a:rPr sz="900" spc="50" dirty="0">
                          <a:latin typeface="Calibri"/>
                          <a:cs typeface="Calibri"/>
                        </a:rPr>
                        <a:t> Reminder</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30" dirty="0">
                          <a:latin typeface="Calibri"/>
                          <a:cs typeface="Calibri"/>
                        </a:rPr>
                        <a:t>Off</a:t>
                      </a:r>
                      <a:endParaRPr sz="900" dirty="0">
                        <a:latin typeface="Calibri"/>
                        <a:cs typeface="Calibri"/>
                      </a:endParaRPr>
                    </a:p>
                    <a:p>
                      <a:pPr marL="24765">
                        <a:lnSpc>
                          <a:spcPts val="1000"/>
                        </a:lnSpc>
                      </a:pPr>
                      <a:r>
                        <a:rPr sz="900" b="1" spc="105" dirty="0">
                          <a:latin typeface="Calibri"/>
                          <a:cs typeface="Calibri"/>
                        </a:rPr>
                        <a:t>Run</a:t>
                      </a:r>
                      <a:r>
                        <a:rPr sz="900" b="1" spc="10" dirty="0">
                          <a:latin typeface="Calibri"/>
                          <a:cs typeface="Calibri"/>
                        </a:rPr>
                        <a:t> </a:t>
                      </a:r>
                      <a:r>
                        <a:rPr sz="900" b="1" spc="50" dirty="0">
                          <a:latin typeface="Calibri"/>
                          <a:cs typeface="Calibri"/>
                        </a:rPr>
                        <a:t>Time:</a:t>
                      </a:r>
                      <a:endParaRPr sz="900" dirty="0">
                        <a:latin typeface="Calibri"/>
                        <a:cs typeface="Calibri"/>
                      </a:endParaRPr>
                    </a:p>
                    <a:p>
                      <a:pPr marL="24765">
                        <a:lnSpc>
                          <a:spcPts val="1000"/>
                        </a:lnSpc>
                      </a:pPr>
                      <a:r>
                        <a:rPr sz="900" spc="60" dirty="0">
                          <a:latin typeface="Calibri"/>
                          <a:cs typeface="Calibri"/>
                        </a:rPr>
                        <a:t>10,</a:t>
                      </a:r>
                      <a:r>
                        <a:rPr sz="900" spc="15" dirty="0">
                          <a:latin typeface="Calibri"/>
                          <a:cs typeface="Calibri"/>
                        </a:rPr>
                        <a:t> </a:t>
                      </a:r>
                      <a:r>
                        <a:rPr sz="900" spc="60" dirty="0">
                          <a:latin typeface="Calibri"/>
                          <a:cs typeface="Calibri"/>
                        </a:rPr>
                        <a:t>20,</a:t>
                      </a:r>
                      <a:r>
                        <a:rPr sz="900" spc="15" dirty="0">
                          <a:latin typeface="Calibri"/>
                          <a:cs typeface="Calibri"/>
                        </a:rPr>
                        <a:t> </a:t>
                      </a:r>
                      <a:r>
                        <a:rPr sz="900" spc="100" dirty="0">
                          <a:latin typeface="Calibri"/>
                          <a:cs typeface="Calibri"/>
                        </a:rPr>
                        <a:t>30</a:t>
                      </a:r>
                      <a:r>
                        <a:rPr sz="900" spc="10" dirty="0">
                          <a:latin typeface="Calibri"/>
                          <a:cs typeface="Calibri"/>
                        </a:rPr>
                        <a:t> </a:t>
                      </a:r>
                      <a:r>
                        <a:rPr sz="900" spc="60" dirty="0">
                          <a:latin typeface="Calibri"/>
                          <a:cs typeface="Calibri"/>
                        </a:rPr>
                        <a:t>45,</a:t>
                      </a:r>
                      <a:r>
                        <a:rPr sz="900" spc="15" dirty="0">
                          <a:latin typeface="Calibri"/>
                          <a:cs typeface="Calibri"/>
                        </a:rPr>
                        <a:t> </a:t>
                      </a:r>
                      <a:r>
                        <a:rPr sz="900" spc="60" dirty="0">
                          <a:latin typeface="Calibri"/>
                          <a:cs typeface="Calibri"/>
                        </a:rPr>
                        <a:t>60,</a:t>
                      </a:r>
                      <a:r>
                        <a:rPr sz="900" spc="15" dirty="0">
                          <a:latin typeface="Calibri"/>
                          <a:cs typeface="Calibri"/>
                        </a:rPr>
                        <a:t> </a:t>
                      </a:r>
                      <a:r>
                        <a:rPr sz="900" spc="35" dirty="0">
                          <a:latin typeface="Calibri"/>
                          <a:cs typeface="Calibri"/>
                        </a:rPr>
                        <a:t>90,</a:t>
                      </a:r>
                      <a:endParaRPr sz="900" dirty="0">
                        <a:latin typeface="Calibri"/>
                        <a:cs typeface="Calibri"/>
                      </a:endParaRPr>
                    </a:p>
                    <a:p>
                      <a:pPr marL="24765">
                        <a:lnSpc>
                          <a:spcPts val="1000"/>
                        </a:lnSpc>
                      </a:pPr>
                      <a:r>
                        <a:rPr sz="900" spc="70" dirty="0">
                          <a:latin typeface="Calibri"/>
                          <a:cs typeface="Calibri"/>
                        </a:rPr>
                        <a:t>120,</a:t>
                      </a:r>
                      <a:r>
                        <a:rPr sz="900" spc="15" dirty="0">
                          <a:latin typeface="Calibri"/>
                          <a:cs typeface="Calibri"/>
                        </a:rPr>
                        <a:t> </a:t>
                      </a:r>
                      <a:r>
                        <a:rPr sz="900" spc="100" dirty="0">
                          <a:latin typeface="Calibri"/>
                          <a:cs typeface="Calibri"/>
                        </a:rPr>
                        <a:t>150</a:t>
                      </a:r>
                      <a:r>
                        <a:rPr sz="900" spc="15" dirty="0">
                          <a:latin typeface="Calibri"/>
                          <a:cs typeface="Calibri"/>
                        </a:rPr>
                        <a:t> </a:t>
                      </a:r>
                      <a:r>
                        <a:rPr sz="900" spc="55" dirty="0">
                          <a:latin typeface="Calibri"/>
                          <a:cs typeface="Calibri"/>
                        </a:rPr>
                        <a:t>days</a:t>
                      </a:r>
                      <a:endParaRPr sz="900" dirty="0">
                        <a:latin typeface="Calibri"/>
                        <a:cs typeface="Calibri"/>
                      </a:endParaRPr>
                    </a:p>
                    <a:p>
                      <a:pPr marL="24765">
                        <a:lnSpc>
                          <a:spcPts val="1000"/>
                        </a:lnSpc>
                      </a:pPr>
                      <a:r>
                        <a:rPr sz="900" b="1" spc="55" dirty="0">
                          <a:latin typeface="Calibri"/>
                          <a:cs typeface="Calibri"/>
                        </a:rPr>
                        <a:t>Calendar:</a:t>
                      </a:r>
                      <a:endParaRPr sz="900" dirty="0">
                        <a:latin typeface="Calibri"/>
                        <a:cs typeface="Calibri"/>
                      </a:endParaRPr>
                    </a:p>
                    <a:p>
                      <a:pPr marL="24765">
                        <a:lnSpc>
                          <a:spcPts val="1000"/>
                        </a:lnSpc>
                      </a:pPr>
                      <a:r>
                        <a:rPr sz="900" spc="60" dirty="0">
                          <a:latin typeface="Calibri"/>
                          <a:cs typeface="Calibri"/>
                        </a:rPr>
                        <a:t>30,</a:t>
                      </a:r>
                      <a:r>
                        <a:rPr sz="900" spc="10" dirty="0">
                          <a:latin typeface="Calibri"/>
                          <a:cs typeface="Calibri"/>
                        </a:rPr>
                        <a:t> </a:t>
                      </a:r>
                      <a:r>
                        <a:rPr sz="900" spc="60" dirty="0">
                          <a:latin typeface="Calibri"/>
                          <a:cs typeface="Calibri"/>
                        </a:rPr>
                        <a:t>45,</a:t>
                      </a:r>
                      <a:r>
                        <a:rPr sz="900" spc="15" dirty="0">
                          <a:latin typeface="Calibri"/>
                          <a:cs typeface="Calibri"/>
                        </a:rPr>
                        <a:t> </a:t>
                      </a:r>
                      <a:r>
                        <a:rPr sz="900" spc="60" dirty="0">
                          <a:latin typeface="Calibri"/>
                          <a:cs typeface="Calibri"/>
                        </a:rPr>
                        <a:t>60,</a:t>
                      </a:r>
                      <a:r>
                        <a:rPr sz="900" spc="10" dirty="0">
                          <a:latin typeface="Calibri"/>
                          <a:cs typeface="Calibri"/>
                        </a:rPr>
                        <a:t> </a:t>
                      </a:r>
                      <a:r>
                        <a:rPr sz="900" spc="100" dirty="0">
                          <a:latin typeface="Calibri"/>
                          <a:cs typeface="Calibri"/>
                        </a:rPr>
                        <a:t>75</a:t>
                      </a:r>
                      <a:r>
                        <a:rPr sz="900" spc="10" dirty="0">
                          <a:latin typeface="Calibri"/>
                          <a:cs typeface="Calibri"/>
                        </a:rPr>
                        <a:t> </a:t>
                      </a:r>
                      <a:r>
                        <a:rPr sz="900" spc="50" dirty="0">
                          <a:latin typeface="Calibri"/>
                          <a:cs typeface="Calibri"/>
                        </a:rPr>
                        <a:t>days</a:t>
                      </a:r>
                      <a:endParaRPr sz="900" dirty="0">
                        <a:latin typeface="Calibri"/>
                        <a:cs typeface="Calibri"/>
                      </a:endParaRPr>
                    </a:p>
                    <a:p>
                      <a:pPr marL="24765">
                        <a:lnSpc>
                          <a:spcPts val="1000"/>
                        </a:lnSpc>
                      </a:pPr>
                      <a:r>
                        <a:rPr sz="900" dirty="0">
                          <a:latin typeface="Calibri"/>
                          <a:cs typeface="Calibri"/>
                        </a:rPr>
                        <a:t>3,</a:t>
                      </a:r>
                      <a:r>
                        <a:rPr sz="900" spc="75" dirty="0">
                          <a:latin typeface="Calibri"/>
                          <a:cs typeface="Calibri"/>
                        </a:rPr>
                        <a:t> </a:t>
                      </a:r>
                      <a:r>
                        <a:rPr sz="900" dirty="0">
                          <a:latin typeface="Calibri"/>
                          <a:cs typeface="Calibri"/>
                        </a:rPr>
                        <a:t>4,</a:t>
                      </a:r>
                      <a:r>
                        <a:rPr sz="900" spc="75" dirty="0">
                          <a:latin typeface="Calibri"/>
                          <a:cs typeface="Calibri"/>
                        </a:rPr>
                        <a:t> </a:t>
                      </a:r>
                      <a:r>
                        <a:rPr sz="900" dirty="0">
                          <a:latin typeface="Calibri"/>
                          <a:cs typeface="Calibri"/>
                        </a:rPr>
                        <a:t>5,</a:t>
                      </a:r>
                      <a:r>
                        <a:rPr sz="900" spc="75" dirty="0">
                          <a:latin typeface="Calibri"/>
                          <a:cs typeface="Calibri"/>
                        </a:rPr>
                        <a:t> </a:t>
                      </a:r>
                      <a:r>
                        <a:rPr sz="900" dirty="0">
                          <a:latin typeface="Calibri"/>
                          <a:cs typeface="Calibri"/>
                        </a:rPr>
                        <a:t>6,</a:t>
                      </a:r>
                      <a:r>
                        <a:rPr sz="900" spc="75" dirty="0">
                          <a:latin typeface="Calibri"/>
                          <a:cs typeface="Calibri"/>
                        </a:rPr>
                        <a:t> </a:t>
                      </a:r>
                      <a:r>
                        <a:rPr sz="900" dirty="0">
                          <a:latin typeface="Calibri"/>
                          <a:cs typeface="Calibri"/>
                        </a:rPr>
                        <a:t>9,</a:t>
                      </a:r>
                      <a:r>
                        <a:rPr sz="900" spc="80" dirty="0">
                          <a:latin typeface="Calibri"/>
                          <a:cs typeface="Calibri"/>
                        </a:rPr>
                        <a:t> </a:t>
                      </a:r>
                      <a:r>
                        <a:rPr sz="900" spc="60" dirty="0">
                          <a:latin typeface="Calibri"/>
                          <a:cs typeface="Calibri"/>
                        </a:rPr>
                        <a:t>12,</a:t>
                      </a:r>
                      <a:r>
                        <a:rPr sz="900" spc="75" dirty="0">
                          <a:latin typeface="Calibri"/>
                          <a:cs typeface="Calibri"/>
                        </a:rPr>
                        <a:t> </a:t>
                      </a:r>
                      <a:r>
                        <a:rPr sz="900" spc="70" dirty="0">
                          <a:latin typeface="Calibri"/>
                          <a:cs typeface="Calibri"/>
                        </a:rPr>
                        <a:t>15</a:t>
                      </a:r>
                      <a:endParaRPr sz="900" dirty="0">
                        <a:latin typeface="Calibri"/>
                        <a:cs typeface="Calibri"/>
                      </a:endParaRPr>
                    </a:p>
                    <a:p>
                      <a:pPr marL="24765" marR="0" lvl="0" indent="0" defTabSz="914400" eaLnBrk="1" fontAlgn="auto" latinLnBrk="0" hangingPunct="1">
                        <a:lnSpc>
                          <a:spcPts val="1040"/>
                        </a:lnSpc>
                        <a:spcBef>
                          <a:spcPts val="0"/>
                        </a:spcBef>
                        <a:spcAft>
                          <a:spcPts val="0"/>
                        </a:spcAft>
                        <a:buClrTx/>
                        <a:buSzTx/>
                        <a:buFontTx/>
                        <a:buNone/>
                        <a:tabLst/>
                        <a:defRPr/>
                      </a:pPr>
                      <a:r>
                        <a:rPr lang="en-US" sz="900" spc="65" dirty="0">
                          <a:latin typeface="Calibri"/>
                          <a:cs typeface="Calibri"/>
                        </a:rPr>
                        <a:t>M</a:t>
                      </a:r>
                      <a:r>
                        <a:rPr sz="900" spc="65" dirty="0">
                          <a:latin typeface="Calibri"/>
                          <a:cs typeface="Calibri"/>
                        </a:rPr>
                        <a:t>onths</a:t>
                      </a:r>
                      <a:r>
                        <a:rPr lang="en-US" sz="900" spc="65" dirty="0">
                          <a:latin typeface="Calibri"/>
                          <a:cs typeface="Calibri"/>
                        </a:rPr>
                        <a:t> </a:t>
                      </a:r>
                      <a:r>
                        <a:rPr lang="en-US" sz="900" spc="50" dirty="0">
                          <a:highlight>
                            <a:srgbClr val="FFFF00"/>
                          </a:highlight>
                          <a:latin typeface="+mn-lt"/>
                          <a:cs typeface="Calibri"/>
                        </a:rPr>
                        <a:t>Off</a:t>
                      </a:r>
                      <a:endParaRPr lang="en-US" sz="900" dirty="0">
                        <a:highlight>
                          <a:srgbClr val="FFFF00"/>
                        </a:highlight>
                        <a:latin typeface="+mn-lt"/>
                        <a:cs typeface="Calibri"/>
                      </a:endParaRPr>
                    </a:p>
                    <a:p>
                      <a:pPr marL="24765">
                        <a:lnSpc>
                          <a:spcPts val="1040"/>
                        </a:lnSpc>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650394">
                <a:tc>
                  <a:txBody>
                    <a:bodyPr/>
                    <a:lstStyle/>
                    <a:p>
                      <a:pPr marL="24765">
                        <a:lnSpc>
                          <a:spcPct val="100000"/>
                        </a:lnSpc>
                      </a:pPr>
                      <a:r>
                        <a:rPr sz="900" spc="80" dirty="0">
                          <a:latin typeface="Calibri"/>
                          <a:cs typeface="Calibri"/>
                        </a:rPr>
                        <a:t>8000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56210" indent="-635">
                        <a:lnSpc>
                          <a:spcPct val="92500"/>
                        </a:lnSpc>
                        <a:spcBef>
                          <a:spcPts val="80"/>
                        </a:spcBef>
                      </a:pPr>
                      <a:r>
                        <a:rPr sz="900" spc="50" dirty="0">
                          <a:latin typeface="Calibri"/>
                          <a:cs typeface="Calibri"/>
                        </a:rPr>
                        <a:t>What</a:t>
                      </a:r>
                      <a:r>
                        <a:rPr sz="900" spc="100" dirty="0">
                          <a:latin typeface="Calibri"/>
                          <a:cs typeface="Calibri"/>
                        </a:rPr>
                        <a:t> </a:t>
                      </a:r>
                      <a:r>
                        <a:rPr sz="900" dirty="0">
                          <a:latin typeface="Calibri"/>
                          <a:cs typeface="Calibri"/>
                        </a:rPr>
                        <a:t>type</a:t>
                      </a:r>
                      <a:r>
                        <a:rPr sz="900" spc="100" dirty="0">
                          <a:latin typeface="Calibri"/>
                          <a:cs typeface="Calibri"/>
                        </a:rPr>
                        <a:t> </a:t>
                      </a:r>
                      <a:r>
                        <a:rPr sz="900" spc="-25" dirty="0">
                          <a:latin typeface="Calibri"/>
                          <a:cs typeface="Calibri"/>
                        </a:rPr>
                        <a:t>of</a:t>
                      </a:r>
                      <a:r>
                        <a:rPr sz="900" spc="55" dirty="0">
                          <a:latin typeface="Calibri"/>
                          <a:cs typeface="Calibri"/>
                        </a:rPr>
                        <a:t> humidifier </a:t>
                      </a:r>
                      <a:r>
                        <a:rPr sz="900" spc="35" dirty="0">
                          <a:latin typeface="Calibri"/>
                          <a:cs typeface="Calibri"/>
                        </a:rPr>
                        <a:t>do </a:t>
                      </a:r>
                      <a:r>
                        <a:rPr sz="900" spc="55" dirty="0">
                          <a:latin typeface="Calibri"/>
                          <a:cs typeface="Calibri"/>
                        </a:rPr>
                        <a:t>you</a:t>
                      </a:r>
                      <a:r>
                        <a:rPr sz="900" spc="5" dirty="0">
                          <a:latin typeface="Calibri"/>
                          <a:cs typeface="Calibri"/>
                        </a:rPr>
                        <a:t> </a:t>
                      </a:r>
                      <a:r>
                        <a:rPr sz="900" spc="-10" dirty="0">
                          <a:latin typeface="Calibri"/>
                          <a:cs typeface="Calibri"/>
                        </a:rPr>
                        <a:t>have?</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0" dirty="0">
                          <a:latin typeface="Calibri"/>
                          <a:cs typeface="Calibri"/>
                        </a:rPr>
                        <a:t>None</a:t>
                      </a:r>
                      <a:endParaRPr sz="900" dirty="0">
                        <a:latin typeface="Calibri"/>
                        <a:cs typeface="Calibri"/>
                      </a:endParaRPr>
                    </a:p>
                    <a:p>
                      <a:pPr marL="177165" indent="-153035">
                        <a:lnSpc>
                          <a:spcPts val="1000"/>
                        </a:lnSpc>
                        <a:buFont typeface="Calibri"/>
                        <a:buChar char="•"/>
                        <a:tabLst>
                          <a:tab pos="177800" algn="l"/>
                        </a:tabLst>
                      </a:pPr>
                      <a:r>
                        <a:rPr sz="900" spc="65" dirty="0">
                          <a:latin typeface="Calibri"/>
                          <a:cs typeface="Calibri"/>
                        </a:rPr>
                        <a:t>Steam</a:t>
                      </a:r>
                      <a:endParaRPr sz="900" dirty="0">
                        <a:latin typeface="Calibri"/>
                        <a:cs typeface="Calibri"/>
                      </a:endParaRPr>
                    </a:p>
                    <a:p>
                      <a:pPr marL="177165" marR="393065" lvl="0" indent="-152400" defTabSz="914400" eaLnBrk="1" fontAlgn="auto" latinLnBrk="0" hangingPunct="1">
                        <a:lnSpc>
                          <a:spcPts val="1000"/>
                        </a:lnSpc>
                        <a:spcBef>
                          <a:spcPts val="60"/>
                        </a:spcBef>
                        <a:spcAft>
                          <a:spcPts val="0"/>
                        </a:spcAft>
                        <a:buClrTx/>
                        <a:buSzTx/>
                        <a:buFont typeface="Calibri"/>
                        <a:buChar char="•"/>
                        <a:tabLst>
                          <a:tab pos="177800" algn="l"/>
                        </a:tabLst>
                        <a:defRPr/>
                      </a:pPr>
                      <a:r>
                        <a:rPr sz="900" spc="85" dirty="0">
                          <a:latin typeface="Calibri"/>
                          <a:cs typeface="Calibri"/>
                        </a:rPr>
                        <a:t>Bypass</a:t>
                      </a:r>
                      <a:r>
                        <a:rPr sz="900" spc="45" dirty="0">
                          <a:latin typeface="Calibri"/>
                          <a:cs typeface="Calibri"/>
                        </a:rPr>
                        <a:t> </a:t>
                      </a:r>
                      <a:r>
                        <a:rPr sz="900" dirty="0">
                          <a:latin typeface="Calibri"/>
                          <a:cs typeface="Calibri"/>
                        </a:rPr>
                        <a:t>or</a:t>
                      </a:r>
                      <a:r>
                        <a:rPr sz="900" spc="45" dirty="0">
                          <a:latin typeface="Calibri"/>
                          <a:cs typeface="Calibri"/>
                        </a:rPr>
                        <a:t> </a:t>
                      </a:r>
                      <a:r>
                        <a:rPr sz="900" spc="40" dirty="0">
                          <a:latin typeface="Calibri"/>
                          <a:cs typeface="Calibri"/>
                        </a:rPr>
                        <a:t>fan </a:t>
                      </a:r>
                      <a:r>
                        <a:rPr sz="900" spc="-10" dirty="0">
                          <a:latin typeface="Calibri"/>
                          <a:cs typeface="Calibri"/>
                        </a:rPr>
                        <a:t>powered</a:t>
                      </a:r>
                      <a:r>
                        <a:rPr lang="en-US" sz="900" spc="-10" dirty="0">
                          <a:latin typeface="Calibri"/>
                          <a:cs typeface="Calibri"/>
                        </a:rPr>
                        <a:t> </a:t>
                      </a:r>
                      <a:r>
                        <a:rPr lang="en-US" sz="900" spc="50" dirty="0">
                          <a:highlight>
                            <a:srgbClr val="FFFF00"/>
                          </a:highlight>
                          <a:latin typeface="+mn-lt"/>
                          <a:cs typeface="Calibri"/>
                        </a:rPr>
                        <a:t>None</a:t>
                      </a:r>
                      <a:endParaRPr lang="en-US" sz="900" dirty="0">
                        <a:highlight>
                          <a:srgbClr val="FFFF00"/>
                        </a:highlight>
                        <a:latin typeface="+mn-lt"/>
                        <a:cs typeface="Calibri"/>
                      </a:endParaRPr>
                    </a:p>
                    <a:p>
                      <a:pPr marL="177165" marR="393065" indent="-152400">
                        <a:lnSpc>
                          <a:spcPts val="1000"/>
                        </a:lnSpc>
                        <a:spcBef>
                          <a:spcPts val="60"/>
                        </a:spcBef>
                        <a:buFont typeface="Calibri"/>
                        <a:buChar char="•"/>
                        <a:tabLst>
                          <a:tab pos="177800" algn="l"/>
                        </a:tabLst>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50" dirty="0">
                          <a:latin typeface="Calibri"/>
                          <a:cs typeface="Calibri"/>
                        </a:rPr>
                        <a:t>None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r h="2050616">
                <a:tc>
                  <a:txBody>
                    <a:bodyPr/>
                    <a:lstStyle/>
                    <a:p>
                      <a:pPr marL="24765">
                        <a:lnSpc>
                          <a:spcPct val="100000"/>
                        </a:lnSpc>
                      </a:pPr>
                      <a:r>
                        <a:rPr sz="900" spc="80" dirty="0">
                          <a:latin typeface="Calibri"/>
                          <a:cs typeface="Calibri"/>
                        </a:rPr>
                        <a:t>8050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0485" indent="-635">
                        <a:lnSpc>
                          <a:spcPct val="92500"/>
                        </a:lnSpc>
                        <a:spcBef>
                          <a:spcPts val="80"/>
                        </a:spcBef>
                      </a:pPr>
                      <a:r>
                        <a:rPr sz="900" spc="55" dirty="0">
                          <a:latin typeface="Calibri"/>
                          <a:cs typeface="Calibri"/>
                        </a:rPr>
                        <a:t>Humidification </a:t>
                      </a:r>
                      <a:r>
                        <a:rPr sz="900" spc="-10" dirty="0">
                          <a:latin typeface="Calibri"/>
                          <a:cs typeface="Calibri"/>
                        </a:rPr>
                        <a:t>Window</a:t>
                      </a:r>
                      <a:r>
                        <a:rPr sz="900" spc="40" dirty="0">
                          <a:latin typeface="Calibri"/>
                          <a:cs typeface="Calibri"/>
                        </a:rPr>
                        <a:t> Protection</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30" dirty="0">
                          <a:highlight>
                            <a:srgbClr val="FFFF00"/>
                          </a:highlight>
                          <a:latin typeface="Calibri"/>
                          <a:cs typeface="Calibri"/>
                        </a:rPr>
                        <a:t>Off</a:t>
                      </a:r>
                      <a:endParaRPr sz="900" dirty="0">
                        <a:highlight>
                          <a:srgbClr val="FFFF00"/>
                        </a:highlight>
                        <a:latin typeface="Calibri"/>
                        <a:cs typeface="Calibri"/>
                      </a:endParaRPr>
                    </a:p>
                    <a:p>
                      <a:pPr marL="177165" indent="-153035">
                        <a:lnSpc>
                          <a:spcPts val="1040"/>
                        </a:lnSpc>
                        <a:buFont typeface="Calibri"/>
                        <a:buChar char="•"/>
                        <a:tabLst>
                          <a:tab pos="177800" algn="l"/>
                        </a:tabLst>
                      </a:pPr>
                      <a:r>
                        <a:rPr sz="900" spc="65" dirty="0">
                          <a:latin typeface="Calibri"/>
                          <a:cs typeface="Calibri"/>
                        </a:rPr>
                        <a:t>On</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19380">
                        <a:lnSpc>
                          <a:spcPct val="92500"/>
                        </a:lnSpc>
                        <a:spcBef>
                          <a:spcPts val="80"/>
                        </a:spcBef>
                      </a:pPr>
                      <a:r>
                        <a:rPr sz="900" spc="60" dirty="0">
                          <a:latin typeface="Calibri"/>
                          <a:cs typeface="Calibri"/>
                        </a:rPr>
                        <a:t>Requires</a:t>
                      </a:r>
                      <a:r>
                        <a:rPr sz="900" spc="100" dirty="0">
                          <a:latin typeface="Calibri"/>
                          <a:cs typeface="Calibri"/>
                        </a:rPr>
                        <a:t> </a:t>
                      </a:r>
                      <a:r>
                        <a:rPr sz="900" dirty="0">
                          <a:latin typeface="Calibri"/>
                          <a:cs typeface="Calibri"/>
                        </a:rPr>
                        <a:t>either</a:t>
                      </a:r>
                      <a:r>
                        <a:rPr sz="900" spc="105" dirty="0">
                          <a:latin typeface="Calibri"/>
                          <a:cs typeface="Calibri"/>
                        </a:rPr>
                        <a:t> </a:t>
                      </a:r>
                      <a:r>
                        <a:rPr sz="900" dirty="0">
                          <a:latin typeface="Calibri"/>
                          <a:cs typeface="Calibri"/>
                        </a:rPr>
                        <a:t>wired</a:t>
                      </a:r>
                      <a:r>
                        <a:rPr sz="900" spc="105" dirty="0">
                          <a:latin typeface="Calibri"/>
                          <a:cs typeface="Calibri"/>
                        </a:rPr>
                        <a:t> </a:t>
                      </a:r>
                      <a:r>
                        <a:rPr sz="900" spc="45" dirty="0">
                          <a:latin typeface="Calibri"/>
                          <a:cs typeface="Calibri"/>
                        </a:rPr>
                        <a:t>outdoor</a:t>
                      </a:r>
                      <a:r>
                        <a:rPr sz="900" spc="110" dirty="0">
                          <a:latin typeface="Calibri"/>
                          <a:cs typeface="Calibri"/>
                        </a:rPr>
                        <a:t> </a:t>
                      </a:r>
                      <a:r>
                        <a:rPr sz="900" spc="65" dirty="0">
                          <a:latin typeface="Calibri"/>
                          <a:cs typeface="Calibri"/>
                        </a:rPr>
                        <a:t>sensor</a:t>
                      </a:r>
                      <a:r>
                        <a:rPr sz="900" spc="105" dirty="0">
                          <a:latin typeface="Calibri"/>
                          <a:cs typeface="Calibri"/>
                        </a:rPr>
                        <a:t> </a:t>
                      </a:r>
                      <a:r>
                        <a:rPr sz="900" spc="-25" dirty="0">
                          <a:latin typeface="Calibri"/>
                          <a:cs typeface="Calibri"/>
                        </a:rPr>
                        <a:t>or</a:t>
                      </a:r>
                      <a:r>
                        <a:rPr sz="900" dirty="0">
                          <a:latin typeface="Calibri"/>
                          <a:cs typeface="Calibri"/>
                        </a:rPr>
                        <a:t> Internet</a:t>
                      </a:r>
                      <a:r>
                        <a:rPr sz="900" spc="180" dirty="0">
                          <a:latin typeface="Calibri"/>
                          <a:cs typeface="Calibri"/>
                        </a:rPr>
                        <a:t> </a:t>
                      </a:r>
                      <a:r>
                        <a:rPr sz="900" dirty="0">
                          <a:latin typeface="Calibri"/>
                          <a:cs typeface="Calibri"/>
                        </a:rPr>
                        <a:t>weather</a:t>
                      </a:r>
                      <a:r>
                        <a:rPr sz="900" spc="180" dirty="0">
                          <a:latin typeface="Calibri"/>
                          <a:cs typeface="Calibri"/>
                        </a:rPr>
                        <a:t> </a:t>
                      </a:r>
                      <a:r>
                        <a:rPr sz="900" spc="50" dirty="0">
                          <a:latin typeface="Calibri"/>
                          <a:cs typeface="Calibri"/>
                        </a:rPr>
                        <a:t>(thermostat</a:t>
                      </a:r>
                      <a:r>
                        <a:rPr sz="900" spc="180" dirty="0">
                          <a:latin typeface="Calibri"/>
                          <a:cs typeface="Calibri"/>
                        </a:rPr>
                        <a:t> </a:t>
                      </a:r>
                      <a:r>
                        <a:rPr sz="900" spc="60" dirty="0">
                          <a:latin typeface="Calibri"/>
                          <a:cs typeface="Calibri"/>
                        </a:rPr>
                        <a:t>connected</a:t>
                      </a:r>
                      <a:r>
                        <a:rPr sz="900" spc="180" dirty="0">
                          <a:latin typeface="Calibri"/>
                          <a:cs typeface="Calibri"/>
                        </a:rPr>
                        <a:t> </a:t>
                      </a:r>
                      <a:r>
                        <a:rPr sz="900" spc="-25" dirty="0">
                          <a:latin typeface="Calibri"/>
                          <a:cs typeface="Calibri"/>
                        </a:rPr>
                        <a:t>to</a:t>
                      </a:r>
                      <a:r>
                        <a:rPr sz="900" spc="70" dirty="0">
                          <a:latin typeface="Calibri"/>
                          <a:cs typeface="Calibri"/>
                        </a:rPr>
                        <a:t> Wi-</a:t>
                      </a:r>
                      <a:r>
                        <a:rPr sz="900" spc="50" dirty="0">
                          <a:latin typeface="Calibri"/>
                          <a:cs typeface="Calibri"/>
                        </a:rPr>
                        <a:t>Fi</a:t>
                      </a:r>
                      <a:r>
                        <a:rPr sz="900" spc="55" dirty="0">
                          <a:latin typeface="Calibri"/>
                          <a:cs typeface="Calibri"/>
                        </a:rPr>
                        <a:t> </a:t>
                      </a:r>
                      <a:r>
                        <a:rPr sz="900" spc="75" dirty="0">
                          <a:latin typeface="Calibri"/>
                          <a:cs typeface="Calibri"/>
                        </a:rPr>
                        <a:t>and</a:t>
                      </a:r>
                      <a:r>
                        <a:rPr sz="900" spc="55" dirty="0">
                          <a:latin typeface="Calibri"/>
                          <a:cs typeface="Calibri"/>
                        </a:rPr>
                        <a:t> </a:t>
                      </a:r>
                      <a:r>
                        <a:rPr sz="900" spc="50" dirty="0">
                          <a:latin typeface="Calibri"/>
                          <a:cs typeface="Calibri"/>
                        </a:rPr>
                        <a:t>registered</a:t>
                      </a:r>
                      <a:r>
                        <a:rPr sz="900" spc="55" dirty="0">
                          <a:latin typeface="Calibri"/>
                          <a:cs typeface="Calibri"/>
                        </a:rPr>
                        <a:t> </a:t>
                      </a:r>
                      <a:r>
                        <a:rPr sz="900" dirty="0">
                          <a:latin typeface="Calibri"/>
                          <a:cs typeface="Calibri"/>
                        </a:rPr>
                        <a:t>to</a:t>
                      </a:r>
                      <a:r>
                        <a:rPr sz="900" spc="55" dirty="0">
                          <a:latin typeface="Calibri"/>
                          <a:cs typeface="Calibri"/>
                        </a:rPr>
                        <a:t> </a:t>
                      </a:r>
                      <a:r>
                        <a:rPr sz="900" dirty="0">
                          <a:latin typeface="Calibri"/>
                          <a:cs typeface="Calibri"/>
                        </a:rPr>
                        <a:t>the</a:t>
                      </a:r>
                      <a:r>
                        <a:rPr sz="900" spc="55" dirty="0">
                          <a:latin typeface="Calibri"/>
                          <a:cs typeface="Calibri"/>
                        </a:rPr>
                        <a:t> </a:t>
                      </a:r>
                      <a:r>
                        <a:rPr sz="900" spc="-10" dirty="0">
                          <a:latin typeface="Calibri"/>
                          <a:cs typeface="Calibri"/>
                        </a:rPr>
                        <a:t>app).</a:t>
                      </a:r>
                      <a:endParaRPr sz="900">
                        <a:latin typeface="Calibri"/>
                        <a:cs typeface="Calibri"/>
                      </a:endParaRPr>
                    </a:p>
                    <a:p>
                      <a:pPr marL="24765" marR="105410">
                        <a:lnSpc>
                          <a:spcPct val="92600"/>
                        </a:lnSpc>
                      </a:pPr>
                      <a:r>
                        <a:rPr sz="900" dirty="0">
                          <a:latin typeface="Calibri"/>
                          <a:cs typeface="Calibri"/>
                        </a:rPr>
                        <a:t>Off:</a:t>
                      </a:r>
                      <a:r>
                        <a:rPr sz="900" spc="70" dirty="0">
                          <a:latin typeface="Calibri"/>
                          <a:cs typeface="Calibri"/>
                        </a:rPr>
                        <a:t> </a:t>
                      </a:r>
                      <a:r>
                        <a:rPr sz="900" spc="60" dirty="0">
                          <a:latin typeface="Calibri"/>
                          <a:cs typeface="Calibri"/>
                        </a:rPr>
                        <a:t>The</a:t>
                      </a:r>
                      <a:r>
                        <a:rPr sz="900" spc="75" dirty="0">
                          <a:latin typeface="Calibri"/>
                          <a:cs typeface="Calibri"/>
                        </a:rPr>
                        <a:t> </a:t>
                      </a:r>
                      <a:r>
                        <a:rPr sz="900" spc="50" dirty="0">
                          <a:latin typeface="Calibri"/>
                          <a:cs typeface="Calibri"/>
                        </a:rPr>
                        <a:t>thermostat</a:t>
                      </a:r>
                      <a:r>
                        <a:rPr sz="900" spc="75" dirty="0">
                          <a:latin typeface="Calibri"/>
                          <a:cs typeface="Calibri"/>
                        </a:rPr>
                        <a:t> </a:t>
                      </a:r>
                      <a:r>
                        <a:rPr sz="900" spc="55" dirty="0">
                          <a:latin typeface="Calibri"/>
                          <a:cs typeface="Calibri"/>
                        </a:rPr>
                        <a:t>controls</a:t>
                      </a:r>
                      <a:r>
                        <a:rPr sz="900" spc="75" dirty="0">
                          <a:latin typeface="Calibri"/>
                          <a:cs typeface="Calibri"/>
                        </a:rPr>
                        <a:t> </a:t>
                      </a:r>
                      <a:r>
                        <a:rPr sz="900" dirty="0">
                          <a:latin typeface="Calibri"/>
                          <a:cs typeface="Calibri"/>
                        </a:rPr>
                        <a:t>the</a:t>
                      </a:r>
                      <a:r>
                        <a:rPr sz="900" spc="75" dirty="0">
                          <a:latin typeface="Calibri"/>
                          <a:cs typeface="Calibri"/>
                        </a:rPr>
                        <a:t> </a:t>
                      </a:r>
                      <a:r>
                        <a:rPr sz="900" spc="50" dirty="0">
                          <a:latin typeface="Calibri"/>
                          <a:cs typeface="Calibri"/>
                        </a:rPr>
                        <a:t>humidity </a:t>
                      </a:r>
                      <a:r>
                        <a:rPr sz="900" dirty="0">
                          <a:latin typeface="Calibri"/>
                          <a:cs typeface="Calibri"/>
                        </a:rPr>
                        <a:t>level</a:t>
                      </a:r>
                      <a:r>
                        <a:rPr sz="900" spc="90" dirty="0">
                          <a:latin typeface="Calibri"/>
                          <a:cs typeface="Calibri"/>
                        </a:rPr>
                        <a:t> </a:t>
                      </a:r>
                      <a:r>
                        <a:rPr sz="900" dirty="0">
                          <a:latin typeface="Calibri"/>
                          <a:cs typeface="Calibri"/>
                        </a:rPr>
                        <a:t>to</a:t>
                      </a:r>
                      <a:r>
                        <a:rPr sz="900" spc="85" dirty="0">
                          <a:latin typeface="Calibri"/>
                          <a:cs typeface="Calibri"/>
                        </a:rPr>
                        <a:t> </a:t>
                      </a:r>
                      <a:r>
                        <a:rPr sz="900" dirty="0">
                          <a:latin typeface="Calibri"/>
                          <a:cs typeface="Calibri"/>
                        </a:rPr>
                        <a:t>the</a:t>
                      </a:r>
                      <a:r>
                        <a:rPr sz="900" spc="85" dirty="0">
                          <a:latin typeface="Calibri"/>
                          <a:cs typeface="Calibri"/>
                        </a:rPr>
                        <a:t> </a:t>
                      </a:r>
                      <a:r>
                        <a:rPr sz="900" spc="55" dirty="0">
                          <a:latin typeface="Calibri"/>
                          <a:cs typeface="Calibri"/>
                        </a:rPr>
                        <a:t>user's</a:t>
                      </a:r>
                      <a:r>
                        <a:rPr sz="900" spc="95" dirty="0">
                          <a:latin typeface="Calibri"/>
                          <a:cs typeface="Calibri"/>
                        </a:rPr>
                        <a:t> </a:t>
                      </a:r>
                      <a:r>
                        <a:rPr sz="900" spc="50" dirty="0">
                          <a:latin typeface="Calibri"/>
                          <a:cs typeface="Calibri"/>
                        </a:rPr>
                        <a:t>desired</a:t>
                      </a:r>
                      <a:r>
                        <a:rPr sz="900" spc="90" dirty="0">
                          <a:latin typeface="Calibri"/>
                          <a:cs typeface="Calibri"/>
                        </a:rPr>
                        <a:t> </a:t>
                      </a:r>
                      <a:r>
                        <a:rPr sz="900" spc="60" dirty="0">
                          <a:latin typeface="Calibri"/>
                          <a:cs typeface="Calibri"/>
                        </a:rPr>
                        <a:t>humidity</a:t>
                      </a:r>
                      <a:r>
                        <a:rPr sz="900" spc="95" dirty="0">
                          <a:latin typeface="Calibri"/>
                          <a:cs typeface="Calibri"/>
                        </a:rPr>
                        <a:t> </a:t>
                      </a:r>
                      <a:r>
                        <a:rPr sz="900" spc="-10" dirty="0">
                          <a:latin typeface="Calibri"/>
                          <a:cs typeface="Calibri"/>
                        </a:rPr>
                        <a:t>setting.</a:t>
                      </a:r>
                      <a:r>
                        <a:rPr sz="900" spc="60" dirty="0">
                          <a:latin typeface="Calibri"/>
                          <a:cs typeface="Calibri"/>
                        </a:rPr>
                        <a:t> Frost</a:t>
                      </a:r>
                      <a:r>
                        <a:rPr sz="900" spc="30" dirty="0">
                          <a:latin typeface="Calibri"/>
                          <a:cs typeface="Calibri"/>
                        </a:rPr>
                        <a:t> </a:t>
                      </a:r>
                      <a:r>
                        <a:rPr sz="900" dirty="0">
                          <a:latin typeface="Calibri"/>
                          <a:cs typeface="Calibri"/>
                        </a:rPr>
                        <a:t>or</a:t>
                      </a:r>
                      <a:r>
                        <a:rPr sz="900" spc="30" dirty="0">
                          <a:latin typeface="Calibri"/>
                          <a:cs typeface="Calibri"/>
                        </a:rPr>
                        <a:t> </a:t>
                      </a:r>
                      <a:r>
                        <a:rPr sz="900" spc="65" dirty="0">
                          <a:latin typeface="Calibri"/>
                          <a:cs typeface="Calibri"/>
                        </a:rPr>
                        <a:t>condensation</a:t>
                      </a:r>
                      <a:r>
                        <a:rPr sz="900" spc="30" dirty="0">
                          <a:latin typeface="Calibri"/>
                          <a:cs typeface="Calibri"/>
                        </a:rPr>
                        <a:t> </a:t>
                      </a:r>
                      <a:r>
                        <a:rPr sz="900" spc="70" dirty="0">
                          <a:latin typeface="Calibri"/>
                          <a:cs typeface="Calibri"/>
                        </a:rPr>
                        <a:t>may</a:t>
                      </a:r>
                      <a:r>
                        <a:rPr sz="900" spc="35" dirty="0">
                          <a:latin typeface="Calibri"/>
                          <a:cs typeface="Calibri"/>
                        </a:rPr>
                        <a:t> </a:t>
                      </a:r>
                      <a:r>
                        <a:rPr sz="900" spc="55" dirty="0">
                          <a:latin typeface="Calibri"/>
                          <a:cs typeface="Calibri"/>
                        </a:rPr>
                        <a:t>appear</a:t>
                      </a:r>
                      <a:r>
                        <a:rPr sz="900" spc="30" dirty="0">
                          <a:latin typeface="Calibri"/>
                          <a:cs typeface="Calibri"/>
                        </a:rPr>
                        <a:t> </a:t>
                      </a:r>
                      <a:r>
                        <a:rPr sz="900" spc="40" dirty="0">
                          <a:latin typeface="Calibri"/>
                          <a:cs typeface="Calibri"/>
                        </a:rPr>
                        <a:t>on </a:t>
                      </a:r>
                      <a:r>
                        <a:rPr sz="900" spc="-10" dirty="0">
                          <a:latin typeface="Calibri"/>
                          <a:cs typeface="Calibri"/>
                        </a:rPr>
                        <a:t>windows.</a:t>
                      </a:r>
                      <a:endParaRPr sz="900">
                        <a:latin typeface="Calibri"/>
                        <a:cs typeface="Calibri"/>
                      </a:endParaRPr>
                    </a:p>
                    <a:p>
                      <a:pPr marL="24765" marR="17780">
                        <a:lnSpc>
                          <a:spcPct val="92600"/>
                        </a:lnSpc>
                        <a:spcBef>
                          <a:spcPts val="5"/>
                        </a:spcBef>
                      </a:pPr>
                      <a:r>
                        <a:rPr sz="900" dirty="0">
                          <a:latin typeface="Calibri"/>
                          <a:cs typeface="Calibri"/>
                        </a:rPr>
                        <a:t>On:</a:t>
                      </a:r>
                      <a:r>
                        <a:rPr sz="900" spc="90" dirty="0">
                          <a:latin typeface="Calibri"/>
                          <a:cs typeface="Calibri"/>
                        </a:rPr>
                        <a:t> </a:t>
                      </a:r>
                      <a:r>
                        <a:rPr sz="900" spc="60" dirty="0">
                          <a:latin typeface="Calibri"/>
                          <a:cs typeface="Calibri"/>
                        </a:rPr>
                        <a:t>The</a:t>
                      </a:r>
                      <a:r>
                        <a:rPr sz="900" spc="90" dirty="0">
                          <a:latin typeface="Calibri"/>
                          <a:cs typeface="Calibri"/>
                        </a:rPr>
                        <a:t> </a:t>
                      </a:r>
                      <a:r>
                        <a:rPr sz="900" spc="50" dirty="0">
                          <a:latin typeface="Calibri"/>
                          <a:cs typeface="Calibri"/>
                        </a:rPr>
                        <a:t>thermostat</a:t>
                      </a:r>
                      <a:r>
                        <a:rPr sz="900" spc="90" dirty="0">
                          <a:latin typeface="Calibri"/>
                          <a:cs typeface="Calibri"/>
                        </a:rPr>
                        <a:t> </a:t>
                      </a:r>
                      <a:r>
                        <a:rPr sz="900" spc="50" dirty="0">
                          <a:latin typeface="Calibri"/>
                          <a:cs typeface="Calibri"/>
                        </a:rPr>
                        <a:t>prevents</a:t>
                      </a:r>
                      <a:r>
                        <a:rPr sz="900" spc="90" dirty="0">
                          <a:latin typeface="Calibri"/>
                          <a:cs typeface="Calibri"/>
                        </a:rPr>
                        <a:t> </a:t>
                      </a:r>
                      <a:r>
                        <a:rPr sz="900" dirty="0">
                          <a:latin typeface="Calibri"/>
                          <a:cs typeface="Calibri"/>
                        </a:rPr>
                        <a:t>frost</a:t>
                      </a:r>
                      <a:r>
                        <a:rPr sz="900" spc="95" dirty="0">
                          <a:latin typeface="Calibri"/>
                          <a:cs typeface="Calibri"/>
                        </a:rPr>
                        <a:t> </a:t>
                      </a:r>
                      <a:r>
                        <a:rPr sz="900" spc="-25" dirty="0">
                          <a:latin typeface="Calibri"/>
                          <a:cs typeface="Calibri"/>
                        </a:rPr>
                        <a:t>or</a:t>
                      </a:r>
                      <a:r>
                        <a:rPr sz="900" spc="65" dirty="0">
                          <a:latin typeface="Calibri"/>
                          <a:cs typeface="Calibri"/>
                        </a:rPr>
                        <a:t> condensation</a:t>
                      </a:r>
                      <a:r>
                        <a:rPr sz="900" spc="10" dirty="0">
                          <a:latin typeface="Calibri"/>
                          <a:cs typeface="Calibri"/>
                        </a:rPr>
                        <a:t> </a:t>
                      </a:r>
                      <a:r>
                        <a:rPr sz="900" spc="65" dirty="0">
                          <a:latin typeface="Calibri"/>
                          <a:cs typeface="Calibri"/>
                        </a:rPr>
                        <a:t>on</a:t>
                      </a:r>
                      <a:r>
                        <a:rPr sz="900" spc="20" dirty="0">
                          <a:latin typeface="Calibri"/>
                          <a:cs typeface="Calibri"/>
                        </a:rPr>
                        <a:t> </a:t>
                      </a:r>
                      <a:r>
                        <a:rPr sz="900" spc="50" dirty="0">
                          <a:latin typeface="Calibri"/>
                          <a:cs typeface="Calibri"/>
                        </a:rPr>
                        <a:t>windows</a:t>
                      </a:r>
                      <a:r>
                        <a:rPr sz="900" spc="10" dirty="0">
                          <a:latin typeface="Calibri"/>
                          <a:cs typeface="Calibri"/>
                        </a:rPr>
                        <a:t> </a:t>
                      </a:r>
                      <a:r>
                        <a:rPr sz="900" spc="55" dirty="0">
                          <a:latin typeface="Calibri"/>
                          <a:cs typeface="Calibri"/>
                        </a:rPr>
                        <a:t>by</a:t>
                      </a:r>
                      <a:r>
                        <a:rPr sz="900" spc="15" dirty="0">
                          <a:latin typeface="Calibri"/>
                          <a:cs typeface="Calibri"/>
                        </a:rPr>
                        <a:t> </a:t>
                      </a:r>
                      <a:r>
                        <a:rPr sz="900" spc="50" dirty="0">
                          <a:latin typeface="Calibri"/>
                          <a:cs typeface="Calibri"/>
                        </a:rPr>
                        <a:t>not</a:t>
                      </a:r>
                      <a:r>
                        <a:rPr sz="900" spc="10" dirty="0">
                          <a:latin typeface="Calibri"/>
                          <a:cs typeface="Calibri"/>
                        </a:rPr>
                        <a:t> </a:t>
                      </a:r>
                      <a:r>
                        <a:rPr sz="900" spc="45" dirty="0">
                          <a:latin typeface="Calibri"/>
                          <a:cs typeface="Calibri"/>
                        </a:rPr>
                        <a:t>allowing</a:t>
                      </a:r>
                      <a:r>
                        <a:rPr sz="900" spc="500" dirty="0">
                          <a:latin typeface="Calibri"/>
                          <a:cs typeface="Calibri"/>
                        </a:rPr>
                        <a:t> </a:t>
                      </a:r>
                      <a:r>
                        <a:rPr sz="900" dirty="0">
                          <a:latin typeface="Calibri"/>
                          <a:cs typeface="Calibri"/>
                        </a:rPr>
                        <a:t>the</a:t>
                      </a:r>
                      <a:r>
                        <a:rPr sz="900" spc="60" dirty="0">
                          <a:latin typeface="Calibri"/>
                          <a:cs typeface="Calibri"/>
                        </a:rPr>
                        <a:t> humidity</a:t>
                      </a:r>
                      <a:r>
                        <a:rPr sz="900" spc="75" dirty="0">
                          <a:latin typeface="Calibri"/>
                          <a:cs typeface="Calibri"/>
                        </a:rPr>
                        <a:t> </a:t>
                      </a:r>
                      <a:r>
                        <a:rPr sz="900" dirty="0">
                          <a:latin typeface="Calibri"/>
                          <a:cs typeface="Calibri"/>
                        </a:rPr>
                        <a:t>to</a:t>
                      </a:r>
                      <a:r>
                        <a:rPr sz="900" spc="65" dirty="0">
                          <a:latin typeface="Calibri"/>
                          <a:cs typeface="Calibri"/>
                        </a:rPr>
                        <a:t> </a:t>
                      </a:r>
                      <a:r>
                        <a:rPr sz="900" spc="80" dirty="0">
                          <a:latin typeface="Calibri"/>
                          <a:cs typeface="Calibri"/>
                        </a:rPr>
                        <a:t>go</a:t>
                      </a:r>
                      <a:r>
                        <a:rPr sz="900" spc="65" dirty="0">
                          <a:latin typeface="Calibri"/>
                          <a:cs typeface="Calibri"/>
                        </a:rPr>
                        <a:t> </a:t>
                      </a:r>
                      <a:r>
                        <a:rPr sz="900" spc="50" dirty="0">
                          <a:latin typeface="Calibri"/>
                          <a:cs typeface="Calibri"/>
                        </a:rPr>
                        <a:t>above</a:t>
                      </a:r>
                      <a:r>
                        <a:rPr sz="900" spc="65" dirty="0">
                          <a:latin typeface="Calibri"/>
                          <a:cs typeface="Calibri"/>
                        </a:rPr>
                        <a:t> </a:t>
                      </a:r>
                      <a:r>
                        <a:rPr sz="900" dirty="0">
                          <a:latin typeface="Calibri"/>
                          <a:cs typeface="Calibri"/>
                        </a:rPr>
                        <a:t>the</a:t>
                      </a:r>
                      <a:r>
                        <a:rPr sz="900" spc="60" dirty="0">
                          <a:latin typeface="Calibri"/>
                          <a:cs typeface="Calibri"/>
                        </a:rPr>
                        <a:t> </a:t>
                      </a:r>
                      <a:r>
                        <a:rPr sz="900" dirty="0">
                          <a:latin typeface="Calibri"/>
                          <a:cs typeface="Calibri"/>
                        </a:rPr>
                        <a:t>“Window</a:t>
                      </a:r>
                      <a:r>
                        <a:rPr sz="900" spc="65" dirty="0">
                          <a:latin typeface="Calibri"/>
                          <a:cs typeface="Calibri"/>
                        </a:rPr>
                        <a:t> </a:t>
                      </a:r>
                      <a:r>
                        <a:rPr sz="900" spc="45" dirty="0">
                          <a:latin typeface="Calibri"/>
                          <a:cs typeface="Calibri"/>
                        </a:rPr>
                        <a:t>Limit” </a:t>
                      </a:r>
                      <a:r>
                        <a:rPr sz="900" spc="55" dirty="0">
                          <a:latin typeface="Calibri"/>
                          <a:cs typeface="Calibri"/>
                        </a:rPr>
                        <a:t>when</a:t>
                      </a:r>
                      <a:r>
                        <a:rPr sz="900" spc="120" dirty="0">
                          <a:latin typeface="Calibri"/>
                          <a:cs typeface="Calibri"/>
                        </a:rPr>
                        <a:t> </a:t>
                      </a:r>
                      <a:r>
                        <a:rPr sz="900" dirty="0">
                          <a:latin typeface="Calibri"/>
                          <a:cs typeface="Calibri"/>
                        </a:rPr>
                        <a:t>it</a:t>
                      </a:r>
                      <a:r>
                        <a:rPr sz="900" spc="125" dirty="0">
                          <a:latin typeface="Calibri"/>
                          <a:cs typeface="Calibri"/>
                        </a:rPr>
                        <a:t> </a:t>
                      </a:r>
                      <a:r>
                        <a:rPr sz="900" spc="70" dirty="0">
                          <a:latin typeface="Calibri"/>
                          <a:cs typeface="Calibri"/>
                        </a:rPr>
                        <a:t>is</a:t>
                      </a:r>
                      <a:r>
                        <a:rPr sz="900" spc="125" dirty="0">
                          <a:latin typeface="Calibri"/>
                          <a:cs typeface="Calibri"/>
                        </a:rPr>
                        <a:t> </a:t>
                      </a:r>
                      <a:r>
                        <a:rPr sz="900" spc="55" dirty="0">
                          <a:latin typeface="Calibri"/>
                          <a:cs typeface="Calibri"/>
                        </a:rPr>
                        <a:t>controlling</a:t>
                      </a:r>
                      <a:r>
                        <a:rPr sz="900" spc="125" dirty="0">
                          <a:latin typeface="Calibri"/>
                          <a:cs typeface="Calibri"/>
                        </a:rPr>
                        <a:t> </a:t>
                      </a:r>
                      <a:r>
                        <a:rPr sz="900" dirty="0">
                          <a:latin typeface="Calibri"/>
                          <a:cs typeface="Calibri"/>
                        </a:rPr>
                        <a:t>the</a:t>
                      </a:r>
                      <a:r>
                        <a:rPr sz="900" spc="125" dirty="0">
                          <a:latin typeface="Calibri"/>
                          <a:cs typeface="Calibri"/>
                        </a:rPr>
                        <a:t> </a:t>
                      </a:r>
                      <a:r>
                        <a:rPr sz="900" dirty="0">
                          <a:latin typeface="Calibri"/>
                          <a:cs typeface="Calibri"/>
                        </a:rPr>
                        <a:t>humidifier.</a:t>
                      </a:r>
                      <a:r>
                        <a:rPr sz="900" spc="120" dirty="0">
                          <a:latin typeface="Calibri"/>
                          <a:cs typeface="Calibri"/>
                        </a:rPr>
                        <a:t> </a:t>
                      </a:r>
                      <a:r>
                        <a:rPr sz="900" spc="35" dirty="0">
                          <a:latin typeface="Calibri"/>
                          <a:cs typeface="Calibri"/>
                        </a:rPr>
                        <a:t>The </a:t>
                      </a:r>
                      <a:r>
                        <a:rPr sz="900" dirty="0">
                          <a:latin typeface="Calibri"/>
                          <a:cs typeface="Calibri"/>
                        </a:rPr>
                        <a:t>“Window</a:t>
                      </a:r>
                      <a:r>
                        <a:rPr sz="900" spc="75" dirty="0">
                          <a:latin typeface="Calibri"/>
                          <a:cs typeface="Calibri"/>
                        </a:rPr>
                        <a:t> </a:t>
                      </a:r>
                      <a:r>
                        <a:rPr sz="900" spc="55" dirty="0">
                          <a:latin typeface="Calibri"/>
                          <a:cs typeface="Calibri"/>
                        </a:rPr>
                        <a:t>Limit”</a:t>
                      </a:r>
                      <a:r>
                        <a:rPr sz="900" spc="75" dirty="0">
                          <a:latin typeface="Calibri"/>
                          <a:cs typeface="Calibri"/>
                        </a:rPr>
                        <a:t> </a:t>
                      </a:r>
                      <a:r>
                        <a:rPr sz="900" spc="70" dirty="0">
                          <a:latin typeface="Calibri"/>
                          <a:cs typeface="Calibri"/>
                        </a:rPr>
                        <a:t>is based</a:t>
                      </a:r>
                      <a:r>
                        <a:rPr sz="900" spc="75" dirty="0">
                          <a:latin typeface="Calibri"/>
                          <a:cs typeface="Calibri"/>
                        </a:rPr>
                        <a:t> </a:t>
                      </a:r>
                      <a:r>
                        <a:rPr sz="900" spc="65" dirty="0">
                          <a:latin typeface="Calibri"/>
                          <a:cs typeface="Calibri"/>
                        </a:rPr>
                        <a:t>on</a:t>
                      </a:r>
                      <a:r>
                        <a:rPr sz="900" spc="80" dirty="0">
                          <a:latin typeface="Calibri"/>
                          <a:cs typeface="Calibri"/>
                        </a:rPr>
                        <a:t> </a:t>
                      </a:r>
                      <a:r>
                        <a:rPr sz="900" dirty="0">
                          <a:latin typeface="Calibri"/>
                          <a:cs typeface="Calibri"/>
                        </a:rPr>
                        <a:t>the</a:t>
                      </a:r>
                      <a:r>
                        <a:rPr sz="900" spc="70" dirty="0">
                          <a:latin typeface="Calibri"/>
                          <a:cs typeface="Calibri"/>
                        </a:rPr>
                        <a:t> </a:t>
                      </a:r>
                      <a:r>
                        <a:rPr sz="900" spc="40" dirty="0">
                          <a:latin typeface="Calibri"/>
                          <a:cs typeface="Calibri"/>
                        </a:rPr>
                        <a:t>current </a:t>
                      </a:r>
                      <a:r>
                        <a:rPr sz="900" spc="45" dirty="0">
                          <a:latin typeface="Calibri"/>
                          <a:cs typeface="Calibri"/>
                        </a:rPr>
                        <a:t>outdoor</a:t>
                      </a:r>
                      <a:r>
                        <a:rPr sz="900" spc="55" dirty="0">
                          <a:latin typeface="Calibri"/>
                          <a:cs typeface="Calibri"/>
                        </a:rPr>
                        <a:t> </a:t>
                      </a:r>
                      <a:r>
                        <a:rPr sz="900" spc="45" dirty="0">
                          <a:latin typeface="Calibri"/>
                          <a:cs typeface="Calibri"/>
                        </a:rPr>
                        <a:t>temperature</a:t>
                      </a:r>
                      <a:r>
                        <a:rPr sz="900" spc="55" dirty="0">
                          <a:latin typeface="Calibri"/>
                          <a:cs typeface="Calibri"/>
                        </a:rPr>
                        <a:t> </a:t>
                      </a:r>
                      <a:r>
                        <a:rPr sz="900" spc="75" dirty="0">
                          <a:latin typeface="Calibri"/>
                          <a:cs typeface="Calibri"/>
                        </a:rPr>
                        <a:t>and</a:t>
                      </a:r>
                      <a:r>
                        <a:rPr sz="900" spc="50" dirty="0">
                          <a:latin typeface="Calibri"/>
                          <a:cs typeface="Calibri"/>
                        </a:rPr>
                        <a:t> </a:t>
                      </a:r>
                      <a:r>
                        <a:rPr sz="900" dirty="0">
                          <a:latin typeface="Calibri"/>
                          <a:cs typeface="Calibri"/>
                        </a:rPr>
                        <a:t>the</a:t>
                      </a:r>
                      <a:r>
                        <a:rPr sz="900" spc="55" dirty="0">
                          <a:latin typeface="Calibri"/>
                          <a:cs typeface="Calibri"/>
                        </a:rPr>
                        <a:t> user's </a:t>
                      </a:r>
                      <a:r>
                        <a:rPr sz="900" spc="-10" dirty="0">
                          <a:latin typeface="Calibri"/>
                          <a:cs typeface="Calibri"/>
                        </a:rPr>
                        <a:t>window</a:t>
                      </a:r>
                      <a:r>
                        <a:rPr sz="900" dirty="0">
                          <a:latin typeface="Calibri"/>
                          <a:cs typeface="Calibri"/>
                        </a:rPr>
                        <a:t> protection</a:t>
                      </a:r>
                      <a:r>
                        <a:rPr sz="900" spc="145" dirty="0">
                          <a:latin typeface="Calibri"/>
                          <a:cs typeface="Calibri"/>
                        </a:rPr>
                        <a:t> </a:t>
                      </a:r>
                      <a:r>
                        <a:rPr sz="900" spc="50" dirty="0">
                          <a:latin typeface="Calibri"/>
                          <a:cs typeface="Calibri"/>
                        </a:rPr>
                        <a:t>setting.</a:t>
                      </a:r>
                      <a:r>
                        <a:rPr sz="900" spc="145" dirty="0">
                          <a:latin typeface="Calibri"/>
                          <a:cs typeface="Calibri"/>
                        </a:rPr>
                        <a:t> </a:t>
                      </a:r>
                      <a:r>
                        <a:rPr sz="900" spc="60" dirty="0">
                          <a:latin typeface="Calibri"/>
                          <a:cs typeface="Calibri"/>
                        </a:rPr>
                        <a:t>The</a:t>
                      </a:r>
                      <a:r>
                        <a:rPr sz="900" spc="150" dirty="0">
                          <a:latin typeface="Calibri"/>
                          <a:cs typeface="Calibri"/>
                        </a:rPr>
                        <a:t> </a:t>
                      </a:r>
                      <a:r>
                        <a:rPr sz="900" dirty="0">
                          <a:latin typeface="Calibri"/>
                          <a:cs typeface="Calibri"/>
                        </a:rPr>
                        <a:t>“Window</a:t>
                      </a:r>
                      <a:r>
                        <a:rPr sz="900" spc="145" dirty="0">
                          <a:latin typeface="Calibri"/>
                          <a:cs typeface="Calibri"/>
                        </a:rPr>
                        <a:t> </a:t>
                      </a:r>
                      <a:r>
                        <a:rPr sz="900" spc="55" dirty="0">
                          <a:latin typeface="Calibri"/>
                          <a:cs typeface="Calibri"/>
                        </a:rPr>
                        <a:t>Limit”</a:t>
                      </a:r>
                      <a:r>
                        <a:rPr sz="900" spc="145" dirty="0">
                          <a:latin typeface="Calibri"/>
                          <a:cs typeface="Calibri"/>
                        </a:rPr>
                        <a:t> </a:t>
                      </a:r>
                      <a:r>
                        <a:rPr sz="900" spc="40" dirty="0">
                          <a:latin typeface="Calibri"/>
                          <a:cs typeface="Calibri"/>
                        </a:rPr>
                        <a:t>is </a:t>
                      </a:r>
                      <a:r>
                        <a:rPr sz="900" spc="60" dirty="0">
                          <a:latin typeface="Calibri"/>
                          <a:cs typeface="Calibri"/>
                        </a:rPr>
                        <a:t>displayed</a:t>
                      </a:r>
                      <a:r>
                        <a:rPr sz="900" spc="55" dirty="0">
                          <a:latin typeface="Calibri"/>
                          <a:cs typeface="Calibri"/>
                        </a:rPr>
                        <a:t> </a:t>
                      </a:r>
                      <a:r>
                        <a:rPr sz="900" spc="65" dirty="0">
                          <a:latin typeface="Calibri"/>
                          <a:cs typeface="Calibri"/>
                        </a:rPr>
                        <a:t>on</a:t>
                      </a:r>
                      <a:r>
                        <a:rPr sz="900" spc="55" dirty="0">
                          <a:latin typeface="Calibri"/>
                          <a:cs typeface="Calibri"/>
                        </a:rPr>
                        <a:t> </a:t>
                      </a:r>
                      <a:r>
                        <a:rPr sz="900" dirty="0">
                          <a:latin typeface="Calibri"/>
                          <a:cs typeface="Calibri"/>
                        </a:rPr>
                        <a:t>the</a:t>
                      </a:r>
                      <a:r>
                        <a:rPr sz="900" spc="55" dirty="0">
                          <a:latin typeface="Calibri"/>
                          <a:cs typeface="Calibri"/>
                        </a:rPr>
                        <a:t> user's</a:t>
                      </a:r>
                      <a:r>
                        <a:rPr sz="900" spc="65" dirty="0">
                          <a:latin typeface="Calibri"/>
                          <a:cs typeface="Calibri"/>
                        </a:rPr>
                        <a:t> </a:t>
                      </a:r>
                      <a:r>
                        <a:rPr sz="900" spc="50" dirty="0">
                          <a:latin typeface="Calibri"/>
                          <a:cs typeface="Calibri"/>
                        </a:rPr>
                        <a:t>humidification screen.</a:t>
                      </a:r>
                      <a:r>
                        <a:rPr sz="900" spc="100" dirty="0">
                          <a:latin typeface="Calibri"/>
                          <a:cs typeface="Calibri"/>
                        </a:rPr>
                        <a:t> </a:t>
                      </a:r>
                      <a:r>
                        <a:rPr sz="900" spc="75" dirty="0">
                          <a:latin typeface="Calibri"/>
                          <a:cs typeface="Calibri"/>
                        </a:rPr>
                        <a:t>See</a:t>
                      </a:r>
                      <a:r>
                        <a:rPr sz="900" spc="100" dirty="0">
                          <a:latin typeface="Calibri"/>
                          <a:cs typeface="Calibri"/>
                        </a:rPr>
                        <a:t> </a:t>
                      </a:r>
                      <a:r>
                        <a:rPr sz="900" dirty="0">
                          <a:latin typeface="Calibri"/>
                          <a:cs typeface="Calibri"/>
                        </a:rPr>
                        <a:t>“Window</a:t>
                      </a:r>
                      <a:r>
                        <a:rPr sz="900" spc="105" dirty="0">
                          <a:latin typeface="Calibri"/>
                          <a:cs typeface="Calibri"/>
                        </a:rPr>
                        <a:t> </a:t>
                      </a:r>
                      <a:r>
                        <a:rPr sz="900" dirty="0">
                          <a:latin typeface="Calibri"/>
                          <a:cs typeface="Calibri"/>
                        </a:rPr>
                        <a:t>Protection”</a:t>
                      </a:r>
                      <a:r>
                        <a:rPr sz="900" spc="100" dirty="0">
                          <a:latin typeface="Calibri"/>
                          <a:cs typeface="Calibri"/>
                        </a:rPr>
                        <a:t> </a:t>
                      </a:r>
                      <a:r>
                        <a:rPr sz="900" spc="65" dirty="0">
                          <a:latin typeface="Calibri"/>
                          <a:cs typeface="Calibri"/>
                        </a:rPr>
                        <a:t>on</a:t>
                      </a:r>
                      <a:r>
                        <a:rPr sz="900" spc="100" dirty="0">
                          <a:latin typeface="Calibri"/>
                          <a:cs typeface="Calibri"/>
                        </a:rPr>
                        <a:t> </a:t>
                      </a:r>
                      <a:r>
                        <a:rPr sz="900" spc="75" dirty="0">
                          <a:latin typeface="Calibri"/>
                          <a:cs typeface="Calibri"/>
                        </a:rPr>
                        <a:t>page</a:t>
                      </a:r>
                      <a:r>
                        <a:rPr sz="900" spc="135" dirty="0">
                          <a:latin typeface="Calibri"/>
                          <a:cs typeface="Calibri"/>
                        </a:rPr>
                        <a:t> </a:t>
                      </a:r>
                      <a:r>
                        <a:rPr sz="900" spc="30" dirty="0">
                          <a:latin typeface="Calibri"/>
                          <a:cs typeface="Calibri"/>
                        </a:rPr>
                        <a:t>35.</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5"/>
                  </a:ext>
                </a:extLst>
              </a:tr>
              <a:tr h="1426489">
                <a:tc>
                  <a:txBody>
                    <a:bodyPr/>
                    <a:lstStyle/>
                    <a:p>
                      <a:pPr marL="24765">
                        <a:lnSpc>
                          <a:spcPct val="100000"/>
                        </a:lnSpc>
                      </a:pPr>
                      <a:r>
                        <a:rPr sz="900" spc="80" dirty="0">
                          <a:latin typeface="Calibri"/>
                          <a:cs typeface="Calibri"/>
                        </a:rPr>
                        <a:t>8060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1755" indent="-635">
                        <a:lnSpc>
                          <a:spcPts val="1000"/>
                        </a:lnSpc>
                        <a:spcBef>
                          <a:spcPts val="100"/>
                        </a:spcBef>
                      </a:pPr>
                      <a:r>
                        <a:rPr sz="900" spc="75" dirty="0">
                          <a:latin typeface="Calibri"/>
                          <a:cs typeface="Calibri"/>
                        </a:rPr>
                        <a:t>System</a:t>
                      </a:r>
                      <a:r>
                        <a:rPr sz="900" spc="15" dirty="0">
                          <a:latin typeface="Calibri"/>
                          <a:cs typeface="Calibri"/>
                        </a:rPr>
                        <a:t> </a:t>
                      </a:r>
                      <a:r>
                        <a:rPr sz="900" spc="65" dirty="0">
                          <a:latin typeface="Calibri"/>
                          <a:cs typeface="Calibri"/>
                        </a:rPr>
                        <a:t>modes </a:t>
                      </a:r>
                      <a:r>
                        <a:rPr sz="900" spc="45" dirty="0">
                          <a:latin typeface="Calibri"/>
                          <a:cs typeface="Calibri"/>
                        </a:rPr>
                        <a:t>allowing </a:t>
                      </a:r>
                      <a:r>
                        <a:rPr sz="900" spc="55" dirty="0">
                          <a:latin typeface="Calibri"/>
                          <a:cs typeface="Calibri"/>
                        </a:rPr>
                        <a:t>Humidification</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25095">
                        <a:lnSpc>
                          <a:spcPts val="1000"/>
                        </a:lnSpc>
                        <a:spcBef>
                          <a:spcPts val="100"/>
                        </a:spcBef>
                      </a:pPr>
                      <a:r>
                        <a:rPr sz="900" b="1" spc="100" dirty="0">
                          <a:latin typeface="Calibri"/>
                          <a:cs typeface="Calibri"/>
                        </a:rPr>
                        <a:t>Check</a:t>
                      </a:r>
                      <a:r>
                        <a:rPr sz="900" b="1" spc="5" dirty="0">
                          <a:latin typeface="Calibri"/>
                          <a:cs typeface="Calibri"/>
                        </a:rPr>
                        <a:t> </a:t>
                      </a:r>
                      <a:r>
                        <a:rPr sz="900" b="1" spc="70" dirty="0">
                          <a:latin typeface="Calibri"/>
                          <a:cs typeface="Calibri"/>
                        </a:rPr>
                        <a:t>box</a:t>
                      </a:r>
                      <a:r>
                        <a:rPr sz="900" b="1" spc="15" dirty="0">
                          <a:latin typeface="Calibri"/>
                          <a:cs typeface="Calibri"/>
                        </a:rPr>
                        <a:t> </a:t>
                      </a:r>
                      <a:r>
                        <a:rPr sz="900" b="1" spc="70" dirty="0">
                          <a:latin typeface="Calibri"/>
                          <a:cs typeface="Calibri"/>
                        </a:rPr>
                        <a:t>on</a:t>
                      </a:r>
                      <a:r>
                        <a:rPr sz="900" b="1" spc="10" dirty="0">
                          <a:latin typeface="Calibri"/>
                          <a:cs typeface="Calibri"/>
                        </a:rPr>
                        <a:t> </a:t>
                      </a:r>
                      <a:r>
                        <a:rPr sz="900" b="1" spc="65" dirty="0">
                          <a:latin typeface="Calibri"/>
                          <a:cs typeface="Calibri"/>
                        </a:rPr>
                        <a:t>screen </a:t>
                      </a:r>
                      <a:r>
                        <a:rPr sz="900" b="1" spc="55" dirty="0">
                          <a:latin typeface="Calibri"/>
                          <a:cs typeface="Calibri"/>
                        </a:rPr>
                        <a:t>for</a:t>
                      </a:r>
                      <a:r>
                        <a:rPr sz="900" b="1" spc="5" dirty="0">
                          <a:latin typeface="Calibri"/>
                          <a:cs typeface="Calibri"/>
                        </a:rPr>
                        <a:t> </a:t>
                      </a:r>
                      <a:r>
                        <a:rPr sz="900" b="1" spc="50" dirty="0">
                          <a:latin typeface="Calibri"/>
                          <a:cs typeface="Calibri"/>
                        </a:rPr>
                        <a:t>each:</a:t>
                      </a:r>
                      <a:endParaRPr sz="900" dirty="0">
                        <a:latin typeface="Calibri"/>
                        <a:cs typeface="Calibri"/>
                      </a:endParaRPr>
                    </a:p>
                    <a:p>
                      <a:pPr marL="177165" indent="-153035">
                        <a:lnSpc>
                          <a:spcPts val="940"/>
                        </a:lnSpc>
                        <a:buFont typeface="Calibri"/>
                        <a:buChar char="•"/>
                        <a:tabLst>
                          <a:tab pos="177800" algn="l"/>
                        </a:tabLst>
                      </a:pPr>
                      <a:r>
                        <a:rPr sz="900" spc="50" dirty="0">
                          <a:latin typeface="Calibri"/>
                          <a:cs typeface="Calibri"/>
                        </a:rPr>
                        <a:t>Heat</a:t>
                      </a:r>
                      <a:endParaRPr sz="900" dirty="0">
                        <a:latin typeface="Calibri"/>
                        <a:cs typeface="Calibri"/>
                      </a:endParaRPr>
                    </a:p>
                    <a:p>
                      <a:pPr marL="177165" indent="-153035">
                        <a:lnSpc>
                          <a:spcPts val="1040"/>
                        </a:lnSpc>
                        <a:buFont typeface="Calibri"/>
                        <a:buChar char="•"/>
                        <a:tabLst>
                          <a:tab pos="177800" algn="l"/>
                        </a:tabLst>
                      </a:pPr>
                      <a:r>
                        <a:rPr sz="900" spc="30" dirty="0">
                          <a:highlight>
                            <a:srgbClr val="FFFF00"/>
                          </a:highlight>
                          <a:latin typeface="Calibri"/>
                          <a:cs typeface="Calibri"/>
                        </a:rPr>
                        <a:t>Off</a:t>
                      </a:r>
                      <a:endParaRPr sz="900" dirty="0">
                        <a:highlight>
                          <a:srgbClr val="FFFF00"/>
                        </a:highlight>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45" dirty="0">
                          <a:latin typeface="Calibri"/>
                          <a:cs typeface="Calibri"/>
                        </a:rPr>
                        <a:t>Heat</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9370">
                        <a:lnSpc>
                          <a:spcPct val="92600"/>
                        </a:lnSpc>
                        <a:spcBef>
                          <a:spcPts val="80"/>
                        </a:spcBef>
                      </a:pPr>
                      <a:r>
                        <a:rPr sz="900" spc="70" dirty="0">
                          <a:latin typeface="Calibri"/>
                          <a:cs typeface="Calibri"/>
                        </a:rPr>
                        <a:t>Click</a:t>
                      </a:r>
                      <a:r>
                        <a:rPr sz="900" spc="-10" dirty="0">
                          <a:latin typeface="Calibri"/>
                          <a:cs typeface="Calibri"/>
                        </a:rPr>
                        <a:t> </a:t>
                      </a:r>
                      <a:r>
                        <a:rPr sz="900" spc="60" dirty="0">
                          <a:latin typeface="Calibri"/>
                          <a:cs typeface="Calibri"/>
                        </a:rPr>
                        <a:t>boxes</a:t>
                      </a:r>
                      <a:r>
                        <a:rPr sz="900" spc="-15" dirty="0">
                          <a:latin typeface="Calibri"/>
                          <a:cs typeface="Calibri"/>
                        </a:rPr>
                        <a:t> </a:t>
                      </a:r>
                      <a:r>
                        <a:rPr sz="900" spc="65" dirty="0">
                          <a:latin typeface="Calibri"/>
                          <a:cs typeface="Calibri"/>
                        </a:rPr>
                        <a:t>on</a:t>
                      </a:r>
                      <a:r>
                        <a:rPr sz="900" spc="-5" dirty="0">
                          <a:latin typeface="Calibri"/>
                          <a:cs typeface="Calibri"/>
                        </a:rPr>
                        <a:t> </a:t>
                      </a:r>
                      <a:r>
                        <a:rPr sz="900" spc="60" dirty="0">
                          <a:latin typeface="Calibri"/>
                          <a:cs typeface="Calibri"/>
                        </a:rPr>
                        <a:t>screen</a:t>
                      </a:r>
                      <a:r>
                        <a:rPr sz="900" spc="-10" dirty="0">
                          <a:latin typeface="Calibri"/>
                          <a:cs typeface="Calibri"/>
                        </a:rPr>
                        <a:t> </a:t>
                      </a:r>
                      <a:r>
                        <a:rPr sz="900" dirty="0">
                          <a:latin typeface="Calibri"/>
                          <a:cs typeface="Calibri"/>
                        </a:rPr>
                        <a:t>to</a:t>
                      </a:r>
                      <a:r>
                        <a:rPr sz="900" spc="-5" dirty="0">
                          <a:latin typeface="Calibri"/>
                          <a:cs typeface="Calibri"/>
                        </a:rPr>
                        <a:t> </a:t>
                      </a:r>
                      <a:r>
                        <a:rPr sz="900" spc="50" dirty="0">
                          <a:latin typeface="Calibri"/>
                          <a:cs typeface="Calibri"/>
                        </a:rPr>
                        <a:t>select</a:t>
                      </a:r>
                      <a:r>
                        <a:rPr sz="900" spc="-10" dirty="0">
                          <a:latin typeface="Calibri"/>
                          <a:cs typeface="Calibri"/>
                        </a:rPr>
                        <a:t> </a:t>
                      </a:r>
                      <a:r>
                        <a:rPr sz="900" spc="60" dirty="0">
                          <a:latin typeface="Calibri"/>
                          <a:cs typeface="Calibri"/>
                        </a:rPr>
                        <a:t>which</a:t>
                      </a:r>
                      <a:r>
                        <a:rPr sz="900" spc="-10" dirty="0">
                          <a:latin typeface="Calibri"/>
                          <a:cs typeface="Calibri"/>
                        </a:rPr>
                        <a:t> </a:t>
                      </a:r>
                      <a:r>
                        <a:rPr sz="900" spc="55" dirty="0">
                          <a:latin typeface="Calibri"/>
                          <a:cs typeface="Calibri"/>
                        </a:rPr>
                        <a:t>system </a:t>
                      </a:r>
                      <a:r>
                        <a:rPr sz="900" spc="70" dirty="0">
                          <a:latin typeface="Calibri"/>
                          <a:cs typeface="Calibri"/>
                        </a:rPr>
                        <a:t>modes</a:t>
                      </a:r>
                      <a:r>
                        <a:rPr sz="900" spc="50" dirty="0">
                          <a:latin typeface="Calibri"/>
                          <a:cs typeface="Calibri"/>
                        </a:rPr>
                        <a:t> </a:t>
                      </a:r>
                      <a:r>
                        <a:rPr sz="900" dirty="0">
                          <a:latin typeface="Calibri"/>
                          <a:cs typeface="Calibri"/>
                        </a:rPr>
                        <a:t>allow</a:t>
                      </a:r>
                      <a:r>
                        <a:rPr sz="900" spc="55" dirty="0">
                          <a:latin typeface="Calibri"/>
                          <a:cs typeface="Calibri"/>
                        </a:rPr>
                        <a:t> humidification. </a:t>
                      </a:r>
                      <a:r>
                        <a:rPr sz="900" dirty="0">
                          <a:latin typeface="Calibri"/>
                          <a:cs typeface="Calibri"/>
                        </a:rPr>
                        <a:t>If</a:t>
                      </a:r>
                      <a:r>
                        <a:rPr sz="900" spc="55" dirty="0">
                          <a:latin typeface="Calibri"/>
                          <a:cs typeface="Calibri"/>
                        </a:rPr>
                        <a:t> </a:t>
                      </a:r>
                      <a:r>
                        <a:rPr sz="900" spc="80" dirty="0">
                          <a:latin typeface="Calibri"/>
                          <a:cs typeface="Calibri"/>
                        </a:rPr>
                        <a:t>a</a:t>
                      </a:r>
                      <a:r>
                        <a:rPr sz="900" spc="55" dirty="0">
                          <a:latin typeface="Calibri"/>
                          <a:cs typeface="Calibri"/>
                        </a:rPr>
                        <a:t> box</a:t>
                      </a:r>
                      <a:r>
                        <a:rPr sz="900" spc="60" dirty="0">
                          <a:latin typeface="Calibri"/>
                          <a:cs typeface="Calibri"/>
                        </a:rPr>
                        <a:t> </a:t>
                      </a:r>
                      <a:r>
                        <a:rPr sz="900" spc="70" dirty="0">
                          <a:latin typeface="Calibri"/>
                          <a:cs typeface="Calibri"/>
                        </a:rPr>
                        <a:t>is</a:t>
                      </a:r>
                      <a:r>
                        <a:rPr sz="900" spc="55" dirty="0">
                          <a:latin typeface="Calibri"/>
                          <a:cs typeface="Calibri"/>
                        </a:rPr>
                        <a:t> </a:t>
                      </a:r>
                      <a:r>
                        <a:rPr sz="900" spc="70" dirty="0">
                          <a:latin typeface="Calibri"/>
                          <a:cs typeface="Calibri"/>
                        </a:rPr>
                        <a:t>NOT </a:t>
                      </a:r>
                      <a:r>
                        <a:rPr sz="900" spc="55" dirty="0">
                          <a:latin typeface="Calibri"/>
                          <a:cs typeface="Calibri"/>
                        </a:rPr>
                        <a:t>checked,</a:t>
                      </a:r>
                      <a:r>
                        <a:rPr sz="900" spc="75" dirty="0">
                          <a:latin typeface="Calibri"/>
                          <a:cs typeface="Calibri"/>
                        </a:rPr>
                        <a:t> </a:t>
                      </a:r>
                      <a:r>
                        <a:rPr sz="900" dirty="0">
                          <a:latin typeface="Calibri"/>
                          <a:cs typeface="Calibri"/>
                        </a:rPr>
                        <a:t>the</a:t>
                      </a:r>
                      <a:r>
                        <a:rPr sz="900" spc="75" dirty="0">
                          <a:latin typeface="Calibri"/>
                          <a:cs typeface="Calibri"/>
                        </a:rPr>
                        <a:t> </a:t>
                      </a:r>
                      <a:r>
                        <a:rPr sz="900" spc="50" dirty="0">
                          <a:latin typeface="Calibri"/>
                          <a:cs typeface="Calibri"/>
                        </a:rPr>
                        <a:t>thermostat</a:t>
                      </a:r>
                      <a:r>
                        <a:rPr sz="900" spc="75" dirty="0">
                          <a:latin typeface="Calibri"/>
                          <a:cs typeface="Calibri"/>
                        </a:rPr>
                        <a:t> </a:t>
                      </a:r>
                      <a:r>
                        <a:rPr sz="900" dirty="0">
                          <a:latin typeface="Calibri"/>
                          <a:cs typeface="Calibri"/>
                        </a:rPr>
                        <a:t>will</a:t>
                      </a:r>
                      <a:r>
                        <a:rPr sz="900" spc="75" dirty="0">
                          <a:latin typeface="Calibri"/>
                          <a:cs typeface="Calibri"/>
                        </a:rPr>
                        <a:t> </a:t>
                      </a:r>
                      <a:r>
                        <a:rPr sz="900" spc="95" dirty="0">
                          <a:latin typeface="Calibri"/>
                          <a:cs typeface="Calibri"/>
                        </a:rPr>
                        <a:t>NOT</a:t>
                      </a:r>
                      <a:r>
                        <a:rPr sz="900" spc="65" dirty="0">
                          <a:latin typeface="Calibri"/>
                          <a:cs typeface="Calibri"/>
                        </a:rPr>
                        <a:t> </a:t>
                      </a:r>
                      <a:r>
                        <a:rPr sz="900" spc="-10" dirty="0">
                          <a:latin typeface="Calibri"/>
                          <a:cs typeface="Calibri"/>
                        </a:rPr>
                        <a:t>allow</a:t>
                      </a:r>
                      <a:r>
                        <a:rPr sz="900" spc="60" dirty="0">
                          <a:latin typeface="Calibri"/>
                          <a:cs typeface="Calibri"/>
                        </a:rPr>
                        <a:t> humidification</a:t>
                      </a:r>
                      <a:r>
                        <a:rPr sz="900" spc="55" dirty="0">
                          <a:latin typeface="Calibri"/>
                          <a:cs typeface="Calibri"/>
                        </a:rPr>
                        <a:t> </a:t>
                      </a:r>
                      <a:r>
                        <a:rPr sz="900" dirty="0">
                          <a:latin typeface="Calibri"/>
                          <a:cs typeface="Calibri"/>
                        </a:rPr>
                        <a:t>to</a:t>
                      </a:r>
                      <a:r>
                        <a:rPr sz="900" spc="60" dirty="0">
                          <a:latin typeface="Calibri"/>
                          <a:cs typeface="Calibri"/>
                        </a:rPr>
                        <a:t> </a:t>
                      </a:r>
                      <a:r>
                        <a:rPr sz="900" spc="45" dirty="0">
                          <a:latin typeface="Calibri"/>
                          <a:cs typeface="Calibri"/>
                        </a:rPr>
                        <a:t>operate</a:t>
                      </a:r>
                      <a:r>
                        <a:rPr sz="900" spc="60" dirty="0">
                          <a:latin typeface="Calibri"/>
                          <a:cs typeface="Calibri"/>
                        </a:rPr>
                        <a:t> </a:t>
                      </a:r>
                      <a:r>
                        <a:rPr sz="900" spc="65" dirty="0">
                          <a:latin typeface="Calibri"/>
                          <a:cs typeface="Calibri"/>
                        </a:rPr>
                        <a:t>in</a:t>
                      </a:r>
                      <a:r>
                        <a:rPr sz="900" spc="60" dirty="0">
                          <a:latin typeface="Calibri"/>
                          <a:cs typeface="Calibri"/>
                        </a:rPr>
                        <a:t> </a:t>
                      </a:r>
                      <a:r>
                        <a:rPr sz="900" dirty="0">
                          <a:latin typeface="Calibri"/>
                          <a:cs typeface="Calibri"/>
                        </a:rPr>
                        <a:t>that</a:t>
                      </a:r>
                      <a:r>
                        <a:rPr sz="900" spc="60" dirty="0">
                          <a:latin typeface="Calibri"/>
                          <a:cs typeface="Calibri"/>
                        </a:rPr>
                        <a:t> </a:t>
                      </a:r>
                      <a:r>
                        <a:rPr sz="900" spc="-10" dirty="0">
                          <a:latin typeface="Calibri"/>
                          <a:cs typeface="Calibri"/>
                        </a:rPr>
                        <a:t>mode.</a:t>
                      </a:r>
                      <a:endParaRPr sz="900" dirty="0">
                        <a:latin typeface="Calibri"/>
                        <a:cs typeface="Calibri"/>
                      </a:endParaRPr>
                    </a:p>
                    <a:p>
                      <a:pPr marL="24765" marR="153670">
                        <a:lnSpc>
                          <a:spcPct val="92600"/>
                        </a:lnSpc>
                      </a:pPr>
                      <a:r>
                        <a:rPr sz="900" dirty="0">
                          <a:latin typeface="Calibri"/>
                          <a:cs typeface="Calibri"/>
                        </a:rPr>
                        <a:t>Heat:</a:t>
                      </a:r>
                      <a:r>
                        <a:rPr sz="900" spc="65" dirty="0">
                          <a:latin typeface="Calibri"/>
                          <a:cs typeface="Calibri"/>
                        </a:rPr>
                        <a:t> </a:t>
                      </a:r>
                      <a:r>
                        <a:rPr sz="900" spc="70" dirty="0">
                          <a:latin typeface="Calibri"/>
                          <a:cs typeface="Calibri"/>
                        </a:rPr>
                        <a:t>Includes</a:t>
                      </a:r>
                      <a:r>
                        <a:rPr sz="900" spc="55" dirty="0">
                          <a:latin typeface="Calibri"/>
                          <a:cs typeface="Calibri"/>
                        </a:rPr>
                        <a:t> </a:t>
                      </a:r>
                      <a:r>
                        <a:rPr sz="900" spc="50" dirty="0">
                          <a:latin typeface="Calibri"/>
                          <a:cs typeface="Calibri"/>
                        </a:rPr>
                        <a:t>Heat,</a:t>
                      </a:r>
                      <a:r>
                        <a:rPr sz="900" spc="65" dirty="0">
                          <a:latin typeface="Calibri"/>
                          <a:cs typeface="Calibri"/>
                        </a:rPr>
                        <a:t> </a:t>
                      </a:r>
                      <a:r>
                        <a:rPr sz="900" spc="75" dirty="0">
                          <a:latin typeface="Calibri"/>
                          <a:cs typeface="Calibri"/>
                        </a:rPr>
                        <a:t>Emergency</a:t>
                      </a:r>
                      <a:r>
                        <a:rPr sz="900" spc="60" dirty="0">
                          <a:latin typeface="Calibri"/>
                          <a:cs typeface="Calibri"/>
                        </a:rPr>
                        <a:t> </a:t>
                      </a:r>
                      <a:r>
                        <a:rPr sz="900" spc="70" dirty="0">
                          <a:latin typeface="Calibri"/>
                          <a:cs typeface="Calibri"/>
                        </a:rPr>
                        <a:t>Heat</a:t>
                      </a:r>
                      <a:r>
                        <a:rPr sz="900" spc="60" dirty="0">
                          <a:latin typeface="Calibri"/>
                          <a:cs typeface="Calibri"/>
                        </a:rPr>
                        <a:t> </a:t>
                      </a:r>
                      <a:r>
                        <a:rPr sz="900" spc="55" dirty="0">
                          <a:latin typeface="Calibri"/>
                          <a:cs typeface="Calibri"/>
                        </a:rPr>
                        <a:t>and </a:t>
                      </a:r>
                      <a:r>
                        <a:rPr sz="900" dirty="0">
                          <a:latin typeface="Calibri"/>
                          <a:cs typeface="Calibri"/>
                        </a:rPr>
                        <a:t>Auto.</a:t>
                      </a:r>
                      <a:r>
                        <a:rPr sz="900" spc="110" dirty="0">
                          <a:latin typeface="Calibri"/>
                          <a:cs typeface="Calibri"/>
                        </a:rPr>
                        <a:t> </a:t>
                      </a:r>
                      <a:r>
                        <a:rPr sz="900" dirty="0">
                          <a:latin typeface="Calibri"/>
                          <a:cs typeface="Calibri"/>
                        </a:rPr>
                        <a:t>If</a:t>
                      </a:r>
                      <a:r>
                        <a:rPr sz="900" spc="110" dirty="0">
                          <a:latin typeface="Calibri"/>
                          <a:cs typeface="Calibri"/>
                        </a:rPr>
                        <a:t> </a:t>
                      </a:r>
                      <a:r>
                        <a:rPr sz="900" dirty="0">
                          <a:latin typeface="Calibri"/>
                          <a:cs typeface="Calibri"/>
                        </a:rPr>
                        <a:t>the</a:t>
                      </a:r>
                      <a:r>
                        <a:rPr sz="900" spc="105" dirty="0">
                          <a:latin typeface="Calibri"/>
                          <a:cs typeface="Calibri"/>
                        </a:rPr>
                        <a:t> </a:t>
                      </a:r>
                      <a:r>
                        <a:rPr sz="900" spc="65" dirty="0">
                          <a:latin typeface="Calibri"/>
                          <a:cs typeface="Calibri"/>
                        </a:rPr>
                        <a:t>system</a:t>
                      </a:r>
                      <a:r>
                        <a:rPr sz="900" spc="114" dirty="0">
                          <a:latin typeface="Calibri"/>
                          <a:cs typeface="Calibri"/>
                        </a:rPr>
                        <a:t> </a:t>
                      </a:r>
                      <a:r>
                        <a:rPr sz="900" spc="70" dirty="0">
                          <a:latin typeface="Calibri"/>
                          <a:cs typeface="Calibri"/>
                        </a:rPr>
                        <a:t>is</a:t>
                      </a:r>
                      <a:r>
                        <a:rPr sz="900" spc="114" dirty="0">
                          <a:latin typeface="Calibri"/>
                          <a:cs typeface="Calibri"/>
                        </a:rPr>
                        <a:t> </a:t>
                      </a:r>
                      <a:r>
                        <a:rPr sz="900" spc="65" dirty="0">
                          <a:latin typeface="Calibri"/>
                          <a:cs typeface="Calibri"/>
                        </a:rPr>
                        <a:t>in</a:t>
                      </a:r>
                      <a:r>
                        <a:rPr sz="900" spc="105" dirty="0">
                          <a:latin typeface="Calibri"/>
                          <a:cs typeface="Calibri"/>
                        </a:rPr>
                        <a:t> </a:t>
                      </a:r>
                      <a:r>
                        <a:rPr sz="900" dirty="0">
                          <a:latin typeface="Calibri"/>
                          <a:cs typeface="Calibri"/>
                        </a:rPr>
                        <a:t>Auto</a:t>
                      </a:r>
                      <a:r>
                        <a:rPr sz="900" spc="110" dirty="0">
                          <a:latin typeface="Calibri"/>
                          <a:cs typeface="Calibri"/>
                        </a:rPr>
                        <a:t> </a:t>
                      </a:r>
                      <a:r>
                        <a:rPr sz="900" dirty="0">
                          <a:latin typeface="Calibri"/>
                          <a:cs typeface="Calibri"/>
                        </a:rPr>
                        <a:t>mode,</a:t>
                      </a:r>
                      <a:r>
                        <a:rPr sz="900" spc="105" dirty="0">
                          <a:latin typeface="Calibri"/>
                          <a:cs typeface="Calibri"/>
                        </a:rPr>
                        <a:t> </a:t>
                      </a:r>
                      <a:r>
                        <a:rPr sz="900" spc="-25" dirty="0">
                          <a:latin typeface="Calibri"/>
                          <a:cs typeface="Calibri"/>
                        </a:rPr>
                        <a:t>the</a:t>
                      </a:r>
                      <a:r>
                        <a:rPr sz="900" spc="50" dirty="0">
                          <a:latin typeface="Calibri"/>
                          <a:cs typeface="Calibri"/>
                        </a:rPr>
                        <a:t> thermostat</a:t>
                      </a:r>
                      <a:r>
                        <a:rPr sz="900" spc="105" dirty="0">
                          <a:latin typeface="Calibri"/>
                          <a:cs typeface="Calibri"/>
                        </a:rPr>
                        <a:t> </a:t>
                      </a:r>
                      <a:r>
                        <a:rPr sz="900" dirty="0">
                          <a:latin typeface="Calibri"/>
                          <a:cs typeface="Calibri"/>
                        </a:rPr>
                        <a:t>will</a:t>
                      </a:r>
                      <a:r>
                        <a:rPr sz="900" spc="110" dirty="0">
                          <a:latin typeface="Calibri"/>
                          <a:cs typeface="Calibri"/>
                        </a:rPr>
                        <a:t> </a:t>
                      </a:r>
                      <a:r>
                        <a:rPr sz="900" dirty="0">
                          <a:latin typeface="Calibri"/>
                          <a:cs typeface="Calibri"/>
                        </a:rPr>
                        <a:t>allow</a:t>
                      </a:r>
                      <a:r>
                        <a:rPr sz="900" spc="114" dirty="0">
                          <a:latin typeface="Calibri"/>
                          <a:cs typeface="Calibri"/>
                        </a:rPr>
                        <a:t> </a:t>
                      </a:r>
                      <a:r>
                        <a:rPr sz="900" spc="60" dirty="0">
                          <a:latin typeface="Calibri"/>
                          <a:cs typeface="Calibri"/>
                        </a:rPr>
                        <a:t>humidification</a:t>
                      </a:r>
                      <a:r>
                        <a:rPr sz="900" spc="110" dirty="0">
                          <a:latin typeface="Calibri"/>
                          <a:cs typeface="Calibri"/>
                        </a:rPr>
                        <a:t> </a:t>
                      </a:r>
                      <a:r>
                        <a:rPr sz="900" dirty="0">
                          <a:latin typeface="Calibri"/>
                          <a:cs typeface="Calibri"/>
                        </a:rPr>
                        <a:t>if</a:t>
                      </a:r>
                      <a:r>
                        <a:rPr sz="900" spc="110" dirty="0">
                          <a:latin typeface="Calibri"/>
                          <a:cs typeface="Calibri"/>
                        </a:rPr>
                        <a:t> </a:t>
                      </a:r>
                      <a:r>
                        <a:rPr sz="900" spc="25" dirty="0">
                          <a:latin typeface="Calibri"/>
                          <a:cs typeface="Calibri"/>
                        </a:rPr>
                        <a:t>the </a:t>
                      </a:r>
                      <a:r>
                        <a:rPr sz="900" spc="65" dirty="0">
                          <a:latin typeface="Calibri"/>
                          <a:cs typeface="Calibri"/>
                        </a:rPr>
                        <a:t>last</a:t>
                      </a:r>
                      <a:r>
                        <a:rPr sz="900" spc="35" dirty="0">
                          <a:latin typeface="Calibri"/>
                          <a:cs typeface="Calibri"/>
                        </a:rPr>
                        <a:t> </a:t>
                      </a:r>
                      <a:r>
                        <a:rPr sz="900" spc="60" dirty="0">
                          <a:latin typeface="Calibri"/>
                          <a:cs typeface="Calibri"/>
                        </a:rPr>
                        <a:t>call</a:t>
                      </a:r>
                      <a:r>
                        <a:rPr sz="900" spc="40" dirty="0">
                          <a:latin typeface="Calibri"/>
                          <a:cs typeface="Calibri"/>
                        </a:rPr>
                        <a:t> </a:t>
                      </a:r>
                      <a:r>
                        <a:rPr sz="900" spc="60" dirty="0">
                          <a:latin typeface="Calibri"/>
                          <a:cs typeface="Calibri"/>
                        </a:rPr>
                        <a:t>was</a:t>
                      </a:r>
                      <a:r>
                        <a:rPr sz="900" spc="45" dirty="0">
                          <a:latin typeface="Calibri"/>
                          <a:cs typeface="Calibri"/>
                        </a:rPr>
                        <a:t> </a:t>
                      </a:r>
                      <a:r>
                        <a:rPr sz="900" dirty="0">
                          <a:latin typeface="Calibri"/>
                          <a:cs typeface="Calibri"/>
                        </a:rPr>
                        <a:t>for</a:t>
                      </a:r>
                      <a:r>
                        <a:rPr sz="900" spc="40" dirty="0">
                          <a:latin typeface="Calibri"/>
                          <a:cs typeface="Calibri"/>
                        </a:rPr>
                        <a:t> </a:t>
                      </a:r>
                      <a:r>
                        <a:rPr sz="900" spc="-10" dirty="0">
                          <a:latin typeface="Calibri"/>
                          <a:cs typeface="Calibri"/>
                        </a:rPr>
                        <a:t>heat.</a:t>
                      </a:r>
                      <a:endParaRPr sz="900" dirty="0">
                        <a:latin typeface="Calibri"/>
                        <a:cs typeface="Calibri"/>
                      </a:endParaRPr>
                    </a:p>
                    <a:p>
                      <a:pPr marL="24765" marR="40640">
                        <a:lnSpc>
                          <a:spcPts val="1000"/>
                        </a:lnSpc>
                        <a:spcBef>
                          <a:spcPts val="20"/>
                        </a:spcBef>
                      </a:pPr>
                      <a:r>
                        <a:rPr sz="900" dirty="0">
                          <a:latin typeface="Calibri"/>
                          <a:cs typeface="Calibri"/>
                        </a:rPr>
                        <a:t>Off:</a:t>
                      </a:r>
                      <a:r>
                        <a:rPr sz="900" spc="70" dirty="0">
                          <a:latin typeface="Calibri"/>
                          <a:cs typeface="Calibri"/>
                        </a:rPr>
                        <a:t> </a:t>
                      </a:r>
                      <a:r>
                        <a:rPr sz="900" spc="60" dirty="0">
                          <a:latin typeface="Calibri"/>
                          <a:cs typeface="Calibri"/>
                        </a:rPr>
                        <a:t>The</a:t>
                      </a:r>
                      <a:r>
                        <a:rPr sz="900" spc="85" dirty="0">
                          <a:latin typeface="Calibri"/>
                          <a:cs typeface="Calibri"/>
                        </a:rPr>
                        <a:t> </a:t>
                      </a:r>
                      <a:r>
                        <a:rPr sz="900" spc="50" dirty="0">
                          <a:latin typeface="Calibri"/>
                          <a:cs typeface="Calibri"/>
                        </a:rPr>
                        <a:t>thermostat</a:t>
                      </a:r>
                      <a:r>
                        <a:rPr sz="900" spc="85" dirty="0">
                          <a:latin typeface="Calibri"/>
                          <a:cs typeface="Calibri"/>
                        </a:rPr>
                        <a:t> </a:t>
                      </a:r>
                      <a:r>
                        <a:rPr sz="900" dirty="0">
                          <a:latin typeface="Calibri"/>
                          <a:cs typeface="Calibri"/>
                        </a:rPr>
                        <a:t>will</a:t>
                      </a:r>
                      <a:r>
                        <a:rPr sz="900" spc="80" dirty="0">
                          <a:latin typeface="Calibri"/>
                          <a:cs typeface="Calibri"/>
                        </a:rPr>
                        <a:t> </a:t>
                      </a:r>
                      <a:r>
                        <a:rPr sz="900" dirty="0">
                          <a:latin typeface="Calibri"/>
                          <a:cs typeface="Calibri"/>
                        </a:rPr>
                        <a:t>allow</a:t>
                      </a:r>
                      <a:r>
                        <a:rPr sz="900" spc="85" dirty="0">
                          <a:latin typeface="Calibri"/>
                          <a:cs typeface="Calibri"/>
                        </a:rPr>
                        <a:t> </a:t>
                      </a:r>
                      <a:r>
                        <a:rPr sz="900" spc="50" dirty="0">
                          <a:latin typeface="Calibri"/>
                          <a:cs typeface="Calibri"/>
                        </a:rPr>
                        <a:t>humidification </a:t>
                      </a:r>
                      <a:r>
                        <a:rPr sz="900" spc="55" dirty="0">
                          <a:latin typeface="Calibri"/>
                          <a:cs typeface="Calibri"/>
                        </a:rPr>
                        <a:t>when</a:t>
                      </a:r>
                      <a:r>
                        <a:rPr sz="900" spc="40" dirty="0">
                          <a:latin typeface="Calibri"/>
                          <a:cs typeface="Calibri"/>
                        </a:rPr>
                        <a:t> </a:t>
                      </a:r>
                      <a:r>
                        <a:rPr sz="900" dirty="0">
                          <a:latin typeface="Calibri"/>
                          <a:cs typeface="Calibri"/>
                        </a:rPr>
                        <a:t>the</a:t>
                      </a:r>
                      <a:r>
                        <a:rPr sz="900" spc="40" dirty="0">
                          <a:latin typeface="Calibri"/>
                          <a:cs typeface="Calibri"/>
                        </a:rPr>
                        <a:t> </a:t>
                      </a:r>
                      <a:r>
                        <a:rPr sz="900" spc="65" dirty="0">
                          <a:latin typeface="Calibri"/>
                          <a:cs typeface="Calibri"/>
                        </a:rPr>
                        <a:t>system</a:t>
                      </a:r>
                      <a:r>
                        <a:rPr sz="900" spc="40" dirty="0">
                          <a:latin typeface="Calibri"/>
                          <a:cs typeface="Calibri"/>
                        </a:rPr>
                        <a:t> </a:t>
                      </a:r>
                      <a:r>
                        <a:rPr sz="900" spc="60" dirty="0">
                          <a:latin typeface="Calibri"/>
                          <a:cs typeface="Calibri"/>
                        </a:rPr>
                        <a:t>setting</a:t>
                      </a:r>
                      <a:r>
                        <a:rPr sz="900" spc="45" dirty="0">
                          <a:latin typeface="Calibri"/>
                          <a:cs typeface="Calibri"/>
                        </a:rPr>
                        <a:t> </a:t>
                      </a:r>
                      <a:r>
                        <a:rPr sz="900" spc="70" dirty="0">
                          <a:latin typeface="Calibri"/>
                          <a:cs typeface="Calibri"/>
                        </a:rPr>
                        <a:t>is</a:t>
                      </a:r>
                      <a:r>
                        <a:rPr sz="900" spc="40" dirty="0">
                          <a:latin typeface="Calibri"/>
                          <a:cs typeface="Calibri"/>
                        </a:rPr>
                        <a:t> </a:t>
                      </a:r>
                      <a:r>
                        <a:rPr sz="900" spc="-20" dirty="0">
                          <a:latin typeface="Calibri"/>
                          <a:cs typeface="Calibri"/>
                        </a:rPr>
                        <a:t>Off.</a:t>
                      </a:r>
                      <a:endParaRPr sz="900" dirty="0">
                        <a:latin typeface="Calibri"/>
                        <a:cs typeface="Calibri"/>
                      </a:endParaRPr>
                    </a:p>
                    <a:p>
                      <a:pPr marL="24765">
                        <a:lnSpc>
                          <a:spcPts val="980"/>
                        </a:lnSpc>
                      </a:pPr>
                      <a:r>
                        <a:rPr sz="900" spc="75" dirty="0">
                          <a:latin typeface="Calibri"/>
                          <a:cs typeface="Calibri"/>
                        </a:rPr>
                        <a:t>See</a:t>
                      </a:r>
                      <a:r>
                        <a:rPr sz="900" spc="50" dirty="0">
                          <a:latin typeface="Calibri"/>
                          <a:cs typeface="Calibri"/>
                        </a:rPr>
                        <a:t> </a:t>
                      </a:r>
                      <a:r>
                        <a:rPr sz="900" dirty="0">
                          <a:latin typeface="Calibri"/>
                          <a:cs typeface="Calibri"/>
                        </a:rPr>
                        <a:t>“Set</a:t>
                      </a:r>
                      <a:r>
                        <a:rPr sz="900" spc="50" dirty="0">
                          <a:latin typeface="Calibri"/>
                          <a:cs typeface="Calibri"/>
                        </a:rPr>
                        <a:t> </a:t>
                      </a:r>
                      <a:r>
                        <a:rPr sz="900" spc="80" dirty="0">
                          <a:latin typeface="Calibri"/>
                          <a:cs typeface="Calibri"/>
                        </a:rPr>
                        <a:t>up</a:t>
                      </a:r>
                      <a:r>
                        <a:rPr sz="900" spc="45" dirty="0">
                          <a:latin typeface="Calibri"/>
                          <a:cs typeface="Calibri"/>
                        </a:rPr>
                        <a:t> </a:t>
                      </a:r>
                      <a:r>
                        <a:rPr sz="900" spc="55" dirty="0">
                          <a:latin typeface="Calibri"/>
                          <a:cs typeface="Calibri"/>
                        </a:rPr>
                        <a:t>Humidification”</a:t>
                      </a:r>
                      <a:r>
                        <a:rPr sz="900" spc="50" dirty="0">
                          <a:latin typeface="Calibri"/>
                          <a:cs typeface="Calibri"/>
                        </a:rPr>
                        <a:t> </a:t>
                      </a:r>
                      <a:r>
                        <a:rPr sz="900" spc="65" dirty="0">
                          <a:latin typeface="Calibri"/>
                          <a:cs typeface="Calibri"/>
                        </a:rPr>
                        <a:t>on</a:t>
                      </a:r>
                      <a:r>
                        <a:rPr sz="900" spc="45" dirty="0">
                          <a:latin typeface="Calibri"/>
                          <a:cs typeface="Calibri"/>
                        </a:rPr>
                        <a:t> </a:t>
                      </a:r>
                      <a:r>
                        <a:rPr sz="900" spc="75" dirty="0">
                          <a:latin typeface="Calibri"/>
                          <a:cs typeface="Calibri"/>
                        </a:rPr>
                        <a:t>page</a:t>
                      </a:r>
                      <a:r>
                        <a:rPr sz="900" spc="50" dirty="0">
                          <a:latin typeface="Calibri"/>
                          <a:cs typeface="Calibri"/>
                        </a:rPr>
                        <a:t> </a:t>
                      </a:r>
                      <a:r>
                        <a:rPr sz="900" spc="30" dirty="0">
                          <a:latin typeface="Calibri"/>
                          <a:cs typeface="Calibri"/>
                        </a:rPr>
                        <a:t>35.</a:t>
                      </a:r>
                      <a:endParaRPr sz="900" dirty="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6"/>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5920589" y="370223"/>
            <a:ext cx="4074343" cy="580352"/>
          </a:xfrm>
          <a:prstGeom prst="rect">
            <a:avLst/>
          </a:prstGeom>
        </p:spPr>
        <p:txBody>
          <a:bodyPr vert="horz" wrap="square" lIns="0" tIns="12508" rIns="0" bIns="0" rtlCol="0">
            <a:spAutoFit/>
          </a:bodyPr>
          <a:lstStyle/>
          <a:p>
            <a:pPr marL="1587133">
              <a:spcBef>
                <a:spcPts val="98"/>
              </a:spcBef>
            </a:pPr>
            <a:r>
              <a:rPr sz="886" i="1" spc="84" dirty="0">
                <a:latin typeface="Calibri"/>
                <a:cs typeface="Calibri"/>
              </a:rPr>
              <a:t>T10</a:t>
            </a:r>
            <a:r>
              <a:rPr sz="886" i="1" spc="5"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0" dirty="0">
                <a:latin typeface="Calibri"/>
                <a:cs typeface="Calibri"/>
              </a:rPr>
              <a:t> </a:t>
            </a:r>
            <a:r>
              <a:rPr sz="886" i="1" spc="59"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a:p>
            <a:pPr>
              <a:lnSpc>
                <a:spcPct val="100000"/>
              </a:lnSpc>
            </a:pPr>
            <a:endParaRPr sz="1083">
              <a:latin typeface="Calibri"/>
              <a:cs typeface="Calibri"/>
            </a:endParaRPr>
          </a:p>
          <a:p>
            <a:pPr marL="12507">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44"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sp>
        <p:nvSpPr>
          <p:cNvPr id="3" name="object 3"/>
          <p:cNvSpPr txBox="1"/>
          <p:nvPr/>
        </p:nvSpPr>
        <p:spPr>
          <a:xfrm>
            <a:off x="6697305"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25</a:t>
            </a:r>
            <a:endParaRPr sz="591">
              <a:latin typeface="Calibri"/>
              <a:cs typeface="Calibri"/>
            </a:endParaRPr>
          </a:p>
        </p:txBody>
      </p:sp>
      <p:sp>
        <p:nvSpPr>
          <p:cNvPr id="4" name="object 4"/>
          <p:cNvSpPr txBox="1"/>
          <p:nvPr/>
        </p:nvSpPr>
        <p:spPr>
          <a:xfrm>
            <a:off x="9455227" y="9543780"/>
            <a:ext cx="539077" cy="103552"/>
          </a:xfrm>
          <a:prstGeom prst="rect">
            <a:avLst/>
          </a:prstGeom>
        </p:spPr>
        <p:txBody>
          <a:bodyPr vert="horz" wrap="square" lIns="0" tIns="12508" rIns="0" bIns="0" rtlCol="0">
            <a:spAutoFit/>
          </a:bodyPr>
          <a:lstStyle/>
          <a:p>
            <a:pPr marL="12507">
              <a:spcBef>
                <a:spcPts val="98"/>
              </a:spcBef>
            </a:pPr>
            <a:r>
              <a:rPr sz="591" spc="59" dirty="0">
                <a:latin typeface="Calibri"/>
                <a:cs typeface="Calibri"/>
              </a:rPr>
              <a:t>33-</a:t>
            </a:r>
            <a:r>
              <a:rPr sz="591" dirty="0">
                <a:latin typeface="Calibri"/>
                <a:cs typeface="Calibri"/>
              </a:rPr>
              <a:t>00462—</a:t>
            </a:r>
            <a:r>
              <a:rPr sz="591" spc="39" dirty="0">
                <a:latin typeface="Calibri"/>
                <a:cs typeface="Calibri"/>
              </a:rPr>
              <a:t>03</a:t>
            </a:r>
            <a:endParaRPr sz="591">
              <a:latin typeface="Calibri"/>
              <a:cs typeface="Calibri"/>
            </a:endParaRPr>
          </a:p>
        </p:txBody>
      </p:sp>
      <p:graphicFrame>
        <p:nvGraphicFramePr>
          <p:cNvPr id="5" name="object 5"/>
          <p:cNvGraphicFramePr>
            <a:graphicFrameLocks noGrp="1"/>
          </p:cNvGraphicFramePr>
          <p:nvPr/>
        </p:nvGraphicFramePr>
        <p:xfrm>
          <a:off x="3524134" y="999981"/>
          <a:ext cx="6384491" cy="7603980"/>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2051242">
                <a:tc>
                  <a:txBody>
                    <a:bodyPr/>
                    <a:lstStyle/>
                    <a:p>
                      <a:pPr marL="24765">
                        <a:lnSpc>
                          <a:spcPts val="1075"/>
                        </a:lnSpc>
                      </a:pPr>
                      <a:r>
                        <a:rPr sz="900" spc="80" dirty="0">
                          <a:latin typeface="Calibri"/>
                          <a:cs typeface="Calibri"/>
                        </a:rPr>
                        <a:t>8070</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69850" indent="-635">
                        <a:lnSpc>
                          <a:spcPts val="1000"/>
                        </a:lnSpc>
                        <a:spcBef>
                          <a:spcPts val="95"/>
                        </a:spcBef>
                      </a:pPr>
                      <a:r>
                        <a:rPr sz="900" spc="60" dirty="0">
                          <a:latin typeface="Calibri"/>
                          <a:cs typeface="Calibri"/>
                        </a:rPr>
                        <a:t>Humidification </a:t>
                      </a:r>
                      <a:r>
                        <a:rPr sz="900" spc="45" dirty="0">
                          <a:latin typeface="Calibri"/>
                          <a:cs typeface="Calibri"/>
                        </a:rPr>
                        <a:t>Control</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177165" marR="38100" indent="-152400">
                        <a:lnSpc>
                          <a:spcPts val="1000"/>
                        </a:lnSpc>
                        <a:spcBef>
                          <a:spcPts val="95"/>
                        </a:spcBef>
                        <a:buFont typeface="Calibri"/>
                        <a:buChar char="•"/>
                        <a:tabLst>
                          <a:tab pos="177800" algn="l"/>
                        </a:tabLst>
                      </a:pPr>
                      <a:r>
                        <a:rPr sz="900" spc="70" dirty="0">
                          <a:latin typeface="Calibri"/>
                          <a:cs typeface="Calibri"/>
                        </a:rPr>
                        <a:t>Humidify</a:t>
                      </a:r>
                      <a:r>
                        <a:rPr sz="900" spc="-30" dirty="0">
                          <a:latin typeface="Calibri"/>
                          <a:cs typeface="Calibri"/>
                        </a:rPr>
                        <a:t> </a:t>
                      </a:r>
                      <a:r>
                        <a:rPr sz="900" spc="65" dirty="0">
                          <a:latin typeface="Calibri"/>
                          <a:cs typeface="Calibri"/>
                        </a:rPr>
                        <a:t>Only</a:t>
                      </a:r>
                      <a:r>
                        <a:rPr sz="900" spc="-25" dirty="0">
                          <a:latin typeface="Calibri"/>
                          <a:cs typeface="Calibri"/>
                        </a:rPr>
                        <a:t> </a:t>
                      </a:r>
                      <a:r>
                        <a:rPr sz="900" spc="35" dirty="0">
                          <a:latin typeface="Calibri"/>
                          <a:cs typeface="Calibri"/>
                        </a:rPr>
                        <a:t>when </a:t>
                      </a:r>
                      <a:r>
                        <a:rPr sz="900" spc="70" dirty="0">
                          <a:latin typeface="Calibri"/>
                          <a:cs typeface="Calibri"/>
                        </a:rPr>
                        <a:t>Heat</a:t>
                      </a:r>
                      <a:r>
                        <a:rPr sz="900" spc="5" dirty="0">
                          <a:latin typeface="Calibri"/>
                          <a:cs typeface="Calibri"/>
                        </a:rPr>
                        <a:t> </a:t>
                      </a:r>
                      <a:r>
                        <a:rPr sz="900" spc="70" dirty="0">
                          <a:latin typeface="Calibri"/>
                          <a:cs typeface="Calibri"/>
                        </a:rPr>
                        <a:t>is</a:t>
                      </a:r>
                      <a:r>
                        <a:rPr sz="900" spc="5" dirty="0">
                          <a:latin typeface="Calibri"/>
                          <a:cs typeface="Calibri"/>
                        </a:rPr>
                        <a:t> </a:t>
                      </a:r>
                      <a:r>
                        <a:rPr sz="900" spc="65" dirty="0">
                          <a:latin typeface="Calibri"/>
                          <a:cs typeface="Calibri"/>
                        </a:rPr>
                        <a:t>On</a:t>
                      </a:r>
                      <a:endParaRPr sz="900">
                        <a:latin typeface="Calibri"/>
                        <a:cs typeface="Calibri"/>
                      </a:endParaRPr>
                    </a:p>
                    <a:p>
                      <a:pPr marL="177165" marR="38100" indent="-152400">
                        <a:lnSpc>
                          <a:spcPts val="1000"/>
                        </a:lnSpc>
                        <a:spcBef>
                          <a:spcPts val="5"/>
                        </a:spcBef>
                        <a:buFont typeface="Calibri"/>
                        <a:buChar char="•"/>
                        <a:tabLst>
                          <a:tab pos="177800" algn="l"/>
                        </a:tabLst>
                      </a:pPr>
                      <a:r>
                        <a:rPr sz="900" spc="70" dirty="0">
                          <a:latin typeface="Calibri"/>
                          <a:cs typeface="Calibri"/>
                        </a:rPr>
                        <a:t>Humidify</a:t>
                      </a:r>
                      <a:r>
                        <a:rPr sz="900" spc="-30" dirty="0">
                          <a:latin typeface="Calibri"/>
                          <a:cs typeface="Calibri"/>
                        </a:rPr>
                        <a:t> </a:t>
                      </a:r>
                      <a:r>
                        <a:rPr sz="900" spc="65" dirty="0">
                          <a:latin typeface="Calibri"/>
                          <a:cs typeface="Calibri"/>
                        </a:rPr>
                        <a:t>Only</a:t>
                      </a:r>
                      <a:r>
                        <a:rPr sz="900" spc="-25" dirty="0">
                          <a:latin typeface="Calibri"/>
                          <a:cs typeface="Calibri"/>
                        </a:rPr>
                        <a:t> </a:t>
                      </a:r>
                      <a:r>
                        <a:rPr sz="900" spc="35" dirty="0">
                          <a:latin typeface="Calibri"/>
                          <a:cs typeface="Calibri"/>
                        </a:rPr>
                        <a:t>when </a:t>
                      </a:r>
                      <a:r>
                        <a:rPr sz="900" spc="95" dirty="0">
                          <a:latin typeface="Calibri"/>
                          <a:cs typeface="Calibri"/>
                        </a:rPr>
                        <a:t>Fan</a:t>
                      </a:r>
                      <a:r>
                        <a:rPr sz="900" spc="5" dirty="0">
                          <a:latin typeface="Calibri"/>
                          <a:cs typeface="Calibri"/>
                        </a:rPr>
                        <a:t> </a:t>
                      </a:r>
                      <a:r>
                        <a:rPr sz="900" spc="70" dirty="0">
                          <a:latin typeface="Calibri"/>
                          <a:cs typeface="Calibri"/>
                        </a:rPr>
                        <a:t>is</a:t>
                      </a:r>
                      <a:r>
                        <a:rPr sz="900" spc="10" dirty="0">
                          <a:latin typeface="Calibri"/>
                          <a:cs typeface="Calibri"/>
                        </a:rPr>
                        <a:t> </a:t>
                      </a:r>
                      <a:r>
                        <a:rPr sz="900" spc="70" dirty="0">
                          <a:latin typeface="Calibri"/>
                          <a:cs typeface="Calibri"/>
                        </a:rPr>
                        <a:t>On</a:t>
                      </a:r>
                      <a:endParaRPr sz="900">
                        <a:latin typeface="Calibri"/>
                        <a:cs typeface="Calibri"/>
                      </a:endParaRPr>
                    </a:p>
                    <a:p>
                      <a:pPr marL="177165" indent="-153035">
                        <a:lnSpc>
                          <a:spcPts val="940"/>
                        </a:lnSpc>
                        <a:buFont typeface="Calibri"/>
                        <a:buChar char="•"/>
                        <a:tabLst>
                          <a:tab pos="177800" algn="l"/>
                        </a:tabLst>
                      </a:pPr>
                      <a:r>
                        <a:rPr sz="900" spc="70" dirty="0">
                          <a:latin typeface="Calibri"/>
                          <a:cs typeface="Calibri"/>
                        </a:rPr>
                        <a:t>Humidify</a:t>
                      </a:r>
                      <a:r>
                        <a:rPr sz="900" spc="20" dirty="0">
                          <a:latin typeface="Calibri"/>
                          <a:cs typeface="Calibri"/>
                        </a:rPr>
                        <a:t> </a:t>
                      </a:r>
                      <a:r>
                        <a:rPr sz="900" spc="40" dirty="0">
                          <a:latin typeface="Calibri"/>
                          <a:cs typeface="Calibri"/>
                        </a:rPr>
                        <a:t>on</a:t>
                      </a:r>
                      <a:endParaRPr sz="900">
                        <a:latin typeface="Calibri"/>
                        <a:cs typeface="Calibri"/>
                      </a:endParaRPr>
                    </a:p>
                    <a:p>
                      <a:pPr marL="177165" marR="428625">
                        <a:lnSpc>
                          <a:spcPct val="92500"/>
                        </a:lnSpc>
                        <a:spcBef>
                          <a:spcPts val="40"/>
                        </a:spcBef>
                      </a:pPr>
                      <a:r>
                        <a:rPr sz="900" spc="60" dirty="0">
                          <a:latin typeface="Calibri"/>
                          <a:cs typeface="Calibri"/>
                        </a:rPr>
                        <a:t>Demand: </a:t>
                      </a:r>
                      <a:r>
                        <a:rPr sz="900" spc="50" dirty="0">
                          <a:latin typeface="Calibri"/>
                          <a:cs typeface="Calibri"/>
                        </a:rPr>
                        <a:t>Thermostat </a:t>
                      </a:r>
                      <a:r>
                        <a:rPr sz="900" spc="60" dirty="0">
                          <a:latin typeface="Calibri"/>
                          <a:cs typeface="Calibri"/>
                        </a:rPr>
                        <a:t>Controls</a:t>
                      </a:r>
                      <a:r>
                        <a:rPr sz="900" spc="40" dirty="0">
                          <a:latin typeface="Calibri"/>
                          <a:cs typeface="Calibri"/>
                        </a:rPr>
                        <a:t> </a:t>
                      </a:r>
                      <a:r>
                        <a:rPr sz="900" spc="65" dirty="0">
                          <a:latin typeface="Calibri"/>
                          <a:cs typeface="Calibri"/>
                        </a:rPr>
                        <a:t>Fan</a:t>
                      </a:r>
                      <a:endParaRPr sz="900">
                        <a:latin typeface="Calibri"/>
                        <a:cs typeface="Calibri"/>
                      </a:endParaRPr>
                    </a:p>
                    <a:p>
                      <a:pPr marL="177165" marR="35560" indent="-152400">
                        <a:lnSpc>
                          <a:spcPct val="92500"/>
                        </a:lnSpc>
                        <a:spcBef>
                          <a:spcPts val="5"/>
                        </a:spcBef>
                        <a:buFont typeface="Calibri"/>
                        <a:buChar char="•"/>
                        <a:tabLst>
                          <a:tab pos="177800" algn="l"/>
                        </a:tabLst>
                      </a:pPr>
                      <a:r>
                        <a:rPr sz="900" spc="70" dirty="0">
                          <a:latin typeface="Calibri"/>
                          <a:cs typeface="Calibri"/>
                        </a:rPr>
                        <a:t>Humidify</a:t>
                      </a:r>
                      <a:r>
                        <a:rPr sz="900" spc="20" dirty="0">
                          <a:latin typeface="Calibri"/>
                          <a:cs typeface="Calibri"/>
                        </a:rPr>
                        <a:t> </a:t>
                      </a:r>
                      <a:r>
                        <a:rPr sz="900" spc="40" dirty="0">
                          <a:latin typeface="Calibri"/>
                          <a:cs typeface="Calibri"/>
                        </a:rPr>
                        <a:t>on </a:t>
                      </a:r>
                      <a:r>
                        <a:rPr sz="900" spc="65" dirty="0">
                          <a:latin typeface="Calibri"/>
                          <a:cs typeface="Calibri"/>
                        </a:rPr>
                        <a:t>Demand:</a:t>
                      </a:r>
                      <a:r>
                        <a:rPr sz="900" spc="-50" dirty="0">
                          <a:latin typeface="Calibri"/>
                          <a:cs typeface="Calibri"/>
                        </a:rPr>
                        <a:t> </a:t>
                      </a:r>
                      <a:r>
                        <a:rPr sz="900" spc="50" dirty="0">
                          <a:latin typeface="Calibri"/>
                          <a:cs typeface="Calibri"/>
                        </a:rPr>
                        <a:t>Humidifier </a:t>
                      </a:r>
                      <a:r>
                        <a:rPr sz="900" spc="60" dirty="0">
                          <a:latin typeface="Calibri"/>
                          <a:cs typeface="Calibri"/>
                        </a:rPr>
                        <a:t>Controls</a:t>
                      </a:r>
                      <a:r>
                        <a:rPr sz="900" spc="40" dirty="0">
                          <a:latin typeface="Calibri"/>
                          <a:cs typeface="Calibri"/>
                        </a:rPr>
                        <a:t> </a:t>
                      </a:r>
                      <a:r>
                        <a:rPr sz="900" spc="65" dirty="0">
                          <a:latin typeface="Calibri"/>
                          <a:cs typeface="Calibri"/>
                        </a:rPr>
                        <a:t>Fan</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102870">
                        <a:lnSpc>
                          <a:spcPct val="92600"/>
                        </a:lnSpc>
                        <a:spcBef>
                          <a:spcPts val="75"/>
                        </a:spcBef>
                      </a:pPr>
                      <a:r>
                        <a:rPr sz="900" spc="65" dirty="0">
                          <a:latin typeface="Calibri"/>
                          <a:cs typeface="Calibri"/>
                        </a:rPr>
                        <a:t>Defaults</a:t>
                      </a:r>
                      <a:r>
                        <a:rPr sz="900" spc="35" dirty="0">
                          <a:latin typeface="Calibri"/>
                          <a:cs typeface="Calibri"/>
                        </a:rPr>
                        <a:t> </a:t>
                      </a:r>
                      <a:r>
                        <a:rPr sz="900" spc="-25" dirty="0">
                          <a:latin typeface="Calibri"/>
                          <a:cs typeface="Calibri"/>
                        </a:rPr>
                        <a:t>to</a:t>
                      </a:r>
                      <a:r>
                        <a:rPr sz="900" spc="70" dirty="0">
                          <a:latin typeface="Calibri"/>
                          <a:cs typeface="Calibri"/>
                        </a:rPr>
                        <a:t> Humidify</a:t>
                      </a:r>
                      <a:r>
                        <a:rPr sz="900" spc="20" dirty="0">
                          <a:latin typeface="Calibri"/>
                          <a:cs typeface="Calibri"/>
                        </a:rPr>
                        <a:t> </a:t>
                      </a:r>
                      <a:r>
                        <a:rPr sz="900" spc="45" dirty="0">
                          <a:latin typeface="Calibri"/>
                          <a:cs typeface="Calibri"/>
                        </a:rPr>
                        <a:t>Only </a:t>
                      </a:r>
                      <a:r>
                        <a:rPr sz="900" spc="55" dirty="0">
                          <a:latin typeface="Calibri"/>
                          <a:cs typeface="Calibri"/>
                        </a:rPr>
                        <a:t>when</a:t>
                      </a:r>
                      <a:r>
                        <a:rPr sz="900" spc="10" dirty="0">
                          <a:latin typeface="Calibri"/>
                          <a:cs typeface="Calibri"/>
                        </a:rPr>
                        <a:t> </a:t>
                      </a:r>
                      <a:r>
                        <a:rPr sz="900" spc="70" dirty="0">
                          <a:latin typeface="Calibri"/>
                          <a:cs typeface="Calibri"/>
                        </a:rPr>
                        <a:t>Heat</a:t>
                      </a:r>
                      <a:r>
                        <a:rPr sz="900" spc="15" dirty="0">
                          <a:latin typeface="Calibri"/>
                          <a:cs typeface="Calibri"/>
                        </a:rPr>
                        <a:t> </a:t>
                      </a:r>
                      <a:r>
                        <a:rPr sz="900" spc="40" dirty="0">
                          <a:latin typeface="Calibri"/>
                          <a:cs typeface="Calibri"/>
                        </a:rPr>
                        <a:t>is </a:t>
                      </a:r>
                      <a:r>
                        <a:rPr sz="900" spc="90" dirty="0">
                          <a:latin typeface="Calibri"/>
                          <a:cs typeface="Calibri"/>
                        </a:rPr>
                        <a:t>On</a:t>
                      </a:r>
                      <a:r>
                        <a:rPr sz="900" spc="10" dirty="0">
                          <a:latin typeface="Calibri"/>
                          <a:cs typeface="Calibri"/>
                        </a:rPr>
                        <a:t> </a:t>
                      </a:r>
                      <a:r>
                        <a:rPr sz="900" spc="55" dirty="0">
                          <a:latin typeface="Calibri"/>
                          <a:cs typeface="Calibri"/>
                        </a:rPr>
                        <a:t>when</a:t>
                      </a:r>
                      <a:r>
                        <a:rPr sz="900" spc="15" dirty="0">
                          <a:latin typeface="Calibri"/>
                          <a:cs typeface="Calibri"/>
                        </a:rPr>
                        <a:t> </a:t>
                      </a:r>
                      <a:r>
                        <a:rPr sz="900" spc="65" dirty="0">
                          <a:latin typeface="Calibri"/>
                          <a:cs typeface="Calibri"/>
                        </a:rPr>
                        <a:t>ISU </a:t>
                      </a:r>
                      <a:r>
                        <a:rPr sz="900" spc="80" dirty="0">
                          <a:latin typeface="Calibri"/>
                          <a:cs typeface="Calibri"/>
                        </a:rPr>
                        <a:t>8000</a:t>
                      </a:r>
                      <a:endParaRPr sz="900">
                        <a:latin typeface="Calibri"/>
                        <a:cs typeface="Calibri"/>
                      </a:endParaRPr>
                    </a:p>
                    <a:p>
                      <a:pPr marL="24765" marR="33655" algn="just">
                        <a:lnSpc>
                          <a:spcPct val="92500"/>
                        </a:lnSpc>
                        <a:spcBef>
                          <a:spcPts val="5"/>
                        </a:spcBef>
                      </a:pPr>
                      <a:r>
                        <a:rPr sz="900" spc="50" dirty="0">
                          <a:latin typeface="Calibri"/>
                          <a:cs typeface="Calibri"/>
                        </a:rPr>
                        <a:t>Humidifier</a:t>
                      </a:r>
                      <a:r>
                        <a:rPr sz="900" spc="35" dirty="0">
                          <a:latin typeface="Calibri"/>
                          <a:cs typeface="Calibri"/>
                        </a:rPr>
                        <a:t> </a:t>
                      </a:r>
                      <a:r>
                        <a:rPr sz="900" spc="-20" dirty="0">
                          <a:latin typeface="Calibri"/>
                          <a:cs typeface="Calibri"/>
                        </a:rPr>
                        <a:t>Type</a:t>
                      </a:r>
                      <a:r>
                        <a:rPr sz="900" spc="60" dirty="0">
                          <a:latin typeface="Calibri"/>
                          <a:cs typeface="Calibri"/>
                        </a:rPr>
                        <a:t> is</a:t>
                      </a:r>
                      <a:r>
                        <a:rPr sz="900" spc="-25" dirty="0">
                          <a:latin typeface="Calibri"/>
                          <a:cs typeface="Calibri"/>
                        </a:rPr>
                        <a:t> </a:t>
                      </a:r>
                      <a:r>
                        <a:rPr sz="900" spc="80" dirty="0">
                          <a:latin typeface="Calibri"/>
                          <a:cs typeface="Calibri"/>
                        </a:rPr>
                        <a:t>Bypass</a:t>
                      </a:r>
                      <a:r>
                        <a:rPr sz="900" spc="-20" dirty="0">
                          <a:latin typeface="Calibri"/>
                          <a:cs typeface="Calibri"/>
                        </a:rPr>
                        <a:t> </a:t>
                      </a:r>
                      <a:r>
                        <a:rPr sz="900" dirty="0">
                          <a:latin typeface="Calibri"/>
                          <a:cs typeface="Calibri"/>
                        </a:rPr>
                        <a:t>or</a:t>
                      </a:r>
                      <a:r>
                        <a:rPr sz="900" spc="-20" dirty="0">
                          <a:latin typeface="Calibri"/>
                          <a:cs typeface="Calibri"/>
                        </a:rPr>
                        <a:t> </a:t>
                      </a:r>
                      <a:r>
                        <a:rPr sz="900" spc="65" dirty="0">
                          <a:latin typeface="Calibri"/>
                          <a:cs typeface="Calibri"/>
                        </a:rPr>
                        <a:t>Fan </a:t>
                      </a:r>
                      <a:r>
                        <a:rPr sz="900" spc="-10" dirty="0">
                          <a:latin typeface="Calibri"/>
                          <a:cs typeface="Calibri"/>
                        </a:rPr>
                        <a:t>Powered.</a:t>
                      </a:r>
                      <a:endParaRPr sz="900">
                        <a:latin typeface="Calibri"/>
                        <a:cs typeface="Calibri"/>
                      </a:endParaRPr>
                    </a:p>
                    <a:p>
                      <a:pPr marL="24765" marR="33655">
                        <a:lnSpc>
                          <a:spcPct val="92600"/>
                        </a:lnSpc>
                      </a:pPr>
                      <a:r>
                        <a:rPr sz="900" spc="65" dirty="0">
                          <a:latin typeface="Calibri"/>
                          <a:cs typeface="Calibri"/>
                        </a:rPr>
                        <a:t>Defaults</a:t>
                      </a:r>
                      <a:r>
                        <a:rPr sz="900" spc="35" dirty="0">
                          <a:latin typeface="Calibri"/>
                          <a:cs typeface="Calibri"/>
                        </a:rPr>
                        <a:t> </a:t>
                      </a:r>
                      <a:r>
                        <a:rPr sz="900" spc="-25" dirty="0">
                          <a:latin typeface="Calibri"/>
                          <a:cs typeface="Calibri"/>
                        </a:rPr>
                        <a:t>to</a:t>
                      </a:r>
                      <a:r>
                        <a:rPr sz="900" spc="70" dirty="0">
                          <a:latin typeface="Calibri"/>
                          <a:cs typeface="Calibri"/>
                        </a:rPr>
                        <a:t> Humidify</a:t>
                      </a:r>
                      <a:r>
                        <a:rPr sz="900" spc="20" dirty="0">
                          <a:latin typeface="Calibri"/>
                          <a:cs typeface="Calibri"/>
                        </a:rPr>
                        <a:t> </a:t>
                      </a:r>
                      <a:r>
                        <a:rPr sz="900" spc="40" dirty="0">
                          <a:latin typeface="Calibri"/>
                          <a:cs typeface="Calibri"/>
                        </a:rPr>
                        <a:t>on </a:t>
                      </a:r>
                      <a:r>
                        <a:rPr sz="900" spc="60" dirty="0">
                          <a:latin typeface="Calibri"/>
                          <a:cs typeface="Calibri"/>
                        </a:rPr>
                        <a:t>Demand: </a:t>
                      </a:r>
                      <a:r>
                        <a:rPr sz="900" spc="50" dirty="0">
                          <a:latin typeface="Calibri"/>
                          <a:cs typeface="Calibri"/>
                        </a:rPr>
                        <a:t>Thermostat </a:t>
                      </a:r>
                      <a:r>
                        <a:rPr sz="900" spc="60" dirty="0">
                          <a:latin typeface="Calibri"/>
                          <a:cs typeface="Calibri"/>
                        </a:rPr>
                        <a:t>Controls</a:t>
                      </a:r>
                      <a:r>
                        <a:rPr sz="900" spc="45" dirty="0">
                          <a:latin typeface="Calibri"/>
                          <a:cs typeface="Calibri"/>
                        </a:rPr>
                        <a:t> </a:t>
                      </a:r>
                      <a:r>
                        <a:rPr sz="900" spc="65" dirty="0">
                          <a:latin typeface="Calibri"/>
                          <a:cs typeface="Calibri"/>
                        </a:rPr>
                        <a:t>Fan </a:t>
                      </a:r>
                      <a:r>
                        <a:rPr sz="900" spc="60" dirty="0">
                          <a:latin typeface="Calibri"/>
                          <a:cs typeface="Calibri"/>
                        </a:rPr>
                        <a:t>when</a:t>
                      </a:r>
                      <a:r>
                        <a:rPr sz="900" spc="10" dirty="0">
                          <a:latin typeface="Calibri"/>
                          <a:cs typeface="Calibri"/>
                        </a:rPr>
                        <a:t> </a:t>
                      </a:r>
                      <a:r>
                        <a:rPr sz="900" spc="95" dirty="0">
                          <a:latin typeface="Calibri"/>
                          <a:cs typeface="Calibri"/>
                        </a:rPr>
                        <a:t>ISU</a:t>
                      </a:r>
                      <a:r>
                        <a:rPr sz="900" spc="10" dirty="0">
                          <a:latin typeface="Calibri"/>
                          <a:cs typeface="Calibri"/>
                        </a:rPr>
                        <a:t> </a:t>
                      </a:r>
                      <a:r>
                        <a:rPr sz="900" spc="80" dirty="0">
                          <a:latin typeface="Calibri"/>
                          <a:cs typeface="Calibri"/>
                        </a:rPr>
                        <a:t>8000 </a:t>
                      </a:r>
                      <a:r>
                        <a:rPr sz="900" spc="60" dirty="0">
                          <a:latin typeface="Calibri"/>
                          <a:cs typeface="Calibri"/>
                        </a:rPr>
                        <a:t>Humidifier</a:t>
                      </a:r>
                      <a:r>
                        <a:rPr sz="900" spc="-65" dirty="0">
                          <a:latin typeface="Calibri"/>
                          <a:cs typeface="Calibri"/>
                        </a:rPr>
                        <a:t> </a:t>
                      </a:r>
                      <a:r>
                        <a:rPr sz="900" spc="-20" dirty="0">
                          <a:latin typeface="Calibri"/>
                          <a:cs typeface="Calibri"/>
                        </a:rPr>
                        <a:t>Type</a:t>
                      </a:r>
                      <a:r>
                        <a:rPr sz="900" spc="70" dirty="0">
                          <a:latin typeface="Calibri"/>
                          <a:cs typeface="Calibri"/>
                        </a:rPr>
                        <a:t> is</a:t>
                      </a:r>
                      <a:r>
                        <a:rPr sz="900" spc="5" dirty="0">
                          <a:latin typeface="Calibri"/>
                          <a:cs typeface="Calibri"/>
                        </a:rPr>
                        <a:t> </a:t>
                      </a:r>
                      <a:r>
                        <a:rPr sz="900" spc="60" dirty="0">
                          <a:latin typeface="Calibri"/>
                          <a:cs typeface="Calibri"/>
                        </a:rPr>
                        <a:t>Steam</a:t>
                      </a:r>
                      <a:endParaRPr sz="900">
                        <a:latin typeface="Calibri"/>
                        <a:cs typeface="Calibri"/>
                      </a:endParaRPr>
                    </a:p>
                  </a:txBody>
                  <a:tcPr marL="0" marR="0" marT="9381"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180340">
                        <a:lnSpc>
                          <a:spcPts val="1000"/>
                        </a:lnSpc>
                        <a:spcBef>
                          <a:spcPts val="95"/>
                        </a:spcBef>
                      </a:pPr>
                      <a:r>
                        <a:rPr sz="900" spc="70" dirty="0">
                          <a:latin typeface="Calibri"/>
                          <a:cs typeface="Calibri"/>
                        </a:rPr>
                        <a:t>Humidify</a:t>
                      </a:r>
                      <a:r>
                        <a:rPr sz="900" spc="30" dirty="0">
                          <a:latin typeface="Calibri"/>
                          <a:cs typeface="Calibri"/>
                        </a:rPr>
                        <a:t> </a:t>
                      </a:r>
                      <a:r>
                        <a:rPr sz="900" spc="65" dirty="0">
                          <a:latin typeface="Calibri"/>
                          <a:cs typeface="Calibri"/>
                        </a:rPr>
                        <a:t>Only</a:t>
                      </a:r>
                      <a:r>
                        <a:rPr sz="900" spc="35" dirty="0">
                          <a:latin typeface="Calibri"/>
                          <a:cs typeface="Calibri"/>
                        </a:rPr>
                        <a:t> </a:t>
                      </a:r>
                      <a:r>
                        <a:rPr sz="900" spc="55" dirty="0">
                          <a:latin typeface="Calibri"/>
                          <a:cs typeface="Calibri"/>
                        </a:rPr>
                        <a:t>when</a:t>
                      </a:r>
                      <a:r>
                        <a:rPr sz="900" spc="40" dirty="0">
                          <a:latin typeface="Calibri"/>
                          <a:cs typeface="Calibri"/>
                        </a:rPr>
                        <a:t> </a:t>
                      </a:r>
                      <a:r>
                        <a:rPr sz="900" spc="70" dirty="0">
                          <a:latin typeface="Calibri"/>
                          <a:cs typeface="Calibri"/>
                        </a:rPr>
                        <a:t>Heat</a:t>
                      </a:r>
                      <a:r>
                        <a:rPr sz="900" spc="40" dirty="0">
                          <a:latin typeface="Calibri"/>
                          <a:cs typeface="Calibri"/>
                        </a:rPr>
                        <a:t> </a:t>
                      </a:r>
                      <a:r>
                        <a:rPr sz="900" spc="70" dirty="0">
                          <a:latin typeface="Calibri"/>
                          <a:cs typeface="Calibri"/>
                        </a:rPr>
                        <a:t>is</a:t>
                      </a:r>
                      <a:r>
                        <a:rPr sz="900" spc="45" dirty="0">
                          <a:latin typeface="Calibri"/>
                          <a:cs typeface="Calibri"/>
                        </a:rPr>
                        <a:t> </a:t>
                      </a:r>
                      <a:r>
                        <a:rPr sz="900" dirty="0">
                          <a:latin typeface="Calibri"/>
                          <a:cs typeface="Calibri"/>
                        </a:rPr>
                        <a:t>On:</a:t>
                      </a:r>
                      <a:r>
                        <a:rPr sz="900" spc="35" dirty="0">
                          <a:latin typeface="Calibri"/>
                          <a:cs typeface="Calibri"/>
                        </a:rPr>
                        <a:t> The </a:t>
                      </a:r>
                      <a:r>
                        <a:rPr sz="900" spc="50" dirty="0">
                          <a:latin typeface="Calibri"/>
                          <a:cs typeface="Calibri"/>
                        </a:rPr>
                        <a:t>thermostat</a:t>
                      </a:r>
                      <a:r>
                        <a:rPr sz="900" spc="45" dirty="0">
                          <a:latin typeface="Calibri"/>
                          <a:cs typeface="Calibri"/>
                        </a:rPr>
                        <a:t> </a:t>
                      </a:r>
                      <a:r>
                        <a:rPr sz="900" spc="60" dirty="0">
                          <a:latin typeface="Calibri"/>
                          <a:cs typeface="Calibri"/>
                        </a:rPr>
                        <a:t>turns</a:t>
                      </a:r>
                      <a:r>
                        <a:rPr sz="900" spc="50" dirty="0">
                          <a:latin typeface="Calibri"/>
                          <a:cs typeface="Calibri"/>
                        </a:rPr>
                        <a:t> </a:t>
                      </a:r>
                      <a:r>
                        <a:rPr sz="900" spc="65" dirty="0">
                          <a:latin typeface="Calibri"/>
                          <a:cs typeface="Calibri"/>
                        </a:rPr>
                        <a:t>on</a:t>
                      </a:r>
                      <a:r>
                        <a:rPr sz="900" spc="45" dirty="0">
                          <a:latin typeface="Calibri"/>
                          <a:cs typeface="Calibri"/>
                        </a:rPr>
                        <a:t> </a:t>
                      </a:r>
                      <a:r>
                        <a:rPr sz="900" dirty="0">
                          <a:latin typeface="Calibri"/>
                          <a:cs typeface="Calibri"/>
                        </a:rPr>
                        <a:t>the</a:t>
                      </a:r>
                      <a:r>
                        <a:rPr sz="900" spc="45" dirty="0">
                          <a:latin typeface="Calibri"/>
                          <a:cs typeface="Calibri"/>
                        </a:rPr>
                        <a:t> </a:t>
                      </a:r>
                      <a:r>
                        <a:rPr sz="900" spc="55" dirty="0">
                          <a:latin typeface="Calibri"/>
                          <a:cs typeface="Calibri"/>
                        </a:rPr>
                        <a:t>humidifier</a:t>
                      </a:r>
                      <a:r>
                        <a:rPr sz="900" spc="45" dirty="0">
                          <a:latin typeface="Calibri"/>
                          <a:cs typeface="Calibri"/>
                        </a:rPr>
                        <a:t> </a:t>
                      </a:r>
                      <a:r>
                        <a:rPr sz="900" spc="50" dirty="0">
                          <a:latin typeface="Calibri"/>
                          <a:cs typeface="Calibri"/>
                        </a:rPr>
                        <a:t>only </a:t>
                      </a:r>
                      <a:r>
                        <a:rPr sz="900" spc="-25" dirty="0">
                          <a:latin typeface="Calibri"/>
                          <a:cs typeface="Calibri"/>
                        </a:rPr>
                        <a:t>if</a:t>
                      </a:r>
                      <a:r>
                        <a:rPr sz="900" dirty="0">
                          <a:latin typeface="Calibri"/>
                          <a:cs typeface="Calibri"/>
                        </a:rPr>
                        <a:t> the</a:t>
                      </a:r>
                      <a:r>
                        <a:rPr sz="900" spc="45" dirty="0">
                          <a:latin typeface="Calibri"/>
                          <a:cs typeface="Calibri"/>
                        </a:rPr>
                        <a:t> </a:t>
                      </a:r>
                      <a:r>
                        <a:rPr sz="900" spc="50" dirty="0">
                          <a:latin typeface="Calibri"/>
                          <a:cs typeface="Calibri"/>
                        </a:rPr>
                        <a:t>heat </a:t>
                      </a:r>
                      <a:r>
                        <a:rPr sz="900" spc="70" dirty="0">
                          <a:latin typeface="Calibri"/>
                          <a:cs typeface="Calibri"/>
                        </a:rPr>
                        <a:t>is</a:t>
                      </a:r>
                      <a:r>
                        <a:rPr sz="900" spc="45" dirty="0">
                          <a:latin typeface="Calibri"/>
                          <a:cs typeface="Calibri"/>
                        </a:rPr>
                        <a:t> </a:t>
                      </a:r>
                      <a:r>
                        <a:rPr sz="900" spc="50" dirty="0">
                          <a:latin typeface="Calibri"/>
                          <a:cs typeface="Calibri"/>
                        </a:rPr>
                        <a:t>currently running.</a:t>
                      </a:r>
                      <a:endParaRPr sz="900">
                        <a:latin typeface="Calibri"/>
                        <a:cs typeface="Calibri"/>
                      </a:endParaRPr>
                    </a:p>
                    <a:p>
                      <a:pPr marL="24765" marR="180340">
                        <a:lnSpc>
                          <a:spcPts val="1000"/>
                        </a:lnSpc>
                      </a:pPr>
                      <a:r>
                        <a:rPr sz="900" spc="70" dirty="0">
                          <a:latin typeface="Calibri"/>
                          <a:cs typeface="Calibri"/>
                        </a:rPr>
                        <a:t>Humidify</a:t>
                      </a:r>
                      <a:r>
                        <a:rPr sz="900" spc="30" dirty="0">
                          <a:latin typeface="Calibri"/>
                          <a:cs typeface="Calibri"/>
                        </a:rPr>
                        <a:t> </a:t>
                      </a:r>
                      <a:r>
                        <a:rPr sz="900" spc="65" dirty="0">
                          <a:latin typeface="Calibri"/>
                          <a:cs typeface="Calibri"/>
                        </a:rPr>
                        <a:t>Only</a:t>
                      </a:r>
                      <a:r>
                        <a:rPr sz="900" spc="40" dirty="0">
                          <a:latin typeface="Calibri"/>
                          <a:cs typeface="Calibri"/>
                        </a:rPr>
                        <a:t> </a:t>
                      </a:r>
                      <a:r>
                        <a:rPr sz="900" spc="55" dirty="0">
                          <a:latin typeface="Calibri"/>
                          <a:cs typeface="Calibri"/>
                        </a:rPr>
                        <a:t>when</a:t>
                      </a:r>
                      <a:r>
                        <a:rPr sz="900" spc="40" dirty="0">
                          <a:latin typeface="Calibri"/>
                          <a:cs typeface="Calibri"/>
                        </a:rPr>
                        <a:t> </a:t>
                      </a:r>
                      <a:r>
                        <a:rPr sz="900" spc="90" dirty="0">
                          <a:latin typeface="Calibri"/>
                          <a:cs typeface="Calibri"/>
                        </a:rPr>
                        <a:t>Fan</a:t>
                      </a:r>
                      <a:r>
                        <a:rPr sz="900" spc="40" dirty="0">
                          <a:latin typeface="Calibri"/>
                          <a:cs typeface="Calibri"/>
                        </a:rPr>
                        <a:t> </a:t>
                      </a:r>
                      <a:r>
                        <a:rPr sz="900" spc="70" dirty="0">
                          <a:latin typeface="Calibri"/>
                          <a:cs typeface="Calibri"/>
                        </a:rPr>
                        <a:t>is</a:t>
                      </a:r>
                      <a:r>
                        <a:rPr sz="900" spc="40" dirty="0">
                          <a:latin typeface="Calibri"/>
                          <a:cs typeface="Calibri"/>
                        </a:rPr>
                        <a:t> </a:t>
                      </a:r>
                      <a:r>
                        <a:rPr sz="900" dirty="0">
                          <a:latin typeface="Calibri"/>
                          <a:cs typeface="Calibri"/>
                        </a:rPr>
                        <a:t>On:</a:t>
                      </a:r>
                      <a:r>
                        <a:rPr sz="900" spc="40" dirty="0">
                          <a:latin typeface="Calibri"/>
                          <a:cs typeface="Calibri"/>
                        </a:rPr>
                        <a:t> </a:t>
                      </a:r>
                      <a:r>
                        <a:rPr sz="900" spc="35" dirty="0">
                          <a:latin typeface="Calibri"/>
                          <a:cs typeface="Calibri"/>
                        </a:rPr>
                        <a:t>The </a:t>
                      </a:r>
                      <a:r>
                        <a:rPr sz="900" spc="50" dirty="0">
                          <a:latin typeface="Calibri"/>
                          <a:cs typeface="Calibri"/>
                        </a:rPr>
                        <a:t>thermostat</a:t>
                      </a:r>
                      <a:r>
                        <a:rPr sz="900" spc="45" dirty="0">
                          <a:latin typeface="Calibri"/>
                          <a:cs typeface="Calibri"/>
                        </a:rPr>
                        <a:t> </a:t>
                      </a:r>
                      <a:r>
                        <a:rPr sz="900" spc="60" dirty="0">
                          <a:latin typeface="Calibri"/>
                          <a:cs typeface="Calibri"/>
                        </a:rPr>
                        <a:t>turns</a:t>
                      </a:r>
                      <a:r>
                        <a:rPr sz="900" spc="50" dirty="0">
                          <a:latin typeface="Calibri"/>
                          <a:cs typeface="Calibri"/>
                        </a:rPr>
                        <a:t> </a:t>
                      </a:r>
                      <a:r>
                        <a:rPr sz="900" spc="65" dirty="0">
                          <a:latin typeface="Calibri"/>
                          <a:cs typeface="Calibri"/>
                        </a:rPr>
                        <a:t>on</a:t>
                      </a:r>
                      <a:r>
                        <a:rPr sz="900" spc="45" dirty="0">
                          <a:latin typeface="Calibri"/>
                          <a:cs typeface="Calibri"/>
                        </a:rPr>
                        <a:t> </a:t>
                      </a:r>
                      <a:r>
                        <a:rPr sz="900" dirty="0">
                          <a:latin typeface="Calibri"/>
                          <a:cs typeface="Calibri"/>
                        </a:rPr>
                        <a:t>the</a:t>
                      </a:r>
                      <a:r>
                        <a:rPr sz="900" spc="45" dirty="0">
                          <a:latin typeface="Calibri"/>
                          <a:cs typeface="Calibri"/>
                        </a:rPr>
                        <a:t> </a:t>
                      </a:r>
                      <a:r>
                        <a:rPr sz="900" spc="55" dirty="0">
                          <a:latin typeface="Calibri"/>
                          <a:cs typeface="Calibri"/>
                        </a:rPr>
                        <a:t>humidifier</a:t>
                      </a:r>
                      <a:r>
                        <a:rPr sz="900" spc="45" dirty="0">
                          <a:latin typeface="Calibri"/>
                          <a:cs typeface="Calibri"/>
                        </a:rPr>
                        <a:t> </a:t>
                      </a:r>
                      <a:r>
                        <a:rPr sz="900" spc="50" dirty="0">
                          <a:latin typeface="Calibri"/>
                          <a:cs typeface="Calibri"/>
                        </a:rPr>
                        <a:t>only </a:t>
                      </a:r>
                      <a:r>
                        <a:rPr sz="900" spc="-25" dirty="0">
                          <a:latin typeface="Calibri"/>
                          <a:cs typeface="Calibri"/>
                        </a:rPr>
                        <a:t>if</a:t>
                      </a:r>
                      <a:r>
                        <a:rPr sz="900" spc="50" dirty="0">
                          <a:latin typeface="Calibri"/>
                          <a:cs typeface="Calibri"/>
                        </a:rPr>
                        <a:t> the</a:t>
                      </a:r>
                      <a:r>
                        <a:rPr sz="900" spc="10" dirty="0">
                          <a:latin typeface="Calibri"/>
                          <a:cs typeface="Calibri"/>
                        </a:rPr>
                        <a:t> </a:t>
                      </a:r>
                      <a:r>
                        <a:rPr sz="900" spc="65" dirty="0">
                          <a:latin typeface="Calibri"/>
                          <a:cs typeface="Calibri"/>
                        </a:rPr>
                        <a:t>fan</a:t>
                      </a:r>
                      <a:r>
                        <a:rPr sz="900" spc="15" dirty="0">
                          <a:latin typeface="Calibri"/>
                          <a:cs typeface="Calibri"/>
                        </a:rPr>
                        <a:t> </a:t>
                      </a:r>
                      <a:r>
                        <a:rPr sz="900" spc="70" dirty="0">
                          <a:latin typeface="Calibri"/>
                          <a:cs typeface="Calibri"/>
                        </a:rPr>
                        <a:t>is</a:t>
                      </a:r>
                      <a:r>
                        <a:rPr sz="900" spc="10" dirty="0">
                          <a:latin typeface="Calibri"/>
                          <a:cs typeface="Calibri"/>
                        </a:rPr>
                        <a:t> </a:t>
                      </a:r>
                      <a:r>
                        <a:rPr sz="900" spc="50" dirty="0">
                          <a:latin typeface="Calibri"/>
                          <a:cs typeface="Calibri"/>
                        </a:rPr>
                        <a:t>currently</a:t>
                      </a:r>
                      <a:r>
                        <a:rPr sz="900" spc="10" dirty="0">
                          <a:latin typeface="Calibri"/>
                          <a:cs typeface="Calibri"/>
                        </a:rPr>
                        <a:t> </a:t>
                      </a:r>
                      <a:r>
                        <a:rPr sz="900" spc="50" dirty="0">
                          <a:latin typeface="Calibri"/>
                          <a:cs typeface="Calibri"/>
                        </a:rPr>
                        <a:t>running.</a:t>
                      </a:r>
                      <a:endParaRPr sz="900">
                        <a:latin typeface="Calibri"/>
                        <a:cs typeface="Calibri"/>
                      </a:endParaRPr>
                    </a:p>
                    <a:p>
                      <a:pPr marL="24765" marR="41910">
                        <a:lnSpc>
                          <a:spcPts val="1000"/>
                        </a:lnSpc>
                        <a:spcBef>
                          <a:spcPts val="5"/>
                        </a:spcBef>
                      </a:pPr>
                      <a:r>
                        <a:rPr sz="900" spc="70" dirty="0">
                          <a:latin typeface="Calibri"/>
                          <a:cs typeface="Calibri"/>
                        </a:rPr>
                        <a:t>Humidify</a:t>
                      </a:r>
                      <a:r>
                        <a:rPr sz="900" spc="5" dirty="0">
                          <a:latin typeface="Calibri"/>
                          <a:cs typeface="Calibri"/>
                        </a:rPr>
                        <a:t> </a:t>
                      </a:r>
                      <a:r>
                        <a:rPr sz="900" spc="65" dirty="0">
                          <a:latin typeface="Calibri"/>
                          <a:cs typeface="Calibri"/>
                        </a:rPr>
                        <a:t>on</a:t>
                      </a:r>
                      <a:r>
                        <a:rPr sz="900" spc="10" dirty="0">
                          <a:latin typeface="Calibri"/>
                          <a:cs typeface="Calibri"/>
                        </a:rPr>
                        <a:t> </a:t>
                      </a:r>
                      <a:r>
                        <a:rPr sz="900" spc="80" dirty="0">
                          <a:latin typeface="Calibri"/>
                          <a:cs typeface="Calibri"/>
                        </a:rPr>
                        <a:t>Demand</a:t>
                      </a:r>
                      <a:r>
                        <a:rPr sz="900" spc="10" dirty="0">
                          <a:latin typeface="Calibri"/>
                          <a:cs typeface="Calibri"/>
                        </a:rPr>
                        <a:t> </a:t>
                      </a:r>
                      <a:r>
                        <a:rPr sz="900" spc="110" dirty="0">
                          <a:latin typeface="Calibri"/>
                          <a:cs typeface="Calibri"/>
                        </a:rPr>
                        <a:t>-</a:t>
                      </a:r>
                      <a:r>
                        <a:rPr sz="900" spc="5" dirty="0">
                          <a:latin typeface="Calibri"/>
                          <a:cs typeface="Calibri"/>
                        </a:rPr>
                        <a:t> </a:t>
                      </a:r>
                      <a:r>
                        <a:rPr sz="900" spc="55" dirty="0">
                          <a:latin typeface="Calibri"/>
                          <a:cs typeface="Calibri"/>
                        </a:rPr>
                        <a:t>Thermostat</a:t>
                      </a:r>
                      <a:r>
                        <a:rPr sz="900" spc="10" dirty="0">
                          <a:latin typeface="Calibri"/>
                          <a:cs typeface="Calibri"/>
                        </a:rPr>
                        <a:t> </a:t>
                      </a:r>
                      <a:r>
                        <a:rPr sz="900" spc="50" dirty="0">
                          <a:latin typeface="Calibri"/>
                          <a:cs typeface="Calibri"/>
                        </a:rPr>
                        <a:t>Controls </a:t>
                      </a:r>
                      <a:r>
                        <a:rPr sz="900" spc="60" dirty="0">
                          <a:latin typeface="Calibri"/>
                          <a:cs typeface="Calibri"/>
                        </a:rPr>
                        <a:t>Fan:</a:t>
                      </a:r>
                      <a:r>
                        <a:rPr sz="900" spc="40" dirty="0">
                          <a:latin typeface="Calibri"/>
                          <a:cs typeface="Calibri"/>
                        </a:rPr>
                        <a:t> </a:t>
                      </a:r>
                      <a:r>
                        <a:rPr sz="900" spc="60" dirty="0">
                          <a:latin typeface="Calibri"/>
                          <a:cs typeface="Calibri"/>
                        </a:rPr>
                        <a:t>The</a:t>
                      </a:r>
                      <a:r>
                        <a:rPr sz="900" spc="45" dirty="0">
                          <a:latin typeface="Calibri"/>
                          <a:cs typeface="Calibri"/>
                        </a:rPr>
                        <a:t> </a:t>
                      </a:r>
                      <a:r>
                        <a:rPr sz="900" spc="50" dirty="0">
                          <a:latin typeface="Calibri"/>
                          <a:cs typeface="Calibri"/>
                        </a:rPr>
                        <a:t>thermostat </a:t>
                      </a:r>
                      <a:r>
                        <a:rPr sz="900" spc="60" dirty="0">
                          <a:latin typeface="Calibri"/>
                          <a:cs typeface="Calibri"/>
                        </a:rPr>
                        <a:t>turns</a:t>
                      </a:r>
                      <a:r>
                        <a:rPr sz="900" spc="40" dirty="0">
                          <a:latin typeface="Calibri"/>
                          <a:cs typeface="Calibri"/>
                        </a:rPr>
                        <a:t> </a:t>
                      </a:r>
                      <a:r>
                        <a:rPr sz="900" spc="65" dirty="0">
                          <a:latin typeface="Calibri"/>
                          <a:cs typeface="Calibri"/>
                        </a:rPr>
                        <a:t>on</a:t>
                      </a:r>
                      <a:r>
                        <a:rPr sz="900" spc="45" dirty="0">
                          <a:latin typeface="Calibri"/>
                          <a:cs typeface="Calibri"/>
                        </a:rPr>
                        <a:t> </a:t>
                      </a:r>
                      <a:r>
                        <a:rPr sz="900" dirty="0">
                          <a:latin typeface="Calibri"/>
                          <a:cs typeface="Calibri"/>
                        </a:rPr>
                        <a:t>the</a:t>
                      </a:r>
                      <a:r>
                        <a:rPr sz="900" spc="45" dirty="0">
                          <a:latin typeface="Calibri"/>
                          <a:cs typeface="Calibri"/>
                        </a:rPr>
                        <a:t> humidifier</a:t>
                      </a:r>
                      <a:endParaRPr sz="900">
                        <a:latin typeface="Calibri"/>
                        <a:cs typeface="Calibri"/>
                      </a:endParaRPr>
                    </a:p>
                    <a:p>
                      <a:pPr marL="24765">
                        <a:lnSpc>
                          <a:spcPts val="940"/>
                        </a:lnSpc>
                      </a:pPr>
                      <a:r>
                        <a:rPr sz="900" spc="75" dirty="0">
                          <a:latin typeface="Calibri"/>
                          <a:cs typeface="Calibri"/>
                        </a:rPr>
                        <a:t>and</a:t>
                      </a:r>
                      <a:r>
                        <a:rPr sz="900" spc="35" dirty="0">
                          <a:latin typeface="Calibri"/>
                          <a:cs typeface="Calibri"/>
                        </a:rPr>
                        <a:t> </a:t>
                      </a:r>
                      <a:r>
                        <a:rPr sz="900" dirty="0">
                          <a:latin typeface="Calibri"/>
                          <a:cs typeface="Calibri"/>
                        </a:rPr>
                        <a:t>the</a:t>
                      </a:r>
                      <a:r>
                        <a:rPr sz="900" spc="30" dirty="0">
                          <a:latin typeface="Calibri"/>
                          <a:cs typeface="Calibri"/>
                        </a:rPr>
                        <a:t> </a:t>
                      </a:r>
                      <a:r>
                        <a:rPr sz="900" spc="65" dirty="0">
                          <a:latin typeface="Calibri"/>
                          <a:cs typeface="Calibri"/>
                        </a:rPr>
                        <a:t>fan</a:t>
                      </a:r>
                      <a:r>
                        <a:rPr sz="900" spc="35" dirty="0">
                          <a:latin typeface="Calibri"/>
                          <a:cs typeface="Calibri"/>
                        </a:rPr>
                        <a:t> </a:t>
                      </a:r>
                      <a:r>
                        <a:rPr sz="900" spc="55" dirty="0">
                          <a:latin typeface="Calibri"/>
                          <a:cs typeface="Calibri"/>
                        </a:rPr>
                        <a:t>when</a:t>
                      </a:r>
                      <a:r>
                        <a:rPr sz="900" spc="45" dirty="0">
                          <a:latin typeface="Calibri"/>
                          <a:cs typeface="Calibri"/>
                        </a:rPr>
                        <a:t> </a:t>
                      </a:r>
                      <a:r>
                        <a:rPr sz="900" spc="60" dirty="0">
                          <a:latin typeface="Calibri"/>
                          <a:cs typeface="Calibri"/>
                        </a:rPr>
                        <a:t>humidification</a:t>
                      </a:r>
                      <a:r>
                        <a:rPr sz="900" spc="35" dirty="0">
                          <a:latin typeface="Calibri"/>
                          <a:cs typeface="Calibri"/>
                        </a:rPr>
                        <a:t> </a:t>
                      </a:r>
                      <a:r>
                        <a:rPr sz="900" spc="70" dirty="0">
                          <a:latin typeface="Calibri"/>
                          <a:cs typeface="Calibri"/>
                        </a:rPr>
                        <a:t>is</a:t>
                      </a:r>
                      <a:r>
                        <a:rPr sz="900" spc="35" dirty="0">
                          <a:latin typeface="Calibri"/>
                          <a:cs typeface="Calibri"/>
                        </a:rPr>
                        <a:t> </a:t>
                      </a:r>
                      <a:r>
                        <a:rPr sz="900" spc="-10" dirty="0">
                          <a:latin typeface="Calibri"/>
                          <a:cs typeface="Calibri"/>
                        </a:rPr>
                        <a:t>needed.</a:t>
                      </a:r>
                      <a:endParaRPr sz="900">
                        <a:latin typeface="Calibri"/>
                        <a:cs typeface="Calibri"/>
                      </a:endParaRPr>
                    </a:p>
                    <a:p>
                      <a:pPr marL="24765" marR="50165">
                        <a:lnSpc>
                          <a:spcPct val="92600"/>
                        </a:lnSpc>
                        <a:spcBef>
                          <a:spcPts val="40"/>
                        </a:spcBef>
                      </a:pPr>
                      <a:r>
                        <a:rPr sz="900" spc="70" dirty="0">
                          <a:latin typeface="Calibri"/>
                          <a:cs typeface="Calibri"/>
                        </a:rPr>
                        <a:t>Humidify</a:t>
                      </a:r>
                      <a:r>
                        <a:rPr sz="900" spc="15" dirty="0">
                          <a:latin typeface="Calibri"/>
                          <a:cs typeface="Calibri"/>
                        </a:rPr>
                        <a:t> </a:t>
                      </a:r>
                      <a:r>
                        <a:rPr sz="900" spc="65" dirty="0">
                          <a:latin typeface="Calibri"/>
                          <a:cs typeface="Calibri"/>
                        </a:rPr>
                        <a:t>on</a:t>
                      </a:r>
                      <a:r>
                        <a:rPr sz="900" spc="25" dirty="0">
                          <a:latin typeface="Calibri"/>
                          <a:cs typeface="Calibri"/>
                        </a:rPr>
                        <a:t> </a:t>
                      </a:r>
                      <a:r>
                        <a:rPr sz="900" spc="80" dirty="0">
                          <a:latin typeface="Calibri"/>
                          <a:cs typeface="Calibri"/>
                        </a:rPr>
                        <a:t>Demand</a:t>
                      </a:r>
                      <a:r>
                        <a:rPr sz="900" spc="25" dirty="0">
                          <a:latin typeface="Calibri"/>
                          <a:cs typeface="Calibri"/>
                        </a:rPr>
                        <a:t> </a:t>
                      </a:r>
                      <a:r>
                        <a:rPr sz="900" spc="110" dirty="0">
                          <a:latin typeface="Calibri"/>
                          <a:cs typeface="Calibri"/>
                        </a:rPr>
                        <a:t>-</a:t>
                      </a:r>
                      <a:r>
                        <a:rPr sz="900" spc="20" dirty="0">
                          <a:latin typeface="Calibri"/>
                          <a:cs typeface="Calibri"/>
                        </a:rPr>
                        <a:t> </a:t>
                      </a:r>
                      <a:r>
                        <a:rPr sz="900" spc="60" dirty="0">
                          <a:latin typeface="Calibri"/>
                          <a:cs typeface="Calibri"/>
                        </a:rPr>
                        <a:t>Humidifier</a:t>
                      </a:r>
                      <a:r>
                        <a:rPr sz="900" spc="30" dirty="0">
                          <a:latin typeface="Calibri"/>
                          <a:cs typeface="Calibri"/>
                        </a:rPr>
                        <a:t> </a:t>
                      </a:r>
                      <a:r>
                        <a:rPr sz="900" spc="50" dirty="0">
                          <a:latin typeface="Calibri"/>
                          <a:cs typeface="Calibri"/>
                        </a:rPr>
                        <a:t>Controls </a:t>
                      </a:r>
                      <a:r>
                        <a:rPr sz="900" spc="60" dirty="0">
                          <a:latin typeface="Calibri"/>
                          <a:cs typeface="Calibri"/>
                        </a:rPr>
                        <a:t>Fan:</a:t>
                      </a:r>
                      <a:r>
                        <a:rPr sz="900" spc="40" dirty="0">
                          <a:latin typeface="Calibri"/>
                          <a:cs typeface="Calibri"/>
                        </a:rPr>
                        <a:t> </a:t>
                      </a:r>
                      <a:r>
                        <a:rPr sz="900" spc="60" dirty="0">
                          <a:latin typeface="Calibri"/>
                          <a:cs typeface="Calibri"/>
                        </a:rPr>
                        <a:t>The</a:t>
                      </a:r>
                      <a:r>
                        <a:rPr sz="900" spc="45" dirty="0">
                          <a:latin typeface="Calibri"/>
                          <a:cs typeface="Calibri"/>
                        </a:rPr>
                        <a:t> </a:t>
                      </a:r>
                      <a:r>
                        <a:rPr sz="900" spc="50" dirty="0">
                          <a:latin typeface="Calibri"/>
                          <a:cs typeface="Calibri"/>
                        </a:rPr>
                        <a:t>thermostat </a:t>
                      </a:r>
                      <a:r>
                        <a:rPr sz="900" spc="60" dirty="0">
                          <a:latin typeface="Calibri"/>
                          <a:cs typeface="Calibri"/>
                        </a:rPr>
                        <a:t>turns</a:t>
                      </a:r>
                      <a:r>
                        <a:rPr sz="900" spc="40" dirty="0">
                          <a:latin typeface="Calibri"/>
                          <a:cs typeface="Calibri"/>
                        </a:rPr>
                        <a:t> </a:t>
                      </a:r>
                      <a:r>
                        <a:rPr sz="900" spc="65" dirty="0">
                          <a:latin typeface="Calibri"/>
                          <a:cs typeface="Calibri"/>
                        </a:rPr>
                        <a:t>on</a:t>
                      </a:r>
                      <a:r>
                        <a:rPr sz="900" spc="45" dirty="0">
                          <a:latin typeface="Calibri"/>
                          <a:cs typeface="Calibri"/>
                        </a:rPr>
                        <a:t> </a:t>
                      </a:r>
                      <a:r>
                        <a:rPr sz="900" dirty="0">
                          <a:latin typeface="Calibri"/>
                          <a:cs typeface="Calibri"/>
                        </a:rPr>
                        <a:t>the</a:t>
                      </a:r>
                      <a:r>
                        <a:rPr sz="900" spc="45" dirty="0">
                          <a:latin typeface="Calibri"/>
                          <a:cs typeface="Calibri"/>
                        </a:rPr>
                        <a:t> humidifier </a:t>
                      </a:r>
                      <a:r>
                        <a:rPr sz="900" spc="55" dirty="0">
                          <a:latin typeface="Calibri"/>
                          <a:cs typeface="Calibri"/>
                        </a:rPr>
                        <a:t>when</a:t>
                      </a:r>
                      <a:r>
                        <a:rPr sz="900" spc="5" dirty="0">
                          <a:latin typeface="Calibri"/>
                          <a:cs typeface="Calibri"/>
                        </a:rPr>
                        <a:t> </a:t>
                      </a:r>
                      <a:r>
                        <a:rPr sz="900" spc="60" dirty="0">
                          <a:latin typeface="Calibri"/>
                          <a:cs typeface="Calibri"/>
                        </a:rPr>
                        <a:t>humidification</a:t>
                      </a:r>
                      <a:r>
                        <a:rPr sz="900" spc="10" dirty="0">
                          <a:latin typeface="Calibri"/>
                          <a:cs typeface="Calibri"/>
                        </a:rPr>
                        <a:t> </a:t>
                      </a:r>
                      <a:r>
                        <a:rPr sz="900" spc="70" dirty="0">
                          <a:latin typeface="Calibri"/>
                          <a:cs typeface="Calibri"/>
                        </a:rPr>
                        <a:t>is</a:t>
                      </a:r>
                      <a:r>
                        <a:rPr sz="900" spc="10" dirty="0">
                          <a:latin typeface="Calibri"/>
                          <a:cs typeface="Calibri"/>
                        </a:rPr>
                        <a:t> </a:t>
                      </a:r>
                      <a:r>
                        <a:rPr sz="900" spc="60" dirty="0">
                          <a:latin typeface="Calibri"/>
                          <a:cs typeface="Calibri"/>
                        </a:rPr>
                        <a:t>needed</a:t>
                      </a:r>
                      <a:r>
                        <a:rPr sz="900" spc="10" dirty="0">
                          <a:latin typeface="Calibri"/>
                          <a:cs typeface="Calibri"/>
                        </a:rPr>
                        <a:t> </a:t>
                      </a:r>
                      <a:r>
                        <a:rPr sz="900" spc="75" dirty="0">
                          <a:latin typeface="Calibri"/>
                          <a:cs typeface="Calibri"/>
                        </a:rPr>
                        <a:t>and</a:t>
                      </a:r>
                      <a:r>
                        <a:rPr sz="900" spc="15" dirty="0">
                          <a:latin typeface="Calibri"/>
                          <a:cs typeface="Calibri"/>
                        </a:rPr>
                        <a:t> </a:t>
                      </a:r>
                      <a:r>
                        <a:rPr sz="900" spc="-25" dirty="0">
                          <a:latin typeface="Calibri"/>
                          <a:cs typeface="Calibri"/>
                        </a:rPr>
                        <a:t>the</a:t>
                      </a:r>
                      <a:r>
                        <a:rPr sz="900" spc="55" dirty="0">
                          <a:latin typeface="Calibri"/>
                          <a:cs typeface="Calibri"/>
                        </a:rPr>
                        <a:t> humidifier</a:t>
                      </a:r>
                      <a:r>
                        <a:rPr sz="900" spc="65" dirty="0">
                          <a:latin typeface="Calibri"/>
                          <a:cs typeface="Calibri"/>
                        </a:rPr>
                        <a:t> </a:t>
                      </a:r>
                      <a:r>
                        <a:rPr sz="900" spc="55" dirty="0">
                          <a:latin typeface="Calibri"/>
                          <a:cs typeface="Calibri"/>
                        </a:rPr>
                        <a:t>controls</a:t>
                      </a:r>
                      <a:r>
                        <a:rPr sz="900" spc="60" dirty="0">
                          <a:latin typeface="Calibri"/>
                          <a:cs typeface="Calibri"/>
                        </a:rPr>
                        <a:t> </a:t>
                      </a:r>
                      <a:r>
                        <a:rPr sz="900" dirty="0">
                          <a:latin typeface="Calibri"/>
                          <a:cs typeface="Calibri"/>
                        </a:rPr>
                        <a:t>the</a:t>
                      </a:r>
                      <a:r>
                        <a:rPr sz="900" spc="70" dirty="0">
                          <a:latin typeface="Calibri"/>
                          <a:cs typeface="Calibri"/>
                        </a:rPr>
                        <a:t> </a:t>
                      </a:r>
                      <a:r>
                        <a:rPr sz="900" spc="-20" dirty="0">
                          <a:latin typeface="Calibri"/>
                          <a:cs typeface="Calibri"/>
                        </a:rPr>
                        <a:t>fan.</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675409">
                <a:tc>
                  <a:txBody>
                    <a:bodyPr/>
                    <a:lstStyle/>
                    <a:p>
                      <a:pPr marL="24765">
                        <a:lnSpc>
                          <a:spcPct val="100000"/>
                        </a:lnSpc>
                      </a:pPr>
                      <a:r>
                        <a:rPr sz="900" spc="75" dirty="0">
                          <a:latin typeface="Calibri"/>
                          <a:cs typeface="Calibri"/>
                        </a:rPr>
                        <a:t>8100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65405" indent="-635">
                        <a:lnSpc>
                          <a:spcPct val="92500"/>
                        </a:lnSpc>
                        <a:spcBef>
                          <a:spcPts val="80"/>
                        </a:spcBef>
                      </a:pPr>
                      <a:r>
                        <a:rPr sz="900" spc="60" dirty="0">
                          <a:latin typeface="Calibri"/>
                          <a:cs typeface="Calibri"/>
                        </a:rPr>
                        <a:t>Humidifier</a:t>
                      </a:r>
                      <a:r>
                        <a:rPr sz="900" spc="15" dirty="0">
                          <a:latin typeface="Calibri"/>
                          <a:cs typeface="Calibri"/>
                        </a:rPr>
                        <a:t> </a:t>
                      </a:r>
                      <a:r>
                        <a:rPr sz="900" spc="65" dirty="0">
                          <a:latin typeface="Calibri"/>
                          <a:cs typeface="Calibri"/>
                        </a:rPr>
                        <a:t>Pad </a:t>
                      </a:r>
                      <a:r>
                        <a:rPr sz="900" spc="55" dirty="0">
                          <a:latin typeface="Calibri"/>
                          <a:cs typeface="Calibri"/>
                        </a:rPr>
                        <a:t>Replacement </a:t>
                      </a:r>
                      <a:r>
                        <a:rPr sz="900" spc="50" dirty="0">
                          <a:latin typeface="Calibri"/>
                          <a:cs typeface="Calibri"/>
                        </a:rPr>
                        <a:t>Reminder</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30" dirty="0">
                          <a:highlight>
                            <a:srgbClr val="FFFF00"/>
                          </a:highlight>
                          <a:latin typeface="Calibri"/>
                          <a:cs typeface="Calibri"/>
                        </a:rPr>
                        <a:t>Off</a:t>
                      </a:r>
                      <a:endParaRPr sz="900" dirty="0">
                        <a:highlight>
                          <a:srgbClr val="FFFF00"/>
                        </a:highlight>
                        <a:latin typeface="Calibri"/>
                        <a:cs typeface="Calibri"/>
                      </a:endParaRPr>
                    </a:p>
                    <a:p>
                      <a:pPr marL="177165" indent="-153035">
                        <a:lnSpc>
                          <a:spcPts val="1000"/>
                        </a:lnSpc>
                        <a:buFont typeface="Calibri"/>
                        <a:buChar char="•"/>
                        <a:tabLst>
                          <a:tab pos="177800" algn="l"/>
                        </a:tabLst>
                      </a:pPr>
                      <a:r>
                        <a:rPr sz="900" spc="100" dirty="0">
                          <a:latin typeface="Calibri"/>
                          <a:cs typeface="Calibri"/>
                        </a:rPr>
                        <a:t>60</a:t>
                      </a:r>
                      <a:r>
                        <a:rPr sz="900" spc="10" dirty="0">
                          <a:latin typeface="Calibri"/>
                          <a:cs typeface="Calibri"/>
                        </a:rPr>
                        <a:t> </a:t>
                      </a:r>
                      <a:r>
                        <a:rPr sz="900" spc="95" dirty="0">
                          <a:latin typeface="Calibri"/>
                          <a:cs typeface="Calibri"/>
                        </a:rPr>
                        <a:t>Run</a:t>
                      </a:r>
                      <a:r>
                        <a:rPr sz="900" spc="15" dirty="0">
                          <a:latin typeface="Calibri"/>
                          <a:cs typeface="Calibri"/>
                        </a:rPr>
                        <a:t> </a:t>
                      </a:r>
                      <a:r>
                        <a:rPr sz="900" spc="60" dirty="0">
                          <a:latin typeface="Calibri"/>
                          <a:cs typeface="Calibri"/>
                        </a:rPr>
                        <a:t>Time</a:t>
                      </a:r>
                      <a:r>
                        <a:rPr sz="900" spc="15" dirty="0">
                          <a:latin typeface="Calibri"/>
                          <a:cs typeface="Calibri"/>
                        </a:rPr>
                        <a:t> </a:t>
                      </a:r>
                      <a:r>
                        <a:rPr sz="900" spc="60" dirty="0">
                          <a:latin typeface="Calibri"/>
                          <a:cs typeface="Calibri"/>
                        </a:rPr>
                        <a:t>Days</a:t>
                      </a:r>
                      <a:endParaRPr sz="900" dirty="0">
                        <a:latin typeface="Calibri"/>
                        <a:cs typeface="Calibri"/>
                      </a:endParaRPr>
                    </a:p>
                    <a:p>
                      <a:pPr marL="177165" indent="-153035">
                        <a:lnSpc>
                          <a:spcPts val="1000"/>
                        </a:lnSpc>
                        <a:buFont typeface="Calibri"/>
                        <a:buChar char="•"/>
                        <a:tabLst>
                          <a:tab pos="177800" algn="l"/>
                        </a:tabLst>
                      </a:pPr>
                      <a:r>
                        <a:rPr sz="900" spc="100" dirty="0">
                          <a:latin typeface="Calibri"/>
                          <a:cs typeface="Calibri"/>
                        </a:rPr>
                        <a:t>90</a:t>
                      </a:r>
                      <a:r>
                        <a:rPr sz="900" spc="10" dirty="0">
                          <a:latin typeface="Calibri"/>
                          <a:cs typeface="Calibri"/>
                        </a:rPr>
                        <a:t> </a:t>
                      </a:r>
                      <a:r>
                        <a:rPr sz="900" spc="95" dirty="0">
                          <a:latin typeface="Calibri"/>
                          <a:cs typeface="Calibri"/>
                        </a:rPr>
                        <a:t>Run</a:t>
                      </a:r>
                      <a:r>
                        <a:rPr sz="900" spc="15" dirty="0">
                          <a:latin typeface="Calibri"/>
                          <a:cs typeface="Calibri"/>
                        </a:rPr>
                        <a:t> </a:t>
                      </a:r>
                      <a:r>
                        <a:rPr sz="900" spc="60" dirty="0">
                          <a:latin typeface="Calibri"/>
                          <a:cs typeface="Calibri"/>
                        </a:rPr>
                        <a:t>Time</a:t>
                      </a:r>
                      <a:r>
                        <a:rPr sz="900" spc="15" dirty="0">
                          <a:latin typeface="Calibri"/>
                          <a:cs typeface="Calibri"/>
                        </a:rPr>
                        <a:t> </a:t>
                      </a:r>
                      <a:r>
                        <a:rPr sz="900" spc="60" dirty="0">
                          <a:latin typeface="Calibri"/>
                          <a:cs typeface="Calibri"/>
                        </a:rPr>
                        <a:t>Days</a:t>
                      </a:r>
                      <a:endParaRPr sz="900" dirty="0">
                        <a:latin typeface="Calibri"/>
                        <a:cs typeface="Calibri"/>
                      </a:endParaRPr>
                    </a:p>
                    <a:p>
                      <a:pPr marL="177165" indent="-153035">
                        <a:lnSpc>
                          <a:spcPts val="1000"/>
                        </a:lnSpc>
                        <a:buFont typeface="Calibri"/>
                        <a:buChar char="•"/>
                        <a:tabLst>
                          <a:tab pos="177800" algn="l"/>
                        </a:tabLst>
                      </a:pPr>
                      <a:r>
                        <a:rPr sz="900" spc="100" dirty="0">
                          <a:latin typeface="Calibri"/>
                          <a:cs typeface="Calibri"/>
                        </a:rPr>
                        <a:t>6</a:t>
                      </a:r>
                      <a:r>
                        <a:rPr sz="900" spc="5" dirty="0">
                          <a:latin typeface="Calibri"/>
                          <a:cs typeface="Calibri"/>
                        </a:rPr>
                        <a:t> </a:t>
                      </a:r>
                      <a:r>
                        <a:rPr sz="900" spc="70" dirty="0">
                          <a:latin typeface="Calibri"/>
                          <a:cs typeface="Calibri"/>
                        </a:rPr>
                        <a:t>Calendar</a:t>
                      </a:r>
                      <a:r>
                        <a:rPr sz="900" spc="10" dirty="0">
                          <a:latin typeface="Calibri"/>
                          <a:cs typeface="Calibri"/>
                        </a:rPr>
                        <a:t> </a:t>
                      </a:r>
                      <a:r>
                        <a:rPr sz="900" spc="60" dirty="0">
                          <a:latin typeface="Calibri"/>
                          <a:cs typeface="Calibri"/>
                        </a:rPr>
                        <a:t>Months</a:t>
                      </a:r>
                      <a:endParaRPr sz="900" dirty="0">
                        <a:latin typeface="Calibri"/>
                        <a:cs typeface="Calibri"/>
                      </a:endParaRPr>
                    </a:p>
                    <a:p>
                      <a:pPr marL="177165" indent="-153035">
                        <a:lnSpc>
                          <a:spcPts val="1040"/>
                        </a:lnSpc>
                        <a:buFont typeface="Calibri"/>
                        <a:buChar char="•"/>
                        <a:tabLst>
                          <a:tab pos="177800" algn="l"/>
                        </a:tabLst>
                      </a:pPr>
                      <a:r>
                        <a:rPr sz="900" spc="100" dirty="0">
                          <a:latin typeface="Calibri"/>
                          <a:cs typeface="Calibri"/>
                        </a:rPr>
                        <a:t>12</a:t>
                      </a:r>
                      <a:r>
                        <a:rPr sz="900" spc="10" dirty="0">
                          <a:latin typeface="Calibri"/>
                          <a:cs typeface="Calibri"/>
                        </a:rPr>
                        <a:t> </a:t>
                      </a:r>
                      <a:r>
                        <a:rPr sz="900" spc="65" dirty="0">
                          <a:latin typeface="Calibri"/>
                          <a:cs typeface="Calibri"/>
                        </a:rPr>
                        <a:t>Calendar</a:t>
                      </a:r>
                      <a:r>
                        <a:rPr sz="900" spc="10" dirty="0">
                          <a:latin typeface="Calibri"/>
                          <a:cs typeface="Calibri"/>
                        </a:rPr>
                        <a:t> </a:t>
                      </a:r>
                      <a:r>
                        <a:rPr sz="900" spc="55" dirty="0">
                          <a:latin typeface="Calibri"/>
                          <a:cs typeface="Calibri"/>
                        </a:rPr>
                        <a:t>Months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5"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1275">
                        <a:lnSpc>
                          <a:spcPct val="92600"/>
                        </a:lnSpc>
                        <a:spcBef>
                          <a:spcPts val="80"/>
                        </a:spcBef>
                      </a:pPr>
                      <a:r>
                        <a:rPr sz="900" spc="75" dirty="0">
                          <a:latin typeface="Calibri"/>
                          <a:cs typeface="Calibri"/>
                        </a:rPr>
                        <a:t>This</a:t>
                      </a:r>
                      <a:r>
                        <a:rPr sz="900" spc="25" dirty="0">
                          <a:latin typeface="Calibri"/>
                          <a:cs typeface="Calibri"/>
                        </a:rPr>
                        <a:t> </a:t>
                      </a:r>
                      <a:r>
                        <a:rPr sz="900" spc="95" dirty="0">
                          <a:latin typeface="Calibri"/>
                          <a:cs typeface="Calibri"/>
                        </a:rPr>
                        <a:t>ISU</a:t>
                      </a:r>
                      <a:r>
                        <a:rPr sz="900" spc="25" dirty="0">
                          <a:latin typeface="Calibri"/>
                          <a:cs typeface="Calibri"/>
                        </a:rPr>
                        <a:t> </a:t>
                      </a:r>
                      <a:r>
                        <a:rPr sz="900" spc="70" dirty="0">
                          <a:latin typeface="Calibri"/>
                          <a:cs typeface="Calibri"/>
                        </a:rPr>
                        <a:t>is</a:t>
                      </a:r>
                      <a:r>
                        <a:rPr sz="900" spc="25" dirty="0">
                          <a:latin typeface="Calibri"/>
                          <a:cs typeface="Calibri"/>
                        </a:rPr>
                        <a:t> </a:t>
                      </a:r>
                      <a:r>
                        <a:rPr sz="900" spc="50" dirty="0">
                          <a:latin typeface="Calibri"/>
                          <a:cs typeface="Calibri"/>
                        </a:rPr>
                        <a:t>only</a:t>
                      </a:r>
                      <a:r>
                        <a:rPr sz="900" spc="25" dirty="0">
                          <a:latin typeface="Calibri"/>
                          <a:cs typeface="Calibri"/>
                        </a:rPr>
                        <a:t> </a:t>
                      </a:r>
                      <a:r>
                        <a:rPr sz="900" spc="65" dirty="0">
                          <a:latin typeface="Calibri"/>
                          <a:cs typeface="Calibri"/>
                        </a:rPr>
                        <a:t>displayed</a:t>
                      </a:r>
                      <a:r>
                        <a:rPr sz="900" spc="25" dirty="0">
                          <a:latin typeface="Calibri"/>
                          <a:cs typeface="Calibri"/>
                        </a:rPr>
                        <a:t> </a:t>
                      </a:r>
                      <a:r>
                        <a:rPr sz="900" dirty="0">
                          <a:latin typeface="Calibri"/>
                          <a:cs typeface="Calibri"/>
                        </a:rPr>
                        <a:t>if</a:t>
                      </a:r>
                      <a:r>
                        <a:rPr sz="900" spc="25" dirty="0">
                          <a:latin typeface="Calibri"/>
                          <a:cs typeface="Calibri"/>
                        </a:rPr>
                        <a:t> </a:t>
                      </a:r>
                      <a:r>
                        <a:rPr sz="900" spc="95" dirty="0">
                          <a:latin typeface="Calibri"/>
                          <a:cs typeface="Calibri"/>
                        </a:rPr>
                        <a:t>ISU</a:t>
                      </a:r>
                      <a:r>
                        <a:rPr sz="900" spc="25" dirty="0">
                          <a:latin typeface="Calibri"/>
                          <a:cs typeface="Calibri"/>
                        </a:rPr>
                        <a:t> </a:t>
                      </a:r>
                      <a:r>
                        <a:rPr sz="900" spc="80" dirty="0">
                          <a:latin typeface="Calibri"/>
                          <a:cs typeface="Calibri"/>
                        </a:rPr>
                        <a:t>8000 </a:t>
                      </a:r>
                      <a:r>
                        <a:rPr sz="900" spc="60" dirty="0">
                          <a:latin typeface="Calibri"/>
                          <a:cs typeface="Calibri"/>
                        </a:rPr>
                        <a:t>Humidifier</a:t>
                      </a:r>
                      <a:r>
                        <a:rPr sz="900" spc="20" dirty="0">
                          <a:latin typeface="Calibri"/>
                          <a:cs typeface="Calibri"/>
                        </a:rPr>
                        <a:t> </a:t>
                      </a:r>
                      <a:r>
                        <a:rPr sz="900" dirty="0">
                          <a:latin typeface="Calibri"/>
                          <a:cs typeface="Calibri"/>
                        </a:rPr>
                        <a:t>Type</a:t>
                      </a:r>
                      <a:r>
                        <a:rPr sz="900" spc="25" dirty="0">
                          <a:latin typeface="Calibri"/>
                          <a:cs typeface="Calibri"/>
                        </a:rPr>
                        <a:t> </a:t>
                      </a:r>
                      <a:r>
                        <a:rPr sz="900" spc="70" dirty="0">
                          <a:latin typeface="Calibri"/>
                          <a:cs typeface="Calibri"/>
                        </a:rPr>
                        <a:t>is</a:t>
                      </a:r>
                      <a:r>
                        <a:rPr sz="900" spc="20" dirty="0">
                          <a:latin typeface="Calibri"/>
                          <a:cs typeface="Calibri"/>
                        </a:rPr>
                        <a:t> </a:t>
                      </a:r>
                      <a:r>
                        <a:rPr sz="900" spc="80" dirty="0">
                          <a:latin typeface="Calibri"/>
                          <a:cs typeface="Calibri"/>
                        </a:rPr>
                        <a:t>Bypass</a:t>
                      </a:r>
                      <a:r>
                        <a:rPr sz="900" spc="15" dirty="0">
                          <a:latin typeface="Calibri"/>
                          <a:cs typeface="Calibri"/>
                        </a:rPr>
                        <a:t> </a:t>
                      </a:r>
                      <a:r>
                        <a:rPr sz="900" dirty="0">
                          <a:latin typeface="Calibri"/>
                          <a:cs typeface="Calibri"/>
                        </a:rPr>
                        <a:t>or</a:t>
                      </a:r>
                      <a:r>
                        <a:rPr sz="900" spc="25" dirty="0">
                          <a:latin typeface="Calibri"/>
                          <a:cs typeface="Calibri"/>
                        </a:rPr>
                        <a:t> </a:t>
                      </a:r>
                      <a:r>
                        <a:rPr sz="900" spc="95" dirty="0">
                          <a:latin typeface="Calibri"/>
                          <a:cs typeface="Calibri"/>
                        </a:rPr>
                        <a:t>Fan</a:t>
                      </a:r>
                      <a:r>
                        <a:rPr sz="900" spc="25" dirty="0">
                          <a:latin typeface="Calibri"/>
                          <a:cs typeface="Calibri"/>
                        </a:rPr>
                        <a:t> </a:t>
                      </a:r>
                      <a:r>
                        <a:rPr sz="900" spc="50" dirty="0">
                          <a:latin typeface="Calibri"/>
                          <a:cs typeface="Calibri"/>
                        </a:rPr>
                        <a:t>Powered</a:t>
                      </a:r>
                      <a:r>
                        <a:rPr sz="900" spc="15" dirty="0">
                          <a:latin typeface="Calibri"/>
                          <a:cs typeface="Calibri"/>
                        </a:rPr>
                        <a:t> </a:t>
                      </a:r>
                      <a:r>
                        <a:rPr sz="900" spc="-25" dirty="0">
                          <a:latin typeface="Calibri"/>
                          <a:cs typeface="Calibri"/>
                        </a:rPr>
                        <a:t>or</a:t>
                      </a:r>
                      <a:r>
                        <a:rPr sz="900" dirty="0">
                          <a:latin typeface="Calibri"/>
                          <a:cs typeface="Calibri"/>
                        </a:rPr>
                        <a:t> none.</a:t>
                      </a:r>
                      <a:r>
                        <a:rPr sz="900" spc="60" dirty="0">
                          <a:latin typeface="Calibri"/>
                          <a:cs typeface="Calibri"/>
                        </a:rPr>
                        <a:t> </a:t>
                      </a:r>
                      <a:r>
                        <a:rPr sz="900" spc="90" dirty="0">
                          <a:latin typeface="Calibri"/>
                          <a:cs typeface="Calibri"/>
                        </a:rPr>
                        <a:t>Run</a:t>
                      </a:r>
                      <a:r>
                        <a:rPr sz="900" spc="70" dirty="0">
                          <a:latin typeface="Calibri"/>
                          <a:cs typeface="Calibri"/>
                        </a:rPr>
                        <a:t> </a:t>
                      </a:r>
                      <a:r>
                        <a:rPr sz="900" spc="65" dirty="0">
                          <a:latin typeface="Calibri"/>
                          <a:cs typeface="Calibri"/>
                        </a:rPr>
                        <a:t>Time</a:t>
                      </a:r>
                      <a:r>
                        <a:rPr sz="900" spc="70" dirty="0">
                          <a:latin typeface="Calibri"/>
                          <a:cs typeface="Calibri"/>
                        </a:rPr>
                        <a:t> </a:t>
                      </a:r>
                      <a:r>
                        <a:rPr sz="900" spc="85" dirty="0">
                          <a:latin typeface="Calibri"/>
                          <a:cs typeface="Calibri"/>
                        </a:rPr>
                        <a:t>Days</a:t>
                      </a:r>
                      <a:r>
                        <a:rPr sz="900" spc="70" dirty="0">
                          <a:latin typeface="Calibri"/>
                          <a:cs typeface="Calibri"/>
                        </a:rPr>
                        <a:t> </a:t>
                      </a:r>
                      <a:r>
                        <a:rPr sz="900" dirty="0">
                          <a:latin typeface="Calibri"/>
                          <a:cs typeface="Calibri"/>
                        </a:rPr>
                        <a:t>are</a:t>
                      </a:r>
                      <a:r>
                        <a:rPr sz="900" spc="65" dirty="0">
                          <a:latin typeface="Calibri"/>
                          <a:cs typeface="Calibri"/>
                        </a:rPr>
                        <a:t> </a:t>
                      </a:r>
                      <a:r>
                        <a:rPr sz="900" spc="50" dirty="0">
                          <a:latin typeface="Calibri"/>
                          <a:cs typeface="Calibri"/>
                        </a:rPr>
                        <a:t>not</a:t>
                      </a:r>
                      <a:r>
                        <a:rPr sz="900" spc="70" dirty="0">
                          <a:latin typeface="Calibri"/>
                          <a:cs typeface="Calibri"/>
                        </a:rPr>
                        <a:t> </a:t>
                      </a:r>
                      <a:r>
                        <a:rPr sz="900" spc="65" dirty="0">
                          <a:latin typeface="Calibri"/>
                          <a:cs typeface="Calibri"/>
                        </a:rPr>
                        <a:t>shown</a:t>
                      </a:r>
                      <a:r>
                        <a:rPr sz="900" spc="70" dirty="0">
                          <a:latin typeface="Calibri"/>
                          <a:cs typeface="Calibri"/>
                        </a:rPr>
                        <a:t> </a:t>
                      </a:r>
                      <a:r>
                        <a:rPr sz="900" dirty="0">
                          <a:latin typeface="Calibri"/>
                          <a:cs typeface="Calibri"/>
                        </a:rPr>
                        <a:t>if</a:t>
                      </a:r>
                      <a:r>
                        <a:rPr sz="900" spc="70" dirty="0">
                          <a:latin typeface="Calibri"/>
                          <a:cs typeface="Calibri"/>
                        </a:rPr>
                        <a:t> ISU </a:t>
                      </a:r>
                      <a:r>
                        <a:rPr sz="900" spc="100" dirty="0">
                          <a:latin typeface="Calibri"/>
                          <a:cs typeface="Calibri"/>
                        </a:rPr>
                        <a:t>8000</a:t>
                      </a:r>
                      <a:r>
                        <a:rPr sz="900" spc="50" dirty="0">
                          <a:latin typeface="Calibri"/>
                          <a:cs typeface="Calibri"/>
                        </a:rPr>
                        <a:t> </a:t>
                      </a:r>
                      <a:r>
                        <a:rPr sz="900" spc="60" dirty="0">
                          <a:latin typeface="Calibri"/>
                          <a:cs typeface="Calibri"/>
                        </a:rPr>
                        <a:t>Humidifier</a:t>
                      </a:r>
                      <a:r>
                        <a:rPr sz="900" spc="55" dirty="0">
                          <a:latin typeface="Calibri"/>
                          <a:cs typeface="Calibri"/>
                        </a:rPr>
                        <a:t> </a:t>
                      </a:r>
                      <a:r>
                        <a:rPr sz="900" dirty="0">
                          <a:latin typeface="Calibri"/>
                          <a:cs typeface="Calibri"/>
                        </a:rPr>
                        <a:t>Type</a:t>
                      </a:r>
                      <a:r>
                        <a:rPr sz="900" spc="55" dirty="0">
                          <a:latin typeface="Calibri"/>
                          <a:cs typeface="Calibri"/>
                        </a:rPr>
                        <a:t> </a:t>
                      </a:r>
                      <a:r>
                        <a:rPr sz="900" spc="70" dirty="0">
                          <a:latin typeface="Calibri"/>
                          <a:cs typeface="Calibri"/>
                        </a:rPr>
                        <a:t>is</a:t>
                      </a:r>
                      <a:r>
                        <a:rPr sz="900" spc="50" dirty="0">
                          <a:latin typeface="Calibri"/>
                          <a:cs typeface="Calibri"/>
                        </a:rPr>
                        <a:t> set </a:t>
                      </a:r>
                      <a:r>
                        <a:rPr sz="900" dirty="0">
                          <a:latin typeface="Calibri"/>
                          <a:cs typeface="Calibri"/>
                        </a:rPr>
                        <a:t>to</a:t>
                      </a:r>
                      <a:r>
                        <a:rPr sz="900" spc="55" dirty="0">
                          <a:latin typeface="Calibri"/>
                          <a:cs typeface="Calibri"/>
                        </a:rPr>
                        <a:t> </a:t>
                      </a:r>
                      <a:r>
                        <a:rPr sz="900" spc="45" dirty="0">
                          <a:latin typeface="Calibri"/>
                          <a:cs typeface="Calibri"/>
                        </a:rPr>
                        <a:t>None</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675409">
                <a:tc>
                  <a:txBody>
                    <a:bodyPr/>
                    <a:lstStyle/>
                    <a:p>
                      <a:pPr marL="24765">
                        <a:lnSpc>
                          <a:spcPct val="100000"/>
                        </a:lnSpc>
                      </a:pPr>
                      <a:r>
                        <a:rPr sz="900" spc="80" dirty="0">
                          <a:latin typeface="Calibri"/>
                          <a:cs typeface="Calibri"/>
                        </a:rPr>
                        <a:t>8100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26060" indent="-635">
                        <a:lnSpc>
                          <a:spcPts val="1000"/>
                        </a:lnSpc>
                        <a:spcBef>
                          <a:spcPts val="100"/>
                        </a:spcBef>
                      </a:pPr>
                      <a:r>
                        <a:rPr sz="900" spc="80" dirty="0">
                          <a:latin typeface="Calibri"/>
                          <a:cs typeface="Calibri"/>
                        </a:rPr>
                        <a:t>Clean</a:t>
                      </a:r>
                      <a:r>
                        <a:rPr sz="900" spc="10" dirty="0">
                          <a:latin typeface="Calibri"/>
                          <a:cs typeface="Calibri"/>
                        </a:rPr>
                        <a:t> </a:t>
                      </a:r>
                      <a:r>
                        <a:rPr sz="900" spc="65" dirty="0">
                          <a:latin typeface="Calibri"/>
                          <a:cs typeface="Calibri"/>
                        </a:rPr>
                        <a:t>Tank/ </a:t>
                      </a:r>
                      <a:r>
                        <a:rPr sz="900" dirty="0">
                          <a:latin typeface="Calibri"/>
                          <a:cs typeface="Calibri"/>
                        </a:rPr>
                        <a:t>Water</a:t>
                      </a:r>
                      <a:r>
                        <a:rPr sz="900" spc="165" dirty="0">
                          <a:latin typeface="Calibri"/>
                          <a:cs typeface="Calibri"/>
                        </a:rPr>
                        <a:t> </a:t>
                      </a:r>
                      <a:r>
                        <a:rPr sz="900" spc="-10" dirty="0">
                          <a:latin typeface="Calibri"/>
                          <a:cs typeface="Calibri"/>
                        </a:rPr>
                        <a:t>Filter</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30" dirty="0">
                          <a:highlight>
                            <a:srgbClr val="FFFF00"/>
                          </a:highlight>
                          <a:latin typeface="Calibri"/>
                          <a:cs typeface="Calibri"/>
                        </a:rPr>
                        <a:t>Off</a:t>
                      </a:r>
                      <a:endParaRPr sz="900" dirty="0">
                        <a:highlight>
                          <a:srgbClr val="FFFF00"/>
                        </a:highlight>
                        <a:latin typeface="Calibri"/>
                        <a:cs typeface="Calibri"/>
                      </a:endParaRPr>
                    </a:p>
                    <a:p>
                      <a:pPr marL="177165" indent="-153035">
                        <a:lnSpc>
                          <a:spcPts val="1000"/>
                        </a:lnSpc>
                        <a:buFont typeface="Calibri"/>
                        <a:buChar char="•"/>
                        <a:tabLst>
                          <a:tab pos="177800" algn="l"/>
                        </a:tabLst>
                      </a:pPr>
                      <a:r>
                        <a:rPr sz="900" spc="100" dirty="0">
                          <a:latin typeface="Calibri"/>
                          <a:cs typeface="Calibri"/>
                        </a:rPr>
                        <a:t>60</a:t>
                      </a:r>
                      <a:r>
                        <a:rPr sz="900" spc="10" dirty="0">
                          <a:latin typeface="Calibri"/>
                          <a:cs typeface="Calibri"/>
                        </a:rPr>
                        <a:t> </a:t>
                      </a:r>
                      <a:r>
                        <a:rPr sz="900" spc="95" dirty="0">
                          <a:latin typeface="Calibri"/>
                          <a:cs typeface="Calibri"/>
                        </a:rPr>
                        <a:t>Run</a:t>
                      </a:r>
                      <a:r>
                        <a:rPr sz="900" spc="15" dirty="0">
                          <a:latin typeface="Calibri"/>
                          <a:cs typeface="Calibri"/>
                        </a:rPr>
                        <a:t> </a:t>
                      </a:r>
                      <a:r>
                        <a:rPr sz="900" spc="60" dirty="0">
                          <a:latin typeface="Calibri"/>
                          <a:cs typeface="Calibri"/>
                        </a:rPr>
                        <a:t>Time</a:t>
                      </a:r>
                      <a:r>
                        <a:rPr sz="900" spc="15" dirty="0">
                          <a:latin typeface="Calibri"/>
                          <a:cs typeface="Calibri"/>
                        </a:rPr>
                        <a:t> </a:t>
                      </a:r>
                      <a:r>
                        <a:rPr sz="900" spc="60" dirty="0">
                          <a:latin typeface="Calibri"/>
                          <a:cs typeface="Calibri"/>
                        </a:rPr>
                        <a:t>Days</a:t>
                      </a:r>
                      <a:endParaRPr sz="900" dirty="0">
                        <a:latin typeface="Calibri"/>
                        <a:cs typeface="Calibri"/>
                      </a:endParaRPr>
                    </a:p>
                    <a:p>
                      <a:pPr marL="177165" indent="-153035">
                        <a:lnSpc>
                          <a:spcPts val="1000"/>
                        </a:lnSpc>
                        <a:buFont typeface="Calibri"/>
                        <a:buChar char="•"/>
                        <a:tabLst>
                          <a:tab pos="177800" algn="l"/>
                        </a:tabLst>
                      </a:pPr>
                      <a:r>
                        <a:rPr sz="900" spc="100" dirty="0">
                          <a:latin typeface="Calibri"/>
                          <a:cs typeface="Calibri"/>
                        </a:rPr>
                        <a:t>90</a:t>
                      </a:r>
                      <a:r>
                        <a:rPr sz="900" spc="10" dirty="0">
                          <a:latin typeface="Calibri"/>
                          <a:cs typeface="Calibri"/>
                        </a:rPr>
                        <a:t> </a:t>
                      </a:r>
                      <a:r>
                        <a:rPr sz="900" spc="95" dirty="0">
                          <a:latin typeface="Calibri"/>
                          <a:cs typeface="Calibri"/>
                        </a:rPr>
                        <a:t>Run</a:t>
                      </a:r>
                      <a:r>
                        <a:rPr sz="900" spc="15" dirty="0">
                          <a:latin typeface="Calibri"/>
                          <a:cs typeface="Calibri"/>
                        </a:rPr>
                        <a:t> </a:t>
                      </a:r>
                      <a:r>
                        <a:rPr sz="900" spc="60" dirty="0">
                          <a:latin typeface="Calibri"/>
                          <a:cs typeface="Calibri"/>
                        </a:rPr>
                        <a:t>Time</a:t>
                      </a:r>
                      <a:r>
                        <a:rPr sz="900" spc="15" dirty="0">
                          <a:latin typeface="Calibri"/>
                          <a:cs typeface="Calibri"/>
                        </a:rPr>
                        <a:t> </a:t>
                      </a:r>
                      <a:r>
                        <a:rPr sz="900" spc="60" dirty="0">
                          <a:latin typeface="Calibri"/>
                          <a:cs typeface="Calibri"/>
                        </a:rPr>
                        <a:t>Days</a:t>
                      </a:r>
                      <a:endParaRPr sz="900" dirty="0">
                        <a:latin typeface="Calibri"/>
                        <a:cs typeface="Calibri"/>
                      </a:endParaRPr>
                    </a:p>
                    <a:p>
                      <a:pPr marL="177165" indent="-153035">
                        <a:lnSpc>
                          <a:spcPts val="1000"/>
                        </a:lnSpc>
                        <a:buFont typeface="Calibri"/>
                        <a:buChar char="•"/>
                        <a:tabLst>
                          <a:tab pos="177800" algn="l"/>
                        </a:tabLst>
                      </a:pPr>
                      <a:r>
                        <a:rPr sz="900" spc="100" dirty="0">
                          <a:latin typeface="Calibri"/>
                          <a:cs typeface="Calibri"/>
                        </a:rPr>
                        <a:t>6</a:t>
                      </a:r>
                      <a:r>
                        <a:rPr sz="900" spc="5" dirty="0">
                          <a:latin typeface="Calibri"/>
                          <a:cs typeface="Calibri"/>
                        </a:rPr>
                        <a:t> </a:t>
                      </a:r>
                      <a:r>
                        <a:rPr sz="900" spc="70" dirty="0">
                          <a:latin typeface="Calibri"/>
                          <a:cs typeface="Calibri"/>
                        </a:rPr>
                        <a:t>Calendar</a:t>
                      </a:r>
                      <a:r>
                        <a:rPr sz="900" spc="10" dirty="0">
                          <a:latin typeface="Calibri"/>
                          <a:cs typeface="Calibri"/>
                        </a:rPr>
                        <a:t> </a:t>
                      </a:r>
                      <a:r>
                        <a:rPr sz="900" spc="60" dirty="0">
                          <a:latin typeface="Calibri"/>
                          <a:cs typeface="Calibri"/>
                        </a:rPr>
                        <a:t>Months</a:t>
                      </a:r>
                      <a:endParaRPr sz="900" dirty="0">
                        <a:latin typeface="Calibri"/>
                        <a:cs typeface="Calibri"/>
                      </a:endParaRPr>
                    </a:p>
                    <a:p>
                      <a:pPr marL="177165" indent="-153035">
                        <a:lnSpc>
                          <a:spcPts val="1040"/>
                        </a:lnSpc>
                        <a:buFont typeface="Calibri"/>
                        <a:buChar char="•"/>
                        <a:tabLst>
                          <a:tab pos="177800" algn="l"/>
                        </a:tabLst>
                      </a:pPr>
                      <a:r>
                        <a:rPr sz="900" spc="100" dirty="0">
                          <a:latin typeface="Calibri"/>
                          <a:cs typeface="Calibri"/>
                        </a:rPr>
                        <a:t>12</a:t>
                      </a:r>
                      <a:r>
                        <a:rPr sz="900" spc="10" dirty="0">
                          <a:latin typeface="Calibri"/>
                          <a:cs typeface="Calibri"/>
                        </a:rPr>
                        <a:t> </a:t>
                      </a:r>
                      <a:r>
                        <a:rPr sz="900" spc="65" dirty="0">
                          <a:latin typeface="Calibri"/>
                          <a:cs typeface="Calibri"/>
                        </a:rPr>
                        <a:t>Calendar</a:t>
                      </a:r>
                      <a:r>
                        <a:rPr sz="900" spc="10" dirty="0">
                          <a:latin typeface="Calibri"/>
                          <a:cs typeface="Calibri"/>
                        </a:rPr>
                        <a:t> </a:t>
                      </a:r>
                      <a:r>
                        <a:rPr sz="900" spc="55" dirty="0">
                          <a:latin typeface="Calibri"/>
                          <a:cs typeface="Calibri"/>
                        </a:rPr>
                        <a:t>Months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5"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03225">
                        <a:lnSpc>
                          <a:spcPts val="1000"/>
                        </a:lnSpc>
                        <a:spcBef>
                          <a:spcPts val="100"/>
                        </a:spcBef>
                      </a:pPr>
                      <a:r>
                        <a:rPr sz="900" spc="75" dirty="0">
                          <a:latin typeface="Calibri"/>
                          <a:cs typeface="Calibri"/>
                        </a:rPr>
                        <a:t>This</a:t>
                      </a:r>
                      <a:r>
                        <a:rPr sz="900" spc="25" dirty="0">
                          <a:latin typeface="Calibri"/>
                          <a:cs typeface="Calibri"/>
                        </a:rPr>
                        <a:t> </a:t>
                      </a:r>
                      <a:r>
                        <a:rPr sz="900" spc="95" dirty="0">
                          <a:latin typeface="Calibri"/>
                          <a:cs typeface="Calibri"/>
                        </a:rPr>
                        <a:t>ISU</a:t>
                      </a:r>
                      <a:r>
                        <a:rPr sz="900" spc="25" dirty="0">
                          <a:latin typeface="Calibri"/>
                          <a:cs typeface="Calibri"/>
                        </a:rPr>
                        <a:t> </a:t>
                      </a:r>
                      <a:r>
                        <a:rPr sz="900" spc="70" dirty="0">
                          <a:latin typeface="Calibri"/>
                          <a:cs typeface="Calibri"/>
                        </a:rPr>
                        <a:t>is</a:t>
                      </a:r>
                      <a:r>
                        <a:rPr sz="900" spc="25" dirty="0">
                          <a:latin typeface="Calibri"/>
                          <a:cs typeface="Calibri"/>
                        </a:rPr>
                        <a:t> </a:t>
                      </a:r>
                      <a:r>
                        <a:rPr sz="900" spc="50" dirty="0">
                          <a:latin typeface="Calibri"/>
                          <a:cs typeface="Calibri"/>
                        </a:rPr>
                        <a:t>only</a:t>
                      </a:r>
                      <a:r>
                        <a:rPr sz="900" spc="25" dirty="0">
                          <a:latin typeface="Calibri"/>
                          <a:cs typeface="Calibri"/>
                        </a:rPr>
                        <a:t> </a:t>
                      </a:r>
                      <a:r>
                        <a:rPr sz="900" spc="65" dirty="0">
                          <a:latin typeface="Calibri"/>
                          <a:cs typeface="Calibri"/>
                        </a:rPr>
                        <a:t>displayed</a:t>
                      </a:r>
                      <a:r>
                        <a:rPr sz="900" spc="25" dirty="0">
                          <a:latin typeface="Calibri"/>
                          <a:cs typeface="Calibri"/>
                        </a:rPr>
                        <a:t> </a:t>
                      </a:r>
                      <a:r>
                        <a:rPr sz="900" dirty="0">
                          <a:latin typeface="Calibri"/>
                          <a:cs typeface="Calibri"/>
                        </a:rPr>
                        <a:t>if</a:t>
                      </a:r>
                      <a:r>
                        <a:rPr sz="900" spc="25" dirty="0">
                          <a:latin typeface="Calibri"/>
                          <a:cs typeface="Calibri"/>
                        </a:rPr>
                        <a:t> </a:t>
                      </a:r>
                      <a:r>
                        <a:rPr sz="900" spc="95" dirty="0">
                          <a:latin typeface="Calibri"/>
                          <a:cs typeface="Calibri"/>
                        </a:rPr>
                        <a:t>ISU</a:t>
                      </a:r>
                      <a:r>
                        <a:rPr sz="900" spc="25" dirty="0">
                          <a:latin typeface="Calibri"/>
                          <a:cs typeface="Calibri"/>
                        </a:rPr>
                        <a:t> </a:t>
                      </a:r>
                      <a:r>
                        <a:rPr sz="900" spc="80" dirty="0">
                          <a:latin typeface="Calibri"/>
                          <a:cs typeface="Calibri"/>
                        </a:rPr>
                        <a:t>8000 </a:t>
                      </a:r>
                      <a:r>
                        <a:rPr sz="900" spc="60" dirty="0">
                          <a:latin typeface="Calibri"/>
                          <a:cs typeface="Calibri"/>
                        </a:rPr>
                        <a:t>Humidifier</a:t>
                      </a:r>
                      <a:r>
                        <a:rPr sz="900" spc="10" dirty="0">
                          <a:latin typeface="Calibri"/>
                          <a:cs typeface="Calibri"/>
                        </a:rPr>
                        <a:t> </a:t>
                      </a:r>
                      <a:r>
                        <a:rPr sz="900" spc="50" dirty="0">
                          <a:latin typeface="Calibri"/>
                          <a:cs typeface="Calibri"/>
                        </a:rPr>
                        <a:t>Type</a:t>
                      </a:r>
                      <a:r>
                        <a:rPr sz="900" spc="10" dirty="0">
                          <a:latin typeface="Calibri"/>
                          <a:cs typeface="Calibri"/>
                        </a:rPr>
                        <a:t> </a:t>
                      </a:r>
                      <a:r>
                        <a:rPr sz="900" spc="70" dirty="0">
                          <a:latin typeface="Calibri"/>
                          <a:cs typeface="Calibri"/>
                        </a:rPr>
                        <a:t>is</a:t>
                      </a:r>
                      <a:r>
                        <a:rPr sz="900" spc="15" dirty="0">
                          <a:latin typeface="Calibri"/>
                          <a:cs typeface="Calibri"/>
                        </a:rPr>
                        <a:t> </a:t>
                      </a:r>
                      <a:r>
                        <a:rPr sz="900" spc="45" dirty="0">
                          <a:latin typeface="Calibri"/>
                          <a:cs typeface="Calibri"/>
                        </a:rPr>
                        <a:t>Steam.</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924935">
                <a:tc>
                  <a:txBody>
                    <a:bodyPr/>
                    <a:lstStyle/>
                    <a:p>
                      <a:pPr marL="24765">
                        <a:lnSpc>
                          <a:spcPct val="100000"/>
                        </a:lnSpc>
                      </a:pPr>
                      <a:r>
                        <a:rPr sz="900" spc="80" dirty="0">
                          <a:latin typeface="Calibri"/>
                          <a:cs typeface="Calibri"/>
                        </a:rPr>
                        <a:t>9000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00965" indent="-635">
                        <a:lnSpc>
                          <a:spcPct val="92600"/>
                        </a:lnSpc>
                        <a:spcBef>
                          <a:spcPts val="80"/>
                        </a:spcBef>
                      </a:pPr>
                      <a:r>
                        <a:rPr sz="900" spc="50" dirty="0">
                          <a:latin typeface="Calibri"/>
                          <a:cs typeface="Calibri"/>
                        </a:rPr>
                        <a:t>What</a:t>
                      </a:r>
                      <a:r>
                        <a:rPr sz="900" spc="5" dirty="0">
                          <a:latin typeface="Calibri"/>
                          <a:cs typeface="Calibri"/>
                        </a:rPr>
                        <a:t> </a:t>
                      </a:r>
                      <a:r>
                        <a:rPr sz="900" spc="50" dirty="0">
                          <a:latin typeface="Calibri"/>
                          <a:cs typeface="Calibri"/>
                        </a:rPr>
                        <a:t>Type</a:t>
                      </a:r>
                      <a:r>
                        <a:rPr sz="900" spc="5" dirty="0">
                          <a:latin typeface="Calibri"/>
                          <a:cs typeface="Calibri"/>
                        </a:rPr>
                        <a:t> </a:t>
                      </a:r>
                      <a:r>
                        <a:rPr sz="900" spc="-25" dirty="0">
                          <a:latin typeface="Calibri"/>
                          <a:cs typeface="Calibri"/>
                        </a:rPr>
                        <a:t>of</a:t>
                      </a:r>
                      <a:r>
                        <a:rPr sz="900" spc="45" dirty="0">
                          <a:latin typeface="Calibri"/>
                          <a:cs typeface="Calibri"/>
                        </a:rPr>
                        <a:t> Dehumidifier </a:t>
                      </a:r>
                      <a:r>
                        <a:rPr sz="900" spc="75" dirty="0">
                          <a:latin typeface="Calibri"/>
                          <a:cs typeface="Calibri"/>
                        </a:rPr>
                        <a:t>Equipment</a:t>
                      </a:r>
                      <a:r>
                        <a:rPr sz="900" spc="15" dirty="0">
                          <a:latin typeface="Calibri"/>
                          <a:cs typeface="Calibri"/>
                        </a:rPr>
                        <a:t> </a:t>
                      </a:r>
                      <a:r>
                        <a:rPr sz="900" spc="55" dirty="0">
                          <a:latin typeface="Calibri"/>
                          <a:cs typeface="Calibri"/>
                        </a:rPr>
                        <a:t>Do you</a:t>
                      </a:r>
                      <a:r>
                        <a:rPr sz="900" spc="5" dirty="0">
                          <a:latin typeface="Calibri"/>
                          <a:cs typeface="Calibri"/>
                        </a:rPr>
                        <a:t> </a:t>
                      </a:r>
                      <a:r>
                        <a:rPr sz="900" spc="35" dirty="0">
                          <a:latin typeface="Calibri"/>
                          <a:cs typeface="Calibri"/>
                        </a:rPr>
                        <a:t>Have?</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0" dirty="0">
                          <a:highlight>
                            <a:srgbClr val="FFFF00"/>
                          </a:highlight>
                          <a:latin typeface="Calibri"/>
                          <a:cs typeface="Calibri"/>
                        </a:rPr>
                        <a:t>None</a:t>
                      </a:r>
                      <a:endParaRPr sz="900" dirty="0">
                        <a:highlight>
                          <a:srgbClr val="FFFF00"/>
                        </a:highlight>
                        <a:latin typeface="Calibri"/>
                        <a:cs typeface="Calibri"/>
                      </a:endParaRPr>
                    </a:p>
                    <a:p>
                      <a:pPr marL="177165" marR="43815" indent="-152400">
                        <a:lnSpc>
                          <a:spcPts val="1000"/>
                        </a:lnSpc>
                        <a:spcBef>
                          <a:spcPts val="60"/>
                        </a:spcBef>
                        <a:buFont typeface="Calibri"/>
                        <a:buChar char="•"/>
                        <a:tabLst>
                          <a:tab pos="177800" algn="l"/>
                        </a:tabLst>
                      </a:pPr>
                      <a:r>
                        <a:rPr sz="900" spc="105" dirty="0">
                          <a:latin typeface="Calibri"/>
                          <a:cs typeface="Calibri"/>
                        </a:rPr>
                        <a:t>A/C</a:t>
                      </a:r>
                      <a:r>
                        <a:rPr sz="900" spc="40" dirty="0">
                          <a:latin typeface="Calibri"/>
                          <a:cs typeface="Calibri"/>
                        </a:rPr>
                        <a:t> </a:t>
                      </a:r>
                      <a:r>
                        <a:rPr sz="900" dirty="0">
                          <a:latin typeface="Calibri"/>
                          <a:cs typeface="Calibri"/>
                        </a:rPr>
                        <a:t>with</a:t>
                      </a:r>
                      <a:r>
                        <a:rPr sz="900" spc="45" dirty="0">
                          <a:latin typeface="Calibri"/>
                          <a:cs typeface="Calibri"/>
                        </a:rPr>
                        <a:t> </a:t>
                      </a:r>
                      <a:r>
                        <a:rPr sz="900" spc="80" dirty="0">
                          <a:latin typeface="Calibri"/>
                          <a:cs typeface="Calibri"/>
                        </a:rPr>
                        <a:t>Low</a:t>
                      </a:r>
                      <a:r>
                        <a:rPr sz="900" spc="45" dirty="0">
                          <a:latin typeface="Calibri"/>
                          <a:cs typeface="Calibri"/>
                        </a:rPr>
                        <a:t> </a:t>
                      </a:r>
                      <a:r>
                        <a:rPr sz="900" spc="60" dirty="0">
                          <a:latin typeface="Calibri"/>
                          <a:cs typeface="Calibri"/>
                        </a:rPr>
                        <a:t>Speed </a:t>
                      </a:r>
                      <a:r>
                        <a:rPr sz="900" spc="70" dirty="0">
                          <a:latin typeface="Calibri"/>
                          <a:cs typeface="Calibri"/>
                        </a:rPr>
                        <a:t>Fan</a:t>
                      </a:r>
                      <a:endParaRPr sz="900" dirty="0">
                        <a:latin typeface="Calibri"/>
                        <a:cs typeface="Calibri"/>
                      </a:endParaRPr>
                    </a:p>
                    <a:p>
                      <a:pPr marL="177165" indent="-153035">
                        <a:lnSpc>
                          <a:spcPts val="940"/>
                        </a:lnSpc>
                        <a:buFont typeface="Calibri"/>
                        <a:buChar char="•"/>
                        <a:tabLst>
                          <a:tab pos="177800" algn="l"/>
                        </a:tabLst>
                      </a:pPr>
                      <a:r>
                        <a:rPr sz="900" spc="105" dirty="0">
                          <a:latin typeface="Calibri"/>
                          <a:cs typeface="Calibri"/>
                        </a:rPr>
                        <a:t>A/C</a:t>
                      </a:r>
                      <a:r>
                        <a:rPr sz="900" spc="80" dirty="0">
                          <a:latin typeface="Calibri"/>
                          <a:cs typeface="Calibri"/>
                        </a:rPr>
                        <a:t> </a:t>
                      </a:r>
                      <a:r>
                        <a:rPr sz="900" dirty="0">
                          <a:latin typeface="Calibri"/>
                          <a:cs typeface="Calibri"/>
                        </a:rPr>
                        <a:t>with</a:t>
                      </a:r>
                      <a:r>
                        <a:rPr sz="900" spc="90" dirty="0">
                          <a:latin typeface="Calibri"/>
                          <a:cs typeface="Calibri"/>
                        </a:rPr>
                        <a:t> </a:t>
                      </a:r>
                      <a:r>
                        <a:rPr sz="900" spc="75" dirty="0">
                          <a:latin typeface="Calibri"/>
                          <a:cs typeface="Calibri"/>
                        </a:rPr>
                        <a:t>High</a:t>
                      </a:r>
                      <a:endParaRPr sz="900" dirty="0">
                        <a:latin typeface="Calibri"/>
                        <a:cs typeface="Calibri"/>
                      </a:endParaRPr>
                    </a:p>
                    <a:p>
                      <a:pPr marL="177165">
                        <a:lnSpc>
                          <a:spcPts val="1000"/>
                        </a:lnSpc>
                      </a:pPr>
                      <a:r>
                        <a:rPr sz="900" spc="70" dirty="0">
                          <a:latin typeface="Calibri"/>
                          <a:cs typeface="Calibri"/>
                        </a:rPr>
                        <a:t>Speed</a:t>
                      </a:r>
                      <a:r>
                        <a:rPr sz="900" spc="15" dirty="0">
                          <a:latin typeface="Calibri"/>
                          <a:cs typeface="Calibri"/>
                        </a:rPr>
                        <a:t> </a:t>
                      </a:r>
                      <a:r>
                        <a:rPr sz="900" spc="70" dirty="0">
                          <a:latin typeface="Calibri"/>
                          <a:cs typeface="Calibri"/>
                        </a:rPr>
                        <a:t>Fan</a:t>
                      </a:r>
                      <a:endParaRPr sz="900" dirty="0">
                        <a:latin typeface="Calibri"/>
                        <a:cs typeface="Calibri"/>
                      </a:endParaRPr>
                    </a:p>
                    <a:p>
                      <a:pPr marL="177165" marR="406400" indent="-152400">
                        <a:lnSpc>
                          <a:spcPts val="1000"/>
                        </a:lnSpc>
                        <a:spcBef>
                          <a:spcPts val="60"/>
                        </a:spcBef>
                        <a:buFont typeface="Calibri"/>
                        <a:buChar char="•"/>
                        <a:tabLst>
                          <a:tab pos="177800" algn="l"/>
                        </a:tabLst>
                      </a:pPr>
                      <a:r>
                        <a:rPr sz="900" dirty="0">
                          <a:latin typeface="Calibri"/>
                          <a:cs typeface="Calibri"/>
                        </a:rPr>
                        <a:t>Whole</a:t>
                      </a:r>
                      <a:r>
                        <a:rPr sz="900" spc="225" dirty="0">
                          <a:latin typeface="Calibri"/>
                          <a:cs typeface="Calibri"/>
                        </a:rPr>
                        <a:t> </a:t>
                      </a:r>
                      <a:r>
                        <a:rPr sz="900" spc="70" dirty="0">
                          <a:latin typeface="Calibri"/>
                          <a:cs typeface="Calibri"/>
                        </a:rPr>
                        <a:t>House </a:t>
                      </a:r>
                      <a:r>
                        <a:rPr sz="900" spc="45" dirty="0">
                          <a:latin typeface="Calibri"/>
                          <a:cs typeface="Calibri"/>
                        </a:rPr>
                        <a:t>Dehumidifier</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45" dirty="0">
                          <a:latin typeface="Calibri"/>
                          <a:cs typeface="Calibri"/>
                        </a:rPr>
                        <a:t>None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43840" indent="-635">
                        <a:lnSpc>
                          <a:spcPct val="92600"/>
                        </a:lnSpc>
                        <a:spcBef>
                          <a:spcPts val="80"/>
                        </a:spcBef>
                      </a:pPr>
                      <a:r>
                        <a:rPr sz="900" spc="75" dirty="0">
                          <a:latin typeface="Calibri"/>
                          <a:cs typeface="Calibri"/>
                        </a:rPr>
                        <a:t>See</a:t>
                      </a:r>
                      <a:r>
                        <a:rPr sz="900" spc="15" dirty="0">
                          <a:latin typeface="Calibri"/>
                          <a:cs typeface="Calibri"/>
                        </a:rPr>
                        <a:t> </a:t>
                      </a:r>
                      <a:r>
                        <a:rPr sz="900" spc="50" dirty="0">
                          <a:latin typeface="Calibri"/>
                          <a:cs typeface="Calibri"/>
                        </a:rPr>
                        <a:t>“Dehumidification”</a:t>
                      </a:r>
                      <a:r>
                        <a:rPr sz="900" spc="15" dirty="0">
                          <a:latin typeface="Calibri"/>
                          <a:cs typeface="Calibri"/>
                        </a:rPr>
                        <a:t> </a:t>
                      </a:r>
                      <a:r>
                        <a:rPr sz="900" spc="65" dirty="0">
                          <a:latin typeface="Calibri"/>
                          <a:cs typeface="Calibri"/>
                        </a:rPr>
                        <a:t>on</a:t>
                      </a:r>
                      <a:r>
                        <a:rPr sz="900" spc="10" dirty="0">
                          <a:latin typeface="Calibri"/>
                          <a:cs typeface="Calibri"/>
                        </a:rPr>
                        <a:t> </a:t>
                      </a:r>
                      <a:r>
                        <a:rPr sz="900" spc="70" dirty="0">
                          <a:latin typeface="Calibri"/>
                          <a:cs typeface="Calibri"/>
                        </a:rPr>
                        <a:t>page</a:t>
                      </a:r>
                      <a:r>
                        <a:rPr sz="900" spc="15" dirty="0">
                          <a:latin typeface="Calibri"/>
                          <a:cs typeface="Calibri"/>
                        </a:rPr>
                        <a:t> </a:t>
                      </a:r>
                      <a:r>
                        <a:rPr sz="900" spc="30" dirty="0">
                          <a:latin typeface="Calibri"/>
                          <a:cs typeface="Calibri"/>
                        </a:rPr>
                        <a:t>36. </a:t>
                      </a:r>
                      <a:r>
                        <a:rPr sz="900" dirty="0">
                          <a:latin typeface="Calibri"/>
                          <a:cs typeface="Calibri"/>
                        </a:rPr>
                        <a:t>Whole</a:t>
                      </a:r>
                      <a:r>
                        <a:rPr sz="900" spc="80" dirty="0">
                          <a:latin typeface="Calibri"/>
                          <a:cs typeface="Calibri"/>
                        </a:rPr>
                        <a:t> House </a:t>
                      </a:r>
                      <a:r>
                        <a:rPr sz="900" spc="60" dirty="0">
                          <a:latin typeface="Calibri"/>
                          <a:cs typeface="Calibri"/>
                        </a:rPr>
                        <a:t>Dehumidification</a:t>
                      </a:r>
                      <a:r>
                        <a:rPr sz="900" spc="80" dirty="0">
                          <a:latin typeface="Calibri"/>
                          <a:cs typeface="Calibri"/>
                        </a:rPr>
                        <a:t> </a:t>
                      </a:r>
                      <a:r>
                        <a:rPr sz="900" spc="75" dirty="0">
                          <a:latin typeface="Calibri"/>
                          <a:cs typeface="Calibri"/>
                        </a:rPr>
                        <a:t>and</a:t>
                      </a:r>
                      <a:r>
                        <a:rPr sz="900" spc="85" dirty="0">
                          <a:latin typeface="Calibri"/>
                          <a:cs typeface="Calibri"/>
                        </a:rPr>
                        <a:t> </a:t>
                      </a:r>
                      <a:r>
                        <a:rPr sz="900" spc="80" dirty="0">
                          <a:latin typeface="Calibri"/>
                          <a:cs typeface="Calibri"/>
                        </a:rPr>
                        <a:t>A/C </a:t>
                      </a:r>
                      <a:r>
                        <a:rPr sz="900" dirty="0">
                          <a:latin typeface="Calibri"/>
                          <a:cs typeface="Calibri"/>
                        </a:rPr>
                        <a:t>with</a:t>
                      </a:r>
                      <a:r>
                        <a:rPr sz="900" spc="45" dirty="0">
                          <a:latin typeface="Calibri"/>
                          <a:cs typeface="Calibri"/>
                        </a:rPr>
                        <a:t> </a:t>
                      </a:r>
                      <a:r>
                        <a:rPr sz="900" spc="75" dirty="0">
                          <a:latin typeface="Calibri"/>
                          <a:cs typeface="Calibri"/>
                        </a:rPr>
                        <a:t>Low</a:t>
                      </a:r>
                      <a:r>
                        <a:rPr sz="900" spc="45" dirty="0">
                          <a:latin typeface="Calibri"/>
                          <a:cs typeface="Calibri"/>
                        </a:rPr>
                        <a:t> </a:t>
                      </a:r>
                      <a:r>
                        <a:rPr sz="900" spc="65" dirty="0">
                          <a:latin typeface="Calibri"/>
                          <a:cs typeface="Calibri"/>
                        </a:rPr>
                        <a:t>speed</a:t>
                      </a:r>
                      <a:r>
                        <a:rPr sz="900" spc="50" dirty="0">
                          <a:latin typeface="Calibri"/>
                          <a:cs typeface="Calibri"/>
                        </a:rPr>
                        <a:t> </a:t>
                      </a:r>
                      <a:r>
                        <a:rPr sz="900" spc="90" dirty="0">
                          <a:latin typeface="Calibri"/>
                          <a:cs typeface="Calibri"/>
                        </a:rPr>
                        <a:t>Fan</a:t>
                      </a:r>
                      <a:r>
                        <a:rPr sz="900" spc="45" dirty="0">
                          <a:latin typeface="Calibri"/>
                          <a:cs typeface="Calibri"/>
                        </a:rPr>
                        <a:t> </a:t>
                      </a:r>
                      <a:r>
                        <a:rPr sz="900" spc="50" dirty="0">
                          <a:latin typeface="Calibri"/>
                          <a:cs typeface="Calibri"/>
                        </a:rPr>
                        <a:t>only</a:t>
                      </a:r>
                      <a:r>
                        <a:rPr sz="900" spc="55" dirty="0">
                          <a:latin typeface="Calibri"/>
                          <a:cs typeface="Calibri"/>
                        </a:rPr>
                        <a:t> available</a:t>
                      </a:r>
                      <a:r>
                        <a:rPr sz="900" spc="50" dirty="0">
                          <a:latin typeface="Calibri"/>
                          <a:cs typeface="Calibri"/>
                        </a:rPr>
                        <a:t> </a:t>
                      </a:r>
                      <a:r>
                        <a:rPr sz="900" dirty="0">
                          <a:latin typeface="Calibri"/>
                          <a:cs typeface="Calibri"/>
                        </a:rPr>
                        <a:t>if</a:t>
                      </a:r>
                      <a:r>
                        <a:rPr sz="900" spc="50" dirty="0">
                          <a:latin typeface="Calibri"/>
                          <a:cs typeface="Calibri"/>
                        </a:rPr>
                        <a:t> </a:t>
                      </a:r>
                      <a:r>
                        <a:rPr sz="900" spc="-25" dirty="0">
                          <a:latin typeface="Calibri"/>
                          <a:cs typeface="Calibri"/>
                        </a:rPr>
                        <a:t>not</a:t>
                      </a:r>
                      <a:r>
                        <a:rPr sz="900" spc="60" dirty="0">
                          <a:latin typeface="Calibri"/>
                          <a:cs typeface="Calibri"/>
                        </a:rPr>
                        <a:t> configured</a:t>
                      </a:r>
                      <a:r>
                        <a:rPr sz="900" spc="30" dirty="0">
                          <a:latin typeface="Calibri"/>
                          <a:cs typeface="Calibri"/>
                        </a:rPr>
                        <a:t> </a:t>
                      </a:r>
                      <a:r>
                        <a:rPr sz="900" dirty="0">
                          <a:latin typeface="Calibri"/>
                          <a:cs typeface="Calibri"/>
                        </a:rPr>
                        <a:t>to</a:t>
                      </a:r>
                      <a:r>
                        <a:rPr sz="900" spc="30" dirty="0">
                          <a:latin typeface="Calibri"/>
                          <a:cs typeface="Calibri"/>
                        </a:rPr>
                        <a:t> </a:t>
                      </a:r>
                      <a:r>
                        <a:rPr sz="900" spc="45" dirty="0">
                          <a:latin typeface="Calibri"/>
                          <a:cs typeface="Calibri"/>
                        </a:rPr>
                        <a:t>control</a:t>
                      </a:r>
                      <a:r>
                        <a:rPr sz="900" spc="30" dirty="0">
                          <a:latin typeface="Calibri"/>
                          <a:cs typeface="Calibri"/>
                        </a:rPr>
                        <a:t> </a:t>
                      </a:r>
                      <a:r>
                        <a:rPr sz="900" spc="80" dirty="0">
                          <a:latin typeface="Calibri"/>
                          <a:cs typeface="Calibri"/>
                        </a:rPr>
                        <a:t>a</a:t>
                      </a:r>
                      <a:r>
                        <a:rPr sz="900" spc="35" dirty="0">
                          <a:latin typeface="Calibri"/>
                          <a:cs typeface="Calibri"/>
                        </a:rPr>
                        <a:t> </a:t>
                      </a:r>
                      <a:r>
                        <a:rPr sz="900" spc="60" dirty="0">
                          <a:latin typeface="Calibri"/>
                          <a:cs typeface="Calibri"/>
                        </a:rPr>
                        <a:t>Humidifier</a:t>
                      </a:r>
                      <a:r>
                        <a:rPr sz="900" spc="30" dirty="0">
                          <a:latin typeface="Calibri"/>
                          <a:cs typeface="Calibri"/>
                        </a:rPr>
                        <a:t> </a:t>
                      </a:r>
                      <a:r>
                        <a:rPr sz="900" spc="-25" dirty="0">
                          <a:latin typeface="Calibri"/>
                          <a:cs typeface="Calibri"/>
                        </a:rPr>
                        <a:t>or</a:t>
                      </a:r>
                      <a:endParaRPr sz="900">
                        <a:latin typeface="Calibri"/>
                        <a:cs typeface="Calibri"/>
                      </a:endParaRPr>
                    </a:p>
                    <a:p>
                      <a:pPr marL="24765" marR="81915">
                        <a:lnSpc>
                          <a:spcPts val="1000"/>
                        </a:lnSpc>
                        <a:spcBef>
                          <a:spcPts val="20"/>
                        </a:spcBef>
                      </a:pPr>
                      <a:r>
                        <a:rPr sz="900" dirty="0">
                          <a:latin typeface="Calibri"/>
                          <a:cs typeface="Calibri"/>
                        </a:rPr>
                        <a:t>Ventilator.</a:t>
                      </a:r>
                      <a:r>
                        <a:rPr sz="900" spc="120" dirty="0">
                          <a:latin typeface="Calibri"/>
                          <a:cs typeface="Calibri"/>
                        </a:rPr>
                        <a:t> </a:t>
                      </a:r>
                      <a:r>
                        <a:rPr sz="900" spc="105" dirty="0">
                          <a:latin typeface="Calibri"/>
                          <a:cs typeface="Calibri"/>
                        </a:rPr>
                        <a:t>A/C</a:t>
                      </a:r>
                      <a:r>
                        <a:rPr sz="900" spc="120" dirty="0">
                          <a:latin typeface="Calibri"/>
                          <a:cs typeface="Calibri"/>
                        </a:rPr>
                        <a:t> </a:t>
                      </a:r>
                      <a:r>
                        <a:rPr sz="900" dirty="0">
                          <a:latin typeface="Calibri"/>
                          <a:cs typeface="Calibri"/>
                        </a:rPr>
                        <a:t>with</a:t>
                      </a:r>
                      <a:r>
                        <a:rPr sz="900" spc="130" dirty="0">
                          <a:latin typeface="Calibri"/>
                          <a:cs typeface="Calibri"/>
                        </a:rPr>
                        <a:t> </a:t>
                      </a:r>
                      <a:r>
                        <a:rPr sz="900" dirty="0">
                          <a:latin typeface="Calibri"/>
                          <a:cs typeface="Calibri"/>
                        </a:rPr>
                        <a:t>low</a:t>
                      </a:r>
                      <a:r>
                        <a:rPr sz="900" spc="114" dirty="0">
                          <a:latin typeface="Calibri"/>
                          <a:cs typeface="Calibri"/>
                        </a:rPr>
                        <a:t> </a:t>
                      </a:r>
                      <a:r>
                        <a:rPr sz="900" spc="75" dirty="0">
                          <a:latin typeface="Calibri"/>
                          <a:cs typeface="Calibri"/>
                        </a:rPr>
                        <a:t>Speed</a:t>
                      </a:r>
                      <a:r>
                        <a:rPr sz="900" spc="125" dirty="0">
                          <a:latin typeface="Calibri"/>
                          <a:cs typeface="Calibri"/>
                        </a:rPr>
                        <a:t> </a:t>
                      </a:r>
                      <a:r>
                        <a:rPr sz="900" spc="90" dirty="0">
                          <a:latin typeface="Calibri"/>
                          <a:cs typeface="Calibri"/>
                        </a:rPr>
                        <a:t>Fan</a:t>
                      </a:r>
                      <a:r>
                        <a:rPr sz="900" spc="125" dirty="0">
                          <a:latin typeface="Calibri"/>
                          <a:cs typeface="Calibri"/>
                        </a:rPr>
                        <a:t> </a:t>
                      </a:r>
                      <a:r>
                        <a:rPr sz="900" spc="45" dirty="0">
                          <a:latin typeface="Calibri"/>
                          <a:cs typeface="Calibri"/>
                        </a:rPr>
                        <a:t>requires </a:t>
                      </a:r>
                      <a:r>
                        <a:rPr sz="900" spc="60" dirty="0">
                          <a:latin typeface="Calibri"/>
                          <a:cs typeface="Calibri"/>
                        </a:rPr>
                        <a:t>equipment </a:t>
                      </a:r>
                      <a:r>
                        <a:rPr sz="900" dirty="0">
                          <a:latin typeface="Calibri"/>
                          <a:cs typeface="Calibri"/>
                        </a:rPr>
                        <a:t>that</a:t>
                      </a:r>
                      <a:r>
                        <a:rPr sz="900" spc="65" dirty="0">
                          <a:latin typeface="Calibri"/>
                          <a:cs typeface="Calibri"/>
                        </a:rPr>
                        <a:t> </a:t>
                      </a:r>
                      <a:r>
                        <a:rPr sz="900" spc="85" dirty="0">
                          <a:latin typeface="Calibri"/>
                          <a:cs typeface="Calibri"/>
                        </a:rPr>
                        <a:t>has</a:t>
                      </a:r>
                      <a:r>
                        <a:rPr sz="900" spc="60" dirty="0">
                          <a:latin typeface="Calibri"/>
                          <a:cs typeface="Calibri"/>
                        </a:rPr>
                        <a:t> </a:t>
                      </a:r>
                      <a:r>
                        <a:rPr sz="900" spc="80" dirty="0">
                          <a:latin typeface="Calibri"/>
                          <a:cs typeface="Calibri"/>
                        </a:rPr>
                        <a:t>a</a:t>
                      </a:r>
                      <a:r>
                        <a:rPr sz="900" spc="65" dirty="0">
                          <a:latin typeface="Calibri"/>
                          <a:cs typeface="Calibri"/>
                        </a:rPr>
                        <a:t> </a:t>
                      </a:r>
                      <a:r>
                        <a:rPr sz="900" spc="40" dirty="0">
                          <a:latin typeface="Calibri"/>
                          <a:cs typeface="Calibri"/>
                        </a:rPr>
                        <a:t>terminal</a:t>
                      </a:r>
                      <a:endParaRPr sz="900">
                        <a:latin typeface="Calibri"/>
                        <a:cs typeface="Calibri"/>
                      </a:endParaRPr>
                    </a:p>
                    <a:p>
                      <a:pPr marL="24765">
                        <a:lnSpc>
                          <a:spcPts val="980"/>
                        </a:lnSpc>
                      </a:pPr>
                      <a:r>
                        <a:rPr sz="900" dirty="0">
                          <a:latin typeface="Calibri"/>
                          <a:cs typeface="Calibri"/>
                        </a:rPr>
                        <a:t>to</a:t>
                      </a:r>
                      <a:r>
                        <a:rPr sz="900" spc="90" dirty="0">
                          <a:latin typeface="Calibri"/>
                          <a:cs typeface="Calibri"/>
                        </a:rPr>
                        <a:t> </a:t>
                      </a:r>
                      <a:r>
                        <a:rPr sz="900" dirty="0">
                          <a:latin typeface="Calibri"/>
                          <a:cs typeface="Calibri"/>
                        </a:rPr>
                        <a:t>lower</a:t>
                      </a:r>
                      <a:r>
                        <a:rPr sz="900" spc="90" dirty="0">
                          <a:latin typeface="Calibri"/>
                          <a:cs typeface="Calibri"/>
                        </a:rPr>
                        <a:t> </a:t>
                      </a:r>
                      <a:r>
                        <a:rPr sz="900" spc="70" dirty="0">
                          <a:latin typeface="Calibri"/>
                          <a:cs typeface="Calibri"/>
                        </a:rPr>
                        <a:t>fan</a:t>
                      </a:r>
                      <a:r>
                        <a:rPr sz="900" spc="90" dirty="0">
                          <a:latin typeface="Calibri"/>
                          <a:cs typeface="Calibri"/>
                        </a:rPr>
                        <a:t> </a:t>
                      </a:r>
                      <a:r>
                        <a:rPr sz="900" spc="40" dirty="0">
                          <a:latin typeface="Calibri"/>
                          <a:cs typeface="Calibri"/>
                        </a:rPr>
                        <a:t>speed.</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r h="1050636">
                <a:tc>
                  <a:txBody>
                    <a:bodyPr/>
                    <a:lstStyle/>
                    <a:p>
                      <a:pPr marL="24765">
                        <a:lnSpc>
                          <a:spcPct val="100000"/>
                        </a:lnSpc>
                      </a:pPr>
                      <a:r>
                        <a:rPr sz="900" spc="80" dirty="0">
                          <a:latin typeface="Calibri"/>
                          <a:cs typeface="Calibri"/>
                        </a:rPr>
                        <a:t>9050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29235" indent="-635">
                        <a:lnSpc>
                          <a:spcPct val="92600"/>
                        </a:lnSpc>
                        <a:spcBef>
                          <a:spcPts val="80"/>
                        </a:spcBef>
                      </a:pPr>
                      <a:r>
                        <a:rPr sz="900" spc="60" dirty="0">
                          <a:latin typeface="Calibri"/>
                          <a:cs typeface="Calibri"/>
                        </a:rPr>
                        <a:t>Dehumidifi- </a:t>
                      </a:r>
                      <a:r>
                        <a:rPr sz="900" spc="50" dirty="0">
                          <a:latin typeface="Calibri"/>
                          <a:cs typeface="Calibri"/>
                        </a:rPr>
                        <a:t>cation </a:t>
                      </a:r>
                      <a:r>
                        <a:rPr sz="900" spc="65" dirty="0">
                          <a:latin typeface="Calibri"/>
                          <a:cs typeface="Calibri"/>
                        </a:rPr>
                        <a:t>Equipment </a:t>
                      </a:r>
                      <a:r>
                        <a:rPr sz="900" spc="60" dirty="0">
                          <a:latin typeface="Calibri"/>
                          <a:cs typeface="Calibri"/>
                        </a:rPr>
                        <a:t>Setup</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60" dirty="0">
                          <a:latin typeface="Calibri"/>
                          <a:cs typeface="Calibri"/>
                        </a:rPr>
                        <a:t>Normally</a:t>
                      </a:r>
                      <a:r>
                        <a:rPr sz="900" spc="25" dirty="0">
                          <a:latin typeface="Calibri"/>
                          <a:cs typeface="Calibri"/>
                        </a:rPr>
                        <a:t> </a:t>
                      </a:r>
                      <a:r>
                        <a:rPr sz="900" spc="40" dirty="0">
                          <a:latin typeface="Calibri"/>
                          <a:cs typeface="Calibri"/>
                        </a:rPr>
                        <a:t>open</a:t>
                      </a:r>
                      <a:endParaRPr sz="900" dirty="0">
                        <a:latin typeface="Calibri"/>
                        <a:cs typeface="Calibri"/>
                      </a:endParaRPr>
                    </a:p>
                    <a:p>
                      <a:pPr marL="177165" indent="-153035">
                        <a:lnSpc>
                          <a:spcPts val="1040"/>
                        </a:lnSpc>
                        <a:buFont typeface="Calibri"/>
                        <a:buChar char="•"/>
                        <a:tabLst>
                          <a:tab pos="177800" algn="l"/>
                        </a:tabLst>
                      </a:pPr>
                      <a:r>
                        <a:rPr sz="900" spc="60" dirty="0">
                          <a:highlight>
                            <a:srgbClr val="FFFF00"/>
                          </a:highlight>
                          <a:latin typeface="Calibri"/>
                          <a:cs typeface="Calibri"/>
                        </a:rPr>
                        <a:t>Normally</a:t>
                      </a:r>
                      <a:r>
                        <a:rPr sz="900" spc="25" dirty="0">
                          <a:highlight>
                            <a:srgbClr val="FFFF00"/>
                          </a:highlight>
                          <a:latin typeface="Calibri"/>
                          <a:cs typeface="Calibri"/>
                        </a:rPr>
                        <a:t> </a:t>
                      </a:r>
                      <a:r>
                        <a:rPr sz="900" spc="55" dirty="0">
                          <a:highlight>
                            <a:srgbClr val="FFFF00"/>
                          </a:highlight>
                          <a:latin typeface="Calibri"/>
                          <a:cs typeface="Calibri"/>
                        </a:rPr>
                        <a:t>closed</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89255">
                        <a:lnSpc>
                          <a:spcPts val="1000"/>
                        </a:lnSpc>
                        <a:spcBef>
                          <a:spcPts val="100"/>
                        </a:spcBef>
                      </a:pPr>
                      <a:r>
                        <a:rPr sz="900" spc="50" dirty="0">
                          <a:latin typeface="Calibri"/>
                          <a:cs typeface="Calibri"/>
                        </a:rPr>
                        <a:t>Normally </a:t>
                      </a:r>
                      <a:r>
                        <a:rPr sz="900" spc="65" dirty="0">
                          <a:latin typeface="Calibri"/>
                          <a:cs typeface="Calibri"/>
                        </a:rPr>
                        <a:t>Closed</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1275">
                        <a:lnSpc>
                          <a:spcPts val="1000"/>
                        </a:lnSpc>
                        <a:spcBef>
                          <a:spcPts val="100"/>
                        </a:spcBef>
                      </a:pPr>
                      <a:r>
                        <a:rPr sz="900" spc="75" dirty="0">
                          <a:latin typeface="Calibri"/>
                          <a:cs typeface="Calibri"/>
                        </a:rPr>
                        <a:t>Choose</a:t>
                      </a:r>
                      <a:r>
                        <a:rPr sz="900" spc="50" dirty="0">
                          <a:latin typeface="Calibri"/>
                          <a:cs typeface="Calibri"/>
                        </a:rPr>
                        <a:t> </a:t>
                      </a:r>
                      <a:r>
                        <a:rPr sz="900" spc="80" dirty="0">
                          <a:latin typeface="Calibri"/>
                          <a:cs typeface="Calibri"/>
                        </a:rPr>
                        <a:t>an</a:t>
                      </a:r>
                      <a:r>
                        <a:rPr sz="900" spc="55" dirty="0">
                          <a:latin typeface="Calibri"/>
                          <a:cs typeface="Calibri"/>
                        </a:rPr>
                        <a:t> </a:t>
                      </a:r>
                      <a:r>
                        <a:rPr sz="900" spc="50" dirty="0">
                          <a:latin typeface="Calibri"/>
                          <a:cs typeface="Calibri"/>
                        </a:rPr>
                        <a:t>option</a:t>
                      </a:r>
                      <a:r>
                        <a:rPr sz="900" spc="55" dirty="0">
                          <a:latin typeface="Calibri"/>
                          <a:cs typeface="Calibri"/>
                        </a:rPr>
                        <a:t> </a:t>
                      </a:r>
                      <a:r>
                        <a:rPr sz="900" spc="50" dirty="0">
                          <a:latin typeface="Calibri"/>
                          <a:cs typeface="Calibri"/>
                        </a:rPr>
                        <a:t>appropriate</a:t>
                      </a:r>
                      <a:r>
                        <a:rPr sz="900" spc="55" dirty="0">
                          <a:latin typeface="Calibri"/>
                          <a:cs typeface="Calibri"/>
                        </a:rPr>
                        <a:t> </a:t>
                      </a:r>
                      <a:r>
                        <a:rPr sz="900" dirty="0">
                          <a:latin typeface="Calibri"/>
                          <a:cs typeface="Calibri"/>
                        </a:rPr>
                        <a:t>for</a:t>
                      </a:r>
                      <a:r>
                        <a:rPr sz="900" spc="55" dirty="0">
                          <a:latin typeface="Calibri"/>
                          <a:cs typeface="Calibri"/>
                        </a:rPr>
                        <a:t> </a:t>
                      </a:r>
                      <a:r>
                        <a:rPr sz="900" dirty="0">
                          <a:latin typeface="Calibri"/>
                          <a:cs typeface="Calibri"/>
                        </a:rPr>
                        <a:t>the</a:t>
                      </a:r>
                      <a:r>
                        <a:rPr sz="900" spc="50" dirty="0">
                          <a:latin typeface="Calibri"/>
                          <a:cs typeface="Calibri"/>
                        </a:rPr>
                        <a:t> </a:t>
                      </a:r>
                      <a:r>
                        <a:rPr sz="900" dirty="0">
                          <a:latin typeface="Calibri"/>
                          <a:cs typeface="Calibri"/>
                        </a:rPr>
                        <a:t>type</a:t>
                      </a:r>
                      <a:r>
                        <a:rPr sz="900" spc="55" dirty="0">
                          <a:latin typeface="Calibri"/>
                          <a:cs typeface="Calibri"/>
                        </a:rPr>
                        <a:t> </a:t>
                      </a:r>
                      <a:r>
                        <a:rPr sz="900" spc="-25" dirty="0">
                          <a:latin typeface="Calibri"/>
                          <a:cs typeface="Calibri"/>
                        </a:rPr>
                        <a:t>of</a:t>
                      </a:r>
                      <a:r>
                        <a:rPr sz="900" spc="60" dirty="0">
                          <a:latin typeface="Calibri"/>
                          <a:cs typeface="Calibri"/>
                        </a:rPr>
                        <a:t> equipment</a:t>
                      </a:r>
                      <a:r>
                        <a:rPr sz="900" spc="25" dirty="0">
                          <a:latin typeface="Calibri"/>
                          <a:cs typeface="Calibri"/>
                        </a:rPr>
                        <a:t> </a:t>
                      </a:r>
                      <a:r>
                        <a:rPr sz="900" spc="-10" dirty="0">
                          <a:latin typeface="Calibri"/>
                          <a:cs typeface="Calibri"/>
                        </a:rPr>
                        <a:t>installed.</a:t>
                      </a:r>
                      <a:endParaRPr sz="900">
                        <a:latin typeface="Calibri"/>
                        <a:cs typeface="Calibri"/>
                      </a:endParaRPr>
                    </a:p>
                    <a:p>
                      <a:pPr marL="24765" marR="86995">
                        <a:lnSpc>
                          <a:spcPts val="1000"/>
                        </a:lnSpc>
                      </a:pPr>
                      <a:r>
                        <a:rPr sz="900" spc="60" dirty="0">
                          <a:latin typeface="Calibri"/>
                          <a:cs typeface="Calibri"/>
                        </a:rPr>
                        <a:t>Normally</a:t>
                      </a:r>
                      <a:r>
                        <a:rPr sz="900" spc="35" dirty="0">
                          <a:latin typeface="Calibri"/>
                          <a:cs typeface="Calibri"/>
                        </a:rPr>
                        <a:t> </a:t>
                      </a:r>
                      <a:r>
                        <a:rPr sz="900" spc="50" dirty="0">
                          <a:latin typeface="Calibri"/>
                          <a:cs typeface="Calibri"/>
                        </a:rPr>
                        <a:t>Open:</a:t>
                      </a:r>
                      <a:r>
                        <a:rPr sz="900" spc="35" dirty="0">
                          <a:latin typeface="Calibri"/>
                          <a:cs typeface="Calibri"/>
                        </a:rPr>
                        <a:t> </a:t>
                      </a:r>
                      <a:r>
                        <a:rPr sz="900" spc="95" dirty="0">
                          <a:latin typeface="Calibri"/>
                          <a:cs typeface="Calibri"/>
                        </a:rPr>
                        <a:t>U</a:t>
                      </a:r>
                      <a:r>
                        <a:rPr sz="900" spc="35" dirty="0">
                          <a:latin typeface="Calibri"/>
                          <a:cs typeface="Calibri"/>
                        </a:rPr>
                        <a:t> </a:t>
                      </a:r>
                      <a:r>
                        <a:rPr sz="900" spc="65" dirty="0">
                          <a:latin typeface="Calibri"/>
                          <a:cs typeface="Calibri"/>
                        </a:rPr>
                        <a:t>contacts</a:t>
                      </a:r>
                      <a:r>
                        <a:rPr sz="900" spc="40" dirty="0">
                          <a:latin typeface="Calibri"/>
                          <a:cs typeface="Calibri"/>
                        </a:rPr>
                        <a:t> </a:t>
                      </a:r>
                      <a:r>
                        <a:rPr sz="900" dirty="0">
                          <a:latin typeface="Calibri"/>
                          <a:cs typeface="Calibri"/>
                        </a:rPr>
                        <a:t>will</a:t>
                      </a:r>
                      <a:r>
                        <a:rPr sz="900" spc="35" dirty="0">
                          <a:latin typeface="Calibri"/>
                          <a:cs typeface="Calibri"/>
                        </a:rPr>
                        <a:t> </a:t>
                      </a:r>
                      <a:r>
                        <a:rPr sz="900" spc="55" dirty="0">
                          <a:latin typeface="Calibri"/>
                          <a:cs typeface="Calibri"/>
                        </a:rPr>
                        <a:t>normally</a:t>
                      </a:r>
                      <a:r>
                        <a:rPr sz="900" spc="35" dirty="0">
                          <a:latin typeface="Calibri"/>
                          <a:cs typeface="Calibri"/>
                        </a:rPr>
                        <a:t> </a:t>
                      </a:r>
                      <a:r>
                        <a:rPr sz="900" spc="25" dirty="0">
                          <a:latin typeface="Calibri"/>
                          <a:cs typeface="Calibri"/>
                        </a:rPr>
                        <a:t>be </a:t>
                      </a:r>
                      <a:r>
                        <a:rPr sz="900" spc="60" dirty="0">
                          <a:latin typeface="Calibri"/>
                          <a:cs typeface="Calibri"/>
                        </a:rPr>
                        <a:t>open </a:t>
                      </a:r>
                      <a:r>
                        <a:rPr sz="900" spc="75" dirty="0">
                          <a:latin typeface="Calibri"/>
                          <a:cs typeface="Calibri"/>
                        </a:rPr>
                        <a:t>and</a:t>
                      </a:r>
                      <a:r>
                        <a:rPr sz="900" spc="60" dirty="0">
                          <a:latin typeface="Calibri"/>
                          <a:cs typeface="Calibri"/>
                        </a:rPr>
                        <a:t> </a:t>
                      </a:r>
                      <a:r>
                        <a:rPr sz="900" dirty="0">
                          <a:latin typeface="Calibri"/>
                          <a:cs typeface="Calibri"/>
                        </a:rPr>
                        <a:t>will</a:t>
                      </a:r>
                      <a:r>
                        <a:rPr sz="900" spc="55" dirty="0">
                          <a:latin typeface="Calibri"/>
                          <a:cs typeface="Calibri"/>
                        </a:rPr>
                        <a:t> </a:t>
                      </a:r>
                      <a:r>
                        <a:rPr sz="900" spc="60" dirty="0">
                          <a:latin typeface="Calibri"/>
                          <a:cs typeface="Calibri"/>
                        </a:rPr>
                        <a:t>close </a:t>
                      </a:r>
                      <a:r>
                        <a:rPr sz="900" spc="55" dirty="0">
                          <a:latin typeface="Calibri"/>
                          <a:cs typeface="Calibri"/>
                        </a:rPr>
                        <a:t>when </a:t>
                      </a:r>
                      <a:r>
                        <a:rPr sz="900" dirty="0">
                          <a:latin typeface="Calibri"/>
                          <a:cs typeface="Calibri"/>
                        </a:rPr>
                        <a:t>the</a:t>
                      </a:r>
                      <a:r>
                        <a:rPr sz="900" spc="60" dirty="0">
                          <a:latin typeface="Calibri"/>
                          <a:cs typeface="Calibri"/>
                        </a:rPr>
                        <a:t> </a:t>
                      </a:r>
                      <a:r>
                        <a:rPr sz="900" spc="40" dirty="0">
                          <a:latin typeface="Calibri"/>
                          <a:cs typeface="Calibri"/>
                        </a:rPr>
                        <a:t>thermostat</a:t>
                      </a:r>
                      <a:endParaRPr sz="900">
                        <a:latin typeface="Calibri"/>
                        <a:cs typeface="Calibri"/>
                      </a:endParaRPr>
                    </a:p>
                    <a:p>
                      <a:pPr marL="24765">
                        <a:lnSpc>
                          <a:spcPts val="940"/>
                        </a:lnSpc>
                      </a:pPr>
                      <a:r>
                        <a:rPr sz="900" spc="70" dirty="0">
                          <a:latin typeface="Calibri"/>
                          <a:cs typeface="Calibri"/>
                        </a:rPr>
                        <a:t>calls </a:t>
                      </a:r>
                      <a:r>
                        <a:rPr sz="900" dirty="0">
                          <a:latin typeface="Calibri"/>
                          <a:cs typeface="Calibri"/>
                        </a:rPr>
                        <a:t>for</a:t>
                      </a:r>
                      <a:r>
                        <a:rPr sz="900" spc="65" dirty="0">
                          <a:latin typeface="Calibri"/>
                          <a:cs typeface="Calibri"/>
                        </a:rPr>
                        <a:t> </a:t>
                      </a:r>
                      <a:r>
                        <a:rPr sz="900" spc="45" dirty="0">
                          <a:latin typeface="Calibri"/>
                          <a:cs typeface="Calibri"/>
                        </a:rPr>
                        <a:t>dehumidification.</a:t>
                      </a:r>
                      <a:endParaRPr sz="900">
                        <a:latin typeface="Calibri"/>
                        <a:cs typeface="Calibri"/>
                      </a:endParaRPr>
                    </a:p>
                    <a:p>
                      <a:pPr marL="24765" marR="39370">
                        <a:lnSpc>
                          <a:spcPct val="92500"/>
                        </a:lnSpc>
                        <a:spcBef>
                          <a:spcPts val="45"/>
                        </a:spcBef>
                      </a:pPr>
                      <a:r>
                        <a:rPr sz="900" spc="60" dirty="0">
                          <a:latin typeface="Calibri"/>
                          <a:cs typeface="Calibri"/>
                        </a:rPr>
                        <a:t>Normally</a:t>
                      </a:r>
                      <a:r>
                        <a:rPr sz="900" spc="5" dirty="0">
                          <a:latin typeface="Calibri"/>
                          <a:cs typeface="Calibri"/>
                        </a:rPr>
                        <a:t> </a:t>
                      </a:r>
                      <a:r>
                        <a:rPr sz="900" spc="55" dirty="0">
                          <a:latin typeface="Calibri"/>
                          <a:cs typeface="Calibri"/>
                        </a:rPr>
                        <a:t>Closed:</a:t>
                      </a:r>
                      <a:r>
                        <a:rPr sz="900" spc="-5" dirty="0">
                          <a:latin typeface="Calibri"/>
                          <a:cs typeface="Calibri"/>
                        </a:rPr>
                        <a:t> </a:t>
                      </a:r>
                      <a:r>
                        <a:rPr sz="900" spc="95" dirty="0">
                          <a:latin typeface="Calibri"/>
                          <a:cs typeface="Calibri"/>
                        </a:rPr>
                        <a:t>U</a:t>
                      </a:r>
                      <a:r>
                        <a:rPr sz="900" dirty="0">
                          <a:latin typeface="Calibri"/>
                          <a:cs typeface="Calibri"/>
                        </a:rPr>
                        <a:t> </a:t>
                      </a:r>
                      <a:r>
                        <a:rPr sz="900" spc="65" dirty="0">
                          <a:latin typeface="Calibri"/>
                          <a:cs typeface="Calibri"/>
                        </a:rPr>
                        <a:t>contacts</a:t>
                      </a:r>
                      <a:r>
                        <a:rPr sz="900" dirty="0">
                          <a:latin typeface="Calibri"/>
                          <a:cs typeface="Calibri"/>
                        </a:rPr>
                        <a:t> will </a:t>
                      </a:r>
                      <a:r>
                        <a:rPr sz="900" spc="55" dirty="0">
                          <a:latin typeface="Calibri"/>
                          <a:cs typeface="Calibri"/>
                        </a:rPr>
                        <a:t>normally</a:t>
                      </a:r>
                      <a:r>
                        <a:rPr sz="900" spc="5" dirty="0">
                          <a:latin typeface="Calibri"/>
                          <a:cs typeface="Calibri"/>
                        </a:rPr>
                        <a:t> </a:t>
                      </a:r>
                      <a:r>
                        <a:rPr sz="900" spc="25" dirty="0">
                          <a:latin typeface="Calibri"/>
                          <a:cs typeface="Calibri"/>
                        </a:rPr>
                        <a:t>be </a:t>
                      </a:r>
                      <a:r>
                        <a:rPr sz="900" spc="65" dirty="0">
                          <a:latin typeface="Calibri"/>
                          <a:cs typeface="Calibri"/>
                        </a:rPr>
                        <a:t>closed</a:t>
                      </a:r>
                      <a:r>
                        <a:rPr sz="900" spc="55" dirty="0">
                          <a:latin typeface="Calibri"/>
                          <a:cs typeface="Calibri"/>
                        </a:rPr>
                        <a:t> </a:t>
                      </a:r>
                      <a:r>
                        <a:rPr sz="900" spc="75" dirty="0">
                          <a:latin typeface="Calibri"/>
                          <a:cs typeface="Calibri"/>
                        </a:rPr>
                        <a:t>and</a:t>
                      </a:r>
                      <a:r>
                        <a:rPr sz="900" spc="55" dirty="0">
                          <a:latin typeface="Calibri"/>
                          <a:cs typeface="Calibri"/>
                        </a:rPr>
                        <a:t> </a:t>
                      </a:r>
                      <a:r>
                        <a:rPr sz="900" dirty="0">
                          <a:latin typeface="Calibri"/>
                          <a:cs typeface="Calibri"/>
                        </a:rPr>
                        <a:t>will</a:t>
                      </a:r>
                      <a:r>
                        <a:rPr sz="900" spc="55" dirty="0">
                          <a:latin typeface="Calibri"/>
                          <a:cs typeface="Calibri"/>
                        </a:rPr>
                        <a:t> </a:t>
                      </a:r>
                      <a:r>
                        <a:rPr sz="900" spc="60" dirty="0">
                          <a:latin typeface="Calibri"/>
                          <a:cs typeface="Calibri"/>
                        </a:rPr>
                        <a:t>open</a:t>
                      </a:r>
                      <a:r>
                        <a:rPr sz="900" spc="55" dirty="0">
                          <a:latin typeface="Calibri"/>
                          <a:cs typeface="Calibri"/>
                        </a:rPr>
                        <a:t> when</a:t>
                      </a:r>
                      <a:r>
                        <a:rPr sz="900" spc="60" dirty="0">
                          <a:latin typeface="Calibri"/>
                          <a:cs typeface="Calibri"/>
                        </a:rPr>
                        <a:t> </a:t>
                      </a:r>
                      <a:r>
                        <a:rPr sz="900" dirty="0">
                          <a:latin typeface="Calibri"/>
                          <a:cs typeface="Calibri"/>
                        </a:rPr>
                        <a:t>the</a:t>
                      </a:r>
                      <a:r>
                        <a:rPr sz="900" spc="55" dirty="0">
                          <a:latin typeface="Calibri"/>
                          <a:cs typeface="Calibri"/>
                        </a:rPr>
                        <a:t> </a:t>
                      </a:r>
                      <a:r>
                        <a:rPr sz="900" spc="40" dirty="0">
                          <a:latin typeface="Calibri"/>
                          <a:cs typeface="Calibri"/>
                        </a:rPr>
                        <a:t>thermostat </a:t>
                      </a:r>
                      <a:r>
                        <a:rPr sz="900" spc="70" dirty="0">
                          <a:latin typeface="Calibri"/>
                          <a:cs typeface="Calibri"/>
                        </a:rPr>
                        <a:t>calls </a:t>
                      </a:r>
                      <a:r>
                        <a:rPr sz="900" dirty="0">
                          <a:latin typeface="Calibri"/>
                          <a:cs typeface="Calibri"/>
                        </a:rPr>
                        <a:t>for</a:t>
                      </a:r>
                      <a:r>
                        <a:rPr sz="900" spc="65" dirty="0">
                          <a:latin typeface="Calibri"/>
                          <a:cs typeface="Calibri"/>
                        </a:rPr>
                        <a:t> </a:t>
                      </a:r>
                      <a:r>
                        <a:rPr sz="900" spc="45" dirty="0">
                          <a:latin typeface="Calibri"/>
                          <a:cs typeface="Calibri"/>
                        </a:rPr>
                        <a:t>dehumidification.</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5"/>
                  </a:ext>
                </a:extLst>
              </a:tr>
              <a:tr h="1926167">
                <a:tc>
                  <a:txBody>
                    <a:bodyPr/>
                    <a:lstStyle/>
                    <a:p>
                      <a:pPr marL="24765">
                        <a:lnSpc>
                          <a:spcPct val="100000"/>
                        </a:lnSpc>
                      </a:pPr>
                      <a:r>
                        <a:rPr sz="900" spc="80" dirty="0">
                          <a:latin typeface="Calibri"/>
                          <a:cs typeface="Calibri"/>
                        </a:rPr>
                        <a:t>9070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72085" indent="-635" algn="just">
                        <a:lnSpc>
                          <a:spcPts val="1000"/>
                        </a:lnSpc>
                        <a:spcBef>
                          <a:spcPts val="100"/>
                        </a:spcBef>
                      </a:pPr>
                      <a:r>
                        <a:rPr sz="900" spc="60" dirty="0">
                          <a:latin typeface="Calibri"/>
                          <a:cs typeface="Calibri"/>
                        </a:rPr>
                        <a:t>Dehumidifi- cation</a:t>
                      </a:r>
                      <a:r>
                        <a:rPr sz="900" spc="20" dirty="0">
                          <a:latin typeface="Calibri"/>
                          <a:cs typeface="Calibri"/>
                        </a:rPr>
                        <a:t> </a:t>
                      </a:r>
                      <a:r>
                        <a:rPr sz="900" spc="50" dirty="0">
                          <a:latin typeface="Calibri"/>
                          <a:cs typeface="Calibri"/>
                        </a:rPr>
                        <a:t>Over- </a:t>
                      </a:r>
                      <a:r>
                        <a:rPr sz="900" spc="65" dirty="0">
                          <a:latin typeface="Calibri"/>
                          <a:cs typeface="Calibri"/>
                        </a:rPr>
                        <a:t>cooling</a:t>
                      </a:r>
                      <a:r>
                        <a:rPr sz="900" spc="20" dirty="0">
                          <a:latin typeface="Calibri"/>
                          <a:cs typeface="Calibri"/>
                        </a:rPr>
                        <a:t> </a:t>
                      </a:r>
                      <a:r>
                        <a:rPr sz="900" spc="60" dirty="0">
                          <a:latin typeface="Calibri"/>
                          <a:cs typeface="Calibri"/>
                        </a:rPr>
                        <a:t>Limit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60" dirty="0">
                          <a:latin typeface="Calibri"/>
                          <a:cs typeface="Calibri"/>
                        </a:rPr>
                        <a:t>0°,</a:t>
                      </a:r>
                      <a:r>
                        <a:rPr sz="900" spc="10" dirty="0">
                          <a:latin typeface="Calibri"/>
                          <a:cs typeface="Calibri"/>
                        </a:rPr>
                        <a:t> </a:t>
                      </a:r>
                      <a:r>
                        <a:rPr sz="900" spc="60" dirty="0">
                          <a:latin typeface="Calibri"/>
                          <a:cs typeface="Calibri"/>
                        </a:rPr>
                        <a:t>1°,</a:t>
                      </a:r>
                      <a:r>
                        <a:rPr sz="900" spc="20" dirty="0">
                          <a:latin typeface="Calibri"/>
                          <a:cs typeface="Calibri"/>
                        </a:rPr>
                        <a:t> </a:t>
                      </a:r>
                      <a:r>
                        <a:rPr sz="900" spc="60" dirty="0">
                          <a:latin typeface="Calibri"/>
                          <a:cs typeface="Calibri"/>
                        </a:rPr>
                        <a:t>2°,</a:t>
                      </a:r>
                      <a:r>
                        <a:rPr sz="900" spc="10" dirty="0">
                          <a:latin typeface="Calibri"/>
                          <a:cs typeface="Calibri"/>
                        </a:rPr>
                        <a:t> </a:t>
                      </a:r>
                      <a:r>
                        <a:rPr sz="900" spc="105" dirty="0">
                          <a:highlight>
                            <a:srgbClr val="FFFF00"/>
                          </a:highlight>
                          <a:latin typeface="Calibri"/>
                          <a:cs typeface="Calibri"/>
                        </a:rPr>
                        <a:t>3°</a:t>
                      </a:r>
                      <a:r>
                        <a:rPr sz="900" spc="10" dirty="0">
                          <a:highlight>
                            <a:srgbClr val="FFFF00"/>
                          </a:highlight>
                          <a:latin typeface="Calibri"/>
                          <a:cs typeface="Calibri"/>
                        </a:rPr>
                        <a:t> </a:t>
                      </a:r>
                      <a:r>
                        <a:rPr sz="900" spc="85" dirty="0">
                          <a:latin typeface="Calibri"/>
                          <a:cs typeface="Calibri"/>
                        </a:rPr>
                        <a:t>F</a:t>
                      </a:r>
                      <a:endParaRPr sz="900" dirty="0">
                        <a:latin typeface="Calibri"/>
                        <a:cs typeface="Calibri"/>
                      </a:endParaRPr>
                    </a:p>
                    <a:p>
                      <a:pPr marL="24765">
                        <a:lnSpc>
                          <a:spcPts val="1040"/>
                        </a:lnSpc>
                      </a:pPr>
                      <a:r>
                        <a:rPr sz="900" spc="50" dirty="0">
                          <a:latin typeface="Calibri"/>
                          <a:cs typeface="Calibri"/>
                        </a:rPr>
                        <a:t>(0.5°,</a:t>
                      </a:r>
                      <a:r>
                        <a:rPr sz="900" spc="10" dirty="0">
                          <a:latin typeface="Calibri"/>
                          <a:cs typeface="Calibri"/>
                        </a:rPr>
                        <a:t> </a:t>
                      </a:r>
                      <a:r>
                        <a:rPr sz="900" spc="55" dirty="0">
                          <a:latin typeface="Calibri"/>
                          <a:cs typeface="Calibri"/>
                        </a:rPr>
                        <a:t>1.0°,</a:t>
                      </a:r>
                      <a:r>
                        <a:rPr sz="900" spc="10" dirty="0">
                          <a:latin typeface="Calibri"/>
                          <a:cs typeface="Calibri"/>
                        </a:rPr>
                        <a:t> </a:t>
                      </a:r>
                      <a:r>
                        <a:rPr sz="900" spc="75" dirty="0">
                          <a:latin typeface="Calibri"/>
                          <a:cs typeface="Calibri"/>
                        </a:rPr>
                        <a:t>1.5°</a:t>
                      </a:r>
                      <a:r>
                        <a:rPr sz="900" spc="10" dirty="0">
                          <a:latin typeface="Calibri"/>
                          <a:cs typeface="Calibri"/>
                        </a:rPr>
                        <a:t> </a:t>
                      </a:r>
                      <a:r>
                        <a:rPr sz="900" spc="65" dirty="0">
                          <a:latin typeface="Calibri"/>
                          <a:cs typeface="Calibri"/>
                        </a:rPr>
                        <a:t>C)</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dirty="0">
                          <a:latin typeface="Calibri"/>
                          <a:cs typeface="Calibri"/>
                        </a:rPr>
                        <a:t>3</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4450">
                        <a:lnSpc>
                          <a:spcPct val="92600"/>
                        </a:lnSpc>
                        <a:spcBef>
                          <a:spcPts val="80"/>
                        </a:spcBef>
                      </a:pPr>
                      <a:r>
                        <a:rPr sz="900" spc="75" dirty="0">
                          <a:latin typeface="Calibri"/>
                          <a:cs typeface="Calibri"/>
                        </a:rPr>
                        <a:t>This</a:t>
                      </a:r>
                      <a:r>
                        <a:rPr sz="900" spc="15" dirty="0">
                          <a:latin typeface="Calibri"/>
                          <a:cs typeface="Calibri"/>
                        </a:rPr>
                        <a:t> </a:t>
                      </a:r>
                      <a:r>
                        <a:rPr sz="900" spc="90" dirty="0">
                          <a:latin typeface="Calibri"/>
                          <a:cs typeface="Calibri"/>
                        </a:rPr>
                        <a:t>ISU</a:t>
                      </a:r>
                      <a:r>
                        <a:rPr sz="900" spc="15" dirty="0">
                          <a:latin typeface="Calibri"/>
                          <a:cs typeface="Calibri"/>
                        </a:rPr>
                        <a:t> </a:t>
                      </a:r>
                      <a:r>
                        <a:rPr sz="900" spc="70" dirty="0">
                          <a:latin typeface="Calibri"/>
                          <a:cs typeface="Calibri"/>
                        </a:rPr>
                        <a:t>is</a:t>
                      </a:r>
                      <a:r>
                        <a:rPr sz="900" spc="20" dirty="0">
                          <a:latin typeface="Calibri"/>
                          <a:cs typeface="Calibri"/>
                        </a:rPr>
                        <a:t> </a:t>
                      </a:r>
                      <a:r>
                        <a:rPr sz="900" spc="50" dirty="0">
                          <a:latin typeface="Calibri"/>
                          <a:cs typeface="Calibri"/>
                        </a:rPr>
                        <a:t>only</a:t>
                      </a:r>
                      <a:r>
                        <a:rPr sz="900" spc="15" dirty="0">
                          <a:latin typeface="Calibri"/>
                          <a:cs typeface="Calibri"/>
                        </a:rPr>
                        <a:t> </a:t>
                      </a:r>
                      <a:r>
                        <a:rPr sz="900" spc="60" dirty="0">
                          <a:latin typeface="Calibri"/>
                          <a:cs typeface="Calibri"/>
                        </a:rPr>
                        <a:t>displayed</a:t>
                      </a:r>
                      <a:r>
                        <a:rPr sz="900" spc="15" dirty="0">
                          <a:latin typeface="Calibri"/>
                          <a:cs typeface="Calibri"/>
                        </a:rPr>
                        <a:t> </a:t>
                      </a:r>
                      <a:r>
                        <a:rPr sz="900" spc="55" dirty="0">
                          <a:latin typeface="Calibri"/>
                          <a:cs typeface="Calibri"/>
                        </a:rPr>
                        <a:t>when</a:t>
                      </a:r>
                      <a:r>
                        <a:rPr sz="900" spc="20" dirty="0">
                          <a:latin typeface="Calibri"/>
                          <a:cs typeface="Calibri"/>
                        </a:rPr>
                        <a:t> </a:t>
                      </a:r>
                      <a:r>
                        <a:rPr sz="900" spc="90" dirty="0">
                          <a:latin typeface="Calibri"/>
                          <a:cs typeface="Calibri"/>
                        </a:rPr>
                        <a:t>ISU</a:t>
                      </a:r>
                      <a:r>
                        <a:rPr sz="900" spc="15" dirty="0">
                          <a:latin typeface="Calibri"/>
                          <a:cs typeface="Calibri"/>
                        </a:rPr>
                        <a:t> </a:t>
                      </a:r>
                      <a:r>
                        <a:rPr sz="900" spc="75" dirty="0">
                          <a:latin typeface="Calibri"/>
                          <a:cs typeface="Calibri"/>
                        </a:rPr>
                        <a:t>9000 </a:t>
                      </a:r>
                      <a:r>
                        <a:rPr sz="900" spc="60" dirty="0">
                          <a:latin typeface="Calibri"/>
                          <a:cs typeface="Calibri"/>
                        </a:rPr>
                        <a:t>Dehumidification</a:t>
                      </a:r>
                      <a:r>
                        <a:rPr sz="900" spc="20" dirty="0">
                          <a:latin typeface="Calibri"/>
                          <a:cs typeface="Calibri"/>
                        </a:rPr>
                        <a:t> </a:t>
                      </a:r>
                      <a:r>
                        <a:rPr sz="900" spc="75" dirty="0">
                          <a:latin typeface="Calibri"/>
                          <a:cs typeface="Calibri"/>
                        </a:rPr>
                        <a:t>Equipment</a:t>
                      </a:r>
                      <a:r>
                        <a:rPr sz="900" spc="30" dirty="0">
                          <a:latin typeface="Calibri"/>
                          <a:cs typeface="Calibri"/>
                        </a:rPr>
                        <a:t> </a:t>
                      </a:r>
                      <a:r>
                        <a:rPr sz="900" spc="70" dirty="0">
                          <a:latin typeface="Calibri"/>
                          <a:cs typeface="Calibri"/>
                        </a:rPr>
                        <a:t>is</a:t>
                      </a:r>
                      <a:r>
                        <a:rPr sz="900" spc="30" dirty="0">
                          <a:latin typeface="Calibri"/>
                          <a:cs typeface="Calibri"/>
                        </a:rPr>
                        <a:t> </a:t>
                      </a:r>
                      <a:r>
                        <a:rPr sz="900" spc="50" dirty="0">
                          <a:latin typeface="Calibri"/>
                          <a:cs typeface="Calibri"/>
                        </a:rPr>
                        <a:t>set</a:t>
                      </a:r>
                      <a:r>
                        <a:rPr sz="900" spc="25" dirty="0">
                          <a:latin typeface="Calibri"/>
                          <a:cs typeface="Calibri"/>
                        </a:rPr>
                        <a:t> </a:t>
                      </a:r>
                      <a:r>
                        <a:rPr sz="900" dirty="0">
                          <a:latin typeface="Calibri"/>
                          <a:cs typeface="Calibri"/>
                        </a:rPr>
                        <a:t>to</a:t>
                      </a:r>
                      <a:r>
                        <a:rPr sz="900" spc="25" dirty="0">
                          <a:latin typeface="Calibri"/>
                          <a:cs typeface="Calibri"/>
                        </a:rPr>
                        <a:t> </a:t>
                      </a:r>
                      <a:r>
                        <a:rPr sz="900" spc="80" dirty="0">
                          <a:latin typeface="Calibri"/>
                          <a:cs typeface="Calibri"/>
                        </a:rPr>
                        <a:t>A/C </a:t>
                      </a:r>
                      <a:r>
                        <a:rPr sz="900" dirty="0">
                          <a:latin typeface="Calibri"/>
                          <a:cs typeface="Calibri"/>
                        </a:rPr>
                        <a:t>with</a:t>
                      </a:r>
                      <a:r>
                        <a:rPr sz="900" spc="50" dirty="0">
                          <a:latin typeface="Calibri"/>
                          <a:cs typeface="Calibri"/>
                        </a:rPr>
                        <a:t> </a:t>
                      </a:r>
                      <a:r>
                        <a:rPr sz="900" spc="80" dirty="0">
                          <a:latin typeface="Calibri"/>
                          <a:cs typeface="Calibri"/>
                        </a:rPr>
                        <a:t>Low</a:t>
                      </a:r>
                      <a:r>
                        <a:rPr sz="900" spc="55" dirty="0">
                          <a:latin typeface="Calibri"/>
                          <a:cs typeface="Calibri"/>
                        </a:rPr>
                        <a:t> </a:t>
                      </a:r>
                      <a:r>
                        <a:rPr sz="900" spc="70" dirty="0">
                          <a:latin typeface="Calibri"/>
                          <a:cs typeface="Calibri"/>
                        </a:rPr>
                        <a:t>Speed</a:t>
                      </a:r>
                      <a:r>
                        <a:rPr sz="900" spc="55" dirty="0">
                          <a:latin typeface="Calibri"/>
                          <a:cs typeface="Calibri"/>
                        </a:rPr>
                        <a:t> </a:t>
                      </a:r>
                      <a:r>
                        <a:rPr sz="900" spc="90" dirty="0">
                          <a:latin typeface="Calibri"/>
                          <a:cs typeface="Calibri"/>
                        </a:rPr>
                        <a:t>Fan</a:t>
                      </a:r>
                      <a:r>
                        <a:rPr sz="900" spc="50" dirty="0">
                          <a:latin typeface="Calibri"/>
                          <a:cs typeface="Calibri"/>
                        </a:rPr>
                        <a:t> </a:t>
                      </a:r>
                      <a:r>
                        <a:rPr sz="900" dirty="0">
                          <a:latin typeface="Calibri"/>
                          <a:cs typeface="Calibri"/>
                        </a:rPr>
                        <a:t>or</a:t>
                      </a:r>
                      <a:r>
                        <a:rPr sz="900" spc="60" dirty="0">
                          <a:latin typeface="Calibri"/>
                          <a:cs typeface="Calibri"/>
                        </a:rPr>
                        <a:t> </a:t>
                      </a:r>
                      <a:r>
                        <a:rPr sz="900" spc="105" dirty="0">
                          <a:latin typeface="Calibri"/>
                          <a:cs typeface="Calibri"/>
                        </a:rPr>
                        <a:t>A/C</a:t>
                      </a:r>
                      <a:r>
                        <a:rPr sz="900" spc="50" dirty="0">
                          <a:latin typeface="Calibri"/>
                          <a:cs typeface="Calibri"/>
                        </a:rPr>
                        <a:t> </a:t>
                      </a:r>
                      <a:r>
                        <a:rPr sz="900" dirty="0">
                          <a:latin typeface="Calibri"/>
                          <a:cs typeface="Calibri"/>
                        </a:rPr>
                        <a:t>with</a:t>
                      </a:r>
                      <a:r>
                        <a:rPr sz="900" spc="55" dirty="0">
                          <a:latin typeface="Calibri"/>
                          <a:cs typeface="Calibri"/>
                        </a:rPr>
                        <a:t> </a:t>
                      </a:r>
                      <a:r>
                        <a:rPr sz="900" spc="100" dirty="0">
                          <a:latin typeface="Calibri"/>
                          <a:cs typeface="Calibri"/>
                        </a:rPr>
                        <a:t>High</a:t>
                      </a:r>
                      <a:r>
                        <a:rPr sz="900" spc="50" dirty="0">
                          <a:latin typeface="Calibri"/>
                          <a:cs typeface="Calibri"/>
                        </a:rPr>
                        <a:t> </a:t>
                      </a:r>
                      <a:r>
                        <a:rPr sz="900" spc="60" dirty="0">
                          <a:latin typeface="Calibri"/>
                          <a:cs typeface="Calibri"/>
                        </a:rPr>
                        <a:t>Speed </a:t>
                      </a:r>
                      <a:r>
                        <a:rPr sz="900" spc="45" dirty="0">
                          <a:latin typeface="Calibri"/>
                          <a:cs typeface="Calibri"/>
                        </a:rPr>
                        <a:t>Fan.</a:t>
                      </a:r>
                      <a:endParaRPr sz="900" dirty="0">
                        <a:latin typeface="Calibri"/>
                        <a:cs typeface="Calibri"/>
                      </a:endParaRPr>
                    </a:p>
                    <a:p>
                      <a:pPr marL="24765" marR="40640">
                        <a:lnSpc>
                          <a:spcPct val="92600"/>
                        </a:lnSpc>
                      </a:pPr>
                      <a:r>
                        <a:rPr sz="900" spc="60" dirty="0">
                          <a:latin typeface="Calibri"/>
                          <a:cs typeface="Calibri"/>
                        </a:rPr>
                        <a:t>The</a:t>
                      </a:r>
                      <a:r>
                        <a:rPr sz="900" spc="45" dirty="0">
                          <a:latin typeface="Calibri"/>
                          <a:cs typeface="Calibri"/>
                        </a:rPr>
                        <a:t> </a:t>
                      </a:r>
                      <a:r>
                        <a:rPr sz="900" spc="50" dirty="0">
                          <a:latin typeface="Calibri"/>
                          <a:cs typeface="Calibri"/>
                        </a:rPr>
                        <a:t>thermostat</a:t>
                      </a:r>
                      <a:r>
                        <a:rPr sz="900" spc="45" dirty="0">
                          <a:latin typeface="Calibri"/>
                          <a:cs typeface="Calibri"/>
                        </a:rPr>
                        <a:t> </a:t>
                      </a:r>
                      <a:r>
                        <a:rPr sz="900" spc="80" dirty="0">
                          <a:latin typeface="Calibri"/>
                          <a:cs typeface="Calibri"/>
                        </a:rPr>
                        <a:t>uses</a:t>
                      </a:r>
                      <a:r>
                        <a:rPr sz="900" spc="45" dirty="0">
                          <a:latin typeface="Calibri"/>
                          <a:cs typeface="Calibri"/>
                        </a:rPr>
                        <a:t> </a:t>
                      </a:r>
                      <a:r>
                        <a:rPr sz="900" dirty="0">
                          <a:latin typeface="Calibri"/>
                          <a:cs typeface="Calibri"/>
                        </a:rPr>
                        <a:t>the</a:t>
                      </a:r>
                      <a:r>
                        <a:rPr sz="900" spc="45" dirty="0">
                          <a:latin typeface="Calibri"/>
                          <a:cs typeface="Calibri"/>
                        </a:rPr>
                        <a:t> </a:t>
                      </a:r>
                      <a:r>
                        <a:rPr sz="900" spc="65" dirty="0">
                          <a:latin typeface="Calibri"/>
                          <a:cs typeface="Calibri"/>
                        </a:rPr>
                        <a:t>cooling</a:t>
                      </a:r>
                      <a:r>
                        <a:rPr sz="900" spc="45" dirty="0">
                          <a:latin typeface="Calibri"/>
                          <a:cs typeface="Calibri"/>
                        </a:rPr>
                        <a:t> </a:t>
                      </a:r>
                      <a:r>
                        <a:rPr sz="900" spc="65" dirty="0">
                          <a:latin typeface="Calibri"/>
                          <a:cs typeface="Calibri"/>
                        </a:rPr>
                        <a:t>system</a:t>
                      </a:r>
                      <a:r>
                        <a:rPr sz="900" spc="45" dirty="0">
                          <a:latin typeface="Calibri"/>
                          <a:cs typeface="Calibri"/>
                        </a:rPr>
                        <a:t> </a:t>
                      </a:r>
                      <a:r>
                        <a:rPr sz="900" spc="-25" dirty="0">
                          <a:latin typeface="Calibri"/>
                          <a:cs typeface="Calibri"/>
                        </a:rPr>
                        <a:t>to</a:t>
                      </a:r>
                      <a:r>
                        <a:rPr sz="900" spc="55" dirty="0">
                          <a:latin typeface="Calibri"/>
                          <a:cs typeface="Calibri"/>
                        </a:rPr>
                        <a:t> reduce</a:t>
                      </a:r>
                      <a:r>
                        <a:rPr sz="900" spc="25" dirty="0">
                          <a:latin typeface="Calibri"/>
                          <a:cs typeface="Calibri"/>
                        </a:rPr>
                        <a:t> </a:t>
                      </a:r>
                      <a:r>
                        <a:rPr sz="900" spc="60" dirty="0">
                          <a:latin typeface="Calibri"/>
                          <a:cs typeface="Calibri"/>
                        </a:rPr>
                        <a:t>humidity</a:t>
                      </a:r>
                      <a:r>
                        <a:rPr sz="900" spc="20" dirty="0">
                          <a:latin typeface="Calibri"/>
                          <a:cs typeface="Calibri"/>
                        </a:rPr>
                        <a:t> </a:t>
                      </a:r>
                      <a:r>
                        <a:rPr sz="900" spc="55" dirty="0">
                          <a:latin typeface="Calibri"/>
                          <a:cs typeface="Calibri"/>
                        </a:rPr>
                        <a:t>by</a:t>
                      </a:r>
                      <a:r>
                        <a:rPr sz="900" spc="25" dirty="0">
                          <a:latin typeface="Calibri"/>
                          <a:cs typeface="Calibri"/>
                        </a:rPr>
                        <a:t> </a:t>
                      </a:r>
                      <a:r>
                        <a:rPr sz="900" spc="50" dirty="0">
                          <a:latin typeface="Calibri"/>
                          <a:cs typeface="Calibri"/>
                        </a:rPr>
                        <a:t>lowering</a:t>
                      </a:r>
                      <a:r>
                        <a:rPr sz="900" spc="25" dirty="0">
                          <a:latin typeface="Calibri"/>
                          <a:cs typeface="Calibri"/>
                        </a:rPr>
                        <a:t> </a:t>
                      </a:r>
                      <a:r>
                        <a:rPr sz="900" spc="-25" dirty="0">
                          <a:latin typeface="Calibri"/>
                          <a:cs typeface="Calibri"/>
                        </a:rPr>
                        <a:t>the</a:t>
                      </a:r>
                      <a:r>
                        <a:rPr sz="900" spc="500" dirty="0">
                          <a:latin typeface="Calibri"/>
                          <a:cs typeface="Calibri"/>
                        </a:rPr>
                        <a:t> </a:t>
                      </a:r>
                      <a:r>
                        <a:rPr sz="900" spc="50" dirty="0">
                          <a:latin typeface="Calibri"/>
                          <a:cs typeface="Calibri"/>
                        </a:rPr>
                        <a:t>temperature</a:t>
                      </a:r>
                      <a:r>
                        <a:rPr sz="900" spc="65" dirty="0">
                          <a:latin typeface="Calibri"/>
                          <a:cs typeface="Calibri"/>
                        </a:rPr>
                        <a:t> </a:t>
                      </a:r>
                      <a:r>
                        <a:rPr sz="900" spc="80" dirty="0">
                          <a:latin typeface="Calibri"/>
                          <a:cs typeface="Calibri"/>
                        </a:rPr>
                        <a:t>up</a:t>
                      </a:r>
                      <a:r>
                        <a:rPr sz="900" spc="65" dirty="0">
                          <a:latin typeface="Calibri"/>
                          <a:cs typeface="Calibri"/>
                        </a:rPr>
                        <a:t> </a:t>
                      </a:r>
                      <a:r>
                        <a:rPr sz="900" dirty="0">
                          <a:latin typeface="Calibri"/>
                          <a:cs typeface="Calibri"/>
                        </a:rPr>
                        <a:t>to</a:t>
                      </a:r>
                      <a:r>
                        <a:rPr sz="900" spc="65" dirty="0">
                          <a:latin typeface="Calibri"/>
                          <a:cs typeface="Calibri"/>
                        </a:rPr>
                        <a:t> </a:t>
                      </a:r>
                      <a:r>
                        <a:rPr sz="900" spc="105" dirty="0">
                          <a:latin typeface="Calibri"/>
                          <a:cs typeface="Calibri"/>
                        </a:rPr>
                        <a:t>3°</a:t>
                      </a:r>
                      <a:r>
                        <a:rPr sz="900" spc="65" dirty="0">
                          <a:latin typeface="Calibri"/>
                          <a:cs typeface="Calibri"/>
                        </a:rPr>
                        <a:t> </a:t>
                      </a:r>
                      <a:r>
                        <a:rPr sz="900" spc="135" dirty="0">
                          <a:latin typeface="Calibri"/>
                          <a:cs typeface="Calibri"/>
                        </a:rPr>
                        <a:t>F</a:t>
                      </a:r>
                      <a:r>
                        <a:rPr sz="900" spc="75" dirty="0">
                          <a:latin typeface="Calibri"/>
                          <a:cs typeface="Calibri"/>
                        </a:rPr>
                        <a:t> </a:t>
                      </a:r>
                      <a:r>
                        <a:rPr sz="900" dirty="0">
                          <a:latin typeface="Calibri"/>
                          <a:cs typeface="Calibri"/>
                        </a:rPr>
                        <a:t>below</a:t>
                      </a:r>
                      <a:r>
                        <a:rPr sz="900" spc="65" dirty="0">
                          <a:latin typeface="Calibri"/>
                          <a:cs typeface="Calibri"/>
                        </a:rPr>
                        <a:t> </a:t>
                      </a:r>
                      <a:r>
                        <a:rPr sz="900" dirty="0">
                          <a:latin typeface="Calibri"/>
                          <a:cs typeface="Calibri"/>
                        </a:rPr>
                        <a:t>the</a:t>
                      </a:r>
                      <a:r>
                        <a:rPr sz="900" spc="65" dirty="0">
                          <a:latin typeface="Calibri"/>
                          <a:cs typeface="Calibri"/>
                        </a:rPr>
                        <a:t> </a:t>
                      </a:r>
                      <a:r>
                        <a:rPr sz="900" spc="40" dirty="0">
                          <a:latin typeface="Calibri"/>
                          <a:cs typeface="Calibri"/>
                        </a:rPr>
                        <a:t>current </a:t>
                      </a:r>
                      <a:r>
                        <a:rPr sz="900" spc="55" dirty="0">
                          <a:latin typeface="Calibri"/>
                          <a:cs typeface="Calibri"/>
                        </a:rPr>
                        <a:t>cool</a:t>
                      </a:r>
                      <a:r>
                        <a:rPr sz="900" spc="20" dirty="0">
                          <a:latin typeface="Calibri"/>
                          <a:cs typeface="Calibri"/>
                        </a:rPr>
                        <a:t> </a:t>
                      </a:r>
                      <a:r>
                        <a:rPr sz="900" spc="50" dirty="0">
                          <a:latin typeface="Calibri"/>
                          <a:cs typeface="Calibri"/>
                        </a:rPr>
                        <a:t>setpoint</a:t>
                      </a:r>
                      <a:r>
                        <a:rPr sz="900" spc="10" dirty="0">
                          <a:latin typeface="Calibri"/>
                          <a:cs typeface="Calibri"/>
                        </a:rPr>
                        <a:t> </a:t>
                      </a:r>
                      <a:r>
                        <a:rPr sz="900" spc="50" dirty="0">
                          <a:latin typeface="Calibri"/>
                          <a:cs typeface="Calibri"/>
                        </a:rPr>
                        <a:t>until</a:t>
                      </a:r>
                      <a:r>
                        <a:rPr sz="900" spc="20" dirty="0">
                          <a:latin typeface="Calibri"/>
                          <a:cs typeface="Calibri"/>
                        </a:rPr>
                        <a:t> </a:t>
                      </a:r>
                      <a:r>
                        <a:rPr sz="900" dirty="0">
                          <a:latin typeface="Calibri"/>
                          <a:cs typeface="Calibri"/>
                        </a:rPr>
                        <a:t>the</a:t>
                      </a:r>
                      <a:r>
                        <a:rPr sz="900" spc="15" dirty="0">
                          <a:latin typeface="Calibri"/>
                          <a:cs typeface="Calibri"/>
                        </a:rPr>
                        <a:t> </a:t>
                      </a:r>
                      <a:r>
                        <a:rPr sz="900" spc="50" dirty="0">
                          <a:latin typeface="Calibri"/>
                          <a:cs typeface="Calibri"/>
                        </a:rPr>
                        <a:t>desired</a:t>
                      </a:r>
                      <a:r>
                        <a:rPr sz="900" spc="15" dirty="0">
                          <a:latin typeface="Calibri"/>
                          <a:cs typeface="Calibri"/>
                        </a:rPr>
                        <a:t> </a:t>
                      </a:r>
                      <a:r>
                        <a:rPr sz="900" spc="60" dirty="0">
                          <a:latin typeface="Calibri"/>
                          <a:cs typeface="Calibri"/>
                        </a:rPr>
                        <a:t>humidity</a:t>
                      </a:r>
                      <a:r>
                        <a:rPr sz="900" spc="10" dirty="0">
                          <a:latin typeface="Calibri"/>
                          <a:cs typeface="Calibri"/>
                        </a:rPr>
                        <a:t> </a:t>
                      </a:r>
                      <a:r>
                        <a:rPr sz="900" spc="-20" dirty="0">
                          <a:latin typeface="Calibri"/>
                          <a:cs typeface="Calibri"/>
                        </a:rPr>
                        <a:t>level</a:t>
                      </a:r>
                      <a:r>
                        <a:rPr sz="900" spc="70" dirty="0">
                          <a:latin typeface="Calibri"/>
                          <a:cs typeface="Calibri"/>
                        </a:rPr>
                        <a:t> is</a:t>
                      </a:r>
                      <a:r>
                        <a:rPr sz="900" spc="5" dirty="0">
                          <a:latin typeface="Calibri"/>
                          <a:cs typeface="Calibri"/>
                        </a:rPr>
                        <a:t> </a:t>
                      </a:r>
                      <a:r>
                        <a:rPr sz="900" spc="45" dirty="0">
                          <a:latin typeface="Calibri"/>
                          <a:cs typeface="Calibri"/>
                        </a:rPr>
                        <a:t>reached.</a:t>
                      </a:r>
                      <a:endParaRPr sz="900" dirty="0">
                        <a:latin typeface="Calibri"/>
                        <a:cs typeface="Calibri"/>
                      </a:endParaRPr>
                    </a:p>
                    <a:p>
                      <a:pPr marL="24765" marR="83185">
                        <a:lnSpc>
                          <a:spcPts val="1000"/>
                        </a:lnSpc>
                        <a:spcBef>
                          <a:spcPts val="15"/>
                        </a:spcBef>
                      </a:pPr>
                      <a:r>
                        <a:rPr sz="900" spc="60" dirty="0">
                          <a:latin typeface="Calibri"/>
                          <a:cs typeface="Calibri"/>
                        </a:rPr>
                        <a:t>The</a:t>
                      </a:r>
                      <a:r>
                        <a:rPr sz="900" spc="55" dirty="0">
                          <a:latin typeface="Calibri"/>
                          <a:cs typeface="Calibri"/>
                        </a:rPr>
                        <a:t> </a:t>
                      </a:r>
                      <a:r>
                        <a:rPr sz="900" spc="50" dirty="0">
                          <a:latin typeface="Calibri"/>
                          <a:cs typeface="Calibri"/>
                        </a:rPr>
                        <a:t>thermostat</a:t>
                      </a:r>
                      <a:r>
                        <a:rPr sz="900" spc="60" dirty="0">
                          <a:latin typeface="Calibri"/>
                          <a:cs typeface="Calibri"/>
                        </a:rPr>
                        <a:t> </a:t>
                      </a:r>
                      <a:r>
                        <a:rPr sz="900" spc="55" dirty="0">
                          <a:latin typeface="Calibri"/>
                          <a:cs typeface="Calibri"/>
                        </a:rPr>
                        <a:t>keeps</a:t>
                      </a:r>
                      <a:r>
                        <a:rPr sz="900" spc="60" dirty="0">
                          <a:latin typeface="Calibri"/>
                          <a:cs typeface="Calibri"/>
                        </a:rPr>
                        <a:t> </a:t>
                      </a:r>
                      <a:r>
                        <a:rPr sz="900" dirty="0">
                          <a:latin typeface="Calibri"/>
                          <a:cs typeface="Calibri"/>
                        </a:rPr>
                        <a:t>the</a:t>
                      </a:r>
                      <a:r>
                        <a:rPr sz="900" spc="60" dirty="0">
                          <a:latin typeface="Calibri"/>
                          <a:cs typeface="Calibri"/>
                        </a:rPr>
                        <a:t> </a:t>
                      </a:r>
                      <a:r>
                        <a:rPr sz="900" spc="40" dirty="0">
                          <a:latin typeface="Calibri"/>
                          <a:cs typeface="Calibri"/>
                        </a:rPr>
                        <a:t>temperature</a:t>
                      </a:r>
                      <a:r>
                        <a:rPr sz="900" spc="500" dirty="0">
                          <a:latin typeface="Calibri"/>
                          <a:cs typeface="Calibri"/>
                        </a:rPr>
                        <a:t> </a:t>
                      </a:r>
                      <a:r>
                        <a:rPr sz="900" dirty="0">
                          <a:latin typeface="Calibri"/>
                          <a:cs typeface="Calibri"/>
                        </a:rPr>
                        <a:t>below</a:t>
                      </a:r>
                      <a:r>
                        <a:rPr sz="900" spc="95" dirty="0">
                          <a:latin typeface="Calibri"/>
                          <a:cs typeface="Calibri"/>
                        </a:rPr>
                        <a:t> </a:t>
                      </a:r>
                      <a:r>
                        <a:rPr sz="900" dirty="0">
                          <a:latin typeface="Calibri"/>
                          <a:cs typeface="Calibri"/>
                        </a:rPr>
                        <a:t>the</a:t>
                      </a:r>
                      <a:r>
                        <a:rPr sz="900" spc="95" dirty="0">
                          <a:latin typeface="Calibri"/>
                          <a:cs typeface="Calibri"/>
                        </a:rPr>
                        <a:t> </a:t>
                      </a:r>
                      <a:r>
                        <a:rPr sz="900" spc="65" dirty="0">
                          <a:latin typeface="Calibri"/>
                          <a:cs typeface="Calibri"/>
                        </a:rPr>
                        <a:t>cooling</a:t>
                      </a:r>
                      <a:r>
                        <a:rPr sz="900" spc="100" dirty="0">
                          <a:latin typeface="Calibri"/>
                          <a:cs typeface="Calibri"/>
                        </a:rPr>
                        <a:t> </a:t>
                      </a:r>
                      <a:r>
                        <a:rPr sz="900" spc="50" dirty="0">
                          <a:latin typeface="Calibri"/>
                          <a:cs typeface="Calibri"/>
                        </a:rPr>
                        <a:t>setpoint</a:t>
                      </a:r>
                      <a:r>
                        <a:rPr sz="900" spc="95" dirty="0">
                          <a:latin typeface="Calibri"/>
                          <a:cs typeface="Calibri"/>
                        </a:rPr>
                        <a:t> </a:t>
                      </a:r>
                      <a:r>
                        <a:rPr sz="900" spc="50" dirty="0">
                          <a:latin typeface="Calibri"/>
                          <a:cs typeface="Calibri"/>
                        </a:rPr>
                        <a:t>until</a:t>
                      </a:r>
                      <a:r>
                        <a:rPr sz="900" spc="100" dirty="0">
                          <a:latin typeface="Calibri"/>
                          <a:cs typeface="Calibri"/>
                        </a:rPr>
                        <a:t> </a:t>
                      </a:r>
                      <a:r>
                        <a:rPr sz="900" dirty="0">
                          <a:latin typeface="Calibri"/>
                          <a:cs typeface="Calibri"/>
                        </a:rPr>
                        <a:t>the</a:t>
                      </a:r>
                      <a:r>
                        <a:rPr sz="900" spc="100" dirty="0">
                          <a:latin typeface="Calibri"/>
                          <a:cs typeface="Calibri"/>
                        </a:rPr>
                        <a:t> </a:t>
                      </a:r>
                      <a:r>
                        <a:rPr sz="900" spc="40" dirty="0">
                          <a:latin typeface="Calibri"/>
                          <a:cs typeface="Calibri"/>
                        </a:rPr>
                        <a:t>desired </a:t>
                      </a:r>
                      <a:r>
                        <a:rPr sz="900" spc="60" dirty="0">
                          <a:latin typeface="Calibri"/>
                          <a:cs typeface="Calibri"/>
                        </a:rPr>
                        <a:t>humidity</a:t>
                      </a:r>
                      <a:r>
                        <a:rPr sz="900" spc="85" dirty="0">
                          <a:latin typeface="Calibri"/>
                          <a:cs typeface="Calibri"/>
                        </a:rPr>
                        <a:t> </a:t>
                      </a:r>
                      <a:r>
                        <a:rPr sz="900" dirty="0">
                          <a:latin typeface="Calibri"/>
                          <a:cs typeface="Calibri"/>
                        </a:rPr>
                        <a:t>level</a:t>
                      </a:r>
                      <a:r>
                        <a:rPr sz="900" spc="85" dirty="0">
                          <a:latin typeface="Calibri"/>
                          <a:cs typeface="Calibri"/>
                        </a:rPr>
                        <a:t> </a:t>
                      </a:r>
                      <a:r>
                        <a:rPr sz="900" spc="70" dirty="0">
                          <a:latin typeface="Calibri"/>
                          <a:cs typeface="Calibri"/>
                        </a:rPr>
                        <a:t>is</a:t>
                      </a:r>
                      <a:r>
                        <a:rPr sz="900" spc="80" dirty="0">
                          <a:latin typeface="Calibri"/>
                          <a:cs typeface="Calibri"/>
                        </a:rPr>
                        <a:t> </a:t>
                      </a:r>
                      <a:r>
                        <a:rPr sz="900" spc="40" dirty="0">
                          <a:latin typeface="Calibri"/>
                          <a:cs typeface="Calibri"/>
                        </a:rPr>
                        <a:t>reached.</a:t>
                      </a:r>
                      <a:endParaRPr sz="900" dirty="0">
                        <a:latin typeface="Calibri"/>
                        <a:cs typeface="Calibri"/>
                      </a:endParaRPr>
                    </a:p>
                    <a:p>
                      <a:pPr marL="24765" marR="151130">
                        <a:lnSpc>
                          <a:spcPts val="1000"/>
                        </a:lnSpc>
                        <a:spcBef>
                          <a:spcPts val="5"/>
                        </a:spcBef>
                      </a:pPr>
                      <a:r>
                        <a:rPr sz="900" spc="105" dirty="0">
                          <a:latin typeface="Calibri"/>
                          <a:cs typeface="Calibri"/>
                        </a:rPr>
                        <a:t>0°</a:t>
                      </a:r>
                      <a:r>
                        <a:rPr sz="900" spc="10" dirty="0">
                          <a:latin typeface="Calibri"/>
                          <a:cs typeface="Calibri"/>
                        </a:rPr>
                        <a:t> </a:t>
                      </a:r>
                      <a:r>
                        <a:rPr sz="900" spc="135" dirty="0">
                          <a:latin typeface="Calibri"/>
                          <a:cs typeface="Calibri"/>
                        </a:rPr>
                        <a:t>F</a:t>
                      </a:r>
                      <a:r>
                        <a:rPr sz="900" spc="15" dirty="0">
                          <a:latin typeface="Calibri"/>
                          <a:cs typeface="Calibri"/>
                        </a:rPr>
                        <a:t> </a:t>
                      </a:r>
                      <a:r>
                        <a:rPr sz="900" spc="70" dirty="0">
                          <a:latin typeface="Calibri"/>
                          <a:cs typeface="Calibri"/>
                        </a:rPr>
                        <a:t>is</a:t>
                      </a:r>
                      <a:r>
                        <a:rPr sz="900" spc="5" dirty="0">
                          <a:latin typeface="Calibri"/>
                          <a:cs typeface="Calibri"/>
                        </a:rPr>
                        <a:t> </a:t>
                      </a:r>
                      <a:r>
                        <a:rPr sz="900" spc="55" dirty="0">
                          <a:latin typeface="Calibri"/>
                          <a:cs typeface="Calibri"/>
                        </a:rPr>
                        <a:t>only</a:t>
                      </a:r>
                      <a:r>
                        <a:rPr sz="900" spc="10" dirty="0">
                          <a:latin typeface="Calibri"/>
                          <a:cs typeface="Calibri"/>
                        </a:rPr>
                        <a:t> </a:t>
                      </a:r>
                      <a:r>
                        <a:rPr sz="900" spc="80" dirty="0">
                          <a:latin typeface="Calibri"/>
                          <a:cs typeface="Calibri"/>
                        </a:rPr>
                        <a:t>an</a:t>
                      </a:r>
                      <a:r>
                        <a:rPr sz="900" spc="15" dirty="0">
                          <a:latin typeface="Calibri"/>
                          <a:cs typeface="Calibri"/>
                        </a:rPr>
                        <a:t> </a:t>
                      </a:r>
                      <a:r>
                        <a:rPr sz="900" spc="50" dirty="0">
                          <a:latin typeface="Calibri"/>
                          <a:cs typeface="Calibri"/>
                        </a:rPr>
                        <a:t>option</a:t>
                      </a:r>
                      <a:r>
                        <a:rPr sz="900" spc="15" dirty="0">
                          <a:latin typeface="Calibri"/>
                          <a:cs typeface="Calibri"/>
                        </a:rPr>
                        <a:t> </a:t>
                      </a:r>
                      <a:r>
                        <a:rPr sz="900" spc="55" dirty="0">
                          <a:latin typeface="Calibri"/>
                          <a:cs typeface="Calibri"/>
                        </a:rPr>
                        <a:t>when</a:t>
                      </a:r>
                      <a:r>
                        <a:rPr sz="900" spc="15" dirty="0">
                          <a:latin typeface="Calibri"/>
                          <a:cs typeface="Calibri"/>
                        </a:rPr>
                        <a:t> </a:t>
                      </a:r>
                      <a:r>
                        <a:rPr sz="900" spc="95" dirty="0">
                          <a:latin typeface="Calibri"/>
                          <a:cs typeface="Calibri"/>
                        </a:rPr>
                        <a:t>ISU</a:t>
                      </a:r>
                      <a:r>
                        <a:rPr sz="900" spc="10" dirty="0">
                          <a:latin typeface="Calibri"/>
                          <a:cs typeface="Calibri"/>
                        </a:rPr>
                        <a:t> </a:t>
                      </a:r>
                      <a:r>
                        <a:rPr sz="900" spc="80" dirty="0">
                          <a:latin typeface="Calibri"/>
                          <a:cs typeface="Calibri"/>
                        </a:rPr>
                        <a:t>9000 </a:t>
                      </a:r>
                      <a:r>
                        <a:rPr sz="900" spc="60" dirty="0">
                          <a:latin typeface="Calibri"/>
                          <a:cs typeface="Calibri"/>
                        </a:rPr>
                        <a:t>Dehumidification</a:t>
                      </a:r>
                      <a:r>
                        <a:rPr sz="900" spc="20" dirty="0">
                          <a:latin typeface="Calibri"/>
                          <a:cs typeface="Calibri"/>
                        </a:rPr>
                        <a:t> </a:t>
                      </a:r>
                      <a:r>
                        <a:rPr sz="900" spc="75" dirty="0">
                          <a:latin typeface="Calibri"/>
                          <a:cs typeface="Calibri"/>
                        </a:rPr>
                        <a:t>Equipment</a:t>
                      </a:r>
                      <a:r>
                        <a:rPr sz="900" spc="30" dirty="0">
                          <a:latin typeface="Calibri"/>
                          <a:cs typeface="Calibri"/>
                        </a:rPr>
                        <a:t> </a:t>
                      </a:r>
                      <a:r>
                        <a:rPr sz="900" spc="70" dirty="0">
                          <a:latin typeface="Calibri"/>
                          <a:cs typeface="Calibri"/>
                        </a:rPr>
                        <a:t>is</a:t>
                      </a:r>
                      <a:r>
                        <a:rPr sz="900" spc="30" dirty="0">
                          <a:latin typeface="Calibri"/>
                          <a:cs typeface="Calibri"/>
                        </a:rPr>
                        <a:t> </a:t>
                      </a:r>
                      <a:r>
                        <a:rPr sz="900" spc="50" dirty="0">
                          <a:latin typeface="Calibri"/>
                          <a:cs typeface="Calibri"/>
                        </a:rPr>
                        <a:t>set</a:t>
                      </a:r>
                      <a:r>
                        <a:rPr sz="900" spc="25" dirty="0">
                          <a:latin typeface="Calibri"/>
                          <a:cs typeface="Calibri"/>
                        </a:rPr>
                        <a:t> </a:t>
                      </a:r>
                      <a:r>
                        <a:rPr sz="900" dirty="0">
                          <a:latin typeface="Calibri"/>
                          <a:cs typeface="Calibri"/>
                        </a:rPr>
                        <a:t>to</a:t>
                      </a:r>
                      <a:r>
                        <a:rPr sz="900" spc="25" dirty="0">
                          <a:latin typeface="Calibri"/>
                          <a:cs typeface="Calibri"/>
                        </a:rPr>
                        <a:t> </a:t>
                      </a:r>
                      <a:r>
                        <a:rPr sz="900" spc="80" dirty="0">
                          <a:latin typeface="Calibri"/>
                          <a:cs typeface="Calibri"/>
                        </a:rPr>
                        <a:t>A/C</a:t>
                      </a:r>
                      <a:endParaRPr sz="900" dirty="0">
                        <a:latin typeface="Calibri"/>
                        <a:cs typeface="Calibri"/>
                      </a:endParaRPr>
                    </a:p>
                    <a:p>
                      <a:pPr marL="24765">
                        <a:lnSpc>
                          <a:spcPts val="980"/>
                        </a:lnSpc>
                      </a:pPr>
                      <a:r>
                        <a:rPr sz="900" dirty="0">
                          <a:latin typeface="Calibri"/>
                          <a:cs typeface="Calibri"/>
                        </a:rPr>
                        <a:t>with</a:t>
                      </a:r>
                      <a:r>
                        <a:rPr sz="900" spc="60" dirty="0">
                          <a:latin typeface="Calibri"/>
                          <a:cs typeface="Calibri"/>
                        </a:rPr>
                        <a:t> </a:t>
                      </a:r>
                      <a:r>
                        <a:rPr sz="900" spc="75" dirty="0">
                          <a:latin typeface="Calibri"/>
                          <a:cs typeface="Calibri"/>
                        </a:rPr>
                        <a:t>Low</a:t>
                      </a:r>
                      <a:r>
                        <a:rPr sz="900" spc="65" dirty="0">
                          <a:latin typeface="Calibri"/>
                          <a:cs typeface="Calibri"/>
                        </a:rPr>
                        <a:t> </a:t>
                      </a:r>
                      <a:r>
                        <a:rPr sz="900" spc="70" dirty="0">
                          <a:latin typeface="Calibri"/>
                          <a:cs typeface="Calibri"/>
                        </a:rPr>
                        <a:t>Speed</a:t>
                      </a:r>
                      <a:r>
                        <a:rPr sz="900" spc="60" dirty="0">
                          <a:latin typeface="Calibri"/>
                          <a:cs typeface="Calibri"/>
                        </a:rPr>
                        <a:t> </a:t>
                      </a:r>
                      <a:r>
                        <a:rPr sz="900" spc="40" dirty="0">
                          <a:latin typeface="Calibri"/>
                          <a:cs typeface="Calibri"/>
                        </a:rPr>
                        <a:t>Fan.</a:t>
                      </a:r>
                      <a:endParaRPr sz="900" dirty="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6"/>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214447" y="370223"/>
            <a:ext cx="4003050" cy="580352"/>
          </a:xfrm>
          <a:prstGeom prst="rect">
            <a:avLst/>
          </a:prstGeom>
        </p:spPr>
        <p:txBody>
          <a:bodyPr vert="horz" wrap="square" lIns="0" tIns="12508" rIns="0" bIns="0" rtlCol="0">
            <a:spAutoFit/>
          </a:bodyPr>
          <a:lstStyle/>
          <a:p>
            <a:pPr marL="12507">
              <a:spcBef>
                <a:spcPts val="98"/>
              </a:spcBef>
            </a:pPr>
            <a:r>
              <a:rPr sz="886" i="1" spc="89" dirty="0">
                <a:latin typeface="Calibri"/>
                <a:cs typeface="Calibri"/>
              </a:rPr>
              <a:t>T10</a:t>
            </a:r>
            <a:r>
              <a:rPr sz="886" i="1" spc="10"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5" dirty="0">
                <a:latin typeface="Calibri"/>
                <a:cs typeface="Calibri"/>
              </a:rPr>
              <a:t> </a:t>
            </a:r>
            <a:r>
              <a:rPr sz="886" i="1" spc="54"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a:p>
            <a:pPr>
              <a:lnSpc>
                <a:spcPct val="100000"/>
              </a:lnSpc>
            </a:pPr>
            <a:endParaRPr sz="1083">
              <a:latin typeface="Calibri"/>
              <a:cs typeface="Calibri"/>
            </a:endParaRPr>
          </a:p>
          <a:p>
            <a:pPr marL="2418221">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39"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sp>
        <p:nvSpPr>
          <p:cNvPr id="3" name="object 3"/>
          <p:cNvSpPr txBox="1"/>
          <p:nvPr/>
        </p:nvSpPr>
        <p:spPr>
          <a:xfrm>
            <a:off x="3214448" y="9543780"/>
            <a:ext cx="538451" cy="103552"/>
          </a:xfrm>
          <a:prstGeom prst="rect">
            <a:avLst/>
          </a:prstGeom>
        </p:spPr>
        <p:txBody>
          <a:bodyPr vert="horz" wrap="square" lIns="0" tIns="12508" rIns="0" bIns="0" rtlCol="0">
            <a:spAutoFit/>
          </a:bodyPr>
          <a:lstStyle/>
          <a:p>
            <a:pPr marL="12507">
              <a:spcBef>
                <a:spcPts val="98"/>
              </a:spcBef>
            </a:pPr>
            <a:r>
              <a:rPr sz="591" spc="64" dirty="0">
                <a:latin typeface="Calibri"/>
                <a:cs typeface="Calibri"/>
              </a:rPr>
              <a:t>33-</a:t>
            </a:r>
            <a:r>
              <a:rPr sz="591" spc="54" dirty="0">
                <a:latin typeface="Calibri"/>
                <a:cs typeface="Calibri"/>
              </a:rPr>
              <a:t>00462—</a:t>
            </a:r>
            <a:r>
              <a:rPr sz="591" spc="-25" dirty="0">
                <a:latin typeface="Calibri"/>
                <a:cs typeface="Calibri"/>
              </a:rPr>
              <a:t>03</a:t>
            </a:r>
            <a:endParaRPr sz="591">
              <a:latin typeface="Calibri"/>
              <a:cs typeface="Calibri"/>
            </a:endParaRPr>
          </a:p>
        </p:txBody>
      </p:sp>
      <p:sp>
        <p:nvSpPr>
          <p:cNvPr id="4" name="object 4"/>
          <p:cNvSpPr txBox="1"/>
          <p:nvPr/>
        </p:nvSpPr>
        <p:spPr>
          <a:xfrm>
            <a:off x="6403879"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26</a:t>
            </a:r>
            <a:endParaRPr sz="591">
              <a:latin typeface="Calibri"/>
              <a:cs typeface="Calibri"/>
            </a:endParaRPr>
          </a:p>
        </p:txBody>
      </p:sp>
      <p:graphicFrame>
        <p:nvGraphicFramePr>
          <p:cNvPr id="5" name="object 5"/>
          <p:cNvGraphicFramePr>
            <a:graphicFrameLocks noGrp="1"/>
          </p:cNvGraphicFramePr>
          <p:nvPr/>
        </p:nvGraphicFramePr>
        <p:xfrm>
          <a:off x="3223952" y="999981"/>
          <a:ext cx="6384491" cy="7342399"/>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2300769">
                <a:tc>
                  <a:txBody>
                    <a:bodyPr/>
                    <a:lstStyle/>
                    <a:p>
                      <a:pPr marL="24765">
                        <a:lnSpc>
                          <a:spcPts val="1075"/>
                        </a:lnSpc>
                      </a:pPr>
                      <a:r>
                        <a:rPr sz="900" spc="80" dirty="0">
                          <a:latin typeface="Calibri"/>
                          <a:cs typeface="Calibri"/>
                        </a:rPr>
                        <a:t>9120</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90805" indent="-635">
                        <a:lnSpc>
                          <a:spcPct val="92600"/>
                        </a:lnSpc>
                        <a:spcBef>
                          <a:spcPts val="75"/>
                        </a:spcBef>
                      </a:pPr>
                      <a:r>
                        <a:rPr sz="900" spc="75" dirty="0">
                          <a:latin typeface="Calibri"/>
                          <a:cs typeface="Calibri"/>
                        </a:rPr>
                        <a:t>System</a:t>
                      </a:r>
                      <a:r>
                        <a:rPr sz="900" spc="15" dirty="0">
                          <a:latin typeface="Calibri"/>
                          <a:cs typeface="Calibri"/>
                        </a:rPr>
                        <a:t> </a:t>
                      </a:r>
                      <a:r>
                        <a:rPr sz="900" spc="60" dirty="0">
                          <a:latin typeface="Calibri"/>
                          <a:cs typeface="Calibri"/>
                        </a:rPr>
                        <a:t>Modes </a:t>
                      </a:r>
                      <a:r>
                        <a:rPr sz="900" spc="40" dirty="0">
                          <a:latin typeface="Calibri"/>
                          <a:cs typeface="Calibri"/>
                        </a:rPr>
                        <a:t>Allowing </a:t>
                      </a:r>
                      <a:r>
                        <a:rPr sz="900" spc="55" dirty="0">
                          <a:latin typeface="Calibri"/>
                          <a:cs typeface="Calibri"/>
                        </a:rPr>
                        <a:t>Dehumidifi- </a:t>
                      </a:r>
                      <a:r>
                        <a:rPr sz="900" spc="50" dirty="0">
                          <a:latin typeface="Calibri"/>
                          <a:cs typeface="Calibri"/>
                        </a:rPr>
                        <a:t>cation</a:t>
                      </a:r>
                      <a:endParaRPr sz="900">
                        <a:latin typeface="Calibri"/>
                        <a:cs typeface="Calibri"/>
                      </a:endParaRPr>
                    </a:p>
                  </a:txBody>
                  <a:tcPr marL="0" marR="0" marT="9381"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0" dirty="0">
                          <a:latin typeface="Calibri"/>
                          <a:cs typeface="Calibri"/>
                        </a:rPr>
                        <a:t>Heat</a:t>
                      </a:r>
                      <a:endParaRPr sz="900" dirty="0">
                        <a:latin typeface="Calibri"/>
                        <a:cs typeface="Calibri"/>
                      </a:endParaRPr>
                    </a:p>
                    <a:p>
                      <a:pPr marL="177165" indent="-153035">
                        <a:lnSpc>
                          <a:spcPts val="1000"/>
                        </a:lnSpc>
                        <a:buFont typeface="Calibri"/>
                        <a:buChar char="•"/>
                        <a:tabLst>
                          <a:tab pos="177800" algn="l"/>
                        </a:tabLst>
                      </a:pPr>
                      <a:r>
                        <a:rPr sz="900" spc="45" dirty="0">
                          <a:highlight>
                            <a:srgbClr val="FFFF00"/>
                          </a:highlight>
                          <a:latin typeface="Calibri"/>
                          <a:cs typeface="Calibri"/>
                        </a:rPr>
                        <a:t>Cool</a:t>
                      </a:r>
                      <a:endParaRPr sz="900" dirty="0">
                        <a:highlight>
                          <a:srgbClr val="FFFF00"/>
                        </a:highlight>
                        <a:latin typeface="Calibri"/>
                        <a:cs typeface="Calibri"/>
                      </a:endParaRPr>
                    </a:p>
                    <a:p>
                      <a:pPr marL="177165" indent="-153035">
                        <a:lnSpc>
                          <a:spcPts val="1040"/>
                        </a:lnSpc>
                        <a:buFont typeface="Calibri"/>
                        <a:buChar char="•"/>
                        <a:tabLst>
                          <a:tab pos="177800" algn="l"/>
                        </a:tabLst>
                      </a:pPr>
                      <a:r>
                        <a:rPr sz="900" spc="30" dirty="0">
                          <a:latin typeface="Calibri"/>
                          <a:cs typeface="Calibri"/>
                        </a:rPr>
                        <a:t>Off</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45" dirty="0">
                          <a:latin typeface="Calibri"/>
                          <a:cs typeface="Calibri"/>
                        </a:rPr>
                        <a:t>Cool</a:t>
                      </a:r>
                      <a:endParaRPr sz="900">
                        <a:latin typeface="Calibri"/>
                        <a:cs typeface="Calibri"/>
                      </a:endParaRPr>
                    </a:p>
                    <a:p>
                      <a:pPr marL="24765" marR="137160" indent="153035">
                        <a:lnSpc>
                          <a:spcPct val="92600"/>
                        </a:lnSpc>
                        <a:spcBef>
                          <a:spcPts val="40"/>
                        </a:spcBef>
                        <a:buFont typeface="Calibri"/>
                        <a:buChar char="•"/>
                        <a:tabLst>
                          <a:tab pos="177800" algn="l"/>
                        </a:tabLst>
                      </a:pPr>
                      <a:r>
                        <a:rPr sz="900" spc="30" dirty="0">
                          <a:latin typeface="Calibri"/>
                          <a:cs typeface="Calibri"/>
                        </a:rPr>
                        <a:t>Off</a:t>
                      </a:r>
                      <a:r>
                        <a:rPr sz="900" spc="500" dirty="0">
                          <a:latin typeface="Calibri"/>
                          <a:cs typeface="Calibri"/>
                        </a:rPr>
                        <a:t> </a:t>
                      </a:r>
                      <a:r>
                        <a:rPr sz="900" spc="60" dirty="0">
                          <a:latin typeface="Calibri"/>
                          <a:cs typeface="Calibri"/>
                        </a:rPr>
                        <a:t>Default</a:t>
                      </a:r>
                      <a:r>
                        <a:rPr sz="900" spc="25" dirty="0">
                          <a:latin typeface="Calibri"/>
                          <a:cs typeface="Calibri"/>
                        </a:rPr>
                        <a:t> </a:t>
                      </a:r>
                      <a:r>
                        <a:rPr sz="900" spc="45" dirty="0">
                          <a:latin typeface="Calibri"/>
                          <a:cs typeface="Calibri"/>
                        </a:rPr>
                        <a:t>varies </a:t>
                      </a:r>
                      <a:r>
                        <a:rPr sz="900" spc="70" dirty="0">
                          <a:latin typeface="Calibri"/>
                          <a:cs typeface="Calibri"/>
                        </a:rPr>
                        <a:t>based</a:t>
                      </a:r>
                      <a:r>
                        <a:rPr sz="900" spc="25" dirty="0">
                          <a:latin typeface="Calibri"/>
                          <a:cs typeface="Calibri"/>
                        </a:rPr>
                        <a:t> </a:t>
                      </a:r>
                      <a:r>
                        <a:rPr sz="900" spc="40" dirty="0">
                          <a:latin typeface="Calibri"/>
                          <a:cs typeface="Calibri"/>
                        </a:rPr>
                        <a:t>on </a:t>
                      </a:r>
                      <a:r>
                        <a:rPr sz="900" spc="60" dirty="0">
                          <a:latin typeface="Calibri"/>
                          <a:cs typeface="Calibri"/>
                        </a:rPr>
                        <a:t>heating/ </a:t>
                      </a:r>
                      <a:r>
                        <a:rPr sz="900" spc="55" dirty="0">
                          <a:latin typeface="Calibri"/>
                          <a:cs typeface="Calibri"/>
                        </a:rPr>
                        <a:t>cooling </a:t>
                      </a:r>
                      <a:r>
                        <a:rPr sz="900" spc="50" dirty="0">
                          <a:latin typeface="Calibri"/>
                          <a:cs typeface="Calibri"/>
                        </a:rPr>
                        <a:t>equipment </a:t>
                      </a:r>
                      <a:r>
                        <a:rPr sz="900" spc="45" dirty="0">
                          <a:latin typeface="Calibri"/>
                          <a:cs typeface="Calibri"/>
                        </a:rPr>
                        <a:t>selected</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41275">
                        <a:lnSpc>
                          <a:spcPts val="1000"/>
                        </a:lnSpc>
                        <a:spcBef>
                          <a:spcPts val="95"/>
                        </a:spcBef>
                      </a:pPr>
                      <a:r>
                        <a:rPr sz="900" spc="70" dirty="0">
                          <a:latin typeface="Calibri"/>
                          <a:cs typeface="Calibri"/>
                        </a:rPr>
                        <a:t>This</a:t>
                      </a:r>
                      <a:r>
                        <a:rPr sz="900" spc="15" dirty="0">
                          <a:latin typeface="Calibri"/>
                          <a:cs typeface="Calibri"/>
                        </a:rPr>
                        <a:t> </a:t>
                      </a:r>
                      <a:r>
                        <a:rPr sz="900" spc="90" dirty="0">
                          <a:latin typeface="Calibri"/>
                          <a:cs typeface="Calibri"/>
                        </a:rPr>
                        <a:t>ISU</a:t>
                      </a:r>
                      <a:r>
                        <a:rPr sz="900" spc="20" dirty="0">
                          <a:latin typeface="Calibri"/>
                          <a:cs typeface="Calibri"/>
                        </a:rPr>
                        <a:t> </a:t>
                      </a:r>
                      <a:r>
                        <a:rPr sz="900" spc="70" dirty="0">
                          <a:latin typeface="Calibri"/>
                          <a:cs typeface="Calibri"/>
                        </a:rPr>
                        <a:t>is</a:t>
                      </a:r>
                      <a:r>
                        <a:rPr sz="900" spc="20" dirty="0">
                          <a:latin typeface="Calibri"/>
                          <a:cs typeface="Calibri"/>
                        </a:rPr>
                        <a:t> </a:t>
                      </a:r>
                      <a:r>
                        <a:rPr sz="900" spc="50" dirty="0">
                          <a:latin typeface="Calibri"/>
                          <a:cs typeface="Calibri"/>
                        </a:rPr>
                        <a:t>only</a:t>
                      </a:r>
                      <a:r>
                        <a:rPr sz="900" spc="15" dirty="0">
                          <a:latin typeface="Calibri"/>
                          <a:cs typeface="Calibri"/>
                        </a:rPr>
                        <a:t> </a:t>
                      </a:r>
                      <a:r>
                        <a:rPr sz="900" spc="60" dirty="0">
                          <a:latin typeface="Calibri"/>
                          <a:cs typeface="Calibri"/>
                        </a:rPr>
                        <a:t>displayed</a:t>
                      </a:r>
                      <a:r>
                        <a:rPr sz="900" spc="20" dirty="0">
                          <a:latin typeface="Calibri"/>
                          <a:cs typeface="Calibri"/>
                        </a:rPr>
                        <a:t> </a:t>
                      </a:r>
                      <a:r>
                        <a:rPr sz="900" spc="55" dirty="0">
                          <a:latin typeface="Calibri"/>
                          <a:cs typeface="Calibri"/>
                        </a:rPr>
                        <a:t>when</a:t>
                      </a:r>
                      <a:r>
                        <a:rPr sz="900" spc="20" dirty="0">
                          <a:latin typeface="Calibri"/>
                          <a:cs typeface="Calibri"/>
                        </a:rPr>
                        <a:t> </a:t>
                      </a:r>
                      <a:r>
                        <a:rPr sz="900" spc="90" dirty="0">
                          <a:latin typeface="Calibri"/>
                          <a:cs typeface="Calibri"/>
                        </a:rPr>
                        <a:t>ISU</a:t>
                      </a:r>
                      <a:r>
                        <a:rPr sz="900" spc="20" dirty="0">
                          <a:latin typeface="Calibri"/>
                          <a:cs typeface="Calibri"/>
                        </a:rPr>
                        <a:t> </a:t>
                      </a:r>
                      <a:r>
                        <a:rPr sz="900" spc="75" dirty="0">
                          <a:latin typeface="Calibri"/>
                          <a:cs typeface="Calibri"/>
                        </a:rPr>
                        <a:t>9000 </a:t>
                      </a:r>
                      <a:r>
                        <a:rPr sz="900" spc="60" dirty="0">
                          <a:latin typeface="Calibri"/>
                          <a:cs typeface="Calibri"/>
                        </a:rPr>
                        <a:t>Dehumidification</a:t>
                      </a:r>
                      <a:r>
                        <a:rPr sz="900" spc="5" dirty="0">
                          <a:latin typeface="Calibri"/>
                          <a:cs typeface="Calibri"/>
                        </a:rPr>
                        <a:t> </a:t>
                      </a:r>
                      <a:r>
                        <a:rPr sz="900" spc="70" dirty="0">
                          <a:latin typeface="Calibri"/>
                          <a:cs typeface="Calibri"/>
                        </a:rPr>
                        <a:t>Equipment</a:t>
                      </a:r>
                      <a:r>
                        <a:rPr sz="900" spc="5" dirty="0">
                          <a:latin typeface="Calibri"/>
                          <a:cs typeface="Calibri"/>
                        </a:rPr>
                        <a:t> </a:t>
                      </a:r>
                      <a:r>
                        <a:rPr sz="900" spc="70" dirty="0">
                          <a:latin typeface="Calibri"/>
                          <a:cs typeface="Calibri"/>
                        </a:rPr>
                        <a:t>is</a:t>
                      </a:r>
                      <a:r>
                        <a:rPr sz="900" spc="5" dirty="0">
                          <a:latin typeface="Calibri"/>
                          <a:cs typeface="Calibri"/>
                        </a:rPr>
                        <a:t> </a:t>
                      </a:r>
                      <a:r>
                        <a:rPr sz="900" spc="50" dirty="0">
                          <a:latin typeface="Calibri"/>
                          <a:cs typeface="Calibri"/>
                        </a:rPr>
                        <a:t>set</a:t>
                      </a:r>
                      <a:r>
                        <a:rPr sz="900" spc="10" dirty="0">
                          <a:latin typeface="Calibri"/>
                          <a:cs typeface="Calibri"/>
                        </a:rPr>
                        <a:t> </a:t>
                      </a:r>
                      <a:r>
                        <a:rPr sz="900" dirty="0">
                          <a:latin typeface="Calibri"/>
                          <a:cs typeface="Calibri"/>
                        </a:rPr>
                        <a:t>to</a:t>
                      </a:r>
                      <a:r>
                        <a:rPr sz="900" spc="5" dirty="0">
                          <a:latin typeface="Calibri"/>
                          <a:cs typeface="Calibri"/>
                        </a:rPr>
                        <a:t> </a:t>
                      </a:r>
                      <a:r>
                        <a:rPr sz="900" spc="-10" dirty="0">
                          <a:latin typeface="Calibri"/>
                          <a:cs typeface="Calibri"/>
                        </a:rPr>
                        <a:t>Whole</a:t>
                      </a:r>
                      <a:r>
                        <a:rPr sz="900" spc="80" dirty="0">
                          <a:latin typeface="Calibri"/>
                          <a:cs typeface="Calibri"/>
                        </a:rPr>
                        <a:t> House</a:t>
                      </a:r>
                      <a:r>
                        <a:rPr sz="900" spc="25" dirty="0">
                          <a:latin typeface="Calibri"/>
                          <a:cs typeface="Calibri"/>
                        </a:rPr>
                        <a:t> </a:t>
                      </a:r>
                      <a:r>
                        <a:rPr sz="900" spc="35" dirty="0">
                          <a:latin typeface="Calibri"/>
                          <a:cs typeface="Calibri"/>
                        </a:rPr>
                        <a:t>Dehumidifier.</a:t>
                      </a:r>
                      <a:endParaRPr sz="900">
                        <a:latin typeface="Calibri"/>
                        <a:cs typeface="Calibri"/>
                      </a:endParaRPr>
                    </a:p>
                    <a:p>
                      <a:pPr marL="24765" marR="38735">
                        <a:lnSpc>
                          <a:spcPts val="1000"/>
                        </a:lnSpc>
                      </a:pPr>
                      <a:r>
                        <a:rPr sz="900" spc="75" dirty="0">
                          <a:latin typeface="Calibri"/>
                          <a:cs typeface="Calibri"/>
                        </a:rPr>
                        <a:t>Click</a:t>
                      </a:r>
                      <a:r>
                        <a:rPr sz="900" spc="-15" dirty="0">
                          <a:latin typeface="Calibri"/>
                          <a:cs typeface="Calibri"/>
                        </a:rPr>
                        <a:t> </a:t>
                      </a:r>
                      <a:r>
                        <a:rPr sz="900" spc="65" dirty="0">
                          <a:latin typeface="Calibri"/>
                          <a:cs typeface="Calibri"/>
                        </a:rPr>
                        <a:t>boxes</a:t>
                      </a:r>
                      <a:r>
                        <a:rPr sz="900" spc="-20" dirty="0">
                          <a:latin typeface="Calibri"/>
                          <a:cs typeface="Calibri"/>
                        </a:rPr>
                        <a:t> </a:t>
                      </a:r>
                      <a:r>
                        <a:rPr sz="900" spc="70" dirty="0">
                          <a:latin typeface="Calibri"/>
                          <a:cs typeface="Calibri"/>
                        </a:rPr>
                        <a:t>on</a:t>
                      </a:r>
                      <a:r>
                        <a:rPr sz="900" spc="-20" dirty="0">
                          <a:latin typeface="Calibri"/>
                          <a:cs typeface="Calibri"/>
                        </a:rPr>
                        <a:t> </a:t>
                      </a:r>
                      <a:r>
                        <a:rPr sz="900" spc="65" dirty="0">
                          <a:latin typeface="Calibri"/>
                          <a:cs typeface="Calibri"/>
                        </a:rPr>
                        <a:t>screen</a:t>
                      </a:r>
                      <a:r>
                        <a:rPr sz="900" spc="-15" dirty="0">
                          <a:latin typeface="Calibri"/>
                          <a:cs typeface="Calibri"/>
                        </a:rPr>
                        <a:t> </a:t>
                      </a:r>
                      <a:r>
                        <a:rPr sz="900" dirty="0">
                          <a:latin typeface="Calibri"/>
                          <a:cs typeface="Calibri"/>
                        </a:rPr>
                        <a:t>to</a:t>
                      </a:r>
                      <a:r>
                        <a:rPr sz="900" spc="-15" dirty="0">
                          <a:latin typeface="Calibri"/>
                          <a:cs typeface="Calibri"/>
                        </a:rPr>
                        <a:t> </a:t>
                      </a:r>
                      <a:r>
                        <a:rPr sz="900" spc="55" dirty="0">
                          <a:latin typeface="Calibri"/>
                          <a:cs typeface="Calibri"/>
                        </a:rPr>
                        <a:t>select</a:t>
                      </a:r>
                      <a:r>
                        <a:rPr sz="900" spc="-10" dirty="0">
                          <a:latin typeface="Calibri"/>
                          <a:cs typeface="Calibri"/>
                        </a:rPr>
                        <a:t> </a:t>
                      </a:r>
                      <a:r>
                        <a:rPr sz="900" spc="65" dirty="0">
                          <a:latin typeface="Calibri"/>
                          <a:cs typeface="Calibri"/>
                        </a:rPr>
                        <a:t>which</a:t>
                      </a:r>
                      <a:r>
                        <a:rPr sz="900" spc="-20" dirty="0">
                          <a:latin typeface="Calibri"/>
                          <a:cs typeface="Calibri"/>
                        </a:rPr>
                        <a:t> </a:t>
                      </a:r>
                      <a:r>
                        <a:rPr sz="900" spc="60" dirty="0">
                          <a:latin typeface="Calibri"/>
                          <a:cs typeface="Calibri"/>
                        </a:rPr>
                        <a:t>system </a:t>
                      </a:r>
                      <a:r>
                        <a:rPr sz="900" spc="70" dirty="0">
                          <a:latin typeface="Calibri"/>
                          <a:cs typeface="Calibri"/>
                        </a:rPr>
                        <a:t>modes</a:t>
                      </a:r>
                      <a:r>
                        <a:rPr sz="900" spc="60" dirty="0">
                          <a:latin typeface="Calibri"/>
                          <a:cs typeface="Calibri"/>
                        </a:rPr>
                        <a:t> </a:t>
                      </a:r>
                      <a:r>
                        <a:rPr sz="900" dirty="0">
                          <a:latin typeface="Calibri"/>
                          <a:cs typeface="Calibri"/>
                        </a:rPr>
                        <a:t>allow</a:t>
                      </a:r>
                      <a:r>
                        <a:rPr sz="900" spc="65" dirty="0">
                          <a:latin typeface="Calibri"/>
                          <a:cs typeface="Calibri"/>
                        </a:rPr>
                        <a:t> </a:t>
                      </a:r>
                      <a:r>
                        <a:rPr sz="900" spc="55" dirty="0">
                          <a:latin typeface="Calibri"/>
                          <a:cs typeface="Calibri"/>
                        </a:rPr>
                        <a:t>dehumidification.</a:t>
                      </a:r>
                      <a:r>
                        <a:rPr sz="900" spc="60" dirty="0">
                          <a:latin typeface="Calibri"/>
                          <a:cs typeface="Calibri"/>
                        </a:rPr>
                        <a:t> </a:t>
                      </a:r>
                      <a:r>
                        <a:rPr sz="900" dirty="0">
                          <a:latin typeface="Calibri"/>
                          <a:cs typeface="Calibri"/>
                        </a:rPr>
                        <a:t>If</a:t>
                      </a:r>
                      <a:r>
                        <a:rPr sz="900" spc="65" dirty="0">
                          <a:latin typeface="Calibri"/>
                          <a:cs typeface="Calibri"/>
                        </a:rPr>
                        <a:t> </a:t>
                      </a:r>
                      <a:r>
                        <a:rPr sz="900" spc="80" dirty="0">
                          <a:latin typeface="Calibri"/>
                          <a:cs typeface="Calibri"/>
                        </a:rPr>
                        <a:t>a</a:t>
                      </a:r>
                      <a:r>
                        <a:rPr sz="900" spc="60" dirty="0">
                          <a:latin typeface="Calibri"/>
                          <a:cs typeface="Calibri"/>
                        </a:rPr>
                        <a:t> </a:t>
                      </a:r>
                      <a:r>
                        <a:rPr sz="900" spc="55" dirty="0">
                          <a:latin typeface="Calibri"/>
                          <a:cs typeface="Calibri"/>
                        </a:rPr>
                        <a:t>box</a:t>
                      </a:r>
                      <a:r>
                        <a:rPr sz="900" spc="65" dirty="0">
                          <a:latin typeface="Calibri"/>
                          <a:cs typeface="Calibri"/>
                        </a:rPr>
                        <a:t> </a:t>
                      </a:r>
                      <a:r>
                        <a:rPr sz="900" spc="40" dirty="0">
                          <a:latin typeface="Calibri"/>
                          <a:cs typeface="Calibri"/>
                        </a:rPr>
                        <a:t>is </a:t>
                      </a:r>
                      <a:r>
                        <a:rPr sz="900" spc="100" dirty="0">
                          <a:latin typeface="Calibri"/>
                          <a:cs typeface="Calibri"/>
                        </a:rPr>
                        <a:t>NOT</a:t>
                      </a:r>
                      <a:r>
                        <a:rPr sz="900" spc="30" dirty="0">
                          <a:latin typeface="Calibri"/>
                          <a:cs typeface="Calibri"/>
                        </a:rPr>
                        <a:t> </a:t>
                      </a:r>
                      <a:r>
                        <a:rPr sz="900" spc="60" dirty="0">
                          <a:latin typeface="Calibri"/>
                          <a:cs typeface="Calibri"/>
                        </a:rPr>
                        <a:t>checked,</a:t>
                      </a:r>
                      <a:r>
                        <a:rPr sz="900" spc="35" dirty="0">
                          <a:latin typeface="Calibri"/>
                          <a:cs typeface="Calibri"/>
                        </a:rPr>
                        <a:t> </a:t>
                      </a:r>
                      <a:r>
                        <a:rPr sz="900" spc="50" dirty="0">
                          <a:latin typeface="Calibri"/>
                          <a:cs typeface="Calibri"/>
                        </a:rPr>
                        <a:t>the</a:t>
                      </a:r>
                      <a:r>
                        <a:rPr sz="900" spc="45" dirty="0">
                          <a:latin typeface="Calibri"/>
                          <a:cs typeface="Calibri"/>
                        </a:rPr>
                        <a:t> </a:t>
                      </a:r>
                      <a:r>
                        <a:rPr sz="900" spc="55" dirty="0">
                          <a:latin typeface="Calibri"/>
                          <a:cs typeface="Calibri"/>
                        </a:rPr>
                        <a:t>thermostat</a:t>
                      </a:r>
                      <a:r>
                        <a:rPr sz="900" spc="40" dirty="0">
                          <a:latin typeface="Calibri"/>
                          <a:cs typeface="Calibri"/>
                        </a:rPr>
                        <a:t> </a:t>
                      </a:r>
                      <a:r>
                        <a:rPr sz="900" dirty="0">
                          <a:latin typeface="Calibri"/>
                          <a:cs typeface="Calibri"/>
                        </a:rPr>
                        <a:t>will</a:t>
                      </a:r>
                      <a:r>
                        <a:rPr sz="900" spc="35" dirty="0">
                          <a:latin typeface="Calibri"/>
                          <a:cs typeface="Calibri"/>
                        </a:rPr>
                        <a:t> </a:t>
                      </a:r>
                      <a:r>
                        <a:rPr sz="900" spc="100" dirty="0">
                          <a:latin typeface="Calibri"/>
                          <a:cs typeface="Calibri"/>
                        </a:rPr>
                        <a:t>NOT</a:t>
                      </a:r>
                      <a:r>
                        <a:rPr sz="900" spc="40" dirty="0">
                          <a:latin typeface="Calibri"/>
                          <a:cs typeface="Calibri"/>
                        </a:rPr>
                        <a:t> </a:t>
                      </a:r>
                      <a:r>
                        <a:rPr sz="900" spc="-20" dirty="0">
                          <a:latin typeface="Calibri"/>
                          <a:cs typeface="Calibri"/>
                        </a:rPr>
                        <a:t>allow</a:t>
                      </a:r>
                      <a:r>
                        <a:rPr sz="900" spc="55" dirty="0">
                          <a:latin typeface="Calibri"/>
                          <a:cs typeface="Calibri"/>
                        </a:rPr>
                        <a:t> dehumidification</a:t>
                      </a:r>
                      <a:r>
                        <a:rPr sz="900" spc="70" dirty="0">
                          <a:latin typeface="Calibri"/>
                          <a:cs typeface="Calibri"/>
                        </a:rPr>
                        <a:t> </a:t>
                      </a:r>
                      <a:r>
                        <a:rPr sz="900" dirty="0">
                          <a:latin typeface="Calibri"/>
                          <a:cs typeface="Calibri"/>
                        </a:rPr>
                        <a:t>to</a:t>
                      </a:r>
                      <a:r>
                        <a:rPr sz="900" spc="75" dirty="0">
                          <a:latin typeface="Calibri"/>
                          <a:cs typeface="Calibri"/>
                        </a:rPr>
                        <a:t> </a:t>
                      </a:r>
                      <a:r>
                        <a:rPr sz="900" spc="45" dirty="0">
                          <a:latin typeface="Calibri"/>
                          <a:cs typeface="Calibri"/>
                        </a:rPr>
                        <a:t>operate</a:t>
                      </a:r>
                      <a:r>
                        <a:rPr sz="900" spc="70" dirty="0">
                          <a:latin typeface="Calibri"/>
                          <a:cs typeface="Calibri"/>
                        </a:rPr>
                        <a:t> </a:t>
                      </a:r>
                      <a:r>
                        <a:rPr sz="900" spc="65" dirty="0">
                          <a:latin typeface="Calibri"/>
                          <a:cs typeface="Calibri"/>
                        </a:rPr>
                        <a:t>in</a:t>
                      </a:r>
                      <a:r>
                        <a:rPr sz="900" spc="80" dirty="0">
                          <a:latin typeface="Calibri"/>
                          <a:cs typeface="Calibri"/>
                        </a:rPr>
                        <a:t> </a:t>
                      </a:r>
                      <a:r>
                        <a:rPr sz="900" dirty="0">
                          <a:latin typeface="Calibri"/>
                          <a:cs typeface="Calibri"/>
                        </a:rPr>
                        <a:t>that</a:t>
                      </a:r>
                      <a:r>
                        <a:rPr sz="900" spc="75" dirty="0">
                          <a:latin typeface="Calibri"/>
                          <a:cs typeface="Calibri"/>
                        </a:rPr>
                        <a:t> </a:t>
                      </a:r>
                      <a:r>
                        <a:rPr sz="900" spc="-10" dirty="0">
                          <a:latin typeface="Calibri"/>
                          <a:cs typeface="Calibri"/>
                        </a:rPr>
                        <a:t>mode.</a:t>
                      </a:r>
                      <a:endParaRPr sz="900">
                        <a:latin typeface="Calibri"/>
                        <a:cs typeface="Calibri"/>
                      </a:endParaRPr>
                    </a:p>
                    <a:p>
                      <a:pPr marL="24765" marR="43815">
                        <a:lnSpc>
                          <a:spcPts val="1000"/>
                        </a:lnSpc>
                      </a:pPr>
                      <a:r>
                        <a:rPr sz="900" dirty="0">
                          <a:latin typeface="Calibri"/>
                          <a:cs typeface="Calibri"/>
                        </a:rPr>
                        <a:t>Heat:</a:t>
                      </a:r>
                      <a:r>
                        <a:rPr sz="900" spc="65" dirty="0">
                          <a:latin typeface="Calibri"/>
                          <a:cs typeface="Calibri"/>
                        </a:rPr>
                        <a:t> </a:t>
                      </a:r>
                      <a:r>
                        <a:rPr sz="900" spc="70" dirty="0">
                          <a:latin typeface="Calibri"/>
                          <a:cs typeface="Calibri"/>
                        </a:rPr>
                        <a:t>Includes</a:t>
                      </a:r>
                      <a:r>
                        <a:rPr sz="900" spc="55" dirty="0">
                          <a:latin typeface="Calibri"/>
                          <a:cs typeface="Calibri"/>
                        </a:rPr>
                        <a:t> </a:t>
                      </a:r>
                      <a:r>
                        <a:rPr sz="900" spc="50" dirty="0">
                          <a:latin typeface="Calibri"/>
                          <a:cs typeface="Calibri"/>
                        </a:rPr>
                        <a:t>Heat,</a:t>
                      </a:r>
                      <a:r>
                        <a:rPr sz="900" spc="65" dirty="0">
                          <a:latin typeface="Calibri"/>
                          <a:cs typeface="Calibri"/>
                        </a:rPr>
                        <a:t> </a:t>
                      </a:r>
                      <a:r>
                        <a:rPr sz="900" spc="75" dirty="0">
                          <a:latin typeface="Calibri"/>
                          <a:cs typeface="Calibri"/>
                        </a:rPr>
                        <a:t>Emergency</a:t>
                      </a:r>
                      <a:r>
                        <a:rPr sz="900" spc="60" dirty="0">
                          <a:latin typeface="Calibri"/>
                          <a:cs typeface="Calibri"/>
                        </a:rPr>
                        <a:t> </a:t>
                      </a:r>
                      <a:r>
                        <a:rPr sz="900" spc="70" dirty="0">
                          <a:latin typeface="Calibri"/>
                          <a:cs typeface="Calibri"/>
                        </a:rPr>
                        <a:t>Heat</a:t>
                      </a:r>
                      <a:r>
                        <a:rPr sz="900" spc="60" dirty="0">
                          <a:latin typeface="Calibri"/>
                          <a:cs typeface="Calibri"/>
                        </a:rPr>
                        <a:t> </a:t>
                      </a:r>
                      <a:r>
                        <a:rPr sz="900" spc="55" dirty="0">
                          <a:latin typeface="Calibri"/>
                          <a:cs typeface="Calibri"/>
                        </a:rPr>
                        <a:t>and </a:t>
                      </a:r>
                      <a:r>
                        <a:rPr sz="900" dirty="0">
                          <a:latin typeface="Calibri"/>
                          <a:cs typeface="Calibri"/>
                        </a:rPr>
                        <a:t>Auto.</a:t>
                      </a:r>
                      <a:r>
                        <a:rPr sz="900" spc="110" dirty="0">
                          <a:latin typeface="Calibri"/>
                          <a:cs typeface="Calibri"/>
                        </a:rPr>
                        <a:t> </a:t>
                      </a:r>
                      <a:r>
                        <a:rPr sz="900" dirty="0">
                          <a:latin typeface="Calibri"/>
                          <a:cs typeface="Calibri"/>
                        </a:rPr>
                        <a:t>If</a:t>
                      </a:r>
                      <a:r>
                        <a:rPr sz="900" spc="110" dirty="0">
                          <a:latin typeface="Calibri"/>
                          <a:cs typeface="Calibri"/>
                        </a:rPr>
                        <a:t> </a:t>
                      </a:r>
                      <a:r>
                        <a:rPr sz="900" dirty="0">
                          <a:latin typeface="Calibri"/>
                          <a:cs typeface="Calibri"/>
                        </a:rPr>
                        <a:t>the</a:t>
                      </a:r>
                      <a:r>
                        <a:rPr sz="900" spc="105" dirty="0">
                          <a:latin typeface="Calibri"/>
                          <a:cs typeface="Calibri"/>
                        </a:rPr>
                        <a:t> </a:t>
                      </a:r>
                      <a:r>
                        <a:rPr sz="900" spc="65" dirty="0">
                          <a:latin typeface="Calibri"/>
                          <a:cs typeface="Calibri"/>
                        </a:rPr>
                        <a:t>system</a:t>
                      </a:r>
                      <a:r>
                        <a:rPr sz="900" spc="114" dirty="0">
                          <a:latin typeface="Calibri"/>
                          <a:cs typeface="Calibri"/>
                        </a:rPr>
                        <a:t> </a:t>
                      </a:r>
                      <a:r>
                        <a:rPr sz="900" spc="70" dirty="0">
                          <a:latin typeface="Calibri"/>
                          <a:cs typeface="Calibri"/>
                        </a:rPr>
                        <a:t>is</a:t>
                      </a:r>
                      <a:r>
                        <a:rPr sz="900" spc="114" dirty="0">
                          <a:latin typeface="Calibri"/>
                          <a:cs typeface="Calibri"/>
                        </a:rPr>
                        <a:t> </a:t>
                      </a:r>
                      <a:r>
                        <a:rPr sz="900" spc="65" dirty="0">
                          <a:latin typeface="Calibri"/>
                          <a:cs typeface="Calibri"/>
                        </a:rPr>
                        <a:t>in</a:t>
                      </a:r>
                      <a:r>
                        <a:rPr sz="900" spc="105" dirty="0">
                          <a:latin typeface="Calibri"/>
                          <a:cs typeface="Calibri"/>
                        </a:rPr>
                        <a:t> </a:t>
                      </a:r>
                      <a:r>
                        <a:rPr sz="900" dirty="0">
                          <a:latin typeface="Calibri"/>
                          <a:cs typeface="Calibri"/>
                        </a:rPr>
                        <a:t>Auto</a:t>
                      </a:r>
                      <a:r>
                        <a:rPr sz="900" spc="110" dirty="0">
                          <a:latin typeface="Calibri"/>
                          <a:cs typeface="Calibri"/>
                        </a:rPr>
                        <a:t> </a:t>
                      </a:r>
                      <a:r>
                        <a:rPr sz="900" dirty="0">
                          <a:latin typeface="Calibri"/>
                          <a:cs typeface="Calibri"/>
                        </a:rPr>
                        <a:t>mode,</a:t>
                      </a:r>
                      <a:r>
                        <a:rPr sz="900" spc="105" dirty="0">
                          <a:latin typeface="Calibri"/>
                          <a:cs typeface="Calibri"/>
                        </a:rPr>
                        <a:t> </a:t>
                      </a:r>
                      <a:r>
                        <a:rPr sz="900" spc="-25" dirty="0">
                          <a:latin typeface="Calibri"/>
                          <a:cs typeface="Calibri"/>
                        </a:rPr>
                        <a:t>the</a:t>
                      </a:r>
                      <a:endParaRPr sz="900">
                        <a:latin typeface="Calibri"/>
                        <a:cs typeface="Calibri"/>
                      </a:endParaRPr>
                    </a:p>
                    <a:p>
                      <a:pPr marL="24765" marR="43815">
                        <a:lnSpc>
                          <a:spcPts val="1000"/>
                        </a:lnSpc>
                        <a:spcBef>
                          <a:spcPts val="5"/>
                        </a:spcBef>
                      </a:pPr>
                      <a:r>
                        <a:rPr sz="900" spc="50" dirty="0">
                          <a:latin typeface="Calibri"/>
                          <a:cs typeface="Calibri"/>
                        </a:rPr>
                        <a:t>thermostat</a:t>
                      </a:r>
                      <a:r>
                        <a:rPr sz="900" spc="80" dirty="0">
                          <a:latin typeface="Calibri"/>
                          <a:cs typeface="Calibri"/>
                        </a:rPr>
                        <a:t> </a:t>
                      </a:r>
                      <a:r>
                        <a:rPr sz="900" dirty="0">
                          <a:latin typeface="Calibri"/>
                          <a:cs typeface="Calibri"/>
                        </a:rPr>
                        <a:t>will</a:t>
                      </a:r>
                      <a:r>
                        <a:rPr sz="900" spc="100" dirty="0">
                          <a:latin typeface="Calibri"/>
                          <a:cs typeface="Calibri"/>
                        </a:rPr>
                        <a:t> </a:t>
                      </a:r>
                      <a:r>
                        <a:rPr sz="900" dirty="0">
                          <a:latin typeface="Calibri"/>
                          <a:cs typeface="Calibri"/>
                        </a:rPr>
                        <a:t>allow</a:t>
                      </a:r>
                      <a:r>
                        <a:rPr sz="900" spc="90" dirty="0">
                          <a:latin typeface="Calibri"/>
                          <a:cs typeface="Calibri"/>
                        </a:rPr>
                        <a:t> </a:t>
                      </a:r>
                      <a:r>
                        <a:rPr sz="900" spc="60" dirty="0">
                          <a:latin typeface="Calibri"/>
                          <a:cs typeface="Calibri"/>
                        </a:rPr>
                        <a:t>dehumidification</a:t>
                      </a:r>
                      <a:r>
                        <a:rPr sz="900" spc="100" dirty="0">
                          <a:latin typeface="Calibri"/>
                          <a:cs typeface="Calibri"/>
                        </a:rPr>
                        <a:t> </a:t>
                      </a:r>
                      <a:r>
                        <a:rPr sz="900" dirty="0">
                          <a:latin typeface="Calibri"/>
                          <a:cs typeface="Calibri"/>
                        </a:rPr>
                        <a:t>if</a:t>
                      </a:r>
                      <a:r>
                        <a:rPr sz="900" spc="95" dirty="0">
                          <a:latin typeface="Calibri"/>
                          <a:cs typeface="Calibri"/>
                        </a:rPr>
                        <a:t> </a:t>
                      </a:r>
                      <a:r>
                        <a:rPr sz="900" spc="-25" dirty="0">
                          <a:latin typeface="Calibri"/>
                          <a:cs typeface="Calibri"/>
                        </a:rPr>
                        <a:t>the</a:t>
                      </a:r>
                      <a:r>
                        <a:rPr sz="900" spc="65" dirty="0">
                          <a:latin typeface="Calibri"/>
                          <a:cs typeface="Calibri"/>
                        </a:rPr>
                        <a:t> last</a:t>
                      </a:r>
                      <a:r>
                        <a:rPr sz="900" spc="35" dirty="0">
                          <a:latin typeface="Calibri"/>
                          <a:cs typeface="Calibri"/>
                        </a:rPr>
                        <a:t> </a:t>
                      </a:r>
                      <a:r>
                        <a:rPr sz="900" spc="60" dirty="0">
                          <a:latin typeface="Calibri"/>
                          <a:cs typeface="Calibri"/>
                        </a:rPr>
                        <a:t>call</a:t>
                      </a:r>
                      <a:r>
                        <a:rPr sz="900" spc="40" dirty="0">
                          <a:latin typeface="Calibri"/>
                          <a:cs typeface="Calibri"/>
                        </a:rPr>
                        <a:t> </a:t>
                      </a:r>
                      <a:r>
                        <a:rPr sz="900" spc="60" dirty="0">
                          <a:latin typeface="Calibri"/>
                          <a:cs typeface="Calibri"/>
                        </a:rPr>
                        <a:t>was</a:t>
                      </a:r>
                      <a:r>
                        <a:rPr sz="900" spc="45" dirty="0">
                          <a:latin typeface="Calibri"/>
                          <a:cs typeface="Calibri"/>
                        </a:rPr>
                        <a:t> </a:t>
                      </a:r>
                      <a:r>
                        <a:rPr sz="900" dirty="0">
                          <a:latin typeface="Calibri"/>
                          <a:cs typeface="Calibri"/>
                        </a:rPr>
                        <a:t>for</a:t>
                      </a:r>
                      <a:r>
                        <a:rPr sz="900" spc="40" dirty="0">
                          <a:latin typeface="Calibri"/>
                          <a:cs typeface="Calibri"/>
                        </a:rPr>
                        <a:t> </a:t>
                      </a:r>
                      <a:r>
                        <a:rPr sz="900" spc="-10" dirty="0">
                          <a:latin typeface="Calibri"/>
                          <a:cs typeface="Calibri"/>
                        </a:rPr>
                        <a:t>heat.</a:t>
                      </a:r>
                      <a:endParaRPr sz="900">
                        <a:latin typeface="Calibri"/>
                        <a:cs typeface="Calibri"/>
                      </a:endParaRPr>
                    </a:p>
                    <a:p>
                      <a:pPr marL="24765">
                        <a:lnSpc>
                          <a:spcPts val="940"/>
                        </a:lnSpc>
                      </a:pPr>
                      <a:r>
                        <a:rPr sz="900" spc="55" dirty="0">
                          <a:latin typeface="Calibri"/>
                          <a:cs typeface="Calibri"/>
                        </a:rPr>
                        <a:t>Cool:</a:t>
                      </a:r>
                      <a:r>
                        <a:rPr sz="900" spc="60" dirty="0">
                          <a:latin typeface="Calibri"/>
                          <a:cs typeface="Calibri"/>
                        </a:rPr>
                        <a:t> </a:t>
                      </a:r>
                      <a:r>
                        <a:rPr sz="900" spc="70" dirty="0">
                          <a:latin typeface="Calibri"/>
                          <a:cs typeface="Calibri"/>
                        </a:rPr>
                        <a:t>Includes Cool</a:t>
                      </a:r>
                      <a:r>
                        <a:rPr sz="900" spc="65" dirty="0">
                          <a:latin typeface="Calibri"/>
                          <a:cs typeface="Calibri"/>
                        </a:rPr>
                        <a:t> </a:t>
                      </a:r>
                      <a:r>
                        <a:rPr sz="900" spc="80" dirty="0">
                          <a:latin typeface="Calibri"/>
                          <a:cs typeface="Calibri"/>
                        </a:rPr>
                        <a:t>and</a:t>
                      </a:r>
                      <a:r>
                        <a:rPr sz="900" spc="70" dirty="0">
                          <a:latin typeface="Calibri"/>
                          <a:cs typeface="Calibri"/>
                        </a:rPr>
                        <a:t> </a:t>
                      </a:r>
                      <a:r>
                        <a:rPr sz="900" dirty="0">
                          <a:latin typeface="Calibri"/>
                          <a:cs typeface="Calibri"/>
                        </a:rPr>
                        <a:t>Auto.</a:t>
                      </a:r>
                      <a:r>
                        <a:rPr sz="900" spc="60" dirty="0">
                          <a:latin typeface="Calibri"/>
                          <a:cs typeface="Calibri"/>
                        </a:rPr>
                        <a:t> </a:t>
                      </a:r>
                      <a:r>
                        <a:rPr sz="900" dirty="0">
                          <a:latin typeface="Calibri"/>
                          <a:cs typeface="Calibri"/>
                        </a:rPr>
                        <a:t>If</a:t>
                      </a:r>
                      <a:r>
                        <a:rPr sz="900" spc="70" dirty="0">
                          <a:latin typeface="Calibri"/>
                          <a:cs typeface="Calibri"/>
                        </a:rPr>
                        <a:t> </a:t>
                      </a:r>
                      <a:r>
                        <a:rPr sz="900" dirty="0">
                          <a:latin typeface="Calibri"/>
                          <a:cs typeface="Calibri"/>
                        </a:rPr>
                        <a:t>the</a:t>
                      </a:r>
                      <a:r>
                        <a:rPr sz="900" spc="65" dirty="0">
                          <a:latin typeface="Calibri"/>
                          <a:cs typeface="Calibri"/>
                        </a:rPr>
                        <a:t> </a:t>
                      </a:r>
                      <a:r>
                        <a:rPr sz="900" spc="55" dirty="0">
                          <a:latin typeface="Calibri"/>
                          <a:cs typeface="Calibri"/>
                        </a:rPr>
                        <a:t>system</a:t>
                      </a:r>
                      <a:endParaRPr sz="900">
                        <a:latin typeface="Calibri"/>
                        <a:cs typeface="Calibri"/>
                      </a:endParaRPr>
                    </a:p>
                    <a:p>
                      <a:pPr marL="24765" marR="38100">
                        <a:lnSpc>
                          <a:spcPct val="92500"/>
                        </a:lnSpc>
                        <a:spcBef>
                          <a:spcPts val="45"/>
                        </a:spcBef>
                      </a:pPr>
                      <a:r>
                        <a:rPr sz="900" spc="70" dirty="0">
                          <a:latin typeface="Calibri"/>
                          <a:cs typeface="Calibri"/>
                        </a:rPr>
                        <a:t>is</a:t>
                      </a:r>
                      <a:r>
                        <a:rPr sz="900" spc="105" dirty="0">
                          <a:latin typeface="Calibri"/>
                          <a:cs typeface="Calibri"/>
                        </a:rPr>
                        <a:t> </a:t>
                      </a:r>
                      <a:r>
                        <a:rPr sz="900" spc="65" dirty="0">
                          <a:latin typeface="Calibri"/>
                          <a:cs typeface="Calibri"/>
                        </a:rPr>
                        <a:t>in</a:t>
                      </a:r>
                      <a:r>
                        <a:rPr sz="900" spc="110" dirty="0">
                          <a:latin typeface="Calibri"/>
                          <a:cs typeface="Calibri"/>
                        </a:rPr>
                        <a:t> </a:t>
                      </a:r>
                      <a:r>
                        <a:rPr sz="900" dirty="0">
                          <a:latin typeface="Calibri"/>
                          <a:cs typeface="Calibri"/>
                        </a:rPr>
                        <a:t>Auto</a:t>
                      </a:r>
                      <a:r>
                        <a:rPr sz="900" spc="110" dirty="0">
                          <a:latin typeface="Calibri"/>
                          <a:cs typeface="Calibri"/>
                        </a:rPr>
                        <a:t> </a:t>
                      </a:r>
                      <a:r>
                        <a:rPr sz="900" dirty="0">
                          <a:latin typeface="Calibri"/>
                          <a:cs typeface="Calibri"/>
                        </a:rPr>
                        <a:t>mode,</a:t>
                      </a:r>
                      <a:r>
                        <a:rPr sz="900" spc="114" dirty="0">
                          <a:latin typeface="Calibri"/>
                          <a:cs typeface="Calibri"/>
                        </a:rPr>
                        <a:t> </a:t>
                      </a:r>
                      <a:r>
                        <a:rPr sz="900" dirty="0">
                          <a:latin typeface="Calibri"/>
                          <a:cs typeface="Calibri"/>
                        </a:rPr>
                        <a:t>the</a:t>
                      </a:r>
                      <a:r>
                        <a:rPr sz="900" spc="110" dirty="0">
                          <a:latin typeface="Calibri"/>
                          <a:cs typeface="Calibri"/>
                        </a:rPr>
                        <a:t> </a:t>
                      </a:r>
                      <a:r>
                        <a:rPr sz="900" spc="50" dirty="0">
                          <a:latin typeface="Calibri"/>
                          <a:cs typeface="Calibri"/>
                        </a:rPr>
                        <a:t>thermostat</a:t>
                      </a:r>
                      <a:r>
                        <a:rPr sz="900" spc="114" dirty="0">
                          <a:latin typeface="Calibri"/>
                          <a:cs typeface="Calibri"/>
                        </a:rPr>
                        <a:t> </a:t>
                      </a:r>
                      <a:r>
                        <a:rPr sz="900" dirty="0">
                          <a:latin typeface="Calibri"/>
                          <a:cs typeface="Calibri"/>
                        </a:rPr>
                        <a:t>will</a:t>
                      </a:r>
                      <a:r>
                        <a:rPr sz="900" spc="110" dirty="0">
                          <a:latin typeface="Calibri"/>
                          <a:cs typeface="Calibri"/>
                        </a:rPr>
                        <a:t> </a:t>
                      </a:r>
                      <a:r>
                        <a:rPr sz="900" spc="-10" dirty="0">
                          <a:latin typeface="Calibri"/>
                          <a:cs typeface="Calibri"/>
                        </a:rPr>
                        <a:t>allow</a:t>
                      </a:r>
                      <a:r>
                        <a:rPr sz="900" spc="60" dirty="0">
                          <a:latin typeface="Calibri"/>
                          <a:cs typeface="Calibri"/>
                        </a:rPr>
                        <a:t> dehumidification</a:t>
                      </a:r>
                      <a:r>
                        <a:rPr sz="900" spc="45" dirty="0">
                          <a:latin typeface="Calibri"/>
                          <a:cs typeface="Calibri"/>
                        </a:rPr>
                        <a:t> </a:t>
                      </a:r>
                      <a:r>
                        <a:rPr sz="900" dirty="0">
                          <a:latin typeface="Calibri"/>
                          <a:cs typeface="Calibri"/>
                        </a:rPr>
                        <a:t>if</a:t>
                      </a:r>
                      <a:r>
                        <a:rPr sz="900" spc="45" dirty="0">
                          <a:latin typeface="Calibri"/>
                          <a:cs typeface="Calibri"/>
                        </a:rPr>
                        <a:t> </a:t>
                      </a:r>
                      <a:r>
                        <a:rPr sz="900" spc="50" dirty="0">
                          <a:latin typeface="Calibri"/>
                          <a:cs typeface="Calibri"/>
                        </a:rPr>
                        <a:t>the</a:t>
                      </a:r>
                      <a:r>
                        <a:rPr sz="900" spc="45" dirty="0">
                          <a:latin typeface="Calibri"/>
                          <a:cs typeface="Calibri"/>
                        </a:rPr>
                        <a:t> </a:t>
                      </a:r>
                      <a:r>
                        <a:rPr sz="900" spc="65" dirty="0">
                          <a:latin typeface="Calibri"/>
                          <a:cs typeface="Calibri"/>
                        </a:rPr>
                        <a:t>last</a:t>
                      </a:r>
                      <a:r>
                        <a:rPr sz="900" spc="50" dirty="0">
                          <a:latin typeface="Calibri"/>
                          <a:cs typeface="Calibri"/>
                        </a:rPr>
                        <a:t> </a:t>
                      </a:r>
                      <a:r>
                        <a:rPr sz="900" spc="65" dirty="0">
                          <a:latin typeface="Calibri"/>
                          <a:cs typeface="Calibri"/>
                        </a:rPr>
                        <a:t>call</a:t>
                      </a:r>
                      <a:r>
                        <a:rPr sz="900" spc="45" dirty="0">
                          <a:latin typeface="Calibri"/>
                          <a:cs typeface="Calibri"/>
                        </a:rPr>
                        <a:t> </a:t>
                      </a:r>
                      <a:r>
                        <a:rPr sz="900" spc="65" dirty="0">
                          <a:latin typeface="Calibri"/>
                          <a:cs typeface="Calibri"/>
                        </a:rPr>
                        <a:t>was</a:t>
                      </a:r>
                      <a:r>
                        <a:rPr sz="900" spc="40" dirty="0">
                          <a:latin typeface="Calibri"/>
                          <a:cs typeface="Calibri"/>
                        </a:rPr>
                        <a:t> </a:t>
                      </a:r>
                      <a:r>
                        <a:rPr sz="900" dirty="0">
                          <a:latin typeface="Calibri"/>
                          <a:cs typeface="Calibri"/>
                        </a:rPr>
                        <a:t>for</a:t>
                      </a:r>
                      <a:r>
                        <a:rPr sz="900" spc="50" dirty="0">
                          <a:latin typeface="Calibri"/>
                          <a:cs typeface="Calibri"/>
                        </a:rPr>
                        <a:t> </a:t>
                      </a:r>
                      <a:r>
                        <a:rPr sz="900" spc="-10" dirty="0">
                          <a:latin typeface="Calibri"/>
                          <a:cs typeface="Calibri"/>
                        </a:rPr>
                        <a:t>cool.</a:t>
                      </a:r>
                      <a:r>
                        <a:rPr sz="900" dirty="0">
                          <a:latin typeface="Calibri"/>
                          <a:cs typeface="Calibri"/>
                        </a:rPr>
                        <a:t> Off:</a:t>
                      </a:r>
                      <a:r>
                        <a:rPr sz="900" spc="80" dirty="0">
                          <a:latin typeface="Calibri"/>
                          <a:cs typeface="Calibri"/>
                        </a:rPr>
                        <a:t> </a:t>
                      </a:r>
                      <a:r>
                        <a:rPr sz="900" spc="60" dirty="0">
                          <a:latin typeface="Calibri"/>
                          <a:cs typeface="Calibri"/>
                        </a:rPr>
                        <a:t>The</a:t>
                      </a:r>
                      <a:r>
                        <a:rPr sz="900" spc="85" dirty="0">
                          <a:latin typeface="Calibri"/>
                          <a:cs typeface="Calibri"/>
                        </a:rPr>
                        <a:t> </a:t>
                      </a:r>
                      <a:r>
                        <a:rPr sz="900" spc="50" dirty="0">
                          <a:latin typeface="Calibri"/>
                          <a:cs typeface="Calibri"/>
                        </a:rPr>
                        <a:t>thermostat</a:t>
                      </a:r>
                      <a:r>
                        <a:rPr sz="900" spc="85" dirty="0">
                          <a:latin typeface="Calibri"/>
                          <a:cs typeface="Calibri"/>
                        </a:rPr>
                        <a:t> </a:t>
                      </a:r>
                      <a:r>
                        <a:rPr sz="900" dirty="0">
                          <a:latin typeface="Calibri"/>
                          <a:cs typeface="Calibri"/>
                        </a:rPr>
                        <a:t>will</a:t>
                      </a:r>
                      <a:r>
                        <a:rPr sz="900" spc="95" dirty="0">
                          <a:latin typeface="Calibri"/>
                          <a:cs typeface="Calibri"/>
                        </a:rPr>
                        <a:t> </a:t>
                      </a:r>
                      <a:r>
                        <a:rPr sz="900" spc="-20" dirty="0">
                          <a:latin typeface="Calibri"/>
                          <a:cs typeface="Calibri"/>
                        </a:rPr>
                        <a:t>allow</a:t>
                      </a:r>
                      <a:r>
                        <a:rPr sz="900" spc="55" dirty="0">
                          <a:latin typeface="Calibri"/>
                          <a:cs typeface="Calibri"/>
                        </a:rPr>
                        <a:t> dehumidification</a:t>
                      </a:r>
                      <a:r>
                        <a:rPr sz="900" spc="30" dirty="0">
                          <a:latin typeface="Calibri"/>
                          <a:cs typeface="Calibri"/>
                        </a:rPr>
                        <a:t> </a:t>
                      </a:r>
                      <a:r>
                        <a:rPr sz="900" spc="55" dirty="0">
                          <a:latin typeface="Calibri"/>
                          <a:cs typeface="Calibri"/>
                        </a:rPr>
                        <a:t>when</a:t>
                      </a:r>
                      <a:r>
                        <a:rPr sz="900" spc="30" dirty="0">
                          <a:latin typeface="Calibri"/>
                          <a:cs typeface="Calibri"/>
                        </a:rPr>
                        <a:t> </a:t>
                      </a:r>
                      <a:r>
                        <a:rPr sz="900" dirty="0">
                          <a:latin typeface="Calibri"/>
                          <a:cs typeface="Calibri"/>
                        </a:rPr>
                        <a:t>the</a:t>
                      </a:r>
                      <a:r>
                        <a:rPr sz="900" spc="40" dirty="0">
                          <a:latin typeface="Calibri"/>
                          <a:cs typeface="Calibri"/>
                        </a:rPr>
                        <a:t> </a:t>
                      </a:r>
                      <a:r>
                        <a:rPr sz="900" spc="65" dirty="0">
                          <a:latin typeface="Calibri"/>
                          <a:cs typeface="Calibri"/>
                        </a:rPr>
                        <a:t>system</a:t>
                      </a:r>
                      <a:r>
                        <a:rPr sz="900" spc="30" dirty="0">
                          <a:latin typeface="Calibri"/>
                          <a:cs typeface="Calibri"/>
                        </a:rPr>
                        <a:t> </a:t>
                      </a:r>
                      <a:r>
                        <a:rPr sz="900" spc="60" dirty="0">
                          <a:latin typeface="Calibri"/>
                          <a:cs typeface="Calibri"/>
                        </a:rPr>
                        <a:t>setting</a:t>
                      </a:r>
                      <a:r>
                        <a:rPr sz="900" spc="40" dirty="0">
                          <a:latin typeface="Calibri"/>
                          <a:cs typeface="Calibri"/>
                        </a:rPr>
                        <a:t> is </a:t>
                      </a:r>
                      <a:r>
                        <a:rPr sz="900" spc="-20" dirty="0">
                          <a:latin typeface="Calibri"/>
                          <a:cs typeface="Calibri"/>
                        </a:rPr>
                        <a:t>Off.</a:t>
                      </a:r>
                      <a:endParaRPr sz="900">
                        <a:latin typeface="Calibri"/>
                        <a:cs typeface="Calibri"/>
                      </a:endParaRPr>
                    </a:p>
                    <a:p>
                      <a:pPr marL="24765">
                        <a:lnSpc>
                          <a:spcPts val="1000"/>
                        </a:lnSpc>
                      </a:pPr>
                      <a:r>
                        <a:rPr sz="900" spc="75" dirty="0">
                          <a:latin typeface="Calibri"/>
                          <a:cs typeface="Calibri"/>
                        </a:rPr>
                        <a:t>See</a:t>
                      </a:r>
                      <a:r>
                        <a:rPr sz="900" spc="15" dirty="0">
                          <a:latin typeface="Calibri"/>
                          <a:cs typeface="Calibri"/>
                        </a:rPr>
                        <a:t> </a:t>
                      </a:r>
                      <a:r>
                        <a:rPr sz="900" spc="50" dirty="0">
                          <a:latin typeface="Calibri"/>
                          <a:cs typeface="Calibri"/>
                        </a:rPr>
                        <a:t>“Dehumidification”</a:t>
                      </a:r>
                      <a:r>
                        <a:rPr sz="900" spc="10" dirty="0">
                          <a:latin typeface="Calibri"/>
                          <a:cs typeface="Calibri"/>
                        </a:rPr>
                        <a:t> </a:t>
                      </a:r>
                      <a:r>
                        <a:rPr sz="900" spc="65" dirty="0">
                          <a:latin typeface="Calibri"/>
                          <a:cs typeface="Calibri"/>
                        </a:rPr>
                        <a:t>on</a:t>
                      </a:r>
                      <a:r>
                        <a:rPr sz="900" spc="15" dirty="0">
                          <a:latin typeface="Calibri"/>
                          <a:cs typeface="Calibri"/>
                        </a:rPr>
                        <a:t> </a:t>
                      </a:r>
                      <a:r>
                        <a:rPr sz="900" spc="70" dirty="0">
                          <a:latin typeface="Calibri"/>
                          <a:cs typeface="Calibri"/>
                        </a:rPr>
                        <a:t>page</a:t>
                      </a:r>
                      <a:r>
                        <a:rPr sz="900" spc="10" dirty="0">
                          <a:latin typeface="Calibri"/>
                          <a:cs typeface="Calibri"/>
                        </a:rPr>
                        <a:t> </a:t>
                      </a:r>
                      <a:r>
                        <a:rPr sz="900" spc="30" dirty="0">
                          <a:latin typeface="Calibri"/>
                          <a:cs typeface="Calibri"/>
                        </a:rPr>
                        <a:t>34.</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1175712">
                <a:tc>
                  <a:txBody>
                    <a:bodyPr/>
                    <a:lstStyle/>
                    <a:p>
                      <a:pPr marL="24765">
                        <a:lnSpc>
                          <a:spcPct val="100000"/>
                        </a:lnSpc>
                      </a:pPr>
                      <a:r>
                        <a:rPr sz="900" spc="75" dirty="0">
                          <a:latin typeface="Calibri"/>
                          <a:cs typeface="Calibri"/>
                        </a:rPr>
                        <a:t>9130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72085" indent="-635">
                        <a:lnSpc>
                          <a:spcPts val="1000"/>
                        </a:lnSpc>
                        <a:spcBef>
                          <a:spcPts val="100"/>
                        </a:spcBef>
                      </a:pPr>
                      <a:r>
                        <a:rPr sz="900" spc="45" dirty="0">
                          <a:latin typeface="Calibri"/>
                          <a:cs typeface="Calibri"/>
                        </a:rPr>
                        <a:t>Dehumidifier </a:t>
                      </a:r>
                      <a:r>
                        <a:rPr sz="900" spc="95" dirty="0">
                          <a:latin typeface="Calibri"/>
                          <a:cs typeface="Calibri"/>
                        </a:rPr>
                        <a:t>Fan</a:t>
                      </a:r>
                      <a:r>
                        <a:rPr sz="900" spc="5" dirty="0">
                          <a:latin typeface="Calibri"/>
                          <a:cs typeface="Calibri"/>
                        </a:rPr>
                        <a:t> </a:t>
                      </a:r>
                      <a:r>
                        <a:rPr sz="900" spc="45" dirty="0">
                          <a:latin typeface="Calibri"/>
                          <a:cs typeface="Calibri"/>
                        </a:rPr>
                        <a:t>Control</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marR="429259" indent="-152400">
                        <a:lnSpc>
                          <a:spcPts val="1000"/>
                        </a:lnSpc>
                        <a:spcBef>
                          <a:spcPts val="100"/>
                        </a:spcBef>
                        <a:buFont typeface="Calibri"/>
                        <a:buChar char="•"/>
                        <a:tabLst>
                          <a:tab pos="177800" algn="l"/>
                        </a:tabLst>
                      </a:pPr>
                      <a:r>
                        <a:rPr sz="900" spc="50" dirty="0">
                          <a:highlight>
                            <a:srgbClr val="FFFF00"/>
                          </a:highlight>
                          <a:latin typeface="Calibri"/>
                          <a:cs typeface="Calibri"/>
                        </a:rPr>
                        <a:t>Thermostat </a:t>
                      </a:r>
                      <a:r>
                        <a:rPr sz="900" spc="60" dirty="0">
                          <a:highlight>
                            <a:srgbClr val="FFFF00"/>
                          </a:highlight>
                          <a:latin typeface="Calibri"/>
                          <a:cs typeface="Calibri"/>
                        </a:rPr>
                        <a:t>Controls</a:t>
                      </a:r>
                      <a:r>
                        <a:rPr sz="900" spc="45" dirty="0">
                          <a:highlight>
                            <a:srgbClr val="FFFF00"/>
                          </a:highlight>
                          <a:latin typeface="Calibri"/>
                          <a:cs typeface="Calibri"/>
                        </a:rPr>
                        <a:t> </a:t>
                      </a:r>
                      <a:r>
                        <a:rPr sz="900" spc="65" dirty="0">
                          <a:highlight>
                            <a:srgbClr val="FFFF00"/>
                          </a:highlight>
                          <a:latin typeface="Calibri"/>
                          <a:cs typeface="Calibri"/>
                        </a:rPr>
                        <a:t>Fan</a:t>
                      </a:r>
                      <a:endParaRPr sz="900" dirty="0">
                        <a:highlight>
                          <a:srgbClr val="FFFF00"/>
                        </a:highlight>
                        <a:latin typeface="Calibri"/>
                        <a:cs typeface="Calibri"/>
                      </a:endParaRPr>
                    </a:p>
                    <a:p>
                      <a:pPr marL="177165" marR="38735" indent="-152400">
                        <a:lnSpc>
                          <a:spcPts val="1000"/>
                        </a:lnSpc>
                        <a:buFont typeface="Calibri"/>
                        <a:buChar char="•"/>
                        <a:tabLst>
                          <a:tab pos="177800" algn="l"/>
                        </a:tabLst>
                      </a:pPr>
                      <a:r>
                        <a:rPr sz="900" spc="80" dirty="0">
                          <a:latin typeface="Calibri"/>
                          <a:cs typeface="Calibri"/>
                        </a:rPr>
                        <a:t>Equipment</a:t>
                      </a:r>
                      <a:r>
                        <a:rPr sz="900" spc="-45" dirty="0">
                          <a:latin typeface="Calibri"/>
                          <a:cs typeface="Calibri"/>
                        </a:rPr>
                        <a:t> </a:t>
                      </a:r>
                      <a:r>
                        <a:rPr sz="900" spc="50" dirty="0">
                          <a:latin typeface="Calibri"/>
                          <a:cs typeface="Calibri"/>
                        </a:rPr>
                        <a:t>Controls </a:t>
                      </a:r>
                      <a:r>
                        <a:rPr sz="900" spc="70" dirty="0">
                          <a:latin typeface="Calibri"/>
                          <a:cs typeface="Calibri"/>
                        </a:rPr>
                        <a:t>Fan</a:t>
                      </a: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69215">
                        <a:lnSpc>
                          <a:spcPts val="1000"/>
                        </a:lnSpc>
                        <a:spcBef>
                          <a:spcPts val="100"/>
                        </a:spcBef>
                      </a:pPr>
                      <a:r>
                        <a:rPr sz="900" spc="75" dirty="0">
                          <a:latin typeface="Calibri"/>
                          <a:cs typeface="Calibri"/>
                        </a:rPr>
                        <a:t>This</a:t>
                      </a:r>
                      <a:r>
                        <a:rPr sz="900" spc="15" dirty="0">
                          <a:latin typeface="Calibri"/>
                          <a:cs typeface="Calibri"/>
                        </a:rPr>
                        <a:t> </a:t>
                      </a:r>
                      <a:r>
                        <a:rPr sz="900" spc="90" dirty="0">
                          <a:latin typeface="Calibri"/>
                          <a:cs typeface="Calibri"/>
                        </a:rPr>
                        <a:t>ISU</a:t>
                      </a:r>
                      <a:r>
                        <a:rPr sz="900" spc="15"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only</a:t>
                      </a:r>
                      <a:r>
                        <a:rPr sz="900" spc="15" dirty="0">
                          <a:latin typeface="Calibri"/>
                          <a:cs typeface="Calibri"/>
                        </a:rPr>
                        <a:t> </a:t>
                      </a:r>
                      <a:r>
                        <a:rPr sz="900" spc="60" dirty="0">
                          <a:latin typeface="Calibri"/>
                          <a:cs typeface="Calibri"/>
                        </a:rPr>
                        <a:t>displayed</a:t>
                      </a:r>
                      <a:r>
                        <a:rPr sz="900" spc="15" dirty="0">
                          <a:latin typeface="Calibri"/>
                          <a:cs typeface="Calibri"/>
                        </a:rPr>
                        <a:t> </a:t>
                      </a:r>
                      <a:r>
                        <a:rPr sz="900" spc="55" dirty="0">
                          <a:latin typeface="Calibri"/>
                          <a:cs typeface="Calibri"/>
                        </a:rPr>
                        <a:t>when</a:t>
                      </a:r>
                      <a:r>
                        <a:rPr sz="900" spc="20" dirty="0">
                          <a:latin typeface="Calibri"/>
                          <a:cs typeface="Calibri"/>
                        </a:rPr>
                        <a:t> </a:t>
                      </a:r>
                      <a:r>
                        <a:rPr sz="900" spc="90" dirty="0">
                          <a:latin typeface="Calibri"/>
                          <a:cs typeface="Calibri"/>
                        </a:rPr>
                        <a:t>ISU</a:t>
                      </a:r>
                      <a:r>
                        <a:rPr sz="900" spc="15" dirty="0">
                          <a:latin typeface="Calibri"/>
                          <a:cs typeface="Calibri"/>
                        </a:rPr>
                        <a:t> </a:t>
                      </a:r>
                      <a:r>
                        <a:rPr sz="900" spc="100" dirty="0">
                          <a:latin typeface="Calibri"/>
                          <a:cs typeface="Calibri"/>
                        </a:rPr>
                        <a:t>9000</a:t>
                      </a:r>
                      <a:r>
                        <a:rPr sz="900" spc="15" dirty="0">
                          <a:latin typeface="Calibri"/>
                          <a:cs typeface="Calibri"/>
                        </a:rPr>
                        <a:t> </a:t>
                      </a:r>
                      <a:r>
                        <a:rPr sz="900" spc="40" dirty="0">
                          <a:latin typeface="Calibri"/>
                          <a:cs typeface="Calibri"/>
                        </a:rPr>
                        <a:t>is </a:t>
                      </a:r>
                      <a:r>
                        <a:rPr sz="900" spc="50" dirty="0">
                          <a:latin typeface="Calibri"/>
                          <a:cs typeface="Calibri"/>
                        </a:rPr>
                        <a:t>set</a:t>
                      </a:r>
                      <a:r>
                        <a:rPr sz="900" spc="80" dirty="0">
                          <a:latin typeface="Calibri"/>
                          <a:cs typeface="Calibri"/>
                        </a:rPr>
                        <a:t> </a:t>
                      </a:r>
                      <a:r>
                        <a:rPr sz="900" dirty="0">
                          <a:latin typeface="Calibri"/>
                          <a:cs typeface="Calibri"/>
                        </a:rPr>
                        <a:t>to</a:t>
                      </a:r>
                      <a:r>
                        <a:rPr sz="900" spc="85" dirty="0">
                          <a:latin typeface="Calibri"/>
                          <a:cs typeface="Calibri"/>
                        </a:rPr>
                        <a:t> </a:t>
                      </a:r>
                      <a:r>
                        <a:rPr sz="900" dirty="0">
                          <a:latin typeface="Calibri"/>
                          <a:cs typeface="Calibri"/>
                        </a:rPr>
                        <a:t>Whole</a:t>
                      </a:r>
                      <a:r>
                        <a:rPr sz="900" spc="85" dirty="0">
                          <a:latin typeface="Calibri"/>
                          <a:cs typeface="Calibri"/>
                        </a:rPr>
                        <a:t> </a:t>
                      </a:r>
                      <a:r>
                        <a:rPr sz="900" spc="80" dirty="0">
                          <a:latin typeface="Calibri"/>
                          <a:cs typeface="Calibri"/>
                        </a:rPr>
                        <a:t>House</a:t>
                      </a:r>
                      <a:r>
                        <a:rPr sz="900" spc="85" dirty="0">
                          <a:latin typeface="Calibri"/>
                          <a:cs typeface="Calibri"/>
                        </a:rPr>
                        <a:t> </a:t>
                      </a:r>
                      <a:r>
                        <a:rPr sz="900" spc="35" dirty="0">
                          <a:latin typeface="Calibri"/>
                          <a:cs typeface="Calibri"/>
                        </a:rPr>
                        <a:t>Dehumidifier.</a:t>
                      </a:r>
                      <a:endParaRPr sz="900">
                        <a:latin typeface="Calibri"/>
                        <a:cs typeface="Calibri"/>
                      </a:endParaRPr>
                    </a:p>
                    <a:p>
                      <a:pPr marL="24765" marR="68580">
                        <a:lnSpc>
                          <a:spcPts val="1000"/>
                        </a:lnSpc>
                      </a:pPr>
                      <a:r>
                        <a:rPr sz="900" b="1" spc="75" dirty="0">
                          <a:latin typeface="Calibri"/>
                          <a:cs typeface="Calibri"/>
                        </a:rPr>
                        <a:t>Thermostat</a:t>
                      </a:r>
                      <a:r>
                        <a:rPr sz="900" b="1" spc="15" dirty="0">
                          <a:latin typeface="Calibri"/>
                          <a:cs typeface="Calibri"/>
                        </a:rPr>
                        <a:t> </a:t>
                      </a:r>
                      <a:r>
                        <a:rPr sz="900" b="1" spc="75" dirty="0">
                          <a:latin typeface="Calibri"/>
                          <a:cs typeface="Calibri"/>
                        </a:rPr>
                        <a:t>Controls</a:t>
                      </a:r>
                      <a:r>
                        <a:rPr sz="900" b="1" spc="20" dirty="0">
                          <a:latin typeface="Calibri"/>
                          <a:cs typeface="Calibri"/>
                        </a:rPr>
                        <a:t> </a:t>
                      </a:r>
                      <a:r>
                        <a:rPr sz="900" b="1" spc="70" dirty="0">
                          <a:latin typeface="Calibri"/>
                          <a:cs typeface="Calibri"/>
                        </a:rPr>
                        <a:t>Fan:</a:t>
                      </a:r>
                      <a:r>
                        <a:rPr sz="900" b="1" spc="5" dirty="0">
                          <a:latin typeface="Calibri"/>
                          <a:cs typeface="Calibri"/>
                        </a:rPr>
                        <a:t> </a:t>
                      </a:r>
                      <a:r>
                        <a:rPr sz="900" spc="60" dirty="0">
                          <a:latin typeface="Calibri"/>
                          <a:cs typeface="Calibri"/>
                        </a:rPr>
                        <a:t>The</a:t>
                      </a:r>
                      <a:r>
                        <a:rPr sz="900" spc="20" dirty="0">
                          <a:latin typeface="Calibri"/>
                          <a:cs typeface="Calibri"/>
                        </a:rPr>
                        <a:t> </a:t>
                      </a:r>
                      <a:r>
                        <a:rPr sz="900" spc="40" dirty="0">
                          <a:latin typeface="Calibri"/>
                          <a:cs typeface="Calibri"/>
                        </a:rPr>
                        <a:t>thermostat </a:t>
                      </a:r>
                      <a:r>
                        <a:rPr sz="900" spc="60" dirty="0">
                          <a:latin typeface="Calibri"/>
                          <a:cs typeface="Calibri"/>
                        </a:rPr>
                        <a:t>turns</a:t>
                      </a:r>
                      <a:r>
                        <a:rPr sz="900" spc="55" dirty="0">
                          <a:latin typeface="Calibri"/>
                          <a:cs typeface="Calibri"/>
                        </a:rPr>
                        <a:t> </a:t>
                      </a:r>
                      <a:r>
                        <a:rPr sz="900" spc="65" dirty="0">
                          <a:latin typeface="Calibri"/>
                          <a:cs typeface="Calibri"/>
                        </a:rPr>
                        <a:t>on</a:t>
                      </a:r>
                      <a:r>
                        <a:rPr sz="900" spc="55" dirty="0">
                          <a:latin typeface="Calibri"/>
                          <a:cs typeface="Calibri"/>
                        </a:rPr>
                        <a:t> </a:t>
                      </a:r>
                      <a:r>
                        <a:rPr sz="900" dirty="0">
                          <a:latin typeface="Calibri"/>
                          <a:cs typeface="Calibri"/>
                        </a:rPr>
                        <a:t>the</a:t>
                      </a:r>
                      <a:r>
                        <a:rPr sz="900" spc="55" dirty="0">
                          <a:latin typeface="Calibri"/>
                          <a:cs typeface="Calibri"/>
                        </a:rPr>
                        <a:t> dehumidifier </a:t>
                      </a:r>
                      <a:r>
                        <a:rPr sz="900" spc="75" dirty="0">
                          <a:latin typeface="Calibri"/>
                          <a:cs typeface="Calibri"/>
                        </a:rPr>
                        <a:t>and</a:t>
                      </a:r>
                      <a:r>
                        <a:rPr sz="900" spc="55" dirty="0">
                          <a:latin typeface="Calibri"/>
                          <a:cs typeface="Calibri"/>
                        </a:rPr>
                        <a:t> </a:t>
                      </a:r>
                      <a:r>
                        <a:rPr sz="900" dirty="0">
                          <a:latin typeface="Calibri"/>
                          <a:cs typeface="Calibri"/>
                        </a:rPr>
                        <a:t>the</a:t>
                      </a:r>
                      <a:r>
                        <a:rPr sz="900" spc="55" dirty="0">
                          <a:latin typeface="Calibri"/>
                          <a:cs typeface="Calibri"/>
                        </a:rPr>
                        <a:t> </a:t>
                      </a:r>
                      <a:r>
                        <a:rPr sz="900" spc="65" dirty="0">
                          <a:latin typeface="Calibri"/>
                          <a:cs typeface="Calibri"/>
                        </a:rPr>
                        <a:t>fan</a:t>
                      </a:r>
                      <a:r>
                        <a:rPr sz="900" spc="60" dirty="0">
                          <a:latin typeface="Calibri"/>
                          <a:cs typeface="Calibri"/>
                        </a:rPr>
                        <a:t> </a:t>
                      </a:r>
                      <a:r>
                        <a:rPr sz="900" spc="35" dirty="0">
                          <a:latin typeface="Calibri"/>
                          <a:cs typeface="Calibri"/>
                        </a:rPr>
                        <a:t>when</a:t>
                      </a:r>
                      <a:endParaRPr sz="900">
                        <a:latin typeface="Calibri"/>
                        <a:cs typeface="Calibri"/>
                      </a:endParaRPr>
                    </a:p>
                    <a:p>
                      <a:pPr marL="24765">
                        <a:lnSpc>
                          <a:spcPts val="940"/>
                        </a:lnSpc>
                      </a:pPr>
                      <a:r>
                        <a:rPr sz="900" spc="55" dirty="0">
                          <a:latin typeface="Calibri"/>
                          <a:cs typeface="Calibri"/>
                        </a:rPr>
                        <a:t>dehumidification</a:t>
                      </a:r>
                      <a:r>
                        <a:rPr sz="900" spc="40" dirty="0">
                          <a:latin typeface="Calibri"/>
                          <a:cs typeface="Calibri"/>
                        </a:rPr>
                        <a:t> </a:t>
                      </a:r>
                      <a:r>
                        <a:rPr sz="900" spc="70" dirty="0">
                          <a:latin typeface="Calibri"/>
                          <a:cs typeface="Calibri"/>
                        </a:rPr>
                        <a:t>is</a:t>
                      </a:r>
                      <a:r>
                        <a:rPr sz="900" spc="45" dirty="0">
                          <a:latin typeface="Calibri"/>
                          <a:cs typeface="Calibri"/>
                        </a:rPr>
                        <a:t> </a:t>
                      </a:r>
                      <a:r>
                        <a:rPr sz="900" spc="-10" dirty="0">
                          <a:latin typeface="Calibri"/>
                          <a:cs typeface="Calibri"/>
                        </a:rPr>
                        <a:t>needed.</a:t>
                      </a:r>
                      <a:endParaRPr sz="900">
                        <a:latin typeface="Calibri"/>
                        <a:cs typeface="Calibri"/>
                      </a:endParaRPr>
                    </a:p>
                    <a:p>
                      <a:pPr marL="24765" marR="152400">
                        <a:lnSpc>
                          <a:spcPct val="92600"/>
                        </a:lnSpc>
                        <a:spcBef>
                          <a:spcPts val="45"/>
                        </a:spcBef>
                      </a:pPr>
                      <a:r>
                        <a:rPr sz="900" b="1" spc="85" dirty="0">
                          <a:latin typeface="Calibri"/>
                          <a:cs typeface="Calibri"/>
                        </a:rPr>
                        <a:t>Equipment</a:t>
                      </a:r>
                      <a:r>
                        <a:rPr sz="900" b="1" spc="5" dirty="0">
                          <a:latin typeface="Calibri"/>
                          <a:cs typeface="Calibri"/>
                        </a:rPr>
                        <a:t> </a:t>
                      </a:r>
                      <a:r>
                        <a:rPr sz="900" b="1" spc="75" dirty="0">
                          <a:latin typeface="Calibri"/>
                          <a:cs typeface="Calibri"/>
                        </a:rPr>
                        <a:t>Controls</a:t>
                      </a:r>
                      <a:r>
                        <a:rPr sz="900" b="1" spc="10" dirty="0">
                          <a:latin typeface="Calibri"/>
                          <a:cs typeface="Calibri"/>
                        </a:rPr>
                        <a:t> </a:t>
                      </a:r>
                      <a:r>
                        <a:rPr sz="900" b="1" spc="70" dirty="0">
                          <a:latin typeface="Calibri"/>
                          <a:cs typeface="Calibri"/>
                        </a:rPr>
                        <a:t>Fan:</a:t>
                      </a:r>
                      <a:r>
                        <a:rPr sz="900" b="1" spc="15" dirty="0">
                          <a:latin typeface="Calibri"/>
                          <a:cs typeface="Calibri"/>
                        </a:rPr>
                        <a:t> </a:t>
                      </a:r>
                      <a:r>
                        <a:rPr sz="900" spc="65" dirty="0">
                          <a:latin typeface="Calibri"/>
                          <a:cs typeface="Calibri"/>
                        </a:rPr>
                        <a:t>The</a:t>
                      </a:r>
                      <a:r>
                        <a:rPr sz="900" spc="15" dirty="0">
                          <a:latin typeface="Calibri"/>
                          <a:cs typeface="Calibri"/>
                        </a:rPr>
                        <a:t> </a:t>
                      </a:r>
                      <a:r>
                        <a:rPr sz="900" spc="45" dirty="0">
                          <a:latin typeface="Calibri"/>
                          <a:cs typeface="Calibri"/>
                        </a:rPr>
                        <a:t>thermostat </a:t>
                      </a:r>
                      <a:r>
                        <a:rPr sz="900" spc="60" dirty="0">
                          <a:latin typeface="Calibri"/>
                          <a:cs typeface="Calibri"/>
                        </a:rPr>
                        <a:t>turns</a:t>
                      </a:r>
                      <a:r>
                        <a:rPr sz="900" spc="55" dirty="0">
                          <a:latin typeface="Calibri"/>
                          <a:cs typeface="Calibri"/>
                        </a:rPr>
                        <a:t> </a:t>
                      </a:r>
                      <a:r>
                        <a:rPr sz="900" spc="65" dirty="0">
                          <a:latin typeface="Calibri"/>
                          <a:cs typeface="Calibri"/>
                        </a:rPr>
                        <a:t>on</a:t>
                      </a:r>
                      <a:r>
                        <a:rPr sz="900" spc="60" dirty="0">
                          <a:latin typeface="Calibri"/>
                          <a:cs typeface="Calibri"/>
                        </a:rPr>
                        <a:t> </a:t>
                      </a:r>
                      <a:r>
                        <a:rPr sz="900" dirty="0">
                          <a:latin typeface="Calibri"/>
                          <a:cs typeface="Calibri"/>
                        </a:rPr>
                        <a:t>the</a:t>
                      </a:r>
                      <a:r>
                        <a:rPr sz="900" spc="60" dirty="0">
                          <a:latin typeface="Calibri"/>
                          <a:cs typeface="Calibri"/>
                        </a:rPr>
                        <a:t> </a:t>
                      </a:r>
                      <a:r>
                        <a:rPr sz="900" spc="50" dirty="0">
                          <a:latin typeface="Calibri"/>
                          <a:cs typeface="Calibri"/>
                        </a:rPr>
                        <a:t>dehumidifier</a:t>
                      </a:r>
                      <a:r>
                        <a:rPr sz="900" spc="55" dirty="0">
                          <a:latin typeface="Calibri"/>
                          <a:cs typeface="Calibri"/>
                        </a:rPr>
                        <a:t> </a:t>
                      </a:r>
                      <a:r>
                        <a:rPr sz="900" spc="35" dirty="0">
                          <a:latin typeface="Calibri"/>
                          <a:cs typeface="Calibri"/>
                        </a:rPr>
                        <a:t>when </a:t>
                      </a:r>
                      <a:r>
                        <a:rPr sz="900" spc="55" dirty="0">
                          <a:latin typeface="Calibri"/>
                          <a:cs typeface="Calibri"/>
                        </a:rPr>
                        <a:t>dehumidification</a:t>
                      </a:r>
                      <a:r>
                        <a:rPr sz="900" spc="25" dirty="0">
                          <a:latin typeface="Calibri"/>
                          <a:cs typeface="Calibri"/>
                        </a:rPr>
                        <a:t> </a:t>
                      </a:r>
                      <a:r>
                        <a:rPr sz="900" spc="70" dirty="0">
                          <a:latin typeface="Calibri"/>
                          <a:cs typeface="Calibri"/>
                        </a:rPr>
                        <a:t>is</a:t>
                      </a:r>
                      <a:r>
                        <a:rPr sz="900" spc="30" dirty="0">
                          <a:latin typeface="Calibri"/>
                          <a:cs typeface="Calibri"/>
                        </a:rPr>
                        <a:t> </a:t>
                      </a:r>
                      <a:r>
                        <a:rPr sz="900" spc="45" dirty="0">
                          <a:latin typeface="Calibri"/>
                          <a:cs typeface="Calibri"/>
                        </a:rPr>
                        <a:t>needed.</a:t>
                      </a:r>
                      <a:r>
                        <a:rPr sz="900" spc="25" dirty="0">
                          <a:latin typeface="Calibri"/>
                          <a:cs typeface="Calibri"/>
                        </a:rPr>
                        <a:t> </a:t>
                      </a:r>
                      <a:r>
                        <a:rPr sz="900" spc="60" dirty="0">
                          <a:latin typeface="Calibri"/>
                          <a:cs typeface="Calibri"/>
                        </a:rPr>
                        <a:t>The</a:t>
                      </a:r>
                      <a:r>
                        <a:rPr sz="900" spc="30" dirty="0">
                          <a:latin typeface="Calibri"/>
                          <a:cs typeface="Calibri"/>
                        </a:rPr>
                        <a:t> </a:t>
                      </a:r>
                      <a:r>
                        <a:rPr sz="900" spc="65" dirty="0">
                          <a:latin typeface="Calibri"/>
                          <a:cs typeface="Calibri"/>
                        </a:rPr>
                        <a:t>fan</a:t>
                      </a:r>
                      <a:r>
                        <a:rPr sz="900" spc="25" dirty="0">
                          <a:latin typeface="Calibri"/>
                          <a:cs typeface="Calibri"/>
                        </a:rPr>
                        <a:t> </a:t>
                      </a:r>
                      <a:r>
                        <a:rPr sz="900" spc="40" dirty="0">
                          <a:latin typeface="Calibri"/>
                          <a:cs typeface="Calibri"/>
                        </a:rPr>
                        <a:t>is </a:t>
                      </a:r>
                      <a:r>
                        <a:rPr sz="900" spc="50" dirty="0">
                          <a:latin typeface="Calibri"/>
                          <a:cs typeface="Calibri"/>
                        </a:rPr>
                        <a:t>controlled</a:t>
                      </a:r>
                      <a:r>
                        <a:rPr sz="900" spc="60" dirty="0">
                          <a:latin typeface="Calibri"/>
                          <a:cs typeface="Calibri"/>
                        </a:rPr>
                        <a:t> </a:t>
                      </a:r>
                      <a:r>
                        <a:rPr sz="900" spc="55" dirty="0">
                          <a:latin typeface="Calibri"/>
                          <a:cs typeface="Calibri"/>
                        </a:rPr>
                        <a:t>by</a:t>
                      </a:r>
                      <a:r>
                        <a:rPr sz="900" spc="65" dirty="0">
                          <a:latin typeface="Calibri"/>
                          <a:cs typeface="Calibri"/>
                        </a:rPr>
                        <a:t> </a:t>
                      </a:r>
                      <a:r>
                        <a:rPr sz="900" dirty="0">
                          <a:latin typeface="Calibri"/>
                          <a:cs typeface="Calibri"/>
                        </a:rPr>
                        <a:t>the</a:t>
                      </a:r>
                      <a:r>
                        <a:rPr sz="900" spc="60" dirty="0">
                          <a:latin typeface="Calibri"/>
                          <a:cs typeface="Calibri"/>
                        </a:rPr>
                        <a:t> </a:t>
                      </a:r>
                      <a:r>
                        <a:rPr sz="900" spc="40" dirty="0">
                          <a:latin typeface="Calibri"/>
                          <a:cs typeface="Calibri"/>
                        </a:rPr>
                        <a:t>equipment.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1050636">
                <a:tc>
                  <a:txBody>
                    <a:bodyPr/>
                    <a:lstStyle/>
                    <a:p>
                      <a:pPr marL="24765">
                        <a:lnSpc>
                          <a:spcPct val="100000"/>
                        </a:lnSpc>
                      </a:pPr>
                      <a:r>
                        <a:rPr sz="900" spc="75" dirty="0">
                          <a:latin typeface="Calibri"/>
                          <a:cs typeface="Calibri"/>
                        </a:rPr>
                        <a:t>9140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72085" indent="-635">
                        <a:lnSpc>
                          <a:spcPts val="1000"/>
                        </a:lnSpc>
                        <a:spcBef>
                          <a:spcPts val="100"/>
                        </a:spcBef>
                      </a:pPr>
                      <a:r>
                        <a:rPr sz="900" spc="45" dirty="0">
                          <a:latin typeface="Calibri"/>
                          <a:cs typeface="Calibri"/>
                        </a:rPr>
                        <a:t>Dehumidifier </a:t>
                      </a:r>
                      <a:r>
                        <a:rPr sz="900" spc="65" dirty="0">
                          <a:latin typeface="Calibri"/>
                          <a:cs typeface="Calibri"/>
                        </a:rPr>
                        <a:t>Lockout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marR="112395" indent="-152400">
                        <a:lnSpc>
                          <a:spcPct val="92500"/>
                        </a:lnSpc>
                        <a:spcBef>
                          <a:spcPts val="80"/>
                        </a:spcBef>
                        <a:buFont typeface="Calibri"/>
                        <a:buChar char="•"/>
                        <a:tabLst>
                          <a:tab pos="177800" algn="l"/>
                        </a:tabLst>
                      </a:pPr>
                      <a:r>
                        <a:rPr sz="900" spc="45" dirty="0">
                          <a:highlight>
                            <a:srgbClr val="FFFF00"/>
                          </a:highlight>
                          <a:latin typeface="Calibri"/>
                          <a:cs typeface="Calibri"/>
                        </a:rPr>
                        <a:t>Dehumidifier </a:t>
                      </a:r>
                      <a:r>
                        <a:rPr sz="900" dirty="0">
                          <a:highlight>
                            <a:srgbClr val="FFFF00"/>
                          </a:highlight>
                          <a:latin typeface="Calibri"/>
                          <a:cs typeface="Calibri"/>
                        </a:rPr>
                        <a:t>Allowed</a:t>
                      </a:r>
                      <a:r>
                        <a:rPr sz="900" spc="150" dirty="0">
                          <a:highlight>
                            <a:srgbClr val="FFFF00"/>
                          </a:highlight>
                          <a:latin typeface="Calibri"/>
                          <a:cs typeface="Calibri"/>
                        </a:rPr>
                        <a:t> </a:t>
                      </a:r>
                      <a:r>
                        <a:rPr sz="900" spc="60" dirty="0">
                          <a:highlight>
                            <a:srgbClr val="FFFF00"/>
                          </a:highlight>
                          <a:latin typeface="Calibri"/>
                          <a:cs typeface="Calibri"/>
                        </a:rPr>
                        <a:t>when</a:t>
                      </a:r>
                      <a:r>
                        <a:rPr sz="900" spc="165" dirty="0">
                          <a:highlight>
                            <a:srgbClr val="FFFF00"/>
                          </a:highlight>
                          <a:latin typeface="Calibri"/>
                          <a:cs typeface="Calibri"/>
                        </a:rPr>
                        <a:t> </a:t>
                      </a:r>
                      <a:r>
                        <a:rPr sz="900" spc="50" dirty="0">
                          <a:highlight>
                            <a:srgbClr val="FFFF00"/>
                          </a:highlight>
                          <a:latin typeface="Calibri"/>
                          <a:cs typeface="Calibri"/>
                        </a:rPr>
                        <a:t>Cool </a:t>
                      </a:r>
                      <a:r>
                        <a:rPr sz="900" spc="70" dirty="0">
                          <a:highlight>
                            <a:srgbClr val="FFFF00"/>
                          </a:highlight>
                          <a:latin typeface="Calibri"/>
                          <a:cs typeface="Calibri"/>
                        </a:rPr>
                        <a:t>is</a:t>
                      </a:r>
                      <a:r>
                        <a:rPr sz="900" spc="5" dirty="0">
                          <a:highlight>
                            <a:srgbClr val="FFFF00"/>
                          </a:highlight>
                          <a:latin typeface="Calibri"/>
                          <a:cs typeface="Calibri"/>
                        </a:rPr>
                        <a:t> </a:t>
                      </a:r>
                      <a:r>
                        <a:rPr sz="900" spc="75" dirty="0">
                          <a:highlight>
                            <a:srgbClr val="FFFF00"/>
                          </a:highlight>
                          <a:latin typeface="Calibri"/>
                          <a:cs typeface="Calibri"/>
                        </a:rPr>
                        <a:t>Running</a:t>
                      </a:r>
                      <a:endParaRPr sz="900" dirty="0">
                        <a:highlight>
                          <a:srgbClr val="FFFF00"/>
                        </a:highlight>
                        <a:latin typeface="Calibri"/>
                        <a:cs typeface="Calibri"/>
                      </a:endParaRPr>
                    </a:p>
                    <a:p>
                      <a:pPr marL="177165" marR="112395" indent="-152400">
                        <a:lnSpc>
                          <a:spcPct val="92500"/>
                        </a:lnSpc>
                        <a:buFont typeface="Calibri"/>
                        <a:buChar char="•"/>
                        <a:tabLst>
                          <a:tab pos="177800" algn="l"/>
                        </a:tabLst>
                      </a:pPr>
                      <a:r>
                        <a:rPr sz="900" spc="55" dirty="0">
                          <a:latin typeface="Calibri"/>
                          <a:cs typeface="Calibri"/>
                        </a:rPr>
                        <a:t>Dehumidifier </a:t>
                      </a:r>
                      <a:r>
                        <a:rPr sz="900" spc="30" dirty="0">
                          <a:latin typeface="Calibri"/>
                          <a:cs typeface="Calibri"/>
                        </a:rPr>
                        <a:t>Not </a:t>
                      </a:r>
                      <a:r>
                        <a:rPr sz="900" dirty="0">
                          <a:latin typeface="Calibri"/>
                          <a:cs typeface="Calibri"/>
                        </a:rPr>
                        <a:t>Allowed</a:t>
                      </a:r>
                      <a:r>
                        <a:rPr sz="900" spc="150" dirty="0">
                          <a:latin typeface="Calibri"/>
                          <a:cs typeface="Calibri"/>
                        </a:rPr>
                        <a:t> </a:t>
                      </a:r>
                      <a:r>
                        <a:rPr sz="900" spc="60" dirty="0">
                          <a:latin typeface="Calibri"/>
                          <a:cs typeface="Calibri"/>
                        </a:rPr>
                        <a:t>when</a:t>
                      </a:r>
                      <a:r>
                        <a:rPr sz="900" spc="165" dirty="0">
                          <a:latin typeface="Calibri"/>
                          <a:cs typeface="Calibri"/>
                        </a:rPr>
                        <a:t> </a:t>
                      </a:r>
                      <a:r>
                        <a:rPr sz="900" spc="50" dirty="0">
                          <a:latin typeface="Calibri"/>
                          <a:cs typeface="Calibri"/>
                        </a:rPr>
                        <a:t>Cool </a:t>
                      </a:r>
                      <a:r>
                        <a:rPr sz="900" spc="70" dirty="0">
                          <a:latin typeface="Calibri"/>
                          <a:cs typeface="Calibri"/>
                        </a:rPr>
                        <a:t>is</a:t>
                      </a:r>
                      <a:r>
                        <a:rPr sz="900" spc="5" dirty="0">
                          <a:latin typeface="Calibri"/>
                          <a:cs typeface="Calibri"/>
                        </a:rPr>
                        <a:t> </a:t>
                      </a:r>
                      <a:r>
                        <a:rPr sz="900" spc="75" dirty="0">
                          <a:latin typeface="Calibri"/>
                          <a:cs typeface="Calibri"/>
                        </a:rPr>
                        <a:t>Running</a:t>
                      </a:r>
                      <a:endParaRPr sz="900" dirty="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7305">
                        <a:lnSpc>
                          <a:spcPct val="92500"/>
                        </a:lnSpc>
                        <a:spcBef>
                          <a:spcPts val="80"/>
                        </a:spcBef>
                      </a:pPr>
                      <a:r>
                        <a:rPr sz="900" spc="45" dirty="0">
                          <a:latin typeface="Calibri"/>
                          <a:cs typeface="Calibri"/>
                        </a:rPr>
                        <a:t>Dehumidifier </a:t>
                      </a:r>
                      <a:r>
                        <a:rPr sz="900" dirty="0">
                          <a:latin typeface="Calibri"/>
                          <a:cs typeface="Calibri"/>
                        </a:rPr>
                        <a:t>Allowed</a:t>
                      </a:r>
                      <a:r>
                        <a:rPr sz="900" spc="300" dirty="0">
                          <a:latin typeface="Calibri"/>
                          <a:cs typeface="Calibri"/>
                        </a:rPr>
                        <a:t> </a:t>
                      </a:r>
                      <a:r>
                        <a:rPr sz="900" spc="40" dirty="0">
                          <a:latin typeface="Calibri"/>
                          <a:cs typeface="Calibri"/>
                        </a:rPr>
                        <a:t>when </a:t>
                      </a:r>
                      <a:r>
                        <a:rPr sz="900" spc="65" dirty="0">
                          <a:latin typeface="Calibri"/>
                          <a:cs typeface="Calibri"/>
                        </a:rPr>
                        <a:t>Cool</a:t>
                      </a:r>
                      <a:r>
                        <a:rPr sz="900" spc="20" dirty="0">
                          <a:latin typeface="Calibri"/>
                          <a:cs typeface="Calibri"/>
                        </a:rPr>
                        <a:t> </a:t>
                      </a:r>
                      <a:r>
                        <a:rPr sz="900" spc="70" dirty="0">
                          <a:latin typeface="Calibri"/>
                          <a:cs typeface="Calibri"/>
                        </a:rPr>
                        <a:t>is</a:t>
                      </a:r>
                      <a:r>
                        <a:rPr sz="900" spc="5" dirty="0">
                          <a:latin typeface="Calibri"/>
                          <a:cs typeface="Calibri"/>
                        </a:rPr>
                        <a:t> </a:t>
                      </a:r>
                      <a:r>
                        <a:rPr sz="900" spc="75" dirty="0">
                          <a:latin typeface="Calibri"/>
                          <a:cs typeface="Calibri"/>
                        </a:rPr>
                        <a:t>Running</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0485">
                        <a:lnSpc>
                          <a:spcPts val="1000"/>
                        </a:lnSpc>
                        <a:spcBef>
                          <a:spcPts val="100"/>
                        </a:spcBef>
                      </a:pPr>
                      <a:r>
                        <a:rPr sz="900" spc="70" dirty="0">
                          <a:latin typeface="Calibri"/>
                          <a:cs typeface="Calibri"/>
                        </a:rPr>
                        <a:t>This</a:t>
                      </a:r>
                      <a:r>
                        <a:rPr sz="900" spc="15" dirty="0">
                          <a:latin typeface="Calibri"/>
                          <a:cs typeface="Calibri"/>
                        </a:rPr>
                        <a:t> </a:t>
                      </a:r>
                      <a:r>
                        <a:rPr sz="900" spc="95" dirty="0">
                          <a:latin typeface="Calibri"/>
                          <a:cs typeface="Calibri"/>
                        </a:rPr>
                        <a:t>ISU</a:t>
                      </a:r>
                      <a:r>
                        <a:rPr sz="900" spc="20" dirty="0">
                          <a:latin typeface="Calibri"/>
                          <a:cs typeface="Calibri"/>
                        </a:rPr>
                        <a:t> </a:t>
                      </a:r>
                      <a:r>
                        <a:rPr sz="900" spc="70" dirty="0">
                          <a:latin typeface="Calibri"/>
                          <a:cs typeface="Calibri"/>
                        </a:rPr>
                        <a:t>is</a:t>
                      </a:r>
                      <a:r>
                        <a:rPr sz="900" spc="25" dirty="0">
                          <a:latin typeface="Calibri"/>
                          <a:cs typeface="Calibri"/>
                        </a:rPr>
                        <a:t> </a:t>
                      </a:r>
                      <a:r>
                        <a:rPr sz="900" spc="50" dirty="0">
                          <a:latin typeface="Calibri"/>
                          <a:cs typeface="Calibri"/>
                        </a:rPr>
                        <a:t>only</a:t>
                      </a:r>
                      <a:r>
                        <a:rPr sz="900" spc="15" dirty="0">
                          <a:latin typeface="Calibri"/>
                          <a:cs typeface="Calibri"/>
                        </a:rPr>
                        <a:t> </a:t>
                      </a:r>
                      <a:r>
                        <a:rPr sz="900" spc="60" dirty="0">
                          <a:latin typeface="Calibri"/>
                          <a:cs typeface="Calibri"/>
                        </a:rPr>
                        <a:t>displayed</a:t>
                      </a:r>
                      <a:r>
                        <a:rPr sz="900" spc="20" dirty="0">
                          <a:latin typeface="Calibri"/>
                          <a:cs typeface="Calibri"/>
                        </a:rPr>
                        <a:t> </a:t>
                      </a:r>
                      <a:r>
                        <a:rPr sz="900" spc="55" dirty="0">
                          <a:latin typeface="Calibri"/>
                          <a:cs typeface="Calibri"/>
                        </a:rPr>
                        <a:t>when</a:t>
                      </a:r>
                      <a:r>
                        <a:rPr sz="900" spc="15" dirty="0">
                          <a:latin typeface="Calibri"/>
                          <a:cs typeface="Calibri"/>
                        </a:rPr>
                        <a:t> </a:t>
                      </a:r>
                      <a:r>
                        <a:rPr sz="900" spc="90" dirty="0">
                          <a:latin typeface="Calibri"/>
                          <a:cs typeface="Calibri"/>
                        </a:rPr>
                        <a:t>ISU</a:t>
                      </a:r>
                      <a:r>
                        <a:rPr sz="900" spc="20" dirty="0">
                          <a:latin typeface="Calibri"/>
                          <a:cs typeface="Calibri"/>
                        </a:rPr>
                        <a:t> </a:t>
                      </a:r>
                      <a:r>
                        <a:rPr sz="900" spc="100" dirty="0">
                          <a:latin typeface="Calibri"/>
                          <a:cs typeface="Calibri"/>
                        </a:rPr>
                        <a:t>9000</a:t>
                      </a:r>
                      <a:r>
                        <a:rPr sz="900" spc="15" dirty="0">
                          <a:latin typeface="Calibri"/>
                          <a:cs typeface="Calibri"/>
                        </a:rPr>
                        <a:t> </a:t>
                      </a:r>
                      <a:r>
                        <a:rPr sz="900" spc="40" dirty="0">
                          <a:latin typeface="Calibri"/>
                          <a:cs typeface="Calibri"/>
                        </a:rPr>
                        <a:t>is </a:t>
                      </a:r>
                      <a:r>
                        <a:rPr sz="900" spc="50" dirty="0">
                          <a:latin typeface="Calibri"/>
                          <a:cs typeface="Calibri"/>
                        </a:rPr>
                        <a:t>set</a:t>
                      </a:r>
                      <a:r>
                        <a:rPr sz="900" spc="80" dirty="0">
                          <a:latin typeface="Calibri"/>
                          <a:cs typeface="Calibri"/>
                        </a:rPr>
                        <a:t> </a:t>
                      </a:r>
                      <a:r>
                        <a:rPr sz="900" dirty="0">
                          <a:latin typeface="Calibri"/>
                          <a:cs typeface="Calibri"/>
                        </a:rPr>
                        <a:t>to</a:t>
                      </a:r>
                      <a:r>
                        <a:rPr sz="900" spc="85" dirty="0">
                          <a:latin typeface="Calibri"/>
                          <a:cs typeface="Calibri"/>
                        </a:rPr>
                        <a:t> </a:t>
                      </a:r>
                      <a:r>
                        <a:rPr sz="900" dirty="0">
                          <a:latin typeface="Calibri"/>
                          <a:cs typeface="Calibri"/>
                        </a:rPr>
                        <a:t>Whole</a:t>
                      </a:r>
                      <a:r>
                        <a:rPr sz="900" spc="85" dirty="0">
                          <a:latin typeface="Calibri"/>
                          <a:cs typeface="Calibri"/>
                        </a:rPr>
                        <a:t> </a:t>
                      </a:r>
                      <a:r>
                        <a:rPr sz="900" spc="80" dirty="0">
                          <a:latin typeface="Calibri"/>
                          <a:cs typeface="Calibri"/>
                        </a:rPr>
                        <a:t>House</a:t>
                      </a:r>
                      <a:r>
                        <a:rPr sz="900" spc="85" dirty="0">
                          <a:latin typeface="Calibri"/>
                          <a:cs typeface="Calibri"/>
                        </a:rPr>
                        <a:t> </a:t>
                      </a:r>
                      <a:r>
                        <a:rPr sz="900" spc="35" dirty="0">
                          <a:latin typeface="Calibri"/>
                          <a:cs typeface="Calibri"/>
                        </a:rPr>
                        <a:t>Dehumidifier.</a:t>
                      </a:r>
                      <a:endParaRPr sz="900">
                        <a:latin typeface="Calibri"/>
                        <a:cs typeface="Calibri"/>
                      </a:endParaRPr>
                    </a:p>
                    <a:p>
                      <a:pPr marL="24765">
                        <a:lnSpc>
                          <a:spcPts val="940"/>
                        </a:lnSpc>
                      </a:pPr>
                      <a:r>
                        <a:rPr sz="900" b="1" spc="70" dirty="0">
                          <a:latin typeface="Calibri"/>
                          <a:cs typeface="Calibri"/>
                        </a:rPr>
                        <a:t>Dehumidifier</a:t>
                      </a:r>
                      <a:r>
                        <a:rPr sz="900" b="1" spc="15" dirty="0">
                          <a:latin typeface="Calibri"/>
                          <a:cs typeface="Calibri"/>
                        </a:rPr>
                        <a:t> </a:t>
                      </a:r>
                      <a:r>
                        <a:rPr sz="900" b="1" spc="55" dirty="0">
                          <a:latin typeface="Calibri"/>
                          <a:cs typeface="Calibri"/>
                        </a:rPr>
                        <a:t>Allowed</a:t>
                      </a:r>
                      <a:r>
                        <a:rPr sz="900" b="1" spc="15" dirty="0">
                          <a:latin typeface="Calibri"/>
                          <a:cs typeface="Calibri"/>
                        </a:rPr>
                        <a:t> </a:t>
                      </a:r>
                      <a:r>
                        <a:rPr sz="900" b="1" spc="70" dirty="0">
                          <a:latin typeface="Calibri"/>
                          <a:cs typeface="Calibri"/>
                        </a:rPr>
                        <a:t>when</a:t>
                      </a:r>
                      <a:r>
                        <a:rPr sz="900" b="1" spc="15" dirty="0">
                          <a:latin typeface="Calibri"/>
                          <a:cs typeface="Calibri"/>
                        </a:rPr>
                        <a:t> </a:t>
                      </a:r>
                      <a:r>
                        <a:rPr sz="900" b="1" spc="80" dirty="0">
                          <a:latin typeface="Calibri"/>
                          <a:cs typeface="Calibri"/>
                        </a:rPr>
                        <a:t>Cool</a:t>
                      </a:r>
                      <a:r>
                        <a:rPr sz="900" b="1" spc="20" dirty="0">
                          <a:latin typeface="Calibri"/>
                          <a:cs typeface="Calibri"/>
                        </a:rPr>
                        <a:t> </a:t>
                      </a:r>
                      <a:r>
                        <a:rPr sz="900" b="1" spc="45" dirty="0">
                          <a:latin typeface="Calibri"/>
                          <a:cs typeface="Calibri"/>
                        </a:rPr>
                        <a:t>is</a:t>
                      </a:r>
                      <a:endParaRPr sz="900">
                        <a:latin typeface="Calibri"/>
                        <a:cs typeface="Calibri"/>
                      </a:endParaRPr>
                    </a:p>
                    <a:p>
                      <a:pPr marL="24765" marR="195580">
                        <a:lnSpc>
                          <a:spcPts val="1000"/>
                        </a:lnSpc>
                        <a:spcBef>
                          <a:spcPts val="60"/>
                        </a:spcBef>
                      </a:pPr>
                      <a:r>
                        <a:rPr sz="900" b="1" spc="80" dirty="0">
                          <a:latin typeface="Calibri"/>
                          <a:cs typeface="Calibri"/>
                        </a:rPr>
                        <a:t>Running:</a:t>
                      </a:r>
                      <a:r>
                        <a:rPr sz="900" b="1" spc="20" dirty="0">
                          <a:latin typeface="Calibri"/>
                          <a:cs typeface="Calibri"/>
                        </a:rPr>
                        <a:t> </a:t>
                      </a:r>
                      <a:r>
                        <a:rPr sz="900" spc="55" dirty="0">
                          <a:latin typeface="Calibri"/>
                          <a:cs typeface="Calibri"/>
                        </a:rPr>
                        <a:t>Dehumidifier</a:t>
                      </a:r>
                      <a:r>
                        <a:rPr sz="900" spc="25" dirty="0">
                          <a:latin typeface="Calibri"/>
                          <a:cs typeface="Calibri"/>
                        </a:rPr>
                        <a:t> </a:t>
                      </a:r>
                      <a:r>
                        <a:rPr sz="900" spc="85" dirty="0">
                          <a:latin typeface="Calibri"/>
                          <a:cs typeface="Calibri"/>
                        </a:rPr>
                        <a:t>can</a:t>
                      </a:r>
                      <a:r>
                        <a:rPr sz="900" spc="25" dirty="0">
                          <a:latin typeface="Calibri"/>
                          <a:cs typeface="Calibri"/>
                        </a:rPr>
                        <a:t> </a:t>
                      </a:r>
                      <a:r>
                        <a:rPr sz="900" spc="65" dirty="0">
                          <a:latin typeface="Calibri"/>
                          <a:cs typeface="Calibri"/>
                        </a:rPr>
                        <a:t>run</a:t>
                      </a:r>
                      <a:r>
                        <a:rPr sz="900" spc="25" dirty="0">
                          <a:latin typeface="Calibri"/>
                          <a:cs typeface="Calibri"/>
                        </a:rPr>
                        <a:t> </a:t>
                      </a:r>
                      <a:r>
                        <a:rPr sz="900" spc="55" dirty="0">
                          <a:latin typeface="Calibri"/>
                          <a:cs typeface="Calibri"/>
                        </a:rPr>
                        <a:t>when</a:t>
                      </a:r>
                      <a:r>
                        <a:rPr sz="900" spc="25" dirty="0">
                          <a:latin typeface="Calibri"/>
                          <a:cs typeface="Calibri"/>
                        </a:rPr>
                        <a:t> </a:t>
                      </a:r>
                      <a:r>
                        <a:rPr sz="900" spc="-25" dirty="0">
                          <a:latin typeface="Calibri"/>
                          <a:cs typeface="Calibri"/>
                        </a:rPr>
                        <a:t>the</a:t>
                      </a:r>
                      <a:r>
                        <a:rPr sz="900" spc="65" dirty="0">
                          <a:latin typeface="Calibri"/>
                          <a:cs typeface="Calibri"/>
                        </a:rPr>
                        <a:t> cooling</a:t>
                      </a:r>
                      <a:r>
                        <a:rPr sz="900" spc="15" dirty="0">
                          <a:latin typeface="Calibri"/>
                          <a:cs typeface="Calibri"/>
                        </a:rPr>
                        <a:t> </a:t>
                      </a:r>
                      <a:r>
                        <a:rPr sz="900" spc="65" dirty="0">
                          <a:latin typeface="Calibri"/>
                          <a:cs typeface="Calibri"/>
                        </a:rPr>
                        <a:t>system</a:t>
                      </a:r>
                      <a:r>
                        <a:rPr sz="900" spc="25" dirty="0">
                          <a:latin typeface="Calibri"/>
                          <a:cs typeface="Calibri"/>
                        </a:rPr>
                        <a:t> </a:t>
                      </a:r>
                      <a:r>
                        <a:rPr sz="900" spc="70" dirty="0">
                          <a:latin typeface="Calibri"/>
                          <a:cs typeface="Calibri"/>
                        </a:rPr>
                        <a:t>is</a:t>
                      </a:r>
                      <a:r>
                        <a:rPr sz="900" spc="15" dirty="0">
                          <a:latin typeface="Calibri"/>
                          <a:cs typeface="Calibri"/>
                        </a:rPr>
                        <a:t> </a:t>
                      </a:r>
                      <a:r>
                        <a:rPr sz="900" spc="-25" dirty="0">
                          <a:latin typeface="Calibri"/>
                          <a:cs typeface="Calibri"/>
                        </a:rPr>
                        <a:t>on.</a:t>
                      </a:r>
                      <a:endParaRPr sz="900">
                        <a:latin typeface="Calibri"/>
                        <a:cs typeface="Calibri"/>
                      </a:endParaRPr>
                    </a:p>
                    <a:p>
                      <a:pPr marL="24765">
                        <a:lnSpc>
                          <a:spcPts val="940"/>
                        </a:lnSpc>
                      </a:pPr>
                      <a:r>
                        <a:rPr sz="900" b="1" spc="65" dirty="0">
                          <a:latin typeface="Calibri"/>
                          <a:cs typeface="Calibri"/>
                        </a:rPr>
                        <a:t>Dehumidifier</a:t>
                      </a:r>
                      <a:r>
                        <a:rPr sz="900" b="1" spc="25" dirty="0">
                          <a:latin typeface="Calibri"/>
                          <a:cs typeface="Calibri"/>
                        </a:rPr>
                        <a:t> </a:t>
                      </a:r>
                      <a:r>
                        <a:rPr sz="900" b="1" spc="80" dirty="0">
                          <a:latin typeface="Calibri"/>
                          <a:cs typeface="Calibri"/>
                        </a:rPr>
                        <a:t>Not</a:t>
                      </a:r>
                      <a:r>
                        <a:rPr sz="900" b="1" spc="30" dirty="0">
                          <a:latin typeface="Calibri"/>
                          <a:cs typeface="Calibri"/>
                        </a:rPr>
                        <a:t> </a:t>
                      </a:r>
                      <a:r>
                        <a:rPr sz="900" b="1" spc="50" dirty="0">
                          <a:latin typeface="Calibri"/>
                          <a:cs typeface="Calibri"/>
                        </a:rPr>
                        <a:t>Allowed</a:t>
                      </a:r>
                      <a:r>
                        <a:rPr sz="900" b="1" spc="30" dirty="0">
                          <a:latin typeface="Calibri"/>
                          <a:cs typeface="Calibri"/>
                        </a:rPr>
                        <a:t> </a:t>
                      </a:r>
                      <a:r>
                        <a:rPr sz="900" b="1" spc="65" dirty="0">
                          <a:latin typeface="Calibri"/>
                          <a:cs typeface="Calibri"/>
                        </a:rPr>
                        <a:t>when</a:t>
                      </a:r>
                      <a:r>
                        <a:rPr sz="900" b="1" spc="25" dirty="0">
                          <a:latin typeface="Calibri"/>
                          <a:cs typeface="Calibri"/>
                        </a:rPr>
                        <a:t> </a:t>
                      </a:r>
                      <a:r>
                        <a:rPr sz="900" b="1" spc="75" dirty="0">
                          <a:latin typeface="Calibri"/>
                          <a:cs typeface="Calibri"/>
                        </a:rPr>
                        <a:t>Cool</a:t>
                      </a:r>
                      <a:r>
                        <a:rPr sz="900" b="1" spc="25" dirty="0">
                          <a:latin typeface="Calibri"/>
                          <a:cs typeface="Calibri"/>
                        </a:rPr>
                        <a:t> </a:t>
                      </a:r>
                      <a:r>
                        <a:rPr sz="900" b="1" spc="40" dirty="0">
                          <a:latin typeface="Calibri"/>
                          <a:cs typeface="Calibri"/>
                        </a:rPr>
                        <a:t>is</a:t>
                      </a:r>
                      <a:endParaRPr sz="900">
                        <a:latin typeface="Calibri"/>
                        <a:cs typeface="Calibri"/>
                      </a:endParaRPr>
                    </a:p>
                    <a:p>
                      <a:pPr marL="24765" marR="127635">
                        <a:lnSpc>
                          <a:spcPts val="1000"/>
                        </a:lnSpc>
                        <a:spcBef>
                          <a:spcPts val="60"/>
                        </a:spcBef>
                      </a:pPr>
                      <a:r>
                        <a:rPr sz="900" b="1" spc="80" dirty="0">
                          <a:latin typeface="Calibri"/>
                          <a:cs typeface="Calibri"/>
                        </a:rPr>
                        <a:t>Running:</a:t>
                      </a:r>
                      <a:r>
                        <a:rPr sz="900" b="1" spc="20" dirty="0">
                          <a:latin typeface="Calibri"/>
                          <a:cs typeface="Calibri"/>
                        </a:rPr>
                        <a:t> </a:t>
                      </a:r>
                      <a:r>
                        <a:rPr sz="900" spc="55" dirty="0">
                          <a:latin typeface="Calibri"/>
                          <a:cs typeface="Calibri"/>
                        </a:rPr>
                        <a:t>Dehumidifier</a:t>
                      </a:r>
                      <a:r>
                        <a:rPr sz="900" spc="25" dirty="0">
                          <a:latin typeface="Calibri"/>
                          <a:cs typeface="Calibri"/>
                        </a:rPr>
                        <a:t> </a:t>
                      </a:r>
                      <a:r>
                        <a:rPr sz="900" spc="85" dirty="0">
                          <a:latin typeface="Calibri"/>
                          <a:cs typeface="Calibri"/>
                        </a:rPr>
                        <a:t>can</a:t>
                      </a:r>
                      <a:r>
                        <a:rPr sz="900" spc="30" dirty="0">
                          <a:latin typeface="Calibri"/>
                          <a:cs typeface="Calibri"/>
                        </a:rPr>
                        <a:t> </a:t>
                      </a:r>
                      <a:r>
                        <a:rPr sz="900" spc="95" dirty="0">
                          <a:latin typeface="Calibri"/>
                          <a:cs typeface="Calibri"/>
                        </a:rPr>
                        <a:t>NOT</a:t>
                      </a:r>
                      <a:r>
                        <a:rPr sz="900" spc="25" dirty="0">
                          <a:latin typeface="Calibri"/>
                          <a:cs typeface="Calibri"/>
                        </a:rPr>
                        <a:t> </a:t>
                      </a:r>
                      <a:r>
                        <a:rPr sz="900" spc="60" dirty="0">
                          <a:latin typeface="Calibri"/>
                          <a:cs typeface="Calibri"/>
                        </a:rPr>
                        <a:t>run</a:t>
                      </a:r>
                      <a:r>
                        <a:rPr sz="900" spc="25" dirty="0">
                          <a:latin typeface="Calibri"/>
                          <a:cs typeface="Calibri"/>
                        </a:rPr>
                        <a:t> </a:t>
                      </a:r>
                      <a:r>
                        <a:rPr sz="900" spc="35" dirty="0">
                          <a:latin typeface="Calibri"/>
                          <a:cs typeface="Calibri"/>
                        </a:rPr>
                        <a:t>when </a:t>
                      </a:r>
                      <a:r>
                        <a:rPr sz="900" dirty="0">
                          <a:latin typeface="Calibri"/>
                          <a:cs typeface="Calibri"/>
                        </a:rPr>
                        <a:t>the</a:t>
                      </a:r>
                      <a:r>
                        <a:rPr sz="900" spc="50" dirty="0">
                          <a:latin typeface="Calibri"/>
                          <a:cs typeface="Calibri"/>
                        </a:rPr>
                        <a:t> </a:t>
                      </a:r>
                      <a:r>
                        <a:rPr sz="900" spc="65" dirty="0">
                          <a:latin typeface="Calibri"/>
                          <a:cs typeface="Calibri"/>
                        </a:rPr>
                        <a:t>cooling</a:t>
                      </a:r>
                      <a:r>
                        <a:rPr sz="900" spc="50" dirty="0">
                          <a:latin typeface="Calibri"/>
                          <a:cs typeface="Calibri"/>
                        </a:rPr>
                        <a:t> </a:t>
                      </a:r>
                      <a:r>
                        <a:rPr sz="900" spc="65" dirty="0">
                          <a:latin typeface="Calibri"/>
                          <a:cs typeface="Calibri"/>
                        </a:rPr>
                        <a:t>system</a:t>
                      </a:r>
                      <a:r>
                        <a:rPr sz="900" spc="55" dirty="0">
                          <a:latin typeface="Calibri"/>
                          <a:cs typeface="Calibri"/>
                        </a:rPr>
                        <a:t> </a:t>
                      </a:r>
                      <a:r>
                        <a:rPr sz="900" spc="70" dirty="0">
                          <a:latin typeface="Calibri"/>
                          <a:cs typeface="Calibri"/>
                        </a:rPr>
                        <a:t>is</a:t>
                      </a:r>
                      <a:r>
                        <a:rPr sz="900" spc="50" dirty="0">
                          <a:latin typeface="Calibri"/>
                          <a:cs typeface="Calibri"/>
                        </a:rPr>
                        <a:t> </a:t>
                      </a:r>
                      <a:r>
                        <a:rPr sz="900" spc="-25" dirty="0">
                          <a:latin typeface="Calibri"/>
                          <a:cs typeface="Calibri"/>
                        </a:rPr>
                        <a:t>on.</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549708">
                <a:tc>
                  <a:txBody>
                    <a:bodyPr/>
                    <a:lstStyle/>
                    <a:p>
                      <a:pPr marL="24765">
                        <a:lnSpc>
                          <a:spcPct val="100000"/>
                        </a:lnSpc>
                      </a:pPr>
                      <a:r>
                        <a:rPr sz="900" spc="80" dirty="0">
                          <a:latin typeface="Calibri"/>
                          <a:cs typeface="Calibri"/>
                        </a:rPr>
                        <a:t>9210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68275" indent="-635">
                        <a:lnSpc>
                          <a:spcPct val="92600"/>
                        </a:lnSpc>
                        <a:spcBef>
                          <a:spcPts val="80"/>
                        </a:spcBef>
                      </a:pPr>
                      <a:r>
                        <a:rPr sz="900" spc="60" dirty="0">
                          <a:latin typeface="Calibri"/>
                          <a:cs typeface="Calibri"/>
                        </a:rPr>
                        <a:t>Dehumidifi- cation</a:t>
                      </a:r>
                      <a:r>
                        <a:rPr sz="900" spc="20" dirty="0">
                          <a:latin typeface="Calibri"/>
                          <a:cs typeface="Calibri"/>
                        </a:rPr>
                        <a:t> </a:t>
                      </a:r>
                      <a:r>
                        <a:rPr sz="900" spc="40" dirty="0">
                          <a:latin typeface="Calibri"/>
                          <a:cs typeface="Calibri"/>
                        </a:rPr>
                        <a:t>Filter </a:t>
                      </a:r>
                      <a:r>
                        <a:rPr sz="900" spc="55" dirty="0">
                          <a:latin typeface="Calibri"/>
                          <a:cs typeface="Calibri"/>
                        </a:rPr>
                        <a:t>Replacement </a:t>
                      </a:r>
                      <a:r>
                        <a:rPr sz="900" spc="50" dirty="0">
                          <a:latin typeface="Calibri"/>
                          <a:cs typeface="Calibri"/>
                        </a:rPr>
                        <a:t>Reminder</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dirty="0">
                          <a:latin typeface="Calibri"/>
                          <a:cs typeface="Calibri"/>
                        </a:rPr>
                        <a:t>Off,</a:t>
                      </a:r>
                      <a:r>
                        <a:rPr sz="900" spc="40" dirty="0">
                          <a:latin typeface="Calibri"/>
                          <a:cs typeface="Calibri"/>
                        </a:rPr>
                        <a:t> </a:t>
                      </a:r>
                      <a:r>
                        <a:rPr sz="900" spc="60" dirty="0">
                          <a:latin typeface="Calibri"/>
                          <a:cs typeface="Calibri"/>
                        </a:rPr>
                        <a:t>30,</a:t>
                      </a:r>
                      <a:r>
                        <a:rPr sz="900" spc="45" dirty="0">
                          <a:latin typeface="Calibri"/>
                          <a:cs typeface="Calibri"/>
                        </a:rPr>
                        <a:t> </a:t>
                      </a:r>
                      <a:r>
                        <a:rPr sz="900" spc="60" dirty="0">
                          <a:latin typeface="Calibri"/>
                          <a:cs typeface="Calibri"/>
                        </a:rPr>
                        <a:t>60,</a:t>
                      </a:r>
                      <a:r>
                        <a:rPr sz="900" spc="45" dirty="0">
                          <a:latin typeface="Calibri"/>
                          <a:cs typeface="Calibri"/>
                        </a:rPr>
                        <a:t> </a:t>
                      </a:r>
                      <a:r>
                        <a:rPr sz="900" spc="55" dirty="0">
                          <a:latin typeface="Calibri"/>
                          <a:cs typeface="Calibri"/>
                        </a:rPr>
                        <a:t>Calendar</a:t>
                      </a:r>
                      <a:endParaRPr sz="900" dirty="0">
                        <a:latin typeface="Calibri"/>
                        <a:cs typeface="Calibri"/>
                      </a:endParaRPr>
                    </a:p>
                    <a:p>
                      <a:pPr marL="24765" marR="86360">
                        <a:lnSpc>
                          <a:spcPct val="92500"/>
                        </a:lnSpc>
                        <a:spcBef>
                          <a:spcPts val="40"/>
                        </a:spcBef>
                      </a:pPr>
                      <a:r>
                        <a:rPr sz="900" spc="85" dirty="0">
                          <a:latin typeface="Calibri"/>
                          <a:cs typeface="Calibri"/>
                        </a:rPr>
                        <a:t>Days</a:t>
                      </a:r>
                      <a:r>
                        <a:rPr sz="900" spc="25" dirty="0">
                          <a:latin typeface="Calibri"/>
                          <a:cs typeface="Calibri"/>
                        </a:rPr>
                        <a:t> </a:t>
                      </a:r>
                      <a:r>
                        <a:rPr sz="900" spc="100" dirty="0">
                          <a:latin typeface="Calibri"/>
                          <a:cs typeface="Calibri"/>
                        </a:rPr>
                        <a:t>3</a:t>
                      </a:r>
                      <a:r>
                        <a:rPr sz="900" spc="25" dirty="0">
                          <a:latin typeface="Calibri"/>
                          <a:cs typeface="Calibri"/>
                        </a:rPr>
                        <a:t> </a:t>
                      </a:r>
                      <a:r>
                        <a:rPr sz="900" dirty="0">
                          <a:latin typeface="Calibri"/>
                          <a:cs typeface="Calibri"/>
                        </a:rPr>
                        <a:t>to</a:t>
                      </a:r>
                      <a:r>
                        <a:rPr sz="900" spc="25" dirty="0">
                          <a:latin typeface="Calibri"/>
                          <a:cs typeface="Calibri"/>
                        </a:rPr>
                        <a:t> </a:t>
                      </a:r>
                      <a:r>
                        <a:rPr sz="900" spc="100" dirty="0">
                          <a:latin typeface="Calibri"/>
                          <a:cs typeface="Calibri"/>
                        </a:rPr>
                        <a:t>12</a:t>
                      </a:r>
                      <a:r>
                        <a:rPr sz="900" spc="30" dirty="0">
                          <a:latin typeface="Calibri"/>
                          <a:cs typeface="Calibri"/>
                        </a:rPr>
                        <a:t> </a:t>
                      </a:r>
                      <a:r>
                        <a:rPr sz="900" spc="60" dirty="0">
                          <a:latin typeface="Calibri"/>
                          <a:cs typeface="Calibri"/>
                        </a:rPr>
                        <a:t>Calendar </a:t>
                      </a:r>
                      <a:r>
                        <a:rPr sz="900" spc="70" dirty="0">
                          <a:latin typeface="Calibri"/>
                          <a:cs typeface="Calibri"/>
                        </a:rPr>
                        <a:t>Months</a:t>
                      </a:r>
                      <a:r>
                        <a:rPr sz="900" spc="10" dirty="0">
                          <a:latin typeface="Calibri"/>
                          <a:cs typeface="Calibri"/>
                        </a:rPr>
                        <a:t> </a:t>
                      </a:r>
                      <a:r>
                        <a:rPr sz="900" spc="50" dirty="0">
                          <a:latin typeface="Calibri"/>
                          <a:cs typeface="Calibri"/>
                        </a:rPr>
                        <a:t>(in</a:t>
                      </a:r>
                      <a:r>
                        <a:rPr sz="900" spc="10" dirty="0">
                          <a:latin typeface="Calibri"/>
                          <a:cs typeface="Calibri"/>
                        </a:rPr>
                        <a:t> </a:t>
                      </a:r>
                      <a:r>
                        <a:rPr sz="900" spc="100" dirty="0">
                          <a:latin typeface="Calibri"/>
                          <a:cs typeface="Calibri"/>
                        </a:rPr>
                        <a:t>1</a:t>
                      </a:r>
                      <a:r>
                        <a:rPr sz="900" spc="10" dirty="0">
                          <a:latin typeface="Calibri"/>
                          <a:cs typeface="Calibri"/>
                        </a:rPr>
                        <a:t> </a:t>
                      </a:r>
                      <a:r>
                        <a:rPr sz="900" spc="60" dirty="0">
                          <a:latin typeface="Calibri"/>
                          <a:cs typeface="Calibri"/>
                        </a:rPr>
                        <a:t>month </a:t>
                      </a:r>
                      <a:r>
                        <a:rPr sz="900" spc="45" dirty="0">
                          <a:latin typeface="Calibri"/>
                          <a:cs typeface="Calibri"/>
                        </a:rPr>
                        <a:t>increments)</a:t>
                      </a:r>
                      <a:r>
                        <a:rPr lang="en-US" sz="900" spc="45" dirty="0">
                          <a:latin typeface="Calibri"/>
                          <a:cs typeface="Calibri"/>
                        </a:rPr>
                        <a:t> </a:t>
                      </a:r>
                      <a:r>
                        <a:rPr lang="en-US" sz="900" spc="45" dirty="0">
                          <a:highlight>
                            <a:srgbClr val="FFFF00"/>
                          </a:highlight>
                          <a:latin typeface="Calibri"/>
                          <a:cs typeface="Calibri"/>
                        </a:rPr>
                        <a:t>Off</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r h="1550939">
                <a:tc>
                  <a:txBody>
                    <a:bodyPr/>
                    <a:lstStyle/>
                    <a:p>
                      <a:pPr marL="24765">
                        <a:lnSpc>
                          <a:spcPct val="100000"/>
                        </a:lnSpc>
                      </a:pPr>
                      <a:r>
                        <a:rPr sz="900" spc="85" dirty="0">
                          <a:latin typeface="Calibri"/>
                          <a:cs typeface="Calibri"/>
                        </a:rPr>
                        <a:t>10000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93370" indent="-635">
                        <a:lnSpc>
                          <a:spcPts val="1000"/>
                        </a:lnSpc>
                        <a:spcBef>
                          <a:spcPts val="100"/>
                        </a:spcBef>
                      </a:pPr>
                      <a:r>
                        <a:rPr sz="900" spc="-10" dirty="0">
                          <a:latin typeface="Calibri"/>
                          <a:cs typeface="Calibri"/>
                        </a:rPr>
                        <a:t>Ventilation</a:t>
                      </a:r>
                      <a:r>
                        <a:rPr sz="900" spc="500" dirty="0">
                          <a:latin typeface="Calibri"/>
                          <a:cs typeface="Calibri"/>
                        </a:rPr>
                        <a:t> </a:t>
                      </a:r>
                      <a:r>
                        <a:rPr sz="900" spc="-20" dirty="0">
                          <a:latin typeface="Calibri"/>
                          <a:cs typeface="Calibri"/>
                        </a:rPr>
                        <a:t>Type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0" dirty="0">
                          <a:highlight>
                            <a:srgbClr val="FFFF00"/>
                          </a:highlight>
                          <a:latin typeface="Calibri"/>
                          <a:cs typeface="Calibri"/>
                        </a:rPr>
                        <a:t>None</a:t>
                      </a:r>
                      <a:endParaRPr sz="900" dirty="0">
                        <a:highlight>
                          <a:srgbClr val="FFFF00"/>
                        </a:highlight>
                        <a:latin typeface="Calibri"/>
                        <a:cs typeface="Calibri"/>
                      </a:endParaRPr>
                    </a:p>
                    <a:p>
                      <a:pPr marL="177165" indent="-153035">
                        <a:lnSpc>
                          <a:spcPts val="1000"/>
                        </a:lnSpc>
                        <a:buFont typeface="Calibri"/>
                        <a:buChar char="•"/>
                        <a:tabLst>
                          <a:tab pos="177800" algn="l"/>
                        </a:tabLst>
                      </a:pPr>
                      <a:r>
                        <a:rPr sz="900" spc="85" dirty="0">
                          <a:latin typeface="Calibri"/>
                          <a:cs typeface="Calibri"/>
                        </a:rPr>
                        <a:t>ERV/HRV</a:t>
                      </a:r>
                      <a:endParaRPr sz="900" dirty="0">
                        <a:latin typeface="Calibri"/>
                        <a:cs typeface="Calibri"/>
                      </a:endParaRPr>
                    </a:p>
                    <a:p>
                      <a:pPr marL="177165" indent="-153035">
                        <a:lnSpc>
                          <a:spcPts val="1000"/>
                        </a:lnSpc>
                        <a:buFont typeface="Calibri"/>
                        <a:buChar char="•"/>
                        <a:tabLst>
                          <a:tab pos="177800" algn="l"/>
                        </a:tabLst>
                      </a:pPr>
                      <a:r>
                        <a:rPr sz="900" spc="70" dirty="0">
                          <a:latin typeface="Calibri"/>
                          <a:cs typeface="Calibri"/>
                        </a:rPr>
                        <a:t>Passive</a:t>
                      </a:r>
                      <a:r>
                        <a:rPr sz="900" spc="10" dirty="0">
                          <a:latin typeface="Calibri"/>
                          <a:cs typeface="Calibri"/>
                        </a:rPr>
                        <a:t> </a:t>
                      </a:r>
                      <a:r>
                        <a:rPr sz="900" spc="80" dirty="0">
                          <a:latin typeface="Calibri"/>
                          <a:cs typeface="Calibri"/>
                        </a:rPr>
                        <a:t>(Fan</a:t>
                      </a:r>
                      <a:r>
                        <a:rPr sz="900" spc="5" dirty="0">
                          <a:latin typeface="Calibri"/>
                          <a:cs typeface="Calibri"/>
                        </a:rPr>
                        <a:t> </a:t>
                      </a:r>
                      <a:r>
                        <a:rPr sz="900" spc="50" dirty="0">
                          <a:latin typeface="Calibri"/>
                          <a:cs typeface="Calibri"/>
                        </a:rPr>
                        <a:t>Only)</a:t>
                      </a:r>
                      <a:endParaRPr sz="900" dirty="0">
                        <a:latin typeface="Calibri"/>
                        <a:cs typeface="Calibri"/>
                      </a:endParaRPr>
                    </a:p>
                    <a:p>
                      <a:pPr marL="177165" indent="-153035">
                        <a:lnSpc>
                          <a:spcPts val="1040"/>
                        </a:lnSpc>
                        <a:buFont typeface="Calibri"/>
                        <a:buChar char="•"/>
                        <a:tabLst>
                          <a:tab pos="177800" algn="l"/>
                        </a:tabLst>
                      </a:pPr>
                      <a:r>
                        <a:rPr sz="900" spc="70" dirty="0">
                          <a:latin typeface="Calibri"/>
                          <a:cs typeface="Calibri"/>
                        </a:rPr>
                        <a:t>Fresh</a:t>
                      </a:r>
                      <a:r>
                        <a:rPr sz="900" spc="55" dirty="0">
                          <a:latin typeface="Calibri"/>
                          <a:cs typeface="Calibri"/>
                        </a:rPr>
                        <a:t> </a:t>
                      </a:r>
                      <a:r>
                        <a:rPr sz="900" dirty="0">
                          <a:latin typeface="Calibri"/>
                          <a:cs typeface="Calibri"/>
                        </a:rPr>
                        <a:t>Air</a:t>
                      </a:r>
                      <a:r>
                        <a:rPr sz="900" spc="70" dirty="0">
                          <a:latin typeface="Calibri"/>
                          <a:cs typeface="Calibri"/>
                        </a:rPr>
                        <a:t> </a:t>
                      </a:r>
                      <a:r>
                        <a:rPr sz="900" spc="60" dirty="0">
                          <a:latin typeface="Calibri"/>
                          <a:cs typeface="Calibri"/>
                        </a:rPr>
                        <a:t>Damper</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50" dirty="0">
                          <a:latin typeface="Calibri"/>
                          <a:cs typeface="Calibri"/>
                        </a:rPr>
                        <a:t>None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18770">
                        <a:lnSpc>
                          <a:spcPts val="1000"/>
                        </a:lnSpc>
                        <a:spcBef>
                          <a:spcPts val="100"/>
                        </a:spcBef>
                      </a:pPr>
                      <a:r>
                        <a:rPr sz="900" b="1" spc="60" dirty="0">
                          <a:latin typeface="Calibri"/>
                          <a:cs typeface="Calibri"/>
                        </a:rPr>
                        <a:t>None:</a:t>
                      </a:r>
                      <a:r>
                        <a:rPr sz="900" b="1" spc="15" dirty="0">
                          <a:latin typeface="Calibri"/>
                          <a:cs typeface="Calibri"/>
                        </a:rPr>
                        <a:t> </a:t>
                      </a:r>
                      <a:r>
                        <a:rPr sz="900" spc="65" dirty="0">
                          <a:latin typeface="Calibri"/>
                          <a:cs typeface="Calibri"/>
                        </a:rPr>
                        <a:t>The</a:t>
                      </a:r>
                      <a:r>
                        <a:rPr sz="900" spc="15" dirty="0">
                          <a:latin typeface="Calibri"/>
                          <a:cs typeface="Calibri"/>
                        </a:rPr>
                        <a:t> </a:t>
                      </a:r>
                      <a:r>
                        <a:rPr sz="900" spc="55" dirty="0">
                          <a:latin typeface="Calibri"/>
                          <a:cs typeface="Calibri"/>
                        </a:rPr>
                        <a:t>thermostat</a:t>
                      </a:r>
                      <a:r>
                        <a:rPr sz="900" spc="15" dirty="0">
                          <a:latin typeface="Calibri"/>
                          <a:cs typeface="Calibri"/>
                        </a:rPr>
                        <a:t> </a:t>
                      </a:r>
                      <a:r>
                        <a:rPr sz="900" spc="65" dirty="0">
                          <a:latin typeface="Calibri"/>
                          <a:cs typeface="Calibri"/>
                        </a:rPr>
                        <a:t>does</a:t>
                      </a:r>
                      <a:r>
                        <a:rPr sz="900" spc="15" dirty="0">
                          <a:latin typeface="Calibri"/>
                          <a:cs typeface="Calibri"/>
                        </a:rPr>
                        <a:t> </a:t>
                      </a:r>
                      <a:r>
                        <a:rPr sz="900" spc="50" dirty="0">
                          <a:latin typeface="Calibri"/>
                          <a:cs typeface="Calibri"/>
                        </a:rPr>
                        <a:t>not</a:t>
                      </a:r>
                      <a:r>
                        <a:rPr sz="900" spc="20" dirty="0">
                          <a:latin typeface="Calibri"/>
                          <a:cs typeface="Calibri"/>
                        </a:rPr>
                        <a:t> </a:t>
                      </a:r>
                      <a:r>
                        <a:rPr sz="900" spc="40" dirty="0">
                          <a:latin typeface="Calibri"/>
                          <a:cs typeface="Calibri"/>
                        </a:rPr>
                        <a:t>control </a:t>
                      </a:r>
                      <a:r>
                        <a:rPr sz="900" spc="-10" dirty="0">
                          <a:latin typeface="Calibri"/>
                          <a:cs typeface="Calibri"/>
                        </a:rPr>
                        <a:t>ventilation.</a:t>
                      </a:r>
                      <a:endParaRPr sz="900">
                        <a:latin typeface="Calibri"/>
                        <a:cs typeface="Calibri"/>
                      </a:endParaRPr>
                    </a:p>
                    <a:p>
                      <a:pPr marL="24765" marR="337820">
                        <a:lnSpc>
                          <a:spcPts val="1000"/>
                        </a:lnSpc>
                      </a:pPr>
                      <a:r>
                        <a:rPr sz="900" b="1" spc="100" dirty="0">
                          <a:latin typeface="Calibri"/>
                          <a:cs typeface="Calibri"/>
                        </a:rPr>
                        <a:t>ERV/HRV:</a:t>
                      </a:r>
                      <a:r>
                        <a:rPr sz="900" b="1" spc="25" dirty="0">
                          <a:latin typeface="Calibri"/>
                          <a:cs typeface="Calibri"/>
                        </a:rPr>
                        <a:t> </a:t>
                      </a:r>
                      <a:r>
                        <a:rPr sz="900" spc="60" dirty="0">
                          <a:latin typeface="Calibri"/>
                          <a:cs typeface="Calibri"/>
                        </a:rPr>
                        <a:t>The</a:t>
                      </a:r>
                      <a:r>
                        <a:rPr sz="900" spc="15" dirty="0">
                          <a:latin typeface="Calibri"/>
                          <a:cs typeface="Calibri"/>
                        </a:rPr>
                        <a:t> </a:t>
                      </a:r>
                      <a:r>
                        <a:rPr sz="900" spc="50" dirty="0">
                          <a:latin typeface="Calibri"/>
                          <a:cs typeface="Calibri"/>
                        </a:rPr>
                        <a:t>thermostat</a:t>
                      </a:r>
                      <a:r>
                        <a:rPr sz="900" spc="20" dirty="0">
                          <a:latin typeface="Calibri"/>
                          <a:cs typeface="Calibri"/>
                        </a:rPr>
                        <a:t> </a:t>
                      </a:r>
                      <a:r>
                        <a:rPr sz="900" spc="55" dirty="0">
                          <a:latin typeface="Calibri"/>
                          <a:cs typeface="Calibri"/>
                        </a:rPr>
                        <a:t>controls</a:t>
                      </a:r>
                      <a:r>
                        <a:rPr sz="900" spc="15" dirty="0">
                          <a:latin typeface="Calibri"/>
                          <a:cs typeface="Calibri"/>
                        </a:rPr>
                        <a:t> </a:t>
                      </a:r>
                      <a:r>
                        <a:rPr sz="900" spc="55" dirty="0">
                          <a:latin typeface="Calibri"/>
                          <a:cs typeface="Calibri"/>
                        </a:rPr>
                        <a:t>an </a:t>
                      </a:r>
                      <a:r>
                        <a:rPr sz="900" spc="75" dirty="0">
                          <a:latin typeface="Calibri"/>
                          <a:cs typeface="Calibri"/>
                        </a:rPr>
                        <a:t>Energy</a:t>
                      </a:r>
                      <a:r>
                        <a:rPr sz="900" spc="145" dirty="0">
                          <a:latin typeface="Calibri"/>
                          <a:cs typeface="Calibri"/>
                        </a:rPr>
                        <a:t> </a:t>
                      </a:r>
                      <a:r>
                        <a:rPr sz="900" spc="55" dirty="0">
                          <a:latin typeface="Calibri"/>
                          <a:cs typeface="Calibri"/>
                        </a:rPr>
                        <a:t>Recovery</a:t>
                      </a:r>
                      <a:r>
                        <a:rPr sz="900" spc="130" dirty="0">
                          <a:latin typeface="Calibri"/>
                          <a:cs typeface="Calibri"/>
                        </a:rPr>
                        <a:t> </a:t>
                      </a:r>
                      <a:r>
                        <a:rPr sz="900" dirty="0">
                          <a:latin typeface="Calibri"/>
                          <a:cs typeface="Calibri"/>
                        </a:rPr>
                        <a:t>Ventilator</a:t>
                      </a:r>
                      <a:r>
                        <a:rPr sz="900" spc="135" dirty="0">
                          <a:latin typeface="Calibri"/>
                          <a:cs typeface="Calibri"/>
                        </a:rPr>
                        <a:t> </a:t>
                      </a:r>
                      <a:r>
                        <a:rPr sz="900" dirty="0">
                          <a:latin typeface="Calibri"/>
                          <a:cs typeface="Calibri"/>
                        </a:rPr>
                        <a:t>or</a:t>
                      </a:r>
                      <a:r>
                        <a:rPr sz="900" spc="140" dirty="0">
                          <a:latin typeface="Calibri"/>
                          <a:cs typeface="Calibri"/>
                        </a:rPr>
                        <a:t> </a:t>
                      </a:r>
                      <a:r>
                        <a:rPr sz="900" spc="45" dirty="0">
                          <a:latin typeface="Calibri"/>
                          <a:cs typeface="Calibri"/>
                        </a:rPr>
                        <a:t>Heat</a:t>
                      </a:r>
                      <a:endParaRPr sz="900">
                        <a:latin typeface="Calibri"/>
                        <a:cs typeface="Calibri"/>
                      </a:endParaRPr>
                    </a:p>
                    <a:p>
                      <a:pPr marL="24765">
                        <a:lnSpc>
                          <a:spcPts val="940"/>
                        </a:lnSpc>
                      </a:pPr>
                      <a:r>
                        <a:rPr sz="900" spc="55" dirty="0">
                          <a:latin typeface="Calibri"/>
                          <a:cs typeface="Calibri"/>
                        </a:rPr>
                        <a:t>Recovery</a:t>
                      </a:r>
                      <a:r>
                        <a:rPr sz="900" spc="180" dirty="0">
                          <a:latin typeface="Calibri"/>
                          <a:cs typeface="Calibri"/>
                        </a:rPr>
                        <a:t> </a:t>
                      </a:r>
                      <a:r>
                        <a:rPr sz="900" dirty="0">
                          <a:latin typeface="Calibri"/>
                          <a:cs typeface="Calibri"/>
                        </a:rPr>
                        <a:t>Ventilator</a:t>
                      </a:r>
                      <a:r>
                        <a:rPr sz="900" spc="200" dirty="0">
                          <a:latin typeface="Calibri"/>
                          <a:cs typeface="Calibri"/>
                        </a:rPr>
                        <a:t> </a:t>
                      </a:r>
                      <a:r>
                        <a:rPr sz="900" dirty="0">
                          <a:latin typeface="Calibri"/>
                          <a:cs typeface="Calibri"/>
                        </a:rPr>
                        <a:t>for</a:t>
                      </a:r>
                      <a:r>
                        <a:rPr sz="900" spc="200" dirty="0">
                          <a:latin typeface="Calibri"/>
                          <a:cs typeface="Calibri"/>
                        </a:rPr>
                        <a:t> </a:t>
                      </a:r>
                      <a:r>
                        <a:rPr sz="900" spc="-10" dirty="0">
                          <a:latin typeface="Calibri"/>
                          <a:cs typeface="Calibri"/>
                        </a:rPr>
                        <a:t>ventilation.</a:t>
                      </a:r>
                      <a:endParaRPr sz="900">
                        <a:latin typeface="Calibri"/>
                        <a:cs typeface="Calibri"/>
                      </a:endParaRPr>
                    </a:p>
                    <a:p>
                      <a:pPr marL="24765" marR="60960">
                        <a:lnSpc>
                          <a:spcPct val="92600"/>
                        </a:lnSpc>
                        <a:spcBef>
                          <a:spcPts val="45"/>
                        </a:spcBef>
                      </a:pPr>
                      <a:r>
                        <a:rPr sz="900" b="1" spc="80" dirty="0">
                          <a:latin typeface="Calibri"/>
                          <a:cs typeface="Calibri"/>
                        </a:rPr>
                        <a:t>Passive</a:t>
                      </a:r>
                      <a:r>
                        <a:rPr sz="900" b="1" spc="20" dirty="0">
                          <a:latin typeface="Calibri"/>
                          <a:cs typeface="Calibri"/>
                        </a:rPr>
                        <a:t> </a:t>
                      </a:r>
                      <a:r>
                        <a:rPr sz="900" b="1" spc="85" dirty="0">
                          <a:latin typeface="Calibri"/>
                          <a:cs typeface="Calibri"/>
                        </a:rPr>
                        <a:t>(Fan</a:t>
                      </a:r>
                      <a:r>
                        <a:rPr sz="900" b="1" spc="25" dirty="0">
                          <a:latin typeface="Calibri"/>
                          <a:cs typeface="Calibri"/>
                        </a:rPr>
                        <a:t> </a:t>
                      </a:r>
                      <a:r>
                        <a:rPr sz="900" b="1" spc="50" dirty="0">
                          <a:latin typeface="Calibri"/>
                          <a:cs typeface="Calibri"/>
                        </a:rPr>
                        <a:t>Only)</a:t>
                      </a:r>
                      <a:r>
                        <a:rPr sz="900" spc="50" dirty="0">
                          <a:latin typeface="Calibri"/>
                          <a:cs typeface="Calibri"/>
                        </a:rPr>
                        <a:t>:</a:t>
                      </a:r>
                      <a:r>
                        <a:rPr sz="900" spc="25" dirty="0">
                          <a:latin typeface="Calibri"/>
                          <a:cs typeface="Calibri"/>
                        </a:rPr>
                        <a:t> </a:t>
                      </a:r>
                      <a:r>
                        <a:rPr sz="900" spc="60" dirty="0">
                          <a:latin typeface="Calibri"/>
                          <a:cs typeface="Calibri"/>
                        </a:rPr>
                        <a:t>The</a:t>
                      </a:r>
                      <a:r>
                        <a:rPr sz="900" spc="25" dirty="0">
                          <a:latin typeface="Calibri"/>
                          <a:cs typeface="Calibri"/>
                        </a:rPr>
                        <a:t> </a:t>
                      </a:r>
                      <a:r>
                        <a:rPr sz="900" spc="50" dirty="0">
                          <a:latin typeface="Calibri"/>
                          <a:cs typeface="Calibri"/>
                        </a:rPr>
                        <a:t>thermostat</a:t>
                      </a:r>
                      <a:r>
                        <a:rPr sz="900" spc="25" dirty="0">
                          <a:latin typeface="Calibri"/>
                          <a:cs typeface="Calibri"/>
                        </a:rPr>
                        <a:t> </a:t>
                      </a:r>
                      <a:r>
                        <a:rPr sz="900" spc="30" dirty="0">
                          <a:latin typeface="Calibri"/>
                          <a:cs typeface="Calibri"/>
                        </a:rPr>
                        <a:t>only </a:t>
                      </a:r>
                      <a:r>
                        <a:rPr sz="900" spc="60" dirty="0">
                          <a:latin typeface="Calibri"/>
                          <a:cs typeface="Calibri"/>
                        </a:rPr>
                        <a:t>turns</a:t>
                      </a:r>
                      <a:r>
                        <a:rPr sz="900" spc="110" dirty="0">
                          <a:latin typeface="Calibri"/>
                          <a:cs typeface="Calibri"/>
                        </a:rPr>
                        <a:t> </a:t>
                      </a:r>
                      <a:r>
                        <a:rPr sz="900" spc="65" dirty="0">
                          <a:latin typeface="Calibri"/>
                          <a:cs typeface="Calibri"/>
                        </a:rPr>
                        <a:t>on</a:t>
                      </a:r>
                      <a:r>
                        <a:rPr sz="900" spc="114" dirty="0">
                          <a:latin typeface="Calibri"/>
                          <a:cs typeface="Calibri"/>
                        </a:rPr>
                        <a:t> </a:t>
                      </a:r>
                      <a:r>
                        <a:rPr sz="900" spc="50" dirty="0">
                          <a:latin typeface="Calibri"/>
                          <a:cs typeface="Calibri"/>
                        </a:rPr>
                        <a:t>the</a:t>
                      </a:r>
                      <a:r>
                        <a:rPr sz="900" spc="114" dirty="0">
                          <a:latin typeface="Calibri"/>
                          <a:cs typeface="Calibri"/>
                        </a:rPr>
                        <a:t> </a:t>
                      </a:r>
                      <a:r>
                        <a:rPr sz="900" spc="65" dirty="0">
                          <a:latin typeface="Calibri"/>
                          <a:cs typeface="Calibri"/>
                        </a:rPr>
                        <a:t>fan</a:t>
                      </a:r>
                      <a:r>
                        <a:rPr sz="900" spc="110" dirty="0">
                          <a:latin typeface="Calibri"/>
                          <a:cs typeface="Calibri"/>
                        </a:rPr>
                        <a:t> </a:t>
                      </a:r>
                      <a:r>
                        <a:rPr sz="900" dirty="0">
                          <a:latin typeface="Calibri"/>
                          <a:cs typeface="Calibri"/>
                        </a:rPr>
                        <a:t>for</a:t>
                      </a:r>
                      <a:r>
                        <a:rPr sz="900" spc="114" dirty="0">
                          <a:latin typeface="Calibri"/>
                          <a:cs typeface="Calibri"/>
                        </a:rPr>
                        <a:t> </a:t>
                      </a:r>
                      <a:r>
                        <a:rPr sz="900" dirty="0">
                          <a:latin typeface="Calibri"/>
                          <a:cs typeface="Calibri"/>
                        </a:rPr>
                        <a:t>ventilation.</a:t>
                      </a:r>
                      <a:r>
                        <a:rPr sz="900" spc="120" dirty="0">
                          <a:latin typeface="Calibri"/>
                          <a:cs typeface="Calibri"/>
                        </a:rPr>
                        <a:t> </a:t>
                      </a:r>
                      <a:r>
                        <a:rPr sz="900" spc="50" dirty="0">
                          <a:latin typeface="Calibri"/>
                          <a:cs typeface="Calibri"/>
                        </a:rPr>
                        <a:t>This </a:t>
                      </a:r>
                      <a:r>
                        <a:rPr sz="900" spc="85" dirty="0">
                          <a:latin typeface="Calibri"/>
                          <a:cs typeface="Calibri"/>
                        </a:rPr>
                        <a:t>assumes</a:t>
                      </a:r>
                      <a:r>
                        <a:rPr sz="900" spc="40" dirty="0">
                          <a:latin typeface="Calibri"/>
                          <a:cs typeface="Calibri"/>
                        </a:rPr>
                        <a:t> </a:t>
                      </a:r>
                      <a:r>
                        <a:rPr sz="900" dirty="0">
                          <a:latin typeface="Calibri"/>
                          <a:cs typeface="Calibri"/>
                        </a:rPr>
                        <a:t>the</a:t>
                      </a:r>
                      <a:r>
                        <a:rPr sz="900" spc="40" dirty="0">
                          <a:latin typeface="Calibri"/>
                          <a:cs typeface="Calibri"/>
                        </a:rPr>
                        <a:t> </a:t>
                      </a:r>
                      <a:r>
                        <a:rPr sz="900" spc="65" dirty="0">
                          <a:latin typeface="Calibri"/>
                          <a:cs typeface="Calibri"/>
                        </a:rPr>
                        <a:t>system</a:t>
                      </a:r>
                      <a:r>
                        <a:rPr sz="900" spc="45" dirty="0">
                          <a:latin typeface="Calibri"/>
                          <a:cs typeface="Calibri"/>
                        </a:rPr>
                        <a:t> </a:t>
                      </a:r>
                      <a:r>
                        <a:rPr sz="900" spc="90" dirty="0">
                          <a:latin typeface="Calibri"/>
                          <a:cs typeface="Calibri"/>
                        </a:rPr>
                        <a:t>has</a:t>
                      </a:r>
                      <a:r>
                        <a:rPr sz="900" spc="35" dirty="0">
                          <a:latin typeface="Calibri"/>
                          <a:cs typeface="Calibri"/>
                        </a:rPr>
                        <a:t> </a:t>
                      </a:r>
                      <a:r>
                        <a:rPr sz="900" spc="80" dirty="0">
                          <a:latin typeface="Calibri"/>
                          <a:cs typeface="Calibri"/>
                        </a:rPr>
                        <a:t>a</a:t>
                      </a:r>
                      <a:r>
                        <a:rPr sz="900" spc="40" dirty="0">
                          <a:latin typeface="Calibri"/>
                          <a:cs typeface="Calibri"/>
                        </a:rPr>
                        <a:t> </a:t>
                      </a:r>
                      <a:r>
                        <a:rPr sz="900" spc="65" dirty="0">
                          <a:latin typeface="Calibri"/>
                          <a:cs typeface="Calibri"/>
                        </a:rPr>
                        <a:t>damper</a:t>
                      </a:r>
                      <a:r>
                        <a:rPr sz="900" spc="35" dirty="0">
                          <a:latin typeface="Calibri"/>
                          <a:cs typeface="Calibri"/>
                        </a:rPr>
                        <a:t> </a:t>
                      </a:r>
                      <a:r>
                        <a:rPr sz="900" spc="30" dirty="0">
                          <a:latin typeface="Calibri"/>
                          <a:cs typeface="Calibri"/>
                        </a:rPr>
                        <a:t>that </a:t>
                      </a:r>
                      <a:r>
                        <a:rPr sz="900" spc="55" dirty="0">
                          <a:latin typeface="Calibri"/>
                          <a:cs typeface="Calibri"/>
                        </a:rPr>
                        <a:t>automatically</a:t>
                      </a:r>
                      <a:r>
                        <a:rPr sz="900" spc="110" dirty="0">
                          <a:latin typeface="Calibri"/>
                          <a:cs typeface="Calibri"/>
                        </a:rPr>
                        <a:t> </a:t>
                      </a:r>
                      <a:r>
                        <a:rPr sz="900" spc="70" dirty="0">
                          <a:latin typeface="Calibri"/>
                          <a:cs typeface="Calibri"/>
                        </a:rPr>
                        <a:t>opens</a:t>
                      </a:r>
                      <a:r>
                        <a:rPr sz="900" spc="114" dirty="0">
                          <a:latin typeface="Calibri"/>
                          <a:cs typeface="Calibri"/>
                        </a:rPr>
                        <a:t> </a:t>
                      </a:r>
                      <a:r>
                        <a:rPr sz="900" dirty="0">
                          <a:latin typeface="Calibri"/>
                          <a:cs typeface="Calibri"/>
                        </a:rPr>
                        <a:t>whenever</a:t>
                      </a:r>
                      <a:r>
                        <a:rPr sz="900" spc="114" dirty="0">
                          <a:latin typeface="Calibri"/>
                          <a:cs typeface="Calibri"/>
                        </a:rPr>
                        <a:t> </a:t>
                      </a:r>
                      <a:r>
                        <a:rPr sz="900" dirty="0">
                          <a:latin typeface="Calibri"/>
                          <a:cs typeface="Calibri"/>
                        </a:rPr>
                        <a:t>the</a:t>
                      </a:r>
                      <a:r>
                        <a:rPr sz="900" spc="110" dirty="0">
                          <a:latin typeface="Calibri"/>
                          <a:cs typeface="Calibri"/>
                        </a:rPr>
                        <a:t> </a:t>
                      </a:r>
                      <a:r>
                        <a:rPr sz="900" spc="65" dirty="0">
                          <a:latin typeface="Calibri"/>
                          <a:cs typeface="Calibri"/>
                        </a:rPr>
                        <a:t>fan</a:t>
                      </a:r>
                      <a:r>
                        <a:rPr sz="900" spc="120" dirty="0">
                          <a:latin typeface="Calibri"/>
                          <a:cs typeface="Calibri"/>
                        </a:rPr>
                        <a:t> </a:t>
                      </a:r>
                      <a:r>
                        <a:rPr sz="900" spc="40" dirty="0">
                          <a:latin typeface="Calibri"/>
                          <a:cs typeface="Calibri"/>
                        </a:rPr>
                        <a:t>runs. </a:t>
                      </a:r>
                      <a:r>
                        <a:rPr sz="900" b="1" spc="85" dirty="0">
                          <a:latin typeface="Calibri"/>
                          <a:cs typeface="Calibri"/>
                        </a:rPr>
                        <a:t>Fresh</a:t>
                      </a:r>
                      <a:r>
                        <a:rPr sz="900" b="1" spc="20" dirty="0">
                          <a:latin typeface="Calibri"/>
                          <a:cs typeface="Calibri"/>
                        </a:rPr>
                        <a:t> </a:t>
                      </a:r>
                      <a:r>
                        <a:rPr sz="900" b="1" spc="50" dirty="0">
                          <a:latin typeface="Calibri"/>
                          <a:cs typeface="Calibri"/>
                        </a:rPr>
                        <a:t>Air</a:t>
                      </a:r>
                      <a:r>
                        <a:rPr sz="900" b="1" spc="20" dirty="0">
                          <a:latin typeface="Calibri"/>
                          <a:cs typeface="Calibri"/>
                        </a:rPr>
                        <a:t> </a:t>
                      </a:r>
                      <a:r>
                        <a:rPr sz="900" b="1" spc="65" dirty="0">
                          <a:latin typeface="Calibri"/>
                          <a:cs typeface="Calibri"/>
                        </a:rPr>
                        <a:t>Damper:</a:t>
                      </a:r>
                      <a:r>
                        <a:rPr sz="900" b="1" spc="20" dirty="0">
                          <a:latin typeface="Calibri"/>
                          <a:cs typeface="Calibri"/>
                        </a:rPr>
                        <a:t> </a:t>
                      </a:r>
                      <a:r>
                        <a:rPr sz="900" spc="60" dirty="0">
                          <a:latin typeface="Calibri"/>
                          <a:cs typeface="Calibri"/>
                        </a:rPr>
                        <a:t>The</a:t>
                      </a:r>
                      <a:r>
                        <a:rPr sz="900" spc="25" dirty="0">
                          <a:latin typeface="Calibri"/>
                          <a:cs typeface="Calibri"/>
                        </a:rPr>
                        <a:t> </a:t>
                      </a:r>
                      <a:r>
                        <a:rPr sz="900" spc="50" dirty="0">
                          <a:latin typeface="Calibri"/>
                          <a:cs typeface="Calibri"/>
                        </a:rPr>
                        <a:t>thermostat</a:t>
                      </a:r>
                      <a:r>
                        <a:rPr sz="900" spc="30" dirty="0">
                          <a:latin typeface="Calibri"/>
                          <a:cs typeface="Calibri"/>
                        </a:rPr>
                        <a:t> </a:t>
                      </a:r>
                      <a:r>
                        <a:rPr sz="900" spc="60" dirty="0">
                          <a:latin typeface="Calibri"/>
                          <a:cs typeface="Calibri"/>
                        </a:rPr>
                        <a:t>turns</a:t>
                      </a:r>
                      <a:r>
                        <a:rPr sz="900" spc="20" dirty="0">
                          <a:latin typeface="Calibri"/>
                          <a:cs typeface="Calibri"/>
                        </a:rPr>
                        <a:t> </a:t>
                      </a:r>
                      <a:r>
                        <a:rPr sz="900" spc="40" dirty="0">
                          <a:latin typeface="Calibri"/>
                          <a:cs typeface="Calibri"/>
                        </a:rPr>
                        <a:t>on </a:t>
                      </a:r>
                      <a:r>
                        <a:rPr sz="900" dirty="0">
                          <a:latin typeface="Calibri"/>
                          <a:cs typeface="Calibri"/>
                        </a:rPr>
                        <a:t>the</a:t>
                      </a:r>
                      <a:r>
                        <a:rPr sz="900" spc="45" dirty="0">
                          <a:latin typeface="Calibri"/>
                          <a:cs typeface="Calibri"/>
                        </a:rPr>
                        <a:t> </a:t>
                      </a:r>
                      <a:r>
                        <a:rPr sz="900" spc="65" dirty="0">
                          <a:latin typeface="Calibri"/>
                          <a:cs typeface="Calibri"/>
                        </a:rPr>
                        <a:t>fan</a:t>
                      </a:r>
                      <a:r>
                        <a:rPr sz="900" spc="50" dirty="0">
                          <a:latin typeface="Calibri"/>
                          <a:cs typeface="Calibri"/>
                        </a:rPr>
                        <a:t> </a:t>
                      </a:r>
                      <a:r>
                        <a:rPr sz="900" spc="75" dirty="0">
                          <a:latin typeface="Calibri"/>
                          <a:cs typeface="Calibri"/>
                        </a:rPr>
                        <a:t>and</a:t>
                      </a:r>
                      <a:r>
                        <a:rPr sz="900" spc="50" dirty="0">
                          <a:latin typeface="Calibri"/>
                          <a:cs typeface="Calibri"/>
                        </a:rPr>
                        <a:t> </a:t>
                      </a:r>
                      <a:r>
                        <a:rPr sz="900" spc="70" dirty="0">
                          <a:latin typeface="Calibri"/>
                          <a:cs typeface="Calibri"/>
                        </a:rPr>
                        <a:t>opens</a:t>
                      </a:r>
                      <a:r>
                        <a:rPr sz="900" spc="50" dirty="0">
                          <a:latin typeface="Calibri"/>
                          <a:cs typeface="Calibri"/>
                        </a:rPr>
                        <a:t> </a:t>
                      </a:r>
                      <a:r>
                        <a:rPr sz="900" spc="80" dirty="0">
                          <a:latin typeface="Calibri"/>
                          <a:cs typeface="Calibri"/>
                        </a:rPr>
                        <a:t>a</a:t>
                      </a:r>
                      <a:r>
                        <a:rPr sz="900" spc="50" dirty="0">
                          <a:latin typeface="Calibri"/>
                          <a:cs typeface="Calibri"/>
                        </a:rPr>
                        <a:t> </a:t>
                      </a:r>
                      <a:r>
                        <a:rPr sz="900" spc="55" dirty="0">
                          <a:latin typeface="Calibri"/>
                          <a:cs typeface="Calibri"/>
                        </a:rPr>
                        <a:t>fresh</a:t>
                      </a:r>
                      <a:r>
                        <a:rPr sz="900" spc="50" dirty="0">
                          <a:latin typeface="Calibri"/>
                          <a:cs typeface="Calibri"/>
                        </a:rPr>
                        <a:t> </a:t>
                      </a:r>
                      <a:r>
                        <a:rPr sz="900" dirty="0">
                          <a:latin typeface="Calibri"/>
                          <a:cs typeface="Calibri"/>
                        </a:rPr>
                        <a:t>air</a:t>
                      </a:r>
                      <a:r>
                        <a:rPr sz="900" spc="50" dirty="0">
                          <a:latin typeface="Calibri"/>
                          <a:cs typeface="Calibri"/>
                        </a:rPr>
                        <a:t> </a:t>
                      </a:r>
                      <a:r>
                        <a:rPr sz="900" spc="65" dirty="0">
                          <a:latin typeface="Calibri"/>
                          <a:cs typeface="Calibri"/>
                        </a:rPr>
                        <a:t>damper</a:t>
                      </a:r>
                      <a:r>
                        <a:rPr sz="900" spc="50" dirty="0">
                          <a:latin typeface="Calibri"/>
                          <a:cs typeface="Calibri"/>
                        </a:rPr>
                        <a:t> </a:t>
                      </a:r>
                      <a:r>
                        <a:rPr sz="900" spc="-25" dirty="0">
                          <a:latin typeface="Calibri"/>
                          <a:cs typeface="Calibri"/>
                        </a:rPr>
                        <a:t>for</a:t>
                      </a:r>
                      <a:r>
                        <a:rPr sz="900" spc="500" dirty="0">
                          <a:latin typeface="Calibri"/>
                          <a:cs typeface="Calibri"/>
                        </a:rPr>
                        <a:t> </a:t>
                      </a:r>
                      <a:r>
                        <a:rPr sz="900" spc="-10" dirty="0">
                          <a:latin typeface="Calibri"/>
                          <a:cs typeface="Calibri"/>
                        </a:rPr>
                        <a:t>ventilation.</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5"/>
                  </a:ext>
                </a:extLst>
              </a:tr>
              <a:tr h="300182">
                <a:tc>
                  <a:txBody>
                    <a:bodyPr/>
                    <a:lstStyle/>
                    <a:p>
                      <a:pPr marL="24765">
                        <a:lnSpc>
                          <a:spcPct val="100000"/>
                        </a:lnSpc>
                      </a:pPr>
                      <a:r>
                        <a:rPr sz="900" spc="85" dirty="0">
                          <a:latin typeface="Calibri"/>
                          <a:cs typeface="Calibri"/>
                        </a:rPr>
                        <a:t>10050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1750" indent="-635">
                        <a:lnSpc>
                          <a:spcPts val="1000"/>
                        </a:lnSpc>
                        <a:spcBef>
                          <a:spcPts val="100"/>
                        </a:spcBef>
                      </a:pPr>
                      <a:r>
                        <a:rPr sz="900" spc="-10" dirty="0">
                          <a:latin typeface="Calibri"/>
                          <a:cs typeface="Calibri"/>
                        </a:rPr>
                        <a:t>Ventilation</a:t>
                      </a:r>
                      <a:r>
                        <a:rPr sz="900" spc="55" dirty="0">
                          <a:latin typeface="Calibri"/>
                          <a:cs typeface="Calibri"/>
                        </a:rPr>
                        <a:t> Control</a:t>
                      </a:r>
                      <a:r>
                        <a:rPr sz="900" spc="25" dirty="0">
                          <a:latin typeface="Calibri"/>
                          <a:cs typeface="Calibri"/>
                        </a:rPr>
                        <a:t> </a:t>
                      </a:r>
                      <a:r>
                        <a:rPr sz="900" spc="40" dirty="0">
                          <a:latin typeface="Calibri"/>
                          <a:cs typeface="Calibri"/>
                        </a:rPr>
                        <a:t>Method</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100" dirty="0">
                          <a:highlight>
                            <a:srgbClr val="FFFF00"/>
                          </a:highlight>
                          <a:latin typeface="Calibri"/>
                          <a:cs typeface="Calibri"/>
                        </a:rPr>
                        <a:t>ASHRAE</a:t>
                      </a:r>
                      <a:endParaRPr sz="900" dirty="0">
                        <a:highlight>
                          <a:srgbClr val="FFFF00"/>
                        </a:highlight>
                        <a:latin typeface="Calibri"/>
                        <a:cs typeface="Calibri"/>
                      </a:endParaRPr>
                    </a:p>
                    <a:p>
                      <a:pPr marL="177165" indent="-153035">
                        <a:lnSpc>
                          <a:spcPts val="1040"/>
                        </a:lnSpc>
                        <a:buFont typeface="Calibri"/>
                        <a:buChar char="•"/>
                        <a:tabLst>
                          <a:tab pos="177800" algn="l"/>
                        </a:tabLst>
                      </a:pPr>
                      <a:r>
                        <a:rPr sz="900" spc="55" dirty="0">
                          <a:latin typeface="Calibri"/>
                          <a:cs typeface="Calibri"/>
                        </a:rPr>
                        <a:t>Percent</a:t>
                      </a:r>
                      <a:r>
                        <a:rPr sz="900" spc="20" dirty="0">
                          <a:latin typeface="Calibri"/>
                          <a:cs typeface="Calibri"/>
                        </a:rPr>
                        <a:t> </a:t>
                      </a:r>
                      <a:r>
                        <a:rPr sz="900" spc="70" dirty="0">
                          <a:latin typeface="Calibri"/>
                          <a:cs typeface="Calibri"/>
                        </a:rPr>
                        <a:t>on</a:t>
                      </a:r>
                      <a:r>
                        <a:rPr sz="900" spc="15" dirty="0">
                          <a:latin typeface="Calibri"/>
                          <a:cs typeface="Calibri"/>
                        </a:rPr>
                        <a:t> </a:t>
                      </a:r>
                      <a:r>
                        <a:rPr sz="900" spc="45" dirty="0">
                          <a:latin typeface="Calibri"/>
                          <a:cs typeface="Calibri"/>
                        </a:rPr>
                        <a:t>Time</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45" dirty="0">
                          <a:latin typeface="Calibri"/>
                          <a:cs typeface="Calibri"/>
                        </a:rPr>
                        <a:t>Ashrae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49885">
                        <a:lnSpc>
                          <a:spcPts val="1000"/>
                        </a:lnSpc>
                        <a:spcBef>
                          <a:spcPts val="100"/>
                        </a:spcBef>
                      </a:pPr>
                      <a:r>
                        <a:rPr sz="900" spc="75" dirty="0">
                          <a:latin typeface="Calibri"/>
                          <a:cs typeface="Calibri"/>
                        </a:rPr>
                        <a:t>See</a:t>
                      </a:r>
                      <a:r>
                        <a:rPr sz="900" spc="150" dirty="0">
                          <a:latin typeface="Calibri"/>
                          <a:cs typeface="Calibri"/>
                        </a:rPr>
                        <a:t> </a:t>
                      </a:r>
                      <a:r>
                        <a:rPr sz="900" dirty="0">
                          <a:latin typeface="Calibri"/>
                          <a:cs typeface="Calibri"/>
                        </a:rPr>
                        <a:t>“Ventilation</a:t>
                      </a:r>
                      <a:r>
                        <a:rPr sz="900" spc="140" dirty="0">
                          <a:latin typeface="Calibri"/>
                          <a:cs typeface="Calibri"/>
                        </a:rPr>
                        <a:t> </a:t>
                      </a:r>
                      <a:r>
                        <a:rPr sz="900" spc="55" dirty="0">
                          <a:latin typeface="Calibri"/>
                          <a:cs typeface="Calibri"/>
                        </a:rPr>
                        <a:t>Control</a:t>
                      </a:r>
                      <a:r>
                        <a:rPr sz="900" spc="140" dirty="0">
                          <a:latin typeface="Calibri"/>
                          <a:cs typeface="Calibri"/>
                        </a:rPr>
                        <a:t> </a:t>
                      </a:r>
                      <a:r>
                        <a:rPr sz="900" spc="60" dirty="0">
                          <a:latin typeface="Calibri"/>
                          <a:cs typeface="Calibri"/>
                        </a:rPr>
                        <a:t>Methods</a:t>
                      </a:r>
                      <a:r>
                        <a:rPr sz="900" spc="145" dirty="0">
                          <a:latin typeface="Calibri"/>
                          <a:cs typeface="Calibri"/>
                        </a:rPr>
                        <a:t> </a:t>
                      </a:r>
                      <a:r>
                        <a:rPr sz="900" spc="55" dirty="0">
                          <a:latin typeface="Calibri"/>
                          <a:cs typeface="Calibri"/>
                        </a:rPr>
                        <a:t>(ISU </a:t>
                      </a:r>
                      <a:r>
                        <a:rPr sz="900" spc="70" dirty="0">
                          <a:latin typeface="Calibri"/>
                          <a:cs typeface="Calibri"/>
                        </a:rPr>
                        <a:t>10050)”</a:t>
                      </a:r>
                      <a:r>
                        <a:rPr sz="900" spc="15" dirty="0">
                          <a:latin typeface="Calibri"/>
                          <a:cs typeface="Calibri"/>
                        </a:rPr>
                        <a:t> </a:t>
                      </a:r>
                      <a:r>
                        <a:rPr sz="900" spc="65" dirty="0">
                          <a:latin typeface="Calibri"/>
                          <a:cs typeface="Calibri"/>
                        </a:rPr>
                        <a:t>on</a:t>
                      </a:r>
                      <a:r>
                        <a:rPr sz="900" spc="15" dirty="0">
                          <a:latin typeface="Calibri"/>
                          <a:cs typeface="Calibri"/>
                        </a:rPr>
                        <a:t> </a:t>
                      </a:r>
                      <a:r>
                        <a:rPr sz="900" spc="75" dirty="0">
                          <a:latin typeface="Calibri"/>
                          <a:cs typeface="Calibri"/>
                        </a:rPr>
                        <a:t>page</a:t>
                      </a:r>
                      <a:r>
                        <a:rPr sz="900" spc="25" dirty="0">
                          <a:latin typeface="Calibri"/>
                          <a:cs typeface="Calibri"/>
                        </a:rPr>
                        <a:t> </a:t>
                      </a:r>
                      <a:r>
                        <a:rPr sz="900" spc="35" dirty="0">
                          <a:latin typeface="Calibri"/>
                          <a:cs typeface="Calibri"/>
                        </a:rPr>
                        <a:t>37.</a:t>
                      </a: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6"/>
                  </a:ext>
                </a:extLst>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42160FF-CDCD-BD0F-2A81-3CE7842F8CDF}"/>
              </a:ext>
            </a:extLst>
          </p:cNvPr>
          <p:cNvSpPr txBox="1"/>
          <p:nvPr/>
        </p:nvSpPr>
        <p:spPr>
          <a:xfrm>
            <a:off x="2413000" y="228600"/>
            <a:ext cx="10439400" cy="880241"/>
          </a:xfrm>
          <a:prstGeom prst="rect">
            <a:avLst/>
          </a:prstGeom>
          <a:noFill/>
        </p:spPr>
        <p:txBody>
          <a:bodyPr wrap="square">
            <a:spAutoFit/>
          </a:bodyPr>
          <a:lstStyle/>
          <a:p>
            <a:pPr marL="0" marR="0" lvl="0" indent="0" algn="l" defTabSz="1219170" rtl="0" eaLnBrk="1" fontAlgn="base" latinLnBrk="0" hangingPunct="1">
              <a:lnSpc>
                <a:spcPct val="80000"/>
              </a:lnSpc>
              <a:spcBef>
                <a:spcPct val="0"/>
              </a:spcBef>
              <a:spcAft>
                <a:spcPct val="0"/>
              </a:spcAft>
              <a:buClrTx/>
              <a:buSzTx/>
              <a:buFontTx/>
              <a:buNone/>
              <a:tabLst/>
              <a:defRPr/>
            </a:pPr>
            <a:r>
              <a:rPr kumimoji="0" lang="en-US" altLang="zh-CN" sz="6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ＭＳ Ｐゴシック"/>
                <a:cs typeface="Arial" panose="020B0604020202020204" pitchFamily="34" charset="0"/>
              </a:rPr>
              <a:t>Gateway Installation</a:t>
            </a:r>
          </a:p>
        </p:txBody>
      </p:sp>
      <p:pic>
        <p:nvPicPr>
          <p:cNvPr id="2" name="Picture 1">
            <a:extLst>
              <a:ext uri="{FF2B5EF4-FFF2-40B4-BE49-F238E27FC236}">
                <a16:creationId xmlns:a16="http://schemas.microsoft.com/office/drawing/2014/main" id="{A240F4E6-CA9E-801B-349A-E03175338190}"/>
              </a:ext>
            </a:extLst>
          </p:cNvPr>
          <p:cNvPicPr>
            <a:picLocks noChangeAspect="1"/>
          </p:cNvPicPr>
          <p:nvPr/>
        </p:nvPicPr>
        <p:blipFill>
          <a:blip r:embed="rId3"/>
          <a:stretch>
            <a:fillRect/>
          </a:stretch>
        </p:blipFill>
        <p:spPr>
          <a:xfrm>
            <a:off x="1270001" y="1411239"/>
            <a:ext cx="10314314" cy="7732761"/>
          </a:xfrm>
          <a:prstGeom prst="rect">
            <a:avLst/>
          </a:prstGeom>
        </p:spPr>
      </p:pic>
    </p:spTree>
    <p:extLst>
      <p:ext uri="{BB962C8B-B14F-4D97-AF65-F5344CB8AC3E}">
        <p14:creationId xmlns:p14="http://schemas.microsoft.com/office/powerpoint/2010/main" val="132782029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5920583" y="370223"/>
            <a:ext cx="4074343" cy="580352"/>
          </a:xfrm>
          <a:prstGeom prst="rect">
            <a:avLst/>
          </a:prstGeom>
        </p:spPr>
        <p:txBody>
          <a:bodyPr vert="horz" wrap="square" lIns="0" tIns="12508" rIns="0" bIns="0" rtlCol="0">
            <a:spAutoFit/>
          </a:bodyPr>
          <a:lstStyle/>
          <a:p>
            <a:pPr marL="1587133">
              <a:spcBef>
                <a:spcPts val="98"/>
              </a:spcBef>
            </a:pPr>
            <a:r>
              <a:rPr sz="886" i="1" spc="84" dirty="0">
                <a:latin typeface="Calibri"/>
                <a:cs typeface="Calibri"/>
              </a:rPr>
              <a:t>T10</a:t>
            </a:r>
            <a:r>
              <a:rPr sz="886" i="1" spc="5"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0" dirty="0">
                <a:latin typeface="Calibri"/>
                <a:cs typeface="Calibri"/>
              </a:rPr>
              <a:t> </a:t>
            </a:r>
            <a:r>
              <a:rPr sz="886" i="1" spc="59"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a:p>
            <a:pPr>
              <a:lnSpc>
                <a:spcPct val="100000"/>
              </a:lnSpc>
            </a:pPr>
            <a:endParaRPr sz="1083">
              <a:latin typeface="Calibri"/>
              <a:cs typeface="Calibri"/>
            </a:endParaRPr>
          </a:p>
          <a:p>
            <a:pPr marL="12507">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44"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sp>
        <p:nvSpPr>
          <p:cNvPr id="3" name="object 3"/>
          <p:cNvSpPr txBox="1"/>
          <p:nvPr/>
        </p:nvSpPr>
        <p:spPr>
          <a:xfrm>
            <a:off x="6697305"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27</a:t>
            </a:r>
            <a:endParaRPr sz="591">
              <a:latin typeface="Calibri"/>
              <a:cs typeface="Calibri"/>
            </a:endParaRPr>
          </a:p>
        </p:txBody>
      </p:sp>
      <p:sp>
        <p:nvSpPr>
          <p:cNvPr id="4" name="object 4"/>
          <p:cNvSpPr txBox="1"/>
          <p:nvPr/>
        </p:nvSpPr>
        <p:spPr>
          <a:xfrm>
            <a:off x="9455227" y="9543780"/>
            <a:ext cx="539077" cy="103552"/>
          </a:xfrm>
          <a:prstGeom prst="rect">
            <a:avLst/>
          </a:prstGeom>
        </p:spPr>
        <p:txBody>
          <a:bodyPr vert="horz" wrap="square" lIns="0" tIns="12508" rIns="0" bIns="0" rtlCol="0">
            <a:spAutoFit/>
          </a:bodyPr>
          <a:lstStyle/>
          <a:p>
            <a:pPr marL="12507">
              <a:spcBef>
                <a:spcPts val="98"/>
              </a:spcBef>
            </a:pPr>
            <a:r>
              <a:rPr sz="591" spc="59" dirty="0">
                <a:latin typeface="Calibri"/>
                <a:cs typeface="Calibri"/>
              </a:rPr>
              <a:t>33-</a:t>
            </a:r>
            <a:r>
              <a:rPr sz="591" dirty="0">
                <a:latin typeface="Calibri"/>
                <a:cs typeface="Calibri"/>
              </a:rPr>
              <a:t>00462—</a:t>
            </a:r>
            <a:r>
              <a:rPr sz="591" spc="39" dirty="0">
                <a:latin typeface="Calibri"/>
                <a:cs typeface="Calibri"/>
              </a:rPr>
              <a:t>03</a:t>
            </a:r>
            <a:endParaRPr sz="591">
              <a:latin typeface="Calibri"/>
              <a:cs typeface="Calibri"/>
            </a:endParaRPr>
          </a:p>
        </p:txBody>
      </p:sp>
      <p:graphicFrame>
        <p:nvGraphicFramePr>
          <p:cNvPr id="5" name="object 5"/>
          <p:cNvGraphicFramePr>
            <a:graphicFrameLocks noGrp="1"/>
          </p:cNvGraphicFramePr>
          <p:nvPr/>
        </p:nvGraphicFramePr>
        <p:xfrm>
          <a:off x="3524134" y="999981"/>
          <a:ext cx="6384491" cy="7975217"/>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1300788">
                <a:tc>
                  <a:txBody>
                    <a:bodyPr/>
                    <a:lstStyle/>
                    <a:p>
                      <a:pPr marL="24765">
                        <a:lnSpc>
                          <a:spcPts val="1075"/>
                        </a:lnSpc>
                      </a:pPr>
                      <a:r>
                        <a:rPr sz="900" spc="85" dirty="0">
                          <a:latin typeface="Calibri"/>
                          <a:cs typeface="Calibri"/>
                        </a:rPr>
                        <a:t>10060</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61594" indent="-635">
                        <a:lnSpc>
                          <a:spcPts val="1000"/>
                        </a:lnSpc>
                        <a:spcBef>
                          <a:spcPts val="95"/>
                        </a:spcBef>
                      </a:pPr>
                      <a:r>
                        <a:rPr sz="900" dirty="0">
                          <a:latin typeface="Calibri"/>
                          <a:cs typeface="Calibri"/>
                        </a:rPr>
                        <a:t>Ventilation</a:t>
                      </a:r>
                      <a:r>
                        <a:rPr sz="900" spc="170" dirty="0">
                          <a:latin typeface="Calibri"/>
                          <a:cs typeface="Calibri"/>
                        </a:rPr>
                        <a:t>  </a:t>
                      </a:r>
                      <a:r>
                        <a:rPr sz="900" spc="70" dirty="0">
                          <a:latin typeface="Calibri"/>
                          <a:cs typeface="Calibri"/>
                        </a:rPr>
                        <a:t>Fan </a:t>
                      </a:r>
                      <a:r>
                        <a:rPr sz="900" spc="45" dirty="0">
                          <a:latin typeface="Calibri"/>
                          <a:cs typeface="Calibri"/>
                        </a:rPr>
                        <a:t>Control</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177165" marR="428625" indent="-152400">
                        <a:lnSpc>
                          <a:spcPts val="1000"/>
                        </a:lnSpc>
                        <a:spcBef>
                          <a:spcPts val="95"/>
                        </a:spcBef>
                        <a:buFont typeface="Calibri"/>
                        <a:buChar char="•"/>
                        <a:tabLst>
                          <a:tab pos="177800" algn="l"/>
                        </a:tabLst>
                      </a:pPr>
                      <a:r>
                        <a:rPr sz="900" spc="50" dirty="0">
                          <a:highlight>
                            <a:srgbClr val="FFFF00"/>
                          </a:highlight>
                          <a:latin typeface="Calibri"/>
                          <a:cs typeface="Calibri"/>
                        </a:rPr>
                        <a:t>Thermostat </a:t>
                      </a:r>
                      <a:r>
                        <a:rPr sz="900" spc="60" dirty="0">
                          <a:highlight>
                            <a:srgbClr val="FFFF00"/>
                          </a:highlight>
                          <a:latin typeface="Calibri"/>
                          <a:cs typeface="Calibri"/>
                        </a:rPr>
                        <a:t>Controls</a:t>
                      </a:r>
                      <a:r>
                        <a:rPr sz="900" spc="40" dirty="0">
                          <a:highlight>
                            <a:srgbClr val="FFFF00"/>
                          </a:highlight>
                          <a:latin typeface="Calibri"/>
                          <a:cs typeface="Calibri"/>
                        </a:rPr>
                        <a:t> </a:t>
                      </a:r>
                      <a:r>
                        <a:rPr sz="900" spc="65" dirty="0">
                          <a:highlight>
                            <a:srgbClr val="FFFF00"/>
                          </a:highlight>
                          <a:latin typeface="Calibri"/>
                          <a:cs typeface="Calibri"/>
                        </a:rPr>
                        <a:t>Fan</a:t>
                      </a:r>
                      <a:endParaRPr sz="900" dirty="0">
                        <a:highlight>
                          <a:srgbClr val="FFFF00"/>
                        </a:highlight>
                        <a:latin typeface="Calibri"/>
                        <a:cs typeface="Calibri"/>
                      </a:endParaRPr>
                    </a:p>
                    <a:p>
                      <a:pPr marL="177165" marR="38735" indent="-152400">
                        <a:lnSpc>
                          <a:spcPts val="1000"/>
                        </a:lnSpc>
                        <a:spcBef>
                          <a:spcPts val="5"/>
                        </a:spcBef>
                        <a:buFont typeface="Calibri"/>
                        <a:buChar char="•"/>
                        <a:tabLst>
                          <a:tab pos="177800" algn="l"/>
                        </a:tabLst>
                      </a:pPr>
                      <a:r>
                        <a:rPr sz="900" spc="80" dirty="0">
                          <a:latin typeface="Calibri"/>
                          <a:cs typeface="Calibri"/>
                        </a:rPr>
                        <a:t>Equipment</a:t>
                      </a:r>
                      <a:r>
                        <a:rPr sz="900" spc="-45" dirty="0">
                          <a:latin typeface="Calibri"/>
                          <a:cs typeface="Calibri"/>
                        </a:rPr>
                        <a:t> </a:t>
                      </a:r>
                      <a:r>
                        <a:rPr sz="900" spc="50" dirty="0">
                          <a:latin typeface="Calibri"/>
                          <a:cs typeface="Calibri"/>
                        </a:rPr>
                        <a:t>Controls </a:t>
                      </a:r>
                      <a:r>
                        <a:rPr sz="900" spc="70" dirty="0">
                          <a:latin typeface="Calibri"/>
                          <a:cs typeface="Calibri"/>
                        </a:rPr>
                        <a:t>Fan</a:t>
                      </a:r>
                      <a:endParaRPr sz="900" dirty="0">
                        <a:latin typeface="Calibri"/>
                        <a:cs typeface="Calibri"/>
                      </a:endParaRPr>
                    </a:p>
                    <a:p>
                      <a:pPr marL="24765">
                        <a:lnSpc>
                          <a:spcPts val="940"/>
                        </a:lnSpc>
                      </a:pPr>
                      <a:r>
                        <a:rPr sz="900" dirty="0">
                          <a:latin typeface="Calibri"/>
                          <a:cs typeface="Calibri"/>
                        </a:rPr>
                        <a:t>if</a:t>
                      </a:r>
                      <a:r>
                        <a:rPr sz="900" spc="120" dirty="0">
                          <a:latin typeface="Calibri"/>
                          <a:cs typeface="Calibri"/>
                        </a:rPr>
                        <a:t> </a:t>
                      </a:r>
                      <a:r>
                        <a:rPr sz="900" dirty="0">
                          <a:latin typeface="Calibri"/>
                          <a:cs typeface="Calibri"/>
                        </a:rPr>
                        <a:t>“fresh</a:t>
                      </a:r>
                      <a:r>
                        <a:rPr sz="900" spc="125" dirty="0">
                          <a:latin typeface="Calibri"/>
                          <a:cs typeface="Calibri"/>
                        </a:rPr>
                        <a:t> </a:t>
                      </a:r>
                      <a:r>
                        <a:rPr sz="900" dirty="0">
                          <a:latin typeface="Calibri"/>
                          <a:cs typeface="Calibri"/>
                        </a:rPr>
                        <a:t>air</a:t>
                      </a:r>
                      <a:r>
                        <a:rPr sz="900" spc="120" dirty="0">
                          <a:latin typeface="Calibri"/>
                          <a:cs typeface="Calibri"/>
                        </a:rPr>
                        <a:t> </a:t>
                      </a:r>
                      <a:r>
                        <a:rPr sz="900" spc="50" dirty="0">
                          <a:latin typeface="Calibri"/>
                          <a:cs typeface="Calibri"/>
                        </a:rPr>
                        <a:t>damper”</a:t>
                      </a:r>
                      <a:r>
                        <a:rPr sz="900" spc="125" dirty="0">
                          <a:latin typeface="Calibri"/>
                          <a:cs typeface="Calibri"/>
                        </a:rPr>
                        <a:t> </a:t>
                      </a:r>
                      <a:r>
                        <a:rPr sz="900" spc="-25" dirty="0">
                          <a:latin typeface="Calibri"/>
                          <a:cs typeface="Calibri"/>
                        </a:rPr>
                        <a:t>or</a:t>
                      </a:r>
                      <a:endParaRPr sz="900" dirty="0">
                        <a:latin typeface="Calibri"/>
                        <a:cs typeface="Calibri"/>
                      </a:endParaRPr>
                    </a:p>
                    <a:p>
                      <a:pPr marL="24765" marR="36830">
                        <a:lnSpc>
                          <a:spcPts val="1000"/>
                        </a:lnSpc>
                        <a:spcBef>
                          <a:spcPts val="60"/>
                        </a:spcBef>
                      </a:pPr>
                      <a:r>
                        <a:rPr sz="900" dirty="0">
                          <a:latin typeface="Calibri"/>
                          <a:cs typeface="Calibri"/>
                        </a:rPr>
                        <a:t>“passive”</a:t>
                      </a:r>
                      <a:r>
                        <a:rPr sz="900" spc="80" dirty="0">
                          <a:latin typeface="Calibri"/>
                          <a:cs typeface="Calibri"/>
                        </a:rPr>
                        <a:t> </a:t>
                      </a:r>
                      <a:r>
                        <a:rPr sz="900" spc="70" dirty="0">
                          <a:latin typeface="Calibri"/>
                          <a:cs typeface="Calibri"/>
                        </a:rPr>
                        <a:t>is</a:t>
                      </a:r>
                      <a:r>
                        <a:rPr sz="900" spc="85" dirty="0">
                          <a:latin typeface="Calibri"/>
                          <a:cs typeface="Calibri"/>
                        </a:rPr>
                        <a:t> </a:t>
                      </a:r>
                      <a:r>
                        <a:rPr sz="900" spc="55" dirty="0">
                          <a:latin typeface="Calibri"/>
                          <a:cs typeface="Calibri"/>
                        </a:rPr>
                        <a:t>selected</a:t>
                      </a:r>
                      <a:r>
                        <a:rPr sz="900" spc="80" dirty="0">
                          <a:latin typeface="Calibri"/>
                          <a:cs typeface="Calibri"/>
                        </a:rPr>
                        <a:t> </a:t>
                      </a:r>
                      <a:r>
                        <a:rPr sz="900" spc="-25" dirty="0">
                          <a:latin typeface="Calibri"/>
                          <a:cs typeface="Calibri"/>
                        </a:rPr>
                        <a:t>for</a:t>
                      </a:r>
                      <a:r>
                        <a:rPr sz="900" spc="95" dirty="0">
                          <a:latin typeface="Calibri"/>
                          <a:cs typeface="Calibri"/>
                        </a:rPr>
                        <a:t> ISU</a:t>
                      </a:r>
                      <a:r>
                        <a:rPr sz="900" spc="10" dirty="0">
                          <a:latin typeface="Calibri"/>
                          <a:cs typeface="Calibri"/>
                        </a:rPr>
                        <a:t> </a:t>
                      </a:r>
                      <a:r>
                        <a:rPr sz="900" spc="65" dirty="0">
                          <a:latin typeface="Calibri"/>
                          <a:cs typeface="Calibri"/>
                        </a:rPr>
                        <a:t>10,000.</a:t>
                      </a:r>
                      <a:r>
                        <a:rPr sz="900" spc="15" dirty="0">
                          <a:latin typeface="Calibri"/>
                          <a:cs typeface="Calibri"/>
                        </a:rPr>
                        <a:t> </a:t>
                      </a:r>
                      <a:r>
                        <a:rPr sz="900" spc="55" dirty="0">
                          <a:latin typeface="Calibri"/>
                          <a:cs typeface="Calibri"/>
                        </a:rPr>
                        <a:t>This</a:t>
                      </a:r>
                      <a:endParaRPr sz="900" dirty="0">
                        <a:latin typeface="Calibri"/>
                        <a:cs typeface="Calibri"/>
                      </a:endParaRPr>
                    </a:p>
                    <a:p>
                      <a:pPr marL="24765">
                        <a:lnSpc>
                          <a:spcPts val="940"/>
                        </a:lnSpc>
                      </a:pPr>
                      <a:r>
                        <a:rPr sz="900" spc="60" dirty="0">
                          <a:latin typeface="Calibri"/>
                          <a:cs typeface="Calibri"/>
                        </a:rPr>
                        <a:t>setting</a:t>
                      </a:r>
                      <a:r>
                        <a:rPr sz="900" spc="5" dirty="0">
                          <a:latin typeface="Calibri"/>
                          <a:cs typeface="Calibri"/>
                        </a:rPr>
                        <a:t> </a:t>
                      </a:r>
                      <a:r>
                        <a:rPr sz="900" spc="70" dirty="0">
                          <a:latin typeface="Calibri"/>
                          <a:cs typeface="Calibri"/>
                        </a:rPr>
                        <a:t>is</a:t>
                      </a:r>
                      <a:r>
                        <a:rPr sz="900" spc="10" dirty="0">
                          <a:latin typeface="Calibri"/>
                          <a:cs typeface="Calibri"/>
                        </a:rPr>
                        <a:t> </a:t>
                      </a:r>
                      <a:r>
                        <a:rPr sz="900" spc="50" dirty="0">
                          <a:latin typeface="Calibri"/>
                          <a:cs typeface="Calibri"/>
                        </a:rPr>
                        <a:t>not</a:t>
                      </a:r>
                      <a:r>
                        <a:rPr sz="900" spc="20" dirty="0">
                          <a:latin typeface="Calibri"/>
                          <a:cs typeface="Calibri"/>
                        </a:rPr>
                        <a:t> </a:t>
                      </a:r>
                      <a:r>
                        <a:rPr sz="900" spc="55" dirty="0">
                          <a:latin typeface="Calibri"/>
                          <a:cs typeface="Calibri"/>
                        </a:rPr>
                        <a:t>shown</a:t>
                      </a:r>
                      <a:endParaRPr sz="900" dirty="0">
                        <a:latin typeface="Calibri"/>
                        <a:cs typeface="Calibri"/>
                      </a:endParaRPr>
                    </a:p>
                    <a:p>
                      <a:pPr marL="24765" marR="62865">
                        <a:lnSpc>
                          <a:spcPts val="1000"/>
                        </a:lnSpc>
                        <a:spcBef>
                          <a:spcPts val="60"/>
                        </a:spcBef>
                      </a:pPr>
                      <a:r>
                        <a:rPr sz="900" spc="75" dirty="0">
                          <a:latin typeface="Calibri"/>
                          <a:cs typeface="Calibri"/>
                        </a:rPr>
                        <a:t>and</a:t>
                      </a:r>
                      <a:r>
                        <a:rPr sz="900" spc="15" dirty="0">
                          <a:latin typeface="Calibri"/>
                          <a:cs typeface="Calibri"/>
                        </a:rPr>
                        <a:t> </a:t>
                      </a:r>
                      <a:r>
                        <a:rPr sz="900" spc="40" dirty="0">
                          <a:latin typeface="Calibri"/>
                          <a:cs typeface="Calibri"/>
                        </a:rPr>
                        <a:t>thermostat </a:t>
                      </a:r>
                      <a:r>
                        <a:rPr sz="900" spc="55" dirty="0">
                          <a:latin typeface="Calibri"/>
                          <a:cs typeface="Calibri"/>
                        </a:rPr>
                        <a:t>controls</a:t>
                      </a:r>
                      <a:r>
                        <a:rPr sz="900" spc="15" dirty="0">
                          <a:latin typeface="Calibri"/>
                          <a:cs typeface="Calibri"/>
                        </a:rPr>
                        <a:t> </a:t>
                      </a:r>
                      <a:r>
                        <a:rPr sz="900" spc="65" dirty="0">
                          <a:latin typeface="Calibri"/>
                          <a:cs typeface="Calibri"/>
                        </a:rPr>
                        <a:t>fan</a:t>
                      </a:r>
                      <a:r>
                        <a:rPr sz="900" spc="10" dirty="0">
                          <a:latin typeface="Calibri"/>
                          <a:cs typeface="Calibri"/>
                        </a:rPr>
                        <a:t> </a:t>
                      </a:r>
                      <a:r>
                        <a:rPr sz="900" spc="55" dirty="0">
                          <a:latin typeface="Calibri"/>
                          <a:cs typeface="Calibri"/>
                        </a:rPr>
                        <a:t>by</a:t>
                      </a:r>
                      <a:r>
                        <a:rPr sz="900" spc="10" dirty="0">
                          <a:latin typeface="Calibri"/>
                          <a:cs typeface="Calibri"/>
                        </a:rPr>
                        <a:t> </a:t>
                      </a:r>
                      <a:r>
                        <a:rPr sz="900" spc="40" dirty="0">
                          <a:latin typeface="Calibri"/>
                          <a:cs typeface="Calibri"/>
                        </a:rPr>
                        <a:t>default</a:t>
                      </a:r>
                      <a:endParaRPr sz="900" dirty="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189230">
                        <a:lnSpc>
                          <a:spcPts val="1000"/>
                        </a:lnSpc>
                        <a:spcBef>
                          <a:spcPts val="95"/>
                        </a:spcBef>
                      </a:pPr>
                      <a:r>
                        <a:rPr sz="900" spc="50" dirty="0">
                          <a:latin typeface="Calibri"/>
                          <a:cs typeface="Calibri"/>
                        </a:rPr>
                        <a:t>Thermostat </a:t>
                      </a:r>
                      <a:r>
                        <a:rPr sz="900" spc="60" dirty="0">
                          <a:latin typeface="Calibri"/>
                          <a:cs typeface="Calibri"/>
                        </a:rPr>
                        <a:t>Controls</a:t>
                      </a:r>
                      <a:r>
                        <a:rPr sz="900" spc="45" dirty="0">
                          <a:latin typeface="Calibri"/>
                          <a:cs typeface="Calibri"/>
                        </a:rPr>
                        <a:t> </a:t>
                      </a:r>
                      <a:r>
                        <a:rPr sz="900" spc="65" dirty="0">
                          <a:latin typeface="Calibri"/>
                          <a:cs typeface="Calibri"/>
                        </a:rPr>
                        <a:t>Fan</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93345" algn="just">
                        <a:lnSpc>
                          <a:spcPts val="1000"/>
                        </a:lnSpc>
                        <a:spcBef>
                          <a:spcPts val="95"/>
                        </a:spcBef>
                      </a:pPr>
                      <a:r>
                        <a:rPr sz="900" b="1" spc="75" dirty="0">
                          <a:latin typeface="Calibri"/>
                          <a:cs typeface="Calibri"/>
                        </a:rPr>
                        <a:t>Thermostat</a:t>
                      </a:r>
                      <a:r>
                        <a:rPr sz="900" b="1" spc="20" dirty="0">
                          <a:latin typeface="Calibri"/>
                          <a:cs typeface="Calibri"/>
                        </a:rPr>
                        <a:t> </a:t>
                      </a:r>
                      <a:r>
                        <a:rPr sz="900" b="1" spc="75" dirty="0">
                          <a:latin typeface="Calibri"/>
                          <a:cs typeface="Calibri"/>
                        </a:rPr>
                        <a:t>Controls</a:t>
                      </a:r>
                      <a:r>
                        <a:rPr sz="900" b="1" spc="20" dirty="0">
                          <a:latin typeface="Calibri"/>
                          <a:cs typeface="Calibri"/>
                        </a:rPr>
                        <a:t> </a:t>
                      </a:r>
                      <a:r>
                        <a:rPr sz="900" b="1" spc="70" dirty="0">
                          <a:latin typeface="Calibri"/>
                          <a:cs typeface="Calibri"/>
                        </a:rPr>
                        <a:t>Fan:</a:t>
                      </a:r>
                      <a:r>
                        <a:rPr sz="900" b="1" spc="10" dirty="0">
                          <a:latin typeface="Calibri"/>
                          <a:cs typeface="Calibri"/>
                        </a:rPr>
                        <a:t> </a:t>
                      </a:r>
                      <a:r>
                        <a:rPr sz="900" spc="60" dirty="0">
                          <a:latin typeface="Calibri"/>
                          <a:cs typeface="Calibri"/>
                        </a:rPr>
                        <a:t>The</a:t>
                      </a:r>
                      <a:r>
                        <a:rPr sz="900" spc="25" dirty="0">
                          <a:latin typeface="Calibri"/>
                          <a:cs typeface="Calibri"/>
                        </a:rPr>
                        <a:t> </a:t>
                      </a:r>
                      <a:r>
                        <a:rPr sz="900" spc="40" dirty="0">
                          <a:latin typeface="Calibri"/>
                          <a:cs typeface="Calibri"/>
                        </a:rPr>
                        <a:t>thermostat </a:t>
                      </a:r>
                      <a:r>
                        <a:rPr sz="900" spc="60" dirty="0">
                          <a:latin typeface="Calibri"/>
                          <a:cs typeface="Calibri"/>
                        </a:rPr>
                        <a:t>turns</a:t>
                      </a:r>
                      <a:r>
                        <a:rPr sz="900" spc="125" dirty="0">
                          <a:latin typeface="Calibri"/>
                          <a:cs typeface="Calibri"/>
                        </a:rPr>
                        <a:t> </a:t>
                      </a:r>
                      <a:r>
                        <a:rPr sz="900" spc="65" dirty="0">
                          <a:latin typeface="Calibri"/>
                          <a:cs typeface="Calibri"/>
                        </a:rPr>
                        <a:t>on</a:t>
                      </a:r>
                      <a:r>
                        <a:rPr sz="900" spc="130" dirty="0">
                          <a:latin typeface="Calibri"/>
                          <a:cs typeface="Calibri"/>
                        </a:rPr>
                        <a:t> </a:t>
                      </a:r>
                      <a:r>
                        <a:rPr sz="900" dirty="0">
                          <a:latin typeface="Calibri"/>
                          <a:cs typeface="Calibri"/>
                        </a:rPr>
                        <a:t>the</a:t>
                      </a:r>
                      <a:r>
                        <a:rPr sz="900" spc="125" dirty="0">
                          <a:latin typeface="Calibri"/>
                          <a:cs typeface="Calibri"/>
                        </a:rPr>
                        <a:t> </a:t>
                      </a:r>
                      <a:r>
                        <a:rPr sz="900" dirty="0">
                          <a:latin typeface="Calibri"/>
                          <a:cs typeface="Calibri"/>
                        </a:rPr>
                        <a:t>ventilation</a:t>
                      </a:r>
                      <a:r>
                        <a:rPr sz="900" spc="130" dirty="0">
                          <a:latin typeface="Calibri"/>
                          <a:cs typeface="Calibri"/>
                        </a:rPr>
                        <a:t> </a:t>
                      </a:r>
                      <a:r>
                        <a:rPr sz="900" spc="60" dirty="0">
                          <a:latin typeface="Calibri"/>
                          <a:cs typeface="Calibri"/>
                        </a:rPr>
                        <a:t>equipment</a:t>
                      </a:r>
                      <a:r>
                        <a:rPr sz="900" spc="125" dirty="0">
                          <a:latin typeface="Calibri"/>
                          <a:cs typeface="Calibri"/>
                        </a:rPr>
                        <a:t> </a:t>
                      </a:r>
                      <a:r>
                        <a:rPr sz="900" spc="75" dirty="0">
                          <a:latin typeface="Calibri"/>
                          <a:cs typeface="Calibri"/>
                        </a:rPr>
                        <a:t>and</a:t>
                      </a:r>
                      <a:r>
                        <a:rPr sz="900" spc="125" dirty="0">
                          <a:latin typeface="Calibri"/>
                          <a:cs typeface="Calibri"/>
                        </a:rPr>
                        <a:t> </a:t>
                      </a:r>
                      <a:r>
                        <a:rPr sz="900" spc="-25" dirty="0">
                          <a:latin typeface="Calibri"/>
                          <a:cs typeface="Calibri"/>
                        </a:rPr>
                        <a:t>the</a:t>
                      </a:r>
                      <a:r>
                        <a:rPr sz="900" spc="65" dirty="0">
                          <a:latin typeface="Calibri"/>
                          <a:cs typeface="Calibri"/>
                        </a:rPr>
                        <a:t> fan</a:t>
                      </a:r>
                      <a:r>
                        <a:rPr sz="900" spc="5" dirty="0">
                          <a:latin typeface="Calibri"/>
                          <a:cs typeface="Calibri"/>
                        </a:rPr>
                        <a:t> </a:t>
                      </a:r>
                      <a:r>
                        <a:rPr sz="900" spc="55" dirty="0">
                          <a:latin typeface="Calibri"/>
                          <a:cs typeface="Calibri"/>
                        </a:rPr>
                        <a:t>when</a:t>
                      </a:r>
                      <a:r>
                        <a:rPr sz="900" spc="10" dirty="0">
                          <a:latin typeface="Calibri"/>
                          <a:cs typeface="Calibri"/>
                        </a:rPr>
                        <a:t> </a:t>
                      </a:r>
                      <a:r>
                        <a:rPr sz="900" spc="50" dirty="0">
                          <a:latin typeface="Calibri"/>
                          <a:cs typeface="Calibri"/>
                        </a:rPr>
                        <a:t>ventilation</a:t>
                      </a:r>
                      <a:r>
                        <a:rPr sz="900" spc="10" dirty="0">
                          <a:latin typeface="Calibri"/>
                          <a:cs typeface="Calibri"/>
                        </a:rPr>
                        <a:t> </a:t>
                      </a:r>
                      <a:r>
                        <a:rPr sz="900" spc="70" dirty="0">
                          <a:latin typeface="Calibri"/>
                          <a:cs typeface="Calibri"/>
                        </a:rPr>
                        <a:t>is</a:t>
                      </a:r>
                      <a:r>
                        <a:rPr sz="900" spc="10" dirty="0">
                          <a:latin typeface="Calibri"/>
                          <a:cs typeface="Calibri"/>
                        </a:rPr>
                        <a:t> </a:t>
                      </a:r>
                      <a:r>
                        <a:rPr sz="900" spc="-10" dirty="0">
                          <a:latin typeface="Calibri"/>
                          <a:cs typeface="Calibri"/>
                        </a:rPr>
                        <a:t>needed.</a:t>
                      </a:r>
                      <a:endParaRPr sz="900">
                        <a:latin typeface="Calibri"/>
                        <a:cs typeface="Calibri"/>
                      </a:endParaRPr>
                    </a:p>
                    <a:p>
                      <a:pPr marL="24765" marR="134620">
                        <a:lnSpc>
                          <a:spcPts val="1000"/>
                        </a:lnSpc>
                      </a:pPr>
                      <a:r>
                        <a:rPr sz="900" b="1" spc="85" dirty="0">
                          <a:latin typeface="Calibri"/>
                          <a:cs typeface="Calibri"/>
                        </a:rPr>
                        <a:t>Equipment</a:t>
                      </a:r>
                      <a:r>
                        <a:rPr sz="900" b="1" spc="5" dirty="0">
                          <a:latin typeface="Calibri"/>
                          <a:cs typeface="Calibri"/>
                        </a:rPr>
                        <a:t> </a:t>
                      </a:r>
                      <a:r>
                        <a:rPr sz="900" b="1" spc="75" dirty="0">
                          <a:latin typeface="Calibri"/>
                          <a:cs typeface="Calibri"/>
                        </a:rPr>
                        <a:t>Controls</a:t>
                      </a:r>
                      <a:r>
                        <a:rPr sz="900" b="1" spc="10" dirty="0">
                          <a:latin typeface="Calibri"/>
                          <a:cs typeface="Calibri"/>
                        </a:rPr>
                        <a:t> </a:t>
                      </a:r>
                      <a:r>
                        <a:rPr sz="900" b="1" spc="70" dirty="0">
                          <a:latin typeface="Calibri"/>
                          <a:cs typeface="Calibri"/>
                        </a:rPr>
                        <a:t>Fan:</a:t>
                      </a:r>
                      <a:r>
                        <a:rPr sz="900" b="1" spc="15" dirty="0">
                          <a:latin typeface="Calibri"/>
                          <a:cs typeface="Calibri"/>
                        </a:rPr>
                        <a:t> </a:t>
                      </a:r>
                      <a:r>
                        <a:rPr sz="900" spc="65" dirty="0">
                          <a:latin typeface="Calibri"/>
                          <a:cs typeface="Calibri"/>
                        </a:rPr>
                        <a:t>The</a:t>
                      </a:r>
                      <a:r>
                        <a:rPr sz="900" spc="15" dirty="0">
                          <a:latin typeface="Calibri"/>
                          <a:cs typeface="Calibri"/>
                        </a:rPr>
                        <a:t> </a:t>
                      </a:r>
                      <a:r>
                        <a:rPr sz="900" spc="45" dirty="0">
                          <a:latin typeface="Calibri"/>
                          <a:cs typeface="Calibri"/>
                        </a:rPr>
                        <a:t>thermostat </a:t>
                      </a:r>
                      <a:r>
                        <a:rPr sz="900" spc="60" dirty="0">
                          <a:latin typeface="Calibri"/>
                          <a:cs typeface="Calibri"/>
                        </a:rPr>
                        <a:t>turns</a:t>
                      </a:r>
                      <a:r>
                        <a:rPr sz="900" spc="145" dirty="0">
                          <a:latin typeface="Calibri"/>
                          <a:cs typeface="Calibri"/>
                        </a:rPr>
                        <a:t> </a:t>
                      </a:r>
                      <a:r>
                        <a:rPr sz="900" spc="65" dirty="0">
                          <a:latin typeface="Calibri"/>
                          <a:cs typeface="Calibri"/>
                        </a:rPr>
                        <a:t>on</a:t>
                      </a:r>
                      <a:r>
                        <a:rPr sz="900" spc="150" dirty="0">
                          <a:latin typeface="Calibri"/>
                          <a:cs typeface="Calibri"/>
                        </a:rPr>
                        <a:t> </a:t>
                      </a:r>
                      <a:r>
                        <a:rPr sz="900" dirty="0">
                          <a:latin typeface="Calibri"/>
                          <a:cs typeface="Calibri"/>
                        </a:rPr>
                        <a:t>the</a:t>
                      </a:r>
                      <a:r>
                        <a:rPr sz="900" spc="150" dirty="0">
                          <a:latin typeface="Calibri"/>
                          <a:cs typeface="Calibri"/>
                        </a:rPr>
                        <a:t> </a:t>
                      </a:r>
                      <a:r>
                        <a:rPr sz="900" dirty="0">
                          <a:latin typeface="Calibri"/>
                          <a:cs typeface="Calibri"/>
                        </a:rPr>
                        <a:t>ventilation</a:t>
                      </a:r>
                      <a:r>
                        <a:rPr sz="900" spc="150" dirty="0">
                          <a:latin typeface="Calibri"/>
                          <a:cs typeface="Calibri"/>
                        </a:rPr>
                        <a:t> </a:t>
                      </a:r>
                      <a:r>
                        <a:rPr sz="900" spc="60" dirty="0">
                          <a:latin typeface="Calibri"/>
                          <a:cs typeface="Calibri"/>
                        </a:rPr>
                        <a:t>equipment</a:t>
                      </a:r>
                      <a:r>
                        <a:rPr sz="900" spc="150" dirty="0">
                          <a:latin typeface="Calibri"/>
                          <a:cs typeface="Calibri"/>
                        </a:rPr>
                        <a:t> </a:t>
                      </a:r>
                      <a:r>
                        <a:rPr sz="900" spc="35" dirty="0">
                          <a:latin typeface="Calibri"/>
                          <a:cs typeface="Calibri"/>
                        </a:rPr>
                        <a:t>when </a:t>
                      </a:r>
                      <a:r>
                        <a:rPr sz="900" dirty="0">
                          <a:latin typeface="Calibri"/>
                          <a:cs typeface="Calibri"/>
                        </a:rPr>
                        <a:t>ventilation</a:t>
                      </a:r>
                      <a:r>
                        <a:rPr sz="900" spc="100" dirty="0">
                          <a:latin typeface="Calibri"/>
                          <a:cs typeface="Calibri"/>
                        </a:rPr>
                        <a:t> </a:t>
                      </a:r>
                      <a:r>
                        <a:rPr sz="900" spc="70" dirty="0">
                          <a:latin typeface="Calibri"/>
                          <a:cs typeface="Calibri"/>
                        </a:rPr>
                        <a:t>is</a:t>
                      </a:r>
                      <a:r>
                        <a:rPr sz="900" spc="100" dirty="0">
                          <a:latin typeface="Calibri"/>
                          <a:cs typeface="Calibri"/>
                        </a:rPr>
                        <a:t> </a:t>
                      </a:r>
                      <a:r>
                        <a:rPr sz="900" spc="45" dirty="0">
                          <a:latin typeface="Calibri"/>
                          <a:cs typeface="Calibri"/>
                        </a:rPr>
                        <a:t>needed.</a:t>
                      </a:r>
                      <a:r>
                        <a:rPr sz="900" spc="105" dirty="0">
                          <a:latin typeface="Calibri"/>
                          <a:cs typeface="Calibri"/>
                        </a:rPr>
                        <a:t> </a:t>
                      </a:r>
                      <a:r>
                        <a:rPr sz="900" spc="65" dirty="0">
                          <a:latin typeface="Calibri"/>
                          <a:cs typeface="Calibri"/>
                        </a:rPr>
                        <a:t>The</a:t>
                      </a:r>
                      <a:r>
                        <a:rPr sz="900" spc="100" dirty="0">
                          <a:latin typeface="Calibri"/>
                          <a:cs typeface="Calibri"/>
                        </a:rPr>
                        <a:t> </a:t>
                      </a:r>
                      <a:r>
                        <a:rPr sz="900" spc="65" dirty="0">
                          <a:latin typeface="Calibri"/>
                          <a:cs typeface="Calibri"/>
                        </a:rPr>
                        <a:t>fan</a:t>
                      </a:r>
                      <a:r>
                        <a:rPr sz="900" spc="105" dirty="0">
                          <a:latin typeface="Calibri"/>
                          <a:cs typeface="Calibri"/>
                        </a:rPr>
                        <a:t> </a:t>
                      </a:r>
                      <a:r>
                        <a:rPr sz="900" spc="70" dirty="0">
                          <a:latin typeface="Calibri"/>
                          <a:cs typeface="Calibri"/>
                        </a:rPr>
                        <a:t>is</a:t>
                      </a:r>
                      <a:r>
                        <a:rPr sz="900" spc="100" dirty="0">
                          <a:latin typeface="Calibri"/>
                          <a:cs typeface="Calibri"/>
                        </a:rPr>
                        <a:t> </a:t>
                      </a:r>
                      <a:r>
                        <a:rPr sz="900" spc="40" dirty="0">
                          <a:latin typeface="Calibri"/>
                          <a:cs typeface="Calibri"/>
                        </a:rPr>
                        <a:t>controlled </a:t>
                      </a:r>
                      <a:r>
                        <a:rPr sz="900" spc="55" dirty="0">
                          <a:latin typeface="Calibri"/>
                          <a:cs typeface="Calibri"/>
                        </a:rPr>
                        <a:t>by</a:t>
                      </a:r>
                      <a:r>
                        <a:rPr sz="900" spc="85" dirty="0">
                          <a:latin typeface="Calibri"/>
                          <a:cs typeface="Calibri"/>
                        </a:rPr>
                        <a:t> </a:t>
                      </a:r>
                      <a:r>
                        <a:rPr sz="900" dirty="0">
                          <a:latin typeface="Calibri"/>
                          <a:cs typeface="Calibri"/>
                        </a:rPr>
                        <a:t>the</a:t>
                      </a:r>
                      <a:r>
                        <a:rPr sz="900" spc="85" dirty="0">
                          <a:latin typeface="Calibri"/>
                          <a:cs typeface="Calibri"/>
                        </a:rPr>
                        <a:t> </a:t>
                      </a:r>
                      <a:r>
                        <a:rPr sz="900" spc="40" dirty="0">
                          <a:latin typeface="Calibri"/>
                          <a:cs typeface="Calibri"/>
                        </a:rPr>
                        <a:t>equipment.</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425258">
                <a:tc>
                  <a:txBody>
                    <a:bodyPr/>
                    <a:lstStyle/>
                    <a:p>
                      <a:pPr marL="24765">
                        <a:lnSpc>
                          <a:spcPct val="100000"/>
                        </a:lnSpc>
                      </a:pPr>
                      <a:r>
                        <a:rPr sz="900" spc="80" dirty="0">
                          <a:latin typeface="Calibri"/>
                          <a:cs typeface="Calibri"/>
                        </a:rPr>
                        <a:t>10090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03530" indent="-635">
                        <a:lnSpc>
                          <a:spcPts val="1000"/>
                        </a:lnSpc>
                        <a:spcBef>
                          <a:spcPts val="100"/>
                        </a:spcBef>
                      </a:pPr>
                      <a:r>
                        <a:rPr sz="900" spc="80" dirty="0">
                          <a:latin typeface="Calibri"/>
                          <a:cs typeface="Calibri"/>
                        </a:rPr>
                        <a:t>Number</a:t>
                      </a:r>
                      <a:r>
                        <a:rPr sz="900" spc="10" dirty="0">
                          <a:latin typeface="Calibri"/>
                          <a:cs typeface="Calibri"/>
                        </a:rPr>
                        <a:t> </a:t>
                      </a:r>
                      <a:r>
                        <a:rPr sz="900" spc="-25" dirty="0">
                          <a:latin typeface="Calibri"/>
                          <a:cs typeface="Calibri"/>
                        </a:rPr>
                        <a:t>of</a:t>
                      </a:r>
                      <a:r>
                        <a:rPr sz="900" spc="60" dirty="0">
                          <a:latin typeface="Calibri"/>
                          <a:cs typeface="Calibri"/>
                        </a:rPr>
                        <a:t> Bedrooms</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1</a:t>
                      </a:r>
                      <a:r>
                        <a:rPr sz="900" spc="40" dirty="0">
                          <a:latin typeface="Calibri"/>
                          <a:cs typeface="Calibri"/>
                        </a:rPr>
                        <a:t> </a:t>
                      </a:r>
                      <a:r>
                        <a:rPr sz="900" dirty="0">
                          <a:latin typeface="Calibri"/>
                          <a:cs typeface="Calibri"/>
                        </a:rPr>
                        <a:t>to</a:t>
                      </a:r>
                      <a:r>
                        <a:rPr sz="900" spc="40" dirty="0">
                          <a:latin typeface="Calibri"/>
                          <a:cs typeface="Calibri"/>
                        </a:rPr>
                        <a:t> </a:t>
                      </a:r>
                      <a:r>
                        <a:rPr sz="900" spc="50" dirty="0">
                          <a:latin typeface="Calibri"/>
                          <a:cs typeface="Calibri"/>
                        </a:rPr>
                        <a:t>6</a:t>
                      </a:r>
                      <a:endParaRPr lang="en-US" sz="900" spc="50" dirty="0">
                        <a:latin typeface="Calibri"/>
                        <a:cs typeface="Calibri"/>
                      </a:endParaRPr>
                    </a:p>
                    <a:p>
                      <a:pPr marL="24765">
                        <a:lnSpc>
                          <a:spcPct val="100000"/>
                        </a:lnSpc>
                      </a:pPr>
                      <a:r>
                        <a:rPr lang="en-US" sz="900" spc="50" dirty="0">
                          <a:highlight>
                            <a:srgbClr val="FFFF00"/>
                          </a:highlight>
                          <a:latin typeface="Calibri"/>
                          <a:cs typeface="Calibri"/>
                        </a:rPr>
                        <a:t>2</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dirty="0">
                          <a:latin typeface="Calibri"/>
                          <a:cs typeface="Calibri"/>
                        </a:rPr>
                        <a:t>2</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42240" indent="-635">
                        <a:lnSpc>
                          <a:spcPct val="92500"/>
                        </a:lnSpc>
                        <a:spcBef>
                          <a:spcPts val="80"/>
                        </a:spcBef>
                      </a:pPr>
                      <a:r>
                        <a:rPr sz="900" spc="75" dirty="0">
                          <a:latin typeface="Calibri"/>
                          <a:cs typeface="Calibri"/>
                        </a:rPr>
                        <a:t>This</a:t>
                      </a:r>
                      <a:r>
                        <a:rPr sz="900" spc="10" dirty="0">
                          <a:latin typeface="Calibri"/>
                          <a:cs typeface="Calibri"/>
                        </a:rPr>
                        <a:t> </a:t>
                      </a:r>
                      <a:r>
                        <a:rPr sz="900" spc="95" dirty="0">
                          <a:latin typeface="Calibri"/>
                          <a:cs typeface="Calibri"/>
                        </a:rPr>
                        <a:t>ISU</a:t>
                      </a:r>
                      <a:r>
                        <a:rPr sz="900" spc="15"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only</a:t>
                      </a:r>
                      <a:r>
                        <a:rPr sz="900" spc="15" dirty="0">
                          <a:latin typeface="Calibri"/>
                          <a:cs typeface="Calibri"/>
                        </a:rPr>
                        <a:t> </a:t>
                      </a:r>
                      <a:r>
                        <a:rPr sz="900" spc="65" dirty="0">
                          <a:latin typeface="Calibri"/>
                          <a:cs typeface="Calibri"/>
                        </a:rPr>
                        <a:t>displayed</a:t>
                      </a:r>
                      <a:r>
                        <a:rPr sz="900" spc="10" dirty="0">
                          <a:latin typeface="Calibri"/>
                          <a:cs typeface="Calibri"/>
                        </a:rPr>
                        <a:t> </a:t>
                      </a:r>
                      <a:r>
                        <a:rPr sz="900" spc="60" dirty="0">
                          <a:latin typeface="Calibri"/>
                          <a:cs typeface="Calibri"/>
                        </a:rPr>
                        <a:t>when</a:t>
                      </a:r>
                      <a:r>
                        <a:rPr sz="900" spc="15" dirty="0">
                          <a:latin typeface="Calibri"/>
                          <a:cs typeface="Calibri"/>
                        </a:rPr>
                        <a:t> </a:t>
                      </a:r>
                      <a:r>
                        <a:rPr sz="900" spc="90" dirty="0">
                          <a:latin typeface="Calibri"/>
                          <a:cs typeface="Calibri"/>
                        </a:rPr>
                        <a:t>ISU10050 </a:t>
                      </a:r>
                      <a:r>
                        <a:rPr sz="900" dirty="0">
                          <a:latin typeface="Calibri"/>
                          <a:cs typeface="Calibri"/>
                        </a:rPr>
                        <a:t>Ventilation</a:t>
                      </a:r>
                      <a:r>
                        <a:rPr sz="900" spc="120" dirty="0">
                          <a:latin typeface="Calibri"/>
                          <a:cs typeface="Calibri"/>
                        </a:rPr>
                        <a:t> </a:t>
                      </a:r>
                      <a:r>
                        <a:rPr sz="900" spc="55" dirty="0">
                          <a:latin typeface="Calibri"/>
                          <a:cs typeface="Calibri"/>
                        </a:rPr>
                        <a:t>Control</a:t>
                      </a:r>
                      <a:r>
                        <a:rPr sz="900" spc="120" dirty="0">
                          <a:latin typeface="Calibri"/>
                          <a:cs typeface="Calibri"/>
                        </a:rPr>
                        <a:t> </a:t>
                      </a:r>
                      <a:r>
                        <a:rPr sz="900" spc="55" dirty="0">
                          <a:latin typeface="Calibri"/>
                          <a:cs typeface="Calibri"/>
                        </a:rPr>
                        <a:t>Method</a:t>
                      </a:r>
                      <a:r>
                        <a:rPr sz="900" spc="120" dirty="0">
                          <a:latin typeface="Calibri"/>
                          <a:cs typeface="Calibri"/>
                        </a:rPr>
                        <a:t> </a:t>
                      </a:r>
                      <a:r>
                        <a:rPr sz="900" spc="70" dirty="0">
                          <a:latin typeface="Calibri"/>
                          <a:cs typeface="Calibri"/>
                        </a:rPr>
                        <a:t>is</a:t>
                      </a:r>
                      <a:r>
                        <a:rPr sz="900" spc="120" dirty="0">
                          <a:latin typeface="Calibri"/>
                          <a:cs typeface="Calibri"/>
                        </a:rPr>
                        <a:t> </a:t>
                      </a:r>
                      <a:r>
                        <a:rPr sz="900" spc="50" dirty="0">
                          <a:latin typeface="Calibri"/>
                          <a:cs typeface="Calibri"/>
                        </a:rPr>
                        <a:t>set</a:t>
                      </a:r>
                      <a:r>
                        <a:rPr sz="900" spc="120" dirty="0">
                          <a:latin typeface="Calibri"/>
                          <a:cs typeface="Calibri"/>
                        </a:rPr>
                        <a:t> </a:t>
                      </a:r>
                      <a:r>
                        <a:rPr sz="900" spc="-25" dirty="0">
                          <a:latin typeface="Calibri"/>
                          <a:cs typeface="Calibri"/>
                        </a:rPr>
                        <a:t>to</a:t>
                      </a:r>
                      <a:r>
                        <a:rPr sz="900" spc="80" dirty="0">
                          <a:latin typeface="Calibri"/>
                          <a:cs typeface="Calibri"/>
                        </a:rPr>
                        <a:t> ASHRAE.</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663215">
                <a:tc>
                  <a:txBody>
                    <a:bodyPr/>
                    <a:lstStyle/>
                    <a:p>
                      <a:pPr marL="24765">
                        <a:lnSpc>
                          <a:spcPct val="100000"/>
                        </a:lnSpc>
                      </a:pPr>
                      <a:r>
                        <a:rPr sz="900" spc="80" dirty="0">
                          <a:latin typeface="Calibri"/>
                          <a:cs typeface="Calibri"/>
                        </a:rPr>
                        <a:t>10090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130">
                        <a:lnSpc>
                          <a:spcPct val="100000"/>
                        </a:lnSpc>
                      </a:pPr>
                      <a:r>
                        <a:rPr sz="900" spc="75" dirty="0">
                          <a:latin typeface="Calibri"/>
                          <a:cs typeface="Calibri"/>
                        </a:rPr>
                        <a:t>Size</a:t>
                      </a:r>
                      <a:r>
                        <a:rPr sz="900" spc="55" dirty="0">
                          <a:latin typeface="Calibri"/>
                          <a:cs typeface="Calibri"/>
                        </a:rPr>
                        <a:t> </a:t>
                      </a:r>
                      <a:r>
                        <a:rPr sz="900" dirty="0">
                          <a:latin typeface="Calibri"/>
                          <a:cs typeface="Calibri"/>
                        </a:rPr>
                        <a:t>of</a:t>
                      </a:r>
                      <a:r>
                        <a:rPr sz="900" spc="55" dirty="0">
                          <a:latin typeface="Calibri"/>
                          <a:cs typeface="Calibri"/>
                        </a:rPr>
                        <a:t> </a:t>
                      </a:r>
                      <a:r>
                        <a:rPr sz="900" spc="60" dirty="0">
                          <a:latin typeface="Calibri"/>
                          <a:cs typeface="Calibri"/>
                        </a:rPr>
                        <a:t>house</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53975" indent="-635" algn="just">
                        <a:lnSpc>
                          <a:spcPct val="92500"/>
                        </a:lnSpc>
                        <a:spcBef>
                          <a:spcPts val="80"/>
                        </a:spcBef>
                      </a:pPr>
                      <a:r>
                        <a:rPr sz="900" spc="100" dirty="0">
                          <a:latin typeface="Calibri"/>
                          <a:cs typeface="Calibri"/>
                        </a:rPr>
                        <a:t>1000</a:t>
                      </a:r>
                      <a:r>
                        <a:rPr sz="900" spc="30" dirty="0">
                          <a:latin typeface="Calibri"/>
                          <a:cs typeface="Calibri"/>
                        </a:rPr>
                        <a:t> </a:t>
                      </a:r>
                      <a:r>
                        <a:rPr sz="900" dirty="0">
                          <a:latin typeface="Calibri"/>
                          <a:cs typeface="Calibri"/>
                        </a:rPr>
                        <a:t>to</a:t>
                      </a:r>
                      <a:r>
                        <a:rPr sz="900" spc="35" dirty="0">
                          <a:latin typeface="Calibri"/>
                          <a:cs typeface="Calibri"/>
                        </a:rPr>
                        <a:t> </a:t>
                      </a:r>
                      <a:r>
                        <a:rPr sz="900" spc="100" dirty="0">
                          <a:latin typeface="Calibri"/>
                          <a:cs typeface="Calibri"/>
                        </a:rPr>
                        <a:t>5000</a:t>
                      </a:r>
                      <a:r>
                        <a:rPr sz="900" spc="35" dirty="0">
                          <a:latin typeface="Calibri"/>
                          <a:cs typeface="Calibri"/>
                        </a:rPr>
                        <a:t> </a:t>
                      </a:r>
                      <a:r>
                        <a:rPr sz="900" spc="50" dirty="0">
                          <a:latin typeface="Calibri"/>
                          <a:cs typeface="Calibri"/>
                        </a:rPr>
                        <a:t>sq.</a:t>
                      </a:r>
                      <a:r>
                        <a:rPr sz="900" spc="40" dirty="0">
                          <a:latin typeface="Calibri"/>
                          <a:cs typeface="Calibri"/>
                        </a:rPr>
                        <a:t> </a:t>
                      </a:r>
                      <a:r>
                        <a:rPr sz="900" dirty="0">
                          <a:latin typeface="Calibri"/>
                          <a:cs typeface="Calibri"/>
                        </a:rPr>
                        <a:t>ft.</a:t>
                      </a:r>
                      <a:r>
                        <a:rPr sz="900" spc="40" dirty="0">
                          <a:latin typeface="Calibri"/>
                          <a:cs typeface="Calibri"/>
                        </a:rPr>
                        <a:t> </a:t>
                      </a:r>
                      <a:r>
                        <a:rPr sz="900" spc="25" dirty="0">
                          <a:latin typeface="Calibri"/>
                          <a:cs typeface="Calibri"/>
                        </a:rPr>
                        <a:t>(in </a:t>
                      </a:r>
                      <a:r>
                        <a:rPr sz="900" spc="100" dirty="0">
                          <a:latin typeface="Calibri"/>
                          <a:cs typeface="Calibri"/>
                        </a:rPr>
                        <a:t>100</a:t>
                      </a:r>
                      <a:r>
                        <a:rPr sz="900" spc="70" dirty="0">
                          <a:latin typeface="Calibri"/>
                          <a:cs typeface="Calibri"/>
                        </a:rPr>
                        <a:t> </a:t>
                      </a:r>
                      <a:r>
                        <a:rPr sz="900" dirty="0">
                          <a:latin typeface="Calibri"/>
                          <a:cs typeface="Calibri"/>
                        </a:rPr>
                        <a:t>sq.</a:t>
                      </a:r>
                      <a:r>
                        <a:rPr sz="900" spc="75" dirty="0">
                          <a:latin typeface="Calibri"/>
                          <a:cs typeface="Calibri"/>
                        </a:rPr>
                        <a:t> </a:t>
                      </a:r>
                      <a:r>
                        <a:rPr sz="900" dirty="0">
                          <a:latin typeface="Calibri"/>
                          <a:cs typeface="Calibri"/>
                        </a:rPr>
                        <a:t>ft.</a:t>
                      </a:r>
                      <a:r>
                        <a:rPr sz="900" spc="70" dirty="0">
                          <a:latin typeface="Calibri"/>
                          <a:cs typeface="Calibri"/>
                        </a:rPr>
                        <a:t> </a:t>
                      </a:r>
                      <a:r>
                        <a:rPr sz="900" spc="45" dirty="0">
                          <a:latin typeface="Calibri"/>
                          <a:cs typeface="Calibri"/>
                        </a:rPr>
                        <a:t>increments) </a:t>
                      </a:r>
                      <a:r>
                        <a:rPr sz="900" spc="75" dirty="0">
                          <a:latin typeface="Calibri"/>
                          <a:cs typeface="Calibri"/>
                        </a:rPr>
                        <a:t>(90</a:t>
                      </a:r>
                      <a:r>
                        <a:rPr sz="900" spc="30" dirty="0">
                          <a:latin typeface="Calibri"/>
                          <a:cs typeface="Calibri"/>
                        </a:rPr>
                        <a:t> </a:t>
                      </a:r>
                      <a:r>
                        <a:rPr sz="900" dirty="0">
                          <a:latin typeface="Calibri"/>
                          <a:cs typeface="Calibri"/>
                        </a:rPr>
                        <a:t>to</a:t>
                      </a:r>
                      <a:r>
                        <a:rPr sz="900" spc="30" dirty="0">
                          <a:latin typeface="Calibri"/>
                          <a:cs typeface="Calibri"/>
                        </a:rPr>
                        <a:t> </a:t>
                      </a:r>
                      <a:r>
                        <a:rPr sz="900" spc="100" dirty="0">
                          <a:latin typeface="Calibri"/>
                          <a:cs typeface="Calibri"/>
                        </a:rPr>
                        <a:t>460</a:t>
                      </a:r>
                      <a:r>
                        <a:rPr sz="900" spc="30" dirty="0">
                          <a:latin typeface="Calibri"/>
                          <a:cs typeface="Calibri"/>
                        </a:rPr>
                        <a:t> </a:t>
                      </a:r>
                      <a:r>
                        <a:rPr sz="900" spc="50" dirty="0">
                          <a:latin typeface="Calibri"/>
                          <a:cs typeface="Calibri"/>
                        </a:rPr>
                        <a:t>sq.</a:t>
                      </a:r>
                      <a:r>
                        <a:rPr sz="900" spc="30" dirty="0">
                          <a:latin typeface="Calibri"/>
                          <a:cs typeface="Calibri"/>
                        </a:rPr>
                        <a:t> </a:t>
                      </a:r>
                      <a:r>
                        <a:rPr sz="900" spc="-25" dirty="0">
                          <a:latin typeface="Calibri"/>
                          <a:cs typeface="Calibri"/>
                        </a:rPr>
                        <a:t>m.)</a:t>
                      </a:r>
                      <a:endParaRPr lang="en-US" sz="900" spc="-25" dirty="0">
                        <a:latin typeface="Calibri"/>
                        <a:cs typeface="Calibri"/>
                      </a:endParaRPr>
                    </a:p>
                    <a:p>
                      <a:pPr marL="24765" marR="53975" indent="-635" algn="just">
                        <a:lnSpc>
                          <a:spcPct val="92500"/>
                        </a:lnSpc>
                        <a:spcBef>
                          <a:spcPts val="80"/>
                        </a:spcBef>
                      </a:pPr>
                      <a:endParaRPr lang="en-US" sz="900" spc="-25" dirty="0">
                        <a:latin typeface="Calibri"/>
                        <a:cs typeface="Calibri"/>
                      </a:endParaRPr>
                    </a:p>
                    <a:p>
                      <a:pPr marL="24765" marR="53975" indent="-635" algn="just">
                        <a:lnSpc>
                          <a:spcPct val="92500"/>
                        </a:lnSpc>
                        <a:spcBef>
                          <a:spcPts val="80"/>
                        </a:spcBef>
                      </a:pPr>
                      <a:r>
                        <a:rPr lang="en-US" sz="900" spc="-25" dirty="0">
                          <a:highlight>
                            <a:srgbClr val="FFFF00"/>
                          </a:highlight>
                          <a:latin typeface="Calibri"/>
                          <a:cs typeface="Calibri"/>
                        </a:rPr>
                        <a:t>Input House size</a:t>
                      </a:r>
                      <a:endParaRPr sz="900" dirty="0">
                        <a:highlight>
                          <a:srgbClr val="FFFF00"/>
                        </a:highlight>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1000</a:t>
                      </a:r>
                      <a:r>
                        <a:rPr sz="900" spc="10" dirty="0">
                          <a:latin typeface="Calibri"/>
                          <a:cs typeface="Calibri"/>
                        </a:rPr>
                        <a:t> </a:t>
                      </a:r>
                      <a:r>
                        <a:rPr sz="900" spc="50" dirty="0">
                          <a:latin typeface="Calibri"/>
                          <a:cs typeface="Calibri"/>
                        </a:rPr>
                        <a:t>sq.</a:t>
                      </a:r>
                      <a:r>
                        <a:rPr sz="900" spc="15" dirty="0">
                          <a:latin typeface="Calibri"/>
                          <a:cs typeface="Calibri"/>
                        </a:rPr>
                        <a:t> </a:t>
                      </a:r>
                      <a:r>
                        <a:rPr sz="900" spc="-25" dirty="0">
                          <a:latin typeface="Calibri"/>
                          <a:cs typeface="Calibri"/>
                        </a:rPr>
                        <a:t>ft.</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41605" indent="-1270">
                        <a:lnSpc>
                          <a:spcPct val="92500"/>
                        </a:lnSpc>
                        <a:spcBef>
                          <a:spcPts val="80"/>
                        </a:spcBef>
                      </a:pPr>
                      <a:r>
                        <a:rPr sz="900" spc="75" dirty="0">
                          <a:latin typeface="Calibri"/>
                          <a:cs typeface="Calibri"/>
                        </a:rPr>
                        <a:t>This</a:t>
                      </a:r>
                      <a:r>
                        <a:rPr sz="900" spc="10" dirty="0">
                          <a:latin typeface="Calibri"/>
                          <a:cs typeface="Calibri"/>
                        </a:rPr>
                        <a:t> </a:t>
                      </a:r>
                      <a:r>
                        <a:rPr sz="900" spc="95" dirty="0">
                          <a:latin typeface="Calibri"/>
                          <a:cs typeface="Calibri"/>
                        </a:rPr>
                        <a:t>ISU</a:t>
                      </a:r>
                      <a:r>
                        <a:rPr sz="900" spc="15"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only</a:t>
                      </a:r>
                      <a:r>
                        <a:rPr sz="900" spc="15" dirty="0">
                          <a:latin typeface="Calibri"/>
                          <a:cs typeface="Calibri"/>
                        </a:rPr>
                        <a:t> </a:t>
                      </a:r>
                      <a:r>
                        <a:rPr sz="900" spc="65" dirty="0">
                          <a:latin typeface="Calibri"/>
                          <a:cs typeface="Calibri"/>
                        </a:rPr>
                        <a:t>displayed</a:t>
                      </a:r>
                      <a:r>
                        <a:rPr sz="900" spc="15" dirty="0">
                          <a:latin typeface="Calibri"/>
                          <a:cs typeface="Calibri"/>
                        </a:rPr>
                        <a:t> </a:t>
                      </a:r>
                      <a:r>
                        <a:rPr sz="900" spc="60" dirty="0">
                          <a:latin typeface="Calibri"/>
                          <a:cs typeface="Calibri"/>
                        </a:rPr>
                        <a:t>when</a:t>
                      </a:r>
                      <a:r>
                        <a:rPr sz="900" spc="15" dirty="0">
                          <a:latin typeface="Calibri"/>
                          <a:cs typeface="Calibri"/>
                        </a:rPr>
                        <a:t> </a:t>
                      </a:r>
                      <a:r>
                        <a:rPr sz="900" spc="90" dirty="0">
                          <a:latin typeface="Calibri"/>
                          <a:cs typeface="Calibri"/>
                        </a:rPr>
                        <a:t>ISU10050 </a:t>
                      </a:r>
                      <a:r>
                        <a:rPr sz="900" dirty="0">
                          <a:latin typeface="Calibri"/>
                          <a:cs typeface="Calibri"/>
                        </a:rPr>
                        <a:t>Ventilation</a:t>
                      </a:r>
                      <a:r>
                        <a:rPr sz="900" spc="120" dirty="0">
                          <a:latin typeface="Calibri"/>
                          <a:cs typeface="Calibri"/>
                        </a:rPr>
                        <a:t> </a:t>
                      </a:r>
                      <a:r>
                        <a:rPr sz="900" spc="55" dirty="0">
                          <a:latin typeface="Calibri"/>
                          <a:cs typeface="Calibri"/>
                        </a:rPr>
                        <a:t>Control</a:t>
                      </a:r>
                      <a:r>
                        <a:rPr sz="900" spc="120" dirty="0">
                          <a:latin typeface="Calibri"/>
                          <a:cs typeface="Calibri"/>
                        </a:rPr>
                        <a:t> </a:t>
                      </a:r>
                      <a:r>
                        <a:rPr sz="900" spc="55" dirty="0">
                          <a:latin typeface="Calibri"/>
                          <a:cs typeface="Calibri"/>
                        </a:rPr>
                        <a:t>Method</a:t>
                      </a:r>
                      <a:r>
                        <a:rPr sz="900" spc="120" dirty="0">
                          <a:latin typeface="Calibri"/>
                          <a:cs typeface="Calibri"/>
                        </a:rPr>
                        <a:t> </a:t>
                      </a:r>
                      <a:r>
                        <a:rPr sz="900" spc="70" dirty="0">
                          <a:latin typeface="Calibri"/>
                          <a:cs typeface="Calibri"/>
                        </a:rPr>
                        <a:t>is</a:t>
                      </a:r>
                      <a:r>
                        <a:rPr sz="900" spc="120" dirty="0">
                          <a:latin typeface="Calibri"/>
                          <a:cs typeface="Calibri"/>
                        </a:rPr>
                        <a:t> </a:t>
                      </a:r>
                      <a:r>
                        <a:rPr sz="900" spc="50" dirty="0">
                          <a:latin typeface="Calibri"/>
                          <a:cs typeface="Calibri"/>
                        </a:rPr>
                        <a:t>set</a:t>
                      </a:r>
                      <a:r>
                        <a:rPr sz="900" spc="120" dirty="0">
                          <a:latin typeface="Calibri"/>
                          <a:cs typeface="Calibri"/>
                        </a:rPr>
                        <a:t> </a:t>
                      </a:r>
                      <a:r>
                        <a:rPr sz="900" spc="-25" dirty="0">
                          <a:latin typeface="Calibri"/>
                          <a:cs typeface="Calibri"/>
                        </a:rPr>
                        <a:t>to</a:t>
                      </a:r>
                      <a:r>
                        <a:rPr sz="900" spc="80" dirty="0">
                          <a:latin typeface="Calibri"/>
                          <a:cs typeface="Calibri"/>
                        </a:rPr>
                        <a:t> ASHRAE.</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662902">
                <a:tc>
                  <a:txBody>
                    <a:bodyPr/>
                    <a:lstStyle/>
                    <a:p>
                      <a:pPr marL="24765">
                        <a:lnSpc>
                          <a:spcPct val="100000"/>
                        </a:lnSpc>
                      </a:pPr>
                      <a:r>
                        <a:rPr sz="900" spc="80" dirty="0">
                          <a:latin typeface="Calibri"/>
                          <a:cs typeface="Calibri"/>
                        </a:rPr>
                        <a:t>10100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915"/>
                        </a:lnSpc>
                        <a:spcBef>
                          <a:spcPts val="30"/>
                        </a:spcBef>
                      </a:pPr>
                      <a:r>
                        <a:rPr sz="800" spc="55" dirty="0">
                          <a:latin typeface="Calibri"/>
                          <a:cs typeface="Calibri"/>
                        </a:rPr>
                        <a:t>Enter</a:t>
                      </a:r>
                      <a:r>
                        <a:rPr sz="800" spc="25" dirty="0">
                          <a:latin typeface="Calibri"/>
                          <a:cs typeface="Calibri"/>
                        </a:rPr>
                        <a:t> </a:t>
                      </a:r>
                      <a:r>
                        <a:rPr sz="800" spc="55" dirty="0">
                          <a:latin typeface="Calibri"/>
                          <a:cs typeface="Calibri"/>
                        </a:rPr>
                        <a:t>Equipment</a:t>
                      </a:r>
                      <a:endParaRPr sz="800">
                        <a:latin typeface="Calibri"/>
                        <a:cs typeface="Calibri"/>
                      </a:endParaRPr>
                    </a:p>
                    <a:p>
                      <a:pPr marL="24765">
                        <a:lnSpc>
                          <a:spcPts val="1035"/>
                        </a:lnSpc>
                      </a:pPr>
                      <a:r>
                        <a:rPr sz="900" dirty="0">
                          <a:latin typeface="Calibri"/>
                          <a:cs typeface="Calibri"/>
                        </a:rPr>
                        <a:t>Ventilation</a:t>
                      </a:r>
                      <a:r>
                        <a:rPr sz="900" spc="170" dirty="0">
                          <a:latin typeface="Calibri"/>
                          <a:cs typeface="Calibri"/>
                        </a:rPr>
                        <a:t>  </a:t>
                      </a:r>
                      <a:r>
                        <a:rPr sz="900" spc="40" dirty="0">
                          <a:latin typeface="Calibri"/>
                          <a:cs typeface="Calibri"/>
                        </a:rPr>
                        <a:t>Rate</a:t>
                      </a:r>
                      <a:endParaRPr sz="900">
                        <a:latin typeface="Calibri"/>
                        <a:cs typeface="Calibri"/>
                      </a:endParaRPr>
                    </a:p>
                  </a:txBody>
                  <a:tcPr marL="0" marR="0" marT="3752"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00" dirty="0">
                          <a:latin typeface="Calibri"/>
                          <a:cs typeface="Calibri"/>
                        </a:rPr>
                        <a:t>30</a:t>
                      </a:r>
                      <a:r>
                        <a:rPr sz="900" spc="25" dirty="0">
                          <a:latin typeface="Calibri"/>
                          <a:cs typeface="Calibri"/>
                        </a:rPr>
                        <a:t> </a:t>
                      </a:r>
                      <a:r>
                        <a:rPr sz="900" dirty="0">
                          <a:latin typeface="Calibri"/>
                          <a:cs typeface="Calibri"/>
                        </a:rPr>
                        <a:t>to</a:t>
                      </a:r>
                      <a:r>
                        <a:rPr sz="900" spc="25" dirty="0">
                          <a:latin typeface="Calibri"/>
                          <a:cs typeface="Calibri"/>
                        </a:rPr>
                        <a:t> </a:t>
                      </a:r>
                      <a:r>
                        <a:rPr sz="900" spc="100" dirty="0">
                          <a:latin typeface="Calibri"/>
                          <a:cs typeface="Calibri"/>
                        </a:rPr>
                        <a:t>350</a:t>
                      </a:r>
                      <a:r>
                        <a:rPr sz="900" spc="25" dirty="0">
                          <a:latin typeface="Calibri"/>
                          <a:cs typeface="Calibri"/>
                        </a:rPr>
                        <a:t> </a:t>
                      </a:r>
                      <a:r>
                        <a:rPr sz="900" spc="114" dirty="0">
                          <a:latin typeface="Calibri"/>
                          <a:cs typeface="Calibri"/>
                        </a:rPr>
                        <a:t>CFM</a:t>
                      </a:r>
                      <a:r>
                        <a:rPr sz="900" spc="30" dirty="0">
                          <a:latin typeface="Calibri"/>
                          <a:cs typeface="Calibri"/>
                        </a:rPr>
                        <a:t> </a:t>
                      </a:r>
                      <a:r>
                        <a:rPr sz="900" spc="50" dirty="0">
                          <a:latin typeface="Calibri"/>
                          <a:cs typeface="Calibri"/>
                        </a:rPr>
                        <a:t>(in</a:t>
                      </a:r>
                      <a:r>
                        <a:rPr sz="900" spc="20" dirty="0">
                          <a:latin typeface="Calibri"/>
                          <a:cs typeface="Calibri"/>
                        </a:rPr>
                        <a:t> </a:t>
                      </a:r>
                      <a:r>
                        <a:rPr sz="900" spc="50" dirty="0">
                          <a:latin typeface="Calibri"/>
                          <a:cs typeface="Calibri"/>
                        </a:rPr>
                        <a:t>5</a:t>
                      </a:r>
                      <a:endParaRPr sz="900" dirty="0">
                        <a:latin typeface="Calibri"/>
                        <a:cs typeface="Calibri"/>
                      </a:endParaRPr>
                    </a:p>
                    <a:p>
                      <a:pPr marL="24765" marR="307975">
                        <a:lnSpc>
                          <a:spcPts val="1000"/>
                        </a:lnSpc>
                        <a:spcBef>
                          <a:spcPts val="60"/>
                        </a:spcBef>
                      </a:pPr>
                      <a:r>
                        <a:rPr sz="900" spc="114" dirty="0">
                          <a:latin typeface="Calibri"/>
                          <a:cs typeface="Calibri"/>
                        </a:rPr>
                        <a:t>CFM</a:t>
                      </a:r>
                      <a:r>
                        <a:rPr sz="900" spc="15" dirty="0">
                          <a:latin typeface="Calibri"/>
                          <a:cs typeface="Calibri"/>
                        </a:rPr>
                        <a:t> </a:t>
                      </a:r>
                      <a:r>
                        <a:rPr sz="900" spc="45" dirty="0">
                          <a:latin typeface="Calibri"/>
                          <a:cs typeface="Calibri"/>
                        </a:rPr>
                        <a:t>increments) </a:t>
                      </a:r>
                      <a:r>
                        <a:rPr sz="900" spc="85" dirty="0">
                          <a:latin typeface="Calibri"/>
                          <a:cs typeface="Calibri"/>
                        </a:rPr>
                        <a:t>(850</a:t>
                      </a:r>
                      <a:r>
                        <a:rPr sz="900" spc="10" dirty="0">
                          <a:latin typeface="Calibri"/>
                          <a:cs typeface="Calibri"/>
                        </a:rPr>
                        <a:t> </a:t>
                      </a:r>
                      <a:r>
                        <a:rPr sz="900" spc="110" dirty="0">
                          <a:latin typeface="Calibri"/>
                          <a:cs typeface="Calibri"/>
                        </a:rPr>
                        <a:t>-</a:t>
                      </a:r>
                      <a:r>
                        <a:rPr sz="900" spc="10" dirty="0">
                          <a:latin typeface="Calibri"/>
                          <a:cs typeface="Calibri"/>
                        </a:rPr>
                        <a:t> </a:t>
                      </a:r>
                      <a:r>
                        <a:rPr sz="900" spc="100" dirty="0">
                          <a:latin typeface="Calibri"/>
                          <a:cs typeface="Calibri"/>
                        </a:rPr>
                        <a:t>9900</a:t>
                      </a:r>
                      <a:r>
                        <a:rPr sz="900" spc="10" dirty="0">
                          <a:latin typeface="Calibri"/>
                          <a:cs typeface="Calibri"/>
                        </a:rPr>
                        <a:t> </a:t>
                      </a:r>
                      <a:r>
                        <a:rPr sz="900" spc="85" dirty="0">
                          <a:latin typeface="Calibri"/>
                          <a:cs typeface="Calibri"/>
                        </a:rPr>
                        <a:t>LPM)</a:t>
                      </a:r>
                      <a:endParaRPr lang="en-US" sz="900" spc="85" dirty="0">
                        <a:latin typeface="Calibri"/>
                        <a:cs typeface="Calibri"/>
                      </a:endParaRPr>
                    </a:p>
                    <a:p>
                      <a:pPr marL="24765" marR="307975" lvl="0" indent="0" algn="just" defTabSz="914400" eaLnBrk="1" fontAlgn="auto" latinLnBrk="0" hangingPunct="1">
                        <a:lnSpc>
                          <a:spcPts val="1000"/>
                        </a:lnSpc>
                        <a:spcBef>
                          <a:spcPts val="60"/>
                        </a:spcBef>
                        <a:spcAft>
                          <a:spcPts val="0"/>
                        </a:spcAft>
                        <a:buClrTx/>
                        <a:buSzTx/>
                        <a:buFontTx/>
                        <a:buNone/>
                        <a:tabLst/>
                        <a:defRPr/>
                      </a:pPr>
                      <a:r>
                        <a:rPr lang="en-US" sz="900" spc="-25" dirty="0">
                          <a:highlight>
                            <a:srgbClr val="FFFF00"/>
                          </a:highlight>
                          <a:latin typeface="+mn-lt"/>
                          <a:cs typeface="Calibri"/>
                        </a:rPr>
                        <a:t>Input ventilation CFM</a:t>
                      </a:r>
                      <a:endParaRPr lang="en-US" sz="900" dirty="0">
                        <a:highlight>
                          <a:srgbClr val="FFFF00"/>
                        </a:highlight>
                        <a:latin typeface="+mn-lt"/>
                        <a:cs typeface="Calibri"/>
                      </a:endParaRPr>
                    </a:p>
                    <a:p>
                      <a:pPr marL="24765" marR="307975">
                        <a:lnSpc>
                          <a:spcPts val="1000"/>
                        </a:lnSpc>
                        <a:spcBef>
                          <a:spcPts val="60"/>
                        </a:spcBef>
                      </a:pP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150</a:t>
                      </a:r>
                      <a:r>
                        <a:rPr sz="900" spc="10" dirty="0">
                          <a:latin typeface="Calibri"/>
                          <a:cs typeface="Calibri"/>
                        </a:rPr>
                        <a:t> </a:t>
                      </a:r>
                      <a:r>
                        <a:rPr sz="900" spc="95" dirty="0">
                          <a:latin typeface="Calibri"/>
                          <a:cs typeface="Calibri"/>
                        </a:rPr>
                        <a:t>CFM</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8100" indent="-635">
                        <a:lnSpc>
                          <a:spcPct val="92600"/>
                        </a:lnSpc>
                        <a:spcBef>
                          <a:spcPts val="80"/>
                        </a:spcBef>
                      </a:pPr>
                      <a:r>
                        <a:rPr sz="900" spc="75" dirty="0">
                          <a:latin typeface="Calibri"/>
                          <a:cs typeface="Calibri"/>
                        </a:rPr>
                        <a:t>This</a:t>
                      </a:r>
                      <a:r>
                        <a:rPr sz="900" spc="10" dirty="0">
                          <a:latin typeface="Calibri"/>
                          <a:cs typeface="Calibri"/>
                        </a:rPr>
                        <a:t> </a:t>
                      </a:r>
                      <a:r>
                        <a:rPr sz="900" spc="95" dirty="0">
                          <a:latin typeface="Calibri"/>
                          <a:cs typeface="Calibri"/>
                        </a:rPr>
                        <a:t>ISU</a:t>
                      </a:r>
                      <a:r>
                        <a:rPr sz="900" spc="15"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only</a:t>
                      </a:r>
                      <a:r>
                        <a:rPr sz="900" spc="15" dirty="0">
                          <a:latin typeface="Calibri"/>
                          <a:cs typeface="Calibri"/>
                        </a:rPr>
                        <a:t> </a:t>
                      </a:r>
                      <a:r>
                        <a:rPr sz="900" spc="65" dirty="0">
                          <a:latin typeface="Calibri"/>
                          <a:cs typeface="Calibri"/>
                        </a:rPr>
                        <a:t>displayed</a:t>
                      </a:r>
                      <a:r>
                        <a:rPr sz="900" spc="15" dirty="0">
                          <a:latin typeface="Calibri"/>
                          <a:cs typeface="Calibri"/>
                        </a:rPr>
                        <a:t> </a:t>
                      </a:r>
                      <a:r>
                        <a:rPr sz="900" spc="60" dirty="0">
                          <a:latin typeface="Calibri"/>
                          <a:cs typeface="Calibri"/>
                        </a:rPr>
                        <a:t>when</a:t>
                      </a:r>
                      <a:r>
                        <a:rPr sz="900" spc="15" dirty="0">
                          <a:latin typeface="Calibri"/>
                          <a:cs typeface="Calibri"/>
                        </a:rPr>
                        <a:t> </a:t>
                      </a:r>
                      <a:r>
                        <a:rPr sz="900" spc="90" dirty="0">
                          <a:latin typeface="Calibri"/>
                          <a:cs typeface="Calibri"/>
                        </a:rPr>
                        <a:t>ISU10050 </a:t>
                      </a:r>
                      <a:r>
                        <a:rPr sz="900" spc="50" dirty="0">
                          <a:latin typeface="Calibri"/>
                          <a:cs typeface="Calibri"/>
                        </a:rPr>
                        <a:t>Ventilation</a:t>
                      </a:r>
                      <a:r>
                        <a:rPr sz="900" spc="-15" dirty="0">
                          <a:latin typeface="Calibri"/>
                          <a:cs typeface="Calibri"/>
                        </a:rPr>
                        <a:t> </a:t>
                      </a:r>
                      <a:r>
                        <a:rPr sz="900" spc="60" dirty="0">
                          <a:latin typeface="Calibri"/>
                          <a:cs typeface="Calibri"/>
                        </a:rPr>
                        <a:t>Control</a:t>
                      </a:r>
                      <a:r>
                        <a:rPr sz="900" spc="-15" dirty="0">
                          <a:latin typeface="Calibri"/>
                          <a:cs typeface="Calibri"/>
                        </a:rPr>
                        <a:t> </a:t>
                      </a:r>
                      <a:r>
                        <a:rPr sz="900" spc="55" dirty="0">
                          <a:latin typeface="Calibri"/>
                          <a:cs typeface="Calibri"/>
                        </a:rPr>
                        <a:t>Method</a:t>
                      </a:r>
                      <a:r>
                        <a:rPr sz="900" spc="-15" dirty="0">
                          <a:latin typeface="Calibri"/>
                          <a:cs typeface="Calibri"/>
                        </a:rPr>
                        <a:t> </a:t>
                      </a:r>
                      <a:r>
                        <a:rPr sz="900" spc="70" dirty="0">
                          <a:latin typeface="Calibri"/>
                          <a:cs typeface="Calibri"/>
                        </a:rPr>
                        <a:t>is</a:t>
                      </a:r>
                      <a:r>
                        <a:rPr sz="900" spc="-15" dirty="0">
                          <a:latin typeface="Calibri"/>
                          <a:cs typeface="Calibri"/>
                        </a:rPr>
                        <a:t> </a:t>
                      </a:r>
                      <a:r>
                        <a:rPr sz="900" spc="50" dirty="0">
                          <a:latin typeface="Calibri"/>
                          <a:cs typeface="Calibri"/>
                        </a:rPr>
                        <a:t>set</a:t>
                      </a:r>
                      <a:r>
                        <a:rPr sz="900" spc="-15" dirty="0">
                          <a:latin typeface="Calibri"/>
                          <a:cs typeface="Calibri"/>
                        </a:rPr>
                        <a:t> </a:t>
                      </a:r>
                      <a:r>
                        <a:rPr sz="900" dirty="0">
                          <a:latin typeface="Calibri"/>
                          <a:cs typeface="Calibri"/>
                        </a:rPr>
                        <a:t>to</a:t>
                      </a:r>
                      <a:r>
                        <a:rPr sz="900" spc="-15" dirty="0">
                          <a:latin typeface="Calibri"/>
                          <a:cs typeface="Calibri"/>
                        </a:rPr>
                        <a:t> </a:t>
                      </a:r>
                      <a:r>
                        <a:rPr sz="900" spc="100" dirty="0">
                          <a:latin typeface="Calibri"/>
                          <a:cs typeface="Calibri"/>
                        </a:rPr>
                        <a:t>ASHRAE </a:t>
                      </a:r>
                      <a:r>
                        <a:rPr sz="900" spc="55" dirty="0">
                          <a:latin typeface="Calibri"/>
                          <a:cs typeface="Calibri"/>
                        </a:rPr>
                        <a:t>(Residential</a:t>
                      </a:r>
                      <a:r>
                        <a:rPr sz="900" spc="60" dirty="0">
                          <a:latin typeface="Calibri"/>
                          <a:cs typeface="Calibri"/>
                        </a:rPr>
                        <a:t> </a:t>
                      </a:r>
                      <a:r>
                        <a:rPr sz="900" dirty="0">
                          <a:latin typeface="Calibri"/>
                          <a:cs typeface="Calibri"/>
                        </a:rPr>
                        <a:t>only).</a:t>
                      </a:r>
                      <a:r>
                        <a:rPr sz="900" spc="65" dirty="0">
                          <a:latin typeface="Calibri"/>
                          <a:cs typeface="Calibri"/>
                        </a:rPr>
                        <a:t> </a:t>
                      </a:r>
                      <a:r>
                        <a:rPr sz="900" spc="70" dirty="0">
                          <a:latin typeface="Calibri"/>
                          <a:cs typeface="Calibri"/>
                        </a:rPr>
                        <a:t>This is</a:t>
                      </a:r>
                      <a:r>
                        <a:rPr sz="900" spc="60" dirty="0">
                          <a:latin typeface="Calibri"/>
                          <a:cs typeface="Calibri"/>
                        </a:rPr>
                        <a:t> </a:t>
                      </a:r>
                      <a:r>
                        <a:rPr sz="900" dirty="0">
                          <a:latin typeface="Calibri"/>
                          <a:cs typeface="Calibri"/>
                        </a:rPr>
                        <a:t>the</a:t>
                      </a:r>
                      <a:r>
                        <a:rPr sz="900" spc="70" dirty="0">
                          <a:latin typeface="Calibri"/>
                          <a:cs typeface="Calibri"/>
                        </a:rPr>
                        <a:t> </a:t>
                      </a:r>
                      <a:r>
                        <a:rPr sz="900" spc="114" dirty="0">
                          <a:latin typeface="Calibri"/>
                          <a:cs typeface="Calibri"/>
                        </a:rPr>
                        <a:t>CFM</a:t>
                      </a:r>
                      <a:r>
                        <a:rPr sz="900" spc="70" dirty="0">
                          <a:latin typeface="Calibri"/>
                          <a:cs typeface="Calibri"/>
                        </a:rPr>
                        <a:t> </a:t>
                      </a:r>
                      <a:r>
                        <a:rPr sz="900" spc="60" dirty="0">
                          <a:latin typeface="Calibri"/>
                          <a:cs typeface="Calibri"/>
                        </a:rPr>
                        <a:t>rating</a:t>
                      </a:r>
                      <a:r>
                        <a:rPr sz="900" spc="65" dirty="0">
                          <a:latin typeface="Calibri"/>
                          <a:cs typeface="Calibri"/>
                        </a:rPr>
                        <a:t> </a:t>
                      </a:r>
                      <a:r>
                        <a:rPr sz="900" spc="-25" dirty="0">
                          <a:latin typeface="Calibri"/>
                          <a:cs typeface="Calibri"/>
                        </a:rPr>
                        <a:t>of</a:t>
                      </a:r>
                      <a:r>
                        <a:rPr sz="900" spc="50" dirty="0">
                          <a:latin typeface="Calibri"/>
                          <a:cs typeface="Calibri"/>
                        </a:rPr>
                        <a:t> the</a:t>
                      </a:r>
                      <a:r>
                        <a:rPr sz="900" spc="285" dirty="0">
                          <a:latin typeface="Calibri"/>
                          <a:cs typeface="Calibri"/>
                        </a:rPr>
                        <a:t> </a:t>
                      </a:r>
                      <a:r>
                        <a:rPr sz="900" dirty="0">
                          <a:latin typeface="Calibri"/>
                          <a:cs typeface="Calibri"/>
                        </a:rPr>
                        <a:t>ventilation</a:t>
                      </a:r>
                      <a:r>
                        <a:rPr sz="900" spc="275" dirty="0">
                          <a:latin typeface="Calibri"/>
                          <a:cs typeface="Calibri"/>
                        </a:rPr>
                        <a:t> </a:t>
                      </a:r>
                      <a:r>
                        <a:rPr sz="900" spc="40" dirty="0">
                          <a:latin typeface="Calibri"/>
                          <a:cs typeface="Calibri"/>
                        </a:rPr>
                        <a:t>equipment.</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r h="3302000">
                <a:tc>
                  <a:txBody>
                    <a:bodyPr/>
                    <a:lstStyle/>
                    <a:p>
                      <a:pPr marL="24765">
                        <a:lnSpc>
                          <a:spcPct val="100000"/>
                        </a:lnSpc>
                      </a:pPr>
                      <a:r>
                        <a:rPr sz="900" spc="85" dirty="0">
                          <a:latin typeface="Calibri"/>
                          <a:cs typeface="Calibri"/>
                        </a:rPr>
                        <a:t>10125</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93370" indent="-635">
                        <a:lnSpc>
                          <a:spcPts val="1000"/>
                        </a:lnSpc>
                        <a:spcBef>
                          <a:spcPts val="100"/>
                        </a:spcBef>
                      </a:pPr>
                      <a:r>
                        <a:rPr sz="900" spc="-10" dirty="0">
                          <a:latin typeface="Calibri"/>
                          <a:cs typeface="Calibri"/>
                        </a:rPr>
                        <a:t>Ventilation</a:t>
                      </a:r>
                      <a:r>
                        <a:rPr sz="900" spc="35" dirty="0">
                          <a:latin typeface="Calibri"/>
                          <a:cs typeface="Calibri"/>
                        </a:rPr>
                        <a:t> Priority</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110" dirty="0">
                          <a:highlight>
                            <a:srgbClr val="FFFF00"/>
                          </a:highlight>
                          <a:latin typeface="Calibri"/>
                          <a:cs typeface="Calibri"/>
                        </a:rPr>
                        <a:t>ASHRAE</a:t>
                      </a:r>
                      <a:r>
                        <a:rPr sz="900" spc="10" dirty="0">
                          <a:highlight>
                            <a:srgbClr val="FFFF00"/>
                          </a:highlight>
                          <a:latin typeface="Calibri"/>
                          <a:cs typeface="Calibri"/>
                        </a:rPr>
                        <a:t> </a:t>
                      </a:r>
                      <a:r>
                        <a:rPr sz="900" spc="70" dirty="0">
                          <a:highlight>
                            <a:srgbClr val="FFFF00"/>
                          </a:highlight>
                          <a:latin typeface="Calibri"/>
                          <a:cs typeface="Calibri"/>
                        </a:rPr>
                        <a:t>is</a:t>
                      </a:r>
                      <a:r>
                        <a:rPr sz="900" spc="10" dirty="0">
                          <a:highlight>
                            <a:srgbClr val="FFFF00"/>
                          </a:highlight>
                          <a:latin typeface="Calibri"/>
                          <a:cs typeface="Calibri"/>
                        </a:rPr>
                        <a:t> </a:t>
                      </a:r>
                      <a:r>
                        <a:rPr sz="900" spc="-10" dirty="0">
                          <a:highlight>
                            <a:srgbClr val="FFFF00"/>
                          </a:highlight>
                          <a:latin typeface="Calibri"/>
                          <a:cs typeface="Calibri"/>
                        </a:rPr>
                        <a:t>Priority</a:t>
                      </a:r>
                      <a:endParaRPr sz="900" dirty="0">
                        <a:highlight>
                          <a:srgbClr val="FFFF00"/>
                        </a:highlight>
                        <a:latin typeface="Calibri"/>
                        <a:cs typeface="Calibri"/>
                      </a:endParaRPr>
                    </a:p>
                    <a:p>
                      <a:pPr marL="177165" marR="424815" indent="-152400">
                        <a:lnSpc>
                          <a:spcPts val="1000"/>
                        </a:lnSpc>
                        <a:spcBef>
                          <a:spcPts val="55"/>
                        </a:spcBef>
                        <a:buFont typeface="Calibri"/>
                        <a:buChar char="•"/>
                        <a:tabLst>
                          <a:tab pos="177800" algn="l"/>
                        </a:tabLst>
                      </a:pPr>
                      <a:r>
                        <a:rPr sz="900" spc="80" dirty="0">
                          <a:latin typeface="Calibri"/>
                          <a:cs typeface="Calibri"/>
                        </a:rPr>
                        <a:t>Lockouts</a:t>
                      </a:r>
                      <a:r>
                        <a:rPr sz="900" spc="10" dirty="0">
                          <a:latin typeface="Calibri"/>
                          <a:cs typeface="Calibri"/>
                        </a:rPr>
                        <a:t> </a:t>
                      </a:r>
                      <a:r>
                        <a:rPr sz="900" spc="25" dirty="0">
                          <a:latin typeface="Calibri"/>
                          <a:cs typeface="Calibri"/>
                        </a:rPr>
                        <a:t>are </a:t>
                      </a:r>
                      <a:r>
                        <a:rPr sz="900" spc="-10" dirty="0">
                          <a:latin typeface="Calibri"/>
                          <a:cs typeface="Calibri"/>
                        </a:rPr>
                        <a:t>priority</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10" dirty="0">
                          <a:latin typeface="Calibri"/>
                          <a:cs typeface="Calibri"/>
                        </a:rPr>
                        <a:t>ASHRAE</a:t>
                      </a:r>
                      <a:r>
                        <a:rPr sz="900" spc="15" dirty="0">
                          <a:latin typeface="Calibri"/>
                          <a:cs typeface="Calibri"/>
                        </a:rPr>
                        <a:t> </a:t>
                      </a:r>
                      <a:r>
                        <a:rPr sz="900" spc="40" dirty="0">
                          <a:latin typeface="Calibri"/>
                          <a:cs typeface="Calibri"/>
                        </a:rPr>
                        <a:t>is</a:t>
                      </a:r>
                      <a:endParaRPr sz="900">
                        <a:latin typeface="Calibri"/>
                        <a:cs typeface="Calibri"/>
                      </a:endParaRPr>
                    </a:p>
                    <a:p>
                      <a:pPr marL="24765">
                        <a:lnSpc>
                          <a:spcPts val="1040"/>
                        </a:lnSpc>
                      </a:pPr>
                      <a:r>
                        <a:rPr sz="900" spc="35" dirty="0">
                          <a:latin typeface="Calibri"/>
                          <a:cs typeface="Calibri"/>
                        </a:rPr>
                        <a:t>Priority</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0640">
                        <a:lnSpc>
                          <a:spcPts val="1000"/>
                        </a:lnSpc>
                        <a:spcBef>
                          <a:spcPts val="100"/>
                        </a:spcBef>
                      </a:pPr>
                      <a:r>
                        <a:rPr sz="900" spc="80" dirty="0">
                          <a:latin typeface="Calibri"/>
                          <a:cs typeface="Calibri"/>
                        </a:rPr>
                        <a:t>Lockouts</a:t>
                      </a:r>
                      <a:r>
                        <a:rPr sz="900" spc="90" dirty="0">
                          <a:latin typeface="Calibri"/>
                          <a:cs typeface="Calibri"/>
                        </a:rPr>
                        <a:t> </a:t>
                      </a:r>
                      <a:r>
                        <a:rPr sz="900" dirty="0">
                          <a:latin typeface="Calibri"/>
                          <a:cs typeface="Calibri"/>
                        </a:rPr>
                        <a:t>are</a:t>
                      </a:r>
                      <a:r>
                        <a:rPr sz="900" spc="95" dirty="0">
                          <a:latin typeface="Calibri"/>
                          <a:cs typeface="Calibri"/>
                        </a:rPr>
                        <a:t> </a:t>
                      </a:r>
                      <a:r>
                        <a:rPr sz="900" dirty="0">
                          <a:latin typeface="Calibri"/>
                          <a:cs typeface="Calibri"/>
                        </a:rPr>
                        <a:t>Priority:</a:t>
                      </a:r>
                      <a:r>
                        <a:rPr sz="900" spc="95" dirty="0">
                          <a:latin typeface="Calibri"/>
                          <a:cs typeface="Calibri"/>
                        </a:rPr>
                        <a:t> </a:t>
                      </a:r>
                      <a:r>
                        <a:rPr sz="900" spc="65" dirty="0">
                          <a:latin typeface="Calibri"/>
                          <a:cs typeface="Calibri"/>
                        </a:rPr>
                        <a:t>The</a:t>
                      </a:r>
                      <a:r>
                        <a:rPr sz="900" spc="85" dirty="0">
                          <a:latin typeface="Calibri"/>
                          <a:cs typeface="Calibri"/>
                        </a:rPr>
                        <a:t> </a:t>
                      </a:r>
                      <a:r>
                        <a:rPr sz="900" spc="55" dirty="0">
                          <a:latin typeface="Calibri"/>
                          <a:cs typeface="Calibri"/>
                        </a:rPr>
                        <a:t>thermostat</a:t>
                      </a:r>
                      <a:r>
                        <a:rPr sz="900" spc="90" dirty="0">
                          <a:latin typeface="Calibri"/>
                          <a:cs typeface="Calibri"/>
                        </a:rPr>
                        <a:t> </a:t>
                      </a:r>
                      <a:r>
                        <a:rPr sz="900" spc="65" dirty="0">
                          <a:latin typeface="Calibri"/>
                          <a:cs typeface="Calibri"/>
                        </a:rPr>
                        <a:t>places </a:t>
                      </a:r>
                      <a:r>
                        <a:rPr sz="900" spc="80" dirty="0">
                          <a:latin typeface="Calibri"/>
                          <a:cs typeface="Calibri"/>
                        </a:rPr>
                        <a:t>a </a:t>
                      </a:r>
                      <a:r>
                        <a:rPr sz="900" dirty="0">
                          <a:latin typeface="Calibri"/>
                          <a:cs typeface="Calibri"/>
                        </a:rPr>
                        <a:t>priority</a:t>
                      </a:r>
                      <a:r>
                        <a:rPr sz="900" spc="80" dirty="0">
                          <a:latin typeface="Calibri"/>
                          <a:cs typeface="Calibri"/>
                        </a:rPr>
                        <a:t> </a:t>
                      </a:r>
                      <a:r>
                        <a:rPr sz="900" spc="65" dirty="0">
                          <a:latin typeface="Calibri"/>
                          <a:cs typeface="Calibri"/>
                        </a:rPr>
                        <a:t>on</a:t>
                      </a:r>
                      <a:r>
                        <a:rPr sz="900" spc="85" dirty="0">
                          <a:latin typeface="Calibri"/>
                          <a:cs typeface="Calibri"/>
                        </a:rPr>
                        <a:t> </a:t>
                      </a:r>
                      <a:r>
                        <a:rPr sz="900" spc="60" dirty="0">
                          <a:latin typeface="Calibri"/>
                          <a:cs typeface="Calibri"/>
                        </a:rPr>
                        <a:t>lockouts</a:t>
                      </a:r>
                      <a:r>
                        <a:rPr sz="900" spc="90" dirty="0">
                          <a:latin typeface="Calibri"/>
                          <a:cs typeface="Calibri"/>
                        </a:rPr>
                        <a:t> </a:t>
                      </a:r>
                      <a:r>
                        <a:rPr sz="900" spc="65" dirty="0">
                          <a:latin typeface="Calibri"/>
                          <a:cs typeface="Calibri"/>
                        </a:rPr>
                        <a:t>versus</a:t>
                      </a:r>
                      <a:r>
                        <a:rPr sz="900" spc="85" dirty="0">
                          <a:latin typeface="Calibri"/>
                          <a:cs typeface="Calibri"/>
                        </a:rPr>
                        <a:t> </a:t>
                      </a:r>
                      <a:r>
                        <a:rPr sz="900" dirty="0">
                          <a:latin typeface="Calibri"/>
                          <a:cs typeface="Calibri"/>
                        </a:rPr>
                        <a:t>the</a:t>
                      </a:r>
                      <a:r>
                        <a:rPr sz="900" spc="80" dirty="0">
                          <a:latin typeface="Calibri"/>
                          <a:cs typeface="Calibri"/>
                        </a:rPr>
                        <a:t> </a:t>
                      </a:r>
                      <a:r>
                        <a:rPr sz="900" spc="100" dirty="0">
                          <a:latin typeface="Calibri"/>
                          <a:cs typeface="Calibri"/>
                        </a:rPr>
                        <a:t>ASHRAE</a:t>
                      </a:r>
                      <a:endParaRPr sz="900">
                        <a:latin typeface="Calibri"/>
                        <a:cs typeface="Calibri"/>
                      </a:endParaRPr>
                    </a:p>
                    <a:p>
                      <a:pPr marL="24765">
                        <a:lnSpc>
                          <a:spcPts val="940"/>
                        </a:lnSpc>
                      </a:pPr>
                      <a:r>
                        <a:rPr sz="900" spc="70" dirty="0">
                          <a:latin typeface="Calibri"/>
                          <a:cs typeface="Calibri"/>
                        </a:rPr>
                        <a:t>62.2</a:t>
                      </a:r>
                      <a:r>
                        <a:rPr sz="900" spc="30" dirty="0">
                          <a:latin typeface="Calibri"/>
                          <a:cs typeface="Calibri"/>
                        </a:rPr>
                        <a:t> </a:t>
                      </a:r>
                      <a:r>
                        <a:rPr sz="900" spc="45" dirty="0">
                          <a:latin typeface="Calibri"/>
                          <a:cs typeface="Calibri"/>
                        </a:rPr>
                        <a:t>ventilation</a:t>
                      </a:r>
                      <a:r>
                        <a:rPr sz="900" spc="30" dirty="0">
                          <a:latin typeface="Calibri"/>
                          <a:cs typeface="Calibri"/>
                        </a:rPr>
                        <a:t> </a:t>
                      </a:r>
                      <a:r>
                        <a:rPr sz="900" spc="55" dirty="0">
                          <a:latin typeface="Calibri"/>
                          <a:cs typeface="Calibri"/>
                        </a:rPr>
                        <a:t>standard.</a:t>
                      </a:r>
                      <a:r>
                        <a:rPr sz="900" spc="35" dirty="0">
                          <a:latin typeface="Calibri"/>
                          <a:cs typeface="Calibri"/>
                        </a:rPr>
                        <a:t> </a:t>
                      </a:r>
                      <a:r>
                        <a:rPr sz="900" spc="65" dirty="0">
                          <a:latin typeface="Calibri"/>
                          <a:cs typeface="Calibri"/>
                        </a:rPr>
                        <a:t>The</a:t>
                      </a:r>
                      <a:r>
                        <a:rPr sz="900" spc="30" dirty="0">
                          <a:latin typeface="Calibri"/>
                          <a:cs typeface="Calibri"/>
                        </a:rPr>
                        <a:t> </a:t>
                      </a:r>
                      <a:r>
                        <a:rPr sz="900" spc="45" dirty="0">
                          <a:latin typeface="Calibri"/>
                          <a:cs typeface="Calibri"/>
                        </a:rPr>
                        <a:t>thermostat</a:t>
                      </a:r>
                      <a:endParaRPr sz="900">
                        <a:latin typeface="Calibri"/>
                        <a:cs typeface="Calibri"/>
                      </a:endParaRPr>
                    </a:p>
                    <a:p>
                      <a:pPr marL="24765" marR="38100">
                        <a:lnSpc>
                          <a:spcPct val="92500"/>
                        </a:lnSpc>
                        <a:spcBef>
                          <a:spcPts val="40"/>
                        </a:spcBef>
                      </a:pPr>
                      <a:r>
                        <a:rPr sz="900" dirty="0">
                          <a:latin typeface="Calibri"/>
                          <a:cs typeface="Calibri"/>
                        </a:rPr>
                        <a:t>will</a:t>
                      </a:r>
                      <a:r>
                        <a:rPr sz="900" spc="150" dirty="0">
                          <a:latin typeface="Calibri"/>
                          <a:cs typeface="Calibri"/>
                        </a:rPr>
                        <a:t> </a:t>
                      </a:r>
                      <a:r>
                        <a:rPr sz="900" spc="50" dirty="0">
                          <a:latin typeface="Calibri"/>
                          <a:cs typeface="Calibri"/>
                        </a:rPr>
                        <a:t>not</a:t>
                      </a:r>
                      <a:r>
                        <a:rPr sz="900" spc="140" dirty="0">
                          <a:latin typeface="Calibri"/>
                          <a:cs typeface="Calibri"/>
                        </a:rPr>
                        <a:t> </a:t>
                      </a:r>
                      <a:r>
                        <a:rPr sz="900" spc="60" dirty="0">
                          <a:latin typeface="Calibri"/>
                          <a:cs typeface="Calibri"/>
                        </a:rPr>
                        <a:t>run</a:t>
                      </a:r>
                      <a:r>
                        <a:rPr sz="900" spc="145" dirty="0">
                          <a:latin typeface="Calibri"/>
                          <a:cs typeface="Calibri"/>
                        </a:rPr>
                        <a:t> </a:t>
                      </a:r>
                      <a:r>
                        <a:rPr sz="900" dirty="0">
                          <a:latin typeface="Calibri"/>
                          <a:cs typeface="Calibri"/>
                        </a:rPr>
                        <a:t>ventilation</a:t>
                      </a:r>
                      <a:r>
                        <a:rPr sz="900" spc="140" dirty="0">
                          <a:latin typeface="Calibri"/>
                          <a:cs typeface="Calibri"/>
                        </a:rPr>
                        <a:t> </a:t>
                      </a:r>
                      <a:r>
                        <a:rPr sz="900" spc="70" dirty="0">
                          <a:latin typeface="Calibri"/>
                          <a:cs typeface="Calibri"/>
                        </a:rPr>
                        <a:t>during</a:t>
                      </a:r>
                      <a:r>
                        <a:rPr sz="900" spc="145" dirty="0">
                          <a:latin typeface="Calibri"/>
                          <a:cs typeface="Calibri"/>
                        </a:rPr>
                        <a:t> </a:t>
                      </a:r>
                      <a:r>
                        <a:rPr sz="900" dirty="0">
                          <a:latin typeface="Calibri"/>
                          <a:cs typeface="Calibri"/>
                        </a:rPr>
                        <a:t>the</a:t>
                      </a:r>
                      <a:r>
                        <a:rPr sz="900" spc="145" dirty="0">
                          <a:latin typeface="Calibri"/>
                          <a:cs typeface="Calibri"/>
                        </a:rPr>
                        <a:t> </a:t>
                      </a:r>
                      <a:r>
                        <a:rPr sz="900" spc="40" dirty="0">
                          <a:latin typeface="Calibri"/>
                          <a:cs typeface="Calibri"/>
                        </a:rPr>
                        <a:t>following </a:t>
                      </a:r>
                      <a:r>
                        <a:rPr sz="900" spc="50" dirty="0">
                          <a:latin typeface="Calibri"/>
                          <a:cs typeface="Calibri"/>
                        </a:rPr>
                        <a:t>lockout</a:t>
                      </a:r>
                      <a:r>
                        <a:rPr sz="900" spc="-10" dirty="0">
                          <a:latin typeface="Calibri"/>
                          <a:cs typeface="Calibri"/>
                        </a:rPr>
                        <a:t> </a:t>
                      </a:r>
                      <a:r>
                        <a:rPr sz="900" spc="60" dirty="0">
                          <a:latin typeface="Calibri"/>
                          <a:cs typeface="Calibri"/>
                        </a:rPr>
                        <a:t>conditions</a:t>
                      </a:r>
                      <a:r>
                        <a:rPr sz="900" spc="-5" dirty="0">
                          <a:latin typeface="Calibri"/>
                          <a:cs typeface="Calibri"/>
                        </a:rPr>
                        <a:t> </a:t>
                      </a:r>
                      <a:r>
                        <a:rPr sz="900" dirty="0">
                          <a:latin typeface="Calibri"/>
                          <a:cs typeface="Calibri"/>
                        </a:rPr>
                        <a:t>(if</a:t>
                      </a:r>
                      <a:r>
                        <a:rPr sz="900" spc="-10" dirty="0">
                          <a:latin typeface="Calibri"/>
                          <a:cs typeface="Calibri"/>
                        </a:rPr>
                        <a:t> </a:t>
                      </a:r>
                      <a:r>
                        <a:rPr sz="900" spc="60" dirty="0">
                          <a:latin typeface="Calibri"/>
                          <a:cs typeface="Calibri"/>
                        </a:rPr>
                        <a:t>configured)</a:t>
                      </a:r>
                      <a:r>
                        <a:rPr sz="900" spc="-5" dirty="0">
                          <a:latin typeface="Calibri"/>
                          <a:cs typeface="Calibri"/>
                        </a:rPr>
                        <a:t> </a:t>
                      </a:r>
                      <a:r>
                        <a:rPr sz="900" spc="70" dirty="0">
                          <a:latin typeface="Calibri"/>
                          <a:cs typeface="Calibri"/>
                        </a:rPr>
                        <a:t>unless</a:t>
                      </a:r>
                      <a:r>
                        <a:rPr sz="900" spc="5" dirty="0">
                          <a:latin typeface="Calibri"/>
                          <a:cs typeface="Calibri"/>
                        </a:rPr>
                        <a:t> </a:t>
                      </a:r>
                      <a:r>
                        <a:rPr sz="900" spc="30" dirty="0">
                          <a:latin typeface="Calibri"/>
                          <a:cs typeface="Calibri"/>
                        </a:rPr>
                        <a:t>you </a:t>
                      </a:r>
                      <a:r>
                        <a:rPr sz="900" spc="70" dirty="0">
                          <a:latin typeface="Calibri"/>
                          <a:cs typeface="Calibri"/>
                        </a:rPr>
                        <a:t>manually</a:t>
                      </a:r>
                      <a:r>
                        <a:rPr sz="900" spc="45" dirty="0">
                          <a:latin typeface="Calibri"/>
                          <a:cs typeface="Calibri"/>
                        </a:rPr>
                        <a:t> </a:t>
                      </a:r>
                      <a:r>
                        <a:rPr sz="900" spc="60" dirty="0">
                          <a:latin typeface="Calibri"/>
                          <a:cs typeface="Calibri"/>
                        </a:rPr>
                        <a:t>call</a:t>
                      </a:r>
                      <a:r>
                        <a:rPr sz="900" spc="50" dirty="0">
                          <a:latin typeface="Calibri"/>
                          <a:cs typeface="Calibri"/>
                        </a:rPr>
                        <a:t> </a:t>
                      </a:r>
                      <a:r>
                        <a:rPr sz="900" dirty="0">
                          <a:latin typeface="Calibri"/>
                          <a:cs typeface="Calibri"/>
                        </a:rPr>
                        <a:t>for</a:t>
                      </a:r>
                      <a:r>
                        <a:rPr sz="900" spc="45" dirty="0">
                          <a:latin typeface="Calibri"/>
                          <a:cs typeface="Calibri"/>
                        </a:rPr>
                        <a:t> </a:t>
                      </a:r>
                      <a:r>
                        <a:rPr sz="900" spc="-10" dirty="0">
                          <a:latin typeface="Calibri"/>
                          <a:cs typeface="Calibri"/>
                        </a:rPr>
                        <a:t>ventilation:</a:t>
                      </a:r>
                      <a:endParaRPr sz="900">
                        <a:latin typeface="Calibri"/>
                        <a:cs typeface="Calibri"/>
                      </a:endParaRPr>
                    </a:p>
                    <a:p>
                      <a:pPr marL="177165" marR="332740" indent="-152400">
                        <a:lnSpc>
                          <a:spcPts val="1000"/>
                        </a:lnSpc>
                        <a:spcBef>
                          <a:spcPts val="20"/>
                        </a:spcBef>
                        <a:buFont typeface="Calibri"/>
                        <a:buChar char="•"/>
                        <a:tabLst>
                          <a:tab pos="177800" algn="l"/>
                        </a:tabLst>
                      </a:pPr>
                      <a:r>
                        <a:rPr sz="900" spc="75" dirty="0">
                          <a:latin typeface="Calibri"/>
                          <a:cs typeface="Calibri"/>
                        </a:rPr>
                        <a:t>Lockout</a:t>
                      </a:r>
                      <a:r>
                        <a:rPr sz="900" spc="25" dirty="0">
                          <a:latin typeface="Calibri"/>
                          <a:cs typeface="Calibri"/>
                        </a:rPr>
                        <a:t> </a:t>
                      </a:r>
                      <a:r>
                        <a:rPr sz="900" spc="50" dirty="0">
                          <a:latin typeface="Calibri"/>
                          <a:cs typeface="Calibri"/>
                        </a:rPr>
                        <a:t>Ventilation</a:t>
                      </a:r>
                      <a:r>
                        <a:rPr sz="900" spc="25" dirty="0">
                          <a:latin typeface="Calibri"/>
                          <a:cs typeface="Calibri"/>
                        </a:rPr>
                        <a:t> </a:t>
                      </a:r>
                      <a:r>
                        <a:rPr sz="900" spc="70" dirty="0">
                          <a:latin typeface="Calibri"/>
                          <a:cs typeface="Calibri"/>
                        </a:rPr>
                        <a:t>during</a:t>
                      </a:r>
                      <a:r>
                        <a:rPr sz="900" spc="30" dirty="0">
                          <a:latin typeface="Calibri"/>
                          <a:cs typeface="Calibri"/>
                        </a:rPr>
                        <a:t> </a:t>
                      </a:r>
                      <a:r>
                        <a:rPr sz="900" spc="45" dirty="0">
                          <a:latin typeface="Calibri"/>
                          <a:cs typeface="Calibri"/>
                        </a:rPr>
                        <a:t>Outdoor </a:t>
                      </a:r>
                      <a:r>
                        <a:rPr sz="900" spc="70" dirty="0">
                          <a:latin typeface="Calibri"/>
                          <a:cs typeface="Calibri"/>
                        </a:rPr>
                        <a:t>Conditions</a:t>
                      </a:r>
                      <a:r>
                        <a:rPr sz="900" spc="10" dirty="0">
                          <a:latin typeface="Calibri"/>
                          <a:cs typeface="Calibri"/>
                        </a:rPr>
                        <a:t> </a:t>
                      </a:r>
                      <a:r>
                        <a:rPr sz="900" spc="80" dirty="0">
                          <a:latin typeface="Calibri"/>
                          <a:cs typeface="Calibri"/>
                        </a:rPr>
                        <a:t>(ISU</a:t>
                      </a:r>
                      <a:r>
                        <a:rPr sz="900" spc="10" dirty="0">
                          <a:latin typeface="Calibri"/>
                          <a:cs typeface="Calibri"/>
                        </a:rPr>
                        <a:t> </a:t>
                      </a:r>
                      <a:r>
                        <a:rPr sz="900" spc="80" dirty="0">
                          <a:latin typeface="Calibri"/>
                          <a:cs typeface="Calibri"/>
                        </a:rPr>
                        <a:t>10130)</a:t>
                      </a:r>
                      <a:endParaRPr sz="900">
                        <a:latin typeface="Calibri"/>
                        <a:cs typeface="Calibri"/>
                      </a:endParaRPr>
                    </a:p>
                    <a:p>
                      <a:pPr marL="177165" indent="-153035">
                        <a:lnSpc>
                          <a:spcPts val="940"/>
                        </a:lnSpc>
                        <a:buFont typeface="Calibri"/>
                        <a:buChar char="•"/>
                        <a:tabLst>
                          <a:tab pos="177800" algn="l"/>
                        </a:tabLst>
                      </a:pPr>
                      <a:r>
                        <a:rPr sz="900" spc="75" dirty="0">
                          <a:latin typeface="Calibri"/>
                          <a:cs typeface="Calibri"/>
                        </a:rPr>
                        <a:t>Lockout</a:t>
                      </a:r>
                      <a:r>
                        <a:rPr sz="900" spc="35" dirty="0">
                          <a:latin typeface="Calibri"/>
                          <a:cs typeface="Calibri"/>
                        </a:rPr>
                        <a:t> </a:t>
                      </a:r>
                      <a:r>
                        <a:rPr sz="900" spc="45" dirty="0">
                          <a:latin typeface="Calibri"/>
                          <a:cs typeface="Calibri"/>
                        </a:rPr>
                        <a:t>Ventilation</a:t>
                      </a:r>
                      <a:r>
                        <a:rPr sz="900" spc="40" dirty="0">
                          <a:latin typeface="Calibri"/>
                          <a:cs typeface="Calibri"/>
                        </a:rPr>
                        <a:t> </a:t>
                      </a:r>
                      <a:r>
                        <a:rPr sz="900" spc="70" dirty="0">
                          <a:latin typeface="Calibri"/>
                          <a:cs typeface="Calibri"/>
                        </a:rPr>
                        <a:t>during</a:t>
                      </a:r>
                      <a:r>
                        <a:rPr sz="900" spc="40" dirty="0">
                          <a:latin typeface="Calibri"/>
                          <a:cs typeface="Calibri"/>
                        </a:rPr>
                        <a:t> </a:t>
                      </a:r>
                      <a:r>
                        <a:rPr sz="900" spc="-10" dirty="0">
                          <a:latin typeface="Calibri"/>
                          <a:cs typeface="Calibri"/>
                        </a:rPr>
                        <a:t>“Sleep”</a:t>
                      </a:r>
                      <a:endParaRPr sz="900">
                        <a:latin typeface="Calibri"/>
                        <a:cs typeface="Calibri"/>
                      </a:endParaRPr>
                    </a:p>
                    <a:p>
                      <a:pPr marL="177165" marR="137795" algn="just">
                        <a:lnSpc>
                          <a:spcPct val="92500"/>
                        </a:lnSpc>
                        <a:spcBef>
                          <a:spcPts val="45"/>
                        </a:spcBef>
                      </a:pPr>
                      <a:r>
                        <a:rPr sz="900" spc="65" dirty="0">
                          <a:latin typeface="Calibri"/>
                          <a:cs typeface="Calibri"/>
                        </a:rPr>
                        <a:t>program</a:t>
                      </a:r>
                      <a:r>
                        <a:rPr sz="900" spc="85" dirty="0">
                          <a:latin typeface="Calibri"/>
                          <a:cs typeface="Calibri"/>
                        </a:rPr>
                        <a:t> </a:t>
                      </a:r>
                      <a:r>
                        <a:rPr sz="900" dirty="0">
                          <a:latin typeface="Calibri"/>
                          <a:cs typeface="Calibri"/>
                        </a:rPr>
                        <a:t>period.</a:t>
                      </a:r>
                      <a:r>
                        <a:rPr sz="900" spc="85" dirty="0">
                          <a:latin typeface="Calibri"/>
                          <a:cs typeface="Calibri"/>
                        </a:rPr>
                        <a:t> </a:t>
                      </a:r>
                      <a:r>
                        <a:rPr sz="900" dirty="0">
                          <a:latin typeface="Calibri"/>
                          <a:cs typeface="Calibri"/>
                        </a:rPr>
                        <a:t>Note:</a:t>
                      </a:r>
                      <a:r>
                        <a:rPr sz="900" spc="85" dirty="0">
                          <a:latin typeface="Calibri"/>
                          <a:cs typeface="Calibri"/>
                        </a:rPr>
                        <a:t> </a:t>
                      </a:r>
                      <a:r>
                        <a:rPr sz="900" spc="70" dirty="0">
                          <a:latin typeface="Calibri"/>
                          <a:cs typeface="Calibri"/>
                        </a:rPr>
                        <a:t>This</a:t>
                      </a:r>
                      <a:r>
                        <a:rPr sz="900" spc="85" dirty="0">
                          <a:latin typeface="Calibri"/>
                          <a:cs typeface="Calibri"/>
                        </a:rPr>
                        <a:t> </a:t>
                      </a:r>
                      <a:r>
                        <a:rPr sz="900" spc="50" dirty="0">
                          <a:latin typeface="Calibri"/>
                          <a:cs typeface="Calibri"/>
                        </a:rPr>
                        <a:t>option</a:t>
                      </a:r>
                      <a:r>
                        <a:rPr sz="900" spc="90" dirty="0">
                          <a:latin typeface="Calibri"/>
                          <a:cs typeface="Calibri"/>
                        </a:rPr>
                        <a:t> </a:t>
                      </a:r>
                      <a:r>
                        <a:rPr sz="900" spc="70" dirty="0">
                          <a:latin typeface="Calibri"/>
                          <a:cs typeface="Calibri"/>
                        </a:rPr>
                        <a:t>is</a:t>
                      </a:r>
                      <a:r>
                        <a:rPr sz="900" spc="85" dirty="0">
                          <a:latin typeface="Calibri"/>
                          <a:cs typeface="Calibri"/>
                        </a:rPr>
                        <a:t> </a:t>
                      </a:r>
                      <a:r>
                        <a:rPr sz="900" spc="25" dirty="0">
                          <a:latin typeface="Calibri"/>
                          <a:cs typeface="Calibri"/>
                        </a:rPr>
                        <a:t>set </a:t>
                      </a:r>
                      <a:r>
                        <a:rPr sz="900" spc="55" dirty="0">
                          <a:latin typeface="Calibri"/>
                          <a:cs typeface="Calibri"/>
                        </a:rPr>
                        <a:t>by</a:t>
                      </a:r>
                      <a:r>
                        <a:rPr sz="900" spc="135" dirty="0">
                          <a:latin typeface="Calibri"/>
                          <a:cs typeface="Calibri"/>
                        </a:rPr>
                        <a:t> </a:t>
                      </a:r>
                      <a:r>
                        <a:rPr sz="900" dirty="0">
                          <a:latin typeface="Calibri"/>
                          <a:cs typeface="Calibri"/>
                        </a:rPr>
                        <a:t>the</a:t>
                      </a:r>
                      <a:r>
                        <a:rPr sz="900" spc="130" dirty="0">
                          <a:latin typeface="Calibri"/>
                          <a:cs typeface="Calibri"/>
                        </a:rPr>
                        <a:t> </a:t>
                      </a:r>
                      <a:r>
                        <a:rPr sz="900" spc="60" dirty="0">
                          <a:latin typeface="Calibri"/>
                          <a:cs typeface="Calibri"/>
                        </a:rPr>
                        <a:t>user</a:t>
                      </a:r>
                      <a:r>
                        <a:rPr sz="900" spc="135" dirty="0">
                          <a:latin typeface="Calibri"/>
                          <a:cs typeface="Calibri"/>
                        </a:rPr>
                        <a:t> </a:t>
                      </a:r>
                      <a:r>
                        <a:rPr sz="900" spc="65" dirty="0">
                          <a:latin typeface="Calibri"/>
                          <a:cs typeface="Calibri"/>
                        </a:rPr>
                        <a:t>on</a:t>
                      </a:r>
                      <a:r>
                        <a:rPr sz="900" spc="130" dirty="0">
                          <a:latin typeface="Calibri"/>
                          <a:cs typeface="Calibri"/>
                        </a:rPr>
                        <a:t> </a:t>
                      </a:r>
                      <a:r>
                        <a:rPr sz="900" dirty="0">
                          <a:latin typeface="Calibri"/>
                          <a:cs typeface="Calibri"/>
                        </a:rPr>
                        <a:t>the</a:t>
                      </a:r>
                      <a:r>
                        <a:rPr sz="900" spc="130" dirty="0">
                          <a:latin typeface="Calibri"/>
                          <a:cs typeface="Calibri"/>
                        </a:rPr>
                        <a:t> </a:t>
                      </a:r>
                      <a:r>
                        <a:rPr sz="900" dirty="0">
                          <a:latin typeface="Calibri"/>
                          <a:cs typeface="Calibri"/>
                        </a:rPr>
                        <a:t>Ventilation</a:t>
                      </a:r>
                      <a:r>
                        <a:rPr sz="900" spc="140" dirty="0">
                          <a:latin typeface="Calibri"/>
                          <a:cs typeface="Calibri"/>
                        </a:rPr>
                        <a:t> </a:t>
                      </a:r>
                      <a:r>
                        <a:rPr sz="900" spc="60" dirty="0">
                          <a:latin typeface="Calibri"/>
                          <a:cs typeface="Calibri"/>
                        </a:rPr>
                        <a:t>screen</a:t>
                      </a:r>
                      <a:r>
                        <a:rPr sz="900" spc="130" dirty="0">
                          <a:latin typeface="Calibri"/>
                          <a:cs typeface="Calibri"/>
                        </a:rPr>
                        <a:t> </a:t>
                      </a:r>
                      <a:r>
                        <a:rPr sz="900" spc="35" dirty="0">
                          <a:latin typeface="Calibri"/>
                          <a:cs typeface="Calibri"/>
                        </a:rPr>
                        <a:t>in </a:t>
                      </a:r>
                      <a:r>
                        <a:rPr sz="900" dirty="0">
                          <a:latin typeface="Calibri"/>
                          <a:cs typeface="Calibri"/>
                        </a:rPr>
                        <a:t>the</a:t>
                      </a:r>
                      <a:r>
                        <a:rPr sz="900" spc="60" dirty="0">
                          <a:latin typeface="Calibri"/>
                          <a:cs typeface="Calibri"/>
                        </a:rPr>
                        <a:t> </a:t>
                      </a:r>
                      <a:r>
                        <a:rPr sz="900" spc="70" dirty="0">
                          <a:latin typeface="Calibri"/>
                          <a:cs typeface="Calibri"/>
                        </a:rPr>
                        <a:t>Menu</a:t>
                      </a:r>
                      <a:r>
                        <a:rPr sz="900" spc="65" dirty="0">
                          <a:latin typeface="Calibri"/>
                          <a:cs typeface="Calibri"/>
                        </a:rPr>
                        <a:t> </a:t>
                      </a:r>
                      <a:r>
                        <a:rPr sz="900" spc="50" dirty="0">
                          <a:latin typeface="Calibri"/>
                          <a:cs typeface="Calibri"/>
                        </a:rPr>
                        <a:t>(under</a:t>
                      </a:r>
                      <a:r>
                        <a:rPr sz="900" spc="65" dirty="0">
                          <a:latin typeface="Calibri"/>
                          <a:cs typeface="Calibri"/>
                        </a:rPr>
                        <a:t> </a:t>
                      </a:r>
                      <a:r>
                        <a:rPr sz="900" spc="-10" dirty="0">
                          <a:latin typeface="Calibri"/>
                          <a:cs typeface="Calibri"/>
                        </a:rPr>
                        <a:t>options).</a:t>
                      </a:r>
                      <a:endParaRPr sz="900">
                        <a:latin typeface="Calibri"/>
                        <a:cs typeface="Calibri"/>
                      </a:endParaRPr>
                    </a:p>
                    <a:p>
                      <a:pPr marL="24765" marR="194945">
                        <a:lnSpc>
                          <a:spcPct val="92500"/>
                        </a:lnSpc>
                      </a:pPr>
                      <a:r>
                        <a:rPr sz="900" spc="110" dirty="0">
                          <a:latin typeface="Calibri"/>
                          <a:cs typeface="Calibri"/>
                        </a:rPr>
                        <a:t>ASHRAE</a:t>
                      </a:r>
                      <a:r>
                        <a:rPr sz="900" spc="95" dirty="0">
                          <a:latin typeface="Calibri"/>
                          <a:cs typeface="Calibri"/>
                        </a:rPr>
                        <a:t> </a:t>
                      </a:r>
                      <a:r>
                        <a:rPr sz="900" spc="70" dirty="0">
                          <a:latin typeface="Calibri"/>
                          <a:cs typeface="Calibri"/>
                        </a:rPr>
                        <a:t>is</a:t>
                      </a:r>
                      <a:r>
                        <a:rPr sz="900" spc="95" dirty="0">
                          <a:latin typeface="Calibri"/>
                          <a:cs typeface="Calibri"/>
                        </a:rPr>
                        <a:t> </a:t>
                      </a:r>
                      <a:r>
                        <a:rPr sz="900" dirty="0">
                          <a:latin typeface="Calibri"/>
                          <a:cs typeface="Calibri"/>
                        </a:rPr>
                        <a:t>Priority:</a:t>
                      </a:r>
                      <a:r>
                        <a:rPr sz="900" spc="95" dirty="0">
                          <a:latin typeface="Calibri"/>
                          <a:cs typeface="Calibri"/>
                        </a:rPr>
                        <a:t> </a:t>
                      </a:r>
                      <a:r>
                        <a:rPr sz="900" spc="110" dirty="0">
                          <a:latin typeface="Calibri"/>
                          <a:cs typeface="Calibri"/>
                        </a:rPr>
                        <a:t>ASHRAE</a:t>
                      </a:r>
                      <a:r>
                        <a:rPr sz="900" spc="95" dirty="0">
                          <a:latin typeface="Calibri"/>
                          <a:cs typeface="Calibri"/>
                        </a:rPr>
                        <a:t> </a:t>
                      </a:r>
                      <a:r>
                        <a:rPr sz="900" spc="40" dirty="0">
                          <a:latin typeface="Calibri"/>
                          <a:cs typeface="Calibri"/>
                        </a:rPr>
                        <a:t>requires </a:t>
                      </a:r>
                      <a:r>
                        <a:rPr sz="900" spc="55" dirty="0">
                          <a:latin typeface="Calibri"/>
                          <a:cs typeface="Calibri"/>
                        </a:rPr>
                        <a:t>additional</a:t>
                      </a:r>
                      <a:r>
                        <a:rPr sz="900" spc="120" dirty="0">
                          <a:latin typeface="Calibri"/>
                          <a:cs typeface="Calibri"/>
                        </a:rPr>
                        <a:t> </a:t>
                      </a:r>
                      <a:r>
                        <a:rPr sz="900" dirty="0">
                          <a:latin typeface="Calibri"/>
                          <a:cs typeface="Calibri"/>
                        </a:rPr>
                        <a:t>ventilation</a:t>
                      </a:r>
                      <a:r>
                        <a:rPr sz="900" spc="120" dirty="0">
                          <a:latin typeface="Calibri"/>
                          <a:cs typeface="Calibri"/>
                        </a:rPr>
                        <a:t> </a:t>
                      </a:r>
                      <a:r>
                        <a:rPr sz="900" spc="50" dirty="0">
                          <a:latin typeface="Calibri"/>
                          <a:cs typeface="Calibri"/>
                        </a:rPr>
                        <a:t>following</a:t>
                      </a:r>
                      <a:r>
                        <a:rPr sz="900" spc="114" dirty="0">
                          <a:latin typeface="Calibri"/>
                          <a:cs typeface="Calibri"/>
                        </a:rPr>
                        <a:t> </a:t>
                      </a:r>
                      <a:r>
                        <a:rPr sz="900" spc="80" dirty="0">
                          <a:latin typeface="Calibri"/>
                          <a:cs typeface="Calibri"/>
                        </a:rPr>
                        <a:t>a</a:t>
                      </a:r>
                      <a:r>
                        <a:rPr sz="900" spc="114" dirty="0">
                          <a:latin typeface="Calibri"/>
                          <a:cs typeface="Calibri"/>
                        </a:rPr>
                        <a:t> </a:t>
                      </a:r>
                      <a:r>
                        <a:rPr sz="900" spc="75" dirty="0">
                          <a:latin typeface="Calibri"/>
                          <a:cs typeface="Calibri"/>
                        </a:rPr>
                        <a:t>long</a:t>
                      </a:r>
                      <a:r>
                        <a:rPr sz="900" spc="120" dirty="0">
                          <a:latin typeface="Calibri"/>
                          <a:cs typeface="Calibri"/>
                        </a:rPr>
                        <a:t> </a:t>
                      </a:r>
                      <a:r>
                        <a:rPr sz="900" spc="-25" dirty="0">
                          <a:latin typeface="Calibri"/>
                          <a:cs typeface="Calibri"/>
                        </a:rPr>
                        <a:t>off</a:t>
                      </a:r>
                      <a:r>
                        <a:rPr sz="900" spc="500" dirty="0">
                          <a:latin typeface="Calibri"/>
                          <a:cs typeface="Calibri"/>
                        </a:rPr>
                        <a:t> </a:t>
                      </a:r>
                      <a:r>
                        <a:rPr sz="900" spc="-10" dirty="0">
                          <a:latin typeface="Calibri"/>
                          <a:cs typeface="Calibri"/>
                        </a:rPr>
                        <a:t>cycle.</a:t>
                      </a:r>
                      <a:endParaRPr sz="900">
                        <a:latin typeface="Calibri"/>
                        <a:cs typeface="Calibri"/>
                      </a:endParaRPr>
                    </a:p>
                    <a:p>
                      <a:pPr marL="24765" marR="69850">
                        <a:lnSpc>
                          <a:spcPct val="92600"/>
                        </a:lnSpc>
                        <a:spcBef>
                          <a:spcPts val="5"/>
                        </a:spcBef>
                      </a:pPr>
                      <a:r>
                        <a:rPr sz="900" spc="60" dirty="0">
                          <a:latin typeface="Calibri"/>
                          <a:cs typeface="Calibri"/>
                        </a:rPr>
                        <a:t>The</a:t>
                      </a:r>
                      <a:r>
                        <a:rPr sz="900" spc="45" dirty="0">
                          <a:latin typeface="Calibri"/>
                          <a:cs typeface="Calibri"/>
                        </a:rPr>
                        <a:t> </a:t>
                      </a:r>
                      <a:r>
                        <a:rPr sz="900" spc="50" dirty="0">
                          <a:latin typeface="Calibri"/>
                          <a:cs typeface="Calibri"/>
                        </a:rPr>
                        <a:t>thermostat </a:t>
                      </a:r>
                      <a:r>
                        <a:rPr sz="900" spc="55" dirty="0">
                          <a:latin typeface="Calibri"/>
                          <a:cs typeface="Calibri"/>
                        </a:rPr>
                        <a:t>meets </a:t>
                      </a:r>
                      <a:r>
                        <a:rPr sz="900" dirty="0">
                          <a:latin typeface="Calibri"/>
                          <a:cs typeface="Calibri"/>
                        </a:rPr>
                        <a:t>the</a:t>
                      </a:r>
                      <a:r>
                        <a:rPr sz="900" spc="50" dirty="0">
                          <a:latin typeface="Calibri"/>
                          <a:cs typeface="Calibri"/>
                        </a:rPr>
                        <a:t> </a:t>
                      </a:r>
                      <a:r>
                        <a:rPr sz="900" spc="110" dirty="0">
                          <a:latin typeface="Calibri"/>
                          <a:cs typeface="Calibri"/>
                        </a:rPr>
                        <a:t>ASHRAE</a:t>
                      </a:r>
                      <a:r>
                        <a:rPr sz="900" spc="45" dirty="0">
                          <a:latin typeface="Calibri"/>
                          <a:cs typeface="Calibri"/>
                        </a:rPr>
                        <a:t> 62.2 </a:t>
                      </a:r>
                      <a:r>
                        <a:rPr sz="900" dirty="0">
                          <a:latin typeface="Calibri"/>
                          <a:cs typeface="Calibri"/>
                        </a:rPr>
                        <a:t>ventilation</a:t>
                      </a:r>
                      <a:r>
                        <a:rPr sz="900" spc="150" dirty="0">
                          <a:latin typeface="Calibri"/>
                          <a:cs typeface="Calibri"/>
                        </a:rPr>
                        <a:t> </a:t>
                      </a:r>
                      <a:r>
                        <a:rPr sz="900" spc="60" dirty="0">
                          <a:latin typeface="Calibri"/>
                          <a:cs typeface="Calibri"/>
                        </a:rPr>
                        <a:t>standard</a:t>
                      </a:r>
                      <a:r>
                        <a:rPr sz="900" spc="155" dirty="0">
                          <a:latin typeface="Calibri"/>
                          <a:cs typeface="Calibri"/>
                        </a:rPr>
                        <a:t> </a:t>
                      </a:r>
                      <a:r>
                        <a:rPr sz="900" spc="55" dirty="0">
                          <a:latin typeface="Calibri"/>
                          <a:cs typeface="Calibri"/>
                        </a:rPr>
                        <a:t>by</a:t>
                      </a:r>
                      <a:r>
                        <a:rPr sz="900" spc="155" dirty="0">
                          <a:latin typeface="Calibri"/>
                          <a:cs typeface="Calibri"/>
                        </a:rPr>
                        <a:t> </a:t>
                      </a:r>
                      <a:r>
                        <a:rPr sz="900" spc="75" dirty="0">
                          <a:latin typeface="Calibri"/>
                          <a:cs typeface="Calibri"/>
                        </a:rPr>
                        <a:t>running</a:t>
                      </a:r>
                      <a:r>
                        <a:rPr sz="900" spc="155" dirty="0">
                          <a:latin typeface="Calibri"/>
                          <a:cs typeface="Calibri"/>
                        </a:rPr>
                        <a:t> </a:t>
                      </a:r>
                      <a:r>
                        <a:rPr sz="900" spc="45" dirty="0">
                          <a:latin typeface="Calibri"/>
                          <a:cs typeface="Calibri"/>
                        </a:rPr>
                        <a:t>additional </a:t>
                      </a:r>
                      <a:r>
                        <a:rPr sz="900" spc="50" dirty="0">
                          <a:latin typeface="Calibri"/>
                          <a:cs typeface="Calibri"/>
                        </a:rPr>
                        <a:t>ventilation</a:t>
                      </a:r>
                      <a:r>
                        <a:rPr sz="900" spc="20" dirty="0">
                          <a:latin typeface="Calibri"/>
                          <a:cs typeface="Calibri"/>
                        </a:rPr>
                        <a:t> </a:t>
                      </a:r>
                      <a:r>
                        <a:rPr sz="900" spc="60" dirty="0">
                          <a:latin typeface="Calibri"/>
                          <a:cs typeface="Calibri"/>
                        </a:rPr>
                        <a:t>when</a:t>
                      </a:r>
                      <a:r>
                        <a:rPr sz="900" spc="20" dirty="0">
                          <a:latin typeface="Calibri"/>
                          <a:cs typeface="Calibri"/>
                        </a:rPr>
                        <a:t> </a:t>
                      </a:r>
                      <a:r>
                        <a:rPr sz="900" spc="50" dirty="0">
                          <a:latin typeface="Calibri"/>
                          <a:cs typeface="Calibri"/>
                        </a:rPr>
                        <a:t>outdoor</a:t>
                      </a:r>
                      <a:r>
                        <a:rPr sz="900" spc="20" dirty="0">
                          <a:latin typeface="Calibri"/>
                          <a:cs typeface="Calibri"/>
                        </a:rPr>
                        <a:t> </a:t>
                      </a:r>
                      <a:r>
                        <a:rPr sz="900" spc="65" dirty="0">
                          <a:latin typeface="Calibri"/>
                          <a:cs typeface="Calibri"/>
                        </a:rPr>
                        <a:t>conditions</a:t>
                      </a:r>
                      <a:r>
                        <a:rPr sz="900" spc="20" dirty="0">
                          <a:latin typeface="Calibri"/>
                          <a:cs typeface="Calibri"/>
                        </a:rPr>
                        <a:t> </a:t>
                      </a:r>
                      <a:r>
                        <a:rPr sz="900" spc="-25" dirty="0">
                          <a:latin typeface="Calibri"/>
                          <a:cs typeface="Calibri"/>
                        </a:rPr>
                        <a:t>are</a:t>
                      </a:r>
                      <a:r>
                        <a:rPr sz="900" dirty="0">
                          <a:latin typeface="Calibri"/>
                          <a:cs typeface="Calibri"/>
                        </a:rPr>
                        <a:t> favorable.</a:t>
                      </a:r>
                      <a:r>
                        <a:rPr sz="900" spc="90" dirty="0">
                          <a:latin typeface="Calibri"/>
                          <a:cs typeface="Calibri"/>
                        </a:rPr>
                        <a:t> </a:t>
                      </a:r>
                      <a:r>
                        <a:rPr sz="900" dirty="0">
                          <a:latin typeface="Calibri"/>
                          <a:cs typeface="Calibri"/>
                        </a:rPr>
                        <a:t>If</a:t>
                      </a:r>
                      <a:r>
                        <a:rPr sz="900" spc="100" dirty="0">
                          <a:latin typeface="Calibri"/>
                          <a:cs typeface="Calibri"/>
                        </a:rPr>
                        <a:t> </a:t>
                      </a:r>
                      <a:r>
                        <a:rPr sz="900" spc="110" dirty="0">
                          <a:latin typeface="Calibri"/>
                          <a:cs typeface="Calibri"/>
                        </a:rPr>
                        <a:t>ASHRAE</a:t>
                      </a:r>
                      <a:r>
                        <a:rPr sz="900" spc="95" dirty="0">
                          <a:latin typeface="Calibri"/>
                          <a:cs typeface="Calibri"/>
                        </a:rPr>
                        <a:t> </a:t>
                      </a:r>
                      <a:r>
                        <a:rPr sz="900" spc="65" dirty="0">
                          <a:latin typeface="Calibri"/>
                          <a:cs typeface="Calibri"/>
                        </a:rPr>
                        <a:t>cannot</a:t>
                      </a:r>
                      <a:r>
                        <a:rPr sz="900" spc="90" dirty="0">
                          <a:latin typeface="Calibri"/>
                          <a:cs typeface="Calibri"/>
                        </a:rPr>
                        <a:t> </a:t>
                      </a:r>
                      <a:r>
                        <a:rPr sz="900" spc="55" dirty="0">
                          <a:latin typeface="Calibri"/>
                          <a:cs typeface="Calibri"/>
                        </a:rPr>
                        <a:t>be</a:t>
                      </a:r>
                      <a:r>
                        <a:rPr sz="900" spc="105" dirty="0">
                          <a:latin typeface="Calibri"/>
                          <a:cs typeface="Calibri"/>
                        </a:rPr>
                        <a:t> </a:t>
                      </a:r>
                      <a:r>
                        <a:rPr sz="900" spc="55" dirty="0">
                          <a:latin typeface="Calibri"/>
                          <a:cs typeface="Calibri"/>
                        </a:rPr>
                        <a:t>met</a:t>
                      </a:r>
                      <a:r>
                        <a:rPr sz="900" spc="90" dirty="0">
                          <a:latin typeface="Calibri"/>
                          <a:cs typeface="Calibri"/>
                        </a:rPr>
                        <a:t> </a:t>
                      </a:r>
                      <a:r>
                        <a:rPr sz="900" spc="35" dirty="0">
                          <a:latin typeface="Calibri"/>
                          <a:cs typeface="Calibri"/>
                        </a:rPr>
                        <a:t>when </a:t>
                      </a:r>
                      <a:r>
                        <a:rPr sz="900" spc="45" dirty="0">
                          <a:latin typeface="Calibri"/>
                          <a:cs typeface="Calibri"/>
                        </a:rPr>
                        <a:t>outdoor</a:t>
                      </a:r>
                      <a:r>
                        <a:rPr sz="900" spc="155" dirty="0">
                          <a:latin typeface="Calibri"/>
                          <a:cs typeface="Calibri"/>
                        </a:rPr>
                        <a:t> </a:t>
                      </a:r>
                      <a:r>
                        <a:rPr sz="900" spc="60" dirty="0">
                          <a:latin typeface="Calibri"/>
                          <a:cs typeface="Calibri"/>
                        </a:rPr>
                        <a:t>conditions</a:t>
                      </a:r>
                      <a:r>
                        <a:rPr sz="900" spc="155" dirty="0">
                          <a:latin typeface="Calibri"/>
                          <a:cs typeface="Calibri"/>
                        </a:rPr>
                        <a:t> </a:t>
                      </a:r>
                      <a:r>
                        <a:rPr sz="900" dirty="0">
                          <a:latin typeface="Calibri"/>
                          <a:cs typeface="Calibri"/>
                        </a:rPr>
                        <a:t>are</a:t>
                      </a:r>
                      <a:r>
                        <a:rPr sz="900" spc="150" dirty="0">
                          <a:latin typeface="Calibri"/>
                          <a:cs typeface="Calibri"/>
                        </a:rPr>
                        <a:t> </a:t>
                      </a:r>
                      <a:r>
                        <a:rPr sz="900" dirty="0">
                          <a:latin typeface="Calibri"/>
                          <a:cs typeface="Calibri"/>
                        </a:rPr>
                        <a:t>favorable,</a:t>
                      </a:r>
                      <a:r>
                        <a:rPr sz="900" spc="150" dirty="0">
                          <a:latin typeface="Calibri"/>
                          <a:cs typeface="Calibri"/>
                        </a:rPr>
                        <a:t> </a:t>
                      </a:r>
                      <a:r>
                        <a:rPr sz="900" spc="-25" dirty="0">
                          <a:latin typeface="Calibri"/>
                          <a:cs typeface="Calibri"/>
                        </a:rPr>
                        <a:t>the</a:t>
                      </a:r>
                      <a:r>
                        <a:rPr sz="900" spc="50" dirty="0">
                          <a:latin typeface="Calibri"/>
                          <a:cs typeface="Calibri"/>
                        </a:rPr>
                        <a:t> thermostat</a:t>
                      </a:r>
                      <a:r>
                        <a:rPr sz="900" spc="160" dirty="0">
                          <a:latin typeface="Calibri"/>
                          <a:cs typeface="Calibri"/>
                        </a:rPr>
                        <a:t> </a:t>
                      </a:r>
                      <a:r>
                        <a:rPr sz="900" dirty="0">
                          <a:latin typeface="Calibri"/>
                          <a:cs typeface="Calibri"/>
                        </a:rPr>
                        <a:t>will</a:t>
                      </a:r>
                      <a:r>
                        <a:rPr sz="900" spc="165" dirty="0">
                          <a:latin typeface="Calibri"/>
                          <a:cs typeface="Calibri"/>
                        </a:rPr>
                        <a:t> </a:t>
                      </a:r>
                      <a:r>
                        <a:rPr sz="900" dirty="0">
                          <a:latin typeface="Calibri"/>
                          <a:cs typeface="Calibri"/>
                        </a:rPr>
                        <a:t>override</a:t>
                      </a:r>
                      <a:r>
                        <a:rPr sz="900" spc="160" dirty="0">
                          <a:latin typeface="Calibri"/>
                          <a:cs typeface="Calibri"/>
                        </a:rPr>
                        <a:t> </a:t>
                      </a:r>
                      <a:r>
                        <a:rPr sz="900" dirty="0">
                          <a:latin typeface="Calibri"/>
                          <a:cs typeface="Calibri"/>
                        </a:rPr>
                        <a:t>the</a:t>
                      </a:r>
                      <a:r>
                        <a:rPr sz="900" spc="165" dirty="0">
                          <a:latin typeface="Calibri"/>
                          <a:cs typeface="Calibri"/>
                        </a:rPr>
                        <a:t> </a:t>
                      </a:r>
                      <a:r>
                        <a:rPr sz="900" spc="-10" dirty="0">
                          <a:latin typeface="Calibri"/>
                          <a:cs typeface="Calibri"/>
                        </a:rPr>
                        <a:t>outdoor</a:t>
                      </a:r>
                      <a:r>
                        <a:rPr sz="900" spc="500" dirty="0">
                          <a:latin typeface="Calibri"/>
                          <a:cs typeface="Calibri"/>
                        </a:rPr>
                        <a:t> </a:t>
                      </a:r>
                      <a:r>
                        <a:rPr sz="900" spc="60" dirty="0">
                          <a:latin typeface="Calibri"/>
                          <a:cs typeface="Calibri"/>
                        </a:rPr>
                        <a:t>lockouts</a:t>
                      </a:r>
                      <a:r>
                        <a:rPr sz="900" spc="120" dirty="0">
                          <a:latin typeface="Calibri"/>
                          <a:cs typeface="Calibri"/>
                        </a:rPr>
                        <a:t> </a:t>
                      </a:r>
                      <a:r>
                        <a:rPr sz="900" spc="80" dirty="0">
                          <a:latin typeface="Calibri"/>
                          <a:cs typeface="Calibri"/>
                        </a:rPr>
                        <a:t>and</a:t>
                      </a:r>
                      <a:r>
                        <a:rPr sz="900" spc="114" dirty="0">
                          <a:latin typeface="Calibri"/>
                          <a:cs typeface="Calibri"/>
                        </a:rPr>
                        <a:t> </a:t>
                      </a:r>
                      <a:r>
                        <a:rPr sz="900" spc="60" dirty="0">
                          <a:latin typeface="Calibri"/>
                          <a:cs typeface="Calibri"/>
                        </a:rPr>
                        <a:t>run</a:t>
                      </a:r>
                      <a:r>
                        <a:rPr sz="900" spc="114" dirty="0">
                          <a:latin typeface="Calibri"/>
                          <a:cs typeface="Calibri"/>
                        </a:rPr>
                        <a:t> </a:t>
                      </a:r>
                      <a:r>
                        <a:rPr sz="900" dirty="0">
                          <a:latin typeface="Calibri"/>
                          <a:cs typeface="Calibri"/>
                        </a:rPr>
                        <a:t>ventilation.</a:t>
                      </a:r>
                      <a:r>
                        <a:rPr sz="900" spc="114" dirty="0">
                          <a:latin typeface="Calibri"/>
                          <a:cs typeface="Calibri"/>
                        </a:rPr>
                        <a:t> </a:t>
                      </a:r>
                      <a:r>
                        <a:rPr sz="900" spc="55" dirty="0">
                          <a:latin typeface="Calibri"/>
                          <a:cs typeface="Calibri"/>
                        </a:rPr>
                        <a:t>When</a:t>
                      </a:r>
                      <a:r>
                        <a:rPr sz="900" spc="114" dirty="0">
                          <a:latin typeface="Calibri"/>
                          <a:cs typeface="Calibri"/>
                        </a:rPr>
                        <a:t> </a:t>
                      </a:r>
                      <a:r>
                        <a:rPr sz="900" spc="70" dirty="0">
                          <a:latin typeface="Calibri"/>
                          <a:cs typeface="Calibri"/>
                        </a:rPr>
                        <a:t>using </a:t>
                      </a:r>
                      <a:r>
                        <a:rPr sz="900" spc="55" dirty="0">
                          <a:latin typeface="Calibri"/>
                          <a:cs typeface="Calibri"/>
                        </a:rPr>
                        <a:t>this</a:t>
                      </a:r>
                      <a:r>
                        <a:rPr sz="900" spc="85" dirty="0">
                          <a:latin typeface="Calibri"/>
                          <a:cs typeface="Calibri"/>
                        </a:rPr>
                        <a:t> </a:t>
                      </a:r>
                      <a:r>
                        <a:rPr sz="900" dirty="0">
                          <a:latin typeface="Calibri"/>
                          <a:cs typeface="Calibri"/>
                        </a:rPr>
                        <a:t>option,</a:t>
                      </a:r>
                      <a:r>
                        <a:rPr sz="900" spc="80" dirty="0">
                          <a:latin typeface="Calibri"/>
                          <a:cs typeface="Calibri"/>
                        </a:rPr>
                        <a:t> </a:t>
                      </a:r>
                      <a:r>
                        <a:rPr sz="900" dirty="0">
                          <a:latin typeface="Calibri"/>
                          <a:cs typeface="Calibri"/>
                        </a:rPr>
                        <a:t>it</a:t>
                      </a:r>
                      <a:r>
                        <a:rPr sz="900" spc="80" dirty="0">
                          <a:latin typeface="Calibri"/>
                          <a:cs typeface="Calibri"/>
                        </a:rPr>
                        <a:t> </a:t>
                      </a:r>
                      <a:r>
                        <a:rPr sz="900" spc="70" dirty="0">
                          <a:latin typeface="Calibri"/>
                          <a:cs typeface="Calibri"/>
                        </a:rPr>
                        <a:t>is</a:t>
                      </a:r>
                      <a:r>
                        <a:rPr sz="900" spc="80" dirty="0">
                          <a:latin typeface="Calibri"/>
                          <a:cs typeface="Calibri"/>
                        </a:rPr>
                        <a:t> </a:t>
                      </a:r>
                      <a:r>
                        <a:rPr sz="900" spc="60" dirty="0">
                          <a:latin typeface="Calibri"/>
                          <a:cs typeface="Calibri"/>
                        </a:rPr>
                        <a:t>recommended</a:t>
                      </a:r>
                      <a:r>
                        <a:rPr sz="900" spc="80" dirty="0">
                          <a:latin typeface="Calibri"/>
                          <a:cs typeface="Calibri"/>
                        </a:rPr>
                        <a:t> </a:t>
                      </a:r>
                      <a:r>
                        <a:rPr sz="900" dirty="0">
                          <a:latin typeface="Calibri"/>
                          <a:cs typeface="Calibri"/>
                        </a:rPr>
                        <a:t>to</a:t>
                      </a:r>
                      <a:r>
                        <a:rPr sz="900" spc="80" dirty="0">
                          <a:latin typeface="Calibri"/>
                          <a:cs typeface="Calibri"/>
                        </a:rPr>
                        <a:t> </a:t>
                      </a:r>
                      <a:r>
                        <a:rPr sz="900" spc="50" dirty="0">
                          <a:latin typeface="Calibri"/>
                          <a:cs typeface="Calibri"/>
                        </a:rPr>
                        <a:t>increase </a:t>
                      </a:r>
                      <a:r>
                        <a:rPr sz="900" dirty="0">
                          <a:latin typeface="Calibri"/>
                          <a:cs typeface="Calibri"/>
                        </a:rPr>
                        <a:t>the</a:t>
                      </a:r>
                      <a:r>
                        <a:rPr sz="900" spc="105" dirty="0">
                          <a:latin typeface="Calibri"/>
                          <a:cs typeface="Calibri"/>
                        </a:rPr>
                        <a:t> </a:t>
                      </a:r>
                      <a:r>
                        <a:rPr sz="900" dirty="0">
                          <a:latin typeface="Calibri"/>
                          <a:cs typeface="Calibri"/>
                        </a:rPr>
                        <a:t>rate</a:t>
                      </a:r>
                      <a:r>
                        <a:rPr sz="900" spc="105" dirty="0">
                          <a:latin typeface="Calibri"/>
                          <a:cs typeface="Calibri"/>
                        </a:rPr>
                        <a:t> </a:t>
                      </a:r>
                      <a:r>
                        <a:rPr sz="900" spc="80" dirty="0">
                          <a:latin typeface="Calibri"/>
                          <a:cs typeface="Calibri"/>
                        </a:rPr>
                        <a:t>(CFM)</a:t>
                      </a:r>
                      <a:r>
                        <a:rPr sz="900" spc="114" dirty="0">
                          <a:latin typeface="Calibri"/>
                          <a:cs typeface="Calibri"/>
                        </a:rPr>
                        <a:t> </a:t>
                      </a:r>
                      <a:r>
                        <a:rPr sz="900" dirty="0">
                          <a:latin typeface="Calibri"/>
                          <a:cs typeface="Calibri"/>
                        </a:rPr>
                        <a:t>of</a:t>
                      </a:r>
                      <a:r>
                        <a:rPr sz="900" spc="105" dirty="0">
                          <a:latin typeface="Calibri"/>
                          <a:cs typeface="Calibri"/>
                        </a:rPr>
                        <a:t> </a:t>
                      </a:r>
                      <a:r>
                        <a:rPr sz="900" dirty="0">
                          <a:latin typeface="Calibri"/>
                          <a:cs typeface="Calibri"/>
                        </a:rPr>
                        <a:t>the</a:t>
                      </a:r>
                      <a:r>
                        <a:rPr sz="900" spc="110" dirty="0">
                          <a:latin typeface="Calibri"/>
                          <a:cs typeface="Calibri"/>
                        </a:rPr>
                        <a:t> </a:t>
                      </a:r>
                      <a:r>
                        <a:rPr sz="900" spc="45" dirty="0">
                          <a:latin typeface="Calibri"/>
                          <a:cs typeface="Calibri"/>
                        </a:rPr>
                        <a:t>ventilation</a:t>
                      </a:r>
                      <a:r>
                        <a:rPr sz="900" spc="105" dirty="0">
                          <a:latin typeface="Calibri"/>
                          <a:cs typeface="Calibri"/>
                        </a:rPr>
                        <a:t> </a:t>
                      </a:r>
                      <a:r>
                        <a:rPr sz="900" spc="50" dirty="0">
                          <a:latin typeface="Calibri"/>
                          <a:cs typeface="Calibri"/>
                        </a:rPr>
                        <a:t>equipment </a:t>
                      </a:r>
                      <a:r>
                        <a:rPr sz="900" dirty="0">
                          <a:latin typeface="Calibri"/>
                          <a:cs typeface="Calibri"/>
                        </a:rPr>
                        <a:t>to</a:t>
                      </a:r>
                      <a:r>
                        <a:rPr sz="900" spc="90" dirty="0">
                          <a:latin typeface="Calibri"/>
                          <a:cs typeface="Calibri"/>
                        </a:rPr>
                        <a:t> </a:t>
                      </a:r>
                      <a:r>
                        <a:rPr sz="900" dirty="0">
                          <a:latin typeface="Calibri"/>
                          <a:cs typeface="Calibri"/>
                        </a:rPr>
                        <a:t>meet</a:t>
                      </a:r>
                      <a:r>
                        <a:rPr sz="900" spc="90" dirty="0">
                          <a:latin typeface="Calibri"/>
                          <a:cs typeface="Calibri"/>
                        </a:rPr>
                        <a:t> </a:t>
                      </a:r>
                      <a:r>
                        <a:rPr sz="900" dirty="0">
                          <a:latin typeface="Calibri"/>
                          <a:cs typeface="Calibri"/>
                        </a:rPr>
                        <a:t>the</a:t>
                      </a:r>
                      <a:r>
                        <a:rPr sz="900" spc="90" dirty="0">
                          <a:latin typeface="Calibri"/>
                          <a:cs typeface="Calibri"/>
                        </a:rPr>
                        <a:t> </a:t>
                      </a:r>
                      <a:r>
                        <a:rPr sz="900" spc="110" dirty="0">
                          <a:latin typeface="Calibri"/>
                          <a:cs typeface="Calibri"/>
                        </a:rPr>
                        <a:t>ASHRAE</a:t>
                      </a:r>
                      <a:r>
                        <a:rPr sz="900" spc="90" dirty="0">
                          <a:latin typeface="Calibri"/>
                          <a:cs typeface="Calibri"/>
                        </a:rPr>
                        <a:t> </a:t>
                      </a:r>
                      <a:r>
                        <a:rPr sz="900" spc="65" dirty="0">
                          <a:latin typeface="Calibri"/>
                          <a:cs typeface="Calibri"/>
                        </a:rPr>
                        <a:t>62.2</a:t>
                      </a:r>
                      <a:r>
                        <a:rPr sz="900" spc="90" dirty="0">
                          <a:latin typeface="Calibri"/>
                          <a:cs typeface="Calibri"/>
                        </a:rPr>
                        <a:t> </a:t>
                      </a:r>
                      <a:r>
                        <a:rPr sz="900" spc="-10" dirty="0">
                          <a:latin typeface="Calibri"/>
                          <a:cs typeface="Calibri"/>
                        </a:rPr>
                        <a:t>ventilation</a:t>
                      </a:r>
                      <a:r>
                        <a:rPr sz="900" spc="60" dirty="0">
                          <a:latin typeface="Calibri"/>
                          <a:cs typeface="Calibri"/>
                        </a:rPr>
                        <a:t> standard</a:t>
                      </a:r>
                      <a:r>
                        <a:rPr sz="900" spc="20" dirty="0">
                          <a:latin typeface="Calibri"/>
                          <a:cs typeface="Calibri"/>
                        </a:rPr>
                        <a:t> </a:t>
                      </a:r>
                      <a:r>
                        <a:rPr sz="900" spc="65" dirty="0">
                          <a:latin typeface="Calibri"/>
                          <a:cs typeface="Calibri"/>
                        </a:rPr>
                        <a:t>in</a:t>
                      </a:r>
                      <a:r>
                        <a:rPr sz="900" spc="25" dirty="0">
                          <a:latin typeface="Calibri"/>
                          <a:cs typeface="Calibri"/>
                        </a:rPr>
                        <a:t> </a:t>
                      </a:r>
                      <a:r>
                        <a:rPr sz="900" spc="80" dirty="0">
                          <a:latin typeface="Calibri"/>
                          <a:cs typeface="Calibri"/>
                        </a:rPr>
                        <a:t>a</a:t>
                      </a:r>
                      <a:r>
                        <a:rPr sz="900" spc="15" dirty="0">
                          <a:latin typeface="Calibri"/>
                          <a:cs typeface="Calibri"/>
                        </a:rPr>
                        <a:t> </a:t>
                      </a:r>
                      <a:r>
                        <a:rPr sz="900" spc="50" dirty="0">
                          <a:latin typeface="Calibri"/>
                          <a:cs typeface="Calibri"/>
                        </a:rPr>
                        <a:t>shorter</a:t>
                      </a:r>
                      <a:r>
                        <a:rPr sz="900" spc="20" dirty="0">
                          <a:latin typeface="Calibri"/>
                          <a:cs typeface="Calibri"/>
                        </a:rPr>
                        <a:t> </a:t>
                      </a:r>
                      <a:r>
                        <a:rPr sz="900" spc="60" dirty="0">
                          <a:latin typeface="Calibri"/>
                          <a:cs typeface="Calibri"/>
                        </a:rPr>
                        <a:t>run</a:t>
                      </a:r>
                      <a:r>
                        <a:rPr sz="900" spc="25" dirty="0">
                          <a:latin typeface="Calibri"/>
                          <a:cs typeface="Calibri"/>
                        </a:rPr>
                        <a:t> </a:t>
                      </a:r>
                      <a:r>
                        <a:rPr sz="900" spc="-20" dirty="0">
                          <a:latin typeface="Calibri"/>
                          <a:cs typeface="Calibri"/>
                        </a:rPr>
                        <a:t>time.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5"/>
                  </a:ext>
                </a:extLst>
              </a:tr>
              <a:tr h="549708">
                <a:tc>
                  <a:txBody>
                    <a:bodyPr/>
                    <a:lstStyle/>
                    <a:p>
                      <a:pPr marL="24765">
                        <a:lnSpc>
                          <a:spcPct val="100000"/>
                        </a:lnSpc>
                      </a:pPr>
                      <a:r>
                        <a:rPr sz="900" spc="85" dirty="0">
                          <a:latin typeface="Calibri"/>
                          <a:cs typeface="Calibri"/>
                        </a:rPr>
                        <a:t>10130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3815" indent="-635">
                        <a:lnSpc>
                          <a:spcPct val="92500"/>
                        </a:lnSpc>
                        <a:spcBef>
                          <a:spcPts val="80"/>
                        </a:spcBef>
                      </a:pPr>
                      <a:r>
                        <a:rPr sz="900" dirty="0">
                          <a:latin typeface="Calibri"/>
                          <a:cs typeface="Calibri"/>
                        </a:rPr>
                        <a:t>Ventilation</a:t>
                      </a:r>
                      <a:r>
                        <a:rPr sz="900" spc="170" dirty="0">
                          <a:latin typeface="Calibri"/>
                          <a:cs typeface="Calibri"/>
                        </a:rPr>
                        <a:t>  </a:t>
                      </a:r>
                      <a:r>
                        <a:rPr sz="900" spc="50" dirty="0">
                          <a:latin typeface="Calibri"/>
                          <a:cs typeface="Calibri"/>
                        </a:rPr>
                        <a:t>Low </a:t>
                      </a:r>
                      <a:r>
                        <a:rPr sz="900" spc="-10" dirty="0">
                          <a:latin typeface="Calibri"/>
                          <a:cs typeface="Calibri"/>
                        </a:rPr>
                        <a:t>Temperature</a:t>
                      </a:r>
                      <a:r>
                        <a:rPr sz="900" spc="65" dirty="0">
                          <a:latin typeface="Calibri"/>
                          <a:cs typeface="Calibri"/>
                        </a:rPr>
                        <a:t> Lockout</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30175">
                        <a:lnSpc>
                          <a:spcPts val="1000"/>
                        </a:lnSpc>
                        <a:spcBef>
                          <a:spcPts val="100"/>
                        </a:spcBef>
                      </a:pPr>
                      <a:r>
                        <a:rPr sz="900" dirty="0">
                          <a:latin typeface="Calibri"/>
                          <a:cs typeface="Calibri"/>
                        </a:rPr>
                        <a:t>Off</a:t>
                      </a:r>
                      <a:r>
                        <a:rPr sz="900" dirty="0">
                          <a:highlight>
                            <a:srgbClr val="FFFF00"/>
                          </a:highlight>
                          <a:latin typeface="Calibri"/>
                          <a:cs typeface="Calibri"/>
                        </a:rPr>
                        <a:t>,</a:t>
                      </a:r>
                      <a:r>
                        <a:rPr sz="900" spc="35" dirty="0">
                          <a:highlight>
                            <a:srgbClr val="FFFF00"/>
                          </a:highlight>
                          <a:latin typeface="Calibri"/>
                          <a:cs typeface="Calibri"/>
                        </a:rPr>
                        <a:t> </a:t>
                      </a:r>
                      <a:r>
                        <a:rPr sz="900" spc="70" dirty="0">
                          <a:highlight>
                            <a:srgbClr val="FFFF00"/>
                          </a:highlight>
                          <a:latin typeface="Calibri"/>
                          <a:cs typeface="Calibri"/>
                        </a:rPr>
                        <a:t>-</a:t>
                      </a:r>
                      <a:r>
                        <a:rPr sz="900" spc="110" dirty="0">
                          <a:highlight>
                            <a:srgbClr val="FFFF00"/>
                          </a:highlight>
                          <a:latin typeface="Calibri"/>
                          <a:cs typeface="Calibri"/>
                        </a:rPr>
                        <a:t>20°</a:t>
                      </a:r>
                      <a:r>
                        <a:rPr sz="900" spc="35" dirty="0">
                          <a:highlight>
                            <a:srgbClr val="FFFF00"/>
                          </a:highlight>
                          <a:latin typeface="Calibri"/>
                          <a:cs typeface="Calibri"/>
                        </a:rPr>
                        <a:t> </a:t>
                      </a:r>
                      <a:r>
                        <a:rPr sz="900" spc="135" dirty="0">
                          <a:highlight>
                            <a:srgbClr val="FFFF00"/>
                          </a:highlight>
                          <a:latin typeface="Calibri"/>
                          <a:cs typeface="Calibri"/>
                        </a:rPr>
                        <a:t>F</a:t>
                      </a:r>
                      <a:r>
                        <a:rPr sz="900" spc="40" dirty="0">
                          <a:highlight>
                            <a:srgbClr val="FFFF00"/>
                          </a:highlight>
                          <a:latin typeface="Calibri"/>
                          <a:cs typeface="Calibri"/>
                        </a:rPr>
                        <a:t> </a:t>
                      </a:r>
                      <a:r>
                        <a:rPr sz="900" dirty="0">
                          <a:highlight>
                            <a:srgbClr val="FFFF00"/>
                          </a:highlight>
                          <a:latin typeface="Calibri"/>
                          <a:cs typeface="Calibri"/>
                        </a:rPr>
                        <a:t>to</a:t>
                      </a:r>
                      <a:r>
                        <a:rPr sz="900" spc="35" dirty="0">
                          <a:highlight>
                            <a:srgbClr val="FFFF00"/>
                          </a:highlight>
                          <a:latin typeface="Calibri"/>
                          <a:cs typeface="Calibri"/>
                        </a:rPr>
                        <a:t> </a:t>
                      </a:r>
                      <a:r>
                        <a:rPr sz="900" spc="100" dirty="0">
                          <a:highlight>
                            <a:srgbClr val="FFFF00"/>
                          </a:highlight>
                          <a:latin typeface="Calibri"/>
                          <a:cs typeface="Calibri"/>
                        </a:rPr>
                        <a:t>40°</a:t>
                      </a:r>
                      <a:r>
                        <a:rPr sz="900" spc="40" dirty="0">
                          <a:highlight>
                            <a:srgbClr val="FFFF00"/>
                          </a:highlight>
                          <a:latin typeface="Calibri"/>
                          <a:cs typeface="Calibri"/>
                        </a:rPr>
                        <a:t> </a:t>
                      </a:r>
                      <a:r>
                        <a:rPr sz="900" spc="135" dirty="0">
                          <a:highlight>
                            <a:srgbClr val="FFFF00"/>
                          </a:highlight>
                          <a:latin typeface="Calibri"/>
                          <a:cs typeface="Calibri"/>
                        </a:rPr>
                        <a:t>F</a:t>
                      </a:r>
                      <a:r>
                        <a:rPr sz="900" spc="35" dirty="0">
                          <a:highlight>
                            <a:srgbClr val="FFFF00"/>
                          </a:highlight>
                          <a:latin typeface="Calibri"/>
                          <a:cs typeface="Calibri"/>
                        </a:rPr>
                        <a:t> in </a:t>
                      </a:r>
                      <a:r>
                        <a:rPr sz="900" spc="105" dirty="0">
                          <a:latin typeface="Calibri"/>
                          <a:cs typeface="Calibri"/>
                        </a:rPr>
                        <a:t>5°</a:t>
                      </a:r>
                      <a:r>
                        <a:rPr sz="900" spc="5" dirty="0">
                          <a:latin typeface="Calibri"/>
                          <a:cs typeface="Calibri"/>
                        </a:rPr>
                        <a:t> </a:t>
                      </a:r>
                      <a:r>
                        <a:rPr sz="900" spc="135" dirty="0">
                          <a:latin typeface="Calibri"/>
                          <a:cs typeface="Calibri"/>
                        </a:rPr>
                        <a:t>F</a:t>
                      </a:r>
                      <a:r>
                        <a:rPr sz="900" spc="10" dirty="0">
                          <a:latin typeface="Calibri"/>
                          <a:cs typeface="Calibri"/>
                        </a:rPr>
                        <a:t> </a:t>
                      </a:r>
                      <a:r>
                        <a:rPr sz="900" spc="40" dirty="0">
                          <a:latin typeface="Calibri"/>
                          <a:cs typeface="Calibri"/>
                        </a:rPr>
                        <a:t>increments.</a:t>
                      </a:r>
                      <a:endParaRPr sz="900" dirty="0">
                        <a:latin typeface="Calibri"/>
                        <a:cs typeface="Calibri"/>
                      </a:endParaRPr>
                    </a:p>
                    <a:p>
                      <a:pPr marL="24765">
                        <a:lnSpc>
                          <a:spcPts val="940"/>
                        </a:lnSpc>
                      </a:pPr>
                      <a:r>
                        <a:rPr sz="900" dirty="0">
                          <a:latin typeface="Calibri"/>
                          <a:cs typeface="Calibri"/>
                        </a:rPr>
                        <a:t>(Off,</a:t>
                      </a:r>
                      <a:r>
                        <a:rPr sz="900" spc="60" dirty="0">
                          <a:latin typeface="Calibri"/>
                          <a:cs typeface="Calibri"/>
                        </a:rPr>
                        <a:t> </a:t>
                      </a:r>
                      <a:r>
                        <a:rPr sz="900" spc="110" dirty="0">
                          <a:latin typeface="Calibri"/>
                          <a:cs typeface="Calibri"/>
                        </a:rPr>
                        <a:t>-</a:t>
                      </a:r>
                      <a:r>
                        <a:rPr sz="900" spc="75" dirty="0">
                          <a:latin typeface="Calibri"/>
                          <a:cs typeface="Calibri"/>
                        </a:rPr>
                        <a:t>29.0°</a:t>
                      </a:r>
                      <a:r>
                        <a:rPr sz="900" spc="60" dirty="0">
                          <a:latin typeface="Calibri"/>
                          <a:cs typeface="Calibri"/>
                        </a:rPr>
                        <a:t> </a:t>
                      </a:r>
                      <a:r>
                        <a:rPr sz="900" dirty="0">
                          <a:latin typeface="Calibri"/>
                          <a:cs typeface="Calibri"/>
                        </a:rPr>
                        <a:t>to</a:t>
                      </a:r>
                      <a:r>
                        <a:rPr sz="900" spc="70" dirty="0">
                          <a:latin typeface="Calibri"/>
                          <a:cs typeface="Calibri"/>
                        </a:rPr>
                        <a:t> </a:t>
                      </a:r>
                      <a:r>
                        <a:rPr sz="900" spc="85" dirty="0">
                          <a:latin typeface="Calibri"/>
                          <a:cs typeface="Calibri"/>
                        </a:rPr>
                        <a:t>4.5°C</a:t>
                      </a:r>
                      <a:r>
                        <a:rPr sz="900" spc="70" dirty="0">
                          <a:latin typeface="Calibri"/>
                          <a:cs typeface="Calibri"/>
                        </a:rPr>
                        <a:t> </a:t>
                      </a:r>
                      <a:r>
                        <a:rPr sz="900" spc="35" dirty="0">
                          <a:latin typeface="Calibri"/>
                          <a:cs typeface="Calibri"/>
                        </a:rPr>
                        <a:t>in</a:t>
                      </a:r>
                      <a:endParaRPr sz="900" dirty="0">
                        <a:latin typeface="Calibri"/>
                        <a:cs typeface="Calibri"/>
                      </a:endParaRPr>
                    </a:p>
                    <a:p>
                      <a:pPr marL="24765">
                        <a:lnSpc>
                          <a:spcPts val="1040"/>
                        </a:lnSpc>
                      </a:pPr>
                      <a:r>
                        <a:rPr sz="900" spc="65" dirty="0">
                          <a:latin typeface="Calibri"/>
                          <a:cs typeface="Calibri"/>
                        </a:rPr>
                        <a:t>varying</a:t>
                      </a:r>
                      <a:r>
                        <a:rPr sz="900" spc="10" dirty="0">
                          <a:latin typeface="Calibri"/>
                          <a:cs typeface="Calibri"/>
                        </a:rPr>
                        <a:t> </a:t>
                      </a:r>
                      <a:r>
                        <a:rPr sz="900" spc="50" dirty="0">
                          <a:latin typeface="Calibri"/>
                          <a:cs typeface="Calibri"/>
                        </a:rPr>
                        <a:t>increments)</a:t>
                      </a: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rowSpan="2">
                  <a:txBody>
                    <a:bodyPr/>
                    <a:lstStyle/>
                    <a:p>
                      <a:pPr marL="24765" marR="120014">
                        <a:lnSpc>
                          <a:spcPct val="92500"/>
                        </a:lnSpc>
                        <a:spcBef>
                          <a:spcPts val="80"/>
                        </a:spcBef>
                      </a:pPr>
                      <a:r>
                        <a:rPr sz="900" spc="60" dirty="0">
                          <a:latin typeface="Calibri"/>
                          <a:cs typeface="Calibri"/>
                        </a:rPr>
                        <a:t>Requires</a:t>
                      </a:r>
                      <a:r>
                        <a:rPr sz="900" spc="100" dirty="0">
                          <a:latin typeface="Calibri"/>
                          <a:cs typeface="Calibri"/>
                        </a:rPr>
                        <a:t> </a:t>
                      </a:r>
                      <a:r>
                        <a:rPr sz="900" dirty="0">
                          <a:latin typeface="Calibri"/>
                          <a:cs typeface="Calibri"/>
                        </a:rPr>
                        <a:t>either</a:t>
                      </a:r>
                      <a:r>
                        <a:rPr sz="900" spc="105" dirty="0">
                          <a:latin typeface="Calibri"/>
                          <a:cs typeface="Calibri"/>
                        </a:rPr>
                        <a:t> </a:t>
                      </a:r>
                      <a:r>
                        <a:rPr sz="900" dirty="0">
                          <a:latin typeface="Calibri"/>
                          <a:cs typeface="Calibri"/>
                        </a:rPr>
                        <a:t>wired</a:t>
                      </a:r>
                      <a:r>
                        <a:rPr sz="900" spc="105" dirty="0">
                          <a:latin typeface="Calibri"/>
                          <a:cs typeface="Calibri"/>
                        </a:rPr>
                        <a:t> </a:t>
                      </a:r>
                      <a:r>
                        <a:rPr sz="900" spc="45" dirty="0">
                          <a:latin typeface="Calibri"/>
                          <a:cs typeface="Calibri"/>
                        </a:rPr>
                        <a:t>outdoor</a:t>
                      </a:r>
                      <a:r>
                        <a:rPr sz="900" spc="110" dirty="0">
                          <a:latin typeface="Calibri"/>
                          <a:cs typeface="Calibri"/>
                        </a:rPr>
                        <a:t> </a:t>
                      </a:r>
                      <a:r>
                        <a:rPr sz="900" spc="65" dirty="0">
                          <a:latin typeface="Calibri"/>
                          <a:cs typeface="Calibri"/>
                        </a:rPr>
                        <a:t>sensor</a:t>
                      </a:r>
                      <a:r>
                        <a:rPr sz="900" spc="105" dirty="0">
                          <a:latin typeface="Calibri"/>
                          <a:cs typeface="Calibri"/>
                        </a:rPr>
                        <a:t> </a:t>
                      </a:r>
                      <a:r>
                        <a:rPr sz="900" spc="-25" dirty="0">
                          <a:latin typeface="Calibri"/>
                          <a:cs typeface="Calibri"/>
                        </a:rPr>
                        <a:t>or</a:t>
                      </a:r>
                      <a:r>
                        <a:rPr sz="900" dirty="0">
                          <a:latin typeface="Calibri"/>
                          <a:cs typeface="Calibri"/>
                        </a:rPr>
                        <a:t> Internet</a:t>
                      </a:r>
                      <a:r>
                        <a:rPr sz="900" spc="175" dirty="0">
                          <a:latin typeface="Calibri"/>
                          <a:cs typeface="Calibri"/>
                        </a:rPr>
                        <a:t> </a:t>
                      </a:r>
                      <a:r>
                        <a:rPr sz="900" dirty="0">
                          <a:latin typeface="Calibri"/>
                          <a:cs typeface="Calibri"/>
                        </a:rPr>
                        <a:t>weather</a:t>
                      </a:r>
                      <a:r>
                        <a:rPr sz="900" spc="180" dirty="0">
                          <a:latin typeface="Calibri"/>
                          <a:cs typeface="Calibri"/>
                        </a:rPr>
                        <a:t> </a:t>
                      </a:r>
                      <a:r>
                        <a:rPr sz="900" spc="50" dirty="0">
                          <a:latin typeface="Calibri"/>
                          <a:cs typeface="Calibri"/>
                        </a:rPr>
                        <a:t>(thermostat</a:t>
                      </a:r>
                      <a:r>
                        <a:rPr sz="900" spc="175" dirty="0">
                          <a:latin typeface="Calibri"/>
                          <a:cs typeface="Calibri"/>
                        </a:rPr>
                        <a:t> </a:t>
                      </a:r>
                      <a:r>
                        <a:rPr sz="900" spc="60" dirty="0">
                          <a:latin typeface="Calibri"/>
                          <a:cs typeface="Calibri"/>
                        </a:rPr>
                        <a:t>connected</a:t>
                      </a:r>
                      <a:r>
                        <a:rPr sz="900" spc="180" dirty="0">
                          <a:latin typeface="Calibri"/>
                          <a:cs typeface="Calibri"/>
                        </a:rPr>
                        <a:t> </a:t>
                      </a:r>
                      <a:r>
                        <a:rPr sz="900" spc="-25" dirty="0">
                          <a:latin typeface="Calibri"/>
                          <a:cs typeface="Calibri"/>
                        </a:rPr>
                        <a:t>to</a:t>
                      </a:r>
                      <a:r>
                        <a:rPr sz="900" spc="70" dirty="0">
                          <a:latin typeface="Calibri"/>
                          <a:cs typeface="Calibri"/>
                        </a:rPr>
                        <a:t> Wi-</a:t>
                      </a:r>
                      <a:r>
                        <a:rPr sz="900" spc="50" dirty="0">
                          <a:latin typeface="Calibri"/>
                          <a:cs typeface="Calibri"/>
                        </a:rPr>
                        <a:t>Fi</a:t>
                      </a:r>
                      <a:r>
                        <a:rPr sz="900" spc="55" dirty="0">
                          <a:latin typeface="Calibri"/>
                          <a:cs typeface="Calibri"/>
                        </a:rPr>
                        <a:t> </a:t>
                      </a:r>
                      <a:r>
                        <a:rPr sz="900" spc="75" dirty="0">
                          <a:latin typeface="Calibri"/>
                          <a:cs typeface="Calibri"/>
                        </a:rPr>
                        <a:t>and</a:t>
                      </a:r>
                      <a:r>
                        <a:rPr sz="900" spc="55" dirty="0">
                          <a:latin typeface="Calibri"/>
                          <a:cs typeface="Calibri"/>
                        </a:rPr>
                        <a:t> </a:t>
                      </a:r>
                      <a:r>
                        <a:rPr sz="900" spc="50" dirty="0">
                          <a:latin typeface="Calibri"/>
                          <a:cs typeface="Calibri"/>
                        </a:rPr>
                        <a:t>registered</a:t>
                      </a:r>
                      <a:r>
                        <a:rPr sz="900" spc="55" dirty="0">
                          <a:latin typeface="Calibri"/>
                          <a:cs typeface="Calibri"/>
                        </a:rPr>
                        <a:t> </a:t>
                      </a:r>
                      <a:r>
                        <a:rPr sz="900" dirty="0">
                          <a:latin typeface="Calibri"/>
                          <a:cs typeface="Calibri"/>
                        </a:rPr>
                        <a:t>to</a:t>
                      </a:r>
                      <a:r>
                        <a:rPr sz="900" spc="55" dirty="0">
                          <a:latin typeface="Calibri"/>
                          <a:cs typeface="Calibri"/>
                        </a:rPr>
                        <a:t> </a:t>
                      </a:r>
                      <a:r>
                        <a:rPr sz="900" dirty="0">
                          <a:latin typeface="Calibri"/>
                          <a:cs typeface="Calibri"/>
                        </a:rPr>
                        <a:t>the</a:t>
                      </a:r>
                      <a:r>
                        <a:rPr sz="900" spc="55" dirty="0">
                          <a:latin typeface="Calibri"/>
                          <a:cs typeface="Calibri"/>
                        </a:rPr>
                        <a:t> </a:t>
                      </a:r>
                      <a:r>
                        <a:rPr sz="900" spc="-10" dirty="0">
                          <a:latin typeface="Calibri"/>
                          <a:cs typeface="Calibri"/>
                        </a:rPr>
                        <a:t>app).</a:t>
                      </a:r>
                      <a:endParaRPr sz="900">
                        <a:latin typeface="Calibri"/>
                        <a:cs typeface="Calibri"/>
                      </a:endParaRPr>
                    </a:p>
                    <a:p>
                      <a:pPr marL="24765" marR="43180">
                        <a:lnSpc>
                          <a:spcPct val="92500"/>
                        </a:lnSpc>
                      </a:pPr>
                      <a:r>
                        <a:rPr sz="900" spc="70" dirty="0">
                          <a:latin typeface="Calibri"/>
                          <a:cs typeface="Calibri"/>
                        </a:rPr>
                        <a:t>This</a:t>
                      </a:r>
                      <a:r>
                        <a:rPr sz="900" spc="15" dirty="0">
                          <a:latin typeface="Calibri"/>
                          <a:cs typeface="Calibri"/>
                        </a:rPr>
                        <a:t> </a:t>
                      </a:r>
                      <a:r>
                        <a:rPr sz="900" spc="90" dirty="0">
                          <a:latin typeface="Calibri"/>
                          <a:cs typeface="Calibri"/>
                        </a:rPr>
                        <a:t>ISU</a:t>
                      </a:r>
                      <a:r>
                        <a:rPr sz="900" spc="20" dirty="0">
                          <a:latin typeface="Calibri"/>
                          <a:cs typeface="Calibri"/>
                        </a:rPr>
                        <a:t> </a:t>
                      </a:r>
                      <a:r>
                        <a:rPr sz="900" spc="70" dirty="0">
                          <a:latin typeface="Calibri"/>
                          <a:cs typeface="Calibri"/>
                        </a:rPr>
                        <a:t>is</a:t>
                      </a:r>
                      <a:r>
                        <a:rPr sz="900" spc="20" dirty="0">
                          <a:latin typeface="Calibri"/>
                          <a:cs typeface="Calibri"/>
                        </a:rPr>
                        <a:t> </a:t>
                      </a:r>
                      <a:r>
                        <a:rPr sz="900" spc="50" dirty="0">
                          <a:latin typeface="Calibri"/>
                          <a:cs typeface="Calibri"/>
                        </a:rPr>
                        <a:t>only</a:t>
                      </a:r>
                      <a:r>
                        <a:rPr sz="900" spc="15" dirty="0">
                          <a:latin typeface="Calibri"/>
                          <a:cs typeface="Calibri"/>
                        </a:rPr>
                        <a:t> </a:t>
                      </a:r>
                      <a:r>
                        <a:rPr sz="900" spc="60" dirty="0">
                          <a:latin typeface="Calibri"/>
                          <a:cs typeface="Calibri"/>
                        </a:rPr>
                        <a:t>displayed</a:t>
                      </a:r>
                      <a:r>
                        <a:rPr sz="900" spc="20" dirty="0">
                          <a:latin typeface="Calibri"/>
                          <a:cs typeface="Calibri"/>
                        </a:rPr>
                        <a:t> </a:t>
                      </a:r>
                      <a:r>
                        <a:rPr sz="900" spc="55" dirty="0">
                          <a:latin typeface="Calibri"/>
                          <a:cs typeface="Calibri"/>
                        </a:rPr>
                        <a:t>when</a:t>
                      </a:r>
                      <a:r>
                        <a:rPr sz="900" spc="20" dirty="0">
                          <a:latin typeface="Calibri"/>
                          <a:cs typeface="Calibri"/>
                        </a:rPr>
                        <a:t> </a:t>
                      </a:r>
                      <a:r>
                        <a:rPr sz="900" spc="90" dirty="0">
                          <a:latin typeface="Calibri"/>
                          <a:cs typeface="Calibri"/>
                        </a:rPr>
                        <a:t>ISU</a:t>
                      </a:r>
                      <a:r>
                        <a:rPr sz="900" spc="20" dirty="0">
                          <a:latin typeface="Calibri"/>
                          <a:cs typeface="Calibri"/>
                        </a:rPr>
                        <a:t> </a:t>
                      </a:r>
                      <a:r>
                        <a:rPr sz="900" spc="85" dirty="0">
                          <a:latin typeface="Calibri"/>
                          <a:cs typeface="Calibri"/>
                        </a:rPr>
                        <a:t>10000 </a:t>
                      </a:r>
                      <a:r>
                        <a:rPr sz="900" dirty="0">
                          <a:latin typeface="Calibri"/>
                          <a:cs typeface="Calibri"/>
                        </a:rPr>
                        <a:t>Ventilation</a:t>
                      </a:r>
                      <a:r>
                        <a:rPr sz="900" spc="90" dirty="0">
                          <a:latin typeface="Calibri"/>
                          <a:cs typeface="Calibri"/>
                        </a:rPr>
                        <a:t> </a:t>
                      </a:r>
                      <a:r>
                        <a:rPr sz="900" dirty="0">
                          <a:latin typeface="Calibri"/>
                          <a:cs typeface="Calibri"/>
                        </a:rPr>
                        <a:t>Type</a:t>
                      </a:r>
                      <a:r>
                        <a:rPr sz="900" spc="90" dirty="0">
                          <a:latin typeface="Calibri"/>
                          <a:cs typeface="Calibri"/>
                        </a:rPr>
                        <a:t> </a:t>
                      </a:r>
                      <a:r>
                        <a:rPr sz="900" spc="70" dirty="0">
                          <a:latin typeface="Calibri"/>
                          <a:cs typeface="Calibri"/>
                        </a:rPr>
                        <a:t>is</a:t>
                      </a:r>
                      <a:r>
                        <a:rPr sz="900" spc="90" dirty="0">
                          <a:latin typeface="Calibri"/>
                          <a:cs typeface="Calibri"/>
                        </a:rPr>
                        <a:t> </a:t>
                      </a:r>
                      <a:r>
                        <a:rPr sz="900" spc="50" dirty="0">
                          <a:latin typeface="Calibri"/>
                          <a:cs typeface="Calibri"/>
                        </a:rPr>
                        <a:t>set</a:t>
                      </a:r>
                      <a:r>
                        <a:rPr sz="900" spc="90" dirty="0">
                          <a:latin typeface="Calibri"/>
                          <a:cs typeface="Calibri"/>
                        </a:rPr>
                        <a:t> </a:t>
                      </a:r>
                      <a:r>
                        <a:rPr sz="900" dirty="0">
                          <a:latin typeface="Calibri"/>
                          <a:cs typeface="Calibri"/>
                        </a:rPr>
                        <a:t>to</a:t>
                      </a:r>
                      <a:r>
                        <a:rPr sz="900" spc="95" dirty="0">
                          <a:latin typeface="Calibri"/>
                          <a:cs typeface="Calibri"/>
                        </a:rPr>
                        <a:t> </a:t>
                      </a:r>
                      <a:r>
                        <a:rPr sz="900" spc="100" dirty="0">
                          <a:latin typeface="Calibri"/>
                          <a:cs typeface="Calibri"/>
                        </a:rPr>
                        <a:t>ERV</a:t>
                      </a:r>
                      <a:r>
                        <a:rPr sz="900" spc="90" dirty="0">
                          <a:latin typeface="Calibri"/>
                          <a:cs typeface="Calibri"/>
                        </a:rPr>
                        <a:t> </a:t>
                      </a:r>
                      <a:r>
                        <a:rPr sz="900" spc="105" dirty="0">
                          <a:latin typeface="Calibri"/>
                          <a:cs typeface="Calibri"/>
                        </a:rPr>
                        <a:t>/</a:t>
                      </a:r>
                      <a:r>
                        <a:rPr sz="900" spc="80" dirty="0">
                          <a:latin typeface="Calibri"/>
                          <a:cs typeface="Calibri"/>
                        </a:rPr>
                        <a:t> </a:t>
                      </a:r>
                      <a:r>
                        <a:rPr sz="900" spc="100" dirty="0">
                          <a:latin typeface="Calibri"/>
                          <a:cs typeface="Calibri"/>
                        </a:rPr>
                        <a:t>HRV</a:t>
                      </a:r>
                      <a:r>
                        <a:rPr sz="900" spc="95" dirty="0">
                          <a:latin typeface="Calibri"/>
                          <a:cs typeface="Calibri"/>
                        </a:rPr>
                        <a:t> </a:t>
                      </a:r>
                      <a:r>
                        <a:rPr sz="900" dirty="0">
                          <a:latin typeface="Calibri"/>
                          <a:cs typeface="Calibri"/>
                        </a:rPr>
                        <a:t>or</a:t>
                      </a:r>
                      <a:r>
                        <a:rPr sz="900" spc="90" dirty="0">
                          <a:latin typeface="Calibri"/>
                          <a:cs typeface="Calibri"/>
                        </a:rPr>
                        <a:t> </a:t>
                      </a:r>
                      <a:r>
                        <a:rPr sz="900" spc="50" dirty="0">
                          <a:latin typeface="Calibri"/>
                          <a:cs typeface="Calibri"/>
                        </a:rPr>
                        <a:t>Fresh </a:t>
                      </a:r>
                      <a:r>
                        <a:rPr sz="900" dirty="0">
                          <a:latin typeface="Calibri"/>
                          <a:cs typeface="Calibri"/>
                        </a:rPr>
                        <a:t>Air</a:t>
                      </a:r>
                      <a:r>
                        <a:rPr sz="900" spc="105" dirty="0">
                          <a:latin typeface="Calibri"/>
                          <a:cs typeface="Calibri"/>
                        </a:rPr>
                        <a:t> </a:t>
                      </a:r>
                      <a:r>
                        <a:rPr sz="900" spc="40" dirty="0">
                          <a:latin typeface="Calibri"/>
                          <a:cs typeface="Calibri"/>
                        </a:rPr>
                        <a:t>Damper.</a:t>
                      </a:r>
                      <a:endParaRPr sz="900">
                        <a:latin typeface="Calibri"/>
                        <a:cs typeface="Calibri"/>
                      </a:endParaRPr>
                    </a:p>
                    <a:p>
                      <a:pPr marL="24765" marR="394970">
                        <a:lnSpc>
                          <a:spcPct val="92500"/>
                        </a:lnSpc>
                        <a:spcBef>
                          <a:spcPts val="5"/>
                        </a:spcBef>
                      </a:pPr>
                      <a:r>
                        <a:rPr sz="900" spc="75" dirty="0">
                          <a:latin typeface="Calibri"/>
                          <a:cs typeface="Calibri"/>
                        </a:rPr>
                        <a:t>See</a:t>
                      </a:r>
                      <a:r>
                        <a:rPr sz="900" spc="145" dirty="0">
                          <a:latin typeface="Calibri"/>
                          <a:cs typeface="Calibri"/>
                        </a:rPr>
                        <a:t> </a:t>
                      </a:r>
                      <a:r>
                        <a:rPr sz="900" dirty="0">
                          <a:latin typeface="Calibri"/>
                          <a:cs typeface="Calibri"/>
                        </a:rPr>
                        <a:t>“Ventilation</a:t>
                      </a:r>
                      <a:r>
                        <a:rPr sz="900" spc="135" dirty="0">
                          <a:latin typeface="Calibri"/>
                          <a:cs typeface="Calibri"/>
                        </a:rPr>
                        <a:t> </a:t>
                      </a:r>
                      <a:r>
                        <a:rPr sz="900" spc="-114" dirty="0">
                          <a:latin typeface="Calibri"/>
                          <a:cs typeface="Calibri"/>
                        </a:rPr>
                        <a:t>—</a:t>
                      </a:r>
                      <a:r>
                        <a:rPr sz="900" spc="150" dirty="0">
                          <a:latin typeface="Calibri"/>
                          <a:cs typeface="Calibri"/>
                        </a:rPr>
                        <a:t> </a:t>
                      </a:r>
                      <a:r>
                        <a:rPr sz="900" spc="50" dirty="0">
                          <a:latin typeface="Calibri"/>
                          <a:cs typeface="Calibri"/>
                        </a:rPr>
                        <a:t>Outdoor</a:t>
                      </a:r>
                      <a:r>
                        <a:rPr sz="900" spc="135" dirty="0">
                          <a:latin typeface="Calibri"/>
                          <a:cs typeface="Calibri"/>
                        </a:rPr>
                        <a:t> </a:t>
                      </a:r>
                      <a:r>
                        <a:rPr sz="900" spc="50" dirty="0">
                          <a:latin typeface="Calibri"/>
                          <a:cs typeface="Calibri"/>
                        </a:rPr>
                        <a:t>Condition </a:t>
                      </a:r>
                      <a:r>
                        <a:rPr sz="900" spc="80" dirty="0">
                          <a:latin typeface="Calibri"/>
                          <a:cs typeface="Calibri"/>
                        </a:rPr>
                        <a:t>Lockouts</a:t>
                      </a:r>
                      <a:r>
                        <a:rPr sz="900" spc="25" dirty="0">
                          <a:latin typeface="Calibri"/>
                          <a:cs typeface="Calibri"/>
                        </a:rPr>
                        <a:t> </a:t>
                      </a:r>
                      <a:r>
                        <a:rPr sz="900" spc="80" dirty="0">
                          <a:latin typeface="Calibri"/>
                          <a:cs typeface="Calibri"/>
                        </a:rPr>
                        <a:t>(ISU</a:t>
                      </a:r>
                      <a:r>
                        <a:rPr sz="900" spc="25" dirty="0">
                          <a:latin typeface="Calibri"/>
                          <a:cs typeface="Calibri"/>
                        </a:rPr>
                        <a:t> </a:t>
                      </a:r>
                      <a:r>
                        <a:rPr sz="900" spc="70" dirty="0">
                          <a:latin typeface="Calibri"/>
                          <a:cs typeface="Calibri"/>
                        </a:rPr>
                        <a:t>10130)”</a:t>
                      </a:r>
                      <a:r>
                        <a:rPr sz="900" spc="25" dirty="0">
                          <a:latin typeface="Calibri"/>
                          <a:cs typeface="Calibri"/>
                        </a:rPr>
                        <a:t> </a:t>
                      </a:r>
                      <a:r>
                        <a:rPr sz="900" spc="75" dirty="0">
                          <a:latin typeface="Calibri"/>
                          <a:cs typeface="Calibri"/>
                        </a:rPr>
                        <a:t>beginning</a:t>
                      </a:r>
                      <a:r>
                        <a:rPr sz="900" spc="25" dirty="0">
                          <a:latin typeface="Calibri"/>
                          <a:cs typeface="Calibri"/>
                        </a:rPr>
                        <a:t> </a:t>
                      </a:r>
                      <a:r>
                        <a:rPr sz="900" spc="45" dirty="0">
                          <a:latin typeface="Calibri"/>
                          <a:cs typeface="Calibri"/>
                        </a:rPr>
                        <a:t>on </a:t>
                      </a:r>
                      <a:r>
                        <a:rPr sz="900" spc="75" dirty="0">
                          <a:latin typeface="Calibri"/>
                          <a:cs typeface="Calibri"/>
                        </a:rPr>
                        <a:t>page</a:t>
                      </a:r>
                      <a:r>
                        <a:rPr sz="900" spc="5" dirty="0">
                          <a:latin typeface="Calibri"/>
                          <a:cs typeface="Calibri"/>
                        </a:rPr>
                        <a:t> </a:t>
                      </a:r>
                      <a:r>
                        <a:rPr sz="900" spc="30" dirty="0">
                          <a:latin typeface="Calibri"/>
                          <a:cs typeface="Calibri"/>
                        </a:rPr>
                        <a:t>37.</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6"/>
                  </a:ext>
                </a:extLst>
              </a:tr>
              <a:tr h="625379">
                <a:tc>
                  <a:txBody>
                    <a:bodyPr/>
                    <a:lstStyle/>
                    <a:p>
                      <a:pPr marL="24765">
                        <a:lnSpc>
                          <a:spcPct val="100000"/>
                        </a:lnSpc>
                      </a:pPr>
                      <a:r>
                        <a:rPr sz="900" spc="85" dirty="0">
                          <a:latin typeface="Calibri"/>
                          <a:cs typeface="Calibri"/>
                        </a:rPr>
                        <a:t>10130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94945" indent="-635">
                        <a:lnSpc>
                          <a:spcPct val="92600"/>
                        </a:lnSpc>
                        <a:spcBef>
                          <a:spcPts val="80"/>
                        </a:spcBef>
                      </a:pPr>
                      <a:r>
                        <a:rPr sz="900" spc="-10" dirty="0">
                          <a:latin typeface="Calibri"/>
                          <a:cs typeface="Calibri"/>
                        </a:rPr>
                        <a:t>Ventilation</a:t>
                      </a:r>
                      <a:r>
                        <a:rPr sz="900" spc="75" dirty="0">
                          <a:latin typeface="Calibri"/>
                          <a:cs typeface="Calibri"/>
                        </a:rPr>
                        <a:t> High </a:t>
                      </a:r>
                      <a:r>
                        <a:rPr sz="900" spc="-10" dirty="0">
                          <a:latin typeface="Calibri"/>
                          <a:cs typeface="Calibri"/>
                        </a:rPr>
                        <a:t>Temperature</a:t>
                      </a:r>
                      <a:r>
                        <a:rPr sz="900" spc="65" dirty="0">
                          <a:latin typeface="Calibri"/>
                          <a:cs typeface="Calibri"/>
                        </a:rPr>
                        <a:t> Lockout</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60" dirty="0">
                          <a:highlight>
                            <a:srgbClr val="FFFF00"/>
                          </a:highlight>
                          <a:latin typeface="Calibri"/>
                          <a:cs typeface="Calibri"/>
                        </a:rPr>
                        <a:t>Off</a:t>
                      </a:r>
                      <a:r>
                        <a:rPr sz="900" spc="20" dirty="0">
                          <a:latin typeface="Calibri"/>
                          <a:cs typeface="Calibri"/>
                        </a:rPr>
                        <a:t> </a:t>
                      </a:r>
                      <a:r>
                        <a:rPr sz="900" spc="105" dirty="0">
                          <a:latin typeface="Calibri"/>
                          <a:cs typeface="Calibri"/>
                        </a:rPr>
                        <a:t>80°</a:t>
                      </a:r>
                      <a:r>
                        <a:rPr sz="900" spc="25" dirty="0">
                          <a:latin typeface="Calibri"/>
                          <a:cs typeface="Calibri"/>
                        </a:rPr>
                        <a:t> </a:t>
                      </a:r>
                      <a:r>
                        <a:rPr sz="900" spc="135" dirty="0">
                          <a:latin typeface="Calibri"/>
                          <a:cs typeface="Calibri"/>
                        </a:rPr>
                        <a:t>F</a:t>
                      </a:r>
                      <a:r>
                        <a:rPr sz="900" spc="25" dirty="0">
                          <a:latin typeface="Calibri"/>
                          <a:cs typeface="Calibri"/>
                        </a:rPr>
                        <a:t> </a:t>
                      </a:r>
                      <a:r>
                        <a:rPr sz="900" dirty="0">
                          <a:latin typeface="Calibri"/>
                          <a:cs typeface="Calibri"/>
                        </a:rPr>
                        <a:t>to</a:t>
                      </a:r>
                      <a:r>
                        <a:rPr sz="900" spc="20" dirty="0">
                          <a:latin typeface="Calibri"/>
                          <a:cs typeface="Calibri"/>
                        </a:rPr>
                        <a:t> </a:t>
                      </a:r>
                      <a:r>
                        <a:rPr sz="900" spc="100" dirty="0">
                          <a:latin typeface="Calibri"/>
                          <a:cs typeface="Calibri"/>
                        </a:rPr>
                        <a:t>110°</a:t>
                      </a:r>
                      <a:r>
                        <a:rPr sz="900" spc="25" dirty="0">
                          <a:latin typeface="Calibri"/>
                          <a:cs typeface="Calibri"/>
                        </a:rPr>
                        <a:t> </a:t>
                      </a:r>
                      <a:r>
                        <a:rPr sz="900" spc="85" dirty="0">
                          <a:latin typeface="Calibri"/>
                          <a:cs typeface="Calibri"/>
                        </a:rPr>
                        <a:t>F</a:t>
                      </a:r>
                      <a:endParaRPr sz="900" dirty="0">
                        <a:latin typeface="Calibri"/>
                        <a:cs typeface="Calibri"/>
                      </a:endParaRPr>
                    </a:p>
                    <a:p>
                      <a:pPr marL="24765">
                        <a:lnSpc>
                          <a:spcPts val="1040"/>
                        </a:lnSpc>
                      </a:pPr>
                      <a:r>
                        <a:rPr sz="900" spc="50" dirty="0">
                          <a:latin typeface="Calibri"/>
                          <a:cs typeface="Calibri"/>
                        </a:rPr>
                        <a:t>(in</a:t>
                      </a:r>
                      <a:r>
                        <a:rPr sz="900" spc="15" dirty="0">
                          <a:latin typeface="Calibri"/>
                          <a:cs typeface="Calibri"/>
                        </a:rPr>
                        <a:t> </a:t>
                      </a:r>
                      <a:r>
                        <a:rPr sz="900" spc="105" dirty="0">
                          <a:latin typeface="Calibri"/>
                          <a:cs typeface="Calibri"/>
                        </a:rPr>
                        <a:t>5°</a:t>
                      </a:r>
                      <a:r>
                        <a:rPr sz="900" spc="10" dirty="0">
                          <a:latin typeface="Calibri"/>
                          <a:cs typeface="Calibri"/>
                        </a:rPr>
                        <a:t> </a:t>
                      </a:r>
                      <a:r>
                        <a:rPr sz="900" spc="135" dirty="0">
                          <a:latin typeface="Calibri"/>
                          <a:cs typeface="Calibri"/>
                        </a:rPr>
                        <a:t>F</a:t>
                      </a:r>
                      <a:r>
                        <a:rPr sz="900" spc="15" dirty="0">
                          <a:latin typeface="Calibri"/>
                          <a:cs typeface="Calibri"/>
                        </a:rPr>
                        <a:t> </a:t>
                      </a:r>
                      <a:r>
                        <a:rPr sz="900" spc="45" dirty="0">
                          <a:latin typeface="Calibri"/>
                          <a:cs typeface="Calibri"/>
                        </a:rPr>
                        <a:t>increments)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0" dirty="0">
                          <a:latin typeface="Calibri"/>
                          <a:cs typeface="Calibri"/>
                        </a:rPr>
                        <a:t>Off</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1016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7"/>
                  </a:ext>
                </a:extLst>
              </a:tr>
            </a:tbl>
          </a:graphicData>
        </a:graphic>
      </p:graphicFrame>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214447" y="370223"/>
            <a:ext cx="4003050" cy="580352"/>
          </a:xfrm>
          <a:prstGeom prst="rect">
            <a:avLst/>
          </a:prstGeom>
        </p:spPr>
        <p:txBody>
          <a:bodyPr vert="horz" wrap="square" lIns="0" tIns="12508" rIns="0" bIns="0" rtlCol="0">
            <a:spAutoFit/>
          </a:bodyPr>
          <a:lstStyle/>
          <a:p>
            <a:pPr marL="12507">
              <a:spcBef>
                <a:spcPts val="98"/>
              </a:spcBef>
            </a:pPr>
            <a:r>
              <a:rPr sz="886" i="1" spc="89" dirty="0">
                <a:latin typeface="Calibri"/>
                <a:cs typeface="Calibri"/>
              </a:rPr>
              <a:t>T10</a:t>
            </a:r>
            <a:r>
              <a:rPr sz="886" i="1" spc="10" dirty="0">
                <a:latin typeface="Calibri"/>
                <a:cs typeface="Calibri"/>
              </a:rPr>
              <a:t> </a:t>
            </a:r>
            <a:r>
              <a:rPr sz="886" i="1" spc="103" dirty="0">
                <a:latin typeface="Calibri"/>
                <a:cs typeface="Calibri"/>
              </a:rPr>
              <a:t>PRO</a:t>
            </a:r>
            <a:r>
              <a:rPr sz="886" i="1" spc="10" dirty="0">
                <a:latin typeface="Calibri"/>
                <a:cs typeface="Calibri"/>
              </a:rPr>
              <a:t> </a:t>
            </a:r>
            <a:r>
              <a:rPr sz="886" i="1" spc="79" dirty="0">
                <a:latin typeface="Calibri"/>
                <a:cs typeface="Calibri"/>
              </a:rPr>
              <a:t>SMART</a:t>
            </a:r>
            <a:r>
              <a:rPr sz="886" i="1" spc="10" dirty="0">
                <a:latin typeface="Calibri"/>
                <a:cs typeface="Calibri"/>
              </a:rPr>
              <a:t> </a:t>
            </a:r>
            <a:r>
              <a:rPr sz="886" i="1" spc="84" dirty="0">
                <a:latin typeface="Calibri"/>
                <a:cs typeface="Calibri"/>
              </a:rPr>
              <a:t>THERMOSTAT</a:t>
            </a:r>
            <a:r>
              <a:rPr sz="886" i="1" spc="15" dirty="0">
                <a:latin typeface="Calibri"/>
                <a:cs typeface="Calibri"/>
              </a:rPr>
              <a:t> </a:t>
            </a:r>
            <a:r>
              <a:rPr sz="886" i="1" spc="54" dirty="0">
                <a:latin typeface="Calibri"/>
                <a:cs typeface="Calibri"/>
              </a:rPr>
              <a:t>WITH</a:t>
            </a:r>
            <a:r>
              <a:rPr sz="886" i="1" spc="10" dirty="0">
                <a:latin typeface="Calibri"/>
                <a:cs typeface="Calibri"/>
              </a:rPr>
              <a:t> </a:t>
            </a:r>
            <a:r>
              <a:rPr sz="886" i="1" spc="98" dirty="0">
                <a:latin typeface="Calibri"/>
                <a:cs typeface="Calibri"/>
              </a:rPr>
              <a:t>REDLINK</a:t>
            </a:r>
            <a:endParaRPr sz="886">
              <a:latin typeface="Calibri"/>
              <a:cs typeface="Calibri"/>
            </a:endParaRPr>
          </a:p>
          <a:p>
            <a:pPr>
              <a:lnSpc>
                <a:spcPct val="100000"/>
              </a:lnSpc>
            </a:pPr>
            <a:endParaRPr sz="1083">
              <a:latin typeface="Calibri"/>
              <a:cs typeface="Calibri"/>
            </a:endParaRPr>
          </a:p>
          <a:p>
            <a:pPr marL="2418221">
              <a:spcBef>
                <a:spcPts val="921"/>
              </a:spcBef>
            </a:pPr>
            <a:r>
              <a:rPr sz="886" b="1" spc="64" dirty="0">
                <a:latin typeface="Calibri"/>
                <a:cs typeface="Calibri"/>
              </a:rPr>
              <a:t>Table</a:t>
            </a:r>
            <a:r>
              <a:rPr sz="886" b="1" spc="34" dirty="0">
                <a:latin typeface="Calibri"/>
                <a:cs typeface="Calibri"/>
              </a:rPr>
              <a:t> </a:t>
            </a:r>
            <a:r>
              <a:rPr sz="886" b="1" dirty="0">
                <a:latin typeface="Calibri"/>
                <a:cs typeface="Calibri"/>
              </a:rPr>
              <a:t>5.</a:t>
            </a:r>
            <a:r>
              <a:rPr sz="886" b="1" spc="34" dirty="0">
                <a:latin typeface="Calibri"/>
                <a:cs typeface="Calibri"/>
              </a:rPr>
              <a:t> </a:t>
            </a:r>
            <a:r>
              <a:rPr sz="886" b="1" spc="64" dirty="0">
                <a:latin typeface="Calibri"/>
                <a:cs typeface="Calibri"/>
              </a:rPr>
              <a:t>Installer</a:t>
            </a:r>
            <a:r>
              <a:rPr sz="886" b="1" spc="39" dirty="0">
                <a:latin typeface="Calibri"/>
                <a:cs typeface="Calibri"/>
              </a:rPr>
              <a:t> </a:t>
            </a:r>
            <a:r>
              <a:rPr sz="886" b="1" spc="79" dirty="0">
                <a:latin typeface="Calibri"/>
                <a:cs typeface="Calibri"/>
              </a:rPr>
              <a:t>Setup</a:t>
            </a:r>
            <a:r>
              <a:rPr sz="886" b="1" spc="30" dirty="0">
                <a:latin typeface="Calibri"/>
                <a:cs typeface="Calibri"/>
              </a:rPr>
              <a:t> </a:t>
            </a:r>
            <a:r>
              <a:rPr sz="886" b="1" spc="59" dirty="0">
                <a:latin typeface="Calibri"/>
                <a:cs typeface="Calibri"/>
              </a:rPr>
              <a:t>(ISU)</a:t>
            </a:r>
            <a:endParaRPr sz="886">
              <a:latin typeface="Calibri"/>
              <a:cs typeface="Calibri"/>
            </a:endParaRPr>
          </a:p>
        </p:txBody>
      </p:sp>
      <p:sp>
        <p:nvSpPr>
          <p:cNvPr id="3" name="object 3"/>
          <p:cNvSpPr txBox="1"/>
          <p:nvPr/>
        </p:nvSpPr>
        <p:spPr>
          <a:xfrm>
            <a:off x="3214448" y="9543780"/>
            <a:ext cx="538451" cy="103552"/>
          </a:xfrm>
          <a:prstGeom prst="rect">
            <a:avLst/>
          </a:prstGeom>
        </p:spPr>
        <p:txBody>
          <a:bodyPr vert="horz" wrap="square" lIns="0" tIns="12508" rIns="0" bIns="0" rtlCol="0">
            <a:spAutoFit/>
          </a:bodyPr>
          <a:lstStyle/>
          <a:p>
            <a:pPr marL="12507">
              <a:spcBef>
                <a:spcPts val="98"/>
              </a:spcBef>
            </a:pPr>
            <a:r>
              <a:rPr sz="591" spc="64" dirty="0">
                <a:latin typeface="Calibri"/>
                <a:cs typeface="Calibri"/>
              </a:rPr>
              <a:t>33-</a:t>
            </a:r>
            <a:r>
              <a:rPr sz="591" spc="54" dirty="0">
                <a:latin typeface="Calibri"/>
                <a:cs typeface="Calibri"/>
              </a:rPr>
              <a:t>00462—</a:t>
            </a:r>
            <a:r>
              <a:rPr sz="591" spc="-25" dirty="0">
                <a:latin typeface="Calibri"/>
                <a:cs typeface="Calibri"/>
              </a:rPr>
              <a:t>03</a:t>
            </a:r>
            <a:endParaRPr sz="591">
              <a:latin typeface="Calibri"/>
              <a:cs typeface="Calibri"/>
            </a:endParaRPr>
          </a:p>
        </p:txBody>
      </p:sp>
      <p:sp>
        <p:nvSpPr>
          <p:cNvPr id="4" name="object 4"/>
          <p:cNvSpPr txBox="1"/>
          <p:nvPr/>
        </p:nvSpPr>
        <p:spPr>
          <a:xfrm>
            <a:off x="6403879" y="9543780"/>
            <a:ext cx="120073" cy="103552"/>
          </a:xfrm>
          <a:prstGeom prst="rect">
            <a:avLst/>
          </a:prstGeom>
        </p:spPr>
        <p:txBody>
          <a:bodyPr vert="horz" wrap="square" lIns="0" tIns="12508" rIns="0" bIns="0" rtlCol="0">
            <a:spAutoFit/>
          </a:bodyPr>
          <a:lstStyle/>
          <a:p>
            <a:pPr marL="12507">
              <a:spcBef>
                <a:spcPts val="98"/>
              </a:spcBef>
            </a:pPr>
            <a:r>
              <a:rPr sz="591" spc="39" dirty="0">
                <a:latin typeface="Calibri"/>
                <a:cs typeface="Calibri"/>
              </a:rPr>
              <a:t>28</a:t>
            </a:r>
            <a:endParaRPr sz="591">
              <a:latin typeface="Calibri"/>
              <a:cs typeface="Calibri"/>
            </a:endParaRPr>
          </a:p>
        </p:txBody>
      </p:sp>
      <p:graphicFrame>
        <p:nvGraphicFramePr>
          <p:cNvPr id="5" name="object 5"/>
          <p:cNvGraphicFramePr>
            <a:graphicFrameLocks noGrp="1"/>
          </p:cNvGraphicFramePr>
          <p:nvPr/>
        </p:nvGraphicFramePr>
        <p:xfrm>
          <a:off x="3223952" y="999981"/>
          <a:ext cx="6384491" cy="7103053"/>
        </p:xfrm>
        <a:graphic>
          <a:graphicData uri="http://schemas.openxmlformats.org/drawingml/2006/table">
            <a:tbl>
              <a:tblPr firstRow="1" bandRow="1">
                <a:tableStyleId>{2D5ABB26-0587-4C30-8999-92F81FD0307C}</a:tableStyleId>
              </a:tblPr>
              <a:tblGrid>
                <a:gridCol w="900545">
                  <a:extLst>
                    <a:ext uri="{9D8B030D-6E8A-4147-A177-3AD203B41FA5}">
                      <a16:colId xmlns:a16="http://schemas.microsoft.com/office/drawing/2014/main" val="20000"/>
                    </a:ext>
                  </a:extLst>
                </a:gridCol>
                <a:gridCol w="900545">
                  <a:extLst>
                    <a:ext uri="{9D8B030D-6E8A-4147-A177-3AD203B41FA5}">
                      <a16:colId xmlns:a16="http://schemas.microsoft.com/office/drawing/2014/main" val="20001"/>
                    </a:ext>
                  </a:extLst>
                </a:gridCol>
                <a:gridCol w="1286404">
                  <a:extLst>
                    <a:ext uri="{9D8B030D-6E8A-4147-A177-3AD203B41FA5}">
                      <a16:colId xmlns:a16="http://schemas.microsoft.com/office/drawing/2014/main" val="20002"/>
                    </a:ext>
                  </a:extLst>
                </a:gridCol>
                <a:gridCol w="900545">
                  <a:extLst>
                    <a:ext uri="{9D8B030D-6E8A-4147-A177-3AD203B41FA5}">
                      <a16:colId xmlns:a16="http://schemas.microsoft.com/office/drawing/2014/main" val="20003"/>
                    </a:ext>
                  </a:extLst>
                </a:gridCol>
                <a:gridCol w="2396452">
                  <a:extLst>
                    <a:ext uri="{9D8B030D-6E8A-4147-A177-3AD203B41FA5}">
                      <a16:colId xmlns:a16="http://schemas.microsoft.com/office/drawing/2014/main" val="20004"/>
                    </a:ext>
                  </a:extLst>
                </a:gridCol>
              </a:tblGrid>
              <a:tr h="300182">
                <a:tc>
                  <a:txBody>
                    <a:bodyPr/>
                    <a:lstStyle/>
                    <a:p>
                      <a:pPr marL="295910">
                        <a:lnSpc>
                          <a:spcPct val="100000"/>
                        </a:lnSpc>
                        <a:spcBef>
                          <a:spcPts val="994"/>
                        </a:spcBef>
                      </a:pPr>
                      <a:r>
                        <a:rPr sz="900" b="1" spc="-30" dirty="0">
                          <a:latin typeface="Tahoma"/>
                          <a:cs typeface="Tahoma"/>
                        </a:rPr>
                        <a:t>ISU</a:t>
                      </a:r>
                      <a:r>
                        <a:rPr sz="900" b="1" spc="-50" dirty="0">
                          <a:latin typeface="Tahoma"/>
                          <a:cs typeface="Tahoma"/>
                        </a:rPr>
                        <a:t> #</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88290" marR="35560" indent="-254000">
                        <a:lnSpc>
                          <a:spcPts val="1000"/>
                        </a:lnSpc>
                        <a:spcBef>
                          <a:spcPts val="95"/>
                        </a:spcBef>
                      </a:pPr>
                      <a:r>
                        <a:rPr sz="900" b="1" spc="-20" dirty="0">
                          <a:latin typeface="Tahoma"/>
                          <a:cs typeface="Tahoma"/>
                        </a:rPr>
                        <a:t>Installer</a:t>
                      </a:r>
                      <a:r>
                        <a:rPr sz="900" b="1" spc="-65" dirty="0">
                          <a:latin typeface="Tahoma"/>
                          <a:cs typeface="Tahoma"/>
                        </a:rPr>
                        <a:t> </a:t>
                      </a:r>
                      <a:r>
                        <a:rPr sz="900" b="1" spc="-10" dirty="0">
                          <a:latin typeface="Tahoma"/>
                          <a:cs typeface="Tahoma"/>
                        </a:rPr>
                        <a:t>Setup </a:t>
                      </a:r>
                      <a:r>
                        <a:rPr sz="900" b="1" spc="-20" dirty="0">
                          <a:latin typeface="Tahoma"/>
                          <a:cs typeface="Tahoma"/>
                        </a:rPr>
                        <a:t>Name</a:t>
                      </a:r>
                      <a:endParaRPr sz="900">
                        <a:latin typeface="Tahoma"/>
                        <a:cs typeface="Tahoma"/>
                      </a:endParaRPr>
                    </a:p>
                  </a:txBody>
                  <a:tcPr marL="0" marR="0" marT="11882"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414020">
                        <a:lnSpc>
                          <a:spcPct val="100000"/>
                        </a:lnSpc>
                        <a:spcBef>
                          <a:spcPts val="994"/>
                        </a:spcBef>
                      </a:pPr>
                      <a:r>
                        <a:rPr sz="900" b="1" spc="-10" dirty="0">
                          <a:latin typeface="Tahoma"/>
                          <a:cs typeface="Tahoma"/>
                        </a:rPr>
                        <a:t>Settings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marL="241300">
                        <a:lnSpc>
                          <a:spcPct val="100000"/>
                        </a:lnSpc>
                        <a:spcBef>
                          <a:spcPts val="994"/>
                        </a:spcBef>
                      </a:pPr>
                      <a:r>
                        <a:rPr sz="900" b="1" spc="-10" dirty="0">
                          <a:latin typeface="Tahoma"/>
                          <a:cs typeface="Tahoma"/>
                        </a:rPr>
                        <a:t>Default</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tc>
                  <a:txBody>
                    <a:bodyPr/>
                    <a:lstStyle/>
                    <a:p>
                      <a:pPr algn="ctr">
                        <a:lnSpc>
                          <a:spcPct val="100000"/>
                        </a:lnSpc>
                        <a:spcBef>
                          <a:spcPts val="994"/>
                        </a:spcBef>
                      </a:pPr>
                      <a:r>
                        <a:rPr sz="900" b="1" spc="-10" dirty="0">
                          <a:latin typeface="Tahoma"/>
                          <a:cs typeface="Tahoma"/>
                        </a:rPr>
                        <a:t>Notes</a:t>
                      </a:r>
                      <a:endParaRPr sz="900">
                        <a:latin typeface="Tahoma"/>
                        <a:cs typeface="Tahoma"/>
                      </a:endParaRPr>
                    </a:p>
                  </a:txBody>
                  <a:tcPr marL="0" marR="0" marT="124449" marB="0">
                    <a:lnL w="6350">
                      <a:solidFill>
                        <a:srgbClr val="000000"/>
                      </a:solidFill>
                      <a:prstDash val="solid"/>
                    </a:lnL>
                    <a:lnR w="6350">
                      <a:solidFill>
                        <a:srgbClr val="000000"/>
                      </a:solidFill>
                      <a:prstDash val="solid"/>
                    </a:lnR>
                    <a:lnT w="6350">
                      <a:solidFill>
                        <a:srgbClr val="000000"/>
                      </a:solidFill>
                      <a:prstDash val="solid"/>
                    </a:lnT>
                    <a:lnB w="19050">
                      <a:solidFill>
                        <a:srgbClr val="000000"/>
                      </a:solidFill>
                      <a:prstDash val="solid"/>
                    </a:lnB>
                  </a:tcPr>
                </a:tc>
                <a:extLst>
                  <a:ext uri="{0D108BD9-81ED-4DB2-BD59-A6C34878D82A}">
                    <a16:rowId xmlns:a16="http://schemas.microsoft.com/office/drawing/2014/main" val="10000"/>
                  </a:ext>
                </a:extLst>
              </a:tr>
              <a:tr h="1300788">
                <a:tc>
                  <a:txBody>
                    <a:bodyPr/>
                    <a:lstStyle/>
                    <a:p>
                      <a:pPr marL="24765">
                        <a:lnSpc>
                          <a:spcPts val="1075"/>
                        </a:lnSpc>
                      </a:pPr>
                      <a:r>
                        <a:rPr sz="900" spc="85" dirty="0">
                          <a:latin typeface="Calibri"/>
                          <a:cs typeface="Calibri"/>
                        </a:rPr>
                        <a:t>10130</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45720" indent="-635">
                        <a:lnSpc>
                          <a:spcPts val="1000"/>
                        </a:lnSpc>
                        <a:spcBef>
                          <a:spcPts val="95"/>
                        </a:spcBef>
                      </a:pPr>
                      <a:r>
                        <a:rPr sz="900" spc="-10" dirty="0">
                          <a:latin typeface="Calibri"/>
                          <a:cs typeface="Calibri"/>
                        </a:rPr>
                        <a:t>Ventilation</a:t>
                      </a:r>
                      <a:r>
                        <a:rPr sz="900" spc="500" dirty="0">
                          <a:latin typeface="Calibri"/>
                          <a:cs typeface="Calibri"/>
                        </a:rPr>
                        <a:t>  </a:t>
                      </a:r>
                      <a:r>
                        <a:rPr sz="900" spc="95" dirty="0">
                          <a:latin typeface="Calibri"/>
                          <a:cs typeface="Calibri"/>
                        </a:rPr>
                        <a:t>High</a:t>
                      </a:r>
                      <a:r>
                        <a:rPr sz="900" spc="15" dirty="0">
                          <a:latin typeface="Calibri"/>
                          <a:cs typeface="Calibri"/>
                        </a:rPr>
                        <a:t> </a:t>
                      </a:r>
                      <a:r>
                        <a:rPr sz="900" spc="55" dirty="0">
                          <a:latin typeface="Calibri"/>
                          <a:cs typeface="Calibri"/>
                        </a:rPr>
                        <a:t>Dew</a:t>
                      </a:r>
                      <a:r>
                        <a:rPr sz="900" spc="20" dirty="0">
                          <a:latin typeface="Calibri"/>
                          <a:cs typeface="Calibri"/>
                        </a:rPr>
                        <a:t> </a:t>
                      </a:r>
                      <a:r>
                        <a:rPr sz="900" spc="50" dirty="0">
                          <a:latin typeface="Calibri"/>
                          <a:cs typeface="Calibri"/>
                        </a:rPr>
                        <a:t>Point </a:t>
                      </a:r>
                      <a:r>
                        <a:rPr sz="900" spc="65" dirty="0">
                          <a:latin typeface="Calibri"/>
                          <a:cs typeface="Calibri"/>
                        </a:rPr>
                        <a:t>Lockout</a:t>
                      </a:r>
                      <a:endParaRPr sz="900">
                        <a:latin typeface="Calibri"/>
                        <a:cs typeface="Calibri"/>
                      </a:endParaRPr>
                    </a:p>
                  </a:txBody>
                  <a:tcPr marL="0" marR="0" marT="11882"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40"/>
                        </a:lnSpc>
                      </a:pPr>
                      <a:r>
                        <a:rPr sz="900" spc="30" dirty="0">
                          <a:highlight>
                            <a:srgbClr val="FFFF00"/>
                          </a:highlight>
                          <a:latin typeface="Calibri"/>
                          <a:cs typeface="Calibri"/>
                        </a:rPr>
                        <a:t>Off</a:t>
                      </a:r>
                      <a:endParaRPr sz="900" dirty="0">
                        <a:highlight>
                          <a:srgbClr val="FFFF00"/>
                        </a:highlight>
                        <a:latin typeface="Calibri"/>
                        <a:cs typeface="Calibri"/>
                      </a:endParaRPr>
                    </a:p>
                    <a:p>
                      <a:pPr marL="24765">
                        <a:lnSpc>
                          <a:spcPts val="1000"/>
                        </a:lnSpc>
                      </a:pPr>
                      <a:r>
                        <a:rPr sz="900" spc="100" dirty="0">
                          <a:latin typeface="Calibri"/>
                          <a:cs typeface="Calibri"/>
                        </a:rPr>
                        <a:t>65°</a:t>
                      </a:r>
                      <a:r>
                        <a:rPr sz="900" spc="20" dirty="0">
                          <a:latin typeface="Calibri"/>
                          <a:cs typeface="Calibri"/>
                        </a:rPr>
                        <a:t> </a:t>
                      </a:r>
                      <a:r>
                        <a:rPr sz="900" spc="135" dirty="0">
                          <a:latin typeface="Calibri"/>
                          <a:cs typeface="Calibri"/>
                        </a:rPr>
                        <a:t>F</a:t>
                      </a:r>
                      <a:r>
                        <a:rPr sz="900" spc="20" dirty="0">
                          <a:latin typeface="Calibri"/>
                          <a:cs typeface="Calibri"/>
                        </a:rPr>
                        <a:t> </a:t>
                      </a:r>
                      <a:r>
                        <a:rPr sz="900" dirty="0">
                          <a:latin typeface="Calibri"/>
                          <a:cs typeface="Calibri"/>
                        </a:rPr>
                        <a:t>to</a:t>
                      </a:r>
                      <a:r>
                        <a:rPr sz="900" spc="20" dirty="0">
                          <a:latin typeface="Calibri"/>
                          <a:cs typeface="Calibri"/>
                        </a:rPr>
                        <a:t> </a:t>
                      </a:r>
                      <a:r>
                        <a:rPr sz="900" spc="100" dirty="0">
                          <a:latin typeface="Calibri"/>
                          <a:cs typeface="Calibri"/>
                        </a:rPr>
                        <a:t>85°</a:t>
                      </a:r>
                      <a:r>
                        <a:rPr sz="900" spc="15" dirty="0">
                          <a:latin typeface="Calibri"/>
                          <a:cs typeface="Calibri"/>
                        </a:rPr>
                        <a:t> </a:t>
                      </a:r>
                      <a:r>
                        <a:rPr sz="900" spc="135" dirty="0">
                          <a:latin typeface="Calibri"/>
                          <a:cs typeface="Calibri"/>
                        </a:rPr>
                        <a:t>F</a:t>
                      </a:r>
                      <a:r>
                        <a:rPr sz="900" spc="20" dirty="0">
                          <a:latin typeface="Calibri"/>
                          <a:cs typeface="Calibri"/>
                        </a:rPr>
                        <a:t> </a:t>
                      </a:r>
                      <a:r>
                        <a:rPr sz="900" spc="65" dirty="0">
                          <a:latin typeface="Calibri"/>
                          <a:cs typeface="Calibri"/>
                        </a:rPr>
                        <a:t>in</a:t>
                      </a:r>
                      <a:r>
                        <a:rPr sz="900" spc="20" dirty="0">
                          <a:latin typeface="Calibri"/>
                          <a:cs typeface="Calibri"/>
                        </a:rPr>
                        <a:t> </a:t>
                      </a:r>
                      <a:r>
                        <a:rPr sz="900" spc="80" dirty="0">
                          <a:latin typeface="Calibri"/>
                          <a:cs typeface="Calibri"/>
                        </a:rPr>
                        <a:t>5°</a:t>
                      </a:r>
                      <a:endParaRPr sz="900" dirty="0">
                        <a:latin typeface="Calibri"/>
                        <a:cs typeface="Calibri"/>
                      </a:endParaRPr>
                    </a:p>
                    <a:p>
                      <a:pPr marL="24765">
                        <a:lnSpc>
                          <a:spcPts val="1000"/>
                        </a:lnSpc>
                      </a:pPr>
                      <a:r>
                        <a:rPr sz="900" spc="135" dirty="0">
                          <a:latin typeface="Calibri"/>
                          <a:cs typeface="Calibri"/>
                        </a:rPr>
                        <a:t>F</a:t>
                      </a:r>
                      <a:r>
                        <a:rPr sz="900" spc="5" dirty="0">
                          <a:latin typeface="Calibri"/>
                          <a:cs typeface="Calibri"/>
                        </a:rPr>
                        <a:t> </a:t>
                      </a:r>
                      <a:r>
                        <a:rPr sz="900" spc="50" dirty="0">
                          <a:latin typeface="Calibri"/>
                          <a:cs typeface="Calibri"/>
                        </a:rPr>
                        <a:t>increments</a:t>
                      </a:r>
                      <a:endParaRPr sz="900" dirty="0">
                        <a:latin typeface="Calibri"/>
                        <a:cs typeface="Calibri"/>
                      </a:endParaRPr>
                    </a:p>
                    <a:p>
                      <a:pPr marL="24765">
                        <a:lnSpc>
                          <a:spcPts val="1000"/>
                        </a:lnSpc>
                      </a:pPr>
                      <a:r>
                        <a:rPr sz="900" spc="50" dirty="0">
                          <a:latin typeface="Calibri"/>
                          <a:cs typeface="Calibri"/>
                        </a:rPr>
                        <a:t>(Off</a:t>
                      </a:r>
                      <a:r>
                        <a:rPr sz="900" spc="30" dirty="0">
                          <a:latin typeface="Calibri"/>
                          <a:cs typeface="Calibri"/>
                        </a:rPr>
                        <a:t> </a:t>
                      </a:r>
                      <a:r>
                        <a:rPr sz="900" spc="75" dirty="0">
                          <a:latin typeface="Calibri"/>
                          <a:cs typeface="Calibri"/>
                        </a:rPr>
                        <a:t>26.5°</a:t>
                      </a:r>
                      <a:r>
                        <a:rPr sz="900" spc="30" dirty="0">
                          <a:latin typeface="Calibri"/>
                          <a:cs typeface="Calibri"/>
                        </a:rPr>
                        <a:t> </a:t>
                      </a:r>
                      <a:r>
                        <a:rPr sz="900" spc="145" dirty="0">
                          <a:latin typeface="Calibri"/>
                          <a:cs typeface="Calibri"/>
                        </a:rPr>
                        <a:t>C</a:t>
                      </a:r>
                      <a:r>
                        <a:rPr sz="900" spc="30" dirty="0">
                          <a:latin typeface="Calibri"/>
                          <a:cs typeface="Calibri"/>
                        </a:rPr>
                        <a:t> </a:t>
                      </a:r>
                      <a:r>
                        <a:rPr sz="900" dirty="0">
                          <a:latin typeface="Calibri"/>
                          <a:cs typeface="Calibri"/>
                        </a:rPr>
                        <a:t>to</a:t>
                      </a:r>
                      <a:r>
                        <a:rPr sz="900" spc="30" dirty="0">
                          <a:latin typeface="Calibri"/>
                          <a:cs typeface="Calibri"/>
                        </a:rPr>
                        <a:t> </a:t>
                      </a:r>
                      <a:r>
                        <a:rPr sz="900" spc="75" dirty="0">
                          <a:latin typeface="Calibri"/>
                          <a:cs typeface="Calibri"/>
                        </a:rPr>
                        <a:t>43.5°</a:t>
                      </a:r>
                      <a:r>
                        <a:rPr sz="900" spc="35" dirty="0">
                          <a:latin typeface="Calibri"/>
                          <a:cs typeface="Calibri"/>
                        </a:rPr>
                        <a:t> </a:t>
                      </a:r>
                      <a:r>
                        <a:rPr sz="900" spc="85" dirty="0">
                          <a:latin typeface="Calibri"/>
                          <a:cs typeface="Calibri"/>
                        </a:rPr>
                        <a:t>F</a:t>
                      </a:r>
                      <a:endParaRPr sz="900" dirty="0">
                        <a:latin typeface="Calibri"/>
                        <a:cs typeface="Calibri"/>
                      </a:endParaRPr>
                    </a:p>
                    <a:p>
                      <a:pPr marL="24765">
                        <a:lnSpc>
                          <a:spcPts val="1040"/>
                        </a:lnSpc>
                      </a:pPr>
                      <a:r>
                        <a:rPr sz="900" spc="65" dirty="0">
                          <a:latin typeface="Calibri"/>
                          <a:cs typeface="Calibri"/>
                        </a:rPr>
                        <a:t>in</a:t>
                      </a:r>
                      <a:r>
                        <a:rPr sz="900" spc="10" dirty="0">
                          <a:latin typeface="Calibri"/>
                          <a:cs typeface="Calibri"/>
                        </a:rPr>
                        <a:t> </a:t>
                      </a:r>
                      <a:r>
                        <a:rPr sz="900" spc="60" dirty="0">
                          <a:latin typeface="Calibri"/>
                          <a:cs typeface="Calibri"/>
                        </a:rPr>
                        <a:t>varying</a:t>
                      </a:r>
                      <a:r>
                        <a:rPr sz="900" spc="25" dirty="0">
                          <a:latin typeface="Calibri"/>
                          <a:cs typeface="Calibri"/>
                        </a:rPr>
                        <a:t> </a:t>
                      </a:r>
                      <a:r>
                        <a:rPr sz="900" spc="45" dirty="0">
                          <a:latin typeface="Calibri"/>
                          <a:cs typeface="Calibri"/>
                        </a:rPr>
                        <a:t>increments)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a:lnSpc>
                          <a:spcPts val="1075"/>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tc>
                  <a:txBody>
                    <a:bodyPr/>
                    <a:lstStyle/>
                    <a:p>
                      <a:pPr marL="24765" marR="133985">
                        <a:lnSpc>
                          <a:spcPct val="92600"/>
                        </a:lnSpc>
                        <a:spcBef>
                          <a:spcPts val="75"/>
                        </a:spcBef>
                      </a:pPr>
                      <a:r>
                        <a:rPr sz="900" spc="60" dirty="0">
                          <a:latin typeface="Calibri"/>
                          <a:cs typeface="Calibri"/>
                        </a:rPr>
                        <a:t>Requires</a:t>
                      </a:r>
                      <a:r>
                        <a:rPr sz="900" spc="225" dirty="0">
                          <a:latin typeface="Calibri"/>
                          <a:cs typeface="Calibri"/>
                        </a:rPr>
                        <a:t> </a:t>
                      </a:r>
                      <a:r>
                        <a:rPr sz="900" dirty="0">
                          <a:latin typeface="Calibri"/>
                          <a:cs typeface="Calibri"/>
                        </a:rPr>
                        <a:t>Internet</a:t>
                      </a:r>
                      <a:r>
                        <a:rPr sz="900" spc="229" dirty="0">
                          <a:latin typeface="Calibri"/>
                          <a:cs typeface="Calibri"/>
                        </a:rPr>
                        <a:t> </a:t>
                      </a:r>
                      <a:r>
                        <a:rPr sz="900" dirty="0">
                          <a:latin typeface="Calibri"/>
                          <a:cs typeface="Calibri"/>
                        </a:rPr>
                        <a:t>weather</a:t>
                      </a:r>
                      <a:r>
                        <a:rPr sz="900" spc="229" dirty="0">
                          <a:latin typeface="Calibri"/>
                          <a:cs typeface="Calibri"/>
                        </a:rPr>
                        <a:t> </a:t>
                      </a:r>
                      <a:r>
                        <a:rPr sz="900" spc="40" dirty="0">
                          <a:latin typeface="Calibri"/>
                          <a:cs typeface="Calibri"/>
                        </a:rPr>
                        <a:t>(thermostat </a:t>
                      </a:r>
                      <a:r>
                        <a:rPr sz="900" spc="60" dirty="0">
                          <a:latin typeface="Calibri"/>
                          <a:cs typeface="Calibri"/>
                        </a:rPr>
                        <a:t>connected</a:t>
                      </a:r>
                      <a:r>
                        <a:rPr sz="900" spc="35" dirty="0">
                          <a:latin typeface="Calibri"/>
                          <a:cs typeface="Calibri"/>
                        </a:rPr>
                        <a:t> </a:t>
                      </a:r>
                      <a:r>
                        <a:rPr sz="900" dirty="0">
                          <a:latin typeface="Calibri"/>
                          <a:cs typeface="Calibri"/>
                        </a:rPr>
                        <a:t>to</a:t>
                      </a:r>
                      <a:r>
                        <a:rPr sz="900" spc="40" dirty="0">
                          <a:latin typeface="Calibri"/>
                          <a:cs typeface="Calibri"/>
                        </a:rPr>
                        <a:t> </a:t>
                      </a:r>
                      <a:r>
                        <a:rPr sz="900" spc="70" dirty="0">
                          <a:latin typeface="Calibri"/>
                          <a:cs typeface="Calibri"/>
                        </a:rPr>
                        <a:t>Wi-</a:t>
                      </a:r>
                      <a:r>
                        <a:rPr sz="900" spc="50" dirty="0">
                          <a:latin typeface="Calibri"/>
                          <a:cs typeface="Calibri"/>
                        </a:rPr>
                        <a:t>Fi</a:t>
                      </a:r>
                      <a:r>
                        <a:rPr sz="900" spc="40" dirty="0">
                          <a:latin typeface="Calibri"/>
                          <a:cs typeface="Calibri"/>
                        </a:rPr>
                        <a:t> </a:t>
                      </a:r>
                      <a:r>
                        <a:rPr sz="900" spc="75" dirty="0">
                          <a:latin typeface="Calibri"/>
                          <a:cs typeface="Calibri"/>
                        </a:rPr>
                        <a:t>and</a:t>
                      </a:r>
                      <a:r>
                        <a:rPr sz="900" spc="40" dirty="0">
                          <a:latin typeface="Calibri"/>
                          <a:cs typeface="Calibri"/>
                        </a:rPr>
                        <a:t> </a:t>
                      </a:r>
                      <a:r>
                        <a:rPr sz="900" spc="50" dirty="0">
                          <a:latin typeface="Calibri"/>
                          <a:cs typeface="Calibri"/>
                        </a:rPr>
                        <a:t>registered</a:t>
                      </a:r>
                      <a:r>
                        <a:rPr sz="900" spc="40" dirty="0">
                          <a:latin typeface="Calibri"/>
                          <a:cs typeface="Calibri"/>
                        </a:rPr>
                        <a:t> </a:t>
                      </a:r>
                      <a:r>
                        <a:rPr sz="900" dirty="0">
                          <a:latin typeface="Calibri"/>
                          <a:cs typeface="Calibri"/>
                        </a:rPr>
                        <a:t>to</a:t>
                      </a:r>
                      <a:r>
                        <a:rPr sz="900" spc="40" dirty="0">
                          <a:latin typeface="Calibri"/>
                          <a:cs typeface="Calibri"/>
                        </a:rPr>
                        <a:t> </a:t>
                      </a:r>
                      <a:r>
                        <a:rPr sz="900" spc="-25" dirty="0">
                          <a:latin typeface="Calibri"/>
                          <a:cs typeface="Calibri"/>
                        </a:rPr>
                        <a:t>the</a:t>
                      </a:r>
                      <a:r>
                        <a:rPr sz="900" dirty="0">
                          <a:latin typeface="Calibri"/>
                          <a:cs typeface="Calibri"/>
                        </a:rPr>
                        <a:t> app).</a:t>
                      </a:r>
                      <a:r>
                        <a:rPr sz="900" spc="95" dirty="0">
                          <a:latin typeface="Calibri"/>
                          <a:cs typeface="Calibri"/>
                        </a:rPr>
                        <a:t> </a:t>
                      </a:r>
                      <a:r>
                        <a:rPr sz="900" dirty="0">
                          <a:latin typeface="Calibri"/>
                          <a:cs typeface="Calibri"/>
                        </a:rPr>
                        <a:t>Wired</a:t>
                      </a:r>
                      <a:r>
                        <a:rPr sz="900" spc="95" dirty="0">
                          <a:latin typeface="Calibri"/>
                          <a:cs typeface="Calibri"/>
                        </a:rPr>
                        <a:t> </a:t>
                      </a:r>
                      <a:r>
                        <a:rPr sz="900" spc="45" dirty="0">
                          <a:latin typeface="Calibri"/>
                          <a:cs typeface="Calibri"/>
                        </a:rPr>
                        <a:t>outdoor</a:t>
                      </a:r>
                      <a:r>
                        <a:rPr sz="900" spc="100" dirty="0">
                          <a:latin typeface="Calibri"/>
                          <a:cs typeface="Calibri"/>
                        </a:rPr>
                        <a:t> </a:t>
                      </a:r>
                      <a:r>
                        <a:rPr sz="900" spc="65" dirty="0">
                          <a:latin typeface="Calibri"/>
                          <a:cs typeface="Calibri"/>
                        </a:rPr>
                        <a:t>sensor</a:t>
                      </a:r>
                      <a:r>
                        <a:rPr sz="900" spc="95" dirty="0">
                          <a:latin typeface="Calibri"/>
                          <a:cs typeface="Calibri"/>
                        </a:rPr>
                        <a:t> </a:t>
                      </a:r>
                      <a:r>
                        <a:rPr sz="900" spc="45" dirty="0">
                          <a:latin typeface="Calibri"/>
                          <a:cs typeface="Calibri"/>
                        </a:rPr>
                        <a:t>doesn’t</a:t>
                      </a:r>
                      <a:r>
                        <a:rPr sz="900" spc="100" dirty="0">
                          <a:latin typeface="Calibri"/>
                          <a:cs typeface="Calibri"/>
                        </a:rPr>
                        <a:t> </a:t>
                      </a:r>
                      <a:r>
                        <a:rPr sz="900" spc="45" dirty="0">
                          <a:latin typeface="Calibri"/>
                          <a:cs typeface="Calibri"/>
                        </a:rPr>
                        <a:t>enable </a:t>
                      </a:r>
                      <a:r>
                        <a:rPr sz="900" spc="55" dirty="0">
                          <a:latin typeface="Calibri"/>
                          <a:cs typeface="Calibri"/>
                        </a:rPr>
                        <a:t>this </a:t>
                      </a:r>
                      <a:r>
                        <a:rPr sz="900" spc="60" dirty="0">
                          <a:latin typeface="Calibri"/>
                          <a:cs typeface="Calibri"/>
                        </a:rPr>
                        <a:t>setting</a:t>
                      </a:r>
                      <a:r>
                        <a:rPr sz="900" spc="50" dirty="0">
                          <a:latin typeface="Calibri"/>
                          <a:cs typeface="Calibri"/>
                        </a:rPr>
                        <a:t> </a:t>
                      </a:r>
                      <a:r>
                        <a:rPr sz="900" spc="70" dirty="0">
                          <a:latin typeface="Calibri"/>
                          <a:cs typeface="Calibri"/>
                        </a:rPr>
                        <a:t>because</a:t>
                      </a:r>
                      <a:r>
                        <a:rPr sz="900" spc="55" dirty="0">
                          <a:latin typeface="Calibri"/>
                          <a:cs typeface="Calibri"/>
                        </a:rPr>
                        <a:t> </a:t>
                      </a:r>
                      <a:r>
                        <a:rPr sz="900" dirty="0">
                          <a:latin typeface="Calibri"/>
                          <a:cs typeface="Calibri"/>
                        </a:rPr>
                        <a:t>wired</a:t>
                      </a:r>
                      <a:r>
                        <a:rPr sz="900" spc="55" dirty="0">
                          <a:latin typeface="Calibri"/>
                          <a:cs typeface="Calibri"/>
                        </a:rPr>
                        <a:t> </a:t>
                      </a:r>
                      <a:r>
                        <a:rPr sz="900" spc="70" dirty="0">
                          <a:latin typeface="Calibri"/>
                          <a:cs typeface="Calibri"/>
                        </a:rPr>
                        <a:t>sensors</a:t>
                      </a:r>
                      <a:r>
                        <a:rPr sz="900" spc="60" dirty="0">
                          <a:latin typeface="Calibri"/>
                          <a:cs typeface="Calibri"/>
                        </a:rPr>
                        <a:t> </a:t>
                      </a:r>
                      <a:r>
                        <a:rPr sz="900" spc="-10" dirty="0">
                          <a:latin typeface="Calibri"/>
                          <a:cs typeface="Calibri"/>
                        </a:rPr>
                        <a:t>don’t</a:t>
                      </a:r>
                      <a:r>
                        <a:rPr sz="900" spc="70" dirty="0">
                          <a:latin typeface="Calibri"/>
                          <a:cs typeface="Calibri"/>
                        </a:rPr>
                        <a:t> sense</a:t>
                      </a:r>
                      <a:r>
                        <a:rPr sz="900" spc="25" dirty="0">
                          <a:latin typeface="Calibri"/>
                          <a:cs typeface="Calibri"/>
                        </a:rPr>
                        <a:t> </a:t>
                      </a:r>
                      <a:r>
                        <a:rPr sz="900" spc="40" dirty="0">
                          <a:latin typeface="Calibri"/>
                          <a:cs typeface="Calibri"/>
                        </a:rPr>
                        <a:t>humidity.</a:t>
                      </a:r>
                      <a:endParaRPr sz="900">
                        <a:latin typeface="Calibri"/>
                        <a:cs typeface="Calibri"/>
                      </a:endParaRPr>
                    </a:p>
                    <a:p>
                      <a:pPr marL="24765" marR="43180">
                        <a:lnSpc>
                          <a:spcPct val="92500"/>
                        </a:lnSpc>
                        <a:spcBef>
                          <a:spcPts val="5"/>
                        </a:spcBef>
                      </a:pPr>
                      <a:r>
                        <a:rPr sz="900" spc="70" dirty="0">
                          <a:latin typeface="Calibri"/>
                          <a:cs typeface="Calibri"/>
                        </a:rPr>
                        <a:t>This</a:t>
                      </a:r>
                      <a:r>
                        <a:rPr sz="900" spc="15" dirty="0">
                          <a:latin typeface="Calibri"/>
                          <a:cs typeface="Calibri"/>
                        </a:rPr>
                        <a:t> </a:t>
                      </a:r>
                      <a:r>
                        <a:rPr sz="900" spc="90" dirty="0">
                          <a:latin typeface="Calibri"/>
                          <a:cs typeface="Calibri"/>
                        </a:rPr>
                        <a:t>ISU</a:t>
                      </a:r>
                      <a:r>
                        <a:rPr sz="900" spc="20" dirty="0">
                          <a:latin typeface="Calibri"/>
                          <a:cs typeface="Calibri"/>
                        </a:rPr>
                        <a:t> </a:t>
                      </a:r>
                      <a:r>
                        <a:rPr sz="900" spc="70" dirty="0">
                          <a:latin typeface="Calibri"/>
                          <a:cs typeface="Calibri"/>
                        </a:rPr>
                        <a:t>is</a:t>
                      </a:r>
                      <a:r>
                        <a:rPr sz="900" spc="20" dirty="0">
                          <a:latin typeface="Calibri"/>
                          <a:cs typeface="Calibri"/>
                        </a:rPr>
                        <a:t> </a:t>
                      </a:r>
                      <a:r>
                        <a:rPr sz="900" spc="50" dirty="0">
                          <a:latin typeface="Calibri"/>
                          <a:cs typeface="Calibri"/>
                        </a:rPr>
                        <a:t>only</a:t>
                      </a:r>
                      <a:r>
                        <a:rPr sz="900" spc="15" dirty="0">
                          <a:latin typeface="Calibri"/>
                          <a:cs typeface="Calibri"/>
                        </a:rPr>
                        <a:t> </a:t>
                      </a:r>
                      <a:r>
                        <a:rPr sz="900" spc="60" dirty="0">
                          <a:latin typeface="Calibri"/>
                          <a:cs typeface="Calibri"/>
                        </a:rPr>
                        <a:t>displayed</a:t>
                      </a:r>
                      <a:r>
                        <a:rPr sz="900" spc="20" dirty="0">
                          <a:latin typeface="Calibri"/>
                          <a:cs typeface="Calibri"/>
                        </a:rPr>
                        <a:t> </a:t>
                      </a:r>
                      <a:r>
                        <a:rPr sz="900" spc="55" dirty="0">
                          <a:latin typeface="Calibri"/>
                          <a:cs typeface="Calibri"/>
                        </a:rPr>
                        <a:t>when</a:t>
                      </a:r>
                      <a:r>
                        <a:rPr sz="900" spc="20" dirty="0">
                          <a:latin typeface="Calibri"/>
                          <a:cs typeface="Calibri"/>
                        </a:rPr>
                        <a:t> </a:t>
                      </a:r>
                      <a:r>
                        <a:rPr sz="900" spc="90" dirty="0">
                          <a:latin typeface="Calibri"/>
                          <a:cs typeface="Calibri"/>
                        </a:rPr>
                        <a:t>ISU</a:t>
                      </a:r>
                      <a:r>
                        <a:rPr sz="900" spc="20" dirty="0">
                          <a:latin typeface="Calibri"/>
                          <a:cs typeface="Calibri"/>
                        </a:rPr>
                        <a:t> </a:t>
                      </a:r>
                      <a:r>
                        <a:rPr sz="900" spc="85" dirty="0">
                          <a:latin typeface="Calibri"/>
                          <a:cs typeface="Calibri"/>
                        </a:rPr>
                        <a:t>10000 </a:t>
                      </a:r>
                      <a:r>
                        <a:rPr sz="900" dirty="0">
                          <a:latin typeface="Calibri"/>
                          <a:cs typeface="Calibri"/>
                        </a:rPr>
                        <a:t>Ventilation</a:t>
                      </a:r>
                      <a:r>
                        <a:rPr sz="900" spc="90" dirty="0">
                          <a:latin typeface="Calibri"/>
                          <a:cs typeface="Calibri"/>
                        </a:rPr>
                        <a:t> </a:t>
                      </a:r>
                      <a:r>
                        <a:rPr sz="900" dirty="0">
                          <a:latin typeface="Calibri"/>
                          <a:cs typeface="Calibri"/>
                        </a:rPr>
                        <a:t>Type</a:t>
                      </a:r>
                      <a:r>
                        <a:rPr sz="900" spc="90" dirty="0">
                          <a:latin typeface="Calibri"/>
                          <a:cs typeface="Calibri"/>
                        </a:rPr>
                        <a:t> </a:t>
                      </a:r>
                      <a:r>
                        <a:rPr sz="900" spc="70" dirty="0">
                          <a:latin typeface="Calibri"/>
                          <a:cs typeface="Calibri"/>
                        </a:rPr>
                        <a:t>is</a:t>
                      </a:r>
                      <a:r>
                        <a:rPr sz="900" spc="90" dirty="0">
                          <a:latin typeface="Calibri"/>
                          <a:cs typeface="Calibri"/>
                        </a:rPr>
                        <a:t> </a:t>
                      </a:r>
                      <a:r>
                        <a:rPr sz="900" spc="50" dirty="0">
                          <a:latin typeface="Calibri"/>
                          <a:cs typeface="Calibri"/>
                        </a:rPr>
                        <a:t>set</a:t>
                      </a:r>
                      <a:r>
                        <a:rPr sz="900" spc="95" dirty="0">
                          <a:latin typeface="Calibri"/>
                          <a:cs typeface="Calibri"/>
                        </a:rPr>
                        <a:t> </a:t>
                      </a:r>
                      <a:r>
                        <a:rPr sz="900" dirty="0">
                          <a:latin typeface="Calibri"/>
                          <a:cs typeface="Calibri"/>
                        </a:rPr>
                        <a:t>to</a:t>
                      </a:r>
                      <a:r>
                        <a:rPr sz="900" spc="90" dirty="0">
                          <a:latin typeface="Calibri"/>
                          <a:cs typeface="Calibri"/>
                        </a:rPr>
                        <a:t> </a:t>
                      </a:r>
                      <a:r>
                        <a:rPr sz="900" spc="100" dirty="0">
                          <a:latin typeface="Calibri"/>
                          <a:cs typeface="Calibri"/>
                        </a:rPr>
                        <a:t>ERV</a:t>
                      </a:r>
                      <a:r>
                        <a:rPr sz="900" spc="90" dirty="0">
                          <a:latin typeface="Calibri"/>
                          <a:cs typeface="Calibri"/>
                        </a:rPr>
                        <a:t> </a:t>
                      </a:r>
                      <a:r>
                        <a:rPr sz="900" spc="105" dirty="0">
                          <a:latin typeface="Calibri"/>
                          <a:cs typeface="Calibri"/>
                        </a:rPr>
                        <a:t>/</a:t>
                      </a:r>
                      <a:r>
                        <a:rPr sz="900" spc="85" dirty="0">
                          <a:latin typeface="Calibri"/>
                          <a:cs typeface="Calibri"/>
                        </a:rPr>
                        <a:t> </a:t>
                      </a:r>
                      <a:r>
                        <a:rPr sz="900" spc="100" dirty="0">
                          <a:latin typeface="Calibri"/>
                          <a:cs typeface="Calibri"/>
                        </a:rPr>
                        <a:t>HRV</a:t>
                      </a:r>
                      <a:r>
                        <a:rPr sz="900" spc="90" dirty="0">
                          <a:latin typeface="Calibri"/>
                          <a:cs typeface="Calibri"/>
                        </a:rPr>
                        <a:t> </a:t>
                      </a:r>
                      <a:r>
                        <a:rPr sz="900" dirty="0">
                          <a:latin typeface="Calibri"/>
                          <a:cs typeface="Calibri"/>
                        </a:rPr>
                        <a:t>or</a:t>
                      </a:r>
                      <a:r>
                        <a:rPr sz="900" spc="85" dirty="0">
                          <a:latin typeface="Calibri"/>
                          <a:cs typeface="Calibri"/>
                        </a:rPr>
                        <a:t> </a:t>
                      </a:r>
                      <a:r>
                        <a:rPr sz="900" spc="50" dirty="0">
                          <a:latin typeface="Calibri"/>
                          <a:cs typeface="Calibri"/>
                        </a:rPr>
                        <a:t>Fresh </a:t>
                      </a:r>
                      <a:r>
                        <a:rPr sz="900" dirty="0">
                          <a:latin typeface="Calibri"/>
                          <a:cs typeface="Calibri"/>
                        </a:rPr>
                        <a:t>Air</a:t>
                      </a:r>
                      <a:r>
                        <a:rPr sz="900" spc="105" dirty="0">
                          <a:latin typeface="Calibri"/>
                          <a:cs typeface="Calibri"/>
                        </a:rPr>
                        <a:t> </a:t>
                      </a:r>
                      <a:r>
                        <a:rPr sz="900" spc="40" dirty="0">
                          <a:latin typeface="Calibri"/>
                          <a:cs typeface="Calibri"/>
                        </a:rPr>
                        <a:t>Damper.</a:t>
                      </a:r>
                      <a:endParaRPr sz="900">
                        <a:latin typeface="Calibri"/>
                        <a:cs typeface="Calibri"/>
                      </a:endParaRPr>
                    </a:p>
                    <a:p>
                      <a:pPr marL="24765" marR="394970">
                        <a:lnSpc>
                          <a:spcPts val="1000"/>
                        </a:lnSpc>
                        <a:spcBef>
                          <a:spcPts val="20"/>
                        </a:spcBef>
                      </a:pPr>
                      <a:r>
                        <a:rPr sz="900" spc="75" dirty="0">
                          <a:latin typeface="Calibri"/>
                          <a:cs typeface="Calibri"/>
                        </a:rPr>
                        <a:t>See</a:t>
                      </a:r>
                      <a:r>
                        <a:rPr sz="900" spc="145" dirty="0">
                          <a:latin typeface="Calibri"/>
                          <a:cs typeface="Calibri"/>
                        </a:rPr>
                        <a:t> </a:t>
                      </a:r>
                      <a:r>
                        <a:rPr sz="900" dirty="0">
                          <a:latin typeface="Calibri"/>
                          <a:cs typeface="Calibri"/>
                        </a:rPr>
                        <a:t>“Ventilation</a:t>
                      </a:r>
                      <a:r>
                        <a:rPr sz="900" spc="135" dirty="0">
                          <a:latin typeface="Calibri"/>
                          <a:cs typeface="Calibri"/>
                        </a:rPr>
                        <a:t> </a:t>
                      </a:r>
                      <a:r>
                        <a:rPr sz="900" spc="-114" dirty="0">
                          <a:latin typeface="Calibri"/>
                          <a:cs typeface="Calibri"/>
                        </a:rPr>
                        <a:t>—</a:t>
                      </a:r>
                      <a:r>
                        <a:rPr sz="900" spc="150" dirty="0">
                          <a:latin typeface="Calibri"/>
                          <a:cs typeface="Calibri"/>
                        </a:rPr>
                        <a:t> </a:t>
                      </a:r>
                      <a:r>
                        <a:rPr sz="900" spc="50" dirty="0">
                          <a:latin typeface="Calibri"/>
                          <a:cs typeface="Calibri"/>
                        </a:rPr>
                        <a:t>Outdoor</a:t>
                      </a:r>
                      <a:r>
                        <a:rPr sz="900" spc="135" dirty="0">
                          <a:latin typeface="Calibri"/>
                          <a:cs typeface="Calibri"/>
                        </a:rPr>
                        <a:t> </a:t>
                      </a:r>
                      <a:r>
                        <a:rPr sz="900" spc="50" dirty="0">
                          <a:latin typeface="Calibri"/>
                          <a:cs typeface="Calibri"/>
                        </a:rPr>
                        <a:t>Condition </a:t>
                      </a:r>
                      <a:r>
                        <a:rPr sz="900" spc="80" dirty="0">
                          <a:latin typeface="Calibri"/>
                          <a:cs typeface="Calibri"/>
                        </a:rPr>
                        <a:t>Lockouts</a:t>
                      </a:r>
                      <a:r>
                        <a:rPr sz="900" spc="15" dirty="0">
                          <a:latin typeface="Calibri"/>
                          <a:cs typeface="Calibri"/>
                        </a:rPr>
                        <a:t> </a:t>
                      </a:r>
                      <a:r>
                        <a:rPr sz="900" spc="80" dirty="0">
                          <a:latin typeface="Calibri"/>
                          <a:cs typeface="Calibri"/>
                        </a:rPr>
                        <a:t>(ISU</a:t>
                      </a:r>
                      <a:r>
                        <a:rPr sz="900" spc="20" dirty="0">
                          <a:latin typeface="Calibri"/>
                          <a:cs typeface="Calibri"/>
                        </a:rPr>
                        <a:t> </a:t>
                      </a:r>
                      <a:r>
                        <a:rPr sz="900" spc="70" dirty="0">
                          <a:latin typeface="Calibri"/>
                          <a:cs typeface="Calibri"/>
                        </a:rPr>
                        <a:t>10130)”</a:t>
                      </a:r>
                      <a:r>
                        <a:rPr sz="900" spc="20" dirty="0">
                          <a:latin typeface="Calibri"/>
                          <a:cs typeface="Calibri"/>
                        </a:rPr>
                        <a:t> </a:t>
                      </a:r>
                      <a:r>
                        <a:rPr sz="900" spc="75" dirty="0">
                          <a:latin typeface="Calibri"/>
                          <a:cs typeface="Calibri"/>
                        </a:rPr>
                        <a:t>page</a:t>
                      </a:r>
                      <a:r>
                        <a:rPr sz="900" spc="15" dirty="0">
                          <a:latin typeface="Calibri"/>
                          <a:cs typeface="Calibri"/>
                        </a:rPr>
                        <a:t> </a:t>
                      </a:r>
                      <a:r>
                        <a:rPr sz="900" spc="35" dirty="0">
                          <a:latin typeface="Calibri"/>
                          <a:cs typeface="Calibri"/>
                        </a:rPr>
                        <a:t>37.</a:t>
                      </a:r>
                      <a:endParaRPr sz="900">
                        <a:latin typeface="Calibri"/>
                        <a:cs typeface="Calibri"/>
                      </a:endParaRPr>
                    </a:p>
                  </a:txBody>
                  <a:tcPr marL="0" marR="0" marT="9381" marB="0">
                    <a:lnL w="6350">
                      <a:solidFill>
                        <a:srgbClr val="000000"/>
                      </a:solidFill>
                      <a:prstDash val="solid"/>
                    </a:lnL>
                    <a:lnR w="6350">
                      <a:solidFill>
                        <a:srgbClr val="000000"/>
                      </a:solidFill>
                      <a:prstDash val="solid"/>
                    </a:lnR>
                    <a:lnT w="190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425258">
                <a:tc>
                  <a:txBody>
                    <a:bodyPr/>
                    <a:lstStyle/>
                    <a:p>
                      <a:pPr marL="24765">
                        <a:lnSpc>
                          <a:spcPct val="100000"/>
                        </a:lnSpc>
                      </a:pPr>
                      <a:r>
                        <a:rPr sz="900" spc="80" dirty="0">
                          <a:latin typeface="Calibri"/>
                          <a:cs typeface="Calibri"/>
                        </a:rPr>
                        <a:t>10170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3660" indent="-635">
                        <a:lnSpc>
                          <a:spcPct val="92500"/>
                        </a:lnSpc>
                        <a:spcBef>
                          <a:spcPts val="80"/>
                        </a:spcBef>
                      </a:pPr>
                      <a:r>
                        <a:rPr sz="900" dirty="0">
                          <a:latin typeface="Calibri"/>
                          <a:cs typeface="Calibri"/>
                        </a:rPr>
                        <a:t>Ventilator</a:t>
                      </a:r>
                      <a:r>
                        <a:rPr sz="900" spc="475" dirty="0">
                          <a:latin typeface="Calibri"/>
                          <a:cs typeface="Calibri"/>
                        </a:rPr>
                        <a:t> </a:t>
                      </a:r>
                      <a:r>
                        <a:rPr sz="900" spc="40" dirty="0">
                          <a:latin typeface="Calibri"/>
                          <a:cs typeface="Calibri"/>
                        </a:rPr>
                        <a:t>Core </a:t>
                      </a:r>
                      <a:r>
                        <a:rPr sz="900" spc="70" dirty="0">
                          <a:latin typeface="Calibri"/>
                          <a:cs typeface="Calibri"/>
                        </a:rPr>
                        <a:t>Cleaning </a:t>
                      </a:r>
                      <a:r>
                        <a:rPr sz="900" spc="50" dirty="0">
                          <a:latin typeface="Calibri"/>
                          <a:cs typeface="Calibri"/>
                        </a:rPr>
                        <a:t>Reminder</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30" dirty="0">
                          <a:highlight>
                            <a:srgbClr val="FFFF00"/>
                          </a:highlight>
                          <a:latin typeface="Calibri"/>
                          <a:cs typeface="Calibri"/>
                        </a:rPr>
                        <a:t>Off</a:t>
                      </a:r>
                      <a:endParaRPr sz="900" dirty="0">
                        <a:highlight>
                          <a:srgbClr val="FFFF00"/>
                        </a:highlight>
                        <a:latin typeface="Calibri"/>
                        <a:cs typeface="Calibri"/>
                      </a:endParaRPr>
                    </a:p>
                    <a:p>
                      <a:pPr marL="24765" marR="240029">
                        <a:lnSpc>
                          <a:spcPts val="1000"/>
                        </a:lnSpc>
                        <a:spcBef>
                          <a:spcPts val="60"/>
                        </a:spcBef>
                      </a:pPr>
                      <a:r>
                        <a:rPr sz="900" dirty="0">
                          <a:latin typeface="Calibri"/>
                          <a:cs typeface="Calibri"/>
                        </a:rPr>
                        <a:t>3,</a:t>
                      </a:r>
                      <a:r>
                        <a:rPr sz="900" spc="65" dirty="0">
                          <a:latin typeface="Calibri"/>
                          <a:cs typeface="Calibri"/>
                        </a:rPr>
                        <a:t> </a:t>
                      </a:r>
                      <a:r>
                        <a:rPr sz="900" dirty="0">
                          <a:latin typeface="Calibri"/>
                          <a:cs typeface="Calibri"/>
                        </a:rPr>
                        <a:t>6,</a:t>
                      </a:r>
                      <a:r>
                        <a:rPr sz="900" spc="70" dirty="0">
                          <a:latin typeface="Calibri"/>
                          <a:cs typeface="Calibri"/>
                        </a:rPr>
                        <a:t> </a:t>
                      </a:r>
                      <a:r>
                        <a:rPr sz="900" dirty="0">
                          <a:latin typeface="Calibri"/>
                          <a:cs typeface="Calibri"/>
                        </a:rPr>
                        <a:t>9,</a:t>
                      </a:r>
                      <a:r>
                        <a:rPr sz="900" spc="70" dirty="0">
                          <a:latin typeface="Calibri"/>
                          <a:cs typeface="Calibri"/>
                        </a:rPr>
                        <a:t> </a:t>
                      </a:r>
                      <a:r>
                        <a:rPr sz="900" spc="100" dirty="0">
                          <a:latin typeface="Calibri"/>
                          <a:cs typeface="Calibri"/>
                        </a:rPr>
                        <a:t>12</a:t>
                      </a:r>
                      <a:r>
                        <a:rPr sz="900" spc="60" dirty="0">
                          <a:latin typeface="Calibri"/>
                          <a:cs typeface="Calibri"/>
                        </a:rPr>
                        <a:t> </a:t>
                      </a:r>
                      <a:r>
                        <a:rPr sz="900" spc="55" dirty="0">
                          <a:latin typeface="Calibri"/>
                          <a:cs typeface="Calibri"/>
                        </a:rPr>
                        <a:t>Calendar </a:t>
                      </a:r>
                      <a:r>
                        <a:rPr sz="900" spc="60" dirty="0">
                          <a:latin typeface="Calibri"/>
                          <a:cs typeface="Calibri"/>
                        </a:rPr>
                        <a:t>Months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424632">
                <a:tc>
                  <a:txBody>
                    <a:bodyPr/>
                    <a:lstStyle/>
                    <a:p>
                      <a:pPr marL="24765">
                        <a:lnSpc>
                          <a:spcPct val="100000"/>
                        </a:lnSpc>
                      </a:pPr>
                      <a:r>
                        <a:rPr sz="900" spc="85" dirty="0">
                          <a:latin typeface="Calibri"/>
                          <a:cs typeface="Calibri"/>
                        </a:rPr>
                        <a:t>10170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5085" indent="-635">
                        <a:lnSpc>
                          <a:spcPct val="92500"/>
                        </a:lnSpc>
                        <a:spcBef>
                          <a:spcPts val="80"/>
                        </a:spcBef>
                      </a:pPr>
                      <a:r>
                        <a:rPr sz="900" dirty="0">
                          <a:latin typeface="Calibri"/>
                          <a:cs typeface="Calibri"/>
                        </a:rPr>
                        <a:t>Ventilator</a:t>
                      </a:r>
                      <a:r>
                        <a:rPr sz="900" spc="440" dirty="0">
                          <a:latin typeface="Calibri"/>
                          <a:cs typeface="Calibri"/>
                        </a:rPr>
                        <a:t> </a:t>
                      </a:r>
                      <a:r>
                        <a:rPr sz="900" spc="-10" dirty="0">
                          <a:latin typeface="Calibri"/>
                          <a:cs typeface="Calibri"/>
                        </a:rPr>
                        <a:t>Filter</a:t>
                      </a:r>
                      <a:r>
                        <a:rPr sz="900" spc="70" dirty="0">
                          <a:latin typeface="Calibri"/>
                          <a:cs typeface="Calibri"/>
                        </a:rPr>
                        <a:t> Cleaning </a:t>
                      </a:r>
                      <a:r>
                        <a:rPr sz="900" spc="50" dirty="0">
                          <a:latin typeface="Calibri"/>
                          <a:cs typeface="Calibri"/>
                        </a:rPr>
                        <a:t>Reminder</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30" dirty="0">
                          <a:highlight>
                            <a:srgbClr val="FFFF00"/>
                          </a:highlight>
                          <a:latin typeface="Calibri"/>
                          <a:cs typeface="Calibri"/>
                        </a:rPr>
                        <a:t>Off</a:t>
                      </a:r>
                      <a:endParaRPr sz="900" dirty="0">
                        <a:highlight>
                          <a:srgbClr val="FFFF00"/>
                        </a:highlight>
                        <a:latin typeface="Calibri"/>
                        <a:cs typeface="Calibri"/>
                      </a:endParaRPr>
                    </a:p>
                    <a:p>
                      <a:pPr marL="24765" marR="240029">
                        <a:lnSpc>
                          <a:spcPts val="1000"/>
                        </a:lnSpc>
                        <a:spcBef>
                          <a:spcPts val="55"/>
                        </a:spcBef>
                      </a:pPr>
                      <a:r>
                        <a:rPr sz="900" dirty="0">
                          <a:latin typeface="Calibri"/>
                          <a:cs typeface="Calibri"/>
                        </a:rPr>
                        <a:t>3,</a:t>
                      </a:r>
                      <a:r>
                        <a:rPr sz="900" spc="65" dirty="0">
                          <a:latin typeface="Calibri"/>
                          <a:cs typeface="Calibri"/>
                        </a:rPr>
                        <a:t> </a:t>
                      </a:r>
                      <a:r>
                        <a:rPr sz="900" dirty="0">
                          <a:latin typeface="Calibri"/>
                          <a:cs typeface="Calibri"/>
                        </a:rPr>
                        <a:t>6,</a:t>
                      </a:r>
                      <a:r>
                        <a:rPr sz="900" spc="70" dirty="0">
                          <a:latin typeface="Calibri"/>
                          <a:cs typeface="Calibri"/>
                        </a:rPr>
                        <a:t> </a:t>
                      </a:r>
                      <a:r>
                        <a:rPr sz="900" dirty="0">
                          <a:latin typeface="Calibri"/>
                          <a:cs typeface="Calibri"/>
                        </a:rPr>
                        <a:t>9,</a:t>
                      </a:r>
                      <a:r>
                        <a:rPr sz="900" spc="70" dirty="0">
                          <a:latin typeface="Calibri"/>
                          <a:cs typeface="Calibri"/>
                        </a:rPr>
                        <a:t> </a:t>
                      </a:r>
                      <a:r>
                        <a:rPr sz="900" spc="100" dirty="0">
                          <a:latin typeface="Calibri"/>
                          <a:cs typeface="Calibri"/>
                        </a:rPr>
                        <a:t>12</a:t>
                      </a:r>
                      <a:r>
                        <a:rPr sz="900" spc="60" dirty="0">
                          <a:latin typeface="Calibri"/>
                          <a:cs typeface="Calibri"/>
                        </a:rPr>
                        <a:t> </a:t>
                      </a:r>
                      <a:r>
                        <a:rPr sz="900" spc="55" dirty="0">
                          <a:latin typeface="Calibri"/>
                          <a:cs typeface="Calibri"/>
                        </a:rPr>
                        <a:t>Calendar </a:t>
                      </a:r>
                      <a:r>
                        <a:rPr sz="900" spc="60" dirty="0">
                          <a:latin typeface="Calibri"/>
                          <a:cs typeface="Calibri"/>
                        </a:rPr>
                        <a:t>Months</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675409">
                <a:tc>
                  <a:txBody>
                    <a:bodyPr/>
                    <a:lstStyle/>
                    <a:p>
                      <a:pPr marL="24765">
                        <a:lnSpc>
                          <a:spcPct val="100000"/>
                        </a:lnSpc>
                      </a:pPr>
                      <a:r>
                        <a:rPr sz="900" spc="80" dirty="0">
                          <a:latin typeface="Calibri"/>
                          <a:cs typeface="Calibri"/>
                        </a:rPr>
                        <a:t>11000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915"/>
                        </a:lnSpc>
                        <a:spcBef>
                          <a:spcPts val="30"/>
                        </a:spcBef>
                      </a:pPr>
                      <a:r>
                        <a:rPr sz="800" spc="65" dirty="0">
                          <a:latin typeface="Calibri"/>
                          <a:cs typeface="Calibri"/>
                        </a:rPr>
                        <a:t>Number</a:t>
                      </a:r>
                      <a:r>
                        <a:rPr sz="800" spc="55" dirty="0">
                          <a:latin typeface="Calibri"/>
                          <a:cs typeface="Calibri"/>
                        </a:rPr>
                        <a:t> </a:t>
                      </a:r>
                      <a:r>
                        <a:rPr sz="800" dirty="0">
                          <a:latin typeface="Calibri"/>
                          <a:cs typeface="Calibri"/>
                        </a:rPr>
                        <a:t>of</a:t>
                      </a:r>
                      <a:r>
                        <a:rPr sz="800" spc="55" dirty="0">
                          <a:latin typeface="Calibri"/>
                          <a:cs typeface="Calibri"/>
                        </a:rPr>
                        <a:t> </a:t>
                      </a:r>
                      <a:r>
                        <a:rPr sz="800" spc="30" dirty="0">
                          <a:latin typeface="Calibri"/>
                          <a:cs typeface="Calibri"/>
                        </a:rPr>
                        <a:t>UV</a:t>
                      </a:r>
                      <a:endParaRPr sz="800">
                        <a:latin typeface="Calibri"/>
                        <a:cs typeface="Calibri"/>
                      </a:endParaRPr>
                    </a:p>
                    <a:p>
                      <a:pPr marL="24765">
                        <a:lnSpc>
                          <a:spcPts val="1035"/>
                        </a:lnSpc>
                      </a:pPr>
                      <a:r>
                        <a:rPr sz="900" spc="55" dirty="0">
                          <a:latin typeface="Calibri"/>
                          <a:cs typeface="Calibri"/>
                        </a:rPr>
                        <a:t>Devices</a:t>
                      </a:r>
                      <a:endParaRPr sz="900">
                        <a:latin typeface="Calibri"/>
                        <a:cs typeface="Calibri"/>
                      </a:endParaRPr>
                    </a:p>
                  </a:txBody>
                  <a:tcPr marL="0" marR="0" marT="3752"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dirty="0">
                          <a:highlight>
                            <a:srgbClr val="FFFF00"/>
                          </a:highlight>
                          <a:latin typeface="Calibri"/>
                          <a:cs typeface="Calibri"/>
                        </a:rPr>
                        <a:t>0</a:t>
                      </a:r>
                      <a:r>
                        <a:rPr sz="900" dirty="0">
                          <a:latin typeface="Calibri"/>
                          <a:cs typeface="Calibri"/>
                        </a:rPr>
                        <a:t>,</a:t>
                      </a:r>
                      <a:r>
                        <a:rPr sz="900" spc="85" dirty="0">
                          <a:latin typeface="Calibri"/>
                          <a:cs typeface="Calibri"/>
                        </a:rPr>
                        <a:t> </a:t>
                      </a:r>
                      <a:r>
                        <a:rPr sz="900" dirty="0">
                          <a:latin typeface="Calibri"/>
                          <a:cs typeface="Calibri"/>
                        </a:rPr>
                        <a:t>1,</a:t>
                      </a:r>
                      <a:r>
                        <a:rPr sz="900" spc="90" dirty="0">
                          <a:latin typeface="Calibri"/>
                          <a:cs typeface="Calibri"/>
                        </a:rPr>
                        <a:t> </a:t>
                      </a:r>
                      <a:r>
                        <a:rPr sz="900" spc="50" dirty="0">
                          <a:latin typeface="Calibri"/>
                          <a:cs typeface="Calibri"/>
                        </a:rPr>
                        <a:t>2</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130">
                        <a:lnSpc>
                          <a:spcPct val="100000"/>
                        </a:lnSpc>
                      </a:pPr>
                      <a:r>
                        <a:rPr sz="900" dirty="0">
                          <a:latin typeface="Calibri"/>
                          <a:cs typeface="Calibri"/>
                        </a:rPr>
                        <a:t>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45720" indent="-635">
                        <a:lnSpc>
                          <a:spcPct val="92600"/>
                        </a:lnSpc>
                        <a:spcBef>
                          <a:spcPts val="80"/>
                        </a:spcBef>
                      </a:pPr>
                      <a:r>
                        <a:rPr sz="900" spc="80" dirty="0">
                          <a:latin typeface="Calibri"/>
                          <a:cs typeface="Calibri"/>
                        </a:rPr>
                        <a:t>Some</a:t>
                      </a:r>
                      <a:r>
                        <a:rPr sz="900" spc="35" dirty="0">
                          <a:latin typeface="Calibri"/>
                          <a:cs typeface="Calibri"/>
                        </a:rPr>
                        <a:t> </a:t>
                      </a:r>
                      <a:r>
                        <a:rPr sz="900" spc="70" dirty="0">
                          <a:latin typeface="Calibri"/>
                          <a:cs typeface="Calibri"/>
                        </a:rPr>
                        <a:t>systems</a:t>
                      </a:r>
                      <a:r>
                        <a:rPr sz="900" spc="35" dirty="0">
                          <a:latin typeface="Calibri"/>
                          <a:cs typeface="Calibri"/>
                        </a:rPr>
                        <a:t> </a:t>
                      </a:r>
                      <a:r>
                        <a:rPr sz="900" spc="70" dirty="0">
                          <a:latin typeface="Calibri"/>
                          <a:cs typeface="Calibri"/>
                        </a:rPr>
                        <a:t>may</a:t>
                      </a:r>
                      <a:r>
                        <a:rPr sz="900" spc="35" dirty="0">
                          <a:latin typeface="Calibri"/>
                          <a:cs typeface="Calibri"/>
                        </a:rPr>
                        <a:t> </a:t>
                      </a:r>
                      <a:r>
                        <a:rPr sz="900" spc="60" dirty="0">
                          <a:latin typeface="Calibri"/>
                          <a:cs typeface="Calibri"/>
                        </a:rPr>
                        <a:t>have</a:t>
                      </a:r>
                      <a:r>
                        <a:rPr sz="900" spc="30" dirty="0">
                          <a:latin typeface="Calibri"/>
                          <a:cs typeface="Calibri"/>
                        </a:rPr>
                        <a:t> </a:t>
                      </a:r>
                      <a:r>
                        <a:rPr sz="900" dirty="0">
                          <a:latin typeface="Calibri"/>
                          <a:cs typeface="Calibri"/>
                        </a:rPr>
                        <a:t>two</a:t>
                      </a:r>
                      <a:r>
                        <a:rPr sz="900" spc="30" dirty="0">
                          <a:latin typeface="Calibri"/>
                          <a:cs typeface="Calibri"/>
                        </a:rPr>
                        <a:t> </a:t>
                      </a:r>
                      <a:r>
                        <a:rPr sz="900" spc="65" dirty="0">
                          <a:latin typeface="Calibri"/>
                          <a:cs typeface="Calibri"/>
                        </a:rPr>
                        <a:t>UV</a:t>
                      </a:r>
                      <a:r>
                        <a:rPr sz="900" spc="35" dirty="0">
                          <a:latin typeface="Calibri"/>
                          <a:cs typeface="Calibri"/>
                        </a:rPr>
                        <a:t> </a:t>
                      </a:r>
                      <a:r>
                        <a:rPr sz="900" spc="40" dirty="0">
                          <a:latin typeface="Calibri"/>
                          <a:cs typeface="Calibri"/>
                        </a:rPr>
                        <a:t>devices,</a:t>
                      </a:r>
                      <a:r>
                        <a:rPr sz="900" spc="500" dirty="0">
                          <a:latin typeface="Calibri"/>
                          <a:cs typeface="Calibri"/>
                        </a:rPr>
                        <a:t> </a:t>
                      </a:r>
                      <a:r>
                        <a:rPr sz="900" spc="55" dirty="0">
                          <a:latin typeface="Calibri"/>
                          <a:cs typeface="Calibri"/>
                        </a:rPr>
                        <a:t>one</a:t>
                      </a:r>
                      <a:r>
                        <a:rPr sz="900" spc="70" dirty="0">
                          <a:latin typeface="Calibri"/>
                          <a:cs typeface="Calibri"/>
                        </a:rPr>
                        <a:t> </a:t>
                      </a:r>
                      <a:r>
                        <a:rPr sz="900" dirty="0">
                          <a:latin typeface="Calibri"/>
                          <a:cs typeface="Calibri"/>
                        </a:rPr>
                        <a:t>for</a:t>
                      </a:r>
                      <a:r>
                        <a:rPr sz="900" spc="70" dirty="0">
                          <a:latin typeface="Calibri"/>
                          <a:cs typeface="Calibri"/>
                        </a:rPr>
                        <a:t> </a:t>
                      </a:r>
                      <a:r>
                        <a:rPr sz="900" dirty="0">
                          <a:latin typeface="Calibri"/>
                          <a:cs typeface="Calibri"/>
                        </a:rPr>
                        <a:t>the</a:t>
                      </a:r>
                      <a:r>
                        <a:rPr sz="900" spc="65" dirty="0">
                          <a:latin typeface="Calibri"/>
                          <a:cs typeface="Calibri"/>
                        </a:rPr>
                        <a:t> </a:t>
                      </a:r>
                      <a:r>
                        <a:rPr sz="900" spc="70" dirty="0">
                          <a:latin typeface="Calibri"/>
                          <a:cs typeface="Calibri"/>
                        </a:rPr>
                        <a:t>A-</a:t>
                      </a:r>
                      <a:r>
                        <a:rPr sz="900" spc="60" dirty="0">
                          <a:latin typeface="Calibri"/>
                          <a:cs typeface="Calibri"/>
                        </a:rPr>
                        <a:t>Coil</a:t>
                      </a:r>
                      <a:r>
                        <a:rPr sz="900" spc="75" dirty="0">
                          <a:latin typeface="Calibri"/>
                          <a:cs typeface="Calibri"/>
                        </a:rPr>
                        <a:t> and</a:t>
                      </a:r>
                      <a:r>
                        <a:rPr sz="900" spc="70" dirty="0">
                          <a:latin typeface="Calibri"/>
                          <a:cs typeface="Calibri"/>
                        </a:rPr>
                        <a:t> </a:t>
                      </a:r>
                      <a:r>
                        <a:rPr sz="900" spc="50" dirty="0">
                          <a:latin typeface="Calibri"/>
                          <a:cs typeface="Calibri"/>
                        </a:rPr>
                        <a:t>another</a:t>
                      </a:r>
                      <a:r>
                        <a:rPr sz="900" spc="65" dirty="0">
                          <a:latin typeface="Calibri"/>
                          <a:cs typeface="Calibri"/>
                        </a:rPr>
                        <a:t> </a:t>
                      </a:r>
                      <a:r>
                        <a:rPr sz="900" dirty="0">
                          <a:latin typeface="Calibri"/>
                          <a:cs typeface="Calibri"/>
                        </a:rPr>
                        <a:t>for</a:t>
                      </a:r>
                      <a:r>
                        <a:rPr sz="900" spc="70" dirty="0">
                          <a:latin typeface="Calibri"/>
                          <a:cs typeface="Calibri"/>
                        </a:rPr>
                        <a:t> </a:t>
                      </a:r>
                      <a:r>
                        <a:rPr sz="900" spc="-25" dirty="0">
                          <a:latin typeface="Calibri"/>
                          <a:cs typeface="Calibri"/>
                        </a:rPr>
                        <a:t>Air</a:t>
                      </a:r>
                      <a:r>
                        <a:rPr sz="900" dirty="0">
                          <a:latin typeface="Calibri"/>
                          <a:cs typeface="Calibri"/>
                        </a:rPr>
                        <a:t> Treatment.</a:t>
                      </a:r>
                      <a:r>
                        <a:rPr sz="900" spc="95" dirty="0">
                          <a:latin typeface="Calibri"/>
                          <a:cs typeface="Calibri"/>
                        </a:rPr>
                        <a:t> </a:t>
                      </a:r>
                      <a:r>
                        <a:rPr sz="900" dirty="0">
                          <a:latin typeface="Calibri"/>
                          <a:cs typeface="Calibri"/>
                        </a:rPr>
                        <a:t>A</a:t>
                      </a:r>
                      <a:r>
                        <a:rPr sz="900" spc="100" dirty="0">
                          <a:latin typeface="Calibri"/>
                          <a:cs typeface="Calibri"/>
                        </a:rPr>
                        <a:t> </a:t>
                      </a:r>
                      <a:r>
                        <a:rPr sz="900" spc="60" dirty="0">
                          <a:latin typeface="Calibri"/>
                          <a:cs typeface="Calibri"/>
                        </a:rPr>
                        <a:t>replacement</a:t>
                      </a:r>
                      <a:r>
                        <a:rPr sz="900" spc="100" dirty="0">
                          <a:latin typeface="Calibri"/>
                          <a:cs typeface="Calibri"/>
                        </a:rPr>
                        <a:t> </a:t>
                      </a:r>
                      <a:r>
                        <a:rPr sz="900" spc="55" dirty="0">
                          <a:latin typeface="Calibri"/>
                          <a:cs typeface="Calibri"/>
                        </a:rPr>
                        <a:t>reminder</a:t>
                      </a:r>
                      <a:r>
                        <a:rPr sz="900" spc="100" dirty="0">
                          <a:latin typeface="Calibri"/>
                          <a:cs typeface="Calibri"/>
                        </a:rPr>
                        <a:t> </a:t>
                      </a:r>
                      <a:r>
                        <a:rPr sz="900" spc="85" dirty="0">
                          <a:latin typeface="Calibri"/>
                          <a:cs typeface="Calibri"/>
                        </a:rPr>
                        <a:t>can</a:t>
                      </a:r>
                      <a:r>
                        <a:rPr sz="900" spc="95" dirty="0">
                          <a:latin typeface="Calibri"/>
                          <a:cs typeface="Calibri"/>
                        </a:rPr>
                        <a:t> </a:t>
                      </a:r>
                      <a:r>
                        <a:rPr sz="900" spc="25" dirty="0">
                          <a:latin typeface="Calibri"/>
                          <a:cs typeface="Calibri"/>
                        </a:rPr>
                        <a:t>be </a:t>
                      </a:r>
                      <a:r>
                        <a:rPr sz="900" spc="60" dirty="0">
                          <a:latin typeface="Calibri"/>
                          <a:cs typeface="Calibri"/>
                        </a:rPr>
                        <a:t>setup</a:t>
                      </a:r>
                      <a:r>
                        <a:rPr sz="900" spc="50" dirty="0">
                          <a:latin typeface="Calibri"/>
                          <a:cs typeface="Calibri"/>
                        </a:rPr>
                        <a:t> </a:t>
                      </a:r>
                      <a:r>
                        <a:rPr sz="900" dirty="0">
                          <a:latin typeface="Calibri"/>
                          <a:cs typeface="Calibri"/>
                        </a:rPr>
                        <a:t>for</a:t>
                      </a:r>
                      <a:r>
                        <a:rPr sz="900" spc="50" dirty="0">
                          <a:latin typeface="Calibri"/>
                          <a:cs typeface="Calibri"/>
                        </a:rPr>
                        <a:t> </a:t>
                      </a:r>
                      <a:r>
                        <a:rPr sz="900" spc="70" dirty="0">
                          <a:latin typeface="Calibri"/>
                          <a:cs typeface="Calibri"/>
                        </a:rPr>
                        <a:t>each</a:t>
                      </a:r>
                      <a:r>
                        <a:rPr sz="900" spc="45" dirty="0">
                          <a:latin typeface="Calibri"/>
                          <a:cs typeface="Calibri"/>
                        </a:rPr>
                        <a:t> </a:t>
                      </a:r>
                      <a:r>
                        <a:rPr sz="900" dirty="0">
                          <a:latin typeface="Calibri"/>
                          <a:cs typeface="Calibri"/>
                        </a:rPr>
                        <a:t>one.</a:t>
                      </a:r>
                      <a:r>
                        <a:rPr sz="900" spc="45" dirty="0">
                          <a:latin typeface="Calibri"/>
                          <a:cs typeface="Calibri"/>
                        </a:rPr>
                        <a:t> </a:t>
                      </a:r>
                      <a:r>
                        <a:rPr sz="900" spc="60" dirty="0">
                          <a:latin typeface="Calibri"/>
                          <a:cs typeface="Calibri"/>
                        </a:rPr>
                        <a:t>Select</a:t>
                      </a:r>
                      <a:r>
                        <a:rPr sz="900" spc="50" dirty="0">
                          <a:latin typeface="Calibri"/>
                          <a:cs typeface="Calibri"/>
                        </a:rPr>
                        <a:t> </a:t>
                      </a:r>
                      <a:r>
                        <a:rPr sz="900" spc="100" dirty="0">
                          <a:latin typeface="Calibri"/>
                          <a:cs typeface="Calibri"/>
                        </a:rPr>
                        <a:t>0</a:t>
                      </a:r>
                      <a:r>
                        <a:rPr sz="900" spc="45" dirty="0">
                          <a:latin typeface="Calibri"/>
                          <a:cs typeface="Calibri"/>
                        </a:rPr>
                        <a:t> </a:t>
                      </a:r>
                      <a:r>
                        <a:rPr sz="900" dirty="0">
                          <a:latin typeface="Calibri"/>
                          <a:cs typeface="Calibri"/>
                        </a:rPr>
                        <a:t>if</a:t>
                      </a:r>
                      <a:r>
                        <a:rPr sz="900" spc="45" dirty="0">
                          <a:latin typeface="Calibri"/>
                          <a:cs typeface="Calibri"/>
                        </a:rPr>
                        <a:t> </a:t>
                      </a:r>
                      <a:r>
                        <a:rPr sz="900" spc="65" dirty="0">
                          <a:latin typeface="Calibri"/>
                          <a:cs typeface="Calibri"/>
                        </a:rPr>
                        <a:t>no</a:t>
                      </a:r>
                      <a:r>
                        <a:rPr sz="900" spc="45" dirty="0">
                          <a:latin typeface="Calibri"/>
                          <a:cs typeface="Calibri"/>
                        </a:rPr>
                        <a:t> </a:t>
                      </a:r>
                      <a:r>
                        <a:rPr sz="900" spc="65" dirty="0">
                          <a:latin typeface="Calibri"/>
                          <a:cs typeface="Calibri"/>
                        </a:rPr>
                        <a:t>UV</a:t>
                      </a:r>
                      <a:r>
                        <a:rPr sz="900" spc="50" dirty="0">
                          <a:latin typeface="Calibri"/>
                          <a:cs typeface="Calibri"/>
                        </a:rPr>
                        <a:t> devices </a:t>
                      </a:r>
                      <a:r>
                        <a:rPr sz="900" dirty="0">
                          <a:latin typeface="Calibri"/>
                          <a:cs typeface="Calibri"/>
                        </a:rPr>
                        <a:t>are</a:t>
                      </a:r>
                      <a:r>
                        <a:rPr sz="900" spc="150" dirty="0">
                          <a:latin typeface="Calibri"/>
                          <a:cs typeface="Calibri"/>
                        </a:rPr>
                        <a:t> </a:t>
                      </a:r>
                      <a:r>
                        <a:rPr sz="900" spc="-10" dirty="0">
                          <a:latin typeface="Calibri"/>
                          <a:cs typeface="Calibri"/>
                        </a:rPr>
                        <a:t>installed.</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r h="300182">
                <a:tc>
                  <a:txBody>
                    <a:bodyPr/>
                    <a:lstStyle/>
                    <a:p>
                      <a:pPr marL="24765">
                        <a:lnSpc>
                          <a:spcPct val="100000"/>
                        </a:lnSpc>
                      </a:pPr>
                      <a:r>
                        <a:rPr sz="900" spc="80" dirty="0">
                          <a:latin typeface="Calibri"/>
                          <a:cs typeface="Calibri"/>
                        </a:rPr>
                        <a:t>11050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65430" indent="-635">
                        <a:lnSpc>
                          <a:spcPts val="1000"/>
                        </a:lnSpc>
                        <a:spcBef>
                          <a:spcPts val="100"/>
                        </a:spcBef>
                      </a:pPr>
                      <a:r>
                        <a:rPr sz="900" spc="70" dirty="0">
                          <a:latin typeface="Calibri"/>
                          <a:cs typeface="Calibri"/>
                        </a:rPr>
                        <a:t>Replace</a:t>
                      </a:r>
                      <a:r>
                        <a:rPr sz="900" spc="15" dirty="0">
                          <a:latin typeface="Calibri"/>
                          <a:cs typeface="Calibri"/>
                        </a:rPr>
                        <a:t> </a:t>
                      </a:r>
                      <a:r>
                        <a:rPr sz="900" spc="45" dirty="0">
                          <a:latin typeface="Calibri"/>
                          <a:cs typeface="Calibri"/>
                        </a:rPr>
                        <a:t>UV </a:t>
                      </a:r>
                      <a:r>
                        <a:rPr sz="900" spc="80" dirty="0">
                          <a:latin typeface="Calibri"/>
                          <a:cs typeface="Calibri"/>
                        </a:rPr>
                        <a:t>Bulb</a:t>
                      </a:r>
                      <a:r>
                        <a:rPr sz="900" spc="15" dirty="0">
                          <a:latin typeface="Calibri"/>
                          <a:cs typeface="Calibri"/>
                        </a:rPr>
                        <a:t> </a:t>
                      </a:r>
                      <a:r>
                        <a:rPr sz="900" spc="50" dirty="0">
                          <a:latin typeface="Calibri"/>
                          <a:cs typeface="Calibri"/>
                        </a:rPr>
                        <a:t>1</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6835">
                        <a:lnSpc>
                          <a:spcPts val="1000"/>
                        </a:lnSpc>
                        <a:spcBef>
                          <a:spcPts val="100"/>
                        </a:spcBef>
                      </a:pPr>
                      <a:r>
                        <a:rPr sz="900" dirty="0">
                          <a:highlight>
                            <a:srgbClr val="FFFF00"/>
                          </a:highlight>
                          <a:latin typeface="Calibri"/>
                          <a:cs typeface="Calibri"/>
                        </a:rPr>
                        <a:t>Off</a:t>
                      </a:r>
                      <a:r>
                        <a:rPr sz="900" dirty="0">
                          <a:latin typeface="Calibri"/>
                          <a:cs typeface="Calibri"/>
                        </a:rPr>
                        <a:t>,</a:t>
                      </a:r>
                      <a:r>
                        <a:rPr sz="900" spc="55" dirty="0">
                          <a:latin typeface="Calibri"/>
                          <a:cs typeface="Calibri"/>
                        </a:rPr>
                        <a:t> </a:t>
                      </a:r>
                      <a:r>
                        <a:rPr sz="900" dirty="0">
                          <a:latin typeface="Calibri"/>
                          <a:cs typeface="Calibri"/>
                        </a:rPr>
                        <a:t>6,</a:t>
                      </a:r>
                      <a:r>
                        <a:rPr sz="900" spc="60" dirty="0">
                          <a:latin typeface="Calibri"/>
                          <a:cs typeface="Calibri"/>
                        </a:rPr>
                        <a:t> 12,</a:t>
                      </a:r>
                      <a:r>
                        <a:rPr sz="900" spc="55" dirty="0">
                          <a:latin typeface="Calibri"/>
                          <a:cs typeface="Calibri"/>
                        </a:rPr>
                        <a:t> </a:t>
                      </a:r>
                      <a:r>
                        <a:rPr sz="900" spc="100" dirty="0">
                          <a:latin typeface="Calibri"/>
                          <a:cs typeface="Calibri"/>
                        </a:rPr>
                        <a:t>24</a:t>
                      </a:r>
                      <a:r>
                        <a:rPr sz="900" spc="50" dirty="0">
                          <a:latin typeface="Calibri"/>
                          <a:cs typeface="Calibri"/>
                        </a:rPr>
                        <a:t> </a:t>
                      </a:r>
                      <a:r>
                        <a:rPr sz="900" spc="60" dirty="0">
                          <a:latin typeface="Calibri"/>
                          <a:cs typeface="Calibri"/>
                        </a:rPr>
                        <a:t>Calendar Months</a:t>
                      </a: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5"/>
                  </a:ext>
                </a:extLst>
              </a:tr>
              <a:tr h="299556">
                <a:tc>
                  <a:txBody>
                    <a:bodyPr/>
                    <a:lstStyle/>
                    <a:p>
                      <a:pPr marL="24765">
                        <a:lnSpc>
                          <a:spcPct val="100000"/>
                        </a:lnSpc>
                      </a:pPr>
                      <a:r>
                        <a:rPr sz="900" spc="80" dirty="0">
                          <a:latin typeface="Calibri"/>
                          <a:cs typeface="Calibri"/>
                        </a:rPr>
                        <a:t>11050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65430" indent="-635">
                        <a:lnSpc>
                          <a:spcPts val="1000"/>
                        </a:lnSpc>
                        <a:spcBef>
                          <a:spcPts val="100"/>
                        </a:spcBef>
                      </a:pPr>
                      <a:r>
                        <a:rPr sz="900" spc="70" dirty="0">
                          <a:latin typeface="Calibri"/>
                          <a:cs typeface="Calibri"/>
                        </a:rPr>
                        <a:t>Replace</a:t>
                      </a:r>
                      <a:r>
                        <a:rPr sz="900" spc="15" dirty="0">
                          <a:latin typeface="Calibri"/>
                          <a:cs typeface="Calibri"/>
                        </a:rPr>
                        <a:t> </a:t>
                      </a:r>
                      <a:r>
                        <a:rPr sz="900" spc="45" dirty="0">
                          <a:latin typeface="Calibri"/>
                          <a:cs typeface="Calibri"/>
                        </a:rPr>
                        <a:t>UV </a:t>
                      </a:r>
                      <a:r>
                        <a:rPr sz="900" spc="80" dirty="0">
                          <a:latin typeface="Calibri"/>
                          <a:cs typeface="Calibri"/>
                        </a:rPr>
                        <a:t>Bulb</a:t>
                      </a:r>
                      <a:r>
                        <a:rPr sz="900" spc="15" dirty="0">
                          <a:latin typeface="Calibri"/>
                          <a:cs typeface="Calibri"/>
                        </a:rPr>
                        <a:t> </a:t>
                      </a:r>
                      <a:r>
                        <a:rPr sz="900" spc="50" dirty="0">
                          <a:latin typeface="Calibri"/>
                          <a:cs typeface="Calibri"/>
                        </a:rPr>
                        <a:t>2</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6835">
                        <a:lnSpc>
                          <a:spcPts val="1000"/>
                        </a:lnSpc>
                        <a:spcBef>
                          <a:spcPts val="100"/>
                        </a:spcBef>
                      </a:pPr>
                      <a:r>
                        <a:rPr sz="900" dirty="0">
                          <a:highlight>
                            <a:srgbClr val="FFFF00"/>
                          </a:highlight>
                          <a:latin typeface="Calibri"/>
                          <a:cs typeface="Calibri"/>
                        </a:rPr>
                        <a:t>Off</a:t>
                      </a:r>
                      <a:r>
                        <a:rPr sz="900" dirty="0">
                          <a:latin typeface="Calibri"/>
                          <a:cs typeface="Calibri"/>
                        </a:rPr>
                        <a:t>,</a:t>
                      </a:r>
                      <a:r>
                        <a:rPr sz="900" spc="55" dirty="0">
                          <a:latin typeface="Calibri"/>
                          <a:cs typeface="Calibri"/>
                        </a:rPr>
                        <a:t> </a:t>
                      </a:r>
                      <a:r>
                        <a:rPr sz="900" dirty="0">
                          <a:latin typeface="Calibri"/>
                          <a:cs typeface="Calibri"/>
                        </a:rPr>
                        <a:t>6,</a:t>
                      </a:r>
                      <a:r>
                        <a:rPr sz="900" spc="60" dirty="0">
                          <a:latin typeface="Calibri"/>
                          <a:cs typeface="Calibri"/>
                        </a:rPr>
                        <a:t> 12,</a:t>
                      </a:r>
                      <a:r>
                        <a:rPr sz="900" spc="55" dirty="0">
                          <a:latin typeface="Calibri"/>
                          <a:cs typeface="Calibri"/>
                        </a:rPr>
                        <a:t> </a:t>
                      </a:r>
                      <a:r>
                        <a:rPr sz="900" spc="100" dirty="0">
                          <a:latin typeface="Calibri"/>
                          <a:cs typeface="Calibri"/>
                        </a:rPr>
                        <a:t>24</a:t>
                      </a:r>
                      <a:r>
                        <a:rPr sz="900" spc="50" dirty="0">
                          <a:latin typeface="Calibri"/>
                          <a:cs typeface="Calibri"/>
                        </a:rPr>
                        <a:t> </a:t>
                      </a:r>
                      <a:r>
                        <a:rPr sz="900" spc="60" dirty="0">
                          <a:latin typeface="Calibri"/>
                          <a:cs typeface="Calibri"/>
                        </a:rPr>
                        <a:t>Calendar Months</a:t>
                      </a:r>
                      <a:endParaRPr sz="900" dirty="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0" dirty="0">
                          <a:latin typeface="Calibri"/>
                          <a:cs typeface="Calibri"/>
                        </a:rPr>
                        <a:t>Off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6"/>
                  </a:ext>
                </a:extLst>
              </a:tr>
              <a:tr h="300182">
                <a:tc>
                  <a:txBody>
                    <a:bodyPr/>
                    <a:lstStyle/>
                    <a:p>
                      <a:pPr marL="24765">
                        <a:lnSpc>
                          <a:spcPct val="100000"/>
                        </a:lnSpc>
                      </a:pPr>
                      <a:r>
                        <a:rPr sz="900" spc="80" dirty="0">
                          <a:latin typeface="Calibri"/>
                          <a:cs typeface="Calibri"/>
                        </a:rPr>
                        <a:t>14010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75" dirty="0">
                          <a:latin typeface="Calibri"/>
                          <a:cs typeface="Calibri"/>
                        </a:rPr>
                        <a:t>Clock</a:t>
                      </a:r>
                      <a:r>
                        <a:rPr sz="900" spc="25" dirty="0">
                          <a:latin typeface="Calibri"/>
                          <a:cs typeface="Calibri"/>
                        </a:rPr>
                        <a:t> </a:t>
                      </a:r>
                      <a:r>
                        <a:rPr sz="900" spc="55" dirty="0">
                          <a:latin typeface="Calibri"/>
                          <a:cs typeface="Calibri"/>
                        </a:rPr>
                        <a:t>Format</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100" dirty="0">
                          <a:highlight>
                            <a:srgbClr val="FFFF00"/>
                          </a:highlight>
                          <a:latin typeface="Calibri"/>
                          <a:cs typeface="Calibri"/>
                        </a:rPr>
                        <a:t>12</a:t>
                      </a:r>
                      <a:r>
                        <a:rPr sz="900" spc="10" dirty="0">
                          <a:highlight>
                            <a:srgbClr val="FFFF00"/>
                          </a:highlight>
                          <a:latin typeface="Calibri"/>
                          <a:cs typeface="Calibri"/>
                        </a:rPr>
                        <a:t> </a:t>
                      </a:r>
                      <a:r>
                        <a:rPr sz="900" spc="75" dirty="0">
                          <a:highlight>
                            <a:srgbClr val="FFFF00"/>
                          </a:highlight>
                          <a:latin typeface="Calibri"/>
                          <a:cs typeface="Calibri"/>
                        </a:rPr>
                        <a:t>Hour</a:t>
                      </a:r>
                      <a:r>
                        <a:rPr sz="900" spc="15" dirty="0">
                          <a:highlight>
                            <a:srgbClr val="FFFF00"/>
                          </a:highlight>
                          <a:latin typeface="Calibri"/>
                          <a:cs typeface="Calibri"/>
                        </a:rPr>
                        <a:t> </a:t>
                      </a:r>
                      <a:r>
                        <a:rPr sz="900" spc="65" dirty="0">
                          <a:highlight>
                            <a:srgbClr val="FFFF00"/>
                          </a:highlight>
                          <a:latin typeface="Calibri"/>
                          <a:cs typeface="Calibri"/>
                        </a:rPr>
                        <a:t>Clock</a:t>
                      </a:r>
                      <a:endParaRPr sz="900" dirty="0">
                        <a:highlight>
                          <a:srgbClr val="FFFF00"/>
                        </a:highlight>
                        <a:latin typeface="Calibri"/>
                        <a:cs typeface="Calibri"/>
                      </a:endParaRPr>
                    </a:p>
                    <a:p>
                      <a:pPr marL="177165" indent="-153035">
                        <a:lnSpc>
                          <a:spcPts val="1040"/>
                        </a:lnSpc>
                        <a:buFont typeface="Calibri"/>
                        <a:buChar char="•"/>
                        <a:tabLst>
                          <a:tab pos="177800" algn="l"/>
                        </a:tabLst>
                      </a:pPr>
                      <a:r>
                        <a:rPr sz="900" spc="100" dirty="0">
                          <a:latin typeface="Calibri"/>
                          <a:cs typeface="Calibri"/>
                        </a:rPr>
                        <a:t>24</a:t>
                      </a:r>
                      <a:r>
                        <a:rPr sz="900" spc="10" dirty="0">
                          <a:latin typeface="Calibri"/>
                          <a:cs typeface="Calibri"/>
                        </a:rPr>
                        <a:t> </a:t>
                      </a:r>
                      <a:r>
                        <a:rPr sz="900" spc="75" dirty="0">
                          <a:latin typeface="Calibri"/>
                          <a:cs typeface="Calibri"/>
                        </a:rPr>
                        <a:t>Hour</a:t>
                      </a:r>
                      <a:r>
                        <a:rPr sz="900" spc="15" dirty="0">
                          <a:latin typeface="Calibri"/>
                          <a:cs typeface="Calibri"/>
                        </a:rPr>
                        <a:t> </a:t>
                      </a:r>
                      <a:r>
                        <a:rPr sz="900" spc="65" dirty="0">
                          <a:latin typeface="Calibri"/>
                          <a:cs typeface="Calibri"/>
                        </a:rPr>
                        <a:t>Clock</a:t>
                      </a:r>
                      <a:endParaRPr sz="900" dirty="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0" dirty="0">
                          <a:latin typeface="Calibri"/>
                          <a:cs typeface="Calibri"/>
                        </a:rPr>
                        <a:t>12</a:t>
                      </a:r>
                      <a:r>
                        <a:rPr sz="900" spc="15" dirty="0">
                          <a:latin typeface="Calibri"/>
                          <a:cs typeface="Calibri"/>
                        </a:rPr>
                        <a:t> </a:t>
                      </a:r>
                      <a:r>
                        <a:rPr sz="900" spc="75" dirty="0">
                          <a:latin typeface="Calibri"/>
                          <a:cs typeface="Calibri"/>
                        </a:rPr>
                        <a:t>Hour</a:t>
                      </a:r>
                      <a:r>
                        <a:rPr sz="900" spc="20" dirty="0">
                          <a:latin typeface="Calibri"/>
                          <a:cs typeface="Calibri"/>
                        </a:rPr>
                        <a:t> </a:t>
                      </a:r>
                      <a:r>
                        <a:rPr sz="900" spc="65" dirty="0">
                          <a:latin typeface="Calibri"/>
                          <a:cs typeface="Calibri"/>
                        </a:rPr>
                        <a:t>Clock</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7"/>
                  </a:ext>
                </a:extLst>
              </a:tr>
              <a:tr h="300182">
                <a:tc>
                  <a:txBody>
                    <a:bodyPr/>
                    <a:lstStyle/>
                    <a:p>
                      <a:pPr marL="24765">
                        <a:lnSpc>
                          <a:spcPct val="100000"/>
                        </a:lnSpc>
                      </a:pPr>
                      <a:r>
                        <a:rPr sz="900" spc="80" dirty="0">
                          <a:latin typeface="Calibri"/>
                          <a:cs typeface="Calibri"/>
                        </a:rPr>
                        <a:t>14015</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62560" indent="-635">
                        <a:lnSpc>
                          <a:spcPts val="1000"/>
                        </a:lnSpc>
                        <a:spcBef>
                          <a:spcPts val="100"/>
                        </a:spcBef>
                      </a:pPr>
                      <a:r>
                        <a:rPr sz="900" spc="60" dirty="0">
                          <a:latin typeface="Calibri"/>
                          <a:cs typeface="Calibri"/>
                        </a:rPr>
                        <a:t>Daylight </a:t>
                      </a:r>
                      <a:r>
                        <a:rPr sz="900" spc="85" dirty="0">
                          <a:latin typeface="Calibri"/>
                          <a:cs typeface="Calibri"/>
                        </a:rPr>
                        <a:t>Savings</a:t>
                      </a:r>
                      <a:r>
                        <a:rPr sz="900" spc="30" dirty="0">
                          <a:latin typeface="Calibri"/>
                          <a:cs typeface="Calibri"/>
                        </a:rPr>
                        <a:t> </a:t>
                      </a:r>
                      <a:r>
                        <a:rPr sz="900" spc="45" dirty="0">
                          <a:latin typeface="Calibri"/>
                          <a:cs typeface="Calibri"/>
                        </a:rPr>
                        <a:t>Time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165" indent="-153035">
                        <a:lnSpc>
                          <a:spcPts val="1040"/>
                        </a:lnSpc>
                        <a:buFont typeface="Calibri"/>
                        <a:buChar char="•"/>
                        <a:tabLst>
                          <a:tab pos="177800" algn="l"/>
                        </a:tabLst>
                      </a:pPr>
                      <a:r>
                        <a:rPr sz="900" spc="55" dirty="0">
                          <a:latin typeface="Calibri"/>
                          <a:cs typeface="Calibri"/>
                        </a:rPr>
                        <a:t>No</a:t>
                      </a:r>
                      <a:endParaRPr sz="900" dirty="0">
                        <a:latin typeface="Calibri"/>
                        <a:cs typeface="Calibri"/>
                      </a:endParaRPr>
                    </a:p>
                    <a:p>
                      <a:pPr marL="177165" indent="-153035">
                        <a:lnSpc>
                          <a:spcPts val="1040"/>
                        </a:lnSpc>
                        <a:buFont typeface="Calibri"/>
                        <a:buChar char="•"/>
                        <a:tabLst>
                          <a:tab pos="177800" algn="l"/>
                        </a:tabLst>
                      </a:pPr>
                      <a:r>
                        <a:rPr sz="900" spc="35" dirty="0">
                          <a:highlight>
                            <a:srgbClr val="FFFF00"/>
                          </a:highlight>
                          <a:latin typeface="Calibri"/>
                          <a:cs typeface="Calibri"/>
                        </a:rPr>
                        <a:t>Yes</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35" dirty="0">
                          <a:latin typeface="Calibri"/>
                          <a:cs typeface="Calibri"/>
                        </a:rPr>
                        <a:t>Yes</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38735">
                        <a:lnSpc>
                          <a:spcPts val="1000"/>
                        </a:lnSpc>
                        <a:spcBef>
                          <a:spcPts val="100"/>
                        </a:spcBef>
                      </a:pPr>
                      <a:r>
                        <a:rPr sz="900" spc="65" dirty="0">
                          <a:latin typeface="Calibri"/>
                          <a:cs typeface="Calibri"/>
                        </a:rPr>
                        <a:t>Set</a:t>
                      </a:r>
                      <a:r>
                        <a:rPr sz="900" spc="30" dirty="0">
                          <a:latin typeface="Calibri"/>
                          <a:cs typeface="Calibri"/>
                        </a:rPr>
                        <a:t> </a:t>
                      </a:r>
                      <a:r>
                        <a:rPr sz="900" dirty="0">
                          <a:latin typeface="Calibri"/>
                          <a:cs typeface="Calibri"/>
                        </a:rPr>
                        <a:t>to</a:t>
                      </a:r>
                      <a:r>
                        <a:rPr sz="900" spc="20" dirty="0">
                          <a:latin typeface="Calibri"/>
                          <a:cs typeface="Calibri"/>
                        </a:rPr>
                        <a:t> </a:t>
                      </a:r>
                      <a:r>
                        <a:rPr sz="900" spc="60" dirty="0">
                          <a:latin typeface="Calibri"/>
                          <a:cs typeface="Calibri"/>
                        </a:rPr>
                        <a:t>Off</a:t>
                      </a:r>
                      <a:r>
                        <a:rPr sz="900" spc="35" dirty="0">
                          <a:latin typeface="Calibri"/>
                          <a:cs typeface="Calibri"/>
                        </a:rPr>
                        <a:t> </a:t>
                      </a:r>
                      <a:r>
                        <a:rPr sz="900" spc="65" dirty="0">
                          <a:latin typeface="Calibri"/>
                          <a:cs typeface="Calibri"/>
                        </a:rPr>
                        <a:t>in</a:t>
                      </a:r>
                      <a:r>
                        <a:rPr sz="900" spc="30" dirty="0">
                          <a:latin typeface="Calibri"/>
                          <a:cs typeface="Calibri"/>
                        </a:rPr>
                        <a:t> </a:t>
                      </a:r>
                      <a:r>
                        <a:rPr sz="900" spc="65" dirty="0">
                          <a:latin typeface="Calibri"/>
                          <a:cs typeface="Calibri"/>
                        </a:rPr>
                        <a:t>areas</a:t>
                      </a:r>
                      <a:r>
                        <a:rPr sz="900" spc="35" dirty="0">
                          <a:latin typeface="Calibri"/>
                          <a:cs typeface="Calibri"/>
                        </a:rPr>
                        <a:t> </a:t>
                      </a:r>
                      <a:r>
                        <a:rPr sz="900" dirty="0">
                          <a:latin typeface="Calibri"/>
                          <a:cs typeface="Calibri"/>
                        </a:rPr>
                        <a:t>that</a:t>
                      </a:r>
                      <a:r>
                        <a:rPr sz="900" spc="35" dirty="0">
                          <a:latin typeface="Calibri"/>
                          <a:cs typeface="Calibri"/>
                        </a:rPr>
                        <a:t> </a:t>
                      </a:r>
                      <a:r>
                        <a:rPr sz="900" spc="60" dirty="0">
                          <a:latin typeface="Calibri"/>
                          <a:cs typeface="Calibri"/>
                        </a:rPr>
                        <a:t>do</a:t>
                      </a:r>
                      <a:r>
                        <a:rPr sz="900" spc="20" dirty="0">
                          <a:latin typeface="Calibri"/>
                          <a:cs typeface="Calibri"/>
                        </a:rPr>
                        <a:t> </a:t>
                      </a:r>
                      <a:r>
                        <a:rPr sz="900" spc="50" dirty="0">
                          <a:latin typeface="Calibri"/>
                          <a:cs typeface="Calibri"/>
                        </a:rPr>
                        <a:t>not</a:t>
                      </a:r>
                      <a:r>
                        <a:rPr sz="900" spc="15" dirty="0">
                          <a:latin typeface="Calibri"/>
                          <a:cs typeface="Calibri"/>
                        </a:rPr>
                        <a:t> </a:t>
                      </a:r>
                      <a:r>
                        <a:rPr sz="900" dirty="0">
                          <a:latin typeface="Calibri"/>
                          <a:cs typeface="Calibri"/>
                        </a:rPr>
                        <a:t>follow</a:t>
                      </a:r>
                      <a:r>
                        <a:rPr sz="900" spc="30" dirty="0">
                          <a:latin typeface="Calibri"/>
                          <a:cs typeface="Calibri"/>
                        </a:rPr>
                        <a:t> </a:t>
                      </a:r>
                      <a:r>
                        <a:rPr sz="900" spc="60" dirty="0">
                          <a:latin typeface="Calibri"/>
                          <a:cs typeface="Calibri"/>
                        </a:rPr>
                        <a:t>Daylight </a:t>
                      </a:r>
                      <a:r>
                        <a:rPr sz="900" spc="85" dirty="0">
                          <a:latin typeface="Calibri"/>
                          <a:cs typeface="Calibri"/>
                        </a:rPr>
                        <a:t>Saving</a:t>
                      </a:r>
                      <a:r>
                        <a:rPr sz="900" spc="10" dirty="0">
                          <a:latin typeface="Calibri"/>
                          <a:cs typeface="Calibri"/>
                        </a:rPr>
                        <a:t> </a:t>
                      </a:r>
                      <a:r>
                        <a:rPr sz="900" spc="-10" dirty="0">
                          <a:latin typeface="Calibri"/>
                          <a:cs typeface="Calibri"/>
                        </a:rPr>
                        <a:t>Time.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8"/>
                  </a:ext>
                </a:extLst>
              </a:tr>
              <a:tr h="800485">
                <a:tc>
                  <a:txBody>
                    <a:bodyPr/>
                    <a:lstStyle/>
                    <a:p>
                      <a:pPr marL="24765">
                        <a:lnSpc>
                          <a:spcPct val="100000"/>
                        </a:lnSpc>
                      </a:pPr>
                      <a:r>
                        <a:rPr sz="900" spc="80" dirty="0">
                          <a:latin typeface="Calibri"/>
                          <a:cs typeface="Calibri"/>
                        </a:rPr>
                        <a:t>14020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20014" indent="-635">
                        <a:lnSpc>
                          <a:spcPts val="1000"/>
                        </a:lnSpc>
                        <a:spcBef>
                          <a:spcPts val="100"/>
                        </a:spcBef>
                      </a:pPr>
                      <a:r>
                        <a:rPr sz="900" spc="45" dirty="0">
                          <a:latin typeface="Calibri"/>
                          <a:cs typeface="Calibri"/>
                        </a:rPr>
                        <a:t>Indoor </a:t>
                      </a:r>
                      <a:r>
                        <a:rPr sz="900" spc="-10" dirty="0">
                          <a:latin typeface="Calibri"/>
                          <a:cs typeface="Calibri"/>
                        </a:rPr>
                        <a:t>Temperature</a:t>
                      </a:r>
                      <a:r>
                        <a:rPr sz="900" spc="70" dirty="0">
                          <a:latin typeface="Calibri"/>
                          <a:cs typeface="Calibri"/>
                        </a:rPr>
                        <a:t> Display</a:t>
                      </a:r>
                      <a:r>
                        <a:rPr sz="900" spc="25" dirty="0">
                          <a:latin typeface="Calibri"/>
                          <a:cs typeface="Calibri"/>
                        </a:rPr>
                        <a:t> </a:t>
                      </a:r>
                      <a:r>
                        <a:rPr sz="900" spc="40" dirty="0">
                          <a:latin typeface="Calibri"/>
                          <a:cs typeface="Calibri"/>
                        </a:rPr>
                        <a:t>Offset</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80" dirty="0">
                          <a:latin typeface="Calibri"/>
                          <a:cs typeface="Calibri"/>
                        </a:rPr>
                        <a:t>-</a:t>
                      </a:r>
                      <a:r>
                        <a:rPr sz="900" spc="114" dirty="0">
                          <a:latin typeface="Calibri"/>
                          <a:cs typeface="Calibri"/>
                        </a:rPr>
                        <a:t>3°</a:t>
                      </a:r>
                      <a:r>
                        <a:rPr sz="900" spc="20" dirty="0">
                          <a:latin typeface="Calibri"/>
                          <a:cs typeface="Calibri"/>
                        </a:rPr>
                        <a:t> </a:t>
                      </a:r>
                      <a:r>
                        <a:rPr sz="900" spc="135" dirty="0">
                          <a:latin typeface="Calibri"/>
                          <a:cs typeface="Calibri"/>
                        </a:rPr>
                        <a:t>F</a:t>
                      </a:r>
                      <a:r>
                        <a:rPr sz="900" spc="20" dirty="0">
                          <a:latin typeface="Calibri"/>
                          <a:cs typeface="Calibri"/>
                        </a:rPr>
                        <a:t> </a:t>
                      </a:r>
                      <a:r>
                        <a:rPr sz="900" dirty="0">
                          <a:latin typeface="Calibri"/>
                          <a:cs typeface="Calibri"/>
                        </a:rPr>
                        <a:t>to</a:t>
                      </a:r>
                      <a:r>
                        <a:rPr sz="900" spc="15" dirty="0">
                          <a:latin typeface="Calibri"/>
                          <a:cs typeface="Calibri"/>
                        </a:rPr>
                        <a:t> </a:t>
                      </a:r>
                      <a:r>
                        <a:rPr sz="900" spc="105" dirty="0">
                          <a:latin typeface="Calibri"/>
                          <a:cs typeface="Calibri"/>
                        </a:rPr>
                        <a:t>3°</a:t>
                      </a:r>
                      <a:r>
                        <a:rPr sz="900" spc="20" dirty="0">
                          <a:latin typeface="Calibri"/>
                          <a:cs typeface="Calibri"/>
                        </a:rPr>
                        <a:t> </a:t>
                      </a:r>
                      <a:r>
                        <a:rPr sz="900" spc="135" dirty="0">
                          <a:latin typeface="Calibri"/>
                          <a:cs typeface="Calibri"/>
                        </a:rPr>
                        <a:t>F</a:t>
                      </a:r>
                      <a:r>
                        <a:rPr sz="900" spc="25" dirty="0">
                          <a:latin typeface="Calibri"/>
                          <a:cs typeface="Calibri"/>
                        </a:rPr>
                        <a:t> </a:t>
                      </a:r>
                      <a:r>
                        <a:rPr sz="900" spc="65" dirty="0">
                          <a:latin typeface="Calibri"/>
                          <a:cs typeface="Calibri"/>
                        </a:rPr>
                        <a:t>in</a:t>
                      </a:r>
                      <a:r>
                        <a:rPr sz="900" spc="20" dirty="0">
                          <a:latin typeface="Calibri"/>
                          <a:cs typeface="Calibri"/>
                        </a:rPr>
                        <a:t> </a:t>
                      </a:r>
                      <a:r>
                        <a:rPr sz="900" spc="105" dirty="0">
                          <a:latin typeface="Calibri"/>
                          <a:cs typeface="Calibri"/>
                        </a:rPr>
                        <a:t>1°</a:t>
                      </a:r>
                      <a:r>
                        <a:rPr sz="900" spc="20" dirty="0">
                          <a:latin typeface="Calibri"/>
                          <a:cs typeface="Calibri"/>
                        </a:rPr>
                        <a:t> </a:t>
                      </a:r>
                      <a:r>
                        <a:rPr sz="900" spc="85" dirty="0">
                          <a:latin typeface="Calibri"/>
                          <a:cs typeface="Calibri"/>
                        </a:rPr>
                        <a:t>F</a:t>
                      </a:r>
                      <a:endParaRPr sz="900" dirty="0">
                        <a:latin typeface="Calibri"/>
                        <a:cs typeface="Calibri"/>
                      </a:endParaRPr>
                    </a:p>
                    <a:p>
                      <a:pPr marL="24765">
                        <a:lnSpc>
                          <a:spcPts val="1000"/>
                        </a:lnSpc>
                      </a:pPr>
                      <a:r>
                        <a:rPr sz="900" spc="50" dirty="0">
                          <a:latin typeface="Calibri"/>
                          <a:cs typeface="Calibri"/>
                        </a:rPr>
                        <a:t>increments</a:t>
                      </a:r>
                      <a:endParaRPr sz="900" dirty="0">
                        <a:latin typeface="Calibri"/>
                        <a:cs typeface="Calibri"/>
                      </a:endParaRPr>
                    </a:p>
                    <a:p>
                      <a:pPr marL="24765">
                        <a:lnSpc>
                          <a:spcPts val="1000"/>
                        </a:lnSpc>
                      </a:pPr>
                      <a:r>
                        <a:rPr sz="900" spc="70" dirty="0">
                          <a:latin typeface="Calibri"/>
                          <a:cs typeface="Calibri"/>
                        </a:rPr>
                        <a:t>(-</a:t>
                      </a:r>
                      <a:r>
                        <a:rPr sz="900" spc="75" dirty="0">
                          <a:latin typeface="Calibri"/>
                          <a:cs typeface="Calibri"/>
                        </a:rPr>
                        <a:t>1.50°</a:t>
                      </a:r>
                      <a:r>
                        <a:rPr sz="900" spc="30" dirty="0">
                          <a:latin typeface="Calibri"/>
                          <a:cs typeface="Calibri"/>
                        </a:rPr>
                        <a:t> </a:t>
                      </a:r>
                      <a:r>
                        <a:rPr sz="900" spc="145" dirty="0">
                          <a:latin typeface="Calibri"/>
                          <a:cs typeface="Calibri"/>
                        </a:rPr>
                        <a:t>C</a:t>
                      </a:r>
                      <a:r>
                        <a:rPr sz="900" spc="30" dirty="0">
                          <a:latin typeface="Calibri"/>
                          <a:cs typeface="Calibri"/>
                        </a:rPr>
                        <a:t> </a:t>
                      </a:r>
                      <a:r>
                        <a:rPr sz="900" dirty="0">
                          <a:latin typeface="Calibri"/>
                          <a:cs typeface="Calibri"/>
                        </a:rPr>
                        <a:t>to</a:t>
                      </a:r>
                      <a:r>
                        <a:rPr sz="900" spc="30" dirty="0">
                          <a:latin typeface="Calibri"/>
                          <a:cs typeface="Calibri"/>
                        </a:rPr>
                        <a:t> </a:t>
                      </a:r>
                      <a:r>
                        <a:rPr sz="900" spc="75" dirty="0">
                          <a:latin typeface="Calibri"/>
                          <a:cs typeface="Calibri"/>
                        </a:rPr>
                        <a:t>1.50°</a:t>
                      </a:r>
                      <a:r>
                        <a:rPr sz="900" spc="30" dirty="0">
                          <a:latin typeface="Calibri"/>
                          <a:cs typeface="Calibri"/>
                        </a:rPr>
                        <a:t> </a:t>
                      </a:r>
                      <a:r>
                        <a:rPr sz="900" spc="145" dirty="0">
                          <a:latin typeface="Calibri"/>
                          <a:cs typeface="Calibri"/>
                        </a:rPr>
                        <a:t>C</a:t>
                      </a:r>
                      <a:r>
                        <a:rPr sz="900" spc="30" dirty="0">
                          <a:latin typeface="Calibri"/>
                          <a:cs typeface="Calibri"/>
                        </a:rPr>
                        <a:t> </a:t>
                      </a:r>
                      <a:r>
                        <a:rPr sz="900" spc="40" dirty="0">
                          <a:latin typeface="Calibri"/>
                          <a:cs typeface="Calibri"/>
                        </a:rPr>
                        <a:t>in</a:t>
                      </a:r>
                      <a:endParaRPr sz="900" dirty="0">
                        <a:latin typeface="Calibri"/>
                        <a:cs typeface="Calibri"/>
                      </a:endParaRPr>
                    </a:p>
                    <a:p>
                      <a:pPr marL="24765">
                        <a:lnSpc>
                          <a:spcPts val="1040"/>
                        </a:lnSpc>
                      </a:pPr>
                      <a:r>
                        <a:rPr sz="900" spc="60" dirty="0">
                          <a:latin typeface="Calibri"/>
                          <a:cs typeface="Calibri"/>
                        </a:rPr>
                        <a:t>.5°</a:t>
                      </a:r>
                      <a:r>
                        <a:rPr sz="900" spc="10" dirty="0">
                          <a:latin typeface="Calibri"/>
                          <a:cs typeface="Calibri"/>
                        </a:rPr>
                        <a:t> </a:t>
                      </a:r>
                      <a:r>
                        <a:rPr sz="900" spc="145" dirty="0">
                          <a:latin typeface="Calibri"/>
                          <a:cs typeface="Calibri"/>
                        </a:rPr>
                        <a:t>C</a:t>
                      </a:r>
                      <a:r>
                        <a:rPr sz="900" spc="10" dirty="0">
                          <a:latin typeface="Calibri"/>
                          <a:cs typeface="Calibri"/>
                        </a:rPr>
                        <a:t> </a:t>
                      </a:r>
                      <a:r>
                        <a:rPr sz="900" spc="45" dirty="0">
                          <a:latin typeface="Calibri"/>
                          <a:cs typeface="Calibri"/>
                        </a:rPr>
                        <a:t>increments)</a:t>
                      </a:r>
                      <a:endParaRPr lang="en-US" sz="900" spc="45" dirty="0">
                        <a:latin typeface="Calibri"/>
                        <a:cs typeface="Calibri"/>
                      </a:endParaRPr>
                    </a:p>
                    <a:p>
                      <a:pPr marL="24765">
                        <a:lnSpc>
                          <a:spcPts val="1040"/>
                        </a:lnSpc>
                      </a:pPr>
                      <a:endParaRPr lang="en-US" sz="900" spc="45" dirty="0">
                        <a:latin typeface="Calibri"/>
                        <a:cs typeface="Calibri"/>
                      </a:endParaRPr>
                    </a:p>
                    <a:p>
                      <a:pPr marL="24765">
                        <a:lnSpc>
                          <a:spcPts val="1040"/>
                        </a:lnSpc>
                      </a:pPr>
                      <a:r>
                        <a:rPr lang="en-US" sz="900" spc="45" dirty="0">
                          <a:highlight>
                            <a:srgbClr val="FFFF00"/>
                          </a:highlight>
                          <a:latin typeface="Calibri"/>
                          <a:cs typeface="Calibri"/>
                        </a:rPr>
                        <a:t>0</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05" dirty="0">
                          <a:latin typeface="Calibri"/>
                          <a:cs typeface="Calibri"/>
                        </a:rPr>
                        <a:t>0°</a:t>
                      </a:r>
                      <a:r>
                        <a:rPr sz="900" spc="10" dirty="0">
                          <a:latin typeface="Calibri"/>
                          <a:cs typeface="Calibri"/>
                        </a:rPr>
                        <a:t> </a:t>
                      </a:r>
                      <a:r>
                        <a:rPr sz="900" spc="75" dirty="0">
                          <a:latin typeface="Calibri"/>
                          <a:cs typeface="Calibri"/>
                        </a:rPr>
                        <a:t>F</a:t>
                      </a:r>
                      <a:endParaRPr sz="900">
                        <a:latin typeface="Calibri"/>
                        <a:cs typeface="Calibri"/>
                      </a:endParaRPr>
                    </a:p>
                    <a:p>
                      <a:pPr marL="24765">
                        <a:lnSpc>
                          <a:spcPts val="1040"/>
                        </a:lnSpc>
                      </a:pPr>
                      <a:r>
                        <a:rPr sz="900" spc="70" dirty="0">
                          <a:latin typeface="Calibri"/>
                          <a:cs typeface="Calibri"/>
                        </a:rPr>
                        <a:t>(0.00°</a:t>
                      </a:r>
                      <a:r>
                        <a:rPr sz="900" spc="15" dirty="0">
                          <a:latin typeface="Calibri"/>
                          <a:cs typeface="Calibri"/>
                        </a:rPr>
                        <a:t> </a:t>
                      </a:r>
                      <a:r>
                        <a:rPr sz="900" spc="65" dirty="0">
                          <a:latin typeface="Calibri"/>
                          <a:cs typeface="Calibri"/>
                        </a:rPr>
                        <a:t>C)</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621030">
                        <a:lnSpc>
                          <a:spcPts val="1000"/>
                        </a:lnSpc>
                        <a:spcBef>
                          <a:spcPts val="100"/>
                        </a:spcBef>
                      </a:pPr>
                      <a:r>
                        <a:rPr sz="900" spc="105" dirty="0">
                          <a:latin typeface="Calibri"/>
                          <a:cs typeface="Calibri"/>
                        </a:rPr>
                        <a:t>0°</a:t>
                      </a:r>
                      <a:r>
                        <a:rPr sz="900" spc="5" dirty="0">
                          <a:latin typeface="Calibri"/>
                          <a:cs typeface="Calibri"/>
                        </a:rPr>
                        <a:t> </a:t>
                      </a:r>
                      <a:r>
                        <a:rPr sz="900" spc="135" dirty="0">
                          <a:latin typeface="Calibri"/>
                          <a:cs typeface="Calibri"/>
                        </a:rPr>
                        <a:t>F</a:t>
                      </a:r>
                      <a:r>
                        <a:rPr sz="900" spc="10" dirty="0">
                          <a:latin typeface="Calibri"/>
                          <a:cs typeface="Calibri"/>
                        </a:rPr>
                        <a:t> </a:t>
                      </a:r>
                      <a:r>
                        <a:rPr sz="900" spc="110" dirty="0">
                          <a:latin typeface="Calibri"/>
                          <a:cs typeface="Calibri"/>
                        </a:rPr>
                        <a:t>-</a:t>
                      </a:r>
                      <a:r>
                        <a:rPr sz="900" spc="10" dirty="0">
                          <a:latin typeface="Calibri"/>
                          <a:cs typeface="Calibri"/>
                        </a:rPr>
                        <a:t> </a:t>
                      </a:r>
                      <a:r>
                        <a:rPr sz="900" spc="80" dirty="0">
                          <a:latin typeface="Calibri"/>
                          <a:cs typeface="Calibri"/>
                        </a:rPr>
                        <a:t>No</a:t>
                      </a:r>
                      <a:r>
                        <a:rPr sz="900" spc="5" dirty="0">
                          <a:latin typeface="Calibri"/>
                          <a:cs typeface="Calibri"/>
                        </a:rPr>
                        <a:t> </a:t>
                      </a:r>
                      <a:r>
                        <a:rPr sz="900" spc="50" dirty="0">
                          <a:latin typeface="Calibri"/>
                          <a:cs typeface="Calibri"/>
                        </a:rPr>
                        <a:t>difference</a:t>
                      </a:r>
                      <a:r>
                        <a:rPr sz="900" spc="10" dirty="0">
                          <a:latin typeface="Calibri"/>
                          <a:cs typeface="Calibri"/>
                        </a:rPr>
                        <a:t> </a:t>
                      </a:r>
                      <a:r>
                        <a:rPr sz="900" spc="65" dirty="0">
                          <a:latin typeface="Calibri"/>
                          <a:cs typeface="Calibri"/>
                        </a:rPr>
                        <a:t>in</a:t>
                      </a:r>
                      <a:r>
                        <a:rPr sz="900" spc="10" dirty="0">
                          <a:latin typeface="Calibri"/>
                          <a:cs typeface="Calibri"/>
                        </a:rPr>
                        <a:t> </a:t>
                      </a:r>
                      <a:r>
                        <a:rPr sz="900" spc="50" dirty="0">
                          <a:latin typeface="Calibri"/>
                          <a:cs typeface="Calibri"/>
                        </a:rPr>
                        <a:t>displayed temperature </a:t>
                      </a:r>
                      <a:r>
                        <a:rPr sz="900" spc="75" dirty="0">
                          <a:latin typeface="Calibri"/>
                          <a:cs typeface="Calibri"/>
                        </a:rPr>
                        <a:t>and</a:t>
                      </a:r>
                      <a:r>
                        <a:rPr sz="900" spc="55" dirty="0">
                          <a:latin typeface="Calibri"/>
                          <a:cs typeface="Calibri"/>
                        </a:rPr>
                        <a:t> </a:t>
                      </a:r>
                      <a:r>
                        <a:rPr sz="900" dirty="0">
                          <a:latin typeface="Calibri"/>
                          <a:cs typeface="Calibri"/>
                        </a:rPr>
                        <a:t>the</a:t>
                      </a:r>
                      <a:r>
                        <a:rPr sz="900" spc="50" dirty="0">
                          <a:latin typeface="Calibri"/>
                          <a:cs typeface="Calibri"/>
                        </a:rPr>
                        <a:t> </a:t>
                      </a:r>
                      <a:r>
                        <a:rPr sz="900" spc="60" dirty="0">
                          <a:latin typeface="Calibri"/>
                          <a:cs typeface="Calibri"/>
                        </a:rPr>
                        <a:t>actual </a:t>
                      </a:r>
                      <a:r>
                        <a:rPr sz="900" spc="35" dirty="0">
                          <a:latin typeface="Calibri"/>
                          <a:cs typeface="Calibri"/>
                        </a:rPr>
                        <a:t>room </a:t>
                      </a:r>
                      <a:r>
                        <a:rPr sz="900" spc="-10" dirty="0">
                          <a:latin typeface="Calibri"/>
                          <a:cs typeface="Calibri"/>
                        </a:rPr>
                        <a:t>temperature.</a:t>
                      </a:r>
                      <a:endParaRPr sz="900">
                        <a:latin typeface="Calibri"/>
                        <a:cs typeface="Calibri"/>
                      </a:endParaRPr>
                    </a:p>
                    <a:p>
                      <a:pPr marL="24765" marR="171450" algn="just">
                        <a:lnSpc>
                          <a:spcPts val="1000"/>
                        </a:lnSpc>
                      </a:pPr>
                      <a:r>
                        <a:rPr sz="900" spc="65" dirty="0">
                          <a:latin typeface="Calibri"/>
                          <a:cs typeface="Calibri"/>
                        </a:rPr>
                        <a:t>The</a:t>
                      </a:r>
                      <a:r>
                        <a:rPr sz="900" spc="25" dirty="0">
                          <a:latin typeface="Calibri"/>
                          <a:cs typeface="Calibri"/>
                        </a:rPr>
                        <a:t> </a:t>
                      </a:r>
                      <a:r>
                        <a:rPr sz="900" spc="55" dirty="0">
                          <a:latin typeface="Calibri"/>
                          <a:cs typeface="Calibri"/>
                        </a:rPr>
                        <a:t>thermostat</a:t>
                      </a:r>
                      <a:r>
                        <a:rPr sz="900" spc="25" dirty="0">
                          <a:latin typeface="Calibri"/>
                          <a:cs typeface="Calibri"/>
                        </a:rPr>
                        <a:t> </a:t>
                      </a:r>
                      <a:r>
                        <a:rPr sz="900" spc="70" dirty="0">
                          <a:latin typeface="Calibri"/>
                          <a:cs typeface="Calibri"/>
                        </a:rPr>
                        <a:t>displays</a:t>
                      </a:r>
                      <a:r>
                        <a:rPr sz="900" spc="20" dirty="0">
                          <a:latin typeface="Calibri"/>
                          <a:cs typeface="Calibri"/>
                        </a:rPr>
                        <a:t> </a:t>
                      </a:r>
                      <a:r>
                        <a:rPr sz="900" spc="85" dirty="0">
                          <a:latin typeface="Calibri"/>
                          <a:cs typeface="Calibri"/>
                        </a:rPr>
                        <a:t>up</a:t>
                      </a:r>
                      <a:r>
                        <a:rPr sz="900" spc="25" dirty="0">
                          <a:latin typeface="Calibri"/>
                          <a:cs typeface="Calibri"/>
                        </a:rPr>
                        <a:t> </a:t>
                      </a:r>
                      <a:r>
                        <a:rPr sz="900" dirty="0">
                          <a:latin typeface="Calibri"/>
                          <a:cs typeface="Calibri"/>
                        </a:rPr>
                        <a:t>to</a:t>
                      </a:r>
                      <a:r>
                        <a:rPr sz="900" spc="25" dirty="0">
                          <a:latin typeface="Calibri"/>
                          <a:cs typeface="Calibri"/>
                        </a:rPr>
                        <a:t> </a:t>
                      </a:r>
                      <a:r>
                        <a:rPr sz="900" spc="114" dirty="0">
                          <a:latin typeface="Calibri"/>
                          <a:cs typeface="Calibri"/>
                        </a:rPr>
                        <a:t>3°F</a:t>
                      </a:r>
                      <a:r>
                        <a:rPr sz="900" spc="25" dirty="0">
                          <a:latin typeface="Calibri"/>
                          <a:cs typeface="Calibri"/>
                        </a:rPr>
                        <a:t> </a:t>
                      </a:r>
                      <a:r>
                        <a:rPr sz="900" spc="60" dirty="0">
                          <a:latin typeface="Calibri"/>
                          <a:cs typeface="Calibri"/>
                        </a:rPr>
                        <a:t>(1.5°C) </a:t>
                      </a:r>
                      <a:r>
                        <a:rPr sz="900" dirty="0">
                          <a:latin typeface="Calibri"/>
                          <a:cs typeface="Calibri"/>
                        </a:rPr>
                        <a:t>lower</a:t>
                      </a:r>
                      <a:r>
                        <a:rPr sz="900" spc="75" dirty="0">
                          <a:latin typeface="Calibri"/>
                          <a:cs typeface="Calibri"/>
                        </a:rPr>
                        <a:t> </a:t>
                      </a:r>
                      <a:r>
                        <a:rPr sz="900" dirty="0">
                          <a:latin typeface="Calibri"/>
                          <a:cs typeface="Calibri"/>
                        </a:rPr>
                        <a:t>or</a:t>
                      </a:r>
                      <a:r>
                        <a:rPr sz="900" spc="75" dirty="0">
                          <a:latin typeface="Calibri"/>
                          <a:cs typeface="Calibri"/>
                        </a:rPr>
                        <a:t> </a:t>
                      </a:r>
                      <a:r>
                        <a:rPr sz="900" spc="65" dirty="0">
                          <a:latin typeface="Calibri"/>
                          <a:cs typeface="Calibri"/>
                        </a:rPr>
                        <a:t>higher</a:t>
                      </a:r>
                      <a:r>
                        <a:rPr sz="900" spc="75" dirty="0">
                          <a:latin typeface="Calibri"/>
                          <a:cs typeface="Calibri"/>
                        </a:rPr>
                        <a:t> </a:t>
                      </a:r>
                      <a:r>
                        <a:rPr sz="900" spc="65" dirty="0">
                          <a:latin typeface="Calibri"/>
                          <a:cs typeface="Calibri"/>
                        </a:rPr>
                        <a:t>than</a:t>
                      </a:r>
                      <a:r>
                        <a:rPr sz="900" spc="85" dirty="0">
                          <a:latin typeface="Calibri"/>
                          <a:cs typeface="Calibri"/>
                        </a:rPr>
                        <a:t> </a:t>
                      </a:r>
                      <a:r>
                        <a:rPr sz="900" dirty="0">
                          <a:latin typeface="Calibri"/>
                          <a:cs typeface="Calibri"/>
                        </a:rPr>
                        <a:t>the</a:t>
                      </a:r>
                      <a:r>
                        <a:rPr sz="900" spc="75" dirty="0">
                          <a:latin typeface="Calibri"/>
                          <a:cs typeface="Calibri"/>
                        </a:rPr>
                        <a:t> </a:t>
                      </a:r>
                      <a:r>
                        <a:rPr sz="900" spc="60" dirty="0">
                          <a:latin typeface="Calibri"/>
                          <a:cs typeface="Calibri"/>
                        </a:rPr>
                        <a:t>actual</a:t>
                      </a:r>
                      <a:r>
                        <a:rPr sz="900" spc="75" dirty="0">
                          <a:latin typeface="Calibri"/>
                          <a:cs typeface="Calibri"/>
                        </a:rPr>
                        <a:t> </a:t>
                      </a:r>
                      <a:r>
                        <a:rPr sz="900" spc="55" dirty="0">
                          <a:latin typeface="Calibri"/>
                          <a:cs typeface="Calibri"/>
                        </a:rPr>
                        <a:t>measured </a:t>
                      </a:r>
                      <a:r>
                        <a:rPr sz="900" spc="-10" dirty="0">
                          <a:latin typeface="Calibri"/>
                          <a:cs typeface="Calibri"/>
                        </a:rPr>
                        <a:t>temperature.</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9"/>
                  </a:ext>
                </a:extLst>
              </a:tr>
              <a:tr h="549708">
                <a:tc>
                  <a:txBody>
                    <a:bodyPr/>
                    <a:lstStyle/>
                    <a:p>
                      <a:pPr marL="24765">
                        <a:lnSpc>
                          <a:spcPct val="100000"/>
                        </a:lnSpc>
                      </a:pPr>
                      <a:r>
                        <a:rPr sz="900" spc="80" dirty="0">
                          <a:latin typeface="Calibri"/>
                          <a:cs typeface="Calibri"/>
                        </a:rPr>
                        <a:t>14020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20014" indent="-635">
                        <a:lnSpc>
                          <a:spcPct val="92500"/>
                        </a:lnSpc>
                        <a:spcBef>
                          <a:spcPts val="80"/>
                        </a:spcBef>
                      </a:pPr>
                      <a:r>
                        <a:rPr sz="900" spc="45" dirty="0">
                          <a:latin typeface="Calibri"/>
                          <a:cs typeface="Calibri"/>
                        </a:rPr>
                        <a:t>Indoor </a:t>
                      </a:r>
                      <a:r>
                        <a:rPr sz="900" spc="60" dirty="0">
                          <a:latin typeface="Calibri"/>
                          <a:cs typeface="Calibri"/>
                        </a:rPr>
                        <a:t>Humidity </a:t>
                      </a:r>
                      <a:r>
                        <a:rPr sz="900" spc="70" dirty="0">
                          <a:latin typeface="Calibri"/>
                          <a:cs typeface="Calibri"/>
                        </a:rPr>
                        <a:t>Display</a:t>
                      </a:r>
                      <a:r>
                        <a:rPr sz="900" spc="25" dirty="0">
                          <a:latin typeface="Calibri"/>
                          <a:cs typeface="Calibri"/>
                        </a:rPr>
                        <a:t> </a:t>
                      </a:r>
                      <a:r>
                        <a:rPr sz="900" spc="40" dirty="0">
                          <a:latin typeface="Calibri"/>
                          <a:cs typeface="Calibri"/>
                        </a:rPr>
                        <a:t>Offset</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ts val="1040"/>
                        </a:lnSpc>
                      </a:pPr>
                      <a:r>
                        <a:rPr sz="900" spc="110" dirty="0">
                          <a:latin typeface="Calibri"/>
                          <a:cs typeface="Calibri"/>
                        </a:rPr>
                        <a:t>-</a:t>
                      </a:r>
                      <a:r>
                        <a:rPr sz="900" spc="165" dirty="0">
                          <a:latin typeface="Calibri"/>
                          <a:cs typeface="Calibri"/>
                        </a:rPr>
                        <a:t>12%</a:t>
                      </a:r>
                      <a:r>
                        <a:rPr sz="900" spc="25" dirty="0">
                          <a:latin typeface="Calibri"/>
                          <a:cs typeface="Calibri"/>
                        </a:rPr>
                        <a:t> </a:t>
                      </a:r>
                      <a:r>
                        <a:rPr sz="900" dirty="0">
                          <a:latin typeface="Calibri"/>
                          <a:cs typeface="Calibri"/>
                        </a:rPr>
                        <a:t>to</a:t>
                      </a:r>
                      <a:r>
                        <a:rPr sz="900" spc="25" dirty="0">
                          <a:latin typeface="Calibri"/>
                          <a:cs typeface="Calibri"/>
                        </a:rPr>
                        <a:t> </a:t>
                      </a:r>
                      <a:r>
                        <a:rPr sz="900" spc="165" dirty="0">
                          <a:latin typeface="Calibri"/>
                          <a:cs typeface="Calibri"/>
                        </a:rPr>
                        <a:t>12%</a:t>
                      </a:r>
                      <a:r>
                        <a:rPr sz="900" spc="25" dirty="0">
                          <a:latin typeface="Calibri"/>
                          <a:cs typeface="Calibri"/>
                        </a:rPr>
                        <a:t> </a:t>
                      </a:r>
                      <a:r>
                        <a:rPr sz="900" spc="50" dirty="0">
                          <a:latin typeface="Calibri"/>
                          <a:cs typeface="Calibri"/>
                        </a:rPr>
                        <a:t>(in</a:t>
                      </a:r>
                      <a:r>
                        <a:rPr sz="900" spc="25" dirty="0">
                          <a:latin typeface="Calibri"/>
                          <a:cs typeface="Calibri"/>
                        </a:rPr>
                        <a:t> </a:t>
                      </a:r>
                      <a:r>
                        <a:rPr sz="900" spc="165" dirty="0">
                          <a:latin typeface="Calibri"/>
                          <a:cs typeface="Calibri"/>
                        </a:rPr>
                        <a:t>1%</a:t>
                      </a:r>
                      <a:endParaRPr sz="900" dirty="0">
                        <a:latin typeface="Calibri"/>
                        <a:cs typeface="Calibri"/>
                      </a:endParaRPr>
                    </a:p>
                    <a:p>
                      <a:pPr marL="24765">
                        <a:lnSpc>
                          <a:spcPts val="1040"/>
                        </a:lnSpc>
                      </a:pPr>
                      <a:r>
                        <a:rPr sz="900" spc="45" dirty="0">
                          <a:latin typeface="Calibri"/>
                          <a:cs typeface="Calibri"/>
                        </a:rPr>
                        <a:t>increments)</a:t>
                      </a:r>
                      <a:endParaRPr lang="en-US" sz="900" spc="45" dirty="0">
                        <a:latin typeface="Calibri"/>
                        <a:cs typeface="Calibri"/>
                      </a:endParaRPr>
                    </a:p>
                    <a:p>
                      <a:pPr marL="24765">
                        <a:lnSpc>
                          <a:spcPts val="1040"/>
                        </a:lnSpc>
                      </a:pPr>
                      <a:endParaRPr lang="en-US" sz="900" spc="45" dirty="0">
                        <a:latin typeface="Calibri"/>
                        <a:cs typeface="Calibri"/>
                      </a:endParaRPr>
                    </a:p>
                    <a:p>
                      <a:pPr marL="24765">
                        <a:lnSpc>
                          <a:spcPts val="1040"/>
                        </a:lnSpc>
                      </a:pPr>
                      <a:r>
                        <a:rPr lang="en-US" sz="900" spc="45" dirty="0">
                          <a:highlight>
                            <a:srgbClr val="FFFF00"/>
                          </a:highlight>
                          <a:latin typeface="Calibri"/>
                          <a:cs typeface="Calibri"/>
                        </a:rPr>
                        <a:t>0</a:t>
                      </a:r>
                      <a:endParaRPr sz="900" dirty="0">
                        <a:highlight>
                          <a:srgbClr val="FFFF00"/>
                        </a:highlight>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a:lnSpc>
                          <a:spcPct val="100000"/>
                        </a:lnSpc>
                      </a:pPr>
                      <a:r>
                        <a:rPr sz="900" spc="105" dirty="0">
                          <a:latin typeface="Calibri"/>
                          <a:cs typeface="Calibri"/>
                        </a:rPr>
                        <a:t>0°</a:t>
                      </a:r>
                      <a:r>
                        <a:rPr sz="900" spc="10" dirty="0">
                          <a:latin typeface="Calibri"/>
                          <a:cs typeface="Calibri"/>
                        </a:rPr>
                        <a:t> </a:t>
                      </a:r>
                      <a:r>
                        <a:rPr sz="900" spc="75" dirty="0">
                          <a:latin typeface="Calibri"/>
                          <a:cs typeface="Calibri"/>
                        </a:rPr>
                        <a:t>F</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191770" indent="-635">
                        <a:lnSpc>
                          <a:spcPts val="1000"/>
                        </a:lnSpc>
                        <a:spcBef>
                          <a:spcPts val="100"/>
                        </a:spcBef>
                      </a:pPr>
                      <a:r>
                        <a:rPr sz="900" spc="200" dirty="0">
                          <a:latin typeface="Calibri"/>
                          <a:cs typeface="Calibri"/>
                        </a:rPr>
                        <a:t>0%</a:t>
                      </a:r>
                      <a:r>
                        <a:rPr sz="900" spc="10" dirty="0">
                          <a:latin typeface="Calibri"/>
                          <a:cs typeface="Calibri"/>
                        </a:rPr>
                        <a:t> </a:t>
                      </a:r>
                      <a:r>
                        <a:rPr sz="900" spc="110" dirty="0">
                          <a:latin typeface="Calibri"/>
                          <a:cs typeface="Calibri"/>
                        </a:rPr>
                        <a:t>-</a:t>
                      </a:r>
                      <a:r>
                        <a:rPr sz="900" spc="10" dirty="0">
                          <a:latin typeface="Calibri"/>
                          <a:cs typeface="Calibri"/>
                        </a:rPr>
                        <a:t> </a:t>
                      </a:r>
                      <a:r>
                        <a:rPr sz="900" spc="80" dirty="0">
                          <a:latin typeface="Calibri"/>
                          <a:cs typeface="Calibri"/>
                        </a:rPr>
                        <a:t>No</a:t>
                      </a:r>
                      <a:r>
                        <a:rPr sz="900" spc="15" dirty="0">
                          <a:latin typeface="Calibri"/>
                          <a:cs typeface="Calibri"/>
                        </a:rPr>
                        <a:t> </a:t>
                      </a:r>
                      <a:r>
                        <a:rPr sz="900" spc="50" dirty="0">
                          <a:latin typeface="Calibri"/>
                          <a:cs typeface="Calibri"/>
                        </a:rPr>
                        <a:t>difference</a:t>
                      </a:r>
                      <a:r>
                        <a:rPr sz="900" spc="10" dirty="0">
                          <a:latin typeface="Calibri"/>
                          <a:cs typeface="Calibri"/>
                        </a:rPr>
                        <a:t> </a:t>
                      </a:r>
                      <a:r>
                        <a:rPr sz="900" spc="65" dirty="0">
                          <a:latin typeface="Calibri"/>
                          <a:cs typeface="Calibri"/>
                        </a:rPr>
                        <a:t>in</a:t>
                      </a:r>
                      <a:r>
                        <a:rPr sz="900" spc="20" dirty="0">
                          <a:latin typeface="Calibri"/>
                          <a:cs typeface="Calibri"/>
                        </a:rPr>
                        <a:t> </a:t>
                      </a:r>
                      <a:r>
                        <a:rPr sz="900" spc="60" dirty="0">
                          <a:latin typeface="Calibri"/>
                          <a:cs typeface="Calibri"/>
                        </a:rPr>
                        <a:t>displayed</a:t>
                      </a:r>
                      <a:r>
                        <a:rPr sz="900" spc="15" dirty="0">
                          <a:latin typeface="Calibri"/>
                          <a:cs typeface="Calibri"/>
                        </a:rPr>
                        <a:t> </a:t>
                      </a:r>
                      <a:r>
                        <a:rPr sz="900" spc="50" dirty="0">
                          <a:latin typeface="Calibri"/>
                          <a:cs typeface="Calibri"/>
                        </a:rPr>
                        <a:t>humidity </a:t>
                      </a:r>
                      <a:r>
                        <a:rPr sz="900" spc="75" dirty="0">
                          <a:latin typeface="Calibri"/>
                          <a:cs typeface="Calibri"/>
                        </a:rPr>
                        <a:t>and</a:t>
                      </a:r>
                      <a:r>
                        <a:rPr sz="900" spc="45" dirty="0">
                          <a:latin typeface="Calibri"/>
                          <a:cs typeface="Calibri"/>
                        </a:rPr>
                        <a:t> </a:t>
                      </a:r>
                      <a:r>
                        <a:rPr sz="900" dirty="0">
                          <a:latin typeface="Calibri"/>
                          <a:cs typeface="Calibri"/>
                        </a:rPr>
                        <a:t>the</a:t>
                      </a:r>
                      <a:r>
                        <a:rPr sz="900" spc="45" dirty="0">
                          <a:latin typeface="Calibri"/>
                          <a:cs typeface="Calibri"/>
                        </a:rPr>
                        <a:t> </a:t>
                      </a:r>
                      <a:r>
                        <a:rPr sz="900" spc="65" dirty="0">
                          <a:latin typeface="Calibri"/>
                          <a:cs typeface="Calibri"/>
                        </a:rPr>
                        <a:t>actual</a:t>
                      </a:r>
                      <a:r>
                        <a:rPr sz="900" spc="50" dirty="0">
                          <a:latin typeface="Calibri"/>
                          <a:cs typeface="Calibri"/>
                        </a:rPr>
                        <a:t> </a:t>
                      </a:r>
                      <a:r>
                        <a:rPr sz="900" spc="55" dirty="0">
                          <a:latin typeface="Calibri"/>
                          <a:cs typeface="Calibri"/>
                        </a:rPr>
                        <a:t>room</a:t>
                      </a:r>
                      <a:r>
                        <a:rPr sz="900" spc="45" dirty="0">
                          <a:latin typeface="Calibri"/>
                          <a:cs typeface="Calibri"/>
                        </a:rPr>
                        <a:t> </a:t>
                      </a:r>
                      <a:r>
                        <a:rPr sz="900" spc="40" dirty="0">
                          <a:latin typeface="Calibri"/>
                          <a:cs typeface="Calibri"/>
                        </a:rPr>
                        <a:t>humidity.</a:t>
                      </a:r>
                      <a:endParaRPr sz="900">
                        <a:latin typeface="Calibri"/>
                        <a:cs typeface="Calibri"/>
                      </a:endParaRPr>
                    </a:p>
                    <a:p>
                      <a:pPr marL="24765">
                        <a:lnSpc>
                          <a:spcPts val="940"/>
                        </a:lnSpc>
                      </a:pPr>
                      <a:r>
                        <a:rPr sz="900" spc="60" dirty="0">
                          <a:latin typeface="Calibri"/>
                          <a:cs typeface="Calibri"/>
                        </a:rPr>
                        <a:t>The</a:t>
                      </a:r>
                      <a:r>
                        <a:rPr sz="900" spc="45" dirty="0">
                          <a:latin typeface="Calibri"/>
                          <a:cs typeface="Calibri"/>
                        </a:rPr>
                        <a:t> </a:t>
                      </a:r>
                      <a:r>
                        <a:rPr sz="900" spc="50" dirty="0">
                          <a:latin typeface="Calibri"/>
                          <a:cs typeface="Calibri"/>
                        </a:rPr>
                        <a:t>thermostat</a:t>
                      </a:r>
                      <a:r>
                        <a:rPr sz="900" spc="45" dirty="0">
                          <a:latin typeface="Calibri"/>
                          <a:cs typeface="Calibri"/>
                        </a:rPr>
                        <a:t> </a:t>
                      </a:r>
                      <a:r>
                        <a:rPr sz="900" spc="70" dirty="0">
                          <a:latin typeface="Calibri"/>
                          <a:cs typeface="Calibri"/>
                        </a:rPr>
                        <a:t>displays</a:t>
                      </a:r>
                      <a:r>
                        <a:rPr sz="900" spc="50" dirty="0">
                          <a:latin typeface="Calibri"/>
                          <a:cs typeface="Calibri"/>
                        </a:rPr>
                        <a:t> </a:t>
                      </a:r>
                      <a:r>
                        <a:rPr sz="900" spc="80" dirty="0">
                          <a:latin typeface="Calibri"/>
                          <a:cs typeface="Calibri"/>
                        </a:rPr>
                        <a:t>up</a:t>
                      </a:r>
                      <a:r>
                        <a:rPr sz="900" spc="45" dirty="0">
                          <a:latin typeface="Calibri"/>
                          <a:cs typeface="Calibri"/>
                        </a:rPr>
                        <a:t> </a:t>
                      </a:r>
                      <a:r>
                        <a:rPr sz="900" dirty="0">
                          <a:latin typeface="Calibri"/>
                          <a:cs typeface="Calibri"/>
                        </a:rPr>
                        <a:t>to</a:t>
                      </a:r>
                      <a:r>
                        <a:rPr sz="900" spc="50" dirty="0">
                          <a:latin typeface="Calibri"/>
                          <a:cs typeface="Calibri"/>
                        </a:rPr>
                        <a:t> </a:t>
                      </a:r>
                      <a:r>
                        <a:rPr sz="900" spc="160" dirty="0">
                          <a:latin typeface="Calibri"/>
                          <a:cs typeface="Calibri"/>
                        </a:rPr>
                        <a:t>12%</a:t>
                      </a:r>
                      <a:r>
                        <a:rPr sz="900" spc="45" dirty="0">
                          <a:latin typeface="Calibri"/>
                          <a:cs typeface="Calibri"/>
                        </a:rPr>
                        <a:t> </a:t>
                      </a:r>
                      <a:r>
                        <a:rPr sz="900" dirty="0">
                          <a:latin typeface="Calibri"/>
                          <a:cs typeface="Calibri"/>
                        </a:rPr>
                        <a:t>lower</a:t>
                      </a:r>
                      <a:r>
                        <a:rPr sz="900" spc="45" dirty="0">
                          <a:latin typeface="Calibri"/>
                          <a:cs typeface="Calibri"/>
                        </a:rPr>
                        <a:t> </a:t>
                      </a:r>
                      <a:r>
                        <a:rPr sz="900" spc="-25" dirty="0">
                          <a:latin typeface="Calibri"/>
                          <a:cs typeface="Calibri"/>
                        </a:rPr>
                        <a:t>or</a:t>
                      </a:r>
                      <a:endParaRPr sz="900">
                        <a:latin typeface="Calibri"/>
                        <a:cs typeface="Calibri"/>
                      </a:endParaRPr>
                    </a:p>
                    <a:p>
                      <a:pPr marL="24765">
                        <a:lnSpc>
                          <a:spcPts val="1040"/>
                        </a:lnSpc>
                      </a:pPr>
                      <a:r>
                        <a:rPr sz="900" spc="65" dirty="0">
                          <a:latin typeface="Calibri"/>
                          <a:cs typeface="Calibri"/>
                        </a:rPr>
                        <a:t>higher</a:t>
                      </a:r>
                      <a:r>
                        <a:rPr sz="900" spc="45" dirty="0">
                          <a:latin typeface="Calibri"/>
                          <a:cs typeface="Calibri"/>
                        </a:rPr>
                        <a:t> </a:t>
                      </a:r>
                      <a:r>
                        <a:rPr sz="900" spc="65" dirty="0">
                          <a:latin typeface="Calibri"/>
                          <a:cs typeface="Calibri"/>
                        </a:rPr>
                        <a:t>than</a:t>
                      </a:r>
                      <a:r>
                        <a:rPr sz="900" spc="50" dirty="0">
                          <a:latin typeface="Calibri"/>
                          <a:cs typeface="Calibri"/>
                        </a:rPr>
                        <a:t> </a:t>
                      </a:r>
                      <a:r>
                        <a:rPr sz="900" dirty="0">
                          <a:latin typeface="Calibri"/>
                          <a:cs typeface="Calibri"/>
                        </a:rPr>
                        <a:t>the</a:t>
                      </a:r>
                      <a:r>
                        <a:rPr sz="900" spc="45" dirty="0">
                          <a:latin typeface="Calibri"/>
                          <a:cs typeface="Calibri"/>
                        </a:rPr>
                        <a:t> </a:t>
                      </a:r>
                      <a:r>
                        <a:rPr sz="900" spc="60" dirty="0">
                          <a:latin typeface="Calibri"/>
                          <a:cs typeface="Calibri"/>
                        </a:rPr>
                        <a:t>actual</a:t>
                      </a:r>
                      <a:r>
                        <a:rPr sz="900" spc="50" dirty="0">
                          <a:latin typeface="Calibri"/>
                          <a:cs typeface="Calibri"/>
                        </a:rPr>
                        <a:t> </a:t>
                      </a:r>
                      <a:r>
                        <a:rPr sz="900" spc="65" dirty="0">
                          <a:latin typeface="Calibri"/>
                          <a:cs typeface="Calibri"/>
                        </a:rPr>
                        <a:t>measured</a:t>
                      </a:r>
                      <a:r>
                        <a:rPr sz="900" spc="45" dirty="0">
                          <a:latin typeface="Calibri"/>
                          <a:cs typeface="Calibri"/>
                        </a:rPr>
                        <a:t> </a:t>
                      </a:r>
                      <a:r>
                        <a:rPr sz="900" spc="40" dirty="0">
                          <a:latin typeface="Calibri"/>
                          <a:cs typeface="Calibri"/>
                        </a:rPr>
                        <a:t>humidity.</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10"/>
                  </a:ext>
                </a:extLst>
              </a:tr>
              <a:tr h="1426489">
                <a:tc>
                  <a:txBody>
                    <a:bodyPr/>
                    <a:lstStyle/>
                    <a:p>
                      <a:pPr marL="24765">
                        <a:lnSpc>
                          <a:spcPct val="100000"/>
                        </a:lnSpc>
                      </a:pPr>
                      <a:r>
                        <a:rPr sz="900" spc="80" dirty="0">
                          <a:latin typeface="Calibri"/>
                          <a:cs typeface="Calibri"/>
                        </a:rPr>
                        <a:t>15000</a:t>
                      </a:r>
                      <a:endParaRPr sz="900">
                        <a:latin typeface="Calibri"/>
                        <a:cs typeface="Calibri"/>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243840" indent="-635">
                        <a:lnSpc>
                          <a:spcPts val="1000"/>
                        </a:lnSpc>
                        <a:spcBef>
                          <a:spcPts val="100"/>
                        </a:spcBef>
                      </a:pPr>
                      <a:r>
                        <a:rPr sz="900" spc="50" dirty="0">
                          <a:latin typeface="Calibri"/>
                          <a:cs typeface="Calibri"/>
                        </a:rPr>
                        <a:t>Dealer </a:t>
                      </a:r>
                      <a:r>
                        <a:rPr sz="900" spc="45" dirty="0">
                          <a:latin typeface="Calibri"/>
                          <a:cs typeface="Calibri"/>
                        </a:rPr>
                        <a:t>information</a:t>
                      </a:r>
                      <a:endParaRPr sz="900">
                        <a:latin typeface="Calibri"/>
                        <a:cs typeface="Calibri"/>
                      </a:endParaRPr>
                    </a:p>
                  </a:txBody>
                  <a:tcPr marL="0" marR="0" marT="12508"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755650">
                        <a:lnSpc>
                          <a:spcPct val="92600"/>
                        </a:lnSpc>
                        <a:spcBef>
                          <a:spcPts val="80"/>
                        </a:spcBef>
                      </a:pPr>
                      <a:r>
                        <a:rPr sz="900" spc="65" dirty="0">
                          <a:latin typeface="Calibri"/>
                          <a:cs typeface="Calibri"/>
                        </a:rPr>
                        <a:t>Company Phone </a:t>
                      </a:r>
                      <a:r>
                        <a:rPr sz="900" spc="35" dirty="0">
                          <a:latin typeface="Calibri"/>
                          <a:cs typeface="Calibri"/>
                        </a:rPr>
                        <a:t>Website </a:t>
                      </a:r>
                      <a:r>
                        <a:rPr sz="900" spc="70" dirty="0">
                          <a:latin typeface="Calibri"/>
                          <a:cs typeface="Calibri"/>
                        </a:rPr>
                        <a:t>Email</a:t>
                      </a:r>
                      <a:endParaRPr sz="900">
                        <a:latin typeface="Calibri"/>
                        <a:cs typeface="Calibri"/>
                      </a:endParaRPr>
                    </a:p>
                    <a:p>
                      <a:pPr marL="24765" marR="404495">
                        <a:lnSpc>
                          <a:spcPts val="1000"/>
                        </a:lnSpc>
                        <a:spcBef>
                          <a:spcPts val="20"/>
                        </a:spcBef>
                      </a:pPr>
                      <a:r>
                        <a:rPr sz="900" spc="60" dirty="0">
                          <a:latin typeface="Calibri"/>
                          <a:cs typeface="Calibri"/>
                        </a:rPr>
                        <a:t>Contractor</a:t>
                      </a:r>
                      <a:r>
                        <a:rPr sz="900" spc="5" dirty="0">
                          <a:latin typeface="Calibri"/>
                          <a:cs typeface="Calibri"/>
                        </a:rPr>
                        <a:t> </a:t>
                      </a:r>
                      <a:r>
                        <a:rPr sz="900" spc="65" dirty="0">
                          <a:latin typeface="Calibri"/>
                          <a:cs typeface="Calibri"/>
                        </a:rPr>
                        <a:t>Pro</a:t>
                      </a:r>
                      <a:r>
                        <a:rPr sz="900" spc="10" dirty="0">
                          <a:latin typeface="Calibri"/>
                          <a:cs typeface="Calibri"/>
                        </a:rPr>
                        <a:t> </a:t>
                      </a:r>
                      <a:r>
                        <a:rPr sz="900" spc="50" dirty="0">
                          <a:latin typeface="Calibri"/>
                          <a:cs typeface="Calibri"/>
                        </a:rPr>
                        <a:t>- </a:t>
                      </a:r>
                      <a:r>
                        <a:rPr sz="900" spc="55" dirty="0">
                          <a:latin typeface="Calibri"/>
                          <a:cs typeface="Calibri"/>
                        </a:rPr>
                        <a:t>number</a:t>
                      </a:r>
                      <a:endParaRPr sz="90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nSpc>
                          <a:spcPct val="100000"/>
                        </a:lnSpc>
                      </a:pPr>
                      <a:endParaRPr sz="8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4765" marR="80645">
                        <a:lnSpc>
                          <a:spcPct val="92600"/>
                        </a:lnSpc>
                        <a:spcBef>
                          <a:spcPts val="80"/>
                        </a:spcBef>
                      </a:pPr>
                      <a:r>
                        <a:rPr sz="900" spc="65" dirty="0">
                          <a:latin typeface="Calibri"/>
                          <a:cs typeface="Calibri"/>
                        </a:rPr>
                        <a:t>Touch</a:t>
                      </a:r>
                      <a:r>
                        <a:rPr sz="900" spc="60" dirty="0">
                          <a:latin typeface="Calibri"/>
                          <a:cs typeface="Calibri"/>
                        </a:rPr>
                        <a:t> </a:t>
                      </a:r>
                      <a:r>
                        <a:rPr sz="900" spc="70" dirty="0">
                          <a:latin typeface="Calibri"/>
                          <a:cs typeface="Calibri"/>
                        </a:rPr>
                        <a:t>each</a:t>
                      </a:r>
                      <a:r>
                        <a:rPr sz="900" spc="60" dirty="0">
                          <a:latin typeface="Calibri"/>
                          <a:cs typeface="Calibri"/>
                        </a:rPr>
                        <a:t> </a:t>
                      </a:r>
                      <a:r>
                        <a:rPr sz="900" spc="55" dirty="0">
                          <a:latin typeface="Calibri"/>
                          <a:cs typeface="Calibri"/>
                        </a:rPr>
                        <a:t>individual</a:t>
                      </a:r>
                      <a:r>
                        <a:rPr sz="900" spc="65" dirty="0">
                          <a:latin typeface="Calibri"/>
                          <a:cs typeface="Calibri"/>
                        </a:rPr>
                        <a:t> </a:t>
                      </a:r>
                      <a:r>
                        <a:rPr sz="900" spc="60" dirty="0">
                          <a:latin typeface="Calibri"/>
                          <a:cs typeface="Calibri"/>
                        </a:rPr>
                        <a:t>category </a:t>
                      </a:r>
                      <a:r>
                        <a:rPr sz="900" dirty="0">
                          <a:latin typeface="Calibri"/>
                          <a:cs typeface="Calibri"/>
                        </a:rPr>
                        <a:t>to</a:t>
                      </a:r>
                      <a:r>
                        <a:rPr sz="900" spc="55" dirty="0">
                          <a:latin typeface="Calibri"/>
                          <a:cs typeface="Calibri"/>
                        </a:rPr>
                        <a:t> </a:t>
                      </a:r>
                      <a:r>
                        <a:rPr sz="900" dirty="0">
                          <a:latin typeface="Calibri"/>
                          <a:cs typeface="Calibri"/>
                        </a:rPr>
                        <a:t>enter</a:t>
                      </a:r>
                      <a:r>
                        <a:rPr sz="900" spc="55" dirty="0">
                          <a:latin typeface="Calibri"/>
                          <a:cs typeface="Calibri"/>
                        </a:rPr>
                        <a:t> </a:t>
                      </a:r>
                      <a:r>
                        <a:rPr sz="900" spc="-25" dirty="0">
                          <a:latin typeface="Calibri"/>
                          <a:cs typeface="Calibri"/>
                        </a:rPr>
                        <a:t>the</a:t>
                      </a:r>
                      <a:r>
                        <a:rPr sz="900" dirty="0">
                          <a:latin typeface="Calibri"/>
                          <a:cs typeface="Calibri"/>
                        </a:rPr>
                        <a:t> information.</a:t>
                      </a:r>
                      <a:r>
                        <a:rPr sz="900" spc="204" dirty="0">
                          <a:latin typeface="Calibri"/>
                          <a:cs typeface="Calibri"/>
                        </a:rPr>
                        <a:t> </a:t>
                      </a:r>
                      <a:r>
                        <a:rPr sz="900" dirty="0">
                          <a:latin typeface="Calibri"/>
                          <a:cs typeface="Calibri"/>
                        </a:rPr>
                        <a:t>If</a:t>
                      </a:r>
                      <a:r>
                        <a:rPr sz="900" spc="200" dirty="0">
                          <a:latin typeface="Calibri"/>
                          <a:cs typeface="Calibri"/>
                        </a:rPr>
                        <a:t> </a:t>
                      </a:r>
                      <a:r>
                        <a:rPr sz="900" spc="80" dirty="0">
                          <a:latin typeface="Calibri"/>
                          <a:cs typeface="Calibri"/>
                        </a:rPr>
                        <a:t>an</a:t>
                      </a:r>
                      <a:r>
                        <a:rPr sz="900" spc="200" dirty="0">
                          <a:latin typeface="Calibri"/>
                          <a:cs typeface="Calibri"/>
                        </a:rPr>
                        <a:t> </a:t>
                      </a:r>
                      <a:r>
                        <a:rPr sz="900" dirty="0">
                          <a:latin typeface="Calibri"/>
                          <a:cs typeface="Calibri"/>
                        </a:rPr>
                        <a:t>alert</a:t>
                      </a:r>
                      <a:r>
                        <a:rPr sz="900" spc="195" dirty="0">
                          <a:latin typeface="Calibri"/>
                          <a:cs typeface="Calibri"/>
                        </a:rPr>
                        <a:t> </a:t>
                      </a:r>
                      <a:r>
                        <a:rPr sz="900" dirty="0">
                          <a:latin typeface="Calibri"/>
                          <a:cs typeface="Calibri"/>
                        </a:rPr>
                        <a:t>or</a:t>
                      </a:r>
                      <a:r>
                        <a:rPr sz="900" spc="200" dirty="0">
                          <a:latin typeface="Calibri"/>
                          <a:cs typeface="Calibri"/>
                        </a:rPr>
                        <a:t> </a:t>
                      </a:r>
                      <a:r>
                        <a:rPr sz="900" spc="40" dirty="0">
                          <a:latin typeface="Calibri"/>
                          <a:cs typeface="Calibri"/>
                        </a:rPr>
                        <a:t>notification </a:t>
                      </a:r>
                      <a:r>
                        <a:rPr sz="900" spc="65" dirty="0">
                          <a:latin typeface="Calibri"/>
                          <a:cs typeface="Calibri"/>
                        </a:rPr>
                        <a:t>appears</a:t>
                      </a:r>
                      <a:r>
                        <a:rPr sz="900" spc="70" dirty="0">
                          <a:latin typeface="Calibri"/>
                          <a:cs typeface="Calibri"/>
                        </a:rPr>
                        <a:t> </a:t>
                      </a:r>
                      <a:r>
                        <a:rPr sz="900" spc="65" dirty="0">
                          <a:latin typeface="Calibri"/>
                          <a:cs typeface="Calibri"/>
                        </a:rPr>
                        <a:t>on</a:t>
                      </a:r>
                      <a:r>
                        <a:rPr sz="900" spc="85" dirty="0">
                          <a:latin typeface="Calibri"/>
                          <a:cs typeface="Calibri"/>
                        </a:rPr>
                        <a:t> </a:t>
                      </a:r>
                      <a:r>
                        <a:rPr sz="900" dirty="0">
                          <a:latin typeface="Calibri"/>
                          <a:cs typeface="Calibri"/>
                        </a:rPr>
                        <a:t>the</a:t>
                      </a:r>
                      <a:r>
                        <a:rPr sz="900" spc="70" dirty="0">
                          <a:latin typeface="Calibri"/>
                          <a:cs typeface="Calibri"/>
                        </a:rPr>
                        <a:t> </a:t>
                      </a:r>
                      <a:r>
                        <a:rPr sz="900" spc="50" dirty="0">
                          <a:latin typeface="Calibri"/>
                          <a:cs typeface="Calibri"/>
                        </a:rPr>
                        <a:t>screen,</a:t>
                      </a:r>
                      <a:r>
                        <a:rPr sz="900" spc="75" dirty="0">
                          <a:latin typeface="Calibri"/>
                          <a:cs typeface="Calibri"/>
                        </a:rPr>
                        <a:t> </a:t>
                      </a:r>
                      <a:r>
                        <a:rPr sz="900" dirty="0">
                          <a:latin typeface="Calibri"/>
                          <a:cs typeface="Calibri"/>
                        </a:rPr>
                        <a:t>the</a:t>
                      </a:r>
                      <a:r>
                        <a:rPr sz="900" spc="75" dirty="0">
                          <a:latin typeface="Calibri"/>
                          <a:cs typeface="Calibri"/>
                        </a:rPr>
                        <a:t> </a:t>
                      </a:r>
                      <a:r>
                        <a:rPr sz="900" spc="60" dirty="0">
                          <a:latin typeface="Calibri"/>
                          <a:cs typeface="Calibri"/>
                        </a:rPr>
                        <a:t>customer</a:t>
                      </a:r>
                      <a:r>
                        <a:rPr sz="900" spc="75" dirty="0">
                          <a:latin typeface="Calibri"/>
                          <a:cs typeface="Calibri"/>
                        </a:rPr>
                        <a:t> </a:t>
                      </a:r>
                      <a:r>
                        <a:rPr sz="900" dirty="0">
                          <a:latin typeface="Calibri"/>
                          <a:cs typeface="Calibri"/>
                        </a:rPr>
                        <a:t>will</a:t>
                      </a:r>
                      <a:r>
                        <a:rPr sz="900" spc="75" dirty="0">
                          <a:latin typeface="Calibri"/>
                          <a:cs typeface="Calibri"/>
                        </a:rPr>
                        <a:t> </a:t>
                      </a:r>
                      <a:r>
                        <a:rPr sz="900" spc="25" dirty="0">
                          <a:latin typeface="Calibri"/>
                          <a:cs typeface="Calibri"/>
                        </a:rPr>
                        <a:t>be </a:t>
                      </a:r>
                      <a:r>
                        <a:rPr sz="900" spc="65" dirty="0">
                          <a:latin typeface="Calibri"/>
                          <a:cs typeface="Calibri"/>
                        </a:rPr>
                        <a:t>shown</a:t>
                      </a:r>
                      <a:r>
                        <a:rPr sz="900" spc="114" dirty="0">
                          <a:latin typeface="Calibri"/>
                          <a:cs typeface="Calibri"/>
                        </a:rPr>
                        <a:t> </a:t>
                      </a:r>
                      <a:r>
                        <a:rPr sz="900" dirty="0">
                          <a:latin typeface="Calibri"/>
                          <a:cs typeface="Calibri"/>
                        </a:rPr>
                        <a:t>the</a:t>
                      </a:r>
                      <a:r>
                        <a:rPr sz="900" spc="125" dirty="0">
                          <a:latin typeface="Calibri"/>
                          <a:cs typeface="Calibri"/>
                        </a:rPr>
                        <a:t> </a:t>
                      </a:r>
                      <a:r>
                        <a:rPr sz="900" dirty="0">
                          <a:latin typeface="Calibri"/>
                          <a:cs typeface="Calibri"/>
                        </a:rPr>
                        <a:t>dealer</a:t>
                      </a:r>
                      <a:r>
                        <a:rPr sz="900" spc="120" dirty="0">
                          <a:latin typeface="Calibri"/>
                          <a:cs typeface="Calibri"/>
                        </a:rPr>
                        <a:t> </a:t>
                      </a:r>
                      <a:r>
                        <a:rPr sz="900" spc="50" dirty="0">
                          <a:latin typeface="Calibri"/>
                          <a:cs typeface="Calibri"/>
                        </a:rPr>
                        <a:t>information</a:t>
                      </a:r>
                      <a:r>
                        <a:rPr sz="900" spc="120" dirty="0">
                          <a:latin typeface="Calibri"/>
                          <a:cs typeface="Calibri"/>
                        </a:rPr>
                        <a:t> </a:t>
                      </a:r>
                      <a:r>
                        <a:rPr sz="900" spc="75" dirty="0">
                          <a:latin typeface="Calibri"/>
                          <a:cs typeface="Calibri"/>
                        </a:rPr>
                        <a:t>so</a:t>
                      </a:r>
                      <a:r>
                        <a:rPr sz="900" spc="120" dirty="0">
                          <a:latin typeface="Calibri"/>
                          <a:cs typeface="Calibri"/>
                        </a:rPr>
                        <a:t> </a:t>
                      </a:r>
                      <a:r>
                        <a:rPr sz="900" dirty="0">
                          <a:latin typeface="Calibri"/>
                          <a:cs typeface="Calibri"/>
                        </a:rPr>
                        <a:t>they</a:t>
                      </a:r>
                      <a:r>
                        <a:rPr sz="900" spc="125" dirty="0">
                          <a:latin typeface="Calibri"/>
                          <a:cs typeface="Calibri"/>
                        </a:rPr>
                        <a:t> </a:t>
                      </a:r>
                      <a:r>
                        <a:rPr sz="900" spc="30" dirty="0">
                          <a:latin typeface="Calibri"/>
                          <a:cs typeface="Calibri"/>
                        </a:rPr>
                        <a:t>know </a:t>
                      </a:r>
                      <a:r>
                        <a:rPr sz="900" spc="50" dirty="0">
                          <a:latin typeface="Calibri"/>
                          <a:cs typeface="Calibri"/>
                        </a:rPr>
                        <a:t>who</a:t>
                      </a:r>
                      <a:r>
                        <a:rPr sz="900" spc="40" dirty="0">
                          <a:latin typeface="Calibri"/>
                          <a:cs typeface="Calibri"/>
                        </a:rPr>
                        <a:t> </a:t>
                      </a:r>
                      <a:r>
                        <a:rPr sz="900" dirty="0">
                          <a:latin typeface="Calibri"/>
                          <a:cs typeface="Calibri"/>
                        </a:rPr>
                        <a:t>to</a:t>
                      </a:r>
                      <a:r>
                        <a:rPr sz="900" spc="45" dirty="0">
                          <a:latin typeface="Calibri"/>
                          <a:cs typeface="Calibri"/>
                        </a:rPr>
                        <a:t> </a:t>
                      </a:r>
                      <a:r>
                        <a:rPr sz="900" spc="40" dirty="0">
                          <a:latin typeface="Calibri"/>
                          <a:cs typeface="Calibri"/>
                        </a:rPr>
                        <a:t>contact.</a:t>
                      </a:r>
                      <a:endParaRPr sz="900" dirty="0">
                        <a:latin typeface="Calibri"/>
                        <a:cs typeface="Calibri"/>
                      </a:endParaRPr>
                    </a:p>
                    <a:p>
                      <a:pPr marL="24765" marR="57785">
                        <a:lnSpc>
                          <a:spcPct val="92600"/>
                        </a:lnSpc>
                      </a:pPr>
                      <a:r>
                        <a:rPr sz="900" spc="65" dirty="0">
                          <a:latin typeface="Calibri"/>
                          <a:cs typeface="Calibri"/>
                        </a:rPr>
                        <a:t>Enter</a:t>
                      </a:r>
                      <a:r>
                        <a:rPr sz="900" spc="10" dirty="0">
                          <a:latin typeface="Calibri"/>
                          <a:cs typeface="Calibri"/>
                        </a:rPr>
                        <a:t> </a:t>
                      </a:r>
                      <a:r>
                        <a:rPr sz="900" spc="50" dirty="0">
                          <a:latin typeface="Calibri"/>
                          <a:cs typeface="Calibri"/>
                        </a:rPr>
                        <a:t>your</a:t>
                      </a:r>
                      <a:r>
                        <a:rPr sz="900" spc="15" dirty="0">
                          <a:latin typeface="Calibri"/>
                          <a:cs typeface="Calibri"/>
                        </a:rPr>
                        <a:t> </a:t>
                      </a:r>
                      <a:r>
                        <a:rPr sz="900" spc="70" dirty="0">
                          <a:latin typeface="Calibri"/>
                          <a:cs typeface="Calibri"/>
                        </a:rPr>
                        <a:t>company’s</a:t>
                      </a:r>
                      <a:r>
                        <a:rPr sz="900" spc="5" dirty="0">
                          <a:latin typeface="Calibri"/>
                          <a:cs typeface="Calibri"/>
                        </a:rPr>
                        <a:t> </a:t>
                      </a:r>
                      <a:r>
                        <a:rPr sz="900" spc="60" dirty="0">
                          <a:latin typeface="Calibri"/>
                          <a:cs typeface="Calibri"/>
                        </a:rPr>
                        <a:t>Contractor</a:t>
                      </a:r>
                      <a:r>
                        <a:rPr sz="900" spc="15" dirty="0">
                          <a:latin typeface="Calibri"/>
                          <a:cs typeface="Calibri"/>
                        </a:rPr>
                        <a:t> </a:t>
                      </a:r>
                      <a:r>
                        <a:rPr sz="900" spc="90" dirty="0">
                          <a:latin typeface="Calibri"/>
                          <a:cs typeface="Calibri"/>
                        </a:rPr>
                        <a:t>PRO </a:t>
                      </a:r>
                      <a:r>
                        <a:rPr sz="900" spc="75" dirty="0">
                          <a:latin typeface="Calibri"/>
                          <a:cs typeface="Calibri"/>
                        </a:rPr>
                        <a:t>account</a:t>
                      </a:r>
                      <a:r>
                        <a:rPr sz="900" spc="20" dirty="0">
                          <a:latin typeface="Calibri"/>
                          <a:cs typeface="Calibri"/>
                        </a:rPr>
                        <a:t> </a:t>
                      </a:r>
                      <a:r>
                        <a:rPr sz="900" spc="70" dirty="0">
                          <a:latin typeface="Calibri"/>
                          <a:cs typeface="Calibri"/>
                        </a:rPr>
                        <a:t>number</a:t>
                      </a:r>
                      <a:r>
                        <a:rPr sz="900" spc="20" dirty="0">
                          <a:latin typeface="Calibri"/>
                          <a:cs typeface="Calibri"/>
                        </a:rPr>
                        <a:t> </a:t>
                      </a:r>
                      <a:r>
                        <a:rPr sz="900" dirty="0">
                          <a:latin typeface="Calibri"/>
                          <a:cs typeface="Calibri"/>
                        </a:rPr>
                        <a:t>to</a:t>
                      </a:r>
                      <a:r>
                        <a:rPr sz="900" spc="25" dirty="0">
                          <a:latin typeface="Calibri"/>
                          <a:cs typeface="Calibri"/>
                        </a:rPr>
                        <a:t> </a:t>
                      </a:r>
                      <a:r>
                        <a:rPr sz="900" spc="45" dirty="0">
                          <a:latin typeface="Calibri"/>
                          <a:cs typeface="Calibri"/>
                        </a:rPr>
                        <a:t>receive</a:t>
                      </a:r>
                      <a:r>
                        <a:rPr sz="900" spc="20" dirty="0">
                          <a:latin typeface="Calibri"/>
                          <a:cs typeface="Calibri"/>
                        </a:rPr>
                        <a:t> </a:t>
                      </a:r>
                      <a:r>
                        <a:rPr sz="900" spc="80" dirty="0">
                          <a:latin typeface="Calibri"/>
                          <a:cs typeface="Calibri"/>
                        </a:rPr>
                        <a:t>bonus</a:t>
                      </a:r>
                      <a:r>
                        <a:rPr sz="900" spc="20" dirty="0">
                          <a:latin typeface="Calibri"/>
                          <a:cs typeface="Calibri"/>
                        </a:rPr>
                        <a:t> </a:t>
                      </a:r>
                      <a:r>
                        <a:rPr sz="900" spc="60" dirty="0">
                          <a:latin typeface="Calibri"/>
                          <a:cs typeface="Calibri"/>
                        </a:rPr>
                        <a:t>points</a:t>
                      </a:r>
                      <a:r>
                        <a:rPr sz="900" spc="25" dirty="0">
                          <a:latin typeface="Calibri"/>
                          <a:cs typeface="Calibri"/>
                        </a:rPr>
                        <a:t> </a:t>
                      </a:r>
                      <a:r>
                        <a:rPr sz="900" spc="-25" dirty="0">
                          <a:latin typeface="Calibri"/>
                          <a:cs typeface="Calibri"/>
                        </a:rPr>
                        <a:t>for</a:t>
                      </a:r>
                      <a:r>
                        <a:rPr sz="900" dirty="0">
                          <a:latin typeface="Calibri"/>
                          <a:cs typeface="Calibri"/>
                        </a:rPr>
                        <a:t> every</a:t>
                      </a:r>
                      <a:r>
                        <a:rPr sz="900" spc="45" dirty="0">
                          <a:latin typeface="Calibri"/>
                          <a:cs typeface="Calibri"/>
                        </a:rPr>
                        <a:t> </a:t>
                      </a:r>
                      <a:r>
                        <a:rPr sz="900" spc="90" dirty="0">
                          <a:latin typeface="Calibri"/>
                          <a:cs typeface="Calibri"/>
                        </a:rPr>
                        <a:t>T10</a:t>
                      </a:r>
                      <a:r>
                        <a:rPr sz="900" spc="45" dirty="0">
                          <a:latin typeface="Calibri"/>
                          <a:cs typeface="Calibri"/>
                        </a:rPr>
                        <a:t> </a:t>
                      </a:r>
                      <a:r>
                        <a:rPr sz="900" spc="65" dirty="0">
                          <a:latin typeface="Calibri"/>
                          <a:cs typeface="Calibri"/>
                        </a:rPr>
                        <a:t>Pro</a:t>
                      </a:r>
                      <a:r>
                        <a:rPr sz="900" spc="50" dirty="0">
                          <a:latin typeface="Calibri"/>
                          <a:cs typeface="Calibri"/>
                        </a:rPr>
                        <a:t> </a:t>
                      </a:r>
                      <a:r>
                        <a:rPr sz="900" spc="80" dirty="0">
                          <a:latin typeface="Calibri"/>
                          <a:cs typeface="Calibri"/>
                        </a:rPr>
                        <a:t>Smart</a:t>
                      </a:r>
                      <a:r>
                        <a:rPr sz="900" spc="45" dirty="0">
                          <a:latin typeface="Calibri"/>
                          <a:cs typeface="Calibri"/>
                        </a:rPr>
                        <a:t> </a:t>
                      </a:r>
                      <a:r>
                        <a:rPr sz="900" spc="50" dirty="0">
                          <a:latin typeface="Calibri"/>
                          <a:cs typeface="Calibri"/>
                        </a:rPr>
                        <a:t>thermostat</a:t>
                      </a:r>
                      <a:r>
                        <a:rPr sz="900" spc="55" dirty="0">
                          <a:latin typeface="Calibri"/>
                          <a:cs typeface="Calibri"/>
                        </a:rPr>
                        <a:t> you</a:t>
                      </a:r>
                      <a:r>
                        <a:rPr sz="900" spc="50" dirty="0">
                          <a:latin typeface="Calibri"/>
                          <a:cs typeface="Calibri"/>
                        </a:rPr>
                        <a:t> </a:t>
                      </a:r>
                      <a:r>
                        <a:rPr sz="900" spc="40" dirty="0">
                          <a:latin typeface="Calibri"/>
                          <a:cs typeface="Calibri"/>
                        </a:rPr>
                        <a:t>install. </a:t>
                      </a:r>
                      <a:r>
                        <a:rPr sz="900" spc="50" dirty="0">
                          <a:latin typeface="Calibri"/>
                          <a:cs typeface="Calibri"/>
                        </a:rPr>
                        <a:t>Your</a:t>
                      </a:r>
                      <a:r>
                        <a:rPr sz="900" spc="10" dirty="0">
                          <a:latin typeface="Calibri"/>
                          <a:cs typeface="Calibri"/>
                        </a:rPr>
                        <a:t> </a:t>
                      </a:r>
                      <a:r>
                        <a:rPr sz="900" spc="75" dirty="0">
                          <a:latin typeface="Calibri"/>
                          <a:cs typeface="Calibri"/>
                        </a:rPr>
                        <a:t>account</a:t>
                      </a:r>
                      <a:r>
                        <a:rPr sz="900" spc="10" dirty="0">
                          <a:latin typeface="Calibri"/>
                          <a:cs typeface="Calibri"/>
                        </a:rPr>
                        <a:t> </a:t>
                      </a:r>
                      <a:r>
                        <a:rPr sz="900" spc="70" dirty="0">
                          <a:latin typeface="Calibri"/>
                          <a:cs typeface="Calibri"/>
                        </a:rPr>
                        <a:t>number</a:t>
                      </a:r>
                      <a:r>
                        <a:rPr sz="900" spc="20" dirty="0">
                          <a:latin typeface="Calibri"/>
                          <a:cs typeface="Calibri"/>
                        </a:rPr>
                        <a:t> </a:t>
                      </a:r>
                      <a:r>
                        <a:rPr sz="900" spc="70" dirty="0">
                          <a:latin typeface="Calibri"/>
                          <a:cs typeface="Calibri"/>
                        </a:rPr>
                        <a:t>is</a:t>
                      </a:r>
                      <a:r>
                        <a:rPr sz="900" spc="20" dirty="0">
                          <a:latin typeface="Calibri"/>
                          <a:cs typeface="Calibri"/>
                        </a:rPr>
                        <a:t> </a:t>
                      </a:r>
                      <a:r>
                        <a:rPr sz="900" spc="80" dirty="0">
                          <a:latin typeface="Calibri"/>
                          <a:cs typeface="Calibri"/>
                        </a:rPr>
                        <a:t>an</a:t>
                      </a:r>
                      <a:r>
                        <a:rPr sz="900" spc="10" dirty="0">
                          <a:latin typeface="Calibri"/>
                          <a:cs typeface="Calibri"/>
                        </a:rPr>
                        <a:t> </a:t>
                      </a:r>
                      <a:r>
                        <a:rPr sz="900" spc="100" dirty="0">
                          <a:latin typeface="Calibri"/>
                          <a:cs typeface="Calibri"/>
                        </a:rPr>
                        <a:t>8</a:t>
                      </a:r>
                      <a:r>
                        <a:rPr sz="900" spc="15" dirty="0">
                          <a:latin typeface="Calibri"/>
                          <a:cs typeface="Calibri"/>
                        </a:rPr>
                        <a:t> </a:t>
                      </a:r>
                      <a:r>
                        <a:rPr sz="900" spc="60" dirty="0">
                          <a:latin typeface="Calibri"/>
                          <a:cs typeface="Calibri"/>
                        </a:rPr>
                        <a:t>digit</a:t>
                      </a:r>
                      <a:r>
                        <a:rPr sz="900" spc="10" dirty="0">
                          <a:latin typeface="Calibri"/>
                          <a:cs typeface="Calibri"/>
                        </a:rPr>
                        <a:t> </a:t>
                      </a:r>
                      <a:r>
                        <a:rPr sz="900" spc="60" dirty="0">
                          <a:latin typeface="Calibri"/>
                          <a:cs typeface="Calibri"/>
                        </a:rPr>
                        <a:t>number which</a:t>
                      </a:r>
                      <a:r>
                        <a:rPr sz="900" spc="50" dirty="0">
                          <a:latin typeface="Calibri"/>
                          <a:cs typeface="Calibri"/>
                        </a:rPr>
                        <a:t> </a:t>
                      </a:r>
                      <a:r>
                        <a:rPr sz="900" spc="70" dirty="0">
                          <a:latin typeface="Calibri"/>
                          <a:cs typeface="Calibri"/>
                        </a:rPr>
                        <a:t>includes</a:t>
                      </a:r>
                      <a:r>
                        <a:rPr sz="900" spc="55" dirty="0">
                          <a:latin typeface="Calibri"/>
                          <a:cs typeface="Calibri"/>
                        </a:rPr>
                        <a:t> </a:t>
                      </a:r>
                      <a:r>
                        <a:rPr sz="900" spc="80" dirty="0">
                          <a:latin typeface="Calibri"/>
                          <a:cs typeface="Calibri"/>
                        </a:rPr>
                        <a:t>a</a:t>
                      </a:r>
                      <a:r>
                        <a:rPr sz="900" spc="60" dirty="0">
                          <a:latin typeface="Calibri"/>
                          <a:cs typeface="Calibri"/>
                        </a:rPr>
                        <a:t> </a:t>
                      </a:r>
                      <a:r>
                        <a:rPr sz="900" spc="65" dirty="0">
                          <a:latin typeface="Calibri"/>
                          <a:cs typeface="Calibri"/>
                        </a:rPr>
                        <a:t>leading</a:t>
                      </a:r>
                      <a:r>
                        <a:rPr sz="900" spc="55" dirty="0">
                          <a:latin typeface="Calibri"/>
                          <a:cs typeface="Calibri"/>
                        </a:rPr>
                        <a:t> </a:t>
                      </a:r>
                      <a:r>
                        <a:rPr sz="900" dirty="0">
                          <a:latin typeface="Calibri"/>
                          <a:cs typeface="Calibri"/>
                        </a:rPr>
                        <a:t>zero</a:t>
                      </a:r>
                      <a:r>
                        <a:rPr sz="900" spc="50" dirty="0">
                          <a:latin typeface="Calibri"/>
                          <a:cs typeface="Calibri"/>
                        </a:rPr>
                        <a:t> </a:t>
                      </a:r>
                      <a:r>
                        <a:rPr sz="900" spc="45" dirty="0">
                          <a:latin typeface="Calibri"/>
                          <a:cs typeface="Calibri"/>
                        </a:rPr>
                        <a:t>(example </a:t>
                      </a:r>
                      <a:r>
                        <a:rPr sz="900" spc="70" dirty="0">
                          <a:latin typeface="Calibri"/>
                          <a:cs typeface="Calibri"/>
                        </a:rPr>
                        <a:t>01234567).</a:t>
                      </a:r>
                      <a:endParaRPr sz="900" dirty="0">
                        <a:latin typeface="Calibri"/>
                        <a:cs typeface="Calibri"/>
                      </a:endParaRPr>
                    </a:p>
                  </a:txBody>
                  <a:tcPr marL="0" marR="0" marT="10006"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11"/>
                  </a:ext>
                </a:extLst>
              </a:tr>
            </a:tbl>
          </a:graphicData>
        </a:graphic>
      </p:graphicFrame>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9041893" y="-981090"/>
            <a:ext cx="779145" cy="151323"/>
          </a:xfrm>
          <a:prstGeom prst="rect">
            <a:avLst/>
          </a:prstGeom>
        </p:spPr>
        <p:txBody>
          <a:bodyPr vert="horz" wrap="square" lIns="0" tIns="12700" rIns="0" bIns="0" rtlCol="0">
            <a:spAutoFit/>
          </a:bodyPr>
          <a:lstStyle/>
          <a:p>
            <a:pPr marL="12700">
              <a:spcBef>
                <a:spcPts val="100"/>
              </a:spcBef>
            </a:pPr>
            <a:r>
              <a:rPr sz="900" spc="-5" dirty="0">
                <a:latin typeface="Calibri Light"/>
                <a:cs typeface="Calibri Light"/>
                <a:hlinkClick r:id="rId2"/>
              </a:rPr>
              <a:t>www.ecoer.com</a:t>
            </a:r>
            <a:endParaRPr sz="900">
              <a:latin typeface="Calibri Light"/>
              <a:cs typeface="Calibri Light"/>
            </a:endParaRPr>
          </a:p>
        </p:txBody>
      </p:sp>
      <p:sp>
        <p:nvSpPr>
          <p:cNvPr id="3" name="object 3"/>
          <p:cNvSpPr txBox="1"/>
          <p:nvPr/>
        </p:nvSpPr>
        <p:spPr>
          <a:xfrm>
            <a:off x="3395474" y="-973469"/>
            <a:ext cx="1825625" cy="151323"/>
          </a:xfrm>
          <a:prstGeom prst="rect">
            <a:avLst/>
          </a:prstGeom>
        </p:spPr>
        <p:txBody>
          <a:bodyPr vert="horz" wrap="square" lIns="0" tIns="12700" rIns="0" bIns="0" rtlCol="0">
            <a:spAutoFit/>
          </a:bodyPr>
          <a:lstStyle/>
          <a:p>
            <a:pPr marL="12700">
              <a:spcBef>
                <a:spcPts val="100"/>
              </a:spcBef>
            </a:pPr>
            <a:r>
              <a:rPr sz="900" dirty="0">
                <a:latin typeface="Calibri Light"/>
                <a:cs typeface="Calibri Light"/>
              </a:rPr>
              <a:t>Air</a:t>
            </a:r>
            <a:r>
              <a:rPr sz="900" spc="-5" dirty="0">
                <a:latin typeface="Calibri Light"/>
                <a:cs typeface="Calibri Light"/>
              </a:rPr>
              <a:t> Handler</a:t>
            </a:r>
            <a:r>
              <a:rPr sz="900" dirty="0">
                <a:latin typeface="Calibri Light"/>
                <a:cs typeface="Calibri Light"/>
              </a:rPr>
              <a:t> Unit </a:t>
            </a:r>
            <a:r>
              <a:rPr sz="900" spc="-5" dirty="0">
                <a:latin typeface="Calibri Light"/>
                <a:cs typeface="Calibri Light"/>
              </a:rPr>
              <a:t>Installation</a:t>
            </a:r>
            <a:r>
              <a:rPr sz="900" dirty="0">
                <a:latin typeface="Calibri Light"/>
                <a:cs typeface="Calibri Light"/>
              </a:rPr>
              <a:t> </a:t>
            </a:r>
            <a:r>
              <a:rPr sz="900" spc="-5" dirty="0">
                <a:latin typeface="Calibri Light"/>
                <a:cs typeface="Calibri Light"/>
              </a:rPr>
              <a:t>Instruction</a:t>
            </a:r>
            <a:endParaRPr sz="900">
              <a:latin typeface="Calibri Light"/>
              <a:cs typeface="Calibri Light"/>
            </a:endParaRPr>
          </a:p>
        </p:txBody>
      </p:sp>
      <p:sp>
        <p:nvSpPr>
          <p:cNvPr id="4" name="object 4"/>
          <p:cNvSpPr txBox="1"/>
          <p:nvPr/>
        </p:nvSpPr>
        <p:spPr>
          <a:xfrm>
            <a:off x="6431279" y="-973469"/>
            <a:ext cx="298450" cy="151323"/>
          </a:xfrm>
          <a:prstGeom prst="rect">
            <a:avLst/>
          </a:prstGeom>
        </p:spPr>
        <p:txBody>
          <a:bodyPr vert="horz" wrap="square" lIns="0" tIns="12700" rIns="0" bIns="0" rtlCol="0">
            <a:spAutoFit/>
          </a:bodyPr>
          <a:lstStyle/>
          <a:p>
            <a:pPr marL="12700">
              <a:spcBef>
                <a:spcPts val="100"/>
              </a:spcBef>
            </a:pPr>
            <a:r>
              <a:rPr sz="900" dirty="0">
                <a:latin typeface="Calibri Light"/>
                <a:cs typeface="Calibri Light"/>
              </a:rPr>
              <a:t>1</a:t>
            </a:r>
            <a:r>
              <a:rPr sz="900" spc="-5" dirty="0">
                <a:latin typeface="Calibri Light"/>
                <a:cs typeface="Calibri Light"/>
              </a:rPr>
              <a:t>2/2</a:t>
            </a:r>
            <a:r>
              <a:rPr sz="900" dirty="0">
                <a:latin typeface="Calibri Light"/>
                <a:cs typeface="Calibri Light"/>
              </a:rPr>
              <a:t>0</a:t>
            </a:r>
            <a:endParaRPr sz="900">
              <a:latin typeface="Calibri Light"/>
              <a:cs typeface="Calibri Light"/>
            </a:endParaRPr>
          </a:p>
        </p:txBody>
      </p:sp>
      <p:sp>
        <p:nvSpPr>
          <p:cNvPr id="5" name="object 5"/>
          <p:cNvSpPr txBox="1"/>
          <p:nvPr/>
        </p:nvSpPr>
        <p:spPr>
          <a:xfrm>
            <a:off x="3421379" y="-729631"/>
            <a:ext cx="1116330" cy="175048"/>
          </a:xfrm>
          <a:prstGeom prst="rect">
            <a:avLst/>
          </a:prstGeom>
        </p:spPr>
        <p:txBody>
          <a:bodyPr vert="horz" wrap="square" lIns="0" tIns="13335" rIns="0" bIns="0" rtlCol="0">
            <a:spAutoFit/>
          </a:bodyPr>
          <a:lstStyle/>
          <a:p>
            <a:pPr marL="12700">
              <a:spcBef>
                <a:spcPts val="105"/>
              </a:spcBef>
            </a:pPr>
            <a:r>
              <a:rPr sz="1050" b="1" dirty="0">
                <a:latin typeface="Cambria"/>
                <a:cs typeface="Cambria"/>
              </a:rPr>
              <a:t>System</a:t>
            </a:r>
            <a:r>
              <a:rPr sz="1050" b="1" spc="-45" dirty="0">
                <a:latin typeface="Cambria"/>
                <a:cs typeface="Cambria"/>
              </a:rPr>
              <a:t> </a:t>
            </a:r>
            <a:r>
              <a:rPr sz="1050" b="1" spc="-5" dirty="0">
                <a:latin typeface="Cambria"/>
                <a:cs typeface="Cambria"/>
              </a:rPr>
              <a:t>Types</a:t>
            </a:r>
            <a:r>
              <a:rPr sz="1050" b="1" spc="-45" dirty="0">
                <a:latin typeface="Cambria"/>
                <a:cs typeface="Cambria"/>
              </a:rPr>
              <a:t> </a:t>
            </a:r>
            <a:r>
              <a:rPr sz="1050" b="1" spc="-5" dirty="0">
                <a:latin typeface="Cambria"/>
                <a:cs typeface="Cambria"/>
              </a:rPr>
              <a:t>List</a:t>
            </a:r>
            <a:endParaRPr sz="1050">
              <a:latin typeface="Cambria"/>
              <a:cs typeface="Cambria"/>
            </a:endParaRPr>
          </a:p>
        </p:txBody>
      </p:sp>
      <p:graphicFrame>
        <p:nvGraphicFramePr>
          <p:cNvPr id="6" name="object 6"/>
          <p:cNvGraphicFramePr>
            <a:graphicFrameLocks noGrp="1"/>
          </p:cNvGraphicFramePr>
          <p:nvPr/>
        </p:nvGraphicFramePr>
        <p:xfrm>
          <a:off x="3435604" y="835152"/>
          <a:ext cx="6367144" cy="2584700"/>
        </p:xfrm>
        <a:graphic>
          <a:graphicData uri="http://schemas.openxmlformats.org/drawingml/2006/table">
            <a:tbl>
              <a:tblPr firstRow="1" bandRow="1">
                <a:tableStyleId>{2D5ABB26-0587-4C30-8999-92F81FD0307C}</a:tableStyleId>
              </a:tblPr>
              <a:tblGrid>
                <a:gridCol w="798830">
                  <a:extLst>
                    <a:ext uri="{9D8B030D-6E8A-4147-A177-3AD203B41FA5}">
                      <a16:colId xmlns:a16="http://schemas.microsoft.com/office/drawing/2014/main" val="20000"/>
                    </a:ext>
                  </a:extLst>
                </a:gridCol>
                <a:gridCol w="1584959">
                  <a:extLst>
                    <a:ext uri="{9D8B030D-6E8A-4147-A177-3AD203B41FA5}">
                      <a16:colId xmlns:a16="http://schemas.microsoft.com/office/drawing/2014/main" val="20001"/>
                    </a:ext>
                  </a:extLst>
                </a:gridCol>
                <a:gridCol w="2016125">
                  <a:extLst>
                    <a:ext uri="{9D8B030D-6E8A-4147-A177-3AD203B41FA5}">
                      <a16:colId xmlns:a16="http://schemas.microsoft.com/office/drawing/2014/main" val="20002"/>
                    </a:ext>
                  </a:extLst>
                </a:gridCol>
                <a:gridCol w="1967230">
                  <a:extLst>
                    <a:ext uri="{9D8B030D-6E8A-4147-A177-3AD203B41FA5}">
                      <a16:colId xmlns:a16="http://schemas.microsoft.com/office/drawing/2014/main" val="20003"/>
                    </a:ext>
                  </a:extLst>
                </a:gridCol>
              </a:tblGrid>
              <a:tr h="242315">
                <a:tc>
                  <a:txBody>
                    <a:bodyPr/>
                    <a:lstStyle/>
                    <a:p>
                      <a:pPr marL="21590" algn="ctr">
                        <a:lnSpc>
                          <a:spcPct val="100000"/>
                        </a:lnSpc>
                        <a:spcBef>
                          <a:spcPts val="320"/>
                        </a:spcBef>
                      </a:pPr>
                      <a:r>
                        <a:rPr sz="1000" spc="-5" dirty="0">
                          <a:latin typeface="Arial"/>
                          <a:cs typeface="Arial"/>
                        </a:rPr>
                        <a:t>Type</a:t>
                      </a:r>
                      <a:endParaRPr sz="10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A6A6A6"/>
                    </a:solidFill>
                  </a:tcPr>
                </a:tc>
                <a:tc>
                  <a:txBody>
                    <a:bodyPr/>
                    <a:lstStyle/>
                    <a:p>
                      <a:pPr marL="104775">
                        <a:lnSpc>
                          <a:spcPct val="100000"/>
                        </a:lnSpc>
                        <a:spcBef>
                          <a:spcPts val="320"/>
                        </a:spcBef>
                      </a:pPr>
                      <a:r>
                        <a:rPr sz="1000" spc="-5" dirty="0">
                          <a:latin typeface="Arial"/>
                          <a:cs typeface="Arial"/>
                        </a:rPr>
                        <a:t>Descriptions</a:t>
                      </a:r>
                      <a:endParaRPr sz="10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A6A6A6"/>
                    </a:solidFill>
                  </a:tcPr>
                </a:tc>
                <a:tc>
                  <a:txBody>
                    <a:bodyPr/>
                    <a:lstStyle/>
                    <a:p>
                      <a:pPr marL="104775">
                        <a:lnSpc>
                          <a:spcPct val="100000"/>
                        </a:lnSpc>
                        <a:spcBef>
                          <a:spcPts val="320"/>
                        </a:spcBef>
                      </a:pPr>
                      <a:r>
                        <a:rPr sz="1000" spc="-5" dirty="0">
                          <a:latin typeface="Arial"/>
                          <a:cs typeface="Arial"/>
                        </a:rPr>
                        <a:t>Application</a:t>
                      </a:r>
                      <a:endParaRPr sz="10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A6A6A6"/>
                    </a:solidFill>
                  </a:tcPr>
                </a:tc>
                <a:tc>
                  <a:txBody>
                    <a:bodyPr/>
                    <a:lstStyle/>
                    <a:p>
                      <a:pPr marL="106680">
                        <a:lnSpc>
                          <a:spcPct val="100000"/>
                        </a:lnSpc>
                        <a:spcBef>
                          <a:spcPts val="320"/>
                        </a:spcBef>
                      </a:pPr>
                      <a:r>
                        <a:rPr sz="1000" spc="-5" dirty="0">
                          <a:latin typeface="Arial"/>
                          <a:cs typeface="Arial"/>
                        </a:rPr>
                        <a:t>Required</a:t>
                      </a:r>
                      <a:r>
                        <a:rPr sz="1000" spc="-20" dirty="0">
                          <a:latin typeface="Arial"/>
                          <a:cs typeface="Arial"/>
                        </a:rPr>
                        <a:t> </a:t>
                      </a:r>
                      <a:r>
                        <a:rPr sz="1000" spc="-5" dirty="0">
                          <a:latin typeface="Arial"/>
                          <a:cs typeface="Arial"/>
                        </a:rPr>
                        <a:t>Terminals</a:t>
                      </a:r>
                      <a:endParaRPr sz="10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A6A6A6"/>
                    </a:solidFill>
                  </a:tcPr>
                </a:tc>
                <a:extLst>
                  <a:ext uri="{0D108BD9-81ED-4DB2-BD59-A6C34878D82A}">
                    <a16:rowId xmlns:a16="http://schemas.microsoft.com/office/drawing/2014/main" val="10000"/>
                  </a:ext>
                </a:extLst>
              </a:tr>
              <a:tr h="243840">
                <a:tc>
                  <a:txBody>
                    <a:bodyPr/>
                    <a:lstStyle/>
                    <a:p>
                      <a:pPr marL="23495" algn="ctr">
                        <a:lnSpc>
                          <a:spcPct val="100000"/>
                        </a:lnSpc>
                        <a:spcBef>
                          <a:spcPts val="330"/>
                        </a:spcBef>
                      </a:pPr>
                      <a:r>
                        <a:rPr sz="1000" dirty="0">
                          <a:latin typeface="Arial"/>
                          <a:cs typeface="Arial"/>
                        </a:rPr>
                        <a:t>0</a:t>
                      </a:r>
                      <a:endParaRPr sz="10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4775">
                        <a:lnSpc>
                          <a:spcPct val="100000"/>
                        </a:lnSpc>
                        <a:spcBef>
                          <a:spcPts val="330"/>
                        </a:spcBef>
                      </a:pPr>
                      <a:r>
                        <a:rPr sz="1000" spc="-5" dirty="0">
                          <a:latin typeface="Arial"/>
                          <a:cs typeface="Arial"/>
                        </a:rPr>
                        <a:t>Cool</a:t>
                      </a:r>
                      <a:r>
                        <a:rPr sz="1000" spc="-25" dirty="0">
                          <a:latin typeface="Arial"/>
                          <a:cs typeface="Arial"/>
                        </a:rPr>
                        <a:t> </a:t>
                      </a:r>
                      <a:r>
                        <a:rPr sz="1000" dirty="0">
                          <a:latin typeface="Arial"/>
                          <a:cs typeface="Arial"/>
                        </a:rPr>
                        <a:t>only</a:t>
                      </a:r>
                      <a:endParaRPr sz="10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4775">
                        <a:lnSpc>
                          <a:spcPct val="100000"/>
                        </a:lnSpc>
                        <a:spcBef>
                          <a:spcPts val="330"/>
                        </a:spcBef>
                      </a:pPr>
                      <a:r>
                        <a:rPr sz="1000" spc="-10" dirty="0">
                          <a:latin typeface="Arial"/>
                          <a:cs typeface="Arial"/>
                        </a:rPr>
                        <a:t>ESI</a:t>
                      </a:r>
                      <a:r>
                        <a:rPr sz="1000" spc="-15" dirty="0">
                          <a:latin typeface="Arial"/>
                          <a:cs typeface="Arial"/>
                        </a:rPr>
                        <a:t> </a:t>
                      </a:r>
                      <a:r>
                        <a:rPr sz="1000" dirty="0">
                          <a:latin typeface="Arial"/>
                          <a:cs typeface="Arial"/>
                        </a:rPr>
                        <a:t>(AC</a:t>
                      </a:r>
                      <a:r>
                        <a:rPr sz="1000" spc="5" dirty="0">
                          <a:latin typeface="Arial"/>
                          <a:cs typeface="Arial"/>
                        </a:rPr>
                        <a:t> </a:t>
                      </a:r>
                      <a:r>
                        <a:rPr sz="1000" spc="-5" dirty="0">
                          <a:latin typeface="Arial"/>
                          <a:cs typeface="Arial"/>
                        </a:rPr>
                        <a:t>only)</a:t>
                      </a:r>
                      <a:r>
                        <a:rPr sz="1000" dirty="0">
                          <a:latin typeface="Arial"/>
                          <a:cs typeface="Arial"/>
                        </a:rPr>
                        <a:t> </a:t>
                      </a:r>
                      <a:r>
                        <a:rPr sz="1000" spc="-5" dirty="0">
                          <a:latin typeface="Arial"/>
                          <a:cs typeface="Arial"/>
                        </a:rPr>
                        <a:t>+</a:t>
                      </a:r>
                      <a:r>
                        <a:rPr sz="1000" spc="-15" dirty="0">
                          <a:latin typeface="Arial"/>
                          <a:cs typeface="Arial"/>
                        </a:rPr>
                        <a:t> </a:t>
                      </a:r>
                      <a:r>
                        <a:rPr sz="1000" spc="-5" dirty="0">
                          <a:latin typeface="Arial"/>
                          <a:cs typeface="Arial"/>
                        </a:rPr>
                        <a:t>Air Handler</a:t>
                      </a:r>
                      <a:endParaRPr sz="10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6045">
                        <a:lnSpc>
                          <a:spcPct val="100000"/>
                        </a:lnSpc>
                        <a:spcBef>
                          <a:spcPts val="320"/>
                        </a:spcBef>
                      </a:pPr>
                      <a:r>
                        <a:rPr sz="1000" b="1" spc="-5" dirty="0">
                          <a:latin typeface="Arial"/>
                          <a:cs typeface="Arial"/>
                        </a:rPr>
                        <a:t>C,</a:t>
                      </a:r>
                      <a:r>
                        <a:rPr sz="1000" b="1" spc="-20" dirty="0">
                          <a:latin typeface="Arial"/>
                          <a:cs typeface="Arial"/>
                        </a:rPr>
                        <a:t> </a:t>
                      </a:r>
                      <a:r>
                        <a:rPr sz="1000" b="1" spc="-5" dirty="0">
                          <a:latin typeface="Arial"/>
                          <a:cs typeface="Arial"/>
                        </a:rPr>
                        <a:t>RC,</a:t>
                      </a:r>
                      <a:r>
                        <a:rPr sz="1000" b="1" spc="-15" dirty="0">
                          <a:latin typeface="Arial"/>
                          <a:cs typeface="Arial"/>
                        </a:rPr>
                        <a:t> </a:t>
                      </a:r>
                      <a:r>
                        <a:rPr sz="1000" b="1" spc="-5" dirty="0">
                          <a:latin typeface="Arial"/>
                          <a:cs typeface="Arial"/>
                        </a:rPr>
                        <a:t>Y1,</a:t>
                      </a:r>
                      <a:r>
                        <a:rPr sz="1000" b="1" spc="-15" dirty="0">
                          <a:latin typeface="Arial"/>
                          <a:cs typeface="Arial"/>
                        </a:rPr>
                        <a:t> </a:t>
                      </a:r>
                      <a:r>
                        <a:rPr sz="1000" b="1" spc="-5" dirty="0">
                          <a:latin typeface="Arial"/>
                          <a:cs typeface="Arial"/>
                        </a:rPr>
                        <a:t>G</a:t>
                      </a:r>
                      <a:endParaRPr sz="10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242316">
                <a:tc>
                  <a:txBody>
                    <a:bodyPr/>
                    <a:lstStyle/>
                    <a:p>
                      <a:pPr marL="23495" algn="ctr">
                        <a:lnSpc>
                          <a:spcPct val="100000"/>
                        </a:lnSpc>
                        <a:spcBef>
                          <a:spcPts val="320"/>
                        </a:spcBef>
                      </a:pPr>
                      <a:r>
                        <a:rPr sz="1000" dirty="0">
                          <a:latin typeface="Arial"/>
                          <a:cs typeface="Arial"/>
                        </a:rPr>
                        <a:t>3</a:t>
                      </a:r>
                      <a:endParaRPr sz="10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4775">
                        <a:lnSpc>
                          <a:spcPct val="100000"/>
                        </a:lnSpc>
                        <a:spcBef>
                          <a:spcPts val="320"/>
                        </a:spcBef>
                      </a:pPr>
                      <a:r>
                        <a:rPr sz="1000" spc="-5" dirty="0">
                          <a:latin typeface="Arial"/>
                          <a:cs typeface="Arial"/>
                        </a:rPr>
                        <a:t>Cool</a:t>
                      </a:r>
                      <a:r>
                        <a:rPr sz="1000" spc="-25" dirty="0">
                          <a:latin typeface="Arial"/>
                          <a:cs typeface="Arial"/>
                        </a:rPr>
                        <a:t> </a:t>
                      </a:r>
                      <a:r>
                        <a:rPr sz="1000" dirty="0">
                          <a:latin typeface="Arial"/>
                          <a:cs typeface="Arial"/>
                        </a:rPr>
                        <a:t>only</a:t>
                      </a:r>
                      <a:endParaRPr sz="10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4775">
                        <a:lnSpc>
                          <a:spcPct val="100000"/>
                        </a:lnSpc>
                        <a:spcBef>
                          <a:spcPts val="320"/>
                        </a:spcBef>
                      </a:pPr>
                      <a:r>
                        <a:rPr sz="1000" spc="-10" dirty="0">
                          <a:latin typeface="Arial"/>
                          <a:cs typeface="Arial"/>
                        </a:rPr>
                        <a:t>ESI </a:t>
                      </a:r>
                      <a:r>
                        <a:rPr sz="1000" spc="-5" dirty="0">
                          <a:latin typeface="Arial"/>
                          <a:cs typeface="Arial"/>
                        </a:rPr>
                        <a:t>+</a:t>
                      </a:r>
                      <a:r>
                        <a:rPr sz="1000" spc="-10" dirty="0">
                          <a:latin typeface="Arial"/>
                          <a:cs typeface="Arial"/>
                        </a:rPr>
                        <a:t> Air</a:t>
                      </a:r>
                      <a:r>
                        <a:rPr sz="1000" dirty="0">
                          <a:latin typeface="Arial"/>
                          <a:cs typeface="Arial"/>
                        </a:rPr>
                        <a:t> </a:t>
                      </a:r>
                      <a:r>
                        <a:rPr sz="1000" spc="-5" dirty="0">
                          <a:latin typeface="Arial"/>
                          <a:cs typeface="Arial"/>
                        </a:rPr>
                        <a:t>Handler</a:t>
                      </a:r>
                      <a:endParaRPr sz="10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6045">
                        <a:lnSpc>
                          <a:spcPct val="100000"/>
                        </a:lnSpc>
                        <a:spcBef>
                          <a:spcPts val="305"/>
                        </a:spcBef>
                      </a:pPr>
                      <a:r>
                        <a:rPr sz="1000" b="1" spc="-5" dirty="0">
                          <a:latin typeface="Arial"/>
                          <a:cs typeface="Arial"/>
                        </a:rPr>
                        <a:t>C,</a:t>
                      </a:r>
                      <a:r>
                        <a:rPr sz="1000" b="1" spc="-15" dirty="0">
                          <a:latin typeface="Arial"/>
                          <a:cs typeface="Arial"/>
                        </a:rPr>
                        <a:t> </a:t>
                      </a:r>
                      <a:r>
                        <a:rPr sz="1000" b="1" spc="-5" dirty="0">
                          <a:latin typeface="Arial"/>
                          <a:cs typeface="Arial"/>
                        </a:rPr>
                        <a:t>RC,</a:t>
                      </a:r>
                      <a:r>
                        <a:rPr sz="1000" b="1" spc="-15" dirty="0">
                          <a:latin typeface="Arial"/>
                          <a:cs typeface="Arial"/>
                        </a:rPr>
                        <a:t> </a:t>
                      </a:r>
                      <a:r>
                        <a:rPr sz="1000" b="1" spc="-5" dirty="0">
                          <a:latin typeface="Arial"/>
                          <a:cs typeface="Arial"/>
                        </a:rPr>
                        <a:t>Y1,</a:t>
                      </a:r>
                      <a:r>
                        <a:rPr sz="1000" b="1" spc="-15" dirty="0">
                          <a:latin typeface="Arial"/>
                          <a:cs typeface="Arial"/>
                        </a:rPr>
                        <a:t> </a:t>
                      </a:r>
                      <a:r>
                        <a:rPr sz="1000" b="1" dirty="0">
                          <a:latin typeface="Arial"/>
                          <a:cs typeface="Arial"/>
                        </a:rPr>
                        <a:t>O,</a:t>
                      </a:r>
                      <a:r>
                        <a:rPr sz="1000" b="1" spc="-5" dirty="0">
                          <a:latin typeface="Arial"/>
                          <a:cs typeface="Arial"/>
                        </a:rPr>
                        <a:t> G</a:t>
                      </a:r>
                      <a:endParaRPr sz="1000">
                        <a:latin typeface="Arial"/>
                        <a:cs typeface="Arial"/>
                      </a:endParaRPr>
                    </a:p>
                  </a:txBody>
                  <a:tcPr marL="0" marR="0" marT="387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243839">
                <a:tc>
                  <a:txBody>
                    <a:bodyPr/>
                    <a:lstStyle/>
                    <a:p>
                      <a:pPr marL="23495" algn="ctr">
                        <a:lnSpc>
                          <a:spcPct val="100000"/>
                        </a:lnSpc>
                        <a:spcBef>
                          <a:spcPts val="330"/>
                        </a:spcBef>
                      </a:pPr>
                      <a:r>
                        <a:rPr sz="1000" dirty="0">
                          <a:latin typeface="Arial"/>
                          <a:cs typeface="Arial"/>
                        </a:rPr>
                        <a:t>6</a:t>
                      </a:r>
                      <a:endParaRPr sz="10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28575">
                      <a:solidFill>
                        <a:srgbClr val="8FB71F"/>
                      </a:solidFill>
                      <a:prstDash val="solid"/>
                    </a:lnB>
                  </a:tcPr>
                </a:tc>
                <a:tc>
                  <a:txBody>
                    <a:bodyPr/>
                    <a:lstStyle/>
                    <a:p>
                      <a:pPr marL="104775">
                        <a:lnSpc>
                          <a:spcPct val="100000"/>
                        </a:lnSpc>
                        <a:spcBef>
                          <a:spcPts val="330"/>
                        </a:spcBef>
                      </a:pPr>
                      <a:r>
                        <a:rPr sz="1000" spc="-10" dirty="0">
                          <a:latin typeface="Arial"/>
                          <a:cs typeface="Arial"/>
                        </a:rPr>
                        <a:t>1H/1C</a:t>
                      </a:r>
                      <a:endParaRPr sz="10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28575">
                      <a:solidFill>
                        <a:srgbClr val="8FB71F"/>
                      </a:solidFill>
                      <a:prstDash val="solid"/>
                    </a:lnB>
                  </a:tcPr>
                </a:tc>
                <a:tc>
                  <a:txBody>
                    <a:bodyPr/>
                    <a:lstStyle/>
                    <a:p>
                      <a:pPr marL="104775">
                        <a:lnSpc>
                          <a:spcPct val="100000"/>
                        </a:lnSpc>
                        <a:spcBef>
                          <a:spcPts val="330"/>
                        </a:spcBef>
                      </a:pPr>
                      <a:r>
                        <a:rPr sz="1000" spc="-10" dirty="0">
                          <a:latin typeface="Arial"/>
                          <a:cs typeface="Arial"/>
                        </a:rPr>
                        <a:t>ESI </a:t>
                      </a:r>
                      <a:r>
                        <a:rPr sz="1000" spc="-5" dirty="0">
                          <a:latin typeface="Arial"/>
                          <a:cs typeface="Arial"/>
                        </a:rPr>
                        <a:t>+</a:t>
                      </a:r>
                      <a:r>
                        <a:rPr sz="1000" spc="-10" dirty="0">
                          <a:latin typeface="Arial"/>
                          <a:cs typeface="Arial"/>
                        </a:rPr>
                        <a:t> Air</a:t>
                      </a:r>
                      <a:r>
                        <a:rPr sz="1000" dirty="0">
                          <a:latin typeface="Arial"/>
                          <a:cs typeface="Arial"/>
                        </a:rPr>
                        <a:t> </a:t>
                      </a:r>
                      <a:r>
                        <a:rPr sz="1000" spc="-5" dirty="0">
                          <a:latin typeface="Arial"/>
                          <a:cs typeface="Arial"/>
                        </a:rPr>
                        <a:t>Handler</a:t>
                      </a:r>
                      <a:endParaRPr sz="10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28575">
                      <a:solidFill>
                        <a:srgbClr val="8FB71F"/>
                      </a:solidFill>
                      <a:prstDash val="solid"/>
                    </a:lnB>
                  </a:tcPr>
                </a:tc>
                <a:tc>
                  <a:txBody>
                    <a:bodyPr/>
                    <a:lstStyle/>
                    <a:p>
                      <a:pPr marL="106045">
                        <a:lnSpc>
                          <a:spcPct val="100000"/>
                        </a:lnSpc>
                        <a:spcBef>
                          <a:spcPts val="320"/>
                        </a:spcBef>
                      </a:pPr>
                      <a:r>
                        <a:rPr sz="1000" b="1" spc="-5" dirty="0">
                          <a:latin typeface="Arial"/>
                          <a:cs typeface="Arial"/>
                        </a:rPr>
                        <a:t>C,</a:t>
                      </a:r>
                      <a:r>
                        <a:rPr sz="1000" b="1" spc="-15" dirty="0">
                          <a:latin typeface="Arial"/>
                          <a:cs typeface="Arial"/>
                        </a:rPr>
                        <a:t> </a:t>
                      </a:r>
                      <a:r>
                        <a:rPr sz="1000" b="1" spc="-5" dirty="0">
                          <a:latin typeface="Arial"/>
                          <a:cs typeface="Arial"/>
                        </a:rPr>
                        <a:t>RH,</a:t>
                      </a:r>
                      <a:r>
                        <a:rPr sz="1000" b="1" spc="-15" dirty="0">
                          <a:latin typeface="Arial"/>
                          <a:cs typeface="Arial"/>
                        </a:rPr>
                        <a:t> </a:t>
                      </a:r>
                      <a:r>
                        <a:rPr sz="1000" b="1" spc="-5" dirty="0">
                          <a:latin typeface="Arial"/>
                          <a:cs typeface="Arial"/>
                        </a:rPr>
                        <a:t>Y1,</a:t>
                      </a:r>
                      <a:r>
                        <a:rPr sz="1000" b="1" spc="-10" dirty="0">
                          <a:latin typeface="Arial"/>
                          <a:cs typeface="Arial"/>
                        </a:rPr>
                        <a:t> </a:t>
                      </a:r>
                      <a:r>
                        <a:rPr sz="1000" b="1" dirty="0">
                          <a:latin typeface="Arial"/>
                          <a:cs typeface="Arial"/>
                        </a:rPr>
                        <a:t>O,</a:t>
                      </a:r>
                      <a:r>
                        <a:rPr sz="1000" b="1" spc="-5" dirty="0">
                          <a:latin typeface="Arial"/>
                          <a:cs typeface="Arial"/>
                        </a:rPr>
                        <a:t> </a:t>
                      </a:r>
                      <a:r>
                        <a:rPr sz="1000" b="1" dirty="0">
                          <a:latin typeface="Arial"/>
                          <a:cs typeface="Arial"/>
                        </a:rPr>
                        <a:t>G,</a:t>
                      </a:r>
                      <a:r>
                        <a:rPr sz="1000" b="1" spc="-10" dirty="0">
                          <a:latin typeface="Arial"/>
                          <a:cs typeface="Arial"/>
                        </a:rPr>
                        <a:t> </a:t>
                      </a:r>
                      <a:r>
                        <a:rPr sz="1000" b="1" spc="15" dirty="0">
                          <a:latin typeface="Arial"/>
                          <a:cs typeface="Arial"/>
                        </a:rPr>
                        <a:t>*</a:t>
                      </a:r>
                      <a:r>
                        <a:rPr sz="1000" spc="15" dirty="0">
                          <a:solidFill>
                            <a:srgbClr val="404040"/>
                          </a:solidFill>
                          <a:latin typeface="Arial"/>
                          <a:cs typeface="Arial"/>
                        </a:rPr>
                        <a:t>W2</a:t>
                      </a:r>
                      <a:endParaRPr sz="10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28575">
                      <a:solidFill>
                        <a:srgbClr val="8FB71F"/>
                      </a:solidFill>
                      <a:prstDash val="solid"/>
                    </a:lnB>
                  </a:tcPr>
                </a:tc>
                <a:extLst>
                  <a:ext uri="{0D108BD9-81ED-4DB2-BD59-A6C34878D82A}">
                    <a16:rowId xmlns:a16="http://schemas.microsoft.com/office/drawing/2014/main" val="10003"/>
                  </a:ext>
                </a:extLst>
              </a:tr>
              <a:tr h="236220">
                <a:tc>
                  <a:txBody>
                    <a:bodyPr/>
                    <a:lstStyle/>
                    <a:p>
                      <a:pPr marL="23495" algn="ctr">
                        <a:lnSpc>
                          <a:spcPct val="100000"/>
                        </a:lnSpc>
                        <a:spcBef>
                          <a:spcPts val="330"/>
                        </a:spcBef>
                      </a:pPr>
                      <a:r>
                        <a:rPr sz="1000" dirty="0">
                          <a:latin typeface="Arial"/>
                          <a:cs typeface="Arial"/>
                        </a:rPr>
                        <a:t>8</a:t>
                      </a:r>
                      <a:endParaRPr sz="1000">
                        <a:latin typeface="Arial"/>
                        <a:cs typeface="Arial"/>
                      </a:endParaRPr>
                    </a:p>
                  </a:txBody>
                  <a:tcPr marL="0" marR="0" marT="41910" marB="0">
                    <a:lnL w="28575">
                      <a:solidFill>
                        <a:srgbClr val="8FB71F"/>
                      </a:solidFill>
                      <a:prstDash val="solid"/>
                    </a:lnL>
                    <a:lnR w="12700">
                      <a:solidFill>
                        <a:srgbClr val="000000"/>
                      </a:solidFill>
                      <a:prstDash val="solid"/>
                    </a:lnR>
                    <a:lnT w="28575">
                      <a:solidFill>
                        <a:srgbClr val="8FB71F"/>
                      </a:solidFill>
                      <a:prstDash val="solid"/>
                    </a:lnT>
                    <a:lnB w="12700">
                      <a:solidFill>
                        <a:srgbClr val="000000"/>
                      </a:solidFill>
                      <a:prstDash val="solid"/>
                    </a:lnB>
                  </a:tcPr>
                </a:tc>
                <a:tc>
                  <a:txBody>
                    <a:bodyPr/>
                    <a:lstStyle/>
                    <a:p>
                      <a:pPr marL="104775">
                        <a:lnSpc>
                          <a:spcPct val="100000"/>
                        </a:lnSpc>
                        <a:spcBef>
                          <a:spcPts val="330"/>
                        </a:spcBef>
                      </a:pPr>
                      <a:r>
                        <a:rPr sz="1000" spc="-10" dirty="0">
                          <a:latin typeface="Arial"/>
                          <a:cs typeface="Arial"/>
                        </a:rPr>
                        <a:t>1H/1C</a:t>
                      </a:r>
                      <a:endParaRPr sz="1000">
                        <a:latin typeface="Arial"/>
                        <a:cs typeface="Arial"/>
                      </a:endParaRPr>
                    </a:p>
                  </a:txBody>
                  <a:tcPr marL="0" marR="0" marT="41910" marB="0">
                    <a:lnL w="12700">
                      <a:solidFill>
                        <a:srgbClr val="000000"/>
                      </a:solidFill>
                      <a:prstDash val="solid"/>
                    </a:lnL>
                    <a:lnR w="12700">
                      <a:solidFill>
                        <a:srgbClr val="000000"/>
                      </a:solidFill>
                      <a:prstDash val="solid"/>
                    </a:lnR>
                    <a:lnT w="28575">
                      <a:solidFill>
                        <a:srgbClr val="8FB71F"/>
                      </a:solidFill>
                      <a:prstDash val="solid"/>
                    </a:lnT>
                    <a:lnB w="12700">
                      <a:solidFill>
                        <a:srgbClr val="000000"/>
                      </a:solidFill>
                      <a:prstDash val="solid"/>
                    </a:lnB>
                  </a:tcPr>
                </a:tc>
                <a:tc>
                  <a:txBody>
                    <a:bodyPr/>
                    <a:lstStyle/>
                    <a:p>
                      <a:pPr marL="104775">
                        <a:lnSpc>
                          <a:spcPct val="100000"/>
                        </a:lnSpc>
                        <a:spcBef>
                          <a:spcPts val="330"/>
                        </a:spcBef>
                      </a:pPr>
                      <a:r>
                        <a:rPr sz="1000" spc="-10" dirty="0">
                          <a:latin typeface="Arial"/>
                          <a:cs typeface="Arial"/>
                        </a:rPr>
                        <a:t>ESI </a:t>
                      </a:r>
                      <a:r>
                        <a:rPr sz="1000" spc="-5" dirty="0">
                          <a:latin typeface="Arial"/>
                          <a:cs typeface="Arial"/>
                        </a:rPr>
                        <a:t>+</a:t>
                      </a:r>
                      <a:r>
                        <a:rPr sz="1000" spc="-10" dirty="0">
                          <a:latin typeface="Arial"/>
                          <a:cs typeface="Arial"/>
                        </a:rPr>
                        <a:t> Air</a:t>
                      </a:r>
                      <a:r>
                        <a:rPr sz="1000" dirty="0">
                          <a:latin typeface="Arial"/>
                          <a:cs typeface="Arial"/>
                        </a:rPr>
                        <a:t> </a:t>
                      </a:r>
                      <a:r>
                        <a:rPr sz="1000" spc="-5" dirty="0">
                          <a:latin typeface="Arial"/>
                          <a:cs typeface="Arial"/>
                        </a:rPr>
                        <a:t>Handler</a:t>
                      </a:r>
                      <a:endParaRPr sz="1000">
                        <a:latin typeface="Arial"/>
                        <a:cs typeface="Arial"/>
                      </a:endParaRPr>
                    </a:p>
                  </a:txBody>
                  <a:tcPr marL="0" marR="0" marT="41910" marB="0">
                    <a:lnL w="12700">
                      <a:solidFill>
                        <a:srgbClr val="000000"/>
                      </a:solidFill>
                      <a:prstDash val="solid"/>
                    </a:lnL>
                    <a:lnR w="12700">
                      <a:solidFill>
                        <a:srgbClr val="000000"/>
                      </a:solidFill>
                      <a:prstDash val="solid"/>
                    </a:lnR>
                    <a:lnT w="28575">
                      <a:solidFill>
                        <a:srgbClr val="8FB71F"/>
                      </a:solidFill>
                      <a:prstDash val="solid"/>
                    </a:lnT>
                    <a:lnB w="12700">
                      <a:solidFill>
                        <a:srgbClr val="000000"/>
                      </a:solidFill>
                      <a:prstDash val="solid"/>
                    </a:lnB>
                  </a:tcPr>
                </a:tc>
                <a:tc rowSpan="6">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marL="106680" marR="154305">
                        <a:lnSpc>
                          <a:spcPct val="100000"/>
                        </a:lnSpc>
                      </a:pPr>
                      <a:r>
                        <a:rPr sz="1000" spc="-10" dirty="0">
                          <a:latin typeface="Arial"/>
                          <a:cs typeface="Arial"/>
                        </a:rPr>
                        <a:t>See</a:t>
                      </a:r>
                      <a:r>
                        <a:rPr sz="1000" dirty="0">
                          <a:latin typeface="Arial"/>
                          <a:cs typeface="Arial"/>
                        </a:rPr>
                        <a:t> </a:t>
                      </a:r>
                      <a:r>
                        <a:rPr sz="1000" spc="-5" dirty="0">
                          <a:latin typeface="Arial"/>
                          <a:cs typeface="Arial"/>
                        </a:rPr>
                        <a:t>details on</a:t>
                      </a:r>
                      <a:r>
                        <a:rPr sz="1000" dirty="0">
                          <a:latin typeface="Arial"/>
                          <a:cs typeface="Arial"/>
                        </a:rPr>
                        <a:t> </a:t>
                      </a:r>
                      <a:r>
                        <a:rPr sz="1000" spc="-5" dirty="0">
                          <a:latin typeface="Arial"/>
                          <a:cs typeface="Arial"/>
                        </a:rPr>
                        <a:t>EST</a:t>
                      </a:r>
                      <a:r>
                        <a:rPr sz="1000" spc="5" dirty="0">
                          <a:latin typeface="Arial"/>
                          <a:cs typeface="Arial"/>
                        </a:rPr>
                        <a:t> </a:t>
                      </a:r>
                      <a:r>
                        <a:rPr sz="1000" spc="-10" dirty="0">
                          <a:latin typeface="Arial"/>
                          <a:cs typeface="Arial"/>
                        </a:rPr>
                        <a:t>Install</a:t>
                      </a:r>
                      <a:r>
                        <a:rPr sz="1000" spc="-5" dirty="0">
                          <a:latin typeface="Arial"/>
                          <a:cs typeface="Arial"/>
                        </a:rPr>
                        <a:t> </a:t>
                      </a:r>
                      <a:r>
                        <a:rPr sz="1000" spc="-10" dirty="0">
                          <a:latin typeface="Arial"/>
                          <a:cs typeface="Arial"/>
                        </a:rPr>
                        <a:t>and </a:t>
                      </a:r>
                      <a:r>
                        <a:rPr sz="1000" spc="-260" dirty="0">
                          <a:latin typeface="Arial"/>
                          <a:cs typeface="Arial"/>
                        </a:rPr>
                        <a:t> </a:t>
                      </a:r>
                      <a:r>
                        <a:rPr sz="1000" spc="-5" dirty="0">
                          <a:latin typeface="Arial"/>
                          <a:cs typeface="Arial"/>
                        </a:rPr>
                        <a:t>User Guide</a:t>
                      </a:r>
                      <a:endParaRPr sz="1000">
                        <a:latin typeface="Arial"/>
                        <a:cs typeface="Arial"/>
                      </a:endParaRPr>
                    </a:p>
                  </a:txBody>
                  <a:tcPr marL="0" marR="0" marT="0" marB="0">
                    <a:lnL w="12700">
                      <a:solidFill>
                        <a:srgbClr val="000000"/>
                      </a:solidFill>
                      <a:prstDash val="solid"/>
                    </a:lnL>
                    <a:lnR w="28575">
                      <a:solidFill>
                        <a:srgbClr val="8FB71F"/>
                      </a:solidFill>
                      <a:prstDash val="solid"/>
                    </a:lnR>
                    <a:lnT w="28575">
                      <a:solidFill>
                        <a:srgbClr val="8FB71F"/>
                      </a:solidFill>
                      <a:prstDash val="solid"/>
                    </a:lnT>
                    <a:lnB w="28575">
                      <a:solidFill>
                        <a:srgbClr val="8FB71F"/>
                      </a:solidFill>
                      <a:prstDash val="solid"/>
                    </a:lnB>
                  </a:tcPr>
                </a:tc>
                <a:extLst>
                  <a:ext uri="{0D108BD9-81ED-4DB2-BD59-A6C34878D82A}">
                    <a16:rowId xmlns:a16="http://schemas.microsoft.com/office/drawing/2014/main" val="10004"/>
                  </a:ext>
                </a:extLst>
              </a:tr>
              <a:tr h="242316">
                <a:tc>
                  <a:txBody>
                    <a:bodyPr/>
                    <a:lstStyle/>
                    <a:p>
                      <a:pPr marL="23495" algn="ctr">
                        <a:lnSpc>
                          <a:spcPct val="100000"/>
                        </a:lnSpc>
                        <a:spcBef>
                          <a:spcPts val="380"/>
                        </a:spcBef>
                      </a:pPr>
                      <a:r>
                        <a:rPr sz="1000" dirty="0">
                          <a:latin typeface="Arial"/>
                          <a:cs typeface="Arial"/>
                        </a:rPr>
                        <a:t>9</a:t>
                      </a:r>
                      <a:endParaRPr sz="1000">
                        <a:latin typeface="Arial"/>
                        <a:cs typeface="Arial"/>
                      </a:endParaRPr>
                    </a:p>
                  </a:txBody>
                  <a:tcPr marL="0" marR="0" marT="48260" marB="0">
                    <a:lnL w="28575">
                      <a:solidFill>
                        <a:srgbClr val="8FB71F"/>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4775">
                        <a:lnSpc>
                          <a:spcPct val="100000"/>
                        </a:lnSpc>
                        <a:spcBef>
                          <a:spcPts val="380"/>
                        </a:spcBef>
                      </a:pPr>
                      <a:r>
                        <a:rPr sz="1000" spc="-10" dirty="0">
                          <a:latin typeface="Arial"/>
                          <a:cs typeface="Arial"/>
                        </a:rPr>
                        <a:t>1H/2C</a:t>
                      </a:r>
                      <a:r>
                        <a:rPr sz="1000" spc="-20" dirty="0">
                          <a:latin typeface="Arial"/>
                          <a:cs typeface="Arial"/>
                        </a:rPr>
                        <a:t> </a:t>
                      </a:r>
                      <a:r>
                        <a:rPr sz="1000" spc="-5" dirty="0">
                          <a:latin typeface="Arial"/>
                          <a:cs typeface="Arial"/>
                        </a:rPr>
                        <a:t>(G/G2)</a:t>
                      </a:r>
                      <a:endParaRPr sz="1000">
                        <a:latin typeface="Arial"/>
                        <a:cs typeface="Arial"/>
                      </a:endParaRPr>
                    </a:p>
                  </a:txBody>
                  <a:tcPr marL="0" marR="0" marT="482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4775">
                        <a:lnSpc>
                          <a:spcPct val="100000"/>
                        </a:lnSpc>
                        <a:spcBef>
                          <a:spcPts val="365"/>
                        </a:spcBef>
                      </a:pPr>
                      <a:r>
                        <a:rPr sz="1000" spc="-10" dirty="0">
                          <a:latin typeface="Arial"/>
                          <a:cs typeface="Arial"/>
                        </a:rPr>
                        <a:t>ESI</a:t>
                      </a:r>
                      <a:r>
                        <a:rPr sz="1000" dirty="0">
                          <a:latin typeface="Arial"/>
                          <a:cs typeface="Arial"/>
                        </a:rPr>
                        <a:t> </a:t>
                      </a:r>
                      <a:r>
                        <a:rPr sz="1000" spc="-5" dirty="0">
                          <a:latin typeface="Arial"/>
                          <a:cs typeface="Arial"/>
                        </a:rPr>
                        <a:t>+ </a:t>
                      </a:r>
                      <a:r>
                        <a:rPr sz="1000" b="1" spc="-5" dirty="0">
                          <a:latin typeface="Arial"/>
                          <a:cs typeface="Arial"/>
                        </a:rPr>
                        <a:t>E</a:t>
                      </a:r>
                      <a:r>
                        <a:rPr sz="1000" b="1" spc="-15" dirty="0">
                          <a:latin typeface="Arial"/>
                          <a:cs typeface="Arial"/>
                        </a:rPr>
                        <a:t> </a:t>
                      </a:r>
                      <a:r>
                        <a:rPr sz="1000" b="1" spc="-5" dirty="0">
                          <a:latin typeface="Arial"/>
                          <a:cs typeface="Arial"/>
                        </a:rPr>
                        <a:t>series</a:t>
                      </a:r>
                      <a:r>
                        <a:rPr sz="1000" b="1" dirty="0">
                          <a:latin typeface="Arial"/>
                          <a:cs typeface="Arial"/>
                        </a:rPr>
                        <a:t> </a:t>
                      </a:r>
                      <a:r>
                        <a:rPr sz="1000" spc="-10" dirty="0">
                          <a:latin typeface="Arial"/>
                          <a:cs typeface="Arial"/>
                        </a:rPr>
                        <a:t>Air</a:t>
                      </a:r>
                      <a:r>
                        <a:rPr sz="1000" spc="-5" dirty="0">
                          <a:latin typeface="Arial"/>
                          <a:cs typeface="Arial"/>
                        </a:rPr>
                        <a:t> Handler</a:t>
                      </a:r>
                      <a:endParaRPr sz="1000">
                        <a:latin typeface="Arial"/>
                        <a:cs typeface="Arial"/>
                      </a:endParaRPr>
                    </a:p>
                  </a:txBody>
                  <a:tcPr marL="0" marR="0" marT="4635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0" marB="0">
                    <a:lnL w="12700">
                      <a:solidFill>
                        <a:srgbClr val="000000"/>
                      </a:solidFill>
                      <a:prstDash val="solid"/>
                    </a:lnL>
                    <a:lnR w="28575">
                      <a:solidFill>
                        <a:srgbClr val="8FB71F"/>
                      </a:solidFill>
                      <a:prstDash val="solid"/>
                    </a:lnR>
                    <a:lnT w="28575">
                      <a:solidFill>
                        <a:srgbClr val="8FB71F"/>
                      </a:solidFill>
                      <a:prstDash val="solid"/>
                    </a:lnT>
                    <a:lnB w="28575">
                      <a:solidFill>
                        <a:srgbClr val="8FB71F"/>
                      </a:solidFill>
                      <a:prstDash val="solid"/>
                    </a:lnB>
                  </a:tcPr>
                </a:tc>
                <a:extLst>
                  <a:ext uri="{0D108BD9-81ED-4DB2-BD59-A6C34878D82A}">
                    <a16:rowId xmlns:a16="http://schemas.microsoft.com/office/drawing/2014/main" val="10005"/>
                  </a:ext>
                </a:extLst>
              </a:tr>
              <a:tr h="396239">
                <a:tc>
                  <a:txBody>
                    <a:bodyPr/>
                    <a:lstStyle/>
                    <a:p>
                      <a:pPr marL="24130" algn="ctr">
                        <a:lnSpc>
                          <a:spcPts val="1190"/>
                        </a:lnSpc>
                        <a:spcBef>
                          <a:spcPts val="390"/>
                        </a:spcBef>
                      </a:pPr>
                      <a:r>
                        <a:rPr sz="1000" spc="-10" dirty="0">
                          <a:latin typeface="Arial"/>
                          <a:cs typeface="Arial"/>
                        </a:rPr>
                        <a:t>10</a:t>
                      </a:r>
                      <a:endParaRPr sz="1000">
                        <a:latin typeface="Arial"/>
                        <a:cs typeface="Arial"/>
                      </a:endParaRPr>
                    </a:p>
                    <a:p>
                      <a:pPr marL="23495" algn="ctr">
                        <a:lnSpc>
                          <a:spcPts val="1190"/>
                        </a:lnSpc>
                      </a:pPr>
                      <a:r>
                        <a:rPr sz="1000" spc="-5" dirty="0">
                          <a:solidFill>
                            <a:srgbClr val="8FB71F"/>
                          </a:solidFill>
                          <a:latin typeface="Arial"/>
                          <a:cs typeface="Arial"/>
                        </a:rPr>
                        <a:t>(</a:t>
                      </a:r>
                      <a:r>
                        <a:rPr sz="1000" b="1" spc="-5" dirty="0">
                          <a:solidFill>
                            <a:srgbClr val="8FB71F"/>
                          </a:solidFill>
                          <a:latin typeface="Arial"/>
                          <a:cs typeface="Arial"/>
                        </a:rPr>
                        <a:t>Default</a:t>
                      </a:r>
                      <a:r>
                        <a:rPr sz="1000" spc="-5" dirty="0">
                          <a:solidFill>
                            <a:srgbClr val="8FB71F"/>
                          </a:solidFill>
                          <a:latin typeface="Arial"/>
                          <a:cs typeface="Arial"/>
                        </a:rPr>
                        <a:t>)</a:t>
                      </a:r>
                      <a:endParaRPr sz="1000">
                        <a:latin typeface="Arial"/>
                        <a:cs typeface="Arial"/>
                      </a:endParaRPr>
                    </a:p>
                  </a:txBody>
                  <a:tcPr marL="0" marR="0" marT="49530" marB="0">
                    <a:lnL w="28575">
                      <a:solidFill>
                        <a:srgbClr val="8FB71F"/>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nSpc>
                          <a:spcPct val="100000"/>
                        </a:lnSpc>
                        <a:spcBef>
                          <a:spcPts val="15"/>
                        </a:spcBef>
                      </a:pPr>
                      <a:endParaRPr sz="800">
                        <a:latin typeface="Times New Roman"/>
                        <a:cs typeface="Times New Roman"/>
                      </a:endParaRPr>
                    </a:p>
                    <a:p>
                      <a:pPr marL="104775">
                        <a:lnSpc>
                          <a:spcPct val="100000"/>
                        </a:lnSpc>
                      </a:pPr>
                      <a:r>
                        <a:rPr sz="1000" spc="-10" dirty="0">
                          <a:latin typeface="Arial"/>
                          <a:cs typeface="Arial"/>
                        </a:rPr>
                        <a:t>2H/1C</a:t>
                      </a:r>
                      <a:endParaRPr sz="1000">
                        <a:latin typeface="Arial"/>
                        <a:cs typeface="Arial"/>
                      </a:endParaRPr>
                    </a:p>
                  </a:txBody>
                  <a:tcPr marL="0" marR="0" marT="190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4775" marR="821055">
                        <a:lnSpc>
                          <a:spcPct val="100000"/>
                        </a:lnSpc>
                        <a:spcBef>
                          <a:spcPts val="380"/>
                        </a:spcBef>
                      </a:pPr>
                      <a:r>
                        <a:rPr sz="1000" spc="-10" dirty="0">
                          <a:latin typeface="Arial"/>
                          <a:cs typeface="Arial"/>
                        </a:rPr>
                        <a:t>ESI </a:t>
                      </a:r>
                      <a:r>
                        <a:rPr sz="1000" spc="-5" dirty="0">
                          <a:latin typeface="Arial"/>
                          <a:cs typeface="Arial"/>
                        </a:rPr>
                        <a:t>+</a:t>
                      </a:r>
                      <a:r>
                        <a:rPr sz="1000" spc="-10" dirty="0">
                          <a:latin typeface="Arial"/>
                          <a:cs typeface="Arial"/>
                        </a:rPr>
                        <a:t> Air</a:t>
                      </a:r>
                      <a:r>
                        <a:rPr sz="1000" dirty="0">
                          <a:latin typeface="Arial"/>
                          <a:cs typeface="Arial"/>
                        </a:rPr>
                        <a:t> </a:t>
                      </a:r>
                      <a:r>
                        <a:rPr sz="1000" spc="-5" dirty="0">
                          <a:latin typeface="Arial"/>
                          <a:cs typeface="Arial"/>
                        </a:rPr>
                        <a:t>Handler </a:t>
                      </a:r>
                      <a:r>
                        <a:rPr sz="1000" dirty="0">
                          <a:latin typeface="Arial"/>
                          <a:cs typeface="Arial"/>
                        </a:rPr>
                        <a:t> </a:t>
                      </a:r>
                      <a:r>
                        <a:rPr sz="1000" spc="-10" dirty="0">
                          <a:latin typeface="Arial"/>
                          <a:cs typeface="Arial"/>
                        </a:rPr>
                        <a:t>ESI</a:t>
                      </a:r>
                      <a:r>
                        <a:rPr sz="1000" spc="-15" dirty="0">
                          <a:latin typeface="Arial"/>
                          <a:cs typeface="Arial"/>
                        </a:rPr>
                        <a:t> </a:t>
                      </a:r>
                      <a:r>
                        <a:rPr sz="1000" spc="-5" dirty="0">
                          <a:latin typeface="Arial"/>
                          <a:cs typeface="Arial"/>
                        </a:rPr>
                        <a:t>+</a:t>
                      </a:r>
                      <a:r>
                        <a:rPr sz="1000" spc="-25" dirty="0">
                          <a:latin typeface="Arial"/>
                          <a:cs typeface="Arial"/>
                        </a:rPr>
                        <a:t> </a:t>
                      </a:r>
                      <a:r>
                        <a:rPr sz="1000" spc="-5" dirty="0">
                          <a:latin typeface="Arial"/>
                          <a:cs typeface="Arial"/>
                        </a:rPr>
                        <a:t>Gas</a:t>
                      </a:r>
                      <a:r>
                        <a:rPr sz="1000" spc="-15" dirty="0">
                          <a:latin typeface="Arial"/>
                          <a:cs typeface="Arial"/>
                        </a:rPr>
                        <a:t> </a:t>
                      </a:r>
                      <a:r>
                        <a:rPr sz="1000" spc="-5" dirty="0">
                          <a:latin typeface="Arial"/>
                          <a:cs typeface="Arial"/>
                        </a:rPr>
                        <a:t>Furnace</a:t>
                      </a:r>
                      <a:endParaRPr sz="1000">
                        <a:latin typeface="Arial"/>
                        <a:cs typeface="Arial"/>
                      </a:endParaRPr>
                    </a:p>
                  </a:txBody>
                  <a:tcPr marL="0" marR="0" marT="482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0" marB="0">
                    <a:lnL w="12700">
                      <a:solidFill>
                        <a:srgbClr val="000000"/>
                      </a:solidFill>
                      <a:prstDash val="solid"/>
                    </a:lnL>
                    <a:lnR w="28575">
                      <a:solidFill>
                        <a:srgbClr val="8FB71F"/>
                      </a:solidFill>
                      <a:prstDash val="solid"/>
                    </a:lnR>
                    <a:lnT w="28575">
                      <a:solidFill>
                        <a:srgbClr val="8FB71F"/>
                      </a:solidFill>
                      <a:prstDash val="solid"/>
                    </a:lnT>
                    <a:lnB w="28575">
                      <a:solidFill>
                        <a:srgbClr val="8FB71F"/>
                      </a:solidFill>
                      <a:prstDash val="solid"/>
                    </a:lnB>
                  </a:tcPr>
                </a:tc>
                <a:extLst>
                  <a:ext uri="{0D108BD9-81ED-4DB2-BD59-A6C34878D82A}">
                    <a16:rowId xmlns:a16="http://schemas.microsoft.com/office/drawing/2014/main" val="10006"/>
                  </a:ext>
                </a:extLst>
              </a:tr>
              <a:tr h="242316">
                <a:tc>
                  <a:txBody>
                    <a:bodyPr/>
                    <a:lstStyle/>
                    <a:p>
                      <a:pPr marL="24130" algn="ctr">
                        <a:lnSpc>
                          <a:spcPct val="100000"/>
                        </a:lnSpc>
                        <a:spcBef>
                          <a:spcPts val="380"/>
                        </a:spcBef>
                      </a:pPr>
                      <a:r>
                        <a:rPr sz="1000" spc="-10" dirty="0">
                          <a:latin typeface="Arial"/>
                          <a:cs typeface="Arial"/>
                        </a:rPr>
                        <a:t>11</a:t>
                      </a:r>
                      <a:endParaRPr sz="1000">
                        <a:latin typeface="Arial"/>
                        <a:cs typeface="Arial"/>
                      </a:endParaRPr>
                    </a:p>
                  </a:txBody>
                  <a:tcPr marL="0" marR="0" marT="48260" marB="0">
                    <a:lnL w="28575">
                      <a:solidFill>
                        <a:srgbClr val="8FB71F"/>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4775">
                        <a:lnSpc>
                          <a:spcPct val="100000"/>
                        </a:lnSpc>
                        <a:spcBef>
                          <a:spcPts val="380"/>
                        </a:spcBef>
                      </a:pPr>
                      <a:r>
                        <a:rPr sz="1000" spc="-10" dirty="0">
                          <a:latin typeface="Arial"/>
                          <a:cs typeface="Arial"/>
                        </a:rPr>
                        <a:t>2H/2C</a:t>
                      </a:r>
                      <a:r>
                        <a:rPr sz="1000" spc="-20" dirty="0">
                          <a:latin typeface="Arial"/>
                          <a:cs typeface="Arial"/>
                        </a:rPr>
                        <a:t> </a:t>
                      </a:r>
                      <a:r>
                        <a:rPr sz="1000" spc="-5" dirty="0">
                          <a:latin typeface="Arial"/>
                          <a:cs typeface="Arial"/>
                        </a:rPr>
                        <a:t>(G/G2)</a:t>
                      </a:r>
                      <a:endParaRPr sz="1000">
                        <a:latin typeface="Arial"/>
                        <a:cs typeface="Arial"/>
                      </a:endParaRPr>
                    </a:p>
                  </a:txBody>
                  <a:tcPr marL="0" marR="0" marT="482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4775">
                        <a:lnSpc>
                          <a:spcPct val="100000"/>
                        </a:lnSpc>
                        <a:spcBef>
                          <a:spcPts val="365"/>
                        </a:spcBef>
                      </a:pPr>
                      <a:r>
                        <a:rPr sz="1000" spc="-10" dirty="0">
                          <a:latin typeface="Arial"/>
                          <a:cs typeface="Arial"/>
                        </a:rPr>
                        <a:t>ESI</a:t>
                      </a:r>
                      <a:r>
                        <a:rPr sz="1000" dirty="0">
                          <a:latin typeface="Arial"/>
                          <a:cs typeface="Arial"/>
                        </a:rPr>
                        <a:t> </a:t>
                      </a:r>
                      <a:r>
                        <a:rPr sz="1000" spc="-5" dirty="0">
                          <a:latin typeface="Arial"/>
                          <a:cs typeface="Arial"/>
                        </a:rPr>
                        <a:t>+ </a:t>
                      </a:r>
                      <a:r>
                        <a:rPr sz="1000" b="1" spc="-5" dirty="0">
                          <a:latin typeface="Arial"/>
                          <a:cs typeface="Arial"/>
                        </a:rPr>
                        <a:t>E</a:t>
                      </a:r>
                      <a:r>
                        <a:rPr sz="1000" b="1" spc="-15" dirty="0">
                          <a:latin typeface="Arial"/>
                          <a:cs typeface="Arial"/>
                        </a:rPr>
                        <a:t> </a:t>
                      </a:r>
                      <a:r>
                        <a:rPr sz="1000" b="1" spc="-5" dirty="0">
                          <a:latin typeface="Arial"/>
                          <a:cs typeface="Arial"/>
                        </a:rPr>
                        <a:t>series</a:t>
                      </a:r>
                      <a:r>
                        <a:rPr sz="1000" b="1" dirty="0">
                          <a:latin typeface="Arial"/>
                          <a:cs typeface="Arial"/>
                        </a:rPr>
                        <a:t> </a:t>
                      </a:r>
                      <a:r>
                        <a:rPr sz="1000" spc="-10" dirty="0">
                          <a:latin typeface="Arial"/>
                          <a:cs typeface="Arial"/>
                        </a:rPr>
                        <a:t>Air</a:t>
                      </a:r>
                      <a:r>
                        <a:rPr sz="1000" spc="-5" dirty="0">
                          <a:latin typeface="Arial"/>
                          <a:cs typeface="Arial"/>
                        </a:rPr>
                        <a:t> Handler</a:t>
                      </a:r>
                      <a:endParaRPr sz="1000">
                        <a:latin typeface="Arial"/>
                        <a:cs typeface="Arial"/>
                      </a:endParaRPr>
                    </a:p>
                  </a:txBody>
                  <a:tcPr marL="0" marR="0" marT="4635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0" marB="0">
                    <a:lnL w="12700">
                      <a:solidFill>
                        <a:srgbClr val="000000"/>
                      </a:solidFill>
                      <a:prstDash val="solid"/>
                    </a:lnL>
                    <a:lnR w="28575">
                      <a:solidFill>
                        <a:srgbClr val="8FB71F"/>
                      </a:solidFill>
                      <a:prstDash val="solid"/>
                    </a:lnR>
                    <a:lnT w="28575">
                      <a:solidFill>
                        <a:srgbClr val="8FB71F"/>
                      </a:solidFill>
                      <a:prstDash val="solid"/>
                    </a:lnT>
                    <a:lnB w="28575">
                      <a:solidFill>
                        <a:srgbClr val="8FB71F"/>
                      </a:solidFill>
                      <a:prstDash val="solid"/>
                    </a:lnB>
                  </a:tcPr>
                </a:tc>
                <a:extLst>
                  <a:ext uri="{0D108BD9-81ED-4DB2-BD59-A6C34878D82A}">
                    <a16:rowId xmlns:a16="http://schemas.microsoft.com/office/drawing/2014/main" val="10007"/>
                  </a:ext>
                </a:extLst>
              </a:tr>
              <a:tr h="243840">
                <a:tc>
                  <a:txBody>
                    <a:bodyPr/>
                    <a:lstStyle/>
                    <a:p>
                      <a:pPr marL="24130" algn="ctr">
                        <a:lnSpc>
                          <a:spcPct val="100000"/>
                        </a:lnSpc>
                        <a:spcBef>
                          <a:spcPts val="390"/>
                        </a:spcBef>
                      </a:pPr>
                      <a:r>
                        <a:rPr sz="1000" spc="-10" dirty="0">
                          <a:latin typeface="Arial"/>
                          <a:cs typeface="Arial"/>
                        </a:rPr>
                        <a:t>12</a:t>
                      </a:r>
                      <a:endParaRPr sz="1000">
                        <a:latin typeface="Arial"/>
                        <a:cs typeface="Arial"/>
                      </a:endParaRPr>
                    </a:p>
                  </a:txBody>
                  <a:tcPr marL="0" marR="0" marT="49530" marB="0">
                    <a:lnL w="28575">
                      <a:solidFill>
                        <a:srgbClr val="8FB71F"/>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4775">
                        <a:lnSpc>
                          <a:spcPct val="100000"/>
                        </a:lnSpc>
                        <a:spcBef>
                          <a:spcPts val="390"/>
                        </a:spcBef>
                      </a:pPr>
                      <a:r>
                        <a:rPr sz="1000" spc="-5" dirty="0">
                          <a:latin typeface="Arial"/>
                          <a:cs typeface="Arial"/>
                        </a:rPr>
                        <a:t>Cool</a:t>
                      </a:r>
                      <a:r>
                        <a:rPr sz="1000" spc="-15" dirty="0">
                          <a:latin typeface="Arial"/>
                          <a:cs typeface="Arial"/>
                        </a:rPr>
                        <a:t> </a:t>
                      </a:r>
                      <a:r>
                        <a:rPr sz="1000" dirty="0">
                          <a:latin typeface="Arial"/>
                          <a:cs typeface="Arial"/>
                        </a:rPr>
                        <a:t>only</a:t>
                      </a:r>
                      <a:r>
                        <a:rPr sz="1000" spc="-35" dirty="0">
                          <a:latin typeface="Arial"/>
                          <a:cs typeface="Arial"/>
                        </a:rPr>
                        <a:t> </a:t>
                      </a:r>
                      <a:r>
                        <a:rPr sz="1000" spc="-5" dirty="0">
                          <a:latin typeface="Arial"/>
                          <a:cs typeface="Arial"/>
                        </a:rPr>
                        <a:t>(G/G2)</a:t>
                      </a:r>
                      <a:endParaRPr sz="1000">
                        <a:latin typeface="Arial"/>
                        <a:cs typeface="Arial"/>
                      </a:endParaRPr>
                    </a:p>
                  </a:txBody>
                  <a:tcPr marL="0" marR="0" marT="4953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rowSpan="2">
                  <a:txBody>
                    <a:bodyPr/>
                    <a:lstStyle/>
                    <a:p>
                      <a:pPr>
                        <a:lnSpc>
                          <a:spcPct val="100000"/>
                        </a:lnSpc>
                        <a:spcBef>
                          <a:spcPts val="5"/>
                        </a:spcBef>
                      </a:pPr>
                      <a:endParaRPr sz="1100">
                        <a:latin typeface="Times New Roman"/>
                        <a:cs typeface="Times New Roman"/>
                      </a:endParaRPr>
                    </a:p>
                    <a:p>
                      <a:pPr marL="104775">
                        <a:lnSpc>
                          <a:spcPct val="100000"/>
                        </a:lnSpc>
                      </a:pPr>
                      <a:r>
                        <a:rPr sz="1000" spc="-10" dirty="0">
                          <a:latin typeface="Arial"/>
                          <a:cs typeface="Arial"/>
                        </a:rPr>
                        <a:t>AC </a:t>
                      </a:r>
                      <a:r>
                        <a:rPr sz="1000" dirty="0">
                          <a:latin typeface="Arial"/>
                          <a:cs typeface="Arial"/>
                        </a:rPr>
                        <a:t>only</a:t>
                      </a:r>
                      <a:r>
                        <a:rPr sz="1000" spc="-10" dirty="0">
                          <a:latin typeface="Arial"/>
                          <a:cs typeface="Arial"/>
                        </a:rPr>
                        <a:t> </a:t>
                      </a:r>
                      <a:r>
                        <a:rPr sz="1000" spc="-5" dirty="0">
                          <a:latin typeface="Arial"/>
                          <a:cs typeface="Arial"/>
                        </a:rPr>
                        <a:t>+</a:t>
                      </a:r>
                      <a:r>
                        <a:rPr sz="1000" spc="-15" dirty="0">
                          <a:latin typeface="Arial"/>
                          <a:cs typeface="Arial"/>
                        </a:rPr>
                        <a:t> </a:t>
                      </a:r>
                      <a:r>
                        <a:rPr sz="1000" b="1" spc="-5" dirty="0">
                          <a:latin typeface="Arial"/>
                          <a:cs typeface="Arial"/>
                        </a:rPr>
                        <a:t>E</a:t>
                      </a:r>
                      <a:r>
                        <a:rPr sz="1000" b="1" spc="5" dirty="0">
                          <a:latin typeface="Arial"/>
                          <a:cs typeface="Arial"/>
                        </a:rPr>
                        <a:t> </a:t>
                      </a:r>
                      <a:r>
                        <a:rPr sz="1000" b="1" spc="-5" dirty="0">
                          <a:latin typeface="Arial"/>
                          <a:cs typeface="Arial"/>
                        </a:rPr>
                        <a:t>series</a:t>
                      </a:r>
                      <a:r>
                        <a:rPr sz="1000" b="1" spc="-10" dirty="0">
                          <a:latin typeface="Arial"/>
                          <a:cs typeface="Arial"/>
                        </a:rPr>
                        <a:t> </a:t>
                      </a:r>
                      <a:r>
                        <a:rPr sz="1000" spc="-5" dirty="0">
                          <a:latin typeface="Arial"/>
                          <a:cs typeface="Arial"/>
                        </a:rPr>
                        <a:t>Air</a:t>
                      </a:r>
                      <a:r>
                        <a:rPr sz="1000" dirty="0">
                          <a:latin typeface="Arial"/>
                          <a:cs typeface="Arial"/>
                        </a:rPr>
                        <a:t> </a:t>
                      </a:r>
                      <a:r>
                        <a:rPr sz="1000" spc="-5" dirty="0">
                          <a:latin typeface="Arial"/>
                          <a:cs typeface="Arial"/>
                        </a:rPr>
                        <a:t>Handler</a:t>
                      </a:r>
                      <a:endParaRPr sz="1000">
                        <a:latin typeface="Arial"/>
                        <a:cs typeface="Arial"/>
                      </a:endParaRPr>
                    </a:p>
                  </a:txBody>
                  <a:tcPr marL="0" marR="0" marT="635" marB="0">
                    <a:lnL w="12700">
                      <a:solidFill>
                        <a:srgbClr val="000000"/>
                      </a:solidFill>
                      <a:prstDash val="solid"/>
                    </a:lnL>
                    <a:lnR w="12700">
                      <a:solidFill>
                        <a:srgbClr val="000000"/>
                      </a:solidFill>
                      <a:prstDash val="solid"/>
                    </a:lnR>
                    <a:lnT w="12700">
                      <a:solidFill>
                        <a:srgbClr val="000000"/>
                      </a:solidFill>
                      <a:prstDash val="solid"/>
                    </a:lnT>
                    <a:lnB w="28575">
                      <a:solidFill>
                        <a:srgbClr val="8FB71F"/>
                      </a:solidFill>
                      <a:prstDash val="solid"/>
                    </a:lnB>
                  </a:tcPr>
                </a:tc>
                <a:tc vMerge="1">
                  <a:txBody>
                    <a:bodyPr/>
                    <a:lstStyle/>
                    <a:p>
                      <a:endParaRPr/>
                    </a:p>
                  </a:txBody>
                  <a:tcPr marL="0" marR="0" marT="0" marB="0">
                    <a:lnL w="12700">
                      <a:solidFill>
                        <a:srgbClr val="000000"/>
                      </a:solidFill>
                      <a:prstDash val="solid"/>
                    </a:lnL>
                    <a:lnR w="28575">
                      <a:solidFill>
                        <a:srgbClr val="8FB71F"/>
                      </a:solidFill>
                      <a:prstDash val="solid"/>
                    </a:lnR>
                    <a:lnT w="28575">
                      <a:solidFill>
                        <a:srgbClr val="8FB71F"/>
                      </a:solidFill>
                      <a:prstDash val="solid"/>
                    </a:lnT>
                    <a:lnB w="28575">
                      <a:solidFill>
                        <a:srgbClr val="8FB71F"/>
                      </a:solidFill>
                      <a:prstDash val="solid"/>
                    </a:lnB>
                  </a:tcPr>
                </a:tc>
                <a:extLst>
                  <a:ext uri="{0D108BD9-81ED-4DB2-BD59-A6C34878D82A}">
                    <a16:rowId xmlns:a16="http://schemas.microsoft.com/office/drawing/2014/main" val="10008"/>
                  </a:ext>
                </a:extLst>
              </a:tr>
              <a:tr h="251459">
                <a:tc>
                  <a:txBody>
                    <a:bodyPr/>
                    <a:lstStyle/>
                    <a:p>
                      <a:pPr marL="24130" algn="ctr">
                        <a:lnSpc>
                          <a:spcPct val="100000"/>
                        </a:lnSpc>
                        <a:spcBef>
                          <a:spcPts val="390"/>
                        </a:spcBef>
                      </a:pPr>
                      <a:r>
                        <a:rPr sz="1000" spc="-10" dirty="0">
                          <a:latin typeface="Arial"/>
                          <a:cs typeface="Arial"/>
                        </a:rPr>
                        <a:t>13</a:t>
                      </a:r>
                      <a:endParaRPr sz="1000">
                        <a:latin typeface="Arial"/>
                        <a:cs typeface="Arial"/>
                      </a:endParaRPr>
                    </a:p>
                  </a:txBody>
                  <a:tcPr marL="0" marR="0" marT="49530" marB="0">
                    <a:lnL w="28575">
                      <a:solidFill>
                        <a:srgbClr val="8FB71F"/>
                      </a:solidFill>
                      <a:prstDash val="solid"/>
                    </a:lnL>
                    <a:lnR w="12700">
                      <a:solidFill>
                        <a:srgbClr val="000000"/>
                      </a:solidFill>
                      <a:prstDash val="solid"/>
                    </a:lnR>
                    <a:lnT w="12700">
                      <a:solidFill>
                        <a:srgbClr val="000000"/>
                      </a:solidFill>
                      <a:prstDash val="solid"/>
                    </a:lnT>
                    <a:lnB w="28575">
                      <a:solidFill>
                        <a:srgbClr val="8FB71F"/>
                      </a:solidFill>
                      <a:prstDash val="solid"/>
                    </a:lnB>
                  </a:tcPr>
                </a:tc>
                <a:tc>
                  <a:txBody>
                    <a:bodyPr/>
                    <a:lstStyle/>
                    <a:p>
                      <a:pPr marL="104775">
                        <a:lnSpc>
                          <a:spcPct val="100000"/>
                        </a:lnSpc>
                        <a:spcBef>
                          <a:spcPts val="390"/>
                        </a:spcBef>
                      </a:pPr>
                      <a:r>
                        <a:rPr sz="1000" spc="-5" dirty="0">
                          <a:latin typeface="Arial"/>
                          <a:cs typeface="Arial"/>
                        </a:rPr>
                        <a:t>Cool</a:t>
                      </a:r>
                      <a:r>
                        <a:rPr sz="1000" spc="-10" dirty="0">
                          <a:latin typeface="Arial"/>
                          <a:cs typeface="Arial"/>
                        </a:rPr>
                        <a:t> </a:t>
                      </a:r>
                      <a:r>
                        <a:rPr sz="1000" dirty="0">
                          <a:latin typeface="Arial"/>
                          <a:cs typeface="Arial"/>
                        </a:rPr>
                        <a:t>only</a:t>
                      </a:r>
                      <a:r>
                        <a:rPr sz="1000" spc="-30" dirty="0">
                          <a:latin typeface="Arial"/>
                          <a:cs typeface="Arial"/>
                        </a:rPr>
                        <a:t> </a:t>
                      </a:r>
                      <a:r>
                        <a:rPr sz="1000" spc="-5" dirty="0">
                          <a:latin typeface="Arial"/>
                          <a:cs typeface="Arial"/>
                        </a:rPr>
                        <a:t>(G/G2)</a:t>
                      </a:r>
                      <a:r>
                        <a:rPr sz="1000" dirty="0">
                          <a:latin typeface="Arial"/>
                          <a:cs typeface="Arial"/>
                        </a:rPr>
                        <a:t> </a:t>
                      </a:r>
                      <a:r>
                        <a:rPr sz="1000" spc="-5" dirty="0">
                          <a:latin typeface="Arial"/>
                          <a:cs typeface="Arial"/>
                        </a:rPr>
                        <a:t>+</a:t>
                      </a:r>
                      <a:r>
                        <a:rPr sz="1000" spc="-30" dirty="0">
                          <a:latin typeface="Arial"/>
                          <a:cs typeface="Arial"/>
                        </a:rPr>
                        <a:t> </a:t>
                      </a:r>
                      <a:r>
                        <a:rPr sz="1000" spc="15" dirty="0">
                          <a:latin typeface="Arial"/>
                          <a:cs typeface="Arial"/>
                        </a:rPr>
                        <a:t>W2</a:t>
                      </a:r>
                      <a:endParaRPr sz="1000">
                        <a:latin typeface="Arial"/>
                        <a:cs typeface="Arial"/>
                      </a:endParaRPr>
                    </a:p>
                  </a:txBody>
                  <a:tcPr marL="0" marR="0" marT="49530" marB="0">
                    <a:lnL w="12700">
                      <a:solidFill>
                        <a:srgbClr val="000000"/>
                      </a:solidFill>
                      <a:prstDash val="solid"/>
                    </a:lnL>
                    <a:lnR w="12700">
                      <a:solidFill>
                        <a:srgbClr val="000000"/>
                      </a:solidFill>
                      <a:prstDash val="solid"/>
                    </a:lnR>
                    <a:lnT w="12700">
                      <a:solidFill>
                        <a:srgbClr val="000000"/>
                      </a:solidFill>
                      <a:prstDash val="solid"/>
                    </a:lnT>
                    <a:lnB w="28575">
                      <a:solidFill>
                        <a:srgbClr val="8FB71F"/>
                      </a:solidFill>
                      <a:prstDash val="solid"/>
                    </a:lnB>
                  </a:tcPr>
                </a:tc>
                <a:tc vMerge="1">
                  <a:txBody>
                    <a:bodyPr/>
                    <a:lstStyle/>
                    <a:p>
                      <a:endParaRPr/>
                    </a:p>
                  </a:txBody>
                  <a:tcPr marL="0" marR="0" marT="635" marB="0">
                    <a:lnL w="12700">
                      <a:solidFill>
                        <a:srgbClr val="000000"/>
                      </a:solidFill>
                      <a:prstDash val="solid"/>
                    </a:lnL>
                    <a:lnR w="12700">
                      <a:solidFill>
                        <a:srgbClr val="000000"/>
                      </a:solidFill>
                      <a:prstDash val="solid"/>
                    </a:lnR>
                    <a:lnT w="12700">
                      <a:solidFill>
                        <a:srgbClr val="000000"/>
                      </a:solidFill>
                      <a:prstDash val="solid"/>
                    </a:lnT>
                    <a:lnB w="28575">
                      <a:solidFill>
                        <a:srgbClr val="8FB71F"/>
                      </a:solidFill>
                      <a:prstDash val="solid"/>
                    </a:lnB>
                  </a:tcPr>
                </a:tc>
                <a:tc vMerge="1">
                  <a:txBody>
                    <a:bodyPr/>
                    <a:lstStyle/>
                    <a:p>
                      <a:endParaRPr/>
                    </a:p>
                  </a:txBody>
                  <a:tcPr marL="0" marR="0" marT="0" marB="0">
                    <a:lnL w="12700">
                      <a:solidFill>
                        <a:srgbClr val="000000"/>
                      </a:solidFill>
                      <a:prstDash val="solid"/>
                    </a:lnL>
                    <a:lnR w="28575">
                      <a:solidFill>
                        <a:srgbClr val="8FB71F"/>
                      </a:solidFill>
                      <a:prstDash val="solid"/>
                    </a:lnR>
                    <a:lnT w="28575">
                      <a:solidFill>
                        <a:srgbClr val="8FB71F"/>
                      </a:solidFill>
                      <a:prstDash val="solid"/>
                    </a:lnT>
                    <a:lnB w="28575">
                      <a:solidFill>
                        <a:srgbClr val="8FB71F"/>
                      </a:solidFill>
                      <a:prstDash val="solid"/>
                    </a:lnB>
                  </a:tcPr>
                </a:tc>
                <a:extLst>
                  <a:ext uri="{0D108BD9-81ED-4DB2-BD59-A6C34878D82A}">
                    <a16:rowId xmlns:a16="http://schemas.microsoft.com/office/drawing/2014/main" val="10009"/>
                  </a:ext>
                </a:extLst>
              </a:tr>
            </a:tbl>
          </a:graphicData>
        </a:graphic>
      </p:graphicFrame>
      <p:sp>
        <p:nvSpPr>
          <p:cNvPr id="7" name="object 7"/>
          <p:cNvSpPr txBox="1"/>
          <p:nvPr/>
        </p:nvSpPr>
        <p:spPr>
          <a:xfrm>
            <a:off x="3403093" y="3527552"/>
            <a:ext cx="5993765" cy="927818"/>
          </a:xfrm>
          <a:prstGeom prst="rect">
            <a:avLst/>
          </a:prstGeom>
        </p:spPr>
        <p:txBody>
          <a:bodyPr vert="horz" wrap="square" lIns="0" tIns="12065" rIns="0" bIns="0" rtlCol="0">
            <a:spAutoFit/>
          </a:bodyPr>
          <a:lstStyle/>
          <a:p>
            <a:pPr marL="12700">
              <a:spcBef>
                <a:spcPts val="95"/>
              </a:spcBef>
            </a:pPr>
            <a:r>
              <a:rPr sz="1000" spc="-5" dirty="0">
                <a:solidFill>
                  <a:srgbClr val="C00000"/>
                </a:solidFill>
                <a:latin typeface="Calibri Light"/>
                <a:cs typeface="Calibri Light"/>
              </a:rPr>
              <a:t>REMARKS:</a:t>
            </a:r>
            <a:endParaRPr sz="1000">
              <a:latin typeface="Calibri Light"/>
              <a:cs typeface="Calibri Light"/>
            </a:endParaRPr>
          </a:p>
          <a:p>
            <a:pPr marL="12700">
              <a:lnSpc>
                <a:spcPts val="1190"/>
              </a:lnSpc>
            </a:pPr>
            <a:r>
              <a:rPr sz="1000" spc="-5" dirty="0">
                <a:latin typeface="Calibri Light"/>
                <a:cs typeface="Calibri Light"/>
              </a:rPr>
              <a:t>No output from</a:t>
            </a:r>
            <a:r>
              <a:rPr sz="1000" spc="5" dirty="0">
                <a:latin typeface="Calibri Light"/>
                <a:cs typeface="Calibri Light"/>
              </a:rPr>
              <a:t> </a:t>
            </a:r>
            <a:r>
              <a:rPr sz="1000" spc="-5" dirty="0">
                <a:latin typeface="Calibri Light"/>
                <a:cs typeface="Calibri Light"/>
              </a:rPr>
              <a:t>EST01</a:t>
            </a:r>
            <a:r>
              <a:rPr sz="1000" dirty="0">
                <a:latin typeface="Calibri Light"/>
                <a:cs typeface="Calibri Light"/>
              </a:rPr>
              <a:t> </a:t>
            </a:r>
            <a:r>
              <a:rPr sz="1000" spc="-5" dirty="0">
                <a:latin typeface="Calibri Light"/>
                <a:cs typeface="Calibri Light"/>
              </a:rPr>
              <a:t>at O</a:t>
            </a:r>
            <a:r>
              <a:rPr sz="1000" spc="10" dirty="0">
                <a:latin typeface="Calibri Light"/>
                <a:cs typeface="Calibri Light"/>
              </a:rPr>
              <a:t> </a:t>
            </a:r>
            <a:r>
              <a:rPr sz="1000" spc="-5" dirty="0">
                <a:latin typeface="Calibri Light"/>
                <a:cs typeface="Calibri Light"/>
              </a:rPr>
              <a:t>terminal if</a:t>
            </a:r>
            <a:r>
              <a:rPr sz="1000" dirty="0">
                <a:latin typeface="Calibri Light"/>
                <a:cs typeface="Calibri Light"/>
              </a:rPr>
              <a:t> </a:t>
            </a:r>
            <a:r>
              <a:rPr sz="1000" spc="-5" dirty="0">
                <a:latin typeface="Calibri Light"/>
                <a:cs typeface="Calibri Light"/>
              </a:rPr>
              <a:t>select</a:t>
            </a:r>
            <a:r>
              <a:rPr sz="1000" dirty="0">
                <a:latin typeface="Calibri Light"/>
                <a:cs typeface="Calibri Light"/>
              </a:rPr>
              <a:t> </a:t>
            </a:r>
            <a:r>
              <a:rPr sz="1000" spc="-5" dirty="0">
                <a:latin typeface="Calibri Light"/>
                <a:cs typeface="Calibri Light"/>
              </a:rPr>
              <a:t>Type</a:t>
            </a:r>
            <a:r>
              <a:rPr sz="1000" dirty="0">
                <a:latin typeface="Calibri Light"/>
                <a:cs typeface="Calibri Light"/>
              </a:rPr>
              <a:t> </a:t>
            </a:r>
            <a:r>
              <a:rPr sz="1000" spc="-5" dirty="0">
                <a:latin typeface="Calibri Light"/>
                <a:cs typeface="Calibri Light"/>
              </a:rPr>
              <a:t>8</a:t>
            </a:r>
            <a:r>
              <a:rPr sz="1000" spc="10" dirty="0">
                <a:latin typeface="Calibri Light"/>
                <a:cs typeface="Calibri Light"/>
              </a:rPr>
              <a:t> </a:t>
            </a:r>
            <a:r>
              <a:rPr sz="1000" spc="-5" dirty="0">
                <a:latin typeface="Calibri Light"/>
                <a:cs typeface="Calibri Light"/>
              </a:rPr>
              <a:t>~ </a:t>
            </a:r>
            <a:r>
              <a:rPr sz="1000" dirty="0">
                <a:latin typeface="Calibri Light"/>
                <a:cs typeface="Calibri Light"/>
              </a:rPr>
              <a:t>13.</a:t>
            </a:r>
            <a:endParaRPr sz="1000">
              <a:latin typeface="Calibri Light"/>
              <a:cs typeface="Calibri Light"/>
            </a:endParaRPr>
          </a:p>
          <a:p>
            <a:pPr marL="12700" marR="5080">
              <a:lnSpc>
                <a:spcPts val="1200"/>
              </a:lnSpc>
              <a:spcBef>
                <a:spcPts val="30"/>
              </a:spcBef>
            </a:pPr>
            <a:r>
              <a:rPr sz="1000" spc="-5" dirty="0">
                <a:latin typeface="Calibri Light"/>
                <a:cs typeface="Calibri Light"/>
              </a:rPr>
              <a:t>Type</a:t>
            </a:r>
            <a:r>
              <a:rPr sz="1000" spc="5" dirty="0">
                <a:latin typeface="Calibri Light"/>
                <a:cs typeface="Calibri Light"/>
              </a:rPr>
              <a:t> </a:t>
            </a:r>
            <a:r>
              <a:rPr sz="1000" spc="-5" dirty="0">
                <a:latin typeface="Calibri Light"/>
                <a:cs typeface="Calibri Light"/>
              </a:rPr>
              <a:t>6</a:t>
            </a:r>
            <a:r>
              <a:rPr sz="1000" spc="5" dirty="0">
                <a:latin typeface="Calibri Light"/>
                <a:cs typeface="Calibri Light"/>
              </a:rPr>
              <a:t> </a:t>
            </a:r>
            <a:r>
              <a:rPr sz="1000" spc="-10" dirty="0">
                <a:latin typeface="Calibri Light"/>
                <a:cs typeface="Calibri Light"/>
              </a:rPr>
              <a:t>can</a:t>
            </a:r>
            <a:r>
              <a:rPr sz="1000" spc="20" dirty="0">
                <a:latin typeface="Calibri Light"/>
                <a:cs typeface="Calibri Light"/>
              </a:rPr>
              <a:t> </a:t>
            </a:r>
            <a:r>
              <a:rPr sz="1000" spc="-5" dirty="0">
                <a:latin typeface="Calibri Light"/>
                <a:cs typeface="Calibri Light"/>
              </a:rPr>
              <a:t>be</a:t>
            </a:r>
            <a:r>
              <a:rPr sz="1000" spc="5" dirty="0">
                <a:latin typeface="Calibri Light"/>
                <a:cs typeface="Calibri Light"/>
              </a:rPr>
              <a:t> </a:t>
            </a:r>
            <a:r>
              <a:rPr sz="1000" spc="-5" dirty="0">
                <a:latin typeface="Calibri Light"/>
                <a:cs typeface="Calibri Light"/>
              </a:rPr>
              <a:t>used</a:t>
            </a:r>
            <a:r>
              <a:rPr sz="1000" spc="5" dirty="0">
                <a:latin typeface="Calibri Light"/>
                <a:cs typeface="Calibri Light"/>
              </a:rPr>
              <a:t> </a:t>
            </a:r>
            <a:r>
              <a:rPr sz="1000" spc="-5" dirty="0">
                <a:latin typeface="Calibri Light"/>
                <a:cs typeface="Calibri Light"/>
              </a:rPr>
              <a:t>as</a:t>
            </a:r>
            <a:r>
              <a:rPr sz="1000" spc="10" dirty="0">
                <a:latin typeface="Calibri Light"/>
                <a:cs typeface="Calibri Light"/>
              </a:rPr>
              <a:t> </a:t>
            </a:r>
            <a:r>
              <a:rPr sz="1000" spc="-5" dirty="0">
                <a:latin typeface="Calibri Light"/>
                <a:cs typeface="Calibri Light"/>
              </a:rPr>
              <a:t>a</a:t>
            </a:r>
            <a:r>
              <a:rPr sz="1000" spc="5" dirty="0">
                <a:latin typeface="Calibri Light"/>
                <a:cs typeface="Calibri Light"/>
              </a:rPr>
              <a:t> </a:t>
            </a:r>
            <a:r>
              <a:rPr sz="1000" spc="-5" dirty="0">
                <a:latin typeface="Calibri Light"/>
                <a:cs typeface="Calibri Light"/>
              </a:rPr>
              <a:t>BACKUP</a:t>
            </a:r>
            <a:r>
              <a:rPr sz="1000" spc="10" dirty="0">
                <a:latin typeface="Calibri Light"/>
                <a:cs typeface="Calibri Light"/>
              </a:rPr>
              <a:t> </a:t>
            </a:r>
            <a:r>
              <a:rPr sz="1000" spc="-5" dirty="0">
                <a:latin typeface="Calibri Light"/>
                <a:cs typeface="Calibri Light"/>
              </a:rPr>
              <a:t>for</a:t>
            </a:r>
            <a:r>
              <a:rPr sz="1000" spc="10" dirty="0">
                <a:latin typeface="Calibri Light"/>
                <a:cs typeface="Calibri Light"/>
              </a:rPr>
              <a:t> </a:t>
            </a:r>
            <a:r>
              <a:rPr sz="1000" spc="-10" dirty="0">
                <a:latin typeface="Calibri Light"/>
                <a:cs typeface="Calibri Light"/>
              </a:rPr>
              <a:t>heat</a:t>
            </a:r>
            <a:r>
              <a:rPr sz="1000" dirty="0">
                <a:latin typeface="Calibri Light"/>
                <a:cs typeface="Calibri Light"/>
              </a:rPr>
              <a:t> </a:t>
            </a:r>
            <a:r>
              <a:rPr sz="1000" spc="-5" dirty="0">
                <a:latin typeface="Calibri Light"/>
                <a:cs typeface="Calibri Light"/>
              </a:rPr>
              <a:t>pump</a:t>
            </a:r>
            <a:r>
              <a:rPr sz="1000" spc="10" dirty="0">
                <a:latin typeface="Calibri Light"/>
                <a:cs typeface="Calibri Light"/>
              </a:rPr>
              <a:t> </a:t>
            </a:r>
            <a:r>
              <a:rPr sz="1000" spc="-5" dirty="0">
                <a:latin typeface="Calibri Light"/>
                <a:cs typeface="Calibri Light"/>
              </a:rPr>
              <a:t>(Normal</a:t>
            </a:r>
            <a:r>
              <a:rPr sz="1000" spc="15" dirty="0">
                <a:latin typeface="Calibri Light"/>
                <a:cs typeface="Calibri Light"/>
              </a:rPr>
              <a:t> </a:t>
            </a:r>
            <a:r>
              <a:rPr sz="1000" spc="-5" dirty="0">
                <a:latin typeface="Calibri Light"/>
                <a:cs typeface="Calibri Light"/>
              </a:rPr>
              <a:t>O</a:t>
            </a:r>
            <a:r>
              <a:rPr sz="1000" dirty="0">
                <a:latin typeface="Calibri Light"/>
                <a:cs typeface="Calibri Light"/>
              </a:rPr>
              <a:t> </a:t>
            </a:r>
            <a:r>
              <a:rPr sz="1000" spc="-5" dirty="0">
                <a:latin typeface="Calibri Light"/>
                <a:cs typeface="Calibri Light"/>
              </a:rPr>
              <a:t>signal</a:t>
            </a:r>
            <a:r>
              <a:rPr sz="1000" spc="20" dirty="0">
                <a:latin typeface="Calibri Light"/>
                <a:cs typeface="Calibri Light"/>
              </a:rPr>
              <a:t> </a:t>
            </a:r>
            <a:r>
              <a:rPr sz="1000" spc="-5" dirty="0">
                <a:latin typeface="Calibri Light"/>
                <a:cs typeface="Calibri Light"/>
              </a:rPr>
              <a:t>output)</a:t>
            </a:r>
            <a:r>
              <a:rPr sz="1000" spc="5" dirty="0">
                <a:latin typeface="Calibri Light"/>
                <a:cs typeface="Calibri Light"/>
              </a:rPr>
              <a:t> </a:t>
            </a:r>
            <a:r>
              <a:rPr sz="1000" spc="-5" dirty="0">
                <a:latin typeface="Calibri Light"/>
                <a:cs typeface="Calibri Light"/>
              </a:rPr>
              <a:t>application</a:t>
            </a:r>
            <a:r>
              <a:rPr sz="1000" spc="10" dirty="0">
                <a:latin typeface="Calibri Light"/>
                <a:cs typeface="Calibri Light"/>
              </a:rPr>
              <a:t> </a:t>
            </a:r>
            <a:r>
              <a:rPr sz="1000" spc="-5" dirty="0">
                <a:latin typeface="Calibri Light"/>
                <a:cs typeface="Calibri Light"/>
              </a:rPr>
              <a:t>without</a:t>
            </a:r>
            <a:r>
              <a:rPr sz="1000" dirty="0">
                <a:latin typeface="Calibri Light"/>
                <a:cs typeface="Calibri Light"/>
              </a:rPr>
              <a:t> </a:t>
            </a:r>
            <a:r>
              <a:rPr sz="1000" spc="-5" dirty="0">
                <a:latin typeface="Calibri Light"/>
                <a:cs typeface="Calibri Light"/>
              </a:rPr>
              <a:t>two-stage</a:t>
            </a:r>
            <a:r>
              <a:rPr sz="1000" spc="5" dirty="0">
                <a:latin typeface="Calibri Light"/>
                <a:cs typeface="Calibri Light"/>
              </a:rPr>
              <a:t> </a:t>
            </a:r>
            <a:r>
              <a:rPr sz="1000" spc="-5" dirty="0">
                <a:latin typeface="Calibri Light"/>
                <a:cs typeface="Calibri Light"/>
              </a:rPr>
              <a:t>fan</a:t>
            </a:r>
            <a:r>
              <a:rPr sz="1000" spc="10" dirty="0">
                <a:latin typeface="Calibri Light"/>
                <a:cs typeface="Calibri Light"/>
              </a:rPr>
              <a:t> </a:t>
            </a:r>
            <a:r>
              <a:rPr sz="1000" spc="-5" dirty="0">
                <a:latin typeface="Calibri Light"/>
                <a:cs typeface="Calibri Light"/>
              </a:rPr>
              <a:t>control</a:t>
            </a:r>
            <a:r>
              <a:rPr sz="1000" dirty="0">
                <a:latin typeface="Calibri Light"/>
                <a:cs typeface="Calibri Light"/>
              </a:rPr>
              <a:t> </a:t>
            </a:r>
            <a:r>
              <a:rPr sz="1000" spc="-5" dirty="0">
                <a:latin typeface="Calibri Light"/>
                <a:cs typeface="Calibri Light"/>
              </a:rPr>
              <a:t>in </a:t>
            </a:r>
            <a:r>
              <a:rPr sz="1000" dirty="0">
                <a:latin typeface="Calibri Light"/>
                <a:cs typeface="Calibri Light"/>
              </a:rPr>
              <a:t> </a:t>
            </a:r>
            <a:r>
              <a:rPr sz="1000" spc="-5" dirty="0">
                <a:latin typeface="Calibri Light"/>
                <a:cs typeface="Calibri Light"/>
              </a:rPr>
              <a:t>cooling.</a:t>
            </a:r>
            <a:endParaRPr sz="1000">
              <a:latin typeface="Calibri Light"/>
              <a:cs typeface="Calibri Light"/>
            </a:endParaRPr>
          </a:p>
          <a:p>
            <a:pPr>
              <a:spcBef>
                <a:spcPts val="10"/>
              </a:spcBef>
            </a:pPr>
            <a:endParaRPr sz="950">
              <a:latin typeface="Calibri Light"/>
              <a:cs typeface="Calibri Light"/>
            </a:endParaRPr>
          </a:p>
          <a:p>
            <a:pPr marL="12700">
              <a:tabLst>
                <a:tab pos="2311977" algn="l"/>
              </a:tabLst>
            </a:pPr>
            <a:r>
              <a:rPr sz="1000" spc="-5" dirty="0">
                <a:latin typeface="Calibri Light"/>
                <a:cs typeface="Calibri Light"/>
              </a:rPr>
              <a:t>ESI-</a:t>
            </a:r>
            <a:r>
              <a:rPr sz="1000" dirty="0">
                <a:latin typeface="Calibri Light"/>
                <a:cs typeface="Calibri Light"/>
              </a:rPr>
              <a:t> </a:t>
            </a:r>
            <a:r>
              <a:rPr sz="1000" spc="-5" dirty="0">
                <a:latin typeface="Calibri Light"/>
                <a:cs typeface="Calibri Light"/>
              </a:rPr>
              <a:t>Ecoer</a:t>
            </a:r>
            <a:r>
              <a:rPr sz="1000" spc="15" dirty="0">
                <a:latin typeface="Calibri Light"/>
                <a:cs typeface="Calibri Light"/>
              </a:rPr>
              <a:t> </a:t>
            </a:r>
            <a:r>
              <a:rPr sz="1000" spc="-5" dirty="0">
                <a:latin typeface="Calibri Light"/>
                <a:cs typeface="Calibri Light"/>
              </a:rPr>
              <a:t>Smart</a:t>
            </a:r>
            <a:r>
              <a:rPr sz="1000" spc="5" dirty="0">
                <a:latin typeface="Calibri Light"/>
                <a:cs typeface="Calibri Light"/>
              </a:rPr>
              <a:t> </a:t>
            </a:r>
            <a:r>
              <a:rPr sz="1000" spc="-5" dirty="0">
                <a:latin typeface="Calibri Light"/>
                <a:cs typeface="Calibri Light"/>
              </a:rPr>
              <a:t>Inverter</a:t>
            </a:r>
            <a:r>
              <a:rPr sz="1000" dirty="0">
                <a:latin typeface="Calibri Light"/>
                <a:cs typeface="Calibri Light"/>
              </a:rPr>
              <a:t> </a:t>
            </a:r>
            <a:r>
              <a:rPr sz="1000" spc="-5" dirty="0">
                <a:latin typeface="Calibri Light"/>
                <a:cs typeface="Calibri Light"/>
              </a:rPr>
              <a:t>condensing</a:t>
            </a:r>
            <a:r>
              <a:rPr sz="1000" spc="70" dirty="0">
                <a:latin typeface="Calibri Light"/>
                <a:cs typeface="Calibri Light"/>
              </a:rPr>
              <a:t> </a:t>
            </a:r>
            <a:r>
              <a:rPr sz="1000" spc="-5" dirty="0">
                <a:latin typeface="Calibri Light"/>
                <a:cs typeface="Calibri Light"/>
              </a:rPr>
              <a:t>unit	*</a:t>
            </a:r>
            <a:r>
              <a:rPr sz="1000" spc="-10" dirty="0">
                <a:latin typeface="Calibri Light"/>
                <a:cs typeface="Calibri Light"/>
              </a:rPr>
              <a:t> means</a:t>
            </a:r>
            <a:r>
              <a:rPr sz="1000" spc="5" dirty="0">
                <a:latin typeface="Calibri Light"/>
                <a:cs typeface="Calibri Light"/>
              </a:rPr>
              <a:t> </a:t>
            </a:r>
            <a:r>
              <a:rPr sz="1000" spc="-5" dirty="0">
                <a:latin typeface="Calibri Light"/>
                <a:cs typeface="Calibri Light"/>
              </a:rPr>
              <a:t>optional</a:t>
            </a:r>
            <a:r>
              <a:rPr sz="1000" spc="50" dirty="0">
                <a:latin typeface="Calibri Light"/>
                <a:cs typeface="Calibri Light"/>
              </a:rPr>
              <a:t> </a:t>
            </a:r>
            <a:r>
              <a:rPr sz="1000" spc="-5" dirty="0">
                <a:latin typeface="Calibri Light"/>
                <a:cs typeface="Calibri Light"/>
              </a:rPr>
              <a:t>connection</a:t>
            </a:r>
            <a:endParaRPr sz="1000">
              <a:latin typeface="Calibri Light"/>
              <a:cs typeface="Calibri Light"/>
            </a:endParaRPr>
          </a:p>
        </p:txBody>
      </p:sp>
      <p:sp>
        <p:nvSpPr>
          <p:cNvPr id="8" name="object 8"/>
          <p:cNvSpPr txBox="1"/>
          <p:nvPr/>
        </p:nvSpPr>
        <p:spPr>
          <a:xfrm>
            <a:off x="3398520" y="4899152"/>
            <a:ext cx="1356360" cy="258404"/>
          </a:xfrm>
          <a:prstGeom prst="rect">
            <a:avLst/>
          </a:prstGeom>
        </p:spPr>
        <p:txBody>
          <a:bodyPr vert="horz" wrap="square" lIns="0" tIns="12065" rIns="0" bIns="0" rtlCol="0">
            <a:spAutoFit/>
          </a:bodyPr>
          <a:lstStyle/>
          <a:p>
            <a:pPr marL="12700">
              <a:spcBef>
                <a:spcPts val="95"/>
              </a:spcBef>
            </a:pPr>
            <a:r>
              <a:rPr sz="1600" b="1" spc="-10" dirty="0">
                <a:latin typeface="Cambria"/>
                <a:cs typeface="Cambria"/>
              </a:rPr>
              <a:t>4.3</a:t>
            </a:r>
            <a:r>
              <a:rPr sz="1600" b="1" spc="-45" dirty="0">
                <a:latin typeface="Cambria"/>
                <a:cs typeface="Cambria"/>
              </a:rPr>
              <a:t> </a:t>
            </a:r>
            <a:r>
              <a:rPr sz="1600" b="1" spc="-5" dirty="0">
                <a:latin typeface="Cambria"/>
                <a:cs typeface="Cambria"/>
              </a:rPr>
              <a:t>Grounding</a:t>
            </a:r>
            <a:endParaRPr sz="1600">
              <a:latin typeface="Cambria"/>
              <a:cs typeface="Cambria"/>
            </a:endParaRPr>
          </a:p>
        </p:txBody>
      </p:sp>
      <p:sp>
        <p:nvSpPr>
          <p:cNvPr id="9" name="object 9"/>
          <p:cNvSpPr txBox="1"/>
          <p:nvPr/>
        </p:nvSpPr>
        <p:spPr>
          <a:xfrm>
            <a:off x="3408173" y="5193792"/>
            <a:ext cx="6391910" cy="525144"/>
          </a:xfrm>
          <a:prstGeom prst="rect">
            <a:avLst/>
          </a:prstGeom>
          <a:solidFill>
            <a:srgbClr val="D9D9D9"/>
          </a:solidFill>
        </p:spPr>
        <p:txBody>
          <a:bodyPr vert="horz" wrap="square" lIns="0" tIns="40005" rIns="0" bIns="0" rtlCol="0">
            <a:spAutoFit/>
          </a:bodyPr>
          <a:lstStyle/>
          <a:p>
            <a:pPr marL="90803">
              <a:spcBef>
                <a:spcPts val="315"/>
              </a:spcBef>
            </a:pPr>
            <a:r>
              <a:rPr sz="1050" b="1" spc="-5" dirty="0">
                <a:latin typeface="Cambria"/>
                <a:cs typeface="Cambria"/>
              </a:rPr>
              <a:t>WARNING</a:t>
            </a:r>
            <a:endParaRPr sz="1050">
              <a:latin typeface="Cambria"/>
              <a:cs typeface="Cambria"/>
            </a:endParaRPr>
          </a:p>
          <a:p>
            <a:pPr marL="90803"/>
            <a:r>
              <a:rPr sz="1050" dirty="0">
                <a:latin typeface="Cambria"/>
                <a:cs typeface="Cambria"/>
              </a:rPr>
              <a:t>The</a:t>
            </a:r>
            <a:r>
              <a:rPr sz="1050" spc="-20" dirty="0">
                <a:latin typeface="Cambria"/>
                <a:cs typeface="Cambria"/>
              </a:rPr>
              <a:t> </a:t>
            </a:r>
            <a:r>
              <a:rPr sz="1050" dirty="0">
                <a:latin typeface="Cambria"/>
                <a:cs typeface="Cambria"/>
              </a:rPr>
              <a:t>unit</a:t>
            </a:r>
            <a:r>
              <a:rPr sz="1050" spc="-5" dirty="0">
                <a:latin typeface="Cambria"/>
                <a:cs typeface="Cambria"/>
              </a:rPr>
              <a:t> must </a:t>
            </a:r>
            <a:r>
              <a:rPr sz="1050" dirty="0">
                <a:latin typeface="Cambria"/>
                <a:cs typeface="Cambria"/>
              </a:rPr>
              <a:t>be</a:t>
            </a:r>
            <a:r>
              <a:rPr sz="1050" spc="-5" dirty="0">
                <a:latin typeface="Cambria"/>
                <a:cs typeface="Cambria"/>
              </a:rPr>
              <a:t> permanently</a:t>
            </a:r>
            <a:r>
              <a:rPr sz="1050" spc="-10" dirty="0">
                <a:latin typeface="Cambria"/>
                <a:cs typeface="Cambria"/>
              </a:rPr>
              <a:t> </a:t>
            </a:r>
            <a:r>
              <a:rPr sz="1050" spc="-5" dirty="0">
                <a:latin typeface="Cambria"/>
                <a:cs typeface="Cambria"/>
              </a:rPr>
              <a:t>grounded.</a:t>
            </a:r>
            <a:endParaRPr sz="1050">
              <a:latin typeface="Cambria"/>
              <a:cs typeface="Cambria"/>
            </a:endParaRPr>
          </a:p>
          <a:p>
            <a:pPr marL="90803">
              <a:spcBef>
                <a:spcPts val="15"/>
              </a:spcBef>
            </a:pPr>
            <a:r>
              <a:rPr sz="1050" spc="-5" dirty="0">
                <a:latin typeface="Cambria"/>
                <a:cs typeface="Cambria"/>
              </a:rPr>
              <a:t>Failure</a:t>
            </a:r>
            <a:r>
              <a:rPr sz="1050" dirty="0">
                <a:latin typeface="Cambria"/>
                <a:cs typeface="Cambria"/>
              </a:rPr>
              <a:t> </a:t>
            </a:r>
            <a:r>
              <a:rPr sz="1050" spc="-5" dirty="0">
                <a:latin typeface="Cambria"/>
                <a:cs typeface="Cambria"/>
              </a:rPr>
              <a:t>to</a:t>
            </a:r>
            <a:r>
              <a:rPr sz="1050" spc="5" dirty="0">
                <a:latin typeface="Cambria"/>
                <a:cs typeface="Cambria"/>
              </a:rPr>
              <a:t> </a:t>
            </a:r>
            <a:r>
              <a:rPr sz="1050" dirty="0">
                <a:latin typeface="Cambria"/>
                <a:cs typeface="Cambria"/>
              </a:rPr>
              <a:t>do</a:t>
            </a:r>
            <a:r>
              <a:rPr sz="1050" spc="-10" dirty="0">
                <a:latin typeface="Cambria"/>
                <a:cs typeface="Cambria"/>
              </a:rPr>
              <a:t> </a:t>
            </a:r>
            <a:r>
              <a:rPr sz="1050" dirty="0">
                <a:latin typeface="Cambria"/>
                <a:cs typeface="Cambria"/>
              </a:rPr>
              <a:t>so</a:t>
            </a:r>
            <a:r>
              <a:rPr sz="1050" spc="5" dirty="0">
                <a:latin typeface="Cambria"/>
                <a:cs typeface="Cambria"/>
              </a:rPr>
              <a:t> </a:t>
            </a:r>
            <a:r>
              <a:rPr sz="1050" spc="-5" dirty="0">
                <a:latin typeface="Cambria"/>
                <a:cs typeface="Cambria"/>
              </a:rPr>
              <a:t>can</a:t>
            </a:r>
            <a:r>
              <a:rPr sz="1050" dirty="0">
                <a:latin typeface="Cambria"/>
                <a:cs typeface="Cambria"/>
              </a:rPr>
              <a:t> result </a:t>
            </a:r>
            <a:r>
              <a:rPr sz="1050" spc="-10" dirty="0">
                <a:latin typeface="Cambria"/>
                <a:cs typeface="Cambria"/>
              </a:rPr>
              <a:t>in</a:t>
            </a:r>
            <a:r>
              <a:rPr sz="1050" spc="5" dirty="0">
                <a:latin typeface="Cambria"/>
                <a:cs typeface="Cambria"/>
              </a:rPr>
              <a:t> </a:t>
            </a:r>
            <a:r>
              <a:rPr sz="1050" spc="-5" dirty="0">
                <a:latin typeface="Cambria"/>
                <a:cs typeface="Cambria"/>
              </a:rPr>
              <a:t>electrical</a:t>
            </a:r>
            <a:r>
              <a:rPr sz="1050" dirty="0">
                <a:latin typeface="Cambria"/>
                <a:cs typeface="Cambria"/>
              </a:rPr>
              <a:t> shock </a:t>
            </a:r>
            <a:r>
              <a:rPr sz="1050" spc="-5" dirty="0">
                <a:latin typeface="Cambria"/>
                <a:cs typeface="Cambria"/>
              </a:rPr>
              <a:t>causing personal</a:t>
            </a:r>
            <a:r>
              <a:rPr sz="1050" dirty="0">
                <a:latin typeface="Cambria"/>
                <a:cs typeface="Cambria"/>
              </a:rPr>
              <a:t> </a:t>
            </a:r>
            <a:r>
              <a:rPr sz="1050" spc="-5" dirty="0">
                <a:latin typeface="Cambria"/>
                <a:cs typeface="Cambria"/>
              </a:rPr>
              <a:t>injury </a:t>
            </a:r>
            <a:r>
              <a:rPr sz="1050" dirty="0">
                <a:latin typeface="Cambria"/>
                <a:cs typeface="Cambria"/>
              </a:rPr>
              <a:t>or</a:t>
            </a:r>
            <a:r>
              <a:rPr sz="1050" spc="-5" dirty="0">
                <a:latin typeface="Cambria"/>
                <a:cs typeface="Cambria"/>
              </a:rPr>
              <a:t> </a:t>
            </a:r>
            <a:r>
              <a:rPr sz="1050" dirty="0">
                <a:latin typeface="Cambria"/>
                <a:cs typeface="Cambria"/>
              </a:rPr>
              <a:t>death.</a:t>
            </a:r>
            <a:endParaRPr sz="1050">
              <a:latin typeface="Cambria"/>
              <a:cs typeface="Cambria"/>
            </a:endParaRPr>
          </a:p>
        </p:txBody>
      </p:sp>
      <p:sp>
        <p:nvSpPr>
          <p:cNvPr id="13" name="object 13"/>
          <p:cNvSpPr/>
          <p:nvPr/>
        </p:nvSpPr>
        <p:spPr>
          <a:xfrm>
            <a:off x="3413762" y="-780089"/>
            <a:ext cx="6388100"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a:p>
        </p:txBody>
      </p:sp>
      <p:sp>
        <p:nvSpPr>
          <p:cNvPr id="14" name="object 14"/>
          <p:cNvSpPr txBox="1">
            <a:spLocks noGrp="1"/>
          </p:cNvSpPr>
          <p:nvPr>
            <p:ph type="ftr" sz="quarter" idx="5"/>
          </p:nvPr>
        </p:nvSpPr>
        <p:spPr>
          <a:xfrm>
            <a:off x="554394" y="10654045"/>
            <a:ext cx="9871461" cy="128240"/>
          </a:xfrm>
          <a:prstGeom prst="rect">
            <a:avLst/>
          </a:prstGeom>
        </p:spPr>
        <p:txBody>
          <a:bodyPr vert="horz" wrap="square" lIns="0" tIns="0" rIns="0" bIns="0" rtlCol="0">
            <a:spAutoFit/>
          </a:bodyPr>
          <a:lstStyle/>
          <a:p>
            <a:pPr marL="12700">
              <a:lnSpc>
                <a:spcPts val="955"/>
              </a:lnSpc>
            </a:pPr>
            <a:r>
              <a:rPr spc="-5" dirty="0"/>
              <a:t>Manufacturer</a:t>
            </a:r>
            <a:r>
              <a:rPr spc="10" dirty="0"/>
              <a:t> </a:t>
            </a:r>
            <a:r>
              <a:rPr spc="-5" dirty="0"/>
              <a:t>reserves</a:t>
            </a:r>
            <a:r>
              <a:rPr spc="10" dirty="0"/>
              <a:t> </a:t>
            </a:r>
            <a:r>
              <a:rPr dirty="0"/>
              <a:t>the</a:t>
            </a:r>
            <a:r>
              <a:rPr spc="10" dirty="0"/>
              <a:t> </a:t>
            </a:r>
            <a:r>
              <a:rPr dirty="0"/>
              <a:t>right</a:t>
            </a:r>
            <a:r>
              <a:rPr spc="15" dirty="0"/>
              <a:t> </a:t>
            </a:r>
            <a:r>
              <a:rPr spc="-5" dirty="0"/>
              <a:t>to</a:t>
            </a:r>
            <a:r>
              <a:rPr spc="5" dirty="0"/>
              <a:t> </a:t>
            </a:r>
            <a:r>
              <a:rPr spc="-5" dirty="0"/>
              <a:t>change</a:t>
            </a:r>
            <a:r>
              <a:rPr spc="10" dirty="0"/>
              <a:t> </a:t>
            </a:r>
            <a:r>
              <a:rPr spc="-5" dirty="0"/>
              <a:t>specifications</a:t>
            </a:r>
            <a:r>
              <a:rPr spc="15" dirty="0"/>
              <a:t> </a:t>
            </a:r>
            <a:r>
              <a:rPr spc="-5" dirty="0"/>
              <a:t>or</a:t>
            </a:r>
            <a:r>
              <a:rPr spc="10" dirty="0"/>
              <a:t> </a:t>
            </a:r>
            <a:r>
              <a:rPr spc="-5" dirty="0"/>
              <a:t>designs without</a:t>
            </a:r>
            <a:r>
              <a:rPr spc="15" dirty="0"/>
              <a:t> </a:t>
            </a:r>
            <a:r>
              <a:rPr spc="-5" dirty="0"/>
              <a:t>notice.</a:t>
            </a:r>
          </a:p>
        </p:txBody>
      </p:sp>
      <p:sp>
        <p:nvSpPr>
          <p:cNvPr id="15" name="object 15"/>
          <p:cNvSpPr txBox="1">
            <a:spLocks noGrp="1"/>
          </p:cNvSpPr>
          <p:nvPr>
            <p:ph type="dt" sz="half" idx="6"/>
          </p:nvPr>
        </p:nvSpPr>
        <p:spPr>
          <a:xfrm>
            <a:off x="16059043" y="10635756"/>
            <a:ext cx="1028886" cy="128240"/>
          </a:xfrm>
          <a:prstGeom prst="rect">
            <a:avLst/>
          </a:prstGeom>
        </p:spPr>
        <p:txBody>
          <a:bodyPr vert="horz" wrap="square" lIns="0" tIns="0" rIns="0" bIns="0" rtlCol="0">
            <a:spAutoFit/>
          </a:bodyPr>
          <a:lstStyle/>
          <a:p>
            <a:pPr marL="12700">
              <a:lnSpc>
                <a:spcPts val="955"/>
              </a:lnSpc>
            </a:pPr>
            <a:r>
              <a:rPr dirty="0"/>
              <a:t>10</a:t>
            </a:r>
            <a:r>
              <a:rPr spc="-5" dirty="0"/>
              <a:t>.</a:t>
            </a:r>
            <a:r>
              <a:rPr dirty="0"/>
              <a:t>2019</a:t>
            </a:r>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9041893" y="-981090"/>
            <a:ext cx="779145" cy="151323"/>
          </a:xfrm>
          <a:prstGeom prst="rect">
            <a:avLst/>
          </a:prstGeom>
        </p:spPr>
        <p:txBody>
          <a:bodyPr vert="horz" wrap="square" lIns="0" tIns="12700" rIns="0" bIns="0" rtlCol="0">
            <a:spAutoFit/>
          </a:bodyPr>
          <a:lstStyle/>
          <a:p>
            <a:pPr marL="12700">
              <a:spcBef>
                <a:spcPts val="100"/>
              </a:spcBef>
            </a:pPr>
            <a:r>
              <a:rPr sz="900" spc="-5" dirty="0">
                <a:latin typeface="Calibri Light"/>
                <a:cs typeface="Calibri Light"/>
                <a:hlinkClick r:id="rId2"/>
              </a:rPr>
              <a:t>www.ecoer.com</a:t>
            </a:r>
            <a:endParaRPr sz="900">
              <a:latin typeface="Calibri Light"/>
              <a:cs typeface="Calibri Light"/>
            </a:endParaRPr>
          </a:p>
        </p:txBody>
      </p:sp>
      <p:sp>
        <p:nvSpPr>
          <p:cNvPr id="3" name="object 3"/>
          <p:cNvSpPr txBox="1"/>
          <p:nvPr/>
        </p:nvSpPr>
        <p:spPr>
          <a:xfrm>
            <a:off x="3395474" y="-973469"/>
            <a:ext cx="1825625" cy="151323"/>
          </a:xfrm>
          <a:prstGeom prst="rect">
            <a:avLst/>
          </a:prstGeom>
        </p:spPr>
        <p:txBody>
          <a:bodyPr vert="horz" wrap="square" lIns="0" tIns="12700" rIns="0" bIns="0" rtlCol="0">
            <a:spAutoFit/>
          </a:bodyPr>
          <a:lstStyle/>
          <a:p>
            <a:pPr marL="12700">
              <a:spcBef>
                <a:spcPts val="100"/>
              </a:spcBef>
            </a:pPr>
            <a:r>
              <a:rPr sz="900" dirty="0">
                <a:latin typeface="Calibri Light"/>
                <a:cs typeface="Calibri Light"/>
              </a:rPr>
              <a:t>Air</a:t>
            </a:r>
            <a:r>
              <a:rPr sz="900" spc="-5" dirty="0">
                <a:latin typeface="Calibri Light"/>
                <a:cs typeface="Calibri Light"/>
              </a:rPr>
              <a:t> Handler</a:t>
            </a:r>
            <a:r>
              <a:rPr sz="900" dirty="0">
                <a:latin typeface="Calibri Light"/>
                <a:cs typeface="Calibri Light"/>
              </a:rPr>
              <a:t> Unit </a:t>
            </a:r>
            <a:r>
              <a:rPr sz="900" spc="-5" dirty="0">
                <a:latin typeface="Calibri Light"/>
                <a:cs typeface="Calibri Light"/>
              </a:rPr>
              <a:t>Installation</a:t>
            </a:r>
            <a:r>
              <a:rPr sz="900" dirty="0">
                <a:latin typeface="Calibri Light"/>
                <a:cs typeface="Calibri Light"/>
              </a:rPr>
              <a:t> </a:t>
            </a:r>
            <a:r>
              <a:rPr sz="900" spc="-5" dirty="0">
                <a:latin typeface="Calibri Light"/>
                <a:cs typeface="Calibri Light"/>
              </a:rPr>
              <a:t>Instruction</a:t>
            </a:r>
            <a:endParaRPr sz="900">
              <a:latin typeface="Calibri Light"/>
              <a:cs typeface="Calibri Light"/>
            </a:endParaRPr>
          </a:p>
        </p:txBody>
      </p:sp>
      <p:sp>
        <p:nvSpPr>
          <p:cNvPr id="4" name="object 4"/>
          <p:cNvSpPr txBox="1"/>
          <p:nvPr/>
        </p:nvSpPr>
        <p:spPr>
          <a:xfrm>
            <a:off x="6431279" y="-973469"/>
            <a:ext cx="298450" cy="151323"/>
          </a:xfrm>
          <a:prstGeom prst="rect">
            <a:avLst/>
          </a:prstGeom>
        </p:spPr>
        <p:txBody>
          <a:bodyPr vert="horz" wrap="square" lIns="0" tIns="12700" rIns="0" bIns="0" rtlCol="0">
            <a:spAutoFit/>
          </a:bodyPr>
          <a:lstStyle/>
          <a:p>
            <a:pPr marL="12700">
              <a:spcBef>
                <a:spcPts val="100"/>
              </a:spcBef>
            </a:pPr>
            <a:r>
              <a:rPr sz="900" dirty="0">
                <a:latin typeface="Calibri Light"/>
                <a:cs typeface="Calibri Light"/>
              </a:rPr>
              <a:t>1</a:t>
            </a:r>
            <a:r>
              <a:rPr sz="900" spc="-5" dirty="0">
                <a:latin typeface="Calibri Light"/>
                <a:cs typeface="Calibri Light"/>
              </a:rPr>
              <a:t>3/2</a:t>
            </a:r>
            <a:r>
              <a:rPr sz="900" dirty="0">
                <a:latin typeface="Calibri Light"/>
                <a:cs typeface="Calibri Light"/>
              </a:rPr>
              <a:t>0</a:t>
            </a:r>
            <a:endParaRPr sz="900">
              <a:latin typeface="Calibri Light"/>
              <a:cs typeface="Calibri Light"/>
            </a:endParaRPr>
          </a:p>
        </p:txBody>
      </p:sp>
      <p:sp>
        <p:nvSpPr>
          <p:cNvPr id="5" name="object 5"/>
          <p:cNvSpPr txBox="1"/>
          <p:nvPr/>
        </p:nvSpPr>
        <p:spPr>
          <a:xfrm>
            <a:off x="3398521" y="-726583"/>
            <a:ext cx="2030095" cy="258404"/>
          </a:xfrm>
          <a:prstGeom prst="rect">
            <a:avLst/>
          </a:prstGeom>
        </p:spPr>
        <p:txBody>
          <a:bodyPr vert="horz" wrap="square" lIns="0" tIns="12065" rIns="0" bIns="0" rtlCol="0">
            <a:spAutoFit/>
          </a:bodyPr>
          <a:lstStyle/>
          <a:p>
            <a:pPr marL="12700">
              <a:spcBef>
                <a:spcPts val="95"/>
              </a:spcBef>
            </a:pPr>
            <a:r>
              <a:rPr sz="1600" b="1" spc="-10" dirty="0">
                <a:latin typeface="Cambria"/>
                <a:cs typeface="Cambria"/>
              </a:rPr>
              <a:t>4.5</a:t>
            </a:r>
            <a:r>
              <a:rPr sz="1600" b="1" spc="5" dirty="0">
                <a:latin typeface="Cambria"/>
                <a:cs typeface="Cambria"/>
              </a:rPr>
              <a:t> </a:t>
            </a:r>
            <a:r>
              <a:rPr sz="1600" b="1" spc="-5" dirty="0">
                <a:latin typeface="Cambria"/>
                <a:cs typeface="Cambria"/>
              </a:rPr>
              <a:t>Electric</a:t>
            </a:r>
            <a:r>
              <a:rPr sz="1600" b="1" spc="-20" dirty="0">
                <a:latin typeface="Cambria"/>
                <a:cs typeface="Cambria"/>
              </a:rPr>
              <a:t> </a:t>
            </a:r>
            <a:r>
              <a:rPr sz="1600" b="1" spc="-5" dirty="0">
                <a:latin typeface="Cambria"/>
                <a:cs typeface="Cambria"/>
              </a:rPr>
              <a:t>Heat</a:t>
            </a:r>
            <a:r>
              <a:rPr sz="1600" b="1" spc="-35" dirty="0">
                <a:latin typeface="Cambria"/>
                <a:cs typeface="Cambria"/>
              </a:rPr>
              <a:t> </a:t>
            </a:r>
            <a:r>
              <a:rPr sz="1600" b="1" dirty="0">
                <a:latin typeface="Cambria"/>
                <a:cs typeface="Cambria"/>
              </a:rPr>
              <a:t>Data</a:t>
            </a:r>
            <a:endParaRPr sz="1600">
              <a:latin typeface="Cambria"/>
              <a:cs typeface="Cambria"/>
            </a:endParaRPr>
          </a:p>
        </p:txBody>
      </p:sp>
      <p:graphicFrame>
        <p:nvGraphicFramePr>
          <p:cNvPr id="6" name="object 6"/>
          <p:cNvGraphicFramePr>
            <a:graphicFrameLocks noGrp="1"/>
          </p:cNvGraphicFramePr>
          <p:nvPr/>
        </p:nvGraphicFramePr>
        <p:xfrm>
          <a:off x="3429510" y="838200"/>
          <a:ext cx="6360789" cy="2706618"/>
        </p:xfrm>
        <a:graphic>
          <a:graphicData uri="http://schemas.openxmlformats.org/drawingml/2006/table">
            <a:tbl>
              <a:tblPr firstRow="1" bandRow="1">
                <a:tableStyleId>{2D5ABB26-0587-4C30-8999-92F81FD0307C}</a:tableStyleId>
              </a:tblPr>
              <a:tblGrid>
                <a:gridCol w="757555">
                  <a:extLst>
                    <a:ext uri="{9D8B030D-6E8A-4147-A177-3AD203B41FA5}">
                      <a16:colId xmlns:a16="http://schemas.microsoft.com/office/drawing/2014/main" val="20000"/>
                    </a:ext>
                  </a:extLst>
                </a:gridCol>
                <a:gridCol w="563880">
                  <a:extLst>
                    <a:ext uri="{9D8B030D-6E8A-4147-A177-3AD203B41FA5}">
                      <a16:colId xmlns:a16="http://schemas.microsoft.com/office/drawing/2014/main" val="20001"/>
                    </a:ext>
                  </a:extLst>
                </a:gridCol>
                <a:gridCol w="781685">
                  <a:extLst>
                    <a:ext uri="{9D8B030D-6E8A-4147-A177-3AD203B41FA5}">
                      <a16:colId xmlns:a16="http://schemas.microsoft.com/office/drawing/2014/main" val="20002"/>
                    </a:ext>
                  </a:extLst>
                </a:gridCol>
                <a:gridCol w="577215">
                  <a:extLst>
                    <a:ext uri="{9D8B030D-6E8A-4147-A177-3AD203B41FA5}">
                      <a16:colId xmlns:a16="http://schemas.microsoft.com/office/drawing/2014/main" val="20003"/>
                    </a:ext>
                  </a:extLst>
                </a:gridCol>
                <a:gridCol w="577214">
                  <a:extLst>
                    <a:ext uri="{9D8B030D-6E8A-4147-A177-3AD203B41FA5}">
                      <a16:colId xmlns:a16="http://schemas.microsoft.com/office/drawing/2014/main" val="20004"/>
                    </a:ext>
                  </a:extLst>
                </a:gridCol>
                <a:gridCol w="720725">
                  <a:extLst>
                    <a:ext uri="{9D8B030D-6E8A-4147-A177-3AD203B41FA5}">
                      <a16:colId xmlns:a16="http://schemas.microsoft.com/office/drawing/2014/main" val="20005"/>
                    </a:ext>
                  </a:extLst>
                </a:gridCol>
                <a:gridCol w="721995">
                  <a:extLst>
                    <a:ext uri="{9D8B030D-6E8A-4147-A177-3AD203B41FA5}">
                      <a16:colId xmlns:a16="http://schemas.microsoft.com/office/drawing/2014/main" val="20006"/>
                    </a:ext>
                  </a:extLst>
                </a:gridCol>
                <a:gridCol w="332104">
                  <a:extLst>
                    <a:ext uri="{9D8B030D-6E8A-4147-A177-3AD203B41FA5}">
                      <a16:colId xmlns:a16="http://schemas.microsoft.com/office/drawing/2014/main" val="20007"/>
                    </a:ext>
                  </a:extLst>
                </a:gridCol>
                <a:gridCol w="332104">
                  <a:extLst>
                    <a:ext uri="{9D8B030D-6E8A-4147-A177-3AD203B41FA5}">
                      <a16:colId xmlns:a16="http://schemas.microsoft.com/office/drawing/2014/main" val="20008"/>
                    </a:ext>
                  </a:extLst>
                </a:gridCol>
                <a:gridCol w="332104">
                  <a:extLst>
                    <a:ext uri="{9D8B030D-6E8A-4147-A177-3AD203B41FA5}">
                      <a16:colId xmlns:a16="http://schemas.microsoft.com/office/drawing/2014/main" val="20009"/>
                    </a:ext>
                  </a:extLst>
                </a:gridCol>
                <a:gridCol w="332104">
                  <a:extLst>
                    <a:ext uri="{9D8B030D-6E8A-4147-A177-3AD203B41FA5}">
                      <a16:colId xmlns:a16="http://schemas.microsoft.com/office/drawing/2014/main" val="20010"/>
                    </a:ext>
                  </a:extLst>
                </a:gridCol>
                <a:gridCol w="332104">
                  <a:extLst>
                    <a:ext uri="{9D8B030D-6E8A-4147-A177-3AD203B41FA5}">
                      <a16:colId xmlns:a16="http://schemas.microsoft.com/office/drawing/2014/main" val="20011"/>
                    </a:ext>
                  </a:extLst>
                </a:gridCol>
              </a:tblGrid>
              <a:tr h="336797">
                <a:tc rowSpan="2">
                  <a:txBody>
                    <a:bodyPr/>
                    <a:lstStyle/>
                    <a:p>
                      <a:pPr>
                        <a:lnSpc>
                          <a:spcPct val="100000"/>
                        </a:lnSpc>
                        <a:spcBef>
                          <a:spcPts val="25"/>
                        </a:spcBef>
                      </a:pPr>
                      <a:endParaRPr sz="1100">
                        <a:latin typeface="Times New Roman"/>
                        <a:cs typeface="Times New Roman"/>
                      </a:endParaRPr>
                    </a:p>
                    <a:p>
                      <a:pPr marL="118745">
                        <a:lnSpc>
                          <a:spcPct val="100000"/>
                        </a:lnSpc>
                        <a:spcBef>
                          <a:spcPts val="5"/>
                        </a:spcBef>
                      </a:pPr>
                      <a:r>
                        <a:rPr sz="1000" spc="-10" dirty="0">
                          <a:latin typeface="Arial"/>
                          <a:cs typeface="Arial"/>
                        </a:rPr>
                        <a:t>Kit</a:t>
                      </a:r>
                      <a:r>
                        <a:rPr sz="1000" spc="-20" dirty="0">
                          <a:latin typeface="Arial"/>
                          <a:cs typeface="Arial"/>
                        </a:rPr>
                        <a:t> </a:t>
                      </a:r>
                      <a:r>
                        <a:rPr sz="1000" spc="-5" dirty="0">
                          <a:latin typeface="Arial"/>
                          <a:cs typeface="Arial"/>
                        </a:rPr>
                        <a:t>Model</a:t>
                      </a:r>
                      <a:endParaRPr sz="1000">
                        <a:latin typeface="Arial"/>
                        <a:cs typeface="Arial"/>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rowSpan="2">
                  <a:txBody>
                    <a:bodyPr/>
                    <a:lstStyle/>
                    <a:p>
                      <a:pPr marL="59055" marR="45085" indent="53340">
                        <a:lnSpc>
                          <a:spcPts val="1190"/>
                        </a:lnSpc>
                        <a:spcBef>
                          <a:spcPts val="785"/>
                        </a:spcBef>
                      </a:pPr>
                      <a:r>
                        <a:rPr sz="1000" spc="-5" dirty="0">
                          <a:latin typeface="Arial"/>
                          <a:cs typeface="Arial"/>
                        </a:rPr>
                        <a:t>Model </a:t>
                      </a:r>
                      <a:r>
                        <a:rPr sz="1000" dirty="0">
                          <a:latin typeface="Arial"/>
                          <a:cs typeface="Arial"/>
                        </a:rPr>
                        <a:t> N</a:t>
                      </a:r>
                      <a:r>
                        <a:rPr sz="1000" spc="-5" dirty="0">
                          <a:latin typeface="Arial"/>
                          <a:cs typeface="Arial"/>
                        </a:rPr>
                        <a:t>u</a:t>
                      </a:r>
                      <a:r>
                        <a:rPr sz="1000" spc="20" dirty="0">
                          <a:latin typeface="Arial"/>
                          <a:cs typeface="Arial"/>
                        </a:rPr>
                        <a:t>m</a:t>
                      </a:r>
                      <a:r>
                        <a:rPr sz="1000" spc="-5" dirty="0">
                          <a:latin typeface="Arial"/>
                          <a:cs typeface="Arial"/>
                        </a:rPr>
                        <a:t>ber</a:t>
                      </a:r>
                      <a:endParaRPr sz="1000">
                        <a:latin typeface="Arial"/>
                        <a:cs typeface="Arial"/>
                      </a:endParaRPr>
                    </a:p>
                  </a:txBody>
                  <a:tcPr marL="0" marR="0" marT="9969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rowSpan="2">
                  <a:txBody>
                    <a:bodyPr/>
                    <a:lstStyle/>
                    <a:p>
                      <a:pPr marL="106680" marR="93345" indent="80645">
                        <a:lnSpc>
                          <a:spcPts val="1190"/>
                        </a:lnSpc>
                        <a:spcBef>
                          <a:spcPts val="785"/>
                        </a:spcBef>
                      </a:pPr>
                      <a:r>
                        <a:rPr sz="1000" spc="-5" dirty="0">
                          <a:latin typeface="Arial"/>
                          <a:cs typeface="Arial"/>
                        </a:rPr>
                        <a:t>Electric </a:t>
                      </a:r>
                      <a:r>
                        <a:rPr sz="1000" dirty="0">
                          <a:latin typeface="Arial"/>
                          <a:cs typeface="Arial"/>
                        </a:rPr>
                        <a:t> H</a:t>
                      </a:r>
                      <a:r>
                        <a:rPr sz="1000" spc="-5" dirty="0">
                          <a:latin typeface="Arial"/>
                          <a:cs typeface="Arial"/>
                        </a:rPr>
                        <a:t>ea</a:t>
                      </a:r>
                      <a:r>
                        <a:rPr sz="1000" dirty="0">
                          <a:latin typeface="Arial"/>
                          <a:cs typeface="Arial"/>
                        </a:rPr>
                        <a:t>t</a:t>
                      </a:r>
                      <a:r>
                        <a:rPr sz="1000" spc="-5" dirty="0">
                          <a:latin typeface="Arial"/>
                          <a:cs typeface="Arial"/>
                        </a:rPr>
                        <a:t> </a:t>
                      </a:r>
                      <a:r>
                        <a:rPr sz="1000" dirty="0">
                          <a:latin typeface="Arial"/>
                          <a:cs typeface="Arial"/>
                        </a:rPr>
                        <a:t>(</a:t>
                      </a:r>
                      <a:r>
                        <a:rPr sz="1000" spc="-10" dirty="0">
                          <a:latin typeface="Arial"/>
                          <a:cs typeface="Arial"/>
                        </a:rPr>
                        <a:t>k</a:t>
                      </a:r>
                      <a:r>
                        <a:rPr sz="1000" spc="40" dirty="0">
                          <a:latin typeface="Arial"/>
                          <a:cs typeface="Arial"/>
                        </a:rPr>
                        <a:t>W</a:t>
                      </a:r>
                      <a:r>
                        <a:rPr sz="1000" dirty="0">
                          <a:latin typeface="Arial"/>
                          <a:cs typeface="Arial"/>
                        </a:rPr>
                        <a:t>)</a:t>
                      </a:r>
                      <a:endParaRPr sz="1000">
                        <a:latin typeface="Arial"/>
                        <a:cs typeface="Arial"/>
                      </a:endParaRPr>
                    </a:p>
                  </a:txBody>
                  <a:tcPr marL="0" marR="0" marT="9969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gridSpan="2">
                  <a:txBody>
                    <a:bodyPr/>
                    <a:lstStyle/>
                    <a:p>
                      <a:pPr marL="321310" marR="236220" indent="-71755">
                        <a:lnSpc>
                          <a:spcPct val="100000"/>
                        </a:lnSpc>
                        <a:spcBef>
                          <a:spcPts val="90"/>
                        </a:spcBef>
                      </a:pPr>
                      <a:r>
                        <a:rPr sz="1000" spc="-5" dirty="0">
                          <a:latin typeface="Arial"/>
                          <a:cs typeface="Arial"/>
                        </a:rPr>
                        <a:t>MI</a:t>
                      </a:r>
                      <a:r>
                        <a:rPr sz="1000" dirty="0">
                          <a:latin typeface="Arial"/>
                          <a:cs typeface="Arial"/>
                        </a:rPr>
                        <a:t>N.</a:t>
                      </a:r>
                      <a:r>
                        <a:rPr sz="1000" spc="-5" dirty="0">
                          <a:latin typeface="Arial"/>
                          <a:cs typeface="Arial"/>
                        </a:rPr>
                        <a:t> </a:t>
                      </a:r>
                      <a:r>
                        <a:rPr sz="1000" spc="10" dirty="0">
                          <a:latin typeface="Arial"/>
                          <a:cs typeface="Arial"/>
                        </a:rPr>
                        <a:t>C</a:t>
                      </a:r>
                      <a:r>
                        <a:rPr sz="1000" spc="-10" dirty="0">
                          <a:latin typeface="Arial"/>
                          <a:cs typeface="Arial"/>
                        </a:rPr>
                        <a:t>i</a:t>
                      </a:r>
                      <a:r>
                        <a:rPr sz="1000" dirty="0">
                          <a:latin typeface="Arial"/>
                          <a:cs typeface="Arial"/>
                        </a:rPr>
                        <a:t>r</a:t>
                      </a:r>
                      <a:r>
                        <a:rPr sz="1000" spc="5" dirty="0">
                          <a:latin typeface="Arial"/>
                          <a:cs typeface="Arial"/>
                        </a:rPr>
                        <a:t>c</a:t>
                      </a:r>
                      <a:r>
                        <a:rPr sz="1000" spc="-5" dirty="0">
                          <a:latin typeface="Arial"/>
                          <a:cs typeface="Arial"/>
                        </a:rPr>
                        <a:t>u</a:t>
                      </a:r>
                      <a:r>
                        <a:rPr sz="1000" spc="-10" dirty="0">
                          <a:latin typeface="Arial"/>
                          <a:cs typeface="Arial"/>
                        </a:rPr>
                        <a:t>it  </a:t>
                      </a:r>
                      <a:r>
                        <a:rPr sz="1000" spc="-5" dirty="0">
                          <a:latin typeface="Arial"/>
                          <a:cs typeface="Arial"/>
                        </a:rPr>
                        <a:t>Ampacity</a:t>
                      </a:r>
                      <a:endParaRPr sz="1000">
                        <a:latin typeface="Arial"/>
                        <a:cs typeface="Arial"/>
                      </a:endParaRPr>
                    </a:p>
                  </a:txBody>
                  <a:tcPr marL="0" marR="0" marT="1143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hMerge="1">
                  <a:txBody>
                    <a:bodyPr/>
                    <a:lstStyle/>
                    <a:p>
                      <a:endParaRPr/>
                    </a:p>
                  </a:txBody>
                  <a:tcPr marL="0" marR="0" marT="0" marB="0"/>
                </a:tc>
                <a:tc gridSpan="2">
                  <a:txBody>
                    <a:bodyPr/>
                    <a:lstStyle/>
                    <a:p>
                      <a:pPr marL="225425" marR="81280" indent="-128270">
                        <a:lnSpc>
                          <a:spcPct val="100000"/>
                        </a:lnSpc>
                        <a:spcBef>
                          <a:spcPts val="90"/>
                        </a:spcBef>
                      </a:pPr>
                      <a:r>
                        <a:rPr sz="1000" spc="-5" dirty="0">
                          <a:latin typeface="Arial"/>
                          <a:cs typeface="Arial"/>
                        </a:rPr>
                        <a:t>MAX. Fuse or Breaker </a:t>
                      </a:r>
                      <a:r>
                        <a:rPr sz="1000" spc="-270" dirty="0">
                          <a:latin typeface="Arial"/>
                          <a:cs typeface="Arial"/>
                        </a:rPr>
                        <a:t> </a:t>
                      </a:r>
                      <a:r>
                        <a:rPr sz="1000" spc="-5" dirty="0">
                          <a:latin typeface="Arial"/>
                          <a:cs typeface="Arial"/>
                        </a:rPr>
                        <a:t>(HACR)</a:t>
                      </a:r>
                      <a:r>
                        <a:rPr sz="1000" spc="-20" dirty="0">
                          <a:latin typeface="Arial"/>
                          <a:cs typeface="Arial"/>
                        </a:rPr>
                        <a:t> </a:t>
                      </a:r>
                      <a:r>
                        <a:rPr sz="1000" dirty="0">
                          <a:latin typeface="Arial"/>
                          <a:cs typeface="Arial"/>
                        </a:rPr>
                        <a:t>Ampacity</a:t>
                      </a:r>
                      <a:endParaRPr sz="1000">
                        <a:latin typeface="Arial"/>
                        <a:cs typeface="Arial"/>
                      </a:endParaRPr>
                    </a:p>
                  </a:txBody>
                  <a:tcPr marL="0" marR="0" marT="1143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hMerge="1">
                  <a:txBody>
                    <a:bodyPr/>
                    <a:lstStyle/>
                    <a:p>
                      <a:endParaRPr/>
                    </a:p>
                  </a:txBody>
                  <a:tcPr marL="0" marR="0" marT="0" marB="0"/>
                </a:tc>
                <a:tc gridSpan="5">
                  <a:txBody>
                    <a:bodyPr/>
                    <a:lstStyle/>
                    <a:p>
                      <a:pPr marL="537845">
                        <a:lnSpc>
                          <a:spcPct val="100000"/>
                        </a:lnSpc>
                        <a:spcBef>
                          <a:spcPts val="690"/>
                        </a:spcBef>
                      </a:pPr>
                      <a:r>
                        <a:rPr sz="1000" spc="-5" dirty="0">
                          <a:latin typeface="Arial"/>
                          <a:cs typeface="Arial"/>
                        </a:rPr>
                        <a:t>Fan</a:t>
                      </a:r>
                      <a:r>
                        <a:rPr sz="1000" spc="-25" dirty="0">
                          <a:latin typeface="Arial"/>
                          <a:cs typeface="Arial"/>
                        </a:rPr>
                        <a:t> </a:t>
                      </a:r>
                      <a:r>
                        <a:rPr sz="1000" spc="-5" dirty="0">
                          <a:latin typeface="Arial"/>
                          <a:cs typeface="Arial"/>
                        </a:rPr>
                        <a:t>speed</a:t>
                      </a:r>
                      <a:endParaRPr sz="1000">
                        <a:latin typeface="Arial"/>
                        <a:cs typeface="Arial"/>
                      </a:endParaRPr>
                    </a:p>
                  </a:txBody>
                  <a:tcPr marL="0" marR="0" marT="8763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66122">
                <a:tc vMerge="1">
                  <a:txBody>
                    <a:bodyPr/>
                    <a:lstStyle/>
                    <a:p>
                      <a:endParaRPr/>
                    </a:p>
                  </a:txBody>
                  <a:tcPr marL="0" marR="0" marT="31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vMerge="1">
                  <a:txBody>
                    <a:bodyPr/>
                    <a:lstStyle/>
                    <a:p>
                      <a:endParaRPr/>
                    </a:p>
                  </a:txBody>
                  <a:tcPr marL="0" marR="0" marT="9969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vMerge="1">
                  <a:txBody>
                    <a:bodyPr/>
                    <a:lstStyle/>
                    <a:p>
                      <a:endParaRPr/>
                    </a:p>
                  </a:txBody>
                  <a:tcPr marL="0" marR="0" marT="9969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a:txBody>
                    <a:bodyPr/>
                    <a:lstStyle/>
                    <a:p>
                      <a:pPr marL="4445" algn="ctr">
                        <a:lnSpc>
                          <a:spcPts val="1160"/>
                        </a:lnSpc>
                      </a:pPr>
                      <a:r>
                        <a:rPr sz="1000" spc="-10" dirty="0">
                          <a:latin typeface="Arial"/>
                          <a:cs typeface="Arial"/>
                        </a:rPr>
                        <a:t>240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a:txBody>
                    <a:bodyPr/>
                    <a:lstStyle/>
                    <a:p>
                      <a:pPr marL="6985" algn="ctr">
                        <a:lnSpc>
                          <a:spcPts val="1160"/>
                        </a:lnSpc>
                      </a:pPr>
                      <a:r>
                        <a:rPr sz="1000" spc="-10" dirty="0">
                          <a:latin typeface="Arial"/>
                          <a:cs typeface="Arial"/>
                        </a:rPr>
                        <a:t>208</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a:txBody>
                    <a:bodyPr/>
                    <a:lstStyle/>
                    <a:p>
                      <a:pPr marL="4445" algn="ctr">
                        <a:lnSpc>
                          <a:spcPts val="1160"/>
                        </a:lnSpc>
                      </a:pPr>
                      <a:r>
                        <a:rPr sz="1000" spc="-10" dirty="0">
                          <a:latin typeface="Arial"/>
                          <a:cs typeface="Arial"/>
                        </a:rPr>
                        <a:t>240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a:txBody>
                    <a:bodyPr/>
                    <a:lstStyle/>
                    <a:p>
                      <a:pPr marL="8890" algn="ctr">
                        <a:lnSpc>
                          <a:spcPts val="1160"/>
                        </a:lnSpc>
                      </a:pPr>
                      <a:r>
                        <a:rPr sz="1000" spc="-10" dirty="0">
                          <a:latin typeface="Arial"/>
                          <a:cs typeface="Arial"/>
                        </a:rPr>
                        <a:t>208</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a:txBody>
                    <a:bodyPr/>
                    <a:lstStyle/>
                    <a:p>
                      <a:pPr marL="11430" algn="ctr">
                        <a:lnSpc>
                          <a:spcPts val="1160"/>
                        </a:lnSpc>
                      </a:pPr>
                      <a:r>
                        <a:rPr sz="1000" dirty="0">
                          <a:latin typeface="Arial"/>
                          <a:cs typeface="Arial"/>
                        </a:rPr>
                        <a:t>1</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a:txBody>
                    <a:bodyPr/>
                    <a:lstStyle/>
                    <a:p>
                      <a:pPr marL="11430" algn="ctr">
                        <a:lnSpc>
                          <a:spcPts val="1160"/>
                        </a:lnSpc>
                      </a:pPr>
                      <a:r>
                        <a:rPr sz="1000" dirty="0">
                          <a:latin typeface="Arial"/>
                          <a:cs typeface="Arial"/>
                        </a:rPr>
                        <a:t>2</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a:txBody>
                    <a:bodyPr/>
                    <a:lstStyle/>
                    <a:p>
                      <a:pPr marL="11430" algn="ctr">
                        <a:lnSpc>
                          <a:spcPts val="1160"/>
                        </a:lnSpc>
                      </a:pPr>
                      <a:r>
                        <a:rPr sz="1000" dirty="0">
                          <a:latin typeface="Arial"/>
                          <a:cs typeface="Arial"/>
                        </a:rPr>
                        <a:t>3</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a:txBody>
                    <a:bodyPr/>
                    <a:lstStyle/>
                    <a:p>
                      <a:pPr marL="11430" algn="ctr">
                        <a:lnSpc>
                          <a:spcPts val="1160"/>
                        </a:lnSpc>
                      </a:pPr>
                      <a:r>
                        <a:rPr sz="1000" dirty="0">
                          <a:latin typeface="Arial"/>
                          <a:cs typeface="Arial"/>
                        </a:rPr>
                        <a:t>4</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tc>
                  <a:txBody>
                    <a:bodyPr/>
                    <a:lstStyle/>
                    <a:p>
                      <a:pPr marL="11430" algn="ctr">
                        <a:lnSpc>
                          <a:spcPts val="1160"/>
                        </a:lnSpc>
                      </a:pPr>
                      <a:r>
                        <a:rPr sz="1000" dirty="0">
                          <a:latin typeface="Arial"/>
                          <a:cs typeface="Arial"/>
                        </a:rPr>
                        <a:t>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BDBDBD"/>
                    </a:solidFill>
                  </a:tcPr>
                </a:tc>
                <a:extLst>
                  <a:ext uri="{0D108BD9-81ED-4DB2-BD59-A6C34878D82A}">
                    <a16:rowId xmlns:a16="http://schemas.microsoft.com/office/drawing/2014/main" val="10001"/>
                  </a:ext>
                </a:extLst>
              </a:tr>
              <a:tr h="169163">
                <a:tc>
                  <a:txBody>
                    <a:bodyPr/>
                    <a:lstStyle/>
                    <a:p>
                      <a:pPr marL="3175" algn="ctr">
                        <a:lnSpc>
                          <a:spcPts val="1195"/>
                        </a:lnSpc>
                      </a:pPr>
                      <a:r>
                        <a:rPr sz="1000" b="1" spc="-5" dirty="0">
                          <a:latin typeface="Arial"/>
                          <a:cs typeface="Arial"/>
                        </a:rPr>
                        <a:t>E-EHK05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rowSpan="2">
                  <a:txBody>
                    <a:bodyPr/>
                    <a:lstStyle/>
                    <a:p>
                      <a:pPr marL="2540" algn="ctr">
                        <a:lnSpc>
                          <a:spcPct val="100000"/>
                        </a:lnSpc>
                        <a:spcBef>
                          <a:spcPts val="705"/>
                        </a:spcBef>
                      </a:pPr>
                      <a:r>
                        <a:rPr sz="1000" spc="-10" dirty="0">
                          <a:latin typeface="Arial"/>
                          <a:cs typeface="Arial"/>
                        </a:rPr>
                        <a:t>24</a:t>
                      </a:r>
                      <a:endParaRPr sz="1000">
                        <a:latin typeface="Arial"/>
                        <a:cs typeface="Arial"/>
                      </a:endParaRPr>
                    </a:p>
                  </a:txBody>
                  <a:tcPr marL="0" marR="0" marT="8953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350" algn="ctr">
                        <a:lnSpc>
                          <a:spcPts val="1195"/>
                        </a:lnSpc>
                      </a:pPr>
                      <a:r>
                        <a:rPr sz="1000" dirty="0">
                          <a:latin typeface="Arial"/>
                          <a:cs typeface="Arial"/>
                        </a:rPr>
                        <a:t>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95"/>
                        </a:lnSpc>
                      </a:pPr>
                      <a:r>
                        <a:rPr sz="1000" spc="-10" dirty="0">
                          <a:latin typeface="Arial"/>
                          <a:cs typeface="Arial"/>
                        </a:rPr>
                        <a:t>25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95"/>
                        </a:lnSpc>
                      </a:pPr>
                      <a:r>
                        <a:rPr sz="1000" spc="-10" dirty="0">
                          <a:latin typeface="Arial"/>
                          <a:cs typeface="Arial"/>
                        </a:rPr>
                        <a:t>22</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95"/>
                        </a:lnSpc>
                      </a:pPr>
                      <a:r>
                        <a:rPr sz="1000" spc="-10" dirty="0">
                          <a:latin typeface="Arial"/>
                          <a:cs typeface="Arial"/>
                        </a:rPr>
                        <a:t>30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95"/>
                        </a:lnSpc>
                      </a:pPr>
                      <a:r>
                        <a:rPr sz="1000" spc="-10" dirty="0">
                          <a:latin typeface="Arial"/>
                          <a:cs typeface="Arial"/>
                        </a:rPr>
                        <a:t>25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169164">
                <a:tc>
                  <a:txBody>
                    <a:bodyPr/>
                    <a:lstStyle/>
                    <a:p>
                      <a:pPr marL="3175" algn="ctr">
                        <a:lnSpc>
                          <a:spcPts val="1195"/>
                        </a:lnSpc>
                      </a:pPr>
                      <a:r>
                        <a:rPr sz="1000" b="1" spc="-5" dirty="0">
                          <a:latin typeface="Arial"/>
                          <a:cs typeface="Arial"/>
                        </a:rPr>
                        <a:t>E-EHK10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8953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95"/>
                        </a:lnSpc>
                      </a:pPr>
                      <a:r>
                        <a:rPr sz="1000" spc="-10" dirty="0">
                          <a:latin typeface="Arial"/>
                          <a:cs typeface="Arial"/>
                        </a:rPr>
                        <a:t>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95"/>
                        </a:lnSpc>
                      </a:pPr>
                      <a:r>
                        <a:rPr sz="1000" spc="-10" dirty="0">
                          <a:latin typeface="Arial"/>
                          <a:cs typeface="Arial"/>
                        </a:rPr>
                        <a:t>49</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95"/>
                        </a:lnSpc>
                      </a:pPr>
                      <a:r>
                        <a:rPr sz="1000" spc="-10" dirty="0">
                          <a:latin typeface="Arial"/>
                          <a:cs typeface="Arial"/>
                        </a:rPr>
                        <a:t>43</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95"/>
                        </a:lnSpc>
                      </a:pPr>
                      <a:r>
                        <a:rPr sz="1000" spc="-10" dirty="0">
                          <a:latin typeface="Arial"/>
                          <a:cs typeface="Arial"/>
                        </a:rPr>
                        <a:t>60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95"/>
                        </a:lnSpc>
                      </a:pPr>
                      <a:r>
                        <a:rPr sz="1000" spc="-10" dirty="0">
                          <a:latin typeface="Arial"/>
                          <a:cs typeface="Arial"/>
                        </a:rPr>
                        <a:t>50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169163">
                <a:tc>
                  <a:txBody>
                    <a:bodyPr/>
                    <a:lstStyle/>
                    <a:p>
                      <a:pPr marL="3175" algn="ctr">
                        <a:lnSpc>
                          <a:spcPts val="1185"/>
                        </a:lnSpc>
                      </a:pPr>
                      <a:r>
                        <a:rPr sz="1000" b="1" spc="-5" dirty="0">
                          <a:latin typeface="Arial"/>
                          <a:cs typeface="Arial"/>
                        </a:rPr>
                        <a:t>E-EHK05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rowSpan="3">
                  <a:txBody>
                    <a:bodyPr/>
                    <a:lstStyle/>
                    <a:p>
                      <a:pPr>
                        <a:lnSpc>
                          <a:spcPct val="100000"/>
                        </a:lnSpc>
                        <a:spcBef>
                          <a:spcPts val="40"/>
                        </a:spcBef>
                      </a:pPr>
                      <a:endParaRPr sz="1100">
                        <a:latin typeface="Times New Roman"/>
                        <a:cs typeface="Times New Roman"/>
                      </a:endParaRPr>
                    </a:p>
                    <a:p>
                      <a:pPr marL="2540" algn="ctr">
                        <a:lnSpc>
                          <a:spcPct val="100000"/>
                        </a:lnSpc>
                      </a:pPr>
                      <a:r>
                        <a:rPr sz="1000" spc="-10" dirty="0">
                          <a:latin typeface="Arial"/>
                          <a:cs typeface="Arial"/>
                        </a:rPr>
                        <a:t>36</a:t>
                      </a:r>
                      <a:endParaRPr sz="1000">
                        <a:latin typeface="Arial"/>
                        <a:cs typeface="Arial"/>
                      </a:endParaRPr>
                    </a:p>
                  </a:txBody>
                  <a:tcPr marL="0" marR="0" marT="508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350" algn="ctr">
                        <a:lnSpc>
                          <a:spcPts val="1185"/>
                        </a:lnSpc>
                      </a:pPr>
                      <a:r>
                        <a:rPr sz="1000" dirty="0">
                          <a:latin typeface="Arial"/>
                          <a:cs typeface="Arial"/>
                        </a:rPr>
                        <a:t>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85"/>
                        </a:lnSpc>
                      </a:pPr>
                      <a:r>
                        <a:rPr sz="1000" spc="-10" dirty="0">
                          <a:latin typeface="Arial"/>
                          <a:cs typeface="Arial"/>
                        </a:rPr>
                        <a:t>25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85"/>
                        </a:lnSpc>
                      </a:pPr>
                      <a:r>
                        <a:rPr sz="1000" spc="-10" dirty="0">
                          <a:latin typeface="Arial"/>
                          <a:cs typeface="Arial"/>
                        </a:rPr>
                        <a:t>22</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85"/>
                        </a:lnSpc>
                      </a:pPr>
                      <a:r>
                        <a:rPr sz="1000" spc="-10" dirty="0">
                          <a:latin typeface="Arial"/>
                          <a:cs typeface="Arial"/>
                        </a:rPr>
                        <a:t>30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85"/>
                        </a:lnSpc>
                      </a:pPr>
                      <a:r>
                        <a:rPr sz="1000" spc="-10" dirty="0">
                          <a:latin typeface="Arial"/>
                          <a:cs typeface="Arial"/>
                        </a:rPr>
                        <a:t>25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r h="170688">
                <a:tc>
                  <a:txBody>
                    <a:bodyPr/>
                    <a:lstStyle/>
                    <a:p>
                      <a:pPr marL="3175" algn="ctr">
                        <a:lnSpc>
                          <a:spcPts val="1195"/>
                        </a:lnSpc>
                      </a:pPr>
                      <a:r>
                        <a:rPr sz="1000" b="1" spc="-5" dirty="0">
                          <a:latin typeface="Arial"/>
                          <a:cs typeface="Arial"/>
                        </a:rPr>
                        <a:t>E-EHK10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508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95"/>
                        </a:lnSpc>
                      </a:pPr>
                      <a:r>
                        <a:rPr sz="1000" spc="-10" dirty="0">
                          <a:latin typeface="Arial"/>
                          <a:cs typeface="Arial"/>
                        </a:rPr>
                        <a:t>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95"/>
                        </a:lnSpc>
                      </a:pPr>
                      <a:r>
                        <a:rPr sz="1000" spc="-10" dirty="0">
                          <a:latin typeface="Arial"/>
                          <a:cs typeface="Arial"/>
                        </a:rPr>
                        <a:t>49</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95"/>
                        </a:lnSpc>
                      </a:pPr>
                      <a:r>
                        <a:rPr sz="1000" spc="-10" dirty="0">
                          <a:latin typeface="Arial"/>
                          <a:cs typeface="Arial"/>
                        </a:rPr>
                        <a:t>43</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95"/>
                        </a:lnSpc>
                      </a:pPr>
                      <a:r>
                        <a:rPr sz="1000" spc="-10" dirty="0">
                          <a:latin typeface="Arial"/>
                          <a:cs typeface="Arial"/>
                        </a:rPr>
                        <a:t>60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95"/>
                        </a:lnSpc>
                      </a:pPr>
                      <a:r>
                        <a:rPr sz="1000" spc="-10" dirty="0">
                          <a:latin typeface="Arial"/>
                          <a:cs typeface="Arial"/>
                        </a:rPr>
                        <a:t>50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5"/>
                  </a:ext>
                </a:extLst>
              </a:tr>
              <a:tr h="169163">
                <a:tc>
                  <a:txBody>
                    <a:bodyPr/>
                    <a:lstStyle/>
                    <a:p>
                      <a:pPr marL="3175" algn="ctr">
                        <a:lnSpc>
                          <a:spcPts val="1195"/>
                        </a:lnSpc>
                      </a:pPr>
                      <a:r>
                        <a:rPr sz="1000" b="1" spc="-5" dirty="0">
                          <a:latin typeface="Arial"/>
                          <a:cs typeface="Arial"/>
                        </a:rPr>
                        <a:t>E-EHK15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508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95"/>
                        </a:lnSpc>
                      </a:pPr>
                      <a:r>
                        <a:rPr sz="1000" spc="-5" dirty="0">
                          <a:latin typeface="Arial"/>
                          <a:cs typeface="Arial"/>
                        </a:rPr>
                        <a:t>5+10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95"/>
                        </a:lnSpc>
                      </a:pPr>
                      <a:r>
                        <a:rPr sz="1000" spc="-10" dirty="0">
                          <a:latin typeface="Arial"/>
                          <a:cs typeface="Arial"/>
                        </a:rPr>
                        <a:t>25+49</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95"/>
                        </a:lnSpc>
                      </a:pPr>
                      <a:r>
                        <a:rPr sz="1000" spc="-10" dirty="0">
                          <a:latin typeface="Arial"/>
                          <a:cs typeface="Arial"/>
                        </a:rPr>
                        <a:t>22+43</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95"/>
                        </a:lnSpc>
                      </a:pPr>
                      <a:r>
                        <a:rPr sz="1000" spc="-10" dirty="0">
                          <a:latin typeface="Arial"/>
                          <a:cs typeface="Arial"/>
                        </a:rPr>
                        <a:t>30+60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95"/>
                        </a:lnSpc>
                      </a:pPr>
                      <a:r>
                        <a:rPr sz="1000" spc="-10" dirty="0">
                          <a:latin typeface="Arial"/>
                          <a:cs typeface="Arial"/>
                        </a:rPr>
                        <a:t>25+50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6"/>
                  </a:ext>
                </a:extLst>
              </a:tr>
              <a:tr h="169164">
                <a:tc>
                  <a:txBody>
                    <a:bodyPr/>
                    <a:lstStyle/>
                    <a:p>
                      <a:pPr marL="3175" algn="ctr">
                        <a:lnSpc>
                          <a:spcPts val="1185"/>
                        </a:lnSpc>
                      </a:pPr>
                      <a:r>
                        <a:rPr sz="1000" b="1" spc="-5" dirty="0">
                          <a:latin typeface="Arial"/>
                          <a:cs typeface="Arial"/>
                        </a:rPr>
                        <a:t>E-EHK05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rowSpan="4">
                  <a:txBody>
                    <a:bodyPr/>
                    <a:lstStyle/>
                    <a:p>
                      <a:pPr>
                        <a:lnSpc>
                          <a:spcPct val="100000"/>
                        </a:lnSpc>
                      </a:pPr>
                      <a:endParaRPr sz="1100">
                        <a:latin typeface="Times New Roman"/>
                        <a:cs typeface="Times New Roman"/>
                      </a:endParaRPr>
                    </a:p>
                    <a:p>
                      <a:pPr marL="2540" algn="ctr">
                        <a:lnSpc>
                          <a:spcPct val="100000"/>
                        </a:lnSpc>
                        <a:spcBef>
                          <a:spcPts val="780"/>
                        </a:spcBef>
                      </a:pPr>
                      <a:r>
                        <a:rPr sz="1000" spc="-10" dirty="0">
                          <a:latin typeface="Arial"/>
                          <a:cs typeface="Arial"/>
                        </a:rPr>
                        <a:t>48</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350" algn="ctr">
                        <a:lnSpc>
                          <a:spcPts val="1185"/>
                        </a:lnSpc>
                      </a:pPr>
                      <a:r>
                        <a:rPr sz="1000" dirty="0">
                          <a:latin typeface="Arial"/>
                          <a:cs typeface="Arial"/>
                        </a:rPr>
                        <a:t>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85"/>
                        </a:lnSpc>
                      </a:pPr>
                      <a:r>
                        <a:rPr sz="1000" spc="-10" dirty="0">
                          <a:latin typeface="Arial"/>
                          <a:cs typeface="Arial"/>
                        </a:rPr>
                        <a:t>25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85"/>
                        </a:lnSpc>
                      </a:pPr>
                      <a:r>
                        <a:rPr sz="1000" spc="-10" dirty="0">
                          <a:latin typeface="Arial"/>
                          <a:cs typeface="Arial"/>
                        </a:rPr>
                        <a:t>22</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85"/>
                        </a:lnSpc>
                      </a:pPr>
                      <a:r>
                        <a:rPr sz="1000" spc="-10" dirty="0">
                          <a:latin typeface="Arial"/>
                          <a:cs typeface="Arial"/>
                        </a:rPr>
                        <a:t>30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85"/>
                        </a:lnSpc>
                      </a:pPr>
                      <a:r>
                        <a:rPr sz="1000" spc="-10" dirty="0">
                          <a:latin typeface="Arial"/>
                          <a:cs typeface="Arial"/>
                        </a:rPr>
                        <a:t>25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7"/>
                  </a:ext>
                </a:extLst>
              </a:tr>
              <a:tr h="169164">
                <a:tc>
                  <a:txBody>
                    <a:bodyPr/>
                    <a:lstStyle/>
                    <a:p>
                      <a:pPr marL="3175" algn="ctr">
                        <a:lnSpc>
                          <a:spcPts val="1195"/>
                        </a:lnSpc>
                      </a:pPr>
                      <a:r>
                        <a:rPr sz="1000" b="1" spc="-5" dirty="0">
                          <a:latin typeface="Arial"/>
                          <a:cs typeface="Arial"/>
                        </a:rPr>
                        <a:t>E-EHK10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95"/>
                        </a:lnSpc>
                      </a:pPr>
                      <a:r>
                        <a:rPr sz="1000" spc="-10" dirty="0">
                          <a:latin typeface="Arial"/>
                          <a:cs typeface="Arial"/>
                        </a:rPr>
                        <a:t>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95"/>
                        </a:lnSpc>
                      </a:pPr>
                      <a:r>
                        <a:rPr sz="1000" spc="-10" dirty="0">
                          <a:latin typeface="Arial"/>
                          <a:cs typeface="Arial"/>
                        </a:rPr>
                        <a:t>49</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95"/>
                        </a:lnSpc>
                      </a:pPr>
                      <a:r>
                        <a:rPr sz="1000" spc="-10" dirty="0">
                          <a:latin typeface="Arial"/>
                          <a:cs typeface="Arial"/>
                        </a:rPr>
                        <a:t>43</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95"/>
                        </a:lnSpc>
                      </a:pPr>
                      <a:r>
                        <a:rPr sz="1000" spc="-10" dirty="0">
                          <a:latin typeface="Arial"/>
                          <a:cs typeface="Arial"/>
                        </a:rPr>
                        <a:t>60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95"/>
                        </a:lnSpc>
                      </a:pPr>
                      <a:r>
                        <a:rPr sz="1000" spc="-10" dirty="0">
                          <a:latin typeface="Arial"/>
                          <a:cs typeface="Arial"/>
                        </a:rPr>
                        <a:t>50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8"/>
                  </a:ext>
                </a:extLst>
              </a:tr>
              <a:tr h="170681">
                <a:tc>
                  <a:txBody>
                    <a:bodyPr/>
                    <a:lstStyle/>
                    <a:p>
                      <a:pPr marL="3175" algn="ctr">
                        <a:lnSpc>
                          <a:spcPts val="1195"/>
                        </a:lnSpc>
                      </a:pPr>
                      <a:r>
                        <a:rPr sz="1000" b="1" spc="-5" dirty="0">
                          <a:latin typeface="Arial"/>
                          <a:cs typeface="Arial"/>
                        </a:rPr>
                        <a:t>E-EHK15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95"/>
                        </a:lnSpc>
                      </a:pPr>
                      <a:r>
                        <a:rPr sz="1000" spc="-5" dirty="0">
                          <a:latin typeface="Arial"/>
                          <a:cs typeface="Arial"/>
                        </a:rPr>
                        <a:t>5+10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95"/>
                        </a:lnSpc>
                      </a:pPr>
                      <a:r>
                        <a:rPr sz="1000" spc="-10" dirty="0">
                          <a:latin typeface="Arial"/>
                          <a:cs typeface="Arial"/>
                        </a:rPr>
                        <a:t>25+49</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95"/>
                        </a:lnSpc>
                      </a:pPr>
                      <a:r>
                        <a:rPr sz="1000" spc="-10" dirty="0">
                          <a:latin typeface="Arial"/>
                          <a:cs typeface="Arial"/>
                        </a:rPr>
                        <a:t>22+43</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95"/>
                        </a:lnSpc>
                      </a:pPr>
                      <a:r>
                        <a:rPr sz="1000" spc="-10" dirty="0">
                          <a:latin typeface="Arial"/>
                          <a:cs typeface="Arial"/>
                        </a:rPr>
                        <a:t>30+60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95"/>
                        </a:lnSpc>
                      </a:pPr>
                      <a:r>
                        <a:rPr sz="1000" spc="-10" dirty="0">
                          <a:latin typeface="Arial"/>
                          <a:cs typeface="Arial"/>
                        </a:rPr>
                        <a:t>25+50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9"/>
                  </a:ext>
                </a:extLst>
              </a:tr>
              <a:tr h="169164">
                <a:tc>
                  <a:txBody>
                    <a:bodyPr/>
                    <a:lstStyle/>
                    <a:p>
                      <a:pPr marL="3175" algn="ctr">
                        <a:lnSpc>
                          <a:spcPts val="1185"/>
                        </a:lnSpc>
                      </a:pPr>
                      <a:r>
                        <a:rPr sz="1000" b="1" spc="-5" dirty="0">
                          <a:latin typeface="Arial"/>
                          <a:cs typeface="Arial"/>
                        </a:rPr>
                        <a:t>E-EHK20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85"/>
                        </a:lnSpc>
                      </a:pPr>
                      <a:r>
                        <a:rPr sz="1000" spc="-10" dirty="0">
                          <a:latin typeface="Arial"/>
                          <a:cs typeface="Arial"/>
                        </a:rPr>
                        <a:t>10+10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85"/>
                        </a:lnSpc>
                      </a:pPr>
                      <a:r>
                        <a:rPr sz="1000" spc="-10" dirty="0">
                          <a:latin typeface="Arial"/>
                          <a:cs typeface="Arial"/>
                        </a:rPr>
                        <a:t>49+49</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85"/>
                        </a:lnSpc>
                      </a:pPr>
                      <a:r>
                        <a:rPr sz="1000" spc="-10" dirty="0">
                          <a:latin typeface="Arial"/>
                          <a:cs typeface="Arial"/>
                        </a:rPr>
                        <a:t>43+43</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85"/>
                        </a:lnSpc>
                      </a:pPr>
                      <a:r>
                        <a:rPr sz="1000" spc="-10" dirty="0">
                          <a:latin typeface="Arial"/>
                          <a:cs typeface="Arial"/>
                        </a:rPr>
                        <a:t>60+60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85"/>
                        </a:lnSpc>
                      </a:pPr>
                      <a:r>
                        <a:rPr sz="1000" spc="-10" dirty="0">
                          <a:latin typeface="Arial"/>
                          <a:cs typeface="Arial"/>
                        </a:rPr>
                        <a:t>50+50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10"/>
                  </a:ext>
                </a:extLst>
              </a:tr>
              <a:tr h="169163">
                <a:tc>
                  <a:txBody>
                    <a:bodyPr/>
                    <a:lstStyle/>
                    <a:p>
                      <a:pPr marL="3175" algn="ctr">
                        <a:lnSpc>
                          <a:spcPts val="1185"/>
                        </a:lnSpc>
                      </a:pPr>
                      <a:r>
                        <a:rPr sz="1000" b="1" spc="-5" dirty="0">
                          <a:latin typeface="Arial"/>
                          <a:cs typeface="Arial"/>
                        </a:rPr>
                        <a:t>E-EHK05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rowSpan="4">
                  <a:txBody>
                    <a:bodyPr/>
                    <a:lstStyle/>
                    <a:p>
                      <a:pPr>
                        <a:lnSpc>
                          <a:spcPct val="100000"/>
                        </a:lnSpc>
                      </a:pPr>
                      <a:endParaRPr sz="1100">
                        <a:latin typeface="Times New Roman"/>
                        <a:cs typeface="Times New Roman"/>
                      </a:endParaRPr>
                    </a:p>
                    <a:p>
                      <a:pPr marL="2540" algn="ctr">
                        <a:lnSpc>
                          <a:spcPct val="100000"/>
                        </a:lnSpc>
                        <a:spcBef>
                          <a:spcPts val="780"/>
                        </a:spcBef>
                      </a:pPr>
                      <a:r>
                        <a:rPr sz="1000" spc="-10" dirty="0">
                          <a:latin typeface="Arial"/>
                          <a:cs typeface="Arial"/>
                        </a:rPr>
                        <a:t>60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350" algn="ctr">
                        <a:lnSpc>
                          <a:spcPts val="1185"/>
                        </a:lnSpc>
                      </a:pPr>
                      <a:r>
                        <a:rPr sz="1000" dirty="0">
                          <a:latin typeface="Arial"/>
                          <a:cs typeface="Arial"/>
                        </a:rPr>
                        <a:t>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85"/>
                        </a:lnSpc>
                      </a:pPr>
                      <a:r>
                        <a:rPr sz="1000" spc="-10" dirty="0">
                          <a:latin typeface="Arial"/>
                          <a:cs typeface="Arial"/>
                        </a:rPr>
                        <a:t>25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85"/>
                        </a:lnSpc>
                      </a:pPr>
                      <a:r>
                        <a:rPr sz="1000" spc="-10" dirty="0">
                          <a:latin typeface="Arial"/>
                          <a:cs typeface="Arial"/>
                        </a:rPr>
                        <a:t>22</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85"/>
                        </a:lnSpc>
                      </a:pPr>
                      <a:r>
                        <a:rPr sz="1000" spc="-10" dirty="0">
                          <a:latin typeface="Arial"/>
                          <a:cs typeface="Arial"/>
                        </a:rPr>
                        <a:t>30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85"/>
                        </a:lnSpc>
                      </a:pPr>
                      <a:r>
                        <a:rPr sz="1000" spc="-10" dirty="0">
                          <a:latin typeface="Arial"/>
                          <a:cs typeface="Arial"/>
                        </a:rPr>
                        <a:t>25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11"/>
                  </a:ext>
                </a:extLst>
              </a:tr>
              <a:tr h="169164">
                <a:tc>
                  <a:txBody>
                    <a:bodyPr/>
                    <a:lstStyle/>
                    <a:p>
                      <a:pPr marL="3175" algn="ctr">
                        <a:lnSpc>
                          <a:spcPts val="1185"/>
                        </a:lnSpc>
                      </a:pPr>
                      <a:r>
                        <a:rPr sz="1000" b="1" spc="-5" dirty="0">
                          <a:latin typeface="Arial"/>
                          <a:cs typeface="Arial"/>
                        </a:rPr>
                        <a:t>E-EHK10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85"/>
                        </a:lnSpc>
                      </a:pPr>
                      <a:r>
                        <a:rPr sz="1000" spc="-10" dirty="0">
                          <a:latin typeface="Arial"/>
                          <a:cs typeface="Arial"/>
                        </a:rPr>
                        <a:t>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85"/>
                        </a:lnSpc>
                      </a:pPr>
                      <a:r>
                        <a:rPr sz="1000" spc="-10" dirty="0">
                          <a:latin typeface="Arial"/>
                          <a:cs typeface="Arial"/>
                        </a:rPr>
                        <a:t>49</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85"/>
                        </a:lnSpc>
                      </a:pPr>
                      <a:r>
                        <a:rPr sz="1000" spc="-10" dirty="0">
                          <a:latin typeface="Arial"/>
                          <a:cs typeface="Arial"/>
                        </a:rPr>
                        <a:t>43</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ts val="1185"/>
                        </a:lnSpc>
                      </a:pPr>
                      <a:r>
                        <a:rPr sz="1000" spc="-10" dirty="0">
                          <a:latin typeface="Arial"/>
                          <a:cs typeface="Arial"/>
                        </a:rPr>
                        <a:t>60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85"/>
                        </a:lnSpc>
                      </a:pPr>
                      <a:r>
                        <a:rPr sz="1000" spc="-10" dirty="0">
                          <a:latin typeface="Arial"/>
                          <a:cs typeface="Arial"/>
                        </a:rPr>
                        <a:t>50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12"/>
                  </a:ext>
                </a:extLst>
              </a:tr>
              <a:tr h="170694">
                <a:tc>
                  <a:txBody>
                    <a:bodyPr/>
                    <a:lstStyle/>
                    <a:p>
                      <a:pPr marL="3175" algn="ctr">
                        <a:lnSpc>
                          <a:spcPts val="1195"/>
                        </a:lnSpc>
                      </a:pPr>
                      <a:r>
                        <a:rPr sz="1000" b="1" spc="-5" dirty="0">
                          <a:latin typeface="Arial"/>
                          <a:cs typeface="Arial"/>
                        </a:rPr>
                        <a:t>E-EHK15</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95"/>
                        </a:lnSpc>
                      </a:pPr>
                      <a:r>
                        <a:rPr sz="1000" spc="-5" dirty="0">
                          <a:latin typeface="Arial"/>
                          <a:cs typeface="Arial"/>
                        </a:rPr>
                        <a:t>5+10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95"/>
                        </a:lnSpc>
                      </a:pPr>
                      <a:r>
                        <a:rPr sz="1000" spc="-10" dirty="0">
                          <a:latin typeface="Arial"/>
                          <a:cs typeface="Arial"/>
                        </a:rPr>
                        <a:t>25+49</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95"/>
                        </a:lnSpc>
                      </a:pPr>
                      <a:r>
                        <a:rPr sz="1000" spc="-10" dirty="0">
                          <a:latin typeface="Arial"/>
                          <a:cs typeface="Arial"/>
                        </a:rPr>
                        <a:t>22+43</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95"/>
                        </a:lnSpc>
                      </a:pPr>
                      <a:r>
                        <a:rPr sz="1000" spc="-10" dirty="0">
                          <a:latin typeface="Arial"/>
                          <a:cs typeface="Arial"/>
                        </a:rPr>
                        <a:t>30+60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95"/>
                        </a:lnSpc>
                      </a:pPr>
                      <a:r>
                        <a:rPr sz="1000" spc="-10" dirty="0">
                          <a:latin typeface="Arial"/>
                          <a:cs typeface="Arial"/>
                        </a:rPr>
                        <a:t>25+50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85"/>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13"/>
                  </a:ext>
                </a:extLst>
              </a:tr>
              <a:tr h="169164">
                <a:tc>
                  <a:txBody>
                    <a:bodyPr/>
                    <a:lstStyle/>
                    <a:p>
                      <a:pPr marL="3175" algn="ctr">
                        <a:lnSpc>
                          <a:spcPts val="1185"/>
                        </a:lnSpc>
                      </a:pPr>
                      <a:r>
                        <a:rPr sz="1000" b="1" spc="-5" dirty="0">
                          <a:latin typeface="Arial"/>
                          <a:cs typeface="Arial"/>
                        </a:rPr>
                        <a:t>E-EHK20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vMerge="1">
                  <a:txBody>
                    <a:bodyPr/>
                    <a:lstStyle/>
                    <a:p>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85"/>
                        </a:lnSpc>
                      </a:pPr>
                      <a:r>
                        <a:rPr sz="1000" spc="-10" dirty="0">
                          <a:latin typeface="Arial"/>
                          <a:cs typeface="Arial"/>
                        </a:rPr>
                        <a:t>10+10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85"/>
                        </a:lnSpc>
                      </a:pPr>
                      <a:r>
                        <a:rPr sz="1000" spc="-10" dirty="0">
                          <a:latin typeface="Arial"/>
                          <a:cs typeface="Arial"/>
                        </a:rPr>
                        <a:t>49+49</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ts val="1185"/>
                        </a:lnSpc>
                      </a:pPr>
                      <a:r>
                        <a:rPr sz="1000" spc="-10" dirty="0">
                          <a:latin typeface="Arial"/>
                          <a:cs typeface="Arial"/>
                        </a:rPr>
                        <a:t>43+43</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ts val="1185"/>
                        </a:lnSpc>
                      </a:pPr>
                      <a:r>
                        <a:rPr sz="1000" spc="-10" dirty="0">
                          <a:latin typeface="Arial"/>
                          <a:cs typeface="Arial"/>
                        </a:rPr>
                        <a:t>60+60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985" algn="ctr">
                        <a:lnSpc>
                          <a:spcPts val="1185"/>
                        </a:lnSpc>
                      </a:pPr>
                      <a:r>
                        <a:rPr sz="1000" spc="-10" dirty="0">
                          <a:latin typeface="Arial"/>
                          <a:cs typeface="Arial"/>
                        </a:rPr>
                        <a:t>50+50</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795"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ts val="1170"/>
                        </a:lnSpc>
                      </a:pPr>
                      <a:r>
                        <a:rPr sz="1000" dirty="0">
                          <a:latin typeface="Lucida Sans Unicode"/>
                          <a:cs typeface="Lucida Sans Unicode"/>
                        </a:rPr>
                        <a:t>●</a:t>
                      </a:r>
                      <a:endParaRPr sz="1000">
                        <a:latin typeface="Lucida Sans Unicode"/>
                        <a:cs typeface="Lucida Sans Unicode"/>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14"/>
                  </a:ext>
                </a:extLst>
              </a:tr>
            </a:tbl>
          </a:graphicData>
        </a:graphic>
      </p:graphicFrame>
      <p:sp>
        <p:nvSpPr>
          <p:cNvPr id="7" name="object 7"/>
          <p:cNvSpPr txBox="1"/>
          <p:nvPr/>
        </p:nvSpPr>
        <p:spPr>
          <a:xfrm>
            <a:off x="3425953" y="3629660"/>
            <a:ext cx="3945254" cy="336631"/>
          </a:xfrm>
          <a:prstGeom prst="rect">
            <a:avLst/>
          </a:prstGeom>
        </p:spPr>
        <p:txBody>
          <a:bodyPr vert="horz" wrap="square" lIns="0" tIns="13335" rIns="0" bIns="0" rtlCol="0">
            <a:spAutoFit/>
          </a:bodyPr>
          <a:lstStyle/>
          <a:p>
            <a:pPr marL="175256" indent="-163191">
              <a:spcBef>
                <a:spcPts val="105"/>
              </a:spcBef>
              <a:buFont typeface="MS PGothic"/>
              <a:buChar char="●"/>
              <a:tabLst>
                <a:tab pos="175891" algn="l"/>
                <a:tab pos="1188690" algn="l"/>
              </a:tabLst>
            </a:pPr>
            <a:r>
              <a:rPr sz="1050" spc="-5" dirty="0">
                <a:latin typeface="Calibri Light"/>
                <a:cs typeface="Calibri Light"/>
              </a:rPr>
              <a:t>means</a:t>
            </a:r>
            <a:r>
              <a:rPr sz="1050" spc="15" dirty="0">
                <a:latin typeface="Calibri Light"/>
                <a:cs typeface="Calibri Light"/>
              </a:rPr>
              <a:t> </a:t>
            </a:r>
            <a:r>
              <a:rPr sz="1050" spc="-5" dirty="0">
                <a:latin typeface="Calibri Light"/>
                <a:cs typeface="Calibri Light"/>
              </a:rPr>
              <a:t>available	</a:t>
            </a:r>
            <a:r>
              <a:rPr sz="1050" spc="-5" dirty="0">
                <a:latin typeface="MS PGothic"/>
                <a:cs typeface="MS PGothic"/>
              </a:rPr>
              <a:t>×</a:t>
            </a:r>
            <a:r>
              <a:rPr sz="1050" spc="-5" dirty="0">
                <a:latin typeface="Calibri Light"/>
                <a:cs typeface="Calibri Light"/>
              </a:rPr>
              <a:t>means</a:t>
            </a:r>
            <a:r>
              <a:rPr sz="1050" spc="-20" dirty="0">
                <a:latin typeface="Calibri Light"/>
                <a:cs typeface="Calibri Light"/>
              </a:rPr>
              <a:t> </a:t>
            </a:r>
            <a:r>
              <a:rPr sz="1050" spc="-5" dirty="0">
                <a:latin typeface="Calibri Light"/>
                <a:cs typeface="Calibri Light"/>
              </a:rPr>
              <a:t>unavailable</a:t>
            </a:r>
            <a:endParaRPr sz="1050">
              <a:latin typeface="Calibri Light"/>
              <a:cs typeface="Calibri Light"/>
            </a:endParaRPr>
          </a:p>
          <a:p>
            <a:pPr marL="12700">
              <a:spcBef>
                <a:spcPts val="25"/>
              </a:spcBef>
            </a:pPr>
            <a:r>
              <a:rPr sz="1050" spc="-5" dirty="0">
                <a:latin typeface="Calibri Light"/>
                <a:cs typeface="Calibri Light"/>
              </a:rPr>
              <a:t>Electric</a:t>
            </a:r>
            <a:r>
              <a:rPr sz="1050" dirty="0">
                <a:latin typeface="Calibri Light"/>
                <a:cs typeface="Calibri Light"/>
              </a:rPr>
              <a:t> </a:t>
            </a:r>
            <a:r>
              <a:rPr sz="1050" spc="-5" dirty="0">
                <a:latin typeface="Calibri Light"/>
                <a:cs typeface="Calibri Light"/>
              </a:rPr>
              <a:t>heat</a:t>
            </a:r>
            <a:r>
              <a:rPr sz="1050" spc="10" dirty="0">
                <a:latin typeface="Calibri Light"/>
                <a:cs typeface="Calibri Light"/>
              </a:rPr>
              <a:t> </a:t>
            </a:r>
            <a:r>
              <a:rPr sz="1050" dirty="0">
                <a:latin typeface="Calibri Light"/>
                <a:cs typeface="Calibri Light"/>
              </a:rPr>
              <a:t>kits</a:t>
            </a:r>
            <a:r>
              <a:rPr sz="1050" spc="10" dirty="0">
                <a:latin typeface="Calibri Light"/>
                <a:cs typeface="Calibri Light"/>
              </a:rPr>
              <a:t> </a:t>
            </a:r>
            <a:r>
              <a:rPr sz="1050" spc="-5" dirty="0">
                <a:latin typeface="Calibri Light"/>
                <a:cs typeface="Calibri Light"/>
              </a:rPr>
              <a:t>are</a:t>
            </a:r>
            <a:r>
              <a:rPr sz="1050" dirty="0">
                <a:latin typeface="Calibri Light"/>
                <a:cs typeface="Calibri Light"/>
              </a:rPr>
              <a:t> </a:t>
            </a:r>
            <a:r>
              <a:rPr sz="1050" spc="-5" dirty="0">
                <a:latin typeface="Calibri Light"/>
                <a:cs typeface="Calibri Light"/>
              </a:rPr>
              <a:t>suitable</a:t>
            </a:r>
            <a:r>
              <a:rPr sz="1050" spc="-10" dirty="0">
                <a:latin typeface="Calibri Light"/>
                <a:cs typeface="Calibri Light"/>
              </a:rPr>
              <a:t> </a:t>
            </a:r>
            <a:r>
              <a:rPr sz="1050" dirty="0">
                <a:latin typeface="Calibri Light"/>
                <a:cs typeface="Calibri Light"/>
              </a:rPr>
              <a:t>for</a:t>
            </a:r>
            <a:r>
              <a:rPr sz="1050" spc="5" dirty="0">
                <a:latin typeface="Calibri Light"/>
                <a:cs typeface="Calibri Light"/>
              </a:rPr>
              <a:t> </a:t>
            </a:r>
            <a:r>
              <a:rPr sz="1050" spc="-5" dirty="0">
                <a:latin typeface="Calibri Light"/>
                <a:cs typeface="Calibri Light"/>
              </a:rPr>
              <a:t>air</a:t>
            </a:r>
            <a:r>
              <a:rPr sz="1050" dirty="0">
                <a:latin typeface="Calibri Light"/>
                <a:cs typeface="Calibri Light"/>
              </a:rPr>
              <a:t> handler</a:t>
            </a:r>
            <a:r>
              <a:rPr sz="1050" spc="-5" dirty="0">
                <a:latin typeface="Calibri Light"/>
                <a:cs typeface="Calibri Light"/>
              </a:rPr>
              <a:t> </a:t>
            </a:r>
            <a:r>
              <a:rPr sz="1050" dirty="0">
                <a:latin typeface="Calibri Light"/>
                <a:cs typeface="Calibri Light"/>
              </a:rPr>
              <a:t>multiple</a:t>
            </a:r>
            <a:r>
              <a:rPr sz="1050" spc="-5" dirty="0">
                <a:latin typeface="Calibri Light"/>
                <a:cs typeface="Calibri Light"/>
              </a:rPr>
              <a:t> position</a:t>
            </a:r>
            <a:r>
              <a:rPr sz="1050" spc="10" dirty="0">
                <a:latin typeface="Calibri Light"/>
                <a:cs typeface="Calibri Light"/>
              </a:rPr>
              <a:t> </a:t>
            </a:r>
            <a:r>
              <a:rPr sz="1050" spc="-5" dirty="0">
                <a:latin typeface="Calibri Light"/>
                <a:cs typeface="Calibri Light"/>
              </a:rPr>
              <a:t>installation.</a:t>
            </a:r>
            <a:endParaRPr sz="1050">
              <a:latin typeface="Calibri Light"/>
              <a:cs typeface="Calibri Light"/>
            </a:endParaRPr>
          </a:p>
        </p:txBody>
      </p:sp>
      <p:sp>
        <p:nvSpPr>
          <p:cNvPr id="8" name="object 8"/>
          <p:cNvSpPr txBox="1"/>
          <p:nvPr/>
        </p:nvSpPr>
        <p:spPr>
          <a:xfrm>
            <a:off x="3393949" y="4501749"/>
            <a:ext cx="6218555" cy="2662139"/>
          </a:xfrm>
          <a:prstGeom prst="rect">
            <a:avLst/>
          </a:prstGeom>
        </p:spPr>
        <p:txBody>
          <a:bodyPr vert="horz" wrap="square" lIns="0" tIns="53975" rIns="0" bIns="0" rtlCol="0">
            <a:spAutoFit/>
          </a:bodyPr>
          <a:lstStyle/>
          <a:p>
            <a:pPr marR="5250684" algn="r">
              <a:spcBef>
                <a:spcPts val="425"/>
              </a:spcBef>
            </a:pPr>
            <a:r>
              <a:rPr sz="1100" b="1" spc="-5" dirty="0">
                <a:latin typeface="Times New Roman"/>
                <a:cs typeface="Times New Roman"/>
              </a:rPr>
              <a:t>Safety</a:t>
            </a:r>
            <a:r>
              <a:rPr sz="1100" b="1" spc="-50" dirty="0">
                <a:latin typeface="Times New Roman"/>
                <a:cs typeface="Times New Roman"/>
              </a:rPr>
              <a:t> </a:t>
            </a:r>
            <a:r>
              <a:rPr sz="1100" b="1" spc="-5" dirty="0">
                <a:latin typeface="Times New Roman"/>
                <a:cs typeface="Times New Roman"/>
              </a:rPr>
              <a:t>Cautions</a:t>
            </a:r>
            <a:endParaRPr sz="1100">
              <a:latin typeface="Times New Roman"/>
              <a:cs typeface="Times New Roman"/>
            </a:endParaRPr>
          </a:p>
          <a:p>
            <a:pPr marL="17144">
              <a:spcBef>
                <a:spcPts val="315"/>
              </a:spcBef>
            </a:pPr>
            <a:r>
              <a:rPr sz="1050" u="sng" dirty="0">
                <a:uFill>
                  <a:solidFill>
                    <a:srgbClr val="000000"/>
                  </a:solidFill>
                </a:uFill>
                <a:latin typeface="Cambria"/>
                <a:cs typeface="Cambria"/>
              </a:rPr>
              <a:t>All </a:t>
            </a:r>
            <a:r>
              <a:rPr sz="1050" u="sng" spc="-5" dirty="0">
                <a:uFill>
                  <a:solidFill>
                    <a:srgbClr val="000000"/>
                  </a:solidFill>
                </a:uFill>
                <a:latin typeface="Cambria"/>
                <a:cs typeface="Cambria"/>
              </a:rPr>
              <a:t>electric</a:t>
            </a:r>
            <a:r>
              <a:rPr sz="1050" u="sng" dirty="0">
                <a:uFill>
                  <a:solidFill>
                    <a:srgbClr val="000000"/>
                  </a:solidFill>
                </a:uFill>
                <a:latin typeface="Cambria"/>
                <a:cs typeface="Cambria"/>
              </a:rPr>
              <a:t> </a:t>
            </a:r>
            <a:r>
              <a:rPr sz="1050" u="sng" spc="-5" dirty="0">
                <a:uFill>
                  <a:solidFill>
                    <a:srgbClr val="000000"/>
                  </a:solidFill>
                </a:uFill>
                <a:latin typeface="Cambria"/>
                <a:cs typeface="Cambria"/>
              </a:rPr>
              <a:t>work</a:t>
            </a:r>
            <a:r>
              <a:rPr sz="1050" u="sng" dirty="0">
                <a:uFill>
                  <a:solidFill>
                    <a:srgbClr val="000000"/>
                  </a:solidFill>
                </a:uFill>
                <a:latin typeface="Cambria"/>
                <a:cs typeface="Cambria"/>
              </a:rPr>
              <a:t> </a:t>
            </a:r>
            <a:r>
              <a:rPr sz="1050" u="sng" spc="-5" dirty="0">
                <a:uFill>
                  <a:solidFill>
                    <a:srgbClr val="000000"/>
                  </a:solidFill>
                </a:uFill>
                <a:latin typeface="Cambria"/>
                <a:cs typeface="Cambria"/>
              </a:rPr>
              <a:t>must</a:t>
            </a:r>
            <a:r>
              <a:rPr sz="1050" u="sng" dirty="0">
                <a:uFill>
                  <a:solidFill>
                    <a:srgbClr val="000000"/>
                  </a:solidFill>
                </a:uFill>
                <a:latin typeface="Cambria"/>
                <a:cs typeface="Cambria"/>
              </a:rPr>
              <a:t> be</a:t>
            </a:r>
            <a:r>
              <a:rPr sz="1050" u="sng" spc="5" dirty="0">
                <a:uFill>
                  <a:solidFill>
                    <a:srgbClr val="000000"/>
                  </a:solidFill>
                </a:uFill>
                <a:latin typeface="Cambria"/>
                <a:cs typeface="Cambria"/>
              </a:rPr>
              <a:t> </a:t>
            </a:r>
            <a:r>
              <a:rPr sz="1050" u="sng" spc="-5" dirty="0">
                <a:uFill>
                  <a:solidFill>
                    <a:srgbClr val="000000"/>
                  </a:solidFill>
                </a:uFill>
                <a:latin typeface="Cambria"/>
                <a:cs typeface="Cambria"/>
              </a:rPr>
              <a:t>performed</a:t>
            </a:r>
            <a:r>
              <a:rPr sz="1050" u="sng" dirty="0">
                <a:uFill>
                  <a:solidFill>
                    <a:srgbClr val="000000"/>
                  </a:solidFill>
                </a:uFill>
                <a:latin typeface="Cambria"/>
                <a:cs typeface="Cambria"/>
              </a:rPr>
              <a:t> by</a:t>
            </a:r>
            <a:r>
              <a:rPr sz="1050" u="sng" spc="-5" dirty="0">
                <a:uFill>
                  <a:solidFill>
                    <a:srgbClr val="000000"/>
                  </a:solidFill>
                </a:uFill>
                <a:latin typeface="Cambria"/>
                <a:cs typeface="Cambria"/>
              </a:rPr>
              <a:t> qualified</a:t>
            </a:r>
            <a:r>
              <a:rPr sz="1050" u="sng" dirty="0">
                <a:uFill>
                  <a:solidFill>
                    <a:srgbClr val="000000"/>
                  </a:solidFill>
                </a:uFill>
                <a:latin typeface="Cambria"/>
                <a:cs typeface="Cambria"/>
              </a:rPr>
              <a:t> </a:t>
            </a:r>
            <a:r>
              <a:rPr sz="1050" u="sng" spc="-5" dirty="0">
                <a:uFill>
                  <a:solidFill>
                    <a:srgbClr val="000000"/>
                  </a:solidFill>
                </a:uFill>
                <a:latin typeface="Cambria"/>
                <a:cs typeface="Cambria"/>
              </a:rPr>
              <a:t>personnel</a:t>
            </a:r>
            <a:r>
              <a:rPr sz="1050" spc="-5" dirty="0">
                <a:latin typeface="Cambria"/>
                <a:cs typeface="Cambria"/>
              </a:rPr>
              <a:t>.</a:t>
            </a:r>
            <a:endParaRPr sz="1050">
              <a:latin typeface="Cambria"/>
              <a:cs typeface="Cambria"/>
            </a:endParaRPr>
          </a:p>
          <a:p>
            <a:pPr marL="17144">
              <a:spcBef>
                <a:spcPts val="10"/>
              </a:spcBef>
            </a:pPr>
            <a:r>
              <a:rPr sz="1050" dirty="0">
                <a:latin typeface="Cambria"/>
                <a:cs typeface="Cambria"/>
              </a:rPr>
              <a:t>EHK</a:t>
            </a:r>
            <a:r>
              <a:rPr sz="1050" spc="-10" dirty="0">
                <a:latin typeface="Cambria"/>
                <a:cs typeface="Cambria"/>
              </a:rPr>
              <a:t> </a:t>
            </a:r>
            <a:r>
              <a:rPr sz="1050" dirty="0">
                <a:latin typeface="Cambria"/>
                <a:cs typeface="Cambria"/>
              </a:rPr>
              <a:t>series</a:t>
            </a:r>
            <a:r>
              <a:rPr sz="1050" spc="5" dirty="0">
                <a:latin typeface="Cambria"/>
                <a:cs typeface="Cambria"/>
              </a:rPr>
              <a:t> </a:t>
            </a:r>
            <a:r>
              <a:rPr sz="1050" spc="-5" dirty="0">
                <a:latin typeface="Cambria"/>
                <a:cs typeface="Cambria"/>
              </a:rPr>
              <a:t>is</a:t>
            </a:r>
            <a:r>
              <a:rPr sz="1050" dirty="0">
                <a:latin typeface="Cambria"/>
                <a:cs typeface="Cambria"/>
              </a:rPr>
              <a:t> </a:t>
            </a:r>
            <a:r>
              <a:rPr sz="1050" spc="-5" dirty="0">
                <a:latin typeface="Cambria"/>
                <a:cs typeface="Cambria"/>
              </a:rPr>
              <a:t>designed</a:t>
            </a:r>
            <a:r>
              <a:rPr sz="1050" dirty="0">
                <a:latin typeface="Cambria"/>
                <a:cs typeface="Cambria"/>
              </a:rPr>
              <a:t> </a:t>
            </a:r>
            <a:r>
              <a:rPr sz="1050" spc="-5" dirty="0">
                <a:latin typeface="Cambria"/>
                <a:cs typeface="Cambria"/>
              </a:rPr>
              <a:t>and</a:t>
            </a:r>
            <a:r>
              <a:rPr sz="1050" spc="-15" dirty="0">
                <a:latin typeface="Cambria"/>
                <a:cs typeface="Cambria"/>
              </a:rPr>
              <a:t> </a:t>
            </a:r>
            <a:r>
              <a:rPr sz="1050" spc="-5" dirty="0">
                <a:latin typeface="Cambria"/>
                <a:cs typeface="Cambria"/>
              </a:rPr>
              <a:t>approved</a:t>
            </a:r>
            <a:r>
              <a:rPr sz="1050" dirty="0">
                <a:latin typeface="Cambria"/>
                <a:cs typeface="Cambria"/>
              </a:rPr>
              <a:t> </a:t>
            </a:r>
            <a:r>
              <a:rPr sz="1050" spc="-5" dirty="0">
                <a:latin typeface="Cambria"/>
                <a:cs typeface="Cambria"/>
              </a:rPr>
              <a:t>to</a:t>
            </a:r>
            <a:r>
              <a:rPr sz="1050" spc="10" dirty="0">
                <a:latin typeface="Cambria"/>
                <a:cs typeface="Cambria"/>
              </a:rPr>
              <a:t> </a:t>
            </a:r>
            <a:r>
              <a:rPr sz="1050" dirty="0">
                <a:latin typeface="Cambria"/>
                <a:cs typeface="Cambria"/>
              </a:rPr>
              <a:t>be </a:t>
            </a:r>
            <a:r>
              <a:rPr sz="1050" spc="-5" dirty="0">
                <a:latin typeface="Cambria"/>
                <a:cs typeface="Cambria"/>
              </a:rPr>
              <a:t>installed</a:t>
            </a:r>
            <a:r>
              <a:rPr sz="1050" dirty="0">
                <a:latin typeface="Cambria"/>
                <a:cs typeface="Cambria"/>
              </a:rPr>
              <a:t> </a:t>
            </a:r>
            <a:r>
              <a:rPr sz="1050" spc="-5" dirty="0">
                <a:latin typeface="Cambria"/>
                <a:cs typeface="Cambria"/>
              </a:rPr>
              <a:t>in</a:t>
            </a:r>
            <a:r>
              <a:rPr sz="1050" dirty="0">
                <a:latin typeface="Cambria"/>
                <a:cs typeface="Cambria"/>
              </a:rPr>
              <a:t> the</a:t>
            </a:r>
            <a:r>
              <a:rPr sz="1050" spc="-15" dirty="0">
                <a:latin typeface="Cambria"/>
                <a:cs typeface="Cambria"/>
              </a:rPr>
              <a:t> </a:t>
            </a:r>
            <a:r>
              <a:rPr sz="1050" spc="-5" dirty="0">
                <a:latin typeface="Cambria"/>
                <a:cs typeface="Cambria"/>
              </a:rPr>
              <a:t>EAHATN</a:t>
            </a:r>
            <a:r>
              <a:rPr sz="1050" spc="5" dirty="0">
                <a:latin typeface="Cambria"/>
                <a:cs typeface="Cambria"/>
              </a:rPr>
              <a:t> </a:t>
            </a:r>
            <a:r>
              <a:rPr sz="1050" spc="-5" dirty="0">
                <a:latin typeface="Cambria"/>
                <a:cs typeface="Cambria"/>
              </a:rPr>
              <a:t>series</a:t>
            </a:r>
            <a:r>
              <a:rPr sz="1050" dirty="0">
                <a:latin typeface="Cambria"/>
                <a:cs typeface="Cambria"/>
              </a:rPr>
              <a:t> </a:t>
            </a:r>
            <a:r>
              <a:rPr sz="1050" spc="-5" dirty="0">
                <a:latin typeface="Cambria"/>
                <a:cs typeface="Cambria"/>
              </a:rPr>
              <a:t>air</a:t>
            </a:r>
            <a:r>
              <a:rPr sz="1050" spc="-10" dirty="0">
                <a:latin typeface="Cambria"/>
                <a:cs typeface="Cambria"/>
              </a:rPr>
              <a:t> </a:t>
            </a:r>
            <a:r>
              <a:rPr sz="1050" dirty="0">
                <a:latin typeface="Cambria"/>
                <a:cs typeface="Cambria"/>
              </a:rPr>
              <a:t>handlers.</a:t>
            </a:r>
            <a:endParaRPr sz="1050">
              <a:latin typeface="Cambria"/>
              <a:cs typeface="Cambria"/>
            </a:endParaRPr>
          </a:p>
          <a:p>
            <a:pPr marL="189225" marR="331462" indent="-172716">
              <a:lnSpc>
                <a:spcPts val="1250"/>
              </a:lnSpc>
              <a:spcBef>
                <a:spcPts val="50"/>
              </a:spcBef>
              <a:buFont typeface="Arial"/>
              <a:buChar char="•"/>
              <a:tabLst>
                <a:tab pos="189860" algn="l"/>
              </a:tabLst>
            </a:pPr>
            <a:r>
              <a:rPr sz="1050" dirty="0">
                <a:latin typeface="Cambria"/>
                <a:cs typeface="Cambria"/>
              </a:rPr>
              <a:t>Check the</a:t>
            </a:r>
            <a:r>
              <a:rPr sz="1050" spc="-5" dirty="0">
                <a:latin typeface="Cambria"/>
                <a:cs typeface="Cambria"/>
              </a:rPr>
              <a:t> </a:t>
            </a:r>
            <a:r>
              <a:rPr sz="1050" dirty="0">
                <a:latin typeface="Cambria"/>
                <a:cs typeface="Cambria"/>
              </a:rPr>
              <a:t>EHK </a:t>
            </a:r>
            <a:r>
              <a:rPr sz="1050" spc="-5" dirty="0">
                <a:latin typeface="Cambria"/>
                <a:cs typeface="Cambria"/>
              </a:rPr>
              <a:t>label</a:t>
            </a:r>
            <a:r>
              <a:rPr sz="1050" dirty="0">
                <a:latin typeface="Cambria"/>
                <a:cs typeface="Cambria"/>
              </a:rPr>
              <a:t> to</a:t>
            </a:r>
            <a:r>
              <a:rPr sz="1050" spc="10" dirty="0">
                <a:latin typeface="Cambria"/>
                <a:cs typeface="Cambria"/>
              </a:rPr>
              <a:t> </a:t>
            </a:r>
            <a:r>
              <a:rPr sz="1050" spc="-5" dirty="0">
                <a:latin typeface="Cambria"/>
                <a:cs typeface="Cambria"/>
              </a:rPr>
              <a:t>confirm</a:t>
            </a:r>
            <a:r>
              <a:rPr sz="1050" dirty="0">
                <a:latin typeface="Cambria"/>
                <a:cs typeface="Cambria"/>
              </a:rPr>
              <a:t> </a:t>
            </a:r>
            <a:r>
              <a:rPr sz="1050" spc="-5" dirty="0">
                <a:latin typeface="Cambria"/>
                <a:cs typeface="Cambria"/>
              </a:rPr>
              <a:t>suitable</a:t>
            </a:r>
            <a:r>
              <a:rPr sz="1050" dirty="0">
                <a:latin typeface="Cambria"/>
                <a:cs typeface="Cambria"/>
              </a:rPr>
              <a:t> kW</a:t>
            </a:r>
            <a:r>
              <a:rPr sz="1050" spc="5" dirty="0">
                <a:latin typeface="Cambria"/>
                <a:cs typeface="Cambria"/>
              </a:rPr>
              <a:t> </a:t>
            </a:r>
            <a:r>
              <a:rPr sz="1050" spc="-5" dirty="0">
                <a:latin typeface="Cambria"/>
                <a:cs typeface="Cambria"/>
              </a:rPr>
              <a:t>selection</a:t>
            </a:r>
            <a:r>
              <a:rPr sz="1050" spc="-10" dirty="0">
                <a:latin typeface="Cambria"/>
                <a:cs typeface="Cambria"/>
              </a:rPr>
              <a:t> </a:t>
            </a:r>
            <a:r>
              <a:rPr sz="1050" spc="-5" dirty="0">
                <a:latin typeface="Cambria"/>
                <a:cs typeface="Cambria"/>
              </a:rPr>
              <a:t>based</a:t>
            </a:r>
            <a:r>
              <a:rPr sz="1050" spc="5" dirty="0">
                <a:latin typeface="Cambria"/>
                <a:cs typeface="Cambria"/>
              </a:rPr>
              <a:t> </a:t>
            </a:r>
            <a:r>
              <a:rPr sz="1050" dirty="0">
                <a:latin typeface="Cambria"/>
                <a:cs typeface="Cambria"/>
              </a:rPr>
              <a:t>on </a:t>
            </a:r>
            <a:r>
              <a:rPr sz="1050" spc="-5" dirty="0">
                <a:latin typeface="Cambria"/>
                <a:cs typeface="Cambria"/>
              </a:rPr>
              <a:t>room</a:t>
            </a:r>
            <a:r>
              <a:rPr sz="1050" dirty="0">
                <a:latin typeface="Cambria"/>
                <a:cs typeface="Cambria"/>
              </a:rPr>
              <a:t> load</a:t>
            </a:r>
            <a:r>
              <a:rPr sz="1050" spc="-5" dirty="0">
                <a:latin typeface="Cambria"/>
                <a:cs typeface="Cambria"/>
              </a:rPr>
              <a:t> </a:t>
            </a:r>
            <a:r>
              <a:rPr sz="1050" dirty="0">
                <a:latin typeface="Cambria"/>
                <a:cs typeface="Cambria"/>
              </a:rPr>
              <a:t>under</a:t>
            </a:r>
            <a:r>
              <a:rPr sz="1050" spc="-5" dirty="0">
                <a:latin typeface="Cambria"/>
                <a:cs typeface="Cambria"/>
              </a:rPr>
              <a:t> lowest</a:t>
            </a:r>
            <a:r>
              <a:rPr sz="1050" spc="5" dirty="0">
                <a:latin typeface="Cambria"/>
                <a:cs typeface="Cambria"/>
              </a:rPr>
              <a:t> </a:t>
            </a:r>
            <a:r>
              <a:rPr sz="1050" spc="-5" dirty="0">
                <a:latin typeface="Cambria"/>
                <a:cs typeface="Cambria"/>
              </a:rPr>
              <a:t>temperature </a:t>
            </a:r>
            <a:r>
              <a:rPr sz="1050" spc="-215" dirty="0">
                <a:latin typeface="Cambria"/>
                <a:cs typeface="Cambria"/>
              </a:rPr>
              <a:t> </a:t>
            </a:r>
            <a:r>
              <a:rPr sz="1050" spc="-5" dirty="0">
                <a:latin typeface="Cambria"/>
                <a:cs typeface="Cambria"/>
              </a:rPr>
              <a:t>ambient.</a:t>
            </a:r>
            <a:endParaRPr sz="1050">
              <a:latin typeface="Cambria"/>
              <a:cs typeface="Cambria"/>
            </a:endParaRPr>
          </a:p>
          <a:p>
            <a:pPr marL="189225" marR="455918" indent="-172716">
              <a:lnSpc>
                <a:spcPts val="1250"/>
              </a:lnSpc>
              <a:spcBef>
                <a:spcPts val="5"/>
              </a:spcBef>
              <a:buFont typeface="Arial"/>
              <a:buChar char="•"/>
              <a:tabLst>
                <a:tab pos="189860" algn="l"/>
              </a:tabLst>
            </a:pPr>
            <a:r>
              <a:rPr sz="1050" spc="-5" dirty="0">
                <a:latin typeface="Cambria"/>
                <a:cs typeface="Cambria"/>
              </a:rPr>
              <a:t>Inspect</a:t>
            </a:r>
            <a:r>
              <a:rPr sz="1050" dirty="0">
                <a:latin typeface="Cambria"/>
                <a:cs typeface="Cambria"/>
              </a:rPr>
              <a:t> all</a:t>
            </a:r>
            <a:r>
              <a:rPr sz="1050" spc="5" dirty="0">
                <a:latin typeface="Cambria"/>
                <a:cs typeface="Cambria"/>
              </a:rPr>
              <a:t> </a:t>
            </a:r>
            <a:r>
              <a:rPr sz="1050" spc="-5" dirty="0">
                <a:latin typeface="Cambria"/>
                <a:cs typeface="Cambria"/>
              </a:rPr>
              <a:t>porcelain</a:t>
            </a:r>
            <a:r>
              <a:rPr sz="1050" spc="5" dirty="0">
                <a:latin typeface="Cambria"/>
                <a:cs typeface="Cambria"/>
              </a:rPr>
              <a:t> </a:t>
            </a:r>
            <a:r>
              <a:rPr sz="1050" spc="-5" dirty="0">
                <a:latin typeface="Cambria"/>
                <a:cs typeface="Cambria"/>
              </a:rPr>
              <a:t>in</a:t>
            </a:r>
            <a:r>
              <a:rPr sz="1050" spc="5" dirty="0">
                <a:latin typeface="Cambria"/>
                <a:cs typeface="Cambria"/>
              </a:rPr>
              <a:t> </a:t>
            </a:r>
            <a:r>
              <a:rPr sz="1050" spc="-5" dirty="0">
                <a:latin typeface="Cambria"/>
                <a:cs typeface="Cambria"/>
              </a:rPr>
              <a:t>insulators </a:t>
            </a:r>
            <a:r>
              <a:rPr sz="1050" dirty="0">
                <a:latin typeface="Cambria"/>
                <a:cs typeface="Cambria"/>
              </a:rPr>
              <a:t>for </a:t>
            </a:r>
            <a:r>
              <a:rPr sz="1050" spc="-5" dirty="0">
                <a:latin typeface="Cambria"/>
                <a:cs typeface="Cambria"/>
              </a:rPr>
              <a:t>breakage</a:t>
            </a:r>
            <a:r>
              <a:rPr sz="1050" spc="5" dirty="0">
                <a:latin typeface="Cambria"/>
                <a:cs typeface="Cambria"/>
              </a:rPr>
              <a:t> </a:t>
            </a:r>
            <a:r>
              <a:rPr sz="1050" dirty="0">
                <a:latin typeface="Cambria"/>
                <a:cs typeface="Cambria"/>
              </a:rPr>
              <a:t>and</a:t>
            </a:r>
            <a:r>
              <a:rPr sz="1050" spc="5" dirty="0">
                <a:latin typeface="Cambria"/>
                <a:cs typeface="Cambria"/>
              </a:rPr>
              <a:t> </a:t>
            </a:r>
            <a:r>
              <a:rPr sz="1050" spc="-5" dirty="0">
                <a:latin typeface="Cambria"/>
                <a:cs typeface="Cambria"/>
              </a:rPr>
              <a:t>the</a:t>
            </a:r>
            <a:r>
              <a:rPr sz="1050" spc="5" dirty="0">
                <a:latin typeface="Cambria"/>
                <a:cs typeface="Cambria"/>
              </a:rPr>
              <a:t> </a:t>
            </a:r>
            <a:r>
              <a:rPr sz="1050" spc="-5" dirty="0">
                <a:latin typeface="Cambria"/>
                <a:cs typeface="Cambria"/>
              </a:rPr>
              <a:t>intact</a:t>
            </a:r>
            <a:r>
              <a:rPr sz="1050" spc="-10" dirty="0">
                <a:latin typeface="Cambria"/>
                <a:cs typeface="Cambria"/>
              </a:rPr>
              <a:t> </a:t>
            </a:r>
            <a:r>
              <a:rPr sz="1050" dirty="0">
                <a:latin typeface="Cambria"/>
                <a:cs typeface="Cambria"/>
              </a:rPr>
              <a:t>of</a:t>
            </a:r>
            <a:r>
              <a:rPr sz="1050" spc="-5" dirty="0">
                <a:latin typeface="Cambria"/>
                <a:cs typeface="Cambria"/>
              </a:rPr>
              <a:t> </a:t>
            </a:r>
            <a:r>
              <a:rPr sz="1050" dirty="0">
                <a:latin typeface="Cambria"/>
                <a:cs typeface="Cambria"/>
              </a:rPr>
              <a:t>heater element</a:t>
            </a:r>
            <a:r>
              <a:rPr sz="1050" spc="-5" dirty="0">
                <a:latin typeface="Cambria"/>
                <a:cs typeface="Cambria"/>
              </a:rPr>
              <a:t> wire.</a:t>
            </a:r>
            <a:r>
              <a:rPr sz="1050" spc="5" dirty="0">
                <a:latin typeface="Cambria"/>
                <a:cs typeface="Cambria"/>
              </a:rPr>
              <a:t> </a:t>
            </a:r>
            <a:r>
              <a:rPr sz="1050" spc="-5" dirty="0">
                <a:latin typeface="Cambria"/>
                <a:cs typeface="Cambria"/>
              </a:rPr>
              <a:t>Contact</a:t>
            </a:r>
            <a:r>
              <a:rPr sz="1050" spc="5" dirty="0">
                <a:latin typeface="Cambria"/>
                <a:cs typeface="Cambria"/>
              </a:rPr>
              <a:t> </a:t>
            </a:r>
            <a:r>
              <a:rPr sz="1050" dirty="0">
                <a:latin typeface="Cambria"/>
                <a:cs typeface="Cambria"/>
              </a:rPr>
              <a:t>local </a:t>
            </a:r>
            <a:r>
              <a:rPr sz="1050" spc="-215" dirty="0">
                <a:latin typeface="Cambria"/>
                <a:cs typeface="Cambria"/>
              </a:rPr>
              <a:t> </a:t>
            </a:r>
            <a:r>
              <a:rPr sz="1050" spc="-5" dirty="0">
                <a:latin typeface="Cambria"/>
                <a:cs typeface="Cambria"/>
              </a:rPr>
              <a:t>distributor</a:t>
            </a:r>
            <a:r>
              <a:rPr sz="1050" spc="-10" dirty="0">
                <a:latin typeface="Cambria"/>
                <a:cs typeface="Cambria"/>
              </a:rPr>
              <a:t> </a:t>
            </a:r>
            <a:r>
              <a:rPr sz="1050" spc="-5" dirty="0">
                <a:latin typeface="Cambria"/>
                <a:cs typeface="Cambria"/>
              </a:rPr>
              <a:t>immediately</a:t>
            </a:r>
            <a:r>
              <a:rPr sz="1050" spc="-10" dirty="0">
                <a:latin typeface="Cambria"/>
                <a:cs typeface="Cambria"/>
              </a:rPr>
              <a:t> </a:t>
            </a:r>
            <a:r>
              <a:rPr sz="1050" spc="-5" dirty="0">
                <a:latin typeface="Cambria"/>
                <a:cs typeface="Cambria"/>
              </a:rPr>
              <a:t>if</a:t>
            </a:r>
            <a:r>
              <a:rPr sz="1050" dirty="0">
                <a:latin typeface="Cambria"/>
                <a:cs typeface="Cambria"/>
              </a:rPr>
              <a:t> </a:t>
            </a:r>
            <a:r>
              <a:rPr sz="1050" spc="5" dirty="0">
                <a:latin typeface="Cambria"/>
                <a:cs typeface="Cambria"/>
              </a:rPr>
              <a:t>thereis</a:t>
            </a:r>
            <a:r>
              <a:rPr sz="1050" spc="-5" dirty="0">
                <a:latin typeface="Cambria"/>
                <a:cs typeface="Cambria"/>
              </a:rPr>
              <a:t> </a:t>
            </a:r>
            <a:r>
              <a:rPr sz="1050" dirty="0">
                <a:latin typeface="Cambria"/>
                <a:cs typeface="Cambria"/>
              </a:rPr>
              <a:t>any</a:t>
            </a:r>
            <a:r>
              <a:rPr sz="1050" spc="-10" dirty="0">
                <a:latin typeface="Cambria"/>
                <a:cs typeface="Cambria"/>
              </a:rPr>
              <a:t> </a:t>
            </a:r>
            <a:r>
              <a:rPr sz="1050" spc="-5" dirty="0">
                <a:latin typeface="Cambria"/>
                <a:cs typeface="Cambria"/>
              </a:rPr>
              <a:t>occurred</a:t>
            </a:r>
            <a:r>
              <a:rPr sz="1050" spc="-10" dirty="0">
                <a:latin typeface="Cambria"/>
                <a:cs typeface="Cambria"/>
              </a:rPr>
              <a:t> </a:t>
            </a:r>
            <a:r>
              <a:rPr sz="1050" spc="-5" dirty="0">
                <a:latin typeface="Cambria"/>
                <a:cs typeface="Cambria"/>
              </a:rPr>
              <a:t>damage.</a:t>
            </a:r>
            <a:endParaRPr sz="1050">
              <a:latin typeface="Cambria"/>
              <a:cs typeface="Cambria"/>
            </a:endParaRPr>
          </a:p>
          <a:p>
            <a:pPr>
              <a:spcBef>
                <a:spcPts val="45"/>
              </a:spcBef>
              <a:buFont typeface="Arial"/>
              <a:buChar char="•"/>
            </a:pPr>
            <a:endParaRPr sz="1400">
              <a:latin typeface="Cambria"/>
              <a:cs typeface="Cambria"/>
            </a:endParaRPr>
          </a:p>
          <a:p>
            <a:pPr marR="5257669" algn="r"/>
            <a:r>
              <a:rPr sz="1100" b="1" spc="-5" dirty="0">
                <a:latin typeface="Times New Roman"/>
                <a:cs typeface="Times New Roman"/>
              </a:rPr>
              <a:t>Warning</a:t>
            </a:r>
            <a:endParaRPr sz="1100">
              <a:latin typeface="Times New Roman"/>
              <a:cs typeface="Times New Roman"/>
            </a:endParaRPr>
          </a:p>
          <a:p>
            <a:pPr marL="184781" marR="179066" indent="-172716">
              <a:spcBef>
                <a:spcPts val="315"/>
              </a:spcBef>
              <a:buFont typeface="Arial"/>
              <a:buChar char="•"/>
              <a:tabLst>
                <a:tab pos="185415" algn="l"/>
              </a:tabLst>
            </a:pPr>
            <a:r>
              <a:rPr sz="1050" spc="-5" dirty="0">
                <a:latin typeface="Cambria"/>
                <a:cs typeface="Cambria"/>
              </a:rPr>
              <a:t>Disconnect</a:t>
            </a:r>
            <a:r>
              <a:rPr sz="1050" spc="5" dirty="0">
                <a:latin typeface="Cambria"/>
                <a:cs typeface="Cambria"/>
              </a:rPr>
              <a:t> </a:t>
            </a:r>
            <a:r>
              <a:rPr sz="1050" dirty="0">
                <a:latin typeface="Cambria"/>
                <a:cs typeface="Cambria"/>
              </a:rPr>
              <a:t>all</a:t>
            </a:r>
            <a:r>
              <a:rPr sz="1050" spc="5" dirty="0">
                <a:latin typeface="Cambria"/>
                <a:cs typeface="Cambria"/>
              </a:rPr>
              <a:t> </a:t>
            </a:r>
            <a:r>
              <a:rPr sz="1050" spc="-5" dirty="0">
                <a:latin typeface="Cambria"/>
                <a:cs typeface="Cambria"/>
              </a:rPr>
              <a:t>external</a:t>
            </a:r>
            <a:r>
              <a:rPr sz="1050" spc="10" dirty="0">
                <a:latin typeface="Cambria"/>
                <a:cs typeface="Cambria"/>
              </a:rPr>
              <a:t> </a:t>
            </a:r>
            <a:r>
              <a:rPr sz="1050" spc="-5" dirty="0">
                <a:latin typeface="Cambria"/>
                <a:cs typeface="Cambria"/>
              </a:rPr>
              <a:t>power</a:t>
            </a:r>
            <a:r>
              <a:rPr sz="1050" dirty="0">
                <a:latin typeface="Cambria"/>
                <a:cs typeface="Cambria"/>
              </a:rPr>
              <a:t> </a:t>
            </a:r>
            <a:r>
              <a:rPr sz="1050" spc="-5" dirty="0">
                <a:latin typeface="Cambria"/>
                <a:cs typeface="Cambria"/>
              </a:rPr>
              <a:t>supplies</a:t>
            </a:r>
            <a:r>
              <a:rPr sz="1050" spc="10" dirty="0">
                <a:latin typeface="Cambria"/>
                <a:cs typeface="Cambria"/>
              </a:rPr>
              <a:t> </a:t>
            </a:r>
            <a:r>
              <a:rPr sz="1050" spc="-5" dirty="0">
                <a:latin typeface="Cambria"/>
                <a:cs typeface="Cambria"/>
              </a:rPr>
              <a:t>before</a:t>
            </a:r>
            <a:r>
              <a:rPr sz="1050" spc="5" dirty="0">
                <a:latin typeface="Cambria"/>
                <a:cs typeface="Cambria"/>
              </a:rPr>
              <a:t> </a:t>
            </a:r>
            <a:r>
              <a:rPr sz="1050" spc="-5" dirty="0">
                <a:latin typeface="Cambria"/>
                <a:cs typeface="Cambria"/>
              </a:rPr>
              <a:t>performing</a:t>
            </a:r>
            <a:r>
              <a:rPr sz="1050" dirty="0">
                <a:latin typeface="Cambria"/>
                <a:cs typeface="Cambria"/>
              </a:rPr>
              <a:t> </a:t>
            </a:r>
            <a:r>
              <a:rPr sz="1050" spc="-5" dirty="0">
                <a:latin typeface="Cambria"/>
                <a:cs typeface="Cambria"/>
              </a:rPr>
              <a:t>installation</a:t>
            </a:r>
            <a:r>
              <a:rPr sz="1050" spc="10" dirty="0">
                <a:latin typeface="Cambria"/>
                <a:cs typeface="Cambria"/>
              </a:rPr>
              <a:t> </a:t>
            </a:r>
            <a:r>
              <a:rPr sz="1050" spc="-5" dirty="0">
                <a:latin typeface="Cambria"/>
                <a:cs typeface="Cambria"/>
              </a:rPr>
              <a:t>and</a:t>
            </a:r>
            <a:r>
              <a:rPr sz="1050" spc="5" dirty="0">
                <a:latin typeface="Cambria"/>
                <a:cs typeface="Cambria"/>
              </a:rPr>
              <a:t> </a:t>
            </a:r>
            <a:r>
              <a:rPr sz="1050" spc="-5" dirty="0">
                <a:latin typeface="Cambria"/>
                <a:cs typeface="Cambria"/>
              </a:rPr>
              <a:t>servicing.</a:t>
            </a:r>
            <a:r>
              <a:rPr sz="1050" spc="5" dirty="0">
                <a:latin typeface="Cambria"/>
                <a:cs typeface="Cambria"/>
              </a:rPr>
              <a:t> </a:t>
            </a:r>
            <a:r>
              <a:rPr sz="1050" dirty="0">
                <a:latin typeface="Cambria"/>
                <a:cs typeface="Cambria"/>
              </a:rPr>
              <a:t>Turn</a:t>
            </a:r>
            <a:r>
              <a:rPr sz="1050" spc="5" dirty="0">
                <a:latin typeface="Cambria"/>
                <a:cs typeface="Cambria"/>
              </a:rPr>
              <a:t> </a:t>
            </a:r>
            <a:r>
              <a:rPr sz="1050" spc="-5" dirty="0">
                <a:latin typeface="Cambria"/>
                <a:cs typeface="Cambria"/>
              </a:rPr>
              <a:t>off</a:t>
            </a:r>
            <a:r>
              <a:rPr sz="1050" spc="15" dirty="0">
                <a:latin typeface="Cambria"/>
                <a:cs typeface="Cambria"/>
              </a:rPr>
              <a:t> </a:t>
            </a:r>
            <a:r>
              <a:rPr sz="1050" dirty="0">
                <a:latin typeface="Cambria"/>
                <a:cs typeface="Cambria"/>
              </a:rPr>
              <a:t>accessory </a:t>
            </a:r>
            <a:r>
              <a:rPr sz="1050" spc="5" dirty="0">
                <a:latin typeface="Cambria"/>
                <a:cs typeface="Cambria"/>
              </a:rPr>
              <a:t> </a:t>
            </a:r>
            <a:r>
              <a:rPr sz="1050" dirty="0">
                <a:latin typeface="Cambria"/>
                <a:cs typeface="Cambria"/>
              </a:rPr>
              <a:t>heater</a:t>
            </a:r>
            <a:r>
              <a:rPr sz="1050" spc="-60" dirty="0">
                <a:latin typeface="Cambria"/>
                <a:cs typeface="Cambria"/>
              </a:rPr>
              <a:t> </a:t>
            </a:r>
            <a:r>
              <a:rPr sz="1050" dirty="0">
                <a:latin typeface="Cambria"/>
                <a:cs typeface="Cambria"/>
              </a:rPr>
              <a:t>power</a:t>
            </a:r>
            <a:r>
              <a:rPr sz="1050" spc="-20" dirty="0">
                <a:latin typeface="Cambria"/>
                <a:cs typeface="Cambria"/>
              </a:rPr>
              <a:t> </a:t>
            </a:r>
            <a:r>
              <a:rPr sz="1050" spc="-5" dirty="0">
                <a:latin typeface="Cambria"/>
                <a:cs typeface="Cambria"/>
              </a:rPr>
              <a:t>switch</a:t>
            </a:r>
            <a:r>
              <a:rPr sz="1050" spc="-50" dirty="0">
                <a:latin typeface="Cambria"/>
                <a:cs typeface="Cambria"/>
              </a:rPr>
              <a:t> </a:t>
            </a:r>
            <a:r>
              <a:rPr sz="1050" spc="-5" dirty="0">
                <a:latin typeface="Cambria"/>
                <a:cs typeface="Cambria"/>
              </a:rPr>
              <a:t>if</a:t>
            </a:r>
            <a:r>
              <a:rPr sz="1050" spc="-15" dirty="0">
                <a:latin typeface="Cambria"/>
                <a:cs typeface="Cambria"/>
              </a:rPr>
              <a:t> </a:t>
            </a:r>
            <a:r>
              <a:rPr sz="1050" spc="-5" dirty="0">
                <a:latin typeface="Cambria"/>
                <a:cs typeface="Cambria"/>
              </a:rPr>
              <a:t>applicable.</a:t>
            </a:r>
            <a:r>
              <a:rPr sz="1050" spc="-40" dirty="0">
                <a:latin typeface="Cambria"/>
                <a:cs typeface="Cambria"/>
              </a:rPr>
              <a:t> </a:t>
            </a:r>
            <a:r>
              <a:rPr sz="1050" spc="-5" dirty="0">
                <a:latin typeface="Cambria"/>
                <a:cs typeface="Cambria"/>
              </a:rPr>
              <a:t>Failure</a:t>
            </a:r>
            <a:r>
              <a:rPr sz="1050" spc="-40" dirty="0">
                <a:latin typeface="Cambria"/>
                <a:cs typeface="Cambria"/>
              </a:rPr>
              <a:t> </a:t>
            </a:r>
            <a:r>
              <a:rPr sz="1050" spc="-5" dirty="0">
                <a:latin typeface="Cambria"/>
                <a:cs typeface="Cambria"/>
              </a:rPr>
              <a:t>to</a:t>
            </a:r>
            <a:r>
              <a:rPr sz="1050" spc="-15" dirty="0">
                <a:latin typeface="Cambria"/>
                <a:cs typeface="Cambria"/>
              </a:rPr>
              <a:t> </a:t>
            </a:r>
            <a:r>
              <a:rPr sz="1050" spc="-5" dirty="0">
                <a:latin typeface="Cambria"/>
                <a:cs typeface="Cambria"/>
              </a:rPr>
              <a:t>do</a:t>
            </a:r>
            <a:r>
              <a:rPr sz="1050" dirty="0">
                <a:latin typeface="Cambria"/>
                <a:cs typeface="Cambria"/>
              </a:rPr>
              <a:t> so</a:t>
            </a:r>
            <a:r>
              <a:rPr sz="1050" spc="-10" dirty="0">
                <a:latin typeface="Cambria"/>
                <a:cs typeface="Cambria"/>
              </a:rPr>
              <a:t> </a:t>
            </a:r>
            <a:r>
              <a:rPr sz="1050" dirty="0">
                <a:latin typeface="Cambria"/>
                <a:cs typeface="Cambria"/>
              </a:rPr>
              <a:t>may</a:t>
            </a:r>
            <a:r>
              <a:rPr sz="1050" spc="-45" dirty="0">
                <a:latin typeface="Cambria"/>
                <a:cs typeface="Cambria"/>
              </a:rPr>
              <a:t> </a:t>
            </a:r>
            <a:r>
              <a:rPr sz="1050" dirty="0">
                <a:latin typeface="Cambria"/>
                <a:cs typeface="Cambria"/>
              </a:rPr>
              <a:t>cause</a:t>
            </a:r>
            <a:r>
              <a:rPr sz="1050" spc="-55" dirty="0">
                <a:latin typeface="Cambria"/>
                <a:cs typeface="Cambria"/>
              </a:rPr>
              <a:t> </a:t>
            </a:r>
            <a:r>
              <a:rPr sz="1050" spc="-5" dirty="0">
                <a:latin typeface="Cambria"/>
                <a:cs typeface="Cambria"/>
              </a:rPr>
              <a:t>serious</a:t>
            </a:r>
            <a:r>
              <a:rPr sz="1050" spc="-30" dirty="0">
                <a:latin typeface="Cambria"/>
                <a:cs typeface="Cambria"/>
              </a:rPr>
              <a:t> </a:t>
            </a:r>
            <a:r>
              <a:rPr sz="1050" spc="-5" dirty="0">
                <a:latin typeface="Cambria"/>
                <a:cs typeface="Cambria"/>
              </a:rPr>
              <a:t>injury.</a:t>
            </a:r>
            <a:endParaRPr sz="1050">
              <a:latin typeface="Cambria"/>
              <a:cs typeface="Cambria"/>
            </a:endParaRPr>
          </a:p>
          <a:p>
            <a:pPr marL="184781" indent="-172716">
              <a:buFont typeface="Arial"/>
              <a:buChar char="•"/>
              <a:tabLst>
                <a:tab pos="185415" algn="l"/>
              </a:tabLst>
            </a:pPr>
            <a:r>
              <a:rPr sz="1050" dirty="0">
                <a:latin typeface="Cambria"/>
                <a:cs typeface="Cambria"/>
              </a:rPr>
              <a:t>EHK</a:t>
            </a:r>
            <a:r>
              <a:rPr sz="1050" spc="-5" dirty="0">
                <a:latin typeface="Cambria"/>
                <a:cs typeface="Cambria"/>
              </a:rPr>
              <a:t> must</a:t>
            </a:r>
            <a:r>
              <a:rPr sz="1050" dirty="0">
                <a:latin typeface="Cambria"/>
                <a:cs typeface="Cambria"/>
              </a:rPr>
              <a:t> be </a:t>
            </a:r>
            <a:r>
              <a:rPr sz="1050" spc="-5" dirty="0">
                <a:latin typeface="Cambria"/>
                <a:cs typeface="Cambria"/>
              </a:rPr>
              <a:t>properly grounded</a:t>
            </a:r>
            <a:r>
              <a:rPr sz="1050" dirty="0">
                <a:latin typeface="Cambria"/>
                <a:cs typeface="Cambria"/>
              </a:rPr>
              <a:t> </a:t>
            </a:r>
            <a:r>
              <a:rPr sz="1050" spc="-5" dirty="0">
                <a:latin typeface="Cambria"/>
                <a:cs typeface="Cambria"/>
              </a:rPr>
              <a:t>and</a:t>
            </a:r>
            <a:r>
              <a:rPr sz="1050" dirty="0">
                <a:latin typeface="Cambria"/>
                <a:cs typeface="Cambria"/>
              </a:rPr>
              <a:t> </a:t>
            </a:r>
            <a:r>
              <a:rPr sz="1050" spc="-5" dirty="0">
                <a:latin typeface="Cambria"/>
                <a:cs typeface="Cambria"/>
              </a:rPr>
              <a:t>use</a:t>
            </a:r>
            <a:r>
              <a:rPr sz="1050" dirty="0">
                <a:latin typeface="Cambria"/>
                <a:cs typeface="Cambria"/>
              </a:rPr>
              <a:t> </a:t>
            </a:r>
            <a:r>
              <a:rPr sz="1050" spc="-5" dirty="0">
                <a:latin typeface="Cambria"/>
                <a:cs typeface="Cambria"/>
              </a:rPr>
              <a:t>copper</a:t>
            </a:r>
            <a:r>
              <a:rPr sz="1050" dirty="0">
                <a:latin typeface="Cambria"/>
                <a:cs typeface="Cambria"/>
              </a:rPr>
              <a:t> supplywires.</a:t>
            </a:r>
            <a:endParaRPr sz="1050">
              <a:latin typeface="Cambria"/>
              <a:cs typeface="Cambria"/>
            </a:endParaRPr>
          </a:p>
          <a:p>
            <a:pPr marL="184781" indent="-172716">
              <a:lnSpc>
                <a:spcPts val="1255"/>
              </a:lnSpc>
              <a:buFont typeface="Arial"/>
              <a:buChar char="•"/>
              <a:tabLst>
                <a:tab pos="185415" algn="l"/>
              </a:tabLst>
            </a:pPr>
            <a:r>
              <a:rPr sz="1050" dirty="0">
                <a:latin typeface="Cambria"/>
                <a:cs typeface="Cambria"/>
              </a:rPr>
              <a:t>Make</a:t>
            </a:r>
            <a:r>
              <a:rPr sz="1050" spc="-40" dirty="0">
                <a:latin typeface="Cambria"/>
                <a:cs typeface="Cambria"/>
              </a:rPr>
              <a:t> </a:t>
            </a:r>
            <a:r>
              <a:rPr sz="1050" spc="-5" dirty="0">
                <a:latin typeface="Cambria"/>
                <a:cs typeface="Cambria"/>
              </a:rPr>
              <a:t>sure</a:t>
            </a:r>
            <a:r>
              <a:rPr sz="1050" spc="-35" dirty="0">
                <a:latin typeface="Cambria"/>
                <a:cs typeface="Cambria"/>
              </a:rPr>
              <a:t> </a:t>
            </a:r>
            <a:r>
              <a:rPr sz="1050" dirty="0">
                <a:latin typeface="Cambria"/>
                <a:cs typeface="Cambria"/>
              </a:rPr>
              <a:t>to</a:t>
            </a:r>
            <a:r>
              <a:rPr sz="1050" spc="-15" dirty="0">
                <a:latin typeface="Cambria"/>
                <a:cs typeface="Cambria"/>
              </a:rPr>
              <a:t> </a:t>
            </a:r>
            <a:r>
              <a:rPr sz="1050" spc="-5" dirty="0">
                <a:latin typeface="Cambria"/>
                <a:cs typeface="Cambria"/>
              </a:rPr>
              <a:t>follow</a:t>
            </a:r>
            <a:r>
              <a:rPr sz="1050" spc="-30" dirty="0">
                <a:latin typeface="Cambria"/>
                <a:cs typeface="Cambria"/>
              </a:rPr>
              <a:t> </a:t>
            </a:r>
            <a:r>
              <a:rPr sz="1050" spc="-5" dirty="0">
                <a:latin typeface="Cambria"/>
                <a:cs typeface="Cambria"/>
              </a:rPr>
              <a:t>national</a:t>
            </a:r>
            <a:r>
              <a:rPr sz="1050" spc="-20" dirty="0">
                <a:latin typeface="Cambria"/>
                <a:cs typeface="Cambria"/>
              </a:rPr>
              <a:t> </a:t>
            </a:r>
            <a:r>
              <a:rPr sz="1050" spc="-5" dirty="0">
                <a:latin typeface="Cambria"/>
                <a:cs typeface="Cambria"/>
              </a:rPr>
              <a:t>electric</a:t>
            </a:r>
            <a:r>
              <a:rPr sz="1050" spc="-30" dirty="0">
                <a:latin typeface="Cambria"/>
                <a:cs typeface="Cambria"/>
              </a:rPr>
              <a:t> </a:t>
            </a:r>
            <a:r>
              <a:rPr sz="1050" dirty="0">
                <a:latin typeface="Cambria"/>
                <a:cs typeface="Cambria"/>
              </a:rPr>
              <a:t>code</a:t>
            </a:r>
            <a:r>
              <a:rPr sz="1050" spc="-25" dirty="0">
                <a:latin typeface="Cambria"/>
                <a:cs typeface="Cambria"/>
              </a:rPr>
              <a:t> </a:t>
            </a:r>
            <a:r>
              <a:rPr sz="1050" dirty="0">
                <a:latin typeface="Cambria"/>
                <a:cs typeface="Cambria"/>
              </a:rPr>
              <a:t>and</a:t>
            </a:r>
            <a:r>
              <a:rPr sz="1050" spc="-25" dirty="0">
                <a:latin typeface="Cambria"/>
                <a:cs typeface="Cambria"/>
              </a:rPr>
              <a:t> </a:t>
            </a:r>
            <a:r>
              <a:rPr sz="1050" dirty="0">
                <a:latin typeface="Cambria"/>
                <a:cs typeface="Cambria"/>
              </a:rPr>
              <a:t>local</a:t>
            </a:r>
            <a:r>
              <a:rPr sz="1050" spc="-15" dirty="0">
                <a:latin typeface="Cambria"/>
                <a:cs typeface="Cambria"/>
              </a:rPr>
              <a:t> </a:t>
            </a:r>
            <a:r>
              <a:rPr sz="1050" spc="-5" dirty="0">
                <a:latin typeface="Cambria"/>
                <a:cs typeface="Cambria"/>
              </a:rPr>
              <a:t>regulations.</a:t>
            </a:r>
            <a:endParaRPr sz="1050">
              <a:latin typeface="Cambria"/>
              <a:cs typeface="Cambria"/>
            </a:endParaRPr>
          </a:p>
          <a:p>
            <a:pPr marL="184781" marR="5080" indent="-172716">
              <a:lnSpc>
                <a:spcPts val="1260"/>
              </a:lnSpc>
              <a:spcBef>
                <a:spcPts val="35"/>
              </a:spcBef>
              <a:buFont typeface="Arial"/>
              <a:buChar char="•"/>
              <a:tabLst>
                <a:tab pos="185415" algn="l"/>
              </a:tabLst>
            </a:pPr>
            <a:r>
              <a:rPr sz="1050" spc="-5" dirty="0">
                <a:latin typeface="Cambria"/>
                <a:cs typeface="Cambria"/>
              </a:rPr>
              <a:t>When</a:t>
            </a:r>
            <a:r>
              <a:rPr sz="1050" dirty="0">
                <a:latin typeface="Cambria"/>
                <a:cs typeface="Cambria"/>
              </a:rPr>
              <a:t> </a:t>
            </a:r>
            <a:r>
              <a:rPr sz="1050" spc="-5" dirty="0">
                <a:latin typeface="Cambria"/>
                <a:cs typeface="Cambria"/>
              </a:rPr>
              <a:t>installing it</a:t>
            </a:r>
            <a:r>
              <a:rPr sz="1050" dirty="0">
                <a:latin typeface="Cambria"/>
                <a:cs typeface="Cambria"/>
              </a:rPr>
              <a:t> </a:t>
            </a:r>
            <a:r>
              <a:rPr sz="1050" spc="-5" dirty="0">
                <a:latin typeface="Cambria"/>
                <a:cs typeface="Cambria"/>
              </a:rPr>
              <a:t>in</a:t>
            </a:r>
            <a:r>
              <a:rPr sz="1050" dirty="0">
                <a:latin typeface="Cambria"/>
                <a:cs typeface="Cambria"/>
              </a:rPr>
              <a:t> an enclosed area</a:t>
            </a:r>
            <a:r>
              <a:rPr sz="1050" spc="-5" dirty="0">
                <a:latin typeface="Cambria"/>
                <a:cs typeface="Cambria"/>
              </a:rPr>
              <a:t> </a:t>
            </a:r>
            <a:r>
              <a:rPr sz="1050" dirty="0">
                <a:latin typeface="Cambria"/>
                <a:cs typeface="Cambria"/>
              </a:rPr>
              <a:t>such</a:t>
            </a:r>
            <a:r>
              <a:rPr sz="1050" spc="5" dirty="0">
                <a:latin typeface="Cambria"/>
                <a:cs typeface="Cambria"/>
              </a:rPr>
              <a:t> </a:t>
            </a:r>
            <a:r>
              <a:rPr sz="1050" spc="-5" dirty="0">
                <a:latin typeface="Cambria"/>
                <a:cs typeface="Cambria"/>
              </a:rPr>
              <a:t>as</a:t>
            </a:r>
            <a:r>
              <a:rPr sz="1050" dirty="0">
                <a:latin typeface="Cambria"/>
                <a:cs typeface="Cambria"/>
              </a:rPr>
              <a:t> a </a:t>
            </a:r>
            <a:r>
              <a:rPr sz="1050" spc="-5" dirty="0">
                <a:latin typeface="Cambria"/>
                <a:cs typeface="Cambria"/>
              </a:rPr>
              <a:t>garage,</a:t>
            </a:r>
            <a:r>
              <a:rPr sz="1050" dirty="0">
                <a:latin typeface="Cambria"/>
                <a:cs typeface="Cambria"/>
              </a:rPr>
              <a:t> heater</a:t>
            </a:r>
            <a:r>
              <a:rPr sz="1050" spc="-5" dirty="0">
                <a:latin typeface="Cambria"/>
                <a:cs typeface="Cambria"/>
              </a:rPr>
              <a:t> elements</a:t>
            </a:r>
            <a:r>
              <a:rPr sz="1050" dirty="0">
                <a:latin typeface="Cambria"/>
                <a:cs typeface="Cambria"/>
              </a:rPr>
              <a:t> should</a:t>
            </a:r>
            <a:r>
              <a:rPr sz="1050" spc="-5" dirty="0">
                <a:latin typeface="Cambria"/>
                <a:cs typeface="Cambria"/>
              </a:rPr>
              <a:t> have</a:t>
            </a:r>
            <a:r>
              <a:rPr sz="1050" dirty="0">
                <a:latin typeface="Cambria"/>
                <a:cs typeface="Cambria"/>
              </a:rPr>
              <a:t> a </a:t>
            </a:r>
            <a:r>
              <a:rPr sz="1050" spc="-5" dirty="0">
                <a:latin typeface="Cambria"/>
                <a:cs typeface="Cambria"/>
              </a:rPr>
              <a:t>minimum clearance </a:t>
            </a:r>
            <a:r>
              <a:rPr sz="1050" dirty="0">
                <a:latin typeface="Cambria"/>
                <a:cs typeface="Cambria"/>
              </a:rPr>
              <a:t> of </a:t>
            </a:r>
            <a:r>
              <a:rPr sz="1050" spc="-5" dirty="0">
                <a:latin typeface="Cambria"/>
                <a:cs typeface="Cambria"/>
              </a:rPr>
              <a:t>18’’</a:t>
            </a:r>
            <a:r>
              <a:rPr sz="1050" spc="-10" dirty="0">
                <a:latin typeface="Cambria"/>
                <a:cs typeface="Cambria"/>
              </a:rPr>
              <a:t> </a:t>
            </a:r>
            <a:r>
              <a:rPr sz="1050" dirty="0">
                <a:latin typeface="Cambria"/>
                <a:cs typeface="Cambria"/>
              </a:rPr>
              <a:t>from</a:t>
            </a:r>
            <a:r>
              <a:rPr sz="1050" spc="-10" dirty="0">
                <a:latin typeface="Cambria"/>
                <a:cs typeface="Cambria"/>
              </a:rPr>
              <a:t> </a:t>
            </a:r>
            <a:r>
              <a:rPr sz="1050" dirty="0">
                <a:latin typeface="Cambria"/>
                <a:cs typeface="Cambria"/>
              </a:rPr>
              <a:t>the</a:t>
            </a:r>
            <a:r>
              <a:rPr sz="1050" spc="-5" dirty="0">
                <a:latin typeface="Cambria"/>
                <a:cs typeface="Cambria"/>
              </a:rPr>
              <a:t> floor</a:t>
            </a:r>
            <a:r>
              <a:rPr sz="1050" spc="-10" dirty="0">
                <a:latin typeface="Cambria"/>
                <a:cs typeface="Cambria"/>
              </a:rPr>
              <a:t> </a:t>
            </a:r>
            <a:r>
              <a:rPr sz="1050" dirty="0">
                <a:latin typeface="Cambria"/>
                <a:cs typeface="Cambria"/>
              </a:rPr>
              <a:t>to</a:t>
            </a:r>
            <a:r>
              <a:rPr sz="1050" spc="-5" dirty="0">
                <a:latin typeface="Cambria"/>
                <a:cs typeface="Cambria"/>
              </a:rPr>
              <a:t> insure </a:t>
            </a:r>
            <a:r>
              <a:rPr sz="1050" spc="5" dirty="0">
                <a:latin typeface="Cambria"/>
                <a:cs typeface="Cambria"/>
              </a:rPr>
              <a:t>theproper</a:t>
            </a:r>
            <a:r>
              <a:rPr sz="1050" spc="-10" dirty="0">
                <a:latin typeface="Cambria"/>
                <a:cs typeface="Cambria"/>
              </a:rPr>
              <a:t> </a:t>
            </a:r>
            <a:r>
              <a:rPr sz="1050" spc="-5" dirty="0">
                <a:latin typeface="Cambria"/>
                <a:cs typeface="Cambria"/>
              </a:rPr>
              <a:t>ventilation.</a:t>
            </a:r>
            <a:endParaRPr sz="1050">
              <a:latin typeface="Cambria"/>
              <a:cs typeface="Cambria"/>
            </a:endParaRPr>
          </a:p>
        </p:txBody>
      </p:sp>
      <p:pic>
        <p:nvPicPr>
          <p:cNvPr id="9" name="object 9"/>
          <p:cNvPicPr/>
          <p:nvPr/>
        </p:nvPicPr>
        <p:blipFill>
          <a:blip r:embed="rId3" cstate="print"/>
          <a:stretch>
            <a:fillRect/>
          </a:stretch>
        </p:blipFill>
        <p:spPr>
          <a:xfrm>
            <a:off x="3426460" y="5876546"/>
            <a:ext cx="273606" cy="242315"/>
          </a:xfrm>
          <a:prstGeom prst="rect">
            <a:avLst/>
          </a:prstGeom>
        </p:spPr>
      </p:pic>
      <p:sp>
        <p:nvSpPr>
          <p:cNvPr id="10" name="object 10"/>
          <p:cNvSpPr/>
          <p:nvPr/>
        </p:nvSpPr>
        <p:spPr>
          <a:xfrm>
            <a:off x="3413762" y="-780089"/>
            <a:ext cx="6388100"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a:p>
        </p:txBody>
      </p:sp>
      <p:sp>
        <p:nvSpPr>
          <p:cNvPr id="11" name="object 11"/>
          <p:cNvSpPr txBox="1">
            <a:spLocks noGrp="1"/>
          </p:cNvSpPr>
          <p:nvPr>
            <p:ph type="ftr" sz="quarter" idx="5"/>
          </p:nvPr>
        </p:nvSpPr>
        <p:spPr>
          <a:xfrm>
            <a:off x="554394" y="10654045"/>
            <a:ext cx="9871461" cy="128240"/>
          </a:xfrm>
          <a:prstGeom prst="rect">
            <a:avLst/>
          </a:prstGeom>
        </p:spPr>
        <p:txBody>
          <a:bodyPr vert="horz" wrap="square" lIns="0" tIns="0" rIns="0" bIns="0" rtlCol="0">
            <a:spAutoFit/>
          </a:bodyPr>
          <a:lstStyle/>
          <a:p>
            <a:pPr marL="12700">
              <a:lnSpc>
                <a:spcPts val="955"/>
              </a:lnSpc>
            </a:pPr>
            <a:r>
              <a:rPr spc="-5" dirty="0"/>
              <a:t>Manufacturer</a:t>
            </a:r>
            <a:r>
              <a:rPr spc="10" dirty="0"/>
              <a:t> </a:t>
            </a:r>
            <a:r>
              <a:rPr spc="-5" dirty="0"/>
              <a:t>reserves</a:t>
            </a:r>
            <a:r>
              <a:rPr spc="10" dirty="0"/>
              <a:t> </a:t>
            </a:r>
            <a:r>
              <a:rPr dirty="0"/>
              <a:t>the</a:t>
            </a:r>
            <a:r>
              <a:rPr spc="10" dirty="0"/>
              <a:t> </a:t>
            </a:r>
            <a:r>
              <a:rPr dirty="0"/>
              <a:t>right</a:t>
            </a:r>
            <a:r>
              <a:rPr spc="15" dirty="0"/>
              <a:t> </a:t>
            </a:r>
            <a:r>
              <a:rPr spc="-5" dirty="0"/>
              <a:t>to</a:t>
            </a:r>
            <a:r>
              <a:rPr spc="5" dirty="0"/>
              <a:t> </a:t>
            </a:r>
            <a:r>
              <a:rPr spc="-5" dirty="0"/>
              <a:t>change</a:t>
            </a:r>
            <a:r>
              <a:rPr spc="10" dirty="0"/>
              <a:t> </a:t>
            </a:r>
            <a:r>
              <a:rPr spc="-5" dirty="0"/>
              <a:t>specifications</a:t>
            </a:r>
            <a:r>
              <a:rPr spc="15" dirty="0"/>
              <a:t> </a:t>
            </a:r>
            <a:r>
              <a:rPr spc="-5" dirty="0"/>
              <a:t>or</a:t>
            </a:r>
            <a:r>
              <a:rPr spc="10" dirty="0"/>
              <a:t> </a:t>
            </a:r>
            <a:r>
              <a:rPr spc="-5" dirty="0"/>
              <a:t>designs without</a:t>
            </a:r>
            <a:r>
              <a:rPr spc="15" dirty="0"/>
              <a:t> </a:t>
            </a:r>
            <a:r>
              <a:rPr spc="-5" dirty="0"/>
              <a:t>notice.</a:t>
            </a:r>
          </a:p>
        </p:txBody>
      </p:sp>
      <p:sp>
        <p:nvSpPr>
          <p:cNvPr id="12" name="object 12"/>
          <p:cNvSpPr txBox="1">
            <a:spLocks noGrp="1"/>
          </p:cNvSpPr>
          <p:nvPr>
            <p:ph type="dt" sz="half" idx="6"/>
          </p:nvPr>
        </p:nvSpPr>
        <p:spPr>
          <a:xfrm>
            <a:off x="16059043" y="10635756"/>
            <a:ext cx="1028886" cy="128240"/>
          </a:xfrm>
          <a:prstGeom prst="rect">
            <a:avLst/>
          </a:prstGeom>
        </p:spPr>
        <p:txBody>
          <a:bodyPr vert="horz" wrap="square" lIns="0" tIns="0" rIns="0" bIns="0" rtlCol="0">
            <a:spAutoFit/>
          </a:bodyPr>
          <a:lstStyle/>
          <a:p>
            <a:pPr marL="12700">
              <a:lnSpc>
                <a:spcPts val="955"/>
              </a:lnSpc>
            </a:pPr>
            <a:r>
              <a:rPr dirty="0"/>
              <a:t>10</a:t>
            </a:r>
            <a:r>
              <a:rPr spc="-5" dirty="0"/>
              <a:t>.</a:t>
            </a:r>
            <a:r>
              <a:rPr dirty="0"/>
              <a:t>2019</a:t>
            </a: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9041893" y="-981090"/>
            <a:ext cx="779145" cy="151323"/>
          </a:xfrm>
          <a:prstGeom prst="rect">
            <a:avLst/>
          </a:prstGeom>
        </p:spPr>
        <p:txBody>
          <a:bodyPr vert="horz" wrap="square" lIns="0" tIns="12700" rIns="0" bIns="0" rtlCol="0">
            <a:spAutoFit/>
          </a:bodyPr>
          <a:lstStyle/>
          <a:p>
            <a:pPr marL="12700">
              <a:spcBef>
                <a:spcPts val="100"/>
              </a:spcBef>
            </a:pPr>
            <a:r>
              <a:rPr sz="900" spc="-5" dirty="0">
                <a:latin typeface="Calibri Light"/>
                <a:cs typeface="Calibri Light"/>
                <a:hlinkClick r:id="rId2"/>
              </a:rPr>
              <a:t>www.ecoer.com</a:t>
            </a:r>
            <a:endParaRPr sz="900">
              <a:latin typeface="Calibri Light"/>
              <a:cs typeface="Calibri Light"/>
            </a:endParaRPr>
          </a:p>
        </p:txBody>
      </p:sp>
      <p:sp>
        <p:nvSpPr>
          <p:cNvPr id="3" name="object 3"/>
          <p:cNvSpPr txBox="1"/>
          <p:nvPr/>
        </p:nvSpPr>
        <p:spPr>
          <a:xfrm>
            <a:off x="3395474" y="-1054254"/>
            <a:ext cx="3334385" cy="617477"/>
          </a:xfrm>
          <a:prstGeom prst="rect">
            <a:avLst/>
          </a:prstGeom>
        </p:spPr>
        <p:txBody>
          <a:bodyPr vert="horz" wrap="square" lIns="0" tIns="93345" rIns="0" bIns="0" rtlCol="0">
            <a:spAutoFit/>
          </a:bodyPr>
          <a:lstStyle/>
          <a:p>
            <a:pPr marL="12700">
              <a:spcBef>
                <a:spcPts val="735"/>
              </a:spcBef>
              <a:tabLst>
                <a:tab pos="3047924" algn="l"/>
              </a:tabLst>
            </a:pPr>
            <a:r>
              <a:rPr sz="900" spc="-5" dirty="0">
                <a:latin typeface="Calibri Light"/>
                <a:cs typeface="Calibri Light"/>
              </a:rPr>
              <a:t>A</a:t>
            </a:r>
            <a:r>
              <a:rPr sz="900" spc="5" dirty="0">
                <a:latin typeface="Calibri Light"/>
                <a:cs typeface="Calibri Light"/>
              </a:rPr>
              <a:t>i</a:t>
            </a:r>
            <a:r>
              <a:rPr sz="900" dirty="0">
                <a:latin typeface="Calibri Light"/>
                <a:cs typeface="Calibri Light"/>
              </a:rPr>
              <a:t>r </a:t>
            </a:r>
            <a:r>
              <a:rPr sz="900" spc="-10" dirty="0">
                <a:latin typeface="Calibri Light"/>
                <a:cs typeface="Calibri Light"/>
              </a:rPr>
              <a:t>H</a:t>
            </a:r>
            <a:r>
              <a:rPr sz="900" spc="-5" dirty="0">
                <a:latin typeface="Calibri Light"/>
                <a:cs typeface="Calibri Light"/>
              </a:rPr>
              <a:t>a</a:t>
            </a:r>
            <a:r>
              <a:rPr sz="900" dirty="0">
                <a:latin typeface="Calibri Light"/>
                <a:cs typeface="Calibri Light"/>
              </a:rPr>
              <a:t>nd</a:t>
            </a:r>
            <a:r>
              <a:rPr sz="900" spc="5" dirty="0">
                <a:latin typeface="Calibri Light"/>
                <a:cs typeface="Calibri Light"/>
              </a:rPr>
              <a:t>l</a:t>
            </a:r>
            <a:r>
              <a:rPr sz="900" spc="-5" dirty="0">
                <a:latin typeface="Calibri Light"/>
                <a:cs typeface="Calibri Light"/>
              </a:rPr>
              <a:t>e</a:t>
            </a:r>
            <a:r>
              <a:rPr sz="900" dirty="0">
                <a:latin typeface="Calibri Light"/>
                <a:cs typeface="Calibri Light"/>
              </a:rPr>
              <a:t>r Un</a:t>
            </a:r>
            <a:r>
              <a:rPr sz="900" spc="5" dirty="0">
                <a:latin typeface="Calibri Light"/>
                <a:cs typeface="Calibri Light"/>
              </a:rPr>
              <a:t>i</a:t>
            </a:r>
            <a:r>
              <a:rPr sz="900" dirty="0">
                <a:latin typeface="Calibri Light"/>
                <a:cs typeface="Calibri Light"/>
              </a:rPr>
              <a:t>t</a:t>
            </a:r>
            <a:r>
              <a:rPr sz="900" spc="5" dirty="0">
                <a:latin typeface="Calibri Light"/>
                <a:cs typeface="Calibri Light"/>
              </a:rPr>
              <a:t> </a:t>
            </a:r>
            <a:r>
              <a:rPr sz="900" spc="-5" dirty="0">
                <a:latin typeface="Calibri Light"/>
                <a:cs typeface="Calibri Light"/>
              </a:rPr>
              <a:t>I</a:t>
            </a:r>
            <a:r>
              <a:rPr sz="900" dirty="0">
                <a:latin typeface="Calibri Light"/>
                <a:cs typeface="Calibri Light"/>
              </a:rPr>
              <a:t>n</a:t>
            </a:r>
            <a:r>
              <a:rPr sz="900" spc="-15" dirty="0">
                <a:latin typeface="Calibri Light"/>
                <a:cs typeface="Calibri Light"/>
              </a:rPr>
              <a:t>s</a:t>
            </a:r>
            <a:r>
              <a:rPr sz="900" dirty="0">
                <a:latin typeface="Calibri Light"/>
                <a:cs typeface="Calibri Light"/>
              </a:rPr>
              <a:t>t</a:t>
            </a:r>
            <a:r>
              <a:rPr sz="900" spc="-5" dirty="0">
                <a:latin typeface="Calibri Light"/>
                <a:cs typeface="Calibri Light"/>
              </a:rPr>
              <a:t>a</a:t>
            </a:r>
            <a:r>
              <a:rPr sz="900" spc="5" dirty="0">
                <a:latin typeface="Calibri Light"/>
                <a:cs typeface="Calibri Light"/>
              </a:rPr>
              <a:t>ll</a:t>
            </a:r>
            <a:r>
              <a:rPr sz="900" spc="-5" dirty="0">
                <a:latin typeface="Calibri Light"/>
                <a:cs typeface="Calibri Light"/>
              </a:rPr>
              <a:t>a</a:t>
            </a:r>
            <a:r>
              <a:rPr sz="900" spc="-10" dirty="0">
                <a:latin typeface="Calibri Light"/>
                <a:cs typeface="Calibri Light"/>
              </a:rPr>
              <a:t>t</a:t>
            </a:r>
            <a:r>
              <a:rPr sz="900" spc="5" dirty="0">
                <a:latin typeface="Calibri Light"/>
                <a:cs typeface="Calibri Light"/>
              </a:rPr>
              <a:t>i</a:t>
            </a:r>
            <a:r>
              <a:rPr sz="900" spc="-5" dirty="0">
                <a:latin typeface="Calibri Light"/>
                <a:cs typeface="Calibri Light"/>
              </a:rPr>
              <a:t>o</a:t>
            </a:r>
            <a:r>
              <a:rPr sz="900" dirty="0">
                <a:latin typeface="Calibri Light"/>
                <a:cs typeface="Calibri Light"/>
              </a:rPr>
              <a:t>n </a:t>
            </a:r>
            <a:r>
              <a:rPr sz="900" spc="-5" dirty="0">
                <a:latin typeface="Calibri Light"/>
                <a:cs typeface="Calibri Light"/>
              </a:rPr>
              <a:t>I</a:t>
            </a:r>
            <a:r>
              <a:rPr sz="900" dirty="0">
                <a:latin typeface="Calibri Light"/>
                <a:cs typeface="Calibri Light"/>
              </a:rPr>
              <a:t>nst</a:t>
            </a:r>
            <a:r>
              <a:rPr sz="900" spc="-15" dirty="0">
                <a:latin typeface="Calibri Light"/>
                <a:cs typeface="Calibri Light"/>
              </a:rPr>
              <a:t>r</a:t>
            </a:r>
            <a:r>
              <a:rPr sz="900" dirty="0">
                <a:latin typeface="Calibri Light"/>
                <a:cs typeface="Calibri Light"/>
              </a:rPr>
              <a:t>uct</a:t>
            </a:r>
            <a:r>
              <a:rPr sz="900" spc="5" dirty="0">
                <a:latin typeface="Calibri Light"/>
                <a:cs typeface="Calibri Light"/>
              </a:rPr>
              <a:t>i</a:t>
            </a:r>
            <a:r>
              <a:rPr sz="900" spc="-5" dirty="0">
                <a:latin typeface="Calibri Light"/>
                <a:cs typeface="Calibri Light"/>
              </a:rPr>
              <a:t>o</a:t>
            </a:r>
            <a:r>
              <a:rPr sz="900" dirty="0">
                <a:latin typeface="Calibri Light"/>
                <a:cs typeface="Calibri Light"/>
              </a:rPr>
              <a:t>n	1</a:t>
            </a:r>
            <a:r>
              <a:rPr sz="900" spc="-5" dirty="0">
                <a:latin typeface="Calibri Light"/>
                <a:cs typeface="Calibri Light"/>
              </a:rPr>
              <a:t>4/2</a:t>
            </a:r>
            <a:r>
              <a:rPr sz="900" dirty="0">
                <a:latin typeface="Calibri Light"/>
                <a:cs typeface="Calibri Light"/>
              </a:rPr>
              <a:t>0</a:t>
            </a:r>
            <a:endParaRPr sz="900">
              <a:latin typeface="Calibri Light"/>
              <a:cs typeface="Calibri Light"/>
            </a:endParaRPr>
          </a:p>
          <a:p>
            <a:pPr>
              <a:spcBef>
                <a:spcPts val="25"/>
              </a:spcBef>
            </a:pPr>
            <a:endParaRPr sz="900">
              <a:latin typeface="Calibri Light"/>
              <a:cs typeface="Calibri Light"/>
            </a:endParaRPr>
          </a:p>
          <a:p>
            <a:pPr marL="15239"/>
            <a:r>
              <a:rPr sz="1600" b="1" spc="-10" dirty="0">
                <a:latin typeface="Cambria"/>
                <a:cs typeface="Cambria"/>
              </a:rPr>
              <a:t>4.6</a:t>
            </a:r>
            <a:r>
              <a:rPr sz="1600" b="1" spc="20" dirty="0">
                <a:latin typeface="Cambria"/>
                <a:cs typeface="Cambria"/>
              </a:rPr>
              <a:t> </a:t>
            </a:r>
            <a:r>
              <a:rPr sz="1600" b="1" spc="-5" dirty="0">
                <a:latin typeface="Cambria"/>
                <a:cs typeface="Cambria"/>
              </a:rPr>
              <a:t>Electric</a:t>
            </a:r>
            <a:r>
              <a:rPr sz="1600" b="1" dirty="0">
                <a:latin typeface="Cambria"/>
                <a:cs typeface="Cambria"/>
              </a:rPr>
              <a:t> </a:t>
            </a:r>
            <a:r>
              <a:rPr sz="1600" b="1" spc="-5" dirty="0">
                <a:latin typeface="Cambria"/>
                <a:cs typeface="Cambria"/>
              </a:rPr>
              <a:t>Heat Installation</a:t>
            </a:r>
            <a:r>
              <a:rPr sz="1600" b="1" spc="-70" dirty="0">
                <a:latin typeface="Cambria"/>
                <a:cs typeface="Cambria"/>
              </a:rPr>
              <a:t> </a:t>
            </a:r>
            <a:r>
              <a:rPr sz="1600" b="1" spc="-10" dirty="0">
                <a:latin typeface="Cambria"/>
                <a:cs typeface="Cambria"/>
              </a:rPr>
              <a:t>Guide</a:t>
            </a:r>
            <a:endParaRPr sz="1600">
              <a:latin typeface="Cambria"/>
              <a:cs typeface="Cambria"/>
            </a:endParaRPr>
          </a:p>
        </p:txBody>
      </p:sp>
      <p:sp>
        <p:nvSpPr>
          <p:cNvPr id="4" name="object 4"/>
          <p:cNvSpPr txBox="1"/>
          <p:nvPr/>
        </p:nvSpPr>
        <p:spPr>
          <a:xfrm>
            <a:off x="3401568" y="-337961"/>
            <a:ext cx="2672080" cy="366767"/>
          </a:xfrm>
          <a:prstGeom prst="rect">
            <a:avLst/>
          </a:prstGeom>
        </p:spPr>
        <p:txBody>
          <a:bodyPr vert="horz" wrap="square" lIns="0" tIns="12700" rIns="0" bIns="0" rtlCol="0">
            <a:spAutoFit/>
          </a:bodyPr>
          <a:lstStyle/>
          <a:p>
            <a:pPr marL="12700" marR="5080">
              <a:spcBef>
                <a:spcPts val="100"/>
              </a:spcBef>
            </a:pPr>
            <a:r>
              <a:rPr sz="1200" b="1" spc="-5" dirty="0">
                <a:latin typeface="Cambria"/>
                <a:cs typeface="Cambria"/>
              </a:rPr>
              <a:t>STEP 1. </a:t>
            </a:r>
            <a:r>
              <a:rPr sz="1100" dirty="0">
                <a:latin typeface="Cambria"/>
                <a:cs typeface="Cambria"/>
              </a:rPr>
              <a:t>Unfasten 4 </a:t>
            </a:r>
            <a:r>
              <a:rPr sz="1100" spc="-5" dirty="0">
                <a:latin typeface="Cambria"/>
                <a:cs typeface="Cambria"/>
              </a:rPr>
              <a:t>screws to take </a:t>
            </a:r>
            <a:r>
              <a:rPr sz="1100" dirty="0">
                <a:latin typeface="Cambria"/>
                <a:cs typeface="Cambria"/>
              </a:rPr>
              <a:t>away </a:t>
            </a:r>
            <a:r>
              <a:rPr sz="1100" spc="-5" dirty="0">
                <a:latin typeface="Cambria"/>
                <a:cs typeface="Cambria"/>
              </a:rPr>
              <a:t>the </a:t>
            </a:r>
            <a:r>
              <a:rPr sz="1100" spc="-229" dirty="0">
                <a:latin typeface="Cambria"/>
                <a:cs typeface="Cambria"/>
              </a:rPr>
              <a:t> </a:t>
            </a:r>
            <a:r>
              <a:rPr sz="1100" dirty="0">
                <a:latin typeface="Cambria"/>
                <a:cs typeface="Cambria"/>
              </a:rPr>
              <a:t>blower</a:t>
            </a:r>
            <a:r>
              <a:rPr sz="1100" spc="-10" dirty="0">
                <a:latin typeface="Cambria"/>
                <a:cs typeface="Cambria"/>
              </a:rPr>
              <a:t> </a:t>
            </a:r>
            <a:r>
              <a:rPr sz="1100" spc="-5" dirty="0">
                <a:latin typeface="Cambria"/>
                <a:cs typeface="Cambria"/>
              </a:rPr>
              <a:t>access</a:t>
            </a:r>
            <a:r>
              <a:rPr sz="1100" dirty="0">
                <a:latin typeface="Cambria"/>
                <a:cs typeface="Cambria"/>
              </a:rPr>
              <a:t> </a:t>
            </a:r>
            <a:r>
              <a:rPr sz="1100" spc="-5" dirty="0">
                <a:latin typeface="Cambria"/>
                <a:cs typeface="Cambria"/>
              </a:rPr>
              <a:t>panel </a:t>
            </a:r>
            <a:r>
              <a:rPr sz="1100" dirty="0">
                <a:latin typeface="Cambria"/>
                <a:cs typeface="Cambria"/>
              </a:rPr>
              <a:t>of</a:t>
            </a:r>
            <a:r>
              <a:rPr sz="1100" spc="-5" dirty="0">
                <a:latin typeface="Cambria"/>
                <a:cs typeface="Cambria"/>
              </a:rPr>
              <a:t> the</a:t>
            </a:r>
            <a:r>
              <a:rPr sz="1100" spc="-10" dirty="0">
                <a:latin typeface="Cambria"/>
                <a:cs typeface="Cambria"/>
              </a:rPr>
              <a:t> </a:t>
            </a:r>
            <a:r>
              <a:rPr sz="1100" dirty="0">
                <a:latin typeface="Cambria"/>
                <a:cs typeface="Cambria"/>
              </a:rPr>
              <a:t>air</a:t>
            </a:r>
            <a:r>
              <a:rPr sz="1100" spc="-5" dirty="0">
                <a:latin typeface="Cambria"/>
                <a:cs typeface="Cambria"/>
              </a:rPr>
              <a:t> handler.</a:t>
            </a:r>
            <a:endParaRPr sz="1100">
              <a:latin typeface="Cambria"/>
              <a:cs typeface="Cambria"/>
            </a:endParaRPr>
          </a:p>
        </p:txBody>
      </p:sp>
      <p:sp>
        <p:nvSpPr>
          <p:cNvPr id="5" name="object 5"/>
          <p:cNvSpPr txBox="1"/>
          <p:nvPr/>
        </p:nvSpPr>
        <p:spPr>
          <a:xfrm>
            <a:off x="3399844" y="6104637"/>
            <a:ext cx="1945639" cy="366767"/>
          </a:xfrm>
          <a:prstGeom prst="rect">
            <a:avLst/>
          </a:prstGeom>
        </p:spPr>
        <p:txBody>
          <a:bodyPr vert="horz" wrap="square" lIns="0" tIns="12700" rIns="0" bIns="0" rtlCol="0">
            <a:spAutoFit/>
          </a:bodyPr>
          <a:lstStyle/>
          <a:p>
            <a:pPr marL="12700" marR="5080">
              <a:spcBef>
                <a:spcPts val="100"/>
              </a:spcBef>
            </a:pPr>
            <a:r>
              <a:rPr sz="1200" b="1" spc="-5" dirty="0">
                <a:latin typeface="Cambria"/>
                <a:cs typeface="Cambria"/>
              </a:rPr>
              <a:t>STEP</a:t>
            </a:r>
            <a:r>
              <a:rPr sz="1200" b="1" spc="250" dirty="0">
                <a:latin typeface="Cambria"/>
                <a:cs typeface="Cambria"/>
              </a:rPr>
              <a:t> </a:t>
            </a:r>
            <a:r>
              <a:rPr sz="1200" b="1" spc="-5" dirty="0">
                <a:latin typeface="Cambria"/>
                <a:cs typeface="Cambria"/>
              </a:rPr>
              <a:t>2.</a:t>
            </a:r>
            <a:r>
              <a:rPr sz="1200" b="1" spc="254" dirty="0">
                <a:latin typeface="Cambria"/>
                <a:cs typeface="Cambria"/>
              </a:rPr>
              <a:t> </a:t>
            </a:r>
            <a:r>
              <a:rPr sz="1100" dirty="0">
                <a:latin typeface="Cambria"/>
                <a:cs typeface="Cambria"/>
              </a:rPr>
              <a:t>Remove</a:t>
            </a:r>
            <a:r>
              <a:rPr sz="1100" spc="85" dirty="0">
                <a:latin typeface="Cambria"/>
                <a:cs typeface="Cambria"/>
              </a:rPr>
              <a:t> </a:t>
            </a:r>
            <a:r>
              <a:rPr sz="1100" dirty="0">
                <a:latin typeface="Cambria"/>
                <a:cs typeface="Cambria"/>
              </a:rPr>
              <a:t>cover</a:t>
            </a:r>
            <a:r>
              <a:rPr sz="1100" spc="95" dirty="0">
                <a:latin typeface="Cambria"/>
                <a:cs typeface="Cambria"/>
              </a:rPr>
              <a:t> </a:t>
            </a:r>
            <a:r>
              <a:rPr sz="1100" spc="-5" dirty="0">
                <a:latin typeface="Cambria"/>
                <a:cs typeface="Cambria"/>
              </a:rPr>
              <a:t>plate </a:t>
            </a:r>
            <a:r>
              <a:rPr sz="1100" spc="-229" dirty="0">
                <a:latin typeface="Cambria"/>
                <a:cs typeface="Cambria"/>
              </a:rPr>
              <a:t> </a:t>
            </a:r>
            <a:r>
              <a:rPr sz="1100" spc="-5" dirty="0">
                <a:latin typeface="Cambria"/>
                <a:cs typeface="Cambria"/>
              </a:rPr>
              <a:t>actual</a:t>
            </a:r>
            <a:r>
              <a:rPr sz="1100" spc="-20" dirty="0">
                <a:latin typeface="Cambria"/>
                <a:cs typeface="Cambria"/>
              </a:rPr>
              <a:t> </a:t>
            </a:r>
            <a:r>
              <a:rPr sz="1100" spc="-5" dirty="0">
                <a:latin typeface="Cambria"/>
                <a:cs typeface="Cambria"/>
              </a:rPr>
              <a:t>requirement.</a:t>
            </a:r>
            <a:endParaRPr sz="1100">
              <a:latin typeface="Cambria"/>
              <a:cs typeface="Cambria"/>
            </a:endParaRPr>
          </a:p>
        </p:txBody>
      </p:sp>
      <p:sp>
        <p:nvSpPr>
          <p:cNvPr id="6" name="object 6"/>
          <p:cNvSpPr txBox="1"/>
          <p:nvPr/>
        </p:nvSpPr>
        <p:spPr>
          <a:xfrm>
            <a:off x="5484735" y="6116827"/>
            <a:ext cx="554990" cy="182742"/>
          </a:xfrm>
          <a:prstGeom prst="rect">
            <a:avLst/>
          </a:prstGeom>
        </p:spPr>
        <p:txBody>
          <a:bodyPr vert="horz" wrap="square" lIns="0" tIns="13335" rIns="0" bIns="0" rtlCol="0">
            <a:spAutoFit/>
          </a:bodyPr>
          <a:lstStyle/>
          <a:p>
            <a:pPr marL="12700">
              <a:spcBef>
                <a:spcPts val="105"/>
              </a:spcBef>
            </a:pPr>
            <a:r>
              <a:rPr sz="1100" spc="-5" dirty="0">
                <a:latin typeface="Cambria"/>
                <a:cs typeface="Cambria"/>
              </a:rPr>
              <a:t>b</a:t>
            </a:r>
            <a:r>
              <a:rPr sz="1100" dirty="0">
                <a:latin typeface="Cambria"/>
                <a:cs typeface="Cambria"/>
              </a:rPr>
              <a:t>a</a:t>
            </a:r>
            <a:r>
              <a:rPr sz="1100" spc="5" dirty="0">
                <a:latin typeface="Cambria"/>
                <a:cs typeface="Cambria"/>
              </a:rPr>
              <a:t>s</a:t>
            </a:r>
            <a:r>
              <a:rPr sz="1100" dirty="0">
                <a:latin typeface="Cambria"/>
                <a:cs typeface="Cambria"/>
              </a:rPr>
              <a:t>ed</a:t>
            </a:r>
            <a:r>
              <a:rPr sz="1100" spc="-15" dirty="0">
                <a:latin typeface="Cambria"/>
                <a:cs typeface="Cambria"/>
              </a:rPr>
              <a:t> </a:t>
            </a:r>
            <a:r>
              <a:rPr sz="1100" spc="-35" dirty="0">
                <a:latin typeface="Cambria"/>
                <a:cs typeface="Cambria"/>
              </a:rPr>
              <a:t>o</a:t>
            </a:r>
            <a:r>
              <a:rPr sz="1100" dirty="0">
                <a:latin typeface="Cambria"/>
                <a:cs typeface="Cambria"/>
              </a:rPr>
              <a:t>n</a:t>
            </a:r>
            <a:endParaRPr sz="1100">
              <a:latin typeface="Cambria"/>
              <a:cs typeface="Cambria"/>
            </a:endParaRPr>
          </a:p>
        </p:txBody>
      </p:sp>
      <p:sp>
        <p:nvSpPr>
          <p:cNvPr id="7" name="object 7"/>
          <p:cNvSpPr txBox="1"/>
          <p:nvPr/>
        </p:nvSpPr>
        <p:spPr>
          <a:xfrm>
            <a:off x="6836657" y="-356249"/>
            <a:ext cx="2889250" cy="366767"/>
          </a:xfrm>
          <a:prstGeom prst="rect">
            <a:avLst/>
          </a:prstGeom>
        </p:spPr>
        <p:txBody>
          <a:bodyPr vert="horz" wrap="square" lIns="0" tIns="12700" rIns="0" bIns="0" rtlCol="0">
            <a:spAutoFit/>
          </a:bodyPr>
          <a:lstStyle/>
          <a:p>
            <a:pPr marL="12700" marR="5080">
              <a:spcBef>
                <a:spcPts val="100"/>
              </a:spcBef>
            </a:pPr>
            <a:r>
              <a:rPr sz="1200" b="1" spc="-5" dirty="0">
                <a:latin typeface="Cambria"/>
                <a:cs typeface="Cambria"/>
              </a:rPr>
              <a:t>STEP</a:t>
            </a:r>
            <a:r>
              <a:rPr sz="1200" b="1" spc="-60" dirty="0">
                <a:latin typeface="Cambria"/>
                <a:cs typeface="Cambria"/>
              </a:rPr>
              <a:t> </a:t>
            </a:r>
            <a:r>
              <a:rPr sz="1200" b="1" spc="-5" dirty="0">
                <a:latin typeface="Cambria"/>
                <a:cs typeface="Cambria"/>
              </a:rPr>
              <a:t>3.</a:t>
            </a:r>
            <a:r>
              <a:rPr sz="1200" b="1" spc="-40" dirty="0">
                <a:latin typeface="Cambria"/>
                <a:cs typeface="Cambria"/>
              </a:rPr>
              <a:t> </a:t>
            </a:r>
            <a:r>
              <a:rPr sz="1100" dirty="0">
                <a:latin typeface="Cambria"/>
                <a:cs typeface="Cambria"/>
              </a:rPr>
              <a:t>Slide</a:t>
            </a:r>
            <a:r>
              <a:rPr sz="1100" spc="-40" dirty="0">
                <a:latin typeface="Cambria"/>
                <a:cs typeface="Cambria"/>
              </a:rPr>
              <a:t> </a:t>
            </a:r>
            <a:r>
              <a:rPr sz="1100" spc="-5" dirty="0">
                <a:latin typeface="Cambria"/>
                <a:cs typeface="Cambria"/>
              </a:rPr>
              <a:t>the</a:t>
            </a:r>
            <a:r>
              <a:rPr sz="1100" spc="-40" dirty="0">
                <a:latin typeface="Cambria"/>
                <a:cs typeface="Cambria"/>
              </a:rPr>
              <a:t> </a:t>
            </a:r>
            <a:r>
              <a:rPr sz="1100" dirty="0">
                <a:latin typeface="Cambria"/>
                <a:cs typeface="Cambria"/>
              </a:rPr>
              <a:t>kit</a:t>
            </a:r>
            <a:r>
              <a:rPr sz="1100" spc="-55" dirty="0">
                <a:latin typeface="Cambria"/>
                <a:cs typeface="Cambria"/>
              </a:rPr>
              <a:t> </a:t>
            </a:r>
            <a:r>
              <a:rPr sz="1100" dirty="0">
                <a:latin typeface="Cambria"/>
                <a:cs typeface="Cambria"/>
              </a:rPr>
              <a:t>into</a:t>
            </a:r>
            <a:r>
              <a:rPr sz="1100" spc="-55" dirty="0">
                <a:latin typeface="Cambria"/>
                <a:cs typeface="Cambria"/>
              </a:rPr>
              <a:t> </a:t>
            </a:r>
            <a:r>
              <a:rPr sz="1100" dirty="0">
                <a:latin typeface="Cambria"/>
                <a:cs typeface="Cambria"/>
              </a:rPr>
              <a:t>the</a:t>
            </a:r>
            <a:r>
              <a:rPr sz="1100" spc="-40" dirty="0">
                <a:latin typeface="Cambria"/>
                <a:cs typeface="Cambria"/>
              </a:rPr>
              <a:t> </a:t>
            </a:r>
            <a:r>
              <a:rPr sz="1100" spc="-5" dirty="0">
                <a:latin typeface="Cambria"/>
                <a:cs typeface="Cambria"/>
              </a:rPr>
              <a:t>duct</a:t>
            </a:r>
            <a:r>
              <a:rPr sz="1100" spc="-40" dirty="0">
                <a:latin typeface="Cambria"/>
                <a:cs typeface="Cambria"/>
              </a:rPr>
              <a:t> </a:t>
            </a:r>
            <a:r>
              <a:rPr sz="1100" dirty="0">
                <a:latin typeface="Cambria"/>
                <a:cs typeface="Cambria"/>
              </a:rPr>
              <a:t>and</a:t>
            </a:r>
            <a:r>
              <a:rPr sz="1100" spc="-55" dirty="0">
                <a:latin typeface="Cambria"/>
                <a:cs typeface="Cambria"/>
              </a:rPr>
              <a:t> </a:t>
            </a:r>
            <a:r>
              <a:rPr sz="1100" spc="-5" dirty="0">
                <a:latin typeface="Cambria"/>
                <a:cs typeface="Cambria"/>
              </a:rPr>
              <a:t>fasten</a:t>
            </a:r>
            <a:r>
              <a:rPr sz="1100" spc="-45" dirty="0">
                <a:latin typeface="Cambria"/>
                <a:cs typeface="Cambria"/>
              </a:rPr>
              <a:t> </a:t>
            </a:r>
            <a:r>
              <a:rPr sz="1100" spc="-5" dirty="0">
                <a:latin typeface="Cambria"/>
                <a:cs typeface="Cambria"/>
              </a:rPr>
              <a:t>the </a:t>
            </a:r>
            <a:r>
              <a:rPr sz="1100" spc="-229" dirty="0">
                <a:latin typeface="Cambria"/>
                <a:cs typeface="Cambria"/>
              </a:rPr>
              <a:t> </a:t>
            </a:r>
            <a:r>
              <a:rPr sz="1100" spc="-5" dirty="0">
                <a:latin typeface="Cambria"/>
                <a:cs typeface="Cambria"/>
              </a:rPr>
              <a:t>element (e.g. attachment</a:t>
            </a:r>
            <a:r>
              <a:rPr sz="1100" spc="-20" dirty="0">
                <a:latin typeface="Cambria"/>
                <a:cs typeface="Cambria"/>
              </a:rPr>
              <a:t> </a:t>
            </a:r>
            <a:r>
              <a:rPr sz="1100" dirty="0">
                <a:latin typeface="Cambria"/>
                <a:cs typeface="Cambria"/>
              </a:rPr>
              <a:t>and</a:t>
            </a:r>
            <a:r>
              <a:rPr sz="1100" spc="-5" dirty="0">
                <a:latin typeface="Cambria"/>
                <a:cs typeface="Cambria"/>
              </a:rPr>
              <a:t> wires).</a:t>
            </a:r>
            <a:endParaRPr sz="1100">
              <a:latin typeface="Cambria"/>
              <a:cs typeface="Cambria"/>
            </a:endParaRPr>
          </a:p>
        </p:txBody>
      </p:sp>
      <p:sp>
        <p:nvSpPr>
          <p:cNvPr id="8" name="object 8"/>
          <p:cNvSpPr txBox="1"/>
          <p:nvPr/>
        </p:nvSpPr>
        <p:spPr>
          <a:xfrm>
            <a:off x="6780265" y="6090921"/>
            <a:ext cx="2944495" cy="705962"/>
          </a:xfrm>
          <a:prstGeom prst="rect">
            <a:avLst/>
          </a:prstGeom>
        </p:spPr>
        <p:txBody>
          <a:bodyPr vert="horz" wrap="square" lIns="0" tIns="13335" rIns="0" bIns="0" rtlCol="0">
            <a:spAutoFit/>
          </a:bodyPr>
          <a:lstStyle/>
          <a:p>
            <a:pPr marL="12700" marR="5080" algn="just">
              <a:lnSpc>
                <a:spcPct val="99500"/>
              </a:lnSpc>
              <a:spcBef>
                <a:spcPts val="105"/>
              </a:spcBef>
            </a:pPr>
            <a:r>
              <a:rPr sz="1200" b="1" spc="-5" dirty="0">
                <a:latin typeface="Cambria"/>
                <a:cs typeface="Cambria"/>
              </a:rPr>
              <a:t>STEP</a:t>
            </a:r>
            <a:r>
              <a:rPr sz="1200" b="1" dirty="0">
                <a:latin typeface="Cambria"/>
                <a:cs typeface="Cambria"/>
              </a:rPr>
              <a:t> </a:t>
            </a:r>
            <a:r>
              <a:rPr sz="1200" b="1" spc="-5" dirty="0">
                <a:latin typeface="Cambria"/>
                <a:cs typeface="Cambria"/>
              </a:rPr>
              <a:t>4.</a:t>
            </a:r>
            <a:r>
              <a:rPr sz="1200" b="1" dirty="0">
                <a:latin typeface="Cambria"/>
                <a:cs typeface="Cambria"/>
              </a:rPr>
              <a:t> </a:t>
            </a:r>
            <a:r>
              <a:rPr sz="1100" dirty="0">
                <a:latin typeface="Cambria"/>
                <a:cs typeface="Cambria"/>
              </a:rPr>
              <a:t>Install</a:t>
            </a:r>
            <a:r>
              <a:rPr sz="1100" spc="5" dirty="0">
                <a:latin typeface="Cambria"/>
                <a:cs typeface="Cambria"/>
              </a:rPr>
              <a:t> </a:t>
            </a:r>
            <a:r>
              <a:rPr sz="1100" spc="-5" dirty="0">
                <a:latin typeface="Cambria"/>
                <a:cs typeface="Cambria"/>
              </a:rPr>
              <a:t>the</a:t>
            </a:r>
            <a:r>
              <a:rPr sz="1100" dirty="0">
                <a:latin typeface="Cambria"/>
                <a:cs typeface="Cambria"/>
              </a:rPr>
              <a:t> circuit</a:t>
            </a:r>
            <a:r>
              <a:rPr sz="1100" spc="5" dirty="0">
                <a:latin typeface="Cambria"/>
                <a:cs typeface="Cambria"/>
              </a:rPr>
              <a:t> </a:t>
            </a:r>
            <a:r>
              <a:rPr sz="1100" spc="-5" dirty="0">
                <a:latin typeface="Cambria"/>
                <a:cs typeface="Cambria"/>
              </a:rPr>
              <a:t>breaker</a:t>
            </a:r>
            <a:r>
              <a:rPr sz="1100" dirty="0">
                <a:latin typeface="Cambria"/>
                <a:cs typeface="Cambria"/>
              </a:rPr>
              <a:t> into</a:t>
            </a:r>
            <a:r>
              <a:rPr sz="1100" spc="5" dirty="0">
                <a:latin typeface="Cambria"/>
                <a:cs typeface="Cambria"/>
              </a:rPr>
              <a:t> </a:t>
            </a:r>
            <a:r>
              <a:rPr sz="1100" spc="-5" dirty="0">
                <a:latin typeface="Cambria"/>
                <a:cs typeface="Cambria"/>
              </a:rPr>
              <a:t>the </a:t>
            </a:r>
            <a:r>
              <a:rPr sz="1100" dirty="0">
                <a:latin typeface="Cambria"/>
                <a:cs typeface="Cambria"/>
              </a:rPr>
              <a:t> mounting rail. Knock off the </a:t>
            </a:r>
            <a:r>
              <a:rPr sz="1100" spc="-5" dirty="0">
                <a:latin typeface="Cambria"/>
                <a:cs typeface="Cambria"/>
              </a:rPr>
              <a:t>reserved </a:t>
            </a:r>
            <a:r>
              <a:rPr sz="1100" dirty="0">
                <a:latin typeface="Cambria"/>
                <a:cs typeface="Cambria"/>
              </a:rPr>
              <a:t>cover </a:t>
            </a:r>
            <a:r>
              <a:rPr sz="1100" spc="-5" dirty="0">
                <a:latin typeface="Cambria"/>
                <a:cs typeface="Cambria"/>
              </a:rPr>
              <a:t>for </a:t>
            </a:r>
            <a:r>
              <a:rPr sz="1100" dirty="0">
                <a:latin typeface="Cambria"/>
                <a:cs typeface="Cambria"/>
              </a:rPr>
              <a:t> </a:t>
            </a:r>
            <a:r>
              <a:rPr sz="1100" spc="-5" dirty="0">
                <a:latin typeface="Cambria"/>
                <a:cs typeface="Cambria"/>
              </a:rPr>
              <a:t>breaker</a:t>
            </a:r>
            <a:r>
              <a:rPr sz="1100" dirty="0">
                <a:latin typeface="Cambria"/>
                <a:cs typeface="Cambria"/>
              </a:rPr>
              <a:t> in blower </a:t>
            </a:r>
            <a:r>
              <a:rPr sz="1100" spc="-5" dirty="0">
                <a:latin typeface="Cambria"/>
                <a:cs typeface="Cambria"/>
              </a:rPr>
              <a:t>access</a:t>
            </a:r>
            <a:r>
              <a:rPr sz="1100" dirty="0">
                <a:latin typeface="Cambria"/>
                <a:cs typeface="Cambria"/>
              </a:rPr>
              <a:t> </a:t>
            </a:r>
            <a:r>
              <a:rPr sz="1100" spc="-5" dirty="0">
                <a:latin typeface="Cambria"/>
                <a:cs typeface="Cambria"/>
              </a:rPr>
              <a:t>panel</a:t>
            </a:r>
            <a:r>
              <a:rPr sz="1100" dirty="0">
                <a:latin typeface="Cambria"/>
                <a:cs typeface="Cambria"/>
              </a:rPr>
              <a:t> prior </a:t>
            </a:r>
            <a:r>
              <a:rPr sz="1100" spc="-5" dirty="0">
                <a:latin typeface="Cambria"/>
                <a:cs typeface="Cambria"/>
              </a:rPr>
              <a:t>to</a:t>
            </a:r>
            <a:r>
              <a:rPr sz="1100" dirty="0">
                <a:latin typeface="Cambria"/>
                <a:cs typeface="Cambria"/>
              </a:rPr>
              <a:t> put it </a:t>
            </a:r>
            <a:r>
              <a:rPr sz="1100" spc="5" dirty="0">
                <a:latin typeface="Cambria"/>
                <a:cs typeface="Cambria"/>
              </a:rPr>
              <a:t> </a:t>
            </a:r>
            <a:r>
              <a:rPr sz="1100" dirty="0">
                <a:latin typeface="Cambria"/>
                <a:cs typeface="Cambria"/>
              </a:rPr>
              <a:t>back</a:t>
            </a:r>
            <a:r>
              <a:rPr sz="1100" spc="-15" dirty="0">
                <a:latin typeface="Cambria"/>
                <a:cs typeface="Cambria"/>
              </a:rPr>
              <a:t> </a:t>
            </a:r>
            <a:r>
              <a:rPr sz="1100" spc="-5" dirty="0">
                <a:latin typeface="Cambria"/>
                <a:cs typeface="Cambria"/>
              </a:rPr>
              <a:t>to </a:t>
            </a:r>
            <a:r>
              <a:rPr sz="1100" dirty="0">
                <a:latin typeface="Cambria"/>
                <a:cs typeface="Cambria"/>
              </a:rPr>
              <a:t>the</a:t>
            </a:r>
            <a:r>
              <a:rPr sz="1100" spc="-5" dirty="0">
                <a:latin typeface="Cambria"/>
                <a:cs typeface="Cambria"/>
              </a:rPr>
              <a:t> unit.</a:t>
            </a:r>
            <a:endParaRPr sz="1100">
              <a:latin typeface="Cambria"/>
              <a:cs typeface="Cambria"/>
            </a:endParaRPr>
          </a:p>
        </p:txBody>
      </p:sp>
      <p:sp>
        <p:nvSpPr>
          <p:cNvPr id="9" name="object 9"/>
          <p:cNvSpPr/>
          <p:nvPr/>
        </p:nvSpPr>
        <p:spPr>
          <a:xfrm>
            <a:off x="3413762" y="-780089"/>
            <a:ext cx="6388100"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a:p>
        </p:txBody>
      </p:sp>
      <p:pic>
        <p:nvPicPr>
          <p:cNvPr id="10" name="object 10"/>
          <p:cNvPicPr/>
          <p:nvPr/>
        </p:nvPicPr>
        <p:blipFill>
          <a:blip r:embed="rId3" cstate="print"/>
          <a:stretch>
            <a:fillRect/>
          </a:stretch>
        </p:blipFill>
        <p:spPr>
          <a:xfrm>
            <a:off x="6833873" y="1316129"/>
            <a:ext cx="2700653" cy="1751326"/>
          </a:xfrm>
          <a:prstGeom prst="rect">
            <a:avLst/>
          </a:prstGeom>
        </p:spPr>
      </p:pic>
      <p:sp>
        <p:nvSpPr>
          <p:cNvPr id="11" name="object 11"/>
          <p:cNvSpPr txBox="1"/>
          <p:nvPr/>
        </p:nvSpPr>
        <p:spPr>
          <a:xfrm>
            <a:off x="6834123" y="1374647"/>
            <a:ext cx="317500" cy="166712"/>
          </a:xfrm>
          <a:prstGeom prst="rect">
            <a:avLst/>
          </a:prstGeom>
          <a:solidFill>
            <a:srgbClr val="8FB71F"/>
          </a:solidFill>
        </p:spPr>
        <p:txBody>
          <a:bodyPr vert="horz" wrap="square" lIns="0" tIns="0" rIns="0" bIns="0" rtlCol="0">
            <a:spAutoFit/>
          </a:bodyPr>
          <a:lstStyle/>
          <a:p>
            <a:pPr marL="76198">
              <a:lnSpc>
                <a:spcPts val="1295"/>
              </a:lnSpc>
            </a:pPr>
            <a:r>
              <a:rPr sz="1200" b="1" spc="-5" dirty="0">
                <a:solidFill>
                  <a:srgbClr val="FFFFFF"/>
                </a:solidFill>
                <a:latin typeface="Times New Roman"/>
                <a:cs typeface="Times New Roman"/>
              </a:rPr>
              <a:t>3-1</a:t>
            </a:r>
            <a:endParaRPr sz="1200">
              <a:latin typeface="Times New Roman"/>
              <a:cs typeface="Times New Roman"/>
            </a:endParaRPr>
          </a:p>
        </p:txBody>
      </p:sp>
      <p:sp>
        <p:nvSpPr>
          <p:cNvPr id="12" name="object 12"/>
          <p:cNvSpPr/>
          <p:nvPr/>
        </p:nvSpPr>
        <p:spPr>
          <a:xfrm>
            <a:off x="7790818" y="3155416"/>
            <a:ext cx="827405" cy="227329"/>
          </a:xfrm>
          <a:custGeom>
            <a:avLst/>
            <a:gdLst/>
            <a:ahLst/>
            <a:cxnLst/>
            <a:rect l="l" t="t" r="r" b="b"/>
            <a:pathLst>
              <a:path w="827404" h="227329">
                <a:moveTo>
                  <a:pt x="0" y="113665"/>
                </a:moveTo>
                <a:lnTo>
                  <a:pt x="207010" y="113665"/>
                </a:lnTo>
                <a:lnTo>
                  <a:pt x="207010" y="0"/>
                </a:lnTo>
                <a:lnTo>
                  <a:pt x="621030" y="0"/>
                </a:lnTo>
                <a:lnTo>
                  <a:pt x="621030" y="113665"/>
                </a:lnTo>
                <a:lnTo>
                  <a:pt x="827405" y="113665"/>
                </a:lnTo>
                <a:lnTo>
                  <a:pt x="414020" y="227330"/>
                </a:lnTo>
                <a:lnTo>
                  <a:pt x="0" y="113665"/>
                </a:lnTo>
                <a:close/>
              </a:path>
            </a:pathLst>
          </a:custGeom>
          <a:ln w="9144">
            <a:solidFill>
              <a:srgbClr val="000000"/>
            </a:solidFill>
          </a:ln>
        </p:spPr>
        <p:txBody>
          <a:bodyPr wrap="square" lIns="0" tIns="0" rIns="0" bIns="0" rtlCol="0"/>
          <a:lstStyle/>
          <a:p>
            <a:endParaRPr/>
          </a:p>
        </p:txBody>
      </p:sp>
      <p:pic>
        <p:nvPicPr>
          <p:cNvPr id="13" name="object 13"/>
          <p:cNvPicPr/>
          <p:nvPr/>
        </p:nvPicPr>
        <p:blipFill>
          <a:blip r:embed="rId4" cstate="print"/>
          <a:stretch>
            <a:fillRect/>
          </a:stretch>
        </p:blipFill>
        <p:spPr>
          <a:xfrm>
            <a:off x="6842761" y="3467353"/>
            <a:ext cx="2699383" cy="2522216"/>
          </a:xfrm>
          <a:prstGeom prst="rect">
            <a:avLst/>
          </a:prstGeom>
        </p:spPr>
      </p:pic>
      <p:sp>
        <p:nvSpPr>
          <p:cNvPr id="14" name="object 14"/>
          <p:cNvSpPr txBox="1"/>
          <p:nvPr/>
        </p:nvSpPr>
        <p:spPr>
          <a:xfrm>
            <a:off x="6838696" y="3532633"/>
            <a:ext cx="317500" cy="166712"/>
          </a:xfrm>
          <a:prstGeom prst="rect">
            <a:avLst/>
          </a:prstGeom>
          <a:solidFill>
            <a:srgbClr val="8FB71F"/>
          </a:solidFill>
        </p:spPr>
        <p:txBody>
          <a:bodyPr vert="horz" wrap="square" lIns="0" tIns="0" rIns="0" bIns="0" rtlCol="0">
            <a:spAutoFit/>
          </a:bodyPr>
          <a:lstStyle/>
          <a:p>
            <a:pPr marL="76198">
              <a:lnSpc>
                <a:spcPts val="1310"/>
              </a:lnSpc>
            </a:pPr>
            <a:r>
              <a:rPr sz="1200" b="1" spc="-5" dirty="0">
                <a:solidFill>
                  <a:srgbClr val="FFFFFF"/>
                </a:solidFill>
                <a:latin typeface="Times New Roman"/>
                <a:cs typeface="Times New Roman"/>
              </a:rPr>
              <a:t>3-2</a:t>
            </a:r>
            <a:endParaRPr sz="1200">
              <a:latin typeface="Times New Roman"/>
              <a:cs typeface="Times New Roman"/>
            </a:endParaRPr>
          </a:p>
        </p:txBody>
      </p:sp>
      <p:grpSp>
        <p:nvGrpSpPr>
          <p:cNvPr id="15" name="object 15"/>
          <p:cNvGrpSpPr/>
          <p:nvPr/>
        </p:nvGrpSpPr>
        <p:grpSpPr>
          <a:xfrm>
            <a:off x="6802756" y="7045947"/>
            <a:ext cx="2767965" cy="1592580"/>
            <a:chOff x="3627754" y="7045947"/>
            <a:chExt cx="2767965" cy="1592580"/>
          </a:xfrm>
        </p:grpSpPr>
        <p:pic>
          <p:nvPicPr>
            <p:cNvPr id="16" name="object 16"/>
            <p:cNvPicPr/>
            <p:nvPr/>
          </p:nvPicPr>
          <p:blipFill>
            <a:blip r:embed="rId5" cstate="print"/>
            <a:stretch>
              <a:fillRect/>
            </a:stretch>
          </p:blipFill>
          <p:spPr>
            <a:xfrm>
              <a:off x="3627754" y="7045947"/>
              <a:ext cx="2767963" cy="1592579"/>
            </a:xfrm>
            <a:prstGeom prst="rect">
              <a:avLst/>
            </a:prstGeom>
          </p:spPr>
        </p:pic>
        <p:sp>
          <p:nvSpPr>
            <p:cNvPr id="17" name="object 17"/>
            <p:cNvSpPr/>
            <p:nvPr/>
          </p:nvSpPr>
          <p:spPr>
            <a:xfrm>
              <a:off x="4072242" y="7071360"/>
              <a:ext cx="2301240" cy="517525"/>
            </a:xfrm>
            <a:custGeom>
              <a:avLst/>
              <a:gdLst/>
              <a:ahLst/>
              <a:cxnLst/>
              <a:rect l="l" t="t" r="r" b="b"/>
              <a:pathLst>
                <a:path w="2301240" h="517525">
                  <a:moveTo>
                    <a:pt x="1185545" y="47612"/>
                  </a:moveTo>
                  <a:lnTo>
                    <a:pt x="1181735" y="29832"/>
                  </a:lnTo>
                  <a:lnTo>
                    <a:pt x="1172210" y="15227"/>
                  </a:lnTo>
                  <a:lnTo>
                    <a:pt x="1157605" y="5702"/>
                  </a:lnTo>
                  <a:lnTo>
                    <a:pt x="1139825" y="1892"/>
                  </a:lnTo>
                  <a:lnTo>
                    <a:pt x="45720" y="1892"/>
                  </a:lnTo>
                  <a:lnTo>
                    <a:pt x="27940" y="5702"/>
                  </a:lnTo>
                  <a:lnTo>
                    <a:pt x="13335" y="15227"/>
                  </a:lnTo>
                  <a:lnTo>
                    <a:pt x="3175" y="29832"/>
                  </a:lnTo>
                  <a:lnTo>
                    <a:pt x="0" y="47612"/>
                  </a:lnTo>
                  <a:lnTo>
                    <a:pt x="0" y="230492"/>
                  </a:lnTo>
                  <a:lnTo>
                    <a:pt x="3175" y="248272"/>
                  </a:lnTo>
                  <a:lnTo>
                    <a:pt x="13335" y="262877"/>
                  </a:lnTo>
                  <a:lnTo>
                    <a:pt x="27940" y="273037"/>
                  </a:lnTo>
                  <a:lnTo>
                    <a:pt x="45720" y="276212"/>
                  </a:lnTo>
                  <a:lnTo>
                    <a:pt x="569442" y="276212"/>
                  </a:lnTo>
                  <a:lnTo>
                    <a:pt x="295935" y="384784"/>
                  </a:lnTo>
                  <a:lnTo>
                    <a:pt x="327660" y="344170"/>
                  </a:lnTo>
                  <a:lnTo>
                    <a:pt x="331470" y="339725"/>
                  </a:lnTo>
                  <a:lnTo>
                    <a:pt x="330835" y="333375"/>
                  </a:lnTo>
                  <a:lnTo>
                    <a:pt x="321945" y="327025"/>
                  </a:lnTo>
                  <a:lnTo>
                    <a:pt x="315595" y="327660"/>
                  </a:lnTo>
                  <a:lnTo>
                    <a:pt x="312420" y="332105"/>
                  </a:lnTo>
                  <a:lnTo>
                    <a:pt x="295910" y="353148"/>
                  </a:lnTo>
                  <a:lnTo>
                    <a:pt x="295910" y="384810"/>
                  </a:lnTo>
                  <a:lnTo>
                    <a:pt x="286385" y="397510"/>
                  </a:lnTo>
                  <a:lnTo>
                    <a:pt x="283845" y="400050"/>
                  </a:lnTo>
                  <a:lnTo>
                    <a:pt x="285864" y="397510"/>
                  </a:lnTo>
                  <a:lnTo>
                    <a:pt x="295910" y="384810"/>
                  </a:lnTo>
                  <a:lnTo>
                    <a:pt x="295910" y="353148"/>
                  </a:lnTo>
                  <a:lnTo>
                    <a:pt x="247650" y="414655"/>
                  </a:lnTo>
                  <a:lnTo>
                    <a:pt x="351790" y="430530"/>
                  </a:lnTo>
                  <a:lnTo>
                    <a:pt x="356870" y="431165"/>
                  </a:lnTo>
                  <a:lnTo>
                    <a:pt x="361950" y="427355"/>
                  </a:lnTo>
                  <a:lnTo>
                    <a:pt x="362585" y="422275"/>
                  </a:lnTo>
                  <a:lnTo>
                    <a:pt x="363855" y="416560"/>
                  </a:lnTo>
                  <a:lnTo>
                    <a:pt x="360045" y="411480"/>
                  </a:lnTo>
                  <a:lnTo>
                    <a:pt x="354330" y="410845"/>
                  </a:lnTo>
                  <a:lnTo>
                    <a:pt x="303530" y="403225"/>
                  </a:lnTo>
                  <a:lnTo>
                    <a:pt x="269240" y="416560"/>
                  </a:lnTo>
                  <a:lnTo>
                    <a:pt x="276860" y="413385"/>
                  </a:lnTo>
                  <a:lnTo>
                    <a:pt x="303530" y="403225"/>
                  </a:lnTo>
                  <a:lnTo>
                    <a:pt x="349821" y="384810"/>
                  </a:lnTo>
                  <a:lnTo>
                    <a:pt x="598805" y="285750"/>
                  </a:lnTo>
                  <a:lnTo>
                    <a:pt x="595185" y="276212"/>
                  </a:lnTo>
                  <a:lnTo>
                    <a:pt x="1139825" y="276212"/>
                  </a:lnTo>
                  <a:lnTo>
                    <a:pt x="1157605" y="273037"/>
                  </a:lnTo>
                  <a:lnTo>
                    <a:pt x="1172210" y="262877"/>
                  </a:lnTo>
                  <a:lnTo>
                    <a:pt x="1181735" y="248272"/>
                  </a:lnTo>
                  <a:lnTo>
                    <a:pt x="1185545" y="230492"/>
                  </a:lnTo>
                  <a:lnTo>
                    <a:pt x="1185545" y="47612"/>
                  </a:lnTo>
                  <a:close/>
                </a:path>
                <a:path w="2301240" h="517525">
                  <a:moveTo>
                    <a:pt x="2301240" y="45720"/>
                  </a:moveTo>
                  <a:lnTo>
                    <a:pt x="2297430" y="27940"/>
                  </a:lnTo>
                  <a:lnTo>
                    <a:pt x="2287905" y="13335"/>
                  </a:lnTo>
                  <a:lnTo>
                    <a:pt x="2273300" y="3175"/>
                  </a:lnTo>
                  <a:lnTo>
                    <a:pt x="2255520" y="0"/>
                  </a:lnTo>
                  <a:lnTo>
                    <a:pt x="1348740" y="0"/>
                  </a:lnTo>
                  <a:lnTo>
                    <a:pt x="1330960" y="3175"/>
                  </a:lnTo>
                  <a:lnTo>
                    <a:pt x="1316355" y="13335"/>
                  </a:lnTo>
                  <a:lnTo>
                    <a:pt x="1306195" y="27940"/>
                  </a:lnTo>
                  <a:lnTo>
                    <a:pt x="1303020" y="45720"/>
                  </a:lnTo>
                  <a:lnTo>
                    <a:pt x="1303020" y="228600"/>
                  </a:lnTo>
                  <a:lnTo>
                    <a:pt x="1306195" y="246380"/>
                  </a:lnTo>
                  <a:lnTo>
                    <a:pt x="1316355" y="260985"/>
                  </a:lnTo>
                  <a:lnTo>
                    <a:pt x="1330960" y="270510"/>
                  </a:lnTo>
                  <a:lnTo>
                    <a:pt x="1348740" y="274320"/>
                  </a:lnTo>
                  <a:lnTo>
                    <a:pt x="1541145" y="274320"/>
                  </a:lnTo>
                  <a:lnTo>
                    <a:pt x="1541145" y="455930"/>
                  </a:lnTo>
                  <a:lnTo>
                    <a:pt x="1515110" y="411480"/>
                  </a:lnTo>
                  <a:lnTo>
                    <a:pt x="1512570" y="407035"/>
                  </a:lnTo>
                  <a:lnTo>
                    <a:pt x="1506220" y="405130"/>
                  </a:lnTo>
                  <a:lnTo>
                    <a:pt x="1501775" y="407670"/>
                  </a:lnTo>
                  <a:lnTo>
                    <a:pt x="1496695" y="410845"/>
                  </a:lnTo>
                  <a:lnTo>
                    <a:pt x="1495425" y="416560"/>
                  </a:lnTo>
                  <a:lnTo>
                    <a:pt x="1497965" y="421640"/>
                  </a:lnTo>
                  <a:lnTo>
                    <a:pt x="1551305" y="512445"/>
                  </a:lnTo>
                  <a:lnTo>
                    <a:pt x="1562735" y="492760"/>
                  </a:lnTo>
                  <a:lnTo>
                    <a:pt x="1604010" y="421640"/>
                  </a:lnTo>
                  <a:lnTo>
                    <a:pt x="1607185" y="416560"/>
                  </a:lnTo>
                  <a:lnTo>
                    <a:pt x="1605280" y="410845"/>
                  </a:lnTo>
                  <a:lnTo>
                    <a:pt x="1600835" y="407670"/>
                  </a:lnTo>
                  <a:lnTo>
                    <a:pt x="1595755" y="405130"/>
                  </a:lnTo>
                  <a:lnTo>
                    <a:pt x="1590040" y="407035"/>
                  </a:lnTo>
                  <a:lnTo>
                    <a:pt x="1586865" y="411480"/>
                  </a:lnTo>
                  <a:lnTo>
                    <a:pt x="1560830" y="455930"/>
                  </a:lnTo>
                  <a:lnTo>
                    <a:pt x="1560830" y="274320"/>
                  </a:lnTo>
                  <a:lnTo>
                    <a:pt x="1693545" y="274320"/>
                  </a:lnTo>
                  <a:lnTo>
                    <a:pt x="1693545" y="460997"/>
                  </a:lnTo>
                  <a:lnTo>
                    <a:pt x="1667510" y="416547"/>
                  </a:lnTo>
                  <a:lnTo>
                    <a:pt x="1664970" y="412102"/>
                  </a:lnTo>
                  <a:lnTo>
                    <a:pt x="1658620" y="410197"/>
                  </a:lnTo>
                  <a:lnTo>
                    <a:pt x="1654175" y="413372"/>
                  </a:lnTo>
                  <a:lnTo>
                    <a:pt x="1649095" y="415912"/>
                  </a:lnTo>
                  <a:lnTo>
                    <a:pt x="1647825" y="421627"/>
                  </a:lnTo>
                  <a:lnTo>
                    <a:pt x="1650365" y="426707"/>
                  </a:lnTo>
                  <a:lnTo>
                    <a:pt x="1703705" y="517512"/>
                  </a:lnTo>
                  <a:lnTo>
                    <a:pt x="1715135" y="497827"/>
                  </a:lnTo>
                  <a:lnTo>
                    <a:pt x="1756410" y="426707"/>
                  </a:lnTo>
                  <a:lnTo>
                    <a:pt x="1759585" y="421627"/>
                  </a:lnTo>
                  <a:lnTo>
                    <a:pt x="1757680" y="415912"/>
                  </a:lnTo>
                  <a:lnTo>
                    <a:pt x="1753235" y="413372"/>
                  </a:lnTo>
                  <a:lnTo>
                    <a:pt x="1748155" y="410197"/>
                  </a:lnTo>
                  <a:lnTo>
                    <a:pt x="1742440" y="412102"/>
                  </a:lnTo>
                  <a:lnTo>
                    <a:pt x="1739265" y="416547"/>
                  </a:lnTo>
                  <a:lnTo>
                    <a:pt x="1713230" y="460997"/>
                  </a:lnTo>
                  <a:lnTo>
                    <a:pt x="1713230" y="274320"/>
                  </a:lnTo>
                  <a:lnTo>
                    <a:pt x="2255520" y="274320"/>
                  </a:lnTo>
                  <a:lnTo>
                    <a:pt x="2273300" y="270510"/>
                  </a:lnTo>
                  <a:lnTo>
                    <a:pt x="2287905" y="260985"/>
                  </a:lnTo>
                  <a:lnTo>
                    <a:pt x="2297430" y="246380"/>
                  </a:lnTo>
                  <a:lnTo>
                    <a:pt x="2301240" y="228600"/>
                  </a:lnTo>
                  <a:lnTo>
                    <a:pt x="2301240" y="45720"/>
                  </a:lnTo>
                  <a:close/>
                </a:path>
              </a:pathLst>
            </a:custGeom>
            <a:solidFill>
              <a:srgbClr val="FFFFFF"/>
            </a:solidFill>
          </p:spPr>
          <p:txBody>
            <a:bodyPr wrap="square" lIns="0" tIns="0" rIns="0" bIns="0" rtlCol="0"/>
            <a:lstStyle/>
            <a:p>
              <a:endParaRPr/>
            </a:p>
          </p:txBody>
        </p:sp>
      </p:grpSp>
      <p:sp>
        <p:nvSpPr>
          <p:cNvPr id="18" name="object 18"/>
          <p:cNvSpPr txBox="1"/>
          <p:nvPr/>
        </p:nvSpPr>
        <p:spPr>
          <a:xfrm>
            <a:off x="6802121" y="7106412"/>
            <a:ext cx="390525" cy="166712"/>
          </a:xfrm>
          <a:prstGeom prst="rect">
            <a:avLst/>
          </a:prstGeom>
          <a:solidFill>
            <a:srgbClr val="8FB71F"/>
          </a:solidFill>
        </p:spPr>
        <p:txBody>
          <a:bodyPr vert="horz" wrap="square" lIns="0" tIns="0" rIns="0" bIns="0" rtlCol="0">
            <a:spAutoFit/>
          </a:bodyPr>
          <a:lstStyle/>
          <a:p>
            <a:pPr marL="90803">
              <a:lnSpc>
                <a:spcPts val="1270"/>
              </a:lnSpc>
            </a:pPr>
            <a:r>
              <a:rPr sz="1200" b="1" dirty="0">
                <a:solidFill>
                  <a:srgbClr val="FFFFFF"/>
                </a:solidFill>
                <a:latin typeface="Times New Roman"/>
                <a:cs typeface="Times New Roman"/>
              </a:rPr>
              <a:t>4</a:t>
            </a:r>
            <a:endParaRPr sz="1200">
              <a:latin typeface="Times New Roman"/>
              <a:cs typeface="Times New Roman"/>
            </a:endParaRPr>
          </a:p>
        </p:txBody>
      </p:sp>
      <p:sp>
        <p:nvSpPr>
          <p:cNvPr id="19" name="object 19"/>
          <p:cNvSpPr txBox="1"/>
          <p:nvPr/>
        </p:nvSpPr>
        <p:spPr>
          <a:xfrm>
            <a:off x="7338061" y="7110478"/>
            <a:ext cx="892175" cy="166071"/>
          </a:xfrm>
          <a:prstGeom prst="rect">
            <a:avLst/>
          </a:prstGeom>
        </p:spPr>
        <p:txBody>
          <a:bodyPr vert="horz" wrap="square" lIns="0" tIns="12065" rIns="0" bIns="0" rtlCol="0">
            <a:spAutoFit/>
          </a:bodyPr>
          <a:lstStyle/>
          <a:p>
            <a:pPr marL="12700">
              <a:spcBef>
                <a:spcPts val="95"/>
              </a:spcBef>
            </a:pPr>
            <a:r>
              <a:rPr sz="1000" b="1" spc="-5" dirty="0">
                <a:latin typeface="Times New Roman"/>
                <a:cs typeface="Times New Roman"/>
              </a:rPr>
              <a:t>Connect</a:t>
            </a:r>
            <a:r>
              <a:rPr sz="1000" b="1" spc="-25" dirty="0">
                <a:latin typeface="Times New Roman"/>
                <a:cs typeface="Times New Roman"/>
              </a:rPr>
              <a:t> </a:t>
            </a:r>
            <a:r>
              <a:rPr sz="1000" b="1" spc="-5" dirty="0">
                <a:latin typeface="Times New Roman"/>
                <a:cs typeface="Times New Roman"/>
              </a:rPr>
              <a:t>to</a:t>
            </a:r>
            <a:r>
              <a:rPr sz="1000" b="1" spc="-35" dirty="0">
                <a:latin typeface="Times New Roman"/>
                <a:cs typeface="Times New Roman"/>
              </a:rPr>
              <a:t> </a:t>
            </a:r>
            <a:r>
              <a:rPr sz="1000" b="1" spc="-5" dirty="0">
                <a:latin typeface="Times New Roman"/>
                <a:cs typeface="Times New Roman"/>
              </a:rPr>
              <a:t>CN6</a:t>
            </a:r>
            <a:endParaRPr sz="1000">
              <a:latin typeface="Times New Roman"/>
              <a:cs typeface="Times New Roman"/>
            </a:endParaRPr>
          </a:p>
        </p:txBody>
      </p:sp>
      <p:sp>
        <p:nvSpPr>
          <p:cNvPr id="20" name="object 20"/>
          <p:cNvSpPr txBox="1"/>
          <p:nvPr/>
        </p:nvSpPr>
        <p:spPr>
          <a:xfrm>
            <a:off x="8657845" y="7116573"/>
            <a:ext cx="783590" cy="166071"/>
          </a:xfrm>
          <a:prstGeom prst="rect">
            <a:avLst/>
          </a:prstGeom>
        </p:spPr>
        <p:txBody>
          <a:bodyPr vert="horz" wrap="square" lIns="0" tIns="12065" rIns="0" bIns="0" rtlCol="0">
            <a:spAutoFit/>
          </a:bodyPr>
          <a:lstStyle/>
          <a:p>
            <a:pPr marL="12700">
              <a:spcBef>
                <a:spcPts val="95"/>
              </a:spcBef>
            </a:pPr>
            <a:r>
              <a:rPr sz="1000" b="1" dirty="0">
                <a:latin typeface="Times New Roman"/>
                <a:cs typeface="Times New Roman"/>
              </a:rPr>
              <a:t>Power</a:t>
            </a:r>
            <a:r>
              <a:rPr sz="1000" b="1" spc="-50" dirty="0">
                <a:latin typeface="Times New Roman"/>
                <a:cs typeface="Times New Roman"/>
              </a:rPr>
              <a:t> </a:t>
            </a:r>
            <a:r>
              <a:rPr sz="1000" b="1" spc="-10" dirty="0">
                <a:latin typeface="Times New Roman"/>
                <a:cs typeface="Times New Roman"/>
              </a:rPr>
              <a:t>Supply</a:t>
            </a:r>
            <a:endParaRPr sz="1000">
              <a:latin typeface="Times New Roman"/>
              <a:cs typeface="Times New Roman"/>
            </a:endParaRPr>
          </a:p>
        </p:txBody>
      </p:sp>
      <p:grpSp>
        <p:nvGrpSpPr>
          <p:cNvPr id="21" name="object 21"/>
          <p:cNvGrpSpPr/>
          <p:nvPr/>
        </p:nvGrpSpPr>
        <p:grpSpPr>
          <a:xfrm>
            <a:off x="3413760" y="1510913"/>
            <a:ext cx="2473960" cy="4356100"/>
            <a:chOff x="238760" y="1510913"/>
            <a:chExt cx="2473960" cy="4356100"/>
          </a:xfrm>
        </p:grpSpPr>
        <p:pic>
          <p:nvPicPr>
            <p:cNvPr id="22" name="object 22"/>
            <p:cNvPicPr/>
            <p:nvPr/>
          </p:nvPicPr>
          <p:blipFill>
            <a:blip r:embed="rId6" cstate="print"/>
            <a:stretch>
              <a:fillRect/>
            </a:stretch>
          </p:blipFill>
          <p:spPr>
            <a:xfrm>
              <a:off x="238760" y="1510913"/>
              <a:ext cx="2473959" cy="4356093"/>
            </a:xfrm>
            <a:prstGeom prst="rect">
              <a:avLst/>
            </a:prstGeom>
          </p:spPr>
        </p:pic>
        <p:pic>
          <p:nvPicPr>
            <p:cNvPr id="23" name="object 23"/>
            <p:cNvPicPr/>
            <p:nvPr/>
          </p:nvPicPr>
          <p:blipFill>
            <a:blip r:embed="rId7" cstate="print"/>
            <a:stretch>
              <a:fillRect/>
            </a:stretch>
          </p:blipFill>
          <p:spPr>
            <a:xfrm>
              <a:off x="290830" y="3316217"/>
              <a:ext cx="201294" cy="198113"/>
            </a:xfrm>
            <a:prstGeom prst="rect">
              <a:avLst/>
            </a:prstGeom>
          </p:spPr>
        </p:pic>
        <p:pic>
          <p:nvPicPr>
            <p:cNvPr id="24" name="object 24"/>
            <p:cNvPicPr/>
            <p:nvPr/>
          </p:nvPicPr>
          <p:blipFill>
            <a:blip r:embed="rId8" cstate="print"/>
            <a:stretch>
              <a:fillRect/>
            </a:stretch>
          </p:blipFill>
          <p:spPr>
            <a:xfrm>
              <a:off x="290830" y="1622672"/>
              <a:ext cx="201294" cy="200019"/>
            </a:xfrm>
            <a:prstGeom prst="rect">
              <a:avLst/>
            </a:prstGeom>
          </p:spPr>
        </p:pic>
        <p:pic>
          <p:nvPicPr>
            <p:cNvPr id="25" name="object 25"/>
            <p:cNvPicPr/>
            <p:nvPr/>
          </p:nvPicPr>
          <p:blipFill>
            <a:blip r:embed="rId9" cstate="print"/>
            <a:stretch>
              <a:fillRect/>
            </a:stretch>
          </p:blipFill>
          <p:spPr>
            <a:xfrm>
              <a:off x="1910716" y="1586484"/>
              <a:ext cx="200023" cy="201288"/>
            </a:xfrm>
            <a:prstGeom prst="rect">
              <a:avLst/>
            </a:prstGeom>
          </p:spPr>
        </p:pic>
        <p:pic>
          <p:nvPicPr>
            <p:cNvPr id="26" name="object 26"/>
            <p:cNvPicPr/>
            <p:nvPr/>
          </p:nvPicPr>
          <p:blipFill>
            <a:blip r:embed="rId10" cstate="print"/>
            <a:stretch>
              <a:fillRect/>
            </a:stretch>
          </p:blipFill>
          <p:spPr>
            <a:xfrm>
              <a:off x="1947545" y="3351142"/>
              <a:ext cx="200024" cy="200024"/>
            </a:xfrm>
            <a:prstGeom prst="rect">
              <a:avLst/>
            </a:prstGeom>
          </p:spPr>
        </p:pic>
        <p:sp>
          <p:nvSpPr>
            <p:cNvPr id="27" name="object 27"/>
            <p:cNvSpPr/>
            <p:nvPr/>
          </p:nvSpPr>
          <p:spPr>
            <a:xfrm>
              <a:off x="1014096" y="1773167"/>
              <a:ext cx="396240" cy="342900"/>
            </a:xfrm>
            <a:custGeom>
              <a:avLst/>
              <a:gdLst/>
              <a:ahLst/>
              <a:cxnLst/>
              <a:rect l="l" t="t" r="r" b="b"/>
              <a:pathLst>
                <a:path w="396240" h="342900">
                  <a:moveTo>
                    <a:pt x="0" y="57150"/>
                  </a:moveTo>
                  <a:lnTo>
                    <a:pt x="4445" y="34925"/>
                  </a:lnTo>
                  <a:lnTo>
                    <a:pt x="17145" y="16509"/>
                  </a:lnTo>
                  <a:lnTo>
                    <a:pt x="34925" y="4444"/>
                  </a:lnTo>
                  <a:lnTo>
                    <a:pt x="57150" y="0"/>
                  </a:lnTo>
                  <a:lnTo>
                    <a:pt x="339090" y="0"/>
                  </a:lnTo>
                  <a:lnTo>
                    <a:pt x="361315" y="4444"/>
                  </a:lnTo>
                  <a:lnTo>
                    <a:pt x="379730" y="16509"/>
                  </a:lnTo>
                  <a:lnTo>
                    <a:pt x="391795" y="34925"/>
                  </a:lnTo>
                  <a:lnTo>
                    <a:pt x="396240" y="57150"/>
                  </a:lnTo>
                  <a:lnTo>
                    <a:pt x="396240" y="285750"/>
                  </a:lnTo>
                  <a:lnTo>
                    <a:pt x="391795" y="307975"/>
                  </a:lnTo>
                  <a:lnTo>
                    <a:pt x="379730" y="326390"/>
                  </a:lnTo>
                  <a:lnTo>
                    <a:pt x="361315" y="338455"/>
                  </a:lnTo>
                  <a:lnTo>
                    <a:pt x="339090" y="342900"/>
                  </a:lnTo>
                  <a:lnTo>
                    <a:pt x="57150" y="342900"/>
                  </a:lnTo>
                  <a:lnTo>
                    <a:pt x="34925" y="338455"/>
                  </a:lnTo>
                  <a:lnTo>
                    <a:pt x="17145" y="326390"/>
                  </a:lnTo>
                  <a:lnTo>
                    <a:pt x="4445" y="307975"/>
                  </a:lnTo>
                  <a:lnTo>
                    <a:pt x="0" y="285750"/>
                  </a:lnTo>
                  <a:lnTo>
                    <a:pt x="0" y="57150"/>
                  </a:lnTo>
                  <a:close/>
                </a:path>
              </a:pathLst>
            </a:custGeom>
            <a:ln w="19812">
              <a:solidFill>
                <a:srgbClr val="FF0000"/>
              </a:solidFill>
              <a:prstDash val="sysDot"/>
            </a:ln>
          </p:spPr>
          <p:txBody>
            <a:bodyPr wrap="square" lIns="0" tIns="0" rIns="0" bIns="0" rtlCol="0"/>
            <a:lstStyle/>
            <a:p>
              <a:endParaRPr/>
            </a:p>
          </p:txBody>
        </p:sp>
        <p:sp>
          <p:nvSpPr>
            <p:cNvPr id="28" name="object 28"/>
            <p:cNvSpPr/>
            <p:nvPr/>
          </p:nvSpPr>
          <p:spPr>
            <a:xfrm>
              <a:off x="1208405" y="2167508"/>
              <a:ext cx="1487170" cy="572770"/>
            </a:xfrm>
            <a:custGeom>
              <a:avLst/>
              <a:gdLst/>
              <a:ahLst/>
              <a:cxnLst/>
              <a:rect l="l" t="t" r="r" b="b"/>
              <a:pathLst>
                <a:path w="1487170" h="572769">
                  <a:moveTo>
                    <a:pt x="1487170" y="203200"/>
                  </a:moveTo>
                  <a:lnTo>
                    <a:pt x="1480820" y="174625"/>
                  </a:lnTo>
                  <a:lnTo>
                    <a:pt x="1464945" y="151130"/>
                  </a:lnTo>
                  <a:lnTo>
                    <a:pt x="1441450" y="135255"/>
                  </a:lnTo>
                  <a:lnTo>
                    <a:pt x="1412875" y="128905"/>
                  </a:lnTo>
                  <a:lnTo>
                    <a:pt x="265430" y="128905"/>
                  </a:lnTo>
                  <a:lnTo>
                    <a:pt x="236855" y="135255"/>
                  </a:lnTo>
                  <a:lnTo>
                    <a:pt x="213360" y="151130"/>
                  </a:lnTo>
                  <a:lnTo>
                    <a:pt x="197485" y="174625"/>
                  </a:lnTo>
                  <a:lnTo>
                    <a:pt x="191770" y="203200"/>
                  </a:lnTo>
                  <a:lnTo>
                    <a:pt x="191770" y="328333"/>
                  </a:lnTo>
                  <a:lnTo>
                    <a:pt x="39370" y="44450"/>
                  </a:lnTo>
                  <a:lnTo>
                    <a:pt x="24765" y="17145"/>
                  </a:lnTo>
                  <a:lnTo>
                    <a:pt x="22225" y="12065"/>
                  </a:lnTo>
                  <a:lnTo>
                    <a:pt x="39370" y="44450"/>
                  </a:lnTo>
                  <a:lnTo>
                    <a:pt x="83185" y="71755"/>
                  </a:lnTo>
                  <a:lnTo>
                    <a:pt x="88265" y="74295"/>
                  </a:lnTo>
                  <a:lnTo>
                    <a:pt x="93980" y="73025"/>
                  </a:lnTo>
                  <a:lnTo>
                    <a:pt x="97155" y="67945"/>
                  </a:lnTo>
                  <a:lnTo>
                    <a:pt x="99695" y="63500"/>
                  </a:lnTo>
                  <a:lnTo>
                    <a:pt x="98425" y="57150"/>
                  </a:lnTo>
                  <a:lnTo>
                    <a:pt x="24765" y="12065"/>
                  </a:lnTo>
                  <a:lnTo>
                    <a:pt x="3810" y="0"/>
                  </a:lnTo>
                  <a:lnTo>
                    <a:pt x="0" y="110490"/>
                  </a:lnTo>
                  <a:lnTo>
                    <a:pt x="4445" y="114935"/>
                  </a:lnTo>
                  <a:lnTo>
                    <a:pt x="10160" y="114935"/>
                  </a:lnTo>
                  <a:lnTo>
                    <a:pt x="15240" y="115570"/>
                  </a:lnTo>
                  <a:lnTo>
                    <a:pt x="19685" y="111125"/>
                  </a:lnTo>
                  <a:lnTo>
                    <a:pt x="21590" y="53975"/>
                  </a:lnTo>
                  <a:lnTo>
                    <a:pt x="184150" y="354965"/>
                  </a:lnTo>
                  <a:lnTo>
                    <a:pt x="191770" y="351015"/>
                  </a:lnTo>
                  <a:lnTo>
                    <a:pt x="191770" y="498475"/>
                  </a:lnTo>
                  <a:lnTo>
                    <a:pt x="197485" y="527685"/>
                  </a:lnTo>
                  <a:lnTo>
                    <a:pt x="213360" y="551180"/>
                  </a:lnTo>
                  <a:lnTo>
                    <a:pt x="236855" y="567055"/>
                  </a:lnTo>
                  <a:lnTo>
                    <a:pt x="265430" y="572770"/>
                  </a:lnTo>
                  <a:lnTo>
                    <a:pt x="1412875" y="572770"/>
                  </a:lnTo>
                  <a:lnTo>
                    <a:pt x="1441450" y="567055"/>
                  </a:lnTo>
                  <a:lnTo>
                    <a:pt x="1464945" y="551180"/>
                  </a:lnTo>
                  <a:lnTo>
                    <a:pt x="1480820" y="527685"/>
                  </a:lnTo>
                  <a:lnTo>
                    <a:pt x="1487170" y="498475"/>
                  </a:lnTo>
                  <a:lnTo>
                    <a:pt x="1487170" y="203200"/>
                  </a:lnTo>
                  <a:close/>
                </a:path>
              </a:pathLst>
            </a:custGeom>
            <a:solidFill>
              <a:srgbClr val="FFFFFF"/>
            </a:solidFill>
          </p:spPr>
          <p:txBody>
            <a:bodyPr wrap="square" lIns="0" tIns="0" rIns="0" bIns="0" rtlCol="0"/>
            <a:lstStyle/>
            <a:p>
              <a:endParaRPr/>
            </a:p>
          </p:txBody>
        </p:sp>
      </p:grpSp>
      <p:sp>
        <p:nvSpPr>
          <p:cNvPr id="29" name="object 29"/>
          <p:cNvSpPr txBox="1"/>
          <p:nvPr/>
        </p:nvSpPr>
        <p:spPr>
          <a:xfrm>
            <a:off x="3537711" y="1895855"/>
            <a:ext cx="388620" cy="166712"/>
          </a:xfrm>
          <a:prstGeom prst="rect">
            <a:avLst/>
          </a:prstGeom>
          <a:solidFill>
            <a:srgbClr val="8FB71F"/>
          </a:solidFill>
        </p:spPr>
        <p:txBody>
          <a:bodyPr vert="horz" wrap="square" lIns="0" tIns="0" rIns="0" bIns="0" rtlCol="0">
            <a:spAutoFit/>
          </a:bodyPr>
          <a:lstStyle/>
          <a:p>
            <a:pPr marL="88263">
              <a:lnSpc>
                <a:spcPts val="1295"/>
              </a:lnSpc>
            </a:pPr>
            <a:r>
              <a:rPr sz="1200" b="1" dirty="0">
                <a:solidFill>
                  <a:srgbClr val="FFFFFF"/>
                </a:solidFill>
                <a:latin typeface="Times New Roman"/>
                <a:cs typeface="Times New Roman"/>
              </a:rPr>
              <a:t>1</a:t>
            </a:r>
            <a:endParaRPr sz="1200">
              <a:latin typeface="Times New Roman"/>
              <a:cs typeface="Times New Roman"/>
            </a:endParaRPr>
          </a:p>
        </p:txBody>
      </p:sp>
      <p:sp>
        <p:nvSpPr>
          <p:cNvPr id="30" name="object 30"/>
          <p:cNvSpPr txBox="1"/>
          <p:nvPr/>
        </p:nvSpPr>
        <p:spPr>
          <a:xfrm>
            <a:off x="4674108" y="2349500"/>
            <a:ext cx="1071880" cy="319959"/>
          </a:xfrm>
          <a:prstGeom prst="rect">
            <a:avLst/>
          </a:prstGeom>
        </p:spPr>
        <p:txBody>
          <a:bodyPr vert="horz" wrap="square" lIns="0" tIns="12065" rIns="0" bIns="0" rtlCol="0">
            <a:spAutoFit/>
          </a:bodyPr>
          <a:lstStyle/>
          <a:p>
            <a:pPr marL="12700" marR="5080">
              <a:spcBef>
                <a:spcPts val="95"/>
              </a:spcBef>
            </a:pPr>
            <a:r>
              <a:rPr sz="1000" spc="-5" dirty="0">
                <a:latin typeface="Times New Roman"/>
                <a:cs typeface="Times New Roman"/>
              </a:rPr>
              <a:t>Knock</a:t>
            </a:r>
            <a:r>
              <a:rPr sz="1000" spc="-25" dirty="0">
                <a:latin typeface="Times New Roman"/>
                <a:cs typeface="Times New Roman"/>
              </a:rPr>
              <a:t> </a:t>
            </a:r>
            <a:r>
              <a:rPr sz="1000" dirty="0">
                <a:latin typeface="Times New Roman"/>
                <a:cs typeface="Times New Roman"/>
              </a:rPr>
              <a:t>off</a:t>
            </a:r>
            <a:r>
              <a:rPr sz="1000" spc="-30" dirty="0">
                <a:latin typeface="Times New Roman"/>
                <a:cs typeface="Times New Roman"/>
              </a:rPr>
              <a:t> </a:t>
            </a:r>
            <a:r>
              <a:rPr sz="1000" spc="-5" dirty="0">
                <a:latin typeface="Times New Roman"/>
                <a:cs typeface="Times New Roman"/>
              </a:rPr>
              <a:t>this</a:t>
            </a:r>
            <a:r>
              <a:rPr sz="1000" spc="-25" dirty="0">
                <a:latin typeface="Times New Roman"/>
                <a:cs typeface="Times New Roman"/>
              </a:rPr>
              <a:t> </a:t>
            </a:r>
            <a:r>
              <a:rPr sz="1000" spc="-5" dirty="0">
                <a:latin typeface="Times New Roman"/>
                <a:cs typeface="Times New Roman"/>
              </a:rPr>
              <a:t>cover </a:t>
            </a:r>
            <a:r>
              <a:rPr sz="1000" spc="-235" dirty="0">
                <a:latin typeface="Times New Roman"/>
                <a:cs typeface="Times New Roman"/>
              </a:rPr>
              <a:t> </a:t>
            </a:r>
            <a:r>
              <a:rPr sz="1000" spc="-5" dirty="0">
                <a:latin typeface="Times New Roman"/>
                <a:cs typeface="Times New Roman"/>
              </a:rPr>
              <a:t>for</a:t>
            </a:r>
            <a:r>
              <a:rPr sz="1000" spc="-10" dirty="0">
                <a:latin typeface="Times New Roman"/>
                <a:cs typeface="Times New Roman"/>
              </a:rPr>
              <a:t> </a:t>
            </a:r>
            <a:r>
              <a:rPr sz="1000" spc="-5" dirty="0">
                <a:latin typeface="Times New Roman"/>
                <a:cs typeface="Times New Roman"/>
              </a:rPr>
              <a:t>circuit</a:t>
            </a:r>
            <a:r>
              <a:rPr sz="1000" spc="-10" dirty="0">
                <a:latin typeface="Times New Roman"/>
                <a:cs typeface="Times New Roman"/>
              </a:rPr>
              <a:t> </a:t>
            </a:r>
            <a:r>
              <a:rPr sz="1000" spc="-5" dirty="0">
                <a:latin typeface="Times New Roman"/>
                <a:cs typeface="Times New Roman"/>
              </a:rPr>
              <a:t>breaker</a:t>
            </a:r>
            <a:endParaRPr sz="1000">
              <a:latin typeface="Times New Roman"/>
              <a:cs typeface="Times New Roman"/>
            </a:endParaRPr>
          </a:p>
        </p:txBody>
      </p:sp>
      <p:pic>
        <p:nvPicPr>
          <p:cNvPr id="31" name="object 31"/>
          <p:cNvPicPr/>
          <p:nvPr/>
        </p:nvPicPr>
        <p:blipFill>
          <a:blip r:embed="rId11" cstate="print"/>
          <a:stretch>
            <a:fillRect/>
          </a:stretch>
        </p:blipFill>
        <p:spPr>
          <a:xfrm>
            <a:off x="3435352" y="6583672"/>
            <a:ext cx="2467609" cy="2641594"/>
          </a:xfrm>
          <a:prstGeom prst="rect">
            <a:avLst/>
          </a:prstGeom>
        </p:spPr>
      </p:pic>
      <p:sp>
        <p:nvSpPr>
          <p:cNvPr id="32" name="object 32"/>
          <p:cNvSpPr txBox="1"/>
          <p:nvPr/>
        </p:nvSpPr>
        <p:spPr>
          <a:xfrm>
            <a:off x="3435604" y="6638543"/>
            <a:ext cx="388620" cy="166712"/>
          </a:xfrm>
          <a:prstGeom prst="rect">
            <a:avLst/>
          </a:prstGeom>
          <a:solidFill>
            <a:srgbClr val="8FB71F"/>
          </a:solidFill>
        </p:spPr>
        <p:txBody>
          <a:bodyPr vert="horz" wrap="square" lIns="0" tIns="0" rIns="0" bIns="0" rtlCol="0">
            <a:spAutoFit/>
          </a:bodyPr>
          <a:lstStyle/>
          <a:p>
            <a:pPr marL="89533">
              <a:lnSpc>
                <a:spcPts val="1295"/>
              </a:lnSpc>
            </a:pPr>
            <a:r>
              <a:rPr sz="1200" b="1" dirty="0">
                <a:solidFill>
                  <a:srgbClr val="FFFFFF"/>
                </a:solidFill>
                <a:latin typeface="Times New Roman"/>
                <a:cs typeface="Times New Roman"/>
              </a:rPr>
              <a:t>2</a:t>
            </a:r>
            <a:endParaRPr sz="1200">
              <a:latin typeface="Times New Roman"/>
              <a:cs typeface="Times New Roman"/>
            </a:endParaRPr>
          </a:p>
        </p:txBody>
      </p:sp>
      <p:sp>
        <p:nvSpPr>
          <p:cNvPr id="33" name="object 33"/>
          <p:cNvSpPr/>
          <p:nvPr/>
        </p:nvSpPr>
        <p:spPr>
          <a:xfrm>
            <a:off x="6459221" y="967739"/>
            <a:ext cx="0" cy="8243570"/>
          </a:xfrm>
          <a:custGeom>
            <a:avLst/>
            <a:gdLst/>
            <a:ahLst/>
            <a:cxnLst/>
            <a:rect l="l" t="t" r="r" b="b"/>
            <a:pathLst>
              <a:path h="8243570">
                <a:moveTo>
                  <a:pt x="0" y="0"/>
                </a:moveTo>
                <a:lnTo>
                  <a:pt x="0" y="8243570"/>
                </a:lnTo>
              </a:path>
            </a:pathLst>
          </a:custGeom>
          <a:ln w="9144">
            <a:solidFill>
              <a:srgbClr val="000000"/>
            </a:solidFill>
          </a:ln>
        </p:spPr>
        <p:txBody>
          <a:bodyPr wrap="square" lIns="0" tIns="0" rIns="0" bIns="0" rtlCol="0"/>
          <a:lstStyle/>
          <a:p>
            <a:endParaRPr/>
          </a:p>
        </p:txBody>
      </p:sp>
      <p:sp>
        <p:nvSpPr>
          <p:cNvPr id="34" name="object 34"/>
          <p:cNvSpPr txBox="1">
            <a:spLocks noGrp="1"/>
          </p:cNvSpPr>
          <p:nvPr>
            <p:ph type="ftr" sz="quarter" idx="5"/>
          </p:nvPr>
        </p:nvSpPr>
        <p:spPr>
          <a:xfrm>
            <a:off x="554394" y="10654045"/>
            <a:ext cx="9871461" cy="128240"/>
          </a:xfrm>
          <a:prstGeom prst="rect">
            <a:avLst/>
          </a:prstGeom>
        </p:spPr>
        <p:txBody>
          <a:bodyPr vert="horz" wrap="square" lIns="0" tIns="0" rIns="0" bIns="0" rtlCol="0">
            <a:spAutoFit/>
          </a:bodyPr>
          <a:lstStyle/>
          <a:p>
            <a:pPr marL="12700">
              <a:lnSpc>
                <a:spcPts val="955"/>
              </a:lnSpc>
            </a:pPr>
            <a:r>
              <a:rPr spc="-5" dirty="0"/>
              <a:t>Manufacturer</a:t>
            </a:r>
            <a:r>
              <a:rPr spc="10" dirty="0"/>
              <a:t> </a:t>
            </a:r>
            <a:r>
              <a:rPr spc="-5" dirty="0"/>
              <a:t>reserves</a:t>
            </a:r>
            <a:r>
              <a:rPr spc="10" dirty="0"/>
              <a:t> </a:t>
            </a:r>
            <a:r>
              <a:rPr dirty="0"/>
              <a:t>the</a:t>
            </a:r>
            <a:r>
              <a:rPr spc="10" dirty="0"/>
              <a:t> </a:t>
            </a:r>
            <a:r>
              <a:rPr dirty="0"/>
              <a:t>right</a:t>
            </a:r>
            <a:r>
              <a:rPr spc="15" dirty="0"/>
              <a:t> </a:t>
            </a:r>
            <a:r>
              <a:rPr spc="-5" dirty="0"/>
              <a:t>to</a:t>
            </a:r>
            <a:r>
              <a:rPr spc="5" dirty="0"/>
              <a:t> </a:t>
            </a:r>
            <a:r>
              <a:rPr spc="-5" dirty="0"/>
              <a:t>change</a:t>
            </a:r>
            <a:r>
              <a:rPr spc="10" dirty="0"/>
              <a:t> </a:t>
            </a:r>
            <a:r>
              <a:rPr spc="-5" dirty="0"/>
              <a:t>specifications</a:t>
            </a:r>
            <a:r>
              <a:rPr spc="15" dirty="0"/>
              <a:t> </a:t>
            </a:r>
            <a:r>
              <a:rPr spc="-5" dirty="0"/>
              <a:t>or</a:t>
            </a:r>
            <a:r>
              <a:rPr spc="10" dirty="0"/>
              <a:t> </a:t>
            </a:r>
            <a:r>
              <a:rPr spc="-5" dirty="0"/>
              <a:t>designs without</a:t>
            </a:r>
            <a:r>
              <a:rPr spc="15" dirty="0"/>
              <a:t> </a:t>
            </a:r>
            <a:r>
              <a:rPr spc="-5" dirty="0"/>
              <a:t>notice.</a:t>
            </a:r>
          </a:p>
        </p:txBody>
      </p:sp>
      <p:sp>
        <p:nvSpPr>
          <p:cNvPr id="35" name="object 35"/>
          <p:cNvSpPr txBox="1">
            <a:spLocks noGrp="1"/>
          </p:cNvSpPr>
          <p:nvPr>
            <p:ph type="dt" sz="half" idx="6"/>
          </p:nvPr>
        </p:nvSpPr>
        <p:spPr>
          <a:xfrm>
            <a:off x="16059043" y="10635756"/>
            <a:ext cx="1028886" cy="128240"/>
          </a:xfrm>
          <a:prstGeom prst="rect">
            <a:avLst/>
          </a:prstGeom>
        </p:spPr>
        <p:txBody>
          <a:bodyPr vert="horz" wrap="square" lIns="0" tIns="0" rIns="0" bIns="0" rtlCol="0">
            <a:spAutoFit/>
          </a:bodyPr>
          <a:lstStyle/>
          <a:p>
            <a:pPr marL="12700">
              <a:lnSpc>
                <a:spcPts val="955"/>
              </a:lnSpc>
            </a:pPr>
            <a:r>
              <a:rPr dirty="0"/>
              <a:t>10</a:t>
            </a:r>
            <a:r>
              <a:rPr spc="-5" dirty="0"/>
              <a:t>.</a:t>
            </a:r>
            <a:r>
              <a:rPr dirty="0"/>
              <a:t>2019</a:t>
            </a: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object 2"/>
          <p:cNvSpPr txBox="1"/>
          <p:nvPr/>
        </p:nvSpPr>
        <p:spPr>
          <a:xfrm>
            <a:off x="3395474" y="-973469"/>
            <a:ext cx="6425565" cy="151323"/>
          </a:xfrm>
          <a:prstGeom prst="rect">
            <a:avLst/>
          </a:prstGeom>
        </p:spPr>
        <p:txBody>
          <a:bodyPr vert="horz" wrap="square" lIns="0" tIns="12700" rIns="0" bIns="0" rtlCol="0">
            <a:spAutoFit/>
          </a:bodyPr>
          <a:lstStyle/>
          <a:p>
            <a:pPr marL="12700">
              <a:spcBef>
                <a:spcPts val="100"/>
              </a:spcBef>
              <a:tabLst>
                <a:tab pos="3047924" algn="l"/>
                <a:tab pos="5658344" algn="l"/>
              </a:tabLst>
            </a:pPr>
            <a:r>
              <a:rPr sz="900" dirty="0">
                <a:latin typeface="Calibri Light"/>
                <a:cs typeface="Calibri Light"/>
              </a:rPr>
              <a:t>Air</a:t>
            </a:r>
            <a:r>
              <a:rPr sz="900" spc="10" dirty="0">
                <a:latin typeface="Calibri Light"/>
                <a:cs typeface="Calibri Light"/>
              </a:rPr>
              <a:t> </a:t>
            </a:r>
            <a:r>
              <a:rPr sz="900" spc="-5" dirty="0">
                <a:latin typeface="Calibri Light"/>
                <a:cs typeface="Calibri Light"/>
              </a:rPr>
              <a:t>Handler</a:t>
            </a:r>
            <a:r>
              <a:rPr sz="900" spc="15" dirty="0">
                <a:latin typeface="Calibri Light"/>
                <a:cs typeface="Calibri Light"/>
              </a:rPr>
              <a:t> </a:t>
            </a:r>
            <a:r>
              <a:rPr sz="900" dirty="0">
                <a:latin typeface="Calibri Light"/>
                <a:cs typeface="Calibri Light"/>
              </a:rPr>
              <a:t>Unit</a:t>
            </a:r>
            <a:r>
              <a:rPr sz="900" spc="15" dirty="0">
                <a:latin typeface="Calibri Light"/>
                <a:cs typeface="Calibri Light"/>
              </a:rPr>
              <a:t> </a:t>
            </a:r>
            <a:r>
              <a:rPr sz="900" spc="-5" dirty="0">
                <a:latin typeface="Calibri Light"/>
                <a:cs typeface="Calibri Light"/>
              </a:rPr>
              <a:t>Installation</a:t>
            </a:r>
            <a:r>
              <a:rPr sz="900" spc="15" dirty="0">
                <a:latin typeface="Calibri Light"/>
                <a:cs typeface="Calibri Light"/>
              </a:rPr>
              <a:t> </a:t>
            </a:r>
            <a:r>
              <a:rPr sz="900" spc="-5" dirty="0">
                <a:latin typeface="Calibri Light"/>
                <a:cs typeface="Calibri Light"/>
              </a:rPr>
              <a:t>Instruction	15/20	</a:t>
            </a:r>
            <a:r>
              <a:rPr sz="1350" spc="-7" baseline="3086" dirty="0">
                <a:latin typeface="Calibri Light"/>
                <a:cs typeface="Calibri Light"/>
                <a:hlinkClick r:id="rId2"/>
              </a:rPr>
              <a:t>www.ecoer.com</a:t>
            </a:r>
            <a:endParaRPr sz="1350" baseline="3086">
              <a:latin typeface="Calibri Light"/>
              <a:cs typeface="Calibri Light"/>
            </a:endParaRPr>
          </a:p>
        </p:txBody>
      </p:sp>
      <p:sp>
        <p:nvSpPr>
          <p:cNvPr id="3" name="object 3"/>
          <p:cNvSpPr/>
          <p:nvPr/>
        </p:nvSpPr>
        <p:spPr>
          <a:xfrm>
            <a:off x="3409695" y="-684925"/>
            <a:ext cx="6391910" cy="611505"/>
          </a:xfrm>
          <a:custGeom>
            <a:avLst/>
            <a:gdLst/>
            <a:ahLst/>
            <a:cxnLst/>
            <a:rect l="l" t="t" r="r" b="b"/>
            <a:pathLst>
              <a:path w="6391909" h="611505">
                <a:moveTo>
                  <a:pt x="6391656" y="0"/>
                </a:moveTo>
                <a:lnTo>
                  <a:pt x="0" y="0"/>
                </a:lnTo>
                <a:lnTo>
                  <a:pt x="0" y="611124"/>
                </a:lnTo>
                <a:lnTo>
                  <a:pt x="6391656" y="611124"/>
                </a:lnTo>
                <a:lnTo>
                  <a:pt x="6391656" y="0"/>
                </a:lnTo>
                <a:close/>
              </a:path>
            </a:pathLst>
          </a:custGeom>
          <a:solidFill>
            <a:srgbClr val="D9D9D9"/>
          </a:solidFill>
        </p:spPr>
        <p:txBody>
          <a:bodyPr wrap="square" lIns="0" tIns="0" rIns="0" bIns="0" rtlCol="0"/>
          <a:lstStyle/>
          <a:p>
            <a:endParaRPr/>
          </a:p>
        </p:txBody>
      </p:sp>
      <p:sp>
        <p:nvSpPr>
          <p:cNvPr id="4" name="object 4"/>
          <p:cNvSpPr txBox="1"/>
          <p:nvPr/>
        </p:nvSpPr>
        <p:spPr>
          <a:xfrm>
            <a:off x="3411221" y="-684926"/>
            <a:ext cx="6391910" cy="529504"/>
          </a:xfrm>
          <a:prstGeom prst="rect">
            <a:avLst/>
          </a:prstGeom>
          <a:solidFill>
            <a:srgbClr val="D9D9D9"/>
          </a:solidFill>
        </p:spPr>
        <p:txBody>
          <a:bodyPr vert="horz" wrap="square" lIns="0" tIns="40005" rIns="0" bIns="0" rtlCol="0">
            <a:spAutoFit/>
          </a:bodyPr>
          <a:lstStyle/>
          <a:p>
            <a:pPr marL="95882">
              <a:lnSpc>
                <a:spcPts val="1255"/>
              </a:lnSpc>
              <a:spcBef>
                <a:spcPts val="315"/>
              </a:spcBef>
            </a:pPr>
            <a:r>
              <a:rPr sz="1050" b="1" spc="-5" dirty="0">
                <a:latin typeface="Cambria"/>
                <a:cs typeface="Cambria"/>
              </a:rPr>
              <a:t>WARNING</a:t>
            </a:r>
            <a:endParaRPr sz="1050">
              <a:latin typeface="Cambria"/>
              <a:cs typeface="Cambria"/>
            </a:endParaRPr>
          </a:p>
          <a:p>
            <a:pPr marL="95882" marR="125727">
              <a:lnSpc>
                <a:spcPts val="1260"/>
              </a:lnSpc>
              <a:spcBef>
                <a:spcPts val="35"/>
              </a:spcBef>
            </a:pPr>
            <a:r>
              <a:rPr sz="1050" spc="-5" dirty="0">
                <a:latin typeface="Cambria"/>
                <a:cs typeface="Cambria"/>
              </a:rPr>
              <a:t>Disconnect</a:t>
            </a:r>
            <a:r>
              <a:rPr sz="1050" dirty="0">
                <a:latin typeface="Cambria"/>
                <a:cs typeface="Cambria"/>
              </a:rPr>
              <a:t> all</a:t>
            </a:r>
            <a:r>
              <a:rPr sz="1050" spc="5" dirty="0">
                <a:latin typeface="Cambria"/>
                <a:cs typeface="Cambria"/>
              </a:rPr>
              <a:t> </a:t>
            </a:r>
            <a:r>
              <a:rPr sz="1050" spc="-5" dirty="0">
                <a:latin typeface="Cambria"/>
                <a:cs typeface="Cambria"/>
              </a:rPr>
              <a:t>power</a:t>
            </a:r>
            <a:r>
              <a:rPr sz="1050" dirty="0">
                <a:latin typeface="Cambria"/>
                <a:cs typeface="Cambria"/>
              </a:rPr>
              <a:t> </a:t>
            </a:r>
            <a:r>
              <a:rPr sz="1050" spc="-5" dirty="0">
                <a:latin typeface="Cambria"/>
                <a:cs typeface="Cambria"/>
              </a:rPr>
              <a:t>to</a:t>
            </a:r>
            <a:r>
              <a:rPr sz="1050" spc="10" dirty="0">
                <a:latin typeface="Cambria"/>
                <a:cs typeface="Cambria"/>
              </a:rPr>
              <a:t> </a:t>
            </a:r>
            <a:r>
              <a:rPr sz="1050" spc="-5" dirty="0">
                <a:latin typeface="Cambria"/>
                <a:cs typeface="Cambria"/>
              </a:rPr>
              <a:t>unit</a:t>
            </a:r>
            <a:r>
              <a:rPr sz="1050" spc="5" dirty="0">
                <a:latin typeface="Cambria"/>
                <a:cs typeface="Cambria"/>
              </a:rPr>
              <a:t> </a:t>
            </a:r>
            <a:r>
              <a:rPr sz="1050" spc="-5" dirty="0">
                <a:latin typeface="Cambria"/>
                <a:cs typeface="Cambria"/>
              </a:rPr>
              <a:t>before</a:t>
            </a:r>
            <a:r>
              <a:rPr sz="1050" spc="5" dirty="0">
                <a:latin typeface="Cambria"/>
                <a:cs typeface="Cambria"/>
              </a:rPr>
              <a:t> </a:t>
            </a:r>
            <a:r>
              <a:rPr sz="1050" spc="-5" dirty="0">
                <a:latin typeface="Cambria"/>
                <a:cs typeface="Cambria"/>
              </a:rPr>
              <a:t>installing</a:t>
            </a:r>
            <a:r>
              <a:rPr sz="1050" dirty="0">
                <a:latin typeface="Cambria"/>
                <a:cs typeface="Cambria"/>
              </a:rPr>
              <a:t> or </a:t>
            </a:r>
            <a:r>
              <a:rPr sz="1050" spc="-5" dirty="0">
                <a:latin typeface="Cambria"/>
                <a:cs typeface="Cambria"/>
              </a:rPr>
              <a:t>servicing.</a:t>
            </a:r>
            <a:r>
              <a:rPr sz="1050" dirty="0">
                <a:latin typeface="Cambria"/>
                <a:cs typeface="Cambria"/>
              </a:rPr>
              <a:t> More</a:t>
            </a:r>
            <a:r>
              <a:rPr sz="1050" spc="5" dirty="0">
                <a:latin typeface="Cambria"/>
                <a:cs typeface="Cambria"/>
              </a:rPr>
              <a:t> </a:t>
            </a:r>
            <a:r>
              <a:rPr sz="1050" dirty="0">
                <a:latin typeface="Cambria"/>
                <a:cs typeface="Cambria"/>
              </a:rPr>
              <a:t>than</a:t>
            </a:r>
            <a:r>
              <a:rPr sz="1050" spc="5" dirty="0">
                <a:latin typeface="Cambria"/>
                <a:cs typeface="Cambria"/>
              </a:rPr>
              <a:t> </a:t>
            </a:r>
            <a:r>
              <a:rPr sz="1050" spc="-5" dirty="0">
                <a:latin typeface="Cambria"/>
                <a:cs typeface="Cambria"/>
              </a:rPr>
              <a:t>one</a:t>
            </a:r>
            <a:r>
              <a:rPr sz="1050" spc="5" dirty="0">
                <a:latin typeface="Cambria"/>
                <a:cs typeface="Cambria"/>
              </a:rPr>
              <a:t> </a:t>
            </a:r>
            <a:r>
              <a:rPr sz="1050" spc="-5" dirty="0">
                <a:latin typeface="Cambria"/>
                <a:cs typeface="Cambria"/>
              </a:rPr>
              <a:t>disconnect</a:t>
            </a:r>
            <a:r>
              <a:rPr sz="1050" spc="5" dirty="0">
                <a:latin typeface="Cambria"/>
                <a:cs typeface="Cambria"/>
              </a:rPr>
              <a:t> </a:t>
            </a:r>
            <a:r>
              <a:rPr sz="1050" spc="-5" dirty="0">
                <a:latin typeface="Cambria"/>
                <a:cs typeface="Cambria"/>
              </a:rPr>
              <a:t>switch</a:t>
            </a:r>
            <a:r>
              <a:rPr sz="1050" spc="10" dirty="0">
                <a:latin typeface="Cambria"/>
                <a:cs typeface="Cambria"/>
              </a:rPr>
              <a:t> </a:t>
            </a:r>
            <a:r>
              <a:rPr sz="1050" dirty="0">
                <a:latin typeface="Cambria"/>
                <a:cs typeface="Cambria"/>
              </a:rPr>
              <a:t>may be</a:t>
            </a:r>
            <a:r>
              <a:rPr sz="1050" spc="5" dirty="0">
                <a:latin typeface="Cambria"/>
                <a:cs typeface="Cambria"/>
              </a:rPr>
              <a:t> </a:t>
            </a:r>
            <a:r>
              <a:rPr sz="1050" spc="-5" dirty="0">
                <a:latin typeface="Cambria"/>
                <a:cs typeface="Cambria"/>
              </a:rPr>
              <a:t>required </a:t>
            </a:r>
            <a:r>
              <a:rPr sz="1050" dirty="0">
                <a:latin typeface="Cambria"/>
                <a:cs typeface="Cambria"/>
              </a:rPr>
              <a:t> to</a:t>
            </a:r>
            <a:r>
              <a:rPr sz="1050" spc="-5" dirty="0">
                <a:latin typeface="Cambria"/>
                <a:cs typeface="Cambria"/>
              </a:rPr>
              <a:t> de-energize </a:t>
            </a:r>
            <a:r>
              <a:rPr sz="1050" dirty="0">
                <a:latin typeface="Cambria"/>
                <a:cs typeface="Cambria"/>
              </a:rPr>
              <a:t>the </a:t>
            </a:r>
            <a:r>
              <a:rPr sz="1050" spc="-5" dirty="0">
                <a:latin typeface="Cambria"/>
                <a:cs typeface="Cambria"/>
              </a:rPr>
              <a:t>equipment. Hazardous</a:t>
            </a:r>
            <a:r>
              <a:rPr sz="1050" dirty="0">
                <a:latin typeface="Cambria"/>
                <a:cs typeface="Cambria"/>
              </a:rPr>
              <a:t> </a:t>
            </a:r>
            <a:r>
              <a:rPr sz="1050" spc="-5" dirty="0">
                <a:latin typeface="Cambria"/>
                <a:cs typeface="Cambria"/>
              </a:rPr>
              <a:t>voltage can</a:t>
            </a:r>
            <a:r>
              <a:rPr sz="1050" dirty="0">
                <a:latin typeface="Cambria"/>
                <a:cs typeface="Cambria"/>
              </a:rPr>
              <a:t> </a:t>
            </a:r>
            <a:r>
              <a:rPr sz="1050" spc="-5" dirty="0">
                <a:latin typeface="Cambria"/>
                <a:cs typeface="Cambria"/>
              </a:rPr>
              <a:t>cause </a:t>
            </a:r>
            <a:r>
              <a:rPr sz="1050" dirty="0">
                <a:latin typeface="Cambria"/>
                <a:cs typeface="Cambria"/>
              </a:rPr>
              <a:t>severe</a:t>
            </a:r>
            <a:r>
              <a:rPr sz="1050" spc="-10" dirty="0">
                <a:latin typeface="Cambria"/>
                <a:cs typeface="Cambria"/>
              </a:rPr>
              <a:t> </a:t>
            </a:r>
            <a:r>
              <a:rPr sz="1050" spc="-5" dirty="0">
                <a:latin typeface="Cambria"/>
                <a:cs typeface="Cambria"/>
              </a:rPr>
              <a:t>personal injury </a:t>
            </a:r>
            <a:r>
              <a:rPr sz="1050" dirty="0">
                <a:latin typeface="Cambria"/>
                <a:cs typeface="Cambria"/>
              </a:rPr>
              <a:t>or</a:t>
            </a:r>
            <a:r>
              <a:rPr sz="1050" spc="-10" dirty="0">
                <a:latin typeface="Cambria"/>
                <a:cs typeface="Cambria"/>
              </a:rPr>
              <a:t> </a:t>
            </a:r>
            <a:r>
              <a:rPr sz="1050" dirty="0">
                <a:latin typeface="Cambria"/>
                <a:cs typeface="Cambria"/>
              </a:rPr>
              <a:t>death.</a:t>
            </a:r>
            <a:endParaRPr sz="1050">
              <a:latin typeface="Cambria"/>
              <a:cs typeface="Cambria"/>
            </a:endParaRPr>
          </a:p>
        </p:txBody>
      </p:sp>
      <p:grpSp>
        <p:nvGrpSpPr>
          <p:cNvPr id="5" name="object 5"/>
          <p:cNvGrpSpPr/>
          <p:nvPr/>
        </p:nvGrpSpPr>
        <p:grpSpPr>
          <a:xfrm>
            <a:off x="3405126" y="1164338"/>
            <a:ext cx="6403975" cy="1671955"/>
            <a:chOff x="230124" y="1164336"/>
            <a:chExt cx="6403975" cy="1671955"/>
          </a:xfrm>
        </p:grpSpPr>
        <p:sp>
          <p:nvSpPr>
            <p:cNvPr id="6" name="object 6"/>
            <p:cNvSpPr/>
            <p:nvPr/>
          </p:nvSpPr>
          <p:spPr>
            <a:xfrm>
              <a:off x="230124" y="1164335"/>
              <a:ext cx="6403975" cy="1671955"/>
            </a:xfrm>
            <a:custGeom>
              <a:avLst/>
              <a:gdLst/>
              <a:ahLst/>
              <a:cxnLst/>
              <a:rect l="l" t="t" r="r" b="b"/>
              <a:pathLst>
                <a:path w="6403975" h="1671955">
                  <a:moveTo>
                    <a:pt x="6403848" y="0"/>
                  </a:moveTo>
                  <a:lnTo>
                    <a:pt x="6391656" y="0"/>
                  </a:lnTo>
                  <a:lnTo>
                    <a:pt x="6391656" y="12192"/>
                  </a:lnTo>
                  <a:lnTo>
                    <a:pt x="6391656" y="1659636"/>
                  </a:lnTo>
                  <a:lnTo>
                    <a:pt x="12192" y="1659636"/>
                  </a:lnTo>
                  <a:lnTo>
                    <a:pt x="12192" y="12192"/>
                  </a:lnTo>
                  <a:lnTo>
                    <a:pt x="24384" y="12192"/>
                  </a:lnTo>
                  <a:lnTo>
                    <a:pt x="6391643" y="12192"/>
                  </a:lnTo>
                  <a:lnTo>
                    <a:pt x="6391643" y="0"/>
                  </a:lnTo>
                  <a:lnTo>
                    <a:pt x="24384" y="0"/>
                  </a:lnTo>
                  <a:lnTo>
                    <a:pt x="12192" y="0"/>
                  </a:lnTo>
                  <a:lnTo>
                    <a:pt x="0" y="0"/>
                  </a:lnTo>
                  <a:lnTo>
                    <a:pt x="0" y="12192"/>
                  </a:lnTo>
                  <a:lnTo>
                    <a:pt x="0" y="1659636"/>
                  </a:lnTo>
                  <a:lnTo>
                    <a:pt x="0" y="1671828"/>
                  </a:lnTo>
                  <a:lnTo>
                    <a:pt x="12192" y="1671828"/>
                  </a:lnTo>
                  <a:lnTo>
                    <a:pt x="6391656" y="1671828"/>
                  </a:lnTo>
                  <a:lnTo>
                    <a:pt x="6403848" y="1671828"/>
                  </a:lnTo>
                  <a:lnTo>
                    <a:pt x="6403848" y="1659636"/>
                  </a:lnTo>
                  <a:lnTo>
                    <a:pt x="6403848" y="12192"/>
                  </a:lnTo>
                  <a:lnTo>
                    <a:pt x="6403848" y="0"/>
                  </a:lnTo>
                  <a:close/>
                </a:path>
              </a:pathLst>
            </a:custGeom>
            <a:solidFill>
              <a:srgbClr val="000000"/>
            </a:solidFill>
          </p:spPr>
          <p:txBody>
            <a:bodyPr wrap="square" lIns="0" tIns="0" rIns="0" bIns="0" rtlCol="0"/>
            <a:lstStyle/>
            <a:p>
              <a:endParaRPr/>
            </a:p>
          </p:txBody>
        </p:sp>
        <p:pic>
          <p:nvPicPr>
            <p:cNvPr id="7" name="object 7"/>
            <p:cNvPicPr/>
            <p:nvPr/>
          </p:nvPicPr>
          <p:blipFill>
            <a:blip r:embed="rId3" cstate="print"/>
            <a:stretch>
              <a:fillRect/>
            </a:stretch>
          </p:blipFill>
          <p:spPr>
            <a:xfrm>
              <a:off x="368300" y="1328274"/>
              <a:ext cx="6190945" cy="1403977"/>
            </a:xfrm>
            <a:prstGeom prst="rect">
              <a:avLst/>
            </a:prstGeom>
          </p:spPr>
        </p:pic>
      </p:grpSp>
      <p:grpSp>
        <p:nvGrpSpPr>
          <p:cNvPr id="8" name="object 8"/>
          <p:cNvGrpSpPr/>
          <p:nvPr/>
        </p:nvGrpSpPr>
        <p:grpSpPr>
          <a:xfrm>
            <a:off x="3411222" y="2930651"/>
            <a:ext cx="6403975" cy="1597660"/>
            <a:chOff x="236220" y="2930651"/>
            <a:chExt cx="6403975" cy="1597660"/>
          </a:xfrm>
        </p:grpSpPr>
        <p:sp>
          <p:nvSpPr>
            <p:cNvPr id="9" name="object 9"/>
            <p:cNvSpPr/>
            <p:nvPr/>
          </p:nvSpPr>
          <p:spPr>
            <a:xfrm>
              <a:off x="236220" y="2930651"/>
              <a:ext cx="6403975" cy="1597660"/>
            </a:xfrm>
            <a:custGeom>
              <a:avLst/>
              <a:gdLst/>
              <a:ahLst/>
              <a:cxnLst/>
              <a:rect l="l" t="t" r="r" b="b"/>
              <a:pathLst>
                <a:path w="6403975" h="1597660">
                  <a:moveTo>
                    <a:pt x="12179" y="0"/>
                  </a:moveTo>
                  <a:lnTo>
                    <a:pt x="0" y="0"/>
                  </a:lnTo>
                  <a:lnTo>
                    <a:pt x="0" y="12192"/>
                  </a:lnTo>
                  <a:lnTo>
                    <a:pt x="0" y="1584960"/>
                  </a:lnTo>
                  <a:lnTo>
                    <a:pt x="0" y="1597152"/>
                  </a:lnTo>
                  <a:lnTo>
                    <a:pt x="12179" y="1597152"/>
                  </a:lnTo>
                  <a:lnTo>
                    <a:pt x="12179" y="1584960"/>
                  </a:lnTo>
                  <a:lnTo>
                    <a:pt x="12179" y="12192"/>
                  </a:lnTo>
                  <a:lnTo>
                    <a:pt x="12179" y="0"/>
                  </a:lnTo>
                  <a:close/>
                </a:path>
                <a:path w="6403975" h="1597660">
                  <a:moveTo>
                    <a:pt x="6403822" y="0"/>
                  </a:moveTo>
                  <a:lnTo>
                    <a:pt x="6391669" y="0"/>
                  </a:lnTo>
                  <a:lnTo>
                    <a:pt x="12192" y="0"/>
                  </a:lnTo>
                  <a:lnTo>
                    <a:pt x="12192" y="12192"/>
                  </a:lnTo>
                  <a:lnTo>
                    <a:pt x="6391656" y="12192"/>
                  </a:lnTo>
                  <a:lnTo>
                    <a:pt x="6391656" y="1584960"/>
                  </a:lnTo>
                  <a:lnTo>
                    <a:pt x="12192" y="1584960"/>
                  </a:lnTo>
                  <a:lnTo>
                    <a:pt x="12192" y="1597152"/>
                  </a:lnTo>
                  <a:lnTo>
                    <a:pt x="6391656" y="1597152"/>
                  </a:lnTo>
                  <a:lnTo>
                    <a:pt x="6403822" y="1597152"/>
                  </a:lnTo>
                  <a:lnTo>
                    <a:pt x="6403822" y="1584960"/>
                  </a:lnTo>
                  <a:lnTo>
                    <a:pt x="6403822" y="12192"/>
                  </a:lnTo>
                  <a:lnTo>
                    <a:pt x="6403822" y="0"/>
                  </a:lnTo>
                  <a:close/>
                </a:path>
              </a:pathLst>
            </a:custGeom>
            <a:solidFill>
              <a:srgbClr val="000000"/>
            </a:solidFill>
          </p:spPr>
          <p:txBody>
            <a:bodyPr wrap="square" lIns="0" tIns="0" rIns="0" bIns="0" rtlCol="0"/>
            <a:lstStyle/>
            <a:p>
              <a:endParaRPr/>
            </a:p>
          </p:txBody>
        </p:sp>
        <p:pic>
          <p:nvPicPr>
            <p:cNvPr id="10" name="object 10"/>
            <p:cNvPicPr/>
            <p:nvPr/>
          </p:nvPicPr>
          <p:blipFill>
            <a:blip r:embed="rId4" cstate="print"/>
            <a:stretch>
              <a:fillRect/>
            </a:stretch>
          </p:blipFill>
          <p:spPr>
            <a:xfrm>
              <a:off x="360045" y="3015297"/>
              <a:ext cx="6186993" cy="1340479"/>
            </a:xfrm>
            <a:prstGeom prst="rect">
              <a:avLst/>
            </a:prstGeom>
          </p:spPr>
        </p:pic>
      </p:grpSp>
      <p:grpSp>
        <p:nvGrpSpPr>
          <p:cNvPr id="11" name="object 11"/>
          <p:cNvGrpSpPr/>
          <p:nvPr/>
        </p:nvGrpSpPr>
        <p:grpSpPr>
          <a:xfrm>
            <a:off x="3411222" y="4622291"/>
            <a:ext cx="6403975" cy="2208530"/>
            <a:chOff x="236220" y="4622291"/>
            <a:chExt cx="6403975" cy="2208530"/>
          </a:xfrm>
        </p:grpSpPr>
        <p:sp>
          <p:nvSpPr>
            <p:cNvPr id="12" name="object 12"/>
            <p:cNvSpPr/>
            <p:nvPr/>
          </p:nvSpPr>
          <p:spPr>
            <a:xfrm>
              <a:off x="236220" y="4622304"/>
              <a:ext cx="6403975" cy="2208530"/>
            </a:xfrm>
            <a:custGeom>
              <a:avLst/>
              <a:gdLst/>
              <a:ahLst/>
              <a:cxnLst/>
              <a:rect l="l" t="t" r="r" b="b"/>
              <a:pathLst>
                <a:path w="6403975" h="2208529">
                  <a:moveTo>
                    <a:pt x="12179" y="2196084"/>
                  </a:moveTo>
                  <a:lnTo>
                    <a:pt x="0" y="2196084"/>
                  </a:lnTo>
                  <a:lnTo>
                    <a:pt x="0" y="2208263"/>
                  </a:lnTo>
                  <a:lnTo>
                    <a:pt x="12179" y="2208263"/>
                  </a:lnTo>
                  <a:lnTo>
                    <a:pt x="12179" y="2196084"/>
                  </a:lnTo>
                  <a:close/>
                </a:path>
                <a:path w="6403975" h="2208529">
                  <a:moveTo>
                    <a:pt x="12179" y="0"/>
                  </a:moveTo>
                  <a:lnTo>
                    <a:pt x="0" y="0"/>
                  </a:lnTo>
                  <a:lnTo>
                    <a:pt x="0" y="12179"/>
                  </a:lnTo>
                  <a:lnTo>
                    <a:pt x="0" y="2196071"/>
                  </a:lnTo>
                  <a:lnTo>
                    <a:pt x="12179" y="2196071"/>
                  </a:lnTo>
                  <a:lnTo>
                    <a:pt x="12179" y="12179"/>
                  </a:lnTo>
                  <a:lnTo>
                    <a:pt x="12179" y="0"/>
                  </a:lnTo>
                  <a:close/>
                </a:path>
                <a:path w="6403975" h="2208529">
                  <a:moveTo>
                    <a:pt x="6403822" y="2196084"/>
                  </a:moveTo>
                  <a:lnTo>
                    <a:pt x="6391669" y="2196084"/>
                  </a:lnTo>
                  <a:lnTo>
                    <a:pt x="12192" y="2196084"/>
                  </a:lnTo>
                  <a:lnTo>
                    <a:pt x="12192" y="2208263"/>
                  </a:lnTo>
                  <a:lnTo>
                    <a:pt x="6391656" y="2208263"/>
                  </a:lnTo>
                  <a:lnTo>
                    <a:pt x="6403822" y="2208263"/>
                  </a:lnTo>
                  <a:lnTo>
                    <a:pt x="6403822" y="2196084"/>
                  </a:lnTo>
                  <a:close/>
                </a:path>
                <a:path w="6403975" h="2208529">
                  <a:moveTo>
                    <a:pt x="6403822" y="0"/>
                  </a:moveTo>
                  <a:lnTo>
                    <a:pt x="6391669" y="0"/>
                  </a:lnTo>
                  <a:lnTo>
                    <a:pt x="12192" y="0"/>
                  </a:lnTo>
                  <a:lnTo>
                    <a:pt x="12192" y="12179"/>
                  </a:lnTo>
                  <a:lnTo>
                    <a:pt x="6391656" y="12179"/>
                  </a:lnTo>
                  <a:lnTo>
                    <a:pt x="6391656" y="2196071"/>
                  </a:lnTo>
                  <a:lnTo>
                    <a:pt x="6403822" y="2196071"/>
                  </a:lnTo>
                  <a:lnTo>
                    <a:pt x="6403822" y="12179"/>
                  </a:lnTo>
                  <a:lnTo>
                    <a:pt x="6403822" y="0"/>
                  </a:lnTo>
                  <a:close/>
                </a:path>
              </a:pathLst>
            </a:custGeom>
            <a:solidFill>
              <a:srgbClr val="000000"/>
            </a:solidFill>
          </p:spPr>
          <p:txBody>
            <a:bodyPr wrap="square" lIns="0" tIns="0" rIns="0" bIns="0" rtlCol="0"/>
            <a:lstStyle/>
            <a:p>
              <a:endParaRPr/>
            </a:p>
          </p:txBody>
        </p:sp>
        <p:pic>
          <p:nvPicPr>
            <p:cNvPr id="13" name="object 13"/>
            <p:cNvPicPr/>
            <p:nvPr/>
          </p:nvPicPr>
          <p:blipFill>
            <a:blip r:embed="rId5" cstate="print"/>
            <a:stretch>
              <a:fillRect/>
            </a:stretch>
          </p:blipFill>
          <p:spPr>
            <a:xfrm>
              <a:off x="371475" y="4753305"/>
              <a:ext cx="6202527" cy="2009135"/>
            </a:xfrm>
            <a:prstGeom prst="rect">
              <a:avLst/>
            </a:prstGeom>
          </p:spPr>
        </p:pic>
      </p:grpSp>
      <p:grpSp>
        <p:nvGrpSpPr>
          <p:cNvPr id="14" name="object 14"/>
          <p:cNvGrpSpPr/>
          <p:nvPr/>
        </p:nvGrpSpPr>
        <p:grpSpPr>
          <a:xfrm>
            <a:off x="3411222" y="6925056"/>
            <a:ext cx="6403975" cy="2208530"/>
            <a:chOff x="236220" y="6925056"/>
            <a:chExt cx="6403975" cy="2208530"/>
          </a:xfrm>
        </p:grpSpPr>
        <p:sp>
          <p:nvSpPr>
            <p:cNvPr id="15" name="object 15"/>
            <p:cNvSpPr/>
            <p:nvPr/>
          </p:nvSpPr>
          <p:spPr>
            <a:xfrm>
              <a:off x="236220" y="6925056"/>
              <a:ext cx="6403975" cy="2208530"/>
            </a:xfrm>
            <a:custGeom>
              <a:avLst/>
              <a:gdLst/>
              <a:ahLst/>
              <a:cxnLst/>
              <a:rect l="l" t="t" r="r" b="b"/>
              <a:pathLst>
                <a:path w="6403975" h="2208529">
                  <a:moveTo>
                    <a:pt x="12179" y="12204"/>
                  </a:moveTo>
                  <a:lnTo>
                    <a:pt x="0" y="12204"/>
                  </a:lnTo>
                  <a:lnTo>
                    <a:pt x="0" y="2196084"/>
                  </a:lnTo>
                  <a:lnTo>
                    <a:pt x="0" y="2208276"/>
                  </a:lnTo>
                  <a:lnTo>
                    <a:pt x="12179" y="2208276"/>
                  </a:lnTo>
                  <a:lnTo>
                    <a:pt x="12179" y="2196084"/>
                  </a:lnTo>
                  <a:lnTo>
                    <a:pt x="12179" y="12204"/>
                  </a:lnTo>
                  <a:close/>
                </a:path>
                <a:path w="6403975" h="2208529">
                  <a:moveTo>
                    <a:pt x="12179" y="0"/>
                  </a:moveTo>
                  <a:lnTo>
                    <a:pt x="0" y="0"/>
                  </a:lnTo>
                  <a:lnTo>
                    <a:pt x="0" y="12192"/>
                  </a:lnTo>
                  <a:lnTo>
                    <a:pt x="12179" y="12192"/>
                  </a:lnTo>
                  <a:lnTo>
                    <a:pt x="12179" y="0"/>
                  </a:lnTo>
                  <a:close/>
                </a:path>
                <a:path w="6403975" h="2208529">
                  <a:moveTo>
                    <a:pt x="6403822" y="12204"/>
                  </a:moveTo>
                  <a:lnTo>
                    <a:pt x="6391656" y="12204"/>
                  </a:lnTo>
                  <a:lnTo>
                    <a:pt x="6391656" y="2196084"/>
                  </a:lnTo>
                  <a:lnTo>
                    <a:pt x="12192" y="2196084"/>
                  </a:lnTo>
                  <a:lnTo>
                    <a:pt x="12192" y="2208276"/>
                  </a:lnTo>
                  <a:lnTo>
                    <a:pt x="6391656" y="2208276"/>
                  </a:lnTo>
                  <a:lnTo>
                    <a:pt x="6403822" y="2208276"/>
                  </a:lnTo>
                  <a:lnTo>
                    <a:pt x="6403822" y="2196084"/>
                  </a:lnTo>
                  <a:lnTo>
                    <a:pt x="6403822" y="12204"/>
                  </a:lnTo>
                  <a:close/>
                </a:path>
                <a:path w="6403975" h="2208529">
                  <a:moveTo>
                    <a:pt x="6403822" y="0"/>
                  </a:moveTo>
                  <a:lnTo>
                    <a:pt x="6391669" y="0"/>
                  </a:lnTo>
                  <a:lnTo>
                    <a:pt x="12192" y="0"/>
                  </a:lnTo>
                  <a:lnTo>
                    <a:pt x="12192" y="12192"/>
                  </a:lnTo>
                  <a:lnTo>
                    <a:pt x="6391656" y="12192"/>
                  </a:lnTo>
                  <a:lnTo>
                    <a:pt x="6403822" y="12192"/>
                  </a:lnTo>
                  <a:lnTo>
                    <a:pt x="6403822" y="0"/>
                  </a:lnTo>
                  <a:close/>
                </a:path>
              </a:pathLst>
            </a:custGeom>
            <a:solidFill>
              <a:srgbClr val="000000"/>
            </a:solidFill>
          </p:spPr>
          <p:txBody>
            <a:bodyPr wrap="square" lIns="0" tIns="0" rIns="0" bIns="0" rtlCol="0"/>
            <a:lstStyle/>
            <a:p>
              <a:endParaRPr/>
            </a:p>
          </p:txBody>
        </p:sp>
        <p:pic>
          <p:nvPicPr>
            <p:cNvPr id="16" name="object 16"/>
            <p:cNvPicPr/>
            <p:nvPr/>
          </p:nvPicPr>
          <p:blipFill>
            <a:blip r:embed="rId6" cstate="print"/>
            <a:stretch>
              <a:fillRect/>
            </a:stretch>
          </p:blipFill>
          <p:spPr>
            <a:xfrm>
              <a:off x="360045" y="7050532"/>
              <a:ext cx="6240740" cy="1953890"/>
            </a:xfrm>
            <a:prstGeom prst="rect">
              <a:avLst/>
            </a:prstGeom>
          </p:spPr>
        </p:pic>
      </p:grpSp>
      <p:sp>
        <p:nvSpPr>
          <p:cNvPr id="17" name="object 17"/>
          <p:cNvSpPr txBox="1"/>
          <p:nvPr/>
        </p:nvSpPr>
        <p:spPr>
          <a:xfrm>
            <a:off x="3399788" y="10415159"/>
            <a:ext cx="6413500" cy="135935"/>
          </a:xfrm>
          <a:prstGeom prst="rect">
            <a:avLst/>
          </a:prstGeom>
        </p:spPr>
        <p:txBody>
          <a:bodyPr vert="horz" wrap="square" lIns="0" tIns="12700" rIns="0" bIns="0" rtlCol="0">
            <a:spAutoFit/>
          </a:bodyPr>
          <a:lstStyle/>
          <a:p>
            <a:pPr marL="12700">
              <a:spcBef>
                <a:spcPts val="100"/>
              </a:spcBef>
              <a:tabLst>
                <a:tab pos="1944956" algn="l"/>
                <a:tab pos="6400005" algn="l"/>
              </a:tabLst>
            </a:pPr>
            <a:r>
              <a:rPr sz="800" u="sng" dirty="0">
                <a:uFill>
                  <a:solidFill>
                    <a:srgbClr val="7D7D7D"/>
                  </a:solidFill>
                </a:uFill>
                <a:latin typeface="Lucida Sans Unicode"/>
                <a:cs typeface="Lucida Sans Unicode"/>
              </a:rPr>
              <a:t> 	Figure</a:t>
            </a:r>
            <a:r>
              <a:rPr sz="800" u="sng" spc="-15" dirty="0">
                <a:uFill>
                  <a:solidFill>
                    <a:srgbClr val="7D7D7D"/>
                  </a:solidFill>
                </a:uFill>
                <a:latin typeface="Lucida Sans Unicode"/>
                <a:cs typeface="Lucida Sans Unicode"/>
              </a:rPr>
              <a:t> </a:t>
            </a:r>
            <a:r>
              <a:rPr sz="800" u="sng" dirty="0">
                <a:uFill>
                  <a:solidFill>
                    <a:srgbClr val="7D7D7D"/>
                  </a:solidFill>
                </a:uFill>
                <a:latin typeface="Lucida Sans Unicode"/>
                <a:cs typeface="Lucida Sans Unicode"/>
              </a:rPr>
              <a:t>4-3</a:t>
            </a:r>
            <a:r>
              <a:rPr sz="800" u="sng" spc="-10" dirty="0">
                <a:uFill>
                  <a:solidFill>
                    <a:srgbClr val="7D7D7D"/>
                  </a:solidFill>
                </a:uFill>
                <a:latin typeface="Lucida Sans Unicode"/>
                <a:cs typeface="Lucida Sans Unicode"/>
              </a:rPr>
              <a:t> </a:t>
            </a:r>
            <a:r>
              <a:rPr sz="800" u="sng" spc="-5" dirty="0">
                <a:uFill>
                  <a:solidFill>
                    <a:srgbClr val="7D7D7D"/>
                  </a:solidFill>
                </a:uFill>
                <a:latin typeface="Lucida Sans Unicode"/>
                <a:cs typeface="Lucida Sans Unicode"/>
              </a:rPr>
              <a:t>Wiring diagram</a:t>
            </a:r>
            <a:r>
              <a:rPr sz="800" u="sng" dirty="0">
                <a:uFill>
                  <a:solidFill>
                    <a:srgbClr val="7D7D7D"/>
                  </a:solidFill>
                </a:uFill>
                <a:latin typeface="Lucida Sans Unicode"/>
                <a:cs typeface="Lucida Sans Unicode"/>
              </a:rPr>
              <a:t> for</a:t>
            </a:r>
            <a:r>
              <a:rPr sz="800" u="sng" spc="-25" dirty="0">
                <a:uFill>
                  <a:solidFill>
                    <a:srgbClr val="7D7D7D"/>
                  </a:solidFill>
                </a:uFill>
                <a:latin typeface="Lucida Sans Unicode"/>
                <a:cs typeface="Lucida Sans Unicode"/>
              </a:rPr>
              <a:t> </a:t>
            </a:r>
            <a:r>
              <a:rPr sz="800" u="sng" spc="-5" dirty="0">
                <a:uFill>
                  <a:solidFill>
                    <a:srgbClr val="7D7D7D"/>
                  </a:solidFill>
                </a:uFill>
                <a:latin typeface="Lucida Sans Unicode"/>
                <a:cs typeface="Lucida Sans Unicode"/>
              </a:rPr>
              <a:t>electric</a:t>
            </a:r>
            <a:r>
              <a:rPr sz="800" u="sng" spc="-10" dirty="0">
                <a:uFill>
                  <a:solidFill>
                    <a:srgbClr val="7D7D7D"/>
                  </a:solidFill>
                </a:uFill>
                <a:latin typeface="Lucida Sans Unicode"/>
                <a:cs typeface="Lucida Sans Unicode"/>
              </a:rPr>
              <a:t> </a:t>
            </a:r>
            <a:r>
              <a:rPr sz="800" u="sng" dirty="0">
                <a:uFill>
                  <a:solidFill>
                    <a:srgbClr val="7D7D7D"/>
                  </a:solidFill>
                </a:uFill>
                <a:latin typeface="Lucida Sans Unicode"/>
                <a:cs typeface="Lucida Sans Unicode"/>
              </a:rPr>
              <a:t>heat	</a:t>
            </a:r>
            <a:endParaRPr sz="800">
              <a:latin typeface="Lucida Sans Unicode"/>
              <a:cs typeface="Lucida Sans Unicode"/>
            </a:endParaRPr>
          </a:p>
        </p:txBody>
      </p:sp>
      <p:sp>
        <p:nvSpPr>
          <p:cNvPr id="18" name="object 18"/>
          <p:cNvSpPr/>
          <p:nvPr/>
        </p:nvSpPr>
        <p:spPr>
          <a:xfrm>
            <a:off x="3413762" y="-780089"/>
            <a:ext cx="6388100"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a:p>
        </p:txBody>
      </p:sp>
      <p:sp>
        <p:nvSpPr>
          <p:cNvPr id="19" name="object 19"/>
          <p:cNvSpPr txBox="1">
            <a:spLocks noGrp="1"/>
          </p:cNvSpPr>
          <p:nvPr>
            <p:ph type="ftr" sz="quarter" idx="5"/>
          </p:nvPr>
        </p:nvSpPr>
        <p:spPr>
          <a:xfrm>
            <a:off x="554394" y="10654045"/>
            <a:ext cx="9871461" cy="128240"/>
          </a:xfrm>
          <a:prstGeom prst="rect">
            <a:avLst/>
          </a:prstGeom>
        </p:spPr>
        <p:txBody>
          <a:bodyPr vert="horz" wrap="square" lIns="0" tIns="0" rIns="0" bIns="0" rtlCol="0">
            <a:spAutoFit/>
          </a:bodyPr>
          <a:lstStyle/>
          <a:p>
            <a:pPr marL="12700">
              <a:lnSpc>
                <a:spcPts val="955"/>
              </a:lnSpc>
            </a:pPr>
            <a:r>
              <a:rPr spc="-5" dirty="0"/>
              <a:t>Manufacturer</a:t>
            </a:r>
            <a:r>
              <a:rPr spc="10" dirty="0"/>
              <a:t> </a:t>
            </a:r>
            <a:r>
              <a:rPr spc="-5" dirty="0"/>
              <a:t>reserves</a:t>
            </a:r>
            <a:r>
              <a:rPr spc="10" dirty="0"/>
              <a:t> </a:t>
            </a:r>
            <a:r>
              <a:rPr dirty="0"/>
              <a:t>the</a:t>
            </a:r>
            <a:r>
              <a:rPr spc="10" dirty="0"/>
              <a:t> </a:t>
            </a:r>
            <a:r>
              <a:rPr dirty="0"/>
              <a:t>right</a:t>
            </a:r>
            <a:r>
              <a:rPr spc="15" dirty="0"/>
              <a:t> </a:t>
            </a:r>
            <a:r>
              <a:rPr spc="-5" dirty="0"/>
              <a:t>to</a:t>
            </a:r>
            <a:r>
              <a:rPr spc="5" dirty="0"/>
              <a:t> </a:t>
            </a:r>
            <a:r>
              <a:rPr spc="-5" dirty="0"/>
              <a:t>change</a:t>
            </a:r>
            <a:r>
              <a:rPr spc="10" dirty="0"/>
              <a:t> </a:t>
            </a:r>
            <a:r>
              <a:rPr spc="-5" dirty="0"/>
              <a:t>specifications</a:t>
            </a:r>
            <a:r>
              <a:rPr spc="15" dirty="0"/>
              <a:t> </a:t>
            </a:r>
            <a:r>
              <a:rPr spc="-5" dirty="0"/>
              <a:t>or</a:t>
            </a:r>
            <a:r>
              <a:rPr spc="10" dirty="0"/>
              <a:t> </a:t>
            </a:r>
            <a:r>
              <a:rPr spc="-5" dirty="0"/>
              <a:t>designs without</a:t>
            </a:r>
            <a:r>
              <a:rPr spc="15" dirty="0"/>
              <a:t> </a:t>
            </a:r>
            <a:r>
              <a:rPr spc="-5" dirty="0"/>
              <a:t>notice.</a:t>
            </a:r>
          </a:p>
        </p:txBody>
      </p:sp>
      <p:sp>
        <p:nvSpPr>
          <p:cNvPr id="20" name="object 20"/>
          <p:cNvSpPr txBox="1">
            <a:spLocks noGrp="1"/>
          </p:cNvSpPr>
          <p:nvPr>
            <p:ph type="dt" sz="half" idx="6"/>
          </p:nvPr>
        </p:nvSpPr>
        <p:spPr>
          <a:xfrm>
            <a:off x="16059043" y="10635756"/>
            <a:ext cx="1028886" cy="128240"/>
          </a:xfrm>
          <a:prstGeom prst="rect">
            <a:avLst/>
          </a:prstGeom>
        </p:spPr>
        <p:txBody>
          <a:bodyPr vert="horz" wrap="square" lIns="0" tIns="0" rIns="0" bIns="0" rtlCol="0">
            <a:spAutoFit/>
          </a:bodyPr>
          <a:lstStyle/>
          <a:p>
            <a:pPr marL="12700">
              <a:lnSpc>
                <a:spcPts val="955"/>
              </a:lnSpc>
            </a:pPr>
            <a:r>
              <a:rPr dirty="0"/>
              <a:t>10</a:t>
            </a:r>
            <a:r>
              <a:rPr spc="-5" dirty="0"/>
              <a:t>.</a:t>
            </a:r>
            <a:r>
              <a:rPr dirty="0"/>
              <a:t>2019</a:t>
            </a: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375660" y="-1014535"/>
            <a:ext cx="6445250" cy="1096006"/>
          </a:xfrm>
          <a:prstGeom prst="rect">
            <a:avLst/>
          </a:prstGeom>
        </p:spPr>
        <p:txBody>
          <a:bodyPr vert="horz" wrap="square" lIns="0" tIns="53340" rIns="0" bIns="0" rtlCol="0">
            <a:spAutoFit/>
          </a:bodyPr>
          <a:lstStyle/>
          <a:p>
            <a:pPr marL="32384">
              <a:spcBef>
                <a:spcPts val="420"/>
              </a:spcBef>
              <a:tabLst>
                <a:tab pos="3067608" algn="l"/>
                <a:tab pos="5678663" algn="l"/>
              </a:tabLst>
            </a:pPr>
            <a:r>
              <a:rPr sz="900" dirty="0">
                <a:latin typeface="Calibri Light"/>
                <a:cs typeface="Calibri Light"/>
              </a:rPr>
              <a:t>Air</a:t>
            </a:r>
            <a:r>
              <a:rPr sz="900" spc="10" dirty="0">
                <a:latin typeface="Calibri Light"/>
                <a:cs typeface="Calibri Light"/>
              </a:rPr>
              <a:t> </a:t>
            </a:r>
            <a:r>
              <a:rPr sz="900" spc="-5" dirty="0">
                <a:latin typeface="Calibri Light"/>
                <a:cs typeface="Calibri Light"/>
              </a:rPr>
              <a:t>Handler</a:t>
            </a:r>
            <a:r>
              <a:rPr sz="900" spc="15" dirty="0">
                <a:latin typeface="Calibri Light"/>
                <a:cs typeface="Calibri Light"/>
              </a:rPr>
              <a:t> </a:t>
            </a:r>
            <a:r>
              <a:rPr sz="900" dirty="0">
                <a:latin typeface="Calibri Light"/>
                <a:cs typeface="Calibri Light"/>
              </a:rPr>
              <a:t>Unit</a:t>
            </a:r>
            <a:r>
              <a:rPr sz="900" spc="15" dirty="0">
                <a:latin typeface="Calibri Light"/>
                <a:cs typeface="Calibri Light"/>
              </a:rPr>
              <a:t> </a:t>
            </a:r>
            <a:r>
              <a:rPr sz="900" spc="-5" dirty="0">
                <a:latin typeface="Calibri Light"/>
                <a:cs typeface="Calibri Light"/>
              </a:rPr>
              <a:t>Installation</a:t>
            </a:r>
            <a:r>
              <a:rPr sz="900" spc="15" dirty="0">
                <a:latin typeface="Calibri Light"/>
                <a:cs typeface="Calibri Light"/>
              </a:rPr>
              <a:t> </a:t>
            </a:r>
            <a:r>
              <a:rPr sz="900" spc="-5" dirty="0">
                <a:latin typeface="Calibri Light"/>
                <a:cs typeface="Calibri Light"/>
              </a:rPr>
              <a:t>Instruction	16/20	</a:t>
            </a:r>
            <a:r>
              <a:rPr sz="1350" spc="-7" baseline="3086" dirty="0">
                <a:latin typeface="Calibri Light"/>
                <a:cs typeface="Calibri Light"/>
                <a:hlinkClick r:id="rId2"/>
              </a:rPr>
              <a:t>www.ecoer.com</a:t>
            </a:r>
            <a:endParaRPr sz="1350" baseline="3086">
              <a:latin typeface="Calibri Light"/>
              <a:cs typeface="Calibri Light"/>
            </a:endParaRPr>
          </a:p>
          <a:p>
            <a:pPr marL="12700">
              <a:spcBef>
                <a:spcPts val="725"/>
              </a:spcBef>
            </a:pPr>
            <a:r>
              <a:rPr sz="2000" b="1" dirty="0">
                <a:latin typeface="Cambria"/>
                <a:cs typeface="Cambria"/>
              </a:rPr>
              <a:t>5.</a:t>
            </a:r>
            <a:r>
              <a:rPr sz="2000" b="1" spc="-20" dirty="0">
                <a:latin typeface="Cambria"/>
                <a:cs typeface="Cambria"/>
              </a:rPr>
              <a:t> </a:t>
            </a:r>
            <a:r>
              <a:rPr sz="2000" b="1" spc="-5" dirty="0">
                <a:latin typeface="Cambria"/>
                <a:cs typeface="Cambria"/>
              </a:rPr>
              <a:t>Airflow</a:t>
            </a:r>
            <a:r>
              <a:rPr sz="2000" b="1" spc="-50" dirty="0">
                <a:latin typeface="Cambria"/>
                <a:cs typeface="Cambria"/>
              </a:rPr>
              <a:t> </a:t>
            </a:r>
            <a:r>
              <a:rPr sz="2000" b="1" spc="-5" dirty="0">
                <a:latin typeface="Cambria"/>
                <a:cs typeface="Cambria"/>
              </a:rPr>
              <a:t>Performance</a:t>
            </a:r>
            <a:endParaRPr sz="2000">
              <a:latin typeface="Cambria"/>
              <a:cs typeface="Cambria"/>
            </a:endParaRPr>
          </a:p>
          <a:p>
            <a:pPr marL="36829">
              <a:spcBef>
                <a:spcPts val="5"/>
              </a:spcBef>
            </a:pPr>
            <a:r>
              <a:rPr sz="1050" spc="-5" dirty="0">
                <a:latin typeface="Cambria"/>
                <a:cs typeface="Cambria"/>
              </a:rPr>
              <a:t>Airflow</a:t>
            </a:r>
            <a:r>
              <a:rPr sz="1050" spc="30" dirty="0">
                <a:latin typeface="Cambria"/>
                <a:cs typeface="Cambria"/>
              </a:rPr>
              <a:t> </a:t>
            </a:r>
            <a:r>
              <a:rPr sz="1050" spc="-5" dirty="0">
                <a:latin typeface="Cambria"/>
                <a:cs typeface="Cambria"/>
              </a:rPr>
              <a:t>performance</a:t>
            </a:r>
            <a:r>
              <a:rPr sz="1050" spc="30" dirty="0">
                <a:latin typeface="Cambria"/>
                <a:cs typeface="Cambria"/>
              </a:rPr>
              <a:t> </a:t>
            </a:r>
            <a:r>
              <a:rPr sz="1050" dirty="0">
                <a:latin typeface="Cambria"/>
                <a:cs typeface="Cambria"/>
              </a:rPr>
              <a:t>data</a:t>
            </a:r>
            <a:r>
              <a:rPr sz="1050" spc="15" dirty="0">
                <a:latin typeface="Cambria"/>
                <a:cs typeface="Cambria"/>
              </a:rPr>
              <a:t> </a:t>
            </a:r>
            <a:r>
              <a:rPr sz="1050" spc="-5" dirty="0">
                <a:latin typeface="Cambria"/>
                <a:cs typeface="Cambria"/>
              </a:rPr>
              <a:t>is</a:t>
            </a:r>
            <a:r>
              <a:rPr sz="1050" spc="30" dirty="0">
                <a:latin typeface="Cambria"/>
                <a:cs typeface="Cambria"/>
              </a:rPr>
              <a:t> </a:t>
            </a:r>
            <a:r>
              <a:rPr sz="1050" dirty="0">
                <a:latin typeface="Cambria"/>
                <a:cs typeface="Cambria"/>
              </a:rPr>
              <a:t>based</a:t>
            </a:r>
            <a:r>
              <a:rPr sz="1050" spc="25" dirty="0">
                <a:latin typeface="Cambria"/>
                <a:cs typeface="Cambria"/>
              </a:rPr>
              <a:t> </a:t>
            </a:r>
            <a:r>
              <a:rPr sz="1050" dirty="0">
                <a:latin typeface="Cambria"/>
                <a:cs typeface="Cambria"/>
              </a:rPr>
              <a:t>on</a:t>
            </a:r>
            <a:r>
              <a:rPr sz="1050" spc="25" dirty="0">
                <a:latin typeface="Cambria"/>
                <a:cs typeface="Cambria"/>
              </a:rPr>
              <a:t> </a:t>
            </a:r>
            <a:r>
              <a:rPr sz="1050" spc="-5" dirty="0">
                <a:latin typeface="Cambria"/>
                <a:cs typeface="Cambria"/>
              </a:rPr>
              <a:t>cooling</a:t>
            </a:r>
            <a:r>
              <a:rPr sz="1050" spc="25" dirty="0">
                <a:latin typeface="Cambria"/>
                <a:cs typeface="Cambria"/>
              </a:rPr>
              <a:t> </a:t>
            </a:r>
            <a:r>
              <a:rPr sz="1050" spc="-5" dirty="0">
                <a:latin typeface="Cambria"/>
                <a:cs typeface="Cambria"/>
              </a:rPr>
              <a:t>performance</a:t>
            </a:r>
            <a:r>
              <a:rPr sz="1050" spc="30" dirty="0">
                <a:latin typeface="Cambria"/>
                <a:cs typeface="Cambria"/>
              </a:rPr>
              <a:t> </a:t>
            </a:r>
            <a:r>
              <a:rPr sz="1050" spc="-5" dirty="0">
                <a:latin typeface="Cambria"/>
                <a:cs typeface="Cambria"/>
              </a:rPr>
              <a:t>with</a:t>
            </a:r>
            <a:r>
              <a:rPr sz="1050" spc="35" dirty="0">
                <a:latin typeface="Cambria"/>
                <a:cs typeface="Cambria"/>
              </a:rPr>
              <a:t> </a:t>
            </a:r>
            <a:r>
              <a:rPr sz="1050" dirty="0">
                <a:latin typeface="Cambria"/>
                <a:cs typeface="Cambria"/>
              </a:rPr>
              <a:t>a</a:t>
            </a:r>
            <a:r>
              <a:rPr sz="1050" spc="25" dirty="0">
                <a:latin typeface="Cambria"/>
                <a:cs typeface="Cambria"/>
              </a:rPr>
              <a:t> </a:t>
            </a:r>
            <a:r>
              <a:rPr sz="1050" spc="-5" dirty="0">
                <a:latin typeface="Cambria"/>
                <a:cs typeface="Cambria"/>
              </a:rPr>
              <a:t>coil</a:t>
            </a:r>
            <a:r>
              <a:rPr sz="1050" spc="30" dirty="0">
                <a:latin typeface="Cambria"/>
                <a:cs typeface="Cambria"/>
              </a:rPr>
              <a:t> </a:t>
            </a:r>
            <a:r>
              <a:rPr sz="1050" spc="-5" dirty="0">
                <a:latin typeface="Cambria"/>
                <a:cs typeface="Cambria"/>
              </a:rPr>
              <a:t>and</a:t>
            </a:r>
            <a:r>
              <a:rPr sz="1050" spc="30" dirty="0">
                <a:latin typeface="Cambria"/>
                <a:cs typeface="Cambria"/>
              </a:rPr>
              <a:t> </a:t>
            </a:r>
            <a:r>
              <a:rPr sz="1050" dirty="0">
                <a:latin typeface="Cambria"/>
                <a:cs typeface="Cambria"/>
              </a:rPr>
              <a:t>no</a:t>
            </a:r>
            <a:r>
              <a:rPr sz="1050" spc="30" dirty="0">
                <a:latin typeface="Cambria"/>
                <a:cs typeface="Cambria"/>
              </a:rPr>
              <a:t> </a:t>
            </a:r>
            <a:r>
              <a:rPr sz="1050" dirty="0">
                <a:latin typeface="Cambria"/>
                <a:cs typeface="Cambria"/>
              </a:rPr>
              <a:t>filter</a:t>
            </a:r>
            <a:r>
              <a:rPr sz="1050" spc="20" dirty="0">
                <a:latin typeface="Cambria"/>
                <a:cs typeface="Cambria"/>
              </a:rPr>
              <a:t> </a:t>
            </a:r>
            <a:r>
              <a:rPr sz="1050" spc="-5" dirty="0">
                <a:latin typeface="Cambria"/>
                <a:cs typeface="Cambria"/>
              </a:rPr>
              <a:t>in</a:t>
            </a:r>
            <a:r>
              <a:rPr sz="1050" spc="30" dirty="0">
                <a:latin typeface="Cambria"/>
                <a:cs typeface="Cambria"/>
              </a:rPr>
              <a:t> </a:t>
            </a:r>
            <a:r>
              <a:rPr sz="1050" dirty="0">
                <a:latin typeface="Cambria"/>
                <a:cs typeface="Cambria"/>
              </a:rPr>
              <a:t>place.</a:t>
            </a:r>
            <a:r>
              <a:rPr sz="1050" spc="25" dirty="0">
                <a:latin typeface="Cambria"/>
                <a:cs typeface="Cambria"/>
              </a:rPr>
              <a:t> </a:t>
            </a:r>
            <a:r>
              <a:rPr sz="1050" dirty="0">
                <a:latin typeface="Cambria"/>
                <a:cs typeface="Cambria"/>
              </a:rPr>
              <a:t>Check</a:t>
            </a:r>
            <a:r>
              <a:rPr sz="1050" spc="25" dirty="0">
                <a:latin typeface="Cambria"/>
                <a:cs typeface="Cambria"/>
              </a:rPr>
              <a:t> </a:t>
            </a:r>
            <a:r>
              <a:rPr sz="1050" spc="-5" dirty="0">
                <a:latin typeface="Cambria"/>
                <a:cs typeface="Cambria"/>
              </a:rPr>
              <a:t>the</a:t>
            </a:r>
            <a:endParaRPr sz="1050">
              <a:latin typeface="Cambria"/>
              <a:cs typeface="Cambria"/>
            </a:endParaRPr>
          </a:p>
          <a:p>
            <a:pPr marL="36829" marR="86993">
              <a:lnSpc>
                <a:spcPct val="110500"/>
              </a:lnSpc>
            </a:pPr>
            <a:r>
              <a:rPr sz="1050" spc="-5" dirty="0">
                <a:latin typeface="Cambria"/>
                <a:cs typeface="Cambria"/>
              </a:rPr>
              <a:t>Performance</a:t>
            </a:r>
            <a:r>
              <a:rPr sz="1050" spc="20" dirty="0">
                <a:latin typeface="Cambria"/>
                <a:cs typeface="Cambria"/>
              </a:rPr>
              <a:t> </a:t>
            </a:r>
            <a:r>
              <a:rPr sz="1050" spc="-5" dirty="0">
                <a:latin typeface="Cambria"/>
                <a:cs typeface="Cambria"/>
              </a:rPr>
              <a:t>table</a:t>
            </a:r>
            <a:r>
              <a:rPr sz="1050" spc="25" dirty="0">
                <a:latin typeface="Cambria"/>
                <a:cs typeface="Cambria"/>
              </a:rPr>
              <a:t> </a:t>
            </a:r>
            <a:r>
              <a:rPr sz="1050" dirty="0">
                <a:latin typeface="Cambria"/>
                <a:cs typeface="Cambria"/>
              </a:rPr>
              <a:t>for</a:t>
            </a:r>
            <a:r>
              <a:rPr sz="1050" spc="10" dirty="0">
                <a:latin typeface="Cambria"/>
                <a:cs typeface="Cambria"/>
              </a:rPr>
              <a:t> </a:t>
            </a:r>
            <a:r>
              <a:rPr sz="1050" spc="-5" dirty="0">
                <a:latin typeface="Cambria"/>
                <a:cs typeface="Cambria"/>
              </a:rPr>
              <a:t>appropriate</a:t>
            </a:r>
            <a:r>
              <a:rPr sz="1050" spc="5" dirty="0">
                <a:latin typeface="Cambria"/>
                <a:cs typeface="Cambria"/>
              </a:rPr>
              <a:t> </a:t>
            </a:r>
            <a:r>
              <a:rPr sz="1050" spc="-5" dirty="0">
                <a:latin typeface="Cambria"/>
                <a:cs typeface="Cambria"/>
              </a:rPr>
              <a:t>unit</a:t>
            </a:r>
            <a:r>
              <a:rPr sz="1050" spc="25" dirty="0">
                <a:latin typeface="Cambria"/>
                <a:cs typeface="Cambria"/>
              </a:rPr>
              <a:t> </a:t>
            </a:r>
            <a:r>
              <a:rPr sz="1050" spc="-5" dirty="0">
                <a:latin typeface="Cambria"/>
                <a:cs typeface="Cambria"/>
              </a:rPr>
              <a:t>size</a:t>
            </a:r>
            <a:r>
              <a:rPr sz="1050" spc="25" dirty="0">
                <a:latin typeface="Cambria"/>
                <a:cs typeface="Cambria"/>
              </a:rPr>
              <a:t> </a:t>
            </a:r>
            <a:r>
              <a:rPr sz="1050" spc="-5" dirty="0">
                <a:latin typeface="Cambria"/>
                <a:cs typeface="Cambria"/>
              </a:rPr>
              <a:t>selection.</a:t>
            </a:r>
            <a:r>
              <a:rPr sz="1050" spc="15" dirty="0">
                <a:latin typeface="Cambria"/>
                <a:cs typeface="Cambria"/>
              </a:rPr>
              <a:t> </a:t>
            </a:r>
            <a:r>
              <a:rPr sz="1050" spc="-5" dirty="0">
                <a:latin typeface="Cambria"/>
                <a:cs typeface="Cambria"/>
              </a:rPr>
              <a:t>External</a:t>
            </a:r>
            <a:r>
              <a:rPr sz="1050" spc="20" dirty="0">
                <a:latin typeface="Cambria"/>
                <a:cs typeface="Cambria"/>
              </a:rPr>
              <a:t> </a:t>
            </a:r>
            <a:r>
              <a:rPr sz="1050" spc="-5" dirty="0">
                <a:latin typeface="Cambria"/>
                <a:cs typeface="Cambria"/>
              </a:rPr>
              <a:t>static</a:t>
            </a:r>
            <a:r>
              <a:rPr sz="1050" spc="20" dirty="0">
                <a:latin typeface="Cambria"/>
                <a:cs typeface="Cambria"/>
              </a:rPr>
              <a:t> </a:t>
            </a:r>
            <a:r>
              <a:rPr sz="1050" spc="-5" dirty="0">
                <a:latin typeface="Cambria"/>
                <a:cs typeface="Cambria"/>
              </a:rPr>
              <a:t>pressure</a:t>
            </a:r>
            <a:r>
              <a:rPr sz="1050" spc="20" dirty="0">
                <a:latin typeface="Cambria"/>
                <a:cs typeface="Cambria"/>
              </a:rPr>
              <a:t> </a:t>
            </a:r>
            <a:r>
              <a:rPr sz="1050" spc="-5" dirty="0">
                <a:latin typeface="Cambria"/>
                <a:cs typeface="Cambria"/>
              </a:rPr>
              <a:t>should</a:t>
            </a:r>
            <a:r>
              <a:rPr sz="1050" spc="20" dirty="0">
                <a:latin typeface="Cambria"/>
                <a:cs typeface="Cambria"/>
              </a:rPr>
              <a:t> </a:t>
            </a:r>
            <a:r>
              <a:rPr sz="1050" dirty="0">
                <a:latin typeface="Cambria"/>
                <a:cs typeface="Cambria"/>
              </a:rPr>
              <a:t>stay</a:t>
            </a:r>
            <a:r>
              <a:rPr sz="1050" spc="15" dirty="0">
                <a:latin typeface="Cambria"/>
                <a:cs typeface="Cambria"/>
              </a:rPr>
              <a:t> </a:t>
            </a:r>
            <a:r>
              <a:rPr sz="1050" spc="-5" dirty="0">
                <a:latin typeface="Cambria"/>
                <a:cs typeface="Cambria"/>
              </a:rPr>
              <a:t>within</a:t>
            </a:r>
            <a:r>
              <a:rPr sz="1050" spc="15" dirty="0">
                <a:latin typeface="Cambria"/>
                <a:cs typeface="Cambria"/>
              </a:rPr>
              <a:t> </a:t>
            </a:r>
            <a:r>
              <a:rPr sz="1050" dirty="0">
                <a:latin typeface="Cambria"/>
                <a:cs typeface="Cambria"/>
              </a:rPr>
              <a:t>the</a:t>
            </a:r>
            <a:r>
              <a:rPr sz="1050" spc="20" dirty="0">
                <a:latin typeface="Cambria"/>
                <a:cs typeface="Cambria"/>
              </a:rPr>
              <a:t> </a:t>
            </a:r>
            <a:r>
              <a:rPr sz="1050" spc="-5" dirty="0">
                <a:latin typeface="Cambria"/>
                <a:cs typeface="Cambria"/>
              </a:rPr>
              <a:t>minimum </a:t>
            </a:r>
            <a:r>
              <a:rPr sz="1050" dirty="0">
                <a:latin typeface="Cambria"/>
                <a:cs typeface="Cambria"/>
              </a:rPr>
              <a:t> and</a:t>
            </a:r>
            <a:r>
              <a:rPr sz="1050" spc="-15" dirty="0">
                <a:latin typeface="Cambria"/>
                <a:cs typeface="Cambria"/>
              </a:rPr>
              <a:t> </a:t>
            </a:r>
            <a:r>
              <a:rPr sz="1050" spc="-5" dirty="0">
                <a:latin typeface="Cambria"/>
                <a:cs typeface="Cambria"/>
              </a:rPr>
              <a:t>maximum</a:t>
            </a:r>
            <a:r>
              <a:rPr sz="1050" spc="-45" dirty="0">
                <a:latin typeface="Cambria"/>
                <a:cs typeface="Cambria"/>
              </a:rPr>
              <a:t> </a:t>
            </a:r>
            <a:r>
              <a:rPr sz="1050" spc="-5" dirty="0">
                <a:latin typeface="Cambria"/>
                <a:cs typeface="Cambria"/>
              </a:rPr>
              <a:t>limits</a:t>
            </a:r>
            <a:r>
              <a:rPr sz="1050" spc="-30" dirty="0">
                <a:latin typeface="Cambria"/>
                <a:cs typeface="Cambria"/>
              </a:rPr>
              <a:t> </a:t>
            </a:r>
            <a:r>
              <a:rPr sz="1050" spc="-5" dirty="0">
                <a:latin typeface="Cambria"/>
                <a:cs typeface="Cambria"/>
              </a:rPr>
              <a:t>shown</a:t>
            </a:r>
            <a:r>
              <a:rPr sz="1050" spc="-40" dirty="0">
                <a:latin typeface="Cambria"/>
                <a:cs typeface="Cambria"/>
              </a:rPr>
              <a:t> </a:t>
            </a:r>
            <a:r>
              <a:rPr sz="1050" spc="-5" dirty="0">
                <a:latin typeface="Cambria"/>
                <a:cs typeface="Cambria"/>
              </a:rPr>
              <a:t>in </a:t>
            </a:r>
            <a:r>
              <a:rPr sz="1050" dirty="0">
                <a:latin typeface="Cambria"/>
                <a:cs typeface="Cambria"/>
              </a:rPr>
              <a:t>the</a:t>
            </a:r>
            <a:r>
              <a:rPr sz="1050" spc="-35" dirty="0">
                <a:latin typeface="Cambria"/>
                <a:cs typeface="Cambria"/>
              </a:rPr>
              <a:t> </a:t>
            </a:r>
            <a:r>
              <a:rPr sz="1050" spc="-5" dirty="0">
                <a:latin typeface="Cambria"/>
                <a:cs typeface="Cambria"/>
              </a:rPr>
              <a:t>table</a:t>
            </a:r>
            <a:r>
              <a:rPr sz="1050" spc="-15" dirty="0">
                <a:latin typeface="Cambria"/>
                <a:cs typeface="Cambria"/>
              </a:rPr>
              <a:t> </a:t>
            </a:r>
            <a:r>
              <a:rPr sz="1050" spc="-5" dirty="0">
                <a:latin typeface="Cambria"/>
                <a:cs typeface="Cambria"/>
              </a:rPr>
              <a:t>below</a:t>
            </a:r>
            <a:r>
              <a:rPr sz="1050" spc="-40" dirty="0">
                <a:latin typeface="Cambria"/>
                <a:cs typeface="Cambria"/>
              </a:rPr>
              <a:t> </a:t>
            </a:r>
            <a:r>
              <a:rPr sz="1050" spc="-5" dirty="0">
                <a:latin typeface="Cambria"/>
                <a:cs typeface="Cambria"/>
              </a:rPr>
              <a:t>in order</a:t>
            </a:r>
            <a:r>
              <a:rPr sz="1050" spc="-10" dirty="0">
                <a:latin typeface="Cambria"/>
                <a:cs typeface="Cambria"/>
              </a:rPr>
              <a:t> </a:t>
            </a:r>
            <a:r>
              <a:rPr sz="1050" dirty="0">
                <a:latin typeface="Cambria"/>
                <a:cs typeface="Cambria"/>
              </a:rPr>
              <a:t>to</a:t>
            </a:r>
            <a:r>
              <a:rPr sz="1050" spc="-10" dirty="0">
                <a:latin typeface="Cambria"/>
                <a:cs typeface="Cambria"/>
              </a:rPr>
              <a:t> </a:t>
            </a:r>
            <a:r>
              <a:rPr sz="1050" spc="-5" dirty="0">
                <a:latin typeface="Cambria"/>
                <a:cs typeface="Cambria"/>
              </a:rPr>
              <a:t>ensure</a:t>
            </a:r>
            <a:r>
              <a:rPr sz="1050" spc="-30" dirty="0">
                <a:latin typeface="Cambria"/>
                <a:cs typeface="Cambria"/>
              </a:rPr>
              <a:t> </a:t>
            </a:r>
            <a:r>
              <a:rPr sz="1050" spc="-5" dirty="0">
                <a:latin typeface="Cambria"/>
                <a:cs typeface="Cambria"/>
              </a:rPr>
              <a:t>proper.</a:t>
            </a:r>
            <a:endParaRPr sz="1050">
              <a:latin typeface="Cambria"/>
              <a:cs typeface="Cambria"/>
            </a:endParaRPr>
          </a:p>
        </p:txBody>
      </p:sp>
      <p:graphicFrame>
        <p:nvGraphicFramePr>
          <p:cNvPr id="3" name="object 3"/>
          <p:cNvGraphicFramePr>
            <a:graphicFrameLocks noGrp="1"/>
          </p:cNvGraphicFramePr>
          <p:nvPr/>
        </p:nvGraphicFramePr>
        <p:xfrm>
          <a:off x="3423412" y="1365503"/>
          <a:ext cx="6378573" cy="6851896"/>
        </p:xfrm>
        <a:graphic>
          <a:graphicData uri="http://schemas.openxmlformats.org/drawingml/2006/table">
            <a:tbl>
              <a:tblPr firstRow="1" bandRow="1">
                <a:tableStyleId>{2D5ABB26-0587-4C30-8999-92F81FD0307C}</a:tableStyleId>
              </a:tblPr>
              <a:tblGrid>
                <a:gridCol w="551815">
                  <a:extLst>
                    <a:ext uri="{9D8B030D-6E8A-4147-A177-3AD203B41FA5}">
                      <a16:colId xmlns:a16="http://schemas.microsoft.com/office/drawing/2014/main" val="20000"/>
                    </a:ext>
                  </a:extLst>
                </a:gridCol>
                <a:gridCol w="550545">
                  <a:extLst>
                    <a:ext uri="{9D8B030D-6E8A-4147-A177-3AD203B41FA5}">
                      <a16:colId xmlns:a16="http://schemas.microsoft.com/office/drawing/2014/main" val="20001"/>
                    </a:ext>
                  </a:extLst>
                </a:gridCol>
                <a:gridCol w="480694">
                  <a:extLst>
                    <a:ext uri="{9D8B030D-6E8A-4147-A177-3AD203B41FA5}">
                      <a16:colId xmlns:a16="http://schemas.microsoft.com/office/drawing/2014/main" val="20002"/>
                    </a:ext>
                  </a:extLst>
                </a:gridCol>
                <a:gridCol w="479425">
                  <a:extLst>
                    <a:ext uri="{9D8B030D-6E8A-4147-A177-3AD203B41FA5}">
                      <a16:colId xmlns:a16="http://schemas.microsoft.com/office/drawing/2014/main" val="20003"/>
                    </a:ext>
                  </a:extLst>
                </a:gridCol>
                <a:gridCol w="479425">
                  <a:extLst>
                    <a:ext uri="{9D8B030D-6E8A-4147-A177-3AD203B41FA5}">
                      <a16:colId xmlns:a16="http://schemas.microsoft.com/office/drawing/2014/main" val="20004"/>
                    </a:ext>
                  </a:extLst>
                </a:gridCol>
                <a:gridCol w="479425">
                  <a:extLst>
                    <a:ext uri="{9D8B030D-6E8A-4147-A177-3AD203B41FA5}">
                      <a16:colId xmlns:a16="http://schemas.microsoft.com/office/drawing/2014/main" val="20005"/>
                    </a:ext>
                  </a:extLst>
                </a:gridCol>
                <a:gridCol w="479424">
                  <a:extLst>
                    <a:ext uri="{9D8B030D-6E8A-4147-A177-3AD203B41FA5}">
                      <a16:colId xmlns:a16="http://schemas.microsoft.com/office/drawing/2014/main" val="20006"/>
                    </a:ext>
                  </a:extLst>
                </a:gridCol>
                <a:gridCol w="479425">
                  <a:extLst>
                    <a:ext uri="{9D8B030D-6E8A-4147-A177-3AD203B41FA5}">
                      <a16:colId xmlns:a16="http://schemas.microsoft.com/office/drawing/2014/main" val="20007"/>
                    </a:ext>
                  </a:extLst>
                </a:gridCol>
                <a:gridCol w="480695">
                  <a:extLst>
                    <a:ext uri="{9D8B030D-6E8A-4147-A177-3AD203B41FA5}">
                      <a16:colId xmlns:a16="http://schemas.microsoft.com/office/drawing/2014/main" val="20008"/>
                    </a:ext>
                  </a:extLst>
                </a:gridCol>
                <a:gridCol w="479425">
                  <a:extLst>
                    <a:ext uri="{9D8B030D-6E8A-4147-A177-3AD203B41FA5}">
                      <a16:colId xmlns:a16="http://schemas.microsoft.com/office/drawing/2014/main" val="20009"/>
                    </a:ext>
                  </a:extLst>
                </a:gridCol>
                <a:gridCol w="479425">
                  <a:extLst>
                    <a:ext uri="{9D8B030D-6E8A-4147-A177-3AD203B41FA5}">
                      <a16:colId xmlns:a16="http://schemas.microsoft.com/office/drawing/2014/main" val="20010"/>
                    </a:ext>
                  </a:extLst>
                </a:gridCol>
                <a:gridCol w="479425">
                  <a:extLst>
                    <a:ext uri="{9D8B030D-6E8A-4147-A177-3AD203B41FA5}">
                      <a16:colId xmlns:a16="http://schemas.microsoft.com/office/drawing/2014/main" val="20011"/>
                    </a:ext>
                  </a:extLst>
                </a:gridCol>
                <a:gridCol w="479425">
                  <a:extLst>
                    <a:ext uri="{9D8B030D-6E8A-4147-A177-3AD203B41FA5}">
                      <a16:colId xmlns:a16="http://schemas.microsoft.com/office/drawing/2014/main" val="20012"/>
                    </a:ext>
                  </a:extLst>
                </a:gridCol>
              </a:tblGrid>
              <a:tr h="196596">
                <a:tc rowSpan="3">
                  <a:txBody>
                    <a:bodyPr/>
                    <a:lstStyle/>
                    <a:p>
                      <a:pPr>
                        <a:lnSpc>
                          <a:spcPct val="100000"/>
                        </a:lnSpc>
                        <a:spcBef>
                          <a:spcPts val="30"/>
                        </a:spcBef>
                      </a:pPr>
                      <a:endParaRPr sz="1200">
                        <a:latin typeface="Times New Roman"/>
                        <a:cs typeface="Times New Roman"/>
                      </a:endParaRPr>
                    </a:p>
                    <a:p>
                      <a:pPr marL="88265" marR="69850" indent="42545">
                        <a:lnSpc>
                          <a:spcPts val="950"/>
                        </a:lnSpc>
                      </a:pPr>
                      <a:r>
                        <a:rPr sz="800" b="1" dirty="0">
                          <a:latin typeface="Arial"/>
                          <a:cs typeface="Arial"/>
                        </a:rPr>
                        <a:t>Model </a:t>
                      </a:r>
                      <a:r>
                        <a:rPr sz="800" b="1" spc="5" dirty="0">
                          <a:latin typeface="Arial"/>
                          <a:cs typeface="Arial"/>
                        </a:rPr>
                        <a:t> </a:t>
                      </a:r>
                      <a:r>
                        <a:rPr sz="800" b="1" spc="-5" dirty="0">
                          <a:latin typeface="Arial"/>
                          <a:cs typeface="Arial"/>
                        </a:rPr>
                        <a:t>N</a:t>
                      </a:r>
                      <a:r>
                        <a:rPr sz="800" b="1" dirty="0">
                          <a:latin typeface="Arial"/>
                          <a:cs typeface="Arial"/>
                        </a:rPr>
                        <a:t>u</a:t>
                      </a:r>
                      <a:r>
                        <a:rPr sz="800" b="1" spc="5" dirty="0">
                          <a:latin typeface="Arial"/>
                          <a:cs typeface="Arial"/>
                        </a:rPr>
                        <a:t>m</a:t>
                      </a:r>
                      <a:r>
                        <a:rPr sz="800" b="1" dirty="0">
                          <a:latin typeface="Arial"/>
                          <a:cs typeface="Arial"/>
                        </a:rPr>
                        <a:t>b</a:t>
                      </a:r>
                      <a:r>
                        <a:rPr sz="800" b="1" spc="-5" dirty="0">
                          <a:latin typeface="Arial"/>
                          <a:cs typeface="Arial"/>
                        </a:rPr>
                        <a:t>e</a:t>
                      </a:r>
                      <a:r>
                        <a:rPr sz="800" b="1" dirty="0">
                          <a:latin typeface="Arial"/>
                          <a:cs typeface="Arial"/>
                        </a:rPr>
                        <a:t>r</a:t>
                      </a:r>
                      <a:endParaRPr sz="800">
                        <a:latin typeface="Arial"/>
                        <a:cs typeface="Arial"/>
                      </a:endParaRPr>
                    </a:p>
                  </a:txBody>
                  <a:tcPr marL="0" marR="0" marT="381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3" gridSpan="2">
                  <a:txBody>
                    <a:bodyPr/>
                    <a:lstStyle/>
                    <a:p>
                      <a:pPr>
                        <a:lnSpc>
                          <a:spcPct val="100000"/>
                        </a:lnSpc>
                        <a:spcBef>
                          <a:spcPts val="30"/>
                        </a:spcBef>
                      </a:pPr>
                      <a:endParaRPr sz="1200">
                        <a:latin typeface="Times New Roman"/>
                        <a:cs typeface="Times New Roman"/>
                      </a:endParaRPr>
                    </a:p>
                    <a:p>
                      <a:pPr marL="368300" marR="347980" indent="-1270" algn="ctr">
                        <a:lnSpc>
                          <a:spcPts val="950"/>
                        </a:lnSpc>
                      </a:pPr>
                      <a:r>
                        <a:rPr sz="800" b="1" dirty="0">
                          <a:latin typeface="Arial"/>
                          <a:cs typeface="Arial"/>
                        </a:rPr>
                        <a:t>Motor </a:t>
                      </a:r>
                      <a:r>
                        <a:rPr sz="800" b="1" spc="-210" dirty="0">
                          <a:latin typeface="Arial"/>
                          <a:cs typeface="Arial"/>
                        </a:rPr>
                        <a:t> </a:t>
                      </a:r>
                      <a:r>
                        <a:rPr sz="800" b="1" dirty="0">
                          <a:latin typeface="Arial"/>
                          <a:cs typeface="Arial"/>
                        </a:rPr>
                        <a:t>Sp</a:t>
                      </a:r>
                      <a:r>
                        <a:rPr sz="800" b="1" spc="-5" dirty="0">
                          <a:latin typeface="Arial"/>
                          <a:cs typeface="Arial"/>
                        </a:rPr>
                        <a:t>eed</a:t>
                      </a:r>
                      <a:endParaRPr sz="800">
                        <a:latin typeface="Arial"/>
                        <a:cs typeface="Arial"/>
                      </a:endParaRPr>
                    </a:p>
                  </a:txBody>
                  <a:tcPr marL="0" marR="0" marT="3810" marB="0">
                    <a:lnL w="635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3" hMerge="1">
                  <a:txBody>
                    <a:bodyPr/>
                    <a:lstStyle/>
                    <a:p>
                      <a:endParaRPr/>
                    </a:p>
                  </a:txBody>
                  <a:tcPr marL="0" marR="0" marT="0" marB="0"/>
                </a:tc>
                <a:tc gridSpan="10">
                  <a:txBody>
                    <a:bodyPr/>
                    <a:lstStyle/>
                    <a:p>
                      <a:pPr marL="15240" algn="ctr">
                        <a:lnSpc>
                          <a:spcPct val="100000"/>
                        </a:lnSpc>
                        <a:spcBef>
                          <a:spcPts val="254"/>
                        </a:spcBef>
                      </a:pPr>
                      <a:r>
                        <a:rPr sz="800" b="1" spc="-5" dirty="0">
                          <a:latin typeface="Arial"/>
                          <a:cs typeface="Arial"/>
                        </a:rPr>
                        <a:t>CFM</a:t>
                      </a:r>
                      <a:r>
                        <a:rPr sz="800" b="1" dirty="0">
                          <a:latin typeface="Arial"/>
                          <a:cs typeface="Arial"/>
                        </a:rPr>
                        <a:t> </a:t>
                      </a:r>
                      <a:r>
                        <a:rPr sz="800" b="1" spc="-5" dirty="0">
                          <a:latin typeface="Arial"/>
                          <a:cs typeface="Arial"/>
                        </a:rPr>
                        <a:t>(Watts)</a:t>
                      </a:r>
                      <a:endParaRPr sz="800">
                        <a:latin typeface="Arial"/>
                        <a:cs typeface="Arial"/>
                      </a:endParaRPr>
                    </a:p>
                  </a:txBody>
                  <a:tcPr marL="0" marR="0" marT="32384" marB="0">
                    <a:lnL w="6350">
                      <a:solidFill>
                        <a:srgbClr val="000000"/>
                      </a:solidFill>
                      <a:prstDash val="solid"/>
                    </a:lnL>
                    <a:lnR w="12700">
                      <a:solidFill>
                        <a:srgbClr val="000000"/>
                      </a:solidFill>
                      <a:prstDash val="solid"/>
                    </a:lnR>
                    <a:lnT w="12700">
                      <a:solidFill>
                        <a:srgbClr val="000000"/>
                      </a:solidFill>
                      <a:prstDash val="solid"/>
                    </a:lnT>
                    <a:lnB w="635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5448">
                <a:tc vMerge="1">
                  <a:txBody>
                    <a:bodyPr/>
                    <a:lstStyle/>
                    <a:p>
                      <a:endParaRPr/>
                    </a:p>
                  </a:txBody>
                  <a:tcPr marL="0" marR="0" marT="381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gridSpan="2" vMerge="1">
                  <a:txBody>
                    <a:bodyPr/>
                    <a:lstStyle/>
                    <a:p>
                      <a:endParaRPr/>
                    </a:p>
                  </a:txBody>
                  <a:tcPr marL="0" marR="0" marT="3810" marB="0">
                    <a:lnL w="635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hMerge="1" vMerge="1">
                  <a:txBody>
                    <a:bodyPr/>
                    <a:lstStyle/>
                    <a:p>
                      <a:endParaRPr/>
                    </a:p>
                  </a:txBody>
                  <a:tcPr marL="0" marR="0" marT="0" marB="0"/>
                </a:tc>
                <a:tc gridSpan="10">
                  <a:txBody>
                    <a:bodyPr/>
                    <a:lstStyle/>
                    <a:p>
                      <a:pPr marL="1270" algn="ctr">
                        <a:lnSpc>
                          <a:spcPct val="100000"/>
                        </a:lnSpc>
                        <a:spcBef>
                          <a:spcPts val="120"/>
                        </a:spcBef>
                      </a:pPr>
                      <a:r>
                        <a:rPr sz="800" b="1" spc="-5" dirty="0">
                          <a:latin typeface="Arial"/>
                          <a:cs typeface="Arial"/>
                        </a:rPr>
                        <a:t>External Static Pressure-Inches W.C.[KPa]</a:t>
                      </a:r>
                      <a:endParaRPr sz="800">
                        <a:latin typeface="Arial"/>
                        <a:cs typeface="Arial"/>
                      </a:endParaRPr>
                    </a:p>
                  </a:txBody>
                  <a:tcPr marL="0" marR="0" marT="1524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249942">
                <a:tc vMerge="1">
                  <a:txBody>
                    <a:bodyPr/>
                    <a:lstStyle/>
                    <a:p>
                      <a:endParaRPr/>
                    </a:p>
                  </a:txBody>
                  <a:tcPr marL="0" marR="0" marT="381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gridSpan="2" vMerge="1">
                  <a:txBody>
                    <a:bodyPr/>
                    <a:lstStyle/>
                    <a:p>
                      <a:endParaRPr/>
                    </a:p>
                  </a:txBody>
                  <a:tcPr marL="0" marR="0" marT="3810" marB="0">
                    <a:lnL w="635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hMerge="1" vMerge="1">
                  <a:txBody>
                    <a:bodyPr/>
                    <a:lstStyle/>
                    <a:p>
                      <a:endParaRPr/>
                    </a:p>
                  </a:txBody>
                  <a:tcPr marL="0" marR="0" marT="0" marB="0"/>
                </a:tc>
                <a:tc>
                  <a:txBody>
                    <a:bodyPr/>
                    <a:lstStyle/>
                    <a:p>
                      <a:pPr marL="11430" algn="ctr">
                        <a:lnSpc>
                          <a:spcPct val="100000"/>
                        </a:lnSpc>
                        <a:spcBef>
                          <a:spcPts val="125"/>
                        </a:spcBef>
                      </a:pPr>
                      <a:r>
                        <a:rPr sz="700" b="1" dirty="0">
                          <a:latin typeface="Arial"/>
                          <a:cs typeface="Arial"/>
                        </a:rPr>
                        <a:t>0</a:t>
                      </a:r>
                      <a:endParaRPr sz="700">
                        <a:latin typeface="Arial"/>
                        <a:cs typeface="Arial"/>
                      </a:endParaRPr>
                    </a:p>
                    <a:p>
                      <a:pPr marL="9525" algn="ctr">
                        <a:lnSpc>
                          <a:spcPct val="100000"/>
                        </a:lnSpc>
                      </a:pPr>
                      <a:r>
                        <a:rPr sz="700" b="1" spc="-5" dirty="0">
                          <a:latin typeface="Arial"/>
                          <a:cs typeface="Arial"/>
                        </a:rPr>
                        <a:t>[0]</a:t>
                      </a:r>
                      <a:endParaRPr sz="7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9525" algn="ctr">
                        <a:lnSpc>
                          <a:spcPct val="100000"/>
                        </a:lnSpc>
                        <a:spcBef>
                          <a:spcPts val="125"/>
                        </a:spcBef>
                      </a:pPr>
                      <a:r>
                        <a:rPr sz="700" b="1" spc="-10" dirty="0">
                          <a:latin typeface="Arial"/>
                          <a:cs typeface="Arial"/>
                        </a:rPr>
                        <a:t>0.1</a:t>
                      </a:r>
                      <a:endParaRPr sz="700">
                        <a:latin typeface="Arial"/>
                        <a:cs typeface="Arial"/>
                      </a:endParaRPr>
                    </a:p>
                    <a:p>
                      <a:pPr marL="10795" algn="ctr">
                        <a:lnSpc>
                          <a:spcPct val="100000"/>
                        </a:lnSpc>
                      </a:pPr>
                      <a:r>
                        <a:rPr sz="700" b="1" spc="-5" dirty="0">
                          <a:latin typeface="Arial"/>
                          <a:cs typeface="Arial"/>
                        </a:rPr>
                        <a:t>[.02]</a:t>
                      </a:r>
                      <a:endParaRPr sz="7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61290">
                        <a:lnSpc>
                          <a:spcPct val="100000"/>
                        </a:lnSpc>
                        <a:spcBef>
                          <a:spcPts val="125"/>
                        </a:spcBef>
                      </a:pPr>
                      <a:r>
                        <a:rPr sz="700" b="1" spc="-5" dirty="0">
                          <a:latin typeface="Arial"/>
                          <a:cs typeface="Arial"/>
                        </a:rPr>
                        <a:t>0.16</a:t>
                      </a:r>
                      <a:endParaRPr sz="700">
                        <a:latin typeface="Arial"/>
                        <a:cs typeface="Arial"/>
                      </a:endParaRPr>
                    </a:p>
                    <a:p>
                      <a:pPr marL="156845">
                        <a:lnSpc>
                          <a:spcPct val="100000"/>
                        </a:lnSpc>
                      </a:pPr>
                      <a:r>
                        <a:rPr sz="700" b="1" spc="-5" dirty="0">
                          <a:latin typeface="Arial"/>
                          <a:cs typeface="Arial"/>
                        </a:rPr>
                        <a:t>[.04]</a:t>
                      </a:r>
                      <a:endParaRPr sz="7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5240" algn="ctr">
                        <a:lnSpc>
                          <a:spcPct val="100000"/>
                        </a:lnSpc>
                        <a:spcBef>
                          <a:spcPts val="125"/>
                        </a:spcBef>
                      </a:pPr>
                      <a:r>
                        <a:rPr sz="700" b="1" spc="-10" dirty="0">
                          <a:latin typeface="Arial"/>
                          <a:cs typeface="Arial"/>
                        </a:rPr>
                        <a:t>0.2</a:t>
                      </a:r>
                      <a:endParaRPr sz="700">
                        <a:latin typeface="Arial"/>
                        <a:cs typeface="Arial"/>
                      </a:endParaRPr>
                    </a:p>
                    <a:p>
                      <a:pPr marL="13970" algn="ctr">
                        <a:lnSpc>
                          <a:spcPct val="100000"/>
                        </a:lnSpc>
                      </a:pPr>
                      <a:r>
                        <a:rPr sz="700" b="1" spc="-5" dirty="0">
                          <a:latin typeface="Arial"/>
                          <a:cs typeface="Arial"/>
                        </a:rPr>
                        <a:t>[.05]</a:t>
                      </a:r>
                      <a:endParaRPr sz="7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5240" algn="ctr">
                        <a:lnSpc>
                          <a:spcPct val="100000"/>
                        </a:lnSpc>
                        <a:spcBef>
                          <a:spcPts val="125"/>
                        </a:spcBef>
                      </a:pPr>
                      <a:r>
                        <a:rPr sz="700" b="1" spc="-10" dirty="0">
                          <a:latin typeface="Arial"/>
                          <a:cs typeface="Arial"/>
                        </a:rPr>
                        <a:t>0.3</a:t>
                      </a:r>
                      <a:endParaRPr sz="700">
                        <a:latin typeface="Arial"/>
                        <a:cs typeface="Arial"/>
                      </a:endParaRPr>
                    </a:p>
                    <a:p>
                      <a:pPr marL="17145" algn="ctr">
                        <a:lnSpc>
                          <a:spcPct val="100000"/>
                        </a:lnSpc>
                      </a:pPr>
                      <a:r>
                        <a:rPr sz="700" b="1" spc="-5" dirty="0">
                          <a:latin typeface="Arial"/>
                          <a:cs typeface="Arial"/>
                        </a:rPr>
                        <a:t>[.07]</a:t>
                      </a:r>
                      <a:endParaRPr sz="7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3970" algn="ctr">
                        <a:lnSpc>
                          <a:spcPct val="100000"/>
                        </a:lnSpc>
                        <a:spcBef>
                          <a:spcPts val="125"/>
                        </a:spcBef>
                      </a:pPr>
                      <a:r>
                        <a:rPr sz="700" b="1" spc="-10" dirty="0">
                          <a:latin typeface="Arial"/>
                          <a:cs typeface="Arial"/>
                        </a:rPr>
                        <a:t>0.4</a:t>
                      </a:r>
                      <a:endParaRPr sz="700">
                        <a:latin typeface="Arial"/>
                        <a:cs typeface="Arial"/>
                      </a:endParaRPr>
                    </a:p>
                    <a:p>
                      <a:pPr marL="15240" algn="ctr">
                        <a:lnSpc>
                          <a:spcPct val="100000"/>
                        </a:lnSpc>
                      </a:pPr>
                      <a:r>
                        <a:rPr sz="700" b="1" spc="-5" dirty="0">
                          <a:latin typeface="Arial"/>
                          <a:cs typeface="Arial"/>
                        </a:rPr>
                        <a:t>[.10]</a:t>
                      </a:r>
                      <a:endParaRPr sz="7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2065" algn="ctr">
                        <a:lnSpc>
                          <a:spcPct val="100000"/>
                        </a:lnSpc>
                        <a:spcBef>
                          <a:spcPts val="125"/>
                        </a:spcBef>
                      </a:pPr>
                      <a:r>
                        <a:rPr sz="700" b="1" spc="-10" dirty="0">
                          <a:latin typeface="Arial"/>
                          <a:cs typeface="Arial"/>
                        </a:rPr>
                        <a:t>0.5</a:t>
                      </a:r>
                      <a:endParaRPr sz="700">
                        <a:latin typeface="Arial"/>
                        <a:cs typeface="Arial"/>
                      </a:endParaRPr>
                    </a:p>
                    <a:p>
                      <a:pPr marL="13970" algn="ctr">
                        <a:lnSpc>
                          <a:spcPct val="100000"/>
                        </a:lnSpc>
                      </a:pPr>
                      <a:r>
                        <a:rPr sz="700" b="1" spc="-5" dirty="0">
                          <a:latin typeface="Arial"/>
                          <a:cs typeface="Arial"/>
                        </a:rPr>
                        <a:t>[.12]</a:t>
                      </a:r>
                      <a:endParaRPr sz="7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5240" algn="ctr">
                        <a:lnSpc>
                          <a:spcPct val="100000"/>
                        </a:lnSpc>
                        <a:spcBef>
                          <a:spcPts val="125"/>
                        </a:spcBef>
                      </a:pPr>
                      <a:r>
                        <a:rPr sz="700" b="1" spc="-10" dirty="0">
                          <a:latin typeface="Arial"/>
                          <a:cs typeface="Arial"/>
                        </a:rPr>
                        <a:t>0.6</a:t>
                      </a:r>
                      <a:endParaRPr sz="700">
                        <a:latin typeface="Arial"/>
                        <a:cs typeface="Arial"/>
                      </a:endParaRPr>
                    </a:p>
                    <a:p>
                      <a:pPr marL="13970" algn="ctr">
                        <a:lnSpc>
                          <a:spcPct val="100000"/>
                        </a:lnSpc>
                      </a:pPr>
                      <a:r>
                        <a:rPr sz="700" b="1" spc="-5" dirty="0">
                          <a:latin typeface="Arial"/>
                          <a:cs typeface="Arial"/>
                        </a:rPr>
                        <a:t>[.15]</a:t>
                      </a:r>
                      <a:endParaRPr sz="7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8415" algn="ctr">
                        <a:lnSpc>
                          <a:spcPct val="100000"/>
                        </a:lnSpc>
                        <a:spcBef>
                          <a:spcPts val="125"/>
                        </a:spcBef>
                      </a:pPr>
                      <a:r>
                        <a:rPr sz="700" b="1" spc="-10" dirty="0">
                          <a:latin typeface="Arial"/>
                          <a:cs typeface="Arial"/>
                        </a:rPr>
                        <a:t>0.7</a:t>
                      </a:r>
                      <a:endParaRPr sz="700">
                        <a:latin typeface="Arial"/>
                        <a:cs typeface="Arial"/>
                      </a:endParaRPr>
                    </a:p>
                    <a:p>
                      <a:pPr marL="19685" algn="ctr">
                        <a:lnSpc>
                          <a:spcPct val="100000"/>
                        </a:lnSpc>
                      </a:pPr>
                      <a:r>
                        <a:rPr sz="700" b="1" spc="-5" dirty="0">
                          <a:latin typeface="Arial"/>
                          <a:cs typeface="Arial"/>
                        </a:rPr>
                        <a:t>[.17]</a:t>
                      </a:r>
                      <a:endParaRPr sz="7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8415" algn="ctr">
                        <a:lnSpc>
                          <a:spcPct val="100000"/>
                        </a:lnSpc>
                        <a:spcBef>
                          <a:spcPts val="125"/>
                        </a:spcBef>
                      </a:pPr>
                      <a:r>
                        <a:rPr sz="700" b="1" spc="-10" dirty="0">
                          <a:latin typeface="Arial"/>
                          <a:cs typeface="Arial"/>
                        </a:rPr>
                        <a:t>0.8</a:t>
                      </a:r>
                      <a:endParaRPr sz="700">
                        <a:latin typeface="Arial"/>
                        <a:cs typeface="Arial"/>
                      </a:endParaRPr>
                    </a:p>
                    <a:p>
                      <a:pPr marL="19685" algn="ctr">
                        <a:lnSpc>
                          <a:spcPct val="100000"/>
                        </a:lnSpc>
                      </a:pPr>
                      <a:r>
                        <a:rPr sz="700" b="1" spc="-5" dirty="0">
                          <a:latin typeface="Arial"/>
                          <a:cs typeface="Arial"/>
                        </a:rPr>
                        <a:t>[.20]</a:t>
                      </a:r>
                      <a:endParaRPr sz="7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3917">
                <a:tc rowSpan="10">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300">
                        <a:latin typeface="Times New Roman"/>
                        <a:cs typeface="Times New Roman"/>
                      </a:endParaRPr>
                    </a:p>
                    <a:p>
                      <a:pPr marL="8890" algn="ctr">
                        <a:lnSpc>
                          <a:spcPct val="100000"/>
                        </a:lnSpc>
                        <a:spcBef>
                          <a:spcPts val="5"/>
                        </a:spcBef>
                      </a:pPr>
                      <a:r>
                        <a:rPr sz="800" b="1" spc="-5" dirty="0">
                          <a:latin typeface="Arial"/>
                          <a:cs typeface="Arial"/>
                        </a:rPr>
                        <a:t>24</a:t>
                      </a:r>
                      <a:endParaRPr sz="800">
                        <a:latin typeface="Arial"/>
                        <a:cs typeface="Arial"/>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3664">
                        <a:lnSpc>
                          <a:spcPct val="100000"/>
                        </a:lnSpc>
                        <a:spcBef>
                          <a:spcPts val="710"/>
                        </a:spcBef>
                      </a:pPr>
                      <a:r>
                        <a:rPr sz="800" b="1" spc="-5" dirty="0">
                          <a:latin typeface="Arial"/>
                          <a:cs typeface="Arial"/>
                        </a:rPr>
                        <a:t>Tap</a:t>
                      </a:r>
                      <a:r>
                        <a:rPr sz="800" b="1" spc="-20" dirty="0">
                          <a:latin typeface="Arial"/>
                          <a:cs typeface="Arial"/>
                        </a:rPr>
                        <a:t> </a:t>
                      </a:r>
                      <a:r>
                        <a:rPr sz="800" b="1" spc="-5" dirty="0">
                          <a:latin typeface="Arial"/>
                          <a:cs typeface="Arial"/>
                        </a:rPr>
                        <a:t>(5)</a:t>
                      </a:r>
                      <a:endParaRPr sz="800">
                        <a:latin typeface="Arial"/>
                        <a:cs typeface="Arial"/>
                      </a:endParaRPr>
                    </a:p>
                  </a:txBody>
                  <a:tcPr marL="0" marR="0" marT="901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3810" algn="ctr">
                        <a:lnSpc>
                          <a:spcPct val="100000"/>
                        </a:lnSpc>
                        <a:spcBef>
                          <a:spcPts val="100"/>
                        </a:spcBef>
                      </a:pPr>
                      <a:r>
                        <a:rPr sz="800" b="1" spc="-10" dirty="0">
                          <a:latin typeface="Arial"/>
                          <a:cs typeface="Arial"/>
                        </a:rPr>
                        <a:t>SCFM</a:t>
                      </a:r>
                      <a:endParaRPr sz="800">
                        <a:latin typeface="Arial"/>
                        <a:cs typeface="Arial"/>
                      </a:endParaRPr>
                    </a:p>
                  </a:txBody>
                  <a:tcPr marL="0" marR="0" marT="12700" marB="0">
                    <a:lnL w="6350">
                      <a:solidFill>
                        <a:srgbClr val="000000"/>
                      </a:solidFill>
                      <a:prstDash val="solid"/>
                    </a:lnL>
                    <a:lnR w="12700">
                      <a:solidFill>
                        <a:srgbClr val="000000"/>
                      </a:solidFill>
                      <a:prstDash val="solid"/>
                    </a:lnR>
                    <a:lnT w="12700">
                      <a:solidFill>
                        <a:srgbClr val="000000"/>
                      </a:solidFill>
                      <a:prstDash val="solid"/>
                    </a:lnT>
                    <a:lnB w="6350">
                      <a:solidFill>
                        <a:srgbClr val="000000"/>
                      </a:solidFill>
                      <a:prstDash val="solid"/>
                    </a:lnB>
                  </a:tcPr>
                </a:tc>
                <a:tc>
                  <a:txBody>
                    <a:bodyPr/>
                    <a:lstStyle/>
                    <a:p>
                      <a:pPr marL="12065" algn="ctr">
                        <a:lnSpc>
                          <a:spcPct val="100000"/>
                        </a:lnSpc>
                        <a:spcBef>
                          <a:spcPts val="110"/>
                        </a:spcBef>
                      </a:pPr>
                      <a:r>
                        <a:rPr sz="800" spc="-5" dirty="0">
                          <a:latin typeface="Arial"/>
                          <a:cs typeface="Arial"/>
                        </a:rPr>
                        <a:t>1062</a:t>
                      </a:r>
                      <a:endParaRPr sz="800">
                        <a:latin typeface="Arial"/>
                        <a:cs typeface="Arial"/>
                      </a:endParaRPr>
                    </a:p>
                  </a:txBody>
                  <a:tcPr marL="0" marR="0" marT="13970" marB="0">
                    <a:lnL w="1270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solidFill>
                      <a:srgbClr val="A6A6A6"/>
                    </a:solidFill>
                  </a:tcPr>
                </a:tc>
                <a:tc>
                  <a:txBody>
                    <a:bodyPr/>
                    <a:lstStyle/>
                    <a:p>
                      <a:pPr marL="8890" algn="ctr">
                        <a:lnSpc>
                          <a:spcPct val="100000"/>
                        </a:lnSpc>
                        <a:spcBef>
                          <a:spcPts val="110"/>
                        </a:spcBef>
                      </a:pPr>
                      <a:r>
                        <a:rPr sz="800" spc="-5" dirty="0">
                          <a:latin typeface="Arial"/>
                          <a:cs typeface="Arial"/>
                        </a:rPr>
                        <a:t>1031</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solidFill>
                      <a:srgbClr val="A6A6A6"/>
                    </a:solidFill>
                  </a:tcPr>
                </a:tc>
                <a:tc>
                  <a:txBody>
                    <a:bodyPr/>
                    <a:lstStyle/>
                    <a:p>
                      <a:pPr marL="164465">
                        <a:lnSpc>
                          <a:spcPct val="100000"/>
                        </a:lnSpc>
                        <a:spcBef>
                          <a:spcPts val="110"/>
                        </a:spcBef>
                      </a:pPr>
                      <a:r>
                        <a:rPr sz="800" spc="-5" dirty="0">
                          <a:latin typeface="Arial"/>
                          <a:cs typeface="Arial"/>
                        </a:rPr>
                        <a:t>998</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10"/>
                        </a:spcBef>
                      </a:pPr>
                      <a:r>
                        <a:rPr sz="800" spc="-5" dirty="0">
                          <a:latin typeface="Arial"/>
                          <a:cs typeface="Arial"/>
                        </a:rPr>
                        <a:t>981</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solidFill>
                      <a:srgbClr val="A6A6A6"/>
                    </a:solidFill>
                  </a:tcPr>
                </a:tc>
                <a:tc>
                  <a:txBody>
                    <a:bodyPr/>
                    <a:lstStyle/>
                    <a:p>
                      <a:pPr marR="138430" algn="r">
                        <a:lnSpc>
                          <a:spcPct val="100000"/>
                        </a:lnSpc>
                        <a:spcBef>
                          <a:spcPts val="110"/>
                        </a:spcBef>
                      </a:pPr>
                      <a:r>
                        <a:rPr sz="800" spc="-5" dirty="0">
                          <a:latin typeface="Arial"/>
                          <a:cs typeface="Arial"/>
                        </a:rPr>
                        <a:t>947</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solidFill>
                      <a:srgbClr val="A6A6A6"/>
                    </a:solidFill>
                  </a:tcPr>
                </a:tc>
                <a:tc>
                  <a:txBody>
                    <a:bodyPr/>
                    <a:lstStyle/>
                    <a:p>
                      <a:pPr marL="14604" algn="ctr">
                        <a:lnSpc>
                          <a:spcPct val="100000"/>
                        </a:lnSpc>
                        <a:spcBef>
                          <a:spcPts val="110"/>
                        </a:spcBef>
                      </a:pPr>
                      <a:r>
                        <a:rPr sz="800" spc="-5" dirty="0">
                          <a:latin typeface="Arial"/>
                          <a:cs typeface="Arial"/>
                        </a:rPr>
                        <a:t>901</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solidFill>
                      <a:srgbClr val="A6A6A6"/>
                    </a:solidFill>
                  </a:tcPr>
                </a:tc>
                <a:tc>
                  <a:txBody>
                    <a:bodyPr/>
                    <a:lstStyle/>
                    <a:p>
                      <a:pPr marR="139700" algn="r">
                        <a:lnSpc>
                          <a:spcPct val="100000"/>
                        </a:lnSpc>
                        <a:spcBef>
                          <a:spcPts val="110"/>
                        </a:spcBef>
                      </a:pPr>
                      <a:r>
                        <a:rPr sz="800" spc="-5" dirty="0">
                          <a:latin typeface="Arial"/>
                          <a:cs typeface="Arial"/>
                        </a:rPr>
                        <a:t>869</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16510" algn="ctr">
                        <a:lnSpc>
                          <a:spcPct val="100000"/>
                        </a:lnSpc>
                        <a:spcBef>
                          <a:spcPts val="110"/>
                        </a:spcBef>
                      </a:pPr>
                      <a:r>
                        <a:rPr sz="800" spc="-5" dirty="0">
                          <a:latin typeface="Arial"/>
                          <a:cs typeface="Arial"/>
                        </a:rPr>
                        <a:t>823</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19685" algn="ctr">
                        <a:lnSpc>
                          <a:spcPct val="100000"/>
                        </a:lnSpc>
                        <a:spcBef>
                          <a:spcPts val="110"/>
                        </a:spcBef>
                      </a:pPr>
                      <a:r>
                        <a:rPr sz="800" spc="-5" dirty="0">
                          <a:latin typeface="Arial"/>
                          <a:cs typeface="Arial"/>
                        </a:rPr>
                        <a:t>789</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164465">
                        <a:lnSpc>
                          <a:spcPct val="100000"/>
                        </a:lnSpc>
                        <a:spcBef>
                          <a:spcPts val="110"/>
                        </a:spcBef>
                      </a:pPr>
                      <a:r>
                        <a:rPr sz="800" spc="-5" dirty="0">
                          <a:latin typeface="Arial"/>
                          <a:cs typeface="Arial"/>
                        </a:rPr>
                        <a:t>742</a:t>
                      </a:r>
                      <a:endParaRPr sz="800">
                        <a:latin typeface="Arial"/>
                        <a:cs typeface="Arial"/>
                      </a:endParaRPr>
                    </a:p>
                  </a:txBody>
                  <a:tcPr marL="0" marR="0" marT="13970" marB="0">
                    <a:lnL w="6350">
                      <a:solidFill>
                        <a:srgbClr val="000000"/>
                      </a:solidFill>
                      <a:prstDash val="solid"/>
                    </a:lnL>
                    <a:lnR w="12700">
                      <a:solidFill>
                        <a:srgbClr val="000000"/>
                      </a:solidFill>
                      <a:prstDash val="solid"/>
                    </a:lnR>
                    <a:lnT w="1270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01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184</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0160" algn="ctr">
                        <a:lnSpc>
                          <a:spcPct val="100000"/>
                        </a:lnSpc>
                        <a:spcBef>
                          <a:spcPts val="125"/>
                        </a:spcBef>
                      </a:pPr>
                      <a:r>
                        <a:rPr sz="800" spc="-5" dirty="0">
                          <a:latin typeface="Arial"/>
                          <a:cs typeface="Arial"/>
                        </a:rPr>
                        <a:t>195</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4465">
                        <a:lnSpc>
                          <a:spcPct val="100000"/>
                        </a:lnSpc>
                        <a:spcBef>
                          <a:spcPts val="125"/>
                        </a:spcBef>
                      </a:pPr>
                      <a:r>
                        <a:rPr sz="800" spc="-5" dirty="0">
                          <a:latin typeface="Arial"/>
                          <a:cs typeface="Arial"/>
                        </a:rPr>
                        <a:t>201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25"/>
                        </a:spcBef>
                      </a:pPr>
                      <a:r>
                        <a:rPr sz="800" spc="-5" dirty="0">
                          <a:latin typeface="Arial"/>
                          <a:cs typeface="Arial"/>
                        </a:rPr>
                        <a:t>203</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38430" algn="r">
                        <a:lnSpc>
                          <a:spcPct val="100000"/>
                        </a:lnSpc>
                        <a:spcBef>
                          <a:spcPts val="125"/>
                        </a:spcBef>
                      </a:pPr>
                      <a:r>
                        <a:rPr sz="800" spc="-5" dirty="0">
                          <a:latin typeface="Arial"/>
                          <a:cs typeface="Arial"/>
                        </a:rPr>
                        <a:t>213</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4604" algn="ctr">
                        <a:lnSpc>
                          <a:spcPct val="100000"/>
                        </a:lnSpc>
                        <a:spcBef>
                          <a:spcPts val="125"/>
                        </a:spcBef>
                      </a:pPr>
                      <a:r>
                        <a:rPr sz="800" spc="-5" dirty="0">
                          <a:latin typeface="Arial"/>
                          <a:cs typeface="Arial"/>
                        </a:rPr>
                        <a:t>222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39700" algn="r">
                        <a:lnSpc>
                          <a:spcPct val="100000"/>
                        </a:lnSpc>
                        <a:spcBef>
                          <a:spcPts val="125"/>
                        </a:spcBef>
                      </a:pPr>
                      <a:r>
                        <a:rPr sz="800" spc="-5" dirty="0">
                          <a:latin typeface="Arial"/>
                          <a:cs typeface="Arial"/>
                        </a:rPr>
                        <a:t>228</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5"/>
                        </a:spcBef>
                      </a:pPr>
                      <a:r>
                        <a:rPr sz="800" spc="-5" dirty="0">
                          <a:latin typeface="Arial"/>
                          <a:cs typeface="Arial"/>
                        </a:rPr>
                        <a:t>238</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9685" algn="ctr">
                        <a:lnSpc>
                          <a:spcPct val="100000"/>
                        </a:lnSpc>
                        <a:spcBef>
                          <a:spcPts val="125"/>
                        </a:spcBef>
                      </a:pPr>
                      <a:r>
                        <a:rPr sz="800" spc="-5" dirty="0">
                          <a:latin typeface="Arial"/>
                          <a:cs typeface="Arial"/>
                        </a:rPr>
                        <a:t>242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4465">
                        <a:lnSpc>
                          <a:spcPct val="100000"/>
                        </a:lnSpc>
                        <a:spcBef>
                          <a:spcPts val="125"/>
                        </a:spcBef>
                      </a:pPr>
                      <a:r>
                        <a:rPr sz="800" spc="-5" dirty="0">
                          <a:latin typeface="Arial"/>
                          <a:cs typeface="Arial"/>
                        </a:rPr>
                        <a:t>252</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4"/>
                  </a:ext>
                </a:extLst>
              </a:tr>
              <a:tr h="156965">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(4)</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35"/>
                        </a:spcBef>
                      </a:pPr>
                      <a:r>
                        <a:rPr sz="800" spc="-5" dirty="0">
                          <a:latin typeface="Arial"/>
                          <a:cs typeface="Arial"/>
                        </a:rPr>
                        <a:t>959</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0160" algn="ctr">
                        <a:lnSpc>
                          <a:spcPct val="100000"/>
                        </a:lnSpc>
                        <a:spcBef>
                          <a:spcPts val="135"/>
                        </a:spcBef>
                      </a:pPr>
                      <a:r>
                        <a:rPr sz="800" spc="-5" dirty="0">
                          <a:latin typeface="Arial"/>
                          <a:cs typeface="Arial"/>
                        </a:rPr>
                        <a:t>921</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4465">
                        <a:lnSpc>
                          <a:spcPct val="100000"/>
                        </a:lnSpc>
                        <a:spcBef>
                          <a:spcPts val="135"/>
                        </a:spcBef>
                      </a:pPr>
                      <a:r>
                        <a:rPr sz="800" spc="-5" dirty="0">
                          <a:latin typeface="Arial"/>
                          <a:cs typeface="Arial"/>
                        </a:rPr>
                        <a:t>890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873</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8430" algn="r">
                        <a:lnSpc>
                          <a:spcPct val="100000"/>
                        </a:lnSpc>
                        <a:spcBef>
                          <a:spcPts val="135"/>
                        </a:spcBef>
                      </a:pPr>
                      <a:r>
                        <a:rPr sz="800" spc="-5" dirty="0">
                          <a:latin typeface="Arial"/>
                          <a:cs typeface="Arial"/>
                        </a:rPr>
                        <a:t>836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786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35"/>
                        </a:spcBef>
                      </a:pPr>
                      <a:r>
                        <a:rPr sz="800" spc="-5" dirty="0">
                          <a:latin typeface="Arial"/>
                          <a:cs typeface="Arial"/>
                        </a:rPr>
                        <a:t>751</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706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9685" algn="ctr">
                        <a:lnSpc>
                          <a:spcPct val="100000"/>
                        </a:lnSpc>
                        <a:spcBef>
                          <a:spcPts val="135"/>
                        </a:spcBef>
                      </a:pPr>
                      <a:r>
                        <a:rPr sz="800" spc="-5" dirty="0">
                          <a:latin typeface="Arial"/>
                          <a:cs typeface="Arial"/>
                        </a:rPr>
                        <a:t>677</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4465">
                        <a:lnSpc>
                          <a:spcPct val="100000"/>
                        </a:lnSpc>
                        <a:spcBef>
                          <a:spcPts val="135"/>
                        </a:spcBef>
                      </a:pPr>
                      <a:r>
                        <a:rPr sz="800" spc="-5" dirty="0">
                          <a:latin typeface="Arial"/>
                          <a:cs typeface="Arial"/>
                        </a:rPr>
                        <a:t>622</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5"/>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138</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0160" algn="ctr">
                        <a:lnSpc>
                          <a:spcPct val="100000"/>
                        </a:lnSpc>
                        <a:spcBef>
                          <a:spcPts val="125"/>
                        </a:spcBef>
                      </a:pPr>
                      <a:r>
                        <a:rPr sz="800" spc="-5" dirty="0">
                          <a:latin typeface="Arial"/>
                          <a:cs typeface="Arial"/>
                        </a:rPr>
                        <a:t>145</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4465">
                        <a:lnSpc>
                          <a:spcPct val="100000"/>
                        </a:lnSpc>
                        <a:spcBef>
                          <a:spcPts val="125"/>
                        </a:spcBef>
                      </a:pPr>
                      <a:r>
                        <a:rPr sz="800" spc="-5" dirty="0">
                          <a:latin typeface="Arial"/>
                          <a:cs typeface="Arial"/>
                        </a:rPr>
                        <a:t>152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5"/>
                        </a:spcBef>
                      </a:pPr>
                      <a:r>
                        <a:rPr sz="800" spc="-5" dirty="0">
                          <a:latin typeface="Arial"/>
                          <a:cs typeface="Arial"/>
                        </a:rPr>
                        <a:t>156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8430" algn="r">
                        <a:lnSpc>
                          <a:spcPct val="100000"/>
                        </a:lnSpc>
                        <a:spcBef>
                          <a:spcPts val="125"/>
                        </a:spcBef>
                      </a:pPr>
                      <a:r>
                        <a:rPr sz="800" spc="-5" dirty="0">
                          <a:latin typeface="Arial"/>
                          <a:cs typeface="Arial"/>
                        </a:rPr>
                        <a:t>162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5"/>
                        </a:spcBef>
                      </a:pPr>
                      <a:r>
                        <a:rPr sz="800" spc="-5" dirty="0">
                          <a:latin typeface="Arial"/>
                          <a:cs typeface="Arial"/>
                        </a:rPr>
                        <a:t>171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178</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5"/>
                        </a:spcBef>
                      </a:pPr>
                      <a:r>
                        <a:rPr sz="800" spc="-5" dirty="0">
                          <a:latin typeface="Arial"/>
                          <a:cs typeface="Arial"/>
                        </a:rPr>
                        <a:t>188</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9685" algn="ctr">
                        <a:lnSpc>
                          <a:spcPct val="100000"/>
                        </a:lnSpc>
                        <a:spcBef>
                          <a:spcPts val="125"/>
                        </a:spcBef>
                      </a:pPr>
                      <a:r>
                        <a:rPr sz="800" spc="-5" dirty="0">
                          <a:latin typeface="Arial"/>
                          <a:cs typeface="Arial"/>
                        </a:rPr>
                        <a:t>196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4465">
                        <a:lnSpc>
                          <a:spcPct val="100000"/>
                        </a:lnSpc>
                        <a:spcBef>
                          <a:spcPts val="125"/>
                        </a:spcBef>
                      </a:pPr>
                      <a:r>
                        <a:rPr sz="800" spc="-5" dirty="0">
                          <a:latin typeface="Arial"/>
                          <a:cs typeface="Arial"/>
                        </a:rPr>
                        <a:t>204</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6"/>
                  </a:ext>
                </a:extLst>
              </a:tr>
              <a:tr h="15697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97155">
                        <a:lnSpc>
                          <a:spcPts val="955"/>
                        </a:lnSpc>
                        <a:spcBef>
                          <a:spcPts val="254"/>
                        </a:spcBef>
                      </a:pPr>
                      <a:r>
                        <a:rPr sz="800" b="1" spc="-15" dirty="0">
                          <a:latin typeface="Arial"/>
                          <a:cs typeface="Arial"/>
                        </a:rPr>
                        <a:t>T</a:t>
                      </a:r>
                      <a:r>
                        <a:rPr sz="800" b="1" spc="-5" dirty="0">
                          <a:latin typeface="Arial"/>
                          <a:cs typeface="Arial"/>
                        </a:rPr>
                        <a:t>a</a:t>
                      </a:r>
                      <a:r>
                        <a:rPr sz="800" b="1" dirty="0">
                          <a:latin typeface="Arial"/>
                          <a:cs typeface="Arial"/>
                        </a:rPr>
                        <a:t>p</a:t>
                      </a:r>
                      <a:r>
                        <a:rPr sz="800" b="1" spc="-20" dirty="0">
                          <a:latin typeface="Arial"/>
                          <a:cs typeface="Arial"/>
                        </a:rPr>
                        <a:t> </a:t>
                      </a:r>
                      <a:r>
                        <a:rPr sz="800" b="1" spc="-5" dirty="0">
                          <a:latin typeface="Arial"/>
                          <a:cs typeface="Arial"/>
                        </a:rPr>
                        <a:t>(3)</a:t>
                      </a:r>
                      <a:r>
                        <a:rPr sz="800" b="1" dirty="0">
                          <a:latin typeface="Arial"/>
                          <a:cs typeface="Arial"/>
                        </a:rPr>
                        <a:t>-</a:t>
                      </a:r>
                      <a:endParaRPr sz="800">
                        <a:latin typeface="Arial"/>
                        <a:cs typeface="Arial"/>
                      </a:endParaRPr>
                    </a:p>
                    <a:p>
                      <a:pPr marL="112395">
                        <a:lnSpc>
                          <a:spcPts val="955"/>
                        </a:lnSpc>
                      </a:pPr>
                      <a:r>
                        <a:rPr sz="800" b="1" dirty="0">
                          <a:latin typeface="Arial"/>
                          <a:cs typeface="Arial"/>
                        </a:rPr>
                        <a:t>factory</a:t>
                      </a:r>
                      <a:endParaRPr sz="800">
                        <a:latin typeface="Arial"/>
                        <a:cs typeface="Arial"/>
                      </a:endParaRPr>
                    </a:p>
                  </a:txBody>
                  <a:tcPr marL="0" marR="0" marT="3238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35"/>
                        </a:spcBef>
                      </a:pPr>
                      <a:r>
                        <a:rPr sz="800" spc="-5" dirty="0">
                          <a:latin typeface="Arial"/>
                          <a:cs typeface="Arial"/>
                        </a:rPr>
                        <a:t>855</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35"/>
                        </a:spcBef>
                      </a:pPr>
                      <a:r>
                        <a:rPr sz="800" spc="-5" dirty="0">
                          <a:latin typeface="Arial"/>
                          <a:cs typeface="Arial"/>
                        </a:rPr>
                        <a:t>825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4465">
                        <a:lnSpc>
                          <a:spcPct val="100000"/>
                        </a:lnSpc>
                        <a:spcBef>
                          <a:spcPts val="135"/>
                        </a:spcBef>
                      </a:pPr>
                      <a:r>
                        <a:rPr sz="800" spc="-5" dirty="0">
                          <a:latin typeface="Arial"/>
                          <a:cs typeface="Arial"/>
                        </a:rPr>
                        <a:t>790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769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8430" algn="r">
                        <a:lnSpc>
                          <a:spcPct val="100000"/>
                        </a:lnSpc>
                        <a:spcBef>
                          <a:spcPts val="135"/>
                        </a:spcBef>
                      </a:pPr>
                      <a:r>
                        <a:rPr sz="800" spc="-5" dirty="0">
                          <a:latin typeface="Arial"/>
                          <a:cs typeface="Arial"/>
                        </a:rPr>
                        <a:t>733</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679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35"/>
                        </a:spcBef>
                      </a:pPr>
                      <a:r>
                        <a:rPr sz="800" spc="-5" dirty="0">
                          <a:latin typeface="Arial"/>
                          <a:cs typeface="Arial"/>
                        </a:rPr>
                        <a:t>646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595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9685" algn="ctr">
                        <a:lnSpc>
                          <a:spcPct val="100000"/>
                        </a:lnSpc>
                        <a:spcBef>
                          <a:spcPts val="135"/>
                        </a:spcBef>
                      </a:pPr>
                      <a:r>
                        <a:rPr sz="800" spc="-5" dirty="0">
                          <a:latin typeface="Arial"/>
                          <a:cs typeface="Arial"/>
                        </a:rPr>
                        <a:t>560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4465">
                        <a:lnSpc>
                          <a:spcPct val="100000"/>
                        </a:lnSpc>
                        <a:spcBef>
                          <a:spcPts val="135"/>
                        </a:spcBef>
                      </a:pPr>
                      <a:r>
                        <a:rPr sz="800" spc="-5" dirty="0">
                          <a:latin typeface="Arial"/>
                          <a:cs typeface="Arial"/>
                        </a:rPr>
                        <a:t>494</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07"/>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3238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101</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5"/>
                        </a:spcBef>
                      </a:pPr>
                      <a:r>
                        <a:rPr sz="800" spc="-5" dirty="0">
                          <a:latin typeface="Arial"/>
                          <a:cs typeface="Arial"/>
                        </a:rPr>
                        <a:t>111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4465">
                        <a:lnSpc>
                          <a:spcPct val="100000"/>
                        </a:lnSpc>
                        <a:spcBef>
                          <a:spcPts val="125"/>
                        </a:spcBef>
                      </a:pPr>
                      <a:r>
                        <a:rPr sz="800" spc="-5" dirty="0">
                          <a:latin typeface="Arial"/>
                          <a:cs typeface="Arial"/>
                        </a:rPr>
                        <a:t>118</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5"/>
                        </a:spcBef>
                      </a:pPr>
                      <a:r>
                        <a:rPr sz="800" spc="-5" dirty="0">
                          <a:latin typeface="Arial"/>
                          <a:cs typeface="Arial"/>
                        </a:rPr>
                        <a:t>120</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8430" algn="r">
                        <a:lnSpc>
                          <a:spcPct val="100000"/>
                        </a:lnSpc>
                        <a:spcBef>
                          <a:spcPts val="125"/>
                        </a:spcBef>
                      </a:pPr>
                      <a:r>
                        <a:rPr sz="800" spc="-5" dirty="0">
                          <a:latin typeface="Arial"/>
                          <a:cs typeface="Arial"/>
                        </a:rPr>
                        <a:t>126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5"/>
                        </a:spcBef>
                      </a:pPr>
                      <a:r>
                        <a:rPr sz="800" spc="-5" dirty="0">
                          <a:latin typeface="Arial"/>
                          <a:cs typeface="Arial"/>
                        </a:rPr>
                        <a:t>134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141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5"/>
                        </a:spcBef>
                      </a:pPr>
                      <a:r>
                        <a:rPr sz="800" spc="-5" dirty="0">
                          <a:latin typeface="Arial"/>
                          <a:cs typeface="Arial"/>
                        </a:rPr>
                        <a:t>151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9685" algn="ctr">
                        <a:lnSpc>
                          <a:spcPct val="100000"/>
                        </a:lnSpc>
                        <a:spcBef>
                          <a:spcPts val="125"/>
                        </a:spcBef>
                      </a:pPr>
                      <a:r>
                        <a:rPr sz="800" spc="-5" dirty="0">
                          <a:latin typeface="Arial"/>
                          <a:cs typeface="Arial"/>
                        </a:rPr>
                        <a:t>156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4465">
                        <a:lnSpc>
                          <a:spcPct val="100000"/>
                        </a:lnSpc>
                        <a:spcBef>
                          <a:spcPts val="125"/>
                        </a:spcBef>
                      </a:pPr>
                      <a:r>
                        <a:rPr sz="800" spc="-5" dirty="0">
                          <a:latin typeface="Arial"/>
                          <a:cs typeface="Arial"/>
                        </a:rPr>
                        <a:t>166</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08"/>
                  </a:ext>
                </a:extLst>
              </a:tr>
              <a:tr h="156971">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(2)</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35"/>
                        </a:spcBef>
                      </a:pPr>
                      <a:r>
                        <a:rPr sz="800" spc="-5" dirty="0">
                          <a:latin typeface="Arial"/>
                          <a:cs typeface="Arial"/>
                        </a:rPr>
                        <a:t>777</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35"/>
                        </a:spcBef>
                      </a:pPr>
                      <a:r>
                        <a:rPr sz="800" spc="-5" dirty="0">
                          <a:latin typeface="Arial"/>
                          <a:cs typeface="Arial"/>
                        </a:rPr>
                        <a:t>750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4465">
                        <a:lnSpc>
                          <a:spcPct val="100000"/>
                        </a:lnSpc>
                        <a:spcBef>
                          <a:spcPts val="135"/>
                        </a:spcBef>
                      </a:pPr>
                      <a:r>
                        <a:rPr sz="800" spc="-5" dirty="0">
                          <a:latin typeface="Arial"/>
                          <a:cs typeface="Arial"/>
                        </a:rPr>
                        <a:t>712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692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8430" algn="r">
                        <a:lnSpc>
                          <a:spcPct val="100000"/>
                        </a:lnSpc>
                        <a:spcBef>
                          <a:spcPts val="135"/>
                        </a:spcBef>
                      </a:pPr>
                      <a:r>
                        <a:rPr sz="800" spc="-5" dirty="0">
                          <a:latin typeface="Arial"/>
                          <a:cs typeface="Arial"/>
                        </a:rPr>
                        <a:t>656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599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39700" algn="r">
                        <a:lnSpc>
                          <a:spcPct val="100000"/>
                        </a:lnSpc>
                        <a:spcBef>
                          <a:spcPts val="135"/>
                        </a:spcBef>
                      </a:pPr>
                      <a:r>
                        <a:rPr sz="800" spc="-5" dirty="0">
                          <a:latin typeface="Arial"/>
                          <a:cs typeface="Arial"/>
                        </a:rPr>
                        <a:t>566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35"/>
                        </a:spcBef>
                      </a:pPr>
                      <a:r>
                        <a:rPr sz="800" spc="-5" dirty="0">
                          <a:latin typeface="Arial"/>
                          <a:cs typeface="Arial"/>
                        </a:rPr>
                        <a:t>498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9685" algn="ctr">
                        <a:lnSpc>
                          <a:spcPct val="100000"/>
                        </a:lnSpc>
                        <a:spcBef>
                          <a:spcPts val="135"/>
                        </a:spcBef>
                      </a:pPr>
                      <a:r>
                        <a:rPr sz="800" spc="-5" dirty="0">
                          <a:latin typeface="Arial"/>
                          <a:cs typeface="Arial"/>
                        </a:rPr>
                        <a:t>466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4465">
                        <a:lnSpc>
                          <a:spcPct val="100000"/>
                        </a:lnSpc>
                        <a:spcBef>
                          <a:spcPts val="135"/>
                        </a:spcBef>
                      </a:pPr>
                      <a:r>
                        <a:rPr sz="800" spc="-5" dirty="0">
                          <a:latin typeface="Arial"/>
                          <a:cs typeface="Arial"/>
                        </a:rPr>
                        <a:t>412</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09"/>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20"/>
                        </a:spcBef>
                      </a:pPr>
                      <a:r>
                        <a:rPr sz="800" spc="-5" dirty="0">
                          <a:latin typeface="Arial"/>
                          <a:cs typeface="Arial"/>
                        </a:rPr>
                        <a:t>80</a:t>
                      </a:r>
                      <a:endParaRPr sz="800">
                        <a:latin typeface="Arial"/>
                        <a:cs typeface="Arial"/>
                      </a:endParaRPr>
                    </a:p>
                  </a:txBody>
                  <a:tcPr marL="0" marR="0" marT="15240"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ct val="100000"/>
                        </a:lnSpc>
                        <a:spcBef>
                          <a:spcPts val="120"/>
                        </a:spcBef>
                      </a:pPr>
                      <a:r>
                        <a:rPr sz="800" spc="-5" dirty="0">
                          <a:latin typeface="Arial"/>
                          <a:cs typeface="Arial"/>
                        </a:rPr>
                        <a:t>89</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91770">
                        <a:lnSpc>
                          <a:spcPct val="100000"/>
                        </a:lnSpc>
                        <a:spcBef>
                          <a:spcPts val="120"/>
                        </a:spcBef>
                      </a:pPr>
                      <a:r>
                        <a:rPr sz="800" spc="-5" dirty="0">
                          <a:latin typeface="Arial"/>
                          <a:cs typeface="Arial"/>
                        </a:rPr>
                        <a:t>96</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0"/>
                        </a:spcBef>
                      </a:pPr>
                      <a:r>
                        <a:rPr sz="800" spc="-5" dirty="0">
                          <a:latin typeface="Arial"/>
                          <a:cs typeface="Arial"/>
                        </a:rPr>
                        <a:t>98</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8430" algn="r">
                        <a:lnSpc>
                          <a:spcPct val="100000"/>
                        </a:lnSpc>
                        <a:spcBef>
                          <a:spcPts val="120"/>
                        </a:spcBef>
                      </a:pPr>
                      <a:r>
                        <a:rPr sz="800" spc="-5" dirty="0">
                          <a:latin typeface="Arial"/>
                          <a:cs typeface="Arial"/>
                        </a:rPr>
                        <a:t>104</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0"/>
                        </a:spcBef>
                      </a:pPr>
                      <a:r>
                        <a:rPr sz="800" spc="-5" dirty="0">
                          <a:latin typeface="Arial"/>
                          <a:cs typeface="Arial"/>
                        </a:rPr>
                        <a:t>113</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39700" algn="r">
                        <a:lnSpc>
                          <a:spcPct val="100000"/>
                        </a:lnSpc>
                        <a:spcBef>
                          <a:spcPts val="120"/>
                        </a:spcBef>
                      </a:pPr>
                      <a:r>
                        <a:rPr sz="800" spc="-5" dirty="0">
                          <a:latin typeface="Arial"/>
                          <a:cs typeface="Arial"/>
                        </a:rPr>
                        <a:t>119</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20"/>
                        </a:spcBef>
                      </a:pPr>
                      <a:r>
                        <a:rPr sz="800" spc="-5" dirty="0">
                          <a:latin typeface="Arial"/>
                          <a:cs typeface="Arial"/>
                        </a:rPr>
                        <a:t>127</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9685" algn="ctr">
                        <a:lnSpc>
                          <a:spcPct val="100000"/>
                        </a:lnSpc>
                        <a:spcBef>
                          <a:spcPts val="120"/>
                        </a:spcBef>
                      </a:pPr>
                      <a:r>
                        <a:rPr sz="800" spc="-5" dirty="0">
                          <a:latin typeface="Arial"/>
                          <a:cs typeface="Arial"/>
                        </a:rPr>
                        <a:t>135</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4465">
                        <a:lnSpc>
                          <a:spcPct val="100000"/>
                        </a:lnSpc>
                        <a:spcBef>
                          <a:spcPts val="120"/>
                        </a:spcBef>
                      </a:pPr>
                      <a:r>
                        <a:rPr sz="800" spc="-5" dirty="0">
                          <a:latin typeface="Arial"/>
                          <a:cs typeface="Arial"/>
                        </a:rPr>
                        <a:t>145</a:t>
                      </a:r>
                      <a:endParaRPr sz="800">
                        <a:latin typeface="Arial"/>
                        <a:cs typeface="Arial"/>
                      </a:endParaRPr>
                    </a:p>
                  </a:txBody>
                  <a:tcPr marL="0" marR="0" marT="1524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10"/>
                  </a:ext>
                </a:extLst>
              </a:tr>
              <a:tr h="156965">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(1)</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3810" algn="ctr">
                        <a:lnSpc>
                          <a:spcPct val="100000"/>
                        </a:lnSpc>
                        <a:spcBef>
                          <a:spcPts val="120"/>
                        </a:spcBef>
                      </a:pPr>
                      <a:r>
                        <a:rPr sz="800" b="1" spc="-10" dirty="0">
                          <a:latin typeface="Arial"/>
                          <a:cs typeface="Arial"/>
                        </a:rPr>
                        <a:t>SCFM</a:t>
                      </a:r>
                      <a:endParaRPr sz="800">
                        <a:latin typeface="Arial"/>
                        <a:cs typeface="Arial"/>
                      </a:endParaRPr>
                    </a:p>
                  </a:txBody>
                  <a:tcPr marL="0" marR="0" marT="1524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35"/>
                        </a:spcBef>
                      </a:pPr>
                      <a:r>
                        <a:rPr sz="800" spc="-5" dirty="0">
                          <a:latin typeface="Arial"/>
                          <a:cs typeface="Arial"/>
                        </a:rPr>
                        <a:t>694</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35"/>
                        </a:spcBef>
                      </a:pPr>
                      <a:r>
                        <a:rPr sz="800" spc="-5" dirty="0">
                          <a:latin typeface="Arial"/>
                          <a:cs typeface="Arial"/>
                        </a:rPr>
                        <a:t>663</a:t>
                      </a:r>
                      <a:endParaRPr sz="800" dirty="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4465">
                        <a:lnSpc>
                          <a:spcPct val="100000"/>
                        </a:lnSpc>
                        <a:spcBef>
                          <a:spcPts val="135"/>
                        </a:spcBef>
                      </a:pPr>
                      <a:r>
                        <a:rPr sz="800" spc="-5" dirty="0">
                          <a:latin typeface="Arial"/>
                          <a:cs typeface="Arial"/>
                        </a:rPr>
                        <a:t>620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599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8430" algn="r">
                        <a:lnSpc>
                          <a:spcPct val="100000"/>
                        </a:lnSpc>
                        <a:spcBef>
                          <a:spcPts val="135"/>
                        </a:spcBef>
                      </a:pPr>
                      <a:r>
                        <a:rPr sz="800" spc="-5" dirty="0">
                          <a:latin typeface="Arial"/>
                          <a:cs typeface="Arial"/>
                        </a:rPr>
                        <a:t>562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4604" algn="ctr">
                        <a:lnSpc>
                          <a:spcPct val="100000"/>
                        </a:lnSpc>
                        <a:spcBef>
                          <a:spcPts val="135"/>
                        </a:spcBef>
                      </a:pPr>
                      <a:r>
                        <a:rPr sz="800" spc="-5" dirty="0">
                          <a:latin typeface="Arial"/>
                          <a:cs typeface="Arial"/>
                        </a:rPr>
                        <a:t>499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39700" algn="r">
                        <a:lnSpc>
                          <a:spcPct val="100000"/>
                        </a:lnSpc>
                        <a:spcBef>
                          <a:spcPts val="135"/>
                        </a:spcBef>
                      </a:pPr>
                      <a:r>
                        <a:rPr sz="800" spc="-5" dirty="0">
                          <a:latin typeface="Arial"/>
                          <a:cs typeface="Arial"/>
                        </a:rPr>
                        <a:t>455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35"/>
                        </a:spcBef>
                      </a:pPr>
                      <a:r>
                        <a:rPr sz="800" spc="-5" dirty="0">
                          <a:latin typeface="Arial"/>
                          <a:cs typeface="Arial"/>
                        </a:rPr>
                        <a:t>390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4604" algn="ctr">
                        <a:lnSpc>
                          <a:spcPct val="100000"/>
                        </a:lnSpc>
                        <a:spcBef>
                          <a:spcPts val="135"/>
                        </a:spcBef>
                      </a:pPr>
                      <a:r>
                        <a:rPr sz="800" spc="-5" dirty="0">
                          <a:latin typeface="Arial"/>
                          <a:cs typeface="Arial"/>
                        </a:rPr>
                        <a:t>---</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96215">
                        <a:lnSpc>
                          <a:spcPct val="100000"/>
                        </a:lnSpc>
                        <a:spcBef>
                          <a:spcPts val="135"/>
                        </a:spcBef>
                      </a:pPr>
                      <a:r>
                        <a:rPr sz="800" spc="-5" dirty="0">
                          <a:latin typeface="Arial"/>
                          <a:cs typeface="Arial"/>
                        </a:rPr>
                        <a:t>---</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11"/>
                  </a:ext>
                </a:extLst>
              </a:tr>
              <a:tr h="158502">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12700">
                      <a:solidFill>
                        <a:srgbClr val="000000"/>
                      </a:solidFill>
                      <a:prstDash val="solid"/>
                    </a:lnB>
                  </a:tcPr>
                </a:tc>
                <a:tc>
                  <a:txBody>
                    <a:bodyPr/>
                    <a:lstStyle/>
                    <a:p>
                      <a:pPr marL="12065" algn="ctr">
                        <a:lnSpc>
                          <a:spcPct val="100000"/>
                        </a:lnSpc>
                        <a:spcBef>
                          <a:spcPts val="125"/>
                        </a:spcBef>
                      </a:pPr>
                      <a:r>
                        <a:rPr sz="800" spc="-5" dirty="0">
                          <a:latin typeface="Arial"/>
                          <a:cs typeface="Arial"/>
                        </a:rPr>
                        <a:t>60</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8890" algn="ctr">
                        <a:lnSpc>
                          <a:spcPct val="100000"/>
                        </a:lnSpc>
                        <a:spcBef>
                          <a:spcPts val="125"/>
                        </a:spcBef>
                      </a:pPr>
                      <a:r>
                        <a:rPr sz="800" spc="-5" dirty="0">
                          <a:latin typeface="Arial"/>
                          <a:cs typeface="Arial"/>
                        </a:rPr>
                        <a:t>68</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91770">
                        <a:lnSpc>
                          <a:spcPct val="100000"/>
                        </a:lnSpc>
                        <a:spcBef>
                          <a:spcPts val="125"/>
                        </a:spcBef>
                      </a:pPr>
                      <a:r>
                        <a:rPr sz="800" spc="-5" dirty="0">
                          <a:latin typeface="Arial"/>
                          <a:cs typeface="Arial"/>
                        </a:rPr>
                        <a:t>74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4604" algn="ctr">
                        <a:lnSpc>
                          <a:spcPct val="100000"/>
                        </a:lnSpc>
                        <a:spcBef>
                          <a:spcPts val="125"/>
                        </a:spcBef>
                      </a:pPr>
                      <a:r>
                        <a:rPr sz="800" spc="-5" dirty="0">
                          <a:latin typeface="Arial"/>
                          <a:cs typeface="Arial"/>
                        </a:rPr>
                        <a:t>76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R="167640" algn="r">
                        <a:lnSpc>
                          <a:spcPct val="100000"/>
                        </a:lnSpc>
                        <a:spcBef>
                          <a:spcPts val="125"/>
                        </a:spcBef>
                      </a:pPr>
                      <a:r>
                        <a:rPr sz="800" spc="-5" dirty="0">
                          <a:latin typeface="Arial"/>
                          <a:cs typeface="Arial"/>
                        </a:rPr>
                        <a:t>82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L="13335" algn="ctr">
                        <a:lnSpc>
                          <a:spcPct val="100000"/>
                        </a:lnSpc>
                        <a:spcBef>
                          <a:spcPts val="125"/>
                        </a:spcBef>
                      </a:pPr>
                      <a:r>
                        <a:rPr sz="800" spc="-5" dirty="0">
                          <a:latin typeface="Arial"/>
                          <a:cs typeface="Arial"/>
                        </a:rPr>
                        <a:t>89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R="167640" algn="r">
                        <a:lnSpc>
                          <a:spcPct val="100000"/>
                        </a:lnSpc>
                        <a:spcBef>
                          <a:spcPts val="125"/>
                        </a:spcBef>
                      </a:pPr>
                      <a:r>
                        <a:rPr sz="800" spc="-5" dirty="0">
                          <a:latin typeface="Arial"/>
                          <a:cs typeface="Arial"/>
                        </a:rPr>
                        <a:t>95</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L="16510" algn="ctr">
                        <a:lnSpc>
                          <a:spcPct val="100000"/>
                        </a:lnSpc>
                        <a:spcBef>
                          <a:spcPts val="125"/>
                        </a:spcBef>
                      </a:pPr>
                      <a:r>
                        <a:rPr sz="800" spc="-5" dirty="0">
                          <a:latin typeface="Arial"/>
                          <a:cs typeface="Arial"/>
                        </a:rPr>
                        <a:t>104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L="14604" algn="ctr">
                        <a:lnSpc>
                          <a:spcPct val="100000"/>
                        </a:lnSpc>
                        <a:spcBef>
                          <a:spcPts val="125"/>
                        </a:spcBef>
                      </a:pPr>
                      <a:r>
                        <a:rPr sz="800" spc="-5" dirty="0">
                          <a:latin typeface="Arial"/>
                          <a:cs typeface="Arial"/>
                        </a:rPr>
                        <a:t>---</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96215">
                        <a:lnSpc>
                          <a:spcPct val="100000"/>
                        </a:lnSpc>
                        <a:spcBef>
                          <a:spcPts val="125"/>
                        </a:spcBef>
                      </a:pPr>
                      <a:r>
                        <a:rPr sz="800" spc="-5" dirty="0">
                          <a:latin typeface="Arial"/>
                          <a:cs typeface="Arial"/>
                        </a:rPr>
                        <a:t>---</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3924">
                <a:tc rowSpan="10">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300">
                        <a:latin typeface="Times New Roman"/>
                        <a:cs typeface="Times New Roman"/>
                      </a:endParaRPr>
                    </a:p>
                    <a:p>
                      <a:pPr marL="8890" algn="ctr">
                        <a:lnSpc>
                          <a:spcPct val="100000"/>
                        </a:lnSpc>
                        <a:spcBef>
                          <a:spcPts val="5"/>
                        </a:spcBef>
                      </a:pPr>
                      <a:r>
                        <a:rPr sz="800" b="1" spc="-5" dirty="0">
                          <a:latin typeface="Arial"/>
                          <a:cs typeface="Arial"/>
                        </a:rPr>
                        <a:t>36</a:t>
                      </a:r>
                      <a:endParaRPr sz="800">
                        <a:latin typeface="Arial"/>
                        <a:cs typeface="Arial"/>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3664">
                        <a:lnSpc>
                          <a:spcPct val="100000"/>
                        </a:lnSpc>
                        <a:spcBef>
                          <a:spcPts val="710"/>
                        </a:spcBef>
                      </a:pPr>
                      <a:r>
                        <a:rPr sz="800" b="1" spc="-5" dirty="0">
                          <a:latin typeface="Arial"/>
                          <a:cs typeface="Arial"/>
                        </a:rPr>
                        <a:t>Tap</a:t>
                      </a:r>
                      <a:r>
                        <a:rPr sz="800" b="1" spc="-20" dirty="0">
                          <a:latin typeface="Arial"/>
                          <a:cs typeface="Arial"/>
                        </a:rPr>
                        <a:t> </a:t>
                      </a:r>
                      <a:r>
                        <a:rPr sz="800" b="1" spc="-5" dirty="0">
                          <a:latin typeface="Arial"/>
                          <a:cs typeface="Arial"/>
                        </a:rPr>
                        <a:t>(5)</a:t>
                      </a:r>
                      <a:endParaRPr sz="800">
                        <a:latin typeface="Arial"/>
                        <a:cs typeface="Arial"/>
                      </a:endParaRPr>
                    </a:p>
                  </a:txBody>
                  <a:tcPr marL="0" marR="0" marT="901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3810" algn="ctr">
                        <a:lnSpc>
                          <a:spcPct val="100000"/>
                        </a:lnSpc>
                        <a:spcBef>
                          <a:spcPts val="100"/>
                        </a:spcBef>
                      </a:pPr>
                      <a:r>
                        <a:rPr sz="800" b="1" spc="-10" dirty="0">
                          <a:latin typeface="Arial"/>
                          <a:cs typeface="Arial"/>
                        </a:rPr>
                        <a:t>SCFM</a:t>
                      </a:r>
                      <a:endParaRPr sz="800">
                        <a:latin typeface="Arial"/>
                        <a:cs typeface="Arial"/>
                      </a:endParaRPr>
                    </a:p>
                  </a:txBody>
                  <a:tcPr marL="0" marR="0" marT="12700" marB="0">
                    <a:lnL w="6350">
                      <a:solidFill>
                        <a:srgbClr val="000000"/>
                      </a:solidFill>
                      <a:prstDash val="solid"/>
                    </a:lnL>
                    <a:lnR w="12700">
                      <a:solidFill>
                        <a:srgbClr val="000000"/>
                      </a:solidFill>
                      <a:prstDash val="solid"/>
                    </a:lnR>
                    <a:lnT w="12700">
                      <a:solidFill>
                        <a:srgbClr val="000000"/>
                      </a:solidFill>
                      <a:prstDash val="solid"/>
                    </a:lnT>
                    <a:lnB w="6350">
                      <a:solidFill>
                        <a:srgbClr val="000000"/>
                      </a:solidFill>
                      <a:prstDash val="solid"/>
                    </a:lnB>
                  </a:tcPr>
                </a:tc>
                <a:tc>
                  <a:txBody>
                    <a:bodyPr/>
                    <a:lstStyle/>
                    <a:p>
                      <a:pPr marL="14604" algn="ctr">
                        <a:lnSpc>
                          <a:spcPct val="100000"/>
                        </a:lnSpc>
                        <a:spcBef>
                          <a:spcPts val="110"/>
                        </a:spcBef>
                      </a:pPr>
                      <a:r>
                        <a:rPr sz="800" spc="-5" dirty="0">
                          <a:latin typeface="Arial"/>
                          <a:cs typeface="Arial"/>
                        </a:rPr>
                        <a:t>1455</a:t>
                      </a:r>
                      <a:endParaRPr sz="800">
                        <a:latin typeface="Arial"/>
                        <a:cs typeface="Arial"/>
                      </a:endParaRPr>
                    </a:p>
                  </a:txBody>
                  <a:tcPr marL="0" marR="0" marT="13970" marB="0">
                    <a:lnL w="1270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solidFill>
                      <a:srgbClr val="A6A6A6"/>
                    </a:solidFill>
                  </a:tcPr>
                </a:tc>
                <a:tc>
                  <a:txBody>
                    <a:bodyPr/>
                    <a:lstStyle/>
                    <a:p>
                      <a:pPr marL="12065" algn="ctr">
                        <a:lnSpc>
                          <a:spcPct val="100000"/>
                        </a:lnSpc>
                        <a:spcBef>
                          <a:spcPts val="110"/>
                        </a:spcBef>
                      </a:pPr>
                      <a:r>
                        <a:rPr sz="800" spc="-5" dirty="0">
                          <a:latin typeface="Arial"/>
                          <a:cs typeface="Arial"/>
                        </a:rPr>
                        <a:t>1409</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solidFill>
                      <a:srgbClr val="A6A6A6"/>
                    </a:solidFill>
                  </a:tcPr>
                </a:tc>
                <a:tc>
                  <a:txBody>
                    <a:bodyPr/>
                    <a:lstStyle/>
                    <a:p>
                      <a:pPr marL="135255">
                        <a:lnSpc>
                          <a:spcPct val="100000"/>
                        </a:lnSpc>
                        <a:spcBef>
                          <a:spcPts val="110"/>
                        </a:spcBef>
                      </a:pPr>
                      <a:r>
                        <a:rPr sz="800" spc="-5" dirty="0">
                          <a:latin typeface="Arial"/>
                          <a:cs typeface="Arial"/>
                        </a:rPr>
                        <a:t>1374</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solidFill>
                      <a:srgbClr val="A6A6A6"/>
                    </a:solidFill>
                  </a:tcPr>
                </a:tc>
                <a:tc>
                  <a:txBody>
                    <a:bodyPr/>
                    <a:lstStyle/>
                    <a:p>
                      <a:pPr marL="14604" algn="ctr">
                        <a:lnSpc>
                          <a:spcPct val="100000"/>
                        </a:lnSpc>
                        <a:spcBef>
                          <a:spcPts val="110"/>
                        </a:spcBef>
                      </a:pPr>
                      <a:r>
                        <a:rPr sz="800" spc="-5" dirty="0">
                          <a:latin typeface="Arial"/>
                          <a:cs typeface="Arial"/>
                        </a:rPr>
                        <a:t>1355</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solidFill>
                      <a:srgbClr val="A6A6A6"/>
                    </a:solidFill>
                  </a:tcPr>
                </a:tc>
                <a:tc>
                  <a:txBody>
                    <a:bodyPr/>
                    <a:lstStyle/>
                    <a:p>
                      <a:pPr marR="111125" algn="r">
                        <a:lnSpc>
                          <a:spcPct val="100000"/>
                        </a:lnSpc>
                        <a:spcBef>
                          <a:spcPts val="110"/>
                        </a:spcBef>
                      </a:pPr>
                      <a:r>
                        <a:rPr sz="800" spc="-5" dirty="0">
                          <a:latin typeface="Arial"/>
                          <a:cs typeface="Arial"/>
                        </a:rPr>
                        <a:t>1320</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16510" algn="ctr">
                        <a:lnSpc>
                          <a:spcPct val="100000"/>
                        </a:lnSpc>
                        <a:spcBef>
                          <a:spcPts val="110"/>
                        </a:spcBef>
                      </a:pPr>
                      <a:r>
                        <a:rPr sz="800" spc="-5" dirty="0">
                          <a:latin typeface="Arial"/>
                          <a:cs typeface="Arial"/>
                        </a:rPr>
                        <a:t>1266</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R="111125" algn="r">
                        <a:lnSpc>
                          <a:spcPct val="100000"/>
                        </a:lnSpc>
                        <a:spcBef>
                          <a:spcPts val="110"/>
                        </a:spcBef>
                      </a:pPr>
                      <a:r>
                        <a:rPr sz="800" spc="-5" dirty="0">
                          <a:latin typeface="Arial"/>
                          <a:cs typeface="Arial"/>
                        </a:rPr>
                        <a:t>1229</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17780" algn="ctr">
                        <a:lnSpc>
                          <a:spcPct val="100000"/>
                        </a:lnSpc>
                        <a:spcBef>
                          <a:spcPts val="110"/>
                        </a:spcBef>
                      </a:pPr>
                      <a:r>
                        <a:rPr sz="800" spc="-5" dirty="0">
                          <a:latin typeface="Arial"/>
                          <a:cs typeface="Arial"/>
                        </a:rPr>
                        <a:t>1173</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17780" algn="ctr">
                        <a:lnSpc>
                          <a:spcPct val="100000"/>
                        </a:lnSpc>
                        <a:spcBef>
                          <a:spcPts val="110"/>
                        </a:spcBef>
                      </a:pPr>
                      <a:r>
                        <a:rPr sz="800" spc="-5" dirty="0">
                          <a:latin typeface="Arial"/>
                          <a:cs typeface="Arial"/>
                        </a:rPr>
                        <a:t>1126</a:t>
                      </a:r>
                      <a:endParaRPr sz="800">
                        <a:latin typeface="Arial"/>
                        <a:cs typeface="Arial"/>
                      </a:endParaRPr>
                    </a:p>
                  </a:txBody>
                  <a:tcPr marL="0" marR="0" marT="139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162560">
                        <a:lnSpc>
                          <a:spcPct val="100000"/>
                        </a:lnSpc>
                        <a:spcBef>
                          <a:spcPts val="110"/>
                        </a:spcBef>
                      </a:pPr>
                      <a:r>
                        <a:rPr sz="800" spc="-5" dirty="0">
                          <a:latin typeface="Arial"/>
                          <a:cs typeface="Arial"/>
                        </a:rPr>
                        <a:t>956</a:t>
                      </a:r>
                      <a:endParaRPr sz="800">
                        <a:latin typeface="Arial"/>
                        <a:cs typeface="Arial"/>
                      </a:endParaRPr>
                    </a:p>
                  </a:txBody>
                  <a:tcPr marL="0" marR="0" marT="13970" marB="0">
                    <a:lnL w="6350">
                      <a:solidFill>
                        <a:srgbClr val="000000"/>
                      </a:solidFill>
                      <a:prstDash val="solid"/>
                    </a:lnL>
                    <a:lnR w="12700">
                      <a:solidFill>
                        <a:srgbClr val="000000"/>
                      </a:solidFill>
                      <a:prstDash val="solid"/>
                    </a:lnR>
                    <a:lnT w="12700">
                      <a:solidFill>
                        <a:srgbClr val="000000"/>
                      </a:solidFill>
                      <a:prstDash val="solid"/>
                    </a:lnT>
                    <a:lnB w="6350">
                      <a:solidFill>
                        <a:srgbClr val="000000"/>
                      </a:solidFill>
                      <a:prstDash val="solid"/>
                    </a:lnB>
                  </a:tcPr>
                </a:tc>
                <a:extLst>
                  <a:ext uri="{0D108BD9-81ED-4DB2-BD59-A6C34878D82A}">
                    <a16:rowId xmlns:a16="http://schemas.microsoft.com/office/drawing/2014/main" val="10013"/>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01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293</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0160" algn="ctr">
                        <a:lnSpc>
                          <a:spcPct val="100000"/>
                        </a:lnSpc>
                        <a:spcBef>
                          <a:spcPts val="125"/>
                        </a:spcBef>
                      </a:pPr>
                      <a:r>
                        <a:rPr sz="800" spc="-5" dirty="0">
                          <a:latin typeface="Arial"/>
                          <a:cs typeface="Arial"/>
                        </a:rPr>
                        <a:t>300</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25"/>
                        </a:spcBef>
                      </a:pPr>
                      <a:r>
                        <a:rPr sz="800" spc="-5" dirty="0">
                          <a:latin typeface="Arial"/>
                          <a:cs typeface="Arial"/>
                        </a:rPr>
                        <a:t>306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335" algn="ctr">
                        <a:lnSpc>
                          <a:spcPct val="100000"/>
                        </a:lnSpc>
                        <a:spcBef>
                          <a:spcPts val="125"/>
                        </a:spcBef>
                      </a:pPr>
                      <a:r>
                        <a:rPr sz="800" spc="-5" dirty="0">
                          <a:latin typeface="Arial"/>
                          <a:cs typeface="Arial"/>
                        </a:rPr>
                        <a:t>309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39700" algn="r">
                        <a:lnSpc>
                          <a:spcPct val="100000"/>
                        </a:lnSpc>
                        <a:spcBef>
                          <a:spcPts val="125"/>
                        </a:spcBef>
                      </a:pPr>
                      <a:r>
                        <a:rPr sz="800" spc="-5" dirty="0">
                          <a:latin typeface="Arial"/>
                          <a:cs typeface="Arial"/>
                        </a:rPr>
                        <a:t>316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5"/>
                        </a:spcBef>
                      </a:pPr>
                      <a:r>
                        <a:rPr sz="800" spc="-5" dirty="0">
                          <a:latin typeface="Arial"/>
                          <a:cs typeface="Arial"/>
                        </a:rPr>
                        <a:t>326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331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338</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5"/>
                        </a:spcBef>
                      </a:pPr>
                      <a:r>
                        <a:rPr sz="800" spc="-5" dirty="0">
                          <a:latin typeface="Arial"/>
                          <a:cs typeface="Arial"/>
                        </a:rPr>
                        <a:t>346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5"/>
                        </a:spcBef>
                      </a:pPr>
                      <a:r>
                        <a:rPr sz="800" spc="-5" dirty="0">
                          <a:latin typeface="Arial"/>
                          <a:cs typeface="Arial"/>
                        </a:rPr>
                        <a:t>370</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14"/>
                  </a:ext>
                </a:extLst>
              </a:tr>
              <a:tr h="156972">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(4)</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1350</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35"/>
                        </a:spcBef>
                      </a:pPr>
                      <a:r>
                        <a:rPr sz="800" spc="-5" dirty="0">
                          <a:latin typeface="Arial"/>
                          <a:cs typeface="Arial"/>
                        </a:rPr>
                        <a:t>1302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1264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1242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1206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1145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1104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1038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897</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35"/>
                        </a:spcBef>
                      </a:pPr>
                      <a:r>
                        <a:rPr sz="800" spc="-5" dirty="0">
                          <a:latin typeface="Arial"/>
                          <a:cs typeface="Arial"/>
                        </a:rPr>
                        <a:t>824</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15"/>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238</a:t>
                      </a:r>
                      <a:endParaRPr sz="800">
                        <a:latin typeface="Arial"/>
                        <a:cs typeface="Arial"/>
                      </a:endParaRPr>
                    </a:p>
                  </a:txBody>
                  <a:tcPr marL="0" marR="0" marT="15240"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0"/>
                        </a:spcBef>
                      </a:pPr>
                      <a:r>
                        <a:rPr sz="800" spc="-5" dirty="0">
                          <a:latin typeface="Arial"/>
                          <a:cs typeface="Arial"/>
                        </a:rPr>
                        <a:t>243</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0"/>
                        </a:spcBef>
                      </a:pPr>
                      <a:r>
                        <a:rPr sz="800" spc="-5" dirty="0">
                          <a:latin typeface="Arial"/>
                          <a:cs typeface="Arial"/>
                        </a:rPr>
                        <a:t>254</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257</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0"/>
                        </a:spcBef>
                      </a:pPr>
                      <a:r>
                        <a:rPr sz="800" spc="-5" dirty="0">
                          <a:latin typeface="Arial"/>
                          <a:cs typeface="Arial"/>
                        </a:rPr>
                        <a:t>260</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0"/>
                        </a:spcBef>
                      </a:pPr>
                      <a:r>
                        <a:rPr sz="800" spc="-5" dirty="0">
                          <a:latin typeface="Arial"/>
                          <a:cs typeface="Arial"/>
                        </a:rPr>
                        <a:t>271</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0"/>
                        </a:spcBef>
                      </a:pPr>
                      <a:r>
                        <a:rPr sz="800" spc="-5" dirty="0">
                          <a:latin typeface="Arial"/>
                          <a:cs typeface="Arial"/>
                        </a:rPr>
                        <a:t>277</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286</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0"/>
                        </a:spcBef>
                      </a:pPr>
                      <a:r>
                        <a:rPr sz="800" spc="-5" dirty="0">
                          <a:latin typeface="Arial"/>
                          <a:cs typeface="Arial"/>
                        </a:rPr>
                        <a:t>303</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20"/>
                        </a:spcBef>
                      </a:pPr>
                      <a:r>
                        <a:rPr sz="800" spc="-5" dirty="0">
                          <a:latin typeface="Arial"/>
                          <a:cs typeface="Arial"/>
                        </a:rPr>
                        <a:t>308</a:t>
                      </a:r>
                      <a:endParaRPr sz="800">
                        <a:latin typeface="Arial"/>
                        <a:cs typeface="Arial"/>
                      </a:endParaRPr>
                    </a:p>
                  </a:txBody>
                  <a:tcPr marL="0" marR="0" marT="1524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16"/>
                  </a:ext>
                </a:extLst>
              </a:tr>
              <a:tr h="156965">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97155">
                        <a:lnSpc>
                          <a:spcPct val="100000"/>
                        </a:lnSpc>
                        <a:spcBef>
                          <a:spcPts val="254"/>
                        </a:spcBef>
                      </a:pPr>
                      <a:r>
                        <a:rPr sz="800" b="1" spc="-15" dirty="0">
                          <a:latin typeface="Arial"/>
                          <a:cs typeface="Arial"/>
                        </a:rPr>
                        <a:t>T</a:t>
                      </a:r>
                      <a:r>
                        <a:rPr sz="800" b="1" spc="-5" dirty="0">
                          <a:latin typeface="Arial"/>
                          <a:cs typeface="Arial"/>
                        </a:rPr>
                        <a:t>a</a:t>
                      </a:r>
                      <a:r>
                        <a:rPr sz="800" b="1" dirty="0">
                          <a:latin typeface="Arial"/>
                          <a:cs typeface="Arial"/>
                        </a:rPr>
                        <a:t>p</a:t>
                      </a:r>
                      <a:r>
                        <a:rPr sz="800" b="1" spc="-20" dirty="0">
                          <a:latin typeface="Arial"/>
                          <a:cs typeface="Arial"/>
                        </a:rPr>
                        <a:t> </a:t>
                      </a:r>
                      <a:r>
                        <a:rPr sz="800" b="1" spc="-5" dirty="0">
                          <a:latin typeface="Arial"/>
                          <a:cs typeface="Arial"/>
                        </a:rPr>
                        <a:t>(3)</a:t>
                      </a:r>
                      <a:r>
                        <a:rPr sz="800" b="1" dirty="0">
                          <a:latin typeface="Arial"/>
                          <a:cs typeface="Arial"/>
                        </a:rPr>
                        <a:t>-</a:t>
                      </a:r>
                      <a:endParaRPr sz="800">
                        <a:latin typeface="Arial"/>
                        <a:cs typeface="Arial"/>
                      </a:endParaRPr>
                    </a:p>
                    <a:p>
                      <a:pPr marL="112395">
                        <a:lnSpc>
                          <a:spcPct val="100000"/>
                        </a:lnSpc>
                      </a:pPr>
                      <a:r>
                        <a:rPr sz="800" b="1" dirty="0">
                          <a:latin typeface="Arial"/>
                          <a:cs typeface="Arial"/>
                        </a:rPr>
                        <a:t>factory</a:t>
                      </a:r>
                      <a:endParaRPr sz="800">
                        <a:latin typeface="Arial"/>
                        <a:cs typeface="Arial"/>
                      </a:endParaRPr>
                    </a:p>
                  </a:txBody>
                  <a:tcPr marL="0" marR="0" marT="3238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1328</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35"/>
                        </a:spcBef>
                      </a:pPr>
                      <a:r>
                        <a:rPr sz="800" spc="-5" dirty="0">
                          <a:latin typeface="Arial"/>
                          <a:cs typeface="Arial"/>
                        </a:rPr>
                        <a:t>1281</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1234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1215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1179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1118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1073</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1007</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862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35"/>
                        </a:spcBef>
                      </a:pPr>
                      <a:r>
                        <a:rPr sz="800" spc="-5" dirty="0">
                          <a:latin typeface="Arial"/>
                          <a:cs typeface="Arial"/>
                        </a:rPr>
                        <a:t>798</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17"/>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3238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5"/>
                        </a:spcBef>
                      </a:pPr>
                      <a:r>
                        <a:rPr sz="800" b="1" spc="-5" dirty="0">
                          <a:latin typeface="Arial"/>
                          <a:cs typeface="Arial"/>
                        </a:rPr>
                        <a:t>Watts</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226</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5"/>
                        </a:spcBef>
                      </a:pPr>
                      <a:r>
                        <a:rPr sz="800" spc="-5" dirty="0">
                          <a:latin typeface="Arial"/>
                          <a:cs typeface="Arial"/>
                        </a:rPr>
                        <a:t>232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5"/>
                        </a:spcBef>
                      </a:pPr>
                      <a:r>
                        <a:rPr sz="800" spc="-5" dirty="0">
                          <a:latin typeface="Arial"/>
                          <a:cs typeface="Arial"/>
                        </a:rPr>
                        <a:t>239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242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250</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5"/>
                        </a:spcBef>
                      </a:pPr>
                      <a:r>
                        <a:rPr sz="800" spc="-5" dirty="0">
                          <a:latin typeface="Arial"/>
                          <a:cs typeface="Arial"/>
                        </a:rPr>
                        <a:t>259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264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278</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5"/>
                        </a:spcBef>
                      </a:pPr>
                      <a:r>
                        <a:rPr sz="800" spc="-5" dirty="0">
                          <a:latin typeface="Arial"/>
                          <a:cs typeface="Arial"/>
                        </a:rPr>
                        <a:t>292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25"/>
                        </a:spcBef>
                      </a:pPr>
                      <a:r>
                        <a:rPr sz="800" spc="-5" dirty="0">
                          <a:latin typeface="Arial"/>
                          <a:cs typeface="Arial"/>
                        </a:rPr>
                        <a:t>298</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18"/>
                  </a:ext>
                </a:extLst>
              </a:tr>
              <a:tr h="15697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(2)</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1235</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35"/>
                        </a:spcBef>
                      </a:pPr>
                      <a:r>
                        <a:rPr sz="800" spc="-5" dirty="0">
                          <a:latin typeface="Arial"/>
                          <a:cs typeface="Arial"/>
                        </a:rPr>
                        <a:t>1171</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1130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1108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1062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1002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35"/>
                        </a:spcBef>
                      </a:pPr>
                      <a:r>
                        <a:rPr sz="800" spc="-5" dirty="0">
                          <a:latin typeface="Arial"/>
                          <a:cs typeface="Arial"/>
                        </a:rPr>
                        <a:t>955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35"/>
                        </a:spcBef>
                      </a:pPr>
                      <a:r>
                        <a:rPr sz="800" spc="-5" dirty="0">
                          <a:latin typeface="Arial"/>
                          <a:cs typeface="Arial"/>
                        </a:rPr>
                        <a:t>824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35"/>
                        </a:spcBef>
                      </a:pPr>
                      <a:r>
                        <a:rPr sz="800" spc="-5" dirty="0">
                          <a:latin typeface="Arial"/>
                          <a:cs typeface="Arial"/>
                        </a:rPr>
                        <a:t>752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35"/>
                        </a:spcBef>
                      </a:pPr>
                      <a:r>
                        <a:rPr sz="800" spc="-5" dirty="0">
                          <a:latin typeface="Arial"/>
                          <a:cs typeface="Arial"/>
                        </a:rPr>
                        <a:t>713</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19"/>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0"/>
                        </a:spcBef>
                      </a:pPr>
                      <a:r>
                        <a:rPr sz="800" b="1" spc="-5" dirty="0">
                          <a:latin typeface="Arial"/>
                          <a:cs typeface="Arial"/>
                        </a:rPr>
                        <a:t>Watts</a:t>
                      </a:r>
                      <a:endParaRPr sz="800">
                        <a:latin typeface="Arial"/>
                        <a:cs typeface="Arial"/>
                      </a:endParaRPr>
                    </a:p>
                  </a:txBody>
                  <a:tcPr marL="0" marR="0" marT="1524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185</a:t>
                      </a:r>
                      <a:endParaRPr sz="800">
                        <a:latin typeface="Arial"/>
                        <a:cs typeface="Arial"/>
                      </a:endParaRPr>
                    </a:p>
                  </a:txBody>
                  <a:tcPr marL="0" marR="0" marT="15240"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0"/>
                        </a:spcBef>
                      </a:pPr>
                      <a:r>
                        <a:rPr sz="800" spc="-5" dirty="0">
                          <a:latin typeface="Arial"/>
                          <a:cs typeface="Arial"/>
                        </a:rPr>
                        <a:t>189</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0"/>
                        </a:spcBef>
                      </a:pPr>
                      <a:r>
                        <a:rPr sz="800" spc="-5" dirty="0">
                          <a:latin typeface="Arial"/>
                          <a:cs typeface="Arial"/>
                        </a:rPr>
                        <a:t>196</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199</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0"/>
                        </a:spcBef>
                      </a:pPr>
                      <a:r>
                        <a:rPr sz="800" spc="-5" dirty="0">
                          <a:latin typeface="Arial"/>
                          <a:cs typeface="Arial"/>
                        </a:rPr>
                        <a:t>205</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0"/>
                        </a:spcBef>
                      </a:pPr>
                      <a:r>
                        <a:rPr sz="800" spc="-5" dirty="0">
                          <a:latin typeface="Arial"/>
                          <a:cs typeface="Arial"/>
                        </a:rPr>
                        <a:t>214</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0"/>
                        </a:spcBef>
                      </a:pPr>
                      <a:r>
                        <a:rPr sz="800" spc="-5" dirty="0">
                          <a:latin typeface="Arial"/>
                          <a:cs typeface="Arial"/>
                        </a:rPr>
                        <a:t>221</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238</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20"/>
                        </a:spcBef>
                      </a:pPr>
                      <a:r>
                        <a:rPr sz="800" spc="-5" dirty="0">
                          <a:latin typeface="Arial"/>
                          <a:cs typeface="Arial"/>
                        </a:rPr>
                        <a:t>245</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20"/>
                        </a:spcBef>
                      </a:pPr>
                      <a:r>
                        <a:rPr sz="800" spc="-5" dirty="0">
                          <a:latin typeface="Arial"/>
                          <a:cs typeface="Arial"/>
                        </a:rPr>
                        <a:t>248</a:t>
                      </a:r>
                      <a:endParaRPr sz="800">
                        <a:latin typeface="Arial"/>
                        <a:cs typeface="Arial"/>
                      </a:endParaRPr>
                    </a:p>
                  </a:txBody>
                  <a:tcPr marL="0" marR="0" marT="1524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20"/>
                  </a:ext>
                </a:extLst>
              </a:tr>
              <a:tr h="156972">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(1)</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3810" algn="ctr">
                        <a:lnSpc>
                          <a:spcPct val="100000"/>
                        </a:lnSpc>
                        <a:spcBef>
                          <a:spcPts val="120"/>
                        </a:spcBef>
                      </a:pPr>
                      <a:r>
                        <a:rPr sz="800" b="1" spc="-10" dirty="0">
                          <a:latin typeface="Arial"/>
                          <a:cs typeface="Arial"/>
                        </a:rPr>
                        <a:t>SCFM</a:t>
                      </a:r>
                      <a:endParaRPr sz="800">
                        <a:latin typeface="Arial"/>
                        <a:cs typeface="Arial"/>
                      </a:endParaRPr>
                    </a:p>
                  </a:txBody>
                  <a:tcPr marL="0" marR="0" marT="1524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1146</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35"/>
                        </a:spcBef>
                      </a:pPr>
                      <a:r>
                        <a:rPr sz="800" spc="-5" dirty="0">
                          <a:latin typeface="Arial"/>
                          <a:cs typeface="Arial"/>
                        </a:rPr>
                        <a:t>1091</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1044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1022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35"/>
                        </a:spcBef>
                      </a:pPr>
                      <a:r>
                        <a:rPr sz="800" spc="-5" dirty="0">
                          <a:latin typeface="Arial"/>
                          <a:cs typeface="Arial"/>
                        </a:rPr>
                        <a:t>982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908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35"/>
                        </a:spcBef>
                      </a:pPr>
                      <a:r>
                        <a:rPr sz="800" spc="-5" dirty="0">
                          <a:latin typeface="Arial"/>
                          <a:cs typeface="Arial"/>
                        </a:rPr>
                        <a:t>823</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335" algn="ctr">
                        <a:lnSpc>
                          <a:spcPct val="100000"/>
                        </a:lnSpc>
                        <a:spcBef>
                          <a:spcPts val="135"/>
                        </a:spcBef>
                      </a:pPr>
                      <a:r>
                        <a:rPr sz="800" spc="-5" dirty="0">
                          <a:latin typeface="Arial"/>
                          <a:cs typeface="Arial"/>
                        </a:rPr>
                        <a:t>748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35"/>
                        </a:spcBef>
                      </a:pPr>
                      <a:r>
                        <a:rPr sz="800" spc="-5" dirty="0">
                          <a:latin typeface="Arial"/>
                          <a:cs typeface="Arial"/>
                        </a:rPr>
                        <a:t>708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97485">
                        <a:lnSpc>
                          <a:spcPct val="100000"/>
                        </a:lnSpc>
                        <a:spcBef>
                          <a:spcPts val="135"/>
                        </a:spcBef>
                      </a:pPr>
                      <a:r>
                        <a:rPr sz="800" spc="-5" dirty="0">
                          <a:latin typeface="Arial"/>
                          <a:cs typeface="Arial"/>
                        </a:rPr>
                        <a:t>---</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21"/>
                  </a:ext>
                </a:extLst>
              </a:tr>
              <a:tr h="158495">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12700">
                      <a:solidFill>
                        <a:srgbClr val="000000"/>
                      </a:solidFill>
                      <a:prstDash val="solid"/>
                    </a:lnB>
                  </a:tcPr>
                </a:tc>
                <a:tc>
                  <a:txBody>
                    <a:bodyPr/>
                    <a:lstStyle/>
                    <a:p>
                      <a:pPr marL="13335" algn="ctr">
                        <a:lnSpc>
                          <a:spcPct val="100000"/>
                        </a:lnSpc>
                        <a:spcBef>
                          <a:spcPts val="125"/>
                        </a:spcBef>
                      </a:pPr>
                      <a:r>
                        <a:rPr sz="800" spc="-5" dirty="0">
                          <a:latin typeface="Arial"/>
                          <a:cs typeface="Arial"/>
                        </a:rPr>
                        <a:t>150</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5"/>
                        </a:spcBef>
                      </a:pPr>
                      <a:r>
                        <a:rPr sz="800" spc="-5" dirty="0">
                          <a:latin typeface="Arial"/>
                          <a:cs typeface="Arial"/>
                        </a:rPr>
                        <a:t>156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5"/>
                        </a:spcBef>
                      </a:pPr>
                      <a:r>
                        <a:rPr sz="800" spc="-5" dirty="0">
                          <a:latin typeface="Arial"/>
                          <a:cs typeface="Arial"/>
                        </a:rPr>
                        <a:t>163</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167</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174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5"/>
                        </a:spcBef>
                      </a:pPr>
                      <a:r>
                        <a:rPr sz="800" spc="-5" dirty="0">
                          <a:latin typeface="Arial"/>
                          <a:cs typeface="Arial"/>
                        </a:rPr>
                        <a:t>184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196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335" algn="ctr">
                        <a:lnSpc>
                          <a:spcPct val="100000"/>
                        </a:lnSpc>
                        <a:spcBef>
                          <a:spcPts val="125"/>
                        </a:spcBef>
                      </a:pPr>
                      <a:r>
                        <a:rPr sz="800" spc="-5" dirty="0">
                          <a:latin typeface="Arial"/>
                          <a:cs typeface="Arial"/>
                        </a:rPr>
                        <a:t>202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25"/>
                        </a:spcBef>
                      </a:pPr>
                      <a:r>
                        <a:rPr sz="800" spc="-5" dirty="0">
                          <a:latin typeface="Arial"/>
                          <a:cs typeface="Arial"/>
                        </a:rPr>
                        <a:t>207</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97485">
                        <a:lnSpc>
                          <a:spcPct val="100000"/>
                        </a:lnSpc>
                        <a:spcBef>
                          <a:spcPts val="125"/>
                        </a:spcBef>
                      </a:pPr>
                      <a:r>
                        <a:rPr sz="800" spc="-5" dirty="0">
                          <a:latin typeface="Arial"/>
                          <a:cs typeface="Arial"/>
                        </a:rPr>
                        <a:t>---</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22"/>
                  </a:ext>
                </a:extLst>
              </a:tr>
              <a:tr h="153917">
                <a:tc rowSpan="10">
                  <a:txBody>
                    <a:bodyPr/>
                    <a:lstStyle/>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a:lnSpc>
                          <a:spcPct val="100000"/>
                        </a:lnSpc>
                        <a:spcBef>
                          <a:spcPts val="5"/>
                        </a:spcBef>
                      </a:pPr>
                      <a:endParaRPr sz="1300" dirty="0">
                        <a:latin typeface="Times New Roman"/>
                        <a:cs typeface="Times New Roman"/>
                      </a:endParaRPr>
                    </a:p>
                    <a:p>
                      <a:pPr marL="8890" algn="ctr">
                        <a:lnSpc>
                          <a:spcPct val="100000"/>
                        </a:lnSpc>
                        <a:spcBef>
                          <a:spcPts val="5"/>
                        </a:spcBef>
                      </a:pPr>
                      <a:r>
                        <a:rPr sz="800" b="1" spc="-5" dirty="0">
                          <a:latin typeface="Arial"/>
                          <a:cs typeface="Arial"/>
                        </a:rPr>
                        <a:t>48</a:t>
                      </a:r>
                      <a:endParaRPr sz="800" dirty="0">
                        <a:latin typeface="Arial"/>
                        <a:cs typeface="Arial"/>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3664">
                        <a:lnSpc>
                          <a:spcPct val="100000"/>
                        </a:lnSpc>
                        <a:spcBef>
                          <a:spcPts val="710"/>
                        </a:spcBef>
                      </a:pPr>
                      <a:r>
                        <a:rPr sz="800" b="1" spc="-5" dirty="0">
                          <a:latin typeface="Arial"/>
                          <a:cs typeface="Arial"/>
                        </a:rPr>
                        <a:t>Tap</a:t>
                      </a:r>
                      <a:r>
                        <a:rPr sz="800" b="1" spc="-20" dirty="0">
                          <a:latin typeface="Arial"/>
                          <a:cs typeface="Arial"/>
                        </a:rPr>
                        <a:t> </a:t>
                      </a:r>
                      <a:r>
                        <a:rPr sz="800" b="1" spc="-5" dirty="0">
                          <a:latin typeface="Arial"/>
                          <a:cs typeface="Arial"/>
                        </a:rPr>
                        <a:t>(5)</a:t>
                      </a:r>
                      <a:endParaRPr sz="800">
                        <a:latin typeface="Arial"/>
                        <a:cs typeface="Arial"/>
                      </a:endParaRPr>
                    </a:p>
                  </a:txBody>
                  <a:tcPr marL="0" marR="0" marT="901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3810" algn="ctr">
                        <a:lnSpc>
                          <a:spcPct val="100000"/>
                        </a:lnSpc>
                        <a:spcBef>
                          <a:spcPts val="100"/>
                        </a:spcBef>
                      </a:pPr>
                      <a:r>
                        <a:rPr sz="800" b="1" spc="-10" dirty="0">
                          <a:latin typeface="Arial"/>
                          <a:cs typeface="Arial"/>
                        </a:rPr>
                        <a:t>SCFM</a:t>
                      </a:r>
                      <a:endParaRPr sz="800">
                        <a:latin typeface="Arial"/>
                        <a:cs typeface="Arial"/>
                      </a:endParaRPr>
                    </a:p>
                  </a:txBody>
                  <a:tcPr marL="0" marR="0" marT="12700" marB="0">
                    <a:lnL w="6350">
                      <a:solidFill>
                        <a:srgbClr val="000000"/>
                      </a:solidFill>
                      <a:prstDash val="solid"/>
                    </a:lnL>
                    <a:lnR w="12700">
                      <a:solidFill>
                        <a:srgbClr val="000000"/>
                      </a:solidFill>
                      <a:prstDash val="solid"/>
                    </a:lnR>
                    <a:lnT w="12700">
                      <a:solidFill>
                        <a:srgbClr val="000000"/>
                      </a:solidFill>
                      <a:prstDash val="solid"/>
                    </a:lnT>
                    <a:lnB w="6350">
                      <a:solidFill>
                        <a:srgbClr val="000000"/>
                      </a:solidFill>
                      <a:prstDash val="solid"/>
                    </a:lnB>
                  </a:tcPr>
                </a:tc>
                <a:tc>
                  <a:txBody>
                    <a:bodyPr/>
                    <a:lstStyle/>
                    <a:p>
                      <a:pPr marL="14604" algn="ctr">
                        <a:lnSpc>
                          <a:spcPct val="100000"/>
                        </a:lnSpc>
                        <a:spcBef>
                          <a:spcPts val="110"/>
                        </a:spcBef>
                      </a:pPr>
                      <a:r>
                        <a:rPr sz="800" spc="-5" dirty="0">
                          <a:latin typeface="Arial"/>
                          <a:cs typeface="Arial"/>
                        </a:rPr>
                        <a:t>2144</a:t>
                      </a:r>
                      <a:endParaRPr sz="800">
                        <a:latin typeface="Arial"/>
                        <a:cs typeface="Arial"/>
                      </a:endParaRPr>
                    </a:p>
                  </a:txBody>
                  <a:tcPr marL="0" marR="0" marT="13970"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2065" algn="ctr">
                        <a:lnSpc>
                          <a:spcPct val="100000"/>
                        </a:lnSpc>
                        <a:spcBef>
                          <a:spcPts val="110"/>
                        </a:spcBef>
                      </a:pPr>
                      <a:r>
                        <a:rPr sz="800" spc="-5" dirty="0">
                          <a:latin typeface="Arial"/>
                          <a:cs typeface="Arial"/>
                        </a:rPr>
                        <a:t>2106</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5255">
                        <a:lnSpc>
                          <a:spcPct val="100000"/>
                        </a:lnSpc>
                        <a:spcBef>
                          <a:spcPts val="110"/>
                        </a:spcBef>
                      </a:pPr>
                      <a:r>
                        <a:rPr sz="800" spc="-5" dirty="0">
                          <a:latin typeface="Arial"/>
                          <a:cs typeface="Arial"/>
                        </a:rPr>
                        <a:t>2072</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4604" algn="ctr">
                        <a:lnSpc>
                          <a:spcPct val="100000"/>
                        </a:lnSpc>
                        <a:spcBef>
                          <a:spcPts val="110"/>
                        </a:spcBef>
                      </a:pPr>
                      <a:r>
                        <a:rPr sz="800" spc="-5" dirty="0">
                          <a:latin typeface="Arial"/>
                          <a:cs typeface="Arial"/>
                        </a:rPr>
                        <a:t>2052</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11125" algn="r">
                        <a:lnSpc>
                          <a:spcPct val="100000"/>
                        </a:lnSpc>
                        <a:spcBef>
                          <a:spcPts val="110"/>
                        </a:spcBef>
                      </a:pPr>
                      <a:r>
                        <a:rPr sz="800" spc="-5" dirty="0">
                          <a:latin typeface="Arial"/>
                          <a:cs typeface="Arial"/>
                        </a:rPr>
                        <a:t>2015</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10"/>
                        </a:spcBef>
                      </a:pPr>
                      <a:r>
                        <a:rPr sz="800" spc="-5" dirty="0">
                          <a:latin typeface="Arial"/>
                          <a:cs typeface="Arial"/>
                        </a:rPr>
                        <a:t>1962</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11125" algn="r">
                        <a:lnSpc>
                          <a:spcPct val="100000"/>
                        </a:lnSpc>
                        <a:spcBef>
                          <a:spcPts val="110"/>
                        </a:spcBef>
                      </a:pPr>
                      <a:r>
                        <a:rPr sz="800" spc="-5" dirty="0">
                          <a:latin typeface="Arial"/>
                          <a:cs typeface="Arial"/>
                        </a:rPr>
                        <a:t>1924</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7780" algn="ctr">
                        <a:lnSpc>
                          <a:spcPct val="100000"/>
                        </a:lnSpc>
                        <a:spcBef>
                          <a:spcPts val="110"/>
                        </a:spcBef>
                      </a:pPr>
                      <a:r>
                        <a:rPr sz="800" spc="-5" dirty="0">
                          <a:latin typeface="Arial"/>
                          <a:cs typeface="Arial"/>
                        </a:rPr>
                        <a:t>1864</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7780" algn="ctr">
                        <a:lnSpc>
                          <a:spcPct val="100000"/>
                        </a:lnSpc>
                        <a:spcBef>
                          <a:spcPts val="110"/>
                        </a:spcBef>
                      </a:pPr>
                      <a:r>
                        <a:rPr sz="800" spc="-5" dirty="0">
                          <a:latin typeface="Arial"/>
                          <a:cs typeface="Arial"/>
                        </a:rPr>
                        <a:t>1823</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5255">
                        <a:lnSpc>
                          <a:spcPct val="100000"/>
                        </a:lnSpc>
                        <a:spcBef>
                          <a:spcPts val="110"/>
                        </a:spcBef>
                      </a:pPr>
                      <a:r>
                        <a:rPr sz="800" spc="-5" dirty="0">
                          <a:latin typeface="Arial"/>
                          <a:cs typeface="Arial"/>
                        </a:rPr>
                        <a:t>1768</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23"/>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01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627</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0160" algn="ctr">
                        <a:lnSpc>
                          <a:spcPct val="100000"/>
                        </a:lnSpc>
                        <a:spcBef>
                          <a:spcPts val="125"/>
                        </a:spcBef>
                      </a:pPr>
                      <a:r>
                        <a:rPr sz="800" spc="-5" dirty="0">
                          <a:latin typeface="Arial"/>
                          <a:cs typeface="Arial"/>
                        </a:rPr>
                        <a:t>632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25"/>
                        </a:spcBef>
                      </a:pPr>
                      <a:r>
                        <a:rPr sz="800" spc="-5" dirty="0">
                          <a:latin typeface="Arial"/>
                          <a:cs typeface="Arial"/>
                        </a:rPr>
                        <a:t>639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335" algn="ctr">
                        <a:lnSpc>
                          <a:spcPct val="100000"/>
                        </a:lnSpc>
                        <a:spcBef>
                          <a:spcPts val="125"/>
                        </a:spcBef>
                      </a:pPr>
                      <a:r>
                        <a:rPr sz="800" spc="-5" dirty="0">
                          <a:latin typeface="Arial"/>
                          <a:cs typeface="Arial"/>
                        </a:rPr>
                        <a:t>643</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39700" algn="r">
                        <a:lnSpc>
                          <a:spcPct val="100000"/>
                        </a:lnSpc>
                        <a:spcBef>
                          <a:spcPts val="125"/>
                        </a:spcBef>
                      </a:pPr>
                      <a:r>
                        <a:rPr sz="800" spc="-5" dirty="0">
                          <a:latin typeface="Arial"/>
                          <a:cs typeface="Arial"/>
                        </a:rPr>
                        <a:t>649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4604" algn="ctr">
                        <a:lnSpc>
                          <a:spcPct val="100000"/>
                        </a:lnSpc>
                        <a:spcBef>
                          <a:spcPts val="125"/>
                        </a:spcBef>
                      </a:pPr>
                      <a:r>
                        <a:rPr sz="800" spc="-5" dirty="0">
                          <a:latin typeface="Arial"/>
                          <a:cs typeface="Arial"/>
                        </a:rPr>
                        <a:t>661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39700" algn="r">
                        <a:lnSpc>
                          <a:spcPct val="100000"/>
                        </a:lnSpc>
                        <a:spcBef>
                          <a:spcPts val="125"/>
                        </a:spcBef>
                      </a:pPr>
                      <a:r>
                        <a:rPr sz="800" spc="-5" dirty="0">
                          <a:latin typeface="Arial"/>
                          <a:cs typeface="Arial"/>
                        </a:rPr>
                        <a:t>670</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335" algn="ctr">
                        <a:lnSpc>
                          <a:spcPct val="100000"/>
                        </a:lnSpc>
                        <a:spcBef>
                          <a:spcPts val="125"/>
                        </a:spcBef>
                      </a:pPr>
                      <a:r>
                        <a:rPr sz="800" spc="-5" dirty="0">
                          <a:latin typeface="Arial"/>
                          <a:cs typeface="Arial"/>
                        </a:rPr>
                        <a:t>681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25"/>
                        </a:spcBef>
                      </a:pPr>
                      <a:r>
                        <a:rPr sz="800" spc="-5" dirty="0">
                          <a:latin typeface="Arial"/>
                          <a:cs typeface="Arial"/>
                        </a:rPr>
                        <a:t>684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25"/>
                        </a:spcBef>
                      </a:pPr>
                      <a:r>
                        <a:rPr sz="800" spc="-5" dirty="0">
                          <a:latin typeface="Arial"/>
                          <a:cs typeface="Arial"/>
                        </a:rPr>
                        <a:t>696</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24"/>
                  </a:ext>
                </a:extLst>
              </a:tr>
              <a:tr h="15697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(4)</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1999</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2065" algn="ctr">
                        <a:lnSpc>
                          <a:spcPct val="100000"/>
                        </a:lnSpc>
                        <a:spcBef>
                          <a:spcPts val="135"/>
                        </a:spcBef>
                      </a:pPr>
                      <a:r>
                        <a:rPr sz="800" spc="-5" dirty="0">
                          <a:latin typeface="Arial"/>
                          <a:cs typeface="Arial"/>
                        </a:rPr>
                        <a:t>1966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5255">
                        <a:lnSpc>
                          <a:spcPct val="100000"/>
                        </a:lnSpc>
                        <a:spcBef>
                          <a:spcPts val="135"/>
                        </a:spcBef>
                      </a:pPr>
                      <a:r>
                        <a:rPr sz="800" spc="-5" dirty="0">
                          <a:latin typeface="Arial"/>
                          <a:cs typeface="Arial"/>
                        </a:rPr>
                        <a:t>1933</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4604" algn="ctr">
                        <a:lnSpc>
                          <a:spcPct val="100000"/>
                        </a:lnSpc>
                        <a:spcBef>
                          <a:spcPts val="135"/>
                        </a:spcBef>
                      </a:pPr>
                      <a:r>
                        <a:rPr sz="800" spc="-5" dirty="0">
                          <a:latin typeface="Arial"/>
                          <a:cs typeface="Arial"/>
                        </a:rPr>
                        <a:t>1915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11125" algn="r">
                        <a:lnSpc>
                          <a:spcPct val="100000"/>
                        </a:lnSpc>
                        <a:spcBef>
                          <a:spcPts val="135"/>
                        </a:spcBef>
                      </a:pPr>
                      <a:r>
                        <a:rPr sz="800" spc="-5" dirty="0">
                          <a:latin typeface="Arial"/>
                          <a:cs typeface="Arial"/>
                        </a:rPr>
                        <a:t>1875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35"/>
                        </a:spcBef>
                      </a:pPr>
                      <a:r>
                        <a:rPr sz="800" spc="-5" dirty="0">
                          <a:latin typeface="Arial"/>
                          <a:cs typeface="Arial"/>
                        </a:rPr>
                        <a:t>1819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11125" algn="r">
                        <a:lnSpc>
                          <a:spcPct val="100000"/>
                        </a:lnSpc>
                        <a:spcBef>
                          <a:spcPts val="135"/>
                        </a:spcBef>
                      </a:pPr>
                      <a:r>
                        <a:rPr sz="800" spc="-5" dirty="0">
                          <a:latin typeface="Arial"/>
                          <a:cs typeface="Arial"/>
                        </a:rPr>
                        <a:t>1775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1713</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1672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1582</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25"/>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510</a:t>
                      </a:r>
                      <a:endParaRPr sz="800">
                        <a:latin typeface="Arial"/>
                        <a:cs typeface="Arial"/>
                      </a:endParaRPr>
                    </a:p>
                  </a:txBody>
                  <a:tcPr marL="0" marR="0" marT="15240"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0160" algn="ctr">
                        <a:lnSpc>
                          <a:spcPct val="100000"/>
                        </a:lnSpc>
                        <a:spcBef>
                          <a:spcPts val="120"/>
                        </a:spcBef>
                      </a:pPr>
                      <a:r>
                        <a:rPr sz="800" spc="-5" dirty="0">
                          <a:latin typeface="Arial"/>
                          <a:cs typeface="Arial"/>
                        </a:rPr>
                        <a:t>520</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20"/>
                        </a:spcBef>
                      </a:pPr>
                      <a:r>
                        <a:rPr sz="800" spc="-5" dirty="0">
                          <a:latin typeface="Arial"/>
                          <a:cs typeface="Arial"/>
                        </a:rPr>
                        <a:t>529</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335" algn="ctr">
                        <a:lnSpc>
                          <a:spcPct val="100000"/>
                        </a:lnSpc>
                        <a:spcBef>
                          <a:spcPts val="120"/>
                        </a:spcBef>
                      </a:pPr>
                      <a:r>
                        <a:rPr sz="800" spc="-5" dirty="0">
                          <a:latin typeface="Arial"/>
                          <a:cs typeface="Arial"/>
                        </a:rPr>
                        <a:t>536</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39700" algn="r">
                        <a:lnSpc>
                          <a:spcPct val="100000"/>
                        </a:lnSpc>
                        <a:spcBef>
                          <a:spcPts val="120"/>
                        </a:spcBef>
                      </a:pPr>
                      <a:r>
                        <a:rPr sz="800" spc="-5" dirty="0">
                          <a:latin typeface="Arial"/>
                          <a:cs typeface="Arial"/>
                        </a:rPr>
                        <a:t>540</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4604" algn="ctr">
                        <a:lnSpc>
                          <a:spcPct val="100000"/>
                        </a:lnSpc>
                        <a:spcBef>
                          <a:spcPts val="120"/>
                        </a:spcBef>
                      </a:pPr>
                      <a:r>
                        <a:rPr sz="800" spc="-5" dirty="0">
                          <a:latin typeface="Arial"/>
                          <a:cs typeface="Arial"/>
                        </a:rPr>
                        <a:t>551</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39700" algn="r">
                        <a:lnSpc>
                          <a:spcPct val="100000"/>
                        </a:lnSpc>
                        <a:spcBef>
                          <a:spcPts val="120"/>
                        </a:spcBef>
                      </a:pPr>
                      <a:r>
                        <a:rPr sz="800" spc="-5" dirty="0">
                          <a:latin typeface="Arial"/>
                          <a:cs typeface="Arial"/>
                        </a:rPr>
                        <a:t>555</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567</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0"/>
                        </a:spcBef>
                      </a:pPr>
                      <a:r>
                        <a:rPr sz="800" spc="-5" dirty="0">
                          <a:latin typeface="Arial"/>
                          <a:cs typeface="Arial"/>
                        </a:rPr>
                        <a:t>571</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0"/>
                        </a:spcBef>
                      </a:pPr>
                      <a:r>
                        <a:rPr sz="800" spc="-5" dirty="0">
                          <a:latin typeface="Arial"/>
                          <a:cs typeface="Arial"/>
                        </a:rPr>
                        <a:t>588</a:t>
                      </a:r>
                      <a:endParaRPr sz="800">
                        <a:latin typeface="Arial"/>
                        <a:cs typeface="Arial"/>
                      </a:endParaRPr>
                    </a:p>
                  </a:txBody>
                  <a:tcPr marL="0" marR="0" marT="1524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26"/>
                  </a:ext>
                </a:extLst>
              </a:tr>
              <a:tr h="156971">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97155">
                        <a:lnSpc>
                          <a:spcPct val="100000"/>
                        </a:lnSpc>
                        <a:spcBef>
                          <a:spcPts val="254"/>
                        </a:spcBef>
                      </a:pPr>
                      <a:r>
                        <a:rPr sz="800" b="1" spc="-15" dirty="0">
                          <a:latin typeface="Arial"/>
                          <a:cs typeface="Arial"/>
                        </a:rPr>
                        <a:t>T</a:t>
                      </a:r>
                      <a:r>
                        <a:rPr sz="800" b="1" spc="-5" dirty="0">
                          <a:latin typeface="Arial"/>
                          <a:cs typeface="Arial"/>
                        </a:rPr>
                        <a:t>a</a:t>
                      </a:r>
                      <a:r>
                        <a:rPr sz="800" b="1" dirty="0">
                          <a:latin typeface="Arial"/>
                          <a:cs typeface="Arial"/>
                        </a:rPr>
                        <a:t>p</a:t>
                      </a:r>
                      <a:r>
                        <a:rPr sz="800" b="1" spc="-20" dirty="0">
                          <a:latin typeface="Arial"/>
                          <a:cs typeface="Arial"/>
                        </a:rPr>
                        <a:t> </a:t>
                      </a:r>
                      <a:r>
                        <a:rPr sz="800" b="1" spc="-5" dirty="0">
                          <a:latin typeface="Arial"/>
                          <a:cs typeface="Arial"/>
                        </a:rPr>
                        <a:t>(3)</a:t>
                      </a:r>
                      <a:r>
                        <a:rPr sz="800" b="1" dirty="0">
                          <a:latin typeface="Arial"/>
                          <a:cs typeface="Arial"/>
                        </a:rPr>
                        <a:t>-</a:t>
                      </a:r>
                      <a:endParaRPr sz="800">
                        <a:latin typeface="Arial"/>
                        <a:cs typeface="Arial"/>
                      </a:endParaRPr>
                    </a:p>
                    <a:p>
                      <a:pPr marL="112395">
                        <a:lnSpc>
                          <a:spcPct val="100000"/>
                        </a:lnSpc>
                      </a:pPr>
                      <a:r>
                        <a:rPr sz="800" b="1" dirty="0">
                          <a:latin typeface="Arial"/>
                          <a:cs typeface="Arial"/>
                        </a:rPr>
                        <a:t>factory</a:t>
                      </a:r>
                      <a:endParaRPr sz="800">
                        <a:latin typeface="Arial"/>
                        <a:cs typeface="Arial"/>
                      </a:endParaRPr>
                    </a:p>
                  </a:txBody>
                  <a:tcPr marL="0" marR="0" marT="3238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1788</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35"/>
                        </a:spcBef>
                      </a:pPr>
                      <a:r>
                        <a:rPr sz="800" spc="-5" dirty="0">
                          <a:latin typeface="Arial"/>
                          <a:cs typeface="Arial"/>
                        </a:rPr>
                        <a:t>1746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1714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1695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1660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1606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1565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1499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1452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1355</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27"/>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3238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35"/>
                        </a:spcBef>
                      </a:pPr>
                      <a:r>
                        <a:rPr sz="800" spc="-5" dirty="0">
                          <a:latin typeface="Arial"/>
                          <a:cs typeface="Arial"/>
                        </a:rPr>
                        <a:t>367</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35"/>
                        </a:spcBef>
                      </a:pPr>
                      <a:r>
                        <a:rPr sz="800" spc="-5" dirty="0">
                          <a:latin typeface="Arial"/>
                          <a:cs typeface="Arial"/>
                        </a:rPr>
                        <a:t>374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35"/>
                        </a:spcBef>
                      </a:pPr>
                      <a:r>
                        <a:rPr sz="800" spc="-5" dirty="0">
                          <a:latin typeface="Arial"/>
                          <a:cs typeface="Arial"/>
                        </a:rPr>
                        <a:t>389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35"/>
                        </a:spcBef>
                      </a:pPr>
                      <a:r>
                        <a:rPr sz="800" spc="-5" dirty="0">
                          <a:latin typeface="Arial"/>
                          <a:cs typeface="Arial"/>
                        </a:rPr>
                        <a:t>393</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35"/>
                        </a:spcBef>
                      </a:pPr>
                      <a:r>
                        <a:rPr sz="800" spc="-5" dirty="0">
                          <a:latin typeface="Arial"/>
                          <a:cs typeface="Arial"/>
                        </a:rPr>
                        <a:t>404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422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35"/>
                        </a:spcBef>
                      </a:pPr>
                      <a:r>
                        <a:rPr sz="800" spc="-5" dirty="0">
                          <a:latin typeface="Arial"/>
                          <a:cs typeface="Arial"/>
                        </a:rPr>
                        <a:t>429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35"/>
                        </a:spcBef>
                      </a:pPr>
                      <a:r>
                        <a:rPr sz="800" spc="-5" dirty="0">
                          <a:latin typeface="Arial"/>
                          <a:cs typeface="Arial"/>
                        </a:rPr>
                        <a:t>440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449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35"/>
                        </a:spcBef>
                      </a:pPr>
                      <a:r>
                        <a:rPr sz="800" spc="-5" dirty="0">
                          <a:latin typeface="Arial"/>
                          <a:cs typeface="Arial"/>
                        </a:rPr>
                        <a:t>458</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28"/>
                  </a:ext>
                </a:extLst>
              </a:tr>
              <a:tr h="156965">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(2)</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1633</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35"/>
                        </a:spcBef>
                      </a:pPr>
                      <a:r>
                        <a:rPr sz="800" spc="-5" dirty="0">
                          <a:latin typeface="Arial"/>
                          <a:cs typeface="Arial"/>
                        </a:rPr>
                        <a:t>1596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1564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1554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1514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1467</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1424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1342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1290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1231</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29"/>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292</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5"/>
                        </a:spcBef>
                      </a:pPr>
                      <a:r>
                        <a:rPr sz="800" spc="-5" dirty="0">
                          <a:latin typeface="Arial"/>
                          <a:cs typeface="Arial"/>
                        </a:rPr>
                        <a:t>300</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5"/>
                        </a:spcBef>
                      </a:pPr>
                      <a:r>
                        <a:rPr sz="800" spc="-5" dirty="0">
                          <a:latin typeface="Arial"/>
                          <a:cs typeface="Arial"/>
                        </a:rPr>
                        <a:t>311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318</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329</a:t>
                      </a:r>
                      <a:endParaRPr sz="800" dirty="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5"/>
                        </a:spcBef>
                      </a:pPr>
                      <a:r>
                        <a:rPr sz="800" spc="-5" dirty="0">
                          <a:latin typeface="Arial"/>
                          <a:cs typeface="Arial"/>
                        </a:rPr>
                        <a:t>343</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354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376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5"/>
                        </a:spcBef>
                      </a:pPr>
                      <a:r>
                        <a:rPr sz="800" spc="-5" dirty="0">
                          <a:latin typeface="Arial"/>
                          <a:cs typeface="Arial"/>
                        </a:rPr>
                        <a:t>382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5"/>
                        </a:spcBef>
                      </a:pPr>
                      <a:r>
                        <a:rPr sz="800" spc="-5" dirty="0">
                          <a:latin typeface="Arial"/>
                          <a:cs typeface="Arial"/>
                        </a:rPr>
                        <a:t>391</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30"/>
                  </a:ext>
                </a:extLst>
              </a:tr>
              <a:tr h="15697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(1)</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3810" algn="ctr">
                        <a:lnSpc>
                          <a:spcPct val="100000"/>
                        </a:lnSpc>
                        <a:spcBef>
                          <a:spcPts val="135"/>
                        </a:spcBef>
                      </a:pPr>
                      <a:r>
                        <a:rPr sz="800" b="1" spc="-10" dirty="0">
                          <a:latin typeface="Arial"/>
                          <a:cs typeface="Arial"/>
                        </a:rPr>
                        <a:t>SCFM</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1504</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35"/>
                        </a:spcBef>
                      </a:pPr>
                      <a:r>
                        <a:rPr sz="800" spc="-5" dirty="0">
                          <a:latin typeface="Arial"/>
                          <a:cs typeface="Arial"/>
                        </a:rPr>
                        <a:t>1468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1428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1408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1362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1298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1244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1182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7780" algn="ctr">
                        <a:lnSpc>
                          <a:spcPct val="100000"/>
                        </a:lnSpc>
                        <a:spcBef>
                          <a:spcPts val="135"/>
                        </a:spcBef>
                      </a:pPr>
                      <a:r>
                        <a:rPr sz="800" spc="-5" dirty="0">
                          <a:latin typeface="Arial"/>
                          <a:cs typeface="Arial"/>
                        </a:rPr>
                        <a:t>1160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5255">
                        <a:lnSpc>
                          <a:spcPct val="100000"/>
                        </a:lnSpc>
                        <a:spcBef>
                          <a:spcPts val="135"/>
                        </a:spcBef>
                      </a:pPr>
                      <a:r>
                        <a:rPr sz="800" spc="-5" dirty="0">
                          <a:latin typeface="Arial"/>
                          <a:cs typeface="Arial"/>
                        </a:rPr>
                        <a:t>1081</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31"/>
                  </a:ext>
                </a:extLst>
              </a:tr>
              <a:tr h="158502">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12700">
                      <a:solidFill>
                        <a:srgbClr val="000000"/>
                      </a:solidFill>
                      <a:prstDash val="solid"/>
                    </a:lnB>
                  </a:tcPr>
                </a:tc>
                <a:tc>
                  <a:txBody>
                    <a:bodyPr/>
                    <a:lstStyle/>
                    <a:p>
                      <a:pPr marL="13335" algn="ctr">
                        <a:lnSpc>
                          <a:spcPct val="100000"/>
                        </a:lnSpc>
                        <a:spcBef>
                          <a:spcPts val="125"/>
                        </a:spcBef>
                      </a:pPr>
                      <a:r>
                        <a:rPr sz="800" spc="-5" dirty="0">
                          <a:latin typeface="Arial"/>
                          <a:cs typeface="Arial"/>
                        </a:rPr>
                        <a:t>228</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5"/>
                        </a:spcBef>
                      </a:pPr>
                      <a:r>
                        <a:rPr sz="800" spc="-5" dirty="0">
                          <a:latin typeface="Arial"/>
                          <a:cs typeface="Arial"/>
                        </a:rPr>
                        <a:t>242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5"/>
                        </a:spcBef>
                      </a:pPr>
                      <a:r>
                        <a:rPr sz="800" spc="-5" dirty="0">
                          <a:latin typeface="Arial"/>
                          <a:cs typeface="Arial"/>
                        </a:rPr>
                        <a:t>250</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255</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264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5"/>
                        </a:spcBef>
                      </a:pPr>
                      <a:r>
                        <a:rPr sz="800" spc="-5" dirty="0">
                          <a:latin typeface="Arial"/>
                          <a:cs typeface="Arial"/>
                        </a:rPr>
                        <a:t>279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291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309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25"/>
                        </a:spcBef>
                      </a:pPr>
                      <a:r>
                        <a:rPr sz="800" spc="-5" dirty="0">
                          <a:latin typeface="Arial"/>
                          <a:cs typeface="Arial"/>
                        </a:rPr>
                        <a:t>318</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25"/>
                        </a:spcBef>
                      </a:pPr>
                      <a:r>
                        <a:rPr sz="800" spc="-5" dirty="0">
                          <a:latin typeface="Arial"/>
                          <a:cs typeface="Arial"/>
                        </a:rPr>
                        <a:t>327</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32"/>
                  </a:ext>
                </a:extLst>
              </a:tr>
              <a:tr h="153917">
                <a:tc rowSpan="10">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300">
                        <a:latin typeface="Times New Roman"/>
                        <a:cs typeface="Times New Roman"/>
                      </a:endParaRPr>
                    </a:p>
                    <a:p>
                      <a:pPr marL="8890" algn="ctr">
                        <a:lnSpc>
                          <a:spcPct val="100000"/>
                        </a:lnSpc>
                        <a:spcBef>
                          <a:spcPts val="5"/>
                        </a:spcBef>
                      </a:pPr>
                      <a:r>
                        <a:rPr sz="800" b="1" spc="-5" dirty="0">
                          <a:latin typeface="Arial"/>
                          <a:cs typeface="Arial"/>
                        </a:rPr>
                        <a:t>60</a:t>
                      </a:r>
                      <a:endParaRPr sz="800">
                        <a:latin typeface="Arial"/>
                        <a:cs typeface="Arial"/>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3664">
                        <a:lnSpc>
                          <a:spcPct val="100000"/>
                        </a:lnSpc>
                        <a:spcBef>
                          <a:spcPts val="710"/>
                        </a:spcBef>
                      </a:pPr>
                      <a:r>
                        <a:rPr sz="800" b="1" spc="-5" dirty="0">
                          <a:latin typeface="Arial"/>
                          <a:cs typeface="Arial"/>
                        </a:rPr>
                        <a:t>Tap</a:t>
                      </a:r>
                      <a:r>
                        <a:rPr sz="800" b="1" spc="-20" dirty="0">
                          <a:latin typeface="Arial"/>
                          <a:cs typeface="Arial"/>
                        </a:rPr>
                        <a:t> </a:t>
                      </a:r>
                      <a:r>
                        <a:rPr sz="800" b="1" spc="-5" dirty="0">
                          <a:latin typeface="Arial"/>
                          <a:cs typeface="Arial"/>
                        </a:rPr>
                        <a:t>(5)</a:t>
                      </a:r>
                      <a:endParaRPr sz="800">
                        <a:latin typeface="Arial"/>
                        <a:cs typeface="Arial"/>
                      </a:endParaRPr>
                    </a:p>
                  </a:txBody>
                  <a:tcPr marL="0" marR="0" marT="901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3810" algn="ctr">
                        <a:lnSpc>
                          <a:spcPct val="100000"/>
                        </a:lnSpc>
                        <a:spcBef>
                          <a:spcPts val="100"/>
                        </a:spcBef>
                      </a:pPr>
                      <a:r>
                        <a:rPr sz="800" b="1" spc="-10" dirty="0">
                          <a:latin typeface="Arial"/>
                          <a:cs typeface="Arial"/>
                        </a:rPr>
                        <a:t>SCFM</a:t>
                      </a:r>
                      <a:endParaRPr sz="800">
                        <a:latin typeface="Arial"/>
                        <a:cs typeface="Arial"/>
                      </a:endParaRPr>
                    </a:p>
                  </a:txBody>
                  <a:tcPr marL="0" marR="0" marT="12700" marB="0">
                    <a:lnL w="6350">
                      <a:solidFill>
                        <a:srgbClr val="000000"/>
                      </a:solidFill>
                      <a:prstDash val="solid"/>
                    </a:lnL>
                    <a:lnR w="12700">
                      <a:solidFill>
                        <a:srgbClr val="000000"/>
                      </a:solidFill>
                      <a:prstDash val="solid"/>
                    </a:lnR>
                    <a:lnT w="12700">
                      <a:solidFill>
                        <a:srgbClr val="000000"/>
                      </a:solidFill>
                      <a:prstDash val="solid"/>
                    </a:lnT>
                    <a:lnB w="6350">
                      <a:solidFill>
                        <a:srgbClr val="000000"/>
                      </a:solidFill>
                      <a:prstDash val="solid"/>
                    </a:lnB>
                  </a:tcPr>
                </a:tc>
                <a:tc>
                  <a:txBody>
                    <a:bodyPr/>
                    <a:lstStyle/>
                    <a:p>
                      <a:pPr marL="14604" algn="ctr">
                        <a:lnSpc>
                          <a:spcPct val="100000"/>
                        </a:lnSpc>
                        <a:spcBef>
                          <a:spcPts val="110"/>
                        </a:spcBef>
                      </a:pPr>
                      <a:r>
                        <a:rPr sz="800" spc="-5" dirty="0">
                          <a:latin typeface="Arial"/>
                          <a:cs typeface="Arial"/>
                        </a:rPr>
                        <a:t>2144</a:t>
                      </a:r>
                      <a:endParaRPr sz="800">
                        <a:latin typeface="Arial"/>
                        <a:cs typeface="Arial"/>
                      </a:endParaRPr>
                    </a:p>
                  </a:txBody>
                  <a:tcPr marL="0" marR="0" marT="13970"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10"/>
                        </a:spcBef>
                      </a:pPr>
                      <a:r>
                        <a:rPr sz="800" spc="-5" dirty="0">
                          <a:latin typeface="Arial"/>
                          <a:cs typeface="Arial"/>
                        </a:rPr>
                        <a:t>2106</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10"/>
                        </a:spcBef>
                      </a:pPr>
                      <a:r>
                        <a:rPr sz="800" spc="-5" dirty="0">
                          <a:latin typeface="Arial"/>
                          <a:cs typeface="Arial"/>
                        </a:rPr>
                        <a:t>2072</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10"/>
                        </a:spcBef>
                      </a:pPr>
                      <a:r>
                        <a:rPr sz="800" spc="-5" dirty="0">
                          <a:latin typeface="Arial"/>
                          <a:cs typeface="Arial"/>
                        </a:rPr>
                        <a:t>2052</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10"/>
                        </a:spcBef>
                      </a:pPr>
                      <a:r>
                        <a:rPr sz="800" spc="-5" dirty="0">
                          <a:latin typeface="Arial"/>
                          <a:cs typeface="Arial"/>
                        </a:rPr>
                        <a:t>2015</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10"/>
                        </a:spcBef>
                      </a:pPr>
                      <a:r>
                        <a:rPr sz="800" spc="-5" dirty="0">
                          <a:latin typeface="Arial"/>
                          <a:cs typeface="Arial"/>
                        </a:rPr>
                        <a:t>1962</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10"/>
                        </a:spcBef>
                      </a:pPr>
                      <a:r>
                        <a:rPr sz="800" spc="-5" dirty="0">
                          <a:latin typeface="Arial"/>
                          <a:cs typeface="Arial"/>
                        </a:rPr>
                        <a:t>1924</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10"/>
                        </a:spcBef>
                      </a:pPr>
                      <a:r>
                        <a:rPr sz="800" spc="-5" dirty="0">
                          <a:latin typeface="Arial"/>
                          <a:cs typeface="Arial"/>
                        </a:rPr>
                        <a:t>1864</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10"/>
                        </a:spcBef>
                      </a:pPr>
                      <a:r>
                        <a:rPr sz="800" spc="-5" dirty="0">
                          <a:latin typeface="Arial"/>
                          <a:cs typeface="Arial"/>
                        </a:rPr>
                        <a:t>1823</a:t>
                      </a:r>
                      <a:endParaRPr sz="800">
                        <a:latin typeface="Arial"/>
                        <a:cs typeface="Arial"/>
                      </a:endParaRPr>
                    </a:p>
                  </a:txBody>
                  <a:tcPr marL="0" marR="0" marT="1397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10"/>
                        </a:spcBef>
                      </a:pPr>
                      <a:r>
                        <a:rPr sz="800" spc="-5" dirty="0">
                          <a:latin typeface="Arial"/>
                          <a:cs typeface="Arial"/>
                        </a:rPr>
                        <a:t>1768</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33"/>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0170" marB="0">
                    <a:lnL w="6350">
                      <a:solidFill>
                        <a:srgbClr val="000000"/>
                      </a:solidFill>
                      <a:prstDash val="solid"/>
                    </a:lnL>
                    <a:lnR w="6350">
                      <a:solidFill>
                        <a:srgbClr val="000000"/>
                      </a:solidFill>
                      <a:prstDash val="solid"/>
                    </a:lnR>
                    <a:lnT w="1270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627</a:t>
                      </a:r>
                      <a:endParaRPr sz="800">
                        <a:latin typeface="Arial"/>
                        <a:cs typeface="Arial"/>
                      </a:endParaRPr>
                    </a:p>
                  </a:txBody>
                  <a:tcPr marL="0" marR="0" marT="15240"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0"/>
                        </a:spcBef>
                      </a:pPr>
                      <a:r>
                        <a:rPr sz="800" spc="-5" dirty="0">
                          <a:latin typeface="Arial"/>
                          <a:cs typeface="Arial"/>
                        </a:rPr>
                        <a:t>632</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0"/>
                        </a:spcBef>
                      </a:pPr>
                      <a:r>
                        <a:rPr sz="800" spc="-5" dirty="0">
                          <a:latin typeface="Arial"/>
                          <a:cs typeface="Arial"/>
                        </a:rPr>
                        <a:t>639</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643</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0"/>
                        </a:spcBef>
                      </a:pPr>
                      <a:r>
                        <a:rPr sz="800" spc="-5" dirty="0">
                          <a:latin typeface="Arial"/>
                          <a:cs typeface="Arial"/>
                        </a:rPr>
                        <a:t>649</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0"/>
                        </a:spcBef>
                      </a:pPr>
                      <a:r>
                        <a:rPr sz="800" spc="-5" dirty="0">
                          <a:latin typeface="Arial"/>
                          <a:cs typeface="Arial"/>
                        </a:rPr>
                        <a:t>661</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0"/>
                        </a:spcBef>
                      </a:pPr>
                      <a:r>
                        <a:rPr sz="800" spc="-5" dirty="0">
                          <a:latin typeface="Arial"/>
                          <a:cs typeface="Arial"/>
                        </a:rPr>
                        <a:t>670</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681</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0"/>
                        </a:spcBef>
                      </a:pPr>
                      <a:r>
                        <a:rPr sz="800" spc="-5" dirty="0">
                          <a:latin typeface="Arial"/>
                          <a:cs typeface="Arial"/>
                        </a:rPr>
                        <a:t>684</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0"/>
                        </a:spcBef>
                      </a:pPr>
                      <a:r>
                        <a:rPr sz="800" spc="-5" dirty="0">
                          <a:latin typeface="Arial"/>
                          <a:cs typeface="Arial"/>
                        </a:rPr>
                        <a:t>696</a:t>
                      </a:r>
                      <a:endParaRPr sz="800">
                        <a:latin typeface="Arial"/>
                        <a:cs typeface="Arial"/>
                      </a:endParaRPr>
                    </a:p>
                  </a:txBody>
                  <a:tcPr marL="0" marR="0" marT="1524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34"/>
                  </a:ext>
                </a:extLst>
              </a:tr>
              <a:tr h="156965">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(4)</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1999</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35"/>
                        </a:spcBef>
                      </a:pPr>
                      <a:r>
                        <a:rPr sz="800" spc="-5" dirty="0">
                          <a:latin typeface="Arial"/>
                          <a:cs typeface="Arial"/>
                        </a:rPr>
                        <a:t>1966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1933</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1915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1875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1819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1775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1713</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1672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1582</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35"/>
                  </a:ext>
                </a:extLst>
              </a:tr>
              <a:tr h="155447">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510</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5"/>
                        </a:spcBef>
                      </a:pPr>
                      <a:r>
                        <a:rPr sz="800" spc="-5" dirty="0">
                          <a:latin typeface="Arial"/>
                          <a:cs typeface="Arial"/>
                        </a:rPr>
                        <a:t>520</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5"/>
                        </a:spcBef>
                      </a:pPr>
                      <a:r>
                        <a:rPr sz="800" spc="-5" dirty="0">
                          <a:latin typeface="Arial"/>
                          <a:cs typeface="Arial"/>
                        </a:rPr>
                        <a:t>529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536</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540</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5"/>
                        </a:spcBef>
                      </a:pPr>
                      <a:r>
                        <a:rPr sz="800" spc="-5" dirty="0">
                          <a:latin typeface="Arial"/>
                          <a:cs typeface="Arial"/>
                        </a:rPr>
                        <a:t>551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555</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567</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25"/>
                        </a:spcBef>
                      </a:pPr>
                      <a:r>
                        <a:rPr sz="800" spc="-5" dirty="0">
                          <a:latin typeface="Arial"/>
                          <a:cs typeface="Arial"/>
                        </a:rPr>
                        <a:t>571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5"/>
                        </a:spcBef>
                      </a:pPr>
                      <a:r>
                        <a:rPr sz="800" spc="-5" dirty="0">
                          <a:latin typeface="Arial"/>
                          <a:cs typeface="Arial"/>
                        </a:rPr>
                        <a:t>588</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36"/>
                  </a:ext>
                </a:extLst>
              </a:tr>
              <a:tr h="15697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97155">
                        <a:lnSpc>
                          <a:spcPct val="100000"/>
                        </a:lnSpc>
                        <a:spcBef>
                          <a:spcPts val="254"/>
                        </a:spcBef>
                      </a:pPr>
                      <a:r>
                        <a:rPr sz="800" b="1" spc="-15" dirty="0">
                          <a:latin typeface="Arial"/>
                          <a:cs typeface="Arial"/>
                        </a:rPr>
                        <a:t>T</a:t>
                      </a:r>
                      <a:r>
                        <a:rPr sz="800" b="1" spc="-5" dirty="0">
                          <a:latin typeface="Arial"/>
                          <a:cs typeface="Arial"/>
                        </a:rPr>
                        <a:t>a</a:t>
                      </a:r>
                      <a:r>
                        <a:rPr sz="800" b="1" dirty="0">
                          <a:latin typeface="Arial"/>
                          <a:cs typeface="Arial"/>
                        </a:rPr>
                        <a:t>p</a:t>
                      </a:r>
                      <a:r>
                        <a:rPr sz="800" b="1" spc="-20" dirty="0">
                          <a:latin typeface="Arial"/>
                          <a:cs typeface="Arial"/>
                        </a:rPr>
                        <a:t> </a:t>
                      </a:r>
                      <a:r>
                        <a:rPr sz="800" b="1" spc="-5" dirty="0">
                          <a:latin typeface="Arial"/>
                          <a:cs typeface="Arial"/>
                        </a:rPr>
                        <a:t>(3)</a:t>
                      </a:r>
                      <a:r>
                        <a:rPr sz="800" b="1" dirty="0">
                          <a:latin typeface="Arial"/>
                          <a:cs typeface="Arial"/>
                        </a:rPr>
                        <a:t>-</a:t>
                      </a:r>
                      <a:endParaRPr sz="800">
                        <a:latin typeface="Arial"/>
                        <a:cs typeface="Arial"/>
                      </a:endParaRPr>
                    </a:p>
                    <a:p>
                      <a:pPr marL="112395">
                        <a:lnSpc>
                          <a:spcPct val="100000"/>
                        </a:lnSpc>
                      </a:pPr>
                      <a:r>
                        <a:rPr sz="800" b="1" dirty="0">
                          <a:latin typeface="Arial"/>
                          <a:cs typeface="Arial"/>
                        </a:rPr>
                        <a:t>factory</a:t>
                      </a:r>
                      <a:endParaRPr sz="800">
                        <a:latin typeface="Arial"/>
                        <a:cs typeface="Arial"/>
                      </a:endParaRPr>
                    </a:p>
                  </a:txBody>
                  <a:tcPr marL="0" marR="0" marT="3238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1788</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35"/>
                        </a:spcBef>
                      </a:pPr>
                      <a:r>
                        <a:rPr sz="800" spc="-5" dirty="0">
                          <a:latin typeface="Arial"/>
                          <a:cs typeface="Arial"/>
                        </a:rPr>
                        <a:t>1746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1714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1695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1660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1606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1565</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7780" algn="ctr">
                        <a:lnSpc>
                          <a:spcPct val="100000"/>
                        </a:lnSpc>
                        <a:spcBef>
                          <a:spcPts val="135"/>
                        </a:spcBef>
                      </a:pPr>
                      <a:r>
                        <a:rPr sz="800" spc="-5" dirty="0">
                          <a:latin typeface="Arial"/>
                          <a:cs typeface="Arial"/>
                        </a:rPr>
                        <a:t>1499</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7780" algn="ctr">
                        <a:lnSpc>
                          <a:spcPct val="100000"/>
                        </a:lnSpc>
                        <a:spcBef>
                          <a:spcPts val="135"/>
                        </a:spcBef>
                      </a:pPr>
                      <a:r>
                        <a:rPr sz="800" spc="-5" dirty="0">
                          <a:latin typeface="Arial"/>
                          <a:cs typeface="Arial"/>
                        </a:rPr>
                        <a:t>1452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5255">
                        <a:lnSpc>
                          <a:spcPct val="100000"/>
                        </a:lnSpc>
                        <a:spcBef>
                          <a:spcPts val="135"/>
                        </a:spcBef>
                      </a:pPr>
                      <a:r>
                        <a:rPr sz="800" spc="-5" dirty="0">
                          <a:latin typeface="Arial"/>
                          <a:cs typeface="Arial"/>
                        </a:rPr>
                        <a:t>1355</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37"/>
                  </a:ext>
                </a:extLst>
              </a:tr>
              <a:tr h="155447">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32384"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367</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5"/>
                        </a:spcBef>
                      </a:pPr>
                      <a:r>
                        <a:rPr sz="800" spc="-5" dirty="0">
                          <a:latin typeface="Arial"/>
                          <a:cs typeface="Arial"/>
                        </a:rPr>
                        <a:t>374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5"/>
                        </a:spcBef>
                      </a:pPr>
                      <a:r>
                        <a:rPr sz="800" spc="-5" dirty="0">
                          <a:latin typeface="Arial"/>
                          <a:cs typeface="Arial"/>
                        </a:rPr>
                        <a:t>389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393</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404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5"/>
                        </a:spcBef>
                      </a:pPr>
                      <a:r>
                        <a:rPr sz="800" spc="-5" dirty="0">
                          <a:latin typeface="Arial"/>
                          <a:cs typeface="Arial"/>
                        </a:rPr>
                        <a:t>422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5"/>
                        </a:spcBef>
                      </a:pPr>
                      <a:r>
                        <a:rPr sz="800" spc="-5" dirty="0">
                          <a:latin typeface="Arial"/>
                          <a:cs typeface="Arial"/>
                        </a:rPr>
                        <a:t>429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5"/>
                        </a:spcBef>
                      </a:pPr>
                      <a:r>
                        <a:rPr sz="800" spc="-5" dirty="0">
                          <a:latin typeface="Arial"/>
                          <a:cs typeface="Arial"/>
                        </a:rPr>
                        <a:t>440</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25"/>
                        </a:spcBef>
                      </a:pPr>
                      <a:r>
                        <a:rPr sz="800" spc="-5" dirty="0">
                          <a:latin typeface="Arial"/>
                          <a:cs typeface="Arial"/>
                        </a:rPr>
                        <a:t>449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25"/>
                        </a:spcBef>
                      </a:pPr>
                      <a:r>
                        <a:rPr sz="800" spc="-5" dirty="0">
                          <a:latin typeface="Arial"/>
                          <a:cs typeface="Arial"/>
                        </a:rPr>
                        <a:t>458</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38"/>
                  </a:ext>
                </a:extLst>
              </a:tr>
              <a:tr h="156972">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(2)</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810" algn="ctr">
                        <a:lnSpc>
                          <a:spcPct val="100000"/>
                        </a:lnSpc>
                        <a:spcBef>
                          <a:spcPts val="120"/>
                        </a:spcBef>
                      </a:pPr>
                      <a:r>
                        <a:rPr sz="800" b="1" spc="-10" dirty="0">
                          <a:latin typeface="Arial"/>
                          <a:cs typeface="Arial"/>
                        </a:rPr>
                        <a:t>SCFM</a:t>
                      </a:r>
                      <a:endParaRPr sz="800">
                        <a:latin typeface="Arial"/>
                        <a:cs typeface="Arial"/>
                      </a:endParaRPr>
                    </a:p>
                  </a:txBody>
                  <a:tcPr marL="0" marR="0" marT="1524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1633</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35"/>
                        </a:spcBef>
                      </a:pPr>
                      <a:r>
                        <a:rPr sz="800" spc="-5" dirty="0">
                          <a:latin typeface="Arial"/>
                          <a:cs typeface="Arial"/>
                        </a:rPr>
                        <a:t>1596</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5255">
                        <a:lnSpc>
                          <a:spcPct val="100000"/>
                        </a:lnSpc>
                        <a:spcBef>
                          <a:spcPts val="135"/>
                        </a:spcBef>
                      </a:pPr>
                      <a:r>
                        <a:rPr sz="800" spc="-5" dirty="0">
                          <a:latin typeface="Arial"/>
                          <a:cs typeface="Arial"/>
                        </a:rPr>
                        <a:t>1564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1554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11125" algn="r">
                        <a:lnSpc>
                          <a:spcPct val="100000"/>
                        </a:lnSpc>
                        <a:spcBef>
                          <a:spcPts val="135"/>
                        </a:spcBef>
                      </a:pPr>
                      <a:r>
                        <a:rPr sz="800" spc="-5" dirty="0">
                          <a:latin typeface="Arial"/>
                          <a:cs typeface="Arial"/>
                        </a:rPr>
                        <a:t>1514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510" algn="ctr">
                        <a:lnSpc>
                          <a:spcPct val="100000"/>
                        </a:lnSpc>
                        <a:spcBef>
                          <a:spcPts val="135"/>
                        </a:spcBef>
                      </a:pPr>
                      <a:r>
                        <a:rPr sz="800" spc="-5" dirty="0">
                          <a:latin typeface="Arial"/>
                          <a:cs typeface="Arial"/>
                        </a:rPr>
                        <a:t>1467</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11125" algn="r">
                        <a:lnSpc>
                          <a:spcPct val="100000"/>
                        </a:lnSpc>
                        <a:spcBef>
                          <a:spcPts val="135"/>
                        </a:spcBef>
                      </a:pPr>
                      <a:r>
                        <a:rPr sz="800" spc="-5" dirty="0">
                          <a:latin typeface="Arial"/>
                          <a:cs typeface="Arial"/>
                        </a:rPr>
                        <a:t>1424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7780" algn="ctr">
                        <a:lnSpc>
                          <a:spcPct val="100000"/>
                        </a:lnSpc>
                        <a:spcBef>
                          <a:spcPts val="135"/>
                        </a:spcBef>
                      </a:pPr>
                      <a:r>
                        <a:rPr sz="800" spc="-5" dirty="0">
                          <a:latin typeface="Arial"/>
                          <a:cs typeface="Arial"/>
                        </a:rPr>
                        <a:t>1342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7780" algn="ctr">
                        <a:lnSpc>
                          <a:spcPct val="100000"/>
                        </a:lnSpc>
                        <a:spcBef>
                          <a:spcPts val="135"/>
                        </a:spcBef>
                      </a:pPr>
                      <a:r>
                        <a:rPr sz="800" spc="-5" dirty="0">
                          <a:latin typeface="Arial"/>
                          <a:cs typeface="Arial"/>
                        </a:rPr>
                        <a:t>1290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5255">
                        <a:lnSpc>
                          <a:spcPct val="100000"/>
                        </a:lnSpc>
                        <a:spcBef>
                          <a:spcPts val="135"/>
                        </a:spcBef>
                      </a:pPr>
                      <a:r>
                        <a:rPr sz="800" spc="-5" dirty="0">
                          <a:latin typeface="Arial"/>
                          <a:cs typeface="Arial"/>
                        </a:rPr>
                        <a:t>1231</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39"/>
                  </a:ext>
                </a:extLst>
              </a:tr>
              <a:tr h="155448">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292</a:t>
                      </a:r>
                      <a:endParaRPr sz="800">
                        <a:latin typeface="Arial"/>
                        <a:cs typeface="Arial"/>
                      </a:endParaRPr>
                    </a:p>
                  </a:txBody>
                  <a:tcPr marL="0" marR="0" marT="15240"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0160" algn="ctr">
                        <a:lnSpc>
                          <a:spcPct val="100000"/>
                        </a:lnSpc>
                        <a:spcBef>
                          <a:spcPts val="120"/>
                        </a:spcBef>
                      </a:pPr>
                      <a:r>
                        <a:rPr sz="800" spc="-5" dirty="0">
                          <a:latin typeface="Arial"/>
                          <a:cs typeface="Arial"/>
                        </a:rPr>
                        <a:t>300</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62560">
                        <a:lnSpc>
                          <a:spcPct val="100000"/>
                        </a:lnSpc>
                        <a:spcBef>
                          <a:spcPts val="120"/>
                        </a:spcBef>
                      </a:pPr>
                      <a:r>
                        <a:rPr sz="800" spc="-5" dirty="0">
                          <a:latin typeface="Arial"/>
                          <a:cs typeface="Arial"/>
                        </a:rPr>
                        <a:t>311</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3335" algn="ctr">
                        <a:lnSpc>
                          <a:spcPct val="100000"/>
                        </a:lnSpc>
                        <a:spcBef>
                          <a:spcPts val="120"/>
                        </a:spcBef>
                      </a:pPr>
                      <a:r>
                        <a:rPr sz="800" spc="-5" dirty="0">
                          <a:latin typeface="Arial"/>
                          <a:cs typeface="Arial"/>
                        </a:rPr>
                        <a:t>318</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R="139700" algn="r">
                        <a:lnSpc>
                          <a:spcPct val="100000"/>
                        </a:lnSpc>
                        <a:spcBef>
                          <a:spcPts val="120"/>
                        </a:spcBef>
                      </a:pPr>
                      <a:r>
                        <a:rPr sz="800" spc="-5" dirty="0">
                          <a:latin typeface="Arial"/>
                          <a:cs typeface="Arial"/>
                        </a:rPr>
                        <a:t>329</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20"/>
                        </a:spcBef>
                      </a:pPr>
                      <a:r>
                        <a:rPr sz="800" spc="-5" dirty="0">
                          <a:latin typeface="Arial"/>
                          <a:cs typeface="Arial"/>
                        </a:rPr>
                        <a:t>343</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39700" algn="r">
                        <a:lnSpc>
                          <a:spcPct val="100000"/>
                        </a:lnSpc>
                        <a:spcBef>
                          <a:spcPts val="120"/>
                        </a:spcBef>
                      </a:pPr>
                      <a:r>
                        <a:rPr sz="800" spc="-5" dirty="0">
                          <a:latin typeface="Arial"/>
                          <a:cs typeface="Arial"/>
                        </a:rPr>
                        <a:t>354</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335" algn="ctr">
                        <a:lnSpc>
                          <a:spcPct val="100000"/>
                        </a:lnSpc>
                        <a:spcBef>
                          <a:spcPts val="120"/>
                        </a:spcBef>
                      </a:pPr>
                      <a:r>
                        <a:rPr sz="800" spc="-5" dirty="0">
                          <a:latin typeface="Arial"/>
                          <a:cs typeface="Arial"/>
                        </a:rPr>
                        <a:t>376</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20"/>
                        </a:spcBef>
                      </a:pPr>
                      <a:r>
                        <a:rPr sz="800" spc="-5" dirty="0">
                          <a:latin typeface="Arial"/>
                          <a:cs typeface="Arial"/>
                        </a:rPr>
                        <a:t>382</a:t>
                      </a:r>
                      <a:endParaRPr sz="8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2560">
                        <a:lnSpc>
                          <a:spcPct val="100000"/>
                        </a:lnSpc>
                        <a:spcBef>
                          <a:spcPts val="120"/>
                        </a:spcBef>
                      </a:pPr>
                      <a:r>
                        <a:rPr sz="800" spc="-5" dirty="0">
                          <a:latin typeface="Arial"/>
                          <a:cs typeface="Arial"/>
                        </a:rPr>
                        <a:t>391</a:t>
                      </a:r>
                      <a:endParaRPr sz="800">
                        <a:latin typeface="Arial"/>
                        <a:cs typeface="Arial"/>
                      </a:endParaRPr>
                    </a:p>
                  </a:txBody>
                  <a:tcPr marL="0" marR="0" marT="15240"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40"/>
                  </a:ext>
                </a:extLst>
              </a:tr>
              <a:tr h="156965">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rowSpan="2">
                  <a:txBody>
                    <a:bodyPr/>
                    <a:lstStyle/>
                    <a:p>
                      <a:pPr marL="114300">
                        <a:lnSpc>
                          <a:spcPct val="100000"/>
                        </a:lnSpc>
                        <a:spcBef>
                          <a:spcPts val="735"/>
                        </a:spcBef>
                      </a:pPr>
                      <a:r>
                        <a:rPr sz="800" b="1" spc="-5" dirty="0">
                          <a:latin typeface="Arial"/>
                          <a:cs typeface="Arial"/>
                        </a:rPr>
                        <a:t>Tap</a:t>
                      </a:r>
                      <a:r>
                        <a:rPr sz="800" b="1" spc="-20" dirty="0">
                          <a:latin typeface="Arial"/>
                          <a:cs typeface="Arial"/>
                        </a:rPr>
                        <a:t> </a:t>
                      </a:r>
                      <a:r>
                        <a:rPr sz="800" b="1" spc="-5" dirty="0">
                          <a:latin typeface="Arial"/>
                          <a:cs typeface="Arial"/>
                        </a:rPr>
                        <a:t>(1)</a:t>
                      </a:r>
                      <a:endParaRPr sz="800">
                        <a:latin typeface="Arial"/>
                        <a:cs typeface="Arial"/>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3810" algn="ctr">
                        <a:lnSpc>
                          <a:spcPct val="100000"/>
                        </a:lnSpc>
                        <a:spcBef>
                          <a:spcPts val="125"/>
                        </a:spcBef>
                      </a:pPr>
                      <a:r>
                        <a:rPr sz="800" b="1" spc="-10" dirty="0">
                          <a:latin typeface="Arial"/>
                          <a:cs typeface="Arial"/>
                        </a:rPr>
                        <a:t>SCFM</a:t>
                      </a:r>
                      <a:endParaRPr sz="80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tcPr>
                </a:tc>
                <a:tc>
                  <a:txBody>
                    <a:bodyPr/>
                    <a:lstStyle/>
                    <a:p>
                      <a:pPr marL="14604" algn="ctr">
                        <a:lnSpc>
                          <a:spcPct val="100000"/>
                        </a:lnSpc>
                        <a:spcBef>
                          <a:spcPts val="135"/>
                        </a:spcBef>
                      </a:pPr>
                      <a:r>
                        <a:rPr sz="800" spc="-5" dirty="0">
                          <a:latin typeface="Arial"/>
                          <a:cs typeface="Arial"/>
                        </a:rPr>
                        <a:t>1504</a:t>
                      </a:r>
                      <a:endParaRPr sz="800">
                        <a:latin typeface="Arial"/>
                        <a:cs typeface="Arial"/>
                      </a:endParaRPr>
                    </a:p>
                  </a:txBody>
                  <a:tcPr marL="0" marR="0" marT="17145" marB="0">
                    <a:lnL w="1270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135"/>
                        </a:spcBef>
                      </a:pPr>
                      <a:r>
                        <a:rPr sz="800" spc="-5" dirty="0">
                          <a:latin typeface="Arial"/>
                          <a:cs typeface="Arial"/>
                        </a:rPr>
                        <a:t>1468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5255">
                        <a:lnSpc>
                          <a:spcPct val="100000"/>
                        </a:lnSpc>
                        <a:spcBef>
                          <a:spcPts val="135"/>
                        </a:spcBef>
                      </a:pPr>
                      <a:r>
                        <a:rPr sz="800" spc="-5" dirty="0">
                          <a:latin typeface="Arial"/>
                          <a:cs typeface="Arial"/>
                        </a:rPr>
                        <a:t>1428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4604" algn="ctr">
                        <a:lnSpc>
                          <a:spcPct val="100000"/>
                        </a:lnSpc>
                        <a:spcBef>
                          <a:spcPts val="135"/>
                        </a:spcBef>
                      </a:pPr>
                      <a:r>
                        <a:rPr sz="800" spc="-5" dirty="0">
                          <a:latin typeface="Arial"/>
                          <a:cs typeface="Arial"/>
                        </a:rPr>
                        <a:t>1408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11125" algn="r">
                        <a:lnSpc>
                          <a:spcPct val="100000"/>
                        </a:lnSpc>
                        <a:spcBef>
                          <a:spcPts val="135"/>
                        </a:spcBef>
                      </a:pPr>
                      <a:r>
                        <a:rPr sz="800" spc="-5" dirty="0">
                          <a:latin typeface="Arial"/>
                          <a:cs typeface="Arial"/>
                        </a:rPr>
                        <a:t>1362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6510" algn="ctr">
                        <a:lnSpc>
                          <a:spcPct val="100000"/>
                        </a:lnSpc>
                        <a:spcBef>
                          <a:spcPts val="135"/>
                        </a:spcBef>
                      </a:pPr>
                      <a:r>
                        <a:rPr sz="800" spc="-5" dirty="0">
                          <a:latin typeface="Arial"/>
                          <a:cs typeface="Arial"/>
                        </a:rPr>
                        <a:t>1298</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R="111125" algn="r">
                        <a:lnSpc>
                          <a:spcPct val="100000"/>
                        </a:lnSpc>
                        <a:spcBef>
                          <a:spcPts val="135"/>
                        </a:spcBef>
                      </a:pPr>
                      <a:r>
                        <a:rPr sz="800" spc="-5" dirty="0">
                          <a:latin typeface="Arial"/>
                          <a:cs typeface="Arial"/>
                        </a:rPr>
                        <a:t>1244</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7780" algn="ctr">
                        <a:lnSpc>
                          <a:spcPct val="100000"/>
                        </a:lnSpc>
                        <a:spcBef>
                          <a:spcPts val="135"/>
                        </a:spcBef>
                      </a:pPr>
                      <a:r>
                        <a:rPr sz="800" spc="-5" dirty="0">
                          <a:latin typeface="Arial"/>
                          <a:cs typeface="Arial"/>
                        </a:rPr>
                        <a:t>1182</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7780" algn="ctr">
                        <a:lnSpc>
                          <a:spcPct val="100000"/>
                        </a:lnSpc>
                        <a:spcBef>
                          <a:spcPts val="135"/>
                        </a:spcBef>
                      </a:pPr>
                      <a:r>
                        <a:rPr sz="800" spc="-5" dirty="0">
                          <a:latin typeface="Arial"/>
                          <a:cs typeface="Arial"/>
                        </a:rPr>
                        <a:t>1160</a:t>
                      </a:r>
                      <a:endParaRPr sz="800">
                        <a:latin typeface="Arial"/>
                        <a:cs typeface="Arial"/>
                      </a:endParaRPr>
                    </a:p>
                  </a:txBody>
                  <a:tcPr marL="0" marR="0" marT="171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A6A6A6"/>
                    </a:solidFill>
                  </a:tcPr>
                </a:tc>
                <a:tc>
                  <a:txBody>
                    <a:bodyPr/>
                    <a:lstStyle/>
                    <a:p>
                      <a:pPr marL="135255">
                        <a:lnSpc>
                          <a:spcPct val="100000"/>
                        </a:lnSpc>
                        <a:spcBef>
                          <a:spcPts val="135"/>
                        </a:spcBef>
                      </a:pPr>
                      <a:r>
                        <a:rPr sz="800" spc="-5" dirty="0">
                          <a:latin typeface="Arial"/>
                          <a:cs typeface="Arial"/>
                        </a:rPr>
                        <a:t>1081</a:t>
                      </a:r>
                      <a:endParaRPr sz="800">
                        <a:latin typeface="Arial"/>
                        <a:cs typeface="Arial"/>
                      </a:endParaRPr>
                    </a:p>
                  </a:txBody>
                  <a:tcPr marL="0" marR="0" marT="17145" marB="0">
                    <a:lnL w="6350">
                      <a:solidFill>
                        <a:srgbClr val="000000"/>
                      </a:solidFill>
                      <a:prstDash val="solid"/>
                    </a:lnL>
                    <a:lnR w="12700">
                      <a:solidFill>
                        <a:srgbClr val="000000"/>
                      </a:solidFill>
                      <a:prstDash val="solid"/>
                    </a:lnR>
                    <a:lnT w="6350">
                      <a:solidFill>
                        <a:srgbClr val="000000"/>
                      </a:solidFill>
                      <a:prstDash val="solid"/>
                    </a:lnT>
                    <a:lnB w="6350">
                      <a:solidFill>
                        <a:srgbClr val="000000"/>
                      </a:solidFill>
                      <a:prstDash val="solid"/>
                    </a:lnB>
                    <a:solidFill>
                      <a:srgbClr val="A6A6A6"/>
                    </a:solidFill>
                  </a:tcPr>
                </a:tc>
                <a:extLst>
                  <a:ext uri="{0D108BD9-81ED-4DB2-BD59-A6C34878D82A}">
                    <a16:rowId xmlns:a16="http://schemas.microsoft.com/office/drawing/2014/main" val="10041"/>
                  </a:ext>
                </a:extLst>
              </a:tr>
              <a:tr h="160032">
                <a:tc vMerge="1">
                  <a:txBody>
                    <a:bodyPr/>
                    <a:lstStyle/>
                    <a:p>
                      <a:endParaRPr/>
                    </a:p>
                  </a:txBody>
                  <a:tcPr marL="0" marR="0" marT="0" marB="0">
                    <a:lnL w="12700">
                      <a:solidFill>
                        <a:srgbClr val="000000"/>
                      </a:solidFill>
                      <a:prstDash val="solid"/>
                    </a:lnL>
                    <a:lnR w="635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9334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0160" algn="ctr">
                        <a:lnSpc>
                          <a:spcPct val="100000"/>
                        </a:lnSpc>
                        <a:spcBef>
                          <a:spcPts val="110"/>
                        </a:spcBef>
                      </a:pPr>
                      <a:r>
                        <a:rPr sz="800" b="1" spc="-5" dirty="0">
                          <a:latin typeface="Arial"/>
                          <a:cs typeface="Arial"/>
                        </a:rPr>
                        <a:t>Watts</a:t>
                      </a:r>
                      <a:endParaRPr sz="800">
                        <a:latin typeface="Arial"/>
                        <a:cs typeface="Arial"/>
                      </a:endParaRPr>
                    </a:p>
                  </a:txBody>
                  <a:tcPr marL="0" marR="0" marT="13970" marB="0">
                    <a:lnL w="6350">
                      <a:solidFill>
                        <a:srgbClr val="000000"/>
                      </a:solidFill>
                      <a:prstDash val="solid"/>
                    </a:lnL>
                    <a:lnR w="12700">
                      <a:solidFill>
                        <a:srgbClr val="000000"/>
                      </a:solidFill>
                      <a:prstDash val="solid"/>
                    </a:lnR>
                    <a:lnT w="6350">
                      <a:solidFill>
                        <a:srgbClr val="000000"/>
                      </a:solidFill>
                      <a:prstDash val="solid"/>
                    </a:lnT>
                    <a:lnB w="12700">
                      <a:solidFill>
                        <a:srgbClr val="000000"/>
                      </a:solidFill>
                      <a:prstDash val="solid"/>
                    </a:lnB>
                  </a:tcPr>
                </a:tc>
                <a:tc>
                  <a:txBody>
                    <a:bodyPr/>
                    <a:lstStyle/>
                    <a:p>
                      <a:pPr marL="13335" algn="ctr">
                        <a:lnSpc>
                          <a:spcPct val="100000"/>
                        </a:lnSpc>
                        <a:spcBef>
                          <a:spcPts val="125"/>
                        </a:spcBef>
                      </a:pPr>
                      <a:r>
                        <a:rPr sz="800" spc="-5" dirty="0">
                          <a:latin typeface="Arial"/>
                          <a:cs typeface="Arial"/>
                        </a:rPr>
                        <a:t>228</a:t>
                      </a:r>
                      <a:endParaRPr sz="800">
                        <a:latin typeface="Arial"/>
                        <a:cs typeface="Arial"/>
                      </a:endParaRPr>
                    </a:p>
                  </a:txBody>
                  <a:tcPr marL="0" marR="0" marT="15875" marB="0">
                    <a:lnL w="1270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tcPr>
                </a:tc>
                <a:tc>
                  <a:txBody>
                    <a:bodyPr/>
                    <a:lstStyle/>
                    <a:p>
                      <a:pPr marL="10160" algn="ctr">
                        <a:lnSpc>
                          <a:spcPct val="100000"/>
                        </a:lnSpc>
                        <a:spcBef>
                          <a:spcPts val="125"/>
                        </a:spcBef>
                      </a:pPr>
                      <a:r>
                        <a:rPr sz="800" spc="-5" dirty="0">
                          <a:latin typeface="Arial"/>
                          <a:cs typeface="Arial"/>
                        </a:rPr>
                        <a:t>242</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L="162560">
                        <a:lnSpc>
                          <a:spcPct val="100000"/>
                        </a:lnSpc>
                        <a:spcBef>
                          <a:spcPts val="125"/>
                        </a:spcBef>
                      </a:pPr>
                      <a:r>
                        <a:rPr sz="800" spc="-5" dirty="0">
                          <a:latin typeface="Arial"/>
                          <a:cs typeface="Arial"/>
                        </a:rPr>
                        <a:t>250</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L="13335" algn="ctr">
                        <a:lnSpc>
                          <a:spcPct val="100000"/>
                        </a:lnSpc>
                        <a:spcBef>
                          <a:spcPts val="125"/>
                        </a:spcBef>
                      </a:pPr>
                      <a:r>
                        <a:rPr sz="800" spc="-5" dirty="0">
                          <a:latin typeface="Arial"/>
                          <a:cs typeface="Arial"/>
                        </a:rPr>
                        <a:t>255</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R="139700" algn="r">
                        <a:lnSpc>
                          <a:spcPct val="100000"/>
                        </a:lnSpc>
                        <a:spcBef>
                          <a:spcPts val="125"/>
                        </a:spcBef>
                      </a:pPr>
                      <a:r>
                        <a:rPr sz="800" spc="-5" dirty="0">
                          <a:latin typeface="Arial"/>
                          <a:cs typeface="Arial"/>
                        </a:rPr>
                        <a:t>264</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L="14604" algn="ctr">
                        <a:lnSpc>
                          <a:spcPct val="100000"/>
                        </a:lnSpc>
                        <a:spcBef>
                          <a:spcPts val="125"/>
                        </a:spcBef>
                      </a:pPr>
                      <a:r>
                        <a:rPr sz="800" spc="-5" dirty="0">
                          <a:latin typeface="Arial"/>
                          <a:cs typeface="Arial"/>
                        </a:rPr>
                        <a:t>279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R="139700" algn="r">
                        <a:lnSpc>
                          <a:spcPct val="100000"/>
                        </a:lnSpc>
                        <a:spcBef>
                          <a:spcPts val="125"/>
                        </a:spcBef>
                      </a:pPr>
                      <a:r>
                        <a:rPr sz="800" spc="-5" dirty="0">
                          <a:latin typeface="Arial"/>
                          <a:cs typeface="Arial"/>
                        </a:rPr>
                        <a:t>291</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L="13335" algn="ctr">
                        <a:lnSpc>
                          <a:spcPct val="100000"/>
                        </a:lnSpc>
                        <a:spcBef>
                          <a:spcPts val="125"/>
                        </a:spcBef>
                      </a:pPr>
                      <a:r>
                        <a:rPr sz="800" spc="-5" dirty="0">
                          <a:latin typeface="Arial"/>
                          <a:cs typeface="Arial"/>
                        </a:rPr>
                        <a:t>309</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L="16510" algn="ctr">
                        <a:lnSpc>
                          <a:spcPct val="100000"/>
                        </a:lnSpc>
                        <a:spcBef>
                          <a:spcPts val="125"/>
                        </a:spcBef>
                      </a:pPr>
                      <a:r>
                        <a:rPr sz="800" spc="-5" dirty="0">
                          <a:latin typeface="Arial"/>
                          <a:cs typeface="Arial"/>
                        </a:rPr>
                        <a:t>318</a:t>
                      </a:r>
                      <a:endParaRPr sz="800">
                        <a:latin typeface="Arial"/>
                        <a:cs typeface="Arial"/>
                      </a:endParaRPr>
                    </a:p>
                  </a:txBody>
                  <a:tcPr marL="0" marR="0" marT="15875" marB="0">
                    <a:lnL w="6350">
                      <a:solidFill>
                        <a:srgbClr val="000000"/>
                      </a:solidFill>
                      <a:prstDash val="solid"/>
                    </a:lnL>
                    <a:lnR w="6350">
                      <a:solidFill>
                        <a:srgbClr val="000000"/>
                      </a:solidFill>
                      <a:prstDash val="solid"/>
                    </a:lnR>
                    <a:lnT w="6350">
                      <a:solidFill>
                        <a:srgbClr val="000000"/>
                      </a:solidFill>
                      <a:prstDash val="solid"/>
                    </a:lnT>
                    <a:lnB w="12700">
                      <a:solidFill>
                        <a:srgbClr val="000000"/>
                      </a:solidFill>
                      <a:prstDash val="solid"/>
                    </a:lnB>
                    <a:solidFill>
                      <a:srgbClr val="A6A6A6"/>
                    </a:solidFill>
                  </a:tcPr>
                </a:tc>
                <a:tc>
                  <a:txBody>
                    <a:bodyPr/>
                    <a:lstStyle/>
                    <a:p>
                      <a:pPr marL="162560">
                        <a:lnSpc>
                          <a:spcPct val="100000"/>
                        </a:lnSpc>
                        <a:spcBef>
                          <a:spcPts val="125"/>
                        </a:spcBef>
                      </a:pPr>
                      <a:r>
                        <a:rPr sz="800" spc="-5" dirty="0">
                          <a:latin typeface="Arial"/>
                          <a:cs typeface="Arial"/>
                        </a:rPr>
                        <a:t>327</a:t>
                      </a:r>
                      <a:endParaRPr sz="800" dirty="0">
                        <a:latin typeface="Arial"/>
                        <a:cs typeface="Arial"/>
                      </a:endParaRPr>
                    </a:p>
                  </a:txBody>
                  <a:tcPr marL="0" marR="0" marT="15875" marB="0">
                    <a:lnL w="6350">
                      <a:solidFill>
                        <a:srgbClr val="000000"/>
                      </a:solidFill>
                      <a:prstDash val="solid"/>
                    </a:lnL>
                    <a:lnR w="12700">
                      <a:solidFill>
                        <a:srgbClr val="000000"/>
                      </a:solidFill>
                      <a:prstDash val="solid"/>
                    </a:lnR>
                    <a:lnT w="6350">
                      <a:solidFill>
                        <a:srgbClr val="000000"/>
                      </a:solidFill>
                      <a:prstDash val="solid"/>
                    </a:lnT>
                    <a:lnB w="12700">
                      <a:solidFill>
                        <a:srgbClr val="000000"/>
                      </a:solidFill>
                      <a:prstDash val="solid"/>
                    </a:lnB>
                    <a:solidFill>
                      <a:srgbClr val="A6A6A6"/>
                    </a:solidFill>
                  </a:tcPr>
                </a:tc>
                <a:extLst>
                  <a:ext uri="{0D108BD9-81ED-4DB2-BD59-A6C34878D82A}">
                    <a16:rowId xmlns:a16="http://schemas.microsoft.com/office/drawing/2014/main" val="10042"/>
                  </a:ext>
                </a:extLst>
              </a:tr>
            </a:tbl>
          </a:graphicData>
        </a:graphic>
      </p:graphicFrame>
      <p:sp>
        <p:nvSpPr>
          <p:cNvPr id="4" name="object 4"/>
          <p:cNvSpPr txBox="1"/>
          <p:nvPr/>
        </p:nvSpPr>
        <p:spPr>
          <a:xfrm>
            <a:off x="3393906" y="8169100"/>
            <a:ext cx="6341110" cy="1121461"/>
          </a:xfrm>
          <a:prstGeom prst="rect">
            <a:avLst/>
          </a:prstGeom>
        </p:spPr>
        <p:txBody>
          <a:bodyPr vert="horz" wrap="square" lIns="0" tIns="94615" rIns="0" bIns="0" rtlCol="0">
            <a:spAutoFit/>
          </a:bodyPr>
          <a:lstStyle/>
          <a:p>
            <a:pPr marL="539737">
              <a:spcBef>
                <a:spcPts val="745"/>
              </a:spcBef>
            </a:pPr>
            <a:r>
              <a:rPr sz="1000" spc="-5" dirty="0">
                <a:latin typeface="Calibri Light"/>
                <a:cs typeface="Calibri Light"/>
              </a:rPr>
              <a:t>Shaded</a:t>
            </a:r>
            <a:r>
              <a:rPr sz="1000" dirty="0">
                <a:latin typeface="Calibri Light"/>
                <a:cs typeface="Calibri Light"/>
              </a:rPr>
              <a:t> </a:t>
            </a:r>
            <a:r>
              <a:rPr sz="1000" spc="-5" dirty="0">
                <a:latin typeface="Calibri Light"/>
                <a:cs typeface="Calibri Light"/>
              </a:rPr>
              <a:t>boxes</a:t>
            </a:r>
            <a:r>
              <a:rPr sz="1000" spc="5" dirty="0">
                <a:latin typeface="Calibri Light"/>
                <a:cs typeface="Calibri Light"/>
              </a:rPr>
              <a:t> </a:t>
            </a:r>
            <a:r>
              <a:rPr sz="1000" spc="-5" dirty="0">
                <a:latin typeface="Calibri Light"/>
                <a:cs typeface="Calibri Light"/>
              </a:rPr>
              <a:t>represent airflow</a:t>
            </a:r>
            <a:r>
              <a:rPr sz="1000" spc="5" dirty="0">
                <a:latin typeface="Calibri Light"/>
                <a:cs typeface="Calibri Light"/>
              </a:rPr>
              <a:t> </a:t>
            </a:r>
            <a:r>
              <a:rPr sz="1000" spc="-5" dirty="0">
                <a:latin typeface="Calibri Light"/>
                <a:cs typeface="Calibri Light"/>
              </a:rPr>
              <a:t>outside</a:t>
            </a:r>
            <a:r>
              <a:rPr sz="1000" spc="10" dirty="0">
                <a:latin typeface="Calibri Light"/>
                <a:cs typeface="Calibri Light"/>
              </a:rPr>
              <a:t> </a:t>
            </a:r>
            <a:r>
              <a:rPr sz="1000" spc="-10" dirty="0">
                <a:latin typeface="Calibri Light"/>
                <a:cs typeface="Calibri Light"/>
              </a:rPr>
              <a:t>the</a:t>
            </a:r>
            <a:r>
              <a:rPr sz="1000" spc="5" dirty="0">
                <a:latin typeface="Calibri Light"/>
                <a:cs typeface="Calibri Light"/>
              </a:rPr>
              <a:t> </a:t>
            </a:r>
            <a:r>
              <a:rPr sz="1000" spc="-5" dirty="0">
                <a:latin typeface="Calibri Light"/>
                <a:cs typeface="Calibri Light"/>
              </a:rPr>
              <a:t>required</a:t>
            </a:r>
            <a:r>
              <a:rPr sz="1000" spc="5" dirty="0">
                <a:latin typeface="Calibri Light"/>
                <a:cs typeface="Calibri Light"/>
              </a:rPr>
              <a:t> </a:t>
            </a:r>
            <a:r>
              <a:rPr sz="1000" spc="-5" dirty="0">
                <a:latin typeface="Calibri Light"/>
                <a:cs typeface="Calibri Light"/>
              </a:rPr>
              <a:t>300-450cfm/ton.</a:t>
            </a:r>
            <a:endParaRPr sz="1000">
              <a:latin typeface="Calibri Light"/>
              <a:cs typeface="Calibri Light"/>
            </a:endParaRPr>
          </a:p>
          <a:p>
            <a:pPr marL="12700">
              <a:lnSpc>
                <a:spcPts val="1195"/>
              </a:lnSpc>
              <a:spcBef>
                <a:spcPts val="650"/>
              </a:spcBef>
            </a:pPr>
            <a:r>
              <a:rPr sz="1000" spc="-5" dirty="0">
                <a:latin typeface="Calibri Light"/>
                <a:cs typeface="Calibri Light"/>
              </a:rPr>
              <a:t>NOTES:</a:t>
            </a:r>
            <a:endParaRPr sz="1000">
              <a:latin typeface="Calibri Light"/>
              <a:cs typeface="Calibri Light"/>
            </a:endParaRPr>
          </a:p>
          <a:p>
            <a:pPr marL="12700" marR="5080" algn="just">
              <a:lnSpc>
                <a:spcPct val="99500"/>
              </a:lnSpc>
            </a:pPr>
            <a:r>
              <a:rPr sz="1000" spc="-5" dirty="0">
                <a:latin typeface="Calibri Light"/>
                <a:cs typeface="Calibri Light"/>
              </a:rPr>
              <a:t>Airflow based upon cooling performance </a:t>
            </a:r>
            <a:r>
              <a:rPr sz="1000" dirty="0">
                <a:latin typeface="Calibri Light"/>
                <a:cs typeface="Calibri Light"/>
              </a:rPr>
              <a:t>at </a:t>
            </a:r>
            <a:r>
              <a:rPr sz="1000" spc="-10" dirty="0">
                <a:latin typeface="Calibri Light"/>
                <a:cs typeface="Calibri Light"/>
              </a:rPr>
              <a:t>230V </a:t>
            </a:r>
            <a:r>
              <a:rPr sz="1000" spc="-5" dirty="0">
                <a:latin typeface="Calibri Light"/>
                <a:cs typeface="Calibri Light"/>
              </a:rPr>
              <a:t>with </a:t>
            </a:r>
            <a:r>
              <a:rPr sz="1000" dirty="0">
                <a:latin typeface="Calibri Light"/>
                <a:cs typeface="Calibri Light"/>
              </a:rPr>
              <a:t>no </a:t>
            </a:r>
            <a:r>
              <a:rPr sz="1000" spc="-5" dirty="0">
                <a:latin typeface="Calibri Light"/>
                <a:cs typeface="Calibri Light"/>
              </a:rPr>
              <a:t>electric heat and no filter. Airflow at 208V </a:t>
            </a:r>
            <a:r>
              <a:rPr sz="1000" dirty="0">
                <a:latin typeface="Calibri Light"/>
                <a:cs typeface="Calibri Light"/>
              </a:rPr>
              <a:t>is </a:t>
            </a:r>
            <a:r>
              <a:rPr sz="1000" spc="-5" dirty="0">
                <a:latin typeface="Calibri Light"/>
                <a:cs typeface="Calibri Light"/>
              </a:rPr>
              <a:t>approximately </a:t>
            </a:r>
            <a:r>
              <a:rPr sz="1000" spc="-10" dirty="0">
                <a:latin typeface="Calibri Light"/>
                <a:cs typeface="Calibri Light"/>
              </a:rPr>
              <a:t>the </a:t>
            </a:r>
            <a:r>
              <a:rPr sz="1000" spc="-5" dirty="0">
                <a:latin typeface="Calibri Light"/>
                <a:cs typeface="Calibri Light"/>
              </a:rPr>
              <a:t> same as </a:t>
            </a:r>
            <a:r>
              <a:rPr sz="1000" spc="-10" dirty="0">
                <a:latin typeface="Calibri Light"/>
                <a:cs typeface="Calibri Light"/>
              </a:rPr>
              <a:t>230V </a:t>
            </a:r>
            <a:r>
              <a:rPr sz="1000" spc="-5" dirty="0">
                <a:latin typeface="Calibri Light"/>
                <a:cs typeface="Calibri Light"/>
              </a:rPr>
              <a:t>because </a:t>
            </a:r>
            <a:r>
              <a:rPr sz="1000" spc="-10" dirty="0">
                <a:latin typeface="Calibri Light"/>
                <a:cs typeface="Calibri Light"/>
              </a:rPr>
              <a:t>the </a:t>
            </a:r>
            <a:r>
              <a:rPr sz="1000" spc="-5" dirty="0">
                <a:latin typeface="Calibri Light"/>
                <a:cs typeface="Calibri Light"/>
              </a:rPr>
              <a:t>multi-tap ECM motor is a constant torque motor. </a:t>
            </a:r>
            <a:r>
              <a:rPr sz="1000" spc="-10" dirty="0">
                <a:latin typeface="Calibri Light"/>
                <a:cs typeface="Calibri Light"/>
              </a:rPr>
              <a:t>The </a:t>
            </a:r>
            <a:r>
              <a:rPr sz="1000" spc="-5" dirty="0">
                <a:latin typeface="Calibri Light"/>
                <a:cs typeface="Calibri Light"/>
              </a:rPr>
              <a:t>torque doesn’t drop off at </a:t>
            </a:r>
            <a:r>
              <a:rPr sz="1000" spc="-10" dirty="0">
                <a:latin typeface="Calibri Light"/>
                <a:cs typeface="Calibri Light"/>
              </a:rPr>
              <a:t>the </a:t>
            </a:r>
            <a:r>
              <a:rPr sz="1000" spc="-5" dirty="0">
                <a:latin typeface="Calibri Light"/>
                <a:cs typeface="Calibri Light"/>
              </a:rPr>
              <a:t>speeds in </a:t>
            </a:r>
            <a:r>
              <a:rPr sz="1000" dirty="0">
                <a:latin typeface="Calibri Light"/>
                <a:cs typeface="Calibri Light"/>
              </a:rPr>
              <a:t> </a:t>
            </a:r>
            <a:r>
              <a:rPr sz="1000" spc="-5" dirty="0">
                <a:latin typeface="Calibri Light"/>
                <a:cs typeface="Calibri Light"/>
              </a:rPr>
              <a:t>which </a:t>
            </a:r>
            <a:r>
              <a:rPr sz="1000" spc="-10" dirty="0">
                <a:latin typeface="Calibri Light"/>
                <a:cs typeface="Calibri Light"/>
              </a:rPr>
              <a:t>the</a:t>
            </a:r>
            <a:r>
              <a:rPr sz="1000" dirty="0">
                <a:latin typeface="Calibri Light"/>
                <a:cs typeface="Calibri Light"/>
              </a:rPr>
              <a:t> </a:t>
            </a:r>
            <a:r>
              <a:rPr sz="1000" spc="-5" dirty="0">
                <a:latin typeface="Calibri Light"/>
                <a:cs typeface="Calibri Light"/>
              </a:rPr>
              <a:t>motor</a:t>
            </a:r>
            <a:r>
              <a:rPr sz="1000" spc="5" dirty="0">
                <a:latin typeface="Calibri Light"/>
                <a:cs typeface="Calibri Light"/>
              </a:rPr>
              <a:t> </a:t>
            </a:r>
            <a:r>
              <a:rPr sz="1000" spc="-5" dirty="0">
                <a:latin typeface="Calibri Light"/>
                <a:cs typeface="Calibri Light"/>
              </a:rPr>
              <a:t>operates.</a:t>
            </a:r>
            <a:endParaRPr sz="1000">
              <a:latin typeface="Calibri Light"/>
              <a:cs typeface="Calibri Light"/>
            </a:endParaRPr>
          </a:p>
          <a:p>
            <a:pPr marL="12700" algn="just">
              <a:spcBef>
                <a:spcPts val="50"/>
              </a:spcBef>
            </a:pPr>
            <a:r>
              <a:rPr sz="1000" spc="-5" dirty="0">
                <a:latin typeface="Calibri Light"/>
                <a:cs typeface="Calibri Light"/>
              </a:rPr>
              <a:t>G2</a:t>
            </a:r>
            <a:r>
              <a:rPr sz="1000" spc="5" dirty="0">
                <a:latin typeface="Calibri Light"/>
                <a:cs typeface="Calibri Light"/>
              </a:rPr>
              <a:t> </a:t>
            </a:r>
            <a:r>
              <a:rPr sz="1000" spc="-5" dirty="0">
                <a:latin typeface="Calibri Light"/>
                <a:cs typeface="Calibri Light"/>
              </a:rPr>
              <a:t>signal</a:t>
            </a:r>
            <a:r>
              <a:rPr sz="1000" dirty="0">
                <a:latin typeface="Calibri Light"/>
                <a:cs typeface="Calibri Light"/>
              </a:rPr>
              <a:t> </a:t>
            </a:r>
            <a:r>
              <a:rPr sz="1000" spc="-5" dirty="0">
                <a:latin typeface="Calibri Light"/>
                <a:cs typeface="Calibri Light"/>
              </a:rPr>
              <a:t>occupies</a:t>
            </a:r>
            <a:r>
              <a:rPr sz="1000" spc="10" dirty="0">
                <a:latin typeface="Calibri Light"/>
                <a:cs typeface="Calibri Light"/>
              </a:rPr>
              <a:t> </a:t>
            </a:r>
            <a:r>
              <a:rPr sz="1000" spc="-10" dirty="0">
                <a:latin typeface="Calibri Light"/>
                <a:cs typeface="Calibri Light"/>
              </a:rPr>
              <a:t>Tap</a:t>
            </a:r>
            <a:r>
              <a:rPr sz="1000" dirty="0">
                <a:latin typeface="Calibri Light"/>
                <a:cs typeface="Calibri Light"/>
              </a:rPr>
              <a:t> </a:t>
            </a:r>
            <a:r>
              <a:rPr sz="1000" spc="-5" dirty="0">
                <a:latin typeface="Calibri Light"/>
                <a:cs typeface="Calibri Light"/>
              </a:rPr>
              <a:t>(1)</a:t>
            </a:r>
            <a:r>
              <a:rPr sz="1000" spc="10" dirty="0">
                <a:latin typeface="Calibri Light"/>
                <a:cs typeface="Calibri Light"/>
              </a:rPr>
              <a:t> </a:t>
            </a:r>
            <a:r>
              <a:rPr sz="1000" spc="-5" dirty="0">
                <a:latin typeface="Calibri Light"/>
                <a:cs typeface="Calibri Light"/>
              </a:rPr>
              <a:t>reserved</a:t>
            </a:r>
            <a:r>
              <a:rPr sz="1000" spc="5" dirty="0">
                <a:latin typeface="Calibri Light"/>
                <a:cs typeface="Calibri Light"/>
              </a:rPr>
              <a:t> </a:t>
            </a:r>
            <a:r>
              <a:rPr sz="1000" spc="-5" dirty="0">
                <a:latin typeface="Calibri Light"/>
                <a:cs typeface="Calibri Light"/>
              </a:rPr>
              <a:t>for</a:t>
            </a:r>
            <a:r>
              <a:rPr sz="1000" spc="15" dirty="0">
                <a:latin typeface="Calibri Light"/>
                <a:cs typeface="Calibri Light"/>
              </a:rPr>
              <a:t> </a:t>
            </a:r>
            <a:r>
              <a:rPr sz="1000" spc="-5" dirty="0">
                <a:latin typeface="Calibri Light"/>
                <a:cs typeface="Calibri Light"/>
              </a:rPr>
              <a:t>Ecoer</a:t>
            </a:r>
            <a:r>
              <a:rPr sz="1000" spc="10" dirty="0">
                <a:latin typeface="Calibri Light"/>
                <a:cs typeface="Calibri Light"/>
              </a:rPr>
              <a:t> </a:t>
            </a:r>
            <a:r>
              <a:rPr sz="1000" spc="-5" dirty="0">
                <a:latin typeface="Calibri Light"/>
                <a:cs typeface="Calibri Light"/>
              </a:rPr>
              <a:t>thermostat</a:t>
            </a:r>
            <a:r>
              <a:rPr sz="1000" spc="5" dirty="0">
                <a:latin typeface="Calibri Light"/>
                <a:cs typeface="Calibri Light"/>
              </a:rPr>
              <a:t> </a:t>
            </a:r>
            <a:r>
              <a:rPr sz="1000" spc="-5" dirty="0">
                <a:latin typeface="Calibri Light"/>
                <a:cs typeface="Calibri Light"/>
              </a:rPr>
              <a:t>(EST01)</a:t>
            </a:r>
            <a:r>
              <a:rPr sz="1000" spc="5" dirty="0">
                <a:latin typeface="Calibri Light"/>
                <a:cs typeface="Calibri Light"/>
              </a:rPr>
              <a:t> </a:t>
            </a:r>
            <a:r>
              <a:rPr sz="1000" spc="-5" dirty="0">
                <a:latin typeface="Calibri Light"/>
                <a:cs typeface="Calibri Light"/>
              </a:rPr>
              <a:t>to</a:t>
            </a:r>
            <a:r>
              <a:rPr sz="1000" spc="5" dirty="0">
                <a:latin typeface="Calibri Light"/>
                <a:cs typeface="Calibri Light"/>
              </a:rPr>
              <a:t> </a:t>
            </a:r>
            <a:r>
              <a:rPr sz="1000" dirty="0">
                <a:latin typeface="Calibri Light"/>
                <a:cs typeface="Calibri Light"/>
              </a:rPr>
              <a:t>get </a:t>
            </a:r>
            <a:r>
              <a:rPr sz="1000" spc="-5" dirty="0">
                <a:latin typeface="Calibri Light"/>
                <a:cs typeface="Calibri Light"/>
              </a:rPr>
              <a:t>even</a:t>
            </a:r>
            <a:r>
              <a:rPr sz="1000" spc="10" dirty="0">
                <a:latin typeface="Calibri Light"/>
                <a:cs typeface="Calibri Light"/>
              </a:rPr>
              <a:t> </a:t>
            </a:r>
            <a:r>
              <a:rPr sz="1000" spc="-5" dirty="0">
                <a:latin typeface="Calibri Light"/>
                <a:cs typeface="Calibri Light"/>
              </a:rPr>
              <a:t>better</a:t>
            </a:r>
            <a:r>
              <a:rPr sz="1000" spc="10" dirty="0">
                <a:latin typeface="Calibri Light"/>
                <a:cs typeface="Calibri Light"/>
              </a:rPr>
              <a:t> </a:t>
            </a:r>
            <a:r>
              <a:rPr sz="1000" spc="-5" dirty="0">
                <a:latin typeface="Calibri Light"/>
                <a:cs typeface="Calibri Light"/>
              </a:rPr>
              <a:t>dehumidification</a:t>
            </a:r>
            <a:r>
              <a:rPr sz="1000" spc="10" dirty="0">
                <a:latin typeface="Calibri Light"/>
                <a:cs typeface="Calibri Light"/>
              </a:rPr>
              <a:t> </a:t>
            </a:r>
            <a:r>
              <a:rPr sz="1000" spc="-5" dirty="0">
                <a:latin typeface="Calibri Light"/>
                <a:cs typeface="Calibri Light"/>
              </a:rPr>
              <a:t>control</a:t>
            </a:r>
            <a:r>
              <a:rPr sz="1000" dirty="0">
                <a:latin typeface="Calibri Light"/>
                <a:cs typeface="Calibri Light"/>
              </a:rPr>
              <a:t> </a:t>
            </a:r>
            <a:r>
              <a:rPr sz="1000" spc="-5" dirty="0">
                <a:latin typeface="Calibri Light"/>
                <a:cs typeface="Calibri Light"/>
              </a:rPr>
              <a:t>in</a:t>
            </a:r>
            <a:r>
              <a:rPr sz="1000" spc="10" dirty="0">
                <a:latin typeface="Calibri Light"/>
                <a:cs typeface="Calibri Light"/>
              </a:rPr>
              <a:t> </a:t>
            </a:r>
            <a:r>
              <a:rPr sz="1000" spc="-5" dirty="0">
                <a:latin typeface="Calibri Light"/>
                <a:cs typeface="Calibri Light"/>
              </a:rPr>
              <a:t>cooling.</a:t>
            </a:r>
            <a:endParaRPr sz="1000">
              <a:latin typeface="Calibri Light"/>
              <a:cs typeface="Calibri Light"/>
            </a:endParaRPr>
          </a:p>
        </p:txBody>
      </p:sp>
      <p:sp>
        <p:nvSpPr>
          <p:cNvPr id="5" name="object 5"/>
          <p:cNvSpPr/>
          <p:nvPr/>
        </p:nvSpPr>
        <p:spPr>
          <a:xfrm>
            <a:off x="3413762" y="-780006"/>
            <a:ext cx="6388100"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a:p>
        </p:txBody>
      </p:sp>
      <p:sp>
        <p:nvSpPr>
          <p:cNvPr id="6" name="object 6"/>
          <p:cNvSpPr/>
          <p:nvPr/>
        </p:nvSpPr>
        <p:spPr>
          <a:xfrm>
            <a:off x="3406777" y="8276869"/>
            <a:ext cx="435609" cy="143510"/>
          </a:xfrm>
          <a:custGeom>
            <a:avLst/>
            <a:gdLst/>
            <a:ahLst/>
            <a:cxnLst/>
            <a:rect l="l" t="t" r="r" b="b"/>
            <a:pathLst>
              <a:path w="435609" h="143509">
                <a:moveTo>
                  <a:pt x="435609" y="0"/>
                </a:moveTo>
                <a:lnTo>
                  <a:pt x="0" y="0"/>
                </a:lnTo>
                <a:lnTo>
                  <a:pt x="0" y="143510"/>
                </a:lnTo>
                <a:lnTo>
                  <a:pt x="435609" y="143510"/>
                </a:lnTo>
                <a:lnTo>
                  <a:pt x="435609" y="0"/>
                </a:lnTo>
                <a:close/>
              </a:path>
            </a:pathLst>
          </a:custGeom>
          <a:solidFill>
            <a:srgbClr val="7D7D7D"/>
          </a:solidFill>
        </p:spPr>
        <p:txBody>
          <a:bodyPr wrap="square" lIns="0" tIns="0" rIns="0" bIns="0" rtlCol="0"/>
          <a:lstStyle/>
          <a:p>
            <a:endParaRPr/>
          </a:p>
        </p:txBody>
      </p:sp>
      <p:sp>
        <p:nvSpPr>
          <p:cNvPr id="7" name="object 7"/>
          <p:cNvSpPr txBox="1">
            <a:spLocks noGrp="1"/>
          </p:cNvSpPr>
          <p:nvPr>
            <p:ph type="ftr" sz="quarter" idx="5"/>
          </p:nvPr>
        </p:nvSpPr>
        <p:spPr>
          <a:xfrm>
            <a:off x="554394" y="10654045"/>
            <a:ext cx="9871461" cy="128240"/>
          </a:xfrm>
          <a:prstGeom prst="rect">
            <a:avLst/>
          </a:prstGeom>
        </p:spPr>
        <p:txBody>
          <a:bodyPr vert="horz" wrap="square" lIns="0" tIns="0" rIns="0" bIns="0" rtlCol="0">
            <a:spAutoFit/>
          </a:bodyPr>
          <a:lstStyle/>
          <a:p>
            <a:pPr marL="12700">
              <a:lnSpc>
                <a:spcPts val="955"/>
              </a:lnSpc>
            </a:pPr>
            <a:r>
              <a:rPr spc="-5" dirty="0"/>
              <a:t>Manufacturer</a:t>
            </a:r>
            <a:r>
              <a:rPr spc="10" dirty="0"/>
              <a:t> </a:t>
            </a:r>
            <a:r>
              <a:rPr spc="-5" dirty="0"/>
              <a:t>reserves</a:t>
            </a:r>
            <a:r>
              <a:rPr spc="10" dirty="0"/>
              <a:t> </a:t>
            </a:r>
            <a:r>
              <a:rPr dirty="0"/>
              <a:t>the</a:t>
            </a:r>
            <a:r>
              <a:rPr spc="10" dirty="0"/>
              <a:t> </a:t>
            </a:r>
            <a:r>
              <a:rPr dirty="0"/>
              <a:t>right</a:t>
            </a:r>
            <a:r>
              <a:rPr spc="15" dirty="0"/>
              <a:t> </a:t>
            </a:r>
            <a:r>
              <a:rPr spc="-5" dirty="0"/>
              <a:t>to</a:t>
            </a:r>
            <a:r>
              <a:rPr spc="5" dirty="0"/>
              <a:t> </a:t>
            </a:r>
            <a:r>
              <a:rPr spc="-5" dirty="0"/>
              <a:t>change</a:t>
            </a:r>
            <a:r>
              <a:rPr spc="10" dirty="0"/>
              <a:t> </a:t>
            </a:r>
            <a:r>
              <a:rPr spc="-5" dirty="0"/>
              <a:t>specifications</a:t>
            </a:r>
            <a:r>
              <a:rPr spc="15" dirty="0"/>
              <a:t> </a:t>
            </a:r>
            <a:r>
              <a:rPr spc="-5" dirty="0"/>
              <a:t>or</a:t>
            </a:r>
            <a:r>
              <a:rPr spc="10" dirty="0"/>
              <a:t> </a:t>
            </a:r>
            <a:r>
              <a:rPr spc="-5" dirty="0"/>
              <a:t>designs without</a:t>
            </a:r>
            <a:r>
              <a:rPr spc="15" dirty="0"/>
              <a:t> </a:t>
            </a:r>
            <a:r>
              <a:rPr spc="-5" dirty="0"/>
              <a:t>notice.</a:t>
            </a:r>
          </a:p>
        </p:txBody>
      </p:sp>
      <p:sp>
        <p:nvSpPr>
          <p:cNvPr id="8" name="object 8"/>
          <p:cNvSpPr txBox="1">
            <a:spLocks noGrp="1"/>
          </p:cNvSpPr>
          <p:nvPr>
            <p:ph type="dt" sz="half" idx="6"/>
          </p:nvPr>
        </p:nvSpPr>
        <p:spPr>
          <a:xfrm>
            <a:off x="16059043" y="10635756"/>
            <a:ext cx="1028886" cy="128240"/>
          </a:xfrm>
          <a:prstGeom prst="rect">
            <a:avLst/>
          </a:prstGeom>
        </p:spPr>
        <p:txBody>
          <a:bodyPr vert="horz" wrap="square" lIns="0" tIns="0" rIns="0" bIns="0" rtlCol="0">
            <a:spAutoFit/>
          </a:bodyPr>
          <a:lstStyle/>
          <a:p>
            <a:pPr marL="12700">
              <a:lnSpc>
                <a:spcPts val="955"/>
              </a:lnSpc>
            </a:pPr>
            <a:r>
              <a:rPr dirty="0"/>
              <a:t>10</a:t>
            </a:r>
            <a:r>
              <a:rPr spc="-5" dirty="0"/>
              <a:t>.</a:t>
            </a:r>
            <a:r>
              <a:rPr dirty="0"/>
              <a:t>2019</a:t>
            </a:r>
          </a:p>
        </p:txBody>
      </p:sp>
      <p:graphicFrame>
        <p:nvGraphicFramePr>
          <p:cNvPr id="9" name="Table 8">
            <a:extLst>
              <a:ext uri="{FF2B5EF4-FFF2-40B4-BE49-F238E27FC236}">
                <a16:creationId xmlns:a16="http://schemas.microsoft.com/office/drawing/2014/main" id="{5CCC8832-69FD-5740-187D-BEB86464C7BB}"/>
              </a:ext>
            </a:extLst>
          </p:cNvPr>
          <p:cNvGraphicFramePr>
            <a:graphicFrameLocks noGrp="1"/>
          </p:cNvGraphicFramePr>
          <p:nvPr/>
        </p:nvGraphicFramePr>
        <p:xfrm>
          <a:off x="660400" y="2278063"/>
          <a:ext cx="6369040" cy="6962139"/>
        </p:xfrm>
        <a:graphic>
          <a:graphicData uri="http://schemas.openxmlformats.org/drawingml/2006/table">
            <a:tbl>
              <a:tblPr firstRow="1" bandRow="1">
                <a:tableStyleId>{2D5ABB26-0587-4C30-8999-92F81FD0307C}</a:tableStyleId>
              </a:tblPr>
              <a:tblGrid>
                <a:gridCol w="551180">
                  <a:extLst>
                    <a:ext uri="{9D8B030D-6E8A-4147-A177-3AD203B41FA5}">
                      <a16:colId xmlns:a16="http://schemas.microsoft.com/office/drawing/2014/main" val="2055589535"/>
                    </a:ext>
                  </a:extLst>
                </a:gridCol>
                <a:gridCol w="551180">
                  <a:extLst>
                    <a:ext uri="{9D8B030D-6E8A-4147-A177-3AD203B41FA5}">
                      <a16:colId xmlns:a16="http://schemas.microsoft.com/office/drawing/2014/main" val="1399339943"/>
                    </a:ext>
                  </a:extLst>
                </a:gridCol>
                <a:gridCol w="478790">
                  <a:extLst>
                    <a:ext uri="{9D8B030D-6E8A-4147-A177-3AD203B41FA5}">
                      <a16:colId xmlns:a16="http://schemas.microsoft.com/office/drawing/2014/main" val="3500940897"/>
                    </a:ext>
                  </a:extLst>
                </a:gridCol>
                <a:gridCol w="478789">
                  <a:extLst>
                    <a:ext uri="{9D8B030D-6E8A-4147-A177-3AD203B41FA5}">
                      <a16:colId xmlns:a16="http://schemas.microsoft.com/office/drawing/2014/main" val="1657369386"/>
                    </a:ext>
                  </a:extLst>
                </a:gridCol>
                <a:gridCol w="478789">
                  <a:extLst>
                    <a:ext uri="{9D8B030D-6E8A-4147-A177-3AD203B41FA5}">
                      <a16:colId xmlns:a16="http://schemas.microsoft.com/office/drawing/2014/main" val="1177142515"/>
                    </a:ext>
                  </a:extLst>
                </a:gridCol>
                <a:gridCol w="478789">
                  <a:extLst>
                    <a:ext uri="{9D8B030D-6E8A-4147-A177-3AD203B41FA5}">
                      <a16:colId xmlns:a16="http://schemas.microsoft.com/office/drawing/2014/main" val="1725751151"/>
                    </a:ext>
                  </a:extLst>
                </a:gridCol>
                <a:gridCol w="478789">
                  <a:extLst>
                    <a:ext uri="{9D8B030D-6E8A-4147-A177-3AD203B41FA5}">
                      <a16:colId xmlns:a16="http://schemas.microsoft.com/office/drawing/2014/main" val="239919981"/>
                    </a:ext>
                  </a:extLst>
                </a:gridCol>
                <a:gridCol w="478789">
                  <a:extLst>
                    <a:ext uri="{9D8B030D-6E8A-4147-A177-3AD203B41FA5}">
                      <a16:colId xmlns:a16="http://schemas.microsoft.com/office/drawing/2014/main" val="1409982189"/>
                    </a:ext>
                  </a:extLst>
                </a:gridCol>
                <a:gridCol w="478789">
                  <a:extLst>
                    <a:ext uri="{9D8B030D-6E8A-4147-A177-3AD203B41FA5}">
                      <a16:colId xmlns:a16="http://schemas.microsoft.com/office/drawing/2014/main" val="2416966550"/>
                    </a:ext>
                  </a:extLst>
                </a:gridCol>
                <a:gridCol w="478789">
                  <a:extLst>
                    <a:ext uri="{9D8B030D-6E8A-4147-A177-3AD203B41FA5}">
                      <a16:colId xmlns:a16="http://schemas.microsoft.com/office/drawing/2014/main" val="287192733"/>
                    </a:ext>
                  </a:extLst>
                </a:gridCol>
                <a:gridCol w="478789">
                  <a:extLst>
                    <a:ext uri="{9D8B030D-6E8A-4147-A177-3AD203B41FA5}">
                      <a16:colId xmlns:a16="http://schemas.microsoft.com/office/drawing/2014/main" val="574665136"/>
                    </a:ext>
                  </a:extLst>
                </a:gridCol>
                <a:gridCol w="478789">
                  <a:extLst>
                    <a:ext uri="{9D8B030D-6E8A-4147-A177-3AD203B41FA5}">
                      <a16:colId xmlns:a16="http://schemas.microsoft.com/office/drawing/2014/main" val="1242862498"/>
                    </a:ext>
                  </a:extLst>
                </a:gridCol>
                <a:gridCol w="478789">
                  <a:extLst>
                    <a:ext uri="{9D8B030D-6E8A-4147-A177-3AD203B41FA5}">
                      <a16:colId xmlns:a16="http://schemas.microsoft.com/office/drawing/2014/main" val="899200298"/>
                    </a:ext>
                  </a:extLst>
                </a:gridCol>
              </a:tblGrid>
              <a:tr h="198755">
                <a:tc rowSpan="3">
                  <a:txBody>
                    <a:bodyPr/>
                    <a:lstStyle/>
                    <a:p>
                      <a:pPr>
                        <a:lnSpc>
                          <a:spcPct val="100000"/>
                        </a:lnSpc>
                        <a:spcBef>
                          <a:spcPts val="15"/>
                        </a:spcBef>
                      </a:pPr>
                      <a:endParaRPr sz="1200" dirty="0">
                        <a:latin typeface="Times New Roman"/>
                        <a:cs typeface="Times New Roman"/>
                      </a:endParaRPr>
                    </a:p>
                    <a:p>
                      <a:pPr marL="81915" marR="75565" indent="43815">
                        <a:lnSpc>
                          <a:spcPct val="100000"/>
                        </a:lnSpc>
                      </a:pPr>
                      <a:r>
                        <a:rPr sz="800" b="1" spc="-20" dirty="0">
                          <a:latin typeface="Arial"/>
                          <a:cs typeface="Arial"/>
                        </a:rPr>
                        <a:t>Model </a:t>
                      </a:r>
                      <a:r>
                        <a:rPr sz="800" b="1" spc="-10" dirty="0">
                          <a:latin typeface="Arial"/>
                          <a:cs typeface="Arial"/>
                        </a:rPr>
                        <a:t>Number</a:t>
                      </a:r>
                      <a:endParaRPr sz="800" dirty="0">
                        <a:latin typeface="Arial"/>
                        <a:cs typeface="Arial"/>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3" gridSpan="2">
                  <a:txBody>
                    <a:bodyPr/>
                    <a:lstStyle/>
                    <a:p>
                      <a:pPr>
                        <a:lnSpc>
                          <a:spcPct val="100000"/>
                        </a:lnSpc>
                        <a:spcBef>
                          <a:spcPts val="15"/>
                        </a:spcBef>
                      </a:pPr>
                      <a:endParaRPr sz="1200" dirty="0">
                        <a:latin typeface="Times New Roman"/>
                        <a:cs typeface="Times New Roman"/>
                      </a:endParaRPr>
                    </a:p>
                    <a:p>
                      <a:pPr marL="361950" marR="353695" algn="ctr">
                        <a:lnSpc>
                          <a:spcPct val="100000"/>
                        </a:lnSpc>
                      </a:pPr>
                      <a:r>
                        <a:rPr sz="800" b="1" spc="-10" dirty="0">
                          <a:latin typeface="Arial"/>
                          <a:cs typeface="Arial"/>
                        </a:rPr>
                        <a:t>Motor Speed</a:t>
                      </a:r>
                      <a:endParaRPr sz="800" dirty="0">
                        <a:latin typeface="Arial"/>
                        <a:cs typeface="Arial"/>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3" hMerge="1">
                  <a:txBody>
                    <a:bodyPr/>
                    <a:lstStyle/>
                    <a:p>
                      <a:endParaRPr/>
                    </a:p>
                  </a:txBody>
                  <a:tcPr marL="0" marR="0" marT="0" marB="0"/>
                </a:tc>
                <a:tc gridSpan="10">
                  <a:txBody>
                    <a:bodyPr/>
                    <a:lstStyle/>
                    <a:p>
                      <a:endParaRPr lang="en-US"/>
                    </a:p>
                  </a:txBody>
                  <a:tcPr marL="0" marR="0" marT="3619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3159299565"/>
                  </a:ext>
                </a:extLst>
              </a:tr>
              <a:tr h="156210">
                <a:tc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gridSpan="2"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vMerge="1">
                  <a:txBody>
                    <a:bodyPr/>
                    <a:lstStyle/>
                    <a:p>
                      <a:endParaRPr/>
                    </a:p>
                  </a:txBody>
                  <a:tcPr marL="0" marR="0" marT="0" marB="0"/>
                </a:tc>
                <a:tc gridSpan="10">
                  <a:txBody>
                    <a:bodyPr/>
                    <a:lstStyle/>
                    <a:p>
                      <a:pPr algn="ctr">
                        <a:lnSpc>
                          <a:spcPct val="100000"/>
                        </a:lnSpc>
                        <a:spcBef>
                          <a:spcPts val="114"/>
                        </a:spcBef>
                      </a:pPr>
                      <a:r>
                        <a:rPr sz="800" b="1" dirty="0">
                          <a:latin typeface="Arial"/>
                          <a:cs typeface="Arial"/>
                        </a:rPr>
                        <a:t>External</a:t>
                      </a:r>
                      <a:r>
                        <a:rPr sz="800" b="1" spc="5" dirty="0">
                          <a:latin typeface="Arial"/>
                          <a:cs typeface="Arial"/>
                        </a:rPr>
                        <a:t> </a:t>
                      </a:r>
                      <a:r>
                        <a:rPr sz="800" b="1" dirty="0">
                          <a:latin typeface="Arial"/>
                          <a:cs typeface="Arial"/>
                        </a:rPr>
                        <a:t>Static</a:t>
                      </a:r>
                      <a:r>
                        <a:rPr sz="800" b="1" spc="5" dirty="0">
                          <a:latin typeface="Arial"/>
                          <a:cs typeface="Arial"/>
                        </a:rPr>
                        <a:t> </a:t>
                      </a:r>
                      <a:r>
                        <a:rPr sz="800" b="1" spc="-10" dirty="0">
                          <a:latin typeface="Arial"/>
                          <a:cs typeface="Arial"/>
                        </a:rPr>
                        <a:t>Pressure-</a:t>
                      </a:r>
                      <a:r>
                        <a:rPr sz="800" b="1" dirty="0">
                          <a:latin typeface="Arial"/>
                          <a:cs typeface="Arial"/>
                        </a:rPr>
                        <a:t>Inches</a:t>
                      </a:r>
                      <a:r>
                        <a:rPr sz="800" b="1" spc="35" dirty="0">
                          <a:latin typeface="Arial"/>
                          <a:cs typeface="Arial"/>
                        </a:rPr>
                        <a:t> </a:t>
                      </a:r>
                      <a:r>
                        <a:rPr sz="800" b="1" spc="-10" dirty="0">
                          <a:latin typeface="Arial"/>
                          <a:cs typeface="Arial"/>
                        </a:rPr>
                        <a:t>W.C.[KPa]</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2408579993"/>
                  </a:ext>
                </a:extLst>
              </a:tr>
              <a:tr h="247015">
                <a:tc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gridSpan="2"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vMerge="1">
                  <a:txBody>
                    <a:bodyPr/>
                    <a:lstStyle/>
                    <a:p>
                      <a:endParaRPr/>
                    </a:p>
                  </a:txBody>
                  <a:tcPr marL="0" marR="0" marT="0" marB="0"/>
                </a:tc>
                <a:tc>
                  <a:txBody>
                    <a:bodyPr/>
                    <a:lstStyle/>
                    <a:p>
                      <a:pPr marL="635" algn="ctr">
                        <a:lnSpc>
                          <a:spcPct val="100000"/>
                        </a:lnSpc>
                        <a:spcBef>
                          <a:spcPts val="114"/>
                        </a:spcBef>
                      </a:pPr>
                      <a:r>
                        <a:rPr sz="700" b="1" dirty="0">
                          <a:latin typeface="Arial"/>
                          <a:cs typeface="Arial"/>
                        </a:rPr>
                        <a:t>0</a:t>
                      </a:r>
                      <a:endParaRPr sz="700">
                        <a:latin typeface="Arial"/>
                        <a:cs typeface="Arial"/>
                      </a:endParaRPr>
                    </a:p>
                    <a:p>
                      <a:pPr algn="ctr">
                        <a:lnSpc>
                          <a:spcPct val="100000"/>
                        </a:lnSpc>
                      </a:pPr>
                      <a:r>
                        <a:rPr sz="700" b="1" spc="-25" dirty="0">
                          <a:latin typeface="Arial"/>
                          <a:cs typeface="Arial"/>
                        </a:rPr>
                        <a:t>[0]</a:t>
                      </a:r>
                      <a:endParaRPr sz="7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14"/>
                        </a:spcBef>
                      </a:pPr>
                      <a:r>
                        <a:rPr sz="700" b="1" spc="-25" dirty="0">
                          <a:latin typeface="Arial"/>
                          <a:cs typeface="Arial"/>
                        </a:rPr>
                        <a:t>0.1</a:t>
                      </a:r>
                      <a:endParaRPr sz="700">
                        <a:latin typeface="Arial"/>
                        <a:cs typeface="Arial"/>
                      </a:endParaRPr>
                    </a:p>
                    <a:p>
                      <a:pPr marL="1270" algn="ctr">
                        <a:lnSpc>
                          <a:spcPct val="100000"/>
                        </a:lnSpc>
                      </a:pPr>
                      <a:r>
                        <a:rPr sz="700" b="1" spc="-10" dirty="0">
                          <a:latin typeface="Arial"/>
                          <a:cs typeface="Arial"/>
                        </a:rPr>
                        <a:t>[.02]</a:t>
                      </a:r>
                      <a:endParaRPr sz="7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305">
                        <a:lnSpc>
                          <a:spcPct val="100000"/>
                        </a:lnSpc>
                        <a:spcBef>
                          <a:spcPts val="114"/>
                        </a:spcBef>
                      </a:pPr>
                      <a:r>
                        <a:rPr sz="700" b="1" spc="-20" dirty="0">
                          <a:latin typeface="Arial"/>
                          <a:cs typeface="Arial"/>
                        </a:rPr>
                        <a:t>0.16</a:t>
                      </a:r>
                      <a:endParaRPr sz="700">
                        <a:latin typeface="Arial"/>
                        <a:cs typeface="Arial"/>
                      </a:endParaRPr>
                    </a:p>
                    <a:p>
                      <a:pPr marL="149860">
                        <a:lnSpc>
                          <a:spcPct val="100000"/>
                        </a:lnSpc>
                      </a:pPr>
                      <a:r>
                        <a:rPr sz="700" b="1" spc="-10" dirty="0">
                          <a:latin typeface="Arial"/>
                          <a:cs typeface="Arial"/>
                        </a:rPr>
                        <a:t>[.04]</a:t>
                      </a:r>
                      <a:endParaRPr sz="7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14"/>
                        </a:spcBef>
                      </a:pPr>
                      <a:r>
                        <a:rPr sz="700" b="1" spc="-25" dirty="0">
                          <a:latin typeface="Arial"/>
                          <a:cs typeface="Arial"/>
                        </a:rPr>
                        <a:t>0.2</a:t>
                      </a:r>
                      <a:endParaRPr sz="700">
                        <a:latin typeface="Arial"/>
                        <a:cs typeface="Arial"/>
                      </a:endParaRPr>
                    </a:p>
                    <a:p>
                      <a:pPr marL="1270" algn="ctr">
                        <a:lnSpc>
                          <a:spcPct val="100000"/>
                        </a:lnSpc>
                      </a:pPr>
                      <a:r>
                        <a:rPr sz="700" b="1" spc="-10" dirty="0">
                          <a:latin typeface="Arial"/>
                          <a:cs typeface="Arial"/>
                        </a:rPr>
                        <a:t>[.05]</a:t>
                      </a:r>
                      <a:endParaRPr sz="7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14"/>
                        </a:spcBef>
                      </a:pPr>
                      <a:r>
                        <a:rPr sz="700" b="1" spc="-25" dirty="0">
                          <a:latin typeface="Arial"/>
                          <a:cs typeface="Arial"/>
                        </a:rPr>
                        <a:t>0.3</a:t>
                      </a:r>
                      <a:endParaRPr sz="700">
                        <a:latin typeface="Arial"/>
                        <a:cs typeface="Arial"/>
                      </a:endParaRPr>
                    </a:p>
                    <a:p>
                      <a:pPr marL="1270" algn="ctr">
                        <a:lnSpc>
                          <a:spcPct val="100000"/>
                        </a:lnSpc>
                      </a:pPr>
                      <a:r>
                        <a:rPr sz="700" b="1" spc="-10" dirty="0">
                          <a:latin typeface="Arial"/>
                          <a:cs typeface="Arial"/>
                        </a:rPr>
                        <a:t>[.07]</a:t>
                      </a:r>
                      <a:endParaRPr sz="7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14"/>
                        </a:spcBef>
                      </a:pPr>
                      <a:r>
                        <a:rPr sz="700" b="1" spc="-25" dirty="0">
                          <a:latin typeface="Arial"/>
                          <a:cs typeface="Arial"/>
                        </a:rPr>
                        <a:t>0.4</a:t>
                      </a:r>
                      <a:endParaRPr sz="700">
                        <a:latin typeface="Arial"/>
                        <a:cs typeface="Arial"/>
                      </a:endParaRPr>
                    </a:p>
                    <a:p>
                      <a:pPr marL="1905" algn="ctr">
                        <a:lnSpc>
                          <a:spcPct val="100000"/>
                        </a:lnSpc>
                      </a:pPr>
                      <a:r>
                        <a:rPr sz="700" b="1" spc="-10" dirty="0">
                          <a:latin typeface="Arial"/>
                          <a:cs typeface="Arial"/>
                        </a:rPr>
                        <a:t>[.10]</a:t>
                      </a:r>
                      <a:endParaRPr sz="7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14"/>
                        </a:spcBef>
                      </a:pPr>
                      <a:r>
                        <a:rPr sz="700" b="1" spc="-25" dirty="0">
                          <a:latin typeface="Arial"/>
                          <a:cs typeface="Arial"/>
                        </a:rPr>
                        <a:t>0.5</a:t>
                      </a:r>
                      <a:endParaRPr sz="700">
                        <a:latin typeface="Arial"/>
                        <a:cs typeface="Arial"/>
                      </a:endParaRPr>
                    </a:p>
                    <a:p>
                      <a:pPr marL="1905" algn="ctr">
                        <a:lnSpc>
                          <a:spcPct val="100000"/>
                        </a:lnSpc>
                      </a:pPr>
                      <a:r>
                        <a:rPr sz="700" b="1" spc="-10" dirty="0">
                          <a:latin typeface="Arial"/>
                          <a:cs typeface="Arial"/>
                        </a:rPr>
                        <a:t>[.12]</a:t>
                      </a:r>
                      <a:endParaRPr sz="7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14"/>
                        </a:spcBef>
                      </a:pPr>
                      <a:r>
                        <a:rPr sz="700" b="1" spc="-25" dirty="0">
                          <a:latin typeface="Arial"/>
                          <a:cs typeface="Arial"/>
                        </a:rPr>
                        <a:t>0.6</a:t>
                      </a:r>
                      <a:endParaRPr sz="700">
                        <a:latin typeface="Arial"/>
                        <a:cs typeface="Arial"/>
                      </a:endParaRPr>
                    </a:p>
                    <a:p>
                      <a:pPr marL="2540" algn="ctr">
                        <a:lnSpc>
                          <a:spcPct val="100000"/>
                        </a:lnSpc>
                      </a:pPr>
                      <a:r>
                        <a:rPr sz="700" b="1" spc="-10" dirty="0">
                          <a:latin typeface="Arial"/>
                          <a:cs typeface="Arial"/>
                        </a:rPr>
                        <a:t>[.15]</a:t>
                      </a:r>
                      <a:endParaRPr sz="7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14"/>
                        </a:spcBef>
                      </a:pPr>
                      <a:r>
                        <a:rPr sz="700" b="1" spc="-25" dirty="0">
                          <a:latin typeface="Arial"/>
                          <a:cs typeface="Arial"/>
                        </a:rPr>
                        <a:t>0.7</a:t>
                      </a:r>
                      <a:endParaRPr sz="700">
                        <a:latin typeface="Arial"/>
                        <a:cs typeface="Arial"/>
                      </a:endParaRPr>
                    </a:p>
                    <a:p>
                      <a:pPr marL="3175" algn="ctr">
                        <a:lnSpc>
                          <a:spcPct val="100000"/>
                        </a:lnSpc>
                      </a:pPr>
                      <a:r>
                        <a:rPr sz="700" b="1" spc="-10" dirty="0">
                          <a:latin typeface="Arial"/>
                          <a:cs typeface="Arial"/>
                        </a:rPr>
                        <a:t>[.17]</a:t>
                      </a:r>
                      <a:endParaRPr sz="7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14"/>
                        </a:spcBef>
                      </a:pPr>
                      <a:r>
                        <a:rPr sz="700" b="1" spc="-25" dirty="0">
                          <a:latin typeface="Arial"/>
                          <a:cs typeface="Arial"/>
                        </a:rPr>
                        <a:t>0.8</a:t>
                      </a:r>
                      <a:endParaRPr sz="700">
                        <a:latin typeface="Arial"/>
                        <a:cs typeface="Arial"/>
                      </a:endParaRPr>
                    </a:p>
                    <a:p>
                      <a:pPr marL="3175" algn="ctr">
                        <a:lnSpc>
                          <a:spcPct val="100000"/>
                        </a:lnSpc>
                      </a:pPr>
                      <a:r>
                        <a:rPr sz="700" b="1" spc="-10" dirty="0">
                          <a:latin typeface="Arial"/>
                          <a:cs typeface="Arial"/>
                        </a:rPr>
                        <a:t>[.20]</a:t>
                      </a:r>
                      <a:endParaRPr sz="7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3587824423"/>
                  </a:ext>
                </a:extLst>
              </a:tr>
              <a:tr h="156210">
                <a:tc rowSpan="10">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1300">
                        <a:latin typeface="Times New Roman"/>
                        <a:cs typeface="Times New Roman"/>
                      </a:endParaRPr>
                    </a:p>
                    <a:p>
                      <a:pPr algn="ctr">
                        <a:lnSpc>
                          <a:spcPct val="100000"/>
                        </a:lnSpc>
                        <a:spcBef>
                          <a:spcPts val="5"/>
                        </a:spcBef>
                      </a:pPr>
                      <a:r>
                        <a:rPr sz="800" b="1" spc="-25" dirty="0">
                          <a:latin typeface="Arial"/>
                          <a:cs typeface="Arial"/>
                        </a:rPr>
                        <a:t>24</a:t>
                      </a:r>
                      <a:endParaRPr sz="800">
                        <a:latin typeface="Arial"/>
                        <a:cs typeface="Arial"/>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0"/>
                        </a:spcBef>
                      </a:pPr>
                      <a:r>
                        <a:rPr sz="800" b="1" dirty="0">
                          <a:latin typeface="Arial"/>
                          <a:cs typeface="Arial"/>
                        </a:rPr>
                        <a:t>Tap</a:t>
                      </a:r>
                      <a:r>
                        <a:rPr sz="800" b="1" spc="-15" dirty="0">
                          <a:latin typeface="Arial"/>
                          <a:cs typeface="Arial"/>
                        </a:rPr>
                        <a:t> </a:t>
                      </a:r>
                      <a:r>
                        <a:rPr sz="800" b="1" spc="-25" dirty="0">
                          <a:latin typeface="Arial"/>
                          <a:cs typeface="Arial"/>
                        </a:rPr>
                        <a:t>(5)</a:t>
                      </a:r>
                      <a:endParaRPr sz="800">
                        <a:latin typeface="Arial"/>
                        <a:cs typeface="Arial"/>
                      </a:endParaRPr>
                    </a:p>
                  </a:txBody>
                  <a:tcPr marL="0" marR="0" marT="927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800" b="1" spc="-20" dirty="0">
                          <a:latin typeface="Arial"/>
                          <a:cs typeface="Arial"/>
                        </a:rPr>
                        <a:t>SCFM</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9380" algn="r">
                        <a:lnSpc>
                          <a:spcPct val="100000"/>
                        </a:lnSpc>
                        <a:spcBef>
                          <a:spcPts val="155"/>
                        </a:spcBef>
                      </a:pPr>
                      <a:r>
                        <a:rPr sz="800" spc="-20" dirty="0">
                          <a:latin typeface="Arial"/>
                          <a:cs typeface="Arial"/>
                        </a:rPr>
                        <a:t>1062</a:t>
                      </a:r>
                      <a:endParaRPr sz="800" dirty="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55"/>
                        </a:spcBef>
                      </a:pPr>
                      <a:r>
                        <a:rPr sz="800" spc="-20" dirty="0">
                          <a:latin typeface="Arial"/>
                          <a:cs typeface="Arial"/>
                        </a:rPr>
                        <a:t>1031</a:t>
                      </a:r>
                      <a:endParaRPr sz="800" dirty="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47320" algn="r">
                        <a:lnSpc>
                          <a:spcPct val="100000"/>
                        </a:lnSpc>
                        <a:spcBef>
                          <a:spcPts val="155"/>
                        </a:spcBef>
                      </a:pPr>
                      <a:r>
                        <a:rPr sz="800" spc="-25" dirty="0">
                          <a:latin typeface="Arial"/>
                          <a:cs typeface="Arial"/>
                        </a:rPr>
                        <a:t>998</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55"/>
                        </a:spcBef>
                      </a:pPr>
                      <a:r>
                        <a:rPr sz="800" spc="-25" dirty="0">
                          <a:latin typeface="Arial"/>
                          <a:cs typeface="Arial"/>
                        </a:rPr>
                        <a:t>981</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55"/>
                        </a:spcBef>
                      </a:pPr>
                      <a:r>
                        <a:rPr sz="800" spc="-25" dirty="0">
                          <a:latin typeface="Arial"/>
                          <a:cs typeface="Arial"/>
                        </a:rPr>
                        <a:t>947</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55"/>
                        </a:spcBef>
                      </a:pPr>
                      <a:r>
                        <a:rPr sz="800" spc="-25" dirty="0">
                          <a:latin typeface="Arial"/>
                          <a:cs typeface="Arial"/>
                        </a:rPr>
                        <a:t>901</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55"/>
                        </a:spcBef>
                      </a:pPr>
                      <a:r>
                        <a:rPr sz="800" spc="-25" dirty="0">
                          <a:latin typeface="Arial"/>
                          <a:cs typeface="Arial"/>
                        </a:rPr>
                        <a:t>869</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800" spc="-25" dirty="0">
                          <a:latin typeface="Arial"/>
                          <a:cs typeface="Arial"/>
                        </a:rPr>
                        <a:t>823</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800" spc="-25" dirty="0">
                          <a:latin typeface="Arial"/>
                          <a:cs typeface="Arial"/>
                        </a:rPr>
                        <a:t>789</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55"/>
                        </a:spcBef>
                      </a:pPr>
                      <a:r>
                        <a:rPr sz="800" spc="-25" dirty="0">
                          <a:latin typeface="Arial"/>
                          <a:cs typeface="Arial"/>
                        </a:rPr>
                        <a:t>742</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858344232"/>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27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5"/>
                        </a:spcBef>
                      </a:pPr>
                      <a:r>
                        <a:rPr sz="800" b="1" spc="-10" dirty="0">
                          <a:latin typeface="Arial"/>
                          <a:cs typeface="Arial"/>
                        </a:rPr>
                        <a:t>Watts</a:t>
                      </a:r>
                      <a:endParaRPr sz="800">
                        <a:latin typeface="Arial"/>
                        <a:cs typeface="Arial"/>
                      </a:endParaRPr>
                    </a:p>
                  </a:txBody>
                  <a:tcPr marL="0" marR="0" marT="146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800" spc="-25" dirty="0">
                          <a:latin typeface="Arial"/>
                          <a:cs typeface="Arial"/>
                        </a:rPr>
                        <a:t>184</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635" algn="ctr">
                        <a:lnSpc>
                          <a:spcPct val="100000"/>
                        </a:lnSpc>
                        <a:spcBef>
                          <a:spcPts val="155"/>
                        </a:spcBef>
                      </a:pPr>
                      <a:r>
                        <a:rPr sz="800" spc="-25" dirty="0">
                          <a:latin typeface="Arial"/>
                          <a:cs typeface="Arial"/>
                        </a:rPr>
                        <a:t>195</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47320" algn="r">
                        <a:lnSpc>
                          <a:spcPct val="100000"/>
                        </a:lnSpc>
                        <a:spcBef>
                          <a:spcPts val="155"/>
                        </a:spcBef>
                      </a:pPr>
                      <a:r>
                        <a:rPr sz="800" spc="-25" dirty="0">
                          <a:latin typeface="Arial"/>
                          <a:cs typeface="Arial"/>
                        </a:rPr>
                        <a:t>201</a:t>
                      </a:r>
                      <a:endParaRPr sz="800" dirty="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55"/>
                        </a:spcBef>
                      </a:pPr>
                      <a:r>
                        <a:rPr sz="800" spc="-25" dirty="0">
                          <a:latin typeface="Arial"/>
                          <a:cs typeface="Arial"/>
                        </a:rPr>
                        <a:t>203</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55"/>
                        </a:spcBef>
                      </a:pPr>
                      <a:r>
                        <a:rPr sz="800" spc="-25" dirty="0">
                          <a:latin typeface="Arial"/>
                          <a:cs typeface="Arial"/>
                        </a:rPr>
                        <a:t>213</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55"/>
                        </a:spcBef>
                      </a:pPr>
                      <a:r>
                        <a:rPr sz="800" spc="-25" dirty="0">
                          <a:latin typeface="Arial"/>
                          <a:cs typeface="Arial"/>
                        </a:rPr>
                        <a:t>222</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55"/>
                        </a:spcBef>
                      </a:pPr>
                      <a:r>
                        <a:rPr sz="800" spc="-25" dirty="0">
                          <a:latin typeface="Arial"/>
                          <a:cs typeface="Arial"/>
                        </a:rPr>
                        <a:t>228</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800" spc="-25" dirty="0">
                          <a:latin typeface="Arial"/>
                          <a:cs typeface="Arial"/>
                        </a:rPr>
                        <a:t>238</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800" spc="-25" dirty="0">
                          <a:latin typeface="Arial"/>
                          <a:cs typeface="Arial"/>
                        </a:rPr>
                        <a:t>242</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55"/>
                        </a:spcBef>
                      </a:pPr>
                      <a:r>
                        <a:rPr sz="800" spc="-25" dirty="0">
                          <a:latin typeface="Arial"/>
                          <a:cs typeface="Arial"/>
                        </a:rPr>
                        <a:t>252</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665772124"/>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800" b="1" dirty="0">
                          <a:latin typeface="Arial"/>
                          <a:cs typeface="Arial"/>
                        </a:rPr>
                        <a:t>Tap</a:t>
                      </a:r>
                      <a:r>
                        <a:rPr sz="800" b="1" spc="-15" dirty="0">
                          <a:latin typeface="Arial"/>
                          <a:cs typeface="Arial"/>
                        </a:rPr>
                        <a:t> </a:t>
                      </a:r>
                      <a:r>
                        <a:rPr sz="800" b="1" spc="-25" dirty="0">
                          <a:latin typeface="Arial"/>
                          <a:cs typeface="Arial"/>
                        </a:rPr>
                        <a:t>(4)</a:t>
                      </a:r>
                      <a:endParaRPr sz="800">
                        <a:latin typeface="Arial"/>
                        <a:cs typeface="Arial"/>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800" b="1" spc="-20" dirty="0">
                          <a:latin typeface="Arial"/>
                          <a:cs typeface="Arial"/>
                        </a:rPr>
                        <a:t>SCFM</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800" spc="-25" dirty="0">
                          <a:latin typeface="Arial"/>
                          <a:cs typeface="Arial"/>
                        </a:rPr>
                        <a:t>959</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635" algn="ctr">
                        <a:lnSpc>
                          <a:spcPct val="100000"/>
                        </a:lnSpc>
                        <a:spcBef>
                          <a:spcPts val="155"/>
                        </a:spcBef>
                      </a:pPr>
                      <a:r>
                        <a:rPr sz="800" spc="-25" dirty="0">
                          <a:latin typeface="Arial"/>
                          <a:cs typeface="Arial"/>
                        </a:rPr>
                        <a:t>921</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47320" algn="r">
                        <a:lnSpc>
                          <a:spcPct val="100000"/>
                        </a:lnSpc>
                        <a:spcBef>
                          <a:spcPts val="155"/>
                        </a:spcBef>
                      </a:pPr>
                      <a:r>
                        <a:rPr sz="800" spc="-25" dirty="0">
                          <a:latin typeface="Arial"/>
                          <a:cs typeface="Arial"/>
                        </a:rPr>
                        <a:t>890</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873</a:t>
                      </a:r>
                      <a:endParaRPr sz="800" dirty="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836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786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800" spc="-25" dirty="0">
                          <a:latin typeface="Arial"/>
                          <a:cs typeface="Arial"/>
                        </a:rPr>
                        <a:t>751</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800" spc="-25" dirty="0">
                          <a:latin typeface="Arial"/>
                          <a:cs typeface="Arial"/>
                        </a:rPr>
                        <a:t>706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800" spc="-25" dirty="0">
                          <a:latin typeface="Arial"/>
                          <a:cs typeface="Arial"/>
                        </a:rPr>
                        <a:t>677</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55"/>
                        </a:spcBef>
                      </a:pPr>
                      <a:r>
                        <a:rPr sz="800" spc="-25" dirty="0">
                          <a:latin typeface="Arial"/>
                          <a:cs typeface="Arial"/>
                        </a:rPr>
                        <a:t>622</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648563753"/>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800" b="1" spc="-10" dirty="0">
                          <a:latin typeface="Arial"/>
                          <a:cs typeface="Arial"/>
                        </a:rPr>
                        <a:t>Watts</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800" spc="-25" dirty="0">
                          <a:latin typeface="Arial"/>
                          <a:cs typeface="Arial"/>
                        </a:rPr>
                        <a:t>138</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635" algn="ctr">
                        <a:lnSpc>
                          <a:spcPct val="100000"/>
                        </a:lnSpc>
                        <a:spcBef>
                          <a:spcPts val="155"/>
                        </a:spcBef>
                      </a:pPr>
                      <a:r>
                        <a:rPr sz="800" spc="-25" dirty="0">
                          <a:latin typeface="Arial"/>
                          <a:cs typeface="Arial"/>
                        </a:rPr>
                        <a:t>145</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47320" algn="r">
                        <a:lnSpc>
                          <a:spcPct val="100000"/>
                        </a:lnSpc>
                        <a:spcBef>
                          <a:spcPts val="155"/>
                        </a:spcBef>
                      </a:pPr>
                      <a:r>
                        <a:rPr sz="800" spc="-25" dirty="0">
                          <a:latin typeface="Arial"/>
                          <a:cs typeface="Arial"/>
                        </a:rPr>
                        <a:t>152</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156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162</a:t>
                      </a:r>
                      <a:endParaRPr sz="800" dirty="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171</a:t>
                      </a:r>
                      <a:endParaRPr sz="800" dirty="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800" spc="-25" dirty="0">
                          <a:latin typeface="Arial"/>
                          <a:cs typeface="Arial"/>
                        </a:rPr>
                        <a:t>178</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800" spc="-25" dirty="0">
                          <a:latin typeface="Arial"/>
                          <a:cs typeface="Arial"/>
                        </a:rPr>
                        <a:t>188</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800" spc="-25" dirty="0">
                          <a:latin typeface="Arial"/>
                          <a:cs typeface="Arial"/>
                        </a:rPr>
                        <a:t>196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55"/>
                        </a:spcBef>
                      </a:pPr>
                      <a:r>
                        <a:rPr sz="800" spc="-25" dirty="0">
                          <a:latin typeface="Arial"/>
                          <a:cs typeface="Arial"/>
                        </a:rPr>
                        <a:t>204</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866829598"/>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92710">
                        <a:lnSpc>
                          <a:spcPct val="100000"/>
                        </a:lnSpc>
                        <a:spcBef>
                          <a:spcPts val="250"/>
                        </a:spcBef>
                      </a:pPr>
                      <a:r>
                        <a:rPr sz="800" b="1" dirty="0">
                          <a:latin typeface="Arial"/>
                          <a:cs typeface="Arial"/>
                        </a:rPr>
                        <a:t>Tap</a:t>
                      </a:r>
                      <a:r>
                        <a:rPr sz="800" b="1" spc="-15" dirty="0">
                          <a:latin typeface="Arial"/>
                          <a:cs typeface="Arial"/>
                        </a:rPr>
                        <a:t> </a:t>
                      </a:r>
                      <a:r>
                        <a:rPr sz="800" b="1" spc="-20" dirty="0">
                          <a:latin typeface="Arial"/>
                          <a:cs typeface="Arial"/>
                        </a:rPr>
                        <a:t>(3)-</a:t>
                      </a:r>
                      <a:endParaRPr sz="800">
                        <a:latin typeface="Arial"/>
                        <a:cs typeface="Arial"/>
                      </a:endParaRPr>
                    </a:p>
                    <a:p>
                      <a:pPr marL="107950">
                        <a:lnSpc>
                          <a:spcPct val="100000"/>
                        </a:lnSpc>
                        <a:spcBef>
                          <a:spcPts val="5"/>
                        </a:spcBef>
                      </a:pPr>
                      <a:r>
                        <a:rPr sz="800" b="1" spc="-10" dirty="0">
                          <a:latin typeface="Arial"/>
                          <a:cs typeface="Arial"/>
                        </a:rPr>
                        <a:t>factory</a:t>
                      </a:r>
                      <a:endParaRPr sz="800">
                        <a:latin typeface="Arial"/>
                        <a:cs typeface="Arial"/>
                      </a:endParaRPr>
                    </a:p>
                  </a:txBody>
                  <a:tcPr marL="0" marR="0" marT="317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800" b="1" spc="-20" dirty="0">
                          <a:latin typeface="Arial"/>
                          <a:cs typeface="Arial"/>
                        </a:rPr>
                        <a:t>SCFM</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800" spc="-25" dirty="0">
                          <a:latin typeface="Arial"/>
                          <a:cs typeface="Arial"/>
                        </a:rPr>
                        <a:t>855</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55"/>
                        </a:spcBef>
                      </a:pPr>
                      <a:r>
                        <a:rPr sz="800" spc="-25" dirty="0">
                          <a:latin typeface="Arial"/>
                          <a:cs typeface="Arial"/>
                        </a:rPr>
                        <a:t>825</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55"/>
                        </a:spcBef>
                      </a:pPr>
                      <a:r>
                        <a:rPr sz="800" spc="-25" dirty="0">
                          <a:latin typeface="Arial"/>
                          <a:cs typeface="Arial"/>
                        </a:rPr>
                        <a:t>790</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769</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733</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679</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800" spc="-25" dirty="0">
                          <a:latin typeface="Arial"/>
                          <a:cs typeface="Arial"/>
                        </a:rPr>
                        <a:t>646</a:t>
                      </a:r>
                      <a:endParaRPr sz="800" dirty="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800" spc="-25" dirty="0">
                          <a:latin typeface="Arial"/>
                          <a:cs typeface="Arial"/>
                        </a:rPr>
                        <a:t>595</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55"/>
                        </a:spcBef>
                      </a:pPr>
                      <a:r>
                        <a:rPr sz="800" spc="-25" dirty="0">
                          <a:latin typeface="Arial"/>
                          <a:cs typeface="Arial"/>
                        </a:rPr>
                        <a:t>560</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3175" algn="ctr">
                        <a:lnSpc>
                          <a:spcPct val="100000"/>
                        </a:lnSpc>
                        <a:spcBef>
                          <a:spcPts val="155"/>
                        </a:spcBef>
                      </a:pPr>
                      <a:r>
                        <a:rPr sz="800" spc="-25" dirty="0">
                          <a:latin typeface="Arial"/>
                          <a:cs typeface="Arial"/>
                        </a:rPr>
                        <a:t>494</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105411722"/>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317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800" b="1" spc="-10" dirty="0">
                          <a:latin typeface="Arial"/>
                          <a:cs typeface="Arial"/>
                        </a:rPr>
                        <a:t>Watts</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800" spc="-25" dirty="0">
                          <a:latin typeface="Arial"/>
                          <a:cs typeface="Arial"/>
                        </a:rPr>
                        <a:t>101</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55"/>
                        </a:spcBef>
                      </a:pPr>
                      <a:r>
                        <a:rPr sz="800" spc="-25" dirty="0">
                          <a:latin typeface="Arial"/>
                          <a:cs typeface="Arial"/>
                        </a:rPr>
                        <a:t>111</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55"/>
                        </a:spcBef>
                      </a:pPr>
                      <a:r>
                        <a:rPr sz="800" spc="-25" dirty="0">
                          <a:latin typeface="Arial"/>
                          <a:cs typeface="Arial"/>
                        </a:rPr>
                        <a:t>118</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120</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126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134</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800" spc="-25" dirty="0">
                          <a:latin typeface="Arial"/>
                          <a:cs typeface="Arial"/>
                        </a:rPr>
                        <a:t>141</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800" spc="-25" dirty="0">
                          <a:latin typeface="Arial"/>
                          <a:cs typeface="Arial"/>
                        </a:rPr>
                        <a:t>151</a:t>
                      </a:r>
                      <a:endParaRPr sz="800" dirty="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55"/>
                        </a:spcBef>
                      </a:pPr>
                      <a:r>
                        <a:rPr sz="800" spc="-25" dirty="0">
                          <a:latin typeface="Arial"/>
                          <a:cs typeface="Arial"/>
                        </a:rPr>
                        <a:t>156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3175" algn="ctr">
                        <a:lnSpc>
                          <a:spcPct val="100000"/>
                        </a:lnSpc>
                        <a:spcBef>
                          <a:spcPts val="155"/>
                        </a:spcBef>
                      </a:pPr>
                      <a:r>
                        <a:rPr sz="800" spc="-25" dirty="0">
                          <a:latin typeface="Arial"/>
                          <a:cs typeface="Arial"/>
                        </a:rPr>
                        <a:t>166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1096792200"/>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0"/>
                        </a:spcBef>
                      </a:pPr>
                      <a:r>
                        <a:rPr sz="800" b="1" dirty="0">
                          <a:latin typeface="Arial"/>
                          <a:cs typeface="Arial"/>
                        </a:rPr>
                        <a:t>Tap</a:t>
                      </a:r>
                      <a:r>
                        <a:rPr sz="800" b="1" spc="-15" dirty="0">
                          <a:latin typeface="Arial"/>
                          <a:cs typeface="Arial"/>
                        </a:rPr>
                        <a:t> </a:t>
                      </a:r>
                      <a:r>
                        <a:rPr sz="800" b="1" spc="-25" dirty="0">
                          <a:latin typeface="Arial"/>
                          <a:cs typeface="Arial"/>
                        </a:rPr>
                        <a:t>(2)</a:t>
                      </a:r>
                      <a:endParaRPr sz="800">
                        <a:latin typeface="Arial"/>
                        <a:cs typeface="Arial"/>
                      </a:endParaRPr>
                    </a:p>
                  </a:txBody>
                  <a:tcPr marL="0" marR="0" marT="927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800" spc="-25" dirty="0">
                          <a:latin typeface="Arial"/>
                          <a:cs typeface="Arial"/>
                        </a:rPr>
                        <a:t>777</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55"/>
                        </a:spcBef>
                      </a:pPr>
                      <a:r>
                        <a:rPr sz="800" spc="-25" dirty="0">
                          <a:latin typeface="Arial"/>
                          <a:cs typeface="Arial"/>
                        </a:rPr>
                        <a:t>750</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55"/>
                        </a:spcBef>
                      </a:pPr>
                      <a:r>
                        <a:rPr sz="800" spc="-25" dirty="0">
                          <a:latin typeface="Arial"/>
                          <a:cs typeface="Arial"/>
                        </a:rPr>
                        <a:t>712</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692</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656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599</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55"/>
                        </a:spcBef>
                      </a:pPr>
                      <a:r>
                        <a:rPr sz="800" spc="-25" dirty="0">
                          <a:latin typeface="Arial"/>
                          <a:cs typeface="Arial"/>
                        </a:rPr>
                        <a:t>566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56210">
                        <a:lnSpc>
                          <a:spcPct val="100000"/>
                        </a:lnSpc>
                        <a:spcBef>
                          <a:spcPts val="155"/>
                        </a:spcBef>
                      </a:pPr>
                      <a:r>
                        <a:rPr sz="800" spc="-25" dirty="0">
                          <a:latin typeface="Arial"/>
                          <a:cs typeface="Arial"/>
                        </a:rPr>
                        <a:t>498</a:t>
                      </a:r>
                      <a:endParaRPr sz="800" dirty="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55"/>
                        </a:spcBef>
                      </a:pPr>
                      <a:r>
                        <a:rPr sz="800" spc="-25" dirty="0">
                          <a:latin typeface="Arial"/>
                          <a:cs typeface="Arial"/>
                        </a:rPr>
                        <a:t>466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3175" algn="ctr">
                        <a:lnSpc>
                          <a:spcPct val="100000"/>
                        </a:lnSpc>
                        <a:spcBef>
                          <a:spcPts val="155"/>
                        </a:spcBef>
                      </a:pPr>
                      <a:r>
                        <a:rPr sz="800" spc="-25" dirty="0">
                          <a:latin typeface="Arial"/>
                          <a:cs typeface="Arial"/>
                        </a:rPr>
                        <a:t>412</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768948116"/>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27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800" b="1" spc="-10" dirty="0">
                          <a:latin typeface="Arial"/>
                          <a:cs typeface="Arial"/>
                        </a:rPr>
                        <a:t>Watts</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76530" algn="r">
                        <a:lnSpc>
                          <a:spcPct val="100000"/>
                        </a:lnSpc>
                        <a:spcBef>
                          <a:spcPts val="155"/>
                        </a:spcBef>
                      </a:pPr>
                      <a:r>
                        <a:rPr sz="800" spc="-25" dirty="0">
                          <a:latin typeface="Arial"/>
                          <a:cs typeface="Arial"/>
                        </a:rPr>
                        <a:t>80</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5"/>
                        </a:spcBef>
                      </a:pPr>
                      <a:r>
                        <a:rPr sz="800" spc="-25" dirty="0">
                          <a:latin typeface="Arial"/>
                          <a:cs typeface="Arial"/>
                        </a:rPr>
                        <a:t>89</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75260" algn="r">
                        <a:lnSpc>
                          <a:spcPct val="100000"/>
                        </a:lnSpc>
                        <a:spcBef>
                          <a:spcPts val="155"/>
                        </a:spcBef>
                      </a:pPr>
                      <a:r>
                        <a:rPr sz="800" spc="-25" dirty="0">
                          <a:latin typeface="Arial"/>
                          <a:cs typeface="Arial"/>
                        </a:rPr>
                        <a:t>96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5"/>
                        </a:spcBef>
                      </a:pPr>
                      <a:r>
                        <a:rPr sz="800" spc="-25" dirty="0">
                          <a:latin typeface="Arial"/>
                          <a:cs typeface="Arial"/>
                        </a:rPr>
                        <a:t>98</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104</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25" dirty="0">
                          <a:latin typeface="Arial"/>
                          <a:cs typeface="Arial"/>
                        </a:rPr>
                        <a:t>113</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55"/>
                        </a:spcBef>
                      </a:pPr>
                      <a:r>
                        <a:rPr sz="800" spc="-25" dirty="0">
                          <a:latin typeface="Arial"/>
                          <a:cs typeface="Arial"/>
                        </a:rPr>
                        <a:t>119</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56210">
                        <a:lnSpc>
                          <a:spcPct val="100000"/>
                        </a:lnSpc>
                        <a:spcBef>
                          <a:spcPts val="155"/>
                        </a:spcBef>
                      </a:pPr>
                      <a:r>
                        <a:rPr sz="800" spc="-25" dirty="0">
                          <a:latin typeface="Arial"/>
                          <a:cs typeface="Arial"/>
                        </a:rPr>
                        <a:t>127</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55"/>
                        </a:spcBef>
                      </a:pPr>
                      <a:r>
                        <a:rPr sz="800" spc="-25" dirty="0">
                          <a:latin typeface="Arial"/>
                          <a:cs typeface="Arial"/>
                        </a:rPr>
                        <a:t>135</a:t>
                      </a:r>
                      <a:endParaRPr sz="800" dirty="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3175" algn="ctr">
                        <a:lnSpc>
                          <a:spcPct val="100000"/>
                        </a:lnSpc>
                        <a:spcBef>
                          <a:spcPts val="155"/>
                        </a:spcBef>
                      </a:pPr>
                      <a:r>
                        <a:rPr sz="800" spc="-25" dirty="0">
                          <a:latin typeface="Arial"/>
                          <a:cs typeface="Arial"/>
                        </a:rPr>
                        <a:t>145</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862491942"/>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800" b="1" dirty="0">
                          <a:latin typeface="Arial"/>
                          <a:cs typeface="Arial"/>
                        </a:rPr>
                        <a:t>Tap</a:t>
                      </a:r>
                      <a:r>
                        <a:rPr sz="800" b="1" spc="-15" dirty="0">
                          <a:latin typeface="Arial"/>
                          <a:cs typeface="Arial"/>
                        </a:rPr>
                        <a:t> </a:t>
                      </a:r>
                      <a:r>
                        <a:rPr sz="800" b="1" spc="-25" dirty="0">
                          <a:latin typeface="Arial"/>
                          <a:cs typeface="Arial"/>
                        </a:rPr>
                        <a:t>(1)</a:t>
                      </a:r>
                      <a:endParaRPr sz="800">
                        <a:latin typeface="Arial"/>
                        <a:cs typeface="Arial"/>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800" b="1" spc="-20" dirty="0">
                          <a:latin typeface="Arial"/>
                          <a:cs typeface="Arial"/>
                        </a:rPr>
                        <a:t>SCFM</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60"/>
                        </a:spcBef>
                      </a:pPr>
                      <a:r>
                        <a:rPr sz="800" spc="-25" dirty="0">
                          <a:latin typeface="Arial"/>
                          <a:cs typeface="Arial"/>
                        </a:rPr>
                        <a:t>694</a:t>
                      </a:r>
                      <a:endParaRPr sz="800">
                        <a:latin typeface="Arial"/>
                        <a:cs typeface="Arial"/>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60"/>
                        </a:spcBef>
                      </a:pPr>
                      <a:r>
                        <a:rPr sz="800" spc="-25" dirty="0">
                          <a:latin typeface="Arial"/>
                          <a:cs typeface="Arial"/>
                        </a:rPr>
                        <a:t>663</a:t>
                      </a:r>
                      <a:endParaRPr sz="800">
                        <a:latin typeface="Arial"/>
                        <a:cs typeface="Arial"/>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60"/>
                        </a:spcBef>
                      </a:pPr>
                      <a:r>
                        <a:rPr sz="800" spc="-25" dirty="0">
                          <a:latin typeface="Arial"/>
                          <a:cs typeface="Arial"/>
                        </a:rPr>
                        <a:t>620</a:t>
                      </a:r>
                      <a:endParaRPr sz="800">
                        <a:latin typeface="Arial"/>
                        <a:cs typeface="Arial"/>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60"/>
                        </a:spcBef>
                      </a:pPr>
                      <a:r>
                        <a:rPr sz="800" spc="-25" dirty="0">
                          <a:latin typeface="Arial"/>
                          <a:cs typeface="Arial"/>
                        </a:rPr>
                        <a:t>599</a:t>
                      </a:r>
                      <a:endParaRPr sz="800">
                        <a:latin typeface="Arial"/>
                        <a:cs typeface="Arial"/>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60"/>
                        </a:spcBef>
                      </a:pPr>
                      <a:r>
                        <a:rPr sz="800" spc="-25" dirty="0">
                          <a:latin typeface="Arial"/>
                          <a:cs typeface="Arial"/>
                        </a:rPr>
                        <a:t>562</a:t>
                      </a:r>
                      <a:endParaRPr sz="800">
                        <a:latin typeface="Arial"/>
                        <a:cs typeface="Arial"/>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60"/>
                        </a:spcBef>
                      </a:pPr>
                      <a:r>
                        <a:rPr sz="800" spc="-25" dirty="0">
                          <a:latin typeface="Arial"/>
                          <a:cs typeface="Arial"/>
                        </a:rPr>
                        <a:t>499</a:t>
                      </a:r>
                      <a:endParaRPr sz="800">
                        <a:latin typeface="Arial"/>
                        <a:cs typeface="Arial"/>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60"/>
                        </a:spcBef>
                      </a:pPr>
                      <a:r>
                        <a:rPr sz="800" spc="-25" dirty="0">
                          <a:latin typeface="Arial"/>
                          <a:cs typeface="Arial"/>
                        </a:rPr>
                        <a:t>455</a:t>
                      </a:r>
                      <a:endParaRPr sz="800">
                        <a:latin typeface="Arial"/>
                        <a:cs typeface="Arial"/>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56210">
                        <a:lnSpc>
                          <a:spcPct val="100000"/>
                        </a:lnSpc>
                        <a:spcBef>
                          <a:spcPts val="160"/>
                        </a:spcBef>
                      </a:pPr>
                      <a:r>
                        <a:rPr sz="800" spc="-25" dirty="0">
                          <a:latin typeface="Arial"/>
                          <a:cs typeface="Arial"/>
                        </a:rPr>
                        <a:t>390</a:t>
                      </a:r>
                      <a:endParaRPr sz="800">
                        <a:latin typeface="Arial"/>
                        <a:cs typeface="Arial"/>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60"/>
                        </a:spcBef>
                      </a:pPr>
                      <a:r>
                        <a:rPr sz="800" spc="-10" dirty="0">
                          <a:latin typeface="Arial"/>
                          <a:cs typeface="Arial"/>
                        </a:rPr>
                        <a:t>--</a:t>
                      </a:r>
                      <a:r>
                        <a:rPr sz="800" spc="-50" dirty="0">
                          <a:latin typeface="Arial"/>
                          <a:cs typeface="Arial"/>
                        </a:rPr>
                        <a:t>-</a:t>
                      </a:r>
                      <a:endParaRPr sz="800">
                        <a:latin typeface="Arial"/>
                        <a:cs typeface="Arial"/>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60"/>
                        </a:spcBef>
                      </a:pPr>
                      <a:r>
                        <a:rPr sz="800" spc="-10" dirty="0">
                          <a:latin typeface="Arial"/>
                          <a:cs typeface="Arial"/>
                        </a:rPr>
                        <a:t>--</a:t>
                      </a:r>
                      <a:r>
                        <a:rPr sz="800" spc="-50" dirty="0">
                          <a:latin typeface="Arial"/>
                          <a:cs typeface="Arial"/>
                        </a:rPr>
                        <a:t>-</a:t>
                      </a:r>
                      <a:endParaRPr sz="800" dirty="0">
                        <a:latin typeface="Arial"/>
                        <a:cs typeface="Arial"/>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97283429"/>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800" b="1" spc="-10" dirty="0">
                          <a:latin typeface="Arial"/>
                          <a:cs typeface="Arial"/>
                        </a:rPr>
                        <a:t>Watts</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76530" algn="r">
                        <a:lnSpc>
                          <a:spcPct val="100000"/>
                        </a:lnSpc>
                        <a:spcBef>
                          <a:spcPts val="155"/>
                        </a:spcBef>
                      </a:pPr>
                      <a:r>
                        <a:rPr sz="800" spc="-25" dirty="0">
                          <a:latin typeface="Arial"/>
                          <a:cs typeface="Arial"/>
                        </a:rPr>
                        <a:t>60</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5"/>
                        </a:spcBef>
                      </a:pPr>
                      <a:r>
                        <a:rPr sz="800" spc="-25" dirty="0">
                          <a:latin typeface="Arial"/>
                          <a:cs typeface="Arial"/>
                        </a:rPr>
                        <a:t>68</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75260" algn="r">
                        <a:lnSpc>
                          <a:spcPct val="100000"/>
                        </a:lnSpc>
                        <a:spcBef>
                          <a:spcPts val="155"/>
                        </a:spcBef>
                      </a:pPr>
                      <a:r>
                        <a:rPr sz="800" spc="-25" dirty="0">
                          <a:latin typeface="Arial"/>
                          <a:cs typeface="Arial"/>
                        </a:rPr>
                        <a:t>74</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5"/>
                        </a:spcBef>
                      </a:pPr>
                      <a:r>
                        <a:rPr sz="800" spc="-25" dirty="0">
                          <a:latin typeface="Arial"/>
                          <a:cs typeface="Arial"/>
                        </a:rPr>
                        <a:t>76</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5"/>
                        </a:spcBef>
                      </a:pPr>
                      <a:r>
                        <a:rPr sz="800" spc="-25" dirty="0">
                          <a:latin typeface="Arial"/>
                          <a:cs typeface="Arial"/>
                        </a:rPr>
                        <a:t>82</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55"/>
                        </a:spcBef>
                      </a:pPr>
                      <a:r>
                        <a:rPr sz="800" spc="-25" dirty="0">
                          <a:latin typeface="Arial"/>
                          <a:cs typeface="Arial"/>
                        </a:rPr>
                        <a:t>89</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55"/>
                        </a:spcBef>
                      </a:pPr>
                      <a:r>
                        <a:rPr sz="800" spc="-25" dirty="0">
                          <a:latin typeface="Arial"/>
                          <a:cs typeface="Arial"/>
                        </a:rPr>
                        <a:t>95</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56210">
                        <a:lnSpc>
                          <a:spcPct val="100000"/>
                        </a:lnSpc>
                        <a:spcBef>
                          <a:spcPts val="155"/>
                        </a:spcBef>
                      </a:pPr>
                      <a:r>
                        <a:rPr sz="800" spc="-25" dirty="0">
                          <a:latin typeface="Arial"/>
                          <a:cs typeface="Arial"/>
                        </a:rPr>
                        <a:t>104</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55"/>
                        </a:spcBef>
                      </a:pPr>
                      <a:r>
                        <a:rPr sz="800" spc="-10" dirty="0">
                          <a:latin typeface="Arial"/>
                          <a:cs typeface="Arial"/>
                        </a:rPr>
                        <a:t>--</a:t>
                      </a:r>
                      <a:r>
                        <a:rPr sz="800" spc="-50" dirty="0">
                          <a:latin typeface="Arial"/>
                          <a:cs typeface="Arial"/>
                        </a:rPr>
                        <a:t>-</a:t>
                      </a:r>
                      <a:endParaRPr sz="80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800" spc="-10" dirty="0">
                          <a:latin typeface="Arial"/>
                          <a:cs typeface="Arial"/>
                        </a:rPr>
                        <a:t>--</a:t>
                      </a:r>
                      <a:r>
                        <a:rPr sz="800" spc="-50" dirty="0">
                          <a:latin typeface="Arial"/>
                          <a:cs typeface="Arial"/>
                        </a:rPr>
                        <a:t>-</a:t>
                      </a:r>
                      <a:endParaRPr sz="800" dirty="0">
                        <a:latin typeface="Arial"/>
                        <a:cs typeface="Arial"/>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93231649"/>
                  </a:ext>
                </a:extLst>
              </a:tr>
              <a:tr h="156210">
                <a:tc rowSpan="10">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1300">
                        <a:latin typeface="Times New Roman"/>
                        <a:cs typeface="Times New Roman"/>
                      </a:endParaRPr>
                    </a:p>
                    <a:p>
                      <a:pPr algn="ctr">
                        <a:lnSpc>
                          <a:spcPct val="100000"/>
                        </a:lnSpc>
                      </a:pPr>
                      <a:r>
                        <a:rPr sz="800" b="1" spc="-25" dirty="0">
                          <a:latin typeface="Arial"/>
                          <a:cs typeface="Arial"/>
                        </a:rPr>
                        <a:t>36</a:t>
                      </a:r>
                      <a:endParaRPr sz="800">
                        <a:latin typeface="Arial"/>
                        <a:cs typeface="Arial"/>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800" b="1" dirty="0">
                          <a:latin typeface="Arial"/>
                          <a:cs typeface="Arial"/>
                        </a:rPr>
                        <a:t>Tap</a:t>
                      </a:r>
                      <a:r>
                        <a:rPr sz="800" b="1" spc="-15" dirty="0">
                          <a:latin typeface="Arial"/>
                          <a:cs typeface="Arial"/>
                        </a:rPr>
                        <a:t> </a:t>
                      </a:r>
                      <a:r>
                        <a:rPr sz="800" b="1" spc="-25" dirty="0">
                          <a:latin typeface="Arial"/>
                          <a:cs typeface="Arial"/>
                        </a:rPr>
                        <a:t>(5)</a:t>
                      </a:r>
                      <a:endParaRPr sz="800">
                        <a:latin typeface="Arial"/>
                        <a:cs typeface="Arial"/>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0"/>
                        </a:spcBef>
                      </a:pPr>
                      <a:r>
                        <a:rPr sz="800" spc="-20" dirty="0">
                          <a:latin typeface="Arial"/>
                          <a:cs typeface="Arial"/>
                        </a:rPr>
                        <a:t>1455</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635" algn="ctr">
                        <a:lnSpc>
                          <a:spcPct val="100000"/>
                        </a:lnSpc>
                        <a:spcBef>
                          <a:spcPts val="140"/>
                        </a:spcBef>
                      </a:pPr>
                      <a:r>
                        <a:rPr sz="800" spc="-20" dirty="0">
                          <a:latin typeface="Arial"/>
                          <a:cs typeface="Arial"/>
                        </a:rPr>
                        <a:t>1409</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18110" algn="r">
                        <a:lnSpc>
                          <a:spcPct val="100000"/>
                        </a:lnSpc>
                        <a:spcBef>
                          <a:spcPts val="140"/>
                        </a:spcBef>
                      </a:pPr>
                      <a:r>
                        <a:rPr sz="800" spc="-20" dirty="0">
                          <a:latin typeface="Arial"/>
                          <a:cs typeface="Arial"/>
                        </a:rPr>
                        <a:t>1374</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0"/>
                        </a:spcBef>
                      </a:pPr>
                      <a:r>
                        <a:rPr sz="800" spc="-20" dirty="0">
                          <a:latin typeface="Arial"/>
                          <a:cs typeface="Arial"/>
                        </a:rPr>
                        <a:t>1355</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0"/>
                        </a:spcBef>
                      </a:pPr>
                      <a:r>
                        <a:rPr sz="800" spc="-20" dirty="0">
                          <a:latin typeface="Arial"/>
                          <a:cs typeface="Arial"/>
                        </a:rPr>
                        <a:t>1320</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1266</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1229</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0"/>
                        </a:spcBef>
                      </a:pPr>
                      <a:r>
                        <a:rPr sz="800" spc="-20" dirty="0">
                          <a:latin typeface="Arial"/>
                          <a:cs typeface="Arial"/>
                        </a:rPr>
                        <a:t>1173</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0"/>
                        </a:spcBef>
                      </a:pPr>
                      <a:r>
                        <a:rPr sz="800" spc="-20" dirty="0">
                          <a:latin typeface="Arial"/>
                          <a:cs typeface="Arial"/>
                        </a:rPr>
                        <a:t>1126</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5" dirty="0">
                          <a:latin typeface="Arial"/>
                          <a:cs typeface="Arial"/>
                        </a:rPr>
                        <a:t>956</a:t>
                      </a:r>
                      <a:endParaRPr sz="800" dirty="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995399485"/>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800" b="1" spc="-10" dirty="0">
                          <a:latin typeface="Arial"/>
                          <a:cs typeface="Arial"/>
                        </a:rPr>
                        <a:t>Watts</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0"/>
                        </a:spcBef>
                      </a:pPr>
                      <a:r>
                        <a:rPr sz="800" spc="-25" dirty="0">
                          <a:latin typeface="Arial"/>
                          <a:cs typeface="Arial"/>
                        </a:rPr>
                        <a:t>293</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0"/>
                        </a:spcBef>
                      </a:pPr>
                      <a:r>
                        <a:rPr sz="800" spc="-25" dirty="0">
                          <a:latin typeface="Arial"/>
                          <a:cs typeface="Arial"/>
                        </a:rPr>
                        <a:t>300</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47320" algn="r">
                        <a:lnSpc>
                          <a:spcPct val="100000"/>
                        </a:lnSpc>
                        <a:spcBef>
                          <a:spcPts val="140"/>
                        </a:spcBef>
                      </a:pPr>
                      <a:r>
                        <a:rPr sz="800" spc="-25" dirty="0">
                          <a:latin typeface="Arial"/>
                          <a:cs typeface="Arial"/>
                        </a:rPr>
                        <a:t>306</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0"/>
                        </a:spcBef>
                      </a:pPr>
                      <a:r>
                        <a:rPr sz="800" spc="-25" dirty="0">
                          <a:latin typeface="Arial"/>
                          <a:cs typeface="Arial"/>
                        </a:rPr>
                        <a:t>309</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0"/>
                        </a:spcBef>
                      </a:pPr>
                      <a:r>
                        <a:rPr sz="800" spc="-25" dirty="0">
                          <a:latin typeface="Arial"/>
                          <a:cs typeface="Arial"/>
                        </a:rPr>
                        <a:t>316</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800" spc="-25" dirty="0">
                          <a:latin typeface="Arial"/>
                          <a:cs typeface="Arial"/>
                        </a:rPr>
                        <a:t>326</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800" spc="-25" dirty="0">
                          <a:latin typeface="Arial"/>
                          <a:cs typeface="Arial"/>
                        </a:rPr>
                        <a:t>331</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0"/>
                        </a:spcBef>
                      </a:pPr>
                      <a:r>
                        <a:rPr sz="800" spc="-25" dirty="0">
                          <a:latin typeface="Arial"/>
                          <a:cs typeface="Arial"/>
                        </a:rPr>
                        <a:t>338</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5" dirty="0">
                          <a:latin typeface="Arial"/>
                          <a:cs typeface="Arial"/>
                        </a:rPr>
                        <a:t>346</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5" dirty="0">
                          <a:latin typeface="Arial"/>
                          <a:cs typeface="Arial"/>
                        </a:rPr>
                        <a:t>370</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973593082"/>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800" b="1" dirty="0">
                          <a:latin typeface="Arial"/>
                          <a:cs typeface="Arial"/>
                        </a:rPr>
                        <a:t>Tap</a:t>
                      </a:r>
                      <a:r>
                        <a:rPr sz="800" b="1" spc="-15" dirty="0">
                          <a:latin typeface="Arial"/>
                          <a:cs typeface="Arial"/>
                        </a:rPr>
                        <a:t> </a:t>
                      </a:r>
                      <a:r>
                        <a:rPr sz="800" b="1" spc="-25" dirty="0">
                          <a:latin typeface="Arial"/>
                          <a:cs typeface="Arial"/>
                        </a:rPr>
                        <a:t>(4)</a:t>
                      </a:r>
                      <a:endParaRPr sz="800">
                        <a:latin typeface="Arial"/>
                        <a:cs typeface="Arial"/>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800" b="1" spc="-20" dirty="0">
                          <a:latin typeface="Arial"/>
                          <a:cs typeface="Arial"/>
                        </a:rPr>
                        <a:t>SCFM</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0"/>
                        </a:spcBef>
                      </a:pPr>
                      <a:r>
                        <a:rPr sz="800" spc="-20" dirty="0">
                          <a:latin typeface="Arial"/>
                          <a:cs typeface="Arial"/>
                        </a:rPr>
                        <a:t>1350</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0"/>
                        </a:spcBef>
                      </a:pPr>
                      <a:r>
                        <a:rPr sz="800" spc="-20" dirty="0">
                          <a:latin typeface="Arial"/>
                          <a:cs typeface="Arial"/>
                        </a:rPr>
                        <a:t>1302</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0"/>
                        </a:spcBef>
                      </a:pPr>
                      <a:r>
                        <a:rPr sz="800" spc="-20" dirty="0">
                          <a:latin typeface="Arial"/>
                          <a:cs typeface="Arial"/>
                        </a:rPr>
                        <a:t>1264</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1242</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1206</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1145</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1104</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0"/>
                        </a:spcBef>
                      </a:pPr>
                      <a:r>
                        <a:rPr sz="800" spc="-20" dirty="0">
                          <a:latin typeface="Arial"/>
                          <a:cs typeface="Arial"/>
                        </a:rPr>
                        <a:t>1038</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5" dirty="0">
                          <a:latin typeface="Arial"/>
                          <a:cs typeface="Arial"/>
                        </a:rPr>
                        <a:t>897</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0"/>
                        </a:spcBef>
                      </a:pPr>
                      <a:r>
                        <a:rPr sz="800" spc="-25" dirty="0">
                          <a:latin typeface="Arial"/>
                          <a:cs typeface="Arial"/>
                        </a:rPr>
                        <a:t>824</a:t>
                      </a:r>
                      <a:endParaRPr sz="800" dirty="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3967768653"/>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238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243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254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257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260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271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277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800" spc="-25" dirty="0">
                          <a:latin typeface="Arial"/>
                          <a:cs typeface="Arial"/>
                        </a:rPr>
                        <a:t>286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303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308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1550120883"/>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92710">
                        <a:lnSpc>
                          <a:spcPct val="100000"/>
                        </a:lnSpc>
                        <a:spcBef>
                          <a:spcPts val="254"/>
                        </a:spcBef>
                      </a:pPr>
                      <a:r>
                        <a:rPr sz="800" b="1" dirty="0">
                          <a:latin typeface="Arial"/>
                          <a:cs typeface="Arial"/>
                        </a:rPr>
                        <a:t>Tap</a:t>
                      </a:r>
                      <a:r>
                        <a:rPr sz="800" b="1" spc="-15" dirty="0">
                          <a:latin typeface="Arial"/>
                          <a:cs typeface="Arial"/>
                        </a:rPr>
                        <a:t> </a:t>
                      </a:r>
                      <a:r>
                        <a:rPr sz="800" b="1" spc="-20" dirty="0">
                          <a:latin typeface="Arial"/>
                          <a:cs typeface="Arial"/>
                        </a:rPr>
                        <a:t>(3)-</a:t>
                      </a:r>
                      <a:endParaRPr sz="800">
                        <a:latin typeface="Arial"/>
                        <a:cs typeface="Arial"/>
                      </a:endParaRPr>
                    </a:p>
                    <a:p>
                      <a:pPr marL="107950">
                        <a:lnSpc>
                          <a:spcPct val="100000"/>
                        </a:lnSpc>
                      </a:pPr>
                      <a:r>
                        <a:rPr sz="800" b="1" spc="-10" dirty="0">
                          <a:latin typeface="Arial"/>
                          <a:cs typeface="Arial"/>
                        </a:rPr>
                        <a:t>factory</a:t>
                      </a:r>
                      <a:endParaRPr sz="800">
                        <a:latin typeface="Arial"/>
                        <a:cs typeface="Arial"/>
                      </a:endParaRPr>
                    </a:p>
                  </a:txBody>
                  <a:tcPr marL="0" marR="0" marT="3238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800" b="1" spc="-20" dirty="0">
                          <a:latin typeface="Arial"/>
                          <a:cs typeface="Arial"/>
                        </a:rPr>
                        <a:t>SCFM</a:t>
                      </a:r>
                      <a:endParaRPr sz="800">
                        <a:latin typeface="Arial"/>
                        <a:cs typeface="Arial"/>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0"/>
                        </a:spcBef>
                      </a:pPr>
                      <a:r>
                        <a:rPr sz="800" spc="-20" dirty="0">
                          <a:latin typeface="Arial"/>
                          <a:cs typeface="Arial"/>
                        </a:rPr>
                        <a:t>1328</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0"/>
                        </a:spcBef>
                      </a:pPr>
                      <a:r>
                        <a:rPr sz="800" spc="-20" dirty="0">
                          <a:latin typeface="Arial"/>
                          <a:cs typeface="Arial"/>
                        </a:rPr>
                        <a:t>1281</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0"/>
                        </a:spcBef>
                      </a:pPr>
                      <a:r>
                        <a:rPr sz="800" spc="-20" dirty="0">
                          <a:latin typeface="Arial"/>
                          <a:cs typeface="Arial"/>
                        </a:rPr>
                        <a:t>1234</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1215</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1179</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1118</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1073</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0"/>
                        </a:spcBef>
                      </a:pPr>
                      <a:r>
                        <a:rPr sz="800" spc="-20" dirty="0">
                          <a:latin typeface="Arial"/>
                          <a:cs typeface="Arial"/>
                        </a:rPr>
                        <a:t>1007</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5" dirty="0">
                          <a:latin typeface="Arial"/>
                          <a:cs typeface="Arial"/>
                        </a:rPr>
                        <a:t>862</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0"/>
                        </a:spcBef>
                      </a:pPr>
                      <a:r>
                        <a:rPr sz="800" spc="-25" dirty="0">
                          <a:latin typeface="Arial"/>
                          <a:cs typeface="Arial"/>
                        </a:rPr>
                        <a:t>798</a:t>
                      </a:r>
                      <a:endParaRPr sz="800" dirty="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3430268590"/>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3238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226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232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239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242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250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259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264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800" spc="-25" dirty="0">
                          <a:latin typeface="Arial"/>
                          <a:cs typeface="Arial"/>
                        </a:rPr>
                        <a:t>278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292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298</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3816018267"/>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800" b="1" dirty="0">
                          <a:latin typeface="Arial"/>
                          <a:cs typeface="Arial"/>
                        </a:rPr>
                        <a:t>Tap</a:t>
                      </a:r>
                      <a:r>
                        <a:rPr sz="800" b="1" spc="-15" dirty="0">
                          <a:latin typeface="Arial"/>
                          <a:cs typeface="Arial"/>
                        </a:rPr>
                        <a:t> </a:t>
                      </a:r>
                      <a:r>
                        <a:rPr sz="800" b="1" spc="-25" dirty="0">
                          <a:latin typeface="Arial"/>
                          <a:cs typeface="Arial"/>
                        </a:rPr>
                        <a:t>(2)</a:t>
                      </a:r>
                      <a:endParaRPr sz="800">
                        <a:latin typeface="Arial"/>
                        <a:cs typeface="Arial"/>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0"/>
                        </a:spcBef>
                      </a:pPr>
                      <a:r>
                        <a:rPr sz="800" spc="-20" dirty="0">
                          <a:latin typeface="Arial"/>
                          <a:cs typeface="Arial"/>
                        </a:rPr>
                        <a:t>1235</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0"/>
                        </a:spcBef>
                      </a:pPr>
                      <a:r>
                        <a:rPr sz="800" spc="-20" dirty="0">
                          <a:latin typeface="Arial"/>
                          <a:cs typeface="Arial"/>
                        </a:rPr>
                        <a:t>1171</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0"/>
                        </a:spcBef>
                      </a:pPr>
                      <a:r>
                        <a:rPr sz="800" spc="-20" dirty="0">
                          <a:latin typeface="Arial"/>
                          <a:cs typeface="Arial"/>
                        </a:rPr>
                        <a:t>1130</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1108</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1062</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1002</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800" spc="-25" dirty="0">
                          <a:latin typeface="Arial"/>
                          <a:cs typeface="Arial"/>
                        </a:rPr>
                        <a:t>955</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0"/>
                        </a:spcBef>
                      </a:pPr>
                      <a:r>
                        <a:rPr sz="800" spc="-25" dirty="0">
                          <a:latin typeface="Arial"/>
                          <a:cs typeface="Arial"/>
                        </a:rPr>
                        <a:t>824</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0"/>
                        </a:spcBef>
                      </a:pPr>
                      <a:r>
                        <a:rPr sz="800" spc="-25" dirty="0">
                          <a:latin typeface="Arial"/>
                          <a:cs typeface="Arial"/>
                        </a:rPr>
                        <a:t>752</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0"/>
                        </a:spcBef>
                      </a:pPr>
                      <a:r>
                        <a:rPr sz="800" spc="-25" dirty="0">
                          <a:latin typeface="Arial"/>
                          <a:cs typeface="Arial"/>
                        </a:rPr>
                        <a:t>713</a:t>
                      </a:r>
                      <a:endParaRPr sz="800" dirty="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2332386202"/>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185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189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196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199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205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214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221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800" spc="-25" dirty="0">
                          <a:latin typeface="Arial"/>
                          <a:cs typeface="Arial"/>
                        </a:rPr>
                        <a:t>238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245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248</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3496350898"/>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800" b="1" dirty="0">
                          <a:latin typeface="Arial"/>
                          <a:cs typeface="Arial"/>
                        </a:rPr>
                        <a:t>Tap</a:t>
                      </a:r>
                      <a:r>
                        <a:rPr sz="800" b="1" spc="-15" dirty="0">
                          <a:latin typeface="Arial"/>
                          <a:cs typeface="Arial"/>
                        </a:rPr>
                        <a:t> </a:t>
                      </a:r>
                      <a:r>
                        <a:rPr sz="800" b="1" spc="-25" dirty="0">
                          <a:latin typeface="Arial"/>
                          <a:cs typeface="Arial"/>
                        </a:rPr>
                        <a:t>(1)</a:t>
                      </a:r>
                      <a:endParaRPr sz="800">
                        <a:latin typeface="Arial"/>
                        <a:cs typeface="Arial"/>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0"/>
                        </a:spcBef>
                      </a:pPr>
                      <a:r>
                        <a:rPr sz="800" spc="-20" dirty="0">
                          <a:latin typeface="Arial"/>
                          <a:cs typeface="Arial"/>
                        </a:rPr>
                        <a:t>1146</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0"/>
                        </a:spcBef>
                      </a:pPr>
                      <a:r>
                        <a:rPr sz="800" spc="-20" dirty="0">
                          <a:latin typeface="Arial"/>
                          <a:cs typeface="Arial"/>
                        </a:rPr>
                        <a:t>1091</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0"/>
                        </a:spcBef>
                      </a:pPr>
                      <a:r>
                        <a:rPr sz="800" spc="-20" dirty="0">
                          <a:latin typeface="Arial"/>
                          <a:cs typeface="Arial"/>
                        </a:rPr>
                        <a:t>1044</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800" spc="-20" dirty="0">
                          <a:latin typeface="Arial"/>
                          <a:cs typeface="Arial"/>
                        </a:rPr>
                        <a:t>1022</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800" spc="-25" dirty="0">
                          <a:latin typeface="Arial"/>
                          <a:cs typeface="Arial"/>
                        </a:rPr>
                        <a:t>982</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800" spc="-25" dirty="0">
                          <a:latin typeface="Arial"/>
                          <a:cs typeface="Arial"/>
                        </a:rPr>
                        <a:t>908</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800" spc="-25" dirty="0">
                          <a:latin typeface="Arial"/>
                          <a:cs typeface="Arial"/>
                        </a:rPr>
                        <a:t>823</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54940">
                        <a:lnSpc>
                          <a:spcPct val="100000"/>
                        </a:lnSpc>
                        <a:spcBef>
                          <a:spcPts val="140"/>
                        </a:spcBef>
                      </a:pPr>
                      <a:r>
                        <a:rPr sz="800" spc="-25" dirty="0">
                          <a:latin typeface="Arial"/>
                          <a:cs typeface="Arial"/>
                        </a:rPr>
                        <a:t>748</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0"/>
                        </a:spcBef>
                      </a:pPr>
                      <a:r>
                        <a:rPr sz="800" spc="-25" dirty="0">
                          <a:latin typeface="Arial"/>
                          <a:cs typeface="Arial"/>
                        </a:rPr>
                        <a:t>708</a:t>
                      </a:r>
                      <a:endParaRPr sz="80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40"/>
                        </a:spcBef>
                      </a:pPr>
                      <a:r>
                        <a:rPr sz="800" spc="-10" dirty="0">
                          <a:latin typeface="Arial"/>
                          <a:cs typeface="Arial"/>
                        </a:rPr>
                        <a:t>--</a:t>
                      </a:r>
                      <a:r>
                        <a:rPr sz="800" spc="-50" dirty="0">
                          <a:latin typeface="Arial"/>
                          <a:cs typeface="Arial"/>
                        </a:rPr>
                        <a:t>-</a:t>
                      </a:r>
                      <a:endParaRPr sz="800" dirty="0">
                        <a:latin typeface="Arial"/>
                        <a:cs typeface="Arial"/>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711983491"/>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150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156</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163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167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174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184</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196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54940">
                        <a:lnSpc>
                          <a:spcPct val="100000"/>
                        </a:lnSpc>
                        <a:spcBef>
                          <a:spcPts val="145"/>
                        </a:spcBef>
                      </a:pPr>
                      <a:r>
                        <a:rPr sz="800" spc="-25" dirty="0">
                          <a:latin typeface="Arial"/>
                          <a:cs typeface="Arial"/>
                        </a:rPr>
                        <a:t>202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207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45"/>
                        </a:spcBef>
                      </a:pPr>
                      <a:r>
                        <a:rPr sz="800" spc="-10" dirty="0">
                          <a:latin typeface="Arial"/>
                          <a:cs typeface="Arial"/>
                        </a:rPr>
                        <a:t>--</a:t>
                      </a:r>
                      <a:r>
                        <a:rPr sz="800" spc="-50" dirty="0">
                          <a:latin typeface="Arial"/>
                          <a:cs typeface="Arial"/>
                        </a:rPr>
                        <a:t>-</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58762932"/>
                  </a:ext>
                </a:extLst>
              </a:tr>
              <a:tr h="156210">
                <a:tc rowSpan="10">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1300">
                        <a:latin typeface="Times New Roman"/>
                        <a:cs typeface="Times New Roman"/>
                      </a:endParaRPr>
                    </a:p>
                    <a:p>
                      <a:pPr algn="ctr">
                        <a:lnSpc>
                          <a:spcPct val="100000"/>
                        </a:lnSpc>
                      </a:pPr>
                      <a:r>
                        <a:rPr sz="800" b="1" spc="-25" dirty="0">
                          <a:latin typeface="Arial"/>
                          <a:cs typeface="Arial"/>
                        </a:rPr>
                        <a:t>48</a:t>
                      </a:r>
                      <a:endParaRPr sz="800">
                        <a:latin typeface="Arial"/>
                        <a:cs typeface="Arial"/>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800" b="1" dirty="0">
                          <a:latin typeface="Arial"/>
                          <a:cs typeface="Arial"/>
                        </a:rPr>
                        <a:t>Tap</a:t>
                      </a:r>
                      <a:r>
                        <a:rPr sz="800" b="1" spc="-15" dirty="0">
                          <a:latin typeface="Arial"/>
                          <a:cs typeface="Arial"/>
                        </a:rPr>
                        <a:t> </a:t>
                      </a:r>
                      <a:r>
                        <a:rPr sz="800" b="1" spc="-25" dirty="0">
                          <a:latin typeface="Arial"/>
                          <a:cs typeface="Arial"/>
                        </a:rPr>
                        <a:t>(5)</a:t>
                      </a:r>
                      <a:endParaRPr sz="800">
                        <a:latin typeface="Arial"/>
                        <a:cs typeface="Arial"/>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800" spc="-20" dirty="0">
                          <a:latin typeface="Arial"/>
                          <a:cs typeface="Arial"/>
                        </a:rPr>
                        <a:t>2144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635" algn="ctr">
                        <a:lnSpc>
                          <a:spcPct val="100000"/>
                        </a:lnSpc>
                        <a:spcBef>
                          <a:spcPts val="145"/>
                        </a:spcBef>
                      </a:pPr>
                      <a:r>
                        <a:rPr sz="800" spc="-20" dirty="0">
                          <a:latin typeface="Arial"/>
                          <a:cs typeface="Arial"/>
                        </a:rPr>
                        <a:t>2106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18110" algn="r">
                        <a:lnSpc>
                          <a:spcPct val="100000"/>
                        </a:lnSpc>
                        <a:spcBef>
                          <a:spcPts val="145"/>
                        </a:spcBef>
                      </a:pPr>
                      <a:r>
                        <a:rPr sz="800" spc="-20" dirty="0">
                          <a:latin typeface="Arial"/>
                          <a:cs typeface="Arial"/>
                        </a:rPr>
                        <a:t>2072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2052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2015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1962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1924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635">
                        <a:lnSpc>
                          <a:spcPct val="100000"/>
                        </a:lnSpc>
                        <a:spcBef>
                          <a:spcPts val="145"/>
                        </a:spcBef>
                      </a:pPr>
                      <a:r>
                        <a:rPr sz="800" spc="-20" dirty="0">
                          <a:latin typeface="Arial"/>
                          <a:cs typeface="Arial"/>
                        </a:rPr>
                        <a:t>1864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905" algn="ctr">
                        <a:lnSpc>
                          <a:spcPct val="100000"/>
                        </a:lnSpc>
                        <a:spcBef>
                          <a:spcPts val="145"/>
                        </a:spcBef>
                      </a:pPr>
                      <a:r>
                        <a:rPr sz="800" spc="-20" dirty="0">
                          <a:latin typeface="Arial"/>
                          <a:cs typeface="Arial"/>
                        </a:rPr>
                        <a:t>1823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45"/>
                        </a:spcBef>
                      </a:pPr>
                      <a:r>
                        <a:rPr sz="800" spc="-20" dirty="0">
                          <a:latin typeface="Arial"/>
                          <a:cs typeface="Arial"/>
                        </a:rPr>
                        <a:t>1768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4013600307"/>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627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632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47320" algn="r">
                        <a:lnSpc>
                          <a:spcPct val="100000"/>
                        </a:lnSpc>
                        <a:spcBef>
                          <a:spcPts val="145"/>
                        </a:spcBef>
                      </a:pPr>
                      <a:r>
                        <a:rPr sz="800" spc="-25" dirty="0">
                          <a:latin typeface="Arial"/>
                          <a:cs typeface="Arial"/>
                        </a:rPr>
                        <a:t>639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643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649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661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670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54940">
                        <a:lnSpc>
                          <a:spcPct val="100000"/>
                        </a:lnSpc>
                        <a:spcBef>
                          <a:spcPts val="145"/>
                        </a:spcBef>
                      </a:pPr>
                      <a:r>
                        <a:rPr sz="800" spc="-25" dirty="0">
                          <a:latin typeface="Arial"/>
                          <a:cs typeface="Arial"/>
                        </a:rPr>
                        <a:t>681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684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696</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3927448038"/>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800" b="1" dirty="0">
                          <a:latin typeface="Arial"/>
                          <a:cs typeface="Arial"/>
                        </a:rPr>
                        <a:t>Tap</a:t>
                      </a:r>
                      <a:r>
                        <a:rPr sz="800" b="1" spc="-15" dirty="0">
                          <a:latin typeface="Arial"/>
                          <a:cs typeface="Arial"/>
                        </a:rPr>
                        <a:t> </a:t>
                      </a:r>
                      <a:r>
                        <a:rPr sz="800" b="1" spc="-25" dirty="0">
                          <a:latin typeface="Arial"/>
                          <a:cs typeface="Arial"/>
                        </a:rPr>
                        <a:t>(4)</a:t>
                      </a:r>
                      <a:endParaRPr sz="800">
                        <a:latin typeface="Arial"/>
                        <a:cs typeface="Arial"/>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800" spc="-20" dirty="0">
                          <a:latin typeface="Arial"/>
                          <a:cs typeface="Arial"/>
                        </a:rPr>
                        <a:t>1999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635" algn="ctr">
                        <a:lnSpc>
                          <a:spcPct val="100000"/>
                        </a:lnSpc>
                        <a:spcBef>
                          <a:spcPts val="145"/>
                        </a:spcBef>
                      </a:pPr>
                      <a:r>
                        <a:rPr sz="800" spc="-20" dirty="0">
                          <a:latin typeface="Arial"/>
                          <a:cs typeface="Arial"/>
                        </a:rPr>
                        <a:t>1966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18110" algn="r">
                        <a:lnSpc>
                          <a:spcPct val="100000"/>
                        </a:lnSpc>
                        <a:spcBef>
                          <a:spcPts val="145"/>
                        </a:spcBef>
                      </a:pPr>
                      <a:r>
                        <a:rPr sz="800" spc="-20" dirty="0">
                          <a:latin typeface="Arial"/>
                          <a:cs typeface="Arial"/>
                        </a:rPr>
                        <a:t>1933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1915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1875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1819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1775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800" spc="-20" dirty="0">
                          <a:latin typeface="Arial"/>
                          <a:cs typeface="Arial"/>
                        </a:rPr>
                        <a:t>1713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5"/>
                        </a:spcBef>
                      </a:pPr>
                      <a:r>
                        <a:rPr sz="800" spc="-20" dirty="0">
                          <a:latin typeface="Arial"/>
                          <a:cs typeface="Arial"/>
                        </a:rPr>
                        <a:t>1672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45"/>
                        </a:spcBef>
                      </a:pPr>
                      <a:r>
                        <a:rPr sz="800" spc="-20" dirty="0">
                          <a:latin typeface="Arial"/>
                          <a:cs typeface="Arial"/>
                        </a:rPr>
                        <a:t>1582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3574229591"/>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510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520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47320" algn="r">
                        <a:lnSpc>
                          <a:spcPct val="100000"/>
                        </a:lnSpc>
                        <a:spcBef>
                          <a:spcPts val="145"/>
                        </a:spcBef>
                      </a:pPr>
                      <a:r>
                        <a:rPr sz="800" spc="-25" dirty="0">
                          <a:latin typeface="Arial"/>
                          <a:cs typeface="Arial"/>
                        </a:rPr>
                        <a:t>529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536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540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551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555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800" spc="-25" dirty="0">
                          <a:latin typeface="Arial"/>
                          <a:cs typeface="Arial"/>
                        </a:rPr>
                        <a:t>567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571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588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87375585"/>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92710">
                        <a:lnSpc>
                          <a:spcPct val="100000"/>
                        </a:lnSpc>
                        <a:spcBef>
                          <a:spcPts val="254"/>
                        </a:spcBef>
                      </a:pPr>
                      <a:r>
                        <a:rPr sz="800" b="1" dirty="0">
                          <a:latin typeface="Arial"/>
                          <a:cs typeface="Arial"/>
                        </a:rPr>
                        <a:t>Tap</a:t>
                      </a:r>
                      <a:r>
                        <a:rPr sz="800" b="1" spc="-15" dirty="0">
                          <a:latin typeface="Arial"/>
                          <a:cs typeface="Arial"/>
                        </a:rPr>
                        <a:t> </a:t>
                      </a:r>
                      <a:r>
                        <a:rPr sz="800" b="1" spc="-20" dirty="0">
                          <a:latin typeface="Arial"/>
                          <a:cs typeface="Arial"/>
                        </a:rPr>
                        <a:t>(3)-</a:t>
                      </a:r>
                      <a:endParaRPr sz="800">
                        <a:latin typeface="Arial"/>
                        <a:cs typeface="Arial"/>
                      </a:endParaRPr>
                    </a:p>
                    <a:p>
                      <a:pPr marL="107950">
                        <a:lnSpc>
                          <a:spcPct val="100000"/>
                        </a:lnSpc>
                      </a:pPr>
                      <a:r>
                        <a:rPr sz="800" b="1" spc="-10" dirty="0">
                          <a:latin typeface="Arial"/>
                          <a:cs typeface="Arial"/>
                        </a:rPr>
                        <a:t>factory</a:t>
                      </a:r>
                      <a:endParaRPr sz="800">
                        <a:latin typeface="Arial"/>
                        <a:cs typeface="Arial"/>
                      </a:endParaRPr>
                    </a:p>
                  </a:txBody>
                  <a:tcPr marL="0" marR="0" marT="3238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800" spc="-20" dirty="0">
                          <a:latin typeface="Arial"/>
                          <a:cs typeface="Arial"/>
                        </a:rPr>
                        <a:t>1788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800" spc="-20" dirty="0">
                          <a:latin typeface="Arial"/>
                          <a:cs typeface="Arial"/>
                        </a:rPr>
                        <a:t>1746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800" spc="-20" dirty="0">
                          <a:latin typeface="Arial"/>
                          <a:cs typeface="Arial"/>
                        </a:rPr>
                        <a:t>1714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1695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1660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1606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1565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800" spc="-20" dirty="0">
                          <a:latin typeface="Arial"/>
                          <a:cs typeface="Arial"/>
                        </a:rPr>
                        <a:t>1499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5"/>
                        </a:spcBef>
                      </a:pPr>
                      <a:r>
                        <a:rPr sz="800" spc="-20" dirty="0">
                          <a:latin typeface="Arial"/>
                          <a:cs typeface="Arial"/>
                        </a:rPr>
                        <a:t>1452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45"/>
                        </a:spcBef>
                      </a:pPr>
                      <a:r>
                        <a:rPr sz="800" spc="-20" dirty="0">
                          <a:latin typeface="Arial"/>
                          <a:cs typeface="Arial"/>
                        </a:rPr>
                        <a:t>1355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329629123"/>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3238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367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374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389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393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404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422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429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800" spc="-25" dirty="0">
                          <a:latin typeface="Arial"/>
                          <a:cs typeface="Arial"/>
                        </a:rPr>
                        <a:t>440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449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458</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3982455529"/>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40"/>
                        </a:spcBef>
                      </a:pPr>
                      <a:r>
                        <a:rPr sz="800" b="1" dirty="0">
                          <a:latin typeface="Arial"/>
                          <a:cs typeface="Arial"/>
                        </a:rPr>
                        <a:t>Tap</a:t>
                      </a:r>
                      <a:r>
                        <a:rPr sz="800" b="1" spc="-15" dirty="0">
                          <a:latin typeface="Arial"/>
                          <a:cs typeface="Arial"/>
                        </a:rPr>
                        <a:t> </a:t>
                      </a:r>
                      <a:r>
                        <a:rPr sz="800" b="1" spc="-25" dirty="0">
                          <a:latin typeface="Arial"/>
                          <a:cs typeface="Arial"/>
                        </a:rPr>
                        <a:t>(2)</a:t>
                      </a:r>
                      <a:endParaRPr sz="800">
                        <a:latin typeface="Arial"/>
                        <a:cs typeface="Arial"/>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800" spc="-20" dirty="0">
                          <a:latin typeface="Arial"/>
                          <a:cs typeface="Arial"/>
                        </a:rPr>
                        <a:t>1633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800" spc="-20" dirty="0">
                          <a:latin typeface="Arial"/>
                          <a:cs typeface="Arial"/>
                        </a:rPr>
                        <a:t>1596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800" spc="-20" dirty="0">
                          <a:latin typeface="Arial"/>
                          <a:cs typeface="Arial"/>
                        </a:rPr>
                        <a:t>1564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1554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1514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1467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1424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800" spc="-20" dirty="0">
                          <a:latin typeface="Arial"/>
                          <a:cs typeface="Arial"/>
                        </a:rPr>
                        <a:t>1342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5"/>
                        </a:spcBef>
                      </a:pPr>
                      <a:r>
                        <a:rPr sz="800" spc="-20" dirty="0">
                          <a:latin typeface="Arial"/>
                          <a:cs typeface="Arial"/>
                        </a:rPr>
                        <a:t>1290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45"/>
                        </a:spcBef>
                      </a:pPr>
                      <a:r>
                        <a:rPr sz="800" spc="-20" dirty="0">
                          <a:latin typeface="Arial"/>
                          <a:cs typeface="Arial"/>
                        </a:rPr>
                        <a:t>1231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565235553"/>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292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300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311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318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329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343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354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800" spc="-25" dirty="0">
                          <a:latin typeface="Arial"/>
                          <a:cs typeface="Arial"/>
                        </a:rPr>
                        <a:t>376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382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391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974974325"/>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800" b="1" dirty="0">
                          <a:latin typeface="Arial"/>
                          <a:cs typeface="Arial"/>
                        </a:rPr>
                        <a:t>Tap</a:t>
                      </a:r>
                      <a:r>
                        <a:rPr sz="800" b="1" spc="-15" dirty="0">
                          <a:latin typeface="Arial"/>
                          <a:cs typeface="Arial"/>
                        </a:rPr>
                        <a:t> </a:t>
                      </a:r>
                      <a:r>
                        <a:rPr sz="800" b="1" spc="-25" dirty="0">
                          <a:latin typeface="Arial"/>
                          <a:cs typeface="Arial"/>
                        </a:rPr>
                        <a:t>(1)</a:t>
                      </a:r>
                      <a:endParaRPr sz="800">
                        <a:latin typeface="Arial"/>
                        <a:cs typeface="Arial"/>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800" spc="-20" dirty="0">
                          <a:latin typeface="Arial"/>
                          <a:cs typeface="Arial"/>
                        </a:rPr>
                        <a:t>1504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800" spc="-20" dirty="0">
                          <a:latin typeface="Arial"/>
                          <a:cs typeface="Arial"/>
                        </a:rPr>
                        <a:t>1468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800" spc="-20" dirty="0">
                          <a:latin typeface="Arial"/>
                          <a:cs typeface="Arial"/>
                        </a:rPr>
                        <a:t>1428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1408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1362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1298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1244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800" spc="-20" dirty="0">
                          <a:latin typeface="Arial"/>
                          <a:cs typeface="Arial"/>
                        </a:rPr>
                        <a:t>1182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905" algn="ctr">
                        <a:lnSpc>
                          <a:spcPct val="100000"/>
                        </a:lnSpc>
                        <a:spcBef>
                          <a:spcPts val="145"/>
                        </a:spcBef>
                      </a:pPr>
                      <a:r>
                        <a:rPr sz="800" spc="-20" dirty="0">
                          <a:latin typeface="Arial"/>
                          <a:cs typeface="Arial"/>
                        </a:rPr>
                        <a:t>1160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45"/>
                        </a:spcBef>
                      </a:pPr>
                      <a:r>
                        <a:rPr sz="800" spc="-20" dirty="0">
                          <a:latin typeface="Arial"/>
                          <a:cs typeface="Arial"/>
                        </a:rPr>
                        <a:t>1081</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2951385827"/>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228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242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250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255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264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279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291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800" spc="-25" dirty="0">
                          <a:latin typeface="Arial"/>
                          <a:cs typeface="Arial"/>
                        </a:rPr>
                        <a:t>309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318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327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247745626"/>
                  </a:ext>
                </a:extLst>
              </a:tr>
              <a:tr h="156210">
                <a:tc rowSpan="10">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1300">
                        <a:latin typeface="Times New Roman"/>
                        <a:cs typeface="Times New Roman"/>
                      </a:endParaRPr>
                    </a:p>
                    <a:p>
                      <a:pPr algn="ctr">
                        <a:lnSpc>
                          <a:spcPct val="100000"/>
                        </a:lnSpc>
                      </a:pPr>
                      <a:r>
                        <a:rPr sz="800" b="1" spc="-25" dirty="0">
                          <a:latin typeface="Arial"/>
                          <a:cs typeface="Arial"/>
                        </a:rPr>
                        <a:t>60</a:t>
                      </a:r>
                      <a:endParaRPr sz="800">
                        <a:latin typeface="Arial"/>
                        <a:cs typeface="Arial"/>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800" b="1" dirty="0">
                          <a:latin typeface="Arial"/>
                          <a:cs typeface="Arial"/>
                        </a:rPr>
                        <a:t>Tap</a:t>
                      </a:r>
                      <a:r>
                        <a:rPr sz="800" b="1" spc="-15" dirty="0">
                          <a:latin typeface="Arial"/>
                          <a:cs typeface="Arial"/>
                        </a:rPr>
                        <a:t> </a:t>
                      </a:r>
                      <a:r>
                        <a:rPr sz="800" b="1" spc="-25" dirty="0">
                          <a:latin typeface="Arial"/>
                          <a:cs typeface="Arial"/>
                        </a:rPr>
                        <a:t>(5)</a:t>
                      </a:r>
                      <a:endParaRPr sz="800">
                        <a:latin typeface="Arial"/>
                        <a:cs typeface="Arial"/>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800" spc="-20" dirty="0">
                          <a:latin typeface="Arial"/>
                          <a:cs typeface="Arial"/>
                        </a:rPr>
                        <a:t>2144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800" spc="-20" dirty="0">
                          <a:latin typeface="Arial"/>
                          <a:cs typeface="Arial"/>
                        </a:rPr>
                        <a:t>2106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800" spc="-20" dirty="0">
                          <a:latin typeface="Arial"/>
                          <a:cs typeface="Arial"/>
                        </a:rPr>
                        <a:t>2072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2052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2015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1962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1924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800" spc="-20" dirty="0">
                          <a:latin typeface="Arial"/>
                          <a:cs typeface="Arial"/>
                        </a:rPr>
                        <a:t>1864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5"/>
                        </a:spcBef>
                      </a:pPr>
                      <a:r>
                        <a:rPr sz="800" spc="-20" dirty="0">
                          <a:latin typeface="Arial"/>
                          <a:cs typeface="Arial"/>
                        </a:rPr>
                        <a:t>1823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45"/>
                        </a:spcBef>
                      </a:pPr>
                      <a:r>
                        <a:rPr sz="800" spc="-20" dirty="0">
                          <a:latin typeface="Arial"/>
                          <a:cs typeface="Arial"/>
                        </a:rPr>
                        <a:t>1768</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045144158"/>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627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632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639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643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649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661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670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800" spc="-25" dirty="0">
                          <a:latin typeface="Arial"/>
                          <a:cs typeface="Arial"/>
                        </a:rPr>
                        <a:t>681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684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696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472557610"/>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800" b="1" dirty="0">
                          <a:latin typeface="Arial"/>
                          <a:cs typeface="Arial"/>
                        </a:rPr>
                        <a:t>Tap</a:t>
                      </a:r>
                      <a:r>
                        <a:rPr sz="800" b="1" spc="-15" dirty="0">
                          <a:latin typeface="Arial"/>
                          <a:cs typeface="Arial"/>
                        </a:rPr>
                        <a:t> </a:t>
                      </a:r>
                      <a:r>
                        <a:rPr sz="800" b="1" spc="-25" dirty="0">
                          <a:latin typeface="Arial"/>
                          <a:cs typeface="Arial"/>
                        </a:rPr>
                        <a:t>(4)</a:t>
                      </a:r>
                      <a:endParaRPr sz="800">
                        <a:latin typeface="Arial"/>
                        <a:cs typeface="Arial"/>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5"/>
                        </a:spcBef>
                      </a:pPr>
                      <a:r>
                        <a:rPr sz="800" b="1" spc="-20" dirty="0">
                          <a:latin typeface="Arial"/>
                          <a:cs typeface="Arial"/>
                        </a:rPr>
                        <a:t>SCFM</a:t>
                      </a:r>
                      <a:endParaRPr sz="800">
                        <a:latin typeface="Arial"/>
                        <a:cs typeface="Arial"/>
                      </a:endParaRPr>
                    </a:p>
                  </a:txBody>
                  <a:tcPr marL="0" marR="0" marT="158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800" spc="-20" dirty="0">
                          <a:latin typeface="Arial"/>
                          <a:cs typeface="Arial"/>
                        </a:rPr>
                        <a:t>1999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800" spc="-20" dirty="0">
                          <a:latin typeface="Arial"/>
                          <a:cs typeface="Arial"/>
                        </a:rPr>
                        <a:t>1966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800" spc="-20" dirty="0">
                          <a:latin typeface="Arial"/>
                          <a:cs typeface="Arial"/>
                        </a:rPr>
                        <a:t>1933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1915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1875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1819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1775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800" spc="-20" dirty="0">
                          <a:latin typeface="Arial"/>
                          <a:cs typeface="Arial"/>
                        </a:rPr>
                        <a:t>1713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5"/>
                        </a:spcBef>
                      </a:pPr>
                      <a:r>
                        <a:rPr sz="800" spc="-20" dirty="0">
                          <a:latin typeface="Arial"/>
                          <a:cs typeface="Arial"/>
                        </a:rPr>
                        <a:t>1672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45"/>
                        </a:spcBef>
                      </a:pPr>
                      <a:r>
                        <a:rPr sz="800" spc="-20" dirty="0">
                          <a:latin typeface="Arial"/>
                          <a:cs typeface="Arial"/>
                        </a:rPr>
                        <a:t>1582</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242643833"/>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510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520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529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536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540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551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555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800" spc="-25" dirty="0">
                          <a:latin typeface="Arial"/>
                          <a:cs typeface="Arial"/>
                        </a:rPr>
                        <a:t>567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571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5" dirty="0">
                          <a:latin typeface="Arial"/>
                          <a:cs typeface="Arial"/>
                        </a:rPr>
                        <a:t>588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25817904"/>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92710">
                        <a:lnSpc>
                          <a:spcPct val="100000"/>
                        </a:lnSpc>
                        <a:spcBef>
                          <a:spcPts val="260"/>
                        </a:spcBef>
                      </a:pPr>
                      <a:r>
                        <a:rPr sz="800" b="1" dirty="0">
                          <a:latin typeface="Arial"/>
                          <a:cs typeface="Arial"/>
                        </a:rPr>
                        <a:t>Tap</a:t>
                      </a:r>
                      <a:r>
                        <a:rPr sz="800" b="1" spc="-15" dirty="0">
                          <a:latin typeface="Arial"/>
                          <a:cs typeface="Arial"/>
                        </a:rPr>
                        <a:t> </a:t>
                      </a:r>
                      <a:r>
                        <a:rPr sz="800" b="1" spc="-20" dirty="0">
                          <a:latin typeface="Arial"/>
                          <a:cs typeface="Arial"/>
                        </a:rPr>
                        <a:t>(3)-</a:t>
                      </a:r>
                      <a:endParaRPr sz="800">
                        <a:latin typeface="Arial"/>
                        <a:cs typeface="Arial"/>
                      </a:endParaRPr>
                    </a:p>
                    <a:p>
                      <a:pPr marL="107950">
                        <a:lnSpc>
                          <a:spcPct val="100000"/>
                        </a:lnSpc>
                      </a:pPr>
                      <a:r>
                        <a:rPr sz="800" b="1" spc="-10" dirty="0">
                          <a:latin typeface="Arial"/>
                          <a:cs typeface="Arial"/>
                        </a:rPr>
                        <a:t>factory</a:t>
                      </a:r>
                      <a:endParaRPr sz="800">
                        <a:latin typeface="Arial"/>
                        <a:cs typeface="Arial"/>
                      </a:endParaRPr>
                    </a:p>
                  </a:txBody>
                  <a:tcPr marL="0" marR="0" marT="330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800" spc="-20" dirty="0">
                          <a:latin typeface="Arial"/>
                          <a:cs typeface="Arial"/>
                        </a:rPr>
                        <a:t>1788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800" spc="-20" dirty="0">
                          <a:latin typeface="Arial"/>
                          <a:cs typeface="Arial"/>
                        </a:rPr>
                        <a:t>1746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800" spc="-20" dirty="0">
                          <a:latin typeface="Arial"/>
                          <a:cs typeface="Arial"/>
                        </a:rPr>
                        <a:t>1714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1695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1660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1606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1565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800" spc="-20" dirty="0">
                          <a:latin typeface="Arial"/>
                          <a:cs typeface="Arial"/>
                        </a:rPr>
                        <a:t>1499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905" algn="ctr">
                        <a:lnSpc>
                          <a:spcPct val="100000"/>
                        </a:lnSpc>
                        <a:spcBef>
                          <a:spcPts val="145"/>
                        </a:spcBef>
                      </a:pPr>
                      <a:r>
                        <a:rPr sz="800" spc="-20" dirty="0">
                          <a:latin typeface="Arial"/>
                          <a:cs typeface="Arial"/>
                        </a:rPr>
                        <a:t>1452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45"/>
                        </a:spcBef>
                      </a:pPr>
                      <a:r>
                        <a:rPr sz="800" spc="-20" dirty="0">
                          <a:latin typeface="Arial"/>
                          <a:cs typeface="Arial"/>
                        </a:rPr>
                        <a:t>1355</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3853069260"/>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330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10" dirty="0">
                          <a:latin typeface="Arial"/>
                          <a:cs typeface="Arial"/>
                        </a:rPr>
                        <a:t>Watts</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367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374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389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393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404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422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429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800" spc="-25" dirty="0">
                          <a:latin typeface="Arial"/>
                          <a:cs typeface="Arial"/>
                        </a:rPr>
                        <a:t>440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449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458</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1983458585"/>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40"/>
                        </a:spcBef>
                      </a:pPr>
                      <a:r>
                        <a:rPr sz="800" b="1" dirty="0">
                          <a:latin typeface="Arial"/>
                          <a:cs typeface="Arial"/>
                        </a:rPr>
                        <a:t>Tap</a:t>
                      </a:r>
                      <a:r>
                        <a:rPr sz="800" b="1" spc="-15" dirty="0">
                          <a:latin typeface="Arial"/>
                          <a:cs typeface="Arial"/>
                        </a:rPr>
                        <a:t> </a:t>
                      </a:r>
                      <a:r>
                        <a:rPr sz="800" b="1" spc="-25" dirty="0">
                          <a:latin typeface="Arial"/>
                          <a:cs typeface="Arial"/>
                        </a:rPr>
                        <a:t>(2)</a:t>
                      </a:r>
                      <a:endParaRPr sz="800">
                        <a:latin typeface="Arial"/>
                        <a:cs typeface="Arial"/>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5"/>
                        </a:spcBef>
                      </a:pPr>
                      <a:r>
                        <a:rPr sz="800" b="1" spc="-20" dirty="0">
                          <a:latin typeface="Arial"/>
                          <a:cs typeface="Arial"/>
                        </a:rPr>
                        <a:t>SCFM</a:t>
                      </a:r>
                      <a:endParaRPr sz="800">
                        <a:latin typeface="Arial"/>
                        <a:cs typeface="Arial"/>
                      </a:endParaRPr>
                    </a:p>
                  </a:txBody>
                  <a:tcPr marL="0" marR="0" marT="158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800" spc="-20" dirty="0">
                          <a:latin typeface="Arial"/>
                          <a:cs typeface="Arial"/>
                        </a:rPr>
                        <a:t>1633</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800" spc="-20" dirty="0">
                          <a:latin typeface="Arial"/>
                          <a:cs typeface="Arial"/>
                        </a:rPr>
                        <a:t>1596</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800" spc="-20" dirty="0">
                          <a:latin typeface="Arial"/>
                          <a:cs typeface="Arial"/>
                        </a:rPr>
                        <a:t>1564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1554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1514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800" spc="-20" dirty="0">
                          <a:latin typeface="Arial"/>
                          <a:cs typeface="Arial"/>
                        </a:rPr>
                        <a:t>1467</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1424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635">
                        <a:lnSpc>
                          <a:spcPct val="100000"/>
                        </a:lnSpc>
                        <a:spcBef>
                          <a:spcPts val="145"/>
                        </a:spcBef>
                      </a:pPr>
                      <a:r>
                        <a:rPr sz="800" spc="-20" dirty="0">
                          <a:latin typeface="Arial"/>
                          <a:cs typeface="Arial"/>
                        </a:rPr>
                        <a:t>1342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905" algn="ctr">
                        <a:lnSpc>
                          <a:spcPct val="100000"/>
                        </a:lnSpc>
                        <a:spcBef>
                          <a:spcPts val="145"/>
                        </a:spcBef>
                      </a:pPr>
                      <a:r>
                        <a:rPr sz="800" spc="-20" dirty="0">
                          <a:latin typeface="Arial"/>
                          <a:cs typeface="Arial"/>
                        </a:rPr>
                        <a:t>1290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45"/>
                        </a:spcBef>
                      </a:pPr>
                      <a:r>
                        <a:rPr sz="800" spc="-20" dirty="0">
                          <a:latin typeface="Arial"/>
                          <a:cs typeface="Arial"/>
                        </a:rPr>
                        <a:t>1231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27181716"/>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5"/>
                        </a:spcBef>
                      </a:pPr>
                      <a:r>
                        <a:rPr sz="800" b="1" spc="-10" dirty="0">
                          <a:latin typeface="Arial"/>
                          <a:cs typeface="Arial"/>
                        </a:rPr>
                        <a:t>Watts</a:t>
                      </a:r>
                      <a:endParaRPr sz="800">
                        <a:latin typeface="Arial"/>
                        <a:cs typeface="Arial"/>
                      </a:endParaRPr>
                    </a:p>
                  </a:txBody>
                  <a:tcPr marL="0" marR="0" marT="158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50"/>
                        </a:spcBef>
                      </a:pPr>
                      <a:r>
                        <a:rPr sz="800" spc="-25" dirty="0">
                          <a:latin typeface="Arial"/>
                          <a:cs typeface="Arial"/>
                        </a:rPr>
                        <a:t>292</a:t>
                      </a:r>
                      <a:endParaRPr sz="800">
                        <a:latin typeface="Arial"/>
                        <a:cs typeface="Arial"/>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0"/>
                        </a:spcBef>
                      </a:pPr>
                      <a:r>
                        <a:rPr sz="800" spc="-25" dirty="0">
                          <a:latin typeface="Arial"/>
                          <a:cs typeface="Arial"/>
                        </a:rPr>
                        <a:t>300</a:t>
                      </a:r>
                      <a:endParaRPr sz="800">
                        <a:latin typeface="Arial"/>
                        <a:cs typeface="Arial"/>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50"/>
                        </a:spcBef>
                      </a:pPr>
                      <a:r>
                        <a:rPr sz="800" spc="-25" dirty="0">
                          <a:latin typeface="Arial"/>
                          <a:cs typeface="Arial"/>
                        </a:rPr>
                        <a:t>311</a:t>
                      </a:r>
                      <a:endParaRPr sz="800">
                        <a:latin typeface="Arial"/>
                        <a:cs typeface="Arial"/>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0"/>
                        </a:spcBef>
                      </a:pPr>
                      <a:r>
                        <a:rPr sz="800" spc="-25" dirty="0">
                          <a:latin typeface="Arial"/>
                          <a:cs typeface="Arial"/>
                        </a:rPr>
                        <a:t>318</a:t>
                      </a:r>
                      <a:endParaRPr sz="800">
                        <a:latin typeface="Arial"/>
                        <a:cs typeface="Arial"/>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0"/>
                        </a:spcBef>
                      </a:pPr>
                      <a:r>
                        <a:rPr sz="800" spc="-25" dirty="0">
                          <a:latin typeface="Arial"/>
                          <a:cs typeface="Arial"/>
                        </a:rPr>
                        <a:t>329</a:t>
                      </a:r>
                      <a:endParaRPr sz="800">
                        <a:latin typeface="Arial"/>
                        <a:cs typeface="Arial"/>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0"/>
                        </a:spcBef>
                      </a:pPr>
                      <a:r>
                        <a:rPr sz="800" spc="-25" dirty="0">
                          <a:latin typeface="Arial"/>
                          <a:cs typeface="Arial"/>
                        </a:rPr>
                        <a:t>343</a:t>
                      </a:r>
                      <a:endParaRPr sz="800">
                        <a:latin typeface="Arial"/>
                        <a:cs typeface="Arial"/>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50"/>
                        </a:spcBef>
                      </a:pPr>
                      <a:r>
                        <a:rPr sz="800" spc="-25" dirty="0">
                          <a:latin typeface="Arial"/>
                          <a:cs typeface="Arial"/>
                        </a:rPr>
                        <a:t>354</a:t>
                      </a:r>
                      <a:endParaRPr sz="800">
                        <a:latin typeface="Arial"/>
                        <a:cs typeface="Arial"/>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54940">
                        <a:lnSpc>
                          <a:spcPct val="100000"/>
                        </a:lnSpc>
                        <a:spcBef>
                          <a:spcPts val="150"/>
                        </a:spcBef>
                      </a:pPr>
                      <a:r>
                        <a:rPr sz="800" spc="-25" dirty="0">
                          <a:latin typeface="Arial"/>
                          <a:cs typeface="Arial"/>
                        </a:rPr>
                        <a:t>376</a:t>
                      </a:r>
                      <a:endParaRPr sz="800">
                        <a:latin typeface="Arial"/>
                        <a:cs typeface="Arial"/>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50"/>
                        </a:spcBef>
                      </a:pPr>
                      <a:r>
                        <a:rPr sz="800" spc="-25" dirty="0">
                          <a:latin typeface="Arial"/>
                          <a:cs typeface="Arial"/>
                        </a:rPr>
                        <a:t>382</a:t>
                      </a:r>
                      <a:endParaRPr sz="800">
                        <a:latin typeface="Arial"/>
                        <a:cs typeface="Arial"/>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50"/>
                        </a:spcBef>
                      </a:pPr>
                      <a:r>
                        <a:rPr sz="800" spc="-25" dirty="0">
                          <a:latin typeface="Arial"/>
                          <a:cs typeface="Arial"/>
                        </a:rPr>
                        <a:t>391</a:t>
                      </a:r>
                      <a:endParaRPr sz="800" dirty="0">
                        <a:latin typeface="Arial"/>
                        <a:cs typeface="Arial"/>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1309046578"/>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40"/>
                        </a:spcBef>
                      </a:pPr>
                      <a:r>
                        <a:rPr sz="800" b="1" dirty="0">
                          <a:latin typeface="Arial"/>
                          <a:cs typeface="Arial"/>
                        </a:rPr>
                        <a:t>Tap</a:t>
                      </a:r>
                      <a:r>
                        <a:rPr sz="800" b="1" spc="-15" dirty="0">
                          <a:latin typeface="Arial"/>
                          <a:cs typeface="Arial"/>
                        </a:rPr>
                        <a:t> </a:t>
                      </a:r>
                      <a:r>
                        <a:rPr sz="800" b="1" spc="-25" dirty="0">
                          <a:latin typeface="Arial"/>
                          <a:cs typeface="Arial"/>
                        </a:rPr>
                        <a:t>(1)</a:t>
                      </a:r>
                      <a:endParaRPr sz="800">
                        <a:latin typeface="Arial"/>
                        <a:cs typeface="Arial"/>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800" b="1" spc="-20" dirty="0">
                          <a:latin typeface="Arial"/>
                          <a:cs typeface="Arial"/>
                        </a:rPr>
                        <a:t>SCFM</a:t>
                      </a:r>
                      <a:endParaRPr sz="800">
                        <a:latin typeface="Arial"/>
                        <a:cs typeface="Arial"/>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800" spc="-20" dirty="0">
                          <a:latin typeface="Arial"/>
                          <a:cs typeface="Arial"/>
                        </a:rPr>
                        <a:t>1504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800" spc="-20" dirty="0">
                          <a:latin typeface="Arial"/>
                          <a:cs typeface="Arial"/>
                        </a:rPr>
                        <a:t>1468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18110" algn="r">
                        <a:lnSpc>
                          <a:spcPct val="100000"/>
                        </a:lnSpc>
                        <a:spcBef>
                          <a:spcPts val="145"/>
                        </a:spcBef>
                      </a:pPr>
                      <a:r>
                        <a:rPr sz="800" spc="-20" dirty="0">
                          <a:latin typeface="Arial"/>
                          <a:cs typeface="Arial"/>
                        </a:rPr>
                        <a:t>1428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1408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1362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1298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0" dirty="0">
                          <a:latin typeface="Arial"/>
                          <a:cs typeface="Arial"/>
                        </a:rPr>
                        <a:t>1244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635">
                        <a:lnSpc>
                          <a:spcPct val="100000"/>
                        </a:lnSpc>
                        <a:spcBef>
                          <a:spcPts val="145"/>
                        </a:spcBef>
                      </a:pPr>
                      <a:r>
                        <a:rPr sz="800" spc="-20" dirty="0">
                          <a:latin typeface="Arial"/>
                          <a:cs typeface="Arial"/>
                        </a:rPr>
                        <a:t>1182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905" algn="ctr">
                        <a:lnSpc>
                          <a:spcPct val="100000"/>
                        </a:lnSpc>
                        <a:spcBef>
                          <a:spcPts val="145"/>
                        </a:spcBef>
                      </a:pPr>
                      <a:r>
                        <a:rPr sz="800" spc="-20" dirty="0">
                          <a:latin typeface="Arial"/>
                          <a:cs typeface="Arial"/>
                        </a:rPr>
                        <a:t>1160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2540" algn="ctr">
                        <a:lnSpc>
                          <a:spcPct val="100000"/>
                        </a:lnSpc>
                        <a:spcBef>
                          <a:spcPts val="145"/>
                        </a:spcBef>
                      </a:pPr>
                      <a:r>
                        <a:rPr sz="800" spc="-20" dirty="0">
                          <a:latin typeface="Arial"/>
                          <a:cs typeface="Arial"/>
                        </a:rPr>
                        <a:t>1081</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2816552461"/>
                  </a:ext>
                </a:extLst>
              </a:tr>
              <a:tr h="15621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5"/>
                        </a:spcBef>
                      </a:pPr>
                      <a:r>
                        <a:rPr sz="800" b="1" spc="-10" dirty="0">
                          <a:latin typeface="Arial"/>
                          <a:cs typeface="Arial"/>
                        </a:rPr>
                        <a:t>Watts</a:t>
                      </a:r>
                      <a:endParaRPr sz="800">
                        <a:latin typeface="Arial"/>
                        <a:cs typeface="Arial"/>
                      </a:endParaRPr>
                    </a:p>
                  </a:txBody>
                  <a:tcPr marL="0" marR="0" marT="158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800" spc="-25" dirty="0">
                          <a:latin typeface="Arial"/>
                          <a:cs typeface="Arial"/>
                        </a:rPr>
                        <a:t>228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800" spc="-25" dirty="0">
                          <a:latin typeface="Arial"/>
                          <a:cs typeface="Arial"/>
                        </a:rPr>
                        <a:t>242</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R="147320" algn="r">
                        <a:lnSpc>
                          <a:spcPct val="100000"/>
                        </a:lnSpc>
                        <a:spcBef>
                          <a:spcPts val="145"/>
                        </a:spcBef>
                      </a:pPr>
                      <a:r>
                        <a:rPr sz="800" spc="-25" dirty="0">
                          <a:latin typeface="Arial"/>
                          <a:cs typeface="Arial"/>
                        </a:rPr>
                        <a:t>250</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255</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264</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279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algn="ctr">
                        <a:lnSpc>
                          <a:spcPct val="100000"/>
                        </a:lnSpc>
                        <a:spcBef>
                          <a:spcPts val="145"/>
                        </a:spcBef>
                      </a:pPr>
                      <a:r>
                        <a:rPr sz="800" spc="-25" dirty="0">
                          <a:latin typeface="Arial"/>
                          <a:cs typeface="Arial"/>
                        </a:rPr>
                        <a:t>291</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54940">
                        <a:lnSpc>
                          <a:spcPct val="100000"/>
                        </a:lnSpc>
                        <a:spcBef>
                          <a:spcPts val="145"/>
                        </a:spcBef>
                      </a:pPr>
                      <a:r>
                        <a:rPr sz="800" spc="-25" dirty="0">
                          <a:latin typeface="Arial"/>
                          <a:cs typeface="Arial"/>
                        </a:rPr>
                        <a:t>309</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318</a:t>
                      </a:r>
                      <a:endParaRPr sz="80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tc>
                  <a:txBody>
                    <a:bodyPr/>
                    <a:lstStyle/>
                    <a:p>
                      <a:pPr marL="1270" algn="ctr">
                        <a:lnSpc>
                          <a:spcPct val="100000"/>
                        </a:lnSpc>
                        <a:spcBef>
                          <a:spcPts val="145"/>
                        </a:spcBef>
                      </a:pPr>
                      <a:r>
                        <a:rPr sz="800" spc="-25" dirty="0">
                          <a:latin typeface="Arial"/>
                          <a:cs typeface="Arial"/>
                        </a:rPr>
                        <a:t>327</a:t>
                      </a:r>
                      <a:endParaRPr sz="800" dirty="0">
                        <a:latin typeface="Arial"/>
                        <a:cs typeface="Arial"/>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A6A6A6"/>
                    </a:solidFill>
                  </a:tcPr>
                </a:tc>
                <a:extLst>
                  <a:ext uri="{0D108BD9-81ED-4DB2-BD59-A6C34878D82A}">
                    <a16:rowId xmlns:a16="http://schemas.microsoft.com/office/drawing/2014/main" val="3908594928"/>
                  </a:ext>
                </a:extLst>
              </a:tr>
            </a:tbl>
          </a:graphicData>
        </a:graphic>
      </p:graphicFrame>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395474" y="-973470"/>
            <a:ext cx="6425565" cy="1169294"/>
          </a:xfrm>
          <a:prstGeom prst="rect">
            <a:avLst/>
          </a:prstGeom>
        </p:spPr>
        <p:txBody>
          <a:bodyPr vert="horz" wrap="square" lIns="0" tIns="12700" rIns="0" bIns="0" rtlCol="0">
            <a:spAutoFit/>
          </a:bodyPr>
          <a:lstStyle/>
          <a:p>
            <a:pPr marL="12700">
              <a:spcBef>
                <a:spcPts val="100"/>
              </a:spcBef>
              <a:tabLst>
                <a:tab pos="3047924" algn="l"/>
                <a:tab pos="5658344" algn="l"/>
              </a:tabLst>
            </a:pPr>
            <a:r>
              <a:rPr sz="900" dirty="0">
                <a:latin typeface="Calibri Light"/>
                <a:cs typeface="Calibri Light"/>
              </a:rPr>
              <a:t>Air</a:t>
            </a:r>
            <a:r>
              <a:rPr sz="900" spc="10" dirty="0">
                <a:latin typeface="Calibri Light"/>
                <a:cs typeface="Calibri Light"/>
              </a:rPr>
              <a:t> </a:t>
            </a:r>
            <a:r>
              <a:rPr sz="900" spc="-5" dirty="0">
                <a:latin typeface="Calibri Light"/>
                <a:cs typeface="Calibri Light"/>
              </a:rPr>
              <a:t>Handler</a:t>
            </a:r>
            <a:r>
              <a:rPr sz="900" spc="15" dirty="0">
                <a:latin typeface="Calibri Light"/>
                <a:cs typeface="Calibri Light"/>
              </a:rPr>
              <a:t> </a:t>
            </a:r>
            <a:r>
              <a:rPr sz="900" dirty="0">
                <a:latin typeface="Calibri Light"/>
                <a:cs typeface="Calibri Light"/>
              </a:rPr>
              <a:t>Unit</a:t>
            </a:r>
            <a:r>
              <a:rPr sz="900" spc="15" dirty="0">
                <a:latin typeface="Calibri Light"/>
                <a:cs typeface="Calibri Light"/>
              </a:rPr>
              <a:t> </a:t>
            </a:r>
            <a:r>
              <a:rPr sz="900" spc="-5" dirty="0">
                <a:latin typeface="Calibri Light"/>
                <a:cs typeface="Calibri Light"/>
              </a:rPr>
              <a:t>Installation</a:t>
            </a:r>
            <a:r>
              <a:rPr sz="900" spc="15" dirty="0">
                <a:latin typeface="Calibri Light"/>
                <a:cs typeface="Calibri Light"/>
              </a:rPr>
              <a:t> </a:t>
            </a:r>
            <a:r>
              <a:rPr sz="900" spc="-5" dirty="0">
                <a:latin typeface="Calibri Light"/>
                <a:cs typeface="Calibri Light"/>
              </a:rPr>
              <a:t>Instruction	17/20	</a:t>
            </a:r>
            <a:r>
              <a:rPr sz="1350" spc="-7" baseline="3086" dirty="0">
                <a:latin typeface="Calibri Light"/>
                <a:cs typeface="Calibri Light"/>
                <a:hlinkClick r:id="rId2"/>
              </a:rPr>
              <a:t>www.ecoer.com</a:t>
            </a:r>
            <a:endParaRPr sz="1350" baseline="3086">
              <a:latin typeface="Calibri Light"/>
              <a:cs typeface="Calibri Light"/>
            </a:endParaRPr>
          </a:p>
          <a:p>
            <a:pPr>
              <a:spcBef>
                <a:spcPts val="30"/>
              </a:spcBef>
            </a:pPr>
            <a:endParaRPr sz="850">
              <a:latin typeface="Calibri Light"/>
              <a:cs typeface="Calibri Light"/>
            </a:endParaRPr>
          </a:p>
          <a:p>
            <a:pPr marL="17144" marR="100963" algn="just">
              <a:lnSpc>
                <a:spcPct val="110000"/>
              </a:lnSpc>
            </a:pPr>
            <a:r>
              <a:rPr sz="1050" dirty="0">
                <a:latin typeface="Cambria"/>
                <a:cs typeface="Cambria"/>
              </a:rPr>
              <a:t>This</a:t>
            </a:r>
            <a:r>
              <a:rPr sz="1050" spc="-30" dirty="0">
                <a:latin typeface="Cambria"/>
                <a:cs typeface="Cambria"/>
              </a:rPr>
              <a:t> </a:t>
            </a:r>
            <a:r>
              <a:rPr sz="1050" dirty="0">
                <a:latin typeface="Cambria"/>
                <a:cs typeface="Cambria"/>
              </a:rPr>
              <a:t>air</a:t>
            </a:r>
            <a:r>
              <a:rPr sz="1050" spc="-30" dirty="0">
                <a:latin typeface="Cambria"/>
                <a:cs typeface="Cambria"/>
              </a:rPr>
              <a:t> </a:t>
            </a:r>
            <a:r>
              <a:rPr sz="1050" dirty="0">
                <a:latin typeface="Cambria"/>
                <a:cs typeface="Cambria"/>
              </a:rPr>
              <a:t>handler</a:t>
            </a:r>
            <a:r>
              <a:rPr sz="1050" spc="-30" dirty="0">
                <a:latin typeface="Cambria"/>
                <a:cs typeface="Cambria"/>
              </a:rPr>
              <a:t> </a:t>
            </a:r>
            <a:r>
              <a:rPr sz="1050" spc="-5" dirty="0">
                <a:latin typeface="Cambria"/>
                <a:cs typeface="Cambria"/>
              </a:rPr>
              <a:t>keeps</a:t>
            </a:r>
            <a:r>
              <a:rPr sz="1050" spc="-25" dirty="0">
                <a:latin typeface="Cambria"/>
                <a:cs typeface="Cambria"/>
              </a:rPr>
              <a:t> </a:t>
            </a:r>
            <a:r>
              <a:rPr sz="1050" spc="-5" dirty="0">
                <a:latin typeface="Cambria"/>
                <a:cs typeface="Cambria"/>
              </a:rPr>
              <a:t>the</a:t>
            </a:r>
            <a:r>
              <a:rPr sz="1050" spc="-25" dirty="0">
                <a:latin typeface="Cambria"/>
                <a:cs typeface="Cambria"/>
              </a:rPr>
              <a:t> </a:t>
            </a:r>
            <a:r>
              <a:rPr sz="1050" dirty="0">
                <a:latin typeface="Cambria"/>
                <a:cs typeface="Cambria"/>
              </a:rPr>
              <a:t>selected</a:t>
            </a:r>
            <a:r>
              <a:rPr sz="1050" spc="-25" dirty="0">
                <a:latin typeface="Cambria"/>
                <a:cs typeface="Cambria"/>
              </a:rPr>
              <a:t> </a:t>
            </a:r>
            <a:r>
              <a:rPr sz="1050" spc="-5" dirty="0">
                <a:latin typeface="Cambria"/>
                <a:cs typeface="Cambria"/>
              </a:rPr>
              <a:t>TAP</a:t>
            </a:r>
            <a:r>
              <a:rPr sz="1050" spc="-25" dirty="0">
                <a:latin typeface="Cambria"/>
                <a:cs typeface="Cambria"/>
              </a:rPr>
              <a:t> </a:t>
            </a:r>
            <a:r>
              <a:rPr sz="1050" dirty="0">
                <a:latin typeface="Cambria"/>
                <a:cs typeface="Cambria"/>
              </a:rPr>
              <a:t>all</a:t>
            </a:r>
            <a:r>
              <a:rPr sz="1050" spc="-25" dirty="0">
                <a:latin typeface="Cambria"/>
                <a:cs typeface="Cambria"/>
              </a:rPr>
              <a:t> </a:t>
            </a:r>
            <a:r>
              <a:rPr sz="1050" dirty="0">
                <a:latin typeface="Cambria"/>
                <a:cs typeface="Cambria"/>
              </a:rPr>
              <a:t>the</a:t>
            </a:r>
            <a:r>
              <a:rPr sz="1050" spc="-25" dirty="0">
                <a:latin typeface="Cambria"/>
                <a:cs typeface="Cambria"/>
              </a:rPr>
              <a:t> </a:t>
            </a:r>
            <a:r>
              <a:rPr sz="1050" dirty="0">
                <a:latin typeface="Cambria"/>
                <a:cs typeface="Cambria"/>
              </a:rPr>
              <a:t>way</a:t>
            </a:r>
            <a:r>
              <a:rPr sz="1050" spc="-35" dirty="0">
                <a:latin typeface="Cambria"/>
                <a:cs typeface="Cambria"/>
              </a:rPr>
              <a:t> </a:t>
            </a:r>
            <a:r>
              <a:rPr sz="1050" spc="-5" dirty="0">
                <a:latin typeface="Cambria"/>
                <a:cs typeface="Cambria"/>
              </a:rPr>
              <a:t>in</a:t>
            </a:r>
            <a:r>
              <a:rPr sz="1050" spc="-25" dirty="0">
                <a:latin typeface="Cambria"/>
                <a:cs typeface="Cambria"/>
              </a:rPr>
              <a:t> </a:t>
            </a:r>
            <a:r>
              <a:rPr sz="1050" spc="-5" dirty="0">
                <a:latin typeface="Cambria"/>
                <a:cs typeface="Cambria"/>
              </a:rPr>
              <a:t>heating</a:t>
            </a:r>
            <a:r>
              <a:rPr sz="1050" spc="-30" dirty="0">
                <a:latin typeface="Cambria"/>
                <a:cs typeface="Cambria"/>
              </a:rPr>
              <a:t> </a:t>
            </a:r>
            <a:r>
              <a:rPr sz="1050" dirty="0">
                <a:latin typeface="Cambria"/>
                <a:cs typeface="Cambria"/>
              </a:rPr>
              <a:t>mode,</a:t>
            </a:r>
            <a:r>
              <a:rPr sz="1050" spc="-25" dirty="0">
                <a:latin typeface="Cambria"/>
                <a:cs typeface="Cambria"/>
              </a:rPr>
              <a:t> </a:t>
            </a:r>
            <a:r>
              <a:rPr sz="1050" dirty="0">
                <a:latin typeface="Cambria"/>
                <a:cs typeface="Cambria"/>
              </a:rPr>
              <a:t>but</a:t>
            </a:r>
            <a:r>
              <a:rPr sz="1050" spc="-20" dirty="0">
                <a:latin typeface="Cambria"/>
                <a:cs typeface="Cambria"/>
              </a:rPr>
              <a:t> </a:t>
            </a:r>
            <a:r>
              <a:rPr sz="1050" spc="-5" dirty="0">
                <a:latin typeface="Cambria"/>
                <a:cs typeface="Cambria"/>
              </a:rPr>
              <a:t>switches</a:t>
            </a:r>
            <a:r>
              <a:rPr sz="1050" spc="-25" dirty="0">
                <a:latin typeface="Cambria"/>
                <a:cs typeface="Cambria"/>
              </a:rPr>
              <a:t> </a:t>
            </a:r>
            <a:r>
              <a:rPr sz="1050" spc="-5" dirty="0">
                <a:latin typeface="Cambria"/>
                <a:cs typeface="Cambria"/>
              </a:rPr>
              <a:t>between</a:t>
            </a:r>
            <a:r>
              <a:rPr sz="1050" spc="-25" dirty="0">
                <a:latin typeface="Cambria"/>
                <a:cs typeface="Cambria"/>
              </a:rPr>
              <a:t> </a:t>
            </a:r>
            <a:r>
              <a:rPr sz="1050" spc="-5" dirty="0">
                <a:latin typeface="Cambria"/>
                <a:cs typeface="Cambria"/>
              </a:rPr>
              <a:t>the</a:t>
            </a:r>
            <a:r>
              <a:rPr sz="1050" spc="-25" dirty="0">
                <a:latin typeface="Cambria"/>
                <a:cs typeface="Cambria"/>
              </a:rPr>
              <a:t> </a:t>
            </a:r>
            <a:r>
              <a:rPr sz="1050" dirty="0">
                <a:latin typeface="Cambria"/>
                <a:cs typeface="Cambria"/>
              </a:rPr>
              <a:t>selected</a:t>
            </a:r>
            <a:r>
              <a:rPr sz="1050" spc="-25" dirty="0">
                <a:latin typeface="Cambria"/>
                <a:cs typeface="Cambria"/>
              </a:rPr>
              <a:t> </a:t>
            </a:r>
            <a:r>
              <a:rPr sz="1050" spc="-5" dirty="0">
                <a:latin typeface="Cambria"/>
                <a:cs typeface="Cambria"/>
              </a:rPr>
              <a:t>TAP</a:t>
            </a:r>
            <a:r>
              <a:rPr sz="1050" spc="-25" dirty="0">
                <a:latin typeface="Cambria"/>
                <a:cs typeface="Cambria"/>
              </a:rPr>
              <a:t> </a:t>
            </a:r>
            <a:r>
              <a:rPr sz="1050" dirty="0">
                <a:latin typeface="Cambria"/>
                <a:cs typeface="Cambria"/>
              </a:rPr>
              <a:t>and </a:t>
            </a:r>
            <a:r>
              <a:rPr sz="1050" spc="-220" dirty="0">
                <a:latin typeface="Cambria"/>
                <a:cs typeface="Cambria"/>
              </a:rPr>
              <a:t> </a:t>
            </a:r>
            <a:r>
              <a:rPr sz="1050" dirty="0">
                <a:latin typeface="Cambria"/>
                <a:cs typeface="Cambria"/>
              </a:rPr>
              <a:t>the</a:t>
            </a:r>
            <a:r>
              <a:rPr sz="1050" spc="-35" dirty="0">
                <a:latin typeface="Cambria"/>
                <a:cs typeface="Cambria"/>
              </a:rPr>
              <a:t> </a:t>
            </a:r>
            <a:r>
              <a:rPr sz="1050" spc="-5" dirty="0">
                <a:latin typeface="Cambria"/>
                <a:cs typeface="Cambria"/>
              </a:rPr>
              <a:t>lowest</a:t>
            </a:r>
            <a:r>
              <a:rPr sz="1050" spc="-30" dirty="0">
                <a:latin typeface="Cambria"/>
                <a:cs typeface="Cambria"/>
              </a:rPr>
              <a:t> </a:t>
            </a:r>
            <a:r>
              <a:rPr sz="1050" spc="-5" dirty="0">
                <a:latin typeface="Cambria"/>
                <a:cs typeface="Cambria"/>
              </a:rPr>
              <a:t>TAP</a:t>
            </a:r>
            <a:r>
              <a:rPr sz="1050" spc="-30" dirty="0">
                <a:latin typeface="Cambria"/>
                <a:cs typeface="Cambria"/>
              </a:rPr>
              <a:t> </a:t>
            </a:r>
            <a:r>
              <a:rPr sz="1050" spc="-5" dirty="0">
                <a:latin typeface="Cambria"/>
                <a:cs typeface="Cambria"/>
              </a:rPr>
              <a:t>(1)</a:t>
            </a:r>
            <a:r>
              <a:rPr sz="1050" spc="-40" dirty="0">
                <a:latin typeface="Cambria"/>
                <a:cs typeface="Cambria"/>
              </a:rPr>
              <a:t> </a:t>
            </a:r>
            <a:r>
              <a:rPr sz="1050" spc="-5" dirty="0">
                <a:latin typeface="Cambria"/>
                <a:cs typeface="Cambria"/>
              </a:rPr>
              <a:t>controlled</a:t>
            </a:r>
            <a:r>
              <a:rPr sz="1050" spc="-35" dirty="0">
                <a:latin typeface="Cambria"/>
                <a:cs typeface="Cambria"/>
              </a:rPr>
              <a:t> </a:t>
            </a:r>
            <a:r>
              <a:rPr sz="1050" dirty="0">
                <a:latin typeface="Cambria"/>
                <a:cs typeface="Cambria"/>
              </a:rPr>
              <a:t>by</a:t>
            </a:r>
            <a:r>
              <a:rPr sz="1050" spc="-35" dirty="0">
                <a:latin typeface="Cambria"/>
                <a:cs typeface="Cambria"/>
              </a:rPr>
              <a:t> </a:t>
            </a:r>
            <a:r>
              <a:rPr sz="1050" dirty="0">
                <a:latin typeface="Cambria"/>
                <a:cs typeface="Cambria"/>
              </a:rPr>
              <a:t>G</a:t>
            </a:r>
            <a:r>
              <a:rPr sz="1050" spc="-30" dirty="0">
                <a:latin typeface="Cambria"/>
                <a:cs typeface="Cambria"/>
              </a:rPr>
              <a:t> </a:t>
            </a:r>
            <a:r>
              <a:rPr sz="1050" spc="-5" dirty="0">
                <a:latin typeface="Cambria"/>
                <a:cs typeface="Cambria"/>
              </a:rPr>
              <a:t>and</a:t>
            </a:r>
            <a:r>
              <a:rPr sz="1050" spc="-30" dirty="0">
                <a:latin typeface="Cambria"/>
                <a:cs typeface="Cambria"/>
              </a:rPr>
              <a:t> </a:t>
            </a:r>
            <a:r>
              <a:rPr sz="1050" dirty="0">
                <a:latin typeface="Cambria"/>
                <a:cs typeface="Cambria"/>
              </a:rPr>
              <a:t>G2</a:t>
            </a:r>
            <a:r>
              <a:rPr sz="1050" spc="-45" dirty="0">
                <a:latin typeface="Cambria"/>
                <a:cs typeface="Cambria"/>
              </a:rPr>
              <a:t> </a:t>
            </a:r>
            <a:r>
              <a:rPr sz="1050" spc="-5" dirty="0">
                <a:latin typeface="Cambria"/>
                <a:cs typeface="Cambria"/>
              </a:rPr>
              <a:t>signal</a:t>
            </a:r>
            <a:r>
              <a:rPr sz="1050" spc="-30" dirty="0">
                <a:latin typeface="Cambria"/>
                <a:cs typeface="Cambria"/>
              </a:rPr>
              <a:t> </a:t>
            </a:r>
            <a:r>
              <a:rPr sz="1050" spc="-5" dirty="0">
                <a:latin typeface="Cambria"/>
                <a:cs typeface="Cambria"/>
              </a:rPr>
              <a:t>sending</a:t>
            </a:r>
            <a:r>
              <a:rPr sz="1050" spc="-35" dirty="0">
                <a:latin typeface="Cambria"/>
                <a:cs typeface="Cambria"/>
              </a:rPr>
              <a:t> </a:t>
            </a:r>
            <a:r>
              <a:rPr sz="1050" dirty="0">
                <a:latin typeface="Cambria"/>
                <a:cs typeface="Cambria"/>
              </a:rPr>
              <a:t>from</a:t>
            </a:r>
            <a:r>
              <a:rPr sz="1050" spc="-40" dirty="0">
                <a:latin typeface="Cambria"/>
                <a:cs typeface="Cambria"/>
              </a:rPr>
              <a:t> </a:t>
            </a:r>
            <a:r>
              <a:rPr sz="1050" dirty="0">
                <a:latin typeface="Cambria"/>
                <a:cs typeface="Cambria"/>
              </a:rPr>
              <a:t>Ecoer</a:t>
            </a:r>
            <a:r>
              <a:rPr sz="1050" spc="-35" dirty="0">
                <a:latin typeface="Cambria"/>
                <a:cs typeface="Cambria"/>
              </a:rPr>
              <a:t> </a:t>
            </a:r>
            <a:r>
              <a:rPr sz="1050" spc="-5" dirty="0">
                <a:latin typeface="Cambria"/>
                <a:cs typeface="Cambria"/>
              </a:rPr>
              <a:t>thermostat</a:t>
            </a:r>
            <a:r>
              <a:rPr sz="1050" spc="-40" dirty="0">
                <a:latin typeface="Cambria"/>
                <a:cs typeface="Cambria"/>
              </a:rPr>
              <a:t> </a:t>
            </a:r>
            <a:r>
              <a:rPr sz="1050" spc="-5" dirty="0">
                <a:latin typeface="Cambria"/>
                <a:cs typeface="Cambria"/>
              </a:rPr>
              <a:t>(EST01).</a:t>
            </a:r>
            <a:r>
              <a:rPr sz="1050" spc="-30" dirty="0">
                <a:latin typeface="Cambria"/>
                <a:cs typeface="Cambria"/>
              </a:rPr>
              <a:t> </a:t>
            </a:r>
            <a:r>
              <a:rPr sz="1050" dirty="0">
                <a:latin typeface="Cambria"/>
                <a:cs typeface="Cambria"/>
              </a:rPr>
              <a:t>G</a:t>
            </a:r>
            <a:r>
              <a:rPr sz="1050" spc="-45" dirty="0">
                <a:latin typeface="Cambria"/>
                <a:cs typeface="Cambria"/>
              </a:rPr>
              <a:t> </a:t>
            </a:r>
            <a:r>
              <a:rPr sz="1050" spc="-5" dirty="0">
                <a:latin typeface="Cambria"/>
                <a:cs typeface="Cambria"/>
              </a:rPr>
              <a:t>signal</a:t>
            </a:r>
            <a:r>
              <a:rPr sz="1050" spc="-30" dirty="0">
                <a:latin typeface="Cambria"/>
                <a:cs typeface="Cambria"/>
              </a:rPr>
              <a:t> </a:t>
            </a:r>
            <a:r>
              <a:rPr sz="1050" spc="-5" dirty="0">
                <a:latin typeface="Cambria"/>
                <a:cs typeface="Cambria"/>
              </a:rPr>
              <a:t>will</a:t>
            </a:r>
            <a:r>
              <a:rPr sz="1050" spc="-30" dirty="0">
                <a:latin typeface="Cambria"/>
                <a:cs typeface="Cambria"/>
              </a:rPr>
              <a:t> </a:t>
            </a:r>
            <a:r>
              <a:rPr sz="1050" dirty="0">
                <a:latin typeface="Cambria"/>
                <a:cs typeface="Cambria"/>
              </a:rPr>
              <a:t>be</a:t>
            </a:r>
            <a:r>
              <a:rPr sz="1050" spc="-30" dirty="0">
                <a:latin typeface="Cambria"/>
                <a:cs typeface="Cambria"/>
              </a:rPr>
              <a:t> </a:t>
            </a:r>
            <a:r>
              <a:rPr sz="1050" spc="-5" dirty="0">
                <a:latin typeface="Cambria"/>
                <a:cs typeface="Cambria"/>
              </a:rPr>
              <a:t>turned </a:t>
            </a:r>
            <a:r>
              <a:rPr sz="1050" dirty="0">
                <a:latin typeface="Cambria"/>
                <a:cs typeface="Cambria"/>
              </a:rPr>
              <a:t> OFF</a:t>
            </a:r>
            <a:r>
              <a:rPr sz="1050" spc="-10" dirty="0">
                <a:latin typeface="Cambria"/>
                <a:cs typeface="Cambria"/>
              </a:rPr>
              <a:t> </a:t>
            </a:r>
            <a:r>
              <a:rPr sz="1050" spc="-5" dirty="0">
                <a:latin typeface="Cambria"/>
                <a:cs typeface="Cambria"/>
              </a:rPr>
              <a:t>and</a:t>
            </a:r>
            <a:r>
              <a:rPr sz="1050" dirty="0">
                <a:latin typeface="Cambria"/>
                <a:cs typeface="Cambria"/>
              </a:rPr>
              <a:t> G2 </a:t>
            </a:r>
            <a:r>
              <a:rPr sz="1050" spc="-5" dirty="0">
                <a:latin typeface="Cambria"/>
                <a:cs typeface="Cambria"/>
              </a:rPr>
              <a:t>signal</a:t>
            </a:r>
            <a:r>
              <a:rPr sz="1050" dirty="0">
                <a:latin typeface="Cambria"/>
                <a:cs typeface="Cambria"/>
              </a:rPr>
              <a:t> </a:t>
            </a:r>
            <a:r>
              <a:rPr sz="1050" spc="-5" dirty="0">
                <a:latin typeface="Cambria"/>
                <a:cs typeface="Cambria"/>
              </a:rPr>
              <a:t>will </a:t>
            </a:r>
            <a:r>
              <a:rPr sz="1050" dirty="0">
                <a:latin typeface="Cambria"/>
                <a:cs typeface="Cambria"/>
              </a:rPr>
              <a:t>be </a:t>
            </a:r>
            <a:r>
              <a:rPr sz="1050" spc="-5" dirty="0">
                <a:latin typeface="Cambria"/>
                <a:cs typeface="Cambria"/>
              </a:rPr>
              <a:t>turned</a:t>
            </a:r>
            <a:r>
              <a:rPr sz="1050" spc="-10" dirty="0">
                <a:latin typeface="Cambria"/>
                <a:cs typeface="Cambria"/>
              </a:rPr>
              <a:t> </a:t>
            </a:r>
            <a:r>
              <a:rPr sz="1050" spc="5" dirty="0">
                <a:latin typeface="Cambria"/>
                <a:cs typeface="Cambria"/>
              </a:rPr>
              <a:t>ON</a:t>
            </a:r>
            <a:r>
              <a:rPr sz="1050" spc="-5" dirty="0">
                <a:latin typeface="Cambria"/>
                <a:cs typeface="Cambria"/>
              </a:rPr>
              <a:t> if</a:t>
            </a:r>
            <a:r>
              <a:rPr sz="1050" spc="5" dirty="0">
                <a:latin typeface="Cambria"/>
                <a:cs typeface="Cambria"/>
              </a:rPr>
              <a:t> </a:t>
            </a:r>
            <a:r>
              <a:rPr sz="1050" dirty="0">
                <a:latin typeface="Cambria"/>
                <a:cs typeface="Cambria"/>
              </a:rPr>
              <a:t>the</a:t>
            </a:r>
            <a:r>
              <a:rPr sz="1050" spc="-15" dirty="0">
                <a:latin typeface="Cambria"/>
                <a:cs typeface="Cambria"/>
              </a:rPr>
              <a:t> </a:t>
            </a:r>
            <a:r>
              <a:rPr sz="1050" spc="-5" dirty="0">
                <a:latin typeface="Cambria"/>
                <a:cs typeface="Cambria"/>
              </a:rPr>
              <a:t>difference</a:t>
            </a:r>
            <a:r>
              <a:rPr sz="1050" dirty="0">
                <a:latin typeface="Cambria"/>
                <a:cs typeface="Cambria"/>
              </a:rPr>
              <a:t> </a:t>
            </a:r>
            <a:r>
              <a:rPr sz="1050" spc="-5" dirty="0">
                <a:latin typeface="Cambria"/>
                <a:cs typeface="Cambria"/>
              </a:rPr>
              <a:t>between indoor temp.</a:t>
            </a:r>
            <a:r>
              <a:rPr sz="1050" dirty="0">
                <a:latin typeface="Cambria"/>
                <a:cs typeface="Cambria"/>
              </a:rPr>
              <a:t> and</a:t>
            </a:r>
            <a:r>
              <a:rPr sz="1050" spc="-15" dirty="0">
                <a:latin typeface="Cambria"/>
                <a:cs typeface="Cambria"/>
              </a:rPr>
              <a:t> </a:t>
            </a:r>
            <a:r>
              <a:rPr sz="1050" dirty="0">
                <a:latin typeface="Cambria"/>
                <a:cs typeface="Cambria"/>
              </a:rPr>
              <a:t>desired</a:t>
            </a:r>
            <a:r>
              <a:rPr sz="1050" spc="-10" dirty="0">
                <a:latin typeface="Cambria"/>
                <a:cs typeface="Cambria"/>
              </a:rPr>
              <a:t> </a:t>
            </a:r>
            <a:r>
              <a:rPr sz="1050" dirty="0">
                <a:latin typeface="Cambria"/>
                <a:cs typeface="Cambria"/>
              </a:rPr>
              <a:t>one</a:t>
            </a:r>
            <a:r>
              <a:rPr sz="1050" spc="-5" dirty="0">
                <a:latin typeface="Cambria"/>
                <a:cs typeface="Cambria"/>
              </a:rPr>
              <a:t> is</a:t>
            </a:r>
            <a:r>
              <a:rPr sz="1050" dirty="0">
                <a:latin typeface="Cambria"/>
                <a:cs typeface="Cambria"/>
              </a:rPr>
              <a:t> &lt;</a:t>
            </a:r>
            <a:r>
              <a:rPr sz="1050" spc="-15" dirty="0">
                <a:latin typeface="Cambria"/>
                <a:cs typeface="Cambria"/>
              </a:rPr>
              <a:t> </a:t>
            </a:r>
            <a:r>
              <a:rPr sz="1050" dirty="0">
                <a:latin typeface="Cambria"/>
                <a:cs typeface="Cambria"/>
              </a:rPr>
              <a:t>3F.</a:t>
            </a:r>
            <a:endParaRPr sz="1050">
              <a:latin typeface="Cambria"/>
              <a:cs typeface="Cambria"/>
            </a:endParaRPr>
          </a:p>
          <a:p>
            <a:pPr>
              <a:spcBef>
                <a:spcPts val="35"/>
              </a:spcBef>
            </a:pPr>
            <a:endParaRPr sz="1250">
              <a:latin typeface="Cambria"/>
              <a:cs typeface="Cambria"/>
            </a:endParaRPr>
          </a:p>
          <a:p>
            <a:pPr marL="17144" algn="just"/>
            <a:r>
              <a:rPr sz="1050" dirty="0">
                <a:latin typeface="Cambria"/>
                <a:cs typeface="Cambria"/>
              </a:rPr>
              <a:t>Indoor</a:t>
            </a:r>
            <a:r>
              <a:rPr sz="1050" spc="-5" dirty="0">
                <a:latin typeface="Cambria"/>
                <a:cs typeface="Cambria"/>
              </a:rPr>
              <a:t> motor has</a:t>
            </a:r>
            <a:r>
              <a:rPr sz="1050" spc="5" dirty="0">
                <a:latin typeface="Cambria"/>
                <a:cs typeface="Cambria"/>
              </a:rPr>
              <a:t> </a:t>
            </a:r>
            <a:r>
              <a:rPr sz="1050" dirty="0">
                <a:latin typeface="Cambria"/>
                <a:cs typeface="Cambria"/>
              </a:rPr>
              <a:t>90</a:t>
            </a:r>
            <a:r>
              <a:rPr sz="1050" spc="5" dirty="0">
                <a:latin typeface="Cambria"/>
                <a:cs typeface="Cambria"/>
              </a:rPr>
              <a:t> </a:t>
            </a:r>
            <a:r>
              <a:rPr sz="1050" spc="-5" dirty="0">
                <a:latin typeface="Cambria"/>
                <a:cs typeface="Cambria"/>
              </a:rPr>
              <a:t>seconds</a:t>
            </a:r>
            <a:r>
              <a:rPr sz="1050" spc="5" dirty="0">
                <a:latin typeface="Cambria"/>
                <a:cs typeface="Cambria"/>
              </a:rPr>
              <a:t> </a:t>
            </a:r>
            <a:r>
              <a:rPr sz="1050" spc="-5" dirty="0">
                <a:latin typeface="Cambria"/>
                <a:cs typeface="Cambria"/>
              </a:rPr>
              <a:t>delay </a:t>
            </a:r>
            <a:r>
              <a:rPr sz="1050" dirty="0">
                <a:latin typeface="Cambria"/>
                <a:cs typeface="Cambria"/>
              </a:rPr>
              <a:t>after </a:t>
            </a:r>
            <a:r>
              <a:rPr sz="1050" spc="-5" dirty="0">
                <a:latin typeface="Cambria"/>
                <a:cs typeface="Cambria"/>
              </a:rPr>
              <a:t>G/G2</a:t>
            </a:r>
            <a:r>
              <a:rPr sz="1050" spc="5" dirty="0">
                <a:latin typeface="Cambria"/>
                <a:cs typeface="Cambria"/>
              </a:rPr>
              <a:t> </a:t>
            </a:r>
            <a:r>
              <a:rPr sz="1050" spc="-5" dirty="0">
                <a:latin typeface="Cambria"/>
                <a:cs typeface="Cambria"/>
              </a:rPr>
              <a:t>inputs</a:t>
            </a:r>
            <a:r>
              <a:rPr sz="1050" spc="5" dirty="0">
                <a:latin typeface="Cambria"/>
                <a:cs typeface="Cambria"/>
              </a:rPr>
              <a:t> </a:t>
            </a:r>
            <a:r>
              <a:rPr sz="1050" dirty="0">
                <a:latin typeface="Cambria"/>
                <a:cs typeface="Cambria"/>
              </a:rPr>
              <a:t>are </a:t>
            </a:r>
            <a:r>
              <a:rPr sz="1050" spc="-5" dirty="0">
                <a:latin typeface="Cambria"/>
                <a:cs typeface="Cambria"/>
              </a:rPr>
              <a:t>gone</a:t>
            </a:r>
            <a:r>
              <a:rPr sz="1050" spc="5" dirty="0">
                <a:latin typeface="Cambria"/>
                <a:cs typeface="Cambria"/>
              </a:rPr>
              <a:t> </a:t>
            </a:r>
            <a:r>
              <a:rPr sz="1050" dirty="0">
                <a:latin typeface="Cambria"/>
                <a:cs typeface="Cambria"/>
              </a:rPr>
              <a:t>no</a:t>
            </a:r>
            <a:r>
              <a:rPr sz="1050" spc="5" dirty="0">
                <a:latin typeface="Cambria"/>
                <a:cs typeface="Cambria"/>
              </a:rPr>
              <a:t> </a:t>
            </a:r>
            <a:r>
              <a:rPr sz="1050" spc="-5" dirty="0">
                <a:latin typeface="Cambria"/>
                <a:cs typeface="Cambria"/>
              </a:rPr>
              <a:t>matter</a:t>
            </a:r>
            <a:r>
              <a:rPr sz="1050" dirty="0">
                <a:latin typeface="Cambria"/>
                <a:cs typeface="Cambria"/>
              </a:rPr>
              <a:t> </a:t>
            </a:r>
            <a:r>
              <a:rPr sz="1050" spc="-5" dirty="0">
                <a:latin typeface="Cambria"/>
                <a:cs typeface="Cambria"/>
              </a:rPr>
              <a:t>it</a:t>
            </a:r>
            <a:r>
              <a:rPr sz="1050" dirty="0">
                <a:latin typeface="Cambria"/>
                <a:cs typeface="Cambria"/>
              </a:rPr>
              <a:t> runs</a:t>
            </a:r>
            <a:r>
              <a:rPr sz="1050" spc="-5" dirty="0">
                <a:latin typeface="Cambria"/>
                <a:cs typeface="Cambria"/>
              </a:rPr>
              <a:t> cooling </a:t>
            </a:r>
            <a:r>
              <a:rPr sz="1050" dirty="0">
                <a:latin typeface="Cambria"/>
                <a:cs typeface="Cambria"/>
              </a:rPr>
              <a:t>or </a:t>
            </a:r>
            <a:r>
              <a:rPr sz="1050" spc="-5" dirty="0">
                <a:latin typeface="Cambria"/>
                <a:cs typeface="Cambria"/>
              </a:rPr>
              <a:t>heating.</a:t>
            </a:r>
            <a:endParaRPr sz="1050">
              <a:latin typeface="Cambria"/>
              <a:cs typeface="Cambria"/>
            </a:endParaRPr>
          </a:p>
        </p:txBody>
      </p:sp>
      <p:sp>
        <p:nvSpPr>
          <p:cNvPr id="3" name="object 3"/>
          <p:cNvSpPr txBox="1"/>
          <p:nvPr/>
        </p:nvSpPr>
        <p:spPr>
          <a:xfrm>
            <a:off x="3400043" y="6688329"/>
            <a:ext cx="6322060" cy="2164567"/>
          </a:xfrm>
          <a:prstGeom prst="rect">
            <a:avLst/>
          </a:prstGeom>
        </p:spPr>
        <p:txBody>
          <a:bodyPr vert="horz" wrap="square" lIns="0" tIns="13335" rIns="0" bIns="0" rtlCol="0">
            <a:spAutoFit/>
          </a:bodyPr>
          <a:lstStyle/>
          <a:p>
            <a:pPr marL="12700" marR="5080" algn="just">
              <a:spcBef>
                <a:spcPts val="105"/>
              </a:spcBef>
            </a:pPr>
            <a:r>
              <a:rPr sz="1050" dirty="0">
                <a:latin typeface="Cambria"/>
                <a:cs typeface="Cambria"/>
              </a:rPr>
              <a:t>The </a:t>
            </a:r>
            <a:r>
              <a:rPr sz="1050" spc="-5" dirty="0">
                <a:latin typeface="Cambria"/>
                <a:cs typeface="Cambria"/>
              </a:rPr>
              <a:t>air distribution system </a:t>
            </a:r>
            <a:r>
              <a:rPr sz="1050" dirty="0">
                <a:latin typeface="Cambria"/>
                <a:cs typeface="Cambria"/>
              </a:rPr>
              <a:t>has the </a:t>
            </a:r>
            <a:r>
              <a:rPr sz="1050" spc="-5" dirty="0">
                <a:latin typeface="Cambria"/>
                <a:cs typeface="Cambria"/>
              </a:rPr>
              <a:t>greatest effect on airflow. </a:t>
            </a:r>
            <a:r>
              <a:rPr sz="1050" dirty="0">
                <a:latin typeface="Cambria"/>
                <a:cs typeface="Cambria"/>
              </a:rPr>
              <a:t>For </a:t>
            </a:r>
            <a:r>
              <a:rPr sz="1050" spc="-5" dirty="0">
                <a:latin typeface="Cambria"/>
                <a:cs typeface="Cambria"/>
              </a:rPr>
              <a:t>this reason, </a:t>
            </a:r>
            <a:r>
              <a:rPr sz="1050" dirty="0">
                <a:latin typeface="Cambria"/>
                <a:cs typeface="Cambria"/>
              </a:rPr>
              <a:t>the </a:t>
            </a:r>
            <a:r>
              <a:rPr sz="1050" spc="-5" dirty="0">
                <a:latin typeface="Cambria"/>
                <a:cs typeface="Cambria"/>
              </a:rPr>
              <a:t>contractor should </a:t>
            </a:r>
            <a:r>
              <a:rPr sz="1050" dirty="0">
                <a:latin typeface="Cambria"/>
                <a:cs typeface="Cambria"/>
              </a:rPr>
              <a:t>use </a:t>
            </a:r>
            <a:r>
              <a:rPr sz="1050" spc="-5" dirty="0">
                <a:latin typeface="Cambria"/>
                <a:cs typeface="Cambria"/>
              </a:rPr>
              <a:t>only </a:t>
            </a:r>
            <a:r>
              <a:rPr sz="1050" dirty="0">
                <a:latin typeface="Cambria"/>
                <a:cs typeface="Cambria"/>
              </a:rPr>
              <a:t> </a:t>
            </a:r>
            <a:r>
              <a:rPr sz="1050" spc="-5" dirty="0">
                <a:latin typeface="Cambria"/>
                <a:cs typeface="Cambria"/>
              </a:rPr>
              <a:t>industry-recognized procedures </a:t>
            </a:r>
            <a:r>
              <a:rPr sz="1050" dirty="0">
                <a:latin typeface="Cambria"/>
                <a:cs typeface="Cambria"/>
              </a:rPr>
              <a:t>to</a:t>
            </a:r>
            <a:r>
              <a:rPr sz="1050" spc="-15" dirty="0">
                <a:latin typeface="Cambria"/>
                <a:cs typeface="Cambria"/>
              </a:rPr>
              <a:t> </a:t>
            </a:r>
            <a:r>
              <a:rPr sz="1050" spc="-5" dirty="0">
                <a:latin typeface="Cambria"/>
                <a:cs typeface="Cambria"/>
              </a:rPr>
              <a:t>finish</a:t>
            </a:r>
            <a:r>
              <a:rPr sz="1050" dirty="0">
                <a:latin typeface="Cambria"/>
                <a:cs typeface="Cambria"/>
              </a:rPr>
              <a:t> </a:t>
            </a:r>
            <a:r>
              <a:rPr sz="1050" spc="-5" dirty="0">
                <a:latin typeface="Cambria"/>
                <a:cs typeface="Cambria"/>
              </a:rPr>
              <a:t>ductwork.</a:t>
            </a:r>
            <a:endParaRPr sz="1050">
              <a:latin typeface="Cambria"/>
              <a:cs typeface="Cambria"/>
            </a:endParaRPr>
          </a:p>
          <a:p>
            <a:pPr>
              <a:spcBef>
                <a:spcPts val="20"/>
              </a:spcBef>
            </a:pPr>
            <a:endParaRPr sz="1100">
              <a:latin typeface="Cambria"/>
              <a:cs typeface="Cambria"/>
            </a:endParaRPr>
          </a:p>
          <a:p>
            <a:pPr marL="12700" marR="5080" algn="just">
              <a:lnSpc>
                <a:spcPts val="1250"/>
              </a:lnSpc>
            </a:pPr>
            <a:r>
              <a:rPr sz="1050" dirty="0">
                <a:latin typeface="Cambria"/>
                <a:cs typeface="Cambria"/>
              </a:rPr>
              <a:t>Heat</a:t>
            </a:r>
            <a:r>
              <a:rPr sz="1050" spc="-20" dirty="0">
                <a:latin typeface="Cambria"/>
                <a:cs typeface="Cambria"/>
              </a:rPr>
              <a:t> </a:t>
            </a:r>
            <a:r>
              <a:rPr sz="1050" spc="-5" dirty="0">
                <a:latin typeface="Cambria"/>
                <a:cs typeface="Cambria"/>
              </a:rPr>
              <a:t>pump</a:t>
            </a:r>
            <a:r>
              <a:rPr sz="1050" spc="-20" dirty="0">
                <a:latin typeface="Cambria"/>
                <a:cs typeface="Cambria"/>
              </a:rPr>
              <a:t> </a:t>
            </a:r>
            <a:r>
              <a:rPr sz="1050" spc="-5" dirty="0">
                <a:latin typeface="Cambria"/>
                <a:cs typeface="Cambria"/>
              </a:rPr>
              <a:t>systems</a:t>
            </a:r>
            <a:r>
              <a:rPr sz="1050" spc="-20" dirty="0">
                <a:latin typeface="Cambria"/>
                <a:cs typeface="Cambria"/>
              </a:rPr>
              <a:t> </a:t>
            </a:r>
            <a:r>
              <a:rPr sz="1050" spc="-5" dirty="0">
                <a:latin typeface="Cambria"/>
                <a:cs typeface="Cambria"/>
              </a:rPr>
              <a:t>require</a:t>
            </a:r>
            <a:r>
              <a:rPr sz="1050" spc="-20" dirty="0">
                <a:latin typeface="Cambria"/>
                <a:cs typeface="Cambria"/>
              </a:rPr>
              <a:t> </a:t>
            </a:r>
            <a:r>
              <a:rPr sz="1050" dirty="0">
                <a:latin typeface="Cambria"/>
                <a:cs typeface="Cambria"/>
              </a:rPr>
              <a:t>a</a:t>
            </a:r>
            <a:r>
              <a:rPr sz="1050" spc="-20" dirty="0">
                <a:latin typeface="Cambria"/>
                <a:cs typeface="Cambria"/>
              </a:rPr>
              <a:t> </a:t>
            </a:r>
            <a:r>
              <a:rPr sz="1050" spc="-5" dirty="0">
                <a:latin typeface="Cambria"/>
                <a:cs typeface="Cambria"/>
              </a:rPr>
              <a:t>specified</a:t>
            </a:r>
            <a:r>
              <a:rPr sz="1050" spc="-20" dirty="0">
                <a:latin typeface="Cambria"/>
                <a:cs typeface="Cambria"/>
              </a:rPr>
              <a:t> </a:t>
            </a:r>
            <a:r>
              <a:rPr sz="1050" spc="-5" dirty="0">
                <a:latin typeface="Cambria"/>
                <a:cs typeface="Cambria"/>
              </a:rPr>
              <a:t>airflow.</a:t>
            </a:r>
            <a:r>
              <a:rPr sz="1050" spc="-25" dirty="0">
                <a:latin typeface="Cambria"/>
                <a:cs typeface="Cambria"/>
              </a:rPr>
              <a:t> </a:t>
            </a:r>
            <a:r>
              <a:rPr sz="1050" spc="-5" dirty="0">
                <a:latin typeface="Cambria"/>
                <a:cs typeface="Cambria"/>
              </a:rPr>
              <a:t>Each</a:t>
            </a:r>
            <a:r>
              <a:rPr sz="1050" spc="-25" dirty="0">
                <a:latin typeface="Cambria"/>
                <a:cs typeface="Cambria"/>
              </a:rPr>
              <a:t> </a:t>
            </a:r>
            <a:r>
              <a:rPr sz="1050" spc="-5" dirty="0">
                <a:latin typeface="Cambria"/>
                <a:cs typeface="Cambria"/>
              </a:rPr>
              <a:t>ton</a:t>
            </a:r>
            <a:r>
              <a:rPr sz="1050" spc="-20" dirty="0">
                <a:latin typeface="Cambria"/>
                <a:cs typeface="Cambria"/>
              </a:rPr>
              <a:t> </a:t>
            </a:r>
            <a:r>
              <a:rPr sz="1050" spc="-5" dirty="0">
                <a:latin typeface="Cambria"/>
                <a:cs typeface="Cambria"/>
              </a:rPr>
              <a:t>of</a:t>
            </a:r>
            <a:r>
              <a:rPr sz="1050" spc="-15" dirty="0">
                <a:latin typeface="Cambria"/>
                <a:cs typeface="Cambria"/>
              </a:rPr>
              <a:t> </a:t>
            </a:r>
            <a:r>
              <a:rPr sz="1050" spc="-5" dirty="0">
                <a:latin typeface="Cambria"/>
                <a:cs typeface="Cambria"/>
              </a:rPr>
              <a:t>cooling</a:t>
            </a:r>
            <a:r>
              <a:rPr sz="1050" spc="-25" dirty="0">
                <a:latin typeface="Cambria"/>
                <a:cs typeface="Cambria"/>
              </a:rPr>
              <a:t> </a:t>
            </a:r>
            <a:r>
              <a:rPr sz="1050" spc="-5" dirty="0">
                <a:latin typeface="Cambria"/>
                <a:cs typeface="Cambria"/>
              </a:rPr>
              <a:t>requires</a:t>
            </a:r>
            <a:r>
              <a:rPr sz="1050" spc="-20" dirty="0">
                <a:latin typeface="Cambria"/>
                <a:cs typeface="Cambria"/>
              </a:rPr>
              <a:t> </a:t>
            </a:r>
            <a:r>
              <a:rPr sz="1050" spc="-5" dirty="0">
                <a:latin typeface="Cambria"/>
                <a:cs typeface="Cambria"/>
              </a:rPr>
              <a:t>between</a:t>
            </a:r>
            <a:r>
              <a:rPr sz="1050" spc="-20" dirty="0">
                <a:latin typeface="Cambria"/>
                <a:cs typeface="Cambria"/>
              </a:rPr>
              <a:t> </a:t>
            </a:r>
            <a:r>
              <a:rPr sz="1050" dirty="0">
                <a:latin typeface="Cambria"/>
                <a:cs typeface="Cambria"/>
              </a:rPr>
              <a:t>300</a:t>
            </a:r>
            <a:r>
              <a:rPr sz="1050" spc="-20" dirty="0">
                <a:latin typeface="Cambria"/>
                <a:cs typeface="Cambria"/>
              </a:rPr>
              <a:t> </a:t>
            </a:r>
            <a:r>
              <a:rPr sz="1050" spc="-5" dirty="0">
                <a:latin typeface="Cambria"/>
                <a:cs typeface="Cambria"/>
              </a:rPr>
              <a:t>and</a:t>
            </a:r>
            <a:r>
              <a:rPr sz="1050" spc="-20" dirty="0">
                <a:latin typeface="Cambria"/>
                <a:cs typeface="Cambria"/>
              </a:rPr>
              <a:t> </a:t>
            </a:r>
            <a:r>
              <a:rPr sz="1050" dirty="0">
                <a:latin typeface="Cambria"/>
                <a:cs typeface="Cambria"/>
              </a:rPr>
              <a:t>450</a:t>
            </a:r>
            <a:r>
              <a:rPr sz="1050" spc="-30" dirty="0">
                <a:latin typeface="Cambria"/>
                <a:cs typeface="Cambria"/>
              </a:rPr>
              <a:t> </a:t>
            </a:r>
            <a:r>
              <a:rPr sz="1050" spc="-5" dirty="0">
                <a:latin typeface="Cambria"/>
                <a:cs typeface="Cambria"/>
              </a:rPr>
              <a:t>cubic</a:t>
            </a:r>
            <a:r>
              <a:rPr sz="1050" spc="-15" dirty="0">
                <a:latin typeface="Cambria"/>
                <a:cs typeface="Cambria"/>
              </a:rPr>
              <a:t> </a:t>
            </a:r>
            <a:r>
              <a:rPr sz="1050" spc="-5" dirty="0">
                <a:latin typeface="Cambria"/>
                <a:cs typeface="Cambria"/>
              </a:rPr>
              <a:t>feet</a:t>
            </a:r>
            <a:r>
              <a:rPr sz="1050" spc="-30" dirty="0">
                <a:latin typeface="Cambria"/>
                <a:cs typeface="Cambria"/>
              </a:rPr>
              <a:t> </a:t>
            </a:r>
            <a:r>
              <a:rPr sz="1050" dirty="0">
                <a:latin typeface="Cambria"/>
                <a:cs typeface="Cambria"/>
              </a:rPr>
              <a:t>per </a:t>
            </a:r>
            <a:r>
              <a:rPr sz="1050" spc="5" dirty="0">
                <a:latin typeface="Cambria"/>
                <a:cs typeface="Cambria"/>
              </a:rPr>
              <a:t> </a:t>
            </a:r>
            <a:r>
              <a:rPr sz="1050" spc="-5" dirty="0">
                <a:latin typeface="Cambria"/>
                <a:cs typeface="Cambria"/>
              </a:rPr>
              <a:t>minute (CFM). Duct design </a:t>
            </a:r>
            <a:r>
              <a:rPr sz="1050" dirty="0">
                <a:latin typeface="Cambria"/>
                <a:cs typeface="Cambria"/>
              </a:rPr>
              <a:t>and </a:t>
            </a:r>
            <a:r>
              <a:rPr sz="1050" spc="-5" dirty="0">
                <a:latin typeface="Cambria"/>
                <a:cs typeface="Cambria"/>
              </a:rPr>
              <a:t>construction should </a:t>
            </a:r>
            <a:r>
              <a:rPr sz="1050" dirty="0">
                <a:latin typeface="Cambria"/>
                <a:cs typeface="Cambria"/>
              </a:rPr>
              <a:t>be </a:t>
            </a:r>
            <a:r>
              <a:rPr sz="1050" spc="-5" dirty="0">
                <a:latin typeface="Cambria"/>
                <a:cs typeface="Cambria"/>
              </a:rPr>
              <a:t>carefully done. System performance </a:t>
            </a:r>
            <a:r>
              <a:rPr sz="1050" dirty="0">
                <a:latin typeface="Cambria"/>
                <a:cs typeface="Cambria"/>
              </a:rPr>
              <a:t>can be </a:t>
            </a:r>
            <a:r>
              <a:rPr sz="1050" spc="-5" dirty="0">
                <a:latin typeface="Cambria"/>
                <a:cs typeface="Cambria"/>
              </a:rPr>
              <a:t>lowered </a:t>
            </a:r>
            <a:r>
              <a:rPr sz="1050" dirty="0">
                <a:latin typeface="Cambria"/>
                <a:cs typeface="Cambria"/>
              </a:rPr>
              <a:t> dramatically</a:t>
            </a:r>
            <a:r>
              <a:rPr sz="1050" spc="-15" dirty="0">
                <a:latin typeface="Cambria"/>
                <a:cs typeface="Cambria"/>
              </a:rPr>
              <a:t> </a:t>
            </a:r>
            <a:r>
              <a:rPr sz="1050" spc="-5" dirty="0">
                <a:latin typeface="Cambria"/>
                <a:cs typeface="Cambria"/>
              </a:rPr>
              <a:t>through</a:t>
            </a:r>
            <a:r>
              <a:rPr sz="1050" dirty="0">
                <a:latin typeface="Cambria"/>
                <a:cs typeface="Cambria"/>
              </a:rPr>
              <a:t> bad</a:t>
            </a:r>
            <a:r>
              <a:rPr sz="1050" spc="-5" dirty="0">
                <a:latin typeface="Cambria"/>
                <a:cs typeface="Cambria"/>
              </a:rPr>
              <a:t> planning</a:t>
            </a:r>
            <a:r>
              <a:rPr sz="1050" spc="-10" dirty="0">
                <a:latin typeface="Cambria"/>
                <a:cs typeface="Cambria"/>
              </a:rPr>
              <a:t> </a:t>
            </a:r>
            <a:r>
              <a:rPr sz="1050" dirty="0">
                <a:latin typeface="Cambria"/>
                <a:cs typeface="Cambria"/>
              </a:rPr>
              <a:t>or</a:t>
            </a:r>
            <a:r>
              <a:rPr sz="1050" spc="-10" dirty="0">
                <a:latin typeface="Cambria"/>
                <a:cs typeface="Cambria"/>
              </a:rPr>
              <a:t> </a:t>
            </a:r>
            <a:r>
              <a:rPr sz="1050" spc="-5" dirty="0">
                <a:latin typeface="Cambria"/>
                <a:cs typeface="Cambria"/>
              </a:rPr>
              <a:t>workmanship.</a:t>
            </a:r>
            <a:endParaRPr sz="1050">
              <a:latin typeface="Cambria"/>
              <a:cs typeface="Cambria"/>
            </a:endParaRPr>
          </a:p>
          <a:p>
            <a:pPr>
              <a:spcBef>
                <a:spcPts val="45"/>
              </a:spcBef>
            </a:pPr>
            <a:endParaRPr sz="1050">
              <a:latin typeface="Cambria"/>
              <a:cs typeface="Cambria"/>
            </a:endParaRPr>
          </a:p>
          <a:p>
            <a:pPr marL="12700" marR="5080" algn="just">
              <a:lnSpc>
                <a:spcPts val="1250"/>
              </a:lnSpc>
            </a:pPr>
            <a:r>
              <a:rPr sz="1050" spc="-5" dirty="0">
                <a:latin typeface="Cambria"/>
                <a:cs typeface="Cambria"/>
              </a:rPr>
              <a:t>Air</a:t>
            </a:r>
            <a:r>
              <a:rPr sz="1050" spc="-30" dirty="0">
                <a:latin typeface="Cambria"/>
                <a:cs typeface="Cambria"/>
              </a:rPr>
              <a:t> </a:t>
            </a:r>
            <a:r>
              <a:rPr sz="1050" dirty="0">
                <a:latin typeface="Cambria"/>
                <a:cs typeface="Cambria"/>
              </a:rPr>
              <a:t>supply</a:t>
            </a:r>
            <a:r>
              <a:rPr sz="1050" spc="-35" dirty="0">
                <a:latin typeface="Cambria"/>
                <a:cs typeface="Cambria"/>
              </a:rPr>
              <a:t> </a:t>
            </a:r>
            <a:r>
              <a:rPr sz="1050" spc="-5" dirty="0">
                <a:latin typeface="Cambria"/>
                <a:cs typeface="Cambria"/>
              </a:rPr>
              <a:t>diffusers</a:t>
            </a:r>
            <a:r>
              <a:rPr sz="1050" spc="-25" dirty="0">
                <a:latin typeface="Cambria"/>
                <a:cs typeface="Cambria"/>
              </a:rPr>
              <a:t> </a:t>
            </a:r>
            <a:r>
              <a:rPr sz="1050" spc="-5" dirty="0">
                <a:latin typeface="Cambria"/>
                <a:cs typeface="Cambria"/>
              </a:rPr>
              <a:t>must</a:t>
            </a:r>
            <a:r>
              <a:rPr sz="1050" spc="-15" dirty="0">
                <a:latin typeface="Cambria"/>
                <a:cs typeface="Cambria"/>
              </a:rPr>
              <a:t> </a:t>
            </a:r>
            <a:r>
              <a:rPr sz="1050" spc="-5" dirty="0">
                <a:latin typeface="Cambria"/>
                <a:cs typeface="Cambria"/>
              </a:rPr>
              <a:t>be</a:t>
            </a:r>
            <a:r>
              <a:rPr sz="1050" spc="-25" dirty="0">
                <a:latin typeface="Cambria"/>
                <a:cs typeface="Cambria"/>
              </a:rPr>
              <a:t> </a:t>
            </a:r>
            <a:r>
              <a:rPr sz="1050" dirty="0">
                <a:latin typeface="Cambria"/>
                <a:cs typeface="Cambria"/>
              </a:rPr>
              <a:t>selected</a:t>
            </a:r>
            <a:r>
              <a:rPr sz="1050" spc="-30" dirty="0">
                <a:latin typeface="Cambria"/>
                <a:cs typeface="Cambria"/>
              </a:rPr>
              <a:t> </a:t>
            </a:r>
            <a:r>
              <a:rPr sz="1050" dirty="0">
                <a:latin typeface="Cambria"/>
                <a:cs typeface="Cambria"/>
              </a:rPr>
              <a:t>and</a:t>
            </a:r>
            <a:r>
              <a:rPr sz="1050" spc="-30" dirty="0">
                <a:latin typeface="Cambria"/>
                <a:cs typeface="Cambria"/>
              </a:rPr>
              <a:t> </a:t>
            </a:r>
            <a:r>
              <a:rPr sz="1050" spc="-5" dirty="0">
                <a:latin typeface="Cambria"/>
                <a:cs typeface="Cambria"/>
              </a:rPr>
              <a:t>located</a:t>
            </a:r>
            <a:r>
              <a:rPr sz="1050" spc="-35" dirty="0">
                <a:latin typeface="Cambria"/>
                <a:cs typeface="Cambria"/>
              </a:rPr>
              <a:t> </a:t>
            </a:r>
            <a:r>
              <a:rPr sz="1050" spc="-5" dirty="0">
                <a:latin typeface="Cambria"/>
                <a:cs typeface="Cambria"/>
              </a:rPr>
              <a:t>carefully.</a:t>
            </a:r>
            <a:r>
              <a:rPr sz="1050" spc="-20" dirty="0">
                <a:latin typeface="Cambria"/>
                <a:cs typeface="Cambria"/>
              </a:rPr>
              <a:t> </a:t>
            </a:r>
            <a:r>
              <a:rPr sz="1050" dirty="0">
                <a:latin typeface="Cambria"/>
                <a:cs typeface="Cambria"/>
              </a:rPr>
              <a:t>They</a:t>
            </a:r>
            <a:r>
              <a:rPr sz="1050" spc="-40" dirty="0">
                <a:latin typeface="Cambria"/>
                <a:cs typeface="Cambria"/>
              </a:rPr>
              <a:t> </a:t>
            </a:r>
            <a:r>
              <a:rPr sz="1050" spc="-5" dirty="0">
                <a:latin typeface="Cambria"/>
                <a:cs typeface="Cambria"/>
              </a:rPr>
              <a:t>must</a:t>
            </a:r>
            <a:r>
              <a:rPr sz="1050" spc="-15" dirty="0">
                <a:latin typeface="Cambria"/>
                <a:cs typeface="Cambria"/>
              </a:rPr>
              <a:t> </a:t>
            </a:r>
            <a:r>
              <a:rPr sz="1050" spc="-5" dirty="0">
                <a:latin typeface="Cambria"/>
                <a:cs typeface="Cambria"/>
              </a:rPr>
              <a:t>be</a:t>
            </a:r>
            <a:r>
              <a:rPr sz="1050" spc="-25" dirty="0">
                <a:latin typeface="Cambria"/>
                <a:cs typeface="Cambria"/>
              </a:rPr>
              <a:t> </a:t>
            </a:r>
            <a:r>
              <a:rPr sz="1050" spc="-5" dirty="0">
                <a:latin typeface="Cambria"/>
                <a:cs typeface="Cambria"/>
              </a:rPr>
              <a:t>sized</a:t>
            </a:r>
            <a:r>
              <a:rPr sz="1050" spc="-20" dirty="0">
                <a:latin typeface="Cambria"/>
                <a:cs typeface="Cambria"/>
              </a:rPr>
              <a:t> </a:t>
            </a:r>
            <a:r>
              <a:rPr sz="1050" spc="-5" dirty="0">
                <a:latin typeface="Cambria"/>
                <a:cs typeface="Cambria"/>
              </a:rPr>
              <a:t>and</a:t>
            </a:r>
            <a:r>
              <a:rPr sz="1050" spc="-20" dirty="0">
                <a:latin typeface="Cambria"/>
                <a:cs typeface="Cambria"/>
              </a:rPr>
              <a:t> </a:t>
            </a:r>
            <a:r>
              <a:rPr sz="1050" spc="-5" dirty="0">
                <a:latin typeface="Cambria"/>
                <a:cs typeface="Cambria"/>
              </a:rPr>
              <a:t>positioned</a:t>
            </a:r>
            <a:r>
              <a:rPr sz="1050" spc="-35" dirty="0">
                <a:latin typeface="Cambria"/>
                <a:cs typeface="Cambria"/>
              </a:rPr>
              <a:t> </a:t>
            </a:r>
            <a:r>
              <a:rPr sz="1050" dirty="0">
                <a:latin typeface="Cambria"/>
                <a:cs typeface="Cambria"/>
              </a:rPr>
              <a:t>to</a:t>
            </a:r>
            <a:r>
              <a:rPr sz="1050" spc="-30" dirty="0">
                <a:latin typeface="Cambria"/>
                <a:cs typeface="Cambria"/>
              </a:rPr>
              <a:t> </a:t>
            </a:r>
            <a:r>
              <a:rPr sz="1050" dirty="0">
                <a:latin typeface="Cambria"/>
                <a:cs typeface="Cambria"/>
              </a:rPr>
              <a:t>deliver</a:t>
            </a:r>
            <a:r>
              <a:rPr sz="1050" spc="-40" dirty="0">
                <a:latin typeface="Cambria"/>
                <a:cs typeface="Cambria"/>
              </a:rPr>
              <a:t> </a:t>
            </a:r>
            <a:r>
              <a:rPr sz="1050" spc="-5" dirty="0">
                <a:latin typeface="Cambria"/>
                <a:cs typeface="Cambria"/>
              </a:rPr>
              <a:t>treated </a:t>
            </a:r>
            <a:r>
              <a:rPr sz="1050" dirty="0">
                <a:latin typeface="Cambria"/>
                <a:cs typeface="Cambria"/>
              </a:rPr>
              <a:t> </a:t>
            </a:r>
            <a:r>
              <a:rPr sz="1050" spc="-5" dirty="0">
                <a:latin typeface="Cambria"/>
                <a:cs typeface="Cambria"/>
              </a:rPr>
              <a:t>air </a:t>
            </a:r>
            <a:r>
              <a:rPr sz="1050" dirty="0">
                <a:latin typeface="Cambria"/>
                <a:cs typeface="Cambria"/>
              </a:rPr>
              <a:t>along the </a:t>
            </a:r>
            <a:r>
              <a:rPr sz="1050" spc="-5" dirty="0">
                <a:latin typeface="Cambria"/>
                <a:cs typeface="Cambria"/>
              </a:rPr>
              <a:t>perimeter </a:t>
            </a:r>
            <a:r>
              <a:rPr sz="1050" dirty="0">
                <a:latin typeface="Cambria"/>
                <a:cs typeface="Cambria"/>
              </a:rPr>
              <a:t>of the space. Return </a:t>
            </a:r>
            <a:r>
              <a:rPr sz="1050" spc="-5" dirty="0">
                <a:latin typeface="Cambria"/>
                <a:cs typeface="Cambria"/>
              </a:rPr>
              <a:t>air grilles must </a:t>
            </a:r>
            <a:r>
              <a:rPr sz="1050" dirty="0">
                <a:latin typeface="Cambria"/>
                <a:cs typeface="Cambria"/>
              </a:rPr>
              <a:t>be </a:t>
            </a:r>
            <a:r>
              <a:rPr sz="1050" spc="-5" dirty="0">
                <a:latin typeface="Cambria"/>
                <a:cs typeface="Cambria"/>
              </a:rPr>
              <a:t>properly sized to carry air </a:t>
            </a:r>
            <a:r>
              <a:rPr sz="1050" dirty="0">
                <a:latin typeface="Cambria"/>
                <a:cs typeface="Cambria"/>
              </a:rPr>
              <a:t>back </a:t>
            </a:r>
            <a:r>
              <a:rPr sz="1050" spc="-5" dirty="0">
                <a:latin typeface="Cambria"/>
                <a:cs typeface="Cambria"/>
              </a:rPr>
              <a:t>to </a:t>
            </a:r>
            <a:r>
              <a:rPr sz="1050" dirty="0">
                <a:latin typeface="Cambria"/>
                <a:cs typeface="Cambria"/>
              </a:rPr>
              <a:t>the </a:t>
            </a:r>
            <a:r>
              <a:rPr sz="1050" spc="-5" dirty="0">
                <a:latin typeface="Cambria"/>
                <a:cs typeface="Cambria"/>
              </a:rPr>
              <a:t>blower </a:t>
            </a:r>
            <a:r>
              <a:rPr sz="1050" dirty="0">
                <a:latin typeface="Cambria"/>
                <a:cs typeface="Cambria"/>
              </a:rPr>
              <a:t>as </a:t>
            </a:r>
            <a:r>
              <a:rPr sz="1050" spc="5" dirty="0">
                <a:latin typeface="Cambria"/>
                <a:cs typeface="Cambria"/>
              </a:rPr>
              <a:t> </a:t>
            </a:r>
            <a:r>
              <a:rPr sz="1050" dirty="0">
                <a:latin typeface="Cambria"/>
                <a:cs typeface="Cambria"/>
              </a:rPr>
              <a:t>well.</a:t>
            </a:r>
            <a:r>
              <a:rPr sz="1050" spc="-5" dirty="0">
                <a:latin typeface="Cambria"/>
                <a:cs typeface="Cambria"/>
              </a:rPr>
              <a:t> Failure to</a:t>
            </a:r>
            <a:r>
              <a:rPr sz="1050" dirty="0">
                <a:latin typeface="Cambria"/>
                <a:cs typeface="Cambria"/>
              </a:rPr>
              <a:t> </a:t>
            </a:r>
            <a:r>
              <a:rPr sz="1050" spc="-5" dirty="0">
                <a:latin typeface="Cambria"/>
                <a:cs typeface="Cambria"/>
              </a:rPr>
              <a:t>follow these </a:t>
            </a:r>
            <a:r>
              <a:rPr sz="1050" dirty="0">
                <a:latin typeface="Cambria"/>
                <a:cs typeface="Cambria"/>
              </a:rPr>
              <a:t>may</a:t>
            </a:r>
            <a:r>
              <a:rPr sz="1050" spc="-10" dirty="0">
                <a:latin typeface="Cambria"/>
                <a:cs typeface="Cambria"/>
              </a:rPr>
              <a:t> </a:t>
            </a:r>
            <a:r>
              <a:rPr sz="1050" spc="-5" dirty="0">
                <a:latin typeface="Cambria"/>
                <a:cs typeface="Cambria"/>
              </a:rPr>
              <a:t>cause abnormal</a:t>
            </a:r>
            <a:r>
              <a:rPr sz="1050" dirty="0">
                <a:latin typeface="Cambria"/>
                <a:cs typeface="Cambria"/>
              </a:rPr>
              <a:t> </a:t>
            </a:r>
            <a:r>
              <a:rPr sz="1050" spc="-5" dirty="0">
                <a:latin typeface="Cambria"/>
                <a:cs typeface="Cambria"/>
              </a:rPr>
              <a:t>noise </a:t>
            </a:r>
            <a:r>
              <a:rPr sz="1050" dirty="0">
                <a:latin typeface="Cambria"/>
                <a:cs typeface="Cambria"/>
              </a:rPr>
              <a:t>and</a:t>
            </a:r>
            <a:r>
              <a:rPr sz="1050" spc="-5" dirty="0">
                <a:latin typeface="Cambria"/>
                <a:cs typeface="Cambria"/>
              </a:rPr>
              <a:t> drafts.</a:t>
            </a:r>
            <a:endParaRPr sz="1050">
              <a:latin typeface="Cambria"/>
              <a:cs typeface="Cambria"/>
            </a:endParaRPr>
          </a:p>
          <a:p>
            <a:pPr>
              <a:spcBef>
                <a:spcPts val="50"/>
              </a:spcBef>
            </a:pPr>
            <a:endParaRPr sz="1050">
              <a:latin typeface="Cambria"/>
              <a:cs typeface="Cambria"/>
            </a:endParaRPr>
          </a:p>
          <a:p>
            <a:pPr marL="12700" marR="5715" algn="just">
              <a:lnSpc>
                <a:spcPts val="1250"/>
              </a:lnSpc>
            </a:pPr>
            <a:r>
              <a:rPr sz="1050" dirty="0">
                <a:latin typeface="Cambria"/>
                <a:cs typeface="Cambria"/>
              </a:rPr>
              <a:t>The</a:t>
            </a:r>
            <a:r>
              <a:rPr sz="1050" spc="-30" dirty="0">
                <a:latin typeface="Cambria"/>
                <a:cs typeface="Cambria"/>
              </a:rPr>
              <a:t> </a:t>
            </a:r>
            <a:r>
              <a:rPr sz="1050" spc="-5" dirty="0">
                <a:latin typeface="Cambria"/>
                <a:cs typeface="Cambria"/>
              </a:rPr>
              <a:t>installers</a:t>
            </a:r>
            <a:r>
              <a:rPr sz="1050" spc="-40" dirty="0">
                <a:latin typeface="Cambria"/>
                <a:cs typeface="Cambria"/>
              </a:rPr>
              <a:t> </a:t>
            </a:r>
            <a:r>
              <a:rPr sz="1050" spc="-5" dirty="0">
                <a:latin typeface="Cambria"/>
                <a:cs typeface="Cambria"/>
              </a:rPr>
              <a:t>should</a:t>
            </a:r>
            <a:r>
              <a:rPr sz="1050" spc="-30" dirty="0">
                <a:latin typeface="Cambria"/>
                <a:cs typeface="Cambria"/>
              </a:rPr>
              <a:t> </a:t>
            </a:r>
            <a:r>
              <a:rPr sz="1050" spc="-5" dirty="0">
                <a:latin typeface="Cambria"/>
                <a:cs typeface="Cambria"/>
              </a:rPr>
              <a:t>balance</a:t>
            </a:r>
            <a:r>
              <a:rPr sz="1050" spc="-30" dirty="0">
                <a:latin typeface="Cambria"/>
                <a:cs typeface="Cambria"/>
              </a:rPr>
              <a:t> </a:t>
            </a:r>
            <a:r>
              <a:rPr sz="1050" dirty="0">
                <a:latin typeface="Cambria"/>
                <a:cs typeface="Cambria"/>
              </a:rPr>
              <a:t>the</a:t>
            </a:r>
            <a:r>
              <a:rPr sz="1050" spc="-40" dirty="0">
                <a:latin typeface="Cambria"/>
                <a:cs typeface="Cambria"/>
              </a:rPr>
              <a:t> </a:t>
            </a:r>
            <a:r>
              <a:rPr sz="1050" spc="-5" dirty="0">
                <a:latin typeface="Cambria"/>
                <a:cs typeface="Cambria"/>
              </a:rPr>
              <a:t>air</a:t>
            </a:r>
            <a:r>
              <a:rPr sz="1050" spc="-30" dirty="0">
                <a:latin typeface="Cambria"/>
                <a:cs typeface="Cambria"/>
              </a:rPr>
              <a:t> </a:t>
            </a:r>
            <a:r>
              <a:rPr sz="1050" spc="-5" dirty="0">
                <a:latin typeface="Cambria"/>
                <a:cs typeface="Cambria"/>
              </a:rPr>
              <a:t>distribution</a:t>
            </a:r>
            <a:r>
              <a:rPr sz="1050" spc="-45" dirty="0">
                <a:latin typeface="Cambria"/>
                <a:cs typeface="Cambria"/>
              </a:rPr>
              <a:t> </a:t>
            </a:r>
            <a:r>
              <a:rPr sz="1050" spc="-5" dirty="0">
                <a:latin typeface="Cambria"/>
                <a:cs typeface="Cambria"/>
              </a:rPr>
              <a:t>system</a:t>
            </a:r>
            <a:r>
              <a:rPr sz="1050" spc="-35" dirty="0">
                <a:latin typeface="Cambria"/>
                <a:cs typeface="Cambria"/>
              </a:rPr>
              <a:t> </a:t>
            </a:r>
            <a:r>
              <a:rPr sz="1050" dirty="0">
                <a:latin typeface="Cambria"/>
                <a:cs typeface="Cambria"/>
              </a:rPr>
              <a:t>to</a:t>
            </a:r>
            <a:r>
              <a:rPr sz="1050" spc="-40" dirty="0">
                <a:latin typeface="Cambria"/>
                <a:cs typeface="Cambria"/>
              </a:rPr>
              <a:t> </a:t>
            </a:r>
            <a:r>
              <a:rPr sz="1050" spc="-5" dirty="0">
                <a:latin typeface="Cambria"/>
                <a:cs typeface="Cambria"/>
              </a:rPr>
              <a:t>ensure</a:t>
            </a:r>
            <a:r>
              <a:rPr sz="1050" spc="-30" dirty="0">
                <a:latin typeface="Cambria"/>
                <a:cs typeface="Cambria"/>
              </a:rPr>
              <a:t> </a:t>
            </a:r>
            <a:r>
              <a:rPr sz="1050" spc="-5" dirty="0">
                <a:latin typeface="Cambria"/>
                <a:cs typeface="Cambria"/>
              </a:rPr>
              <a:t>proper</a:t>
            </a:r>
            <a:r>
              <a:rPr sz="1050" spc="-35" dirty="0">
                <a:latin typeface="Cambria"/>
                <a:cs typeface="Cambria"/>
              </a:rPr>
              <a:t> </a:t>
            </a:r>
            <a:r>
              <a:rPr sz="1050" spc="-5" dirty="0">
                <a:latin typeface="Cambria"/>
                <a:cs typeface="Cambria"/>
              </a:rPr>
              <a:t>quiet</a:t>
            </a:r>
            <a:r>
              <a:rPr sz="1050" spc="-35" dirty="0">
                <a:latin typeface="Cambria"/>
                <a:cs typeface="Cambria"/>
              </a:rPr>
              <a:t> </a:t>
            </a:r>
            <a:r>
              <a:rPr sz="1050" spc="-5" dirty="0">
                <a:latin typeface="Cambria"/>
                <a:cs typeface="Cambria"/>
              </a:rPr>
              <a:t>airflow</a:t>
            </a:r>
            <a:r>
              <a:rPr sz="1050" spc="-45" dirty="0">
                <a:latin typeface="Cambria"/>
                <a:cs typeface="Cambria"/>
              </a:rPr>
              <a:t> </a:t>
            </a:r>
            <a:r>
              <a:rPr sz="1050" dirty="0">
                <a:latin typeface="Cambria"/>
                <a:cs typeface="Cambria"/>
              </a:rPr>
              <a:t>to</a:t>
            </a:r>
            <a:r>
              <a:rPr sz="1050" spc="-40" dirty="0">
                <a:latin typeface="Cambria"/>
                <a:cs typeface="Cambria"/>
              </a:rPr>
              <a:t> </a:t>
            </a:r>
            <a:r>
              <a:rPr sz="1050" dirty="0">
                <a:latin typeface="Cambria"/>
                <a:cs typeface="Cambria"/>
              </a:rPr>
              <a:t>all</a:t>
            </a:r>
            <a:r>
              <a:rPr sz="1050" spc="-30" dirty="0">
                <a:latin typeface="Cambria"/>
                <a:cs typeface="Cambria"/>
              </a:rPr>
              <a:t> </a:t>
            </a:r>
            <a:r>
              <a:rPr sz="1050" spc="-5" dirty="0">
                <a:latin typeface="Cambria"/>
                <a:cs typeface="Cambria"/>
              </a:rPr>
              <a:t>rooms</a:t>
            </a:r>
            <a:r>
              <a:rPr sz="1050" spc="-30" dirty="0">
                <a:latin typeface="Cambria"/>
                <a:cs typeface="Cambria"/>
              </a:rPr>
              <a:t> </a:t>
            </a:r>
            <a:r>
              <a:rPr sz="1050" spc="-5" dirty="0">
                <a:latin typeface="Cambria"/>
                <a:cs typeface="Cambria"/>
              </a:rPr>
              <a:t>in</a:t>
            </a:r>
            <a:r>
              <a:rPr sz="1050" spc="-35" dirty="0">
                <a:latin typeface="Cambria"/>
                <a:cs typeface="Cambria"/>
              </a:rPr>
              <a:t> </a:t>
            </a:r>
            <a:r>
              <a:rPr sz="1050" dirty="0">
                <a:latin typeface="Cambria"/>
                <a:cs typeface="Cambria"/>
              </a:rPr>
              <a:t>the</a:t>
            </a:r>
            <a:r>
              <a:rPr sz="1050" spc="-35" dirty="0">
                <a:latin typeface="Cambria"/>
                <a:cs typeface="Cambria"/>
              </a:rPr>
              <a:t> </a:t>
            </a:r>
            <a:r>
              <a:rPr sz="1050" spc="-5" dirty="0">
                <a:latin typeface="Cambria"/>
                <a:cs typeface="Cambria"/>
              </a:rPr>
              <a:t>home. </a:t>
            </a:r>
            <a:r>
              <a:rPr sz="1050" dirty="0">
                <a:latin typeface="Cambria"/>
                <a:cs typeface="Cambria"/>
              </a:rPr>
              <a:t> This</a:t>
            </a:r>
            <a:r>
              <a:rPr sz="1050" spc="-10" dirty="0">
                <a:latin typeface="Cambria"/>
                <a:cs typeface="Cambria"/>
              </a:rPr>
              <a:t> </a:t>
            </a:r>
            <a:r>
              <a:rPr sz="1050" spc="-5" dirty="0">
                <a:latin typeface="Cambria"/>
                <a:cs typeface="Cambria"/>
              </a:rPr>
              <a:t>ensures </a:t>
            </a:r>
            <a:r>
              <a:rPr sz="1050" dirty="0">
                <a:latin typeface="Cambria"/>
                <a:cs typeface="Cambria"/>
              </a:rPr>
              <a:t>a</a:t>
            </a:r>
            <a:r>
              <a:rPr sz="1050" spc="-25" dirty="0">
                <a:latin typeface="Cambria"/>
                <a:cs typeface="Cambria"/>
              </a:rPr>
              <a:t> </a:t>
            </a:r>
            <a:r>
              <a:rPr sz="1050" spc="-5" dirty="0">
                <a:latin typeface="Cambria"/>
                <a:cs typeface="Cambria"/>
              </a:rPr>
              <a:t>comfortable</a:t>
            </a:r>
            <a:r>
              <a:rPr sz="1050" spc="-25" dirty="0">
                <a:latin typeface="Cambria"/>
                <a:cs typeface="Cambria"/>
              </a:rPr>
              <a:t> </a:t>
            </a:r>
            <a:r>
              <a:rPr sz="1050" spc="-5" dirty="0">
                <a:latin typeface="Cambria"/>
                <a:cs typeface="Cambria"/>
              </a:rPr>
              <a:t>living</a:t>
            </a:r>
            <a:r>
              <a:rPr sz="1050" spc="-15" dirty="0">
                <a:latin typeface="Cambria"/>
                <a:cs typeface="Cambria"/>
              </a:rPr>
              <a:t> </a:t>
            </a:r>
            <a:r>
              <a:rPr sz="1050" dirty="0">
                <a:latin typeface="Cambria"/>
                <a:cs typeface="Cambria"/>
              </a:rPr>
              <a:t>space.</a:t>
            </a:r>
            <a:r>
              <a:rPr sz="1050" spc="-25" dirty="0">
                <a:latin typeface="Cambria"/>
                <a:cs typeface="Cambria"/>
              </a:rPr>
              <a:t> </a:t>
            </a:r>
            <a:r>
              <a:rPr sz="1050" dirty="0">
                <a:latin typeface="Cambria"/>
                <a:cs typeface="Cambria"/>
              </a:rPr>
              <a:t>An</a:t>
            </a:r>
            <a:r>
              <a:rPr sz="1050" spc="-10" dirty="0">
                <a:latin typeface="Cambria"/>
                <a:cs typeface="Cambria"/>
              </a:rPr>
              <a:t> </a:t>
            </a:r>
            <a:r>
              <a:rPr sz="1050" spc="-5" dirty="0">
                <a:latin typeface="Cambria"/>
                <a:cs typeface="Cambria"/>
              </a:rPr>
              <a:t>air</a:t>
            </a:r>
            <a:r>
              <a:rPr sz="1050" spc="-15" dirty="0">
                <a:latin typeface="Cambria"/>
                <a:cs typeface="Cambria"/>
              </a:rPr>
              <a:t> </a:t>
            </a:r>
            <a:r>
              <a:rPr sz="1050" spc="-5" dirty="0">
                <a:latin typeface="Cambria"/>
                <a:cs typeface="Cambria"/>
              </a:rPr>
              <a:t>velocity</a:t>
            </a:r>
            <a:r>
              <a:rPr sz="1050" spc="-10" dirty="0">
                <a:latin typeface="Cambria"/>
                <a:cs typeface="Cambria"/>
              </a:rPr>
              <a:t> </a:t>
            </a:r>
            <a:r>
              <a:rPr sz="1050" dirty="0">
                <a:latin typeface="Cambria"/>
                <a:cs typeface="Cambria"/>
              </a:rPr>
              <a:t>meter</a:t>
            </a:r>
            <a:r>
              <a:rPr sz="1050" spc="-30" dirty="0">
                <a:latin typeface="Cambria"/>
                <a:cs typeface="Cambria"/>
              </a:rPr>
              <a:t> </a:t>
            </a:r>
            <a:r>
              <a:rPr sz="1050" dirty="0">
                <a:latin typeface="Cambria"/>
                <a:cs typeface="Cambria"/>
              </a:rPr>
              <a:t>or</a:t>
            </a:r>
            <a:r>
              <a:rPr sz="1050" spc="-10" dirty="0">
                <a:latin typeface="Cambria"/>
                <a:cs typeface="Cambria"/>
              </a:rPr>
              <a:t> </a:t>
            </a:r>
            <a:r>
              <a:rPr sz="1050" spc="-5" dirty="0">
                <a:latin typeface="Cambria"/>
                <a:cs typeface="Cambria"/>
              </a:rPr>
              <a:t>airflow</a:t>
            </a:r>
            <a:r>
              <a:rPr sz="1050" spc="-25" dirty="0">
                <a:latin typeface="Cambria"/>
                <a:cs typeface="Cambria"/>
              </a:rPr>
              <a:t> </a:t>
            </a:r>
            <a:r>
              <a:rPr sz="1050" dirty="0">
                <a:latin typeface="Cambria"/>
                <a:cs typeface="Cambria"/>
              </a:rPr>
              <a:t>hood</a:t>
            </a:r>
            <a:r>
              <a:rPr sz="1050" spc="-15" dirty="0">
                <a:latin typeface="Cambria"/>
                <a:cs typeface="Cambria"/>
              </a:rPr>
              <a:t> </a:t>
            </a:r>
            <a:r>
              <a:rPr sz="1050" spc="-5" dirty="0">
                <a:latin typeface="Cambria"/>
                <a:cs typeface="Cambria"/>
              </a:rPr>
              <a:t>can</a:t>
            </a:r>
            <a:r>
              <a:rPr sz="1050" spc="-15" dirty="0">
                <a:latin typeface="Cambria"/>
                <a:cs typeface="Cambria"/>
              </a:rPr>
              <a:t> </a:t>
            </a:r>
            <a:r>
              <a:rPr sz="1050" spc="-5" dirty="0">
                <a:latin typeface="Cambria"/>
                <a:cs typeface="Cambria"/>
              </a:rPr>
              <a:t>give</a:t>
            </a:r>
            <a:r>
              <a:rPr sz="1050" spc="-10" dirty="0">
                <a:latin typeface="Cambria"/>
                <a:cs typeface="Cambria"/>
              </a:rPr>
              <a:t> </a:t>
            </a:r>
            <a:r>
              <a:rPr sz="1050" dirty="0">
                <a:latin typeface="Cambria"/>
                <a:cs typeface="Cambria"/>
              </a:rPr>
              <a:t>a</a:t>
            </a:r>
            <a:r>
              <a:rPr sz="1050" spc="-15" dirty="0">
                <a:latin typeface="Cambria"/>
                <a:cs typeface="Cambria"/>
              </a:rPr>
              <a:t> </a:t>
            </a:r>
            <a:r>
              <a:rPr sz="1050" spc="-5" dirty="0">
                <a:latin typeface="Cambria"/>
                <a:cs typeface="Cambria"/>
              </a:rPr>
              <a:t>reading</a:t>
            </a:r>
            <a:r>
              <a:rPr sz="1050" spc="-15" dirty="0">
                <a:latin typeface="Cambria"/>
                <a:cs typeface="Cambria"/>
              </a:rPr>
              <a:t> </a:t>
            </a:r>
            <a:r>
              <a:rPr sz="1050" spc="-5" dirty="0">
                <a:latin typeface="Cambria"/>
                <a:cs typeface="Cambria"/>
              </a:rPr>
              <a:t>of</a:t>
            </a:r>
            <a:r>
              <a:rPr sz="1050" spc="-10" dirty="0">
                <a:latin typeface="Cambria"/>
                <a:cs typeface="Cambria"/>
              </a:rPr>
              <a:t> </a:t>
            </a:r>
            <a:r>
              <a:rPr sz="1050" spc="-5" dirty="0">
                <a:latin typeface="Cambria"/>
                <a:cs typeface="Cambria"/>
              </a:rPr>
              <a:t>system</a:t>
            </a:r>
            <a:r>
              <a:rPr sz="1050" spc="-20" dirty="0">
                <a:latin typeface="Cambria"/>
                <a:cs typeface="Cambria"/>
              </a:rPr>
              <a:t> </a:t>
            </a:r>
            <a:r>
              <a:rPr sz="1050" dirty="0">
                <a:latin typeface="Cambria"/>
                <a:cs typeface="Cambria"/>
              </a:rPr>
              <a:t>CFM.</a:t>
            </a:r>
            <a:endParaRPr sz="1050">
              <a:latin typeface="Cambria"/>
              <a:cs typeface="Cambria"/>
            </a:endParaRPr>
          </a:p>
        </p:txBody>
      </p:sp>
      <p:sp>
        <p:nvSpPr>
          <p:cNvPr id="4" name="object 4"/>
          <p:cNvSpPr/>
          <p:nvPr/>
        </p:nvSpPr>
        <p:spPr>
          <a:xfrm>
            <a:off x="3413762" y="-780150"/>
            <a:ext cx="6388100"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a:p>
        </p:txBody>
      </p:sp>
      <p:grpSp>
        <p:nvGrpSpPr>
          <p:cNvPr id="5" name="object 5"/>
          <p:cNvGrpSpPr/>
          <p:nvPr/>
        </p:nvGrpSpPr>
        <p:grpSpPr>
          <a:xfrm>
            <a:off x="3397505" y="1596059"/>
            <a:ext cx="6408420" cy="1452880"/>
            <a:chOff x="222504" y="1596059"/>
            <a:chExt cx="6408420" cy="1452880"/>
          </a:xfrm>
        </p:grpSpPr>
        <p:sp>
          <p:nvSpPr>
            <p:cNvPr id="6" name="object 6"/>
            <p:cNvSpPr/>
            <p:nvPr/>
          </p:nvSpPr>
          <p:spPr>
            <a:xfrm>
              <a:off x="1214754" y="2672129"/>
              <a:ext cx="5398770" cy="0"/>
            </a:xfrm>
            <a:custGeom>
              <a:avLst/>
              <a:gdLst/>
              <a:ahLst/>
              <a:cxnLst/>
              <a:rect l="l" t="t" r="r" b="b"/>
              <a:pathLst>
                <a:path w="5398770">
                  <a:moveTo>
                    <a:pt x="0" y="0"/>
                  </a:moveTo>
                  <a:lnTo>
                    <a:pt x="5398770" y="0"/>
                  </a:lnTo>
                </a:path>
              </a:pathLst>
            </a:custGeom>
            <a:ln w="9144">
              <a:solidFill>
                <a:srgbClr val="000000"/>
              </a:solidFill>
              <a:prstDash val="sysDash"/>
            </a:ln>
          </p:spPr>
          <p:txBody>
            <a:bodyPr wrap="square" lIns="0" tIns="0" rIns="0" bIns="0" rtlCol="0"/>
            <a:lstStyle/>
            <a:p>
              <a:endParaRPr/>
            </a:p>
          </p:txBody>
        </p:sp>
        <p:sp>
          <p:nvSpPr>
            <p:cNvPr id="7" name="object 7"/>
            <p:cNvSpPr/>
            <p:nvPr/>
          </p:nvSpPr>
          <p:spPr>
            <a:xfrm>
              <a:off x="1211579" y="1853613"/>
              <a:ext cx="3223260" cy="821690"/>
            </a:xfrm>
            <a:custGeom>
              <a:avLst/>
              <a:gdLst/>
              <a:ahLst/>
              <a:cxnLst/>
              <a:rect l="l" t="t" r="r" b="b"/>
              <a:pathLst>
                <a:path w="3223260" h="821689">
                  <a:moveTo>
                    <a:pt x="0" y="3809"/>
                  </a:moveTo>
                  <a:lnTo>
                    <a:pt x="53975" y="2539"/>
                  </a:lnTo>
                  <a:lnTo>
                    <a:pt x="107950" y="1269"/>
                  </a:lnTo>
                  <a:lnTo>
                    <a:pt x="161925" y="634"/>
                  </a:lnTo>
                  <a:lnTo>
                    <a:pt x="215265" y="0"/>
                  </a:lnTo>
                  <a:lnTo>
                    <a:pt x="267970" y="634"/>
                  </a:lnTo>
                  <a:lnTo>
                    <a:pt x="320040" y="1269"/>
                  </a:lnTo>
                  <a:lnTo>
                    <a:pt x="371475" y="3174"/>
                  </a:lnTo>
                  <a:lnTo>
                    <a:pt x="421640" y="6349"/>
                  </a:lnTo>
                  <a:lnTo>
                    <a:pt x="471170" y="10159"/>
                  </a:lnTo>
                  <a:lnTo>
                    <a:pt x="518795" y="15874"/>
                  </a:lnTo>
                  <a:lnTo>
                    <a:pt x="565785" y="22224"/>
                  </a:lnTo>
                  <a:lnTo>
                    <a:pt x="610870" y="30479"/>
                  </a:lnTo>
                  <a:lnTo>
                    <a:pt x="654050" y="40639"/>
                  </a:lnTo>
                  <a:lnTo>
                    <a:pt x="708025" y="56514"/>
                  </a:lnTo>
                  <a:lnTo>
                    <a:pt x="758825" y="74929"/>
                  </a:lnTo>
                  <a:lnTo>
                    <a:pt x="807085" y="96519"/>
                  </a:lnTo>
                  <a:lnTo>
                    <a:pt x="852805" y="119379"/>
                  </a:lnTo>
                  <a:lnTo>
                    <a:pt x="897255" y="144779"/>
                  </a:lnTo>
                  <a:lnTo>
                    <a:pt x="939800" y="172084"/>
                  </a:lnTo>
                  <a:lnTo>
                    <a:pt x="982344" y="200024"/>
                  </a:lnTo>
                  <a:lnTo>
                    <a:pt x="1024255" y="229234"/>
                  </a:lnTo>
                  <a:lnTo>
                    <a:pt x="1066165" y="258444"/>
                  </a:lnTo>
                  <a:lnTo>
                    <a:pt x="1108710" y="288924"/>
                  </a:lnTo>
                  <a:lnTo>
                    <a:pt x="1146810" y="318134"/>
                  </a:lnTo>
                  <a:lnTo>
                    <a:pt x="1183640" y="349884"/>
                  </a:lnTo>
                  <a:lnTo>
                    <a:pt x="1218565" y="384174"/>
                  </a:lnTo>
                  <a:lnTo>
                    <a:pt x="1253490" y="419734"/>
                  </a:lnTo>
                  <a:lnTo>
                    <a:pt x="1287780" y="455929"/>
                  </a:lnTo>
                  <a:lnTo>
                    <a:pt x="1322705" y="492124"/>
                  </a:lnTo>
                  <a:lnTo>
                    <a:pt x="1357630" y="527684"/>
                  </a:lnTo>
                  <a:lnTo>
                    <a:pt x="1394460" y="560704"/>
                  </a:lnTo>
                  <a:lnTo>
                    <a:pt x="1432560" y="591184"/>
                  </a:lnTo>
                  <a:lnTo>
                    <a:pt x="1472565" y="619124"/>
                  </a:lnTo>
                  <a:lnTo>
                    <a:pt x="1514475" y="641984"/>
                  </a:lnTo>
                  <a:lnTo>
                    <a:pt x="1559560" y="661034"/>
                  </a:lnTo>
                  <a:lnTo>
                    <a:pt x="1606550" y="676909"/>
                  </a:lnTo>
                  <a:lnTo>
                    <a:pt x="1655445" y="690244"/>
                  </a:lnTo>
                  <a:lnTo>
                    <a:pt x="1706245" y="701039"/>
                  </a:lnTo>
                  <a:lnTo>
                    <a:pt x="1757680" y="709929"/>
                  </a:lnTo>
                  <a:lnTo>
                    <a:pt x="1809750" y="717549"/>
                  </a:lnTo>
                  <a:lnTo>
                    <a:pt x="1862455" y="723899"/>
                  </a:lnTo>
                  <a:lnTo>
                    <a:pt x="1915795" y="729614"/>
                  </a:lnTo>
                  <a:lnTo>
                    <a:pt x="1968500" y="735329"/>
                  </a:lnTo>
                  <a:lnTo>
                    <a:pt x="2020570" y="741044"/>
                  </a:lnTo>
                  <a:lnTo>
                    <a:pt x="2072005" y="747394"/>
                  </a:lnTo>
                  <a:lnTo>
                    <a:pt x="2122805" y="753744"/>
                  </a:lnTo>
                  <a:lnTo>
                    <a:pt x="2173605" y="759459"/>
                  </a:lnTo>
                  <a:lnTo>
                    <a:pt x="2224405" y="763904"/>
                  </a:lnTo>
                  <a:lnTo>
                    <a:pt x="2275840" y="768349"/>
                  </a:lnTo>
                  <a:lnTo>
                    <a:pt x="2326640" y="772159"/>
                  </a:lnTo>
                  <a:lnTo>
                    <a:pt x="2377440" y="775334"/>
                  </a:lnTo>
                  <a:lnTo>
                    <a:pt x="2428875" y="778509"/>
                  </a:lnTo>
                  <a:lnTo>
                    <a:pt x="2479675" y="781684"/>
                  </a:lnTo>
                  <a:lnTo>
                    <a:pt x="2531745" y="784224"/>
                  </a:lnTo>
                  <a:lnTo>
                    <a:pt x="2583180" y="787399"/>
                  </a:lnTo>
                  <a:lnTo>
                    <a:pt x="2635250" y="790574"/>
                  </a:lnTo>
                  <a:lnTo>
                    <a:pt x="2683510" y="793749"/>
                  </a:lnTo>
                  <a:lnTo>
                    <a:pt x="2731770" y="796924"/>
                  </a:lnTo>
                  <a:lnTo>
                    <a:pt x="2780665" y="799464"/>
                  </a:lnTo>
                  <a:lnTo>
                    <a:pt x="2828925" y="802004"/>
                  </a:lnTo>
                  <a:lnTo>
                    <a:pt x="2877820" y="805179"/>
                  </a:lnTo>
                  <a:lnTo>
                    <a:pt x="2927350" y="807719"/>
                  </a:lnTo>
                  <a:lnTo>
                    <a:pt x="2976245" y="810259"/>
                  </a:lnTo>
                  <a:lnTo>
                    <a:pt x="3025775" y="812164"/>
                  </a:lnTo>
                  <a:lnTo>
                    <a:pt x="3074670" y="814704"/>
                  </a:lnTo>
                  <a:lnTo>
                    <a:pt x="3124200" y="817244"/>
                  </a:lnTo>
                  <a:lnTo>
                    <a:pt x="3173730" y="819149"/>
                  </a:lnTo>
                  <a:lnTo>
                    <a:pt x="3223260" y="821689"/>
                  </a:lnTo>
                </a:path>
              </a:pathLst>
            </a:custGeom>
            <a:ln w="9144">
              <a:solidFill>
                <a:srgbClr val="000000"/>
              </a:solidFill>
            </a:ln>
          </p:spPr>
          <p:txBody>
            <a:bodyPr wrap="square" lIns="0" tIns="0" rIns="0" bIns="0" rtlCol="0"/>
            <a:lstStyle/>
            <a:p>
              <a:endParaRPr/>
            </a:p>
          </p:txBody>
        </p:sp>
        <p:sp>
          <p:nvSpPr>
            <p:cNvPr id="8" name="object 8"/>
            <p:cNvSpPr/>
            <p:nvPr/>
          </p:nvSpPr>
          <p:spPr>
            <a:xfrm>
              <a:off x="2337434" y="2195244"/>
              <a:ext cx="76200" cy="487680"/>
            </a:xfrm>
            <a:custGeom>
              <a:avLst/>
              <a:gdLst/>
              <a:ahLst/>
              <a:cxnLst/>
              <a:rect l="l" t="t" r="r" b="b"/>
              <a:pathLst>
                <a:path w="76200" h="487680">
                  <a:moveTo>
                    <a:pt x="0" y="411479"/>
                  </a:moveTo>
                  <a:lnTo>
                    <a:pt x="38100" y="487679"/>
                  </a:lnTo>
                  <a:lnTo>
                    <a:pt x="62865" y="436879"/>
                  </a:lnTo>
                  <a:lnTo>
                    <a:pt x="31750" y="436879"/>
                  </a:lnTo>
                  <a:lnTo>
                    <a:pt x="31750" y="432434"/>
                  </a:lnTo>
                  <a:lnTo>
                    <a:pt x="0" y="411479"/>
                  </a:lnTo>
                  <a:close/>
                </a:path>
                <a:path w="76200" h="487680">
                  <a:moveTo>
                    <a:pt x="31750" y="432434"/>
                  </a:moveTo>
                  <a:lnTo>
                    <a:pt x="31750" y="436879"/>
                  </a:lnTo>
                  <a:lnTo>
                    <a:pt x="38100" y="436879"/>
                  </a:lnTo>
                  <a:lnTo>
                    <a:pt x="31750" y="432434"/>
                  </a:lnTo>
                  <a:close/>
                </a:path>
                <a:path w="76200" h="487680">
                  <a:moveTo>
                    <a:pt x="38100" y="50799"/>
                  </a:moveTo>
                  <a:lnTo>
                    <a:pt x="31750" y="55244"/>
                  </a:lnTo>
                  <a:lnTo>
                    <a:pt x="31750" y="432434"/>
                  </a:lnTo>
                  <a:lnTo>
                    <a:pt x="38100" y="436879"/>
                  </a:lnTo>
                  <a:lnTo>
                    <a:pt x="44450" y="432434"/>
                  </a:lnTo>
                  <a:lnTo>
                    <a:pt x="44450" y="55244"/>
                  </a:lnTo>
                  <a:lnTo>
                    <a:pt x="38100" y="50799"/>
                  </a:lnTo>
                  <a:close/>
                </a:path>
                <a:path w="76200" h="487680">
                  <a:moveTo>
                    <a:pt x="44450" y="432434"/>
                  </a:moveTo>
                  <a:lnTo>
                    <a:pt x="38100" y="436879"/>
                  </a:lnTo>
                  <a:lnTo>
                    <a:pt x="44450" y="436879"/>
                  </a:lnTo>
                  <a:lnTo>
                    <a:pt x="44450" y="432434"/>
                  </a:lnTo>
                  <a:close/>
                </a:path>
                <a:path w="76200" h="487680">
                  <a:moveTo>
                    <a:pt x="76200" y="411479"/>
                  </a:moveTo>
                  <a:lnTo>
                    <a:pt x="44450" y="432434"/>
                  </a:lnTo>
                  <a:lnTo>
                    <a:pt x="44450" y="436879"/>
                  </a:lnTo>
                  <a:lnTo>
                    <a:pt x="62865" y="436879"/>
                  </a:lnTo>
                  <a:lnTo>
                    <a:pt x="76200" y="411479"/>
                  </a:lnTo>
                  <a:close/>
                </a:path>
                <a:path w="76200" h="487680">
                  <a:moveTo>
                    <a:pt x="38100" y="0"/>
                  </a:moveTo>
                  <a:lnTo>
                    <a:pt x="0" y="76199"/>
                  </a:lnTo>
                  <a:lnTo>
                    <a:pt x="31750" y="55244"/>
                  </a:lnTo>
                  <a:lnTo>
                    <a:pt x="31750" y="50799"/>
                  </a:lnTo>
                  <a:lnTo>
                    <a:pt x="63500" y="50799"/>
                  </a:lnTo>
                  <a:lnTo>
                    <a:pt x="38100" y="0"/>
                  </a:lnTo>
                  <a:close/>
                </a:path>
                <a:path w="76200" h="487680">
                  <a:moveTo>
                    <a:pt x="63500" y="50799"/>
                  </a:moveTo>
                  <a:lnTo>
                    <a:pt x="44450" y="50799"/>
                  </a:lnTo>
                  <a:lnTo>
                    <a:pt x="44450" y="55244"/>
                  </a:lnTo>
                  <a:lnTo>
                    <a:pt x="76200" y="76199"/>
                  </a:lnTo>
                  <a:lnTo>
                    <a:pt x="63500" y="50799"/>
                  </a:lnTo>
                  <a:close/>
                </a:path>
                <a:path w="76200" h="487680">
                  <a:moveTo>
                    <a:pt x="38100" y="50799"/>
                  </a:moveTo>
                  <a:lnTo>
                    <a:pt x="31750" y="50799"/>
                  </a:lnTo>
                  <a:lnTo>
                    <a:pt x="31750" y="55244"/>
                  </a:lnTo>
                  <a:lnTo>
                    <a:pt x="38100" y="50799"/>
                  </a:lnTo>
                  <a:close/>
                </a:path>
                <a:path w="76200" h="487680">
                  <a:moveTo>
                    <a:pt x="44450" y="50799"/>
                  </a:moveTo>
                  <a:lnTo>
                    <a:pt x="38100" y="50799"/>
                  </a:lnTo>
                  <a:lnTo>
                    <a:pt x="44450" y="55244"/>
                  </a:lnTo>
                  <a:lnTo>
                    <a:pt x="44450" y="50799"/>
                  </a:lnTo>
                  <a:close/>
                </a:path>
              </a:pathLst>
            </a:custGeom>
            <a:solidFill>
              <a:srgbClr val="000000"/>
            </a:solidFill>
          </p:spPr>
          <p:txBody>
            <a:bodyPr wrap="square" lIns="0" tIns="0" rIns="0" bIns="0" rtlCol="0"/>
            <a:lstStyle/>
            <a:p>
              <a:endParaRPr/>
            </a:p>
          </p:txBody>
        </p:sp>
        <p:sp>
          <p:nvSpPr>
            <p:cNvPr id="9" name="object 9"/>
            <p:cNvSpPr/>
            <p:nvPr/>
          </p:nvSpPr>
          <p:spPr>
            <a:xfrm>
              <a:off x="228600" y="1602155"/>
              <a:ext cx="6391910" cy="1440180"/>
            </a:xfrm>
            <a:custGeom>
              <a:avLst/>
              <a:gdLst/>
              <a:ahLst/>
              <a:cxnLst/>
              <a:rect l="l" t="t" r="r" b="b"/>
              <a:pathLst>
                <a:path w="6391909" h="1440180">
                  <a:moveTo>
                    <a:pt x="0" y="0"/>
                  </a:moveTo>
                  <a:lnTo>
                    <a:pt x="6391909" y="0"/>
                  </a:lnTo>
                  <a:lnTo>
                    <a:pt x="6391909" y="1440179"/>
                  </a:lnTo>
                  <a:lnTo>
                    <a:pt x="0" y="1440179"/>
                  </a:lnTo>
                  <a:lnTo>
                    <a:pt x="0" y="0"/>
                  </a:lnTo>
                  <a:close/>
                </a:path>
              </a:pathLst>
            </a:custGeom>
            <a:ln w="12191">
              <a:solidFill>
                <a:srgbClr val="000000"/>
              </a:solidFill>
            </a:ln>
          </p:spPr>
          <p:txBody>
            <a:bodyPr wrap="square" lIns="0" tIns="0" rIns="0" bIns="0" rtlCol="0"/>
            <a:lstStyle/>
            <a:p>
              <a:endParaRPr/>
            </a:p>
          </p:txBody>
        </p:sp>
        <p:sp>
          <p:nvSpPr>
            <p:cNvPr id="10" name="object 10"/>
            <p:cNvSpPr/>
            <p:nvPr/>
          </p:nvSpPr>
          <p:spPr>
            <a:xfrm>
              <a:off x="4368800" y="2366058"/>
              <a:ext cx="1723389" cy="304800"/>
            </a:xfrm>
            <a:custGeom>
              <a:avLst/>
              <a:gdLst/>
              <a:ahLst/>
              <a:cxnLst/>
              <a:rect l="l" t="t" r="r" b="b"/>
              <a:pathLst>
                <a:path w="1723389" h="304800">
                  <a:moveTo>
                    <a:pt x="0" y="304165"/>
                  </a:moveTo>
                  <a:lnTo>
                    <a:pt x="55244" y="304800"/>
                  </a:lnTo>
                  <a:lnTo>
                    <a:pt x="109855" y="304800"/>
                  </a:lnTo>
                  <a:lnTo>
                    <a:pt x="164465" y="304165"/>
                  </a:lnTo>
                  <a:lnTo>
                    <a:pt x="217170" y="301625"/>
                  </a:lnTo>
                  <a:lnTo>
                    <a:pt x="269240" y="297815"/>
                  </a:lnTo>
                  <a:lnTo>
                    <a:pt x="319405" y="291465"/>
                  </a:lnTo>
                  <a:lnTo>
                    <a:pt x="367665" y="282575"/>
                  </a:lnTo>
                  <a:lnTo>
                    <a:pt x="421005" y="267335"/>
                  </a:lnTo>
                  <a:lnTo>
                    <a:pt x="473075" y="248285"/>
                  </a:lnTo>
                  <a:lnTo>
                    <a:pt x="522605" y="226060"/>
                  </a:lnTo>
                  <a:lnTo>
                    <a:pt x="569595" y="201930"/>
                  </a:lnTo>
                  <a:lnTo>
                    <a:pt x="614680" y="177800"/>
                  </a:lnTo>
                  <a:lnTo>
                    <a:pt x="657225" y="154305"/>
                  </a:lnTo>
                  <a:lnTo>
                    <a:pt x="704215" y="123825"/>
                  </a:lnTo>
                  <a:lnTo>
                    <a:pt x="746125" y="90170"/>
                  </a:lnTo>
                  <a:lnTo>
                    <a:pt x="785495" y="57150"/>
                  </a:lnTo>
                  <a:lnTo>
                    <a:pt x="824230" y="29210"/>
                  </a:lnTo>
                  <a:lnTo>
                    <a:pt x="865505" y="10160"/>
                  </a:lnTo>
                  <a:lnTo>
                    <a:pt x="909955" y="1270"/>
                  </a:lnTo>
                  <a:lnTo>
                    <a:pt x="955675" y="0"/>
                  </a:lnTo>
                  <a:lnTo>
                    <a:pt x="1002030" y="5080"/>
                  </a:lnTo>
                  <a:lnTo>
                    <a:pt x="1047115" y="13970"/>
                  </a:lnTo>
                  <a:lnTo>
                    <a:pt x="1090295" y="26035"/>
                  </a:lnTo>
                  <a:lnTo>
                    <a:pt x="1150620" y="53975"/>
                  </a:lnTo>
                  <a:lnTo>
                    <a:pt x="1214755" y="93345"/>
                  </a:lnTo>
                  <a:lnTo>
                    <a:pt x="1265555" y="128270"/>
                  </a:lnTo>
                  <a:lnTo>
                    <a:pt x="1286510" y="143510"/>
                  </a:lnTo>
                  <a:lnTo>
                    <a:pt x="1314450" y="160655"/>
                  </a:lnTo>
                  <a:lnTo>
                    <a:pt x="1350010" y="183515"/>
                  </a:lnTo>
                  <a:lnTo>
                    <a:pt x="1415415" y="216535"/>
                  </a:lnTo>
                  <a:lnTo>
                    <a:pt x="1461135" y="239395"/>
                  </a:lnTo>
                  <a:lnTo>
                    <a:pt x="1510030" y="260985"/>
                  </a:lnTo>
                  <a:lnTo>
                    <a:pt x="1555750" y="277495"/>
                  </a:lnTo>
                  <a:lnTo>
                    <a:pt x="1598930" y="286385"/>
                  </a:lnTo>
                  <a:lnTo>
                    <a:pt x="1640839" y="291465"/>
                  </a:lnTo>
                  <a:lnTo>
                    <a:pt x="1682114" y="292735"/>
                  </a:lnTo>
                  <a:lnTo>
                    <a:pt x="1723389" y="293370"/>
                  </a:lnTo>
                </a:path>
              </a:pathLst>
            </a:custGeom>
            <a:ln w="9144">
              <a:solidFill>
                <a:srgbClr val="000000"/>
              </a:solidFill>
            </a:ln>
          </p:spPr>
          <p:txBody>
            <a:bodyPr wrap="square" lIns="0" tIns="0" rIns="0" bIns="0" rtlCol="0"/>
            <a:lstStyle/>
            <a:p>
              <a:endParaRPr/>
            </a:p>
          </p:txBody>
        </p:sp>
        <p:sp>
          <p:nvSpPr>
            <p:cNvPr id="11" name="object 11"/>
            <p:cNvSpPr/>
            <p:nvPr/>
          </p:nvSpPr>
          <p:spPr>
            <a:xfrm>
              <a:off x="6077584" y="2531794"/>
              <a:ext cx="548640" cy="133985"/>
            </a:xfrm>
            <a:custGeom>
              <a:avLst/>
              <a:gdLst/>
              <a:ahLst/>
              <a:cxnLst/>
              <a:rect l="l" t="t" r="r" b="b"/>
              <a:pathLst>
                <a:path w="548640" h="133985">
                  <a:moveTo>
                    <a:pt x="0" y="125729"/>
                  </a:moveTo>
                  <a:lnTo>
                    <a:pt x="32384" y="129539"/>
                  </a:lnTo>
                  <a:lnTo>
                    <a:pt x="66040" y="132079"/>
                  </a:lnTo>
                  <a:lnTo>
                    <a:pt x="100330" y="133984"/>
                  </a:lnTo>
                  <a:lnTo>
                    <a:pt x="137160" y="133349"/>
                  </a:lnTo>
                  <a:lnTo>
                    <a:pt x="177165" y="130174"/>
                  </a:lnTo>
                  <a:lnTo>
                    <a:pt x="219710" y="125094"/>
                  </a:lnTo>
                  <a:lnTo>
                    <a:pt x="262255" y="118109"/>
                  </a:lnTo>
                  <a:lnTo>
                    <a:pt x="304800" y="110489"/>
                  </a:lnTo>
                  <a:lnTo>
                    <a:pt x="347980" y="100964"/>
                  </a:lnTo>
                  <a:lnTo>
                    <a:pt x="392430" y="90169"/>
                  </a:lnTo>
                  <a:lnTo>
                    <a:pt x="433705" y="77469"/>
                  </a:lnTo>
                  <a:lnTo>
                    <a:pt x="495934" y="49529"/>
                  </a:lnTo>
                  <a:lnTo>
                    <a:pt x="533400" y="17144"/>
                  </a:lnTo>
                  <a:lnTo>
                    <a:pt x="548640" y="0"/>
                  </a:lnTo>
                </a:path>
              </a:pathLst>
            </a:custGeom>
            <a:ln w="9144">
              <a:solidFill>
                <a:srgbClr val="000000"/>
              </a:solidFill>
            </a:ln>
          </p:spPr>
          <p:txBody>
            <a:bodyPr wrap="square" lIns="0" tIns="0" rIns="0" bIns="0" rtlCol="0"/>
            <a:lstStyle/>
            <a:p>
              <a:endParaRPr/>
            </a:p>
          </p:txBody>
        </p:sp>
        <p:sp>
          <p:nvSpPr>
            <p:cNvPr id="12" name="object 12"/>
            <p:cNvSpPr/>
            <p:nvPr/>
          </p:nvSpPr>
          <p:spPr>
            <a:xfrm>
              <a:off x="272173" y="1798586"/>
              <a:ext cx="305435" cy="212725"/>
            </a:xfrm>
            <a:custGeom>
              <a:avLst/>
              <a:gdLst/>
              <a:ahLst/>
              <a:cxnLst/>
              <a:rect l="l" t="t" r="r" b="b"/>
              <a:pathLst>
                <a:path w="305434" h="212725">
                  <a:moveTo>
                    <a:pt x="18072" y="5524"/>
                  </a:moveTo>
                  <a:lnTo>
                    <a:pt x="8115" y="5524"/>
                  </a:lnTo>
                  <a:lnTo>
                    <a:pt x="8115" y="88138"/>
                  </a:lnTo>
                  <a:lnTo>
                    <a:pt x="18072" y="88138"/>
                  </a:lnTo>
                  <a:lnTo>
                    <a:pt x="18072" y="5524"/>
                  </a:lnTo>
                  <a:close/>
                </a:path>
                <a:path w="305434" h="212725">
                  <a:moveTo>
                    <a:pt x="63284" y="107632"/>
                  </a:moveTo>
                  <a:lnTo>
                    <a:pt x="0" y="107632"/>
                  </a:lnTo>
                  <a:lnTo>
                    <a:pt x="0" y="116395"/>
                  </a:lnTo>
                  <a:lnTo>
                    <a:pt x="26365" y="116395"/>
                  </a:lnTo>
                  <a:lnTo>
                    <a:pt x="26365" y="190233"/>
                  </a:lnTo>
                  <a:lnTo>
                    <a:pt x="36918" y="190233"/>
                  </a:lnTo>
                  <a:lnTo>
                    <a:pt x="36918" y="116395"/>
                  </a:lnTo>
                  <a:lnTo>
                    <a:pt x="63284" y="116395"/>
                  </a:lnTo>
                  <a:lnTo>
                    <a:pt x="63284" y="107632"/>
                  </a:lnTo>
                  <a:close/>
                </a:path>
                <a:path w="305434" h="212725">
                  <a:moveTo>
                    <a:pt x="78003" y="88125"/>
                  </a:moveTo>
                  <a:lnTo>
                    <a:pt x="77978" y="38900"/>
                  </a:lnTo>
                  <a:lnTo>
                    <a:pt x="77012" y="35661"/>
                  </a:lnTo>
                  <a:lnTo>
                    <a:pt x="76682" y="34505"/>
                  </a:lnTo>
                  <a:lnTo>
                    <a:pt x="71399" y="27838"/>
                  </a:lnTo>
                  <a:lnTo>
                    <a:pt x="67830" y="26174"/>
                  </a:lnTo>
                  <a:lnTo>
                    <a:pt x="56197" y="26174"/>
                  </a:lnTo>
                  <a:lnTo>
                    <a:pt x="50152" y="30416"/>
                  </a:lnTo>
                  <a:lnTo>
                    <a:pt x="45224" y="38900"/>
                  </a:lnTo>
                  <a:lnTo>
                    <a:pt x="45224" y="27520"/>
                  </a:lnTo>
                  <a:lnTo>
                    <a:pt x="35877" y="27520"/>
                  </a:lnTo>
                  <a:lnTo>
                    <a:pt x="35877" y="88125"/>
                  </a:lnTo>
                  <a:lnTo>
                    <a:pt x="45224" y="88125"/>
                  </a:lnTo>
                  <a:lnTo>
                    <a:pt x="45224" y="48895"/>
                  </a:lnTo>
                  <a:lnTo>
                    <a:pt x="50279" y="40068"/>
                  </a:lnTo>
                  <a:lnTo>
                    <a:pt x="51701" y="38900"/>
                  </a:lnTo>
                  <a:lnTo>
                    <a:pt x="55676" y="35661"/>
                  </a:lnTo>
                  <a:lnTo>
                    <a:pt x="63995" y="35661"/>
                  </a:lnTo>
                  <a:lnTo>
                    <a:pt x="65849" y="36626"/>
                  </a:lnTo>
                  <a:lnTo>
                    <a:pt x="68097" y="40449"/>
                  </a:lnTo>
                  <a:lnTo>
                    <a:pt x="68656" y="43662"/>
                  </a:lnTo>
                  <a:lnTo>
                    <a:pt x="68656" y="88125"/>
                  </a:lnTo>
                  <a:lnTo>
                    <a:pt x="78003" y="88125"/>
                  </a:lnTo>
                  <a:close/>
                </a:path>
                <a:path w="305434" h="212725">
                  <a:moveTo>
                    <a:pt x="114757" y="148767"/>
                  </a:moveTo>
                  <a:lnTo>
                    <a:pt x="112953" y="141351"/>
                  </a:lnTo>
                  <a:lnTo>
                    <a:pt x="109639" y="136537"/>
                  </a:lnTo>
                  <a:lnTo>
                    <a:pt x="105752" y="130898"/>
                  </a:lnTo>
                  <a:lnTo>
                    <a:pt x="104800" y="130416"/>
                  </a:lnTo>
                  <a:lnTo>
                    <a:pt x="104800" y="142176"/>
                  </a:lnTo>
                  <a:lnTo>
                    <a:pt x="104800" y="153454"/>
                  </a:lnTo>
                  <a:lnTo>
                    <a:pt x="80746" y="153454"/>
                  </a:lnTo>
                  <a:lnTo>
                    <a:pt x="81622" y="142176"/>
                  </a:lnTo>
                  <a:lnTo>
                    <a:pt x="85852" y="136537"/>
                  </a:lnTo>
                  <a:lnTo>
                    <a:pt x="101015" y="136537"/>
                  </a:lnTo>
                  <a:lnTo>
                    <a:pt x="104800" y="142176"/>
                  </a:lnTo>
                  <a:lnTo>
                    <a:pt x="104800" y="130416"/>
                  </a:lnTo>
                  <a:lnTo>
                    <a:pt x="100660" y="128282"/>
                  </a:lnTo>
                  <a:lnTo>
                    <a:pt x="87096" y="128282"/>
                  </a:lnTo>
                  <a:lnTo>
                    <a:pt x="81368" y="131216"/>
                  </a:lnTo>
                  <a:lnTo>
                    <a:pt x="72428" y="142963"/>
                  </a:lnTo>
                  <a:lnTo>
                    <a:pt x="70192" y="150495"/>
                  </a:lnTo>
                  <a:lnTo>
                    <a:pt x="70192" y="169125"/>
                  </a:lnTo>
                  <a:lnTo>
                    <a:pt x="72720" y="176809"/>
                  </a:lnTo>
                  <a:lnTo>
                    <a:pt x="82842" y="188658"/>
                  </a:lnTo>
                  <a:lnTo>
                    <a:pt x="89408" y="191630"/>
                  </a:lnTo>
                  <a:lnTo>
                    <a:pt x="102196" y="191630"/>
                  </a:lnTo>
                  <a:lnTo>
                    <a:pt x="107873" y="190512"/>
                  </a:lnTo>
                  <a:lnTo>
                    <a:pt x="114503" y="188277"/>
                  </a:lnTo>
                  <a:lnTo>
                    <a:pt x="114503" y="183261"/>
                  </a:lnTo>
                  <a:lnTo>
                    <a:pt x="114503" y="179514"/>
                  </a:lnTo>
                  <a:lnTo>
                    <a:pt x="108508" y="182016"/>
                  </a:lnTo>
                  <a:lnTo>
                    <a:pt x="103454" y="183261"/>
                  </a:lnTo>
                  <a:lnTo>
                    <a:pt x="99326" y="183261"/>
                  </a:lnTo>
                  <a:lnTo>
                    <a:pt x="91808" y="181914"/>
                  </a:lnTo>
                  <a:lnTo>
                    <a:pt x="86131" y="177876"/>
                  </a:lnTo>
                  <a:lnTo>
                    <a:pt x="82296" y="171145"/>
                  </a:lnTo>
                  <a:lnTo>
                    <a:pt x="80289" y="161709"/>
                  </a:lnTo>
                  <a:lnTo>
                    <a:pt x="114706" y="161709"/>
                  </a:lnTo>
                  <a:lnTo>
                    <a:pt x="114757" y="153454"/>
                  </a:lnTo>
                  <a:lnTo>
                    <a:pt x="114757" y="148767"/>
                  </a:lnTo>
                  <a:close/>
                </a:path>
                <a:path w="305434" h="212725">
                  <a:moveTo>
                    <a:pt x="137769" y="0"/>
                  </a:moveTo>
                  <a:lnTo>
                    <a:pt x="128422" y="0"/>
                  </a:lnTo>
                  <a:lnTo>
                    <a:pt x="128422" y="34429"/>
                  </a:lnTo>
                  <a:lnTo>
                    <a:pt x="128422" y="41973"/>
                  </a:lnTo>
                  <a:lnTo>
                    <a:pt x="128422" y="69875"/>
                  </a:lnTo>
                  <a:lnTo>
                    <a:pt x="123444" y="76530"/>
                  </a:lnTo>
                  <a:lnTo>
                    <a:pt x="118364" y="79870"/>
                  </a:lnTo>
                  <a:lnTo>
                    <a:pt x="105181" y="79870"/>
                  </a:lnTo>
                  <a:lnTo>
                    <a:pt x="101193" y="72783"/>
                  </a:lnTo>
                  <a:lnTo>
                    <a:pt x="101193" y="50901"/>
                  </a:lnTo>
                  <a:lnTo>
                    <a:pt x="102362" y="44945"/>
                  </a:lnTo>
                  <a:lnTo>
                    <a:pt x="107061" y="36537"/>
                  </a:lnTo>
                  <a:lnTo>
                    <a:pt x="110363" y="34429"/>
                  </a:lnTo>
                  <a:lnTo>
                    <a:pt x="118986" y="34429"/>
                  </a:lnTo>
                  <a:lnTo>
                    <a:pt x="123571" y="36944"/>
                  </a:lnTo>
                  <a:lnTo>
                    <a:pt x="128422" y="41973"/>
                  </a:lnTo>
                  <a:lnTo>
                    <a:pt x="128422" y="34429"/>
                  </a:lnTo>
                  <a:lnTo>
                    <a:pt x="124396" y="28930"/>
                  </a:lnTo>
                  <a:lnTo>
                    <a:pt x="119341" y="26174"/>
                  </a:lnTo>
                  <a:lnTo>
                    <a:pt x="106641" y="26174"/>
                  </a:lnTo>
                  <a:lnTo>
                    <a:pt x="101320" y="29248"/>
                  </a:lnTo>
                  <a:lnTo>
                    <a:pt x="93256" y="41529"/>
                  </a:lnTo>
                  <a:lnTo>
                    <a:pt x="91236" y="49631"/>
                  </a:lnTo>
                  <a:lnTo>
                    <a:pt x="91236" y="68948"/>
                  </a:lnTo>
                  <a:lnTo>
                    <a:pt x="93014" y="76212"/>
                  </a:lnTo>
                  <a:lnTo>
                    <a:pt x="100139" y="86855"/>
                  </a:lnTo>
                  <a:lnTo>
                    <a:pt x="105016" y="89522"/>
                  </a:lnTo>
                  <a:lnTo>
                    <a:pt x="118897" y="89522"/>
                  </a:lnTo>
                  <a:lnTo>
                    <a:pt x="124625" y="85255"/>
                  </a:lnTo>
                  <a:lnTo>
                    <a:pt x="127025" y="79870"/>
                  </a:lnTo>
                  <a:lnTo>
                    <a:pt x="128422" y="76746"/>
                  </a:lnTo>
                  <a:lnTo>
                    <a:pt x="128422" y="88125"/>
                  </a:lnTo>
                  <a:lnTo>
                    <a:pt x="137769" y="88125"/>
                  </a:lnTo>
                  <a:lnTo>
                    <a:pt x="137769" y="76746"/>
                  </a:lnTo>
                  <a:lnTo>
                    <a:pt x="137769" y="0"/>
                  </a:lnTo>
                  <a:close/>
                </a:path>
                <a:path w="305434" h="212725">
                  <a:moveTo>
                    <a:pt x="201333" y="48069"/>
                  </a:moveTo>
                  <a:lnTo>
                    <a:pt x="199136" y="40360"/>
                  </a:lnTo>
                  <a:lnTo>
                    <a:pt x="194513" y="34429"/>
                  </a:lnTo>
                  <a:lnTo>
                    <a:pt x="191376" y="30391"/>
                  </a:lnTo>
                  <a:lnTo>
                    <a:pt x="191376" y="50380"/>
                  </a:lnTo>
                  <a:lnTo>
                    <a:pt x="191376" y="65265"/>
                  </a:lnTo>
                  <a:lnTo>
                    <a:pt x="190093" y="71031"/>
                  </a:lnTo>
                  <a:lnTo>
                    <a:pt x="184988" y="79209"/>
                  </a:lnTo>
                  <a:lnTo>
                    <a:pt x="181381" y="81254"/>
                  </a:lnTo>
                  <a:lnTo>
                    <a:pt x="172097" y="81254"/>
                  </a:lnTo>
                  <a:lnTo>
                    <a:pt x="168503" y="79209"/>
                  </a:lnTo>
                  <a:lnTo>
                    <a:pt x="163423" y="71031"/>
                  </a:lnTo>
                  <a:lnTo>
                    <a:pt x="162153" y="65265"/>
                  </a:lnTo>
                  <a:lnTo>
                    <a:pt x="162153" y="50380"/>
                  </a:lnTo>
                  <a:lnTo>
                    <a:pt x="163423" y="44615"/>
                  </a:lnTo>
                  <a:lnTo>
                    <a:pt x="168503" y="36474"/>
                  </a:lnTo>
                  <a:lnTo>
                    <a:pt x="172097" y="34429"/>
                  </a:lnTo>
                  <a:lnTo>
                    <a:pt x="181381" y="34429"/>
                  </a:lnTo>
                  <a:lnTo>
                    <a:pt x="184988" y="36474"/>
                  </a:lnTo>
                  <a:lnTo>
                    <a:pt x="190093" y="44615"/>
                  </a:lnTo>
                  <a:lnTo>
                    <a:pt x="191376" y="50380"/>
                  </a:lnTo>
                  <a:lnTo>
                    <a:pt x="191376" y="30391"/>
                  </a:lnTo>
                  <a:lnTo>
                    <a:pt x="190309" y="29006"/>
                  </a:lnTo>
                  <a:lnTo>
                    <a:pt x="184327" y="26174"/>
                  </a:lnTo>
                  <a:lnTo>
                    <a:pt x="169202" y="26174"/>
                  </a:lnTo>
                  <a:lnTo>
                    <a:pt x="163220" y="29006"/>
                  </a:lnTo>
                  <a:lnTo>
                    <a:pt x="154393" y="40360"/>
                  </a:lnTo>
                  <a:lnTo>
                    <a:pt x="152196" y="48069"/>
                  </a:lnTo>
                  <a:lnTo>
                    <a:pt x="152196" y="67564"/>
                  </a:lnTo>
                  <a:lnTo>
                    <a:pt x="154393" y="75285"/>
                  </a:lnTo>
                  <a:lnTo>
                    <a:pt x="163220" y="86677"/>
                  </a:lnTo>
                  <a:lnTo>
                    <a:pt x="169202" y="89522"/>
                  </a:lnTo>
                  <a:lnTo>
                    <a:pt x="184327" y="89522"/>
                  </a:lnTo>
                  <a:lnTo>
                    <a:pt x="190309" y="86677"/>
                  </a:lnTo>
                  <a:lnTo>
                    <a:pt x="194500" y="81254"/>
                  </a:lnTo>
                  <a:lnTo>
                    <a:pt x="199136" y="75285"/>
                  </a:lnTo>
                  <a:lnTo>
                    <a:pt x="201333" y="67564"/>
                  </a:lnTo>
                  <a:lnTo>
                    <a:pt x="201333" y="48069"/>
                  </a:lnTo>
                  <a:close/>
                </a:path>
                <a:path w="305434" h="212725">
                  <a:moveTo>
                    <a:pt x="209232" y="140538"/>
                  </a:moveTo>
                  <a:lnTo>
                    <a:pt x="208330" y="137553"/>
                  </a:lnTo>
                  <a:lnTo>
                    <a:pt x="207899" y="136131"/>
                  </a:lnTo>
                  <a:lnTo>
                    <a:pt x="202577" y="129857"/>
                  </a:lnTo>
                  <a:lnTo>
                    <a:pt x="198843" y="128282"/>
                  </a:lnTo>
                  <a:lnTo>
                    <a:pt x="186563" y="128282"/>
                  </a:lnTo>
                  <a:lnTo>
                    <a:pt x="180467" y="132524"/>
                  </a:lnTo>
                  <a:lnTo>
                    <a:pt x="175780" y="141008"/>
                  </a:lnTo>
                  <a:lnTo>
                    <a:pt x="174675" y="137439"/>
                  </a:lnTo>
                  <a:lnTo>
                    <a:pt x="173139" y="132524"/>
                  </a:lnTo>
                  <a:lnTo>
                    <a:pt x="168173" y="128282"/>
                  </a:lnTo>
                  <a:lnTo>
                    <a:pt x="153327" y="128282"/>
                  </a:lnTo>
                  <a:lnTo>
                    <a:pt x="147142" y="132524"/>
                  </a:lnTo>
                  <a:lnTo>
                    <a:pt x="142328" y="141008"/>
                  </a:lnTo>
                  <a:lnTo>
                    <a:pt x="142328" y="129628"/>
                  </a:lnTo>
                  <a:lnTo>
                    <a:pt x="132435" y="129628"/>
                  </a:lnTo>
                  <a:lnTo>
                    <a:pt x="132435" y="190233"/>
                  </a:lnTo>
                  <a:lnTo>
                    <a:pt x="142328" y="190233"/>
                  </a:lnTo>
                  <a:lnTo>
                    <a:pt x="142328" y="149606"/>
                  </a:lnTo>
                  <a:lnTo>
                    <a:pt x="148018" y="141490"/>
                  </a:lnTo>
                  <a:lnTo>
                    <a:pt x="148653" y="141008"/>
                  </a:lnTo>
                  <a:lnTo>
                    <a:pt x="153352" y="137439"/>
                  </a:lnTo>
                  <a:lnTo>
                    <a:pt x="163372" y="137439"/>
                  </a:lnTo>
                  <a:lnTo>
                    <a:pt x="165887" y="140919"/>
                  </a:lnTo>
                  <a:lnTo>
                    <a:pt x="165887" y="190233"/>
                  </a:lnTo>
                  <a:lnTo>
                    <a:pt x="175780" y="190233"/>
                  </a:lnTo>
                  <a:lnTo>
                    <a:pt x="175806" y="149606"/>
                  </a:lnTo>
                  <a:lnTo>
                    <a:pt x="181419" y="141579"/>
                  </a:lnTo>
                  <a:lnTo>
                    <a:pt x="182181" y="141008"/>
                  </a:lnTo>
                  <a:lnTo>
                    <a:pt x="186804" y="137553"/>
                  </a:lnTo>
                  <a:lnTo>
                    <a:pt x="196862" y="137553"/>
                  </a:lnTo>
                  <a:lnTo>
                    <a:pt x="199275" y="140919"/>
                  </a:lnTo>
                  <a:lnTo>
                    <a:pt x="199339" y="190233"/>
                  </a:lnTo>
                  <a:lnTo>
                    <a:pt x="209232" y="190233"/>
                  </a:lnTo>
                  <a:lnTo>
                    <a:pt x="209232" y="140538"/>
                  </a:lnTo>
                  <a:close/>
                </a:path>
                <a:path w="305434" h="212725">
                  <a:moveTo>
                    <a:pt x="260769" y="48069"/>
                  </a:moveTo>
                  <a:lnTo>
                    <a:pt x="258572" y="40360"/>
                  </a:lnTo>
                  <a:lnTo>
                    <a:pt x="253949" y="34429"/>
                  </a:lnTo>
                  <a:lnTo>
                    <a:pt x="250812" y="30391"/>
                  </a:lnTo>
                  <a:lnTo>
                    <a:pt x="250812" y="50380"/>
                  </a:lnTo>
                  <a:lnTo>
                    <a:pt x="250812" y="65265"/>
                  </a:lnTo>
                  <a:lnTo>
                    <a:pt x="249529" y="71031"/>
                  </a:lnTo>
                  <a:lnTo>
                    <a:pt x="244424" y="79209"/>
                  </a:lnTo>
                  <a:lnTo>
                    <a:pt x="240817" y="81254"/>
                  </a:lnTo>
                  <a:lnTo>
                    <a:pt x="231533" y="81254"/>
                  </a:lnTo>
                  <a:lnTo>
                    <a:pt x="227939" y="79209"/>
                  </a:lnTo>
                  <a:lnTo>
                    <a:pt x="222859" y="71031"/>
                  </a:lnTo>
                  <a:lnTo>
                    <a:pt x="221589" y="65265"/>
                  </a:lnTo>
                  <a:lnTo>
                    <a:pt x="221589" y="50380"/>
                  </a:lnTo>
                  <a:lnTo>
                    <a:pt x="222859" y="44615"/>
                  </a:lnTo>
                  <a:lnTo>
                    <a:pt x="227939" y="36474"/>
                  </a:lnTo>
                  <a:lnTo>
                    <a:pt x="231533" y="34429"/>
                  </a:lnTo>
                  <a:lnTo>
                    <a:pt x="240817" y="34429"/>
                  </a:lnTo>
                  <a:lnTo>
                    <a:pt x="244424" y="36474"/>
                  </a:lnTo>
                  <a:lnTo>
                    <a:pt x="249529" y="44615"/>
                  </a:lnTo>
                  <a:lnTo>
                    <a:pt x="250812" y="50380"/>
                  </a:lnTo>
                  <a:lnTo>
                    <a:pt x="250812" y="30391"/>
                  </a:lnTo>
                  <a:lnTo>
                    <a:pt x="249745" y="29006"/>
                  </a:lnTo>
                  <a:lnTo>
                    <a:pt x="243763" y="26174"/>
                  </a:lnTo>
                  <a:lnTo>
                    <a:pt x="228638" y="26174"/>
                  </a:lnTo>
                  <a:lnTo>
                    <a:pt x="222656" y="29006"/>
                  </a:lnTo>
                  <a:lnTo>
                    <a:pt x="213829" y="40360"/>
                  </a:lnTo>
                  <a:lnTo>
                    <a:pt x="211632" y="48069"/>
                  </a:lnTo>
                  <a:lnTo>
                    <a:pt x="211632" y="67564"/>
                  </a:lnTo>
                  <a:lnTo>
                    <a:pt x="213829" y="75285"/>
                  </a:lnTo>
                  <a:lnTo>
                    <a:pt x="222656" y="86677"/>
                  </a:lnTo>
                  <a:lnTo>
                    <a:pt x="228638" y="89522"/>
                  </a:lnTo>
                  <a:lnTo>
                    <a:pt x="243763" y="89522"/>
                  </a:lnTo>
                  <a:lnTo>
                    <a:pt x="249745" y="86677"/>
                  </a:lnTo>
                  <a:lnTo>
                    <a:pt x="253936" y="81254"/>
                  </a:lnTo>
                  <a:lnTo>
                    <a:pt x="258572" y="75285"/>
                  </a:lnTo>
                  <a:lnTo>
                    <a:pt x="260769" y="67564"/>
                  </a:lnTo>
                  <a:lnTo>
                    <a:pt x="260769" y="48069"/>
                  </a:lnTo>
                  <a:close/>
                </a:path>
                <a:path w="305434" h="212725">
                  <a:moveTo>
                    <a:pt x="277710" y="148856"/>
                  </a:moveTo>
                  <a:lnTo>
                    <a:pt x="275831" y="141579"/>
                  </a:lnTo>
                  <a:lnTo>
                    <a:pt x="273253" y="137934"/>
                  </a:lnTo>
                  <a:lnTo>
                    <a:pt x="268300" y="130949"/>
                  </a:lnTo>
                  <a:lnTo>
                    <a:pt x="267169" y="130378"/>
                  </a:lnTo>
                  <a:lnTo>
                    <a:pt x="267169" y="145034"/>
                  </a:lnTo>
                  <a:lnTo>
                    <a:pt x="267169" y="166890"/>
                  </a:lnTo>
                  <a:lnTo>
                    <a:pt x="265925" y="172821"/>
                  </a:lnTo>
                  <a:lnTo>
                    <a:pt x="260972" y="181254"/>
                  </a:lnTo>
                  <a:lnTo>
                    <a:pt x="257454" y="183362"/>
                  </a:lnTo>
                  <a:lnTo>
                    <a:pt x="248285" y="183362"/>
                  </a:lnTo>
                  <a:lnTo>
                    <a:pt x="243420" y="180835"/>
                  </a:lnTo>
                  <a:lnTo>
                    <a:pt x="238340" y="175793"/>
                  </a:lnTo>
                  <a:lnTo>
                    <a:pt x="238340" y="147916"/>
                  </a:lnTo>
                  <a:lnTo>
                    <a:pt x="243598" y="141262"/>
                  </a:lnTo>
                  <a:lnTo>
                    <a:pt x="244005" y="141008"/>
                  </a:lnTo>
                  <a:lnTo>
                    <a:pt x="248983" y="137934"/>
                  </a:lnTo>
                  <a:lnTo>
                    <a:pt x="262953" y="137934"/>
                  </a:lnTo>
                  <a:lnTo>
                    <a:pt x="267169" y="145034"/>
                  </a:lnTo>
                  <a:lnTo>
                    <a:pt x="267169" y="130378"/>
                  </a:lnTo>
                  <a:lnTo>
                    <a:pt x="263131" y="128282"/>
                  </a:lnTo>
                  <a:lnTo>
                    <a:pt x="248462" y="128282"/>
                  </a:lnTo>
                  <a:lnTo>
                    <a:pt x="242392" y="132524"/>
                  </a:lnTo>
                  <a:lnTo>
                    <a:pt x="238340" y="141008"/>
                  </a:lnTo>
                  <a:lnTo>
                    <a:pt x="238340" y="129628"/>
                  </a:lnTo>
                  <a:lnTo>
                    <a:pt x="228447" y="129628"/>
                  </a:lnTo>
                  <a:lnTo>
                    <a:pt x="228447" y="212280"/>
                  </a:lnTo>
                  <a:lnTo>
                    <a:pt x="238340" y="212280"/>
                  </a:lnTo>
                  <a:lnTo>
                    <a:pt x="238340" y="183362"/>
                  </a:lnTo>
                  <a:lnTo>
                    <a:pt x="242620" y="188874"/>
                  </a:lnTo>
                  <a:lnTo>
                    <a:pt x="247992" y="191630"/>
                  </a:lnTo>
                  <a:lnTo>
                    <a:pt x="261429" y="191630"/>
                  </a:lnTo>
                  <a:lnTo>
                    <a:pt x="267042" y="188544"/>
                  </a:lnTo>
                  <a:lnTo>
                    <a:pt x="275577" y="176237"/>
                  </a:lnTo>
                  <a:lnTo>
                    <a:pt x="277710" y="168135"/>
                  </a:lnTo>
                  <a:lnTo>
                    <a:pt x="277710" y="148856"/>
                  </a:lnTo>
                  <a:close/>
                </a:path>
                <a:path w="305434" h="212725">
                  <a:moveTo>
                    <a:pt x="303606" y="26454"/>
                  </a:moveTo>
                  <a:lnTo>
                    <a:pt x="302564" y="26263"/>
                  </a:lnTo>
                  <a:lnTo>
                    <a:pt x="301561" y="26174"/>
                  </a:lnTo>
                  <a:lnTo>
                    <a:pt x="293560" y="26174"/>
                  </a:lnTo>
                  <a:lnTo>
                    <a:pt x="288188" y="30416"/>
                  </a:lnTo>
                  <a:lnTo>
                    <a:pt x="284492" y="38900"/>
                  </a:lnTo>
                  <a:lnTo>
                    <a:pt x="284492" y="27520"/>
                  </a:lnTo>
                  <a:lnTo>
                    <a:pt x="275145" y="27520"/>
                  </a:lnTo>
                  <a:lnTo>
                    <a:pt x="275145" y="88125"/>
                  </a:lnTo>
                  <a:lnTo>
                    <a:pt x="284492" y="88125"/>
                  </a:lnTo>
                  <a:lnTo>
                    <a:pt x="284492" y="48209"/>
                  </a:lnTo>
                  <a:lnTo>
                    <a:pt x="288467" y="39954"/>
                  </a:lnTo>
                  <a:lnTo>
                    <a:pt x="289725" y="38900"/>
                  </a:lnTo>
                  <a:lnTo>
                    <a:pt x="293420" y="35826"/>
                  </a:lnTo>
                  <a:lnTo>
                    <a:pt x="300570" y="35826"/>
                  </a:lnTo>
                  <a:lnTo>
                    <a:pt x="301993" y="36144"/>
                  </a:lnTo>
                  <a:lnTo>
                    <a:pt x="303606" y="36779"/>
                  </a:lnTo>
                  <a:lnTo>
                    <a:pt x="303606" y="35826"/>
                  </a:lnTo>
                  <a:lnTo>
                    <a:pt x="303606" y="26454"/>
                  </a:lnTo>
                  <a:close/>
                </a:path>
                <a:path w="305434" h="212725">
                  <a:moveTo>
                    <a:pt x="305003" y="176453"/>
                  </a:moveTo>
                  <a:lnTo>
                    <a:pt x="292595" y="176453"/>
                  </a:lnTo>
                  <a:lnTo>
                    <a:pt x="292595" y="190233"/>
                  </a:lnTo>
                  <a:lnTo>
                    <a:pt x="305003" y="190233"/>
                  </a:lnTo>
                  <a:lnTo>
                    <a:pt x="305003" y="176453"/>
                  </a:lnTo>
                  <a:close/>
                </a:path>
              </a:pathLst>
            </a:custGeom>
            <a:solidFill>
              <a:srgbClr val="000000"/>
            </a:solidFill>
          </p:spPr>
          <p:txBody>
            <a:bodyPr wrap="square" lIns="0" tIns="0" rIns="0" bIns="0" rtlCol="0"/>
            <a:lstStyle/>
            <a:p>
              <a:endParaRPr/>
            </a:p>
          </p:txBody>
        </p:sp>
        <p:pic>
          <p:nvPicPr>
            <p:cNvPr id="13" name="object 13"/>
            <p:cNvPicPr/>
            <p:nvPr/>
          </p:nvPicPr>
          <p:blipFill>
            <a:blip r:embed="rId3" cstate="print"/>
            <a:stretch>
              <a:fillRect/>
            </a:stretch>
          </p:blipFill>
          <p:spPr>
            <a:xfrm>
              <a:off x="2127276" y="2410237"/>
              <a:ext cx="170294" cy="95973"/>
            </a:xfrm>
            <a:prstGeom prst="rect">
              <a:avLst/>
            </a:prstGeom>
          </p:spPr>
        </p:pic>
        <p:sp>
          <p:nvSpPr>
            <p:cNvPr id="14" name="object 14"/>
            <p:cNvSpPr/>
            <p:nvPr/>
          </p:nvSpPr>
          <p:spPr>
            <a:xfrm>
              <a:off x="279341" y="2580398"/>
              <a:ext cx="361315" cy="89535"/>
            </a:xfrm>
            <a:custGeom>
              <a:avLst/>
              <a:gdLst/>
              <a:ahLst/>
              <a:cxnLst/>
              <a:rect l="l" t="t" r="r" b="b"/>
              <a:pathLst>
                <a:path w="361315" h="89535">
                  <a:moveTo>
                    <a:pt x="32080" y="5524"/>
                  </a:moveTo>
                  <a:lnTo>
                    <a:pt x="0" y="5524"/>
                  </a:lnTo>
                  <a:lnTo>
                    <a:pt x="0" y="88125"/>
                  </a:lnTo>
                  <a:lnTo>
                    <a:pt x="31457" y="88125"/>
                  </a:lnTo>
                  <a:lnTo>
                    <a:pt x="36957" y="87172"/>
                  </a:lnTo>
                  <a:lnTo>
                    <a:pt x="45770" y="83375"/>
                  </a:lnTo>
                  <a:lnTo>
                    <a:pt x="49644" y="80251"/>
                  </a:lnTo>
                  <a:lnTo>
                    <a:pt x="50330" y="79362"/>
                  </a:lnTo>
                  <a:lnTo>
                    <a:pt x="10553" y="79362"/>
                  </a:lnTo>
                  <a:lnTo>
                    <a:pt x="10553" y="14287"/>
                  </a:lnTo>
                  <a:lnTo>
                    <a:pt x="51879" y="14287"/>
                  </a:lnTo>
                  <a:lnTo>
                    <a:pt x="51028" y="13169"/>
                  </a:lnTo>
                  <a:lnTo>
                    <a:pt x="47104" y="10083"/>
                  </a:lnTo>
                  <a:lnTo>
                    <a:pt x="38036" y="6438"/>
                  </a:lnTo>
                  <a:lnTo>
                    <a:pt x="32080" y="5524"/>
                  </a:lnTo>
                  <a:close/>
                </a:path>
                <a:path w="361315" h="89535">
                  <a:moveTo>
                    <a:pt x="51879" y="14287"/>
                  </a:moveTo>
                  <a:lnTo>
                    <a:pt x="26441" y="14287"/>
                  </a:lnTo>
                  <a:lnTo>
                    <a:pt x="31826" y="14909"/>
                  </a:lnTo>
                  <a:lnTo>
                    <a:pt x="38989" y="17398"/>
                  </a:lnTo>
                  <a:lnTo>
                    <a:pt x="42075" y="19723"/>
                  </a:lnTo>
                  <a:lnTo>
                    <a:pt x="48907" y="28651"/>
                  </a:lnTo>
                  <a:lnTo>
                    <a:pt x="51028" y="36271"/>
                  </a:lnTo>
                  <a:lnTo>
                    <a:pt x="51028" y="45986"/>
                  </a:lnTo>
                  <a:lnTo>
                    <a:pt x="33705" y="79362"/>
                  </a:lnTo>
                  <a:lnTo>
                    <a:pt x="50330" y="79362"/>
                  </a:lnTo>
                  <a:lnTo>
                    <a:pt x="62230" y="44869"/>
                  </a:lnTo>
                  <a:lnTo>
                    <a:pt x="61737" y="36801"/>
                  </a:lnTo>
                  <a:lnTo>
                    <a:pt x="60258" y="29554"/>
                  </a:lnTo>
                  <a:lnTo>
                    <a:pt x="57793" y="23128"/>
                  </a:lnTo>
                  <a:lnTo>
                    <a:pt x="54343" y="17525"/>
                  </a:lnTo>
                  <a:lnTo>
                    <a:pt x="51879" y="14287"/>
                  </a:lnTo>
                  <a:close/>
                </a:path>
                <a:path w="361315" h="89535">
                  <a:moveTo>
                    <a:pt x="102641" y="26174"/>
                  </a:moveTo>
                  <a:lnTo>
                    <a:pt x="89077" y="26174"/>
                  </a:lnTo>
                  <a:lnTo>
                    <a:pt x="83362" y="29108"/>
                  </a:lnTo>
                  <a:lnTo>
                    <a:pt x="74422" y="40855"/>
                  </a:lnTo>
                  <a:lnTo>
                    <a:pt x="72186" y="48386"/>
                  </a:lnTo>
                  <a:lnTo>
                    <a:pt x="72186" y="67017"/>
                  </a:lnTo>
                  <a:lnTo>
                    <a:pt x="74714" y="74701"/>
                  </a:lnTo>
                  <a:lnTo>
                    <a:pt x="84823" y="86550"/>
                  </a:lnTo>
                  <a:lnTo>
                    <a:pt x="91389" y="89522"/>
                  </a:lnTo>
                  <a:lnTo>
                    <a:pt x="104178" y="89522"/>
                  </a:lnTo>
                  <a:lnTo>
                    <a:pt x="109855" y="88404"/>
                  </a:lnTo>
                  <a:lnTo>
                    <a:pt x="116484" y="86169"/>
                  </a:lnTo>
                  <a:lnTo>
                    <a:pt x="116484" y="81152"/>
                  </a:lnTo>
                  <a:lnTo>
                    <a:pt x="101320" y="81152"/>
                  </a:lnTo>
                  <a:lnTo>
                    <a:pt x="93800" y="79805"/>
                  </a:lnTo>
                  <a:lnTo>
                    <a:pt x="88120" y="75763"/>
                  </a:lnTo>
                  <a:lnTo>
                    <a:pt x="84280" y="69028"/>
                  </a:lnTo>
                  <a:lnTo>
                    <a:pt x="82283" y="59601"/>
                  </a:lnTo>
                  <a:lnTo>
                    <a:pt x="116687" y="59601"/>
                  </a:lnTo>
                  <a:lnTo>
                    <a:pt x="116738" y="51346"/>
                  </a:lnTo>
                  <a:lnTo>
                    <a:pt x="82727" y="51346"/>
                  </a:lnTo>
                  <a:lnTo>
                    <a:pt x="83604" y="40068"/>
                  </a:lnTo>
                  <a:lnTo>
                    <a:pt x="87833" y="34429"/>
                  </a:lnTo>
                  <a:lnTo>
                    <a:pt x="111618" y="34429"/>
                  </a:lnTo>
                  <a:lnTo>
                    <a:pt x="107734" y="28790"/>
                  </a:lnTo>
                  <a:lnTo>
                    <a:pt x="102641" y="26174"/>
                  </a:lnTo>
                  <a:close/>
                </a:path>
                <a:path w="361315" h="89535">
                  <a:moveTo>
                    <a:pt x="116484" y="77406"/>
                  </a:moveTo>
                  <a:lnTo>
                    <a:pt x="110489" y="79908"/>
                  </a:lnTo>
                  <a:lnTo>
                    <a:pt x="105435" y="81152"/>
                  </a:lnTo>
                  <a:lnTo>
                    <a:pt x="116484" y="81152"/>
                  </a:lnTo>
                  <a:lnTo>
                    <a:pt x="116484" y="77406"/>
                  </a:lnTo>
                  <a:close/>
                </a:path>
                <a:path w="361315" h="89535">
                  <a:moveTo>
                    <a:pt x="111618" y="34429"/>
                  </a:moveTo>
                  <a:lnTo>
                    <a:pt x="103009" y="34429"/>
                  </a:lnTo>
                  <a:lnTo>
                    <a:pt x="106794" y="40068"/>
                  </a:lnTo>
                  <a:lnTo>
                    <a:pt x="106794" y="51346"/>
                  </a:lnTo>
                  <a:lnTo>
                    <a:pt x="116738" y="51346"/>
                  </a:lnTo>
                  <a:lnTo>
                    <a:pt x="116738" y="46659"/>
                  </a:lnTo>
                  <a:lnTo>
                    <a:pt x="114935" y="39242"/>
                  </a:lnTo>
                  <a:lnTo>
                    <a:pt x="111618" y="34429"/>
                  </a:lnTo>
                  <a:close/>
                </a:path>
                <a:path w="361315" h="89535">
                  <a:moveTo>
                    <a:pt x="132410" y="75907"/>
                  </a:moveTo>
                  <a:lnTo>
                    <a:pt x="132410" y="86004"/>
                  </a:lnTo>
                  <a:lnTo>
                    <a:pt x="138861" y="88353"/>
                  </a:lnTo>
                  <a:lnTo>
                    <a:pt x="144360" y="89522"/>
                  </a:lnTo>
                  <a:lnTo>
                    <a:pt x="154774" y="89522"/>
                  </a:lnTo>
                  <a:lnTo>
                    <a:pt x="159613" y="87807"/>
                  </a:lnTo>
                  <a:lnTo>
                    <a:pt x="166859" y="81254"/>
                  </a:lnTo>
                  <a:lnTo>
                    <a:pt x="144487" y="81254"/>
                  </a:lnTo>
                  <a:lnTo>
                    <a:pt x="138861" y="79476"/>
                  </a:lnTo>
                  <a:lnTo>
                    <a:pt x="132410" y="75907"/>
                  </a:lnTo>
                  <a:close/>
                </a:path>
                <a:path w="361315" h="89535">
                  <a:moveTo>
                    <a:pt x="154635" y="26174"/>
                  </a:moveTo>
                  <a:lnTo>
                    <a:pt x="145732" y="26174"/>
                  </a:lnTo>
                  <a:lnTo>
                    <a:pt x="141122" y="27685"/>
                  </a:lnTo>
                  <a:lnTo>
                    <a:pt x="134391" y="33756"/>
                  </a:lnTo>
                  <a:lnTo>
                    <a:pt x="132702" y="37909"/>
                  </a:lnTo>
                  <a:lnTo>
                    <a:pt x="132702" y="50596"/>
                  </a:lnTo>
                  <a:lnTo>
                    <a:pt x="136969" y="56273"/>
                  </a:lnTo>
                  <a:lnTo>
                    <a:pt x="156552" y="65404"/>
                  </a:lnTo>
                  <a:lnTo>
                    <a:pt x="159181" y="68516"/>
                  </a:lnTo>
                  <a:lnTo>
                    <a:pt x="159181" y="74841"/>
                  </a:lnTo>
                  <a:lnTo>
                    <a:pt x="158242" y="76987"/>
                  </a:lnTo>
                  <a:lnTo>
                    <a:pt x="154482" y="80403"/>
                  </a:lnTo>
                  <a:lnTo>
                    <a:pt x="152133" y="81254"/>
                  </a:lnTo>
                  <a:lnTo>
                    <a:pt x="166859" y="81254"/>
                  </a:lnTo>
                  <a:lnTo>
                    <a:pt x="167182" y="80962"/>
                  </a:lnTo>
                  <a:lnTo>
                    <a:pt x="169075" y="76593"/>
                  </a:lnTo>
                  <a:lnTo>
                    <a:pt x="169075" y="67068"/>
                  </a:lnTo>
                  <a:lnTo>
                    <a:pt x="167944" y="63563"/>
                  </a:lnTo>
                  <a:lnTo>
                    <a:pt x="163461" y="57937"/>
                  </a:lnTo>
                  <a:lnTo>
                    <a:pt x="159639" y="55270"/>
                  </a:lnTo>
                  <a:lnTo>
                    <a:pt x="144665" y="48234"/>
                  </a:lnTo>
                  <a:lnTo>
                    <a:pt x="142252" y="45453"/>
                  </a:lnTo>
                  <a:lnTo>
                    <a:pt x="142252" y="39789"/>
                  </a:lnTo>
                  <a:lnTo>
                    <a:pt x="143131" y="37909"/>
                  </a:lnTo>
                  <a:lnTo>
                    <a:pt x="146558" y="35128"/>
                  </a:lnTo>
                  <a:lnTo>
                    <a:pt x="148856" y="34429"/>
                  </a:lnTo>
                  <a:lnTo>
                    <a:pt x="164947" y="34429"/>
                  </a:lnTo>
                  <a:lnTo>
                    <a:pt x="164947" y="28016"/>
                  </a:lnTo>
                  <a:lnTo>
                    <a:pt x="158407" y="26644"/>
                  </a:lnTo>
                  <a:lnTo>
                    <a:pt x="154635" y="26174"/>
                  </a:lnTo>
                  <a:close/>
                </a:path>
                <a:path w="361315" h="89535">
                  <a:moveTo>
                    <a:pt x="164947" y="34429"/>
                  </a:moveTo>
                  <a:lnTo>
                    <a:pt x="155028" y="34429"/>
                  </a:lnTo>
                  <a:lnTo>
                    <a:pt x="159423" y="35344"/>
                  </a:lnTo>
                  <a:lnTo>
                    <a:pt x="164947" y="37172"/>
                  </a:lnTo>
                  <a:lnTo>
                    <a:pt x="164947" y="34429"/>
                  </a:lnTo>
                  <a:close/>
                </a:path>
                <a:path w="361315" h="89535">
                  <a:moveTo>
                    <a:pt x="196126" y="27520"/>
                  </a:moveTo>
                  <a:lnTo>
                    <a:pt x="186232" y="27520"/>
                  </a:lnTo>
                  <a:lnTo>
                    <a:pt x="186232" y="88125"/>
                  </a:lnTo>
                  <a:lnTo>
                    <a:pt x="196126" y="88125"/>
                  </a:lnTo>
                  <a:lnTo>
                    <a:pt x="196126" y="27520"/>
                  </a:lnTo>
                  <a:close/>
                </a:path>
                <a:path w="361315" h="89535">
                  <a:moveTo>
                    <a:pt x="196126" y="5524"/>
                  </a:moveTo>
                  <a:lnTo>
                    <a:pt x="186232" y="5524"/>
                  </a:lnTo>
                  <a:lnTo>
                    <a:pt x="186232" y="16522"/>
                  </a:lnTo>
                  <a:lnTo>
                    <a:pt x="196126" y="16522"/>
                  </a:lnTo>
                  <a:lnTo>
                    <a:pt x="196126" y="5524"/>
                  </a:lnTo>
                  <a:close/>
                </a:path>
                <a:path w="361315" h="89535">
                  <a:moveTo>
                    <a:pt x="225082" y="27520"/>
                  </a:moveTo>
                  <a:lnTo>
                    <a:pt x="215188" y="27520"/>
                  </a:lnTo>
                  <a:lnTo>
                    <a:pt x="215188" y="88125"/>
                  </a:lnTo>
                  <a:lnTo>
                    <a:pt x="225082" y="88125"/>
                  </a:lnTo>
                  <a:lnTo>
                    <a:pt x="225082" y="48209"/>
                  </a:lnTo>
                  <a:lnTo>
                    <a:pt x="229298" y="39954"/>
                  </a:lnTo>
                  <a:lnTo>
                    <a:pt x="230638" y="38900"/>
                  </a:lnTo>
                  <a:lnTo>
                    <a:pt x="225082" y="38900"/>
                  </a:lnTo>
                  <a:lnTo>
                    <a:pt x="225082" y="27520"/>
                  </a:lnTo>
                  <a:close/>
                </a:path>
                <a:path w="361315" h="89535">
                  <a:moveTo>
                    <a:pt x="243166" y="26174"/>
                  </a:moveTo>
                  <a:lnTo>
                    <a:pt x="234696" y="26174"/>
                  </a:lnTo>
                  <a:lnTo>
                    <a:pt x="228993" y="30416"/>
                  </a:lnTo>
                  <a:lnTo>
                    <a:pt x="225082" y="38900"/>
                  </a:lnTo>
                  <a:lnTo>
                    <a:pt x="230638" y="38900"/>
                  </a:lnTo>
                  <a:lnTo>
                    <a:pt x="234543" y="35826"/>
                  </a:lnTo>
                  <a:lnTo>
                    <a:pt x="245325" y="35826"/>
                  </a:lnTo>
                  <a:lnTo>
                    <a:pt x="245325" y="26454"/>
                  </a:lnTo>
                  <a:lnTo>
                    <a:pt x="244221" y="26263"/>
                  </a:lnTo>
                  <a:lnTo>
                    <a:pt x="243166" y="26174"/>
                  </a:lnTo>
                  <a:close/>
                </a:path>
                <a:path w="361315" h="89535">
                  <a:moveTo>
                    <a:pt x="245325" y="35826"/>
                  </a:moveTo>
                  <a:lnTo>
                    <a:pt x="242112" y="35826"/>
                  </a:lnTo>
                  <a:lnTo>
                    <a:pt x="243611" y="36144"/>
                  </a:lnTo>
                  <a:lnTo>
                    <a:pt x="245325" y="36779"/>
                  </a:lnTo>
                  <a:lnTo>
                    <a:pt x="245325" y="35826"/>
                  </a:lnTo>
                  <a:close/>
                </a:path>
                <a:path w="361315" h="89535">
                  <a:moveTo>
                    <a:pt x="283997" y="26174"/>
                  </a:moveTo>
                  <a:lnTo>
                    <a:pt x="270433" y="26174"/>
                  </a:lnTo>
                  <a:lnTo>
                    <a:pt x="264718" y="29108"/>
                  </a:lnTo>
                  <a:lnTo>
                    <a:pt x="255778" y="40855"/>
                  </a:lnTo>
                  <a:lnTo>
                    <a:pt x="253542" y="48386"/>
                  </a:lnTo>
                  <a:lnTo>
                    <a:pt x="253542" y="67017"/>
                  </a:lnTo>
                  <a:lnTo>
                    <a:pt x="256070" y="74701"/>
                  </a:lnTo>
                  <a:lnTo>
                    <a:pt x="266179" y="86550"/>
                  </a:lnTo>
                  <a:lnTo>
                    <a:pt x="272745" y="89522"/>
                  </a:lnTo>
                  <a:lnTo>
                    <a:pt x="285534" y="89522"/>
                  </a:lnTo>
                  <a:lnTo>
                    <a:pt x="291211" y="88404"/>
                  </a:lnTo>
                  <a:lnTo>
                    <a:pt x="297840" y="86169"/>
                  </a:lnTo>
                  <a:lnTo>
                    <a:pt x="297840" y="81152"/>
                  </a:lnTo>
                  <a:lnTo>
                    <a:pt x="282676" y="81152"/>
                  </a:lnTo>
                  <a:lnTo>
                    <a:pt x="275156" y="79805"/>
                  </a:lnTo>
                  <a:lnTo>
                    <a:pt x="269476" y="75763"/>
                  </a:lnTo>
                  <a:lnTo>
                    <a:pt x="265636" y="69028"/>
                  </a:lnTo>
                  <a:lnTo>
                    <a:pt x="263639" y="59601"/>
                  </a:lnTo>
                  <a:lnTo>
                    <a:pt x="298043" y="59601"/>
                  </a:lnTo>
                  <a:lnTo>
                    <a:pt x="298094" y="51346"/>
                  </a:lnTo>
                  <a:lnTo>
                    <a:pt x="264083" y="51346"/>
                  </a:lnTo>
                  <a:lnTo>
                    <a:pt x="264960" y="40068"/>
                  </a:lnTo>
                  <a:lnTo>
                    <a:pt x="269189" y="34429"/>
                  </a:lnTo>
                  <a:lnTo>
                    <a:pt x="292974" y="34429"/>
                  </a:lnTo>
                  <a:lnTo>
                    <a:pt x="289090" y="28790"/>
                  </a:lnTo>
                  <a:lnTo>
                    <a:pt x="283997" y="26174"/>
                  </a:lnTo>
                  <a:close/>
                </a:path>
                <a:path w="361315" h="89535">
                  <a:moveTo>
                    <a:pt x="297840" y="77406"/>
                  </a:moveTo>
                  <a:lnTo>
                    <a:pt x="291846" y="79908"/>
                  </a:lnTo>
                  <a:lnTo>
                    <a:pt x="286791" y="81152"/>
                  </a:lnTo>
                  <a:lnTo>
                    <a:pt x="297840" y="81152"/>
                  </a:lnTo>
                  <a:lnTo>
                    <a:pt x="297840" y="77406"/>
                  </a:lnTo>
                  <a:close/>
                </a:path>
                <a:path w="361315" h="89535">
                  <a:moveTo>
                    <a:pt x="292974" y="34429"/>
                  </a:moveTo>
                  <a:lnTo>
                    <a:pt x="284365" y="34429"/>
                  </a:lnTo>
                  <a:lnTo>
                    <a:pt x="288150" y="40068"/>
                  </a:lnTo>
                  <a:lnTo>
                    <a:pt x="288150" y="51346"/>
                  </a:lnTo>
                  <a:lnTo>
                    <a:pt x="298094" y="51346"/>
                  </a:lnTo>
                  <a:lnTo>
                    <a:pt x="298094" y="46659"/>
                  </a:lnTo>
                  <a:lnTo>
                    <a:pt x="296291" y="39242"/>
                  </a:lnTo>
                  <a:lnTo>
                    <a:pt x="292974" y="34429"/>
                  </a:lnTo>
                  <a:close/>
                </a:path>
                <a:path w="361315" h="89535">
                  <a:moveTo>
                    <a:pt x="341210" y="26174"/>
                  </a:moveTo>
                  <a:lnTo>
                    <a:pt x="327761" y="26174"/>
                  </a:lnTo>
                  <a:lnTo>
                    <a:pt x="322135" y="29248"/>
                  </a:lnTo>
                  <a:lnTo>
                    <a:pt x="313588" y="41528"/>
                  </a:lnTo>
                  <a:lnTo>
                    <a:pt x="311454" y="49631"/>
                  </a:lnTo>
                  <a:lnTo>
                    <a:pt x="311454" y="68948"/>
                  </a:lnTo>
                  <a:lnTo>
                    <a:pt x="313334" y="76225"/>
                  </a:lnTo>
                  <a:lnTo>
                    <a:pt x="320878" y="86855"/>
                  </a:lnTo>
                  <a:lnTo>
                    <a:pt x="326047" y="89522"/>
                  </a:lnTo>
                  <a:lnTo>
                    <a:pt x="340741" y="89522"/>
                  </a:lnTo>
                  <a:lnTo>
                    <a:pt x="346811" y="85255"/>
                  </a:lnTo>
                  <a:lnTo>
                    <a:pt x="349351" y="79870"/>
                  </a:lnTo>
                  <a:lnTo>
                    <a:pt x="326224" y="79870"/>
                  </a:lnTo>
                  <a:lnTo>
                    <a:pt x="321995" y="72783"/>
                  </a:lnTo>
                  <a:lnTo>
                    <a:pt x="321995" y="50901"/>
                  </a:lnTo>
                  <a:lnTo>
                    <a:pt x="323240" y="44945"/>
                  </a:lnTo>
                  <a:lnTo>
                    <a:pt x="328206" y="36537"/>
                  </a:lnTo>
                  <a:lnTo>
                    <a:pt x="331711" y="34429"/>
                  </a:lnTo>
                  <a:lnTo>
                    <a:pt x="350824" y="34429"/>
                  </a:lnTo>
                  <a:lnTo>
                    <a:pt x="346570" y="28930"/>
                  </a:lnTo>
                  <a:lnTo>
                    <a:pt x="341210" y="26174"/>
                  </a:lnTo>
                  <a:close/>
                </a:path>
                <a:path w="361315" h="89535">
                  <a:moveTo>
                    <a:pt x="360730" y="76746"/>
                  </a:moveTo>
                  <a:lnTo>
                    <a:pt x="350824" y="76746"/>
                  </a:lnTo>
                  <a:lnTo>
                    <a:pt x="350824" y="88125"/>
                  </a:lnTo>
                  <a:lnTo>
                    <a:pt x="360730" y="88125"/>
                  </a:lnTo>
                  <a:lnTo>
                    <a:pt x="360730" y="76746"/>
                  </a:lnTo>
                  <a:close/>
                </a:path>
                <a:path w="361315" h="89535">
                  <a:moveTo>
                    <a:pt x="360730" y="0"/>
                  </a:moveTo>
                  <a:lnTo>
                    <a:pt x="350824" y="0"/>
                  </a:lnTo>
                  <a:lnTo>
                    <a:pt x="350824" y="34429"/>
                  </a:lnTo>
                  <a:lnTo>
                    <a:pt x="340829" y="34429"/>
                  </a:lnTo>
                  <a:lnTo>
                    <a:pt x="345694" y="36944"/>
                  </a:lnTo>
                  <a:lnTo>
                    <a:pt x="350824" y="41973"/>
                  </a:lnTo>
                  <a:lnTo>
                    <a:pt x="350824" y="69875"/>
                  </a:lnTo>
                  <a:lnTo>
                    <a:pt x="345567" y="76530"/>
                  </a:lnTo>
                  <a:lnTo>
                    <a:pt x="340182" y="79870"/>
                  </a:lnTo>
                  <a:lnTo>
                    <a:pt x="349351" y="79870"/>
                  </a:lnTo>
                  <a:lnTo>
                    <a:pt x="350824" y="76746"/>
                  </a:lnTo>
                  <a:lnTo>
                    <a:pt x="360730" y="76746"/>
                  </a:lnTo>
                  <a:lnTo>
                    <a:pt x="360730" y="0"/>
                  </a:lnTo>
                  <a:close/>
                </a:path>
              </a:pathLst>
            </a:custGeom>
            <a:solidFill>
              <a:srgbClr val="000000"/>
            </a:solidFill>
          </p:spPr>
          <p:txBody>
            <a:bodyPr wrap="square" lIns="0" tIns="0" rIns="0" bIns="0" rtlCol="0"/>
            <a:lstStyle/>
            <a:p>
              <a:endParaRPr/>
            </a:p>
          </p:txBody>
        </p:sp>
      </p:grpSp>
      <p:sp>
        <p:nvSpPr>
          <p:cNvPr id="15" name="object 15"/>
          <p:cNvSpPr txBox="1"/>
          <p:nvPr/>
        </p:nvSpPr>
        <p:spPr>
          <a:xfrm>
            <a:off x="3432047" y="2645157"/>
            <a:ext cx="375920" cy="151323"/>
          </a:xfrm>
          <a:prstGeom prst="rect">
            <a:avLst/>
          </a:prstGeom>
        </p:spPr>
        <p:txBody>
          <a:bodyPr vert="horz" wrap="square" lIns="0" tIns="12700" rIns="0" bIns="0" rtlCol="0">
            <a:spAutoFit/>
          </a:bodyPr>
          <a:lstStyle/>
          <a:p>
            <a:pPr marL="12700">
              <a:spcBef>
                <a:spcPts val="100"/>
              </a:spcBef>
            </a:pPr>
            <a:r>
              <a:rPr sz="900" spc="-10" dirty="0">
                <a:latin typeface="Lucida Sans Unicode"/>
                <a:cs typeface="Lucida Sans Unicode"/>
              </a:rPr>
              <a:t>T</a:t>
            </a:r>
            <a:r>
              <a:rPr sz="900" dirty="0">
                <a:latin typeface="Lucida Sans Unicode"/>
                <a:cs typeface="Lucida Sans Unicode"/>
              </a:rPr>
              <a:t>e</a:t>
            </a:r>
            <a:r>
              <a:rPr sz="900" spc="-5" dirty="0">
                <a:latin typeface="Lucida Sans Unicode"/>
                <a:cs typeface="Lucida Sans Unicode"/>
              </a:rPr>
              <a:t>mp</a:t>
            </a:r>
            <a:r>
              <a:rPr sz="900" dirty="0">
                <a:latin typeface="Lucida Sans Unicode"/>
                <a:cs typeface="Lucida Sans Unicode"/>
              </a:rPr>
              <a:t>.</a:t>
            </a:r>
            <a:endParaRPr sz="900">
              <a:latin typeface="Lucida Sans Unicode"/>
              <a:cs typeface="Lucida Sans Unicode"/>
            </a:endParaRPr>
          </a:p>
        </p:txBody>
      </p:sp>
      <p:grpSp>
        <p:nvGrpSpPr>
          <p:cNvPr id="16" name="object 16"/>
          <p:cNvGrpSpPr/>
          <p:nvPr/>
        </p:nvGrpSpPr>
        <p:grpSpPr>
          <a:xfrm>
            <a:off x="3397252" y="3340445"/>
            <a:ext cx="6409055" cy="3109595"/>
            <a:chOff x="222250" y="3340443"/>
            <a:chExt cx="6409055" cy="3109595"/>
          </a:xfrm>
        </p:grpSpPr>
        <p:sp>
          <p:nvSpPr>
            <p:cNvPr id="17" name="object 17"/>
            <p:cNvSpPr/>
            <p:nvPr/>
          </p:nvSpPr>
          <p:spPr>
            <a:xfrm>
              <a:off x="2372995" y="3970368"/>
              <a:ext cx="4239895" cy="0"/>
            </a:xfrm>
            <a:custGeom>
              <a:avLst/>
              <a:gdLst/>
              <a:ahLst/>
              <a:cxnLst/>
              <a:rect l="l" t="t" r="r" b="b"/>
              <a:pathLst>
                <a:path w="4239895">
                  <a:moveTo>
                    <a:pt x="0" y="0"/>
                  </a:moveTo>
                  <a:lnTo>
                    <a:pt x="4239895" y="0"/>
                  </a:lnTo>
                </a:path>
              </a:pathLst>
            </a:custGeom>
            <a:ln w="9144">
              <a:solidFill>
                <a:srgbClr val="000000"/>
              </a:solidFill>
            </a:ln>
          </p:spPr>
          <p:txBody>
            <a:bodyPr wrap="square" lIns="0" tIns="0" rIns="0" bIns="0" rtlCol="0"/>
            <a:lstStyle/>
            <a:p>
              <a:endParaRPr/>
            </a:p>
          </p:txBody>
        </p:sp>
        <p:sp>
          <p:nvSpPr>
            <p:cNvPr id="18" name="object 18"/>
            <p:cNvSpPr/>
            <p:nvPr/>
          </p:nvSpPr>
          <p:spPr>
            <a:xfrm>
              <a:off x="1214755" y="3677633"/>
              <a:ext cx="1158875" cy="0"/>
            </a:xfrm>
            <a:custGeom>
              <a:avLst/>
              <a:gdLst/>
              <a:ahLst/>
              <a:cxnLst/>
              <a:rect l="l" t="t" r="r" b="b"/>
              <a:pathLst>
                <a:path w="1158875">
                  <a:moveTo>
                    <a:pt x="0" y="0"/>
                  </a:moveTo>
                  <a:lnTo>
                    <a:pt x="1158875" y="0"/>
                  </a:lnTo>
                </a:path>
              </a:pathLst>
            </a:custGeom>
            <a:ln w="9144">
              <a:solidFill>
                <a:srgbClr val="000000"/>
              </a:solidFill>
            </a:ln>
          </p:spPr>
          <p:txBody>
            <a:bodyPr wrap="square" lIns="0" tIns="0" rIns="0" bIns="0" rtlCol="0"/>
            <a:lstStyle/>
            <a:p>
              <a:endParaRPr/>
            </a:p>
          </p:txBody>
        </p:sp>
        <p:sp>
          <p:nvSpPr>
            <p:cNvPr id="19" name="object 19"/>
            <p:cNvSpPr/>
            <p:nvPr/>
          </p:nvSpPr>
          <p:spPr>
            <a:xfrm>
              <a:off x="2372995" y="3677633"/>
              <a:ext cx="0" cy="287020"/>
            </a:xfrm>
            <a:custGeom>
              <a:avLst/>
              <a:gdLst/>
              <a:ahLst/>
              <a:cxnLst/>
              <a:rect l="l" t="t" r="r" b="b"/>
              <a:pathLst>
                <a:path h="287020">
                  <a:moveTo>
                    <a:pt x="0" y="0"/>
                  </a:moveTo>
                  <a:lnTo>
                    <a:pt x="0" y="287020"/>
                  </a:lnTo>
                </a:path>
              </a:pathLst>
            </a:custGeom>
            <a:ln w="9144">
              <a:solidFill>
                <a:srgbClr val="000000"/>
              </a:solidFill>
            </a:ln>
          </p:spPr>
          <p:txBody>
            <a:bodyPr wrap="square" lIns="0" tIns="0" rIns="0" bIns="0" rtlCol="0"/>
            <a:lstStyle/>
            <a:p>
              <a:endParaRPr/>
            </a:p>
          </p:txBody>
        </p:sp>
        <p:sp>
          <p:nvSpPr>
            <p:cNvPr id="20" name="object 20"/>
            <p:cNvSpPr/>
            <p:nvPr/>
          </p:nvSpPr>
          <p:spPr>
            <a:xfrm>
              <a:off x="1214755" y="4637753"/>
              <a:ext cx="1158875" cy="0"/>
            </a:xfrm>
            <a:custGeom>
              <a:avLst/>
              <a:gdLst/>
              <a:ahLst/>
              <a:cxnLst/>
              <a:rect l="l" t="t" r="r" b="b"/>
              <a:pathLst>
                <a:path w="1158875">
                  <a:moveTo>
                    <a:pt x="0" y="0"/>
                  </a:moveTo>
                  <a:lnTo>
                    <a:pt x="1158875" y="0"/>
                  </a:lnTo>
                </a:path>
              </a:pathLst>
            </a:custGeom>
            <a:ln w="9144">
              <a:solidFill>
                <a:srgbClr val="000000"/>
              </a:solidFill>
            </a:ln>
          </p:spPr>
          <p:txBody>
            <a:bodyPr wrap="square" lIns="0" tIns="0" rIns="0" bIns="0" rtlCol="0"/>
            <a:lstStyle/>
            <a:p>
              <a:endParaRPr/>
            </a:p>
          </p:txBody>
        </p:sp>
        <p:sp>
          <p:nvSpPr>
            <p:cNvPr id="21" name="object 21"/>
            <p:cNvSpPr/>
            <p:nvPr/>
          </p:nvSpPr>
          <p:spPr>
            <a:xfrm>
              <a:off x="2372995" y="4346923"/>
              <a:ext cx="0" cy="288925"/>
            </a:xfrm>
            <a:custGeom>
              <a:avLst/>
              <a:gdLst/>
              <a:ahLst/>
              <a:cxnLst/>
              <a:rect l="l" t="t" r="r" b="b"/>
              <a:pathLst>
                <a:path h="288925">
                  <a:moveTo>
                    <a:pt x="0" y="0"/>
                  </a:moveTo>
                  <a:lnTo>
                    <a:pt x="0" y="288925"/>
                  </a:lnTo>
                </a:path>
              </a:pathLst>
            </a:custGeom>
            <a:ln w="9144">
              <a:solidFill>
                <a:srgbClr val="000000"/>
              </a:solidFill>
            </a:ln>
          </p:spPr>
          <p:txBody>
            <a:bodyPr wrap="square" lIns="0" tIns="0" rIns="0" bIns="0" rtlCol="0"/>
            <a:lstStyle/>
            <a:p>
              <a:endParaRPr/>
            </a:p>
          </p:txBody>
        </p:sp>
        <p:sp>
          <p:nvSpPr>
            <p:cNvPr id="22" name="object 22"/>
            <p:cNvSpPr/>
            <p:nvPr/>
          </p:nvSpPr>
          <p:spPr>
            <a:xfrm>
              <a:off x="2372995" y="4355813"/>
              <a:ext cx="2070100" cy="0"/>
            </a:xfrm>
            <a:custGeom>
              <a:avLst/>
              <a:gdLst/>
              <a:ahLst/>
              <a:cxnLst/>
              <a:rect l="l" t="t" r="r" b="b"/>
              <a:pathLst>
                <a:path w="2070100">
                  <a:moveTo>
                    <a:pt x="0" y="0"/>
                  </a:moveTo>
                  <a:lnTo>
                    <a:pt x="2070100" y="0"/>
                  </a:lnTo>
                </a:path>
              </a:pathLst>
            </a:custGeom>
            <a:ln w="9144">
              <a:solidFill>
                <a:srgbClr val="000000"/>
              </a:solidFill>
            </a:ln>
          </p:spPr>
          <p:txBody>
            <a:bodyPr wrap="square" lIns="0" tIns="0" rIns="0" bIns="0" rtlCol="0"/>
            <a:lstStyle/>
            <a:p>
              <a:endParaRPr/>
            </a:p>
          </p:txBody>
        </p:sp>
        <p:sp>
          <p:nvSpPr>
            <p:cNvPr id="23" name="object 23"/>
            <p:cNvSpPr/>
            <p:nvPr/>
          </p:nvSpPr>
          <p:spPr>
            <a:xfrm>
              <a:off x="4443729" y="4636483"/>
              <a:ext cx="849630" cy="0"/>
            </a:xfrm>
            <a:custGeom>
              <a:avLst/>
              <a:gdLst/>
              <a:ahLst/>
              <a:cxnLst/>
              <a:rect l="l" t="t" r="r" b="b"/>
              <a:pathLst>
                <a:path w="849629">
                  <a:moveTo>
                    <a:pt x="0" y="0"/>
                  </a:moveTo>
                  <a:lnTo>
                    <a:pt x="849630" y="0"/>
                  </a:lnTo>
                </a:path>
              </a:pathLst>
            </a:custGeom>
            <a:ln w="9144">
              <a:solidFill>
                <a:srgbClr val="000000"/>
              </a:solidFill>
            </a:ln>
          </p:spPr>
          <p:txBody>
            <a:bodyPr wrap="square" lIns="0" tIns="0" rIns="0" bIns="0" rtlCol="0"/>
            <a:lstStyle/>
            <a:p>
              <a:endParaRPr/>
            </a:p>
          </p:txBody>
        </p:sp>
        <p:sp>
          <p:nvSpPr>
            <p:cNvPr id="24" name="object 24"/>
            <p:cNvSpPr/>
            <p:nvPr/>
          </p:nvSpPr>
          <p:spPr>
            <a:xfrm>
              <a:off x="4439284" y="4355813"/>
              <a:ext cx="0" cy="287655"/>
            </a:xfrm>
            <a:custGeom>
              <a:avLst/>
              <a:gdLst/>
              <a:ahLst/>
              <a:cxnLst/>
              <a:rect l="l" t="t" r="r" b="b"/>
              <a:pathLst>
                <a:path h="287654">
                  <a:moveTo>
                    <a:pt x="0" y="0"/>
                  </a:moveTo>
                  <a:lnTo>
                    <a:pt x="0" y="287655"/>
                  </a:lnTo>
                </a:path>
              </a:pathLst>
            </a:custGeom>
            <a:ln w="9144">
              <a:solidFill>
                <a:srgbClr val="000000"/>
              </a:solidFill>
            </a:ln>
          </p:spPr>
          <p:txBody>
            <a:bodyPr wrap="square" lIns="0" tIns="0" rIns="0" bIns="0" rtlCol="0"/>
            <a:lstStyle/>
            <a:p>
              <a:endParaRPr/>
            </a:p>
          </p:txBody>
        </p:sp>
        <p:sp>
          <p:nvSpPr>
            <p:cNvPr id="25" name="object 25"/>
            <p:cNvSpPr/>
            <p:nvPr/>
          </p:nvSpPr>
          <p:spPr>
            <a:xfrm>
              <a:off x="5281929" y="4346923"/>
              <a:ext cx="0" cy="288925"/>
            </a:xfrm>
            <a:custGeom>
              <a:avLst/>
              <a:gdLst/>
              <a:ahLst/>
              <a:cxnLst/>
              <a:rect l="l" t="t" r="r" b="b"/>
              <a:pathLst>
                <a:path h="288925">
                  <a:moveTo>
                    <a:pt x="0" y="0"/>
                  </a:moveTo>
                  <a:lnTo>
                    <a:pt x="0" y="288925"/>
                  </a:lnTo>
                </a:path>
              </a:pathLst>
            </a:custGeom>
            <a:ln w="9144">
              <a:solidFill>
                <a:srgbClr val="000000"/>
              </a:solidFill>
            </a:ln>
          </p:spPr>
          <p:txBody>
            <a:bodyPr wrap="square" lIns="0" tIns="0" rIns="0" bIns="0" rtlCol="0"/>
            <a:lstStyle/>
            <a:p>
              <a:endParaRPr/>
            </a:p>
          </p:txBody>
        </p:sp>
        <p:sp>
          <p:nvSpPr>
            <p:cNvPr id="26" name="object 26"/>
            <p:cNvSpPr/>
            <p:nvPr/>
          </p:nvSpPr>
          <p:spPr>
            <a:xfrm>
              <a:off x="5283834" y="4346923"/>
              <a:ext cx="809625" cy="0"/>
            </a:xfrm>
            <a:custGeom>
              <a:avLst/>
              <a:gdLst/>
              <a:ahLst/>
              <a:cxnLst/>
              <a:rect l="l" t="t" r="r" b="b"/>
              <a:pathLst>
                <a:path w="809625">
                  <a:moveTo>
                    <a:pt x="0" y="0"/>
                  </a:moveTo>
                  <a:lnTo>
                    <a:pt x="809625" y="0"/>
                  </a:lnTo>
                </a:path>
              </a:pathLst>
            </a:custGeom>
            <a:ln w="9144">
              <a:solidFill>
                <a:srgbClr val="000000"/>
              </a:solidFill>
            </a:ln>
          </p:spPr>
          <p:txBody>
            <a:bodyPr wrap="square" lIns="0" tIns="0" rIns="0" bIns="0" rtlCol="0"/>
            <a:lstStyle/>
            <a:p>
              <a:endParaRPr/>
            </a:p>
          </p:txBody>
        </p:sp>
        <p:sp>
          <p:nvSpPr>
            <p:cNvPr id="27" name="object 27"/>
            <p:cNvSpPr/>
            <p:nvPr/>
          </p:nvSpPr>
          <p:spPr>
            <a:xfrm>
              <a:off x="6092825" y="4351368"/>
              <a:ext cx="0" cy="287020"/>
            </a:xfrm>
            <a:custGeom>
              <a:avLst/>
              <a:gdLst/>
              <a:ahLst/>
              <a:cxnLst/>
              <a:rect l="l" t="t" r="r" b="b"/>
              <a:pathLst>
                <a:path h="287020">
                  <a:moveTo>
                    <a:pt x="0" y="0"/>
                  </a:moveTo>
                  <a:lnTo>
                    <a:pt x="0" y="287020"/>
                  </a:lnTo>
                </a:path>
              </a:pathLst>
            </a:custGeom>
            <a:ln w="9144">
              <a:solidFill>
                <a:srgbClr val="000000"/>
              </a:solidFill>
            </a:ln>
          </p:spPr>
          <p:txBody>
            <a:bodyPr wrap="square" lIns="0" tIns="0" rIns="0" bIns="0" rtlCol="0"/>
            <a:lstStyle/>
            <a:p>
              <a:endParaRPr/>
            </a:p>
          </p:txBody>
        </p:sp>
        <p:sp>
          <p:nvSpPr>
            <p:cNvPr id="28" name="object 28"/>
            <p:cNvSpPr/>
            <p:nvPr/>
          </p:nvSpPr>
          <p:spPr>
            <a:xfrm>
              <a:off x="6088379" y="4634578"/>
              <a:ext cx="537845" cy="0"/>
            </a:xfrm>
            <a:custGeom>
              <a:avLst/>
              <a:gdLst/>
              <a:ahLst/>
              <a:cxnLst/>
              <a:rect l="l" t="t" r="r" b="b"/>
              <a:pathLst>
                <a:path w="537845">
                  <a:moveTo>
                    <a:pt x="0" y="0"/>
                  </a:moveTo>
                  <a:lnTo>
                    <a:pt x="537845" y="0"/>
                  </a:lnTo>
                </a:path>
              </a:pathLst>
            </a:custGeom>
            <a:ln w="9144">
              <a:solidFill>
                <a:srgbClr val="000000"/>
              </a:solidFill>
            </a:ln>
          </p:spPr>
          <p:txBody>
            <a:bodyPr wrap="square" lIns="0" tIns="0" rIns="0" bIns="0" rtlCol="0"/>
            <a:lstStyle/>
            <a:p>
              <a:endParaRPr/>
            </a:p>
          </p:txBody>
        </p:sp>
        <p:sp>
          <p:nvSpPr>
            <p:cNvPr id="29" name="object 29"/>
            <p:cNvSpPr/>
            <p:nvPr/>
          </p:nvSpPr>
          <p:spPr>
            <a:xfrm>
              <a:off x="228600" y="3346793"/>
              <a:ext cx="6391910" cy="3096895"/>
            </a:xfrm>
            <a:custGeom>
              <a:avLst/>
              <a:gdLst/>
              <a:ahLst/>
              <a:cxnLst/>
              <a:rect l="l" t="t" r="r" b="b"/>
              <a:pathLst>
                <a:path w="6391909" h="3096895">
                  <a:moveTo>
                    <a:pt x="0" y="0"/>
                  </a:moveTo>
                  <a:lnTo>
                    <a:pt x="6391909" y="0"/>
                  </a:lnTo>
                  <a:lnTo>
                    <a:pt x="6391909" y="3096895"/>
                  </a:lnTo>
                  <a:lnTo>
                    <a:pt x="0" y="3096895"/>
                  </a:lnTo>
                  <a:lnTo>
                    <a:pt x="0" y="0"/>
                  </a:lnTo>
                  <a:close/>
                </a:path>
              </a:pathLst>
            </a:custGeom>
            <a:ln w="12192">
              <a:solidFill>
                <a:srgbClr val="000000"/>
              </a:solidFill>
            </a:ln>
          </p:spPr>
          <p:txBody>
            <a:bodyPr wrap="square" lIns="0" tIns="0" rIns="0" bIns="0" rtlCol="0"/>
            <a:lstStyle/>
            <a:p>
              <a:endParaRPr/>
            </a:p>
          </p:txBody>
        </p:sp>
        <p:sp>
          <p:nvSpPr>
            <p:cNvPr id="30" name="object 30"/>
            <p:cNvSpPr/>
            <p:nvPr/>
          </p:nvSpPr>
          <p:spPr>
            <a:xfrm>
              <a:off x="1216025" y="5390863"/>
              <a:ext cx="1158875" cy="0"/>
            </a:xfrm>
            <a:custGeom>
              <a:avLst/>
              <a:gdLst/>
              <a:ahLst/>
              <a:cxnLst/>
              <a:rect l="l" t="t" r="r" b="b"/>
              <a:pathLst>
                <a:path w="1158875">
                  <a:moveTo>
                    <a:pt x="0" y="0"/>
                  </a:moveTo>
                  <a:lnTo>
                    <a:pt x="1158875" y="0"/>
                  </a:lnTo>
                </a:path>
              </a:pathLst>
            </a:custGeom>
            <a:ln w="9144">
              <a:solidFill>
                <a:srgbClr val="000000"/>
              </a:solidFill>
            </a:ln>
          </p:spPr>
          <p:txBody>
            <a:bodyPr wrap="square" lIns="0" tIns="0" rIns="0" bIns="0" rtlCol="0"/>
            <a:lstStyle/>
            <a:p>
              <a:endParaRPr/>
            </a:p>
          </p:txBody>
        </p:sp>
        <p:sp>
          <p:nvSpPr>
            <p:cNvPr id="31" name="object 31"/>
            <p:cNvSpPr/>
            <p:nvPr/>
          </p:nvSpPr>
          <p:spPr>
            <a:xfrm>
              <a:off x="2374264" y="5388958"/>
              <a:ext cx="1905" cy="593725"/>
            </a:xfrm>
            <a:custGeom>
              <a:avLst/>
              <a:gdLst/>
              <a:ahLst/>
              <a:cxnLst/>
              <a:rect l="l" t="t" r="r" b="b"/>
              <a:pathLst>
                <a:path w="1905" h="593725">
                  <a:moveTo>
                    <a:pt x="0" y="0"/>
                  </a:moveTo>
                  <a:lnTo>
                    <a:pt x="1905" y="593725"/>
                  </a:lnTo>
                </a:path>
              </a:pathLst>
            </a:custGeom>
            <a:ln w="9144">
              <a:solidFill>
                <a:srgbClr val="000000"/>
              </a:solidFill>
            </a:ln>
          </p:spPr>
          <p:txBody>
            <a:bodyPr wrap="square" lIns="0" tIns="0" rIns="0" bIns="0" rtlCol="0"/>
            <a:lstStyle/>
            <a:p>
              <a:endParaRPr/>
            </a:p>
          </p:txBody>
        </p:sp>
        <p:sp>
          <p:nvSpPr>
            <p:cNvPr id="32" name="object 32"/>
            <p:cNvSpPr/>
            <p:nvPr/>
          </p:nvSpPr>
          <p:spPr>
            <a:xfrm>
              <a:off x="2381885" y="5983318"/>
              <a:ext cx="2211705" cy="0"/>
            </a:xfrm>
            <a:custGeom>
              <a:avLst/>
              <a:gdLst/>
              <a:ahLst/>
              <a:cxnLst/>
              <a:rect l="l" t="t" r="r" b="b"/>
              <a:pathLst>
                <a:path w="2211704">
                  <a:moveTo>
                    <a:pt x="0" y="0"/>
                  </a:moveTo>
                  <a:lnTo>
                    <a:pt x="2211705" y="0"/>
                  </a:lnTo>
                </a:path>
              </a:pathLst>
            </a:custGeom>
            <a:ln w="9144">
              <a:solidFill>
                <a:srgbClr val="000000"/>
              </a:solidFill>
            </a:ln>
          </p:spPr>
          <p:txBody>
            <a:bodyPr wrap="square" lIns="0" tIns="0" rIns="0" bIns="0" rtlCol="0"/>
            <a:lstStyle/>
            <a:p>
              <a:endParaRPr/>
            </a:p>
          </p:txBody>
        </p:sp>
        <p:sp>
          <p:nvSpPr>
            <p:cNvPr id="33" name="object 33"/>
            <p:cNvSpPr/>
            <p:nvPr/>
          </p:nvSpPr>
          <p:spPr>
            <a:xfrm>
              <a:off x="5289550" y="5969983"/>
              <a:ext cx="948055" cy="0"/>
            </a:xfrm>
            <a:custGeom>
              <a:avLst/>
              <a:gdLst/>
              <a:ahLst/>
              <a:cxnLst/>
              <a:rect l="l" t="t" r="r" b="b"/>
              <a:pathLst>
                <a:path w="948054">
                  <a:moveTo>
                    <a:pt x="0" y="0"/>
                  </a:moveTo>
                  <a:lnTo>
                    <a:pt x="948055" y="0"/>
                  </a:lnTo>
                </a:path>
              </a:pathLst>
            </a:custGeom>
            <a:ln w="9144">
              <a:solidFill>
                <a:srgbClr val="000000"/>
              </a:solidFill>
            </a:ln>
          </p:spPr>
          <p:txBody>
            <a:bodyPr wrap="square" lIns="0" tIns="0" rIns="0" bIns="0" rtlCol="0"/>
            <a:lstStyle/>
            <a:p>
              <a:endParaRPr/>
            </a:p>
          </p:txBody>
        </p:sp>
        <p:sp>
          <p:nvSpPr>
            <p:cNvPr id="34" name="object 34"/>
            <p:cNvSpPr/>
            <p:nvPr/>
          </p:nvSpPr>
          <p:spPr>
            <a:xfrm>
              <a:off x="4593590" y="6267163"/>
              <a:ext cx="698500" cy="0"/>
            </a:xfrm>
            <a:custGeom>
              <a:avLst/>
              <a:gdLst/>
              <a:ahLst/>
              <a:cxnLst/>
              <a:rect l="l" t="t" r="r" b="b"/>
              <a:pathLst>
                <a:path w="698500">
                  <a:moveTo>
                    <a:pt x="0" y="0"/>
                  </a:moveTo>
                  <a:lnTo>
                    <a:pt x="698500" y="0"/>
                  </a:lnTo>
                </a:path>
              </a:pathLst>
            </a:custGeom>
            <a:ln w="9144">
              <a:solidFill>
                <a:srgbClr val="000000"/>
              </a:solidFill>
            </a:ln>
          </p:spPr>
          <p:txBody>
            <a:bodyPr wrap="square" lIns="0" tIns="0" rIns="0" bIns="0" rtlCol="0"/>
            <a:lstStyle/>
            <a:p>
              <a:endParaRPr/>
            </a:p>
          </p:txBody>
        </p:sp>
        <p:sp>
          <p:nvSpPr>
            <p:cNvPr id="35" name="object 35"/>
            <p:cNvSpPr/>
            <p:nvPr/>
          </p:nvSpPr>
          <p:spPr>
            <a:xfrm>
              <a:off x="4593590" y="5980143"/>
              <a:ext cx="0" cy="287655"/>
            </a:xfrm>
            <a:custGeom>
              <a:avLst/>
              <a:gdLst/>
              <a:ahLst/>
              <a:cxnLst/>
              <a:rect l="l" t="t" r="r" b="b"/>
              <a:pathLst>
                <a:path h="287654">
                  <a:moveTo>
                    <a:pt x="0" y="0"/>
                  </a:moveTo>
                  <a:lnTo>
                    <a:pt x="0" y="287655"/>
                  </a:lnTo>
                </a:path>
              </a:pathLst>
            </a:custGeom>
            <a:ln w="9144">
              <a:solidFill>
                <a:srgbClr val="000000"/>
              </a:solidFill>
            </a:ln>
          </p:spPr>
          <p:txBody>
            <a:bodyPr wrap="square" lIns="0" tIns="0" rIns="0" bIns="0" rtlCol="0"/>
            <a:lstStyle/>
            <a:p>
              <a:endParaRPr/>
            </a:p>
          </p:txBody>
        </p:sp>
        <p:sp>
          <p:nvSpPr>
            <p:cNvPr id="36" name="object 36"/>
            <p:cNvSpPr/>
            <p:nvPr/>
          </p:nvSpPr>
          <p:spPr>
            <a:xfrm>
              <a:off x="5287009" y="5969983"/>
              <a:ext cx="0" cy="288925"/>
            </a:xfrm>
            <a:custGeom>
              <a:avLst/>
              <a:gdLst/>
              <a:ahLst/>
              <a:cxnLst/>
              <a:rect l="l" t="t" r="r" b="b"/>
              <a:pathLst>
                <a:path h="288925">
                  <a:moveTo>
                    <a:pt x="0" y="0"/>
                  </a:moveTo>
                  <a:lnTo>
                    <a:pt x="0" y="288925"/>
                  </a:lnTo>
                </a:path>
              </a:pathLst>
            </a:custGeom>
            <a:ln w="9144">
              <a:solidFill>
                <a:srgbClr val="000000"/>
              </a:solidFill>
            </a:ln>
          </p:spPr>
          <p:txBody>
            <a:bodyPr wrap="square" lIns="0" tIns="0" rIns="0" bIns="0" rtlCol="0"/>
            <a:lstStyle/>
            <a:p>
              <a:endParaRPr/>
            </a:p>
          </p:txBody>
        </p:sp>
        <p:sp>
          <p:nvSpPr>
            <p:cNvPr id="37" name="object 37"/>
            <p:cNvSpPr/>
            <p:nvPr/>
          </p:nvSpPr>
          <p:spPr>
            <a:xfrm>
              <a:off x="6237604" y="5971253"/>
              <a:ext cx="0" cy="287020"/>
            </a:xfrm>
            <a:custGeom>
              <a:avLst/>
              <a:gdLst/>
              <a:ahLst/>
              <a:cxnLst/>
              <a:rect l="l" t="t" r="r" b="b"/>
              <a:pathLst>
                <a:path h="287020">
                  <a:moveTo>
                    <a:pt x="0" y="0"/>
                  </a:moveTo>
                  <a:lnTo>
                    <a:pt x="0" y="287020"/>
                  </a:lnTo>
                </a:path>
              </a:pathLst>
            </a:custGeom>
            <a:ln w="9144">
              <a:solidFill>
                <a:srgbClr val="000000"/>
              </a:solidFill>
            </a:ln>
          </p:spPr>
          <p:txBody>
            <a:bodyPr wrap="square" lIns="0" tIns="0" rIns="0" bIns="0" rtlCol="0"/>
            <a:lstStyle/>
            <a:p>
              <a:endParaRPr/>
            </a:p>
          </p:txBody>
        </p:sp>
        <p:sp>
          <p:nvSpPr>
            <p:cNvPr id="38" name="object 38"/>
            <p:cNvSpPr/>
            <p:nvPr/>
          </p:nvSpPr>
          <p:spPr>
            <a:xfrm>
              <a:off x="4441190" y="4622513"/>
              <a:ext cx="0" cy="1365250"/>
            </a:xfrm>
            <a:custGeom>
              <a:avLst/>
              <a:gdLst/>
              <a:ahLst/>
              <a:cxnLst/>
              <a:rect l="l" t="t" r="r" b="b"/>
              <a:pathLst>
                <a:path h="1365250">
                  <a:moveTo>
                    <a:pt x="0" y="0"/>
                  </a:moveTo>
                  <a:lnTo>
                    <a:pt x="0" y="1365250"/>
                  </a:lnTo>
                </a:path>
              </a:pathLst>
            </a:custGeom>
            <a:ln w="9144">
              <a:solidFill>
                <a:srgbClr val="000000"/>
              </a:solidFill>
              <a:prstDash val="sysDash"/>
            </a:ln>
          </p:spPr>
          <p:txBody>
            <a:bodyPr wrap="square" lIns="0" tIns="0" rIns="0" bIns="0" rtlCol="0"/>
            <a:lstStyle/>
            <a:p>
              <a:endParaRPr/>
            </a:p>
          </p:txBody>
        </p:sp>
        <p:sp>
          <p:nvSpPr>
            <p:cNvPr id="39" name="object 39"/>
            <p:cNvSpPr/>
            <p:nvPr/>
          </p:nvSpPr>
          <p:spPr>
            <a:xfrm>
              <a:off x="6233159" y="6263988"/>
              <a:ext cx="381000" cy="0"/>
            </a:xfrm>
            <a:custGeom>
              <a:avLst/>
              <a:gdLst/>
              <a:ahLst/>
              <a:cxnLst/>
              <a:rect l="l" t="t" r="r" b="b"/>
              <a:pathLst>
                <a:path w="381000">
                  <a:moveTo>
                    <a:pt x="0" y="0"/>
                  </a:moveTo>
                  <a:lnTo>
                    <a:pt x="381000" y="0"/>
                  </a:lnTo>
                </a:path>
              </a:pathLst>
            </a:custGeom>
            <a:ln w="9144">
              <a:solidFill>
                <a:srgbClr val="000000"/>
              </a:solidFill>
            </a:ln>
          </p:spPr>
          <p:txBody>
            <a:bodyPr wrap="square" lIns="0" tIns="0" rIns="0" bIns="0" rtlCol="0"/>
            <a:lstStyle/>
            <a:p>
              <a:endParaRPr/>
            </a:p>
          </p:txBody>
        </p:sp>
        <p:pic>
          <p:nvPicPr>
            <p:cNvPr id="40" name="object 40"/>
            <p:cNvPicPr/>
            <p:nvPr/>
          </p:nvPicPr>
          <p:blipFill>
            <a:blip r:embed="rId4" cstate="print"/>
            <a:stretch>
              <a:fillRect/>
            </a:stretch>
          </p:blipFill>
          <p:spPr>
            <a:xfrm>
              <a:off x="4432934" y="5838538"/>
              <a:ext cx="165099" cy="132074"/>
            </a:xfrm>
            <a:prstGeom prst="rect">
              <a:avLst/>
            </a:prstGeom>
          </p:spPr>
        </p:pic>
        <p:sp>
          <p:nvSpPr>
            <p:cNvPr id="41" name="object 41"/>
            <p:cNvSpPr/>
            <p:nvPr/>
          </p:nvSpPr>
          <p:spPr>
            <a:xfrm>
              <a:off x="6092825" y="4598383"/>
              <a:ext cx="0" cy="1365250"/>
            </a:xfrm>
            <a:custGeom>
              <a:avLst/>
              <a:gdLst/>
              <a:ahLst/>
              <a:cxnLst/>
              <a:rect l="l" t="t" r="r" b="b"/>
              <a:pathLst>
                <a:path h="1365250">
                  <a:moveTo>
                    <a:pt x="0" y="0"/>
                  </a:moveTo>
                  <a:lnTo>
                    <a:pt x="0" y="1365250"/>
                  </a:lnTo>
                </a:path>
              </a:pathLst>
            </a:custGeom>
            <a:ln w="9144">
              <a:solidFill>
                <a:srgbClr val="000000"/>
              </a:solidFill>
              <a:prstDash val="sysDash"/>
            </a:ln>
          </p:spPr>
          <p:txBody>
            <a:bodyPr wrap="square" lIns="0" tIns="0" rIns="0" bIns="0" rtlCol="0"/>
            <a:lstStyle/>
            <a:p>
              <a:endParaRPr/>
            </a:p>
          </p:txBody>
        </p:sp>
        <p:pic>
          <p:nvPicPr>
            <p:cNvPr id="42" name="object 42"/>
            <p:cNvPicPr/>
            <p:nvPr/>
          </p:nvPicPr>
          <p:blipFill>
            <a:blip r:embed="rId5" cstate="print"/>
            <a:stretch>
              <a:fillRect/>
            </a:stretch>
          </p:blipFill>
          <p:spPr>
            <a:xfrm>
              <a:off x="6086475" y="5813772"/>
              <a:ext cx="158749" cy="132075"/>
            </a:xfrm>
            <a:prstGeom prst="rect">
              <a:avLst/>
            </a:prstGeom>
          </p:spPr>
        </p:pic>
        <p:sp>
          <p:nvSpPr>
            <p:cNvPr id="43" name="object 43"/>
            <p:cNvSpPr/>
            <p:nvPr/>
          </p:nvSpPr>
          <p:spPr>
            <a:xfrm>
              <a:off x="4501515" y="5475325"/>
              <a:ext cx="1678305" cy="356870"/>
            </a:xfrm>
            <a:custGeom>
              <a:avLst/>
              <a:gdLst/>
              <a:ahLst/>
              <a:cxnLst/>
              <a:rect l="l" t="t" r="r" b="b"/>
              <a:pathLst>
                <a:path w="1678304" h="356870">
                  <a:moveTo>
                    <a:pt x="207010" y="6350"/>
                  </a:moveTo>
                  <a:lnTo>
                    <a:pt x="195580" y="0"/>
                  </a:lnTo>
                  <a:lnTo>
                    <a:pt x="50165" y="262890"/>
                  </a:lnTo>
                  <a:lnTo>
                    <a:pt x="41910" y="260350"/>
                  </a:lnTo>
                  <a:lnTo>
                    <a:pt x="27305" y="261620"/>
                  </a:lnTo>
                  <a:lnTo>
                    <a:pt x="14605" y="268605"/>
                  </a:lnTo>
                  <a:lnTo>
                    <a:pt x="4445" y="280035"/>
                  </a:lnTo>
                  <a:lnTo>
                    <a:pt x="0" y="294005"/>
                  </a:lnTo>
                  <a:lnTo>
                    <a:pt x="1270" y="308610"/>
                  </a:lnTo>
                  <a:lnTo>
                    <a:pt x="7620" y="321945"/>
                  </a:lnTo>
                  <a:lnTo>
                    <a:pt x="19685" y="331470"/>
                  </a:lnTo>
                  <a:lnTo>
                    <a:pt x="33655" y="335915"/>
                  </a:lnTo>
                  <a:lnTo>
                    <a:pt x="48260" y="334645"/>
                  </a:lnTo>
                  <a:lnTo>
                    <a:pt x="61595" y="328295"/>
                  </a:lnTo>
                  <a:lnTo>
                    <a:pt x="71120" y="316865"/>
                  </a:lnTo>
                  <a:lnTo>
                    <a:pt x="75565" y="302260"/>
                  </a:lnTo>
                  <a:lnTo>
                    <a:pt x="75565" y="301625"/>
                  </a:lnTo>
                  <a:lnTo>
                    <a:pt x="74295" y="287655"/>
                  </a:lnTo>
                  <a:lnTo>
                    <a:pt x="67945" y="274955"/>
                  </a:lnTo>
                  <a:lnTo>
                    <a:pt x="60960" y="269240"/>
                  </a:lnTo>
                  <a:lnTo>
                    <a:pt x="207010" y="6350"/>
                  </a:lnTo>
                  <a:close/>
                </a:path>
                <a:path w="1678304" h="356870">
                  <a:moveTo>
                    <a:pt x="1678305" y="313055"/>
                  </a:moveTo>
                  <a:lnTo>
                    <a:pt x="1672590" y="299085"/>
                  </a:lnTo>
                  <a:lnTo>
                    <a:pt x="1662430" y="288290"/>
                  </a:lnTo>
                  <a:lnTo>
                    <a:pt x="1649095" y="282575"/>
                  </a:lnTo>
                  <a:lnTo>
                    <a:pt x="1634490" y="281940"/>
                  </a:lnTo>
                  <a:lnTo>
                    <a:pt x="1626235" y="285115"/>
                  </a:lnTo>
                  <a:lnTo>
                    <a:pt x="1445895" y="0"/>
                  </a:lnTo>
                  <a:lnTo>
                    <a:pt x="1435100" y="6985"/>
                  </a:lnTo>
                  <a:lnTo>
                    <a:pt x="1615440" y="292100"/>
                  </a:lnTo>
                  <a:lnTo>
                    <a:pt x="1609090" y="297815"/>
                  </a:lnTo>
                  <a:lnTo>
                    <a:pt x="1603375" y="311150"/>
                  </a:lnTo>
                  <a:lnTo>
                    <a:pt x="1602740" y="325755"/>
                  </a:lnTo>
                  <a:lnTo>
                    <a:pt x="1608455" y="339725"/>
                  </a:lnTo>
                  <a:lnTo>
                    <a:pt x="1618615" y="351155"/>
                  </a:lnTo>
                  <a:lnTo>
                    <a:pt x="1631950" y="356870"/>
                  </a:lnTo>
                  <a:lnTo>
                    <a:pt x="1646555" y="356870"/>
                  </a:lnTo>
                  <a:lnTo>
                    <a:pt x="1661160" y="351790"/>
                  </a:lnTo>
                  <a:lnTo>
                    <a:pt x="1671955" y="340995"/>
                  </a:lnTo>
                  <a:lnTo>
                    <a:pt x="1677670" y="327660"/>
                  </a:lnTo>
                  <a:lnTo>
                    <a:pt x="1677670" y="323215"/>
                  </a:lnTo>
                  <a:lnTo>
                    <a:pt x="1678305" y="313055"/>
                  </a:lnTo>
                  <a:close/>
                </a:path>
              </a:pathLst>
            </a:custGeom>
            <a:solidFill>
              <a:srgbClr val="C00000"/>
            </a:solidFill>
          </p:spPr>
          <p:txBody>
            <a:bodyPr wrap="square" lIns="0" tIns="0" rIns="0" bIns="0" rtlCol="0"/>
            <a:lstStyle/>
            <a:p>
              <a:endParaRPr/>
            </a:p>
          </p:txBody>
        </p:sp>
      </p:grpSp>
      <p:sp>
        <p:nvSpPr>
          <p:cNvPr id="44" name="object 44"/>
          <p:cNvSpPr txBox="1"/>
          <p:nvPr/>
        </p:nvSpPr>
        <p:spPr>
          <a:xfrm>
            <a:off x="3432047" y="3612897"/>
            <a:ext cx="469900" cy="151323"/>
          </a:xfrm>
          <a:prstGeom prst="rect">
            <a:avLst/>
          </a:prstGeom>
        </p:spPr>
        <p:txBody>
          <a:bodyPr vert="horz" wrap="square" lIns="0" tIns="12700" rIns="0" bIns="0" rtlCol="0">
            <a:spAutoFit/>
          </a:bodyPr>
          <a:lstStyle/>
          <a:p>
            <a:pPr marL="12700">
              <a:spcBef>
                <a:spcPts val="100"/>
              </a:spcBef>
            </a:pPr>
            <a:r>
              <a:rPr sz="900" dirty="0">
                <a:latin typeface="Lucida Sans Unicode"/>
                <a:cs typeface="Lucida Sans Unicode"/>
              </a:rPr>
              <a:t>G</a:t>
            </a:r>
            <a:r>
              <a:rPr sz="900" spc="-60" dirty="0">
                <a:latin typeface="Lucida Sans Unicode"/>
                <a:cs typeface="Lucida Sans Unicode"/>
              </a:rPr>
              <a:t> </a:t>
            </a:r>
            <a:r>
              <a:rPr sz="900" spc="-5" dirty="0">
                <a:latin typeface="Lucida Sans Unicode"/>
                <a:cs typeface="Lucida Sans Unicode"/>
              </a:rPr>
              <a:t>S</a:t>
            </a:r>
            <a:r>
              <a:rPr sz="900" dirty="0">
                <a:latin typeface="Lucida Sans Unicode"/>
                <a:cs typeface="Lucida Sans Unicode"/>
              </a:rPr>
              <a:t>ig</a:t>
            </a:r>
            <a:r>
              <a:rPr sz="900" spc="5" dirty="0">
                <a:latin typeface="Lucida Sans Unicode"/>
                <a:cs typeface="Lucida Sans Unicode"/>
              </a:rPr>
              <a:t>n</a:t>
            </a:r>
            <a:r>
              <a:rPr sz="900" spc="-10" dirty="0">
                <a:latin typeface="Lucida Sans Unicode"/>
                <a:cs typeface="Lucida Sans Unicode"/>
              </a:rPr>
              <a:t>a</a:t>
            </a:r>
            <a:r>
              <a:rPr sz="900" dirty="0">
                <a:latin typeface="Lucida Sans Unicode"/>
                <a:cs typeface="Lucida Sans Unicode"/>
              </a:rPr>
              <a:t>l</a:t>
            </a:r>
            <a:endParaRPr sz="900">
              <a:latin typeface="Lucida Sans Unicode"/>
              <a:cs typeface="Lucida Sans Unicode"/>
            </a:endParaRPr>
          </a:p>
        </p:txBody>
      </p:sp>
      <p:sp>
        <p:nvSpPr>
          <p:cNvPr id="45" name="object 45"/>
          <p:cNvSpPr txBox="1"/>
          <p:nvPr/>
        </p:nvSpPr>
        <p:spPr>
          <a:xfrm>
            <a:off x="4090416" y="3600666"/>
            <a:ext cx="196850" cy="151323"/>
          </a:xfrm>
          <a:prstGeom prst="rect">
            <a:avLst/>
          </a:prstGeom>
        </p:spPr>
        <p:txBody>
          <a:bodyPr vert="horz" wrap="square" lIns="0" tIns="12700" rIns="0" bIns="0" rtlCol="0">
            <a:spAutoFit/>
          </a:bodyPr>
          <a:lstStyle/>
          <a:p>
            <a:pPr marL="12700">
              <a:spcBef>
                <a:spcPts val="100"/>
              </a:spcBef>
            </a:pPr>
            <a:r>
              <a:rPr sz="900" b="1" spc="-5" dirty="0">
                <a:latin typeface="Times New Roman"/>
                <a:cs typeface="Times New Roman"/>
              </a:rPr>
              <a:t>O</a:t>
            </a:r>
            <a:r>
              <a:rPr sz="900" b="1" dirty="0">
                <a:latin typeface="Times New Roman"/>
                <a:cs typeface="Times New Roman"/>
              </a:rPr>
              <a:t>N</a:t>
            </a:r>
            <a:endParaRPr sz="900">
              <a:latin typeface="Times New Roman"/>
              <a:cs typeface="Times New Roman"/>
            </a:endParaRPr>
          </a:p>
        </p:txBody>
      </p:sp>
      <p:sp>
        <p:nvSpPr>
          <p:cNvPr id="46" name="object 46"/>
          <p:cNvSpPr txBox="1"/>
          <p:nvPr/>
        </p:nvSpPr>
        <p:spPr>
          <a:xfrm>
            <a:off x="5234939" y="3875024"/>
            <a:ext cx="254000" cy="151323"/>
          </a:xfrm>
          <a:prstGeom prst="rect">
            <a:avLst/>
          </a:prstGeom>
        </p:spPr>
        <p:txBody>
          <a:bodyPr vert="horz" wrap="square" lIns="0" tIns="12700" rIns="0" bIns="0" rtlCol="0">
            <a:spAutoFit/>
          </a:bodyPr>
          <a:lstStyle/>
          <a:p>
            <a:pPr marL="12700">
              <a:spcBef>
                <a:spcPts val="100"/>
              </a:spcBef>
            </a:pPr>
            <a:r>
              <a:rPr sz="900" b="1" spc="-5" dirty="0">
                <a:latin typeface="Times New Roman"/>
                <a:cs typeface="Times New Roman"/>
              </a:rPr>
              <a:t>O</a:t>
            </a:r>
            <a:r>
              <a:rPr sz="900" b="1" dirty="0">
                <a:latin typeface="Times New Roman"/>
                <a:cs typeface="Times New Roman"/>
              </a:rPr>
              <a:t>FF</a:t>
            </a:r>
            <a:endParaRPr sz="900">
              <a:latin typeface="Times New Roman"/>
              <a:cs typeface="Times New Roman"/>
            </a:endParaRPr>
          </a:p>
        </p:txBody>
      </p:sp>
      <p:sp>
        <p:nvSpPr>
          <p:cNvPr id="47" name="object 47"/>
          <p:cNvSpPr txBox="1"/>
          <p:nvPr/>
        </p:nvSpPr>
        <p:spPr>
          <a:xfrm>
            <a:off x="5248656" y="4269741"/>
            <a:ext cx="196850" cy="151323"/>
          </a:xfrm>
          <a:prstGeom prst="rect">
            <a:avLst/>
          </a:prstGeom>
        </p:spPr>
        <p:txBody>
          <a:bodyPr vert="horz" wrap="square" lIns="0" tIns="12700" rIns="0" bIns="0" rtlCol="0">
            <a:spAutoFit/>
          </a:bodyPr>
          <a:lstStyle/>
          <a:p>
            <a:pPr marL="12700">
              <a:spcBef>
                <a:spcPts val="100"/>
              </a:spcBef>
            </a:pPr>
            <a:r>
              <a:rPr sz="900" b="1" spc="-5" dirty="0">
                <a:latin typeface="Times New Roman"/>
                <a:cs typeface="Times New Roman"/>
              </a:rPr>
              <a:t>O</a:t>
            </a:r>
            <a:r>
              <a:rPr sz="900" b="1" dirty="0">
                <a:latin typeface="Times New Roman"/>
                <a:cs typeface="Times New Roman"/>
              </a:rPr>
              <a:t>N</a:t>
            </a:r>
            <a:endParaRPr sz="900">
              <a:latin typeface="Times New Roman"/>
              <a:cs typeface="Times New Roman"/>
            </a:endParaRPr>
          </a:p>
        </p:txBody>
      </p:sp>
      <p:sp>
        <p:nvSpPr>
          <p:cNvPr id="48" name="object 48"/>
          <p:cNvSpPr txBox="1"/>
          <p:nvPr/>
        </p:nvSpPr>
        <p:spPr>
          <a:xfrm>
            <a:off x="8179308" y="4281933"/>
            <a:ext cx="196850" cy="151323"/>
          </a:xfrm>
          <a:prstGeom prst="rect">
            <a:avLst/>
          </a:prstGeom>
        </p:spPr>
        <p:txBody>
          <a:bodyPr vert="horz" wrap="square" lIns="0" tIns="12700" rIns="0" bIns="0" rtlCol="0">
            <a:spAutoFit/>
          </a:bodyPr>
          <a:lstStyle/>
          <a:p>
            <a:pPr marL="12700">
              <a:spcBef>
                <a:spcPts val="100"/>
              </a:spcBef>
            </a:pPr>
            <a:r>
              <a:rPr sz="900" b="1" spc="-5" dirty="0">
                <a:latin typeface="Times New Roman"/>
                <a:cs typeface="Times New Roman"/>
              </a:rPr>
              <a:t>O</a:t>
            </a:r>
            <a:r>
              <a:rPr sz="900" b="1" dirty="0">
                <a:latin typeface="Times New Roman"/>
                <a:cs typeface="Times New Roman"/>
              </a:rPr>
              <a:t>N</a:t>
            </a:r>
            <a:endParaRPr sz="900">
              <a:latin typeface="Times New Roman"/>
              <a:cs typeface="Times New Roman"/>
            </a:endParaRPr>
          </a:p>
        </p:txBody>
      </p:sp>
      <p:sp>
        <p:nvSpPr>
          <p:cNvPr id="49" name="object 49"/>
          <p:cNvSpPr txBox="1"/>
          <p:nvPr/>
        </p:nvSpPr>
        <p:spPr>
          <a:xfrm>
            <a:off x="3432047" y="4553204"/>
            <a:ext cx="912494" cy="151323"/>
          </a:xfrm>
          <a:prstGeom prst="rect">
            <a:avLst/>
          </a:prstGeom>
        </p:spPr>
        <p:txBody>
          <a:bodyPr vert="horz" wrap="square" lIns="0" tIns="12700" rIns="0" bIns="0" rtlCol="0">
            <a:spAutoFit/>
          </a:bodyPr>
          <a:lstStyle/>
          <a:p>
            <a:pPr marL="12700">
              <a:spcBef>
                <a:spcPts val="100"/>
              </a:spcBef>
              <a:tabLst>
                <a:tab pos="670544" algn="l"/>
              </a:tabLst>
            </a:pPr>
            <a:r>
              <a:rPr sz="900" spc="-5" dirty="0">
                <a:latin typeface="Lucida Sans Unicode"/>
                <a:cs typeface="Lucida Sans Unicode"/>
              </a:rPr>
              <a:t>G</a:t>
            </a:r>
            <a:r>
              <a:rPr sz="900" dirty="0">
                <a:latin typeface="Lucida Sans Unicode"/>
                <a:cs typeface="Lucida Sans Unicode"/>
              </a:rPr>
              <a:t>2</a:t>
            </a:r>
            <a:r>
              <a:rPr sz="900" spc="-75" dirty="0">
                <a:latin typeface="Lucida Sans Unicode"/>
                <a:cs typeface="Lucida Sans Unicode"/>
              </a:rPr>
              <a:t> </a:t>
            </a:r>
            <a:r>
              <a:rPr sz="900" spc="-5" dirty="0">
                <a:latin typeface="Lucida Sans Unicode"/>
                <a:cs typeface="Lucida Sans Unicode"/>
              </a:rPr>
              <a:t>S</a:t>
            </a:r>
            <a:r>
              <a:rPr sz="900" dirty="0">
                <a:latin typeface="Lucida Sans Unicode"/>
                <a:cs typeface="Lucida Sans Unicode"/>
              </a:rPr>
              <a:t>ig</a:t>
            </a:r>
            <a:r>
              <a:rPr sz="900" spc="5" dirty="0">
                <a:latin typeface="Lucida Sans Unicode"/>
                <a:cs typeface="Lucida Sans Unicode"/>
              </a:rPr>
              <a:t>n</a:t>
            </a:r>
            <a:r>
              <a:rPr sz="900" spc="-10" dirty="0">
                <a:latin typeface="Lucida Sans Unicode"/>
                <a:cs typeface="Lucida Sans Unicode"/>
              </a:rPr>
              <a:t>a</a:t>
            </a:r>
            <a:r>
              <a:rPr sz="900" dirty="0">
                <a:latin typeface="Lucida Sans Unicode"/>
                <a:cs typeface="Lucida Sans Unicode"/>
              </a:rPr>
              <a:t>l	</a:t>
            </a:r>
            <a:r>
              <a:rPr sz="900" b="1" spc="-5" dirty="0">
                <a:latin typeface="Times New Roman"/>
                <a:cs typeface="Times New Roman"/>
              </a:rPr>
              <a:t>O</a:t>
            </a:r>
            <a:r>
              <a:rPr sz="900" b="1" dirty="0">
                <a:latin typeface="Times New Roman"/>
                <a:cs typeface="Times New Roman"/>
              </a:rPr>
              <a:t>FF</a:t>
            </a:r>
            <a:endParaRPr sz="900">
              <a:latin typeface="Times New Roman"/>
              <a:cs typeface="Times New Roman"/>
            </a:endParaRPr>
          </a:p>
        </p:txBody>
      </p:sp>
      <p:grpSp>
        <p:nvGrpSpPr>
          <p:cNvPr id="50" name="object 50"/>
          <p:cNvGrpSpPr/>
          <p:nvPr/>
        </p:nvGrpSpPr>
        <p:grpSpPr>
          <a:xfrm>
            <a:off x="3451575" y="5380940"/>
            <a:ext cx="5488940" cy="922655"/>
            <a:chOff x="276574" y="5380939"/>
            <a:chExt cx="5488940" cy="922655"/>
          </a:xfrm>
        </p:grpSpPr>
        <p:sp>
          <p:nvSpPr>
            <p:cNvPr id="51" name="object 51"/>
            <p:cNvSpPr/>
            <p:nvPr/>
          </p:nvSpPr>
          <p:spPr>
            <a:xfrm>
              <a:off x="276567" y="5380939"/>
              <a:ext cx="305435" cy="207010"/>
            </a:xfrm>
            <a:custGeom>
              <a:avLst/>
              <a:gdLst/>
              <a:ahLst/>
              <a:cxnLst/>
              <a:rect l="l" t="t" r="r" b="b"/>
              <a:pathLst>
                <a:path w="305434" h="207010">
                  <a:moveTo>
                    <a:pt x="47777" y="157886"/>
                  </a:moveTo>
                  <a:lnTo>
                    <a:pt x="46431" y="153543"/>
                  </a:lnTo>
                  <a:lnTo>
                    <a:pt x="41059" y="146329"/>
                  </a:lnTo>
                  <a:lnTo>
                    <a:pt x="36322" y="142494"/>
                  </a:lnTo>
                  <a:lnTo>
                    <a:pt x="19037" y="132156"/>
                  </a:lnTo>
                  <a:lnTo>
                    <a:pt x="15671" y="129628"/>
                  </a:lnTo>
                  <a:lnTo>
                    <a:pt x="12001" y="125387"/>
                  </a:lnTo>
                  <a:lnTo>
                    <a:pt x="11087" y="122948"/>
                  </a:lnTo>
                  <a:lnTo>
                    <a:pt x="11087" y="116916"/>
                  </a:lnTo>
                  <a:lnTo>
                    <a:pt x="12331" y="114198"/>
                  </a:lnTo>
                  <a:lnTo>
                    <a:pt x="17360" y="109880"/>
                  </a:lnTo>
                  <a:lnTo>
                    <a:pt x="20535" y="108800"/>
                  </a:lnTo>
                  <a:lnTo>
                    <a:pt x="28448" y="108800"/>
                  </a:lnTo>
                  <a:lnTo>
                    <a:pt x="34620" y="110515"/>
                  </a:lnTo>
                  <a:lnTo>
                    <a:pt x="42887" y="113944"/>
                  </a:lnTo>
                  <a:lnTo>
                    <a:pt x="42887" y="108800"/>
                  </a:lnTo>
                  <a:lnTo>
                    <a:pt x="42887" y="103225"/>
                  </a:lnTo>
                  <a:lnTo>
                    <a:pt x="36182" y="101104"/>
                  </a:lnTo>
                  <a:lnTo>
                    <a:pt x="29794" y="100050"/>
                  </a:lnTo>
                  <a:lnTo>
                    <a:pt x="16967" y="100050"/>
                  </a:lnTo>
                  <a:lnTo>
                    <a:pt x="11379" y="102095"/>
                  </a:lnTo>
                  <a:lnTo>
                    <a:pt x="2616" y="110324"/>
                  </a:lnTo>
                  <a:lnTo>
                    <a:pt x="419" y="115582"/>
                  </a:lnTo>
                  <a:lnTo>
                    <a:pt x="419" y="126669"/>
                  </a:lnTo>
                  <a:lnTo>
                    <a:pt x="1790" y="130784"/>
                  </a:lnTo>
                  <a:lnTo>
                    <a:pt x="7277" y="137896"/>
                  </a:lnTo>
                  <a:lnTo>
                    <a:pt x="11988" y="141681"/>
                  </a:lnTo>
                  <a:lnTo>
                    <a:pt x="18669" y="145694"/>
                  </a:lnTo>
                  <a:lnTo>
                    <a:pt x="24066" y="148996"/>
                  </a:lnTo>
                  <a:lnTo>
                    <a:pt x="28778" y="151777"/>
                  </a:lnTo>
                  <a:lnTo>
                    <a:pt x="32004" y="154305"/>
                  </a:lnTo>
                  <a:lnTo>
                    <a:pt x="35496" y="158851"/>
                  </a:lnTo>
                  <a:lnTo>
                    <a:pt x="36372" y="161607"/>
                  </a:lnTo>
                  <a:lnTo>
                    <a:pt x="36372" y="168744"/>
                  </a:lnTo>
                  <a:lnTo>
                    <a:pt x="35039" y="171919"/>
                  </a:lnTo>
                  <a:lnTo>
                    <a:pt x="29705" y="176796"/>
                  </a:lnTo>
                  <a:lnTo>
                    <a:pt x="26187" y="178015"/>
                  </a:lnTo>
                  <a:lnTo>
                    <a:pt x="16116" y="178015"/>
                  </a:lnTo>
                  <a:lnTo>
                    <a:pt x="8839" y="175856"/>
                  </a:lnTo>
                  <a:lnTo>
                    <a:pt x="0" y="171538"/>
                  </a:lnTo>
                  <a:lnTo>
                    <a:pt x="0" y="183146"/>
                  </a:lnTo>
                  <a:lnTo>
                    <a:pt x="8204" y="185559"/>
                  </a:lnTo>
                  <a:lnTo>
                    <a:pt x="14947" y="186778"/>
                  </a:lnTo>
                  <a:lnTo>
                    <a:pt x="28562" y="186778"/>
                  </a:lnTo>
                  <a:lnTo>
                    <a:pt x="35217" y="184594"/>
                  </a:lnTo>
                  <a:lnTo>
                    <a:pt x="42811" y="178015"/>
                  </a:lnTo>
                  <a:lnTo>
                    <a:pt x="45262" y="175895"/>
                  </a:lnTo>
                  <a:lnTo>
                    <a:pt x="47777" y="170129"/>
                  </a:lnTo>
                  <a:lnTo>
                    <a:pt x="47777" y="157886"/>
                  </a:lnTo>
                  <a:close/>
                </a:path>
                <a:path w="305434" h="207010">
                  <a:moveTo>
                    <a:pt x="78155" y="0"/>
                  </a:moveTo>
                  <a:lnTo>
                    <a:pt x="64325" y="0"/>
                  </a:lnTo>
                  <a:lnTo>
                    <a:pt x="41960" y="63906"/>
                  </a:lnTo>
                  <a:lnTo>
                    <a:pt x="25412" y="15341"/>
                  </a:lnTo>
                  <a:lnTo>
                    <a:pt x="20193" y="0"/>
                  </a:lnTo>
                  <a:lnTo>
                    <a:pt x="4826" y="0"/>
                  </a:lnTo>
                  <a:lnTo>
                    <a:pt x="4826" y="82600"/>
                  </a:lnTo>
                  <a:lnTo>
                    <a:pt x="14363" y="82600"/>
                  </a:lnTo>
                  <a:lnTo>
                    <a:pt x="14363" y="15341"/>
                  </a:lnTo>
                  <a:lnTo>
                    <a:pt x="35344" y="77076"/>
                  </a:lnTo>
                  <a:lnTo>
                    <a:pt x="46101" y="77076"/>
                  </a:lnTo>
                  <a:lnTo>
                    <a:pt x="50723" y="63906"/>
                  </a:lnTo>
                  <a:lnTo>
                    <a:pt x="67703" y="15506"/>
                  </a:lnTo>
                  <a:lnTo>
                    <a:pt x="67703" y="82600"/>
                  </a:lnTo>
                  <a:lnTo>
                    <a:pt x="78155" y="82600"/>
                  </a:lnTo>
                  <a:lnTo>
                    <a:pt x="78155" y="15506"/>
                  </a:lnTo>
                  <a:lnTo>
                    <a:pt x="78155" y="0"/>
                  </a:lnTo>
                  <a:close/>
                </a:path>
                <a:path w="305434" h="207010">
                  <a:moveTo>
                    <a:pt x="115062" y="143332"/>
                  </a:moveTo>
                  <a:lnTo>
                    <a:pt x="113080" y="136055"/>
                  </a:lnTo>
                  <a:lnTo>
                    <a:pt x="110350" y="132410"/>
                  </a:lnTo>
                  <a:lnTo>
                    <a:pt x="105130" y="125425"/>
                  </a:lnTo>
                  <a:lnTo>
                    <a:pt x="103936" y="124853"/>
                  </a:lnTo>
                  <a:lnTo>
                    <a:pt x="103936" y="139509"/>
                  </a:lnTo>
                  <a:lnTo>
                    <a:pt x="103936" y="161366"/>
                  </a:lnTo>
                  <a:lnTo>
                    <a:pt x="102628" y="167297"/>
                  </a:lnTo>
                  <a:lnTo>
                    <a:pt x="97396" y="175729"/>
                  </a:lnTo>
                  <a:lnTo>
                    <a:pt x="93687" y="177850"/>
                  </a:lnTo>
                  <a:lnTo>
                    <a:pt x="83997" y="177850"/>
                  </a:lnTo>
                  <a:lnTo>
                    <a:pt x="78867" y="175323"/>
                  </a:lnTo>
                  <a:lnTo>
                    <a:pt x="73494" y="170268"/>
                  </a:lnTo>
                  <a:lnTo>
                    <a:pt x="73494" y="142392"/>
                  </a:lnTo>
                  <a:lnTo>
                    <a:pt x="79044" y="135737"/>
                  </a:lnTo>
                  <a:lnTo>
                    <a:pt x="79476" y="135483"/>
                  </a:lnTo>
                  <a:lnTo>
                    <a:pt x="84734" y="132410"/>
                  </a:lnTo>
                  <a:lnTo>
                    <a:pt x="99479" y="132410"/>
                  </a:lnTo>
                  <a:lnTo>
                    <a:pt x="103936" y="139509"/>
                  </a:lnTo>
                  <a:lnTo>
                    <a:pt x="103936" y="124853"/>
                  </a:lnTo>
                  <a:lnTo>
                    <a:pt x="99669" y="122758"/>
                  </a:lnTo>
                  <a:lnTo>
                    <a:pt x="84188" y="122758"/>
                  </a:lnTo>
                  <a:lnTo>
                    <a:pt x="77774" y="127000"/>
                  </a:lnTo>
                  <a:lnTo>
                    <a:pt x="73494" y="135483"/>
                  </a:lnTo>
                  <a:lnTo>
                    <a:pt x="73494" y="124104"/>
                  </a:lnTo>
                  <a:lnTo>
                    <a:pt x="63055" y="124104"/>
                  </a:lnTo>
                  <a:lnTo>
                    <a:pt x="63055" y="206756"/>
                  </a:lnTo>
                  <a:lnTo>
                    <a:pt x="73494" y="206756"/>
                  </a:lnTo>
                  <a:lnTo>
                    <a:pt x="73494" y="177850"/>
                  </a:lnTo>
                  <a:lnTo>
                    <a:pt x="78028" y="183349"/>
                  </a:lnTo>
                  <a:lnTo>
                    <a:pt x="83693" y="186105"/>
                  </a:lnTo>
                  <a:lnTo>
                    <a:pt x="97866" y="186105"/>
                  </a:lnTo>
                  <a:lnTo>
                    <a:pt x="103797" y="183019"/>
                  </a:lnTo>
                  <a:lnTo>
                    <a:pt x="112814" y="170713"/>
                  </a:lnTo>
                  <a:lnTo>
                    <a:pt x="115062" y="162610"/>
                  </a:lnTo>
                  <a:lnTo>
                    <a:pt x="115062" y="143332"/>
                  </a:lnTo>
                  <a:close/>
                </a:path>
                <a:path w="305434" h="207010">
                  <a:moveTo>
                    <a:pt x="149999" y="42545"/>
                  </a:moveTo>
                  <a:lnTo>
                    <a:pt x="147535" y="34836"/>
                  </a:lnTo>
                  <a:lnTo>
                    <a:pt x="142379" y="28905"/>
                  </a:lnTo>
                  <a:lnTo>
                    <a:pt x="138861" y="24866"/>
                  </a:lnTo>
                  <a:lnTo>
                    <a:pt x="138861" y="44856"/>
                  </a:lnTo>
                  <a:lnTo>
                    <a:pt x="138861" y="59740"/>
                  </a:lnTo>
                  <a:lnTo>
                    <a:pt x="137439" y="65506"/>
                  </a:lnTo>
                  <a:lnTo>
                    <a:pt x="131724" y="73685"/>
                  </a:lnTo>
                  <a:lnTo>
                    <a:pt x="127698" y="75730"/>
                  </a:lnTo>
                  <a:lnTo>
                    <a:pt x="117322" y="75730"/>
                  </a:lnTo>
                  <a:lnTo>
                    <a:pt x="113309" y="73685"/>
                  </a:lnTo>
                  <a:lnTo>
                    <a:pt x="107632" y="65506"/>
                  </a:lnTo>
                  <a:lnTo>
                    <a:pt x="106210" y="59740"/>
                  </a:lnTo>
                  <a:lnTo>
                    <a:pt x="106210" y="44856"/>
                  </a:lnTo>
                  <a:lnTo>
                    <a:pt x="107632" y="39090"/>
                  </a:lnTo>
                  <a:lnTo>
                    <a:pt x="113309" y="30949"/>
                  </a:lnTo>
                  <a:lnTo>
                    <a:pt x="117322" y="28905"/>
                  </a:lnTo>
                  <a:lnTo>
                    <a:pt x="127698" y="28905"/>
                  </a:lnTo>
                  <a:lnTo>
                    <a:pt x="131724" y="30949"/>
                  </a:lnTo>
                  <a:lnTo>
                    <a:pt x="137439" y="39090"/>
                  </a:lnTo>
                  <a:lnTo>
                    <a:pt x="138861" y="44856"/>
                  </a:lnTo>
                  <a:lnTo>
                    <a:pt x="138861" y="24866"/>
                  </a:lnTo>
                  <a:lnTo>
                    <a:pt x="137668" y="23482"/>
                  </a:lnTo>
                  <a:lnTo>
                    <a:pt x="130987" y="20650"/>
                  </a:lnTo>
                  <a:lnTo>
                    <a:pt x="114084" y="20650"/>
                  </a:lnTo>
                  <a:lnTo>
                    <a:pt x="107403" y="23482"/>
                  </a:lnTo>
                  <a:lnTo>
                    <a:pt x="97536" y="34836"/>
                  </a:lnTo>
                  <a:lnTo>
                    <a:pt x="95072" y="42545"/>
                  </a:lnTo>
                  <a:lnTo>
                    <a:pt x="95072" y="62039"/>
                  </a:lnTo>
                  <a:lnTo>
                    <a:pt x="97536" y="69761"/>
                  </a:lnTo>
                  <a:lnTo>
                    <a:pt x="107403" y="81153"/>
                  </a:lnTo>
                  <a:lnTo>
                    <a:pt x="114084" y="83997"/>
                  </a:lnTo>
                  <a:lnTo>
                    <a:pt x="130987" y="83997"/>
                  </a:lnTo>
                  <a:lnTo>
                    <a:pt x="137668" y="81153"/>
                  </a:lnTo>
                  <a:lnTo>
                    <a:pt x="142367" y="75730"/>
                  </a:lnTo>
                  <a:lnTo>
                    <a:pt x="147535" y="69761"/>
                  </a:lnTo>
                  <a:lnTo>
                    <a:pt x="149999" y="62039"/>
                  </a:lnTo>
                  <a:lnTo>
                    <a:pt x="149999" y="42545"/>
                  </a:lnTo>
                  <a:close/>
                </a:path>
                <a:path w="305434" h="207010">
                  <a:moveTo>
                    <a:pt x="174104" y="143243"/>
                  </a:moveTo>
                  <a:lnTo>
                    <a:pt x="172199" y="135826"/>
                  </a:lnTo>
                  <a:lnTo>
                    <a:pt x="168706" y="131025"/>
                  </a:lnTo>
                  <a:lnTo>
                    <a:pt x="164604" y="125374"/>
                  </a:lnTo>
                  <a:lnTo>
                    <a:pt x="163601" y="124891"/>
                  </a:lnTo>
                  <a:lnTo>
                    <a:pt x="163601" y="136652"/>
                  </a:lnTo>
                  <a:lnTo>
                    <a:pt x="163601" y="147929"/>
                  </a:lnTo>
                  <a:lnTo>
                    <a:pt x="138214" y="147929"/>
                  </a:lnTo>
                  <a:lnTo>
                    <a:pt x="139128" y="136652"/>
                  </a:lnTo>
                  <a:lnTo>
                    <a:pt x="143598" y="131025"/>
                  </a:lnTo>
                  <a:lnTo>
                    <a:pt x="159613" y="131025"/>
                  </a:lnTo>
                  <a:lnTo>
                    <a:pt x="163601" y="136652"/>
                  </a:lnTo>
                  <a:lnTo>
                    <a:pt x="163601" y="124891"/>
                  </a:lnTo>
                  <a:lnTo>
                    <a:pt x="159219" y="122758"/>
                  </a:lnTo>
                  <a:lnTo>
                    <a:pt x="144907" y="122758"/>
                  </a:lnTo>
                  <a:lnTo>
                    <a:pt x="138874" y="125691"/>
                  </a:lnTo>
                  <a:lnTo>
                    <a:pt x="129438" y="137439"/>
                  </a:lnTo>
                  <a:lnTo>
                    <a:pt x="127076" y="144970"/>
                  </a:lnTo>
                  <a:lnTo>
                    <a:pt x="127076" y="163601"/>
                  </a:lnTo>
                  <a:lnTo>
                    <a:pt x="129743" y="171284"/>
                  </a:lnTo>
                  <a:lnTo>
                    <a:pt x="140423" y="183134"/>
                  </a:lnTo>
                  <a:lnTo>
                    <a:pt x="147345" y="186105"/>
                  </a:lnTo>
                  <a:lnTo>
                    <a:pt x="160845" y="186105"/>
                  </a:lnTo>
                  <a:lnTo>
                    <a:pt x="166839" y="184988"/>
                  </a:lnTo>
                  <a:lnTo>
                    <a:pt x="173837" y="182753"/>
                  </a:lnTo>
                  <a:lnTo>
                    <a:pt x="173837" y="177736"/>
                  </a:lnTo>
                  <a:lnTo>
                    <a:pt x="173837" y="173990"/>
                  </a:lnTo>
                  <a:lnTo>
                    <a:pt x="167513" y="176491"/>
                  </a:lnTo>
                  <a:lnTo>
                    <a:pt x="162179" y="177736"/>
                  </a:lnTo>
                  <a:lnTo>
                    <a:pt x="157822" y="177736"/>
                  </a:lnTo>
                  <a:lnTo>
                    <a:pt x="149885" y="176390"/>
                  </a:lnTo>
                  <a:lnTo>
                    <a:pt x="143891" y="172351"/>
                  </a:lnTo>
                  <a:lnTo>
                    <a:pt x="139839" y="165620"/>
                  </a:lnTo>
                  <a:lnTo>
                    <a:pt x="137731" y="156184"/>
                  </a:lnTo>
                  <a:lnTo>
                    <a:pt x="174053" y="156184"/>
                  </a:lnTo>
                  <a:lnTo>
                    <a:pt x="174104" y="147929"/>
                  </a:lnTo>
                  <a:lnTo>
                    <a:pt x="174104" y="143243"/>
                  </a:lnTo>
                  <a:close/>
                </a:path>
                <a:path w="305434" h="207010">
                  <a:moveTo>
                    <a:pt x="192620" y="21996"/>
                  </a:moveTo>
                  <a:lnTo>
                    <a:pt x="177558" y="21996"/>
                  </a:lnTo>
                  <a:lnTo>
                    <a:pt x="177558" y="9931"/>
                  </a:lnTo>
                  <a:lnTo>
                    <a:pt x="167106" y="10998"/>
                  </a:lnTo>
                  <a:lnTo>
                    <a:pt x="167106" y="21996"/>
                  </a:lnTo>
                  <a:lnTo>
                    <a:pt x="159905" y="21996"/>
                  </a:lnTo>
                  <a:lnTo>
                    <a:pt x="159905" y="30251"/>
                  </a:lnTo>
                  <a:lnTo>
                    <a:pt x="167106" y="30251"/>
                  </a:lnTo>
                  <a:lnTo>
                    <a:pt x="167182" y="71767"/>
                  </a:lnTo>
                  <a:lnTo>
                    <a:pt x="168592" y="75996"/>
                  </a:lnTo>
                  <a:lnTo>
                    <a:pt x="174536" y="82397"/>
                  </a:lnTo>
                  <a:lnTo>
                    <a:pt x="178676" y="83997"/>
                  </a:lnTo>
                  <a:lnTo>
                    <a:pt x="186347" y="83997"/>
                  </a:lnTo>
                  <a:lnTo>
                    <a:pt x="189128" y="83527"/>
                  </a:lnTo>
                  <a:lnTo>
                    <a:pt x="192354" y="82600"/>
                  </a:lnTo>
                  <a:lnTo>
                    <a:pt x="192354" y="75730"/>
                  </a:lnTo>
                  <a:lnTo>
                    <a:pt x="192354" y="75006"/>
                  </a:lnTo>
                  <a:lnTo>
                    <a:pt x="190373" y="75488"/>
                  </a:lnTo>
                  <a:lnTo>
                    <a:pt x="188696" y="75730"/>
                  </a:lnTo>
                  <a:lnTo>
                    <a:pt x="180809" y="75730"/>
                  </a:lnTo>
                  <a:lnTo>
                    <a:pt x="177558" y="71767"/>
                  </a:lnTo>
                  <a:lnTo>
                    <a:pt x="177558" y="30251"/>
                  </a:lnTo>
                  <a:lnTo>
                    <a:pt x="192620" y="30251"/>
                  </a:lnTo>
                  <a:lnTo>
                    <a:pt x="192620" y="21996"/>
                  </a:lnTo>
                  <a:close/>
                </a:path>
                <a:path w="305434" h="207010">
                  <a:moveTo>
                    <a:pt x="235064" y="143243"/>
                  </a:moveTo>
                  <a:lnTo>
                    <a:pt x="233159" y="135826"/>
                  </a:lnTo>
                  <a:lnTo>
                    <a:pt x="229666" y="131025"/>
                  </a:lnTo>
                  <a:lnTo>
                    <a:pt x="225564" y="125374"/>
                  </a:lnTo>
                  <a:lnTo>
                    <a:pt x="224561" y="124891"/>
                  </a:lnTo>
                  <a:lnTo>
                    <a:pt x="224561" y="136652"/>
                  </a:lnTo>
                  <a:lnTo>
                    <a:pt x="224561" y="147929"/>
                  </a:lnTo>
                  <a:lnTo>
                    <a:pt x="199174" y="147929"/>
                  </a:lnTo>
                  <a:lnTo>
                    <a:pt x="200088" y="136652"/>
                  </a:lnTo>
                  <a:lnTo>
                    <a:pt x="204558" y="131025"/>
                  </a:lnTo>
                  <a:lnTo>
                    <a:pt x="220573" y="131025"/>
                  </a:lnTo>
                  <a:lnTo>
                    <a:pt x="224561" y="136652"/>
                  </a:lnTo>
                  <a:lnTo>
                    <a:pt x="224561" y="124891"/>
                  </a:lnTo>
                  <a:lnTo>
                    <a:pt x="220179" y="122758"/>
                  </a:lnTo>
                  <a:lnTo>
                    <a:pt x="205867" y="122758"/>
                  </a:lnTo>
                  <a:lnTo>
                    <a:pt x="199834" y="125691"/>
                  </a:lnTo>
                  <a:lnTo>
                    <a:pt x="190398" y="137439"/>
                  </a:lnTo>
                  <a:lnTo>
                    <a:pt x="188036" y="144970"/>
                  </a:lnTo>
                  <a:lnTo>
                    <a:pt x="188036" y="163601"/>
                  </a:lnTo>
                  <a:lnTo>
                    <a:pt x="190703" y="171284"/>
                  </a:lnTo>
                  <a:lnTo>
                    <a:pt x="201383" y="183134"/>
                  </a:lnTo>
                  <a:lnTo>
                    <a:pt x="208305" y="186105"/>
                  </a:lnTo>
                  <a:lnTo>
                    <a:pt x="221805" y="186105"/>
                  </a:lnTo>
                  <a:lnTo>
                    <a:pt x="227799" y="184988"/>
                  </a:lnTo>
                  <a:lnTo>
                    <a:pt x="234797" y="182753"/>
                  </a:lnTo>
                  <a:lnTo>
                    <a:pt x="234797" y="177736"/>
                  </a:lnTo>
                  <a:lnTo>
                    <a:pt x="234797" y="173990"/>
                  </a:lnTo>
                  <a:lnTo>
                    <a:pt x="228473" y="176491"/>
                  </a:lnTo>
                  <a:lnTo>
                    <a:pt x="223139" y="177736"/>
                  </a:lnTo>
                  <a:lnTo>
                    <a:pt x="218782" y="177736"/>
                  </a:lnTo>
                  <a:lnTo>
                    <a:pt x="210845" y="176390"/>
                  </a:lnTo>
                  <a:lnTo>
                    <a:pt x="204851" y="172351"/>
                  </a:lnTo>
                  <a:lnTo>
                    <a:pt x="200799" y="165620"/>
                  </a:lnTo>
                  <a:lnTo>
                    <a:pt x="198691" y="156184"/>
                  </a:lnTo>
                  <a:lnTo>
                    <a:pt x="235013" y="156184"/>
                  </a:lnTo>
                  <a:lnTo>
                    <a:pt x="235064" y="147929"/>
                  </a:lnTo>
                  <a:lnTo>
                    <a:pt x="235064" y="143243"/>
                  </a:lnTo>
                  <a:close/>
                </a:path>
                <a:path w="305434" h="207010">
                  <a:moveTo>
                    <a:pt x="256679" y="42545"/>
                  </a:moveTo>
                  <a:lnTo>
                    <a:pt x="254215" y="34836"/>
                  </a:lnTo>
                  <a:lnTo>
                    <a:pt x="249059" y="28905"/>
                  </a:lnTo>
                  <a:lnTo>
                    <a:pt x="245541" y="24866"/>
                  </a:lnTo>
                  <a:lnTo>
                    <a:pt x="245541" y="44856"/>
                  </a:lnTo>
                  <a:lnTo>
                    <a:pt x="245541" y="59740"/>
                  </a:lnTo>
                  <a:lnTo>
                    <a:pt x="244119" y="65506"/>
                  </a:lnTo>
                  <a:lnTo>
                    <a:pt x="238404" y="73685"/>
                  </a:lnTo>
                  <a:lnTo>
                    <a:pt x="234378" y="75730"/>
                  </a:lnTo>
                  <a:lnTo>
                    <a:pt x="224002" y="75730"/>
                  </a:lnTo>
                  <a:lnTo>
                    <a:pt x="219989" y="73685"/>
                  </a:lnTo>
                  <a:lnTo>
                    <a:pt x="214312" y="65506"/>
                  </a:lnTo>
                  <a:lnTo>
                    <a:pt x="212890" y="59740"/>
                  </a:lnTo>
                  <a:lnTo>
                    <a:pt x="212890" y="44856"/>
                  </a:lnTo>
                  <a:lnTo>
                    <a:pt x="214312" y="39090"/>
                  </a:lnTo>
                  <a:lnTo>
                    <a:pt x="219989" y="30949"/>
                  </a:lnTo>
                  <a:lnTo>
                    <a:pt x="224002" y="28905"/>
                  </a:lnTo>
                  <a:lnTo>
                    <a:pt x="234378" y="28905"/>
                  </a:lnTo>
                  <a:lnTo>
                    <a:pt x="238404" y="30949"/>
                  </a:lnTo>
                  <a:lnTo>
                    <a:pt x="244119" y="39090"/>
                  </a:lnTo>
                  <a:lnTo>
                    <a:pt x="245541" y="44856"/>
                  </a:lnTo>
                  <a:lnTo>
                    <a:pt x="245541" y="24866"/>
                  </a:lnTo>
                  <a:lnTo>
                    <a:pt x="244348" y="23482"/>
                  </a:lnTo>
                  <a:lnTo>
                    <a:pt x="237667" y="20650"/>
                  </a:lnTo>
                  <a:lnTo>
                    <a:pt x="220764" y="20650"/>
                  </a:lnTo>
                  <a:lnTo>
                    <a:pt x="214083" y="23482"/>
                  </a:lnTo>
                  <a:lnTo>
                    <a:pt x="204216" y="34836"/>
                  </a:lnTo>
                  <a:lnTo>
                    <a:pt x="201752" y="42545"/>
                  </a:lnTo>
                  <a:lnTo>
                    <a:pt x="201752" y="62039"/>
                  </a:lnTo>
                  <a:lnTo>
                    <a:pt x="204216" y="69761"/>
                  </a:lnTo>
                  <a:lnTo>
                    <a:pt x="214083" y="81153"/>
                  </a:lnTo>
                  <a:lnTo>
                    <a:pt x="220764" y="83997"/>
                  </a:lnTo>
                  <a:lnTo>
                    <a:pt x="237667" y="83997"/>
                  </a:lnTo>
                  <a:lnTo>
                    <a:pt x="244348" y="81153"/>
                  </a:lnTo>
                  <a:lnTo>
                    <a:pt x="249047" y="75730"/>
                  </a:lnTo>
                  <a:lnTo>
                    <a:pt x="254215" y="69761"/>
                  </a:lnTo>
                  <a:lnTo>
                    <a:pt x="256679" y="62039"/>
                  </a:lnTo>
                  <a:lnTo>
                    <a:pt x="256679" y="42545"/>
                  </a:lnTo>
                  <a:close/>
                </a:path>
                <a:path w="305434" h="207010">
                  <a:moveTo>
                    <a:pt x="301002" y="96583"/>
                  </a:moveTo>
                  <a:lnTo>
                    <a:pt x="290563" y="96583"/>
                  </a:lnTo>
                  <a:lnTo>
                    <a:pt x="290563" y="131025"/>
                  </a:lnTo>
                  <a:lnTo>
                    <a:pt x="290563" y="138557"/>
                  </a:lnTo>
                  <a:lnTo>
                    <a:pt x="290563" y="166458"/>
                  </a:lnTo>
                  <a:lnTo>
                    <a:pt x="285000" y="173113"/>
                  </a:lnTo>
                  <a:lnTo>
                    <a:pt x="279323" y="176453"/>
                  </a:lnTo>
                  <a:lnTo>
                    <a:pt x="264591" y="176453"/>
                  </a:lnTo>
                  <a:lnTo>
                    <a:pt x="260134" y="169367"/>
                  </a:lnTo>
                  <a:lnTo>
                    <a:pt x="260134" y="147485"/>
                  </a:lnTo>
                  <a:lnTo>
                    <a:pt x="261442" y="141528"/>
                  </a:lnTo>
                  <a:lnTo>
                    <a:pt x="266674" y="133121"/>
                  </a:lnTo>
                  <a:lnTo>
                    <a:pt x="270383" y="131025"/>
                  </a:lnTo>
                  <a:lnTo>
                    <a:pt x="280009" y="131025"/>
                  </a:lnTo>
                  <a:lnTo>
                    <a:pt x="285140" y="133527"/>
                  </a:lnTo>
                  <a:lnTo>
                    <a:pt x="290563" y="138557"/>
                  </a:lnTo>
                  <a:lnTo>
                    <a:pt x="290563" y="131025"/>
                  </a:lnTo>
                  <a:lnTo>
                    <a:pt x="286067" y="125514"/>
                  </a:lnTo>
                  <a:lnTo>
                    <a:pt x="280403" y="122758"/>
                  </a:lnTo>
                  <a:lnTo>
                    <a:pt x="266217" y="122758"/>
                  </a:lnTo>
                  <a:lnTo>
                    <a:pt x="260273" y="125831"/>
                  </a:lnTo>
                  <a:lnTo>
                    <a:pt x="251256" y="138112"/>
                  </a:lnTo>
                  <a:lnTo>
                    <a:pt x="248996" y="146215"/>
                  </a:lnTo>
                  <a:lnTo>
                    <a:pt x="248996" y="165531"/>
                  </a:lnTo>
                  <a:lnTo>
                    <a:pt x="250990" y="172808"/>
                  </a:lnTo>
                  <a:lnTo>
                    <a:pt x="258953" y="183438"/>
                  </a:lnTo>
                  <a:lnTo>
                    <a:pt x="264414" y="186105"/>
                  </a:lnTo>
                  <a:lnTo>
                    <a:pt x="279908" y="186105"/>
                  </a:lnTo>
                  <a:lnTo>
                    <a:pt x="286321" y="181838"/>
                  </a:lnTo>
                  <a:lnTo>
                    <a:pt x="289001" y="176453"/>
                  </a:lnTo>
                  <a:lnTo>
                    <a:pt x="290563" y="173329"/>
                  </a:lnTo>
                  <a:lnTo>
                    <a:pt x="290563" y="184708"/>
                  </a:lnTo>
                  <a:lnTo>
                    <a:pt x="301002" y="184708"/>
                  </a:lnTo>
                  <a:lnTo>
                    <a:pt x="301002" y="173329"/>
                  </a:lnTo>
                  <a:lnTo>
                    <a:pt x="301002" y="96583"/>
                  </a:lnTo>
                  <a:close/>
                </a:path>
                <a:path w="305434" h="207010">
                  <a:moveTo>
                    <a:pt x="305181" y="20929"/>
                  </a:moveTo>
                  <a:lnTo>
                    <a:pt x="304012" y="20739"/>
                  </a:lnTo>
                  <a:lnTo>
                    <a:pt x="302895" y="20650"/>
                  </a:lnTo>
                  <a:lnTo>
                    <a:pt x="293954" y="20650"/>
                  </a:lnTo>
                  <a:lnTo>
                    <a:pt x="287947" y="24892"/>
                  </a:lnTo>
                  <a:lnTo>
                    <a:pt x="283806" y="33375"/>
                  </a:lnTo>
                  <a:lnTo>
                    <a:pt x="283806" y="21996"/>
                  </a:lnTo>
                  <a:lnTo>
                    <a:pt x="273367" y="21996"/>
                  </a:lnTo>
                  <a:lnTo>
                    <a:pt x="273367" y="82600"/>
                  </a:lnTo>
                  <a:lnTo>
                    <a:pt x="283806" y="82600"/>
                  </a:lnTo>
                  <a:lnTo>
                    <a:pt x="283806" y="42684"/>
                  </a:lnTo>
                  <a:lnTo>
                    <a:pt x="288264" y="34429"/>
                  </a:lnTo>
                  <a:lnTo>
                    <a:pt x="289674" y="33375"/>
                  </a:lnTo>
                  <a:lnTo>
                    <a:pt x="293801" y="30302"/>
                  </a:lnTo>
                  <a:lnTo>
                    <a:pt x="301790" y="30302"/>
                  </a:lnTo>
                  <a:lnTo>
                    <a:pt x="303377" y="30619"/>
                  </a:lnTo>
                  <a:lnTo>
                    <a:pt x="305181" y="31254"/>
                  </a:lnTo>
                  <a:lnTo>
                    <a:pt x="305181" y="30302"/>
                  </a:lnTo>
                  <a:lnTo>
                    <a:pt x="305181" y="20929"/>
                  </a:lnTo>
                  <a:close/>
                </a:path>
              </a:pathLst>
            </a:custGeom>
            <a:solidFill>
              <a:srgbClr val="000000"/>
            </a:solidFill>
          </p:spPr>
          <p:txBody>
            <a:bodyPr wrap="square" lIns="0" tIns="0" rIns="0" bIns="0" rtlCol="0"/>
            <a:lstStyle/>
            <a:p>
              <a:endParaRPr/>
            </a:p>
          </p:txBody>
        </p:sp>
        <p:pic>
          <p:nvPicPr>
            <p:cNvPr id="52" name="object 52"/>
            <p:cNvPicPr/>
            <p:nvPr/>
          </p:nvPicPr>
          <p:blipFill>
            <a:blip r:embed="rId6" cstate="print"/>
            <a:stretch>
              <a:fillRect/>
            </a:stretch>
          </p:blipFill>
          <p:spPr>
            <a:xfrm>
              <a:off x="4885076" y="5413514"/>
              <a:ext cx="879915" cy="110172"/>
            </a:xfrm>
            <a:prstGeom prst="rect">
              <a:avLst/>
            </a:prstGeom>
          </p:spPr>
        </p:pic>
        <p:sp>
          <p:nvSpPr>
            <p:cNvPr id="53" name="object 53"/>
            <p:cNvSpPr/>
            <p:nvPr/>
          </p:nvSpPr>
          <p:spPr>
            <a:xfrm>
              <a:off x="5369156" y="6224492"/>
              <a:ext cx="54610" cy="79375"/>
            </a:xfrm>
            <a:custGeom>
              <a:avLst/>
              <a:gdLst/>
              <a:ahLst/>
              <a:cxnLst/>
              <a:rect l="l" t="t" r="r" b="b"/>
              <a:pathLst>
                <a:path w="54610" h="79375">
                  <a:moveTo>
                    <a:pt x="31850" y="0"/>
                  </a:moveTo>
                  <a:lnTo>
                    <a:pt x="22185" y="0"/>
                  </a:lnTo>
                  <a:lnTo>
                    <a:pt x="17651" y="1524"/>
                  </a:lnTo>
                  <a:lnTo>
                    <a:pt x="0" y="46964"/>
                  </a:lnTo>
                  <a:lnTo>
                    <a:pt x="798" y="52247"/>
                  </a:lnTo>
                  <a:lnTo>
                    <a:pt x="22934" y="78816"/>
                  </a:lnTo>
                  <a:lnTo>
                    <a:pt x="30529" y="78816"/>
                  </a:lnTo>
                  <a:lnTo>
                    <a:pt x="33818" y="78054"/>
                  </a:lnTo>
                  <a:lnTo>
                    <a:pt x="39838" y="75044"/>
                  </a:lnTo>
                  <a:lnTo>
                    <a:pt x="40244" y="74739"/>
                  </a:lnTo>
                  <a:lnTo>
                    <a:pt x="25271" y="74739"/>
                  </a:lnTo>
                  <a:lnTo>
                    <a:pt x="23734" y="74295"/>
                  </a:lnTo>
                  <a:lnTo>
                    <a:pt x="21423" y="72504"/>
                  </a:lnTo>
                  <a:lnTo>
                    <a:pt x="20534" y="70739"/>
                  </a:lnTo>
                  <a:lnTo>
                    <a:pt x="19115" y="64579"/>
                  </a:lnTo>
                  <a:lnTo>
                    <a:pt x="18718" y="57937"/>
                  </a:lnTo>
                  <a:lnTo>
                    <a:pt x="18837" y="26047"/>
                  </a:lnTo>
                  <a:lnTo>
                    <a:pt x="25017" y="3860"/>
                  </a:lnTo>
                  <a:lnTo>
                    <a:pt x="39742" y="3860"/>
                  </a:lnTo>
                  <a:lnTo>
                    <a:pt x="36409" y="1498"/>
                  </a:lnTo>
                  <a:lnTo>
                    <a:pt x="31850" y="0"/>
                  </a:lnTo>
                  <a:close/>
                </a:path>
                <a:path w="54610" h="79375">
                  <a:moveTo>
                    <a:pt x="39742" y="3860"/>
                  </a:moveTo>
                  <a:lnTo>
                    <a:pt x="29107" y="3860"/>
                  </a:lnTo>
                  <a:lnTo>
                    <a:pt x="30783" y="4457"/>
                  </a:lnTo>
                  <a:lnTo>
                    <a:pt x="33386" y="7467"/>
                  </a:lnTo>
                  <a:lnTo>
                    <a:pt x="34377" y="10960"/>
                  </a:lnTo>
                  <a:lnTo>
                    <a:pt x="34949" y="18326"/>
                  </a:lnTo>
                  <a:lnTo>
                    <a:pt x="34963" y="46367"/>
                  </a:lnTo>
                  <a:lnTo>
                    <a:pt x="34783" y="63296"/>
                  </a:lnTo>
                  <a:lnTo>
                    <a:pt x="29234" y="74739"/>
                  </a:lnTo>
                  <a:lnTo>
                    <a:pt x="40244" y="74739"/>
                  </a:lnTo>
                  <a:lnTo>
                    <a:pt x="42543" y="73012"/>
                  </a:lnTo>
                  <a:lnTo>
                    <a:pt x="47293" y="67868"/>
                  </a:lnTo>
                  <a:lnTo>
                    <a:pt x="49173" y="64579"/>
                  </a:lnTo>
                  <a:lnTo>
                    <a:pt x="50582" y="60566"/>
                  </a:lnTo>
                  <a:lnTo>
                    <a:pt x="52932" y="54013"/>
                  </a:lnTo>
                  <a:lnTo>
                    <a:pt x="54113" y="46964"/>
                  </a:lnTo>
                  <a:lnTo>
                    <a:pt x="54113" y="31153"/>
                  </a:lnTo>
                  <a:lnTo>
                    <a:pt x="52729" y="23533"/>
                  </a:lnTo>
                  <a:lnTo>
                    <a:pt x="49960" y="16586"/>
                  </a:lnTo>
                  <a:lnTo>
                    <a:pt x="47979" y="11518"/>
                  </a:lnTo>
                  <a:lnTo>
                    <a:pt x="44831" y="7467"/>
                  </a:lnTo>
                  <a:lnTo>
                    <a:pt x="39742" y="3860"/>
                  </a:lnTo>
                  <a:close/>
                </a:path>
              </a:pathLst>
            </a:custGeom>
            <a:solidFill>
              <a:srgbClr val="000000"/>
            </a:solidFill>
          </p:spPr>
          <p:txBody>
            <a:bodyPr wrap="square" lIns="0" tIns="0" rIns="0" bIns="0" rtlCol="0"/>
            <a:lstStyle/>
            <a:p>
              <a:endParaRPr/>
            </a:p>
          </p:txBody>
        </p:sp>
      </p:grpSp>
      <p:sp>
        <p:nvSpPr>
          <p:cNvPr id="54" name="object 54"/>
          <p:cNvSpPr txBox="1"/>
          <p:nvPr/>
        </p:nvSpPr>
        <p:spPr>
          <a:xfrm>
            <a:off x="5609845" y="5301489"/>
            <a:ext cx="1417320" cy="151323"/>
          </a:xfrm>
          <a:prstGeom prst="rect">
            <a:avLst/>
          </a:prstGeom>
        </p:spPr>
        <p:txBody>
          <a:bodyPr vert="horz" wrap="square" lIns="0" tIns="12700" rIns="0" bIns="0" rtlCol="0">
            <a:spAutoFit/>
          </a:bodyPr>
          <a:lstStyle/>
          <a:p>
            <a:pPr marL="12700">
              <a:spcBef>
                <a:spcPts val="100"/>
              </a:spcBef>
            </a:pPr>
            <a:r>
              <a:rPr sz="900" spc="-10" dirty="0">
                <a:latin typeface="Lucida Sans Unicode"/>
                <a:cs typeface="Lucida Sans Unicode"/>
              </a:rPr>
              <a:t>T</a:t>
            </a:r>
            <a:r>
              <a:rPr sz="900" dirty="0">
                <a:latin typeface="Lucida Sans Unicode"/>
                <a:cs typeface="Lucida Sans Unicode"/>
              </a:rPr>
              <a:t>A</a:t>
            </a:r>
            <a:r>
              <a:rPr sz="900" spc="100" dirty="0">
                <a:latin typeface="Lucida Sans Unicode"/>
                <a:cs typeface="Lucida Sans Unicode"/>
              </a:rPr>
              <a:t>P</a:t>
            </a:r>
            <a:r>
              <a:rPr sz="900" spc="-5" dirty="0">
                <a:latin typeface="Lucida Sans Unicode"/>
                <a:cs typeface="Lucida Sans Unicode"/>
              </a:rPr>
              <a:t>s</a:t>
            </a:r>
            <a:r>
              <a:rPr sz="900" dirty="0">
                <a:latin typeface="Lucida Sans Unicode"/>
                <a:cs typeface="Lucida Sans Unicode"/>
              </a:rPr>
              <a:t>ele</a:t>
            </a:r>
            <a:r>
              <a:rPr sz="900" spc="-5" dirty="0">
                <a:latin typeface="Lucida Sans Unicode"/>
                <a:cs typeface="Lucida Sans Unicode"/>
              </a:rPr>
              <a:t>ct</a:t>
            </a:r>
            <a:r>
              <a:rPr sz="900" dirty="0">
                <a:latin typeface="Lucida Sans Unicode"/>
                <a:cs typeface="Lucida Sans Unicode"/>
              </a:rPr>
              <a:t>ed</a:t>
            </a:r>
            <a:r>
              <a:rPr sz="900" spc="-195" dirty="0">
                <a:latin typeface="Lucida Sans Unicode"/>
                <a:cs typeface="Lucida Sans Unicode"/>
              </a:rPr>
              <a:t> </a:t>
            </a:r>
            <a:r>
              <a:rPr sz="900" dirty="0">
                <a:latin typeface="Lucida Sans Unicode"/>
                <a:cs typeface="Lucida Sans Unicode"/>
              </a:rPr>
              <a:t>in</a:t>
            </a:r>
            <a:r>
              <a:rPr sz="900" spc="-185" dirty="0">
                <a:latin typeface="Lucida Sans Unicode"/>
                <a:cs typeface="Lucida Sans Unicode"/>
              </a:rPr>
              <a:t> </a:t>
            </a:r>
            <a:r>
              <a:rPr sz="900" spc="-5" dirty="0">
                <a:latin typeface="Lucida Sans Unicode"/>
                <a:cs typeface="Lucida Sans Unicode"/>
              </a:rPr>
              <a:t>t</a:t>
            </a:r>
            <a:r>
              <a:rPr sz="900" spc="5" dirty="0">
                <a:latin typeface="Lucida Sans Unicode"/>
                <a:cs typeface="Lucida Sans Unicode"/>
              </a:rPr>
              <a:t>h</a:t>
            </a:r>
            <a:r>
              <a:rPr sz="900" dirty="0">
                <a:latin typeface="Lucida Sans Unicode"/>
                <a:cs typeface="Lucida Sans Unicode"/>
              </a:rPr>
              <a:t>e</a:t>
            </a:r>
            <a:r>
              <a:rPr sz="900" spc="-190" dirty="0">
                <a:latin typeface="Lucida Sans Unicode"/>
                <a:cs typeface="Lucida Sans Unicode"/>
              </a:rPr>
              <a:t> </a:t>
            </a:r>
            <a:r>
              <a:rPr sz="900" dirty="0">
                <a:latin typeface="Lucida Sans Unicode"/>
                <a:cs typeface="Lucida Sans Unicode"/>
              </a:rPr>
              <a:t>j</a:t>
            </a:r>
            <a:r>
              <a:rPr sz="900" spc="-5" dirty="0">
                <a:latin typeface="Lucida Sans Unicode"/>
                <a:cs typeface="Lucida Sans Unicode"/>
              </a:rPr>
              <a:t>o</a:t>
            </a:r>
            <a:r>
              <a:rPr sz="900" dirty="0">
                <a:latin typeface="Lucida Sans Unicode"/>
                <a:cs typeface="Lucida Sans Unicode"/>
              </a:rPr>
              <a:t>b</a:t>
            </a:r>
            <a:r>
              <a:rPr sz="900" spc="-180" dirty="0">
                <a:latin typeface="Lucida Sans Unicode"/>
                <a:cs typeface="Lucida Sans Unicode"/>
              </a:rPr>
              <a:t> </a:t>
            </a:r>
            <a:r>
              <a:rPr sz="900" spc="-5" dirty="0">
                <a:latin typeface="Lucida Sans Unicode"/>
                <a:cs typeface="Lucida Sans Unicode"/>
              </a:rPr>
              <a:t>s</a:t>
            </a:r>
            <a:r>
              <a:rPr sz="900" dirty="0">
                <a:latin typeface="Lucida Sans Unicode"/>
                <a:cs typeface="Lucida Sans Unicode"/>
              </a:rPr>
              <a:t>i</a:t>
            </a:r>
            <a:r>
              <a:rPr sz="900" spc="-5" dirty="0">
                <a:latin typeface="Lucida Sans Unicode"/>
                <a:cs typeface="Lucida Sans Unicode"/>
              </a:rPr>
              <a:t>t</a:t>
            </a:r>
            <a:r>
              <a:rPr sz="900" dirty="0">
                <a:latin typeface="Lucida Sans Unicode"/>
                <a:cs typeface="Lucida Sans Unicode"/>
              </a:rPr>
              <a:t>e</a:t>
            </a:r>
            <a:endParaRPr sz="900">
              <a:latin typeface="Lucida Sans Unicode"/>
              <a:cs typeface="Lucida Sans Unicode"/>
            </a:endParaRPr>
          </a:p>
        </p:txBody>
      </p:sp>
      <p:sp>
        <p:nvSpPr>
          <p:cNvPr id="56" name="object 56"/>
          <p:cNvSpPr txBox="1">
            <a:spLocks noGrp="1"/>
          </p:cNvSpPr>
          <p:nvPr>
            <p:ph type="ftr" sz="quarter" idx="5"/>
          </p:nvPr>
        </p:nvSpPr>
        <p:spPr>
          <a:xfrm>
            <a:off x="554394" y="10654045"/>
            <a:ext cx="9871461" cy="128240"/>
          </a:xfrm>
          <a:prstGeom prst="rect">
            <a:avLst/>
          </a:prstGeom>
        </p:spPr>
        <p:txBody>
          <a:bodyPr vert="horz" wrap="square" lIns="0" tIns="0" rIns="0" bIns="0" rtlCol="0">
            <a:spAutoFit/>
          </a:bodyPr>
          <a:lstStyle/>
          <a:p>
            <a:pPr marL="12700">
              <a:lnSpc>
                <a:spcPts val="955"/>
              </a:lnSpc>
            </a:pPr>
            <a:r>
              <a:rPr spc="-5" dirty="0"/>
              <a:t>Manufacturer</a:t>
            </a:r>
            <a:r>
              <a:rPr spc="10" dirty="0"/>
              <a:t> </a:t>
            </a:r>
            <a:r>
              <a:rPr spc="-5" dirty="0"/>
              <a:t>reserves</a:t>
            </a:r>
            <a:r>
              <a:rPr spc="10" dirty="0"/>
              <a:t> </a:t>
            </a:r>
            <a:r>
              <a:rPr dirty="0"/>
              <a:t>the</a:t>
            </a:r>
            <a:r>
              <a:rPr spc="10" dirty="0"/>
              <a:t> </a:t>
            </a:r>
            <a:r>
              <a:rPr dirty="0"/>
              <a:t>right</a:t>
            </a:r>
            <a:r>
              <a:rPr spc="15" dirty="0"/>
              <a:t> </a:t>
            </a:r>
            <a:r>
              <a:rPr spc="-5" dirty="0"/>
              <a:t>to</a:t>
            </a:r>
            <a:r>
              <a:rPr spc="5" dirty="0"/>
              <a:t> </a:t>
            </a:r>
            <a:r>
              <a:rPr spc="-5" dirty="0"/>
              <a:t>change</a:t>
            </a:r>
            <a:r>
              <a:rPr spc="10" dirty="0"/>
              <a:t> </a:t>
            </a:r>
            <a:r>
              <a:rPr spc="-5" dirty="0"/>
              <a:t>specifications</a:t>
            </a:r>
            <a:r>
              <a:rPr spc="15" dirty="0"/>
              <a:t> </a:t>
            </a:r>
            <a:r>
              <a:rPr spc="-5" dirty="0"/>
              <a:t>or</a:t>
            </a:r>
            <a:r>
              <a:rPr spc="10" dirty="0"/>
              <a:t> </a:t>
            </a:r>
            <a:r>
              <a:rPr spc="-5" dirty="0"/>
              <a:t>designs without</a:t>
            </a:r>
            <a:r>
              <a:rPr spc="15" dirty="0"/>
              <a:t> </a:t>
            </a:r>
            <a:r>
              <a:rPr spc="-5" dirty="0"/>
              <a:t>notice.</a:t>
            </a:r>
          </a:p>
        </p:txBody>
      </p:sp>
      <p:sp>
        <p:nvSpPr>
          <p:cNvPr id="57" name="object 57"/>
          <p:cNvSpPr txBox="1">
            <a:spLocks noGrp="1"/>
          </p:cNvSpPr>
          <p:nvPr>
            <p:ph type="dt" sz="half" idx="6"/>
          </p:nvPr>
        </p:nvSpPr>
        <p:spPr>
          <a:xfrm>
            <a:off x="16059043" y="10635756"/>
            <a:ext cx="1028886" cy="128240"/>
          </a:xfrm>
          <a:prstGeom prst="rect">
            <a:avLst/>
          </a:prstGeom>
        </p:spPr>
        <p:txBody>
          <a:bodyPr vert="horz" wrap="square" lIns="0" tIns="0" rIns="0" bIns="0" rtlCol="0">
            <a:spAutoFit/>
          </a:bodyPr>
          <a:lstStyle/>
          <a:p>
            <a:pPr marL="12700">
              <a:lnSpc>
                <a:spcPts val="955"/>
              </a:lnSpc>
            </a:pPr>
            <a:r>
              <a:rPr dirty="0"/>
              <a:t>10</a:t>
            </a:r>
            <a:r>
              <a:rPr spc="-5" dirty="0"/>
              <a:t>.</a:t>
            </a:r>
            <a:r>
              <a:rPr dirty="0"/>
              <a:t>2019</a:t>
            </a:r>
          </a:p>
        </p:txBody>
      </p:sp>
      <p:sp>
        <p:nvSpPr>
          <p:cNvPr id="55" name="object 55"/>
          <p:cNvSpPr txBox="1"/>
          <p:nvPr/>
        </p:nvSpPr>
        <p:spPr>
          <a:xfrm>
            <a:off x="5108450" y="5901945"/>
            <a:ext cx="417195" cy="151323"/>
          </a:xfrm>
          <a:prstGeom prst="rect">
            <a:avLst/>
          </a:prstGeom>
        </p:spPr>
        <p:txBody>
          <a:bodyPr vert="horz" wrap="square" lIns="0" tIns="12700" rIns="0" bIns="0" rtlCol="0">
            <a:spAutoFit/>
          </a:bodyPr>
          <a:lstStyle/>
          <a:p>
            <a:pPr marL="12700">
              <a:spcBef>
                <a:spcPts val="100"/>
              </a:spcBef>
            </a:pPr>
            <a:r>
              <a:rPr sz="900" b="1" dirty="0">
                <a:latin typeface="Times New Roman"/>
                <a:cs typeface="Times New Roman"/>
              </a:rPr>
              <a:t>T</a:t>
            </a:r>
            <a:r>
              <a:rPr sz="900" b="1" spc="-5" dirty="0">
                <a:latin typeface="Times New Roman"/>
                <a:cs typeface="Times New Roman"/>
              </a:rPr>
              <a:t>A</a:t>
            </a:r>
            <a:r>
              <a:rPr sz="900" b="1" dirty="0">
                <a:latin typeface="Times New Roman"/>
                <a:cs typeface="Times New Roman"/>
              </a:rPr>
              <a:t>P (</a:t>
            </a:r>
            <a:r>
              <a:rPr sz="900" b="1" spc="5" dirty="0">
                <a:latin typeface="Times New Roman"/>
                <a:cs typeface="Times New Roman"/>
              </a:rPr>
              <a:t>1</a:t>
            </a:r>
            <a:r>
              <a:rPr sz="900" b="1" dirty="0">
                <a:latin typeface="Times New Roman"/>
                <a:cs typeface="Times New Roman"/>
              </a:rPr>
              <a:t>)</a:t>
            </a:r>
            <a:endParaRPr sz="900">
              <a:latin typeface="Times New Roman"/>
              <a:cs typeface="Times New Roman"/>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375660" y="-1018642"/>
            <a:ext cx="6445250" cy="1000210"/>
          </a:xfrm>
          <a:prstGeom prst="rect">
            <a:avLst/>
          </a:prstGeom>
        </p:spPr>
        <p:txBody>
          <a:bodyPr vert="horz" wrap="square" lIns="0" tIns="57785" rIns="0" bIns="0" rtlCol="0">
            <a:spAutoFit/>
          </a:bodyPr>
          <a:lstStyle/>
          <a:p>
            <a:pPr marL="32384">
              <a:spcBef>
                <a:spcPts val="455"/>
              </a:spcBef>
              <a:tabLst>
                <a:tab pos="3067608" algn="l"/>
                <a:tab pos="5678663" algn="l"/>
              </a:tabLst>
            </a:pPr>
            <a:r>
              <a:rPr sz="900" dirty="0">
                <a:latin typeface="Calibri Light"/>
                <a:cs typeface="Calibri Light"/>
              </a:rPr>
              <a:t>Air</a:t>
            </a:r>
            <a:r>
              <a:rPr sz="900" spc="10" dirty="0">
                <a:latin typeface="Calibri Light"/>
                <a:cs typeface="Calibri Light"/>
              </a:rPr>
              <a:t> </a:t>
            </a:r>
            <a:r>
              <a:rPr sz="900" spc="-5" dirty="0">
                <a:latin typeface="Calibri Light"/>
                <a:cs typeface="Calibri Light"/>
              </a:rPr>
              <a:t>Handler</a:t>
            </a:r>
            <a:r>
              <a:rPr sz="900" spc="15" dirty="0">
                <a:latin typeface="Calibri Light"/>
                <a:cs typeface="Calibri Light"/>
              </a:rPr>
              <a:t> </a:t>
            </a:r>
            <a:r>
              <a:rPr sz="900" dirty="0">
                <a:latin typeface="Calibri Light"/>
                <a:cs typeface="Calibri Light"/>
              </a:rPr>
              <a:t>Unit</a:t>
            </a:r>
            <a:r>
              <a:rPr sz="900" spc="15" dirty="0">
                <a:latin typeface="Calibri Light"/>
                <a:cs typeface="Calibri Light"/>
              </a:rPr>
              <a:t> </a:t>
            </a:r>
            <a:r>
              <a:rPr sz="900" spc="-5" dirty="0">
                <a:latin typeface="Calibri Light"/>
                <a:cs typeface="Calibri Light"/>
              </a:rPr>
              <a:t>Installation</a:t>
            </a:r>
            <a:r>
              <a:rPr sz="900" spc="15" dirty="0">
                <a:latin typeface="Calibri Light"/>
                <a:cs typeface="Calibri Light"/>
              </a:rPr>
              <a:t> </a:t>
            </a:r>
            <a:r>
              <a:rPr sz="900" spc="-5" dirty="0">
                <a:latin typeface="Calibri Light"/>
                <a:cs typeface="Calibri Light"/>
              </a:rPr>
              <a:t>Instruction	18/20	</a:t>
            </a:r>
            <a:r>
              <a:rPr sz="1350" spc="-7" baseline="3086" dirty="0">
                <a:latin typeface="Calibri Light"/>
                <a:cs typeface="Calibri Light"/>
                <a:hlinkClick r:id="rId2"/>
              </a:rPr>
              <a:t>www.ecoer.com</a:t>
            </a:r>
            <a:endParaRPr sz="1350" baseline="3086">
              <a:latin typeface="Calibri Light"/>
              <a:cs typeface="Calibri Light"/>
            </a:endParaRPr>
          </a:p>
          <a:p>
            <a:pPr marL="12700">
              <a:spcBef>
                <a:spcPts val="795"/>
              </a:spcBef>
            </a:pPr>
            <a:r>
              <a:rPr sz="2000" b="1" dirty="0">
                <a:latin typeface="Cambria"/>
                <a:cs typeface="Cambria"/>
              </a:rPr>
              <a:t>6.</a:t>
            </a:r>
            <a:r>
              <a:rPr sz="2000" b="1" spc="-65" dirty="0">
                <a:latin typeface="Cambria"/>
                <a:cs typeface="Cambria"/>
              </a:rPr>
              <a:t> </a:t>
            </a:r>
            <a:r>
              <a:rPr sz="2000" b="1" spc="-5" dirty="0">
                <a:latin typeface="Cambria"/>
                <a:cs typeface="Cambria"/>
              </a:rPr>
              <a:t>Ductwork</a:t>
            </a:r>
            <a:endParaRPr sz="2000">
              <a:latin typeface="Cambria"/>
              <a:cs typeface="Cambria"/>
            </a:endParaRPr>
          </a:p>
          <a:p>
            <a:pPr marL="36829" marR="100328">
              <a:lnSpc>
                <a:spcPct val="109500"/>
              </a:lnSpc>
              <a:spcBef>
                <a:spcPts val="385"/>
              </a:spcBef>
            </a:pPr>
            <a:r>
              <a:rPr sz="1050" spc="-5" dirty="0">
                <a:latin typeface="Cambria"/>
                <a:cs typeface="Cambria"/>
              </a:rPr>
              <a:t>Field</a:t>
            </a:r>
            <a:r>
              <a:rPr sz="1050" spc="200" dirty="0">
                <a:latin typeface="Cambria"/>
                <a:cs typeface="Cambria"/>
              </a:rPr>
              <a:t> </a:t>
            </a:r>
            <a:r>
              <a:rPr sz="1050" spc="-5" dirty="0">
                <a:latin typeface="Cambria"/>
                <a:cs typeface="Cambria"/>
              </a:rPr>
              <a:t>ductwork</a:t>
            </a:r>
            <a:r>
              <a:rPr sz="1050" spc="200" dirty="0">
                <a:latin typeface="Cambria"/>
                <a:cs typeface="Cambria"/>
              </a:rPr>
              <a:t> </a:t>
            </a:r>
            <a:r>
              <a:rPr sz="1050" spc="-5" dirty="0">
                <a:latin typeface="Cambria"/>
                <a:cs typeface="Cambria"/>
              </a:rPr>
              <a:t>must</a:t>
            </a:r>
            <a:r>
              <a:rPr sz="1050" spc="185" dirty="0">
                <a:latin typeface="Cambria"/>
                <a:cs typeface="Cambria"/>
              </a:rPr>
              <a:t> </a:t>
            </a:r>
            <a:r>
              <a:rPr sz="1050" spc="-5" dirty="0">
                <a:latin typeface="Cambria"/>
                <a:cs typeface="Cambria"/>
              </a:rPr>
              <a:t>comply</a:t>
            </a:r>
            <a:r>
              <a:rPr sz="1050" spc="190" dirty="0">
                <a:latin typeface="Cambria"/>
                <a:cs typeface="Cambria"/>
              </a:rPr>
              <a:t> </a:t>
            </a:r>
            <a:r>
              <a:rPr sz="1050" spc="-5" dirty="0">
                <a:latin typeface="Cambria"/>
                <a:cs typeface="Cambria"/>
              </a:rPr>
              <a:t>with</a:t>
            </a:r>
            <a:r>
              <a:rPr sz="1050" spc="204" dirty="0">
                <a:latin typeface="Cambria"/>
                <a:cs typeface="Cambria"/>
              </a:rPr>
              <a:t> </a:t>
            </a:r>
            <a:r>
              <a:rPr sz="1050" dirty="0">
                <a:latin typeface="Cambria"/>
                <a:cs typeface="Cambria"/>
              </a:rPr>
              <a:t>the</a:t>
            </a:r>
            <a:r>
              <a:rPr sz="1050" spc="185" dirty="0">
                <a:latin typeface="Cambria"/>
                <a:cs typeface="Cambria"/>
              </a:rPr>
              <a:t> </a:t>
            </a:r>
            <a:r>
              <a:rPr sz="1050" spc="-5" dirty="0">
                <a:latin typeface="Cambria"/>
                <a:cs typeface="Cambria"/>
              </a:rPr>
              <a:t>National</a:t>
            </a:r>
            <a:r>
              <a:rPr sz="1050" spc="200" dirty="0">
                <a:latin typeface="Cambria"/>
                <a:cs typeface="Cambria"/>
              </a:rPr>
              <a:t> </a:t>
            </a:r>
            <a:r>
              <a:rPr sz="1050" spc="-5" dirty="0">
                <a:latin typeface="Cambria"/>
                <a:cs typeface="Cambria"/>
              </a:rPr>
              <a:t>Fire</a:t>
            </a:r>
            <a:r>
              <a:rPr sz="1050" spc="185" dirty="0">
                <a:latin typeface="Cambria"/>
                <a:cs typeface="Cambria"/>
              </a:rPr>
              <a:t> </a:t>
            </a:r>
            <a:r>
              <a:rPr sz="1050" spc="-5" dirty="0">
                <a:latin typeface="Cambria"/>
                <a:cs typeface="Cambria"/>
              </a:rPr>
              <a:t>Protection</a:t>
            </a:r>
            <a:r>
              <a:rPr sz="1050" spc="200" dirty="0">
                <a:latin typeface="Cambria"/>
                <a:cs typeface="Cambria"/>
              </a:rPr>
              <a:t> </a:t>
            </a:r>
            <a:r>
              <a:rPr sz="1050" spc="-5" dirty="0">
                <a:latin typeface="Cambria"/>
                <a:cs typeface="Cambria"/>
              </a:rPr>
              <a:t>Association</a:t>
            </a:r>
            <a:r>
              <a:rPr sz="1050" spc="195" dirty="0">
                <a:latin typeface="Cambria"/>
                <a:cs typeface="Cambria"/>
              </a:rPr>
              <a:t> </a:t>
            </a:r>
            <a:r>
              <a:rPr sz="1050" spc="-5" dirty="0">
                <a:latin typeface="Cambria"/>
                <a:cs typeface="Cambria"/>
              </a:rPr>
              <a:t>NFPA</a:t>
            </a:r>
            <a:r>
              <a:rPr sz="1050" spc="200" dirty="0">
                <a:latin typeface="Cambria"/>
                <a:cs typeface="Cambria"/>
              </a:rPr>
              <a:t> </a:t>
            </a:r>
            <a:r>
              <a:rPr sz="1050" spc="-5" dirty="0">
                <a:latin typeface="Cambria"/>
                <a:cs typeface="Cambria"/>
              </a:rPr>
              <a:t>90A,</a:t>
            </a:r>
            <a:r>
              <a:rPr sz="1050" spc="195" dirty="0">
                <a:latin typeface="Cambria"/>
                <a:cs typeface="Cambria"/>
              </a:rPr>
              <a:t> </a:t>
            </a:r>
            <a:r>
              <a:rPr sz="1050" spc="-5" dirty="0">
                <a:latin typeface="Cambria"/>
                <a:cs typeface="Cambria"/>
              </a:rPr>
              <a:t>NFPA</a:t>
            </a:r>
            <a:r>
              <a:rPr sz="1050" spc="190" dirty="0">
                <a:latin typeface="Cambria"/>
                <a:cs typeface="Cambria"/>
              </a:rPr>
              <a:t> </a:t>
            </a:r>
            <a:r>
              <a:rPr sz="1050" dirty="0">
                <a:latin typeface="Cambria"/>
                <a:cs typeface="Cambria"/>
              </a:rPr>
              <a:t>90B</a:t>
            </a:r>
            <a:r>
              <a:rPr sz="1050" spc="200" dirty="0">
                <a:latin typeface="Cambria"/>
                <a:cs typeface="Cambria"/>
              </a:rPr>
              <a:t> </a:t>
            </a:r>
            <a:r>
              <a:rPr sz="1050" spc="-5" dirty="0">
                <a:latin typeface="Cambria"/>
                <a:cs typeface="Cambria"/>
              </a:rPr>
              <a:t>and</a:t>
            </a:r>
            <a:r>
              <a:rPr sz="1050" spc="190" dirty="0">
                <a:latin typeface="Cambria"/>
                <a:cs typeface="Cambria"/>
              </a:rPr>
              <a:t> </a:t>
            </a:r>
            <a:r>
              <a:rPr sz="1050" dirty="0">
                <a:latin typeface="Cambria"/>
                <a:cs typeface="Cambria"/>
              </a:rPr>
              <a:t>any </a:t>
            </a:r>
            <a:r>
              <a:rPr sz="1050" spc="-220" dirty="0">
                <a:latin typeface="Cambria"/>
                <a:cs typeface="Cambria"/>
              </a:rPr>
              <a:t> </a:t>
            </a:r>
            <a:r>
              <a:rPr sz="1050" dirty="0">
                <a:latin typeface="Cambria"/>
                <a:cs typeface="Cambria"/>
              </a:rPr>
              <a:t>applicable</a:t>
            </a:r>
            <a:r>
              <a:rPr sz="1050" spc="-10" dirty="0">
                <a:latin typeface="Cambria"/>
                <a:cs typeface="Cambria"/>
              </a:rPr>
              <a:t> </a:t>
            </a:r>
            <a:r>
              <a:rPr sz="1050" spc="-5" dirty="0">
                <a:latin typeface="Cambria"/>
                <a:cs typeface="Cambria"/>
              </a:rPr>
              <a:t>local ordinance.</a:t>
            </a:r>
            <a:endParaRPr sz="1050">
              <a:latin typeface="Cambria"/>
              <a:cs typeface="Cambria"/>
            </a:endParaRPr>
          </a:p>
        </p:txBody>
      </p:sp>
      <p:sp>
        <p:nvSpPr>
          <p:cNvPr id="3" name="object 3"/>
          <p:cNvSpPr txBox="1"/>
          <p:nvPr/>
        </p:nvSpPr>
        <p:spPr>
          <a:xfrm>
            <a:off x="3408173" y="1397508"/>
            <a:ext cx="6391910" cy="691856"/>
          </a:xfrm>
          <a:prstGeom prst="rect">
            <a:avLst/>
          </a:prstGeom>
          <a:solidFill>
            <a:srgbClr val="D9D9D9"/>
          </a:solidFill>
        </p:spPr>
        <p:txBody>
          <a:bodyPr vert="horz" wrap="square" lIns="0" tIns="40005" rIns="0" bIns="0" rtlCol="0">
            <a:spAutoFit/>
          </a:bodyPr>
          <a:lstStyle/>
          <a:p>
            <a:pPr marL="90803">
              <a:lnSpc>
                <a:spcPts val="1255"/>
              </a:lnSpc>
              <a:spcBef>
                <a:spcPts val="315"/>
              </a:spcBef>
            </a:pPr>
            <a:r>
              <a:rPr sz="1050" b="1" spc="-5" dirty="0">
                <a:latin typeface="Cambria"/>
                <a:cs typeface="Cambria"/>
              </a:rPr>
              <a:t>WARNING</a:t>
            </a:r>
            <a:endParaRPr sz="1050">
              <a:latin typeface="Cambria"/>
              <a:cs typeface="Cambria"/>
            </a:endParaRPr>
          </a:p>
          <a:p>
            <a:pPr marL="90803" marR="81278" algn="just">
              <a:lnSpc>
                <a:spcPct val="99500"/>
              </a:lnSpc>
            </a:pPr>
            <a:r>
              <a:rPr sz="1050" dirty="0">
                <a:latin typeface="Cambria"/>
                <a:cs typeface="Cambria"/>
              </a:rPr>
              <a:t>Do</a:t>
            </a:r>
            <a:r>
              <a:rPr sz="1050" spc="-55" dirty="0">
                <a:latin typeface="Cambria"/>
                <a:cs typeface="Cambria"/>
              </a:rPr>
              <a:t> </a:t>
            </a:r>
            <a:r>
              <a:rPr sz="1050" dirty="0">
                <a:latin typeface="Cambria"/>
                <a:cs typeface="Cambria"/>
              </a:rPr>
              <a:t>not,</a:t>
            </a:r>
            <a:r>
              <a:rPr sz="1050" spc="-60" dirty="0">
                <a:latin typeface="Cambria"/>
                <a:cs typeface="Cambria"/>
              </a:rPr>
              <a:t> </a:t>
            </a:r>
            <a:r>
              <a:rPr sz="1050" dirty="0">
                <a:latin typeface="Cambria"/>
                <a:cs typeface="Cambria"/>
              </a:rPr>
              <a:t>under</a:t>
            </a:r>
            <a:r>
              <a:rPr sz="1050" spc="-65" dirty="0">
                <a:latin typeface="Cambria"/>
                <a:cs typeface="Cambria"/>
              </a:rPr>
              <a:t> </a:t>
            </a:r>
            <a:r>
              <a:rPr sz="1050" dirty="0">
                <a:latin typeface="Cambria"/>
                <a:cs typeface="Cambria"/>
              </a:rPr>
              <a:t>any</a:t>
            </a:r>
            <a:r>
              <a:rPr sz="1050" spc="-60" dirty="0">
                <a:latin typeface="Cambria"/>
                <a:cs typeface="Cambria"/>
              </a:rPr>
              <a:t> </a:t>
            </a:r>
            <a:r>
              <a:rPr sz="1050" spc="-5" dirty="0">
                <a:latin typeface="Cambria"/>
                <a:cs typeface="Cambria"/>
              </a:rPr>
              <a:t>circumstances,</a:t>
            </a:r>
            <a:r>
              <a:rPr sz="1050" spc="-60" dirty="0">
                <a:latin typeface="Cambria"/>
                <a:cs typeface="Cambria"/>
              </a:rPr>
              <a:t> </a:t>
            </a:r>
            <a:r>
              <a:rPr sz="1050" dirty="0">
                <a:latin typeface="Cambria"/>
                <a:cs typeface="Cambria"/>
              </a:rPr>
              <a:t>connect</a:t>
            </a:r>
            <a:r>
              <a:rPr sz="1050" spc="-60" dirty="0">
                <a:latin typeface="Cambria"/>
                <a:cs typeface="Cambria"/>
              </a:rPr>
              <a:t> </a:t>
            </a:r>
            <a:r>
              <a:rPr sz="1050" spc="-5" dirty="0">
                <a:latin typeface="Cambria"/>
                <a:cs typeface="Cambria"/>
              </a:rPr>
              <a:t>return</a:t>
            </a:r>
            <a:r>
              <a:rPr sz="1050" spc="-55" dirty="0">
                <a:latin typeface="Cambria"/>
                <a:cs typeface="Cambria"/>
              </a:rPr>
              <a:t> </a:t>
            </a:r>
            <a:r>
              <a:rPr sz="1050" spc="-5" dirty="0">
                <a:latin typeface="Cambria"/>
                <a:cs typeface="Cambria"/>
              </a:rPr>
              <a:t>ductwork</a:t>
            </a:r>
            <a:r>
              <a:rPr sz="1050" spc="-60" dirty="0">
                <a:latin typeface="Cambria"/>
                <a:cs typeface="Cambria"/>
              </a:rPr>
              <a:t> </a:t>
            </a:r>
            <a:r>
              <a:rPr sz="1050" dirty="0">
                <a:latin typeface="Cambria"/>
                <a:cs typeface="Cambria"/>
              </a:rPr>
              <a:t>to</a:t>
            </a:r>
            <a:r>
              <a:rPr sz="1050" spc="-55" dirty="0">
                <a:latin typeface="Cambria"/>
                <a:cs typeface="Cambria"/>
              </a:rPr>
              <a:t> </a:t>
            </a:r>
            <a:r>
              <a:rPr sz="1050" dirty="0">
                <a:latin typeface="Cambria"/>
                <a:cs typeface="Cambria"/>
              </a:rPr>
              <a:t>any</a:t>
            </a:r>
            <a:r>
              <a:rPr sz="1050" spc="-60" dirty="0">
                <a:latin typeface="Cambria"/>
                <a:cs typeface="Cambria"/>
              </a:rPr>
              <a:t> </a:t>
            </a:r>
            <a:r>
              <a:rPr sz="1050" dirty="0">
                <a:latin typeface="Cambria"/>
                <a:cs typeface="Cambria"/>
              </a:rPr>
              <a:t>other</a:t>
            </a:r>
            <a:r>
              <a:rPr sz="1050" spc="-65" dirty="0">
                <a:latin typeface="Cambria"/>
                <a:cs typeface="Cambria"/>
              </a:rPr>
              <a:t> </a:t>
            </a:r>
            <a:r>
              <a:rPr sz="1050" dirty="0">
                <a:latin typeface="Cambria"/>
                <a:cs typeface="Cambria"/>
              </a:rPr>
              <a:t>heat</a:t>
            </a:r>
            <a:r>
              <a:rPr sz="1050" spc="-60" dirty="0">
                <a:latin typeface="Cambria"/>
                <a:cs typeface="Cambria"/>
              </a:rPr>
              <a:t> </a:t>
            </a:r>
            <a:r>
              <a:rPr sz="1050" spc="-5" dirty="0">
                <a:latin typeface="Cambria"/>
                <a:cs typeface="Cambria"/>
              </a:rPr>
              <a:t>producing</a:t>
            </a:r>
            <a:r>
              <a:rPr sz="1050" spc="-65" dirty="0">
                <a:latin typeface="Cambria"/>
                <a:cs typeface="Cambria"/>
              </a:rPr>
              <a:t> </a:t>
            </a:r>
            <a:r>
              <a:rPr sz="1050" dirty="0">
                <a:latin typeface="Cambria"/>
                <a:cs typeface="Cambria"/>
              </a:rPr>
              <a:t>device</a:t>
            </a:r>
            <a:r>
              <a:rPr sz="1050" spc="-55" dirty="0">
                <a:latin typeface="Cambria"/>
                <a:cs typeface="Cambria"/>
              </a:rPr>
              <a:t> </a:t>
            </a:r>
            <a:r>
              <a:rPr sz="1050" dirty="0">
                <a:latin typeface="Cambria"/>
                <a:cs typeface="Cambria"/>
              </a:rPr>
              <a:t>such</a:t>
            </a:r>
            <a:r>
              <a:rPr sz="1050" spc="-55" dirty="0">
                <a:latin typeface="Cambria"/>
                <a:cs typeface="Cambria"/>
              </a:rPr>
              <a:t> </a:t>
            </a:r>
            <a:r>
              <a:rPr sz="1050" dirty="0">
                <a:latin typeface="Cambria"/>
                <a:cs typeface="Cambria"/>
              </a:rPr>
              <a:t>as</a:t>
            </a:r>
            <a:r>
              <a:rPr sz="1050" spc="-60" dirty="0">
                <a:latin typeface="Cambria"/>
                <a:cs typeface="Cambria"/>
              </a:rPr>
              <a:t> </a:t>
            </a:r>
            <a:r>
              <a:rPr sz="1050" spc="-5" dirty="0">
                <a:latin typeface="Cambria"/>
                <a:cs typeface="Cambria"/>
              </a:rPr>
              <a:t>fireplace </a:t>
            </a:r>
            <a:r>
              <a:rPr sz="1050" dirty="0">
                <a:latin typeface="Cambria"/>
                <a:cs typeface="Cambria"/>
              </a:rPr>
              <a:t> </a:t>
            </a:r>
            <a:r>
              <a:rPr sz="1050" spc="-5" dirty="0">
                <a:latin typeface="Cambria"/>
                <a:cs typeface="Cambria"/>
              </a:rPr>
              <a:t>insert, stove, etc. Unauthorized </a:t>
            </a:r>
            <a:r>
              <a:rPr sz="1050" dirty="0">
                <a:latin typeface="Cambria"/>
                <a:cs typeface="Cambria"/>
              </a:rPr>
              <a:t>use of </a:t>
            </a:r>
            <a:r>
              <a:rPr sz="1050" spc="-5" dirty="0">
                <a:latin typeface="Cambria"/>
                <a:cs typeface="Cambria"/>
              </a:rPr>
              <a:t>such devices may </a:t>
            </a:r>
            <a:r>
              <a:rPr sz="1050" dirty="0">
                <a:latin typeface="Cambria"/>
                <a:cs typeface="Cambria"/>
              </a:rPr>
              <a:t>result </a:t>
            </a:r>
            <a:r>
              <a:rPr sz="1050" spc="-5" dirty="0">
                <a:latin typeface="Cambria"/>
                <a:cs typeface="Cambria"/>
              </a:rPr>
              <a:t>in fire, carbon monoxide poisoning, explosion, </a:t>
            </a:r>
            <a:r>
              <a:rPr sz="1050" dirty="0">
                <a:latin typeface="Cambria"/>
                <a:cs typeface="Cambria"/>
              </a:rPr>
              <a:t> personal</a:t>
            </a:r>
            <a:r>
              <a:rPr sz="1050" spc="-10" dirty="0">
                <a:latin typeface="Cambria"/>
                <a:cs typeface="Cambria"/>
              </a:rPr>
              <a:t> </a:t>
            </a:r>
            <a:r>
              <a:rPr sz="1050" spc="-5" dirty="0">
                <a:latin typeface="Cambria"/>
                <a:cs typeface="Cambria"/>
              </a:rPr>
              <a:t>injury</a:t>
            </a:r>
            <a:r>
              <a:rPr sz="1050" spc="-10" dirty="0">
                <a:latin typeface="Cambria"/>
                <a:cs typeface="Cambria"/>
              </a:rPr>
              <a:t> </a:t>
            </a:r>
            <a:r>
              <a:rPr sz="1050" dirty="0">
                <a:latin typeface="Cambria"/>
                <a:cs typeface="Cambria"/>
              </a:rPr>
              <a:t>or</a:t>
            </a:r>
            <a:r>
              <a:rPr sz="1050" spc="-10" dirty="0">
                <a:latin typeface="Cambria"/>
                <a:cs typeface="Cambria"/>
              </a:rPr>
              <a:t> </a:t>
            </a:r>
            <a:r>
              <a:rPr sz="1050" spc="-5" dirty="0">
                <a:latin typeface="Cambria"/>
                <a:cs typeface="Cambria"/>
              </a:rPr>
              <a:t>property</a:t>
            </a:r>
            <a:r>
              <a:rPr sz="1050" spc="-10" dirty="0">
                <a:latin typeface="Cambria"/>
                <a:cs typeface="Cambria"/>
              </a:rPr>
              <a:t> </a:t>
            </a:r>
            <a:r>
              <a:rPr sz="1050" dirty="0">
                <a:latin typeface="Cambria"/>
                <a:cs typeface="Cambria"/>
              </a:rPr>
              <a:t>damage.</a:t>
            </a:r>
            <a:endParaRPr sz="1050">
              <a:latin typeface="Cambria"/>
              <a:cs typeface="Cambria"/>
            </a:endParaRPr>
          </a:p>
        </p:txBody>
      </p:sp>
      <p:sp>
        <p:nvSpPr>
          <p:cNvPr id="4" name="object 4"/>
          <p:cNvSpPr txBox="1"/>
          <p:nvPr/>
        </p:nvSpPr>
        <p:spPr>
          <a:xfrm>
            <a:off x="3400045" y="2263522"/>
            <a:ext cx="6325235" cy="3219984"/>
          </a:xfrm>
          <a:prstGeom prst="rect">
            <a:avLst/>
          </a:prstGeom>
        </p:spPr>
        <p:txBody>
          <a:bodyPr vert="horz" wrap="square" lIns="0" tIns="12700" rIns="0" bIns="0" rtlCol="0">
            <a:spAutoFit/>
          </a:bodyPr>
          <a:lstStyle/>
          <a:p>
            <a:pPr marL="12700" marR="5080" algn="just">
              <a:lnSpc>
                <a:spcPct val="109200"/>
              </a:lnSpc>
              <a:spcBef>
                <a:spcPts val="100"/>
              </a:spcBef>
            </a:pPr>
            <a:r>
              <a:rPr sz="1050" dirty="0">
                <a:latin typeface="Cambria"/>
                <a:cs typeface="Cambria"/>
              </a:rPr>
              <a:t>Sheet </a:t>
            </a:r>
            <a:r>
              <a:rPr sz="1050" spc="-5" dirty="0">
                <a:latin typeface="Cambria"/>
                <a:cs typeface="Cambria"/>
              </a:rPr>
              <a:t>metal ductwork </a:t>
            </a:r>
            <a:r>
              <a:rPr sz="1050" dirty="0">
                <a:latin typeface="Cambria"/>
                <a:cs typeface="Cambria"/>
              </a:rPr>
              <a:t>run </a:t>
            </a:r>
            <a:r>
              <a:rPr sz="1050" spc="-10" dirty="0">
                <a:latin typeface="Cambria"/>
                <a:cs typeface="Cambria"/>
              </a:rPr>
              <a:t>in </a:t>
            </a:r>
            <a:r>
              <a:rPr sz="1050" spc="-5" dirty="0">
                <a:latin typeface="Cambria"/>
                <a:cs typeface="Cambria"/>
              </a:rPr>
              <a:t>unconditioned spaces must </a:t>
            </a:r>
            <a:r>
              <a:rPr sz="1050" dirty="0">
                <a:latin typeface="Cambria"/>
                <a:cs typeface="Cambria"/>
              </a:rPr>
              <a:t>be </a:t>
            </a:r>
            <a:r>
              <a:rPr sz="1050" spc="-5" dirty="0">
                <a:latin typeface="Cambria"/>
                <a:cs typeface="Cambria"/>
              </a:rPr>
              <a:t>insulated and covered with </a:t>
            </a:r>
            <a:r>
              <a:rPr sz="1050" dirty="0">
                <a:latin typeface="Cambria"/>
                <a:cs typeface="Cambria"/>
              </a:rPr>
              <a:t>a </a:t>
            </a:r>
            <a:r>
              <a:rPr sz="1050" spc="-5" dirty="0">
                <a:latin typeface="Cambria"/>
                <a:cs typeface="Cambria"/>
              </a:rPr>
              <a:t>vapor barrier. Fibrous </a:t>
            </a:r>
            <a:r>
              <a:rPr sz="1050" spc="-220" dirty="0">
                <a:latin typeface="Cambria"/>
                <a:cs typeface="Cambria"/>
              </a:rPr>
              <a:t> </a:t>
            </a:r>
            <a:r>
              <a:rPr sz="1050" spc="-5" dirty="0">
                <a:latin typeface="Cambria"/>
                <a:cs typeface="Cambria"/>
              </a:rPr>
              <a:t>ductwork </a:t>
            </a:r>
            <a:r>
              <a:rPr sz="1050" dirty="0">
                <a:latin typeface="Cambria"/>
                <a:cs typeface="Cambria"/>
              </a:rPr>
              <a:t>may be used </a:t>
            </a:r>
            <a:r>
              <a:rPr sz="1050" spc="-5" dirty="0">
                <a:latin typeface="Cambria"/>
                <a:cs typeface="Cambria"/>
              </a:rPr>
              <a:t>if constructed and installed in accordance with </a:t>
            </a:r>
            <a:r>
              <a:rPr sz="1050" dirty="0">
                <a:latin typeface="Cambria"/>
                <a:cs typeface="Cambria"/>
              </a:rPr>
              <a:t>SMACNA </a:t>
            </a:r>
            <a:r>
              <a:rPr sz="1050" spc="-5" dirty="0">
                <a:latin typeface="Cambria"/>
                <a:cs typeface="Cambria"/>
              </a:rPr>
              <a:t>Construction Standard </a:t>
            </a:r>
            <a:r>
              <a:rPr sz="1050" dirty="0">
                <a:latin typeface="Cambria"/>
                <a:cs typeface="Cambria"/>
              </a:rPr>
              <a:t>on </a:t>
            </a:r>
            <a:r>
              <a:rPr sz="1050" spc="5" dirty="0">
                <a:latin typeface="Cambria"/>
                <a:cs typeface="Cambria"/>
              </a:rPr>
              <a:t> </a:t>
            </a:r>
            <a:r>
              <a:rPr sz="1050" dirty="0">
                <a:latin typeface="Cambria"/>
                <a:cs typeface="Cambria"/>
              </a:rPr>
              <a:t>Fibrous</a:t>
            </a:r>
            <a:r>
              <a:rPr sz="1050" spc="-45" dirty="0">
                <a:latin typeface="Cambria"/>
                <a:cs typeface="Cambria"/>
              </a:rPr>
              <a:t> </a:t>
            </a:r>
            <a:r>
              <a:rPr sz="1050" dirty="0">
                <a:latin typeface="Cambria"/>
                <a:cs typeface="Cambria"/>
              </a:rPr>
              <a:t>Glass</a:t>
            </a:r>
            <a:r>
              <a:rPr sz="1050" spc="-40" dirty="0">
                <a:latin typeface="Cambria"/>
                <a:cs typeface="Cambria"/>
              </a:rPr>
              <a:t> </a:t>
            </a:r>
            <a:r>
              <a:rPr sz="1050" spc="-5" dirty="0">
                <a:latin typeface="Cambria"/>
                <a:cs typeface="Cambria"/>
              </a:rPr>
              <a:t>Ducts.</a:t>
            </a:r>
            <a:r>
              <a:rPr sz="1050" spc="-45" dirty="0">
                <a:latin typeface="Cambria"/>
                <a:cs typeface="Cambria"/>
              </a:rPr>
              <a:t> </a:t>
            </a:r>
            <a:r>
              <a:rPr sz="1050" spc="-5" dirty="0">
                <a:latin typeface="Cambria"/>
                <a:cs typeface="Cambria"/>
              </a:rPr>
              <a:t>Ductwork</a:t>
            </a:r>
            <a:r>
              <a:rPr sz="1050" spc="-45" dirty="0">
                <a:latin typeface="Cambria"/>
                <a:cs typeface="Cambria"/>
              </a:rPr>
              <a:t> </a:t>
            </a:r>
            <a:r>
              <a:rPr sz="1050" dirty="0">
                <a:latin typeface="Cambria"/>
                <a:cs typeface="Cambria"/>
              </a:rPr>
              <a:t>must</a:t>
            </a:r>
            <a:r>
              <a:rPr sz="1050" spc="-40" dirty="0">
                <a:latin typeface="Cambria"/>
                <a:cs typeface="Cambria"/>
              </a:rPr>
              <a:t> </a:t>
            </a:r>
            <a:r>
              <a:rPr sz="1050" spc="-5" dirty="0">
                <a:latin typeface="Cambria"/>
                <a:cs typeface="Cambria"/>
              </a:rPr>
              <a:t>comply</a:t>
            </a:r>
            <a:r>
              <a:rPr sz="1050" spc="-50" dirty="0">
                <a:latin typeface="Cambria"/>
                <a:cs typeface="Cambria"/>
              </a:rPr>
              <a:t> </a:t>
            </a:r>
            <a:r>
              <a:rPr sz="1050" spc="-5" dirty="0">
                <a:latin typeface="Cambria"/>
                <a:cs typeface="Cambria"/>
              </a:rPr>
              <a:t>with</a:t>
            </a:r>
            <a:r>
              <a:rPr sz="1050" spc="-40" dirty="0">
                <a:latin typeface="Cambria"/>
                <a:cs typeface="Cambria"/>
              </a:rPr>
              <a:t> </a:t>
            </a:r>
            <a:r>
              <a:rPr sz="1050" spc="-5" dirty="0">
                <a:latin typeface="Cambria"/>
                <a:cs typeface="Cambria"/>
              </a:rPr>
              <a:t>National</a:t>
            </a:r>
            <a:r>
              <a:rPr sz="1050" spc="-45" dirty="0">
                <a:latin typeface="Cambria"/>
                <a:cs typeface="Cambria"/>
              </a:rPr>
              <a:t> </a:t>
            </a:r>
            <a:r>
              <a:rPr sz="1050" spc="-5" dirty="0">
                <a:latin typeface="Cambria"/>
                <a:cs typeface="Cambria"/>
              </a:rPr>
              <a:t>Fire</a:t>
            </a:r>
            <a:r>
              <a:rPr sz="1050" spc="-45" dirty="0">
                <a:latin typeface="Cambria"/>
                <a:cs typeface="Cambria"/>
              </a:rPr>
              <a:t> </a:t>
            </a:r>
            <a:r>
              <a:rPr sz="1050" spc="-5" dirty="0">
                <a:latin typeface="Cambria"/>
                <a:cs typeface="Cambria"/>
              </a:rPr>
              <a:t>Protection</a:t>
            </a:r>
            <a:r>
              <a:rPr sz="1050" spc="-45" dirty="0">
                <a:latin typeface="Cambria"/>
                <a:cs typeface="Cambria"/>
              </a:rPr>
              <a:t> </a:t>
            </a:r>
            <a:r>
              <a:rPr sz="1050" spc="-5" dirty="0">
                <a:latin typeface="Cambria"/>
                <a:cs typeface="Cambria"/>
              </a:rPr>
              <a:t>Association</a:t>
            </a:r>
            <a:r>
              <a:rPr sz="1050" spc="-45" dirty="0">
                <a:latin typeface="Cambria"/>
                <a:cs typeface="Cambria"/>
              </a:rPr>
              <a:t> </a:t>
            </a:r>
            <a:r>
              <a:rPr sz="1050" dirty="0">
                <a:latin typeface="Cambria"/>
                <a:cs typeface="Cambria"/>
              </a:rPr>
              <a:t>as</a:t>
            </a:r>
            <a:r>
              <a:rPr sz="1050" spc="-40" dirty="0">
                <a:latin typeface="Cambria"/>
                <a:cs typeface="Cambria"/>
              </a:rPr>
              <a:t> </a:t>
            </a:r>
            <a:r>
              <a:rPr sz="1050" spc="-5" dirty="0">
                <a:latin typeface="Cambria"/>
                <a:cs typeface="Cambria"/>
              </a:rPr>
              <a:t>tested</a:t>
            </a:r>
            <a:r>
              <a:rPr sz="1050" spc="-40" dirty="0">
                <a:latin typeface="Cambria"/>
                <a:cs typeface="Cambria"/>
              </a:rPr>
              <a:t> </a:t>
            </a:r>
            <a:r>
              <a:rPr sz="1050" dirty="0">
                <a:latin typeface="Cambria"/>
                <a:cs typeface="Cambria"/>
              </a:rPr>
              <a:t>by</a:t>
            </a:r>
            <a:r>
              <a:rPr sz="1050" spc="-55" dirty="0">
                <a:latin typeface="Cambria"/>
                <a:cs typeface="Cambria"/>
              </a:rPr>
              <a:t> </a:t>
            </a:r>
            <a:r>
              <a:rPr sz="1050" dirty="0">
                <a:latin typeface="Cambria"/>
                <a:cs typeface="Cambria"/>
              </a:rPr>
              <a:t>U/L</a:t>
            </a:r>
            <a:r>
              <a:rPr sz="1050" spc="-45" dirty="0">
                <a:latin typeface="Cambria"/>
                <a:cs typeface="Cambria"/>
              </a:rPr>
              <a:t> </a:t>
            </a:r>
            <a:r>
              <a:rPr sz="1050" dirty="0">
                <a:latin typeface="Cambria"/>
                <a:cs typeface="Cambria"/>
              </a:rPr>
              <a:t>Standard </a:t>
            </a:r>
            <a:r>
              <a:rPr sz="1050" spc="5" dirty="0">
                <a:latin typeface="Cambria"/>
                <a:cs typeface="Cambria"/>
              </a:rPr>
              <a:t> </a:t>
            </a:r>
            <a:r>
              <a:rPr sz="1050" dirty="0">
                <a:latin typeface="Cambria"/>
                <a:cs typeface="Cambria"/>
              </a:rPr>
              <a:t>181 for</a:t>
            </a:r>
            <a:r>
              <a:rPr sz="1050" spc="-20" dirty="0">
                <a:latin typeface="Cambria"/>
                <a:cs typeface="Cambria"/>
              </a:rPr>
              <a:t> </a:t>
            </a:r>
            <a:r>
              <a:rPr sz="1050" dirty="0">
                <a:latin typeface="Cambria"/>
                <a:cs typeface="Cambria"/>
              </a:rPr>
              <a:t>Class</a:t>
            </a:r>
            <a:r>
              <a:rPr sz="1050" spc="-5" dirty="0">
                <a:latin typeface="Cambria"/>
                <a:cs typeface="Cambria"/>
              </a:rPr>
              <a:t> </a:t>
            </a:r>
            <a:r>
              <a:rPr sz="1050" dirty="0">
                <a:latin typeface="Cambria"/>
                <a:cs typeface="Cambria"/>
              </a:rPr>
              <a:t>I</a:t>
            </a:r>
            <a:r>
              <a:rPr sz="1050" spc="-10" dirty="0">
                <a:latin typeface="Cambria"/>
                <a:cs typeface="Cambria"/>
              </a:rPr>
              <a:t> </a:t>
            </a:r>
            <a:r>
              <a:rPr sz="1050" spc="-5" dirty="0">
                <a:latin typeface="Cambria"/>
                <a:cs typeface="Cambria"/>
              </a:rPr>
              <a:t>Air</a:t>
            </a:r>
            <a:r>
              <a:rPr sz="1050" spc="-10" dirty="0">
                <a:latin typeface="Cambria"/>
                <a:cs typeface="Cambria"/>
              </a:rPr>
              <a:t> </a:t>
            </a:r>
            <a:r>
              <a:rPr sz="1050" dirty="0">
                <a:latin typeface="Cambria"/>
                <a:cs typeface="Cambria"/>
              </a:rPr>
              <a:t>Ducts. Check</a:t>
            </a:r>
            <a:r>
              <a:rPr sz="1050" spc="-5" dirty="0">
                <a:latin typeface="Cambria"/>
                <a:cs typeface="Cambria"/>
              </a:rPr>
              <a:t> </a:t>
            </a:r>
            <a:r>
              <a:rPr sz="1050" dirty="0">
                <a:latin typeface="Cambria"/>
                <a:cs typeface="Cambria"/>
              </a:rPr>
              <a:t>local</a:t>
            </a:r>
            <a:r>
              <a:rPr sz="1050" spc="-5" dirty="0">
                <a:latin typeface="Cambria"/>
                <a:cs typeface="Cambria"/>
              </a:rPr>
              <a:t> codes for</a:t>
            </a:r>
            <a:r>
              <a:rPr sz="1050" spc="-10" dirty="0">
                <a:latin typeface="Cambria"/>
                <a:cs typeface="Cambria"/>
              </a:rPr>
              <a:t> </a:t>
            </a:r>
            <a:r>
              <a:rPr sz="1050" spc="-5" dirty="0">
                <a:latin typeface="Cambria"/>
                <a:cs typeface="Cambria"/>
              </a:rPr>
              <a:t>requirements</a:t>
            </a:r>
            <a:r>
              <a:rPr sz="1050" dirty="0">
                <a:latin typeface="Cambria"/>
                <a:cs typeface="Cambria"/>
              </a:rPr>
              <a:t> on</a:t>
            </a:r>
            <a:r>
              <a:rPr sz="1050" spc="-5" dirty="0">
                <a:latin typeface="Cambria"/>
                <a:cs typeface="Cambria"/>
              </a:rPr>
              <a:t> ductwork </a:t>
            </a:r>
            <a:r>
              <a:rPr sz="1050" dirty="0">
                <a:latin typeface="Cambria"/>
                <a:cs typeface="Cambria"/>
              </a:rPr>
              <a:t>and</a:t>
            </a:r>
            <a:r>
              <a:rPr sz="1050" spc="-5" dirty="0">
                <a:latin typeface="Cambria"/>
                <a:cs typeface="Cambria"/>
              </a:rPr>
              <a:t> insulation.</a:t>
            </a:r>
            <a:endParaRPr sz="1050">
              <a:latin typeface="Cambria"/>
              <a:cs typeface="Cambria"/>
            </a:endParaRPr>
          </a:p>
          <a:p>
            <a:pPr>
              <a:spcBef>
                <a:spcPts val="50"/>
              </a:spcBef>
            </a:pPr>
            <a:endParaRPr sz="1150">
              <a:latin typeface="Cambria"/>
              <a:cs typeface="Cambria"/>
            </a:endParaRPr>
          </a:p>
          <a:p>
            <a:pPr marL="184781" marR="5715" indent="-172716" algn="just">
              <a:lnSpc>
                <a:spcPct val="110200"/>
              </a:lnSpc>
              <a:buFont typeface="Arial"/>
              <a:buChar char="•"/>
              <a:tabLst>
                <a:tab pos="185415" algn="l"/>
              </a:tabLst>
            </a:pPr>
            <a:r>
              <a:rPr sz="1050" spc="-5" dirty="0">
                <a:latin typeface="Cambria"/>
                <a:cs typeface="Cambria"/>
              </a:rPr>
              <a:t>Duct system must </a:t>
            </a:r>
            <a:r>
              <a:rPr sz="1050" dirty="0">
                <a:latin typeface="Cambria"/>
                <a:cs typeface="Cambria"/>
              </a:rPr>
              <a:t>be </a:t>
            </a:r>
            <a:r>
              <a:rPr sz="1050" spc="-5" dirty="0">
                <a:latin typeface="Cambria"/>
                <a:cs typeface="Cambria"/>
              </a:rPr>
              <a:t>designed within the range </a:t>
            </a:r>
            <a:r>
              <a:rPr sz="1050" dirty="0">
                <a:latin typeface="Cambria"/>
                <a:cs typeface="Cambria"/>
              </a:rPr>
              <a:t>of </a:t>
            </a:r>
            <a:r>
              <a:rPr sz="1050" spc="-5" dirty="0">
                <a:latin typeface="Cambria"/>
                <a:cs typeface="Cambria"/>
              </a:rPr>
              <a:t>external static pressure </a:t>
            </a:r>
            <a:r>
              <a:rPr sz="1050" dirty="0">
                <a:latin typeface="Cambria"/>
                <a:cs typeface="Cambria"/>
              </a:rPr>
              <a:t>the </a:t>
            </a:r>
            <a:r>
              <a:rPr sz="1050" spc="-5" dirty="0">
                <a:latin typeface="Cambria"/>
                <a:cs typeface="Cambria"/>
              </a:rPr>
              <a:t>unit is designed </a:t>
            </a:r>
            <a:r>
              <a:rPr sz="1050" dirty="0">
                <a:latin typeface="Cambria"/>
                <a:cs typeface="Cambria"/>
              </a:rPr>
              <a:t>to operate </a:t>
            </a:r>
            <a:r>
              <a:rPr sz="1050" spc="5" dirty="0">
                <a:latin typeface="Cambria"/>
                <a:cs typeface="Cambria"/>
              </a:rPr>
              <a:t> </a:t>
            </a:r>
            <a:r>
              <a:rPr sz="1050" spc="-5" dirty="0">
                <a:latin typeface="Cambria"/>
                <a:cs typeface="Cambria"/>
              </a:rPr>
              <a:t>against. </a:t>
            </a:r>
            <a:r>
              <a:rPr sz="1050" dirty="0">
                <a:latin typeface="Cambria"/>
                <a:cs typeface="Cambria"/>
              </a:rPr>
              <a:t>It </a:t>
            </a:r>
            <a:r>
              <a:rPr sz="1050" spc="-5" dirty="0">
                <a:latin typeface="Cambria"/>
                <a:cs typeface="Cambria"/>
              </a:rPr>
              <a:t>is important </a:t>
            </a:r>
            <a:r>
              <a:rPr sz="1050" dirty="0">
                <a:latin typeface="Cambria"/>
                <a:cs typeface="Cambria"/>
              </a:rPr>
              <a:t>that the </a:t>
            </a:r>
            <a:r>
              <a:rPr sz="1050" spc="-5" dirty="0">
                <a:latin typeface="Cambria"/>
                <a:cs typeface="Cambria"/>
              </a:rPr>
              <a:t>system </a:t>
            </a:r>
            <a:r>
              <a:rPr sz="1050" dirty="0">
                <a:latin typeface="Cambria"/>
                <a:cs typeface="Cambria"/>
              </a:rPr>
              <a:t>airflow be </a:t>
            </a:r>
            <a:r>
              <a:rPr sz="1050" spc="-5" dirty="0">
                <a:latin typeface="Cambria"/>
                <a:cs typeface="Cambria"/>
              </a:rPr>
              <a:t>adequate. </a:t>
            </a:r>
            <a:r>
              <a:rPr sz="1050" dirty="0">
                <a:latin typeface="Cambria"/>
                <a:cs typeface="Cambria"/>
              </a:rPr>
              <a:t>Make </a:t>
            </a:r>
            <a:r>
              <a:rPr sz="1050" spc="-5" dirty="0">
                <a:latin typeface="Cambria"/>
                <a:cs typeface="Cambria"/>
              </a:rPr>
              <a:t>sure </a:t>
            </a:r>
            <a:r>
              <a:rPr sz="1050" dirty="0">
                <a:latin typeface="Cambria"/>
                <a:cs typeface="Cambria"/>
              </a:rPr>
              <a:t>supply </a:t>
            </a:r>
            <a:r>
              <a:rPr sz="1050" spc="-5" dirty="0">
                <a:latin typeface="Cambria"/>
                <a:cs typeface="Cambria"/>
              </a:rPr>
              <a:t>and </a:t>
            </a:r>
            <a:r>
              <a:rPr sz="1050" dirty="0">
                <a:latin typeface="Cambria"/>
                <a:cs typeface="Cambria"/>
              </a:rPr>
              <a:t>return </a:t>
            </a:r>
            <a:r>
              <a:rPr sz="1050" spc="-5" dirty="0">
                <a:latin typeface="Cambria"/>
                <a:cs typeface="Cambria"/>
              </a:rPr>
              <a:t>ductwork, grilles, </a:t>
            </a:r>
            <a:r>
              <a:rPr sz="1050" dirty="0">
                <a:latin typeface="Cambria"/>
                <a:cs typeface="Cambria"/>
              </a:rPr>
              <a:t> </a:t>
            </a:r>
            <a:r>
              <a:rPr sz="1050" spc="-5" dirty="0">
                <a:latin typeface="Cambria"/>
                <a:cs typeface="Cambria"/>
              </a:rPr>
              <a:t>special filters, accessories, </a:t>
            </a:r>
            <a:r>
              <a:rPr sz="1050" dirty="0">
                <a:latin typeface="Cambria"/>
                <a:cs typeface="Cambria"/>
              </a:rPr>
              <a:t>etc. are </a:t>
            </a:r>
            <a:r>
              <a:rPr sz="1050" spc="-5" dirty="0">
                <a:latin typeface="Cambria"/>
                <a:cs typeface="Cambria"/>
              </a:rPr>
              <a:t>accounted for in </a:t>
            </a:r>
            <a:r>
              <a:rPr sz="1050" dirty="0">
                <a:latin typeface="Cambria"/>
                <a:cs typeface="Cambria"/>
              </a:rPr>
              <a:t>total </a:t>
            </a:r>
            <a:r>
              <a:rPr sz="1050" spc="-5" dirty="0">
                <a:latin typeface="Cambria"/>
                <a:cs typeface="Cambria"/>
              </a:rPr>
              <a:t>flow resistance. Refer to the airflow performance </a:t>
            </a:r>
            <a:r>
              <a:rPr sz="1050" dirty="0">
                <a:latin typeface="Cambria"/>
                <a:cs typeface="Cambria"/>
              </a:rPr>
              <a:t> table</a:t>
            </a:r>
            <a:r>
              <a:rPr sz="1050" spc="-10" dirty="0">
                <a:latin typeface="Cambria"/>
                <a:cs typeface="Cambria"/>
              </a:rPr>
              <a:t> </a:t>
            </a:r>
            <a:r>
              <a:rPr sz="1050" spc="-5" dirty="0">
                <a:latin typeface="Cambria"/>
                <a:cs typeface="Cambria"/>
              </a:rPr>
              <a:t>in this</a:t>
            </a:r>
            <a:r>
              <a:rPr sz="1050" spc="-75" dirty="0">
                <a:latin typeface="Cambria"/>
                <a:cs typeface="Cambria"/>
              </a:rPr>
              <a:t> </a:t>
            </a:r>
            <a:r>
              <a:rPr sz="1050" dirty="0">
                <a:latin typeface="Cambria"/>
                <a:cs typeface="Cambria"/>
              </a:rPr>
              <a:t>manual.</a:t>
            </a:r>
            <a:endParaRPr sz="1050">
              <a:latin typeface="Cambria"/>
              <a:cs typeface="Cambria"/>
            </a:endParaRPr>
          </a:p>
          <a:p>
            <a:pPr marL="184781" marR="5080" indent="-172716" algn="just">
              <a:lnSpc>
                <a:spcPct val="110200"/>
              </a:lnSpc>
              <a:buFont typeface="Arial"/>
              <a:buChar char="•"/>
              <a:tabLst>
                <a:tab pos="185415" algn="l"/>
              </a:tabLst>
            </a:pPr>
            <a:r>
              <a:rPr sz="1050" spc="-5" dirty="0">
                <a:latin typeface="Cambria"/>
                <a:cs typeface="Cambria"/>
              </a:rPr>
              <a:t>Design</a:t>
            </a:r>
            <a:r>
              <a:rPr sz="1050" spc="75" dirty="0">
                <a:latin typeface="Cambria"/>
                <a:cs typeface="Cambria"/>
              </a:rPr>
              <a:t> </a:t>
            </a:r>
            <a:r>
              <a:rPr sz="1050" dirty="0">
                <a:latin typeface="Cambria"/>
                <a:cs typeface="Cambria"/>
              </a:rPr>
              <a:t>the</a:t>
            </a:r>
            <a:r>
              <a:rPr sz="1050" spc="65" dirty="0">
                <a:latin typeface="Cambria"/>
                <a:cs typeface="Cambria"/>
              </a:rPr>
              <a:t> </a:t>
            </a:r>
            <a:r>
              <a:rPr sz="1050" dirty="0">
                <a:latin typeface="Cambria"/>
                <a:cs typeface="Cambria"/>
              </a:rPr>
              <a:t>duct</a:t>
            </a:r>
            <a:r>
              <a:rPr sz="1050" spc="70" dirty="0">
                <a:latin typeface="Cambria"/>
                <a:cs typeface="Cambria"/>
              </a:rPr>
              <a:t> </a:t>
            </a:r>
            <a:r>
              <a:rPr sz="1050" dirty="0">
                <a:latin typeface="Cambria"/>
                <a:cs typeface="Cambria"/>
              </a:rPr>
              <a:t>system</a:t>
            </a:r>
            <a:r>
              <a:rPr sz="1050" spc="80" dirty="0">
                <a:latin typeface="Cambria"/>
                <a:cs typeface="Cambria"/>
              </a:rPr>
              <a:t> </a:t>
            </a:r>
            <a:r>
              <a:rPr sz="1050" spc="-5" dirty="0">
                <a:latin typeface="Cambria"/>
                <a:cs typeface="Cambria"/>
              </a:rPr>
              <a:t>in</a:t>
            </a:r>
            <a:r>
              <a:rPr sz="1050" spc="65" dirty="0">
                <a:latin typeface="Cambria"/>
                <a:cs typeface="Cambria"/>
              </a:rPr>
              <a:t> </a:t>
            </a:r>
            <a:r>
              <a:rPr sz="1050" spc="-5" dirty="0">
                <a:latin typeface="Cambria"/>
                <a:cs typeface="Cambria"/>
              </a:rPr>
              <a:t>accordance</a:t>
            </a:r>
            <a:r>
              <a:rPr sz="1050" spc="65" dirty="0">
                <a:latin typeface="Cambria"/>
                <a:cs typeface="Cambria"/>
              </a:rPr>
              <a:t> </a:t>
            </a:r>
            <a:r>
              <a:rPr sz="1050" spc="-5" dirty="0">
                <a:latin typeface="Cambria"/>
                <a:cs typeface="Cambria"/>
              </a:rPr>
              <a:t>with</a:t>
            </a:r>
            <a:r>
              <a:rPr sz="1050" spc="70" dirty="0">
                <a:latin typeface="Cambria"/>
                <a:cs typeface="Cambria"/>
              </a:rPr>
              <a:t> </a:t>
            </a:r>
            <a:r>
              <a:rPr sz="1050" spc="-5" dirty="0">
                <a:latin typeface="Cambria"/>
                <a:cs typeface="Cambria"/>
              </a:rPr>
              <a:t>“ACCA”</a:t>
            </a:r>
            <a:r>
              <a:rPr sz="1050" spc="65" dirty="0">
                <a:latin typeface="Cambria"/>
                <a:cs typeface="Cambria"/>
              </a:rPr>
              <a:t> </a:t>
            </a:r>
            <a:r>
              <a:rPr sz="1050" spc="-5" dirty="0">
                <a:latin typeface="Cambria"/>
                <a:cs typeface="Cambria"/>
              </a:rPr>
              <a:t>Manual</a:t>
            </a:r>
            <a:r>
              <a:rPr sz="1050" spc="80" dirty="0">
                <a:latin typeface="Cambria"/>
                <a:cs typeface="Cambria"/>
              </a:rPr>
              <a:t> </a:t>
            </a:r>
            <a:r>
              <a:rPr sz="1050" spc="-5" dirty="0">
                <a:latin typeface="Cambria"/>
                <a:cs typeface="Cambria"/>
              </a:rPr>
              <a:t>“D”</a:t>
            </a:r>
            <a:r>
              <a:rPr sz="1050" spc="65" dirty="0">
                <a:latin typeface="Cambria"/>
                <a:cs typeface="Cambria"/>
              </a:rPr>
              <a:t> </a:t>
            </a:r>
            <a:r>
              <a:rPr sz="1050" spc="-5" dirty="0">
                <a:latin typeface="Cambria"/>
                <a:cs typeface="Cambria"/>
              </a:rPr>
              <a:t>Design</a:t>
            </a:r>
            <a:r>
              <a:rPr sz="1050" spc="65" dirty="0">
                <a:latin typeface="Cambria"/>
                <a:cs typeface="Cambria"/>
              </a:rPr>
              <a:t> </a:t>
            </a:r>
            <a:r>
              <a:rPr sz="1050" dirty="0">
                <a:latin typeface="Cambria"/>
                <a:cs typeface="Cambria"/>
              </a:rPr>
              <a:t>for</a:t>
            </a:r>
            <a:r>
              <a:rPr sz="1050" spc="60" dirty="0">
                <a:latin typeface="Cambria"/>
                <a:cs typeface="Cambria"/>
              </a:rPr>
              <a:t> </a:t>
            </a:r>
            <a:r>
              <a:rPr sz="1050" spc="-5" dirty="0">
                <a:latin typeface="Cambria"/>
                <a:cs typeface="Cambria"/>
              </a:rPr>
              <a:t>Residential</a:t>
            </a:r>
            <a:r>
              <a:rPr sz="1050" spc="65" dirty="0">
                <a:latin typeface="Cambria"/>
                <a:cs typeface="Cambria"/>
              </a:rPr>
              <a:t> </a:t>
            </a:r>
            <a:r>
              <a:rPr sz="1050" spc="-5" dirty="0">
                <a:latin typeface="Cambria"/>
                <a:cs typeface="Cambria"/>
              </a:rPr>
              <a:t>Winter</a:t>
            </a:r>
            <a:r>
              <a:rPr sz="1050" spc="65" dirty="0">
                <a:latin typeface="Cambria"/>
                <a:cs typeface="Cambria"/>
              </a:rPr>
              <a:t> </a:t>
            </a:r>
            <a:r>
              <a:rPr sz="1050" dirty="0">
                <a:latin typeface="Cambria"/>
                <a:cs typeface="Cambria"/>
              </a:rPr>
              <a:t>and</a:t>
            </a:r>
            <a:r>
              <a:rPr sz="1050" spc="65" dirty="0">
                <a:latin typeface="Cambria"/>
                <a:cs typeface="Cambria"/>
              </a:rPr>
              <a:t> </a:t>
            </a:r>
            <a:r>
              <a:rPr sz="1050" spc="-5" dirty="0">
                <a:latin typeface="Cambria"/>
                <a:cs typeface="Cambria"/>
              </a:rPr>
              <a:t>Summer </a:t>
            </a:r>
            <a:r>
              <a:rPr sz="1050" dirty="0">
                <a:latin typeface="Cambria"/>
                <a:cs typeface="Cambria"/>
              </a:rPr>
              <a:t> </a:t>
            </a:r>
            <a:r>
              <a:rPr sz="1050" spc="-5" dirty="0">
                <a:latin typeface="Cambria"/>
                <a:cs typeface="Cambria"/>
              </a:rPr>
              <a:t>Air</a:t>
            </a:r>
            <a:r>
              <a:rPr sz="1050" dirty="0">
                <a:latin typeface="Cambria"/>
                <a:cs typeface="Cambria"/>
              </a:rPr>
              <a:t> </a:t>
            </a:r>
            <a:r>
              <a:rPr sz="1050" spc="-5" dirty="0">
                <a:latin typeface="Cambria"/>
                <a:cs typeface="Cambria"/>
              </a:rPr>
              <a:t>Conditioning</a:t>
            </a:r>
            <a:r>
              <a:rPr sz="1050" dirty="0">
                <a:latin typeface="Cambria"/>
                <a:cs typeface="Cambria"/>
              </a:rPr>
              <a:t> </a:t>
            </a:r>
            <a:r>
              <a:rPr sz="1050" spc="-5" dirty="0">
                <a:latin typeface="Cambria"/>
                <a:cs typeface="Cambria"/>
              </a:rPr>
              <a:t>and</a:t>
            </a:r>
            <a:r>
              <a:rPr sz="1050" dirty="0">
                <a:latin typeface="Cambria"/>
                <a:cs typeface="Cambria"/>
              </a:rPr>
              <a:t> </a:t>
            </a:r>
            <a:r>
              <a:rPr sz="1050" spc="-5" dirty="0">
                <a:latin typeface="Cambria"/>
                <a:cs typeface="Cambria"/>
              </a:rPr>
              <a:t>Equipment</a:t>
            </a:r>
            <a:r>
              <a:rPr sz="1050" dirty="0">
                <a:latin typeface="Cambria"/>
                <a:cs typeface="Cambria"/>
              </a:rPr>
              <a:t> </a:t>
            </a:r>
            <a:r>
              <a:rPr sz="1050" spc="-5" dirty="0">
                <a:latin typeface="Cambria"/>
                <a:cs typeface="Cambria"/>
              </a:rPr>
              <a:t>Selection.</a:t>
            </a:r>
            <a:r>
              <a:rPr sz="1050" dirty="0">
                <a:latin typeface="Cambria"/>
                <a:cs typeface="Cambria"/>
              </a:rPr>
              <a:t> </a:t>
            </a:r>
            <a:r>
              <a:rPr sz="1050" spc="-5" dirty="0">
                <a:latin typeface="Cambria"/>
                <a:cs typeface="Cambria"/>
              </a:rPr>
              <a:t>Latest</a:t>
            </a:r>
            <a:r>
              <a:rPr sz="1050" dirty="0">
                <a:latin typeface="Cambria"/>
                <a:cs typeface="Cambria"/>
              </a:rPr>
              <a:t> </a:t>
            </a:r>
            <a:r>
              <a:rPr sz="1050" spc="-5" dirty="0">
                <a:latin typeface="Cambria"/>
                <a:cs typeface="Cambria"/>
              </a:rPr>
              <a:t>editions</a:t>
            </a:r>
            <a:r>
              <a:rPr sz="1050" dirty="0">
                <a:latin typeface="Cambria"/>
                <a:cs typeface="Cambria"/>
              </a:rPr>
              <a:t> </a:t>
            </a:r>
            <a:r>
              <a:rPr sz="1050" spc="-5" dirty="0">
                <a:latin typeface="Cambria"/>
                <a:cs typeface="Cambria"/>
              </a:rPr>
              <a:t>are</a:t>
            </a:r>
            <a:r>
              <a:rPr sz="1050" dirty="0">
                <a:latin typeface="Cambria"/>
                <a:cs typeface="Cambria"/>
              </a:rPr>
              <a:t> </a:t>
            </a:r>
            <a:r>
              <a:rPr sz="1050" spc="-5" dirty="0">
                <a:latin typeface="Cambria"/>
                <a:cs typeface="Cambria"/>
              </a:rPr>
              <a:t>available</a:t>
            </a:r>
            <a:r>
              <a:rPr sz="1050" dirty="0">
                <a:latin typeface="Cambria"/>
                <a:cs typeface="Cambria"/>
              </a:rPr>
              <a:t> </a:t>
            </a:r>
            <a:r>
              <a:rPr sz="1050" spc="-5" dirty="0">
                <a:latin typeface="Cambria"/>
                <a:cs typeface="Cambria"/>
              </a:rPr>
              <a:t>from:</a:t>
            </a:r>
            <a:r>
              <a:rPr sz="1050" dirty="0">
                <a:latin typeface="Cambria"/>
                <a:cs typeface="Cambria"/>
              </a:rPr>
              <a:t> </a:t>
            </a:r>
            <a:r>
              <a:rPr sz="1050" spc="-5" dirty="0">
                <a:latin typeface="Cambria"/>
                <a:cs typeface="Cambria"/>
              </a:rPr>
              <a:t>“ACCA”</a:t>
            </a:r>
            <a:r>
              <a:rPr sz="1050" dirty="0">
                <a:latin typeface="Cambria"/>
                <a:cs typeface="Cambria"/>
              </a:rPr>
              <a:t> </a:t>
            </a:r>
            <a:r>
              <a:rPr sz="1050" spc="-5" dirty="0">
                <a:latin typeface="Cambria"/>
                <a:cs typeface="Cambria"/>
              </a:rPr>
              <a:t>Air</a:t>
            </a:r>
            <a:r>
              <a:rPr sz="1050" dirty="0">
                <a:latin typeface="Cambria"/>
                <a:cs typeface="Cambria"/>
              </a:rPr>
              <a:t> </a:t>
            </a:r>
            <a:r>
              <a:rPr sz="1050" spc="-5" dirty="0">
                <a:latin typeface="Cambria"/>
                <a:cs typeface="Cambria"/>
              </a:rPr>
              <a:t>Conditioning </a:t>
            </a:r>
            <a:r>
              <a:rPr sz="1050" dirty="0">
                <a:latin typeface="Cambria"/>
                <a:cs typeface="Cambria"/>
              </a:rPr>
              <a:t> </a:t>
            </a:r>
            <a:r>
              <a:rPr sz="1050" spc="-5" dirty="0">
                <a:latin typeface="Cambria"/>
                <a:cs typeface="Cambria"/>
              </a:rPr>
              <a:t>Contractors </a:t>
            </a:r>
            <a:r>
              <a:rPr sz="1050" dirty="0">
                <a:latin typeface="Cambria"/>
                <a:cs typeface="Cambria"/>
              </a:rPr>
              <a:t>of America, </a:t>
            </a:r>
            <a:r>
              <a:rPr sz="1050" spc="-5" dirty="0">
                <a:latin typeface="Cambria"/>
                <a:cs typeface="Cambria"/>
              </a:rPr>
              <a:t>1513 16th Street, N.W., Washington, </a:t>
            </a:r>
            <a:r>
              <a:rPr sz="1050" dirty="0">
                <a:latin typeface="Cambria"/>
                <a:cs typeface="Cambria"/>
              </a:rPr>
              <a:t>D.C. </a:t>
            </a:r>
            <a:r>
              <a:rPr sz="1050" spc="-5" dirty="0">
                <a:latin typeface="Cambria"/>
                <a:cs typeface="Cambria"/>
              </a:rPr>
              <a:t>20036. If </a:t>
            </a:r>
            <a:r>
              <a:rPr sz="1050" dirty="0">
                <a:latin typeface="Cambria"/>
                <a:cs typeface="Cambria"/>
              </a:rPr>
              <a:t>duct system </a:t>
            </a:r>
            <a:r>
              <a:rPr sz="1050" spc="-5" dirty="0">
                <a:latin typeface="Cambria"/>
                <a:cs typeface="Cambria"/>
              </a:rPr>
              <a:t>incorporates flexible </a:t>
            </a:r>
            <a:r>
              <a:rPr sz="1050" dirty="0">
                <a:latin typeface="Cambria"/>
                <a:cs typeface="Cambria"/>
              </a:rPr>
              <a:t> </a:t>
            </a:r>
            <a:r>
              <a:rPr sz="1050" spc="-5" dirty="0">
                <a:latin typeface="Cambria"/>
                <a:cs typeface="Cambria"/>
              </a:rPr>
              <a:t>air </a:t>
            </a:r>
            <a:r>
              <a:rPr sz="1050" dirty="0">
                <a:latin typeface="Cambria"/>
                <a:cs typeface="Cambria"/>
              </a:rPr>
              <a:t>duct, be </a:t>
            </a:r>
            <a:r>
              <a:rPr sz="1050" spc="-5" dirty="0">
                <a:latin typeface="Cambria"/>
                <a:cs typeface="Cambria"/>
              </a:rPr>
              <a:t>sure that the pressure drop Information (straight length plus </a:t>
            </a:r>
            <a:r>
              <a:rPr sz="1050" dirty="0">
                <a:latin typeface="Cambria"/>
                <a:cs typeface="Cambria"/>
              </a:rPr>
              <a:t>all </a:t>
            </a:r>
            <a:r>
              <a:rPr sz="1050" spc="-5" dirty="0">
                <a:latin typeface="Cambria"/>
                <a:cs typeface="Cambria"/>
              </a:rPr>
              <a:t>turns) </a:t>
            </a:r>
            <a:r>
              <a:rPr sz="1050" dirty="0">
                <a:latin typeface="Cambria"/>
                <a:cs typeface="Cambria"/>
              </a:rPr>
              <a:t>shown </a:t>
            </a:r>
            <a:r>
              <a:rPr sz="1050" spc="-5" dirty="0">
                <a:latin typeface="Cambria"/>
                <a:cs typeface="Cambria"/>
              </a:rPr>
              <a:t>in “ACCA” Manual </a:t>
            </a:r>
            <a:r>
              <a:rPr sz="1050" dirty="0">
                <a:latin typeface="Cambria"/>
                <a:cs typeface="Cambria"/>
              </a:rPr>
              <a:t> </a:t>
            </a:r>
            <a:r>
              <a:rPr sz="1050" spc="-5" dirty="0">
                <a:latin typeface="Cambria"/>
                <a:cs typeface="Cambria"/>
              </a:rPr>
              <a:t>“D”</a:t>
            </a:r>
            <a:r>
              <a:rPr sz="1050" spc="-10" dirty="0">
                <a:latin typeface="Cambria"/>
                <a:cs typeface="Cambria"/>
              </a:rPr>
              <a:t> </a:t>
            </a:r>
            <a:r>
              <a:rPr sz="1050" spc="-5" dirty="0">
                <a:latin typeface="Cambria"/>
                <a:cs typeface="Cambria"/>
              </a:rPr>
              <a:t>is accounted </a:t>
            </a:r>
            <a:r>
              <a:rPr sz="1050" dirty="0">
                <a:latin typeface="Cambria"/>
                <a:cs typeface="Cambria"/>
              </a:rPr>
              <a:t>for</a:t>
            </a:r>
            <a:r>
              <a:rPr sz="1050" spc="-10" dirty="0">
                <a:latin typeface="Cambria"/>
                <a:cs typeface="Cambria"/>
              </a:rPr>
              <a:t> </a:t>
            </a:r>
            <a:r>
              <a:rPr sz="1050" spc="10" dirty="0">
                <a:latin typeface="Cambria"/>
                <a:cs typeface="Cambria"/>
              </a:rPr>
              <a:t>insystem.</a:t>
            </a:r>
            <a:endParaRPr sz="1050">
              <a:latin typeface="Cambria"/>
              <a:cs typeface="Cambria"/>
            </a:endParaRPr>
          </a:p>
          <a:p>
            <a:pPr marL="184781" marR="5080" indent="-172716" algn="just">
              <a:lnSpc>
                <a:spcPct val="109500"/>
              </a:lnSpc>
              <a:spcBef>
                <a:spcPts val="15"/>
              </a:spcBef>
              <a:buFont typeface="Arial"/>
              <a:buChar char="•"/>
              <a:tabLst>
                <a:tab pos="185415" algn="l"/>
              </a:tabLst>
            </a:pPr>
            <a:r>
              <a:rPr sz="1050" dirty="0">
                <a:latin typeface="Cambria"/>
                <a:cs typeface="Cambria"/>
              </a:rPr>
              <a:t>Supply </a:t>
            </a:r>
            <a:r>
              <a:rPr sz="1050" spc="-5" dirty="0">
                <a:latin typeface="Cambria"/>
                <a:cs typeface="Cambria"/>
              </a:rPr>
              <a:t>plenum is </a:t>
            </a:r>
            <a:r>
              <a:rPr sz="1050" dirty="0">
                <a:latin typeface="Cambria"/>
                <a:cs typeface="Cambria"/>
              </a:rPr>
              <a:t>attached to the </a:t>
            </a:r>
            <a:r>
              <a:rPr sz="1050" spc="-5" dirty="0">
                <a:latin typeface="Cambria"/>
                <a:cs typeface="Cambria"/>
              </a:rPr>
              <a:t>3/4” duct flanges supplied with </a:t>
            </a:r>
            <a:r>
              <a:rPr sz="1050" dirty="0">
                <a:latin typeface="Cambria"/>
                <a:cs typeface="Cambria"/>
              </a:rPr>
              <a:t>the </a:t>
            </a:r>
            <a:r>
              <a:rPr sz="1050" spc="-5" dirty="0">
                <a:latin typeface="Cambria"/>
                <a:cs typeface="Cambria"/>
              </a:rPr>
              <a:t>unit. Attach </a:t>
            </a:r>
            <a:r>
              <a:rPr sz="1050" dirty="0">
                <a:latin typeface="Cambria"/>
                <a:cs typeface="Cambria"/>
              </a:rPr>
              <a:t>flanges </a:t>
            </a:r>
            <a:r>
              <a:rPr sz="1050" spc="-5" dirty="0">
                <a:latin typeface="Cambria"/>
                <a:cs typeface="Cambria"/>
              </a:rPr>
              <a:t>around </a:t>
            </a:r>
            <a:r>
              <a:rPr sz="1050" dirty="0">
                <a:latin typeface="Cambria"/>
                <a:cs typeface="Cambria"/>
              </a:rPr>
              <a:t>the </a:t>
            </a:r>
            <a:r>
              <a:rPr sz="1050" spc="-5" dirty="0">
                <a:latin typeface="Cambria"/>
                <a:cs typeface="Cambria"/>
              </a:rPr>
              <a:t>blower </a:t>
            </a:r>
            <a:r>
              <a:rPr sz="1050" dirty="0">
                <a:latin typeface="Cambria"/>
                <a:cs typeface="Cambria"/>
              </a:rPr>
              <a:t> </a:t>
            </a:r>
            <a:r>
              <a:rPr sz="1050" spc="-5" dirty="0">
                <a:latin typeface="Cambria"/>
                <a:cs typeface="Cambria"/>
              </a:rPr>
              <a:t>outlet.</a:t>
            </a:r>
            <a:endParaRPr sz="1050">
              <a:latin typeface="Cambria"/>
              <a:cs typeface="Cambria"/>
            </a:endParaRPr>
          </a:p>
          <a:p>
            <a:pPr marL="184781" marR="5715" indent="-172716" algn="just">
              <a:lnSpc>
                <a:spcPts val="1380"/>
              </a:lnSpc>
              <a:spcBef>
                <a:spcPts val="55"/>
              </a:spcBef>
              <a:buFont typeface="Arial"/>
              <a:buChar char="•"/>
              <a:tabLst>
                <a:tab pos="185415" algn="l"/>
              </a:tabLst>
            </a:pPr>
            <a:r>
              <a:rPr sz="1050" dirty="0">
                <a:latin typeface="Cambria"/>
                <a:cs typeface="Cambria"/>
              </a:rPr>
              <a:t>Secure the supply </a:t>
            </a:r>
            <a:r>
              <a:rPr sz="1050" spc="-5" dirty="0">
                <a:latin typeface="Cambria"/>
                <a:cs typeface="Cambria"/>
              </a:rPr>
              <a:t>and return </a:t>
            </a:r>
            <a:r>
              <a:rPr sz="1050" dirty="0">
                <a:latin typeface="Cambria"/>
                <a:cs typeface="Cambria"/>
              </a:rPr>
              <a:t>ductwork to the </a:t>
            </a:r>
            <a:r>
              <a:rPr sz="1050" spc="-5" dirty="0">
                <a:latin typeface="Cambria"/>
                <a:cs typeface="Cambria"/>
              </a:rPr>
              <a:t>unit flanges, using proper fasteners </a:t>
            </a:r>
            <a:r>
              <a:rPr sz="1050" dirty="0">
                <a:latin typeface="Cambria"/>
                <a:cs typeface="Cambria"/>
              </a:rPr>
              <a:t>for the </a:t>
            </a:r>
            <a:r>
              <a:rPr sz="1050" spc="-5" dirty="0">
                <a:latin typeface="Cambria"/>
                <a:cs typeface="Cambria"/>
              </a:rPr>
              <a:t>type </a:t>
            </a:r>
            <a:r>
              <a:rPr sz="1050" dirty="0">
                <a:latin typeface="Cambria"/>
                <a:cs typeface="Cambria"/>
              </a:rPr>
              <a:t>of </a:t>
            </a:r>
            <a:r>
              <a:rPr sz="1050" spc="-5" dirty="0">
                <a:latin typeface="Cambria"/>
                <a:cs typeface="Cambria"/>
              </a:rPr>
              <a:t>duct used </a:t>
            </a:r>
            <a:r>
              <a:rPr sz="1050" dirty="0">
                <a:latin typeface="Cambria"/>
                <a:cs typeface="Cambria"/>
              </a:rPr>
              <a:t> and</a:t>
            </a:r>
            <a:r>
              <a:rPr sz="1050" spc="-15" dirty="0">
                <a:latin typeface="Cambria"/>
                <a:cs typeface="Cambria"/>
              </a:rPr>
              <a:t> </a:t>
            </a:r>
            <a:r>
              <a:rPr sz="1050" dirty="0">
                <a:latin typeface="Cambria"/>
                <a:cs typeface="Cambria"/>
              </a:rPr>
              <a:t>tape</a:t>
            </a:r>
            <a:r>
              <a:rPr sz="1050" spc="-30" dirty="0">
                <a:latin typeface="Cambria"/>
                <a:cs typeface="Cambria"/>
              </a:rPr>
              <a:t> </a:t>
            </a:r>
            <a:r>
              <a:rPr sz="1050" spc="-5" dirty="0">
                <a:latin typeface="Cambria"/>
                <a:cs typeface="Cambria"/>
              </a:rPr>
              <a:t>the</a:t>
            </a:r>
            <a:r>
              <a:rPr sz="1050" spc="-40" dirty="0">
                <a:latin typeface="Cambria"/>
                <a:cs typeface="Cambria"/>
              </a:rPr>
              <a:t> </a:t>
            </a:r>
            <a:r>
              <a:rPr sz="1050" spc="-5" dirty="0">
                <a:latin typeface="Cambria"/>
                <a:cs typeface="Cambria"/>
              </a:rPr>
              <a:t>duct-to-unit</a:t>
            </a:r>
            <a:r>
              <a:rPr sz="1050" spc="-50" dirty="0">
                <a:latin typeface="Cambria"/>
                <a:cs typeface="Cambria"/>
              </a:rPr>
              <a:t> </a:t>
            </a:r>
            <a:r>
              <a:rPr sz="1050" spc="-10" dirty="0">
                <a:latin typeface="Cambria"/>
                <a:cs typeface="Cambria"/>
              </a:rPr>
              <a:t>joint</a:t>
            </a:r>
            <a:r>
              <a:rPr sz="1050" spc="-15" dirty="0">
                <a:latin typeface="Cambria"/>
                <a:cs typeface="Cambria"/>
              </a:rPr>
              <a:t> </a:t>
            </a:r>
            <a:r>
              <a:rPr sz="1050" dirty="0">
                <a:latin typeface="Cambria"/>
                <a:cs typeface="Cambria"/>
              </a:rPr>
              <a:t>as</a:t>
            </a:r>
            <a:r>
              <a:rPr sz="1050" spc="-15" dirty="0">
                <a:latin typeface="Cambria"/>
                <a:cs typeface="Cambria"/>
              </a:rPr>
              <a:t> </a:t>
            </a:r>
            <a:r>
              <a:rPr sz="1050" spc="-5" dirty="0">
                <a:latin typeface="Cambria"/>
                <a:cs typeface="Cambria"/>
              </a:rPr>
              <a:t>required</a:t>
            </a:r>
            <a:r>
              <a:rPr sz="1050" spc="-30" dirty="0">
                <a:latin typeface="Cambria"/>
                <a:cs typeface="Cambria"/>
              </a:rPr>
              <a:t> </a:t>
            </a:r>
            <a:r>
              <a:rPr sz="1050" spc="-5" dirty="0">
                <a:latin typeface="Cambria"/>
                <a:cs typeface="Cambria"/>
              </a:rPr>
              <a:t>to</a:t>
            </a:r>
            <a:r>
              <a:rPr sz="1050" spc="-15" dirty="0">
                <a:latin typeface="Cambria"/>
                <a:cs typeface="Cambria"/>
              </a:rPr>
              <a:t> </a:t>
            </a:r>
            <a:r>
              <a:rPr sz="1050" spc="-5" dirty="0">
                <a:latin typeface="Cambria"/>
                <a:cs typeface="Cambria"/>
              </a:rPr>
              <a:t>prevent</a:t>
            </a:r>
            <a:r>
              <a:rPr sz="1050" spc="-15" dirty="0">
                <a:latin typeface="Cambria"/>
                <a:cs typeface="Cambria"/>
              </a:rPr>
              <a:t> </a:t>
            </a:r>
            <a:r>
              <a:rPr sz="1050" spc="-10" dirty="0">
                <a:latin typeface="Cambria"/>
                <a:cs typeface="Cambria"/>
              </a:rPr>
              <a:t>air</a:t>
            </a:r>
            <a:r>
              <a:rPr sz="1050" spc="-30" dirty="0">
                <a:latin typeface="Cambria"/>
                <a:cs typeface="Cambria"/>
              </a:rPr>
              <a:t> </a:t>
            </a:r>
            <a:r>
              <a:rPr sz="1050" dirty="0">
                <a:latin typeface="Cambria"/>
                <a:cs typeface="Cambria"/>
              </a:rPr>
              <a:t>leaks.</a:t>
            </a:r>
            <a:endParaRPr sz="1050">
              <a:latin typeface="Cambria"/>
              <a:cs typeface="Cambria"/>
            </a:endParaRPr>
          </a:p>
        </p:txBody>
      </p:sp>
      <p:sp>
        <p:nvSpPr>
          <p:cNvPr id="5" name="object 5"/>
          <p:cNvSpPr txBox="1"/>
          <p:nvPr/>
        </p:nvSpPr>
        <p:spPr>
          <a:xfrm>
            <a:off x="3408173" y="5622036"/>
            <a:ext cx="6391910" cy="870623"/>
          </a:xfrm>
          <a:prstGeom prst="rect">
            <a:avLst/>
          </a:prstGeom>
          <a:solidFill>
            <a:srgbClr val="D9D9D9"/>
          </a:solidFill>
        </p:spPr>
        <p:txBody>
          <a:bodyPr vert="horz" wrap="square" lIns="0" tIns="40005" rIns="0" bIns="0" rtlCol="0">
            <a:spAutoFit/>
          </a:bodyPr>
          <a:lstStyle/>
          <a:p>
            <a:pPr marL="90803">
              <a:spcBef>
                <a:spcPts val="315"/>
              </a:spcBef>
            </a:pPr>
            <a:r>
              <a:rPr sz="1050" b="1" spc="-5" dirty="0">
                <a:latin typeface="Cambria"/>
                <a:cs typeface="Cambria"/>
              </a:rPr>
              <a:t>IMPORTANT</a:t>
            </a:r>
            <a:endParaRPr sz="1050">
              <a:latin typeface="Cambria"/>
              <a:cs typeface="Cambria"/>
            </a:endParaRPr>
          </a:p>
          <a:p>
            <a:pPr marL="90803" marR="421630">
              <a:lnSpc>
                <a:spcPts val="1250"/>
              </a:lnSpc>
              <a:spcBef>
                <a:spcPts val="50"/>
              </a:spcBef>
            </a:pPr>
            <a:r>
              <a:rPr sz="1050" dirty="0">
                <a:latin typeface="Cambria"/>
                <a:cs typeface="Cambria"/>
              </a:rPr>
              <a:t>If</a:t>
            </a:r>
            <a:r>
              <a:rPr sz="1050" spc="5" dirty="0">
                <a:latin typeface="Cambria"/>
                <a:cs typeface="Cambria"/>
              </a:rPr>
              <a:t> </a:t>
            </a:r>
            <a:r>
              <a:rPr sz="1050" dirty="0">
                <a:latin typeface="Cambria"/>
                <a:cs typeface="Cambria"/>
              </a:rPr>
              <a:t>an </a:t>
            </a:r>
            <a:r>
              <a:rPr sz="1050" spc="-5" dirty="0">
                <a:latin typeface="Cambria"/>
                <a:cs typeface="Cambria"/>
              </a:rPr>
              <a:t>elbow</a:t>
            </a:r>
            <a:r>
              <a:rPr sz="1050" spc="5" dirty="0">
                <a:latin typeface="Cambria"/>
                <a:cs typeface="Cambria"/>
              </a:rPr>
              <a:t> </a:t>
            </a:r>
            <a:r>
              <a:rPr sz="1050" spc="-5" dirty="0">
                <a:latin typeface="Cambria"/>
                <a:cs typeface="Cambria"/>
              </a:rPr>
              <a:t>is</a:t>
            </a:r>
            <a:r>
              <a:rPr sz="1050" dirty="0">
                <a:latin typeface="Cambria"/>
                <a:cs typeface="Cambria"/>
              </a:rPr>
              <a:t> </a:t>
            </a:r>
            <a:r>
              <a:rPr sz="1050" spc="-5" dirty="0">
                <a:latin typeface="Cambria"/>
                <a:cs typeface="Cambria"/>
              </a:rPr>
              <a:t>included</a:t>
            </a:r>
            <a:r>
              <a:rPr sz="1050" dirty="0">
                <a:latin typeface="Cambria"/>
                <a:cs typeface="Cambria"/>
              </a:rPr>
              <a:t> </a:t>
            </a:r>
            <a:r>
              <a:rPr sz="1050" spc="-5" dirty="0">
                <a:latin typeface="Cambria"/>
                <a:cs typeface="Cambria"/>
              </a:rPr>
              <a:t>in</a:t>
            </a:r>
            <a:r>
              <a:rPr sz="1050" spc="5" dirty="0">
                <a:latin typeface="Cambria"/>
                <a:cs typeface="Cambria"/>
              </a:rPr>
              <a:t> </a:t>
            </a:r>
            <a:r>
              <a:rPr sz="1050" dirty="0">
                <a:latin typeface="Cambria"/>
                <a:cs typeface="Cambria"/>
              </a:rPr>
              <a:t>the </a:t>
            </a:r>
            <a:r>
              <a:rPr sz="1050" spc="-5" dirty="0">
                <a:latin typeface="Cambria"/>
                <a:cs typeface="Cambria"/>
              </a:rPr>
              <a:t>plenum close</a:t>
            </a:r>
            <a:r>
              <a:rPr sz="1050" spc="5" dirty="0">
                <a:latin typeface="Cambria"/>
                <a:cs typeface="Cambria"/>
              </a:rPr>
              <a:t> </a:t>
            </a:r>
            <a:r>
              <a:rPr sz="1050" spc="-5" dirty="0">
                <a:latin typeface="Cambria"/>
                <a:cs typeface="Cambria"/>
              </a:rPr>
              <a:t>to</a:t>
            </a:r>
            <a:r>
              <a:rPr sz="1050" spc="5" dirty="0">
                <a:latin typeface="Cambria"/>
                <a:cs typeface="Cambria"/>
              </a:rPr>
              <a:t> </a:t>
            </a:r>
            <a:r>
              <a:rPr sz="1050" dirty="0">
                <a:latin typeface="Cambria"/>
                <a:cs typeface="Cambria"/>
              </a:rPr>
              <a:t>the</a:t>
            </a:r>
            <a:r>
              <a:rPr sz="1050" spc="-10" dirty="0">
                <a:latin typeface="Cambria"/>
                <a:cs typeface="Cambria"/>
              </a:rPr>
              <a:t> </a:t>
            </a:r>
            <a:r>
              <a:rPr sz="1050" spc="-5" dirty="0">
                <a:latin typeface="Cambria"/>
                <a:cs typeface="Cambria"/>
              </a:rPr>
              <a:t>unit,</a:t>
            </a:r>
            <a:r>
              <a:rPr sz="1050" dirty="0">
                <a:latin typeface="Cambria"/>
                <a:cs typeface="Cambria"/>
              </a:rPr>
              <a:t> </a:t>
            </a:r>
            <a:r>
              <a:rPr sz="1050" spc="-5" dirty="0">
                <a:latin typeface="Cambria"/>
                <a:cs typeface="Cambria"/>
              </a:rPr>
              <a:t>it</a:t>
            </a:r>
            <a:r>
              <a:rPr sz="1050" spc="5" dirty="0">
                <a:latin typeface="Cambria"/>
                <a:cs typeface="Cambria"/>
              </a:rPr>
              <a:t> </a:t>
            </a:r>
            <a:r>
              <a:rPr sz="1050" dirty="0">
                <a:latin typeface="Cambria"/>
                <a:cs typeface="Cambria"/>
              </a:rPr>
              <a:t>must </a:t>
            </a:r>
            <a:r>
              <a:rPr sz="1050" spc="-5" dirty="0">
                <a:latin typeface="Cambria"/>
                <a:cs typeface="Cambria"/>
              </a:rPr>
              <a:t>not</a:t>
            </a:r>
            <a:r>
              <a:rPr sz="1050" dirty="0">
                <a:latin typeface="Cambria"/>
                <a:cs typeface="Cambria"/>
              </a:rPr>
              <a:t> be</a:t>
            </a:r>
            <a:r>
              <a:rPr sz="1050" spc="5" dirty="0">
                <a:latin typeface="Cambria"/>
                <a:cs typeface="Cambria"/>
              </a:rPr>
              <a:t> </a:t>
            </a:r>
            <a:r>
              <a:rPr sz="1050" spc="-5" dirty="0">
                <a:latin typeface="Cambria"/>
                <a:cs typeface="Cambria"/>
              </a:rPr>
              <a:t>smaller</a:t>
            </a:r>
            <a:r>
              <a:rPr sz="1050" spc="-10" dirty="0">
                <a:latin typeface="Cambria"/>
                <a:cs typeface="Cambria"/>
              </a:rPr>
              <a:t> </a:t>
            </a:r>
            <a:r>
              <a:rPr sz="1050" spc="-5" dirty="0">
                <a:latin typeface="Cambria"/>
                <a:cs typeface="Cambria"/>
              </a:rPr>
              <a:t>than</a:t>
            </a:r>
            <a:r>
              <a:rPr sz="1050" dirty="0">
                <a:latin typeface="Cambria"/>
                <a:cs typeface="Cambria"/>
              </a:rPr>
              <a:t> the</a:t>
            </a:r>
            <a:r>
              <a:rPr sz="1050" spc="-5" dirty="0">
                <a:latin typeface="Cambria"/>
                <a:cs typeface="Cambria"/>
              </a:rPr>
              <a:t> dimensions</a:t>
            </a:r>
            <a:r>
              <a:rPr sz="1050" dirty="0">
                <a:latin typeface="Cambria"/>
                <a:cs typeface="Cambria"/>
              </a:rPr>
              <a:t> </a:t>
            </a:r>
            <a:r>
              <a:rPr sz="1050" spc="-5" dirty="0">
                <a:latin typeface="Cambria"/>
                <a:cs typeface="Cambria"/>
              </a:rPr>
              <a:t>of</a:t>
            </a:r>
            <a:r>
              <a:rPr sz="1050" spc="5" dirty="0">
                <a:latin typeface="Cambria"/>
                <a:cs typeface="Cambria"/>
              </a:rPr>
              <a:t> </a:t>
            </a:r>
            <a:r>
              <a:rPr sz="1050" dirty="0">
                <a:latin typeface="Cambria"/>
                <a:cs typeface="Cambria"/>
              </a:rPr>
              <a:t>the </a:t>
            </a:r>
            <a:r>
              <a:rPr sz="1050" spc="5" dirty="0">
                <a:latin typeface="Cambria"/>
                <a:cs typeface="Cambria"/>
              </a:rPr>
              <a:t> </a:t>
            </a:r>
            <a:r>
              <a:rPr sz="1050" dirty="0">
                <a:latin typeface="Cambria"/>
                <a:cs typeface="Cambria"/>
              </a:rPr>
              <a:t>supply</a:t>
            </a:r>
            <a:r>
              <a:rPr sz="1050" spc="-15" dirty="0">
                <a:latin typeface="Cambria"/>
                <a:cs typeface="Cambria"/>
              </a:rPr>
              <a:t> </a:t>
            </a:r>
            <a:r>
              <a:rPr sz="1050" spc="-5" dirty="0">
                <a:latin typeface="Cambria"/>
                <a:cs typeface="Cambria"/>
              </a:rPr>
              <a:t>duct flange </a:t>
            </a:r>
            <a:r>
              <a:rPr sz="1050" dirty="0">
                <a:latin typeface="Cambria"/>
                <a:cs typeface="Cambria"/>
              </a:rPr>
              <a:t>on</a:t>
            </a:r>
            <a:r>
              <a:rPr sz="1050" spc="-5" dirty="0">
                <a:latin typeface="Cambria"/>
                <a:cs typeface="Cambria"/>
              </a:rPr>
              <a:t> </a:t>
            </a:r>
            <a:r>
              <a:rPr sz="1050" dirty="0">
                <a:latin typeface="Cambria"/>
                <a:cs typeface="Cambria"/>
              </a:rPr>
              <a:t>the</a:t>
            </a:r>
            <a:r>
              <a:rPr sz="1050" spc="-15" dirty="0">
                <a:latin typeface="Cambria"/>
                <a:cs typeface="Cambria"/>
              </a:rPr>
              <a:t> </a:t>
            </a:r>
            <a:r>
              <a:rPr sz="1050" spc="-5" dirty="0">
                <a:latin typeface="Cambria"/>
                <a:cs typeface="Cambria"/>
              </a:rPr>
              <a:t>unit.</a:t>
            </a:r>
            <a:endParaRPr sz="1050">
              <a:latin typeface="Cambria"/>
              <a:cs typeface="Cambria"/>
            </a:endParaRPr>
          </a:p>
          <a:p>
            <a:pPr marL="90803" marR="167636">
              <a:lnSpc>
                <a:spcPts val="1250"/>
              </a:lnSpc>
              <a:spcBef>
                <a:spcPts val="20"/>
              </a:spcBef>
            </a:pPr>
            <a:r>
              <a:rPr sz="1050" dirty="0">
                <a:latin typeface="Cambria"/>
                <a:cs typeface="Cambria"/>
              </a:rPr>
              <a:t>The </a:t>
            </a:r>
            <a:r>
              <a:rPr sz="1050" spc="-5" dirty="0">
                <a:latin typeface="Cambria"/>
                <a:cs typeface="Cambria"/>
              </a:rPr>
              <a:t>front</a:t>
            </a:r>
            <a:r>
              <a:rPr sz="1050" spc="-10" dirty="0">
                <a:latin typeface="Cambria"/>
                <a:cs typeface="Cambria"/>
              </a:rPr>
              <a:t> </a:t>
            </a:r>
            <a:r>
              <a:rPr sz="1050" dirty="0">
                <a:latin typeface="Cambria"/>
                <a:cs typeface="Cambria"/>
              </a:rPr>
              <a:t>flange</a:t>
            </a:r>
            <a:r>
              <a:rPr sz="1050" spc="-10" dirty="0">
                <a:latin typeface="Cambria"/>
                <a:cs typeface="Cambria"/>
              </a:rPr>
              <a:t> </a:t>
            </a:r>
            <a:r>
              <a:rPr sz="1050" dirty="0">
                <a:latin typeface="Cambria"/>
                <a:cs typeface="Cambria"/>
              </a:rPr>
              <a:t>on</a:t>
            </a:r>
            <a:r>
              <a:rPr sz="1050" spc="5" dirty="0">
                <a:latin typeface="Cambria"/>
                <a:cs typeface="Cambria"/>
              </a:rPr>
              <a:t> </a:t>
            </a:r>
            <a:r>
              <a:rPr sz="1050" dirty="0">
                <a:latin typeface="Cambria"/>
                <a:cs typeface="Cambria"/>
              </a:rPr>
              <a:t>the </a:t>
            </a:r>
            <a:r>
              <a:rPr sz="1050" spc="-5" dirty="0">
                <a:latin typeface="Cambria"/>
                <a:cs typeface="Cambria"/>
              </a:rPr>
              <a:t>return</a:t>
            </a:r>
            <a:r>
              <a:rPr sz="1050" dirty="0">
                <a:latin typeface="Cambria"/>
                <a:cs typeface="Cambria"/>
              </a:rPr>
              <a:t> duct</a:t>
            </a:r>
            <a:r>
              <a:rPr sz="1050" spc="5" dirty="0">
                <a:latin typeface="Cambria"/>
                <a:cs typeface="Cambria"/>
              </a:rPr>
              <a:t> </a:t>
            </a:r>
            <a:r>
              <a:rPr sz="1050" spc="-5" dirty="0">
                <a:latin typeface="Cambria"/>
                <a:cs typeface="Cambria"/>
              </a:rPr>
              <a:t>connected</a:t>
            </a:r>
            <a:r>
              <a:rPr sz="1050" dirty="0">
                <a:latin typeface="Cambria"/>
                <a:cs typeface="Cambria"/>
              </a:rPr>
              <a:t> </a:t>
            </a:r>
            <a:r>
              <a:rPr sz="1050" spc="-5" dirty="0">
                <a:latin typeface="Cambria"/>
                <a:cs typeface="Cambria"/>
              </a:rPr>
              <a:t>to</a:t>
            </a:r>
            <a:r>
              <a:rPr sz="1050" spc="5" dirty="0">
                <a:latin typeface="Cambria"/>
                <a:cs typeface="Cambria"/>
              </a:rPr>
              <a:t> </a:t>
            </a:r>
            <a:r>
              <a:rPr sz="1050" dirty="0">
                <a:latin typeface="Cambria"/>
                <a:cs typeface="Cambria"/>
              </a:rPr>
              <a:t>the</a:t>
            </a:r>
            <a:r>
              <a:rPr sz="1050" spc="-5" dirty="0">
                <a:latin typeface="Cambria"/>
                <a:cs typeface="Cambria"/>
              </a:rPr>
              <a:t> </a:t>
            </a:r>
            <a:r>
              <a:rPr sz="1050" dirty="0">
                <a:latin typeface="Cambria"/>
                <a:cs typeface="Cambria"/>
              </a:rPr>
              <a:t>blower</a:t>
            </a:r>
            <a:r>
              <a:rPr sz="1050" spc="-5" dirty="0">
                <a:latin typeface="Cambria"/>
                <a:cs typeface="Cambria"/>
              </a:rPr>
              <a:t> casing must</a:t>
            </a:r>
            <a:r>
              <a:rPr sz="1050" dirty="0">
                <a:latin typeface="Cambria"/>
                <a:cs typeface="Cambria"/>
              </a:rPr>
              <a:t> </a:t>
            </a:r>
            <a:r>
              <a:rPr sz="1050" spc="-5" dirty="0">
                <a:latin typeface="Cambria"/>
                <a:cs typeface="Cambria"/>
              </a:rPr>
              <a:t>not</a:t>
            </a:r>
            <a:r>
              <a:rPr sz="1050" spc="5" dirty="0">
                <a:latin typeface="Cambria"/>
                <a:cs typeface="Cambria"/>
              </a:rPr>
              <a:t> </a:t>
            </a:r>
            <a:r>
              <a:rPr sz="1050" dirty="0">
                <a:latin typeface="Cambria"/>
                <a:cs typeface="Cambria"/>
              </a:rPr>
              <a:t>be</a:t>
            </a:r>
            <a:r>
              <a:rPr sz="1050" spc="-10" dirty="0">
                <a:latin typeface="Cambria"/>
                <a:cs typeface="Cambria"/>
              </a:rPr>
              <a:t> </a:t>
            </a:r>
            <a:r>
              <a:rPr sz="1050" spc="-5" dirty="0">
                <a:latin typeface="Cambria"/>
                <a:cs typeface="Cambria"/>
              </a:rPr>
              <a:t>screwed</a:t>
            </a:r>
            <a:r>
              <a:rPr sz="1050" dirty="0">
                <a:latin typeface="Cambria"/>
                <a:cs typeface="Cambria"/>
              </a:rPr>
              <a:t> </a:t>
            </a:r>
            <a:r>
              <a:rPr sz="1050" spc="-5" dirty="0">
                <a:latin typeface="Cambria"/>
                <a:cs typeface="Cambria"/>
              </a:rPr>
              <a:t>into the</a:t>
            </a:r>
            <a:r>
              <a:rPr sz="1050" dirty="0">
                <a:latin typeface="Cambria"/>
                <a:cs typeface="Cambria"/>
              </a:rPr>
              <a:t> area </a:t>
            </a:r>
            <a:r>
              <a:rPr sz="1050" spc="-5" dirty="0">
                <a:latin typeface="Cambria"/>
                <a:cs typeface="Cambria"/>
              </a:rPr>
              <a:t>where </a:t>
            </a:r>
            <a:r>
              <a:rPr sz="1050" dirty="0">
                <a:latin typeface="Cambria"/>
                <a:cs typeface="Cambria"/>
              </a:rPr>
              <a:t> the</a:t>
            </a:r>
            <a:r>
              <a:rPr sz="1050" spc="5" dirty="0">
                <a:latin typeface="Cambria"/>
                <a:cs typeface="Cambria"/>
              </a:rPr>
              <a:t> </a:t>
            </a:r>
            <a:r>
              <a:rPr sz="1050" spc="-5" dirty="0">
                <a:latin typeface="Cambria"/>
                <a:cs typeface="Cambria"/>
              </a:rPr>
              <a:t>power</a:t>
            </a:r>
            <a:r>
              <a:rPr sz="1050" dirty="0">
                <a:latin typeface="Cambria"/>
                <a:cs typeface="Cambria"/>
              </a:rPr>
              <a:t> </a:t>
            </a:r>
            <a:r>
              <a:rPr sz="1050" spc="-5" dirty="0">
                <a:latin typeface="Cambria"/>
                <a:cs typeface="Cambria"/>
              </a:rPr>
              <a:t>wiring</a:t>
            </a:r>
            <a:r>
              <a:rPr sz="1050" dirty="0">
                <a:latin typeface="Cambria"/>
                <a:cs typeface="Cambria"/>
              </a:rPr>
              <a:t> </a:t>
            </a:r>
            <a:r>
              <a:rPr sz="1050" spc="-5" dirty="0">
                <a:latin typeface="Cambria"/>
                <a:cs typeface="Cambria"/>
              </a:rPr>
              <a:t>is</a:t>
            </a:r>
            <a:r>
              <a:rPr sz="1050" spc="5" dirty="0">
                <a:latin typeface="Cambria"/>
                <a:cs typeface="Cambria"/>
              </a:rPr>
              <a:t> </a:t>
            </a:r>
            <a:r>
              <a:rPr sz="1050" spc="-5" dirty="0">
                <a:latin typeface="Cambria"/>
                <a:cs typeface="Cambria"/>
              </a:rPr>
              <a:t>located.</a:t>
            </a:r>
            <a:r>
              <a:rPr sz="1050" spc="10" dirty="0">
                <a:latin typeface="Cambria"/>
                <a:cs typeface="Cambria"/>
              </a:rPr>
              <a:t> </a:t>
            </a:r>
            <a:r>
              <a:rPr sz="1050" spc="-5" dirty="0">
                <a:latin typeface="Cambria"/>
                <a:cs typeface="Cambria"/>
              </a:rPr>
              <a:t>Drills</a:t>
            </a:r>
            <a:r>
              <a:rPr sz="1050" spc="5" dirty="0">
                <a:latin typeface="Cambria"/>
                <a:cs typeface="Cambria"/>
              </a:rPr>
              <a:t> </a:t>
            </a:r>
            <a:r>
              <a:rPr sz="1050" dirty="0">
                <a:latin typeface="Cambria"/>
                <a:cs typeface="Cambria"/>
              </a:rPr>
              <a:t>or </a:t>
            </a:r>
            <a:r>
              <a:rPr sz="1050" spc="-5" dirty="0">
                <a:latin typeface="Cambria"/>
                <a:cs typeface="Cambria"/>
              </a:rPr>
              <a:t>sharp</a:t>
            </a:r>
            <a:r>
              <a:rPr sz="1050" spc="5" dirty="0">
                <a:latin typeface="Cambria"/>
                <a:cs typeface="Cambria"/>
              </a:rPr>
              <a:t> </a:t>
            </a:r>
            <a:r>
              <a:rPr sz="1050" spc="-5" dirty="0">
                <a:latin typeface="Cambria"/>
                <a:cs typeface="Cambria"/>
              </a:rPr>
              <a:t>screw</a:t>
            </a:r>
            <a:r>
              <a:rPr sz="1050" spc="5" dirty="0">
                <a:latin typeface="Cambria"/>
                <a:cs typeface="Cambria"/>
              </a:rPr>
              <a:t> </a:t>
            </a:r>
            <a:r>
              <a:rPr sz="1050" spc="-5" dirty="0">
                <a:latin typeface="Cambria"/>
                <a:cs typeface="Cambria"/>
              </a:rPr>
              <a:t>points</a:t>
            </a:r>
            <a:r>
              <a:rPr sz="1050" spc="10" dirty="0">
                <a:latin typeface="Cambria"/>
                <a:cs typeface="Cambria"/>
              </a:rPr>
              <a:t> </a:t>
            </a:r>
            <a:r>
              <a:rPr sz="1050" dirty="0">
                <a:latin typeface="Cambria"/>
                <a:cs typeface="Cambria"/>
              </a:rPr>
              <a:t>can</a:t>
            </a:r>
            <a:r>
              <a:rPr sz="1050" spc="-10" dirty="0">
                <a:latin typeface="Cambria"/>
                <a:cs typeface="Cambria"/>
              </a:rPr>
              <a:t> </a:t>
            </a:r>
            <a:r>
              <a:rPr sz="1050" dirty="0">
                <a:latin typeface="Cambria"/>
                <a:cs typeface="Cambria"/>
              </a:rPr>
              <a:t>damage</a:t>
            </a:r>
            <a:r>
              <a:rPr sz="1050" spc="5" dirty="0">
                <a:latin typeface="Cambria"/>
                <a:cs typeface="Cambria"/>
              </a:rPr>
              <a:t> </a:t>
            </a:r>
            <a:r>
              <a:rPr sz="1050" spc="-5" dirty="0">
                <a:latin typeface="Cambria"/>
                <a:cs typeface="Cambria"/>
              </a:rPr>
              <a:t>insulation</a:t>
            </a:r>
            <a:r>
              <a:rPr sz="1050" spc="-10" dirty="0">
                <a:latin typeface="Cambria"/>
                <a:cs typeface="Cambria"/>
              </a:rPr>
              <a:t> </a:t>
            </a:r>
            <a:r>
              <a:rPr sz="1050" spc="-5" dirty="0">
                <a:latin typeface="Cambria"/>
                <a:cs typeface="Cambria"/>
              </a:rPr>
              <a:t>on</a:t>
            </a:r>
            <a:r>
              <a:rPr sz="1050" spc="5" dirty="0">
                <a:latin typeface="Cambria"/>
                <a:cs typeface="Cambria"/>
              </a:rPr>
              <a:t> </a:t>
            </a:r>
            <a:r>
              <a:rPr sz="1050" spc="-5" dirty="0">
                <a:latin typeface="Cambria"/>
                <a:cs typeface="Cambria"/>
              </a:rPr>
              <a:t>wires</a:t>
            </a:r>
            <a:r>
              <a:rPr sz="1050" spc="10" dirty="0">
                <a:latin typeface="Cambria"/>
                <a:cs typeface="Cambria"/>
              </a:rPr>
              <a:t> </a:t>
            </a:r>
            <a:r>
              <a:rPr sz="1050" spc="-5" dirty="0">
                <a:latin typeface="Cambria"/>
                <a:cs typeface="Cambria"/>
              </a:rPr>
              <a:t>located</a:t>
            </a:r>
            <a:r>
              <a:rPr sz="1050" spc="5" dirty="0">
                <a:latin typeface="Cambria"/>
                <a:cs typeface="Cambria"/>
              </a:rPr>
              <a:t> </a:t>
            </a:r>
            <a:r>
              <a:rPr sz="1050" spc="-5" dirty="0">
                <a:latin typeface="Cambria"/>
                <a:cs typeface="Cambria"/>
              </a:rPr>
              <a:t>inside unit.</a:t>
            </a:r>
            <a:endParaRPr sz="1050">
              <a:latin typeface="Cambria"/>
              <a:cs typeface="Cambria"/>
            </a:endParaRPr>
          </a:p>
        </p:txBody>
      </p:sp>
      <p:sp>
        <p:nvSpPr>
          <p:cNvPr id="6" name="object 6"/>
          <p:cNvSpPr/>
          <p:nvPr/>
        </p:nvSpPr>
        <p:spPr>
          <a:xfrm>
            <a:off x="3413762" y="-780089"/>
            <a:ext cx="6388100"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a:p>
        </p:txBody>
      </p:sp>
      <p:sp>
        <p:nvSpPr>
          <p:cNvPr id="7" name="object 7"/>
          <p:cNvSpPr txBox="1">
            <a:spLocks noGrp="1"/>
          </p:cNvSpPr>
          <p:nvPr>
            <p:ph type="ftr" sz="quarter" idx="5"/>
          </p:nvPr>
        </p:nvSpPr>
        <p:spPr>
          <a:xfrm>
            <a:off x="554394" y="10654045"/>
            <a:ext cx="9871461" cy="128240"/>
          </a:xfrm>
          <a:prstGeom prst="rect">
            <a:avLst/>
          </a:prstGeom>
        </p:spPr>
        <p:txBody>
          <a:bodyPr vert="horz" wrap="square" lIns="0" tIns="0" rIns="0" bIns="0" rtlCol="0">
            <a:spAutoFit/>
          </a:bodyPr>
          <a:lstStyle/>
          <a:p>
            <a:pPr marL="12700">
              <a:lnSpc>
                <a:spcPts val="955"/>
              </a:lnSpc>
            </a:pPr>
            <a:r>
              <a:rPr spc="-5" dirty="0"/>
              <a:t>Manufacturer</a:t>
            </a:r>
            <a:r>
              <a:rPr spc="10" dirty="0"/>
              <a:t> </a:t>
            </a:r>
            <a:r>
              <a:rPr spc="-5" dirty="0"/>
              <a:t>reserves</a:t>
            </a:r>
            <a:r>
              <a:rPr spc="10" dirty="0"/>
              <a:t> </a:t>
            </a:r>
            <a:r>
              <a:rPr dirty="0"/>
              <a:t>the</a:t>
            </a:r>
            <a:r>
              <a:rPr spc="10" dirty="0"/>
              <a:t> </a:t>
            </a:r>
            <a:r>
              <a:rPr dirty="0"/>
              <a:t>right</a:t>
            </a:r>
            <a:r>
              <a:rPr spc="15" dirty="0"/>
              <a:t> </a:t>
            </a:r>
            <a:r>
              <a:rPr spc="-5" dirty="0"/>
              <a:t>to</a:t>
            </a:r>
            <a:r>
              <a:rPr spc="5" dirty="0"/>
              <a:t> </a:t>
            </a:r>
            <a:r>
              <a:rPr spc="-5" dirty="0"/>
              <a:t>change</a:t>
            </a:r>
            <a:r>
              <a:rPr spc="10" dirty="0"/>
              <a:t> </a:t>
            </a:r>
            <a:r>
              <a:rPr spc="-5" dirty="0"/>
              <a:t>specifications</a:t>
            </a:r>
            <a:r>
              <a:rPr spc="15" dirty="0"/>
              <a:t> </a:t>
            </a:r>
            <a:r>
              <a:rPr spc="-5" dirty="0"/>
              <a:t>or</a:t>
            </a:r>
            <a:r>
              <a:rPr spc="10" dirty="0"/>
              <a:t> </a:t>
            </a:r>
            <a:r>
              <a:rPr spc="-5" dirty="0"/>
              <a:t>designs without</a:t>
            </a:r>
            <a:r>
              <a:rPr spc="15" dirty="0"/>
              <a:t> </a:t>
            </a:r>
            <a:r>
              <a:rPr spc="-5" dirty="0"/>
              <a:t>notice.</a:t>
            </a:r>
          </a:p>
        </p:txBody>
      </p:sp>
      <p:sp>
        <p:nvSpPr>
          <p:cNvPr id="8" name="object 8"/>
          <p:cNvSpPr txBox="1">
            <a:spLocks noGrp="1"/>
          </p:cNvSpPr>
          <p:nvPr>
            <p:ph type="dt" sz="half" idx="6"/>
          </p:nvPr>
        </p:nvSpPr>
        <p:spPr>
          <a:xfrm>
            <a:off x="16059043" y="10635756"/>
            <a:ext cx="1028886" cy="128240"/>
          </a:xfrm>
          <a:prstGeom prst="rect">
            <a:avLst/>
          </a:prstGeom>
        </p:spPr>
        <p:txBody>
          <a:bodyPr vert="horz" wrap="square" lIns="0" tIns="0" rIns="0" bIns="0" rtlCol="0">
            <a:spAutoFit/>
          </a:bodyPr>
          <a:lstStyle/>
          <a:p>
            <a:pPr marL="12700">
              <a:lnSpc>
                <a:spcPts val="955"/>
              </a:lnSpc>
            </a:pPr>
            <a:r>
              <a:rPr dirty="0"/>
              <a:t>10</a:t>
            </a:r>
            <a:r>
              <a:rPr spc="-5" dirty="0"/>
              <a:t>.</a:t>
            </a:r>
            <a:r>
              <a:rPr dirty="0"/>
              <a:t>2019</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375660" y="216758"/>
            <a:ext cx="6445250" cy="2593915"/>
          </a:xfrm>
          <a:prstGeom prst="rect">
            <a:avLst/>
          </a:prstGeom>
        </p:spPr>
        <p:txBody>
          <a:bodyPr vert="horz" wrap="square" lIns="0" tIns="60325" rIns="0" bIns="0" rtlCol="0">
            <a:spAutoFit/>
          </a:bodyPr>
          <a:lstStyle/>
          <a:p>
            <a:pPr marL="32384">
              <a:spcBef>
                <a:spcPts val="475"/>
              </a:spcBef>
              <a:tabLst>
                <a:tab pos="3067608" algn="l"/>
                <a:tab pos="5678663" algn="l"/>
              </a:tabLst>
            </a:pPr>
            <a:r>
              <a:rPr sz="900" dirty="0">
                <a:latin typeface="Calibri Light"/>
                <a:cs typeface="Calibri Light"/>
              </a:rPr>
              <a:t>Air</a:t>
            </a:r>
            <a:r>
              <a:rPr sz="900" spc="10" dirty="0">
                <a:latin typeface="Calibri Light"/>
                <a:cs typeface="Calibri Light"/>
              </a:rPr>
              <a:t> </a:t>
            </a:r>
            <a:r>
              <a:rPr sz="900" spc="-5" dirty="0">
                <a:latin typeface="Calibri Light"/>
                <a:cs typeface="Calibri Light"/>
              </a:rPr>
              <a:t>Handler</a:t>
            </a:r>
            <a:r>
              <a:rPr sz="900" spc="15" dirty="0">
                <a:latin typeface="Calibri Light"/>
                <a:cs typeface="Calibri Light"/>
              </a:rPr>
              <a:t> </a:t>
            </a:r>
            <a:r>
              <a:rPr sz="900" dirty="0">
                <a:latin typeface="Calibri Light"/>
                <a:cs typeface="Calibri Light"/>
              </a:rPr>
              <a:t>Unit</a:t>
            </a:r>
            <a:r>
              <a:rPr sz="900" spc="15" dirty="0">
                <a:latin typeface="Calibri Light"/>
                <a:cs typeface="Calibri Light"/>
              </a:rPr>
              <a:t> </a:t>
            </a:r>
            <a:r>
              <a:rPr sz="900" spc="-5" dirty="0">
                <a:latin typeface="Calibri Light"/>
                <a:cs typeface="Calibri Light"/>
              </a:rPr>
              <a:t>Installation</a:t>
            </a:r>
            <a:r>
              <a:rPr sz="900" spc="15" dirty="0">
                <a:latin typeface="Calibri Light"/>
                <a:cs typeface="Calibri Light"/>
              </a:rPr>
              <a:t> </a:t>
            </a:r>
            <a:r>
              <a:rPr sz="900" spc="-5" dirty="0">
                <a:latin typeface="Calibri Light"/>
                <a:cs typeface="Calibri Light"/>
              </a:rPr>
              <a:t>Instruction	19/20	</a:t>
            </a:r>
            <a:r>
              <a:rPr sz="1350" spc="-7" baseline="3086" dirty="0">
                <a:latin typeface="Calibri Light"/>
                <a:cs typeface="Calibri Light"/>
                <a:hlinkClick r:id="rId2"/>
              </a:rPr>
              <a:t>www.ecoer.com</a:t>
            </a:r>
            <a:endParaRPr sz="1350" baseline="3086">
              <a:latin typeface="Calibri Light"/>
              <a:cs typeface="Calibri Light"/>
            </a:endParaRPr>
          </a:p>
          <a:p>
            <a:pPr>
              <a:spcBef>
                <a:spcPts val="50"/>
              </a:spcBef>
            </a:pPr>
            <a:endParaRPr sz="650">
              <a:latin typeface="Calibri Light"/>
              <a:cs typeface="Calibri Light"/>
            </a:endParaRPr>
          </a:p>
          <a:p>
            <a:pPr marL="12700"/>
            <a:r>
              <a:rPr sz="2000" b="1" dirty="0">
                <a:latin typeface="Cambria"/>
                <a:cs typeface="Cambria"/>
              </a:rPr>
              <a:t>7.</a:t>
            </a:r>
            <a:r>
              <a:rPr sz="2000" b="1" spc="-35" dirty="0">
                <a:latin typeface="Cambria"/>
                <a:cs typeface="Cambria"/>
              </a:rPr>
              <a:t> </a:t>
            </a:r>
            <a:r>
              <a:rPr sz="2000" b="1" dirty="0">
                <a:latin typeface="Cambria"/>
                <a:cs typeface="Cambria"/>
              </a:rPr>
              <a:t>Pipe</a:t>
            </a:r>
            <a:r>
              <a:rPr sz="2000" b="1" spc="-65" dirty="0">
                <a:latin typeface="Cambria"/>
                <a:cs typeface="Cambria"/>
              </a:rPr>
              <a:t> </a:t>
            </a:r>
            <a:r>
              <a:rPr sz="2000" b="1" spc="-5" dirty="0">
                <a:latin typeface="Cambria"/>
                <a:cs typeface="Cambria"/>
              </a:rPr>
              <a:t>Connections</a:t>
            </a:r>
            <a:endParaRPr sz="2000">
              <a:latin typeface="Cambria"/>
              <a:cs typeface="Cambria"/>
            </a:endParaRPr>
          </a:p>
          <a:p>
            <a:pPr marL="29208" marR="213990">
              <a:lnSpc>
                <a:spcPct val="109500"/>
              </a:lnSpc>
              <a:spcBef>
                <a:spcPts val="340"/>
              </a:spcBef>
            </a:pPr>
            <a:r>
              <a:rPr sz="1050" dirty="0">
                <a:latin typeface="Cambria"/>
                <a:cs typeface="Cambria"/>
              </a:rPr>
              <a:t>Keep</a:t>
            </a:r>
            <a:r>
              <a:rPr sz="1050" spc="5" dirty="0">
                <a:latin typeface="Cambria"/>
                <a:cs typeface="Cambria"/>
              </a:rPr>
              <a:t> </a:t>
            </a:r>
            <a:r>
              <a:rPr sz="1050" dirty="0">
                <a:latin typeface="Cambria"/>
                <a:cs typeface="Cambria"/>
              </a:rPr>
              <a:t>the</a:t>
            </a:r>
            <a:r>
              <a:rPr sz="1050" spc="10" dirty="0">
                <a:latin typeface="Cambria"/>
                <a:cs typeface="Cambria"/>
              </a:rPr>
              <a:t> </a:t>
            </a:r>
            <a:r>
              <a:rPr sz="1050" spc="-5" dirty="0">
                <a:latin typeface="Cambria"/>
                <a:cs typeface="Cambria"/>
              </a:rPr>
              <a:t>coil</a:t>
            </a:r>
            <a:r>
              <a:rPr sz="1050" spc="5" dirty="0">
                <a:latin typeface="Cambria"/>
                <a:cs typeface="Cambria"/>
              </a:rPr>
              <a:t> </a:t>
            </a:r>
            <a:r>
              <a:rPr sz="1050" spc="-5" dirty="0">
                <a:latin typeface="Cambria"/>
                <a:cs typeface="Cambria"/>
              </a:rPr>
              <a:t>connections</a:t>
            </a:r>
            <a:r>
              <a:rPr sz="1050" spc="10" dirty="0">
                <a:latin typeface="Cambria"/>
                <a:cs typeface="Cambria"/>
              </a:rPr>
              <a:t> </a:t>
            </a:r>
            <a:r>
              <a:rPr sz="1050" spc="-5" dirty="0">
                <a:latin typeface="Cambria"/>
                <a:cs typeface="Cambria"/>
              </a:rPr>
              <a:t>sealed</a:t>
            </a:r>
            <a:r>
              <a:rPr sz="1050" spc="5" dirty="0">
                <a:latin typeface="Cambria"/>
                <a:cs typeface="Cambria"/>
              </a:rPr>
              <a:t> </a:t>
            </a:r>
            <a:r>
              <a:rPr sz="1050" spc="-5" dirty="0">
                <a:latin typeface="Cambria"/>
                <a:cs typeface="Cambria"/>
              </a:rPr>
              <a:t>until</a:t>
            </a:r>
            <a:r>
              <a:rPr sz="1050" spc="10" dirty="0">
                <a:latin typeface="Cambria"/>
                <a:cs typeface="Cambria"/>
              </a:rPr>
              <a:t> </a:t>
            </a:r>
            <a:r>
              <a:rPr sz="1050" spc="-5" dirty="0">
                <a:latin typeface="Cambria"/>
                <a:cs typeface="Cambria"/>
              </a:rPr>
              <a:t>refrigerant</a:t>
            </a:r>
            <a:r>
              <a:rPr sz="1050" spc="5" dirty="0">
                <a:latin typeface="Cambria"/>
                <a:cs typeface="Cambria"/>
              </a:rPr>
              <a:t> </a:t>
            </a:r>
            <a:r>
              <a:rPr sz="1050" spc="-5" dirty="0">
                <a:latin typeface="Cambria"/>
                <a:cs typeface="Cambria"/>
              </a:rPr>
              <a:t>connections</a:t>
            </a:r>
            <a:r>
              <a:rPr sz="1050" spc="10" dirty="0">
                <a:latin typeface="Cambria"/>
                <a:cs typeface="Cambria"/>
              </a:rPr>
              <a:t> </a:t>
            </a:r>
            <a:r>
              <a:rPr sz="1050" spc="-5" dirty="0">
                <a:latin typeface="Cambria"/>
                <a:cs typeface="Cambria"/>
              </a:rPr>
              <a:t>are</a:t>
            </a:r>
            <a:r>
              <a:rPr sz="1050" spc="5" dirty="0">
                <a:latin typeface="Cambria"/>
                <a:cs typeface="Cambria"/>
              </a:rPr>
              <a:t> </a:t>
            </a:r>
            <a:r>
              <a:rPr sz="1050" spc="-5" dirty="0">
                <a:latin typeface="Cambria"/>
                <a:cs typeface="Cambria"/>
              </a:rPr>
              <a:t>made. </a:t>
            </a:r>
            <a:r>
              <a:rPr sz="1050" dirty="0">
                <a:latin typeface="Cambria"/>
                <a:cs typeface="Cambria"/>
              </a:rPr>
              <a:t>Refer to </a:t>
            </a:r>
            <a:r>
              <a:rPr sz="1050" spc="-5" dirty="0">
                <a:latin typeface="Cambria"/>
                <a:cs typeface="Cambria"/>
              </a:rPr>
              <a:t>condensing</a:t>
            </a:r>
            <a:r>
              <a:rPr sz="1050" dirty="0">
                <a:latin typeface="Cambria"/>
                <a:cs typeface="Cambria"/>
              </a:rPr>
              <a:t> </a:t>
            </a:r>
            <a:r>
              <a:rPr sz="1050" spc="-5" dirty="0">
                <a:latin typeface="Cambria"/>
                <a:cs typeface="Cambria"/>
              </a:rPr>
              <a:t>unit</a:t>
            </a:r>
            <a:r>
              <a:rPr sz="1050" spc="10" dirty="0">
                <a:latin typeface="Cambria"/>
                <a:cs typeface="Cambria"/>
              </a:rPr>
              <a:t> </a:t>
            </a:r>
            <a:r>
              <a:rPr sz="1050" spc="-5" dirty="0">
                <a:latin typeface="Cambria"/>
                <a:cs typeface="Cambria"/>
              </a:rPr>
              <a:t>installation </a:t>
            </a:r>
            <a:r>
              <a:rPr sz="1050" dirty="0">
                <a:latin typeface="Cambria"/>
                <a:cs typeface="Cambria"/>
              </a:rPr>
              <a:t> </a:t>
            </a:r>
            <a:r>
              <a:rPr sz="1050" spc="-5" dirty="0">
                <a:latin typeface="Cambria"/>
                <a:cs typeface="Cambria"/>
              </a:rPr>
              <a:t>instructions for</a:t>
            </a:r>
            <a:r>
              <a:rPr sz="1050" spc="-10" dirty="0">
                <a:latin typeface="Cambria"/>
                <a:cs typeface="Cambria"/>
              </a:rPr>
              <a:t> </a:t>
            </a:r>
            <a:r>
              <a:rPr sz="1050" spc="-5" dirty="0">
                <a:latin typeface="Cambria"/>
                <a:cs typeface="Cambria"/>
              </a:rPr>
              <a:t>details </a:t>
            </a:r>
            <a:r>
              <a:rPr sz="1050" dirty="0">
                <a:latin typeface="Cambria"/>
                <a:cs typeface="Cambria"/>
              </a:rPr>
              <a:t>on</a:t>
            </a:r>
            <a:r>
              <a:rPr sz="1050" spc="-20" dirty="0">
                <a:latin typeface="Cambria"/>
                <a:cs typeface="Cambria"/>
              </a:rPr>
              <a:t> </a:t>
            </a:r>
            <a:r>
              <a:rPr sz="1050" dirty="0">
                <a:latin typeface="Cambria"/>
                <a:cs typeface="Cambria"/>
              </a:rPr>
              <a:t>pipe</a:t>
            </a:r>
            <a:r>
              <a:rPr sz="1050" spc="-5" dirty="0">
                <a:latin typeface="Cambria"/>
                <a:cs typeface="Cambria"/>
              </a:rPr>
              <a:t> size and insulation.</a:t>
            </a:r>
            <a:endParaRPr sz="1050">
              <a:latin typeface="Cambria"/>
              <a:cs typeface="Cambria"/>
            </a:endParaRPr>
          </a:p>
          <a:p>
            <a:pPr>
              <a:spcBef>
                <a:spcPts val="35"/>
              </a:spcBef>
            </a:pPr>
            <a:endParaRPr sz="1250">
              <a:latin typeface="Cambria"/>
              <a:cs typeface="Cambria"/>
            </a:endParaRPr>
          </a:p>
          <a:p>
            <a:pPr marL="201290" indent="-172716">
              <a:buFont typeface="Arial"/>
              <a:buChar char="•"/>
              <a:tabLst>
                <a:tab pos="201925" algn="l"/>
              </a:tabLst>
            </a:pPr>
            <a:r>
              <a:rPr sz="1050" dirty="0">
                <a:latin typeface="Cambria"/>
                <a:cs typeface="Cambria"/>
              </a:rPr>
              <a:t>Coil</a:t>
            </a:r>
            <a:r>
              <a:rPr sz="1050" spc="-35" dirty="0">
                <a:latin typeface="Cambria"/>
                <a:cs typeface="Cambria"/>
              </a:rPr>
              <a:t> </a:t>
            </a:r>
            <a:r>
              <a:rPr sz="1050" spc="-5" dirty="0">
                <a:latin typeface="Cambria"/>
                <a:cs typeface="Cambria"/>
              </a:rPr>
              <a:t>is</a:t>
            </a:r>
            <a:r>
              <a:rPr sz="1050" spc="5" dirty="0">
                <a:latin typeface="Cambria"/>
                <a:cs typeface="Cambria"/>
              </a:rPr>
              <a:t> </a:t>
            </a:r>
            <a:r>
              <a:rPr sz="1050" spc="-5" dirty="0">
                <a:latin typeface="Cambria"/>
                <a:cs typeface="Cambria"/>
              </a:rPr>
              <a:t>shipped</a:t>
            </a:r>
            <a:r>
              <a:rPr sz="1050" spc="-30" dirty="0">
                <a:latin typeface="Cambria"/>
                <a:cs typeface="Cambria"/>
              </a:rPr>
              <a:t> </a:t>
            </a:r>
            <a:r>
              <a:rPr sz="1050" spc="-5" dirty="0">
                <a:latin typeface="Cambria"/>
                <a:cs typeface="Cambria"/>
              </a:rPr>
              <a:t>with</a:t>
            </a:r>
            <a:r>
              <a:rPr sz="1050" spc="-15" dirty="0">
                <a:latin typeface="Cambria"/>
                <a:cs typeface="Cambria"/>
              </a:rPr>
              <a:t> </a:t>
            </a:r>
            <a:r>
              <a:rPr sz="1050" spc="-5" dirty="0">
                <a:latin typeface="Cambria"/>
                <a:cs typeface="Cambria"/>
              </a:rPr>
              <a:t>Nitrogen.</a:t>
            </a:r>
            <a:r>
              <a:rPr sz="1050" spc="-10" dirty="0">
                <a:latin typeface="Cambria"/>
                <a:cs typeface="Cambria"/>
              </a:rPr>
              <a:t> </a:t>
            </a:r>
            <a:r>
              <a:rPr sz="1050" spc="-5" dirty="0">
                <a:latin typeface="Cambria"/>
                <a:cs typeface="Cambria"/>
              </a:rPr>
              <a:t>Evacuate</a:t>
            </a:r>
            <a:r>
              <a:rPr sz="1050" spc="-45" dirty="0">
                <a:latin typeface="Cambria"/>
                <a:cs typeface="Cambria"/>
              </a:rPr>
              <a:t> </a:t>
            </a:r>
            <a:r>
              <a:rPr sz="1050" spc="-5" dirty="0">
                <a:latin typeface="Cambria"/>
                <a:cs typeface="Cambria"/>
              </a:rPr>
              <a:t>the</a:t>
            </a:r>
            <a:r>
              <a:rPr sz="1050" spc="-30" dirty="0">
                <a:latin typeface="Cambria"/>
                <a:cs typeface="Cambria"/>
              </a:rPr>
              <a:t> </a:t>
            </a:r>
            <a:r>
              <a:rPr sz="1050" spc="-5" dirty="0">
                <a:latin typeface="Cambria"/>
                <a:cs typeface="Cambria"/>
              </a:rPr>
              <a:t>system</a:t>
            </a:r>
            <a:r>
              <a:rPr sz="1050" spc="-35" dirty="0">
                <a:latin typeface="Cambria"/>
                <a:cs typeface="Cambria"/>
              </a:rPr>
              <a:t> </a:t>
            </a:r>
            <a:r>
              <a:rPr sz="1050" spc="-5" dirty="0">
                <a:latin typeface="Cambria"/>
                <a:cs typeface="Cambria"/>
              </a:rPr>
              <a:t>before</a:t>
            </a:r>
            <a:r>
              <a:rPr sz="1050" spc="-25" dirty="0">
                <a:latin typeface="Cambria"/>
                <a:cs typeface="Cambria"/>
              </a:rPr>
              <a:t> </a:t>
            </a:r>
            <a:r>
              <a:rPr sz="1050" spc="-5" dirty="0">
                <a:latin typeface="Cambria"/>
                <a:cs typeface="Cambria"/>
              </a:rPr>
              <a:t>charging</a:t>
            </a:r>
            <a:r>
              <a:rPr sz="1050" spc="-15" dirty="0">
                <a:latin typeface="Cambria"/>
                <a:cs typeface="Cambria"/>
              </a:rPr>
              <a:t> </a:t>
            </a:r>
            <a:r>
              <a:rPr sz="1050" spc="-5" dirty="0">
                <a:latin typeface="Cambria"/>
                <a:cs typeface="Cambria"/>
              </a:rPr>
              <a:t>with</a:t>
            </a:r>
            <a:r>
              <a:rPr sz="1050" spc="-25" dirty="0">
                <a:latin typeface="Cambria"/>
                <a:cs typeface="Cambria"/>
              </a:rPr>
              <a:t> </a:t>
            </a:r>
            <a:r>
              <a:rPr sz="1050" spc="-5" dirty="0">
                <a:latin typeface="Cambria"/>
                <a:cs typeface="Cambria"/>
              </a:rPr>
              <a:t>refrigerant.</a:t>
            </a:r>
            <a:endParaRPr sz="1050">
              <a:latin typeface="Cambria"/>
              <a:cs typeface="Cambria"/>
            </a:endParaRPr>
          </a:p>
          <a:p>
            <a:pPr marL="201925" indent="-172716">
              <a:spcBef>
                <a:spcPts val="130"/>
              </a:spcBef>
              <a:buFont typeface="Arial"/>
              <a:buChar char="•"/>
              <a:tabLst>
                <a:tab pos="201925" algn="l"/>
              </a:tabLst>
            </a:pPr>
            <a:r>
              <a:rPr sz="1050" dirty="0">
                <a:latin typeface="Cambria"/>
                <a:cs typeface="Cambria"/>
              </a:rPr>
              <a:t>Make</a:t>
            </a:r>
            <a:r>
              <a:rPr sz="1050" spc="-40" dirty="0">
                <a:latin typeface="Cambria"/>
                <a:cs typeface="Cambria"/>
              </a:rPr>
              <a:t> </a:t>
            </a:r>
            <a:r>
              <a:rPr sz="1050" dirty="0">
                <a:latin typeface="Cambria"/>
                <a:cs typeface="Cambria"/>
              </a:rPr>
              <a:t>sure</a:t>
            </a:r>
            <a:r>
              <a:rPr sz="1050" spc="-35" dirty="0">
                <a:latin typeface="Cambria"/>
                <a:cs typeface="Cambria"/>
              </a:rPr>
              <a:t> </a:t>
            </a:r>
            <a:r>
              <a:rPr sz="1050" spc="-5" dirty="0">
                <a:latin typeface="Cambria"/>
                <a:cs typeface="Cambria"/>
              </a:rPr>
              <a:t>the</a:t>
            </a:r>
            <a:r>
              <a:rPr sz="1050" spc="-30" dirty="0">
                <a:latin typeface="Cambria"/>
                <a:cs typeface="Cambria"/>
              </a:rPr>
              <a:t> </a:t>
            </a:r>
            <a:r>
              <a:rPr sz="1050" spc="-5" dirty="0">
                <a:latin typeface="Cambria"/>
                <a:cs typeface="Cambria"/>
              </a:rPr>
              <a:t>refrigerant</a:t>
            </a:r>
            <a:r>
              <a:rPr sz="1050" spc="-10" dirty="0">
                <a:latin typeface="Cambria"/>
                <a:cs typeface="Cambria"/>
              </a:rPr>
              <a:t> </a:t>
            </a:r>
            <a:r>
              <a:rPr sz="1050" spc="-5" dirty="0">
                <a:latin typeface="Cambria"/>
                <a:cs typeface="Cambria"/>
              </a:rPr>
              <a:t>pipes</a:t>
            </a:r>
            <a:r>
              <a:rPr sz="1050" spc="-15" dirty="0">
                <a:latin typeface="Cambria"/>
                <a:cs typeface="Cambria"/>
              </a:rPr>
              <a:t> </a:t>
            </a:r>
            <a:r>
              <a:rPr sz="1050" dirty="0">
                <a:latin typeface="Cambria"/>
                <a:cs typeface="Cambria"/>
              </a:rPr>
              <a:t>layout</a:t>
            </a:r>
            <a:r>
              <a:rPr sz="1050" spc="-35" dirty="0">
                <a:latin typeface="Cambria"/>
                <a:cs typeface="Cambria"/>
              </a:rPr>
              <a:t> </a:t>
            </a:r>
            <a:r>
              <a:rPr sz="1050" spc="-5" dirty="0">
                <a:latin typeface="Cambria"/>
                <a:cs typeface="Cambria"/>
              </a:rPr>
              <a:t>do</a:t>
            </a:r>
            <a:r>
              <a:rPr sz="1050" spc="-15" dirty="0">
                <a:latin typeface="Cambria"/>
                <a:cs typeface="Cambria"/>
              </a:rPr>
              <a:t> </a:t>
            </a:r>
            <a:r>
              <a:rPr sz="1050" spc="-5" dirty="0">
                <a:latin typeface="Cambria"/>
                <a:cs typeface="Cambria"/>
              </a:rPr>
              <a:t>not</a:t>
            </a:r>
            <a:r>
              <a:rPr sz="1050" spc="-10" dirty="0">
                <a:latin typeface="Cambria"/>
                <a:cs typeface="Cambria"/>
              </a:rPr>
              <a:t> </a:t>
            </a:r>
            <a:r>
              <a:rPr sz="1050" spc="-5" dirty="0">
                <a:latin typeface="Cambria"/>
                <a:cs typeface="Cambria"/>
              </a:rPr>
              <a:t>block</a:t>
            </a:r>
            <a:r>
              <a:rPr sz="1050" spc="-30" dirty="0">
                <a:latin typeface="Cambria"/>
                <a:cs typeface="Cambria"/>
              </a:rPr>
              <a:t> </a:t>
            </a:r>
            <a:r>
              <a:rPr sz="1050" spc="-5" dirty="0">
                <a:latin typeface="Cambria"/>
                <a:cs typeface="Cambria"/>
              </a:rPr>
              <a:t>service</a:t>
            </a:r>
            <a:r>
              <a:rPr sz="1050" spc="-25" dirty="0">
                <a:latin typeface="Cambria"/>
                <a:cs typeface="Cambria"/>
              </a:rPr>
              <a:t> </a:t>
            </a:r>
            <a:r>
              <a:rPr sz="1050" dirty="0">
                <a:latin typeface="Cambria"/>
                <a:cs typeface="Cambria"/>
              </a:rPr>
              <a:t>access.</a:t>
            </a:r>
            <a:endParaRPr sz="1050">
              <a:latin typeface="Cambria"/>
              <a:cs typeface="Cambria"/>
            </a:endParaRPr>
          </a:p>
          <a:p>
            <a:pPr marL="201925" indent="-172716">
              <a:spcBef>
                <a:spcPts val="135"/>
              </a:spcBef>
              <a:buFont typeface="Arial"/>
              <a:buChar char="•"/>
              <a:tabLst>
                <a:tab pos="202560" algn="l"/>
              </a:tabLst>
            </a:pPr>
            <a:r>
              <a:rPr sz="1050" dirty="0">
                <a:latin typeface="Cambria"/>
                <a:cs typeface="Cambria"/>
              </a:rPr>
              <a:t>Purge </a:t>
            </a:r>
            <a:r>
              <a:rPr sz="1050" spc="-5" dirty="0">
                <a:latin typeface="Cambria"/>
                <a:cs typeface="Cambria"/>
              </a:rPr>
              <a:t>the</a:t>
            </a:r>
            <a:r>
              <a:rPr sz="1050" spc="-40" dirty="0">
                <a:latin typeface="Cambria"/>
                <a:cs typeface="Cambria"/>
              </a:rPr>
              <a:t> </a:t>
            </a:r>
            <a:r>
              <a:rPr sz="1050" spc="-5" dirty="0">
                <a:latin typeface="Cambria"/>
                <a:cs typeface="Cambria"/>
              </a:rPr>
              <a:t>refrigerant</a:t>
            </a:r>
            <a:r>
              <a:rPr sz="1050" spc="-25" dirty="0">
                <a:latin typeface="Cambria"/>
                <a:cs typeface="Cambria"/>
              </a:rPr>
              <a:t> </a:t>
            </a:r>
            <a:r>
              <a:rPr sz="1050" dirty="0">
                <a:latin typeface="Cambria"/>
                <a:cs typeface="Cambria"/>
              </a:rPr>
              <a:t>pipes</a:t>
            </a:r>
            <a:r>
              <a:rPr sz="1050" spc="-20" dirty="0">
                <a:latin typeface="Cambria"/>
                <a:cs typeface="Cambria"/>
              </a:rPr>
              <a:t> </a:t>
            </a:r>
            <a:r>
              <a:rPr sz="1050" dirty="0">
                <a:latin typeface="Cambria"/>
                <a:cs typeface="Cambria"/>
              </a:rPr>
              <a:t>and</a:t>
            </a:r>
            <a:r>
              <a:rPr sz="1050" spc="-10" dirty="0">
                <a:latin typeface="Cambria"/>
                <a:cs typeface="Cambria"/>
              </a:rPr>
              <a:t> </a:t>
            </a:r>
            <a:r>
              <a:rPr sz="1050" spc="-5" dirty="0">
                <a:latin typeface="Cambria"/>
                <a:cs typeface="Cambria"/>
              </a:rPr>
              <a:t>indoor</a:t>
            </a:r>
            <a:r>
              <a:rPr sz="1050" spc="-15" dirty="0">
                <a:latin typeface="Cambria"/>
                <a:cs typeface="Cambria"/>
              </a:rPr>
              <a:t> </a:t>
            </a:r>
            <a:r>
              <a:rPr sz="1050" spc="-5" dirty="0">
                <a:latin typeface="Cambria"/>
                <a:cs typeface="Cambria"/>
              </a:rPr>
              <a:t>coil</a:t>
            </a:r>
            <a:r>
              <a:rPr sz="1050" spc="-25" dirty="0">
                <a:latin typeface="Cambria"/>
                <a:cs typeface="Cambria"/>
              </a:rPr>
              <a:t> </a:t>
            </a:r>
            <a:r>
              <a:rPr sz="1050" spc="-5" dirty="0">
                <a:latin typeface="Cambria"/>
                <a:cs typeface="Cambria"/>
              </a:rPr>
              <a:t>with</a:t>
            </a:r>
            <a:r>
              <a:rPr sz="1050" spc="-20" dirty="0">
                <a:latin typeface="Cambria"/>
                <a:cs typeface="Cambria"/>
              </a:rPr>
              <a:t> </a:t>
            </a:r>
            <a:r>
              <a:rPr sz="1050" dirty="0">
                <a:latin typeface="Cambria"/>
                <a:cs typeface="Cambria"/>
              </a:rPr>
              <a:t>dry</a:t>
            </a:r>
            <a:r>
              <a:rPr sz="1050" spc="-15" dirty="0">
                <a:latin typeface="Cambria"/>
                <a:cs typeface="Cambria"/>
              </a:rPr>
              <a:t> </a:t>
            </a:r>
            <a:r>
              <a:rPr sz="1050" spc="-5" dirty="0">
                <a:latin typeface="Cambria"/>
                <a:cs typeface="Cambria"/>
              </a:rPr>
              <a:t>nitrogen</a:t>
            </a:r>
            <a:r>
              <a:rPr sz="1050" spc="-15" dirty="0">
                <a:latin typeface="Cambria"/>
                <a:cs typeface="Cambria"/>
              </a:rPr>
              <a:t> </a:t>
            </a:r>
            <a:r>
              <a:rPr sz="1050" spc="-5" dirty="0">
                <a:latin typeface="Cambria"/>
                <a:cs typeface="Cambria"/>
              </a:rPr>
              <a:t>while</a:t>
            </a:r>
            <a:r>
              <a:rPr sz="1050" spc="-25" dirty="0">
                <a:latin typeface="Cambria"/>
                <a:cs typeface="Cambria"/>
              </a:rPr>
              <a:t> </a:t>
            </a:r>
            <a:r>
              <a:rPr sz="1050" spc="-5" dirty="0">
                <a:latin typeface="Cambria"/>
                <a:cs typeface="Cambria"/>
              </a:rPr>
              <a:t>brazing.</a:t>
            </a:r>
            <a:endParaRPr sz="1050">
              <a:latin typeface="Cambria"/>
              <a:cs typeface="Cambria"/>
            </a:endParaRPr>
          </a:p>
          <a:p>
            <a:pPr marL="201925" indent="-172716">
              <a:spcBef>
                <a:spcPts val="120"/>
              </a:spcBef>
              <a:buFont typeface="Arial"/>
              <a:buChar char="•"/>
              <a:tabLst>
                <a:tab pos="202560" algn="l"/>
              </a:tabLst>
            </a:pPr>
            <a:r>
              <a:rPr sz="1050" dirty="0">
                <a:latin typeface="Cambria"/>
                <a:cs typeface="Cambria"/>
              </a:rPr>
              <a:t>Use</a:t>
            </a:r>
            <a:r>
              <a:rPr sz="1050" spc="-25" dirty="0">
                <a:latin typeface="Cambria"/>
                <a:cs typeface="Cambria"/>
              </a:rPr>
              <a:t> </a:t>
            </a:r>
            <a:r>
              <a:rPr sz="1050" dirty="0">
                <a:latin typeface="Cambria"/>
                <a:cs typeface="Cambria"/>
              </a:rPr>
              <a:t>a </a:t>
            </a:r>
            <a:r>
              <a:rPr sz="1050" spc="-5" dirty="0">
                <a:latin typeface="Cambria"/>
                <a:cs typeface="Cambria"/>
              </a:rPr>
              <a:t>wet</a:t>
            </a:r>
            <a:r>
              <a:rPr sz="1050" spc="-20" dirty="0">
                <a:latin typeface="Cambria"/>
                <a:cs typeface="Cambria"/>
              </a:rPr>
              <a:t> </a:t>
            </a:r>
            <a:r>
              <a:rPr sz="1050" dirty="0">
                <a:latin typeface="Cambria"/>
                <a:cs typeface="Cambria"/>
              </a:rPr>
              <a:t>rag</a:t>
            </a:r>
            <a:r>
              <a:rPr sz="1050" spc="-5" dirty="0">
                <a:latin typeface="Cambria"/>
                <a:cs typeface="Cambria"/>
              </a:rPr>
              <a:t> </a:t>
            </a:r>
            <a:r>
              <a:rPr sz="1050" dirty="0">
                <a:latin typeface="Cambria"/>
                <a:cs typeface="Cambria"/>
              </a:rPr>
              <a:t>or</a:t>
            </a:r>
            <a:r>
              <a:rPr sz="1050" spc="-15" dirty="0">
                <a:latin typeface="Cambria"/>
                <a:cs typeface="Cambria"/>
              </a:rPr>
              <a:t> </a:t>
            </a:r>
            <a:r>
              <a:rPr sz="1050" dirty="0">
                <a:latin typeface="Cambria"/>
                <a:cs typeface="Cambria"/>
              </a:rPr>
              <a:t>an</a:t>
            </a:r>
            <a:r>
              <a:rPr sz="1050" spc="-25" dirty="0">
                <a:latin typeface="Cambria"/>
                <a:cs typeface="Cambria"/>
              </a:rPr>
              <a:t> </a:t>
            </a:r>
            <a:r>
              <a:rPr sz="1050" spc="-5" dirty="0">
                <a:latin typeface="Cambria"/>
                <a:cs typeface="Cambria"/>
              </a:rPr>
              <a:t>approved</a:t>
            </a:r>
            <a:r>
              <a:rPr sz="1050" spc="-10" dirty="0">
                <a:latin typeface="Cambria"/>
                <a:cs typeface="Cambria"/>
              </a:rPr>
              <a:t> </a:t>
            </a:r>
            <a:r>
              <a:rPr sz="1050" dirty="0">
                <a:latin typeface="Cambria"/>
                <a:cs typeface="Cambria"/>
              </a:rPr>
              <a:t>heat</a:t>
            </a:r>
            <a:r>
              <a:rPr sz="1050" spc="-20" dirty="0">
                <a:latin typeface="Cambria"/>
                <a:cs typeface="Cambria"/>
              </a:rPr>
              <a:t> </a:t>
            </a:r>
            <a:r>
              <a:rPr sz="1050" dirty="0">
                <a:latin typeface="Cambria"/>
                <a:cs typeface="Cambria"/>
              </a:rPr>
              <a:t>paste</a:t>
            </a:r>
            <a:r>
              <a:rPr sz="1050" spc="-35" dirty="0">
                <a:latin typeface="Cambria"/>
                <a:cs typeface="Cambria"/>
              </a:rPr>
              <a:t> </a:t>
            </a:r>
            <a:r>
              <a:rPr sz="1050" spc="-5" dirty="0">
                <a:latin typeface="Cambria"/>
                <a:cs typeface="Cambria"/>
              </a:rPr>
              <a:t>to protect</a:t>
            </a:r>
            <a:r>
              <a:rPr sz="1050" spc="-20" dirty="0">
                <a:latin typeface="Cambria"/>
                <a:cs typeface="Cambria"/>
              </a:rPr>
              <a:t> </a:t>
            </a:r>
            <a:r>
              <a:rPr sz="1050" spc="-5" dirty="0">
                <a:latin typeface="Cambria"/>
                <a:cs typeface="Cambria"/>
              </a:rPr>
              <a:t>the</a:t>
            </a:r>
            <a:r>
              <a:rPr sz="1050" spc="-45" dirty="0">
                <a:latin typeface="Cambria"/>
                <a:cs typeface="Cambria"/>
              </a:rPr>
              <a:t> </a:t>
            </a:r>
            <a:r>
              <a:rPr sz="1050" dirty="0">
                <a:latin typeface="Cambria"/>
                <a:cs typeface="Cambria"/>
              </a:rPr>
              <a:t>TXV </a:t>
            </a:r>
            <a:r>
              <a:rPr sz="1050" spc="-5" dirty="0">
                <a:latin typeface="Cambria"/>
                <a:cs typeface="Cambria"/>
              </a:rPr>
              <a:t>sensing</a:t>
            </a:r>
            <a:r>
              <a:rPr sz="1050" spc="-30" dirty="0">
                <a:latin typeface="Cambria"/>
                <a:cs typeface="Cambria"/>
              </a:rPr>
              <a:t> </a:t>
            </a:r>
            <a:r>
              <a:rPr sz="1050" spc="-5" dirty="0">
                <a:latin typeface="Cambria"/>
                <a:cs typeface="Cambria"/>
              </a:rPr>
              <a:t>bulb</a:t>
            </a:r>
            <a:r>
              <a:rPr sz="1050" spc="-15" dirty="0">
                <a:latin typeface="Cambria"/>
                <a:cs typeface="Cambria"/>
              </a:rPr>
              <a:t> </a:t>
            </a:r>
            <a:r>
              <a:rPr sz="1050" spc="-5" dirty="0">
                <a:latin typeface="Cambria"/>
                <a:cs typeface="Cambria"/>
              </a:rPr>
              <a:t>during</a:t>
            </a:r>
            <a:r>
              <a:rPr sz="1050" spc="-20" dirty="0">
                <a:latin typeface="Cambria"/>
                <a:cs typeface="Cambria"/>
              </a:rPr>
              <a:t> </a:t>
            </a:r>
            <a:r>
              <a:rPr sz="1050" spc="-5" dirty="0">
                <a:latin typeface="Cambria"/>
                <a:cs typeface="Cambria"/>
              </a:rPr>
              <a:t>the</a:t>
            </a:r>
            <a:r>
              <a:rPr sz="1050" spc="-35" dirty="0">
                <a:latin typeface="Cambria"/>
                <a:cs typeface="Cambria"/>
              </a:rPr>
              <a:t> </a:t>
            </a:r>
            <a:r>
              <a:rPr sz="1050" spc="-5" dirty="0">
                <a:latin typeface="Cambria"/>
                <a:cs typeface="Cambria"/>
              </a:rPr>
              <a:t>brazing</a:t>
            </a:r>
            <a:r>
              <a:rPr sz="1050" spc="-20" dirty="0">
                <a:latin typeface="Cambria"/>
                <a:cs typeface="Cambria"/>
              </a:rPr>
              <a:t> </a:t>
            </a:r>
            <a:r>
              <a:rPr sz="1050" dirty="0">
                <a:latin typeface="Cambria"/>
                <a:cs typeface="Cambria"/>
              </a:rPr>
              <a:t>process.</a:t>
            </a:r>
            <a:endParaRPr sz="1050">
              <a:latin typeface="Cambria"/>
              <a:cs typeface="Cambria"/>
            </a:endParaRPr>
          </a:p>
          <a:p>
            <a:pPr>
              <a:spcBef>
                <a:spcPts val="45"/>
              </a:spcBef>
            </a:pPr>
            <a:endParaRPr sz="1250">
              <a:latin typeface="Cambria"/>
              <a:cs typeface="Cambria"/>
            </a:endParaRPr>
          </a:p>
          <a:p>
            <a:pPr marL="29208"/>
            <a:r>
              <a:rPr sz="1050" b="1" spc="-5" dirty="0">
                <a:latin typeface="Cambria"/>
                <a:cs typeface="Cambria"/>
              </a:rPr>
              <a:t>Condensate</a:t>
            </a:r>
            <a:r>
              <a:rPr sz="1050" b="1" spc="-25" dirty="0">
                <a:latin typeface="Cambria"/>
                <a:cs typeface="Cambria"/>
              </a:rPr>
              <a:t> </a:t>
            </a:r>
            <a:r>
              <a:rPr sz="1050" b="1" spc="-5" dirty="0">
                <a:latin typeface="Cambria"/>
                <a:cs typeface="Cambria"/>
              </a:rPr>
              <a:t>Drain</a:t>
            </a:r>
            <a:r>
              <a:rPr sz="1050" b="1" spc="-25" dirty="0">
                <a:latin typeface="Cambria"/>
                <a:cs typeface="Cambria"/>
              </a:rPr>
              <a:t> </a:t>
            </a:r>
            <a:r>
              <a:rPr sz="1050" b="1" spc="-5" dirty="0">
                <a:latin typeface="Cambria"/>
                <a:cs typeface="Cambria"/>
              </a:rPr>
              <a:t>Connection</a:t>
            </a:r>
            <a:endParaRPr sz="1050">
              <a:latin typeface="Cambria"/>
              <a:cs typeface="Cambria"/>
            </a:endParaRPr>
          </a:p>
          <a:p>
            <a:pPr marL="158746" indent="-130172">
              <a:spcBef>
                <a:spcPts val="130"/>
              </a:spcBef>
              <a:buAutoNum type="arabicPeriod"/>
              <a:tabLst>
                <a:tab pos="159381" algn="l"/>
              </a:tabLst>
            </a:pPr>
            <a:r>
              <a:rPr sz="1050" dirty="0">
                <a:latin typeface="Cambria"/>
                <a:cs typeface="Cambria"/>
              </a:rPr>
              <a:t>Use</a:t>
            </a:r>
            <a:r>
              <a:rPr sz="1050" spc="-10" dirty="0">
                <a:latin typeface="Cambria"/>
                <a:cs typeface="Cambria"/>
              </a:rPr>
              <a:t> </a:t>
            </a:r>
            <a:r>
              <a:rPr sz="1050" dirty="0">
                <a:latin typeface="Cambria"/>
                <a:cs typeface="Cambria"/>
              </a:rPr>
              <a:t>a</a:t>
            </a:r>
            <a:r>
              <a:rPr sz="1050" spc="-10" dirty="0">
                <a:latin typeface="Cambria"/>
                <a:cs typeface="Cambria"/>
              </a:rPr>
              <a:t> </a:t>
            </a:r>
            <a:r>
              <a:rPr sz="1050" spc="-5" dirty="0">
                <a:latin typeface="Cambria"/>
                <a:cs typeface="Cambria"/>
              </a:rPr>
              <a:t>thin</a:t>
            </a:r>
            <a:r>
              <a:rPr sz="1050" spc="-35" dirty="0">
                <a:latin typeface="Cambria"/>
                <a:cs typeface="Cambria"/>
              </a:rPr>
              <a:t> </a:t>
            </a:r>
            <a:r>
              <a:rPr sz="1050" dirty="0">
                <a:latin typeface="Cambria"/>
                <a:cs typeface="Cambria"/>
              </a:rPr>
              <a:t>layer</a:t>
            </a:r>
            <a:r>
              <a:rPr sz="1050" spc="-25" dirty="0">
                <a:latin typeface="Cambria"/>
                <a:cs typeface="Cambria"/>
              </a:rPr>
              <a:t> </a:t>
            </a:r>
            <a:r>
              <a:rPr sz="1050" dirty="0">
                <a:latin typeface="Cambria"/>
                <a:cs typeface="Cambria"/>
              </a:rPr>
              <a:t>of</a:t>
            </a:r>
            <a:r>
              <a:rPr sz="1050" spc="-10" dirty="0">
                <a:latin typeface="Cambria"/>
                <a:cs typeface="Cambria"/>
              </a:rPr>
              <a:t> </a:t>
            </a:r>
            <a:r>
              <a:rPr sz="1050" spc="-5" dirty="0">
                <a:latin typeface="Cambria"/>
                <a:cs typeface="Cambria"/>
              </a:rPr>
              <a:t>Teflon</a:t>
            </a:r>
            <a:r>
              <a:rPr sz="1050" spc="-35" dirty="0">
                <a:latin typeface="Cambria"/>
                <a:cs typeface="Cambria"/>
              </a:rPr>
              <a:t> </a:t>
            </a:r>
            <a:r>
              <a:rPr sz="1050" dirty="0">
                <a:latin typeface="Cambria"/>
                <a:cs typeface="Cambria"/>
              </a:rPr>
              <a:t>paste,</a:t>
            </a:r>
            <a:r>
              <a:rPr sz="1050" spc="-25" dirty="0">
                <a:latin typeface="Cambria"/>
                <a:cs typeface="Cambria"/>
              </a:rPr>
              <a:t> </a:t>
            </a:r>
            <a:r>
              <a:rPr sz="1050" spc="-5" dirty="0">
                <a:latin typeface="Cambria"/>
                <a:cs typeface="Cambria"/>
              </a:rPr>
              <a:t>silicone</a:t>
            </a:r>
            <a:r>
              <a:rPr sz="1050" spc="-35" dirty="0">
                <a:latin typeface="Cambria"/>
                <a:cs typeface="Cambria"/>
              </a:rPr>
              <a:t> </a:t>
            </a:r>
            <a:r>
              <a:rPr sz="1050" dirty="0">
                <a:latin typeface="Cambria"/>
                <a:cs typeface="Cambria"/>
              </a:rPr>
              <a:t>or</a:t>
            </a:r>
            <a:r>
              <a:rPr sz="1050" spc="-10" dirty="0">
                <a:latin typeface="Cambria"/>
                <a:cs typeface="Cambria"/>
              </a:rPr>
              <a:t> </a:t>
            </a:r>
            <a:r>
              <a:rPr sz="1050" dirty="0">
                <a:latin typeface="Cambria"/>
                <a:cs typeface="Cambria"/>
              </a:rPr>
              <a:t>Teflon</a:t>
            </a:r>
            <a:r>
              <a:rPr sz="1050" spc="-40" dirty="0">
                <a:latin typeface="Cambria"/>
                <a:cs typeface="Cambria"/>
              </a:rPr>
              <a:t> </a:t>
            </a:r>
            <a:r>
              <a:rPr sz="1050" spc="-5" dirty="0">
                <a:latin typeface="Cambria"/>
                <a:cs typeface="Cambria"/>
              </a:rPr>
              <a:t>tape</a:t>
            </a:r>
            <a:r>
              <a:rPr sz="1050" spc="-25" dirty="0">
                <a:latin typeface="Cambria"/>
                <a:cs typeface="Cambria"/>
              </a:rPr>
              <a:t> </a:t>
            </a:r>
            <a:r>
              <a:rPr sz="1050" dirty="0">
                <a:latin typeface="Cambria"/>
                <a:cs typeface="Cambria"/>
              </a:rPr>
              <a:t>when</a:t>
            </a:r>
            <a:r>
              <a:rPr sz="1050" spc="-25" dirty="0">
                <a:latin typeface="Cambria"/>
                <a:cs typeface="Cambria"/>
              </a:rPr>
              <a:t> </a:t>
            </a:r>
            <a:r>
              <a:rPr sz="1050" spc="-5" dirty="0">
                <a:latin typeface="Cambria"/>
                <a:cs typeface="Cambria"/>
              </a:rPr>
              <a:t>making</a:t>
            </a:r>
            <a:r>
              <a:rPr sz="1050" spc="-15" dirty="0">
                <a:latin typeface="Cambria"/>
                <a:cs typeface="Cambria"/>
              </a:rPr>
              <a:t> </a:t>
            </a:r>
            <a:r>
              <a:rPr sz="1050" spc="-5" dirty="0">
                <a:latin typeface="Cambria"/>
                <a:cs typeface="Cambria"/>
              </a:rPr>
              <a:t>drain</a:t>
            </a:r>
            <a:r>
              <a:rPr sz="1050" spc="-15" dirty="0">
                <a:latin typeface="Cambria"/>
                <a:cs typeface="Cambria"/>
              </a:rPr>
              <a:t> </a:t>
            </a:r>
            <a:r>
              <a:rPr sz="1050" spc="-5" dirty="0">
                <a:latin typeface="Cambria"/>
                <a:cs typeface="Cambria"/>
              </a:rPr>
              <a:t>fitting</a:t>
            </a:r>
            <a:r>
              <a:rPr sz="1050" spc="-45" dirty="0">
                <a:latin typeface="Cambria"/>
                <a:cs typeface="Cambria"/>
              </a:rPr>
              <a:t> </a:t>
            </a:r>
            <a:r>
              <a:rPr sz="1050" spc="-5" dirty="0">
                <a:latin typeface="Cambria"/>
                <a:cs typeface="Cambria"/>
              </a:rPr>
              <a:t>connections.</a:t>
            </a:r>
            <a:endParaRPr sz="1050">
              <a:latin typeface="Cambria"/>
              <a:cs typeface="Cambria"/>
            </a:endParaRPr>
          </a:p>
          <a:p>
            <a:pPr marL="159381" indent="-130172">
              <a:spcBef>
                <a:spcPts val="120"/>
              </a:spcBef>
              <a:buAutoNum type="arabicPeriod"/>
              <a:tabLst>
                <a:tab pos="160016" algn="l"/>
              </a:tabLst>
            </a:pPr>
            <a:r>
              <a:rPr sz="1050" dirty="0">
                <a:latin typeface="Cambria"/>
                <a:cs typeface="Cambria"/>
              </a:rPr>
              <a:t>Do</a:t>
            </a:r>
            <a:r>
              <a:rPr sz="1050" spc="5" dirty="0">
                <a:latin typeface="Cambria"/>
                <a:cs typeface="Cambria"/>
              </a:rPr>
              <a:t> </a:t>
            </a:r>
            <a:r>
              <a:rPr sz="1050" spc="-5" dirty="0">
                <a:latin typeface="Cambria"/>
                <a:cs typeface="Cambria"/>
              </a:rPr>
              <a:t>not</a:t>
            </a:r>
            <a:r>
              <a:rPr sz="1050" spc="-10" dirty="0">
                <a:latin typeface="Cambria"/>
                <a:cs typeface="Cambria"/>
              </a:rPr>
              <a:t> </a:t>
            </a:r>
            <a:r>
              <a:rPr sz="1050" spc="-5" dirty="0">
                <a:latin typeface="Cambria"/>
                <a:cs typeface="Cambria"/>
              </a:rPr>
              <a:t>over</a:t>
            </a:r>
            <a:r>
              <a:rPr sz="1050" spc="-20" dirty="0">
                <a:latin typeface="Cambria"/>
                <a:cs typeface="Cambria"/>
              </a:rPr>
              <a:t> </a:t>
            </a:r>
            <a:r>
              <a:rPr sz="1050" dirty="0">
                <a:latin typeface="Cambria"/>
                <a:cs typeface="Cambria"/>
              </a:rPr>
              <a:t>tighten</a:t>
            </a:r>
            <a:r>
              <a:rPr sz="1050" spc="-50" dirty="0">
                <a:latin typeface="Cambria"/>
                <a:cs typeface="Cambria"/>
              </a:rPr>
              <a:t> </a:t>
            </a:r>
            <a:r>
              <a:rPr sz="1050" spc="-5" dirty="0">
                <a:latin typeface="Cambria"/>
                <a:cs typeface="Cambria"/>
              </a:rPr>
              <a:t>fittings</a:t>
            </a:r>
            <a:r>
              <a:rPr sz="1050" spc="-55" dirty="0">
                <a:latin typeface="Cambria"/>
                <a:cs typeface="Cambria"/>
              </a:rPr>
              <a:t> </a:t>
            </a:r>
            <a:r>
              <a:rPr sz="1050" spc="-5" dirty="0">
                <a:latin typeface="Cambria"/>
                <a:cs typeface="Cambria"/>
              </a:rPr>
              <a:t>resulting</a:t>
            </a:r>
            <a:r>
              <a:rPr sz="1050" spc="-40" dirty="0">
                <a:latin typeface="Cambria"/>
                <a:cs typeface="Cambria"/>
              </a:rPr>
              <a:t> </a:t>
            </a:r>
            <a:r>
              <a:rPr sz="1050" spc="-5" dirty="0">
                <a:latin typeface="Cambria"/>
                <a:cs typeface="Cambria"/>
              </a:rPr>
              <a:t>in</a:t>
            </a:r>
            <a:r>
              <a:rPr sz="1050" dirty="0">
                <a:latin typeface="Cambria"/>
                <a:cs typeface="Cambria"/>
              </a:rPr>
              <a:t> </a:t>
            </a:r>
            <a:r>
              <a:rPr sz="1050" spc="-5" dirty="0">
                <a:latin typeface="Cambria"/>
                <a:cs typeface="Cambria"/>
              </a:rPr>
              <a:t>splitting</a:t>
            </a:r>
            <a:r>
              <a:rPr sz="1050" spc="-45" dirty="0">
                <a:latin typeface="Cambria"/>
                <a:cs typeface="Cambria"/>
              </a:rPr>
              <a:t> </a:t>
            </a:r>
            <a:r>
              <a:rPr sz="1050" dirty="0">
                <a:latin typeface="Cambria"/>
                <a:cs typeface="Cambria"/>
              </a:rPr>
              <a:t>pipe </a:t>
            </a:r>
            <a:r>
              <a:rPr sz="1050" spc="-5" dirty="0">
                <a:latin typeface="Cambria"/>
                <a:cs typeface="Cambria"/>
              </a:rPr>
              <a:t>connections</a:t>
            </a:r>
            <a:r>
              <a:rPr sz="1050" spc="-45" dirty="0">
                <a:latin typeface="Cambria"/>
                <a:cs typeface="Cambria"/>
              </a:rPr>
              <a:t> </a:t>
            </a:r>
            <a:r>
              <a:rPr sz="1050" dirty="0">
                <a:latin typeface="Cambria"/>
                <a:cs typeface="Cambria"/>
              </a:rPr>
              <a:t>on</a:t>
            </a:r>
            <a:r>
              <a:rPr sz="1050" spc="-15" dirty="0">
                <a:latin typeface="Cambria"/>
                <a:cs typeface="Cambria"/>
              </a:rPr>
              <a:t> </a:t>
            </a:r>
            <a:r>
              <a:rPr sz="1050" spc="-5" dirty="0">
                <a:latin typeface="Cambria"/>
                <a:cs typeface="Cambria"/>
              </a:rPr>
              <a:t>the</a:t>
            </a:r>
            <a:r>
              <a:rPr sz="1050" spc="-35" dirty="0">
                <a:latin typeface="Cambria"/>
                <a:cs typeface="Cambria"/>
              </a:rPr>
              <a:t> </a:t>
            </a:r>
            <a:r>
              <a:rPr sz="1050" spc="-5" dirty="0">
                <a:latin typeface="Cambria"/>
                <a:cs typeface="Cambria"/>
              </a:rPr>
              <a:t>drain</a:t>
            </a:r>
            <a:r>
              <a:rPr sz="1050" spc="-15" dirty="0">
                <a:latin typeface="Cambria"/>
                <a:cs typeface="Cambria"/>
              </a:rPr>
              <a:t> </a:t>
            </a:r>
            <a:r>
              <a:rPr sz="1050" spc="-5" dirty="0">
                <a:latin typeface="Cambria"/>
                <a:cs typeface="Cambria"/>
              </a:rPr>
              <a:t>pan.</a:t>
            </a:r>
            <a:endParaRPr sz="1050">
              <a:latin typeface="Cambria"/>
              <a:cs typeface="Cambria"/>
            </a:endParaRPr>
          </a:p>
        </p:txBody>
      </p:sp>
      <p:sp>
        <p:nvSpPr>
          <p:cNvPr id="3" name="object 3"/>
          <p:cNvSpPr txBox="1"/>
          <p:nvPr/>
        </p:nvSpPr>
        <p:spPr>
          <a:xfrm>
            <a:off x="3392289" y="5347209"/>
            <a:ext cx="6333490" cy="3273973"/>
          </a:xfrm>
          <a:prstGeom prst="rect">
            <a:avLst/>
          </a:prstGeom>
        </p:spPr>
        <p:txBody>
          <a:bodyPr vert="horz" wrap="square" lIns="0" tIns="13335" rIns="0" bIns="0" rtlCol="0">
            <a:spAutoFit/>
          </a:bodyPr>
          <a:lstStyle/>
          <a:p>
            <a:pPr marR="281298" algn="ctr">
              <a:spcBef>
                <a:spcPts val="105"/>
              </a:spcBef>
            </a:pPr>
            <a:r>
              <a:rPr sz="800" dirty="0">
                <a:latin typeface="Lucida Sans Unicode"/>
                <a:cs typeface="Lucida Sans Unicode"/>
              </a:rPr>
              <a:t>Figure</a:t>
            </a:r>
            <a:r>
              <a:rPr sz="800" spc="-15" dirty="0">
                <a:latin typeface="Lucida Sans Unicode"/>
                <a:cs typeface="Lucida Sans Unicode"/>
              </a:rPr>
              <a:t> </a:t>
            </a:r>
            <a:r>
              <a:rPr sz="800" dirty="0">
                <a:latin typeface="Lucida Sans Unicode"/>
                <a:cs typeface="Lucida Sans Unicode"/>
              </a:rPr>
              <a:t>7-1</a:t>
            </a:r>
            <a:r>
              <a:rPr sz="800" spc="-15" dirty="0">
                <a:latin typeface="Lucida Sans Unicode"/>
                <a:cs typeface="Lucida Sans Unicode"/>
              </a:rPr>
              <a:t> </a:t>
            </a:r>
            <a:r>
              <a:rPr sz="800" spc="-5" dirty="0">
                <a:latin typeface="Lucida Sans Unicode"/>
                <a:cs typeface="Lucida Sans Unicode"/>
              </a:rPr>
              <a:t>Condensate</a:t>
            </a:r>
            <a:r>
              <a:rPr sz="800" spc="-15" dirty="0">
                <a:latin typeface="Lucida Sans Unicode"/>
                <a:cs typeface="Lucida Sans Unicode"/>
              </a:rPr>
              <a:t> </a:t>
            </a:r>
            <a:r>
              <a:rPr sz="800" spc="-5" dirty="0">
                <a:latin typeface="Lucida Sans Unicode"/>
                <a:cs typeface="Lucida Sans Unicode"/>
              </a:rPr>
              <a:t>drain trap</a:t>
            </a:r>
            <a:endParaRPr sz="800">
              <a:latin typeface="Lucida Sans Unicode"/>
              <a:cs typeface="Lucida Sans Unicode"/>
            </a:endParaRPr>
          </a:p>
          <a:p>
            <a:pPr marL="184781" marR="170176" indent="-172716" algn="just">
              <a:lnSpc>
                <a:spcPct val="109500"/>
              </a:lnSpc>
              <a:spcBef>
                <a:spcPts val="950"/>
              </a:spcBef>
              <a:buFont typeface="Arial"/>
              <a:buChar char="•"/>
              <a:tabLst>
                <a:tab pos="185415" algn="l"/>
              </a:tabLst>
            </a:pPr>
            <a:r>
              <a:rPr sz="1050" dirty="0">
                <a:latin typeface="Cambria"/>
                <a:cs typeface="Cambria"/>
              </a:rPr>
              <a:t>Make </a:t>
            </a:r>
            <a:r>
              <a:rPr sz="1050" spc="-5" dirty="0">
                <a:latin typeface="Cambria"/>
                <a:cs typeface="Cambria"/>
              </a:rPr>
              <a:t>sure </a:t>
            </a:r>
            <a:r>
              <a:rPr sz="1050" dirty="0">
                <a:latin typeface="Cambria"/>
                <a:cs typeface="Cambria"/>
              </a:rPr>
              <a:t>the </a:t>
            </a:r>
            <a:r>
              <a:rPr sz="1050" spc="-5" dirty="0">
                <a:latin typeface="Cambria"/>
                <a:cs typeface="Cambria"/>
              </a:rPr>
              <a:t>drain </a:t>
            </a:r>
            <a:r>
              <a:rPr sz="1050" dirty="0">
                <a:latin typeface="Cambria"/>
                <a:cs typeface="Cambria"/>
              </a:rPr>
              <a:t>pipes </a:t>
            </a:r>
            <a:r>
              <a:rPr sz="1050" spc="-5" dirty="0">
                <a:latin typeface="Cambria"/>
                <a:cs typeface="Cambria"/>
              </a:rPr>
              <a:t>layout do </a:t>
            </a:r>
            <a:r>
              <a:rPr sz="1050" dirty="0">
                <a:latin typeface="Cambria"/>
                <a:cs typeface="Cambria"/>
              </a:rPr>
              <a:t>not </a:t>
            </a:r>
            <a:r>
              <a:rPr sz="1050" spc="-5" dirty="0">
                <a:latin typeface="Cambria"/>
                <a:cs typeface="Cambria"/>
              </a:rPr>
              <a:t>block service </a:t>
            </a:r>
            <a:r>
              <a:rPr sz="1050" dirty="0">
                <a:latin typeface="Cambria"/>
                <a:cs typeface="Cambria"/>
              </a:rPr>
              <a:t>access. </a:t>
            </a:r>
            <a:r>
              <a:rPr sz="1050" spc="-5" dirty="0">
                <a:latin typeface="Cambria"/>
                <a:cs typeface="Cambria"/>
              </a:rPr>
              <a:t>Minimum clearance </a:t>
            </a:r>
            <a:r>
              <a:rPr sz="1050" dirty="0">
                <a:latin typeface="Cambria"/>
                <a:cs typeface="Cambria"/>
              </a:rPr>
              <a:t>of </a:t>
            </a:r>
            <a:r>
              <a:rPr sz="1050" spc="-5" dirty="0">
                <a:latin typeface="Cambria"/>
                <a:cs typeface="Cambria"/>
              </a:rPr>
              <a:t>24 inches is required </a:t>
            </a:r>
            <a:r>
              <a:rPr sz="1050" dirty="0">
                <a:latin typeface="Cambria"/>
                <a:cs typeface="Cambria"/>
              </a:rPr>
              <a:t> for</a:t>
            </a:r>
            <a:r>
              <a:rPr sz="1050" spc="-10" dirty="0">
                <a:latin typeface="Cambria"/>
                <a:cs typeface="Cambria"/>
              </a:rPr>
              <a:t> </a:t>
            </a:r>
            <a:r>
              <a:rPr sz="1050" spc="-5" dirty="0">
                <a:latin typeface="Cambria"/>
                <a:cs typeface="Cambria"/>
              </a:rPr>
              <a:t>filter, coil</a:t>
            </a:r>
            <a:r>
              <a:rPr sz="1050" spc="-15" dirty="0">
                <a:latin typeface="Cambria"/>
                <a:cs typeface="Cambria"/>
              </a:rPr>
              <a:t> </a:t>
            </a:r>
            <a:r>
              <a:rPr sz="1050" dirty="0">
                <a:latin typeface="Cambria"/>
                <a:cs typeface="Cambria"/>
              </a:rPr>
              <a:t>or</a:t>
            </a:r>
            <a:r>
              <a:rPr sz="1050" spc="-10" dirty="0">
                <a:latin typeface="Cambria"/>
                <a:cs typeface="Cambria"/>
              </a:rPr>
              <a:t> </a:t>
            </a:r>
            <a:r>
              <a:rPr sz="1050" spc="-5" dirty="0">
                <a:latin typeface="Cambria"/>
                <a:cs typeface="Cambria"/>
              </a:rPr>
              <a:t>blower</a:t>
            </a:r>
            <a:r>
              <a:rPr sz="1050" spc="-10" dirty="0">
                <a:latin typeface="Cambria"/>
                <a:cs typeface="Cambria"/>
              </a:rPr>
              <a:t> </a:t>
            </a:r>
            <a:r>
              <a:rPr sz="1050" dirty="0">
                <a:latin typeface="Cambria"/>
                <a:cs typeface="Cambria"/>
              </a:rPr>
              <a:t>removal</a:t>
            </a:r>
            <a:r>
              <a:rPr sz="1050" spc="-5" dirty="0">
                <a:latin typeface="Cambria"/>
                <a:cs typeface="Cambria"/>
              </a:rPr>
              <a:t> and </a:t>
            </a:r>
            <a:r>
              <a:rPr sz="1050" spc="5" dirty="0">
                <a:latin typeface="Cambria"/>
                <a:cs typeface="Cambria"/>
              </a:rPr>
              <a:t>serviceaccess.</a:t>
            </a:r>
            <a:endParaRPr sz="1050">
              <a:latin typeface="Cambria"/>
              <a:cs typeface="Cambria"/>
            </a:endParaRPr>
          </a:p>
          <a:p>
            <a:pPr marL="184781" marR="5715" indent="-172716" algn="just">
              <a:lnSpc>
                <a:spcPct val="110500"/>
              </a:lnSpc>
              <a:buFont typeface="Arial"/>
              <a:buChar char="•"/>
              <a:tabLst>
                <a:tab pos="185415" algn="l"/>
              </a:tabLst>
            </a:pPr>
            <a:r>
              <a:rPr sz="1050" spc="-5" dirty="0">
                <a:latin typeface="Cambria"/>
                <a:cs typeface="Cambria"/>
              </a:rPr>
              <a:t>Ensure</a:t>
            </a:r>
            <a:r>
              <a:rPr sz="1050" spc="-30" dirty="0">
                <a:latin typeface="Cambria"/>
                <a:cs typeface="Cambria"/>
              </a:rPr>
              <a:t> </a:t>
            </a:r>
            <a:r>
              <a:rPr sz="1050" dirty="0">
                <a:latin typeface="Cambria"/>
                <a:cs typeface="Cambria"/>
              </a:rPr>
              <a:t>the</a:t>
            </a:r>
            <a:r>
              <a:rPr sz="1050" spc="-30" dirty="0">
                <a:latin typeface="Cambria"/>
                <a:cs typeface="Cambria"/>
              </a:rPr>
              <a:t> </a:t>
            </a:r>
            <a:r>
              <a:rPr sz="1050" spc="-5" dirty="0">
                <a:latin typeface="Cambria"/>
                <a:cs typeface="Cambria"/>
              </a:rPr>
              <a:t>unit</a:t>
            </a:r>
            <a:r>
              <a:rPr sz="1050" spc="-25" dirty="0">
                <a:latin typeface="Cambria"/>
                <a:cs typeface="Cambria"/>
              </a:rPr>
              <a:t> </a:t>
            </a:r>
            <a:r>
              <a:rPr sz="1050" spc="-5" dirty="0">
                <a:latin typeface="Cambria"/>
                <a:cs typeface="Cambria"/>
              </a:rPr>
              <a:t>is</a:t>
            </a:r>
            <a:r>
              <a:rPr sz="1050" spc="-30" dirty="0">
                <a:latin typeface="Cambria"/>
                <a:cs typeface="Cambria"/>
              </a:rPr>
              <a:t> </a:t>
            </a:r>
            <a:r>
              <a:rPr sz="1050" spc="-5" dirty="0">
                <a:latin typeface="Cambria"/>
                <a:cs typeface="Cambria"/>
              </a:rPr>
              <a:t>level</a:t>
            </a:r>
            <a:r>
              <a:rPr sz="1050" spc="-30" dirty="0">
                <a:latin typeface="Cambria"/>
                <a:cs typeface="Cambria"/>
              </a:rPr>
              <a:t> </a:t>
            </a:r>
            <a:r>
              <a:rPr sz="1050" dirty="0">
                <a:latin typeface="Cambria"/>
                <a:cs typeface="Cambria"/>
              </a:rPr>
              <a:t>or</a:t>
            </a:r>
            <a:r>
              <a:rPr sz="1050" spc="-30" dirty="0">
                <a:latin typeface="Cambria"/>
                <a:cs typeface="Cambria"/>
              </a:rPr>
              <a:t> </a:t>
            </a:r>
            <a:r>
              <a:rPr sz="1050" spc="-5" dirty="0">
                <a:latin typeface="Cambria"/>
                <a:cs typeface="Cambria"/>
              </a:rPr>
              <a:t>pitched</a:t>
            </a:r>
            <a:r>
              <a:rPr sz="1050" spc="-30" dirty="0">
                <a:latin typeface="Cambria"/>
                <a:cs typeface="Cambria"/>
              </a:rPr>
              <a:t> </a:t>
            </a:r>
            <a:r>
              <a:rPr sz="1050" spc="-5" dirty="0">
                <a:latin typeface="Cambria"/>
                <a:cs typeface="Cambria"/>
              </a:rPr>
              <a:t>slightly</a:t>
            </a:r>
            <a:r>
              <a:rPr sz="1050" spc="-35" dirty="0">
                <a:latin typeface="Cambria"/>
                <a:cs typeface="Cambria"/>
              </a:rPr>
              <a:t> </a:t>
            </a:r>
            <a:r>
              <a:rPr sz="1050" spc="-5" dirty="0">
                <a:latin typeface="Cambria"/>
                <a:cs typeface="Cambria"/>
              </a:rPr>
              <a:t>toward</a:t>
            </a:r>
            <a:r>
              <a:rPr sz="1050" spc="-25" dirty="0">
                <a:latin typeface="Cambria"/>
                <a:cs typeface="Cambria"/>
              </a:rPr>
              <a:t> </a:t>
            </a:r>
            <a:r>
              <a:rPr sz="1050" spc="-5" dirty="0">
                <a:latin typeface="Cambria"/>
                <a:cs typeface="Cambria"/>
              </a:rPr>
              <a:t>primary</a:t>
            </a:r>
            <a:r>
              <a:rPr sz="1050" spc="-35" dirty="0">
                <a:latin typeface="Cambria"/>
                <a:cs typeface="Cambria"/>
              </a:rPr>
              <a:t> </a:t>
            </a:r>
            <a:r>
              <a:rPr sz="1050" spc="-5" dirty="0">
                <a:latin typeface="Cambria"/>
                <a:cs typeface="Cambria"/>
              </a:rPr>
              <a:t>drain</a:t>
            </a:r>
            <a:r>
              <a:rPr sz="1050" spc="-35" dirty="0">
                <a:latin typeface="Cambria"/>
                <a:cs typeface="Cambria"/>
              </a:rPr>
              <a:t> </a:t>
            </a:r>
            <a:r>
              <a:rPr sz="1050" spc="-5" dirty="0">
                <a:latin typeface="Cambria"/>
                <a:cs typeface="Cambria"/>
              </a:rPr>
              <a:t>connection</a:t>
            </a:r>
            <a:r>
              <a:rPr sz="1050" spc="-30" dirty="0">
                <a:latin typeface="Cambria"/>
                <a:cs typeface="Cambria"/>
              </a:rPr>
              <a:t> </a:t>
            </a:r>
            <a:r>
              <a:rPr sz="1050" spc="-5" dirty="0">
                <a:latin typeface="Cambria"/>
                <a:cs typeface="Cambria"/>
              </a:rPr>
              <a:t>so</a:t>
            </a:r>
            <a:r>
              <a:rPr sz="1050" spc="-30" dirty="0">
                <a:latin typeface="Cambria"/>
                <a:cs typeface="Cambria"/>
              </a:rPr>
              <a:t> </a:t>
            </a:r>
            <a:r>
              <a:rPr sz="1050" spc="-5" dirty="0">
                <a:latin typeface="Cambria"/>
                <a:cs typeface="Cambria"/>
              </a:rPr>
              <a:t>that</a:t>
            </a:r>
            <a:r>
              <a:rPr sz="1050" spc="-25" dirty="0">
                <a:latin typeface="Cambria"/>
                <a:cs typeface="Cambria"/>
              </a:rPr>
              <a:t> </a:t>
            </a:r>
            <a:r>
              <a:rPr sz="1050" dirty="0">
                <a:latin typeface="Cambria"/>
                <a:cs typeface="Cambria"/>
              </a:rPr>
              <a:t>water</a:t>
            </a:r>
            <a:r>
              <a:rPr sz="1050" spc="-35" dirty="0">
                <a:latin typeface="Cambria"/>
                <a:cs typeface="Cambria"/>
              </a:rPr>
              <a:t> </a:t>
            </a:r>
            <a:r>
              <a:rPr sz="1050" spc="-5" dirty="0">
                <a:latin typeface="Cambria"/>
                <a:cs typeface="Cambria"/>
              </a:rPr>
              <a:t>will</a:t>
            </a:r>
            <a:r>
              <a:rPr sz="1050" spc="-30" dirty="0">
                <a:latin typeface="Cambria"/>
                <a:cs typeface="Cambria"/>
              </a:rPr>
              <a:t> </a:t>
            </a:r>
            <a:r>
              <a:rPr sz="1050" spc="-5" dirty="0">
                <a:latin typeface="Cambria"/>
                <a:cs typeface="Cambria"/>
              </a:rPr>
              <a:t>drain</a:t>
            </a:r>
            <a:r>
              <a:rPr sz="1050" spc="-30" dirty="0">
                <a:latin typeface="Cambria"/>
                <a:cs typeface="Cambria"/>
              </a:rPr>
              <a:t> </a:t>
            </a:r>
            <a:r>
              <a:rPr sz="1050" spc="-5" dirty="0">
                <a:latin typeface="Cambria"/>
                <a:cs typeface="Cambria"/>
              </a:rPr>
              <a:t>smoothly </a:t>
            </a:r>
            <a:r>
              <a:rPr sz="1050" dirty="0">
                <a:latin typeface="Cambria"/>
                <a:cs typeface="Cambria"/>
              </a:rPr>
              <a:t> from the </a:t>
            </a:r>
            <a:r>
              <a:rPr sz="1050" spc="-5" dirty="0">
                <a:latin typeface="Cambria"/>
                <a:cs typeface="Cambria"/>
              </a:rPr>
              <a:t>pan. </a:t>
            </a:r>
            <a:r>
              <a:rPr sz="1050" dirty="0">
                <a:latin typeface="Cambria"/>
                <a:cs typeface="Cambria"/>
              </a:rPr>
              <a:t>All </a:t>
            </a:r>
            <a:r>
              <a:rPr sz="1050" spc="-5" dirty="0">
                <a:latin typeface="Cambria"/>
                <a:cs typeface="Cambria"/>
              </a:rPr>
              <a:t>horizontal drain </a:t>
            </a:r>
            <a:r>
              <a:rPr sz="1050" dirty="0">
                <a:latin typeface="Cambria"/>
                <a:cs typeface="Cambria"/>
              </a:rPr>
              <a:t>pipes </a:t>
            </a:r>
            <a:r>
              <a:rPr sz="1050" spc="-5" dirty="0">
                <a:latin typeface="Cambria"/>
                <a:cs typeface="Cambria"/>
              </a:rPr>
              <a:t>must </a:t>
            </a:r>
            <a:r>
              <a:rPr sz="1050" dirty="0">
                <a:latin typeface="Cambria"/>
                <a:cs typeface="Cambria"/>
              </a:rPr>
              <a:t>be </a:t>
            </a:r>
            <a:r>
              <a:rPr sz="1050" spc="-5" dirty="0">
                <a:latin typeface="Cambria"/>
                <a:cs typeface="Cambria"/>
              </a:rPr>
              <a:t>pitched downward </a:t>
            </a:r>
            <a:r>
              <a:rPr sz="1050" dirty="0">
                <a:latin typeface="Cambria"/>
                <a:cs typeface="Cambria"/>
              </a:rPr>
              <a:t>away </a:t>
            </a:r>
            <a:r>
              <a:rPr sz="1050" spc="-5" dirty="0">
                <a:latin typeface="Cambria"/>
                <a:cs typeface="Cambria"/>
              </a:rPr>
              <a:t>from </a:t>
            </a:r>
            <a:r>
              <a:rPr sz="1050" dirty="0">
                <a:latin typeface="Cambria"/>
                <a:cs typeface="Cambria"/>
              </a:rPr>
              <a:t>the </a:t>
            </a:r>
            <a:r>
              <a:rPr sz="1050" spc="-5" dirty="0">
                <a:latin typeface="Cambria"/>
                <a:cs typeface="Cambria"/>
              </a:rPr>
              <a:t>unit </a:t>
            </a:r>
            <a:r>
              <a:rPr sz="1050" dirty="0">
                <a:latin typeface="Cambria"/>
                <a:cs typeface="Cambria"/>
              </a:rPr>
              <a:t>a </a:t>
            </a:r>
            <a:r>
              <a:rPr sz="1050" spc="-5" dirty="0">
                <a:latin typeface="Cambria"/>
                <a:cs typeface="Cambria"/>
              </a:rPr>
              <a:t>minimum of 1/8” </a:t>
            </a:r>
            <a:r>
              <a:rPr sz="1050" dirty="0">
                <a:latin typeface="Cambria"/>
                <a:cs typeface="Cambria"/>
              </a:rPr>
              <a:t> per</a:t>
            </a:r>
            <a:r>
              <a:rPr sz="1050" spc="-10" dirty="0">
                <a:latin typeface="Cambria"/>
                <a:cs typeface="Cambria"/>
              </a:rPr>
              <a:t> </a:t>
            </a:r>
            <a:r>
              <a:rPr sz="1050" spc="5" dirty="0">
                <a:latin typeface="Cambria"/>
                <a:cs typeface="Cambria"/>
              </a:rPr>
              <a:t>footof</a:t>
            </a:r>
            <a:r>
              <a:rPr sz="1050" dirty="0">
                <a:latin typeface="Cambria"/>
                <a:cs typeface="Cambria"/>
              </a:rPr>
              <a:t> </a:t>
            </a:r>
            <a:r>
              <a:rPr sz="1050" spc="-5" dirty="0">
                <a:latin typeface="Cambria"/>
                <a:cs typeface="Cambria"/>
              </a:rPr>
              <a:t>line </a:t>
            </a:r>
            <a:r>
              <a:rPr sz="1050" dirty="0">
                <a:latin typeface="Cambria"/>
                <a:cs typeface="Cambria"/>
              </a:rPr>
              <a:t>to </a:t>
            </a:r>
            <a:r>
              <a:rPr sz="1050" spc="-5" dirty="0">
                <a:latin typeface="Cambria"/>
                <a:cs typeface="Cambria"/>
              </a:rPr>
              <a:t>ensure proper</a:t>
            </a:r>
            <a:r>
              <a:rPr sz="1050" spc="-10" dirty="0">
                <a:latin typeface="Cambria"/>
                <a:cs typeface="Cambria"/>
              </a:rPr>
              <a:t> </a:t>
            </a:r>
            <a:r>
              <a:rPr sz="1050" spc="-5" dirty="0">
                <a:latin typeface="Cambria"/>
                <a:cs typeface="Cambria"/>
              </a:rPr>
              <a:t>drainage.</a:t>
            </a:r>
            <a:endParaRPr sz="1050">
              <a:latin typeface="Cambria"/>
              <a:cs typeface="Cambria"/>
            </a:endParaRPr>
          </a:p>
          <a:p>
            <a:pPr marL="184781" indent="-172716" algn="just">
              <a:spcBef>
                <a:spcPts val="120"/>
              </a:spcBef>
              <a:buFont typeface="Arial"/>
              <a:buChar char="•"/>
              <a:tabLst>
                <a:tab pos="185415" algn="l"/>
              </a:tabLst>
            </a:pPr>
            <a:r>
              <a:rPr sz="1050" dirty="0">
                <a:latin typeface="Cambria"/>
                <a:cs typeface="Cambria"/>
              </a:rPr>
              <a:t>Do not</a:t>
            </a:r>
            <a:r>
              <a:rPr sz="1050" spc="-10" dirty="0">
                <a:latin typeface="Cambria"/>
                <a:cs typeface="Cambria"/>
              </a:rPr>
              <a:t> </a:t>
            </a:r>
            <a:r>
              <a:rPr sz="1050" spc="-5" dirty="0">
                <a:latin typeface="Cambria"/>
                <a:cs typeface="Cambria"/>
              </a:rPr>
              <a:t>reduce</a:t>
            </a:r>
            <a:r>
              <a:rPr sz="1050" spc="-35" dirty="0">
                <a:latin typeface="Cambria"/>
                <a:cs typeface="Cambria"/>
              </a:rPr>
              <a:t> </a:t>
            </a:r>
            <a:r>
              <a:rPr sz="1050" spc="-5" dirty="0">
                <a:latin typeface="Cambria"/>
                <a:cs typeface="Cambria"/>
              </a:rPr>
              <a:t>drain </a:t>
            </a:r>
            <a:r>
              <a:rPr sz="1050" dirty="0">
                <a:latin typeface="Cambria"/>
                <a:cs typeface="Cambria"/>
              </a:rPr>
              <a:t>pipe</a:t>
            </a:r>
            <a:r>
              <a:rPr sz="1050" spc="-30" dirty="0">
                <a:latin typeface="Cambria"/>
                <a:cs typeface="Cambria"/>
              </a:rPr>
              <a:t> </a:t>
            </a:r>
            <a:r>
              <a:rPr sz="1050" spc="-5" dirty="0">
                <a:latin typeface="Cambria"/>
                <a:cs typeface="Cambria"/>
              </a:rPr>
              <a:t>size</a:t>
            </a:r>
            <a:r>
              <a:rPr sz="1050" spc="-35" dirty="0">
                <a:latin typeface="Cambria"/>
                <a:cs typeface="Cambria"/>
              </a:rPr>
              <a:t> </a:t>
            </a:r>
            <a:r>
              <a:rPr sz="1050" dirty="0">
                <a:latin typeface="Cambria"/>
                <a:cs typeface="Cambria"/>
              </a:rPr>
              <a:t>less</a:t>
            </a:r>
            <a:r>
              <a:rPr sz="1050" spc="-10" dirty="0">
                <a:latin typeface="Cambria"/>
                <a:cs typeface="Cambria"/>
              </a:rPr>
              <a:t> </a:t>
            </a:r>
            <a:r>
              <a:rPr sz="1050" spc="-5" dirty="0">
                <a:latin typeface="Cambria"/>
                <a:cs typeface="Cambria"/>
              </a:rPr>
              <a:t>than</a:t>
            </a:r>
            <a:r>
              <a:rPr sz="1050" spc="-40" dirty="0">
                <a:latin typeface="Cambria"/>
                <a:cs typeface="Cambria"/>
              </a:rPr>
              <a:t> </a:t>
            </a:r>
            <a:r>
              <a:rPr sz="1050" spc="-5" dirty="0">
                <a:latin typeface="Cambria"/>
                <a:cs typeface="Cambria"/>
              </a:rPr>
              <a:t>connection</a:t>
            </a:r>
            <a:r>
              <a:rPr sz="1050" spc="-30" dirty="0">
                <a:latin typeface="Cambria"/>
                <a:cs typeface="Cambria"/>
              </a:rPr>
              <a:t> </a:t>
            </a:r>
            <a:r>
              <a:rPr sz="1050" spc="-5" dirty="0">
                <a:latin typeface="Cambria"/>
                <a:cs typeface="Cambria"/>
              </a:rPr>
              <a:t>size</a:t>
            </a:r>
            <a:r>
              <a:rPr sz="1050" spc="-50" dirty="0">
                <a:latin typeface="Cambria"/>
                <a:cs typeface="Cambria"/>
              </a:rPr>
              <a:t> </a:t>
            </a:r>
            <a:r>
              <a:rPr sz="1050" dirty="0">
                <a:latin typeface="Cambria"/>
                <a:cs typeface="Cambria"/>
              </a:rPr>
              <a:t>provided</a:t>
            </a:r>
            <a:r>
              <a:rPr sz="1050" spc="-10" dirty="0">
                <a:latin typeface="Cambria"/>
                <a:cs typeface="Cambria"/>
              </a:rPr>
              <a:t> </a:t>
            </a:r>
            <a:r>
              <a:rPr sz="1050" dirty="0">
                <a:latin typeface="Cambria"/>
                <a:cs typeface="Cambria"/>
              </a:rPr>
              <a:t>on</a:t>
            </a:r>
            <a:r>
              <a:rPr sz="1050" spc="-5" dirty="0">
                <a:latin typeface="Cambria"/>
                <a:cs typeface="Cambria"/>
              </a:rPr>
              <a:t> condensate</a:t>
            </a:r>
            <a:r>
              <a:rPr sz="1050" spc="-35" dirty="0">
                <a:latin typeface="Cambria"/>
                <a:cs typeface="Cambria"/>
              </a:rPr>
              <a:t> </a:t>
            </a:r>
            <a:r>
              <a:rPr sz="1050" spc="-5" dirty="0">
                <a:latin typeface="Cambria"/>
                <a:cs typeface="Cambria"/>
              </a:rPr>
              <a:t>drain </a:t>
            </a:r>
            <a:r>
              <a:rPr sz="1050" dirty="0">
                <a:latin typeface="Cambria"/>
                <a:cs typeface="Cambria"/>
              </a:rPr>
              <a:t>pan.</a:t>
            </a:r>
            <a:endParaRPr sz="1050">
              <a:latin typeface="Cambria"/>
              <a:cs typeface="Cambria"/>
            </a:endParaRPr>
          </a:p>
          <a:p>
            <a:pPr marL="184781" indent="-172716" algn="just">
              <a:spcBef>
                <a:spcPts val="95"/>
              </a:spcBef>
              <a:buFont typeface="Arial"/>
              <a:buChar char="•"/>
              <a:tabLst>
                <a:tab pos="185415" algn="l"/>
              </a:tabLst>
            </a:pPr>
            <a:r>
              <a:rPr sz="1050" dirty="0">
                <a:latin typeface="Cambria"/>
                <a:cs typeface="Cambria"/>
              </a:rPr>
              <a:t>Do not</a:t>
            </a:r>
            <a:r>
              <a:rPr sz="1050" spc="-25" dirty="0">
                <a:latin typeface="Cambria"/>
                <a:cs typeface="Cambria"/>
              </a:rPr>
              <a:t> </a:t>
            </a:r>
            <a:r>
              <a:rPr sz="1050" spc="-5" dirty="0">
                <a:latin typeface="Cambria"/>
                <a:cs typeface="Cambria"/>
              </a:rPr>
              <a:t>connect</a:t>
            </a:r>
            <a:r>
              <a:rPr sz="1050" spc="-35" dirty="0">
                <a:latin typeface="Cambria"/>
                <a:cs typeface="Cambria"/>
              </a:rPr>
              <a:t> </a:t>
            </a:r>
            <a:r>
              <a:rPr sz="1050" spc="-5" dirty="0">
                <a:latin typeface="Cambria"/>
                <a:cs typeface="Cambria"/>
              </a:rPr>
              <a:t>condensate</a:t>
            </a:r>
            <a:r>
              <a:rPr sz="1050" spc="-55" dirty="0">
                <a:latin typeface="Cambria"/>
                <a:cs typeface="Cambria"/>
              </a:rPr>
              <a:t> </a:t>
            </a:r>
            <a:r>
              <a:rPr sz="1050" spc="-5" dirty="0">
                <a:latin typeface="Cambria"/>
                <a:cs typeface="Cambria"/>
              </a:rPr>
              <a:t>drain </a:t>
            </a:r>
            <a:r>
              <a:rPr sz="1050" dirty="0">
                <a:latin typeface="Cambria"/>
                <a:cs typeface="Cambria"/>
              </a:rPr>
              <a:t>pipe</a:t>
            </a:r>
            <a:r>
              <a:rPr sz="1050" spc="-30" dirty="0">
                <a:latin typeface="Cambria"/>
                <a:cs typeface="Cambria"/>
              </a:rPr>
              <a:t> </a:t>
            </a:r>
            <a:r>
              <a:rPr sz="1050" dirty="0">
                <a:latin typeface="Cambria"/>
                <a:cs typeface="Cambria"/>
              </a:rPr>
              <a:t>to</a:t>
            </a:r>
            <a:r>
              <a:rPr sz="1050" spc="-15" dirty="0">
                <a:latin typeface="Cambria"/>
                <a:cs typeface="Cambria"/>
              </a:rPr>
              <a:t> </a:t>
            </a:r>
            <a:r>
              <a:rPr sz="1050" dirty="0">
                <a:latin typeface="Cambria"/>
                <a:cs typeface="Cambria"/>
              </a:rPr>
              <a:t>a</a:t>
            </a:r>
            <a:r>
              <a:rPr sz="1050" spc="-25" dirty="0">
                <a:latin typeface="Cambria"/>
                <a:cs typeface="Cambria"/>
              </a:rPr>
              <a:t> </a:t>
            </a:r>
            <a:r>
              <a:rPr sz="1050" spc="-5" dirty="0">
                <a:latin typeface="Cambria"/>
                <a:cs typeface="Cambria"/>
              </a:rPr>
              <a:t>closed</a:t>
            </a:r>
            <a:r>
              <a:rPr sz="1050" spc="-15" dirty="0">
                <a:latin typeface="Cambria"/>
                <a:cs typeface="Cambria"/>
              </a:rPr>
              <a:t> </a:t>
            </a:r>
            <a:r>
              <a:rPr sz="1050" dirty="0">
                <a:latin typeface="Cambria"/>
                <a:cs typeface="Cambria"/>
              </a:rPr>
              <a:t>or</a:t>
            </a:r>
            <a:r>
              <a:rPr sz="1050" spc="-15" dirty="0">
                <a:latin typeface="Cambria"/>
                <a:cs typeface="Cambria"/>
              </a:rPr>
              <a:t> </a:t>
            </a:r>
            <a:r>
              <a:rPr sz="1050" spc="-5" dirty="0">
                <a:latin typeface="Cambria"/>
                <a:cs typeface="Cambria"/>
              </a:rPr>
              <a:t>open</a:t>
            </a:r>
            <a:r>
              <a:rPr sz="1050" spc="-20" dirty="0">
                <a:latin typeface="Cambria"/>
                <a:cs typeface="Cambria"/>
              </a:rPr>
              <a:t> </a:t>
            </a:r>
            <a:r>
              <a:rPr sz="1050" dirty="0">
                <a:latin typeface="Cambria"/>
                <a:cs typeface="Cambria"/>
              </a:rPr>
              <a:t>sewer</a:t>
            </a:r>
            <a:r>
              <a:rPr sz="1050" spc="-30" dirty="0">
                <a:latin typeface="Cambria"/>
                <a:cs typeface="Cambria"/>
              </a:rPr>
              <a:t> </a:t>
            </a:r>
            <a:r>
              <a:rPr sz="1050" dirty="0">
                <a:latin typeface="Cambria"/>
                <a:cs typeface="Cambria"/>
              </a:rPr>
              <a:t>pipe.</a:t>
            </a:r>
            <a:endParaRPr sz="1050">
              <a:latin typeface="Cambria"/>
              <a:cs typeface="Cambria"/>
            </a:endParaRPr>
          </a:p>
          <a:p>
            <a:pPr marL="184781" marR="229229" indent="-172716" algn="just">
              <a:lnSpc>
                <a:spcPct val="109500"/>
              </a:lnSpc>
              <a:spcBef>
                <a:spcPts val="25"/>
              </a:spcBef>
              <a:buFont typeface="Arial"/>
              <a:buChar char="•"/>
              <a:tabLst>
                <a:tab pos="185415" algn="l"/>
              </a:tabLst>
            </a:pPr>
            <a:r>
              <a:rPr sz="1050" dirty="0">
                <a:latin typeface="Cambria"/>
                <a:cs typeface="Cambria"/>
              </a:rPr>
              <a:t>The </a:t>
            </a:r>
            <a:r>
              <a:rPr sz="1050" spc="-5" dirty="0">
                <a:latin typeface="Cambria"/>
                <a:cs typeface="Cambria"/>
              </a:rPr>
              <a:t>drain pipe </a:t>
            </a:r>
            <a:r>
              <a:rPr sz="1050" dirty="0">
                <a:latin typeface="Cambria"/>
                <a:cs typeface="Cambria"/>
              </a:rPr>
              <a:t>should </a:t>
            </a:r>
            <a:r>
              <a:rPr sz="1050" spc="-5" dirty="0">
                <a:latin typeface="Cambria"/>
                <a:cs typeface="Cambria"/>
              </a:rPr>
              <a:t>be insulated where necessary </a:t>
            </a:r>
            <a:r>
              <a:rPr sz="1050" dirty="0">
                <a:latin typeface="Cambria"/>
                <a:cs typeface="Cambria"/>
              </a:rPr>
              <a:t>to prevent </a:t>
            </a:r>
            <a:r>
              <a:rPr sz="1050" spc="-5" dirty="0">
                <a:latin typeface="Cambria"/>
                <a:cs typeface="Cambria"/>
              </a:rPr>
              <a:t>sweating and damage due </a:t>
            </a:r>
            <a:r>
              <a:rPr sz="1050" dirty="0">
                <a:latin typeface="Cambria"/>
                <a:cs typeface="Cambria"/>
              </a:rPr>
              <a:t>to </a:t>
            </a:r>
            <a:r>
              <a:rPr sz="1050" spc="-5" dirty="0">
                <a:latin typeface="Cambria"/>
                <a:cs typeface="Cambria"/>
              </a:rPr>
              <a:t>condensate </a:t>
            </a:r>
            <a:r>
              <a:rPr sz="1050" dirty="0">
                <a:latin typeface="Cambria"/>
                <a:cs typeface="Cambria"/>
              </a:rPr>
              <a:t> </a:t>
            </a:r>
            <a:r>
              <a:rPr sz="1050" spc="-5" dirty="0">
                <a:latin typeface="Cambria"/>
                <a:cs typeface="Cambria"/>
              </a:rPr>
              <a:t>forming</a:t>
            </a:r>
            <a:r>
              <a:rPr sz="1050" spc="-10" dirty="0">
                <a:latin typeface="Cambria"/>
                <a:cs typeface="Cambria"/>
              </a:rPr>
              <a:t> </a:t>
            </a:r>
            <a:r>
              <a:rPr sz="1050" dirty="0">
                <a:latin typeface="Cambria"/>
                <a:cs typeface="Cambria"/>
              </a:rPr>
              <a:t>on</a:t>
            </a:r>
            <a:r>
              <a:rPr sz="1050" spc="-5" dirty="0">
                <a:latin typeface="Cambria"/>
                <a:cs typeface="Cambria"/>
              </a:rPr>
              <a:t> </a:t>
            </a:r>
            <a:r>
              <a:rPr sz="1050" dirty="0">
                <a:latin typeface="Cambria"/>
                <a:cs typeface="Cambria"/>
              </a:rPr>
              <a:t>the</a:t>
            </a:r>
            <a:r>
              <a:rPr sz="1050" spc="-15" dirty="0">
                <a:latin typeface="Cambria"/>
                <a:cs typeface="Cambria"/>
              </a:rPr>
              <a:t> </a:t>
            </a:r>
            <a:r>
              <a:rPr sz="1050" spc="-5" dirty="0">
                <a:latin typeface="Cambria"/>
                <a:cs typeface="Cambria"/>
              </a:rPr>
              <a:t>outside</a:t>
            </a:r>
            <a:r>
              <a:rPr sz="1050" spc="-15" dirty="0">
                <a:latin typeface="Cambria"/>
                <a:cs typeface="Cambria"/>
              </a:rPr>
              <a:t> </a:t>
            </a:r>
            <a:r>
              <a:rPr sz="1050" dirty="0">
                <a:latin typeface="Cambria"/>
                <a:cs typeface="Cambria"/>
              </a:rPr>
              <a:t>surfaceof</a:t>
            </a:r>
            <a:r>
              <a:rPr sz="1050" spc="-15" dirty="0">
                <a:latin typeface="Cambria"/>
                <a:cs typeface="Cambria"/>
              </a:rPr>
              <a:t> </a:t>
            </a:r>
            <a:r>
              <a:rPr sz="1050" spc="-5" dirty="0">
                <a:latin typeface="Cambria"/>
                <a:cs typeface="Cambria"/>
              </a:rPr>
              <a:t>the line.</a:t>
            </a:r>
            <a:endParaRPr sz="1050">
              <a:latin typeface="Cambria"/>
              <a:cs typeface="Cambria"/>
            </a:endParaRPr>
          </a:p>
          <a:p>
            <a:pPr marL="184781" marR="5080" indent="-172081" algn="just">
              <a:lnSpc>
                <a:spcPct val="110000"/>
              </a:lnSpc>
              <a:spcBef>
                <a:spcPts val="5"/>
              </a:spcBef>
              <a:buFont typeface="Arial"/>
              <a:buChar char="•"/>
              <a:tabLst>
                <a:tab pos="185415" algn="l"/>
              </a:tabLst>
            </a:pPr>
            <a:r>
              <a:rPr sz="1050" dirty="0">
                <a:latin typeface="Cambria"/>
                <a:cs typeface="Cambria"/>
              </a:rPr>
              <a:t>Make </a:t>
            </a:r>
            <a:r>
              <a:rPr sz="1050" spc="-5" dirty="0">
                <a:latin typeface="Cambria"/>
                <a:cs typeface="Cambria"/>
              </a:rPr>
              <a:t>provisions for disconnecting and cleaning </a:t>
            </a:r>
            <a:r>
              <a:rPr sz="1050" dirty="0">
                <a:latin typeface="Cambria"/>
                <a:cs typeface="Cambria"/>
              </a:rPr>
              <a:t>of </a:t>
            </a:r>
            <a:r>
              <a:rPr sz="1050" spc="-5" dirty="0">
                <a:latin typeface="Cambria"/>
                <a:cs typeface="Cambria"/>
              </a:rPr>
              <a:t>the </a:t>
            </a:r>
            <a:r>
              <a:rPr sz="1050" dirty="0">
                <a:latin typeface="Cambria"/>
                <a:cs typeface="Cambria"/>
              </a:rPr>
              <a:t>primary </a:t>
            </a:r>
            <a:r>
              <a:rPr sz="1050" spc="-5" dirty="0">
                <a:latin typeface="Cambria"/>
                <a:cs typeface="Cambria"/>
              </a:rPr>
              <a:t>drain </a:t>
            </a:r>
            <a:r>
              <a:rPr sz="1050" dirty="0">
                <a:latin typeface="Cambria"/>
                <a:cs typeface="Cambria"/>
              </a:rPr>
              <a:t>pipe </a:t>
            </a:r>
            <a:r>
              <a:rPr sz="1050" spc="-5" dirty="0">
                <a:latin typeface="Cambria"/>
                <a:cs typeface="Cambria"/>
              </a:rPr>
              <a:t>if it become necessary. Install </a:t>
            </a:r>
            <a:r>
              <a:rPr sz="1050" dirty="0">
                <a:latin typeface="Cambria"/>
                <a:cs typeface="Cambria"/>
              </a:rPr>
              <a:t>a </a:t>
            </a:r>
            <a:r>
              <a:rPr sz="1050" spc="-5" dirty="0">
                <a:latin typeface="Cambria"/>
                <a:cs typeface="Cambria"/>
              </a:rPr>
              <a:t>3- </a:t>
            </a:r>
            <a:r>
              <a:rPr sz="1050" dirty="0">
                <a:latin typeface="Cambria"/>
                <a:cs typeface="Cambria"/>
              </a:rPr>
              <a:t> </a:t>
            </a:r>
            <a:r>
              <a:rPr sz="1050" spc="-5" dirty="0">
                <a:latin typeface="Cambria"/>
                <a:cs typeface="Cambria"/>
              </a:rPr>
              <a:t>inch trap in the primary drain </a:t>
            </a:r>
            <a:r>
              <a:rPr sz="1050" dirty="0">
                <a:latin typeface="Cambria"/>
                <a:cs typeface="Cambria"/>
              </a:rPr>
              <a:t>pipe as close </a:t>
            </a:r>
            <a:r>
              <a:rPr sz="1050" spc="-5" dirty="0">
                <a:latin typeface="Cambria"/>
                <a:cs typeface="Cambria"/>
              </a:rPr>
              <a:t>as possible </a:t>
            </a:r>
            <a:r>
              <a:rPr sz="1050" dirty="0">
                <a:latin typeface="Cambria"/>
                <a:cs typeface="Cambria"/>
              </a:rPr>
              <a:t>to the </a:t>
            </a:r>
            <a:r>
              <a:rPr sz="1050" spc="-5" dirty="0">
                <a:latin typeface="Cambria"/>
                <a:cs typeface="Cambria"/>
              </a:rPr>
              <a:t>unit. Make sure that the top of </a:t>
            </a:r>
            <a:r>
              <a:rPr sz="1050" dirty="0">
                <a:latin typeface="Cambria"/>
                <a:cs typeface="Cambria"/>
              </a:rPr>
              <a:t>the </a:t>
            </a:r>
            <a:r>
              <a:rPr sz="1050" spc="-5" dirty="0">
                <a:latin typeface="Cambria"/>
                <a:cs typeface="Cambria"/>
              </a:rPr>
              <a:t>trap is below </a:t>
            </a:r>
            <a:r>
              <a:rPr sz="1050" spc="-220" dirty="0">
                <a:latin typeface="Cambria"/>
                <a:cs typeface="Cambria"/>
              </a:rPr>
              <a:t> </a:t>
            </a:r>
            <a:r>
              <a:rPr sz="1050" spc="-5" dirty="0">
                <a:latin typeface="Cambria"/>
                <a:cs typeface="Cambria"/>
              </a:rPr>
              <a:t>connection</a:t>
            </a:r>
            <a:r>
              <a:rPr sz="1050" spc="-40" dirty="0">
                <a:latin typeface="Cambria"/>
                <a:cs typeface="Cambria"/>
              </a:rPr>
              <a:t> </a:t>
            </a:r>
            <a:r>
              <a:rPr sz="1050" spc="-5" dirty="0">
                <a:latin typeface="Cambria"/>
                <a:cs typeface="Cambria"/>
              </a:rPr>
              <a:t>to</a:t>
            </a:r>
            <a:r>
              <a:rPr sz="1050" spc="-15" dirty="0">
                <a:latin typeface="Cambria"/>
                <a:cs typeface="Cambria"/>
              </a:rPr>
              <a:t> </a:t>
            </a:r>
            <a:r>
              <a:rPr sz="1050" spc="-5" dirty="0">
                <a:latin typeface="Cambria"/>
                <a:cs typeface="Cambria"/>
              </a:rPr>
              <a:t>the</a:t>
            </a:r>
            <a:r>
              <a:rPr sz="1050" spc="-40" dirty="0">
                <a:latin typeface="Cambria"/>
                <a:cs typeface="Cambria"/>
              </a:rPr>
              <a:t> </a:t>
            </a:r>
            <a:r>
              <a:rPr sz="1050" spc="-5" dirty="0">
                <a:latin typeface="Cambria"/>
                <a:cs typeface="Cambria"/>
              </a:rPr>
              <a:t>drain</a:t>
            </a:r>
            <a:r>
              <a:rPr sz="1050" spc="-20" dirty="0">
                <a:latin typeface="Cambria"/>
                <a:cs typeface="Cambria"/>
              </a:rPr>
              <a:t> </a:t>
            </a:r>
            <a:r>
              <a:rPr sz="1050" dirty="0">
                <a:latin typeface="Cambria"/>
                <a:cs typeface="Cambria"/>
              </a:rPr>
              <a:t>pan</a:t>
            </a:r>
            <a:r>
              <a:rPr sz="1050" spc="-20" dirty="0">
                <a:latin typeface="Cambria"/>
                <a:cs typeface="Cambria"/>
              </a:rPr>
              <a:t> </a:t>
            </a:r>
            <a:r>
              <a:rPr sz="1050" dirty="0">
                <a:latin typeface="Cambria"/>
                <a:cs typeface="Cambria"/>
              </a:rPr>
              <a:t>to</a:t>
            </a:r>
            <a:r>
              <a:rPr sz="1050" spc="-15" dirty="0">
                <a:latin typeface="Cambria"/>
                <a:cs typeface="Cambria"/>
              </a:rPr>
              <a:t> </a:t>
            </a:r>
            <a:r>
              <a:rPr sz="1050" spc="-5" dirty="0">
                <a:latin typeface="Cambria"/>
                <a:cs typeface="Cambria"/>
              </a:rPr>
              <a:t>allow</a:t>
            </a:r>
            <a:r>
              <a:rPr sz="1050" spc="-45" dirty="0">
                <a:latin typeface="Cambria"/>
                <a:cs typeface="Cambria"/>
              </a:rPr>
              <a:t> </a:t>
            </a:r>
            <a:r>
              <a:rPr sz="1050" spc="-5" dirty="0">
                <a:latin typeface="Cambria"/>
                <a:cs typeface="Cambria"/>
              </a:rPr>
              <a:t>complete</a:t>
            </a:r>
            <a:r>
              <a:rPr sz="1050" spc="-25" dirty="0">
                <a:latin typeface="Cambria"/>
                <a:cs typeface="Cambria"/>
              </a:rPr>
              <a:t> </a:t>
            </a:r>
            <a:r>
              <a:rPr sz="1050" spc="-5" dirty="0">
                <a:latin typeface="Cambria"/>
                <a:cs typeface="Cambria"/>
              </a:rPr>
              <a:t>drainage </a:t>
            </a:r>
            <a:r>
              <a:rPr sz="1050" dirty="0">
                <a:latin typeface="Cambria"/>
                <a:cs typeface="Cambria"/>
              </a:rPr>
              <a:t>of</a:t>
            </a:r>
            <a:r>
              <a:rPr sz="1050" spc="-15" dirty="0">
                <a:latin typeface="Cambria"/>
                <a:cs typeface="Cambria"/>
              </a:rPr>
              <a:t> </a:t>
            </a:r>
            <a:r>
              <a:rPr sz="1050" dirty="0">
                <a:latin typeface="Cambria"/>
                <a:cs typeface="Cambria"/>
              </a:rPr>
              <a:t>pan.</a:t>
            </a:r>
            <a:endParaRPr sz="1050">
              <a:latin typeface="Cambria"/>
              <a:cs typeface="Cambria"/>
            </a:endParaRPr>
          </a:p>
          <a:p>
            <a:pPr marL="184781" marR="361941" indent="-172716" algn="just">
              <a:lnSpc>
                <a:spcPct val="110500"/>
              </a:lnSpc>
              <a:buFont typeface="Arial"/>
              <a:buChar char="•"/>
              <a:tabLst>
                <a:tab pos="185415" algn="l"/>
              </a:tabLst>
            </a:pPr>
            <a:r>
              <a:rPr sz="1050" spc="-5" dirty="0">
                <a:latin typeface="Cambria"/>
                <a:cs typeface="Cambria"/>
              </a:rPr>
              <a:t>Auxiliary drain </a:t>
            </a:r>
            <a:r>
              <a:rPr sz="1050" dirty="0">
                <a:latin typeface="Cambria"/>
                <a:cs typeface="Cambria"/>
              </a:rPr>
              <a:t>pipe </a:t>
            </a:r>
            <a:r>
              <a:rPr sz="1050" spc="-5" dirty="0">
                <a:latin typeface="Cambria"/>
                <a:cs typeface="Cambria"/>
              </a:rPr>
              <a:t>should </a:t>
            </a:r>
            <a:r>
              <a:rPr sz="1050" dirty="0">
                <a:latin typeface="Cambria"/>
                <a:cs typeface="Cambria"/>
              </a:rPr>
              <a:t>be </a:t>
            </a:r>
            <a:r>
              <a:rPr sz="1050" spc="-5" dirty="0">
                <a:latin typeface="Cambria"/>
                <a:cs typeface="Cambria"/>
              </a:rPr>
              <a:t>connected to </a:t>
            </a:r>
            <a:r>
              <a:rPr sz="1050" dirty="0">
                <a:latin typeface="Cambria"/>
                <a:cs typeface="Cambria"/>
              </a:rPr>
              <a:t>a </a:t>
            </a:r>
            <a:r>
              <a:rPr sz="1050" spc="-5" dirty="0">
                <a:latin typeface="Cambria"/>
                <a:cs typeface="Cambria"/>
              </a:rPr>
              <a:t>place where it will </a:t>
            </a:r>
            <a:r>
              <a:rPr sz="1050" dirty="0">
                <a:latin typeface="Cambria"/>
                <a:cs typeface="Cambria"/>
              </a:rPr>
              <a:t>be </a:t>
            </a:r>
            <a:r>
              <a:rPr sz="1050" spc="-5" dirty="0">
                <a:latin typeface="Cambria"/>
                <a:cs typeface="Cambria"/>
              </a:rPr>
              <a:t>noticeable. Homeowner should </a:t>
            </a:r>
            <a:r>
              <a:rPr sz="1050" spc="-15" dirty="0">
                <a:latin typeface="Cambria"/>
                <a:cs typeface="Cambria"/>
              </a:rPr>
              <a:t>be </a:t>
            </a:r>
            <a:r>
              <a:rPr sz="1050" spc="-10" dirty="0">
                <a:latin typeface="Cambria"/>
                <a:cs typeface="Cambria"/>
              </a:rPr>
              <a:t> </a:t>
            </a:r>
            <a:r>
              <a:rPr sz="1050" dirty="0">
                <a:latin typeface="Cambria"/>
                <a:cs typeface="Cambria"/>
              </a:rPr>
              <a:t>warned</a:t>
            </a:r>
            <a:r>
              <a:rPr sz="1050" spc="-25" dirty="0">
                <a:latin typeface="Cambria"/>
                <a:cs typeface="Cambria"/>
              </a:rPr>
              <a:t> </a:t>
            </a:r>
            <a:r>
              <a:rPr sz="1050" dirty="0">
                <a:latin typeface="Cambria"/>
                <a:cs typeface="Cambria"/>
              </a:rPr>
              <a:t>that</a:t>
            </a:r>
            <a:r>
              <a:rPr sz="1050" spc="-40" dirty="0">
                <a:latin typeface="Cambria"/>
                <a:cs typeface="Cambria"/>
              </a:rPr>
              <a:t> </a:t>
            </a:r>
            <a:r>
              <a:rPr sz="1050" dirty="0">
                <a:latin typeface="Cambria"/>
                <a:cs typeface="Cambria"/>
              </a:rPr>
              <a:t>a</a:t>
            </a:r>
            <a:r>
              <a:rPr sz="1050" spc="-15" dirty="0">
                <a:latin typeface="Cambria"/>
                <a:cs typeface="Cambria"/>
              </a:rPr>
              <a:t> </a:t>
            </a:r>
            <a:r>
              <a:rPr sz="1050" spc="-5" dirty="0">
                <a:latin typeface="Cambria"/>
                <a:cs typeface="Cambria"/>
              </a:rPr>
              <a:t>problem</a:t>
            </a:r>
            <a:r>
              <a:rPr sz="1050" spc="-15" dirty="0">
                <a:latin typeface="Cambria"/>
                <a:cs typeface="Cambria"/>
              </a:rPr>
              <a:t> </a:t>
            </a:r>
            <a:r>
              <a:rPr sz="1050" spc="-5" dirty="0">
                <a:latin typeface="Cambria"/>
                <a:cs typeface="Cambria"/>
              </a:rPr>
              <a:t>exists</a:t>
            </a:r>
            <a:r>
              <a:rPr sz="1050" spc="-40" dirty="0">
                <a:latin typeface="Cambria"/>
                <a:cs typeface="Cambria"/>
              </a:rPr>
              <a:t> </a:t>
            </a:r>
            <a:r>
              <a:rPr sz="1050" spc="-5" dirty="0">
                <a:latin typeface="Cambria"/>
                <a:cs typeface="Cambria"/>
              </a:rPr>
              <a:t>if</a:t>
            </a:r>
            <a:r>
              <a:rPr sz="1050" spc="-15" dirty="0">
                <a:latin typeface="Cambria"/>
                <a:cs typeface="Cambria"/>
              </a:rPr>
              <a:t> </a:t>
            </a:r>
            <a:r>
              <a:rPr sz="1050" spc="-5" dirty="0">
                <a:latin typeface="Cambria"/>
                <a:cs typeface="Cambria"/>
              </a:rPr>
              <a:t>water</a:t>
            </a:r>
            <a:r>
              <a:rPr sz="1050" spc="-30" dirty="0">
                <a:latin typeface="Cambria"/>
                <a:cs typeface="Cambria"/>
              </a:rPr>
              <a:t> </a:t>
            </a:r>
            <a:r>
              <a:rPr sz="1050" spc="-5" dirty="0">
                <a:latin typeface="Cambria"/>
                <a:cs typeface="Cambria"/>
              </a:rPr>
              <a:t>begins</a:t>
            </a:r>
            <a:r>
              <a:rPr sz="1050" spc="-15" dirty="0">
                <a:latin typeface="Cambria"/>
                <a:cs typeface="Cambria"/>
              </a:rPr>
              <a:t> </a:t>
            </a:r>
            <a:r>
              <a:rPr sz="1050" spc="-5" dirty="0">
                <a:latin typeface="Cambria"/>
                <a:cs typeface="Cambria"/>
              </a:rPr>
              <a:t>running</a:t>
            </a:r>
            <a:r>
              <a:rPr sz="1050" spc="-25" dirty="0">
                <a:latin typeface="Cambria"/>
                <a:cs typeface="Cambria"/>
              </a:rPr>
              <a:t> </a:t>
            </a:r>
            <a:r>
              <a:rPr sz="1050" spc="-5" dirty="0">
                <a:latin typeface="Cambria"/>
                <a:cs typeface="Cambria"/>
              </a:rPr>
              <a:t>from</a:t>
            </a:r>
            <a:r>
              <a:rPr sz="1050" spc="-15" dirty="0">
                <a:latin typeface="Cambria"/>
                <a:cs typeface="Cambria"/>
              </a:rPr>
              <a:t> </a:t>
            </a:r>
            <a:r>
              <a:rPr sz="1050" spc="-5" dirty="0">
                <a:latin typeface="Cambria"/>
                <a:cs typeface="Cambria"/>
              </a:rPr>
              <a:t>the</a:t>
            </a:r>
            <a:r>
              <a:rPr sz="1050" spc="-40" dirty="0">
                <a:latin typeface="Cambria"/>
                <a:cs typeface="Cambria"/>
              </a:rPr>
              <a:t> </a:t>
            </a:r>
            <a:r>
              <a:rPr sz="1050" spc="-5" dirty="0">
                <a:latin typeface="Cambria"/>
                <a:cs typeface="Cambria"/>
              </a:rPr>
              <a:t>auxiliary</a:t>
            </a:r>
            <a:r>
              <a:rPr sz="1050" spc="-45" dirty="0">
                <a:latin typeface="Cambria"/>
                <a:cs typeface="Cambria"/>
              </a:rPr>
              <a:t> </a:t>
            </a:r>
            <a:r>
              <a:rPr sz="1050" spc="-5" dirty="0">
                <a:latin typeface="Cambria"/>
                <a:cs typeface="Cambria"/>
              </a:rPr>
              <a:t>drain </a:t>
            </a:r>
            <a:r>
              <a:rPr sz="1050" dirty="0">
                <a:latin typeface="Cambria"/>
                <a:cs typeface="Cambria"/>
              </a:rPr>
              <a:t>pipe.</a:t>
            </a:r>
            <a:endParaRPr sz="1050">
              <a:latin typeface="Cambria"/>
              <a:cs typeface="Cambria"/>
            </a:endParaRPr>
          </a:p>
          <a:p>
            <a:pPr marL="185415" marR="5715" indent="-172716" algn="just">
              <a:lnSpc>
                <a:spcPct val="110000"/>
              </a:lnSpc>
              <a:spcBef>
                <a:spcPts val="5"/>
              </a:spcBef>
              <a:buFont typeface="Arial"/>
              <a:buChar char="•"/>
              <a:tabLst>
                <a:tab pos="186050" algn="l"/>
              </a:tabLst>
            </a:pPr>
            <a:r>
              <a:rPr sz="1050" dirty="0">
                <a:latin typeface="Cambria"/>
                <a:cs typeface="Cambria"/>
              </a:rPr>
              <a:t>Test </a:t>
            </a:r>
            <a:r>
              <a:rPr sz="1050" spc="-5" dirty="0">
                <a:latin typeface="Cambria"/>
                <a:cs typeface="Cambria"/>
              </a:rPr>
              <a:t>condensate drain </a:t>
            </a:r>
            <a:r>
              <a:rPr sz="1050" dirty="0">
                <a:latin typeface="Cambria"/>
                <a:cs typeface="Cambria"/>
              </a:rPr>
              <a:t>pan and </a:t>
            </a:r>
            <a:r>
              <a:rPr sz="1050" spc="-5" dirty="0">
                <a:latin typeface="Cambria"/>
                <a:cs typeface="Cambria"/>
              </a:rPr>
              <a:t>drain </a:t>
            </a:r>
            <a:r>
              <a:rPr sz="1050" dirty="0">
                <a:latin typeface="Cambria"/>
                <a:cs typeface="Cambria"/>
              </a:rPr>
              <a:t>pipe after </a:t>
            </a:r>
            <a:r>
              <a:rPr sz="1050" spc="-5" dirty="0">
                <a:latin typeface="Cambria"/>
                <a:cs typeface="Cambria"/>
              </a:rPr>
              <a:t>installation is complete. </a:t>
            </a:r>
            <a:r>
              <a:rPr sz="1050" dirty="0">
                <a:latin typeface="Cambria"/>
                <a:cs typeface="Cambria"/>
              </a:rPr>
              <a:t>Pour </a:t>
            </a:r>
            <a:r>
              <a:rPr sz="1050" spc="-5" dirty="0">
                <a:latin typeface="Cambria"/>
                <a:cs typeface="Cambria"/>
              </a:rPr>
              <a:t>enough </a:t>
            </a:r>
            <a:r>
              <a:rPr sz="1050" dirty="0">
                <a:latin typeface="Cambria"/>
                <a:cs typeface="Cambria"/>
              </a:rPr>
              <a:t>water </a:t>
            </a:r>
            <a:r>
              <a:rPr sz="1050" spc="-5" dirty="0">
                <a:latin typeface="Cambria"/>
                <a:cs typeface="Cambria"/>
              </a:rPr>
              <a:t>into drain </a:t>
            </a:r>
            <a:r>
              <a:rPr sz="1050" dirty="0">
                <a:latin typeface="Cambria"/>
                <a:cs typeface="Cambria"/>
              </a:rPr>
              <a:t>pan, </a:t>
            </a:r>
            <a:r>
              <a:rPr sz="1050" spc="5" dirty="0">
                <a:latin typeface="Cambria"/>
                <a:cs typeface="Cambria"/>
              </a:rPr>
              <a:t> </a:t>
            </a:r>
            <a:r>
              <a:rPr sz="1050" dirty="0">
                <a:latin typeface="Cambria"/>
                <a:cs typeface="Cambria"/>
              </a:rPr>
              <a:t>make </a:t>
            </a:r>
            <a:r>
              <a:rPr sz="1050" spc="-5" dirty="0">
                <a:latin typeface="Cambria"/>
                <a:cs typeface="Cambria"/>
              </a:rPr>
              <a:t>sure </a:t>
            </a:r>
            <a:r>
              <a:rPr sz="1050" dirty="0">
                <a:latin typeface="Cambria"/>
                <a:cs typeface="Cambria"/>
              </a:rPr>
              <a:t>that </a:t>
            </a:r>
            <a:r>
              <a:rPr sz="1050" spc="-5" dirty="0">
                <a:latin typeface="Cambria"/>
                <a:cs typeface="Cambria"/>
              </a:rPr>
              <a:t>the drain pan is draining </a:t>
            </a:r>
            <a:r>
              <a:rPr sz="1050" dirty="0">
                <a:latin typeface="Cambria"/>
                <a:cs typeface="Cambria"/>
              </a:rPr>
              <a:t>completely, no </a:t>
            </a:r>
            <a:r>
              <a:rPr sz="1050" spc="-5" dirty="0">
                <a:latin typeface="Cambria"/>
                <a:cs typeface="Cambria"/>
              </a:rPr>
              <a:t>leaks are </a:t>
            </a:r>
            <a:r>
              <a:rPr sz="1050" dirty="0">
                <a:latin typeface="Cambria"/>
                <a:cs typeface="Cambria"/>
              </a:rPr>
              <a:t>found </a:t>
            </a:r>
            <a:r>
              <a:rPr sz="1050" spc="-5" dirty="0">
                <a:latin typeface="Cambria"/>
                <a:cs typeface="Cambria"/>
              </a:rPr>
              <a:t>in drain </a:t>
            </a:r>
            <a:r>
              <a:rPr sz="1050" dirty="0">
                <a:latin typeface="Cambria"/>
                <a:cs typeface="Cambria"/>
              </a:rPr>
              <a:t>pipe </a:t>
            </a:r>
            <a:r>
              <a:rPr sz="1050" spc="-5" dirty="0">
                <a:latin typeface="Cambria"/>
                <a:cs typeface="Cambria"/>
              </a:rPr>
              <a:t>fittings, and </a:t>
            </a:r>
            <a:r>
              <a:rPr sz="1050" dirty="0">
                <a:latin typeface="Cambria"/>
                <a:cs typeface="Cambria"/>
              </a:rPr>
              <a:t>no water </a:t>
            </a:r>
            <a:r>
              <a:rPr sz="1050" spc="-5" dirty="0">
                <a:latin typeface="Cambria"/>
                <a:cs typeface="Cambria"/>
              </a:rPr>
              <a:t>is </a:t>
            </a:r>
            <a:r>
              <a:rPr sz="1050" spc="-220" dirty="0">
                <a:latin typeface="Cambria"/>
                <a:cs typeface="Cambria"/>
              </a:rPr>
              <a:t> </a:t>
            </a:r>
            <a:r>
              <a:rPr sz="1050" spc="-5" dirty="0">
                <a:latin typeface="Cambria"/>
                <a:cs typeface="Cambria"/>
              </a:rPr>
              <a:t>draining</a:t>
            </a:r>
            <a:r>
              <a:rPr sz="1050" spc="-10" dirty="0">
                <a:latin typeface="Cambria"/>
                <a:cs typeface="Cambria"/>
              </a:rPr>
              <a:t> </a:t>
            </a:r>
            <a:r>
              <a:rPr sz="1050" dirty="0">
                <a:latin typeface="Cambria"/>
                <a:cs typeface="Cambria"/>
              </a:rPr>
              <a:t>from</a:t>
            </a:r>
            <a:r>
              <a:rPr sz="1050" spc="-10" dirty="0">
                <a:latin typeface="Cambria"/>
                <a:cs typeface="Cambria"/>
              </a:rPr>
              <a:t> </a:t>
            </a:r>
            <a:r>
              <a:rPr sz="1050" dirty="0">
                <a:latin typeface="Cambria"/>
                <a:cs typeface="Cambria"/>
              </a:rPr>
              <a:t>the</a:t>
            </a:r>
            <a:r>
              <a:rPr sz="1050" spc="-5" dirty="0">
                <a:latin typeface="Cambria"/>
                <a:cs typeface="Cambria"/>
              </a:rPr>
              <a:t> termination </a:t>
            </a:r>
            <a:r>
              <a:rPr sz="1050" dirty="0">
                <a:latin typeface="Cambria"/>
                <a:cs typeface="Cambria"/>
              </a:rPr>
              <a:t>of theprimary</a:t>
            </a:r>
            <a:r>
              <a:rPr sz="1050" spc="-10" dirty="0">
                <a:latin typeface="Cambria"/>
                <a:cs typeface="Cambria"/>
              </a:rPr>
              <a:t> </a:t>
            </a:r>
            <a:r>
              <a:rPr sz="1050" spc="-5" dirty="0">
                <a:latin typeface="Cambria"/>
                <a:cs typeface="Cambria"/>
              </a:rPr>
              <a:t>drain pipe.</a:t>
            </a:r>
            <a:endParaRPr sz="1050">
              <a:latin typeface="Cambria"/>
              <a:cs typeface="Cambria"/>
            </a:endParaRPr>
          </a:p>
        </p:txBody>
      </p:sp>
      <p:sp>
        <p:nvSpPr>
          <p:cNvPr id="4" name="object 4"/>
          <p:cNvSpPr/>
          <p:nvPr/>
        </p:nvSpPr>
        <p:spPr>
          <a:xfrm>
            <a:off x="3413762" y="-780089"/>
            <a:ext cx="6388100"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a:p>
        </p:txBody>
      </p:sp>
      <p:pic>
        <p:nvPicPr>
          <p:cNvPr id="5" name="object 5"/>
          <p:cNvPicPr/>
          <p:nvPr/>
        </p:nvPicPr>
        <p:blipFill>
          <a:blip r:embed="rId3" cstate="print"/>
          <a:stretch>
            <a:fillRect/>
          </a:stretch>
        </p:blipFill>
        <p:spPr>
          <a:xfrm>
            <a:off x="4926964" y="2948279"/>
            <a:ext cx="3013072" cy="2379976"/>
          </a:xfrm>
          <a:prstGeom prst="rect">
            <a:avLst/>
          </a:prstGeom>
        </p:spPr>
      </p:pic>
      <p:sp>
        <p:nvSpPr>
          <p:cNvPr id="6" name="object 6"/>
          <p:cNvSpPr txBox="1">
            <a:spLocks noGrp="1"/>
          </p:cNvSpPr>
          <p:nvPr>
            <p:ph type="ftr" sz="quarter" idx="5"/>
          </p:nvPr>
        </p:nvSpPr>
        <p:spPr>
          <a:xfrm>
            <a:off x="554394" y="10654045"/>
            <a:ext cx="9871461" cy="128240"/>
          </a:xfrm>
          <a:prstGeom prst="rect">
            <a:avLst/>
          </a:prstGeom>
        </p:spPr>
        <p:txBody>
          <a:bodyPr vert="horz" wrap="square" lIns="0" tIns="0" rIns="0" bIns="0" rtlCol="0">
            <a:spAutoFit/>
          </a:bodyPr>
          <a:lstStyle/>
          <a:p>
            <a:pPr marL="12700">
              <a:lnSpc>
                <a:spcPts val="955"/>
              </a:lnSpc>
            </a:pPr>
            <a:r>
              <a:rPr spc="-5" dirty="0"/>
              <a:t>Manufacturer</a:t>
            </a:r>
            <a:r>
              <a:rPr spc="10" dirty="0"/>
              <a:t> </a:t>
            </a:r>
            <a:r>
              <a:rPr spc="-5" dirty="0"/>
              <a:t>reserves</a:t>
            </a:r>
            <a:r>
              <a:rPr spc="10" dirty="0"/>
              <a:t> </a:t>
            </a:r>
            <a:r>
              <a:rPr dirty="0"/>
              <a:t>the</a:t>
            </a:r>
            <a:r>
              <a:rPr spc="10" dirty="0"/>
              <a:t> </a:t>
            </a:r>
            <a:r>
              <a:rPr dirty="0"/>
              <a:t>right</a:t>
            </a:r>
            <a:r>
              <a:rPr spc="15" dirty="0"/>
              <a:t> </a:t>
            </a:r>
            <a:r>
              <a:rPr spc="-5" dirty="0"/>
              <a:t>to</a:t>
            </a:r>
            <a:r>
              <a:rPr spc="5" dirty="0"/>
              <a:t> </a:t>
            </a:r>
            <a:r>
              <a:rPr spc="-5" dirty="0"/>
              <a:t>change</a:t>
            </a:r>
            <a:r>
              <a:rPr spc="10" dirty="0"/>
              <a:t> </a:t>
            </a:r>
            <a:r>
              <a:rPr spc="-5" dirty="0"/>
              <a:t>specifications</a:t>
            </a:r>
            <a:r>
              <a:rPr spc="15" dirty="0"/>
              <a:t> </a:t>
            </a:r>
            <a:r>
              <a:rPr spc="-5" dirty="0"/>
              <a:t>or</a:t>
            </a:r>
            <a:r>
              <a:rPr spc="10" dirty="0"/>
              <a:t> </a:t>
            </a:r>
            <a:r>
              <a:rPr spc="-5" dirty="0"/>
              <a:t>designs without</a:t>
            </a:r>
            <a:r>
              <a:rPr spc="15" dirty="0"/>
              <a:t> </a:t>
            </a:r>
            <a:r>
              <a:rPr spc="-5" dirty="0"/>
              <a:t>notice.</a:t>
            </a:r>
          </a:p>
        </p:txBody>
      </p:sp>
      <p:sp>
        <p:nvSpPr>
          <p:cNvPr id="7" name="object 7"/>
          <p:cNvSpPr txBox="1">
            <a:spLocks noGrp="1"/>
          </p:cNvSpPr>
          <p:nvPr>
            <p:ph type="dt" sz="half" idx="6"/>
          </p:nvPr>
        </p:nvSpPr>
        <p:spPr>
          <a:xfrm>
            <a:off x="16059043" y="10635756"/>
            <a:ext cx="1028886" cy="128240"/>
          </a:xfrm>
          <a:prstGeom prst="rect">
            <a:avLst/>
          </a:prstGeom>
        </p:spPr>
        <p:txBody>
          <a:bodyPr vert="horz" wrap="square" lIns="0" tIns="0" rIns="0" bIns="0" rtlCol="0">
            <a:spAutoFit/>
          </a:bodyPr>
          <a:lstStyle/>
          <a:p>
            <a:pPr marL="12700">
              <a:lnSpc>
                <a:spcPts val="955"/>
              </a:lnSpc>
            </a:pPr>
            <a:r>
              <a:rPr dirty="0"/>
              <a:t>10</a:t>
            </a:r>
            <a:r>
              <a:rPr spc="-5" dirty="0"/>
              <a:t>.</a:t>
            </a:r>
            <a:r>
              <a:rPr dirty="0"/>
              <a:t>2019</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42160FF-CDCD-BD0F-2A81-3CE7842F8CDF}"/>
              </a:ext>
            </a:extLst>
          </p:cNvPr>
          <p:cNvSpPr txBox="1"/>
          <p:nvPr/>
        </p:nvSpPr>
        <p:spPr>
          <a:xfrm>
            <a:off x="2413000" y="228600"/>
            <a:ext cx="10439400" cy="880241"/>
          </a:xfrm>
          <a:prstGeom prst="rect">
            <a:avLst/>
          </a:prstGeom>
          <a:noFill/>
        </p:spPr>
        <p:txBody>
          <a:bodyPr wrap="square">
            <a:spAutoFit/>
          </a:bodyPr>
          <a:lstStyle/>
          <a:p>
            <a:pPr marL="0" marR="0" lvl="0" indent="0" algn="l" defTabSz="1219170" rtl="0" eaLnBrk="1" fontAlgn="base" latinLnBrk="0" hangingPunct="1">
              <a:lnSpc>
                <a:spcPct val="80000"/>
              </a:lnSpc>
              <a:spcBef>
                <a:spcPct val="0"/>
              </a:spcBef>
              <a:spcAft>
                <a:spcPct val="0"/>
              </a:spcAft>
              <a:buClrTx/>
              <a:buSzTx/>
              <a:buFontTx/>
              <a:buNone/>
              <a:tabLst/>
              <a:defRPr/>
            </a:pPr>
            <a:r>
              <a:rPr kumimoji="0" lang="en-US" altLang="zh-CN" sz="6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ＭＳ Ｐゴシック"/>
                <a:cs typeface="Arial" panose="020B0604020202020204" pitchFamily="34" charset="0"/>
              </a:rPr>
              <a:t>Gateway Installation</a:t>
            </a:r>
          </a:p>
        </p:txBody>
      </p:sp>
      <p:pic>
        <p:nvPicPr>
          <p:cNvPr id="2" name="Picture 1">
            <a:extLst>
              <a:ext uri="{FF2B5EF4-FFF2-40B4-BE49-F238E27FC236}">
                <a16:creationId xmlns:a16="http://schemas.microsoft.com/office/drawing/2014/main" id="{A240F4E6-CA9E-801B-349A-E03175338190}"/>
              </a:ext>
            </a:extLst>
          </p:cNvPr>
          <p:cNvPicPr>
            <a:picLocks noChangeAspect="1"/>
          </p:cNvPicPr>
          <p:nvPr/>
        </p:nvPicPr>
        <p:blipFill>
          <a:blip r:embed="rId3"/>
          <a:stretch>
            <a:fillRect/>
          </a:stretch>
        </p:blipFill>
        <p:spPr>
          <a:xfrm>
            <a:off x="1270001" y="1411239"/>
            <a:ext cx="10314314" cy="7732761"/>
          </a:xfrm>
          <a:prstGeom prst="rect">
            <a:avLst/>
          </a:prstGeom>
        </p:spPr>
      </p:pic>
    </p:spTree>
    <p:extLst>
      <p:ext uri="{BB962C8B-B14F-4D97-AF65-F5344CB8AC3E}">
        <p14:creationId xmlns:p14="http://schemas.microsoft.com/office/powerpoint/2010/main" val="168942372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384804" y="216760"/>
            <a:ext cx="6436360" cy="2089546"/>
          </a:xfrm>
          <a:prstGeom prst="rect">
            <a:avLst/>
          </a:prstGeom>
        </p:spPr>
        <p:txBody>
          <a:bodyPr vert="horz" wrap="square" lIns="0" tIns="60325" rIns="0" bIns="0" rtlCol="0">
            <a:spAutoFit/>
          </a:bodyPr>
          <a:lstStyle/>
          <a:p>
            <a:pPr marL="22859">
              <a:spcBef>
                <a:spcPts val="475"/>
              </a:spcBef>
              <a:tabLst>
                <a:tab pos="3058718" algn="l"/>
                <a:tab pos="5669138" algn="l"/>
              </a:tabLst>
            </a:pPr>
            <a:r>
              <a:rPr sz="900" dirty="0">
                <a:latin typeface="Calibri Light"/>
                <a:cs typeface="Calibri Light"/>
              </a:rPr>
              <a:t>Air</a:t>
            </a:r>
            <a:r>
              <a:rPr sz="900" spc="10" dirty="0">
                <a:latin typeface="Calibri Light"/>
                <a:cs typeface="Calibri Light"/>
              </a:rPr>
              <a:t> </a:t>
            </a:r>
            <a:r>
              <a:rPr sz="900" spc="-5" dirty="0">
                <a:latin typeface="Calibri Light"/>
                <a:cs typeface="Calibri Light"/>
              </a:rPr>
              <a:t>Handler</a:t>
            </a:r>
            <a:r>
              <a:rPr sz="900" spc="15" dirty="0">
                <a:latin typeface="Calibri Light"/>
                <a:cs typeface="Calibri Light"/>
              </a:rPr>
              <a:t> </a:t>
            </a:r>
            <a:r>
              <a:rPr sz="900" dirty="0">
                <a:latin typeface="Calibri Light"/>
                <a:cs typeface="Calibri Light"/>
              </a:rPr>
              <a:t>Unit</a:t>
            </a:r>
            <a:r>
              <a:rPr sz="900" spc="15" dirty="0">
                <a:latin typeface="Calibri Light"/>
                <a:cs typeface="Calibri Light"/>
              </a:rPr>
              <a:t> </a:t>
            </a:r>
            <a:r>
              <a:rPr sz="900" spc="-5" dirty="0">
                <a:latin typeface="Calibri Light"/>
                <a:cs typeface="Calibri Light"/>
              </a:rPr>
              <a:t>Installation</a:t>
            </a:r>
            <a:r>
              <a:rPr sz="900" spc="15" dirty="0">
                <a:latin typeface="Calibri Light"/>
                <a:cs typeface="Calibri Light"/>
              </a:rPr>
              <a:t> </a:t>
            </a:r>
            <a:r>
              <a:rPr sz="900" spc="-5" dirty="0">
                <a:latin typeface="Calibri Light"/>
                <a:cs typeface="Calibri Light"/>
              </a:rPr>
              <a:t>Instruction	20/20	</a:t>
            </a:r>
            <a:r>
              <a:rPr sz="1350" spc="-7" baseline="3086" dirty="0">
                <a:latin typeface="Calibri Light"/>
                <a:cs typeface="Calibri Light"/>
                <a:hlinkClick r:id="rId2"/>
              </a:rPr>
              <a:t>www.ecoer.com</a:t>
            </a:r>
            <a:endParaRPr sz="1350" baseline="3086">
              <a:latin typeface="Calibri Light"/>
              <a:cs typeface="Calibri Light"/>
            </a:endParaRPr>
          </a:p>
          <a:p>
            <a:pPr>
              <a:spcBef>
                <a:spcPts val="50"/>
              </a:spcBef>
            </a:pPr>
            <a:endParaRPr sz="650">
              <a:latin typeface="Calibri Light"/>
              <a:cs typeface="Calibri Light"/>
            </a:endParaRPr>
          </a:p>
          <a:p>
            <a:pPr marL="12700"/>
            <a:r>
              <a:rPr sz="2000" b="1" dirty="0">
                <a:latin typeface="Cambria"/>
                <a:cs typeface="Cambria"/>
              </a:rPr>
              <a:t>8.</a:t>
            </a:r>
            <a:r>
              <a:rPr sz="2000" b="1" spc="-50" dirty="0">
                <a:latin typeface="Cambria"/>
                <a:cs typeface="Cambria"/>
              </a:rPr>
              <a:t> </a:t>
            </a:r>
            <a:r>
              <a:rPr sz="2000" b="1" dirty="0">
                <a:latin typeface="Cambria"/>
                <a:cs typeface="Cambria"/>
              </a:rPr>
              <a:t>Air</a:t>
            </a:r>
            <a:r>
              <a:rPr sz="2000" b="1" spc="-60" dirty="0">
                <a:latin typeface="Cambria"/>
                <a:cs typeface="Cambria"/>
              </a:rPr>
              <a:t> </a:t>
            </a:r>
            <a:r>
              <a:rPr sz="2000" b="1" spc="-5" dirty="0">
                <a:latin typeface="Cambria"/>
                <a:cs typeface="Cambria"/>
              </a:rPr>
              <a:t>Filter</a:t>
            </a:r>
            <a:endParaRPr sz="2000">
              <a:latin typeface="Cambria"/>
              <a:cs typeface="Cambria"/>
            </a:endParaRPr>
          </a:p>
          <a:p>
            <a:pPr marL="20320" marR="89533" algn="just">
              <a:lnSpc>
                <a:spcPct val="110500"/>
              </a:lnSpc>
              <a:spcBef>
                <a:spcPts val="409"/>
              </a:spcBef>
            </a:pPr>
            <a:r>
              <a:rPr sz="1050" spc="-5" dirty="0">
                <a:latin typeface="Cambria"/>
                <a:cs typeface="Cambria"/>
              </a:rPr>
              <a:t>Filter application and replacement are critical to airflow, which </a:t>
            </a:r>
            <a:r>
              <a:rPr sz="1050" dirty="0">
                <a:latin typeface="Cambria"/>
                <a:cs typeface="Cambria"/>
              </a:rPr>
              <a:t>may </a:t>
            </a:r>
            <a:r>
              <a:rPr sz="1050" spc="-5" dirty="0">
                <a:latin typeface="Cambria"/>
                <a:cs typeface="Cambria"/>
              </a:rPr>
              <a:t>affect the heating </a:t>
            </a:r>
            <a:r>
              <a:rPr sz="1050" dirty="0">
                <a:latin typeface="Cambria"/>
                <a:cs typeface="Cambria"/>
              </a:rPr>
              <a:t>and </a:t>
            </a:r>
            <a:r>
              <a:rPr sz="1050" spc="-5" dirty="0">
                <a:latin typeface="Cambria"/>
                <a:cs typeface="Cambria"/>
              </a:rPr>
              <a:t>cooling system </a:t>
            </a:r>
            <a:r>
              <a:rPr sz="1050" dirty="0">
                <a:latin typeface="Cambria"/>
                <a:cs typeface="Cambria"/>
              </a:rPr>
              <a:t> </a:t>
            </a:r>
            <a:r>
              <a:rPr sz="1050" spc="-5" dirty="0">
                <a:latin typeface="Cambria"/>
                <a:cs typeface="Cambria"/>
              </a:rPr>
              <a:t>performance.</a:t>
            </a:r>
            <a:r>
              <a:rPr sz="1050" spc="-30" dirty="0">
                <a:latin typeface="Cambria"/>
                <a:cs typeface="Cambria"/>
              </a:rPr>
              <a:t> </a:t>
            </a:r>
            <a:r>
              <a:rPr sz="1050" dirty="0">
                <a:latin typeface="Cambria"/>
                <a:cs typeface="Cambria"/>
              </a:rPr>
              <a:t>Reduced</a:t>
            </a:r>
            <a:r>
              <a:rPr sz="1050" spc="-30" dirty="0">
                <a:latin typeface="Cambria"/>
                <a:cs typeface="Cambria"/>
              </a:rPr>
              <a:t> </a:t>
            </a:r>
            <a:r>
              <a:rPr sz="1050" spc="-5" dirty="0">
                <a:latin typeface="Cambria"/>
                <a:cs typeface="Cambria"/>
              </a:rPr>
              <a:t>airflow</a:t>
            </a:r>
            <a:r>
              <a:rPr sz="1050" spc="-20" dirty="0">
                <a:latin typeface="Cambria"/>
                <a:cs typeface="Cambria"/>
              </a:rPr>
              <a:t> </a:t>
            </a:r>
            <a:r>
              <a:rPr sz="1050" spc="-5" dirty="0">
                <a:latin typeface="Cambria"/>
                <a:cs typeface="Cambria"/>
              </a:rPr>
              <a:t>can</a:t>
            </a:r>
            <a:r>
              <a:rPr sz="1050" spc="-20" dirty="0">
                <a:latin typeface="Cambria"/>
                <a:cs typeface="Cambria"/>
              </a:rPr>
              <a:t> </a:t>
            </a:r>
            <a:r>
              <a:rPr sz="1050" spc="-5" dirty="0">
                <a:latin typeface="Cambria"/>
                <a:cs typeface="Cambria"/>
              </a:rPr>
              <a:t>shorten</a:t>
            </a:r>
            <a:r>
              <a:rPr sz="1050" spc="-35" dirty="0">
                <a:latin typeface="Cambria"/>
                <a:cs typeface="Cambria"/>
              </a:rPr>
              <a:t> </a:t>
            </a:r>
            <a:r>
              <a:rPr sz="1050" dirty="0">
                <a:latin typeface="Cambria"/>
                <a:cs typeface="Cambria"/>
              </a:rPr>
              <a:t>the</a:t>
            </a:r>
            <a:r>
              <a:rPr sz="1050" spc="-20" dirty="0">
                <a:latin typeface="Cambria"/>
                <a:cs typeface="Cambria"/>
              </a:rPr>
              <a:t> </a:t>
            </a:r>
            <a:r>
              <a:rPr sz="1050" spc="-5" dirty="0">
                <a:latin typeface="Cambria"/>
                <a:cs typeface="Cambria"/>
              </a:rPr>
              <a:t>life</a:t>
            </a:r>
            <a:r>
              <a:rPr sz="1050" spc="-15" dirty="0">
                <a:latin typeface="Cambria"/>
                <a:cs typeface="Cambria"/>
              </a:rPr>
              <a:t> </a:t>
            </a:r>
            <a:r>
              <a:rPr sz="1050" spc="-5" dirty="0">
                <a:latin typeface="Cambria"/>
                <a:cs typeface="Cambria"/>
              </a:rPr>
              <a:t>of</a:t>
            </a:r>
            <a:r>
              <a:rPr sz="1050" spc="-25" dirty="0">
                <a:latin typeface="Cambria"/>
                <a:cs typeface="Cambria"/>
              </a:rPr>
              <a:t> </a:t>
            </a:r>
            <a:r>
              <a:rPr sz="1050" dirty="0">
                <a:latin typeface="Cambria"/>
                <a:cs typeface="Cambria"/>
              </a:rPr>
              <a:t>the</a:t>
            </a:r>
            <a:r>
              <a:rPr sz="1050" spc="-30" dirty="0">
                <a:latin typeface="Cambria"/>
                <a:cs typeface="Cambria"/>
              </a:rPr>
              <a:t> </a:t>
            </a:r>
            <a:r>
              <a:rPr sz="1050" spc="-5" dirty="0">
                <a:latin typeface="Cambria"/>
                <a:cs typeface="Cambria"/>
              </a:rPr>
              <a:t>system’s</a:t>
            </a:r>
            <a:r>
              <a:rPr sz="1050" spc="-15" dirty="0">
                <a:latin typeface="Cambria"/>
                <a:cs typeface="Cambria"/>
              </a:rPr>
              <a:t> </a:t>
            </a:r>
            <a:r>
              <a:rPr sz="1050" spc="-5" dirty="0">
                <a:latin typeface="Cambria"/>
                <a:cs typeface="Cambria"/>
              </a:rPr>
              <a:t>major</a:t>
            </a:r>
            <a:r>
              <a:rPr sz="1050" spc="-30" dirty="0">
                <a:latin typeface="Cambria"/>
                <a:cs typeface="Cambria"/>
              </a:rPr>
              <a:t> </a:t>
            </a:r>
            <a:r>
              <a:rPr sz="1050" spc="-5" dirty="0">
                <a:latin typeface="Cambria"/>
                <a:cs typeface="Cambria"/>
              </a:rPr>
              <a:t>components,</a:t>
            </a:r>
            <a:r>
              <a:rPr sz="1050" spc="-30" dirty="0">
                <a:latin typeface="Cambria"/>
                <a:cs typeface="Cambria"/>
              </a:rPr>
              <a:t> </a:t>
            </a:r>
            <a:r>
              <a:rPr sz="1050" spc="-5" dirty="0">
                <a:latin typeface="Cambria"/>
                <a:cs typeface="Cambria"/>
              </a:rPr>
              <a:t>such</a:t>
            </a:r>
            <a:r>
              <a:rPr sz="1050" spc="-10" dirty="0">
                <a:latin typeface="Cambria"/>
                <a:cs typeface="Cambria"/>
              </a:rPr>
              <a:t> </a:t>
            </a:r>
            <a:r>
              <a:rPr sz="1050" spc="-5" dirty="0">
                <a:latin typeface="Cambria"/>
                <a:cs typeface="Cambria"/>
              </a:rPr>
              <a:t>as</a:t>
            </a:r>
            <a:r>
              <a:rPr sz="1050" spc="-20" dirty="0">
                <a:latin typeface="Cambria"/>
                <a:cs typeface="Cambria"/>
              </a:rPr>
              <a:t> </a:t>
            </a:r>
            <a:r>
              <a:rPr sz="1050" spc="-5" dirty="0">
                <a:latin typeface="Cambria"/>
                <a:cs typeface="Cambria"/>
              </a:rPr>
              <a:t>motor,</a:t>
            </a:r>
            <a:r>
              <a:rPr sz="1050" spc="-30" dirty="0">
                <a:latin typeface="Cambria"/>
                <a:cs typeface="Cambria"/>
              </a:rPr>
              <a:t> </a:t>
            </a:r>
            <a:r>
              <a:rPr sz="1050" dirty="0">
                <a:latin typeface="Cambria"/>
                <a:cs typeface="Cambria"/>
              </a:rPr>
              <a:t>heat</a:t>
            </a:r>
            <a:r>
              <a:rPr sz="1050" spc="-15" dirty="0">
                <a:latin typeface="Cambria"/>
                <a:cs typeface="Cambria"/>
              </a:rPr>
              <a:t> </a:t>
            </a:r>
            <a:r>
              <a:rPr sz="1050" spc="-5" dirty="0">
                <a:latin typeface="Cambria"/>
                <a:cs typeface="Cambria"/>
              </a:rPr>
              <a:t>relays, </a:t>
            </a:r>
            <a:r>
              <a:rPr sz="1050" dirty="0">
                <a:latin typeface="Cambria"/>
                <a:cs typeface="Cambria"/>
              </a:rPr>
              <a:t> evaporator </a:t>
            </a:r>
            <a:r>
              <a:rPr sz="1050" spc="-5" dirty="0">
                <a:latin typeface="Cambria"/>
                <a:cs typeface="Cambria"/>
              </a:rPr>
              <a:t>coil </a:t>
            </a:r>
            <a:r>
              <a:rPr sz="1050" dirty="0">
                <a:latin typeface="Cambria"/>
                <a:cs typeface="Cambria"/>
              </a:rPr>
              <a:t>or </a:t>
            </a:r>
            <a:r>
              <a:rPr sz="1050" spc="-5" dirty="0">
                <a:latin typeface="Cambria"/>
                <a:cs typeface="Cambria"/>
              </a:rPr>
              <a:t>compressor. Units should </a:t>
            </a:r>
            <a:r>
              <a:rPr sz="1050" dirty="0">
                <a:latin typeface="Cambria"/>
                <a:cs typeface="Cambria"/>
              </a:rPr>
              <a:t>be </a:t>
            </a:r>
            <a:r>
              <a:rPr sz="1050" spc="-5" dirty="0">
                <a:latin typeface="Cambria"/>
                <a:cs typeface="Cambria"/>
              </a:rPr>
              <a:t>sized </a:t>
            </a:r>
            <a:r>
              <a:rPr sz="1050" dirty="0">
                <a:latin typeface="Cambria"/>
                <a:cs typeface="Cambria"/>
              </a:rPr>
              <a:t>for a maximum of </a:t>
            </a:r>
            <a:r>
              <a:rPr sz="1050" spc="-5" dirty="0">
                <a:latin typeface="Cambria"/>
                <a:cs typeface="Cambria"/>
              </a:rPr>
              <a:t>300 feet/min. air </a:t>
            </a:r>
            <a:r>
              <a:rPr sz="1050" dirty="0">
                <a:latin typeface="Cambria"/>
                <a:cs typeface="Cambria"/>
              </a:rPr>
              <a:t>velocity or </a:t>
            </a:r>
            <a:r>
              <a:rPr sz="1050" spc="-5" dirty="0">
                <a:latin typeface="Cambria"/>
                <a:cs typeface="Cambria"/>
              </a:rPr>
              <a:t>what is </a:t>
            </a:r>
            <a:r>
              <a:rPr sz="1050" dirty="0">
                <a:latin typeface="Cambria"/>
                <a:cs typeface="Cambria"/>
              </a:rPr>
              <a:t> </a:t>
            </a:r>
            <a:r>
              <a:rPr sz="1050" spc="-5" dirty="0">
                <a:latin typeface="Cambria"/>
                <a:cs typeface="Cambria"/>
              </a:rPr>
              <a:t>recommended for</a:t>
            </a:r>
            <a:r>
              <a:rPr sz="1050" spc="-10" dirty="0">
                <a:latin typeface="Cambria"/>
                <a:cs typeface="Cambria"/>
              </a:rPr>
              <a:t> </a:t>
            </a:r>
            <a:r>
              <a:rPr sz="1050" dirty="0">
                <a:latin typeface="Cambria"/>
                <a:cs typeface="Cambria"/>
              </a:rPr>
              <a:t>the</a:t>
            </a:r>
            <a:r>
              <a:rPr sz="1050" spc="-5" dirty="0">
                <a:latin typeface="Cambria"/>
                <a:cs typeface="Cambria"/>
              </a:rPr>
              <a:t> filter</a:t>
            </a:r>
            <a:r>
              <a:rPr sz="1050" spc="-20" dirty="0">
                <a:latin typeface="Cambria"/>
                <a:cs typeface="Cambria"/>
              </a:rPr>
              <a:t> </a:t>
            </a:r>
            <a:r>
              <a:rPr sz="1050" dirty="0">
                <a:latin typeface="Cambria"/>
                <a:cs typeface="Cambria"/>
              </a:rPr>
              <a:t>type</a:t>
            </a:r>
            <a:r>
              <a:rPr sz="1050" spc="-5" dirty="0">
                <a:latin typeface="Cambria"/>
                <a:cs typeface="Cambria"/>
              </a:rPr>
              <a:t> installed.</a:t>
            </a:r>
            <a:endParaRPr sz="1050">
              <a:latin typeface="Cambria"/>
              <a:cs typeface="Cambria"/>
            </a:endParaRPr>
          </a:p>
          <a:p>
            <a:pPr>
              <a:spcBef>
                <a:spcPts val="10"/>
              </a:spcBef>
            </a:pPr>
            <a:endParaRPr sz="1150">
              <a:latin typeface="Cambria"/>
              <a:cs typeface="Cambria"/>
            </a:endParaRPr>
          </a:p>
          <a:p>
            <a:pPr marL="20320" marR="89533" algn="just">
              <a:lnSpc>
                <a:spcPct val="110500"/>
              </a:lnSpc>
            </a:pPr>
            <a:r>
              <a:rPr sz="1050" spc="-5" dirty="0">
                <a:latin typeface="Cambria"/>
                <a:cs typeface="Cambria"/>
              </a:rPr>
              <a:t>Ensure </a:t>
            </a:r>
            <a:r>
              <a:rPr sz="1050" dirty="0">
                <a:latin typeface="Cambria"/>
                <a:cs typeface="Cambria"/>
              </a:rPr>
              <a:t>the air </a:t>
            </a:r>
            <a:r>
              <a:rPr sz="1050" spc="-5" dirty="0">
                <a:latin typeface="Cambria"/>
                <a:cs typeface="Cambria"/>
              </a:rPr>
              <a:t>flow is in </a:t>
            </a:r>
            <a:r>
              <a:rPr sz="1050" dirty="0">
                <a:latin typeface="Cambria"/>
                <a:cs typeface="Cambria"/>
              </a:rPr>
              <a:t>the </a:t>
            </a:r>
            <a:r>
              <a:rPr sz="1050" spc="-5" dirty="0">
                <a:latin typeface="Cambria"/>
                <a:cs typeface="Cambria"/>
              </a:rPr>
              <a:t>range of 300~450CFM if </a:t>
            </a:r>
            <a:r>
              <a:rPr sz="1050" dirty="0">
                <a:latin typeface="Cambria"/>
                <a:cs typeface="Cambria"/>
              </a:rPr>
              <a:t>adding </a:t>
            </a:r>
            <a:r>
              <a:rPr sz="1050" spc="-5" dirty="0">
                <a:latin typeface="Cambria"/>
                <a:cs typeface="Cambria"/>
              </a:rPr>
              <a:t>high efficiency filters </a:t>
            </a:r>
            <a:r>
              <a:rPr sz="1050" dirty="0">
                <a:latin typeface="Cambria"/>
                <a:cs typeface="Cambria"/>
              </a:rPr>
              <a:t>or </a:t>
            </a:r>
            <a:r>
              <a:rPr sz="1050" spc="-5" dirty="0">
                <a:latin typeface="Cambria"/>
                <a:cs typeface="Cambria"/>
              </a:rPr>
              <a:t>electronic </a:t>
            </a:r>
            <a:r>
              <a:rPr sz="1050" dirty="0">
                <a:latin typeface="Cambria"/>
                <a:cs typeface="Cambria"/>
              </a:rPr>
              <a:t>air </a:t>
            </a:r>
            <a:r>
              <a:rPr sz="1050" spc="-5" dirty="0">
                <a:latin typeface="Cambria"/>
                <a:cs typeface="Cambria"/>
              </a:rPr>
              <a:t>filtration </a:t>
            </a:r>
            <a:r>
              <a:rPr sz="1050" dirty="0">
                <a:latin typeface="Cambria"/>
                <a:cs typeface="Cambria"/>
              </a:rPr>
              <a:t> </a:t>
            </a:r>
            <a:r>
              <a:rPr sz="1050" spc="-5" dirty="0">
                <a:latin typeface="Cambria"/>
                <a:cs typeface="Cambria"/>
              </a:rPr>
              <a:t>systems. </a:t>
            </a:r>
            <a:r>
              <a:rPr sz="1050" dirty="0">
                <a:latin typeface="Cambria"/>
                <a:cs typeface="Cambria"/>
              </a:rPr>
              <a:t>Note </a:t>
            </a:r>
            <a:r>
              <a:rPr sz="1050" spc="-5" dirty="0">
                <a:latin typeface="Cambria"/>
                <a:cs typeface="Cambria"/>
              </a:rPr>
              <a:t>that </a:t>
            </a:r>
            <a:r>
              <a:rPr sz="1050" dirty="0">
                <a:latin typeface="Cambria"/>
                <a:cs typeface="Cambria"/>
              </a:rPr>
              <a:t>the </a:t>
            </a:r>
            <a:r>
              <a:rPr sz="1050" spc="-5" dirty="0">
                <a:latin typeface="Cambria"/>
                <a:cs typeface="Cambria"/>
              </a:rPr>
              <a:t>overall performance </a:t>
            </a:r>
            <a:r>
              <a:rPr sz="1050" dirty="0">
                <a:latin typeface="Cambria"/>
                <a:cs typeface="Cambria"/>
              </a:rPr>
              <a:t>and </a:t>
            </a:r>
            <a:r>
              <a:rPr sz="1050" spc="-5" dirty="0">
                <a:latin typeface="Cambria"/>
                <a:cs typeface="Cambria"/>
              </a:rPr>
              <a:t>efficiency of </a:t>
            </a:r>
            <a:r>
              <a:rPr sz="1050" dirty="0">
                <a:latin typeface="Cambria"/>
                <a:cs typeface="Cambria"/>
              </a:rPr>
              <a:t>the </a:t>
            </a:r>
            <a:r>
              <a:rPr sz="1050" spc="-5" dirty="0">
                <a:latin typeface="Cambria"/>
                <a:cs typeface="Cambria"/>
              </a:rPr>
              <a:t>unit will be reduced because of pressure drop </a:t>
            </a:r>
            <a:r>
              <a:rPr sz="1050" dirty="0">
                <a:latin typeface="Cambria"/>
                <a:cs typeface="Cambria"/>
              </a:rPr>
              <a:t> by</a:t>
            </a:r>
            <a:r>
              <a:rPr sz="1050" spc="-15" dirty="0">
                <a:latin typeface="Cambria"/>
                <a:cs typeface="Cambria"/>
              </a:rPr>
              <a:t> </a:t>
            </a:r>
            <a:r>
              <a:rPr sz="1050" dirty="0">
                <a:latin typeface="Cambria"/>
                <a:cs typeface="Cambria"/>
              </a:rPr>
              <a:t>filters.</a:t>
            </a:r>
            <a:endParaRPr sz="1050">
              <a:latin typeface="Cambria"/>
              <a:cs typeface="Cambria"/>
            </a:endParaRPr>
          </a:p>
        </p:txBody>
      </p:sp>
      <p:pic>
        <p:nvPicPr>
          <p:cNvPr id="3" name="object 3"/>
          <p:cNvPicPr/>
          <p:nvPr/>
        </p:nvPicPr>
        <p:blipFill>
          <a:blip r:embed="rId3" cstate="print"/>
          <a:stretch>
            <a:fillRect/>
          </a:stretch>
        </p:blipFill>
        <p:spPr>
          <a:xfrm>
            <a:off x="3404872" y="4225017"/>
            <a:ext cx="3878579" cy="3367093"/>
          </a:xfrm>
          <a:prstGeom prst="rect">
            <a:avLst/>
          </a:prstGeom>
        </p:spPr>
      </p:pic>
      <p:sp>
        <p:nvSpPr>
          <p:cNvPr id="4" name="object 4"/>
          <p:cNvSpPr txBox="1"/>
          <p:nvPr/>
        </p:nvSpPr>
        <p:spPr>
          <a:xfrm>
            <a:off x="3408173" y="2401825"/>
            <a:ext cx="6391910" cy="1620765"/>
          </a:xfrm>
          <a:prstGeom prst="rect">
            <a:avLst/>
          </a:prstGeom>
          <a:solidFill>
            <a:srgbClr val="D9D9D9"/>
          </a:solidFill>
        </p:spPr>
        <p:txBody>
          <a:bodyPr vert="horz" wrap="square" lIns="0" tIns="43180" rIns="0" bIns="0" rtlCol="0">
            <a:spAutoFit/>
          </a:bodyPr>
          <a:lstStyle/>
          <a:p>
            <a:pPr marL="90803">
              <a:spcBef>
                <a:spcPts val="340"/>
              </a:spcBef>
            </a:pPr>
            <a:r>
              <a:rPr sz="1050" b="1" spc="-5" dirty="0">
                <a:latin typeface="Cambria"/>
                <a:cs typeface="Cambria"/>
              </a:rPr>
              <a:t>IMPORTANT</a:t>
            </a:r>
            <a:endParaRPr sz="1050">
              <a:latin typeface="Cambria"/>
              <a:cs typeface="Cambria"/>
            </a:endParaRPr>
          </a:p>
          <a:p>
            <a:pPr marL="90803">
              <a:spcBef>
                <a:spcPts val="135"/>
              </a:spcBef>
            </a:pPr>
            <a:r>
              <a:rPr sz="1050" dirty="0">
                <a:latin typeface="Cambria"/>
                <a:cs typeface="Cambria"/>
              </a:rPr>
              <a:t>Do</a:t>
            </a:r>
            <a:r>
              <a:rPr sz="1050" spc="-5" dirty="0">
                <a:latin typeface="Cambria"/>
                <a:cs typeface="Cambria"/>
              </a:rPr>
              <a:t> </a:t>
            </a:r>
            <a:r>
              <a:rPr sz="1050" dirty="0">
                <a:latin typeface="Cambria"/>
                <a:cs typeface="Cambria"/>
              </a:rPr>
              <a:t>not</a:t>
            </a:r>
            <a:r>
              <a:rPr sz="1050" spc="-20" dirty="0">
                <a:latin typeface="Cambria"/>
                <a:cs typeface="Cambria"/>
              </a:rPr>
              <a:t> </a:t>
            </a:r>
            <a:r>
              <a:rPr sz="1050" spc="-5" dirty="0">
                <a:latin typeface="Cambria"/>
                <a:cs typeface="Cambria"/>
              </a:rPr>
              <a:t>double</a:t>
            </a:r>
            <a:r>
              <a:rPr sz="1050" spc="-10" dirty="0">
                <a:latin typeface="Cambria"/>
                <a:cs typeface="Cambria"/>
              </a:rPr>
              <a:t> </a:t>
            </a:r>
            <a:r>
              <a:rPr sz="1050" dirty="0">
                <a:latin typeface="Cambria"/>
                <a:cs typeface="Cambria"/>
              </a:rPr>
              <a:t>filter</a:t>
            </a:r>
            <a:r>
              <a:rPr sz="1050" spc="-15" dirty="0">
                <a:latin typeface="Cambria"/>
                <a:cs typeface="Cambria"/>
              </a:rPr>
              <a:t> </a:t>
            </a:r>
            <a:r>
              <a:rPr sz="1050" dirty="0">
                <a:latin typeface="Cambria"/>
                <a:cs typeface="Cambria"/>
              </a:rPr>
              <a:t>the</a:t>
            </a:r>
            <a:r>
              <a:rPr sz="1050" spc="-5" dirty="0">
                <a:latin typeface="Cambria"/>
                <a:cs typeface="Cambria"/>
              </a:rPr>
              <a:t> return</a:t>
            </a:r>
            <a:r>
              <a:rPr sz="1050" spc="-10" dirty="0">
                <a:latin typeface="Cambria"/>
                <a:cs typeface="Cambria"/>
              </a:rPr>
              <a:t> </a:t>
            </a:r>
            <a:r>
              <a:rPr sz="1050" spc="-5" dirty="0">
                <a:latin typeface="Cambria"/>
                <a:cs typeface="Cambria"/>
              </a:rPr>
              <a:t>air</a:t>
            </a:r>
            <a:r>
              <a:rPr sz="1050" spc="-15" dirty="0">
                <a:latin typeface="Cambria"/>
                <a:cs typeface="Cambria"/>
              </a:rPr>
              <a:t> </a:t>
            </a:r>
            <a:r>
              <a:rPr sz="1050" dirty="0">
                <a:latin typeface="Cambria"/>
                <a:cs typeface="Cambria"/>
              </a:rPr>
              <a:t>duct.</a:t>
            </a:r>
            <a:endParaRPr sz="1050">
              <a:latin typeface="Cambria"/>
              <a:cs typeface="Cambria"/>
            </a:endParaRPr>
          </a:p>
          <a:p>
            <a:pPr marL="90803">
              <a:spcBef>
                <a:spcPts val="120"/>
              </a:spcBef>
            </a:pPr>
            <a:r>
              <a:rPr sz="1050" dirty="0">
                <a:latin typeface="Cambria"/>
                <a:cs typeface="Cambria"/>
              </a:rPr>
              <a:t>Do</a:t>
            </a:r>
            <a:r>
              <a:rPr sz="1050" spc="5" dirty="0">
                <a:latin typeface="Cambria"/>
                <a:cs typeface="Cambria"/>
              </a:rPr>
              <a:t> </a:t>
            </a:r>
            <a:r>
              <a:rPr sz="1050" dirty="0">
                <a:latin typeface="Cambria"/>
                <a:cs typeface="Cambria"/>
              </a:rPr>
              <a:t>not</a:t>
            </a:r>
            <a:r>
              <a:rPr sz="1050" spc="-10" dirty="0">
                <a:latin typeface="Cambria"/>
                <a:cs typeface="Cambria"/>
              </a:rPr>
              <a:t> </a:t>
            </a:r>
            <a:r>
              <a:rPr sz="1050" dirty="0">
                <a:latin typeface="Cambria"/>
                <a:cs typeface="Cambria"/>
              </a:rPr>
              <a:t>filter</a:t>
            </a:r>
            <a:r>
              <a:rPr sz="1050" spc="-5" dirty="0">
                <a:latin typeface="Cambria"/>
                <a:cs typeface="Cambria"/>
              </a:rPr>
              <a:t> </a:t>
            </a:r>
            <a:r>
              <a:rPr sz="1050" dirty="0">
                <a:latin typeface="Cambria"/>
                <a:cs typeface="Cambria"/>
              </a:rPr>
              <a:t>the </a:t>
            </a:r>
            <a:r>
              <a:rPr sz="1050" spc="-5" dirty="0">
                <a:latin typeface="Cambria"/>
                <a:cs typeface="Cambria"/>
              </a:rPr>
              <a:t>supply air </a:t>
            </a:r>
            <a:r>
              <a:rPr sz="1050" dirty="0">
                <a:latin typeface="Cambria"/>
                <a:cs typeface="Cambria"/>
              </a:rPr>
              <a:t>duct </a:t>
            </a:r>
            <a:r>
              <a:rPr sz="1050" spc="-5" dirty="0">
                <a:latin typeface="Cambria"/>
                <a:cs typeface="Cambria"/>
              </a:rPr>
              <a:t>which</a:t>
            </a:r>
            <a:r>
              <a:rPr sz="1050" spc="5" dirty="0">
                <a:latin typeface="Cambria"/>
                <a:cs typeface="Cambria"/>
              </a:rPr>
              <a:t> </a:t>
            </a:r>
            <a:r>
              <a:rPr sz="1050" spc="-10" dirty="0">
                <a:latin typeface="Cambria"/>
                <a:cs typeface="Cambria"/>
              </a:rPr>
              <a:t>will</a:t>
            </a:r>
            <a:r>
              <a:rPr sz="1050" spc="5" dirty="0">
                <a:latin typeface="Cambria"/>
                <a:cs typeface="Cambria"/>
              </a:rPr>
              <a:t> </a:t>
            </a:r>
            <a:r>
              <a:rPr sz="1050" spc="-5" dirty="0">
                <a:latin typeface="Cambria"/>
                <a:cs typeface="Cambria"/>
              </a:rPr>
              <a:t>change</a:t>
            </a:r>
            <a:r>
              <a:rPr sz="1050" dirty="0">
                <a:latin typeface="Cambria"/>
                <a:cs typeface="Cambria"/>
              </a:rPr>
              <a:t> the</a:t>
            </a:r>
            <a:r>
              <a:rPr sz="1050" spc="-10" dirty="0">
                <a:latin typeface="Cambria"/>
                <a:cs typeface="Cambria"/>
              </a:rPr>
              <a:t> </a:t>
            </a:r>
            <a:r>
              <a:rPr sz="1050" spc="-5" dirty="0">
                <a:latin typeface="Cambria"/>
                <a:cs typeface="Cambria"/>
              </a:rPr>
              <a:t>performance</a:t>
            </a:r>
            <a:r>
              <a:rPr sz="1050" dirty="0">
                <a:latin typeface="Cambria"/>
                <a:cs typeface="Cambria"/>
              </a:rPr>
              <a:t> of</a:t>
            </a:r>
            <a:r>
              <a:rPr sz="1050" spc="-10" dirty="0">
                <a:latin typeface="Cambria"/>
                <a:cs typeface="Cambria"/>
              </a:rPr>
              <a:t> </a:t>
            </a:r>
            <a:r>
              <a:rPr sz="1050" spc="-5" dirty="0">
                <a:latin typeface="Cambria"/>
                <a:cs typeface="Cambria"/>
              </a:rPr>
              <a:t>the</a:t>
            </a:r>
            <a:r>
              <a:rPr sz="1050" dirty="0">
                <a:latin typeface="Cambria"/>
                <a:cs typeface="Cambria"/>
              </a:rPr>
              <a:t> </a:t>
            </a:r>
            <a:r>
              <a:rPr sz="1050" spc="-5" dirty="0">
                <a:latin typeface="Cambria"/>
                <a:cs typeface="Cambria"/>
              </a:rPr>
              <a:t>unit</a:t>
            </a:r>
            <a:r>
              <a:rPr sz="1050" dirty="0">
                <a:latin typeface="Cambria"/>
                <a:cs typeface="Cambria"/>
              </a:rPr>
              <a:t> </a:t>
            </a:r>
            <a:r>
              <a:rPr sz="1050" spc="-5" dirty="0">
                <a:latin typeface="Cambria"/>
                <a:cs typeface="Cambria"/>
              </a:rPr>
              <a:t>and</a:t>
            </a:r>
            <a:r>
              <a:rPr sz="1050" dirty="0">
                <a:latin typeface="Cambria"/>
                <a:cs typeface="Cambria"/>
              </a:rPr>
              <a:t> reduce</a:t>
            </a:r>
            <a:r>
              <a:rPr sz="1050" spc="5" dirty="0">
                <a:latin typeface="Cambria"/>
                <a:cs typeface="Cambria"/>
              </a:rPr>
              <a:t> </a:t>
            </a:r>
            <a:r>
              <a:rPr sz="1050" spc="-5" dirty="0">
                <a:latin typeface="Cambria"/>
                <a:cs typeface="Cambria"/>
              </a:rPr>
              <a:t>airflow</a:t>
            </a:r>
            <a:r>
              <a:rPr sz="1050" dirty="0">
                <a:latin typeface="Cambria"/>
                <a:cs typeface="Cambria"/>
              </a:rPr>
              <a:t> .</a:t>
            </a:r>
            <a:endParaRPr sz="1050">
              <a:latin typeface="Cambria"/>
              <a:cs typeface="Cambria"/>
            </a:endParaRPr>
          </a:p>
          <a:p>
            <a:pPr>
              <a:spcBef>
                <a:spcPts val="55"/>
              </a:spcBef>
            </a:pPr>
            <a:endParaRPr sz="1250">
              <a:latin typeface="Cambria"/>
              <a:cs typeface="Cambria"/>
            </a:endParaRPr>
          </a:p>
          <a:p>
            <a:pPr marL="90803"/>
            <a:r>
              <a:rPr sz="1050" b="1" spc="-5" dirty="0">
                <a:latin typeface="Cambria"/>
                <a:cs typeface="Cambria"/>
              </a:rPr>
              <a:t>WARNING</a:t>
            </a:r>
            <a:endParaRPr sz="1050">
              <a:latin typeface="Cambria"/>
              <a:cs typeface="Cambria"/>
            </a:endParaRPr>
          </a:p>
          <a:p>
            <a:pPr marL="90803" marR="78738">
              <a:lnSpc>
                <a:spcPct val="109500"/>
              </a:lnSpc>
            </a:pPr>
            <a:r>
              <a:rPr sz="1050" dirty="0">
                <a:latin typeface="Cambria"/>
                <a:cs typeface="Cambria"/>
              </a:rPr>
              <a:t>Do not operate </a:t>
            </a:r>
            <a:r>
              <a:rPr sz="1050" spc="-5" dirty="0">
                <a:latin typeface="Cambria"/>
                <a:cs typeface="Cambria"/>
              </a:rPr>
              <a:t>the system without </a:t>
            </a:r>
            <a:r>
              <a:rPr sz="1050" dirty="0">
                <a:latin typeface="Cambria"/>
                <a:cs typeface="Cambria"/>
              </a:rPr>
              <a:t>filters. A </a:t>
            </a:r>
            <a:r>
              <a:rPr sz="1050" spc="-5" dirty="0">
                <a:latin typeface="Cambria"/>
                <a:cs typeface="Cambria"/>
              </a:rPr>
              <a:t>portion </a:t>
            </a:r>
            <a:r>
              <a:rPr sz="1050" dirty="0">
                <a:latin typeface="Cambria"/>
                <a:cs typeface="Cambria"/>
              </a:rPr>
              <a:t>of the dust </a:t>
            </a:r>
            <a:r>
              <a:rPr sz="1050" spc="-5" dirty="0">
                <a:latin typeface="Cambria"/>
                <a:cs typeface="Cambria"/>
              </a:rPr>
              <a:t>suspended in </a:t>
            </a:r>
            <a:r>
              <a:rPr sz="1050" dirty="0">
                <a:latin typeface="Cambria"/>
                <a:cs typeface="Cambria"/>
              </a:rPr>
              <a:t>the </a:t>
            </a:r>
            <a:r>
              <a:rPr sz="1050" spc="-5" dirty="0">
                <a:latin typeface="Cambria"/>
                <a:cs typeface="Cambria"/>
              </a:rPr>
              <a:t>air </a:t>
            </a:r>
            <a:r>
              <a:rPr sz="1050" dirty="0">
                <a:latin typeface="Cambria"/>
                <a:cs typeface="Cambria"/>
              </a:rPr>
              <a:t>may temporarily </a:t>
            </a:r>
            <a:r>
              <a:rPr sz="1050" spc="-5" dirty="0">
                <a:latin typeface="Cambria"/>
                <a:cs typeface="Cambria"/>
              </a:rPr>
              <a:t>lodge </a:t>
            </a:r>
            <a:r>
              <a:rPr sz="1050" spc="-10" dirty="0">
                <a:latin typeface="Cambria"/>
                <a:cs typeface="Cambria"/>
              </a:rPr>
              <a:t>in </a:t>
            </a:r>
            <a:r>
              <a:rPr sz="1050" spc="-220" dirty="0">
                <a:latin typeface="Cambria"/>
                <a:cs typeface="Cambria"/>
              </a:rPr>
              <a:t> </a:t>
            </a:r>
            <a:r>
              <a:rPr sz="1050" dirty="0">
                <a:latin typeface="Cambria"/>
                <a:cs typeface="Cambria"/>
              </a:rPr>
              <a:t>the</a:t>
            </a:r>
            <a:r>
              <a:rPr sz="1050" spc="25" dirty="0">
                <a:latin typeface="Cambria"/>
                <a:cs typeface="Cambria"/>
              </a:rPr>
              <a:t> </a:t>
            </a:r>
            <a:r>
              <a:rPr sz="1050" spc="-5" dirty="0">
                <a:latin typeface="Cambria"/>
                <a:cs typeface="Cambria"/>
              </a:rPr>
              <a:t>duct.</a:t>
            </a:r>
            <a:r>
              <a:rPr sz="1050" spc="40" dirty="0">
                <a:latin typeface="Cambria"/>
                <a:cs typeface="Cambria"/>
              </a:rPr>
              <a:t> </a:t>
            </a:r>
            <a:r>
              <a:rPr sz="1050" spc="-5" dirty="0">
                <a:latin typeface="Cambria"/>
                <a:cs typeface="Cambria"/>
              </a:rPr>
              <a:t>Any</a:t>
            </a:r>
            <a:r>
              <a:rPr sz="1050" spc="35" dirty="0">
                <a:latin typeface="Cambria"/>
                <a:cs typeface="Cambria"/>
              </a:rPr>
              <a:t> </a:t>
            </a:r>
            <a:r>
              <a:rPr sz="1050" spc="-5" dirty="0">
                <a:latin typeface="Cambria"/>
                <a:cs typeface="Cambria"/>
              </a:rPr>
              <a:t>circulated</a:t>
            </a:r>
            <a:r>
              <a:rPr sz="1050" spc="30" dirty="0">
                <a:latin typeface="Cambria"/>
                <a:cs typeface="Cambria"/>
              </a:rPr>
              <a:t> </a:t>
            </a:r>
            <a:r>
              <a:rPr sz="1050" spc="-5" dirty="0">
                <a:latin typeface="Cambria"/>
                <a:cs typeface="Cambria"/>
              </a:rPr>
              <a:t>dust</a:t>
            </a:r>
            <a:r>
              <a:rPr sz="1050" spc="45" dirty="0">
                <a:latin typeface="Cambria"/>
                <a:cs typeface="Cambria"/>
              </a:rPr>
              <a:t> </a:t>
            </a:r>
            <a:r>
              <a:rPr sz="1050" spc="-5" dirty="0">
                <a:latin typeface="Cambria"/>
                <a:cs typeface="Cambria"/>
              </a:rPr>
              <a:t>particles</a:t>
            </a:r>
            <a:r>
              <a:rPr sz="1050" spc="30" dirty="0">
                <a:latin typeface="Cambria"/>
                <a:cs typeface="Cambria"/>
              </a:rPr>
              <a:t> </a:t>
            </a:r>
            <a:r>
              <a:rPr sz="1050" dirty="0">
                <a:latin typeface="Cambria"/>
                <a:cs typeface="Cambria"/>
              </a:rPr>
              <a:t>could</a:t>
            </a:r>
            <a:r>
              <a:rPr sz="1050" spc="25" dirty="0">
                <a:latin typeface="Cambria"/>
                <a:cs typeface="Cambria"/>
              </a:rPr>
              <a:t> </a:t>
            </a:r>
            <a:r>
              <a:rPr sz="1050" dirty="0">
                <a:latin typeface="Cambria"/>
                <a:cs typeface="Cambria"/>
              </a:rPr>
              <a:t>be</a:t>
            </a:r>
            <a:r>
              <a:rPr sz="1050" spc="30" dirty="0">
                <a:latin typeface="Cambria"/>
                <a:cs typeface="Cambria"/>
              </a:rPr>
              <a:t> </a:t>
            </a:r>
            <a:r>
              <a:rPr sz="1050" spc="-5" dirty="0">
                <a:latin typeface="Cambria"/>
                <a:cs typeface="Cambria"/>
              </a:rPr>
              <a:t>heated</a:t>
            </a:r>
            <a:r>
              <a:rPr sz="1050" spc="45" dirty="0">
                <a:latin typeface="Cambria"/>
                <a:cs typeface="Cambria"/>
              </a:rPr>
              <a:t> </a:t>
            </a:r>
            <a:r>
              <a:rPr sz="1050" spc="-5" dirty="0">
                <a:latin typeface="Cambria"/>
                <a:cs typeface="Cambria"/>
              </a:rPr>
              <a:t>and</a:t>
            </a:r>
            <a:r>
              <a:rPr sz="1050" spc="45" dirty="0">
                <a:latin typeface="Cambria"/>
                <a:cs typeface="Cambria"/>
              </a:rPr>
              <a:t> </a:t>
            </a:r>
            <a:r>
              <a:rPr sz="1050" spc="-5" dirty="0">
                <a:latin typeface="Cambria"/>
                <a:cs typeface="Cambria"/>
              </a:rPr>
              <a:t>charred</a:t>
            </a:r>
            <a:r>
              <a:rPr sz="1050" spc="45" dirty="0">
                <a:latin typeface="Cambria"/>
                <a:cs typeface="Cambria"/>
              </a:rPr>
              <a:t> </a:t>
            </a:r>
            <a:r>
              <a:rPr sz="1050" dirty="0">
                <a:latin typeface="Cambria"/>
                <a:cs typeface="Cambria"/>
              </a:rPr>
              <a:t>by</a:t>
            </a:r>
            <a:r>
              <a:rPr sz="1050" spc="35" dirty="0">
                <a:latin typeface="Cambria"/>
                <a:cs typeface="Cambria"/>
              </a:rPr>
              <a:t> </a:t>
            </a:r>
            <a:r>
              <a:rPr sz="1050" spc="-5" dirty="0">
                <a:latin typeface="Cambria"/>
                <a:cs typeface="Cambria"/>
              </a:rPr>
              <a:t>contact</a:t>
            </a:r>
            <a:r>
              <a:rPr sz="1050" spc="30" dirty="0">
                <a:latin typeface="Cambria"/>
                <a:cs typeface="Cambria"/>
              </a:rPr>
              <a:t> </a:t>
            </a:r>
            <a:r>
              <a:rPr sz="1050" spc="-5" dirty="0">
                <a:latin typeface="Cambria"/>
                <a:cs typeface="Cambria"/>
              </a:rPr>
              <a:t>with</a:t>
            </a:r>
            <a:r>
              <a:rPr sz="1050" spc="30" dirty="0">
                <a:latin typeface="Cambria"/>
                <a:cs typeface="Cambria"/>
              </a:rPr>
              <a:t> </a:t>
            </a:r>
            <a:r>
              <a:rPr sz="1050" spc="-5" dirty="0">
                <a:latin typeface="Cambria"/>
                <a:cs typeface="Cambria"/>
              </a:rPr>
              <a:t>the</a:t>
            </a:r>
            <a:r>
              <a:rPr sz="1050" spc="40" dirty="0">
                <a:latin typeface="Cambria"/>
                <a:cs typeface="Cambria"/>
              </a:rPr>
              <a:t> </a:t>
            </a:r>
            <a:r>
              <a:rPr sz="1050" spc="-5" dirty="0">
                <a:latin typeface="Cambria"/>
                <a:cs typeface="Cambria"/>
              </a:rPr>
              <a:t>air</a:t>
            </a:r>
            <a:r>
              <a:rPr sz="1050" spc="25" dirty="0">
                <a:latin typeface="Cambria"/>
                <a:cs typeface="Cambria"/>
              </a:rPr>
              <a:t> </a:t>
            </a:r>
            <a:r>
              <a:rPr sz="1050" dirty="0">
                <a:latin typeface="Cambria"/>
                <a:cs typeface="Cambria"/>
              </a:rPr>
              <a:t>handler</a:t>
            </a:r>
            <a:r>
              <a:rPr sz="1050" spc="35" dirty="0">
                <a:latin typeface="Cambria"/>
                <a:cs typeface="Cambria"/>
              </a:rPr>
              <a:t> </a:t>
            </a:r>
            <a:r>
              <a:rPr sz="1050" spc="-5" dirty="0">
                <a:latin typeface="Cambria"/>
                <a:cs typeface="Cambria"/>
              </a:rPr>
              <a:t>elements.</a:t>
            </a:r>
            <a:endParaRPr sz="1050">
              <a:latin typeface="Cambria"/>
              <a:cs typeface="Cambria"/>
            </a:endParaRPr>
          </a:p>
          <a:p>
            <a:pPr marL="90803" marR="81278">
              <a:lnSpc>
                <a:spcPct val="110500"/>
              </a:lnSpc>
            </a:pPr>
            <a:r>
              <a:rPr sz="1050" dirty="0">
                <a:latin typeface="Cambria"/>
                <a:cs typeface="Cambria"/>
              </a:rPr>
              <a:t>This</a:t>
            </a:r>
            <a:r>
              <a:rPr sz="1050" spc="20" dirty="0">
                <a:latin typeface="Cambria"/>
                <a:cs typeface="Cambria"/>
              </a:rPr>
              <a:t> </a:t>
            </a:r>
            <a:r>
              <a:rPr sz="1050" spc="-5" dirty="0">
                <a:latin typeface="Cambria"/>
                <a:cs typeface="Cambria"/>
              </a:rPr>
              <a:t>residue</a:t>
            </a:r>
            <a:r>
              <a:rPr sz="1050" spc="15" dirty="0">
                <a:latin typeface="Cambria"/>
                <a:cs typeface="Cambria"/>
              </a:rPr>
              <a:t> </a:t>
            </a:r>
            <a:r>
              <a:rPr sz="1050" spc="-5" dirty="0">
                <a:latin typeface="Cambria"/>
                <a:cs typeface="Cambria"/>
              </a:rPr>
              <a:t>could</a:t>
            </a:r>
            <a:r>
              <a:rPr sz="1050" spc="25" dirty="0">
                <a:latin typeface="Cambria"/>
                <a:cs typeface="Cambria"/>
              </a:rPr>
              <a:t> </a:t>
            </a:r>
            <a:r>
              <a:rPr sz="1050" spc="-5" dirty="0">
                <a:latin typeface="Cambria"/>
                <a:cs typeface="Cambria"/>
              </a:rPr>
              <a:t>soil</a:t>
            </a:r>
            <a:r>
              <a:rPr sz="1050" spc="15" dirty="0">
                <a:latin typeface="Cambria"/>
                <a:cs typeface="Cambria"/>
              </a:rPr>
              <a:t> </a:t>
            </a:r>
            <a:r>
              <a:rPr sz="1050" spc="-5" dirty="0">
                <a:latin typeface="Cambria"/>
                <a:cs typeface="Cambria"/>
              </a:rPr>
              <a:t>ceilings,</a:t>
            </a:r>
            <a:r>
              <a:rPr sz="1050" spc="15" dirty="0">
                <a:latin typeface="Cambria"/>
                <a:cs typeface="Cambria"/>
              </a:rPr>
              <a:t> </a:t>
            </a:r>
            <a:r>
              <a:rPr sz="1050" dirty="0">
                <a:latin typeface="Cambria"/>
                <a:cs typeface="Cambria"/>
              </a:rPr>
              <a:t>walls,</a:t>
            </a:r>
            <a:r>
              <a:rPr sz="1050" spc="20" dirty="0">
                <a:latin typeface="Cambria"/>
                <a:cs typeface="Cambria"/>
              </a:rPr>
              <a:t> </a:t>
            </a:r>
            <a:r>
              <a:rPr sz="1050" spc="-5" dirty="0">
                <a:latin typeface="Cambria"/>
                <a:cs typeface="Cambria"/>
              </a:rPr>
              <a:t>drapes,</a:t>
            </a:r>
            <a:r>
              <a:rPr sz="1050" spc="15" dirty="0">
                <a:latin typeface="Cambria"/>
                <a:cs typeface="Cambria"/>
              </a:rPr>
              <a:t> </a:t>
            </a:r>
            <a:r>
              <a:rPr sz="1050" spc="-5" dirty="0">
                <a:latin typeface="Cambria"/>
                <a:cs typeface="Cambria"/>
              </a:rPr>
              <a:t>carpets</a:t>
            </a:r>
            <a:r>
              <a:rPr sz="1050" spc="5" dirty="0">
                <a:latin typeface="Cambria"/>
                <a:cs typeface="Cambria"/>
              </a:rPr>
              <a:t> </a:t>
            </a:r>
            <a:r>
              <a:rPr sz="1050" dirty="0">
                <a:latin typeface="Cambria"/>
                <a:cs typeface="Cambria"/>
              </a:rPr>
              <a:t>and</a:t>
            </a:r>
            <a:r>
              <a:rPr sz="1050" spc="25" dirty="0">
                <a:latin typeface="Cambria"/>
                <a:cs typeface="Cambria"/>
              </a:rPr>
              <a:t> </a:t>
            </a:r>
            <a:r>
              <a:rPr sz="1050" dirty="0">
                <a:latin typeface="Cambria"/>
                <a:cs typeface="Cambria"/>
              </a:rPr>
              <a:t>other</a:t>
            </a:r>
            <a:r>
              <a:rPr sz="1050" spc="10" dirty="0">
                <a:latin typeface="Cambria"/>
                <a:cs typeface="Cambria"/>
              </a:rPr>
              <a:t> </a:t>
            </a:r>
            <a:r>
              <a:rPr sz="1050" spc="-5" dirty="0">
                <a:latin typeface="Cambria"/>
                <a:cs typeface="Cambria"/>
              </a:rPr>
              <a:t>articles</a:t>
            </a:r>
            <a:r>
              <a:rPr sz="1050" spc="20" dirty="0">
                <a:latin typeface="Cambria"/>
                <a:cs typeface="Cambria"/>
              </a:rPr>
              <a:t> </a:t>
            </a:r>
            <a:r>
              <a:rPr sz="1050" spc="-5" dirty="0">
                <a:latin typeface="Cambria"/>
                <a:cs typeface="Cambria"/>
              </a:rPr>
              <a:t>in</a:t>
            </a:r>
            <a:r>
              <a:rPr sz="1050" spc="20" dirty="0">
                <a:latin typeface="Cambria"/>
                <a:cs typeface="Cambria"/>
              </a:rPr>
              <a:t> </a:t>
            </a:r>
            <a:r>
              <a:rPr sz="1050" dirty="0">
                <a:latin typeface="Cambria"/>
                <a:cs typeface="Cambria"/>
              </a:rPr>
              <a:t>the</a:t>
            </a:r>
            <a:r>
              <a:rPr sz="1050" spc="15" dirty="0">
                <a:latin typeface="Cambria"/>
                <a:cs typeface="Cambria"/>
              </a:rPr>
              <a:t> </a:t>
            </a:r>
            <a:r>
              <a:rPr sz="1050" spc="-5" dirty="0">
                <a:latin typeface="Cambria"/>
                <a:cs typeface="Cambria"/>
              </a:rPr>
              <a:t>house.</a:t>
            </a:r>
            <a:r>
              <a:rPr sz="1050" spc="15" dirty="0">
                <a:latin typeface="Cambria"/>
                <a:cs typeface="Cambria"/>
              </a:rPr>
              <a:t> </a:t>
            </a:r>
            <a:r>
              <a:rPr sz="1050" spc="-5" dirty="0">
                <a:latin typeface="Cambria"/>
                <a:cs typeface="Cambria"/>
              </a:rPr>
              <a:t>Soot</a:t>
            </a:r>
            <a:r>
              <a:rPr sz="1050" spc="25" dirty="0">
                <a:latin typeface="Cambria"/>
                <a:cs typeface="Cambria"/>
              </a:rPr>
              <a:t> </a:t>
            </a:r>
            <a:r>
              <a:rPr sz="1050" spc="-5" dirty="0">
                <a:latin typeface="Cambria"/>
                <a:cs typeface="Cambria"/>
              </a:rPr>
              <a:t>damage</a:t>
            </a:r>
            <a:r>
              <a:rPr sz="1050" spc="15" dirty="0">
                <a:latin typeface="Cambria"/>
                <a:cs typeface="Cambria"/>
              </a:rPr>
              <a:t> </a:t>
            </a:r>
            <a:r>
              <a:rPr sz="1050" dirty="0">
                <a:latin typeface="Cambria"/>
                <a:cs typeface="Cambria"/>
              </a:rPr>
              <a:t>may</a:t>
            </a:r>
            <a:r>
              <a:rPr sz="1050" spc="10" dirty="0">
                <a:latin typeface="Cambria"/>
                <a:cs typeface="Cambria"/>
              </a:rPr>
              <a:t> </a:t>
            </a:r>
            <a:r>
              <a:rPr sz="1050" spc="-5" dirty="0">
                <a:latin typeface="Cambria"/>
                <a:cs typeface="Cambria"/>
              </a:rPr>
              <a:t>occur </a:t>
            </a:r>
            <a:r>
              <a:rPr sz="1050" dirty="0">
                <a:latin typeface="Cambria"/>
                <a:cs typeface="Cambria"/>
              </a:rPr>
              <a:t> </a:t>
            </a:r>
            <a:r>
              <a:rPr sz="1050" spc="-5" dirty="0">
                <a:latin typeface="Cambria"/>
                <a:cs typeface="Cambria"/>
              </a:rPr>
              <a:t>without</a:t>
            </a:r>
            <a:r>
              <a:rPr sz="1050" spc="-65" dirty="0">
                <a:latin typeface="Cambria"/>
                <a:cs typeface="Cambria"/>
              </a:rPr>
              <a:t> </a:t>
            </a:r>
            <a:r>
              <a:rPr sz="1050" dirty="0">
                <a:latin typeface="Cambria"/>
                <a:cs typeface="Cambria"/>
              </a:rPr>
              <a:t>filters</a:t>
            </a:r>
            <a:r>
              <a:rPr sz="1050" spc="-30" dirty="0">
                <a:latin typeface="Cambria"/>
                <a:cs typeface="Cambria"/>
              </a:rPr>
              <a:t> </a:t>
            </a:r>
            <a:r>
              <a:rPr sz="1050" spc="-5" dirty="0">
                <a:latin typeface="Cambria"/>
                <a:cs typeface="Cambria"/>
              </a:rPr>
              <a:t>in</a:t>
            </a:r>
            <a:r>
              <a:rPr sz="1050" dirty="0">
                <a:latin typeface="Cambria"/>
                <a:cs typeface="Cambria"/>
              </a:rPr>
              <a:t> </a:t>
            </a:r>
            <a:r>
              <a:rPr sz="1050" spc="-5" dirty="0">
                <a:latin typeface="Cambria"/>
                <a:cs typeface="Cambria"/>
              </a:rPr>
              <a:t>place</a:t>
            </a:r>
            <a:r>
              <a:rPr sz="1050" spc="-30" dirty="0">
                <a:latin typeface="Cambria"/>
                <a:cs typeface="Cambria"/>
              </a:rPr>
              <a:t> </a:t>
            </a:r>
            <a:r>
              <a:rPr sz="1050" spc="-5" dirty="0">
                <a:latin typeface="Cambria"/>
                <a:cs typeface="Cambria"/>
              </a:rPr>
              <a:t>when</a:t>
            </a:r>
            <a:r>
              <a:rPr sz="1050" spc="-40" dirty="0">
                <a:latin typeface="Cambria"/>
                <a:cs typeface="Cambria"/>
              </a:rPr>
              <a:t> </a:t>
            </a:r>
            <a:r>
              <a:rPr sz="1050" dirty="0">
                <a:latin typeface="Cambria"/>
                <a:cs typeface="Cambria"/>
              </a:rPr>
              <a:t>certain</a:t>
            </a:r>
            <a:r>
              <a:rPr sz="1050" spc="-20" dirty="0">
                <a:latin typeface="Cambria"/>
                <a:cs typeface="Cambria"/>
              </a:rPr>
              <a:t> </a:t>
            </a:r>
            <a:r>
              <a:rPr sz="1050" spc="-5" dirty="0">
                <a:latin typeface="Cambria"/>
                <a:cs typeface="Cambria"/>
              </a:rPr>
              <a:t>types</a:t>
            </a:r>
            <a:r>
              <a:rPr sz="1050" spc="-40" dirty="0">
                <a:latin typeface="Cambria"/>
                <a:cs typeface="Cambria"/>
              </a:rPr>
              <a:t> </a:t>
            </a:r>
            <a:r>
              <a:rPr sz="1050" spc="-5" dirty="0">
                <a:latin typeface="Cambria"/>
                <a:cs typeface="Cambria"/>
              </a:rPr>
              <a:t>of</a:t>
            </a:r>
            <a:r>
              <a:rPr sz="1050" spc="-10" dirty="0">
                <a:latin typeface="Cambria"/>
                <a:cs typeface="Cambria"/>
              </a:rPr>
              <a:t> </a:t>
            </a:r>
            <a:r>
              <a:rPr sz="1050" spc="-5" dirty="0">
                <a:latin typeface="Cambria"/>
                <a:cs typeface="Cambria"/>
              </a:rPr>
              <a:t>candles,</a:t>
            </a:r>
            <a:r>
              <a:rPr sz="1050" spc="-45" dirty="0">
                <a:latin typeface="Cambria"/>
                <a:cs typeface="Cambria"/>
              </a:rPr>
              <a:t> </a:t>
            </a:r>
            <a:r>
              <a:rPr sz="1050" spc="-5" dirty="0">
                <a:latin typeface="Cambria"/>
                <a:cs typeface="Cambria"/>
              </a:rPr>
              <a:t>oil</a:t>
            </a:r>
            <a:r>
              <a:rPr sz="1050" spc="-10" dirty="0">
                <a:latin typeface="Cambria"/>
                <a:cs typeface="Cambria"/>
              </a:rPr>
              <a:t> </a:t>
            </a:r>
            <a:r>
              <a:rPr sz="1050" dirty="0">
                <a:latin typeface="Cambria"/>
                <a:cs typeface="Cambria"/>
              </a:rPr>
              <a:t>lamps</a:t>
            </a:r>
            <a:r>
              <a:rPr sz="1050" spc="-15" dirty="0">
                <a:latin typeface="Cambria"/>
                <a:cs typeface="Cambria"/>
              </a:rPr>
              <a:t> </a:t>
            </a:r>
            <a:r>
              <a:rPr sz="1050" dirty="0">
                <a:latin typeface="Cambria"/>
                <a:cs typeface="Cambria"/>
              </a:rPr>
              <a:t>or</a:t>
            </a:r>
            <a:r>
              <a:rPr sz="1050" spc="-15" dirty="0">
                <a:latin typeface="Cambria"/>
                <a:cs typeface="Cambria"/>
              </a:rPr>
              <a:t> </a:t>
            </a:r>
            <a:r>
              <a:rPr sz="1050" spc="-5" dirty="0">
                <a:latin typeface="Cambria"/>
                <a:cs typeface="Cambria"/>
              </a:rPr>
              <a:t>standing</a:t>
            </a:r>
            <a:r>
              <a:rPr sz="1050" spc="-35" dirty="0">
                <a:latin typeface="Cambria"/>
                <a:cs typeface="Cambria"/>
              </a:rPr>
              <a:t> </a:t>
            </a:r>
            <a:r>
              <a:rPr sz="1050" spc="-5" dirty="0">
                <a:latin typeface="Cambria"/>
                <a:cs typeface="Cambria"/>
              </a:rPr>
              <a:t>pilots</a:t>
            </a:r>
            <a:r>
              <a:rPr sz="1050" spc="-25" dirty="0">
                <a:latin typeface="Cambria"/>
                <a:cs typeface="Cambria"/>
              </a:rPr>
              <a:t> </a:t>
            </a:r>
            <a:r>
              <a:rPr sz="1050" spc="-10" dirty="0">
                <a:latin typeface="Cambria"/>
                <a:cs typeface="Cambria"/>
              </a:rPr>
              <a:t>are</a:t>
            </a:r>
            <a:r>
              <a:rPr sz="1050" dirty="0">
                <a:latin typeface="Cambria"/>
                <a:cs typeface="Cambria"/>
              </a:rPr>
              <a:t> </a:t>
            </a:r>
            <a:r>
              <a:rPr sz="1050" spc="-5" dirty="0">
                <a:latin typeface="Cambria"/>
                <a:cs typeface="Cambria"/>
              </a:rPr>
              <a:t>burned.</a:t>
            </a:r>
            <a:endParaRPr sz="1050">
              <a:latin typeface="Cambria"/>
              <a:cs typeface="Cambria"/>
            </a:endParaRPr>
          </a:p>
        </p:txBody>
      </p:sp>
      <p:sp>
        <p:nvSpPr>
          <p:cNvPr id="5" name="object 5"/>
          <p:cNvSpPr txBox="1"/>
          <p:nvPr/>
        </p:nvSpPr>
        <p:spPr>
          <a:xfrm>
            <a:off x="6950966" y="4477957"/>
            <a:ext cx="2809875" cy="682238"/>
          </a:xfrm>
          <a:prstGeom prst="rect">
            <a:avLst/>
          </a:prstGeom>
        </p:spPr>
        <p:txBody>
          <a:bodyPr vert="horz" wrap="square" lIns="0" tIns="27940" rIns="0" bIns="0" rtlCol="0">
            <a:spAutoFit/>
          </a:bodyPr>
          <a:lstStyle/>
          <a:p>
            <a:pPr marL="12700">
              <a:spcBef>
                <a:spcPts val="220"/>
              </a:spcBef>
            </a:pPr>
            <a:r>
              <a:rPr sz="1000" b="1" spc="-10" dirty="0">
                <a:latin typeface="Cambria"/>
                <a:cs typeface="Cambria"/>
              </a:rPr>
              <a:t>Air</a:t>
            </a:r>
            <a:r>
              <a:rPr sz="1000" b="1" spc="-15" dirty="0">
                <a:latin typeface="Cambria"/>
                <a:cs typeface="Cambria"/>
              </a:rPr>
              <a:t> </a:t>
            </a:r>
            <a:r>
              <a:rPr sz="1000" b="1" spc="-5" dirty="0">
                <a:latin typeface="Cambria"/>
                <a:cs typeface="Cambria"/>
              </a:rPr>
              <a:t>Filter Clean/Replacement</a:t>
            </a:r>
            <a:endParaRPr sz="1000">
              <a:latin typeface="Cambria"/>
              <a:cs typeface="Cambria"/>
            </a:endParaRPr>
          </a:p>
          <a:p>
            <a:pPr marL="240659" indent="-228594">
              <a:spcBef>
                <a:spcPts val="120"/>
              </a:spcBef>
              <a:buAutoNum type="arabicPeriod"/>
              <a:tabLst>
                <a:tab pos="240659" algn="l"/>
                <a:tab pos="241294" algn="l"/>
              </a:tabLst>
            </a:pPr>
            <a:r>
              <a:rPr sz="1000" spc="-5" dirty="0">
                <a:latin typeface="Cambria"/>
                <a:cs typeface="Cambria"/>
              </a:rPr>
              <a:t>Remove bolts to</a:t>
            </a:r>
            <a:r>
              <a:rPr sz="1000" spc="5" dirty="0">
                <a:latin typeface="Cambria"/>
                <a:cs typeface="Cambria"/>
              </a:rPr>
              <a:t> </a:t>
            </a:r>
            <a:r>
              <a:rPr sz="1000" spc="-5" dirty="0">
                <a:latin typeface="Cambria"/>
                <a:cs typeface="Cambria"/>
              </a:rPr>
              <a:t>take</a:t>
            </a:r>
            <a:r>
              <a:rPr sz="1000" spc="-15" dirty="0">
                <a:latin typeface="Cambria"/>
                <a:cs typeface="Cambria"/>
              </a:rPr>
              <a:t> </a:t>
            </a:r>
            <a:r>
              <a:rPr sz="1000" spc="-5" dirty="0">
                <a:latin typeface="Cambria"/>
                <a:cs typeface="Cambria"/>
              </a:rPr>
              <a:t>the</a:t>
            </a:r>
            <a:r>
              <a:rPr sz="1000" dirty="0">
                <a:latin typeface="Cambria"/>
                <a:cs typeface="Cambria"/>
              </a:rPr>
              <a:t> </a:t>
            </a:r>
            <a:r>
              <a:rPr sz="1000" spc="-5" dirty="0">
                <a:latin typeface="Cambria"/>
                <a:cs typeface="Cambria"/>
              </a:rPr>
              <a:t>filter</a:t>
            </a:r>
            <a:r>
              <a:rPr sz="1000" spc="-10" dirty="0">
                <a:latin typeface="Cambria"/>
                <a:cs typeface="Cambria"/>
              </a:rPr>
              <a:t> </a:t>
            </a:r>
            <a:r>
              <a:rPr sz="1000" dirty="0">
                <a:latin typeface="Cambria"/>
                <a:cs typeface="Cambria"/>
              </a:rPr>
              <a:t>cover</a:t>
            </a:r>
            <a:r>
              <a:rPr sz="1000" spc="-30" dirty="0">
                <a:latin typeface="Cambria"/>
                <a:cs typeface="Cambria"/>
              </a:rPr>
              <a:t> </a:t>
            </a:r>
            <a:r>
              <a:rPr sz="1000" spc="-5" dirty="0">
                <a:latin typeface="Cambria"/>
                <a:cs typeface="Cambria"/>
              </a:rPr>
              <a:t>away.</a:t>
            </a:r>
            <a:endParaRPr sz="1000">
              <a:latin typeface="Cambria"/>
              <a:cs typeface="Cambria"/>
            </a:endParaRPr>
          </a:p>
          <a:p>
            <a:pPr marL="240659" indent="-228594">
              <a:spcBef>
                <a:spcPts val="130"/>
              </a:spcBef>
              <a:buAutoNum type="arabicPeriod"/>
              <a:tabLst>
                <a:tab pos="240659" algn="l"/>
                <a:tab pos="241294" algn="l"/>
              </a:tabLst>
            </a:pPr>
            <a:r>
              <a:rPr sz="1000" spc="-5" dirty="0">
                <a:latin typeface="Cambria"/>
                <a:cs typeface="Cambria"/>
              </a:rPr>
              <a:t>H</a:t>
            </a:r>
            <a:r>
              <a:rPr sz="1000" spc="-10" dirty="0">
                <a:latin typeface="Cambria"/>
                <a:cs typeface="Cambria"/>
              </a:rPr>
              <a:t>o</a:t>
            </a:r>
            <a:r>
              <a:rPr sz="1000" dirty="0">
                <a:latin typeface="Cambria"/>
                <a:cs typeface="Cambria"/>
              </a:rPr>
              <a:t>l</a:t>
            </a:r>
            <a:r>
              <a:rPr sz="1000" spc="-5" dirty="0">
                <a:latin typeface="Cambria"/>
                <a:cs typeface="Cambria"/>
              </a:rPr>
              <a:t>d </a:t>
            </a:r>
            <a:r>
              <a:rPr sz="1000" spc="-10" dirty="0">
                <a:latin typeface="Cambria"/>
                <a:cs typeface="Cambria"/>
              </a:rPr>
              <a:t>t</a:t>
            </a:r>
            <a:r>
              <a:rPr sz="1000" spc="-5" dirty="0">
                <a:latin typeface="Cambria"/>
                <a:cs typeface="Cambria"/>
              </a:rPr>
              <a:t>he</a:t>
            </a:r>
            <a:r>
              <a:rPr sz="1000" dirty="0">
                <a:latin typeface="Cambria"/>
                <a:cs typeface="Cambria"/>
              </a:rPr>
              <a:t> e</a:t>
            </a:r>
            <a:r>
              <a:rPr sz="1000" spc="-10" dirty="0">
                <a:latin typeface="Cambria"/>
                <a:cs typeface="Cambria"/>
              </a:rPr>
              <a:t>d</a:t>
            </a:r>
            <a:r>
              <a:rPr sz="1000" spc="5" dirty="0">
                <a:latin typeface="Cambria"/>
                <a:cs typeface="Cambria"/>
              </a:rPr>
              <a:t>g</a:t>
            </a:r>
            <a:r>
              <a:rPr sz="1000" spc="-5" dirty="0">
                <a:latin typeface="Cambria"/>
                <a:cs typeface="Cambria"/>
              </a:rPr>
              <a:t>e</a:t>
            </a:r>
            <a:r>
              <a:rPr sz="1000" spc="-10" dirty="0">
                <a:latin typeface="Cambria"/>
                <a:cs typeface="Cambria"/>
              </a:rPr>
              <a:t> o</a:t>
            </a:r>
            <a:r>
              <a:rPr sz="1000" spc="-5" dirty="0">
                <a:latin typeface="Cambria"/>
                <a:cs typeface="Cambria"/>
              </a:rPr>
              <a:t>f</a:t>
            </a:r>
            <a:r>
              <a:rPr sz="1000" spc="5" dirty="0">
                <a:latin typeface="Cambria"/>
                <a:cs typeface="Cambria"/>
              </a:rPr>
              <a:t> </a:t>
            </a:r>
            <a:r>
              <a:rPr sz="1000" spc="-10" dirty="0">
                <a:latin typeface="Cambria"/>
                <a:cs typeface="Cambria"/>
              </a:rPr>
              <a:t>t</a:t>
            </a:r>
            <a:r>
              <a:rPr sz="1000" spc="5" dirty="0">
                <a:latin typeface="Cambria"/>
                <a:cs typeface="Cambria"/>
              </a:rPr>
              <a:t>h</a:t>
            </a:r>
            <a:r>
              <a:rPr sz="1000" spc="-5" dirty="0">
                <a:latin typeface="Cambria"/>
                <a:cs typeface="Cambria"/>
              </a:rPr>
              <a:t>e</a:t>
            </a:r>
            <a:r>
              <a:rPr sz="1000" spc="-10" dirty="0">
                <a:latin typeface="Cambria"/>
                <a:cs typeface="Cambria"/>
              </a:rPr>
              <a:t> </a:t>
            </a:r>
            <a:r>
              <a:rPr sz="1000" dirty="0">
                <a:latin typeface="Cambria"/>
                <a:cs typeface="Cambria"/>
              </a:rPr>
              <a:t>a</a:t>
            </a:r>
            <a:r>
              <a:rPr sz="1000" spc="-10" dirty="0">
                <a:latin typeface="Cambria"/>
                <a:cs typeface="Cambria"/>
              </a:rPr>
              <a:t>i</a:t>
            </a:r>
            <a:r>
              <a:rPr sz="1000" spc="-5" dirty="0">
                <a:latin typeface="Cambria"/>
                <a:cs typeface="Cambria"/>
              </a:rPr>
              <a:t>r</a:t>
            </a:r>
            <a:r>
              <a:rPr sz="1000" dirty="0">
                <a:latin typeface="Cambria"/>
                <a:cs typeface="Cambria"/>
              </a:rPr>
              <a:t> </a:t>
            </a:r>
            <a:r>
              <a:rPr sz="1000" spc="-10" dirty="0">
                <a:latin typeface="Cambria"/>
                <a:cs typeface="Cambria"/>
              </a:rPr>
              <a:t>fi</a:t>
            </a:r>
            <a:r>
              <a:rPr sz="1000" dirty="0">
                <a:latin typeface="Cambria"/>
                <a:cs typeface="Cambria"/>
              </a:rPr>
              <a:t>l</a:t>
            </a:r>
            <a:r>
              <a:rPr sz="1000" spc="-10" dirty="0">
                <a:latin typeface="Cambria"/>
                <a:cs typeface="Cambria"/>
              </a:rPr>
              <a:t>t</a:t>
            </a:r>
            <a:r>
              <a:rPr sz="1000" dirty="0">
                <a:latin typeface="Cambria"/>
                <a:cs typeface="Cambria"/>
              </a:rPr>
              <a:t>e</a:t>
            </a:r>
            <a:r>
              <a:rPr sz="1000" spc="-5" dirty="0">
                <a:latin typeface="Cambria"/>
                <a:cs typeface="Cambria"/>
              </a:rPr>
              <a:t>r</a:t>
            </a:r>
            <a:r>
              <a:rPr sz="1000" dirty="0">
                <a:latin typeface="Cambria"/>
                <a:cs typeface="Cambria"/>
              </a:rPr>
              <a:t> a</a:t>
            </a:r>
            <a:r>
              <a:rPr sz="1000" spc="-10" dirty="0">
                <a:latin typeface="Cambria"/>
                <a:cs typeface="Cambria"/>
              </a:rPr>
              <a:t>n</a:t>
            </a:r>
            <a:r>
              <a:rPr sz="1000" spc="-5" dirty="0">
                <a:latin typeface="Cambria"/>
                <a:cs typeface="Cambria"/>
              </a:rPr>
              <a:t>d</a:t>
            </a:r>
            <a:r>
              <a:rPr sz="1000" spc="5" dirty="0">
                <a:latin typeface="Cambria"/>
                <a:cs typeface="Cambria"/>
              </a:rPr>
              <a:t> </a:t>
            </a:r>
            <a:r>
              <a:rPr sz="1000" spc="-15" dirty="0">
                <a:latin typeface="Cambria"/>
                <a:cs typeface="Cambria"/>
              </a:rPr>
              <a:t>e</a:t>
            </a:r>
            <a:r>
              <a:rPr sz="1000" spc="-10" dirty="0">
                <a:latin typeface="Cambria"/>
                <a:cs typeface="Cambria"/>
              </a:rPr>
              <a:t>x</a:t>
            </a:r>
            <a:r>
              <a:rPr sz="1000" spc="5" dirty="0">
                <a:latin typeface="Cambria"/>
                <a:cs typeface="Cambria"/>
              </a:rPr>
              <a:t>t</a:t>
            </a:r>
            <a:r>
              <a:rPr sz="1000" spc="-10" dirty="0">
                <a:latin typeface="Cambria"/>
                <a:cs typeface="Cambria"/>
              </a:rPr>
              <a:t>r</a:t>
            </a:r>
            <a:r>
              <a:rPr sz="1000" dirty="0">
                <a:latin typeface="Cambria"/>
                <a:cs typeface="Cambria"/>
              </a:rPr>
              <a:t>a</a:t>
            </a:r>
            <a:r>
              <a:rPr sz="1000" spc="-5" dirty="0">
                <a:latin typeface="Cambria"/>
                <a:cs typeface="Cambria"/>
              </a:rPr>
              <a:t>ct</a:t>
            </a:r>
            <a:r>
              <a:rPr sz="1000" spc="-10" dirty="0">
                <a:latin typeface="Cambria"/>
                <a:cs typeface="Cambria"/>
              </a:rPr>
              <a:t> i</a:t>
            </a:r>
            <a:r>
              <a:rPr sz="1000" spc="-5" dirty="0">
                <a:latin typeface="Cambria"/>
                <a:cs typeface="Cambria"/>
              </a:rPr>
              <a:t>t</a:t>
            </a:r>
            <a:r>
              <a:rPr sz="1000" spc="5" dirty="0">
                <a:latin typeface="Cambria"/>
                <a:cs typeface="Cambria"/>
              </a:rPr>
              <a:t> </a:t>
            </a:r>
            <a:r>
              <a:rPr sz="1000" spc="-10" dirty="0">
                <a:latin typeface="Cambria"/>
                <a:cs typeface="Cambria"/>
              </a:rPr>
              <a:t>o</a:t>
            </a:r>
            <a:r>
              <a:rPr sz="1000" spc="-5" dirty="0">
                <a:latin typeface="Cambria"/>
                <a:cs typeface="Cambria"/>
              </a:rPr>
              <a:t>ut</a:t>
            </a:r>
            <a:r>
              <a:rPr sz="1000" spc="-55" dirty="0">
                <a:latin typeface="Cambria"/>
                <a:cs typeface="Cambria"/>
              </a:rPr>
              <a:t> </a:t>
            </a:r>
            <a:r>
              <a:rPr sz="1000" spc="-5" dirty="0">
                <a:latin typeface="Cambria"/>
                <a:cs typeface="Cambria"/>
              </a:rPr>
              <a:t>.</a:t>
            </a:r>
            <a:endParaRPr sz="1000">
              <a:latin typeface="Cambria"/>
              <a:cs typeface="Cambria"/>
            </a:endParaRPr>
          </a:p>
          <a:p>
            <a:pPr marL="240659" indent="-228594">
              <a:spcBef>
                <a:spcPts val="110"/>
              </a:spcBef>
              <a:buAutoNum type="arabicPeriod"/>
              <a:tabLst>
                <a:tab pos="240659" algn="l"/>
                <a:tab pos="241294" algn="l"/>
              </a:tabLst>
            </a:pPr>
            <a:r>
              <a:rPr sz="1000" spc="-5" dirty="0">
                <a:latin typeface="Cambria"/>
                <a:cs typeface="Cambria"/>
              </a:rPr>
              <a:t>Clean</a:t>
            </a:r>
            <a:r>
              <a:rPr sz="1000" spc="-10" dirty="0">
                <a:latin typeface="Cambria"/>
                <a:cs typeface="Cambria"/>
              </a:rPr>
              <a:t> </a:t>
            </a:r>
            <a:r>
              <a:rPr sz="1000" spc="-5" dirty="0">
                <a:latin typeface="Cambria"/>
                <a:cs typeface="Cambria"/>
              </a:rPr>
              <a:t>the</a:t>
            </a:r>
            <a:r>
              <a:rPr sz="1000" spc="-10" dirty="0">
                <a:latin typeface="Cambria"/>
                <a:cs typeface="Cambria"/>
              </a:rPr>
              <a:t> </a:t>
            </a:r>
            <a:r>
              <a:rPr sz="1000" spc="-5" dirty="0">
                <a:latin typeface="Cambria"/>
                <a:cs typeface="Cambria"/>
              </a:rPr>
              <a:t>air</a:t>
            </a:r>
            <a:r>
              <a:rPr sz="1000" dirty="0">
                <a:latin typeface="Cambria"/>
                <a:cs typeface="Cambria"/>
              </a:rPr>
              <a:t> </a:t>
            </a:r>
            <a:r>
              <a:rPr sz="1000" spc="-5" dirty="0">
                <a:latin typeface="Cambria"/>
                <a:cs typeface="Cambria"/>
              </a:rPr>
              <a:t>filter</a:t>
            </a:r>
            <a:r>
              <a:rPr sz="1000" spc="-10" dirty="0">
                <a:latin typeface="Cambria"/>
                <a:cs typeface="Cambria"/>
              </a:rPr>
              <a:t> </a:t>
            </a:r>
            <a:r>
              <a:rPr sz="1000" dirty="0">
                <a:latin typeface="Cambria"/>
                <a:cs typeface="Cambria"/>
              </a:rPr>
              <a:t>or</a:t>
            </a:r>
            <a:r>
              <a:rPr sz="1000" spc="-15" dirty="0">
                <a:latin typeface="Cambria"/>
                <a:cs typeface="Cambria"/>
              </a:rPr>
              <a:t> </a:t>
            </a:r>
            <a:r>
              <a:rPr sz="1000" dirty="0">
                <a:latin typeface="Cambria"/>
                <a:cs typeface="Cambria"/>
              </a:rPr>
              <a:t>use</a:t>
            </a:r>
            <a:r>
              <a:rPr sz="1000" spc="-10" dirty="0">
                <a:latin typeface="Cambria"/>
                <a:cs typeface="Cambria"/>
              </a:rPr>
              <a:t> </a:t>
            </a:r>
            <a:r>
              <a:rPr sz="1000" spc="-5" dirty="0">
                <a:latin typeface="Cambria"/>
                <a:cs typeface="Cambria"/>
              </a:rPr>
              <a:t>a</a:t>
            </a:r>
            <a:r>
              <a:rPr sz="1000" spc="10" dirty="0">
                <a:latin typeface="Cambria"/>
                <a:cs typeface="Cambria"/>
              </a:rPr>
              <a:t> </a:t>
            </a:r>
            <a:r>
              <a:rPr sz="1000" spc="-5" dirty="0">
                <a:latin typeface="Cambria"/>
                <a:cs typeface="Cambria"/>
              </a:rPr>
              <a:t>new</a:t>
            </a:r>
            <a:r>
              <a:rPr sz="1000" dirty="0">
                <a:latin typeface="Cambria"/>
                <a:cs typeface="Cambria"/>
              </a:rPr>
              <a:t> </a:t>
            </a:r>
            <a:r>
              <a:rPr sz="1000" spc="-5" dirty="0">
                <a:latin typeface="Cambria"/>
                <a:cs typeface="Cambria"/>
              </a:rPr>
              <a:t>one</a:t>
            </a:r>
            <a:r>
              <a:rPr sz="1000" spc="-10" dirty="0">
                <a:latin typeface="Cambria"/>
                <a:cs typeface="Cambria"/>
              </a:rPr>
              <a:t> </a:t>
            </a:r>
            <a:r>
              <a:rPr sz="1000" dirty="0">
                <a:latin typeface="Cambria"/>
                <a:cs typeface="Cambria"/>
              </a:rPr>
              <a:t>to</a:t>
            </a:r>
            <a:r>
              <a:rPr sz="1000" spc="-55" dirty="0">
                <a:latin typeface="Cambria"/>
                <a:cs typeface="Cambria"/>
              </a:rPr>
              <a:t> </a:t>
            </a:r>
            <a:r>
              <a:rPr sz="1000" spc="-5" dirty="0">
                <a:latin typeface="Cambria"/>
                <a:cs typeface="Cambria"/>
              </a:rPr>
              <a:t>replace.</a:t>
            </a:r>
            <a:endParaRPr sz="1000">
              <a:latin typeface="Cambria"/>
              <a:cs typeface="Cambria"/>
            </a:endParaRPr>
          </a:p>
        </p:txBody>
      </p:sp>
      <p:sp>
        <p:nvSpPr>
          <p:cNvPr id="6" name="object 6"/>
          <p:cNvSpPr txBox="1"/>
          <p:nvPr/>
        </p:nvSpPr>
        <p:spPr>
          <a:xfrm>
            <a:off x="5690616" y="7364985"/>
            <a:ext cx="3079750" cy="577081"/>
          </a:xfrm>
          <a:prstGeom prst="rect">
            <a:avLst/>
          </a:prstGeom>
        </p:spPr>
        <p:txBody>
          <a:bodyPr vert="horz" wrap="square" lIns="0" tIns="12700" rIns="0" bIns="0" rtlCol="0">
            <a:spAutoFit/>
          </a:bodyPr>
          <a:lstStyle/>
          <a:p>
            <a:pPr marL="469889">
              <a:spcBef>
                <a:spcPts val="100"/>
              </a:spcBef>
            </a:pPr>
            <a:r>
              <a:rPr sz="1100" spc="-5" dirty="0">
                <a:latin typeface="Calibri Light"/>
                <a:cs typeface="Calibri Light"/>
              </a:rPr>
              <a:t>NOTE: AIR</a:t>
            </a:r>
            <a:r>
              <a:rPr sz="1100" dirty="0">
                <a:latin typeface="Calibri Light"/>
                <a:cs typeface="Calibri Light"/>
              </a:rPr>
              <a:t> </a:t>
            </a:r>
            <a:r>
              <a:rPr sz="1100" spc="-5" dirty="0">
                <a:latin typeface="Calibri Light"/>
                <a:cs typeface="Calibri Light"/>
              </a:rPr>
              <a:t>FILTER </a:t>
            </a:r>
            <a:r>
              <a:rPr sz="1100" spc="-10" dirty="0">
                <a:latin typeface="Calibri Light"/>
                <a:cs typeface="Calibri Light"/>
              </a:rPr>
              <a:t>IS</a:t>
            </a:r>
            <a:r>
              <a:rPr sz="1100" spc="5" dirty="0">
                <a:latin typeface="Calibri Light"/>
                <a:cs typeface="Calibri Light"/>
              </a:rPr>
              <a:t> </a:t>
            </a:r>
            <a:r>
              <a:rPr sz="1100" dirty="0">
                <a:latin typeface="Calibri Light"/>
                <a:cs typeface="Calibri Light"/>
              </a:rPr>
              <a:t>NOT</a:t>
            </a:r>
            <a:r>
              <a:rPr sz="1100" spc="-5" dirty="0">
                <a:latin typeface="Calibri Light"/>
                <a:cs typeface="Calibri Light"/>
              </a:rPr>
              <a:t> FACTORY INSTALLED.</a:t>
            </a:r>
            <a:endParaRPr sz="1100">
              <a:latin typeface="Calibri Light"/>
              <a:cs typeface="Calibri Light"/>
            </a:endParaRPr>
          </a:p>
          <a:p>
            <a:pPr>
              <a:lnSpc>
                <a:spcPct val="100000"/>
              </a:lnSpc>
            </a:pPr>
            <a:endParaRPr sz="1100">
              <a:latin typeface="Calibri Light"/>
              <a:cs typeface="Calibri Light"/>
            </a:endParaRPr>
          </a:p>
          <a:p>
            <a:pPr marL="12700">
              <a:spcBef>
                <a:spcPts val="795"/>
              </a:spcBef>
            </a:pPr>
            <a:r>
              <a:rPr sz="800" dirty="0">
                <a:latin typeface="Lucida Sans Unicode"/>
                <a:cs typeface="Lucida Sans Unicode"/>
              </a:rPr>
              <a:t>Figure</a:t>
            </a:r>
            <a:r>
              <a:rPr sz="800" spc="-10" dirty="0">
                <a:latin typeface="Lucida Sans Unicode"/>
                <a:cs typeface="Lucida Sans Unicode"/>
              </a:rPr>
              <a:t> </a:t>
            </a:r>
            <a:r>
              <a:rPr sz="800" dirty="0">
                <a:latin typeface="Lucida Sans Unicode"/>
                <a:cs typeface="Lucida Sans Unicode"/>
              </a:rPr>
              <a:t>8-1</a:t>
            </a:r>
            <a:r>
              <a:rPr sz="800" spc="-10" dirty="0">
                <a:latin typeface="Lucida Sans Unicode"/>
                <a:cs typeface="Lucida Sans Unicode"/>
              </a:rPr>
              <a:t> </a:t>
            </a:r>
            <a:r>
              <a:rPr sz="800" spc="-5" dirty="0">
                <a:latin typeface="Lucida Sans Unicode"/>
                <a:cs typeface="Lucida Sans Unicode"/>
              </a:rPr>
              <a:t>Filter</a:t>
            </a:r>
            <a:r>
              <a:rPr sz="800" spc="-10" dirty="0">
                <a:latin typeface="Lucida Sans Unicode"/>
                <a:cs typeface="Lucida Sans Unicode"/>
              </a:rPr>
              <a:t> </a:t>
            </a:r>
            <a:r>
              <a:rPr sz="800" spc="-5" dirty="0">
                <a:latin typeface="Lucida Sans Unicode"/>
                <a:cs typeface="Lucida Sans Unicode"/>
              </a:rPr>
              <a:t>installation</a:t>
            </a:r>
            <a:r>
              <a:rPr sz="800" dirty="0">
                <a:latin typeface="Lucida Sans Unicode"/>
                <a:cs typeface="Lucida Sans Unicode"/>
              </a:rPr>
              <a:t> </a:t>
            </a:r>
            <a:r>
              <a:rPr sz="800" spc="-5" dirty="0">
                <a:latin typeface="Lucida Sans Unicode"/>
                <a:cs typeface="Lucida Sans Unicode"/>
              </a:rPr>
              <a:t>and clean</a:t>
            </a:r>
            <a:endParaRPr sz="800">
              <a:latin typeface="Lucida Sans Unicode"/>
              <a:cs typeface="Lucida Sans Unicode"/>
            </a:endParaRPr>
          </a:p>
        </p:txBody>
      </p:sp>
      <p:graphicFrame>
        <p:nvGraphicFramePr>
          <p:cNvPr id="7" name="object 7"/>
          <p:cNvGraphicFramePr>
            <a:graphicFrameLocks noGrp="1"/>
          </p:cNvGraphicFramePr>
          <p:nvPr/>
        </p:nvGraphicFramePr>
        <p:xfrm>
          <a:off x="3418842" y="8115289"/>
          <a:ext cx="6396354" cy="998226"/>
        </p:xfrm>
        <a:graphic>
          <a:graphicData uri="http://schemas.openxmlformats.org/drawingml/2006/table">
            <a:tbl>
              <a:tblPr firstRow="1" bandRow="1">
                <a:tableStyleId>{2D5ABB26-0587-4C30-8999-92F81FD0307C}</a:tableStyleId>
              </a:tblPr>
              <a:tblGrid>
                <a:gridCol w="1245235">
                  <a:extLst>
                    <a:ext uri="{9D8B030D-6E8A-4147-A177-3AD203B41FA5}">
                      <a16:colId xmlns:a16="http://schemas.microsoft.com/office/drawing/2014/main" val="20000"/>
                    </a:ext>
                  </a:extLst>
                </a:gridCol>
                <a:gridCol w="1137285">
                  <a:extLst>
                    <a:ext uri="{9D8B030D-6E8A-4147-A177-3AD203B41FA5}">
                      <a16:colId xmlns:a16="http://schemas.microsoft.com/office/drawing/2014/main" val="20001"/>
                    </a:ext>
                  </a:extLst>
                </a:gridCol>
                <a:gridCol w="803275">
                  <a:extLst>
                    <a:ext uri="{9D8B030D-6E8A-4147-A177-3AD203B41FA5}">
                      <a16:colId xmlns:a16="http://schemas.microsoft.com/office/drawing/2014/main" val="20002"/>
                    </a:ext>
                  </a:extLst>
                </a:gridCol>
                <a:gridCol w="802005">
                  <a:extLst>
                    <a:ext uri="{9D8B030D-6E8A-4147-A177-3AD203B41FA5}">
                      <a16:colId xmlns:a16="http://schemas.microsoft.com/office/drawing/2014/main" val="20003"/>
                    </a:ext>
                  </a:extLst>
                </a:gridCol>
                <a:gridCol w="803275">
                  <a:extLst>
                    <a:ext uri="{9D8B030D-6E8A-4147-A177-3AD203B41FA5}">
                      <a16:colId xmlns:a16="http://schemas.microsoft.com/office/drawing/2014/main" val="20004"/>
                    </a:ext>
                  </a:extLst>
                </a:gridCol>
                <a:gridCol w="803275">
                  <a:extLst>
                    <a:ext uri="{9D8B030D-6E8A-4147-A177-3AD203B41FA5}">
                      <a16:colId xmlns:a16="http://schemas.microsoft.com/office/drawing/2014/main" val="20005"/>
                    </a:ext>
                  </a:extLst>
                </a:gridCol>
                <a:gridCol w="802004">
                  <a:extLst>
                    <a:ext uri="{9D8B030D-6E8A-4147-A177-3AD203B41FA5}">
                      <a16:colId xmlns:a16="http://schemas.microsoft.com/office/drawing/2014/main" val="20006"/>
                    </a:ext>
                  </a:extLst>
                </a:gridCol>
              </a:tblGrid>
              <a:tr h="181362">
                <a:tc rowSpan="2">
                  <a:txBody>
                    <a:bodyPr/>
                    <a:lstStyle/>
                    <a:p>
                      <a:pPr marL="182245">
                        <a:lnSpc>
                          <a:spcPct val="100000"/>
                        </a:lnSpc>
                        <a:spcBef>
                          <a:spcPts val="785"/>
                        </a:spcBef>
                      </a:pPr>
                      <a:r>
                        <a:rPr sz="1000" b="1" spc="-5" dirty="0">
                          <a:latin typeface="Arial"/>
                          <a:cs typeface="Arial"/>
                        </a:rPr>
                        <a:t>Model</a:t>
                      </a:r>
                      <a:r>
                        <a:rPr sz="1000" b="1" spc="-25" dirty="0">
                          <a:latin typeface="Arial"/>
                          <a:cs typeface="Arial"/>
                        </a:rPr>
                        <a:t> </a:t>
                      </a:r>
                      <a:r>
                        <a:rPr sz="1000" b="1" spc="-5" dirty="0">
                          <a:latin typeface="Arial"/>
                          <a:cs typeface="Arial"/>
                        </a:rPr>
                        <a:t>Number</a:t>
                      </a:r>
                      <a:endParaRPr sz="1000">
                        <a:latin typeface="Arial"/>
                        <a:cs typeface="Arial"/>
                      </a:endParaRPr>
                    </a:p>
                  </a:txBody>
                  <a:tcPr marL="0" marR="0" marT="9969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gridSpan="6">
                  <a:txBody>
                    <a:bodyPr/>
                    <a:lstStyle/>
                    <a:p>
                      <a:pPr algn="ctr">
                        <a:lnSpc>
                          <a:spcPct val="100000"/>
                        </a:lnSpc>
                        <a:spcBef>
                          <a:spcPts val="80"/>
                        </a:spcBef>
                      </a:pPr>
                      <a:r>
                        <a:rPr sz="1000" b="1" spc="-5" dirty="0">
                          <a:latin typeface="Arial"/>
                          <a:cs typeface="Arial"/>
                        </a:rPr>
                        <a:t>Dimensions</a:t>
                      </a:r>
                      <a:r>
                        <a:rPr sz="1000" b="1" spc="-15" dirty="0">
                          <a:latin typeface="Arial"/>
                          <a:cs typeface="Arial"/>
                        </a:rPr>
                        <a:t> </a:t>
                      </a:r>
                      <a:r>
                        <a:rPr sz="1000" b="1" spc="-5" dirty="0">
                          <a:latin typeface="Arial"/>
                          <a:cs typeface="Arial"/>
                        </a:rPr>
                        <a:t>(in.)</a:t>
                      </a:r>
                      <a:endParaRPr sz="1000">
                        <a:latin typeface="Arial"/>
                        <a:cs typeface="Arial"/>
                      </a:endParaRPr>
                    </a:p>
                  </a:txBody>
                  <a:tcPr marL="0" marR="0" marT="1016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81356">
                <a:tc vMerge="1">
                  <a:txBody>
                    <a:bodyPr/>
                    <a:lstStyle/>
                    <a:p>
                      <a:endParaRPr/>
                    </a:p>
                  </a:txBody>
                  <a:tcPr marL="0" marR="0" marT="9969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gn="ctr">
                        <a:lnSpc>
                          <a:spcPct val="100000"/>
                        </a:lnSpc>
                        <a:spcBef>
                          <a:spcPts val="80"/>
                        </a:spcBef>
                      </a:pPr>
                      <a:r>
                        <a:rPr sz="1000" b="1" spc="-5" dirty="0">
                          <a:latin typeface="Arial"/>
                          <a:cs typeface="Arial"/>
                        </a:rPr>
                        <a:t>Filter</a:t>
                      </a:r>
                      <a:r>
                        <a:rPr sz="1000" b="1" spc="-30" dirty="0">
                          <a:latin typeface="Arial"/>
                          <a:cs typeface="Arial"/>
                        </a:rPr>
                        <a:t> </a:t>
                      </a:r>
                      <a:r>
                        <a:rPr sz="1000" b="1" spc="-5" dirty="0">
                          <a:latin typeface="Arial"/>
                          <a:cs typeface="Arial"/>
                        </a:rPr>
                        <a:t>Size</a:t>
                      </a:r>
                      <a:endParaRPr sz="1000">
                        <a:latin typeface="Arial"/>
                        <a:cs typeface="Arial"/>
                      </a:endParaRPr>
                    </a:p>
                  </a:txBody>
                  <a:tcPr marL="0" marR="0" marT="1016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gn="ctr">
                        <a:lnSpc>
                          <a:spcPct val="100000"/>
                        </a:lnSpc>
                        <a:spcBef>
                          <a:spcPts val="80"/>
                        </a:spcBef>
                      </a:pPr>
                      <a:r>
                        <a:rPr sz="1000" b="1" dirty="0">
                          <a:latin typeface="Arial"/>
                          <a:cs typeface="Arial"/>
                        </a:rPr>
                        <a:t>W</a:t>
                      </a:r>
                      <a:endParaRPr sz="1000">
                        <a:latin typeface="Arial"/>
                        <a:cs typeface="Arial"/>
                      </a:endParaRPr>
                    </a:p>
                  </a:txBody>
                  <a:tcPr marL="0" marR="0" marT="1016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56235">
                        <a:lnSpc>
                          <a:spcPct val="100000"/>
                        </a:lnSpc>
                        <a:spcBef>
                          <a:spcPts val="80"/>
                        </a:spcBef>
                      </a:pPr>
                      <a:r>
                        <a:rPr sz="1000" b="1" dirty="0">
                          <a:latin typeface="Arial"/>
                          <a:cs typeface="Arial"/>
                        </a:rPr>
                        <a:t>D</a:t>
                      </a:r>
                      <a:endParaRPr sz="1000">
                        <a:latin typeface="Arial"/>
                        <a:cs typeface="Arial"/>
                      </a:endParaRPr>
                    </a:p>
                  </a:txBody>
                  <a:tcPr marL="0" marR="0" marT="1016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gn="ctr">
                        <a:lnSpc>
                          <a:spcPct val="100000"/>
                        </a:lnSpc>
                        <a:spcBef>
                          <a:spcPts val="80"/>
                        </a:spcBef>
                      </a:pPr>
                      <a:r>
                        <a:rPr sz="1000" b="1" dirty="0">
                          <a:latin typeface="Arial"/>
                          <a:cs typeface="Arial"/>
                        </a:rPr>
                        <a:t>H</a:t>
                      </a:r>
                      <a:endParaRPr sz="1000">
                        <a:latin typeface="Arial"/>
                        <a:cs typeface="Arial"/>
                      </a:endParaRPr>
                    </a:p>
                  </a:txBody>
                  <a:tcPr marL="0" marR="0" marT="1016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175" algn="ctr">
                        <a:lnSpc>
                          <a:spcPct val="100000"/>
                        </a:lnSpc>
                        <a:spcBef>
                          <a:spcPts val="80"/>
                        </a:spcBef>
                      </a:pPr>
                      <a:r>
                        <a:rPr sz="1000" b="1" dirty="0">
                          <a:latin typeface="Arial"/>
                          <a:cs typeface="Arial"/>
                        </a:rPr>
                        <a:t>A</a:t>
                      </a:r>
                      <a:endParaRPr sz="1000">
                        <a:latin typeface="Arial"/>
                        <a:cs typeface="Arial"/>
                      </a:endParaRPr>
                    </a:p>
                  </a:txBody>
                  <a:tcPr marL="0" marR="0" marT="1016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gn="ctr">
                        <a:lnSpc>
                          <a:spcPct val="100000"/>
                        </a:lnSpc>
                        <a:spcBef>
                          <a:spcPts val="80"/>
                        </a:spcBef>
                      </a:pPr>
                      <a:r>
                        <a:rPr sz="1000" b="1" dirty="0">
                          <a:latin typeface="Arial"/>
                          <a:cs typeface="Arial"/>
                        </a:rPr>
                        <a:t>B</a:t>
                      </a:r>
                      <a:endParaRPr sz="1000">
                        <a:latin typeface="Arial"/>
                        <a:cs typeface="Arial"/>
                      </a:endParaRPr>
                    </a:p>
                  </a:txBody>
                  <a:tcPr marL="0" marR="0" marT="1016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457200">
                <a:tc>
                  <a:txBody>
                    <a:bodyPr/>
                    <a:lstStyle/>
                    <a:p>
                      <a:pPr marL="1270" algn="ctr">
                        <a:lnSpc>
                          <a:spcPct val="100000"/>
                        </a:lnSpc>
                        <a:spcBef>
                          <a:spcPts val="640"/>
                        </a:spcBef>
                      </a:pPr>
                      <a:r>
                        <a:rPr sz="1000" spc="-5" dirty="0">
                          <a:latin typeface="Arial"/>
                          <a:cs typeface="Arial"/>
                        </a:rPr>
                        <a:t>24</a:t>
                      </a:r>
                      <a:r>
                        <a:rPr sz="1000" spc="-25" dirty="0">
                          <a:latin typeface="Arial"/>
                          <a:cs typeface="Arial"/>
                        </a:rPr>
                        <a:t> </a:t>
                      </a:r>
                      <a:r>
                        <a:rPr sz="1000" spc="-5" dirty="0">
                          <a:latin typeface="Arial"/>
                          <a:cs typeface="Arial"/>
                        </a:rPr>
                        <a:t>/</a:t>
                      </a:r>
                      <a:r>
                        <a:rPr sz="1000" spc="-10" dirty="0">
                          <a:latin typeface="Arial"/>
                          <a:cs typeface="Arial"/>
                        </a:rPr>
                        <a:t> 36</a:t>
                      </a:r>
                      <a:endParaRPr sz="1000">
                        <a:latin typeface="Arial"/>
                        <a:cs typeface="Arial"/>
                      </a:endParaRPr>
                    </a:p>
                  </a:txBody>
                  <a:tcPr marL="0" marR="0" marT="8128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53060" marR="366395" indent="42545">
                        <a:lnSpc>
                          <a:spcPct val="100000"/>
                        </a:lnSpc>
                      </a:pPr>
                      <a:r>
                        <a:rPr sz="1000" spc="-10" dirty="0">
                          <a:latin typeface="Arial"/>
                          <a:cs typeface="Arial"/>
                        </a:rPr>
                        <a:t>19x20 </a:t>
                      </a:r>
                      <a:r>
                        <a:rPr sz="1000" spc="-265" dirty="0">
                          <a:latin typeface="Arial"/>
                          <a:cs typeface="Arial"/>
                        </a:rPr>
                        <a:t> </a:t>
                      </a:r>
                      <a:r>
                        <a:rPr sz="1000" spc="-10" dirty="0">
                          <a:latin typeface="Arial"/>
                          <a:cs typeface="Arial"/>
                        </a:rPr>
                        <a:t>(</a:t>
                      </a:r>
                      <a:r>
                        <a:rPr sz="1000" spc="-5" dirty="0">
                          <a:latin typeface="Arial"/>
                          <a:cs typeface="Arial"/>
                        </a:rPr>
                        <a:t>19</a:t>
                      </a:r>
                      <a:r>
                        <a:rPr sz="1000" dirty="0">
                          <a:latin typeface="Arial"/>
                          <a:cs typeface="Arial"/>
                        </a:rPr>
                        <a:t>x</a:t>
                      </a:r>
                      <a:r>
                        <a:rPr sz="1000" spc="-5" dirty="0">
                          <a:latin typeface="Arial"/>
                          <a:cs typeface="Arial"/>
                        </a:rPr>
                        <a:t>19</a:t>
                      </a:r>
                      <a:r>
                        <a:rPr sz="1000" dirty="0">
                          <a:latin typeface="Arial"/>
                          <a:cs typeface="Arial"/>
                        </a:rPr>
                        <a:t>)</a:t>
                      </a:r>
                      <a:endParaRPr sz="100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gn="ctr">
                        <a:lnSpc>
                          <a:spcPct val="100000"/>
                        </a:lnSpc>
                        <a:spcBef>
                          <a:spcPts val="640"/>
                        </a:spcBef>
                      </a:pPr>
                      <a:r>
                        <a:rPr sz="1000" spc="-5" dirty="0">
                          <a:latin typeface="Arial"/>
                          <a:cs typeface="Arial"/>
                        </a:rPr>
                        <a:t>19-3/4</a:t>
                      </a:r>
                      <a:endParaRPr sz="1000">
                        <a:latin typeface="Arial"/>
                        <a:cs typeface="Arial"/>
                      </a:endParaRPr>
                    </a:p>
                  </a:txBody>
                  <a:tcPr marL="0" marR="0" marT="8128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30200">
                        <a:lnSpc>
                          <a:spcPct val="100000"/>
                        </a:lnSpc>
                        <a:spcBef>
                          <a:spcPts val="640"/>
                        </a:spcBef>
                      </a:pPr>
                      <a:r>
                        <a:rPr sz="1000" spc="-10" dirty="0">
                          <a:latin typeface="Arial"/>
                          <a:cs typeface="Arial"/>
                        </a:rPr>
                        <a:t>21</a:t>
                      </a:r>
                      <a:endParaRPr sz="1000">
                        <a:latin typeface="Arial"/>
                        <a:cs typeface="Arial"/>
                      </a:endParaRPr>
                    </a:p>
                  </a:txBody>
                  <a:tcPr marL="0" marR="0" marT="8128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35" algn="ctr">
                        <a:lnSpc>
                          <a:spcPct val="100000"/>
                        </a:lnSpc>
                        <a:spcBef>
                          <a:spcPts val="640"/>
                        </a:spcBef>
                      </a:pPr>
                      <a:r>
                        <a:rPr sz="1000" dirty="0">
                          <a:latin typeface="Arial"/>
                          <a:cs typeface="Arial"/>
                        </a:rPr>
                        <a:t>1</a:t>
                      </a:r>
                      <a:endParaRPr sz="1000">
                        <a:latin typeface="Arial"/>
                        <a:cs typeface="Arial"/>
                      </a:endParaRPr>
                    </a:p>
                  </a:txBody>
                  <a:tcPr marL="0" marR="0" marT="8128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70" algn="ctr">
                        <a:lnSpc>
                          <a:spcPct val="100000"/>
                        </a:lnSpc>
                        <a:spcBef>
                          <a:spcPts val="640"/>
                        </a:spcBef>
                      </a:pPr>
                      <a:r>
                        <a:rPr sz="1000" spc="-10" dirty="0">
                          <a:latin typeface="Arial"/>
                          <a:cs typeface="Arial"/>
                        </a:rPr>
                        <a:t>16</a:t>
                      </a:r>
                      <a:endParaRPr sz="1000">
                        <a:latin typeface="Arial"/>
                        <a:cs typeface="Arial"/>
                      </a:endParaRPr>
                    </a:p>
                  </a:txBody>
                  <a:tcPr marL="0" marR="0" marT="8128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gn="ctr">
                        <a:lnSpc>
                          <a:spcPct val="100000"/>
                        </a:lnSpc>
                        <a:spcBef>
                          <a:spcPts val="640"/>
                        </a:spcBef>
                      </a:pPr>
                      <a:r>
                        <a:rPr sz="1000" spc="-5" dirty="0">
                          <a:latin typeface="Arial"/>
                          <a:cs typeface="Arial"/>
                        </a:rPr>
                        <a:t>13-7/8</a:t>
                      </a:r>
                      <a:endParaRPr sz="1000">
                        <a:latin typeface="Arial"/>
                        <a:cs typeface="Arial"/>
                      </a:endParaRPr>
                    </a:p>
                  </a:txBody>
                  <a:tcPr marL="0" marR="0" marT="8128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r h="178308">
                <a:tc>
                  <a:txBody>
                    <a:bodyPr/>
                    <a:lstStyle/>
                    <a:p>
                      <a:pPr marL="1270" algn="ctr">
                        <a:lnSpc>
                          <a:spcPct val="100000"/>
                        </a:lnSpc>
                        <a:spcBef>
                          <a:spcPts val="65"/>
                        </a:spcBef>
                      </a:pPr>
                      <a:r>
                        <a:rPr sz="1000" spc="-5" dirty="0">
                          <a:latin typeface="Arial"/>
                          <a:cs typeface="Arial"/>
                        </a:rPr>
                        <a:t>48</a:t>
                      </a:r>
                      <a:r>
                        <a:rPr sz="1000" spc="-25" dirty="0">
                          <a:latin typeface="Arial"/>
                          <a:cs typeface="Arial"/>
                        </a:rPr>
                        <a:t> </a:t>
                      </a:r>
                      <a:r>
                        <a:rPr sz="1000" spc="-5" dirty="0">
                          <a:latin typeface="Arial"/>
                          <a:cs typeface="Arial"/>
                        </a:rPr>
                        <a:t>/</a:t>
                      </a:r>
                      <a:r>
                        <a:rPr sz="1000" spc="-10" dirty="0">
                          <a:latin typeface="Arial"/>
                          <a:cs typeface="Arial"/>
                        </a:rPr>
                        <a:t> 60</a:t>
                      </a:r>
                      <a:endParaRPr sz="1000">
                        <a:latin typeface="Arial"/>
                        <a:cs typeface="Arial"/>
                      </a:endParaRPr>
                    </a:p>
                  </a:txBody>
                  <a:tcPr marL="0" marR="0" marT="825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gn="ctr">
                        <a:lnSpc>
                          <a:spcPct val="100000"/>
                        </a:lnSpc>
                        <a:spcBef>
                          <a:spcPts val="55"/>
                        </a:spcBef>
                      </a:pPr>
                      <a:r>
                        <a:rPr sz="1000" spc="-10" dirty="0">
                          <a:latin typeface="Arial"/>
                          <a:cs typeface="Arial"/>
                        </a:rPr>
                        <a:t>23x20</a:t>
                      </a:r>
                      <a:endParaRPr sz="1000">
                        <a:latin typeface="Arial"/>
                        <a:cs typeface="Arial"/>
                      </a:endParaRPr>
                    </a:p>
                  </a:txBody>
                  <a:tcPr marL="0" marR="0" marT="698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gn="ctr">
                        <a:lnSpc>
                          <a:spcPct val="100000"/>
                        </a:lnSpc>
                        <a:spcBef>
                          <a:spcPts val="55"/>
                        </a:spcBef>
                      </a:pPr>
                      <a:r>
                        <a:rPr sz="1000" spc="-10" dirty="0">
                          <a:latin typeface="Arial"/>
                          <a:cs typeface="Arial"/>
                        </a:rPr>
                        <a:t>23-1/4</a:t>
                      </a:r>
                      <a:endParaRPr sz="1000">
                        <a:latin typeface="Arial"/>
                        <a:cs typeface="Arial"/>
                      </a:endParaRPr>
                    </a:p>
                  </a:txBody>
                  <a:tcPr marL="0" marR="0" marT="698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30200">
                        <a:lnSpc>
                          <a:spcPct val="100000"/>
                        </a:lnSpc>
                        <a:spcBef>
                          <a:spcPts val="55"/>
                        </a:spcBef>
                      </a:pPr>
                      <a:r>
                        <a:rPr sz="1000" spc="-10" dirty="0">
                          <a:latin typeface="Arial"/>
                          <a:cs typeface="Arial"/>
                        </a:rPr>
                        <a:t>21</a:t>
                      </a:r>
                      <a:endParaRPr sz="1000">
                        <a:latin typeface="Arial"/>
                        <a:cs typeface="Arial"/>
                      </a:endParaRPr>
                    </a:p>
                  </a:txBody>
                  <a:tcPr marL="0" marR="0" marT="698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35" algn="ctr">
                        <a:lnSpc>
                          <a:spcPct val="100000"/>
                        </a:lnSpc>
                        <a:spcBef>
                          <a:spcPts val="55"/>
                        </a:spcBef>
                      </a:pPr>
                      <a:r>
                        <a:rPr sz="1000" dirty="0">
                          <a:latin typeface="Arial"/>
                          <a:cs typeface="Arial"/>
                        </a:rPr>
                        <a:t>1</a:t>
                      </a:r>
                      <a:endParaRPr sz="1000">
                        <a:latin typeface="Arial"/>
                        <a:cs typeface="Arial"/>
                      </a:endParaRPr>
                    </a:p>
                  </a:txBody>
                  <a:tcPr marL="0" marR="0" marT="698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70" algn="ctr">
                        <a:lnSpc>
                          <a:spcPct val="100000"/>
                        </a:lnSpc>
                        <a:spcBef>
                          <a:spcPts val="65"/>
                        </a:spcBef>
                      </a:pPr>
                      <a:r>
                        <a:rPr sz="1000" spc="-10" dirty="0">
                          <a:latin typeface="Arial"/>
                          <a:cs typeface="Arial"/>
                        </a:rPr>
                        <a:t>16</a:t>
                      </a:r>
                      <a:endParaRPr sz="1000">
                        <a:latin typeface="Arial"/>
                        <a:cs typeface="Arial"/>
                      </a:endParaRPr>
                    </a:p>
                  </a:txBody>
                  <a:tcPr marL="0" marR="0" marT="825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algn="ctr">
                        <a:lnSpc>
                          <a:spcPct val="100000"/>
                        </a:lnSpc>
                        <a:spcBef>
                          <a:spcPts val="65"/>
                        </a:spcBef>
                      </a:pPr>
                      <a:r>
                        <a:rPr sz="1000" spc="-10" dirty="0">
                          <a:latin typeface="Arial"/>
                          <a:cs typeface="Arial"/>
                        </a:rPr>
                        <a:t>15-1/4</a:t>
                      </a:r>
                      <a:endParaRPr sz="1000">
                        <a:latin typeface="Arial"/>
                        <a:cs typeface="Arial"/>
                      </a:endParaRPr>
                    </a:p>
                  </a:txBody>
                  <a:tcPr marL="0" marR="0" marT="825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3"/>
                  </a:ext>
                </a:extLst>
              </a:tr>
            </a:tbl>
          </a:graphicData>
        </a:graphic>
      </p:graphicFrame>
      <p:sp>
        <p:nvSpPr>
          <p:cNvPr id="8" name="object 8"/>
          <p:cNvSpPr/>
          <p:nvPr/>
        </p:nvSpPr>
        <p:spPr>
          <a:xfrm>
            <a:off x="3413762" y="-780089"/>
            <a:ext cx="6388100"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a:p>
        </p:txBody>
      </p:sp>
      <p:sp>
        <p:nvSpPr>
          <p:cNvPr id="9" name="object 9"/>
          <p:cNvSpPr txBox="1">
            <a:spLocks noGrp="1"/>
          </p:cNvSpPr>
          <p:nvPr>
            <p:ph type="ftr" sz="quarter" idx="5"/>
          </p:nvPr>
        </p:nvSpPr>
        <p:spPr>
          <a:xfrm>
            <a:off x="554394" y="10654045"/>
            <a:ext cx="9871461" cy="128240"/>
          </a:xfrm>
          <a:prstGeom prst="rect">
            <a:avLst/>
          </a:prstGeom>
        </p:spPr>
        <p:txBody>
          <a:bodyPr vert="horz" wrap="square" lIns="0" tIns="0" rIns="0" bIns="0" rtlCol="0">
            <a:spAutoFit/>
          </a:bodyPr>
          <a:lstStyle/>
          <a:p>
            <a:pPr marL="12700">
              <a:lnSpc>
                <a:spcPts val="955"/>
              </a:lnSpc>
            </a:pPr>
            <a:r>
              <a:rPr spc="-5" dirty="0"/>
              <a:t>Manufacturer</a:t>
            </a:r>
            <a:r>
              <a:rPr spc="10" dirty="0"/>
              <a:t> </a:t>
            </a:r>
            <a:r>
              <a:rPr spc="-5" dirty="0"/>
              <a:t>reserves</a:t>
            </a:r>
            <a:r>
              <a:rPr spc="10" dirty="0"/>
              <a:t> </a:t>
            </a:r>
            <a:r>
              <a:rPr dirty="0"/>
              <a:t>the</a:t>
            </a:r>
            <a:r>
              <a:rPr spc="10" dirty="0"/>
              <a:t> </a:t>
            </a:r>
            <a:r>
              <a:rPr dirty="0"/>
              <a:t>right</a:t>
            </a:r>
            <a:r>
              <a:rPr spc="15" dirty="0"/>
              <a:t> </a:t>
            </a:r>
            <a:r>
              <a:rPr spc="-5" dirty="0"/>
              <a:t>to</a:t>
            </a:r>
            <a:r>
              <a:rPr spc="5" dirty="0"/>
              <a:t> </a:t>
            </a:r>
            <a:r>
              <a:rPr spc="-5" dirty="0"/>
              <a:t>change</a:t>
            </a:r>
            <a:r>
              <a:rPr spc="10" dirty="0"/>
              <a:t> </a:t>
            </a:r>
            <a:r>
              <a:rPr spc="-5" dirty="0"/>
              <a:t>specifications</a:t>
            </a:r>
            <a:r>
              <a:rPr spc="15" dirty="0"/>
              <a:t> </a:t>
            </a:r>
            <a:r>
              <a:rPr spc="-5" dirty="0"/>
              <a:t>or</a:t>
            </a:r>
            <a:r>
              <a:rPr spc="10" dirty="0"/>
              <a:t> </a:t>
            </a:r>
            <a:r>
              <a:rPr spc="-5" dirty="0"/>
              <a:t>designs without</a:t>
            </a:r>
            <a:r>
              <a:rPr spc="15" dirty="0"/>
              <a:t> </a:t>
            </a:r>
            <a:r>
              <a:rPr spc="-5" dirty="0"/>
              <a:t>notice.</a:t>
            </a:r>
          </a:p>
        </p:txBody>
      </p:sp>
      <p:sp>
        <p:nvSpPr>
          <p:cNvPr id="10" name="object 10"/>
          <p:cNvSpPr txBox="1">
            <a:spLocks noGrp="1"/>
          </p:cNvSpPr>
          <p:nvPr>
            <p:ph type="dt" sz="half" idx="6"/>
          </p:nvPr>
        </p:nvSpPr>
        <p:spPr>
          <a:xfrm>
            <a:off x="16059043" y="10635756"/>
            <a:ext cx="1028886" cy="128240"/>
          </a:xfrm>
          <a:prstGeom prst="rect">
            <a:avLst/>
          </a:prstGeom>
        </p:spPr>
        <p:txBody>
          <a:bodyPr vert="horz" wrap="square" lIns="0" tIns="0" rIns="0" bIns="0" rtlCol="0">
            <a:spAutoFit/>
          </a:bodyPr>
          <a:lstStyle/>
          <a:p>
            <a:pPr marL="12700">
              <a:lnSpc>
                <a:spcPts val="955"/>
              </a:lnSpc>
            </a:pPr>
            <a:r>
              <a:rPr dirty="0"/>
              <a:t>10</a:t>
            </a:r>
            <a:r>
              <a:rPr spc="-5" dirty="0"/>
              <a:t>.</a:t>
            </a:r>
            <a:r>
              <a:rPr dirty="0"/>
              <a:t>2019</a:t>
            </a: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3375660" y="-1021379"/>
            <a:ext cx="6445250" cy="1007327"/>
          </a:xfrm>
          <a:prstGeom prst="rect">
            <a:avLst/>
          </a:prstGeom>
        </p:spPr>
        <p:txBody>
          <a:bodyPr vert="horz" wrap="square" lIns="0" tIns="60325" rIns="0" bIns="0" rtlCol="0">
            <a:spAutoFit/>
          </a:bodyPr>
          <a:lstStyle/>
          <a:p>
            <a:pPr marL="32384">
              <a:spcBef>
                <a:spcPts val="475"/>
              </a:spcBef>
              <a:tabLst>
                <a:tab pos="3067608" algn="l"/>
                <a:tab pos="5678663" algn="l"/>
              </a:tabLst>
            </a:pPr>
            <a:r>
              <a:rPr sz="900" dirty="0">
                <a:latin typeface="Calibri Light"/>
                <a:cs typeface="Calibri Light"/>
              </a:rPr>
              <a:t>Air</a:t>
            </a:r>
            <a:r>
              <a:rPr sz="900" spc="10" dirty="0">
                <a:latin typeface="Calibri Light"/>
                <a:cs typeface="Calibri Light"/>
              </a:rPr>
              <a:t> </a:t>
            </a:r>
            <a:r>
              <a:rPr sz="900" spc="-5" dirty="0">
                <a:latin typeface="Calibri Light"/>
                <a:cs typeface="Calibri Light"/>
              </a:rPr>
              <a:t>Handler</a:t>
            </a:r>
            <a:r>
              <a:rPr sz="900" spc="15" dirty="0">
                <a:latin typeface="Calibri Light"/>
                <a:cs typeface="Calibri Light"/>
              </a:rPr>
              <a:t> </a:t>
            </a:r>
            <a:r>
              <a:rPr sz="900" dirty="0">
                <a:latin typeface="Calibri Light"/>
                <a:cs typeface="Calibri Light"/>
              </a:rPr>
              <a:t>Unit</a:t>
            </a:r>
            <a:r>
              <a:rPr sz="900" spc="15" dirty="0">
                <a:latin typeface="Calibri Light"/>
                <a:cs typeface="Calibri Light"/>
              </a:rPr>
              <a:t> </a:t>
            </a:r>
            <a:r>
              <a:rPr sz="900" spc="-5" dirty="0">
                <a:latin typeface="Calibri Light"/>
                <a:cs typeface="Calibri Light"/>
              </a:rPr>
              <a:t>Installation</a:t>
            </a:r>
            <a:r>
              <a:rPr sz="900" spc="15" dirty="0">
                <a:latin typeface="Calibri Light"/>
                <a:cs typeface="Calibri Light"/>
              </a:rPr>
              <a:t> </a:t>
            </a:r>
            <a:r>
              <a:rPr sz="900" spc="-5" dirty="0">
                <a:latin typeface="Calibri Light"/>
                <a:cs typeface="Calibri Light"/>
              </a:rPr>
              <a:t>Instruction	21/20	</a:t>
            </a:r>
            <a:r>
              <a:rPr sz="1350" spc="-7" baseline="3086" dirty="0">
                <a:latin typeface="Calibri Light"/>
                <a:cs typeface="Calibri Light"/>
                <a:hlinkClick r:id="rId2"/>
              </a:rPr>
              <a:t>www.ecoer.com</a:t>
            </a:r>
            <a:endParaRPr sz="1350" baseline="3086">
              <a:latin typeface="Calibri Light"/>
              <a:cs typeface="Calibri Light"/>
            </a:endParaRPr>
          </a:p>
          <a:p>
            <a:pPr>
              <a:spcBef>
                <a:spcPts val="50"/>
              </a:spcBef>
            </a:pPr>
            <a:endParaRPr sz="650">
              <a:latin typeface="Calibri Light"/>
              <a:cs typeface="Calibri Light"/>
            </a:endParaRPr>
          </a:p>
          <a:p>
            <a:pPr marL="12700"/>
            <a:r>
              <a:rPr sz="2000" b="1" dirty="0">
                <a:latin typeface="Cambria"/>
                <a:cs typeface="Cambria"/>
              </a:rPr>
              <a:t>9.</a:t>
            </a:r>
            <a:r>
              <a:rPr sz="2000" b="1" spc="-35" dirty="0">
                <a:latin typeface="Cambria"/>
                <a:cs typeface="Cambria"/>
              </a:rPr>
              <a:t> </a:t>
            </a:r>
            <a:r>
              <a:rPr sz="2000" b="1" dirty="0">
                <a:latin typeface="Cambria"/>
                <a:cs typeface="Cambria"/>
              </a:rPr>
              <a:t>TXV</a:t>
            </a:r>
            <a:r>
              <a:rPr sz="2000" b="1" spc="-65" dirty="0">
                <a:latin typeface="Cambria"/>
                <a:cs typeface="Cambria"/>
              </a:rPr>
              <a:t> </a:t>
            </a:r>
            <a:r>
              <a:rPr sz="2000" b="1" spc="-5" dirty="0">
                <a:latin typeface="Cambria"/>
                <a:cs typeface="Cambria"/>
              </a:rPr>
              <a:t>Adjustment</a:t>
            </a:r>
            <a:endParaRPr sz="2000">
              <a:latin typeface="Cambria"/>
              <a:cs typeface="Cambria"/>
            </a:endParaRPr>
          </a:p>
          <a:p>
            <a:pPr marL="31115" marR="488303" indent="-635">
              <a:spcBef>
                <a:spcPts val="470"/>
              </a:spcBef>
            </a:pPr>
            <a:r>
              <a:rPr sz="1050" dirty="0">
                <a:latin typeface="Cambria"/>
                <a:cs typeface="Cambria"/>
              </a:rPr>
              <a:t>To</a:t>
            </a:r>
            <a:r>
              <a:rPr sz="1050" spc="5" dirty="0">
                <a:latin typeface="Cambria"/>
                <a:cs typeface="Cambria"/>
              </a:rPr>
              <a:t> </a:t>
            </a:r>
            <a:r>
              <a:rPr sz="1050" dirty="0">
                <a:latin typeface="Cambria"/>
                <a:cs typeface="Cambria"/>
              </a:rPr>
              <a:t>keep</a:t>
            </a:r>
            <a:r>
              <a:rPr sz="1050" spc="-10" dirty="0">
                <a:latin typeface="Cambria"/>
                <a:cs typeface="Cambria"/>
              </a:rPr>
              <a:t> </a:t>
            </a:r>
            <a:r>
              <a:rPr sz="1050" spc="-5" dirty="0">
                <a:latin typeface="Cambria"/>
                <a:cs typeface="Cambria"/>
              </a:rPr>
              <a:t>the</a:t>
            </a:r>
            <a:r>
              <a:rPr sz="1050" spc="5" dirty="0">
                <a:latin typeface="Cambria"/>
                <a:cs typeface="Cambria"/>
              </a:rPr>
              <a:t> </a:t>
            </a:r>
            <a:r>
              <a:rPr sz="1050" spc="-5" dirty="0">
                <a:latin typeface="Cambria"/>
                <a:cs typeface="Cambria"/>
              </a:rPr>
              <a:t>best</a:t>
            </a:r>
            <a:r>
              <a:rPr sz="1050" dirty="0">
                <a:latin typeface="Cambria"/>
                <a:cs typeface="Cambria"/>
              </a:rPr>
              <a:t> Ecoer </a:t>
            </a:r>
            <a:r>
              <a:rPr sz="1050" spc="-5" dirty="0">
                <a:latin typeface="Cambria"/>
                <a:cs typeface="Cambria"/>
              </a:rPr>
              <a:t>Smart</a:t>
            </a:r>
            <a:r>
              <a:rPr sz="1050" dirty="0">
                <a:latin typeface="Cambria"/>
                <a:cs typeface="Cambria"/>
              </a:rPr>
              <a:t> </a:t>
            </a:r>
            <a:r>
              <a:rPr sz="1050" spc="-5" dirty="0">
                <a:latin typeface="Cambria"/>
                <a:cs typeface="Cambria"/>
              </a:rPr>
              <a:t>Inverter(ESI)</a:t>
            </a:r>
            <a:r>
              <a:rPr sz="1050" spc="10" dirty="0">
                <a:latin typeface="Cambria"/>
                <a:cs typeface="Cambria"/>
              </a:rPr>
              <a:t> </a:t>
            </a:r>
            <a:r>
              <a:rPr sz="1050" dirty="0">
                <a:latin typeface="Cambria"/>
                <a:cs typeface="Cambria"/>
              </a:rPr>
              <a:t>systems’</a:t>
            </a:r>
            <a:r>
              <a:rPr sz="1050" spc="-20" dirty="0">
                <a:latin typeface="Cambria"/>
                <a:cs typeface="Cambria"/>
              </a:rPr>
              <a:t> </a:t>
            </a:r>
            <a:r>
              <a:rPr sz="1050" spc="-5" dirty="0">
                <a:latin typeface="Cambria"/>
                <a:cs typeface="Cambria"/>
              </a:rPr>
              <a:t>performance</a:t>
            </a:r>
            <a:r>
              <a:rPr sz="1050" spc="5" dirty="0">
                <a:latin typeface="Cambria"/>
                <a:cs typeface="Cambria"/>
              </a:rPr>
              <a:t> </a:t>
            </a:r>
            <a:r>
              <a:rPr sz="1050" dirty="0">
                <a:latin typeface="Cambria"/>
                <a:cs typeface="Cambria"/>
              </a:rPr>
              <a:t>and </a:t>
            </a:r>
            <a:r>
              <a:rPr sz="1050" spc="-5" dirty="0">
                <a:latin typeface="Cambria"/>
                <a:cs typeface="Cambria"/>
              </a:rPr>
              <a:t>reliability,</a:t>
            </a:r>
            <a:r>
              <a:rPr sz="1050" dirty="0">
                <a:latin typeface="Cambria"/>
                <a:cs typeface="Cambria"/>
              </a:rPr>
              <a:t> be</a:t>
            </a:r>
            <a:r>
              <a:rPr sz="1050" spc="5" dirty="0">
                <a:latin typeface="Cambria"/>
                <a:cs typeface="Cambria"/>
              </a:rPr>
              <a:t> </a:t>
            </a:r>
            <a:r>
              <a:rPr sz="1050" dirty="0">
                <a:latin typeface="Cambria"/>
                <a:cs typeface="Cambria"/>
              </a:rPr>
              <a:t>sure </a:t>
            </a:r>
            <a:r>
              <a:rPr sz="1050" spc="-5" dirty="0">
                <a:latin typeface="Cambria"/>
                <a:cs typeface="Cambria"/>
              </a:rPr>
              <a:t>liquid</a:t>
            </a:r>
            <a:r>
              <a:rPr sz="1050" spc="5" dirty="0">
                <a:latin typeface="Cambria"/>
                <a:cs typeface="Cambria"/>
              </a:rPr>
              <a:t> </a:t>
            </a:r>
            <a:r>
              <a:rPr sz="1050" spc="-5" dirty="0">
                <a:latin typeface="Cambria"/>
                <a:cs typeface="Cambria"/>
              </a:rPr>
              <a:t>line</a:t>
            </a:r>
            <a:r>
              <a:rPr sz="1050" dirty="0">
                <a:latin typeface="Cambria"/>
                <a:cs typeface="Cambria"/>
              </a:rPr>
              <a:t> </a:t>
            </a:r>
            <a:r>
              <a:rPr sz="1050" spc="-5" dirty="0">
                <a:latin typeface="Cambria"/>
                <a:cs typeface="Cambria"/>
              </a:rPr>
              <a:t>sub- </a:t>
            </a:r>
            <a:r>
              <a:rPr sz="1050" dirty="0">
                <a:latin typeface="Cambria"/>
                <a:cs typeface="Cambria"/>
              </a:rPr>
              <a:t> </a:t>
            </a:r>
            <a:r>
              <a:rPr sz="1050" spc="-5" dirty="0">
                <a:latin typeface="Cambria"/>
                <a:cs typeface="Cambria"/>
              </a:rPr>
              <a:t>cooling(SC)</a:t>
            </a:r>
            <a:r>
              <a:rPr sz="1050" dirty="0">
                <a:latin typeface="Cambria"/>
                <a:cs typeface="Cambria"/>
              </a:rPr>
              <a:t> </a:t>
            </a:r>
            <a:r>
              <a:rPr sz="1050" spc="-5" dirty="0">
                <a:latin typeface="Cambria"/>
                <a:cs typeface="Cambria"/>
              </a:rPr>
              <a:t>and compressor suction superheat(SH)</a:t>
            </a:r>
            <a:r>
              <a:rPr sz="1050" spc="5" dirty="0">
                <a:latin typeface="Cambria"/>
                <a:cs typeface="Cambria"/>
              </a:rPr>
              <a:t> </a:t>
            </a:r>
            <a:r>
              <a:rPr sz="1050" spc="-5" dirty="0">
                <a:latin typeface="Cambria"/>
                <a:cs typeface="Cambria"/>
              </a:rPr>
              <a:t>meet</a:t>
            </a:r>
            <a:r>
              <a:rPr sz="1050" dirty="0">
                <a:latin typeface="Cambria"/>
                <a:cs typeface="Cambria"/>
              </a:rPr>
              <a:t> </a:t>
            </a:r>
            <a:r>
              <a:rPr sz="1050" spc="-5" dirty="0">
                <a:latin typeface="Cambria"/>
                <a:cs typeface="Cambria"/>
              </a:rPr>
              <a:t>our</a:t>
            </a:r>
            <a:r>
              <a:rPr sz="1050" spc="-10" dirty="0">
                <a:latin typeface="Cambria"/>
                <a:cs typeface="Cambria"/>
              </a:rPr>
              <a:t> </a:t>
            </a:r>
            <a:r>
              <a:rPr sz="1050" spc="-5" dirty="0">
                <a:latin typeface="Cambria"/>
                <a:cs typeface="Cambria"/>
              </a:rPr>
              <a:t>requirements.</a:t>
            </a:r>
            <a:endParaRPr sz="1050">
              <a:latin typeface="Cambria"/>
              <a:cs typeface="Cambria"/>
            </a:endParaRPr>
          </a:p>
        </p:txBody>
      </p:sp>
      <p:sp>
        <p:nvSpPr>
          <p:cNvPr id="3" name="object 3"/>
          <p:cNvSpPr txBox="1"/>
          <p:nvPr/>
        </p:nvSpPr>
        <p:spPr>
          <a:xfrm>
            <a:off x="5727194" y="1634745"/>
            <a:ext cx="1623695" cy="508473"/>
          </a:xfrm>
          <a:prstGeom prst="rect">
            <a:avLst/>
          </a:prstGeom>
        </p:spPr>
        <p:txBody>
          <a:bodyPr vert="horz" wrap="square" lIns="0" tIns="20955" rIns="0" bIns="0" rtlCol="0">
            <a:spAutoFit/>
          </a:bodyPr>
          <a:lstStyle/>
          <a:p>
            <a:pPr marL="390515" marR="5080" indent="-378451">
              <a:lnSpc>
                <a:spcPts val="1910"/>
              </a:lnSpc>
              <a:spcBef>
                <a:spcPts val="165"/>
              </a:spcBef>
            </a:pPr>
            <a:r>
              <a:rPr sz="1600" b="1" spc="-5" dirty="0">
                <a:latin typeface="Times New Roman"/>
                <a:cs typeface="Times New Roman"/>
              </a:rPr>
              <a:t>Target</a:t>
            </a:r>
            <a:r>
              <a:rPr sz="1600" b="1" spc="-30" dirty="0">
                <a:latin typeface="Times New Roman"/>
                <a:cs typeface="Times New Roman"/>
              </a:rPr>
              <a:t> </a:t>
            </a:r>
            <a:r>
              <a:rPr sz="1600" b="1" spc="-10" dirty="0">
                <a:latin typeface="Times New Roman"/>
                <a:cs typeface="Times New Roman"/>
              </a:rPr>
              <a:t>SC</a:t>
            </a:r>
            <a:r>
              <a:rPr sz="1600" b="1" spc="-20" dirty="0">
                <a:latin typeface="Times New Roman"/>
                <a:cs typeface="Times New Roman"/>
              </a:rPr>
              <a:t> </a:t>
            </a:r>
            <a:r>
              <a:rPr sz="1600" b="1" spc="-5" dirty="0">
                <a:latin typeface="Times New Roman"/>
                <a:cs typeface="Times New Roman"/>
              </a:rPr>
              <a:t>and</a:t>
            </a:r>
            <a:r>
              <a:rPr sz="1600" b="1" spc="-10" dirty="0">
                <a:latin typeface="Times New Roman"/>
                <a:cs typeface="Times New Roman"/>
              </a:rPr>
              <a:t> </a:t>
            </a:r>
            <a:r>
              <a:rPr sz="1600" b="1" dirty="0">
                <a:latin typeface="Times New Roman"/>
                <a:cs typeface="Times New Roman"/>
              </a:rPr>
              <a:t>SH </a:t>
            </a:r>
            <a:r>
              <a:rPr sz="1600" b="1" spc="-385" dirty="0">
                <a:latin typeface="Times New Roman"/>
                <a:cs typeface="Times New Roman"/>
              </a:rPr>
              <a:t> </a:t>
            </a:r>
            <a:r>
              <a:rPr sz="1600" b="1" spc="-5" dirty="0">
                <a:latin typeface="Times New Roman"/>
                <a:cs typeface="Times New Roman"/>
              </a:rPr>
              <a:t>in</a:t>
            </a:r>
            <a:r>
              <a:rPr sz="1600" b="1" spc="-15" dirty="0">
                <a:latin typeface="Times New Roman"/>
                <a:cs typeface="Times New Roman"/>
              </a:rPr>
              <a:t> </a:t>
            </a:r>
            <a:r>
              <a:rPr sz="1600" b="1" spc="-5" dirty="0">
                <a:latin typeface="Times New Roman"/>
                <a:cs typeface="Times New Roman"/>
              </a:rPr>
              <a:t>cooling</a:t>
            </a:r>
            <a:endParaRPr sz="1600">
              <a:latin typeface="Times New Roman"/>
              <a:cs typeface="Times New Roman"/>
            </a:endParaRPr>
          </a:p>
        </p:txBody>
      </p:sp>
      <p:sp>
        <p:nvSpPr>
          <p:cNvPr id="4" name="object 4"/>
          <p:cNvSpPr txBox="1"/>
          <p:nvPr/>
        </p:nvSpPr>
        <p:spPr>
          <a:xfrm>
            <a:off x="3393947" y="2631440"/>
            <a:ext cx="6330950" cy="2365391"/>
          </a:xfrm>
          <a:prstGeom prst="rect">
            <a:avLst/>
          </a:prstGeom>
        </p:spPr>
        <p:txBody>
          <a:bodyPr vert="horz" wrap="square" lIns="0" tIns="13335" rIns="0" bIns="0" rtlCol="0">
            <a:spAutoFit/>
          </a:bodyPr>
          <a:lstStyle/>
          <a:p>
            <a:pPr marL="184781" indent="-172716">
              <a:spcBef>
                <a:spcPts val="105"/>
              </a:spcBef>
              <a:buFont typeface="Arial"/>
              <a:buChar char="•"/>
              <a:tabLst>
                <a:tab pos="185415" algn="l"/>
              </a:tabLst>
            </a:pPr>
            <a:r>
              <a:rPr sz="1050" dirty="0">
                <a:latin typeface="Cambria"/>
                <a:cs typeface="Cambria"/>
              </a:rPr>
              <a:t>If</a:t>
            </a:r>
            <a:r>
              <a:rPr sz="1050" spc="30" dirty="0">
                <a:latin typeface="Cambria"/>
                <a:cs typeface="Cambria"/>
              </a:rPr>
              <a:t> </a:t>
            </a:r>
            <a:r>
              <a:rPr sz="1050" spc="-5" dirty="0">
                <a:latin typeface="Cambria"/>
                <a:cs typeface="Cambria"/>
              </a:rPr>
              <a:t>the</a:t>
            </a:r>
            <a:r>
              <a:rPr sz="1050" spc="40" dirty="0">
                <a:latin typeface="Cambria"/>
                <a:cs typeface="Cambria"/>
              </a:rPr>
              <a:t> </a:t>
            </a:r>
            <a:r>
              <a:rPr sz="1050" dirty="0">
                <a:latin typeface="Cambria"/>
                <a:cs typeface="Cambria"/>
              </a:rPr>
              <a:t>LED</a:t>
            </a:r>
            <a:r>
              <a:rPr sz="1050" spc="20" dirty="0">
                <a:latin typeface="Cambria"/>
                <a:cs typeface="Cambria"/>
              </a:rPr>
              <a:t> </a:t>
            </a:r>
            <a:r>
              <a:rPr sz="1050" spc="-5" dirty="0">
                <a:latin typeface="Cambria"/>
                <a:cs typeface="Cambria"/>
              </a:rPr>
              <a:t>displays</a:t>
            </a:r>
            <a:r>
              <a:rPr sz="1050" spc="25" dirty="0">
                <a:latin typeface="Cambria"/>
                <a:cs typeface="Cambria"/>
              </a:rPr>
              <a:t> </a:t>
            </a:r>
            <a:r>
              <a:rPr sz="1050" spc="-5" dirty="0">
                <a:latin typeface="Cambria"/>
                <a:cs typeface="Cambria"/>
              </a:rPr>
              <a:t>“--”</a:t>
            </a:r>
            <a:r>
              <a:rPr sz="1050" spc="40" dirty="0">
                <a:latin typeface="Cambria"/>
                <a:cs typeface="Cambria"/>
              </a:rPr>
              <a:t> </a:t>
            </a:r>
            <a:r>
              <a:rPr sz="1050" spc="-5" dirty="0">
                <a:latin typeface="Cambria"/>
                <a:cs typeface="Cambria"/>
              </a:rPr>
              <a:t>in</a:t>
            </a:r>
            <a:r>
              <a:rPr sz="1050" spc="25" dirty="0">
                <a:latin typeface="Cambria"/>
                <a:cs typeface="Cambria"/>
              </a:rPr>
              <a:t> </a:t>
            </a:r>
            <a:r>
              <a:rPr sz="1050" spc="-5" dirty="0">
                <a:latin typeface="Cambria"/>
                <a:cs typeface="Cambria"/>
              </a:rPr>
              <a:t>AUTO</a:t>
            </a:r>
            <a:r>
              <a:rPr sz="1050" spc="35" dirty="0">
                <a:latin typeface="Cambria"/>
                <a:cs typeface="Cambria"/>
              </a:rPr>
              <a:t> </a:t>
            </a:r>
            <a:r>
              <a:rPr sz="1050" spc="-5" dirty="0">
                <a:latin typeface="Cambria"/>
                <a:cs typeface="Cambria"/>
              </a:rPr>
              <a:t>charge</a:t>
            </a:r>
            <a:r>
              <a:rPr sz="1050" spc="40" dirty="0">
                <a:latin typeface="Cambria"/>
                <a:cs typeface="Cambria"/>
              </a:rPr>
              <a:t> </a:t>
            </a:r>
            <a:r>
              <a:rPr sz="1050" spc="-5" dirty="0">
                <a:latin typeface="Cambria"/>
                <a:cs typeface="Cambria"/>
              </a:rPr>
              <a:t>mode</a:t>
            </a:r>
            <a:r>
              <a:rPr sz="1050" spc="35" dirty="0">
                <a:latin typeface="Cambria"/>
                <a:cs typeface="Cambria"/>
              </a:rPr>
              <a:t> </a:t>
            </a:r>
            <a:r>
              <a:rPr sz="1050" spc="-5" dirty="0">
                <a:latin typeface="Cambria"/>
                <a:cs typeface="Cambria"/>
              </a:rPr>
              <a:t>for</a:t>
            </a:r>
            <a:r>
              <a:rPr sz="1050" spc="35" dirty="0">
                <a:latin typeface="Cambria"/>
                <a:cs typeface="Cambria"/>
              </a:rPr>
              <a:t> </a:t>
            </a:r>
            <a:r>
              <a:rPr sz="1050" spc="-5" dirty="0">
                <a:latin typeface="Cambria"/>
                <a:cs typeface="Cambria"/>
              </a:rPr>
              <a:t>more</a:t>
            </a:r>
            <a:r>
              <a:rPr sz="1050" spc="25" dirty="0">
                <a:latin typeface="Cambria"/>
                <a:cs typeface="Cambria"/>
              </a:rPr>
              <a:t> </a:t>
            </a:r>
            <a:r>
              <a:rPr sz="1050" dirty="0">
                <a:latin typeface="Cambria"/>
                <a:cs typeface="Cambria"/>
              </a:rPr>
              <a:t>than</a:t>
            </a:r>
            <a:r>
              <a:rPr sz="1050" spc="30" dirty="0">
                <a:latin typeface="Cambria"/>
                <a:cs typeface="Cambria"/>
              </a:rPr>
              <a:t> </a:t>
            </a:r>
            <a:r>
              <a:rPr sz="1050" dirty="0">
                <a:latin typeface="Cambria"/>
                <a:cs typeface="Cambria"/>
              </a:rPr>
              <a:t>20</a:t>
            </a:r>
            <a:r>
              <a:rPr sz="1050" spc="40" dirty="0">
                <a:latin typeface="Cambria"/>
                <a:cs typeface="Cambria"/>
              </a:rPr>
              <a:t> </a:t>
            </a:r>
            <a:r>
              <a:rPr sz="1050" spc="-5" dirty="0">
                <a:latin typeface="Cambria"/>
                <a:cs typeface="Cambria"/>
              </a:rPr>
              <a:t>minutes,</a:t>
            </a:r>
            <a:r>
              <a:rPr sz="1050" spc="40" dirty="0">
                <a:latin typeface="Cambria"/>
                <a:cs typeface="Cambria"/>
              </a:rPr>
              <a:t> </a:t>
            </a:r>
            <a:r>
              <a:rPr sz="1050" dirty="0">
                <a:latin typeface="Cambria"/>
                <a:cs typeface="Cambria"/>
              </a:rPr>
              <a:t>stop</a:t>
            </a:r>
            <a:r>
              <a:rPr sz="1050" spc="25" dirty="0">
                <a:latin typeface="Cambria"/>
                <a:cs typeface="Cambria"/>
              </a:rPr>
              <a:t> </a:t>
            </a:r>
            <a:r>
              <a:rPr sz="1050" spc="-5" dirty="0">
                <a:latin typeface="Cambria"/>
                <a:cs typeface="Cambria"/>
              </a:rPr>
              <a:t>charging</a:t>
            </a:r>
            <a:r>
              <a:rPr sz="1050" spc="35" dirty="0">
                <a:latin typeface="Cambria"/>
                <a:cs typeface="Cambria"/>
              </a:rPr>
              <a:t> </a:t>
            </a:r>
            <a:r>
              <a:rPr sz="1050" dirty="0">
                <a:latin typeface="Cambria"/>
                <a:cs typeface="Cambria"/>
              </a:rPr>
              <a:t>and</a:t>
            </a:r>
            <a:r>
              <a:rPr sz="1050" spc="25" dirty="0">
                <a:latin typeface="Cambria"/>
                <a:cs typeface="Cambria"/>
              </a:rPr>
              <a:t> </a:t>
            </a:r>
            <a:r>
              <a:rPr sz="1050" dirty="0">
                <a:latin typeface="Cambria"/>
                <a:cs typeface="Cambria"/>
              </a:rPr>
              <a:t>use</a:t>
            </a:r>
            <a:r>
              <a:rPr sz="1050" spc="30" dirty="0">
                <a:latin typeface="Cambria"/>
                <a:cs typeface="Cambria"/>
              </a:rPr>
              <a:t> </a:t>
            </a:r>
            <a:r>
              <a:rPr sz="1050" dirty="0">
                <a:latin typeface="Cambria"/>
                <a:cs typeface="Cambria"/>
              </a:rPr>
              <a:t>a</a:t>
            </a:r>
            <a:r>
              <a:rPr sz="1050" spc="35" dirty="0">
                <a:latin typeface="Cambria"/>
                <a:cs typeface="Cambria"/>
              </a:rPr>
              <a:t> </a:t>
            </a:r>
            <a:r>
              <a:rPr sz="1050" spc="-5" dirty="0">
                <a:latin typeface="Cambria"/>
                <a:cs typeface="Cambria"/>
              </a:rPr>
              <a:t>wrench</a:t>
            </a:r>
            <a:r>
              <a:rPr sz="1050" spc="45" dirty="0">
                <a:latin typeface="Cambria"/>
                <a:cs typeface="Cambria"/>
              </a:rPr>
              <a:t> </a:t>
            </a:r>
            <a:r>
              <a:rPr sz="1050" spc="-10" dirty="0">
                <a:latin typeface="Cambria"/>
                <a:cs typeface="Cambria"/>
              </a:rPr>
              <a:t>to</a:t>
            </a:r>
            <a:endParaRPr sz="1050">
              <a:latin typeface="Cambria"/>
              <a:cs typeface="Cambria"/>
            </a:endParaRPr>
          </a:p>
          <a:p>
            <a:pPr marL="185415">
              <a:spcBef>
                <a:spcPts val="50"/>
              </a:spcBef>
            </a:pPr>
            <a:r>
              <a:rPr sz="1050" b="1" spc="-5" dirty="0">
                <a:latin typeface="Cambria"/>
                <a:cs typeface="Cambria"/>
              </a:rPr>
              <a:t>clockwise</a:t>
            </a:r>
            <a:r>
              <a:rPr sz="1050" b="1" spc="-15" dirty="0">
                <a:latin typeface="Cambria"/>
                <a:cs typeface="Cambria"/>
              </a:rPr>
              <a:t> </a:t>
            </a:r>
            <a:r>
              <a:rPr sz="1050" spc="-5" dirty="0">
                <a:latin typeface="Cambria"/>
                <a:cs typeface="Cambria"/>
              </a:rPr>
              <a:t>the </a:t>
            </a:r>
            <a:r>
              <a:rPr sz="1050" dirty="0">
                <a:latin typeface="Cambria"/>
                <a:cs typeface="Cambria"/>
              </a:rPr>
              <a:t>TXV</a:t>
            </a:r>
            <a:r>
              <a:rPr sz="1050" spc="-5" dirty="0">
                <a:latin typeface="Cambria"/>
                <a:cs typeface="Cambria"/>
              </a:rPr>
              <a:t> </a:t>
            </a:r>
            <a:r>
              <a:rPr sz="1050" dirty="0">
                <a:latin typeface="Cambria"/>
                <a:cs typeface="Cambria"/>
              </a:rPr>
              <a:t>to</a:t>
            </a:r>
            <a:r>
              <a:rPr sz="1050" spc="5" dirty="0">
                <a:latin typeface="Cambria"/>
                <a:cs typeface="Cambria"/>
              </a:rPr>
              <a:t> </a:t>
            </a:r>
            <a:r>
              <a:rPr sz="1050" spc="-5" dirty="0">
                <a:latin typeface="Cambria"/>
                <a:cs typeface="Cambria"/>
              </a:rPr>
              <a:t>ensure </a:t>
            </a:r>
            <a:r>
              <a:rPr sz="1050" dirty="0">
                <a:latin typeface="Cambria"/>
                <a:cs typeface="Cambria"/>
              </a:rPr>
              <a:t>SH</a:t>
            </a:r>
            <a:r>
              <a:rPr sz="1050" spc="-10" dirty="0">
                <a:latin typeface="Cambria"/>
                <a:cs typeface="Cambria"/>
              </a:rPr>
              <a:t> </a:t>
            </a:r>
            <a:r>
              <a:rPr sz="1050" spc="-5" dirty="0">
                <a:latin typeface="Cambria"/>
                <a:cs typeface="Cambria"/>
              </a:rPr>
              <a:t>is </a:t>
            </a:r>
            <a:r>
              <a:rPr sz="1050" dirty="0">
                <a:latin typeface="Cambria"/>
                <a:cs typeface="Cambria"/>
              </a:rPr>
              <a:t>no</a:t>
            </a:r>
            <a:r>
              <a:rPr sz="1050" spc="5" dirty="0">
                <a:latin typeface="Cambria"/>
                <a:cs typeface="Cambria"/>
              </a:rPr>
              <a:t> </a:t>
            </a:r>
            <a:r>
              <a:rPr sz="1050" spc="-5" dirty="0">
                <a:latin typeface="Cambria"/>
                <a:cs typeface="Cambria"/>
              </a:rPr>
              <a:t>less </a:t>
            </a:r>
            <a:r>
              <a:rPr sz="1050" dirty="0">
                <a:latin typeface="Cambria"/>
                <a:cs typeface="Cambria"/>
              </a:rPr>
              <a:t>than</a:t>
            </a:r>
            <a:r>
              <a:rPr sz="1050" spc="-5" dirty="0">
                <a:latin typeface="Cambria"/>
                <a:cs typeface="Cambria"/>
              </a:rPr>
              <a:t> </a:t>
            </a:r>
            <a:r>
              <a:rPr sz="1050" spc="-15" dirty="0">
                <a:latin typeface="Cambria"/>
                <a:cs typeface="Cambria"/>
              </a:rPr>
              <a:t>7</a:t>
            </a:r>
            <a:r>
              <a:rPr sz="1050" dirty="0">
                <a:latin typeface="MS PGothic"/>
                <a:cs typeface="MS PGothic"/>
              </a:rPr>
              <a:t>゜</a:t>
            </a:r>
            <a:r>
              <a:rPr sz="1050" spc="-5" dirty="0">
                <a:latin typeface="Cambria"/>
                <a:cs typeface="Cambria"/>
              </a:rPr>
              <a:t>F.</a:t>
            </a:r>
            <a:endParaRPr sz="1050">
              <a:latin typeface="Cambria"/>
              <a:cs typeface="Cambria"/>
            </a:endParaRPr>
          </a:p>
          <a:p>
            <a:pPr>
              <a:lnSpc>
                <a:spcPct val="100000"/>
              </a:lnSpc>
            </a:pPr>
            <a:endParaRPr sz="1050">
              <a:latin typeface="Cambria"/>
              <a:cs typeface="Cambria"/>
            </a:endParaRPr>
          </a:p>
          <a:p>
            <a:pPr marL="184781" marR="224785" indent="-172716">
              <a:spcBef>
                <a:spcPts val="5"/>
              </a:spcBef>
              <a:buFont typeface="Arial"/>
              <a:buChar char="•"/>
              <a:tabLst>
                <a:tab pos="185415" algn="l"/>
              </a:tabLst>
            </a:pPr>
            <a:r>
              <a:rPr sz="1050" spc="5" dirty="0">
                <a:latin typeface="Cambria"/>
                <a:cs typeface="Cambria"/>
              </a:rPr>
              <a:t>In </a:t>
            </a:r>
            <a:r>
              <a:rPr sz="1050" spc="-5" dirty="0">
                <a:latin typeface="Cambria"/>
                <a:cs typeface="Cambria"/>
              </a:rPr>
              <a:t>case</a:t>
            </a:r>
            <a:r>
              <a:rPr sz="1050" spc="5" dirty="0">
                <a:latin typeface="Cambria"/>
                <a:cs typeface="Cambria"/>
              </a:rPr>
              <a:t> </a:t>
            </a:r>
            <a:r>
              <a:rPr sz="1050" dirty="0">
                <a:latin typeface="Cambria"/>
                <a:cs typeface="Cambria"/>
              </a:rPr>
              <a:t>that</a:t>
            </a:r>
            <a:r>
              <a:rPr sz="1050" spc="-5" dirty="0">
                <a:latin typeface="Cambria"/>
                <a:cs typeface="Cambria"/>
              </a:rPr>
              <a:t> the</a:t>
            </a:r>
            <a:r>
              <a:rPr sz="1050" spc="5" dirty="0">
                <a:latin typeface="Cambria"/>
                <a:cs typeface="Cambria"/>
              </a:rPr>
              <a:t> </a:t>
            </a:r>
            <a:r>
              <a:rPr sz="1050" spc="-5" dirty="0">
                <a:latin typeface="Cambria"/>
                <a:cs typeface="Cambria"/>
              </a:rPr>
              <a:t>cooling</a:t>
            </a:r>
            <a:r>
              <a:rPr sz="1050" dirty="0">
                <a:latin typeface="Cambria"/>
                <a:cs typeface="Cambria"/>
              </a:rPr>
              <a:t> </a:t>
            </a:r>
            <a:r>
              <a:rPr sz="1050" spc="-5" dirty="0">
                <a:latin typeface="Cambria"/>
                <a:cs typeface="Cambria"/>
              </a:rPr>
              <a:t>performance</a:t>
            </a:r>
            <a:r>
              <a:rPr sz="1050" spc="5" dirty="0">
                <a:latin typeface="Cambria"/>
                <a:cs typeface="Cambria"/>
              </a:rPr>
              <a:t> </a:t>
            </a:r>
            <a:r>
              <a:rPr sz="1050" spc="-5" dirty="0">
                <a:latin typeface="Cambria"/>
                <a:cs typeface="Cambria"/>
              </a:rPr>
              <a:t>is</a:t>
            </a:r>
            <a:r>
              <a:rPr sz="1050" spc="5" dirty="0">
                <a:latin typeface="Cambria"/>
                <a:cs typeface="Cambria"/>
              </a:rPr>
              <a:t> </a:t>
            </a:r>
            <a:r>
              <a:rPr sz="1050" spc="-5" dirty="0">
                <a:latin typeface="Cambria"/>
                <a:cs typeface="Cambria"/>
              </a:rPr>
              <a:t>abnormal due</a:t>
            </a:r>
            <a:r>
              <a:rPr sz="1050" spc="5" dirty="0">
                <a:latin typeface="Cambria"/>
                <a:cs typeface="Cambria"/>
              </a:rPr>
              <a:t> </a:t>
            </a:r>
            <a:r>
              <a:rPr sz="1050" dirty="0">
                <a:latin typeface="Cambria"/>
                <a:cs typeface="Cambria"/>
              </a:rPr>
              <a:t>to</a:t>
            </a:r>
            <a:r>
              <a:rPr sz="1050" spc="10" dirty="0">
                <a:latin typeface="Cambria"/>
                <a:cs typeface="Cambria"/>
              </a:rPr>
              <a:t> </a:t>
            </a:r>
            <a:r>
              <a:rPr sz="1050" spc="-5" dirty="0">
                <a:latin typeface="Cambria"/>
                <a:cs typeface="Cambria"/>
              </a:rPr>
              <a:t>improper</a:t>
            </a:r>
            <a:r>
              <a:rPr sz="1050" dirty="0">
                <a:latin typeface="Cambria"/>
                <a:cs typeface="Cambria"/>
              </a:rPr>
              <a:t> </a:t>
            </a:r>
            <a:r>
              <a:rPr sz="1050" spc="-5" dirty="0">
                <a:latin typeface="Cambria"/>
                <a:cs typeface="Cambria"/>
              </a:rPr>
              <a:t>superheat</a:t>
            </a:r>
            <a:r>
              <a:rPr sz="1050" spc="5" dirty="0">
                <a:latin typeface="Cambria"/>
                <a:cs typeface="Cambria"/>
              </a:rPr>
              <a:t> </a:t>
            </a:r>
            <a:r>
              <a:rPr sz="1050" spc="-5" dirty="0">
                <a:latin typeface="Cambria"/>
                <a:cs typeface="Cambria"/>
              </a:rPr>
              <a:t>(i.e.</a:t>
            </a:r>
            <a:r>
              <a:rPr sz="1050" spc="-10" dirty="0">
                <a:latin typeface="Cambria"/>
                <a:cs typeface="Cambria"/>
              </a:rPr>
              <a:t> </a:t>
            </a:r>
            <a:r>
              <a:rPr sz="1050" dirty="0">
                <a:latin typeface="Cambria"/>
                <a:cs typeface="Cambria"/>
              </a:rPr>
              <a:t>SH &gt;20</a:t>
            </a:r>
            <a:r>
              <a:rPr sz="1050" spc="10" dirty="0">
                <a:latin typeface="Cambria"/>
                <a:cs typeface="Cambria"/>
              </a:rPr>
              <a:t> </a:t>
            </a:r>
            <a:r>
              <a:rPr sz="1050" dirty="0">
                <a:latin typeface="MS PGothic"/>
                <a:cs typeface="MS PGothic"/>
              </a:rPr>
              <a:t>゜</a:t>
            </a:r>
            <a:r>
              <a:rPr sz="1050" spc="10" dirty="0">
                <a:latin typeface="MS PGothic"/>
                <a:cs typeface="MS PGothic"/>
              </a:rPr>
              <a:t> </a:t>
            </a:r>
            <a:r>
              <a:rPr sz="1050" spc="-5" dirty="0">
                <a:latin typeface="Cambria"/>
                <a:cs typeface="Cambria"/>
              </a:rPr>
              <a:t>F).</a:t>
            </a:r>
            <a:r>
              <a:rPr sz="1050" spc="5" dirty="0">
                <a:latin typeface="Cambria"/>
                <a:cs typeface="Cambria"/>
              </a:rPr>
              <a:t> </a:t>
            </a:r>
            <a:r>
              <a:rPr sz="1050" spc="-5" dirty="0">
                <a:latin typeface="Cambria"/>
                <a:cs typeface="Cambria"/>
              </a:rPr>
              <a:t>Adjust</a:t>
            </a:r>
            <a:r>
              <a:rPr sz="1050" spc="5" dirty="0">
                <a:latin typeface="Cambria"/>
                <a:cs typeface="Cambria"/>
              </a:rPr>
              <a:t> </a:t>
            </a:r>
            <a:r>
              <a:rPr sz="1050" spc="-5" dirty="0">
                <a:latin typeface="Cambria"/>
                <a:cs typeface="Cambria"/>
              </a:rPr>
              <a:t>the </a:t>
            </a:r>
            <a:r>
              <a:rPr sz="1050" spc="-215" dirty="0">
                <a:latin typeface="Cambria"/>
                <a:cs typeface="Cambria"/>
              </a:rPr>
              <a:t> </a:t>
            </a:r>
            <a:r>
              <a:rPr sz="1050" spc="-5" dirty="0">
                <a:latin typeface="Cambria"/>
                <a:cs typeface="Cambria"/>
              </a:rPr>
              <a:t>system</a:t>
            </a:r>
            <a:r>
              <a:rPr sz="1050" spc="-15" dirty="0">
                <a:latin typeface="Cambria"/>
                <a:cs typeface="Cambria"/>
              </a:rPr>
              <a:t> </a:t>
            </a:r>
            <a:r>
              <a:rPr sz="1050" spc="-5" dirty="0">
                <a:latin typeface="Cambria"/>
                <a:cs typeface="Cambria"/>
              </a:rPr>
              <a:t>according</a:t>
            </a:r>
            <a:r>
              <a:rPr sz="1050" spc="-75" dirty="0">
                <a:latin typeface="Cambria"/>
                <a:cs typeface="Cambria"/>
              </a:rPr>
              <a:t> </a:t>
            </a:r>
            <a:r>
              <a:rPr sz="1050" dirty="0">
                <a:latin typeface="Cambria"/>
                <a:cs typeface="Cambria"/>
              </a:rPr>
              <a:t>to</a:t>
            </a:r>
            <a:endParaRPr sz="1050">
              <a:latin typeface="Cambria"/>
              <a:cs typeface="Cambria"/>
            </a:endParaRPr>
          </a:p>
          <a:p>
            <a:pPr>
              <a:spcBef>
                <a:spcPts val="10"/>
              </a:spcBef>
              <a:buFont typeface="Arial"/>
              <a:buChar char="•"/>
            </a:pPr>
            <a:endParaRPr sz="1050">
              <a:latin typeface="Cambria"/>
              <a:cs typeface="Cambria"/>
            </a:endParaRPr>
          </a:p>
          <a:p>
            <a:pPr marL="530847" marR="5080" lvl="1" indent="-343526" algn="just">
              <a:lnSpc>
                <a:spcPct val="99500"/>
              </a:lnSpc>
              <a:buAutoNum type="arabicPeriod"/>
              <a:tabLst>
                <a:tab pos="531482" algn="l"/>
              </a:tabLst>
            </a:pPr>
            <a:r>
              <a:rPr sz="1050" spc="-5" dirty="0">
                <a:latin typeface="Cambria"/>
                <a:cs typeface="Cambria"/>
              </a:rPr>
              <a:t>Activate AUTO charge mode </a:t>
            </a:r>
            <a:r>
              <a:rPr sz="1050" dirty="0">
                <a:latin typeface="Cambria"/>
                <a:cs typeface="Cambria"/>
              </a:rPr>
              <a:t>from </a:t>
            </a:r>
            <a:r>
              <a:rPr sz="1050" spc="-5" dirty="0">
                <a:latin typeface="Cambria"/>
                <a:cs typeface="Cambria"/>
              </a:rPr>
              <a:t>outdoor condensing unit to fix compressor frequency(RPS) </a:t>
            </a:r>
            <a:r>
              <a:rPr sz="1050" dirty="0">
                <a:latin typeface="Cambria"/>
                <a:cs typeface="Cambria"/>
              </a:rPr>
              <a:t>by </a:t>
            </a:r>
            <a:r>
              <a:rPr sz="1050" spc="-5" dirty="0">
                <a:latin typeface="Cambria"/>
                <a:cs typeface="Cambria"/>
              </a:rPr>
              <a:t>press </a:t>
            </a:r>
            <a:r>
              <a:rPr sz="1050" dirty="0">
                <a:latin typeface="Cambria"/>
                <a:cs typeface="Cambria"/>
              </a:rPr>
              <a:t> BS4</a:t>
            </a:r>
            <a:r>
              <a:rPr sz="1050" spc="-20" dirty="0">
                <a:latin typeface="Cambria"/>
                <a:cs typeface="Cambria"/>
              </a:rPr>
              <a:t> </a:t>
            </a:r>
            <a:r>
              <a:rPr sz="1050" spc="-5" dirty="0">
                <a:latin typeface="Cambria"/>
                <a:cs typeface="Cambria"/>
              </a:rPr>
              <a:t>for</a:t>
            </a:r>
            <a:r>
              <a:rPr sz="1050" spc="-25" dirty="0">
                <a:latin typeface="Cambria"/>
                <a:cs typeface="Cambria"/>
              </a:rPr>
              <a:t> </a:t>
            </a:r>
            <a:r>
              <a:rPr sz="1050" dirty="0">
                <a:latin typeface="Cambria"/>
                <a:cs typeface="Cambria"/>
              </a:rPr>
              <a:t>5</a:t>
            </a:r>
            <a:r>
              <a:rPr sz="1050" spc="-15" dirty="0">
                <a:latin typeface="Cambria"/>
                <a:cs typeface="Cambria"/>
              </a:rPr>
              <a:t> </a:t>
            </a:r>
            <a:r>
              <a:rPr sz="1050" spc="-5" dirty="0">
                <a:latin typeface="Cambria"/>
                <a:cs typeface="Cambria"/>
              </a:rPr>
              <a:t>seconds</a:t>
            </a:r>
            <a:r>
              <a:rPr sz="1050" spc="-20" dirty="0">
                <a:latin typeface="Cambria"/>
                <a:cs typeface="Cambria"/>
              </a:rPr>
              <a:t> </a:t>
            </a:r>
            <a:r>
              <a:rPr sz="1050" dirty="0">
                <a:latin typeface="Cambria"/>
                <a:cs typeface="Cambria"/>
              </a:rPr>
              <a:t>on</a:t>
            </a:r>
            <a:r>
              <a:rPr sz="1050" spc="-40" dirty="0">
                <a:latin typeface="Cambria"/>
                <a:cs typeface="Cambria"/>
              </a:rPr>
              <a:t> </a:t>
            </a:r>
            <a:r>
              <a:rPr sz="1050" dirty="0">
                <a:latin typeface="Cambria"/>
                <a:cs typeface="Cambria"/>
              </a:rPr>
              <a:t>PCB.</a:t>
            </a:r>
            <a:r>
              <a:rPr sz="1050" spc="-35" dirty="0">
                <a:latin typeface="Cambria"/>
                <a:cs typeface="Cambria"/>
              </a:rPr>
              <a:t> </a:t>
            </a:r>
            <a:r>
              <a:rPr sz="1050" dirty="0">
                <a:latin typeface="Cambria"/>
                <a:cs typeface="Cambria"/>
              </a:rPr>
              <a:t>Run</a:t>
            </a:r>
            <a:r>
              <a:rPr sz="1050" spc="-40" dirty="0">
                <a:latin typeface="Cambria"/>
                <a:cs typeface="Cambria"/>
              </a:rPr>
              <a:t> </a:t>
            </a:r>
            <a:r>
              <a:rPr sz="1050" dirty="0">
                <a:latin typeface="Cambria"/>
                <a:cs typeface="Cambria"/>
              </a:rPr>
              <a:t>the</a:t>
            </a:r>
            <a:r>
              <a:rPr sz="1050" spc="-20" dirty="0">
                <a:latin typeface="Cambria"/>
                <a:cs typeface="Cambria"/>
              </a:rPr>
              <a:t> </a:t>
            </a:r>
            <a:r>
              <a:rPr sz="1050" spc="-5" dirty="0">
                <a:latin typeface="Cambria"/>
                <a:cs typeface="Cambria"/>
              </a:rPr>
              <a:t>system</a:t>
            </a:r>
            <a:r>
              <a:rPr sz="1050" spc="-35" dirty="0">
                <a:latin typeface="Cambria"/>
                <a:cs typeface="Cambria"/>
              </a:rPr>
              <a:t> </a:t>
            </a:r>
            <a:r>
              <a:rPr sz="1050" spc="-5" dirty="0">
                <a:latin typeface="Cambria"/>
                <a:cs typeface="Cambria"/>
              </a:rPr>
              <a:t>for</a:t>
            </a:r>
            <a:r>
              <a:rPr sz="1050" spc="-30" dirty="0">
                <a:latin typeface="Cambria"/>
                <a:cs typeface="Cambria"/>
              </a:rPr>
              <a:t> </a:t>
            </a:r>
            <a:r>
              <a:rPr sz="1050" spc="-5" dirty="0">
                <a:latin typeface="Cambria"/>
                <a:cs typeface="Cambria"/>
              </a:rPr>
              <a:t>15~20</a:t>
            </a:r>
            <a:r>
              <a:rPr sz="1050" spc="-30" dirty="0">
                <a:latin typeface="Cambria"/>
                <a:cs typeface="Cambria"/>
              </a:rPr>
              <a:t> </a:t>
            </a:r>
            <a:r>
              <a:rPr sz="1050" spc="-5" dirty="0">
                <a:latin typeface="Cambria"/>
                <a:cs typeface="Cambria"/>
              </a:rPr>
              <a:t>minutes</a:t>
            </a:r>
            <a:r>
              <a:rPr sz="1050" spc="-20" dirty="0">
                <a:latin typeface="Cambria"/>
                <a:cs typeface="Cambria"/>
              </a:rPr>
              <a:t> </a:t>
            </a:r>
            <a:r>
              <a:rPr sz="1050" spc="-5" dirty="0">
                <a:latin typeface="Cambria"/>
                <a:cs typeface="Cambria"/>
              </a:rPr>
              <a:t>and</a:t>
            </a:r>
            <a:r>
              <a:rPr sz="1050" spc="-20" dirty="0">
                <a:latin typeface="Cambria"/>
                <a:cs typeface="Cambria"/>
              </a:rPr>
              <a:t> </a:t>
            </a:r>
            <a:r>
              <a:rPr sz="1050" spc="-5" dirty="0">
                <a:latin typeface="Cambria"/>
                <a:cs typeface="Cambria"/>
              </a:rPr>
              <a:t>check</a:t>
            </a:r>
            <a:r>
              <a:rPr sz="1050" spc="-25" dirty="0">
                <a:latin typeface="Cambria"/>
                <a:cs typeface="Cambria"/>
              </a:rPr>
              <a:t> </a:t>
            </a:r>
            <a:r>
              <a:rPr sz="1050" spc="-5" dirty="0">
                <a:latin typeface="Cambria"/>
                <a:cs typeface="Cambria"/>
              </a:rPr>
              <a:t>refrigerant</a:t>
            </a:r>
            <a:r>
              <a:rPr sz="1050" spc="-15" dirty="0">
                <a:latin typeface="Cambria"/>
                <a:cs typeface="Cambria"/>
              </a:rPr>
              <a:t> </a:t>
            </a:r>
            <a:r>
              <a:rPr sz="1050" spc="-5" dirty="0">
                <a:latin typeface="Cambria"/>
                <a:cs typeface="Cambria"/>
              </a:rPr>
              <a:t>coefficient</a:t>
            </a:r>
            <a:r>
              <a:rPr sz="1050" spc="-15" dirty="0">
                <a:latin typeface="Cambria"/>
                <a:cs typeface="Cambria"/>
              </a:rPr>
              <a:t> </a:t>
            </a:r>
            <a:r>
              <a:rPr sz="1050" spc="-5" dirty="0">
                <a:latin typeface="Cambria"/>
                <a:cs typeface="Cambria"/>
              </a:rPr>
              <a:t>number </a:t>
            </a:r>
            <a:r>
              <a:rPr sz="1050" dirty="0">
                <a:latin typeface="Cambria"/>
                <a:cs typeface="Cambria"/>
              </a:rPr>
              <a:t> from</a:t>
            </a:r>
            <a:r>
              <a:rPr sz="1050" spc="-10" dirty="0">
                <a:latin typeface="Cambria"/>
                <a:cs typeface="Cambria"/>
              </a:rPr>
              <a:t> </a:t>
            </a:r>
            <a:r>
              <a:rPr sz="1050" spc="-5" dirty="0">
                <a:latin typeface="Cambria"/>
                <a:cs typeface="Cambria"/>
              </a:rPr>
              <a:t>LED</a:t>
            </a:r>
            <a:r>
              <a:rPr sz="1050" spc="-10" dirty="0">
                <a:latin typeface="Cambria"/>
                <a:cs typeface="Cambria"/>
              </a:rPr>
              <a:t> </a:t>
            </a:r>
            <a:r>
              <a:rPr sz="1050" spc="-5" dirty="0">
                <a:latin typeface="Cambria"/>
                <a:cs typeface="Cambria"/>
              </a:rPr>
              <a:t>display</a:t>
            </a:r>
            <a:r>
              <a:rPr sz="1050" spc="-10" dirty="0">
                <a:latin typeface="Cambria"/>
                <a:cs typeface="Cambria"/>
              </a:rPr>
              <a:t> </a:t>
            </a:r>
            <a:r>
              <a:rPr sz="1050" dirty="0">
                <a:latin typeface="Cambria"/>
                <a:cs typeface="Cambria"/>
              </a:rPr>
              <a:t>or</a:t>
            </a:r>
            <a:r>
              <a:rPr sz="1050" spc="-10" dirty="0">
                <a:latin typeface="Cambria"/>
                <a:cs typeface="Cambria"/>
              </a:rPr>
              <a:t> </a:t>
            </a:r>
            <a:r>
              <a:rPr sz="1050" spc="-5" dirty="0">
                <a:latin typeface="Cambria"/>
                <a:cs typeface="Cambria"/>
              </a:rPr>
              <a:t>ESS</a:t>
            </a:r>
            <a:r>
              <a:rPr sz="1050" spc="5" dirty="0">
                <a:latin typeface="Cambria"/>
                <a:cs typeface="Cambria"/>
              </a:rPr>
              <a:t> </a:t>
            </a:r>
            <a:r>
              <a:rPr sz="1050" spc="-5" dirty="0">
                <a:latin typeface="Cambria"/>
                <a:cs typeface="Cambria"/>
              </a:rPr>
              <a:t>Pro</a:t>
            </a:r>
            <a:r>
              <a:rPr sz="1050" dirty="0">
                <a:latin typeface="Cambria"/>
                <a:cs typeface="Cambria"/>
              </a:rPr>
              <a:t> App,</a:t>
            </a:r>
            <a:r>
              <a:rPr sz="1050" spc="-5" dirty="0">
                <a:latin typeface="Cambria"/>
                <a:cs typeface="Cambria"/>
              </a:rPr>
              <a:t> </a:t>
            </a:r>
            <a:r>
              <a:rPr sz="1050" b="1" spc="-5" dirty="0">
                <a:latin typeface="Cambria"/>
                <a:cs typeface="Cambria"/>
              </a:rPr>
              <a:t>add</a:t>
            </a:r>
            <a:r>
              <a:rPr sz="1050" b="1" dirty="0">
                <a:latin typeface="Cambria"/>
                <a:cs typeface="Cambria"/>
              </a:rPr>
              <a:t> </a:t>
            </a:r>
            <a:r>
              <a:rPr sz="1050" b="1" spc="-5" dirty="0">
                <a:latin typeface="Cambria"/>
                <a:cs typeface="Cambria"/>
              </a:rPr>
              <a:t>refrigerant</a:t>
            </a:r>
            <a:r>
              <a:rPr sz="1050" b="1" spc="-20" dirty="0">
                <a:latin typeface="Cambria"/>
                <a:cs typeface="Cambria"/>
              </a:rPr>
              <a:t> </a:t>
            </a:r>
            <a:r>
              <a:rPr sz="1050" b="1" spc="-5" dirty="0">
                <a:latin typeface="Cambria"/>
                <a:cs typeface="Cambria"/>
              </a:rPr>
              <a:t>until</a:t>
            </a:r>
            <a:r>
              <a:rPr sz="1050" b="1" dirty="0">
                <a:latin typeface="Cambria"/>
                <a:cs typeface="Cambria"/>
              </a:rPr>
              <a:t> </a:t>
            </a:r>
            <a:r>
              <a:rPr sz="1050" b="1" spc="-5" dirty="0">
                <a:latin typeface="Cambria"/>
                <a:cs typeface="Cambria"/>
              </a:rPr>
              <a:t>you</a:t>
            </a:r>
            <a:r>
              <a:rPr sz="1050" b="1" dirty="0">
                <a:latin typeface="Cambria"/>
                <a:cs typeface="Cambria"/>
              </a:rPr>
              <a:t> </a:t>
            </a:r>
            <a:r>
              <a:rPr sz="1050" b="1" spc="-5" dirty="0">
                <a:latin typeface="Cambria"/>
                <a:cs typeface="Cambria"/>
              </a:rPr>
              <a:t>get 0.6</a:t>
            </a:r>
            <a:r>
              <a:rPr sz="1050" spc="-5" dirty="0">
                <a:latin typeface="Cambria"/>
                <a:cs typeface="Cambria"/>
              </a:rPr>
              <a:t>.</a:t>
            </a:r>
            <a:endParaRPr sz="1050">
              <a:latin typeface="Cambria"/>
              <a:cs typeface="Cambria"/>
            </a:endParaRPr>
          </a:p>
          <a:p>
            <a:pPr marL="530847" lvl="1" indent="-343526" algn="just">
              <a:spcBef>
                <a:spcPts val="600"/>
              </a:spcBef>
              <a:buAutoNum type="arabicPeriod"/>
              <a:tabLst>
                <a:tab pos="531482" algn="l"/>
              </a:tabLst>
            </a:pPr>
            <a:r>
              <a:rPr sz="1050" dirty="0">
                <a:latin typeface="Cambria"/>
                <a:cs typeface="Cambria"/>
              </a:rPr>
              <a:t>Open</a:t>
            </a:r>
            <a:r>
              <a:rPr sz="1050" spc="-15" dirty="0">
                <a:latin typeface="Cambria"/>
                <a:cs typeface="Cambria"/>
              </a:rPr>
              <a:t> </a:t>
            </a:r>
            <a:r>
              <a:rPr sz="1050" dirty="0">
                <a:latin typeface="Cambria"/>
                <a:cs typeface="Cambria"/>
              </a:rPr>
              <a:t>the</a:t>
            </a:r>
            <a:r>
              <a:rPr sz="1050" spc="-20" dirty="0">
                <a:latin typeface="Cambria"/>
                <a:cs typeface="Cambria"/>
              </a:rPr>
              <a:t> </a:t>
            </a:r>
            <a:r>
              <a:rPr sz="1050" spc="-5" dirty="0">
                <a:latin typeface="Cambria"/>
                <a:cs typeface="Cambria"/>
              </a:rPr>
              <a:t>front</a:t>
            </a:r>
            <a:r>
              <a:rPr sz="1050" spc="-10" dirty="0">
                <a:latin typeface="Cambria"/>
                <a:cs typeface="Cambria"/>
              </a:rPr>
              <a:t> </a:t>
            </a:r>
            <a:r>
              <a:rPr sz="1050" spc="-5" dirty="0">
                <a:latin typeface="Cambria"/>
                <a:cs typeface="Cambria"/>
              </a:rPr>
              <a:t>panel</a:t>
            </a:r>
            <a:r>
              <a:rPr sz="1050" spc="-20" dirty="0">
                <a:latin typeface="Cambria"/>
                <a:cs typeface="Cambria"/>
              </a:rPr>
              <a:t> </a:t>
            </a:r>
            <a:r>
              <a:rPr sz="1050" dirty="0">
                <a:latin typeface="Cambria"/>
                <a:cs typeface="Cambria"/>
              </a:rPr>
              <a:t>of</a:t>
            </a:r>
            <a:r>
              <a:rPr sz="1050" spc="-20" dirty="0">
                <a:latin typeface="Cambria"/>
                <a:cs typeface="Cambria"/>
              </a:rPr>
              <a:t> </a:t>
            </a:r>
            <a:r>
              <a:rPr sz="1050" spc="-5" dirty="0">
                <a:latin typeface="Cambria"/>
                <a:cs typeface="Cambria"/>
              </a:rPr>
              <a:t>the</a:t>
            </a:r>
            <a:r>
              <a:rPr sz="1050" spc="-20" dirty="0">
                <a:latin typeface="Cambria"/>
                <a:cs typeface="Cambria"/>
              </a:rPr>
              <a:t> </a:t>
            </a:r>
            <a:r>
              <a:rPr sz="1050" spc="-5" dirty="0">
                <a:latin typeface="Cambria"/>
                <a:cs typeface="Cambria"/>
              </a:rPr>
              <a:t>air</a:t>
            </a:r>
            <a:r>
              <a:rPr sz="1050" spc="-20" dirty="0">
                <a:latin typeface="Cambria"/>
                <a:cs typeface="Cambria"/>
              </a:rPr>
              <a:t> </a:t>
            </a:r>
            <a:r>
              <a:rPr sz="1050" dirty="0">
                <a:latin typeface="Cambria"/>
                <a:cs typeface="Cambria"/>
              </a:rPr>
              <a:t>handler</a:t>
            </a:r>
            <a:r>
              <a:rPr sz="1050" spc="-30" dirty="0">
                <a:latin typeface="Cambria"/>
                <a:cs typeface="Cambria"/>
              </a:rPr>
              <a:t> </a:t>
            </a:r>
            <a:r>
              <a:rPr sz="1050" spc="-5" dirty="0">
                <a:latin typeface="Cambria"/>
                <a:cs typeface="Cambria"/>
              </a:rPr>
              <a:t>unit,</a:t>
            </a:r>
            <a:r>
              <a:rPr sz="1050" spc="-10" dirty="0">
                <a:latin typeface="Cambria"/>
                <a:cs typeface="Cambria"/>
              </a:rPr>
              <a:t> </a:t>
            </a:r>
            <a:r>
              <a:rPr sz="1050" dirty="0">
                <a:latin typeface="Cambria"/>
                <a:cs typeface="Cambria"/>
              </a:rPr>
              <a:t>then</a:t>
            </a:r>
            <a:r>
              <a:rPr sz="1050" spc="-25" dirty="0">
                <a:latin typeface="Cambria"/>
                <a:cs typeface="Cambria"/>
              </a:rPr>
              <a:t> </a:t>
            </a:r>
            <a:r>
              <a:rPr sz="1050" spc="-5" dirty="0">
                <a:latin typeface="Cambria"/>
                <a:cs typeface="Cambria"/>
              </a:rPr>
              <a:t>use </a:t>
            </a:r>
            <a:r>
              <a:rPr sz="1050" dirty="0">
                <a:latin typeface="Cambria"/>
                <a:cs typeface="Cambria"/>
              </a:rPr>
              <a:t>a</a:t>
            </a:r>
            <a:r>
              <a:rPr sz="1050" spc="-20" dirty="0">
                <a:latin typeface="Cambria"/>
                <a:cs typeface="Cambria"/>
              </a:rPr>
              <a:t> </a:t>
            </a:r>
            <a:r>
              <a:rPr sz="1050" spc="-5" dirty="0">
                <a:latin typeface="Cambria"/>
                <a:cs typeface="Cambria"/>
              </a:rPr>
              <a:t>wrench</a:t>
            </a:r>
            <a:r>
              <a:rPr sz="1050" spc="-10" dirty="0">
                <a:latin typeface="Cambria"/>
                <a:cs typeface="Cambria"/>
              </a:rPr>
              <a:t> </a:t>
            </a:r>
            <a:r>
              <a:rPr sz="1050" spc="-5" dirty="0">
                <a:latin typeface="Cambria"/>
                <a:cs typeface="Cambria"/>
              </a:rPr>
              <a:t>to </a:t>
            </a:r>
            <a:r>
              <a:rPr sz="1050" b="1" spc="-5" dirty="0">
                <a:latin typeface="Cambria"/>
                <a:cs typeface="Cambria"/>
              </a:rPr>
              <a:t>counterclockwise</a:t>
            </a:r>
            <a:r>
              <a:rPr sz="1050" b="1" spc="-10" dirty="0">
                <a:latin typeface="Cambria"/>
                <a:cs typeface="Cambria"/>
              </a:rPr>
              <a:t> </a:t>
            </a:r>
            <a:r>
              <a:rPr sz="1050" b="1" spc="-5" dirty="0">
                <a:latin typeface="Cambria"/>
                <a:cs typeface="Cambria"/>
              </a:rPr>
              <a:t>the TXV</a:t>
            </a:r>
            <a:r>
              <a:rPr sz="1050" b="1" spc="-25" dirty="0">
                <a:latin typeface="Cambria"/>
                <a:cs typeface="Cambria"/>
              </a:rPr>
              <a:t> </a:t>
            </a:r>
            <a:r>
              <a:rPr sz="1050" b="1" spc="-5" dirty="0">
                <a:latin typeface="Cambria"/>
                <a:cs typeface="Cambria"/>
              </a:rPr>
              <a:t>until</a:t>
            </a:r>
            <a:r>
              <a:rPr sz="1050" b="1" spc="-10" dirty="0">
                <a:latin typeface="Cambria"/>
                <a:cs typeface="Cambria"/>
              </a:rPr>
              <a:t> </a:t>
            </a:r>
            <a:r>
              <a:rPr sz="1050" b="1" spc="-5" dirty="0">
                <a:latin typeface="Cambria"/>
                <a:cs typeface="Cambria"/>
              </a:rPr>
              <a:t>SH</a:t>
            </a:r>
            <a:endParaRPr sz="1050">
              <a:latin typeface="Cambria"/>
              <a:cs typeface="Cambria"/>
            </a:endParaRPr>
          </a:p>
          <a:p>
            <a:pPr marL="530847" algn="just">
              <a:spcBef>
                <a:spcPts val="35"/>
              </a:spcBef>
            </a:pPr>
            <a:r>
              <a:rPr sz="1050" b="1" dirty="0">
                <a:latin typeface="Cambria"/>
                <a:cs typeface="Cambria"/>
              </a:rPr>
              <a:t>≤ </a:t>
            </a:r>
            <a:r>
              <a:rPr sz="1050" b="1" spc="-10" dirty="0">
                <a:latin typeface="Cambria"/>
                <a:cs typeface="Cambria"/>
              </a:rPr>
              <a:t>20</a:t>
            </a:r>
            <a:r>
              <a:rPr sz="1050" b="1" spc="-5" dirty="0">
                <a:latin typeface="MS PGothic"/>
                <a:cs typeface="MS PGothic"/>
              </a:rPr>
              <a:t>゜</a:t>
            </a:r>
            <a:r>
              <a:rPr sz="1050" b="1" dirty="0">
                <a:latin typeface="Cambria"/>
                <a:cs typeface="Cambria"/>
              </a:rPr>
              <a:t>F</a:t>
            </a:r>
            <a:r>
              <a:rPr sz="1050" dirty="0">
                <a:latin typeface="Cambria"/>
                <a:cs typeface="Cambria"/>
              </a:rPr>
              <a:t>.</a:t>
            </a:r>
            <a:r>
              <a:rPr sz="1050" spc="-50" dirty="0">
                <a:latin typeface="Cambria"/>
                <a:cs typeface="Cambria"/>
              </a:rPr>
              <a:t> </a:t>
            </a:r>
            <a:r>
              <a:rPr sz="1050" dirty="0">
                <a:latin typeface="Cambria"/>
                <a:cs typeface="Cambria"/>
              </a:rPr>
              <a:t>This</a:t>
            </a:r>
            <a:r>
              <a:rPr sz="1050" spc="-35" dirty="0">
                <a:latin typeface="Cambria"/>
                <a:cs typeface="Cambria"/>
              </a:rPr>
              <a:t> </a:t>
            </a:r>
            <a:r>
              <a:rPr sz="1050" spc="-5" dirty="0">
                <a:latin typeface="Cambria"/>
                <a:cs typeface="Cambria"/>
              </a:rPr>
              <a:t>will</a:t>
            </a:r>
            <a:r>
              <a:rPr sz="1050" spc="5" dirty="0">
                <a:latin typeface="Cambria"/>
                <a:cs typeface="Cambria"/>
              </a:rPr>
              <a:t> </a:t>
            </a:r>
            <a:r>
              <a:rPr sz="1050" dirty="0">
                <a:latin typeface="Cambria"/>
                <a:cs typeface="Cambria"/>
              </a:rPr>
              <a:t>make</a:t>
            </a:r>
            <a:r>
              <a:rPr sz="1050" spc="-25" dirty="0">
                <a:latin typeface="Cambria"/>
                <a:cs typeface="Cambria"/>
              </a:rPr>
              <a:t> </a:t>
            </a:r>
            <a:r>
              <a:rPr sz="1050" spc="-5" dirty="0">
                <a:latin typeface="Cambria"/>
                <a:cs typeface="Cambria"/>
              </a:rPr>
              <a:t>more</a:t>
            </a:r>
            <a:r>
              <a:rPr sz="1050" spc="-10" dirty="0">
                <a:latin typeface="Cambria"/>
                <a:cs typeface="Cambria"/>
              </a:rPr>
              <a:t> </a:t>
            </a:r>
            <a:r>
              <a:rPr sz="1050" spc="-5" dirty="0">
                <a:latin typeface="Cambria"/>
                <a:cs typeface="Cambria"/>
              </a:rPr>
              <a:t>refrigerant</a:t>
            </a:r>
            <a:r>
              <a:rPr sz="1050" spc="5" dirty="0">
                <a:latin typeface="Cambria"/>
                <a:cs typeface="Cambria"/>
              </a:rPr>
              <a:t> </a:t>
            </a:r>
            <a:r>
              <a:rPr sz="1050" dirty="0">
                <a:latin typeface="Cambria"/>
                <a:cs typeface="Cambria"/>
              </a:rPr>
              <a:t>flow</a:t>
            </a:r>
            <a:r>
              <a:rPr sz="1050" spc="-25" dirty="0">
                <a:latin typeface="Cambria"/>
                <a:cs typeface="Cambria"/>
              </a:rPr>
              <a:t> </a:t>
            </a:r>
            <a:r>
              <a:rPr sz="1050" spc="-5" dirty="0">
                <a:latin typeface="Cambria"/>
                <a:cs typeface="Cambria"/>
              </a:rPr>
              <a:t>into</a:t>
            </a:r>
            <a:r>
              <a:rPr sz="1050" spc="-10" dirty="0">
                <a:latin typeface="Cambria"/>
                <a:cs typeface="Cambria"/>
              </a:rPr>
              <a:t> </a:t>
            </a:r>
            <a:r>
              <a:rPr sz="1050" spc="-5" dirty="0">
                <a:latin typeface="Cambria"/>
                <a:cs typeface="Cambria"/>
              </a:rPr>
              <a:t>indoor</a:t>
            </a:r>
            <a:r>
              <a:rPr sz="1050" spc="-30" dirty="0">
                <a:latin typeface="Cambria"/>
                <a:cs typeface="Cambria"/>
              </a:rPr>
              <a:t> </a:t>
            </a:r>
            <a:r>
              <a:rPr sz="1050" spc="-5" dirty="0">
                <a:latin typeface="Cambria"/>
                <a:cs typeface="Cambria"/>
              </a:rPr>
              <a:t>coil</a:t>
            </a:r>
            <a:r>
              <a:rPr sz="1050" spc="5" dirty="0">
                <a:latin typeface="Cambria"/>
                <a:cs typeface="Cambria"/>
              </a:rPr>
              <a:t> </a:t>
            </a:r>
            <a:r>
              <a:rPr sz="1050" spc="-5" dirty="0">
                <a:latin typeface="Cambria"/>
                <a:cs typeface="Cambria"/>
              </a:rPr>
              <a:t>for</a:t>
            </a:r>
            <a:r>
              <a:rPr sz="1050" spc="-25" dirty="0">
                <a:latin typeface="Cambria"/>
                <a:cs typeface="Cambria"/>
              </a:rPr>
              <a:t> </a:t>
            </a:r>
            <a:r>
              <a:rPr sz="1050" dirty="0">
                <a:latin typeface="Cambria"/>
                <a:cs typeface="Cambria"/>
              </a:rPr>
              <a:t>better</a:t>
            </a:r>
            <a:r>
              <a:rPr sz="1050" spc="-30" dirty="0">
                <a:latin typeface="Cambria"/>
                <a:cs typeface="Cambria"/>
              </a:rPr>
              <a:t> </a:t>
            </a:r>
            <a:r>
              <a:rPr sz="1050" spc="-5" dirty="0">
                <a:latin typeface="Cambria"/>
                <a:cs typeface="Cambria"/>
              </a:rPr>
              <a:t>cooling</a:t>
            </a:r>
            <a:r>
              <a:rPr sz="1050" spc="-20" dirty="0">
                <a:latin typeface="Cambria"/>
                <a:cs typeface="Cambria"/>
              </a:rPr>
              <a:t> </a:t>
            </a:r>
            <a:r>
              <a:rPr sz="1050" spc="-5" dirty="0">
                <a:latin typeface="Cambria"/>
                <a:cs typeface="Cambria"/>
              </a:rPr>
              <a:t>performance.</a:t>
            </a:r>
            <a:endParaRPr sz="1050">
              <a:latin typeface="Cambria"/>
              <a:cs typeface="Cambria"/>
            </a:endParaRPr>
          </a:p>
          <a:p>
            <a:pPr>
              <a:spcBef>
                <a:spcPts val="5"/>
              </a:spcBef>
            </a:pPr>
            <a:endParaRPr sz="1050">
              <a:latin typeface="Cambria"/>
              <a:cs typeface="Cambria"/>
            </a:endParaRPr>
          </a:p>
          <a:p>
            <a:pPr marL="12700" marR="478778"/>
            <a:r>
              <a:rPr sz="1050" b="1" spc="-5" dirty="0">
                <a:latin typeface="Cambria"/>
                <a:cs typeface="Cambria"/>
              </a:rPr>
              <a:t>NOTE:</a:t>
            </a:r>
            <a:r>
              <a:rPr sz="1050" b="1" spc="5" dirty="0">
                <a:latin typeface="Cambria"/>
                <a:cs typeface="Cambria"/>
              </a:rPr>
              <a:t> </a:t>
            </a:r>
            <a:r>
              <a:rPr sz="1050" b="1" u="sng" spc="-5" dirty="0">
                <a:uFill>
                  <a:solidFill>
                    <a:srgbClr val="000000"/>
                  </a:solidFill>
                </a:uFill>
                <a:latin typeface="Cambria"/>
                <a:cs typeface="Cambria"/>
              </a:rPr>
              <a:t>Maintain</a:t>
            </a:r>
            <a:r>
              <a:rPr sz="1050" b="1" u="sng" spc="5" dirty="0">
                <a:uFill>
                  <a:solidFill>
                    <a:srgbClr val="000000"/>
                  </a:solidFill>
                </a:uFill>
                <a:latin typeface="Cambria"/>
                <a:cs typeface="Cambria"/>
              </a:rPr>
              <a:t> </a:t>
            </a:r>
            <a:r>
              <a:rPr sz="1050" b="1" u="sng" dirty="0">
                <a:uFill>
                  <a:solidFill>
                    <a:srgbClr val="000000"/>
                  </a:solidFill>
                </a:uFill>
                <a:latin typeface="Cambria"/>
                <a:cs typeface="Cambria"/>
              </a:rPr>
              <a:t>a </a:t>
            </a:r>
            <a:r>
              <a:rPr sz="1050" b="1" u="sng" spc="-5" dirty="0">
                <a:uFill>
                  <a:solidFill>
                    <a:srgbClr val="000000"/>
                  </a:solidFill>
                </a:uFill>
                <a:latin typeface="Cambria"/>
                <a:cs typeface="Cambria"/>
              </a:rPr>
              <a:t>minimum</a:t>
            </a:r>
            <a:r>
              <a:rPr sz="1050" b="1" u="sng" dirty="0">
                <a:uFill>
                  <a:solidFill>
                    <a:srgbClr val="000000"/>
                  </a:solidFill>
                </a:uFill>
                <a:latin typeface="Cambria"/>
                <a:cs typeface="Cambria"/>
              </a:rPr>
              <a:t> of</a:t>
            </a:r>
            <a:r>
              <a:rPr sz="1050" b="1" u="sng" spc="10" dirty="0">
                <a:uFill>
                  <a:solidFill>
                    <a:srgbClr val="000000"/>
                  </a:solidFill>
                </a:uFill>
                <a:latin typeface="Cambria"/>
                <a:cs typeface="Cambria"/>
              </a:rPr>
              <a:t> </a:t>
            </a:r>
            <a:r>
              <a:rPr sz="1050" b="1" u="sng" dirty="0">
                <a:uFill>
                  <a:solidFill>
                    <a:srgbClr val="000000"/>
                  </a:solidFill>
                </a:uFill>
                <a:latin typeface="Cambria"/>
                <a:cs typeface="Cambria"/>
              </a:rPr>
              <a:t>5 </a:t>
            </a:r>
            <a:r>
              <a:rPr sz="1050" b="1" u="sng" spc="-5" dirty="0">
                <a:uFill>
                  <a:solidFill>
                    <a:srgbClr val="000000"/>
                  </a:solidFill>
                </a:uFill>
                <a:latin typeface="Cambria"/>
                <a:cs typeface="Cambria"/>
              </a:rPr>
              <a:t>minutes’</a:t>
            </a:r>
            <a:r>
              <a:rPr sz="1050" b="1" u="sng" spc="10" dirty="0">
                <a:uFill>
                  <a:solidFill>
                    <a:srgbClr val="000000"/>
                  </a:solidFill>
                </a:uFill>
                <a:latin typeface="Cambria"/>
                <a:cs typeface="Cambria"/>
              </a:rPr>
              <a:t> </a:t>
            </a:r>
            <a:r>
              <a:rPr sz="1050" b="1" u="sng" spc="-5" dirty="0">
                <a:uFill>
                  <a:solidFill>
                    <a:srgbClr val="000000"/>
                  </a:solidFill>
                </a:uFill>
                <a:latin typeface="Cambria"/>
                <a:cs typeface="Cambria"/>
              </a:rPr>
              <a:t>operation</a:t>
            </a:r>
            <a:r>
              <a:rPr sz="1050" b="1" dirty="0">
                <a:latin typeface="Cambria"/>
                <a:cs typeface="Cambria"/>
              </a:rPr>
              <a:t> </a:t>
            </a:r>
            <a:r>
              <a:rPr sz="1050" dirty="0">
                <a:latin typeface="Cambria"/>
                <a:cs typeface="Cambria"/>
              </a:rPr>
              <a:t>after every </a:t>
            </a:r>
            <a:r>
              <a:rPr sz="1050" spc="-5" dirty="0">
                <a:latin typeface="Cambria"/>
                <a:cs typeface="Cambria"/>
              </a:rPr>
              <a:t>refrigerant</a:t>
            </a:r>
            <a:r>
              <a:rPr sz="1050" dirty="0">
                <a:latin typeface="Cambria"/>
                <a:cs typeface="Cambria"/>
              </a:rPr>
              <a:t> </a:t>
            </a:r>
            <a:r>
              <a:rPr sz="1050" spc="-5" dirty="0">
                <a:latin typeface="Cambria"/>
                <a:cs typeface="Cambria"/>
              </a:rPr>
              <a:t>amount</a:t>
            </a:r>
            <a:r>
              <a:rPr sz="1050" spc="5" dirty="0">
                <a:latin typeface="Cambria"/>
                <a:cs typeface="Cambria"/>
              </a:rPr>
              <a:t> </a:t>
            </a:r>
            <a:r>
              <a:rPr sz="1050" dirty="0">
                <a:latin typeface="Cambria"/>
                <a:cs typeface="Cambria"/>
              </a:rPr>
              <a:t>or</a:t>
            </a:r>
            <a:r>
              <a:rPr sz="1050" spc="-5" dirty="0">
                <a:latin typeface="Cambria"/>
                <a:cs typeface="Cambria"/>
              </a:rPr>
              <a:t> </a:t>
            </a:r>
            <a:r>
              <a:rPr sz="1050" dirty="0">
                <a:latin typeface="Cambria"/>
                <a:cs typeface="Cambria"/>
              </a:rPr>
              <a:t>TXV</a:t>
            </a:r>
            <a:r>
              <a:rPr sz="1050" spc="5" dirty="0">
                <a:latin typeface="Cambria"/>
                <a:cs typeface="Cambria"/>
              </a:rPr>
              <a:t> </a:t>
            </a:r>
            <a:r>
              <a:rPr sz="1050" spc="-5" dirty="0">
                <a:latin typeface="Cambria"/>
                <a:cs typeface="Cambria"/>
              </a:rPr>
              <a:t>opening </a:t>
            </a:r>
            <a:r>
              <a:rPr sz="1050" spc="-215" dirty="0">
                <a:latin typeface="Cambria"/>
                <a:cs typeface="Cambria"/>
              </a:rPr>
              <a:t> </a:t>
            </a:r>
            <a:r>
              <a:rPr sz="1050" spc="-5" dirty="0">
                <a:latin typeface="Cambria"/>
                <a:cs typeface="Cambria"/>
              </a:rPr>
              <a:t>adjustment, </a:t>
            </a:r>
            <a:r>
              <a:rPr sz="1050" dirty="0">
                <a:latin typeface="Cambria"/>
                <a:cs typeface="Cambria"/>
              </a:rPr>
              <a:t>then</a:t>
            </a:r>
            <a:r>
              <a:rPr sz="1050" spc="-5" dirty="0">
                <a:latin typeface="Cambria"/>
                <a:cs typeface="Cambria"/>
              </a:rPr>
              <a:t> check live</a:t>
            </a:r>
            <a:r>
              <a:rPr sz="1050" spc="-10" dirty="0">
                <a:latin typeface="Cambria"/>
                <a:cs typeface="Cambria"/>
              </a:rPr>
              <a:t> </a:t>
            </a:r>
            <a:r>
              <a:rPr sz="1050" dirty="0">
                <a:latin typeface="Cambria"/>
                <a:cs typeface="Cambria"/>
              </a:rPr>
              <a:t>SC </a:t>
            </a:r>
            <a:r>
              <a:rPr sz="1050" spc="-5" dirty="0">
                <a:latin typeface="Cambria"/>
                <a:cs typeface="Cambria"/>
              </a:rPr>
              <a:t>and </a:t>
            </a:r>
            <a:r>
              <a:rPr sz="1050" dirty="0">
                <a:latin typeface="Cambria"/>
                <a:cs typeface="Cambria"/>
              </a:rPr>
              <a:t>SH</a:t>
            </a:r>
            <a:r>
              <a:rPr sz="1050" spc="-5" dirty="0">
                <a:latin typeface="Cambria"/>
                <a:cs typeface="Cambria"/>
              </a:rPr>
              <a:t> from</a:t>
            </a:r>
            <a:r>
              <a:rPr sz="1050" spc="-10" dirty="0">
                <a:latin typeface="Cambria"/>
                <a:cs typeface="Cambria"/>
              </a:rPr>
              <a:t> </a:t>
            </a:r>
            <a:r>
              <a:rPr sz="1050" dirty="0">
                <a:latin typeface="Cambria"/>
                <a:cs typeface="Cambria"/>
              </a:rPr>
              <a:t>Ecoer</a:t>
            </a:r>
            <a:r>
              <a:rPr sz="1050" spc="-25" dirty="0">
                <a:latin typeface="Cambria"/>
                <a:cs typeface="Cambria"/>
              </a:rPr>
              <a:t> </a:t>
            </a:r>
            <a:r>
              <a:rPr sz="1050" spc="-5" dirty="0">
                <a:latin typeface="Cambria"/>
                <a:cs typeface="Cambria"/>
              </a:rPr>
              <a:t>Smart Service</a:t>
            </a:r>
            <a:r>
              <a:rPr sz="1050" dirty="0">
                <a:latin typeface="Cambria"/>
                <a:cs typeface="Cambria"/>
              </a:rPr>
              <a:t> </a:t>
            </a:r>
            <a:r>
              <a:rPr sz="1050" spc="-5" dirty="0">
                <a:latin typeface="Cambria"/>
                <a:cs typeface="Cambria"/>
              </a:rPr>
              <a:t>Mobile </a:t>
            </a:r>
            <a:r>
              <a:rPr sz="1050" dirty="0">
                <a:latin typeface="Cambria"/>
                <a:cs typeface="Cambria"/>
              </a:rPr>
              <a:t>App.</a:t>
            </a:r>
            <a:endParaRPr sz="1050">
              <a:latin typeface="Cambria"/>
              <a:cs typeface="Cambria"/>
            </a:endParaRPr>
          </a:p>
        </p:txBody>
      </p:sp>
      <p:sp>
        <p:nvSpPr>
          <p:cNvPr id="5" name="object 5"/>
          <p:cNvSpPr/>
          <p:nvPr/>
        </p:nvSpPr>
        <p:spPr>
          <a:xfrm>
            <a:off x="3413762" y="-780006"/>
            <a:ext cx="6388100"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a:p>
        </p:txBody>
      </p:sp>
      <p:grpSp>
        <p:nvGrpSpPr>
          <p:cNvPr id="6" name="object 6"/>
          <p:cNvGrpSpPr/>
          <p:nvPr/>
        </p:nvGrpSpPr>
        <p:grpSpPr>
          <a:xfrm>
            <a:off x="3387725" y="5224124"/>
            <a:ext cx="6413500" cy="3820160"/>
            <a:chOff x="212725" y="5224124"/>
            <a:chExt cx="6413500" cy="3820160"/>
          </a:xfrm>
        </p:grpSpPr>
        <p:pic>
          <p:nvPicPr>
            <p:cNvPr id="7" name="object 7"/>
            <p:cNvPicPr/>
            <p:nvPr/>
          </p:nvPicPr>
          <p:blipFill>
            <a:blip r:embed="rId3" cstate="print"/>
            <a:stretch>
              <a:fillRect/>
            </a:stretch>
          </p:blipFill>
          <p:spPr>
            <a:xfrm>
              <a:off x="3355975" y="7449544"/>
              <a:ext cx="2498089" cy="1594480"/>
            </a:xfrm>
            <a:prstGeom prst="rect">
              <a:avLst/>
            </a:prstGeom>
          </p:spPr>
        </p:pic>
        <p:pic>
          <p:nvPicPr>
            <p:cNvPr id="8" name="object 8"/>
            <p:cNvPicPr/>
            <p:nvPr/>
          </p:nvPicPr>
          <p:blipFill>
            <a:blip r:embed="rId4" cstate="print"/>
            <a:stretch>
              <a:fillRect/>
            </a:stretch>
          </p:blipFill>
          <p:spPr>
            <a:xfrm>
              <a:off x="212725" y="5498190"/>
              <a:ext cx="3079114" cy="2641594"/>
            </a:xfrm>
            <a:prstGeom prst="rect">
              <a:avLst/>
            </a:prstGeom>
          </p:spPr>
        </p:pic>
        <p:sp>
          <p:nvSpPr>
            <p:cNvPr id="9" name="object 9"/>
            <p:cNvSpPr/>
            <p:nvPr/>
          </p:nvSpPr>
          <p:spPr>
            <a:xfrm>
              <a:off x="1452246" y="5230220"/>
              <a:ext cx="5167630" cy="2482850"/>
            </a:xfrm>
            <a:custGeom>
              <a:avLst/>
              <a:gdLst/>
              <a:ahLst/>
              <a:cxnLst/>
              <a:rect l="l" t="t" r="r" b="b"/>
              <a:pathLst>
                <a:path w="5167630" h="2482850">
                  <a:moveTo>
                    <a:pt x="5056505" y="1690370"/>
                  </a:moveTo>
                  <a:lnTo>
                    <a:pt x="1975484" y="1690370"/>
                  </a:lnTo>
                  <a:lnTo>
                    <a:pt x="1996439" y="1728470"/>
                  </a:lnTo>
                  <a:lnTo>
                    <a:pt x="2018029" y="1765300"/>
                  </a:lnTo>
                  <a:lnTo>
                    <a:pt x="2042159" y="1802130"/>
                  </a:lnTo>
                  <a:lnTo>
                    <a:pt x="2066924" y="1837690"/>
                  </a:lnTo>
                  <a:lnTo>
                    <a:pt x="2093594" y="1872615"/>
                  </a:lnTo>
                  <a:lnTo>
                    <a:pt x="2120899" y="1906905"/>
                  </a:lnTo>
                  <a:lnTo>
                    <a:pt x="2150110" y="1939925"/>
                  </a:lnTo>
                  <a:lnTo>
                    <a:pt x="2180590" y="1972945"/>
                  </a:lnTo>
                  <a:lnTo>
                    <a:pt x="2212974" y="2004060"/>
                  </a:lnTo>
                  <a:lnTo>
                    <a:pt x="2245994" y="2035175"/>
                  </a:lnTo>
                  <a:lnTo>
                    <a:pt x="2280285" y="2065020"/>
                  </a:lnTo>
                  <a:lnTo>
                    <a:pt x="2315844" y="2094230"/>
                  </a:lnTo>
                  <a:lnTo>
                    <a:pt x="2352040" y="2122805"/>
                  </a:lnTo>
                  <a:lnTo>
                    <a:pt x="2390140" y="2150110"/>
                  </a:lnTo>
                  <a:lnTo>
                    <a:pt x="2428874" y="2176145"/>
                  </a:lnTo>
                  <a:lnTo>
                    <a:pt x="2468879" y="2201545"/>
                  </a:lnTo>
                  <a:lnTo>
                    <a:pt x="2510154" y="2225675"/>
                  </a:lnTo>
                  <a:lnTo>
                    <a:pt x="2552065" y="2249170"/>
                  </a:lnTo>
                  <a:lnTo>
                    <a:pt x="2594610" y="2272030"/>
                  </a:lnTo>
                  <a:lnTo>
                    <a:pt x="2638424" y="2292985"/>
                  </a:lnTo>
                  <a:lnTo>
                    <a:pt x="2683510" y="2313305"/>
                  </a:lnTo>
                  <a:lnTo>
                    <a:pt x="2728594" y="2332990"/>
                  </a:lnTo>
                  <a:lnTo>
                    <a:pt x="2775585" y="2350770"/>
                  </a:lnTo>
                  <a:lnTo>
                    <a:pt x="2822574" y="2367915"/>
                  </a:lnTo>
                  <a:lnTo>
                    <a:pt x="2870199" y="2383790"/>
                  </a:lnTo>
                  <a:lnTo>
                    <a:pt x="2919094" y="2399030"/>
                  </a:lnTo>
                  <a:lnTo>
                    <a:pt x="2968624" y="2412365"/>
                  </a:lnTo>
                  <a:lnTo>
                    <a:pt x="3018790" y="2425065"/>
                  </a:lnTo>
                  <a:lnTo>
                    <a:pt x="3068954" y="2436495"/>
                  </a:lnTo>
                  <a:lnTo>
                    <a:pt x="3120390" y="2446655"/>
                  </a:lnTo>
                  <a:lnTo>
                    <a:pt x="3172460" y="2455545"/>
                  </a:lnTo>
                  <a:lnTo>
                    <a:pt x="3224529" y="2463165"/>
                  </a:lnTo>
                  <a:lnTo>
                    <a:pt x="3277234" y="2469515"/>
                  </a:lnTo>
                  <a:lnTo>
                    <a:pt x="3330575" y="2475230"/>
                  </a:lnTo>
                  <a:lnTo>
                    <a:pt x="3384550" y="2479040"/>
                  </a:lnTo>
                  <a:lnTo>
                    <a:pt x="3438525" y="2481580"/>
                  </a:lnTo>
                  <a:lnTo>
                    <a:pt x="3493134" y="2482850"/>
                  </a:lnTo>
                  <a:lnTo>
                    <a:pt x="3547109" y="2482215"/>
                  </a:lnTo>
                  <a:lnTo>
                    <a:pt x="3601719" y="2480945"/>
                  </a:lnTo>
                  <a:lnTo>
                    <a:pt x="3655059" y="2478405"/>
                  </a:lnTo>
                  <a:lnTo>
                    <a:pt x="3708400" y="2474595"/>
                  </a:lnTo>
                  <a:lnTo>
                    <a:pt x="3761104" y="2468880"/>
                  </a:lnTo>
                  <a:lnTo>
                    <a:pt x="3813175" y="2462530"/>
                  </a:lnTo>
                  <a:lnTo>
                    <a:pt x="3865244" y="2454910"/>
                  </a:lnTo>
                  <a:lnTo>
                    <a:pt x="3916044" y="2446020"/>
                  </a:lnTo>
                  <a:lnTo>
                    <a:pt x="3966209" y="2435860"/>
                  </a:lnTo>
                  <a:lnTo>
                    <a:pt x="4016375" y="2425065"/>
                  </a:lnTo>
                  <a:lnTo>
                    <a:pt x="4065269" y="2412365"/>
                  </a:lnTo>
                  <a:lnTo>
                    <a:pt x="4113529" y="2399030"/>
                  </a:lnTo>
                  <a:lnTo>
                    <a:pt x="4161154" y="2384425"/>
                  </a:lnTo>
                  <a:lnTo>
                    <a:pt x="4208145" y="2368550"/>
                  </a:lnTo>
                  <a:lnTo>
                    <a:pt x="4254500" y="2352040"/>
                  </a:lnTo>
                  <a:lnTo>
                    <a:pt x="4300220" y="2334260"/>
                  </a:lnTo>
                  <a:lnTo>
                    <a:pt x="4344670" y="2315210"/>
                  </a:lnTo>
                  <a:lnTo>
                    <a:pt x="4388484" y="2295525"/>
                  </a:lnTo>
                  <a:lnTo>
                    <a:pt x="4431030" y="2275205"/>
                  </a:lnTo>
                  <a:lnTo>
                    <a:pt x="4472940" y="2253615"/>
                  </a:lnTo>
                  <a:lnTo>
                    <a:pt x="4513580" y="2230755"/>
                  </a:lnTo>
                  <a:lnTo>
                    <a:pt x="4553584" y="2207260"/>
                  </a:lnTo>
                  <a:lnTo>
                    <a:pt x="4592955" y="2182495"/>
                  </a:lnTo>
                  <a:lnTo>
                    <a:pt x="4631055" y="2157730"/>
                  </a:lnTo>
                  <a:lnTo>
                    <a:pt x="4667884" y="2131060"/>
                  </a:lnTo>
                  <a:lnTo>
                    <a:pt x="4703445" y="2104390"/>
                  </a:lnTo>
                  <a:lnTo>
                    <a:pt x="4738370" y="2076450"/>
                  </a:lnTo>
                  <a:lnTo>
                    <a:pt x="4772025" y="2047875"/>
                  </a:lnTo>
                  <a:lnTo>
                    <a:pt x="4804409" y="2018665"/>
                  </a:lnTo>
                  <a:lnTo>
                    <a:pt x="4835525" y="1988185"/>
                  </a:lnTo>
                  <a:lnTo>
                    <a:pt x="4865370" y="1957705"/>
                  </a:lnTo>
                  <a:lnTo>
                    <a:pt x="4894580" y="1925955"/>
                  </a:lnTo>
                  <a:lnTo>
                    <a:pt x="4921884" y="1893570"/>
                  </a:lnTo>
                  <a:lnTo>
                    <a:pt x="4947920" y="1860550"/>
                  </a:lnTo>
                  <a:lnTo>
                    <a:pt x="4972684" y="1826895"/>
                  </a:lnTo>
                  <a:lnTo>
                    <a:pt x="4996180" y="1793240"/>
                  </a:lnTo>
                  <a:lnTo>
                    <a:pt x="5018405" y="1758315"/>
                  </a:lnTo>
                  <a:lnTo>
                    <a:pt x="5039359" y="1722755"/>
                  </a:lnTo>
                  <a:lnTo>
                    <a:pt x="5056505" y="1690370"/>
                  </a:lnTo>
                  <a:close/>
                </a:path>
                <a:path w="5167630" h="2482850">
                  <a:moveTo>
                    <a:pt x="3538854" y="0"/>
                  </a:moveTo>
                  <a:lnTo>
                    <a:pt x="3484879" y="635"/>
                  </a:lnTo>
                  <a:lnTo>
                    <a:pt x="3430269" y="1905"/>
                  </a:lnTo>
                  <a:lnTo>
                    <a:pt x="3376929" y="4445"/>
                  </a:lnTo>
                  <a:lnTo>
                    <a:pt x="3323590" y="8255"/>
                  </a:lnTo>
                  <a:lnTo>
                    <a:pt x="3270884" y="13970"/>
                  </a:lnTo>
                  <a:lnTo>
                    <a:pt x="3218815" y="20320"/>
                  </a:lnTo>
                  <a:lnTo>
                    <a:pt x="3166744" y="27940"/>
                  </a:lnTo>
                  <a:lnTo>
                    <a:pt x="3115944" y="36830"/>
                  </a:lnTo>
                  <a:lnTo>
                    <a:pt x="3065779" y="46990"/>
                  </a:lnTo>
                  <a:lnTo>
                    <a:pt x="3015615" y="57785"/>
                  </a:lnTo>
                  <a:lnTo>
                    <a:pt x="2966719" y="70485"/>
                  </a:lnTo>
                  <a:lnTo>
                    <a:pt x="2918460" y="83820"/>
                  </a:lnTo>
                  <a:lnTo>
                    <a:pt x="2870835" y="98425"/>
                  </a:lnTo>
                  <a:lnTo>
                    <a:pt x="2823844" y="114300"/>
                  </a:lnTo>
                  <a:lnTo>
                    <a:pt x="2777490" y="130810"/>
                  </a:lnTo>
                  <a:lnTo>
                    <a:pt x="2731769" y="148590"/>
                  </a:lnTo>
                  <a:lnTo>
                    <a:pt x="2687319" y="167640"/>
                  </a:lnTo>
                  <a:lnTo>
                    <a:pt x="2643504" y="187325"/>
                  </a:lnTo>
                  <a:lnTo>
                    <a:pt x="2600960" y="207645"/>
                  </a:lnTo>
                  <a:lnTo>
                    <a:pt x="2559049" y="229235"/>
                  </a:lnTo>
                  <a:lnTo>
                    <a:pt x="2518410" y="252095"/>
                  </a:lnTo>
                  <a:lnTo>
                    <a:pt x="2478404" y="275590"/>
                  </a:lnTo>
                  <a:lnTo>
                    <a:pt x="2439035" y="300355"/>
                  </a:lnTo>
                  <a:lnTo>
                    <a:pt x="2400935" y="325120"/>
                  </a:lnTo>
                  <a:lnTo>
                    <a:pt x="2364104" y="351790"/>
                  </a:lnTo>
                  <a:lnTo>
                    <a:pt x="2328544" y="378460"/>
                  </a:lnTo>
                  <a:lnTo>
                    <a:pt x="2293619" y="406400"/>
                  </a:lnTo>
                  <a:lnTo>
                    <a:pt x="2259965" y="434975"/>
                  </a:lnTo>
                  <a:lnTo>
                    <a:pt x="2227579" y="464185"/>
                  </a:lnTo>
                  <a:lnTo>
                    <a:pt x="2196465" y="494665"/>
                  </a:lnTo>
                  <a:lnTo>
                    <a:pt x="2166619" y="525145"/>
                  </a:lnTo>
                  <a:lnTo>
                    <a:pt x="2137410" y="556895"/>
                  </a:lnTo>
                  <a:lnTo>
                    <a:pt x="2110104" y="589280"/>
                  </a:lnTo>
                  <a:lnTo>
                    <a:pt x="2084069" y="622300"/>
                  </a:lnTo>
                  <a:lnTo>
                    <a:pt x="2059304" y="655955"/>
                  </a:lnTo>
                  <a:lnTo>
                    <a:pt x="2035809" y="689610"/>
                  </a:lnTo>
                  <a:lnTo>
                    <a:pt x="2013584" y="724535"/>
                  </a:lnTo>
                  <a:lnTo>
                    <a:pt x="1992629" y="760095"/>
                  </a:lnTo>
                  <a:lnTo>
                    <a:pt x="1973579" y="796290"/>
                  </a:lnTo>
                  <a:lnTo>
                    <a:pt x="1955799" y="832485"/>
                  </a:lnTo>
                  <a:lnTo>
                    <a:pt x="1939289" y="869950"/>
                  </a:lnTo>
                  <a:lnTo>
                    <a:pt x="1924684" y="907415"/>
                  </a:lnTo>
                  <a:lnTo>
                    <a:pt x="1911349" y="945515"/>
                  </a:lnTo>
                  <a:lnTo>
                    <a:pt x="1899284" y="984250"/>
                  </a:lnTo>
                  <a:lnTo>
                    <a:pt x="1889759" y="1022985"/>
                  </a:lnTo>
                  <a:lnTo>
                    <a:pt x="1880869" y="1062355"/>
                  </a:lnTo>
                  <a:lnTo>
                    <a:pt x="1874519" y="1102360"/>
                  </a:lnTo>
                  <a:lnTo>
                    <a:pt x="1869439" y="1142365"/>
                  </a:lnTo>
                  <a:lnTo>
                    <a:pt x="1865629" y="1183005"/>
                  </a:lnTo>
                  <a:lnTo>
                    <a:pt x="1864359" y="1224280"/>
                  </a:lnTo>
                  <a:lnTo>
                    <a:pt x="0" y="1717040"/>
                  </a:lnTo>
                  <a:lnTo>
                    <a:pt x="1975484" y="1690370"/>
                  </a:lnTo>
                  <a:lnTo>
                    <a:pt x="5056505" y="1690370"/>
                  </a:lnTo>
                  <a:lnTo>
                    <a:pt x="5058409" y="1686560"/>
                  </a:lnTo>
                  <a:lnTo>
                    <a:pt x="5076190" y="1650365"/>
                  </a:lnTo>
                  <a:lnTo>
                    <a:pt x="5092700" y="1612900"/>
                  </a:lnTo>
                  <a:lnTo>
                    <a:pt x="5107305" y="1575435"/>
                  </a:lnTo>
                  <a:lnTo>
                    <a:pt x="5120640" y="1537335"/>
                  </a:lnTo>
                  <a:lnTo>
                    <a:pt x="5132705" y="1498600"/>
                  </a:lnTo>
                  <a:lnTo>
                    <a:pt x="5142230" y="1459865"/>
                  </a:lnTo>
                  <a:lnTo>
                    <a:pt x="5151120" y="1420495"/>
                  </a:lnTo>
                  <a:lnTo>
                    <a:pt x="5157470" y="1380490"/>
                  </a:lnTo>
                  <a:lnTo>
                    <a:pt x="5162550" y="1340485"/>
                  </a:lnTo>
                  <a:lnTo>
                    <a:pt x="5166359" y="1299845"/>
                  </a:lnTo>
                  <a:lnTo>
                    <a:pt x="5167630" y="1258570"/>
                  </a:lnTo>
                  <a:lnTo>
                    <a:pt x="5167630" y="1217930"/>
                  </a:lnTo>
                  <a:lnTo>
                    <a:pt x="5165725" y="1177290"/>
                  </a:lnTo>
                  <a:lnTo>
                    <a:pt x="5162550" y="1136650"/>
                  </a:lnTo>
                  <a:lnTo>
                    <a:pt x="5156834" y="1096645"/>
                  </a:lnTo>
                  <a:lnTo>
                    <a:pt x="5149850" y="1057275"/>
                  </a:lnTo>
                  <a:lnTo>
                    <a:pt x="5141595" y="1017905"/>
                  </a:lnTo>
                  <a:lnTo>
                    <a:pt x="5131434" y="979170"/>
                  </a:lnTo>
                  <a:lnTo>
                    <a:pt x="5119370" y="941070"/>
                  </a:lnTo>
                  <a:lnTo>
                    <a:pt x="5106034" y="902970"/>
                  </a:lnTo>
                  <a:lnTo>
                    <a:pt x="5090795" y="865505"/>
                  </a:lnTo>
                  <a:lnTo>
                    <a:pt x="5074284" y="828675"/>
                  </a:lnTo>
                  <a:lnTo>
                    <a:pt x="5056505" y="792480"/>
                  </a:lnTo>
                  <a:lnTo>
                    <a:pt x="5037455" y="756285"/>
                  </a:lnTo>
                  <a:lnTo>
                    <a:pt x="5016500" y="721360"/>
                  </a:lnTo>
                  <a:lnTo>
                    <a:pt x="4994275" y="686435"/>
                  </a:lnTo>
                  <a:lnTo>
                    <a:pt x="4970780" y="652145"/>
                  </a:lnTo>
                  <a:lnTo>
                    <a:pt x="4945380" y="619125"/>
                  </a:lnTo>
                  <a:lnTo>
                    <a:pt x="4919345" y="586105"/>
                  </a:lnTo>
                  <a:lnTo>
                    <a:pt x="4891405" y="553720"/>
                  </a:lnTo>
                  <a:lnTo>
                    <a:pt x="4862830" y="522605"/>
                  </a:lnTo>
                  <a:lnTo>
                    <a:pt x="4832350" y="491490"/>
                  </a:lnTo>
                  <a:lnTo>
                    <a:pt x="4801234" y="461645"/>
                  </a:lnTo>
                  <a:lnTo>
                    <a:pt x="4768850" y="432435"/>
                  </a:lnTo>
                  <a:lnTo>
                    <a:pt x="4735195" y="403860"/>
                  </a:lnTo>
                  <a:lnTo>
                    <a:pt x="4700270" y="375920"/>
                  </a:lnTo>
                  <a:lnTo>
                    <a:pt x="4664709" y="349250"/>
                  </a:lnTo>
                  <a:lnTo>
                    <a:pt x="4627245" y="323215"/>
                  </a:lnTo>
                  <a:lnTo>
                    <a:pt x="4589145" y="297815"/>
                  </a:lnTo>
                  <a:lnTo>
                    <a:pt x="4550409" y="273685"/>
                  </a:lnTo>
                  <a:lnTo>
                    <a:pt x="4510405" y="250190"/>
                  </a:lnTo>
                  <a:lnTo>
                    <a:pt x="4469130" y="227330"/>
                  </a:lnTo>
                  <a:lnTo>
                    <a:pt x="4427220" y="205740"/>
                  </a:lnTo>
                  <a:lnTo>
                    <a:pt x="4384040" y="185420"/>
                  </a:lnTo>
                  <a:lnTo>
                    <a:pt x="4340225" y="165735"/>
                  </a:lnTo>
                  <a:lnTo>
                    <a:pt x="4295775" y="146685"/>
                  </a:lnTo>
                  <a:lnTo>
                    <a:pt x="4250055" y="128905"/>
                  </a:lnTo>
                  <a:lnTo>
                    <a:pt x="4203700" y="112395"/>
                  </a:lnTo>
                  <a:lnTo>
                    <a:pt x="4156709" y="97155"/>
                  </a:lnTo>
                  <a:lnTo>
                    <a:pt x="4108450" y="82550"/>
                  </a:lnTo>
                  <a:lnTo>
                    <a:pt x="4060190" y="69215"/>
                  </a:lnTo>
                  <a:lnTo>
                    <a:pt x="4010659" y="56515"/>
                  </a:lnTo>
                  <a:lnTo>
                    <a:pt x="3960494" y="45720"/>
                  </a:lnTo>
                  <a:lnTo>
                    <a:pt x="3909694" y="35560"/>
                  </a:lnTo>
                  <a:lnTo>
                    <a:pt x="3858894" y="26670"/>
                  </a:lnTo>
                  <a:lnTo>
                    <a:pt x="3806825" y="19050"/>
                  </a:lnTo>
                  <a:lnTo>
                    <a:pt x="3754119" y="12700"/>
                  </a:lnTo>
                  <a:lnTo>
                    <a:pt x="3701415" y="7620"/>
                  </a:lnTo>
                  <a:lnTo>
                    <a:pt x="3647440" y="3810"/>
                  </a:lnTo>
                  <a:lnTo>
                    <a:pt x="3593465" y="1270"/>
                  </a:lnTo>
                  <a:lnTo>
                    <a:pt x="3538854" y="0"/>
                  </a:lnTo>
                  <a:close/>
                </a:path>
              </a:pathLst>
            </a:custGeom>
            <a:solidFill>
              <a:srgbClr val="FFFFFF"/>
            </a:solidFill>
          </p:spPr>
          <p:txBody>
            <a:bodyPr wrap="square" lIns="0" tIns="0" rIns="0" bIns="0" rtlCol="0"/>
            <a:lstStyle/>
            <a:p>
              <a:endParaRPr/>
            </a:p>
          </p:txBody>
        </p:sp>
        <p:sp>
          <p:nvSpPr>
            <p:cNvPr id="10" name="object 10"/>
            <p:cNvSpPr/>
            <p:nvPr/>
          </p:nvSpPr>
          <p:spPr>
            <a:xfrm>
              <a:off x="1452246" y="5230220"/>
              <a:ext cx="5167630" cy="2482850"/>
            </a:xfrm>
            <a:custGeom>
              <a:avLst/>
              <a:gdLst/>
              <a:ahLst/>
              <a:cxnLst/>
              <a:rect l="l" t="t" r="r" b="b"/>
              <a:pathLst>
                <a:path w="5167630" h="2482850">
                  <a:moveTo>
                    <a:pt x="0" y="1717040"/>
                  </a:moveTo>
                  <a:lnTo>
                    <a:pt x="1864360" y="1224280"/>
                  </a:lnTo>
                  <a:lnTo>
                    <a:pt x="1865630" y="1183005"/>
                  </a:lnTo>
                  <a:lnTo>
                    <a:pt x="1869439" y="1142365"/>
                  </a:lnTo>
                  <a:lnTo>
                    <a:pt x="1874520" y="1102360"/>
                  </a:lnTo>
                  <a:lnTo>
                    <a:pt x="1880870" y="1062355"/>
                  </a:lnTo>
                  <a:lnTo>
                    <a:pt x="1889760" y="1022985"/>
                  </a:lnTo>
                  <a:lnTo>
                    <a:pt x="1899285" y="984250"/>
                  </a:lnTo>
                  <a:lnTo>
                    <a:pt x="1911350" y="945515"/>
                  </a:lnTo>
                  <a:lnTo>
                    <a:pt x="1924685" y="907415"/>
                  </a:lnTo>
                  <a:lnTo>
                    <a:pt x="1939289" y="869950"/>
                  </a:lnTo>
                  <a:lnTo>
                    <a:pt x="1955800" y="832485"/>
                  </a:lnTo>
                  <a:lnTo>
                    <a:pt x="1973580" y="796290"/>
                  </a:lnTo>
                  <a:lnTo>
                    <a:pt x="1992630" y="760095"/>
                  </a:lnTo>
                  <a:lnTo>
                    <a:pt x="2013585" y="724535"/>
                  </a:lnTo>
                  <a:lnTo>
                    <a:pt x="2035810" y="689610"/>
                  </a:lnTo>
                  <a:lnTo>
                    <a:pt x="2059305" y="655955"/>
                  </a:lnTo>
                  <a:lnTo>
                    <a:pt x="2084070" y="622300"/>
                  </a:lnTo>
                  <a:lnTo>
                    <a:pt x="2110105" y="589280"/>
                  </a:lnTo>
                  <a:lnTo>
                    <a:pt x="2137410" y="556895"/>
                  </a:lnTo>
                  <a:lnTo>
                    <a:pt x="2166620" y="525145"/>
                  </a:lnTo>
                  <a:lnTo>
                    <a:pt x="2196465" y="494665"/>
                  </a:lnTo>
                  <a:lnTo>
                    <a:pt x="2227580" y="464185"/>
                  </a:lnTo>
                  <a:lnTo>
                    <a:pt x="2259965" y="434975"/>
                  </a:lnTo>
                  <a:lnTo>
                    <a:pt x="2293620" y="406400"/>
                  </a:lnTo>
                  <a:lnTo>
                    <a:pt x="2328545" y="378460"/>
                  </a:lnTo>
                  <a:lnTo>
                    <a:pt x="2364105" y="351790"/>
                  </a:lnTo>
                  <a:lnTo>
                    <a:pt x="2400935" y="325120"/>
                  </a:lnTo>
                  <a:lnTo>
                    <a:pt x="2439035" y="300355"/>
                  </a:lnTo>
                  <a:lnTo>
                    <a:pt x="2478405" y="275590"/>
                  </a:lnTo>
                  <a:lnTo>
                    <a:pt x="2518410" y="252095"/>
                  </a:lnTo>
                  <a:lnTo>
                    <a:pt x="2559050" y="229235"/>
                  </a:lnTo>
                  <a:lnTo>
                    <a:pt x="2600960" y="207645"/>
                  </a:lnTo>
                  <a:lnTo>
                    <a:pt x="2643505" y="187325"/>
                  </a:lnTo>
                  <a:lnTo>
                    <a:pt x="2687320" y="167640"/>
                  </a:lnTo>
                  <a:lnTo>
                    <a:pt x="2731770" y="148590"/>
                  </a:lnTo>
                  <a:lnTo>
                    <a:pt x="2777490" y="130810"/>
                  </a:lnTo>
                  <a:lnTo>
                    <a:pt x="2823845" y="114300"/>
                  </a:lnTo>
                  <a:lnTo>
                    <a:pt x="2870835" y="98425"/>
                  </a:lnTo>
                  <a:lnTo>
                    <a:pt x="2918460" y="83820"/>
                  </a:lnTo>
                  <a:lnTo>
                    <a:pt x="2966720" y="70485"/>
                  </a:lnTo>
                  <a:lnTo>
                    <a:pt x="3015615" y="57785"/>
                  </a:lnTo>
                  <a:lnTo>
                    <a:pt x="3065780" y="46990"/>
                  </a:lnTo>
                  <a:lnTo>
                    <a:pt x="3115945" y="36830"/>
                  </a:lnTo>
                  <a:lnTo>
                    <a:pt x="3166745" y="27940"/>
                  </a:lnTo>
                  <a:lnTo>
                    <a:pt x="3218815" y="20320"/>
                  </a:lnTo>
                  <a:lnTo>
                    <a:pt x="3270885" y="13970"/>
                  </a:lnTo>
                  <a:lnTo>
                    <a:pt x="3323590" y="8255"/>
                  </a:lnTo>
                  <a:lnTo>
                    <a:pt x="3376929" y="4445"/>
                  </a:lnTo>
                  <a:lnTo>
                    <a:pt x="3430270" y="1905"/>
                  </a:lnTo>
                  <a:lnTo>
                    <a:pt x="3484879" y="635"/>
                  </a:lnTo>
                  <a:lnTo>
                    <a:pt x="3538854" y="0"/>
                  </a:lnTo>
                  <a:lnTo>
                    <a:pt x="3593465" y="1270"/>
                  </a:lnTo>
                  <a:lnTo>
                    <a:pt x="3647440" y="3810"/>
                  </a:lnTo>
                  <a:lnTo>
                    <a:pt x="3701415" y="7620"/>
                  </a:lnTo>
                  <a:lnTo>
                    <a:pt x="3754120" y="12700"/>
                  </a:lnTo>
                  <a:lnTo>
                    <a:pt x="3806825" y="19050"/>
                  </a:lnTo>
                  <a:lnTo>
                    <a:pt x="3858895" y="26670"/>
                  </a:lnTo>
                  <a:lnTo>
                    <a:pt x="3909695" y="35560"/>
                  </a:lnTo>
                  <a:lnTo>
                    <a:pt x="3960495" y="45720"/>
                  </a:lnTo>
                  <a:lnTo>
                    <a:pt x="4010660" y="56515"/>
                  </a:lnTo>
                  <a:lnTo>
                    <a:pt x="4060190" y="69215"/>
                  </a:lnTo>
                  <a:lnTo>
                    <a:pt x="4108450" y="82550"/>
                  </a:lnTo>
                  <a:lnTo>
                    <a:pt x="4156710" y="97155"/>
                  </a:lnTo>
                  <a:lnTo>
                    <a:pt x="4203700" y="112395"/>
                  </a:lnTo>
                  <a:lnTo>
                    <a:pt x="4250055" y="128905"/>
                  </a:lnTo>
                  <a:lnTo>
                    <a:pt x="4295775" y="146685"/>
                  </a:lnTo>
                  <a:lnTo>
                    <a:pt x="4340225" y="165735"/>
                  </a:lnTo>
                  <a:lnTo>
                    <a:pt x="4384040" y="185420"/>
                  </a:lnTo>
                  <a:lnTo>
                    <a:pt x="4427220" y="205740"/>
                  </a:lnTo>
                  <a:lnTo>
                    <a:pt x="4469130" y="227330"/>
                  </a:lnTo>
                  <a:lnTo>
                    <a:pt x="4510405" y="250190"/>
                  </a:lnTo>
                  <a:lnTo>
                    <a:pt x="4550410" y="273685"/>
                  </a:lnTo>
                  <a:lnTo>
                    <a:pt x="4589145" y="297815"/>
                  </a:lnTo>
                  <a:lnTo>
                    <a:pt x="4627245" y="323215"/>
                  </a:lnTo>
                  <a:lnTo>
                    <a:pt x="4664710" y="349250"/>
                  </a:lnTo>
                  <a:lnTo>
                    <a:pt x="4700270" y="375920"/>
                  </a:lnTo>
                  <a:lnTo>
                    <a:pt x="4735195" y="403860"/>
                  </a:lnTo>
                  <a:lnTo>
                    <a:pt x="4768850" y="432435"/>
                  </a:lnTo>
                  <a:lnTo>
                    <a:pt x="4801235" y="461645"/>
                  </a:lnTo>
                  <a:lnTo>
                    <a:pt x="4832350" y="491490"/>
                  </a:lnTo>
                  <a:lnTo>
                    <a:pt x="4862830" y="522605"/>
                  </a:lnTo>
                  <a:lnTo>
                    <a:pt x="4891405" y="553720"/>
                  </a:lnTo>
                  <a:lnTo>
                    <a:pt x="4919345" y="586105"/>
                  </a:lnTo>
                  <a:lnTo>
                    <a:pt x="4945380" y="619125"/>
                  </a:lnTo>
                  <a:lnTo>
                    <a:pt x="4970780" y="652145"/>
                  </a:lnTo>
                  <a:lnTo>
                    <a:pt x="4994275" y="686435"/>
                  </a:lnTo>
                  <a:lnTo>
                    <a:pt x="5016500" y="721360"/>
                  </a:lnTo>
                  <a:lnTo>
                    <a:pt x="5037455" y="756285"/>
                  </a:lnTo>
                  <a:lnTo>
                    <a:pt x="5056505" y="792480"/>
                  </a:lnTo>
                  <a:lnTo>
                    <a:pt x="5074285" y="828675"/>
                  </a:lnTo>
                  <a:lnTo>
                    <a:pt x="5090795" y="865505"/>
                  </a:lnTo>
                  <a:lnTo>
                    <a:pt x="5106035" y="902970"/>
                  </a:lnTo>
                  <a:lnTo>
                    <a:pt x="5119370" y="941070"/>
                  </a:lnTo>
                  <a:lnTo>
                    <a:pt x="5131435" y="979170"/>
                  </a:lnTo>
                  <a:lnTo>
                    <a:pt x="5141595" y="1017905"/>
                  </a:lnTo>
                  <a:lnTo>
                    <a:pt x="5149850" y="1057275"/>
                  </a:lnTo>
                  <a:lnTo>
                    <a:pt x="5156835" y="1096645"/>
                  </a:lnTo>
                  <a:lnTo>
                    <a:pt x="5162550" y="1136650"/>
                  </a:lnTo>
                  <a:lnTo>
                    <a:pt x="5165725" y="1177290"/>
                  </a:lnTo>
                  <a:lnTo>
                    <a:pt x="5167630" y="1217930"/>
                  </a:lnTo>
                  <a:lnTo>
                    <a:pt x="5167630" y="1258570"/>
                  </a:lnTo>
                  <a:lnTo>
                    <a:pt x="5166360" y="1299845"/>
                  </a:lnTo>
                  <a:lnTo>
                    <a:pt x="5162550" y="1340485"/>
                  </a:lnTo>
                  <a:lnTo>
                    <a:pt x="5157470" y="1380490"/>
                  </a:lnTo>
                  <a:lnTo>
                    <a:pt x="5151120" y="1420495"/>
                  </a:lnTo>
                  <a:lnTo>
                    <a:pt x="5142230" y="1459865"/>
                  </a:lnTo>
                  <a:lnTo>
                    <a:pt x="5132705" y="1498600"/>
                  </a:lnTo>
                  <a:lnTo>
                    <a:pt x="5120640" y="1537335"/>
                  </a:lnTo>
                  <a:lnTo>
                    <a:pt x="5107305" y="1575435"/>
                  </a:lnTo>
                  <a:lnTo>
                    <a:pt x="5092700" y="1612900"/>
                  </a:lnTo>
                  <a:lnTo>
                    <a:pt x="5076190" y="1650365"/>
                  </a:lnTo>
                  <a:lnTo>
                    <a:pt x="5058410" y="1686560"/>
                  </a:lnTo>
                  <a:lnTo>
                    <a:pt x="5039360" y="1722755"/>
                  </a:lnTo>
                  <a:lnTo>
                    <a:pt x="5018405" y="1758315"/>
                  </a:lnTo>
                  <a:lnTo>
                    <a:pt x="4996180" y="1793240"/>
                  </a:lnTo>
                  <a:lnTo>
                    <a:pt x="4972685" y="1826895"/>
                  </a:lnTo>
                  <a:lnTo>
                    <a:pt x="4947920" y="1860550"/>
                  </a:lnTo>
                  <a:lnTo>
                    <a:pt x="4921885" y="1893570"/>
                  </a:lnTo>
                  <a:lnTo>
                    <a:pt x="4894580" y="1925955"/>
                  </a:lnTo>
                  <a:lnTo>
                    <a:pt x="4865370" y="1957705"/>
                  </a:lnTo>
                  <a:lnTo>
                    <a:pt x="4835525" y="1988185"/>
                  </a:lnTo>
                  <a:lnTo>
                    <a:pt x="4804410" y="2018665"/>
                  </a:lnTo>
                  <a:lnTo>
                    <a:pt x="4772025" y="2047875"/>
                  </a:lnTo>
                  <a:lnTo>
                    <a:pt x="4738370" y="2076450"/>
                  </a:lnTo>
                  <a:lnTo>
                    <a:pt x="4703445" y="2104390"/>
                  </a:lnTo>
                  <a:lnTo>
                    <a:pt x="4667885" y="2131060"/>
                  </a:lnTo>
                  <a:lnTo>
                    <a:pt x="4631055" y="2157730"/>
                  </a:lnTo>
                  <a:lnTo>
                    <a:pt x="4592955" y="2182495"/>
                  </a:lnTo>
                  <a:lnTo>
                    <a:pt x="4553585" y="2207260"/>
                  </a:lnTo>
                  <a:lnTo>
                    <a:pt x="4513580" y="2230755"/>
                  </a:lnTo>
                  <a:lnTo>
                    <a:pt x="4472940" y="2253615"/>
                  </a:lnTo>
                  <a:lnTo>
                    <a:pt x="4431030" y="2275205"/>
                  </a:lnTo>
                  <a:lnTo>
                    <a:pt x="4388485" y="2295525"/>
                  </a:lnTo>
                  <a:lnTo>
                    <a:pt x="4344670" y="2315210"/>
                  </a:lnTo>
                  <a:lnTo>
                    <a:pt x="4300220" y="2334260"/>
                  </a:lnTo>
                  <a:lnTo>
                    <a:pt x="4254500" y="2352040"/>
                  </a:lnTo>
                  <a:lnTo>
                    <a:pt x="4208145" y="2368550"/>
                  </a:lnTo>
                  <a:lnTo>
                    <a:pt x="4161154" y="2384425"/>
                  </a:lnTo>
                  <a:lnTo>
                    <a:pt x="4113529" y="2399030"/>
                  </a:lnTo>
                  <a:lnTo>
                    <a:pt x="4065270" y="2412365"/>
                  </a:lnTo>
                  <a:lnTo>
                    <a:pt x="4016375" y="2425065"/>
                  </a:lnTo>
                  <a:lnTo>
                    <a:pt x="3966210" y="2435860"/>
                  </a:lnTo>
                  <a:lnTo>
                    <a:pt x="3916045" y="2446020"/>
                  </a:lnTo>
                  <a:lnTo>
                    <a:pt x="3865245" y="2454910"/>
                  </a:lnTo>
                  <a:lnTo>
                    <a:pt x="3813175" y="2462530"/>
                  </a:lnTo>
                  <a:lnTo>
                    <a:pt x="3761104" y="2468880"/>
                  </a:lnTo>
                  <a:lnTo>
                    <a:pt x="3708400" y="2474595"/>
                  </a:lnTo>
                  <a:lnTo>
                    <a:pt x="3655060" y="2478405"/>
                  </a:lnTo>
                  <a:lnTo>
                    <a:pt x="3601720" y="2480945"/>
                  </a:lnTo>
                  <a:lnTo>
                    <a:pt x="3547110" y="2482215"/>
                  </a:lnTo>
                  <a:lnTo>
                    <a:pt x="3493135" y="2482850"/>
                  </a:lnTo>
                  <a:lnTo>
                    <a:pt x="3438525" y="2481580"/>
                  </a:lnTo>
                  <a:lnTo>
                    <a:pt x="3384550" y="2479040"/>
                  </a:lnTo>
                  <a:lnTo>
                    <a:pt x="3330575" y="2475230"/>
                  </a:lnTo>
                  <a:lnTo>
                    <a:pt x="3277235" y="2469515"/>
                  </a:lnTo>
                  <a:lnTo>
                    <a:pt x="3224530" y="2463165"/>
                  </a:lnTo>
                  <a:lnTo>
                    <a:pt x="3172460" y="2455545"/>
                  </a:lnTo>
                  <a:lnTo>
                    <a:pt x="3120390" y="2446655"/>
                  </a:lnTo>
                  <a:lnTo>
                    <a:pt x="3068955" y="2436495"/>
                  </a:lnTo>
                  <a:lnTo>
                    <a:pt x="3018790" y="2425065"/>
                  </a:lnTo>
                  <a:lnTo>
                    <a:pt x="2968625" y="2412365"/>
                  </a:lnTo>
                  <a:lnTo>
                    <a:pt x="2919095" y="2399030"/>
                  </a:lnTo>
                  <a:lnTo>
                    <a:pt x="2870200" y="2383790"/>
                  </a:lnTo>
                  <a:lnTo>
                    <a:pt x="2822575" y="2367915"/>
                  </a:lnTo>
                  <a:lnTo>
                    <a:pt x="2775585" y="2350770"/>
                  </a:lnTo>
                  <a:lnTo>
                    <a:pt x="2728595" y="2332990"/>
                  </a:lnTo>
                  <a:lnTo>
                    <a:pt x="2683510" y="2313305"/>
                  </a:lnTo>
                  <a:lnTo>
                    <a:pt x="2638425" y="2292985"/>
                  </a:lnTo>
                  <a:lnTo>
                    <a:pt x="2594610" y="2272030"/>
                  </a:lnTo>
                  <a:lnTo>
                    <a:pt x="2552065" y="2249170"/>
                  </a:lnTo>
                  <a:lnTo>
                    <a:pt x="2510155" y="2225675"/>
                  </a:lnTo>
                  <a:lnTo>
                    <a:pt x="2468880" y="2201545"/>
                  </a:lnTo>
                  <a:lnTo>
                    <a:pt x="2428875" y="2176145"/>
                  </a:lnTo>
                  <a:lnTo>
                    <a:pt x="2390140" y="2150110"/>
                  </a:lnTo>
                  <a:lnTo>
                    <a:pt x="2352040" y="2122805"/>
                  </a:lnTo>
                  <a:lnTo>
                    <a:pt x="2315845" y="2094230"/>
                  </a:lnTo>
                  <a:lnTo>
                    <a:pt x="2280285" y="2065020"/>
                  </a:lnTo>
                  <a:lnTo>
                    <a:pt x="2245995" y="2035175"/>
                  </a:lnTo>
                  <a:lnTo>
                    <a:pt x="2212975" y="2004060"/>
                  </a:lnTo>
                  <a:lnTo>
                    <a:pt x="2180590" y="1972945"/>
                  </a:lnTo>
                  <a:lnTo>
                    <a:pt x="2150110" y="1939925"/>
                  </a:lnTo>
                  <a:lnTo>
                    <a:pt x="2120900" y="1906905"/>
                  </a:lnTo>
                  <a:lnTo>
                    <a:pt x="2093595" y="1872615"/>
                  </a:lnTo>
                  <a:lnTo>
                    <a:pt x="2066925" y="1837690"/>
                  </a:lnTo>
                  <a:lnTo>
                    <a:pt x="2042160" y="1802130"/>
                  </a:lnTo>
                  <a:lnTo>
                    <a:pt x="2018030" y="1765300"/>
                  </a:lnTo>
                  <a:lnTo>
                    <a:pt x="1996439" y="1728470"/>
                  </a:lnTo>
                  <a:lnTo>
                    <a:pt x="1975485" y="1690370"/>
                  </a:lnTo>
                  <a:lnTo>
                    <a:pt x="0" y="1717040"/>
                  </a:lnTo>
                  <a:close/>
                </a:path>
              </a:pathLst>
            </a:custGeom>
            <a:ln w="12191">
              <a:solidFill>
                <a:srgbClr val="000000"/>
              </a:solidFill>
            </a:ln>
          </p:spPr>
          <p:txBody>
            <a:bodyPr wrap="square" lIns="0" tIns="0" rIns="0" bIns="0" rtlCol="0"/>
            <a:lstStyle/>
            <a:p>
              <a:endParaRPr/>
            </a:p>
          </p:txBody>
        </p:sp>
        <p:pic>
          <p:nvPicPr>
            <p:cNvPr id="11" name="object 11"/>
            <p:cNvPicPr/>
            <p:nvPr/>
          </p:nvPicPr>
          <p:blipFill>
            <a:blip r:embed="rId5" cstate="print"/>
            <a:stretch>
              <a:fillRect/>
            </a:stretch>
          </p:blipFill>
          <p:spPr>
            <a:xfrm>
              <a:off x="3483610" y="5306420"/>
              <a:ext cx="2461258" cy="2334889"/>
            </a:xfrm>
            <a:prstGeom prst="rect">
              <a:avLst/>
            </a:prstGeom>
          </p:spPr>
        </p:pic>
        <p:sp>
          <p:nvSpPr>
            <p:cNvPr id="12" name="object 12"/>
            <p:cNvSpPr/>
            <p:nvPr/>
          </p:nvSpPr>
          <p:spPr>
            <a:xfrm>
              <a:off x="5582921" y="6584675"/>
              <a:ext cx="497840" cy="78105"/>
            </a:xfrm>
            <a:custGeom>
              <a:avLst/>
              <a:gdLst/>
              <a:ahLst/>
              <a:cxnLst/>
              <a:rect l="l" t="t" r="r" b="b"/>
              <a:pathLst>
                <a:path w="497839" h="78104">
                  <a:moveTo>
                    <a:pt x="0" y="0"/>
                  </a:moveTo>
                  <a:lnTo>
                    <a:pt x="497840" y="78105"/>
                  </a:lnTo>
                </a:path>
              </a:pathLst>
            </a:custGeom>
            <a:ln w="25908">
              <a:solidFill>
                <a:srgbClr val="000000"/>
              </a:solidFill>
              <a:prstDash val="lgDashDot"/>
            </a:ln>
          </p:spPr>
          <p:txBody>
            <a:bodyPr wrap="square" lIns="0" tIns="0" rIns="0" bIns="0" rtlCol="0"/>
            <a:lstStyle/>
            <a:p>
              <a:endParaRPr/>
            </a:p>
          </p:txBody>
        </p:sp>
        <p:pic>
          <p:nvPicPr>
            <p:cNvPr id="13" name="object 13"/>
            <p:cNvPicPr/>
            <p:nvPr/>
          </p:nvPicPr>
          <p:blipFill>
            <a:blip r:embed="rId6" cstate="print"/>
            <a:stretch>
              <a:fillRect/>
            </a:stretch>
          </p:blipFill>
          <p:spPr>
            <a:xfrm>
              <a:off x="5081271" y="6961873"/>
              <a:ext cx="241933" cy="196207"/>
            </a:xfrm>
            <a:prstGeom prst="rect">
              <a:avLst/>
            </a:prstGeom>
          </p:spPr>
        </p:pic>
        <p:pic>
          <p:nvPicPr>
            <p:cNvPr id="14" name="object 14"/>
            <p:cNvPicPr/>
            <p:nvPr/>
          </p:nvPicPr>
          <p:blipFill>
            <a:blip r:embed="rId7" cstate="print"/>
            <a:stretch>
              <a:fillRect/>
            </a:stretch>
          </p:blipFill>
          <p:spPr>
            <a:xfrm>
              <a:off x="5319596" y="5923143"/>
              <a:ext cx="1081189" cy="93624"/>
            </a:xfrm>
            <a:prstGeom prst="rect">
              <a:avLst/>
            </a:prstGeom>
          </p:spPr>
        </p:pic>
        <p:sp>
          <p:nvSpPr>
            <p:cNvPr id="15" name="object 15"/>
            <p:cNvSpPr/>
            <p:nvPr/>
          </p:nvSpPr>
          <p:spPr>
            <a:xfrm>
              <a:off x="4751145" y="7221591"/>
              <a:ext cx="615315" cy="93980"/>
            </a:xfrm>
            <a:custGeom>
              <a:avLst/>
              <a:gdLst/>
              <a:ahLst/>
              <a:cxnLst/>
              <a:rect l="l" t="t" r="r" b="b"/>
              <a:pathLst>
                <a:path w="615314" h="93979">
                  <a:moveTo>
                    <a:pt x="47015" y="0"/>
                  </a:moveTo>
                  <a:lnTo>
                    <a:pt x="38226" y="0"/>
                  </a:lnTo>
                  <a:lnTo>
                    <a:pt x="30175" y="1816"/>
                  </a:lnTo>
                  <a:lnTo>
                    <a:pt x="15544" y="9105"/>
                  </a:lnTo>
                  <a:lnTo>
                    <a:pt x="9905" y="14439"/>
                  </a:lnTo>
                  <a:lnTo>
                    <a:pt x="1981" y="28473"/>
                  </a:lnTo>
                  <a:lnTo>
                    <a:pt x="0" y="36702"/>
                  </a:lnTo>
                  <a:lnTo>
                    <a:pt x="0" y="54775"/>
                  </a:lnTo>
                  <a:lnTo>
                    <a:pt x="20612" y="87668"/>
                  </a:lnTo>
                  <a:lnTo>
                    <a:pt x="46812" y="93624"/>
                  </a:lnTo>
                  <a:lnTo>
                    <a:pt x="54286" y="93140"/>
                  </a:lnTo>
                  <a:lnTo>
                    <a:pt x="61166" y="91689"/>
                  </a:lnTo>
                  <a:lnTo>
                    <a:pt x="67450" y="89268"/>
                  </a:lnTo>
                  <a:lnTo>
                    <a:pt x="73139" y="85877"/>
                  </a:lnTo>
                  <a:lnTo>
                    <a:pt x="76019" y="83375"/>
                  </a:lnTo>
                  <a:lnTo>
                    <a:pt x="39649" y="83375"/>
                  </a:lnTo>
                  <a:lnTo>
                    <a:pt x="34010" y="81953"/>
                  </a:lnTo>
                  <a:lnTo>
                    <a:pt x="23596" y="76276"/>
                  </a:lnTo>
                  <a:lnTo>
                    <a:pt x="19761" y="71983"/>
                  </a:lnTo>
                  <a:lnTo>
                    <a:pt x="14820" y="60490"/>
                  </a:lnTo>
                  <a:lnTo>
                    <a:pt x="13588" y="53771"/>
                  </a:lnTo>
                  <a:lnTo>
                    <a:pt x="13588" y="40093"/>
                  </a:lnTo>
                  <a:lnTo>
                    <a:pt x="39090" y="10248"/>
                  </a:lnTo>
                  <a:lnTo>
                    <a:pt x="77071" y="10248"/>
                  </a:lnTo>
                  <a:lnTo>
                    <a:pt x="72148" y="6908"/>
                  </a:lnTo>
                  <a:lnTo>
                    <a:pt x="66755" y="3884"/>
                  </a:lnTo>
                  <a:lnTo>
                    <a:pt x="60767" y="1725"/>
                  </a:lnTo>
                  <a:lnTo>
                    <a:pt x="54187" y="431"/>
                  </a:lnTo>
                  <a:lnTo>
                    <a:pt x="47015" y="0"/>
                  </a:lnTo>
                  <a:close/>
                </a:path>
                <a:path w="615314" h="93979">
                  <a:moveTo>
                    <a:pt x="74866" y="60337"/>
                  </a:moveTo>
                  <a:lnTo>
                    <a:pt x="73050" y="67957"/>
                  </a:lnTo>
                  <a:lnTo>
                    <a:pt x="69595" y="73698"/>
                  </a:lnTo>
                  <a:lnTo>
                    <a:pt x="59359" y="81445"/>
                  </a:lnTo>
                  <a:lnTo>
                    <a:pt x="53098" y="83375"/>
                  </a:lnTo>
                  <a:lnTo>
                    <a:pt x="76019" y="83375"/>
                  </a:lnTo>
                  <a:lnTo>
                    <a:pt x="78106" y="81562"/>
                  </a:lnTo>
                  <a:lnTo>
                    <a:pt x="82246" y="76371"/>
                  </a:lnTo>
                  <a:lnTo>
                    <a:pt x="85560" y="70304"/>
                  </a:lnTo>
                  <a:lnTo>
                    <a:pt x="88049" y="63360"/>
                  </a:lnTo>
                  <a:lnTo>
                    <a:pt x="74866" y="60337"/>
                  </a:lnTo>
                  <a:close/>
                </a:path>
                <a:path w="615314" h="93979">
                  <a:moveTo>
                    <a:pt x="77071" y="10248"/>
                  </a:moveTo>
                  <a:lnTo>
                    <a:pt x="53403" y="10248"/>
                  </a:lnTo>
                  <a:lnTo>
                    <a:pt x="58927" y="11747"/>
                  </a:lnTo>
                  <a:lnTo>
                    <a:pt x="67716" y="17767"/>
                  </a:lnTo>
                  <a:lnTo>
                    <a:pt x="71056" y="22555"/>
                  </a:lnTo>
                  <a:lnTo>
                    <a:pt x="73367" y="29146"/>
                  </a:lnTo>
                  <a:lnTo>
                    <a:pt x="86347" y="26365"/>
                  </a:lnTo>
                  <a:lnTo>
                    <a:pt x="83680" y="18008"/>
                  </a:lnTo>
                  <a:lnTo>
                    <a:pt x="78943" y="11518"/>
                  </a:lnTo>
                  <a:lnTo>
                    <a:pt x="77071" y="10248"/>
                  </a:lnTo>
                  <a:close/>
                </a:path>
                <a:path w="615314" h="93979">
                  <a:moveTo>
                    <a:pt x="114782" y="1536"/>
                  </a:moveTo>
                  <a:lnTo>
                    <a:pt x="102552" y="1536"/>
                  </a:lnTo>
                  <a:lnTo>
                    <a:pt x="102552" y="92087"/>
                  </a:lnTo>
                  <a:lnTo>
                    <a:pt x="114782" y="92087"/>
                  </a:lnTo>
                  <a:lnTo>
                    <a:pt x="114782" y="1536"/>
                  </a:lnTo>
                  <a:close/>
                </a:path>
                <a:path w="615314" h="93979">
                  <a:moveTo>
                    <a:pt x="162585" y="25006"/>
                  </a:moveTo>
                  <a:lnTo>
                    <a:pt x="153657" y="25006"/>
                  </a:lnTo>
                  <a:lnTo>
                    <a:pt x="146100" y="27431"/>
                  </a:lnTo>
                  <a:lnTo>
                    <a:pt x="128752" y="59283"/>
                  </a:lnTo>
                  <a:lnTo>
                    <a:pt x="129336" y="67103"/>
                  </a:lnTo>
                  <a:lnTo>
                    <a:pt x="162585" y="93560"/>
                  </a:lnTo>
                  <a:lnTo>
                    <a:pt x="168884" y="93560"/>
                  </a:lnTo>
                  <a:lnTo>
                    <a:pt x="174688" y="92227"/>
                  </a:lnTo>
                  <a:lnTo>
                    <a:pt x="185331" y="86880"/>
                  </a:lnTo>
                  <a:lnTo>
                    <a:pt x="187972" y="84429"/>
                  </a:lnTo>
                  <a:lnTo>
                    <a:pt x="156476" y="84429"/>
                  </a:lnTo>
                  <a:lnTo>
                    <a:pt x="151384" y="82321"/>
                  </a:lnTo>
                  <a:lnTo>
                    <a:pt x="143332" y="73977"/>
                  </a:lnTo>
                  <a:lnTo>
                    <a:pt x="141325" y="67690"/>
                  </a:lnTo>
                  <a:lnTo>
                    <a:pt x="141364" y="50766"/>
                  </a:lnTo>
                  <a:lnTo>
                    <a:pt x="143332" y="44602"/>
                  </a:lnTo>
                  <a:lnTo>
                    <a:pt x="151396" y="36296"/>
                  </a:lnTo>
                  <a:lnTo>
                    <a:pt x="156476" y="34213"/>
                  </a:lnTo>
                  <a:lnTo>
                    <a:pt x="187197" y="34213"/>
                  </a:lnTo>
                  <a:lnTo>
                    <a:pt x="186905" y="33870"/>
                  </a:lnTo>
                  <a:lnTo>
                    <a:pt x="181843" y="29994"/>
                  </a:lnTo>
                  <a:lnTo>
                    <a:pt x="176102" y="27224"/>
                  </a:lnTo>
                  <a:lnTo>
                    <a:pt x="169684" y="25560"/>
                  </a:lnTo>
                  <a:lnTo>
                    <a:pt x="162585" y="25006"/>
                  </a:lnTo>
                  <a:close/>
                </a:path>
                <a:path w="615314" h="93979">
                  <a:moveTo>
                    <a:pt x="187197" y="34213"/>
                  </a:moveTo>
                  <a:lnTo>
                    <a:pt x="168605" y="34213"/>
                  </a:lnTo>
                  <a:lnTo>
                    <a:pt x="173647" y="36296"/>
                  </a:lnTo>
                  <a:lnTo>
                    <a:pt x="181749" y="44665"/>
                  </a:lnTo>
                  <a:lnTo>
                    <a:pt x="183770" y="50766"/>
                  </a:lnTo>
                  <a:lnTo>
                    <a:pt x="183729" y="67690"/>
                  </a:lnTo>
                  <a:lnTo>
                    <a:pt x="181762" y="73926"/>
                  </a:lnTo>
                  <a:lnTo>
                    <a:pt x="173710" y="82321"/>
                  </a:lnTo>
                  <a:lnTo>
                    <a:pt x="168655" y="84429"/>
                  </a:lnTo>
                  <a:lnTo>
                    <a:pt x="187972" y="84429"/>
                  </a:lnTo>
                  <a:lnTo>
                    <a:pt x="189382" y="83121"/>
                  </a:lnTo>
                  <a:lnTo>
                    <a:pt x="194957" y="73444"/>
                  </a:lnTo>
                  <a:lnTo>
                    <a:pt x="196291" y="67103"/>
                  </a:lnTo>
                  <a:lnTo>
                    <a:pt x="196354" y="58356"/>
                  </a:lnTo>
                  <a:lnTo>
                    <a:pt x="195764" y="50967"/>
                  </a:lnTo>
                  <a:lnTo>
                    <a:pt x="193992" y="44423"/>
                  </a:lnTo>
                  <a:lnTo>
                    <a:pt x="191039" y="38723"/>
                  </a:lnTo>
                  <a:lnTo>
                    <a:pt x="187197" y="34213"/>
                  </a:lnTo>
                  <a:close/>
                </a:path>
                <a:path w="615314" h="93979">
                  <a:moveTo>
                    <a:pt x="248005" y="25006"/>
                  </a:moveTo>
                  <a:lnTo>
                    <a:pt x="233972" y="25006"/>
                  </a:lnTo>
                  <a:lnTo>
                    <a:pt x="228231" y="26339"/>
                  </a:lnTo>
                  <a:lnTo>
                    <a:pt x="217677" y="31648"/>
                  </a:lnTo>
                  <a:lnTo>
                    <a:pt x="213740" y="35636"/>
                  </a:lnTo>
                  <a:lnTo>
                    <a:pt x="208584" y="46253"/>
                  </a:lnTo>
                  <a:lnTo>
                    <a:pt x="207289" y="52450"/>
                  </a:lnTo>
                  <a:lnTo>
                    <a:pt x="207289" y="59537"/>
                  </a:lnTo>
                  <a:lnTo>
                    <a:pt x="230225" y="93560"/>
                  </a:lnTo>
                  <a:lnTo>
                    <a:pt x="247980" y="93560"/>
                  </a:lnTo>
                  <a:lnTo>
                    <a:pt x="254634" y="91439"/>
                  </a:lnTo>
                  <a:lnTo>
                    <a:pt x="263536" y="84429"/>
                  </a:lnTo>
                  <a:lnTo>
                    <a:pt x="233984" y="84429"/>
                  </a:lnTo>
                  <a:lnTo>
                    <a:pt x="229146" y="82422"/>
                  </a:lnTo>
                  <a:lnTo>
                    <a:pt x="221716" y="74434"/>
                  </a:lnTo>
                  <a:lnTo>
                    <a:pt x="219869" y="68059"/>
                  </a:lnTo>
                  <a:lnTo>
                    <a:pt x="219862" y="50533"/>
                  </a:lnTo>
                  <a:lnTo>
                    <a:pt x="221780" y="44183"/>
                  </a:lnTo>
                  <a:lnTo>
                    <a:pt x="229488" y="36156"/>
                  </a:lnTo>
                  <a:lnTo>
                    <a:pt x="234492" y="34150"/>
                  </a:lnTo>
                  <a:lnTo>
                    <a:pt x="264475" y="34150"/>
                  </a:lnTo>
                  <a:lnTo>
                    <a:pt x="264388" y="34010"/>
                  </a:lnTo>
                  <a:lnTo>
                    <a:pt x="254419" y="26809"/>
                  </a:lnTo>
                  <a:lnTo>
                    <a:pt x="248005" y="25006"/>
                  </a:lnTo>
                  <a:close/>
                </a:path>
                <a:path w="615314" h="93979">
                  <a:moveTo>
                    <a:pt x="258114" y="68059"/>
                  </a:moveTo>
                  <a:lnTo>
                    <a:pt x="257251" y="73621"/>
                  </a:lnTo>
                  <a:lnTo>
                    <a:pt x="255206" y="77736"/>
                  </a:lnTo>
                  <a:lnTo>
                    <a:pt x="248780" y="83083"/>
                  </a:lnTo>
                  <a:lnTo>
                    <a:pt x="244767" y="84429"/>
                  </a:lnTo>
                  <a:lnTo>
                    <a:pt x="263536" y="84429"/>
                  </a:lnTo>
                  <a:lnTo>
                    <a:pt x="265455" y="82918"/>
                  </a:lnTo>
                  <a:lnTo>
                    <a:pt x="268820" y="77012"/>
                  </a:lnTo>
                  <a:lnTo>
                    <a:pt x="270128" y="69481"/>
                  </a:lnTo>
                  <a:lnTo>
                    <a:pt x="258114" y="68059"/>
                  </a:lnTo>
                  <a:close/>
                </a:path>
                <a:path w="615314" h="93979">
                  <a:moveTo>
                    <a:pt x="264475" y="34150"/>
                  </a:moveTo>
                  <a:lnTo>
                    <a:pt x="244728" y="34150"/>
                  </a:lnTo>
                  <a:lnTo>
                    <a:pt x="248196" y="35267"/>
                  </a:lnTo>
                  <a:lnTo>
                    <a:pt x="253949" y="39712"/>
                  </a:lnTo>
                  <a:lnTo>
                    <a:pt x="255955" y="43027"/>
                  </a:lnTo>
                  <a:lnTo>
                    <a:pt x="257086" y="47434"/>
                  </a:lnTo>
                  <a:lnTo>
                    <a:pt x="268973" y="45758"/>
                  </a:lnTo>
                  <a:lnTo>
                    <a:pt x="267576" y="39128"/>
                  </a:lnTo>
                  <a:lnTo>
                    <a:pt x="264475" y="34150"/>
                  </a:lnTo>
                  <a:close/>
                </a:path>
                <a:path w="615314" h="93979">
                  <a:moveTo>
                    <a:pt x="293433" y="1536"/>
                  </a:moveTo>
                  <a:lnTo>
                    <a:pt x="281203" y="1536"/>
                  </a:lnTo>
                  <a:lnTo>
                    <a:pt x="281203" y="92087"/>
                  </a:lnTo>
                  <a:lnTo>
                    <a:pt x="293433" y="92087"/>
                  </a:lnTo>
                  <a:lnTo>
                    <a:pt x="293433" y="66078"/>
                  </a:lnTo>
                  <a:lnTo>
                    <a:pt x="302056" y="58546"/>
                  </a:lnTo>
                  <a:lnTo>
                    <a:pt x="316299" y="58546"/>
                  </a:lnTo>
                  <a:lnTo>
                    <a:pt x="312345" y="53174"/>
                  </a:lnTo>
                  <a:lnTo>
                    <a:pt x="293433" y="53174"/>
                  </a:lnTo>
                  <a:lnTo>
                    <a:pt x="293433" y="1536"/>
                  </a:lnTo>
                  <a:close/>
                </a:path>
                <a:path w="615314" h="93979">
                  <a:moveTo>
                    <a:pt x="316299" y="58546"/>
                  </a:moveTo>
                  <a:lnTo>
                    <a:pt x="302056" y="58546"/>
                  </a:lnTo>
                  <a:lnTo>
                    <a:pt x="325907" y="92087"/>
                  </a:lnTo>
                  <a:lnTo>
                    <a:pt x="340982" y="92087"/>
                  </a:lnTo>
                  <a:lnTo>
                    <a:pt x="316299" y="58546"/>
                  </a:lnTo>
                  <a:close/>
                </a:path>
                <a:path w="615314" h="93979">
                  <a:moveTo>
                    <a:pt x="338200" y="26492"/>
                  </a:moveTo>
                  <a:lnTo>
                    <a:pt x="322364" y="26492"/>
                  </a:lnTo>
                  <a:lnTo>
                    <a:pt x="293433" y="53174"/>
                  </a:lnTo>
                  <a:lnTo>
                    <a:pt x="312345" y="53174"/>
                  </a:lnTo>
                  <a:lnTo>
                    <a:pt x="310616" y="50825"/>
                  </a:lnTo>
                  <a:lnTo>
                    <a:pt x="338200" y="26492"/>
                  </a:lnTo>
                  <a:close/>
                </a:path>
                <a:path w="615314" h="93979">
                  <a:moveTo>
                    <a:pt x="355104" y="26492"/>
                  </a:moveTo>
                  <a:lnTo>
                    <a:pt x="342468" y="26492"/>
                  </a:lnTo>
                  <a:lnTo>
                    <a:pt x="364553" y="92087"/>
                  </a:lnTo>
                  <a:lnTo>
                    <a:pt x="377329" y="92087"/>
                  </a:lnTo>
                  <a:lnTo>
                    <a:pt x="381280" y="78435"/>
                  </a:lnTo>
                  <a:lnTo>
                    <a:pt x="370865" y="78435"/>
                  </a:lnTo>
                  <a:lnTo>
                    <a:pt x="355104" y="26492"/>
                  </a:lnTo>
                  <a:close/>
                </a:path>
                <a:path w="615314" h="93979">
                  <a:moveTo>
                    <a:pt x="402949" y="41617"/>
                  </a:moveTo>
                  <a:lnTo>
                    <a:pt x="391934" y="41617"/>
                  </a:lnTo>
                  <a:lnTo>
                    <a:pt x="394715" y="52806"/>
                  </a:lnTo>
                  <a:lnTo>
                    <a:pt x="406196" y="92087"/>
                  </a:lnTo>
                  <a:lnTo>
                    <a:pt x="418896" y="92087"/>
                  </a:lnTo>
                  <a:lnTo>
                    <a:pt x="424061" y="77076"/>
                  </a:lnTo>
                  <a:lnTo>
                    <a:pt x="413054" y="77076"/>
                  </a:lnTo>
                  <a:lnTo>
                    <a:pt x="409424" y="64414"/>
                  </a:lnTo>
                  <a:lnTo>
                    <a:pt x="402949" y="41617"/>
                  </a:lnTo>
                  <a:close/>
                </a:path>
                <a:path w="615314" h="93979">
                  <a:moveTo>
                    <a:pt x="398652" y="26492"/>
                  </a:moveTo>
                  <a:lnTo>
                    <a:pt x="386092" y="26492"/>
                  </a:lnTo>
                  <a:lnTo>
                    <a:pt x="374611" y="64909"/>
                  </a:lnTo>
                  <a:lnTo>
                    <a:pt x="370865" y="78435"/>
                  </a:lnTo>
                  <a:lnTo>
                    <a:pt x="381280" y="78435"/>
                  </a:lnTo>
                  <a:lnTo>
                    <a:pt x="391934" y="41617"/>
                  </a:lnTo>
                  <a:lnTo>
                    <a:pt x="402949" y="41617"/>
                  </a:lnTo>
                  <a:lnTo>
                    <a:pt x="398652" y="26492"/>
                  </a:lnTo>
                  <a:close/>
                </a:path>
                <a:path w="615314" h="93979">
                  <a:moveTo>
                    <a:pt x="441464" y="26492"/>
                  </a:moveTo>
                  <a:lnTo>
                    <a:pt x="429564" y="26492"/>
                  </a:lnTo>
                  <a:lnTo>
                    <a:pt x="417045" y="64909"/>
                  </a:lnTo>
                  <a:lnTo>
                    <a:pt x="413054" y="77076"/>
                  </a:lnTo>
                  <a:lnTo>
                    <a:pt x="424061" y="77076"/>
                  </a:lnTo>
                  <a:lnTo>
                    <a:pt x="441464" y="26492"/>
                  </a:lnTo>
                  <a:close/>
                </a:path>
                <a:path w="615314" h="93979">
                  <a:moveTo>
                    <a:pt x="464121" y="1536"/>
                  </a:moveTo>
                  <a:lnTo>
                    <a:pt x="451891" y="1536"/>
                  </a:lnTo>
                  <a:lnTo>
                    <a:pt x="451891" y="14325"/>
                  </a:lnTo>
                  <a:lnTo>
                    <a:pt x="464121" y="14325"/>
                  </a:lnTo>
                  <a:lnTo>
                    <a:pt x="464121" y="1536"/>
                  </a:lnTo>
                  <a:close/>
                </a:path>
                <a:path w="615314" h="93979">
                  <a:moveTo>
                    <a:pt x="464121" y="26492"/>
                  </a:moveTo>
                  <a:lnTo>
                    <a:pt x="451891" y="26492"/>
                  </a:lnTo>
                  <a:lnTo>
                    <a:pt x="451891" y="92087"/>
                  </a:lnTo>
                  <a:lnTo>
                    <a:pt x="464121" y="92087"/>
                  </a:lnTo>
                  <a:lnTo>
                    <a:pt x="464121" y="26492"/>
                  </a:lnTo>
                  <a:close/>
                </a:path>
                <a:path w="615314" h="93979">
                  <a:moveTo>
                    <a:pt x="489496" y="70777"/>
                  </a:moveTo>
                  <a:lnTo>
                    <a:pt x="477405" y="72504"/>
                  </a:lnTo>
                  <a:lnTo>
                    <a:pt x="478764" y="79463"/>
                  </a:lnTo>
                  <a:lnTo>
                    <a:pt x="481901" y="84708"/>
                  </a:lnTo>
                  <a:lnTo>
                    <a:pt x="491731" y="91795"/>
                  </a:lnTo>
                  <a:lnTo>
                    <a:pt x="498881" y="93560"/>
                  </a:lnTo>
                  <a:lnTo>
                    <a:pt x="513918" y="93560"/>
                  </a:lnTo>
                  <a:lnTo>
                    <a:pt x="518985" y="92671"/>
                  </a:lnTo>
                  <a:lnTo>
                    <a:pt x="527951" y="89090"/>
                  </a:lnTo>
                  <a:lnTo>
                    <a:pt x="531380" y="86550"/>
                  </a:lnTo>
                  <a:lnTo>
                    <a:pt x="532925" y="84429"/>
                  </a:lnTo>
                  <a:lnTo>
                    <a:pt x="502615" y="84429"/>
                  </a:lnTo>
                  <a:lnTo>
                    <a:pt x="498271" y="83248"/>
                  </a:lnTo>
                  <a:lnTo>
                    <a:pt x="492074" y="78562"/>
                  </a:lnTo>
                  <a:lnTo>
                    <a:pt x="490181" y="75183"/>
                  </a:lnTo>
                  <a:lnTo>
                    <a:pt x="489496" y="70777"/>
                  </a:lnTo>
                  <a:close/>
                </a:path>
                <a:path w="615314" h="93979">
                  <a:moveTo>
                    <a:pt x="511670" y="25006"/>
                  </a:moveTo>
                  <a:lnTo>
                    <a:pt x="502246" y="25006"/>
                  </a:lnTo>
                  <a:lnTo>
                    <a:pt x="498728" y="25450"/>
                  </a:lnTo>
                  <a:lnTo>
                    <a:pt x="492163" y="27216"/>
                  </a:lnTo>
                  <a:lnTo>
                    <a:pt x="489572" y="28308"/>
                  </a:lnTo>
                  <a:lnTo>
                    <a:pt x="487667" y="29578"/>
                  </a:lnTo>
                  <a:lnTo>
                    <a:pt x="485127" y="31229"/>
                  </a:lnTo>
                  <a:lnTo>
                    <a:pt x="483120" y="33299"/>
                  </a:lnTo>
                  <a:lnTo>
                    <a:pt x="480186" y="38277"/>
                  </a:lnTo>
                  <a:lnTo>
                    <a:pt x="479450" y="40982"/>
                  </a:lnTo>
                  <a:lnTo>
                    <a:pt x="479450" y="47116"/>
                  </a:lnTo>
                  <a:lnTo>
                    <a:pt x="515441" y="65849"/>
                  </a:lnTo>
                  <a:lnTo>
                    <a:pt x="519480" y="67068"/>
                  </a:lnTo>
                  <a:lnTo>
                    <a:pt x="523557" y="69494"/>
                  </a:lnTo>
                  <a:lnTo>
                    <a:pt x="524763" y="71475"/>
                  </a:lnTo>
                  <a:lnTo>
                    <a:pt x="524763" y="76784"/>
                  </a:lnTo>
                  <a:lnTo>
                    <a:pt x="523405" y="79222"/>
                  </a:lnTo>
                  <a:lnTo>
                    <a:pt x="517969" y="83388"/>
                  </a:lnTo>
                  <a:lnTo>
                    <a:pt x="513803" y="84429"/>
                  </a:lnTo>
                  <a:lnTo>
                    <a:pt x="532925" y="84429"/>
                  </a:lnTo>
                  <a:lnTo>
                    <a:pt x="536143" y="80009"/>
                  </a:lnTo>
                  <a:lnTo>
                    <a:pt x="537234" y="76784"/>
                  </a:lnTo>
                  <a:lnTo>
                    <a:pt x="537324" y="69024"/>
                  </a:lnTo>
                  <a:lnTo>
                    <a:pt x="536359" y="65849"/>
                  </a:lnTo>
                  <a:lnTo>
                    <a:pt x="502272" y="50825"/>
                  </a:lnTo>
                  <a:lnTo>
                    <a:pt x="498678" y="49872"/>
                  </a:lnTo>
                  <a:lnTo>
                    <a:pt x="491261" y="44056"/>
                  </a:lnTo>
                  <a:lnTo>
                    <a:pt x="491261" y="40347"/>
                  </a:lnTo>
                  <a:lnTo>
                    <a:pt x="492467" y="38366"/>
                  </a:lnTo>
                  <a:lnTo>
                    <a:pt x="497268" y="34988"/>
                  </a:lnTo>
                  <a:lnTo>
                    <a:pt x="501281" y="34150"/>
                  </a:lnTo>
                  <a:lnTo>
                    <a:pt x="531116" y="34150"/>
                  </a:lnTo>
                  <a:lnTo>
                    <a:pt x="528358" y="30721"/>
                  </a:lnTo>
                  <a:lnTo>
                    <a:pt x="525208" y="28714"/>
                  </a:lnTo>
                  <a:lnTo>
                    <a:pt x="516635" y="25755"/>
                  </a:lnTo>
                  <a:lnTo>
                    <a:pt x="511670" y="25006"/>
                  </a:lnTo>
                  <a:close/>
                </a:path>
                <a:path w="615314" h="93979">
                  <a:moveTo>
                    <a:pt x="531116" y="34150"/>
                  </a:moveTo>
                  <a:lnTo>
                    <a:pt x="511644" y="34150"/>
                  </a:lnTo>
                  <a:lnTo>
                    <a:pt x="515327" y="35102"/>
                  </a:lnTo>
                  <a:lnTo>
                    <a:pt x="520534" y="38887"/>
                  </a:lnTo>
                  <a:lnTo>
                    <a:pt x="522109" y="41516"/>
                  </a:lnTo>
                  <a:lnTo>
                    <a:pt x="522655" y="44894"/>
                  </a:lnTo>
                  <a:lnTo>
                    <a:pt x="534606" y="43408"/>
                  </a:lnTo>
                  <a:lnTo>
                    <a:pt x="533844" y="39179"/>
                  </a:lnTo>
                  <a:lnTo>
                    <a:pt x="532434" y="35788"/>
                  </a:lnTo>
                  <a:lnTo>
                    <a:pt x="531116" y="34150"/>
                  </a:lnTo>
                  <a:close/>
                </a:path>
                <a:path w="615314" h="93979">
                  <a:moveTo>
                    <a:pt x="591667" y="25006"/>
                  </a:moveTo>
                  <a:lnTo>
                    <a:pt x="582028" y="25006"/>
                  </a:lnTo>
                  <a:lnTo>
                    <a:pt x="574901" y="25577"/>
                  </a:lnTo>
                  <a:lnTo>
                    <a:pt x="548372" y="59169"/>
                  </a:lnTo>
                  <a:lnTo>
                    <a:pt x="548396" y="60807"/>
                  </a:lnTo>
                  <a:lnTo>
                    <a:pt x="575195" y="93008"/>
                  </a:lnTo>
                  <a:lnTo>
                    <a:pt x="582701" y="93560"/>
                  </a:lnTo>
                  <a:lnTo>
                    <a:pt x="591083" y="93560"/>
                  </a:lnTo>
                  <a:lnTo>
                    <a:pt x="597966" y="91719"/>
                  </a:lnTo>
                  <a:lnTo>
                    <a:pt x="608564" y="84429"/>
                  </a:lnTo>
                  <a:lnTo>
                    <a:pt x="576745" y="84429"/>
                  </a:lnTo>
                  <a:lnTo>
                    <a:pt x="571715" y="82511"/>
                  </a:lnTo>
                  <a:lnTo>
                    <a:pt x="563664" y="74853"/>
                  </a:lnTo>
                  <a:lnTo>
                    <a:pt x="561416" y="69329"/>
                  </a:lnTo>
                  <a:lnTo>
                    <a:pt x="560958" y="62128"/>
                  </a:lnTo>
                  <a:lnTo>
                    <a:pt x="614768" y="62128"/>
                  </a:lnTo>
                  <a:lnTo>
                    <a:pt x="614845" y="59169"/>
                  </a:lnTo>
                  <a:lnTo>
                    <a:pt x="614382" y="52984"/>
                  </a:lnTo>
                  <a:lnTo>
                    <a:pt x="561644" y="52984"/>
                  </a:lnTo>
                  <a:lnTo>
                    <a:pt x="562051" y="47269"/>
                  </a:lnTo>
                  <a:lnTo>
                    <a:pt x="564172" y="42697"/>
                  </a:lnTo>
                  <a:lnTo>
                    <a:pt x="571817" y="35864"/>
                  </a:lnTo>
                  <a:lnTo>
                    <a:pt x="576541" y="34150"/>
                  </a:lnTo>
                  <a:lnTo>
                    <a:pt x="605818" y="34150"/>
                  </a:lnTo>
                  <a:lnTo>
                    <a:pt x="605662" y="33959"/>
                  </a:lnTo>
                  <a:lnTo>
                    <a:pt x="599554" y="27990"/>
                  </a:lnTo>
                  <a:lnTo>
                    <a:pt x="591667" y="25006"/>
                  </a:lnTo>
                  <a:close/>
                </a:path>
                <a:path w="615314" h="93979">
                  <a:moveTo>
                    <a:pt x="601789" y="70954"/>
                  </a:moveTo>
                  <a:lnTo>
                    <a:pt x="599935" y="75653"/>
                  </a:lnTo>
                  <a:lnTo>
                    <a:pt x="597420" y="79070"/>
                  </a:lnTo>
                  <a:lnTo>
                    <a:pt x="591083" y="83350"/>
                  </a:lnTo>
                  <a:lnTo>
                    <a:pt x="587260" y="84429"/>
                  </a:lnTo>
                  <a:lnTo>
                    <a:pt x="608564" y="84429"/>
                  </a:lnTo>
                  <a:lnTo>
                    <a:pt x="608749" y="84302"/>
                  </a:lnTo>
                  <a:lnTo>
                    <a:pt x="612452" y="79070"/>
                  </a:lnTo>
                  <a:lnTo>
                    <a:pt x="614425" y="72377"/>
                  </a:lnTo>
                  <a:lnTo>
                    <a:pt x="601789" y="70954"/>
                  </a:lnTo>
                  <a:close/>
                </a:path>
                <a:path w="615314" h="93979">
                  <a:moveTo>
                    <a:pt x="605818" y="34150"/>
                  </a:moveTo>
                  <a:lnTo>
                    <a:pt x="588365" y="34150"/>
                  </a:lnTo>
                  <a:lnTo>
                    <a:pt x="593420" y="36296"/>
                  </a:lnTo>
                  <a:lnTo>
                    <a:pt x="597306" y="40576"/>
                  </a:lnTo>
                  <a:lnTo>
                    <a:pt x="599846" y="43332"/>
                  </a:lnTo>
                  <a:lnTo>
                    <a:pt x="601383" y="47472"/>
                  </a:lnTo>
                  <a:lnTo>
                    <a:pt x="601929" y="52984"/>
                  </a:lnTo>
                  <a:lnTo>
                    <a:pt x="614382" y="52984"/>
                  </a:lnTo>
                  <a:lnTo>
                    <a:pt x="614271" y="51499"/>
                  </a:lnTo>
                  <a:lnTo>
                    <a:pt x="612549" y="44740"/>
                  </a:lnTo>
                  <a:lnTo>
                    <a:pt x="609680" y="38893"/>
                  </a:lnTo>
                  <a:lnTo>
                    <a:pt x="605818" y="34150"/>
                  </a:lnTo>
                  <a:close/>
                </a:path>
              </a:pathLst>
            </a:custGeom>
            <a:solidFill>
              <a:srgbClr val="FF0000"/>
            </a:solidFill>
          </p:spPr>
          <p:txBody>
            <a:bodyPr wrap="square" lIns="0" tIns="0" rIns="0" bIns="0" rtlCol="0"/>
            <a:lstStyle/>
            <a:p>
              <a:endParaRPr/>
            </a:p>
          </p:txBody>
        </p:sp>
      </p:grpSp>
      <p:sp>
        <p:nvSpPr>
          <p:cNvPr id="16" name="object 16"/>
          <p:cNvSpPr txBox="1"/>
          <p:nvPr/>
        </p:nvSpPr>
        <p:spPr>
          <a:xfrm>
            <a:off x="3401697" y="8401405"/>
            <a:ext cx="3058795" cy="468718"/>
          </a:xfrm>
          <a:prstGeom prst="rect">
            <a:avLst/>
          </a:prstGeom>
          <a:solidFill>
            <a:srgbClr val="404040"/>
          </a:solidFill>
        </p:spPr>
        <p:txBody>
          <a:bodyPr vert="horz" wrap="square" lIns="0" tIns="37465" rIns="0" bIns="0" rtlCol="0">
            <a:spAutoFit/>
          </a:bodyPr>
          <a:lstStyle/>
          <a:p>
            <a:pPr marL="91438">
              <a:spcBef>
                <a:spcPts val="295"/>
              </a:spcBef>
            </a:pPr>
            <a:r>
              <a:rPr sz="1400" spc="-5" dirty="0">
                <a:solidFill>
                  <a:srgbClr val="FFFFFF"/>
                </a:solidFill>
                <a:latin typeface="Calibri Light"/>
                <a:cs typeface="Calibri Light"/>
              </a:rPr>
              <a:t>Remember:</a:t>
            </a:r>
            <a:endParaRPr sz="1400">
              <a:latin typeface="Calibri Light"/>
              <a:cs typeface="Calibri Light"/>
            </a:endParaRPr>
          </a:p>
          <a:p>
            <a:pPr marL="91438"/>
            <a:r>
              <a:rPr sz="1400" dirty="0">
                <a:solidFill>
                  <a:srgbClr val="FFFFFF"/>
                </a:solidFill>
                <a:latin typeface="Calibri Light"/>
                <a:cs typeface="Calibri Light"/>
              </a:rPr>
              <a:t>Put</a:t>
            </a:r>
            <a:r>
              <a:rPr sz="1400" spc="-20" dirty="0">
                <a:solidFill>
                  <a:srgbClr val="FFFFFF"/>
                </a:solidFill>
                <a:latin typeface="Calibri Light"/>
                <a:cs typeface="Calibri Light"/>
              </a:rPr>
              <a:t> </a:t>
            </a:r>
            <a:r>
              <a:rPr sz="1400" dirty="0">
                <a:solidFill>
                  <a:srgbClr val="FFFFFF"/>
                </a:solidFill>
                <a:latin typeface="Calibri Light"/>
                <a:cs typeface="Calibri Light"/>
              </a:rPr>
              <a:t>back</a:t>
            </a:r>
            <a:r>
              <a:rPr sz="1400" spc="-5" dirty="0">
                <a:solidFill>
                  <a:srgbClr val="FFFFFF"/>
                </a:solidFill>
                <a:latin typeface="Calibri Light"/>
                <a:cs typeface="Calibri Light"/>
              </a:rPr>
              <a:t> the</a:t>
            </a:r>
            <a:r>
              <a:rPr sz="1400" spc="-10" dirty="0">
                <a:solidFill>
                  <a:srgbClr val="FFFFFF"/>
                </a:solidFill>
                <a:latin typeface="Calibri Light"/>
                <a:cs typeface="Calibri Light"/>
              </a:rPr>
              <a:t> </a:t>
            </a:r>
            <a:r>
              <a:rPr sz="1400" spc="-5" dirty="0">
                <a:solidFill>
                  <a:srgbClr val="FFFFFF"/>
                </a:solidFill>
                <a:latin typeface="Calibri Light"/>
                <a:cs typeface="Calibri Light"/>
              </a:rPr>
              <a:t>panel after</a:t>
            </a:r>
            <a:r>
              <a:rPr sz="1400" spc="-15" dirty="0">
                <a:solidFill>
                  <a:srgbClr val="FFFFFF"/>
                </a:solidFill>
                <a:latin typeface="Calibri Light"/>
                <a:cs typeface="Calibri Light"/>
              </a:rPr>
              <a:t> </a:t>
            </a:r>
            <a:r>
              <a:rPr sz="1400" dirty="0">
                <a:solidFill>
                  <a:srgbClr val="FFFFFF"/>
                </a:solidFill>
                <a:latin typeface="Calibri Light"/>
                <a:cs typeface="Calibri Light"/>
              </a:rPr>
              <a:t>TXV</a:t>
            </a:r>
            <a:r>
              <a:rPr sz="1400" spc="-5" dirty="0">
                <a:solidFill>
                  <a:srgbClr val="FFFFFF"/>
                </a:solidFill>
                <a:latin typeface="Calibri Light"/>
                <a:cs typeface="Calibri Light"/>
              </a:rPr>
              <a:t> adjusted.</a:t>
            </a:r>
            <a:endParaRPr sz="1400">
              <a:latin typeface="Calibri Light"/>
              <a:cs typeface="Calibri Light"/>
            </a:endParaRPr>
          </a:p>
        </p:txBody>
      </p:sp>
      <p:grpSp>
        <p:nvGrpSpPr>
          <p:cNvPr id="17" name="object 17"/>
          <p:cNvGrpSpPr/>
          <p:nvPr/>
        </p:nvGrpSpPr>
        <p:grpSpPr>
          <a:xfrm>
            <a:off x="8117203" y="1410938"/>
            <a:ext cx="1007744" cy="1008380"/>
            <a:chOff x="4942203" y="1410938"/>
            <a:chExt cx="1007744" cy="1008380"/>
          </a:xfrm>
        </p:grpSpPr>
        <p:sp>
          <p:nvSpPr>
            <p:cNvPr id="18" name="object 18"/>
            <p:cNvSpPr/>
            <p:nvPr/>
          </p:nvSpPr>
          <p:spPr>
            <a:xfrm>
              <a:off x="4942203" y="1410938"/>
              <a:ext cx="1007744" cy="1008380"/>
            </a:xfrm>
            <a:custGeom>
              <a:avLst/>
              <a:gdLst/>
              <a:ahLst/>
              <a:cxnLst/>
              <a:rect l="l" t="t" r="r" b="b"/>
              <a:pathLst>
                <a:path w="1007745" h="1008380">
                  <a:moveTo>
                    <a:pt x="503554" y="0"/>
                  </a:moveTo>
                  <a:lnTo>
                    <a:pt x="455294" y="1905"/>
                  </a:lnTo>
                  <a:lnTo>
                    <a:pt x="408304" y="8890"/>
                  </a:lnTo>
                  <a:lnTo>
                    <a:pt x="362584" y="19685"/>
                  </a:lnTo>
                  <a:lnTo>
                    <a:pt x="318769" y="34925"/>
                  </a:lnTo>
                  <a:lnTo>
                    <a:pt x="276224" y="53975"/>
                  </a:lnTo>
                  <a:lnTo>
                    <a:pt x="236854" y="76200"/>
                  </a:lnTo>
                  <a:lnTo>
                    <a:pt x="198754" y="102235"/>
                  </a:lnTo>
                  <a:lnTo>
                    <a:pt x="163829" y="131445"/>
                  </a:lnTo>
                  <a:lnTo>
                    <a:pt x="132079" y="163830"/>
                  </a:lnTo>
                  <a:lnTo>
                    <a:pt x="102869" y="198755"/>
                  </a:lnTo>
                  <a:lnTo>
                    <a:pt x="76834" y="236220"/>
                  </a:lnTo>
                  <a:lnTo>
                    <a:pt x="53974" y="276225"/>
                  </a:lnTo>
                  <a:lnTo>
                    <a:pt x="35559" y="318770"/>
                  </a:lnTo>
                  <a:lnTo>
                    <a:pt x="20319" y="362585"/>
                  </a:lnTo>
                  <a:lnTo>
                    <a:pt x="9524" y="408305"/>
                  </a:lnTo>
                  <a:lnTo>
                    <a:pt x="2539" y="455295"/>
                  </a:lnTo>
                  <a:lnTo>
                    <a:pt x="0" y="504190"/>
                  </a:lnTo>
                  <a:lnTo>
                    <a:pt x="2539" y="552450"/>
                  </a:lnTo>
                  <a:lnTo>
                    <a:pt x="9524" y="600075"/>
                  </a:lnTo>
                  <a:lnTo>
                    <a:pt x="20319" y="645795"/>
                  </a:lnTo>
                  <a:lnTo>
                    <a:pt x="35559" y="689610"/>
                  </a:lnTo>
                  <a:lnTo>
                    <a:pt x="53974" y="732155"/>
                  </a:lnTo>
                  <a:lnTo>
                    <a:pt x="76834" y="771525"/>
                  </a:lnTo>
                  <a:lnTo>
                    <a:pt x="102869" y="809625"/>
                  </a:lnTo>
                  <a:lnTo>
                    <a:pt x="132079" y="844550"/>
                  </a:lnTo>
                  <a:lnTo>
                    <a:pt x="163829" y="876300"/>
                  </a:lnTo>
                  <a:lnTo>
                    <a:pt x="198754" y="905510"/>
                  </a:lnTo>
                  <a:lnTo>
                    <a:pt x="236854" y="931544"/>
                  </a:lnTo>
                  <a:lnTo>
                    <a:pt x="276224" y="954405"/>
                  </a:lnTo>
                  <a:lnTo>
                    <a:pt x="318769" y="973455"/>
                  </a:lnTo>
                  <a:lnTo>
                    <a:pt x="362584" y="988694"/>
                  </a:lnTo>
                  <a:lnTo>
                    <a:pt x="408304" y="999490"/>
                  </a:lnTo>
                  <a:lnTo>
                    <a:pt x="455294" y="1006475"/>
                  </a:lnTo>
                  <a:lnTo>
                    <a:pt x="503554" y="1008380"/>
                  </a:lnTo>
                  <a:lnTo>
                    <a:pt x="552449" y="1006475"/>
                  </a:lnTo>
                  <a:lnTo>
                    <a:pt x="599439" y="999490"/>
                  </a:lnTo>
                  <a:lnTo>
                    <a:pt x="645159" y="988694"/>
                  </a:lnTo>
                  <a:lnTo>
                    <a:pt x="688974" y="973455"/>
                  </a:lnTo>
                  <a:lnTo>
                    <a:pt x="730884" y="954405"/>
                  </a:lnTo>
                  <a:lnTo>
                    <a:pt x="770889" y="931544"/>
                  </a:lnTo>
                  <a:lnTo>
                    <a:pt x="808354" y="905510"/>
                  </a:lnTo>
                  <a:lnTo>
                    <a:pt x="843279" y="876300"/>
                  </a:lnTo>
                  <a:lnTo>
                    <a:pt x="875664" y="844550"/>
                  </a:lnTo>
                  <a:lnTo>
                    <a:pt x="904874" y="809625"/>
                  </a:lnTo>
                  <a:lnTo>
                    <a:pt x="930909" y="771525"/>
                  </a:lnTo>
                  <a:lnTo>
                    <a:pt x="953134" y="732155"/>
                  </a:lnTo>
                  <a:lnTo>
                    <a:pt x="972184" y="689610"/>
                  </a:lnTo>
                  <a:lnTo>
                    <a:pt x="987424" y="645795"/>
                  </a:lnTo>
                  <a:lnTo>
                    <a:pt x="998219" y="600075"/>
                  </a:lnTo>
                  <a:lnTo>
                    <a:pt x="1005204" y="552450"/>
                  </a:lnTo>
                  <a:lnTo>
                    <a:pt x="1007744" y="504190"/>
                  </a:lnTo>
                  <a:lnTo>
                    <a:pt x="1005204" y="455295"/>
                  </a:lnTo>
                  <a:lnTo>
                    <a:pt x="998219" y="408305"/>
                  </a:lnTo>
                  <a:lnTo>
                    <a:pt x="987424" y="362585"/>
                  </a:lnTo>
                  <a:lnTo>
                    <a:pt x="972184" y="318770"/>
                  </a:lnTo>
                  <a:lnTo>
                    <a:pt x="953134" y="276225"/>
                  </a:lnTo>
                  <a:lnTo>
                    <a:pt x="930909" y="236220"/>
                  </a:lnTo>
                  <a:lnTo>
                    <a:pt x="904874" y="198755"/>
                  </a:lnTo>
                  <a:lnTo>
                    <a:pt x="875664" y="163830"/>
                  </a:lnTo>
                  <a:lnTo>
                    <a:pt x="843279" y="131445"/>
                  </a:lnTo>
                  <a:lnTo>
                    <a:pt x="808354" y="102235"/>
                  </a:lnTo>
                  <a:lnTo>
                    <a:pt x="770889" y="76200"/>
                  </a:lnTo>
                  <a:lnTo>
                    <a:pt x="730884" y="53975"/>
                  </a:lnTo>
                  <a:lnTo>
                    <a:pt x="688974" y="34925"/>
                  </a:lnTo>
                  <a:lnTo>
                    <a:pt x="645159" y="19685"/>
                  </a:lnTo>
                  <a:lnTo>
                    <a:pt x="599439" y="8890"/>
                  </a:lnTo>
                  <a:lnTo>
                    <a:pt x="552449" y="1905"/>
                  </a:lnTo>
                  <a:lnTo>
                    <a:pt x="503554" y="0"/>
                  </a:lnTo>
                  <a:close/>
                </a:path>
              </a:pathLst>
            </a:custGeom>
            <a:solidFill>
              <a:srgbClr val="C00000"/>
            </a:solidFill>
          </p:spPr>
          <p:txBody>
            <a:bodyPr wrap="square" lIns="0" tIns="0" rIns="0" bIns="0" rtlCol="0"/>
            <a:lstStyle/>
            <a:p>
              <a:endParaRPr/>
            </a:p>
          </p:txBody>
        </p:sp>
        <p:sp>
          <p:nvSpPr>
            <p:cNvPr id="19" name="object 19"/>
            <p:cNvSpPr/>
            <p:nvPr/>
          </p:nvSpPr>
          <p:spPr>
            <a:xfrm>
              <a:off x="4982843" y="2108803"/>
              <a:ext cx="925830" cy="0"/>
            </a:xfrm>
            <a:custGeom>
              <a:avLst/>
              <a:gdLst/>
              <a:ahLst/>
              <a:cxnLst/>
              <a:rect l="l" t="t" r="r" b="b"/>
              <a:pathLst>
                <a:path w="925829">
                  <a:moveTo>
                    <a:pt x="0" y="0"/>
                  </a:moveTo>
                  <a:lnTo>
                    <a:pt x="925830" y="0"/>
                  </a:lnTo>
                </a:path>
              </a:pathLst>
            </a:custGeom>
            <a:ln w="25908">
              <a:solidFill>
                <a:srgbClr val="FFFFFF"/>
              </a:solidFill>
            </a:ln>
          </p:spPr>
          <p:txBody>
            <a:bodyPr wrap="square" lIns="0" tIns="0" rIns="0" bIns="0" rtlCol="0"/>
            <a:lstStyle/>
            <a:p>
              <a:endParaRPr/>
            </a:p>
          </p:txBody>
        </p:sp>
      </p:grpSp>
      <p:sp>
        <p:nvSpPr>
          <p:cNvPr id="20" name="object 20"/>
          <p:cNvSpPr txBox="1"/>
          <p:nvPr/>
        </p:nvSpPr>
        <p:spPr>
          <a:xfrm>
            <a:off x="8234173" y="1677417"/>
            <a:ext cx="813435" cy="320601"/>
          </a:xfrm>
          <a:prstGeom prst="rect">
            <a:avLst/>
          </a:prstGeom>
        </p:spPr>
        <p:txBody>
          <a:bodyPr vert="horz" wrap="square" lIns="0" tIns="12700" rIns="0" bIns="0" rtlCol="0">
            <a:spAutoFit/>
          </a:bodyPr>
          <a:lstStyle/>
          <a:p>
            <a:pPr marL="12700">
              <a:spcBef>
                <a:spcPts val="100"/>
              </a:spcBef>
            </a:pPr>
            <a:r>
              <a:rPr sz="2000" spc="5" dirty="0">
                <a:solidFill>
                  <a:srgbClr val="FFFFFF"/>
                </a:solidFill>
                <a:latin typeface="Times New Roman"/>
                <a:cs typeface="Times New Roman"/>
              </a:rPr>
              <a:t>7</a:t>
            </a:r>
            <a:r>
              <a:rPr sz="2000" spc="-5" dirty="0">
                <a:solidFill>
                  <a:srgbClr val="FFFFFF"/>
                </a:solidFill>
                <a:latin typeface="Times New Roman"/>
                <a:cs typeface="Times New Roman"/>
              </a:rPr>
              <a:t>~</a:t>
            </a:r>
            <a:r>
              <a:rPr sz="2000" spc="-10" dirty="0">
                <a:solidFill>
                  <a:srgbClr val="FFFFFF"/>
                </a:solidFill>
                <a:latin typeface="Times New Roman"/>
                <a:cs typeface="Times New Roman"/>
              </a:rPr>
              <a:t>2</a:t>
            </a:r>
            <a:r>
              <a:rPr sz="2000" spc="5" dirty="0">
                <a:solidFill>
                  <a:srgbClr val="FFFFFF"/>
                </a:solidFill>
                <a:latin typeface="Times New Roman"/>
                <a:cs typeface="Times New Roman"/>
              </a:rPr>
              <a:t>0</a:t>
            </a:r>
            <a:r>
              <a:rPr sz="2000" spc="-10" dirty="0">
                <a:solidFill>
                  <a:srgbClr val="FFFFFF"/>
                </a:solidFill>
                <a:latin typeface="MS PGothic"/>
                <a:cs typeface="MS PGothic"/>
              </a:rPr>
              <a:t>゜</a:t>
            </a:r>
            <a:r>
              <a:rPr sz="2000" dirty="0">
                <a:solidFill>
                  <a:srgbClr val="FFFFFF"/>
                </a:solidFill>
                <a:latin typeface="Times New Roman"/>
                <a:cs typeface="Times New Roman"/>
              </a:rPr>
              <a:t>F</a:t>
            </a:r>
            <a:endParaRPr sz="2000">
              <a:latin typeface="Times New Roman"/>
              <a:cs typeface="Times New Roman"/>
            </a:endParaRPr>
          </a:p>
        </p:txBody>
      </p:sp>
      <p:grpSp>
        <p:nvGrpSpPr>
          <p:cNvPr id="21" name="object 21"/>
          <p:cNvGrpSpPr/>
          <p:nvPr/>
        </p:nvGrpSpPr>
        <p:grpSpPr>
          <a:xfrm>
            <a:off x="3939542" y="1410938"/>
            <a:ext cx="1009015" cy="1008380"/>
            <a:chOff x="764540" y="1410938"/>
            <a:chExt cx="1009015" cy="1008380"/>
          </a:xfrm>
        </p:grpSpPr>
        <p:sp>
          <p:nvSpPr>
            <p:cNvPr id="22" name="object 22"/>
            <p:cNvSpPr/>
            <p:nvPr/>
          </p:nvSpPr>
          <p:spPr>
            <a:xfrm>
              <a:off x="764540" y="1410938"/>
              <a:ext cx="1009015" cy="1008380"/>
            </a:xfrm>
            <a:custGeom>
              <a:avLst/>
              <a:gdLst/>
              <a:ahLst/>
              <a:cxnLst/>
              <a:rect l="l" t="t" r="r" b="b"/>
              <a:pathLst>
                <a:path w="1009014" h="1008380">
                  <a:moveTo>
                    <a:pt x="504190" y="0"/>
                  </a:moveTo>
                  <a:lnTo>
                    <a:pt x="455930" y="1905"/>
                  </a:lnTo>
                  <a:lnTo>
                    <a:pt x="408305" y="8890"/>
                  </a:lnTo>
                  <a:lnTo>
                    <a:pt x="362585" y="19685"/>
                  </a:lnTo>
                  <a:lnTo>
                    <a:pt x="318770" y="34925"/>
                  </a:lnTo>
                  <a:lnTo>
                    <a:pt x="276860" y="53975"/>
                  </a:lnTo>
                  <a:lnTo>
                    <a:pt x="236855" y="76200"/>
                  </a:lnTo>
                  <a:lnTo>
                    <a:pt x="199390" y="102235"/>
                  </a:lnTo>
                  <a:lnTo>
                    <a:pt x="163830" y="131445"/>
                  </a:lnTo>
                  <a:lnTo>
                    <a:pt x="132080" y="163830"/>
                  </a:lnTo>
                  <a:lnTo>
                    <a:pt x="102870" y="198755"/>
                  </a:lnTo>
                  <a:lnTo>
                    <a:pt x="76835" y="236220"/>
                  </a:lnTo>
                  <a:lnTo>
                    <a:pt x="53975" y="276225"/>
                  </a:lnTo>
                  <a:lnTo>
                    <a:pt x="34925" y="318770"/>
                  </a:lnTo>
                  <a:lnTo>
                    <a:pt x="20320" y="362585"/>
                  </a:lnTo>
                  <a:lnTo>
                    <a:pt x="8890" y="408305"/>
                  </a:lnTo>
                  <a:lnTo>
                    <a:pt x="1905" y="455295"/>
                  </a:lnTo>
                  <a:lnTo>
                    <a:pt x="0" y="504190"/>
                  </a:lnTo>
                  <a:lnTo>
                    <a:pt x="1905" y="552450"/>
                  </a:lnTo>
                  <a:lnTo>
                    <a:pt x="8890" y="600075"/>
                  </a:lnTo>
                  <a:lnTo>
                    <a:pt x="20320" y="645795"/>
                  </a:lnTo>
                  <a:lnTo>
                    <a:pt x="34925" y="689610"/>
                  </a:lnTo>
                  <a:lnTo>
                    <a:pt x="53975" y="732155"/>
                  </a:lnTo>
                  <a:lnTo>
                    <a:pt x="76835" y="771525"/>
                  </a:lnTo>
                  <a:lnTo>
                    <a:pt x="102870" y="809625"/>
                  </a:lnTo>
                  <a:lnTo>
                    <a:pt x="132080" y="844550"/>
                  </a:lnTo>
                  <a:lnTo>
                    <a:pt x="163830" y="876300"/>
                  </a:lnTo>
                  <a:lnTo>
                    <a:pt x="199390" y="905510"/>
                  </a:lnTo>
                  <a:lnTo>
                    <a:pt x="236855" y="931544"/>
                  </a:lnTo>
                  <a:lnTo>
                    <a:pt x="276860" y="954405"/>
                  </a:lnTo>
                  <a:lnTo>
                    <a:pt x="318770" y="973455"/>
                  </a:lnTo>
                  <a:lnTo>
                    <a:pt x="362585" y="988694"/>
                  </a:lnTo>
                  <a:lnTo>
                    <a:pt x="408305" y="999490"/>
                  </a:lnTo>
                  <a:lnTo>
                    <a:pt x="455930" y="1006475"/>
                  </a:lnTo>
                  <a:lnTo>
                    <a:pt x="504190" y="1008380"/>
                  </a:lnTo>
                  <a:lnTo>
                    <a:pt x="553085" y="1006475"/>
                  </a:lnTo>
                  <a:lnTo>
                    <a:pt x="600075" y="999490"/>
                  </a:lnTo>
                  <a:lnTo>
                    <a:pt x="645795" y="988694"/>
                  </a:lnTo>
                  <a:lnTo>
                    <a:pt x="690245" y="973455"/>
                  </a:lnTo>
                  <a:lnTo>
                    <a:pt x="732155" y="954405"/>
                  </a:lnTo>
                  <a:lnTo>
                    <a:pt x="772160" y="931544"/>
                  </a:lnTo>
                  <a:lnTo>
                    <a:pt x="809625" y="905510"/>
                  </a:lnTo>
                  <a:lnTo>
                    <a:pt x="844550" y="876300"/>
                  </a:lnTo>
                  <a:lnTo>
                    <a:pt x="876935" y="844550"/>
                  </a:lnTo>
                  <a:lnTo>
                    <a:pt x="906144" y="809625"/>
                  </a:lnTo>
                  <a:lnTo>
                    <a:pt x="932180" y="771525"/>
                  </a:lnTo>
                  <a:lnTo>
                    <a:pt x="954405" y="732155"/>
                  </a:lnTo>
                  <a:lnTo>
                    <a:pt x="973455" y="689610"/>
                  </a:lnTo>
                  <a:lnTo>
                    <a:pt x="988694" y="645795"/>
                  </a:lnTo>
                  <a:lnTo>
                    <a:pt x="999490" y="600075"/>
                  </a:lnTo>
                  <a:lnTo>
                    <a:pt x="1006475" y="552450"/>
                  </a:lnTo>
                  <a:lnTo>
                    <a:pt x="1009015" y="504190"/>
                  </a:lnTo>
                  <a:lnTo>
                    <a:pt x="1006475" y="455295"/>
                  </a:lnTo>
                  <a:lnTo>
                    <a:pt x="999490" y="408305"/>
                  </a:lnTo>
                  <a:lnTo>
                    <a:pt x="988694" y="362585"/>
                  </a:lnTo>
                  <a:lnTo>
                    <a:pt x="973455" y="318770"/>
                  </a:lnTo>
                  <a:lnTo>
                    <a:pt x="954405" y="276225"/>
                  </a:lnTo>
                  <a:lnTo>
                    <a:pt x="932180" y="236220"/>
                  </a:lnTo>
                  <a:lnTo>
                    <a:pt x="906144" y="198755"/>
                  </a:lnTo>
                  <a:lnTo>
                    <a:pt x="876935" y="163830"/>
                  </a:lnTo>
                  <a:lnTo>
                    <a:pt x="844550" y="131445"/>
                  </a:lnTo>
                  <a:lnTo>
                    <a:pt x="809625" y="102235"/>
                  </a:lnTo>
                  <a:lnTo>
                    <a:pt x="772160" y="76200"/>
                  </a:lnTo>
                  <a:lnTo>
                    <a:pt x="732155" y="53975"/>
                  </a:lnTo>
                  <a:lnTo>
                    <a:pt x="690245" y="34925"/>
                  </a:lnTo>
                  <a:lnTo>
                    <a:pt x="645795" y="19685"/>
                  </a:lnTo>
                  <a:lnTo>
                    <a:pt x="600075" y="8890"/>
                  </a:lnTo>
                  <a:lnTo>
                    <a:pt x="553085" y="1905"/>
                  </a:lnTo>
                  <a:lnTo>
                    <a:pt x="504190" y="0"/>
                  </a:lnTo>
                  <a:close/>
                </a:path>
              </a:pathLst>
            </a:custGeom>
            <a:solidFill>
              <a:srgbClr val="006EC0"/>
            </a:solidFill>
          </p:spPr>
          <p:txBody>
            <a:bodyPr wrap="square" lIns="0" tIns="0" rIns="0" bIns="0" rtlCol="0"/>
            <a:lstStyle/>
            <a:p>
              <a:endParaRPr/>
            </a:p>
          </p:txBody>
        </p:sp>
        <p:sp>
          <p:nvSpPr>
            <p:cNvPr id="23" name="object 23"/>
            <p:cNvSpPr/>
            <p:nvPr/>
          </p:nvSpPr>
          <p:spPr>
            <a:xfrm>
              <a:off x="805180" y="2108803"/>
              <a:ext cx="925830" cy="0"/>
            </a:xfrm>
            <a:custGeom>
              <a:avLst/>
              <a:gdLst/>
              <a:ahLst/>
              <a:cxnLst/>
              <a:rect l="l" t="t" r="r" b="b"/>
              <a:pathLst>
                <a:path w="925830">
                  <a:moveTo>
                    <a:pt x="0" y="0"/>
                  </a:moveTo>
                  <a:lnTo>
                    <a:pt x="925830" y="0"/>
                  </a:lnTo>
                </a:path>
              </a:pathLst>
            </a:custGeom>
            <a:ln w="25908">
              <a:solidFill>
                <a:srgbClr val="FFFFFF"/>
              </a:solidFill>
            </a:ln>
          </p:spPr>
          <p:txBody>
            <a:bodyPr wrap="square" lIns="0" tIns="0" rIns="0" bIns="0" rtlCol="0"/>
            <a:lstStyle/>
            <a:p>
              <a:endParaRPr/>
            </a:p>
          </p:txBody>
        </p:sp>
      </p:grpSp>
      <p:sp>
        <p:nvSpPr>
          <p:cNvPr id="24" name="object 24"/>
          <p:cNvSpPr txBox="1"/>
          <p:nvPr/>
        </p:nvSpPr>
        <p:spPr>
          <a:xfrm>
            <a:off x="4041649" y="1666749"/>
            <a:ext cx="813435" cy="320601"/>
          </a:xfrm>
          <a:prstGeom prst="rect">
            <a:avLst/>
          </a:prstGeom>
        </p:spPr>
        <p:txBody>
          <a:bodyPr vert="horz" wrap="square" lIns="0" tIns="12700" rIns="0" bIns="0" rtlCol="0">
            <a:spAutoFit/>
          </a:bodyPr>
          <a:lstStyle/>
          <a:p>
            <a:pPr marL="12700">
              <a:spcBef>
                <a:spcPts val="100"/>
              </a:spcBef>
            </a:pPr>
            <a:r>
              <a:rPr sz="2000" spc="5" dirty="0">
                <a:solidFill>
                  <a:srgbClr val="FFFFFF"/>
                </a:solidFill>
                <a:latin typeface="Times New Roman"/>
                <a:cs typeface="Times New Roman"/>
              </a:rPr>
              <a:t>6</a:t>
            </a:r>
            <a:r>
              <a:rPr sz="2000" spc="-5" dirty="0">
                <a:solidFill>
                  <a:srgbClr val="FFFFFF"/>
                </a:solidFill>
                <a:latin typeface="Times New Roman"/>
                <a:cs typeface="Times New Roman"/>
              </a:rPr>
              <a:t>~</a:t>
            </a:r>
            <a:r>
              <a:rPr sz="2000" spc="-10" dirty="0">
                <a:solidFill>
                  <a:srgbClr val="FFFFFF"/>
                </a:solidFill>
                <a:latin typeface="Times New Roman"/>
                <a:cs typeface="Times New Roman"/>
              </a:rPr>
              <a:t>1</a:t>
            </a:r>
            <a:r>
              <a:rPr sz="2000" spc="5" dirty="0">
                <a:solidFill>
                  <a:srgbClr val="FFFFFF"/>
                </a:solidFill>
                <a:latin typeface="Times New Roman"/>
                <a:cs typeface="Times New Roman"/>
              </a:rPr>
              <a:t>8</a:t>
            </a:r>
            <a:r>
              <a:rPr sz="2000" spc="-10" dirty="0">
                <a:solidFill>
                  <a:srgbClr val="FFFFFF"/>
                </a:solidFill>
                <a:latin typeface="MS PGothic"/>
                <a:cs typeface="MS PGothic"/>
              </a:rPr>
              <a:t>゜</a:t>
            </a:r>
            <a:r>
              <a:rPr sz="2000" dirty="0">
                <a:solidFill>
                  <a:srgbClr val="FFFFFF"/>
                </a:solidFill>
                <a:latin typeface="Times New Roman"/>
                <a:cs typeface="Times New Roman"/>
              </a:rPr>
              <a:t>F</a:t>
            </a:r>
            <a:endParaRPr sz="2000">
              <a:latin typeface="Times New Roman"/>
              <a:cs typeface="Times New Roman"/>
            </a:endParaRPr>
          </a:p>
        </p:txBody>
      </p:sp>
      <p:sp>
        <p:nvSpPr>
          <p:cNvPr id="26" name="object 26"/>
          <p:cNvSpPr txBox="1">
            <a:spLocks noGrp="1"/>
          </p:cNvSpPr>
          <p:nvPr>
            <p:ph type="ftr" sz="quarter" idx="5"/>
          </p:nvPr>
        </p:nvSpPr>
        <p:spPr>
          <a:xfrm>
            <a:off x="554394" y="10654045"/>
            <a:ext cx="9871461" cy="128240"/>
          </a:xfrm>
          <a:prstGeom prst="rect">
            <a:avLst/>
          </a:prstGeom>
        </p:spPr>
        <p:txBody>
          <a:bodyPr vert="horz" wrap="square" lIns="0" tIns="0" rIns="0" bIns="0" rtlCol="0">
            <a:spAutoFit/>
          </a:bodyPr>
          <a:lstStyle/>
          <a:p>
            <a:pPr marL="12700">
              <a:lnSpc>
                <a:spcPts val="955"/>
              </a:lnSpc>
            </a:pPr>
            <a:r>
              <a:rPr spc="-5" dirty="0"/>
              <a:t>Manufacturer</a:t>
            </a:r>
            <a:r>
              <a:rPr spc="10" dirty="0"/>
              <a:t> </a:t>
            </a:r>
            <a:r>
              <a:rPr spc="-5" dirty="0"/>
              <a:t>reserves</a:t>
            </a:r>
            <a:r>
              <a:rPr spc="10" dirty="0"/>
              <a:t> </a:t>
            </a:r>
            <a:r>
              <a:rPr dirty="0"/>
              <a:t>the</a:t>
            </a:r>
            <a:r>
              <a:rPr spc="10" dirty="0"/>
              <a:t> </a:t>
            </a:r>
            <a:r>
              <a:rPr dirty="0"/>
              <a:t>right</a:t>
            </a:r>
            <a:r>
              <a:rPr spc="15" dirty="0"/>
              <a:t> </a:t>
            </a:r>
            <a:r>
              <a:rPr spc="-5" dirty="0"/>
              <a:t>to</a:t>
            </a:r>
            <a:r>
              <a:rPr spc="5" dirty="0"/>
              <a:t> </a:t>
            </a:r>
            <a:r>
              <a:rPr spc="-5" dirty="0"/>
              <a:t>change</a:t>
            </a:r>
            <a:r>
              <a:rPr spc="10" dirty="0"/>
              <a:t> </a:t>
            </a:r>
            <a:r>
              <a:rPr spc="-5" dirty="0"/>
              <a:t>specifications</a:t>
            </a:r>
            <a:r>
              <a:rPr spc="15" dirty="0"/>
              <a:t> </a:t>
            </a:r>
            <a:r>
              <a:rPr spc="-5" dirty="0"/>
              <a:t>or</a:t>
            </a:r>
            <a:r>
              <a:rPr spc="10" dirty="0"/>
              <a:t> </a:t>
            </a:r>
            <a:r>
              <a:rPr spc="-5" dirty="0"/>
              <a:t>designs without</a:t>
            </a:r>
            <a:r>
              <a:rPr spc="15" dirty="0"/>
              <a:t> </a:t>
            </a:r>
            <a:r>
              <a:rPr spc="-5" dirty="0"/>
              <a:t>notice.</a:t>
            </a:r>
          </a:p>
        </p:txBody>
      </p:sp>
      <p:sp>
        <p:nvSpPr>
          <p:cNvPr id="27" name="object 27"/>
          <p:cNvSpPr txBox="1">
            <a:spLocks noGrp="1"/>
          </p:cNvSpPr>
          <p:nvPr>
            <p:ph type="dt" sz="half" idx="6"/>
          </p:nvPr>
        </p:nvSpPr>
        <p:spPr>
          <a:xfrm>
            <a:off x="16059043" y="10635756"/>
            <a:ext cx="1028886" cy="128240"/>
          </a:xfrm>
          <a:prstGeom prst="rect">
            <a:avLst/>
          </a:prstGeom>
        </p:spPr>
        <p:txBody>
          <a:bodyPr vert="horz" wrap="square" lIns="0" tIns="0" rIns="0" bIns="0" rtlCol="0">
            <a:spAutoFit/>
          </a:bodyPr>
          <a:lstStyle/>
          <a:p>
            <a:pPr marL="12700">
              <a:lnSpc>
                <a:spcPts val="955"/>
              </a:lnSpc>
            </a:pPr>
            <a:r>
              <a:rPr dirty="0"/>
              <a:t>10</a:t>
            </a:r>
            <a:r>
              <a:rPr spc="-5" dirty="0"/>
              <a:t>.</a:t>
            </a:r>
            <a:r>
              <a:rPr dirty="0"/>
              <a:t>2019</a:t>
            </a:r>
          </a:p>
        </p:txBody>
      </p:sp>
      <p:sp>
        <p:nvSpPr>
          <p:cNvPr id="25" name="object 25"/>
          <p:cNvSpPr txBox="1"/>
          <p:nvPr/>
        </p:nvSpPr>
        <p:spPr>
          <a:xfrm>
            <a:off x="4280916" y="2116328"/>
            <a:ext cx="4517390" cy="289823"/>
          </a:xfrm>
          <a:prstGeom prst="rect">
            <a:avLst/>
          </a:prstGeom>
        </p:spPr>
        <p:txBody>
          <a:bodyPr vert="horz" wrap="square" lIns="0" tIns="12700" rIns="0" bIns="0" rtlCol="0">
            <a:spAutoFit/>
          </a:bodyPr>
          <a:lstStyle/>
          <a:p>
            <a:pPr marL="12700">
              <a:spcBef>
                <a:spcPts val="100"/>
              </a:spcBef>
              <a:tabLst>
                <a:tab pos="4200420" algn="l"/>
              </a:tabLst>
            </a:pPr>
            <a:r>
              <a:rPr b="1" spc="-10" dirty="0">
                <a:solidFill>
                  <a:srgbClr val="FFFFFF"/>
                </a:solidFill>
                <a:latin typeface="Times New Roman"/>
                <a:cs typeface="Times New Roman"/>
              </a:rPr>
              <a:t>S</a:t>
            </a:r>
            <a:r>
              <a:rPr b="1" dirty="0">
                <a:solidFill>
                  <a:srgbClr val="FFFFFF"/>
                </a:solidFill>
                <a:latin typeface="Times New Roman"/>
                <a:cs typeface="Times New Roman"/>
              </a:rPr>
              <a:t>C	</a:t>
            </a:r>
            <a:r>
              <a:rPr b="1" spc="-10" dirty="0">
                <a:solidFill>
                  <a:srgbClr val="FFFFFF"/>
                </a:solidFill>
                <a:latin typeface="Times New Roman"/>
                <a:cs typeface="Times New Roman"/>
              </a:rPr>
              <a:t>SH</a:t>
            </a:r>
            <a:endParaRPr>
              <a:latin typeface="Times New Roman"/>
              <a:cs typeface="Times New Roman"/>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object 2"/>
          <p:cNvSpPr txBox="1"/>
          <p:nvPr/>
        </p:nvSpPr>
        <p:spPr>
          <a:xfrm>
            <a:off x="3408172" y="-938291"/>
            <a:ext cx="6395720" cy="117020"/>
          </a:xfrm>
          <a:prstGeom prst="rect">
            <a:avLst/>
          </a:prstGeom>
        </p:spPr>
        <p:txBody>
          <a:bodyPr vert="horz" wrap="square" lIns="0" tIns="0" rIns="0" bIns="0" rtlCol="0">
            <a:spAutoFit/>
          </a:bodyPr>
          <a:lstStyle/>
          <a:p>
            <a:pPr>
              <a:lnSpc>
                <a:spcPts val="905"/>
              </a:lnSpc>
              <a:tabLst>
                <a:tab pos="3035224" algn="l"/>
                <a:tab pos="5645644" algn="l"/>
              </a:tabLst>
            </a:pPr>
            <a:r>
              <a:rPr sz="900" spc="-5" dirty="0">
                <a:latin typeface="Calibri Light"/>
                <a:cs typeface="Calibri Light"/>
              </a:rPr>
              <a:t>A</a:t>
            </a:r>
            <a:r>
              <a:rPr sz="900" spc="5" dirty="0">
                <a:latin typeface="Calibri Light"/>
                <a:cs typeface="Calibri Light"/>
              </a:rPr>
              <a:t>i</a:t>
            </a:r>
            <a:r>
              <a:rPr sz="900" dirty="0">
                <a:latin typeface="Calibri Light"/>
                <a:cs typeface="Calibri Light"/>
              </a:rPr>
              <a:t>r </a:t>
            </a:r>
            <a:r>
              <a:rPr sz="900" spc="-10" dirty="0">
                <a:latin typeface="Calibri Light"/>
                <a:cs typeface="Calibri Light"/>
              </a:rPr>
              <a:t>H</a:t>
            </a:r>
            <a:r>
              <a:rPr sz="900" spc="-5" dirty="0">
                <a:latin typeface="Calibri Light"/>
                <a:cs typeface="Calibri Light"/>
              </a:rPr>
              <a:t>a</a:t>
            </a:r>
            <a:r>
              <a:rPr sz="900" dirty="0">
                <a:latin typeface="Calibri Light"/>
                <a:cs typeface="Calibri Light"/>
              </a:rPr>
              <a:t>nd</a:t>
            </a:r>
            <a:r>
              <a:rPr sz="900" spc="5" dirty="0">
                <a:latin typeface="Calibri Light"/>
                <a:cs typeface="Calibri Light"/>
              </a:rPr>
              <a:t>l</a:t>
            </a:r>
            <a:r>
              <a:rPr sz="900" spc="-5" dirty="0">
                <a:latin typeface="Calibri Light"/>
                <a:cs typeface="Calibri Light"/>
              </a:rPr>
              <a:t>e</a:t>
            </a:r>
            <a:r>
              <a:rPr sz="900" dirty="0">
                <a:latin typeface="Calibri Light"/>
                <a:cs typeface="Calibri Light"/>
              </a:rPr>
              <a:t>r Un</a:t>
            </a:r>
            <a:r>
              <a:rPr sz="900" spc="5" dirty="0">
                <a:latin typeface="Calibri Light"/>
                <a:cs typeface="Calibri Light"/>
              </a:rPr>
              <a:t>i</a:t>
            </a:r>
            <a:r>
              <a:rPr sz="900" dirty="0">
                <a:latin typeface="Calibri Light"/>
                <a:cs typeface="Calibri Light"/>
              </a:rPr>
              <a:t>t</a:t>
            </a:r>
            <a:r>
              <a:rPr sz="900" spc="-45" dirty="0">
                <a:latin typeface="Calibri Light"/>
                <a:cs typeface="Calibri Light"/>
              </a:rPr>
              <a:t> </a:t>
            </a:r>
            <a:r>
              <a:rPr sz="900" spc="-5" dirty="0">
                <a:latin typeface="Calibri Light"/>
                <a:cs typeface="Calibri Light"/>
              </a:rPr>
              <a:t>In</a:t>
            </a:r>
            <a:r>
              <a:rPr sz="900" dirty="0">
                <a:latin typeface="Calibri Light"/>
                <a:cs typeface="Calibri Light"/>
              </a:rPr>
              <a:t>st</a:t>
            </a:r>
            <a:r>
              <a:rPr sz="900" spc="-5" dirty="0">
                <a:latin typeface="Calibri Light"/>
                <a:cs typeface="Calibri Light"/>
              </a:rPr>
              <a:t>a</a:t>
            </a:r>
            <a:r>
              <a:rPr sz="900" spc="5" dirty="0">
                <a:latin typeface="Calibri Light"/>
                <a:cs typeface="Calibri Light"/>
              </a:rPr>
              <a:t>ll</a:t>
            </a:r>
            <a:r>
              <a:rPr sz="900" spc="-5" dirty="0">
                <a:latin typeface="Calibri Light"/>
                <a:cs typeface="Calibri Light"/>
              </a:rPr>
              <a:t>a</a:t>
            </a:r>
            <a:r>
              <a:rPr sz="900" spc="-10" dirty="0">
                <a:latin typeface="Calibri Light"/>
                <a:cs typeface="Calibri Light"/>
              </a:rPr>
              <a:t>t</a:t>
            </a:r>
            <a:r>
              <a:rPr sz="900" spc="5" dirty="0">
                <a:latin typeface="Calibri Light"/>
                <a:cs typeface="Calibri Light"/>
              </a:rPr>
              <a:t>i</a:t>
            </a:r>
            <a:r>
              <a:rPr sz="900" spc="-5" dirty="0">
                <a:latin typeface="Calibri Light"/>
                <a:cs typeface="Calibri Light"/>
              </a:rPr>
              <a:t>o</a:t>
            </a:r>
            <a:r>
              <a:rPr sz="900" dirty="0">
                <a:latin typeface="Calibri Light"/>
                <a:cs typeface="Calibri Light"/>
              </a:rPr>
              <a:t>n</a:t>
            </a:r>
            <a:r>
              <a:rPr sz="900" spc="-15" dirty="0">
                <a:latin typeface="Calibri Light"/>
                <a:cs typeface="Calibri Light"/>
              </a:rPr>
              <a:t> </a:t>
            </a:r>
            <a:r>
              <a:rPr sz="900" spc="-5" dirty="0">
                <a:latin typeface="Calibri Light"/>
                <a:cs typeface="Calibri Light"/>
              </a:rPr>
              <a:t>I</a:t>
            </a:r>
            <a:r>
              <a:rPr sz="900" dirty="0">
                <a:latin typeface="Calibri Light"/>
                <a:cs typeface="Calibri Light"/>
              </a:rPr>
              <a:t>nst</a:t>
            </a:r>
            <a:r>
              <a:rPr sz="900" spc="-15" dirty="0">
                <a:latin typeface="Calibri Light"/>
                <a:cs typeface="Calibri Light"/>
              </a:rPr>
              <a:t>r</a:t>
            </a:r>
            <a:r>
              <a:rPr sz="900" dirty="0">
                <a:latin typeface="Calibri Light"/>
                <a:cs typeface="Calibri Light"/>
              </a:rPr>
              <a:t>uct</a:t>
            </a:r>
            <a:r>
              <a:rPr sz="900" spc="5" dirty="0">
                <a:latin typeface="Calibri Light"/>
                <a:cs typeface="Calibri Light"/>
              </a:rPr>
              <a:t>i</a:t>
            </a:r>
            <a:r>
              <a:rPr sz="900" spc="-5" dirty="0">
                <a:latin typeface="Calibri Light"/>
                <a:cs typeface="Calibri Light"/>
              </a:rPr>
              <a:t>o</a:t>
            </a:r>
            <a:r>
              <a:rPr sz="900" dirty="0">
                <a:latin typeface="Calibri Light"/>
                <a:cs typeface="Calibri Light"/>
              </a:rPr>
              <a:t>n	22</a:t>
            </a:r>
            <a:r>
              <a:rPr sz="900" spc="-5" dirty="0">
                <a:latin typeface="Calibri Light"/>
                <a:cs typeface="Calibri Light"/>
              </a:rPr>
              <a:t>/</a:t>
            </a:r>
            <a:r>
              <a:rPr sz="900" dirty="0">
                <a:latin typeface="Calibri Light"/>
                <a:cs typeface="Calibri Light"/>
              </a:rPr>
              <a:t>20	</a:t>
            </a:r>
            <a:r>
              <a:rPr sz="1350" spc="-7" baseline="3086" dirty="0">
                <a:latin typeface="Calibri Light"/>
                <a:cs typeface="Calibri Light"/>
                <a:hlinkClick r:id="rId2"/>
              </a:rPr>
              <a:t>www.e</a:t>
            </a:r>
            <a:r>
              <a:rPr sz="1350" baseline="3086" dirty="0">
                <a:latin typeface="Calibri Light"/>
                <a:cs typeface="Calibri Light"/>
                <a:hlinkClick r:id="rId2"/>
              </a:rPr>
              <a:t>c</a:t>
            </a:r>
            <a:r>
              <a:rPr sz="1350" spc="-22" baseline="3086" dirty="0">
                <a:latin typeface="Calibri Light"/>
                <a:cs typeface="Calibri Light"/>
                <a:hlinkClick r:id="rId2"/>
              </a:rPr>
              <a:t>o</a:t>
            </a:r>
            <a:r>
              <a:rPr sz="1350" spc="-7" baseline="3086" dirty="0">
                <a:latin typeface="Calibri Light"/>
                <a:cs typeface="Calibri Light"/>
                <a:hlinkClick r:id="rId2"/>
              </a:rPr>
              <a:t>e</a:t>
            </a:r>
            <a:r>
              <a:rPr sz="1350" baseline="3086" dirty="0">
                <a:latin typeface="Calibri Light"/>
                <a:cs typeface="Calibri Light"/>
                <a:hlinkClick r:id="rId2"/>
              </a:rPr>
              <a:t>r</a:t>
            </a:r>
            <a:r>
              <a:rPr sz="1350" spc="-30" baseline="3086" dirty="0">
                <a:latin typeface="Calibri Light"/>
                <a:cs typeface="Calibri Light"/>
                <a:hlinkClick r:id="rId2"/>
              </a:rPr>
              <a:t>.</a:t>
            </a:r>
            <a:r>
              <a:rPr sz="1350" baseline="3086" dirty="0">
                <a:latin typeface="Calibri Light"/>
                <a:cs typeface="Calibri Light"/>
                <a:hlinkClick r:id="rId2"/>
              </a:rPr>
              <a:t>c</a:t>
            </a:r>
            <a:r>
              <a:rPr sz="1350" spc="-7" baseline="3086" dirty="0">
                <a:latin typeface="Calibri Light"/>
                <a:cs typeface="Calibri Light"/>
                <a:hlinkClick r:id="rId2"/>
              </a:rPr>
              <a:t>o</a:t>
            </a:r>
            <a:r>
              <a:rPr sz="1350" baseline="3086" dirty="0">
                <a:latin typeface="Calibri Light"/>
                <a:cs typeface="Calibri Light"/>
                <a:hlinkClick r:id="rId2"/>
              </a:rPr>
              <a:t>m</a:t>
            </a:r>
            <a:endParaRPr sz="1350" baseline="3086">
              <a:latin typeface="Calibri Light"/>
              <a:cs typeface="Calibri Light"/>
            </a:endParaRPr>
          </a:p>
        </p:txBody>
      </p:sp>
      <p:sp>
        <p:nvSpPr>
          <p:cNvPr id="3" name="object 3"/>
          <p:cNvSpPr/>
          <p:nvPr/>
        </p:nvSpPr>
        <p:spPr>
          <a:xfrm>
            <a:off x="3175001" y="2"/>
            <a:ext cx="6858000" cy="9274175"/>
          </a:xfrm>
          <a:custGeom>
            <a:avLst/>
            <a:gdLst/>
            <a:ahLst/>
            <a:cxnLst/>
            <a:rect l="l" t="t" r="r" b="b"/>
            <a:pathLst>
              <a:path w="6858000" h="9274175">
                <a:moveTo>
                  <a:pt x="6858000" y="0"/>
                </a:moveTo>
                <a:lnTo>
                  <a:pt x="0" y="0"/>
                </a:lnTo>
                <a:lnTo>
                  <a:pt x="0" y="9273552"/>
                </a:lnTo>
                <a:lnTo>
                  <a:pt x="6858000" y="9273552"/>
                </a:lnTo>
                <a:lnTo>
                  <a:pt x="6858000" y="0"/>
                </a:lnTo>
                <a:close/>
              </a:path>
            </a:pathLst>
          </a:custGeom>
          <a:solidFill>
            <a:srgbClr val="FFFFFF"/>
          </a:solidFill>
        </p:spPr>
        <p:txBody>
          <a:bodyPr wrap="square" lIns="0" tIns="0" rIns="0" bIns="0" rtlCol="0"/>
          <a:lstStyle/>
          <a:p>
            <a:endParaRPr/>
          </a:p>
        </p:txBody>
      </p:sp>
      <p:sp>
        <p:nvSpPr>
          <p:cNvPr id="4" name="object 4"/>
          <p:cNvSpPr txBox="1"/>
          <p:nvPr/>
        </p:nvSpPr>
        <p:spPr>
          <a:xfrm>
            <a:off x="3387853" y="4332223"/>
            <a:ext cx="4420235" cy="1748556"/>
          </a:xfrm>
          <a:prstGeom prst="rect">
            <a:avLst/>
          </a:prstGeom>
        </p:spPr>
        <p:txBody>
          <a:bodyPr vert="horz" wrap="square" lIns="0" tIns="12065" rIns="0" bIns="0" rtlCol="0">
            <a:spAutoFit/>
          </a:bodyPr>
          <a:lstStyle/>
          <a:p>
            <a:pPr marL="12700">
              <a:spcBef>
                <a:spcPts val="95"/>
              </a:spcBef>
            </a:pPr>
            <a:r>
              <a:rPr sz="1600" spc="-5" dirty="0">
                <a:latin typeface="Cambria"/>
                <a:cs typeface="Cambria"/>
              </a:rPr>
              <a:t>©2017-2019</a:t>
            </a:r>
            <a:r>
              <a:rPr sz="1600" spc="-30" dirty="0">
                <a:latin typeface="Cambria"/>
                <a:cs typeface="Cambria"/>
              </a:rPr>
              <a:t> </a:t>
            </a:r>
            <a:r>
              <a:rPr sz="1600" spc="-5" dirty="0">
                <a:latin typeface="Cambria"/>
                <a:cs typeface="Cambria"/>
              </a:rPr>
              <a:t>ECOER</a:t>
            </a:r>
            <a:r>
              <a:rPr sz="1600" spc="-25" dirty="0">
                <a:latin typeface="Cambria"/>
                <a:cs typeface="Cambria"/>
              </a:rPr>
              <a:t> </a:t>
            </a:r>
            <a:r>
              <a:rPr sz="1600" spc="-5" dirty="0">
                <a:latin typeface="Cambria"/>
                <a:cs typeface="Cambria"/>
              </a:rPr>
              <a:t>INC.</a:t>
            </a:r>
            <a:endParaRPr sz="1600">
              <a:latin typeface="Cambria"/>
              <a:cs typeface="Cambria"/>
            </a:endParaRPr>
          </a:p>
          <a:p>
            <a:pPr>
              <a:spcBef>
                <a:spcPts val="45"/>
              </a:spcBef>
            </a:pPr>
            <a:endParaRPr sz="1600">
              <a:latin typeface="Cambria"/>
              <a:cs typeface="Cambria"/>
            </a:endParaRPr>
          </a:p>
          <a:p>
            <a:pPr marL="12700"/>
            <a:r>
              <a:rPr sz="1600" spc="-5" dirty="0">
                <a:latin typeface="Cambria"/>
                <a:cs typeface="Cambria"/>
              </a:rPr>
              <a:t>3900 Jermantown</a:t>
            </a:r>
            <a:r>
              <a:rPr sz="1600" spc="-10" dirty="0">
                <a:latin typeface="Cambria"/>
                <a:cs typeface="Cambria"/>
              </a:rPr>
              <a:t> </a:t>
            </a:r>
            <a:r>
              <a:rPr sz="1600" spc="-5" dirty="0">
                <a:latin typeface="Cambria"/>
                <a:cs typeface="Cambria"/>
              </a:rPr>
              <a:t>Rd,</a:t>
            </a:r>
            <a:r>
              <a:rPr sz="1600" spc="-10" dirty="0">
                <a:latin typeface="Cambria"/>
                <a:cs typeface="Cambria"/>
              </a:rPr>
              <a:t> </a:t>
            </a:r>
            <a:r>
              <a:rPr sz="1600" spc="-5" dirty="0">
                <a:latin typeface="Cambria"/>
                <a:cs typeface="Cambria"/>
              </a:rPr>
              <a:t>Suite</a:t>
            </a:r>
            <a:r>
              <a:rPr sz="1600" spc="5" dirty="0">
                <a:latin typeface="Cambria"/>
                <a:cs typeface="Cambria"/>
              </a:rPr>
              <a:t> </a:t>
            </a:r>
            <a:r>
              <a:rPr sz="1600" spc="-5" dirty="0">
                <a:latin typeface="Cambria"/>
                <a:cs typeface="Cambria"/>
              </a:rPr>
              <a:t>150,</a:t>
            </a:r>
            <a:r>
              <a:rPr sz="1600" spc="-10" dirty="0">
                <a:latin typeface="Cambria"/>
                <a:cs typeface="Cambria"/>
              </a:rPr>
              <a:t> </a:t>
            </a:r>
            <a:r>
              <a:rPr sz="1600" spc="-5" dirty="0">
                <a:latin typeface="Cambria"/>
                <a:cs typeface="Cambria"/>
              </a:rPr>
              <a:t>Fairfax,</a:t>
            </a:r>
            <a:r>
              <a:rPr sz="1600" spc="-10" dirty="0">
                <a:latin typeface="Cambria"/>
                <a:cs typeface="Cambria"/>
              </a:rPr>
              <a:t> </a:t>
            </a:r>
            <a:r>
              <a:rPr sz="1600" dirty="0">
                <a:latin typeface="Cambria"/>
                <a:cs typeface="Cambria"/>
              </a:rPr>
              <a:t>VA </a:t>
            </a:r>
            <a:r>
              <a:rPr sz="1600" spc="-5" dirty="0">
                <a:latin typeface="Cambria"/>
                <a:cs typeface="Cambria"/>
              </a:rPr>
              <a:t>22030</a:t>
            </a:r>
            <a:endParaRPr sz="1600">
              <a:latin typeface="Cambria"/>
              <a:cs typeface="Cambria"/>
            </a:endParaRPr>
          </a:p>
          <a:p>
            <a:pPr>
              <a:spcBef>
                <a:spcPts val="55"/>
              </a:spcBef>
            </a:pPr>
            <a:endParaRPr sz="1600">
              <a:latin typeface="Cambria"/>
              <a:cs typeface="Cambria"/>
            </a:endParaRPr>
          </a:p>
          <a:p>
            <a:pPr marL="12700"/>
            <a:r>
              <a:rPr sz="1600" spc="-5" dirty="0">
                <a:latin typeface="Cambria"/>
                <a:cs typeface="Cambria"/>
              </a:rPr>
              <a:t>Tel:</a:t>
            </a:r>
            <a:r>
              <a:rPr sz="1600" spc="-80" dirty="0">
                <a:latin typeface="Cambria"/>
                <a:cs typeface="Cambria"/>
              </a:rPr>
              <a:t> </a:t>
            </a:r>
            <a:r>
              <a:rPr sz="1600" spc="-5" dirty="0">
                <a:latin typeface="Cambria"/>
                <a:cs typeface="Cambria"/>
              </a:rPr>
              <a:t>703-348-2538</a:t>
            </a:r>
            <a:endParaRPr sz="1600">
              <a:latin typeface="Cambria"/>
              <a:cs typeface="Cambria"/>
            </a:endParaRPr>
          </a:p>
          <a:p>
            <a:pPr>
              <a:spcBef>
                <a:spcPts val="45"/>
              </a:spcBef>
            </a:pPr>
            <a:endParaRPr sz="1600">
              <a:latin typeface="Cambria"/>
              <a:cs typeface="Cambria"/>
            </a:endParaRPr>
          </a:p>
          <a:p>
            <a:pPr marL="12700"/>
            <a:r>
              <a:rPr sz="1600" spc="-5" dirty="0">
                <a:latin typeface="Cambria"/>
                <a:cs typeface="Cambria"/>
                <a:hlinkClick r:id="rId2"/>
              </a:rPr>
              <a:t>www.ecoer.com</a:t>
            </a:r>
            <a:endParaRPr sz="1600">
              <a:latin typeface="Cambria"/>
              <a:cs typeface="Cambria"/>
            </a:endParaRPr>
          </a:p>
        </p:txBody>
      </p:sp>
      <p:sp>
        <p:nvSpPr>
          <p:cNvPr id="5" name="object 5"/>
          <p:cNvSpPr/>
          <p:nvPr/>
        </p:nvSpPr>
        <p:spPr>
          <a:xfrm>
            <a:off x="3412488" y="10583585"/>
            <a:ext cx="6388100" cy="0"/>
          </a:xfrm>
          <a:custGeom>
            <a:avLst/>
            <a:gdLst/>
            <a:ahLst/>
            <a:cxnLst/>
            <a:rect l="l" t="t" r="r" b="b"/>
            <a:pathLst>
              <a:path w="6388100">
                <a:moveTo>
                  <a:pt x="0" y="0"/>
                </a:moveTo>
                <a:lnTo>
                  <a:pt x="6388100" y="0"/>
                </a:lnTo>
              </a:path>
            </a:pathLst>
          </a:custGeom>
          <a:ln w="9144">
            <a:solidFill>
              <a:srgbClr val="7D7D7D"/>
            </a:solidFill>
          </a:ln>
        </p:spPr>
        <p:txBody>
          <a:bodyPr wrap="square" lIns="0" tIns="0" rIns="0" bIns="0" rtlCol="0"/>
          <a:lstStyle/>
          <a:p>
            <a:endParaRPr/>
          </a:p>
        </p:txBody>
      </p:sp>
      <p:sp>
        <p:nvSpPr>
          <p:cNvPr id="6" name="object 6"/>
          <p:cNvSpPr txBox="1"/>
          <p:nvPr/>
        </p:nvSpPr>
        <p:spPr>
          <a:xfrm>
            <a:off x="3392424" y="10635757"/>
            <a:ext cx="3843654" cy="128240"/>
          </a:xfrm>
          <a:prstGeom prst="rect">
            <a:avLst/>
          </a:prstGeom>
        </p:spPr>
        <p:txBody>
          <a:bodyPr vert="horz" wrap="square" lIns="0" tIns="0" rIns="0" bIns="0" rtlCol="0">
            <a:spAutoFit/>
          </a:bodyPr>
          <a:lstStyle/>
          <a:p>
            <a:pPr marL="12700">
              <a:lnSpc>
                <a:spcPts val="955"/>
              </a:lnSpc>
            </a:pPr>
            <a:r>
              <a:rPr sz="900" spc="-5" dirty="0">
                <a:latin typeface="Calibri Light"/>
                <a:cs typeface="Calibri Light"/>
              </a:rPr>
              <a:t>Manufacturer</a:t>
            </a:r>
            <a:r>
              <a:rPr sz="900" spc="10" dirty="0">
                <a:latin typeface="Calibri Light"/>
                <a:cs typeface="Calibri Light"/>
              </a:rPr>
              <a:t> </a:t>
            </a:r>
            <a:r>
              <a:rPr sz="900" spc="-5" dirty="0">
                <a:latin typeface="Calibri Light"/>
                <a:cs typeface="Calibri Light"/>
              </a:rPr>
              <a:t>reserves</a:t>
            </a:r>
            <a:r>
              <a:rPr sz="900" spc="10" dirty="0">
                <a:latin typeface="Calibri Light"/>
                <a:cs typeface="Calibri Light"/>
              </a:rPr>
              <a:t> </a:t>
            </a:r>
            <a:r>
              <a:rPr sz="900" dirty="0">
                <a:latin typeface="Calibri Light"/>
                <a:cs typeface="Calibri Light"/>
              </a:rPr>
              <a:t>the</a:t>
            </a:r>
            <a:r>
              <a:rPr sz="900" spc="10" dirty="0">
                <a:latin typeface="Calibri Light"/>
                <a:cs typeface="Calibri Light"/>
              </a:rPr>
              <a:t> </a:t>
            </a:r>
            <a:r>
              <a:rPr sz="900" dirty="0">
                <a:latin typeface="Calibri Light"/>
                <a:cs typeface="Calibri Light"/>
              </a:rPr>
              <a:t>right</a:t>
            </a:r>
            <a:r>
              <a:rPr sz="900" spc="15" dirty="0">
                <a:latin typeface="Calibri Light"/>
                <a:cs typeface="Calibri Light"/>
              </a:rPr>
              <a:t> </a:t>
            </a:r>
            <a:r>
              <a:rPr sz="900" spc="-5" dirty="0">
                <a:latin typeface="Calibri Light"/>
                <a:cs typeface="Calibri Light"/>
              </a:rPr>
              <a:t>to</a:t>
            </a:r>
            <a:r>
              <a:rPr sz="900" spc="5" dirty="0">
                <a:latin typeface="Calibri Light"/>
                <a:cs typeface="Calibri Light"/>
              </a:rPr>
              <a:t> </a:t>
            </a:r>
            <a:r>
              <a:rPr sz="900" spc="-5" dirty="0">
                <a:latin typeface="Calibri Light"/>
                <a:cs typeface="Calibri Light"/>
              </a:rPr>
              <a:t>change</a:t>
            </a:r>
            <a:r>
              <a:rPr sz="900" spc="10" dirty="0">
                <a:latin typeface="Calibri Light"/>
                <a:cs typeface="Calibri Light"/>
              </a:rPr>
              <a:t> </a:t>
            </a:r>
            <a:r>
              <a:rPr sz="900" spc="-5" dirty="0">
                <a:latin typeface="Calibri Light"/>
                <a:cs typeface="Calibri Light"/>
              </a:rPr>
              <a:t>specifications</a:t>
            </a:r>
            <a:r>
              <a:rPr sz="900" spc="10" dirty="0">
                <a:latin typeface="Calibri Light"/>
                <a:cs typeface="Calibri Light"/>
              </a:rPr>
              <a:t> </a:t>
            </a:r>
            <a:r>
              <a:rPr sz="900" spc="-5" dirty="0">
                <a:latin typeface="Calibri Light"/>
                <a:cs typeface="Calibri Light"/>
              </a:rPr>
              <a:t>or</a:t>
            </a:r>
            <a:r>
              <a:rPr sz="900" spc="10" dirty="0">
                <a:latin typeface="Calibri Light"/>
                <a:cs typeface="Calibri Light"/>
              </a:rPr>
              <a:t> </a:t>
            </a:r>
            <a:r>
              <a:rPr sz="900" spc="-5" dirty="0">
                <a:latin typeface="Calibri Light"/>
                <a:cs typeface="Calibri Light"/>
              </a:rPr>
              <a:t>designs</a:t>
            </a:r>
            <a:r>
              <a:rPr sz="900" spc="5" dirty="0">
                <a:latin typeface="Calibri Light"/>
                <a:cs typeface="Calibri Light"/>
              </a:rPr>
              <a:t> </a:t>
            </a:r>
            <a:r>
              <a:rPr sz="900" spc="-5" dirty="0">
                <a:latin typeface="Calibri Light"/>
                <a:cs typeface="Calibri Light"/>
              </a:rPr>
              <a:t>without</a:t>
            </a:r>
            <a:r>
              <a:rPr sz="900" dirty="0">
                <a:latin typeface="Calibri Light"/>
                <a:cs typeface="Calibri Light"/>
              </a:rPr>
              <a:t> </a:t>
            </a:r>
            <a:r>
              <a:rPr sz="900" spc="-5" dirty="0">
                <a:latin typeface="Calibri Light"/>
                <a:cs typeface="Calibri Light"/>
              </a:rPr>
              <a:t>notice.</a:t>
            </a:r>
            <a:endParaRPr sz="900">
              <a:latin typeface="Calibri Light"/>
              <a:cs typeface="Calibri Light"/>
            </a:endParaRPr>
          </a:p>
        </p:txBody>
      </p:sp>
      <p:sp>
        <p:nvSpPr>
          <p:cNvPr id="7" name="object 7"/>
          <p:cNvSpPr txBox="1">
            <a:spLocks noGrp="1"/>
          </p:cNvSpPr>
          <p:nvPr>
            <p:ph type="dt" sz="half" idx="6"/>
          </p:nvPr>
        </p:nvSpPr>
        <p:spPr>
          <a:xfrm>
            <a:off x="16059043" y="10635756"/>
            <a:ext cx="1028886" cy="128240"/>
          </a:xfrm>
          <a:prstGeom prst="rect">
            <a:avLst/>
          </a:prstGeom>
        </p:spPr>
        <p:txBody>
          <a:bodyPr vert="horz" wrap="square" lIns="0" tIns="0" rIns="0" bIns="0" rtlCol="0">
            <a:spAutoFit/>
          </a:bodyPr>
          <a:lstStyle/>
          <a:p>
            <a:pPr marL="12700">
              <a:lnSpc>
                <a:spcPts val="955"/>
              </a:lnSpc>
            </a:pPr>
            <a:r>
              <a:rPr dirty="0"/>
              <a:t>10</a:t>
            </a:r>
            <a:r>
              <a:rPr spc="-5" dirty="0"/>
              <a:t>.</a:t>
            </a:r>
            <a:r>
              <a:rPr dirty="0"/>
              <a:t>2019</a:t>
            </a: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324765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42160FF-CDCD-BD0F-2A81-3CE7842F8CDF}"/>
              </a:ext>
            </a:extLst>
          </p:cNvPr>
          <p:cNvSpPr txBox="1"/>
          <p:nvPr/>
        </p:nvSpPr>
        <p:spPr>
          <a:xfrm>
            <a:off x="2413000" y="228600"/>
            <a:ext cx="10439400" cy="880241"/>
          </a:xfrm>
          <a:prstGeom prst="rect">
            <a:avLst/>
          </a:prstGeom>
          <a:noFill/>
        </p:spPr>
        <p:txBody>
          <a:bodyPr wrap="square">
            <a:spAutoFit/>
          </a:bodyPr>
          <a:lstStyle/>
          <a:p>
            <a:pPr marL="0" marR="0" lvl="0" indent="0" algn="l" defTabSz="1219170" rtl="0" eaLnBrk="1" fontAlgn="base" latinLnBrk="0" hangingPunct="1">
              <a:lnSpc>
                <a:spcPct val="80000"/>
              </a:lnSpc>
              <a:spcBef>
                <a:spcPct val="0"/>
              </a:spcBef>
              <a:spcAft>
                <a:spcPct val="0"/>
              </a:spcAft>
              <a:buClrTx/>
              <a:buSzTx/>
              <a:buFontTx/>
              <a:buNone/>
              <a:tabLst/>
              <a:defRPr/>
            </a:pPr>
            <a:r>
              <a:rPr kumimoji="0" lang="en-US" altLang="zh-CN" sz="6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ＭＳ Ｐゴシック"/>
                <a:cs typeface="Arial" panose="020B0604020202020204" pitchFamily="34" charset="0"/>
              </a:rPr>
              <a:t>Gateway Registration</a:t>
            </a:r>
          </a:p>
        </p:txBody>
      </p:sp>
      <p:pic>
        <p:nvPicPr>
          <p:cNvPr id="3" name="object 8">
            <a:extLst>
              <a:ext uri="{FF2B5EF4-FFF2-40B4-BE49-F238E27FC236}">
                <a16:creationId xmlns:a16="http://schemas.microsoft.com/office/drawing/2014/main" id="{CDB6F0EF-216B-0AE8-DE90-6D0FF433C1FE}"/>
              </a:ext>
            </a:extLst>
          </p:cNvPr>
          <p:cNvPicPr/>
          <p:nvPr/>
        </p:nvPicPr>
        <p:blipFill>
          <a:blip r:embed="rId3" cstate="print"/>
          <a:stretch>
            <a:fillRect/>
          </a:stretch>
        </p:blipFill>
        <p:spPr>
          <a:xfrm>
            <a:off x="8280400" y="1828800"/>
            <a:ext cx="3788905" cy="7251867"/>
          </a:xfrm>
          <a:prstGeom prst="rect">
            <a:avLst/>
          </a:prstGeom>
        </p:spPr>
      </p:pic>
      <p:grpSp>
        <p:nvGrpSpPr>
          <p:cNvPr id="4" name="object 11">
            <a:extLst>
              <a:ext uri="{FF2B5EF4-FFF2-40B4-BE49-F238E27FC236}">
                <a16:creationId xmlns:a16="http://schemas.microsoft.com/office/drawing/2014/main" id="{EF25FEBC-9666-0E80-6E7F-E30816568BEC}"/>
              </a:ext>
            </a:extLst>
          </p:cNvPr>
          <p:cNvGrpSpPr/>
          <p:nvPr/>
        </p:nvGrpSpPr>
        <p:grpSpPr>
          <a:xfrm>
            <a:off x="965200" y="1828800"/>
            <a:ext cx="3924353" cy="7239000"/>
            <a:chOff x="245367" y="4317504"/>
            <a:chExt cx="2609215" cy="4851400"/>
          </a:xfrm>
        </p:grpSpPr>
        <p:pic>
          <p:nvPicPr>
            <p:cNvPr id="5" name="object 12">
              <a:extLst>
                <a:ext uri="{FF2B5EF4-FFF2-40B4-BE49-F238E27FC236}">
                  <a16:creationId xmlns:a16="http://schemas.microsoft.com/office/drawing/2014/main" id="{FF1F0323-27A7-4AF8-72FF-F5188C2F82F8}"/>
                </a:ext>
              </a:extLst>
            </p:cNvPr>
            <p:cNvPicPr/>
            <p:nvPr/>
          </p:nvPicPr>
          <p:blipFill>
            <a:blip r:embed="rId4" cstate="print"/>
            <a:stretch>
              <a:fillRect/>
            </a:stretch>
          </p:blipFill>
          <p:spPr>
            <a:xfrm>
              <a:off x="245367" y="4317504"/>
              <a:ext cx="2520692" cy="4850879"/>
            </a:xfrm>
            <a:prstGeom prst="rect">
              <a:avLst/>
            </a:prstGeom>
          </p:spPr>
        </p:pic>
        <p:pic>
          <p:nvPicPr>
            <p:cNvPr id="6" name="object 13">
              <a:extLst>
                <a:ext uri="{FF2B5EF4-FFF2-40B4-BE49-F238E27FC236}">
                  <a16:creationId xmlns:a16="http://schemas.microsoft.com/office/drawing/2014/main" id="{059ED5EB-52DF-1437-0B0F-3EF7C5622CB2}"/>
                </a:ext>
              </a:extLst>
            </p:cNvPr>
            <p:cNvPicPr/>
            <p:nvPr/>
          </p:nvPicPr>
          <p:blipFill>
            <a:blip r:embed="rId5" cstate="print"/>
            <a:stretch>
              <a:fillRect/>
            </a:stretch>
          </p:blipFill>
          <p:spPr>
            <a:xfrm>
              <a:off x="2436888" y="8260084"/>
              <a:ext cx="417562" cy="585210"/>
            </a:xfrm>
            <a:prstGeom prst="rect">
              <a:avLst/>
            </a:prstGeom>
          </p:spPr>
        </p:pic>
      </p:grpSp>
    </p:spTree>
    <p:extLst>
      <p:ext uri="{BB962C8B-B14F-4D97-AF65-F5344CB8AC3E}">
        <p14:creationId xmlns:p14="http://schemas.microsoft.com/office/powerpoint/2010/main" val="291194706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42160FF-CDCD-BD0F-2A81-3CE7842F8CDF}"/>
              </a:ext>
            </a:extLst>
          </p:cNvPr>
          <p:cNvSpPr txBox="1"/>
          <p:nvPr/>
        </p:nvSpPr>
        <p:spPr>
          <a:xfrm>
            <a:off x="2413000" y="228600"/>
            <a:ext cx="10439400" cy="880241"/>
          </a:xfrm>
          <a:prstGeom prst="rect">
            <a:avLst/>
          </a:prstGeom>
          <a:noFill/>
        </p:spPr>
        <p:txBody>
          <a:bodyPr wrap="square">
            <a:spAutoFit/>
          </a:bodyPr>
          <a:lstStyle/>
          <a:p>
            <a:pPr marL="0" marR="0" lvl="0" indent="0" algn="l" defTabSz="1219170" rtl="0" eaLnBrk="1" fontAlgn="base" latinLnBrk="0" hangingPunct="1">
              <a:lnSpc>
                <a:spcPct val="80000"/>
              </a:lnSpc>
              <a:spcBef>
                <a:spcPct val="0"/>
              </a:spcBef>
              <a:spcAft>
                <a:spcPct val="0"/>
              </a:spcAft>
              <a:buClrTx/>
              <a:buSzTx/>
              <a:buFontTx/>
              <a:buNone/>
              <a:tabLst/>
              <a:defRPr/>
            </a:pPr>
            <a:r>
              <a:rPr kumimoji="0" lang="en-US" altLang="zh-CN" sz="6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ＭＳ Ｐゴシック"/>
                <a:cs typeface="Arial" panose="020B0604020202020204" pitchFamily="34" charset="0"/>
              </a:rPr>
              <a:t>Gateway Registration</a:t>
            </a:r>
          </a:p>
        </p:txBody>
      </p:sp>
      <p:pic>
        <p:nvPicPr>
          <p:cNvPr id="3" name="object 8">
            <a:extLst>
              <a:ext uri="{FF2B5EF4-FFF2-40B4-BE49-F238E27FC236}">
                <a16:creationId xmlns:a16="http://schemas.microsoft.com/office/drawing/2014/main" id="{CDB6F0EF-216B-0AE8-DE90-6D0FF433C1FE}"/>
              </a:ext>
            </a:extLst>
          </p:cNvPr>
          <p:cNvPicPr/>
          <p:nvPr/>
        </p:nvPicPr>
        <p:blipFill>
          <a:blip r:embed="rId3" cstate="print"/>
          <a:stretch>
            <a:fillRect/>
          </a:stretch>
        </p:blipFill>
        <p:spPr>
          <a:xfrm>
            <a:off x="8280400" y="1828800"/>
            <a:ext cx="3788905" cy="7251867"/>
          </a:xfrm>
          <a:prstGeom prst="rect">
            <a:avLst/>
          </a:prstGeom>
        </p:spPr>
      </p:pic>
      <p:grpSp>
        <p:nvGrpSpPr>
          <p:cNvPr id="4" name="object 11">
            <a:extLst>
              <a:ext uri="{FF2B5EF4-FFF2-40B4-BE49-F238E27FC236}">
                <a16:creationId xmlns:a16="http://schemas.microsoft.com/office/drawing/2014/main" id="{EF25FEBC-9666-0E80-6E7F-E30816568BEC}"/>
              </a:ext>
            </a:extLst>
          </p:cNvPr>
          <p:cNvGrpSpPr/>
          <p:nvPr/>
        </p:nvGrpSpPr>
        <p:grpSpPr>
          <a:xfrm>
            <a:off x="965200" y="1828800"/>
            <a:ext cx="3924353" cy="7239000"/>
            <a:chOff x="245367" y="4317504"/>
            <a:chExt cx="2609215" cy="4851400"/>
          </a:xfrm>
        </p:grpSpPr>
        <p:pic>
          <p:nvPicPr>
            <p:cNvPr id="5" name="object 12">
              <a:extLst>
                <a:ext uri="{FF2B5EF4-FFF2-40B4-BE49-F238E27FC236}">
                  <a16:creationId xmlns:a16="http://schemas.microsoft.com/office/drawing/2014/main" id="{FF1F0323-27A7-4AF8-72FF-F5188C2F82F8}"/>
                </a:ext>
              </a:extLst>
            </p:cNvPr>
            <p:cNvPicPr/>
            <p:nvPr/>
          </p:nvPicPr>
          <p:blipFill>
            <a:blip r:embed="rId4" cstate="print"/>
            <a:stretch>
              <a:fillRect/>
            </a:stretch>
          </p:blipFill>
          <p:spPr>
            <a:xfrm>
              <a:off x="245367" y="4317504"/>
              <a:ext cx="2520692" cy="4850879"/>
            </a:xfrm>
            <a:prstGeom prst="rect">
              <a:avLst/>
            </a:prstGeom>
          </p:spPr>
        </p:pic>
        <p:pic>
          <p:nvPicPr>
            <p:cNvPr id="6" name="object 13">
              <a:extLst>
                <a:ext uri="{FF2B5EF4-FFF2-40B4-BE49-F238E27FC236}">
                  <a16:creationId xmlns:a16="http://schemas.microsoft.com/office/drawing/2014/main" id="{059ED5EB-52DF-1437-0B0F-3EF7C5622CB2}"/>
                </a:ext>
              </a:extLst>
            </p:cNvPr>
            <p:cNvPicPr/>
            <p:nvPr/>
          </p:nvPicPr>
          <p:blipFill>
            <a:blip r:embed="rId5" cstate="print"/>
            <a:stretch>
              <a:fillRect/>
            </a:stretch>
          </p:blipFill>
          <p:spPr>
            <a:xfrm>
              <a:off x="2436888" y="8260084"/>
              <a:ext cx="417562" cy="585210"/>
            </a:xfrm>
            <a:prstGeom prst="rect">
              <a:avLst/>
            </a:prstGeom>
          </p:spPr>
        </p:pic>
      </p:grpSp>
    </p:spTree>
    <p:extLst>
      <p:ext uri="{BB962C8B-B14F-4D97-AF65-F5344CB8AC3E}">
        <p14:creationId xmlns:p14="http://schemas.microsoft.com/office/powerpoint/2010/main" val="279527749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42160FF-CDCD-BD0F-2A81-3CE7842F8CDF}"/>
              </a:ext>
            </a:extLst>
          </p:cNvPr>
          <p:cNvSpPr txBox="1"/>
          <p:nvPr/>
        </p:nvSpPr>
        <p:spPr>
          <a:xfrm>
            <a:off x="2413000" y="228600"/>
            <a:ext cx="10439400" cy="880241"/>
          </a:xfrm>
          <a:prstGeom prst="rect">
            <a:avLst/>
          </a:prstGeom>
          <a:noFill/>
        </p:spPr>
        <p:txBody>
          <a:bodyPr wrap="square">
            <a:spAutoFit/>
          </a:bodyPr>
          <a:lstStyle/>
          <a:p>
            <a:pPr marL="0" marR="0" lvl="0" indent="0" algn="l" defTabSz="1219170" rtl="0" eaLnBrk="1" fontAlgn="base" latinLnBrk="0" hangingPunct="1">
              <a:lnSpc>
                <a:spcPct val="80000"/>
              </a:lnSpc>
              <a:spcBef>
                <a:spcPct val="0"/>
              </a:spcBef>
              <a:spcAft>
                <a:spcPct val="0"/>
              </a:spcAft>
              <a:buClrTx/>
              <a:buSzTx/>
              <a:buFontTx/>
              <a:buNone/>
              <a:tabLst/>
              <a:defRPr/>
            </a:pPr>
            <a:r>
              <a:rPr kumimoji="0" lang="en-US" altLang="zh-CN" sz="6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ＭＳ Ｐゴシック"/>
                <a:cs typeface="Arial" panose="020B0604020202020204" pitchFamily="34" charset="0"/>
              </a:rPr>
              <a:t>Gateway Registration</a:t>
            </a:r>
          </a:p>
        </p:txBody>
      </p:sp>
      <p:grpSp>
        <p:nvGrpSpPr>
          <p:cNvPr id="2" name="object 11">
            <a:extLst>
              <a:ext uri="{FF2B5EF4-FFF2-40B4-BE49-F238E27FC236}">
                <a16:creationId xmlns:a16="http://schemas.microsoft.com/office/drawing/2014/main" id="{5ACD1A82-B283-7A34-A8E6-38393490BF35}"/>
              </a:ext>
            </a:extLst>
          </p:cNvPr>
          <p:cNvGrpSpPr/>
          <p:nvPr/>
        </p:nvGrpSpPr>
        <p:grpSpPr>
          <a:xfrm>
            <a:off x="279400" y="1600200"/>
            <a:ext cx="4623418" cy="7620000"/>
            <a:chOff x="227211" y="4826508"/>
            <a:chExt cx="2555875" cy="4447540"/>
          </a:xfrm>
        </p:grpSpPr>
        <p:pic>
          <p:nvPicPr>
            <p:cNvPr id="7" name="object 12">
              <a:extLst>
                <a:ext uri="{FF2B5EF4-FFF2-40B4-BE49-F238E27FC236}">
                  <a16:creationId xmlns:a16="http://schemas.microsoft.com/office/drawing/2014/main" id="{9C7A3814-FFAD-48EC-7280-E25A55071021}"/>
                </a:ext>
              </a:extLst>
            </p:cNvPr>
            <p:cNvPicPr/>
            <p:nvPr/>
          </p:nvPicPr>
          <p:blipFill>
            <a:blip r:embed="rId3" cstate="print"/>
            <a:stretch>
              <a:fillRect/>
            </a:stretch>
          </p:blipFill>
          <p:spPr>
            <a:xfrm>
              <a:off x="245367" y="4826508"/>
              <a:ext cx="2520692" cy="4447021"/>
            </a:xfrm>
            <a:prstGeom prst="rect">
              <a:avLst/>
            </a:prstGeom>
          </p:spPr>
        </p:pic>
        <p:pic>
          <p:nvPicPr>
            <p:cNvPr id="9" name="object 13">
              <a:extLst>
                <a:ext uri="{FF2B5EF4-FFF2-40B4-BE49-F238E27FC236}">
                  <a16:creationId xmlns:a16="http://schemas.microsoft.com/office/drawing/2014/main" id="{D3ACCC78-581D-3CC3-0878-7F5BE0A246B3}"/>
                </a:ext>
              </a:extLst>
            </p:cNvPr>
            <p:cNvPicPr/>
            <p:nvPr/>
          </p:nvPicPr>
          <p:blipFill>
            <a:blip r:embed="rId4" cstate="print"/>
            <a:stretch>
              <a:fillRect/>
            </a:stretch>
          </p:blipFill>
          <p:spPr>
            <a:xfrm>
              <a:off x="2339340" y="7652004"/>
              <a:ext cx="417574" cy="585209"/>
            </a:xfrm>
            <a:prstGeom prst="rect">
              <a:avLst/>
            </a:prstGeom>
          </p:spPr>
        </p:pic>
        <p:sp>
          <p:nvSpPr>
            <p:cNvPr id="10" name="object 14">
              <a:extLst>
                <a:ext uri="{FF2B5EF4-FFF2-40B4-BE49-F238E27FC236}">
                  <a16:creationId xmlns:a16="http://schemas.microsoft.com/office/drawing/2014/main" id="{AEE92B05-EA2A-B36A-9147-978436F2EC9E}"/>
                </a:ext>
              </a:extLst>
            </p:cNvPr>
            <p:cNvSpPr/>
            <p:nvPr/>
          </p:nvSpPr>
          <p:spPr>
            <a:xfrm>
              <a:off x="243086" y="8590038"/>
              <a:ext cx="2524125" cy="396240"/>
            </a:xfrm>
            <a:custGeom>
              <a:avLst/>
              <a:gdLst/>
              <a:ahLst/>
              <a:cxnLst/>
              <a:rect l="l" t="t" r="r" b="b"/>
              <a:pathLst>
                <a:path w="2524125" h="396240">
                  <a:moveTo>
                    <a:pt x="0" y="66027"/>
                  </a:moveTo>
                  <a:lnTo>
                    <a:pt x="5189" y="40338"/>
                  </a:lnTo>
                  <a:lnTo>
                    <a:pt x="19341" y="19350"/>
                  </a:lnTo>
                  <a:lnTo>
                    <a:pt x="40329" y="5192"/>
                  </a:lnTo>
                  <a:lnTo>
                    <a:pt x="66029" y="0"/>
                  </a:lnTo>
                  <a:lnTo>
                    <a:pt x="2457695" y="0"/>
                  </a:lnTo>
                  <a:lnTo>
                    <a:pt x="2483387" y="5192"/>
                  </a:lnTo>
                  <a:lnTo>
                    <a:pt x="2504378" y="19350"/>
                  </a:lnTo>
                  <a:lnTo>
                    <a:pt x="2518536" y="40338"/>
                  </a:lnTo>
                  <a:lnTo>
                    <a:pt x="2523729" y="66027"/>
                  </a:lnTo>
                  <a:lnTo>
                    <a:pt x="2523729" y="330200"/>
                  </a:lnTo>
                  <a:lnTo>
                    <a:pt x="2518536" y="355899"/>
                  </a:lnTo>
                  <a:lnTo>
                    <a:pt x="2504378" y="376886"/>
                  </a:lnTo>
                  <a:lnTo>
                    <a:pt x="2483387" y="391037"/>
                  </a:lnTo>
                  <a:lnTo>
                    <a:pt x="2457695" y="396227"/>
                  </a:lnTo>
                  <a:lnTo>
                    <a:pt x="66029" y="396227"/>
                  </a:lnTo>
                  <a:lnTo>
                    <a:pt x="40329" y="391037"/>
                  </a:lnTo>
                  <a:lnTo>
                    <a:pt x="19341" y="376886"/>
                  </a:lnTo>
                  <a:lnTo>
                    <a:pt x="5189" y="355899"/>
                  </a:lnTo>
                  <a:lnTo>
                    <a:pt x="0" y="330200"/>
                  </a:lnTo>
                  <a:lnTo>
                    <a:pt x="0" y="66027"/>
                  </a:lnTo>
                  <a:close/>
                </a:path>
              </a:pathLst>
            </a:custGeom>
            <a:ln w="31750">
              <a:solidFill>
                <a:srgbClr val="C00000"/>
              </a:solidFill>
            </a:ln>
          </p:spPr>
          <p:txBody>
            <a:bodyPr wrap="square" lIns="0" tIns="0" rIns="0" bIns="0" rtlCol="0"/>
            <a:lstStyle/>
            <a:p>
              <a:endParaRPr/>
            </a:p>
          </p:txBody>
        </p:sp>
      </p:grpSp>
      <p:sp>
        <p:nvSpPr>
          <p:cNvPr id="12" name="TextBox 11">
            <a:extLst>
              <a:ext uri="{FF2B5EF4-FFF2-40B4-BE49-F238E27FC236}">
                <a16:creationId xmlns:a16="http://schemas.microsoft.com/office/drawing/2014/main" id="{228FBC3B-9442-0E0E-027F-C6A323570DB4}"/>
              </a:ext>
            </a:extLst>
          </p:cNvPr>
          <p:cNvSpPr txBox="1"/>
          <p:nvPr/>
        </p:nvSpPr>
        <p:spPr>
          <a:xfrm>
            <a:off x="5341340" y="1500795"/>
            <a:ext cx="6604000" cy="7294305"/>
          </a:xfrm>
          <a:prstGeom prst="rect">
            <a:avLst/>
          </a:prstGeom>
          <a:noFill/>
        </p:spPr>
        <p:txBody>
          <a:bodyPr wrap="square">
            <a:spAutoFit/>
          </a:bodyPr>
          <a:lstStyle/>
          <a:p>
            <a:pPr marL="24458" marR="17121" algn="just">
              <a:spcBef>
                <a:spcPts val="10"/>
              </a:spcBef>
            </a:pPr>
            <a:r>
              <a:rPr lang="en-US" sz="3200" b="1" dirty="0">
                <a:solidFill>
                  <a:srgbClr val="C00000"/>
                </a:solidFill>
                <a:latin typeface="Calibri" panose="020F0502020204030204" pitchFamily="34" charset="0"/>
                <a:cs typeface="Calibri" panose="020F0502020204030204" pitchFamily="34" charset="0"/>
              </a:rPr>
              <a:t>Sign</a:t>
            </a:r>
            <a:r>
              <a:rPr lang="en-US" sz="3200" spc="703" dirty="0">
                <a:solidFill>
                  <a:srgbClr val="C00000"/>
                </a:solidFill>
                <a:latin typeface="Calibri" panose="020F0502020204030204" pitchFamily="34" charset="0"/>
                <a:cs typeface="Calibri" panose="020F0502020204030204" pitchFamily="34" charset="0"/>
              </a:rPr>
              <a:t> </a:t>
            </a:r>
            <a:r>
              <a:rPr lang="en-US" sz="3200" b="1" dirty="0">
                <a:solidFill>
                  <a:srgbClr val="C00000"/>
                </a:solidFill>
                <a:latin typeface="Calibri" panose="020F0502020204030204" pitchFamily="34" charset="0"/>
                <a:cs typeface="Calibri" panose="020F0502020204030204" pitchFamily="34" charset="0"/>
              </a:rPr>
              <a:t>an</a:t>
            </a:r>
            <a:r>
              <a:rPr lang="en-US" sz="3200" spc="703" dirty="0">
                <a:solidFill>
                  <a:srgbClr val="C00000"/>
                </a:solidFill>
                <a:latin typeface="Calibri" panose="020F0502020204030204" pitchFamily="34" charset="0"/>
                <a:cs typeface="Calibri" panose="020F0502020204030204" pitchFamily="34" charset="0"/>
              </a:rPr>
              <a:t> </a:t>
            </a:r>
            <a:r>
              <a:rPr lang="en-US" sz="3200" b="1" dirty="0">
                <a:solidFill>
                  <a:srgbClr val="C00000"/>
                </a:solidFill>
                <a:latin typeface="Calibri" panose="020F0502020204030204" pitchFamily="34" charset="0"/>
                <a:cs typeface="Calibri" panose="020F0502020204030204" pitchFamily="34" charset="0"/>
              </a:rPr>
              <a:t>agreement</a:t>
            </a:r>
            <a:r>
              <a:rPr lang="en-US" sz="3200" spc="703" dirty="0">
                <a:solidFill>
                  <a:srgbClr val="C00000"/>
                </a:solidFill>
                <a:latin typeface="Calibri" panose="020F0502020204030204" pitchFamily="34" charset="0"/>
                <a:cs typeface="Calibri" panose="020F0502020204030204" pitchFamily="34" charset="0"/>
              </a:rPr>
              <a:t> </a:t>
            </a:r>
            <a:r>
              <a:rPr lang="en-US" sz="3200" b="1" dirty="0">
                <a:solidFill>
                  <a:srgbClr val="C00000"/>
                </a:solidFill>
                <a:latin typeface="Calibri" panose="020F0502020204030204" pitchFamily="34" charset="0"/>
                <a:cs typeface="Calibri" panose="020F0502020204030204" pitchFamily="34" charset="0"/>
              </a:rPr>
              <a:t>with</a:t>
            </a:r>
            <a:r>
              <a:rPr lang="en-US" sz="3200" spc="703" dirty="0">
                <a:solidFill>
                  <a:srgbClr val="C00000"/>
                </a:solidFill>
                <a:latin typeface="Calibri" panose="020F0502020204030204" pitchFamily="34" charset="0"/>
                <a:cs typeface="Calibri" panose="020F0502020204030204" pitchFamily="34" charset="0"/>
              </a:rPr>
              <a:t> </a:t>
            </a:r>
            <a:r>
              <a:rPr lang="en-US" sz="3200" b="1" dirty="0">
                <a:solidFill>
                  <a:srgbClr val="C00000"/>
                </a:solidFill>
                <a:latin typeface="Calibri" panose="020F0502020204030204" pitchFamily="34" charset="0"/>
                <a:cs typeface="Calibri" panose="020F0502020204030204" pitchFamily="34" charset="0"/>
              </a:rPr>
              <a:t>homeowner</a:t>
            </a:r>
            <a:r>
              <a:rPr lang="en-US" sz="3200" spc="665" dirty="0">
                <a:solidFill>
                  <a:srgbClr val="C00000"/>
                </a:solidFill>
                <a:latin typeface="Calibri" panose="020F0502020204030204" pitchFamily="34" charset="0"/>
                <a:cs typeface="Calibri" panose="020F0502020204030204" pitchFamily="34" charset="0"/>
              </a:rPr>
              <a:t> </a:t>
            </a:r>
            <a:r>
              <a:rPr lang="en-US" sz="3200" b="1" spc="-48" dirty="0">
                <a:solidFill>
                  <a:srgbClr val="C00000"/>
                </a:solidFill>
                <a:latin typeface="Calibri" panose="020F0502020204030204" pitchFamily="34" charset="0"/>
                <a:cs typeface="Calibri" panose="020F0502020204030204" pitchFamily="34" charset="0"/>
              </a:rPr>
              <a:t>to</a:t>
            </a:r>
            <a:r>
              <a:rPr lang="en-US" sz="3200" spc="-48" dirty="0">
                <a:solidFill>
                  <a:srgbClr val="C00000"/>
                </a:solidFill>
                <a:latin typeface="Calibri" panose="020F0502020204030204" pitchFamily="34" charset="0"/>
                <a:cs typeface="Calibri" panose="020F0502020204030204" pitchFamily="34" charset="0"/>
              </a:rPr>
              <a:t> </a:t>
            </a:r>
            <a:r>
              <a:rPr lang="en-US" sz="3200" b="1" dirty="0">
                <a:solidFill>
                  <a:srgbClr val="C00000"/>
                </a:solidFill>
                <a:latin typeface="Calibri" panose="020F0502020204030204" pitchFamily="34" charset="0"/>
                <a:cs typeface="Calibri" panose="020F0502020204030204" pitchFamily="34" charset="0"/>
              </a:rPr>
              <a:t>start</a:t>
            </a:r>
            <a:r>
              <a:rPr lang="en-US" sz="3200" spc="-38" dirty="0">
                <a:solidFill>
                  <a:srgbClr val="C00000"/>
                </a:solidFill>
                <a:latin typeface="Calibri" panose="020F0502020204030204" pitchFamily="34" charset="0"/>
                <a:cs typeface="Calibri" panose="020F0502020204030204" pitchFamily="34" charset="0"/>
              </a:rPr>
              <a:t> </a:t>
            </a:r>
            <a:r>
              <a:rPr lang="en-US" sz="3200" b="1" dirty="0">
                <a:solidFill>
                  <a:srgbClr val="C00000"/>
                </a:solidFill>
                <a:latin typeface="Calibri" panose="020F0502020204030204" pitchFamily="34" charset="0"/>
                <a:cs typeface="Calibri" panose="020F0502020204030204" pitchFamily="34" charset="0"/>
              </a:rPr>
              <a:t>the</a:t>
            </a:r>
            <a:r>
              <a:rPr lang="en-US" sz="3200" spc="-58" dirty="0">
                <a:solidFill>
                  <a:srgbClr val="C00000"/>
                </a:solidFill>
                <a:latin typeface="Calibri" panose="020F0502020204030204" pitchFamily="34" charset="0"/>
                <a:cs typeface="Calibri" panose="020F0502020204030204" pitchFamily="34" charset="0"/>
              </a:rPr>
              <a:t> </a:t>
            </a:r>
            <a:r>
              <a:rPr lang="en-US" sz="3200" b="1" spc="-20" dirty="0">
                <a:solidFill>
                  <a:srgbClr val="C00000"/>
                </a:solidFill>
                <a:latin typeface="Calibri" panose="020F0502020204030204" pitchFamily="34" charset="0"/>
                <a:cs typeface="Calibri" panose="020F0502020204030204" pitchFamily="34" charset="0"/>
              </a:rPr>
              <a:t>registration.</a:t>
            </a:r>
            <a:endParaRPr lang="en-US" sz="3200" dirty="0">
              <a:latin typeface="Calibri" panose="020F0502020204030204" pitchFamily="34" charset="0"/>
              <a:cs typeface="Calibri" panose="020F0502020204030204" pitchFamily="34" charset="0"/>
            </a:endParaRPr>
          </a:p>
          <a:p>
            <a:pPr marL="24458" marR="11006" algn="just">
              <a:spcBef>
                <a:spcPts val="1156"/>
              </a:spcBef>
            </a:pPr>
            <a:r>
              <a:rPr lang="en-US" sz="3200" spc="-20" dirty="0">
                <a:latin typeface="Calibri" panose="020F0502020204030204" pitchFamily="34" charset="0"/>
                <a:cs typeface="Calibri" panose="020F0502020204030204" pitchFamily="34" charset="0"/>
              </a:rPr>
              <a:t>Touch</a:t>
            </a:r>
            <a:r>
              <a:rPr lang="en-US" sz="3200" spc="-10" dirty="0">
                <a:latin typeface="Calibri" panose="020F0502020204030204" pitchFamily="34" charset="0"/>
                <a:cs typeface="Calibri" panose="020F0502020204030204" pitchFamily="34" charset="0"/>
              </a:rPr>
              <a:t> </a:t>
            </a:r>
            <a:r>
              <a:rPr lang="en-US" sz="3200" b="1" dirty="0">
                <a:solidFill>
                  <a:srgbClr val="8EB720"/>
                </a:solidFill>
                <a:latin typeface="Calibri" panose="020F0502020204030204" pitchFamily="34" charset="0"/>
                <a:cs typeface="Calibri" panose="020F0502020204030204" pitchFamily="34" charset="0"/>
              </a:rPr>
              <a:t>Privacy</a:t>
            </a:r>
            <a:r>
              <a:rPr lang="en-US" sz="3200" spc="-10" dirty="0">
                <a:solidFill>
                  <a:srgbClr val="8EB720"/>
                </a:solidFill>
                <a:latin typeface="Calibri" panose="020F0502020204030204" pitchFamily="34" charset="0"/>
                <a:cs typeface="Calibri" panose="020F0502020204030204" pitchFamily="34" charset="0"/>
              </a:rPr>
              <a:t> </a:t>
            </a:r>
            <a:r>
              <a:rPr lang="en-US" sz="3200" b="1" dirty="0">
                <a:solidFill>
                  <a:srgbClr val="8EB720"/>
                </a:solidFill>
                <a:latin typeface="Calibri" panose="020F0502020204030204" pitchFamily="34" charset="0"/>
                <a:cs typeface="Calibri" panose="020F0502020204030204" pitchFamily="34" charset="0"/>
              </a:rPr>
              <a:t>Statement</a:t>
            </a:r>
            <a:r>
              <a:rPr lang="en-US" sz="3200" spc="38" dirty="0">
                <a:solidFill>
                  <a:srgbClr val="8EB720"/>
                </a:solidFill>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in “Green </a:t>
            </a:r>
            <a:r>
              <a:rPr lang="en-US" sz="3200" spc="-20" dirty="0">
                <a:latin typeface="Calibri" panose="020F0502020204030204" pitchFamily="34" charset="0"/>
                <a:cs typeface="Calibri" panose="020F0502020204030204" pitchFamily="34" charset="0"/>
              </a:rPr>
              <a:t>color” </a:t>
            </a:r>
            <a:r>
              <a:rPr lang="en-US" sz="3200" dirty="0">
                <a:latin typeface="Calibri" panose="020F0502020204030204" pitchFamily="34" charset="0"/>
                <a:cs typeface="Calibri" panose="020F0502020204030204" pitchFamily="34" charset="0"/>
              </a:rPr>
              <a:t>and</a:t>
            </a:r>
            <a:r>
              <a:rPr lang="en-US" sz="3200" spc="836"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show</a:t>
            </a:r>
            <a:r>
              <a:rPr lang="en-US" sz="3200" spc="828"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it</a:t>
            </a:r>
            <a:r>
              <a:rPr lang="en-US" sz="3200" spc="828"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to</a:t>
            </a:r>
            <a:r>
              <a:rPr lang="en-US" sz="3200" spc="828"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the</a:t>
            </a:r>
            <a:r>
              <a:rPr lang="en-US" sz="3200" spc="836"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homeowner.</a:t>
            </a:r>
            <a:r>
              <a:rPr lang="en-US" sz="3200" spc="818"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Type</a:t>
            </a:r>
            <a:r>
              <a:rPr lang="en-US" sz="3200" spc="818" dirty="0">
                <a:latin typeface="Calibri" panose="020F0502020204030204" pitchFamily="34" charset="0"/>
                <a:cs typeface="Calibri" panose="020F0502020204030204" pitchFamily="34" charset="0"/>
              </a:rPr>
              <a:t> </a:t>
            </a:r>
            <a:r>
              <a:rPr lang="en-US" sz="3200" spc="-48" dirty="0">
                <a:latin typeface="Calibri" panose="020F0502020204030204" pitchFamily="34" charset="0"/>
                <a:cs typeface="Calibri" panose="020F0502020204030204" pitchFamily="34" charset="0"/>
              </a:rPr>
              <a:t>in </a:t>
            </a:r>
            <a:r>
              <a:rPr lang="en-US" sz="3200" dirty="0">
                <a:latin typeface="Calibri" panose="020F0502020204030204" pitchFamily="34" charset="0"/>
                <a:cs typeface="Calibri" panose="020F0502020204030204" pitchFamily="34" charset="0"/>
              </a:rPr>
              <a:t>homeowner’s</a:t>
            </a:r>
            <a:r>
              <a:rPr lang="en-US" sz="3200" spc="106"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name,</a:t>
            </a:r>
            <a:r>
              <a:rPr lang="en-US" sz="3200" spc="87"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unit</a:t>
            </a:r>
            <a:r>
              <a:rPr lang="en-US" sz="3200" spc="125"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location</a:t>
            </a:r>
            <a:r>
              <a:rPr lang="en-US" sz="3200" spc="106"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and</a:t>
            </a:r>
            <a:r>
              <a:rPr lang="en-US" sz="3200" spc="96" dirty="0">
                <a:latin typeface="Calibri" panose="020F0502020204030204" pitchFamily="34" charset="0"/>
                <a:cs typeface="Calibri" panose="020F0502020204030204" pitchFamily="34" charset="0"/>
              </a:rPr>
              <a:t> </a:t>
            </a:r>
            <a:r>
              <a:rPr lang="en-US" sz="3200" spc="-20" dirty="0">
                <a:latin typeface="Calibri" panose="020F0502020204030204" pitchFamily="34" charset="0"/>
                <a:cs typeface="Calibri" panose="020F0502020204030204" pitchFamily="34" charset="0"/>
              </a:rPr>
              <a:t>other </a:t>
            </a:r>
            <a:r>
              <a:rPr lang="en-US" sz="3200" dirty="0">
                <a:latin typeface="Calibri" panose="020F0502020204030204" pitchFamily="34" charset="0"/>
                <a:cs typeface="Calibri" panose="020F0502020204030204" pitchFamily="34" charset="0"/>
              </a:rPr>
              <a:t>required</a:t>
            </a:r>
            <a:r>
              <a:rPr lang="en-US" sz="3200" spc="569"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information.</a:t>
            </a:r>
            <a:r>
              <a:rPr lang="en-US" sz="3200" spc="549"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Ask</a:t>
            </a:r>
            <a:r>
              <a:rPr lang="en-US" sz="3200" spc="569"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the</a:t>
            </a:r>
            <a:r>
              <a:rPr lang="en-US" sz="3200" spc="559" dirty="0">
                <a:latin typeface="Calibri" panose="020F0502020204030204" pitchFamily="34" charset="0"/>
                <a:cs typeface="Calibri" panose="020F0502020204030204" pitchFamily="34" charset="0"/>
              </a:rPr>
              <a:t> </a:t>
            </a:r>
            <a:r>
              <a:rPr lang="en-US" sz="3200" spc="-20" dirty="0">
                <a:latin typeface="Calibri" panose="020F0502020204030204" pitchFamily="34" charset="0"/>
                <a:cs typeface="Calibri" panose="020F0502020204030204" pitchFamily="34" charset="0"/>
              </a:rPr>
              <a:t>homeowner </a:t>
            </a:r>
            <a:r>
              <a:rPr lang="en-US" sz="3200" dirty="0">
                <a:latin typeface="Calibri" panose="020F0502020204030204" pitchFamily="34" charset="0"/>
                <a:cs typeface="Calibri" panose="020F0502020204030204" pitchFamily="34" charset="0"/>
              </a:rPr>
              <a:t>to</a:t>
            </a:r>
            <a:r>
              <a:rPr lang="en-US" sz="3200" spc="655"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sign</a:t>
            </a:r>
            <a:r>
              <a:rPr lang="en-US" sz="3200" spc="674"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his/her</a:t>
            </a:r>
            <a:r>
              <a:rPr lang="en-US" sz="3200" spc="655"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name</a:t>
            </a:r>
            <a:r>
              <a:rPr lang="en-US" sz="3200" spc="655"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for</a:t>
            </a:r>
            <a:r>
              <a:rPr lang="en-US" sz="3200" spc="655"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your</a:t>
            </a:r>
            <a:r>
              <a:rPr lang="en-US" sz="3200" spc="693" dirty="0">
                <a:latin typeface="Calibri" panose="020F0502020204030204" pitchFamily="34" charset="0"/>
                <a:cs typeface="Calibri" panose="020F0502020204030204" pitchFamily="34" charset="0"/>
              </a:rPr>
              <a:t> </a:t>
            </a:r>
            <a:r>
              <a:rPr lang="en-US" sz="3200" spc="-20" dirty="0">
                <a:latin typeface="Calibri" panose="020F0502020204030204" pitchFamily="34" charset="0"/>
                <a:cs typeface="Calibri" panose="020F0502020204030204" pitchFamily="34" charset="0"/>
              </a:rPr>
              <a:t>monitoring </a:t>
            </a:r>
            <a:r>
              <a:rPr lang="en-US" sz="3200" dirty="0">
                <a:latin typeface="Calibri" panose="020F0502020204030204" pitchFamily="34" charset="0"/>
                <a:cs typeface="Calibri" panose="020F0502020204030204" pitchFamily="34" charset="0"/>
              </a:rPr>
              <a:t>request</a:t>
            </a:r>
            <a:r>
              <a:rPr lang="en-US" sz="3200" spc="587"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and</a:t>
            </a:r>
            <a:r>
              <a:rPr lang="en-US" sz="3200" spc="587"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ecoer</a:t>
            </a:r>
            <a:r>
              <a:rPr lang="en-US" sz="3200" spc="578"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system</a:t>
            </a:r>
            <a:r>
              <a:rPr lang="en-US" sz="3200" spc="578" dirty="0">
                <a:latin typeface="Calibri" panose="020F0502020204030204" pitchFamily="34" charset="0"/>
                <a:cs typeface="Calibri" panose="020F0502020204030204" pitchFamily="34" charset="0"/>
              </a:rPr>
              <a:t>  </a:t>
            </a:r>
            <a:r>
              <a:rPr lang="en-US" sz="3200" spc="-20" dirty="0">
                <a:latin typeface="Calibri" panose="020F0502020204030204" pitchFamily="34" charset="0"/>
                <a:cs typeface="Calibri" panose="020F0502020204030204" pitchFamily="34" charset="0"/>
              </a:rPr>
              <a:t>registration. </a:t>
            </a:r>
            <a:r>
              <a:rPr lang="en-US" sz="3200" dirty="0">
                <a:latin typeface="Calibri" panose="020F0502020204030204" pitchFamily="34" charset="0"/>
                <a:cs typeface="Calibri" panose="020F0502020204030204" pitchFamily="34" charset="0"/>
              </a:rPr>
              <a:t>(Ecoer</a:t>
            </a:r>
            <a:r>
              <a:rPr lang="en-US" sz="3200" spc="96"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uses</a:t>
            </a:r>
            <a:r>
              <a:rPr lang="en-US" sz="3200" spc="106"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independent</a:t>
            </a:r>
            <a:r>
              <a:rPr lang="en-US" sz="3200" spc="106"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cellular</a:t>
            </a:r>
            <a:r>
              <a:rPr lang="en-US" sz="3200" spc="106"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data</a:t>
            </a:r>
            <a:r>
              <a:rPr lang="en-US" sz="3200" spc="106" dirty="0">
                <a:latin typeface="Calibri" panose="020F0502020204030204" pitchFamily="34" charset="0"/>
                <a:cs typeface="Calibri" panose="020F0502020204030204" pitchFamily="34" charset="0"/>
              </a:rPr>
              <a:t>  </a:t>
            </a:r>
            <a:r>
              <a:rPr lang="en-US" sz="3200" spc="-48" dirty="0">
                <a:latin typeface="Calibri" panose="020F0502020204030204" pitchFamily="34" charset="0"/>
                <a:cs typeface="Calibri" panose="020F0502020204030204" pitchFamily="34" charset="0"/>
              </a:rPr>
              <a:t>to </a:t>
            </a:r>
            <a:r>
              <a:rPr lang="en-US" sz="3200" dirty="0">
                <a:latin typeface="Calibri" panose="020F0502020204030204" pitchFamily="34" charset="0"/>
                <a:cs typeface="Calibri" panose="020F0502020204030204" pitchFamily="34" charset="0"/>
              </a:rPr>
              <a:t>monitor</a:t>
            </a:r>
            <a:r>
              <a:rPr lang="en-US" sz="3200" spc="-20"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the</a:t>
            </a:r>
            <a:r>
              <a:rPr lang="en-US" sz="3200" spc="-87"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condensing</a:t>
            </a:r>
            <a:r>
              <a:rPr lang="en-US" sz="3200" spc="-68"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unit</a:t>
            </a:r>
            <a:r>
              <a:rPr lang="en-US" sz="3200" spc="-77" dirty="0">
                <a:latin typeface="Calibri" panose="020F0502020204030204" pitchFamily="34" charset="0"/>
                <a:cs typeface="Calibri" panose="020F0502020204030204" pitchFamily="34" charset="0"/>
              </a:rPr>
              <a:t> </a:t>
            </a:r>
            <a:r>
              <a:rPr lang="en-US" sz="3200" spc="-20" dirty="0">
                <a:latin typeface="Calibri" panose="020F0502020204030204" pitchFamily="34" charset="0"/>
                <a:cs typeface="Calibri" panose="020F0502020204030204" pitchFamily="34" charset="0"/>
              </a:rPr>
              <a:t>only.)</a:t>
            </a:r>
          </a:p>
          <a:p>
            <a:pPr marL="24458" marR="11006" algn="just">
              <a:spcBef>
                <a:spcPts val="1156"/>
              </a:spcBef>
            </a:pPr>
            <a:r>
              <a:rPr lang="en-US" sz="3200" b="1" spc="-20" dirty="0">
                <a:latin typeface="Calibri" panose="020F0502020204030204" pitchFamily="34" charset="0"/>
                <a:cs typeface="Calibri" panose="020F0502020204030204" pitchFamily="34" charset="0"/>
              </a:rPr>
              <a:t>If homeowner is not present your signature is acceptable</a:t>
            </a:r>
            <a:endParaRPr lang="en-US" sz="32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88985055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Box 1">
            <a:extLst>
              <a:ext uri="{FF2B5EF4-FFF2-40B4-BE49-F238E27FC236}">
                <a16:creationId xmlns:a16="http://schemas.microsoft.com/office/drawing/2014/main" id="{84D3225C-0B06-46B2-A643-21A801289E26}"/>
              </a:ext>
            </a:extLst>
          </p:cNvPr>
          <p:cNvSpPr txBox="1">
            <a:spLocks noChangeArrowheads="1"/>
          </p:cNvSpPr>
          <p:nvPr/>
        </p:nvSpPr>
        <p:spPr bwMode="auto">
          <a:xfrm>
            <a:off x="2794000" y="304800"/>
            <a:ext cx="6033511"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TABLE OF CONTENTS</a:t>
            </a:r>
          </a:p>
        </p:txBody>
      </p:sp>
      <p:sp>
        <p:nvSpPr>
          <p:cNvPr id="48" name="文本框 8"/>
          <p:cNvSpPr txBox="1">
            <a:spLocks noChangeArrowheads="1"/>
          </p:cNvSpPr>
          <p:nvPr/>
        </p:nvSpPr>
        <p:spPr bwMode="auto">
          <a:xfrm>
            <a:off x="127000" y="1295400"/>
            <a:ext cx="8160246" cy="7920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buFont typeface="Arial" pitchFamily="34" charset="0"/>
              <a:defRPr sz="1300">
                <a:solidFill>
                  <a:schemeClr val="tx1"/>
                </a:solidFill>
                <a:latin typeface="Calibri" pitchFamily="34" charset="0"/>
                <a:ea typeface="宋体" pitchFamily="2" charset="-122"/>
              </a:defRPr>
            </a:lvl1pPr>
            <a:lvl2pPr marL="742950" indent="-285750">
              <a:buFont typeface="Arial" pitchFamily="34" charset="0"/>
              <a:defRPr sz="1300">
                <a:solidFill>
                  <a:schemeClr val="tx1"/>
                </a:solidFill>
                <a:latin typeface="Calibri" pitchFamily="34" charset="0"/>
                <a:ea typeface="宋体" pitchFamily="2" charset="-122"/>
              </a:defRPr>
            </a:lvl2pPr>
            <a:lvl3pPr marL="1143000" indent="-228600">
              <a:buFont typeface="Arial" pitchFamily="34" charset="0"/>
              <a:defRPr sz="1300">
                <a:solidFill>
                  <a:schemeClr val="tx1"/>
                </a:solidFill>
                <a:latin typeface="Calibri" pitchFamily="34" charset="0"/>
                <a:ea typeface="宋体" pitchFamily="2" charset="-122"/>
              </a:defRPr>
            </a:lvl3pPr>
            <a:lvl4pPr marL="1600200" indent="-228600">
              <a:buFont typeface="Arial" pitchFamily="34" charset="0"/>
              <a:defRPr sz="1300">
                <a:solidFill>
                  <a:schemeClr val="tx1"/>
                </a:solidFill>
                <a:latin typeface="Calibri" pitchFamily="34" charset="0"/>
                <a:ea typeface="宋体" pitchFamily="2" charset="-122"/>
              </a:defRPr>
            </a:lvl4pPr>
            <a:lvl5pPr marL="2057400" indent="-228600">
              <a:buFont typeface="Arial" pitchFamily="34" charset="0"/>
              <a:defRPr sz="1300">
                <a:solidFill>
                  <a:schemeClr val="tx1"/>
                </a:solidFill>
                <a:latin typeface="Calibri" pitchFamily="34" charset="0"/>
                <a:ea typeface="宋体" pitchFamily="2" charset="-122"/>
              </a:defRPr>
            </a:lvl5pPr>
            <a:lvl6pPr marL="2514600" indent="-228600" defTabSz="685800" eaLnBrk="0" fontAlgn="base" hangingPunct="0">
              <a:spcBef>
                <a:spcPct val="0"/>
              </a:spcBef>
              <a:spcAft>
                <a:spcPct val="0"/>
              </a:spcAft>
              <a:buFont typeface="Arial" pitchFamily="34" charset="0"/>
              <a:defRPr sz="1300">
                <a:solidFill>
                  <a:schemeClr val="tx1"/>
                </a:solidFill>
                <a:latin typeface="Calibri" pitchFamily="34" charset="0"/>
                <a:ea typeface="宋体" pitchFamily="2" charset="-122"/>
              </a:defRPr>
            </a:lvl6pPr>
            <a:lvl7pPr marL="2971800" indent="-228600" defTabSz="685800" eaLnBrk="0" fontAlgn="base" hangingPunct="0">
              <a:spcBef>
                <a:spcPct val="0"/>
              </a:spcBef>
              <a:spcAft>
                <a:spcPct val="0"/>
              </a:spcAft>
              <a:buFont typeface="Arial" pitchFamily="34" charset="0"/>
              <a:defRPr sz="1300">
                <a:solidFill>
                  <a:schemeClr val="tx1"/>
                </a:solidFill>
                <a:latin typeface="Calibri" pitchFamily="34" charset="0"/>
                <a:ea typeface="宋体" pitchFamily="2" charset="-122"/>
              </a:defRPr>
            </a:lvl7pPr>
            <a:lvl8pPr marL="3429000" indent="-228600" defTabSz="685800" eaLnBrk="0" fontAlgn="base" hangingPunct="0">
              <a:spcBef>
                <a:spcPct val="0"/>
              </a:spcBef>
              <a:spcAft>
                <a:spcPct val="0"/>
              </a:spcAft>
              <a:buFont typeface="Arial" pitchFamily="34" charset="0"/>
              <a:defRPr sz="1300">
                <a:solidFill>
                  <a:schemeClr val="tx1"/>
                </a:solidFill>
                <a:latin typeface="Calibri" pitchFamily="34" charset="0"/>
                <a:ea typeface="宋体" pitchFamily="2" charset="-122"/>
              </a:defRPr>
            </a:lvl8pPr>
            <a:lvl9pPr marL="3886200" indent="-228600" defTabSz="685800" eaLnBrk="0" fontAlgn="base" hangingPunct="0">
              <a:spcBef>
                <a:spcPct val="0"/>
              </a:spcBef>
              <a:spcAft>
                <a:spcPct val="0"/>
              </a:spcAft>
              <a:buFont typeface="Arial" pitchFamily="34" charset="0"/>
              <a:defRPr sz="1300">
                <a:solidFill>
                  <a:schemeClr val="tx1"/>
                </a:solidFill>
                <a:latin typeface="Calibri" pitchFamily="34" charset="0"/>
                <a:ea typeface="宋体" pitchFamily="2" charset="-122"/>
              </a:defRPr>
            </a:lvl9pPr>
          </a:lstStyle>
          <a:p>
            <a:pPr marL="457113" indent="-457113">
              <a:spcBef>
                <a:spcPts val="799"/>
              </a:spcBef>
              <a:buAutoNum type="arabicPeriod"/>
            </a:pPr>
            <a:r>
              <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rPr>
              <a:t>Heat Pump Components Identification</a:t>
            </a:r>
          </a:p>
          <a:p>
            <a:pPr marL="457113" indent="-457113">
              <a:spcBef>
                <a:spcPts val="799"/>
              </a:spcBef>
              <a:buAutoNum type="arabicPeriod"/>
            </a:pPr>
            <a:endParaRPr lang="en-US" altLang="zh-CN" sz="1800" b="1" u="sng" dirty="0">
              <a:solidFill>
                <a:srgbClr val="404040"/>
              </a:solidFill>
              <a:latin typeface="Verdana" panose="020B0604030504040204" pitchFamily="34" charset="0"/>
              <a:ea typeface="Verdana" panose="020B0604030504040204" pitchFamily="34" charset="0"/>
              <a:cs typeface="Verdana" panose="020B0604030504040204" pitchFamily="34" charset="0"/>
            </a:endParaRPr>
          </a:p>
          <a:p>
            <a:pPr marL="457113" indent="-457113">
              <a:spcBef>
                <a:spcPts val="799"/>
              </a:spcBef>
              <a:buAutoNum type="arabicPeriod"/>
            </a:pPr>
            <a:r>
              <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rPr>
              <a:t>Heating Cooling Flow Diagram</a:t>
            </a:r>
          </a:p>
          <a:p>
            <a:pPr marL="457113" indent="-457113">
              <a:spcBef>
                <a:spcPts val="799"/>
              </a:spcBef>
              <a:buAutoNum type="arabicPeriod"/>
            </a:pPr>
            <a:endPar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endParaRPr>
          </a:p>
          <a:p>
            <a:pPr marL="457113" indent="-457113">
              <a:spcBef>
                <a:spcPts val="799"/>
              </a:spcBef>
              <a:buAutoNum type="arabicPeriod"/>
            </a:pPr>
            <a:r>
              <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rPr>
              <a:t>Defrost Flow Diagram</a:t>
            </a:r>
          </a:p>
          <a:p>
            <a:pPr marL="457113" indent="-457113">
              <a:spcBef>
                <a:spcPts val="799"/>
              </a:spcBef>
              <a:buAutoNum type="arabicPeriod"/>
            </a:pPr>
            <a:endPar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endParaRPr>
          </a:p>
          <a:p>
            <a:pPr marL="457113" indent="-457113">
              <a:spcBef>
                <a:spcPts val="799"/>
              </a:spcBef>
              <a:buAutoNum type="arabicPeriod"/>
            </a:pPr>
            <a:r>
              <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rPr>
              <a:t>Key Product Components</a:t>
            </a:r>
          </a:p>
          <a:p>
            <a:pPr marL="457113" indent="-457113">
              <a:spcBef>
                <a:spcPts val="799"/>
              </a:spcBef>
              <a:buAutoNum type="arabicPeriod"/>
            </a:pPr>
            <a:endPar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endParaRPr>
          </a:p>
          <a:p>
            <a:pPr marL="457113" indent="-457113">
              <a:spcBef>
                <a:spcPts val="799"/>
              </a:spcBef>
              <a:buAutoNum type="arabicPeriod"/>
            </a:pPr>
            <a:r>
              <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rPr>
              <a:t>Heat Pump Error Codes</a:t>
            </a:r>
          </a:p>
          <a:p>
            <a:pPr marL="457113" indent="-457113">
              <a:spcBef>
                <a:spcPts val="799"/>
              </a:spcBef>
              <a:buAutoNum type="arabicPeriod"/>
            </a:pPr>
            <a:endPar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endParaRPr>
          </a:p>
          <a:p>
            <a:pPr marL="457113" indent="-457113">
              <a:spcBef>
                <a:spcPts val="799"/>
              </a:spcBef>
              <a:buAutoNum type="arabicPeriod"/>
            </a:pPr>
            <a:r>
              <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rPr>
              <a:t>Air Handler Installation</a:t>
            </a:r>
          </a:p>
          <a:p>
            <a:pPr marL="457113" indent="-457113">
              <a:spcBef>
                <a:spcPts val="799"/>
              </a:spcBef>
              <a:buAutoNum type="arabicPeriod"/>
            </a:pPr>
            <a:endPar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endParaRPr>
          </a:p>
          <a:p>
            <a:pPr marL="457113" indent="-457113">
              <a:spcBef>
                <a:spcPts val="799"/>
              </a:spcBef>
              <a:buAutoNum type="arabicPeriod"/>
            </a:pPr>
            <a:r>
              <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rPr>
              <a:t>Low Voltage Controls</a:t>
            </a:r>
          </a:p>
          <a:p>
            <a:pPr marL="457113" indent="-457113">
              <a:spcBef>
                <a:spcPts val="799"/>
              </a:spcBef>
              <a:buAutoNum type="arabicPeriod"/>
            </a:pPr>
            <a:endPar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endParaRPr>
          </a:p>
          <a:p>
            <a:pPr marL="457113" indent="-457113">
              <a:spcBef>
                <a:spcPts val="799"/>
              </a:spcBef>
              <a:buAutoNum type="arabicPeriod"/>
            </a:pPr>
            <a:r>
              <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rPr>
              <a:t>Gateway Installation</a:t>
            </a:r>
          </a:p>
          <a:p>
            <a:pPr marL="457113" indent="-457113">
              <a:spcBef>
                <a:spcPts val="799"/>
              </a:spcBef>
              <a:buAutoNum type="arabicPeriod"/>
            </a:pPr>
            <a:endPar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endParaRPr>
          </a:p>
          <a:p>
            <a:pPr marL="457113" indent="-457113">
              <a:spcBef>
                <a:spcPts val="799"/>
              </a:spcBef>
              <a:buAutoNum type="arabicPeriod"/>
            </a:pPr>
            <a:r>
              <a:rPr lang="en-US" altLang="zh-CN" sz="2400" b="1" u="sng" dirty="0">
                <a:solidFill>
                  <a:srgbClr val="404040"/>
                </a:solidFill>
                <a:latin typeface="Verdana" panose="020B0604030504040204" pitchFamily="34" charset="0"/>
                <a:ea typeface="Verdana" panose="020B0604030504040204" pitchFamily="34" charset="0"/>
                <a:cs typeface="Verdana" panose="020B0604030504040204" pitchFamily="34" charset="0"/>
              </a:rPr>
              <a:t>Final Notes</a:t>
            </a:r>
          </a:p>
        </p:txBody>
      </p:sp>
      <p:pic>
        <p:nvPicPr>
          <p:cNvPr id="2" name="Picture 11">
            <a:extLst>
              <a:ext uri="{FF2B5EF4-FFF2-40B4-BE49-F238E27FC236}">
                <a16:creationId xmlns:a16="http://schemas.microsoft.com/office/drawing/2014/main" id="{54A2E3C1-0B63-097F-DB34-679A381D321D}"/>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10601" r="19656"/>
          <a:stretch/>
        </p:blipFill>
        <p:spPr bwMode="auto">
          <a:xfrm>
            <a:off x="5689600" y="4038600"/>
            <a:ext cx="6858000" cy="47509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42160FF-CDCD-BD0F-2A81-3CE7842F8CDF}"/>
              </a:ext>
            </a:extLst>
          </p:cNvPr>
          <p:cNvSpPr txBox="1"/>
          <p:nvPr/>
        </p:nvSpPr>
        <p:spPr>
          <a:xfrm>
            <a:off x="2413000" y="228600"/>
            <a:ext cx="10439400" cy="880241"/>
          </a:xfrm>
          <a:prstGeom prst="rect">
            <a:avLst/>
          </a:prstGeom>
          <a:noFill/>
        </p:spPr>
        <p:txBody>
          <a:bodyPr wrap="square">
            <a:spAutoFit/>
          </a:bodyPr>
          <a:lstStyle/>
          <a:p>
            <a:pPr marL="0" marR="0" lvl="0" indent="0" algn="l" defTabSz="1219170" rtl="0" eaLnBrk="1" fontAlgn="base" latinLnBrk="0" hangingPunct="1">
              <a:lnSpc>
                <a:spcPct val="80000"/>
              </a:lnSpc>
              <a:spcBef>
                <a:spcPct val="0"/>
              </a:spcBef>
              <a:spcAft>
                <a:spcPct val="0"/>
              </a:spcAft>
              <a:buClrTx/>
              <a:buSzTx/>
              <a:buFontTx/>
              <a:buNone/>
              <a:tabLst/>
              <a:defRPr/>
            </a:pPr>
            <a:r>
              <a:rPr kumimoji="0" lang="en-US" altLang="zh-CN" sz="6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ＭＳ Ｐゴシック"/>
                <a:cs typeface="Arial" panose="020B0604020202020204" pitchFamily="34" charset="0"/>
              </a:rPr>
              <a:t>Gateway Registration</a:t>
            </a:r>
          </a:p>
        </p:txBody>
      </p:sp>
      <p:grpSp>
        <p:nvGrpSpPr>
          <p:cNvPr id="3" name="object 11">
            <a:extLst>
              <a:ext uri="{FF2B5EF4-FFF2-40B4-BE49-F238E27FC236}">
                <a16:creationId xmlns:a16="http://schemas.microsoft.com/office/drawing/2014/main" id="{56198CBA-5415-BAB3-15A2-FA727B27B973}"/>
              </a:ext>
            </a:extLst>
          </p:cNvPr>
          <p:cNvGrpSpPr/>
          <p:nvPr/>
        </p:nvGrpSpPr>
        <p:grpSpPr>
          <a:xfrm>
            <a:off x="4339801" y="1524000"/>
            <a:ext cx="3330999" cy="6870112"/>
            <a:chOff x="353568" y="3037338"/>
            <a:chExt cx="3046476" cy="5564111"/>
          </a:xfrm>
        </p:grpSpPr>
        <p:pic>
          <p:nvPicPr>
            <p:cNvPr id="4" name="object 12">
              <a:extLst>
                <a:ext uri="{FF2B5EF4-FFF2-40B4-BE49-F238E27FC236}">
                  <a16:creationId xmlns:a16="http://schemas.microsoft.com/office/drawing/2014/main" id="{8053B491-853B-2276-611A-339C9C82D6F2}"/>
                </a:ext>
              </a:extLst>
            </p:cNvPr>
            <p:cNvPicPr/>
            <p:nvPr/>
          </p:nvPicPr>
          <p:blipFill>
            <a:blip r:embed="rId3" cstate="print"/>
            <a:stretch>
              <a:fillRect/>
            </a:stretch>
          </p:blipFill>
          <p:spPr>
            <a:xfrm>
              <a:off x="353568" y="3037338"/>
              <a:ext cx="2880360" cy="5564111"/>
            </a:xfrm>
            <a:prstGeom prst="rect">
              <a:avLst/>
            </a:prstGeom>
          </p:spPr>
        </p:pic>
        <p:pic>
          <p:nvPicPr>
            <p:cNvPr id="5" name="object 13">
              <a:extLst>
                <a:ext uri="{FF2B5EF4-FFF2-40B4-BE49-F238E27FC236}">
                  <a16:creationId xmlns:a16="http://schemas.microsoft.com/office/drawing/2014/main" id="{49673062-82A6-6216-8DA6-94D641C0ACC8}"/>
                </a:ext>
              </a:extLst>
            </p:cNvPr>
            <p:cNvPicPr/>
            <p:nvPr/>
          </p:nvPicPr>
          <p:blipFill>
            <a:blip r:embed="rId4" cstate="print"/>
            <a:stretch>
              <a:fillRect/>
            </a:stretch>
          </p:blipFill>
          <p:spPr>
            <a:xfrm>
              <a:off x="2958084" y="4375404"/>
              <a:ext cx="416048" cy="585209"/>
            </a:xfrm>
            <a:prstGeom prst="rect">
              <a:avLst/>
            </a:prstGeom>
          </p:spPr>
        </p:pic>
        <p:pic>
          <p:nvPicPr>
            <p:cNvPr id="6" name="object 14">
              <a:extLst>
                <a:ext uri="{FF2B5EF4-FFF2-40B4-BE49-F238E27FC236}">
                  <a16:creationId xmlns:a16="http://schemas.microsoft.com/office/drawing/2014/main" id="{800E5C84-9231-3D0E-5035-CAAFEBB9DBEE}"/>
                </a:ext>
              </a:extLst>
            </p:cNvPr>
            <p:cNvPicPr/>
            <p:nvPr/>
          </p:nvPicPr>
          <p:blipFill>
            <a:blip r:embed="rId4" cstate="print"/>
            <a:stretch>
              <a:fillRect/>
            </a:stretch>
          </p:blipFill>
          <p:spPr>
            <a:xfrm>
              <a:off x="2982468" y="5349240"/>
              <a:ext cx="417576" cy="586739"/>
            </a:xfrm>
            <a:prstGeom prst="rect">
              <a:avLst/>
            </a:prstGeom>
          </p:spPr>
        </p:pic>
      </p:grpSp>
    </p:spTree>
    <p:extLst>
      <p:ext uri="{BB962C8B-B14F-4D97-AF65-F5344CB8AC3E}">
        <p14:creationId xmlns:p14="http://schemas.microsoft.com/office/powerpoint/2010/main" val="3600041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
            <a:extLst>
              <a:ext uri="{FF2B5EF4-FFF2-40B4-BE49-F238E27FC236}">
                <a16:creationId xmlns:a16="http://schemas.microsoft.com/office/drawing/2014/main" id="{C2D16F82-54F7-4407-AA2C-080FDE16136C}"/>
              </a:ext>
            </a:extLst>
          </p:cNvPr>
          <p:cNvPicPr>
            <a:picLocks noChangeAspect="1"/>
          </p:cNvPicPr>
          <p:nvPr/>
        </p:nvPicPr>
        <p:blipFill>
          <a:blip r:embed="rId3" cstate="screen">
            <a:extLst>
              <a:ext uri="{28A0092B-C50C-407E-A947-70E740481C1C}">
                <a14:useLocalDpi xmlns:a14="http://schemas.microsoft.com/office/drawing/2010/main"/>
              </a:ext>
            </a:extLst>
          </a:blip>
          <a:srcRect t="3398"/>
          <a:stretch>
            <a:fillRect/>
          </a:stretch>
        </p:blipFill>
        <p:spPr bwMode="auto">
          <a:xfrm>
            <a:off x="8953601" y="2263936"/>
            <a:ext cx="2730000" cy="5274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858" name="图片 11">
            <a:extLst>
              <a:ext uri="{FF2B5EF4-FFF2-40B4-BE49-F238E27FC236}">
                <a16:creationId xmlns:a16="http://schemas.microsoft.com/office/drawing/2014/main" id="{36AEF97A-AD5B-484A-B6DE-AA3A63A65D55}"/>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350406" y="3969277"/>
            <a:ext cx="6810375" cy="3405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 Placeholder 20">
            <a:extLst>
              <a:ext uri="{FF2B5EF4-FFF2-40B4-BE49-F238E27FC236}">
                <a16:creationId xmlns:a16="http://schemas.microsoft.com/office/drawing/2014/main" id="{7C27666C-33A6-407B-AA6E-C26EF616A759}"/>
              </a:ext>
            </a:extLst>
          </p:cNvPr>
          <p:cNvSpPr txBox="1">
            <a:spLocks/>
          </p:cNvSpPr>
          <p:nvPr/>
        </p:nvSpPr>
        <p:spPr>
          <a:xfrm>
            <a:off x="1241693" y="1731836"/>
            <a:ext cx="4425025" cy="314721"/>
          </a:xfrm>
          <a:prstGeom prst="rect">
            <a:avLst/>
          </a:prstGeom>
        </p:spPr>
        <p:txBody>
          <a:bodyPr/>
          <a:lstStyle>
            <a:lvl1pPr marL="339725" indent="-339725" algn="l" defTabSz="1219200" rtl="0" eaLnBrk="0" fontAlgn="base" hangingPunct="0">
              <a:spcBef>
                <a:spcPct val="20000"/>
              </a:spcBef>
              <a:spcAft>
                <a:spcPct val="0"/>
              </a:spcAft>
              <a:buChar char="•"/>
              <a:defRPr kumimoji="1" sz="3200">
                <a:solidFill>
                  <a:schemeClr val="tx1"/>
                </a:solidFill>
                <a:latin typeface="+mn-lt"/>
                <a:ea typeface="MS PGothic" pitchFamily="34" charset="-128"/>
                <a:cs typeface="+mn-cs"/>
              </a:defRPr>
            </a:lvl1pPr>
            <a:lvl2pPr marL="736600" indent="-284163" algn="l" defTabSz="1219200" rtl="0" eaLnBrk="0" fontAlgn="base" hangingPunct="0">
              <a:spcBef>
                <a:spcPct val="20000"/>
              </a:spcBef>
              <a:spcAft>
                <a:spcPct val="0"/>
              </a:spcAft>
              <a:buChar char="–"/>
              <a:defRPr kumimoji="1" sz="2700">
                <a:solidFill>
                  <a:schemeClr val="tx1"/>
                </a:solidFill>
                <a:latin typeface="+mn-lt"/>
                <a:ea typeface="MS PGothic" pitchFamily="34" charset="-128"/>
              </a:defRPr>
            </a:lvl2pPr>
            <a:lvl3pPr marL="1131888" indent="-225425" algn="l" defTabSz="1219200" rtl="0" eaLnBrk="0" fontAlgn="base" hangingPunct="0">
              <a:spcBef>
                <a:spcPct val="20000"/>
              </a:spcBef>
              <a:spcAft>
                <a:spcPct val="0"/>
              </a:spcAft>
              <a:buChar char="•"/>
              <a:defRPr kumimoji="1" sz="2400">
                <a:solidFill>
                  <a:schemeClr val="tx1"/>
                </a:solidFill>
                <a:latin typeface="+mn-lt"/>
                <a:ea typeface="MS PGothic" pitchFamily="34" charset="-128"/>
              </a:defRPr>
            </a:lvl3pPr>
            <a:lvl4pPr marL="1585913" indent="-225425" algn="l" defTabSz="1219200" rtl="0" eaLnBrk="0" fontAlgn="base" hangingPunct="0">
              <a:spcBef>
                <a:spcPct val="20000"/>
              </a:spcBef>
              <a:spcAft>
                <a:spcPct val="0"/>
              </a:spcAft>
              <a:buChar char="–"/>
              <a:defRPr kumimoji="1" sz="2000">
                <a:solidFill>
                  <a:schemeClr val="tx1"/>
                </a:solidFill>
                <a:latin typeface="+mn-lt"/>
                <a:ea typeface="MS PGothic" pitchFamily="34" charset="-128"/>
              </a:defRPr>
            </a:lvl4pPr>
            <a:lvl5pPr marL="2038350" indent="-225425" algn="l" defTabSz="1219200" rtl="0" eaLnBrk="0" fontAlgn="base" hangingPunct="0">
              <a:spcBef>
                <a:spcPct val="20000"/>
              </a:spcBef>
              <a:spcAft>
                <a:spcPct val="0"/>
              </a:spcAft>
              <a:buChar char="•"/>
              <a:defRPr kumimoji="1" sz="2000">
                <a:solidFill>
                  <a:schemeClr val="tx1"/>
                </a:solidFill>
                <a:latin typeface="+mn-lt"/>
                <a:ea typeface="MS PGothic" pitchFamily="34" charset="-128"/>
              </a:defRPr>
            </a:lvl5pPr>
            <a:lvl6pPr marL="2495550" indent="-225425" algn="l" defTabSz="1219200" rtl="0" fontAlgn="base">
              <a:spcBef>
                <a:spcPct val="20000"/>
              </a:spcBef>
              <a:spcAft>
                <a:spcPct val="0"/>
              </a:spcAft>
              <a:buChar char="•"/>
              <a:defRPr kumimoji="1" sz="2000">
                <a:solidFill>
                  <a:schemeClr val="tx1"/>
                </a:solidFill>
                <a:latin typeface="+mn-lt"/>
                <a:ea typeface="+mn-ea"/>
              </a:defRPr>
            </a:lvl6pPr>
            <a:lvl7pPr marL="2952750" indent="-225425" algn="l" defTabSz="1219200" rtl="0" fontAlgn="base">
              <a:spcBef>
                <a:spcPct val="20000"/>
              </a:spcBef>
              <a:spcAft>
                <a:spcPct val="0"/>
              </a:spcAft>
              <a:buChar char="•"/>
              <a:defRPr kumimoji="1" sz="2000">
                <a:solidFill>
                  <a:schemeClr val="tx1"/>
                </a:solidFill>
                <a:latin typeface="+mn-lt"/>
                <a:ea typeface="+mn-ea"/>
              </a:defRPr>
            </a:lvl7pPr>
            <a:lvl8pPr marL="3409950" indent="-225425" algn="l" defTabSz="1219200" rtl="0" fontAlgn="base">
              <a:spcBef>
                <a:spcPct val="20000"/>
              </a:spcBef>
              <a:spcAft>
                <a:spcPct val="0"/>
              </a:spcAft>
              <a:buChar char="•"/>
              <a:defRPr kumimoji="1" sz="2000">
                <a:solidFill>
                  <a:schemeClr val="tx1"/>
                </a:solidFill>
                <a:latin typeface="+mn-lt"/>
                <a:ea typeface="+mn-ea"/>
              </a:defRPr>
            </a:lvl8pPr>
            <a:lvl9pPr marL="3867150" indent="-225425" algn="l" defTabSz="1219200" rtl="0" fontAlgn="base">
              <a:spcBef>
                <a:spcPct val="20000"/>
              </a:spcBef>
              <a:spcAft>
                <a:spcPct val="0"/>
              </a:spcAft>
              <a:buChar char="•"/>
              <a:defRPr kumimoji="1" sz="2000">
                <a:solidFill>
                  <a:schemeClr val="tx1"/>
                </a:solidFill>
                <a:latin typeface="+mn-lt"/>
                <a:ea typeface="+mn-ea"/>
              </a:defRPr>
            </a:lvl9pPr>
          </a:lstStyle>
          <a:p>
            <a:pPr marL="0" indent="0">
              <a:buNone/>
              <a:defRPr/>
            </a:pPr>
            <a:r>
              <a:rPr lang="en-US" sz="1517" kern="0" dirty="0">
                <a:solidFill>
                  <a:srgbClr val="FFFFFF">
                    <a:lumMod val="50000"/>
                  </a:srgbClr>
                </a:solidFill>
                <a:latin typeface="Times New Roman"/>
              </a:rPr>
              <a:t>Register a new AC</a:t>
            </a:r>
          </a:p>
        </p:txBody>
      </p:sp>
      <p:sp>
        <p:nvSpPr>
          <p:cNvPr id="13" name="圆角矩形 12">
            <a:extLst>
              <a:ext uri="{FF2B5EF4-FFF2-40B4-BE49-F238E27FC236}">
                <a16:creationId xmlns:a16="http://schemas.microsoft.com/office/drawing/2014/main" id="{370692F8-FC5E-4976-B4DD-C2E14FAE418B}"/>
              </a:ext>
            </a:extLst>
          </p:cNvPr>
          <p:cNvSpPr>
            <a:spLocks noChangeArrowheads="1"/>
          </p:cNvSpPr>
          <p:nvPr/>
        </p:nvSpPr>
        <p:spPr bwMode="auto">
          <a:xfrm>
            <a:off x="6626731" y="5525695"/>
            <a:ext cx="615685" cy="677596"/>
          </a:xfrm>
          <a:prstGeom prst="roundRect">
            <a:avLst>
              <a:gd name="adj" fmla="val 16667"/>
            </a:avLst>
          </a:prstGeom>
          <a:noFill/>
          <a:ln w="3175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endParaRPr lang="zh-CN" altLang="en-US" sz="867">
              <a:solidFill>
                <a:srgbClr val="000000"/>
              </a:solidFill>
            </a:endParaRPr>
          </a:p>
        </p:txBody>
      </p:sp>
      <p:cxnSp>
        <p:nvCxnSpPr>
          <p:cNvPr id="121864" name="直接箭头连接符 9">
            <a:extLst>
              <a:ext uri="{FF2B5EF4-FFF2-40B4-BE49-F238E27FC236}">
                <a16:creationId xmlns:a16="http://schemas.microsoft.com/office/drawing/2014/main" id="{6A2F3DB6-C96F-4313-9FAB-256AB36F72FD}"/>
              </a:ext>
            </a:extLst>
          </p:cNvPr>
          <p:cNvCxnSpPr>
            <a:cxnSpLocks noChangeShapeType="1"/>
          </p:cNvCxnSpPr>
          <p:nvPr/>
        </p:nvCxnSpPr>
        <p:spPr bwMode="auto">
          <a:xfrm>
            <a:off x="5295611" y="5864489"/>
            <a:ext cx="684477" cy="0"/>
          </a:xfrm>
          <a:prstGeom prst="straightConnector1">
            <a:avLst/>
          </a:prstGeom>
          <a:noFill/>
          <a:ln w="28575" algn="ctr">
            <a:solidFill>
              <a:srgbClr val="FF0000"/>
            </a:solidFill>
            <a:round/>
            <a:headEnd type="none" w="sm" len="sm"/>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1865" name="文本框 4">
            <a:extLst>
              <a:ext uri="{FF2B5EF4-FFF2-40B4-BE49-F238E27FC236}">
                <a16:creationId xmlns:a16="http://schemas.microsoft.com/office/drawing/2014/main" id="{D52D0483-CD31-484E-94E2-88A66329DBD9}"/>
              </a:ext>
            </a:extLst>
          </p:cNvPr>
          <p:cNvSpPr txBox="1">
            <a:spLocks noChangeArrowheads="1"/>
          </p:cNvSpPr>
          <p:nvPr/>
        </p:nvSpPr>
        <p:spPr bwMode="auto">
          <a:xfrm>
            <a:off x="3331608" y="5673595"/>
            <a:ext cx="1912408" cy="392543"/>
          </a:xfrm>
          <a:prstGeom prst="rect">
            <a:avLst/>
          </a:prstGeom>
          <a:solidFill>
            <a:schemeClr val="bg1"/>
          </a:solidFill>
          <a:ln>
            <a:noFill/>
          </a:ln>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r>
              <a:rPr kumimoji="0" lang="en-US" altLang="zh-CN" sz="1951" b="1" dirty="0">
                <a:solidFill>
                  <a:srgbClr val="FF0000"/>
                </a:solidFill>
              </a:rPr>
              <a:t>Serial Number</a:t>
            </a:r>
          </a:p>
        </p:txBody>
      </p:sp>
      <p:sp>
        <p:nvSpPr>
          <p:cNvPr id="16" name="矩形: 圆角 15"/>
          <p:cNvSpPr/>
          <p:nvPr/>
        </p:nvSpPr>
        <p:spPr>
          <a:xfrm>
            <a:off x="8936058" y="3320609"/>
            <a:ext cx="2734468" cy="941587"/>
          </a:xfrm>
          <a:prstGeom prst="round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anchor="ctr"/>
          <a:lstStyle/>
          <a:p>
            <a:pPr algn="ctr" eaLnBrk="0" fontAlgn="base" hangingPunct="0">
              <a:spcBef>
                <a:spcPct val="0"/>
              </a:spcBef>
              <a:spcAft>
                <a:spcPct val="0"/>
              </a:spcAft>
              <a:defRPr/>
            </a:pPr>
            <a:endParaRPr lang="zh-CN" altLang="en-US" sz="867">
              <a:solidFill>
                <a:srgbClr val="000000"/>
              </a:solidFill>
              <a:latin typeface="Times New Roman"/>
              <a:ea typeface="ＭＳ Ｐゴシック"/>
            </a:endParaRPr>
          </a:p>
        </p:txBody>
      </p:sp>
      <p:pic>
        <p:nvPicPr>
          <p:cNvPr id="17" name="图片 13"/>
          <p:cNvPicPr>
            <a:picLocks noChangeAspect="1"/>
          </p:cNvPicPr>
          <p:nvPr/>
        </p:nvPicPr>
        <p:blipFill>
          <a:blip r:embed="rId5" cstate="screen">
            <a:clrChange>
              <a:clrFrom>
                <a:srgbClr val="F6F6F6"/>
              </a:clrFrom>
              <a:clrTo>
                <a:srgbClr val="F6F6F6">
                  <a:alpha val="0"/>
                </a:srgbClr>
              </a:clrTo>
            </a:clrChange>
            <a:extLst>
              <a:ext uri="{28A0092B-C50C-407E-A947-70E740481C1C}">
                <a14:useLocalDpi xmlns:a14="http://schemas.microsoft.com/office/drawing/2010/main"/>
              </a:ext>
            </a:extLst>
          </a:blip>
          <a:srcRect/>
          <a:stretch>
            <a:fillRect/>
          </a:stretch>
        </p:blipFill>
        <p:spPr bwMode="auto">
          <a:xfrm>
            <a:off x="11242300" y="3651978"/>
            <a:ext cx="452305" cy="634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文本框 4"/>
          <p:cNvSpPr txBox="1">
            <a:spLocks noChangeArrowheads="1"/>
          </p:cNvSpPr>
          <p:nvPr/>
        </p:nvSpPr>
        <p:spPr bwMode="auto">
          <a:xfrm>
            <a:off x="1328962" y="2273089"/>
            <a:ext cx="6863271" cy="692754"/>
          </a:xfrm>
          <a:prstGeom prst="rect">
            <a:avLst/>
          </a:prstGeom>
          <a:solidFill>
            <a:schemeClr val="tx1">
              <a:lumMod val="75000"/>
              <a:lumOff val="25000"/>
            </a:schemeClr>
          </a:solidFill>
          <a:ln>
            <a:noFill/>
          </a:ln>
        </p:spPr>
        <p:txBody>
          <a:bodyPr wrap="square">
            <a:spAutoFit/>
          </a:bodyPr>
          <a:lstStyle>
            <a:lvl1pPr>
              <a:defRPr kumimoji="1" sz="600">
                <a:solidFill>
                  <a:schemeClr val="tx1"/>
                </a:solidFill>
                <a:latin typeface="Times New Roman" pitchFamily="18" charset="0"/>
                <a:ea typeface="MS PGothic" pitchFamily="34" charset="-128"/>
              </a:defRPr>
            </a:lvl1pPr>
            <a:lvl2pPr marL="742950" indent="-285750">
              <a:defRPr kumimoji="1" sz="600">
                <a:solidFill>
                  <a:schemeClr val="tx1"/>
                </a:solidFill>
                <a:latin typeface="Times New Roman" pitchFamily="18" charset="0"/>
                <a:ea typeface="MS PGothic" pitchFamily="34" charset="-128"/>
              </a:defRPr>
            </a:lvl2pPr>
            <a:lvl3pPr marL="1143000" indent="-228600">
              <a:defRPr kumimoji="1" sz="600">
                <a:solidFill>
                  <a:schemeClr val="tx1"/>
                </a:solidFill>
                <a:latin typeface="Times New Roman" pitchFamily="18" charset="0"/>
                <a:ea typeface="MS PGothic" pitchFamily="34" charset="-128"/>
              </a:defRPr>
            </a:lvl3pPr>
            <a:lvl4pPr marL="1600200" indent="-228600">
              <a:defRPr kumimoji="1" sz="600">
                <a:solidFill>
                  <a:schemeClr val="tx1"/>
                </a:solidFill>
                <a:latin typeface="Times New Roman" pitchFamily="18" charset="0"/>
                <a:ea typeface="MS PGothic" pitchFamily="34" charset="-128"/>
              </a:defRPr>
            </a:lvl4pPr>
            <a:lvl5pPr marL="2057400" indent="-228600">
              <a:defRPr kumimoji="1" sz="6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9pPr>
          </a:lstStyle>
          <a:p>
            <a:pPr eaLnBrk="0" fontAlgn="base" hangingPunct="0">
              <a:spcBef>
                <a:spcPct val="0"/>
              </a:spcBef>
              <a:spcAft>
                <a:spcPct val="0"/>
              </a:spcAft>
            </a:pPr>
            <a:endParaRPr lang="en-US" altLang="zh-CN" sz="1951" dirty="0">
              <a:solidFill>
                <a:srgbClr val="FFFF00"/>
              </a:solidFill>
            </a:endParaRPr>
          </a:p>
          <a:p>
            <a:pPr eaLnBrk="0" fontAlgn="base" hangingPunct="0">
              <a:spcBef>
                <a:spcPct val="0"/>
              </a:spcBef>
              <a:spcAft>
                <a:spcPct val="0"/>
              </a:spcAft>
            </a:pPr>
            <a:r>
              <a:rPr lang="en-US" altLang="zh-CN" sz="1951" dirty="0">
                <a:solidFill>
                  <a:srgbClr val="FFFF00"/>
                </a:solidFill>
              </a:rPr>
              <a:t>Touch            button to scan </a:t>
            </a:r>
            <a:r>
              <a:rPr lang="en-US" altLang="zh-CN" sz="1951" dirty="0" err="1">
                <a:solidFill>
                  <a:srgbClr val="FFFF00"/>
                </a:solidFill>
              </a:rPr>
              <a:t>IoT</a:t>
            </a:r>
            <a:r>
              <a:rPr lang="en-US" altLang="zh-CN" sz="1951" dirty="0">
                <a:solidFill>
                  <a:srgbClr val="FFFF00"/>
                </a:solidFill>
              </a:rPr>
              <a:t> SN.</a:t>
            </a:r>
          </a:p>
        </p:txBody>
      </p:sp>
      <p:pic>
        <p:nvPicPr>
          <p:cNvPr id="18" name="图片 29"/>
          <p:cNvPicPr>
            <a:picLocks noChangeAspect="1"/>
          </p:cNvPicPr>
          <p:nvPr/>
        </p:nvPicPr>
        <p:blipFill>
          <a:blip r:embed="rId6" cstate="screen">
            <a:extLst>
              <a:ext uri="{28A0092B-C50C-407E-A947-70E740481C1C}">
                <a14:useLocalDpi xmlns:a14="http://schemas.microsoft.com/office/drawing/2010/main"/>
              </a:ext>
            </a:extLst>
          </a:blip>
          <a:srcRect l="79716" t="22470" r="4068" b="69640"/>
          <a:stretch>
            <a:fillRect/>
          </a:stretch>
        </p:blipFill>
        <p:spPr bwMode="auto">
          <a:xfrm>
            <a:off x="2152886" y="2337581"/>
            <a:ext cx="546893" cy="531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Box 85">
            <a:extLst>
              <a:ext uri="{FF2B5EF4-FFF2-40B4-BE49-F238E27FC236}">
                <a16:creationId xmlns:a16="http://schemas.microsoft.com/office/drawing/2014/main" id="{AA837E97-649B-41A2-B436-5FE5B6370831}"/>
              </a:ext>
            </a:extLst>
          </p:cNvPr>
          <p:cNvSpPr txBox="1">
            <a:spLocks noChangeArrowheads="1"/>
          </p:cNvSpPr>
          <p:nvPr/>
        </p:nvSpPr>
        <p:spPr bwMode="auto">
          <a:xfrm>
            <a:off x="3003363" y="678681"/>
            <a:ext cx="6220806" cy="519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lnSpc>
                <a:spcPct val="80000"/>
              </a:lnSpc>
              <a:spcBef>
                <a:spcPct val="0"/>
              </a:spcBef>
              <a:spcAft>
                <a:spcPct val="0"/>
              </a:spcAft>
              <a:buNone/>
            </a:pPr>
            <a:r>
              <a:rPr lang="en-US" altLang="zh-CN" sz="3467" b="1" dirty="0">
                <a:solidFill>
                  <a:srgbClr val="000000">
                    <a:lumMod val="75000"/>
                    <a:lumOff val="25000"/>
                  </a:srgbClr>
                </a:solidFill>
                <a:latin typeface="Arial" panose="020B0604020202020204" pitchFamily="34" charset="0"/>
                <a:cs typeface="Arial" panose="020B0604020202020204" pitchFamily="34" charset="0"/>
              </a:rPr>
              <a:t>ESS Pro App INSTALLATION</a:t>
            </a:r>
          </a:p>
        </p:txBody>
      </p:sp>
    </p:spTree>
    <p:extLst>
      <p:ext uri="{BB962C8B-B14F-4D97-AF65-F5344CB8AC3E}">
        <p14:creationId xmlns:p14="http://schemas.microsoft.com/office/powerpoint/2010/main" val="4260780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图片 1">
            <a:extLst>
              <a:ext uri="{FF2B5EF4-FFF2-40B4-BE49-F238E27FC236}">
                <a16:creationId xmlns:a16="http://schemas.microsoft.com/office/drawing/2014/main" id="{062A4F5B-FF41-4C41-B807-99AD9997546B}"/>
              </a:ext>
            </a:extLst>
          </p:cNvPr>
          <p:cNvPicPr>
            <a:picLocks noChangeAspect="1"/>
          </p:cNvPicPr>
          <p:nvPr/>
        </p:nvPicPr>
        <p:blipFill>
          <a:blip r:embed="rId3" cstate="screen">
            <a:extLst>
              <a:ext uri="{28A0092B-C50C-407E-A947-70E740481C1C}">
                <a14:useLocalDpi xmlns:a14="http://schemas.microsoft.com/office/drawing/2010/main"/>
              </a:ext>
            </a:extLst>
          </a:blip>
          <a:srcRect t="3398"/>
          <a:stretch>
            <a:fillRect/>
          </a:stretch>
        </p:blipFill>
        <p:spPr bwMode="auto">
          <a:xfrm>
            <a:off x="8953601" y="2263936"/>
            <a:ext cx="2730000" cy="5274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 Placeholder 20">
            <a:extLst>
              <a:ext uri="{FF2B5EF4-FFF2-40B4-BE49-F238E27FC236}">
                <a16:creationId xmlns:a16="http://schemas.microsoft.com/office/drawing/2014/main" id="{B4EF7476-4207-415E-A3E2-55C00EE59A33}"/>
              </a:ext>
            </a:extLst>
          </p:cNvPr>
          <p:cNvSpPr txBox="1">
            <a:spLocks/>
          </p:cNvSpPr>
          <p:nvPr/>
        </p:nvSpPr>
        <p:spPr>
          <a:xfrm>
            <a:off x="1241693" y="1731836"/>
            <a:ext cx="4425025" cy="314721"/>
          </a:xfrm>
          <a:prstGeom prst="rect">
            <a:avLst/>
          </a:prstGeom>
        </p:spPr>
        <p:txBody>
          <a:bodyPr/>
          <a:lstStyle>
            <a:lvl1pPr marL="339725" indent="-339725" algn="l" defTabSz="1219200" rtl="0" eaLnBrk="0" fontAlgn="base" hangingPunct="0">
              <a:spcBef>
                <a:spcPct val="20000"/>
              </a:spcBef>
              <a:spcAft>
                <a:spcPct val="0"/>
              </a:spcAft>
              <a:buChar char="•"/>
              <a:defRPr kumimoji="1" sz="3200">
                <a:solidFill>
                  <a:schemeClr val="tx1"/>
                </a:solidFill>
                <a:latin typeface="+mn-lt"/>
                <a:ea typeface="MS PGothic" pitchFamily="34" charset="-128"/>
                <a:cs typeface="+mn-cs"/>
              </a:defRPr>
            </a:lvl1pPr>
            <a:lvl2pPr marL="736600" indent="-284163" algn="l" defTabSz="1219200" rtl="0" eaLnBrk="0" fontAlgn="base" hangingPunct="0">
              <a:spcBef>
                <a:spcPct val="20000"/>
              </a:spcBef>
              <a:spcAft>
                <a:spcPct val="0"/>
              </a:spcAft>
              <a:buChar char="–"/>
              <a:defRPr kumimoji="1" sz="2700">
                <a:solidFill>
                  <a:schemeClr val="tx1"/>
                </a:solidFill>
                <a:latin typeface="+mn-lt"/>
                <a:ea typeface="MS PGothic" pitchFamily="34" charset="-128"/>
              </a:defRPr>
            </a:lvl2pPr>
            <a:lvl3pPr marL="1131888" indent="-225425" algn="l" defTabSz="1219200" rtl="0" eaLnBrk="0" fontAlgn="base" hangingPunct="0">
              <a:spcBef>
                <a:spcPct val="20000"/>
              </a:spcBef>
              <a:spcAft>
                <a:spcPct val="0"/>
              </a:spcAft>
              <a:buChar char="•"/>
              <a:defRPr kumimoji="1" sz="2400">
                <a:solidFill>
                  <a:schemeClr val="tx1"/>
                </a:solidFill>
                <a:latin typeface="+mn-lt"/>
                <a:ea typeface="MS PGothic" pitchFamily="34" charset="-128"/>
              </a:defRPr>
            </a:lvl3pPr>
            <a:lvl4pPr marL="1585913" indent="-225425" algn="l" defTabSz="1219200" rtl="0" eaLnBrk="0" fontAlgn="base" hangingPunct="0">
              <a:spcBef>
                <a:spcPct val="20000"/>
              </a:spcBef>
              <a:spcAft>
                <a:spcPct val="0"/>
              </a:spcAft>
              <a:buChar char="–"/>
              <a:defRPr kumimoji="1" sz="2000">
                <a:solidFill>
                  <a:schemeClr val="tx1"/>
                </a:solidFill>
                <a:latin typeface="+mn-lt"/>
                <a:ea typeface="MS PGothic" pitchFamily="34" charset="-128"/>
              </a:defRPr>
            </a:lvl4pPr>
            <a:lvl5pPr marL="2038350" indent="-225425" algn="l" defTabSz="1219200" rtl="0" eaLnBrk="0" fontAlgn="base" hangingPunct="0">
              <a:spcBef>
                <a:spcPct val="20000"/>
              </a:spcBef>
              <a:spcAft>
                <a:spcPct val="0"/>
              </a:spcAft>
              <a:buChar char="•"/>
              <a:defRPr kumimoji="1" sz="2000">
                <a:solidFill>
                  <a:schemeClr val="tx1"/>
                </a:solidFill>
                <a:latin typeface="+mn-lt"/>
                <a:ea typeface="MS PGothic" pitchFamily="34" charset="-128"/>
              </a:defRPr>
            </a:lvl5pPr>
            <a:lvl6pPr marL="2495550" indent="-225425" algn="l" defTabSz="1219200" rtl="0" fontAlgn="base">
              <a:spcBef>
                <a:spcPct val="20000"/>
              </a:spcBef>
              <a:spcAft>
                <a:spcPct val="0"/>
              </a:spcAft>
              <a:buChar char="•"/>
              <a:defRPr kumimoji="1" sz="2000">
                <a:solidFill>
                  <a:schemeClr val="tx1"/>
                </a:solidFill>
                <a:latin typeface="+mn-lt"/>
                <a:ea typeface="+mn-ea"/>
              </a:defRPr>
            </a:lvl6pPr>
            <a:lvl7pPr marL="2952750" indent="-225425" algn="l" defTabSz="1219200" rtl="0" fontAlgn="base">
              <a:spcBef>
                <a:spcPct val="20000"/>
              </a:spcBef>
              <a:spcAft>
                <a:spcPct val="0"/>
              </a:spcAft>
              <a:buChar char="•"/>
              <a:defRPr kumimoji="1" sz="2000">
                <a:solidFill>
                  <a:schemeClr val="tx1"/>
                </a:solidFill>
                <a:latin typeface="+mn-lt"/>
                <a:ea typeface="+mn-ea"/>
              </a:defRPr>
            </a:lvl7pPr>
            <a:lvl8pPr marL="3409950" indent="-225425" algn="l" defTabSz="1219200" rtl="0" fontAlgn="base">
              <a:spcBef>
                <a:spcPct val="20000"/>
              </a:spcBef>
              <a:spcAft>
                <a:spcPct val="0"/>
              </a:spcAft>
              <a:buChar char="•"/>
              <a:defRPr kumimoji="1" sz="2000">
                <a:solidFill>
                  <a:schemeClr val="tx1"/>
                </a:solidFill>
                <a:latin typeface="+mn-lt"/>
                <a:ea typeface="+mn-ea"/>
              </a:defRPr>
            </a:lvl8pPr>
            <a:lvl9pPr marL="3867150" indent="-225425" algn="l" defTabSz="1219200" rtl="0" fontAlgn="base">
              <a:spcBef>
                <a:spcPct val="20000"/>
              </a:spcBef>
              <a:spcAft>
                <a:spcPct val="0"/>
              </a:spcAft>
              <a:buChar char="•"/>
              <a:defRPr kumimoji="1" sz="2000">
                <a:solidFill>
                  <a:schemeClr val="tx1"/>
                </a:solidFill>
                <a:latin typeface="+mn-lt"/>
                <a:ea typeface="+mn-ea"/>
              </a:defRPr>
            </a:lvl9pPr>
          </a:lstStyle>
          <a:p>
            <a:pPr marL="0" indent="0">
              <a:buNone/>
              <a:defRPr/>
            </a:pPr>
            <a:r>
              <a:rPr lang="en-US" sz="1517" kern="0" dirty="0">
                <a:solidFill>
                  <a:srgbClr val="FFFFFF">
                    <a:lumMod val="50000"/>
                  </a:srgbClr>
                </a:solidFill>
                <a:latin typeface="Times New Roman"/>
              </a:rPr>
              <a:t>Register a new AC</a:t>
            </a:r>
          </a:p>
        </p:txBody>
      </p:sp>
      <p:pic>
        <p:nvPicPr>
          <p:cNvPr id="119814" name="图片 1">
            <a:extLst>
              <a:ext uri="{FF2B5EF4-FFF2-40B4-BE49-F238E27FC236}">
                <a16:creationId xmlns:a16="http://schemas.microsoft.com/office/drawing/2014/main" id="{0067221F-2D15-48A2-AC4A-A7DDFE6860E6}"/>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t="10222"/>
          <a:stretch/>
        </p:blipFill>
        <p:spPr bwMode="auto">
          <a:xfrm>
            <a:off x="1365515" y="3077936"/>
            <a:ext cx="4292600" cy="1926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15" name="图片 2">
            <a:extLst>
              <a:ext uri="{FF2B5EF4-FFF2-40B4-BE49-F238E27FC236}">
                <a16:creationId xmlns:a16="http://schemas.microsoft.com/office/drawing/2014/main" id="{E4EC4431-B663-45A1-80A2-E5BD5F02486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t="4240" b="7486"/>
          <a:stretch/>
        </p:blipFill>
        <p:spPr bwMode="auto">
          <a:xfrm>
            <a:off x="5725193" y="3077936"/>
            <a:ext cx="2586567" cy="4568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16" name="图片 3">
            <a:extLst>
              <a:ext uri="{FF2B5EF4-FFF2-40B4-BE49-F238E27FC236}">
                <a16:creationId xmlns:a16="http://schemas.microsoft.com/office/drawing/2014/main" id="{6265E2AF-2E97-4CD4-B64A-21342AE02D1D}"/>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365515" y="5500134"/>
            <a:ext cx="4292600" cy="214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圆角矩形 4">
            <a:extLst>
              <a:ext uri="{FF2B5EF4-FFF2-40B4-BE49-F238E27FC236}">
                <a16:creationId xmlns:a16="http://schemas.microsoft.com/office/drawing/2014/main" id="{689C2E3D-8789-433E-A741-36569A2DC368}"/>
              </a:ext>
            </a:extLst>
          </p:cNvPr>
          <p:cNvSpPr>
            <a:spLocks noChangeArrowheads="1"/>
          </p:cNvSpPr>
          <p:nvPr/>
        </p:nvSpPr>
        <p:spPr bwMode="auto">
          <a:xfrm>
            <a:off x="2751667" y="4253286"/>
            <a:ext cx="827220" cy="522817"/>
          </a:xfrm>
          <a:prstGeom prst="roundRect">
            <a:avLst>
              <a:gd name="adj" fmla="val 16667"/>
            </a:avLst>
          </a:prstGeom>
          <a:noFill/>
          <a:ln w="3175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endParaRPr lang="zh-CN" altLang="en-US" sz="867">
              <a:solidFill>
                <a:srgbClr val="000000"/>
              </a:solidFill>
            </a:endParaRPr>
          </a:p>
        </p:txBody>
      </p:sp>
      <p:sp>
        <p:nvSpPr>
          <p:cNvPr id="17" name="圆角矩形 16">
            <a:extLst>
              <a:ext uri="{FF2B5EF4-FFF2-40B4-BE49-F238E27FC236}">
                <a16:creationId xmlns:a16="http://schemas.microsoft.com/office/drawing/2014/main" id="{700CA709-7BF3-4855-BCEB-77EE5E06614F}"/>
              </a:ext>
            </a:extLst>
          </p:cNvPr>
          <p:cNvSpPr>
            <a:spLocks noChangeArrowheads="1"/>
          </p:cNvSpPr>
          <p:nvPr/>
        </p:nvSpPr>
        <p:spPr bwMode="auto">
          <a:xfrm>
            <a:off x="3346719" y="5500134"/>
            <a:ext cx="825500" cy="522817"/>
          </a:xfrm>
          <a:prstGeom prst="roundRect">
            <a:avLst>
              <a:gd name="adj" fmla="val 16667"/>
            </a:avLst>
          </a:prstGeom>
          <a:noFill/>
          <a:ln w="3175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endParaRPr lang="zh-CN" altLang="en-US" sz="867">
              <a:solidFill>
                <a:srgbClr val="000000"/>
              </a:solidFill>
            </a:endParaRPr>
          </a:p>
        </p:txBody>
      </p:sp>
      <p:sp>
        <p:nvSpPr>
          <p:cNvPr id="18" name="圆角矩形 17">
            <a:extLst>
              <a:ext uri="{FF2B5EF4-FFF2-40B4-BE49-F238E27FC236}">
                <a16:creationId xmlns:a16="http://schemas.microsoft.com/office/drawing/2014/main" id="{0192B657-F673-4AC7-BFAD-0A2EAEE0413A}"/>
              </a:ext>
            </a:extLst>
          </p:cNvPr>
          <p:cNvSpPr>
            <a:spLocks noChangeArrowheads="1"/>
          </p:cNvSpPr>
          <p:nvPr/>
        </p:nvSpPr>
        <p:spPr bwMode="auto">
          <a:xfrm>
            <a:off x="6359794" y="4368514"/>
            <a:ext cx="825500" cy="522817"/>
          </a:xfrm>
          <a:prstGeom prst="roundRect">
            <a:avLst>
              <a:gd name="adj" fmla="val 16667"/>
            </a:avLst>
          </a:prstGeom>
          <a:noFill/>
          <a:ln w="3175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endParaRPr lang="zh-CN" altLang="en-US" sz="867">
              <a:solidFill>
                <a:srgbClr val="000000"/>
              </a:solidFill>
            </a:endParaRPr>
          </a:p>
        </p:txBody>
      </p:sp>
      <p:sp>
        <p:nvSpPr>
          <p:cNvPr id="119820" name="文本框 4">
            <a:extLst>
              <a:ext uri="{FF2B5EF4-FFF2-40B4-BE49-F238E27FC236}">
                <a16:creationId xmlns:a16="http://schemas.microsoft.com/office/drawing/2014/main" id="{5AA326F6-11B3-488C-AAE1-E33ACAE40B76}"/>
              </a:ext>
            </a:extLst>
          </p:cNvPr>
          <p:cNvSpPr txBox="1">
            <a:spLocks noChangeArrowheads="1"/>
          </p:cNvSpPr>
          <p:nvPr/>
        </p:nvSpPr>
        <p:spPr bwMode="auto">
          <a:xfrm>
            <a:off x="1960564" y="5580961"/>
            <a:ext cx="1317360" cy="392543"/>
          </a:xfrm>
          <a:prstGeom prst="rect">
            <a:avLst/>
          </a:prstGeom>
          <a:solidFill>
            <a:schemeClr val="bg1"/>
          </a:solidFill>
          <a:ln>
            <a:noFill/>
          </a:ln>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r>
              <a:rPr kumimoji="0" lang="en-US" altLang="zh-CN" sz="1951" b="1">
                <a:solidFill>
                  <a:srgbClr val="FF0000"/>
                </a:solidFill>
              </a:rPr>
              <a:t>Four sides</a:t>
            </a:r>
          </a:p>
        </p:txBody>
      </p:sp>
      <p:sp>
        <p:nvSpPr>
          <p:cNvPr id="20" name="矩形: 圆角 19"/>
          <p:cNvSpPr/>
          <p:nvPr/>
        </p:nvSpPr>
        <p:spPr>
          <a:xfrm>
            <a:off x="8936058" y="4222529"/>
            <a:ext cx="2734468" cy="1002344"/>
          </a:xfrm>
          <a:prstGeom prst="round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anchor="ctr"/>
          <a:lstStyle/>
          <a:p>
            <a:pPr algn="ctr" eaLnBrk="0" fontAlgn="base" hangingPunct="0">
              <a:spcBef>
                <a:spcPct val="0"/>
              </a:spcBef>
              <a:spcAft>
                <a:spcPct val="0"/>
              </a:spcAft>
              <a:defRPr/>
            </a:pPr>
            <a:endParaRPr lang="zh-CN" altLang="en-US" sz="867">
              <a:solidFill>
                <a:srgbClr val="000000"/>
              </a:solidFill>
              <a:latin typeface="Times New Roman"/>
              <a:ea typeface="ＭＳ Ｐゴシック"/>
            </a:endParaRPr>
          </a:p>
        </p:txBody>
      </p:sp>
      <p:pic>
        <p:nvPicPr>
          <p:cNvPr id="21" name="图片 13"/>
          <p:cNvPicPr>
            <a:picLocks noChangeAspect="1"/>
          </p:cNvPicPr>
          <p:nvPr/>
        </p:nvPicPr>
        <p:blipFill>
          <a:blip r:embed="rId7" cstate="screen">
            <a:clrChange>
              <a:clrFrom>
                <a:srgbClr val="F6F6F6"/>
              </a:clrFrom>
              <a:clrTo>
                <a:srgbClr val="F6F6F6">
                  <a:alpha val="0"/>
                </a:srgbClr>
              </a:clrTo>
            </a:clrChange>
            <a:extLst>
              <a:ext uri="{28A0092B-C50C-407E-A947-70E740481C1C}">
                <a14:useLocalDpi xmlns:a14="http://schemas.microsoft.com/office/drawing/2010/main"/>
              </a:ext>
            </a:extLst>
          </a:blip>
          <a:srcRect/>
          <a:stretch>
            <a:fillRect/>
          </a:stretch>
        </p:blipFill>
        <p:spPr bwMode="auto">
          <a:xfrm>
            <a:off x="11242300" y="4601541"/>
            <a:ext cx="452305" cy="634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文本框 4"/>
          <p:cNvSpPr txBox="1">
            <a:spLocks noChangeArrowheads="1"/>
          </p:cNvSpPr>
          <p:nvPr/>
        </p:nvSpPr>
        <p:spPr bwMode="auto">
          <a:xfrm>
            <a:off x="1360403" y="2210199"/>
            <a:ext cx="6951352" cy="692754"/>
          </a:xfrm>
          <a:prstGeom prst="rect">
            <a:avLst/>
          </a:prstGeom>
          <a:solidFill>
            <a:schemeClr val="tx1">
              <a:lumMod val="75000"/>
              <a:lumOff val="25000"/>
            </a:schemeClr>
          </a:solidFill>
          <a:ln>
            <a:noFill/>
          </a:ln>
        </p:spPr>
        <p:txBody>
          <a:bodyPr wrap="square">
            <a:spAutoFit/>
          </a:bodyPr>
          <a:lstStyle>
            <a:lvl1pPr>
              <a:defRPr kumimoji="1" sz="600">
                <a:solidFill>
                  <a:schemeClr val="tx1"/>
                </a:solidFill>
                <a:latin typeface="Times New Roman" pitchFamily="18" charset="0"/>
                <a:ea typeface="MS PGothic" pitchFamily="34" charset="-128"/>
              </a:defRPr>
            </a:lvl1pPr>
            <a:lvl2pPr marL="742950" indent="-285750">
              <a:defRPr kumimoji="1" sz="600">
                <a:solidFill>
                  <a:schemeClr val="tx1"/>
                </a:solidFill>
                <a:latin typeface="Times New Roman" pitchFamily="18" charset="0"/>
                <a:ea typeface="MS PGothic" pitchFamily="34" charset="-128"/>
              </a:defRPr>
            </a:lvl2pPr>
            <a:lvl3pPr marL="1143000" indent="-228600">
              <a:defRPr kumimoji="1" sz="600">
                <a:solidFill>
                  <a:schemeClr val="tx1"/>
                </a:solidFill>
                <a:latin typeface="Times New Roman" pitchFamily="18" charset="0"/>
                <a:ea typeface="MS PGothic" pitchFamily="34" charset="-128"/>
              </a:defRPr>
            </a:lvl3pPr>
            <a:lvl4pPr marL="1600200" indent="-228600">
              <a:defRPr kumimoji="1" sz="600">
                <a:solidFill>
                  <a:schemeClr val="tx1"/>
                </a:solidFill>
                <a:latin typeface="Times New Roman" pitchFamily="18" charset="0"/>
                <a:ea typeface="MS PGothic" pitchFamily="34" charset="-128"/>
              </a:defRPr>
            </a:lvl4pPr>
            <a:lvl5pPr marL="2057400" indent="-228600">
              <a:defRPr kumimoji="1" sz="6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9pPr>
          </a:lstStyle>
          <a:p>
            <a:pPr eaLnBrk="0" fontAlgn="base" hangingPunct="0">
              <a:spcBef>
                <a:spcPct val="0"/>
              </a:spcBef>
              <a:spcAft>
                <a:spcPct val="0"/>
              </a:spcAft>
            </a:pPr>
            <a:endParaRPr lang="en-US" altLang="zh-CN" sz="1951" dirty="0">
              <a:solidFill>
                <a:srgbClr val="FFFF00"/>
              </a:solidFill>
            </a:endParaRPr>
          </a:p>
          <a:p>
            <a:pPr eaLnBrk="0" fontAlgn="base" hangingPunct="0">
              <a:spcBef>
                <a:spcPct val="0"/>
              </a:spcBef>
              <a:spcAft>
                <a:spcPct val="0"/>
              </a:spcAft>
            </a:pPr>
            <a:r>
              <a:rPr lang="en-US" altLang="zh-CN" sz="1951" dirty="0">
                <a:solidFill>
                  <a:srgbClr val="FFFF00"/>
                </a:solidFill>
              </a:rPr>
              <a:t>Touch            button to scan ODU SN.</a:t>
            </a:r>
          </a:p>
        </p:txBody>
      </p:sp>
      <p:pic>
        <p:nvPicPr>
          <p:cNvPr id="16" name="图片 29"/>
          <p:cNvPicPr>
            <a:picLocks noChangeAspect="1"/>
          </p:cNvPicPr>
          <p:nvPr/>
        </p:nvPicPr>
        <p:blipFill>
          <a:blip r:embed="rId8" cstate="screen">
            <a:extLst>
              <a:ext uri="{28A0092B-C50C-407E-A947-70E740481C1C}">
                <a14:useLocalDpi xmlns:a14="http://schemas.microsoft.com/office/drawing/2010/main"/>
              </a:ext>
            </a:extLst>
          </a:blip>
          <a:srcRect l="79716" t="22470" r="4068" b="69640"/>
          <a:stretch>
            <a:fillRect/>
          </a:stretch>
        </p:blipFill>
        <p:spPr bwMode="auto">
          <a:xfrm>
            <a:off x="2152886" y="2258963"/>
            <a:ext cx="546893" cy="531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85">
            <a:extLst>
              <a:ext uri="{FF2B5EF4-FFF2-40B4-BE49-F238E27FC236}">
                <a16:creationId xmlns:a16="http://schemas.microsoft.com/office/drawing/2014/main" id="{0FF050C0-0F67-47A5-AA7C-24C6C1247857}"/>
              </a:ext>
            </a:extLst>
          </p:cNvPr>
          <p:cNvSpPr txBox="1">
            <a:spLocks noChangeArrowheads="1"/>
          </p:cNvSpPr>
          <p:nvPr/>
        </p:nvSpPr>
        <p:spPr bwMode="auto">
          <a:xfrm>
            <a:off x="2954841" y="686641"/>
            <a:ext cx="6220806" cy="519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lnSpc>
                <a:spcPct val="80000"/>
              </a:lnSpc>
              <a:spcBef>
                <a:spcPct val="0"/>
              </a:spcBef>
              <a:spcAft>
                <a:spcPct val="0"/>
              </a:spcAft>
              <a:buNone/>
            </a:pPr>
            <a:r>
              <a:rPr lang="en-US" altLang="zh-CN" sz="3467" b="1" dirty="0">
                <a:solidFill>
                  <a:srgbClr val="000000">
                    <a:lumMod val="75000"/>
                    <a:lumOff val="25000"/>
                  </a:srgbClr>
                </a:solidFill>
                <a:latin typeface="Arial" panose="020B0604020202020204" pitchFamily="34" charset="0"/>
                <a:cs typeface="Arial" panose="020B0604020202020204" pitchFamily="34" charset="0"/>
              </a:rPr>
              <a:t>ESS Pro App INSTALLATION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7" grpId="0" animBg="1"/>
      <p:bldP spid="1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20">
            <a:extLst>
              <a:ext uri="{FF2B5EF4-FFF2-40B4-BE49-F238E27FC236}">
                <a16:creationId xmlns:a16="http://schemas.microsoft.com/office/drawing/2014/main" id="{8AC27A06-51F2-429E-BB5A-9F9E1B0337D8}"/>
              </a:ext>
            </a:extLst>
          </p:cNvPr>
          <p:cNvSpPr txBox="1">
            <a:spLocks/>
          </p:cNvSpPr>
          <p:nvPr/>
        </p:nvSpPr>
        <p:spPr>
          <a:xfrm>
            <a:off x="1241693" y="1731836"/>
            <a:ext cx="4425025" cy="314721"/>
          </a:xfrm>
          <a:prstGeom prst="rect">
            <a:avLst/>
          </a:prstGeom>
        </p:spPr>
        <p:txBody>
          <a:bodyPr/>
          <a:lstStyle>
            <a:lvl1pPr marL="339725" indent="-339725" algn="l" defTabSz="1219200" rtl="0" eaLnBrk="0" fontAlgn="base" hangingPunct="0">
              <a:spcBef>
                <a:spcPct val="20000"/>
              </a:spcBef>
              <a:spcAft>
                <a:spcPct val="0"/>
              </a:spcAft>
              <a:buChar char="•"/>
              <a:defRPr kumimoji="1" sz="3200">
                <a:solidFill>
                  <a:schemeClr val="tx1"/>
                </a:solidFill>
                <a:latin typeface="+mn-lt"/>
                <a:ea typeface="MS PGothic" pitchFamily="34" charset="-128"/>
                <a:cs typeface="+mn-cs"/>
              </a:defRPr>
            </a:lvl1pPr>
            <a:lvl2pPr marL="736600" indent="-284163" algn="l" defTabSz="1219200" rtl="0" eaLnBrk="0" fontAlgn="base" hangingPunct="0">
              <a:spcBef>
                <a:spcPct val="20000"/>
              </a:spcBef>
              <a:spcAft>
                <a:spcPct val="0"/>
              </a:spcAft>
              <a:buChar char="–"/>
              <a:defRPr kumimoji="1" sz="2700">
                <a:solidFill>
                  <a:schemeClr val="tx1"/>
                </a:solidFill>
                <a:latin typeface="+mn-lt"/>
                <a:ea typeface="MS PGothic" pitchFamily="34" charset="-128"/>
              </a:defRPr>
            </a:lvl2pPr>
            <a:lvl3pPr marL="1131888" indent="-225425" algn="l" defTabSz="1219200" rtl="0" eaLnBrk="0" fontAlgn="base" hangingPunct="0">
              <a:spcBef>
                <a:spcPct val="20000"/>
              </a:spcBef>
              <a:spcAft>
                <a:spcPct val="0"/>
              </a:spcAft>
              <a:buChar char="•"/>
              <a:defRPr kumimoji="1" sz="2400">
                <a:solidFill>
                  <a:schemeClr val="tx1"/>
                </a:solidFill>
                <a:latin typeface="+mn-lt"/>
                <a:ea typeface="MS PGothic" pitchFamily="34" charset="-128"/>
              </a:defRPr>
            </a:lvl3pPr>
            <a:lvl4pPr marL="1585913" indent="-225425" algn="l" defTabSz="1219200" rtl="0" eaLnBrk="0" fontAlgn="base" hangingPunct="0">
              <a:spcBef>
                <a:spcPct val="20000"/>
              </a:spcBef>
              <a:spcAft>
                <a:spcPct val="0"/>
              </a:spcAft>
              <a:buChar char="–"/>
              <a:defRPr kumimoji="1" sz="2000">
                <a:solidFill>
                  <a:schemeClr val="tx1"/>
                </a:solidFill>
                <a:latin typeface="+mn-lt"/>
                <a:ea typeface="MS PGothic" pitchFamily="34" charset="-128"/>
              </a:defRPr>
            </a:lvl4pPr>
            <a:lvl5pPr marL="2038350" indent="-225425" algn="l" defTabSz="1219200" rtl="0" eaLnBrk="0" fontAlgn="base" hangingPunct="0">
              <a:spcBef>
                <a:spcPct val="20000"/>
              </a:spcBef>
              <a:spcAft>
                <a:spcPct val="0"/>
              </a:spcAft>
              <a:buChar char="•"/>
              <a:defRPr kumimoji="1" sz="2000">
                <a:solidFill>
                  <a:schemeClr val="tx1"/>
                </a:solidFill>
                <a:latin typeface="+mn-lt"/>
                <a:ea typeface="MS PGothic" pitchFamily="34" charset="-128"/>
              </a:defRPr>
            </a:lvl5pPr>
            <a:lvl6pPr marL="2495550" indent="-225425" algn="l" defTabSz="1219200" rtl="0" fontAlgn="base">
              <a:spcBef>
                <a:spcPct val="20000"/>
              </a:spcBef>
              <a:spcAft>
                <a:spcPct val="0"/>
              </a:spcAft>
              <a:buChar char="•"/>
              <a:defRPr kumimoji="1" sz="2000">
                <a:solidFill>
                  <a:schemeClr val="tx1"/>
                </a:solidFill>
                <a:latin typeface="+mn-lt"/>
                <a:ea typeface="+mn-ea"/>
              </a:defRPr>
            </a:lvl6pPr>
            <a:lvl7pPr marL="2952750" indent="-225425" algn="l" defTabSz="1219200" rtl="0" fontAlgn="base">
              <a:spcBef>
                <a:spcPct val="20000"/>
              </a:spcBef>
              <a:spcAft>
                <a:spcPct val="0"/>
              </a:spcAft>
              <a:buChar char="•"/>
              <a:defRPr kumimoji="1" sz="2000">
                <a:solidFill>
                  <a:schemeClr val="tx1"/>
                </a:solidFill>
                <a:latin typeface="+mn-lt"/>
                <a:ea typeface="+mn-ea"/>
              </a:defRPr>
            </a:lvl7pPr>
            <a:lvl8pPr marL="3409950" indent="-225425" algn="l" defTabSz="1219200" rtl="0" fontAlgn="base">
              <a:spcBef>
                <a:spcPct val="20000"/>
              </a:spcBef>
              <a:spcAft>
                <a:spcPct val="0"/>
              </a:spcAft>
              <a:buChar char="•"/>
              <a:defRPr kumimoji="1" sz="2000">
                <a:solidFill>
                  <a:schemeClr val="tx1"/>
                </a:solidFill>
                <a:latin typeface="+mn-lt"/>
                <a:ea typeface="+mn-ea"/>
              </a:defRPr>
            </a:lvl8pPr>
            <a:lvl9pPr marL="3867150" indent="-225425" algn="l" defTabSz="1219200" rtl="0" fontAlgn="base">
              <a:spcBef>
                <a:spcPct val="20000"/>
              </a:spcBef>
              <a:spcAft>
                <a:spcPct val="0"/>
              </a:spcAft>
              <a:buChar char="•"/>
              <a:defRPr kumimoji="1" sz="2000">
                <a:solidFill>
                  <a:schemeClr val="tx1"/>
                </a:solidFill>
                <a:latin typeface="+mn-lt"/>
                <a:ea typeface="+mn-ea"/>
              </a:defRPr>
            </a:lvl9pPr>
          </a:lstStyle>
          <a:p>
            <a:pPr marL="0" indent="0">
              <a:buNone/>
              <a:defRPr/>
            </a:pPr>
            <a:r>
              <a:rPr lang="en-US" sz="1517" kern="0" dirty="0">
                <a:solidFill>
                  <a:srgbClr val="FFFFFF">
                    <a:lumMod val="50000"/>
                  </a:srgbClr>
                </a:solidFill>
                <a:latin typeface="Times New Roman"/>
              </a:rPr>
              <a:t>Register a new AC</a:t>
            </a:r>
          </a:p>
        </p:txBody>
      </p:sp>
      <p:sp>
        <p:nvSpPr>
          <p:cNvPr id="5" name="圆角矩形 4">
            <a:extLst>
              <a:ext uri="{FF2B5EF4-FFF2-40B4-BE49-F238E27FC236}">
                <a16:creationId xmlns:a16="http://schemas.microsoft.com/office/drawing/2014/main" id="{1921E164-FB01-422C-B89F-D97A6B13DDA8}"/>
              </a:ext>
            </a:extLst>
          </p:cNvPr>
          <p:cNvSpPr>
            <a:spLocks noChangeArrowheads="1"/>
          </p:cNvSpPr>
          <p:nvPr/>
        </p:nvSpPr>
        <p:spPr bwMode="auto">
          <a:xfrm>
            <a:off x="2006490" y="3688276"/>
            <a:ext cx="620845" cy="522817"/>
          </a:xfrm>
          <a:prstGeom prst="roundRect">
            <a:avLst>
              <a:gd name="adj" fmla="val 16667"/>
            </a:avLst>
          </a:prstGeom>
          <a:noFill/>
          <a:ln w="3175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endParaRPr lang="zh-CN" altLang="en-US" sz="867">
              <a:solidFill>
                <a:srgbClr val="000000"/>
              </a:solidFill>
            </a:endParaRPr>
          </a:p>
        </p:txBody>
      </p:sp>
      <p:sp>
        <p:nvSpPr>
          <p:cNvPr id="15" name="TextBox 17"/>
          <p:cNvSpPr txBox="1">
            <a:spLocks noChangeArrowheads="1"/>
          </p:cNvSpPr>
          <p:nvPr/>
        </p:nvSpPr>
        <p:spPr bwMode="auto">
          <a:xfrm>
            <a:off x="1356915" y="7096692"/>
            <a:ext cx="6954839" cy="992964"/>
          </a:xfrm>
          <a:prstGeom prst="rect">
            <a:avLst/>
          </a:prstGeom>
          <a:solidFill>
            <a:schemeClr val="bg1"/>
          </a:solidFill>
          <a:ln>
            <a:noFill/>
          </a:ln>
        </p:spPr>
        <p:txBody>
          <a:bodyPr wrap="square">
            <a:spAutoFit/>
          </a:bodyPr>
          <a:lstStyle>
            <a:lvl1pPr>
              <a:defRPr kumimoji="1" sz="600">
                <a:solidFill>
                  <a:schemeClr val="tx1"/>
                </a:solidFill>
                <a:latin typeface="Times New Roman" pitchFamily="18" charset="0"/>
                <a:ea typeface="MS PGothic" pitchFamily="34" charset="-128"/>
              </a:defRPr>
            </a:lvl1pPr>
            <a:lvl2pPr marL="742950" indent="-285750">
              <a:defRPr kumimoji="1" sz="600">
                <a:solidFill>
                  <a:schemeClr val="tx1"/>
                </a:solidFill>
                <a:latin typeface="Times New Roman" pitchFamily="18" charset="0"/>
                <a:ea typeface="MS PGothic" pitchFamily="34" charset="-128"/>
              </a:defRPr>
            </a:lvl2pPr>
            <a:lvl3pPr marL="1143000" indent="-228600">
              <a:defRPr kumimoji="1" sz="600">
                <a:solidFill>
                  <a:schemeClr val="tx1"/>
                </a:solidFill>
                <a:latin typeface="Times New Roman" pitchFamily="18" charset="0"/>
                <a:ea typeface="MS PGothic" pitchFamily="34" charset="-128"/>
              </a:defRPr>
            </a:lvl3pPr>
            <a:lvl4pPr marL="1600200" indent="-228600">
              <a:defRPr kumimoji="1" sz="600">
                <a:solidFill>
                  <a:schemeClr val="tx1"/>
                </a:solidFill>
                <a:latin typeface="Times New Roman" pitchFamily="18" charset="0"/>
                <a:ea typeface="MS PGothic" pitchFamily="34" charset="-128"/>
              </a:defRPr>
            </a:lvl4pPr>
            <a:lvl5pPr marL="2057400" indent="-228600">
              <a:defRPr kumimoji="1" sz="6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9pPr>
          </a:lstStyle>
          <a:p>
            <a:pPr eaLnBrk="0" fontAlgn="base" hangingPunct="0">
              <a:spcBef>
                <a:spcPct val="0"/>
              </a:spcBef>
              <a:spcAft>
                <a:spcPct val="0"/>
              </a:spcAft>
            </a:pPr>
            <a:r>
              <a:rPr lang="en-US" altLang="zh-CN" sz="1951" b="1" dirty="0">
                <a:solidFill>
                  <a:srgbClr val="000000"/>
                </a:solidFill>
              </a:rPr>
              <a:t>Remarks:</a:t>
            </a:r>
          </a:p>
          <a:p>
            <a:pPr eaLnBrk="0" fontAlgn="base" hangingPunct="0">
              <a:spcBef>
                <a:spcPct val="0"/>
              </a:spcBef>
              <a:spcAft>
                <a:spcPct val="0"/>
              </a:spcAft>
            </a:pPr>
            <a:r>
              <a:rPr lang="en-US" altLang="zh-CN" sz="1951" dirty="0">
                <a:solidFill>
                  <a:srgbClr val="000000"/>
                </a:solidFill>
              </a:rPr>
              <a:t>Indoor unit SN may not needed if Ecoer condensing units match with other brands IDU.</a:t>
            </a:r>
            <a:endParaRPr lang="zh-CN" altLang="en-US" sz="1951" dirty="0">
              <a:solidFill>
                <a:srgbClr val="000000"/>
              </a:solidFill>
            </a:endParaRPr>
          </a:p>
        </p:txBody>
      </p:sp>
      <p:grpSp>
        <p:nvGrpSpPr>
          <p:cNvPr id="13" name="组合 2">
            <a:extLst>
              <a:ext uri="{FF2B5EF4-FFF2-40B4-BE49-F238E27FC236}">
                <a16:creationId xmlns:a16="http://schemas.microsoft.com/office/drawing/2014/main" id="{86ACF346-D9C3-4F53-A2BE-A9B9AE247BE0}"/>
              </a:ext>
            </a:extLst>
          </p:cNvPr>
          <p:cNvGrpSpPr>
            <a:grpSpLocks/>
          </p:cNvGrpSpPr>
          <p:nvPr/>
        </p:nvGrpSpPr>
        <p:grpSpPr bwMode="auto">
          <a:xfrm>
            <a:off x="4109015" y="3397065"/>
            <a:ext cx="1362936" cy="1025293"/>
            <a:chOff x="2577941" y="1219199"/>
            <a:chExt cx="1266719" cy="699606"/>
          </a:xfrm>
        </p:grpSpPr>
        <p:sp>
          <p:nvSpPr>
            <p:cNvPr id="19" name="椭圆 1">
              <a:extLst>
                <a:ext uri="{FF2B5EF4-FFF2-40B4-BE49-F238E27FC236}">
                  <a16:creationId xmlns:a16="http://schemas.microsoft.com/office/drawing/2014/main" id="{20EA74E2-6E78-4333-93B1-78DBF54686DC}"/>
                </a:ext>
              </a:extLst>
            </p:cNvPr>
            <p:cNvSpPr>
              <a:spLocks noChangeArrowheads="1"/>
            </p:cNvSpPr>
            <p:nvPr/>
          </p:nvSpPr>
          <p:spPr bwMode="auto">
            <a:xfrm>
              <a:off x="2577941" y="1219199"/>
              <a:ext cx="1266718" cy="699606"/>
            </a:xfrm>
            <a:prstGeom prst="roundRect">
              <a:avLst/>
            </a:prstGeom>
            <a:solidFill>
              <a:schemeClr val="tx1">
                <a:lumMod val="75000"/>
                <a:lumOff val="25000"/>
              </a:schemeClr>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endParaRPr lang="zh-CN" altLang="en-US" sz="1139">
                <a:solidFill>
                  <a:srgbClr val="000000"/>
                </a:solidFill>
              </a:endParaRPr>
            </a:p>
          </p:txBody>
        </p:sp>
        <p:sp>
          <p:nvSpPr>
            <p:cNvPr id="20" name="TextBox 92">
              <a:extLst>
                <a:ext uri="{FF2B5EF4-FFF2-40B4-BE49-F238E27FC236}">
                  <a16:creationId xmlns:a16="http://schemas.microsoft.com/office/drawing/2014/main" id="{FC6835CD-715C-4F0A-964D-D3FA68B4F0AF}"/>
                </a:ext>
              </a:extLst>
            </p:cNvPr>
            <p:cNvSpPr txBox="1">
              <a:spLocks noChangeArrowheads="1"/>
            </p:cNvSpPr>
            <p:nvPr/>
          </p:nvSpPr>
          <p:spPr bwMode="auto">
            <a:xfrm>
              <a:off x="2590800" y="1293313"/>
              <a:ext cx="1253860" cy="608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lgn="ctr" fontAlgn="base">
                <a:spcBef>
                  <a:spcPct val="0"/>
                </a:spcBef>
                <a:spcAft>
                  <a:spcPct val="0"/>
                </a:spcAft>
                <a:buNone/>
              </a:pPr>
              <a:r>
                <a:rPr lang="en-US" altLang="zh-CN" sz="1733" b="1" dirty="0">
                  <a:solidFill>
                    <a:srgbClr val="FFFFFF"/>
                  </a:solidFill>
                  <a:latin typeface="Arial" panose="020B0604020202020204" pitchFamily="34" charset="0"/>
                  <a:cs typeface="Arial" panose="020B0604020202020204" pitchFamily="34" charset="0"/>
                </a:rPr>
                <a:t>E Series Air Handler</a:t>
              </a:r>
            </a:p>
          </p:txBody>
        </p:sp>
      </p:grpSp>
      <p:pic>
        <p:nvPicPr>
          <p:cNvPr id="21" name="图片 30"/>
          <p:cNvPicPr>
            <a:picLocks noChangeAspect="1"/>
          </p:cNvPicPr>
          <p:nvPr/>
        </p:nvPicPr>
        <p:blipFill>
          <a:blip r:embed="rId3" cstate="screen">
            <a:extLst>
              <a:ext uri="{28A0092B-C50C-407E-A947-70E740481C1C}">
                <a14:useLocalDpi xmlns:a14="http://schemas.microsoft.com/office/drawing/2010/main"/>
              </a:ext>
            </a:extLst>
          </a:blip>
          <a:srcRect r="2515"/>
          <a:stretch>
            <a:fillRect/>
          </a:stretch>
        </p:blipFill>
        <p:spPr bwMode="auto">
          <a:xfrm>
            <a:off x="5703390" y="3154578"/>
            <a:ext cx="2615001" cy="3577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图片 6"/>
          <p:cNvPicPr>
            <a:picLocks noChangeAspect="1"/>
          </p:cNvPicPr>
          <p:nvPr/>
        </p:nvPicPr>
        <p:blipFill rotWithShape="1">
          <a:blip r:embed="rId4" cstate="screen">
            <a:extLst>
              <a:ext uri="{28A0092B-C50C-407E-A947-70E740481C1C}">
                <a14:useLocalDpi xmlns:a14="http://schemas.microsoft.com/office/drawing/2010/main"/>
              </a:ext>
            </a:extLst>
          </a:blip>
          <a:srcRect l="-209" t="-1657" r="-3" b="-837"/>
          <a:stretch/>
        </p:blipFill>
        <p:spPr bwMode="auto">
          <a:xfrm>
            <a:off x="1356917" y="3057111"/>
            <a:ext cx="2705232" cy="3688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圆角矩形 5"/>
          <p:cNvSpPr>
            <a:spLocks noChangeAspect="1" noChangeArrowheads="1"/>
          </p:cNvSpPr>
          <p:nvPr/>
        </p:nvSpPr>
        <p:spPr bwMode="auto">
          <a:xfrm>
            <a:off x="2117065" y="4094439"/>
            <a:ext cx="364595" cy="306123"/>
          </a:xfrm>
          <a:prstGeom prst="roundRect">
            <a:avLst>
              <a:gd name="adj" fmla="val 16667"/>
            </a:avLst>
          </a:prstGeom>
          <a:noFill/>
          <a:ln w="3175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zh-CN" altLang="en-US" sz="867">
              <a:solidFill>
                <a:srgbClr val="000000"/>
              </a:solidFill>
            </a:endParaRPr>
          </a:p>
        </p:txBody>
      </p:sp>
      <p:sp>
        <p:nvSpPr>
          <p:cNvPr id="24" name="圆角矩形 6"/>
          <p:cNvSpPr>
            <a:spLocks noChangeAspect="1" noChangeArrowheads="1"/>
          </p:cNvSpPr>
          <p:nvPr/>
        </p:nvSpPr>
        <p:spPr bwMode="auto">
          <a:xfrm>
            <a:off x="6710386" y="4422361"/>
            <a:ext cx="616895" cy="351539"/>
          </a:xfrm>
          <a:prstGeom prst="roundRect">
            <a:avLst>
              <a:gd name="adj" fmla="val 16667"/>
            </a:avLst>
          </a:prstGeom>
          <a:noFill/>
          <a:ln w="3175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zh-CN" altLang="en-US" sz="867">
              <a:solidFill>
                <a:srgbClr val="000000"/>
              </a:solidFill>
            </a:endParaRPr>
          </a:p>
        </p:txBody>
      </p:sp>
      <p:sp>
        <p:nvSpPr>
          <p:cNvPr id="18" name="文本框 4"/>
          <p:cNvSpPr txBox="1">
            <a:spLocks noChangeArrowheads="1"/>
          </p:cNvSpPr>
          <p:nvPr/>
        </p:nvSpPr>
        <p:spPr bwMode="auto">
          <a:xfrm>
            <a:off x="1360403" y="2210199"/>
            <a:ext cx="6951352" cy="692754"/>
          </a:xfrm>
          <a:prstGeom prst="rect">
            <a:avLst/>
          </a:prstGeom>
          <a:solidFill>
            <a:schemeClr val="tx1">
              <a:lumMod val="75000"/>
              <a:lumOff val="25000"/>
            </a:schemeClr>
          </a:solidFill>
          <a:ln>
            <a:noFill/>
          </a:ln>
        </p:spPr>
        <p:txBody>
          <a:bodyPr wrap="square">
            <a:spAutoFit/>
          </a:bodyPr>
          <a:lstStyle>
            <a:lvl1pPr>
              <a:defRPr kumimoji="1" sz="600">
                <a:solidFill>
                  <a:schemeClr val="tx1"/>
                </a:solidFill>
                <a:latin typeface="Times New Roman" pitchFamily="18" charset="0"/>
                <a:ea typeface="MS PGothic" pitchFamily="34" charset="-128"/>
              </a:defRPr>
            </a:lvl1pPr>
            <a:lvl2pPr marL="742950" indent="-285750">
              <a:defRPr kumimoji="1" sz="600">
                <a:solidFill>
                  <a:schemeClr val="tx1"/>
                </a:solidFill>
                <a:latin typeface="Times New Roman" pitchFamily="18" charset="0"/>
                <a:ea typeface="MS PGothic" pitchFamily="34" charset="-128"/>
              </a:defRPr>
            </a:lvl2pPr>
            <a:lvl3pPr marL="1143000" indent="-228600">
              <a:defRPr kumimoji="1" sz="600">
                <a:solidFill>
                  <a:schemeClr val="tx1"/>
                </a:solidFill>
                <a:latin typeface="Times New Roman" pitchFamily="18" charset="0"/>
                <a:ea typeface="MS PGothic" pitchFamily="34" charset="-128"/>
              </a:defRPr>
            </a:lvl3pPr>
            <a:lvl4pPr marL="1600200" indent="-228600">
              <a:defRPr kumimoji="1" sz="600">
                <a:solidFill>
                  <a:schemeClr val="tx1"/>
                </a:solidFill>
                <a:latin typeface="Times New Roman" pitchFamily="18" charset="0"/>
                <a:ea typeface="MS PGothic" pitchFamily="34" charset="-128"/>
              </a:defRPr>
            </a:lvl4pPr>
            <a:lvl5pPr marL="2057400" indent="-228600">
              <a:defRPr kumimoji="1" sz="6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9pPr>
          </a:lstStyle>
          <a:p>
            <a:pPr eaLnBrk="0" fontAlgn="base" hangingPunct="0">
              <a:spcBef>
                <a:spcPct val="0"/>
              </a:spcBef>
              <a:spcAft>
                <a:spcPct val="0"/>
              </a:spcAft>
            </a:pPr>
            <a:endParaRPr lang="en-US" altLang="zh-CN" sz="1951" dirty="0">
              <a:solidFill>
                <a:srgbClr val="FFFF00"/>
              </a:solidFill>
            </a:endParaRPr>
          </a:p>
          <a:p>
            <a:pPr eaLnBrk="0" fontAlgn="base" hangingPunct="0">
              <a:spcBef>
                <a:spcPct val="0"/>
              </a:spcBef>
              <a:spcAft>
                <a:spcPct val="0"/>
              </a:spcAft>
            </a:pPr>
            <a:r>
              <a:rPr lang="en-US" altLang="zh-CN" sz="1951" dirty="0">
                <a:solidFill>
                  <a:srgbClr val="FFFF00"/>
                </a:solidFill>
              </a:rPr>
              <a:t>Touch            button to scan IDU SN.</a:t>
            </a:r>
          </a:p>
        </p:txBody>
      </p:sp>
      <p:pic>
        <p:nvPicPr>
          <p:cNvPr id="25" name="图片 29"/>
          <p:cNvPicPr>
            <a:picLocks noChangeAspect="1"/>
          </p:cNvPicPr>
          <p:nvPr/>
        </p:nvPicPr>
        <p:blipFill>
          <a:blip r:embed="rId5" cstate="screen">
            <a:extLst>
              <a:ext uri="{28A0092B-C50C-407E-A947-70E740481C1C}">
                <a14:useLocalDpi xmlns:a14="http://schemas.microsoft.com/office/drawing/2010/main"/>
              </a:ext>
            </a:extLst>
          </a:blip>
          <a:srcRect l="79716" t="22470" r="4068" b="69640"/>
          <a:stretch>
            <a:fillRect/>
          </a:stretch>
        </p:blipFill>
        <p:spPr bwMode="auto">
          <a:xfrm>
            <a:off x="2152886" y="2258963"/>
            <a:ext cx="546893" cy="531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图片 1">
            <a:extLst>
              <a:ext uri="{FF2B5EF4-FFF2-40B4-BE49-F238E27FC236}">
                <a16:creationId xmlns:a16="http://schemas.microsoft.com/office/drawing/2014/main" id="{E0779BB3-6CD2-4358-B427-99376AFBA5F4}"/>
              </a:ext>
            </a:extLst>
          </p:cNvPr>
          <p:cNvPicPr>
            <a:picLocks noChangeAspect="1"/>
          </p:cNvPicPr>
          <p:nvPr/>
        </p:nvPicPr>
        <p:blipFill>
          <a:blip r:embed="rId6" cstate="screen">
            <a:extLst>
              <a:ext uri="{28A0092B-C50C-407E-A947-70E740481C1C}">
                <a14:useLocalDpi xmlns:a14="http://schemas.microsoft.com/office/drawing/2010/main"/>
              </a:ext>
            </a:extLst>
          </a:blip>
          <a:srcRect t="3398"/>
          <a:stretch>
            <a:fillRect/>
          </a:stretch>
        </p:blipFill>
        <p:spPr bwMode="auto">
          <a:xfrm>
            <a:off x="8953601" y="2263936"/>
            <a:ext cx="2730000" cy="5274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矩形: 圆角 26">
            <a:extLst>
              <a:ext uri="{FF2B5EF4-FFF2-40B4-BE49-F238E27FC236}">
                <a16:creationId xmlns:a16="http://schemas.microsoft.com/office/drawing/2014/main" id="{89B70875-6A82-4FCF-9127-D337637DBBFE}"/>
              </a:ext>
            </a:extLst>
          </p:cNvPr>
          <p:cNvSpPr/>
          <p:nvPr/>
        </p:nvSpPr>
        <p:spPr>
          <a:xfrm>
            <a:off x="8936058" y="5238103"/>
            <a:ext cx="2734468" cy="830365"/>
          </a:xfrm>
          <a:prstGeom prst="round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anchor="ctr"/>
          <a:lstStyle/>
          <a:p>
            <a:pPr algn="ctr" eaLnBrk="0" fontAlgn="base" hangingPunct="0">
              <a:spcBef>
                <a:spcPct val="0"/>
              </a:spcBef>
              <a:spcAft>
                <a:spcPct val="0"/>
              </a:spcAft>
              <a:defRPr/>
            </a:pPr>
            <a:endParaRPr lang="zh-CN" altLang="en-US" sz="867">
              <a:solidFill>
                <a:srgbClr val="000000"/>
              </a:solidFill>
              <a:latin typeface="Times New Roman"/>
              <a:ea typeface="ＭＳ Ｐゴシック"/>
            </a:endParaRPr>
          </a:p>
        </p:txBody>
      </p:sp>
      <p:pic>
        <p:nvPicPr>
          <p:cNvPr id="28" name="图片 13">
            <a:extLst>
              <a:ext uri="{FF2B5EF4-FFF2-40B4-BE49-F238E27FC236}">
                <a16:creationId xmlns:a16="http://schemas.microsoft.com/office/drawing/2014/main" id="{5728FFBF-DC68-4641-8068-252439E88287}"/>
              </a:ext>
            </a:extLst>
          </p:cNvPr>
          <p:cNvPicPr>
            <a:picLocks noChangeAspect="1"/>
          </p:cNvPicPr>
          <p:nvPr/>
        </p:nvPicPr>
        <p:blipFill>
          <a:blip r:embed="rId7" cstate="screen">
            <a:clrChange>
              <a:clrFrom>
                <a:srgbClr val="F6F6F6"/>
              </a:clrFrom>
              <a:clrTo>
                <a:srgbClr val="F6F6F6">
                  <a:alpha val="0"/>
                </a:srgbClr>
              </a:clrTo>
            </a:clrChange>
            <a:extLst>
              <a:ext uri="{28A0092B-C50C-407E-A947-70E740481C1C}">
                <a14:useLocalDpi xmlns:a14="http://schemas.microsoft.com/office/drawing/2010/main"/>
              </a:ext>
            </a:extLst>
          </a:blip>
          <a:srcRect/>
          <a:stretch>
            <a:fillRect/>
          </a:stretch>
        </p:blipFill>
        <p:spPr bwMode="auto">
          <a:xfrm>
            <a:off x="11242300" y="5545086"/>
            <a:ext cx="452305" cy="634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TextBox 85">
            <a:extLst>
              <a:ext uri="{FF2B5EF4-FFF2-40B4-BE49-F238E27FC236}">
                <a16:creationId xmlns:a16="http://schemas.microsoft.com/office/drawing/2014/main" id="{F68D140E-E6F0-4CB6-A01D-4B84B1A6765A}"/>
              </a:ext>
            </a:extLst>
          </p:cNvPr>
          <p:cNvSpPr txBox="1">
            <a:spLocks noChangeArrowheads="1"/>
          </p:cNvSpPr>
          <p:nvPr/>
        </p:nvSpPr>
        <p:spPr bwMode="auto">
          <a:xfrm>
            <a:off x="3039759" y="745185"/>
            <a:ext cx="6220806" cy="519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lnSpc>
                <a:spcPct val="80000"/>
              </a:lnSpc>
              <a:spcBef>
                <a:spcPct val="0"/>
              </a:spcBef>
              <a:spcAft>
                <a:spcPct val="0"/>
              </a:spcAft>
              <a:buNone/>
            </a:pPr>
            <a:r>
              <a:rPr lang="en-US" altLang="zh-CN" sz="3467" b="1" dirty="0">
                <a:solidFill>
                  <a:srgbClr val="000000">
                    <a:lumMod val="75000"/>
                    <a:lumOff val="25000"/>
                  </a:srgbClr>
                </a:solidFill>
                <a:latin typeface="Arial" panose="020B0604020202020204" pitchFamily="34" charset="0"/>
                <a:cs typeface="Arial" panose="020B0604020202020204" pitchFamily="34" charset="0"/>
              </a:rPr>
              <a:t>ESS Pro App INSTALLATION</a:t>
            </a:r>
          </a:p>
        </p:txBody>
      </p:sp>
    </p:spTree>
    <p:extLst>
      <p:ext uri="{BB962C8B-B14F-4D97-AF65-F5344CB8AC3E}">
        <p14:creationId xmlns:p14="http://schemas.microsoft.com/office/powerpoint/2010/main" val="15108303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CAA8C459-C391-49B2-9BB8-16B91D76B1A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77249" y="3276113"/>
            <a:ext cx="2691000" cy="3588000"/>
          </a:xfrm>
          <a:prstGeom prst="rect">
            <a:avLst/>
          </a:prstGeom>
        </p:spPr>
      </p:pic>
      <p:pic>
        <p:nvPicPr>
          <p:cNvPr id="10" name="图片 9" descr="图片包含 室内&#10;&#10;描述已自动生成">
            <a:extLst>
              <a:ext uri="{FF2B5EF4-FFF2-40B4-BE49-F238E27FC236}">
                <a16:creationId xmlns:a16="http://schemas.microsoft.com/office/drawing/2014/main" id="{506FEDFB-2DF7-4A8A-A443-77F104E7DA1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97904" y="3233000"/>
            <a:ext cx="2691000" cy="3588000"/>
          </a:xfrm>
          <a:prstGeom prst="rect">
            <a:avLst/>
          </a:prstGeom>
        </p:spPr>
      </p:pic>
      <p:pic>
        <p:nvPicPr>
          <p:cNvPr id="23" name="图片 1">
            <a:extLst>
              <a:ext uri="{FF2B5EF4-FFF2-40B4-BE49-F238E27FC236}">
                <a16:creationId xmlns:a16="http://schemas.microsoft.com/office/drawing/2014/main" id="{D8EC7CF0-4A99-4C22-B345-57B816BA1B84}"/>
              </a:ext>
            </a:extLst>
          </p:cNvPr>
          <p:cNvPicPr>
            <a:picLocks noChangeAspect="1"/>
          </p:cNvPicPr>
          <p:nvPr/>
        </p:nvPicPr>
        <p:blipFill>
          <a:blip r:embed="rId5" cstate="screen">
            <a:extLst>
              <a:ext uri="{28A0092B-C50C-407E-A947-70E740481C1C}">
                <a14:useLocalDpi xmlns:a14="http://schemas.microsoft.com/office/drawing/2010/main"/>
              </a:ext>
            </a:extLst>
          </a:blip>
          <a:srcRect t="3398"/>
          <a:stretch>
            <a:fillRect/>
          </a:stretch>
        </p:blipFill>
        <p:spPr bwMode="auto">
          <a:xfrm>
            <a:off x="8953601" y="2263936"/>
            <a:ext cx="2730000" cy="5274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 Placeholder 20">
            <a:extLst>
              <a:ext uri="{FF2B5EF4-FFF2-40B4-BE49-F238E27FC236}">
                <a16:creationId xmlns:a16="http://schemas.microsoft.com/office/drawing/2014/main" id="{8AC27A06-51F2-429E-BB5A-9F9E1B0337D8}"/>
              </a:ext>
            </a:extLst>
          </p:cNvPr>
          <p:cNvSpPr txBox="1">
            <a:spLocks/>
          </p:cNvSpPr>
          <p:nvPr/>
        </p:nvSpPr>
        <p:spPr>
          <a:xfrm>
            <a:off x="1241693" y="1731836"/>
            <a:ext cx="4425025" cy="314721"/>
          </a:xfrm>
          <a:prstGeom prst="rect">
            <a:avLst/>
          </a:prstGeom>
        </p:spPr>
        <p:txBody>
          <a:bodyPr/>
          <a:lstStyle>
            <a:lvl1pPr marL="339725" indent="-339725" algn="l" defTabSz="1219200" rtl="0" eaLnBrk="0" fontAlgn="base" hangingPunct="0">
              <a:spcBef>
                <a:spcPct val="20000"/>
              </a:spcBef>
              <a:spcAft>
                <a:spcPct val="0"/>
              </a:spcAft>
              <a:buChar char="•"/>
              <a:defRPr kumimoji="1" sz="3200">
                <a:solidFill>
                  <a:schemeClr val="tx1"/>
                </a:solidFill>
                <a:latin typeface="+mn-lt"/>
                <a:ea typeface="MS PGothic" pitchFamily="34" charset="-128"/>
                <a:cs typeface="+mn-cs"/>
              </a:defRPr>
            </a:lvl1pPr>
            <a:lvl2pPr marL="736600" indent="-284163" algn="l" defTabSz="1219200" rtl="0" eaLnBrk="0" fontAlgn="base" hangingPunct="0">
              <a:spcBef>
                <a:spcPct val="20000"/>
              </a:spcBef>
              <a:spcAft>
                <a:spcPct val="0"/>
              </a:spcAft>
              <a:buChar char="–"/>
              <a:defRPr kumimoji="1" sz="2700">
                <a:solidFill>
                  <a:schemeClr val="tx1"/>
                </a:solidFill>
                <a:latin typeface="+mn-lt"/>
                <a:ea typeface="MS PGothic" pitchFamily="34" charset="-128"/>
              </a:defRPr>
            </a:lvl2pPr>
            <a:lvl3pPr marL="1131888" indent="-225425" algn="l" defTabSz="1219200" rtl="0" eaLnBrk="0" fontAlgn="base" hangingPunct="0">
              <a:spcBef>
                <a:spcPct val="20000"/>
              </a:spcBef>
              <a:spcAft>
                <a:spcPct val="0"/>
              </a:spcAft>
              <a:buChar char="•"/>
              <a:defRPr kumimoji="1" sz="2400">
                <a:solidFill>
                  <a:schemeClr val="tx1"/>
                </a:solidFill>
                <a:latin typeface="+mn-lt"/>
                <a:ea typeface="MS PGothic" pitchFamily="34" charset="-128"/>
              </a:defRPr>
            </a:lvl3pPr>
            <a:lvl4pPr marL="1585913" indent="-225425" algn="l" defTabSz="1219200" rtl="0" eaLnBrk="0" fontAlgn="base" hangingPunct="0">
              <a:spcBef>
                <a:spcPct val="20000"/>
              </a:spcBef>
              <a:spcAft>
                <a:spcPct val="0"/>
              </a:spcAft>
              <a:buChar char="–"/>
              <a:defRPr kumimoji="1" sz="2000">
                <a:solidFill>
                  <a:schemeClr val="tx1"/>
                </a:solidFill>
                <a:latin typeface="+mn-lt"/>
                <a:ea typeface="MS PGothic" pitchFamily="34" charset="-128"/>
              </a:defRPr>
            </a:lvl4pPr>
            <a:lvl5pPr marL="2038350" indent="-225425" algn="l" defTabSz="1219200" rtl="0" eaLnBrk="0" fontAlgn="base" hangingPunct="0">
              <a:spcBef>
                <a:spcPct val="20000"/>
              </a:spcBef>
              <a:spcAft>
                <a:spcPct val="0"/>
              </a:spcAft>
              <a:buChar char="•"/>
              <a:defRPr kumimoji="1" sz="2000">
                <a:solidFill>
                  <a:schemeClr val="tx1"/>
                </a:solidFill>
                <a:latin typeface="+mn-lt"/>
                <a:ea typeface="MS PGothic" pitchFamily="34" charset="-128"/>
              </a:defRPr>
            </a:lvl5pPr>
            <a:lvl6pPr marL="2495550" indent="-225425" algn="l" defTabSz="1219200" rtl="0" fontAlgn="base">
              <a:spcBef>
                <a:spcPct val="20000"/>
              </a:spcBef>
              <a:spcAft>
                <a:spcPct val="0"/>
              </a:spcAft>
              <a:buChar char="•"/>
              <a:defRPr kumimoji="1" sz="2000">
                <a:solidFill>
                  <a:schemeClr val="tx1"/>
                </a:solidFill>
                <a:latin typeface="+mn-lt"/>
                <a:ea typeface="+mn-ea"/>
              </a:defRPr>
            </a:lvl6pPr>
            <a:lvl7pPr marL="2952750" indent="-225425" algn="l" defTabSz="1219200" rtl="0" fontAlgn="base">
              <a:spcBef>
                <a:spcPct val="20000"/>
              </a:spcBef>
              <a:spcAft>
                <a:spcPct val="0"/>
              </a:spcAft>
              <a:buChar char="•"/>
              <a:defRPr kumimoji="1" sz="2000">
                <a:solidFill>
                  <a:schemeClr val="tx1"/>
                </a:solidFill>
                <a:latin typeface="+mn-lt"/>
                <a:ea typeface="+mn-ea"/>
              </a:defRPr>
            </a:lvl7pPr>
            <a:lvl8pPr marL="3409950" indent="-225425" algn="l" defTabSz="1219200" rtl="0" fontAlgn="base">
              <a:spcBef>
                <a:spcPct val="20000"/>
              </a:spcBef>
              <a:spcAft>
                <a:spcPct val="0"/>
              </a:spcAft>
              <a:buChar char="•"/>
              <a:defRPr kumimoji="1" sz="2000">
                <a:solidFill>
                  <a:schemeClr val="tx1"/>
                </a:solidFill>
                <a:latin typeface="+mn-lt"/>
                <a:ea typeface="+mn-ea"/>
              </a:defRPr>
            </a:lvl8pPr>
            <a:lvl9pPr marL="3867150" indent="-225425" algn="l" defTabSz="1219200" rtl="0" fontAlgn="base">
              <a:spcBef>
                <a:spcPct val="20000"/>
              </a:spcBef>
              <a:spcAft>
                <a:spcPct val="0"/>
              </a:spcAft>
              <a:buChar char="•"/>
              <a:defRPr kumimoji="1" sz="2000">
                <a:solidFill>
                  <a:schemeClr val="tx1"/>
                </a:solidFill>
                <a:latin typeface="+mn-lt"/>
                <a:ea typeface="+mn-ea"/>
              </a:defRPr>
            </a:lvl9pPr>
          </a:lstStyle>
          <a:p>
            <a:pPr marL="0" indent="0">
              <a:buNone/>
              <a:defRPr/>
            </a:pPr>
            <a:r>
              <a:rPr lang="en-US" sz="1517" kern="0" dirty="0">
                <a:solidFill>
                  <a:srgbClr val="FFFFFF">
                    <a:lumMod val="50000"/>
                  </a:srgbClr>
                </a:solidFill>
                <a:latin typeface="Times New Roman"/>
              </a:rPr>
              <a:t>Register a new AC</a:t>
            </a:r>
          </a:p>
        </p:txBody>
      </p:sp>
      <p:sp>
        <p:nvSpPr>
          <p:cNvPr id="5" name="圆角矩形 4">
            <a:extLst>
              <a:ext uri="{FF2B5EF4-FFF2-40B4-BE49-F238E27FC236}">
                <a16:creationId xmlns:a16="http://schemas.microsoft.com/office/drawing/2014/main" id="{1921E164-FB01-422C-B89F-D97A6B13DDA8}"/>
              </a:ext>
            </a:extLst>
          </p:cNvPr>
          <p:cNvSpPr>
            <a:spLocks noChangeArrowheads="1"/>
          </p:cNvSpPr>
          <p:nvPr/>
        </p:nvSpPr>
        <p:spPr bwMode="auto">
          <a:xfrm>
            <a:off x="3430414" y="5897517"/>
            <a:ext cx="418935" cy="417115"/>
          </a:xfrm>
          <a:prstGeom prst="roundRect">
            <a:avLst>
              <a:gd name="adj" fmla="val 27433"/>
            </a:avLst>
          </a:prstGeom>
          <a:noFill/>
          <a:ln w="3175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endParaRPr lang="zh-CN" altLang="en-US" sz="867">
              <a:solidFill>
                <a:srgbClr val="000000"/>
              </a:solidFill>
            </a:endParaRPr>
          </a:p>
        </p:txBody>
      </p:sp>
      <p:sp>
        <p:nvSpPr>
          <p:cNvPr id="18" name="圆角矩形 17">
            <a:extLst>
              <a:ext uri="{FF2B5EF4-FFF2-40B4-BE49-F238E27FC236}">
                <a16:creationId xmlns:a16="http://schemas.microsoft.com/office/drawing/2014/main" id="{E55B996A-B146-459C-9EF0-909D6002200E}"/>
              </a:ext>
            </a:extLst>
          </p:cNvPr>
          <p:cNvSpPr>
            <a:spLocks noChangeArrowheads="1"/>
          </p:cNvSpPr>
          <p:nvPr/>
        </p:nvSpPr>
        <p:spPr bwMode="auto">
          <a:xfrm>
            <a:off x="7606063" y="3791049"/>
            <a:ext cx="420048" cy="261408"/>
          </a:xfrm>
          <a:prstGeom prst="roundRect">
            <a:avLst>
              <a:gd name="adj" fmla="val 16667"/>
            </a:avLst>
          </a:prstGeom>
          <a:noFill/>
          <a:ln w="31750" algn="ctr">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endParaRPr lang="zh-CN" altLang="en-US" sz="867">
              <a:solidFill>
                <a:srgbClr val="000000"/>
              </a:solidFill>
            </a:endParaRPr>
          </a:p>
        </p:txBody>
      </p:sp>
      <p:sp>
        <p:nvSpPr>
          <p:cNvPr id="117770" name="文本框 4">
            <a:extLst>
              <a:ext uri="{FF2B5EF4-FFF2-40B4-BE49-F238E27FC236}">
                <a16:creationId xmlns:a16="http://schemas.microsoft.com/office/drawing/2014/main" id="{653BE07E-D423-4434-9016-9D1A1701E681}"/>
              </a:ext>
            </a:extLst>
          </p:cNvPr>
          <p:cNvSpPr txBox="1">
            <a:spLocks noChangeArrowheads="1"/>
          </p:cNvSpPr>
          <p:nvPr/>
        </p:nvSpPr>
        <p:spPr bwMode="auto">
          <a:xfrm>
            <a:off x="1762788" y="5756652"/>
            <a:ext cx="1317360" cy="392543"/>
          </a:xfrm>
          <a:prstGeom prst="rect">
            <a:avLst/>
          </a:prstGeom>
          <a:solidFill>
            <a:schemeClr val="bg1"/>
          </a:solidFill>
          <a:ln>
            <a:noFill/>
          </a:ln>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r>
              <a:rPr kumimoji="0" lang="en-US" altLang="zh-CN" sz="1951" b="1" dirty="0">
                <a:solidFill>
                  <a:srgbClr val="FF0000"/>
                </a:solidFill>
              </a:rPr>
              <a:t>Two sides</a:t>
            </a:r>
          </a:p>
        </p:txBody>
      </p:sp>
      <p:sp>
        <p:nvSpPr>
          <p:cNvPr id="15" name="TextBox 17"/>
          <p:cNvSpPr txBox="1">
            <a:spLocks noChangeArrowheads="1"/>
          </p:cNvSpPr>
          <p:nvPr/>
        </p:nvSpPr>
        <p:spPr bwMode="auto">
          <a:xfrm>
            <a:off x="1356915" y="7112417"/>
            <a:ext cx="6954839" cy="992964"/>
          </a:xfrm>
          <a:prstGeom prst="rect">
            <a:avLst/>
          </a:prstGeom>
          <a:solidFill>
            <a:schemeClr val="bg1"/>
          </a:solidFill>
          <a:ln>
            <a:noFill/>
          </a:ln>
        </p:spPr>
        <p:txBody>
          <a:bodyPr wrap="square">
            <a:spAutoFit/>
          </a:bodyPr>
          <a:lstStyle>
            <a:lvl1pPr>
              <a:defRPr kumimoji="1" sz="600">
                <a:solidFill>
                  <a:schemeClr val="tx1"/>
                </a:solidFill>
                <a:latin typeface="Times New Roman" pitchFamily="18" charset="0"/>
                <a:ea typeface="MS PGothic" pitchFamily="34" charset="-128"/>
              </a:defRPr>
            </a:lvl1pPr>
            <a:lvl2pPr marL="742950" indent="-285750">
              <a:defRPr kumimoji="1" sz="600">
                <a:solidFill>
                  <a:schemeClr val="tx1"/>
                </a:solidFill>
                <a:latin typeface="Times New Roman" pitchFamily="18" charset="0"/>
                <a:ea typeface="MS PGothic" pitchFamily="34" charset="-128"/>
              </a:defRPr>
            </a:lvl2pPr>
            <a:lvl3pPr marL="1143000" indent="-228600">
              <a:defRPr kumimoji="1" sz="600">
                <a:solidFill>
                  <a:schemeClr val="tx1"/>
                </a:solidFill>
                <a:latin typeface="Times New Roman" pitchFamily="18" charset="0"/>
                <a:ea typeface="MS PGothic" pitchFamily="34" charset="-128"/>
              </a:defRPr>
            </a:lvl3pPr>
            <a:lvl4pPr marL="1600200" indent="-228600">
              <a:defRPr kumimoji="1" sz="600">
                <a:solidFill>
                  <a:schemeClr val="tx1"/>
                </a:solidFill>
                <a:latin typeface="Times New Roman" pitchFamily="18" charset="0"/>
                <a:ea typeface="MS PGothic" pitchFamily="34" charset="-128"/>
              </a:defRPr>
            </a:lvl4pPr>
            <a:lvl5pPr marL="2057400" indent="-228600">
              <a:defRPr kumimoji="1" sz="6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9pPr>
          </a:lstStyle>
          <a:p>
            <a:pPr eaLnBrk="0" fontAlgn="base" hangingPunct="0">
              <a:spcBef>
                <a:spcPct val="0"/>
              </a:spcBef>
              <a:spcAft>
                <a:spcPct val="0"/>
              </a:spcAft>
            </a:pPr>
            <a:r>
              <a:rPr lang="en-US" altLang="zh-CN" sz="1951" b="1" dirty="0">
                <a:solidFill>
                  <a:srgbClr val="000000"/>
                </a:solidFill>
              </a:rPr>
              <a:t>Remarks:</a:t>
            </a:r>
          </a:p>
          <a:p>
            <a:pPr eaLnBrk="0" fontAlgn="base" hangingPunct="0">
              <a:spcBef>
                <a:spcPct val="0"/>
              </a:spcBef>
              <a:spcAft>
                <a:spcPct val="0"/>
              </a:spcAft>
            </a:pPr>
            <a:r>
              <a:rPr lang="en-US" altLang="zh-CN" sz="1951" dirty="0">
                <a:solidFill>
                  <a:srgbClr val="000000"/>
                </a:solidFill>
              </a:rPr>
              <a:t>Indoor unit SN may not needed if Ecoer condensing units match with other brands IDU.</a:t>
            </a:r>
            <a:endParaRPr lang="zh-CN" altLang="en-US" sz="1951" dirty="0">
              <a:solidFill>
                <a:srgbClr val="000000"/>
              </a:solidFill>
            </a:endParaRPr>
          </a:p>
        </p:txBody>
      </p:sp>
      <p:sp>
        <p:nvSpPr>
          <p:cNvPr id="12" name="矩形: 圆角 11"/>
          <p:cNvSpPr/>
          <p:nvPr/>
        </p:nvSpPr>
        <p:spPr>
          <a:xfrm>
            <a:off x="8936058" y="5238103"/>
            <a:ext cx="2734468" cy="830365"/>
          </a:xfrm>
          <a:prstGeom prst="round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anchor="ctr"/>
          <a:lstStyle/>
          <a:p>
            <a:pPr algn="ctr" eaLnBrk="0" fontAlgn="base" hangingPunct="0">
              <a:spcBef>
                <a:spcPct val="0"/>
              </a:spcBef>
              <a:spcAft>
                <a:spcPct val="0"/>
              </a:spcAft>
              <a:defRPr/>
            </a:pPr>
            <a:endParaRPr lang="zh-CN" altLang="en-US" sz="867">
              <a:solidFill>
                <a:srgbClr val="000000"/>
              </a:solidFill>
              <a:latin typeface="Times New Roman"/>
              <a:ea typeface="ＭＳ Ｐゴシック"/>
            </a:endParaRPr>
          </a:p>
        </p:txBody>
      </p:sp>
      <p:pic>
        <p:nvPicPr>
          <p:cNvPr id="17" name="图片 13"/>
          <p:cNvPicPr>
            <a:picLocks noChangeAspect="1"/>
          </p:cNvPicPr>
          <p:nvPr/>
        </p:nvPicPr>
        <p:blipFill>
          <a:blip r:embed="rId6" cstate="screen">
            <a:clrChange>
              <a:clrFrom>
                <a:srgbClr val="F6F6F6"/>
              </a:clrFrom>
              <a:clrTo>
                <a:srgbClr val="F6F6F6">
                  <a:alpha val="0"/>
                </a:srgbClr>
              </a:clrTo>
            </a:clrChange>
            <a:extLst>
              <a:ext uri="{28A0092B-C50C-407E-A947-70E740481C1C}">
                <a14:useLocalDpi xmlns:a14="http://schemas.microsoft.com/office/drawing/2010/main"/>
              </a:ext>
            </a:extLst>
          </a:blip>
          <a:srcRect/>
          <a:stretch>
            <a:fillRect/>
          </a:stretch>
        </p:blipFill>
        <p:spPr bwMode="auto">
          <a:xfrm>
            <a:off x="11242300" y="5545086"/>
            <a:ext cx="452305" cy="634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4"/>
          <p:cNvSpPr txBox="1">
            <a:spLocks noChangeArrowheads="1"/>
          </p:cNvSpPr>
          <p:nvPr/>
        </p:nvSpPr>
        <p:spPr bwMode="auto">
          <a:xfrm>
            <a:off x="1360403" y="2210199"/>
            <a:ext cx="6951352" cy="692754"/>
          </a:xfrm>
          <a:prstGeom prst="rect">
            <a:avLst/>
          </a:prstGeom>
          <a:solidFill>
            <a:schemeClr val="tx1">
              <a:lumMod val="75000"/>
              <a:lumOff val="25000"/>
            </a:schemeClr>
          </a:solidFill>
          <a:ln>
            <a:noFill/>
          </a:ln>
        </p:spPr>
        <p:txBody>
          <a:bodyPr wrap="square">
            <a:spAutoFit/>
          </a:bodyPr>
          <a:lstStyle>
            <a:lvl1pPr>
              <a:defRPr kumimoji="1" sz="600">
                <a:solidFill>
                  <a:schemeClr val="tx1"/>
                </a:solidFill>
                <a:latin typeface="Times New Roman" pitchFamily="18" charset="0"/>
                <a:ea typeface="MS PGothic" pitchFamily="34" charset="-128"/>
              </a:defRPr>
            </a:lvl1pPr>
            <a:lvl2pPr marL="742950" indent="-285750">
              <a:defRPr kumimoji="1" sz="600">
                <a:solidFill>
                  <a:schemeClr val="tx1"/>
                </a:solidFill>
                <a:latin typeface="Times New Roman" pitchFamily="18" charset="0"/>
                <a:ea typeface="MS PGothic" pitchFamily="34" charset="-128"/>
              </a:defRPr>
            </a:lvl2pPr>
            <a:lvl3pPr marL="1143000" indent="-228600">
              <a:defRPr kumimoji="1" sz="600">
                <a:solidFill>
                  <a:schemeClr val="tx1"/>
                </a:solidFill>
                <a:latin typeface="Times New Roman" pitchFamily="18" charset="0"/>
                <a:ea typeface="MS PGothic" pitchFamily="34" charset="-128"/>
              </a:defRPr>
            </a:lvl3pPr>
            <a:lvl4pPr marL="1600200" indent="-228600">
              <a:defRPr kumimoji="1" sz="600">
                <a:solidFill>
                  <a:schemeClr val="tx1"/>
                </a:solidFill>
                <a:latin typeface="Times New Roman" pitchFamily="18" charset="0"/>
                <a:ea typeface="MS PGothic" pitchFamily="34" charset="-128"/>
              </a:defRPr>
            </a:lvl4pPr>
            <a:lvl5pPr marL="2057400" indent="-228600">
              <a:defRPr kumimoji="1" sz="6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9pPr>
          </a:lstStyle>
          <a:p>
            <a:pPr eaLnBrk="0" fontAlgn="base" hangingPunct="0">
              <a:spcBef>
                <a:spcPct val="0"/>
              </a:spcBef>
              <a:spcAft>
                <a:spcPct val="0"/>
              </a:spcAft>
            </a:pPr>
            <a:endParaRPr lang="en-US" altLang="zh-CN" sz="1951" dirty="0">
              <a:solidFill>
                <a:srgbClr val="FFFF00"/>
              </a:solidFill>
            </a:endParaRPr>
          </a:p>
          <a:p>
            <a:pPr eaLnBrk="0" fontAlgn="base" hangingPunct="0">
              <a:spcBef>
                <a:spcPct val="0"/>
              </a:spcBef>
              <a:spcAft>
                <a:spcPct val="0"/>
              </a:spcAft>
            </a:pPr>
            <a:r>
              <a:rPr lang="en-US" altLang="zh-CN" sz="1951" dirty="0">
                <a:solidFill>
                  <a:srgbClr val="FFFF00"/>
                </a:solidFill>
              </a:rPr>
              <a:t>Touch            button to scan IDU SN.</a:t>
            </a:r>
          </a:p>
        </p:txBody>
      </p:sp>
      <p:pic>
        <p:nvPicPr>
          <p:cNvPr id="22" name="图片 29"/>
          <p:cNvPicPr>
            <a:picLocks noChangeAspect="1"/>
          </p:cNvPicPr>
          <p:nvPr/>
        </p:nvPicPr>
        <p:blipFill>
          <a:blip r:embed="rId7" cstate="screen">
            <a:extLst>
              <a:ext uri="{28A0092B-C50C-407E-A947-70E740481C1C}">
                <a14:useLocalDpi xmlns:a14="http://schemas.microsoft.com/office/drawing/2010/main"/>
              </a:ext>
            </a:extLst>
          </a:blip>
          <a:srcRect l="79716" t="22470" r="4068" b="69640"/>
          <a:stretch>
            <a:fillRect/>
          </a:stretch>
        </p:blipFill>
        <p:spPr bwMode="auto">
          <a:xfrm>
            <a:off x="2152886" y="2258963"/>
            <a:ext cx="546893" cy="531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 name="组合 2">
            <a:extLst>
              <a:ext uri="{FF2B5EF4-FFF2-40B4-BE49-F238E27FC236}">
                <a16:creationId xmlns:a16="http://schemas.microsoft.com/office/drawing/2014/main" id="{1AF6C86E-C071-4FE5-B8FE-1DBFB2CFF861}"/>
              </a:ext>
            </a:extLst>
          </p:cNvPr>
          <p:cNvGrpSpPr>
            <a:grpSpLocks/>
          </p:cNvGrpSpPr>
          <p:nvPr/>
        </p:nvGrpSpPr>
        <p:grpSpPr bwMode="auto">
          <a:xfrm>
            <a:off x="4141871" y="3276117"/>
            <a:ext cx="1373935" cy="928223"/>
            <a:chOff x="2567716" y="1215861"/>
            <a:chExt cx="1276943" cy="633371"/>
          </a:xfrm>
        </p:grpSpPr>
        <p:sp>
          <p:nvSpPr>
            <p:cNvPr id="25" name="椭圆 1">
              <a:extLst>
                <a:ext uri="{FF2B5EF4-FFF2-40B4-BE49-F238E27FC236}">
                  <a16:creationId xmlns:a16="http://schemas.microsoft.com/office/drawing/2014/main" id="{56D1D692-5951-4EF2-B8B2-21A6B6EB2D9D}"/>
                </a:ext>
              </a:extLst>
            </p:cNvPr>
            <p:cNvSpPr>
              <a:spLocks noChangeArrowheads="1"/>
            </p:cNvSpPr>
            <p:nvPr/>
          </p:nvSpPr>
          <p:spPr bwMode="auto">
            <a:xfrm>
              <a:off x="2577941" y="1219200"/>
              <a:ext cx="1266718" cy="630032"/>
            </a:xfrm>
            <a:prstGeom prst="roundRect">
              <a:avLst/>
            </a:prstGeom>
            <a:solidFill>
              <a:schemeClr val="tx1">
                <a:lumMod val="75000"/>
                <a:lumOff val="25000"/>
              </a:schemeClr>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spcBef>
                  <a:spcPct val="0"/>
                </a:spcBef>
                <a:spcAft>
                  <a:spcPct val="0"/>
                </a:spcAft>
                <a:buNone/>
              </a:pPr>
              <a:endParaRPr lang="zh-CN" altLang="en-US" sz="1139">
                <a:solidFill>
                  <a:srgbClr val="000000"/>
                </a:solidFill>
              </a:endParaRPr>
            </a:p>
          </p:txBody>
        </p:sp>
        <p:sp>
          <p:nvSpPr>
            <p:cNvPr id="26" name="TextBox 92">
              <a:extLst>
                <a:ext uri="{FF2B5EF4-FFF2-40B4-BE49-F238E27FC236}">
                  <a16:creationId xmlns:a16="http://schemas.microsoft.com/office/drawing/2014/main" id="{03F6A99A-632E-409E-A58B-47252AA27C14}"/>
                </a:ext>
              </a:extLst>
            </p:cNvPr>
            <p:cNvSpPr txBox="1">
              <a:spLocks noChangeArrowheads="1"/>
            </p:cNvSpPr>
            <p:nvPr/>
          </p:nvSpPr>
          <p:spPr bwMode="auto">
            <a:xfrm>
              <a:off x="2567716" y="1215861"/>
              <a:ext cx="1253860" cy="426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lgn="ctr" fontAlgn="base">
                <a:spcBef>
                  <a:spcPct val="0"/>
                </a:spcBef>
                <a:spcAft>
                  <a:spcPct val="0"/>
                </a:spcAft>
                <a:buNone/>
              </a:pPr>
              <a:r>
                <a:rPr lang="en-US" altLang="zh-CN" sz="1733" b="1" dirty="0">
                  <a:solidFill>
                    <a:srgbClr val="FFFFFF"/>
                  </a:solidFill>
                  <a:latin typeface="Arial" panose="020B0604020202020204" pitchFamily="34" charset="0"/>
                  <a:cs typeface="Arial" panose="020B0604020202020204" pitchFamily="34" charset="0"/>
                </a:rPr>
                <a:t>G Series</a:t>
              </a:r>
            </a:p>
            <a:p>
              <a:pPr algn="ctr" fontAlgn="base">
                <a:spcBef>
                  <a:spcPct val="0"/>
                </a:spcBef>
                <a:spcAft>
                  <a:spcPct val="0"/>
                </a:spcAft>
                <a:buNone/>
              </a:pPr>
              <a:r>
                <a:rPr lang="en-US" altLang="zh-CN" sz="1733" b="1" dirty="0">
                  <a:solidFill>
                    <a:srgbClr val="FFFFFF"/>
                  </a:solidFill>
                  <a:latin typeface="Arial" panose="020B0604020202020204" pitchFamily="34" charset="0"/>
                  <a:cs typeface="Arial" panose="020B0604020202020204" pitchFamily="34" charset="0"/>
                </a:rPr>
                <a:t>Cased Coil</a:t>
              </a:r>
            </a:p>
          </p:txBody>
        </p:sp>
      </p:grpSp>
      <p:sp>
        <p:nvSpPr>
          <p:cNvPr id="19" name="TextBox 85">
            <a:extLst>
              <a:ext uri="{FF2B5EF4-FFF2-40B4-BE49-F238E27FC236}">
                <a16:creationId xmlns:a16="http://schemas.microsoft.com/office/drawing/2014/main" id="{0D21EA22-032B-485E-A3CC-07EDE6FE9F57}"/>
              </a:ext>
            </a:extLst>
          </p:cNvPr>
          <p:cNvSpPr txBox="1">
            <a:spLocks noChangeArrowheads="1"/>
          </p:cNvSpPr>
          <p:nvPr/>
        </p:nvSpPr>
        <p:spPr bwMode="auto">
          <a:xfrm>
            <a:off x="3080149" y="678286"/>
            <a:ext cx="6220806" cy="519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lnSpc>
                <a:spcPct val="80000"/>
              </a:lnSpc>
              <a:spcBef>
                <a:spcPct val="0"/>
              </a:spcBef>
              <a:spcAft>
                <a:spcPct val="0"/>
              </a:spcAft>
              <a:buNone/>
            </a:pPr>
            <a:r>
              <a:rPr lang="en-US" altLang="zh-CN" sz="3467" b="1" dirty="0">
                <a:solidFill>
                  <a:srgbClr val="000000">
                    <a:lumMod val="75000"/>
                    <a:lumOff val="25000"/>
                  </a:srgbClr>
                </a:solidFill>
                <a:latin typeface="Arial" panose="020B0604020202020204" pitchFamily="34" charset="0"/>
                <a:cs typeface="Arial" panose="020B0604020202020204" pitchFamily="34" charset="0"/>
              </a:rPr>
              <a:t>ESS Pro App INSTALLATION</a:t>
            </a:r>
          </a:p>
        </p:txBody>
      </p:sp>
    </p:spTree>
    <p:extLst>
      <p:ext uri="{BB962C8B-B14F-4D97-AF65-F5344CB8AC3E}">
        <p14:creationId xmlns:p14="http://schemas.microsoft.com/office/powerpoint/2010/main" val="26395095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20">
            <a:extLst>
              <a:ext uri="{FF2B5EF4-FFF2-40B4-BE49-F238E27FC236}">
                <a16:creationId xmlns:a16="http://schemas.microsoft.com/office/drawing/2014/main" id="{03302AA0-95B7-4F2A-82CC-15722855BA0A}"/>
              </a:ext>
            </a:extLst>
          </p:cNvPr>
          <p:cNvSpPr txBox="1">
            <a:spLocks/>
          </p:cNvSpPr>
          <p:nvPr/>
        </p:nvSpPr>
        <p:spPr>
          <a:xfrm>
            <a:off x="1241693" y="1731836"/>
            <a:ext cx="4425025" cy="314721"/>
          </a:xfrm>
          <a:prstGeom prst="rect">
            <a:avLst/>
          </a:prstGeom>
        </p:spPr>
        <p:txBody>
          <a:bodyPr/>
          <a:lstStyle>
            <a:lvl1pPr marL="339725" indent="-339725" algn="l" defTabSz="1219200" rtl="0" eaLnBrk="0" fontAlgn="base" hangingPunct="0">
              <a:spcBef>
                <a:spcPct val="20000"/>
              </a:spcBef>
              <a:spcAft>
                <a:spcPct val="0"/>
              </a:spcAft>
              <a:buChar char="•"/>
              <a:defRPr kumimoji="1" sz="3200">
                <a:solidFill>
                  <a:schemeClr val="tx1"/>
                </a:solidFill>
                <a:latin typeface="+mn-lt"/>
                <a:ea typeface="MS PGothic" pitchFamily="34" charset="-128"/>
                <a:cs typeface="+mn-cs"/>
              </a:defRPr>
            </a:lvl1pPr>
            <a:lvl2pPr marL="736600" indent="-284163" algn="l" defTabSz="1219200" rtl="0" eaLnBrk="0" fontAlgn="base" hangingPunct="0">
              <a:spcBef>
                <a:spcPct val="20000"/>
              </a:spcBef>
              <a:spcAft>
                <a:spcPct val="0"/>
              </a:spcAft>
              <a:buChar char="–"/>
              <a:defRPr kumimoji="1" sz="2700">
                <a:solidFill>
                  <a:schemeClr val="tx1"/>
                </a:solidFill>
                <a:latin typeface="+mn-lt"/>
                <a:ea typeface="MS PGothic" pitchFamily="34" charset="-128"/>
              </a:defRPr>
            </a:lvl2pPr>
            <a:lvl3pPr marL="1131888" indent="-225425" algn="l" defTabSz="1219200" rtl="0" eaLnBrk="0" fontAlgn="base" hangingPunct="0">
              <a:spcBef>
                <a:spcPct val="20000"/>
              </a:spcBef>
              <a:spcAft>
                <a:spcPct val="0"/>
              </a:spcAft>
              <a:buChar char="•"/>
              <a:defRPr kumimoji="1" sz="2400">
                <a:solidFill>
                  <a:schemeClr val="tx1"/>
                </a:solidFill>
                <a:latin typeface="+mn-lt"/>
                <a:ea typeface="MS PGothic" pitchFamily="34" charset="-128"/>
              </a:defRPr>
            </a:lvl3pPr>
            <a:lvl4pPr marL="1585913" indent="-225425" algn="l" defTabSz="1219200" rtl="0" eaLnBrk="0" fontAlgn="base" hangingPunct="0">
              <a:spcBef>
                <a:spcPct val="20000"/>
              </a:spcBef>
              <a:spcAft>
                <a:spcPct val="0"/>
              </a:spcAft>
              <a:buChar char="–"/>
              <a:defRPr kumimoji="1" sz="2000">
                <a:solidFill>
                  <a:schemeClr val="tx1"/>
                </a:solidFill>
                <a:latin typeface="+mn-lt"/>
                <a:ea typeface="MS PGothic" pitchFamily="34" charset="-128"/>
              </a:defRPr>
            </a:lvl4pPr>
            <a:lvl5pPr marL="2038350" indent="-225425" algn="l" defTabSz="1219200" rtl="0" eaLnBrk="0" fontAlgn="base" hangingPunct="0">
              <a:spcBef>
                <a:spcPct val="20000"/>
              </a:spcBef>
              <a:spcAft>
                <a:spcPct val="0"/>
              </a:spcAft>
              <a:buChar char="•"/>
              <a:defRPr kumimoji="1" sz="2000">
                <a:solidFill>
                  <a:schemeClr val="tx1"/>
                </a:solidFill>
                <a:latin typeface="+mn-lt"/>
                <a:ea typeface="MS PGothic" pitchFamily="34" charset="-128"/>
              </a:defRPr>
            </a:lvl5pPr>
            <a:lvl6pPr marL="2495550" indent="-225425" algn="l" defTabSz="1219200" rtl="0" fontAlgn="base">
              <a:spcBef>
                <a:spcPct val="20000"/>
              </a:spcBef>
              <a:spcAft>
                <a:spcPct val="0"/>
              </a:spcAft>
              <a:buChar char="•"/>
              <a:defRPr kumimoji="1" sz="2000">
                <a:solidFill>
                  <a:schemeClr val="tx1"/>
                </a:solidFill>
                <a:latin typeface="+mn-lt"/>
                <a:ea typeface="+mn-ea"/>
              </a:defRPr>
            </a:lvl6pPr>
            <a:lvl7pPr marL="2952750" indent="-225425" algn="l" defTabSz="1219200" rtl="0" fontAlgn="base">
              <a:spcBef>
                <a:spcPct val="20000"/>
              </a:spcBef>
              <a:spcAft>
                <a:spcPct val="0"/>
              </a:spcAft>
              <a:buChar char="•"/>
              <a:defRPr kumimoji="1" sz="2000">
                <a:solidFill>
                  <a:schemeClr val="tx1"/>
                </a:solidFill>
                <a:latin typeface="+mn-lt"/>
                <a:ea typeface="+mn-ea"/>
              </a:defRPr>
            </a:lvl7pPr>
            <a:lvl8pPr marL="3409950" indent="-225425" algn="l" defTabSz="1219200" rtl="0" fontAlgn="base">
              <a:spcBef>
                <a:spcPct val="20000"/>
              </a:spcBef>
              <a:spcAft>
                <a:spcPct val="0"/>
              </a:spcAft>
              <a:buChar char="•"/>
              <a:defRPr kumimoji="1" sz="2000">
                <a:solidFill>
                  <a:schemeClr val="tx1"/>
                </a:solidFill>
                <a:latin typeface="+mn-lt"/>
                <a:ea typeface="+mn-ea"/>
              </a:defRPr>
            </a:lvl8pPr>
            <a:lvl9pPr marL="3867150" indent="-225425" algn="l" defTabSz="1219200" rtl="0" fontAlgn="base">
              <a:spcBef>
                <a:spcPct val="20000"/>
              </a:spcBef>
              <a:spcAft>
                <a:spcPct val="0"/>
              </a:spcAft>
              <a:buChar char="•"/>
              <a:defRPr kumimoji="1" sz="2000">
                <a:solidFill>
                  <a:schemeClr val="tx1"/>
                </a:solidFill>
                <a:latin typeface="+mn-lt"/>
                <a:ea typeface="+mn-ea"/>
              </a:defRPr>
            </a:lvl9pPr>
          </a:lstStyle>
          <a:p>
            <a:pPr marL="0" indent="0">
              <a:buNone/>
              <a:defRPr/>
            </a:pPr>
            <a:r>
              <a:rPr lang="en-US" sz="1517" kern="0" dirty="0">
                <a:solidFill>
                  <a:srgbClr val="FFFFFF">
                    <a:lumMod val="50000"/>
                  </a:srgbClr>
                </a:solidFill>
                <a:latin typeface="Times New Roman"/>
              </a:rPr>
              <a:t>Technical Manuals</a:t>
            </a:r>
          </a:p>
        </p:txBody>
      </p:sp>
      <p:sp>
        <p:nvSpPr>
          <p:cNvPr id="16" name="文本框 4"/>
          <p:cNvSpPr txBox="1">
            <a:spLocks noChangeArrowheads="1"/>
          </p:cNvSpPr>
          <p:nvPr/>
        </p:nvSpPr>
        <p:spPr bwMode="auto">
          <a:xfrm>
            <a:off x="1241693" y="2723165"/>
            <a:ext cx="3479384" cy="2193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600">
                <a:solidFill>
                  <a:schemeClr val="tx1"/>
                </a:solidFill>
                <a:latin typeface="Times New Roman" pitchFamily="18" charset="0"/>
                <a:ea typeface="MS PGothic" pitchFamily="34" charset="-128"/>
              </a:defRPr>
            </a:lvl1pPr>
            <a:lvl2pPr marL="742950" indent="-285750">
              <a:defRPr kumimoji="1" sz="600">
                <a:solidFill>
                  <a:schemeClr val="tx1"/>
                </a:solidFill>
                <a:latin typeface="Times New Roman" pitchFamily="18" charset="0"/>
                <a:ea typeface="MS PGothic" pitchFamily="34" charset="-128"/>
              </a:defRPr>
            </a:lvl2pPr>
            <a:lvl3pPr marL="1143000" indent="-228600">
              <a:defRPr kumimoji="1" sz="600">
                <a:solidFill>
                  <a:schemeClr val="tx1"/>
                </a:solidFill>
                <a:latin typeface="Times New Roman" pitchFamily="18" charset="0"/>
                <a:ea typeface="MS PGothic" pitchFamily="34" charset="-128"/>
              </a:defRPr>
            </a:lvl3pPr>
            <a:lvl4pPr marL="1600200" indent="-228600">
              <a:defRPr kumimoji="1" sz="600">
                <a:solidFill>
                  <a:schemeClr val="tx1"/>
                </a:solidFill>
                <a:latin typeface="Times New Roman" pitchFamily="18" charset="0"/>
                <a:ea typeface="MS PGothic" pitchFamily="34" charset="-128"/>
              </a:defRPr>
            </a:lvl4pPr>
            <a:lvl5pPr marL="2057400" indent="-228600">
              <a:defRPr kumimoji="1" sz="6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9pPr>
          </a:lstStyle>
          <a:p>
            <a:pPr eaLnBrk="0" fontAlgn="base" hangingPunct="0">
              <a:spcBef>
                <a:spcPct val="0"/>
              </a:spcBef>
              <a:spcAft>
                <a:spcPct val="0"/>
              </a:spcAft>
            </a:pPr>
            <a:r>
              <a:rPr lang="en-US" altLang="zh-CN" sz="1951" dirty="0">
                <a:solidFill>
                  <a:srgbClr val="000000"/>
                </a:solidFill>
              </a:rPr>
              <a:t>Technical documents can be browsed on ESS Pro App.</a:t>
            </a:r>
          </a:p>
          <a:p>
            <a:pPr eaLnBrk="0" fontAlgn="base" hangingPunct="0">
              <a:spcBef>
                <a:spcPct val="0"/>
              </a:spcBef>
              <a:spcAft>
                <a:spcPct val="0"/>
              </a:spcAft>
            </a:pPr>
            <a:endParaRPr lang="en-US" altLang="zh-CN" sz="1951" dirty="0">
              <a:solidFill>
                <a:srgbClr val="000000"/>
              </a:solidFill>
            </a:endParaRPr>
          </a:p>
          <a:p>
            <a:pPr eaLnBrk="0" fontAlgn="base" hangingPunct="0">
              <a:spcBef>
                <a:spcPct val="0"/>
              </a:spcBef>
              <a:spcAft>
                <a:spcPct val="0"/>
              </a:spcAft>
            </a:pPr>
            <a:r>
              <a:rPr lang="en-US" altLang="zh-CN" sz="1951" b="1" dirty="0" err="1">
                <a:solidFill>
                  <a:srgbClr val="C00000"/>
                </a:solidFill>
              </a:rPr>
              <a:t>Ecoer</a:t>
            </a:r>
            <a:r>
              <a:rPr lang="en-US" altLang="zh-CN" sz="1951" b="1" dirty="0">
                <a:solidFill>
                  <a:srgbClr val="C00000"/>
                </a:solidFill>
              </a:rPr>
              <a:t> certified Distributors / Dealers </a:t>
            </a:r>
            <a:r>
              <a:rPr lang="en-US" altLang="zh-CN" sz="1951" dirty="0">
                <a:solidFill>
                  <a:srgbClr val="000000"/>
                </a:solidFill>
              </a:rPr>
              <a:t>are able to download original files at www.ecoer.com after your login.</a:t>
            </a:r>
          </a:p>
        </p:txBody>
      </p:sp>
      <p:pic>
        <p:nvPicPr>
          <p:cNvPr id="10" name="图片 1">
            <a:extLst>
              <a:ext uri="{FF2B5EF4-FFF2-40B4-BE49-F238E27FC236}">
                <a16:creationId xmlns:a16="http://schemas.microsoft.com/office/drawing/2014/main" id="{E189D05D-EAE8-4D29-99AA-65494D23478B}"/>
              </a:ext>
            </a:extLst>
          </p:cNvPr>
          <p:cNvPicPr>
            <a:picLocks noChangeAspect="1"/>
          </p:cNvPicPr>
          <p:nvPr/>
        </p:nvPicPr>
        <p:blipFill>
          <a:blip r:embed="rId3" cstate="screen">
            <a:extLst>
              <a:ext uri="{28A0092B-C50C-407E-A947-70E740481C1C}">
                <a14:useLocalDpi xmlns:a14="http://schemas.microsoft.com/office/drawing/2010/main"/>
              </a:ext>
            </a:extLst>
          </a:blip>
          <a:srcRect t="3609" b="2"/>
          <a:stretch>
            <a:fillRect/>
          </a:stretch>
        </p:blipFill>
        <p:spPr bwMode="auto">
          <a:xfrm>
            <a:off x="8851083" y="2263250"/>
            <a:ext cx="2925365" cy="5635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图片 9">
            <a:extLst>
              <a:ext uri="{FF2B5EF4-FFF2-40B4-BE49-F238E27FC236}">
                <a16:creationId xmlns:a16="http://schemas.microsoft.com/office/drawing/2014/main" id="{73BF38E4-FEED-4472-9BE2-DD33D4346A9F}"/>
              </a:ext>
            </a:extLst>
          </p:cNvPr>
          <p:cNvPicPr>
            <a:picLocks noChangeAspect="1"/>
          </p:cNvPicPr>
          <p:nvPr/>
        </p:nvPicPr>
        <p:blipFill>
          <a:blip r:embed="rId4" cstate="screen">
            <a:clrChange>
              <a:clrFrom>
                <a:srgbClr val="F6F6F6"/>
              </a:clrFrom>
              <a:clrTo>
                <a:srgbClr val="F6F6F6">
                  <a:alpha val="0"/>
                </a:srgbClr>
              </a:clrTo>
            </a:clrChange>
            <a:extLst>
              <a:ext uri="{28A0092B-C50C-407E-A947-70E740481C1C}">
                <a14:useLocalDpi xmlns:a14="http://schemas.microsoft.com/office/drawing/2010/main"/>
              </a:ext>
            </a:extLst>
          </a:blip>
          <a:srcRect/>
          <a:stretch>
            <a:fillRect/>
          </a:stretch>
        </p:blipFill>
        <p:spPr bwMode="auto">
          <a:xfrm>
            <a:off x="10562276" y="5353713"/>
            <a:ext cx="450585" cy="636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图片 3">
            <a:extLst>
              <a:ext uri="{FF2B5EF4-FFF2-40B4-BE49-F238E27FC236}">
                <a16:creationId xmlns:a16="http://schemas.microsoft.com/office/drawing/2014/main" id="{5B0B3DF4-1490-4B0D-B38A-BA7106FBF00A}"/>
              </a:ext>
            </a:extLst>
          </p:cNvPr>
          <p:cNvPicPr>
            <a:picLocks noChangeAspect="1"/>
          </p:cNvPicPr>
          <p:nvPr/>
        </p:nvPicPr>
        <p:blipFill>
          <a:blip r:embed="rId5" cstate="screen">
            <a:extLst>
              <a:ext uri="{28A0092B-C50C-407E-A947-70E740481C1C}">
                <a14:useLocalDpi xmlns:a14="http://schemas.microsoft.com/office/drawing/2010/main"/>
              </a:ext>
            </a:extLst>
          </a:blip>
          <a:srcRect t="3583"/>
          <a:stretch>
            <a:fillRect/>
          </a:stretch>
        </p:blipFill>
        <p:spPr bwMode="auto">
          <a:xfrm>
            <a:off x="5496258" y="2258087"/>
            <a:ext cx="2925365" cy="56409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图片 9">
            <a:extLst>
              <a:ext uri="{FF2B5EF4-FFF2-40B4-BE49-F238E27FC236}">
                <a16:creationId xmlns:a16="http://schemas.microsoft.com/office/drawing/2014/main" id="{BCE5F0DB-EE5C-4D71-B49C-61817D1CB11F}"/>
              </a:ext>
            </a:extLst>
          </p:cNvPr>
          <p:cNvPicPr>
            <a:picLocks noChangeAspect="1"/>
          </p:cNvPicPr>
          <p:nvPr/>
        </p:nvPicPr>
        <p:blipFill>
          <a:blip r:embed="rId4" cstate="screen">
            <a:clrChange>
              <a:clrFrom>
                <a:srgbClr val="F6F6F6"/>
              </a:clrFrom>
              <a:clrTo>
                <a:srgbClr val="F6F6F6">
                  <a:alpha val="0"/>
                </a:srgbClr>
              </a:clrTo>
            </a:clrChange>
            <a:extLst>
              <a:ext uri="{28A0092B-C50C-407E-A947-70E740481C1C}">
                <a14:useLocalDpi xmlns:a14="http://schemas.microsoft.com/office/drawing/2010/main"/>
              </a:ext>
            </a:extLst>
          </a:blip>
          <a:srcRect/>
          <a:stretch>
            <a:fillRect/>
          </a:stretch>
        </p:blipFill>
        <p:spPr bwMode="auto">
          <a:xfrm>
            <a:off x="7933204" y="5078547"/>
            <a:ext cx="450585" cy="636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85">
            <a:extLst>
              <a:ext uri="{FF2B5EF4-FFF2-40B4-BE49-F238E27FC236}">
                <a16:creationId xmlns:a16="http://schemas.microsoft.com/office/drawing/2014/main" id="{BC0900E5-0BB2-4EBF-B6D7-042814A67315}"/>
              </a:ext>
            </a:extLst>
          </p:cNvPr>
          <p:cNvSpPr txBox="1">
            <a:spLocks noChangeArrowheads="1"/>
          </p:cNvSpPr>
          <p:nvPr/>
        </p:nvSpPr>
        <p:spPr bwMode="auto">
          <a:xfrm>
            <a:off x="3330911" y="677030"/>
            <a:ext cx="6220806" cy="519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fontAlgn="base">
              <a:lnSpc>
                <a:spcPct val="80000"/>
              </a:lnSpc>
              <a:spcBef>
                <a:spcPct val="0"/>
              </a:spcBef>
              <a:spcAft>
                <a:spcPct val="0"/>
              </a:spcAft>
              <a:buNone/>
            </a:pPr>
            <a:r>
              <a:rPr lang="en-US" altLang="zh-CN" sz="3467" b="1" dirty="0">
                <a:solidFill>
                  <a:srgbClr val="000000">
                    <a:lumMod val="75000"/>
                    <a:lumOff val="25000"/>
                  </a:srgbClr>
                </a:solidFill>
                <a:latin typeface="Arial" panose="020B0604020202020204" pitchFamily="34" charset="0"/>
                <a:cs typeface="Arial" panose="020B0604020202020204" pitchFamily="34" charset="0"/>
              </a:rPr>
              <a:t>ESS Pro App INSTALLATION</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 name="矩形 234">
            <a:extLst>
              <a:ext uri="{FF2B5EF4-FFF2-40B4-BE49-F238E27FC236}">
                <a16:creationId xmlns:a16="http://schemas.microsoft.com/office/drawing/2014/main" id="{CCCE485B-28C5-43ED-B034-239BC0A322BA}"/>
              </a:ext>
            </a:extLst>
          </p:cNvPr>
          <p:cNvSpPr/>
          <p:nvPr/>
        </p:nvSpPr>
        <p:spPr bwMode="auto">
          <a:xfrm>
            <a:off x="0" y="1520279"/>
            <a:ext cx="13208000" cy="7344000"/>
          </a:xfrm>
          <a:prstGeom prst="rect">
            <a:avLst/>
          </a:prstGeom>
          <a:solidFill>
            <a:schemeClr val="bg1"/>
          </a:solidFill>
          <a:ln w="12700" cap="flat" cmpd="sng" algn="ctr">
            <a:noFill/>
            <a:prstDash val="solid"/>
            <a:round/>
            <a:headEnd type="none" w="sm" len="sm"/>
            <a:tailEnd type="none" w="sm" len="sm"/>
          </a:ln>
          <a:effectLst/>
        </p:spPr>
        <p:txBody>
          <a:bodyPr vert="horz" wrap="square" lIns="121921" tIns="60960" rIns="121921" bIns="60960" numCol="1" rtlCol="0" anchor="t" anchorCtr="0" compatLnSpc="1">
            <a:prstTxWarp prst="textNoShape">
              <a:avLst/>
            </a:prstTxWarp>
          </a:bodyPr>
          <a:lstStyle/>
          <a:p>
            <a:pPr defTabSz="1218966"/>
            <a:endParaRPr lang="zh-CN" altLang="en-US" sz="2400" dirty="0">
              <a:latin typeface="Cambria" panose="02040503050406030204" pitchFamily="18" charset="0"/>
              <a:ea typeface="ＭＳ Ｐゴシック" pitchFamily="50" charset="-128"/>
            </a:endParaRPr>
          </a:p>
        </p:txBody>
      </p:sp>
      <p:sp>
        <p:nvSpPr>
          <p:cNvPr id="134146" name="TextBox 3">
            <a:extLst>
              <a:ext uri="{FF2B5EF4-FFF2-40B4-BE49-F238E27FC236}">
                <a16:creationId xmlns:a16="http://schemas.microsoft.com/office/drawing/2014/main" id="{8C4B8808-B6D2-43D9-9906-2C6E68453866}"/>
              </a:ext>
            </a:extLst>
          </p:cNvPr>
          <p:cNvSpPr txBox="1">
            <a:spLocks noChangeArrowheads="1"/>
          </p:cNvSpPr>
          <p:nvPr/>
        </p:nvSpPr>
        <p:spPr bwMode="auto">
          <a:xfrm>
            <a:off x="3790131" y="4155073"/>
            <a:ext cx="5710218"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Function and Control</a:t>
            </a:r>
          </a:p>
        </p:txBody>
      </p:sp>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37035" y="1261757"/>
            <a:ext cx="5446184"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1867" dirty="0">
                <a:solidFill>
                  <a:srgbClr val="7F7F7F"/>
                </a:solidFill>
              </a:rPr>
              <a:t>ODU Functional Parts Layout </a:t>
            </a:r>
            <a:endParaRPr lang="ja-JP" altLang="en-US" sz="1867" dirty="0">
              <a:solidFill>
                <a:srgbClr val="7F7F7F"/>
              </a:solidFill>
            </a:endParaRPr>
          </a:p>
        </p:txBody>
      </p:sp>
      <p:grpSp>
        <p:nvGrpSpPr>
          <p:cNvPr id="119" name="组合 14">
            <a:extLst>
              <a:ext uri="{FF2B5EF4-FFF2-40B4-BE49-F238E27FC236}">
                <a16:creationId xmlns:a16="http://schemas.microsoft.com/office/drawing/2014/main" id="{921D14B7-208F-4EA9-8F1A-E972DE59E0A6}"/>
              </a:ext>
            </a:extLst>
          </p:cNvPr>
          <p:cNvGrpSpPr>
            <a:grpSpLocks noChangeAspect="1"/>
          </p:cNvGrpSpPr>
          <p:nvPr/>
        </p:nvGrpSpPr>
        <p:grpSpPr bwMode="auto">
          <a:xfrm>
            <a:off x="1100849" y="1812463"/>
            <a:ext cx="11519999" cy="6831488"/>
            <a:chOff x="123056" y="1609104"/>
            <a:chExt cx="6680969" cy="3961434"/>
          </a:xfrm>
        </p:grpSpPr>
        <p:pic>
          <p:nvPicPr>
            <p:cNvPr id="120" name="图片 1">
              <a:extLst>
                <a:ext uri="{FF2B5EF4-FFF2-40B4-BE49-F238E27FC236}">
                  <a16:creationId xmlns:a16="http://schemas.microsoft.com/office/drawing/2014/main" id="{B15CAB25-02D5-4D7D-9F53-FC63EE38D07B}"/>
                </a:ext>
              </a:extLst>
            </p:cNvPr>
            <p:cNvPicPr>
              <a:picLocks noChangeAspect="1"/>
            </p:cNvPicPr>
            <p:nvPr/>
          </p:nvPicPr>
          <p:blipFill>
            <a:blip r:embed="rId3">
              <a:extLst>
                <a:ext uri="{28A0092B-C50C-407E-A947-70E740481C1C}">
                  <a14:useLocalDpi xmlns:a14="http://schemas.microsoft.com/office/drawing/2010/main" val="0"/>
                </a:ext>
              </a:extLst>
            </a:blip>
            <a:srcRect l="17043" t="16098" r="15363" b="24396"/>
            <a:stretch>
              <a:fillRect/>
            </a:stretch>
          </p:blipFill>
          <p:spPr bwMode="auto">
            <a:xfrm>
              <a:off x="352468" y="2022902"/>
              <a:ext cx="6306162" cy="3122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1" name="直接箭头连接符 14">
              <a:extLst>
                <a:ext uri="{FF2B5EF4-FFF2-40B4-BE49-F238E27FC236}">
                  <a16:creationId xmlns:a16="http://schemas.microsoft.com/office/drawing/2014/main" id="{C491B536-8DC9-4897-BA8A-9DC587408314}"/>
                </a:ext>
              </a:extLst>
            </p:cNvPr>
            <p:cNvCxnSpPr>
              <a:cxnSpLocks noChangeAspect="1" noChangeShapeType="1"/>
            </p:cNvCxnSpPr>
            <p:nvPr/>
          </p:nvCxnSpPr>
          <p:spPr bwMode="auto">
            <a:xfrm>
              <a:off x="2953424" y="1899667"/>
              <a:ext cx="1152162" cy="608755"/>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cxnSp>
          <p:nvCxnSpPr>
            <p:cNvPr id="125" name="直接箭头连接符 22">
              <a:extLst>
                <a:ext uri="{FF2B5EF4-FFF2-40B4-BE49-F238E27FC236}">
                  <a16:creationId xmlns:a16="http://schemas.microsoft.com/office/drawing/2014/main" id="{A369B96F-03C9-4795-930B-12A64348EFD1}"/>
                </a:ext>
              </a:extLst>
            </p:cNvPr>
            <p:cNvCxnSpPr>
              <a:cxnSpLocks noChangeAspect="1"/>
            </p:cNvCxnSpPr>
            <p:nvPr/>
          </p:nvCxnSpPr>
          <p:spPr bwMode="auto">
            <a:xfrm flipV="1">
              <a:off x="840203" y="4576150"/>
              <a:ext cx="173604" cy="539863"/>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sp>
          <p:nvSpPr>
            <p:cNvPr id="150" name="TextBox 51">
              <a:extLst>
                <a:ext uri="{FF2B5EF4-FFF2-40B4-BE49-F238E27FC236}">
                  <a16:creationId xmlns:a16="http://schemas.microsoft.com/office/drawing/2014/main" id="{3F3416BD-D5EC-458A-B914-D6FC31678D0A}"/>
                </a:ext>
              </a:extLst>
            </p:cNvPr>
            <p:cNvSpPr txBox="1">
              <a:spLocks noChangeArrowheads="1"/>
            </p:cNvSpPr>
            <p:nvPr/>
          </p:nvSpPr>
          <p:spPr bwMode="auto">
            <a:xfrm>
              <a:off x="2294513" y="1687286"/>
              <a:ext cx="1354512" cy="238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pPr algn="ctr"/>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DC Motor (FAN)</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sp>
          <p:nvSpPr>
            <p:cNvPr id="151" name="TextBox 57">
              <a:extLst>
                <a:ext uri="{FF2B5EF4-FFF2-40B4-BE49-F238E27FC236}">
                  <a16:creationId xmlns:a16="http://schemas.microsoft.com/office/drawing/2014/main" id="{503088DF-D345-402F-B17E-A0552697BF40}"/>
                </a:ext>
              </a:extLst>
            </p:cNvPr>
            <p:cNvSpPr txBox="1">
              <a:spLocks noChangeArrowheads="1"/>
            </p:cNvSpPr>
            <p:nvPr/>
          </p:nvSpPr>
          <p:spPr bwMode="auto">
            <a:xfrm>
              <a:off x="214238" y="5120175"/>
              <a:ext cx="1414562" cy="231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pPr algn="ctr"/>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Main Control Board (PCB)</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sp>
          <p:nvSpPr>
            <p:cNvPr id="167" name="TextBox 58">
              <a:extLst>
                <a:ext uri="{FF2B5EF4-FFF2-40B4-BE49-F238E27FC236}">
                  <a16:creationId xmlns:a16="http://schemas.microsoft.com/office/drawing/2014/main" id="{E2B57441-ACEA-4CFC-A737-ECB022E836FF}"/>
                </a:ext>
              </a:extLst>
            </p:cNvPr>
            <p:cNvSpPr txBox="1">
              <a:spLocks noChangeArrowheads="1"/>
            </p:cNvSpPr>
            <p:nvPr/>
          </p:nvSpPr>
          <p:spPr bwMode="auto">
            <a:xfrm>
              <a:off x="5534174" y="4704536"/>
              <a:ext cx="1153287" cy="21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pPr algn="ctr"/>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Accumulator (ACC)</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cxnSp>
          <p:nvCxnSpPr>
            <p:cNvPr id="169" name="直接箭头连接符 34">
              <a:extLst>
                <a:ext uri="{FF2B5EF4-FFF2-40B4-BE49-F238E27FC236}">
                  <a16:creationId xmlns:a16="http://schemas.microsoft.com/office/drawing/2014/main" id="{94624358-C9E3-4338-BCA8-6DFC66F69F96}"/>
                </a:ext>
              </a:extLst>
            </p:cNvPr>
            <p:cNvCxnSpPr>
              <a:cxnSpLocks noChangeShapeType="1"/>
            </p:cNvCxnSpPr>
            <p:nvPr/>
          </p:nvCxnSpPr>
          <p:spPr bwMode="auto">
            <a:xfrm>
              <a:off x="927005" y="2359880"/>
              <a:ext cx="1153619" cy="407834"/>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sp>
          <p:nvSpPr>
            <p:cNvPr id="170" name="TextBox 57">
              <a:extLst>
                <a:ext uri="{FF2B5EF4-FFF2-40B4-BE49-F238E27FC236}">
                  <a16:creationId xmlns:a16="http://schemas.microsoft.com/office/drawing/2014/main" id="{EECD6EDC-5178-4787-988A-45D82DD58D02}"/>
                </a:ext>
              </a:extLst>
            </p:cNvPr>
            <p:cNvSpPr txBox="1">
              <a:spLocks noChangeArrowheads="1"/>
            </p:cNvSpPr>
            <p:nvPr/>
          </p:nvSpPr>
          <p:spPr bwMode="auto">
            <a:xfrm>
              <a:off x="123056" y="2238601"/>
              <a:ext cx="929693" cy="231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pPr algn="ctr"/>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Noise Filter</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cxnSp>
          <p:nvCxnSpPr>
            <p:cNvPr id="173" name="直接箭头连接符 38">
              <a:extLst>
                <a:ext uri="{FF2B5EF4-FFF2-40B4-BE49-F238E27FC236}">
                  <a16:creationId xmlns:a16="http://schemas.microsoft.com/office/drawing/2014/main" id="{D00721F1-6908-4FF9-B8E1-4BA7DC85B572}"/>
                </a:ext>
              </a:extLst>
            </p:cNvPr>
            <p:cNvCxnSpPr>
              <a:cxnSpLocks noChangeAspect="1"/>
            </p:cNvCxnSpPr>
            <p:nvPr/>
          </p:nvCxnSpPr>
          <p:spPr bwMode="auto">
            <a:xfrm>
              <a:off x="952963" y="2111185"/>
              <a:ext cx="1620160" cy="572768"/>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sp>
          <p:nvSpPr>
            <p:cNvPr id="175" name="TextBox 57">
              <a:extLst>
                <a:ext uri="{FF2B5EF4-FFF2-40B4-BE49-F238E27FC236}">
                  <a16:creationId xmlns:a16="http://schemas.microsoft.com/office/drawing/2014/main" id="{F332FE12-E9FC-4FD1-A06A-E8F0103E9734}"/>
                </a:ext>
              </a:extLst>
            </p:cNvPr>
            <p:cNvSpPr txBox="1">
              <a:spLocks noChangeArrowheads="1"/>
            </p:cNvSpPr>
            <p:nvPr/>
          </p:nvSpPr>
          <p:spPr bwMode="auto">
            <a:xfrm>
              <a:off x="124909" y="1926138"/>
              <a:ext cx="905114" cy="231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pPr algn="ctr"/>
              <a:r>
                <a:rPr lang="en-US" altLang="zh-CN" sz="1400" dirty="0">
                  <a:solidFill>
                    <a:srgbClr val="000000"/>
                  </a:solidFill>
                  <a:latin typeface="Arial" panose="020B0604020202020204" pitchFamily="34" charset="0"/>
                  <a:ea typeface="宋体" panose="02010600030101010101" pitchFamily="2" charset="-122"/>
                  <a:cs typeface="Arial" panose="020B0604020202020204" pitchFamily="34" charset="0"/>
                </a:rPr>
                <a:t>Inductance</a:t>
              </a:r>
              <a:endParaRPr lang="zh-CN" altLang="zh-CN" sz="1400" dirty="0">
                <a:latin typeface="Arial" panose="020B0604020202020204" pitchFamily="34" charset="0"/>
                <a:ea typeface="宋体" panose="02010600030101010101" pitchFamily="2" charset="-122"/>
                <a:cs typeface="Arial" panose="020B0604020202020204" pitchFamily="34" charset="0"/>
              </a:endParaRPr>
            </a:p>
          </p:txBody>
        </p:sp>
        <p:cxnSp>
          <p:nvCxnSpPr>
            <p:cNvPr id="176" name="直接箭头连接符 40">
              <a:extLst>
                <a:ext uri="{FF2B5EF4-FFF2-40B4-BE49-F238E27FC236}">
                  <a16:creationId xmlns:a16="http://schemas.microsoft.com/office/drawing/2014/main" id="{17A04600-3395-4F81-8451-874228E59736}"/>
                </a:ext>
              </a:extLst>
            </p:cNvPr>
            <p:cNvCxnSpPr>
              <a:cxnSpLocks noChangeShapeType="1"/>
            </p:cNvCxnSpPr>
            <p:nvPr/>
          </p:nvCxnSpPr>
          <p:spPr bwMode="auto">
            <a:xfrm>
              <a:off x="2383562" y="2022902"/>
              <a:ext cx="1265463" cy="668618"/>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sp>
          <p:nvSpPr>
            <p:cNvPr id="179" name="TextBox 51">
              <a:extLst>
                <a:ext uri="{FF2B5EF4-FFF2-40B4-BE49-F238E27FC236}">
                  <a16:creationId xmlns:a16="http://schemas.microsoft.com/office/drawing/2014/main" id="{AB3E1ED9-27E9-4A55-9963-9EA9CFA00EF4}"/>
                </a:ext>
              </a:extLst>
            </p:cNvPr>
            <p:cNvSpPr txBox="1">
              <a:spLocks noChangeArrowheads="1"/>
            </p:cNvSpPr>
            <p:nvPr/>
          </p:nvSpPr>
          <p:spPr bwMode="auto">
            <a:xfrm>
              <a:off x="1682691" y="1857147"/>
              <a:ext cx="757098" cy="219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pPr algn="ctr"/>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Fan Blades</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sp>
          <p:nvSpPr>
            <p:cNvPr id="181" name="TextBox 51">
              <a:extLst>
                <a:ext uri="{FF2B5EF4-FFF2-40B4-BE49-F238E27FC236}">
                  <a16:creationId xmlns:a16="http://schemas.microsoft.com/office/drawing/2014/main" id="{3519EE94-CDB5-427D-A22E-A196CDC886A4}"/>
                </a:ext>
              </a:extLst>
            </p:cNvPr>
            <p:cNvSpPr txBox="1">
              <a:spLocks noChangeArrowheads="1"/>
            </p:cNvSpPr>
            <p:nvPr/>
          </p:nvSpPr>
          <p:spPr bwMode="auto">
            <a:xfrm>
              <a:off x="5950276" y="3540791"/>
              <a:ext cx="853749" cy="319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Heat Exchanger</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sp>
          <p:nvSpPr>
            <p:cNvPr id="192" name="TextBox 51">
              <a:extLst>
                <a:ext uri="{FF2B5EF4-FFF2-40B4-BE49-F238E27FC236}">
                  <a16:creationId xmlns:a16="http://schemas.microsoft.com/office/drawing/2014/main" id="{9AB869D7-6906-46BB-9503-6B671219222E}"/>
                </a:ext>
              </a:extLst>
            </p:cNvPr>
            <p:cNvSpPr txBox="1">
              <a:spLocks noChangeArrowheads="1"/>
            </p:cNvSpPr>
            <p:nvPr/>
          </p:nvSpPr>
          <p:spPr bwMode="auto">
            <a:xfrm>
              <a:off x="2507814" y="5317888"/>
              <a:ext cx="1431195" cy="219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pPr algn="ctr"/>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Liquid/Gas Service Valve</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cxnSp>
          <p:nvCxnSpPr>
            <p:cNvPr id="193" name="直接箭头连接符 50">
              <a:extLst>
                <a:ext uri="{FF2B5EF4-FFF2-40B4-BE49-F238E27FC236}">
                  <a16:creationId xmlns:a16="http://schemas.microsoft.com/office/drawing/2014/main" id="{226A8A8E-1451-4EF5-96A2-38E4425A5466}"/>
                </a:ext>
              </a:extLst>
            </p:cNvPr>
            <p:cNvCxnSpPr>
              <a:cxnSpLocks noChangeAspect="1"/>
            </p:cNvCxnSpPr>
            <p:nvPr/>
          </p:nvCxnSpPr>
          <p:spPr bwMode="auto">
            <a:xfrm flipV="1">
              <a:off x="3223412" y="4752140"/>
              <a:ext cx="173604" cy="539863"/>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cxnSp>
          <p:nvCxnSpPr>
            <p:cNvPr id="194" name="直接箭头连接符 51">
              <a:extLst>
                <a:ext uri="{FF2B5EF4-FFF2-40B4-BE49-F238E27FC236}">
                  <a16:creationId xmlns:a16="http://schemas.microsoft.com/office/drawing/2014/main" id="{97DA80A6-9708-4508-A157-D868438C3BCC}"/>
                </a:ext>
              </a:extLst>
            </p:cNvPr>
            <p:cNvCxnSpPr>
              <a:cxnSpLocks/>
            </p:cNvCxnSpPr>
            <p:nvPr/>
          </p:nvCxnSpPr>
          <p:spPr bwMode="auto">
            <a:xfrm flipV="1">
              <a:off x="3223412" y="4756163"/>
              <a:ext cx="412821" cy="531815"/>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sp>
          <p:nvSpPr>
            <p:cNvPr id="195" name="TextBox 58">
              <a:extLst>
                <a:ext uri="{FF2B5EF4-FFF2-40B4-BE49-F238E27FC236}">
                  <a16:creationId xmlns:a16="http://schemas.microsoft.com/office/drawing/2014/main" id="{0626F4E0-7EAA-432C-8B45-5127C2384463}"/>
                </a:ext>
              </a:extLst>
            </p:cNvPr>
            <p:cNvSpPr txBox="1">
              <a:spLocks noChangeArrowheads="1"/>
            </p:cNvSpPr>
            <p:nvPr/>
          </p:nvSpPr>
          <p:spPr bwMode="auto">
            <a:xfrm>
              <a:off x="5269113" y="4867279"/>
              <a:ext cx="1428506" cy="1984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Inverter Compressor (INV)</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cxnSp>
          <p:nvCxnSpPr>
            <p:cNvPr id="196" name="直接箭头连接符 59">
              <a:extLst>
                <a:ext uri="{FF2B5EF4-FFF2-40B4-BE49-F238E27FC236}">
                  <a16:creationId xmlns:a16="http://schemas.microsoft.com/office/drawing/2014/main" id="{BE04CF9A-73E8-48F9-9D34-F5EB430154C7}"/>
                </a:ext>
              </a:extLst>
            </p:cNvPr>
            <p:cNvCxnSpPr>
              <a:cxnSpLocks noChangeAspect="1"/>
            </p:cNvCxnSpPr>
            <p:nvPr/>
          </p:nvCxnSpPr>
          <p:spPr bwMode="auto">
            <a:xfrm flipH="1" flipV="1">
              <a:off x="4268757" y="3986045"/>
              <a:ext cx="901045" cy="1079727"/>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sp>
          <p:nvSpPr>
            <p:cNvPr id="197" name="TextBox 60">
              <a:extLst>
                <a:ext uri="{FF2B5EF4-FFF2-40B4-BE49-F238E27FC236}">
                  <a16:creationId xmlns:a16="http://schemas.microsoft.com/office/drawing/2014/main" id="{02EEF5B5-C403-4F44-B309-7860E52D86D0}"/>
                </a:ext>
              </a:extLst>
            </p:cNvPr>
            <p:cNvSpPr txBox="1">
              <a:spLocks noChangeArrowheads="1"/>
            </p:cNvSpPr>
            <p:nvPr/>
          </p:nvSpPr>
          <p:spPr bwMode="auto">
            <a:xfrm>
              <a:off x="5106830" y="5040297"/>
              <a:ext cx="1296149" cy="211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Reversing Valve (ST1)</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cxnSp>
          <p:nvCxnSpPr>
            <p:cNvPr id="198" name="直接箭头连接符 62">
              <a:extLst>
                <a:ext uri="{FF2B5EF4-FFF2-40B4-BE49-F238E27FC236}">
                  <a16:creationId xmlns:a16="http://schemas.microsoft.com/office/drawing/2014/main" id="{E66DFD2C-C97A-4F79-95C2-885E872A6970}"/>
                </a:ext>
              </a:extLst>
            </p:cNvPr>
            <p:cNvCxnSpPr>
              <a:cxnSpLocks noChangeAspect="1"/>
            </p:cNvCxnSpPr>
            <p:nvPr/>
          </p:nvCxnSpPr>
          <p:spPr bwMode="auto">
            <a:xfrm flipH="1" flipV="1">
              <a:off x="3732642" y="3976311"/>
              <a:ext cx="1008142" cy="1208063"/>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cxnSp>
          <p:nvCxnSpPr>
            <p:cNvPr id="199" name="直接箭头连接符 64">
              <a:extLst>
                <a:ext uri="{FF2B5EF4-FFF2-40B4-BE49-F238E27FC236}">
                  <a16:creationId xmlns:a16="http://schemas.microsoft.com/office/drawing/2014/main" id="{730575AB-82E1-4CEB-AE83-3777100D0CD6}"/>
                </a:ext>
              </a:extLst>
            </p:cNvPr>
            <p:cNvCxnSpPr>
              <a:cxnSpLocks noChangeAspect="1"/>
            </p:cNvCxnSpPr>
            <p:nvPr/>
          </p:nvCxnSpPr>
          <p:spPr bwMode="auto">
            <a:xfrm flipH="1" flipV="1">
              <a:off x="4510688" y="3849627"/>
              <a:ext cx="871010" cy="1043736"/>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cxnSp>
          <p:nvCxnSpPr>
            <p:cNvPr id="200" name="直接箭头连接符 65">
              <a:extLst>
                <a:ext uri="{FF2B5EF4-FFF2-40B4-BE49-F238E27FC236}">
                  <a16:creationId xmlns:a16="http://schemas.microsoft.com/office/drawing/2014/main" id="{60314242-828B-4E37-8F68-7A07E56CC67D}"/>
                </a:ext>
              </a:extLst>
            </p:cNvPr>
            <p:cNvCxnSpPr>
              <a:cxnSpLocks noChangeAspect="1"/>
            </p:cNvCxnSpPr>
            <p:nvPr/>
          </p:nvCxnSpPr>
          <p:spPr bwMode="auto">
            <a:xfrm flipH="1" flipV="1">
              <a:off x="5015012" y="3764075"/>
              <a:ext cx="810940" cy="971754"/>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sp>
          <p:nvSpPr>
            <p:cNvPr id="201" name="TextBox 66">
              <a:extLst>
                <a:ext uri="{FF2B5EF4-FFF2-40B4-BE49-F238E27FC236}">
                  <a16:creationId xmlns:a16="http://schemas.microsoft.com/office/drawing/2014/main" id="{13121CC5-FB82-45CD-B2A6-1D1B3C8F8A02}"/>
                </a:ext>
              </a:extLst>
            </p:cNvPr>
            <p:cNvSpPr txBox="1">
              <a:spLocks noChangeArrowheads="1"/>
            </p:cNvSpPr>
            <p:nvPr/>
          </p:nvSpPr>
          <p:spPr bwMode="auto">
            <a:xfrm>
              <a:off x="4119814" y="5197457"/>
              <a:ext cx="1261884" cy="373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Electronic Expansion Valve (EEV)</a:t>
              </a:r>
            </a:p>
          </p:txBody>
        </p:sp>
        <p:sp>
          <p:nvSpPr>
            <p:cNvPr id="203" name="TextBox 51">
              <a:extLst>
                <a:ext uri="{FF2B5EF4-FFF2-40B4-BE49-F238E27FC236}">
                  <a16:creationId xmlns:a16="http://schemas.microsoft.com/office/drawing/2014/main" id="{1F3BDD17-2DDF-4DF3-81AE-2562D29265CA}"/>
                </a:ext>
              </a:extLst>
            </p:cNvPr>
            <p:cNvSpPr txBox="1">
              <a:spLocks noChangeArrowheads="1"/>
            </p:cNvSpPr>
            <p:nvPr/>
          </p:nvSpPr>
          <p:spPr bwMode="auto">
            <a:xfrm>
              <a:off x="2420887" y="5050870"/>
              <a:ext cx="595405" cy="219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pPr algn="ctr"/>
              <a:r>
                <a:rPr lang="en-US" altLang="zh-CN" sz="1400">
                  <a:latin typeface="Arial" panose="020B0604020202020204" pitchFamily="34" charset="0"/>
                  <a:ea typeface="宋体" panose="02010600030101010101" pitchFamily="2" charset="-122"/>
                  <a:cs typeface="Arial" panose="020B0604020202020204" pitchFamily="34" charset="0"/>
                </a:rPr>
                <a:t>Strainers</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sp>
          <p:nvSpPr>
            <p:cNvPr id="204" name="TextBox 51">
              <a:extLst>
                <a:ext uri="{FF2B5EF4-FFF2-40B4-BE49-F238E27FC236}">
                  <a16:creationId xmlns:a16="http://schemas.microsoft.com/office/drawing/2014/main" id="{E009E5E0-728A-4413-9E0D-D4F0DBB31A48}"/>
                </a:ext>
              </a:extLst>
            </p:cNvPr>
            <p:cNvSpPr txBox="1">
              <a:spLocks noChangeArrowheads="1"/>
            </p:cNvSpPr>
            <p:nvPr/>
          </p:nvSpPr>
          <p:spPr bwMode="auto">
            <a:xfrm>
              <a:off x="3362720" y="5050870"/>
              <a:ext cx="734544" cy="219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pPr algn="ctr"/>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Gauge Port</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cxnSp>
          <p:nvCxnSpPr>
            <p:cNvPr id="207" name="直接箭头连接符 71">
              <a:extLst>
                <a:ext uri="{FF2B5EF4-FFF2-40B4-BE49-F238E27FC236}">
                  <a16:creationId xmlns:a16="http://schemas.microsoft.com/office/drawing/2014/main" id="{D240DF1B-FBDA-485D-8953-242144667EF9}"/>
                </a:ext>
              </a:extLst>
            </p:cNvPr>
            <p:cNvCxnSpPr>
              <a:cxnSpLocks/>
            </p:cNvCxnSpPr>
            <p:nvPr/>
          </p:nvCxnSpPr>
          <p:spPr bwMode="auto">
            <a:xfrm flipV="1">
              <a:off x="3617629" y="4618278"/>
              <a:ext cx="291354" cy="453535"/>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cxnSp>
          <p:nvCxnSpPr>
            <p:cNvPr id="209" name="直接箭头连接符 73">
              <a:extLst>
                <a:ext uri="{FF2B5EF4-FFF2-40B4-BE49-F238E27FC236}">
                  <a16:creationId xmlns:a16="http://schemas.microsoft.com/office/drawing/2014/main" id="{7623C595-11E1-4AFD-9BE2-6C5605766A2F}"/>
                </a:ext>
              </a:extLst>
            </p:cNvPr>
            <p:cNvCxnSpPr>
              <a:cxnSpLocks noChangeShapeType="1"/>
            </p:cNvCxnSpPr>
            <p:nvPr/>
          </p:nvCxnSpPr>
          <p:spPr bwMode="auto">
            <a:xfrm flipH="1">
              <a:off x="4119814" y="1984947"/>
              <a:ext cx="531842" cy="1574558"/>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cxnSp>
          <p:nvCxnSpPr>
            <p:cNvPr id="213" name="直接箭头连接符 77">
              <a:extLst>
                <a:ext uri="{FF2B5EF4-FFF2-40B4-BE49-F238E27FC236}">
                  <a16:creationId xmlns:a16="http://schemas.microsoft.com/office/drawing/2014/main" id="{BAE8E04C-9152-4E77-993F-78FBFBEB09CB}"/>
                </a:ext>
              </a:extLst>
            </p:cNvPr>
            <p:cNvCxnSpPr>
              <a:cxnSpLocks noChangeAspect="1"/>
              <a:stCxn id="203" idx="0"/>
            </p:cNvCxnSpPr>
            <p:nvPr/>
          </p:nvCxnSpPr>
          <p:spPr bwMode="auto">
            <a:xfrm flipV="1">
              <a:off x="2718590" y="4271036"/>
              <a:ext cx="838455" cy="779834"/>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sp>
          <p:nvSpPr>
            <p:cNvPr id="214" name="TextBox 51">
              <a:extLst>
                <a:ext uri="{FF2B5EF4-FFF2-40B4-BE49-F238E27FC236}">
                  <a16:creationId xmlns:a16="http://schemas.microsoft.com/office/drawing/2014/main" id="{435AC2A1-A91B-4626-A50C-D9E955172D0E}"/>
                </a:ext>
              </a:extLst>
            </p:cNvPr>
            <p:cNvSpPr txBox="1">
              <a:spLocks noChangeArrowheads="1"/>
            </p:cNvSpPr>
            <p:nvPr/>
          </p:nvSpPr>
          <p:spPr bwMode="auto">
            <a:xfrm>
              <a:off x="3837059" y="1630063"/>
              <a:ext cx="1055558" cy="312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r>
                <a:rPr lang="en-US" altLang="zh-CN" sz="1400" dirty="0">
                  <a:solidFill>
                    <a:srgbClr val="000000"/>
                  </a:solidFill>
                  <a:latin typeface="Arial" panose="020B0604020202020204" pitchFamily="34" charset="0"/>
                  <a:ea typeface="宋体" panose="02010600030101010101" pitchFamily="2" charset="-122"/>
                  <a:cs typeface="Arial" panose="020B0604020202020204" pitchFamily="34" charset="0"/>
                </a:rPr>
                <a:t>High Pressure Sensor (HP) Black</a:t>
              </a:r>
              <a:endParaRPr lang="zh-CN" altLang="zh-CN" sz="1400" dirty="0">
                <a:latin typeface="Arial" panose="020B0604020202020204" pitchFamily="34" charset="0"/>
                <a:ea typeface="宋体" panose="02010600030101010101" pitchFamily="2" charset="-122"/>
                <a:cs typeface="Arial" panose="020B0604020202020204" pitchFamily="34" charset="0"/>
              </a:endParaRPr>
            </a:p>
          </p:txBody>
        </p:sp>
        <p:cxnSp>
          <p:nvCxnSpPr>
            <p:cNvPr id="215" name="直接箭头连接符 84">
              <a:extLst>
                <a:ext uri="{FF2B5EF4-FFF2-40B4-BE49-F238E27FC236}">
                  <a16:creationId xmlns:a16="http://schemas.microsoft.com/office/drawing/2014/main" id="{2F818A5F-4625-44A6-9DA8-71361EBA965A}"/>
                </a:ext>
              </a:extLst>
            </p:cNvPr>
            <p:cNvCxnSpPr>
              <a:cxnSpLocks noChangeShapeType="1"/>
            </p:cNvCxnSpPr>
            <p:nvPr/>
          </p:nvCxnSpPr>
          <p:spPr bwMode="auto">
            <a:xfrm flipH="1">
              <a:off x="4364839" y="1966953"/>
              <a:ext cx="804962" cy="1346671"/>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sp>
          <p:nvSpPr>
            <p:cNvPr id="216" name="TextBox 51">
              <a:extLst>
                <a:ext uri="{FF2B5EF4-FFF2-40B4-BE49-F238E27FC236}">
                  <a16:creationId xmlns:a16="http://schemas.microsoft.com/office/drawing/2014/main" id="{D27572EA-4BA6-4E57-9466-AC4E87CDCC35}"/>
                </a:ext>
              </a:extLst>
            </p:cNvPr>
            <p:cNvSpPr txBox="1">
              <a:spLocks noChangeArrowheads="1"/>
            </p:cNvSpPr>
            <p:nvPr/>
          </p:nvSpPr>
          <p:spPr bwMode="auto">
            <a:xfrm>
              <a:off x="5080651" y="1609104"/>
              <a:ext cx="1133583" cy="312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r>
                <a:rPr lang="en-US" altLang="zh-CN" sz="1400" dirty="0">
                  <a:solidFill>
                    <a:srgbClr val="000000"/>
                  </a:solidFill>
                  <a:latin typeface="Arial" panose="020B0604020202020204" pitchFamily="34" charset="0"/>
                  <a:ea typeface="宋体" panose="02010600030101010101" pitchFamily="2" charset="-122"/>
                  <a:cs typeface="Arial" panose="020B0604020202020204" pitchFamily="34" charset="0"/>
                </a:rPr>
                <a:t>Low Pressure Sensor (LP) Green</a:t>
              </a:r>
              <a:endParaRPr lang="zh-CN" altLang="zh-CN" sz="1400" dirty="0">
                <a:latin typeface="Arial" panose="020B0604020202020204" pitchFamily="34" charset="0"/>
                <a:ea typeface="宋体" panose="02010600030101010101" pitchFamily="2" charset="-122"/>
                <a:cs typeface="Arial" panose="020B0604020202020204" pitchFamily="34" charset="0"/>
              </a:endParaRPr>
            </a:p>
          </p:txBody>
        </p:sp>
        <p:cxnSp>
          <p:nvCxnSpPr>
            <p:cNvPr id="217" name="直接箭头连接符 92">
              <a:extLst>
                <a:ext uri="{FF2B5EF4-FFF2-40B4-BE49-F238E27FC236}">
                  <a16:creationId xmlns:a16="http://schemas.microsoft.com/office/drawing/2014/main" id="{81FFF4B6-864A-43A9-8E42-FF7CCE460B4B}"/>
                </a:ext>
              </a:extLst>
            </p:cNvPr>
            <p:cNvCxnSpPr>
              <a:cxnSpLocks noChangeAspect="1"/>
            </p:cNvCxnSpPr>
            <p:nvPr/>
          </p:nvCxnSpPr>
          <p:spPr bwMode="auto">
            <a:xfrm flipH="1" flipV="1">
              <a:off x="5534174" y="2911668"/>
              <a:ext cx="540626" cy="647837"/>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cxnSp>
          <p:nvCxnSpPr>
            <p:cNvPr id="218" name="直接箭头连接符 22">
              <a:extLst>
                <a:ext uri="{FF2B5EF4-FFF2-40B4-BE49-F238E27FC236}">
                  <a16:creationId xmlns:a16="http://schemas.microsoft.com/office/drawing/2014/main" id="{86C18446-FF8B-4CB0-B94D-11133170D388}"/>
                </a:ext>
              </a:extLst>
            </p:cNvPr>
            <p:cNvCxnSpPr>
              <a:cxnSpLocks noChangeAspect="1"/>
            </p:cNvCxnSpPr>
            <p:nvPr/>
          </p:nvCxnSpPr>
          <p:spPr bwMode="auto">
            <a:xfrm flipV="1">
              <a:off x="1974439" y="4743648"/>
              <a:ext cx="173601" cy="539776"/>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sp>
          <p:nvSpPr>
            <p:cNvPr id="233" name="TextBox 57">
              <a:extLst>
                <a:ext uri="{FF2B5EF4-FFF2-40B4-BE49-F238E27FC236}">
                  <a16:creationId xmlns:a16="http://schemas.microsoft.com/office/drawing/2014/main" id="{84C30689-D3B2-4039-81F7-93E08D6C5970}"/>
                </a:ext>
              </a:extLst>
            </p:cNvPr>
            <p:cNvSpPr txBox="1">
              <a:spLocks noChangeArrowheads="1"/>
            </p:cNvSpPr>
            <p:nvPr/>
          </p:nvSpPr>
          <p:spPr bwMode="auto">
            <a:xfrm>
              <a:off x="1343539" y="5317888"/>
              <a:ext cx="1148724" cy="231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600">
                  <a:solidFill>
                    <a:schemeClr val="tx1"/>
                  </a:solidFill>
                  <a:latin typeface="Times New Roman" panose="02020603050405020304" pitchFamily="18" charset="0"/>
                  <a:ea typeface="MS PGothic" panose="020B0600070205080204" pitchFamily="34" charset="-128"/>
                </a:defRPr>
              </a:lvl1pPr>
              <a:lvl2pPr marL="742950" indent="-285750">
                <a:defRPr kumimoji="1" sz="600">
                  <a:solidFill>
                    <a:schemeClr val="tx1"/>
                  </a:solidFill>
                  <a:latin typeface="Times New Roman" panose="02020603050405020304" pitchFamily="18" charset="0"/>
                  <a:ea typeface="MS PGothic" panose="020B0600070205080204" pitchFamily="34" charset="-128"/>
                </a:defRPr>
              </a:lvl2pPr>
              <a:lvl3pPr marL="1143000" indent="-228600">
                <a:defRPr kumimoji="1" sz="600">
                  <a:solidFill>
                    <a:schemeClr val="tx1"/>
                  </a:solidFill>
                  <a:latin typeface="Times New Roman" panose="02020603050405020304" pitchFamily="18" charset="0"/>
                  <a:ea typeface="MS PGothic" panose="020B0600070205080204" pitchFamily="34" charset="-128"/>
                </a:defRPr>
              </a:lvl3pPr>
              <a:lvl4pPr marL="1600200" indent="-228600">
                <a:defRPr kumimoji="1" sz="600">
                  <a:solidFill>
                    <a:schemeClr val="tx1"/>
                  </a:solidFill>
                  <a:latin typeface="Times New Roman" panose="02020603050405020304" pitchFamily="18" charset="0"/>
                  <a:ea typeface="MS PGothic" panose="020B0600070205080204" pitchFamily="34" charset="-128"/>
                </a:defRPr>
              </a:lvl4pPr>
              <a:lvl5pPr marL="2057400" indent="-228600">
                <a:defRPr kumimoji="1" sz="6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kumimoji="1" sz="600">
                  <a:solidFill>
                    <a:schemeClr val="tx1"/>
                  </a:solidFill>
                  <a:latin typeface="Times New Roman" panose="02020603050405020304" pitchFamily="18" charset="0"/>
                  <a:ea typeface="MS PGothic" panose="020B0600070205080204" pitchFamily="34" charset="-128"/>
                </a:defRPr>
              </a:lvl9pPr>
            </a:lstStyle>
            <a:p>
              <a:pPr algn="ctr"/>
              <a:r>
                <a:rPr lang="en-US" altLang="zh-CN" sz="1400">
                  <a:solidFill>
                    <a:srgbClr val="000000"/>
                  </a:solidFill>
                  <a:latin typeface="Arial" panose="020B0604020202020204" pitchFamily="34" charset="0"/>
                  <a:ea typeface="宋体" panose="02010600030101010101" pitchFamily="2" charset="-122"/>
                  <a:cs typeface="Arial" panose="020B0604020202020204" pitchFamily="34" charset="0"/>
                </a:rPr>
                <a:t>Lower Side Plate</a:t>
              </a:r>
              <a:endParaRPr lang="zh-CN" altLang="zh-CN" sz="1400">
                <a:latin typeface="Arial" panose="020B0604020202020204" pitchFamily="34" charset="0"/>
                <a:ea typeface="宋体" panose="02010600030101010101" pitchFamily="2" charset="-122"/>
                <a:cs typeface="Arial" panose="020B0604020202020204" pitchFamily="34" charset="0"/>
              </a:endParaRPr>
            </a:p>
          </p:txBody>
        </p:sp>
        <p:cxnSp>
          <p:nvCxnSpPr>
            <p:cNvPr id="234" name="直接箭头连接符 77">
              <a:extLst>
                <a:ext uri="{FF2B5EF4-FFF2-40B4-BE49-F238E27FC236}">
                  <a16:creationId xmlns:a16="http://schemas.microsoft.com/office/drawing/2014/main" id="{07416F37-AC36-4126-8904-20C4C50698B6}"/>
                </a:ext>
              </a:extLst>
            </p:cNvPr>
            <p:cNvCxnSpPr>
              <a:cxnSpLocks/>
              <a:stCxn id="203" idx="0"/>
            </p:cNvCxnSpPr>
            <p:nvPr/>
          </p:nvCxnSpPr>
          <p:spPr bwMode="auto">
            <a:xfrm flipV="1">
              <a:off x="2718590" y="4371496"/>
              <a:ext cx="1011402" cy="679374"/>
            </a:xfrm>
            <a:prstGeom prst="straightConnector1">
              <a:avLst/>
            </a:prstGeom>
            <a:noFill/>
            <a:ln w="19050" algn="ctr">
              <a:solidFill>
                <a:srgbClr val="C00000"/>
              </a:solidFill>
              <a:round/>
              <a:headEnd/>
              <a:tailEnd type="stealth" w="med" len="lg"/>
            </a:ln>
            <a:extLst>
              <a:ext uri="{909E8E84-426E-40DD-AFC4-6F175D3DCCD1}">
                <a14:hiddenFill xmlns:a14="http://schemas.microsoft.com/office/drawing/2010/main">
                  <a:noFill/>
                </a14:hiddenFill>
              </a:ext>
            </a:extLst>
          </p:spPr>
        </p:cxnSp>
      </p:grpSp>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6898042"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Key Product Components</a:t>
            </a:r>
          </a:p>
        </p:txBody>
      </p:sp>
      <p:sp>
        <p:nvSpPr>
          <p:cNvPr id="42" name="object 9">
            <a:extLst>
              <a:ext uri="{FF2B5EF4-FFF2-40B4-BE49-F238E27FC236}">
                <a16:creationId xmlns:a16="http://schemas.microsoft.com/office/drawing/2014/main" id="{C2BC5778-A837-47CC-AE9B-DFD603BD73AE}"/>
              </a:ext>
            </a:extLst>
          </p:cNvPr>
          <p:cNvSpPr/>
          <p:nvPr/>
        </p:nvSpPr>
        <p:spPr>
          <a:xfrm>
            <a:off x="139341" y="1986501"/>
            <a:ext cx="1188720" cy="638048"/>
          </a:xfrm>
          <a:prstGeom prst="rect">
            <a:avLst/>
          </a:prstGeom>
          <a:blipFill>
            <a:blip r:embed="rId4" cstate="print"/>
            <a:stretch>
              <a:fillRect/>
            </a:stretch>
          </a:blipFill>
        </p:spPr>
        <p:txBody>
          <a:bodyPr wrap="square" lIns="0" tIns="0" rIns="0" bIns="0" rtlCol="0"/>
          <a:lstStyle/>
          <a:p>
            <a:endParaRPr sz="2400" dirty="0"/>
          </a:p>
        </p:txBody>
      </p:sp>
      <p:sp>
        <p:nvSpPr>
          <p:cNvPr id="43" name="object 10">
            <a:extLst>
              <a:ext uri="{FF2B5EF4-FFF2-40B4-BE49-F238E27FC236}">
                <a16:creationId xmlns:a16="http://schemas.microsoft.com/office/drawing/2014/main" id="{C98C7DF3-F2B7-4D8A-80E9-0487763ADE29}"/>
              </a:ext>
            </a:extLst>
          </p:cNvPr>
          <p:cNvSpPr/>
          <p:nvPr/>
        </p:nvSpPr>
        <p:spPr>
          <a:xfrm>
            <a:off x="286289" y="4613620"/>
            <a:ext cx="798576" cy="810768"/>
          </a:xfrm>
          <a:prstGeom prst="rect">
            <a:avLst/>
          </a:prstGeom>
          <a:blipFill>
            <a:blip r:embed="rId5" cstate="print"/>
            <a:stretch>
              <a:fillRect/>
            </a:stretch>
          </a:blipFill>
        </p:spPr>
        <p:txBody>
          <a:bodyPr wrap="square" lIns="0" tIns="0" rIns="0" bIns="0" rtlCol="0"/>
          <a:lstStyle/>
          <a:p>
            <a:endParaRPr sz="2400" dirty="0"/>
          </a:p>
        </p:txBody>
      </p:sp>
      <p:sp>
        <p:nvSpPr>
          <p:cNvPr id="44" name="object 11">
            <a:extLst>
              <a:ext uri="{FF2B5EF4-FFF2-40B4-BE49-F238E27FC236}">
                <a16:creationId xmlns:a16="http://schemas.microsoft.com/office/drawing/2014/main" id="{F29FC8DE-6034-47F7-B5DA-6F5BF8226F40}"/>
              </a:ext>
            </a:extLst>
          </p:cNvPr>
          <p:cNvSpPr/>
          <p:nvPr/>
        </p:nvSpPr>
        <p:spPr>
          <a:xfrm>
            <a:off x="306351" y="3106103"/>
            <a:ext cx="845312" cy="969264"/>
          </a:xfrm>
          <a:prstGeom prst="rect">
            <a:avLst/>
          </a:prstGeom>
          <a:blipFill>
            <a:blip r:embed="rId6" cstate="print"/>
            <a:stretch>
              <a:fillRect/>
            </a:stretch>
          </a:blipFill>
        </p:spPr>
        <p:txBody>
          <a:bodyPr wrap="square" lIns="0" tIns="0" rIns="0" bIns="0" rtlCol="0"/>
          <a:lstStyle/>
          <a:p>
            <a:endParaRPr sz="2400" dirty="0"/>
          </a:p>
        </p:txBody>
      </p:sp>
      <p:pic>
        <p:nvPicPr>
          <p:cNvPr id="45" name="Picture 44" descr="Image result for NEEP Logo">
            <a:extLst>
              <a:ext uri="{FF2B5EF4-FFF2-40B4-BE49-F238E27FC236}">
                <a16:creationId xmlns:a16="http://schemas.microsoft.com/office/drawing/2014/main" id="{694CDA9E-D1B9-493F-A8BE-89A5DC69A6F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6823" y="6708771"/>
            <a:ext cx="897932" cy="8711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034209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Box 3">
            <a:extLst>
              <a:ext uri="{FF2B5EF4-FFF2-40B4-BE49-F238E27FC236}">
                <a16:creationId xmlns:a16="http://schemas.microsoft.com/office/drawing/2014/main" id="{8C4B8808-B6D2-43D9-9906-2C6E68453866}"/>
              </a:ext>
            </a:extLst>
          </p:cNvPr>
          <p:cNvSpPr txBox="1">
            <a:spLocks noChangeArrowheads="1"/>
          </p:cNvSpPr>
          <p:nvPr/>
        </p:nvSpPr>
        <p:spPr bwMode="auto">
          <a:xfrm>
            <a:off x="3" y="474136"/>
            <a:ext cx="5710218"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Function and Control</a:t>
            </a:r>
          </a:p>
        </p:txBody>
      </p:sp>
      <p:grpSp>
        <p:nvGrpSpPr>
          <p:cNvPr id="134147" name="组合 2">
            <a:extLst>
              <a:ext uri="{FF2B5EF4-FFF2-40B4-BE49-F238E27FC236}">
                <a16:creationId xmlns:a16="http://schemas.microsoft.com/office/drawing/2014/main" id="{0847CBED-8B08-4776-9831-D0895FD1B6F3}"/>
              </a:ext>
            </a:extLst>
          </p:cNvPr>
          <p:cNvGrpSpPr>
            <a:grpSpLocks noChangeAspect="1"/>
          </p:cNvGrpSpPr>
          <p:nvPr/>
        </p:nvGrpSpPr>
        <p:grpSpPr bwMode="auto">
          <a:xfrm>
            <a:off x="2032000" y="1752600"/>
            <a:ext cx="9705346" cy="7104898"/>
            <a:chOff x="496888" y="1306513"/>
            <a:chExt cx="5735637" cy="4076708"/>
          </a:xfrm>
        </p:grpSpPr>
        <p:sp>
          <p:nvSpPr>
            <p:cNvPr id="122" name="Line 3">
              <a:extLst>
                <a:ext uri="{FF2B5EF4-FFF2-40B4-BE49-F238E27FC236}">
                  <a16:creationId xmlns:a16="http://schemas.microsoft.com/office/drawing/2014/main" id="{912A981E-48D5-47BB-AC4C-34D72AD18D90}"/>
                </a:ext>
              </a:extLst>
            </p:cNvPr>
            <p:cNvSpPr>
              <a:spLocks noChangeShapeType="1"/>
            </p:cNvSpPr>
            <p:nvPr/>
          </p:nvSpPr>
          <p:spPr bwMode="auto">
            <a:xfrm flipH="1">
              <a:off x="2798865" y="4956016"/>
              <a:ext cx="278660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3" name="Line 4">
              <a:extLst>
                <a:ext uri="{FF2B5EF4-FFF2-40B4-BE49-F238E27FC236}">
                  <a16:creationId xmlns:a16="http://schemas.microsoft.com/office/drawing/2014/main" id="{09E6150C-86C1-43C6-B0DD-F6DEBAE801F0}"/>
                </a:ext>
              </a:extLst>
            </p:cNvPr>
            <p:cNvSpPr>
              <a:spLocks noChangeShapeType="1"/>
            </p:cNvSpPr>
            <p:nvPr/>
          </p:nvSpPr>
          <p:spPr bwMode="auto">
            <a:xfrm flipH="1" flipV="1">
              <a:off x="2098553" y="2629491"/>
              <a:ext cx="0" cy="14534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4" name="Line 5">
              <a:extLst>
                <a:ext uri="{FF2B5EF4-FFF2-40B4-BE49-F238E27FC236}">
                  <a16:creationId xmlns:a16="http://schemas.microsoft.com/office/drawing/2014/main" id="{207453E1-2445-4E23-8DFF-06B1EC934E2D}"/>
                </a:ext>
              </a:extLst>
            </p:cNvPr>
            <p:cNvSpPr>
              <a:spLocks noChangeShapeType="1"/>
            </p:cNvSpPr>
            <p:nvPr/>
          </p:nvSpPr>
          <p:spPr bwMode="auto">
            <a:xfrm>
              <a:off x="5596120" y="2621505"/>
              <a:ext cx="0" cy="35004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grpSp>
          <p:nvGrpSpPr>
            <p:cNvPr id="134155" name="Group 6">
              <a:extLst>
                <a:ext uri="{FF2B5EF4-FFF2-40B4-BE49-F238E27FC236}">
                  <a16:creationId xmlns:a16="http://schemas.microsoft.com/office/drawing/2014/main" id="{9652A794-8DF9-4A94-81EF-2B06CB220DD1}"/>
                </a:ext>
              </a:extLst>
            </p:cNvPr>
            <p:cNvGrpSpPr>
              <a:grpSpLocks/>
            </p:cNvGrpSpPr>
            <p:nvPr/>
          </p:nvGrpSpPr>
          <p:grpSpPr bwMode="auto">
            <a:xfrm>
              <a:off x="5481638" y="2978150"/>
              <a:ext cx="228600" cy="234950"/>
              <a:chOff x="4872038" y="2223920"/>
              <a:chExt cx="96" cy="96"/>
            </a:xfrm>
          </p:grpSpPr>
          <p:sp>
            <p:nvSpPr>
              <p:cNvPr id="228" name="Oval 7">
                <a:extLst>
                  <a:ext uri="{FF2B5EF4-FFF2-40B4-BE49-F238E27FC236}">
                    <a16:creationId xmlns:a16="http://schemas.microsoft.com/office/drawing/2014/main" id="{2197B5A0-E0B2-431C-BD15-A0515E0E1D83}"/>
                  </a:ext>
                </a:extLst>
              </p:cNvPr>
              <p:cNvSpPr>
                <a:spLocks noChangeArrowheads="1"/>
              </p:cNvSpPr>
              <p:nvPr/>
            </p:nvSpPr>
            <p:spPr bwMode="auto">
              <a:xfrm>
                <a:off x="4872038" y="2223920"/>
                <a:ext cx="96" cy="96"/>
              </a:xfrm>
              <a:prstGeom prst="ellipse">
                <a:avLst/>
              </a:pr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endParaRPr>
              </a:p>
            </p:txBody>
          </p:sp>
          <p:sp>
            <p:nvSpPr>
              <p:cNvPr id="229" name="Arc 8">
                <a:extLst>
                  <a:ext uri="{FF2B5EF4-FFF2-40B4-BE49-F238E27FC236}">
                    <a16:creationId xmlns:a16="http://schemas.microsoft.com/office/drawing/2014/main" id="{3FE5D0FD-72F5-4AE5-BDA8-399D9A0685FE}"/>
                  </a:ext>
                </a:extLst>
              </p:cNvPr>
              <p:cNvSpPr>
                <a:spLocks/>
              </p:cNvSpPr>
              <p:nvPr/>
            </p:nvSpPr>
            <p:spPr bwMode="auto">
              <a:xfrm rot="10800000">
                <a:off x="4872086" y="2223920"/>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cap="rnd">
                <a:solidFill>
                  <a:srgbClr val="000000"/>
                </a:solidFill>
                <a:prstDash val="sysDot"/>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30" name="Arc 9">
                <a:extLst>
                  <a:ext uri="{FF2B5EF4-FFF2-40B4-BE49-F238E27FC236}">
                    <a16:creationId xmlns:a16="http://schemas.microsoft.com/office/drawing/2014/main" id="{17B4C498-3C32-46F5-A4DB-1015F9CDDF95}"/>
                  </a:ext>
                </a:extLst>
              </p:cNvPr>
              <p:cNvSpPr>
                <a:spLocks/>
              </p:cNvSpPr>
              <p:nvPr/>
            </p:nvSpPr>
            <p:spPr bwMode="auto">
              <a:xfrm>
                <a:off x="4872038" y="2223968"/>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cap="rnd">
                <a:solidFill>
                  <a:srgbClr val="000000"/>
                </a:solidFill>
                <a:prstDash val="sysDot"/>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31" name="Arc 10">
                <a:extLst>
                  <a:ext uri="{FF2B5EF4-FFF2-40B4-BE49-F238E27FC236}">
                    <a16:creationId xmlns:a16="http://schemas.microsoft.com/office/drawing/2014/main" id="{EF967B0A-6B46-471F-8DB7-B6568967168D}"/>
                  </a:ext>
                </a:extLst>
              </p:cNvPr>
              <p:cNvSpPr>
                <a:spLocks/>
              </p:cNvSpPr>
              <p:nvPr/>
            </p:nvSpPr>
            <p:spPr bwMode="auto">
              <a:xfrm rot="-5400000">
                <a:off x="4872086" y="2223968"/>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32" name="Arc 11">
                <a:extLst>
                  <a:ext uri="{FF2B5EF4-FFF2-40B4-BE49-F238E27FC236}">
                    <a16:creationId xmlns:a16="http://schemas.microsoft.com/office/drawing/2014/main" id="{CE1BDC3C-0490-4563-A5E8-6B50F67ED37F}"/>
                  </a:ext>
                </a:extLst>
              </p:cNvPr>
              <p:cNvSpPr>
                <a:spLocks/>
              </p:cNvSpPr>
              <p:nvPr/>
            </p:nvSpPr>
            <p:spPr bwMode="auto">
              <a:xfrm rot="5400000">
                <a:off x="4872038" y="2223920"/>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grpSp>
        <p:sp>
          <p:nvSpPr>
            <p:cNvPr id="126" name="Line 12">
              <a:extLst>
                <a:ext uri="{FF2B5EF4-FFF2-40B4-BE49-F238E27FC236}">
                  <a16:creationId xmlns:a16="http://schemas.microsoft.com/office/drawing/2014/main" id="{65D00746-7BCF-4488-A7D9-BB97CAE6C97F}"/>
                </a:ext>
              </a:extLst>
            </p:cNvPr>
            <p:cNvSpPr>
              <a:spLocks noChangeShapeType="1"/>
            </p:cNvSpPr>
            <p:nvPr/>
          </p:nvSpPr>
          <p:spPr bwMode="auto">
            <a:xfrm flipH="1" flipV="1">
              <a:off x="2177105" y="3100652"/>
              <a:ext cx="33111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7" name="Line 13">
              <a:extLst>
                <a:ext uri="{FF2B5EF4-FFF2-40B4-BE49-F238E27FC236}">
                  <a16:creationId xmlns:a16="http://schemas.microsoft.com/office/drawing/2014/main" id="{FB79EEBC-E7BD-48B9-B717-F98F864A7F34}"/>
                </a:ext>
              </a:extLst>
            </p:cNvPr>
            <p:cNvSpPr>
              <a:spLocks noChangeShapeType="1"/>
            </p:cNvSpPr>
            <p:nvPr/>
          </p:nvSpPr>
          <p:spPr bwMode="auto">
            <a:xfrm flipH="1">
              <a:off x="2094558" y="2629491"/>
              <a:ext cx="349756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8" name="Oval 14">
              <a:extLst>
                <a:ext uri="{FF2B5EF4-FFF2-40B4-BE49-F238E27FC236}">
                  <a16:creationId xmlns:a16="http://schemas.microsoft.com/office/drawing/2014/main" id="{3425685C-E564-4729-838A-D7C6A01DCDCB}"/>
                </a:ext>
              </a:extLst>
            </p:cNvPr>
            <p:cNvSpPr>
              <a:spLocks noChangeArrowheads="1"/>
            </p:cNvSpPr>
            <p:nvPr/>
          </p:nvSpPr>
          <p:spPr bwMode="auto">
            <a:xfrm>
              <a:off x="4307332" y="2147682"/>
              <a:ext cx="149116" cy="49246"/>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29" name="Line 19">
              <a:extLst>
                <a:ext uri="{FF2B5EF4-FFF2-40B4-BE49-F238E27FC236}">
                  <a16:creationId xmlns:a16="http://schemas.microsoft.com/office/drawing/2014/main" id="{D9CC5A01-BCB3-427F-9CE7-EFDC01768CFD}"/>
                </a:ext>
              </a:extLst>
            </p:cNvPr>
            <p:cNvSpPr>
              <a:spLocks noChangeShapeType="1"/>
            </p:cNvSpPr>
            <p:nvPr/>
          </p:nvSpPr>
          <p:spPr bwMode="auto">
            <a:xfrm flipH="1">
              <a:off x="3147690" y="2063832"/>
              <a:ext cx="96925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0" name="Rectangle 20" descr="格子 (小)">
              <a:extLst>
                <a:ext uri="{FF2B5EF4-FFF2-40B4-BE49-F238E27FC236}">
                  <a16:creationId xmlns:a16="http://schemas.microsoft.com/office/drawing/2014/main" id="{FE4FDE4A-F414-4D79-8C8B-06A5CD606C9F}"/>
                </a:ext>
              </a:extLst>
            </p:cNvPr>
            <p:cNvSpPr>
              <a:spLocks noChangeArrowheads="1"/>
            </p:cNvSpPr>
            <p:nvPr/>
          </p:nvSpPr>
          <p:spPr bwMode="auto">
            <a:xfrm rot="-5400000">
              <a:off x="3768805" y="1959316"/>
              <a:ext cx="130434" cy="222342"/>
            </a:xfrm>
            <a:prstGeom prst="rect">
              <a:avLst/>
            </a:prstGeom>
            <a:blipFill dpi="0" rotWithShape="0">
              <a:blip r:embed="rId3"/>
              <a:srcRect/>
              <a:tile tx="0" ty="0" sx="100000" sy="100000" flip="none" algn="tl"/>
            </a:blipFill>
            <a:ln w="19050">
              <a:solidFill>
                <a:srgbClr val="000000"/>
              </a:solidFill>
              <a:miter lim="800000"/>
              <a:headEnd/>
              <a:tailEnd/>
            </a:ln>
          </p:spPr>
          <p:txBody>
            <a:bodyPr anchor="ctr"/>
            <a:lstStyle/>
            <a:p>
              <a:pPr>
                <a:defRPr/>
              </a:pPr>
              <a:endParaRPr lang="zh-CN" altLang="en-US" sz="1600" kern="0">
                <a:solidFill>
                  <a:sysClr val="windowText" lastClr="000000"/>
                </a:solidFill>
              </a:endParaRPr>
            </a:p>
          </p:txBody>
        </p:sp>
        <p:sp>
          <p:nvSpPr>
            <p:cNvPr id="131" name="Line 21">
              <a:extLst>
                <a:ext uri="{FF2B5EF4-FFF2-40B4-BE49-F238E27FC236}">
                  <a16:creationId xmlns:a16="http://schemas.microsoft.com/office/drawing/2014/main" id="{17587380-DFA5-4066-B15E-296D254E78E9}"/>
                </a:ext>
              </a:extLst>
            </p:cNvPr>
            <p:cNvSpPr>
              <a:spLocks noChangeShapeType="1"/>
            </p:cNvSpPr>
            <p:nvPr/>
          </p:nvSpPr>
          <p:spPr bwMode="auto">
            <a:xfrm rot="16200000" flipH="1" flipV="1">
              <a:off x="3833357" y="1868147"/>
              <a:ext cx="0" cy="205034"/>
            </a:xfrm>
            <a:prstGeom prst="line">
              <a:avLst/>
            </a:prstGeom>
            <a:noFill/>
            <a:ln w="19050">
              <a:solidFill>
                <a:srgbClr val="000000"/>
              </a:solidFill>
              <a:round/>
              <a:headEnd type="stealth" w="sm" len="sm"/>
              <a:tailEnd type="stealth" w="sm" len="sm"/>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2" name="Line 24">
              <a:extLst>
                <a:ext uri="{FF2B5EF4-FFF2-40B4-BE49-F238E27FC236}">
                  <a16:creationId xmlns:a16="http://schemas.microsoft.com/office/drawing/2014/main" id="{7B210B42-449E-4292-8DFC-0DC922977011}"/>
                </a:ext>
              </a:extLst>
            </p:cNvPr>
            <p:cNvSpPr>
              <a:spLocks noChangeShapeType="1"/>
            </p:cNvSpPr>
            <p:nvPr/>
          </p:nvSpPr>
          <p:spPr bwMode="auto">
            <a:xfrm flipV="1">
              <a:off x="1317026" y="4141466"/>
              <a:ext cx="0" cy="512421"/>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3" name="Line 54">
              <a:extLst>
                <a:ext uri="{FF2B5EF4-FFF2-40B4-BE49-F238E27FC236}">
                  <a16:creationId xmlns:a16="http://schemas.microsoft.com/office/drawing/2014/main" id="{11E9D1E7-C643-48D4-B311-22CE59C6ACDD}"/>
                </a:ext>
              </a:extLst>
            </p:cNvPr>
            <p:cNvSpPr>
              <a:spLocks noChangeShapeType="1"/>
            </p:cNvSpPr>
            <p:nvPr/>
          </p:nvSpPr>
          <p:spPr bwMode="auto">
            <a:xfrm flipV="1">
              <a:off x="5594789" y="3197813"/>
              <a:ext cx="0" cy="7879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4" name="Rectangle 77">
              <a:extLst>
                <a:ext uri="{FF2B5EF4-FFF2-40B4-BE49-F238E27FC236}">
                  <a16:creationId xmlns:a16="http://schemas.microsoft.com/office/drawing/2014/main" id="{28329303-DC0F-4C6A-B923-0F3681F3DA2C}"/>
                </a:ext>
              </a:extLst>
            </p:cNvPr>
            <p:cNvSpPr>
              <a:spLocks noChangeArrowheads="1"/>
            </p:cNvSpPr>
            <p:nvPr/>
          </p:nvSpPr>
          <p:spPr bwMode="auto">
            <a:xfrm>
              <a:off x="4581599" y="3546525"/>
              <a:ext cx="531226" cy="254214"/>
            </a:xfrm>
            <a:prstGeom prst="rect">
              <a:avLst/>
            </a:prstGeom>
            <a:solidFill>
              <a:srgbClr val="FFFF00"/>
            </a:solidFill>
            <a:ln w="19050">
              <a:solidFill>
                <a:srgbClr val="000000"/>
              </a:solidFill>
              <a:miter lim="800000"/>
              <a:headEnd/>
              <a:tailEnd/>
            </a:ln>
          </p:spPr>
          <p:txBody>
            <a:bodyPr anchor="ct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r>
                <a:rPr lang="en-US" altLang="ja-JP" sz="1600" kern="0" dirty="0">
                  <a:solidFill>
                    <a:srgbClr val="000000"/>
                  </a:solidFill>
                  <a:latin typeface="Times New Roman"/>
                </a:rPr>
                <a:t>HP</a:t>
              </a:r>
            </a:p>
          </p:txBody>
        </p:sp>
        <p:sp>
          <p:nvSpPr>
            <p:cNvPr id="135" name="Line 78">
              <a:extLst>
                <a:ext uri="{FF2B5EF4-FFF2-40B4-BE49-F238E27FC236}">
                  <a16:creationId xmlns:a16="http://schemas.microsoft.com/office/drawing/2014/main" id="{C2B063AE-FA89-48C0-922F-6DDDDDB05B6C}"/>
                </a:ext>
              </a:extLst>
            </p:cNvPr>
            <p:cNvSpPr>
              <a:spLocks noChangeShapeType="1"/>
            </p:cNvSpPr>
            <p:nvPr/>
          </p:nvSpPr>
          <p:spPr bwMode="auto">
            <a:xfrm flipH="1">
              <a:off x="5116818" y="3672967"/>
              <a:ext cx="469982"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6" name="Oval 79">
              <a:extLst>
                <a:ext uri="{FF2B5EF4-FFF2-40B4-BE49-F238E27FC236}">
                  <a16:creationId xmlns:a16="http://schemas.microsoft.com/office/drawing/2014/main" id="{A61C9576-B642-41BC-AFAC-8A31FA105C81}"/>
                </a:ext>
              </a:extLst>
            </p:cNvPr>
            <p:cNvSpPr>
              <a:spLocks noChangeArrowheads="1"/>
            </p:cNvSpPr>
            <p:nvPr/>
          </p:nvSpPr>
          <p:spPr bwMode="auto">
            <a:xfrm>
              <a:off x="5602777" y="3412098"/>
              <a:ext cx="50593" cy="101153"/>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37" name="Text Box 80">
              <a:extLst>
                <a:ext uri="{FF2B5EF4-FFF2-40B4-BE49-F238E27FC236}">
                  <a16:creationId xmlns:a16="http://schemas.microsoft.com/office/drawing/2014/main" id="{4243E9F8-4CFF-473E-977A-8A8E01A792E9}"/>
                </a:ext>
              </a:extLst>
            </p:cNvPr>
            <p:cNvSpPr txBox="1">
              <a:spLocks noChangeArrowheads="1"/>
            </p:cNvSpPr>
            <p:nvPr/>
          </p:nvSpPr>
          <p:spPr bwMode="auto">
            <a:xfrm>
              <a:off x="5734584" y="3368175"/>
              <a:ext cx="356813" cy="150369"/>
            </a:xfrm>
            <a:prstGeom prst="rect">
              <a:avLst/>
            </a:prstGeom>
          </p:spPr>
          <p:txBody>
            <a:bodyPr lIns="0" tIns="0" rIns="0" bIns="0">
              <a:spAutoFit/>
            </a:bodyPr>
            <a:lstStyle>
              <a:defPPr>
                <a:defRPr lang="ja-JP"/>
              </a:defPPr>
              <a:lvl1pPr>
                <a:defRPr sz="1000"/>
              </a:lvl1pPr>
            </a:lstStyle>
            <a:p>
              <a:pPr>
                <a:defRPr/>
              </a:pPr>
              <a:r>
                <a:rPr lang="en-US" altLang="ja-JP" sz="1600" kern="0" dirty="0">
                  <a:solidFill>
                    <a:sysClr val="windowText" lastClr="000000"/>
                  </a:solidFill>
                  <a:latin typeface="Times New Roman"/>
                  <a:ea typeface="ＭＳ Ｐゴシック" pitchFamily="34" charset="-128"/>
                </a:rPr>
                <a:t>TD</a:t>
              </a:r>
            </a:p>
          </p:txBody>
        </p:sp>
        <p:sp>
          <p:nvSpPr>
            <p:cNvPr id="138" name="Line 82">
              <a:extLst>
                <a:ext uri="{FF2B5EF4-FFF2-40B4-BE49-F238E27FC236}">
                  <a16:creationId xmlns:a16="http://schemas.microsoft.com/office/drawing/2014/main" id="{54BFCD28-1FA7-416D-8A2B-C3CEFAF24D81}"/>
                </a:ext>
              </a:extLst>
            </p:cNvPr>
            <p:cNvSpPr>
              <a:spLocks noChangeShapeType="1"/>
            </p:cNvSpPr>
            <p:nvPr/>
          </p:nvSpPr>
          <p:spPr bwMode="auto">
            <a:xfrm>
              <a:off x="5714614" y="3099322"/>
              <a:ext cx="267609"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9" name="Line 83">
              <a:extLst>
                <a:ext uri="{FF2B5EF4-FFF2-40B4-BE49-F238E27FC236}">
                  <a16:creationId xmlns:a16="http://schemas.microsoft.com/office/drawing/2014/main" id="{6E99B325-4C0B-492F-BD17-324958C3A581}"/>
                </a:ext>
              </a:extLst>
            </p:cNvPr>
            <p:cNvSpPr>
              <a:spLocks noChangeShapeType="1"/>
            </p:cNvSpPr>
            <p:nvPr/>
          </p:nvSpPr>
          <p:spPr bwMode="auto">
            <a:xfrm flipH="1" flipV="1">
              <a:off x="5982223" y="2045198"/>
              <a:ext cx="0" cy="105811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0" name="Line 85">
              <a:extLst>
                <a:ext uri="{FF2B5EF4-FFF2-40B4-BE49-F238E27FC236}">
                  <a16:creationId xmlns:a16="http://schemas.microsoft.com/office/drawing/2014/main" id="{B8A14A8B-206A-49A3-B8A4-BE579F77E158}"/>
                </a:ext>
              </a:extLst>
            </p:cNvPr>
            <p:cNvSpPr>
              <a:spLocks noChangeShapeType="1"/>
            </p:cNvSpPr>
            <p:nvPr/>
          </p:nvSpPr>
          <p:spPr bwMode="auto">
            <a:xfrm flipH="1" flipV="1">
              <a:off x="5249958" y="2045198"/>
              <a:ext cx="73226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1" name="Line 86">
              <a:extLst>
                <a:ext uri="{FF2B5EF4-FFF2-40B4-BE49-F238E27FC236}">
                  <a16:creationId xmlns:a16="http://schemas.microsoft.com/office/drawing/2014/main" id="{31A23BED-BD2B-4F6B-8E3E-1B98656959B0}"/>
                </a:ext>
              </a:extLst>
            </p:cNvPr>
            <p:cNvSpPr>
              <a:spLocks noChangeShapeType="1"/>
            </p:cNvSpPr>
            <p:nvPr/>
          </p:nvSpPr>
          <p:spPr bwMode="auto">
            <a:xfrm>
              <a:off x="925596" y="1834906"/>
              <a:ext cx="2180820"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dirty="0">
                <a:solidFill>
                  <a:sysClr val="windowText" lastClr="000000"/>
                </a:solidFill>
                <a:latin typeface="Times New Roman"/>
                <a:ea typeface="ＭＳ Ｐゴシック" pitchFamily="34" charset="-128"/>
              </a:endParaRPr>
            </a:p>
          </p:txBody>
        </p:sp>
        <p:sp>
          <p:nvSpPr>
            <p:cNvPr id="142" name="Line 88">
              <a:extLst>
                <a:ext uri="{FF2B5EF4-FFF2-40B4-BE49-F238E27FC236}">
                  <a16:creationId xmlns:a16="http://schemas.microsoft.com/office/drawing/2014/main" id="{086CCEE2-EA72-4D94-A568-FDBED67F5734}"/>
                </a:ext>
              </a:extLst>
            </p:cNvPr>
            <p:cNvSpPr>
              <a:spLocks noChangeShapeType="1"/>
            </p:cNvSpPr>
            <p:nvPr/>
          </p:nvSpPr>
          <p:spPr bwMode="auto">
            <a:xfrm flipH="1">
              <a:off x="925596" y="3103314"/>
              <a:ext cx="109706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3" name="Arc 89">
              <a:extLst>
                <a:ext uri="{FF2B5EF4-FFF2-40B4-BE49-F238E27FC236}">
                  <a16:creationId xmlns:a16="http://schemas.microsoft.com/office/drawing/2014/main" id="{029C9DC4-0A6C-4284-BE46-B751164E9AE8}"/>
                </a:ext>
              </a:extLst>
            </p:cNvPr>
            <p:cNvSpPr>
              <a:spLocks/>
            </p:cNvSpPr>
            <p:nvPr/>
          </p:nvSpPr>
          <p:spPr bwMode="auto">
            <a:xfrm rot="5400000">
              <a:off x="1986070" y="4028982"/>
              <a:ext cx="115793" cy="109174"/>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144" name="Line 90">
              <a:extLst>
                <a:ext uri="{FF2B5EF4-FFF2-40B4-BE49-F238E27FC236}">
                  <a16:creationId xmlns:a16="http://schemas.microsoft.com/office/drawing/2014/main" id="{725E2831-8D14-4D00-8377-2EC999D8383B}"/>
                </a:ext>
              </a:extLst>
            </p:cNvPr>
            <p:cNvSpPr>
              <a:spLocks noChangeShapeType="1"/>
            </p:cNvSpPr>
            <p:nvPr/>
          </p:nvSpPr>
          <p:spPr bwMode="auto">
            <a:xfrm rot="16200000" flipV="1">
              <a:off x="2516036" y="4677179"/>
              <a:ext cx="57098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5" name="Line 91">
              <a:extLst>
                <a:ext uri="{FF2B5EF4-FFF2-40B4-BE49-F238E27FC236}">
                  <a16:creationId xmlns:a16="http://schemas.microsoft.com/office/drawing/2014/main" id="{7765E3D8-82B4-49A8-8C35-1FBFD1C2B1B0}"/>
                </a:ext>
              </a:extLst>
            </p:cNvPr>
            <p:cNvSpPr>
              <a:spLocks noChangeShapeType="1"/>
            </p:cNvSpPr>
            <p:nvPr/>
          </p:nvSpPr>
          <p:spPr bwMode="auto">
            <a:xfrm rot="16200000">
              <a:off x="1391627" y="4515467"/>
              <a:ext cx="26885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6" name="Line 92">
              <a:extLst>
                <a:ext uri="{FF2B5EF4-FFF2-40B4-BE49-F238E27FC236}">
                  <a16:creationId xmlns:a16="http://schemas.microsoft.com/office/drawing/2014/main" id="{4337B511-EDC3-439A-8C33-33E354BDF80E}"/>
                </a:ext>
              </a:extLst>
            </p:cNvPr>
            <p:cNvSpPr>
              <a:spLocks noChangeShapeType="1"/>
            </p:cNvSpPr>
            <p:nvPr/>
          </p:nvSpPr>
          <p:spPr bwMode="auto">
            <a:xfrm flipH="1" flipV="1">
              <a:off x="1536706" y="4381039"/>
              <a:ext cx="53788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7" name="Line 99">
              <a:extLst>
                <a:ext uri="{FF2B5EF4-FFF2-40B4-BE49-F238E27FC236}">
                  <a16:creationId xmlns:a16="http://schemas.microsoft.com/office/drawing/2014/main" id="{4AB4C6D8-9ADB-413A-8DFF-22EA30C0CB59}"/>
                </a:ext>
              </a:extLst>
            </p:cNvPr>
            <p:cNvSpPr>
              <a:spLocks noChangeShapeType="1"/>
            </p:cNvSpPr>
            <p:nvPr/>
          </p:nvSpPr>
          <p:spPr bwMode="auto">
            <a:xfrm flipV="1">
              <a:off x="5585468" y="4653887"/>
              <a:ext cx="0" cy="3021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8" name="Line 109">
              <a:extLst>
                <a:ext uri="{FF2B5EF4-FFF2-40B4-BE49-F238E27FC236}">
                  <a16:creationId xmlns:a16="http://schemas.microsoft.com/office/drawing/2014/main" id="{E798061C-AB74-4967-AC5C-E4D0B4534DF9}"/>
                </a:ext>
              </a:extLst>
            </p:cNvPr>
            <p:cNvSpPr>
              <a:spLocks noChangeShapeType="1"/>
            </p:cNvSpPr>
            <p:nvPr/>
          </p:nvSpPr>
          <p:spPr bwMode="auto">
            <a:xfrm flipH="1" flipV="1">
              <a:off x="3147690" y="1905447"/>
              <a:ext cx="0" cy="15971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9" name="Rectangle 110" descr="格子 (小)">
              <a:extLst>
                <a:ext uri="{FF2B5EF4-FFF2-40B4-BE49-F238E27FC236}">
                  <a16:creationId xmlns:a16="http://schemas.microsoft.com/office/drawing/2014/main" id="{85CA30EF-0E92-4F92-A8C7-8CCCD2599617}"/>
                </a:ext>
              </a:extLst>
            </p:cNvPr>
            <p:cNvSpPr>
              <a:spLocks noChangeArrowheads="1"/>
            </p:cNvSpPr>
            <p:nvPr/>
          </p:nvSpPr>
          <p:spPr bwMode="auto">
            <a:xfrm rot="-5400000">
              <a:off x="1526744" y="1746363"/>
              <a:ext cx="149068" cy="206366"/>
            </a:xfrm>
            <a:prstGeom prst="rect">
              <a:avLst/>
            </a:prstGeom>
            <a:blipFill dpi="0" rotWithShape="0">
              <a:blip r:embed="rId3"/>
              <a:srcRect/>
              <a:tile tx="0" ty="0" sx="100000" sy="100000" flip="none" algn="tl"/>
            </a:blipFill>
            <a:ln w="19050">
              <a:solidFill>
                <a:srgbClr val="000000"/>
              </a:solidFill>
              <a:miter lim="800000"/>
              <a:headEnd/>
              <a:tailEnd/>
            </a:ln>
          </p:spPr>
          <p:txBody>
            <a:bodyPr anchor="ctr"/>
            <a:lstStyle/>
            <a:p>
              <a:pPr>
                <a:defRPr/>
              </a:pPr>
              <a:endParaRPr lang="zh-CN" altLang="en-US" sz="1600" kern="0">
                <a:solidFill>
                  <a:sysClr val="windowText" lastClr="000000"/>
                </a:solidFill>
              </a:endParaRPr>
            </a:p>
          </p:txBody>
        </p:sp>
        <p:grpSp>
          <p:nvGrpSpPr>
            <p:cNvPr id="134180" name="Group 125">
              <a:extLst>
                <a:ext uri="{FF2B5EF4-FFF2-40B4-BE49-F238E27FC236}">
                  <a16:creationId xmlns:a16="http://schemas.microsoft.com/office/drawing/2014/main" id="{2BFF44F1-A116-4944-8B1F-BACCA9C7C605}"/>
                </a:ext>
              </a:extLst>
            </p:cNvPr>
            <p:cNvGrpSpPr>
              <a:grpSpLocks/>
            </p:cNvGrpSpPr>
            <p:nvPr/>
          </p:nvGrpSpPr>
          <p:grpSpPr bwMode="auto">
            <a:xfrm>
              <a:off x="3073400" y="1625600"/>
              <a:ext cx="134938" cy="282575"/>
              <a:chOff x="4405993" y="306676"/>
              <a:chExt cx="96" cy="192"/>
            </a:xfrm>
          </p:grpSpPr>
          <p:sp>
            <p:nvSpPr>
              <p:cNvPr id="225" name="AutoShape 126">
                <a:extLst>
                  <a:ext uri="{FF2B5EF4-FFF2-40B4-BE49-F238E27FC236}">
                    <a16:creationId xmlns:a16="http://schemas.microsoft.com/office/drawing/2014/main" id="{AE6BFC4B-17FE-4323-835D-D201DE11E031}"/>
                  </a:ext>
                </a:extLst>
              </p:cNvPr>
              <p:cNvSpPr>
                <a:spLocks noChangeArrowheads="1"/>
              </p:cNvSpPr>
              <p:nvPr/>
            </p:nvSpPr>
            <p:spPr bwMode="auto">
              <a:xfrm>
                <a:off x="4405993" y="306772"/>
                <a:ext cx="99" cy="96"/>
              </a:xfrm>
              <a:prstGeom prst="flowChartSummingJunction">
                <a:avLst/>
              </a:prstGeom>
              <a:solidFill>
                <a:srgbClr val="FFFFFF"/>
              </a:solidFill>
              <a:ln w="19050">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226" name="Line 127">
                <a:extLst>
                  <a:ext uri="{FF2B5EF4-FFF2-40B4-BE49-F238E27FC236}">
                    <a16:creationId xmlns:a16="http://schemas.microsoft.com/office/drawing/2014/main" id="{A1047172-5A05-4503-A206-DC0EEF4B45BA}"/>
                  </a:ext>
                </a:extLst>
              </p:cNvPr>
              <p:cNvSpPr>
                <a:spLocks noChangeShapeType="1"/>
              </p:cNvSpPr>
              <p:nvPr/>
            </p:nvSpPr>
            <p:spPr bwMode="auto">
              <a:xfrm>
                <a:off x="4406042" y="306725"/>
                <a:ext cx="0" cy="4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227" name="AutoShape 128">
                <a:extLst>
                  <a:ext uri="{FF2B5EF4-FFF2-40B4-BE49-F238E27FC236}">
                    <a16:creationId xmlns:a16="http://schemas.microsoft.com/office/drawing/2014/main" id="{3D713CE2-37F9-4627-ADAD-3097D642C84E}"/>
                  </a:ext>
                </a:extLst>
              </p:cNvPr>
              <p:cNvSpPr>
                <a:spLocks noChangeArrowheads="1"/>
              </p:cNvSpPr>
              <p:nvPr/>
            </p:nvSpPr>
            <p:spPr bwMode="auto">
              <a:xfrm rot="-5400000">
                <a:off x="4406013" y="306674"/>
                <a:ext cx="52" cy="63"/>
              </a:xfrm>
              <a:prstGeom prst="flowChartDelay">
                <a:avLst/>
              </a:prstGeom>
              <a:solidFill>
                <a:srgbClr val="FFFFFF"/>
              </a:solidFill>
              <a:ln w="19050">
                <a:solidFill>
                  <a:srgbClr val="000000"/>
                </a:solidFill>
                <a:miter lim="800000"/>
                <a:headEnd/>
                <a:tailEnd/>
              </a:ln>
            </p:spPr>
            <p:txBody>
              <a:bodyPr anchor="ctr"/>
              <a:lstStyle/>
              <a:p>
                <a:pPr>
                  <a:defRPr/>
                </a:pPr>
                <a:endParaRPr lang="zh-CN" altLang="en-US" sz="1600" kern="0">
                  <a:solidFill>
                    <a:sysClr val="windowText" lastClr="000000"/>
                  </a:solidFill>
                </a:endParaRPr>
              </a:p>
            </p:txBody>
          </p:sp>
        </p:grpSp>
        <p:grpSp>
          <p:nvGrpSpPr>
            <p:cNvPr id="134181" name="Group 131">
              <a:extLst>
                <a:ext uri="{FF2B5EF4-FFF2-40B4-BE49-F238E27FC236}">
                  <a16:creationId xmlns:a16="http://schemas.microsoft.com/office/drawing/2014/main" id="{B8DBA0EA-9466-4CCB-A6D0-0D37E4696622}"/>
                </a:ext>
              </a:extLst>
            </p:cNvPr>
            <p:cNvGrpSpPr>
              <a:grpSpLocks/>
            </p:cNvGrpSpPr>
            <p:nvPr/>
          </p:nvGrpSpPr>
          <p:grpSpPr bwMode="auto">
            <a:xfrm rot="10800000" flipV="1">
              <a:off x="2015784" y="3011980"/>
              <a:ext cx="166688" cy="89297"/>
              <a:chOff x="1405155" y="2260415"/>
              <a:chExt cx="105" cy="50"/>
            </a:xfrm>
          </p:grpSpPr>
          <p:sp>
            <p:nvSpPr>
              <p:cNvPr id="223" name="Arc 132">
                <a:extLst>
                  <a:ext uri="{FF2B5EF4-FFF2-40B4-BE49-F238E27FC236}">
                    <a16:creationId xmlns:a16="http://schemas.microsoft.com/office/drawing/2014/main" id="{B5218EC4-5ED3-4974-A5B8-72E7B5CA8D99}"/>
                  </a:ext>
                </a:extLst>
              </p:cNvPr>
              <p:cNvSpPr>
                <a:spLocks/>
              </p:cNvSpPr>
              <p:nvPr/>
            </p:nvSpPr>
            <p:spPr bwMode="auto">
              <a:xfrm rot="16200000" flipV="1">
                <a:off x="1405212" y="2260415"/>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24" name="Arc 133">
                <a:extLst>
                  <a:ext uri="{FF2B5EF4-FFF2-40B4-BE49-F238E27FC236}">
                    <a16:creationId xmlns:a16="http://schemas.microsoft.com/office/drawing/2014/main" id="{2050BB5F-65D2-40C5-BCEC-C0B00C0CC72C}"/>
                  </a:ext>
                </a:extLst>
              </p:cNvPr>
              <p:cNvSpPr>
                <a:spLocks/>
              </p:cNvSpPr>
              <p:nvPr/>
            </p:nvSpPr>
            <p:spPr bwMode="auto">
              <a:xfrm rot="10800000" flipV="1">
                <a:off x="1405155" y="2260417"/>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grpSp>
        <p:sp>
          <p:nvSpPr>
            <p:cNvPr id="152" name="Line 139">
              <a:extLst>
                <a:ext uri="{FF2B5EF4-FFF2-40B4-BE49-F238E27FC236}">
                  <a16:creationId xmlns:a16="http://schemas.microsoft.com/office/drawing/2014/main" id="{30FFAFDB-DABA-418E-BD7A-C32B81FB02F2}"/>
                </a:ext>
              </a:extLst>
            </p:cNvPr>
            <p:cNvSpPr>
              <a:spLocks noChangeShapeType="1"/>
            </p:cNvSpPr>
            <p:nvPr/>
          </p:nvSpPr>
          <p:spPr bwMode="auto">
            <a:xfrm flipH="1" flipV="1">
              <a:off x="2008018" y="4381039"/>
              <a:ext cx="80282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3" name="Oval 179">
              <a:extLst>
                <a:ext uri="{FF2B5EF4-FFF2-40B4-BE49-F238E27FC236}">
                  <a16:creationId xmlns:a16="http://schemas.microsoft.com/office/drawing/2014/main" id="{F4D2DDF4-26C8-4607-87AE-478EB211DAFB}"/>
                </a:ext>
              </a:extLst>
            </p:cNvPr>
            <p:cNvSpPr>
              <a:spLocks noChangeArrowheads="1"/>
            </p:cNvSpPr>
            <p:nvPr/>
          </p:nvSpPr>
          <p:spPr bwMode="auto">
            <a:xfrm>
              <a:off x="5589463" y="1487524"/>
              <a:ext cx="131807" cy="63886"/>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54" name="Line 245">
              <a:extLst>
                <a:ext uri="{FF2B5EF4-FFF2-40B4-BE49-F238E27FC236}">
                  <a16:creationId xmlns:a16="http://schemas.microsoft.com/office/drawing/2014/main" id="{08ED0874-4029-49E0-8157-6E3E63CCA842}"/>
                </a:ext>
              </a:extLst>
            </p:cNvPr>
            <p:cNvSpPr>
              <a:spLocks noChangeShapeType="1"/>
            </p:cNvSpPr>
            <p:nvPr/>
          </p:nvSpPr>
          <p:spPr bwMode="auto">
            <a:xfrm rot="5400000" flipV="1">
              <a:off x="3163001" y="1484168"/>
              <a:ext cx="0" cy="177076"/>
            </a:xfrm>
            <a:prstGeom prst="line">
              <a:avLst/>
            </a:prstGeom>
            <a:noFill/>
            <a:ln w="19050">
              <a:solidFill>
                <a:srgbClr val="000000"/>
              </a:solidFill>
              <a:round/>
              <a:headEnd/>
              <a:tailEnd type="stealth" w="sm" len="me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5" name="Text Box 257">
              <a:extLst>
                <a:ext uri="{FF2B5EF4-FFF2-40B4-BE49-F238E27FC236}">
                  <a16:creationId xmlns:a16="http://schemas.microsoft.com/office/drawing/2014/main" id="{5284862E-B17A-44A1-823F-376A98F1B9D7}"/>
                </a:ext>
              </a:extLst>
            </p:cNvPr>
            <p:cNvSpPr txBox="1">
              <a:spLocks noChangeArrowheads="1"/>
            </p:cNvSpPr>
            <p:nvPr/>
          </p:nvSpPr>
          <p:spPr bwMode="auto">
            <a:xfrm>
              <a:off x="2877417" y="1306513"/>
              <a:ext cx="528563" cy="206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r>
                <a:rPr lang="en-US" altLang="ja-JP" sz="1600" kern="0" dirty="0">
                  <a:solidFill>
                    <a:srgbClr val="000000"/>
                  </a:solidFill>
                  <a:latin typeface="Times New Roman"/>
                </a:rPr>
                <a:t>E</a:t>
              </a:r>
              <a:r>
                <a:rPr lang="en-US" altLang="zh-CN" sz="1600" kern="0" dirty="0">
                  <a:solidFill>
                    <a:srgbClr val="000000"/>
                  </a:solidFill>
                  <a:latin typeface="Times New Roman"/>
                </a:rPr>
                <a:t>E</a:t>
              </a:r>
              <a:r>
                <a:rPr lang="en-US" altLang="ja-JP" sz="1600" kern="0" dirty="0">
                  <a:solidFill>
                    <a:srgbClr val="000000"/>
                  </a:solidFill>
                  <a:latin typeface="Times New Roman"/>
                </a:rPr>
                <a:t>V</a:t>
              </a:r>
            </a:p>
          </p:txBody>
        </p:sp>
        <p:sp>
          <p:nvSpPr>
            <p:cNvPr id="156" name="Line 259">
              <a:extLst>
                <a:ext uri="{FF2B5EF4-FFF2-40B4-BE49-F238E27FC236}">
                  <a16:creationId xmlns:a16="http://schemas.microsoft.com/office/drawing/2014/main" id="{BCA8034A-FC33-4ED6-9733-EEDDA4C96C47}"/>
                </a:ext>
              </a:extLst>
            </p:cNvPr>
            <p:cNvSpPr>
              <a:spLocks noChangeShapeType="1"/>
            </p:cNvSpPr>
            <p:nvPr/>
          </p:nvSpPr>
          <p:spPr bwMode="auto">
            <a:xfrm rot="16200000" flipH="1" flipV="1">
              <a:off x="1600612" y="1627242"/>
              <a:ext cx="0" cy="205034"/>
            </a:xfrm>
            <a:prstGeom prst="line">
              <a:avLst/>
            </a:prstGeom>
            <a:noFill/>
            <a:ln w="19050">
              <a:solidFill>
                <a:srgbClr val="000000"/>
              </a:solidFill>
              <a:round/>
              <a:headEnd type="stealth" w="sm" len="sm"/>
              <a:tailEnd type="stealth" w="sm" len="sm"/>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7" name="Line 270">
              <a:extLst>
                <a:ext uri="{FF2B5EF4-FFF2-40B4-BE49-F238E27FC236}">
                  <a16:creationId xmlns:a16="http://schemas.microsoft.com/office/drawing/2014/main" id="{050EACA7-0FB2-400A-9264-E73D90C95BF2}"/>
                </a:ext>
              </a:extLst>
            </p:cNvPr>
            <p:cNvSpPr>
              <a:spLocks noChangeShapeType="1"/>
            </p:cNvSpPr>
            <p:nvPr/>
          </p:nvSpPr>
          <p:spPr bwMode="auto">
            <a:xfrm flipH="1">
              <a:off x="1317026" y="4141466"/>
              <a:ext cx="668359"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8" name="Text Box 272">
              <a:extLst>
                <a:ext uri="{FF2B5EF4-FFF2-40B4-BE49-F238E27FC236}">
                  <a16:creationId xmlns:a16="http://schemas.microsoft.com/office/drawing/2014/main" id="{A002A294-97F0-48B1-8ED7-BF2263810A46}"/>
                </a:ext>
              </a:extLst>
            </p:cNvPr>
            <p:cNvSpPr txBox="1">
              <a:spLocks noChangeArrowheads="1"/>
            </p:cNvSpPr>
            <p:nvPr/>
          </p:nvSpPr>
          <p:spPr bwMode="auto">
            <a:xfrm>
              <a:off x="5213230" y="4225183"/>
              <a:ext cx="829683" cy="335537"/>
            </a:xfrm>
            <a:prstGeom prst="rect">
              <a:avLst/>
            </a:prstGeom>
            <a:solidFill>
              <a:srgbClr val="92D05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r>
                <a:rPr lang="en-US" altLang="ja-JP" sz="1600" b="1" kern="0" dirty="0">
                  <a:solidFill>
                    <a:srgbClr val="000000"/>
                  </a:solidFill>
                  <a:latin typeface="Times New Roman"/>
                </a:rPr>
                <a:t>INV Compressor</a:t>
              </a:r>
            </a:p>
          </p:txBody>
        </p:sp>
        <p:sp>
          <p:nvSpPr>
            <p:cNvPr id="159" name="Text Box 280">
              <a:extLst>
                <a:ext uri="{FF2B5EF4-FFF2-40B4-BE49-F238E27FC236}">
                  <a16:creationId xmlns:a16="http://schemas.microsoft.com/office/drawing/2014/main" id="{2A1FA5B2-C4E1-48EA-9983-876540CE69C3}"/>
                </a:ext>
              </a:extLst>
            </p:cNvPr>
            <p:cNvSpPr txBox="1">
              <a:spLocks noChangeArrowheads="1"/>
            </p:cNvSpPr>
            <p:nvPr/>
          </p:nvSpPr>
          <p:spPr bwMode="auto">
            <a:xfrm>
              <a:off x="4170200" y="2220886"/>
              <a:ext cx="473976" cy="206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r>
                <a:rPr lang="en-US" altLang="ja-JP" sz="1600" kern="0" dirty="0">
                  <a:solidFill>
                    <a:srgbClr val="000000"/>
                  </a:solidFill>
                  <a:latin typeface="Times New Roman"/>
                </a:rPr>
                <a:t>TH</a:t>
              </a:r>
            </a:p>
          </p:txBody>
        </p:sp>
        <p:sp>
          <p:nvSpPr>
            <p:cNvPr id="160" name="Text Box 281">
              <a:extLst>
                <a:ext uri="{FF2B5EF4-FFF2-40B4-BE49-F238E27FC236}">
                  <a16:creationId xmlns:a16="http://schemas.microsoft.com/office/drawing/2014/main" id="{25A6C714-7073-4CCE-A3FD-0135B3BD856A}"/>
                </a:ext>
              </a:extLst>
            </p:cNvPr>
            <p:cNvSpPr txBox="1">
              <a:spLocks noChangeArrowheads="1"/>
            </p:cNvSpPr>
            <p:nvPr/>
          </p:nvSpPr>
          <p:spPr bwMode="auto">
            <a:xfrm>
              <a:off x="5695973" y="1350435"/>
              <a:ext cx="536552" cy="206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r>
                <a:rPr lang="en-US" altLang="ja-JP" sz="1600" kern="0" dirty="0">
                  <a:solidFill>
                    <a:srgbClr val="000000"/>
                  </a:solidFill>
                  <a:latin typeface="Times New Roman"/>
                </a:rPr>
                <a:t>TA</a:t>
              </a:r>
            </a:p>
          </p:txBody>
        </p:sp>
        <p:sp>
          <p:nvSpPr>
            <p:cNvPr id="161" name="Text Box 284">
              <a:extLst>
                <a:ext uri="{FF2B5EF4-FFF2-40B4-BE49-F238E27FC236}">
                  <a16:creationId xmlns:a16="http://schemas.microsoft.com/office/drawing/2014/main" id="{66F1D5E8-ED3C-4AAC-97C6-8A40A05F8FDB}"/>
                </a:ext>
              </a:extLst>
            </p:cNvPr>
            <p:cNvSpPr txBox="1">
              <a:spLocks noChangeArrowheads="1"/>
            </p:cNvSpPr>
            <p:nvPr/>
          </p:nvSpPr>
          <p:spPr bwMode="auto">
            <a:xfrm>
              <a:off x="5104835" y="3127271"/>
              <a:ext cx="523237" cy="206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600">
                  <a:solidFill>
                    <a:schemeClr val="tx1"/>
                  </a:solidFill>
                  <a:latin typeface="Times New Roman" pitchFamily="18" charset="0"/>
                  <a:ea typeface="MS PGothic" pitchFamily="34" charset="-128"/>
                </a:defRPr>
              </a:lvl1pPr>
              <a:lvl2pPr marL="742950" indent="-285750">
                <a:defRPr kumimoji="1" sz="600">
                  <a:solidFill>
                    <a:schemeClr val="tx1"/>
                  </a:solidFill>
                  <a:latin typeface="Times New Roman" pitchFamily="18" charset="0"/>
                  <a:ea typeface="MS PGothic" pitchFamily="34" charset="-128"/>
                </a:defRPr>
              </a:lvl2pPr>
              <a:lvl3pPr marL="1143000" indent="-228600">
                <a:defRPr kumimoji="1" sz="600">
                  <a:solidFill>
                    <a:schemeClr val="tx1"/>
                  </a:solidFill>
                  <a:latin typeface="Times New Roman" pitchFamily="18" charset="0"/>
                  <a:ea typeface="MS PGothic" pitchFamily="34" charset="-128"/>
                </a:defRPr>
              </a:lvl3pPr>
              <a:lvl4pPr marL="1600200" indent="-228600">
                <a:defRPr kumimoji="1" sz="600">
                  <a:solidFill>
                    <a:schemeClr val="tx1"/>
                  </a:solidFill>
                  <a:latin typeface="Times New Roman" pitchFamily="18" charset="0"/>
                  <a:ea typeface="MS PGothic" pitchFamily="34" charset="-128"/>
                </a:defRPr>
              </a:lvl4pPr>
              <a:lvl5pPr marL="2057400" indent="-228600">
                <a:defRPr kumimoji="1" sz="6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9pPr>
            </a:lstStyle>
            <a:p>
              <a:pPr>
                <a:defRPr/>
              </a:pPr>
              <a:r>
                <a:rPr lang="en-US" altLang="zh-CN" sz="1600" kern="0">
                  <a:solidFill>
                    <a:srgbClr val="000000"/>
                  </a:solidFill>
                </a:rPr>
                <a:t>ST1</a:t>
              </a:r>
              <a:endParaRPr lang="en-US" altLang="ja-JP" sz="1600" kern="0">
                <a:solidFill>
                  <a:srgbClr val="000000"/>
                </a:solidFill>
              </a:endParaRPr>
            </a:p>
          </p:txBody>
        </p:sp>
        <p:sp>
          <p:nvSpPr>
            <p:cNvPr id="162" name="AutoShape 34">
              <a:extLst>
                <a:ext uri="{FF2B5EF4-FFF2-40B4-BE49-F238E27FC236}">
                  <a16:creationId xmlns:a16="http://schemas.microsoft.com/office/drawing/2014/main" id="{7C81956C-A852-417D-BDDD-B61E53D2775C}"/>
                </a:ext>
              </a:extLst>
            </p:cNvPr>
            <p:cNvSpPr>
              <a:spLocks noChangeArrowheads="1"/>
            </p:cNvSpPr>
            <p:nvPr/>
          </p:nvSpPr>
          <p:spPr bwMode="auto">
            <a:xfrm>
              <a:off x="4042953" y="1965137"/>
              <a:ext cx="221817" cy="200704"/>
            </a:xfrm>
            <a:prstGeom prst="triangle">
              <a:avLst>
                <a:gd name="adj" fmla="val 50000"/>
              </a:avLst>
            </a:prstGeom>
            <a:solidFill>
              <a:srgbClr val="FFFFFF"/>
            </a:solidFill>
            <a:ln w="19050">
              <a:solidFill>
                <a:srgbClr val="000000"/>
              </a:solidFill>
              <a:miter lim="800000"/>
              <a:headEnd/>
              <a:tailEnd/>
            </a:ln>
            <a:scene3d>
              <a:camera prst="orthographicFront">
                <a:rot lat="0" lon="0" rev="5400000"/>
              </a:camera>
              <a:lightRig rig="threePt" dir="t"/>
            </a:scene3d>
          </p:spPr>
          <p:txBody>
            <a:bodyPr anchor="ct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endParaRPr lang="zh-CN" altLang="en-US" sz="1600" kern="0">
                <a:solidFill>
                  <a:srgbClr val="000000"/>
                </a:solidFill>
                <a:latin typeface="Times New Roman"/>
              </a:endParaRPr>
            </a:p>
          </p:txBody>
        </p:sp>
        <p:sp>
          <p:nvSpPr>
            <p:cNvPr id="163" name="Oval 79">
              <a:extLst>
                <a:ext uri="{FF2B5EF4-FFF2-40B4-BE49-F238E27FC236}">
                  <a16:creationId xmlns:a16="http://schemas.microsoft.com/office/drawing/2014/main" id="{69D6E7EA-499D-4C9B-AF1A-18E42B36B115}"/>
                </a:ext>
              </a:extLst>
            </p:cNvPr>
            <p:cNvSpPr>
              <a:spLocks noChangeArrowheads="1"/>
            </p:cNvSpPr>
            <p:nvPr/>
          </p:nvSpPr>
          <p:spPr bwMode="auto">
            <a:xfrm>
              <a:off x="4628198" y="4873496"/>
              <a:ext cx="119825" cy="57232"/>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64" name="Text Box 80">
              <a:extLst>
                <a:ext uri="{FF2B5EF4-FFF2-40B4-BE49-F238E27FC236}">
                  <a16:creationId xmlns:a16="http://schemas.microsoft.com/office/drawing/2014/main" id="{D259290F-C527-43F8-9677-B4CA3288A340}"/>
                </a:ext>
              </a:extLst>
            </p:cNvPr>
            <p:cNvSpPr txBox="1">
              <a:spLocks noChangeArrowheads="1"/>
            </p:cNvSpPr>
            <p:nvPr/>
          </p:nvSpPr>
          <p:spPr bwMode="auto">
            <a:xfrm>
              <a:off x="4600237" y="4665866"/>
              <a:ext cx="295570" cy="150369"/>
            </a:xfrm>
            <a:prstGeom prst="rect">
              <a:avLst/>
            </a:prstGeom>
          </p:spPr>
          <p:txBody>
            <a:bodyPr lIns="0" tIns="0" rIns="0" bIns="0">
              <a:spAutoFit/>
            </a:bodyPr>
            <a:lstStyle>
              <a:defPPr>
                <a:defRPr lang="ja-JP"/>
              </a:defPPr>
              <a:lvl1pPr>
                <a:defRPr sz="1000"/>
              </a:lvl1pPr>
            </a:lstStyle>
            <a:p>
              <a:pPr>
                <a:defRPr/>
              </a:pPr>
              <a:r>
                <a:rPr lang="en-US" altLang="ja-JP" sz="1600" kern="0" dirty="0">
                  <a:solidFill>
                    <a:sysClr val="windowText" lastClr="000000"/>
                  </a:solidFill>
                  <a:latin typeface="Times New Roman"/>
                  <a:ea typeface="ＭＳ Ｐゴシック" pitchFamily="34" charset="-128"/>
                </a:rPr>
                <a:t>TS</a:t>
              </a:r>
            </a:p>
          </p:txBody>
        </p:sp>
        <p:sp>
          <p:nvSpPr>
            <p:cNvPr id="165" name="Oval 79">
              <a:extLst>
                <a:ext uri="{FF2B5EF4-FFF2-40B4-BE49-F238E27FC236}">
                  <a16:creationId xmlns:a16="http://schemas.microsoft.com/office/drawing/2014/main" id="{8A368FD7-4EA3-4FF0-8DA8-AB7D8D6EEF53}"/>
                </a:ext>
              </a:extLst>
            </p:cNvPr>
            <p:cNvSpPr>
              <a:spLocks noChangeArrowheads="1"/>
            </p:cNvSpPr>
            <p:nvPr/>
          </p:nvSpPr>
          <p:spPr bwMode="auto">
            <a:xfrm>
              <a:off x="2049291" y="1781667"/>
              <a:ext cx="127814" cy="50577"/>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66" name="Text Box 80">
              <a:extLst>
                <a:ext uri="{FF2B5EF4-FFF2-40B4-BE49-F238E27FC236}">
                  <a16:creationId xmlns:a16="http://schemas.microsoft.com/office/drawing/2014/main" id="{F5AF984E-AD4E-415F-8312-2EC5C5CC32DE}"/>
                </a:ext>
              </a:extLst>
            </p:cNvPr>
            <p:cNvSpPr txBox="1">
              <a:spLocks noChangeArrowheads="1"/>
            </p:cNvSpPr>
            <p:nvPr/>
          </p:nvSpPr>
          <p:spPr bwMode="auto">
            <a:xfrm>
              <a:off x="1910826" y="1512813"/>
              <a:ext cx="464656" cy="206758"/>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r>
                <a:rPr kumimoji="0" lang="en-US" altLang="ja-JP" sz="1600" kern="0" dirty="0">
                  <a:solidFill>
                    <a:srgbClr val="000000"/>
                  </a:solidFill>
                  <a:latin typeface="Times New Roman"/>
                </a:rPr>
                <a:t>TL</a:t>
              </a:r>
            </a:p>
          </p:txBody>
        </p:sp>
        <p:cxnSp>
          <p:nvCxnSpPr>
            <p:cNvPr id="134197" name="直接连接符 166">
              <a:extLst>
                <a:ext uri="{FF2B5EF4-FFF2-40B4-BE49-F238E27FC236}">
                  <a16:creationId xmlns:a16="http://schemas.microsoft.com/office/drawing/2014/main" id="{137565D6-6C40-41D5-A61F-CA47A669A5F7}"/>
                </a:ext>
              </a:extLst>
            </p:cNvPr>
            <p:cNvCxnSpPr>
              <a:cxnSpLocks noChangeShapeType="1"/>
            </p:cNvCxnSpPr>
            <p:nvPr/>
          </p:nvCxnSpPr>
          <p:spPr bwMode="auto">
            <a:xfrm flipH="1" flipV="1">
              <a:off x="4273550" y="2060575"/>
              <a:ext cx="239713" cy="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sp>
          <p:nvSpPr>
            <p:cNvPr id="168" name="矩形 167">
              <a:extLst>
                <a:ext uri="{FF2B5EF4-FFF2-40B4-BE49-F238E27FC236}">
                  <a16:creationId xmlns:a16="http://schemas.microsoft.com/office/drawing/2014/main" id="{31393227-D35E-4425-BD61-B666C1FEDE36}"/>
                </a:ext>
              </a:extLst>
            </p:cNvPr>
            <p:cNvSpPr/>
            <p:nvPr/>
          </p:nvSpPr>
          <p:spPr>
            <a:xfrm>
              <a:off x="4513698" y="1925412"/>
              <a:ext cx="736259" cy="235580"/>
            </a:xfrm>
            <a:prstGeom prst="rect">
              <a:avLst/>
            </a:prstGeom>
            <a:no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cxnSp>
          <p:nvCxnSpPr>
            <p:cNvPr id="134199" name="直接连接符 168">
              <a:extLst>
                <a:ext uri="{FF2B5EF4-FFF2-40B4-BE49-F238E27FC236}">
                  <a16:creationId xmlns:a16="http://schemas.microsoft.com/office/drawing/2014/main" id="{088FFC1A-3427-4622-8E79-ABE6680E3F4A}"/>
                </a:ext>
              </a:extLst>
            </p:cNvPr>
            <p:cNvCxnSpPr>
              <a:cxnSpLocks noChangeShapeType="1"/>
            </p:cNvCxnSpPr>
            <p:nvPr/>
          </p:nvCxnSpPr>
          <p:spPr bwMode="auto">
            <a:xfrm>
              <a:off x="4522788" y="1933575"/>
              <a:ext cx="727075" cy="20320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00" name="直接连接符 169">
              <a:extLst>
                <a:ext uri="{FF2B5EF4-FFF2-40B4-BE49-F238E27FC236}">
                  <a16:creationId xmlns:a16="http://schemas.microsoft.com/office/drawing/2014/main" id="{CDC77DA3-9C49-460A-B783-ED892D1379E2}"/>
                </a:ext>
              </a:extLst>
            </p:cNvPr>
            <p:cNvCxnSpPr>
              <a:cxnSpLocks noChangeShapeType="1"/>
            </p:cNvCxnSpPr>
            <p:nvPr/>
          </p:nvCxnSpPr>
          <p:spPr bwMode="auto">
            <a:xfrm flipH="1">
              <a:off x="4522788" y="1933575"/>
              <a:ext cx="727075" cy="20320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1" name="椭圆 170">
              <a:extLst>
                <a:ext uri="{FF2B5EF4-FFF2-40B4-BE49-F238E27FC236}">
                  <a16:creationId xmlns:a16="http://schemas.microsoft.com/office/drawing/2014/main" id="{D0E3FF8F-1FE4-420C-8CC3-294194070BB4}"/>
                </a:ext>
              </a:extLst>
            </p:cNvPr>
            <p:cNvSpPr/>
            <p:nvPr/>
          </p:nvSpPr>
          <p:spPr>
            <a:xfrm>
              <a:off x="4521687" y="1784329"/>
              <a:ext cx="363470" cy="59893"/>
            </a:xfrm>
            <a:prstGeom prst="ellipse">
              <a:avLst/>
            </a:prstGeom>
            <a:no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172" name="椭圆 171">
              <a:extLst>
                <a:ext uri="{FF2B5EF4-FFF2-40B4-BE49-F238E27FC236}">
                  <a16:creationId xmlns:a16="http://schemas.microsoft.com/office/drawing/2014/main" id="{5BCC8EA9-4937-4F0F-942F-3EBE6EF5B3E3}"/>
                </a:ext>
              </a:extLst>
            </p:cNvPr>
            <p:cNvSpPr/>
            <p:nvPr/>
          </p:nvSpPr>
          <p:spPr>
            <a:xfrm>
              <a:off x="4877168" y="1784329"/>
              <a:ext cx="363470" cy="59893"/>
            </a:xfrm>
            <a:prstGeom prst="ellipse">
              <a:avLst/>
            </a:prstGeom>
            <a:no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cxnSp>
          <p:nvCxnSpPr>
            <p:cNvPr id="134203" name="直接连接符 172">
              <a:extLst>
                <a:ext uri="{FF2B5EF4-FFF2-40B4-BE49-F238E27FC236}">
                  <a16:creationId xmlns:a16="http://schemas.microsoft.com/office/drawing/2014/main" id="{2A2C1D51-669A-408E-8751-B12524ECB28A}"/>
                </a:ext>
              </a:extLst>
            </p:cNvPr>
            <p:cNvCxnSpPr>
              <a:cxnSpLocks noChangeShapeType="1"/>
              <a:stCxn id="172" idx="2"/>
            </p:cNvCxnSpPr>
            <p:nvPr/>
          </p:nvCxnSpPr>
          <p:spPr bwMode="auto">
            <a:xfrm flipH="1">
              <a:off x="4876801" y="1814277"/>
              <a:ext cx="367" cy="60562"/>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grpSp>
          <p:nvGrpSpPr>
            <p:cNvPr id="174" name="组合 173">
              <a:extLst>
                <a:ext uri="{FF2B5EF4-FFF2-40B4-BE49-F238E27FC236}">
                  <a16:creationId xmlns:a16="http://schemas.microsoft.com/office/drawing/2014/main" id="{3A4B40B9-9E42-4608-8B27-3C1E58AE561D}"/>
                </a:ext>
              </a:extLst>
            </p:cNvPr>
            <p:cNvGrpSpPr>
              <a:grpSpLocks noChangeAspect="1"/>
            </p:cNvGrpSpPr>
            <p:nvPr/>
          </p:nvGrpSpPr>
          <p:grpSpPr>
            <a:xfrm flipH="1">
              <a:off x="5350881" y="3985655"/>
              <a:ext cx="491536" cy="663575"/>
              <a:chOff x="2348880" y="4304928"/>
              <a:chExt cx="1440160" cy="1944216"/>
            </a:xfrm>
            <a:noFill/>
          </p:grpSpPr>
          <p:sp>
            <p:nvSpPr>
              <p:cNvPr id="219" name="椭圆 218">
                <a:extLst>
                  <a:ext uri="{FF2B5EF4-FFF2-40B4-BE49-F238E27FC236}">
                    <a16:creationId xmlns:a16="http://schemas.microsoft.com/office/drawing/2014/main" id="{1D42759B-982A-4113-9CE3-5B38E5A15E00}"/>
                  </a:ext>
                </a:extLst>
              </p:cNvPr>
              <p:cNvSpPr/>
              <p:nvPr/>
            </p:nvSpPr>
            <p:spPr>
              <a:xfrm>
                <a:off x="2348880" y="4808984"/>
                <a:ext cx="1440160" cy="1440160"/>
              </a:xfrm>
              <a:prstGeom prst="ellipse">
                <a:avLst/>
              </a:prstGeom>
              <a:grp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cxnSp>
            <p:nvCxnSpPr>
              <p:cNvPr id="220" name="直接连接符 219">
                <a:extLst>
                  <a:ext uri="{FF2B5EF4-FFF2-40B4-BE49-F238E27FC236}">
                    <a16:creationId xmlns:a16="http://schemas.microsoft.com/office/drawing/2014/main" id="{B98D0DB5-F6E1-41CA-8CBD-3CC5D3F42920}"/>
                  </a:ext>
                </a:extLst>
              </p:cNvPr>
              <p:cNvCxnSpPr/>
              <p:nvPr/>
            </p:nvCxnSpPr>
            <p:spPr>
              <a:xfrm flipV="1">
                <a:off x="3501008" y="4304930"/>
                <a:ext cx="0" cy="648070"/>
              </a:xfrm>
              <a:prstGeom prst="line">
                <a:avLst/>
              </a:prstGeom>
              <a:grpFill/>
              <a:ln w="9525" cap="flat" cmpd="sng" algn="ctr">
                <a:solidFill>
                  <a:srgbClr val="000000"/>
                </a:solidFill>
                <a:prstDash val="solid"/>
              </a:ln>
              <a:effectLst/>
            </p:spPr>
          </p:cxnSp>
          <p:cxnSp>
            <p:nvCxnSpPr>
              <p:cNvPr id="221" name="直接连接符 220">
                <a:extLst>
                  <a:ext uri="{FF2B5EF4-FFF2-40B4-BE49-F238E27FC236}">
                    <a16:creationId xmlns:a16="http://schemas.microsoft.com/office/drawing/2014/main" id="{06A8FC68-E0F5-4CA5-B160-81D653EE744B}"/>
                  </a:ext>
                </a:extLst>
              </p:cNvPr>
              <p:cNvCxnSpPr/>
              <p:nvPr/>
            </p:nvCxnSpPr>
            <p:spPr>
              <a:xfrm flipV="1">
                <a:off x="2636912" y="4304930"/>
                <a:ext cx="0" cy="648070"/>
              </a:xfrm>
              <a:prstGeom prst="line">
                <a:avLst/>
              </a:prstGeom>
              <a:grpFill/>
              <a:ln w="9525" cap="flat" cmpd="sng" algn="ctr">
                <a:solidFill>
                  <a:srgbClr val="000000"/>
                </a:solidFill>
                <a:prstDash val="solid"/>
              </a:ln>
              <a:effectLst/>
            </p:spPr>
          </p:cxnSp>
          <p:cxnSp>
            <p:nvCxnSpPr>
              <p:cNvPr id="222" name="直接连接符 221">
                <a:extLst>
                  <a:ext uri="{FF2B5EF4-FFF2-40B4-BE49-F238E27FC236}">
                    <a16:creationId xmlns:a16="http://schemas.microsoft.com/office/drawing/2014/main" id="{1ECE6F51-63DB-4847-8804-FC9E723DA684}"/>
                  </a:ext>
                </a:extLst>
              </p:cNvPr>
              <p:cNvCxnSpPr/>
              <p:nvPr/>
            </p:nvCxnSpPr>
            <p:spPr>
              <a:xfrm>
                <a:off x="2636912" y="4304928"/>
                <a:ext cx="864096" cy="0"/>
              </a:xfrm>
              <a:prstGeom prst="line">
                <a:avLst/>
              </a:prstGeom>
              <a:grpFill/>
              <a:ln w="9525" cap="flat" cmpd="sng" algn="ctr">
                <a:solidFill>
                  <a:srgbClr val="000000"/>
                </a:solidFill>
                <a:prstDash val="solid"/>
              </a:ln>
              <a:effectLst/>
            </p:spPr>
          </p:cxnSp>
        </p:grpSp>
        <p:grpSp>
          <p:nvGrpSpPr>
            <p:cNvPr id="134205" name="组合 141">
              <a:extLst>
                <a:ext uri="{FF2B5EF4-FFF2-40B4-BE49-F238E27FC236}">
                  <a16:creationId xmlns:a16="http://schemas.microsoft.com/office/drawing/2014/main" id="{E96E5DB4-0AFA-4CE7-B4B1-0AF5E74E1615}"/>
                </a:ext>
              </a:extLst>
            </p:cNvPr>
            <p:cNvGrpSpPr>
              <a:grpSpLocks/>
            </p:cNvGrpSpPr>
            <p:nvPr/>
          </p:nvGrpSpPr>
          <p:grpSpPr bwMode="auto">
            <a:xfrm>
              <a:off x="565150" y="1746250"/>
              <a:ext cx="354013" cy="165100"/>
              <a:chOff x="2426087" y="3008784"/>
              <a:chExt cx="426849" cy="144016"/>
            </a:xfrm>
          </p:grpSpPr>
          <p:cxnSp>
            <p:nvCxnSpPr>
              <p:cNvPr id="134243" name="直接连接符 212">
                <a:extLst>
                  <a:ext uri="{FF2B5EF4-FFF2-40B4-BE49-F238E27FC236}">
                    <a16:creationId xmlns:a16="http://schemas.microsoft.com/office/drawing/2014/main" id="{A378D64B-1C65-452D-A01A-C3EDB796DD9A}"/>
                  </a:ext>
                </a:extLst>
              </p:cNvPr>
              <p:cNvCxnSpPr>
                <a:cxnSpLocks noChangeShapeType="1"/>
              </p:cNvCxnSpPr>
              <p:nvPr/>
            </p:nvCxnSpPr>
            <p:spPr bwMode="auto">
              <a:xfrm>
                <a:off x="2565818"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4" name="直接连接符 213">
                <a:extLst>
                  <a:ext uri="{FF2B5EF4-FFF2-40B4-BE49-F238E27FC236}">
                    <a16:creationId xmlns:a16="http://schemas.microsoft.com/office/drawing/2014/main" id="{C53D2291-66FF-4340-939C-7795E4650F81}"/>
                  </a:ext>
                </a:extLst>
              </p:cNvPr>
              <p:cNvCxnSpPr>
                <a:cxnSpLocks noChangeShapeType="1"/>
              </p:cNvCxnSpPr>
              <p:nvPr/>
            </p:nvCxnSpPr>
            <p:spPr bwMode="auto">
              <a:xfrm>
                <a:off x="2852936"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5" name="直接连接符 214">
                <a:extLst>
                  <a:ext uri="{FF2B5EF4-FFF2-40B4-BE49-F238E27FC236}">
                    <a16:creationId xmlns:a16="http://schemas.microsoft.com/office/drawing/2014/main" id="{F81F69D9-ECF7-4C83-B786-B5BEEEF85B79}"/>
                  </a:ext>
                </a:extLst>
              </p:cNvPr>
              <p:cNvCxnSpPr>
                <a:cxnSpLocks noChangeShapeType="1"/>
              </p:cNvCxnSpPr>
              <p:nvPr/>
            </p:nvCxnSpPr>
            <p:spPr bwMode="auto">
              <a:xfrm>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6" name="直接连接符 215">
                <a:extLst>
                  <a:ext uri="{FF2B5EF4-FFF2-40B4-BE49-F238E27FC236}">
                    <a16:creationId xmlns:a16="http://schemas.microsoft.com/office/drawing/2014/main" id="{BEF988ED-A364-4FB4-BDBA-70B3950F0E8C}"/>
                  </a:ext>
                </a:extLst>
              </p:cNvPr>
              <p:cNvCxnSpPr>
                <a:cxnSpLocks noChangeShapeType="1"/>
              </p:cNvCxnSpPr>
              <p:nvPr/>
            </p:nvCxnSpPr>
            <p:spPr bwMode="auto">
              <a:xfrm flipH="1">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7" name="直接连接符 216">
                <a:extLst>
                  <a:ext uri="{FF2B5EF4-FFF2-40B4-BE49-F238E27FC236}">
                    <a16:creationId xmlns:a16="http://schemas.microsoft.com/office/drawing/2014/main" id="{41AF2AC1-77A4-47E0-8B77-FE2795020994}"/>
                  </a:ext>
                </a:extLst>
              </p:cNvPr>
              <p:cNvCxnSpPr>
                <a:cxnSpLocks noChangeShapeType="1"/>
              </p:cNvCxnSpPr>
              <p:nvPr/>
            </p:nvCxnSpPr>
            <p:spPr bwMode="auto">
              <a:xfrm>
                <a:off x="2494995"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8" name="直接连接符 217">
                <a:extLst>
                  <a:ext uri="{FF2B5EF4-FFF2-40B4-BE49-F238E27FC236}">
                    <a16:creationId xmlns:a16="http://schemas.microsoft.com/office/drawing/2014/main" id="{8529C967-3549-4840-8EFC-B2629153D463}"/>
                  </a:ext>
                </a:extLst>
              </p:cNvPr>
              <p:cNvCxnSpPr>
                <a:cxnSpLocks noChangeShapeType="1"/>
              </p:cNvCxnSpPr>
              <p:nvPr/>
            </p:nvCxnSpPr>
            <p:spPr bwMode="auto">
              <a:xfrm>
                <a:off x="2426087"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grpSp>
        <p:grpSp>
          <p:nvGrpSpPr>
            <p:cNvPr id="134206" name="组合 7">
              <a:extLst>
                <a:ext uri="{FF2B5EF4-FFF2-40B4-BE49-F238E27FC236}">
                  <a16:creationId xmlns:a16="http://schemas.microsoft.com/office/drawing/2014/main" id="{61E48CA2-39D6-4030-BEE5-400C7AC3B09C}"/>
                </a:ext>
              </a:extLst>
            </p:cNvPr>
            <p:cNvGrpSpPr>
              <a:grpSpLocks/>
            </p:cNvGrpSpPr>
            <p:nvPr/>
          </p:nvGrpSpPr>
          <p:grpSpPr bwMode="auto">
            <a:xfrm>
              <a:off x="1215839" y="4652553"/>
              <a:ext cx="459331" cy="730668"/>
              <a:chOff x="8187891" y="3054665"/>
              <a:chExt cx="459368" cy="729939"/>
            </a:xfrm>
          </p:grpSpPr>
          <p:sp>
            <p:nvSpPr>
              <p:cNvPr id="202" name="AutoShape 176">
                <a:extLst>
                  <a:ext uri="{FF2B5EF4-FFF2-40B4-BE49-F238E27FC236}">
                    <a16:creationId xmlns:a16="http://schemas.microsoft.com/office/drawing/2014/main" id="{9C24FBB2-5246-4A00-9A3D-D2E8F2384544}"/>
                  </a:ext>
                </a:extLst>
              </p:cNvPr>
              <p:cNvSpPr>
                <a:spLocks noChangeArrowheads="1"/>
              </p:cNvSpPr>
              <p:nvPr/>
            </p:nvSpPr>
            <p:spPr bwMode="auto">
              <a:xfrm>
                <a:off x="8187891" y="3054665"/>
                <a:ext cx="420754" cy="546480"/>
              </a:xfrm>
              <a:prstGeom prst="roundRect">
                <a:avLst>
                  <a:gd name="adj" fmla="val 25000"/>
                </a:avLst>
              </a:prstGeom>
              <a:solidFill>
                <a:srgbClr val="FFFFFF"/>
              </a:solid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sz="1600" kern="0">
                  <a:solidFill>
                    <a:sysClr val="windowText" lastClr="000000"/>
                  </a:solidFill>
                </a:endParaRPr>
              </a:p>
            </p:txBody>
          </p:sp>
          <p:cxnSp>
            <p:nvCxnSpPr>
              <p:cNvPr id="134233" name="直接连接符 202">
                <a:extLst>
                  <a:ext uri="{FF2B5EF4-FFF2-40B4-BE49-F238E27FC236}">
                    <a16:creationId xmlns:a16="http://schemas.microsoft.com/office/drawing/2014/main" id="{0A8AB7ED-A21E-4EE7-BB55-FD56767067E6}"/>
                  </a:ext>
                </a:extLst>
              </p:cNvPr>
              <p:cNvCxnSpPr>
                <a:cxnSpLocks noChangeShapeType="1"/>
              </p:cNvCxnSpPr>
              <p:nvPr/>
            </p:nvCxnSpPr>
            <p:spPr bwMode="auto">
              <a:xfrm>
                <a:off x="8342078" y="3077272"/>
                <a:ext cx="0" cy="466258"/>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34" name="直接连接符 203">
                <a:extLst>
                  <a:ext uri="{FF2B5EF4-FFF2-40B4-BE49-F238E27FC236}">
                    <a16:creationId xmlns:a16="http://schemas.microsoft.com/office/drawing/2014/main" id="{508BF14E-B983-49B4-8E07-061A8427F86C}"/>
                  </a:ext>
                </a:extLst>
              </p:cNvPr>
              <p:cNvCxnSpPr>
                <a:cxnSpLocks noChangeShapeType="1"/>
              </p:cNvCxnSpPr>
              <p:nvPr/>
            </p:nvCxnSpPr>
            <p:spPr bwMode="auto">
              <a:xfrm>
                <a:off x="8499253" y="3055069"/>
                <a:ext cx="0" cy="488461"/>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sp>
            <p:nvSpPr>
              <p:cNvPr id="205" name="弧形 204">
                <a:extLst>
                  <a:ext uri="{FF2B5EF4-FFF2-40B4-BE49-F238E27FC236}">
                    <a16:creationId xmlns:a16="http://schemas.microsoft.com/office/drawing/2014/main" id="{BB8A4996-6FEC-4F15-A1CC-A95234B6170F}"/>
                  </a:ext>
                </a:extLst>
              </p:cNvPr>
              <p:cNvSpPr/>
              <p:nvPr/>
            </p:nvSpPr>
            <p:spPr>
              <a:xfrm rot="5400000">
                <a:off x="8448235" y="3514018"/>
                <a:ext cx="50526" cy="51928"/>
              </a:xfrm>
              <a:prstGeom prst="arc">
                <a:avLst/>
              </a:prstGeom>
              <a:noFill/>
              <a:ln w="12700" cap="flat" cmpd="sng" algn="ctr">
                <a:solidFill>
                  <a:srgbClr val="000000"/>
                </a:solidFill>
                <a:prstDash val="solid"/>
              </a:ln>
              <a:effectLst/>
            </p:spPr>
            <p:txBody>
              <a:bodyPr anchor="ctr"/>
              <a:lstStyle/>
              <a:p>
                <a:pPr algn="ctr">
                  <a:defRPr/>
                </a:pPr>
                <a:endParaRPr lang="zh-CN" altLang="en-US" sz="1600" kern="0">
                  <a:solidFill>
                    <a:srgbClr val="000000"/>
                  </a:solidFill>
                  <a:latin typeface="Times New Roman"/>
                  <a:ea typeface="ＭＳ Ｐゴシック"/>
                </a:endParaRPr>
              </a:p>
            </p:txBody>
          </p:sp>
          <p:sp>
            <p:nvSpPr>
              <p:cNvPr id="206" name="弧形 205">
                <a:extLst>
                  <a:ext uri="{FF2B5EF4-FFF2-40B4-BE49-F238E27FC236}">
                    <a16:creationId xmlns:a16="http://schemas.microsoft.com/office/drawing/2014/main" id="{413561F9-4564-40B3-9B02-CDC8844D794A}"/>
                  </a:ext>
                </a:extLst>
              </p:cNvPr>
              <p:cNvSpPr/>
              <p:nvPr/>
            </p:nvSpPr>
            <p:spPr>
              <a:xfrm rot="10800000">
                <a:off x="8342345" y="3520037"/>
                <a:ext cx="57255" cy="46538"/>
              </a:xfrm>
              <a:prstGeom prst="arc">
                <a:avLst/>
              </a:prstGeom>
              <a:noFill/>
              <a:ln w="12700" cap="flat" cmpd="sng" algn="ctr">
                <a:solidFill>
                  <a:srgbClr val="000000"/>
                </a:solidFill>
                <a:prstDash val="solid"/>
              </a:ln>
              <a:effectLst/>
            </p:spPr>
            <p:txBody>
              <a:bodyPr anchor="ctr"/>
              <a:lstStyle/>
              <a:p>
                <a:pPr algn="ctr">
                  <a:defRPr/>
                </a:pPr>
                <a:endParaRPr lang="zh-CN" altLang="en-US" sz="1600" kern="0">
                  <a:solidFill>
                    <a:srgbClr val="000000"/>
                  </a:solidFill>
                  <a:latin typeface="Times New Roman"/>
                  <a:ea typeface="ＭＳ Ｐゴシック"/>
                </a:endParaRPr>
              </a:p>
            </p:txBody>
          </p:sp>
          <p:cxnSp>
            <p:nvCxnSpPr>
              <p:cNvPr id="134237" name="直接连接符 206">
                <a:extLst>
                  <a:ext uri="{FF2B5EF4-FFF2-40B4-BE49-F238E27FC236}">
                    <a16:creationId xmlns:a16="http://schemas.microsoft.com/office/drawing/2014/main" id="{8109AF9A-BAEE-4436-887D-B406310C5CAC}"/>
                  </a:ext>
                </a:extLst>
              </p:cNvPr>
              <p:cNvCxnSpPr>
                <a:cxnSpLocks noChangeShapeType="1"/>
                <a:stCxn id="206" idx="0"/>
                <a:endCxn id="205" idx="2"/>
              </p:cNvCxnSpPr>
              <p:nvPr/>
            </p:nvCxnSpPr>
            <p:spPr bwMode="auto">
              <a:xfrm flipV="1">
                <a:off x="8370975" y="3565245"/>
                <a:ext cx="102524" cy="1329"/>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sp>
            <p:nvSpPr>
              <p:cNvPr id="208" name="弧形 207">
                <a:extLst>
                  <a:ext uri="{FF2B5EF4-FFF2-40B4-BE49-F238E27FC236}">
                    <a16:creationId xmlns:a16="http://schemas.microsoft.com/office/drawing/2014/main" id="{92F532A4-1081-49D1-B55A-6546D6ADFB7A}"/>
                  </a:ext>
                </a:extLst>
              </p:cNvPr>
              <p:cNvSpPr/>
              <p:nvPr/>
            </p:nvSpPr>
            <p:spPr>
              <a:xfrm rot="5400000">
                <a:off x="8235863" y="3087869"/>
                <a:ext cx="51855" cy="51929"/>
              </a:xfrm>
              <a:prstGeom prst="arc">
                <a:avLst/>
              </a:prstGeom>
              <a:noFill/>
              <a:ln w="12700" cap="flat" cmpd="sng" algn="ctr">
                <a:solidFill>
                  <a:srgbClr val="000000"/>
                </a:solidFill>
                <a:prstDash val="solid"/>
              </a:ln>
              <a:effectLst/>
            </p:spPr>
            <p:txBody>
              <a:bodyPr anchor="ctr"/>
              <a:lstStyle/>
              <a:p>
                <a:pPr algn="ctr">
                  <a:defRPr/>
                </a:pPr>
                <a:endParaRPr lang="zh-CN" altLang="en-US" sz="1600" kern="0">
                  <a:solidFill>
                    <a:srgbClr val="000000"/>
                  </a:solidFill>
                  <a:latin typeface="Times New Roman"/>
                  <a:ea typeface="ＭＳ Ｐゴシック"/>
                </a:endParaRPr>
              </a:p>
            </p:txBody>
          </p:sp>
          <p:cxnSp>
            <p:nvCxnSpPr>
              <p:cNvPr id="134239" name="直接连接符 208">
                <a:extLst>
                  <a:ext uri="{FF2B5EF4-FFF2-40B4-BE49-F238E27FC236}">
                    <a16:creationId xmlns:a16="http://schemas.microsoft.com/office/drawing/2014/main" id="{0BD140BA-8DC5-44B1-88FC-7049D5A5E1FC}"/>
                  </a:ext>
                </a:extLst>
              </p:cNvPr>
              <p:cNvCxnSpPr>
                <a:cxnSpLocks noChangeShapeType="1"/>
              </p:cNvCxnSpPr>
              <p:nvPr/>
            </p:nvCxnSpPr>
            <p:spPr bwMode="auto">
              <a:xfrm>
                <a:off x="8288099" y="3055069"/>
                <a:ext cx="0" cy="60265"/>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sp>
            <p:nvSpPr>
              <p:cNvPr id="210" name="椭圆 209">
                <a:extLst>
                  <a:ext uri="{FF2B5EF4-FFF2-40B4-BE49-F238E27FC236}">
                    <a16:creationId xmlns:a16="http://schemas.microsoft.com/office/drawing/2014/main" id="{9B1BA15A-DD7E-4FA9-9EF7-B696E3BCBF10}"/>
                  </a:ext>
                </a:extLst>
              </p:cNvPr>
              <p:cNvSpPr/>
              <p:nvPr/>
            </p:nvSpPr>
            <p:spPr>
              <a:xfrm>
                <a:off x="8402263" y="3545300"/>
                <a:ext cx="38613" cy="37230"/>
              </a:xfrm>
              <a:prstGeom prst="ellipse">
                <a:avLst/>
              </a:prstGeom>
              <a:pattFill prst="pct30">
                <a:fgClr>
                  <a:srgbClr val="00CC99"/>
                </a:fgClr>
                <a:bgClr>
                  <a:srgbClr val="FFFFFF"/>
                </a:bgClr>
              </a:pattFill>
              <a:ln w="127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211" name="椭圆 210">
                <a:extLst>
                  <a:ext uri="{FF2B5EF4-FFF2-40B4-BE49-F238E27FC236}">
                    <a16:creationId xmlns:a16="http://schemas.microsoft.com/office/drawing/2014/main" id="{1ABDEDB0-7EA3-4C49-91EC-52B5864D6E4C}"/>
                  </a:ext>
                </a:extLst>
              </p:cNvPr>
              <p:cNvSpPr>
                <a:spLocks noChangeAspect="1"/>
              </p:cNvSpPr>
              <p:nvPr/>
            </p:nvSpPr>
            <p:spPr>
              <a:xfrm>
                <a:off x="8490142" y="3090566"/>
                <a:ext cx="18641" cy="19944"/>
              </a:xfrm>
              <a:prstGeom prst="ellipse">
                <a:avLst/>
              </a:prstGeom>
              <a:solidFill>
                <a:srgbClr val="FFFFFF"/>
              </a:solidFill>
              <a:ln w="127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212" name="矩形 280">
                <a:extLst>
                  <a:ext uri="{FF2B5EF4-FFF2-40B4-BE49-F238E27FC236}">
                    <a16:creationId xmlns:a16="http://schemas.microsoft.com/office/drawing/2014/main" id="{18E7502E-394D-4E7D-8A63-94029896EEE6}"/>
                  </a:ext>
                </a:extLst>
              </p:cNvPr>
              <p:cNvSpPr>
                <a:spLocks noChangeArrowheads="1"/>
              </p:cNvSpPr>
              <p:nvPr/>
            </p:nvSpPr>
            <p:spPr bwMode="auto">
              <a:xfrm>
                <a:off x="8262455" y="3634385"/>
                <a:ext cx="384804" cy="15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spAutoFit/>
              </a:bodyPr>
              <a:lstStyle/>
              <a:p>
                <a:pPr>
                  <a:defRPr/>
                </a:pPr>
                <a:r>
                  <a:rPr lang="en-US" altLang="zh-CN" sz="1600" kern="0">
                    <a:solidFill>
                      <a:sysClr val="windowText" lastClr="000000"/>
                    </a:solidFill>
                  </a:rPr>
                  <a:t>ACC</a:t>
                </a:r>
                <a:endParaRPr lang="zh-CN" altLang="zh-CN" sz="1600" kern="0">
                  <a:solidFill>
                    <a:sysClr val="windowText" lastClr="000000"/>
                  </a:solidFill>
                </a:endParaRPr>
              </a:p>
            </p:txBody>
          </p:sp>
        </p:grpSp>
        <p:sp>
          <p:nvSpPr>
            <p:cNvPr id="177" name="矩形 287">
              <a:extLst>
                <a:ext uri="{FF2B5EF4-FFF2-40B4-BE49-F238E27FC236}">
                  <a16:creationId xmlns:a16="http://schemas.microsoft.com/office/drawing/2014/main" id="{5AF10920-0C75-4F51-9185-5A46313FABF0}"/>
                </a:ext>
              </a:extLst>
            </p:cNvPr>
            <p:cNvSpPr>
              <a:spLocks noChangeArrowheads="1"/>
            </p:cNvSpPr>
            <p:nvPr/>
          </p:nvSpPr>
          <p:spPr bwMode="auto">
            <a:xfrm>
              <a:off x="520853" y="1460904"/>
              <a:ext cx="1037537" cy="15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altLang="zh-CN" sz="1600" kern="0" dirty="0">
                  <a:solidFill>
                    <a:sysClr val="windowText" lastClr="000000"/>
                  </a:solidFill>
                </a:rPr>
                <a:t>Liquid Service Valve</a:t>
              </a:r>
              <a:endParaRPr lang="zh-CN" altLang="zh-CN" sz="1600" kern="0" dirty="0">
                <a:solidFill>
                  <a:sysClr val="windowText" lastClr="000000"/>
                </a:solidFill>
              </a:endParaRPr>
            </a:p>
          </p:txBody>
        </p:sp>
        <p:sp>
          <p:nvSpPr>
            <p:cNvPr id="178" name="矩形 288">
              <a:extLst>
                <a:ext uri="{FF2B5EF4-FFF2-40B4-BE49-F238E27FC236}">
                  <a16:creationId xmlns:a16="http://schemas.microsoft.com/office/drawing/2014/main" id="{97BE6021-6E84-4AEA-8C58-3D29BEE192EF}"/>
                </a:ext>
              </a:extLst>
            </p:cNvPr>
            <p:cNvSpPr>
              <a:spLocks noChangeArrowheads="1"/>
            </p:cNvSpPr>
            <p:nvPr/>
          </p:nvSpPr>
          <p:spPr bwMode="auto">
            <a:xfrm>
              <a:off x="4606897" y="2204914"/>
              <a:ext cx="819745" cy="15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altLang="zh-CN" sz="1600" kern="0" dirty="0">
                  <a:solidFill>
                    <a:sysClr val="windowText" lastClr="000000"/>
                  </a:solidFill>
                </a:rPr>
                <a:t>Heat Exchanger</a:t>
              </a:r>
              <a:endParaRPr lang="zh-CN" altLang="zh-CN" sz="1600" kern="0" dirty="0">
                <a:solidFill>
                  <a:sysClr val="windowText" lastClr="000000"/>
                </a:solidFill>
              </a:endParaRPr>
            </a:p>
          </p:txBody>
        </p:sp>
        <p:grpSp>
          <p:nvGrpSpPr>
            <p:cNvPr id="134209" name="组合 444">
              <a:extLst>
                <a:ext uri="{FF2B5EF4-FFF2-40B4-BE49-F238E27FC236}">
                  <a16:creationId xmlns:a16="http://schemas.microsoft.com/office/drawing/2014/main" id="{8E50B2F6-F7F5-420C-B2EF-E9D689977F5D}"/>
                </a:ext>
              </a:extLst>
            </p:cNvPr>
            <p:cNvGrpSpPr>
              <a:grpSpLocks/>
            </p:cNvGrpSpPr>
            <p:nvPr/>
          </p:nvGrpSpPr>
          <p:grpSpPr bwMode="auto">
            <a:xfrm>
              <a:off x="571500" y="3021013"/>
              <a:ext cx="354013" cy="165100"/>
              <a:chOff x="2426087" y="3008784"/>
              <a:chExt cx="426849" cy="144016"/>
            </a:xfrm>
          </p:grpSpPr>
          <p:cxnSp>
            <p:nvCxnSpPr>
              <p:cNvPr id="134226" name="直接连接符 195">
                <a:extLst>
                  <a:ext uri="{FF2B5EF4-FFF2-40B4-BE49-F238E27FC236}">
                    <a16:creationId xmlns:a16="http://schemas.microsoft.com/office/drawing/2014/main" id="{6AA4524C-9857-46BE-B046-E1910FCE9AE6}"/>
                  </a:ext>
                </a:extLst>
              </p:cNvPr>
              <p:cNvCxnSpPr>
                <a:cxnSpLocks noChangeShapeType="1"/>
              </p:cNvCxnSpPr>
              <p:nvPr/>
            </p:nvCxnSpPr>
            <p:spPr bwMode="auto">
              <a:xfrm>
                <a:off x="2565818"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27" name="直接连接符 196">
                <a:extLst>
                  <a:ext uri="{FF2B5EF4-FFF2-40B4-BE49-F238E27FC236}">
                    <a16:creationId xmlns:a16="http://schemas.microsoft.com/office/drawing/2014/main" id="{7713DB78-D4DF-4FFA-9600-24E381CF83FD}"/>
                  </a:ext>
                </a:extLst>
              </p:cNvPr>
              <p:cNvCxnSpPr>
                <a:cxnSpLocks noChangeShapeType="1"/>
              </p:cNvCxnSpPr>
              <p:nvPr/>
            </p:nvCxnSpPr>
            <p:spPr bwMode="auto">
              <a:xfrm>
                <a:off x="2852936"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28" name="直接连接符 197">
                <a:extLst>
                  <a:ext uri="{FF2B5EF4-FFF2-40B4-BE49-F238E27FC236}">
                    <a16:creationId xmlns:a16="http://schemas.microsoft.com/office/drawing/2014/main" id="{264CAF4E-69F7-4E51-8201-5ABB504BDAFB}"/>
                  </a:ext>
                </a:extLst>
              </p:cNvPr>
              <p:cNvCxnSpPr>
                <a:cxnSpLocks noChangeShapeType="1"/>
              </p:cNvCxnSpPr>
              <p:nvPr/>
            </p:nvCxnSpPr>
            <p:spPr bwMode="auto">
              <a:xfrm>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29" name="直接连接符 198">
                <a:extLst>
                  <a:ext uri="{FF2B5EF4-FFF2-40B4-BE49-F238E27FC236}">
                    <a16:creationId xmlns:a16="http://schemas.microsoft.com/office/drawing/2014/main" id="{AF1B5660-7907-403B-AB8C-2867B94CFD47}"/>
                  </a:ext>
                </a:extLst>
              </p:cNvPr>
              <p:cNvCxnSpPr>
                <a:cxnSpLocks noChangeShapeType="1"/>
              </p:cNvCxnSpPr>
              <p:nvPr/>
            </p:nvCxnSpPr>
            <p:spPr bwMode="auto">
              <a:xfrm flipH="1">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30" name="直接连接符 199">
                <a:extLst>
                  <a:ext uri="{FF2B5EF4-FFF2-40B4-BE49-F238E27FC236}">
                    <a16:creationId xmlns:a16="http://schemas.microsoft.com/office/drawing/2014/main" id="{2AF6F064-EA35-48AF-9FCC-44486115D47B}"/>
                  </a:ext>
                </a:extLst>
              </p:cNvPr>
              <p:cNvCxnSpPr>
                <a:cxnSpLocks noChangeShapeType="1"/>
              </p:cNvCxnSpPr>
              <p:nvPr/>
            </p:nvCxnSpPr>
            <p:spPr bwMode="auto">
              <a:xfrm>
                <a:off x="2494995"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31" name="直接连接符 200">
                <a:extLst>
                  <a:ext uri="{FF2B5EF4-FFF2-40B4-BE49-F238E27FC236}">
                    <a16:creationId xmlns:a16="http://schemas.microsoft.com/office/drawing/2014/main" id="{7F324660-EE50-4610-B9FC-7E086E3E9F81}"/>
                  </a:ext>
                </a:extLst>
              </p:cNvPr>
              <p:cNvCxnSpPr>
                <a:cxnSpLocks noChangeShapeType="1"/>
              </p:cNvCxnSpPr>
              <p:nvPr/>
            </p:nvCxnSpPr>
            <p:spPr bwMode="auto">
              <a:xfrm>
                <a:off x="2426087"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grpSp>
        <p:sp>
          <p:nvSpPr>
            <p:cNvPr id="180" name="矩形 451">
              <a:extLst>
                <a:ext uri="{FF2B5EF4-FFF2-40B4-BE49-F238E27FC236}">
                  <a16:creationId xmlns:a16="http://schemas.microsoft.com/office/drawing/2014/main" id="{2F3B611C-F97E-40DC-BF8B-FD1510B2CDE2}"/>
                </a:ext>
              </a:extLst>
            </p:cNvPr>
            <p:cNvSpPr>
              <a:spLocks noChangeArrowheads="1"/>
            </p:cNvSpPr>
            <p:nvPr/>
          </p:nvSpPr>
          <p:spPr bwMode="auto">
            <a:xfrm>
              <a:off x="496888" y="2766581"/>
              <a:ext cx="915532" cy="15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altLang="zh-CN" sz="1600" kern="0" dirty="0">
                  <a:solidFill>
                    <a:sysClr val="windowText" lastClr="000000"/>
                  </a:solidFill>
                </a:rPr>
                <a:t>Gas Service Valve</a:t>
              </a:r>
              <a:endParaRPr lang="zh-CN" altLang="zh-CN" sz="1600" kern="0" dirty="0">
                <a:solidFill>
                  <a:sysClr val="windowText" lastClr="000000"/>
                </a:solidFill>
              </a:endParaRPr>
            </a:p>
          </p:txBody>
        </p:sp>
        <p:grpSp>
          <p:nvGrpSpPr>
            <p:cNvPr id="134211" name="组合 454">
              <a:extLst>
                <a:ext uri="{FF2B5EF4-FFF2-40B4-BE49-F238E27FC236}">
                  <a16:creationId xmlns:a16="http://schemas.microsoft.com/office/drawing/2014/main" id="{B36A6102-100E-4D5B-BC51-6F7CE5ABD4C8}"/>
                </a:ext>
              </a:extLst>
            </p:cNvPr>
            <p:cNvGrpSpPr>
              <a:grpSpLocks/>
            </p:cNvGrpSpPr>
            <p:nvPr/>
          </p:nvGrpSpPr>
          <p:grpSpPr bwMode="auto">
            <a:xfrm flipH="1" flipV="1">
              <a:off x="569913" y="3789363"/>
              <a:ext cx="198437" cy="142875"/>
              <a:chOff x="1603557" y="3896956"/>
              <a:chExt cx="208736" cy="93323"/>
            </a:xfrm>
          </p:grpSpPr>
          <p:cxnSp>
            <p:nvCxnSpPr>
              <p:cNvPr id="134222" name="直接连接符 191">
                <a:extLst>
                  <a:ext uri="{FF2B5EF4-FFF2-40B4-BE49-F238E27FC236}">
                    <a16:creationId xmlns:a16="http://schemas.microsoft.com/office/drawing/2014/main" id="{EB21FC93-6B9E-46D6-83D5-8F77ED245271}"/>
                  </a:ext>
                </a:extLst>
              </p:cNvPr>
              <p:cNvCxnSpPr>
                <a:cxnSpLocks noChangeShapeType="1"/>
              </p:cNvCxnSpPr>
              <p:nvPr/>
            </p:nvCxnSpPr>
            <p:spPr bwMode="auto">
              <a:xfrm>
                <a:off x="1603557" y="3896956"/>
                <a:ext cx="0"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23" name="直接连接符 192">
                <a:extLst>
                  <a:ext uri="{FF2B5EF4-FFF2-40B4-BE49-F238E27FC236}">
                    <a16:creationId xmlns:a16="http://schemas.microsoft.com/office/drawing/2014/main" id="{437C7298-AE85-4756-9374-9193DFEF2160}"/>
                  </a:ext>
                </a:extLst>
              </p:cNvPr>
              <p:cNvCxnSpPr>
                <a:cxnSpLocks noChangeShapeType="1"/>
              </p:cNvCxnSpPr>
              <p:nvPr/>
            </p:nvCxnSpPr>
            <p:spPr bwMode="auto">
              <a:xfrm>
                <a:off x="1767206" y="3896956"/>
                <a:ext cx="0"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24" name="直接连接符 193">
                <a:extLst>
                  <a:ext uri="{FF2B5EF4-FFF2-40B4-BE49-F238E27FC236}">
                    <a16:creationId xmlns:a16="http://schemas.microsoft.com/office/drawing/2014/main" id="{38EA3F42-AE6D-425C-B43B-29652B62E3BC}"/>
                  </a:ext>
                </a:extLst>
              </p:cNvPr>
              <p:cNvCxnSpPr>
                <a:cxnSpLocks noChangeShapeType="1"/>
              </p:cNvCxnSpPr>
              <p:nvPr/>
            </p:nvCxnSpPr>
            <p:spPr bwMode="auto">
              <a:xfrm>
                <a:off x="1603557" y="3896956"/>
                <a:ext cx="163649"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25" name="直接连接符 194">
                <a:extLst>
                  <a:ext uri="{FF2B5EF4-FFF2-40B4-BE49-F238E27FC236}">
                    <a16:creationId xmlns:a16="http://schemas.microsoft.com/office/drawing/2014/main" id="{4F2061A1-BF21-4865-87EA-4687D6008697}"/>
                  </a:ext>
                </a:extLst>
              </p:cNvPr>
              <p:cNvCxnSpPr>
                <a:cxnSpLocks noChangeShapeType="1"/>
              </p:cNvCxnSpPr>
              <p:nvPr/>
            </p:nvCxnSpPr>
            <p:spPr bwMode="auto">
              <a:xfrm>
                <a:off x="1812293" y="3896956"/>
                <a:ext cx="0"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grpSp>
        <p:sp>
          <p:nvSpPr>
            <p:cNvPr id="182" name="椭圆 181">
              <a:extLst>
                <a:ext uri="{FF2B5EF4-FFF2-40B4-BE49-F238E27FC236}">
                  <a16:creationId xmlns:a16="http://schemas.microsoft.com/office/drawing/2014/main" id="{AD15CD53-8284-403C-8AA0-1467FE11F3A7}"/>
                </a:ext>
              </a:extLst>
            </p:cNvPr>
            <p:cNvSpPr/>
            <p:nvPr/>
          </p:nvSpPr>
          <p:spPr>
            <a:xfrm>
              <a:off x="2055949" y="3826028"/>
              <a:ext cx="83877" cy="74534"/>
            </a:xfrm>
            <a:prstGeom prst="ellipse">
              <a:avLst/>
            </a:prstGeom>
            <a:solidFill>
              <a:srgbClr val="000000"/>
            </a:solidFill>
            <a:ln w="254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183" name="矩形 468">
              <a:extLst>
                <a:ext uri="{FF2B5EF4-FFF2-40B4-BE49-F238E27FC236}">
                  <a16:creationId xmlns:a16="http://schemas.microsoft.com/office/drawing/2014/main" id="{ABD140B5-AD8C-4F25-BD11-2704B8331F86}"/>
                </a:ext>
              </a:extLst>
            </p:cNvPr>
            <p:cNvSpPr>
              <a:spLocks noChangeArrowheads="1"/>
            </p:cNvSpPr>
            <p:nvPr/>
          </p:nvSpPr>
          <p:spPr bwMode="auto">
            <a:xfrm>
              <a:off x="496888" y="3538541"/>
              <a:ext cx="588845" cy="15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altLang="zh-CN" sz="1600" kern="0">
                  <a:solidFill>
                    <a:sysClr val="windowText" lastClr="000000"/>
                  </a:solidFill>
                </a:rPr>
                <a:t>Gauge Port</a:t>
              </a:r>
              <a:endParaRPr lang="zh-CN" altLang="zh-CN" sz="1600" kern="0">
                <a:solidFill>
                  <a:sysClr val="windowText" lastClr="000000"/>
                </a:solidFill>
              </a:endParaRPr>
            </a:p>
          </p:txBody>
        </p:sp>
        <p:sp>
          <p:nvSpPr>
            <p:cNvPr id="184" name="椭圆 183">
              <a:extLst>
                <a:ext uri="{FF2B5EF4-FFF2-40B4-BE49-F238E27FC236}">
                  <a16:creationId xmlns:a16="http://schemas.microsoft.com/office/drawing/2014/main" id="{74DA0942-810A-4F67-AA8A-84D758315D6C}"/>
                </a:ext>
              </a:extLst>
            </p:cNvPr>
            <p:cNvSpPr/>
            <p:nvPr/>
          </p:nvSpPr>
          <p:spPr>
            <a:xfrm>
              <a:off x="5557510" y="3622390"/>
              <a:ext cx="82546" cy="74534"/>
            </a:xfrm>
            <a:prstGeom prst="ellipse">
              <a:avLst/>
            </a:prstGeom>
            <a:solidFill>
              <a:srgbClr val="000000"/>
            </a:solidFill>
            <a:ln w="254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185" name="Line 85">
              <a:extLst>
                <a:ext uri="{FF2B5EF4-FFF2-40B4-BE49-F238E27FC236}">
                  <a16:creationId xmlns:a16="http://schemas.microsoft.com/office/drawing/2014/main" id="{E0584FE1-4DC6-4477-BD9E-A110CBC7068F}"/>
                </a:ext>
              </a:extLst>
            </p:cNvPr>
            <p:cNvSpPr>
              <a:spLocks noChangeShapeType="1"/>
            </p:cNvSpPr>
            <p:nvPr/>
          </p:nvSpPr>
          <p:spPr bwMode="auto">
            <a:xfrm flipH="1" flipV="1">
              <a:off x="4271385" y="1971995"/>
              <a:ext cx="2423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86" name="Line 85">
              <a:extLst>
                <a:ext uri="{FF2B5EF4-FFF2-40B4-BE49-F238E27FC236}">
                  <a16:creationId xmlns:a16="http://schemas.microsoft.com/office/drawing/2014/main" id="{CE168EAC-371A-45E5-A005-A42154F1AD8D}"/>
                </a:ext>
              </a:extLst>
            </p:cNvPr>
            <p:cNvSpPr>
              <a:spLocks noChangeShapeType="1"/>
            </p:cNvSpPr>
            <p:nvPr/>
          </p:nvSpPr>
          <p:spPr bwMode="auto">
            <a:xfrm flipH="1" flipV="1">
              <a:off x="4274048" y="2145020"/>
              <a:ext cx="23965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87" name="Line 88">
              <a:extLst>
                <a:ext uri="{FF2B5EF4-FFF2-40B4-BE49-F238E27FC236}">
                  <a16:creationId xmlns:a16="http://schemas.microsoft.com/office/drawing/2014/main" id="{626B5394-5234-4F4D-B77C-730D28779C8D}"/>
                </a:ext>
              </a:extLst>
            </p:cNvPr>
            <p:cNvSpPr>
              <a:spLocks noChangeShapeType="1"/>
            </p:cNvSpPr>
            <p:nvPr/>
          </p:nvSpPr>
          <p:spPr bwMode="auto">
            <a:xfrm flipH="1">
              <a:off x="772487" y="3876605"/>
              <a:ext cx="134071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88" name="矩形 288">
              <a:extLst>
                <a:ext uri="{FF2B5EF4-FFF2-40B4-BE49-F238E27FC236}">
                  <a16:creationId xmlns:a16="http://schemas.microsoft.com/office/drawing/2014/main" id="{D4D7A0B7-1275-4CCB-99DF-00E071E1B671}"/>
                </a:ext>
              </a:extLst>
            </p:cNvPr>
            <p:cNvSpPr>
              <a:spLocks noChangeArrowheads="1"/>
            </p:cNvSpPr>
            <p:nvPr/>
          </p:nvSpPr>
          <p:spPr bwMode="auto">
            <a:xfrm>
              <a:off x="5301882" y="1744401"/>
              <a:ext cx="217792" cy="15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altLang="zh-CN" sz="1600" kern="0">
                  <a:solidFill>
                    <a:sysClr val="windowText" lastClr="000000"/>
                  </a:solidFill>
                </a:rPr>
                <a:t>FAN</a:t>
              </a:r>
              <a:endParaRPr lang="zh-CN" altLang="zh-CN" sz="1600" kern="0">
                <a:solidFill>
                  <a:sysClr val="windowText" lastClr="000000"/>
                </a:solidFill>
              </a:endParaRPr>
            </a:p>
          </p:txBody>
        </p:sp>
        <p:sp>
          <p:nvSpPr>
            <p:cNvPr id="189" name="Rectangle 77">
              <a:extLst>
                <a:ext uri="{FF2B5EF4-FFF2-40B4-BE49-F238E27FC236}">
                  <a16:creationId xmlns:a16="http://schemas.microsoft.com/office/drawing/2014/main" id="{FF5A6F6B-CA46-476E-A645-99D0FE0761C6}"/>
                </a:ext>
              </a:extLst>
            </p:cNvPr>
            <p:cNvSpPr>
              <a:spLocks noChangeArrowheads="1"/>
            </p:cNvSpPr>
            <p:nvPr/>
          </p:nvSpPr>
          <p:spPr bwMode="auto">
            <a:xfrm>
              <a:off x="528841" y="4270570"/>
              <a:ext cx="532557" cy="254214"/>
            </a:xfrm>
            <a:prstGeom prst="rect">
              <a:avLst/>
            </a:prstGeom>
            <a:solidFill>
              <a:srgbClr val="FFFF00"/>
            </a:solidFill>
            <a:ln w="19050">
              <a:solidFill>
                <a:srgbClr val="000000"/>
              </a:solidFill>
              <a:miter lim="800000"/>
              <a:headEnd/>
              <a:tailEnd/>
            </a:ln>
          </p:spPr>
          <p:txBody>
            <a:bodyPr anchor="ct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r>
                <a:rPr lang="en-US" altLang="ja-JP" sz="1600" kern="0" dirty="0">
                  <a:solidFill>
                    <a:srgbClr val="000000"/>
                  </a:solidFill>
                  <a:latin typeface="Times New Roman"/>
                </a:rPr>
                <a:t>LP</a:t>
              </a:r>
            </a:p>
          </p:txBody>
        </p:sp>
        <p:sp>
          <p:nvSpPr>
            <p:cNvPr id="190" name="Line 78">
              <a:extLst>
                <a:ext uri="{FF2B5EF4-FFF2-40B4-BE49-F238E27FC236}">
                  <a16:creationId xmlns:a16="http://schemas.microsoft.com/office/drawing/2014/main" id="{B9ED0F92-4B02-4CF2-BA44-6EF9DE099700}"/>
                </a:ext>
              </a:extLst>
            </p:cNvPr>
            <p:cNvSpPr>
              <a:spLocks noChangeShapeType="1"/>
            </p:cNvSpPr>
            <p:nvPr/>
          </p:nvSpPr>
          <p:spPr bwMode="auto">
            <a:xfrm flipH="1">
              <a:off x="1061398" y="4416976"/>
              <a:ext cx="235657"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91" name="椭圆 190">
              <a:extLst>
                <a:ext uri="{FF2B5EF4-FFF2-40B4-BE49-F238E27FC236}">
                  <a16:creationId xmlns:a16="http://schemas.microsoft.com/office/drawing/2014/main" id="{A54F2570-B4F7-4EE6-AD56-72353C97EAA6}"/>
                </a:ext>
              </a:extLst>
            </p:cNvPr>
            <p:cNvSpPr/>
            <p:nvPr/>
          </p:nvSpPr>
          <p:spPr>
            <a:xfrm>
              <a:off x="1267764" y="4365068"/>
              <a:ext cx="82546" cy="74534"/>
            </a:xfrm>
            <a:prstGeom prst="ellipse">
              <a:avLst/>
            </a:prstGeom>
            <a:solidFill>
              <a:srgbClr val="000000"/>
            </a:solidFill>
            <a:ln w="254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grpSp>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26000" y="1271698"/>
            <a:ext cx="5446184"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400" b="1" dirty="0"/>
              <a:t>ODU Refrigerant circuit diagrams</a:t>
            </a:r>
            <a:endParaRPr lang="ja-JP" altLang="en-US" sz="2400" b="1" dirty="0"/>
          </a:p>
        </p:txBody>
      </p:sp>
    </p:spTree>
    <p:extLst>
      <p:ext uri="{BB962C8B-B14F-4D97-AF65-F5344CB8AC3E}">
        <p14:creationId xmlns:p14="http://schemas.microsoft.com/office/powerpoint/2010/main" val="233403263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7A66DF-8482-5D96-D010-7CAAAA658D95}"/>
            </a:ext>
          </a:extLst>
        </p:cNvPr>
        <p:cNvGrpSpPr/>
        <p:nvPr/>
      </p:nvGrpSpPr>
      <p:grpSpPr>
        <a:xfrm>
          <a:off x="0" y="0"/>
          <a:ext cx="0" cy="0"/>
          <a:chOff x="0" y="0"/>
          <a:chExt cx="0" cy="0"/>
        </a:xfrm>
      </p:grpSpPr>
      <p:sp>
        <p:nvSpPr>
          <p:cNvPr id="134146" name="TextBox 3">
            <a:extLst>
              <a:ext uri="{FF2B5EF4-FFF2-40B4-BE49-F238E27FC236}">
                <a16:creationId xmlns:a16="http://schemas.microsoft.com/office/drawing/2014/main" id="{3A837180-3919-F3CA-AB41-4B5BF7D079AD}"/>
              </a:ext>
            </a:extLst>
          </p:cNvPr>
          <p:cNvSpPr txBox="1">
            <a:spLocks noChangeArrowheads="1"/>
          </p:cNvSpPr>
          <p:nvPr/>
        </p:nvSpPr>
        <p:spPr bwMode="auto">
          <a:xfrm>
            <a:off x="3" y="474136"/>
            <a:ext cx="5710218"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Function and Control</a:t>
            </a:r>
          </a:p>
        </p:txBody>
      </p:sp>
      <p:grpSp>
        <p:nvGrpSpPr>
          <p:cNvPr id="134147" name="组合 2">
            <a:extLst>
              <a:ext uri="{FF2B5EF4-FFF2-40B4-BE49-F238E27FC236}">
                <a16:creationId xmlns:a16="http://schemas.microsoft.com/office/drawing/2014/main" id="{5F68FD29-7906-D6B3-F138-8AC9ABF024C5}"/>
              </a:ext>
            </a:extLst>
          </p:cNvPr>
          <p:cNvGrpSpPr>
            <a:grpSpLocks noChangeAspect="1"/>
          </p:cNvGrpSpPr>
          <p:nvPr/>
        </p:nvGrpSpPr>
        <p:grpSpPr bwMode="auto">
          <a:xfrm>
            <a:off x="99054" y="2743200"/>
            <a:ext cx="5579643" cy="4084635"/>
            <a:chOff x="496888" y="1306513"/>
            <a:chExt cx="5735637" cy="4076708"/>
          </a:xfrm>
        </p:grpSpPr>
        <p:sp>
          <p:nvSpPr>
            <p:cNvPr id="122" name="Line 3">
              <a:extLst>
                <a:ext uri="{FF2B5EF4-FFF2-40B4-BE49-F238E27FC236}">
                  <a16:creationId xmlns:a16="http://schemas.microsoft.com/office/drawing/2014/main" id="{3559CB9B-7989-E3A5-8474-15AFC47A9B08}"/>
                </a:ext>
              </a:extLst>
            </p:cNvPr>
            <p:cNvSpPr>
              <a:spLocks noChangeShapeType="1"/>
            </p:cNvSpPr>
            <p:nvPr/>
          </p:nvSpPr>
          <p:spPr bwMode="auto">
            <a:xfrm flipH="1">
              <a:off x="2798865" y="4956016"/>
              <a:ext cx="278660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3" name="Line 4">
              <a:extLst>
                <a:ext uri="{FF2B5EF4-FFF2-40B4-BE49-F238E27FC236}">
                  <a16:creationId xmlns:a16="http://schemas.microsoft.com/office/drawing/2014/main" id="{4DBB0F6F-6275-BDA9-F1A4-20A04C9B73D1}"/>
                </a:ext>
              </a:extLst>
            </p:cNvPr>
            <p:cNvSpPr>
              <a:spLocks noChangeShapeType="1"/>
            </p:cNvSpPr>
            <p:nvPr/>
          </p:nvSpPr>
          <p:spPr bwMode="auto">
            <a:xfrm flipH="1" flipV="1">
              <a:off x="2098553" y="2629491"/>
              <a:ext cx="0" cy="14534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4" name="Line 5">
              <a:extLst>
                <a:ext uri="{FF2B5EF4-FFF2-40B4-BE49-F238E27FC236}">
                  <a16:creationId xmlns:a16="http://schemas.microsoft.com/office/drawing/2014/main" id="{FF4768B0-CAA7-9CB7-702F-C62AD4F2A22C}"/>
                </a:ext>
              </a:extLst>
            </p:cNvPr>
            <p:cNvSpPr>
              <a:spLocks noChangeShapeType="1"/>
            </p:cNvSpPr>
            <p:nvPr/>
          </p:nvSpPr>
          <p:spPr bwMode="auto">
            <a:xfrm>
              <a:off x="5596120" y="2621505"/>
              <a:ext cx="0" cy="35004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grpSp>
          <p:nvGrpSpPr>
            <p:cNvPr id="134155" name="Group 6">
              <a:extLst>
                <a:ext uri="{FF2B5EF4-FFF2-40B4-BE49-F238E27FC236}">
                  <a16:creationId xmlns:a16="http://schemas.microsoft.com/office/drawing/2014/main" id="{911EA9F0-E195-EF1E-19D3-9E71987F9B03}"/>
                </a:ext>
              </a:extLst>
            </p:cNvPr>
            <p:cNvGrpSpPr>
              <a:grpSpLocks/>
            </p:cNvGrpSpPr>
            <p:nvPr/>
          </p:nvGrpSpPr>
          <p:grpSpPr bwMode="auto">
            <a:xfrm>
              <a:off x="5481638" y="2978150"/>
              <a:ext cx="228600" cy="234950"/>
              <a:chOff x="4872038" y="2223920"/>
              <a:chExt cx="96" cy="96"/>
            </a:xfrm>
          </p:grpSpPr>
          <p:sp>
            <p:nvSpPr>
              <p:cNvPr id="228" name="Oval 7">
                <a:extLst>
                  <a:ext uri="{FF2B5EF4-FFF2-40B4-BE49-F238E27FC236}">
                    <a16:creationId xmlns:a16="http://schemas.microsoft.com/office/drawing/2014/main" id="{212B5F56-096A-D445-FC6E-14C6EE797F61}"/>
                  </a:ext>
                </a:extLst>
              </p:cNvPr>
              <p:cNvSpPr>
                <a:spLocks noChangeArrowheads="1"/>
              </p:cNvSpPr>
              <p:nvPr/>
            </p:nvSpPr>
            <p:spPr bwMode="auto">
              <a:xfrm>
                <a:off x="4872038" y="2223920"/>
                <a:ext cx="96" cy="96"/>
              </a:xfrm>
              <a:prstGeom prst="ellipse">
                <a:avLst/>
              </a:pr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endParaRPr>
              </a:p>
            </p:txBody>
          </p:sp>
          <p:sp>
            <p:nvSpPr>
              <p:cNvPr id="229" name="Arc 8">
                <a:extLst>
                  <a:ext uri="{FF2B5EF4-FFF2-40B4-BE49-F238E27FC236}">
                    <a16:creationId xmlns:a16="http://schemas.microsoft.com/office/drawing/2014/main" id="{3ADBCF6F-706A-13C3-59E0-D73A2B53689A}"/>
                  </a:ext>
                </a:extLst>
              </p:cNvPr>
              <p:cNvSpPr>
                <a:spLocks/>
              </p:cNvSpPr>
              <p:nvPr/>
            </p:nvSpPr>
            <p:spPr bwMode="auto">
              <a:xfrm rot="10800000">
                <a:off x="4872086" y="2223920"/>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cap="rnd">
                <a:solidFill>
                  <a:srgbClr val="000000"/>
                </a:solidFill>
                <a:prstDash val="sysDot"/>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30" name="Arc 9">
                <a:extLst>
                  <a:ext uri="{FF2B5EF4-FFF2-40B4-BE49-F238E27FC236}">
                    <a16:creationId xmlns:a16="http://schemas.microsoft.com/office/drawing/2014/main" id="{06FD1C8C-FF61-D729-49AB-06D36FE54070}"/>
                  </a:ext>
                </a:extLst>
              </p:cNvPr>
              <p:cNvSpPr>
                <a:spLocks/>
              </p:cNvSpPr>
              <p:nvPr/>
            </p:nvSpPr>
            <p:spPr bwMode="auto">
              <a:xfrm>
                <a:off x="4872038" y="2223968"/>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cap="rnd">
                <a:solidFill>
                  <a:srgbClr val="000000"/>
                </a:solidFill>
                <a:prstDash val="sysDot"/>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31" name="Arc 10">
                <a:extLst>
                  <a:ext uri="{FF2B5EF4-FFF2-40B4-BE49-F238E27FC236}">
                    <a16:creationId xmlns:a16="http://schemas.microsoft.com/office/drawing/2014/main" id="{155C9C27-5CE6-825E-51CC-B1BBCB1E55B7}"/>
                  </a:ext>
                </a:extLst>
              </p:cNvPr>
              <p:cNvSpPr>
                <a:spLocks/>
              </p:cNvSpPr>
              <p:nvPr/>
            </p:nvSpPr>
            <p:spPr bwMode="auto">
              <a:xfrm rot="-5400000">
                <a:off x="4872086" y="2223968"/>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32" name="Arc 11">
                <a:extLst>
                  <a:ext uri="{FF2B5EF4-FFF2-40B4-BE49-F238E27FC236}">
                    <a16:creationId xmlns:a16="http://schemas.microsoft.com/office/drawing/2014/main" id="{7AC8855C-127A-3CAE-C428-4D46D88F4060}"/>
                  </a:ext>
                </a:extLst>
              </p:cNvPr>
              <p:cNvSpPr>
                <a:spLocks/>
              </p:cNvSpPr>
              <p:nvPr/>
            </p:nvSpPr>
            <p:spPr bwMode="auto">
              <a:xfrm rot="5400000">
                <a:off x="4872038" y="2223920"/>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grpSp>
        <p:sp>
          <p:nvSpPr>
            <p:cNvPr id="126" name="Line 12">
              <a:extLst>
                <a:ext uri="{FF2B5EF4-FFF2-40B4-BE49-F238E27FC236}">
                  <a16:creationId xmlns:a16="http://schemas.microsoft.com/office/drawing/2014/main" id="{FC24A63D-0DD8-0B98-716B-D2B359F5FC4E}"/>
                </a:ext>
              </a:extLst>
            </p:cNvPr>
            <p:cNvSpPr>
              <a:spLocks noChangeShapeType="1"/>
            </p:cNvSpPr>
            <p:nvPr/>
          </p:nvSpPr>
          <p:spPr bwMode="auto">
            <a:xfrm flipH="1" flipV="1">
              <a:off x="2177105" y="3100652"/>
              <a:ext cx="33111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7" name="Line 13">
              <a:extLst>
                <a:ext uri="{FF2B5EF4-FFF2-40B4-BE49-F238E27FC236}">
                  <a16:creationId xmlns:a16="http://schemas.microsoft.com/office/drawing/2014/main" id="{C2163831-639F-E3C7-0007-C79BE810477B}"/>
                </a:ext>
              </a:extLst>
            </p:cNvPr>
            <p:cNvSpPr>
              <a:spLocks noChangeShapeType="1"/>
            </p:cNvSpPr>
            <p:nvPr/>
          </p:nvSpPr>
          <p:spPr bwMode="auto">
            <a:xfrm flipH="1">
              <a:off x="2094558" y="2629491"/>
              <a:ext cx="349756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8" name="Oval 14">
              <a:extLst>
                <a:ext uri="{FF2B5EF4-FFF2-40B4-BE49-F238E27FC236}">
                  <a16:creationId xmlns:a16="http://schemas.microsoft.com/office/drawing/2014/main" id="{C8371BCC-E78E-C3F1-AF04-EAC4D47A8DD9}"/>
                </a:ext>
              </a:extLst>
            </p:cNvPr>
            <p:cNvSpPr>
              <a:spLocks noChangeArrowheads="1"/>
            </p:cNvSpPr>
            <p:nvPr/>
          </p:nvSpPr>
          <p:spPr bwMode="auto">
            <a:xfrm>
              <a:off x="4307332" y="2147682"/>
              <a:ext cx="149116" cy="49246"/>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29" name="Line 19">
              <a:extLst>
                <a:ext uri="{FF2B5EF4-FFF2-40B4-BE49-F238E27FC236}">
                  <a16:creationId xmlns:a16="http://schemas.microsoft.com/office/drawing/2014/main" id="{70556F66-0F2C-16C8-89A8-FF0D1BEDF9C2}"/>
                </a:ext>
              </a:extLst>
            </p:cNvPr>
            <p:cNvSpPr>
              <a:spLocks noChangeShapeType="1"/>
            </p:cNvSpPr>
            <p:nvPr/>
          </p:nvSpPr>
          <p:spPr bwMode="auto">
            <a:xfrm flipH="1">
              <a:off x="3147690" y="2063832"/>
              <a:ext cx="96925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0" name="Rectangle 20" descr="格子 (小)">
              <a:extLst>
                <a:ext uri="{FF2B5EF4-FFF2-40B4-BE49-F238E27FC236}">
                  <a16:creationId xmlns:a16="http://schemas.microsoft.com/office/drawing/2014/main" id="{12C82541-4ABE-6119-7219-3F227B88FAE9}"/>
                </a:ext>
              </a:extLst>
            </p:cNvPr>
            <p:cNvSpPr>
              <a:spLocks noChangeArrowheads="1"/>
            </p:cNvSpPr>
            <p:nvPr/>
          </p:nvSpPr>
          <p:spPr bwMode="auto">
            <a:xfrm rot="-5400000">
              <a:off x="3768805" y="1959316"/>
              <a:ext cx="130434" cy="222342"/>
            </a:xfrm>
            <a:prstGeom prst="rect">
              <a:avLst/>
            </a:prstGeom>
            <a:blipFill dpi="0" rotWithShape="0">
              <a:blip r:embed="rId3"/>
              <a:srcRect/>
              <a:tile tx="0" ty="0" sx="100000" sy="100000" flip="none" algn="tl"/>
            </a:blipFill>
            <a:ln w="19050">
              <a:solidFill>
                <a:srgbClr val="000000"/>
              </a:solidFill>
              <a:miter lim="800000"/>
              <a:headEnd/>
              <a:tailEnd/>
            </a:ln>
          </p:spPr>
          <p:txBody>
            <a:bodyPr anchor="ctr"/>
            <a:lstStyle/>
            <a:p>
              <a:pPr>
                <a:defRPr/>
              </a:pPr>
              <a:endParaRPr lang="zh-CN" altLang="en-US" sz="1600" kern="0">
                <a:solidFill>
                  <a:sysClr val="windowText" lastClr="000000"/>
                </a:solidFill>
              </a:endParaRPr>
            </a:p>
          </p:txBody>
        </p:sp>
        <p:sp>
          <p:nvSpPr>
            <p:cNvPr id="131" name="Line 21">
              <a:extLst>
                <a:ext uri="{FF2B5EF4-FFF2-40B4-BE49-F238E27FC236}">
                  <a16:creationId xmlns:a16="http://schemas.microsoft.com/office/drawing/2014/main" id="{48305731-9E6D-CA22-CB9F-E98D15BB02F7}"/>
                </a:ext>
              </a:extLst>
            </p:cNvPr>
            <p:cNvSpPr>
              <a:spLocks noChangeShapeType="1"/>
            </p:cNvSpPr>
            <p:nvPr/>
          </p:nvSpPr>
          <p:spPr bwMode="auto">
            <a:xfrm rot="16200000" flipH="1" flipV="1">
              <a:off x="3833357" y="1868147"/>
              <a:ext cx="0" cy="205034"/>
            </a:xfrm>
            <a:prstGeom prst="line">
              <a:avLst/>
            </a:prstGeom>
            <a:noFill/>
            <a:ln w="19050">
              <a:solidFill>
                <a:srgbClr val="000000"/>
              </a:solidFill>
              <a:round/>
              <a:headEnd type="stealth" w="sm" len="sm"/>
              <a:tailEnd type="stealth" w="sm" len="sm"/>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2" name="Line 24">
              <a:extLst>
                <a:ext uri="{FF2B5EF4-FFF2-40B4-BE49-F238E27FC236}">
                  <a16:creationId xmlns:a16="http://schemas.microsoft.com/office/drawing/2014/main" id="{38D97464-D150-D382-A2E5-5F1385E8B2CC}"/>
                </a:ext>
              </a:extLst>
            </p:cNvPr>
            <p:cNvSpPr>
              <a:spLocks noChangeShapeType="1"/>
            </p:cNvSpPr>
            <p:nvPr/>
          </p:nvSpPr>
          <p:spPr bwMode="auto">
            <a:xfrm flipV="1">
              <a:off x="1317026" y="4141466"/>
              <a:ext cx="0" cy="512421"/>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3" name="Line 54">
              <a:extLst>
                <a:ext uri="{FF2B5EF4-FFF2-40B4-BE49-F238E27FC236}">
                  <a16:creationId xmlns:a16="http://schemas.microsoft.com/office/drawing/2014/main" id="{9A921588-9DA9-BDD5-6DA3-62E5CF8D9D10}"/>
                </a:ext>
              </a:extLst>
            </p:cNvPr>
            <p:cNvSpPr>
              <a:spLocks noChangeShapeType="1"/>
            </p:cNvSpPr>
            <p:nvPr/>
          </p:nvSpPr>
          <p:spPr bwMode="auto">
            <a:xfrm flipV="1">
              <a:off x="5594789" y="3197813"/>
              <a:ext cx="0" cy="7879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4" name="Rectangle 77">
              <a:extLst>
                <a:ext uri="{FF2B5EF4-FFF2-40B4-BE49-F238E27FC236}">
                  <a16:creationId xmlns:a16="http://schemas.microsoft.com/office/drawing/2014/main" id="{2CEA7400-C759-D905-8C1B-DD24C68785A5}"/>
                </a:ext>
              </a:extLst>
            </p:cNvPr>
            <p:cNvSpPr>
              <a:spLocks noChangeArrowheads="1"/>
            </p:cNvSpPr>
            <p:nvPr/>
          </p:nvSpPr>
          <p:spPr bwMode="auto">
            <a:xfrm>
              <a:off x="4581599" y="3546525"/>
              <a:ext cx="531226" cy="254214"/>
            </a:xfrm>
            <a:prstGeom prst="rect">
              <a:avLst/>
            </a:prstGeom>
            <a:solidFill>
              <a:srgbClr val="FFFF00"/>
            </a:solidFill>
            <a:ln w="19050">
              <a:solidFill>
                <a:srgbClr val="000000"/>
              </a:solidFill>
              <a:miter lim="800000"/>
              <a:headEnd/>
              <a:tailEnd/>
            </a:ln>
          </p:spPr>
          <p:txBody>
            <a:bodyPr anchor="ct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r>
                <a:rPr lang="en-US" altLang="ja-JP" sz="1600" kern="0" dirty="0">
                  <a:solidFill>
                    <a:srgbClr val="000000"/>
                  </a:solidFill>
                  <a:latin typeface="Times New Roman"/>
                </a:rPr>
                <a:t>HP</a:t>
              </a:r>
            </a:p>
          </p:txBody>
        </p:sp>
        <p:sp>
          <p:nvSpPr>
            <p:cNvPr id="135" name="Line 78">
              <a:extLst>
                <a:ext uri="{FF2B5EF4-FFF2-40B4-BE49-F238E27FC236}">
                  <a16:creationId xmlns:a16="http://schemas.microsoft.com/office/drawing/2014/main" id="{B86EDD07-F950-15C4-F7E5-A9613A2337E9}"/>
                </a:ext>
              </a:extLst>
            </p:cNvPr>
            <p:cNvSpPr>
              <a:spLocks noChangeShapeType="1"/>
            </p:cNvSpPr>
            <p:nvPr/>
          </p:nvSpPr>
          <p:spPr bwMode="auto">
            <a:xfrm flipH="1">
              <a:off x="5116818" y="3672967"/>
              <a:ext cx="469982"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6" name="Oval 79">
              <a:extLst>
                <a:ext uri="{FF2B5EF4-FFF2-40B4-BE49-F238E27FC236}">
                  <a16:creationId xmlns:a16="http://schemas.microsoft.com/office/drawing/2014/main" id="{253AB027-BA9E-3032-DC23-CECB7BD411CD}"/>
                </a:ext>
              </a:extLst>
            </p:cNvPr>
            <p:cNvSpPr>
              <a:spLocks noChangeArrowheads="1"/>
            </p:cNvSpPr>
            <p:nvPr/>
          </p:nvSpPr>
          <p:spPr bwMode="auto">
            <a:xfrm>
              <a:off x="5602777" y="3412098"/>
              <a:ext cx="50593" cy="101153"/>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37" name="Text Box 80">
              <a:extLst>
                <a:ext uri="{FF2B5EF4-FFF2-40B4-BE49-F238E27FC236}">
                  <a16:creationId xmlns:a16="http://schemas.microsoft.com/office/drawing/2014/main" id="{6DD6AAE9-AFE9-9485-20A7-A8382F8832FF}"/>
                </a:ext>
              </a:extLst>
            </p:cNvPr>
            <p:cNvSpPr txBox="1">
              <a:spLocks noChangeArrowheads="1"/>
            </p:cNvSpPr>
            <p:nvPr/>
          </p:nvSpPr>
          <p:spPr bwMode="auto">
            <a:xfrm>
              <a:off x="5734584" y="3368175"/>
              <a:ext cx="356813" cy="150369"/>
            </a:xfrm>
            <a:prstGeom prst="rect">
              <a:avLst/>
            </a:prstGeom>
          </p:spPr>
          <p:txBody>
            <a:bodyPr lIns="0" tIns="0" rIns="0" bIns="0">
              <a:spAutoFit/>
            </a:bodyPr>
            <a:lstStyle>
              <a:defPPr>
                <a:defRPr lang="ja-JP"/>
              </a:defPPr>
              <a:lvl1pPr>
                <a:defRPr sz="1000"/>
              </a:lvl1pPr>
            </a:lstStyle>
            <a:p>
              <a:pPr>
                <a:defRPr/>
              </a:pPr>
              <a:r>
                <a:rPr lang="en-US" altLang="ja-JP" sz="1600" kern="0" dirty="0">
                  <a:solidFill>
                    <a:sysClr val="windowText" lastClr="000000"/>
                  </a:solidFill>
                  <a:latin typeface="Times New Roman"/>
                  <a:ea typeface="ＭＳ Ｐゴシック" pitchFamily="34" charset="-128"/>
                </a:rPr>
                <a:t>TD</a:t>
              </a:r>
            </a:p>
          </p:txBody>
        </p:sp>
        <p:sp>
          <p:nvSpPr>
            <p:cNvPr id="138" name="Line 82">
              <a:extLst>
                <a:ext uri="{FF2B5EF4-FFF2-40B4-BE49-F238E27FC236}">
                  <a16:creationId xmlns:a16="http://schemas.microsoft.com/office/drawing/2014/main" id="{1BCA7BEB-9600-8F2B-08D0-3CA8E605CB4A}"/>
                </a:ext>
              </a:extLst>
            </p:cNvPr>
            <p:cNvSpPr>
              <a:spLocks noChangeShapeType="1"/>
            </p:cNvSpPr>
            <p:nvPr/>
          </p:nvSpPr>
          <p:spPr bwMode="auto">
            <a:xfrm>
              <a:off x="5714614" y="3099322"/>
              <a:ext cx="267609"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9" name="Line 83">
              <a:extLst>
                <a:ext uri="{FF2B5EF4-FFF2-40B4-BE49-F238E27FC236}">
                  <a16:creationId xmlns:a16="http://schemas.microsoft.com/office/drawing/2014/main" id="{1D832900-85AE-45FB-6B3A-CF12A0EB1DEA}"/>
                </a:ext>
              </a:extLst>
            </p:cNvPr>
            <p:cNvSpPr>
              <a:spLocks noChangeShapeType="1"/>
            </p:cNvSpPr>
            <p:nvPr/>
          </p:nvSpPr>
          <p:spPr bwMode="auto">
            <a:xfrm flipH="1" flipV="1">
              <a:off x="5982223" y="2045198"/>
              <a:ext cx="0" cy="105811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0" name="Line 85">
              <a:extLst>
                <a:ext uri="{FF2B5EF4-FFF2-40B4-BE49-F238E27FC236}">
                  <a16:creationId xmlns:a16="http://schemas.microsoft.com/office/drawing/2014/main" id="{F396C4BF-6633-6541-6C99-70CAA3C07E59}"/>
                </a:ext>
              </a:extLst>
            </p:cNvPr>
            <p:cNvSpPr>
              <a:spLocks noChangeShapeType="1"/>
            </p:cNvSpPr>
            <p:nvPr/>
          </p:nvSpPr>
          <p:spPr bwMode="auto">
            <a:xfrm flipH="1" flipV="1">
              <a:off x="5249958" y="2045198"/>
              <a:ext cx="73226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1" name="Line 86">
              <a:extLst>
                <a:ext uri="{FF2B5EF4-FFF2-40B4-BE49-F238E27FC236}">
                  <a16:creationId xmlns:a16="http://schemas.microsoft.com/office/drawing/2014/main" id="{CA6D22CF-5EA4-D29D-808F-2823235E1E29}"/>
                </a:ext>
              </a:extLst>
            </p:cNvPr>
            <p:cNvSpPr>
              <a:spLocks noChangeShapeType="1"/>
            </p:cNvSpPr>
            <p:nvPr/>
          </p:nvSpPr>
          <p:spPr bwMode="auto">
            <a:xfrm>
              <a:off x="925596" y="1834906"/>
              <a:ext cx="2180820"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2" name="Line 88">
              <a:extLst>
                <a:ext uri="{FF2B5EF4-FFF2-40B4-BE49-F238E27FC236}">
                  <a16:creationId xmlns:a16="http://schemas.microsoft.com/office/drawing/2014/main" id="{AAB4EA0B-C6A3-054F-D4CD-241A0D4F9C54}"/>
                </a:ext>
              </a:extLst>
            </p:cNvPr>
            <p:cNvSpPr>
              <a:spLocks noChangeShapeType="1"/>
            </p:cNvSpPr>
            <p:nvPr/>
          </p:nvSpPr>
          <p:spPr bwMode="auto">
            <a:xfrm flipH="1">
              <a:off x="925596" y="3103314"/>
              <a:ext cx="109706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3" name="Arc 89">
              <a:extLst>
                <a:ext uri="{FF2B5EF4-FFF2-40B4-BE49-F238E27FC236}">
                  <a16:creationId xmlns:a16="http://schemas.microsoft.com/office/drawing/2014/main" id="{C5B3A91F-2933-0051-1FF9-160526654A9B}"/>
                </a:ext>
              </a:extLst>
            </p:cNvPr>
            <p:cNvSpPr>
              <a:spLocks/>
            </p:cNvSpPr>
            <p:nvPr/>
          </p:nvSpPr>
          <p:spPr bwMode="auto">
            <a:xfrm rot="5400000">
              <a:off x="1986070" y="4028982"/>
              <a:ext cx="115793" cy="109174"/>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144" name="Line 90">
              <a:extLst>
                <a:ext uri="{FF2B5EF4-FFF2-40B4-BE49-F238E27FC236}">
                  <a16:creationId xmlns:a16="http://schemas.microsoft.com/office/drawing/2014/main" id="{6B4D8C10-35C5-98A1-B0E3-FDF72286A5DE}"/>
                </a:ext>
              </a:extLst>
            </p:cNvPr>
            <p:cNvSpPr>
              <a:spLocks noChangeShapeType="1"/>
            </p:cNvSpPr>
            <p:nvPr/>
          </p:nvSpPr>
          <p:spPr bwMode="auto">
            <a:xfrm rot="16200000" flipV="1">
              <a:off x="2516036" y="4677179"/>
              <a:ext cx="57098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5" name="Line 91">
              <a:extLst>
                <a:ext uri="{FF2B5EF4-FFF2-40B4-BE49-F238E27FC236}">
                  <a16:creationId xmlns:a16="http://schemas.microsoft.com/office/drawing/2014/main" id="{E2338718-5040-DEB2-B0E9-B42F0239CF75}"/>
                </a:ext>
              </a:extLst>
            </p:cNvPr>
            <p:cNvSpPr>
              <a:spLocks noChangeShapeType="1"/>
            </p:cNvSpPr>
            <p:nvPr/>
          </p:nvSpPr>
          <p:spPr bwMode="auto">
            <a:xfrm rot="16200000">
              <a:off x="1391627" y="4515467"/>
              <a:ext cx="26885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6" name="Line 92">
              <a:extLst>
                <a:ext uri="{FF2B5EF4-FFF2-40B4-BE49-F238E27FC236}">
                  <a16:creationId xmlns:a16="http://schemas.microsoft.com/office/drawing/2014/main" id="{FF63738D-C50F-BC64-C463-BBA9F13ADDD0}"/>
                </a:ext>
              </a:extLst>
            </p:cNvPr>
            <p:cNvSpPr>
              <a:spLocks noChangeShapeType="1"/>
            </p:cNvSpPr>
            <p:nvPr/>
          </p:nvSpPr>
          <p:spPr bwMode="auto">
            <a:xfrm flipH="1" flipV="1">
              <a:off x="1536706" y="4381039"/>
              <a:ext cx="53788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7" name="Line 99">
              <a:extLst>
                <a:ext uri="{FF2B5EF4-FFF2-40B4-BE49-F238E27FC236}">
                  <a16:creationId xmlns:a16="http://schemas.microsoft.com/office/drawing/2014/main" id="{93624179-6C78-F41D-1811-F1064548F5F8}"/>
                </a:ext>
              </a:extLst>
            </p:cNvPr>
            <p:cNvSpPr>
              <a:spLocks noChangeShapeType="1"/>
            </p:cNvSpPr>
            <p:nvPr/>
          </p:nvSpPr>
          <p:spPr bwMode="auto">
            <a:xfrm flipV="1">
              <a:off x="5585468" y="4653887"/>
              <a:ext cx="0" cy="3021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8" name="Line 109">
              <a:extLst>
                <a:ext uri="{FF2B5EF4-FFF2-40B4-BE49-F238E27FC236}">
                  <a16:creationId xmlns:a16="http://schemas.microsoft.com/office/drawing/2014/main" id="{F02D32F2-C287-2910-77A1-0C7ECE66766D}"/>
                </a:ext>
              </a:extLst>
            </p:cNvPr>
            <p:cNvSpPr>
              <a:spLocks noChangeShapeType="1"/>
            </p:cNvSpPr>
            <p:nvPr/>
          </p:nvSpPr>
          <p:spPr bwMode="auto">
            <a:xfrm flipH="1" flipV="1">
              <a:off x="3147690" y="1905447"/>
              <a:ext cx="0" cy="15971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9" name="Rectangle 110" descr="格子 (小)">
              <a:extLst>
                <a:ext uri="{FF2B5EF4-FFF2-40B4-BE49-F238E27FC236}">
                  <a16:creationId xmlns:a16="http://schemas.microsoft.com/office/drawing/2014/main" id="{9D2F4BF7-EEBD-CA34-15BD-26E61782B675}"/>
                </a:ext>
              </a:extLst>
            </p:cNvPr>
            <p:cNvSpPr>
              <a:spLocks noChangeArrowheads="1"/>
            </p:cNvSpPr>
            <p:nvPr/>
          </p:nvSpPr>
          <p:spPr bwMode="auto">
            <a:xfrm rot="-5400000">
              <a:off x="1526744" y="1746363"/>
              <a:ext cx="149068" cy="206366"/>
            </a:xfrm>
            <a:prstGeom prst="rect">
              <a:avLst/>
            </a:prstGeom>
            <a:blipFill dpi="0" rotWithShape="0">
              <a:blip r:embed="rId3"/>
              <a:srcRect/>
              <a:tile tx="0" ty="0" sx="100000" sy="100000" flip="none" algn="tl"/>
            </a:blipFill>
            <a:ln w="19050">
              <a:solidFill>
                <a:srgbClr val="000000"/>
              </a:solidFill>
              <a:miter lim="800000"/>
              <a:headEnd/>
              <a:tailEnd/>
            </a:ln>
          </p:spPr>
          <p:txBody>
            <a:bodyPr anchor="ctr"/>
            <a:lstStyle/>
            <a:p>
              <a:pPr>
                <a:defRPr/>
              </a:pPr>
              <a:endParaRPr lang="zh-CN" altLang="en-US" sz="1600" kern="0">
                <a:solidFill>
                  <a:sysClr val="windowText" lastClr="000000"/>
                </a:solidFill>
              </a:endParaRPr>
            </a:p>
          </p:txBody>
        </p:sp>
        <p:grpSp>
          <p:nvGrpSpPr>
            <p:cNvPr id="134180" name="Group 125">
              <a:extLst>
                <a:ext uri="{FF2B5EF4-FFF2-40B4-BE49-F238E27FC236}">
                  <a16:creationId xmlns:a16="http://schemas.microsoft.com/office/drawing/2014/main" id="{3115A65E-4F6F-C71E-C0FF-30BE0148A249}"/>
                </a:ext>
              </a:extLst>
            </p:cNvPr>
            <p:cNvGrpSpPr>
              <a:grpSpLocks/>
            </p:cNvGrpSpPr>
            <p:nvPr/>
          </p:nvGrpSpPr>
          <p:grpSpPr bwMode="auto">
            <a:xfrm>
              <a:off x="3073400" y="1625600"/>
              <a:ext cx="134938" cy="282575"/>
              <a:chOff x="4405993" y="306676"/>
              <a:chExt cx="96" cy="192"/>
            </a:xfrm>
          </p:grpSpPr>
          <p:sp>
            <p:nvSpPr>
              <p:cNvPr id="225" name="AutoShape 126">
                <a:extLst>
                  <a:ext uri="{FF2B5EF4-FFF2-40B4-BE49-F238E27FC236}">
                    <a16:creationId xmlns:a16="http://schemas.microsoft.com/office/drawing/2014/main" id="{69850979-4819-45FE-9DDA-CB3208F9148D}"/>
                  </a:ext>
                </a:extLst>
              </p:cNvPr>
              <p:cNvSpPr>
                <a:spLocks noChangeArrowheads="1"/>
              </p:cNvSpPr>
              <p:nvPr/>
            </p:nvSpPr>
            <p:spPr bwMode="auto">
              <a:xfrm>
                <a:off x="4405993" y="306772"/>
                <a:ext cx="99" cy="96"/>
              </a:xfrm>
              <a:prstGeom prst="flowChartSummingJunction">
                <a:avLst/>
              </a:prstGeom>
              <a:solidFill>
                <a:srgbClr val="FFFFFF"/>
              </a:solidFill>
              <a:ln w="19050">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226" name="Line 127">
                <a:extLst>
                  <a:ext uri="{FF2B5EF4-FFF2-40B4-BE49-F238E27FC236}">
                    <a16:creationId xmlns:a16="http://schemas.microsoft.com/office/drawing/2014/main" id="{62E3BFCB-A9DD-EF75-2598-AF4E4B1BA3CF}"/>
                  </a:ext>
                </a:extLst>
              </p:cNvPr>
              <p:cNvSpPr>
                <a:spLocks noChangeShapeType="1"/>
              </p:cNvSpPr>
              <p:nvPr/>
            </p:nvSpPr>
            <p:spPr bwMode="auto">
              <a:xfrm>
                <a:off x="4406042" y="306725"/>
                <a:ext cx="0" cy="4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227" name="AutoShape 128">
                <a:extLst>
                  <a:ext uri="{FF2B5EF4-FFF2-40B4-BE49-F238E27FC236}">
                    <a16:creationId xmlns:a16="http://schemas.microsoft.com/office/drawing/2014/main" id="{18B865C4-AF45-4C03-BDAF-2532B8CE07FF}"/>
                  </a:ext>
                </a:extLst>
              </p:cNvPr>
              <p:cNvSpPr>
                <a:spLocks noChangeArrowheads="1"/>
              </p:cNvSpPr>
              <p:nvPr/>
            </p:nvSpPr>
            <p:spPr bwMode="auto">
              <a:xfrm rot="-5400000">
                <a:off x="4406013" y="306674"/>
                <a:ext cx="52" cy="63"/>
              </a:xfrm>
              <a:prstGeom prst="flowChartDelay">
                <a:avLst/>
              </a:prstGeom>
              <a:solidFill>
                <a:srgbClr val="FFFFFF"/>
              </a:solidFill>
              <a:ln w="19050">
                <a:solidFill>
                  <a:srgbClr val="000000"/>
                </a:solidFill>
                <a:miter lim="800000"/>
                <a:headEnd/>
                <a:tailEnd/>
              </a:ln>
            </p:spPr>
            <p:txBody>
              <a:bodyPr anchor="ctr"/>
              <a:lstStyle/>
              <a:p>
                <a:pPr>
                  <a:defRPr/>
                </a:pPr>
                <a:endParaRPr lang="zh-CN" altLang="en-US" sz="1600" kern="0">
                  <a:solidFill>
                    <a:sysClr val="windowText" lastClr="000000"/>
                  </a:solidFill>
                </a:endParaRPr>
              </a:p>
            </p:txBody>
          </p:sp>
        </p:grpSp>
        <p:grpSp>
          <p:nvGrpSpPr>
            <p:cNvPr id="134181" name="Group 131">
              <a:extLst>
                <a:ext uri="{FF2B5EF4-FFF2-40B4-BE49-F238E27FC236}">
                  <a16:creationId xmlns:a16="http://schemas.microsoft.com/office/drawing/2014/main" id="{47F84ED8-FB84-CA15-8ADF-E3B459C047DB}"/>
                </a:ext>
              </a:extLst>
            </p:cNvPr>
            <p:cNvGrpSpPr>
              <a:grpSpLocks/>
            </p:cNvGrpSpPr>
            <p:nvPr/>
          </p:nvGrpSpPr>
          <p:grpSpPr bwMode="auto">
            <a:xfrm rot="10800000" flipV="1">
              <a:off x="2015784" y="3011980"/>
              <a:ext cx="166688" cy="89297"/>
              <a:chOff x="1405155" y="2260415"/>
              <a:chExt cx="105" cy="50"/>
            </a:xfrm>
          </p:grpSpPr>
          <p:sp>
            <p:nvSpPr>
              <p:cNvPr id="223" name="Arc 132">
                <a:extLst>
                  <a:ext uri="{FF2B5EF4-FFF2-40B4-BE49-F238E27FC236}">
                    <a16:creationId xmlns:a16="http://schemas.microsoft.com/office/drawing/2014/main" id="{02401D0C-85FF-B559-256B-06DA82FB1100}"/>
                  </a:ext>
                </a:extLst>
              </p:cNvPr>
              <p:cNvSpPr>
                <a:spLocks/>
              </p:cNvSpPr>
              <p:nvPr/>
            </p:nvSpPr>
            <p:spPr bwMode="auto">
              <a:xfrm rot="16200000" flipV="1">
                <a:off x="1405212" y="2260415"/>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24" name="Arc 133">
                <a:extLst>
                  <a:ext uri="{FF2B5EF4-FFF2-40B4-BE49-F238E27FC236}">
                    <a16:creationId xmlns:a16="http://schemas.microsoft.com/office/drawing/2014/main" id="{2FCD5793-5C1F-02FC-5B10-51A84F39E751}"/>
                  </a:ext>
                </a:extLst>
              </p:cNvPr>
              <p:cNvSpPr>
                <a:spLocks/>
              </p:cNvSpPr>
              <p:nvPr/>
            </p:nvSpPr>
            <p:spPr bwMode="auto">
              <a:xfrm rot="10800000" flipV="1">
                <a:off x="1405155" y="2260417"/>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grpSp>
        <p:sp>
          <p:nvSpPr>
            <p:cNvPr id="152" name="Line 139">
              <a:extLst>
                <a:ext uri="{FF2B5EF4-FFF2-40B4-BE49-F238E27FC236}">
                  <a16:creationId xmlns:a16="http://schemas.microsoft.com/office/drawing/2014/main" id="{401055BF-5979-457E-6D1B-11B4A831B68F}"/>
                </a:ext>
              </a:extLst>
            </p:cNvPr>
            <p:cNvSpPr>
              <a:spLocks noChangeShapeType="1"/>
            </p:cNvSpPr>
            <p:nvPr/>
          </p:nvSpPr>
          <p:spPr bwMode="auto">
            <a:xfrm flipH="1" flipV="1">
              <a:off x="2008018" y="4381039"/>
              <a:ext cx="80282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3" name="Oval 179">
              <a:extLst>
                <a:ext uri="{FF2B5EF4-FFF2-40B4-BE49-F238E27FC236}">
                  <a16:creationId xmlns:a16="http://schemas.microsoft.com/office/drawing/2014/main" id="{F71B2223-DCFA-1E38-A0AE-4A5CFA7894CE}"/>
                </a:ext>
              </a:extLst>
            </p:cNvPr>
            <p:cNvSpPr>
              <a:spLocks noChangeArrowheads="1"/>
            </p:cNvSpPr>
            <p:nvPr/>
          </p:nvSpPr>
          <p:spPr bwMode="auto">
            <a:xfrm>
              <a:off x="5589463" y="1487524"/>
              <a:ext cx="131807" cy="63886"/>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54" name="Line 245">
              <a:extLst>
                <a:ext uri="{FF2B5EF4-FFF2-40B4-BE49-F238E27FC236}">
                  <a16:creationId xmlns:a16="http://schemas.microsoft.com/office/drawing/2014/main" id="{09FCA32F-8B27-FBB1-AA3A-3D1C5EA375B4}"/>
                </a:ext>
              </a:extLst>
            </p:cNvPr>
            <p:cNvSpPr>
              <a:spLocks noChangeShapeType="1"/>
            </p:cNvSpPr>
            <p:nvPr/>
          </p:nvSpPr>
          <p:spPr bwMode="auto">
            <a:xfrm rot="5400000" flipV="1">
              <a:off x="3163001" y="1484168"/>
              <a:ext cx="0" cy="177076"/>
            </a:xfrm>
            <a:prstGeom prst="line">
              <a:avLst/>
            </a:prstGeom>
            <a:noFill/>
            <a:ln w="19050">
              <a:solidFill>
                <a:srgbClr val="000000"/>
              </a:solidFill>
              <a:round/>
              <a:headEnd/>
              <a:tailEnd type="stealth" w="sm" len="me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5" name="Text Box 257">
              <a:extLst>
                <a:ext uri="{FF2B5EF4-FFF2-40B4-BE49-F238E27FC236}">
                  <a16:creationId xmlns:a16="http://schemas.microsoft.com/office/drawing/2014/main" id="{A4999449-294D-FC9B-499C-4C5EA4D8EDC8}"/>
                </a:ext>
              </a:extLst>
            </p:cNvPr>
            <p:cNvSpPr txBox="1">
              <a:spLocks noChangeArrowheads="1"/>
            </p:cNvSpPr>
            <p:nvPr/>
          </p:nvSpPr>
          <p:spPr bwMode="auto">
            <a:xfrm>
              <a:off x="2877417" y="1306513"/>
              <a:ext cx="528563" cy="206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r>
                <a:rPr lang="en-US" altLang="ja-JP" sz="1600" kern="0" dirty="0">
                  <a:solidFill>
                    <a:srgbClr val="000000"/>
                  </a:solidFill>
                  <a:latin typeface="Times New Roman"/>
                </a:rPr>
                <a:t>E</a:t>
              </a:r>
              <a:r>
                <a:rPr lang="en-US" altLang="zh-CN" sz="1600" kern="0" dirty="0">
                  <a:solidFill>
                    <a:srgbClr val="000000"/>
                  </a:solidFill>
                  <a:latin typeface="Times New Roman"/>
                </a:rPr>
                <a:t>E</a:t>
              </a:r>
              <a:r>
                <a:rPr lang="en-US" altLang="ja-JP" sz="1600" kern="0" dirty="0">
                  <a:solidFill>
                    <a:srgbClr val="000000"/>
                  </a:solidFill>
                  <a:latin typeface="Times New Roman"/>
                </a:rPr>
                <a:t>V</a:t>
              </a:r>
            </a:p>
          </p:txBody>
        </p:sp>
        <p:sp>
          <p:nvSpPr>
            <p:cNvPr id="156" name="Line 259">
              <a:extLst>
                <a:ext uri="{FF2B5EF4-FFF2-40B4-BE49-F238E27FC236}">
                  <a16:creationId xmlns:a16="http://schemas.microsoft.com/office/drawing/2014/main" id="{481A4B1E-3117-4C20-7A97-7B0389519FE4}"/>
                </a:ext>
              </a:extLst>
            </p:cNvPr>
            <p:cNvSpPr>
              <a:spLocks noChangeShapeType="1"/>
            </p:cNvSpPr>
            <p:nvPr/>
          </p:nvSpPr>
          <p:spPr bwMode="auto">
            <a:xfrm rot="16200000" flipH="1" flipV="1">
              <a:off x="1600612" y="1627242"/>
              <a:ext cx="0" cy="205034"/>
            </a:xfrm>
            <a:prstGeom prst="line">
              <a:avLst/>
            </a:prstGeom>
            <a:noFill/>
            <a:ln w="19050">
              <a:solidFill>
                <a:srgbClr val="000000"/>
              </a:solidFill>
              <a:round/>
              <a:headEnd type="stealth" w="sm" len="sm"/>
              <a:tailEnd type="stealth" w="sm" len="sm"/>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7" name="Line 270">
              <a:extLst>
                <a:ext uri="{FF2B5EF4-FFF2-40B4-BE49-F238E27FC236}">
                  <a16:creationId xmlns:a16="http://schemas.microsoft.com/office/drawing/2014/main" id="{564DD54E-EE5D-36B5-DB30-6E6BD1D7721D}"/>
                </a:ext>
              </a:extLst>
            </p:cNvPr>
            <p:cNvSpPr>
              <a:spLocks noChangeShapeType="1"/>
            </p:cNvSpPr>
            <p:nvPr/>
          </p:nvSpPr>
          <p:spPr bwMode="auto">
            <a:xfrm flipH="1">
              <a:off x="1317026" y="4141466"/>
              <a:ext cx="668359"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8" name="Text Box 272">
              <a:extLst>
                <a:ext uri="{FF2B5EF4-FFF2-40B4-BE49-F238E27FC236}">
                  <a16:creationId xmlns:a16="http://schemas.microsoft.com/office/drawing/2014/main" id="{D5EC2559-0291-47DE-5AA1-6D5E1F18AADF}"/>
                </a:ext>
              </a:extLst>
            </p:cNvPr>
            <p:cNvSpPr txBox="1">
              <a:spLocks noChangeArrowheads="1"/>
            </p:cNvSpPr>
            <p:nvPr/>
          </p:nvSpPr>
          <p:spPr bwMode="auto">
            <a:xfrm>
              <a:off x="5237326" y="4232354"/>
              <a:ext cx="613188" cy="337897"/>
            </a:xfrm>
            <a:prstGeom prst="rect">
              <a:avLst/>
            </a:prstGeom>
            <a:solidFill>
              <a:srgbClr val="92D05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r>
                <a:rPr lang="en-US" altLang="ja-JP" sz="1600" b="1" kern="0" dirty="0">
                  <a:solidFill>
                    <a:srgbClr val="000000"/>
                  </a:solidFill>
                  <a:latin typeface="Times New Roman"/>
                </a:rPr>
                <a:t>INV</a:t>
              </a:r>
            </a:p>
          </p:txBody>
        </p:sp>
        <p:sp>
          <p:nvSpPr>
            <p:cNvPr id="159" name="Text Box 280">
              <a:extLst>
                <a:ext uri="{FF2B5EF4-FFF2-40B4-BE49-F238E27FC236}">
                  <a16:creationId xmlns:a16="http://schemas.microsoft.com/office/drawing/2014/main" id="{45881472-24B2-4A6F-3B9B-A4D418E88251}"/>
                </a:ext>
              </a:extLst>
            </p:cNvPr>
            <p:cNvSpPr txBox="1">
              <a:spLocks noChangeArrowheads="1"/>
            </p:cNvSpPr>
            <p:nvPr/>
          </p:nvSpPr>
          <p:spPr bwMode="auto">
            <a:xfrm>
              <a:off x="4170200" y="2220886"/>
              <a:ext cx="473976" cy="206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r>
                <a:rPr lang="en-US" altLang="ja-JP" sz="1600" kern="0" dirty="0">
                  <a:solidFill>
                    <a:srgbClr val="000000"/>
                  </a:solidFill>
                  <a:latin typeface="Times New Roman"/>
                </a:rPr>
                <a:t>TH</a:t>
              </a:r>
            </a:p>
          </p:txBody>
        </p:sp>
        <p:sp>
          <p:nvSpPr>
            <p:cNvPr id="160" name="Text Box 281">
              <a:extLst>
                <a:ext uri="{FF2B5EF4-FFF2-40B4-BE49-F238E27FC236}">
                  <a16:creationId xmlns:a16="http://schemas.microsoft.com/office/drawing/2014/main" id="{A09DBE13-0DBD-AB51-E5A4-D15AE43AF014}"/>
                </a:ext>
              </a:extLst>
            </p:cNvPr>
            <p:cNvSpPr txBox="1">
              <a:spLocks noChangeArrowheads="1"/>
            </p:cNvSpPr>
            <p:nvPr/>
          </p:nvSpPr>
          <p:spPr bwMode="auto">
            <a:xfrm>
              <a:off x="5695973" y="1350435"/>
              <a:ext cx="536552" cy="206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r>
                <a:rPr lang="en-US" altLang="ja-JP" sz="1600" kern="0" dirty="0">
                  <a:solidFill>
                    <a:srgbClr val="000000"/>
                  </a:solidFill>
                  <a:latin typeface="Times New Roman"/>
                </a:rPr>
                <a:t>TA</a:t>
              </a:r>
            </a:p>
          </p:txBody>
        </p:sp>
        <p:sp>
          <p:nvSpPr>
            <p:cNvPr id="161" name="Text Box 284">
              <a:extLst>
                <a:ext uri="{FF2B5EF4-FFF2-40B4-BE49-F238E27FC236}">
                  <a16:creationId xmlns:a16="http://schemas.microsoft.com/office/drawing/2014/main" id="{B2D4C7ED-7AA4-6678-411E-6BB7DCCA92EA}"/>
                </a:ext>
              </a:extLst>
            </p:cNvPr>
            <p:cNvSpPr txBox="1">
              <a:spLocks noChangeArrowheads="1"/>
            </p:cNvSpPr>
            <p:nvPr/>
          </p:nvSpPr>
          <p:spPr bwMode="auto">
            <a:xfrm>
              <a:off x="5104835" y="3127271"/>
              <a:ext cx="523237" cy="206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600">
                  <a:solidFill>
                    <a:schemeClr val="tx1"/>
                  </a:solidFill>
                  <a:latin typeface="Times New Roman" pitchFamily="18" charset="0"/>
                  <a:ea typeface="MS PGothic" pitchFamily="34" charset="-128"/>
                </a:defRPr>
              </a:lvl1pPr>
              <a:lvl2pPr marL="742950" indent="-285750">
                <a:defRPr kumimoji="1" sz="600">
                  <a:solidFill>
                    <a:schemeClr val="tx1"/>
                  </a:solidFill>
                  <a:latin typeface="Times New Roman" pitchFamily="18" charset="0"/>
                  <a:ea typeface="MS PGothic" pitchFamily="34" charset="-128"/>
                </a:defRPr>
              </a:lvl2pPr>
              <a:lvl3pPr marL="1143000" indent="-228600">
                <a:defRPr kumimoji="1" sz="600">
                  <a:solidFill>
                    <a:schemeClr val="tx1"/>
                  </a:solidFill>
                  <a:latin typeface="Times New Roman" pitchFamily="18" charset="0"/>
                  <a:ea typeface="MS PGothic" pitchFamily="34" charset="-128"/>
                </a:defRPr>
              </a:lvl3pPr>
              <a:lvl4pPr marL="1600200" indent="-228600">
                <a:defRPr kumimoji="1" sz="600">
                  <a:solidFill>
                    <a:schemeClr val="tx1"/>
                  </a:solidFill>
                  <a:latin typeface="Times New Roman" pitchFamily="18" charset="0"/>
                  <a:ea typeface="MS PGothic" pitchFamily="34" charset="-128"/>
                </a:defRPr>
              </a:lvl4pPr>
              <a:lvl5pPr marL="2057400" indent="-228600">
                <a:defRPr kumimoji="1" sz="6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9pPr>
            </a:lstStyle>
            <a:p>
              <a:pPr>
                <a:defRPr/>
              </a:pPr>
              <a:r>
                <a:rPr lang="en-US" altLang="zh-CN" sz="1600" kern="0">
                  <a:solidFill>
                    <a:srgbClr val="000000"/>
                  </a:solidFill>
                </a:rPr>
                <a:t>ST1</a:t>
              </a:r>
              <a:endParaRPr lang="en-US" altLang="ja-JP" sz="1600" kern="0">
                <a:solidFill>
                  <a:srgbClr val="000000"/>
                </a:solidFill>
              </a:endParaRPr>
            </a:p>
          </p:txBody>
        </p:sp>
        <p:sp>
          <p:nvSpPr>
            <p:cNvPr id="162" name="AutoShape 34">
              <a:extLst>
                <a:ext uri="{FF2B5EF4-FFF2-40B4-BE49-F238E27FC236}">
                  <a16:creationId xmlns:a16="http://schemas.microsoft.com/office/drawing/2014/main" id="{11921E28-4A73-9FB4-AA7D-1274744CA7F4}"/>
                </a:ext>
              </a:extLst>
            </p:cNvPr>
            <p:cNvSpPr>
              <a:spLocks noChangeArrowheads="1"/>
            </p:cNvSpPr>
            <p:nvPr/>
          </p:nvSpPr>
          <p:spPr bwMode="auto">
            <a:xfrm>
              <a:off x="4042953" y="1965137"/>
              <a:ext cx="221817" cy="200704"/>
            </a:xfrm>
            <a:prstGeom prst="triangle">
              <a:avLst>
                <a:gd name="adj" fmla="val 50000"/>
              </a:avLst>
            </a:prstGeom>
            <a:solidFill>
              <a:srgbClr val="FFFFFF"/>
            </a:solidFill>
            <a:ln w="19050">
              <a:solidFill>
                <a:srgbClr val="000000"/>
              </a:solidFill>
              <a:miter lim="800000"/>
              <a:headEnd/>
              <a:tailEnd/>
            </a:ln>
            <a:scene3d>
              <a:camera prst="orthographicFront">
                <a:rot lat="0" lon="0" rev="5400000"/>
              </a:camera>
              <a:lightRig rig="threePt" dir="t"/>
            </a:scene3d>
          </p:spPr>
          <p:txBody>
            <a:bodyPr anchor="ct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endParaRPr lang="zh-CN" altLang="en-US" sz="1600" kern="0">
                <a:solidFill>
                  <a:srgbClr val="000000"/>
                </a:solidFill>
                <a:latin typeface="Times New Roman"/>
              </a:endParaRPr>
            </a:p>
          </p:txBody>
        </p:sp>
        <p:sp>
          <p:nvSpPr>
            <p:cNvPr id="163" name="Oval 79">
              <a:extLst>
                <a:ext uri="{FF2B5EF4-FFF2-40B4-BE49-F238E27FC236}">
                  <a16:creationId xmlns:a16="http://schemas.microsoft.com/office/drawing/2014/main" id="{FF4580D2-70F6-5F07-B231-0F9CBDB44B82}"/>
                </a:ext>
              </a:extLst>
            </p:cNvPr>
            <p:cNvSpPr>
              <a:spLocks noChangeArrowheads="1"/>
            </p:cNvSpPr>
            <p:nvPr/>
          </p:nvSpPr>
          <p:spPr bwMode="auto">
            <a:xfrm>
              <a:off x="4628198" y="4873496"/>
              <a:ext cx="119825" cy="57232"/>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64" name="Text Box 80">
              <a:extLst>
                <a:ext uri="{FF2B5EF4-FFF2-40B4-BE49-F238E27FC236}">
                  <a16:creationId xmlns:a16="http://schemas.microsoft.com/office/drawing/2014/main" id="{48CEF10D-B513-C727-6DD1-CEDF97EC56B3}"/>
                </a:ext>
              </a:extLst>
            </p:cNvPr>
            <p:cNvSpPr txBox="1">
              <a:spLocks noChangeArrowheads="1"/>
            </p:cNvSpPr>
            <p:nvPr/>
          </p:nvSpPr>
          <p:spPr bwMode="auto">
            <a:xfrm>
              <a:off x="4600237" y="4665866"/>
              <a:ext cx="295570" cy="150369"/>
            </a:xfrm>
            <a:prstGeom prst="rect">
              <a:avLst/>
            </a:prstGeom>
          </p:spPr>
          <p:txBody>
            <a:bodyPr lIns="0" tIns="0" rIns="0" bIns="0">
              <a:spAutoFit/>
            </a:bodyPr>
            <a:lstStyle>
              <a:defPPr>
                <a:defRPr lang="ja-JP"/>
              </a:defPPr>
              <a:lvl1pPr>
                <a:defRPr sz="1000"/>
              </a:lvl1pPr>
            </a:lstStyle>
            <a:p>
              <a:pPr>
                <a:defRPr/>
              </a:pPr>
              <a:r>
                <a:rPr lang="en-US" altLang="ja-JP" sz="1600" kern="0" dirty="0">
                  <a:solidFill>
                    <a:sysClr val="windowText" lastClr="000000"/>
                  </a:solidFill>
                  <a:latin typeface="Times New Roman"/>
                  <a:ea typeface="ＭＳ Ｐゴシック" pitchFamily="34" charset="-128"/>
                </a:rPr>
                <a:t>TS</a:t>
              </a:r>
            </a:p>
          </p:txBody>
        </p:sp>
        <p:sp>
          <p:nvSpPr>
            <p:cNvPr id="165" name="Oval 79">
              <a:extLst>
                <a:ext uri="{FF2B5EF4-FFF2-40B4-BE49-F238E27FC236}">
                  <a16:creationId xmlns:a16="http://schemas.microsoft.com/office/drawing/2014/main" id="{F6208C01-2ACC-921C-9CB8-51A4FA5F2F06}"/>
                </a:ext>
              </a:extLst>
            </p:cNvPr>
            <p:cNvSpPr>
              <a:spLocks noChangeArrowheads="1"/>
            </p:cNvSpPr>
            <p:nvPr/>
          </p:nvSpPr>
          <p:spPr bwMode="auto">
            <a:xfrm>
              <a:off x="2049291" y="1781667"/>
              <a:ext cx="127814" cy="50577"/>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66" name="Text Box 80">
              <a:extLst>
                <a:ext uri="{FF2B5EF4-FFF2-40B4-BE49-F238E27FC236}">
                  <a16:creationId xmlns:a16="http://schemas.microsoft.com/office/drawing/2014/main" id="{8A99B3DC-B619-231A-1C7C-DD228FC36376}"/>
                </a:ext>
              </a:extLst>
            </p:cNvPr>
            <p:cNvSpPr txBox="1">
              <a:spLocks noChangeArrowheads="1"/>
            </p:cNvSpPr>
            <p:nvPr/>
          </p:nvSpPr>
          <p:spPr bwMode="auto">
            <a:xfrm>
              <a:off x="1910826" y="1512813"/>
              <a:ext cx="464656" cy="206758"/>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r>
                <a:rPr kumimoji="0" lang="en-US" altLang="ja-JP" sz="1600" kern="0" dirty="0">
                  <a:solidFill>
                    <a:srgbClr val="000000"/>
                  </a:solidFill>
                  <a:latin typeface="Times New Roman"/>
                </a:rPr>
                <a:t>TL</a:t>
              </a:r>
            </a:p>
          </p:txBody>
        </p:sp>
        <p:cxnSp>
          <p:nvCxnSpPr>
            <p:cNvPr id="134197" name="直接连接符 166">
              <a:extLst>
                <a:ext uri="{FF2B5EF4-FFF2-40B4-BE49-F238E27FC236}">
                  <a16:creationId xmlns:a16="http://schemas.microsoft.com/office/drawing/2014/main" id="{F1FEA8E7-701E-AE47-E956-CD695374A4C9}"/>
                </a:ext>
              </a:extLst>
            </p:cNvPr>
            <p:cNvCxnSpPr>
              <a:cxnSpLocks noChangeShapeType="1"/>
            </p:cNvCxnSpPr>
            <p:nvPr/>
          </p:nvCxnSpPr>
          <p:spPr bwMode="auto">
            <a:xfrm flipH="1" flipV="1">
              <a:off x="4273550" y="2060575"/>
              <a:ext cx="239713" cy="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sp>
          <p:nvSpPr>
            <p:cNvPr id="168" name="矩形 167">
              <a:extLst>
                <a:ext uri="{FF2B5EF4-FFF2-40B4-BE49-F238E27FC236}">
                  <a16:creationId xmlns:a16="http://schemas.microsoft.com/office/drawing/2014/main" id="{DA6E6D23-0EDD-5FF8-7738-79765DFF1DB6}"/>
                </a:ext>
              </a:extLst>
            </p:cNvPr>
            <p:cNvSpPr/>
            <p:nvPr/>
          </p:nvSpPr>
          <p:spPr>
            <a:xfrm>
              <a:off x="4513698" y="1925412"/>
              <a:ext cx="736259" cy="235580"/>
            </a:xfrm>
            <a:prstGeom prst="rect">
              <a:avLst/>
            </a:prstGeom>
            <a:no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cxnSp>
          <p:nvCxnSpPr>
            <p:cNvPr id="134199" name="直接连接符 168">
              <a:extLst>
                <a:ext uri="{FF2B5EF4-FFF2-40B4-BE49-F238E27FC236}">
                  <a16:creationId xmlns:a16="http://schemas.microsoft.com/office/drawing/2014/main" id="{CCB57125-70FE-A7F5-2AEF-183F90BB247A}"/>
                </a:ext>
              </a:extLst>
            </p:cNvPr>
            <p:cNvCxnSpPr>
              <a:cxnSpLocks noChangeShapeType="1"/>
            </p:cNvCxnSpPr>
            <p:nvPr/>
          </p:nvCxnSpPr>
          <p:spPr bwMode="auto">
            <a:xfrm>
              <a:off x="4522788" y="1933575"/>
              <a:ext cx="727075" cy="20320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00" name="直接连接符 169">
              <a:extLst>
                <a:ext uri="{FF2B5EF4-FFF2-40B4-BE49-F238E27FC236}">
                  <a16:creationId xmlns:a16="http://schemas.microsoft.com/office/drawing/2014/main" id="{84528DB2-FA1F-671D-587E-EA21384FC301}"/>
                </a:ext>
              </a:extLst>
            </p:cNvPr>
            <p:cNvCxnSpPr>
              <a:cxnSpLocks noChangeShapeType="1"/>
            </p:cNvCxnSpPr>
            <p:nvPr/>
          </p:nvCxnSpPr>
          <p:spPr bwMode="auto">
            <a:xfrm flipH="1">
              <a:off x="4522788" y="1933575"/>
              <a:ext cx="727075" cy="20320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1" name="椭圆 170">
              <a:extLst>
                <a:ext uri="{FF2B5EF4-FFF2-40B4-BE49-F238E27FC236}">
                  <a16:creationId xmlns:a16="http://schemas.microsoft.com/office/drawing/2014/main" id="{7B71BC79-EA98-323B-28AB-26993541D17D}"/>
                </a:ext>
              </a:extLst>
            </p:cNvPr>
            <p:cNvSpPr/>
            <p:nvPr/>
          </p:nvSpPr>
          <p:spPr>
            <a:xfrm>
              <a:off x="4521687" y="1784329"/>
              <a:ext cx="363470" cy="59893"/>
            </a:xfrm>
            <a:prstGeom prst="ellipse">
              <a:avLst/>
            </a:prstGeom>
            <a:no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172" name="椭圆 171">
              <a:extLst>
                <a:ext uri="{FF2B5EF4-FFF2-40B4-BE49-F238E27FC236}">
                  <a16:creationId xmlns:a16="http://schemas.microsoft.com/office/drawing/2014/main" id="{F768778C-95E1-E4AC-6BC4-9B8E403FE3BB}"/>
                </a:ext>
              </a:extLst>
            </p:cNvPr>
            <p:cNvSpPr/>
            <p:nvPr/>
          </p:nvSpPr>
          <p:spPr>
            <a:xfrm>
              <a:off x="4877168" y="1784329"/>
              <a:ext cx="363470" cy="59893"/>
            </a:xfrm>
            <a:prstGeom prst="ellipse">
              <a:avLst/>
            </a:prstGeom>
            <a:no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cxnSp>
          <p:nvCxnSpPr>
            <p:cNvPr id="134203" name="直接连接符 172">
              <a:extLst>
                <a:ext uri="{FF2B5EF4-FFF2-40B4-BE49-F238E27FC236}">
                  <a16:creationId xmlns:a16="http://schemas.microsoft.com/office/drawing/2014/main" id="{16E4FC9F-C30C-1133-8079-75E28D91EC09}"/>
                </a:ext>
              </a:extLst>
            </p:cNvPr>
            <p:cNvCxnSpPr>
              <a:cxnSpLocks noChangeShapeType="1"/>
              <a:stCxn id="172" idx="2"/>
            </p:cNvCxnSpPr>
            <p:nvPr/>
          </p:nvCxnSpPr>
          <p:spPr bwMode="auto">
            <a:xfrm flipH="1">
              <a:off x="4876801" y="1814277"/>
              <a:ext cx="367" cy="60562"/>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grpSp>
          <p:nvGrpSpPr>
            <p:cNvPr id="174" name="组合 173">
              <a:extLst>
                <a:ext uri="{FF2B5EF4-FFF2-40B4-BE49-F238E27FC236}">
                  <a16:creationId xmlns:a16="http://schemas.microsoft.com/office/drawing/2014/main" id="{7FF11846-41D1-ED69-E1F3-D924297CAD0F}"/>
                </a:ext>
              </a:extLst>
            </p:cNvPr>
            <p:cNvGrpSpPr>
              <a:grpSpLocks noChangeAspect="1"/>
            </p:cNvGrpSpPr>
            <p:nvPr/>
          </p:nvGrpSpPr>
          <p:grpSpPr>
            <a:xfrm flipH="1">
              <a:off x="5350881" y="3985655"/>
              <a:ext cx="491536" cy="663575"/>
              <a:chOff x="2348880" y="4304928"/>
              <a:chExt cx="1440160" cy="1944216"/>
            </a:xfrm>
            <a:noFill/>
          </p:grpSpPr>
          <p:sp>
            <p:nvSpPr>
              <p:cNvPr id="219" name="椭圆 218">
                <a:extLst>
                  <a:ext uri="{FF2B5EF4-FFF2-40B4-BE49-F238E27FC236}">
                    <a16:creationId xmlns:a16="http://schemas.microsoft.com/office/drawing/2014/main" id="{0A3AF05A-5E30-B174-CDC1-27E222AD1E87}"/>
                  </a:ext>
                </a:extLst>
              </p:cNvPr>
              <p:cNvSpPr/>
              <p:nvPr/>
            </p:nvSpPr>
            <p:spPr>
              <a:xfrm>
                <a:off x="2348880" y="4808984"/>
                <a:ext cx="1440160" cy="1440160"/>
              </a:xfrm>
              <a:prstGeom prst="ellipse">
                <a:avLst/>
              </a:prstGeom>
              <a:grp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cxnSp>
            <p:nvCxnSpPr>
              <p:cNvPr id="220" name="直接连接符 219">
                <a:extLst>
                  <a:ext uri="{FF2B5EF4-FFF2-40B4-BE49-F238E27FC236}">
                    <a16:creationId xmlns:a16="http://schemas.microsoft.com/office/drawing/2014/main" id="{741EBC3A-61E1-6477-3547-F03FAF397737}"/>
                  </a:ext>
                </a:extLst>
              </p:cNvPr>
              <p:cNvCxnSpPr/>
              <p:nvPr/>
            </p:nvCxnSpPr>
            <p:spPr>
              <a:xfrm flipV="1">
                <a:off x="3501008" y="4304930"/>
                <a:ext cx="0" cy="648070"/>
              </a:xfrm>
              <a:prstGeom prst="line">
                <a:avLst/>
              </a:prstGeom>
              <a:grpFill/>
              <a:ln w="9525" cap="flat" cmpd="sng" algn="ctr">
                <a:solidFill>
                  <a:srgbClr val="000000"/>
                </a:solidFill>
                <a:prstDash val="solid"/>
              </a:ln>
              <a:effectLst/>
            </p:spPr>
          </p:cxnSp>
          <p:cxnSp>
            <p:nvCxnSpPr>
              <p:cNvPr id="221" name="直接连接符 220">
                <a:extLst>
                  <a:ext uri="{FF2B5EF4-FFF2-40B4-BE49-F238E27FC236}">
                    <a16:creationId xmlns:a16="http://schemas.microsoft.com/office/drawing/2014/main" id="{D51D3061-A3DD-7C43-A6C4-BF3551973A20}"/>
                  </a:ext>
                </a:extLst>
              </p:cNvPr>
              <p:cNvCxnSpPr/>
              <p:nvPr/>
            </p:nvCxnSpPr>
            <p:spPr>
              <a:xfrm flipV="1">
                <a:off x="2636912" y="4304930"/>
                <a:ext cx="0" cy="648070"/>
              </a:xfrm>
              <a:prstGeom prst="line">
                <a:avLst/>
              </a:prstGeom>
              <a:grpFill/>
              <a:ln w="9525" cap="flat" cmpd="sng" algn="ctr">
                <a:solidFill>
                  <a:srgbClr val="000000"/>
                </a:solidFill>
                <a:prstDash val="solid"/>
              </a:ln>
              <a:effectLst/>
            </p:spPr>
          </p:cxnSp>
          <p:cxnSp>
            <p:nvCxnSpPr>
              <p:cNvPr id="222" name="直接连接符 221">
                <a:extLst>
                  <a:ext uri="{FF2B5EF4-FFF2-40B4-BE49-F238E27FC236}">
                    <a16:creationId xmlns:a16="http://schemas.microsoft.com/office/drawing/2014/main" id="{E801A840-C742-7957-C356-4FC44D7F9629}"/>
                  </a:ext>
                </a:extLst>
              </p:cNvPr>
              <p:cNvCxnSpPr/>
              <p:nvPr/>
            </p:nvCxnSpPr>
            <p:spPr>
              <a:xfrm>
                <a:off x="2636912" y="4304928"/>
                <a:ext cx="864096" cy="0"/>
              </a:xfrm>
              <a:prstGeom prst="line">
                <a:avLst/>
              </a:prstGeom>
              <a:grpFill/>
              <a:ln w="9525" cap="flat" cmpd="sng" algn="ctr">
                <a:solidFill>
                  <a:srgbClr val="000000"/>
                </a:solidFill>
                <a:prstDash val="solid"/>
              </a:ln>
              <a:effectLst/>
            </p:spPr>
          </p:cxnSp>
        </p:grpSp>
        <p:grpSp>
          <p:nvGrpSpPr>
            <p:cNvPr id="134205" name="组合 141">
              <a:extLst>
                <a:ext uri="{FF2B5EF4-FFF2-40B4-BE49-F238E27FC236}">
                  <a16:creationId xmlns:a16="http://schemas.microsoft.com/office/drawing/2014/main" id="{C12A1D35-5F23-ECF2-8622-98D33A35E9C6}"/>
                </a:ext>
              </a:extLst>
            </p:cNvPr>
            <p:cNvGrpSpPr>
              <a:grpSpLocks/>
            </p:cNvGrpSpPr>
            <p:nvPr/>
          </p:nvGrpSpPr>
          <p:grpSpPr bwMode="auto">
            <a:xfrm>
              <a:off x="565150" y="1746250"/>
              <a:ext cx="354013" cy="165100"/>
              <a:chOff x="2426087" y="3008784"/>
              <a:chExt cx="426849" cy="144016"/>
            </a:xfrm>
          </p:grpSpPr>
          <p:cxnSp>
            <p:nvCxnSpPr>
              <p:cNvPr id="134243" name="直接连接符 212">
                <a:extLst>
                  <a:ext uri="{FF2B5EF4-FFF2-40B4-BE49-F238E27FC236}">
                    <a16:creationId xmlns:a16="http://schemas.microsoft.com/office/drawing/2014/main" id="{BD4F01FA-B5B9-D85E-E9C8-4F20D2A6E841}"/>
                  </a:ext>
                </a:extLst>
              </p:cNvPr>
              <p:cNvCxnSpPr>
                <a:cxnSpLocks noChangeShapeType="1"/>
              </p:cNvCxnSpPr>
              <p:nvPr/>
            </p:nvCxnSpPr>
            <p:spPr bwMode="auto">
              <a:xfrm>
                <a:off x="2565818"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4" name="直接连接符 213">
                <a:extLst>
                  <a:ext uri="{FF2B5EF4-FFF2-40B4-BE49-F238E27FC236}">
                    <a16:creationId xmlns:a16="http://schemas.microsoft.com/office/drawing/2014/main" id="{7D84ABE1-1071-ACDD-71CF-5D443C52E048}"/>
                  </a:ext>
                </a:extLst>
              </p:cNvPr>
              <p:cNvCxnSpPr>
                <a:cxnSpLocks noChangeShapeType="1"/>
              </p:cNvCxnSpPr>
              <p:nvPr/>
            </p:nvCxnSpPr>
            <p:spPr bwMode="auto">
              <a:xfrm>
                <a:off x="2852936"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5" name="直接连接符 214">
                <a:extLst>
                  <a:ext uri="{FF2B5EF4-FFF2-40B4-BE49-F238E27FC236}">
                    <a16:creationId xmlns:a16="http://schemas.microsoft.com/office/drawing/2014/main" id="{92B464FB-EB81-E202-F5B2-60D1294DFD3C}"/>
                  </a:ext>
                </a:extLst>
              </p:cNvPr>
              <p:cNvCxnSpPr>
                <a:cxnSpLocks noChangeShapeType="1"/>
              </p:cNvCxnSpPr>
              <p:nvPr/>
            </p:nvCxnSpPr>
            <p:spPr bwMode="auto">
              <a:xfrm>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6" name="直接连接符 215">
                <a:extLst>
                  <a:ext uri="{FF2B5EF4-FFF2-40B4-BE49-F238E27FC236}">
                    <a16:creationId xmlns:a16="http://schemas.microsoft.com/office/drawing/2014/main" id="{7A3E0DCA-9493-9A1E-28A7-9EE135FA421F}"/>
                  </a:ext>
                </a:extLst>
              </p:cNvPr>
              <p:cNvCxnSpPr>
                <a:cxnSpLocks noChangeShapeType="1"/>
              </p:cNvCxnSpPr>
              <p:nvPr/>
            </p:nvCxnSpPr>
            <p:spPr bwMode="auto">
              <a:xfrm flipH="1">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7" name="直接连接符 216">
                <a:extLst>
                  <a:ext uri="{FF2B5EF4-FFF2-40B4-BE49-F238E27FC236}">
                    <a16:creationId xmlns:a16="http://schemas.microsoft.com/office/drawing/2014/main" id="{4424B782-691C-6E30-4A0D-7240AF928B31}"/>
                  </a:ext>
                </a:extLst>
              </p:cNvPr>
              <p:cNvCxnSpPr>
                <a:cxnSpLocks noChangeShapeType="1"/>
              </p:cNvCxnSpPr>
              <p:nvPr/>
            </p:nvCxnSpPr>
            <p:spPr bwMode="auto">
              <a:xfrm>
                <a:off x="2494995"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8" name="直接连接符 217">
                <a:extLst>
                  <a:ext uri="{FF2B5EF4-FFF2-40B4-BE49-F238E27FC236}">
                    <a16:creationId xmlns:a16="http://schemas.microsoft.com/office/drawing/2014/main" id="{A2C36CB2-3C70-2955-82BA-974332FA35D7}"/>
                  </a:ext>
                </a:extLst>
              </p:cNvPr>
              <p:cNvCxnSpPr>
                <a:cxnSpLocks noChangeShapeType="1"/>
              </p:cNvCxnSpPr>
              <p:nvPr/>
            </p:nvCxnSpPr>
            <p:spPr bwMode="auto">
              <a:xfrm>
                <a:off x="2426087"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grpSp>
        <p:grpSp>
          <p:nvGrpSpPr>
            <p:cNvPr id="134206" name="组合 7">
              <a:extLst>
                <a:ext uri="{FF2B5EF4-FFF2-40B4-BE49-F238E27FC236}">
                  <a16:creationId xmlns:a16="http://schemas.microsoft.com/office/drawing/2014/main" id="{F2A941D7-DC15-8A48-BF6B-68FC48E2375C}"/>
                </a:ext>
              </a:extLst>
            </p:cNvPr>
            <p:cNvGrpSpPr>
              <a:grpSpLocks/>
            </p:cNvGrpSpPr>
            <p:nvPr/>
          </p:nvGrpSpPr>
          <p:grpSpPr bwMode="auto">
            <a:xfrm>
              <a:off x="1215839" y="4652553"/>
              <a:ext cx="459331" cy="730668"/>
              <a:chOff x="8187891" y="3054665"/>
              <a:chExt cx="459368" cy="729939"/>
            </a:xfrm>
          </p:grpSpPr>
          <p:sp>
            <p:nvSpPr>
              <p:cNvPr id="202" name="AutoShape 176">
                <a:extLst>
                  <a:ext uri="{FF2B5EF4-FFF2-40B4-BE49-F238E27FC236}">
                    <a16:creationId xmlns:a16="http://schemas.microsoft.com/office/drawing/2014/main" id="{CA1D2F19-9B86-0EEC-6E27-0E22B67645B1}"/>
                  </a:ext>
                </a:extLst>
              </p:cNvPr>
              <p:cNvSpPr>
                <a:spLocks noChangeArrowheads="1"/>
              </p:cNvSpPr>
              <p:nvPr/>
            </p:nvSpPr>
            <p:spPr bwMode="auto">
              <a:xfrm>
                <a:off x="8187891" y="3054665"/>
                <a:ext cx="420754" cy="546480"/>
              </a:xfrm>
              <a:prstGeom prst="roundRect">
                <a:avLst>
                  <a:gd name="adj" fmla="val 25000"/>
                </a:avLst>
              </a:prstGeom>
              <a:solidFill>
                <a:srgbClr val="FFFFFF"/>
              </a:solid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sz="1600" kern="0">
                  <a:solidFill>
                    <a:sysClr val="windowText" lastClr="000000"/>
                  </a:solidFill>
                </a:endParaRPr>
              </a:p>
            </p:txBody>
          </p:sp>
          <p:cxnSp>
            <p:nvCxnSpPr>
              <p:cNvPr id="134233" name="直接连接符 202">
                <a:extLst>
                  <a:ext uri="{FF2B5EF4-FFF2-40B4-BE49-F238E27FC236}">
                    <a16:creationId xmlns:a16="http://schemas.microsoft.com/office/drawing/2014/main" id="{1BF50100-9091-00BF-9942-1F471E905F98}"/>
                  </a:ext>
                </a:extLst>
              </p:cNvPr>
              <p:cNvCxnSpPr>
                <a:cxnSpLocks noChangeShapeType="1"/>
              </p:cNvCxnSpPr>
              <p:nvPr/>
            </p:nvCxnSpPr>
            <p:spPr bwMode="auto">
              <a:xfrm>
                <a:off x="8342078" y="3077272"/>
                <a:ext cx="0" cy="466258"/>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34" name="直接连接符 203">
                <a:extLst>
                  <a:ext uri="{FF2B5EF4-FFF2-40B4-BE49-F238E27FC236}">
                    <a16:creationId xmlns:a16="http://schemas.microsoft.com/office/drawing/2014/main" id="{CDF394FB-25C9-B0AE-0C6B-7E11E3235E3C}"/>
                  </a:ext>
                </a:extLst>
              </p:cNvPr>
              <p:cNvCxnSpPr>
                <a:cxnSpLocks noChangeShapeType="1"/>
              </p:cNvCxnSpPr>
              <p:nvPr/>
            </p:nvCxnSpPr>
            <p:spPr bwMode="auto">
              <a:xfrm>
                <a:off x="8499253" y="3055069"/>
                <a:ext cx="0" cy="488461"/>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sp>
            <p:nvSpPr>
              <p:cNvPr id="205" name="弧形 204">
                <a:extLst>
                  <a:ext uri="{FF2B5EF4-FFF2-40B4-BE49-F238E27FC236}">
                    <a16:creationId xmlns:a16="http://schemas.microsoft.com/office/drawing/2014/main" id="{39DD003B-B0A2-EDD5-2587-D59A81663891}"/>
                  </a:ext>
                </a:extLst>
              </p:cNvPr>
              <p:cNvSpPr/>
              <p:nvPr/>
            </p:nvSpPr>
            <p:spPr>
              <a:xfrm rot="5400000">
                <a:off x="8448235" y="3514018"/>
                <a:ext cx="50526" cy="51928"/>
              </a:xfrm>
              <a:prstGeom prst="arc">
                <a:avLst/>
              </a:prstGeom>
              <a:noFill/>
              <a:ln w="12700" cap="flat" cmpd="sng" algn="ctr">
                <a:solidFill>
                  <a:srgbClr val="000000"/>
                </a:solidFill>
                <a:prstDash val="solid"/>
              </a:ln>
              <a:effectLst/>
            </p:spPr>
            <p:txBody>
              <a:bodyPr anchor="ctr"/>
              <a:lstStyle/>
              <a:p>
                <a:pPr algn="ctr">
                  <a:defRPr/>
                </a:pPr>
                <a:endParaRPr lang="zh-CN" altLang="en-US" sz="1600" kern="0">
                  <a:solidFill>
                    <a:srgbClr val="000000"/>
                  </a:solidFill>
                  <a:latin typeface="Times New Roman"/>
                  <a:ea typeface="ＭＳ Ｐゴシック"/>
                </a:endParaRPr>
              </a:p>
            </p:txBody>
          </p:sp>
          <p:sp>
            <p:nvSpPr>
              <p:cNvPr id="206" name="弧形 205">
                <a:extLst>
                  <a:ext uri="{FF2B5EF4-FFF2-40B4-BE49-F238E27FC236}">
                    <a16:creationId xmlns:a16="http://schemas.microsoft.com/office/drawing/2014/main" id="{AC63AA9D-644E-A06C-6056-9A3827BEC1C9}"/>
                  </a:ext>
                </a:extLst>
              </p:cNvPr>
              <p:cNvSpPr/>
              <p:nvPr/>
            </p:nvSpPr>
            <p:spPr>
              <a:xfrm rot="10800000">
                <a:off x="8342345" y="3520037"/>
                <a:ext cx="57255" cy="46538"/>
              </a:xfrm>
              <a:prstGeom prst="arc">
                <a:avLst/>
              </a:prstGeom>
              <a:noFill/>
              <a:ln w="12700" cap="flat" cmpd="sng" algn="ctr">
                <a:solidFill>
                  <a:srgbClr val="000000"/>
                </a:solidFill>
                <a:prstDash val="solid"/>
              </a:ln>
              <a:effectLst/>
            </p:spPr>
            <p:txBody>
              <a:bodyPr anchor="ctr"/>
              <a:lstStyle/>
              <a:p>
                <a:pPr algn="ctr">
                  <a:defRPr/>
                </a:pPr>
                <a:endParaRPr lang="zh-CN" altLang="en-US" sz="1600" kern="0">
                  <a:solidFill>
                    <a:srgbClr val="000000"/>
                  </a:solidFill>
                  <a:latin typeface="Times New Roman"/>
                  <a:ea typeface="ＭＳ Ｐゴシック"/>
                </a:endParaRPr>
              </a:p>
            </p:txBody>
          </p:sp>
          <p:cxnSp>
            <p:nvCxnSpPr>
              <p:cNvPr id="134237" name="直接连接符 206">
                <a:extLst>
                  <a:ext uri="{FF2B5EF4-FFF2-40B4-BE49-F238E27FC236}">
                    <a16:creationId xmlns:a16="http://schemas.microsoft.com/office/drawing/2014/main" id="{6F971C4E-0735-8B80-9B7F-07227D3F00E3}"/>
                  </a:ext>
                </a:extLst>
              </p:cNvPr>
              <p:cNvCxnSpPr>
                <a:cxnSpLocks noChangeShapeType="1"/>
                <a:stCxn id="206" idx="0"/>
                <a:endCxn id="205" idx="2"/>
              </p:cNvCxnSpPr>
              <p:nvPr/>
            </p:nvCxnSpPr>
            <p:spPr bwMode="auto">
              <a:xfrm flipV="1">
                <a:off x="8370975" y="3565245"/>
                <a:ext cx="102524" cy="1329"/>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sp>
            <p:nvSpPr>
              <p:cNvPr id="208" name="弧形 207">
                <a:extLst>
                  <a:ext uri="{FF2B5EF4-FFF2-40B4-BE49-F238E27FC236}">
                    <a16:creationId xmlns:a16="http://schemas.microsoft.com/office/drawing/2014/main" id="{917C23D5-453E-93CA-A1CA-86013FC621CB}"/>
                  </a:ext>
                </a:extLst>
              </p:cNvPr>
              <p:cNvSpPr/>
              <p:nvPr/>
            </p:nvSpPr>
            <p:spPr>
              <a:xfrm rot="5400000">
                <a:off x="8235863" y="3087869"/>
                <a:ext cx="51855" cy="51929"/>
              </a:xfrm>
              <a:prstGeom prst="arc">
                <a:avLst/>
              </a:prstGeom>
              <a:noFill/>
              <a:ln w="12700" cap="flat" cmpd="sng" algn="ctr">
                <a:solidFill>
                  <a:srgbClr val="000000"/>
                </a:solidFill>
                <a:prstDash val="solid"/>
              </a:ln>
              <a:effectLst/>
            </p:spPr>
            <p:txBody>
              <a:bodyPr anchor="ctr"/>
              <a:lstStyle/>
              <a:p>
                <a:pPr algn="ctr">
                  <a:defRPr/>
                </a:pPr>
                <a:endParaRPr lang="zh-CN" altLang="en-US" sz="1600" kern="0">
                  <a:solidFill>
                    <a:srgbClr val="000000"/>
                  </a:solidFill>
                  <a:latin typeface="Times New Roman"/>
                  <a:ea typeface="ＭＳ Ｐゴシック"/>
                </a:endParaRPr>
              </a:p>
            </p:txBody>
          </p:sp>
          <p:cxnSp>
            <p:nvCxnSpPr>
              <p:cNvPr id="134239" name="直接连接符 208">
                <a:extLst>
                  <a:ext uri="{FF2B5EF4-FFF2-40B4-BE49-F238E27FC236}">
                    <a16:creationId xmlns:a16="http://schemas.microsoft.com/office/drawing/2014/main" id="{2208FC36-7608-815D-C20A-525F4BE0FEA8}"/>
                  </a:ext>
                </a:extLst>
              </p:cNvPr>
              <p:cNvCxnSpPr>
                <a:cxnSpLocks noChangeShapeType="1"/>
              </p:cNvCxnSpPr>
              <p:nvPr/>
            </p:nvCxnSpPr>
            <p:spPr bwMode="auto">
              <a:xfrm>
                <a:off x="8288099" y="3055069"/>
                <a:ext cx="0" cy="60265"/>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sp>
            <p:nvSpPr>
              <p:cNvPr id="210" name="椭圆 209">
                <a:extLst>
                  <a:ext uri="{FF2B5EF4-FFF2-40B4-BE49-F238E27FC236}">
                    <a16:creationId xmlns:a16="http://schemas.microsoft.com/office/drawing/2014/main" id="{725F69A5-8764-AE31-55AB-93DCD996F81D}"/>
                  </a:ext>
                </a:extLst>
              </p:cNvPr>
              <p:cNvSpPr/>
              <p:nvPr/>
            </p:nvSpPr>
            <p:spPr>
              <a:xfrm>
                <a:off x="8402263" y="3545300"/>
                <a:ext cx="38613" cy="37230"/>
              </a:xfrm>
              <a:prstGeom prst="ellipse">
                <a:avLst/>
              </a:prstGeom>
              <a:pattFill prst="pct30">
                <a:fgClr>
                  <a:srgbClr val="00CC99"/>
                </a:fgClr>
                <a:bgClr>
                  <a:srgbClr val="FFFFFF"/>
                </a:bgClr>
              </a:pattFill>
              <a:ln w="127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211" name="椭圆 210">
                <a:extLst>
                  <a:ext uri="{FF2B5EF4-FFF2-40B4-BE49-F238E27FC236}">
                    <a16:creationId xmlns:a16="http://schemas.microsoft.com/office/drawing/2014/main" id="{67DCB075-71AB-E433-7547-D872C60BFC93}"/>
                  </a:ext>
                </a:extLst>
              </p:cNvPr>
              <p:cNvSpPr>
                <a:spLocks noChangeAspect="1"/>
              </p:cNvSpPr>
              <p:nvPr/>
            </p:nvSpPr>
            <p:spPr>
              <a:xfrm>
                <a:off x="8490142" y="3090566"/>
                <a:ext cx="18641" cy="19944"/>
              </a:xfrm>
              <a:prstGeom prst="ellipse">
                <a:avLst/>
              </a:prstGeom>
              <a:solidFill>
                <a:srgbClr val="FFFFFF"/>
              </a:solidFill>
              <a:ln w="127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212" name="矩形 280">
                <a:extLst>
                  <a:ext uri="{FF2B5EF4-FFF2-40B4-BE49-F238E27FC236}">
                    <a16:creationId xmlns:a16="http://schemas.microsoft.com/office/drawing/2014/main" id="{93B6CA0C-003C-AA0E-734E-5C85CF991A87}"/>
                  </a:ext>
                </a:extLst>
              </p:cNvPr>
              <p:cNvSpPr>
                <a:spLocks noChangeArrowheads="1"/>
              </p:cNvSpPr>
              <p:nvPr/>
            </p:nvSpPr>
            <p:spPr bwMode="auto">
              <a:xfrm>
                <a:off x="8262455" y="3634385"/>
                <a:ext cx="384804" cy="15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spAutoFit/>
              </a:bodyPr>
              <a:lstStyle/>
              <a:p>
                <a:pPr>
                  <a:defRPr/>
                </a:pPr>
                <a:r>
                  <a:rPr lang="en-US" altLang="zh-CN" sz="1600" kern="0">
                    <a:solidFill>
                      <a:sysClr val="windowText" lastClr="000000"/>
                    </a:solidFill>
                  </a:rPr>
                  <a:t>ACC</a:t>
                </a:r>
                <a:endParaRPr lang="zh-CN" altLang="zh-CN" sz="1600" kern="0">
                  <a:solidFill>
                    <a:sysClr val="windowText" lastClr="000000"/>
                  </a:solidFill>
                </a:endParaRPr>
              </a:p>
            </p:txBody>
          </p:sp>
        </p:grpSp>
        <p:sp>
          <p:nvSpPr>
            <p:cNvPr id="177" name="矩形 287">
              <a:extLst>
                <a:ext uri="{FF2B5EF4-FFF2-40B4-BE49-F238E27FC236}">
                  <a16:creationId xmlns:a16="http://schemas.microsoft.com/office/drawing/2014/main" id="{EB0CAA7A-1FF2-0FDF-6D59-384529C39F10}"/>
                </a:ext>
              </a:extLst>
            </p:cNvPr>
            <p:cNvSpPr>
              <a:spLocks noChangeArrowheads="1"/>
            </p:cNvSpPr>
            <p:nvPr/>
          </p:nvSpPr>
          <p:spPr bwMode="auto">
            <a:xfrm>
              <a:off x="528841" y="1346443"/>
              <a:ext cx="1037537" cy="15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altLang="zh-CN" sz="1600" kern="0" dirty="0">
                  <a:solidFill>
                    <a:sysClr val="windowText" lastClr="000000"/>
                  </a:solidFill>
                </a:rPr>
                <a:t>Liquid Service Valve</a:t>
              </a:r>
              <a:endParaRPr lang="zh-CN" altLang="zh-CN" sz="1600" kern="0" dirty="0">
                <a:solidFill>
                  <a:sysClr val="windowText" lastClr="000000"/>
                </a:solidFill>
              </a:endParaRPr>
            </a:p>
          </p:txBody>
        </p:sp>
        <p:sp>
          <p:nvSpPr>
            <p:cNvPr id="178" name="矩形 288">
              <a:extLst>
                <a:ext uri="{FF2B5EF4-FFF2-40B4-BE49-F238E27FC236}">
                  <a16:creationId xmlns:a16="http://schemas.microsoft.com/office/drawing/2014/main" id="{49518967-EAA7-B73F-5966-830F391F46E4}"/>
                </a:ext>
              </a:extLst>
            </p:cNvPr>
            <p:cNvSpPr>
              <a:spLocks noChangeArrowheads="1"/>
            </p:cNvSpPr>
            <p:nvPr/>
          </p:nvSpPr>
          <p:spPr bwMode="auto">
            <a:xfrm>
              <a:off x="4606897" y="2204914"/>
              <a:ext cx="819745" cy="15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altLang="zh-CN" sz="1600" kern="0" dirty="0">
                  <a:solidFill>
                    <a:sysClr val="windowText" lastClr="000000"/>
                  </a:solidFill>
                </a:rPr>
                <a:t>Heat Exchanger</a:t>
              </a:r>
              <a:endParaRPr lang="zh-CN" altLang="zh-CN" sz="1600" kern="0" dirty="0">
                <a:solidFill>
                  <a:sysClr val="windowText" lastClr="000000"/>
                </a:solidFill>
              </a:endParaRPr>
            </a:p>
          </p:txBody>
        </p:sp>
        <p:grpSp>
          <p:nvGrpSpPr>
            <p:cNvPr id="134209" name="组合 444">
              <a:extLst>
                <a:ext uri="{FF2B5EF4-FFF2-40B4-BE49-F238E27FC236}">
                  <a16:creationId xmlns:a16="http://schemas.microsoft.com/office/drawing/2014/main" id="{6F41E39F-6063-397D-5177-5F04B47A5E08}"/>
                </a:ext>
              </a:extLst>
            </p:cNvPr>
            <p:cNvGrpSpPr>
              <a:grpSpLocks/>
            </p:cNvGrpSpPr>
            <p:nvPr/>
          </p:nvGrpSpPr>
          <p:grpSpPr bwMode="auto">
            <a:xfrm>
              <a:off x="571500" y="3021013"/>
              <a:ext cx="354013" cy="165100"/>
              <a:chOff x="2426087" y="3008784"/>
              <a:chExt cx="426849" cy="144016"/>
            </a:xfrm>
          </p:grpSpPr>
          <p:cxnSp>
            <p:nvCxnSpPr>
              <p:cNvPr id="134226" name="直接连接符 195">
                <a:extLst>
                  <a:ext uri="{FF2B5EF4-FFF2-40B4-BE49-F238E27FC236}">
                    <a16:creationId xmlns:a16="http://schemas.microsoft.com/office/drawing/2014/main" id="{0DB9959B-FF3A-7D46-2718-1CCB5B9E2AD3}"/>
                  </a:ext>
                </a:extLst>
              </p:cNvPr>
              <p:cNvCxnSpPr>
                <a:cxnSpLocks noChangeShapeType="1"/>
              </p:cNvCxnSpPr>
              <p:nvPr/>
            </p:nvCxnSpPr>
            <p:spPr bwMode="auto">
              <a:xfrm>
                <a:off x="2565818"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27" name="直接连接符 196">
                <a:extLst>
                  <a:ext uri="{FF2B5EF4-FFF2-40B4-BE49-F238E27FC236}">
                    <a16:creationId xmlns:a16="http://schemas.microsoft.com/office/drawing/2014/main" id="{FFBD5A3F-EA57-F429-3EDE-A603FF9AA08B}"/>
                  </a:ext>
                </a:extLst>
              </p:cNvPr>
              <p:cNvCxnSpPr>
                <a:cxnSpLocks noChangeShapeType="1"/>
              </p:cNvCxnSpPr>
              <p:nvPr/>
            </p:nvCxnSpPr>
            <p:spPr bwMode="auto">
              <a:xfrm>
                <a:off x="2852936"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28" name="直接连接符 197">
                <a:extLst>
                  <a:ext uri="{FF2B5EF4-FFF2-40B4-BE49-F238E27FC236}">
                    <a16:creationId xmlns:a16="http://schemas.microsoft.com/office/drawing/2014/main" id="{121E1959-2388-F821-87C5-D68F7074B577}"/>
                  </a:ext>
                </a:extLst>
              </p:cNvPr>
              <p:cNvCxnSpPr>
                <a:cxnSpLocks noChangeShapeType="1"/>
              </p:cNvCxnSpPr>
              <p:nvPr/>
            </p:nvCxnSpPr>
            <p:spPr bwMode="auto">
              <a:xfrm>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29" name="直接连接符 198">
                <a:extLst>
                  <a:ext uri="{FF2B5EF4-FFF2-40B4-BE49-F238E27FC236}">
                    <a16:creationId xmlns:a16="http://schemas.microsoft.com/office/drawing/2014/main" id="{D349F368-9D4B-276A-3CBA-E416E6AA6ABB}"/>
                  </a:ext>
                </a:extLst>
              </p:cNvPr>
              <p:cNvCxnSpPr>
                <a:cxnSpLocks noChangeShapeType="1"/>
              </p:cNvCxnSpPr>
              <p:nvPr/>
            </p:nvCxnSpPr>
            <p:spPr bwMode="auto">
              <a:xfrm flipH="1">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30" name="直接连接符 199">
                <a:extLst>
                  <a:ext uri="{FF2B5EF4-FFF2-40B4-BE49-F238E27FC236}">
                    <a16:creationId xmlns:a16="http://schemas.microsoft.com/office/drawing/2014/main" id="{0CA38A39-CCBD-0801-0688-735B80650E55}"/>
                  </a:ext>
                </a:extLst>
              </p:cNvPr>
              <p:cNvCxnSpPr>
                <a:cxnSpLocks noChangeShapeType="1"/>
              </p:cNvCxnSpPr>
              <p:nvPr/>
            </p:nvCxnSpPr>
            <p:spPr bwMode="auto">
              <a:xfrm>
                <a:off x="2494995"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31" name="直接连接符 200">
                <a:extLst>
                  <a:ext uri="{FF2B5EF4-FFF2-40B4-BE49-F238E27FC236}">
                    <a16:creationId xmlns:a16="http://schemas.microsoft.com/office/drawing/2014/main" id="{C5A04966-3714-738D-21FB-580D6F29CC91}"/>
                  </a:ext>
                </a:extLst>
              </p:cNvPr>
              <p:cNvCxnSpPr>
                <a:cxnSpLocks noChangeShapeType="1"/>
              </p:cNvCxnSpPr>
              <p:nvPr/>
            </p:nvCxnSpPr>
            <p:spPr bwMode="auto">
              <a:xfrm>
                <a:off x="2426087"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grpSp>
        <p:sp>
          <p:nvSpPr>
            <p:cNvPr id="180" name="矩形 451">
              <a:extLst>
                <a:ext uri="{FF2B5EF4-FFF2-40B4-BE49-F238E27FC236}">
                  <a16:creationId xmlns:a16="http://schemas.microsoft.com/office/drawing/2014/main" id="{EEFAB28A-8D3C-3030-8BEC-50316995361B}"/>
                </a:ext>
              </a:extLst>
            </p:cNvPr>
            <p:cNvSpPr>
              <a:spLocks noChangeArrowheads="1"/>
            </p:cNvSpPr>
            <p:nvPr/>
          </p:nvSpPr>
          <p:spPr bwMode="auto">
            <a:xfrm>
              <a:off x="496888" y="2766581"/>
              <a:ext cx="915532" cy="15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altLang="zh-CN" sz="1600" kern="0" dirty="0">
                  <a:solidFill>
                    <a:sysClr val="windowText" lastClr="000000"/>
                  </a:solidFill>
                </a:rPr>
                <a:t>Gas Service Valve</a:t>
              </a:r>
              <a:endParaRPr lang="zh-CN" altLang="zh-CN" sz="1600" kern="0" dirty="0">
                <a:solidFill>
                  <a:sysClr val="windowText" lastClr="000000"/>
                </a:solidFill>
              </a:endParaRPr>
            </a:p>
          </p:txBody>
        </p:sp>
        <p:grpSp>
          <p:nvGrpSpPr>
            <p:cNvPr id="134211" name="组合 454">
              <a:extLst>
                <a:ext uri="{FF2B5EF4-FFF2-40B4-BE49-F238E27FC236}">
                  <a16:creationId xmlns:a16="http://schemas.microsoft.com/office/drawing/2014/main" id="{B49E215F-F424-20EC-C50D-3E9F14C44CF2}"/>
                </a:ext>
              </a:extLst>
            </p:cNvPr>
            <p:cNvGrpSpPr>
              <a:grpSpLocks/>
            </p:cNvGrpSpPr>
            <p:nvPr/>
          </p:nvGrpSpPr>
          <p:grpSpPr bwMode="auto">
            <a:xfrm flipH="1" flipV="1">
              <a:off x="569913" y="3789363"/>
              <a:ext cx="198437" cy="142875"/>
              <a:chOff x="1603557" y="3896956"/>
              <a:chExt cx="208736" cy="93323"/>
            </a:xfrm>
          </p:grpSpPr>
          <p:cxnSp>
            <p:nvCxnSpPr>
              <p:cNvPr id="134222" name="直接连接符 191">
                <a:extLst>
                  <a:ext uri="{FF2B5EF4-FFF2-40B4-BE49-F238E27FC236}">
                    <a16:creationId xmlns:a16="http://schemas.microsoft.com/office/drawing/2014/main" id="{18900D58-C674-29E9-032B-4E6FF2959765}"/>
                  </a:ext>
                </a:extLst>
              </p:cNvPr>
              <p:cNvCxnSpPr>
                <a:cxnSpLocks noChangeShapeType="1"/>
              </p:cNvCxnSpPr>
              <p:nvPr/>
            </p:nvCxnSpPr>
            <p:spPr bwMode="auto">
              <a:xfrm>
                <a:off x="1603557" y="3896956"/>
                <a:ext cx="0"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23" name="直接连接符 192">
                <a:extLst>
                  <a:ext uri="{FF2B5EF4-FFF2-40B4-BE49-F238E27FC236}">
                    <a16:creationId xmlns:a16="http://schemas.microsoft.com/office/drawing/2014/main" id="{805E6A01-D533-DB0F-2825-3F8D9BC00961}"/>
                  </a:ext>
                </a:extLst>
              </p:cNvPr>
              <p:cNvCxnSpPr>
                <a:cxnSpLocks noChangeShapeType="1"/>
              </p:cNvCxnSpPr>
              <p:nvPr/>
            </p:nvCxnSpPr>
            <p:spPr bwMode="auto">
              <a:xfrm>
                <a:off x="1767206" y="3896956"/>
                <a:ext cx="0"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24" name="直接连接符 193">
                <a:extLst>
                  <a:ext uri="{FF2B5EF4-FFF2-40B4-BE49-F238E27FC236}">
                    <a16:creationId xmlns:a16="http://schemas.microsoft.com/office/drawing/2014/main" id="{1D0A4476-2176-63D5-524A-16580652AAF3}"/>
                  </a:ext>
                </a:extLst>
              </p:cNvPr>
              <p:cNvCxnSpPr>
                <a:cxnSpLocks noChangeShapeType="1"/>
              </p:cNvCxnSpPr>
              <p:nvPr/>
            </p:nvCxnSpPr>
            <p:spPr bwMode="auto">
              <a:xfrm>
                <a:off x="1603557" y="3896956"/>
                <a:ext cx="163649"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25" name="直接连接符 194">
                <a:extLst>
                  <a:ext uri="{FF2B5EF4-FFF2-40B4-BE49-F238E27FC236}">
                    <a16:creationId xmlns:a16="http://schemas.microsoft.com/office/drawing/2014/main" id="{D6FC0C60-F02E-C4D5-438E-23DD1B61F1F4}"/>
                  </a:ext>
                </a:extLst>
              </p:cNvPr>
              <p:cNvCxnSpPr>
                <a:cxnSpLocks noChangeShapeType="1"/>
              </p:cNvCxnSpPr>
              <p:nvPr/>
            </p:nvCxnSpPr>
            <p:spPr bwMode="auto">
              <a:xfrm>
                <a:off x="1812293" y="3896956"/>
                <a:ext cx="0"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grpSp>
        <p:sp>
          <p:nvSpPr>
            <p:cNvPr id="182" name="椭圆 181">
              <a:extLst>
                <a:ext uri="{FF2B5EF4-FFF2-40B4-BE49-F238E27FC236}">
                  <a16:creationId xmlns:a16="http://schemas.microsoft.com/office/drawing/2014/main" id="{5FC4A472-1E62-E4AC-1DC5-633B620C5446}"/>
                </a:ext>
              </a:extLst>
            </p:cNvPr>
            <p:cNvSpPr/>
            <p:nvPr/>
          </p:nvSpPr>
          <p:spPr>
            <a:xfrm>
              <a:off x="2055949" y="3826028"/>
              <a:ext cx="83877" cy="74534"/>
            </a:xfrm>
            <a:prstGeom prst="ellipse">
              <a:avLst/>
            </a:prstGeom>
            <a:solidFill>
              <a:srgbClr val="000000"/>
            </a:solidFill>
            <a:ln w="254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183" name="矩形 468">
              <a:extLst>
                <a:ext uri="{FF2B5EF4-FFF2-40B4-BE49-F238E27FC236}">
                  <a16:creationId xmlns:a16="http://schemas.microsoft.com/office/drawing/2014/main" id="{06E3FC29-3EB9-F6A7-C27E-F85951BB9CFD}"/>
                </a:ext>
              </a:extLst>
            </p:cNvPr>
            <p:cNvSpPr>
              <a:spLocks noChangeArrowheads="1"/>
            </p:cNvSpPr>
            <p:nvPr/>
          </p:nvSpPr>
          <p:spPr bwMode="auto">
            <a:xfrm>
              <a:off x="496888" y="3538541"/>
              <a:ext cx="588845" cy="15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altLang="zh-CN" sz="1600" kern="0">
                  <a:solidFill>
                    <a:sysClr val="windowText" lastClr="000000"/>
                  </a:solidFill>
                </a:rPr>
                <a:t>Gauge Port</a:t>
              </a:r>
              <a:endParaRPr lang="zh-CN" altLang="zh-CN" sz="1600" kern="0">
                <a:solidFill>
                  <a:sysClr val="windowText" lastClr="000000"/>
                </a:solidFill>
              </a:endParaRPr>
            </a:p>
          </p:txBody>
        </p:sp>
        <p:sp>
          <p:nvSpPr>
            <p:cNvPr id="184" name="椭圆 183">
              <a:extLst>
                <a:ext uri="{FF2B5EF4-FFF2-40B4-BE49-F238E27FC236}">
                  <a16:creationId xmlns:a16="http://schemas.microsoft.com/office/drawing/2014/main" id="{041815BD-C963-2879-9010-487CBC5CC6CB}"/>
                </a:ext>
              </a:extLst>
            </p:cNvPr>
            <p:cNvSpPr/>
            <p:nvPr/>
          </p:nvSpPr>
          <p:spPr>
            <a:xfrm>
              <a:off x="5557510" y="3622390"/>
              <a:ext cx="82546" cy="74534"/>
            </a:xfrm>
            <a:prstGeom prst="ellipse">
              <a:avLst/>
            </a:prstGeom>
            <a:solidFill>
              <a:srgbClr val="000000"/>
            </a:solidFill>
            <a:ln w="254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185" name="Line 85">
              <a:extLst>
                <a:ext uri="{FF2B5EF4-FFF2-40B4-BE49-F238E27FC236}">
                  <a16:creationId xmlns:a16="http://schemas.microsoft.com/office/drawing/2014/main" id="{29174715-3C5E-CFF3-E181-A0469E0D7C1D}"/>
                </a:ext>
              </a:extLst>
            </p:cNvPr>
            <p:cNvSpPr>
              <a:spLocks noChangeShapeType="1"/>
            </p:cNvSpPr>
            <p:nvPr/>
          </p:nvSpPr>
          <p:spPr bwMode="auto">
            <a:xfrm flipH="1" flipV="1">
              <a:off x="4271385" y="1971995"/>
              <a:ext cx="2423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86" name="Line 85">
              <a:extLst>
                <a:ext uri="{FF2B5EF4-FFF2-40B4-BE49-F238E27FC236}">
                  <a16:creationId xmlns:a16="http://schemas.microsoft.com/office/drawing/2014/main" id="{0C67329C-26FD-36F8-A806-D2418FF76EFF}"/>
                </a:ext>
              </a:extLst>
            </p:cNvPr>
            <p:cNvSpPr>
              <a:spLocks noChangeShapeType="1"/>
            </p:cNvSpPr>
            <p:nvPr/>
          </p:nvSpPr>
          <p:spPr bwMode="auto">
            <a:xfrm flipH="1" flipV="1">
              <a:off x="4274048" y="2145020"/>
              <a:ext cx="23965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87" name="Line 88">
              <a:extLst>
                <a:ext uri="{FF2B5EF4-FFF2-40B4-BE49-F238E27FC236}">
                  <a16:creationId xmlns:a16="http://schemas.microsoft.com/office/drawing/2014/main" id="{C37B941C-0D97-C6BE-1A69-580F37B952BF}"/>
                </a:ext>
              </a:extLst>
            </p:cNvPr>
            <p:cNvSpPr>
              <a:spLocks noChangeShapeType="1"/>
            </p:cNvSpPr>
            <p:nvPr/>
          </p:nvSpPr>
          <p:spPr bwMode="auto">
            <a:xfrm flipH="1">
              <a:off x="772487" y="3876605"/>
              <a:ext cx="134071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88" name="矩形 288">
              <a:extLst>
                <a:ext uri="{FF2B5EF4-FFF2-40B4-BE49-F238E27FC236}">
                  <a16:creationId xmlns:a16="http://schemas.microsoft.com/office/drawing/2014/main" id="{7CA4E860-7232-D745-34D3-7D23F228053C}"/>
                </a:ext>
              </a:extLst>
            </p:cNvPr>
            <p:cNvSpPr>
              <a:spLocks noChangeArrowheads="1"/>
            </p:cNvSpPr>
            <p:nvPr/>
          </p:nvSpPr>
          <p:spPr bwMode="auto">
            <a:xfrm>
              <a:off x="5301882" y="1744401"/>
              <a:ext cx="217792" cy="15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lang="en-US" altLang="zh-CN" sz="1600" kern="0">
                  <a:solidFill>
                    <a:sysClr val="windowText" lastClr="000000"/>
                  </a:solidFill>
                </a:rPr>
                <a:t>FAN</a:t>
              </a:r>
              <a:endParaRPr lang="zh-CN" altLang="zh-CN" sz="1600" kern="0">
                <a:solidFill>
                  <a:sysClr val="windowText" lastClr="000000"/>
                </a:solidFill>
              </a:endParaRPr>
            </a:p>
          </p:txBody>
        </p:sp>
        <p:sp>
          <p:nvSpPr>
            <p:cNvPr id="189" name="Rectangle 77">
              <a:extLst>
                <a:ext uri="{FF2B5EF4-FFF2-40B4-BE49-F238E27FC236}">
                  <a16:creationId xmlns:a16="http://schemas.microsoft.com/office/drawing/2014/main" id="{697AF982-D016-367B-E909-2DF4337CB7E7}"/>
                </a:ext>
              </a:extLst>
            </p:cNvPr>
            <p:cNvSpPr>
              <a:spLocks noChangeArrowheads="1"/>
            </p:cNvSpPr>
            <p:nvPr/>
          </p:nvSpPr>
          <p:spPr bwMode="auto">
            <a:xfrm>
              <a:off x="528841" y="4270570"/>
              <a:ext cx="532557" cy="254214"/>
            </a:xfrm>
            <a:prstGeom prst="rect">
              <a:avLst/>
            </a:prstGeom>
            <a:solidFill>
              <a:srgbClr val="FFFF00"/>
            </a:solidFill>
            <a:ln w="19050">
              <a:solidFill>
                <a:srgbClr val="000000"/>
              </a:solidFill>
              <a:miter lim="800000"/>
              <a:headEnd/>
              <a:tailEnd/>
            </a:ln>
          </p:spPr>
          <p:txBody>
            <a:bodyPr anchor="ct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r>
                <a:rPr lang="en-US" altLang="ja-JP" sz="1600" kern="0" dirty="0">
                  <a:solidFill>
                    <a:srgbClr val="000000"/>
                  </a:solidFill>
                  <a:latin typeface="Times New Roman"/>
                </a:rPr>
                <a:t>LP</a:t>
              </a:r>
            </a:p>
          </p:txBody>
        </p:sp>
        <p:sp>
          <p:nvSpPr>
            <p:cNvPr id="190" name="Line 78">
              <a:extLst>
                <a:ext uri="{FF2B5EF4-FFF2-40B4-BE49-F238E27FC236}">
                  <a16:creationId xmlns:a16="http://schemas.microsoft.com/office/drawing/2014/main" id="{6C70A9F2-D812-939B-79FD-7FAC7237DD51}"/>
                </a:ext>
              </a:extLst>
            </p:cNvPr>
            <p:cNvSpPr>
              <a:spLocks noChangeShapeType="1"/>
            </p:cNvSpPr>
            <p:nvPr/>
          </p:nvSpPr>
          <p:spPr bwMode="auto">
            <a:xfrm flipH="1">
              <a:off x="1061398" y="4416976"/>
              <a:ext cx="235657"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91" name="椭圆 190">
              <a:extLst>
                <a:ext uri="{FF2B5EF4-FFF2-40B4-BE49-F238E27FC236}">
                  <a16:creationId xmlns:a16="http://schemas.microsoft.com/office/drawing/2014/main" id="{94AD424C-92FA-2C82-C0D0-7455F24682A2}"/>
                </a:ext>
              </a:extLst>
            </p:cNvPr>
            <p:cNvSpPr/>
            <p:nvPr/>
          </p:nvSpPr>
          <p:spPr>
            <a:xfrm>
              <a:off x="1267764" y="4365068"/>
              <a:ext cx="82546" cy="74534"/>
            </a:xfrm>
            <a:prstGeom prst="ellipse">
              <a:avLst/>
            </a:prstGeom>
            <a:solidFill>
              <a:srgbClr val="000000"/>
            </a:solidFill>
            <a:ln w="254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grpSp>
      <p:sp>
        <p:nvSpPr>
          <p:cNvPr id="134148" name="Text Placeholder 20">
            <a:extLst>
              <a:ext uri="{FF2B5EF4-FFF2-40B4-BE49-F238E27FC236}">
                <a16:creationId xmlns:a16="http://schemas.microsoft.com/office/drawing/2014/main" id="{929915D2-1971-0A2A-DEB5-BAEB16A96A23}"/>
              </a:ext>
            </a:extLst>
          </p:cNvPr>
          <p:cNvSpPr txBox="1">
            <a:spLocks/>
          </p:cNvSpPr>
          <p:nvPr/>
        </p:nvSpPr>
        <p:spPr bwMode="auto">
          <a:xfrm>
            <a:off x="26000" y="1271698"/>
            <a:ext cx="5446184"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400" b="1" dirty="0"/>
              <a:t>ODU Refrigerant circuit diagrams</a:t>
            </a:r>
            <a:endParaRPr lang="ja-JP" altLang="en-US" sz="2400" b="1" dirty="0"/>
          </a:p>
        </p:txBody>
      </p:sp>
      <p:graphicFrame>
        <p:nvGraphicFramePr>
          <p:cNvPr id="119" name="object 70">
            <a:extLst>
              <a:ext uri="{FF2B5EF4-FFF2-40B4-BE49-F238E27FC236}">
                <a16:creationId xmlns:a16="http://schemas.microsoft.com/office/drawing/2014/main" id="{F7EDEA3F-B628-C0CD-02B9-6AE48DC54C71}"/>
              </a:ext>
            </a:extLst>
          </p:cNvPr>
          <p:cNvGraphicFramePr>
            <a:graphicFrameLocks noGrp="1"/>
          </p:cNvGraphicFramePr>
          <p:nvPr/>
        </p:nvGraphicFramePr>
        <p:xfrm>
          <a:off x="5759102" y="1659274"/>
          <a:ext cx="7349844" cy="5971352"/>
        </p:xfrm>
        <a:graphic>
          <a:graphicData uri="http://schemas.openxmlformats.org/drawingml/2006/table">
            <a:tbl>
              <a:tblPr firstRow="1" bandRow="1">
                <a:tableStyleId>{2D5ABB26-0587-4C30-8999-92F81FD0307C}</a:tableStyleId>
              </a:tblPr>
              <a:tblGrid>
                <a:gridCol w="1539162">
                  <a:extLst>
                    <a:ext uri="{9D8B030D-6E8A-4147-A177-3AD203B41FA5}">
                      <a16:colId xmlns:a16="http://schemas.microsoft.com/office/drawing/2014/main" val="20000"/>
                    </a:ext>
                  </a:extLst>
                </a:gridCol>
                <a:gridCol w="785527">
                  <a:extLst>
                    <a:ext uri="{9D8B030D-6E8A-4147-A177-3AD203B41FA5}">
                      <a16:colId xmlns:a16="http://schemas.microsoft.com/office/drawing/2014/main" val="20001"/>
                    </a:ext>
                  </a:extLst>
                </a:gridCol>
                <a:gridCol w="5025155">
                  <a:extLst>
                    <a:ext uri="{9D8B030D-6E8A-4147-A177-3AD203B41FA5}">
                      <a16:colId xmlns:a16="http://schemas.microsoft.com/office/drawing/2014/main" val="20002"/>
                    </a:ext>
                  </a:extLst>
                </a:gridCol>
              </a:tblGrid>
              <a:tr h="238785">
                <a:tc>
                  <a:txBody>
                    <a:bodyPr/>
                    <a:lstStyle/>
                    <a:p>
                      <a:pPr marL="97155">
                        <a:lnSpc>
                          <a:spcPct val="100000"/>
                        </a:lnSpc>
                        <a:spcBef>
                          <a:spcPts val="95"/>
                        </a:spcBef>
                      </a:pPr>
                      <a:r>
                        <a:rPr sz="1200" b="1" spc="-20" dirty="0">
                          <a:solidFill>
                            <a:srgbClr val="FFFFFF"/>
                          </a:solidFill>
                          <a:latin typeface="Cambria"/>
                          <a:cs typeface="Cambria"/>
                        </a:rPr>
                        <a:t>Name</a:t>
                      </a:r>
                      <a:endParaRPr sz="1200">
                        <a:latin typeface="Cambria"/>
                        <a:cs typeface="Cambria"/>
                      </a:endParaRPr>
                    </a:p>
                  </a:txBody>
                  <a:tcPr marL="0" marR="0" marT="1206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7155">
                        <a:lnSpc>
                          <a:spcPct val="100000"/>
                        </a:lnSpc>
                        <a:spcBef>
                          <a:spcPts val="95"/>
                        </a:spcBef>
                      </a:pPr>
                      <a:r>
                        <a:rPr sz="1200" b="1" spc="-10" dirty="0">
                          <a:solidFill>
                            <a:srgbClr val="FFFFFF"/>
                          </a:solidFill>
                          <a:latin typeface="Cambria"/>
                          <a:cs typeface="Cambria"/>
                        </a:rPr>
                        <a:t>Symbol</a:t>
                      </a:r>
                      <a:endParaRPr sz="1200">
                        <a:latin typeface="Cambria"/>
                        <a:cs typeface="Cambria"/>
                      </a:endParaRPr>
                    </a:p>
                  </a:txBody>
                  <a:tcPr marL="0" marR="0" marT="1206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7155">
                        <a:lnSpc>
                          <a:spcPct val="100000"/>
                        </a:lnSpc>
                        <a:spcBef>
                          <a:spcPts val="95"/>
                        </a:spcBef>
                      </a:pPr>
                      <a:r>
                        <a:rPr sz="1200" b="1" spc="-10" dirty="0">
                          <a:solidFill>
                            <a:srgbClr val="FFFFFF"/>
                          </a:solidFill>
                          <a:latin typeface="Cambria"/>
                          <a:cs typeface="Cambria"/>
                        </a:rPr>
                        <a:t>Function</a:t>
                      </a:r>
                      <a:endParaRPr sz="1200" dirty="0">
                        <a:latin typeface="Cambria"/>
                        <a:cs typeface="Cambria"/>
                      </a:endParaRPr>
                    </a:p>
                  </a:txBody>
                  <a:tcPr marL="0" marR="0" marT="1206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575572">
                <a:tc>
                  <a:txBody>
                    <a:bodyPr/>
                    <a:lstStyle/>
                    <a:p>
                      <a:pPr marL="97155">
                        <a:lnSpc>
                          <a:spcPct val="100000"/>
                        </a:lnSpc>
                        <a:spcBef>
                          <a:spcPts val="1060"/>
                        </a:spcBef>
                      </a:pPr>
                      <a:r>
                        <a:rPr sz="1400" b="1" dirty="0">
                          <a:latin typeface="Cambria"/>
                          <a:cs typeface="Cambria"/>
                        </a:rPr>
                        <a:t>Inverter</a:t>
                      </a:r>
                      <a:r>
                        <a:rPr sz="1400" b="1" spc="-25" dirty="0">
                          <a:latin typeface="Cambria"/>
                          <a:cs typeface="Cambria"/>
                        </a:rPr>
                        <a:t> </a:t>
                      </a:r>
                      <a:r>
                        <a:rPr sz="1400" b="1" spc="-10" dirty="0">
                          <a:latin typeface="Cambria"/>
                          <a:cs typeface="Cambria"/>
                        </a:rPr>
                        <a:t>compressor</a:t>
                      </a:r>
                      <a:endParaRPr sz="1400" b="1" dirty="0">
                        <a:latin typeface="Cambria"/>
                        <a:cs typeface="Cambria"/>
                      </a:endParaRPr>
                    </a:p>
                  </a:txBody>
                  <a:tcPr marL="0" marR="0" marT="1346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060"/>
                        </a:spcBef>
                      </a:pPr>
                      <a:r>
                        <a:rPr sz="1400" b="1" spc="-25" dirty="0">
                          <a:latin typeface="Cambria"/>
                          <a:cs typeface="Cambria"/>
                        </a:rPr>
                        <a:t>INV</a:t>
                      </a:r>
                      <a:endParaRPr sz="1400" b="1" dirty="0">
                        <a:latin typeface="Cambria"/>
                        <a:cs typeface="Cambria"/>
                      </a:endParaRPr>
                    </a:p>
                  </a:txBody>
                  <a:tcPr marL="0" marR="0" marT="1346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marR="335280">
                        <a:lnSpc>
                          <a:spcPts val="1310"/>
                        </a:lnSpc>
                        <a:spcBef>
                          <a:spcPts val="450"/>
                        </a:spcBef>
                      </a:pPr>
                      <a:r>
                        <a:rPr sz="1400" b="1" dirty="0">
                          <a:latin typeface="Cambria"/>
                          <a:cs typeface="Cambria"/>
                        </a:rPr>
                        <a:t>Adjusts</a:t>
                      </a:r>
                      <a:r>
                        <a:rPr sz="1400" b="1" spc="-30" dirty="0">
                          <a:latin typeface="Cambria"/>
                          <a:cs typeface="Cambria"/>
                        </a:rPr>
                        <a:t> </a:t>
                      </a:r>
                      <a:r>
                        <a:rPr sz="1400" b="1" dirty="0">
                          <a:latin typeface="Cambria"/>
                          <a:cs typeface="Cambria"/>
                        </a:rPr>
                        <a:t>refrigerant</a:t>
                      </a:r>
                      <a:r>
                        <a:rPr sz="1400" b="1" spc="-25" dirty="0">
                          <a:latin typeface="Cambria"/>
                          <a:cs typeface="Cambria"/>
                        </a:rPr>
                        <a:t> </a:t>
                      </a:r>
                      <a:r>
                        <a:rPr sz="1400" b="1" dirty="0">
                          <a:latin typeface="Cambria"/>
                          <a:cs typeface="Cambria"/>
                        </a:rPr>
                        <a:t>flow</a:t>
                      </a:r>
                      <a:r>
                        <a:rPr sz="1400" b="1" spc="-25" dirty="0">
                          <a:latin typeface="Cambria"/>
                          <a:cs typeface="Cambria"/>
                        </a:rPr>
                        <a:t> </a:t>
                      </a:r>
                      <a:r>
                        <a:rPr sz="1400" b="1" dirty="0">
                          <a:latin typeface="Cambria"/>
                          <a:cs typeface="Cambria"/>
                        </a:rPr>
                        <a:t>rate</a:t>
                      </a:r>
                      <a:r>
                        <a:rPr sz="1400" b="1" spc="-25" dirty="0">
                          <a:latin typeface="Cambria"/>
                          <a:cs typeface="Cambria"/>
                        </a:rPr>
                        <a:t> </a:t>
                      </a:r>
                      <a:r>
                        <a:rPr sz="1400" b="1" dirty="0">
                          <a:latin typeface="Cambria"/>
                          <a:cs typeface="Cambria"/>
                        </a:rPr>
                        <a:t>by</a:t>
                      </a:r>
                      <a:r>
                        <a:rPr sz="1400" b="1" spc="-25" dirty="0">
                          <a:latin typeface="Cambria"/>
                          <a:cs typeface="Cambria"/>
                        </a:rPr>
                        <a:t> </a:t>
                      </a:r>
                      <a:r>
                        <a:rPr sz="1400" b="1" dirty="0">
                          <a:latin typeface="Cambria"/>
                          <a:cs typeface="Cambria"/>
                        </a:rPr>
                        <a:t>changing</a:t>
                      </a:r>
                      <a:r>
                        <a:rPr sz="1400" b="1" spc="-30" dirty="0">
                          <a:latin typeface="Cambria"/>
                          <a:cs typeface="Cambria"/>
                        </a:rPr>
                        <a:t> </a:t>
                      </a:r>
                      <a:r>
                        <a:rPr sz="1400" b="1" dirty="0">
                          <a:latin typeface="Cambria"/>
                          <a:cs typeface="Cambria"/>
                        </a:rPr>
                        <a:t>the</a:t>
                      </a:r>
                      <a:r>
                        <a:rPr sz="1400" b="1" spc="-20" dirty="0">
                          <a:latin typeface="Cambria"/>
                          <a:cs typeface="Cambria"/>
                        </a:rPr>
                        <a:t> </a:t>
                      </a:r>
                      <a:r>
                        <a:rPr sz="1400" b="1" dirty="0">
                          <a:latin typeface="Cambria"/>
                          <a:cs typeface="Cambria"/>
                        </a:rPr>
                        <a:t>compressor</a:t>
                      </a:r>
                      <a:r>
                        <a:rPr sz="1400" b="1" spc="-25" dirty="0">
                          <a:latin typeface="Cambria"/>
                          <a:cs typeface="Cambria"/>
                        </a:rPr>
                        <a:t> </a:t>
                      </a:r>
                      <a:r>
                        <a:rPr sz="1400" b="1" dirty="0">
                          <a:latin typeface="Cambria"/>
                          <a:cs typeface="Cambria"/>
                        </a:rPr>
                        <a:t>speed</a:t>
                      </a:r>
                      <a:r>
                        <a:rPr sz="1400" b="1" spc="-20" dirty="0">
                          <a:latin typeface="Cambria"/>
                          <a:cs typeface="Cambria"/>
                        </a:rPr>
                        <a:t> </a:t>
                      </a:r>
                      <a:r>
                        <a:rPr sz="1400" b="1" spc="-10" dirty="0">
                          <a:latin typeface="Cambria"/>
                          <a:cs typeface="Cambria"/>
                        </a:rPr>
                        <a:t>(RPS) </a:t>
                      </a:r>
                      <a:r>
                        <a:rPr sz="1400" b="1" dirty="0">
                          <a:latin typeface="Cambria"/>
                          <a:cs typeface="Cambria"/>
                        </a:rPr>
                        <a:t>based</a:t>
                      </a:r>
                      <a:r>
                        <a:rPr sz="1400" b="1" spc="-20" dirty="0">
                          <a:latin typeface="Cambria"/>
                          <a:cs typeface="Cambria"/>
                        </a:rPr>
                        <a:t> </a:t>
                      </a:r>
                      <a:r>
                        <a:rPr sz="1400" b="1" dirty="0">
                          <a:latin typeface="Cambria"/>
                          <a:cs typeface="Cambria"/>
                        </a:rPr>
                        <a:t>on</a:t>
                      </a:r>
                      <a:r>
                        <a:rPr sz="1400" b="1" spc="-15" dirty="0">
                          <a:latin typeface="Cambria"/>
                          <a:cs typeface="Cambria"/>
                        </a:rPr>
                        <a:t> </a:t>
                      </a:r>
                      <a:r>
                        <a:rPr sz="1400" b="1" dirty="0">
                          <a:latin typeface="Cambria"/>
                          <a:cs typeface="Cambria"/>
                        </a:rPr>
                        <a:t>objective</a:t>
                      </a:r>
                      <a:r>
                        <a:rPr sz="1400" b="1" spc="-15" dirty="0">
                          <a:latin typeface="Cambria"/>
                          <a:cs typeface="Cambria"/>
                        </a:rPr>
                        <a:t> </a:t>
                      </a:r>
                      <a:r>
                        <a:rPr sz="1400" b="1" spc="-10" dirty="0">
                          <a:latin typeface="Cambria"/>
                          <a:cs typeface="Cambria"/>
                        </a:rPr>
                        <a:t>pressure.</a:t>
                      </a:r>
                      <a:endParaRPr sz="1400" b="1" dirty="0">
                        <a:latin typeface="Cambria"/>
                        <a:cs typeface="Cambria"/>
                      </a:endParaRPr>
                    </a:p>
                  </a:txBody>
                  <a:tcPr marL="0" marR="0" marT="5715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474458">
                <a:tc>
                  <a:txBody>
                    <a:bodyPr/>
                    <a:lstStyle/>
                    <a:p>
                      <a:pPr marL="97155">
                        <a:lnSpc>
                          <a:spcPct val="100000"/>
                        </a:lnSpc>
                        <a:spcBef>
                          <a:spcPts val="1060"/>
                        </a:spcBef>
                      </a:pPr>
                      <a:r>
                        <a:rPr sz="1400" b="1" dirty="0">
                          <a:latin typeface="Cambria"/>
                          <a:cs typeface="Cambria"/>
                        </a:rPr>
                        <a:t>DC </a:t>
                      </a:r>
                      <a:r>
                        <a:rPr sz="1400" b="1" spc="-10" dirty="0">
                          <a:latin typeface="Cambria"/>
                          <a:cs typeface="Cambria"/>
                        </a:rPr>
                        <a:t>motor</a:t>
                      </a:r>
                      <a:endParaRPr sz="1400" b="1">
                        <a:latin typeface="Cambria"/>
                        <a:cs typeface="Cambria"/>
                      </a:endParaRPr>
                    </a:p>
                  </a:txBody>
                  <a:tcPr marL="0" marR="0" marT="1346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060"/>
                        </a:spcBef>
                      </a:pPr>
                      <a:r>
                        <a:rPr sz="1400" b="1" spc="-25" dirty="0">
                          <a:latin typeface="Cambria"/>
                          <a:cs typeface="Cambria"/>
                        </a:rPr>
                        <a:t>FAN</a:t>
                      </a:r>
                      <a:endParaRPr sz="1400" b="1" dirty="0">
                        <a:latin typeface="Cambria"/>
                        <a:cs typeface="Cambria"/>
                      </a:endParaRPr>
                    </a:p>
                  </a:txBody>
                  <a:tcPr marL="0" marR="0" marT="1346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marR="271145">
                        <a:lnSpc>
                          <a:spcPts val="1310"/>
                        </a:lnSpc>
                        <a:spcBef>
                          <a:spcPts val="450"/>
                        </a:spcBef>
                      </a:pPr>
                      <a:r>
                        <a:rPr sz="1400" b="1" dirty="0">
                          <a:latin typeface="Cambria"/>
                          <a:cs typeface="Cambria"/>
                        </a:rPr>
                        <a:t>Outputs</a:t>
                      </a:r>
                      <a:r>
                        <a:rPr sz="1400" b="1" spc="-35" dirty="0">
                          <a:latin typeface="Cambria"/>
                          <a:cs typeface="Cambria"/>
                        </a:rPr>
                        <a:t> </a:t>
                      </a:r>
                      <a:r>
                        <a:rPr sz="1400" b="1" dirty="0">
                          <a:latin typeface="Cambria"/>
                          <a:cs typeface="Cambria"/>
                        </a:rPr>
                        <a:t>heat</a:t>
                      </a:r>
                      <a:r>
                        <a:rPr sz="1400" b="1" spc="-25" dirty="0">
                          <a:latin typeface="Cambria"/>
                          <a:cs typeface="Cambria"/>
                        </a:rPr>
                        <a:t> </a:t>
                      </a:r>
                      <a:r>
                        <a:rPr sz="1400" b="1" dirty="0">
                          <a:latin typeface="Cambria"/>
                          <a:cs typeface="Cambria"/>
                        </a:rPr>
                        <a:t>exchanger</a:t>
                      </a:r>
                      <a:r>
                        <a:rPr sz="1400" b="1" spc="-20" dirty="0">
                          <a:latin typeface="Cambria"/>
                          <a:cs typeface="Cambria"/>
                        </a:rPr>
                        <a:t> </a:t>
                      </a:r>
                      <a:r>
                        <a:rPr sz="1400" b="1" dirty="0">
                          <a:latin typeface="Cambria"/>
                          <a:cs typeface="Cambria"/>
                        </a:rPr>
                        <a:t>capacity</a:t>
                      </a:r>
                      <a:r>
                        <a:rPr sz="1400" b="1" spc="-25" dirty="0">
                          <a:latin typeface="Cambria"/>
                          <a:cs typeface="Cambria"/>
                        </a:rPr>
                        <a:t> </a:t>
                      </a:r>
                      <a:r>
                        <a:rPr sz="1400" b="1" dirty="0">
                          <a:latin typeface="Cambria"/>
                          <a:cs typeface="Cambria"/>
                        </a:rPr>
                        <a:t>by</a:t>
                      </a:r>
                      <a:r>
                        <a:rPr sz="1400" b="1" spc="-25" dirty="0">
                          <a:latin typeface="Cambria"/>
                          <a:cs typeface="Cambria"/>
                        </a:rPr>
                        <a:t> </a:t>
                      </a:r>
                      <a:r>
                        <a:rPr sz="1400" b="1" dirty="0">
                          <a:latin typeface="Cambria"/>
                          <a:cs typeface="Cambria"/>
                        </a:rPr>
                        <a:t>adjusting</a:t>
                      </a:r>
                      <a:r>
                        <a:rPr sz="1400" b="1" spc="-25" dirty="0">
                          <a:latin typeface="Cambria"/>
                          <a:cs typeface="Cambria"/>
                        </a:rPr>
                        <a:t> </a:t>
                      </a:r>
                      <a:r>
                        <a:rPr sz="1400" b="1" dirty="0">
                          <a:latin typeface="Cambria"/>
                          <a:cs typeface="Cambria"/>
                        </a:rPr>
                        <a:t>the</a:t>
                      </a:r>
                      <a:r>
                        <a:rPr sz="1400" b="1" spc="-25" dirty="0">
                          <a:latin typeface="Cambria"/>
                          <a:cs typeface="Cambria"/>
                        </a:rPr>
                        <a:t> </a:t>
                      </a:r>
                      <a:r>
                        <a:rPr sz="1400" b="1" dirty="0">
                          <a:latin typeface="Cambria"/>
                          <a:cs typeface="Cambria"/>
                        </a:rPr>
                        <a:t>motor</a:t>
                      </a:r>
                      <a:r>
                        <a:rPr sz="1400" b="1" spc="-25" dirty="0">
                          <a:latin typeface="Cambria"/>
                          <a:cs typeface="Cambria"/>
                        </a:rPr>
                        <a:t> </a:t>
                      </a:r>
                      <a:r>
                        <a:rPr sz="1400" b="1" dirty="0">
                          <a:latin typeface="Cambria"/>
                          <a:cs typeface="Cambria"/>
                        </a:rPr>
                        <a:t>rotation</a:t>
                      </a:r>
                      <a:r>
                        <a:rPr sz="1400" b="1" spc="-20" dirty="0">
                          <a:latin typeface="Cambria"/>
                          <a:cs typeface="Cambria"/>
                        </a:rPr>
                        <a:t> </a:t>
                      </a:r>
                      <a:r>
                        <a:rPr sz="1400" b="1" spc="-10" dirty="0">
                          <a:latin typeface="Cambria"/>
                          <a:cs typeface="Cambria"/>
                        </a:rPr>
                        <a:t>speed </a:t>
                      </a:r>
                      <a:r>
                        <a:rPr sz="1400" b="1" dirty="0">
                          <a:latin typeface="Cambria"/>
                          <a:cs typeface="Cambria"/>
                        </a:rPr>
                        <a:t>based</a:t>
                      </a:r>
                      <a:r>
                        <a:rPr sz="1400" b="1" spc="-15" dirty="0">
                          <a:latin typeface="Cambria"/>
                          <a:cs typeface="Cambria"/>
                        </a:rPr>
                        <a:t> </a:t>
                      </a:r>
                      <a:r>
                        <a:rPr sz="1400" b="1" dirty="0">
                          <a:latin typeface="Cambria"/>
                          <a:cs typeface="Cambria"/>
                        </a:rPr>
                        <a:t>on</a:t>
                      </a:r>
                      <a:r>
                        <a:rPr sz="1400" b="1" spc="-20" dirty="0">
                          <a:latin typeface="Cambria"/>
                          <a:cs typeface="Cambria"/>
                        </a:rPr>
                        <a:t> </a:t>
                      </a:r>
                      <a:r>
                        <a:rPr sz="1400" b="1" dirty="0">
                          <a:latin typeface="Cambria"/>
                          <a:cs typeface="Cambria"/>
                        </a:rPr>
                        <a:t>operating</a:t>
                      </a:r>
                      <a:r>
                        <a:rPr sz="1400" b="1" spc="-15" dirty="0">
                          <a:latin typeface="Cambria"/>
                          <a:cs typeface="Cambria"/>
                        </a:rPr>
                        <a:t> </a:t>
                      </a:r>
                      <a:r>
                        <a:rPr sz="1400" b="1" spc="-10" dirty="0">
                          <a:latin typeface="Cambria"/>
                          <a:cs typeface="Cambria"/>
                        </a:rPr>
                        <a:t>pressure.</a:t>
                      </a:r>
                      <a:endParaRPr sz="1400" b="1" dirty="0">
                        <a:latin typeface="Cambria"/>
                        <a:cs typeface="Cambria"/>
                      </a:endParaRPr>
                    </a:p>
                  </a:txBody>
                  <a:tcPr marL="0" marR="0" marT="5715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504015">
                <a:tc>
                  <a:txBody>
                    <a:bodyPr/>
                    <a:lstStyle/>
                    <a:p>
                      <a:pPr marL="97155" marR="55880">
                        <a:lnSpc>
                          <a:spcPts val="1310"/>
                        </a:lnSpc>
                        <a:spcBef>
                          <a:spcPts val="450"/>
                        </a:spcBef>
                      </a:pPr>
                      <a:r>
                        <a:rPr sz="1400" b="1" dirty="0">
                          <a:latin typeface="Cambria"/>
                          <a:cs typeface="Cambria"/>
                        </a:rPr>
                        <a:t>Electronic</a:t>
                      </a:r>
                      <a:r>
                        <a:rPr sz="1400" b="1" spc="-30" dirty="0">
                          <a:latin typeface="Cambria"/>
                          <a:cs typeface="Cambria"/>
                        </a:rPr>
                        <a:t> </a:t>
                      </a:r>
                      <a:r>
                        <a:rPr sz="1400" b="1" spc="-10" dirty="0">
                          <a:latin typeface="Cambria"/>
                          <a:cs typeface="Cambria"/>
                        </a:rPr>
                        <a:t>expansion valve</a:t>
                      </a:r>
                      <a:endParaRPr sz="1400" b="1">
                        <a:latin typeface="Cambria"/>
                        <a:cs typeface="Cambria"/>
                      </a:endParaRPr>
                    </a:p>
                  </a:txBody>
                  <a:tcPr marL="0" marR="0" marT="5715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060"/>
                        </a:spcBef>
                      </a:pPr>
                      <a:r>
                        <a:rPr sz="1400" b="1" spc="-25" dirty="0">
                          <a:latin typeface="Cambria"/>
                          <a:cs typeface="Cambria"/>
                        </a:rPr>
                        <a:t>EEV</a:t>
                      </a:r>
                      <a:endParaRPr sz="1400" b="1">
                        <a:latin typeface="Cambria"/>
                        <a:cs typeface="Cambria"/>
                      </a:endParaRPr>
                    </a:p>
                  </a:txBody>
                  <a:tcPr marL="0" marR="0" marT="1346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8445" indent="-161925">
                        <a:lnSpc>
                          <a:spcPct val="100000"/>
                        </a:lnSpc>
                        <a:spcBef>
                          <a:spcPts val="400"/>
                        </a:spcBef>
                        <a:buAutoNum type="arabicParenR"/>
                        <a:tabLst>
                          <a:tab pos="259079" algn="l"/>
                        </a:tabLst>
                      </a:pPr>
                      <a:r>
                        <a:rPr sz="1400" b="1" dirty="0">
                          <a:latin typeface="Cambria"/>
                          <a:cs typeface="Cambria"/>
                        </a:rPr>
                        <a:t>Fully</a:t>
                      </a:r>
                      <a:r>
                        <a:rPr sz="1400" b="1" spc="-20" dirty="0">
                          <a:latin typeface="Cambria"/>
                          <a:cs typeface="Cambria"/>
                        </a:rPr>
                        <a:t> </a:t>
                      </a:r>
                      <a:r>
                        <a:rPr sz="1400" b="1" dirty="0">
                          <a:latin typeface="Cambria"/>
                          <a:cs typeface="Cambria"/>
                        </a:rPr>
                        <a:t>open</a:t>
                      </a:r>
                      <a:r>
                        <a:rPr sz="1400" b="1" spc="-20" dirty="0">
                          <a:latin typeface="Cambria"/>
                          <a:cs typeface="Cambria"/>
                        </a:rPr>
                        <a:t> </a:t>
                      </a:r>
                      <a:r>
                        <a:rPr sz="1400" b="1" dirty="0">
                          <a:latin typeface="Cambria"/>
                          <a:cs typeface="Cambria"/>
                        </a:rPr>
                        <a:t>during</a:t>
                      </a:r>
                      <a:r>
                        <a:rPr sz="1400" b="1" spc="-15" dirty="0">
                          <a:latin typeface="Cambria"/>
                          <a:cs typeface="Cambria"/>
                        </a:rPr>
                        <a:t> </a:t>
                      </a:r>
                      <a:r>
                        <a:rPr sz="1400" b="1" dirty="0">
                          <a:latin typeface="Cambria"/>
                          <a:cs typeface="Cambria"/>
                        </a:rPr>
                        <a:t>cooling</a:t>
                      </a:r>
                      <a:r>
                        <a:rPr sz="1400" b="1" spc="-20" dirty="0">
                          <a:latin typeface="Cambria"/>
                          <a:cs typeface="Cambria"/>
                        </a:rPr>
                        <a:t> </a:t>
                      </a:r>
                      <a:r>
                        <a:rPr sz="1400" b="1" dirty="0">
                          <a:latin typeface="Cambria"/>
                          <a:cs typeface="Cambria"/>
                        </a:rPr>
                        <a:t>mode</a:t>
                      </a:r>
                      <a:r>
                        <a:rPr sz="1400" b="1" spc="-25" dirty="0">
                          <a:latin typeface="Cambria"/>
                          <a:cs typeface="Cambria"/>
                        </a:rPr>
                        <a:t> </a:t>
                      </a:r>
                      <a:r>
                        <a:rPr sz="1400" b="1" dirty="0">
                          <a:latin typeface="Cambria"/>
                          <a:cs typeface="Cambria"/>
                        </a:rPr>
                        <a:t>and</a:t>
                      </a:r>
                      <a:r>
                        <a:rPr sz="1400" b="1" spc="-10" dirty="0">
                          <a:latin typeface="Cambria"/>
                          <a:cs typeface="Cambria"/>
                        </a:rPr>
                        <a:t> defrostoperation.</a:t>
                      </a:r>
                      <a:endParaRPr sz="1400" b="1" dirty="0">
                        <a:latin typeface="Cambria"/>
                        <a:cs typeface="Cambria"/>
                      </a:endParaRPr>
                    </a:p>
                    <a:p>
                      <a:pPr marL="259079" indent="-161925">
                        <a:lnSpc>
                          <a:spcPct val="100000"/>
                        </a:lnSpc>
                        <a:spcBef>
                          <a:spcPts val="225"/>
                        </a:spcBef>
                        <a:buAutoNum type="arabicParenR"/>
                        <a:tabLst>
                          <a:tab pos="259079" algn="l"/>
                        </a:tabLst>
                      </a:pPr>
                      <a:r>
                        <a:rPr sz="1400" b="1" dirty="0">
                          <a:latin typeface="Cambria"/>
                          <a:cs typeface="Cambria"/>
                        </a:rPr>
                        <a:t>Control</a:t>
                      </a:r>
                      <a:r>
                        <a:rPr sz="1400" b="1" spc="-35" dirty="0">
                          <a:latin typeface="Cambria"/>
                          <a:cs typeface="Cambria"/>
                        </a:rPr>
                        <a:t> </a:t>
                      </a:r>
                      <a:r>
                        <a:rPr sz="1400" b="1" dirty="0">
                          <a:latin typeface="Cambria"/>
                          <a:cs typeface="Cambria"/>
                        </a:rPr>
                        <a:t>compressor</a:t>
                      </a:r>
                      <a:r>
                        <a:rPr sz="1400" b="1" spc="-30" dirty="0">
                          <a:latin typeface="Cambria"/>
                          <a:cs typeface="Cambria"/>
                        </a:rPr>
                        <a:t> </a:t>
                      </a:r>
                      <a:r>
                        <a:rPr sz="1400" b="1" dirty="0">
                          <a:latin typeface="Cambria"/>
                          <a:cs typeface="Cambria"/>
                        </a:rPr>
                        <a:t>discharge</a:t>
                      </a:r>
                      <a:r>
                        <a:rPr sz="1400" b="1" spc="-25" dirty="0">
                          <a:latin typeface="Cambria"/>
                          <a:cs typeface="Cambria"/>
                        </a:rPr>
                        <a:t> </a:t>
                      </a:r>
                      <a:r>
                        <a:rPr sz="1400" b="1" dirty="0">
                          <a:latin typeface="Cambria"/>
                          <a:cs typeface="Cambria"/>
                        </a:rPr>
                        <a:t>superheat</a:t>
                      </a:r>
                      <a:r>
                        <a:rPr sz="1400" b="1" spc="-35" dirty="0">
                          <a:latin typeface="Cambria"/>
                          <a:cs typeface="Cambria"/>
                        </a:rPr>
                        <a:t> </a:t>
                      </a:r>
                      <a:r>
                        <a:rPr sz="1400" b="1" dirty="0">
                          <a:latin typeface="Cambria"/>
                          <a:cs typeface="Cambria"/>
                        </a:rPr>
                        <a:t>in</a:t>
                      </a:r>
                      <a:r>
                        <a:rPr sz="1400" b="1" spc="-30" dirty="0">
                          <a:latin typeface="Cambria"/>
                          <a:cs typeface="Cambria"/>
                        </a:rPr>
                        <a:t> </a:t>
                      </a:r>
                      <a:r>
                        <a:rPr sz="1400" b="1" spc="-10" dirty="0">
                          <a:latin typeface="Cambria"/>
                          <a:cs typeface="Cambria"/>
                        </a:rPr>
                        <a:t>heatingmode.</a:t>
                      </a:r>
                      <a:endParaRPr sz="1400" b="1" dirty="0">
                        <a:latin typeface="Cambria"/>
                        <a:cs typeface="Cambria"/>
                      </a:endParaRPr>
                    </a:p>
                  </a:txBody>
                  <a:tcPr marL="0" marR="0" marT="5080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474458">
                <a:tc>
                  <a:txBody>
                    <a:bodyPr/>
                    <a:lstStyle/>
                    <a:p>
                      <a:pPr marL="97155">
                        <a:lnSpc>
                          <a:spcPct val="100000"/>
                        </a:lnSpc>
                        <a:spcBef>
                          <a:spcPts val="1060"/>
                        </a:spcBef>
                      </a:pPr>
                      <a:r>
                        <a:rPr sz="1400" b="1" dirty="0">
                          <a:latin typeface="Cambria"/>
                          <a:cs typeface="Cambria"/>
                        </a:rPr>
                        <a:t>Reversing</a:t>
                      </a:r>
                      <a:r>
                        <a:rPr sz="1400" b="1" spc="-35" dirty="0">
                          <a:latin typeface="Cambria"/>
                          <a:cs typeface="Cambria"/>
                        </a:rPr>
                        <a:t> </a:t>
                      </a:r>
                      <a:r>
                        <a:rPr sz="1400" b="1" spc="-10" dirty="0">
                          <a:latin typeface="Cambria"/>
                          <a:cs typeface="Cambria"/>
                        </a:rPr>
                        <a:t>valve</a:t>
                      </a:r>
                      <a:endParaRPr sz="1400" b="1">
                        <a:latin typeface="Cambria"/>
                        <a:cs typeface="Cambria"/>
                      </a:endParaRPr>
                    </a:p>
                  </a:txBody>
                  <a:tcPr marL="0" marR="0" marT="1346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060"/>
                        </a:spcBef>
                      </a:pPr>
                      <a:r>
                        <a:rPr sz="1400" b="1" spc="-25" dirty="0">
                          <a:latin typeface="Cambria"/>
                          <a:cs typeface="Cambria"/>
                        </a:rPr>
                        <a:t>ST1</a:t>
                      </a:r>
                      <a:endParaRPr sz="1400" b="1">
                        <a:latin typeface="Cambria"/>
                        <a:cs typeface="Cambria"/>
                      </a:endParaRPr>
                    </a:p>
                  </a:txBody>
                  <a:tcPr marL="0" marR="0" marT="1346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marR="377190">
                        <a:lnSpc>
                          <a:spcPts val="1310"/>
                        </a:lnSpc>
                        <a:spcBef>
                          <a:spcPts val="450"/>
                        </a:spcBef>
                      </a:pPr>
                      <a:r>
                        <a:rPr sz="1400" b="1" dirty="0">
                          <a:latin typeface="Cambria"/>
                          <a:cs typeface="Cambria"/>
                        </a:rPr>
                        <a:t>Switches</a:t>
                      </a:r>
                      <a:r>
                        <a:rPr sz="1400" b="1" spc="-25" dirty="0">
                          <a:latin typeface="Cambria"/>
                          <a:cs typeface="Cambria"/>
                        </a:rPr>
                        <a:t> </a:t>
                      </a:r>
                      <a:r>
                        <a:rPr sz="1400" b="1" dirty="0">
                          <a:latin typeface="Cambria"/>
                          <a:cs typeface="Cambria"/>
                        </a:rPr>
                        <a:t>the</a:t>
                      </a:r>
                      <a:r>
                        <a:rPr sz="1400" b="1" spc="-30" dirty="0">
                          <a:latin typeface="Cambria"/>
                          <a:cs typeface="Cambria"/>
                        </a:rPr>
                        <a:t> </a:t>
                      </a:r>
                      <a:r>
                        <a:rPr sz="1400" b="1" dirty="0">
                          <a:latin typeface="Cambria"/>
                          <a:cs typeface="Cambria"/>
                        </a:rPr>
                        <a:t>operation</a:t>
                      </a:r>
                      <a:r>
                        <a:rPr sz="1400" b="1" spc="-25" dirty="0">
                          <a:latin typeface="Cambria"/>
                          <a:cs typeface="Cambria"/>
                        </a:rPr>
                        <a:t> </a:t>
                      </a:r>
                      <a:r>
                        <a:rPr sz="1400" b="1" dirty="0">
                          <a:latin typeface="Cambria"/>
                          <a:cs typeface="Cambria"/>
                        </a:rPr>
                        <a:t>mode</a:t>
                      </a:r>
                      <a:r>
                        <a:rPr sz="1400" b="1" spc="-20" dirty="0">
                          <a:latin typeface="Cambria"/>
                          <a:cs typeface="Cambria"/>
                        </a:rPr>
                        <a:t> </a:t>
                      </a:r>
                      <a:r>
                        <a:rPr sz="1400" b="1" dirty="0">
                          <a:latin typeface="Cambria"/>
                          <a:cs typeface="Cambria"/>
                        </a:rPr>
                        <a:t>between</a:t>
                      </a:r>
                      <a:r>
                        <a:rPr sz="1400" b="1" spc="-20" dirty="0">
                          <a:latin typeface="Cambria"/>
                          <a:cs typeface="Cambria"/>
                        </a:rPr>
                        <a:t> </a:t>
                      </a:r>
                      <a:r>
                        <a:rPr sz="1400" b="1" dirty="0">
                          <a:latin typeface="Cambria"/>
                          <a:cs typeface="Cambria"/>
                        </a:rPr>
                        <a:t>heating</a:t>
                      </a:r>
                      <a:r>
                        <a:rPr sz="1400" b="1" spc="-25" dirty="0">
                          <a:latin typeface="Cambria"/>
                          <a:cs typeface="Cambria"/>
                        </a:rPr>
                        <a:t> </a:t>
                      </a:r>
                      <a:r>
                        <a:rPr sz="1400" b="1" dirty="0">
                          <a:latin typeface="Cambria"/>
                          <a:cs typeface="Cambria"/>
                        </a:rPr>
                        <a:t>and</a:t>
                      </a:r>
                      <a:r>
                        <a:rPr sz="1400" b="1" spc="-30" dirty="0">
                          <a:latin typeface="Cambria"/>
                          <a:cs typeface="Cambria"/>
                        </a:rPr>
                        <a:t> </a:t>
                      </a:r>
                      <a:r>
                        <a:rPr sz="1400" b="1" dirty="0">
                          <a:latin typeface="Cambria"/>
                          <a:cs typeface="Cambria"/>
                        </a:rPr>
                        <a:t>cooling</a:t>
                      </a:r>
                      <a:r>
                        <a:rPr sz="1400" b="1" spc="-20" dirty="0">
                          <a:latin typeface="Cambria"/>
                          <a:cs typeface="Cambria"/>
                        </a:rPr>
                        <a:t> </a:t>
                      </a:r>
                      <a:r>
                        <a:rPr sz="1400" b="1" spc="-10" dirty="0">
                          <a:latin typeface="Cambria"/>
                          <a:cs typeface="Cambria"/>
                        </a:rPr>
                        <a:t>(including </a:t>
                      </a:r>
                      <a:r>
                        <a:rPr sz="1400" b="1" dirty="0">
                          <a:latin typeface="Cambria"/>
                          <a:cs typeface="Cambria"/>
                        </a:rPr>
                        <a:t>defrost</a:t>
                      </a:r>
                      <a:r>
                        <a:rPr sz="1400" b="1" spc="-20" dirty="0">
                          <a:latin typeface="Cambria"/>
                          <a:cs typeface="Cambria"/>
                        </a:rPr>
                        <a:t> </a:t>
                      </a:r>
                      <a:r>
                        <a:rPr sz="1400" b="1" spc="-10" dirty="0">
                          <a:latin typeface="Cambria"/>
                          <a:cs typeface="Cambria"/>
                        </a:rPr>
                        <a:t>control).</a:t>
                      </a:r>
                      <a:endParaRPr sz="1400" b="1" dirty="0">
                        <a:latin typeface="Cambria"/>
                        <a:cs typeface="Cambria"/>
                      </a:endParaRPr>
                    </a:p>
                  </a:txBody>
                  <a:tcPr marL="0" marR="0" marT="5715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239561">
                <a:tc rowSpan="6">
                  <a:txBody>
                    <a:bodyPr/>
                    <a:lstStyle/>
                    <a:p>
                      <a:pPr>
                        <a:lnSpc>
                          <a:spcPct val="100000"/>
                        </a:lnSpc>
                      </a:pPr>
                      <a:endParaRPr sz="1400" b="1">
                        <a:latin typeface="Times New Roman"/>
                        <a:cs typeface="Times New Roman"/>
                      </a:endParaRPr>
                    </a:p>
                    <a:p>
                      <a:pPr>
                        <a:lnSpc>
                          <a:spcPct val="100000"/>
                        </a:lnSpc>
                      </a:pPr>
                      <a:endParaRPr sz="1400" b="1">
                        <a:latin typeface="Times New Roman"/>
                        <a:cs typeface="Times New Roman"/>
                      </a:endParaRPr>
                    </a:p>
                    <a:p>
                      <a:pPr>
                        <a:lnSpc>
                          <a:spcPct val="100000"/>
                        </a:lnSpc>
                      </a:pPr>
                      <a:endParaRPr sz="1400" b="1">
                        <a:latin typeface="Times New Roman"/>
                        <a:cs typeface="Times New Roman"/>
                      </a:endParaRPr>
                    </a:p>
                    <a:p>
                      <a:pPr>
                        <a:lnSpc>
                          <a:spcPct val="100000"/>
                        </a:lnSpc>
                        <a:spcBef>
                          <a:spcPts val="25"/>
                        </a:spcBef>
                      </a:pPr>
                      <a:endParaRPr sz="1400" b="1">
                        <a:latin typeface="Times New Roman"/>
                        <a:cs typeface="Times New Roman"/>
                      </a:endParaRPr>
                    </a:p>
                    <a:p>
                      <a:pPr marL="97155">
                        <a:lnSpc>
                          <a:spcPct val="100000"/>
                        </a:lnSpc>
                      </a:pPr>
                      <a:r>
                        <a:rPr sz="1400" b="1" dirty="0">
                          <a:latin typeface="Cambria"/>
                          <a:cs typeface="Cambria"/>
                        </a:rPr>
                        <a:t>Temperature</a:t>
                      </a:r>
                      <a:r>
                        <a:rPr sz="1400" b="1" spc="-40" dirty="0">
                          <a:latin typeface="Cambria"/>
                          <a:cs typeface="Cambria"/>
                        </a:rPr>
                        <a:t> </a:t>
                      </a:r>
                      <a:r>
                        <a:rPr sz="1400" b="1" spc="-10" dirty="0">
                          <a:latin typeface="Cambria"/>
                          <a:cs typeface="Cambria"/>
                        </a:rPr>
                        <a:t>sensor</a:t>
                      </a:r>
                      <a:endParaRPr sz="1400" b="1">
                        <a:latin typeface="Cambria"/>
                        <a:cs typeface="Cambria"/>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19"/>
                        </a:spcBef>
                      </a:pPr>
                      <a:r>
                        <a:rPr sz="1400" b="1" spc="-25" dirty="0">
                          <a:latin typeface="Cambria"/>
                          <a:cs typeface="Cambria"/>
                        </a:rPr>
                        <a:t>TH</a:t>
                      </a:r>
                      <a:endParaRPr sz="1400" b="1">
                        <a:latin typeface="Cambria"/>
                        <a:cs typeface="Cambria"/>
                      </a:endParaRPr>
                    </a:p>
                  </a:txBody>
                  <a:tcPr marL="0" marR="0" marT="2793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19"/>
                        </a:spcBef>
                      </a:pPr>
                      <a:r>
                        <a:rPr sz="1400" b="1" dirty="0">
                          <a:latin typeface="Cambria"/>
                          <a:cs typeface="Cambria"/>
                        </a:rPr>
                        <a:t>Uses</a:t>
                      </a:r>
                      <a:r>
                        <a:rPr sz="1400" b="1" spc="-15" dirty="0">
                          <a:latin typeface="Cambria"/>
                          <a:cs typeface="Cambria"/>
                        </a:rPr>
                        <a:t> </a:t>
                      </a:r>
                      <a:r>
                        <a:rPr sz="1400" b="1" dirty="0">
                          <a:latin typeface="Cambria"/>
                          <a:cs typeface="Cambria"/>
                        </a:rPr>
                        <a:t>to</a:t>
                      </a:r>
                      <a:r>
                        <a:rPr sz="1400" b="1" spc="-30" dirty="0">
                          <a:latin typeface="Cambria"/>
                          <a:cs typeface="Cambria"/>
                        </a:rPr>
                        <a:t> </a:t>
                      </a:r>
                      <a:r>
                        <a:rPr sz="1400" b="1" dirty="0">
                          <a:latin typeface="Cambria"/>
                          <a:cs typeface="Cambria"/>
                        </a:rPr>
                        <a:t>control</a:t>
                      </a:r>
                      <a:r>
                        <a:rPr sz="1400" b="1" spc="-20" dirty="0">
                          <a:latin typeface="Cambria"/>
                          <a:cs typeface="Cambria"/>
                        </a:rPr>
                        <a:t> </a:t>
                      </a:r>
                      <a:r>
                        <a:rPr sz="1400" b="1" dirty="0">
                          <a:latin typeface="Cambria"/>
                          <a:cs typeface="Cambria"/>
                        </a:rPr>
                        <a:t>defrosting</a:t>
                      </a:r>
                      <a:r>
                        <a:rPr sz="1400" b="1" spc="-35" dirty="0">
                          <a:latin typeface="Cambria"/>
                          <a:cs typeface="Cambria"/>
                        </a:rPr>
                        <a:t> </a:t>
                      </a:r>
                      <a:r>
                        <a:rPr sz="1400" b="1" dirty="0">
                          <a:latin typeface="Cambria"/>
                          <a:cs typeface="Cambria"/>
                        </a:rPr>
                        <a:t>during</a:t>
                      </a:r>
                      <a:r>
                        <a:rPr sz="1400" b="1" spc="-25" dirty="0">
                          <a:latin typeface="Cambria"/>
                          <a:cs typeface="Cambria"/>
                        </a:rPr>
                        <a:t> </a:t>
                      </a:r>
                      <a:r>
                        <a:rPr sz="1400" b="1" dirty="0">
                          <a:latin typeface="Cambria"/>
                          <a:cs typeface="Cambria"/>
                        </a:rPr>
                        <a:t>heating</a:t>
                      </a:r>
                      <a:r>
                        <a:rPr sz="1400" b="1" spc="-20" dirty="0">
                          <a:latin typeface="Cambria"/>
                          <a:cs typeface="Cambria"/>
                        </a:rPr>
                        <a:t> </a:t>
                      </a:r>
                      <a:r>
                        <a:rPr sz="1400" b="1" spc="-10" dirty="0">
                          <a:latin typeface="Cambria"/>
                          <a:cs typeface="Cambria"/>
                        </a:rPr>
                        <a:t>operation.</a:t>
                      </a:r>
                      <a:endParaRPr sz="1400" b="1" dirty="0">
                        <a:latin typeface="Cambria"/>
                        <a:cs typeface="Cambria"/>
                      </a:endParaRPr>
                    </a:p>
                  </a:txBody>
                  <a:tcPr marL="0" marR="0" marT="2793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240153">
                <a:tc vMerge="1">
                  <a:txBody>
                    <a:bodyPr/>
                    <a:lstStyle/>
                    <a:p>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20"/>
                        </a:spcBef>
                      </a:pPr>
                      <a:r>
                        <a:rPr sz="1400" b="1" spc="-25" dirty="0">
                          <a:latin typeface="Cambria"/>
                          <a:cs typeface="Cambria"/>
                        </a:rPr>
                        <a:t>TA</a:t>
                      </a:r>
                      <a:endParaRPr sz="1400" b="1">
                        <a:latin typeface="Cambria"/>
                        <a:cs typeface="Cambria"/>
                      </a:endParaRPr>
                    </a:p>
                  </a:txBody>
                  <a:tcPr marL="0" marR="0" marT="279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20"/>
                        </a:spcBef>
                      </a:pPr>
                      <a:r>
                        <a:rPr sz="1400" b="1" dirty="0">
                          <a:latin typeface="Cambria"/>
                          <a:cs typeface="Cambria"/>
                        </a:rPr>
                        <a:t>Uses</a:t>
                      </a:r>
                      <a:r>
                        <a:rPr sz="1400" b="1" spc="-25" dirty="0">
                          <a:latin typeface="Cambria"/>
                          <a:cs typeface="Cambria"/>
                        </a:rPr>
                        <a:t> </a:t>
                      </a:r>
                      <a:r>
                        <a:rPr sz="1400" b="1" dirty="0">
                          <a:latin typeface="Cambria"/>
                          <a:cs typeface="Cambria"/>
                        </a:rPr>
                        <a:t>to</a:t>
                      </a:r>
                      <a:r>
                        <a:rPr sz="1400" b="1" spc="-15" dirty="0">
                          <a:latin typeface="Cambria"/>
                          <a:cs typeface="Cambria"/>
                        </a:rPr>
                        <a:t> </a:t>
                      </a:r>
                      <a:r>
                        <a:rPr sz="1400" b="1" dirty="0">
                          <a:latin typeface="Cambria"/>
                          <a:cs typeface="Cambria"/>
                        </a:rPr>
                        <a:t>detect</a:t>
                      </a:r>
                      <a:r>
                        <a:rPr sz="1400" b="1" spc="-20" dirty="0">
                          <a:latin typeface="Cambria"/>
                          <a:cs typeface="Cambria"/>
                        </a:rPr>
                        <a:t> </a:t>
                      </a:r>
                      <a:r>
                        <a:rPr sz="1400" b="1" dirty="0">
                          <a:latin typeface="Cambria"/>
                          <a:cs typeface="Cambria"/>
                        </a:rPr>
                        <a:t>outdoor</a:t>
                      </a:r>
                      <a:r>
                        <a:rPr sz="1400" b="1" spc="-15" dirty="0">
                          <a:latin typeface="Cambria"/>
                          <a:cs typeface="Cambria"/>
                        </a:rPr>
                        <a:t> </a:t>
                      </a:r>
                      <a:r>
                        <a:rPr sz="1400" b="1" dirty="0">
                          <a:latin typeface="Cambria"/>
                          <a:cs typeface="Cambria"/>
                        </a:rPr>
                        <a:t>air</a:t>
                      </a:r>
                      <a:r>
                        <a:rPr sz="1400" b="1" spc="-30" dirty="0">
                          <a:latin typeface="Cambria"/>
                          <a:cs typeface="Cambria"/>
                        </a:rPr>
                        <a:t> </a:t>
                      </a:r>
                      <a:r>
                        <a:rPr sz="1400" b="1" dirty="0">
                          <a:latin typeface="Cambria"/>
                          <a:cs typeface="Cambria"/>
                        </a:rPr>
                        <a:t>temperature</a:t>
                      </a:r>
                      <a:r>
                        <a:rPr sz="1400" b="1" spc="-20" dirty="0">
                          <a:latin typeface="Cambria"/>
                          <a:cs typeface="Cambria"/>
                        </a:rPr>
                        <a:t> </a:t>
                      </a:r>
                      <a:r>
                        <a:rPr sz="1400" b="1" dirty="0">
                          <a:latin typeface="Cambria"/>
                          <a:cs typeface="Cambria"/>
                        </a:rPr>
                        <a:t>and</a:t>
                      </a:r>
                      <a:r>
                        <a:rPr sz="1400" b="1" spc="-25" dirty="0">
                          <a:latin typeface="Cambria"/>
                          <a:cs typeface="Cambria"/>
                        </a:rPr>
                        <a:t> </a:t>
                      </a:r>
                      <a:r>
                        <a:rPr sz="1400" b="1" dirty="0">
                          <a:latin typeface="Cambria"/>
                          <a:cs typeface="Cambria"/>
                        </a:rPr>
                        <a:t>control</a:t>
                      </a:r>
                      <a:r>
                        <a:rPr sz="1400" b="1" spc="-25" dirty="0">
                          <a:latin typeface="Cambria"/>
                          <a:cs typeface="Cambria"/>
                        </a:rPr>
                        <a:t> </a:t>
                      </a:r>
                      <a:r>
                        <a:rPr sz="1400" b="1" dirty="0">
                          <a:latin typeface="Cambria"/>
                          <a:cs typeface="Cambria"/>
                        </a:rPr>
                        <a:t>fan</a:t>
                      </a:r>
                      <a:r>
                        <a:rPr sz="1400" b="1" spc="-20" dirty="0">
                          <a:latin typeface="Cambria"/>
                          <a:cs typeface="Cambria"/>
                        </a:rPr>
                        <a:t> </a:t>
                      </a:r>
                      <a:r>
                        <a:rPr sz="1400" b="1" spc="-10" dirty="0">
                          <a:latin typeface="Cambria"/>
                          <a:cs typeface="Cambria"/>
                        </a:rPr>
                        <a:t>speed.</a:t>
                      </a:r>
                      <a:endParaRPr sz="1400" b="1" dirty="0">
                        <a:latin typeface="Cambria"/>
                        <a:cs typeface="Cambria"/>
                      </a:endParaRPr>
                    </a:p>
                  </a:txBody>
                  <a:tcPr marL="0" marR="0" marT="279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474458">
                <a:tc vMerge="1">
                  <a:txBody>
                    <a:bodyPr/>
                    <a:lstStyle/>
                    <a:p>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060"/>
                        </a:spcBef>
                      </a:pPr>
                      <a:r>
                        <a:rPr sz="1400" b="1" spc="-25" dirty="0">
                          <a:latin typeface="Cambria"/>
                          <a:cs typeface="Cambria"/>
                        </a:rPr>
                        <a:t>TS</a:t>
                      </a:r>
                      <a:endParaRPr sz="1400" b="1">
                        <a:latin typeface="Cambria"/>
                        <a:cs typeface="Cambria"/>
                      </a:endParaRPr>
                    </a:p>
                  </a:txBody>
                  <a:tcPr marL="0" marR="0" marT="1346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marR="121285">
                        <a:lnSpc>
                          <a:spcPts val="1310"/>
                        </a:lnSpc>
                        <a:spcBef>
                          <a:spcPts val="450"/>
                        </a:spcBef>
                      </a:pPr>
                      <a:r>
                        <a:rPr sz="1400" b="1" dirty="0">
                          <a:latin typeface="Cambria"/>
                          <a:cs typeface="Cambria"/>
                        </a:rPr>
                        <a:t>Uses</a:t>
                      </a:r>
                      <a:r>
                        <a:rPr sz="1400" b="1" spc="-30" dirty="0">
                          <a:latin typeface="Cambria"/>
                          <a:cs typeface="Cambria"/>
                        </a:rPr>
                        <a:t> </a:t>
                      </a:r>
                      <a:r>
                        <a:rPr sz="1400" b="1" dirty="0">
                          <a:latin typeface="Cambria"/>
                          <a:cs typeface="Cambria"/>
                        </a:rPr>
                        <a:t>to</a:t>
                      </a:r>
                      <a:r>
                        <a:rPr sz="1400" b="1" spc="-25" dirty="0">
                          <a:latin typeface="Cambria"/>
                          <a:cs typeface="Cambria"/>
                        </a:rPr>
                        <a:t> </a:t>
                      </a:r>
                      <a:r>
                        <a:rPr sz="1400" b="1" dirty="0">
                          <a:latin typeface="Cambria"/>
                          <a:cs typeface="Cambria"/>
                        </a:rPr>
                        <a:t>detect</a:t>
                      </a:r>
                      <a:r>
                        <a:rPr sz="1400" b="1" spc="-40" dirty="0">
                          <a:latin typeface="Cambria"/>
                          <a:cs typeface="Cambria"/>
                        </a:rPr>
                        <a:t> </a:t>
                      </a:r>
                      <a:r>
                        <a:rPr sz="1400" b="1" dirty="0">
                          <a:latin typeface="Cambria"/>
                          <a:cs typeface="Cambria"/>
                        </a:rPr>
                        <a:t>compressor</a:t>
                      </a:r>
                      <a:r>
                        <a:rPr sz="1400" b="1" spc="-25" dirty="0">
                          <a:latin typeface="Cambria"/>
                          <a:cs typeface="Cambria"/>
                        </a:rPr>
                        <a:t> </a:t>
                      </a:r>
                      <a:r>
                        <a:rPr sz="1400" b="1" dirty="0">
                          <a:latin typeface="Cambria"/>
                          <a:cs typeface="Cambria"/>
                        </a:rPr>
                        <a:t>suction</a:t>
                      </a:r>
                      <a:r>
                        <a:rPr sz="1400" b="1" spc="-25" dirty="0">
                          <a:latin typeface="Cambria"/>
                          <a:cs typeface="Cambria"/>
                        </a:rPr>
                        <a:t> </a:t>
                      </a:r>
                      <a:r>
                        <a:rPr sz="1400" b="1" dirty="0">
                          <a:latin typeface="Cambria"/>
                          <a:cs typeface="Cambria"/>
                        </a:rPr>
                        <a:t>temperature</a:t>
                      </a:r>
                      <a:r>
                        <a:rPr sz="1400" b="1" spc="-25" dirty="0">
                          <a:latin typeface="Cambria"/>
                          <a:cs typeface="Cambria"/>
                        </a:rPr>
                        <a:t> </a:t>
                      </a:r>
                      <a:r>
                        <a:rPr sz="1400" b="1" dirty="0">
                          <a:latin typeface="Cambria"/>
                          <a:cs typeface="Cambria"/>
                        </a:rPr>
                        <a:t>and</a:t>
                      </a:r>
                      <a:r>
                        <a:rPr sz="1400" b="1" spc="-25" dirty="0">
                          <a:latin typeface="Cambria"/>
                          <a:cs typeface="Cambria"/>
                        </a:rPr>
                        <a:t> </a:t>
                      </a:r>
                      <a:r>
                        <a:rPr sz="1400" b="1" dirty="0">
                          <a:latin typeface="Cambria"/>
                          <a:cs typeface="Cambria"/>
                        </a:rPr>
                        <a:t>calculate</a:t>
                      </a:r>
                      <a:r>
                        <a:rPr sz="1400" b="1" spc="-30" dirty="0">
                          <a:latin typeface="Cambria"/>
                          <a:cs typeface="Cambria"/>
                        </a:rPr>
                        <a:t> </a:t>
                      </a:r>
                      <a:r>
                        <a:rPr sz="1400" b="1" spc="-10" dirty="0">
                          <a:latin typeface="Cambria"/>
                          <a:cs typeface="Cambria"/>
                        </a:rPr>
                        <a:t>compressor </a:t>
                      </a:r>
                      <a:r>
                        <a:rPr sz="1400" b="1" dirty="0">
                          <a:latin typeface="Cambria"/>
                          <a:cs typeface="Cambria"/>
                        </a:rPr>
                        <a:t>suction</a:t>
                      </a:r>
                      <a:r>
                        <a:rPr sz="1400" b="1" spc="-40" dirty="0">
                          <a:latin typeface="Cambria"/>
                          <a:cs typeface="Cambria"/>
                        </a:rPr>
                        <a:t> </a:t>
                      </a:r>
                      <a:r>
                        <a:rPr sz="1400" b="1" dirty="0">
                          <a:latin typeface="Cambria"/>
                          <a:cs typeface="Cambria"/>
                        </a:rPr>
                        <a:t>superheat</a:t>
                      </a:r>
                      <a:r>
                        <a:rPr sz="1400" b="1" spc="-10" dirty="0">
                          <a:latin typeface="Cambria"/>
                          <a:cs typeface="Cambria"/>
                        </a:rPr>
                        <a:t> </a:t>
                      </a:r>
                      <a:r>
                        <a:rPr sz="1400" b="1" spc="-20" dirty="0">
                          <a:latin typeface="Cambria"/>
                          <a:cs typeface="Cambria"/>
                        </a:rPr>
                        <a:t>(SH).</a:t>
                      </a:r>
                      <a:endParaRPr sz="1400" b="1" dirty="0">
                        <a:latin typeface="Cambria"/>
                        <a:cs typeface="Cambria"/>
                      </a:endParaRPr>
                    </a:p>
                  </a:txBody>
                  <a:tcPr marL="0" marR="0" marT="5715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441013">
                <a:tc vMerge="1">
                  <a:txBody>
                    <a:bodyPr/>
                    <a:lstStyle/>
                    <a:p>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95"/>
                        </a:spcBef>
                      </a:pPr>
                      <a:r>
                        <a:rPr sz="1400" b="1" spc="-25" dirty="0">
                          <a:latin typeface="Cambria"/>
                          <a:cs typeface="Cambria"/>
                        </a:rPr>
                        <a:t>TL</a:t>
                      </a:r>
                      <a:endParaRPr sz="1400" b="1">
                        <a:latin typeface="Cambria"/>
                        <a:cs typeface="Cambria"/>
                      </a:endParaRPr>
                    </a:p>
                  </a:txBody>
                  <a:tcPr marL="0" marR="0" marT="2476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95"/>
                        </a:spcBef>
                      </a:pPr>
                      <a:r>
                        <a:rPr sz="1400" b="1" dirty="0">
                          <a:latin typeface="Cambria"/>
                          <a:cs typeface="Cambria"/>
                        </a:rPr>
                        <a:t>Uses</a:t>
                      </a:r>
                      <a:r>
                        <a:rPr sz="1400" b="1" spc="-25" dirty="0">
                          <a:latin typeface="Cambria"/>
                          <a:cs typeface="Cambria"/>
                        </a:rPr>
                        <a:t> </a:t>
                      </a:r>
                      <a:r>
                        <a:rPr sz="1400" b="1" dirty="0">
                          <a:latin typeface="Cambria"/>
                          <a:cs typeface="Cambria"/>
                        </a:rPr>
                        <a:t>to</a:t>
                      </a:r>
                      <a:r>
                        <a:rPr sz="1400" b="1" spc="-15" dirty="0">
                          <a:latin typeface="Cambria"/>
                          <a:cs typeface="Cambria"/>
                        </a:rPr>
                        <a:t> </a:t>
                      </a:r>
                      <a:r>
                        <a:rPr sz="1400" b="1" dirty="0">
                          <a:latin typeface="Cambria"/>
                          <a:cs typeface="Cambria"/>
                        </a:rPr>
                        <a:t>detect</a:t>
                      </a:r>
                      <a:r>
                        <a:rPr sz="1400" b="1" spc="-15" dirty="0">
                          <a:latin typeface="Cambria"/>
                          <a:cs typeface="Cambria"/>
                        </a:rPr>
                        <a:t> </a:t>
                      </a:r>
                      <a:r>
                        <a:rPr sz="1400" b="1" dirty="0">
                          <a:latin typeface="Cambria"/>
                          <a:cs typeface="Cambria"/>
                        </a:rPr>
                        <a:t>liquid</a:t>
                      </a:r>
                      <a:r>
                        <a:rPr sz="1400" b="1" spc="-15" dirty="0">
                          <a:latin typeface="Cambria"/>
                          <a:cs typeface="Cambria"/>
                        </a:rPr>
                        <a:t> </a:t>
                      </a:r>
                      <a:r>
                        <a:rPr sz="1400" b="1" dirty="0">
                          <a:latin typeface="Cambria"/>
                          <a:cs typeface="Cambria"/>
                        </a:rPr>
                        <a:t>line</a:t>
                      </a:r>
                      <a:r>
                        <a:rPr sz="1400" b="1" spc="-15" dirty="0">
                          <a:latin typeface="Cambria"/>
                          <a:cs typeface="Cambria"/>
                        </a:rPr>
                        <a:t> </a:t>
                      </a:r>
                      <a:r>
                        <a:rPr sz="1400" b="1" dirty="0">
                          <a:latin typeface="Cambria"/>
                          <a:cs typeface="Cambria"/>
                        </a:rPr>
                        <a:t>temperature</a:t>
                      </a:r>
                      <a:r>
                        <a:rPr sz="1400" b="1" spc="-15" dirty="0">
                          <a:latin typeface="Cambria"/>
                          <a:cs typeface="Cambria"/>
                        </a:rPr>
                        <a:t> </a:t>
                      </a:r>
                      <a:r>
                        <a:rPr sz="1400" b="1" dirty="0">
                          <a:latin typeface="Cambria"/>
                          <a:cs typeface="Cambria"/>
                        </a:rPr>
                        <a:t>and</a:t>
                      </a:r>
                      <a:r>
                        <a:rPr sz="1400" b="1" spc="-25" dirty="0">
                          <a:latin typeface="Cambria"/>
                          <a:cs typeface="Cambria"/>
                        </a:rPr>
                        <a:t> </a:t>
                      </a:r>
                      <a:r>
                        <a:rPr sz="1400" b="1" dirty="0">
                          <a:latin typeface="Cambria"/>
                          <a:cs typeface="Cambria"/>
                        </a:rPr>
                        <a:t>calculate</a:t>
                      </a:r>
                      <a:r>
                        <a:rPr sz="1400" b="1" spc="-25" dirty="0">
                          <a:latin typeface="Cambria"/>
                          <a:cs typeface="Cambria"/>
                        </a:rPr>
                        <a:t> </a:t>
                      </a:r>
                      <a:r>
                        <a:rPr sz="1400" b="1" spc="-10" dirty="0">
                          <a:latin typeface="Cambria"/>
                          <a:cs typeface="Cambria"/>
                        </a:rPr>
                        <a:t>sub-</a:t>
                      </a:r>
                      <a:r>
                        <a:rPr sz="1400" b="1" dirty="0">
                          <a:latin typeface="Cambria"/>
                          <a:cs typeface="Cambria"/>
                        </a:rPr>
                        <a:t>cooling</a:t>
                      </a:r>
                      <a:r>
                        <a:rPr sz="1400" b="1" spc="-20" dirty="0">
                          <a:latin typeface="Cambria"/>
                          <a:cs typeface="Cambria"/>
                        </a:rPr>
                        <a:t> </a:t>
                      </a:r>
                      <a:r>
                        <a:rPr sz="1400" b="1" spc="-10" dirty="0">
                          <a:latin typeface="Cambria"/>
                          <a:cs typeface="Cambria"/>
                        </a:rPr>
                        <a:t>(SC).</a:t>
                      </a:r>
                      <a:endParaRPr sz="1400" b="1" dirty="0">
                        <a:latin typeface="Cambria"/>
                        <a:cs typeface="Cambria"/>
                      </a:endParaRPr>
                    </a:p>
                  </a:txBody>
                  <a:tcPr marL="0" marR="0" marT="2476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472903">
                <a:tc vMerge="1">
                  <a:txBody>
                    <a:bodyPr/>
                    <a:lstStyle/>
                    <a:p>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060"/>
                        </a:spcBef>
                      </a:pPr>
                      <a:r>
                        <a:rPr sz="1400" b="1" spc="-25" dirty="0">
                          <a:latin typeface="Cambria"/>
                          <a:cs typeface="Cambria"/>
                        </a:rPr>
                        <a:t>TD</a:t>
                      </a:r>
                      <a:endParaRPr sz="1400" b="1">
                        <a:latin typeface="Cambria"/>
                        <a:cs typeface="Cambria"/>
                      </a:endParaRPr>
                    </a:p>
                  </a:txBody>
                  <a:tcPr marL="0" marR="0" marT="1346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marR="719455">
                        <a:lnSpc>
                          <a:spcPct val="100000"/>
                        </a:lnSpc>
                        <a:spcBef>
                          <a:spcPts val="400"/>
                        </a:spcBef>
                      </a:pPr>
                      <a:r>
                        <a:rPr sz="1400" b="1" dirty="0">
                          <a:latin typeface="Cambria"/>
                          <a:cs typeface="Cambria"/>
                        </a:rPr>
                        <a:t>Uses</a:t>
                      </a:r>
                      <a:r>
                        <a:rPr sz="1400" b="1" spc="-35" dirty="0">
                          <a:latin typeface="Cambria"/>
                          <a:cs typeface="Cambria"/>
                        </a:rPr>
                        <a:t> </a:t>
                      </a:r>
                      <a:r>
                        <a:rPr sz="1400" b="1" dirty="0">
                          <a:latin typeface="Cambria"/>
                          <a:cs typeface="Cambria"/>
                        </a:rPr>
                        <a:t>to</a:t>
                      </a:r>
                      <a:r>
                        <a:rPr sz="1400" b="1" spc="-30" dirty="0">
                          <a:latin typeface="Cambria"/>
                          <a:cs typeface="Cambria"/>
                        </a:rPr>
                        <a:t> </a:t>
                      </a:r>
                      <a:r>
                        <a:rPr sz="1400" b="1" dirty="0">
                          <a:latin typeface="Cambria"/>
                          <a:cs typeface="Cambria"/>
                        </a:rPr>
                        <a:t>detect</a:t>
                      </a:r>
                      <a:r>
                        <a:rPr sz="1400" b="1" spc="-45" dirty="0">
                          <a:latin typeface="Cambria"/>
                          <a:cs typeface="Cambria"/>
                        </a:rPr>
                        <a:t> </a:t>
                      </a:r>
                      <a:r>
                        <a:rPr sz="1400" b="1" dirty="0">
                          <a:latin typeface="Cambria"/>
                          <a:cs typeface="Cambria"/>
                        </a:rPr>
                        <a:t>compressor</a:t>
                      </a:r>
                      <a:r>
                        <a:rPr sz="1400" b="1" spc="-25" dirty="0">
                          <a:latin typeface="Cambria"/>
                          <a:cs typeface="Cambria"/>
                        </a:rPr>
                        <a:t> </a:t>
                      </a:r>
                      <a:r>
                        <a:rPr sz="1400" b="1" dirty="0">
                          <a:latin typeface="Cambria"/>
                          <a:cs typeface="Cambria"/>
                        </a:rPr>
                        <a:t>discharge</a:t>
                      </a:r>
                      <a:r>
                        <a:rPr sz="1400" b="1" spc="-30" dirty="0">
                          <a:latin typeface="Cambria"/>
                          <a:cs typeface="Cambria"/>
                        </a:rPr>
                        <a:t> </a:t>
                      </a:r>
                      <a:r>
                        <a:rPr sz="1400" b="1" dirty="0">
                          <a:latin typeface="Cambria"/>
                          <a:cs typeface="Cambria"/>
                        </a:rPr>
                        <a:t>temperature</a:t>
                      </a:r>
                      <a:r>
                        <a:rPr sz="1400" b="1" spc="-30" dirty="0">
                          <a:latin typeface="Cambria"/>
                          <a:cs typeface="Cambria"/>
                        </a:rPr>
                        <a:t> </a:t>
                      </a:r>
                      <a:r>
                        <a:rPr sz="1400" b="1" dirty="0">
                          <a:latin typeface="Cambria"/>
                          <a:cs typeface="Cambria"/>
                        </a:rPr>
                        <a:t>and</a:t>
                      </a:r>
                      <a:r>
                        <a:rPr sz="1400" b="1" spc="-25" dirty="0">
                          <a:latin typeface="Cambria"/>
                          <a:cs typeface="Cambria"/>
                        </a:rPr>
                        <a:t> </a:t>
                      </a:r>
                      <a:r>
                        <a:rPr sz="1400" b="1" spc="-10" dirty="0">
                          <a:latin typeface="Cambria"/>
                          <a:cs typeface="Cambria"/>
                        </a:rPr>
                        <a:t>calculate </a:t>
                      </a:r>
                      <a:r>
                        <a:rPr sz="1400" b="1" dirty="0">
                          <a:latin typeface="Cambria"/>
                          <a:cs typeface="Cambria"/>
                        </a:rPr>
                        <a:t>compressor</a:t>
                      </a:r>
                      <a:r>
                        <a:rPr sz="1400" b="1" spc="-35" dirty="0">
                          <a:latin typeface="Cambria"/>
                          <a:cs typeface="Cambria"/>
                        </a:rPr>
                        <a:t> </a:t>
                      </a:r>
                      <a:r>
                        <a:rPr sz="1400" b="1" dirty="0">
                          <a:latin typeface="Cambria"/>
                          <a:cs typeface="Cambria"/>
                        </a:rPr>
                        <a:t>discharge</a:t>
                      </a:r>
                      <a:r>
                        <a:rPr sz="1400" b="1" spc="-40" dirty="0">
                          <a:latin typeface="Cambria"/>
                          <a:cs typeface="Cambria"/>
                        </a:rPr>
                        <a:t> </a:t>
                      </a:r>
                      <a:r>
                        <a:rPr sz="1400" b="1" dirty="0">
                          <a:latin typeface="Cambria"/>
                          <a:cs typeface="Cambria"/>
                        </a:rPr>
                        <a:t>superheat</a:t>
                      </a:r>
                      <a:r>
                        <a:rPr sz="1400" b="1" spc="-30" dirty="0">
                          <a:latin typeface="Cambria"/>
                          <a:cs typeface="Cambria"/>
                        </a:rPr>
                        <a:t> </a:t>
                      </a:r>
                      <a:r>
                        <a:rPr sz="1400" b="1" spc="-10" dirty="0">
                          <a:latin typeface="Cambria"/>
                          <a:cs typeface="Cambria"/>
                        </a:rPr>
                        <a:t>(DSH).</a:t>
                      </a:r>
                      <a:endParaRPr sz="1400" b="1" dirty="0">
                        <a:latin typeface="Cambria"/>
                        <a:cs typeface="Cambria"/>
                      </a:endParaRPr>
                    </a:p>
                  </a:txBody>
                  <a:tcPr marL="0" marR="0" marT="5080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241117">
                <a:tc vMerge="1">
                  <a:txBody>
                    <a:bodyPr/>
                    <a:lstStyle/>
                    <a:p>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29"/>
                        </a:spcBef>
                      </a:pPr>
                      <a:r>
                        <a:rPr sz="1400" b="1" spc="-25" dirty="0">
                          <a:latin typeface="Cambria"/>
                          <a:cs typeface="Cambria"/>
                        </a:rPr>
                        <a:t>TF</a:t>
                      </a:r>
                      <a:endParaRPr sz="1400" b="1">
                        <a:latin typeface="Cambria"/>
                        <a:cs typeface="Cambria"/>
                      </a:endParaRPr>
                    </a:p>
                  </a:txBody>
                  <a:tcPr marL="0" marR="0" marT="2920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29"/>
                        </a:spcBef>
                      </a:pPr>
                      <a:r>
                        <a:rPr sz="1400" b="1" dirty="0">
                          <a:latin typeface="Cambria"/>
                          <a:cs typeface="Cambria"/>
                        </a:rPr>
                        <a:t>Uses</a:t>
                      </a:r>
                      <a:r>
                        <a:rPr sz="1400" b="1" spc="-25" dirty="0">
                          <a:latin typeface="Cambria"/>
                          <a:cs typeface="Cambria"/>
                        </a:rPr>
                        <a:t> </a:t>
                      </a:r>
                      <a:r>
                        <a:rPr sz="1400" b="1" dirty="0">
                          <a:latin typeface="Cambria"/>
                          <a:cs typeface="Cambria"/>
                        </a:rPr>
                        <a:t>to</a:t>
                      </a:r>
                      <a:r>
                        <a:rPr sz="1400" b="1" spc="-20" dirty="0">
                          <a:latin typeface="Cambria"/>
                          <a:cs typeface="Cambria"/>
                        </a:rPr>
                        <a:t> </a:t>
                      </a:r>
                      <a:r>
                        <a:rPr sz="1400" b="1" dirty="0">
                          <a:latin typeface="Cambria"/>
                          <a:cs typeface="Cambria"/>
                        </a:rPr>
                        <a:t>detect</a:t>
                      </a:r>
                      <a:r>
                        <a:rPr sz="1400" b="1" spc="-30" dirty="0">
                          <a:latin typeface="Cambria"/>
                          <a:cs typeface="Cambria"/>
                        </a:rPr>
                        <a:t> </a:t>
                      </a:r>
                      <a:r>
                        <a:rPr sz="1400" b="1" dirty="0">
                          <a:latin typeface="Cambria"/>
                          <a:cs typeface="Cambria"/>
                        </a:rPr>
                        <a:t>heat</a:t>
                      </a:r>
                      <a:r>
                        <a:rPr sz="1400" b="1" spc="-20" dirty="0">
                          <a:latin typeface="Cambria"/>
                          <a:cs typeface="Cambria"/>
                        </a:rPr>
                        <a:t> </a:t>
                      </a:r>
                      <a:r>
                        <a:rPr sz="1400" b="1" dirty="0">
                          <a:latin typeface="Cambria"/>
                          <a:cs typeface="Cambria"/>
                        </a:rPr>
                        <a:t>sink</a:t>
                      </a:r>
                      <a:r>
                        <a:rPr sz="1400" b="1" spc="-20" dirty="0">
                          <a:latin typeface="Cambria"/>
                          <a:cs typeface="Cambria"/>
                        </a:rPr>
                        <a:t> </a:t>
                      </a:r>
                      <a:r>
                        <a:rPr sz="1400" b="1" dirty="0">
                          <a:latin typeface="Cambria"/>
                          <a:cs typeface="Cambria"/>
                        </a:rPr>
                        <a:t>temperature</a:t>
                      </a:r>
                      <a:r>
                        <a:rPr sz="1400" b="1" spc="-20" dirty="0">
                          <a:latin typeface="Cambria"/>
                          <a:cs typeface="Cambria"/>
                        </a:rPr>
                        <a:t> </a:t>
                      </a:r>
                      <a:r>
                        <a:rPr sz="1400" b="1" dirty="0">
                          <a:latin typeface="Cambria"/>
                          <a:cs typeface="Cambria"/>
                        </a:rPr>
                        <a:t>of</a:t>
                      </a:r>
                      <a:r>
                        <a:rPr sz="1400" b="1" spc="-25" dirty="0">
                          <a:latin typeface="Cambria"/>
                          <a:cs typeface="Cambria"/>
                        </a:rPr>
                        <a:t> </a:t>
                      </a:r>
                      <a:r>
                        <a:rPr sz="1400" b="1" dirty="0">
                          <a:latin typeface="Cambria"/>
                          <a:cs typeface="Cambria"/>
                        </a:rPr>
                        <a:t>inverter</a:t>
                      </a:r>
                      <a:r>
                        <a:rPr sz="1400" b="1" spc="-25" dirty="0">
                          <a:latin typeface="Cambria"/>
                          <a:cs typeface="Cambria"/>
                        </a:rPr>
                        <a:t> </a:t>
                      </a:r>
                      <a:r>
                        <a:rPr sz="1400" b="1" spc="-10" dirty="0">
                          <a:latin typeface="Cambria"/>
                          <a:cs typeface="Cambria"/>
                        </a:rPr>
                        <a:t>module.</a:t>
                      </a:r>
                      <a:endParaRPr sz="1400" b="1" dirty="0">
                        <a:latin typeface="Cambria"/>
                        <a:cs typeface="Cambria"/>
                      </a:endParaRPr>
                    </a:p>
                  </a:txBody>
                  <a:tcPr marL="0" marR="0" marT="2920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444902">
                <a:tc>
                  <a:txBody>
                    <a:bodyPr/>
                    <a:lstStyle/>
                    <a:p>
                      <a:pPr marL="97155">
                        <a:lnSpc>
                          <a:spcPct val="100000"/>
                        </a:lnSpc>
                        <a:spcBef>
                          <a:spcPts val="220"/>
                        </a:spcBef>
                      </a:pPr>
                      <a:r>
                        <a:rPr sz="1400" b="1" dirty="0">
                          <a:latin typeface="Cambria"/>
                          <a:cs typeface="Cambria"/>
                        </a:rPr>
                        <a:t>High</a:t>
                      </a:r>
                      <a:r>
                        <a:rPr sz="1400" b="1" spc="-25" dirty="0">
                          <a:latin typeface="Cambria"/>
                          <a:cs typeface="Cambria"/>
                        </a:rPr>
                        <a:t> </a:t>
                      </a:r>
                      <a:r>
                        <a:rPr sz="1400" b="1" dirty="0">
                          <a:latin typeface="Cambria"/>
                          <a:cs typeface="Cambria"/>
                        </a:rPr>
                        <a:t>pressure</a:t>
                      </a:r>
                      <a:r>
                        <a:rPr sz="1400" b="1" spc="-20" dirty="0">
                          <a:latin typeface="Cambria"/>
                          <a:cs typeface="Cambria"/>
                        </a:rPr>
                        <a:t> </a:t>
                      </a:r>
                      <a:r>
                        <a:rPr sz="1400" b="1" spc="-10" dirty="0">
                          <a:latin typeface="Cambria"/>
                          <a:cs typeface="Cambria"/>
                        </a:rPr>
                        <a:t>sensor</a:t>
                      </a:r>
                      <a:endParaRPr sz="1400" b="1">
                        <a:latin typeface="Cambria"/>
                        <a:cs typeface="Cambria"/>
                      </a:endParaRPr>
                    </a:p>
                  </a:txBody>
                  <a:tcPr marL="0" marR="0" marT="279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20"/>
                        </a:spcBef>
                      </a:pPr>
                      <a:r>
                        <a:rPr sz="1400" b="1" spc="-25" dirty="0">
                          <a:latin typeface="Cambria"/>
                          <a:cs typeface="Cambria"/>
                        </a:rPr>
                        <a:t>HP</a:t>
                      </a:r>
                      <a:endParaRPr sz="1400" b="1">
                        <a:latin typeface="Cambria"/>
                        <a:cs typeface="Cambria"/>
                      </a:endParaRPr>
                    </a:p>
                  </a:txBody>
                  <a:tcPr marL="0" marR="0" marT="279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20"/>
                        </a:spcBef>
                      </a:pPr>
                      <a:r>
                        <a:rPr sz="1400" b="1" dirty="0">
                          <a:latin typeface="Cambria"/>
                          <a:cs typeface="Cambria"/>
                        </a:rPr>
                        <a:t>Uses</a:t>
                      </a:r>
                      <a:r>
                        <a:rPr sz="1400" b="1" spc="-10" dirty="0">
                          <a:latin typeface="Cambria"/>
                          <a:cs typeface="Cambria"/>
                        </a:rPr>
                        <a:t> </a:t>
                      </a:r>
                      <a:r>
                        <a:rPr sz="1400" b="1" dirty="0">
                          <a:latin typeface="Cambria"/>
                          <a:cs typeface="Cambria"/>
                        </a:rPr>
                        <a:t>to</a:t>
                      </a:r>
                      <a:r>
                        <a:rPr sz="1400" b="1" spc="-15" dirty="0">
                          <a:latin typeface="Cambria"/>
                          <a:cs typeface="Cambria"/>
                        </a:rPr>
                        <a:t> </a:t>
                      </a:r>
                      <a:r>
                        <a:rPr sz="1400" b="1" dirty="0">
                          <a:latin typeface="Cambria"/>
                          <a:cs typeface="Cambria"/>
                        </a:rPr>
                        <a:t>detect</a:t>
                      </a:r>
                      <a:r>
                        <a:rPr sz="1400" b="1" spc="-30" dirty="0">
                          <a:latin typeface="Cambria"/>
                          <a:cs typeface="Cambria"/>
                        </a:rPr>
                        <a:t> </a:t>
                      </a:r>
                      <a:r>
                        <a:rPr sz="1400" b="1" dirty="0">
                          <a:latin typeface="Cambria"/>
                          <a:cs typeface="Cambria"/>
                        </a:rPr>
                        <a:t>high</a:t>
                      </a:r>
                      <a:r>
                        <a:rPr sz="1400" b="1" spc="-5" dirty="0">
                          <a:latin typeface="Cambria"/>
                          <a:cs typeface="Cambria"/>
                        </a:rPr>
                        <a:t> </a:t>
                      </a:r>
                      <a:r>
                        <a:rPr sz="1400" b="1" spc="-10" dirty="0">
                          <a:latin typeface="Cambria"/>
                          <a:cs typeface="Cambria"/>
                        </a:rPr>
                        <a:t>pressure.</a:t>
                      </a:r>
                      <a:endParaRPr sz="1400" b="1" dirty="0">
                        <a:latin typeface="Cambria"/>
                        <a:cs typeface="Cambria"/>
                      </a:endParaRPr>
                    </a:p>
                  </a:txBody>
                  <a:tcPr marL="0" marR="0" marT="279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444901">
                <a:tc>
                  <a:txBody>
                    <a:bodyPr/>
                    <a:lstStyle/>
                    <a:p>
                      <a:pPr marL="97155">
                        <a:lnSpc>
                          <a:spcPct val="100000"/>
                        </a:lnSpc>
                        <a:spcBef>
                          <a:spcPts val="219"/>
                        </a:spcBef>
                      </a:pPr>
                      <a:r>
                        <a:rPr sz="1400" b="1" dirty="0">
                          <a:latin typeface="Cambria"/>
                          <a:cs typeface="Cambria"/>
                        </a:rPr>
                        <a:t>Low</a:t>
                      </a:r>
                      <a:r>
                        <a:rPr sz="1400" b="1" spc="-25" dirty="0">
                          <a:latin typeface="Cambria"/>
                          <a:cs typeface="Cambria"/>
                        </a:rPr>
                        <a:t> </a:t>
                      </a:r>
                      <a:r>
                        <a:rPr sz="1400" b="1" dirty="0">
                          <a:latin typeface="Cambria"/>
                          <a:cs typeface="Cambria"/>
                        </a:rPr>
                        <a:t>pressure</a:t>
                      </a:r>
                      <a:r>
                        <a:rPr sz="1400" b="1" spc="-25" dirty="0">
                          <a:latin typeface="Cambria"/>
                          <a:cs typeface="Cambria"/>
                        </a:rPr>
                        <a:t> </a:t>
                      </a:r>
                      <a:r>
                        <a:rPr sz="1400" b="1" spc="-10" dirty="0">
                          <a:latin typeface="Cambria"/>
                          <a:cs typeface="Cambria"/>
                        </a:rPr>
                        <a:t>sensor</a:t>
                      </a:r>
                      <a:endParaRPr sz="1400" b="1">
                        <a:latin typeface="Cambria"/>
                        <a:cs typeface="Cambria"/>
                      </a:endParaRPr>
                    </a:p>
                  </a:txBody>
                  <a:tcPr marL="0" marR="0" marT="2793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19"/>
                        </a:spcBef>
                      </a:pPr>
                      <a:r>
                        <a:rPr sz="1400" b="1" spc="-25" dirty="0">
                          <a:latin typeface="Cambria"/>
                          <a:cs typeface="Cambria"/>
                        </a:rPr>
                        <a:t>LP</a:t>
                      </a:r>
                      <a:endParaRPr sz="1400" b="1">
                        <a:latin typeface="Cambria"/>
                        <a:cs typeface="Cambria"/>
                      </a:endParaRPr>
                    </a:p>
                  </a:txBody>
                  <a:tcPr marL="0" marR="0" marT="2793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19"/>
                        </a:spcBef>
                      </a:pPr>
                      <a:r>
                        <a:rPr sz="1400" b="1" dirty="0">
                          <a:latin typeface="Cambria"/>
                          <a:cs typeface="Cambria"/>
                        </a:rPr>
                        <a:t>Uses</a:t>
                      </a:r>
                      <a:r>
                        <a:rPr sz="1400" b="1" spc="-15" dirty="0">
                          <a:latin typeface="Cambria"/>
                          <a:cs typeface="Cambria"/>
                        </a:rPr>
                        <a:t> </a:t>
                      </a:r>
                      <a:r>
                        <a:rPr sz="1400" b="1" dirty="0">
                          <a:latin typeface="Cambria"/>
                          <a:cs typeface="Cambria"/>
                        </a:rPr>
                        <a:t>to</a:t>
                      </a:r>
                      <a:r>
                        <a:rPr sz="1400" b="1" spc="-15" dirty="0">
                          <a:latin typeface="Cambria"/>
                          <a:cs typeface="Cambria"/>
                        </a:rPr>
                        <a:t> </a:t>
                      </a:r>
                      <a:r>
                        <a:rPr sz="1400" b="1" dirty="0">
                          <a:latin typeface="Cambria"/>
                          <a:cs typeface="Cambria"/>
                        </a:rPr>
                        <a:t>detect</a:t>
                      </a:r>
                      <a:r>
                        <a:rPr sz="1400" b="1" spc="-15" dirty="0">
                          <a:latin typeface="Cambria"/>
                          <a:cs typeface="Cambria"/>
                        </a:rPr>
                        <a:t> </a:t>
                      </a:r>
                      <a:r>
                        <a:rPr sz="1400" b="1" dirty="0">
                          <a:latin typeface="Cambria"/>
                          <a:cs typeface="Cambria"/>
                        </a:rPr>
                        <a:t>low</a:t>
                      </a:r>
                      <a:r>
                        <a:rPr sz="1400" b="1" spc="-20" dirty="0">
                          <a:latin typeface="Cambria"/>
                          <a:cs typeface="Cambria"/>
                        </a:rPr>
                        <a:t> </a:t>
                      </a:r>
                      <a:r>
                        <a:rPr sz="1400" b="1" spc="-10" dirty="0">
                          <a:latin typeface="Cambria"/>
                          <a:cs typeface="Cambria"/>
                        </a:rPr>
                        <a:t>pressure.</a:t>
                      </a:r>
                      <a:endParaRPr sz="1400" b="1" dirty="0">
                        <a:latin typeface="Cambria"/>
                        <a:cs typeface="Cambria"/>
                      </a:endParaRPr>
                    </a:p>
                  </a:txBody>
                  <a:tcPr marL="0" marR="0" marT="2793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237228">
                <a:tc>
                  <a:txBody>
                    <a:bodyPr/>
                    <a:lstStyle/>
                    <a:p>
                      <a:pPr marL="97155">
                        <a:lnSpc>
                          <a:spcPct val="100000"/>
                        </a:lnSpc>
                        <a:spcBef>
                          <a:spcPts val="204"/>
                        </a:spcBef>
                      </a:pPr>
                      <a:r>
                        <a:rPr sz="1400" b="1" spc="-10" dirty="0">
                          <a:latin typeface="Cambria"/>
                          <a:cs typeface="Cambria"/>
                        </a:rPr>
                        <a:t>Accumulator</a:t>
                      </a:r>
                      <a:endParaRPr sz="1400" b="1">
                        <a:latin typeface="Cambria"/>
                        <a:cs typeface="Cambria"/>
                      </a:endParaRPr>
                    </a:p>
                  </a:txBody>
                  <a:tcPr marL="0" marR="0" marT="2603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04"/>
                        </a:spcBef>
                      </a:pPr>
                      <a:r>
                        <a:rPr sz="1400" b="1" spc="-25" dirty="0">
                          <a:latin typeface="Cambria"/>
                          <a:cs typeface="Cambria"/>
                        </a:rPr>
                        <a:t>ACC</a:t>
                      </a:r>
                      <a:endParaRPr sz="1400" b="1">
                        <a:latin typeface="Cambria"/>
                        <a:cs typeface="Cambria"/>
                      </a:endParaRPr>
                    </a:p>
                  </a:txBody>
                  <a:tcPr marL="0" marR="0" marT="2603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204"/>
                        </a:spcBef>
                      </a:pPr>
                      <a:r>
                        <a:rPr sz="1400" b="1" dirty="0">
                          <a:latin typeface="Cambria"/>
                          <a:cs typeface="Cambria"/>
                        </a:rPr>
                        <a:t>Uses</a:t>
                      </a:r>
                      <a:r>
                        <a:rPr sz="1400" b="1" spc="-15" dirty="0">
                          <a:latin typeface="Cambria"/>
                          <a:cs typeface="Cambria"/>
                        </a:rPr>
                        <a:t> </a:t>
                      </a:r>
                      <a:r>
                        <a:rPr sz="1400" b="1" dirty="0">
                          <a:latin typeface="Cambria"/>
                          <a:cs typeface="Cambria"/>
                        </a:rPr>
                        <a:t>to</a:t>
                      </a:r>
                      <a:r>
                        <a:rPr sz="1400" b="1" spc="-25" dirty="0">
                          <a:latin typeface="Cambria"/>
                          <a:cs typeface="Cambria"/>
                        </a:rPr>
                        <a:t> </a:t>
                      </a:r>
                      <a:r>
                        <a:rPr sz="1400" b="1" dirty="0">
                          <a:latin typeface="Cambria"/>
                          <a:cs typeface="Cambria"/>
                        </a:rPr>
                        <a:t>store</a:t>
                      </a:r>
                      <a:r>
                        <a:rPr sz="1400" b="1" spc="-15" dirty="0">
                          <a:latin typeface="Cambria"/>
                          <a:cs typeface="Cambria"/>
                        </a:rPr>
                        <a:t> </a:t>
                      </a:r>
                      <a:r>
                        <a:rPr sz="1400" b="1" dirty="0">
                          <a:latin typeface="Cambria"/>
                          <a:cs typeface="Cambria"/>
                        </a:rPr>
                        <a:t>excess</a:t>
                      </a:r>
                      <a:r>
                        <a:rPr sz="1400" b="1" spc="-10" dirty="0">
                          <a:latin typeface="Cambria"/>
                          <a:cs typeface="Cambria"/>
                        </a:rPr>
                        <a:t> refrigerant.</a:t>
                      </a:r>
                      <a:endParaRPr sz="1400" b="1" dirty="0">
                        <a:latin typeface="Cambria"/>
                        <a:cs typeface="Cambria"/>
                      </a:endParaRPr>
                    </a:p>
                  </a:txBody>
                  <a:tcPr marL="0" marR="0" marT="2603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289874986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8539CF-CA02-E0AA-31E1-81AC3C6FB345}"/>
            </a:ext>
          </a:extLst>
        </p:cNvPr>
        <p:cNvGrpSpPr/>
        <p:nvPr/>
      </p:nvGrpSpPr>
      <p:grpSpPr>
        <a:xfrm>
          <a:off x="0" y="0"/>
          <a:ext cx="0" cy="0"/>
          <a:chOff x="0" y="0"/>
          <a:chExt cx="0" cy="0"/>
        </a:xfrm>
      </p:grpSpPr>
      <p:sp>
        <p:nvSpPr>
          <p:cNvPr id="134146" name="TextBox 3">
            <a:extLst>
              <a:ext uri="{FF2B5EF4-FFF2-40B4-BE49-F238E27FC236}">
                <a16:creationId xmlns:a16="http://schemas.microsoft.com/office/drawing/2014/main" id="{E39753CA-A2C5-7565-E8A1-527DC78C5813}"/>
              </a:ext>
            </a:extLst>
          </p:cNvPr>
          <p:cNvSpPr txBox="1">
            <a:spLocks noChangeArrowheads="1"/>
          </p:cNvSpPr>
          <p:nvPr/>
        </p:nvSpPr>
        <p:spPr bwMode="auto">
          <a:xfrm>
            <a:off x="3" y="474136"/>
            <a:ext cx="12145761"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Heat Pump Component Identification and Test</a:t>
            </a:r>
          </a:p>
        </p:txBody>
      </p:sp>
      <p:grpSp>
        <p:nvGrpSpPr>
          <p:cNvPr id="134147" name="组合 2">
            <a:extLst>
              <a:ext uri="{FF2B5EF4-FFF2-40B4-BE49-F238E27FC236}">
                <a16:creationId xmlns:a16="http://schemas.microsoft.com/office/drawing/2014/main" id="{D8CE8364-DB59-EA58-1374-8C075ACB9CE3}"/>
              </a:ext>
            </a:extLst>
          </p:cNvPr>
          <p:cNvGrpSpPr>
            <a:grpSpLocks noChangeAspect="1"/>
          </p:cNvGrpSpPr>
          <p:nvPr/>
        </p:nvGrpSpPr>
        <p:grpSpPr bwMode="auto">
          <a:xfrm>
            <a:off x="2307308" y="1813128"/>
            <a:ext cx="9838456" cy="7104898"/>
            <a:chOff x="496887" y="1306513"/>
            <a:chExt cx="5814302" cy="4076708"/>
          </a:xfrm>
        </p:grpSpPr>
        <p:sp>
          <p:nvSpPr>
            <p:cNvPr id="122" name="Line 3">
              <a:extLst>
                <a:ext uri="{FF2B5EF4-FFF2-40B4-BE49-F238E27FC236}">
                  <a16:creationId xmlns:a16="http://schemas.microsoft.com/office/drawing/2014/main" id="{5419BAF4-4D03-CF9A-90D4-3104B237E4B7}"/>
                </a:ext>
              </a:extLst>
            </p:cNvPr>
            <p:cNvSpPr>
              <a:spLocks noChangeShapeType="1"/>
            </p:cNvSpPr>
            <p:nvPr/>
          </p:nvSpPr>
          <p:spPr bwMode="auto">
            <a:xfrm flipH="1">
              <a:off x="2798865" y="4956016"/>
              <a:ext cx="278660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3" name="Line 4">
              <a:extLst>
                <a:ext uri="{FF2B5EF4-FFF2-40B4-BE49-F238E27FC236}">
                  <a16:creationId xmlns:a16="http://schemas.microsoft.com/office/drawing/2014/main" id="{429CE0B6-B2AE-EBC2-81E3-1A71DBE81CEC}"/>
                </a:ext>
              </a:extLst>
            </p:cNvPr>
            <p:cNvSpPr>
              <a:spLocks noChangeShapeType="1"/>
            </p:cNvSpPr>
            <p:nvPr/>
          </p:nvSpPr>
          <p:spPr bwMode="auto">
            <a:xfrm flipH="1" flipV="1">
              <a:off x="2098553" y="2629491"/>
              <a:ext cx="0" cy="14534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4" name="Line 5">
              <a:extLst>
                <a:ext uri="{FF2B5EF4-FFF2-40B4-BE49-F238E27FC236}">
                  <a16:creationId xmlns:a16="http://schemas.microsoft.com/office/drawing/2014/main" id="{D55B4532-1552-5C08-F7A9-1D7E5E776FC4}"/>
                </a:ext>
              </a:extLst>
            </p:cNvPr>
            <p:cNvSpPr>
              <a:spLocks noChangeShapeType="1"/>
            </p:cNvSpPr>
            <p:nvPr/>
          </p:nvSpPr>
          <p:spPr bwMode="auto">
            <a:xfrm>
              <a:off x="5596120" y="2621505"/>
              <a:ext cx="0" cy="35004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grpSp>
          <p:nvGrpSpPr>
            <p:cNvPr id="134155" name="Group 6">
              <a:extLst>
                <a:ext uri="{FF2B5EF4-FFF2-40B4-BE49-F238E27FC236}">
                  <a16:creationId xmlns:a16="http://schemas.microsoft.com/office/drawing/2014/main" id="{4F8AA188-1EF3-E02D-AB9C-9A392210BF61}"/>
                </a:ext>
              </a:extLst>
            </p:cNvPr>
            <p:cNvGrpSpPr>
              <a:grpSpLocks/>
            </p:cNvGrpSpPr>
            <p:nvPr/>
          </p:nvGrpSpPr>
          <p:grpSpPr bwMode="auto">
            <a:xfrm>
              <a:off x="5481638" y="2978150"/>
              <a:ext cx="228600" cy="234950"/>
              <a:chOff x="4872038" y="2223920"/>
              <a:chExt cx="96" cy="96"/>
            </a:xfrm>
          </p:grpSpPr>
          <p:sp>
            <p:nvSpPr>
              <p:cNvPr id="228" name="Oval 7">
                <a:extLst>
                  <a:ext uri="{FF2B5EF4-FFF2-40B4-BE49-F238E27FC236}">
                    <a16:creationId xmlns:a16="http://schemas.microsoft.com/office/drawing/2014/main" id="{A17DF632-C69B-4078-F843-996C37AF0721}"/>
                  </a:ext>
                </a:extLst>
              </p:cNvPr>
              <p:cNvSpPr>
                <a:spLocks noChangeArrowheads="1"/>
              </p:cNvSpPr>
              <p:nvPr/>
            </p:nvSpPr>
            <p:spPr bwMode="auto">
              <a:xfrm>
                <a:off x="4872038" y="2223920"/>
                <a:ext cx="96" cy="96"/>
              </a:xfrm>
              <a:prstGeom prst="ellipse">
                <a:avLst/>
              </a:pr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endParaRPr>
              </a:p>
            </p:txBody>
          </p:sp>
          <p:sp>
            <p:nvSpPr>
              <p:cNvPr id="229" name="Arc 8">
                <a:extLst>
                  <a:ext uri="{FF2B5EF4-FFF2-40B4-BE49-F238E27FC236}">
                    <a16:creationId xmlns:a16="http://schemas.microsoft.com/office/drawing/2014/main" id="{F9AF5381-5B3B-12F2-BDB9-52EF2568C0CD}"/>
                  </a:ext>
                </a:extLst>
              </p:cNvPr>
              <p:cNvSpPr>
                <a:spLocks/>
              </p:cNvSpPr>
              <p:nvPr/>
            </p:nvSpPr>
            <p:spPr bwMode="auto">
              <a:xfrm rot="10800000">
                <a:off x="4872086" y="2223920"/>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cap="rnd">
                <a:solidFill>
                  <a:srgbClr val="000000"/>
                </a:solidFill>
                <a:prstDash val="sysDot"/>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30" name="Arc 9">
                <a:extLst>
                  <a:ext uri="{FF2B5EF4-FFF2-40B4-BE49-F238E27FC236}">
                    <a16:creationId xmlns:a16="http://schemas.microsoft.com/office/drawing/2014/main" id="{94A7C15A-E829-31C0-8552-67F200CCCEF2}"/>
                  </a:ext>
                </a:extLst>
              </p:cNvPr>
              <p:cNvSpPr>
                <a:spLocks/>
              </p:cNvSpPr>
              <p:nvPr/>
            </p:nvSpPr>
            <p:spPr bwMode="auto">
              <a:xfrm>
                <a:off x="4872038" y="2223968"/>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cap="rnd">
                <a:solidFill>
                  <a:srgbClr val="000000"/>
                </a:solidFill>
                <a:prstDash val="sysDot"/>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31" name="Arc 10">
                <a:extLst>
                  <a:ext uri="{FF2B5EF4-FFF2-40B4-BE49-F238E27FC236}">
                    <a16:creationId xmlns:a16="http://schemas.microsoft.com/office/drawing/2014/main" id="{D721C00A-C6EE-518B-A2EB-1760DC5B6C28}"/>
                  </a:ext>
                </a:extLst>
              </p:cNvPr>
              <p:cNvSpPr>
                <a:spLocks/>
              </p:cNvSpPr>
              <p:nvPr/>
            </p:nvSpPr>
            <p:spPr bwMode="auto">
              <a:xfrm rot="-5400000">
                <a:off x="4872086" y="2223968"/>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32" name="Arc 11">
                <a:extLst>
                  <a:ext uri="{FF2B5EF4-FFF2-40B4-BE49-F238E27FC236}">
                    <a16:creationId xmlns:a16="http://schemas.microsoft.com/office/drawing/2014/main" id="{32633954-1E30-55B5-7853-6174D0BE4FB2}"/>
                  </a:ext>
                </a:extLst>
              </p:cNvPr>
              <p:cNvSpPr>
                <a:spLocks/>
              </p:cNvSpPr>
              <p:nvPr/>
            </p:nvSpPr>
            <p:spPr bwMode="auto">
              <a:xfrm rot="5400000">
                <a:off x="4872038" y="2223920"/>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grpSp>
        <p:sp>
          <p:nvSpPr>
            <p:cNvPr id="126" name="Line 12">
              <a:extLst>
                <a:ext uri="{FF2B5EF4-FFF2-40B4-BE49-F238E27FC236}">
                  <a16:creationId xmlns:a16="http://schemas.microsoft.com/office/drawing/2014/main" id="{B2B96765-02F1-A055-0EEC-49D9A645980B}"/>
                </a:ext>
              </a:extLst>
            </p:cNvPr>
            <p:cNvSpPr>
              <a:spLocks noChangeShapeType="1"/>
            </p:cNvSpPr>
            <p:nvPr/>
          </p:nvSpPr>
          <p:spPr bwMode="auto">
            <a:xfrm flipH="1" flipV="1">
              <a:off x="2177105" y="3100652"/>
              <a:ext cx="33111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7" name="Line 13">
              <a:extLst>
                <a:ext uri="{FF2B5EF4-FFF2-40B4-BE49-F238E27FC236}">
                  <a16:creationId xmlns:a16="http://schemas.microsoft.com/office/drawing/2014/main" id="{A42DBCF6-9F3C-674E-E43C-A96471D13F2C}"/>
                </a:ext>
              </a:extLst>
            </p:cNvPr>
            <p:cNvSpPr>
              <a:spLocks noChangeShapeType="1"/>
            </p:cNvSpPr>
            <p:nvPr/>
          </p:nvSpPr>
          <p:spPr bwMode="auto">
            <a:xfrm flipH="1">
              <a:off x="2094558" y="2629491"/>
              <a:ext cx="349756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28" name="Oval 14">
              <a:extLst>
                <a:ext uri="{FF2B5EF4-FFF2-40B4-BE49-F238E27FC236}">
                  <a16:creationId xmlns:a16="http://schemas.microsoft.com/office/drawing/2014/main" id="{2825F3A6-D4C2-AAAB-2BC5-56F6F6658869}"/>
                </a:ext>
              </a:extLst>
            </p:cNvPr>
            <p:cNvSpPr>
              <a:spLocks noChangeArrowheads="1"/>
            </p:cNvSpPr>
            <p:nvPr/>
          </p:nvSpPr>
          <p:spPr bwMode="auto">
            <a:xfrm>
              <a:off x="4307332" y="2147682"/>
              <a:ext cx="149116" cy="49246"/>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29" name="Line 19">
              <a:extLst>
                <a:ext uri="{FF2B5EF4-FFF2-40B4-BE49-F238E27FC236}">
                  <a16:creationId xmlns:a16="http://schemas.microsoft.com/office/drawing/2014/main" id="{8B7FB284-2A09-4C1F-7871-FE9A8CD36A8F}"/>
                </a:ext>
              </a:extLst>
            </p:cNvPr>
            <p:cNvSpPr>
              <a:spLocks noChangeShapeType="1"/>
            </p:cNvSpPr>
            <p:nvPr/>
          </p:nvSpPr>
          <p:spPr bwMode="auto">
            <a:xfrm flipH="1">
              <a:off x="3147690" y="2063832"/>
              <a:ext cx="96925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0" name="Rectangle 20" descr="格子 (小)">
              <a:extLst>
                <a:ext uri="{FF2B5EF4-FFF2-40B4-BE49-F238E27FC236}">
                  <a16:creationId xmlns:a16="http://schemas.microsoft.com/office/drawing/2014/main" id="{94CD1593-F3ED-B61E-4BD1-E7B035F87A9D}"/>
                </a:ext>
              </a:extLst>
            </p:cNvPr>
            <p:cNvSpPr>
              <a:spLocks noChangeArrowheads="1"/>
            </p:cNvSpPr>
            <p:nvPr/>
          </p:nvSpPr>
          <p:spPr bwMode="auto">
            <a:xfrm rot="-5400000">
              <a:off x="3768805" y="1959316"/>
              <a:ext cx="130434" cy="222342"/>
            </a:xfrm>
            <a:prstGeom prst="rect">
              <a:avLst/>
            </a:prstGeom>
            <a:blipFill dpi="0" rotWithShape="0">
              <a:blip r:embed="rId3"/>
              <a:srcRect/>
              <a:tile tx="0" ty="0" sx="100000" sy="100000" flip="none" algn="tl"/>
            </a:blipFill>
            <a:ln w="19050">
              <a:solidFill>
                <a:srgbClr val="000000"/>
              </a:solidFill>
              <a:miter lim="800000"/>
              <a:headEnd/>
              <a:tailEnd/>
            </a:ln>
          </p:spPr>
          <p:txBody>
            <a:bodyPr anchor="ctr"/>
            <a:lstStyle/>
            <a:p>
              <a:pPr>
                <a:defRPr/>
              </a:pPr>
              <a:endParaRPr lang="zh-CN" altLang="en-US" sz="1600" kern="0">
                <a:solidFill>
                  <a:sysClr val="windowText" lastClr="000000"/>
                </a:solidFill>
              </a:endParaRPr>
            </a:p>
          </p:txBody>
        </p:sp>
        <p:sp>
          <p:nvSpPr>
            <p:cNvPr id="131" name="Line 21">
              <a:extLst>
                <a:ext uri="{FF2B5EF4-FFF2-40B4-BE49-F238E27FC236}">
                  <a16:creationId xmlns:a16="http://schemas.microsoft.com/office/drawing/2014/main" id="{781C674C-4778-2C87-08BE-EBA81889B2A6}"/>
                </a:ext>
              </a:extLst>
            </p:cNvPr>
            <p:cNvSpPr>
              <a:spLocks noChangeShapeType="1"/>
            </p:cNvSpPr>
            <p:nvPr/>
          </p:nvSpPr>
          <p:spPr bwMode="auto">
            <a:xfrm rot="16200000" flipH="1" flipV="1">
              <a:off x="3833357" y="1868147"/>
              <a:ext cx="0" cy="205034"/>
            </a:xfrm>
            <a:prstGeom prst="line">
              <a:avLst/>
            </a:prstGeom>
            <a:noFill/>
            <a:ln w="19050">
              <a:solidFill>
                <a:srgbClr val="000000"/>
              </a:solidFill>
              <a:round/>
              <a:headEnd type="stealth" w="sm" len="sm"/>
              <a:tailEnd type="stealth" w="sm" len="sm"/>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2" name="Line 24">
              <a:extLst>
                <a:ext uri="{FF2B5EF4-FFF2-40B4-BE49-F238E27FC236}">
                  <a16:creationId xmlns:a16="http://schemas.microsoft.com/office/drawing/2014/main" id="{CFD58B7C-F00C-516E-2F54-36FFA5DC1362}"/>
                </a:ext>
              </a:extLst>
            </p:cNvPr>
            <p:cNvSpPr>
              <a:spLocks noChangeShapeType="1"/>
            </p:cNvSpPr>
            <p:nvPr/>
          </p:nvSpPr>
          <p:spPr bwMode="auto">
            <a:xfrm flipV="1">
              <a:off x="1317026" y="4141466"/>
              <a:ext cx="0" cy="512421"/>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3" name="Line 54">
              <a:extLst>
                <a:ext uri="{FF2B5EF4-FFF2-40B4-BE49-F238E27FC236}">
                  <a16:creationId xmlns:a16="http://schemas.microsoft.com/office/drawing/2014/main" id="{0313AB86-C663-D539-12D1-4B8D528C2212}"/>
                </a:ext>
              </a:extLst>
            </p:cNvPr>
            <p:cNvSpPr>
              <a:spLocks noChangeShapeType="1"/>
            </p:cNvSpPr>
            <p:nvPr/>
          </p:nvSpPr>
          <p:spPr bwMode="auto">
            <a:xfrm flipV="1">
              <a:off x="5594789" y="3197813"/>
              <a:ext cx="0" cy="7879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4" name="Rectangle 77">
              <a:extLst>
                <a:ext uri="{FF2B5EF4-FFF2-40B4-BE49-F238E27FC236}">
                  <a16:creationId xmlns:a16="http://schemas.microsoft.com/office/drawing/2014/main" id="{6EDD9782-9894-9A11-9F65-9546D846B4F6}"/>
                </a:ext>
              </a:extLst>
            </p:cNvPr>
            <p:cNvSpPr>
              <a:spLocks noChangeArrowheads="1"/>
            </p:cNvSpPr>
            <p:nvPr/>
          </p:nvSpPr>
          <p:spPr bwMode="auto">
            <a:xfrm>
              <a:off x="4581599" y="3546525"/>
              <a:ext cx="531226" cy="254214"/>
            </a:xfrm>
            <a:prstGeom prst="rect">
              <a:avLst/>
            </a:prstGeom>
            <a:solidFill>
              <a:srgbClr val="FFFF00"/>
            </a:solidFill>
            <a:ln w="19050">
              <a:solidFill>
                <a:srgbClr val="000000"/>
              </a:solidFill>
              <a:miter lim="800000"/>
              <a:headEnd/>
              <a:tailEnd/>
            </a:ln>
          </p:spPr>
          <p:txBody>
            <a:bodyPr anchor="ct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endParaRPr lang="en-US" altLang="ja-JP" sz="1600" kern="0" dirty="0">
                <a:solidFill>
                  <a:srgbClr val="000000"/>
                </a:solidFill>
                <a:latin typeface="Times New Roman"/>
              </a:endParaRPr>
            </a:p>
          </p:txBody>
        </p:sp>
        <p:sp>
          <p:nvSpPr>
            <p:cNvPr id="135" name="Line 78">
              <a:extLst>
                <a:ext uri="{FF2B5EF4-FFF2-40B4-BE49-F238E27FC236}">
                  <a16:creationId xmlns:a16="http://schemas.microsoft.com/office/drawing/2014/main" id="{357484D1-D5D3-A279-9589-41FEEF3EBC6E}"/>
                </a:ext>
              </a:extLst>
            </p:cNvPr>
            <p:cNvSpPr>
              <a:spLocks noChangeShapeType="1"/>
            </p:cNvSpPr>
            <p:nvPr/>
          </p:nvSpPr>
          <p:spPr bwMode="auto">
            <a:xfrm flipH="1">
              <a:off x="5116818" y="3672967"/>
              <a:ext cx="469982"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6" name="Oval 79">
              <a:extLst>
                <a:ext uri="{FF2B5EF4-FFF2-40B4-BE49-F238E27FC236}">
                  <a16:creationId xmlns:a16="http://schemas.microsoft.com/office/drawing/2014/main" id="{9F651DC3-1A50-8F14-9853-681F393439ED}"/>
                </a:ext>
              </a:extLst>
            </p:cNvPr>
            <p:cNvSpPr>
              <a:spLocks noChangeArrowheads="1"/>
            </p:cNvSpPr>
            <p:nvPr/>
          </p:nvSpPr>
          <p:spPr bwMode="auto">
            <a:xfrm>
              <a:off x="5602777" y="3412098"/>
              <a:ext cx="50593" cy="101153"/>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37" name="Text Box 80">
              <a:extLst>
                <a:ext uri="{FF2B5EF4-FFF2-40B4-BE49-F238E27FC236}">
                  <a16:creationId xmlns:a16="http://schemas.microsoft.com/office/drawing/2014/main" id="{7C8143C7-B7AE-58D6-F1B7-F8CACA548C3B}"/>
                </a:ext>
              </a:extLst>
            </p:cNvPr>
            <p:cNvSpPr txBox="1">
              <a:spLocks noChangeArrowheads="1"/>
            </p:cNvSpPr>
            <p:nvPr/>
          </p:nvSpPr>
          <p:spPr bwMode="auto">
            <a:xfrm>
              <a:off x="5734584" y="3368175"/>
              <a:ext cx="356813" cy="141279"/>
            </a:xfrm>
            <a:prstGeom prst="rect">
              <a:avLst/>
            </a:prstGeom>
            <a:solidFill>
              <a:srgbClr val="FFFF00"/>
            </a:solidFill>
            <a:ln>
              <a:solidFill>
                <a:schemeClr val="tx1"/>
              </a:solidFill>
            </a:ln>
          </p:spPr>
          <p:txBody>
            <a:bodyPr lIns="0" tIns="0" rIns="0" bIns="0">
              <a:spAutoFit/>
            </a:bodyPr>
            <a:lstStyle>
              <a:defPPr>
                <a:defRPr lang="ja-JP"/>
              </a:defPPr>
              <a:lvl1pPr>
                <a:defRPr sz="1000"/>
              </a:lvl1pPr>
            </a:lstStyle>
            <a:p>
              <a:pPr>
                <a:defRPr/>
              </a:pPr>
              <a:endParaRPr lang="en-US" altLang="ja-JP" sz="1600" kern="0" dirty="0">
                <a:solidFill>
                  <a:sysClr val="windowText" lastClr="000000"/>
                </a:solidFill>
                <a:latin typeface="Times New Roman"/>
                <a:ea typeface="ＭＳ Ｐゴシック" pitchFamily="34" charset="-128"/>
              </a:endParaRPr>
            </a:p>
          </p:txBody>
        </p:sp>
        <p:sp>
          <p:nvSpPr>
            <p:cNvPr id="138" name="Line 82">
              <a:extLst>
                <a:ext uri="{FF2B5EF4-FFF2-40B4-BE49-F238E27FC236}">
                  <a16:creationId xmlns:a16="http://schemas.microsoft.com/office/drawing/2014/main" id="{52BE7D87-C50F-C111-48D9-089246FB9526}"/>
                </a:ext>
              </a:extLst>
            </p:cNvPr>
            <p:cNvSpPr>
              <a:spLocks noChangeShapeType="1"/>
            </p:cNvSpPr>
            <p:nvPr/>
          </p:nvSpPr>
          <p:spPr bwMode="auto">
            <a:xfrm>
              <a:off x="5714614" y="3099322"/>
              <a:ext cx="267609"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39" name="Line 83">
              <a:extLst>
                <a:ext uri="{FF2B5EF4-FFF2-40B4-BE49-F238E27FC236}">
                  <a16:creationId xmlns:a16="http://schemas.microsoft.com/office/drawing/2014/main" id="{63B93037-EEF6-0D86-CBD1-C1108F9FBDDC}"/>
                </a:ext>
              </a:extLst>
            </p:cNvPr>
            <p:cNvSpPr>
              <a:spLocks noChangeShapeType="1"/>
            </p:cNvSpPr>
            <p:nvPr/>
          </p:nvSpPr>
          <p:spPr bwMode="auto">
            <a:xfrm flipH="1" flipV="1">
              <a:off x="5982223" y="2045198"/>
              <a:ext cx="0" cy="105811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0" name="Line 85">
              <a:extLst>
                <a:ext uri="{FF2B5EF4-FFF2-40B4-BE49-F238E27FC236}">
                  <a16:creationId xmlns:a16="http://schemas.microsoft.com/office/drawing/2014/main" id="{D679E175-211C-C404-8B7B-73403A528399}"/>
                </a:ext>
              </a:extLst>
            </p:cNvPr>
            <p:cNvSpPr>
              <a:spLocks noChangeShapeType="1"/>
            </p:cNvSpPr>
            <p:nvPr/>
          </p:nvSpPr>
          <p:spPr bwMode="auto">
            <a:xfrm flipH="1" flipV="1">
              <a:off x="5249958" y="2045198"/>
              <a:ext cx="73226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1" name="Line 86">
              <a:extLst>
                <a:ext uri="{FF2B5EF4-FFF2-40B4-BE49-F238E27FC236}">
                  <a16:creationId xmlns:a16="http://schemas.microsoft.com/office/drawing/2014/main" id="{97507094-D693-94B3-6DFD-C71270CF5E6A}"/>
                </a:ext>
              </a:extLst>
            </p:cNvPr>
            <p:cNvSpPr>
              <a:spLocks noChangeShapeType="1"/>
            </p:cNvSpPr>
            <p:nvPr/>
          </p:nvSpPr>
          <p:spPr bwMode="auto">
            <a:xfrm>
              <a:off x="925596" y="1834906"/>
              <a:ext cx="2180820"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dirty="0">
                <a:solidFill>
                  <a:sysClr val="windowText" lastClr="000000"/>
                </a:solidFill>
                <a:latin typeface="Times New Roman"/>
                <a:ea typeface="ＭＳ Ｐゴシック" pitchFamily="34" charset="-128"/>
              </a:endParaRPr>
            </a:p>
          </p:txBody>
        </p:sp>
        <p:sp>
          <p:nvSpPr>
            <p:cNvPr id="142" name="Line 88">
              <a:extLst>
                <a:ext uri="{FF2B5EF4-FFF2-40B4-BE49-F238E27FC236}">
                  <a16:creationId xmlns:a16="http://schemas.microsoft.com/office/drawing/2014/main" id="{53CC286D-1602-4F73-6921-CA78CC4635B3}"/>
                </a:ext>
              </a:extLst>
            </p:cNvPr>
            <p:cNvSpPr>
              <a:spLocks noChangeShapeType="1"/>
            </p:cNvSpPr>
            <p:nvPr/>
          </p:nvSpPr>
          <p:spPr bwMode="auto">
            <a:xfrm flipH="1">
              <a:off x="925596" y="3103314"/>
              <a:ext cx="109706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3" name="Arc 89">
              <a:extLst>
                <a:ext uri="{FF2B5EF4-FFF2-40B4-BE49-F238E27FC236}">
                  <a16:creationId xmlns:a16="http://schemas.microsoft.com/office/drawing/2014/main" id="{BA908FF4-C114-BA64-7D12-1B8CE703A6C7}"/>
                </a:ext>
              </a:extLst>
            </p:cNvPr>
            <p:cNvSpPr>
              <a:spLocks/>
            </p:cNvSpPr>
            <p:nvPr/>
          </p:nvSpPr>
          <p:spPr bwMode="auto">
            <a:xfrm rot="5400000">
              <a:off x="1986070" y="4028982"/>
              <a:ext cx="115793" cy="109174"/>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144" name="Line 90">
              <a:extLst>
                <a:ext uri="{FF2B5EF4-FFF2-40B4-BE49-F238E27FC236}">
                  <a16:creationId xmlns:a16="http://schemas.microsoft.com/office/drawing/2014/main" id="{8680F957-3DE1-BE3A-55F8-931B86CE56E0}"/>
                </a:ext>
              </a:extLst>
            </p:cNvPr>
            <p:cNvSpPr>
              <a:spLocks noChangeShapeType="1"/>
            </p:cNvSpPr>
            <p:nvPr/>
          </p:nvSpPr>
          <p:spPr bwMode="auto">
            <a:xfrm rot="16200000" flipV="1">
              <a:off x="2516036" y="4677179"/>
              <a:ext cx="57098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5" name="Line 91">
              <a:extLst>
                <a:ext uri="{FF2B5EF4-FFF2-40B4-BE49-F238E27FC236}">
                  <a16:creationId xmlns:a16="http://schemas.microsoft.com/office/drawing/2014/main" id="{D8794CC9-F5A3-858B-954B-B15D95EEEE2F}"/>
                </a:ext>
              </a:extLst>
            </p:cNvPr>
            <p:cNvSpPr>
              <a:spLocks noChangeShapeType="1"/>
            </p:cNvSpPr>
            <p:nvPr/>
          </p:nvSpPr>
          <p:spPr bwMode="auto">
            <a:xfrm rot="16200000">
              <a:off x="1391627" y="4515467"/>
              <a:ext cx="26885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6" name="Line 92">
              <a:extLst>
                <a:ext uri="{FF2B5EF4-FFF2-40B4-BE49-F238E27FC236}">
                  <a16:creationId xmlns:a16="http://schemas.microsoft.com/office/drawing/2014/main" id="{7D823415-9E55-B28A-EA19-67974CF9643B}"/>
                </a:ext>
              </a:extLst>
            </p:cNvPr>
            <p:cNvSpPr>
              <a:spLocks noChangeShapeType="1"/>
            </p:cNvSpPr>
            <p:nvPr/>
          </p:nvSpPr>
          <p:spPr bwMode="auto">
            <a:xfrm flipH="1" flipV="1">
              <a:off x="1536706" y="4381039"/>
              <a:ext cx="53788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7" name="Line 99">
              <a:extLst>
                <a:ext uri="{FF2B5EF4-FFF2-40B4-BE49-F238E27FC236}">
                  <a16:creationId xmlns:a16="http://schemas.microsoft.com/office/drawing/2014/main" id="{879060F4-E478-24E6-AF66-3AED0B4DD985}"/>
                </a:ext>
              </a:extLst>
            </p:cNvPr>
            <p:cNvSpPr>
              <a:spLocks noChangeShapeType="1"/>
            </p:cNvSpPr>
            <p:nvPr/>
          </p:nvSpPr>
          <p:spPr bwMode="auto">
            <a:xfrm flipV="1">
              <a:off x="5585468" y="4653887"/>
              <a:ext cx="0" cy="3021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8" name="Line 109">
              <a:extLst>
                <a:ext uri="{FF2B5EF4-FFF2-40B4-BE49-F238E27FC236}">
                  <a16:creationId xmlns:a16="http://schemas.microsoft.com/office/drawing/2014/main" id="{7F3E8E36-3DAE-4D12-5110-39EA334F11FD}"/>
                </a:ext>
              </a:extLst>
            </p:cNvPr>
            <p:cNvSpPr>
              <a:spLocks noChangeShapeType="1"/>
            </p:cNvSpPr>
            <p:nvPr/>
          </p:nvSpPr>
          <p:spPr bwMode="auto">
            <a:xfrm flipH="1" flipV="1">
              <a:off x="3147690" y="1905447"/>
              <a:ext cx="0" cy="15971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49" name="Rectangle 110" descr="格子 (小)">
              <a:extLst>
                <a:ext uri="{FF2B5EF4-FFF2-40B4-BE49-F238E27FC236}">
                  <a16:creationId xmlns:a16="http://schemas.microsoft.com/office/drawing/2014/main" id="{1628809D-24E0-1E59-C36A-4C66312D0A77}"/>
                </a:ext>
              </a:extLst>
            </p:cNvPr>
            <p:cNvSpPr>
              <a:spLocks noChangeArrowheads="1"/>
            </p:cNvSpPr>
            <p:nvPr/>
          </p:nvSpPr>
          <p:spPr bwMode="auto">
            <a:xfrm rot="-5400000">
              <a:off x="1526744" y="1746363"/>
              <a:ext cx="149068" cy="206366"/>
            </a:xfrm>
            <a:prstGeom prst="rect">
              <a:avLst/>
            </a:prstGeom>
            <a:blipFill dpi="0" rotWithShape="0">
              <a:blip r:embed="rId3"/>
              <a:srcRect/>
              <a:tile tx="0" ty="0" sx="100000" sy="100000" flip="none" algn="tl"/>
            </a:blipFill>
            <a:ln w="19050">
              <a:solidFill>
                <a:srgbClr val="000000"/>
              </a:solidFill>
              <a:miter lim="800000"/>
              <a:headEnd/>
              <a:tailEnd/>
            </a:ln>
          </p:spPr>
          <p:txBody>
            <a:bodyPr anchor="ctr"/>
            <a:lstStyle/>
            <a:p>
              <a:pPr>
                <a:defRPr/>
              </a:pPr>
              <a:endParaRPr lang="zh-CN" altLang="en-US" sz="1600" kern="0">
                <a:solidFill>
                  <a:sysClr val="windowText" lastClr="000000"/>
                </a:solidFill>
              </a:endParaRPr>
            </a:p>
          </p:txBody>
        </p:sp>
        <p:grpSp>
          <p:nvGrpSpPr>
            <p:cNvPr id="134180" name="Group 125">
              <a:extLst>
                <a:ext uri="{FF2B5EF4-FFF2-40B4-BE49-F238E27FC236}">
                  <a16:creationId xmlns:a16="http://schemas.microsoft.com/office/drawing/2014/main" id="{15F3CAE2-C95B-A152-D5A0-FEA6F79F30C0}"/>
                </a:ext>
              </a:extLst>
            </p:cNvPr>
            <p:cNvGrpSpPr>
              <a:grpSpLocks/>
            </p:cNvGrpSpPr>
            <p:nvPr/>
          </p:nvGrpSpPr>
          <p:grpSpPr bwMode="auto">
            <a:xfrm>
              <a:off x="3073400" y="1625600"/>
              <a:ext cx="134938" cy="282575"/>
              <a:chOff x="4405993" y="306676"/>
              <a:chExt cx="96" cy="192"/>
            </a:xfrm>
          </p:grpSpPr>
          <p:sp>
            <p:nvSpPr>
              <p:cNvPr id="225" name="AutoShape 126">
                <a:extLst>
                  <a:ext uri="{FF2B5EF4-FFF2-40B4-BE49-F238E27FC236}">
                    <a16:creationId xmlns:a16="http://schemas.microsoft.com/office/drawing/2014/main" id="{74CB2C69-784E-DC60-E050-CC124FE670FD}"/>
                  </a:ext>
                </a:extLst>
              </p:cNvPr>
              <p:cNvSpPr>
                <a:spLocks noChangeArrowheads="1"/>
              </p:cNvSpPr>
              <p:nvPr/>
            </p:nvSpPr>
            <p:spPr bwMode="auto">
              <a:xfrm>
                <a:off x="4405993" y="306772"/>
                <a:ext cx="99" cy="96"/>
              </a:xfrm>
              <a:prstGeom prst="flowChartSummingJunction">
                <a:avLst/>
              </a:prstGeom>
              <a:solidFill>
                <a:srgbClr val="FFFFFF"/>
              </a:solidFill>
              <a:ln w="19050">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226" name="Line 127">
                <a:extLst>
                  <a:ext uri="{FF2B5EF4-FFF2-40B4-BE49-F238E27FC236}">
                    <a16:creationId xmlns:a16="http://schemas.microsoft.com/office/drawing/2014/main" id="{EE32C2E1-E22A-57F7-6F6B-96CF3CF4312D}"/>
                  </a:ext>
                </a:extLst>
              </p:cNvPr>
              <p:cNvSpPr>
                <a:spLocks noChangeShapeType="1"/>
              </p:cNvSpPr>
              <p:nvPr/>
            </p:nvSpPr>
            <p:spPr bwMode="auto">
              <a:xfrm>
                <a:off x="4406042" y="306725"/>
                <a:ext cx="0" cy="4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227" name="AutoShape 128">
                <a:extLst>
                  <a:ext uri="{FF2B5EF4-FFF2-40B4-BE49-F238E27FC236}">
                    <a16:creationId xmlns:a16="http://schemas.microsoft.com/office/drawing/2014/main" id="{3D01C555-6A4C-3CCB-B467-10945C34B460}"/>
                  </a:ext>
                </a:extLst>
              </p:cNvPr>
              <p:cNvSpPr>
                <a:spLocks noChangeArrowheads="1"/>
              </p:cNvSpPr>
              <p:nvPr/>
            </p:nvSpPr>
            <p:spPr bwMode="auto">
              <a:xfrm rot="-5400000">
                <a:off x="4406013" y="306674"/>
                <a:ext cx="52" cy="63"/>
              </a:xfrm>
              <a:prstGeom prst="flowChartDelay">
                <a:avLst/>
              </a:prstGeom>
              <a:solidFill>
                <a:srgbClr val="FFFFFF"/>
              </a:solidFill>
              <a:ln w="19050">
                <a:solidFill>
                  <a:srgbClr val="000000"/>
                </a:solidFill>
                <a:miter lim="800000"/>
                <a:headEnd/>
                <a:tailEnd/>
              </a:ln>
            </p:spPr>
            <p:txBody>
              <a:bodyPr anchor="ctr"/>
              <a:lstStyle/>
              <a:p>
                <a:pPr>
                  <a:defRPr/>
                </a:pPr>
                <a:endParaRPr lang="zh-CN" altLang="en-US" sz="1600" kern="0">
                  <a:solidFill>
                    <a:sysClr val="windowText" lastClr="000000"/>
                  </a:solidFill>
                </a:endParaRPr>
              </a:p>
            </p:txBody>
          </p:sp>
        </p:grpSp>
        <p:grpSp>
          <p:nvGrpSpPr>
            <p:cNvPr id="134181" name="Group 131">
              <a:extLst>
                <a:ext uri="{FF2B5EF4-FFF2-40B4-BE49-F238E27FC236}">
                  <a16:creationId xmlns:a16="http://schemas.microsoft.com/office/drawing/2014/main" id="{570A4633-6EBA-7926-BA19-D3DFF39912E4}"/>
                </a:ext>
              </a:extLst>
            </p:cNvPr>
            <p:cNvGrpSpPr>
              <a:grpSpLocks/>
            </p:cNvGrpSpPr>
            <p:nvPr/>
          </p:nvGrpSpPr>
          <p:grpSpPr bwMode="auto">
            <a:xfrm rot="10800000" flipV="1">
              <a:off x="2015784" y="3011980"/>
              <a:ext cx="166688" cy="89297"/>
              <a:chOff x="1405155" y="2260415"/>
              <a:chExt cx="105" cy="50"/>
            </a:xfrm>
          </p:grpSpPr>
          <p:sp>
            <p:nvSpPr>
              <p:cNvPr id="223" name="Arc 132">
                <a:extLst>
                  <a:ext uri="{FF2B5EF4-FFF2-40B4-BE49-F238E27FC236}">
                    <a16:creationId xmlns:a16="http://schemas.microsoft.com/office/drawing/2014/main" id="{6555A5C2-8B10-F8A6-01C3-D8E4D990A7D8}"/>
                  </a:ext>
                </a:extLst>
              </p:cNvPr>
              <p:cNvSpPr>
                <a:spLocks/>
              </p:cNvSpPr>
              <p:nvPr/>
            </p:nvSpPr>
            <p:spPr bwMode="auto">
              <a:xfrm rot="16200000" flipV="1">
                <a:off x="1405212" y="2260415"/>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sp>
            <p:nvSpPr>
              <p:cNvPr id="224" name="Arc 133">
                <a:extLst>
                  <a:ext uri="{FF2B5EF4-FFF2-40B4-BE49-F238E27FC236}">
                    <a16:creationId xmlns:a16="http://schemas.microsoft.com/office/drawing/2014/main" id="{A8279481-27B7-9A66-4060-E4566BA38FF2}"/>
                  </a:ext>
                </a:extLst>
              </p:cNvPr>
              <p:cNvSpPr>
                <a:spLocks/>
              </p:cNvSpPr>
              <p:nvPr/>
            </p:nvSpPr>
            <p:spPr bwMode="auto">
              <a:xfrm rot="10800000" flipV="1">
                <a:off x="1405155" y="2260417"/>
                <a:ext cx="48" cy="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rgbClr val="000000"/>
                </a:solidFill>
                <a:round/>
                <a:headEnd/>
                <a:tailEnd/>
              </a:ln>
              <a:extLst>
                <a:ext uri="{909E8E84-426E-40DD-AFC4-6F175D3DCCD1}">
                  <a14:hiddenFill xmlns:a14="http://schemas.microsoft.com/office/drawing/2010/main">
                    <a:solidFill>
                      <a:srgbClr val="00CC99"/>
                    </a:solidFill>
                  </a14:hiddenFill>
                </a:ext>
              </a:extLst>
            </p:spPr>
            <p:txBody>
              <a:bodyPr anchor="ctr"/>
              <a:lstStyle/>
              <a:p>
                <a:pPr>
                  <a:defRPr/>
                </a:pPr>
                <a:endParaRPr lang="zh-CN" altLang="en-US" sz="1600" kern="0">
                  <a:solidFill>
                    <a:sysClr val="windowText" lastClr="000000"/>
                  </a:solidFill>
                  <a:latin typeface="Times New Roman"/>
                  <a:ea typeface="ＭＳ Ｐゴシック" pitchFamily="34" charset="-128"/>
                </a:endParaRPr>
              </a:p>
            </p:txBody>
          </p:sp>
        </p:grpSp>
        <p:sp>
          <p:nvSpPr>
            <p:cNvPr id="152" name="Line 139">
              <a:extLst>
                <a:ext uri="{FF2B5EF4-FFF2-40B4-BE49-F238E27FC236}">
                  <a16:creationId xmlns:a16="http://schemas.microsoft.com/office/drawing/2014/main" id="{27B5FB12-64A2-2271-E1C2-35B9117BCC9E}"/>
                </a:ext>
              </a:extLst>
            </p:cNvPr>
            <p:cNvSpPr>
              <a:spLocks noChangeShapeType="1"/>
            </p:cNvSpPr>
            <p:nvPr/>
          </p:nvSpPr>
          <p:spPr bwMode="auto">
            <a:xfrm flipH="1" flipV="1">
              <a:off x="2008018" y="4381039"/>
              <a:ext cx="80282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3" name="Oval 179">
              <a:extLst>
                <a:ext uri="{FF2B5EF4-FFF2-40B4-BE49-F238E27FC236}">
                  <a16:creationId xmlns:a16="http://schemas.microsoft.com/office/drawing/2014/main" id="{BE92C523-8CC3-363D-E85A-B65E8F847467}"/>
                </a:ext>
              </a:extLst>
            </p:cNvPr>
            <p:cNvSpPr>
              <a:spLocks noChangeArrowheads="1"/>
            </p:cNvSpPr>
            <p:nvPr/>
          </p:nvSpPr>
          <p:spPr bwMode="auto">
            <a:xfrm>
              <a:off x="5589463" y="1487524"/>
              <a:ext cx="131807" cy="63886"/>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54" name="Line 245">
              <a:extLst>
                <a:ext uri="{FF2B5EF4-FFF2-40B4-BE49-F238E27FC236}">
                  <a16:creationId xmlns:a16="http://schemas.microsoft.com/office/drawing/2014/main" id="{24D1FC19-2815-D5A6-BCF0-DAC2C745A72B}"/>
                </a:ext>
              </a:extLst>
            </p:cNvPr>
            <p:cNvSpPr>
              <a:spLocks noChangeShapeType="1"/>
            </p:cNvSpPr>
            <p:nvPr/>
          </p:nvSpPr>
          <p:spPr bwMode="auto">
            <a:xfrm rot="5400000" flipV="1">
              <a:off x="3163001" y="1484168"/>
              <a:ext cx="0" cy="177076"/>
            </a:xfrm>
            <a:prstGeom prst="line">
              <a:avLst/>
            </a:prstGeom>
            <a:noFill/>
            <a:ln w="19050">
              <a:solidFill>
                <a:srgbClr val="000000"/>
              </a:solidFill>
              <a:round/>
              <a:headEnd/>
              <a:tailEnd type="stealth" w="sm" len="me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5" name="Text Box 257">
              <a:extLst>
                <a:ext uri="{FF2B5EF4-FFF2-40B4-BE49-F238E27FC236}">
                  <a16:creationId xmlns:a16="http://schemas.microsoft.com/office/drawing/2014/main" id="{59DCB370-6FBD-352B-4E7B-95B7D5FF109D}"/>
                </a:ext>
              </a:extLst>
            </p:cNvPr>
            <p:cNvSpPr txBox="1">
              <a:spLocks noChangeArrowheads="1"/>
            </p:cNvSpPr>
            <p:nvPr/>
          </p:nvSpPr>
          <p:spPr bwMode="auto">
            <a:xfrm>
              <a:off x="2877417" y="1306513"/>
              <a:ext cx="528563" cy="194258"/>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endParaRPr lang="en-US" altLang="ja-JP" sz="1600" kern="0" dirty="0">
                <a:solidFill>
                  <a:srgbClr val="000000"/>
                </a:solidFill>
                <a:latin typeface="Times New Roman"/>
              </a:endParaRPr>
            </a:p>
          </p:txBody>
        </p:sp>
        <p:sp>
          <p:nvSpPr>
            <p:cNvPr id="156" name="Line 259">
              <a:extLst>
                <a:ext uri="{FF2B5EF4-FFF2-40B4-BE49-F238E27FC236}">
                  <a16:creationId xmlns:a16="http://schemas.microsoft.com/office/drawing/2014/main" id="{92B74425-69F7-4CC4-9C23-EF3C9BAD58F0}"/>
                </a:ext>
              </a:extLst>
            </p:cNvPr>
            <p:cNvSpPr>
              <a:spLocks noChangeShapeType="1"/>
            </p:cNvSpPr>
            <p:nvPr/>
          </p:nvSpPr>
          <p:spPr bwMode="auto">
            <a:xfrm rot="16200000" flipH="1" flipV="1">
              <a:off x="1600612" y="1627242"/>
              <a:ext cx="0" cy="205034"/>
            </a:xfrm>
            <a:prstGeom prst="line">
              <a:avLst/>
            </a:prstGeom>
            <a:noFill/>
            <a:ln w="19050">
              <a:solidFill>
                <a:srgbClr val="000000"/>
              </a:solidFill>
              <a:round/>
              <a:headEnd type="stealth" w="sm" len="sm"/>
              <a:tailEnd type="stealth" w="sm" len="sm"/>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7" name="Line 270">
              <a:extLst>
                <a:ext uri="{FF2B5EF4-FFF2-40B4-BE49-F238E27FC236}">
                  <a16:creationId xmlns:a16="http://schemas.microsoft.com/office/drawing/2014/main" id="{63892F97-778D-28AD-E15E-F1573C62602C}"/>
                </a:ext>
              </a:extLst>
            </p:cNvPr>
            <p:cNvSpPr>
              <a:spLocks noChangeShapeType="1"/>
            </p:cNvSpPr>
            <p:nvPr/>
          </p:nvSpPr>
          <p:spPr bwMode="auto">
            <a:xfrm flipH="1">
              <a:off x="1317026" y="4141466"/>
              <a:ext cx="668359"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58" name="Text Box 272">
              <a:extLst>
                <a:ext uri="{FF2B5EF4-FFF2-40B4-BE49-F238E27FC236}">
                  <a16:creationId xmlns:a16="http://schemas.microsoft.com/office/drawing/2014/main" id="{44B324BB-C31F-AD82-D9D7-25733873F22D}"/>
                </a:ext>
              </a:extLst>
            </p:cNvPr>
            <p:cNvSpPr txBox="1">
              <a:spLocks noChangeArrowheads="1"/>
            </p:cNvSpPr>
            <p:nvPr/>
          </p:nvSpPr>
          <p:spPr bwMode="auto">
            <a:xfrm>
              <a:off x="5200698" y="4308094"/>
              <a:ext cx="829683" cy="194258"/>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endParaRPr lang="en-US" altLang="ja-JP" sz="1600" b="1" kern="0" dirty="0">
                <a:solidFill>
                  <a:srgbClr val="000000"/>
                </a:solidFill>
                <a:latin typeface="Times New Roman"/>
              </a:endParaRPr>
            </a:p>
          </p:txBody>
        </p:sp>
        <p:sp>
          <p:nvSpPr>
            <p:cNvPr id="159" name="Text Box 280">
              <a:extLst>
                <a:ext uri="{FF2B5EF4-FFF2-40B4-BE49-F238E27FC236}">
                  <a16:creationId xmlns:a16="http://schemas.microsoft.com/office/drawing/2014/main" id="{4FB56DB8-BDC0-BF43-2C63-78B5D9D5D129}"/>
                </a:ext>
              </a:extLst>
            </p:cNvPr>
            <p:cNvSpPr txBox="1">
              <a:spLocks noChangeArrowheads="1"/>
            </p:cNvSpPr>
            <p:nvPr/>
          </p:nvSpPr>
          <p:spPr bwMode="auto">
            <a:xfrm>
              <a:off x="4170200" y="2220886"/>
              <a:ext cx="473976" cy="194258"/>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endParaRPr lang="en-US" altLang="ja-JP" sz="1600" kern="0" dirty="0">
                <a:solidFill>
                  <a:srgbClr val="000000"/>
                </a:solidFill>
                <a:latin typeface="Times New Roman"/>
              </a:endParaRPr>
            </a:p>
          </p:txBody>
        </p:sp>
        <p:sp>
          <p:nvSpPr>
            <p:cNvPr id="160" name="Text Box 281">
              <a:extLst>
                <a:ext uri="{FF2B5EF4-FFF2-40B4-BE49-F238E27FC236}">
                  <a16:creationId xmlns:a16="http://schemas.microsoft.com/office/drawing/2014/main" id="{9752EA30-0AF2-11DE-4207-C1B541473DC7}"/>
                </a:ext>
              </a:extLst>
            </p:cNvPr>
            <p:cNvSpPr txBox="1">
              <a:spLocks noChangeArrowheads="1"/>
            </p:cNvSpPr>
            <p:nvPr/>
          </p:nvSpPr>
          <p:spPr bwMode="auto">
            <a:xfrm>
              <a:off x="5774637" y="1415883"/>
              <a:ext cx="536552" cy="194258"/>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endParaRPr lang="en-US" altLang="ja-JP" sz="1600" kern="0" dirty="0">
                <a:solidFill>
                  <a:srgbClr val="000000"/>
                </a:solidFill>
                <a:latin typeface="Times New Roman"/>
              </a:endParaRPr>
            </a:p>
          </p:txBody>
        </p:sp>
        <p:sp>
          <p:nvSpPr>
            <p:cNvPr id="161" name="Text Box 284">
              <a:extLst>
                <a:ext uri="{FF2B5EF4-FFF2-40B4-BE49-F238E27FC236}">
                  <a16:creationId xmlns:a16="http://schemas.microsoft.com/office/drawing/2014/main" id="{CDC75206-31A1-6C38-6C52-79EB37A718E5}"/>
                </a:ext>
              </a:extLst>
            </p:cNvPr>
            <p:cNvSpPr txBox="1">
              <a:spLocks noChangeArrowheads="1"/>
            </p:cNvSpPr>
            <p:nvPr/>
          </p:nvSpPr>
          <p:spPr bwMode="auto">
            <a:xfrm>
              <a:off x="4939079" y="2792561"/>
              <a:ext cx="523237" cy="194258"/>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600">
                  <a:solidFill>
                    <a:schemeClr val="tx1"/>
                  </a:solidFill>
                  <a:latin typeface="Times New Roman" pitchFamily="18" charset="0"/>
                  <a:ea typeface="MS PGothic" pitchFamily="34" charset="-128"/>
                </a:defRPr>
              </a:lvl1pPr>
              <a:lvl2pPr marL="742950" indent="-285750">
                <a:defRPr kumimoji="1" sz="600">
                  <a:solidFill>
                    <a:schemeClr val="tx1"/>
                  </a:solidFill>
                  <a:latin typeface="Times New Roman" pitchFamily="18" charset="0"/>
                  <a:ea typeface="MS PGothic" pitchFamily="34" charset="-128"/>
                </a:defRPr>
              </a:lvl2pPr>
              <a:lvl3pPr marL="1143000" indent="-228600">
                <a:defRPr kumimoji="1" sz="600">
                  <a:solidFill>
                    <a:schemeClr val="tx1"/>
                  </a:solidFill>
                  <a:latin typeface="Times New Roman" pitchFamily="18" charset="0"/>
                  <a:ea typeface="MS PGothic" pitchFamily="34" charset="-128"/>
                </a:defRPr>
              </a:lvl3pPr>
              <a:lvl4pPr marL="1600200" indent="-228600">
                <a:defRPr kumimoji="1" sz="600">
                  <a:solidFill>
                    <a:schemeClr val="tx1"/>
                  </a:solidFill>
                  <a:latin typeface="Times New Roman" pitchFamily="18" charset="0"/>
                  <a:ea typeface="MS PGothic" pitchFamily="34" charset="-128"/>
                </a:defRPr>
              </a:lvl4pPr>
              <a:lvl5pPr marL="2057400" indent="-228600">
                <a:defRPr kumimoji="1" sz="6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MS PGothic" pitchFamily="34" charset="-128"/>
                </a:defRPr>
              </a:lvl9pPr>
            </a:lstStyle>
            <a:p>
              <a:pPr>
                <a:defRPr/>
              </a:pPr>
              <a:endParaRPr lang="en-US" altLang="ja-JP" sz="1600" kern="0" dirty="0">
                <a:solidFill>
                  <a:srgbClr val="000000"/>
                </a:solidFill>
              </a:endParaRPr>
            </a:p>
          </p:txBody>
        </p:sp>
        <p:sp>
          <p:nvSpPr>
            <p:cNvPr id="162" name="AutoShape 34">
              <a:extLst>
                <a:ext uri="{FF2B5EF4-FFF2-40B4-BE49-F238E27FC236}">
                  <a16:creationId xmlns:a16="http://schemas.microsoft.com/office/drawing/2014/main" id="{53021AF3-E1FC-1CAE-960B-6EAA0479952F}"/>
                </a:ext>
              </a:extLst>
            </p:cNvPr>
            <p:cNvSpPr>
              <a:spLocks noChangeArrowheads="1"/>
            </p:cNvSpPr>
            <p:nvPr/>
          </p:nvSpPr>
          <p:spPr bwMode="auto">
            <a:xfrm>
              <a:off x="4042953" y="1965137"/>
              <a:ext cx="221817" cy="200704"/>
            </a:xfrm>
            <a:prstGeom prst="triangle">
              <a:avLst>
                <a:gd name="adj" fmla="val 50000"/>
              </a:avLst>
            </a:prstGeom>
            <a:solidFill>
              <a:srgbClr val="FFFFFF"/>
            </a:solidFill>
            <a:ln w="19050">
              <a:solidFill>
                <a:srgbClr val="000000"/>
              </a:solidFill>
              <a:miter lim="800000"/>
              <a:headEnd/>
              <a:tailEnd/>
            </a:ln>
            <a:scene3d>
              <a:camera prst="orthographicFront">
                <a:rot lat="0" lon="0" rev="5400000"/>
              </a:camera>
              <a:lightRig rig="threePt" dir="t"/>
            </a:scene3d>
          </p:spPr>
          <p:txBody>
            <a:bodyPr anchor="ct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endParaRPr lang="zh-CN" altLang="en-US" sz="1600" kern="0">
                <a:solidFill>
                  <a:srgbClr val="000000"/>
                </a:solidFill>
                <a:latin typeface="Times New Roman"/>
              </a:endParaRPr>
            </a:p>
          </p:txBody>
        </p:sp>
        <p:sp>
          <p:nvSpPr>
            <p:cNvPr id="163" name="Oval 79">
              <a:extLst>
                <a:ext uri="{FF2B5EF4-FFF2-40B4-BE49-F238E27FC236}">
                  <a16:creationId xmlns:a16="http://schemas.microsoft.com/office/drawing/2014/main" id="{9E891EF5-9972-4506-EEC3-5F5C480F039A}"/>
                </a:ext>
              </a:extLst>
            </p:cNvPr>
            <p:cNvSpPr>
              <a:spLocks noChangeArrowheads="1"/>
            </p:cNvSpPr>
            <p:nvPr/>
          </p:nvSpPr>
          <p:spPr bwMode="auto">
            <a:xfrm>
              <a:off x="4628198" y="4873496"/>
              <a:ext cx="119825" cy="57232"/>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64" name="Text Box 80">
              <a:extLst>
                <a:ext uri="{FF2B5EF4-FFF2-40B4-BE49-F238E27FC236}">
                  <a16:creationId xmlns:a16="http://schemas.microsoft.com/office/drawing/2014/main" id="{14403D89-1375-D0B2-765A-D64C847AC943}"/>
                </a:ext>
              </a:extLst>
            </p:cNvPr>
            <p:cNvSpPr txBox="1">
              <a:spLocks noChangeArrowheads="1"/>
            </p:cNvSpPr>
            <p:nvPr/>
          </p:nvSpPr>
          <p:spPr bwMode="auto">
            <a:xfrm>
              <a:off x="4600237" y="4665866"/>
              <a:ext cx="295570" cy="141279"/>
            </a:xfrm>
            <a:prstGeom prst="rect">
              <a:avLst/>
            </a:prstGeom>
            <a:solidFill>
              <a:srgbClr val="FFFF00"/>
            </a:solidFill>
            <a:ln>
              <a:solidFill>
                <a:schemeClr val="tx1"/>
              </a:solidFill>
            </a:ln>
          </p:spPr>
          <p:txBody>
            <a:bodyPr lIns="0" tIns="0" rIns="0" bIns="0">
              <a:spAutoFit/>
            </a:bodyPr>
            <a:lstStyle>
              <a:defPPr>
                <a:defRPr lang="ja-JP"/>
              </a:defPPr>
              <a:lvl1pPr>
                <a:defRPr sz="1000"/>
              </a:lvl1pPr>
            </a:lstStyle>
            <a:p>
              <a:pPr>
                <a:defRPr/>
              </a:pPr>
              <a:endParaRPr lang="en-US" altLang="ja-JP" sz="1600" kern="0" dirty="0">
                <a:solidFill>
                  <a:sysClr val="windowText" lastClr="000000"/>
                </a:solidFill>
                <a:latin typeface="Times New Roman"/>
                <a:ea typeface="ＭＳ Ｐゴシック" pitchFamily="34" charset="-128"/>
              </a:endParaRPr>
            </a:p>
          </p:txBody>
        </p:sp>
        <p:sp>
          <p:nvSpPr>
            <p:cNvPr id="165" name="Oval 79">
              <a:extLst>
                <a:ext uri="{FF2B5EF4-FFF2-40B4-BE49-F238E27FC236}">
                  <a16:creationId xmlns:a16="http://schemas.microsoft.com/office/drawing/2014/main" id="{1BB79B8F-94D6-D65A-7970-354CA866DB66}"/>
                </a:ext>
              </a:extLst>
            </p:cNvPr>
            <p:cNvSpPr>
              <a:spLocks noChangeArrowheads="1"/>
            </p:cNvSpPr>
            <p:nvPr/>
          </p:nvSpPr>
          <p:spPr bwMode="auto">
            <a:xfrm>
              <a:off x="2049291" y="1781667"/>
              <a:ext cx="127814" cy="50577"/>
            </a:xfrm>
            <a:prstGeom prst="ellipse">
              <a:avLst/>
            </a:prstGeom>
            <a:solidFill>
              <a:srgbClr val="00CC99"/>
            </a:solidFill>
            <a:ln w="9525">
              <a:solidFill>
                <a:srgbClr val="000000"/>
              </a:solidFill>
              <a:round/>
              <a:headEnd/>
              <a:tailEnd/>
            </a:ln>
          </p:spPr>
          <p:txBody>
            <a:bodyPr anchor="ctr"/>
            <a:lstStyle/>
            <a:p>
              <a:pPr>
                <a:defRPr/>
              </a:pPr>
              <a:endParaRPr lang="zh-CN" altLang="en-US" sz="1600" kern="0">
                <a:solidFill>
                  <a:sysClr val="windowText" lastClr="000000"/>
                </a:solidFill>
              </a:endParaRPr>
            </a:p>
          </p:txBody>
        </p:sp>
        <p:sp>
          <p:nvSpPr>
            <p:cNvPr id="166" name="Text Box 80">
              <a:extLst>
                <a:ext uri="{FF2B5EF4-FFF2-40B4-BE49-F238E27FC236}">
                  <a16:creationId xmlns:a16="http://schemas.microsoft.com/office/drawing/2014/main" id="{3874A68F-418B-E14A-F48C-948E185E3E16}"/>
                </a:ext>
              </a:extLst>
            </p:cNvPr>
            <p:cNvSpPr txBox="1">
              <a:spLocks noChangeArrowheads="1"/>
            </p:cNvSpPr>
            <p:nvPr/>
          </p:nvSpPr>
          <p:spPr bwMode="auto">
            <a:xfrm>
              <a:off x="1910826" y="1512813"/>
              <a:ext cx="464656" cy="194258"/>
            </a:xfrm>
            <a:prstGeom prst="rect">
              <a:avLst/>
            </a:prstGeom>
            <a:solidFill>
              <a:srgbClr val="FFFF00"/>
            </a:solidFill>
            <a:ln w="9525">
              <a:solidFill>
                <a:srgbClr val="000000"/>
              </a:solidFill>
              <a:miter lim="800000"/>
              <a:headEnd/>
              <a:tailEnd/>
            </a:ln>
          </p:spPr>
          <p:txBody>
            <a:bodyPr>
              <a:spAutoFit/>
            </a:bodyP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eaLnBrk="1" hangingPunct="1">
                <a:defRPr/>
              </a:pPr>
              <a:endParaRPr kumimoji="0" lang="en-US" altLang="ja-JP" sz="1600" kern="0" dirty="0">
                <a:solidFill>
                  <a:srgbClr val="000000"/>
                </a:solidFill>
                <a:latin typeface="Times New Roman"/>
              </a:endParaRPr>
            </a:p>
          </p:txBody>
        </p:sp>
        <p:cxnSp>
          <p:nvCxnSpPr>
            <p:cNvPr id="134197" name="直接连接符 166">
              <a:extLst>
                <a:ext uri="{FF2B5EF4-FFF2-40B4-BE49-F238E27FC236}">
                  <a16:creationId xmlns:a16="http://schemas.microsoft.com/office/drawing/2014/main" id="{13DAAA2A-C96A-9A8F-050E-74F2B37B3ED1}"/>
                </a:ext>
              </a:extLst>
            </p:cNvPr>
            <p:cNvCxnSpPr>
              <a:cxnSpLocks noChangeShapeType="1"/>
            </p:cNvCxnSpPr>
            <p:nvPr/>
          </p:nvCxnSpPr>
          <p:spPr bwMode="auto">
            <a:xfrm flipH="1" flipV="1">
              <a:off x="4273550" y="2060575"/>
              <a:ext cx="239713" cy="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sp>
          <p:nvSpPr>
            <p:cNvPr id="168" name="矩形 167">
              <a:extLst>
                <a:ext uri="{FF2B5EF4-FFF2-40B4-BE49-F238E27FC236}">
                  <a16:creationId xmlns:a16="http://schemas.microsoft.com/office/drawing/2014/main" id="{CD7FCB1B-9F1B-6FDB-8365-96695EFCA520}"/>
                </a:ext>
              </a:extLst>
            </p:cNvPr>
            <p:cNvSpPr/>
            <p:nvPr/>
          </p:nvSpPr>
          <p:spPr>
            <a:xfrm>
              <a:off x="4513698" y="1925412"/>
              <a:ext cx="736259" cy="235580"/>
            </a:xfrm>
            <a:prstGeom prst="rect">
              <a:avLst/>
            </a:prstGeom>
            <a:no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cxnSp>
          <p:nvCxnSpPr>
            <p:cNvPr id="134199" name="直接连接符 168">
              <a:extLst>
                <a:ext uri="{FF2B5EF4-FFF2-40B4-BE49-F238E27FC236}">
                  <a16:creationId xmlns:a16="http://schemas.microsoft.com/office/drawing/2014/main" id="{143FD465-B508-5488-68DA-BA75B92204CF}"/>
                </a:ext>
              </a:extLst>
            </p:cNvPr>
            <p:cNvCxnSpPr>
              <a:cxnSpLocks noChangeShapeType="1"/>
            </p:cNvCxnSpPr>
            <p:nvPr/>
          </p:nvCxnSpPr>
          <p:spPr bwMode="auto">
            <a:xfrm>
              <a:off x="4522788" y="1933575"/>
              <a:ext cx="727075" cy="20320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00" name="直接连接符 169">
              <a:extLst>
                <a:ext uri="{FF2B5EF4-FFF2-40B4-BE49-F238E27FC236}">
                  <a16:creationId xmlns:a16="http://schemas.microsoft.com/office/drawing/2014/main" id="{5E42E571-D9E1-898B-FBE7-57A3EA3BAC5D}"/>
                </a:ext>
              </a:extLst>
            </p:cNvPr>
            <p:cNvCxnSpPr>
              <a:cxnSpLocks noChangeShapeType="1"/>
            </p:cNvCxnSpPr>
            <p:nvPr/>
          </p:nvCxnSpPr>
          <p:spPr bwMode="auto">
            <a:xfrm flipH="1">
              <a:off x="4522788" y="1933575"/>
              <a:ext cx="727075" cy="20320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1" name="椭圆 170">
              <a:extLst>
                <a:ext uri="{FF2B5EF4-FFF2-40B4-BE49-F238E27FC236}">
                  <a16:creationId xmlns:a16="http://schemas.microsoft.com/office/drawing/2014/main" id="{BE8D2701-C0B5-641B-8596-8DFC4CB42392}"/>
                </a:ext>
              </a:extLst>
            </p:cNvPr>
            <p:cNvSpPr/>
            <p:nvPr/>
          </p:nvSpPr>
          <p:spPr>
            <a:xfrm>
              <a:off x="4521687" y="1784329"/>
              <a:ext cx="363470" cy="59893"/>
            </a:xfrm>
            <a:prstGeom prst="ellipse">
              <a:avLst/>
            </a:prstGeom>
            <a:no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172" name="椭圆 171">
              <a:extLst>
                <a:ext uri="{FF2B5EF4-FFF2-40B4-BE49-F238E27FC236}">
                  <a16:creationId xmlns:a16="http://schemas.microsoft.com/office/drawing/2014/main" id="{FC1167F0-5B77-D4A8-4A39-236DB060815E}"/>
                </a:ext>
              </a:extLst>
            </p:cNvPr>
            <p:cNvSpPr/>
            <p:nvPr/>
          </p:nvSpPr>
          <p:spPr>
            <a:xfrm>
              <a:off x="4877168" y="1784329"/>
              <a:ext cx="363470" cy="59893"/>
            </a:xfrm>
            <a:prstGeom prst="ellipse">
              <a:avLst/>
            </a:prstGeom>
            <a:no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cxnSp>
          <p:nvCxnSpPr>
            <p:cNvPr id="134203" name="直接连接符 172">
              <a:extLst>
                <a:ext uri="{FF2B5EF4-FFF2-40B4-BE49-F238E27FC236}">
                  <a16:creationId xmlns:a16="http://schemas.microsoft.com/office/drawing/2014/main" id="{DFEC8390-7613-124D-EA6F-EFA4093909CB}"/>
                </a:ext>
              </a:extLst>
            </p:cNvPr>
            <p:cNvCxnSpPr>
              <a:cxnSpLocks noChangeShapeType="1"/>
              <a:stCxn id="172" idx="2"/>
            </p:cNvCxnSpPr>
            <p:nvPr/>
          </p:nvCxnSpPr>
          <p:spPr bwMode="auto">
            <a:xfrm flipH="1">
              <a:off x="4876801" y="1814277"/>
              <a:ext cx="367" cy="60562"/>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grpSp>
          <p:nvGrpSpPr>
            <p:cNvPr id="174" name="组合 173">
              <a:extLst>
                <a:ext uri="{FF2B5EF4-FFF2-40B4-BE49-F238E27FC236}">
                  <a16:creationId xmlns:a16="http://schemas.microsoft.com/office/drawing/2014/main" id="{DC03219F-E80F-357E-0191-47065B4A1684}"/>
                </a:ext>
              </a:extLst>
            </p:cNvPr>
            <p:cNvGrpSpPr>
              <a:grpSpLocks noChangeAspect="1"/>
            </p:cNvGrpSpPr>
            <p:nvPr/>
          </p:nvGrpSpPr>
          <p:grpSpPr>
            <a:xfrm flipH="1">
              <a:off x="5350881" y="3985655"/>
              <a:ext cx="491536" cy="663575"/>
              <a:chOff x="2348880" y="4304928"/>
              <a:chExt cx="1440160" cy="1944216"/>
            </a:xfrm>
            <a:noFill/>
          </p:grpSpPr>
          <p:sp>
            <p:nvSpPr>
              <p:cNvPr id="219" name="椭圆 218">
                <a:extLst>
                  <a:ext uri="{FF2B5EF4-FFF2-40B4-BE49-F238E27FC236}">
                    <a16:creationId xmlns:a16="http://schemas.microsoft.com/office/drawing/2014/main" id="{FEDAB3A3-18B2-55A9-167D-491E8E78C743}"/>
                  </a:ext>
                </a:extLst>
              </p:cNvPr>
              <p:cNvSpPr/>
              <p:nvPr/>
            </p:nvSpPr>
            <p:spPr>
              <a:xfrm>
                <a:off x="2348880" y="4808984"/>
                <a:ext cx="1440160" cy="1440160"/>
              </a:xfrm>
              <a:prstGeom prst="ellipse">
                <a:avLst/>
              </a:prstGeom>
              <a:grpFill/>
              <a:ln w="9525"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cxnSp>
            <p:nvCxnSpPr>
              <p:cNvPr id="220" name="直接连接符 219">
                <a:extLst>
                  <a:ext uri="{FF2B5EF4-FFF2-40B4-BE49-F238E27FC236}">
                    <a16:creationId xmlns:a16="http://schemas.microsoft.com/office/drawing/2014/main" id="{6A245F2A-3AF9-2A3D-C10D-19ED6BEBA5FA}"/>
                  </a:ext>
                </a:extLst>
              </p:cNvPr>
              <p:cNvCxnSpPr/>
              <p:nvPr/>
            </p:nvCxnSpPr>
            <p:spPr>
              <a:xfrm flipV="1">
                <a:off x="3501008" y="4304930"/>
                <a:ext cx="0" cy="648070"/>
              </a:xfrm>
              <a:prstGeom prst="line">
                <a:avLst/>
              </a:prstGeom>
              <a:grpFill/>
              <a:ln w="9525" cap="flat" cmpd="sng" algn="ctr">
                <a:solidFill>
                  <a:srgbClr val="000000"/>
                </a:solidFill>
                <a:prstDash val="solid"/>
              </a:ln>
              <a:effectLst/>
            </p:spPr>
          </p:cxnSp>
          <p:cxnSp>
            <p:nvCxnSpPr>
              <p:cNvPr id="221" name="直接连接符 220">
                <a:extLst>
                  <a:ext uri="{FF2B5EF4-FFF2-40B4-BE49-F238E27FC236}">
                    <a16:creationId xmlns:a16="http://schemas.microsoft.com/office/drawing/2014/main" id="{579D0B17-D844-A895-F9B7-DCC4F6298C0B}"/>
                  </a:ext>
                </a:extLst>
              </p:cNvPr>
              <p:cNvCxnSpPr/>
              <p:nvPr/>
            </p:nvCxnSpPr>
            <p:spPr>
              <a:xfrm flipV="1">
                <a:off x="2636912" y="4304930"/>
                <a:ext cx="0" cy="648070"/>
              </a:xfrm>
              <a:prstGeom prst="line">
                <a:avLst/>
              </a:prstGeom>
              <a:grpFill/>
              <a:ln w="9525" cap="flat" cmpd="sng" algn="ctr">
                <a:solidFill>
                  <a:srgbClr val="000000"/>
                </a:solidFill>
                <a:prstDash val="solid"/>
              </a:ln>
              <a:effectLst/>
            </p:spPr>
          </p:cxnSp>
          <p:cxnSp>
            <p:nvCxnSpPr>
              <p:cNvPr id="222" name="直接连接符 221">
                <a:extLst>
                  <a:ext uri="{FF2B5EF4-FFF2-40B4-BE49-F238E27FC236}">
                    <a16:creationId xmlns:a16="http://schemas.microsoft.com/office/drawing/2014/main" id="{4EBF11B3-B4DF-1C77-C0E4-84DF7188EF3B}"/>
                  </a:ext>
                </a:extLst>
              </p:cNvPr>
              <p:cNvCxnSpPr/>
              <p:nvPr/>
            </p:nvCxnSpPr>
            <p:spPr>
              <a:xfrm>
                <a:off x="2636912" y="4304928"/>
                <a:ext cx="864096" cy="0"/>
              </a:xfrm>
              <a:prstGeom prst="line">
                <a:avLst/>
              </a:prstGeom>
              <a:grpFill/>
              <a:ln w="9525" cap="flat" cmpd="sng" algn="ctr">
                <a:solidFill>
                  <a:srgbClr val="000000"/>
                </a:solidFill>
                <a:prstDash val="solid"/>
              </a:ln>
              <a:effectLst/>
            </p:spPr>
          </p:cxnSp>
        </p:grpSp>
        <p:grpSp>
          <p:nvGrpSpPr>
            <p:cNvPr id="134205" name="组合 141">
              <a:extLst>
                <a:ext uri="{FF2B5EF4-FFF2-40B4-BE49-F238E27FC236}">
                  <a16:creationId xmlns:a16="http://schemas.microsoft.com/office/drawing/2014/main" id="{E8FED7F9-05C4-657B-2932-B643D5BC6865}"/>
                </a:ext>
              </a:extLst>
            </p:cNvPr>
            <p:cNvGrpSpPr>
              <a:grpSpLocks/>
            </p:cNvGrpSpPr>
            <p:nvPr/>
          </p:nvGrpSpPr>
          <p:grpSpPr bwMode="auto">
            <a:xfrm>
              <a:off x="565150" y="1746250"/>
              <a:ext cx="354013" cy="165100"/>
              <a:chOff x="2426087" y="3008784"/>
              <a:chExt cx="426849" cy="144016"/>
            </a:xfrm>
          </p:grpSpPr>
          <p:cxnSp>
            <p:nvCxnSpPr>
              <p:cNvPr id="134243" name="直接连接符 212">
                <a:extLst>
                  <a:ext uri="{FF2B5EF4-FFF2-40B4-BE49-F238E27FC236}">
                    <a16:creationId xmlns:a16="http://schemas.microsoft.com/office/drawing/2014/main" id="{21AA82C2-A93F-238A-B66E-751860AC0AC5}"/>
                  </a:ext>
                </a:extLst>
              </p:cNvPr>
              <p:cNvCxnSpPr>
                <a:cxnSpLocks noChangeShapeType="1"/>
              </p:cNvCxnSpPr>
              <p:nvPr/>
            </p:nvCxnSpPr>
            <p:spPr bwMode="auto">
              <a:xfrm>
                <a:off x="2565818"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4" name="直接连接符 213">
                <a:extLst>
                  <a:ext uri="{FF2B5EF4-FFF2-40B4-BE49-F238E27FC236}">
                    <a16:creationId xmlns:a16="http://schemas.microsoft.com/office/drawing/2014/main" id="{ABD1C8D8-F8BB-1F88-7592-62B7ADA8CF8C}"/>
                  </a:ext>
                </a:extLst>
              </p:cNvPr>
              <p:cNvCxnSpPr>
                <a:cxnSpLocks noChangeShapeType="1"/>
              </p:cNvCxnSpPr>
              <p:nvPr/>
            </p:nvCxnSpPr>
            <p:spPr bwMode="auto">
              <a:xfrm>
                <a:off x="2852936"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5" name="直接连接符 214">
                <a:extLst>
                  <a:ext uri="{FF2B5EF4-FFF2-40B4-BE49-F238E27FC236}">
                    <a16:creationId xmlns:a16="http://schemas.microsoft.com/office/drawing/2014/main" id="{1C241E59-ABFC-BBE9-A06F-79F36E0714A9}"/>
                  </a:ext>
                </a:extLst>
              </p:cNvPr>
              <p:cNvCxnSpPr>
                <a:cxnSpLocks noChangeShapeType="1"/>
              </p:cNvCxnSpPr>
              <p:nvPr/>
            </p:nvCxnSpPr>
            <p:spPr bwMode="auto">
              <a:xfrm>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6" name="直接连接符 215">
                <a:extLst>
                  <a:ext uri="{FF2B5EF4-FFF2-40B4-BE49-F238E27FC236}">
                    <a16:creationId xmlns:a16="http://schemas.microsoft.com/office/drawing/2014/main" id="{5FF768CE-4F2B-0EAC-7158-D27FBC176112}"/>
                  </a:ext>
                </a:extLst>
              </p:cNvPr>
              <p:cNvCxnSpPr>
                <a:cxnSpLocks noChangeShapeType="1"/>
              </p:cNvCxnSpPr>
              <p:nvPr/>
            </p:nvCxnSpPr>
            <p:spPr bwMode="auto">
              <a:xfrm flipH="1">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7" name="直接连接符 216">
                <a:extLst>
                  <a:ext uri="{FF2B5EF4-FFF2-40B4-BE49-F238E27FC236}">
                    <a16:creationId xmlns:a16="http://schemas.microsoft.com/office/drawing/2014/main" id="{E5CD63E2-3562-7530-7D34-6D8EA4AC30EA}"/>
                  </a:ext>
                </a:extLst>
              </p:cNvPr>
              <p:cNvCxnSpPr>
                <a:cxnSpLocks noChangeShapeType="1"/>
              </p:cNvCxnSpPr>
              <p:nvPr/>
            </p:nvCxnSpPr>
            <p:spPr bwMode="auto">
              <a:xfrm>
                <a:off x="2494995"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48" name="直接连接符 217">
                <a:extLst>
                  <a:ext uri="{FF2B5EF4-FFF2-40B4-BE49-F238E27FC236}">
                    <a16:creationId xmlns:a16="http://schemas.microsoft.com/office/drawing/2014/main" id="{9E12D6CA-114D-3D76-8CB7-3224803AD3EE}"/>
                  </a:ext>
                </a:extLst>
              </p:cNvPr>
              <p:cNvCxnSpPr>
                <a:cxnSpLocks noChangeShapeType="1"/>
              </p:cNvCxnSpPr>
              <p:nvPr/>
            </p:nvCxnSpPr>
            <p:spPr bwMode="auto">
              <a:xfrm>
                <a:off x="2426087"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grpSp>
        <p:grpSp>
          <p:nvGrpSpPr>
            <p:cNvPr id="134206" name="组合 7">
              <a:extLst>
                <a:ext uri="{FF2B5EF4-FFF2-40B4-BE49-F238E27FC236}">
                  <a16:creationId xmlns:a16="http://schemas.microsoft.com/office/drawing/2014/main" id="{2F7B9D60-38FB-76CB-51B3-4C31E2A8D09E}"/>
                </a:ext>
              </a:extLst>
            </p:cNvPr>
            <p:cNvGrpSpPr>
              <a:grpSpLocks/>
            </p:cNvGrpSpPr>
            <p:nvPr/>
          </p:nvGrpSpPr>
          <p:grpSpPr bwMode="auto">
            <a:xfrm>
              <a:off x="1215839" y="4652553"/>
              <a:ext cx="459331" cy="730668"/>
              <a:chOff x="8187891" y="3054665"/>
              <a:chExt cx="459368" cy="729939"/>
            </a:xfrm>
          </p:grpSpPr>
          <p:sp>
            <p:nvSpPr>
              <p:cNvPr id="202" name="AutoShape 176">
                <a:extLst>
                  <a:ext uri="{FF2B5EF4-FFF2-40B4-BE49-F238E27FC236}">
                    <a16:creationId xmlns:a16="http://schemas.microsoft.com/office/drawing/2014/main" id="{3C4D75E4-85A4-75DA-CF94-E939714E515A}"/>
                  </a:ext>
                </a:extLst>
              </p:cNvPr>
              <p:cNvSpPr>
                <a:spLocks noChangeArrowheads="1"/>
              </p:cNvSpPr>
              <p:nvPr/>
            </p:nvSpPr>
            <p:spPr bwMode="auto">
              <a:xfrm>
                <a:off x="8187891" y="3054665"/>
                <a:ext cx="420754" cy="546480"/>
              </a:xfrm>
              <a:prstGeom prst="roundRect">
                <a:avLst>
                  <a:gd name="adj" fmla="val 25000"/>
                </a:avLst>
              </a:prstGeom>
              <a:solidFill>
                <a:srgbClr val="FFFFFF"/>
              </a:solid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sz="1600" kern="0">
                  <a:solidFill>
                    <a:sysClr val="windowText" lastClr="000000"/>
                  </a:solidFill>
                </a:endParaRPr>
              </a:p>
            </p:txBody>
          </p:sp>
          <p:cxnSp>
            <p:nvCxnSpPr>
              <p:cNvPr id="134233" name="直接连接符 202">
                <a:extLst>
                  <a:ext uri="{FF2B5EF4-FFF2-40B4-BE49-F238E27FC236}">
                    <a16:creationId xmlns:a16="http://schemas.microsoft.com/office/drawing/2014/main" id="{7221C1FA-C5A8-68FD-5D2F-BA06F5A95459}"/>
                  </a:ext>
                </a:extLst>
              </p:cNvPr>
              <p:cNvCxnSpPr>
                <a:cxnSpLocks noChangeShapeType="1"/>
              </p:cNvCxnSpPr>
              <p:nvPr/>
            </p:nvCxnSpPr>
            <p:spPr bwMode="auto">
              <a:xfrm>
                <a:off x="8342078" y="3077272"/>
                <a:ext cx="0" cy="466258"/>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34" name="直接连接符 203">
                <a:extLst>
                  <a:ext uri="{FF2B5EF4-FFF2-40B4-BE49-F238E27FC236}">
                    <a16:creationId xmlns:a16="http://schemas.microsoft.com/office/drawing/2014/main" id="{8768EA1F-4679-44D2-0676-34B1BA8C48AE}"/>
                  </a:ext>
                </a:extLst>
              </p:cNvPr>
              <p:cNvCxnSpPr>
                <a:cxnSpLocks noChangeShapeType="1"/>
              </p:cNvCxnSpPr>
              <p:nvPr/>
            </p:nvCxnSpPr>
            <p:spPr bwMode="auto">
              <a:xfrm>
                <a:off x="8499253" y="3055069"/>
                <a:ext cx="0" cy="488461"/>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sp>
            <p:nvSpPr>
              <p:cNvPr id="205" name="弧形 204">
                <a:extLst>
                  <a:ext uri="{FF2B5EF4-FFF2-40B4-BE49-F238E27FC236}">
                    <a16:creationId xmlns:a16="http://schemas.microsoft.com/office/drawing/2014/main" id="{7877CFB0-1675-EC48-4B3B-1E5BB2A4087E}"/>
                  </a:ext>
                </a:extLst>
              </p:cNvPr>
              <p:cNvSpPr/>
              <p:nvPr/>
            </p:nvSpPr>
            <p:spPr>
              <a:xfrm rot="5400000">
                <a:off x="8448235" y="3514018"/>
                <a:ext cx="50526" cy="51928"/>
              </a:xfrm>
              <a:prstGeom prst="arc">
                <a:avLst/>
              </a:prstGeom>
              <a:noFill/>
              <a:ln w="12700" cap="flat" cmpd="sng" algn="ctr">
                <a:solidFill>
                  <a:srgbClr val="000000"/>
                </a:solidFill>
                <a:prstDash val="solid"/>
              </a:ln>
              <a:effectLst/>
            </p:spPr>
            <p:txBody>
              <a:bodyPr anchor="ctr"/>
              <a:lstStyle/>
              <a:p>
                <a:pPr algn="ctr">
                  <a:defRPr/>
                </a:pPr>
                <a:endParaRPr lang="zh-CN" altLang="en-US" sz="1600" kern="0">
                  <a:solidFill>
                    <a:srgbClr val="000000"/>
                  </a:solidFill>
                  <a:latin typeface="Times New Roman"/>
                  <a:ea typeface="ＭＳ Ｐゴシック"/>
                </a:endParaRPr>
              </a:p>
            </p:txBody>
          </p:sp>
          <p:sp>
            <p:nvSpPr>
              <p:cNvPr id="206" name="弧形 205">
                <a:extLst>
                  <a:ext uri="{FF2B5EF4-FFF2-40B4-BE49-F238E27FC236}">
                    <a16:creationId xmlns:a16="http://schemas.microsoft.com/office/drawing/2014/main" id="{075E423B-FC83-879D-7196-AA73EC7040D7}"/>
                  </a:ext>
                </a:extLst>
              </p:cNvPr>
              <p:cNvSpPr/>
              <p:nvPr/>
            </p:nvSpPr>
            <p:spPr>
              <a:xfrm rot="10800000">
                <a:off x="8342345" y="3520037"/>
                <a:ext cx="57255" cy="46538"/>
              </a:xfrm>
              <a:prstGeom prst="arc">
                <a:avLst/>
              </a:prstGeom>
              <a:noFill/>
              <a:ln w="12700" cap="flat" cmpd="sng" algn="ctr">
                <a:solidFill>
                  <a:srgbClr val="000000"/>
                </a:solidFill>
                <a:prstDash val="solid"/>
              </a:ln>
              <a:effectLst/>
            </p:spPr>
            <p:txBody>
              <a:bodyPr anchor="ctr"/>
              <a:lstStyle/>
              <a:p>
                <a:pPr algn="ctr">
                  <a:defRPr/>
                </a:pPr>
                <a:endParaRPr lang="zh-CN" altLang="en-US" sz="1600" kern="0">
                  <a:solidFill>
                    <a:srgbClr val="000000"/>
                  </a:solidFill>
                  <a:latin typeface="Times New Roman"/>
                  <a:ea typeface="ＭＳ Ｐゴシック"/>
                </a:endParaRPr>
              </a:p>
            </p:txBody>
          </p:sp>
          <p:cxnSp>
            <p:nvCxnSpPr>
              <p:cNvPr id="134237" name="直接连接符 206">
                <a:extLst>
                  <a:ext uri="{FF2B5EF4-FFF2-40B4-BE49-F238E27FC236}">
                    <a16:creationId xmlns:a16="http://schemas.microsoft.com/office/drawing/2014/main" id="{E26BB6C9-93B3-4BB7-484C-31066E219B92}"/>
                  </a:ext>
                </a:extLst>
              </p:cNvPr>
              <p:cNvCxnSpPr>
                <a:cxnSpLocks noChangeShapeType="1"/>
                <a:stCxn id="206" idx="0"/>
                <a:endCxn id="205" idx="2"/>
              </p:cNvCxnSpPr>
              <p:nvPr/>
            </p:nvCxnSpPr>
            <p:spPr bwMode="auto">
              <a:xfrm flipV="1">
                <a:off x="8370975" y="3565245"/>
                <a:ext cx="102524" cy="1329"/>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sp>
            <p:nvSpPr>
              <p:cNvPr id="208" name="弧形 207">
                <a:extLst>
                  <a:ext uri="{FF2B5EF4-FFF2-40B4-BE49-F238E27FC236}">
                    <a16:creationId xmlns:a16="http://schemas.microsoft.com/office/drawing/2014/main" id="{B1B37C78-9BCB-3CB0-8D79-862AEA37EECD}"/>
                  </a:ext>
                </a:extLst>
              </p:cNvPr>
              <p:cNvSpPr/>
              <p:nvPr/>
            </p:nvSpPr>
            <p:spPr>
              <a:xfrm rot="5400000">
                <a:off x="8235863" y="3087869"/>
                <a:ext cx="51855" cy="51929"/>
              </a:xfrm>
              <a:prstGeom prst="arc">
                <a:avLst/>
              </a:prstGeom>
              <a:noFill/>
              <a:ln w="12700" cap="flat" cmpd="sng" algn="ctr">
                <a:solidFill>
                  <a:srgbClr val="000000"/>
                </a:solidFill>
                <a:prstDash val="solid"/>
              </a:ln>
              <a:effectLst/>
            </p:spPr>
            <p:txBody>
              <a:bodyPr anchor="ctr"/>
              <a:lstStyle/>
              <a:p>
                <a:pPr algn="ctr">
                  <a:defRPr/>
                </a:pPr>
                <a:endParaRPr lang="zh-CN" altLang="en-US" sz="1600" kern="0">
                  <a:solidFill>
                    <a:srgbClr val="000000"/>
                  </a:solidFill>
                  <a:latin typeface="Times New Roman"/>
                  <a:ea typeface="ＭＳ Ｐゴシック"/>
                </a:endParaRPr>
              </a:p>
            </p:txBody>
          </p:sp>
          <p:cxnSp>
            <p:nvCxnSpPr>
              <p:cNvPr id="134239" name="直接连接符 208">
                <a:extLst>
                  <a:ext uri="{FF2B5EF4-FFF2-40B4-BE49-F238E27FC236}">
                    <a16:creationId xmlns:a16="http://schemas.microsoft.com/office/drawing/2014/main" id="{0B7F47FB-43CA-FFA7-74AC-5CFA99E3BB8B}"/>
                  </a:ext>
                </a:extLst>
              </p:cNvPr>
              <p:cNvCxnSpPr>
                <a:cxnSpLocks noChangeShapeType="1"/>
              </p:cNvCxnSpPr>
              <p:nvPr/>
            </p:nvCxnSpPr>
            <p:spPr bwMode="auto">
              <a:xfrm>
                <a:off x="8288099" y="3055069"/>
                <a:ext cx="0" cy="60265"/>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sp>
            <p:nvSpPr>
              <p:cNvPr id="210" name="椭圆 209">
                <a:extLst>
                  <a:ext uri="{FF2B5EF4-FFF2-40B4-BE49-F238E27FC236}">
                    <a16:creationId xmlns:a16="http://schemas.microsoft.com/office/drawing/2014/main" id="{31504FAC-0604-604A-5D9B-275B8F59508D}"/>
                  </a:ext>
                </a:extLst>
              </p:cNvPr>
              <p:cNvSpPr/>
              <p:nvPr/>
            </p:nvSpPr>
            <p:spPr>
              <a:xfrm>
                <a:off x="8402263" y="3545300"/>
                <a:ext cx="38613" cy="37230"/>
              </a:xfrm>
              <a:prstGeom prst="ellipse">
                <a:avLst/>
              </a:prstGeom>
              <a:pattFill prst="pct30">
                <a:fgClr>
                  <a:srgbClr val="00CC99"/>
                </a:fgClr>
                <a:bgClr>
                  <a:srgbClr val="FFFFFF"/>
                </a:bgClr>
              </a:pattFill>
              <a:ln w="127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211" name="椭圆 210">
                <a:extLst>
                  <a:ext uri="{FF2B5EF4-FFF2-40B4-BE49-F238E27FC236}">
                    <a16:creationId xmlns:a16="http://schemas.microsoft.com/office/drawing/2014/main" id="{83FE83AF-78A1-F77F-F021-46431F65C0CD}"/>
                  </a:ext>
                </a:extLst>
              </p:cNvPr>
              <p:cNvSpPr>
                <a:spLocks noChangeAspect="1"/>
              </p:cNvSpPr>
              <p:nvPr/>
            </p:nvSpPr>
            <p:spPr>
              <a:xfrm>
                <a:off x="8490142" y="3090566"/>
                <a:ext cx="18641" cy="19944"/>
              </a:xfrm>
              <a:prstGeom prst="ellipse">
                <a:avLst/>
              </a:prstGeom>
              <a:solidFill>
                <a:srgbClr val="FFFFFF"/>
              </a:solidFill>
              <a:ln w="127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212" name="矩形 280">
                <a:extLst>
                  <a:ext uri="{FF2B5EF4-FFF2-40B4-BE49-F238E27FC236}">
                    <a16:creationId xmlns:a16="http://schemas.microsoft.com/office/drawing/2014/main" id="{283622E6-290B-D2AA-1630-52A9A3F33217}"/>
                  </a:ext>
                </a:extLst>
              </p:cNvPr>
              <p:cNvSpPr>
                <a:spLocks noChangeArrowheads="1"/>
              </p:cNvSpPr>
              <p:nvPr/>
            </p:nvSpPr>
            <p:spPr bwMode="auto">
              <a:xfrm>
                <a:off x="8262455" y="3634385"/>
                <a:ext cx="384804" cy="15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spAutoFit/>
              </a:bodyPr>
              <a:lstStyle/>
              <a:p>
                <a:pPr>
                  <a:defRPr/>
                </a:pPr>
                <a:r>
                  <a:rPr lang="en-US" altLang="zh-CN" sz="1600" kern="0">
                    <a:solidFill>
                      <a:sysClr val="windowText" lastClr="000000"/>
                    </a:solidFill>
                  </a:rPr>
                  <a:t>ACC</a:t>
                </a:r>
                <a:endParaRPr lang="zh-CN" altLang="zh-CN" sz="1600" kern="0">
                  <a:solidFill>
                    <a:sysClr val="windowText" lastClr="000000"/>
                  </a:solidFill>
                </a:endParaRPr>
              </a:p>
            </p:txBody>
          </p:sp>
        </p:grpSp>
        <p:sp>
          <p:nvSpPr>
            <p:cNvPr id="178" name="矩形 288">
              <a:extLst>
                <a:ext uri="{FF2B5EF4-FFF2-40B4-BE49-F238E27FC236}">
                  <a16:creationId xmlns:a16="http://schemas.microsoft.com/office/drawing/2014/main" id="{BD1F6748-A70C-EEBC-C300-8782EF4EEBC3}"/>
                </a:ext>
              </a:extLst>
            </p:cNvPr>
            <p:cNvSpPr>
              <a:spLocks noChangeArrowheads="1"/>
            </p:cNvSpPr>
            <p:nvPr/>
          </p:nvSpPr>
          <p:spPr bwMode="auto">
            <a:xfrm>
              <a:off x="4688110" y="2225181"/>
              <a:ext cx="554900" cy="141279"/>
            </a:xfrm>
            <a:prstGeom prst="rect">
              <a:avLst/>
            </a:prstGeom>
            <a:solidFill>
              <a:srgbClr val="FFFF00"/>
            </a:solidFill>
            <a:ln w="9525">
              <a:solidFill>
                <a:srgbClr val="000000"/>
              </a:solidFill>
              <a:miter lim="800000"/>
              <a:headEnd/>
              <a:tailEnd/>
            </a:ln>
          </p:spPr>
          <p:txBody>
            <a:bodyPr wrap="square" lIns="0" tIns="0" rIns="0" bIns="0">
              <a:spAutoFit/>
            </a:bodyPr>
            <a:lstStyle/>
            <a:p>
              <a:pPr>
                <a:defRPr/>
              </a:pPr>
              <a:endParaRPr lang="zh-CN" altLang="zh-CN" sz="1600" kern="0" dirty="0">
                <a:solidFill>
                  <a:sysClr val="windowText" lastClr="000000"/>
                </a:solidFill>
              </a:endParaRPr>
            </a:p>
          </p:txBody>
        </p:sp>
        <p:grpSp>
          <p:nvGrpSpPr>
            <p:cNvPr id="134209" name="组合 444">
              <a:extLst>
                <a:ext uri="{FF2B5EF4-FFF2-40B4-BE49-F238E27FC236}">
                  <a16:creationId xmlns:a16="http://schemas.microsoft.com/office/drawing/2014/main" id="{CC1F2DE6-95E4-9733-F5E4-22A9293B5C6B}"/>
                </a:ext>
              </a:extLst>
            </p:cNvPr>
            <p:cNvGrpSpPr>
              <a:grpSpLocks/>
            </p:cNvGrpSpPr>
            <p:nvPr/>
          </p:nvGrpSpPr>
          <p:grpSpPr bwMode="auto">
            <a:xfrm>
              <a:off x="571500" y="3021013"/>
              <a:ext cx="354013" cy="165100"/>
              <a:chOff x="2426087" y="3008784"/>
              <a:chExt cx="426849" cy="144016"/>
            </a:xfrm>
          </p:grpSpPr>
          <p:cxnSp>
            <p:nvCxnSpPr>
              <p:cNvPr id="134226" name="直接连接符 195">
                <a:extLst>
                  <a:ext uri="{FF2B5EF4-FFF2-40B4-BE49-F238E27FC236}">
                    <a16:creationId xmlns:a16="http://schemas.microsoft.com/office/drawing/2014/main" id="{7E26D8C4-CF28-6EE6-C6E5-915502F1B342}"/>
                  </a:ext>
                </a:extLst>
              </p:cNvPr>
              <p:cNvCxnSpPr>
                <a:cxnSpLocks noChangeShapeType="1"/>
              </p:cNvCxnSpPr>
              <p:nvPr/>
            </p:nvCxnSpPr>
            <p:spPr bwMode="auto">
              <a:xfrm>
                <a:off x="2565818"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27" name="直接连接符 196">
                <a:extLst>
                  <a:ext uri="{FF2B5EF4-FFF2-40B4-BE49-F238E27FC236}">
                    <a16:creationId xmlns:a16="http://schemas.microsoft.com/office/drawing/2014/main" id="{EB8215EF-A530-D87F-E2F8-6C80C848106A}"/>
                  </a:ext>
                </a:extLst>
              </p:cNvPr>
              <p:cNvCxnSpPr>
                <a:cxnSpLocks noChangeShapeType="1"/>
              </p:cNvCxnSpPr>
              <p:nvPr/>
            </p:nvCxnSpPr>
            <p:spPr bwMode="auto">
              <a:xfrm>
                <a:off x="2852936"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28" name="直接连接符 197">
                <a:extLst>
                  <a:ext uri="{FF2B5EF4-FFF2-40B4-BE49-F238E27FC236}">
                    <a16:creationId xmlns:a16="http://schemas.microsoft.com/office/drawing/2014/main" id="{08A7E0F8-0212-437C-6A2C-55D582A2EC5F}"/>
                  </a:ext>
                </a:extLst>
              </p:cNvPr>
              <p:cNvCxnSpPr>
                <a:cxnSpLocks noChangeShapeType="1"/>
              </p:cNvCxnSpPr>
              <p:nvPr/>
            </p:nvCxnSpPr>
            <p:spPr bwMode="auto">
              <a:xfrm>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29" name="直接连接符 198">
                <a:extLst>
                  <a:ext uri="{FF2B5EF4-FFF2-40B4-BE49-F238E27FC236}">
                    <a16:creationId xmlns:a16="http://schemas.microsoft.com/office/drawing/2014/main" id="{9106637F-BB2A-6546-3122-F682229A6075}"/>
                  </a:ext>
                </a:extLst>
              </p:cNvPr>
              <p:cNvCxnSpPr>
                <a:cxnSpLocks noChangeShapeType="1"/>
              </p:cNvCxnSpPr>
              <p:nvPr/>
            </p:nvCxnSpPr>
            <p:spPr bwMode="auto">
              <a:xfrm flipH="1">
                <a:off x="2565818" y="3008784"/>
                <a:ext cx="287118"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30" name="直接连接符 199">
                <a:extLst>
                  <a:ext uri="{FF2B5EF4-FFF2-40B4-BE49-F238E27FC236}">
                    <a16:creationId xmlns:a16="http://schemas.microsoft.com/office/drawing/2014/main" id="{C2A73AF8-4E28-3C6B-46CF-514CB74A3EBA}"/>
                  </a:ext>
                </a:extLst>
              </p:cNvPr>
              <p:cNvCxnSpPr>
                <a:cxnSpLocks noChangeShapeType="1"/>
              </p:cNvCxnSpPr>
              <p:nvPr/>
            </p:nvCxnSpPr>
            <p:spPr bwMode="auto">
              <a:xfrm>
                <a:off x="2494995"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134231" name="直接连接符 200">
                <a:extLst>
                  <a:ext uri="{FF2B5EF4-FFF2-40B4-BE49-F238E27FC236}">
                    <a16:creationId xmlns:a16="http://schemas.microsoft.com/office/drawing/2014/main" id="{E37BC4C6-6BA0-A65F-A497-4FF5471EB300}"/>
                  </a:ext>
                </a:extLst>
              </p:cNvPr>
              <p:cNvCxnSpPr>
                <a:cxnSpLocks noChangeShapeType="1"/>
              </p:cNvCxnSpPr>
              <p:nvPr/>
            </p:nvCxnSpPr>
            <p:spPr bwMode="auto">
              <a:xfrm>
                <a:off x="2426087" y="3008784"/>
                <a:ext cx="0" cy="144016"/>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grpSp>
        <p:sp>
          <p:nvSpPr>
            <p:cNvPr id="180" name="矩形 451">
              <a:extLst>
                <a:ext uri="{FF2B5EF4-FFF2-40B4-BE49-F238E27FC236}">
                  <a16:creationId xmlns:a16="http://schemas.microsoft.com/office/drawing/2014/main" id="{784B5D0C-22AA-1B7F-2211-EEF263ECF096}"/>
                </a:ext>
              </a:extLst>
            </p:cNvPr>
            <p:cNvSpPr>
              <a:spLocks noChangeArrowheads="1"/>
            </p:cNvSpPr>
            <p:nvPr/>
          </p:nvSpPr>
          <p:spPr bwMode="auto">
            <a:xfrm>
              <a:off x="496888" y="2765095"/>
              <a:ext cx="630454" cy="141279"/>
            </a:xfrm>
            <a:prstGeom prst="rect">
              <a:avLst/>
            </a:prstGeom>
            <a:solidFill>
              <a:srgbClr val="FFFF00"/>
            </a:solidFill>
            <a:ln w="9525">
              <a:solidFill>
                <a:srgbClr val="000000"/>
              </a:solidFill>
              <a:miter lim="800000"/>
              <a:headEnd/>
              <a:tailEnd/>
            </a:ln>
          </p:spPr>
          <p:txBody>
            <a:bodyPr wrap="square" lIns="0" tIns="0" rIns="0" bIns="0">
              <a:spAutoFit/>
            </a:bodyPr>
            <a:lstStyle/>
            <a:p>
              <a:pPr>
                <a:defRPr/>
              </a:pPr>
              <a:endParaRPr lang="zh-CN" altLang="zh-CN" sz="1600" kern="0" dirty="0">
                <a:solidFill>
                  <a:sysClr val="windowText" lastClr="000000"/>
                </a:solidFill>
              </a:endParaRPr>
            </a:p>
          </p:txBody>
        </p:sp>
        <p:grpSp>
          <p:nvGrpSpPr>
            <p:cNvPr id="134211" name="组合 454">
              <a:extLst>
                <a:ext uri="{FF2B5EF4-FFF2-40B4-BE49-F238E27FC236}">
                  <a16:creationId xmlns:a16="http://schemas.microsoft.com/office/drawing/2014/main" id="{E192BFEC-6BBB-16FC-7717-B877F2C8E9F3}"/>
                </a:ext>
              </a:extLst>
            </p:cNvPr>
            <p:cNvGrpSpPr>
              <a:grpSpLocks/>
            </p:cNvGrpSpPr>
            <p:nvPr/>
          </p:nvGrpSpPr>
          <p:grpSpPr bwMode="auto">
            <a:xfrm flipH="1" flipV="1">
              <a:off x="569913" y="3789363"/>
              <a:ext cx="198437" cy="142875"/>
              <a:chOff x="1603557" y="3896956"/>
              <a:chExt cx="208736" cy="93323"/>
            </a:xfrm>
          </p:grpSpPr>
          <p:cxnSp>
            <p:nvCxnSpPr>
              <p:cNvPr id="134222" name="直接连接符 191">
                <a:extLst>
                  <a:ext uri="{FF2B5EF4-FFF2-40B4-BE49-F238E27FC236}">
                    <a16:creationId xmlns:a16="http://schemas.microsoft.com/office/drawing/2014/main" id="{5926CF6B-822C-4799-3C52-53B41006D046}"/>
                  </a:ext>
                </a:extLst>
              </p:cNvPr>
              <p:cNvCxnSpPr>
                <a:cxnSpLocks noChangeShapeType="1"/>
              </p:cNvCxnSpPr>
              <p:nvPr/>
            </p:nvCxnSpPr>
            <p:spPr bwMode="auto">
              <a:xfrm>
                <a:off x="1603557" y="3896956"/>
                <a:ext cx="0"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23" name="直接连接符 192">
                <a:extLst>
                  <a:ext uri="{FF2B5EF4-FFF2-40B4-BE49-F238E27FC236}">
                    <a16:creationId xmlns:a16="http://schemas.microsoft.com/office/drawing/2014/main" id="{BE591A35-7898-6FAB-B3AF-D6044350C582}"/>
                  </a:ext>
                </a:extLst>
              </p:cNvPr>
              <p:cNvCxnSpPr>
                <a:cxnSpLocks noChangeShapeType="1"/>
              </p:cNvCxnSpPr>
              <p:nvPr/>
            </p:nvCxnSpPr>
            <p:spPr bwMode="auto">
              <a:xfrm>
                <a:off x="1767206" y="3896956"/>
                <a:ext cx="0"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24" name="直接连接符 193">
                <a:extLst>
                  <a:ext uri="{FF2B5EF4-FFF2-40B4-BE49-F238E27FC236}">
                    <a16:creationId xmlns:a16="http://schemas.microsoft.com/office/drawing/2014/main" id="{8E5D9824-89BD-2D54-F5A3-69CE001FCA69}"/>
                  </a:ext>
                </a:extLst>
              </p:cNvPr>
              <p:cNvCxnSpPr>
                <a:cxnSpLocks noChangeShapeType="1"/>
              </p:cNvCxnSpPr>
              <p:nvPr/>
            </p:nvCxnSpPr>
            <p:spPr bwMode="auto">
              <a:xfrm>
                <a:off x="1603557" y="3896956"/>
                <a:ext cx="163649"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34225" name="直接连接符 194">
                <a:extLst>
                  <a:ext uri="{FF2B5EF4-FFF2-40B4-BE49-F238E27FC236}">
                    <a16:creationId xmlns:a16="http://schemas.microsoft.com/office/drawing/2014/main" id="{B0386243-7613-2096-8059-7582617CBA96}"/>
                  </a:ext>
                </a:extLst>
              </p:cNvPr>
              <p:cNvCxnSpPr>
                <a:cxnSpLocks noChangeShapeType="1"/>
              </p:cNvCxnSpPr>
              <p:nvPr/>
            </p:nvCxnSpPr>
            <p:spPr bwMode="auto">
              <a:xfrm>
                <a:off x="1812293" y="3896956"/>
                <a:ext cx="0" cy="9332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grpSp>
        <p:sp>
          <p:nvSpPr>
            <p:cNvPr id="182" name="椭圆 181">
              <a:extLst>
                <a:ext uri="{FF2B5EF4-FFF2-40B4-BE49-F238E27FC236}">
                  <a16:creationId xmlns:a16="http://schemas.microsoft.com/office/drawing/2014/main" id="{A9A6D11F-1459-314C-ED89-8AD7E940DE58}"/>
                </a:ext>
              </a:extLst>
            </p:cNvPr>
            <p:cNvSpPr/>
            <p:nvPr/>
          </p:nvSpPr>
          <p:spPr>
            <a:xfrm>
              <a:off x="2055949" y="3826028"/>
              <a:ext cx="83877" cy="74534"/>
            </a:xfrm>
            <a:prstGeom prst="ellipse">
              <a:avLst/>
            </a:prstGeom>
            <a:solidFill>
              <a:srgbClr val="000000"/>
            </a:solidFill>
            <a:ln w="254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183" name="矩形 468">
              <a:extLst>
                <a:ext uri="{FF2B5EF4-FFF2-40B4-BE49-F238E27FC236}">
                  <a16:creationId xmlns:a16="http://schemas.microsoft.com/office/drawing/2014/main" id="{EB4B3AD4-8837-8FC4-9348-9C698386D4DD}"/>
                </a:ext>
              </a:extLst>
            </p:cNvPr>
            <p:cNvSpPr>
              <a:spLocks noChangeArrowheads="1"/>
            </p:cNvSpPr>
            <p:nvPr/>
          </p:nvSpPr>
          <p:spPr bwMode="auto">
            <a:xfrm>
              <a:off x="496887" y="3538541"/>
              <a:ext cx="564507" cy="141279"/>
            </a:xfrm>
            <a:prstGeom prst="rect">
              <a:avLst/>
            </a:prstGeom>
            <a:solidFill>
              <a:srgbClr val="FFFF00"/>
            </a:solidFill>
            <a:ln w="9525">
              <a:solidFill>
                <a:srgbClr val="000000"/>
              </a:solidFill>
              <a:miter lim="800000"/>
              <a:headEnd/>
              <a:tailEnd/>
            </a:ln>
          </p:spPr>
          <p:txBody>
            <a:bodyPr wrap="square" lIns="0" tIns="0" rIns="0" bIns="0">
              <a:spAutoFit/>
            </a:bodyPr>
            <a:lstStyle/>
            <a:p>
              <a:pPr>
                <a:defRPr/>
              </a:pPr>
              <a:r>
                <a:rPr lang="en-US" altLang="zh-CN" sz="1600" kern="0" dirty="0">
                  <a:solidFill>
                    <a:sysClr val="windowText" lastClr="000000"/>
                  </a:solidFill>
                  <a:highlight>
                    <a:srgbClr val="FFFF00"/>
                  </a:highlight>
                </a:rPr>
                <a:t> </a:t>
              </a:r>
              <a:endParaRPr lang="zh-CN" altLang="zh-CN" sz="1600" kern="0" dirty="0">
                <a:solidFill>
                  <a:sysClr val="windowText" lastClr="000000"/>
                </a:solidFill>
                <a:highlight>
                  <a:srgbClr val="FFFF00"/>
                </a:highlight>
              </a:endParaRPr>
            </a:p>
          </p:txBody>
        </p:sp>
        <p:sp>
          <p:nvSpPr>
            <p:cNvPr id="184" name="椭圆 183">
              <a:extLst>
                <a:ext uri="{FF2B5EF4-FFF2-40B4-BE49-F238E27FC236}">
                  <a16:creationId xmlns:a16="http://schemas.microsoft.com/office/drawing/2014/main" id="{54AE9ECA-E400-5807-8B96-0848FAC2D625}"/>
                </a:ext>
              </a:extLst>
            </p:cNvPr>
            <p:cNvSpPr/>
            <p:nvPr/>
          </p:nvSpPr>
          <p:spPr>
            <a:xfrm>
              <a:off x="5557510" y="3622390"/>
              <a:ext cx="82546" cy="74534"/>
            </a:xfrm>
            <a:prstGeom prst="ellipse">
              <a:avLst/>
            </a:prstGeom>
            <a:solidFill>
              <a:srgbClr val="000000"/>
            </a:solidFill>
            <a:ln w="254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sp>
          <p:nvSpPr>
            <p:cNvPr id="185" name="Line 85">
              <a:extLst>
                <a:ext uri="{FF2B5EF4-FFF2-40B4-BE49-F238E27FC236}">
                  <a16:creationId xmlns:a16="http://schemas.microsoft.com/office/drawing/2014/main" id="{C834B19C-3BA0-6457-AFC2-0537983BBD02}"/>
                </a:ext>
              </a:extLst>
            </p:cNvPr>
            <p:cNvSpPr>
              <a:spLocks noChangeShapeType="1"/>
            </p:cNvSpPr>
            <p:nvPr/>
          </p:nvSpPr>
          <p:spPr bwMode="auto">
            <a:xfrm flipH="1" flipV="1">
              <a:off x="4271385" y="1971995"/>
              <a:ext cx="2423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86" name="Line 85">
              <a:extLst>
                <a:ext uri="{FF2B5EF4-FFF2-40B4-BE49-F238E27FC236}">
                  <a16:creationId xmlns:a16="http://schemas.microsoft.com/office/drawing/2014/main" id="{3BE615F3-B21F-9399-7509-944B1999C2AC}"/>
                </a:ext>
              </a:extLst>
            </p:cNvPr>
            <p:cNvSpPr>
              <a:spLocks noChangeShapeType="1"/>
            </p:cNvSpPr>
            <p:nvPr/>
          </p:nvSpPr>
          <p:spPr bwMode="auto">
            <a:xfrm flipH="1" flipV="1">
              <a:off x="4274048" y="2145020"/>
              <a:ext cx="23965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87" name="Line 88">
              <a:extLst>
                <a:ext uri="{FF2B5EF4-FFF2-40B4-BE49-F238E27FC236}">
                  <a16:creationId xmlns:a16="http://schemas.microsoft.com/office/drawing/2014/main" id="{D1ABD155-D87B-FD44-822D-2A2979D58C3C}"/>
                </a:ext>
              </a:extLst>
            </p:cNvPr>
            <p:cNvSpPr>
              <a:spLocks noChangeShapeType="1"/>
            </p:cNvSpPr>
            <p:nvPr/>
          </p:nvSpPr>
          <p:spPr bwMode="auto">
            <a:xfrm flipH="1">
              <a:off x="772487" y="3876605"/>
              <a:ext cx="134071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88" name="矩形 288">
              <a:extLst>
                <a:ext uri="{FF2B5EF4-FFF2-40B4-BE49-F238E27FC236}">
                  <a16:creationId xmlns:a16="http://schemas.microsoft.com/office/drawing/2014/main" id="{445C29E4-42A7-ED30-61EF-8475A8147CEE}"/>
                </a:ext>
              </a:extLst>
            </p:cNvPr>
            <p:cNvSpPr>
              <a:spLocks noChangeArrowheads="1"/>
            </p:cNvSpPr>
            <p:nvPr/>
          </p:nvSpPr>
          <p:spPr bwMode="auto">
            <a:xfrm>
              <a:off x="5301882" y="1744401"/>
              <a:ext cx="338174" cy="141279"/>
            </a:xfrm>
            <a:prstGeom prst="rect">
              <a:avLst/>
            </a:prstGeom>
            <a:solidFill>
              <a:srgbClr val="FFFF00"/>
            </a:solidFill>
            <a:ln w="9525">
              <a:solidFill>
                <a:srgbClr val="000000"/>
              </a:solidFill>
              <a:miter lim="800000"/>
              <a:headEnd/>
              <a:tailEnd/>
            </a:ln>
          </p:spPr>
          <p:txBody>
            <a:bodyPr wrap="square" lIns="0" tIns="0" rIns="0" bIns="0">
              <a:spAutoFit/>
            </a:bodyPr>
            <a:lstStyle/>
            <a:p>
              <a:pPr>
                <a:defRPr/>
              </a:pPr>
              <a:endParaRPr lang="zh-CN" altLang="zh-CN" sz="1600" kern="0" dirty="0">
                <a:solidFill>
                  <a:sysClr val="windowText" lastClr="000000"/>
                </a:solidFill>
              </a:endParaRPr>
            </a:p>
          </p:txBody>
        </p:sp>
        <p:sp>
          <p:nvSpPr>
            <p:cNvPr id="189" name="Rectangle 77">
              <a:extLst>
                <a:ext uri="{FF2B5EF4-FFF2-40B4-BE49-F238E27FC236}">
                  <a16:creationId xmlns:a16="http://schemas.microsoft.com/office/drawing/2014/main" id="{170DDF4C-5DBC-0F7D-1E66-A9A597D0BEE6}"/>
                </a:ext>
              </a:extLst>
            </p:cNvPr>
            <p:cNvSpPr>
              <a:spLocks noChangeArrowheads="1"/>
            </p:cNvSpPr>
            <p:nvPr/>
          </p:nvSpPr>
          <p:spPr bwMode="auto">
            <a:xfrm>
              <a:off x="528841" y="4270570"/>
              <a:ext cx="532557" cy="254214"/>
            </a:xfrm>
            <a:prstGeom prst="rect">
              <a:avLst/>
            </a:prstGeom>
            <a:solidFill>
              <a:srgbClr val="FFFF00"/>
            </a:solidFill>
            <a:ln w="19050">
              <a:solidFill>
                <a:srgbClr val="000000"/>
              </a:solidFill>
              <a:miter lim="800000"/>
              <a:headEnd/>
              <a:tailEnd/>
            </a:ln>
          </p:spPr>
          <p:txBody>
            <a:bodyPr anchor="ctr"/>
            <a:lstStyle>
              <a:lvl1pPr eaLnBrk="0" hangingPunct="0">
                <a:defRPr kumimoji="1" sz="600">
                  <a:solidFill>
                    <a:schemeClr val="tx1"/>
                  </a:solidFill>
                  <a:latin typeface="Times New Roman" pitchFamily="18" charset="0"/>
                  <a:ea typeface="ＭＳ Ｐゴシック" pitchFamily="34" charset="-128"/>
                </a:defRPr>
              </a:lvl1pPr>
              <a:lvl2pPr marL="742950" indent="-285750" eaLnBrk="0" hangingPunct="0">
                <a:defRPr kumimoji="1" sz="600">
                  <a:solidFill>
                    <a:schemeClr val="tx1"/>
                  </a:solidFill>
                  <a:latin typeface="Times New Roman" pitchFamily="18" charset="0"/>
                  <a:ea typeface="ＭＳ Ｐゴシック" pitchFamily="34" charset="-128"/>
                </a:defRPr>
              </a:lvl2pPr>
              <a:lvl3pPr marL="1143000" indent="-228600" eaLnBrk="0" hangingPunct="0">
                <a:defRPr kumimoji="1" sz="600">
                  <a:solidFill>
                    <a:schemeClr val="tx1"/>
                  </a:solidFill>
                  <a:latin typeface="Times New Roman" pitchFamily="18" charset="0"/>
                  <a:ea typeface="ＭＳ Ｐゴシック" pitchFamily="34" charset="-128"/>
                </a:defRPr>
              </a:lvl3pPr>
              <a:lvl4pPr marL="1600200" indent="-228600" eaLnBrk="0" hangingPunct="0">
                <a:defRPr kumimoji="1" sz="600">
                  <a:solidFill>
                    <a:schemeClr val="tx1"/>
                  </a:solidFill>
                  <a:latin typeface="Times New Roman" pitchFamily="18" charset="0"/>
                  <a:ea typeface="ＭＳ Ｐゴシック" pitchFamily="34" charset="-128"/>
                </a:defRPr>
              </a:lvl4pPr>
              <a:lvl5pPr marL="2057400" indent="-228600" eaLnBrk="0" hangingPunct="0">
                <a:defRPr kumimoji="1" sz="6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kumimoji="1" sz="600">
                  <a:solidFill>
                    <a:schemeClr val="tx1"/>
                  </a:solidFill>
                  <a:latin typeface="Times New Roman" pitchFamily="18" charset="0"/>
                  <a:ea typeface="ＭＳ Ｐゴシック" pitchFamily="34" charset="-128"/>
                </a:defRPr>
              </a:lvl9pPr>
            </a:lstStyle>
            <a:p>
              <a:pPr algn="ctr" eaLnBrk="1" hangingPunct="1">
                <a:defRPr/>
              </a:pPr>
              <a:endParaRPr lang="en-US" altLang="ja-JP" sz="1600" kern="0" dirty="0">
                <a:solidFill>
                  <a:srgbClr val="000000"/>
                </a:solidFill>
                <a:latin typeface="Times New Roman"/>
              </a:endParaRPr>
            </a:p>
          </p:txBody>
        </p:sp>
        <p:sp>
          <p:nvSpPr>
            <p:cNvPr id="190" name="Line 78">
              <a:extLst>
                <a:ext uri="{FF2B5EF4-FFF2-40B4-BE49-F238E27FC236}">
                  <a16:creationId xmlns:a16="http://schemas.microsoft.com/office/drawing/2014/main" id="{FE8F76BE-FAB4-4BC6-43EA-338D1AC87277}"/>
                </a:ext>
              </a:extLst>
            </p:cNvPr>
            <p:cNvSpPr>
              <a:spLocks noChangeShapeType="1"/>
            </p:cNvSpPr>
            <p:nvPr/>
          </p:nvSpPr>
          <p:spPr bwMode="auto">
            <a:xfrm flipH="1">
              <a:off x="1061398" y="4416976"/>
              <a:ext cx="235657"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sz="1600" kern="0">
                <a:solidFill>
                  <a:sysClr val="windowText" lastClr="000000"/>
                </a:solidFill>
                <a:latin typeface="Times New Roman"/>
                <a:ea typeface="ＭＳ Ｐゴシック" pitchFamily="34" charset="-128"/>
              </a:endParaRPr>
            </a:p>
          </p:txBody>
        </p:sp>
        <p:sp>
          <p:nvSpPr>
            <p:cNvPr id="191" name="椭圆 190">
              <a:extLst>
                <a:ext uri="{FF2B5EF4-FFF2-40B4-BE49-F238E27FC236}">
                  <a16:creationId xmlns:a16="http://schemas.microsoft.com/office/drawing/2014/main" id="{FDB6C116-A6A5-4AC1-F3B1-3369D6A82E45}"/>
                </a:ext>
              </a:extLst>
            </p:cNvPr>
            <p:cNvSpPr/>
            <p:nvPr/>
          </p:nvSpPr>
          <p:spPr>
            <a:xfrm>
              <a:off x="1267764" y="4365068"/>
              <a:ext cx="82546" cy="74534"/>
            </a:xfrm>
            <a:prstGeom prst="ellipse">
              <a:avLst/>
            </a:prstGeom>
            <a:solidFill>
              <a:srgbClr val="000000"/>
            </a:solidFill>
            <a:ln w="25400" cap="flat" cmpd="sng" algn="ctr">
              <a:solidFill>
                <a:srgbClr val="000000"/>
              </a:solidFill>
              <a:prstDash val="solid"/>
            </a:ln>
            <a:effectLst/>
          </p:spPr>
          <p:txBody>
            <a:bodyPr anchor="ctr"/>
            <a:lstStyle/>
            <a:p>
              <a:pPr algn="ctr">
                <a:defRPr/>
              </a:pPr>
              <a:endParaRPr lang="zh-CN" altLang="en-US" sz="1600" kern="0">
                <a:solidFill>
                  <a:srgbClr val="FFFFFF"/>
                </a:solidFill>
                <a:latin typeface="Times New Roman"/>
                <a:ea typeface="ＭＳ Ｐゴシック"/>
              </a:endParaRPr>
            </a:p>
          </p:txBody>
        </p:sp>
      </p:grpSp>
      <p:sp>
        <p:nvSpPr>
          <p:cNvPr id="134148" name="Text Placeholder 20">
            <a:extLst>
              <a:ext uri="{FF2B5EF4-FFF2-40B4-BE49-F238E27FC236}">
                <a16:creationId xmlns:a16="http://schemas.microsoft.com/office/drawing/2014/main" id="{21BD9262-F020-DBCD-98CB-C874BCA3F52A}"/>
              </a:ext>
            </a:extLst>
          </p:cNvPr>
          <p:cNvSpPr txBox="1">
            <a:spLocks/>
          </p:cNvSpPr>
          <p:nvPr/>
        </p:nvSpPr>
        <p:spPr bwMode="auto">
          <a:xfrm>
            <a:off x="26000" y="1271698"/>
            <a:ext cx="5446184"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400" b="1" dirty="0"/>
              <a:t>ODU Refrigerant circuit diagrams</a:t>
            </a:r>
            <a:endParaRPr lang="ja-JP" altLang="en-US" sz="2400" b="1" dirty="0"/>
          </a:p>
        </p:txBody>
      </p:sp>
    </p:spTree>
    <p:extLst>
      <p:ext uri="{BB962C8B-B14F-4D97-AF65-F5344CB8AC3E}">
        <p14:creationId xmlns:p14="http://schemas.microsoft.com/office/powerpoint/2010/main" val="339066420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E840ED-8B54-3B88-7AE7-F3A9899C5726}"/>
            </a:ext>
          </a:extLst>
        </p:cNvPr>
        <p:cNvGrpSpPr/>
        <p:nvPr/>
      </p:nvGrpSpPr>
      <p:grpSpPr>
        <a:xfrm>
          <a:off x="0" y="0"/>
          <a:ext cx="0" cy="0"/>
          <a:chOff x="0" y="0"/>
          <a:chExt cx="0" cy="0"/>
        </a:xfrm>
      </p:grpSpPr>
      <p:sp>
        <p:nvSpPr>
          <p:cNvPr id="12" name="TextBox 11">
            <a:extLst>
              <a:ext uri="{FF2B5EF4-FFF2-40B4-BE49-F238E27FC236}">
                <a16:creationId xmlns:a16="http://schemas.microsoft.com/office/drawing/2014/main" id="{C3FFB318-038F-3C95-D4D3-CD06790ECAC2}"/>
              </a:ext>
            </a:extLst>
          </p:cNvPr>
          <p:cNvSpPr txBox="1">
            <a:spLocks noChangeArrowheads="1"/>
          </p:cNvSpPr>
          <p:nvPr/>
        </p:nvSpPr>
        <p:spPr bwMode="auto">
          <a:xfrm>
            <a:off x="3245341" y="3154427"/>
            <a:ext cx="931665" cy="348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zh-CN" sz="1662" dirty="0">
                <a:solidFill>
                  <a:srgbClr val="FFFFFF"/>
                </a:solidFill>
                <a:latin typeface="Arial" panose="020B0604020202020204" pitchFamily="34" charset="0"/>
                <a:cs typeface="Arial" panose="020B0604020202020204" pitchFamily="34" charset="0"/>
              </a:rPr>
              <a:t>Level 2 </a:t>
            </a:r>
          </a:p>
        </p:txBody>
      </p:sp>
      <p:sp>
        <p:nvSpPr>
          <p:cNvPr id="2" name="TextBox 1">
            <a:extLst>
              <a:ext uri="{FF2B5EF4-FFF2-40B4-BE49-F238E27FC236}">
                <a16:creationId xmlns:a16="http://schemas.microsoft.com/office/drawing/2014/main" id="{8A91BFDE-98B5-27A2-CEE3-DB2875B0B3DC}"/>
              </a:ext>
            </a:extLst>
          </p:cNvPr>
          <p:cNvSpPr txBox="1"/>
          <p:nvPr/>
        </p:nvSpPr>
        <p:spPr>
          <a:xfrm>
            <a:off x="0" y="457200"/>
            <a:ext cx="13004800" cy="830997"/>
          </a:xfrm>
          <a:prstGeom prst="rect">
            <a:avLst/>
          </a:prstGeom>
          <a:noFill/>
        </p:spPr>
        <p:txBody>
          <a:bodyPr wrap="square" rtlCol="0">
            <a:spAutoFit/>
          </a:bodyPr>
          <a:lstStyle/>
          <a:p>
            <a:pPr algn="ctr"/>
            <a:r>
              <a:rPr lang="en-US" sz="4800" dirty="0"/>
              <a:t>Ecoer Smart Service App</a:t>
            </a:r>
          </a:p>
        </p:txBody>
      </p:sp>
      <p:sp>
        <p:nvSpPr>
          <p:cNvPr id="3" name="AutoShape 2" descr="Screenshot image 2">
            <a:extLst>
              <a:ext uri="{FF2B5EF4-FFF2-40B4-BE49-F238E27FC236}">
                <a16:creationId xmlns:a16="http://schemas.microsoft.com/office/drawing/2014/main" id="{80FE3AEB-8046-021C-02BD-59382624608D}"/>
              </a:ext>
            </a:extLst>
          </p:cNvPr>
          <p:cNvSpPr>
            <a:spLocks noChangeAspect="1" noChangeArrowheads="1"/>
          </p:cNvSpPr>
          <p:nvPr/>
        </p:nvSpPr>
        <p:spPr bwMode="auto">
          <a:xfrm>
            <a:off x="6451600" y="4800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AutoShape 4" descr="Screenshot image 2">
            <a:extLst>
              <a:ext uri="{FF2B5EF4-FFF2-40B4-BE49-F238E27FC236}">
                <a16:creationId xmlns:a16="http://schemas.microsoft.com/office/drawing/2014/main" id="{CAB2DAF9-EEB0-A378-48AF-2359A6084EBF}"/>
              </a:ext>
            </a:extLst>
          </p:cNvPr>
          <p:cNvSpPr>
            <a:spLocks noChangeAspect="1" noChangeArrowheads="1"/>
          </p:cNvSpPr>
          <p:nvPr/>
        </p:nvSpPr>
        <p:spPr bwMode="auto">
          <a:xfrm>
            <a:off x="6604000" y="4953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 name="Picture 4">
            <a:extLst>
              <a:ext uri="{FF2B5EF4-FFF2-40B4-BE49-F238E27FC236}">
                <a16:creationId xmlns:a16="http://schemas.microsoft.com/office/drawing/2014/main" id="{53F30859-FDDA-95DD-7254-8CDADA9EE0E5}"/>
              </a:ext>
            </a:extLst>
          </p:cNvPr>
          <p:cNvPicPr>
            <a:picLocks noChangeAspect="1"/>
          </p:cNvPicPr>
          <p:nvPr/>
        </p:nvPicPr>
        <p:blipFill>
          <a:blip r:embed="rId3"/>
          <a:stretch>
            <a:fillRect/>
          </a:stretch>
        </p:blipFill>
        <p:spPr>
          <a:xfrm>
            <a:off x="8864712" y="1418060"/>
            <a:ext cx="3451893" cy="7481776"/>
          </a:xfrm>
          <a:prstGeom prst="rect">
            <a:avLst/>
          </a:prstGeom>
          <a:ln w="53975">
            <a:solidFill>
              <a:srgbClr val="00B050"/>
            </a:solidFill>
          </a:ln>
        </p:spPr>
      </p:pic>
      <p:pic>
        <p:nvPicPr>
          <p:cNvPr id="10" name="Picture 9">
            <a:extLst>
              <a:ext uri="{FF2B5EF4-FFF2-40B4-BE49-F238E27FC236}">
                <a16:creationId xmlns:a16="http://schemas.microsoft.com/office/drawing/2014/main" id="{0791752E-F499-9F45-3FA9-B88598935054}"/>
              </a:ext>
            </a:extLst>
          </p:cNvPr>
          <p:cNvPicPr>
            <a:picLocks noChangeAspect="1"/>
          </p:cNvPicPr>
          <p:nvPr/>
        </p:nvPicPr>
        <p:blipFill>
          <a:blip r:embed="rId4"/>
          <a:stretch>
            <a:fillRect/>
          </a:stretch>
        </p:blipFill>
        <p:spPr>
          <a:xfrm>
            <a:off x="724237" y="1418060"/>
            <a:ext cx="3513442" cy="7612456"/>
          </a:xfrm>
          <a:prstGeom prst="rect">
            <a:avLst/>
          </a:prstGeom>
          <a:ln w="53975">
            <a:solidFill>
              <a:srgbClr val="00B050"/>
            </a:solidFill>
          </a:ln>
        </p:spPr>
      </p:pic>
      <p:sp>
        <p:nvSpPr>
          <p:cNvPr id="13" name="TextBox 12">
            <a:extLst>
              <a:ext uri="{FF2B5EF4-FFF2-40B4-BE49-F238E27FC236}">
                <a16:creationId xmlns:a16="http://schemas.microsoft.com/office/drawing/2014/main" id="{3C76E137-DD08-612C-AA22-AF54324DC64D}"/>
              </a:ext>
            </a:extLst>
          </p:cNvPr>
          <p:cNvSpPr txBox="1"/>
          <p:nvPr/>
        </p:nvSpPr>
        <p:spPr>
          <a:xfrm>
            <a:off x="4889501" y="4023959"/>
            <a:ext cx="3428998" cy="1200329"/>
          </a:xfrm>
          <a:prstGeom prst="rect">
            <a:avLst/>
          </a:prstGeom>
          <a:noFill/>
        </p:spPr>
        <p:txBody>
          <a:bodyPr wrap="square" rtlCol="0">
            <a:spAutoFit/>
          </a:bodyPr>
          <a:lstStyle/>
          <a:p>
            <a:r>
              <a:rPr lang="en-US" sz="3600" b="1" dirty="0"/>
              <a:t>Download from the app store</a:t>
            </a:r>
          </a:p>
        </p:txBody>
      </p:sp>
    </p:spTree>
    <p:extLst>
      <p:ext uri="{BB962C8B-B14F-4D97-AF65-F5344CB8AC3E}">
        <p14:creationId xmlns:p14="http://schemas.microsoft.com/office/powerpoint/2010/main" val="26035736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0-#ppt_w/2"/>
                                          </p:val>
                                        </p:tav>
                                        <p:tav tm="100000">
                                          <p:val>
                                            <p:strVal val="#ppt_x"/>
                                          </p:val>
                                        </p:tav>
                                      </p:tavLst>
                                    </p:anim>
                                    <p:anim calcmode="lin" valueType="num">
                                      <p:cBhvr additive="base">
                                        <p:cTn id="8" dur="1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Box 3">
            <a:extLst>
              <a:ext uri="{FF2B5EF4-FFF2-40B4-BE49-F238E27FC236}">
                <a16:creationId xmlns:a16="http://schemas.microsoft.com/office/drawing/2014/main" id="{8C4B8808-B6D2-43D9-9906-2C6E68453866}"/>
              </a:ext>
            </a:extLst>
          </p:cNvPr>
          <p:cNvSpPr txBox="1">
            <a:spLocks noChangeArrowheads="1"/>
          </p:cNvSpPr>
          <p:nvPr/>
        </p:nvSpPr>
        <p:spPr bwMode="auto">
          <a:xfrm>
            <a:off x="3" y="474136"/>
            <a:ext cx="5710218"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Function and Control</a:t>
            </a:r>
          </a:p>
        </p:txBody>
      </p:sp>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3607400" y="1271698"/>
            <a:ext cx="6806600"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400" b="1" dirty="0">
                <a:latin typeface="+mn-lt"/>
              </a:rPr>
              <a:t>Main Circuit Board Pin-out Diagrams  2436</a:t>
            </a:r>
            <a:endParaRPr lang="ja-JP" altLang="en-US" sz="2400" b="1" dirty="0">
              <a:latin typeface="+mn-lt"/>
            </a:endParaRPr>
          </a:p>
        </p:txBody>
      </p:sp>
      <p:pic>
        <p:nvPicPr>
          <p:cNvPr id="118" name="object 6">
            <a:extLst>
              <a:ext uri="{FF2B5EF4-FFF2-40B4-BE49-F238E27FC236}">
                <a16:creationId xmlns:a16="http://schemas.microsoft.com/office/drawing/2014/main" id="{9B5C217C-AC11-85F5-808F-7E3F2E6D4908}"/>
              </a:ext>
            </a:extLst>
          </p:cNvPr>
          <p:cNvPicPr/>
          <p:nvPr/>
        </p:nvPicPr>
        <p:blipFill>
          <a:blip r:embed="rId3" cstate="print"/>
          <a:stretch>
            <a:fillRect/>
          </a:stretch>
        </p:blipFill>
        <p:spPr>
          <a:xfrm rot="5400000">
            <a:off x="2442424" y="-567476"/>
            <a:ext cx="7561153" cy="12039600"/>
          </a:xfrm>
          <a:prstGeom prst="rect">
            <a:avLst/>
          </a:prstGeom>
        </p:spPr>
      </p:pic>
    </p:spTree>
    <p:extLst>
      <p:ext uri="{BB962C8B-B14F-4D97-AF65-F5344CB8AC3E}">
        <p14:creationId xmlns:p14="http://schemas.microsoft.com/office/powerpoint/2010/main" val="399120956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Box 3">
            <a:extLst>
              <a:ext uri="{FF2B5EF4-FFF2-40B4-BE49-F238E27FC236}">
                <a16:creationId xmlns:a16="http://schemas.microsoft.com/office/drawing/2014/main" id="{8C4B8808-B6D2-43D9-9906-2C6E68453866}"/>
              </a:ext>
            </a:extLst>
          </p:cNvPr>
          <p:cNvSpPr txBox="1">
            <a:spLocks noChangeArrowheads="1"/>
          </p:cNvSpPr>
          <p:nvPr/>
        </p:nvSpPr>
        <p:spPr bwMode="auto">
          <a:xfrm>
            <a:off x="3" y="474136"/>
            <a:ext cx="5710218"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Function and Control</a:t>
            </a:r>
          </a:p>
        </p:txBody>
      </p:sp>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3607400" y="1271698"/>
            <a:ext cx="6806600"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400" b="1" dirty="0">
                <a:latin typeface="+mn-lt"/>
              </a:rPr>
              <a:t>Main Circuit Board Pin-out Diagrams  4860</a:t>
            </a:r>
            <a:endParaRPr lang="ja-JP" altLang="en-US" sz="2400" b="1" dirty="0">
              <a:latin typeface="+mn-lt"/>
            </a:endParaRPr>
          </a:p>
        </p:txBody>
      </p:sp>
      <p:pic>
        <p:nvPicPr>
          <p:cNvPr id="117" name="object 7">
            <a:extLst>
              <a:ext uri="{FF2B5EF4-FFF2-40B4-BE49-F238E27FC236}">
                <a16:creationId xmlns:a16="http://schemas.microsoft.com/office/drawing/2014/main" id="{E667601A-2256-B3C3-AEDB-5C6A74B1069C}"/>
              </a:ext>
            </a:extLst>
          </p:cNvPr>
          <p:cNvPicPr/>
          <p:nvPr/>
        </p:nvPicPr>
        <p:blipFill>
          <a:blip r:embed="rId3" cstate="print"/>
          <a:stretch>
            <a:fillRect/>
          </a:stretch>
        </p:blipFill>
        <p:spPr>
          <a:xfrm rot="5400000">
            <a:off x="2336800" y="-152399"/>
            <a:ext cx="7391401" cy="11201402"/>
          </a:xfrm>
          <a:prstGeom prst="rect">
            <a:avLst/>
          </a:prstGeom>
        </p:spPr>
      </p:pic>
    </p:spTree>
    <p:extLst>
      <p:ext uri="{BB962C8B-B14F-4D97-AF65-F5344CB8AC3E}">
        <p14:creationId xmlns:p14="http://schemas.microsoft.com/office/powerpoint/2010/main" val="245498987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Box 3">
            <a:extLst>
              <a:ext uri="{FF2B5EF4-FFF2-40B4-BE49-F238E27FC236}">
                <a16:creationId xmlns:a16="http://schemas.microsoft.com/office/drawing/2014/main" id="{8C4B8808-B6D2-43D9-9906-2C6E68453866}"/>
              </a:ext>
            </a:extLst>
          </p:cNvPr>
          <p:cNvSpPr txBox="1">
            <a:spLocks noChangeArrowheads="1"/>
          </p:cNvSpPr>
          <p:nvPr/>
        </p:nvSpPr>
        <p:spPr bwMode="auto">
          <a:xfrm>
            <a:off x="3" y="474136"/>
            <a:ext cx="5710218"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Function and Control</a:t>
            </a:r>
          </a:p>
        </p:txBody>
      </p:sp>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3607400" y="1271698"/>
            <a:ext cx="6806600"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400" b="1" dirty="0">
                <a:latin typeface="+mn-lt"/>
              </a:rPr>
              <a:t>Operation Mode</a:t>
            </a:r>
            <a:endParaRPr lang="ja-JP" altLang="en-US" sz="2400" b="1" dirty="0">
              <a:latin typeface="+mn-lt"/>
            </a:endParaRPr>
          </a:p>
        </p:txBody>
      </p:sp>
      <p:grpSp>
        <p:nvGrpSpPr>
          <p:cNvPr id="5" name="object 5">
            <a:extLst>
              <a:ext uri="{FF2B5EF4-FFF2-40B4-BE49-F238E27FC236}">
                <a16:creationId xmlns:a16="http://schemas.microsoft.com/office/drawing/2014/main" id="{5A5A93C5-4166-5298-9E68-8D656DDB8247}"/>
              </a:ext>
            </a:extLst>
          </p:cNvPr>
          <p:cNvGrpSpPr/>
          <p:nvPr/>
        </p:nvGrpSpPr>
        <p:grpSpPr>
          <a:xfrm>
            <a:off x="3603340" y="1975648"/>
            <a:ext cx="6391910" cy="6939751"/>
            <a:chOff x="787909" y="1732194"/>
            <a:chExt cx="6391910" cy="6675120"/>
          </a:xfrm>
        </p:grpSpPr>
        <p:sp>
          <p:nvSpPr>
            <p:cNvPr id="6" name="object 6">
              <a:extLst>
                <a:ext uri="{FF2B5EF4-FFF2-40B4-BE49-F238E27FC236}">
                  <a16:creationId xmlns:a16="http://schemas.microsoft.com/office/drawing/2014/main" id="{3D0414C4-CE18-AE12-66B3-E8211076583A}"/>
                </a:ext>
              </a:extLst>
            </p:cNvPr>
            <p:cNvSpPr/>
            <p:nvPr/>
          </p:nvSpPr>
          <p:spPr>
            <a:xfrm>
              <a:off x="2105660" y="1733473"/>
              <a:ext cx="1572895" cy="1792605"/>
            </a:xfrm>
            <a:custGeom>
              <a:avLst/>
              <a:gdLst/>
              <a:ahLst/>
              <a:cxnLst/>
              <a:rect l="l" t="t" r="r" b="b"/>
              <a:pathLst>
                <a:path w="1572895" h="1792604">
                  <a:moveTo>
                    <a:pt x="751205" y="51435"/>
                  </a:moveTo>
                  <a:lnTo>
                    <a:pt x="740410" y="45085"/>
                  </a:lnTo>
                  <a:lnTo>
                    <a:pt x="662305" y="0"/>
                  </a:lnTo>
                  <a:lnTo>
                    <a:pt x="658495" y="635"/>
                  </a:lnTo>
                  <a:lnTo>
                    <a:pt x="655320" y="6985"/>
                  </a:lnTo>
                  <a:lnTo>
                    <a:pt x="655955" y="10795"/>
                  </a:lnTo>
                  <a:lnTo>
                    <a:pt x="715010" y="45085"/>
                  </a:lnTo>
                  <a:lnTo>
                    <a:pt x="3175" y="45085"/>
                  </a:lnTo>
                  <a:lnTo>
                    <a:pt x="0" y="47625"/>
                  </a:lnTo>
                  <a:lnTo>
                    <a:pt x="0" y="1648460"/>
                  </a:lnTo>
                  <a:lnTo>
                    <a:pt x="12700" y="1648460"/>
                  </a:lnTo>
                  <a:lnTo>
                    <a:pt x="12700" y="57785"/>
                  </a:lnTo>
                  <a:lnTo>
                    <a:pt x="715010" y="57785"/>
                  </a:lnTo>
                  <a:lnTo>
                    <a:pt x="655955" y="92075"/>
                  </a:lnTo>
                  <a:lnTo>
                    <a:pt x="655320" y="95885"/>
                  </a:lnTo>
                  <a:lnTo>
                    <a:pt x="658495" y="102235"/>
                  </a:lnTo>
                  <a:lnTo>
                    <a:pt x="662305" y="102870"/>
                  </a:lnTo>
                  <a:lnTo>
                    <a:pt x="740410" y="57785"/>
                  </a:lnTo>
                  <a:lnTo>
                    <a:pt x="751205" y="51435"/>
                  </a:lnTo>
                  <a:close/>
                </a:path>
                <a:path w="1572895" h="1792604">
                  <a:moveTo>
                    <a:pt x="1572895" y="1704340"/>
                  </a:moveTo>
                  <a:lnTo>
                    <a:pt x="1572260" y="1700530"/>
                  </a:lnTo>
                  <a:lnTo>
                    <a:pt x="1565910" y="1696720"/>
                  </a:lnTo>
                  <a:lnTo>
                    <a:pt x="1562100" y="1697990"/>
                  </a:lnTo>
                  <a:lnTo>
                    <a:pt x="1527810" y="1757045"/>
                  </a:lnTo>
                  <a:lnTo>
                    <a:pt x="1527810" y="1043305"/>
                  </a:lnTo>
                  <a:lnTo>
                    <a:pt x="1515110" y="1043305"/>
                  </a:lnTo>
                  <a:lnTo>
                    <a:pt x="1515110" y="1757045"/>
                  </a:lnTo>
                  <a:lnTo>
                    <a:pt x="1480820" y="1697990"/>
                  </a:lnTo>
                  <a:lnTo>
                    <a:pt x="1477010" y="1696720"/>
                  </a:lnTo>
                  <a:lnTo>
                    <a:pt x="1470660" y="1700530"/>
                  </a:lnTo>
                  <a:lnTo>
                    <a:pt x="1470025" y="1704340"/>
                  </a:lnTo>
                  <a:lnTo>
                    <a:pt x="1521460" y="1792605"/>
                  </a:lnTo>
                  <a:lnTo>
                    <a:pt x="1529080" y="1780540"/>
                  </a:lnTo>
                  <a:lnTo>
                    <a:pt x="1530896" y="1777365"/>
                  </a:lnTo>
                  <a:lnTo>
                    <a:pt x="1572895" y="1704340"/>
                  </a:lnTo>
                  <a:close/>
                </a:path>
                <a:path w="1572895" h="1792604">
                  <a:moveTo>
                    <a:pt x="1572895" y="525094"/>
                  </a:moveTo>
                  <a:lnTo>
                    <a:pt x="1572260" y="521284"/>
                  </a:lnTo>
                  <a:lnTo>
                    <a:pt x="1565910" y="517474"/>
                  </a:lnTo>
                  <a:lnTo>
                    <a:pt x="1562100" y="518744"/>
                  </a:lnTo>
                  <a:lnTo>
                    <a:pt x="1527810" y="577799"/>
                  </a:lnTo>
                  <a:lnTo>
                    <a:pt x="1527810" y="181559"/>
                  </a:lnTo>
                  <a:lnTo>
                    <a:pt x="1515110" y="181559"/>
                  </a:lnTo>
                  <a:lnTo>
                    <a:pt x="1515110" y="577799"/>
                  </a:lnTo>
                  <a:lnTo>
                    <a:pt x="1480820" y="518744"/>
                  </a:lnTo>
                  <a:lnTo>
                    <a:pt x="1477010" y="517474"/>
                  </a:lnTo>
                  <a:lnTo>
                    <a:pt x="1470660" y="521284"/>
                  </a:lnTo>
                  <a:lnTo>
                    <a:pt x="1470025" y="525094"/>
                  </a:lnTo>
                  <a:lnTo>
                    <a:pt x="1521460" y="613359"/>
                  </a:lnTo>
                  <a:lnTo>
                    <a:pt x="1529080" y="601294"/>
                  </a:lnTo>
                  <a:lnTo>
                    <a:pt x="1572895" y="525094"/>
                  </a:lnTo>
                  <a:close/>
                </a:path>
              </a:pathLst>
            </a:custGeom>
            <a:solidFill>
              <a:srgbClr val="000000"/>
            </a:solidFill>
          </p:spPr>
          <p:txBody>
            <a:bodyPr wrap="square" lIns="0" tIns="0" rIns="0" bIns="0" rtlCol="0"/>
            <a:lstStyle/>
            <a:p>
              <a:endParaRPr/>
            </a:p>
          </p:txBody>
        </p:sp>
        <p:sp>
          <p:nvSpPr>
            <p:cNvPr id="7" name="object 7">
              <a:extLst>
                <a:ext uri="{FF2B5EF4-FFF2-40B4-BE49-F238E27FC236}">
                  <a16:creationId xmlns:a16="http://schemas.microsoft.com/office/drawing/2014/main" id="{D0A81934-CB9F-1854-0167-02C3D38ECAF7}"/>
                </a:ext>
              </a:extLst>
            </p:cNvPr>
            <p:cNvSpPr/>
            <p:nvPr/>
          </p:nvSpPr>
          <p:spPr>
            <a:xfrm>
              <a:off x="2857500" y="4860835"/>
              <a:ext cx="1539240" cy="429895"/>
            </a:xfrm>
            <a:custGeom>
              <a:avLst/>
              <a:gdLst/>
              <a:ahLst/>
              <a:cxnLst/>
              <a:rect l="l" t="t" r="r" b="b"/>
              <a:pathLst>
                <a:path w="1539239" h="429895">
                  <a:moveTo>
                    <a:pt x="0" y="0"/>
                  </a:moveTo>
                  <a:lnTo>
                    <a:pt x="1539239" y="0"/>
                  </a:lnTo>
                  <a:lnTo>
                    <a:pt x="1539239" y="429895"/>
                  </a:lnTo>
                  <a:lnTo>
                    <a:pt x="0" y="429895"/>
                  </a:lnTo>
                  <a:lnTo>
                    <a:pt x="0" y="0"/>
                  </a:lnTo>
                  <a:close/>
                </a:path>
              </a:pathLst>
            </a:custGeom>
            <a:ln w="9144">
              <a:solidFill>
                <a:srgbClr val="000000"/>
              </a:solidFill>
            </a:ln>
          </p:spPr>
          <p:txBody>
            <a:bodyPr wrap="square" lIns="0" tIns="0" rIns="0" bIns="0" rtlCol="0"/>
            <a:lstStyle/>
            <a:p>
              <a:endParaRPr/>
            </a:p>
          </p:txBody>
        </p:sp>
        <p:sp>
          <p:nvSpPr>
            <p:cNvPr id="8" name="object 8">
              <a:extLst>
                <a:ext uri="{FF2B5EF4-FFF2-40B4-BE49-F238E27FC236}">
                  <a16:creationId xmlns:a16="http://schemas.microsoft.com/office/drawing/2014/main" id="{DE804952-5522-B497-276C-5C5973C6C62B}"/>
                </a:ext>
              </a:extLst>
            </p:cNvPr>
            <p:cNvSpPr/>
            <p:nvPr/>
          </p:nvSpPr>
          <p:spPr>
            <a:xfrm>
              <a:off x="3575050" y="4464599"/>
              <a:ext cx="102870" cy="395605"/>
            </a:xfrm>
            <a:custGeom>
              <a:avLst/>
              <a:gdLst/>
              <a:ahLst/>
              <a:cxnLst/>
              <a:rect l="l" t="t" r="r" b="b"/>
              <a:pathLst>
                <a:path w="102870" h="395604">
                  <a:moveTo>
                    <a:pt x="6985" y="299085"/>
                  </a:moveTo>
                  <a:lnTo>
                    <a:pt x="635" y="302895"/>
                  </a:lnTo>
                  <a:lnTo>
                    <a:pt x="0" y="306705"/>
                  </a:lnTo>
                  <a:lnTo>
                    <a:pt x="51435" y="395605"/>
                  </a:lnTo>
                  <a:lnTo>
                    <a:pt x="59055" y="382905"/>
                  </a:lnTo>
                  <a:lnTo>
                    <a:pt x="45085" y="382905"/>
                  </a:lnTo>
                  <a:lnTo>
                    <a:pt x="45085" y="359410"/>
                  </a:lnTo>
                  <a:lnTo>
                    <a:pt x="10795" y="300355"/>
                  </a:lnTo>
                  <a:lnTo>
                    <a:pt x="6985" y="299085"/>
                  </a:lnTo>
                  <a:close/>
                </a:path>
                <a:path w="102870" h="395604">
                  <a:moveTo>
                    <a:pt x="45085" y="359410"/>
                  </a:moveTo>
                  <a:lnTo>
                    <a:pt x="45085" y="382905"/>
                  </a:lnTo>
                  <a:lnTo>
                    <a:pt x="57785" y="382905"/>
                  </a:lnTo>
                  <a:lnTo>
                    <a:pt x="57785" y="379730"/>
                  </a:lnTo>
                  <a:lnTo>
                    <a:pt x="45720" y="379730"/>
                  </a:lnTo>
                  <a:lnTo>
                    <a:pt x="51435" y="370205"/>
                  </a:lnTo>
                  <a:lnTo>
                    <a:pt x="45085" y="359410"/>
                  </a:lnTo>
                  <a:close/>
                </a:path>
                <a:path w="102870" h="395604">
                  <a:moveTo>
                    <a:pt x="95885" y="299085"/>
                  </a:moveTo>
                  <a:lnTo>
                    <a:pt x="92075" y="300355"/>
                  </a:lnTo>
                  <a:lnTo>
                    <a:pt x="57785" y="359410"/>
                  </a:lnTo>
                  <a:lnTo>
                    <a:pt x="57785" y="382905"/>
                  </a:lnTo>
                  <a:lnTo>
                    <a:pt x="59055" y="382905"/>
                  </a:lnTo>
                  <a:lnTo>
                    <a:pt x="102870" y="306705"/>
                  </a:lnTo>
                  <a:lnTo>
                    <a:pt x="102235" y="302895"/>
                  </a:lnTo>
                  <a:lnTo>
                    <a:pt x="95885" y="299085"/>
                  </a:lnTo>
                  <a:close/>
                </a:path>
                <a:path w="102870" h="395604">
                  <a:moveTo>
                    <a:pt x="51435" y="370205"/>
                  </a:moveTo>
                  <a:lnTo>
                    <a:pt x="45720" y="379730"/>
                  </a:lnTo>
                  <a:lnTo>
                    <a:pt x="57150" y="379730"/>
                  </a:lnTo>
                  <a:lnTo>
                    <a:pt x="51435" y="370205"/>
                  </a:lnTo>
                  <a:close/>
                </a:path>
                <a:path w="102870" h="395604">
                  <a:moveTo>
                    <a:pt x="57785" y="359410"/>
                  </a:moveTo>
                  <a:lnTo>
                    <a:pt x="51435" y="370205"/>
                  </a:lnTo>
                  <a:lnTo>
                    <a:pt x="57150" y="379730"/>
                  </a:lnTo>
                  <a:lnTo>
                    <a:pt x="57785" y="379730"/>
                  </a:lnTo>
                  <a:lnTo>
                    <a:pt x="57785" y="359410"/>
                  </a:lnTo>
                  <a:close/>
                </a:path>
                <a:path w="102870" h="395604">
                  <a:moveTo>
                    <a:pt x="57785" y="0"/>
                  </a:moveTo>
                  <a:lnTo>
                    <a:pt x="45085" y="0"/>
                  </a:lnTo>
                  <a:lnTo>
                    <a:pt x="45085" y="359410"/>
                  </a:lnTo>
                  <a:lnTo>
                    <a:pt x="51435" y="370205"/>
                  </a:lnTo>
                  <a:lnTo>
                    <a:pt x="57785" y="359410"/>
                  </a:lnTo>
                  <a:lnTo>
                    <a:pt x="57785" y="0"/>
                  </a:lnTo>
                  <a:close/>
                </a:path>
              </a:pathLst>
            </a:custGeom>
            <a:solidFill>
              <a:srgbClr val="000000"/>
            </a:solidFill>
          </p:spPr>
          <p:txBody>
            <a:bodyPr wrap="square" lIns="0" tIns="0" rIns="0" bIns="0" rtlCol="0"/>
            <a:lstStyle/>
            <a:p>
              <a:endParaRPr/>
            </a:p>
          </p:txBody>
        </p:sp>
        <p:sp>
          <p:nvSpPr>
            <p:cNvPr id="9" name="object 9">
              <a:extLst>
                <a:ext uri="{FF2B5EF4-FFF2-40B4-BE49-F238E27FC236}">
                  <a16:creationId xmlns:a16="http://schemas.microsoft.com/office/drawing/2014/main" id="{B847037A-0062-C820-57E7-5B9B6979FD94}"/>
                </a:ext>
              </a:extLst>
            </p:cNvPr>
            <p:cNvSpPr/>
            <p:nvPr/>
          </p:nvSpPr>
          <p:spPr>
            <a:xfrm>
              <a:off x="2893696" y="5681894"/>
              <a:ext cx="1465580" cy="942975"/>
            </a:xfrm>
            <a:custGeom>
              <a:avLst/>
              <a:gdLst/>
              <a:ahLst/>
              <a:cxnLst/>
              <a:rect l="l" t="t" r="r" b="b"/>
              <a:pathLst>
                <a:path w="1465579" h="942975">
                  <a:moveTo>
                    <a:pt x="0" y="471804"/>
                  </a:moveTo>
                  <a:lnTo>
                    <a:pt x="732790" y="0"/>
                  </a:lnTo>
                  <a:lnTo>
                    <a:pt x="1465580" y="471804"/>
                  </a:lnTo>
                  <a:lnTo>
                    <a:pt x="732790" y="942974"/>
                  </a:lnTo>
                  <a:lnTo>
                    <a:pt x="0" y="471804"/>
                  </a:lnTo>
                  <a:close/>
                </a:path>
              </a:pathLst>
            </a:custGeom>
            <a:ln w="9144">
              <a:solidFill>
                <a:srgbClr val="000000"/>
              </a:solidFill>
            </a:ln>
          </p:spPr>
          <p:txBody>
            <a:bodyPr wrap="square" lIns="0" tIns="0" rIns="0" bIns="0" rtlCol="0"/>
            <a:lstStyle/>
            <a:p>
              <a:endParaRPr/>
            </a:p>
          </p:txBody>
        </p:sp>
        <p:sp>
          <p:nvSpPr>
            <p:cNvPr id="10" name="object 10">
              <a:extLst>
                <a:ext uri="{FF2B5EF4-FFF2-40B4-BE49-F238E27FC236}">
                  <a16:creationId xmlns:a16="http://schemas.microsoft.com/office/drawing/2014/main" id="{0DA89816-2F95-0C64-2B5D-EAC5D07AA52F}"/>
                </a:ext>
              </a:extLst>
            </p:cNvPr>
            <p:cNvSpPr/>
            <p:nvPr/>
          </p:nvSpPr>
          <p:spPr>
            <a:xfrm>
              <a:off x="3573781" y="5290734"/>
              <a:ext cx="104139" cy="1727200"/>
            </a:xfrm>
            <a:custGeom>
              <a:avLst/>
              <a:gdLst/>
              <a:ahLst/>
              <a:cxnLst/>
              <a:rect l="l" t="t" r="r" b="b"/>
              <a:pathLst>
                <a:path w="104139" h="1727200">
                  <a:moveTo>
                    <a:pt x="6984" y="1631315"/>
                  </a:moveTo>
                  <a:lnTo>
                    <a:pt x="634" y="1634490"/>
                  </a:lnTo>
                  <a:lnTo>
                    <a:pt x="0" y="1638300"/>
                  </a:lnTo>
                  <a:lnTo>
                    <a:pt x="1904" y="1641475"/>
                  </a:lnTo>
                  <a:lnTo>
                    <a:pt x="51434" y="1727200"/>
                  </a:lnTo>
                  <a:lnTo>
                    <a:pt x="58419" y="1714500"/>
                  </a:lnTo>
                  <a:lnTo>
                    <a:pt x="72059" y="1691640"/>
                  </a:lnTo>
                  <a:lnTo>
                    <a:pt x="57784" y="1691640"/>
                  </a:lnTo>
                  <a:lnTo>
                    <a:pt x="57787" y="1691005"/>
                  </a:lnTo>
                  <a:lnTo>
                    <a:pt x="45084" y="1691005"/>
                  </a:lnTo>
                  <a:lnTo>
                    <a:pt x="10794" y="1631950"/>
                  </a:lnTo>
                  <a:lnTo>
                    <a:pt x="6984" y="1631315"/>
                  </a:lnTo>
                  <a:close/>
                </a:path>
                <a:path w="104139" h="1727200">
                  <a:moveTo>
                    <a:pt x="95884" y="1631315"/>
                  </a:moveTo>
                  <a:lnTo>
                    <a:pt x="92074" y="1632585"/>
                  </a:lnTo>
                  <a:lnTo>
                    <a:pt x="90804" y="1635760"/>
                  </a:lnTo>
                  <a:lnTo>
                    <a:pt x="57784" y="1691640"/>
                  </a:lnTo>
                  <a:lnTo>
                    <a:pt x="72059" y="1691640"/>
                  </a:lnTo>
                  <a:lnTo>
                    <a:pt x="103504" y="1638935"/>
                  </a:lnTo>
                  <a:lnTo>
                    <a:pt x="102234" y="1635125"/>
                  </a:lnTo>
                  <a:lnTo>
                    <a:pt x="95884" y="1631315"/>
                  </a:lnTo>
                  <a:close/>
                </a:path>
                <a:path w="104139" h="1727200">
                  <a:moveTo>
                    <a:pt x="59054" y="1332230"/>
                  </a:moveTo>
                  <a:lnTo>
                    <a:pt x="46354" y="1332230"/>
                  </a:lnTo>
                  <a:lnTo>
                    <a:pt x="45084" y="1691005"/>
                  </a:lnTo>
                  <a:lnTo>
                    <a:pt x="57787" y="1691005"/>
                  </a:lnTo>
                  <a:lnTo>
                    <a:pt x="59054" y="1332230"/>
                  </a:lnTo>
                  <a:close/>
                </a:path>
                <a:path w="104139" h="1727200">
                  <a:moveTo>
                    <a:pt x="8254" y="295910"/>
                  </a:moveTo>
                  <a:lnTo>
                    <a:pt x="1904" y="299720"/>
                  </a:lnTo>
                  <a:lnTo>
                    <a:pt x="1269" y="303530"/>
                  </a:lnTo>
                  <a:lnTo>
                    <a:pt x="52704" y="392430"/>
                  </a:lnTo>
                  <a:lnTo>
                    <a:pt x="60324" y="379730"/>
                  </a:lnTo>
                  <a:lnTo>
                    <a:pt x="67627" y="367030"/>
                  </a:lnTo>
                  <a:lnTo>
                    <a:pt x="52704" y="367030"/>
                  </a:lnTo>
                  <a:lnTo>
                    <a:pt x="59054" y="356235"/>
                  </a:lnTo>
                  <a:lnTo>
                    <a:pt x="46354" y="356235"/>
                  </a:lnTo>
                  <a:lnTo>
                    <a:pt x="12064" y="297180"/>
                  </a:lnTo>
                  <a:lnTo>
                    <a:pt x="8254" y="295910"/>
                  </a:lnTo>
                  <a:close/>
                </a:path>
                <a:path w="104139" h="1727200">
                  <a:moveTo>
                    <a:pt x="97154" y="295910"/>
                  </a:moveTo>
                  <a:lnTo>
                    <a:pt x="93344" y="297180"/>
                  </a:lnTo>
                  <a:lnTo>
                    <a:pt x="59054" y="356235"/>
                  </a:lnTo>
                  <a:lnTo>
                    <a:pt x="52704" y="367030"/>
                  </a:lnTo>
                  <a:lnTo>
                    <a:pt x="67627" y="367030"/>
                  </a:lnTo>
                  <a:lnTo>
                    <a:pt x="104139" y="303530"/>
                  </a:lnTo>
                  <a:lnTo>
                    <a:pt x="103504" y="299720"/>
                  </a:lnTo>
                  <a:lnTo>
                    <a:pt x="97154" y="295910"/>
                  </a:lnTo>
                  <a:close/>
                </a:path>
                <a:path w="104139" h="1727200">
                  <a:moveTo>
                    <a:pt x="59054" y="0"/>
                  </a:moveTo>
                  <a:lnTo>
                    <a:pt x="46354" y="0"/>
                  </a:lnTo>
                  <a:lnTo>
                    <a:pt x="46354" y="356235"/>
                  </a:lnTo>
                  <a:lnTo>
                    <a:pt x="59054" y="356235"/>
                  </a:lnTo>
                  <a:lnTo>
                    <a:pt x="59054" y="0"/>
                  </a:lnTo>
                  <a:close/>
                </a:path>
              </a:pathLst>
            </a:custGeom>
            <a:solidFill>
              <a:srgbClr val="000000"/>
            </a:solidFill>
          </p:spPr>
          <p:txBody>
            <a:bodyPr wrap="square" lIns="0" tIns="0" rIns="0" bIns="0" rtlCol="0"/>
            <a:lstStyle/>
            <a:p>
              <a:endParaRPr/>
            </a:p>
          </p:txBody>
        </p:sp>
        <p:sp>
          <p:nvSpPr>
            <p:cNvPr id="11" name="object 11">
              <a:extLst>
                <a:ext uri="{FF2B5EF4-FFF2-40B4-BE49-F238E27FC236}">
                  <a16:creationId xmlns:a16="http://schemas.microsoft.com/office/drawing/2014/main" id="{C503418B-A78C-A616-19B7-7E6B38478AC3}"/>
                </a:ext>
              </a:extLst>
            </p:cNvPr>
            <p:cNvSpPr/>
            <p:nvPr/>
          </p:nvSpPr>
          <p:spPr>
            <a:xfrm>
              <a:off x="2889251" y="7014125"/>
              <a:ext cx="1468120" cy="943610"/>
            </a:xfrm>
            <a:custGeom>
              <a:avLst/>
              <a:gdLst/>
              <a:ahLst/>
              <a:cxnLst/>
              <a:rect l="l" t="t" r="r" b="b"/>
              <a:pathLst>
                <a:path w="1468120" h="943609">
                  <a:moveTo>
                    <a:pt x="0" y="471804"/>
                  </a:moveTo>
                  <a:lnTo>
                    <a:pt x="734060" y="0"/>
                  </a:lnTo>
                  <a:lnTo>
                    <a:pt x="1468120" y="471804"/>
                  </a:lnTo>
                  <a:lnTo>
                    <a:pt x="734060" y="943609"/>
                  </a:lnTo>
                  <a:lnTo>
                    <a:pt x="0" y="471804"/>
                  </a:lnTo>
                  <a:close/>
                </a:path>
              </a:pathLst>
            </a:custGeom>
            <a:ln w="9144">
              <a:solidFill>
                <a:srgbClr val="000000"/>
              </a:solidFill>
            </a:ln>
          </p:spPr>
          <p:txBody>
            <a:bodyPr wrap="square" lIns="0" tIns="0" rIns="0" bIns="0" rtlCol="0"/>
            <a:lstStyle/>
            <a:p>
              <a:endParaRPr/>
            </a:p>
          </p:txBody>
        </p:sp>
        <p:sp>
          <p:nvSpPr>
            <p:cNvPr id="12" name="object 12">
              <a:extLst>
                <a:ext uri="{FF2B5EF4-FFF2-40B4-BE49-F238E27FC236}">
                  <a16:creationId xmlns:a16="http://schemas.microsoft.com/office/drawing/2014/main" id="{2CE6D5C2-CE8B-B018-E358-35D23B397F79}"/>
                </a:ext>
              </a:extLst>
            </p:cNvPr>
            <p:cNvSpPr/>
            <p:nvPr/>
          </p:nvSpPr>
          <p:spPr>
            <a:xfrm>
              <a:off x="2521586" y="5022129"/>
              <a:ext cx="1107440" cy="3169285"/>
            </a:xfrm>
            <a:custGeom>
              <a:avLst/>
              <a:gdLst/>
              <a:ahLst/>
              <a:cxnLst/>
              <a:rect l="l" t="t" r="r" b="b"/>
              <a:pathLst>
                <a:path w="1107439" h="3169284">
                  <a:moveTo>
                    <a:pt x="299600" y="45085"/>
                  </a:moveTo>
                  <a:lnTo>
                    <a:pt x="3174" y="45085"/>
                  </a:lnTo>
                  <a:lnTo>
                    <a:pt x="0" y="48260"/>
                  </a:lnTo>
                  <a:lnTo>
                    <a:pt x="0" y="3166745"/>
                  </a:lnTo>
                  <a:lnTo>
                    <a:pt x="3174" y="3169285"/>
                  </a:lnTo>
                  <a:lnTo>
                    <a:pt x="1104900" y="3169285"/>
                  </a:lnTo>
                  <a:lnTo>
                    <a:pt x="1107439" y="3166745"/>
                  </a:lnTo>
                  <a:lnTo>
                    <a:pt x="1107439" y="3162935"/>
                  </a:lnTo>
                  <a:lnTo>
                    <a:pt x="12699" y="3162935"/>
                  </a:lnTo>
                  <a:lnTo>
                    <a:pt x="6349" y="3156585"/>
                  </a:lnTo>
                  <a:lnTo>
                    <a:pt x="12699" y="3156585"/>
                  </a:lnTo>
                  <a:lnTo>
                    <a:pt x="12699" y="57785"/>
                  </a:lnTo>
                  <a:lnTo>
                    <a:pt x="6349" y="57785"/>
                  </a:lnTo>
                  <a:lnTo>
                    <a:pt x="12699" y="51435"/>
                  </a:lnTo>
                  <a:lnTo>
                    <a:pt x="310514" y="51435"/>
                  </a:lnTo>
                  <a:lnTo>
                    <a:pt x="299600" y="45085"/>
                  </a:lnTo>
                  <a:close/>
                </a:path>
                <a:path w="1107439" h="3169284">
                  <a:moveTo>
                    <a:pt x="12699" y="3156585"/>
                  </a:moveTo>
                  <a:lnTo>
                    <a:pt x="6349" y="3156585"/>
                  </a:lnTo>
                  <a:lnTo>
                    <a:pt x="12699" y="3162935"/>
                  </a:lnTo>
                  <a:lnTo>
                    <a:pt x="12699" y="3156585"/>
                  </a:lnTo>
                  <a:close/>
                </a:path>
                <a:path w="1107439" h="3169284">
                  <a:moveTo>
                    <a:pt x="1094739" y="3156585"/>
                  </a:moveTo>
                  <a:lnTo>
                    <a:pt x="12699" y="3156585"/>
                  </a:lnTo>
                  <a:lnTo>
                    <a:pt x="12699" y="3162935"/>
                  </a:lnTo>
                  <a:lnTo>
                    <a:pt x="1094739" y="3162935"/>
                  </a:lnTo>
                  <a:lnTo>
                    <a:pt x="1094739" y="3156585"/>
                  </a:lnTo>
                  <a:close/>
                </a:path>
                <a:path w="1107439" h="3169284">
                  <a:moveTo>
                    <a:pt x="1107439" y="2934335"/>
                  </a:moveTo>
                  <a:lnTo>
                    <a:pt x="1094739" y="2934335"/>
                  </a:lnTo>
                  <a:lnTo>
                    <a:pt x="1094739" y="3162935"/>
                  </a:lnTo>
                  <a:lnTo>
                    <a:pt x="1101089" y="3156585"/>
                  </a:lnTo>
                  <a:lnTo>
                    <a:pt x="1107439" y="3156585"/>
                  </a:lnTo>
                  <a:lnTo>
                    <a:pt x="1107439" y="2934335"/>
                  </a:lnTo>
                  <a:close/>
                </a:path>
                <a:path w="1107439" h="3169284">
                  <a:moveTo>
                    <a:pt x="1107439" y="3156585"/>
                  </a:moveTo>
                  <a:lnTo>
                    <a:pt x="1101089" y="3156585"/>
                  </a:lnTo>
                  <a:lnTo>
                    <a:pt x="1094739" y="3162935"/>
                  </a:lnTo>
                  <a:lnTo>
                    <a:pt x="1107439" y="3162935"/>
                  </a:lnTo>
                  <a:lnTo>
                    <a:pt x="1107439" y="3156585"/>
                  </a:lnTo>
                  <a:close/>
                </a:path>
                <a:path w="1107439" h="3169284">
                  <a:moveTo>
                    <a:pt x="247014" y="0"/>
                  </a:moveTo>
                  <a:lnTo>
                    <a:pt x="243204" y="635"/>
                  </a:lnTo>
                  <a:lnTo>
                    <a:pt x="240029" y="6985"/>
                  </a:lnTo>
                  <a:lnTo>
                    <a:pt x="240664" y="10795"/>
                  </a:lnTo>
                  <a:lnTo>
                    <a:pt x="299600" y="45085"/>
                  </a:lnTo>
                  <a:lnTo>
                    <a:pt x="323214" y="45085"/>
                  </a:lnTo>
                  <a:lnTo>
                    <a:pt x="323214" y="57785"/>
                  </a:lnTo>
                  <a:lnTo>
                    <a:pt x="299600" y="57785"/>
                  </a:lnTo>
                  <a:lnTo>
                    <a:pt x="240664" y="92075"/>
                  </a:lnTo>
                  <a:lnTo>
                    <a:pt x="240029" y="95885"/>
                  </a:lnTo>
                  <a:lnTo>
                    <a:pt x="243204" y="102235"/>
                  </a:lnTo>
                  <a:lnTo>
                    <a:pt x="247014" y="103505"/>
                  </a:lnTo>
                  <a:lnTo>
                    <a:pt x="335914" y="51435"/>
                  </a:lnTo>
                  <a:lnTo>
                    <a:pt x="325119" y="45085"/>
                  </a:lnTo>
                  <a:lnTo>
                    <a:pt x="247014" y="0"/>
                  </a:lnTo>
                  <a:close/>
                </a:path>
                <a:path w="1107439" h="3169284">
                  <a:moveTo>
                    <a:pt x="12699" y="51435"/>
                  </a:moveTo>
                  <a:lnTo>
                    <a:pt x="6349" y="57785"/>
                  </a:lnTo>
                  <a:lnTo>
                    <a:pt x="12699" y="57785"/>
                  </a:lnTo>
                  <a:lnTo>
                    <a:pt x="12699" y="51435"/>
                  </a:lnTo>
                  <a:close/>
                </a:path>
                <a:path w="1107439" h="3169284">
                  <a:moveTo>
                    <a:pt x="310514" y="51435"/>
                  </a:moveTo>
                  <a:lnTo>
                    <a:pt x="12699" y="51435"/>
                  </a:lnTo>
                  <a:lnTo>
                    <a:pt x="12699" y="57785"/>
                  </a:lnTo>
                  <a:lnTo>
                    <a:pt x="299600" y="57785"/>
                  </a:lnTo>
                  <a:lnTo>
                    <a:pt x="310514" y="51435"/>
                  </a:lnTo>
                  <a:close/>
                </a:path>
                <a:path w="1107439" h="3169284">
                  <a:moveTo>
                    <a:pt x="310514" y="51435"/>
                  </a:moveTo>
                  <a:lnTo>
                    <a:pt x="299719" y="57785"/>
                  </a:lnTo>
                  <a:lnTo>
                    <a:pt x="323214" y="57785"/>
                  </a:lnTo>
                  <a:lnTo>
                    <a:pt x="323214" y="57150"/>
                  </a:lnTo>
                  <a:lnTo>
                    <a:pt x="320039" y="57150"/>
                  </a:lnTo>
                  <a:lnTo>
                    <a:pt x="310514" y="51435"/>
                  </a:lnTo>
                  <a:close/>
                </a:path>
                <a:path w="1107439" h="3169284">
                  <a:moveTo>
                    <a:pt x="320039" y="46355"/>
                  </a:moveTo>
                  <a:lnTo>
                    <a:pt x="310514" y="51435"/>
                  </a:lnTo>
                  <a:lnTo>
                    <a:pt x="320039" y="57150"/>
                  </a:lnTo>
                  <a:lnTo>
                    <a:pt x="320039" y="46355"/>
                  </a:lnTo>
                  <a:close/>
                </a:path>
                <a:path w="1107439" h="3169284">
                  <a:moveTo>
                    <a:pt x="323214" y="46355"/>
                  </a:moveTo>
                  <a:lnTo>
                    <a:pt x="320039" y="46355"/>
                  </a:lnTo>
                  <a:lnTo>
                    <a:pt x="320039" y="57150"/>
                  </a:lnTo>
                  <a:lnTo>
                    <a:pt x="323214" y="57150"/>
                  </a:lnTo>
                  <a:lnTo>
                    <a:pt x="323214" y="46355"/>
                  </a:lnTo>
                  <a:close/>
                </a:path>
                <a:path w="1107439" h="3169284">
                  <a:moveTo>
                    <a:pt x="323214" y="45085"/>
                  </a:moveTo>
                  <a:lnTo>
                    <a:pt x="299719" y="45085"/>
                  </a:lnTo>
                  <a:lnTo>
                    <a:pt x="310514" y="51435"/>
                  </a:lnTo>
                  <a:lnTo>
                    <a:pt x="320039" y="46355"/>
                  </a:lnTo>
                  <a:lnTo>
                    <a:pt x="323214" y="46355"/>
                  </a:lnTo>
                  <a:lnTo>
                    <a:pt x="323214" y="45085"/>
                  </a:lnTo>
                  <a:close/>
                </a:path>
              </a:pathLst>
            </a:custGeom>
            <a:solidFill>
              <a:srgbClr val="000000"/>
            </a:solidFill>
          </p:spPr>
          <p:txBody>
            <a:bodyPr wrap="square" lIns="0" tIns="0" rIns="0" bIns="0" rtlCol="0"/>
            <a:lstStyle/>
            <a:p>
              <a:endParaRPr/>
            </a:p>
          </p:txBody>
        </p:sp>
        <p:sp>
          <p:nvSpPr>
            <p:cNvPr id="13" name="object 13">
              <a:extLst>
                <a:ext uri="{FF2B5EF4-FFF2-40B4-BE49-F238E27FC236}">
                  <a16:creationId xmlns:a16="http://schemas.microsoft.com/office/drawing/2014/main" id="{16F3B09E-808B-7597-01AA-43B3BA177FB8}"/>
                </a:ext>
              </a:extLst>
            </p:cNvPr>
            <p:cNvSpPr/>
            <p:nvPr/>
          </p:nvSpPr>
          <p:spPr>
            <a:xfrm>
              <a:off x="4890134" y="6022251"/>
              <a:ext cx="1687195" cy="262255"/>
            </a:xfrm>
            <a:custGeom>
              <a:avLst/>
              <a:gdLst/>
              <a:ahLst/>
              <a:cxnLst/>
              <a:rect l="l" t="t" r="r" b="b"/>
              <a:pathLst>
                <a:path w="1687195" h="262254">
                  <a:moveTo>
                    <a:pt x="0" y="0"/>
                  </a:moveTo>
                  <a:lnTo>
                    <a:pt x="1687194" y="0"/>
                  </a:lnTo>
                  <a:lnTo>
                    <a:pt x="1687194" y="262254"/>
                  </a:lnTo>
                  <a:lnTo>
                    <a:pt x="0" y="262254"/>
                  </a:lnTo>
                  <a:lnTo>
                    <a:pt x="0" y="0"/>
                  </a:lnTo>
                  <a:close/>
                </a:path>
              </a:pathLst>
            </a:custGeom>
            <a:ln w="9143">
              <a:solidFill>
                <a:srgbClr val="000000"/>
              </a:solidFill>
            </a:ln>
          </p:spPr>
          <p:txBody>
            <a:bodyPr wrap="square" lIns="0" tIns="0" rIns="0" bIns="0" rtlCol="0"/>
            <a:lstStyle/>
            <a:p>
              <a:endParaRPr/>
            </a:p>
          </p:txBody>
        </p:sp>
        <p:sp>
          <p:nvSpPr>
            <p:cNvPr id="14" name="object 14">
              <a:extLst>
                <a:ext uri="{FF2B5EF4-FFF2-40B4-BE49-F238E27FC236}">
                  <a16:creationId xmlns:a16="http://schemas.microsoft.com/office/drawing/2014/main" id="{3785E0DB-3BD9-F74B-AEAA-EF6A98C58AC4}"/>
                </a:ext>
              </a:extLst>
            </p:cNvPr>
            <p:cNvSpPr/>
            <p:nvPr/>
          </p:nvSpPr>
          <p:spPr>
            <a:xfrm>
              <a:off x="4344671" y="5022129"/>
              <a:ext cx="2626360" cy="2515870"/>
            </a:xfrm>
            <a:custGeom>
              <a:avLst/>
              <a:gdLst/>
              <a:ahLst/>
              <a:cxnLst/>
              <a:rect l="l" t="t" r="r" b="b"/>
              <a:pathLst>
                <a:path w="2626359" h="2515870">
                  <a:moveTo>
                    <a:pt x="451484" y="2412365"/>
                  </a:moveTo>
                  <a:lnTo>
                    <a:pt x="447675" y="2413635"/>
                  </a:lnTo>
                  <a:lnTo>
                    <a:pt x="443865" y="2419350"/>
                  </a:lnTo>
                  <a:lnTo>
                    <a:pt x="445134" y="2423160"/>
                  </a:lnTo>
                  <a:lnTo>
                    <a:pt x="504190" y="2457450"/>
                  </a:lnTo>
                  <a:lnTo>
                    <a:pt x="0" y="2457450"/>
                  </a:lnTo>
                  <a:lnTo>
                    <a:pt x="0" y="2470150"/>
                  </a:lnTo>
                  <a:lnTo>
                    <a:pt x="504190" y="2470150"/>
                  </a:lnTo>
                  <a:lnTo>
                    <a:pt x="445134" y="2505075"/>
                  </a:lnTo>
                  <a:lnTo>
                    <a:pt x="443865" y="2508885"/>
                  </a:lnTo>
                  <a:lnTo>
                    <a:pt x="447675" y="2514600"/>
                  </a:lnTo>
                  <a:lnTo>
                    <a:pt x="451484" y="2515870"/>
                  </a:lnTo>
                  <a:lnTo>
                    <a:pt x="539750" y="2463800"/>
                  </a:lnTo>
                  <a:lnTo>
                    <a:pt x="451484" y="2412365"/>
                  </a:lnTo>
                  <a:close/>
                </a:path>
                <a:path w="2626359" h="2515870">
                  <a:moveTo>
                    <a:pt x="459105" y="1080135"/>
                  </a:moveTo>
                  <a:lnTo>
                    <a:pt x="455295" y="1081405"/>
                  </a:lnTo>
                  <a:lnTo>
                    <a:pt x="451484" y="1087755"/>
                  </a:lnTo>
                  <a:lnTo>
                    <a:pt x="452755" y="1091565"/>
                  </a:lnTo>
                  <a:lnTo>
                    <a:pt x="511809" y="1125855"/>
                  </a:lnTo>
                  <a:lnTo>
                    <a:pt x="6350" y="1125855"/>
                  </a:lnTo>
                  <a:lnTo>
                    <a:pt x="6350" y="1138555"/>
                  </a:lnTo>
                  <a:lnTo>
                    <a:pt x="511809" y="1138555"/>
                  </a:lnTo>
                  <a:lnTo>
                    <a:pt x="452755" y="1172845"/>
                  </a:lnTo>
                  <a:lnTo>
                    <a:pt x="451484" y="1176655"/>
                  </a:lnTo>
                  <a:lnTo>
                    <a:pt x="455295" y="1183005"/>
                  </a:lnTo>
                  <a:lnTo>
                    <a:pt x="459105" y="1183640"/>
                  </a:lnTo>
                  <a:lnTo>
                    <a:pt x="536575" y="1138555"/>
                  </a:lnTo>
                  <a:lnTo>
                    <a:pt x="548005" y="1132205"/>
                  </a:lnTo>
                  <a:lnTo>
                    <a:pt x="536575" y="1125855"/>
                  </a:lnTo>
                  <a:lnTo>
                    <a:pt x="459105" y="1080135"/>
                  </a:lnTo>
                  <a:close/>
                </a:path>
                <a:path w="2626359" h="2515870">
                  <a:moveTo>
                    <a:pt x="2626360" y="57785"/>
                  </a:moveTo>
                  <a:lnTo>
                    <a:pt x="2613660" y="57785"/>
                  </a:lnTo>
                  <a:lnTo>
                    <a:pt x="2613660" y="1124585"/>
                  </a:lnTo>
                  <a:lnTo>
                    <a:pt x="2231390" y="1124585"/>
                  </a:lnTo>
                  <a:lnTo>
                    <a:pt x="2231390" y="1137285"/>
                  </a:lnTo>
                  <a:lnTo>
                    <a:pt x="2623185" y="1137285"/>
                  </a:lnTo>
                  <a:lnTo>
                    <a:pt x="2626360" y="1134745"/>
                  </a:lnTo>
                  <a:lnTo>
                    <a:pt x="2626360" y="57785"/>
                  </a:lnTo>
                  <a:close/>
                </a:path>
                <a:path w="2626359" h="2515870">
                  <a:moveTo>
                    <a:pt x="140970" y="0"/>
                  </a:moveTo>
                  <a:lnTo>
                    <a:pt x="52070" y="51435"/>
                  </a:lnTo>
                  <a:lnTo>
                    <a:pt x="140970" y="103505"/>
                  </a:lnTo>
                  <a:lnTo>
                    <a:pt x="144779" y="102235"/>
                  </a:lnTo>
                  <a:lnTo>
                    <a:pt x="147954" y="95885"/>
                  </a:lnTo>
                  <a:lnTo>
                    <a:pt x="147320" y="92075"/>
                  </a:lnTo>
                  <a:lnTo>
                    <a:pt x="88265" y="57785"/>
                  </a:lnTo>
                  <a:lnTo>
                    <a:pt x="2626360" y="57785"/>
                  </a:lnTo>
                  <a:lnTo>
                    <a:pt x="2626360" y="48260"/>
                  </a:lnTo>
                  <a:lnTo>
                    <a:pt x="2623185" y="45085"/>
                  </a:lnTo>
                  <a:lnTo>
                    <a:pt x="88265" y="45085"/>
                  </a:lnTo>
                  <a:lnTo>
                    <a:pt x="147320" y="10794"/>
                  </a:lnTo>
                  <a:lnTo>
                    <a:pt x="147954" y="6985"/>
                  </a:lnTo>
                  <a:lnTo>
                    <a:pt x="144779" y="635"/>
                  </a:lnTo>
                  <a:lnTo>
                    <a:pt x="140970" y="0"/>
                  </a:lnTo>
                  <a:close/>
                </a:path>
              </a:pathLst>
            </a:custGeom>
            <a:solidFill>
              <a:srgbClr val="000000"/>
            </a:solidFill>
          </p:spPr>
          <p:txBody>
            <a:bodyPr wrap="square" lIns="0" tIns="0" rIns="0" bIns="0" rtlCol="0"/>
            <a:lstStyle/>
            <a:p>
              <a:endParaRPr/>
            </a:p>
          </p:txBody>
        </p:sp>
        <p:sp>
          <p:nvSpPr>
            <p:cNvPr id="15" name="object 15">
              <a:extLst>
                <a:ext uri="{FF2B5EF4-FFF2-40B4-BE49-F238E27FC236}">
                  <a16:creationId xmlns:a16="http://schemas.microsoft.com/office/drawing/2014/main" id="{1B7F60B5-3D96-3A22-5247-D85D5B98B854}"/>
                </a:ext>
              </a:extLst>
            </p:cNvPr>
            <p:cNvSpPr/>
            <p:nvPr/>
          </p:nvSpPr>
          <p:spPr>
            <a:xfrm>
              <a:off x="792481" y="3360969"/>
              <a:ext cx="6382385" cy="5041265"/>
            </a:xfrm>
            <a:custGeom>
              <a:avLst/>
              <a:gdLst/>
              <a:ahLst/>
              <a:cxnLst/>
              <a:rect l="l" t="t" r="r" b="b"/>
              <a:pathLst>
                <a:path w="6382384" h="5041265">
                  <a:moveTo>
                    <a:pt x="0" y="219710"/>
                  </a:moveTo>
                  <a:lnTo>
                    <a:pt x="4445" y="175260"/>
                  </a:lnTo>
                  <a:lnTo>
                    <a:pt x="17145" y="133985"/>
                  </a:lnTo>
                  <a:lnTo>
                    <a:pt x="37465" y="96520"/>
                  </a:lnTo>
                  <a:lnTo>
                    <a:pt x="64135" y="64135"/>
                  </a:lnTo>
                  <a:lnTo>
                    <a:pt x="97155" y="37465"/>
                  </a:lnTo>
                  <a:lnTo>
                    <a:pt x="133985" y="17145"/>
                  </a:lnTo>
                  <a:lnTo>
                    <a:pt x="175260" y="4445"/>
                  </a:lnTo>
                  <a:lnTo>
                    <a:pt x="219710" y="0"/>
                  </a:lnTo>
                  <a:lnTo>
                    <a:pt x="6162675" y="0"/>
                  </a:lnTo>
                  <a:lnTo>
                    <a:pt x="6207125" y="4445"/>
                  </a:lnTo>
                  <a:lnTo>
                    <a:pt x="6248400" y="17145"/>
                  </a:lnTo>
                  <a:lnTo>
                    <a:pt x="6285865" y="37465"/>
                  </a:lnTo>
                  <a:lnTo>
                    <a:pt x="6318250" y="64135"/>
                  </a:lnTo>
                  <a:lnTo>
                    <a:pt x="6344920" y="96520"/>
                  </a:lnTo>
                  <a:lnTo>
                    <a:pt x="6365240" y="133985"/>
                  </a:lnTo>
                  <a:lnTo>
                    <a:pt x="6377940" y="175260"/>
                  </a:lnTo>
                  <a:lnTo>
                    <a:pt x="6382385" y="219710"/>
                  </a:lnTo>
                  <a:lnTo>
                    <a:pt x="6382385" y="4821555"/>
                  </a:lnTo>
                  <a:lnTo>
                    <a:pt x="6377940" y="4865370"/>
                  </a:lnTo>
                  <a:lnTo>
                    <a:pt x="6365240" y="4906645"/>
                  </a:lnTo>
                  <a:lnTo>
                    <a:pt x="6344920" y="4944110"/>
                  </a:lnTo>
                  <a:lnTo>
                    <a:pt x="6318250" y="4976495"/>
                  </a:lnTo>
                  <a:lnTo>
                    <a:pt x="6285865" y="5003800"/>
                  </a:lnTo>
                  <a:lnTo>
                    <a:pt x="6248400" y="5024120"/>
                  </a:lnTo>
                  <a:lnTo>
                    <a:pt x="6207125" y="5036820"/>
                  </a:lnTo>
                  <a:lnTo>
                    <a:pt x="6162675" y="5041265"/>
                  </a:lnTo>
                  <a:lnTo>
                    <a:pt x="219710" y="5041265"/>
                  </a:lnTo>
                  <a:lnTo>
                    <a:pt x="175260" y="5036820"/>
                  </a:lnTo>
                  <a:lnTo>
                    <a:pt x="133985" y="5024120"/>
                  </a:lnTo>
                  <a:lnTo>
                    <a:pt x="97155" y="5003800"/>
                  </a:lnTo>
                  <a:lnTo>
                    <a:pt x="64135" y="4976495"/>
                  </a:lnTo>
                  <a:lnTo>
                    <a:pt x="37465" y="4944110"/>
                  </a:lnTo>
                  <a:lnTo>
                    <a:pt x="17145" y="4906645"/>
                  </a:lnTo>
                  <a:lnTo>
                    <a:pt x="4445" y="4865370"/>
                  </a:lnTo>
                  <a:lnTo>
                    <a:pt x="0" y="4821555"/>
                  </a:lnTo>
                  <a:lnTo>
                    <a:pt x="0" y="219710"/>
                  </a:lnTo>
                  <a:close/>
                </a:path>
              </a:pathLst>
            </a:custGeom>
            <a:ln w="9144">
              <a:solidFill>
                <a:srgbClr val="000000"/>
              </a:solidFill>
              <a:prstDash val="sysDash"/>
            </a:ln>
          </p:spPr>
          <p:txBody>
            <a:bodyPr wrap="square" lIns="0" tIns="0" rIns="0" bIns="0" rtlCol="0"/>
            <a:lstStyle/>
            <a:p>
              <a:endParaRPr/>
            </a:p>
          </p:txBody>
        </p:sp>
        <p:sp>
          <p:nvSpPr>
            <p:cNvPr id="16" name="object 16">
              <a:extLst>
                <a:ext uri="{FF2B5EF4-FFF2-40B4-BE49-F238E27FC236}">
                  <a16:creationId xmlns:a16="http://schemas.microsoft.com/office/drawing/2014/main" id="{B969893B-56FA-D9A6-E3BC-7C5CB1B04AEC}"/>
                </a:ext>
              </a:extLst>
            </p:cNvPr>
            <p:cNvSpPr/>
            <p:nvPr/>
          </p:nvSpPr>
          <p:spPr>
            <a:xfrm>
              <a:off x="4396741" y="1732194"/>
              <a:ext cx="1527175" cy="1638300"/>
            </a:xfrm>
            <a:custGeom>
              <a:avLst/>
              <a:gdLst/>
              <a:ahLst/>
              <a:cxnLst/>
              <a:rect l="l" t="t" r="r" b="b"/>
              <a:pathLst>
                <a:path w="1527175" h="1638300">
                  <a:moveTo>
                    <a:pt x="1480819" y="58419"/>
                  </a:moveTo>
                  <a:lnTo>
                    <a:pt x="1468119" y="58419"/>
                  </a:lnTo>
                  <a:lnTo>
                    <a:pt x="1468119" y="634364"/>
                  </a:lnTo>
                  <a:lnTo>
                    <a:pt x="1480819" y="634364"/>
                  </a:lnTo>
                  <a:lnTo>
                    <a:pt x="1480819" y="58419"/>
                  </a:lnTo>
                  <a:close/>
                </a:path>
                <a:path w="1527175" h="1638300">
                  <a:moveTo>
                    <a:pt x="88899" y="0"/>
                  </a:moveTo>
                  <a:lnTo>
                    <a:pt x="0" y="52069"/>
                  </a:lnTo>
                  <a:lnTo>
                    <a:pt x="88899" y="103504"/>
                  </a:lnTo>
                  <a:lnTo>
                    <a:pt x="92709" y="102234"/>
                  </a:lnTo>
                  <a:lnTo>
                    <a:pt x="95884" y="96519"/>
                  </a:lnTo>
                  <a:lnTo>
                    <a:pt x="95249" y="92709"/>
                  </a:lnTo>
                  <a:lnTo>
                    <a:pt x="36194" y="58419"/>
                  </a:lnTo>
                  <a:lnTo>
                    <a:pt x="1480819" y="58419"/>
                  </a:lnTo>
                  <a:lnTo>
                    <a:pt x="1480819" y="48259"/>
                  </a:lnTo>
                  <a:lnTo>
                    <a:pt x="1478279" y="45719"/>
                  </a:lnTo>
                  <a:lnTo>
                    <a:pt x="36194" y="45719"/>
                  </a:lnTo>
                  <a:lnTo>
                    <a:pt x="95249" y="10794"/>
                  </a:lnTo>
                  <a:lnTo>
                    <a:pt x="95884" y="6984"/>
                  </a:lnTo>
                  <a:lnTo>
                    <a:pt x="92709" y="1269"/>
                  </a:lnTo>
                  <a:lnTo>
                    <a:pt x="88899" y="0"/>
                  </a:lnTo>
                  <a:close/>
                </a:path>
                <a:path w="1527175" h="1638300">
                  <a:moveTo>
                    <a:pt x="1482724" y="1075054"/>
                  </a:moveTo>
                  <a:lnTo>
                    <a:pt x="1468754" y="1075054"/>
                  </a:lnTo>
                  <a:lnTo>
                    <a:pt x="1468754" y="1638299"/>
                  </a:lnTo>
                  <a:lnTo>
                    <a:pt x="1481454" y="1638299"/>
                  </a:lnTo>
                  <a:lnTo>
                    <a:pt x="1481454" y="1098549"/>
                  </a:lnTo>
                  <a:lnTo>
                    <a:pt x="1496545" y="1098549"/>
                  </a:lnTo>
                  <a:lnTo>
                    <a:pt x="1482724" y="1075054"/>
                  </a:lnTo>
                  <a:close/>
                </a:path>
                <a:path w="1527175" h="1638300">
                  <a:moveTo>
                    <a:pt x="1475104" y="1062354"/>
                  </a:moveTo>
                  <a:lnTo>
                    <a:pt x="1423669" y="1150619"/>
                  </a:lnTo>
                  <a:lnTo>
                    <a:pt x="1424304" y="1154429"/>
                  </a:lnTo>
                  <a:lnTo>
                    <a:pt x="1430654" y="1158239"/>
                  </a:lnTo>
                  <a:lnTo>
                    <a:pt x="1434464" y="1156969"/>
                  </a:lnTo>
                  <a:lnTo>
                    <a:pt x="1468754" y="1098549"/>
                  </a:lnTo>
                  <a:lnTo>
                    <a:pt x="1468754" y="1075054"/>
                  </a:lnTo>
                  <a:lnTo>
                    <a:pt x="1482724" y="1075054"/>
                  </a:lnTo>
                  <a:lnTo>
                    <a:pt x="1475104" y="1062354"/>
                  </a:lnTo>
                  <a:close/>
                </a:path>
                <a:path w="1527175" h="1638300">
                  <a:moveTo>
                    <a:pt x="1496545" y="1098549"/>
                  </a:moveTo>
                  <a:lnTo>
                    <a:pt x="1481454" y="1098549"/>
                  </a:lnTo>
                  <a:lnTo>
                    <a:pt x="1515744" y="1156969"/>
                  </a:lnTo>
                  <a:lnTo>
                    <a:pt x="1519554" y="1158239"/>
                  </a:lnTo>
                  <a:lnTo>
                    <a:pt x="1525904" y="1154429"/>
                  </a:lnTo>
                  <a:lnTo>
                    <a:pt x="1527174" y="1150619"/>
                  </a:lnTo>
                  <a:lnTo>
                    <a:pt x="1496545" y="1098549"/>
                  </a:lnTo>
                  <a:close/>
                </a:path>
              </a:pathLst>
            </a:custGeom>
            <a:solidFill>
              <a:srgbClr val="000000"/>
            </a:solidFill>
          </p:spPr>
          <p:txBody>
            <a:bodyPr wrap="square" lIns="0" tIns="0" rIns="0" bIns="0" rtlCol="0"/>
            <a:lstStyle/>
            <a:p>
              <a:endParaRPr/>
            </a:p>
          </p:txBody>
        </p:sp>
        <p:sp>
          <p:nvSpPr>
            <p:cNvPr id="17" name="object 17">
              <a:extLst>
                <a:ext uri="{FF2B5EF4-FFF2-40B4-BE49-F238E27FC236}">
                  <a16:creationId xmlns:a16="http://schemas.microsoft.com/office/drawing/2014/main" id="{88051CE3-175A-316A-F62C-19D05C68E40C}"/>
                </a:ext>
              </a:extLst>
            </p:cNvPr>
            <p:cNvSpPr/>
            <p:nvPr/>
          </p:nvSpPr>
          <p:spPr>
            <a:xfrm>
              <a:off x="6577331" y="6154334"/>
              <a:ext cx="387350" cy="1331595"/>
            </a:xfrm>
            <a:custGeom>
              <a:avLst/>
              <a:gdLst/>
              <a:ahLst/>
              <a:cxnLst/>
              <a:rect l="l" t="t" r="r" b="b"/>
              <a:pathLst>
                <a:path w="387350" h="1331595">
                  <a:moveTo>
                    <a:pt x="0" y="1331594"/>
                  </a:moveTo>
                  <a:lnTo>
                    <a:pt x="387350" y="1331594"/>
                  </a:lnTo>
                  <a:lnTo>
                    <a:pt x="387350" y="0"/>
                  </a:lnTo>
                  <a:lnTo>
                    <a:pt x="12700" y="0"/>
                  </a:lnTo>
                </a:path>
              </a:pathLst>
            </a:custGeom>
            <a:ln w="9144">
              <a:solidFill>
                <a:srgbClr val="000000"/>
              </a:solidFill>
            </a:ln>
          </p:spPr>
          <p:txBody>
            <a:bodyPr wrap="square" lIns="0" tIns="0" rIns="0" bIns="0" rtlCol="0"/>
            <a:lstStyle/>
            <a:p>
              <a:endParaRPr/>
            </a:p>
          </p:txBody>
        </p:sp>
      </p:grpSp>
      <p:sp>
        <p:nvSpPr>
          <p:cNvPr id="18" name="object 19">
            <a:extLst>
              <a:ext uri="{FF2B5EF4-FFF2-40B4-BE49-F238E27FC236}">
                <a16:creationId xmlns:a16="http://schemas.microsoft.com/office/drawing/2014/main" id="{B0A53701-3604-C311-0BCF-46B0184A8B34}"/>
              </a:ext>
            </a:extLst>
          </p:cNvPr>
          <p:cNvSpPr txBox="1"/>
          <p:nvPr/>
        </p:nvSpPr>
        <p:spPr>
          <a:xfrm>
            <a:off x="7563708" y="1777614"/>
            <a:ext cx="922655" cy="197490"/>
          </a:xfrm>
          <a:prstGeom prst="rect">
            <a:avLst/>
          </a:prstGeom>
        </p:spPr>
        <p:txBody>
          <a:bodyPr vert="horz" wrap="square" lIns="0" tIns="12700" rIns="0" bIns="0" rtlCol="0">
            <a:spAutoFit/>
          </a:bodyPr>
          <a:lstStyle/>
          <a:p>
            <a:pPr marL="12700">
              <a:spcBef>
                <a:spcPts val="100"/>
              </a:spcBef>
            </a:pPr>
            <a:r>
              <a:rPr sz="1200" dirty="0">
                <a:latin typeface="Times New Roman"/>
                <a:cs typeface="Times New Roman"/>
              </a:rPr>
              <a:t>After</a:t>
            </a:r>
            <a:r>
              <a:rPr sz="1200" spc="-25" dirty="0">
                <a:latin typeface="Times New Roman"/>
                <a:cs typeface="Times New Roman"/>
              </a:rPr>
              <a:t> </a:t>
            </a:r>
            <a:r>
              <a:rPr sz="1200" dirty="0">
                <a:latin typeface="Times New Roman"/>
                <a:cs typeface="Times New Roman"/>
              </a:rPr>
              <a:t>1</a:t>
            </a:r>
            <a:r>
              <a:rPr sz="1200" spc="-5" dirty="0">
                <a:latin typeface="Times New Roman"/>
                <a:cs typeface="Times New Roman"/>
              </a:rPr>
              <a:t> </a:t>
            </a:r>
            <a:r>
              <a:rPr sz="1200" spc="-10" dirty="0">
                <a:latin typeface="Times New Roman"/>
                <a:cs typeface="Times New Roman"/>
              </a:rPr>
              <a:t>minute</a:t>
            </a:r>
            <a:endParaRPr sz="1200">
              <a:latin typeface="Times New Roman"/>
              <a:cs typeface="Times New Roman"/>
            </a:endParaRPr>
          </a:p>
        </p:txBody>
      </p:sp>
      <p:sp>
        <p:nvSpPr>
          <p:cNvPr id="19" name="object 20">
            <a:extLst>
              <a:ext uri="{FF2B5EF4-FFF2-40B4-BE49-F238E27FC236}">
                <a16:creationId xmlns:a16="http://schemas.microsoft.com/office/drawing/2014/main" id="{ADFD0913-5E2F-0267-4CB6-4477D3C05C21}"/>
              </a:ext>
            </a:extLst>
          </p:cNvPr>
          <p:cNvSpPr txBox="1"/>
          <p:nvPr/>
        </p:nvSpPr>
        <p:spPr>
          <a:xfrm>
            <a:off x="6506052" y="2266819"/>
            <a:ext cx="1348105" cy="175048"/>
          </a:xfrm>
          <a:prstGeom prst="rect">
            <a:avLst/>
          </a:prstGeom>
        </p:spPr>
        <p:txBody>
          <a:bodyPr vert="horz" wrap="square" lIns="0" tIns="13335" rIns="0" bIns="0" rtlCol="0">
            <a:spAutoFit/>
          </a:bodyPr>
          <a:lstStyle/>
          <a:p>
            <a:pPr marL="12700">
              <a:spcBef>
                <a:spcPts val="105"/>
              </a:spcBef>
            </a:pPr>
            <a:r>
              <a:rPr sz="1050" dirty="0">
                <a:latin typeface="Times New Roman"/>
                <a:cs typeface="Times New Roman"/>
              </a:rPr>
              <a:t>Thermostat</a:t>
            </a:r>
            <a:r>
              <a:rPr sz="1050" spc="-30" dirty="0">
                <a:latin typeface="Times New Roman"/>
                <a:cs typeface="Times New Roman"/>
              </a:rPr>
              <a:t> </a:t>
            </a:r>
            <a:r>
              <a:rPr sz="1050" dirty="0">
                <a:latin typeface="Times New Roman"/>
                <a:cs typeface="Times New Roman"/>
              </a:rPr>
              <a:t>ON</a:t>
            </a:r>
            <a:r>
              <a:rPr sz="1050" spc="-20" dirty="0">
                <a:latin typeface="Times New Roman"/>
                <a:cs typeface="Times New Roman"/>
              </a:rPr>
              <a:t> </a:t>
            </a:r>
            <a:r>
              <a:rPr sz="1050" spc="-10" dirty="0">
                <a:latin typeface="Times New Roman"/>
                <a:cs typeface="Times New Roman"/>
              </a:rPr>
              <a:t>(Y=ON)</a:t>
            </a:r>
            <a:endParaRPr sz="1050">
              <a:latin typeface="Times New Roman"/>
              <a:cs typeface="Times New Roman"/>
            </a:endParaRPr>
          </a:p>
        </p:txBody>
      </p:sp>
      <p:sp>
        <p:nvSpPr>
          <p:cNvPr id="20" name="object 21">
            <a:extLst>
              <a:ext uri="{FF2B5EF4-FFF2-40B4-BE49-F238E27FC236}">
                <a16:creationId xmlns:a16="http://schemas.microsoft.com/office/drawing/2014/main" id="{D596738D-FD68-CDAC-BBF6-0010DACAAD21}"/>
              </a:ext>
            </a:extLst>
          </p:cNvPr>
          <p:cNvSpPr txBox="1"/>
          <p:nvPr/>
        </p:nvSpPr>
        <p:spPr>
          <a:xfrm>
            <a:off x="3709512" y="2623434"/>
            <a:ext cx="1064895" cy="346710"/>
          </a:xfrm>
          <a:prstGeom prst="rect">
            <a:avLst/>
          </a:prstGeom>
        </p:spPr>
        <p:txBody>
          <a:bodyPr vert="horz" wrap="square" lIns="0" tIns="13335" rIns="0" bIns="0" rtlCol="0">
            <a:spAutoFit/>
          </a:bodyPr>
          <a:lstStyle/>
          <a:p>
            <a:pPr marL="184785" marR="5080" indent="-172720">
              <a:spcBef>
                <a:spcPts val="105"/>
              </a:spcBef>
              <a:buFont typeface="Arial"/>
              <a:buChar char="•"/>
              <a:tabLst>
                <a:tab pos="185420" algn="l"/>
              </a:tabLst>
            </a:pPr>
            <a:r>
              <a:rPr sz="1050" dirty="0">
                <a:latin typeface="Times New Roman"/>
                <a:cs typeface="Times New Roman"/>
              </a:rPr>
              <a:t>Thermostat</a:t>
            </a:r>
            <a:r>
              <a:rPr sz="1050" spc="-55" dirty="0">
                <a:latin typeface="Times New Roman"/>
                <a:cs typeface="Times New Roman"/>
              </a:rPr>
              <a:t> </a:t>
            </a:r>
            <a:r>
              <a:rPr sz="1050" spc="-50" dirty="0">
                <a:latin typeface="Times New Roman"/>
                <a:cs typeface="Times New Roman"/>
              </a:rPr>
              <a:t>OFF </a:t>
            </a:r>
            <a:r>
              <a:rPr sz="1050" spc="-10" dirty="0">
                <a:latin typeface="Times New Roman"/>
                <a:cs typeface="Times New Roman"/>
              </a:rPr>
              <a:t>(Y=OFF)</a:t>
            </a:r>
            <a:endParaRPr sz="1050">
              <a:latin typeface="Times New Roman"/>
              <a:cs typeface="Times New Roman"/>
            </a:endParaRPr>
          </a:p>
        </p:txBody>
      </p:sp>
      <p:sp>
        <p:nvSpPr>
          <p:cNvPr id="21" name="object 22">
            <a:extLst>
              <a:ext uri="{FF2B5EF4-FFF2-40B4-BE49-F238E27FC236}">
                <a16:creationId xmlns:a16="http://schemas.microsoft.com/office/drawing/2014/main" id="{C4651504-2545-39DD-812D-FBC2620AE04D}"/>
              </a:ext>
            </a:extLst>
          </p:cNvPr>
          <p:cNvSpPr txBox="1"/>
          <p:nvPr/>
        </p:nvSpPr>
        <p:spPr>
          <a:xfrm>
            <a:off x="3709512" y="3103555"/>
            <a:ext cx="1057275" cy="175048"/>
          </a:xfrm>
          <a:prstGeom prst="rect">
            <a:avLst/>
          </a:prstGeom>
        </p:spPr>
        <p:txBody>
          <a:bodyPr vert="horz" wrap="square" lIns="0" tIns="13335" rIns="0" bIns="0" rtlCol="0">
            <a:spAutoFit/>
          </a:bodyPr>
          <a:lstStyle/>
          <a:p>
            <a:pPr marL="184785" indent="-172720">
              <a:spcBef>
                <a:spcPts val="105"/>
              </a:spcBef>
              <a:buFont typeface="Arial"/>
              <a:buChar char="•"/>
              <a:tabLst>
                <a:tab pos="185420" algn="l"/>
              </a:tabLst>
            </a:pPr>
            <a:r>
              <a:rPr sz="1050" dirty="0">
                <a:latin typeface="Times New Roman"/>
                <a:cs typeface="Times New Roman"/>
              </a:rPr>
              <a:t>O</a:t>
            </a:r>
            <a:r>
              <a:rPr sz="1050" spc="-20" dirty="0">
                <a:latin typeface="Times New Roman"/>
                <a:cs typeface="Times New Roman"/>
              </a:rPr>
              <a:t> </a:t>
            </a:r>
            <a:r>
              <a:rPr sz="1050" dirty="0">
                <a:latin typeface="Times New Roman"/>
                <a:cs typeface="Times New Roman"/>
              </a:rPr>
              <a:t>signal</a:t>
            </a:r>
            <a:r>
              <a:rPr sz="1050" spc="-25" dirty="0">
                <a:latin typeface="Times New Roman"/>
                <a:cs typeface="Times New Roman"/>
              </a:rPr>
              <a:t> </a:t>
            </a:r>
            <a:r>
              <a:rPr sz="1050" spc="-10" dirty="0">
                <a:latin typeface="Times New Roman"/>
                <a:cs typeface="Times New Roman"/>
              </a:rPr>
              <a:t>change</a:t>
            </a:r>
            <a:endParaRPr sz="1050">
              <a:latin typeface="Times New Roman"/>
              <a:cs typeface="Times New Roman"/>
            </a:endParaRPr>
          </a:p>
        </p:txBody>
      </p:sp>
      <p:sp>
        <p:nvSpPr>
          <p:cNvPr id="22" name="object 23">
            <a:extLst>
              <a:ext uri="{FF2B5EF4-FFF2-40B4-BE49-F238E27FC236}">
                <a16:creationId xmlns:a16="http://schemas.microsoft.com/office/drawing/2014/main" id="{3BB39207-E11D-ADC5-B618-2BB3E1AF11AE}"/>
              </a:ext>
            </a:extLst>
          </p:cNvPr>
          <p:cNvSpPr txBox="1"/>
          <p:nvPr/>
        </p:nvSpPr>
        <p:spPr>
          <a:xfrm>
            <a:off x="6513719" y="3159925"/>
            <a:ext cx="1396903" cy="228909"/>
          </a:xfrm>
          <a:prstGeom prst="rect">
            <a:avLst/>
          </a:prstGeom>
        </p:spPr>
        <p:txBody>
          <a:bodyPr vert="horz" wrap="square" lIns="0" tIns="13335" rIns="0" bIns="0" rtlCol="0">
            <a:spAutoFit/>
          </a:bodyPr>
          <a:lstStyle/>
          <a:p>
            <a:pPr marL="12700">
              <a:spcBef>
                <a:spcPts val="105"/>
              </a:spcBef>
            </a:pPr>
            <a:r>
              <a:rPr sz="1400" b="1" dirty="0">
                <a:latin typeface="Times New Roman"/>
                <a:cs typeface="Times New Roman"/>
              </a:rPr>
              <a:t>MAX.</a:t>
            </a:r>
            <a:r>
              <a:rPr sz="1400" b="1" spc="-5" dirty="0">
                <a:latin typeface="Times New Roman"/>
                <a:cs typeface="Times New Roman"/>
              </a:rPr>
              <a:t> </a:t>
            </a:r>
            <a:r>
              <a:rPr sz="1400" b="1" dirty="0">
                <a:latin typeface="Times New Roman"/>
                <a:cs typeface="Times New Roman"/>
              </a:rPr>
              <a:t>6</a:t>
            </a:r>
            <a:r>
              <a:rPr sz="1400" b="1" spc="-5" dirty="0">
                <a:latin typeface="Times New Roman"/>
                <a:cs typeface="Times New Roman"/>
              </a:rPr>
              <a:t> </a:t>
            </a:r>
            <a:r>
              <a:rPr sz="1400" b="1" spc="-10" dirty="0">
                <a:latin typeface="Times New Roman"/>
                <a:cs typeface="Times New Roman"/>
              </a:rPr>
              <a:t>minutes</a:t>
            </a:r>
            <a:endParaRPr sz="1400" b="1" dirty="0">
              <a:latin typeface="Times New Roman"/>
              <a:cs typeface="Times New Roman"/>
            </a:endParaRPr>
          </a:p>
        </p:txBody>
      </p:sp>
      <p:sp>
        <p:nvSpPr>
          <p:cNvPr id="23" name="object 24">
            <a:extLst>
              <a:ext uri="{FF2B5EF4-FFF2-40B4-BE49-F238E27FC236}">
                <a16:creationId xmlns:a16="http://schemas.microsoft.com/office/drawing/2014/main" id="{7128269D-4419-AF38-D7F2-D516C36E65D2}"/>
              </a:ext>
            </a:extLst>
          </p:cNvPr>
          <p:cNvSpPr txBox="1"/>
          <p:nvPr/>
        </p:nvSpPr>
        <p:spPr>
          <a:xfrm>
            <a:off x="8770715" y="3257419"/>
            <a:ext cx="685800" cy="175048"/>
          </a:xfrm>
          <a:prstGeom prst="rect">
            <a:avLst/>
          </a:prstGeom>
        </p:spPr>
        <p:txBody>
          <a:bodyPr vert="horz" wrap="square" lIns="0" tIns="13335" rIns="0" bIns="0" rtlCol="0">
            <a:spAutoFit/>
          </a:bodyPr>
          <a:lstStyle/>
          <a:p>
            <a:pPr marL="12700">
              <a:spcBef>
                <a:spcPts val="105"/>
              </a:spcBef>
            </a:pPr>
            <a:r>
              <a:rPr sz="1050" spc="-10" dirty="0">
                <a:latin typeface="Times New Roman"/>
                <a:cs typeface="Times New Roman"/>
              </a:rPr>
              <a:t>Malfunction</a:t>
            </a:r>
            <a:endParaRPr sz="1050">
              <a:latin typeface="Times New Roman"/>
              <a:cs typeface="Times New Roman"/>
            </a:endParaRPr>
          </a:p>
        </p:txBody>
      </p:sp>
      <p:sp>
        <p:nvSpPr>
          <p:cNvPr id="24" name="object 25">
            <a:extLst>
              <a:ext uri="{FF2B5EF4-FFF2-40B4-BE49-F238E27FC236}">
                <a16:creationId xmlns:a16="http://schemas.microsoft.com/office/drawing/2014/main" id="{555E25BB-D9ED-70E9-0801-459A786E2B6B}"/>
              </a:ext>
            </a:extLst>
          </p:cNvPr>
          <p:cNvSpPr txBox="1"/>
          <p:nvPr/>
        </p:nvSpPr>
        <p:spPr>
          <a:xfrm>
            <a:off x="5821071" y="5251324"/>
            <a:ext cx="1075690" cy="360045"/>
          </a:xfrm>
          <a:prstGeom prst="rect">
            <a:avLst/>
          </a:prstGeom>
        </p:spPr>
        <p:txBody>
          <a:bodyPr vert="horz" wrap="square" lIns="0" tIns="19685" rIns="0" bIns="0" rtlCol="0">
            <a:spAutoFit/>
          </a:bodyPr>
          <a:lstStyle/>
          <a:p>
            <a:pPr marL="12700" marR="5080">
              <a:lnSpc>
                <a:spcPts val="1310"/>
              </a:lnSpc>
              <a:spcBef>
                <a:spcPts val="155"/>
              </a:spcBef>
            </a:pPr>
            <a:r>
              <a:rPr sz="1100" dirty="0">
                <a:latin typeface="Times New Roman"/>
                <a:cs typeface="Times New Roman"/>
              </a:rPr>
              <a:t>Cooling</a:t>
            </a:r>
            <a:r>
              <a:rPr sz="1100" spc="-25" dirty="0">
                <a:latin typeface="Times New Roman"/>
                <a:cs typeface="Times New Roman"/>
              </a:rPr>
              <a:t> </a:t>
            </a:r>
            <a:r>
              <a:rPr sz="1100" dirty="0">
                <a:latin typeface="Times New Roman"/>
                <a:cs typeface="Times New Roman"/>
              </a:rPr>
              <a:t>or</a:t>
            </a:r>
            <a:r>
              <a:rPr sz="1100" spc="-5" dirty="0">
                <a:latin typeface="Times New Roman"/>
                <a:cs typeface="Times New Roman"/>
              </a:rPr>
              <a:t> </a:t>
            </a:r>
            <a:r>
              <a:rPr sz="1100" spc="-10" dirty="0">
                <a:latin typeface="Times New Roman"/>
                <a:cs typeface="Times New Roman"/>
              </a:rPr>
              <a:t>heating operation</a:t>
            </a:r>
            <a:endParaRPr sz="1100" dirty="0">
              <a:latin typeface="Times New Roman"/>
              <a:cs typeface="Times New Roman"/>
            </a:endParaRPr>
          </a:p>
        </p:txBody>
      </p:sp>
      <p:sp>
        <p:nvSpPr>
          <p:cNvPr id="25" name="object 26">
            <a:extLst>
              <a:ext uri="{FF2B5EF4-FFF2-40B4-BE49-F238E27FC236}">
                <a16:creationId xmlns:a16="http://schemas.microsoft.com/office/drawing/2014/main" id="{8FE2B2B5-C58E-27C6-3D63-7D3E352A16C6}"/>
              </a:ext>
            </a:extLst>
          </p:cNvPr>
          <p:cNvSpPr txBox="1"/>
          <p:nvPr/>
        </p:nvSpPr>
        <p:spPr>
          <a:xfrm>
            <a:off x="3686651" y="6319134"/>
            <a:ext cx="1188085" cy="197490"/>
          </a:xfrm>
          <a:prstGeom prst="rect">
            <a:avLst/>
          </a:prstGeom>
        </p:spPr>
        <p:txBody>
          <a:bodyPr vert="horz" wrap="square" lIns="0" tIns="12700" rIns="0" bIns="0" rtlCol="0">
            <a:spAutoFit/>
          </a:bodyPr>
          <a:lstStyle/>
          <a:p>
            <a:pPr marL="12700">
              <a:spcBef>
                <a:spcPts val="100"/>
              </a:spcBef>
            </a:pPr>
            <a:r>
              <a:rPr sz="1200" b="1" u="sng" dirty="0">
                <a:uFill>
                  <a:solidFill>
                    <a:srgbClr val="000000"/>
                  </a:solidFill>
                </a:uFill>
                <a:latin typeface="Times New Roman"/>
                <a:cs typeface="Times New Roman"/>
              </a:rPr>
              <a:t>Normal</a:t>
            </a:r>
            <a:r>
              <a:rPr sz="1200" b="1" u="sng" spc="-20" dirty="0">
                <a:uFill>
                  <a:solidFill>
                    <a:srgbClr val="000000"/>
                  </a:solidFill>
                </a:uFill>
                <a:latin typeface="Times New Roman"/>
                <a:cs typeface="Times New Roman"/>
              </a:rPr>
              <a:t> </a:t>
            </a:r>
            <a:r>
              <a:rPr sz="1200" b="1" u="sng" spc="-10" dirty="0">
                <a:uFill>
                  <a:solidFill>
                    <a:srgbClr val="000000"/>
                  </a:solidFill>
                </a:uFill>
                <a:latin typeface="Times New Roman"/>
                <a:cs typeface="Times New Roman"/>
              </a:rPr>
              <a:t>operation</a:t>
            </a:r>
            <a:endParaRPr sz="1200">
              <a:latin typeface="Times New Roman"/>
              <a:cs typeface="Times New Roman"/>
            </a:endParaRPr>
          </a:p>
        </p:txBody>
      </p:sp>
      <p:sp>
        <p:nvSpPr>
          <p:cNvPr id="26" name="object 27">
            <a:extLst>
              <a:ext uri="{FF2B5EF4-FFF2-40B4-BE49-F238E27FC236}">
                <a16:creationId xmlns:a16="http://schemas.microsoft.com/office/drawing/2014/main" id="{963ED8BA-6A44-E6BA-8161-987C45A52BD0}"/>
              </a:ext>
            </a:extLst>
          </p:cNvPr>
          <p:cNvSpPr txBox="1"/>
          <p:nvPr/>
        </p:nvSpPr>
        <p:spPr>
          <a:xfrm>
            <a:off x="3686650" y="6498966"/>
            <a:ext cx="1573530" cy="756920"/>
          </a:xfrm>
          <a:prstGeom prst="rect">
            <a:avLst/>
          </a:prstGeom>
        </p:spPr>
        <p:txBody>
          <a:bodyPr vert="horz" wrap="square" lIns="0" tIns="12700" rIns="0" bIns="0" rtlCol="0">
            <a:spAutoFit/>
          </a:bodyPr>
          <a:lstStyle/>
          <a:p>
            <a:pPr marL="184785" indent="-172720">
              <a:spcBef>
                <a:spcPts val="100"/>
              </a:spcBef>
              <a:buFont typeface="Arial"/>
              <a:buChar char="•"/>
              <a:tabLst>
                <a:tab pos="185420" algn="l"/>
              </a:tabLst>
            </a:pPr>
            <a:r>
              <a:rPr sz="1200" dirty="0">
                <a:latin typeface="Times New Roman"/>
                <a:cs typeface="Times New Roman"/>
              </a:rPr>
              <a:t>Compressor</a:t>
            </a:r>
            <a:r>
              <a:rPr sz="1200" spc="-5" dirty="0">
                <a:latin typeface="Times New Roman"/>
                <a:cs typeface="Times New Roman"/>
              </a:rPr>
              <a:t> </a:t>
            </a:r>
            <a:r>
              <a:rPr sz="1200" dirty="0">
                <a:latin typeface="Times New Roman"/>
                <a:cs typeface="Times New Roman"/>
              </a:rPr>
              <a:t>PI</a:t>
            </a:r>
            <a:r>
              <a:rPr sz="1200" spc="-35" dirty="0">
                <a:latin typeface="Times New Roman"/>
                <a:cs typeface="Times New Roman"/>
              </a:rPr>
              <a:t> </a:t>
            </a:r>
            <a:r>
              <a:rPr sz="1200" spc="-10" dirty="0">
                <a:latin typeface="Times New Roman"/>
                <a:cs typeface="Times New Roman"/>
              </a:rPr>
              <a:t>control</a:t>
            </a:r>
            <a:endParaRPr sz="1200" dirty="0">
              <a:latin typeface="Times New Roman"/>
              <a:cs typeface="Times New Roman"/>
            </a:endParaRPr>
          </a:p>
          <a:p>
            <a:pPr marL="184785" indent="-172720">
              <a:lnSpc>
                <a:spcPts val="1435"/>
              </a:lnSpc>
              <a:buFont typeface="Arial"/>
              <a:buChar char="•"/>
              <a:tabLst>
                <a:tab pos="185420" algn="l"/>
              </a:tabLst>
            </a:pPr>
            <a:r>
              <a:rPr sz="1200" dirty="0">
                <a:latin typeface="Times New Roman"/>
                <a:cs typeface="Times New Roman"/>
              </a:rPr>
              <a:t>EEV</a:t>
            </a:r>
            <a:r>
              <a:rPr sz="1200" spc="-5" dirty="0">
                <a:latin typeface="Times New Roman"/>
                <a:cs typeface="Times New Roman"/>
              </a:rPr>
              <a:t> </a:t>
            </a:r>
            <a:r>
              <a:rPr sz="1200" dirty="0">
                <a:latin typeface="Times New Roman"/>
                <a:cs typeface="Times New Roman"/>
              </a:rPr>
              <a:t>PI</a:t>
            </a:r>
            <a:r>
              <a:rPr sz="1200" spc="-35" dirty="0">
                <a:latin typeface="Times New Roman"/>
                <a:cs typeface="Times New Roman"/>
              </a:rPr>
              <a:t> </a:t>
            </a:r>
            <a:r>
              <a:rPr sz="1200" spc="-10" dirty="0">
                <a:latin typeface="Times New Roman"/>
                <a:cs typeface="Times New Roman"/>
              </a:rPr>
              <a:t>control</a:t>
            </a:r>
            <a:endParaRPr sz="1200" dirty="0">
              <a:latin typeface="Times New Roman"/>
              <a:cs typeface="Times New Roman"/>
            </a:endParaRPr>
          </a:p>
          <a:p>
            <a:pPr marL="184785" indent="-172720">
              <a:lnSpc>
                <a:spcPts val="1435"/>
              </a:lnSpc>
              <a:buFont typeface="Arial"/>
              <a:buChar char="•"/>
              <a:tabLst>
                <a:tab pos="185420" algn="l"/>
              </a:tabLst>
            </a:pPr>
            <a:r>
              <a:rPr sz="1200" dirty="0">
                <a:latin typeface="Times New Roman"/>
                <a:cs typeface="Times New Roman"/>
              </a:rPr>
              <a:t>Fan</a:t>
            </a:r>
            <a:r>
              <a:rPr sz="1200" spc="285" dirty="0">
                <a:latin typeface="Times New Roman"/>
                <a:cs typeface="Times New Roman"/>
              </a:rPr>
              <a:t> </a:t>
            </a:r>
            <a:r>
              <a:rPr sz="1200" dirty="0">
                <a:latin typeface="Times New Roman"/>
                <a:cs typeface="Times New Roman"/>
              </a:rPr>
              <a:t>motor</a:t>
            </a:r>
            <a:r>
              <a:rPr sz="1200" spc="-20" dirty="0">
                <a:latin typeface="Times New Roman"/>
                <a:cs typeface="Times New Roman"/>
              </a:rPr>
              <a:t> </a:t>
            </a:r>
            <a:r>
              <a:rPr sz="1200" spc="-10" dirty="0">
                <a:latin typeface="Times New Roman"/>
                <a:cs typeface="Times New Roman"/>
              </a:rPr>
              <a:t>control</a:t>
            </a:r>
            <a:endParaRPr sz="1200" dirty="0">
              <a:latin typeface="Times New Roman"/>
              <a:cs typeface="Times New Roman"/>
            </a:endParaRPr>
          </a:p>
          <a:p>
            <a:pPr marL="184785" indent="-172720">
              <a:spcBef>
                <a:spcPts val="10"/>
              </a:spcBef>
              <a:buFont typeface="Arial"/>
              <a:buChar char="•"/>
              <a:tabLst>
                <a:tab pos="185420" algn="l"/>
              </a:tabLst>
            </a:pPr>
            <a:r>
              <a:rPr sz="1200" dirty="0">
                <a:latin typeface="Times New Roman"/>
                <a:cs typeface="Times New Roman"/>
              </a:rPr>
              <a:t>Protection</a:t>
            </a:r>
            <a:r>
              <a:rPr sz="1200" spc="-30" dirty="0">
                <a:latin typeface="Times New Roman"/>
                <a:cs typeface="Times New Roman"/>
              </a:rPr>
              <a:t> </a:t>
            </a:r>
            <a:r>
              <a:rPr sz="1200" spc="-10" dirty="0">
                <a:latin typeface="Times New Roman"/>
                <a:cs typeface="Times New Roman"/>
              </a:rPr>
              <a:t>control</a:t>
            </a:r>
            <a:endParaRPr sz="1200" dirty="0">
              <a:latin typeface="Times New Roman"/>
              <a:cs typeface="Times New Roman"/>
            </a:endParaRPr>
          </a:p>
        </p:txBody>
      </p:sp>
      <p:sp>
        <p:nvSpPr>
          <p:cNvPr id="27" name="object 28">
            <a:extLst>
              <a:ext uri="{FF2B5EF4-FFF2-40B4-BE49-F238E27FC236}">
                <a16:creationId xmlns:a16="http://schemas.microsoft.com/office/drawing/2014/main" id="{5AAB9F38-C8DD-5C84-ED91-3B5DFCB9B264}"/>
              </a:ext>
            </a:extLst>
          </p:cNvPr>
          <p:cNvSpPr txBox="1"/>
          <p:nvPr/>
        </p:nvSpPr>
        <p:spPr>
          <a:xfrm>
            <a:off x="5849402" y="6338791"/>
            <a:ext cx="1080135" cy="345544"/>
          </a:xfrm>
          <a:prstGeom prst="rect">
            <a:avLst/>
          </a:prstGeom>
        </p:spPr>
        <p:txBody>
          <a:bodyPr vert="horz" wrap="square" lIns="0" tIns="10160" rIns="0" bIns="0" rtlCol="0">
            <a:spAutoFit/>
          </a:bodyPr>
          <a:lstStyle/>
          <a:p>
            <a:pPr marL="12700" marR="5080" indent="190500">
              <a:lnSpc>
                <a:spcPct val="101800"/>
              </a:lnSpc>
              <a:spcBef>
                <a:spcPts val="80"/>
              </a:spcBef>
            </a:pPr>
            <a:r>
              <a:rPr sz="1100" dirty="0">
                <a:latin typeface="Times New Roman"/>
                <a:cs typeface="Times New Roman"/>
              </a:rPr>
              <a:t>Oil</a:t>
            </a:r>
            <a:r>
              <a:rPr sz="1100" spc="-10" dirty="0">
                <a:latin typeface="Times New Roman"/>
                <a:cs typeface="Times New Roman"/>
              </a:rPr>
              <a:t> </a:t>
            </a:r>
            <a:r>
              <a:rPr sz="1100" dirty="0">
                <a:latin typeface="Times New Roman"/>
                <a:cs typeface="Times New Roman"/>
              </a:rPr>
              <a:t>return</a:t>
            </a:r>
            <a:r>
              <a:rPr sz="1100" spc="-10" dirty="0">
                <a:latin typeface="Times New Roman"/>
                <a:cs typeface="Times New Roman"/>
              </a:rPr>
              <a:t> </a:t>
            </a:r>
            <a:r>
              <a:rPr sz="1100" spc="-25" dirty="0">
                <a:latin typeface="Times New Roman"/>
                <a:cs typeface="Times New Roman"/>
              </a:rPr>
              <a:t>IN </a:t>
            </a:r>
            <a:r>
              <a:rPr sz="1100" dirty="0">
                <a:latin typeface="Times New Roman"/>
                <a:cs typeface="Times New Roman"/>
              </a:rPr>
              <a:t>conditions</a:t>
            </a:r>
            <a:r>
              <a:rPr sz="1100" spc="-15" dirty="0">
                <a:latin typeface="Times New Roman"/>
                <a:cs typeface="Times New Roman"/>
              </a:rPr>
              <a:t> </a:t>
            </a:r>
            <a:r>
              <a:rPr sz="1100" dirty="0">
                <a:latin typeface="Times New Roman"/>
                <a:cs typeface="Times New Roman"/>
              </a:rPr>
              <a:t>are</a:t>
            </a:r>
            <a:r>
              <a:rPr sz="1100" spc="-10" dirty="0">
                <a:latin typeface="Times New Roman"/>
                <a:cs typeface="Times New Roman"/>
              </a:rPr>
              <a:t> </a:t>
            </a:r>
            <a:r>
              <a:rPr sz="1100" spc="-35" dirty="0">
                <a:latin typeface="Times New Roman"/>
                <a:cs typeface="Times New Roman"/>
              </a:rPr>
              <a:t>met.</a:t>
            </a:r>
            <a:endParaRPr sz="1100" dirty="0">
              <a:latin typeface="Times New Roman"/>
              <a:cs typeface="Times New Roman"/>
            </a:endParaRPr>
          </a:p>
        </p:txBody>
      </p:sp>
      <p:sp>
        <p:nvSpPr>
          <p:cNvPr id="28" name="object 29">
            <a:extLst>
              <a:ext uri="{FF2B5EF4-FFF2-40B4-BE49-F238E27FC236}">
                <a16:creationId xmlns:a16="http://schemas.microsoft.com/office/drawing/2014/main" id="{48C49682-8036-9007-2784-0DCD6AD24A7E}"/>
              </a:ext>
            </a:extLst>
          </p:cNvPr>
          <p:cNvSpPr txBox="1"/>
          <p:nvPr/>
        </p:nvSpPr>
        <p:spPr>
          <a:xfrm>
            <a:off x="6062566" y="7014078"/>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29" name="object 30">
            <a:extLst>
              <a:ext uri="{FF2B5EF4-FFF2-40B4-BE49-F238E27FC236}">
                <a16:creationId xmlns:a16="http://schemas.microsoft.com/office/drawing/2014/main" id="{6AF84A50-F186-69AF-BC39-3C4DE7DBB782}"/>
              </a:ext>
            </a:extLst>
          </p:cNvPr>
          <p:cNvSpPr txBox="1"/>
          <p:nvPr/>
        </p:nvSpPr>
        <p:spPr>
          <a:xfrm>
            <a:off x="7239096" y="6156066"/>
            <a:ext cx="277495" cy="175048"/>
          </a:xfrm>
          <a:prstGeom prst="rect">
            <a:avLst/>
          </a:prstGeom>
        </p:spPr>
        <p:txBody>
          <a:bodyPr vert="horz" wrap="square" lIns="0" tIns="13335" rIns="0" bIns="0" rtlCol="0">
            <a:spAutoFit/>
          </a:bodyPr>
          <a:lstStyle/>
          <a:p>
            <a:pPr marL="12700">
              <a:spcBef>
                <a:spcPts val="105"/>
              </a:spcBef>
            </a:pPr>
            <a:r>
              <a:rPr sz="1050" spc="-25" dirty="0">
                <a:latin typeface="Times New Roman"/>
                <a:cs typeface="Times New Roman"/>
              </a:rPr>
              <a:t>YES</a:t>
            </a:r>
            <a:endParaRPr sz="1050">
              <a:latin typeface="Times New Roman"/>
              <a:cs typeface="Times New Roman"/>
            </a:endParaRPr>
          </a:p>
        </p:txBody>
      </p:sp>
      <p:sp>
        <p:nvSpPr>
          <p:cNvPr id="30" name="object 31">
            <a:extLst>
              <a:ext uri="{FF2B5EF4-FFF2-40B4-BE49-F238E27FC236}">
                <a16:creationId xmlns:a16="http://schemas.microsoft.com/office/drawing/2014/main" id="{AC11590A-C378-9D16-1699-DE82C3F364FF}"/>
              </a:ext>
            </a:extLst>
          </p:cNvPr>
          <p:cNvSpPr txBox="1"/>
          <p:nvPr/>
        </p:nvSpPr>
        <p:spPr>
          <a:xfrm>
            <a:off x="7786329" y="6473055"/>
            <a:ext cx="1517650" cy="182742"/>
          </a:xfrm>
          <a:prstGeom prst="rect">
            <a:avLst/>
          </a:prstGeom>
        </p:spPr>
        <p:txBody>
          <a:bodyPr vert="horz" wrap="square" lIns="0" tIns="13335" rIns="0" bIns="0" rtlCol="0">
            <a:spAutoFit/>
          </a:bodyPr>
          <a:lstStyle/>
          <a:p>
            <a:pPr marL="38100">
              <a:spcBef>
                <a:spcPts val="105"/>
              </a:spcBef>
            </a:pPr>
            <a:r>
              <a:rPr sz="1100" dirty="0">
                <a:latin typeface="Times New Roman"/>
                <a:cs typeface="Times New Roman"/>
              </a:rPr>
              <a:t>Oil</a:t>
            </a:r>
            <a:r>
              <a:rPr sz="1100" spc="-15" dirty="0">
                <a:latin typeface="Times New Roman"/>
                <a:cs typeface="Times New Roman"/>
              </a:rPr>
              <a:t> </a:t>
            </a:r>
            <a:r>
              <a:rPr sz="1100" dirty="0">
                <a:latin typeface="Times New Roman"/>
                <a:cs typeface="Times New Roman"/>
              </a:rPr>
              <a:t>return</a:t>
            </a:r>
            <a:r>
              <a:rPr sz="1100" spc="-20" dirty="0">
                <a:latin typeface="Times New Roman"/>
                <a:cs typeface="Times New Roman"/>
              </a:rPr>
              <a:t> </a:t>
            </a:r>
            <a:r>
              <a:rPr sz="1100" dirty="0">
                <a:latin typeface="Times New Roman"/>
                <a:cs typeface="Times New Roman"/>
              </a:rPr>
              <a:t>operation</a:t>
            </a:r>
            <a:r>
              <a:rPr sz="1100" spc="-15" dirty="0">
                <a:latin typeface="Times New Roman"/>
                <a:cs typeface="Times New Roman"/>
              </a:rPr>
              <a:t> </a:t>
            </a:r>
            <a:r>
              <a:rPr sz="1050" b="1" spc="-15" baseline="27777" dirty="0">
                <a:latin typeface="Times New Roman"/>
                <a:cs typeface="Times New Roman"/>
              </a:rPr>
              <a:t>*NOTE</a:t>
            </a:r>
            <a:endParaRPr sz="1050" baseline="27777" dirty="0">
              <a:latin typeface="Times New Roman"/>
              <a:cs typeface="Times New Roman"/>
            </a:endParaRPr>
          </a:p>
        </p:txBody>
      </p:sp>
      <p:sp>
        <p:nvSpPr>
          <p:cNvPr id="31" name="object 32">
            <a:extLst>
              <a:ext uri="{FF2B5EF4-FFF2-40B4-BE49-F238E27FC236}">
                <a16:creationId xmlns:a16="http://schemas.microsoft.com/office/drawing/2014/main" id="{0BD38B68-15B4-8C3A-7149-DD3FD7987CFA}"/>
              </a:ext>
            </a:extLst>
          </p:cNvPr>
          <p:cNvSpPr txBox="1"/>
          <p:nvPr/>
        </p:nvSpPr>
        <p:spPr>
          <a:xfrm>
            <a:off x="5920829" y="7675494"/>
            <a:ext cx="1080135" cy="345544"/>
          </a:xfrm>
          <a:prstGeom prst="rect">
            <a:avLst/>
          </a:prstGeom>
        </p:spPr>
        <p:txBody>
          <a:bodyPr vert="horz" wrap="square" lIns="0" tIns="10160" rIns="0" bIns="0" rtlCol="0">
            <a:spAutoFit/>
          </a:bodyPr>
          <a:lstStyle/>
          <a:p>
            <a:pPr marL="12700" marR="5080" indent="152400">
              <a:lnSpc>
                <a:spcPct val="101800"/>
              </a:lnSpc>
              <a:spcBef>
                <a:spcPts val="80"/>
              </a:spcBef>
            </a:pPr>
            <a:r>
              <a:rPr sz="1100" dirty="0">
                <a:latin typeface="Times New Roman"/>
                <a:cs typeface="Times New Roman"/>
              </a:rPr>
              <a:t>Defrost</a:t>
            </a:r>
            <a:r>
              <a:rPr sz="1100" spc="-20" dirty="0">
                <a:latin typeface="Times New Roman"/>
                <a:cs typeface="Times New Roman"/>
              </a:rPr>
              <a:t> </a:t>
            </a:r>
            <a:r>
              <a:rPr sz="1100" spc="-25" dirty="0">
                <a:latin typeface="Times New Roman"/>
                <a:cs typeface="Times New Roman"/>
              </a:rPr>
              <a:t>IN </a:t>
            </a:r>
            <a:r>
              <a:rPr sz="1100" dirty="0">
                <a:latin typeface="Times New Roman"/>
                <a:cs typeface="Times New Roman"/>
              </a:rPr>
              <a:t>conditions</a:t>
            </a:r>
            <a:r>
              <a:rPr sz="1100" spc="-15" dirty="0">
                <a:latin typeface="Times New Roman"/>
                <a:cs typeface="Times New Roman"/>
              </a:rPr>
              <a:t> </a:t>
            </a:r>
            <a:r>
              <a:rPr sz="1100" dirty="0">
                <a:latin typeface="Times New Roman"/>
                <a:cs typeface="Times New Roman"/>
              </a:rPr>
              <a:t>are</a:t>
            </a:r>
            <a:r>
              <a:rPr sz="1100" spc="-10" dirty="0">
                <a:latin typeface="Times New Roman"/>
                <a:cs typeface="Times New Roman"/>
              </a:rPr>
              <a:t> </a:t>
            </a:r>
            <a:r>
              <a:rPr sz="1100" spc="-35" dirty="0">
                <a:latin typeface="Times New Roman"/>
                <a:cs typeface="Times New Roman"/>
              </a:rPr>
              <a:t>met.</a:t>
            </a:r>
            <a:endParaRPr sz="1100">
              <a:latin typeface="Times New Roman"/>
              <a:cs typeface="Times New Roman"/>
            </a:endParaRPr>
          </a:p>
        </p:txBody>
      </p:sp>
      <p:sp>
        <p:nvSpPr>
          <p:cNvPr id="32" name="object 33">
            <a:extLst>
              <a:ext uri="{FF2B5EF4-FFF2-40B4-BE49-F238E27FC236}">
                <a16:creationId xmlns:a16="http://schemas.microsoft.com/office/drawing/2014/main" id="{95F9DAC2-2FA3-B8A6-3D76-3E57B7E158BA}"/>
              </a:ext>
            </a:extLst>
          </p:cNvPr>
          <p:cNvSpPr txBox="1"/>
          <p:nvPr/>
        </p:nvSpPr>
        <p:spPr>
          <a:xfrm>
            <a:off x="7228428" y="7663302"/>
            <a:ext cx="277495" cy="175048"/>
          </a:xfrm>
          <a:prstGeom prst="rect">
            <a:avLst/>
          </a:prstGeom>
        </p:spPr>
        <p:txBody>
          <a:bodyPr vert="horz" wrap="square" lIns="0" tIns="13335" rIns="0" bIns="0" rtlCol="0">
            <a:spAutoFit/>
          </a:bodyPr>
          <a:lstStyle/>
          <a:p>
            <a:pPr marL="12700">
              <a:spcBef>
                <a:spcPts val="105"/>
              </a:spcBef>
            </a:pPr>
            <a:r>
              <a:rPr sz="1050" spc="-25" dirty="0">
                <a:latin typeface="Times New Roman"/>
                <a:cs typeface="Times New Roman"/>
              </a:rPr>
              <a:t>YES</a:t>
            </a:r>
            <a:endParaRPr sz="1050">
              <a:latin typeface="Times New Roman"/>
              <a:cs typeface="Times New Roman"/>
            </a:endParaRPr>
          </a:p>
        </p:txBody>
      </p:sp>
      <p:sp>
        <p:nvSpPr>
          <p:cNvPr id="33" name="object 34">
            <a:extLst>
              <a:ext uri="{FF2B5EF4-FFF2-40B4-BE49-F238E27FC236}">
                <a16:creationId xmlns:a16="http://schemas.microsoft.com/office/drawing/2014/main" id="{D9DB4B8B-2A69-6855-A544-A072AEB0DD2E}"/>
              </a:ext>
            </a:extLst>
          </p:cNvPr>
          <p:cNvSpPr txBox="1"/>
          <p:nvPr/>
        </p:nvSpPr>
        <p:spPr>
          <a:xfrm>
            <a:off x="6062566" y="8698005"/>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dirty="0">
              <a:latin typeface="Times New Roman"/>
              <a:cs typeface="Times New Roman"/>
            </a:endParaRPr>
          </a:p>
        </p:txBody>
      </p:sp>
      <p:sp>
        <p:nvSpPr>
          <p:cNvPr id="34" name="object 37">
            <a:extLst>
              <a:ext uri="{FF2B5EF4-FFF2-40B4-BE49-F238E27FC236}">
                <a16:creationId xmlns:a16="http://schemas.microsoft.com/office/drawing/2014/main" id="{76210CCE-22F5-1EBE-E614-F1CECC867F21}"/>
              </a:ext>
            </a:extLst>
          </p:cNvPr>
          <p:cNvSpPr txBox="1"/>
          <p:nvPr/>
        </p:nvSpPr>
        <p:spPr>
          <a:xfrm>
            <a:off x="5680551" y="2602327"/>
            <a:ext cx="1539240" cy="370934"/>
          </a:xfrm>
          <a:prstGeom prst="rect">
            <a:avLst/>
          </a:prstGeom>
          <a:ln w="9144">
            <a:solidFill>
              <a:srgbClr val="000000"/>
            </a:solidFill>
          </a:ln>
        </p:spPr>
        <p:txBody>
          <a:bodyPr vert="horz" wrap="square" lIns="0" tIns="32384" rIns="0" bIns="0" rtlCol="0">
            <a:spAutoFit/>
          </a:bodyPr>
          <a:lstStyle/>
          <a:p>
            <a:pPr marL="91440" marR="347345">
              <a:lnSpc>
                <a:spcPct val="102699"/>
              </a:lnSpc>
              <a:spcBef>
                <a:spcPts val="254"/>
              </a:spcBef>
            </a:pPr>
            <a:r>
              <a:rPr sz="1100" dirty="0">
                <a:latin typeface="Times New Roman"/>
                <a:cs typeface="Times New Roman"/>
              </a:rPr>
              <a:t>Pressure</a:t>
            </a:r>
            <a:r>
              <a:rPr sz="1100" spc="-25" dirty="0">
                <a:latin typeface="Times New Roman"/>
                <a:cs typeface="Times New Roman"/>
              </a:rPr>
              <a:t> </a:t>
            </a:r>
            <a:r>
              <a:rPr sz="1100" spc="-10" dirty="0">
                <a:latin typeface="Times New Roman"/>
                <a:cs typeface="Times New Roman"/>
              </a:rPr>
              <a:t>equalizing </a:t>
            </a:r>
            <a:r>
              <a:rPr sz="1100" dirty="0">
                <a:latin typeface="Times New Roman"/>
                <a:cs typeface="Times New Roman"/>
              </a:rPr>
              <a:t>prior to</a:t>
            </a:r>
            <a:r>
              <a:rPr sz="1100" spc="5" dirty="0">
                <a:latin typeface="Times New Roman"/>
                <a:cs typeface="Times New Roman"/>
              </a:rPr>
              <a:t> </a:t>
            </a:r>
            <a:r>
              <a:rPr sz="1100" spc="-10" dirty="0">
                <a:latin typeface="Times New Roman"/>
                <a:cs typeface="Times New Roman"/>
              </a:rPr>
              <a:t>start-</a:t>
            </a:r>
            <a:r>
              <a:rPr sz="1100" spc="-25" dirty="0">
                <a:latin typeface="Times New Roman"/>
                <a:cs typeface="Times New Roman"/>
              </a:rPr>
              <a:t>up</a:t>
            </a:r>
            <a:endParaRPr sz="1100">
              <a:latin typeface="Times New Roman"/>
              <a:cs typeface="Times New Roman"/>
            </a:endParaRPr>
          </a:p>
        </p:txBody>
      </p:sp>
      <p:sp>
        <p:nvSpPr>
          <p:cNvPr id="35" name="object 38">
            <a:extLst>
              <a:ext uri="{FF2B5EF4-FFF2-40B4-BE49-F238E27FC236}">
                <a16:creationId xmlns:a16="http://schemas.microsoft.com/office/drawing/2014/main" id="{2C682DB0-C31E-E94A-7D60-0074A419E451}"/>
              </a:ext>
            </a:extLst>
          </p:cNvPr>
          <p:cNvSpPr txBox="1"/>
          <p:nvPr/>
        </p:nvSpPr>
        <p:spPr>
          <a:xfrm>
            <a:off x="8065610" y="2602327"/>
            <a:ext cx="1242060" cy="371192"/>
          </a:xfrm>
          <a:prstGeom prst="rect">
            <a:avLst/>
          </a:prstGeom>
          <a:ln w="9144">
            <a:solidFill>
              <a:srgbClr val="000000"/>
            </a:solidFill>
          </a:ln>
        </p:spPr>
        <p:txBody>
          <a:bodyPr vert="horz" wrap="square" lIns="0" tIns="35560" rIns="0" bIns="0" rtlCol="0">
            <a:spAutoFit/>
          </a:bodyPr>
          <a:lstStyle/>
          <a:p>
            <a:pPr marL="91440" marR="82550">
              <a:lnSpc>
                <a:spcPct val="101800"/>
              </a:lnSpc>
              <a:spcBef>
                <a:spcPts val="280"/>
              </a:spcBef>
            </a:pPr>
            <a:r>
              <a:rPr sz="1100" dirty="0">
                <a:latin typeface="Times New Roman"/>
                <a:cs typeface="Times New Roman"/>
              </a:rPr>
              <a:t>Restart</a:t>
            </a:r>
            <a:r>
              <a:rPr sz="1100" spc="-20" dirty="0">
                <a:latin typeface="Times New Roman"/>
                <a:cs typeface="Times New Roman"/>
              </a:rPr>
              <a:t> </a:t>
            </a:r>
            <a:r>
              <a:rPr sz="1100" spc="-10" dirty="0">
                <a:latin typeface="Times New Roman"/>
                <a:cs typeface="Times New Roman"/>
              </a:rPr>
              <a:t>standby </a:t>
            </a:r>
            <a:r>
              <a:rPr sz="1100" dirty="0">
                <a:latin typeface="Times New Roman"/>
                <a:cs typeface="Times New Roman"/>
              </a:rPr>
              <a:t>(compressor</a:t>
            </a:r>
            <a:r>
              <a:rPr sz="1100" spc="-30" dirty="0">
                <a:latin typeface="Times New Roman"/>
                <a:cs typeface="Times New Roman"/>
              </a:rPr>
              <a:t> </a:t>
            </a:r>
            <a:r>
              <a:rPr sz="1100" spc="-10" dirty="0">
                <a:latin typeface="Times New Roman"/>
                <a:cs typeface="Times New Roman"/>
              </a:rPr>
              <a:t>stops)</a:t>
            </a:r>
            <a:endParaRPr sz="1100">
              <a:latin typeface="Times New Roman"/>
              <a:cs typeface="Times New Roman"/>
            </a:endParaRPr>
          </a:p>
        </p:txBody>
      </p:sp>
      <p:sp>
        <p:nvSpPr>
          <p:cNvPr id="36" name="object 39">
            <a:extLst>
              <a:ext uri="{FF2B5EF4-FFF2-40B4-BE49-F238E27FC236}">
                <a16:creationId xmlns:a16="http://schemas.microsoft.com/office/drawing/2014/main" id="{943C293E-E7D3-F95D-0BA9-2558D0087024}"/>
              </a:ext>
            </a:extLst>
          </p:cNvPr>
          <p:cNvSpPr txBox="1"/>
          <p:nvPr/>
        </p:nvSpPr>
        <p:spPr>
          <a:xfrm>
            <a:off x="5681820" y="3796331"/>
            <a:ext cx="1539240" cy="880369"/>
          </a:xfrm>
          <a:prstGeom prst="rect">
            <a:avLst/>
          </a:prstGeom>
          <a:ln w="9144">
            <a:solidFill>
              <a:srgbClr val="000000"/>
            </a:solidFill>
          </a:ln>
        </p:spPr>
        <p:txBody>
          <a:bodyPr vert="horz" wrap="square" lIns="0" tIns="18415" rIns="0" bIns="0" rtlCol="0">
            <a:spAutoFit/>
          </a:bodyPr>
          <a:lstStyle/>
          <a:p>
            <a:pPr marL="91440">
              <a:spcBef>
                <a:spcPts val="145"/>
              </a:spcBef>
            </a:pPr>
            <a:r>
              <a:rPr sz="1100" u="sng" spc="-10" dirty="0">
                <a:uFill>
                  <a:solidFill>
                    <a:srgbClr val="000000"/>
                  </a:solidFill>
                </a:uFill>
                <a:latin typeface="Times New Roman"/>
                <a:cs typeface="Times New Roman"/>
              </a:rPr>
              <a:t>Start-</a:t>
            </a:r>
            <a:r>
              <a:rPr sz="1100" u="sng" dirty="0">
                <a:uFill>
                  <a:solidFill>
                    <a:srgbClr val="000000"/>
                  </a:solidFill>
                </a:uFill>
                <a:latin typeface="Times New Roman"/>
                <a:cs typeface="Times New Roman"/>
              </a:rPr>
              <a:t>up control</a:t>
            </a:r>
            <a:r>
              <a:rPr sz="1100" spc="25" dirty="0">
                <a:latin typeface="Times New Roman"/>
                <a:cs typeface="Times New Roman"/>
              </a:rPr>
              <a:t> </a:t>
            </a:r>
            <a:r>
              <a:rPr sz="1050" b="1" spc="-15" baseline="27777" dirty="0">
                <a:latin typeface="Times New Roman"/>
                <a:cs typeface="Times New Roman"/>
              </a:rPr>
              <a:t>*NOTE</a:t>
            </a:r>
            <a:endParaRPr sz="1050" baseline="27777">
              <a:latin typeface="Times New Roman"/>
              <a:cs typeface="Times New Roman"/>
            </a:endParaRPr>
          </a:p>
          <a:p>
            <a:pPr marL="231775" marR="387985" indent="-140335">
              <a:lnSpc>
                <a:spcPts val="1100"/>
              </a:lnSpc>
              <a:spcBef>
                <a:spcPts val="480"/>
              </a:spcBef>
            </a:pPr>
            <a:r>
              <a:rPr sz="1100" dirty="0">
                <a:latin typeface="Microsoft YaHei"/>
                <a:cs typeface="Microsoft YaHei"/>
              </a:rPr>
              <a:t>・</a:t>
            </a:r>
            <a:r>
              <a:rPr sz="1100" dirty="0">
                <a:latin typeface="Times New Roman"/>
                <a:cs typeface="Times New Roman"/>
              </a:rPr>
              <a:t>Cooling</a:t>
            </a:r>
            <a:r>
              <a:rPr sz="1100" spc="5" dirty="0">
                <a:latin typeface="Times New Roman"/>
                <a:cs typeface="Times New Roman"/>
              </a:rPr>
              <a:t> </a:t>
            </a:r>
            <a:r>
              <a:rPr sz="1100" spc="-10" dirty="0">
                <a:latin typeface="Times New Roman"/>
                <a:cs typeface="Times New Roman"/>
              </a:rPr>
              <a:t>start-</a:t>
            </a:r>
            <a:r>
              <a:rPr sz="1100" spc="-25" dirty="0">
                <a:latin typeface="Times New Roman"/>
                <a:cs typeface="Times New Roman"/>
              </a:rPr>
              <a:t>up </a:t>
            </a:r>
            <a:r>
              <a:rPr sz="1100" spc="-10" dirty="0">
                <a:latin typeface="Times New Roman"/>
                <a:cs typeface="Times New Roman"/>
              </a:rPr>
              <a:t>(O=ON)</a:t>
            </a:r>
            <a:endParaRPr sz="1100">
              <a:latin typeface="Times New Roman"/>
              <a:cs typeface="Times New Roman"/>
            </a:endParaRPr>
          </a:p>
          <a:p>
            <a:pPr marL="231140" marR="395605" indent="-140335">
              <a:lnSpc>
                <a:spcPts val="1300"/>
              </a:lnSpc>
              <a:spcBef>
                <a:spcPts val="114"/>
              </a:spcBef>
            </a:pPr>
            <a:r>
              <a:rPr sz="1100" dirty="0">
                <a:latin typeface="Microsoft YaHei"/>
                <a:cs typeface="Microsoft YaHei"/>
              </a:rPr>
              <a:t>・</a:t>
            </a:r>
            <a:r>
              <a:rPr sz="1100" dirty="0">
                <a:latin typeface="Times New Roman"/>
                <a:cs typeface="Times New Roman"/>
              </a:rPr>
              <a:t>Heating</a:t>
            </a:r>
            <a:r>
              <a:rPr sz="1100" spc="-5" dirty="0">
                <a:latin typeface="Times New Roman"/>
                <a:cs typeface="Times New Roman"/>
              </a:rPr>
              <a:t> </a:t>
            </a:r>
            <a:r>
              <a:rPr sz="1100" spc="-10" dirty="0">
                <a:latin typeface="Times New Roman"/>
                <a:cs typeface="Times New Roman"/>
              </a:rPr>
              <a:t>start-</a:t>
            </a:r>
            <a:r>
              <a:rPr sz="1100" spc="-25" dirty="0">
                <a:latin typeface="Times New Roman"/>
                <a:cs typeface="Times New Roman"/>
              </a:rPr>
              <a:t>up </a:t>
            </a:r>
            <a:r>
              <a:rPr sz="1100" spc="-10" dirty="0">
                <a:latin typeface="Times New Roman"/>
                <a:cs typeface="Times New Roman"/>
              </a:rPr>
              <a:t>(O=OFF)</a:t>
            </a:r>
            <a:endParaRPr sz="1100">
              <a:latin typeface="Times New Roman"/>
              <a:cs typeface="Times New Roman"/>
            </a:endParaRPr>
          </a:p>
        </p:txBody>
      </p:sp>
      <p:sp>
        <p:nvSpPr>
          <p:cNvPr id="37" name="object 40">
            <a:extLst>
              <a:ext uri="{FF2B5EF4-FFF2-40B4-BE49-F238E27FC236}">
                <a16:creationId xmlns:a16="http://schemas.microsoft.com/office/drawing/2014/main" id="{3E435A43-0A7D-540A-0264-ACBBA5DFE605}"/>
              </a:ext>
            </a:extLst>
          </p:cNvPr>
          <p:cNvSpPr txBox="1"/>
          <p:nvPr/>
        </p:nvSpPr>
        <p:spPr>
          <a:xfrm>
            <a:off x="7706202" y="7610675"/>
            <a:ext cx="1687195" cy="210955"/>
          </a:xfrm>
          <a:prstGeom prst="rect">
            <a:avLst/>
          </a:prstGeom>
          <a:ln w="9144">
            <a:solidFill>
              <a:srgbClr val="000000"/>
            </a:solidFill>
          </a:ln>
        </p:spPr>
        <p:txBody>
          <a:bodyPr vert="horz" wrap="square" lIns="0" tIns="41275" rIns="0" bIns="0" rtlCol="0">
            <a:spAutoFit/>
          </a:bodyPr>
          <a:lstStyle/>
          <a:p>
            <a:pPr marL="92075">
              <a:spcBef>
                <a:spcPts val="325"/>
              </a:spcBef>
            </a:pPr>
            <a:r>
              <a:rPr sz="1100" dirty="0">
                <a:latin typeface="Times New Roman"/>
                <a:cs typeface="Times New Roman"/>
              </a:rPr>
              <a:t>Defrost</a:t>
            </a:r>
            <a:r>
              <a:rPr sz="1100" spc="-25" dirty="0">
                <a:latin typeface="Times New Roman"/>
                <a:cs typeface="Times New Roman"/>
              </a:rPr>
              <a:t> </a:t>
            </a:r>
            <a:r>
              <a:rPr sz="1100" dirty="0">
                <a:latin typeface="Times New Roman"/>
                <a:cs typeface="Times New Roman"/>
              </a:rPr>
              <a:t>operation</a:t>
            </a:r>
            <a:r>
              <a:rPr sz="1100" spc="-25" dirty="0">
                <a:latin typeface="Times New Roman"/>
                <a:cs typeface="Times New Roman"/>
              </a:rPr>
              <a:t> </a:t>
            </a:r>
            <a:r>
              <a:rPr sz="1050" b="1" spc="-15" baseline="27777" dirty="0">
                <a:latin typeface="Times New Roman"/>
                <a:cs typeface="Times New Roman"/>
              </a:rPr>
              <a:t>*NOTE</a:t>
            </a:r>
            <a:endParaRPr sz="1050" baseline="27777">
              <a:latin typeface="Times New Roman"/>
              <a:cs typeface="Times New Roman"/>
            </a:endParaRPr>
          </a:p>
        </p:txBody>
      </p:sp>
      <p:sp>
        <p:nvSpPr>
          <p:cNvPr id="38" name="object 41">
            <a:extLst>
              <a:ext uri="{FF2B5EF4-FFF2-40B4-BE49-F238E27FC236}">
                <a16:creationId xmlns:a16="http://schemas.microsoft.com/office/drawing/2014/main" id="{0042C871-976B-A3B8-CC98-D90D1769D7C8}"/>
              </a:ext>
            </a:extLst>
          </p:cNvPr>
          <p:cNvSpPr txBox="1"/>
          <p:nvPr/>
        </p:nvSpPr>
        <p:spPr>
          <a:xfrm>
            <a:off x="5672931" y="1898175"/>
            <a:ext cx="1539240" cy="211596"/>
          </a:xfrm>
          <a:prstGeom prst="rect">
            <a:avLst/>
          </a:prstGeom>
          <a:ln w="9144">
            <a:solidFill>
              <a:srgbClr val="000000"/>
            </a:solidFill>
          </a:ln>
        </p:spPr>
        <p:txBody>
          <a:bodyPr vert="horz" wrap="square" lIns="0" tIns="41910" rIns="0" bIns="0" rtlCol="0">
            <a:spAutoFit/>
          </a:bodyPr>
          <a:lstStyle/>
          <a:p>
            <a:pPr marL="90805">
              <a:spcBef>
                <a:spcPts val="330"/>
              </a:spcBef>
            </a:pPr>
            <a:r>
              <a:rPr sz="1100" dirty="0">
                <a:latin typeface="Times New Roman"/>
                <a:cs typeface="Times New Roman"/>
              </a:rPr>
              <a:t>Operation</a:t>
            </a:r>
            <a:r>
              <a:rPr sz="1100" spc="-25" dirty="0">
                <a:latin typeface="Times New Roman"/>
                <a:cs typeface="Times New Roman"/>
              </a:rPr>
              <a:t> </a:t>
            </a:r>
            <a:r>
              <a:rPr sz="1100" dirty="0">
                <a:latin typeface="Times New Roman"/>
                <a:cs typeface="Times New Roman"/>
              </a:rPr>
              <a:t>in</a:t>
            </a:r>
            <a:r>
              <a:rPr sz="1100" spc="-15" dirty="0">
                <a:latin typeface="Times New Roman"/>
                <a:cs typeface="Times New Roman"/>
              </a:rPr>
              <a:t> </a:t>
            </a:r>
            <a:r>
              <a:rPr sz="1100" dirty="0">
                <a:latin typeface="Times New Roman"/>
                <a:cs typeface="Times New Roman"/>
              </a:rPr>
              <a:t>stop</a:t>
            </a:r>
            <a:r>
              <a:rPr sz="1100" spc="-15" dirty="0">
                <a:latin typeface="Times New Roman"/>
                <a:cs typeface="Times New Roman"/>
              </a:rPr>
              <a:t> </a:t>
            </a:r>
            <a:r>
              <a:rPr sz="1100" spc="-20" dirty="0">
                <a:latin typeface="Times New Roman"/>
                <a:cs typeface="Times New Roman"/>
              </a:rPr>
              <a:t>mode</a:t>
            </a:r>
            <a:endParaRPr sz="1100">
              <a:latin typeface="Times New Roman"/>
              <a:cs typeface="Times New Roman"/>
            </a:endParaRPr>
          </a:p>
        </p:txBody>
      </p:sp>
    </p:spTree>
    <p:extLst>
      <p:ext uri="{BB962C8B-B14F-4D97-AF65-F5344CB8AC3E}">
        <p14:creationId xmlns:p14="http://schemas.microsoft.com/office/powerpoint/2010/main" val="57105320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Box 3">
            <a:extLst>
              <a:ext uri="{FF2B5EF4-FFF2-40B4-BE49-F238E27FC236}">
                <a16:creationId xmlns:a16="http://schemas.microsoft.com/office/drawing/2014/main" id="{8C4B8808-B6D2-43D9-9906-2C6E68453866}"/>
              </a:ext>
            </a:extLst>
          </p:cNvPr>
          <p:cNvSpPr txBox="1">
            <a:spLocks noChangeArrowheads="1"/>
          </p:cNvSpPr>
          <p:nvPr/>
        </p:nvSpPr>
        <p:spPr bwMode="auto">
          <a:xfrm>
            <a:off x="3" y="474136"/>
            <a:ext cx="5710218"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Function and Control</a:t>
            </a:r>
          </a:p>
        </p:txBody>
      </p:sp>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3607400" y="1271698"/>
            <a:ext cx="6806600"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400" b="1" dirty="0">
                <a:latin typeface="+mn-lt"/>
              </a:rPr>
              <a:t>Operation Mode</a:t>
            </a:r>
            <a:endParaRPr lang="ja-JP" altLang="en-US" sz="2400" b="1" dirty="0">
              <a:latin typeface="+mn-lt"/>
            </a:endParaRPr>
          </a:p>
        </p:txBody>
      </p:sp>
      <p:graphicFrame>
        <p:nvGraphicFramePr>
          <p:cNvPr id="45" name="object 12">
            <a:extLst>
              <a:ext uri="{FF2B5EF4-FFF2-40B4-BE49-F238E27FC236}">
                <a16:creationId xmlns:a16="http://schemas.microsoft.com/office/drawing/2014/main" id="{CF9F2EC1-1E06-36DE-C90B-9C09F70144E1}"/>
              </a:ext>
            </a:extLst>
          </p:cNvPr>
          <p:cNvGraphicFramePr>
            <a:graphicFrameLocks noGrp="1"/>
          </p:cNvGraphicFramePr>
          <p:nvPr>
            <p:extLst>
              <p:ext uri="{D42A27DB-BD31-4B8C-83A1-F6EECF244321}">
                <p14:modId xmlns:p14="http://schemas.microsoft.com/office/powerpoint/2010/main" val="1727765653"/>
              </p:ext>
            </p:extLst>
          </p:nvPr>
        </p:nvGraphicFramePr>
        <p:xfrm>
          <a:off x="1879600" y="2438400"/>
          <a:ext cx="6732905" cy="1642109"/>
        </p:xfrm>
        <a:graphic>
          <a:graphicData uri="http://schemas.openxmlformats.org/drawingml/2006/table">
            <a:tbl>
              <a:tblPr firstRow="1" bandRow="1">
                <a:tableStyleId>{2D5ABB26-0587-4C30-8999-92F81FD0307C}</a:tableStyleId>
              </a:tblPr>
              <a:tblGrid>
                <a:gridCol w="709930">
                  <a:extLst>
                    <a:ext uri="{9D8B030D-6E8A-4147-A177-3AD203B41FA5}">
                      <a16:colId xmlns:a16="http://schemas.microsoft.com/office/drawing/2014/main" val="20000"/>
                    </a:ext>
                  </a:extLst>
                </a:gridCol>
                <a:gridCol w="1590675">
                  <a:extLst>
                    <a:ext uri="{9D8B030D-6E8A-4147-A177-3AD203B41FA5}">
                      <a16:colId xmlns:a16="http://schemas.microsoft.com/office/drawing/2014/main" val="20001"/>
                    </a:ext>
                  </a:extLst>
                </a:gridCol>
                <a:gridCol w="2216785">
                  <a:extLst>
                    <a:ext uri="{9D8B030D-6E8A-4147-A177-3AD203B41FA5}">
                      <a16:colId xmlns:a16="http://schemas.microsoft.com/office/drawing/2014/main" val="20002"/>
                    </a:ext>
                  </a:extLst>
                </a:gridCol>
                <a:gridCol w="2215515">
                  <a:extLst>
                    <a:ext uri="{9D8B030D-6E8A-4147-A177-3AD203B41FA5}">
                      <a16:colId xmlns:a16="http://schemas.microsoft.com/office/drawing/2014/main" val="20003"/>
                    </a:ext>
                  </a:extLst>
                </a:gridCol>
              </a:tblGrid>
              <a:tr h="436880">
                <a:tc>
                  <a:txBody>
                    <a:bodyPr/>
                    <a:lstStyle/>
                    <a:p>
                      <a:pPr marL="99060" marR="178435">
                        <a:lnSpc>
                          <a:spcPts val="1430"/>
                        </a:lnSpc>
                        <a:spcBef>
                          <a:spcPts val="340"/>
                        </a:spcBef>
                      </a:pPr>
                      <a:r>
                        <a:rPr sz="1200" b="1" spc="-20" dirty="0">
                          <a:solidFill>
                            <a:srgbClr val="FFFFFF"/>
                          </a:solidFill>
                          <a:latin typeface="Cambria"/>
                          <a:cs typeface="Cambria"/>
                        </a:rPr>
                        <a:t>Input </a:t>
                      </a:r>
                      <a:r>
                        <a:rPr sz="1200" b="1" spc="-10" dirty="0">
                          <a:solidFill>
                            <a:srgbClr val="FFFFFF"/>
                          </a:solidFill>
                          <a:latin typeface="Cambria"/>
                          <a:cs typeface="Cambria"/>
                        </a:rPr>
                        <a:t>Signal</a:t>
                      </a:r>
                      <a:endParaRPr sz="1200" dirty="0">
                        <a:latin typeface="Cambria"/>
                        <a:cs typeface="Cambria"/>
                      </a:endParaRPr>
                    </a:p>
                  </a:txBody>
                  <a:tcPr marL="0" marR="0" marT="431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7155">
                        <a:lnSpc>
                          <a:spcPct val="100000"/>
                        </a:lnSpc>
                        <a:spcBef>
                          <a:spcPts val="1005"/>
                        </a:spcBef>
                      </a:pPr>
                      <a:r>
                        <a:rPr sz="1200" b="1" spc="-10" dirty="0">
                          <a:solidFill>
                            <a:srgbClr val="FFFFFF"/>
                          </a:solidFill>
                          <a:latin typeface="Cambria"/>
                          <a:cs typeface="Cambria"/>
                        </a:rPr>
                        <a:t>Actuator</a:t>
                      </a:r>
                      <a:endParaRPr sz="1200">
                        <a:latin typeface="Cambria"/>
                        <a:cs typeface="Cambria"/>
                      </a:endParaRPr>
                    </a:p>
                  </a:txBody>
                  <a:tcPr marL="0" marR="0" marT="1276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9060" marR="284480">
                        <a:lnSpc>
                          <a:spcPts val="1430"/>
                        </a:lnSpc>
                        <a:spcBef>
                          <a:spcPts val="340"/>
                        </a:spcBef>
                      </a:pPr>
                      <a:r>
                        <a:rPr sz="1200" b="1" dirty="0">
                          <a:solidFill>
                            <a:srgbClr val="FFFFFF"/>
                          </a:solidFill>
                          <a:latin typeface="Cambria"/>
                          <a:cs typeface="Cambria"/>
                        </a:rPr>
                        <a:t>Cooling</a:t>
                      </a:r>
                      <a:r>
                        <a:rPr sz="1200" b="1" spc="-20" dirty="0">
                          <a:solidFill>
                            <a:srgbClr val="FFFFFF"/>
                          </a:solidFill>
                          <a:latin typeface="Cambria"/>
                          <a:cs typeface="Cambria"/>
                        </a:rPr>
                        <a:t> </a:t>
                      </a:r>
                      <a:r>
                        <a:rPr sz="1200" b="1" dirty="0">
                          <a:solidFill>
                            <a:srgbClr val="FFFFFF"/>
                          </a:solidFill>
                          <a:latin typeface="Cambria"/>
                          <a:cs typeface="Cambria"/>
                        </a:rPr>
                        <a:t>control</a:t>
                      </a:r>
                      <a:r>
                        <a:rPr sz="1200" b="1" spc="-10" dirty="0">
                          <a:solidFill>
                            <a:srgbClr val="FFFFFF"/>
                          </a:solidFill>
                          <a:latin typeface="Cambria"/>
                          <a:cs typeface="Cambria"/>
                        </a:rPr>
                        <a:t> (including </a:t>
                      </a:r>
                      <a:r>
                        <a:rPr sz="1200" b="1" dirty="0">
                          <a:solidFill>
                            <a:srgbClr val="FFFFFF"/>
                          </a:solidFill>
                          <a:latin typeface="Cambria"/>
                          <a:cs typeface="Cambria"/>
                        </a:rPr>
                        <a:t>cooling</a:t>
                      </a:r>
                      <a:r>
                        <a:rPr sz="1200" b="1" spc="-20" dirty="0">
                          <a:solidFill>
                            <a:srgbClr val="FFFFFF"/>
                          </a:solidFill>
                          <a:latin typeface="Cambria"/>
                          <a:cs typeface="Cambria"/>
                        </a:rPr>
                        <a:t> </a:t>
                      </a:r>
                      <a:r>
                        <a:rPr sz="1200" b="1" dirty="0">
                          <a:solidFill>
                            <a:srgbClr val="FFFFFF"/>
                          </a:solidFill>
                          <a:latin typeface="Cambria"/>
                          <a:cs typeface="Cambria"/>
                        </a:rPr>
                        <a:t>oil</a:t>
                      </a:r>
                      <a:r>
                        <a:rPr sz="1200" b="1" spc="-10" dirty="0">
                          <a:solidFill>
                            <a:srgbClr val="FFFFFF"/>
                          </a:solidFill>
                          <a:latin typeface="Cambria"/>
                          <a:cs typeface="Cambria"/>
                        </a:rPr>
                        <a:t> return)</a:t>
                      </a:r>
                      <a:endParaRPr sz="1200" dirty="0">
                        <a:latin typeface="Cambria"/>
                        <a:cs typeface="Cambria"/>
                      </a:endParaRPr>
                    </a:p>
                  </a:txBody>
                  <a:tcPr marL="0" marR="0" marT="431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9060" marR="263525">
                        <a:lnSpc>
                          <a:spcPct val="100000"/>
                        </a:lnSpc>
                        <a:spcBef>
                          <a:spcPts val="260"/>
                        </a:spcBef>
                      </a:pPr>
                      <a:r>
                        <a:rPr sz="1200" b="1" dirty="0">
                          <a:solidFill>
                            <a:srgbClr val="FFFFFF"/>
                          </a:solidFill>
                          <a:latin typeface="Cambria"/>
                          <a:cs typeface="Cambria"/>
                        </a:rPr>
                        <a:t>Heating</a:t>
                      </a:r>
                      <a:r>
                        <a:rPr sz="1200" b="1" spc="-15" dirty="0">
                          <a:solidFill>
                            <a:srgbClr val="FFFFFF"/>
                          </a:solidFill>
                          <a:latin typeface="Cambria"/>
                          <a:cs typeface="Cambria"/>
                        </a:rPr>
                        <a:t> </a:t>
                      </a:r>
                      <a:r>
                        <a:rPr sz="1200" b="1" dirty="0">
                          <a:solidFill>
                            <a:srgbClr val="FFFFFF"/>
                          </a:solidFill>
                          <a:latin typeface="Cambria"/>
                          <a:cs typeface="Cambria"/>
                        </a:rPr>
                        <a:t>control</a:t>
                      </a:r>
                      <a:r>
                        <a:rPr sz="1200" b="1" spc="-10" dirty="0">
                          <a:solidFill>
                            <a:srgbClr val="FFFFFF"/>
                          </a:solidFill>
                          <a:latin typeface="Cambria"/>
                          <a:cs typeface="Cambria"/>
                        </a:rPr>
                        <a:t> (including </a:t>
                      </a:r>
                      <a:r>
                        <a:rPr sz="1200" b="1" dirty="0">
                          <a:solidFill>
                            <a:srgbClr val="FFFFFF"/>
                          </a:solidFill>
                          <a:latin typeface="Cambria"/>
                          <a:cs typeface="Cambria"/>
                        </a:rPr>
                        <a:t>heating</a:t>
                      </a:r>
                      <a:r>
                        <a:rPr sz="1200" b="1" spc="-15" dirty="0">
                          <a:solidFill>
                            <a:srgbClr val="FFFFFF"/>
                          </a:solidFill>
                          <a:latin typeface="Cambria"/>
                          <a:cs typeface="Cambria"/>
                        </a:rPr>
                        <a:t> </a:t>
                      </a:r>
                      <a:r>
                        <a:rPr sz="1200" b="1" dirty="0">
                          <a:solidFill>
                            <a:srgbClr val="FFFFFF"/>
                          </a:solidFill>
                          <a:latin typeface="Cambria"/>
                          <a:cs typeface="Cambria"/>
                        </a:rPr>
                        <a:t>oil</a:t>
                      </a:r>
                      <a:r>
                        <a:rPr sz="1200" b="1" spc="-10" dirty="0">
                          <a:solidFill>
                            <a:srgbClr val="FFFFFF"/>
                          </a:solidFill>
                          <a:latin typeface="Cambria"/>
                          <a:cs typeface="Cambria"/>
                        </a:rPr>
                        <a:t> return)</a:t>
                      </a:r>
                      <a:endParaRPr sz="1200">
                        <a:latin typeface="Cambria"/>
                        <a:cs typeface="Cambria"/>
                      </a:endParaRPr>
                    </a:p>
                  </a:txBody>
                  <a:tcPr marL="0" marR="0" marT="330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436880">
                <a:tc>
                  <a:txBody>
                    <a:bodyPr/>
                    <a:lstStyle/>
                    <a:p>
                      <a:pPr marL="99060">
                        <a:lnSpc>
                          <a:spcPct val="100000"/>
                        </a:lnSpc>
                        <a:spcBef>
                          <a:spcPts val="1070"/>
                        </a:spcBef>
                      </a:pPr>
                      <a:r>
                        <a:rPr sz="1100" b="1" dirty="0">
                          <a:latin typeface="Cambria"/>
                          <a:cs typeface="Cambria"/>
                        </a:rPr>
                        <a:t>Y</a:t>
                      </a:r>
                      <a:endParaRPr sz="1100">
                        <a:latin typeface="Cambria"/>
                        <a:cs typeface="Cambria"/>
                      </a:endParaRPr>
                    </a:p>
                  </a:txBody>
                  <a:tcPr marL="0" marR="0" marT="135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060"/>
                        </a:spcBef>
                      </a:pPr>
                      <a:r>
                        <a:rPr sz="1100" dirty="0">
                          <a:latin typeface="Cambria"/>
                          <a:cs typeface="Cambria"/>
                        </a:rPr>
                        <a:t>Compressor</a:t>
                      </a:r>
                      <a:r>
                        <a:rPr sz="1100" spc="-35" dirty="0">
                          <a:latin typeface="Cambria"/>
                          <a:cs typeface="Cambria"/>
                        </a:rPr>
                        <a:t> </a:t>
                      </a:r>
                      <a:r>
                        <a:rPr sz="1100" spc="-10" dirty="0">
                          <a:latin typeface="Cambria"/>
                          <a:cs typeface="Cambria"/>
                        </a:rPr>
                        <a:t>(INV)</a:t>
                      </a:r>
                      <a:endParaRPr sz="1100">
                        <a:latin typeface="Cambria"/>
                        <a:cs typeface="Cambria"/>
                      </a:endParaRPr>
                    </a:p>
                  </a:txBody>
                  <a:tcPr marL="0" marR="0" marT="1346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marR="234315">
                        <a:lnSpc>
                          <a:spcPct val="100000"/>
                        </a:lnSpc>
                        <a:spcBef>
                          <a:spcPts val="409"/>
                        </a:spcBef>
                      </a:pPr>
                      <a:r>
                        <a:rPr sz="1100" dirty="0">
                          <a:latin typeface="Cambria"/>
                          <a:cs typeface="Cambria"/>
                        </a:rPr>
                        <a:t>Apply</a:t>
                      </a:r>
                      <a:r>
                        <a:rPr sz="1100" spc="-35" dirty="0">
                          <a:latin typeface="Cambria"/>
                          <a:cs typeface="Cambria"/>
                        </a:rPr>
                        <a:t> </a:t>
                      </a:r>
                      <a:r>
                        <a:rPr sz="1100" dirty="0">
                          <a:latin typeface="Cambria"/>
                          <a:cs typeface="Cambria"/>
                        </a:rPr>
                        <a:t>Compressor</a:t>
                      </a:r>
                      <a:r>
                        <a:rPr sz="1100" spc="-25" dirty="0">
                          <a:latin typeface="Cambria"/>
                          <a:cs typeface="Cambria"/>
                        </a:rPr>
                        <a:t> </a:t>
                      </a:r>
                      <a:r>
                        <a:rPr sz="1100" dirty="0">
                          <a:latin typeface="Cambria"/>
                          <a:cs typeface="Cambria"/>
                        </a:rPr>
                        <a:t>PI</a:t>
                      </a:r>
                      <a:r>
                        <a:rPr sz="1100" spc="-25" dirty="0">
                          <a:latin typeface="Cambria"/>
                          <a:cs typeface="Cambria"/>
                        </a:rPr>
                        <a:t> </a:t>
                      </a:r>
                      <a:r>
                        <a:rPr sz="1100" dirty="0">
                          <a:latin typeface="Cambria"/>
                          <a:cs typeface="Cambria"/>
                        </a:rPr>
                        <a:t>control</a:t>
                      </a:r>
                      <a:r>
                        <a:rPr sz="1100" spc="-20" dirty="0">
                          <a:latin typeface="Cambria"/>
                          <a:cs typeface="Cambria"/>
                        </a:rPr>
                        <a:t> </a:t>
                      </a:r>
                      <a:r>
                        <a:rPr sz="1100" spc="-25" dirty="0">
                          <a:latin typeface="Cambria"/>
                          <a:cs typeface="Cambria"/>
                        </a:rPr>
                        <a:t>to </a:t>
                      </a:r>
                      <a:r>
                        <a:rPr sz="1100" dirty="0">
                          <a:latin typeface="Cambria"/>
                          <a:cs typeface="Cambria"/>
                        </a:rPr>
                        <a:t>maintain</a:t>
                      </a:r>
                      <a:r>
                        <a:rPr sz="1100" spc="-25" dirty="0">
                          <a:latin typeface="Cambria"/>
                          <a:cs typeface="Cambria"/>
                        </a:rPr>
                        <a:t> </a:t>
                      </a:r>
                      <a:r>
                        <a:rPr sz="1100" spc="-10" dirty="0">
                          <a:latin typeface="Cambria"/>
                          <a:cs typeface="Cambria"/>
                        </a:rPr>
                        <a:t>Tes</a:t>
                      </a:r>
                      <a:r>
                        <a:rPr sz="1050" b="1" spc="-15" baseline="23809" dirty="0">
                          <a:latin typeface="Cambria"/>
                          <a:cs typeface="Cambria"/>
                        </a:rPr>
                        <a:t>*1</a:t>
                      </a:r>
                      <a:endParaRPr sz="1050" baseline="23809">
                        <a:latin typeface="Cambria"/>
                        <a:cs typeface="Cambria"/>
                      </a:endParaRPr>
                    </a:p>
                  </a:txBody>
                  <a:tcPr marL="0" marR="0" marT="5206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marR="233045">
                        <a:lnSpc>
                          <a:spcPts val="1310"/>
                        </a:lnSpc>
                        <a:spcBef>
                          <a:spcPts val="450"/>
                        </a:spcBef>
                      </a:pPr>
                      <a:r>
                        <a:rPr sz="1100" dirty="0">
                          <a:latin typeface="Cambria"/>
                          <a:cs typeface="Cambria"/>
                        </a:rPr>
                        <a:t>Apply</a:t>
                      </a:r>
                      <a:r>
                        <a:rPr sz="1100" spc="-35" dirty="0">
                          <a:latin typeface="Cambria"/>
                          <a:cs typeface="Cambria"/>
                        </a:rPr>
                        <a:t> </a:t>
                      </a:r>
                      <a:r>
                        <a:rPr sz="1100" dirty="0">
                          <a:latin typeface="Cambria"/>
                          <a:cs typeface="Cambria"/>
                        </a:rPr>
                        <a:t>Compressor</a:t>
                      </a:r>
                      <a:r>
                        <a:rPr sz="1100" spc="-25" dirty="0">
                          <a:latin typeface="Cambria"/>
                          <a:cs typeface="Cambria"/>
                        </a:rPr>
                        <a:t> </a:t>
                      </a:r>
                      <a:r>
                        <a:rPr sz="1100" dirty="0">
                          <a:latin typeface="Cambria"/>
                          <a:cs typeface="Cambria"/>
                        </a:rPr>
                        <a:t>PI</a:t>
                      </a:r>
                      <a:r>
                        <a:rPr sz="1100" spc="-25" dirty="0">
                          <a:latin typeface="Cambria"/>
                          <a:cs typeface="Cambria"/>
                        </a:rPr>
                        <a:t> </a:t>
                      </a:r>
                      <a:r>
                        <a:rPr sz="1100" dirty="0">
                          <a:latin typeface="Cambria"/>
                          <a:cs typeface="Cambria"/>
                        </a:rPr>
                        <a:t>control</a:t>
                      </a:r>
                      <a:r>
                        <a:rPr sz="1100" spc="-20" dirty="0">
                          <a:latin typeface="Cambria"/>
                          <a:cs typeface="Cambria"/>
                        </a:rPr>
                        <a:t> </a:t>
                      </a:r>
                      <a:r>
                        <a:rPr sz="1100" spc="-25" dirty="0">
                          <a:latin typeface="Cambria"/>
                          <a:cs typeface="Cambria"/>
                        </a:rPr>
                        <a:t>to </a:t>
                      </a:r>
                      <a:r>
                        <a:rPr sz="1100" dirty="0">
                          <a:latin typeface="Cambria"/>
                          <a:cs typeface="Cambria"/>
                        </a:rPr>
                        <a:t>maintain</a:t>
                      </a:r>
                      <a:r>
                        <a:rPr sz="1100" spc="-15" dirty="0">
                          <a:latin typeface="Cambria"/>
                          <a:cs typeface="Cambria"/>
                        </a:rPr>
                        <a:t> </a:t>
                      </a:r>
                      <a:r>
                        <a:rPr sz="1100" spc="-10" dirty="0">
                          <a:latin typeface="Cambria"/>
                          <a:cs typeface="Cambria"/>
                        </a:rPr>
                        <a:t>Tcs</a:t>
                      </a:r>
                      <a:r>
                        <a:rPr sz="1050" b="1" spc="-15" baseline="19841" dirty="0">
                          <a:latin typeface="Cambria"/>
                          <a:cs typeface="Cambria"/>
                        </a:rPr>
                        <a:t>*1</a:t>
                      </a:r>
                      <a:endParaRPr sz="1050" baseline="19841">
                        <a:latin typeface="Cambria"/>
                        <a:cs typeface="Cambria"/>
                      </a:endParaRPr>
                    </a:p>
                  </a:txBody>
                  <a:tcPr marL="0" marR="0" marT="5715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208279">
                <a:tc>
                  <a:txBody>
                    <a:bodyPr/>
                    <a:lstStyle/>
                    <a:p>
                      <a:pPr marL="99060">
                        <a:lnSpc>
                          <a:spcPct val="100000"/>
                        </a:lnSpc>
                        <a:spcBef>
                          <a:spcPts val="135"/>
                        </a:spcBef>
                      </a:pPr>
                      <a:r>
                        <a:rPr sz="1100" b="1" dirty="0">
                          <a:latin typeface="Cambria"/>
                          <a:cs typeface="Cambria"/>
                        </a:rPr>
                        <a:t>Y /</a:t>
                      </a:r>
                      <a:r>
                        <a:rPr sz="1100" b="1" spc="-10" dirty="0">
                          <a:latin typeface="Cambria"/>
                          <a:cs typeface="Cambria"/>
                        </a:rPr>
                        <a:t> </a:t>
                      </a:r>
                      <a:r>
                        <a:rPr sz="1100" b="1" spc="-25" dirty="0">
                          <a:latin typeface="Cambria"/>
                          <a:cs typeface="Cambria"/>
                        </a:rPr>
                        <a:t>O</a:t>
                      </a:r>
                      <a:r>
                        <a:rPr sz="1050" b="1" spc="-37" baseline="23809" dirty="0">
                          <a:latin typeface="Cambria"/>
                          <a:cs typeface="Cambria"/>
                        </a:rPr>
                        <a:t>*2</a:t>
                      </a:r>
                      <a:endParaRPr sz="1050" baseline="23809">
                        <a:latin typeface="Cambria"/>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35"/>
                        </a:spcBef>
                      </a:pPr>
                      <a:r>
                        <a:rPr sz="1100" dirty="0">
                          <a:latin typeface="Cambria"/>
                          <a:cs typeface="Cambria"/>
                        </a:rPr>
                        <a:t>Outdoor</a:t>
                      </a:r>
                      <a:r>
                        <a:rPr sz="1100" spc="-25" dirty="0">
                          <a:latin typeface="Cambria"/>
                          <a:cs typeface="Cambria"/>
                        </a:rPr>
                        <a:t> </a:t>
                      </a:r>
                      <a:r>
                        <a:rPr sz="1100" dirty="0">
                          <a:latin typeface="Cambria"/>
                          <a:cs typeface="Cambria"/>
                        </a:rPr>
                        <a:t>fan</a:t>
                      </a:r>
                      <a:r>
                        <a:rPr sz="1100" spc="-20" dirty="0">
                          <a:latin typeface="Cambria"/>
                          <a:cs typeface="Cambria"/>
                        </a:rPr>
                        <a:t> </a:t>
                      </a:r>
                      <a:r>
                        <a:rPr sz="1100" spc="-10" dirty="0">
                          <a:latin typeface="Cambria"/>
                          <a:cs typeface="Cambria"/>
                        </a:rPr>
                        <a:t>(FAN)</a:t>
                      </a:r>
                      <a:endParaRPr sz="1100">
                        <a:latin typeface="Cambria"/>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a:lnSpc>
                          <a:spcPct val="100000"/>
                        </a:lnSpc>
                        <a:spcBef>
                          <a:spcPts val="135"/>
                        </a:spcBef>
                      </a:pPr>
                      <a:r>
                        <a:rPr sz="1100" dirty="0">
                          <a:latin typeface="Cambria"/>
                          <a:cs typeface="Cambria"/>
                        </a:rPr>
                        <a:t>Cooling</a:t>
                      </a:r>
                      <a:r>
                        <a:rPr sz="1100" spc="-20" dirty="0">
                          <a:latin typeface="Cambria"/>
                          <a:cs typeface="Cambria"/>
                        </a:rPr>
                        <a:t> </a:t>
                      </a:r>
                      <a:r>
                        <a:rPr sz="1100" dirty="0">
                          <a:latin typeface="Cambria"/>
                          <a:cs typeface="Cambria"/>
                        </a:rPr>
                        <a:t>fan</a:t>
                      </a:r>
                      <a:r>
                        <a:rPr sz="1100" spc="-15" dirty="0">
                          <a:latin typeface="Cambria"/>
                          <a:cs typeface="Cambria"/>
                        </a:rPr>
                        <a:t> </a:t>
                      </a:r>
                      <a:r>
                        <a:rPr sz="1100" spc="-10" dirty="0">
                          <a:latin typeface="Cambria"/>
                          <a:cs typeface="Cambria"/>
                        </a:rPr>
                        <a:t>control</a:t>
                      </a:r>
                      <a:endParaRPr sz="1100">
                        <a:latin typeface="Cambria"/>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a:lnSpc>
                          <a:spcPct val="100000"/>
                        </a:lnSpc>
                        <a:spcBef>
                          <a:spcPts val="135"/>
                        </a:spcBef>
                      </a:pPr>
                      <a:r>
                        <a:rPr sz="1100" dirty="0">
                          <a:latin typeface="Cambria"/>
                          <a:cs typeface="Cambria"/>
                        </a:rPr>
                        <a:t>Heating</a:t>
                      </a:r>
                      <a:r>
                        <a:rPr sz="1100" spc="-15" dirty="0">
                          <a:latin typeface="Cambria"/>
                          <a:cs typeface="Cambria"/>
                        </a:rPr>
                        <a:t> </a:t>
                      </a:r>
                      <a:r>
                        <a:rPr sz="1100" dirty="0">
                          <a:latin typeface="Cambria"/>
                          <a:cs typeface="Cambria"/>
                        </a:rPr>
                        <a:t>fan</a:t>
                      </a:r>
                      <a:r>
                        <a:rPr sz="1100" spc="-15" dirty="0">
                          <a:latin typeface="Cambria"/>
                          <a:cs typeface="Cambria"/>
                        </a:rPr>
                        <a:t> </a:t>
                      </a:r>
                      <a:r>
                        <a:rPr sz="1100" spc="-10" dirty="0">
                          <a:latin typeface="Cambria"/>
                          <a:cs typeface="Cambria"/>
                        </a:rPr>
                        <a:t>control</a:t>
                      </a:r>
                      <a:endParaRPr sz="1100">
                        <a:latin typeface="Cambria"/>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207010">
                <a:tc>
                  <a:txBody>
                    <a:bodyPr/>
                    <a:lstStyle/>
                    <a:p>
                      <a:pPr marL="99060">
                        <a:lnSpc>
                          <a:spcPct val="100000"/>
                        </a:lnSpc>
                        <a:spcBef>
                          <a:spcPts val="135"/>
                        </a:spcBef>
                      </a:pPr>
                      <a:r>
                        <a:rPr sz="1650" b="1" spc="-37" baseline="-12626" dirty="0">
                          <a:latin typeface="Cambria"/>
                          <a:cs typeface="Cambria"/>
                        </a:rPr>
                        <a:t>O</a:t>
                      </a:r>
                      <a:r>
                        <a:rPr sz="700" b="1" spc="-25" dirty="0">
                          <a:latin typeface="Cambria"/>
                          <a:cs typeface="Cambria"/>
                        </a:rPr>
                        <a:t>*2</a:t>
                      </a:r>
                      <a:endParaRPr sz="700">
                        <a:latin typeface="Cambria"/>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35"/>
                        </a:spcBef>
                      </a:pPr>
                      <a:r>
                        <a:rPr sz="1100" dirty="0">
                          <a:latin typeface="Cambria"/>
                          <a:cs typeface="Cambria"/>
                        </a:rPr>
                        <a:t>Reversing</a:t>
                      </a:r>
                      <a:r>
                        <a:rPr sz="1100" spc="-40" dirty="0">
                          <a:latin typeface="Cambria"/>
                          <a:cs typeface="Cambria"/>
                        </a:rPr>
                        <a:t> </a:t>
                      </a:r>
                      <a:r>
                        <a:rPr sz="1100" dirty="0">
                          <a:latin typeface="Cambria"/>
                          <a:cs typeface="Cambria"/>
                        </a:rPr>
                        <a:t>valve</a:t>
                      </a:r>
                      <a:r>
                        <a:rPr sz="1100" spc="-20" dirty="0">
                          <a:latin typeface="Cambria"/>
                          <a:cs typeface="Cambria"/>
                        </a:rPr>
                        <a:t> (ST1)</a:t>
                      </a:r>
                      <a:endParaRPr sz="1100">
                        <a:latin typeface="Cambria"/>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a:lnSpc>
                          <a:spcPct val="100000"/>
                        </a:lnSpc>
                        <a:spcBef>
                          <a:spcPts val="135"/>
                        </a:spcBef>
                      </a:pPr>
                      <a:r>
                        <a:rPr lang="en-US" sz="1100" b="1" dirty="0">
                          <a:latin typeface="Cambria"/>
                          <a:cs typeface="Cambria"/>
                        </a:rPr>
                        <a:t>Energized 208/230 VAC</a:t>
                      </a:r>
                      <a:endParaRPr sz="1100" b="1" dirty="0">
                        <a:latin typeface="Cambria"/>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a:lnSpc>
                          <a:spcPct val="100000"/>
                        </a:lnSpc>
                        <a:spcBef>
                          <a:spcPts val="135"/>
                        </a:spcBef>
                      </a:pPr>
                      <a:r>
                        <a:rPr lang="en-US" sz="1100" b="1" dirty="0">
                          <a:solidFill>
                            <a:schemeClr val="tx1"/>
                          </a:solidFill>
                          <a:latin typeface="Cambria"/>
                          <a:cs typeface="Cambria"/>
                        </a:rPr>
                        <a:t>De-energized</a:t>
                      </a:r>
                      <a:endParaRPr sz="1100" dirty="0">
                        <a:solidFill>
                          <a:schemeClr val="tx1"/>
                        </a:solidFill>
                        <a:latin typeface="Cambria"/>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353060">
                <a:tc>
                  <a:txBody>
                    <a:bodyPr/>
                    <a:lstStyle/>
                    <a:p>
                      <a:pPr marL="99060">
                        <a:lnSpc>
                          <a:spcPct val="100000"/>
                        </a:lnSpc>
                        <a:spcBef>
                          <a:spcPts val="745"/>
                        </a:spcBef>
                      </a:pPr>
                      <a:r>
                        <a:rPr sz="1100" b="1" dirty="0">
                          <a:latin typeface="Cambria"/>
                          <a:cs typeface="Cambria"/>
                        </a:rPr>
                        <a:t>Y /</a:t>
                      </a:r>
                      <a:r>
                        <a:rPr sz="1100" b="1" spc="-10" dirty="0">
                          <a:latin typeface="Cambria"/>
                          <a:cs typeface="Cambria"/>
                        </a:rPr>
                        <a:t> </a:t>
                      </a:r>
                      <a:r>
                        <a:rPr sz="1100" b="1" spc="-25" dirty="0">
                          <a:latin typeface="Cambria"/>
                          <a:cs typeface="Cambria"/>
                        </a:rPr>
                        <a:t>O</a:t>
                      </a:r>
                      <a:r>
                        <a:rPr sz="1050" b="1" spc="-37" baseline="23809" dirty="0">
                          <a:latin typeface="Cambria"/>
                          <a:cs typeface="Cambria"/>
                        </a:rPr>
                        <a:t>*2</a:t>
                      </a:r>
                      <a:endParaRPr sz="1050" baseline="23809">
                        <a:latin typeface="Cambria"/>
                        <a:cs typeface="Cambria"/>
                      </a:endParaRPr>
                    </a:p>
                  </a:txBody>
                  <a:tcPr marL="0" marR="0" marT="946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marR="236854">
                        <a:lnSpc>
                          <a:spcPts val="1300"/>
                        </a:lnSpc>
                        <a:spcBef>
                          <a:spcPts val="80"/>
                        </a:spcBef>
                      </a:pPr>
                      <a:r>
                        <a:rPr sz="1100" dirty="0">
                          <a:latin typeface="Cambria"/>
                          <a:cs typeface="Cambria"/>
                        </a:rPr>
                        <a:t>Electronic</a:t>
                      </a:r>
                      <a:r>
                        <a:rPr sz="1100" spc="-30" dirty="0">
                          <a:latin typeface="Cambria"/>
                          <a:cs typeface="Cambria"/>
                        </a:rPr>
                        <a:t> </a:t>
                      </a:r>
                      <a:r>
                        <a:rPr sz="1100" spc="-10" dirty="0">
                          <a:latin typeface="Cambria"/>
                          <a:cs typeface="Cambria"/>
                        </a:rPr>
                        <a:t>expansion </a:t>
                      </a:r>
                      <a:r>
                        <a:rPr sz="1100" dirty="0">
                          <a:latin typeface="Cambria"/>
                          <a:cs typeface="Cambria"/>
                        </a:rPr>
                        <a:t>valve</a:t>
                      </a:r>
                      <a:r>
                        <a:rPr sz="1100" spc="-25" dirty="0">
                          <a:latin typeface="Cambria"/>
                          <a:cs typeface="Cambria"/>
                        </a:rPr>
                        <a:t> </a:t>
                      </a:r>
                      <a:r>
                        <a:rPr sz="1100" spc="-10" dirty="0">
                          <a:latin typeface="Cambria"/>
                          <a:cs typeface="Cambria"/>
                        </a:rPr>
                        <a:t>(EEV)</a:t>
                      </a:r>
                      <a:endParaRPr sz="1100" dirty="0">
                        <a:latin typeface="Cambria"/>
                        <a:cs typeface="Cambria"/>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a:lnSpc>
                          <a:spcPct val="100000"/>
                        </a:lnSpc>
                        <a:spcBef>
                          <a:spcPts val="745"/>
                        </a:spcBef>
                      </a:pPr>
                      <a:r>
                        <a:rPr sz="1100" spc="-10" dirty="0">
                          <a:latin typeface="Cambria"/>
                          <a:cs typeface="Cambria"/>
                        </a:rPr>
                        <a:t>480pls</a:t>
                      </a:r>
                      <a:endParaRPr sz="1100">
                        <a:latin typeface="Cambria"/>
                        <a:cs typeface="Cambria"/>
                      </a:endParaRPr>
                    </a:p>
                  </a:txBody>
                  <a:tcPr marL="0" marR="0" marT="946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marR="194945">
                        <a:lnSpc>
                          <a:spcPts val="1300"/>
                        </a:lnSpc>
                        <a:spcBef>
                          <a:spcPts val="80"/>
                        </a:spcBef>
                      </a:pPr>
                      <a:r>
                        <a:rPr sz="1100" dirty="0">
                          <a:latin typeface="Cambria"/>
                          <a:cs typeface="Cambria"/>
                        </a:rPr>
                        <a:t>PI</a:t>
                      </a:r>
                      <a:r>
                        <a:rPr sz="1100" spc="-15" dirty="0">
                          <a:latin typeface="Cambria"/>
                          <a:cs typeface="Cambria"/>
                        </a:rPr>
                        <a:t> </a:t>
                      </a:r>
                      <a:r>
                        <a:rPr sz="1100" dirty="0">
                          <a:latin typeface="Cambria"/>
                          <a:cs typeface="Cambria"/>
                        </a:rPr>
                        <a:t>control</a:t>
                      </a:r>
                      <a:r>
                        <a:rPr sz="1100" spc="-15" dirty="0">
                          <a:latin typeface="Cambria"/>
                          <a:cs typeface="Cambria"/>
                        </a:rPr>
                        <a:t> </a:t>
                      </a:r>
                      <a:r>
                        <a:rPr sz="1100" dirty="0">
                          <a:latin typeface="Cambria"/>
                          <a:cs typeface="Cambria"/>
                        </a:rPr>
                        <a:t>to</a:t>
                      </a:r>
                      <a:r>
                        <a:rPr sz="1100" spc="-20" dirty="0">
                          <a:latin typeface="Cambria"/>
                          <a:cs typeface="Cambria"/>
                        </a:rPr>
                        <a:t> </a:t>
                      </a:r>
                      <a:r>
                        <a:rPr sz="1100" dirty="0">
                          <a:latin typeface="Cambria"/>
                          <a:cs typeface="Cambria"/>
                        </a:rPr>
                        <a:t>maintain</a:t>
                      </a:r>
                      <a:r>
                        <a:rPr sz="1100" spc="-15" dirty="0">
                          <a:latin typeface="Cambria"/>
                          <a:cs typeface="Cambria"/>
                        </a:rPr>
                        <a:t> </a:t>
                      </a:r>
                      <a:r>
                        <a:rPr sz="1100" spc="-10" dirty="0">
                          <a:latin typeface="Cambria"/>
                          <a:cs typeface="Cambria"/>
                        </a:rPr>
                        <a:t>discharge </a:t>
                      </a:r>
                      <a:r>
                        <a:rPr sz="1100" dirty="0">
                          <a:latin typeface="Cambria"/>
                          <a:cs typeface="Cambria"/>
                        </a:rPr>
                        <a:t>superheat</a:t>
                      </a:r>
                      <a:r>
                        <a:rPr sz="1100" spc="-20" dirty="0">
                          <a:latin typeface="Cambria"/>
                          <a:cs typeface="Cambria"/>
                        </a:rPr>
                        <a:t> </a:t>
                      </a:r>
                      <a:r>
                        <a:rPr sz="1100" spc="-10" dirty="0">
                          <a:latin typeface="Cambria"/>
                          <a:cs typeface="Cambria"/>
                        </a:rPr>
                        <a:t>(DSH)</a:t>
                      </a:r>
                      <a:endParaRPr sz="1100" dirty="0">
                        <a:latin typeface="Cambria"/>
                        <a:cs typeface="Cambria"/>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bl>
          </a:graphicData>
        </a:graphic>
      </p:graphicFrame>
      <p:sp>
        <p:nvSpPr>
          <p:cNvPr id="81" name="TextBox 80">
            <a:extLst>
              <a:ext uri="{FF2B5EF4-FFF2-40B4-BE49-F238E27FC236}">
                <a16:creationId xmlns:a16="http://schemas.microsoft.com/office/drawing/2014/main" id="{56A4A271-AA28-55D7-965E-3688486B1716}"/>
              </a:ext>
            </a:extLst>
          </p:cNvPr>
          <p:cNvSpPr txBox="1"/>
          <p:nvPr/>
        </p:nvSpPr>
        <p:spPr>
          <a:xfrm>
            <a:off x="431800" y="5715000"/>
            <a:ext cx="12192000" cy="1796646"/>
          </a:xfrm>
          <a:prstGeom prst="rect">
            <a:avLst/>
          </a:prstGeom>
          <a:noFill/>
        </p:spPr>
        <p:txBody>
          <a:bodyPr wrap="square" rtlCol="0">
            <a:spAutoFit/>
          </a:bodyPr>
          <a:lstStyle/>
          <a:p>
            <a:pPr marL="12066" marR="73660">
              <a:lnSpc>
                <a:spcPts val="1310"/>
              </a:lnSpc>
              <a:spcBef>
                <a:spcPts val="45"/>
              </a:spcBef>
              <a:tabLst>
                <a:tab pos="236854" algn="l"/>
              </a:tabLst>
            </a:pPr>
            <a:r>
              <a:rPr lang="en-US" sz="2400" dirty="0">
                <a:latin typeface="Calibri Light"/>
                <a:cs typeface="Calibri Light"/>
              </a:rPr>
              <a:t>	</a:t>
            </a:r>
            <a:r>
              <a:rPr lang="en-US" sz="2400" b="1" dirty="0" err="1">
                <a:latin typeface="Calibri Light"/>
                <a:cs typeface="Calibri Light"/>
              </a:rPr>
              <a:t>Tes</a:t>
            </a:r>
            <a:r>
              <a:rPr lang="en-US" sz="2400" b="1" dirty="0">
                <a:latin typeface="Calibri Light"/>
                <a:cs typeface="Calibri Light"/>
              </a:rPr>
              <a:t>:</a:t>
            </a:r>
            <a:r>
              <a:rPr lang="en-US" sz="2400" b="1" spc="-30" dirty="0">
                <a:latin typeface="Calibri Light"/>
                <a:cs typeface="Calibri Light"/>
              </a:rPr>
              <a:t> </a:t>
            </a:r>
            <a:r>
              <a:rPr lang="en-US" sz="2400" b="1" dirty="0">
                <a:latin typeface="Calibri Light"/>
                <a:cs typeface="Calibri Light"/>
              </a:rPr>
              <a:t>Target</a:t>
            </a:r>
            <a:r>
              <a:rPr lang="en-US" sz="2400" b="1" spc="-45" dirty="0">
                <a:latin typeface="Calibri Light"/>
                <a:cs typeface="Calibri Light"/>
              </a:rPr>
              <a:t> </a:t>
            </a:r>
            <a:r>
              <a:rPr lang="en-US" sz="2400" b="1" dirty="0" err="1">
                <a:latin typeface="Calibri Light"/>
                <a:cs typeface="Calibri Light"/>
              </a:rPr>
              <a:t>Te</a:t>
            </a:r>
            <a:r>
              <a:rPr lang="en-US" sz="2400" b="1" spc="-35" dirty="0">
                <a:latin typeface="Calibri Light"/>
                <a:cs typeface="Calibri Light"/>
              </a:rPr>
              <a:t> </a:t>
            </a:r>
            <a:r>
              <a:rPr lang="en-US" sz="2400" b="1" dirty="0">
                <a:latin typeface="Calibri Light"/>
                <a:cs typeface="Calibri Light"/>
              </a:rPr>
              <a:t>value</a:t>
            </a:r>
            <a:r>
              <a:rPr lang="en-US" sz="2400" b="1" spc="-35" dirty="0">
                <a:latin typeface="Calibri Light"/>
                <a:cs typeface="Calibri Light"/>
              </a:rPr>
              <a:t> </a:t>
            </a:r>
            <a:r>
              <a:rPr lang="en-US" sz="2400" b="1" dirty="0">
                <a:latin typeface="Calibri Light"/>
                <a:cs typeface="Calibri Light"/>
              </a:rPr>
              <a:t>(Varies</a:t>
            </a:r>
            <a:r>
              <a:rPr lang="en-US" sz="2400" b="1" spc="-50" dirty="0">
                <a:latin typeface="Calibri Light"/>
                <a:cs typeface="Calibri Light"/>
              </a:rPr>
              <a:t> </a:t>
            </a:r>
            <a:r>
              <a:rPr lang="en-US" sz="2400" b="1" dirty="0">
                <a:latin typeface="Calibri Light"/>
                <a:cs typeface="Calibri Light"/>
              </a:rPr>
              <a:t>depending</a:t>
            </a:r>
            <a:r>
              <a:rPr lang="en-US" sz="2400" b="1" spc="-45" dirty="0">
                <a:latin typeface="Calibri Light"/>
                <a:cs typeface="Calibri Light"/>
              </a:rPr>
              <a:t> </a:t>
            </a:r>
            <a:r>
              <a:rPr lang="en-US" sz="2400" b="1" dirty="0">
                <a:latin typeface="Calibri Light"/>
                <a:cs typeface="Calibri Light"/>
              </a:rPr>
              <a:t>on</a:t>
            </a:r>
            <a:r>
              <a:rPr lang="en-US" sz="2400" b="1" spc="-40" dirty="0">
                <a:latin typeface="Calibri Light"/>
                <a:cs typeface="Calibri Light"/>
              </a:rPr>
              <a:t> </a:t>
            </a:r>
            <a:r>
              <a:rPr lang="en-US" sz="2400" b="1" dirty="0">
                <a:latin typeface="Calibri Light"/>
                <a:cs typeface="Calibri Light"/>
              </a:rPr>
              <a:t>the load</a:t>
            </a:r>
            <a:r>
              <a:rPr lang="en-US" sz="2400" b="1" spc="-25" dirty="0">
                <a:latin typeface="Calibri Light"/>
                <a:cs typeface="Calibri Light"/>
              </a:rPr>
              <a:t> </a:t>
            </a:r>
            <a:r>
              <a:rPr lang="en-US" sz="2400" b="1" dirty="0">
                <a:latin typeface="Calibri Light"/>
                <a:cs typeface="Calibri Light"/>
              </a:rPr>
              <a:t>of</a:t>
            </a:r>
            <a:r>
              <a:rPr lang="en-US" sz="2400" b="1" spc="-25" dirty="0">
                <a:latin typeface="Calibri Light"/>
                <a:cs typeface="Calibri Light"/>
              </a:rPr>
              <a:t> </a:t>
            </a:r>
            <a:r>
              <a:rPr lang="en-US" sz="2400" b="1" dirty="0">
                <a:latin typeface="Calibri Light"/>
                <a:cs typeface="Calibri Light"/>
              </a:rPr>
              <a:t>space,</a:t>
            </a:r>
            <a:r>
              <a:rPr lang="en-US" sz="2400" b="1" spc="-35" dirty="0">
                <a:latin typeface="Calibri Light"/>
                <a:cs typeface="Calibri Light"/>
              </a:rPr>
              <a:t> </a:t>
            </a:r>
            <a:r>
              <a:rPr lang="en-US" sz="2400" b="1" dirty="0">
                <a:latin typeface="Calibri Light"/>
                <a:cs typeface="Calibri Light"/>
              </a:rPr>
              <a:t>mode</a:t>
            </a:r>
            <a:r>
              <a:rPr lang="en-US" sz="2400" b="1" spc="-40" dirty="0">
                <a:latin typeface="Calibri Light"/>
                <a:cs typeface="Calibri Light"/>
              </a:rPr>
              <a:t> </a:t>
            </a:r>
            <a:r>
              <a:rPr lang="en-US" sz="2400" b="1" dirty="0">
                <a:latin typeface="Calibri Light"/>
                <a:cs typeface="Calibri Light"/>
              </a:rPr>
              <a:t>choice,</a:t>
            </a:r>
            <a:r>
              <a:rPr lang="en-US" sz="2400" b="1" spc="-45" dirty="0">
                <a:latin typeface="Calibri Light"/>
                <a:cs typeface="Calibri Light"/>
              </a:rPr>
              <a:t> </a:t>
            </a:r>
            <a:r>
              <a:rPr lang="en-US" sz="2400" b="1" dirty="0">
                <a:latin typeface="Calibri Light"/>
                <a:cs typeface="Calibri Light"/>
              </a:rPr>
              <a:t>silent</a:t>
            </a:r>
            <a:r>
              <a:rPr lang="en-US" sz="2400" b="1" spc="-45" dirty="0">
                <a:latin typeface="Calibri Light"/>
                <a:cs typeface="Calibri Light"/>
              </a:rPr>
              <a:t> </a:t>
            </a:r>
            <a:r>
              <a:rPr lang="en-US" sz="2400" b="1" dirty="0">
                <a:latin typeface="Calibri Light"/>
                <a:cs typeface="Calibri Light"/>
              </a:rPr>
              <a:t>setting)</a:t>
            </a:r>
            <a:r>
              <a:rPr lang="en-US" sz="2400" b="1" spc="-30" dirty="0">
                <a:latin typeface="Calibri Light"/>
                <a:cs typeface="Calibri Light"/>
              </a:rPr>
              <a:t> </a:t>
            </a:r>
          </a:p>
          <a:p>
            <a:pPr marL="236220" marR="73660" indent="-224154">
              <a:lnSpc>
                <a:spcPts val="1310"/>
              </a:lnSpc>
              <a:spcBef>
                <a:spcPts val="45"/>
              </a:spcBef>
              <a:buAutoNum type="arabicPeriod"/>
              <a:tabLst>
                <a:tab pos="236854" algn="l"/>
              </a:tabLst>
            </a:pPr>
            <a:endParaRPr lang="en-US" sz="2400" b="1" spc="-30" dirty="0">
              <a:latin typeface="Calibri Light"/>
              <a:cs typeface="Calibri Light"/>
            </a:endParaRPr>
          </a:p>
          <a:p>
            <a:pPr marL="12066" marR="73660">
              <a:lnSpc>
                <a:spcPts val="1310"/>
              </a:lnSpc>
              <a:spcBef>
                <a:spcPts val="45"/>
              </a:spcBef>
              <a:tabLst>
                <a:tab pos="236854" algn="l"/>
              </a:tabLst>
            </a:pPr>
            <a:endParaRPr lang="en-US" sz="2400" b="1" spc="-10" dirty="0">
              <a:latin typeface="Calibri Light"/>
              <a:cs typeface="Calibri Light"/>
            </a:endParaRPr>
          </a:p>
          <a:p>
            <a:pPr marL="12066" marR="73660">
              <a:lnSpc>
                <a:spcPts val="1310"/>
              </a:lnSpc>
              <a:spcBef>
                <a:spcPts val="45"/>
              </a:spcBef>
              <a:tabLst>
                <a:tab pos="236854" algn="l"/>
              </a:tabLst>
            </a:pPr>
            <a:r>
              <a:rPr lang="en-US" sz="2400" b="1" spc="-10" dirty="0">
                <a:latin typeface="Calibri Light"/>
                <a:cs typeface="Calibri Light"/>
              </a:rPr>
              <a:t>	</a:t>
            </a:r>
            <a:r>
              <a:rPr lang="en-US" sz="2400" b="1" dirty="0" err="1">
                <a:latin typeface="Calibri Light"/>
                <a:cs typeface="Calibri Light"/>
              </a:rPr>
              <a:t>Te</a:t>
            </a:r>
            <a:r>
              <a:rPr lang="en-US" sz="2400" b="1" dirty="0">
                <a:latin typeface="Calibri Light"/>
                <a:cs typeface="Calibri Light"/>
              </a:rPr>
              <a:t>:</a:t>
            </a:r>
            <a:r>
              <a:rPr lang="en-US" sz="2400" b="1" spc="-15" dirty="0">
                <a:latin typeface="Calibri Light"/>
                <a:cs typeface="Calibri Light"/>
              </a:rPr>
              <a:t> </a:t>
            </a:r>
            <a:r>
              <a:rPr lang="en-US" sz="2400" b="1" dirty="0">
                <a:latin typeface="Calibri Light"/>
                <a:cs typeface="Calibri Light"/>
              </a:rPr>
              <a:t>Low</a:t>
            </a:r>
            <a:r>
              <a:rPr lang="en-US" sz="2400" b="1" spc="-10" dirty="0">
                <a:latin typeface="Calibri Light"/>
                <a:cs typeface="Calibri Light"/>
              </a:rPr>
              <a:t> </a:t>
            </a:r>
            <a:r>
              <a:rPr lang="en-US" sz="2400" b="1" dirty="0">
                <a:latin typeface="Calibri Light"/>
                <a:cs typeface="Calibri Light"/>
              </a:rPr>
              <a:t>pressure</a:t>
            </a:r>
            <a:r>
              <a:rPr lang="en-US" sz="2400" b="1" spc="-15" dirty="0">
                <a:latin typeface="Calibri Light"/>
                <a:cs typeface="Calibri Light"/>
              </a:rPr>
              <a:t> </a:t>
            </a:r>
            <a:r>
              <a:rPr lang="en-US" sz="2400" b="1" dirty="0">
                <a:latin typeface="Calibri Light"/>
                <a:cs typeface="Calibri Light"/>
              </a:rPr>
              <a:t>equivalent</a:t>
            </a:r>
            <a:r>
              <a:rPr lang="en-US" sz="2400" b="1" spc="-5" dirty="0">
                <a:latin typeface="Calibri Light"/>
                <a:cs typeface="Calibri Light"/>
              </a:rPr>
              <a:t> </a:t>
            </a:r>
            <a:r>
              <a:rPr lang="en-US" sz="2400" b="1" dirty="0">
                <a:latin typeface="Calibri Light"/>
                <a:cs typeface="Calibri Light"/>
              </a:rPr>
              <a:t>saturation</a:t>
            </a:r>
            <a:r>
              <a:rPr lang="en-US" sz="2400" b="1" spc="-15" dirty="0">
                <a:latin typeface="Calibri Light"/>
                <a:cs typeface="Calibri Light"/>
              </a:rPr>
              <a:t> </a:t>
            </a:r>
            <a:r>
              <a:rPr lang="en-US" sz="2400" b="1" spc="-10" dirty="0">
                <a:latin typeface="Calibri Light"/>
                <a:cs typeface="Calibri Light"/>
              </a:rPr>
              <a:t>temperature</a:t>
            </a:r>
            <a:r>
              <a:rPr lang="en-US" sz="2400" b="1" spc="-130" dirty="0">
                <a:latin typeface="Calibri Light"/>
                <a:cs typeface="Calibri Light"/>
              </a:rPr>
              <a:t> </a:t>
            </a:r>
            <a:r>
              <a:rPr lang="en-US" sz="2400" b="1" spc="-20" dirty="0">
                <a:latin typeface="Calibri Light"/>
                <a:cs typeface="Calibri Light"/>
              </a:rPr>
              <a:t>(</a:t>
            </a:r>
            <a:r>
              <a:rPr lang="en-US" sz="2400" b="1" spc="-20" dirty="0">
                <a:latin typeface="Arial"/>
                <a:cs typeface="Arial"/>
              </a:rPr>
              <a:t>°</a:t>
            </a:r>
            <a:r>
              <a:rPr lang="en-US" sz="2400" b="1" spc="-20" dirty="0">
                <a:latin typeface="Calibri Light"/>
                <a:cs typeface="Calibri Light"/>
              </a:rPr>
              <a:t>F)</a:t>
            </a:r>
          </a:p>
          <a:p>
            <a:pPr marL="12066" marR="73660">
              <a:lnSpc>
                <a:spcPts val="1310"/>
              </a:lnSpc>
              <a:spcBef>
                <a:spcPts val="45"/>
              </a:spcBef>
              <a:tabLst>
                <a:tab pos="236854" algn="l"/>
              </a:tabLst>
            </a:pPr>
            <a:endParaRPr lang="en-US" sz="2400" b="1" dirty="0">
              <a:latin typeface="Calibri Light"/>
              <a:cs typeface="Calibri Light"/>
            </a:endParaRPr>
          </a:p>
          <a:p>
            <a:pPr marL="236220" marR="63500">
              <a:lnSpc>
                <a:spcPts val="1340"/>
              </a:lnSpc>
              <a:spcBef>
                <a:spcPts val="5"/>
              </a:spcBef>
            </a:pPr>
            <a:endParaRPr lang="en-US" sz="2400" b="1" dirty="0">
              <a:latin typeface="Calibri Light"/>
              <a:cs typeface="Calibri Light"/>
            </a:endParaRPr>
          </a:p>
          <a:p>
            <a:pPr marL="236220" marR="63500">
              <a:lnSpc>
                <a:spcPts val="1340"/>
              </a:lnSpc>
              <a:spcBef>
                <a:spcPts val="5"/>
              </a:spcBef>
            </a:pPr>
            <a:r>
              <a:rPr lang="en-US" sz="2400" b="1" dirty="0" err="1">
                <a:latin typeface="Calibri Light"/>
                <a:cs typeface="Calibri Light"/>
              </a:rPr>
              <a:t>Tcs</a:t>
            </a:r>
            <a:r>
              <a:rPr lang="en-US" sz="2400" b="1" dirty="0">
                <a:latin typeface="Calibri Light"/>
                <a:cs typeface="Calibri Light"/>
              </a:rPr>
              <a:t>:</a:t>
            </a:r>
            <a:r>
              <a:rPr lang="en-US" sz="2400" b="1" spc="-20" dirty="0">
                <a:latin typeface="Calibri Light"/>
                <a:cs typeface="Calibri Light"/>
              </a:rPr>
              <a:t> </a:t>
            </a:r>
            <a:r>
              <a:rPr lang="en-US" sz="2400" b="1" dirty="0">
                <a:latin typeface="Calibri Light"/>
                <a:cs typeface="Calibri Light"/>
              </a:rPr>
              <a:t>Target</a:t>
            </a:r>
            <a:r>
              <a:rPr lang="en-US" sz="2400" b="1" spc="-25" dirty="0">
                <a:latin typeface="Calibri Light"/>
                <a:cs typeface="Calibri Light"/>
              </a:rPr>
              <a:t> </a:t>
            </a:r>
            <a:r>
              <a:rPr lang="en-US" sz="2400" b="1" dirty="0">
                <a:latin typeface="Calibri Light"/>
                <a:cs typeface="Calibri Light"/>
              </a:rPr>
              <a:t>Tc</a:t>
            </a:r>
            <a:r>
              <a:rPr lang="en-US" sz="2400" b="1" spc="-20" dirty="0">
                <a:latin typeface="Calibri Light"/>
                <a:cs typeface="Calibri Light"/>
              </a:rPr>
              <a:t> </a:t>
            </a:r>
            <a:r>
              <a:rPr lang="en-US" sz="2400" b="1" dirty="0">
                <a:latin typeface="Calibri Light"/>
                <a:cs typeface="Calibri Light"/>
              </a:rPr>
              <a:t>value</a:t>
            </a:r>
            <a:r>
              <a:rPr lang="en-US" sz="2400" b="1" spc="-20" dirty="0">
                <a:latin typeface="Calibri Light"/>
                <a:cs typeface="Calibri Light"/>
              </a:rPr>
              <a:t> </a:t>
            </a:r>
            <a:r>
              <a:rPr lang="en-US" sz="2400" b="1" dirty="0">
                <a:latin typeface="Calibri Light"/>
                <a:cs typeface="Calibri Light"/>
              </a:rPr>
              <a:t>(Varies</a:t>
            </a:r>
            <a:r>
              <a:rPr lang="en-US" sz="2400" b="1" spc="-25" dirty="0">
                <a:latin typeface="Calibri Light"/>
                <a:cs typeface="Calibri Light"/>
              </a:rPr>
              <a:t> </a:t>
            </a:r>
            <a:r>
              <a:rPr lang="en-US" sz="2400" b="1" dirty="0">
                <a:latin typeface="Calibri Light"/>
                <a:cs typeface="Calibri Light"/>
              </a:rPr>
              <a:t>depending</a:t>
            </a:r>
            <a:r>
              <a:rPr lang="en-US" sz="2400" b="1" spc="-35" dirty="0">
                <a:latin typeface="Calibri Light"/>
                <a:cs typeface="Calibri Light"/>
              </a:rPr>
              <a:t> </a:t>
            </a:r>
            <a:r>
              <a:rPr lang="en-US" sz="2400" b="1" dirty="0">
                <a:latin typeface="Calibri Light"/>
                <a:cs typeface="Calibri Light"/>
              </a:rPr>
              <a:t>on</a:t>
            </a:r>
            <a:r>
              <a:rPr lang="en-US" sz="2400" b="1" spc="-10" dirty="0">
                <a:latin typeface="Calibri Light"/>
                <a:cs typeface="Calibri Light"/>
              </a:rPr>
              <a:t> </a:t>
            </a:r>
            <a:r>
              <a:rPr lang="en-US" sz="2400" b="1" dirty="0">
                <a:latin typeface="Calibri Light"/>
                <a:cs typeface="Calibri Light"/>
              </a:rPr>
              <a:t>the</a:t>
            </a:r>
            <a:r>
              <a:rPr lang="en-US" sz="2400" b="1" spc="-25" dirty="0">
                <a:latin typeface="Calibri Light"/>
                <a:cs typeface="Calibri Light"/>
              </a:rPr>
              <a:t> </a:t>
            </a:r>
            <a:r>
              <a:rPr lang="en-US" sz="2400" b="1" dirty="0">
                <a:latin typeface="Calibri Light"/>
                <a:cs typeface="Calibri Light"/>
              </a:rPr>
              <a:t>load</a:t>
            </a:r>
            <a:r>
              <a:rPr lang="en-US" sz="2400" b="1" spc="-15" dirty="0">
                <a:latin typeface="Calibri Light"/>
                <a:cs typeface="Calibri Light"/>
              </a:rPr>
              <a:t> </a:t>
            </a:r>
            <a:r>
              <a:rPr lang="en-US" sz="2400" b="1" dirty="0">
                <a:latin typeface="Calibri Light"/>
                <a:cs typeface="Calibri Light"/>
              </a:rPr>
              <a:t>of</a:t>
            </a:r>
            <a:r>
              <a:rPr lang="en-US" sz="2400" b="1" spc="-15" dirty="0">
                <a:latin typeface="Calibri Light"/>
                <a:cs typeface="Calibri Light"/>
              </a:rPr>
              <a:t> </a:t>
            </a:r>
            <a:r>
              <a:rPr lang="en-US" sz="2400" b="1" dirty="0">
                <a:latin typeface="Calibri Light"/>
                <a:cs typeface="Calibri Light"/>
              </a:rPr>
              <a:t>space,</a:t>
            </a:r>
            <a:r>
              <a:rPr lang="en-US" sz="2400" b="1" spc="-15" dirty="0">
                <a:latin typeface="Calibri Light"/>
                <a:cs typeface="Calibri Light"/>
              </a:rPr>
              <a:t> </a:t>
            </a:r>
            <a:r>
              <a:rPr lang="en-US" sz="2400" b="1" dirty="0">
                <a:latin typeface="Calibri Light"/>
                <a:cs typeface="Calibri Light"/>
              </a:rPr>
              <a:t>mode</a:t>
            </a:r>
            <a:r>
              <a:rPr lang="en-US" sz="2400" b="1" spc="-20" dirty="0">
                <a:latin typeface="Calibri Light"/>
                <a:cs typeface="Calibri Light"/>
              </a:rPr>
              <a:t> </a:t>
            </a:r>
            <a:r>
              <a:rPr lang="en-US" sz="2400" b="1" dirty="0">
                <a:latin typeface="Calibri Light"/>
                <a:cs typeface="Calibri Light"/>
              </a:rPr>
              <a:t>choice,</a:t>
            </a:r>
            <a:r>
              <a:rPr lang="en-US" sz="2400" b="1" spc="-25" dirty="0">
                <a:latin typeface="Calibri Light"/>
                <a:cs typeface="Calibri Light"/>
              </a:rPr>
              <a:t> </a:t>
            </a:r>
            <a:r>
              <a:rPr lang="en-US" sz="2400" b="1" dirty="0">
                <a:latin typeface="Calibri Light"/>
                <a:cs typeface="Calibri Light"/>
              </a:rPr>
              <a:t>silent</a:t>
            </a:r>
            <a:r>
              <a:rPr lang="en-US" sz="2400" b="1" spc="-35" dirty="0">
                <a:latin typeface="Calibri Light"/>
                <a:cs typeface="Calibri Light"/>
              </a:rPr>
              <a:t> </a:t>
            </a:r>
            <a:r>
              <a:rPr lang="en-US" sz="2400" b="1" dirty="0">
                <a:latin typeface="Calibri Light"/>
                <a:cs typeface="Calibri Light"/>
              </a:rPr>
              <a:t>setting)</a:t>
            </a:r>
            <a:r>
              <a:rPr lang="en-US" sz="2400" b="1" spc="-10" dirty="0">
                <a:latin typeface="Calibri Light"/>
                <a:cs typeface="Calibri Light"/>
              </a:rPr>
              <a:t> </a:t>
            </a:r>
          </a:p>
          <a:p>
            <a:pPr marL="236220" marR="63500">
              <a:lnSpc>
                <a:spcPts val="1340"/>
              </a:lnSpc>
              <a:spcBef>
                <a:spcPts val="5"/>
              </a:spcBef>
            </a:pPr>
            <a:endParaRPr lang="en-US" sz="2400" b="1" spc="-10" dirty="0">
              <a:latin typeface="Calibri Light"/>
              <a:cs typeface="Calibri Light"/>
            </a:endParaRPr>
          </a:p>
          <a:p>
            <a:pPr marL="236220" marR="63500">
              <a:lnSpc>
                <a:spcPts val="1340"/>
              </a:lnSpc>
              <a:spcBef>
                <a:spcPts val="5"/>
              </a:spcBef>
            </a:pPr>
            <a:endParaRPr lang="en-US" sz="2400" b="1" spc="-10" dirty="0">
              <a:latin typeface="Calibri Light"/>
              <a:cs typeface="Calibri Light"/>
            </a:endParaRPr>
          </a:p>
          <a:p>
            <a:pPr marL="236220" marR="63500">
              <a:lnSpc>
                <a:spcPts val="1340"/>
              </a:lnSpc>
              <a:spcBef>
                <a:spcPts val="5"/>
              </a:spcBef>
            </a:pPr>
            <a:r>
              <a:rPr lang="en-US" sz="2400" b="1" dirty="0">
                <a:latin typeface="Calibri Light"/>
                <a:cs typeface="Calibri Light"/>
              </a:rPr>
              <a:t>Tc:</a:t>
            </a:r>
            <a:r>
              <a:rPr lang="en-US" sz="2400" b="1" spc="-30" dirty="0">
                <a:latin typeface="Calibri Light"/>
                <a:cs typeface="Calibri Light"/>
              </a:rPr>
              <a:t> </a:t>
            </a:r>
            <a:r>
              <a:rPr lang="en-US" sz="2400" b="1" dirty="0">
                <a:latin typeface="Calibri Light"/>
                <a:cs typeface="Calibri Light"/>
              </a:rPr>
              <a:t>High</a:t>
            </a:r>
            <a:r>
              <a:rPr lang="en-US" sz="2400" b="1" spc="-20" dirty="0">
                <a:latin typeface="Calibri Light"/>
                <a:cs typeface="Calibri Light"/>
              </a:rPr>
              <a:t> </a:t>
            </a:r>
            <a:r>
              <a:rPr lang="en-US" sz="2400" b="1" dirty="0">
                <a:latin typeface="Calibri Light"/>
                <a:cs typeface="Calibri Light"/>
              </a:rPr>
              <a:t>pressure</a:t>
            </a:r>
            <a:r>
              <a:rPr lang="en-US" sz="2400" b="1" spc="-35" dirty="0">
                <a:latin typeface="Calibri Light"/>
                <a:cs typeface="Calibri Light"/>
              </a:rPr>
              <a:t> </a:t>
            </a:r>
            <a:r>
              <a:rPr lang="en-US" sz="2400" b="1" dirty="0">
                <a:latin typeface="Calibri Light"/>
                <a:cs typeface="Calibri Light"/>
              </a:rPr>
              <a:t>equivalent</a:t>
            </a:r>
            <a:r>
              <a:rPr lang="en-US" sz="2400" b="1" spc="-25" dirty="0">
                <a:latin typeface="Calibri Light"/>
                <a:cs typeface="Calibri Light"/>
              </a:rPr>
              <a:t> </a:t>
            </a:r>
            <a:r>
              <a:rPr lang="en-US" sz="2400" b="1" dirty="0">
                <a:latin typeface="Calibri Light"/>
                <a:cs typeface="Calibri Light"/>
              </a:rPr>
              <a:t>saturation</a:t>
            </a:r>
            <a:r>
              <a:rPr lang="en-US" sz="2400" b="1" spc="-35" dirty="0">
                <a:latin typeface="Calibri Light"/>
                <a:cs typeface="Calibri Light"/>
              </a:rPr>
              <a:t> </a:t>
            </a:r>
            <a:r>
              <a:rPr lang="en-US" sz="2400" b="1" dirty="0">
                <a:latin typeface="Calibri Light"/>
                <a:cs typeface="Calibri Light"/>
              </a:rPr>
              <a:t>temperature</a:t>
            </a:r>
            <a:r>
              <a:rPr lang="en-US" sz="2400" b="1" spc="-30" dirty="0">
                <a:latin typeface="Calibri Light"/>
                <a:cs typeface="Calibri Light"/>
              </a:rPr>
              <a:t> </a:t>
            </a:r>
            <a:r>
              <a:rPr lang="en-US" sz="2400" b="1" spc="-20" dirty="0">
                <a:latin typeface="Calibri Light"/>
                <a:cs typeface="Calibri Light"/>
              </a:rPr>
              <a:t>(</a:t>
            </a:r>
            <a:r>
              <a:rPr lang="en-US" sz="2400" b="1" spc="-20" dirty="0">
                <a:latin typeface="Arial"/>
                <a:cs typeface="Arial"/>
              </a:rPr>
              <a:t>°</a:t>
            </a:r>
            <a:r>
              <a:rPr lang="en-US" sz="2400" b="1" spc="-20" dirty="0">
                <a:latin typeface="Calibri Light"/>
                <a:cs typeface="Calibri Light"/>
              </a:rPr>
              <a:t>F)</a:t>
            </a:r>
            <a:endParaRPr lang="en-US" sz="2400" b="1" dirty="0">
              <a:latin typeface="Calibri Light"/>
              <a:cs typeface="Calibri Light"/>
            </a:endParaRPr>
          </a:p>
        </p:txBody>
      </p:sp>
    </p:spTree>
    <p:extLst>
      <p:ext uri="{BB962C8B-B14F-4D97-AF65-F5344CB8AC3E}">
        <p14:creationId xmlns:p14="http://schemas.microsoft.com/office/powerpoint/2010/main" val="241760032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Box 3">
            <a:extLst>
              <a:ext uri="{FF2B5EF4-FFF2-40B4-BE49-F238E27FC236}">
                <a16:creationId xmlns:a16="http://schemas.microsoft.com/office/drawing/2014/main" id="{8C4B8808-B6D2-43D9-9906-2C6E68453866}"/>
              </a:ext>
            </a:extLst>
          </p:cNvPr>
          <p:cNvSpPr txBox="1">
            <a:spLocks noChangeArrowheads="1"/>
          </p:cNvSpPr>
          <p:nvPr/>
        </p:nvSpPr>
        <p:spPr bwMode="auto">
          <a:xfrm>
            <a:off x="3" y="474136"/>
            <a:ext cx="5710218"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Function and Control</a:t>
            </a:r>
          </a:p>
        </p:txBody>
      </p:sp>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5486700" y="1271207"/>
            <a:ext cx="2234600"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400" b="1" dirty="0">
                <a:latin typeface="+mn-lt"/>
              </a:rPr>
              <a:t>Defrost Control</a:t>
            </a:r>
            <a:endParaRPr lang="ja-JP" altLang="en-US" sz="2400" b="1" dirty="0">
              <a:latin typeface="+mn-lt"/>
            </a:endParaRPr>
          </a:p>
        </p:txBody>
      </p:sp>
      <p:sp>
        <p:nvSpPr>
          <p:cNvPr id="7" name="TextBox 6">
            <a:extLst>
              <a:ext uri="{FF2B5EF4-FFF2-40B4-BE49-F238E27FC236}">
                <a16:creationId xmlns:a16="http://schemas.microsoft.com/office/drawing/2014/main" id="{F1A6DA7A-D020-9030-BB81-1C031E5A7BDD}"/>
              </a:ext>
            </a:extLst>
          </p:cNvPr>
          <p:cNvSpPr txBox="1"/>
          <p:nvPr/>
        </p:nvSpPr>
        <p:spPr>
          <a:xfrm>
            <a:off x="3022600" y="1631517"/>
            <a:ext cx="6722314" cy="7077322"/>
          </a:xfrm>
          <a:prstGeom prst="rect">
            <a:avLst/>
          </a:prstGeom>
          <a:noFill/>
        </p:spPr>
        <p:txBody>
          <a:bodyPr wrap="square">
            <a:spAutoFit/>
          </a:bodyPr>
          <a:lstStyle/>
          <a:p>
            <a:pPr marL="20320" marR="0" lvl="0" indent="0" algn="just" defTabSz="914400" eaLnBrk="1" fontAlgn="auto" latinLnBrk="0" hangingPunct="1">
              <a:lnSpc>
                <a:spcPct val="100000"/>
              </a:lnSpc>
              <a:spcBef>
                <a:spcPts val="620"/>
              </a:spcBef>
              <a:spcAft>
                <a:spcPts val="0"/>
              </a:spcAft>
              <a:buClrTx/>
              <a:buSzTx/>
              <a:buFontTx/>
              <a:buNone/>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This</a:t>
            </a:r>
            <a:r>
              <a:rPr kumimoji="0" lang="en-US" sz="1600" b="0" i="0" u="none" strike="noStrike" kern="0" cap="none" spc="-3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system</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carries</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out</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demand</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control</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if</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any</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one</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of</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the</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following</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conditions</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satisfy.</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307975" marR="735965" lvl="0" indent="-288290" defTabSz="914400" eaLnBrk="1" fontAlgn="auto" latinLnBrk="0" hangingPunct="1">
              <a:lnSpc>
                <a:spcPct val="100000"/>
              </a:lnSpc>
              <a:spcBef>
                <a:spcPts val="600"/>
              </a:spcBef>
              <a:spcAft>
                <a:spcPts val="0"/>
              </a:spcAft>
              <a:buClrTx/>
              <a:buSzTx/>
              <a:buFontTx/>
              <a:buAutoNum type="romanUcPeriod"/>
              <a:tabLst>
                <a:tab pos="307975" algn="l"/>
                <a:tab pos="308610" algn="l"/>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The</a:t>
            </a:r>
            <a:r>
              <a:rPr kumimoji="0" lang="en-US" sz="1600" b="0" i="0" u="none" strike="noStrike" kern="0" cap="none" spc="-3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calculated</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temperature</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difference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between</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ambient</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temperature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25" normalizeH="0" baseline="0" noProof="0" dirty="0">
                <a:ln>
                  <a:noFill/>
                </a:ln>
                <a:solidFill>
                  <a:sysClr val="windowText" lastClr="000000"/>
                </a:solidFill>
                <a:effectLst/>
                <a:uLnTx/>
                <a:uFillTx/>
                <a:latin typeface="Cambria"/>
                <a:cs typeface="Cambria"/>
              </a:rPr>
              <a:t>(TA)</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and</a:t>
            </a:r>
            <a:r>
              <a:rPr kumimoji="0" lang="en-US" sz="1600" b="0" i="0" u="none" strike="noStrike" kern="0" cap="none" spc="-20" normalizeH="0" baseline="0" noProof="0" dirty="0">
                <a:ln>
                  <a:noFill/>
                </a:ln>
                <a:solidFill>
                  <a:sysClr val="windowText" lastClr="000000"/>
                </a:solidFill>
                <a:effectLst/>
                <a:uLnTx/>
                <a:uFillTx/>
                <a:latin typeface="Cambria"/>
                <a:cs typeface="Cambria"/>
              </a:rPr>
              <a:t> outdoor coil </a:t>
            </a:r>
            <a:r>
              <a:rPr kumimoji="0" lang="en-US" sz="1600" b="0" i="0" u="none" strike="noStrike" kern="0" cap="none" spc="0" normalizeH="0" baseline="0" noProof="0" dirty="0">
                <a:ln>
                  <a:noFill/>
                </a:ln>
                <a:solidFill>
                  <a:sysClr val="windowText" lastClr="000000"/>
                </a:solidFill>
                <a:effectLst/>
                <a:uLnTx/>
                <a:uFillTx/>
                <a:latin typeface="Cambria"/>
                <a:cs typeface="Cambria"/>
              </a:rPr>
              <a:t>temperature</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is</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called</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Delta</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40" normalizeH="0" baseline="0" noProof="0" dirty="0">
                <a:ln>
                  <a:noFill/>
                </a:ln>
                <a:solidFill>
                  <a:sysClr val="windowText" lastClr="000000"/>
                </a:solidFill>
                <a:effectLst/>
                <a:uLnTx/>
                <a:uFillTx/>
                <a:latin typeface="Cambria"/>
                <a:cs typeface="Cambria"/>
              </a:rPr>
              <a:t>T.</a:t>
            </a:r>
            <a:r>
              <a:rPr kumimoji="0" lang="en-US" sz="1600" b="0" i="0" u="none" strike="noStrike" kern="0" cap="none" spc="-14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After</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Delta T</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is</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achieved</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and</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continues</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for</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5</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minutes.</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0" marR="0" lvl="0" indent="0" defTabSz="914400" eaLnBrk="1" fontAlgn="auto" latinLnBrk="0" hangingPunct="1">
              <a:lnSpc>
                <a:spcPct val="100000"/>
              </a:lnSpc>
              <a:spcBef>
                <a:spcPts val="15"/>
              </a:spcBef>
              <a:spcAft>
                <a:spcPts val="0"/>
              </a:spcAft>
              <a:buClrTx/>
              <a:buSzTx/>
              <a:buFont typeface="Cambria"/>
              <a:buAutoNum type="romanUcPeriod"/>
              <a:tabLst/>
              <a:defRPr/>
            </a:pP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649605" marR="0" lvl="0" indent="-342900" defTabSz="914400" eaLnBrk="1" fontAlgn="auto" latinLnBrk="0" hangingPunct="1">
              <a:lnSpc>
                <a:spcPct val="100000"/>
              </a:lnSpc>
              <a:spcBef>
                <a:spcPts val="0"/>
              </a:spcBef>
              <a:spcAft>
                <a:spcPts val="0"/>
              </a:spcAft>
              <a:buClrTx/>
              <a:buSzTx/>
              <a:buFontTx/>
              <a:buAutoNum type="alphaLcParenR"/>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41</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&lt;</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TA</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&lt;</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59</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30</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Delta</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 =</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20" normalizeH="0" baseline="0" noProof="0" dirty="0">
                <a:ln>
                  <a:noFill/>
                </a:ln>
                <a:solidFill>
                  <a:sysClr val="windowText" lastClr="000000"/>
                </a:solidFill>
                <a:effectLst/>
                <a:uLnTx/>
                <a:uFillTx/>
                <a:latin typeface="Cambria"/>
                <a:cs typeface="Cambria"/>
              </a:rPr>
              <a:t>18</a:t>
            </a:r>
            <a:r>
              <a:rPr kumimoji="0" lang="en-US" sz="1600" b="0" i="0" u="none" strike="noStrike" kern="0" cap="none" spc="-20" normalizeH="0" baseline="0" noProof="0" dirty="0">
                <a:ln>
                  <a:noFill/>
                </a:ln>
                <a:solidFill>
                  <a:sysClr val="windowText" lastClr="000000"/>
                </a:solidFill>
                <a:effectLst/>
                <a:uLnTx/>
                <a:uFillTx/>
                <a:latin typeface="Arial"/>
                <a:cs typeface="Arial"/>
              </a:rPr>
              <a:t>°</a:t>
            </a:r>
            <a:r>
              <a:rPr kumimoji="0" lang="en-US" sz="1600" b="0" i="0" u="none" strike="noStrike" kern="0" cap="none" spc="-20" normalizeH="0" baseline="0" noProof="0" dirty="0">
                <a:ln>
                  <a:noFill/>
                </a:ln>
                <a:solidFill>
                  <a:sysClr val="windowText" lastClr="000000"/>
                </a:solidFill>
                <a:effectLst/>
                <a:uLnTx/>
                <a:uFillTx/>
                <a:latin typeface="Cambria"/>
                <a:cs typeface="Cambria"/>
              </a:rPr>
              <a:t>F</a:t>
            </a:r>
          </a:p>
          <a:p>
            <a:pPr marL="649605" marR="0" lvl="0" indent="-342900" defTabSz="914400" eaLnBrk="1" fontAlgn="auto" latinLnBrk="0" hangingPunct="1">
              <a:lnSpc>
                <a:spcPct val="100000"/>
              </a:lnSpc>
              <a:spcBef>
                <a:spcPts val="0"/>
              </a:spcBef>
              <a:spcAft>
                <a:spcPts val="0"/>
              </a:spcAft>
              <a:buClrTx/>
              <a:buSzTx/>
              <a:buFontTx/>
              <a:buAutoNum type="alphaLcParenR"/>
              <a:tabLst/>
              <a:defRPr/>
            </a:pP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306705" marR="0" lvl="0" indent="0" defTabSz="914400" eaLnBrk="1" fontAlgn="auto" latinLnBrk="0" hangingPunct="1">
              <a:lnSpc>
                <a:spcPct val="100000"/>
              </a:lnSpc>
              <a:spcBef>
                <a:spcPts val="285"/>
              </a:spcBef>
              <a:spcAft>
                <a:spcPts val="0"/>
              </a:spcAft>
              <a:buClrTx/>
              <a:buSzTx/>
              <a:buFontTx/>
              <a:buNone/>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b)</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19</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TA</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41</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30</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Delta</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 =</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12~18</a:t>
            </a:r>
            <a:r>
              <a:rPr kumimoji="0" lang="en-US" sz="1600" b="0" i="0" u="none" strike="noStrike" kern="0" cap="none" spc="-10" normalizeH="0" baseline="0" noProof="0" dirty="0">
                <a:ln>
                  <a:noFill/>
                </a:ln>
                <a:solidFill>
                  <a:sysClr val="windowText" lastClr="000000"/>
                </a:solidFill>
                <a:effectLst/>
                <a:uLnTx/>
                <a:uFillTx/>
                <a:latin typeface="Arial"/>
                <a:cs typeface="Arial"/>
              </a:rPr>
              <a:t>°</a:t>
            </a:r>
            <a:r>
              <a:rPr kumimoji="0" lang="en-US" sz="1600" b="0" i="0" u="none" strike="noStrike" kern="0" cap="none" spc="-10" normalizeH="0" baseline="0" noProof="0" dirty="0">
                <a:ln>
                  <a:noFill/>
                </a:ln>
                <a:solidFill>
                  <a:sysClr val="windowText" lastClr="000000"/>
                </a:solidFill>
                <a:effectLst/>
                <a:uLnTx/>
                <a:uFillTx/>
                <a:latin typeface="Cambria"/>
                <a:cs typeface="Cambria"/>
              </a:rPr>
              <a:t>F</a:t>
            </a:r>
          </a:p>
          <a:p>
            <a:pPr marL="306705" marR="0" lvl="0" indent="0" defTabSz="914400" eaLnBrk="1" fontAlgn="auto" latinLnBrk="0" hangingPunct="1">
              <a:lnSpc>
                <a:spcPct val="100000"/>
              </a:lnSpc>
              <a:spcBef>
                <a:spcPts val="285"/>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306070" marR="0" lvl="0" indent="0" defTabSz="914400" eaLnBrk="1" fontAlgn="auto" latinLnBrk="0" hangingPunct="1">
              <a:lnSpc>
                <a:spcPct val="100000"/>
              </a:lnSpc>
              <a:spcBef>
                <a:spcPts val="290"/>
              </a:spcBef>
              <a:spcAft>
                <a:spcPts val="0"/>
              </a:spcAft>
              <a:buClrTx/>
              <a:buSzTx/>
              <a:buFontTx/>
              <a:buNone/>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c)</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TA</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&lt;19</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&lt;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9</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p>
          <a:p>
            <a:pPr marL="306070" marR="0" lvl="0" indent="0" defTabSz="914400" eaLnBrk="1" fontAlgn="auto" latinLnBrk="0" hangingPunct="1">
              <a:lnSpc>
                <a:spcPct val="100000"/>
              </a:lnSpc>
              <a:spcBef>
                <a:spcPts val="290"/>
              </a:spcBef>
              <a:spcAft>
                <a:spcPts val="0"/>
              </a:spcAft>
              <a:buClrTx/>
              <a:buSzTx/>
              <a:buFontTx/>
              <a:buNone/>
              <a:tabLst/>
              <a:defRPr/>
            </a:pPr>
            <a:r>
              <a:rPr lang="en-US" sz="1600" kern="0" spc="-15" dirty="0">
                <a:solidFill>
                  <a:sysClr val="windowText" lastClr="000000"/>
                </a:solidFill>
                <a:latin typeface="Cambria"/>
                <a:cs typeface="Cambria"/>
              </a:rPr>
              <a:t>	A</a:t>
            </a:r>
            <a:r>
              <a:rPr kumimoji="0" lang="en-US" sz="1600" b="0" i="0" u="none" strike="noStrike" kern="0" cap="none" spc="0" normalizeH="0" baseline="0" noProof="0" dirty="0" err="1">
                <a:ln>
                  <a:noFill/>
                </a:ln>
                <a:solidFill>
                  <a:sysClr val="windowText" lastClr="000000"/>
                </a:solidFill>
                <a:effectLst/>
                <a:uLnTx/>
                <a:uFillTx/>
                <a:latin typeface="Cambria"/>
                <a:cs typeface="Cambria"/>
              </a:rPr>
              <a:t>ccumulative</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compressor</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run</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time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80</a:t>
            </a:r>
            <a:r>
              <a:rPr kumimoji="0" lang="en-US" sz="1600" b="0" i="0" u="none" strike="noStrike" kern="0" cap="none" spc="-10" normalizeH="0" baseline="0" noProof="0" dirty="0">
                <a:ln>
                  <a:noFill/>
                </a:ln>
                <a:solidFill>
                  <a:sysClr val="windowText" lastClr="000000"/>
                </a:solidFill>
                <a:effectLst/>
                <a:uLnTx/>
                <a:uFillTx/>
                <a:latin typeface="Cambria"/>
                <a:cs typeface="Cambria"/>
              </a:rPr>
              <a:t> minutes</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306070" marR="0" lvl="0" indent="0" defTabSz="914400" eaLnBrk="1" fontAlgn="auto" latinLnBrk="0" hangingPunct="1">
              <a:lnSpc>
                <a:spcPct val="100000"/>
              </a:lnSpc>
              <a:spcBef>
                <a:spcPts val="745"/>
              </a:spcBef>
              <a:spcAft>
                <a:spcPts val="0"/>
              </a:spcAft>
              <a:buClrTx/>
              <a:buSzTx/>
              <a:buFontTx/>
              <a:buNone/>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Coil Temperature (TH)</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backup</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running,</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TA</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&lt;</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59</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and</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LP</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90psi,+</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accumulative</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compressor</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run</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time</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60</a:t>
            </a:r>
            <a:r>
              <a:rPr kumimoji="0" lang="en-US" sz="1600" b="0" i="0" u="none" strike="noStrike" kern="0" cap="none" spc="-10" normalizeH="0" baseline="0" noProof="0" dirty="0">
                <a:ln>
                  <a:noFill/>
                </a:ln>
                <a:solidFill>
                  <a:sysClr val="windowText" lastClr="000000"/>
                </a:solidFill>
                <a:effectLst/>
                <a:uLnTx/>
                <a:uFillTx/>
                <a:latin typeface="Cambria"/>
                <a:cs typeface="Cambria"/>
              </a:rPr>
              <a:t> minutes</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0" marR="0" lvl="0" indent="0" defTabSz="914400" eaLnBrk="1" fontAlgn="auto" latinLnBrk="0" hangingPunct="1">
              <a:lnSpc>
                <a:spcPct val="100000"/>
              </a:lnSpc>
              <a:spcBef>
                <a:spcPts val="35"/>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307975" marR="0" lvl="0" indent="-288290" defTabSz="914400" eaLnBrk="1" fontAlgn="auto" latinLnBrk="0" hangingPunct="1">
              <a:lnSpc>
                <a:spcPct val="100000"/>
              </a:lnSpc>
              <a:spcBef>
                <a:spcPts val="0"/>
              </a:spcBef>
              <a:spcAft>
                <a:spcPts val="0"/>
              </a:spcAft>
              <a:buClrTx/>
              <a:buSzTx/>
              <a:buFontTx/>
              <a:buAutoNum type="romanUcPeriod" startAt="2"/>
              <a:tabLst>
                <a:tab pos="307975" algn="l"/>
                <a:tab pos="308610" algn="l"/>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After</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“Minimum</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Run</a:t>
            </a:r>
            <a:r>
              <a:rPr kumimoji="0" lang="en-US" sz="1600" b="0" i="0" u="none" strike="noStrike" kern="0" cap="none" spc="-3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Time”</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(MRT)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is </a:t>
            </a:r>
            <a:r>
              <a:rPr kumimoji="0" lang="en-US" sz="1600" b="0" i="0" u="none" strike="noStrike" kern="0" cap="none" spc="-10" normalizeH="0" baseline="0" noProof="0" dirty="0">
                <a:ln>
                  <a:noFill/>
                </a:ln>
                <a:solidFill>
                  <a:sysClr val="windowText" lastClr="000000"/>
                </a:solidFill>
                <a:effectLst/>
                <a:uLnTx/>
                <a:uFillTx/>
                <a:latin typeface="Cambria"/>
                <a:cs typeface="Cambria"/>
              </a:rPr>
              <a:t>achieved.</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535305" marR="0" lvl="1" indent="-229235" defTabSz="914400" eaLnBrk="1" fontAlgn="auto" latinLnBrk="0" hangingPunct="1">
              <a:lnSpc>
                <a:spcPct val="100000"/>
              </a:lnSpc>
              <a:spcBef>
                <a:spcPts val="1025"/>
              </a:spcBef>
              <a:spcAft>
                <a:spcPts val="0"/>
              </a:spcAft>
              <a:buClrTx/>
              <a:buSzTx/>
              <a:buFontTx/>
              <a:buAutoNum type="alphaLcParenR"/>
              <a:tabLst>
                <a:tab pos="535940" algn="l"/>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MRT</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is</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3.5</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hours</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when</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TA</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20" normalizeH="0" baseline="0" noProof="0" dirty="0">
                <a:ln>
                  <a:noFill/>
                </a:ln>
                <a:solidFill>
                  <a:sysClr val="windowText" lastClr="000000"/>
                </a:solidFill>
                <a:effectLst/>
                <a:uLnTx/>
                <a:uFillTx/>
                <a:latin typeface="Cambria"/>
                <a:cs typeface="Cambria"/>
              </a:rPr>
              <a:t>&lt;23</a:t>
            </a:r>
            <a:r>
              <a:rPr kumimoji="0" lang="en-US" sz="1600" b="0" i="0" u="none" strike="noStrike" kern="0" cap="none" spc="-20" normalizeH="0" baseline="0" noProof="0" dirty="0">
                <a:ln>
                  <a:noFill/>
                </a:ln>
                <a:solidFill>
                  <a:sysClr val="windowText" lastClr="000000"/>
                </a:solidFill>
                <a:effectLst/>
                <a:uLnTx/>
                <a:uFillTx/>
                <a:latin typeface="Arial"/>
                <a:cs typeface="Arial"/>
              </a:rPr>
              <a:t>°</a:t>
            </a:r>
            <a:r>
              <a:rPr kumimoji="0" lang="en-US" sz="1600" b="0" i="0" u="none" strike="noStrike" kern="0" cap="none" spc="-20" normalizeH="0" baseline="0" noProof="0" dirty="0">
                <a:ln>
                  <a:noFill/>
                </a:ln>
                <a:solidFill>
                  <a:sysClr val="windowText" lastClr="000000"/>
                </a:solidFill>
                <a:effectLst/>
                <a:uLnTx/>
                <a:uFillTx/>
                <a:latin typeface="Cambria"/>
                <a:cs typeface="Cambria"/>
              </a:rPr>
              <a:t>F</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535305" marR="0" lvl="1" indent="-229235" defTabSz="914400" eaLnBrk="1" fontAlgn="auto" latinLnBrk="0" hangingPunct="1">
              <a:lnSpc>
                <a:spcPct val="100000"/>
              </a:lnSpc>
              <a:spcBef>
                <a:spcPts val="300"/>
              </a:spcBef>
              <a:spcAft>
                <a:spcPts val="0"/>
              </a:spcAft>
              <a:buClrTx/>
              <a:buSzTx/>
              <a:buFontTx/>
              <a:buAutoNum type="alphaLcParenR"/>
              <a:tabLst>
                <a:tab pos="535940" algn="l"/>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MRT</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is</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2</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hours</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when</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23</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TA</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&lt;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20" normalizeH="0" baseline="0" noProof="0" dirty="0">
                <a:ln>
                  <a:noFill/>
                </a:ln>
                <a:solidFill>
                  <a:sysClr val="windowText" lastClr="000000"/>
                </a:solidFill>
                <a:effectLst/>
                <a:uLnTx/>
                <a:uFillTx/>
                <a:latin typeface="Cambria"/>
                <a:cs typeface="Cambria"/>
              </a:rPr>
              <a:t>43</a:t>
            </a:r>
            <a:r>
              <a:rPr kumimoji="0" lang="en-US" sz="1600" b="0" i="0" u="none" strike="noStrike" kern="0" cap="none" spc="-20" normalizeH="0" baseline="0" noProof="0" dirty="0">
                <a:ln>
                  <a:noFill/>
                </a:ln>
                <a:solidFill>
                  <a:sysClr val="windowText" lastClr="000000"/>
                </a:solidFill>
                <a:effectLst/>
                <a:uLnTx/>
                <a:uFillTx/>
                <a:latin typeface="Arial"/>
                <a:cs typeface="Arial"/>
              </a:rPr>
              <a:t>°</a:t>
            </a:r>
            <a:r>
              <a:rPr kumimoji="0" lang="en-US" sz="1600" b="0" i="0" u="none" strike="noStrike" kern="0" cap="none" spc="-20" normalizeH="0" baseline="0" noProof="0" dirty="0">
                <a:ln>
                  <a:noFill/>
                </a:ln>
                <a:solidFill>
                  <a:sysClr val="windowText" lastClr="000000"/>
                </a:solidFill>
                <a:effectLst/>
                <a:uLnTx/>
                <a:uFillTx/>
                <a:latin typeface="Cambria"/>
                <a:cs typeface="Cambria"/>
              </a:rPr>
              <a:t>F</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20320" marR="113030" lvl="0" indent="0" algn="just" defTabSz="914400" eaLnBrk="1" fontAlgn="auto" latinLnBrk="0" hangingPunct="1">
              <a:lnSpc>
                <a:spcPct val="100400"/>
              </a:lnSpc>
              <a:spcBef>
                <a:spcPts val="915"/>
              </a:spcBef>
              <a:spcAft>
                <a:spcPts val="0"/>
              </a:spcAft>
              <a:buClrTx/>
              <a:buSzTx/>
              <a:buFontTx/>
              <a:buNone/>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4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will</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be</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terminated</a:t>
            </a:r>
            <a:r>
              <a:rPr kumimoji="0" lang="en-US" sz="1600" b="0" i="0" u="none" strike="noStrike" kern="0" cap="none" spc="5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once</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outdoor coil</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temperature</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sensor</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a:t>
            </a:r>
            <a:r>
              <a:rPr kumimoji="0" lang="en-US" sz="1600" b="0" i="0" u="none" strike="noStrike" kern="0" cap="none" spc="5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reaches</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64</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6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for</a:t>
            </a:r>
            <a:r>
              <a:rPr kumimoji="0" lang="en-US" sz="1600" b="0" i="0" u="none" strike="noStrike" kern="0" cap="none" spc="5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60</a:t>
            </a:r>
            <a:r>
              <a:rPr kumimoji="0" lang="en-US" sz="1600" b="0" i="0" u="none" strike="noStrike" kern="0" cap="none" spc="5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seconds</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or</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25" normalizeH="0" baseline="0" noProof="0" dirty="0">
                <a:ln>
                  <a:noFill/>
                </a:ln>
                <a:solidFill>
                  <a:sysClr val="windowText" lastClr="000000"/>
                </a:solidFill>
                <a:effectLst/>
                <a:uLnTx/>
                <a:uFillTx/>
                <a:latin typeface="Cambria"/>
                <a:cs typeface="Cambria"/>
              </a:rPr>
              <a:t>the </a:t>
            </a: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24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time</a:t>
            </a:r>
            <a:r>
              <a:rPr kumimoji="0" lang="en-US" sz="1600" b="0" i="0" u="none" strike="noStrike" kern="0" cap="none" spc="26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has</a:t>
            </a:r>
            <a:r>
              <a:rPr kumimoji="0" lang="en-US" sz="1600" b="0" i="0" u="none" strike="noStrike" kern="0" cap="none" spc="254"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exceeded</a:t>
            </a:r>
            <a:r>
              <a:rPr kumimoji="0" lang="en-US" sz="1600" b="0" i="0" u="none" strike="noStrike" kern="0" cap="none" spc="254"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8</a:t>
            </a:r>
            <a:r>
              <a:rPr kumimoji="0" lang="en-US" sz="1600" b="0" i="0" u="none" strike="noStrike" kern="0" cap="none" spc="26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minutes.</a:t>
            </a:r>
            <a:r>
              <a:rPr kumimoji="0" lang="en-US" sz="1600" b="0" i="0" u="none" strike="noStrike" kern="0" cap="none" spc="26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26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mode</a:t>
            </a:r>
            <a:r>
              <a:rPr kumimoji="0" lang="en-US" sz="1600" b="0" i="0" u="none" strike="noStrike" kern="0" cap="none" spc="254"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setting</a:t>
            </a:r>
            <a:r>
              <a:rPr kumimoji="0" lang="en-US" sz="1600" b="0" i="0" u="none" strike="noStrike" kern="0" cap="none" spc="254"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(n04)</a:t>
            </a:r>
            <a:r>
              <a:rPr kumimoji="0" lang="en-US" sz="1600" b="0" i="0" u="none" strike="noStrike" kern="0" cap="none" spc="28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offers</a:t>
            </a:r>
            <a:r>
              <a:rPr kumimoji="0" lang="en-US" sz="1600" b="0" i="0" u="none" strike="noStrike" kern="0" cap="none" spc="254"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termination</a:t>
            </a:r>
            <a:r>
              <a:rPr kumimoji="0" lang="en-US" sz="1600" b="0" i="0" u="none" strike="noStrike" kern="0" cap="none" spc="26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options</a:t>
            </a:r>
            <a:r>
              <a:rPr kumimoji="0" lang="en-US" sz="1600" b="0" i="0" u="none" strike="noStrike" kern="0" cap="none" spc="260" normalizeH="0" baseline="0" noProof="0" dirty="0">
                <a:ln>
                  <a:noFill/>
                </a:ln>
                <a:solidFill>
                  <a:sysClr val="windowText" lastClr="000000"/>
                </a:solidFill>
                <a:effectLst/>
                <a:uLnTx/>
                <a:uFillTx/>
                <a:latin typeface="Cambria"/>
                <a:cs typeface="Cambria"/>
              </a:rPr>
              <a:t> </a:t>
            </a:r>
            <a:r>
              <a:rPr kumimoji="0" lang="en-US" sz="1600" b="0" i="0" u="none" strike="noStrike" kern="0" cap="none" spc="-25" normalizeH="0" baseline="0" noProof="0" dirty="0">
                <a:ln>
                  <a:noFill/>
                </a:ln>
                <a:solidFill>
                  <a:sysClr val="windowText" lastClr="000000"/>
                </a:solidFill>
                <a:effectLst/>
                <a:uLnTx/>
                <a:uFillTx/>
                <a:latin typeface="Cambria"/>
                <a:cs typeface="Cambria"/>
              </a:rPr>
              <a:t>for </a:t>
            </a:r>
            <a:r>
              <a:rPr kumimoji="0" lang="en-US" sz="1600" b="0" i="0" u="none" strike="noStrike" kern="0" cap="none" spc="0" normalizeH="0" baseline="0" noProof="0" dirty="0">
                <a:ln>
                  <a:noFill/>
                </a:ln>
                <a:solidFill>
                  <a:sysClr val="windowText" lastClr="000000"/>
                </a:solidFill>
                <a:effectLst/>
                <a:uLnTx/>
                <a:uFillTx/>
                <a:latin typeface="Cambria"/>
                <a:cs typeface="Cambria"/>
              </a:rPr>
              <a:t>different</a:t>
            </a:r>
            <a:r>
              <a:rPr kumimoji="0" lang="en-US" sz="1600" b="0" i="0" u="none" strike="noStrike" kern="0" cap="none" spc="-3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geographical</a:t>
            </a:r>
            <a:r>
              <a:rPr kumimoji="0" lang="en-US" sz="1600" b="0" i="0" u="none" strike="noStrike" kern="0" cap="none" spc="-30"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conditions.</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536575" marR="217804" lvl="1" indent="-228600" algn="just" defTabSz="914400" eaLnBrk="1" fontAlgn="auto" latinLnBrk="0" hangingPunct="1">
              <a:lnSpc>
                <a:spcPct val="120000"/>
              </a:lnSpc>
              <a:spcBef>
                <a:spcPts val="735"/>
              </a:spcBef>
              <a:spcAft>
                <a:spcPts val="0"/>
              </a:spcAft>
              <a:buClrTx/>
              <a:buSzTx/>
              <a:buFontTx/>
              <a:buAutoNum type="alphaLcParenR"/>
              <a:tabLst>
                <a:tab pos="537210" algn="l"/>
              </a:tabLst>
              <a:defRPr/>
            </a:pPr>
            <a:r>
              <a:rPr kumimoji="0" lang="en-US" sz="1600" b="0" i="0" u="sng" strike="noStrike" kern="0" cap="none" spc="0" normalizeH="0" baseline="0" noProof="0" dirty="0">
                <a:ln>
                  <a:noFill/>
                </a:ln>
                <a:solidFill>
                  <a:sysClr val="windowText" lastClr="000000"/>
                </a:solidFill>
                <a:effectLst/>
                <a:uLnTx/>
                <a:uFill>
                  <a:solidFill>
                    <a:srgbClr val="000000"/>
                  </a:solidFill>
                </a:uFill>
                <a:latin typeface="Cambria"/>
                <a:cs typeface="Cambria"/>
              </a:rPr>
              <a:t>Defrost</a:t>
            </a:r>
            <a:r>
              <a:rPr kumimoji="0" lang="en-US" sz="1600" b="0" i="0" u="sng" strike="noStrike" kern="0" cap="none" spc="-30" normalizeH="0" baseline="0" noProof="0" dirty="0">
                <a:ln>
                  <a:noFill/>
                </a:ln>
                <a:solidFill>
                  <a:sysClr val="windowText" lastClr="000000"/>
                </a:solidFill>
                <a:effectLst/>
                <a:uLnTx/>
                <a:uFill>
                  <a:solidFill>
                    <a:srgbClr val="000000"/>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000000"/>
                  </a:solidFill>
                </a:uFill>
                <a:latin typeface="Cambria"/>
                <a:cs typeface="Cambria"/>
              </a:rPr>
              <a:t>in</a:t>
            </a:r>
            <a:r>
              <a:rPr kumimoji="0" lang="en-US" sz="1600" b="0" i="0" u="sng" strike="noStrike" kern="0" cap="none" spc="-20" normalizeH="0" baseline="0" noProof="0" dirty="0">
                <a:ln>
                  <a:noFill/>
                </a:ln>
                <a:solidFill>
                  <a:sysClr val="windowText" lastClr="000000"/>
                </a:solidFill>
                <a:effectLst/>
                <a:uLnTx/>
                <a:uFill>
                  <a:solidFill>
                    <a:srgbClr val="000000"/>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000000"/>
                  </a:solidFill>
                </a:uFill>
                <a:latin typeface="Cambria"/>
                <a:cs typeface="Cambria"/>
              </a:rPr>
              <a:t>heavy</a:t>
            </a:r>
            <a:r>
              <a:rPr kumimoji="0" lang="en-US" sz="1600" b="0" i="0" u="sng" strike="noStrike" kern="0" cap="none" spc="-20" normalizeH="0" baseline="0" noProof="0" dirty="0">
                <a:ln>
                  <a:noFill/>
                </a:ln>
                <a:solidFill>
                  <a:sysClr val="windowText" lastClr="000000"/>
                </a:solidFill>
                <a:effectLst/>
                <a:uLnTx/>
                <a:uFill>
                  <a:solidFill>
                    <a:srgbClr val="000000"/>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000000"/>
                  </a:solidFill>
                </a:uFill>
                <a:latin typeface="Cambria"/>
                <a:cs typeface="Cambria"/>
              </a:rPr>
              <a:t>snow</a:t>
            </a:r>
            <a:r>
              <a:rPr kumimoji="0" lang="en-US" sz="1600" b="0" i="0" u="sng" strike="noStrike" kern="0" cap="none" spc="-20" normalizeH="0" baseline="0" noProof="0" dirty="0">
                <a:ln>
                  <a:noFill/>
                </a:ln>
                <a:solidFill>
                  <a:sysClr val="windowText" lastClr="000000"/>
                </a:solidFill>
                <a:effectLst/>
                <a:uLnTx/>
                <a:uFill>
                  <a:solidFill>
                    <a:srgbClr val="000000"/>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000000"/>
                  </a:solidFill>
                </a:uFill>
                <a:latin typeface="Cambria"/>
                <a:cs typeface="Cambria"/>
              </a:rPr>
              <a:t>area</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will</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extend</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for</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60</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seconds,</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but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reduce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the</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heating</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time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to</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execute </a:t>
            </a:r>
            <a:r>
              <a:rPr kumimoji="0" lang="en-US" sz="1600" b="0" i="0" u="none" strike="noStrike" kern="0" cap="none" spc="0" normalizeH="0" baseline="0" noProof="0" dirty="0">
                <a:ln>
                  <a:noFill/>
                </a:ln>
                <a:solidFill>
                  <a:sysClr val="windowText" lastClr="000000"/>
                </a:solidFill>
                <a:effectLst/>
                <a:uLnTx/>
                <a:uFillTx/>
                <a:latin typeface="Cambria"/>
                <a:cs typeface="Cambria"/>
              </a:rPr>
              <a:t>more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operations.</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12700" marR="0" lvl="0" indent="0" algn="just" defTabSz="914400" eaLnBrk="1" fontAlgn="auto" latinLnBrk="0" hangingPunct="1">
              <a:lnSpc>
                <a:spcPct val="100000"/>
              </a:lnSpc>
              <a:spcBef>
                <a:spcPts val="254"/>
              </a:spcBef>
              <a:spcAft>
                <a:spcPts val="0"/>
              </a:spcAft>
              <a:buClrTx/>
              <a:buSzTx/>
              <a:buFontTx/>
              <a:buNone/>
              <a:tabLst>
                <a:tab pos="6762115" algn="l"/>
              </a:tabLst>
              <a:defRPr/>
            </a:pPr>
            <a:r>
              <a:rPr kumimoji="0" lang="en-US" sz="1600" b="0" i="0" u="sng" strike="noStrike" kern="0" cap="none" spc="325"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b)</a:t>
            </a:r>
            <a:r>
              <a:rPr kumimoji="0" lang="en-US" sz="1600" b="0" i="0" u="sng" strike="noStrike" kern="0" cap="none" spc="14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Defrost</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in</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light</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snow</a:t>
            </a:r>
            <a:r>
              <a:rPr kumimoji="0" lang="en-US" sz="1600" b="0" i="0" u="sng" strike="noStrike" kern="0" cap="none" spc="-15"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area</a:t>
            </a:r>
            <a:r>
              <a:rPr kumimoji="0" lang="en-US" sz="1600" b="0" i="0" u="sng" strike="noStrike" kern="0" cap="none" spc="-15"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will</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reduce</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defrost</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for</a:t>
            </a:r>
            <a:r>
              <a:rPr kumimoji="0" lang="en-US" sz="1600" b="0" i="0" u="sng" strike="noStrike" kern="0" cap="none" spc="-5"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30seconds.</a:t>
            </a:r>
            <a:endParaRPr lang="en-US" sz="1600" dirty="0"/>
          </a:p>
        </p:txBody>
      </p:sp>
    </p:spTree>
    <p:extLst>
      <p:ext uri="{BB962C8B-B14F-4D97-AF65-F5344CB8AC3E}">
        <p14:creationId xmlns:p14="http://schemas.microsoft.com/office/powerpoint/2010/main" val="407945886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55FCFC-51F3-7D89-CE1F-40DB68C29A40}"/>
            </a:ext>
          </a:extLst>
        </p:cNvPr>
        <p:cNvGrpSpPr/>
        <p:nvPr/>
      </p:nvGrpSpPr>
      <p:grpSpPr>
        <a:xfrm>
          <a:off x="0" y="0"/>
          <a:ext cx="0" cy="0"/>
          <a:chOff x="0" y="0"/>
          <a:chExt cx="0" cy="0"/>
        </a:xfrm>
      </p:grpSpPr>
      <p:sp>
        <p:nvSpPr>
          <p:cNvPr id="134146" name="TextBox 3">
            <a:extLst>
              <a:ext uri="{FF2B5EF4-FFF2-40B4-BE49-F238E27FC236}">
                <a16:creationId xmlns:a16="http://schemas.microsoft.com/office/drawing/2014/main" id="{4AF4107C-9D64-6D86-1D1F-2030E84DCF3E}"/>
              </a:ext>
            </a:extLst>
          </p:cNvPr>
          <p:cNvSpPr txBox="1">
            <a:spLocks noChangeArrowheads="1"/>
          </p:cNvSpPr>
          <p:nvPr/>
        </p:nvSpPr>
        <p:spPr bwMode="auto">
          <a:xfrm>
            <a:off x="3" y="474136"/>
            <a:ext cx="5710218"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Function and Control</a:t>
            </a:r>
          </a:p>
        </p:txBody>
      </p:sp>
      <p:sp>
        <p:nvSpPr>
          <p:cNvPr id="134148" name="Text Placeholder 20">
            <a:extLst>
              <a:ext uri="{FF2B5EF4-FFF2-40B4-BE49-F238E27FC236}">
                <a16:creationId xmlns:a16="http://schemas.microsoft.com/office/drawing/2014/main" id="{EC887841-9B3F-327E-B2FF-FB6AE9C5A3F0}"/>
              </a:ext>
            </a:extLst>
          </p:cNvPr>
          <p:cNvSpPr txBox="1">
            <a:spLocks/>
          </p:cNvSpPr>
          <p:nvPr/>
        </p:nvSpPr>
        <p:spPr bwMode="auto">
          <a:xfrm>
            <a:off x="5486700" y="1271207"/>
            <a:ext cx="2234600"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400" b="1" dirty="0">
                <a:latin typeface="+mn-lt"/>
              </a:rPr>
              <a:t>Defrost Control</a:t>
            </a:r>
            <a:endParaRPr lang="ja-JP" altLang="en-US" sz="2400" b="1" dirty="0">
              <a:latin typeface="+mn-lt"/>
            </a:endParaRPr>
          </a:p>
        </p:txBody>
      </p:sp>
      <p:sp>
        <p:nvSpPr>
          <p:cNvPr id="7" name="TextBox 6">
            <a:extLst>
              <a:ext uri="{FF2B5EF4-FFF2-40B4-BE49-F238E27FC236}">
                <a16:creationId xmlns:a16="http://schemas.microsoft.com/office/drawing/2014/main" id="{2056ECFA-25A3-66ED-7C8A-D9FBD0C99E94}"/>
              </a:ext>
            </a:extLst>
          </p:cNvPr>
          <p:cNvSpPr txBox="1"/>
          <p:nvPr/>
        </p:nvSpPr>
        <p:spPr>
          <a:xfrm>
            <a:off x="3022600" y="1631517"/>
            <a:ext cx="6722314" cy="4150880"/>
          </a:xfrm>
          <a:prstGeom prst="rect">
            <a:avLst/>
          </a:prstGeom>
          <a:noFill/>
        </p:spPr>
        <p:txBody>
          <a:bodyPr wrap="square">
            <a:spAutoFit/>
          </a:bodyPr>
          <a:lstStyle/>
          <a:p>
            <a:pPr marL="20320" marR="0" lvl="0" indent="0" algn="just" defTabSz="914400" eaLnBrk="1" fontAlgn="auto" latinLnBrk="0" hangingPunct="1">
              <a:lnSpc>
                <a:spcPct val="100000"/>
              </a:lnSpc>
              <a:spcBef>
                <a:spcPts val="620"/>
              </a:spcBef>
              <a:spcAft>
                <a:spcPts val="0"/>
              </a:spcAft>
              <a:buClrTx/>
              <a:buSzTx/>
              <a:buFontTx/>
              <a:buNone/>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This</a:t>
            </a:r>
            <a:r>
              <a:rPr kumimoji="0" lang="en-US" sz="1600" b="0" i="0" u="none" strike="noStrike" kern="0" cap="none" spc="-3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system</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carries</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out</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demand</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control</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if</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any</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one</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of</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the</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following</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conditions</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satisfy.</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307975" marR="0" lvl="0" indent="-288290" defTabSz="914400" eaLnBrk="1" fontAlgn="auto" latinLnBrk="0" hangingPunct="1">
              <a:lnSpc>
                <a:spcPct val="100000"/>
              </a:lnSpc>
              <a:spcBef>
                <a:spcPts val="944"/>
              </a:spcBef>
              <a:spcAft>
                <a:spcPts val="0"/>
              </a:spcAft>
              <a:buClrTx/>
              <a:buSzTx/>
              <a:buFontTx/>
              <a:buAutoNum type="romanUcPeriod" startAt="2"/>
              <a:tabLst>
                <a:tab pos="307975" algn="l"/>
                <a:tab pos="308610" algn="l"/>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The</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high</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pressure</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drops</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below</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245psi</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for</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20</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minutes</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when</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14</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t>
            </a:r>
            <a:r>
              <a:rPr kumimoji="0" lang="en-US" sz="1600" b="0" i="0" u="none" strike="noStrike" kern="0" cap="none" spc="-20" normalizeH="0" baseline="0" noProof="0" dirty="0">
                <a:ln>
                  <a:noFill/>
                </a:ln>
                <a:solidFill>
                  <a:sysClr val="windowText" lastClr="000000"/>
                </a:solidFill>
                <a:effectLst/>
                <a:uLnTx/>
                <a:uFillTx/>
                <a:latin typeface="Cambria"/>
                <a:cs typeface="Cambria"/>
              </a:rPr>
              <a:t> TA</a:t>
            </a:r>
            <a:r>
              <a:rPr kumimoji="0" lang="en-US" sz="1600" b="0" i="0" u="none" strike="noStrike" kern="0" cap="none" spc="-10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28</a:t>
            </a:r>
            <a:r>
              <a:rPr kumimoji="0" lang="en-US" sz="1600" b="0" i="0" u="none" strike="noStrike" kern="0" cap="none" spc="-10" normalizeH="0" baseline="0" noProof="0" dirty="0">
                <a:ln>
                  <a:noFill/>
                </a:ln>
                <a:solidFill>
                  <a:sysClr val="windowText" lastClr="000000"/>
                </a:solidFill>
                <a:effectLst/>
                <a:uLnTx/>
                <a:uFillTx/>
                <a:latin typeface="Arial"/>
                <a:cs typeface="Arial"/>
              </a:rPr>
              <a:t>°</a:t>
            </a:r>
            <a:r>
              <a:rPr kumimoji="0" lang="en-US" sz="1600" b="0" i="0" u="none" strike="noStrike" kern="0" cap="none" spc="-10" normalizeH="0" baseline="0" noProof="0" dirty="0">
                <a:ln>
                  <a:noFill/>
                </a:ln>
                <a:solidFill>
                  <a:sysClr val="windowText" lastClr="000000"/>
                </a:solidFill>
                <a:effectLst/>
                <a:uLnTx/>
                <a:uFillTx/>
                <a:latin typeface="Cambria"/>
                <a:cs typeface="Cambria"/>
              </a:rPr>
              <a:t>F.</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307975" marR="0" lvl="0" indent="-288290" defTabSz="914400" eaLnBrk="1" fontAlgn="auto" latinLnBrk="0" hangingPunct="1">
              <a:lnSpc>
                <a:spcPct val="100000"/>
              </a:lnSpc>
              <a:spcBef>
                <a:spcPts val="610"/>
              </a:spcBef>
              <a:spcAft>
                <a:spcPts val="0"/>
              </a:spcAft>
              <a:buClrTx/>
              <a:buSzTx/>
              <a:buFontTx/>
              <a:buAutoNum type="romanUcPeriod" startAt="2"/>
              <a:tabLst>
                <a:tab pos="307975" algn="l"/>
                <a:tab pos="308610" algn="l"/>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Manual</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defrosting</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can</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be</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chosen</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from</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n08</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setting.</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306705" marR="0" lvl="0" indent="0" defTabSz="914400" eaLnBrk="1" fontAlgn="auto" latinLnBrk="0" hangingPunct="1">
              <a:lnSpc>
                <a:spcPct val="100000"/>
              </a:lnSpc>
              <a:spcBef>
                <a:spcPts val="640"/>
              </a:spcBef>
              <a:spcAft>
                <a:spcPts val="0"/>
              </a:spcAft>
              <a:buClrTx/>
              <a:buSzTx/>
              <a:buFontTx/>
              <a:buNone/>
              <a:tabLst/>
              <a:defRPr/>
            </a:pPr>
            <a:r>
              <a:rPr kumimoji="0" lang="en-US" sz="1600" b="0" i="0" u="none" strike="noStrike" kern="0" cap="none" spc="-10" normalizeH="0" baseline="0" noProof="0" dirty="0">
                <a:ln>
                  <a:noFill/>
                </a:ln>
                <a:solidFill>
                  <a:sysClr val="windowText" lastClr="000000"/>
                </a:solidFill>
                <a:effectLst/>
                <a:uLnTx/>
                <a:uFillTx/>
                <a:latin typeface="Cambria"/>
                <a:cs typeface="Cambria"/>
              </a:rPr>
              <a:t>Start-</a:t>
            </a:r>
            <a:r>
              <a:rPr kumimoji="0" lang="en-US" sz="1600" b="0" i="0" u="none" strike="noStrike" kern="0" cap="none" spc="0" normalizeH="0" baseline="0" noProof="0" dirty="0">
                <a:ln>
                  <a:noFill/>
                </a:ln>
                <a:solidFill>
                  <a:sysClr val="windowText" lastClr="000000"/>
                </a:solidFill>
                <a:effectLst/>
                <a:uLnTx/>
                <a:uFillTx/>
                <a:latin typeface="Cambria"/>
                <a:cs typeface="Cambria"/>
              </a:rPr>
              <a:t>up</a:t>
            </a:r>
            <a:r>
              <a:rPr kumimoji="0" lang="en-US" sz="1600" b="0" i="0" u="none" strike="noStrike" kern="0" cap="none" spc="-3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control</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is</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enforced</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to</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complete,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then</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wait</a:t>
            </a:r>
            <a:r>
              <a:rPr kumimoji="0" lang="en-US" sz="1600" b="0" i="0" u="none" strike="noStrike" kern="0" cap="none" spc="-3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another</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5</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minutes</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to</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activate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operation.</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20320" marR="113030" lvl="0" indent="0" algn="just" defTabSz="914400" eaLnBrk="1" fontAlgn="auto" latinLnBrk="0" hangingPunct="1">
              <a:lnSpc>
                <a:spcPct val="100400"/>
              </a:lnSpc>
              <a:spcBef>
                <a:spcPts val="915"/>
              </a:spcBef>
              <a:spcAft>
                <a:spcPts val="0"/>
              </a:spcAft>
              <a:buClrTx/>
              <a:buSzTx/>
              <a:buFontTx/>
              <a:buNone/>
              <a:tabLst/>
              <a:defRPr/>
            </a:pP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4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will</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be</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terminated</a:t>
            </a:r>
            <a:r>
              <a:rPr kumimoji="0" lang="en-US" sz="1600" b="0" i="0" u="none" strike="noStrike" kern="0" cap="none" spc="5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once</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temperature</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sensor</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a:t>
            </a:r>
            <a:r>
              <a:rPr kumimoji="0" lang="en-US" sz="1600" b="0" i="0" u="none" strike="noStrike" kern="0" cap="none" spc="5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reaches</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64</a:t>
            </a:r>
            <a:r>
              <a:rPr kumimoji="0" lang="en-US" sz="1600" b="0" i="0" u="none" strike="noStrike" kern="0" cap="none" spc="0" normalizeH="0" baseline="0" noProof="0" dirty="0">
                <a:ln>
                  <a:noFill/>
                </a:ln>
                <a:solidFill>
                  <a:sysClr val="windowText" lastClr="000000"/>
                </a:solidFill>
                <a:effectLst/>
                <a:uLnTx/>
                <a:uFillTx/>
                <a:latin typeface="Arial"/>
                <a:cs typeface="Arial"/>
              </a:rPr>
              <a:t>°</a:t>
            </a:r>
            <a:r>
              <a:rPr kumimoji="0" lang="en-US" sz="1600" b="0" i="0" u="none" strike="noStrike" kern="0" cap="none" spc="0" normalizeH="0" baseline="0" noProof="0" dirty="0">
                <a:ln>
                  <a:noFill/>
                </a:ln>
                <a:solidFill>
                  <a:sysClr val="windowText" lastClr="000000"/>
                </a:solidFill>
                <a:effectLst/>
                <a:uLnTx/>
                <a:uFillTx/>
                <a:latin typeface="Cambria"/>
                <a:cs typeface="Cambria"/>
              </a:rPr>
              <a:t>F</a:t>
            </a:r>
            <a:r>
              <a:rPr kumimoji="0" lang="en-US" sz="1600" b="0" i="0" u="none" strike="noStrike" kern="0" cap="none" spc="6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for</a:t>
            </a:r>
            <a:r>
              <a:rPr kumimoji="0" lang="en-US" sz="1600" b="0" i="0" u="none" strike="noStrike" kern="0" cap="none" spc="5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60</a:t>
            </a:r>
            <a:r>
              <a:rPr kumimoji="0" lang="en-US" sz="1600" b="0" i="0" u="none" strike="noStrike" kern="0" cap="none" spc="5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seconds</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or</a:t>
            </a:r>
            <a:r>
              <a:rPr kumimoji="0" lang="en-US" sz="1600" b="0" i="0" u="none" strike="noStrike" kern="0" cap="none" spc="55" normalizeH="0" baseline="0" noProof="0" dirty="0">
                <a:ln>
                  <a:noFill/>
                </a:ln>
                <a:solidFill>
                  <a:sysClr val="windowText" lastClr="000000"/>
                </a:solidFill>
                <a:effectLst/>
                <a:uLnTx/>
                <a:uFillTx/>
                <a:latin typeface="Cambria"/>
                <a:cs typeface="Cambria"/>
              </a:rPr>
              <a:t> </a:t>
            </a:r>
            <a:r>
              <a:rPr kumimoji="0" lang="en-US" sz="1600" b="0" i="0" u="none" strike="noStrike" kern="0" cap="none" spc="-25" normalizeH="0" baseline="0" noProof="0" dirty="0">
                <a:ln>
                  <a:noFill/>
                </a:ln>
                <a:solidFill>
                  <a:sysClr val="windowText" lastClr="000000"/>
                </a:solidFill>
                <a:effectLst/>
                <a:uLnTx/>
                <a:uFillTx/>
                <a:latin typeface="Cambria"/>
                <a:cs typeface="Cambria"/>
              </a:rPr>
              <a:t>the </a:t>
            </a: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24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time</a:t>
            </a:r>
            <a:r>
              <a:rPr kumimoji="0" lang="en-US" sz="1600" b="0" i="0" u="none" strike="noStrike" kern="0" cap="none" spc="26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has</a:t>
            </a:r>
            <a:r>
              <a:rPr kumimoji="0" lang="en-US" sz="1600" b="0" i="0" u="none" strike="noStrike" kern="0" cap="none" spc="254"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exceeded</a:t>
            </a:r>
            <a:r>
              <a:rPr kumimoji="0" lang="en-US" sz="1600" b="0" i="0" u="none" strike="noStrike" kern="0" cap="none" spc="254"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8</a:t>
            </a:r>
            <a:r>
              <a:rPr kumimoji="0" lang="en-US" sz="1600" b="0" i="0" u="none" strike="noStrike" kern="0" cap="none" spc="26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minutes.</a:t>
            </a:r>
            <a:r>
              <a:rPr kumimoji="0" lang="en-US" sz="1600" b="0" i="0" u="none" strike="noStrike" kern="0" cap="none" spc="26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26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mode</a:t>
            </a:r>
            <a:r>
              <a:rPr kumimoji="0" lang="en-US" sz="1600" b="0" i="0" u="none" strike="noStrike" kern="0" cap="none" spc="254"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setting</a:t>
            </a:r>
            <a:r>
              <a:rPr kumimoji="0" lang="en-US" sz="1600" b="0" i="0" u="none" strike="noStrike" kern="0" cap="none" spc="254"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(n04)</a:t>
            </a:r>
            <a:r>
              <a:rPr kumimoji="0" lang="en-US" sz="1600" b="0" i="0" u="none" strike="noStrike" kern="0" cap="none" spc="28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offers</a:t>
            </a:r>
            <a:r>
              <a:rPr kumimoji="0" lang="en-US" sz="1600" b="0" i="0" u="none" strike="noStrike" kern="0" cap="none" spc="254"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termination</a:t>
            </a:r>
            <a:r>
              <a:rPr kumimoji="0" lang="en-US" sz="1600" b="0" i="0" u="none" strike="noStrike" kern="0" cap="none" spc="26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options</a:t>
            </a:r>
            <a:r>
              <a:rPr kumimoji="0" lang="en-US" sz="1600" b="0" i="0" u="none" strike="noStrike" kern="0" cap="none" spc="260" normalizeH="0" baseline="0" noProof="0" dirty="0">
                <a:ln>
                  <a:noFill/>
                </a:ln>
                <a:solidFill>
                  <a:sysClr val="windowText" lastClr="000000"/>
                </a:solidFill>
                <a:effectLst/>
                <a:uLnTx/>
                <a:uFillTx/>
                <a:latin typeface="Cambria"/>
                <a:cs typeface="Cambria"/>
              </a:rPr>
              <a:t> </a:t>
            </a:r>
            <a:r>
              <a:rPr kumimoji="0" lang="en-US" sz="1600" b="0" i="0" u="none" strike="noStrike" kern="0" cap="none" spc="-25" normalizeH="0" baseline="0" noProof="0" dirty="0">
                <a:ln>
                  <a:noFill/>
                </a:ln>
                <a:solidFill>
                  <a:sysClr val="windowText" lastClr="000000"/>
                </a:solidFill>
                <a:effectLst/>
                <a:uLnTx/>
                <a:uFillTx/>
                <a:latin typeface="Cambria"/>
                <a:cs typeface="Cambria"/>
              </a:rPr>
              <a:t>for </a:t>
            </a:r>
            <a:r>
              <a:rPr kumimoji="0" lang="en-US" sz="1600" b="0" i="0" u="none" strike="noStrike" kern="0" cap="none" spc="0" normalizeH="0" baseline="0" noProof="0" dirty="0">
                <a:ln>
                  <a:noFill/>
                </a:ln>
                <a:solidFill>
                  <a:sysClr val="windowText" lastClr="000000"/>
                </a:solidFill>
                <a:effectLst/>
                <a:uLnTx/>
                <a:uFillTx/>
                <a:latin typeface="Cambria"/>
                <a:cs typeface="Cambria"/>
              </a:rPr>
              <a:t>different</a:t>
            </a:r>
            <a:r>
              <a:rPr kumimoji="0" lang="en-US" sz="1600" b="0" i="0" u="none" strike="noStrike" kern="0" cap="none" spc="-3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geographical</a:t>
            </a:r>
            <a:r>
              <a:rPr kumimoji="0" lang="en-US" sz="1600" b="0" i="0" u="none" strike="noStrike" kern="0" cap="none" spc="-30"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conditions.</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536575" marR="217804" lvl="1" indent="-228600" algn="just" defTabSz="914400" eaLnBrk="1" fontAlgn="auto" latinLnBrk="0" hangingPunct="1">
              <a:lnSpc>
                <a:spcPct val="120000"/>
              </a:lnSpc>
              <a:spcBef>
                <a:spcPts val="735"/>
              </a:spcBef>
              <a:spcAft>
                <a:spcPts val="0"/>
              </a:spcAft>
              <a:buClrTx/>
              <a:buSzTx/>
              <a:buFontTx/>
              <a:buAutoNum type="alphaLcParenR"/>
              <a:tabLst>
                <a:tab pos="537210" algn="l"/>
              </a:tabLst>
              <a:defRPr/>
            </a:pPr>
            <a:r>
              <a:rPr kumimoji="0" lang="en-US" sz="1600" b="0" i="0" u="sng" strike="noStrike" kern="0" cap="none" spc="0" normalizeH="0" baseline="0" noProof="0" dirty="0">
                <a:ln>
                  <a:noFill/>
                </a:ln>
                <a:solidFill>
                  <a:sysClr val="windowText" lastClr="000000"/>
                </a:solidFill>
                <a:effectLst/>
                <a:uLnTx/>
                <a:uFill>
                  <a:solidFill>
                    <a:srgbClr val="000000"/>
                  </a:solidFill>
                </a:uFill>
                <a:latin typeface="Cambria"/>
                <a:cs typeface="Cambria"/>
              </a:rPr>
              <a:t>Defrost</a:t>
            </a:r>
            <a:r>
              <a:rPr kumimoji="0" lang="en-US" sz="1600" b="0" i="0" u="sng" strike="noStrike" kern="0" cap="none" spc="-30" normalizeH="0" baseline="0" noProof="0" dirty="0">
                <a:ln>
                  <a:noFill/>
                </a:ln>
                <a:solidFill>
                  <a:sysClr val="windowText" lastClr="000000"/>
                </a:solidFill>
                <a:effectLst/>
                <a:uLnTx/>
                <a:uFill>
                  <a:solidFill>
                    <a:srgbClr val="000000"/>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000000"/>
                  </a:solidFill>
                </a:uFill>
                <a:latin typeface="Cambria"/>
                <a:cs typeface="Cambria"/>
              </a:rPr>
              <a:t>in</a:t>
            </a:r>
            <a:r>
              <a:rPr kumimoji="0" lang="en-US" sz="1600" b="0" i="0" u="sng" strike="noStrike" kern="0" cap="none" spc="-20" normalizeH="0" baseline="0" noProof="0" dirty="0">
                <a:ln>
                  <a:noFill/>
                </a:ln>
                <a:solidFill>
                  <a:sysClr val="windowText" lastClr="000000"/>
                </a:solidFill>
                <a:effectLst/>
                <a:uLnTx/>
                <a:uFill>
                  <a:solidFill>
                    <a:srgbClr val="000000"/>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000000"/>
                  </a:solidFill>
                </a:uFill>
                <a:latin typeface="Cambria"/>
                <a:cs typeface="Cambria"/>
              </a:rPr>
              <a:t>heavy</a:t>
            </a:r>
            <a:r>
              <a:rPr kumimoji="0" lang="en-US" sz="1600" b="0" i="0" u="sng" strike="noStrike" kern="0" cap="none" spc="-20" normalizeH="0" baseline="0" noProof="0" dirty="0">
                <a:ln>
                  <a:noFill/>
                </a:ln>
                <a:solidFill>
                  <a:sysClr val="windowText" lastClr="000000"/>
                </a:solidFill>
                <a:effectLst/>
                <a:uLnTx/>
                <a:uFill>
                  <a:solidFill>
                    <a:srgbClr val="000000"/>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000000"/>
                  </a:solidFill>
                </a:uFill>
                <a:latin typeface="Cambria"/>
                <a:cs typeface="Cambria"/>
              </a:rPr>
              <a:t>snow</a:t>
            </a:r>
            <a:r>
              <a:rPr kumimoji="0" lang="en-US" sz="1600" b="0" i="0" u="sng" strike="noStrike" kern="0" cap="none" spc="-20" normalizeH="0" baseline="0" noProof="0" dirty="0">
                <a:ln>
                  <a:noFill/>
                </a:ln>
                <a:solidFill>
                  <a:sysClr val="windowText" lastClr="000000"/>
                </a:solidFill>
                <a:effectLst/>
                <a:uLnTx/>
                <a:uFill>
                  <a:solidFill>
                    <a:srgbClr val="000000"/>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000000"/>
                  </a:solidFill>
                </a:uFill>
                <a:latin typeface="Cambria"/>
                <a:cs typeface="Cambria"/>
              </a:rPr>
              <a:t>area</a:t>
            </a:r>
            <a:r>
              <a:rPr kumimoji="0" lang="en-US" sz="1600" b="0" i="0" u="none" strike="noStrike" kern="0" cap="none" spc="-1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will</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extend</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for</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60</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seconds,</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but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reduce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the</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heating</a:t>
            </a:r>
            <a:r>
              <a:rPr kumimoji="0" lang="en-US" sz="1600" b="0" i="0" u="none" strike="noStrike" kern="0" cap="none" spc="-20"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time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0" normalizeH="0" baseline="0" noProof="0" dirty="0">
                <a:ln>
                  <a:noFill/>
                </a:ln>
                <a:solidFill>
                  <a:sysClr val="windowText" lastClr="000000"/>
                </a:solidFill>
                <a:effectLst/>
                <a:uLnTx/>
                <a:uFillTx/>
                <a:latin typeface="Cambria"/>
                <a:cs typeface="Cambria"/>
              </a:rPr>
              <a:t>to</a:t>
            </a:r>
            <a:r>
              <a:rPr kumimoji="0" lang="en-US" sz="1600" b="0" i="0" u="none" strike="noStrike" kern="0" cap="none" spc="-2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execute </a:t>
            </a:r>
            <a:r>
              <a:rPr kumimoji="0" lang="en-US" sz="1600" b="0" i="0" u="none" strike="noStrike" kern="0" cap="none" spc="0" normalizeH="0" baseline="0" noProof="0" dirty="0">
                <a:ln>
                  <a:noFill/>
                </a:ln>
                <a:solidFill>
                  <a:sysClr val="windowText" lastClr="000000"/>
                </a:solidFill>
                <a:effectLst/>
                <a:uLnTx/>
                <a:uFillTx/>
                <a:latin typeface="Cambria"/>
                <a:cs typeface="Cambria"/>
              </a:rPr>
              <a:t>more</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defrost</a:t>
            </a:r>
            <a:r>
              <a:rPr kumimoji="0" lang="en-US" sz="1600" b="0" i="0" u="none" strike="noStrike" kern="0" cap="none" spc="-15" normalizeH="0" baseline="0" noProof="0" dirty="0">
                <a:ln>
                  <a:noFill/>
                </a:ln>
                <a:solidFill>
                  <a:sysClr val="windowText" lastClr="000000"/>
                </a:solidFill>
                <a:effectLst/>
                <a:uLnTx/>
                <a:uFillTx/>
                <a:latin typeface="Cambria"/>
                <a:cs typeface="Cambria"/>
              </a:rPr>
              <a:t> </a:t>
            </a:r>
            <a:r>
              <a:rPr kumimoji="0" lang="en-US" sz="1600" b="0" i="0" u="none" strike="noStrike" kern="0" cap="none" spc="-10" normalizeH="0" baseline="0" noProof="0" dirty="0">
                <a:ln>
                  <a:noFill/>
                </a:ln>
                <a:solidFill>
                  <a:sysClr val="windowText" lastClr="000000"/>
                </a:solidFill>
                <a:effectLst/>
                <a:uLnTx/>
                <a:uFillTx/>
                <a:latin typeface="Cambria"/>
                <a:cs typeface="Cambria"/>
              </a:rPr>
              <a:t>operations.</a:t>
            </a:r>
            <a:endParaRPr kumimoji="0" lang="en-US" sz="1600" b="0" i="0" u="none" strike="noStrike" kern="0" cap="none" spc="0" normalizeH="0" baseline="0" noProof="0" dirty="0">
              <a:ln>
                <a:noFill/>
              </a:ln>
              <a:solidFill>
                <a:sysClr val="windowText" lastClr="000000"/>
              </a:solidFill>
              <a:effectLst/>
              <a:uLnTx/>
              <a:uFillTx/>
              <a:latin typeface="Cambria"/>
              <a:cs typeface="Cambria"/>
            </a:endParaRPr>
          </a:p>
          <a:p>
            <a:pPr marL="12700" marR="0" lvl="0" indent="0" algn="just" defTabSz="914400" eaLnBrk="1" fontAlgn="auto" latinLnBrk="0" hangingPunct="1">
              <a:lnSpc>
                <a:spcPct val="100000"/>
              </a:lnSpc>
              <a:spcBef>
                <a:spcPts val="254"/>
              </a:spcBef>
              <a:spcAft>
                <a:spcPts val="0"/>
              </a:spcAft>
              <a:buClrTx/>
              <a:buSzTx/>
              <a:buFontTx/>
              <a:buNone/>
              <a:tabLst>
                <a:tab pos="6762115" algn="l"/>
              </a:tabLst>
              <a:defRPr/>
            </a:pPr>
            <a:r>
              <a:rPr kumimoji="0" lang="en-US" sz="1600" b="0" i="0" u="sng" strike="noStrike" kern="0" cap="none" spc="325"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b)</a:t>
            </a:r>
            <a:r>
              <a:rPr kumimoji="0" lang="en-US" sz="1600" b="0" i="0" u="sng" strike="noStrike" kern="0" cap="none" spc="14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Defrost</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in</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light</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snow</a:t>
            </a:r>
            <a:r>
              <a:rPr kumimoji="0" lang="en-US" sz="1600" b="0" i="0" u="sng" strike="noStrike" kern="0" cap="none" spc="-15"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area</a:t>
            </a:r>
            <a:r>
              <a:rPr kumimoji="0" lang="en-US" sz="1600" b="0" i="0" u="sng" strike="noStrike" kern="0" cap="none" spc="-15"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will</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reduce</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defrost</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0" normalizeH="0" baseline="0" noProof="0" dirty="0">
                <a:ln>
                  <a:noFill/>
                </a:ln>
                <a:solidFill>
                  <a:sysClr val="windowText" lastClr="000000"/>
                </a:solidFill>
                <a:effectLst/>
                <a:uLnTx/>
                <a:uFill>
                  <a:solidFill>
                    <a:srgbClr val="7D7D7D"/>
                  </a:solidFill>
                </a:uFill>
                <a:latin typeface="Cambria"/>
                <a:cs typeface="Cambria"/>
              </a:rPr>
              <a:t>for</a:t>
            </a:r>
            <a:r>
              <a:rPr kumimoji="0" lang="en-US" sz="1600" b="0" i="0" u="sng" strike="noStrike" kern="0" cap="none" spc="-5" normalizeH="0" baseline="0" noProof="0" dirty="0">
                <a:ln>
                  <a:noFill/>
                </a:ln>
                <a:solidFill>
                  <a:sysClr val="windowText" lastClr="000000"/>
                </a:solidFill>
                <a:effectLst/>
                <a:uLnTx/>
                <a:uFill>
                  <a:solidFill>
                    <a:srgbClr val="7D7D7D"/>
                  </a:solidFill>
                </a:uFill>
                <a:latin typeface="Cambria"/>
                <a:cs typeface="Cambria"/>
              </a:rPr>
              <a:t> </a:t>
            </a:r>
            <a:r>
              <a:rPr kumimoji="0" lang="en-US" sz="1600" b="0" i="0" u="sng" strike="noStrike" kern="0" cap="none" spc="-10" normalizeH="0" baseline="0" noProof="0" dirty="0">
                <a:ln>
                  <a:noFill/>
                </a:ln>
                <a:solidFill>
                  <a:sysClr val="windowText" lastClr="000000"/>
                </a:solidFill>
                <a:effectLst/>
                <a:uLnTx/>
                <a:uFill>
                  <a:solidFill>
                    <a:srgbClr val="7D7D7D"/>
                  </a:solidFill>
                </a:uFill>
                <a:latin typeface="Cambria"/>
                <a:cs typeface="Cambria"/>
              </a:rPr>
              <a:t>30seconds.</a:t>
            </a:r>
            <a:endParaRPr lang="en-US" sz="1600" dirty="0"/>
          </a:p>
        </p:txBody>
      </p:sp>
    </p:spTree>
    <p:extLst>
      <p:ext uri="{BB962C8B-B14F-4D97-AF65-F5344CB8AC3E}">
        <p14:creationId xmlns:p14="http://schemas.microsoft.com/office/powerpoint/2010/main" val="176364964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Box 3">
            <a:extLst>
              <a:ext uri="{FF2B5EF4-FFF2-40B4-BE49-F238E27FC236}">
                <a16:creationId xmlns:a16="http://schemas.microsoft.com/office/drawing/2014/main" id="{8C4B8808-B6D2-43D9-9906-2C6E68453866}"/>
              </a:ext>
            </a:extLst>
          </p:cNvPr>
          <p:cNvSpPr txBox="1">
            <a:spLocks noChangeArrowheads="1"/>
          </p:cNvSpPr>
          <p:nvPr/>
        </p:nvSpPr>
        <p:spPr bwMode="auto">
          <a:xfrm>
            <a:off x="3" y="474136"/>
            <a:ext cx="5710218"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Function and Control</a:t>
            </a:r>
          </a:p>
        </p:txBody>
      </p:sp>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4470400" y="1569709"/>
            <a:ext cx="3631900"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400" b="1" dirty="0">
                <a:latin typeface="+mn-lt"/>
              </a:rPr>
              <a:t>Test (Auto Charge) Control</a:t>
            </a:r>
            <a:endParaRPr lang="ja-JP" altLang="en-US" sz="2400" b="1" dirty="0">
              <a:latin typeface="+mn-lt"/>
            </a:endParaRPr>
          </a:p>
        </p:txBody>
      </p:sp>
      <p:graphicFrame>
        <p:nvGraphicFramePr>
          <p:cNvPr id="5" name="object 12">
            <a:extLst>
              <a:ext uri="{FF2B5EF4-FFF2-40B4-BE49-F238E27FC236}">
                <a16:creationId xmlns:a16="http://schemas.microsoft.com/office/drawing/2014/main" id="{0E1C15EA-113D-9E01-09F0-419328C7B177}"/>
              </a:ext>
            </a:extLst>
          </p:cNvPr>
          <p:cNvGraphicFramePr>
            <a:graphicFrameLocks noGrp="1"/>
          </p:cNvGraphicFramePr>
          <p:nvPr>
            <p:extLst>
              <p:ext uri="{D42A27DB-BD31-4B8C-83A1-F6EECF244321}">
                <p14:modId xmlns:p14="http://schemas.microsoft.com/office/powerpoint/2010/main" val="3513913752"/>
              </p:ext>
            </p:extLst>
          </p:nvPr>
        </p:nvGraphicFramePr>
        <p:xfrm>
          <a:off x="307032" y="2414898"/>
          <a:ext cx="11958636" cy="5096382"/>
        </p:xfrm>
        <a:graphic>
          <a:graphicData uri="http://schemas.openxmlformats.org/drawingml/2006/table">
            <a:tbl>
              <a:tblPr firstRow="1" bandRow="1">
                <a:tableStyleId>{2D5ABB26-0587-4C30-8999-92F81FD0307C}</a:tableStyleId>
              </a:tblPr>
              <a:tblGrid>
                <a:gridCol w="1115368">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4724400">
                  <a:extLst>
                    <a:ext uri="{9D8B030D-6E8A-4147-A177-3AD203B41FA5}">
                      <a16:colId xmlns:a16="http://schemas.microsoft.com/office/drawing/2014/main" val="20002"/>
                    </a:ext>
                  </a:extLst>
                </a:gridCol>
                <a:gridCol w="4518668">
                  <a:extLst>
                    <a:ext uri="{9D8B030D-6E8A-4147-A177-3AD203B41FA5}">
                      <a16:colId xmlns:a16="http://schemas.microsoft.com/office/drawing/2014/main" val="20003"/>
                    </a:ext>
                  </a:extLst>
                </a:gridCol>
              </a:tblGrid>
              <a:tr h="498826">
                <a:tc>
                  <a:txBody>
                    <a:bodyPr/>
                    <a:lstStyle/>
                    <a:p>
                      <a:pPr marL="99060" marR="178435">
                        <a:lnSpc>
                          <a:spcPts val="1430"/>
                        </a:lnSpc>
                        <a:spcBef>
                          <a:spcPts val="340"/>
                        </a:spcBef>
                      </a:pPr>
                      <a:r>
                        <a:rPr sz="1800" b="1" spc="-20" dirty="0">
                          <a:solidFill>
                            <a:srgbClr val="FFFFFF"/>
                          </a:solidFill>
                          <a:latin typeface="Cambria"/>
                          <a:cs typeface="Cambria"/>
                        </a:rPr>
                        <a:t>Input </a:t>
                      </a:r>
                      <a:r>
                        <a:rPr sz="1800" b="1" spc="-10" dirty="0">
                          <a:solidFill>
                            <a:srgbClr val="FFFFFF"/>
                          </a:solidFill>
                          <a:latin typeface="Cambria"/>
                          <a:cs typeface="Cambria"/>
                        </a:rPr>
                        <a:t>Signal</a:t>
                      </a:r>
                      <a:endParaRPr sz="1800" dirty="0">
                        <a:latin typeface="Cambria"/>
                        <a:cs typeface="Cambria"/>
                      </a:endParaRPr>
                    </a:p>
                  </a:txBody>
                  <a:tcPr marL="0" marR="0" marT="431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7155">
                        <a:lnSpc>
                          <a:spcPct val="100000"/>
                        </a:lnSpc>
                        <a:spcBef>
                          <a:spcPts val="1005"/>
                        </a:spcBef>
                      </a:pPr>
                      <a:r>
                        <a:rPr sz="1800" b="1" spc="-10" dirty="0">
                          <a:solidFill>
                            <a:srgbClr val="FFFFFF"/>
                          </a:solidFill>
                          <a:latin typeface="Cambria"/>
                          <a:cs typeface="Cambria"/>
                        </a:rPr>
                        <a:t>Actuator</a:t>
                      </a:r>
                      <a:endParaRPr sz="1800" dirty="0">
                        <a:latin typeface="Cambria"/>
                        <a:cs typeface="Cambria"/>
                      </a:endParaRPr>
                    </a:p>
                  </a:txBody>
                  <a:tcPr marL="0" marR="0" marT="1276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9060" marR="284480">
                        <a:lnSpc>
                          <a:spcPts val="1430"/>
                        </a:lnSpc>
                        <a:spcBef>
                          <a:spcPts val="340"/>
                        </a:spcBef>
                      </a:pPr>
                      <a:r>
                        <a:rPr sz="1800" b="1" dirty="0">
                          <a:solidFill>
                            <a:srgbClr val="FFFFFF"/>
                          </a:solidFill>
                          <a:latin typeface="Cambria"/>
                          <a:cs typeface="Cambria"/>
                        </a:rPr>
                        <a:t>Cooling</a:t>
                      </a:r>
                      <a:r>
                        <a:rPr sz="1800" b="1" spc="-20" dirty="0">
                          <a:solidFill>
                            <a:srgbClr val="FFFFFF"/>
                          </a:solidFill>
                          <a:latin typeface="Cambria"/>
                          <a:cs typeface="Cambria"/>
                        </a:rPr>
                        <a:t> </a:t>
                      </a:r>
                      <a:r>
                        <a:rPr sz="1800" b="1" dirty="0">
                          <a:solidFill>
                            <a:srgbClr val="FFFFFF"/>
                          </a:solidFill>
                          <a:latin typeface="Cambria"/>
                          <a:cs typeface="Cambria"/>
                        </a:rPr>
                        <a:t>control</a:t>
                      </a:r>
                      <a:r>
                        <a:rPr sz="1800" b="1" spc="-10" dirty="0">
                          <a:solidFill>
                            <a:srgbClr val="FFFFFF"/>
                          </a:solidFill>
                          <a:latin typeface="Cambria"/>
                          <a:cs typeface="Cambria"/>
                        </a:rPr>
                        <a:t> (including </a:t>
                      </a:r>
                      <a:r>
                        <a:rPr sz="1800" b="1" dirty="0">
                          <a:solidFill>
                            <a:srgbClr val="FFFFFF"/>
                          </a:solidFill>
                          <a:latin typeface="Cambria"/>
                          <a:cs typeface="Cambria"/>
                        </a:rPr>
                        <a:t>cooling</a:t>
                      </a:r>
                      <a:r>
                        <a:rPr sz="1800" b="1" spc="-20" dirty="0">
                          <a:solidFill>
                            <a:srgbClr val="FFFFFF"/>
                          </a:solidFill>
                          <a:latin typeface="Cambria"/>
                          <a:cs typeface="Cambria"/>
                        </a:rPr>
                        <a:t> </a:t>
                      </a:r>
                      <a:r>
                        <a:rPr sz="1800" b="1" dirty="0">
                          <a:solidFill>
                            <a:srgbClr val="FFFFFF"/>
                          </a:solidFill>
                          <a:latin typeface="Cambria"/>
                          <a:cs typeface="Cambria"/>
                        </a:rPr>
                        <a:t>oil</a:t>
                      </a:r>
                      <a:r>
                        <a:rPr sz="1800" b="1" spc="-10" dirty="0">
                          <a:solidFill>
                            <a:srgbClr val="FFFFFF"/>
                          </a:solidFill>
                          <a:latin typeface="Cambria"/>
                          <a:cs typeface="Cambria"/>
                        </a:rPr>
                        <a:t> return)</a:t>
                      </a:r>
                      <a:endParaRPr sz="1800" dirty="0">
                        <a:latin typeface="Cambria"/>
                        <a:cs typeface="Cambria"/>
                      </a:endParaRPr>
                    </a:p>
                  </a:txBody>
                  <a:tcPr marL="0" marR="0" marT="431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9060" marR="263525">
                        <a:lnSpc>
                          <a:spcPct val="100000"/>
                        </a:lnSpc>
                        <a:spcBef>
                          <a:spcPts val="260"/>
                        </a:spcBef>
                      </a:pPr>
                      <a:r>
                        <a:rPr sz="1800" b="1" dirty="0">
                          <a:solidFill>
                            <a:srgbClr val="FFFFFF"/>
                          </a:solidFill>
                          <a:latin typeface="Cambria"/>
                          <a:cs typeface="Cambria"/>
                        </a:rPr>
                        <a:t>Heating</a:t>
                      </a:r>
                      <a:r>
                        <a:rPr sz="1800" b="1" spc="-15" dirty="0">
                          <a:solidFill>
                            <a:srgbClr val="FFFFFF"/>
                          </a:solidFill>
                          <a:latin typeface="Cambria"/>
                          <a:cs typeface="Cambria"/>
                        </a:rPr>
                        <a:t> </a:t>
                      </a:r>
                      <a:r>
                        <a:rPr sz="1800" b="1" dirty="0">
                          <a:solidFill>
                            <a:srgbClr val="FFFFFF"/>
                          </a:solidFill>
                          <a:latin typeface="Cambria"/>
                          <a:cs typeface="Cambria"/>
                        </a:rPr>
                        <a:t>control</a:t>
                      </a:r>
                      <a:r>
                        <a:rPr sz="1800" b="1" spc="-10" dirty="0">
                          <a:solidFill>
                            <a:srgbClr val="FFFFFF"/>
                          </a:solidFill>
                          <a:latin typeface="Cambria"/>
                          <a:cs typeface="Cambria"/>
                        </a:rPr>
                        <a:t> (including </a:t>
                      </a:r>
                      <a:r>
                        <a:rPr sz="1800" b="1" dirty="0">
                          <a:solidFill>
                            <a:srgbClr val="FFFFFF"/>
                          </a:solidFill>
                          <a:latin typeface="Cambria"/>
                          <a:cs typeface="Cambria"/>
                        </a:rPr>
                        <a:t>heating</a:t>
                      </a:r>
                      <a:r>
                        <a:rPr sz="1800" b="1" spc="-15" dirty="0">
                          <a:solidFill>
                            <a:srgbClr val="FFFFFF"/>
                          </a:solidFill>
                          <a:latin typeface="Cambria"/>
                          <a:cs typeface="Cambria"/>
                        </a:rPr>
                        <a:t> </a:t>
                      </a:r>
                      <a:r>
                        <a:rPr sz="1800" b="1" dirty="0">
                          <a:solidFill>
                            <a:srgbClr val="FFFFFF"/>
                          </a:solidFill>
                          <a:latin typeface="Cambria"/>
                          <a:cs typeface="Cambria"/>
                        </a:rPr>
                        <a:t>oil</a:t>
                      </a:r>
                      <a:r>
                        <a:rPr sz="1800" b="1" spc="-10" dirty="0">
                          <a:solidFill>
                            <a:srgbClr val="FFFFFF"/>
                          </a:solidFill>
                          <a:latin typeface="Cambria"/>
                          <a:cs typeface="Cambria"/>
                        </a:rPr>
                        <a:t> return)</a:t>
                      </a:r>
                      <a:endParaRPr sz="1800" dirty="0">
                        <a:latin typeface="Cambria"/>
                        <a:cs typeface="Cambria"/>
                      </a:endParaRPr>
                    </a:p>
                  </a:txBody>
                  <a:tcPr marL="0" marR="0" marT="330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91603">
                <a:tc>
                  <a:txBody>
                    <a:bodyPr/>
                    <a:lstStyle/>
                    <a:p>
                      <a:pPr marL="99060">
                        <a:lnSpc>
                          <a:spcPct val="100000"/>
                        </a:lnSpc>
                        <a:spcBef>
                          <a:spcPts val="1070"/>
                        </a:spcBef>
                      </a:pPr>
                      <a:r>
                        <a:rPr sz="1800" b="1" dirty="0">
                          <a:latin typeface="+mn-lt"/>
                          <a:cs typeface="Cambria"/>
                        </a:rPr>
                        <a:t>Y</a:t>
                      </a:r>
                      <a:endParaRPr sz="1800" dirty="0">
                        <a:latin typeface="+mn-lt"/>
                        <a:cs typeface="Cambria"/>
                      </a:endParaRPr>
                    </a:p>
                  </a:txBody>
                  <a:tcPr marL="0" marR="0" marT="135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060"/>
                        </a:spcBef>
                      </a:pPr>
                      <a:r>
                        <a:rPr sz="1800" dirty="0">
                          <a:latin typeface="+mn-lt"/>
                          <a:cs typeface="Cambria"/>
                        </a:rPr>
                        <a:t>Compressor</a:t>
                      </a:r>
                      <a:r>
                        <a:rPr sz="1800" spc="-35" dirty="0">
                          <a:latin typeface="+mn-lt"/>
                          <a:cs typeface="Cambria"/>
                        </a:rPr>
                        <a:t> </a:t>
                      </a:r>
                      <a:r>
                        <a:rPr sz="1800" spc="-10" dirty="0">
                          <a:latin typeface="+mn-lt"/>
                          <a:cs typeface="Cambria"/>
                        </a:rPr>
                        <a:t>(INV)</a:t>
                      </a:r>
                      <a:endParaRPr sz="1800" dirty="0">
                        <a:latin typeface="+mn-lt"/>
                        <a:cs typeface="Cambria"/>
                      </a:endParaRPr>
                    </a:p>
                  </a:txBody>
                  <a:tcPr marL="0" marR="0" marT="13462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marR="893444" lvl="0" indent="0" algn="just" defTabSz="914400" eaLnBrk="1" fontAlgn="auto" latinLnBrk="0" hangingPunct="1">
                        <a:lnSpc>
                          <a:spcPct val="101200"/>
                        </a:lnSpc>
                        <a:spcBef>
                          <a:spcPts val="575"/>
                        </a:spcBef>
                        <a:spcAft>
                          <a:spcPts val="0"/>
                        </a:spcAft>
                        <a:buClrTx/>
                        <a:buSzTx/>
                        <a:buFontTx/>
                        <a:buNone/>
                        <a:tabLst/>
                        <a:defRPr/>
                      </a:pPr>
                      <a:r>
                        <a:rPr kumimoji="0" lang="fr-FR" sz="2800" b="0" i="0" u="none" strike="noStrike" kern="0" cap="none" spc="0" normalizeH="0" baseline="2525" noProof="0" dirty="0">
                          <a:ln>
                            <a:noFill/>
                          </a:ln>
                          <a:solidFill>
                            <a:prstClr val="black"/>
                          </a:solidFill>
                          <a:effectLst/>
                          <a:uLnTx/>
                          <a:uFillTx/>
                          <a:latin typeface="+mn-lt"/>
                          <a:ea typeface="+mn-ea"/>
                          <a:cs typeface="Cambria"/>
                        </a:rPr>
                        <a:t>2ton:</a:t>
                      </a:r>
                      <a:r>
                        <a:rPr kumimoji="0" lang="fr-FR" sz="2800" b="0" i="0" u="none" strike="noStrike" kern="0" cap="none" spc="7" normalizeH="0" baseline="2525" noProof="0" dirty="0">
                          <a:ln>
                            <a:noFill/>
                          </a:ln>
                          <a:solidFill>
                            <a:prstClr val="black"/>
                          </a:solidFill>
                          <a:effectLst/>
                          <a:uLnTx/>
                          <a:uFillTx/>
                          <a:latin typeface="+mn-lt"/>
                          <a:ea typeface="+mn-ea"/>
                          <a:cs typeface="Cambria"/>
                        </a:rPr>
                        <a:t> </a:t>
                      </a:r>
                      <a:r>
                        <a:rPr kumimoji="0" lang="fr-FR" sz="2800" b="1" i="0" u="none" strike="noStrike" kern="0" cap="none" spc="-15" normalizeH="0" baseline="2525" noProof="0" dirty="0">
                          <a:ln>
                            <a:noFill/>
                          </a:ln>
                          <a:solidFill>
                            <a:prstClr val="black"/>
                          </a:solidFill>
                          <a:effectLst/>
                          <a:uLnTx/>
                          <a:uFillTx/>
                          <a:latin typeface="+mn-lt"/>
                          <a:ea typeface="+mn-ea"/>
                          <a:cs typeface="Cambria"/>
                        </a:rPr>
                        <a:t>56rps</a:t>
                      </a:r>
                      <a:r>
                        <a:rPr kumimoji="0" lang="fr-FR" sz="2800" b="0" i="0" u="none" strike="noStrike" kern="0" cap="none" spc="-10" normalizeH="0" baseline="0" noProof="0" dirty="0">
                          <a:ln>
                            <a:noFill/>
                          </a:ln>
                          <a:solidFill>
                            <a:prstClr val="black"/>
                          </a:solidFill>
                          <a:effectLst/>
                          <a:uLnTx/>
                          <a:uFillTx/>
                          <a:latin typeface="+mn-lt"/>
                          <a:ea typeface="+mn-ea"/>
                          <a:cs typeface="SimSun"/>
                        </a:rPr>
                        <a:t>→</a:t>
                      </a:r>
                      <a:r>
                        <a:rPr kumimoji="0" lang="fr-FR" sz="2800" b="0" i="0" u="none" strike="noStrike" kern="0" cap="none" spc="-15" normalizeH="0" baseline="2525" noProof="0" dirty="0">
                          <a:ln>
                            <a:noFill/>
                          </a:ln>
                          <a:solidFill>
                            <a:prstClr val="black"/>
                          </a:solidFill>
                          <a:effectLst/>
                          <a:uLnTx/>
                          <a:uFillTx/>
                          <a:latin typeface="+mn-lt"/>
                          <a:ea typeface="+mn-ea"/>
                          <a:cs typeface="Cambria"/>
                        </a:rPr>
                        <a:t>26rps </a:t>
                      </a:r>
                    </a:p>
                    <a:p>
                      <a:pPr marL="97155" marR="893444" lvl="0" indent="0" algn="just" defTabSz="914400" eaLnBrk="1" fontAlgn="auto" latinLnBrk="0" hangingPunct="1">
                        <a:lnSpc>
                          <a:spcPct val="101200"/>
                        </a:lnSpc>
                        <a:spcBef>
                          <a:spcPts val="575"/>
                        </a:spcBef>
                        <a:spcAft>
                          <a:spcPts val="0"/>
                        </a:spcAft>
                        <a:buClrTx/>
                        <a:buSzTx/>
                        <a:buFontTx/>
                        <a:buNone/>
                        <a:tabLst/>
                        <a:defRPr/>
                      </a:pPr>
                      <a:r>
                        <a:rPr kumimoji="0" lang="fr-FR" sz="2800" b="0" i="0" u="none" strike="noStrike" kern="0" cap="none" spc="0" normalizeH="0" baseline="2525" noProof="0" dirty="0">
                          <a:ln>
                            <a:noFill/>
                          </a:ln>
                          <a:solidFill>
                            <a:prstClr val="black"/>
                          </a:solidFill>
                          <a:effectLst/>
                          <a:uLnTx/>
                          <a:uFillTx/>
                          <a:latin typeface="+mn-lt"/>
                          <a:ea typeface="+mn-ea"/>
                          <a:cs typeface="Cambria"/>
                        </a:rPr>
                        <a:t>3ton:</a:t>
                      </a:r>
                      <a:r>
                        <a:rPr kumimoji="0" lang="fr-FR" sz="2800" b="0" i="0" u="none" strike="noStrike" kern="0" cap="none" spc="7" normalizeH="0" baseline="2525" noProof="0" dirty="0">
                          <a:ln>
                            <a:noFill/>
                          </a:ln>
                          <a:solidFill>
                            <a:prstClr val="black"/>
                          </a:solidFill>
                          <a:effectLst/>
                          <a:uLnTx/>
                          <a:uFillTx/>
                          <a:latin typeface="+mn-lt"/>
                          <a:ea typeface="+mn-ea"/>
                          <a:cs typeface="Cambria"/>
                        </a:rPr>
                        <a:t> </a:t>
                      </a:r>
                      <a:r>
                        <a:rPr kumimoji="0" lang="fr-FR" sz="2800" b="1" i="0" u="none" strike="noStrike" kern="0" cap="none" spc="-15" normalizeH="0" baseline="2525" noProof="0" dirty="0">
                          <a:ln>
                            <a:noFill/>
                          </a:ln>
                          <a:solidFill>
                            <a:prstClr val="black"/>
                          </a:solidFill>
                          <a:effectLst/>
                          <a:uLnTx/>
                          <a:uFillTx/>
                          <a:latin typeface="+mn-lt"/>
                          <a:ea typeface="+mn-ea"/>
                          <a:cs typeface="Cambria"/>
                        </a:rPr>
                        <a:t>66rps</a:t>
                      </a:r>
                      <a:r>
                        <a:rPr kumimoji="0" lang="fr-FR" sz="2800" b="0" i="0" u="none" strike="noStrike" kern="0" cap="none" spc="-10" normalizeH="0" baseline="0" noProof="0" dirty="0">
                          <a:ln>
                            <a:noFill/>
                          </a:ln>
                          <a:solidFill>
                            <a:prstClr val="black"/>
                          </a:solidFill>
                          <a:effectLst/>
                          <a:uLnTx/>
                          <a:uFillTx/>
                          <a:latin typeface="+mn-lt"/>
                          <a:ea typeface="+mn-ea"/>
                          <a:cs typeface="SimSun"/>
                        </a:rPr>
                        <a:t>→</a:t>
                      </a:r>
                      <a:r>
                        <a:rPr kumimoji="0" lang="fr-FR" sz="2800" b="0" i="0" u="none" strike="noStrike" kern="0" cap="none" spc="-15" normalizeH="0" baseline="2525" noProof="0" dirty="0">
                          <a:ln>
                            <a:noFill/>
                          </a:ln>
                          <a:solidFill>
                            <a:prstClr val="black"/>
                          </a:solidFill>
                          <a:effectLst/>
                          <a:uLnTx/>
                          <a:uFillTx/>
                          <a:latin typeface="+mn-lt"/>
                          <a:ea typeface="+mn-ea"/>
                          <a:cs typeface="Cambria"/>
                        </a:rPr>
                        <a:t>36rps </a:t>
                      </a:r>
                    </a:p>
                    <a:p>
                      <a:pPr marL="97155" marR="893444" lvl="0" indent="0" algn="just" defTabSz="914400" eaLnBrk="1" fontAlgn="auto" latinLnBrk="0" hangingPunct="1">
                        <a:lnSpc>
                          <a:spcPct val="101200"/>
                        </a:lnSpc>
                        <a:spcBef>
                          <a:spcPts val="575"/>
                        </a:spcBef>
                        <a:spcAft>
                          <a:spcPts val="0"/>
                        </a:spcAft>
                        <a:buClrTx/>
                        <a:buSzTx/>
                        <a:buFontTx/>
                        <a:buNone/>
                        <a:tabLst/>
                        <a:defRPr/>
                      </a:pPr>
                      <a:r>
                        <a:rPr kumimoji="0" lang="fr-FR" sz="2800" b="0" i="0" u="none" strike="noStrike" kern="0" cap="none" spc="0" normalizeH="0" baseline="2525" noProof="0" dirty="0">
                          <a:ln>
                            <a:noFill/>
                          </a:ln>
                          <a:solidFill>
                            <a:prstClr val="black"/>
                          </a:solidFill>
                          <a:effectLst/>
                          <a:uLnTx/>
                          <a:uFillTx/>
                          <a:latin typeface="+mn-lt"/>
                          <a:ea typeface="+mn-ea"/>
                          <a:cs typeface="Cambria"/>
                        </a:rPr>
                        <a:t>4ton:</a:t>
                      </a:r>
                      <a:r>
                        <a:rPr kumimoji="0" lang="fr-FR" sz="2800" b="0" i="0" u="none" strike="noStrike" kern="0" cap="none" spc="7" normalizeH="0" baseline="2525" noProof="0" dirty="0">
                          <a:ln>
                            <a:noFill/>
                          </a:ln>
                          <a:solidFill>
                            <a:prstClr val="black"/>
                          </a:solidFill>
                          <a:effectLst/>
                          <a:uLnTx/>
                          <a:uFillTx/>
                          <a:latin typeface="+mn-lt"/>
                          <a:ea typeface="+mn-ea"/>
                          <a:cs typeface="Cambria"/>
                        </a:rPr>
                        <a:t> </a:t>
                      </a:r>
                      <a:r>
                        <a:rPr kumimoji="0" lang="fr-FR" sz="2800" b="1" i="0" u="none" strike="noStrike" kern="0" cap="none" spc="-15" normalizeH="0" baseline="2525" noProof="0" dirty="0">
                          <a:ln>
                            <a:noFill/>
                          </a:ln>
                          <a:solidFill>
                            <a:prstClr val="black"/>
                          </a:solidFill>
                          <a:effectLst/>
                          <a:uLnTx/>
                          <a:uFillTx/>
                          <a:latin typeface="+mn-lt"/>
                          <a:ea typeface="+mn-ea"/>
                          <a:cs typeface="Cambria"/>
                        </a:rPr>
                        <a:t>56rps</a:t>
                      </a:r>
                      <a:r>
                        <a:rPr kumimoji="0" lang="fr-FR" sz="2800" b="0" i="0" u="none" strike="noStrike" kern="0" cap="none" spc="-10" normalizeH="0" baseline="0" noProof="0" dirty="0">
                          <a:ln>
                            <a:noFill/>
                          </a:ln>
                          <a:solidFill>
                            <a:prstClr val="black"/>
                          </a:solidFill>
                          <a:effectLst/>
                          <a:uLnTx/>
                          <a:uFillTx/>
                          <a:latin typeface="+mn-lt"/>
                          <a:ea typeface="+mn-ea"/>
                          <a:cs typeface="SimSun"/>
                        </a:rPr>
                        <a:t>→</a:t>
                      </a:r>
                      <a:r>
                        <a:rPr kumimoji="0" lang="fr-FR" sz="2800" b="0" i="0" u="none" strike="noStrike" kern="0" cap="none" spc="-15" normalizeH="0" baseline="2525" noProof="0" dirty="0">
                          <a:ln>
                            <a:noFill/>
                          </a:ln>
                          <a:solidFill>
                            <a:prstClr val="black"/>
                          </a:solidFill>
                          <a:effectLst/>
                          <a:uLnTx/>
                          <a:uFillTx/>
                          <a:latin typeface="+mn-lt"/>
                          <a:ea typeface="+mn-ea"/>
                          <a:cs typeface="Cambria"/>
                        </a:rPr>
                        <a:t>26rps </a:t>
                      </a:r>
                    </a:p>
                    <a:p>
                      <a:pPr marL="97155" marR="893444" lvl="0" indent="0" algn="just" defTabSz="914400" eaLnBrk="1" fontAlgn="auto" latinLnBrk="0" hangingPunct="1">
                        <a:lnSpc>
                          <a:spcPct val="101200"/>
                        </a:lnSpc>
                        <a:spcBef>
                          <a:spcPts val="575"/>
                        </a:spcBef>
                        <a:spcAft>
                          <a:spcPts val="0"/>
                        </a:spcAft>
                        <a:buClrTx/>
                        <a:buSzTx/>
                        <a:buFontTx/>
                        <a:buNone/>
                        <a:tabLst/>
                        <a:defRPr/>
                      </a:pPr>
                      <a:r>
                        <a:rPr kumimoji="0" lang="fr-FR" sz="2800" b="0" i="0" u="none" strike="noStrike" kern="0" cap="none" spc="0" normalizeH="0" baseline="2525" noProof="0" dirty="0">
                          <a:ln>
                            <a:noFill/>
                          </a:ln>
                          <a:solidFill>
                            <a:prstClr val="black"/>
                          </a:solidFill>
                          <a:effectLst/>
                          <a:uLnTx/>
                          <a:uFillTx/>
                          <a:latin typeface="+mn-lt"/>
                          <a:ea typeface="+mn-ea"/>
                          <a:cs typeface="Cambria"/>
                        </a:rPr>
                        <a:t>5ton: </a:t>
                      </a:r>
                      <a:r>
                        <a:rPr kumimoji="0" lang="fr-FR" sz="2800" b="1" i="0" u="none" strike="noStrike" kern="0" cap="none" spc="-15" normalizeH="0" baseline="2525" noProof="0" dirty="0">
                          <a:ln>
                            <a:noFill/>
                          </a:ln>
                          <a:solidFill>
                            <a:prstClr val="black"/>
                          </a:solidFill>
                          <a:effectLst/>
                          <a:uLnTx/>
                          <a:uFillTx/>
                          <a:latin typeface="+mn-lt"/>
                          <a:ea typeface="+mn-ea"/>
                          <a:cs typeface="Cambria"/>
                        </a:rPr>
                        <a:t>66rps</a:t>
                      </a:r>
                      <a:r>
                        <a:rPr kumimoji="0" lang="fr-FR" sz="2800" b="0" i="0" u="none" strike="noStrike" kern="0" cap="none" spc="-10" normalizeH="0" baseline="0" noProof="0" dirty="0">
                          <a:ln>
                            <a:noFill/>
                          </a:ln>
                          <a:solidFill>
                            <a:prstClr val="black"/>
                          </a:solidFill>
                          <a:effectLst/>
                          <a:uLnTx/>
                          <a:uFillTx/>
                          <a:latin typeface="+mn-lt"/>
                          <a:ea typeface="+mn-ea"/>
                          <a:cs typeface="SimSun"/>
                        </a:rPr>
                        <a:t>→</a:t>
                      </a:r>
                      <a:r>
                        <a:rPr kumimoji="0" lang="fr-FR" sz="2800" b="0" i="0" u="none" strike="noStrike" kern="0" cap="none" spc="-15" normalizeH="0" baseline="2525" noProof="0" dirty="0">
                          <a:ln>
                            <a:noFill/>
                          </a:ln>
                          <a:solidFill>
                            <a:prstClr val="black"/>
                          </a:solidFill>
                          <a:effectLst/>
                          <a:uLnTx/>
                          <a:uFillTx/>
                          <a:latin typeface="+mn-lt"/>
                          <a:ea typeface="+mn-ea"/>
                          <a:cs typeface="Cambria"/>
                        </a:rPr>
                        <a:t>36rps</a:t>
                      </a:r>
                      <a:endParaRPr kumimoji="0" lang="fr-FR" sz="2800" b="0" i="0" u="none" strike="noStrike" kern="0" cap="none" spc="0" normalizeH="0" baseline="2525" noProof="0" dirty="0">
                        <a:ln>
                          <a:noFill/>
                        </a:ln>
                        <a:solidFill>
                          <a:prstClr val="black"/>
                        </a:solidFill>
                        <a:effectLst/>
                        <a:uLnTx/>
                        <a:uFillTx/>
                        <a:latin typeface="+mn-lt"/>
                        <a:ea typeface="+mn-ea"/>
                        <a:cs typeface="Cambria"/>
                      </a:endParaRPr>
                    </a:p>
                    <a:p>
                      <a:pPr marL="99060" marR="234315">
                        <a:lnSpc>
                          <a:spcPct val="100000"/>
                        </a:lnSpc>
                        <a:spcBef>
                          <a:spcPts val="409"/>
                        </a:spcBef>
                      </a:pPr>
                      <a:endParaRPr sz="1800" baseline="23809" dirty="0">
                        <a:latin typeface="+mn-lt"/>
                        <a:cs typeface="Cambria"/>
                      </a:endParaRPr>
                    </a:p>
                  </a:txBody>
                  <a:tcPr marL="0" marR="0" marT="5206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marR="893444" lvl="0" indent="0" algn="just" defTabSz="914400" eaLnBrk="1" fontAlgn="auto" latinLnBrk="0" hangingPunct="1">
                        <a:lnSpc>
                          <a:spcPct val="101200"/>
                        </a:lnSpc>
                        <a:spcBef>
                          <a:spcPts val="575"/>
                        </a:spcBef>
                        <a:spcAft>
                          <a:spcPts val="0"/>
                        </a:spcAft>
                        <a:buClrTx/>
                        <a:buSzTx/>
                        <a:buFontTx/>
                        <a:buNone/>
                        <a:tabLst/>
                        <a:defRPr/>
                      </a:pPr>
                      <a:r>
                        <a:rPr kumimoji="0" lang="fr-FR" sz="2800" b="0" i="0" u="none" strike="noStrike" kern="0" cap="none" spc="0" normalizeH="0" baseline="2525" noProof="0" dirty="0">
                          <a:ln>
                            <a:noFill/>
                          </a:ln>
                          <a:solidFill>
                            <a:prstClr val="black"/>
                          </a:solidFill>
                          <a:effectLst/>
                          <a:uLnTx/>
                          <a:uFillTx/>
                          <a:latin typeface="+mn-lt"/>
                          <a:ea typeface="+mn-ea"/>
                          <a:cs typeface="Cambria"/>
                        </a:rPr>
                        <a:t>2ton:       </a:t>
                      </a:r>
                      <a:r>
                        <a:rPr kumimoji="0" lang="fr-FR" sz="2800" b="0" i="0" u="none" strike="noStrike" kern="0" cap="none" spc="7" normalizeH="0" baseline="2525" noProof="0" dirty="0">
                          <a:ln>
                            <a:noFill/>
                          </a:ln>
                          <a:solidFill>
                            <a:prstClr val="black"/>
                          </a:solidFill>
                          <a:effectLst/>
                          <a:uLnTx/>
                          <a:uFillTx/>
                          <a:latin typeface="+mn-lt"/>
                          <a:ea typeface="+mn-ea"/>
                          <a:cs typeface="Cambria"/>
                        </a:rPr>
                        <a:t> </a:t>
                      </a:r>
                      <a:r>
                        <a:rPr kumimoji="0" lang="fr-FR" sz="2800" b="1" i="0" u="none" strike="noStrike" kern="0" cap="none" spc="-15" normalizeH="0" baseline="2525" noProof="0" dirty="0">
                          <a:ln>
                            <a:noFill/>
                          </a:ln>
                          <a:solidFill>
                            <a:prstClr val="black"/>
                          </a:solidFill>
                          <a:effectLst/>
                          <a:uLnTx/>
                          <a:uFillTx/>
                          <a:latin typeface="+mn-lt"/>
                          <a:ea typeface="+mn-ea"/>
                          <a:cs typeface="Cambria"/>
                        </a:rPr>
                        <a:t>66rps</a:t>
                      </a:r>
                      <a:r>
                        <a:rPr kumimoji="0" lang="fr-FR" sz="2800" b="0" i="0" u="none" strike="noStrike" kern="0" cap="none" spc="-10" normalizeH="0" baseline="0" noProof="0" dirty="0">
                          <a:ln>
                            <a:noFill/>
                          </a:ln>
                          <a:solidFill>
                            <a:prstClr val="black"/>
                          </a:solidFill>
                          <a:effectLst/>
                          <a:uLnTx/>
                          <a:uFillTx/>
                          <a:latin typeface="+mn-lt"/>
                          <a:ea typeface="+mn-ea"/>
                          <a:cs typeface="SimSun"/>
                        </a:rPr>
                        <a:t>→</a:t>
                      </a:r>
                      <a:r>
                        <a:rPr kumimoji="0" lang="fr-FR" sz="2800" b="0" i="0" u="none" strike="noStrike" kern="0" cap="none" spc="-15" normalizeH="0" baseline="2525" noProof="0" dirty="0">
                          <a:ln>
                            <a:noFill/>
                          </a:ln>
                          <a:solidFill>
                            <a:prstClr val="black"/>
                          </a:solidFill>
                          <a:effectLst/>
                          <a:uLnTx/>
                          <a:uFillTx/>
                          <a:latin typeface="+mn-lt"/>
                          <a:ea typeface="+mn-ea"/>
                          <a:cs typeface="Cambria"/>
                        </a:rPr>
                        <a:t>26rps </a:t>
                      </a:r>
                    </a:p>
                    <a:p>
                      <a:pPr marL="97155" marR="893444" lvl="0" indent="0" algn="just" defTabSz="914400" eaLnBrk="1" fontAlgn="auto" latinLnBrk="0" hangingPunct="1">
                        <a:lnSpc>
                          <a:spcPct val="101200"/>
                        </a:lnSpc>
                        <a:spcBef>
                          <a:spcPts val="575"/>
                        </a:spcBef>
                        <a:spcAft>
                          <a:spcPts val="0"/>
                        </a:spcAft>
                        <a:buClrTx/>
                        <a:buSzTx/>
                        <a:buFontTx/>
                        <a:buNone/>
                        <a:tabLst/>
                        <a:defRPr/>
                      </a:pPr>
                      <a:r>
                        <a:rPr kumimoji="0" lang="fr-FR" sz="2800" b="0" i="0" u="none" strike="noStrike" kern="0" cap="none" spc="0" normalizeH="0" baseline="2525" noProof="0" dirty="0">
                          <a:ln>
                            <a:noFill/>
                          </a:ln>
                          <a:solidFill>
                            <a:prstClr val="black"/>
                          </a:solidFill>
                          <a:effectLst/>
                          <a:uLnTx/>
                          <a:uFillTx/>
                          <a:latin typeface="+mn-lt"/>
                          <a:ea typeface="+mn-ea"/>
                          <a:cs typeface="Cambria"/>
                        </a:rPr>
                        <a:t>3ton:         </a:t>
                      </a:r>
                      <a:r>
                        <a:rPr kumimoji="0" lang="fr-FR" sz="2800" b="1" i="0" u="none" strike="noStrike" kern="0" cap="none" spc="-15" normalizeH="0" baseline="2525" noProof="0" dirty="0">
                          <a:ln>
                            <a:noFill/>
                          </a:ln>
                          <a:solidFill>
                            <a:prstClr val="black"/>
                          </a:solidFill>
                          <a:effectLst/>
                          <a:uLnTx/>
                          <a:uFillTx/>
                          <a:latin typeface="+mn-lt"/>
                          <a:ea typeface="+mn-ea"/>
                          <a:cs typeface="Cambria"/>
                        </a:rPr>
                        <a:t>80rps</a:t>
                      </a:r>
                      <a:r>
                        <a:rPr kumimoji="0" lang="fr-FR" sz="2800" b="0" i="0" u="none" strike="noStrike" kern="0" cap="none" spc="-10" normalizeH="0" baseline="0" noProof="0" dirty="0">
                          <a:ln>
                            <a:noFill/>
                          </a:ln>
                          <a:solidFill>
                            <a:prstClr val="black"/>
                          </a:solidFill>
                          <a:effectLst/>
                          <a:uLnTx/>
                          <a:uFillTx/>
                          <a:latin typeface="+mn-lt"/>
                          <a:ea typeface="+mn-ea"/>
                          <a:cs typeface="SimSun"/>
                        </a:rPr>
                        <a:t>→</a:t>
                      </a:r>
                      <a:r>
                        <a:rPr kumimoji="0" lang="fr-FR" sz="2800" b="0" i="0" u="none" strike="noStrike" kern="0" cap="none" spc="-15" normalizeH="0" baseline="2525" noProof="0" dirty="0">
                          <a:ln>
                            <a:noFill/>
                          </a:ln>
                          <a:solidFill>
                            <a:prstClr val="black"/>
                          </a:solidFill>
                          <a:effectLst/>
                          <a:uLnTx/>
                          <a:uFillTx/>
                          <a:latin typeface="+mn-lt"/>
                          <a:ea typeface="+mn-ea"/>
                          <a:cs typeface="Cambria"/>
                        </a:rPr>
                        <a:t>36rps </a:t>
                      </a:r>
                    </a:p>
                    <a:p>
                      <a:pPr marL="97155" marR="893444" lvl="0" indent="0" algn="just" defTabSz="914400" eaLnBrk="1" fontAlgn="auto" latinLnBrk="0" hangingPunct="1">
                        <a:lnSpc>
                          <a:spcPct val="101200"/>
                        </a:lnSpc>
                        <a:spcBef>
                          <a:spcPts val="575"/>
                        </a:spcBef>
                        <a:spcAft>
                          <a:spcPts val="0"/>
                        </a:spcAft>
                        <a:buClrTx/>
                        <a:buSzTx/>
                        <a:buFontTx/>
                        <a:buNone/>
                        <a:tabLst/>
                        <a:defRPr/>
                      </a:pPr>
                      <a:r>
                        <a:rPr kumimoji="0" lang="fr-FR" sz="2800" b="0" i="0" u="none" strike="noStrike" kern="0" cap="none" spc="0" normalizeH="0" baseline="2525" noProof="0" dirty="0">
                          <a:ln>
                            <a:noFill/>
                          </a:ln>
                          <a:solidFill>
                            <a:prstClr val="black"/>
                          </a:solidFill>
                          <a:effectLst/>
                          <a:uLnTx/>
                          <a:uFillTx/>
                          <a:latin typeface="+mn-lt"/>
                          <a:ea typeface="+mn-ea"/>
                          <a:cs typeface="Cambria"/>
                        </a:rPr>
                        <a:t>4ton:</a:t>
                      </a:r>
                      <a:r>
                        <a:rPr kumimoji="0" lang="fr-FR" sz="2800" b="0" i="0" u="none" strike="noStrike" kern="0" cap="none" spc="7" normalizeH="0" baseline="2525" noProof="0" dirty="0">
                          <a:ln>
                            <a:noFill/>
                          </a:ln>
                          <a:solidFill>
                            <a:prstClr val="black"/>
                          </a:solidFill>
                          <a:effectLst/>
                          <a:uLnTx/>
                          <a:uFillTx/>
                          <a:latin typeface="+mn-lt"/>
                          <a:ea typeface="+mn-ea"/>
                          <a:cs typeface="Cambria"/>
                        </a:rPr>
                        <a:t>          </a:t>
                      </a:r>
                      <a:r>
                        <a:rPr kumimoji="0" lang="fr-FR" sz="2800" b="1" i="0" u="none" strike="noStrike" kern="0" cap="none" spc="-15" normalizeH="0" baseline="2525" noProof="0" dirty="0">
                          <a:ln>
                            <a:noFill/>
                          </a:ln>
                          <a:solidFill>
                            <a:prstClr val="black"/>
                          </a:solidFill>
                          <a:effectLst/>
                          <a:uLnTx/>
                          <a:uFillTx/>
                          <a:latin typeface="+mn-lt"/>
                          <a:ea typeface="+mn-ea"/>
                          <a:cs typeface="Cambria"/>
                        </a:rPr>
                        <a:t>58rps</a:t>
                      </a:r>
                      <a:r>
                        <a:rPr kumimoji="0" lang="fr-FR" sz="2800" b="0" i="0" u="none" strike="noStrike" kern="0" cap="none" spc="-10" normalizeH="0" baseline="0" noProof="0" dirty="0">
                          <a:ln>
                            <a:noFill/>
                          </a:ln>
                          <a:solidFill>
                            <a:prstClr val="black"/>
                          </a:solidFill>
                          <a:effectLst/>
                          <a:uLnTx/>
                          <a:uFillTx/>
                          <a:latin typeface="+mn-lt"/>
                          <a:ea typeface="+mn-ea"/>
                          <a:cs typeface="SimSun"/>
                        </a:rPr>
                        <a:t>→</a:t>
                      </a:r>
                      <a:r>
                        <a:rPr kumimoji="0" lang="fr-FR" sz="2800" b="0" i="0" u="none" strike="noStrike" kern="0" cap="none" spc="-15" normalizeH="0" baseline="2525" noProof="0" dirty="0">
                          <a:ln>
                            <a:noFill/>
                          </a:ln>
                          <a:solidFill>
                            <a:prstClr val="black"/>
                          </a:solidFill>
                          <a:effectLst/>
                          <a:uLnTx/>
                          <a:uFillTx/>
                          <a:latin typeface="+mn-lt"/>
                          <a:ea typeface="+mn-ea"/>
                          <a:cs typeface="Cambria"/>
                        </a:rPr>
                        <a:t>26rps </a:t>
                      </a:r>
                    </a:p>
                    <a:p>
                      <a:pPr marL="97155" marR="893444" lvl="0" indent="0" algn="just" defTabSz="914400" eaLnBrk="1" fontAlgn="auto" latinLnBrk="0" hangingPunct="1">
                        <a:lnSpc>
                          <a:spcPct val="101200"/>
                        </a:lnSpc>
                        <a:spcBef>
                          <a:spcPts val="575"/>
                        </a:spcBef>
                        <a:spcAft>
                          <a:spcPts val="0"/>
                        </a:spcAft>
                        <a:buClrTx/>
                        <a:buSzTx/>
                        <a:buFontTx/>
                        <a:buNone/>
                        <a:tabLst/>
                        <a:defRPr/>
                      </a:pPr>
                      <a:r>
                        <a:rPr kumimoji="0" lang="fr-FR" sz="2800" b="0" i="0" u="none" strike="noStrike" kern="0" cap="none" spc="0" normalizeH="0" baseline="2525" noProof="0" dirty="0">
                          <a:ln>
                            <a:noFill/>
                          </a:ln>
                          <a:solidFill>
                            <a:prstClr val="black"/>
                          </a:solidFill>
                          <a:effectLst/>
                          <a:uLnTx/>
                          <a:uFillTx/>
                          <a:latin typeface="+mn-lt"/>
                          <a:ea typeface="+mn-ea"/>
                          <a:cs typeface="Cambria"/>
                        </a:rPr>
                        <a:t>5ton:</a:t>
                      </a:r>
                      <a:r>
                        <a:rPr kumimoji="0" lang="fr-FR" sz="2800" b="0" i="0" u="none" strike="noStrike" kern="0" cap="none" spc="-22" normalizeH="0" baseline="2525" noProof="0" dirty="0">
                          <a:ln>
                            <a:noFill/>
                          </a:ln>
                          <a:solidFill>
                            <a:prstClr val="black"/>
                          </a:solidFill>
                          <a:effectLst/>
                          <a:uLnTx/>
                          <a:uFillTx/>
                          <a:latin typeface="+mn-lt"/>
                          <a:ea typeface="+mn-ea"/>
                          <a:cs typeface="Cambria"/>
                        </a:rPr>
                        <a:t>          </a:t>
                      </a:r>
                      <a:r>
                        <a:rPr kumimoji="0" lang="fr-FR" sz="2800" b="1" i="0" u="none" strike="noStrike" kern="0" cap="none" spc="-15" normalizeH="0" baseline="2525" noProof="0" dirty="0">
                          <a:ln>
                            <a:noFill/>
                          </a:ln>
                          <a:solidFill>
                            <a:prstClr val="black"/>
                          </a:solidFill>
                          <a:effectLst/>
                          <a:uLnTx/>
                          <a:uFillTx/>
                          <a:latin typeface="+mn-lt"/>
                          <a:ea typeface="+mn-ea"/>
                          <a:cs typeface="Cambria"/>
                        </a:rPr>
                        <a:t>70rps</a:t>
                      </a:r>
                      <a:r>
                        <a:rPr kumimoji="0" lang="fr-FR" sz="2800" b="0" i="0" u="none" strike="noStrike" kern="0" cap="none" spc="-10" normalizeH="0" baseline="0" noProof="0" dirty="0">
                          <a:ln>
                            <a:noFill/>
                          </a:ln>
                          <a:solidFill>
                            <a:prstClr val="black"/>
                          </a:solidFill>
                          <a:effectLst/>
                          <a:uLnTx/>
                          <a:uFillTx/>
                          <a:latin typeface="+mn-lt"/>
                          <a:ea typeface="+mn-ea"/>
                          <a:cs typeface="SimSun"/>
                        </a:rPr>
                        <a:t>→</a:t>
                      </a:r>
                      <a:r>
                        <a:rPr kumimoji="0" lang="fr-FR" sz="2800" b="0" i="0" u="none" strike="noStrike" kern="0" cap="none" spc="-15" normalizeH="0" baseline="2525" noProof="0" dirty="0">
                          <a:ln>
                            <a:noFill/>
                          </a:ln>
                          <a:solidFill>
                            <a:prstClr val="black"/>
                          </a:solidFill>
                          <a:effectLst/>
                          <a:uLnTx/>
                          <a:uFillTx/>
                          <a:latin typeface="+mn-lt"/>
                          <a:ea typeface="+mn-ea"/>
                          <a:cs typeface="Cambria"/>
                        </a:rPr>
                        <a:t>36rps</a:t>
                      </a:r>
                      <a:endParaRPr kumimoji="0" lang="fr-FR" sz="2800" b="0" i="0" u="none" strike="noStrike" kern="0" cap="none" spc="0" normalizeH="0" baseline="2525" noProof="0" dirty="0">
                        <a:ln>
                          <a:noFill/>
                        </a:ln>
                        <a:solidFill>
                          <a:prstClr val="black"/>
                        </a:solidFill>
                        <a:effectLst/>
                        <a:uLnTx/>
                        <a:uFillTx/>
                        <a:latin typeface="+mn-lt"/>
                        <a:ea typeface="+mn-ea"/>
                        <a:cs typeface="Cambria"/>
                      </a:endParaRPr>
                    </a:p>
                    <a:p>
                      <a:pPr marL="99060" marR="233045">
                        <a:lnSpc>
                          <a:spcPts val="1310"/>
                        </a:lnSpc>
                        <a:spcBef>
                          <a:spcPts val="450"/>
                        </a:spcBef>
                      </a:pPr>
                      <a:endParaRPr sz="1800" baseline="19841" dirty="0">
                        <a:latin typeface="+mn-lt"/>
                        <a:cs typeface="Cambria"/>
                      </a:endParaRPr>
                    </a:p>
                  </a:txBody>
                  <a:tcPr marL="0" marR="0" marT="5715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646009">
                <a:tc>
                  <a:txBody>
                    <a:bodyPr/>
                    <a:lstStyle/>
                    <a:p>
                      <a:pPr marL="99060">
                        <a:lnSpc>
                          <a:spcPct val="100000"/>
                        </a:lnSpc>
                        <a:spcBef>
                          <a:spcPts val="135"/>
                        </a:spcBef>
                      </a:pPr>
                      <a:r>
                        <a:rPr sz="1800" b="1" dirty="0">
                          <a:latin typeface="+mn-lt"/>
                          <a:cs typeface="Cambria"/>
                        </a:rPr>
                        <a:t>Y /</a:t>
                      </a:r>
                      <a:r>
                        <a:rPr sz="1800" b="1" spc="-10" dirty="0">
                          <a:latin typeface="+mn-lt"/>
                          <a:cs typeface="Cambria"/>
                        </a:rPr>
                        <a:t> </a:t>
                      </a:r>
                      <a:r>
                        <a:rPr sz="1800" b="1" spc="-25" dirty="0">
                          <a:latin typeface="+mn-lt"/>
                          <a:cs typeface="Cambria"/>
                        </a:rPr>
                        <a:t>O</a:t>
                      </a:r>
                      <a:r>
                        <a:rPr sz="1800" b="1" spc="-37" baseline="23809" dirty="0">
                          <a:latin typeface="+mn-lt"/>
                          <a:cs typeface="Cambria"/>
                        </a:rPr>
                        <a:t>*2</a:t>
                      </a:r>
                      <a:endParaRPr sz="1800" baseline="23809" dirty="0">
                        <a:latin typeface="+mn-lt"/>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35"/>
                        </a:spcBef>
                      </a:pPr>
                      <a:r>
                        <a:rPr sz="1800" dirty="0">
                          <a:latin typeface="+mn-lt"/>
                          <a:cs typeface="Cambria"/>
                        </a:rPr>
                        <a:t>Outdoor</a:t>
                      </a:r>
                      <a:r>
                        <a:rPr sz="1800" spc="-25" dirty="0">
                          <a:latin typeface="+mn-lt"/>
                          <a:cs typeface="Cambria"/>
                        </a:rPr>
                        <a:t> </a:t>
                      </a:r>
                      <a:r>
                        <a:rPr sz="1800" dirty="0">
                          <a:latin typeface="+mn-lt"/>
                          <a:cs typeface="Cambria"/>
                        </a:rPr>
                        <a:t>fan</a:t>
                      </a:r>
                      <a:r>
                        <a:rPr sz="1800" spc="-20" dirty="0">
                          <a:latin typeface="+mn-lt"/>
                          <a:cs typeface="Cambria"/>
                        </a:rPr>
                        <a:t> </a:t>
                      </a:r>
                      <a:r>
                        <a:rPr sz="1800" spc="-10" dirty="0">
                          <a:latin typeface="+mn-lt"/>
                          <a:cs typeface="Cambria"/>
                        </a:rPr>
                        <a:t>(FAN)</a:t>
                      </a:r>
                      <a:endParaRPr sz="1800">
                        <a:latin typeface="+mn-lt"/>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a:lnSpc>
                          <a:spcPct val="100000"/>
                        </a:lnSpc>
                        <a:spcBef>
                          <a:spcPts val="135"/>
                        </a:spcBef>
                      </a:pPr>
                      <a:r>
                        <a:rPr sz="1800" dirty="0">
                          <a:latin typeface="+mn-lt"/>
                          <a:cs typeface="Cambria"/>
                        </a:rPr>
                        <a:t>Cooling</a:t>
                      </a:r>
                      <a:r>
                        <a:rPr sz="1800" spc="-20" dirty="0">
                          <a:latin typeface="+mn-lt"/>
                          <a:cs typeface="Cambria"/>
                        </a:rPr>
                        <a:t> </a:t>
                      </a:r>
                      <a:r>
                        <a:rPr sz="1800" dirty="0">
                          <a:latin typeface="+mn-lt"/>
                          <a:cs typeface="Cambria"/>
                        </a:rPr>
                        <a:t>fan</a:t>
                      </a:r>
                      <a:r>
                        <a:rPr sz="1800" spc="-15" dirty="0">
                          <a:latin typeface="+mn-lt"/>
                          <a:cs typeface="Cambria"/>
                        </a:rPr>
                        <a:t> </a:t>
                      </a:r>
                      <a:r>
                        <a:rPr sz="1800" spc="-10" dirty="0">
                          <a:latin typeface="+mn-lt"/>
                          <a:cs typeface="Cambria"/>
                        </a:rPr>
                        <a:t>control</a:t>
                      </a:r>
                      <a:endParaRPr sz="1800">
                        <a:latin typeface="+mn-lt"/>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a:lnSpc>
                          <a:spcPct val="100000"/>
                        </a:lnSpc>
                        <a:spcBef>
                          <a:spcPts val="135"/>
                        </a:spcBef>
                      </a:pPr>
                      <a:r>
                        <a:rPr sz="1800" dirty="0">
                          <a:latin typeface="+mn-lt"/>
                          <a:cs typeface="Cambria"/>
                        </a:rPr>
                        <a:t>Heating</a:t>
                      </a:r>
                      <a:r>
                        <a:rPr sz="1800" spc="-15" dirty="0">
                          <a:latin typeface="+mn-lt"/>
                          <a:cs typeface="Cambria"/>
                        </a:rPr>
                        <a:t> </a:t>
                      </a:r>
                      <a:r>
                        <a:rPr sz="1800" dirty="0">
                          <a:latin typeface="+mn-lt"/>
                          <a:cs typeface="Cambria"/>
                        </a:rPr>
                        <a:t>fan</a:t>
                      </a:r>
                      <a:r>
                        <a:rPr sz="1800" spc="-15" dirty="0">
                          <a:latin typeface="+mn-lt"/>
                          <a:cs typeface="Cambria"/>
                        </a:rPr>
                        <a:t> </a:t>
                      </a:r>
                      <a:r>
                        <a:rPr sz="1800" spc="-10" dirty="0">
                          <a:latin typeface="+mn-lt"/>
                          <a:cs typeface="Cambria"/>
                        </a:rPr>
                        <a:t>control</a:t>
                      </a:r>
                      <a:endParaRPr sz="1800" dirty="0">
                        <a:latin typeface="+mn-lt"/>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646009">
                <a:tc>
                  <a:txBody>
                    <a:bodyPr/>
                    <a:lstStyle/>
                    <a:p>
                      <a:pPr marL="99060">
                        <a:lnSpc>
                          <a:spcPct val="100000"/>
                        </a:lnSpc>
                        <a:spcBef>
                          <a:spcPts val="135"/>
                        </a:spcBef>
                      </a:pPr>
                      <a:r>
                        <a:rPr sz="1800" b="1" spc="-37" baseline="-12626" dirty="0">
                          <a:latin typeface="+mn-lt"/>
                          <a:cs typeface="Cambria"/>
                        </a:rPr>
                        <a:t>O</a:t>
                      </a:r>
                      <a:r>
                        <a:rPr sz="1800" b="1" spc="-25" dirty="0">
                          <a:latin typeface="+mn-lt"/>
                          <a:cs typeface="Cambria"/>
                        </a:rPr>
                        <a:t>*2</a:t>
                      </a:r>
                      <a:endParaRPr sz="1800">
                        <a:latin typeface="+mn-lt"/>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a:lnSpc>
                          <a:spcPct val="100000"/>
                        </a:lnSpc>
                        <a:spcBef>
                          <a:spcPts val="135"/>
                        </a:spcBef>
                      </a:pPr>
                      <a:r>
                        <a:rPr sz="1800" dirty="0">
                          <a:latin typeface="+mn-lt"/>
                          <a:cs typeface="Cambria"/>
                        </a:rPr>
                        <a:t>Reversing</a:t>
                      </a:r>
                      <a:r>
                        <a:rPr sz="1800" spc="-40" dirty="0">
                          <a:latin typeface="+mn-lt"/>
                          <a:cs typeface="Cambria"/>
                        </a:rPr>
                        <a:t> </a:t>
                      </a:r>
                      <a:r>
                        <a:rPr sz="1800" dirty="0">
                          <a:latin typeface="+mn-lt"/>
                          <a:cs typeface="Cambria"/>
                        </a:rPr>
                        <a:t>valve</a:t>
                      </a:r>
                      <a:r>
                        <a:rPr sz="1800" spc="-20" dirty="0">
                          <a:latin typeface="+mn-lt"/>
                          <a:cs typeface="Cambria"/>
                        </a:rPr>
                        <a:t> (ST1)</a:t>
                      </a:r>
                      <a:endParaRPr sz="1800">
                        <a:latin typeface="+mn-lt"/>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a:lnSpc>
                          <a:spcPct val="100000"/>
                        </a:lnSpc>
                        <a:spcBef>
                          <a:spcPts val="135"/>
                        </a:spcBef>
                      </a:pPr>
                      <a:r>
                        <a:rPr lang="en-US" sz="1800" b="1" dirty="0">
                          <a:latin typeface="+mn-lt"/>
                          <a:cs typeface="Cambria"/>
                        </a:rPr>
                        <a:t>Energized 208/230 VAC When energized, the Reversing Valve is de-energized</a:t>
                      </a:r>
                      <a:endParaRPr sz="1800" b="1" dirty="0">
                        <a:latin typeface="+mn-lt"/>
                        <a:cs typeface="Cambria"/>
                      </a:endParaRP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a:lnSpc>
                          <a:spcPct val="100000"/>
                        </a:lnSpc>
                        <a:spcBef>
                          <a:spcPts val="135"/>
                        </a:spcBef>
                      </a:pPr>
                      <a:r>
                        <a:rPr lang="en-US" sz="1800" b="1" dirty="0">
                          <a:latin typeface="+mn-lt"/>
                          <a:cs typeface="Cambria"/>
                        </a:rPr>
                        <a:t>De-energized 208/230 VAC When de-energized, the Reversing Valve is energized</a:t>
                      </a:r>
                    </a:p>
                  </a:txBody>
                  <a:tcPr marL="0" marR="0" marT="171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984456">
                <a:tc>
                  <a:txBody>
                    <a:bodyPr/>
                    <a:lstStyle/>
                    <a:p>
                      <a:pPr marL="99060">
                        <a:lnSpc>
                          <a:spcPct val="100000"/>
                        </a:lnSpc>
                        <a:spcBef>
                          <a:spcPts val="745"/>
                        </a:spcBef>
                      </a:pPr>
                      <a:r>
                        <a:rPr sz="1800" b="1" dirty="0">
                          <a:latin typeface="+mn-lt"/>
                          <a:cs typeface="Cambria"/>
                        </a:rPr>
                        <a:t>Y /</a:t>
                      </a:r>
                      <a:r>
                        <a:rPr sz="1800" b="1" spc="-10" dirty="0">
                          <a:latin typeface="+mn-lt"/>
                          <a:cs typeface="Cambria"/>
                        </a:rPr>
                        <a:t> </a:t>
                      </a:r>
                      <a:r>
                        <a:rPr sz="1800" b="1" spc="-25" dirty="0">
                          <a:latin typeface="+mn-lt"/>
                          <a:cs typeface="Cambria"/>
                        </a:rPr>
                        <a:t>O</a:t>
                      </a:r>
                      <a:r>
                        <a:rPr sz="1800" b="1" spc="-37" baseline="23809" dirty="0">
                          <a:latin typeface="+mn-lt"/>
                          <a:cs typeface="Cambria"/>
                        </a:rPr>
                        <a:t>*2</a:t>
                      </a:r>
                      <a:endParaRPr sz="1800" baseline="23809">
                        <a:latin typeface="+mn-lt"/>
                        <a:cs typeface="Cambria"/>
                      </a:endParaRPr>
                    </a:p>
                  </a:txBody>
                  <a:tcPr marL="0" marR="0" marT="946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7155" marR="236854">
                        <a:lnSpc>
                          <a:spcPts val="1300"/>
                        </a:lnSpc>
                        <a:spcBef>
                          <a:spcPts val="80"/>
                        </a:spcBef>
                      </a:pPr>
                      <a:r>
                        <a:rPr sz="1800" dirty="0">
                          <a:latin typeface="+mn-lt"/>
                          <a:cs typeface="Cambria"/>
                        </a:rPr>
                        <a:t>Electronic</a:t>
                      </a:r>
                      <a:r>
                        <a:rPr sz="1800" spc="-30" dirty="0">
                          <a:latin typeface="+mn-lt"/>
                          <a:cs typeface="Cambria"/>
                        </a:rPr>
                        <a:t> </a:t>
                      </a:r>
                      <a:r>
                        <a:rPr sz="1800" spc="-10" dirty="0">
                          <a:latin typeface="+mn-lt"/>
                          <a:cs typeface="Cambria"/>
                        </a:rPr>
                        <a:t>expansion </a:t>
                      </a:r>
                      <a:r>
                        <a:rPr sz="1800" dirty="0">
                          <a:latin typeface="+mn-lt"/>
                          <a:cs typeface="Cambria"/>
                        </a:rPr>
                        <a:t>valve</a:t>
                      </a:r>
                      <a:r>
                        <a:rPr sz="1800" spc="-25" dirty="0">
                          <a:latin typeface="+mn-lt"/>
                          <a:cs typeface="Cambria"/>
                        </a:rPr>
                        <a:t> </a:t>
                      </a:r>
                      <a:r>
                        <a:rPr sz="1800" spc="-10" dirty="0">
                          <a:latin typeface="+mn-lt"/>
                          <a:cs typeface="Cambria"/>
                        </a:rPr>
                        <a:t>(EEV)</a:t>
                      </a:r>
                      <a:endParaRPr sz="1800" dirty="0">
                        <a:latin typeface="+mn-lt"/>
                        <a:cs typeface="Cambria"/>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a:lnSpc>
                          <a:spcPct val="100000"/>
                        </a:lnSpc>
                        <a:spcBef>
                          <a:spcPts val="745"/>
                        </a:spcBef>
                      </a:pPr>
                      <a:r>
                        <a:rPr sz="1800" spc="-10" dirty="0">
                          <a:latin typeface="+mn-lt"/>
                          <a:cs typeface="Cambria"/>
                        </a:rPr>
                        <a:t>480pls</a:t>
                      </a:r>
                      <a:endParaRPr sz="1800" dirty="0">
                        <a:latin typeface="+mn-lt"/>
                        <a:cs typeface="Cambria"/>
                      </a:endParaRPr>
                    </a:p>
                  </a:txBody>
                  <a:tcPr marL="0" marR="0" marT="946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99060" marR="194945">
                        <a:lnSpc>
                          <a:spcPts val="1300"/>
                        </a:lnSpc>
                        <a:spcBef>
                          <a:spcPts val="80"/>
                        </a:spcBef>
                      </a:pPr>
                      <a:endParaRPr lang="en-US" sz="1800" dirty="0">
                        <a:latin typeface="+mn-lt"/>
                        <a:cs typeface="Cambria"/>
                      </a:endParaRPr>
                    </a:p>
                    <a:p>
                      <a:pPr marL="99060" marR="194945">
                        <a:lnSpc>
                          <a:spcPts val="1300"/>
                        </a:lnSpc>
                        <a:spcBef>
                          <a:spcPts val="80"/>
                        </a:spcBef>
                      </a:pPr>
                      <a:r>
                        <a:rPr sz="1800" dirty="0">
                          <a:latin typeface="+mn-lt"/>
                          <a:cs typeface="Cambria"/>
                        </a:rPr>
                        <a:t>PI</a:t>
                      </a:r>
                      <a:r>
                        <a:rPr sz="1800" spc="-15" dirty="0">
                          <a:latin typeface="+mn-lt"/>
                          <a:cs typeface="Cambria"/>
                        </a:rPr>
                        <a:t> </a:t>
                      </a:r>
                      <a:r>
                        <a:rPr sz="1800" dirty="0">
                          <a:latin typeface="+mn-lt"/>
                          <a:cs typeface="Cambria"/>
                        </a:rPr>
                        <a:t>control</a:t>
                      </a:r>
                      <a:r>
                        <a:rPr sz="1800" spc="-15" dirty="0">
                          <a:latin typeface="+mn-lt"/>
                          <a:cs typeface="Cambria"/>
                        </a:rPr>
                        <a:t> </a:t>
                      </a:r>
                      <a:r>
                        <a:rPr sz="1800" dirty="0">
                          <a:latin typeface="+mn-lt"/>
                          <a:cs typeface="Cambria"/>
                        </a:rPr>
                        <a:t>to</a:t>
                      </a:r>
                      <a:r>
                        <a:rPr sz="1800" spc="-20" dirty="0">
                          <a:latin typeface="+mn-lt"/>
                          <a:cs typeface="Cambria"/>
                        </a:rPr>
                        <a:t> </a:t>
                      </a:r>
                      <a:r>
                        <a:rPr sz="1800" dirty="0">
                          <a:latin typeface="+mn-lt"/>
                          <a:cs typeface="Cambria"/>
                        </a:rPr>
                        <a:t>maintain</a:t>
                      </a:r>
                      <a:r>
                        <a:rPr sz="1800" spc="-15" dirty="0">
                          <a:latin typeface="+mn-lt"/>
                          <a:cs typeface="Cambria"/>
                        </a:rPr>
                        <a:t> </a:t>
                      </a:r>
                      <a:r>
                        <a:rPr sz="1800" spc="-10" dirty="0">
                          <a:latin typeface="+mn-lt"/>
                          <a:cs typeface="Cambria"/>
                        </a:rPr>
                        <a:t>discharge </a:t>
                      </a:r>
                      <a:r>
                        <a:rPr sz="1800" dirty="0">
                          <a:latin typeface="+mn-lt"/>
                          <a:cs typeface="Cambria"/>
                        </a:rPr>
                        <a:t>superheat</a:t>
                      </a:r>
                      <a:r>
                        <a:rPr sz="1800" spc="-20" dirty="0">
                          <a:latin typeface="+mn-lt"/>
                          <a:cs typeface="Cambria"/>
                        </a:rPr>
                        <a:t> </a:t>
                      </a:r>
                      <a:r>
                        <a:rPr sz="1800" spc="-10" dirty="0">
                          <a:latin typeface="+mn-lt"/>
                          <a:cs typeface="Cambria"/>
                        </a:rPr>
                        <a:t>(DSH)</a:t>
                      </a:r>
                      <a:endParaRPr sz="1800" dirty="0">
                        <a:latin typeface="+mn-lt"/>
                        <a:cs typeface="Cambria"/>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1570093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13/30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4" name="object 44"/>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45" name="object 45"/>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
        <p:nvSpPr>
          <p:cNvPr id="46" name="TextBox 45">
            <a:extLst>
              <a:ext uri="{FF2B5EF4-FFF2-40B4-BE49-F238E27FC236}">
                <a16:creationId xmlns:a16="http://schemas.microsoft.com/office/drawing/2014/main" id="{DD037D9C-75D6-1AA4-3625-42D24610B09D}"/>
              </a:ext>
            </a:extLst>
          </p:cNvPr>
          <p:cNvSpPr txBox="1"/>
          <p:nvPr/>
        </p:nvSpPr>
        <p:spPr>
          <a:xfrm>
            <a:off x="3632200" y="4038600"/>
            <a:ext cx="5502758" cy="830997"/>
          </a:xfrm>
          <a:prstGeom prst="rect">
            <a:avLst/>
          </a:prstGeom>
          <a:noFill/>
        </p:spPr>
        <p:txBody>
          <a:bodyPr wrap="square" rtlCol="0">
            <a:spAutoFit/>
          </a:bodyPr>
          <a:lstStyle/>
          <a:p>
            <a:r>
              <a:rPr lang="en-US" sz="4800" b="1" dirty="0"/>
              <a:t>Sensors and Faults</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37203D-1583-838A-8C2C-6674A24AD62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12C05069-937E-AE29-7B0D-FECAA02E7A51}"/>
              </a:ext>
            </a:extLst>
          </p:cNvPr>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13/30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a:extLst>
              <a:ext uri="{FF2B5EF4-FFF2-40B4-BE49-F238E27FC236}">
                <a16:creationId xmlns:a16="http://schemas.microsoft.com/office/drawing/2014/main" id="{DBE7EADC-2582-F141-4625-A21E593242FE}"/>
              </a:ext>
            </a:extLst>
          </p:cNvPr>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 name="object 4">
            <a:extLst>
              <a:ext uri="{FF2B5EF4-FFF2-40B4-BE49-F238E27FC236}">
                <a16:creationId xmlns:a16="http://schemas.microsoft.com/office/drawing/2014/main" id="{F31D37D6-00D7-7719-B992-A766540E396D}"/>
              </a:ext>
            </a:extLst>
          </p:cNvPr>
          <p:cNvSpPr/>
          <p:nvPr/>
        </p:nvSpPr>
        <p:spPr>
          <a:xfrm>
            <a:off x="3508376" y="868299"/>
            <a:ext cx="6226175" cy="666750"/>
          </a:xfrm>
          <a:custGeom>
            <a:avLst/>
            <a:gdLst/>
            <a:ahLst/>
            <a:cxnLst/>
            <a:rect l="l" t="t" r="r" b="b"/>
            <a:pathLst>
              <a:path w="6226175"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5892800" y="0"/>
                </a:lnTo>
                <a:lnTo>
                  <a:pt x="5942070" y="3616"/>
                </a:lnTo>
                <a:lnTo>
                  <a:pt x="5989094" y="14122"/>
                </a:lnTo>
                <a:lnTo>
                  <a:pt x="6033356" y="31000"/>
                </a:lnTo>
                <a:lnTo>
                  <a:pt x="6074340" y="53732"/>
                </a:lnTo>
                <a:lnTo>
                  <a:pt x="6111531" y="81803"/>
                </a:lnTo>
                <a:lnTo>
                  <a:pt x="6144414" y="114695"/>
                </a:lnTo>
                <a:lnTo>
                  <a:pt x="6172474" y="151890"/>
                </a:lnTo>
                <a:lnTo>
                  <a:pt x="6195195" y="192873"/>
                </a:lnTo>
                <a:lnTo>
                  <a:pt x="6212062" y="237126"/>
                </a:lnTo>
                <a:lnTo>
                  <a:pt x="6222561" y="284132"/>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a:extLst>
              <a:ext uri="{FF2B5EF4-FFF2-40B4-BE49-F238E27FC236}">
                <a16:creationId xmlns:a16="http://schemas.microsoft.com/office/drawing/2014/main" id="{1D132BCF-B81C-4133-5030-67ED7736ACD6}"/>
              </a:ext>
            </a:extLst>
          </p:cNvPr>
          <p:cNvSpPr txBox="1"/>
          <p:nvPr/>
        </p:nvSpPr>
        <p:spPr>
          <a:xfrm>
            <a:off x="3787445" y="844677"/>
            <a:ext cx="525145"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dirty="0">
                <a:ln>
                  <a:noFill/>
                </a:ln>
                <a:solidFill>
                  <a:sysClr val="windowText" lastClr="000000"/>
                </a:solidFill>
                <a:effectLst/>
                <a:uLnTx/>
                <a:uFillTx/>
                <a:latin typeface="Arial"/>
                <a:cs typeface="Arial"/>
              </a:rPr>
              <a:t>Display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pSp>
        <p:nvGrpSpPr>
          <p:cNvPr id="6" name="object 6">
            <a:extLst>
              <a:ext uri="{FF2B5EF4-FFF2-40B4-BE49-F238E27FC236}">
                <a16:creationId xmlns:a16="http://schemas.microsoft.com/office/drawing/2014/main" id="{E9EE53F0-4507-5A73-75BC-6F17173FE7EF}"/>
              </a:ext>
            </a:extLst>
          </p:cNvPr>
          <p:cNvGrpSpPr/>
          <p:nvPr/>
        </p:nvGrpSpPr>
        <p:grpSpPr>
          <a:xfrm>
            <a:off x="3503613" y="863537"/>
            <a:ext cx="2503805" cy="676275"/>
            <a:chOff x="328612" y="863536"/>
            <a:chExt cx="2503805" cy="676275"/>
          </a:xfrm>
        </p:grpSpPr>
        <p:sp>
          <p:nvSpPr>
            <p:cNvPr id="7" name="object 7">
              <a:extLst>
                <a:ext uri="{FF2B5EF4-FFF2-40B4-BE49-F238E27FC236}">
                  <a16:creationId xmlns:a16="http://schemas.microsoft.com/office/drawing/2014/main" id="{89F6EDA1-07AF-AA9B-F4AC-A8ED618C89C5}"/>
                </a:ext>
              </a:extLst>
            </p:cNvPr>
            <p:cNvSpPr/>
            <p:nvPr/>
          </p:nvSpPr>
          <p:spPr>
            <a:xfrm>
              <a:off x="679450" y="1046226"/>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a:extLst>
                <a:ext uri="{FF2B5EF4-FFF2-40B4-BE49-F238E27FC236}">
                  <a16:creationId xmlns:a16="http://schemas.microsoft.com/office/drawing/2014/main" id="{280978C8-37F3-B38A-729B-6C4890F21A4C}"/>
                </a:ext>
              </a:extLst>
            </p:cNvPr>
            <p:cNvSpPr/>
            <p:nvPr/>
          </p:nvSpPr>
          <p:spPr>
            <a:xfrm>
              <a:off x="71739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9" name="object 9">
              <a:extLst>
                <a:ext uri="{FF2B5EF4-FFF2-40B4-BE49-F238E27FC236}">
                  <a16:creationId xmlns:a16="http://schemas.microsoft.com/office/drawing/2014/main" id="{49990A5E-FC1D-A83A-40B5-324F6A95FCD3}"/>
                </a:ext>
              </a:extLst>
            </p:cNvPr>
            <p:cNvPicPr/>
            <p:nvPr/>
          </p:nvPicPr>
          <p:blipFill>
            <a:blip r:embed="rId2" cstate="print"/>
            <a:stretch>
              <a:fillRect/>
            </a:stretch>
          </p:blipFill>
          <p:spPr>
            <a:xfrm>
              <a:off x="745172" y="1105281"/>
              <a:ext cx="225044" cy="347218"/>
            </a:xfrm>
            <a:prstGeom prst="rect">
              <a:avLst/>
            </a:prstGeom>
          </p:spPr>
        </p:pic>
        <p:sp>
          <p:nvSpPr>
            <p:cNvPr id="10" name="object 10">
              <a:extLst>
                <a:ext uri="{FF2B5EF4-FFF2-40B4-BE49-F238E27FC236}">
                  <a16:creationId xmlns:a16="http://schemas.microsoft.com/office/drawing/2014/main" id="{F0DC56A9-61EA-6EDE-C756-DFA2BD9F492F}"/>
                </a:ext>
              </a:extLst>
            </p:cNvPr>
            <p:cNvSpPr/>
            <p:nvPr/>
          </p:nvSpPr>
          <p:spPr>
            <a:xfrm>
              <a:off x="106090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 name="object 11">
              <a:extLst>
                <a:ext uri="{FF2B5EF4-FFF2-40B4-BE49-F238E27FC236}">
                  <a16:creationId xmlns:a16="http://schemas.microsoft.com/office/drawing/2014/main" id="{E66883EA-4412-6FA4-1EC3-CB77714C908E}"/>
                </a:ext>
              </a:extLst>
            </p:cNvPr>
            <p:cNvPicPr/>
            <p:nvPr/>
          </p:nvPicPr>
          <p:blipFill>
            <a:blip r:embed="rId3" cstate="print"/>
            <a:stretch>
              <a:fillRect/>
            </a:stretch>
          </p:blipFill>
          <p:spPr>
            <a:xfrm>
              <a:off x="1088682" y="1105281"/>
              <a:ext cx="226021" cy="347218"/>
            </a:xfrm>
            <a:prstGeom prst="rect">
              <a:avLst/>
            </a:prstGeom>
          </p:spPr>
        </p:pic>
        <p:sp>
          <p:nvSpPr>
            <p:cNvPr id="12" name="object 12">
              <a:extLst>
                <a:ext uri="{FF2B5EF4-FFF2-40B4-BE49-F238E27FC236}">
                  <a16:creationId xmlns:a16="http://schemas.microsoft.com/office/drawing/2014/main" id="{26D09005-6CA6-BD15-1875-41BE620CC8FD}"/>
                </a:ext>
              </a:extLst>
            </p:cNvPr>
            <p:cNvSpPr/>
            <p:nvPr/>
          </p:nvSpPr>
          <p:spPr>
            <a:xfrm>
              <a:off x="139242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 name="object 13">
              <a:extLst>
                <a:ext uri="{FF2B5EF4-FFF2-40B4-BE49-F238E27FC236}">
                  <a16:creationId xmlns:a16="http://schemas.microsoft.com/office/drawing/2014/main" id="{870C47BF-03C8-36BC-3D40-03F988F13A00}"/>
                </a:ext>
              </a:extLst>
            </p:cNvPr>
            <p:cNvPicPr/>
            <p:nvPr/>
          </p:nvPicPr>
          <p:blipFill>
            <a:blip r:embed="rId4" cstate="print"/>
            <a:stretch>
              <a:fillRect/>
            </a:stretch>
          </p:blipFill>
          <p:spPr>
            <a:xfrm>
              <a:off x="1420241" y="1105281"/>
              <a:ext cx="225044" cy="347218"/>
            </a:xfrm>
            <a:prstGeom prst="rect">
              <a:avLst/>
            </a:prstGeom>
          </p:spPr>
        </p:pic>
        <p:sp>
          <p:nvSpPr>
            <p:cNvPr id="14" name="object 14">
              <a:extLst>
                <a:ext uri="{FF2B5EF4-FFF2-40B4-BE49-F238E27FC236}">
                  <a16:creationId xmlns:a16="http://schemas.microsoft.com/office/drawing/2014/main" id="{9B51629E-80F2-808B-1F14-A5C300A766B6}"/>
                </a:ext>
              </a:extLst>
            </p:cNvPr>
            <p:cNvSpPr/>
            <p:nvPr/>
          </p:nvSpPr>
          <p:spPr>
            <a:xfrm>
              <a:off x="333375" y="868299"/>
              <a:ext cx="2494280" cy="666750"/>
            </a:xfrm>
            <a:custGeom>
              <a:avLst/>
              <a:gdLst/>
              <a:ahLst/>
              <a:cxnLst/>
              <a:rect l="l" t="t" r="r" b="b"/>
              <a:pathLst>
                <a:path w="2494280"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2160651" y="0"/>
                  </a:lnTo>
                  <a:lnTo>
                    <a:pt x="2209893" y="3616"/>
                  </a:lnTo>
                  <a:lnTo>
                    <a:pt x="2256899" y="14122"/>
                  </a:lnTo>
                  <a:lnTo>
                    <a:pt x="2301152" y="31000"/>
                  </a:lnTo>
                  <a:lnTo>
                    <a:pt x="2342135" y="53732"/>
                  </a:lnTo>
                  <a:lnTo>
                    <a:pt x="2379330" y="81803"/>
                  </a:lnTo>
                  <a:lnTo>
                    <a:pt x="2412222" y="114695"/>
                  </a:lnTo>
                  <a:lnTo>
                    <a:pt x="2440293" y="151890"/>
                  </a:lnTo>
                  <a:lnTo>
                    <a:pt x="2463025" y="192873"/>
                  </a:lnTo>
                  <a:lnTo>
                    <a:pt x="2479903" y="237126"/>
                  </a:lnTo>
                  <a:lnTo>
                    <a:pt x="2490409" y="284132"/>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 name="object 15">
            <a:extLst>
              <a:ext uri="{FF2B5EF4-FFF2-40B4-BE49-F238E27FC236}">
                <a16:creationId xmlns:a16="http://schemas.microsoft.com/office/drawing/2014/main" id="{E5935CC0-2007-6B52-B3B5-4CAC75411145}"/>
              </a:ext>
            </a:extLst>
          </p:cNvPr>
          <p:cNvSpPr txBox="1"/>
          <p:nvPr/>
        </p:nvSpPr>
        <p:spPr>
          <a:xfrm>
            <a:off x="3512516" y="1051051"/>
            <a:ext cx="6136005" cy="2112758"/>
          </a:xfrm>
          <a:prstGeom prst="rect">
            <a:avLst/>
          </a:prstGeom>
        </p:spPr>
        <p:txBody>
          <a:bodyPr vert="horz" wrap="square" lIns="0" tIns="12065" rIns="0" bIns="0" rtlCol="0">
            <a:spAutoFit/>
          </a:bodyPr>
          <a:lstStyle/>
          <a:p>
            <a:pPr marL="2583180"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Times New Roman"/>
                <a:cs typeface="Times New Roman"/>
              </a:rPr>
              <a:t>Ambient</a:t>
            </a:r>
            <a:r>
              <a:rPr kumimoji="0" sz="16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600" b="1" i="0" u="none" strike="noStrike" kern="0" cap="none" spc="-4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600" b="1" i="0" u="none" strike="noStrike" kern="0" cap="none" spc="-7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fault</a:t>
            </a:r>
            <a:r>
              <a:rPr kumimoji="0" sz="16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20" normalizeH="0" baseline="0" noProof="0" dirty="0">
                <a:ln>
                  <a:noFill/>
                </a:ln>
                <a:solidFill>
                  <a:sysClr val="windowText" lastClr="000000"/>
                </a:solidFill>
                <a:effectLst/>
                <a:uLnTx/>
                <a:uFillTx/>
                <a:latin typeface="Times New Roman"/>
                <a:cs typeface="Times New Roman"/>
              </a:rPr>
              <a:t>(TA</a:t>
            </a:r>
            <a:r>
              <a:rPr kumimoji="0" sz="1600" b="1" i="0" u="none" strike="noStrike" kern="0" cap="none" spc="-20" normalizeH="0" baseline="0" noProof="0" dirty="0">
                <a:ln>
                  <a:noFill/>
                </a:ln>
                <a:solidFill>
                  <a:sysClr val="windowText" lastClr="000000"/>
                </a:solidFill>
                <a:effectLst/>
                <a:uLnTx/>
                <a:uFillTx/>
                <a:latin typeface="Malgun Gothic"/>
                <a:cs typeface="Malgun Gothic"/>
              </a:rPr>
              <a:t>）</a:t>
            </a:r>
            <a:endParaRPr kumimoji="0" sz="1600" b="0" i="0" u="none" strike="noStrike" kern="0" cap="none" spc="0" normalizeH="0" baseline="0" noProof="0" dirty="0">
              <a:ln>
                <a:noFill/>
              </a:ln>
              <a:solidFill>
                <a:sysClr val="windowText" lastClr="000000"/>
              </a:solidFill>
              <a:effectLst/>
              <a:uLnTx/>
              <a:uFillTx/>
              <a:latin typeface="Malgun Gothic"/>
              <a:cs typeface="Malgun Gothic"/>
            </a:endParaRPr>
          </a:p>
          <a:p>
            <a:pPr marL="0" marR="0" lvl="0" indent="0" defTabSz="914400" eaLnBrk="1" fontAlgn="auto" latinLnBrk="0" hangingPunct="1">
              <a:lnSpc>
                <a:spcPct val="100000"/>
              </a:lnSpc>
              <a:spcBef>
                <a:spcPts val="10"/>
              </a:spcBef>
              <a:spcAft>
                <a:spcPts val="0"/>
              </a:spcAft>
              <a:buClrTx/>
              <a:buSzTx/>
              <a:buFontTx/>
              <a:buNone/>
              <a:tabLst/>
              <a:defRPr/>
            </a:pPr>
            <a:endParaRPr kumimoji="0" sz="1400" b="0" i="0" u="none" strike="noStrike" kern="0" cap="none" spc="0" normalizeH="0" baseline="0" noProof="0" dirty="0">
              <a:ln>
                <a:noFill/>
              </a:ln>
              <a:solidFill>
                <a:sysClr val="windowText" lastClr="000000"/>
              </a:solidFill>
              <a:effectLst/>
              <a:uLnTx/>
              <a:uFillTx/>
              <a:latin typeface="Malgun Gothic"/>
              <a:cs typeface="Malgun Gothic"/>
            </a:endParaRPr>
          </a:p>
          <a:p>
            <a:pPr marL="147320" marR="0" lvl="0" indent="-135255" defTabSz="914400" eaLnBrk="1" fontAlgn="auto" latinLnBrk="0" hangingPunct="1">
              <a:lnSpc>
                <a:spcPct val="100000"/>
              </a:lnSpc>
              <a:spcBef>
                <a:spcPts val="5"/>
              </a:spcBef>
              <a:spcAft>
                <a:spcPts val="0"/>
              </a:spcAft>
              <a:buClrTx/>
              <a:buSzPct val="92857"/>
              <a:buFontTx/>
              <a:buAutoNum type="arabicPeriod"/>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Error</a:t>
            </a:r>
            <a:r>
              <a:rPr kumimoji="0" sz="1400" b="1" i="0" u="none" strike="noStrike" kern="0" cap="none" spc="-7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definition:</a:t>
            </a:r>
            <a:endParaRPr kumimoji="0" sz="1400" b="0" i="0" u="none" strike="noStrike" kern="0" cap="none" spc="0" normalizeH="0" baseline="0" noProof="0" dirty="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outside</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temperature sensor</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(TA)</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short</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circuit</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open</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circuit.</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5"/>
              </a:spcBef>
              <a:spcAft>
                <a:spcPts val="0"/>
              </a:spcAft>
              <a:buClrTx/>
              <a:buSzTx/>
              <a:buFontTx/>
              <a:buNone/>
              <a:tabLst/>
              <a:defRPr/>
            </a:pPr>
            <a:endParaRPr kumimoji="0" sz="1350" b="0" i="0" u="none" strike="noStrike" kern="0" cap="none" spc="0" normalizeH="0" baseline="0" noProof="0" dirty="0">
              <a:ln>
                <a:noFill/>
              </a:ln>
              <a:solidFill>
                <a:sysClr val="windowText" lastClr="000000"/>
              </a:solidFill>
              <a:effectLst/>
              <a:uLnTx/>
              <a:uFillTx/>
              <a:latin typeface="Times New Roman"/>
              <a:cs typeface="Times New Roman"/>
            </a:endParaRPr>
          </a:p>
          <a:p>
            <a:pPr marL="147320" marR="0" lvl="0" indent="-135255" defTabSz="914400" eaLnBrk="1" fontAlgn="auto" latinLnBrk="0" hangingPunct="1">
              <a:lnSpc>
                <a:spcPct val="100000"/>
              </a:lnSpc>
              <a:spcBef>
                <a:spcPts val="0"/>
              </a:spcBef>
              <a:spcAft>
                <a:spcPts val="0"/>
              </a:spcAft>
              <a:buClrTx/>
              <a:buSzPct val="92857"/>
              <a:buFontTx/>
              <a:buAutoNum type="arabicPeriod" startAt="2"/>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Possible</a:t>
            </a:r>
            <a:r>
              <a:rPr kumimoji="0" sz="1400" b="1" i="0" u="none" strike="noStrike" kern="0" cap="none" spc="-5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causes:</a:t>
            </a:r>
            <a:endParaRPr kumimoji="0" sz="14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5"/>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Loose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connection</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at</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port</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board.</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30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p:txBody>
      </p:sp>
      <p:grpSp>
        <p:nvGrpSpPr>
          <p:cNvPr id="16" name="object 16">
            <a:extLst>
              <a:ext uri="{FF2B5EF4-FFF2-40B4-BE49-F238E27FC236}">
                <a16:creationId xmlns:a16="http://schemas.microsoft.com/office/drawing/2014/main" id="{8DA9A8B5-B594-2FAD-3E36-0231AC05F900}"/>
              </a:ext>
            </a:extLst>
          </p:cNvPr>
          <p:cNvGrpSpPr/>
          <p:nvPr/>
        </p:nvGrpSpPr>
        <p:grpSpPr>
          <a:xfrm>
            <a:off x="3538537" y="3363849"/>
            <a:ext cx="4129404" cy="942975"/>
            <a:chOff x="363537" y="3363848"/>
            <a:chExt cx="4129404" cy="942975"/>
          </a:xfrm>
        </p:grpSpPr>
        <p:sp>
          <p:nvSpPr>
            <p:cNvPr id="17" name="object 17">
              <a:extLst>
                <a:ext uri="{FF2B5EF4-FFF2-40B4-BE49-F238E27FC236}">
                  <a16:creationId xmlns:a16="http://schemas.microsoft.com/office/drawing/2014/main" id="{9AF44AA5-B16A-20EC-7579-1334786C722B}"/>
                </a:ext>
              </a:extLst>
            </p:cNvPr>
            <p:cNvSpPr/>
            <p:nvPr/>
          </p:nvSpPr>
          <p:spPr>
            <a:xfrm>
              <a:off x="2195576" y="3573398"/>
              <a:ext cx="2297430" cy="733425"/>
            </a:xfrm>
            <a:custGeom>
              <a:avLst/>
              <a:gdLst/>
              <a:ahLst/>
              <a:cxnLst/>
              <a:rect l="l" t="t" r="r" b="b"/>
              <a:pathLst>
                <a:path w="2297429" h="733425">
                  <a:moveTo>
                    <a:pt x="76200" y="657225"/>
                  </a:moveTo>
                  <a:lnTo>
                    <a:pt x="44437" y="657225"/>
                  </a:lnTo>
                  <a:lnTo>
                    <a:pt x="44323" y="268351"/>
                  </a:lnTo>
                  <a:lnTo>
                    <a:pt x="31623" y="268351"/>
                  </a:lnTo>
                  <a:lnTo>
                    <a:pt x="31737" y="657225"/>
                  </a:lnTo>
                  <a:lnTo>
                    <a:pt x="0" y="657225"/>
                  </a:lnTo>
                  <a:lnTo>
                    <a:pt x="38100" y="733425"/>
                  </a:lnTo>
                  <a:lnTo>
                    <a:pt x="69850" y="669925"/>
                  </a:lnTo>
                  <a:lnTo>
                    <a:pt x="76200" y="657225"/>
                  </a:lnTo>
                  <a:close/>
                </a:path>
                <a:path w="2297429" h="733425">
                  <a:moveTo>
                    <a:pt x="2297049" y="38100"/>
                  </a:moveTo>
                  <a:lnTo>
                    <a:pt x="2284349" y="31750"/>
                  </a:lnTo>
                  <a:lnTo>
                    <a:pt x="2220849" y="0"/>
                  </a:lnTo>
                  <a:lnTo>
                    <a:pt x="2220849" y="31750"/>
                  </a:lnTo>
                  <a:lnTo>
                    <a:pt x="1887474" y="31750"/>
                  </a:lnTo>
                  <a:lnTo>
                    <a:pt x="1887474" y="44577"/>
                  </a:lnTo>
                  <a:lnTo>
                    <a:pt x="2220849" y="44462"/>
                  </a:lnTo>
                  <a:lnTo>
                    <a:pt x="2220849" y="76200"/>
                  </a:lnTo>
                  <a:lnTo>
                    <a:pt x="2297049"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b="0" i="0" u="none" strike="noStrike" kern="0" cap="none" spc="0" normalizeH="0" baseline="0" noProof="0">
                <a:ln>
                  <a:noFill/>
                </a:ln>
                <a:solidFill>
                  <a:sysClr val="windowText" lastClr="000000"/>
                </a:solidFill>
                <a:effectLst/>
                <a:uLnTx/>
                <a:uFillTx/>
              </a:endParaRPr>
            </a:p>
          </p:txBody>
        </p:sp>
        <p:sp>
          <p:nvSpPr>
            <p:cNvPr id="18" name="object 18">
              <a:extLst>
                <a:ext uri="{FF2B5EF4-FFF2-40B4-BE49-F238E27FC236}">
                  <a16:creationId xmlns:a16="http://schemas.microsoft.com/office/drawing/2014/main" id="{30B89EDB-E288-4DE6-4381-E55AABFECA17}"/>
                </a:ext>
              </a:extLst>
            </p:cNvPr>
            <p:cNvSpPr/>
            <p:nvPr/>
          </p:nvSpPr>
          <p:spPr>
            <a:xfrm>
              <a:off x="369887" y="3370198"/>
              <a:ext cx="3713479" cy="462280"/>
            </a:xfrm>
            <a:custGeom>
              <a:avLst/>
              <a:gdLst/>
              <a:ahLst/>
              <a:cxnLst/>
              <a:rect l="l" t="t" r="r" b="b"/>
              <a:pathLst>
                <a:path w="3713479" h="462279">
                  <a:moveTo>
                    <a:pt x="0" y="77088"/>
                  </a:moveTo>
                  <a:lnTo>
                    <a:pt x="6050" y="47095"/>
                  </a:lnTo>
                  <a:lnTo>
                    <a:pt x="22550" y="22590"/>
                  </a:lnTo>
                  <a:lnTo>
                    <a:pt x="47025" y="6062"/>
                  </a:lnTo>
                  <a:lnTo>
                    <a:pt x="77000" y="0"/>
                  </a:lnTo>
                  <a:lnTo>
                    <a:pt x="3636200" y="0"/>
                  </a:lnTo>
                  <a:lnTo>
                    <a:pt x="3666174" y="6062"/>
                  </a:lnTo>
                  <a:lnTo>
                    <a:pt x="3690635" y="22590"/>
                  </a:lnTo>
                  <a:lnTo>
                    <a:pt x="3707120" y="47095"/>
                  </a:lnTo>
                  <a:lnTo>
                    <a:pt x="3713162" y="77088"/>
                  </a:lnTo>
                  <a:lnTo>
                    <a:pt x="3713162" y="385063"/>
                  </a:lnTo>
                  <a:lnTo>
                    <a:pt x="3707120" y="415037"/>
                  </a:lnTo>
                  <a:lnTo>
                    <a:pt x="3690635" y="439499"/>
                  </a:lnTo>
                  <a:lnTo>
                    <a:pt x="3666174" y="455983"/>
                  </a:lnTo>
                  <a:lnTo>
                    <a:pt x="3636200" y="462025"/>
                  </a:lnTo>
                  <a:lnTo>
                    <a:pt x="77000" y="462025"/>
                  </a:lnTo>
                  <a:lnTo>
                    <a:pt x="47025" y="455983"/>
                  </a:lnTo>
                  <a:lnTo>
                    <a:pt x="22550" y="439499"/>
                  </a:lnTo>
                  <a:lnTo>
                    <a:pt x="6050" y="415037"/>
                  </a:lnTo>
                  <a:lnTo>
                    <a:pt x="0" y="385063"/>
                  </a:lnTo>
                  <a:lnTo>
                    <a:pt x="0" y="77088"/>
                  </a:lnTo>
                  <a:close/>
                </a:path>
              </a:pathLst>
            </a:custGeom>
            <a:ln w="12699">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b="0" i="0" u="none" strike="noStrike" kern="0" cap="none" spc="0" normalizeH="0" baseline="0" noProof="0">
                <a:ln>
                  <a:noFill/>
                </a:ln>
                <a:solidFill>
                  <a:sysClr val="windowText" lastClr="000000"/>
                </a:solidFill>
                <a:effectLst/>
                <a:uLnTx/>
                <a:uFillTx/>
              </a:endParaRPr>
            </a:p>
          </p:txBody>
        </p:sp>
      </p:grpSp>
      <p:sp>
        <p:nvSpPr>
          <p:cNvPr id="19" name="object 19">
            <a:extLst>
              <a:ext uri="{FF2B5EF4-FFF2-40B4-BE49-F238E27FC236}">
                <a16:creationId xmlns:a16="http://schemas.microsoft.com/office/drawing/2014/main" id="{2891ABB1-C417-D90E-67A7-E1E8D16A9126}"/>
              </a:ext>
            </a:extLst>
          </p:cNvPr>
          <p:cNvSpPr txBox="1"/>
          <p:nvPr/>
        </p:nvSpPr>
        <p:spPr>
          <a:xfrm>
            <a:off x="4961889" y="3986910"/>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0" name="object 20">
            <a:extLst>
              <a:ext uri="{FF2B5EF4-FFF2-40B4-BE49-F238E27FC236}">
                <a16:creationId xmlns:a16="http://schemas.microsoft.com/office/drawing/2014/main" id="{0F09DB69-AE76-ACBE-6841-111891E14E0E}"/>
              </a:ext>
            </a:extLst>
          </p:cNvPr>
          <p:cNvSpPr txBox="1"/>
          <p:nvPr/>
        </p:nvSpPr>
        <p:spPr>
          <a:xfrm>
            <a:off x="7389240" y="3326384"/>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1" name="object 21">
            <a:extLst>
              <a:ext uri="{FF2B5EF4-FFF2-40B4-BE49-F238E27FC236}">
                <a16:creationId xmlns:a16="http://schemas.microsoft.com/office/drawing/2014/main" id="{B9D0C415-9F4D-74B1-DB9D-197A4E896526}"/>
              </a:ext>
            </a:extLst>
          </p:cNvPr>
          <p:cNvSpPr txBox="1"/>
          <p:nvPr/>
        </p:nvSpPr>
        <p:spPr>
          <a:xfrm>
            <a:off x="3644799" y="3423030"/>
            <a:ext cx="3432175" cy="34671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TA</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seated</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specified</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location</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and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connected</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CN2</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dirty="0">
              <a:ln>
                <a:noFill/>
              </a:ln>
              <a:solidFill>
                <a:sysClr val="windowText" lastClr="000000"/>
              </a:solidFill>
              <a:effectLst/>
              <a:uLnTx/>
              <a:uFillTx/>
              <a:latin typeface="Times New Roman"/>
              <a:cs typeface="Times New Roman"/>
            </a:endParaRPr>
          </a:p>
        </p:txBody>
      </p:sp>
      <p:sp>
        <p:nvSpPr>
          <p:cNvPr id="22" name="object 22">
            <a:extLst>
              <a:ext uri="{FF2B5EF4-FFF2-40B4-BE49-F238E27FC236}">
                <a16:creationId xmlns:a16="http://schemas.microsoft.com/office/drawing/2014/main" id="{23FFF0BB-C6A9-CEDD-F529-588A7F80DC16}"/>
              </a:ext>
            </a:extLst>
          </p:cNvPr>
          <p:cNvSpPr txBox="1"/>
          <p:nvPr/>
        </p:nvSpPr>
        <p:spPr>
          <a:xfrm>
            <a:off x="7688327" y="3484626"/>
            <a:ext cx="1983105" cy="205184"/>
          </a:xfrm>
          <a:prstGeom prst="rect">
            <a:avLst/>
          </a:prstGeom>
          <a:ln w="12700">
            <a:solidFill>
              <a:srgbClr val="000000"/>
            </a:solidFill>
          </a:ln>
        </p:spPr>
        <p:txBody>
          <a:bodyPr vert="horz" wrap="square" lIns="0" tIns="43180" rIns="0" bIns="0" rtlCol="0">
            <a:spAutoFit/>
          </a:bodyPr>
          <a:lstStyle/>
          <a:p>
            <a:pPr marL="92075" marR="0" lvl="0" indent="0" defTabSz="914400" eaLnBrk="1" fontAlgn="auto" latinLnBrk="0" hangingPunct="1">
              <a:lnSpc>
                <a:spcPct val="100000"/>
              </a:lnSpc>
              <a:spcBef>
                <a:spcPts val="34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Reconnect</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3" name="object 23">
            <a:extLst>
              <a:ext uri="{FF2B5EF4-FFF2-40B4-BE49-F238E27FC236}">
                <a16:creationId xmlns:a16="http://schemas.microsoft.com/office/drawing/2014/main" id="{3073DD19-B41C-BE59-AA24-00A4BD2C0EE6}"/>
              </a:ext>
            </a:extLst>
          </p:cNvPr>
          <p:cNvSpPr/>
          <p:nvPr/>
        </p:nvSpPr>
        <p:spPr>
          <a:xfrm>
            <a:off x="3544888" y="4306951"/>
            <a:ext cx="3707129" cy="462280"/>
          </a:xfrm>
          <a:custGeom>
            <a:avLst/>
            <a:gdLst/>
            <a:ahLst/>
            <a:cxnLst/>
            <a:rect l="l" t="t" r="r" b="b"/>
            <a:pathLst>
              <a:path w="3707129" h="462279">
                <a:moveTo>
                  <a:pt x="0" y="76962"/>
                </a:moveTo>
                <a:lnTo>
                  <a:pt x="6050" y="46988"/>
                </a:lnTo>
                <a:lnTo>
                  <a:pt x="22550" y="22526"/>
                </a:lnTo>
                <a:lnTo>
                  <a:pt x="47025" y="6042"/>
                </a:lnTo>
                <a:lnTo>
                  <a:pt x="77000" y="0"/>
                </a:lnTo>
                <a:lnTo>
                  <a:pt x="3629850" y="0"/>
                </a:lnTo>
                <a:lnTo>
                  <a:pt x="3659824" y="6042"/>
                </a:lnTo>
                <a:lnTo>
                  <a:pt x="3684285" y="22526"/>
                </a:lnTo>
                <a:lnTo>
                  <a:pt x="3700770" y="46988"/>
                </a:lnTo>
                <a:lnTo>
                  <a:pt x="3706812" y="76962"/>
                </a:lnTo>
                <a:lnTo>
                  <a:pt x="3706812" y="384937"/>
                </a:lnTo>
                <a:lnTo>
                  <a:pt x="3700770" y="414910"/>
                </a:lnTo>
                <a:lnTo>
                  <a:pt x="3684285" y="439372"/>
                </a:lnTo>
                <a:lnTo>
                  <a:pt x="3659824" y="455856"/>
                </a:lnTo>
                <a:lnTo>
                  <a:pt x="362985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b="0" i="0" u="none" strike="noStrike" kern="0" cap="none" spc="0" normalizeH="0" baseline="0" noProof="0">
              <a:ln>
                <a:noFill/>
              </a:ln>
              <a:solidFill>
                <a:sysClr val="windowText" lastClr="000000"/>
              </a:solidFill>
              <a:effectLst/>
              <a:uLnTx/>
              <a:uFillTx/>
            </a:endParaRPr>
          </a:p>
        </p:txBody>
      </p:sp>
      <p:sp>
        <p:nvSpPr>
          <p:cNvPr id="24" name="object 24">
            <a:extLst>
              <a:ext uri="{FF2B5EF4-FFF2-40B4-BE49-F238E27FC236}">
                <a16:creationId xmlns:a16="http://schemas.microsoft.com/office/drawing/2014/main" id="{F16641D2-EF73-672E-F8D5-998EE0B1D461}"/>
              </a:ext>
            </a:extLst>
          </p:cNvPr>
          <p:cNvSpPr txBox="1"/>
          <p:nvPr/>
        </p:nvSpPr>
        <p:spPr>
          <a:xfrm>
            <a:off x="3644798" y="4359655"/>
            <a:ext cx="3060700" cy="3467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resistance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range</a:t>
            </a:r>
            <a:r>
              <a:rPr kumimoji="0" sz="1050" b="0" i="0" u="none" strike="noStrike" kern="0" cap="none" spc="229"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of</a:t>
            </a:r>
            <a:endParaRPr kumimoji="0" sz="1050" b="0" i="0" u="none" strike="noStrike" kern="0" cap="none" spc="0" normalizeH="0" baseline="0" noProof="0" dirty="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05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05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1"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25" normalizeH="0" baseline="0" noProof="0" dirty="0">
                <a:ln>
                  <a:noFill/>
                </a:ln>
                <a:solidFill>
                  <a:sysClr val="windowText" lastClr="000000"/>
                </a:solidFill>
                <a:effectLst/>
                <a:uLnTx/>
                <a:uFillTx/>
                <a:latin typeface="Times New Roman"/>
                <a:cs typeface="Times New Roman"/>
              </a:rPr>
              <a:t>A*</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a:t>
            </a:r>
            <a:endParaRPr kumimoji="0" sz="1050" b="0" i="0" u="none" strike="noStrike" kern="0" cap="none" spc="0" normalizeH="0" baseline="0" noProof="0" dirty="0">
              <a:ln>
                <a:noFill/>
              </a:ln>
              <a:solidFill>
                <a:sysClr val="windowText" lastClr="000000"/>
              </a:solidFill>
              <a:effectLst/>
              <a:uLnTx/>
              <a:uFillTx/>
              <a:latin typeface="Times New Roman"/>
              <a:cs typeface="Times New Roman"/>
            </a:endParaRPr>
          </a:p>
        </p:txBody>
      </p:sp>
      <p:sp>
        <p:nvSpPr>
          <p:cNvPr id="25" name="object 25">
            <a:extLst>
              <a:ext uri="{FF2B5EF4-FFF2-40B4-BE49-F238E27FC236}">
                <a16:creationId xmlns:a16="http://schemas.microsoft.com/office/drawing/2014/main" id="{25BE98EB-7E05-1E36-DB9D-D9D597AFF8C3}"/>
              </a:ext>
            </a:extLst>
          </p:cNvPr>
          <p:cNvSpPr txBox="1"/>
          <p:nvPr/>
        </p:nvSpPr>
        <p:spPr>
          <a:xfrm>
            <a:off x="4944491" y="4945760"/>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6" name="object 26">
            <a:extLst>
              <a:ext uri="{FF2B5EF4-FFF2-40B4-BE49-F238E27FC236}">
                <a16:creationId xmlns:a16="http://schemas.microsoft.com/office/drawing/2014/main" id="{AC9053CF-0777-D2EF-C58C-261FC098A909}"/>
              </a:ext>
            </a:extLst>
          </p:cNvPr>
          <p:cNvSpPr/>
          <p:nvPr/>
        </p:nvSpPr>
        <p:spPr>
          <a:xfrm>
            <a:off x="5375276" y="4500498"/>
            <a:ext cx="2282825" cy="748030"/>
          </a:xfrm>
          <a:custGeom>
            <a:avLst/>
            <a:gdLst/>
            <a:ahLst/>
            <a:cxnLst/>
            <a:rect l="l" t="t" r="r" b="b"/>
            <a:pathLst>
              <a:path w="2282825" h="748029">
                <a:moveTo>
                  <a:pt x="76200" y="671576"/>
                </a:moveTo>
                <a:lnTo>
                  <a:pt x="44450" y="671576"/>
                </a:lnTo>
                <a:lnTo>
                  <a:pt x="44450" y="279400"/>
                </a:lnTo>
                <a:lnTo>
                  <a:pt x="31750" y="279400"/>
                </a:lnTo>
                <a:lnTo>
                  <a:pt x="31750" y="671576"/>
                </a:lnTo>
                <a:lnTo>
                  <a:pt x="0" y="671576"/>
                </a:lnTo>
                <a:lnTo>
                  <a:pt x="38100" y="747776"/>
                </a:lnTo>
                <a:lnTo>
                  <a:pt x="69850" y="684276"/>
                </a:lnTo>
                <a:lnTo>
                  <a:pt x="76200" y="671576"/>
                </a:lnTo>
                <a:close/>
              </a:path>
              <a:path w="2282825" h="748029">
                <a:moveTo>
                  <a:pt x="2282825" y="38100"/>
                </a:moveTo>
                <a:lnTo>
                  <a:pt x="2270125" y="31750"/>
                </a:lnTo>
                <a:lnTo>
                  <a:pt x="2206625" y="0"/>
                </a:lnTo>
                <a:lnTo>
                  <a:pt x="2206625" y="31762"/>
                </a:lnTo>
                <a:lnTo>
                  <a:pt x="1871599" y="31877"/>
                </a:lnTo>
                <a:lnTo>
                  <a:pt x="1871599" y="44450"/>
                </a:lnTo>
                <a:lnTo>
                  <a:pt x="2206625" y="44450"/>
                </a:lnTo>
                <a:lnTo>
                  <a:pt x="2206625" y="76200"/>
                </a:lnTo>
                <a:lnTo>
                  <a:pt x="2270125" y="44450"/>
                </a:lnTo>
                <a:lnTo>
                  <a:pt x="2282825"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b="0" i="0" u="none" strike="noStrike" kern="0" cap="none" spc="0" normalizeH="0" baseline="0" noProof="0">
              <a:ln>
                <a:noFill/>
              </a:ln>
              <a:solidFill>
                <a:sysClr val="windowText" lastClr="000000"/>
              </a:solidFill>
              <a:effectLst/>
              <a:uLnTx/>
              <a:uFillTx/>
            </a:endParaRPr>
          </a:p>
        </p:txBody>
      </p:sp>
      <p:sp>
        <p:nvSpPr>
          <p:cNvPr id="27" name="object 27">
            <a:extLst>
              <a:ext uri="{FF2B5EF4-FFF2-40B4-BE49-F238E27FC236}">
                <a16:creationId xmlns:a16="http://schemas.microsoft.com/office/drawing/2014/main" id="{5D9387AB-6E66-D28D-BCF5-B0EC441EECE5}"/>
              </a:ext>
            </a:extLst>
          </p:cNvPr>
          <p:cNvSpPr txBox="1"/>
          <p:nvPr/>
        </p:nvSpPr>
        <p:spPr>
          <a:xfrm>
            <a:off x="7343266" y="4309109"/>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8" name="object 28">
            <a:extLst>
              <a:ext uri="{FF2B5EF4-FFF2-40B4-BE49-F238E27FC236}">
                <a16:creationId xmlns:a16="http://schemas.microsoft.com/office/drawing/2014/main" id="{BE04868D-F34F-10A1-4CB0-894CEF0E6924}"/>
              </a:ext>
            </a:extLst>
          </p:cNvPr>
          <p:cNvSpPr txBox="1"/>
          <p:nvPr/>
        </p:nvSpPr>
        <p:spPr>
          <a:xfrm>
            <a:off x="7658101" y="4411726"/>
            <a:ext cx="19704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6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faulty</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9" name="object 29">
            <a:extLst>
              <a:ext uri="{FF2B5EF4-FFF2-40B4-BE49-F238E27FC236}">
                <a16:creationId xmlns:a16="http://schemas.microsoft.com/office/drawing/2014/main" id="{B5262F8D-D004-C474-07E8-87AD1E8F6474}"/>
              </a:ext>
            </a:extLst>
          </p:cNvPr>
          <p:cNvSpPr/>
          <p:nvPr/>
        </p:nvSpPr>
        <p:spPr>
          <a:xfrm>
            <a:off x="3562350" y="5248275"/>
            <a:ext cx="3702050" cy="284480"/>
          </a:xfrm>
          <a:custGeom>
            <a:avLst/>
            <a:gdLst/>
            <a:ahLst/>
            <a:cxnLst/>
            <a:rect l="l" t="t" r="r" b="b"/>
            <a:pathLst>
              <a:path w="3702050" h="284479">
                <a:moveTo>
                  <a:pt x="0" y="47371"/>
                </a:moveTo>
                <a:lnTo>
                  <a:pt x="3722" y="28932"/>
                </a:lnTo>
                <a:lnTo>
                  <a:pt x="13873" y="13874"/>
                </a:lnTo>
                <a:lnTo>
                  <a:pt x="28926" y="3722"/>
                </a:lnTo>
                <a:lnTo>
                  <a:pt x="47358" y="0"/>
                </a:lnTo>
                <a:lnTo>
                  <a:pt x="3654679" y="0"/>
                </a:lnTo>
                <a:lnTo>
                  <a:pt x="3673117" y="3722"/>
                </a:lnTo>
                <a:lnTo>
                  <a:pt x="3688175" y="13874"/>
                </a:lnTo>
                <a:lnTo>
                  <a:pt x="3698327" y="28932"/>
                </a:lnTo>
                <a:lnTo>
                  <a:pt x="3702050" y="47371"/>
                </a:lnTo>
                <a:lnTo>
                  <a:pt x="3702050" y="236854"/>
                </a:lnTo>
                <a:lnTo>
                  <a:pt x="3698327" y="255273"/>
                </a:lnTo>
                <a:lnTo>
                  <a:pt x="3688175" y="270287"/>
                </a:lnTo>
                <a:lnTo>
                  <a:pt x="3673117" y="280396"/>
                </a:lnTo>
                <a:lnTo>
                  <a:pt x="3654679"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b="0" i="0" u="none" strike="noStrike" kern="0" cap="none" spc="0" normalizeH="0" baseline="0" noProof="0">
              <a:ln>
                <a:noFill/>
              </a:ln>
              <a:solidFill>
                <a:sysClr val="windowText" lastClr="000000"/>
              </a:solidFill>
              <a:effectLst/>
              <a:uLnTx/>
              <a:uFillTx/>
            </a:endParaRPr>
          </a:p>
        </p:txBody>
      </p:sp>
      <p:sp>
        <p:nvSpPr>
          <p:cNvPr id="30" name="object 30">
            <a:extLst>
              <a:ext uri="{FF2B5EF4-FFF2-40B4-BE49-F238E27FC236}">
                <a16:creationId xmlns:a16="http://schemas.microsoft.com/office/drawing/2014/main" id="{72F015B7-B5C7-DB00-AF3C-9F3385354581}"/>
              </a:ext>
            </a:extLst>
          </p:cNvPr>
          <p:cNvSpPr txBox="1"/>
          <p:nvPr/>
        </p:nvSpPr>
        <p:spPr>
          <a:xfrm>
            <a:off x="3575637" y="5292597"/>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any</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1" name="object 31">
            <a:extLst>
              <a:ext uri="{FF2B5EF4-FFF2-40B4-BE49-F238E27FC236}">
                <a16:creationId xmlns:a16="http://schemas.microsoft.com/office/drawing/2014/main" id="{CD538F06-4BA7-4B24-C9DC-F22EAFEF0501}"/>
              </a:ext>
            </a:extLst>
          </p:cNvPr>
          <p:cNvSpPr txBox="1"/>
          <p:nvPr/>
        </p:nvSpPr>
        <p:spPr>
          <a:xfrm>
            <a:off x="5028945" y="5612638"/>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2" name="object 32">
            <a:extLst>
              <a:ext uri="{FF2B5EF4-FFF2-40B4-BE49-F238E27FC236}">
                <a16:creationId xmlns:a16="http://schemas.microsoft.com/office/drawing/2014/main" id="{5E51DAC9-C6C4-FC05-BB9A-157D219F4AB1}"/>
              </a:ext>
            </a:extLst>
          </p:cNvPr>
          <p:cNvSpPr/>
          <p:nvPr/>
        </p:nvSpPr>
        <p:spPr>
          <a:xfrm>
            <a:off x="5387976" y="5353049"/>
            <a:ext cx="2287905" cy="539750"/>
          </a:xfrm>
          <a:custGeom>
            <a:avLst/>
            <a:gdLst/>
            <a:ahLst/>
            <a:cxnLst/>
            <a:rect l="l" t="t" r="r" b="b"/>
            <a:pathLst>
              <a:path w="2287904" h="539750">
                <a:moveTo>
                  <a:pt x="76200" y="463550"/>
                </a:moveTo>
                <a:lnTo>
                  <a:pt x="44450" y="463550"/>
                </a:lnTo>
                <a:lnTo>
                  <a:pt x="44450" y="179324"/>
                </a:lnTo>
                <a:lnTo>
                  <a:pt x="31750" y="179324"/>
                </a:lnTo>
                <a:lnTo>
                  <a:pt x="31750" y="463550"/>
                </a:lnTo>
                <a:lnTo>
                  <a:pt x="0" y="463550"/>
                </a:lnTo>
                <a:lnTo>
                  <a:pt x="38100" y="539750"/>
                </a:lnTo>
                <a:lnTo>
                  <a:pt x="69850" y="476250"/>
                </a:lnTo>
                <a:lnTo>
                  <a:pt x="76200" y="463550"/>
                </a:lnTo>
                <a:close/>
              </a:path>
              <a:path w="2287904" h="539750">
                <a:moveTo>
                  <a:pt x="2287524" y="38100"/>
                </a:moveTo>
                <a:lnTo>
                  <a:pt x="2274824" y="31750"/>
                </a:lnTo>
                <a:lnTo>
                  <a:pt x="2211324" y="0"/>
                </a:lnTo>
                <a:lnTo>
                  <a:pt x="2211324" y="31750"/>
                </a:lnTo>
                <a:lnTo>
                  <a:pt x="1877949" y="31750"/>
                </a:lnTo>
                <a:lnTo>
                  <a:pt x="1877949" y="44450"/>
                </a:lnTo>
                <a:lnTo>
                  <a:pt x="2211324" y="44450"/>
                </a:lnTo>
                <a:lnTo>
                  <a:pt x="2211324" y="76200"/>
                </a:lnTo>
                <a:lnTo>
                  <a:pt x="2274824" y="44450"/>
                </a:lnTo>
                <a:lnTo>
                  <a:pt x="2287524"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b="0" i="0" u="none" strike="noStrike" kern="0" cap="none" spc="0" normalizeH="0" baseline="0" noProof="0">
              <a:ln>
                <a:noFill/>
              </a:ln>
              <a:solidFill>
                <a:sysClr val="windowText" lastClr="000000"/>
              </a:solidFill>
              <a:effectLst/>
              <a:uLnTx/>
              <a:uFillTx/>
            </a:endParaRPr>
          </a:p>
        </p:txBody>
      </p:sp>
      <p:sp>
        <p:nvSpPr>
          <p:cNvPr id="33" name="object 33">
            <a:extLst>
              <a:ext uri="{FF2B5EF4-FFF2-40B4-BE49-F238E27FC236}">
                <a16:creationId xmlns:a16="http://schemas.microsoft.com/office/drawing/2014/main" id="{F2778D84-916F-E3E4-AB0B-15FAF07DB4FB}"/>
              </a:ext>
            </a:extLst>
          </p:cNvPr>
          <p:cNvSpPr txBox="1"/>
          <p:nvPr/>
        </p:nvSpPr>
        <p:spPr>
          <a:xfrm>
            <a:off x="7322184" y="5166486"/>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4" name="object 34">
            <a:extLst>
              <a:ext uri="{FF2B5EF4-FFF2-40B4-BE49-F238E27FC236}">
                <a16:creationId xmlns:a16="http://schemas.microsoft.com/office/drawing/2014/main" id="{9FB0317D-BC64-51F7-B5F5-FA4E53FFA622}"/>
              </a:ext>
            </a:extLst>
          </p:cNvPr>
          <p:cNvSpPr txBox="1"/>
          <p:nvPr/>
        </p:nvSpPr>
        <p:spPr>
          <a:xfrm>
            <a:off x="7675627" y="5264150"/>
            <a:ext cx="196532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Remove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source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5" name="object 35">
            <a:extLst>
              <a:ext uri="{FF2B5EF4-FFF2-40B4-BE49-F238E27FC236}">
                <a16:creationId xmlns:a16="http://schemas.microsoft.com/office/drawing/2014/main" id="{5EF528C0-D2A3-FA27-3C19-D1AB9EB31B6C}"/>
              </a:ext>
            </a:extLst>
          </p:cNvPr>
          <p:cNvSpPr/>
          <p:nvPr/>
        </p:nvSpPr>
        <p:spPr>
          <a:xfrm>
            <a:off x="3562350" y="5905500"/>
            <a:ext cx="3702050" cy="284480"/>
          </a:xfrm>
          <a:custGeom>
            <a:avLst/>
            <a:gdLst/>
            <a:ahLst/>
            <a:cxnLst/>
            <a:rect l="l" t="t" r="r" b="b"/>
            <a:pathLst>
              <a:path w="3702050" h="284479">
                <a:moveTo>
                  <a:pt x="0" y="47371"/>
                </a:moveTo>
                <a:lnTo>
                  <a:pt x="3722" y="28932"/>
                </a:lnTo>
                <a:lnTo>
                  <a:pt x="13873" y="13874"/>
                </a:lnTo>
                <a:lnTo>
                  <a:pt x="28926" y="3722"/>
                </a:lnTo>
                <a:lnTo>
                  <a:pt x="47358" y="0"/>
                </a:lnTo>
                <a:lnTo>
                  <a:pt x="3654679" y="0"/>
                </a:lnTo>
                <a:lnTo>
                  <a:pt x="3673117" y="3722"/>
                </a:lnTo>
                <a:lnTo>
                  <a:pt x="3688175" y="13874"/>
                </a:lnTo>
                <a:lnTo>
                  <a:pt x="3698327" y="28932"/>
                </a:lnTo>
                <a:lnTo>
                  <a:pt x="3702050" y="47371"/>
                </a:lnTo>
                <a:lnTo>
                  <a:pt x="3702050" y="236854"/>
                </a:lnTo>
                <a:lnTo>
                  <a:pt x="3698327" y="255273"/>
                </a:lnTo>
                <a:lnTo>
                  <a:pt x="3688175" y="270287"/>
                </a:lnTo>
                <a:lnTo>
                  <a:pt x="3673117" y="280396"/>
                </a:lnTo>
                <a:lnTo>
                  <a:pt x="3654679"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b="0" i="0" u="none" strike="noStrike" kern="0" cap="none" spc="0" normalizeH="0" baseline="0" noProof="0">
              <a:ln>
                <a:noFill/>
              </a:ln>
              <a:solidFill>
                <a:sysClr val="windowText" lastClr="000000"/>
              </a:solidFill>
              <a:effectLst/>
              <a:uLnTx/>
              <a:uFillTx/>
            </a:endParaRPr>
          </a:p>
        </p:txBody>
      </p:sp>
      <p:sp>
        <p:nvSpPr>
          <p:cNvPr id="36" name="object 36">
            <a:extLst>
              <a:ext uri="{FF2B5EF4-FFF2-40B4-BE49-F238E27FC236}">
                <a16:creationId xmlns:a16="http://schemas.microsoft.com/office/drawing/2014/main" id="{FFF79F44-86DB-1665-96D4-FDE163789E7B}"/>
              </a:ext>
            </a:extLst>
          </p:cNvPr>
          <p:cNvSpPr txBox="1"/>
          <p:nvPr/>
        </p:nvSpPr>
        <p:spPr>
          <a:xfrm>
            <a:off x="3575637" y="5949822"/>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Can</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go</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into</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backup</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running?</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7" name="object 37">
            <a:extLst>
              <a:ext uri="{FF2B5EF4-FFF2-40B4-BE49-F238E27FC236}">
                <a16:creationId xmlns:a16="http://schemas.microsoft.com/office/drawing/2014/main" id="{69C95577-706C-1C2F-400F-5A7058F294EE}"/>
              </a:ext>
            </a:extLst>
          </p:cNvPr>
          <p:cNvSpPr/>
          <p:nvPr/>
        </p:nvSpPr>
        <p:spPr>
          <a:xfrm>
            <a:off x="7265924" y="6072123"/>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b="0" i="0" u="none" strike="noStrike" kern="0" cap="none" spc="0" normalizeH="0" baseline="0" noProof="0">
              <a:ln>
                <a:noFill/>
              </a:ln>
              <a:solidFill>
                <a:sysClr val="windowText" lastClr="000000"/>
              </a:solidFill>
              <a:effectLst/>
              <a:uLnTx/>
              <a:uFillTx/>
            </a:endParaRPr>
          </a:p>
        </p:txBody>
      </p:sp>
      <p:sp>
        <p:nvSpPr>
          <p:cNvPr id="38" name="object 38">
            <a:extLst>
              <a:ext uri="{FF2B5EF4-FFF2-40B4-BE49-F238E27FC236}">
                <a16:creationId xmlns:a16="http://schemas.microsoft.com/office/drawing/2014/main" id="{A91D46C3-F5C0-5781-68D0-EC2C6CF8C253}"/>
              </a:ext>
            </a:extLst>
          </p:cNvPr>
          <p:cNvSpPr txBox="1"/>
          <p:nvPr/>
        </p:nvSpPr>
        <p:spPr>
          <a:xfrm>
            <a:off x="7322184" y="5858636"/>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9" name="object 39">
            <a:extLst>
              <a:ext uri="{FF2B5EF4-FFF2-40B4-BE49-F238E27FC236}">
                <a16:creationId xmlns:a16="http://schemas.microsoft.com/office/drawing/2014/main" id="{29453095-D65B-F71A-6656-9C8B6612290E}"/>
              </a:ext>
            </a:extLst>
          </p:cNvPr>
          <p:cNvSpPr txBox="1"/>
          <p:nvPr/>
        </p:nvSpPr>
        <p:spPr>
          <a:xfrm>
            <a:off x="7675627" y="5983223"/>
            <a:ext cx="196532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0" name="object 40">
            <a:extLst>
              <a:ext uri="{FF2B5EF4-FFF2-40B4-BE49-F238E27FC236}">
                <a16:creationId xmlns:a16="http://schemas.microsoft.com/office/drawing/2014/main" id="{709FF33E-2962-C40F-1EBB-AA486B2FCAAD}"/>
              </a:ext>
            </a:extLst>
          </p:cNvPr>
          <p:cNvSpPr txBox="1"/>
          <p:nvPr/>
        </p:nvSpPr>
        <p:spPr>
          <a:xfrm>
            <a:off x="7675627" y="6534150"/>
            <a:ext cx="196532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1" name="object 41">
            <a:extLst>
              <a:ext uri="{FF2B5EF4-FFF2-40B4-BE49-F238E27FC236}">
                <a16:creationId xmlns:a16="http://schemas.microsoft.com/office/drawing/2014/main" id="{047C5B28-D1EA-B59F-7AA2-C9088FB972AE}"/>
              </a:ext>
            </a:extLst>
          </p:cNvPr>
          <p:cNvSpPr/>
          <p:nvPr/>
        </p:nvSpPr>
        <p:spPr>
          <a:xfrm>
            <a:off x="5407026" y="6189599"/>
            <a:ext cx="2268855" cy="509905"/>
          </a:xfrm>
          <a:custGeom>
            <a:avLst/>
            <a:gdLst/>
            <a:ahLst/>
            <a:cxnLst/>
            <a:rect l="l" t="t" r="r" b="b"/>
            <a:pathLst>
              <a:path w="2268854" h="509904">
                <a:moveTo>
                  <a:pt x="2192274" y="433450"/>
                </a:moveTo>
                <a:lnTo>
                  <a:pt x="2192274" y="509650"/>
                </a:lnTo>
                <a:lnTo>
                  <a:pt x="2255774" y="477900"/>
                </a:lnTo>
                <a:lnTo>
                  <a:pt x="2205101" y="477900"/>
                </a:lnTo>
                <a:lnTo>
                  <a:pt x="2205101" y="465200"/>
                </a:lnTo>
                <a:lnTo>
                  <a:pt x="2255774" y="465200"/>
                </a:lnTo>
                <a:lnTo>
                  <a:pt x="2192274" y="433450"/>
                </a:lnTo>
                <a:close/>
              </a:path>
              <a:path w="2268854" h="509904">
                <a:moveTo>
                  <a:pt x="12700" y="0"/>
                </a:moveTo>
                <a:lnTo>
                  <a:pt x="0" y="0"/>
                </a:lnTo>
                <a:lnTo>
                  <a:pt x="0" y="475106"/>
                </a:lnTo>
                <a:lnTo>
                  <a:pt x="2793" y="477900"/>
                </a:lnTo>
                <a:lnTo>
                  <a:pt x="2192274" y="477900"/>
                </a:lnTo>
                <a:lnTo>
                  <a:pt x="2192274" y="471550"/>
                </a:lnTo>
                <a:lnTo>
                  <a:pt x="12700" y="471550"/>
                </a:lnTo>
                <a:lnTo>
                  <a:pt x="6350" y="465200"/>
                </a:lnTo>
                <a:lnTo>
                  <a:pt x="12700" y="465200"/>
                </a:lnTo>
                <a:lnTo>
                  <a:pt x="12700" y="0"/>
                </a:lnTo>
                <a:close/>
              </a:path>
              <a:path w="2268854" h="509904">
                <a:moveTo>
                  <a:pt x="2255774" y="465200"/>
                </a:moveTo>
                <a:lnTo>
                  <a:pt x="2205101" y="465200"/>
                </a:lnTo>
                <a:lnTo>
                  <a:pt x="2205101" y="477900"/>
                </a:lnTo>
                <a:lnTo>
                  <a:pt x="2255774" y="477900"/>
                </a:lnTo>
                <a:lnTo>
                  <a:pt x="2268474" y="471550"/>
                </a:lnTo>
                <a:lnTo>
                  <a:pt x="2255774" y="465200"/>
                </a:lnTo>
                <a:close/>
              </a:path>
              <a:path w="2268854" h="509904">
                <a:moveTo>
                  <a:pt x="12700" y="465200"/>
                </a:moveTo>
                <a:lnTo>
                  <a:pt x="6350" y="465200"/>
                </a:lnTo>
                <a:lnTo>
                  <a:pt x="12700" y="471550"/>
                </a:lnTo>
                <a:lnTo>
                  <a:pt x="12700" y="465200"/>
                </a:lnTo>
                <a:close/>
              </a:path>
              <a:path w="2268854" h="509904">
                <a:moveTo>
                  <a:pt x="2192274" y="465200"/>
                </a:moveTo>
                <a:lnTo>
                  <a:pt x="12700" y="465200"/>
                </a:lnTo>
                <a:lnTo>
                  <a:pt x="12700" y="471550"/>
                </a:lnTo>
                <a:lnTo>
                  <a:pt x="2192274" y="471550"/>
                </a:lnTo>
                <a:lnTo>
                  <a:pt x="2192274" y="4652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b="0" i="0" u="none" strike="noStrike" kern="0" cap="none" spc="0" normalizeH="0" baseline="0" noProof="0">
              <a:ln>
                <a:noFill/>
              </a:ln>
              <a:solidFill>
                <a:sysClr val="windowText" lastClr="000000"/>
              </a:solidFill>
              <a:effectLst/>
              <a:uLnTx/>
              <a:uFillTx/>
            </a:endParaRPr>
          </a:p>
        </p:txBody>
      </p:sp>
      <p:sp>
        <p:nvSpPr>
          <p:cNvPr id="42" name="object 42">
            <a:extLst>
              <a:ext uri="{FF2B5EF4-FFF2-40B4-BE49-F238E27FC236}">
                <a16:creationId xmlns:a16="http://schemas.microsoft.com/office/drawing/2014/main" id="{E47B8585-0C7B-27E6-14BE-276D729FE99E}"/>
              </a:ext>
            </a:extLst>
          </p:cNvPr>
          <p:cNvSpPr txBox="1"/>
          <p:nvPr/>
        </p:nvSpPr>
        <p:spPr>
          <a:xfrm>
            <a:off x="5049647" y="6346012"/>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pic>
        <p:nvPicPr>
          <p:cNvPr id="43" name="object 43">
            <a:extLst>
              <a:ext uri="{FF2B5EF4-FFF2-40B4-BE49-F238E27FC236}">
                <a16:creationId xmlns:a16="http://schemas.microsoft.com/office/drawing/2014/main" id="{99753C42-902E-02A0-FB4A-40BE28969F25}"/>
              </a:ext>
            </a:extLst>
          </p:cNvPr>
          <p:cNvPicPr/>
          <p:nvPr/>
        </p:nvPicPr>
        <p:blipFill>
          <a:blip r:embed="rId5" cstate="print"/>
          <a:stretch>
            <a:fillRect/>
          </a:stretch>
        </p:blipFill>
        <p:spPr>
          <a:xfrm>
            <a:off x="3573463" y="6826250"/>
            <a:ext cx="1501775" cy="2006600"/>
          </a:xfrm>
          <a:prstGeom prst="rect">
            <a:avLst/>
          </a:prstGeom>
        </p:spPr>
      </p:pic>
      <p:sp>
        <p:nvSpPr>
          <p:cNvPr id="44" name="object 44">
            <a:extLst>
              <a:ext uri="{FF2B5EF4-FFF2-40B4-BE49-F238E27FC236}">
                <a16:creationId xmlns:a16="http://schemas.microsoft.com/office/drawing/2014/main" id="{83056F63-50F7-4CA4-974D-077B71373C02}"/>
              </a:ext>
            </a:extLst>
          </p:cNvPr>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45" name="object 45">
            <a:extLst>
              <a:ext uri="{FF2B5EF4-FFF2-40B4-BE49-F238E27FC236}">
                <a16:creationId xmlns:a16="http://schemas.microsoft.com/office/drawing/2014/main" id="{8F769FDA-ABB6-39D2-93B8-B82BC03F8B73}"/>
              </a:ext>
            </a:extLst>
          </p:cNvPr>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Tree>
    <p:extLst>
      <p:ext uri="{BB962C8B-B14F-4D97-AF65-F5344CB8AC3E}">
        <p14:creationId xmlns:p14="http://schemas.microsoft.com/office/powerpoint/2010/main" val="272156184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37035" y="1261757"/>
            <a:ext cx="5446184"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000" b="1" dirty="0">
                <a:latin typeface="Calibri" panose="020F0502020204030204" pitchFamily="34" charset="0"/>
                <a:cs typeface="Calibri" panose="020F0502020204030204" pitchFamily="34" charset="0"/>
              </a:rPr>
              <a:t>Board Location CN2</a:t>
            </a:r>
            <a:endParaRPr lang="ja-JP" altLang="en-US" sz="2000" b="1" dirty="0">
              <a:latin typeface="Calibri" panose="020F0502020204030204" pitchFamily="34" charset="0"/>
              <a:cs typeface="Calibri" panose="020F0502020204030204" pitchFamily="34" charset="0"/>
            </a:endParaRPr>
          </a:p>
        </p:txBody>
      </p:sp>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2489200" y="295716"/>
            <a:ext cx="7955511"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Ambient Temperature Sensor </a:t>
            </a:r>
          </a:p>
        </p:txBody>
      </p:sp>
      <p:pic>
        <p:nvPicPr>
          <p:cNvPr id="62" name="object 13">
            <a:extLst>
              <a:ext uri="{FF2B5EF4-FFF2-40B4-BE49-F238E27FC236}">
                <a16:creationId xmlns:a16="http://schemas.microsoft.com/office/drawing/2014/main" id="{AA52A8F9-4641-59E3-5E84-71B22E1F7BAF}"/>
              </a:ext>
            </a:extLst>
          </p:cNvPr>
          <p:cNvPicPr/>
          <p:nvPr/>
        </p:nvPicPr>
        <p:blipFill>
          <a:blip r:embed="rId3" cstate="print"/>
          <a:stretch>
            <a:fillRect/>
          </a:stretch>
        </p:blipFill>
        <p:spPr>
          <a:xfrm>
            <a:off x="245527" y="1819316"/>
            <a:ext cx="5029200" cy="6477000"/>
          </a:xfrm>
          <a:prstGeom prst="rect">
            <a:avLst/>
          </a:prstGeom>
        </p:spPr>
      </p:pic>
      <p:sp>
        <p:nvSpPr>
          <p:cNvPr id="2" name="TextBox 1">
            <a:extLst>
              <a:ext uri="{FF2B5EF4-FFF2-40B4-BE49-F238E27FC236}">
                <a16:creationId xmlns:a16="http://schemas.microsoft.com/office/drawing/2014/main" id="{256A1C93-115B-D0FA-9AF9-42DBE337B02C}"/>
              </a:ext>
            </a:extLst>
          </p:cNvPr>
          <p:cNvSpPr txBox="1"/>
          <p:nvPr/>
        </p:nvSpPr>
        <p:spPr>
          <a:xfrm>
            <a:off x="4470400" y="8490552"/>
            <a:ext cx="7924800" cy="584775"/>
          </a:xfrm>
          <a:prstGeom prst="rect">
            <a:avLst/>
          </a:prstGeom>
          <a:noFill/>
        </p:spPr>
        <p:txBody>
          <a:bodyPr wrap="square" rtlCol="0">
            <a:spAutoFit/>
          </a:bodyPr>
          <a:lstStyle/>
          <a:p>
            <a:r>
              <a:rPr lang="en-US" sz="3200" b="1" dirty="0"/>
              <a:t>Ambient Temperature Sensor  10k Thermistor</a:t>
            </a:r>
          </a:p>
        </p:txBody>
      </p:sp>
      <p:cxnSp>
        <p:nvCxnSpPr>
          <p:cNvPr id="4" name="Straight Arrow Connector 3">
            <a:extLst>
              <a:ext uri="{FF2B5EF4-FFF2-40B4-BE49-F238E27FC236}">
                <a16:creationId xmlns:a16="http://schemas.microsoft.com/office/drawing/2014/main" id="{BA7A23A3-7F55-354F-3D07-F04F2A649FA9}"/>
              </a:ext>
            </a:extLst>
          </p:cNvPr>
          <p:cNvCxnSpPr>
            <a:cxnSpLocks/>
          </p:cNvCxnSpPr>
          <p:nvPr/>
        </p:nvCxnSpPr>
        <p:spPr>
          <a:xfrm flipH="1" flipV="1">
            <a:off x="2946400" y="5181600"/>
            <a:ext cx="2328327" cy="3505200"/>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66" name="object 8">
            <a:extLst>
              <a:ext uri="{FF2B5EF4-FFF2-40B4-BE49-F238E27FC236}">
                <a16:creationId xmlns:a16="http://schemas.microsoft.com/office/drawing/2014/main" id="{988CA34D-4EB0-537B-B8B8-B0CDD70C7AF3}"/>
              </a:ext>
            </a:extLst>
          </p:cNvPr>
          <p:cNvGraphicFramePr>
            <a:graphicFrameLocks noGrp="1"/>
          </p:cNvGraphicFramePr>
          <p:nvPr>
            <p:extLst>
              <p:ext uri="{D42A27DB-BD31-4B8C-83A1-F6EECF244321}">
                <p14:modId xmlns:p14="http://schemas.microsoft.com/office/powerpoint/2010/main" val="3480391961"/>
              </p:ext>
            </p:extLst>
          </p:nvPr>
        </p:nvGraphicFramePr>
        <p:xfrm>
          <a:off x="6344159" y="1581918"/>
          <a:ext cx="2025649" cy="683387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45135">
                  <a:extLst>
                    <a:ext uri="{9D8B030D-6E8A-4147-A177-3AD203B41FA5}">
                      <a16:colId xmlns:a16="http://schemas.microsoft.com/office/drawing/2014/main" val="20001"/>
                    </a:ext>
                  </a:extLst>
                </a:gridCol>
                <a:gridCol w="568325">
                  <a:extLst>
                    <a:ext uri="{9D8B030D-6E8A-4147-A177-3AD203B41FA5}">
                      <a16:colId xmlns:a16="http://schemas.microsoft.com/office/drawing/2014/main" val="20002"/>
                    </a:ext>
                  </a:extLst>
                </a:gridCol>
                <a:gridCol w="506094">
                  <a:extLst>
                    <a:ext uri="{9D8B030D-6E8A-4147-A177-3AD203B41FA5}">
                      <a16:colId xmlns:a16="http://schemas.microsoft.com/office/drawing/2014/main" val="20003"/>
                    </a:ext>
                  </a:extLst>
                </a:gridCol>
              </a:tblGrid>
              <a:tr h="287655">
                <a:tc>
                  <a:txBody>
                    <a:bodyPr/>
                    <a:lstStyle/>
                    <a:p>
                      <a:pPr marL="154940" marR="77470" indent="-59690">
                        <a:lnSpc>
                          <a:spcPts val="1040"/>
                        </a:lnSpc>
                        <a:spcBef>
                          <a:spcPts val="85"/>
                        </a:spcBef>
                      </a:pPr>
                      <a:r>
                        <a:rPr sz="900" spc="-20" dirty="0">
                          <a:solidFill>
                            <a:srgbClr val="FFFFFF"/>
                          </a:solidFill>
                          <a:latin typeface="Arial"/>
                          <a:cs typeface="Arial"/>
                        </a:rPr>
                        <a:t>Temp. (°C)</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30810" marR="48260" indent="-67310">
                        <a:lnSpc>
                          <a:spcPts val="1040"/>
                        </a:lnSpc>
                        <a:spcBef>
                          <a:spcPts val="85"/>
                        </a:spcBef>
                      </a:pPr>
                      <a:r>
                        <a:rPr sz="900" spc="-20" dirty="0">
                          <a:solidFill>
                            <a:srgbClr val="FFFFFF"/>
                          </a:solidFill>
                          <a:latin typeface="Arial"/>
                          <a:cs typeface="Arial"/>
                        </a:rPr>
                        <a:t>Temp. (°F)</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3189" marR="21590" indent="-86995">
                        <a:lnSpc>
                          <a:spcPts val="1040"/>
                        </a:lnSpc>
                        <a:spcBef>
                          <a:spcPts val="85"/>
                        </a:spcBef>
                      </a:pPr>
                      <a:r>
                        <a:rPr sz="900" spc="-10" dirty="0">
                          <a:solidFill>
                            <a:srgbClr val="FFFFFF"/>
                          </a:solidFill>
                          <a:latin typeface="Arial"/>
                          <a:cs typeface="Arial"/>
                        </a:rPr>
                        <a:t>Resistanc </a:t>
                      </a:r>
                      <a:r>
                        <a:rPr sz="900" dirty="0">
                          <a:solidFill>
                            <a:srgbClr val="FFFFFF"/>
                          </a:solidFill>
                          <a:latin typeface="Arial"/>
                          <a:cs typeface="Arial"/>
                        </a:rPr>
                        <a:t>e</a:t>
                      </a:r>
                      <a:r>
                        <a:rPr sz="900" spc="5" dirty="0">
                          <a:solidFill>
                            <a:srgbClr val="FFFFFF"/>
                          </a:solidFill>
                          <a:latin typeface="Arial"/>
                          <a:cs typeface="Arial"/>
                        </a:rPr>
                        <a:t> </a:t>
                      </a:r>
                      <a:r>
                        <a:rPr sz="900" spc="-20" dirty="0">
                          <a:solidFill>
                            <a:srgbClr val="FFFFFF"/>
                          </a:solidFill>
                          <a:latin typeface="Arial"/>
                          <a:cs typeface="Arial"/>
                        </a:rPr>
                        <a:t>(KΩ)</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0975" marR="47625" indent="-119380">
                        <a:lnSpc>
                          <a:spcPts val="1040"/>
                        </a:lnSpc>
                        <a:spcBef>
                          <a:spcPts val="8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L="13335" algn="ctr">
                        <a:lnSpc>
                          <a:spcPts val="1055"/>
                        </a:lnSpc>
                      </a:pPr>
                      <a:r>
                        <a:rPr sz="900" dirty="0">
                          <a:latin typeface="Arial"/>
                          <a:cs typeface="Arial"/>
                        </a:rPr>
                        <a:t>-</a:t>
                      </a: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55"/>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5885" algn="r">
                        <a:lnSpc>
                          <a:spcPts val="1055"/>
                        </a:lnSpc>
                      </a:pPr>
                      <a:r>
                        <a:rPr sz="900" spc="-10" dirty="0">
                          <a:latin typeface="Arial"/>
                          <a:cs typeface="Arial"/>
                        </a:rPr>
                        <a:t>104.86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55"/>
                        </a:lnSpc>
                      </a:pPr>
                      <a:r>
                        <a:rPr sz="900" spc="-20" dirty="0">
                          <a:latin typeface="Arial"/>
                          <a:cs typeface="Arial"/>
                        </a:rPr>
                        <a:t>0.53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4940">
                <a:tc>
                  <a:txBody>
                    <a:bodyPr/>
                    <a:lstStyle/>
                    <a:p>
                      <a:pPr marL="13335" algn="ctr">
                        <a:lnSpc>
                          <a:spcPts val="1070"/>
                        </a:lnSpc>
                      </a:pPr>
                      <a:r>
                        <a:rPr sz="900" dirty="0">
                          <a:latin typeface="Arial"/>
                          <a:cs typeface="Arial"/>
                        </a:rPr>
                        <a:t>-</a:t>
                      </a: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70"/>
                        </a:lnSpc>
                      </a:pPr>
                      <a:r>
                        <a:rPr sz="900" dirty="0">
                          <a:latin typeface="Arial"/>
                          <a:cs typeface="Arial"/>
                        </a:rPr>
                        <a:t>-</a:t>
                      </a: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98.84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6845">
                <a:tc>
                  <a:txBody>
                    <a:bodyPr/>
                    <a:lstStyle/>
                    <a:p>
                      <a:pPr marL="13335" algn="ctr">
                        <a:lnSpc>
                          <a:spcPct val="100000"/>
                        </a:lnSpc>
                      </a:pPr>
                      <a:r>
                        <a:rPr sz="900" dirty="0">
                          <a:latin typeface="Arial"/>
                          <a:cs typeface="Arial"/>
                        </a:rPr>
                        <a:t>-</a:t>
                      </a: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ct val="100000"/>
                        </a:lnSpc>
                      </a:pPr>
                      <a:r>
                        <a:rPr sz="900" dirty="0">
                          <a:latin typeface="Arial"/>
                          <a:cs typeface="Arial"/>
                        </a:rPr>
                        <a:t>-</a:t>
                      </a:r>
                      <a:r>
                        <a:rPr sz="900" spc="-25" dirty="0">
                          <a:latin typeface="Arial"/>
                          <a:cs typeface="Arial"/>
                        </a:rPr>
                        <a:t>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93.21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L="13335" algn="ctr">
                        <a:lnSpc>
                          <a:spcPts val="1070"/>
                        </a:lnSpc>
                      </a:pPr>
                      <a:r>
                        <a:rPr sz="900" dirty="0">
                          <a:latin typeface="Arial"/>
                          <a:cs typeface="Arial"/>
                        </a:rPr>
                        <a:t>-</a:t>
                      </a: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87.93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56845">
                <a:tc>
                  <a:txBody>
                    <a:bodyPr/>
                    <a:lstStyle/>
                    <a:p>
                      <a:pPr marL="13335" algn="ctr">
                        <a:lnSpc>
                          <a:spcPct val="100000"/>
                        </a:lnSpc>
                      </a:pPr>
                      <a:r>
                        <a:rPr sz="900" dirty="0">
                          <a:latin typeface="Arial"/>
                          <a:cs typeface="Arial"/>
                        </a:rPr>
                        <a:t>-</a:t>
                      </a:r>
                      <a:r>
                        <a:rPr sz="900" spc="-25" dirty="0">
                          <a:latin typeface="Arial"/>
                          <a:cs typeface="Arial"/>
                        </a:rPr>
                        <a:t>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82.98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L="13335" algn="ctr">
                        <a:lnSpc>
                          <a:spcPts val="1070"/>
                        </a:lnSpc>
                      </a:pPr>
                      <a:r>
                        <a:rPr sz="900" dirty="0">
                          <a:latin typeface="Arial"/>
                          <a:cs typeface="Arial"/>
                        </a:rPr>
                        <a:t>-</a:t>
                      </a: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70"/>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78.33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L="13335" algn="ctr">
                        <a:lnSpc>
                          <a:spcPct val="100000"/>
                        </a:lnSpc>
                      </a:pPr>
                      <a:r>
                        <a:rPr sz="900" dirty="0">
                          <a:latin typeface="Arial"/>
                          <a:cs typeface="Arial"/>
                        </a:rPr>
                        <a:t>-</a:t>
                      </a: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73.97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L="13335" algn="ctr">
                        <a:lnSpc>
                          <a:spcPts val="1070"/>
                        </a:lnSpc>
                      </a:pPr>
                      <a:r>
                        <a:rPr sz="900" dirty="0">
                          <a:latin typeface="Arial"/>
                          <a:cs typeface="Arial"/>
                        </a:rPr>
                        <a:t>-</a:t>
                      </a: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69.88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L="13335" algn="ctr">
                        <a:lnSpc>
                          <a:spcPct val="100000"/>
                        </a:lnSpc>
                      </a:pPr>
                      <a:r>
                        <a:rPr sz="900" dirty="0">
                          <a:latin typeface="Arial"/>
                          <a:cs typeface="Arial"/>
                        </a:rPr>
                        <a:t>-</a:t>
                      </a: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66.03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L="13335" algn="ctr">
                        <a:lnSpc>
                          <a:spcPts val="1070"/>
                        </a:lnSpc>
                      </a:pPr>
                      <a:r>
                        <a:rPr sz="900" dirty="0">
                          <a:latin typeface="Arial"/>
                          <a:cs typeface="Arial"/>
                        </a:rPr>
                        <a:t>-</a:t>
                      </a: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62.42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6845">
                <a:tc>
                  <a:txBody>
                    <a:bodyPr/>
                    <a:lstStyle/>
                    <a:p>
                      <a:pPr marL="13335" algn="ctr">
                        <a:lnSpc>
                          <a:spcPct val="100000"/>
                        </a:lnSpc>
                      </a:pPr>
                      <a:r>
                        <a:rPr sz="900" dirty="0">
                          <a:latin typeface="Arial"/>
                          <a:cs typeface="Arial"/>
                        </a:rPr>
                        <a:t>-</a:t>
                      </a: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59.02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4940">
                <a:tc>
                  <a:txBody>
                    <a:bodyPr/>
                    <a:lstStyle/>
                    <a:p>
                      <a:pPr marL="10160" algn="ctr">
                        <a:lnSpc>
                          <a:spcPct val="100000"/>
                        </a:lnSpc>
                      </a:pPr>
                      <a:r>
                        <a:rPr sz="900" dirty="0">
                          <a:latin typeface="Arial"/>
                          <a:cs typeface="Arial"/>
                        </a:rPr>
                        <a:t>-</a:t>
                      </a:r>
                      <a:r>
                        <a:rPr sz="900" spc="-5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55.82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6845">
                <a:tc>
                  <a:txBody>
                    <a:bodyPr/>
                    <a:lstStyle/>
                    <a:p>
                      <a:pPr marL="10160" algn="ctr">
                        <a:lnSpc>
                          <a:spcPct val="100000"/>
                        </a:lnSpc>
                      </a:pPr>
                      <a:r>
                        <a:rPr sz="900" dirty="0">
                          <a:latin typeface="Arial"/>
                          <a:cs typeface="Arial"/>
                        </a:rPr>
                        <a:t>-</a:t>
                      </a:r>
                      <a:r>
                        <a:rPr sz="900" spc="-5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4940">
                <a:tc>
                  <a:txBody>
                    <a:bodyPr/>
                    <a:lstStyle/>
                    <a:p>
                      <a:pPr marL="10160" algn="ctr">
                        <a:lnSpc>
                          <a:spcPts val="1070"/>
                        </a:lnSpc>
                      </a:pPr>
                      <a:r>
                        <a:rPr sz="900" dirty="0">
                          <a:latin typeface="Arial"/>
                          <a:cs typeface="Arial"/>
                        </a:rPr>
                        <a:t>-</a:t>
                      </a:r>
                      <a:r>
                        <a:rPr sz="900" spc="-5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49.98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6845">
                <a:tc>
                  <a:txBody>
                    <a:bodyPr/>
                    <a:lstStyle/>
                    <a:p>
                      <a:pPr marL="10160" algn="ctr">
                        <a:lnSpc>
                          <a:spcPct val="100000"/>
                        </a:lnSpc>
                      </a:pPr>
                      <a:r>
                        <a:rPr sz="900" dirty="0">
                          <a:latin typeface="Arial"/>
                          <a:cs typeface="Arial"/>
                        </a:rPr>
                        <a:t>-</a:t>
                      </a:r>
                      <a:r>
                        <a:rPr sz="900" spc="-5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47.32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4940">
                <a:tc>
                  <a:txBody>
                    <a:bodyPr/>
                    <a:lstStyle/>
                    <a:p>
                      <a:pPr marL="10160" algn="ctr">
                        <a:lnSpc>
                          <a:spcPts val="1070"/>
                        </a:lnSpc>
                      </a:pPr>
                      <a:r>
                        <a:rPr sz="900" dirty="0">
                          <a:latin typeface="Arial"/>
                          <a:cs typeface="Arial"/>
                        </a:rPr>
                        <a:t>-</a:t>
                      </a:r>
                      <a:r>
                        <a:rPr sz="900" spc="-5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44.81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6845">
                <a:tc>
                  <a:txBody>
                    <a:bodyPr/>
                    <a:lstStyle/>
                    <a:p>
                      <a:pPr marL="10160" algn="ctr">
                        <a:lnSpc>
                          <a:spcPct val="100000"/>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42.45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4940">
                <a:tc>
                  <a:txBody>
                    <a:bodyPr/>
                    <a:lstStyle/>
                    <a:p>
                      <a:pPr marL="10160" algn="ctr">
                        <a:lnSpc>
                          <a:spcPts val="1070"/>
                        </a:lnSpc>
                      </a:pPr>
                      <a:r>
                        <a:rPr sz="900" dirty="0">
                          <a:latin typeface="Arial"/>
                          <a:cs typeface="Arial"/>
                        </a:rPr>
                        <a:t>-</a:t>
                      </a:r>
                      <a:r>
                        <a:rPr sz="900" spc="-5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40.22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6845">
                <a:tc>
                  <a:txBody>
                    <a:bodyPr/>
                    <a:lstStyle/>
                    <a:p>
                      <a:pPr marL="10160" algn="ctr">
                        <a:lnSpc>
                          <a:spcPct val="100000"/>
                        </a:lnSpc>
                      </a:pPr>
                      <a:r>
                        <a:rPr sz="900" dirty="0">
                          <a:latin typeface="Arial"/>
                          <a:cs typeface="Arial"/>
                        </a:rPr>
                        <a:t>-</a:t>
                      </a:r>
                      <a:r>
                        <a:rPr sz="900" spc="-5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38.12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4940">
                <a:tc>
                  <a:txBody>
                    <a:bodyPr/>
                    <a:lstStyle/>
                    <a:p>
                      <a:pPr marL="10160" algn="ctr">
                        <a:lnSpc>
                          <a:spcPts val="1070"/>
                        </a:lnSpc>
                      </a:pPr>
                      <a:r>
                        <a:rPr sz="900" dirty="0">
                          <a:latin typeface="Arial"/>
                          <a:cs typeface="Arial"/>
                        </a:rPr>
                        <a:t>-</a:t>
                      </a:r>
                      <a:r>
                        <a:rPr sz="900" spc="-5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36.15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6845">
                <a:tc>
                  <a:txBody>
                    <a:bodyPr/>
                    <a:lstStyle/>
                    <a:p>
                      <a:pPr marL="11430" algn="ctr">
                        <a:lnSpc>
                          <a:spcPct val="100000"/>
                        </a:lnSpc>
                      </a:pPr>
                      <a:r>
                        <a:rPr sz="900" dirty="0">
                          <a:latin typeface="Arial"/>
                          <a:cs typeface="Arial"/>
                        </a:rPr>
                        <a:t>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L="11430" algn="ctr">
                        <a:lnSpc>
                          <a:spcPts val="1070"/>
                        </a:lnSpc>
                      </a:pPr>
                      <a:r>
                        <a:rPr sz="90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32.52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L="11430" algn="ctr">
                        <a:lnSpc>
                          <a:spcPct val="100000"/>
                        </a:lnSpc>
                      </a:pPr>
                      <a:r>
                        <a:rPr sz="90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35.6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30.86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L="11430" algn="ctr">
                        <a:lnSpc>
                          <a:spcPts val="1070"/>
                        </a:lnSpc>
                      </a:pPr>
                      <a:r>
                        <a:rPr sz="90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29.29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L="11430" algn="ctr">
                        <a:lnSpc>
                          <a:spcPct val="100000"/>
                        </a:lnSpc>
                      </a:pPr>
                      <a:r>
                        <a:rPr sz="90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39.2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27.81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L="11430" algn="ctr">
                        <a:lnSpc>
                          <a:spcPts val="1070"/>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26.42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L="11430" algn="ctr">
                        <a:lnSpc>
                          <a:spcPct val="100000"/>
                        </a:lnSpc>
                      </a:pPr>
                      <a:r>
                        <a:rPr sz="90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25.10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L="11430" algn="ctr">
                        <a:lnSpc>
                          <a:spcPts val="1070"/>
                        </a:lnSpc>
                      </a:pPr>
                      <a:r>
                        <a:rPr sz="90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44.6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23.85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L="11430" algn="ctr">
                        <a:lnSpc>
                          <a:spcPct val="100000"/>
                        </a:lnSpc>
                      </a:pPr>
                      <a:r>
                        <a:rPr sz="90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46.4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22.67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L="11430" algn="ctr">
                        <a:lnSpc>
                          <a:spcPts val="1070"/>
                        </a:lnSpc>
                      </a:pPr>
                      <a:r>
                        <a:rPr sz="90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48.2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21.56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L="8890" algn="ctr">
                        <a:lnSpc>
                          <a:spcPct val="100000"/>
                        </a:lnSpc>
                      </a:pP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20.50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L="8890" algn="ctr">
                        <a:lnSpc>
                          <a:spcPts val="1070"/>
                        </a:lnSpc>
                      </a:pP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51.8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19.51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L="8890" algn="ctr">
                        <a:lnSpc>
                          <a:spcPct val="100000"/>
                        </a:lnSpc>
                      </a:pP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53.6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18.56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L="8890" algn="ctr">
                        <a:lnSpc>
                          <a:spcPts val="1070"/>
                        </a:lnSpc>
                      </a:pP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55.4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17.67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L="8890" algn="ctr">
                        <a:lnSpc>
                          <a:spcPct val="10000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57.2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16.83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L="8890" algn="ctr">
                        <a:lnSpc>
                          <a:spcPts val="1070"/>
                        </a:lnSpc>
                      </a:pP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16.03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6845">
                <a:tc>
                  <a:txBody>
                    <a:bodyPr/>
                    <a:lstStyle/>
                    <a:p>
                      <a:pPr marL="8890" algn="ctr">
                        <a:lnSpc>
                          <a:spcPct val="100000"/>
                        </a:lnSpc>
                        <a:spcBef>
                          <a:spcPts val="10"/>
                        </a:spcBef>
                      </a:pPr>
                      <a:r>
                        <a:rPr sz="900" spc="-25" dirty="0">
                          <a:latin typeface="Arial"/>
                          <a:cs typeface="Arial"/>
                        </a:rPr>
                        <a:t>16</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spcBef>
                          <a:spcPts val="10"/>
                        </a:spcBef>
                      </a:pPr>
                      <a:r>
                        <a:rPr sz="900" spc="-20" dirty="0">
                          <a:latin typeface="Arial"/>
                          <a:cs typeface="Arial"/>
                        </a:rPr>
                        <a:t>60.8</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spcBef>
                          <a:spcPts val="10"/>
                        </a:spcBef>
                      </a:pPr>
                      <a:r>
                        <a:rPr sz="900" spc="-10" dirty="0">
                          <a:latin typeface="Arial"/>
                          <a:cs typeface="Arial"/>
                        </a:rPr>
                        <a:t>15.27</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spcBef>
                          <a:spcPts val="10"/>
                        </a:spcBef>
                      </a:pPr>
                      <a:r>
                        <a:rPr sz="900" spc="-20" dirty="0">
                          <a:latin typeface="Arial"/>
                          <a:cs typeface="Arial"/>
                        </a:rPr>
                        <a:t>1.87</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4940">
                <a:tc>
                  <a:txBody>
                    <a:bodyPr/>
                    <a:lstStyle/>
                    <a:p>
                      <a:pPr marL="8890" algn="ctr">
                        <a:lnSpc>
                          <a:spcPct val="100000"/>
                        </a:lnSpc>
                      </a:pP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14.55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6845">
                <a:tc>
                  <a:txBody>
                    <a:bodyPr/>
                    <a:lstStyle/>
                    <a:p>
                      <a:pPr marL="8890" algn="ctr">
                        <a:lnSpc>
                          <a:spcPct val="100000"/>
                        </a:lnSpc>
                      </a:pP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13.87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4940">
                <a:tc>
                  <a:txBody>
                    <a:bodyPr/>
                    <a:lstStyle/>
                    <a:p>
                      <a:pPr marL="8890" algn="ctr">
                        <a:lnSpc>
                          <a:spcPct val="100000"/>
                        </a:lnSpc>
                      </a:pP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13.23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6845">
                <a:tc>
                  <a:txBody>
                    <a:bodyPr/>
                    <a:lstStyle/>
                    <a:p>
                      <a:pPr marL="8890" algn="ctr">
                        <a:lnSpc>
                          <a:spcPct val="100000"/>
                        </a:lnSpc>
                      </a:pP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12.62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L="8890" algn="ctr">
                        <a:lnSpc>
                          <a:spcPct val="100000"/>
                        </a:lnSpc>
                      </a:pPr>
                      <a:r>
                        <a:rPr sz="900" spc="-25" dirty="0">
                          <a:latin typeface="Arial"/>
                          <a:cs typeface="Arial"/>
                        </a:rPr>
                        <a:t>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12.04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2.06</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graphicFrame>
        <p:nvGraphicFramePr>
          <p:cNvPr id="67" name="object 9">
            <a:extLst>
              <a:ext uri="{FF2B5EF4-FFF2-40B4-BE49-F238E27FC236}">
                <a16:creationId xmlns:a16="http://schemas.microsoft.com/office/drawing/2014/main" id="{2CF20D93-7554-8635-EBC9-4B0397A8376E}"/>
              </a:ext>
            </a:extLst>
          </p:cNvPr>
          <p:cNvGraphicFramePr>
            <a:graphicFrameLocks noGrp="1"/>
          </p:cNvGraphicFramePr>
          <p:nvPr>
            <p:extLst>
              <p:ext uri="{D42A27DB-BD31-4B8C-83A1-F6EECF244321}">
                <p14:modId xmlns:p14="http://schemas.microsoft.com/office/powerpoint/2010/main" val="4216930532"/>
              </p:ext>
            </p:extLst>
          </p:nvPr>
        </p:nvGraphicFramePr>
        <p:xfrm>
          <a:off x="8677403" y="1581918"/>
          <a:ext cx="2021839" cy="683387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21005">
                  <a:extLst>
                    <a:ext uri="{9D8B030D-6E8A-4147-A177-3AD203B41FA5}">
                      <a16:colId xmlns:a16="http://schemas.microsoft.com/office/drawing/2014/main" val="20001"/>
                    </a:ext>
                  </a:extLst>
                </a:gridCol>
                <a:gridCol w="589915">
                  <a:extLst>
                    <a:ext uri="{9D8B030D-6E8A-4147-A177-3AD203B41FA5}">
                      <a16:colId xmlns:a16="http://schemas.microsoft.com/office/drawing/2014/main" val="20002"/>
                    </a:ext>
                  </a:extLst>
                </a:gridCol>
                <a:gridCol w="504824">
                  <a:extLst>
                    <a:ext uri="{9D8B030D-6E8A-4147-A177-3AD203B41FA5}">
                      <a16:colId xmlns:a16="http://schemas.microsoft.com/office/drawing/2014/main" val="20003"/>
                    </a:ext>
                  </a:extLst>
                </a:gridCol>
              </a:tblGrid>
              <a:tr h="287655">
                <a:tc>
                  <a:txBody>
                    <a:bodyPr/>
                    <a:lstStyle/>
                    <a:p>
                      <a:pPr marL="158115" marR="74295" indent="-59690">
                        <a:lnSpc>
                          <a:spcPts val="1040"/>
                        </a:lnSpc>
                        <a:spcBef>
                          <a:spcPts val="85"/>
                        </a:spcBef>
                      </a:pPr>
                      <a:r>
                        <a:rPr sz="900" spc="-20" dirty="0">
                          <a:solidFill>
                            <a:srgbClr val="FFFFFF"/>
                          </a:solidFill>
                          <a:latin typeface="Arial"/>
                          <a:cs typeface="Arial"/>
                        </a:rPr>
                        <a:t>Temp. (°C)</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1920" marR="33020" indent="-67310">
                        <a:lnSpc>
                          <a:spcPts val="1040"/>
                        </a:lnSpc>
                        <a:spcBef>
                          <a:spcPts val="85"/>
                        </a:spcBef>
                      </a:pPr>
                      <a:r>
                        <a:rPr sz="900" spc="-20" dirty="0">
                          <a:solidFill>
                            <a:srgbClr val="FFFFFF"/>
                          </a:solidFill>
                          <a:latin typeface="Arial"/>
                          <a:cs typeface="Arial"/>
                        </a:rPr>
                        <a:t>Temp. (°F)</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0975" indent="-165100">
                        <a:lnSpc>
                          <a:spcPts val="1040"/>
                        </a:lnSpc>
                        <a:spcBef>
                          <a:spcPts val="85"/>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4150" marR="44450" indent="-120650">
                        <a:lnSpc>
                          <a:spcPts val="1040"/>
                        </a:lnSpc>
                        <a:spcBef>
                          <a:spcPts val="8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R="170180" algn="r">
                        <a:lnSpc>
                          <a:spcPts val="1055"/>
                        </a:lnSpc>
                      </a:pP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55"/>
                        </a:lnSpc>
                      </a:pPr>
                      <a:r>
                        <a:rPr sz="900" spc="-20" dirty="0">
                          <a:latin typeface="Arial"/>
                          <a:cs typeface="Arial"/>
                        </a:rPr>
                        <a:t>71.6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55"/>
                        </a:lnSpc>
                      </a:pPr>
                      <a:r>
                        <a:rPr sz="900" spc="-10" dirty="0">
                          <a:latin typeface="Arial"/>
                          <a:cs typeface="Arial"/>
                        </a:rPr>
                        <a:t>11.49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55"/>
                        </a:lnSpc>
                      </a:pPr>
                      <a:r>
                        <a:rPr sz="900" spc="-20" dirty="0">
                          <a:latin typeface="Arial"/>
                          <a:cs typeface="Arial"/>
                        </a:rPr>
                        <a:t>2.10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4940">
                <a:tc>
                  <a:txBody>
                    <a:bodyPr/>
                    <a:lstStyle/>
                    <a:p>
                      <a:pPr marR="170180" algn="r">
                        <a:lnSpc>
                          <a:spcPts val="107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73.4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10" dirty="0">
                          <a:latin typeface="Arial"/>
                          <a:cs typeface="Arial"/>
                        </a:rPr>
                        <a:t>10.97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6845">
                <a:tc>
                  <a:txBody>
                    <a:bodyPr/>
                    <a:lstStyle/>
                    <a:p>
                      <a:pPr marR="170180" algn="r">
                        <a:lnSpc>
                          <a:spcPct val="100000"/>
                        </a:lnSpc>
                      </a:pPr>
                      <a:r>
                        <a:rPr sz="900" spc="-25" dirty="0">
                          <a:latin typeface="Arial"/>
                          <a:cs typeface="Arial"/>
                        </a:rPr>
                        <a:t>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75.2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10" dirty="0">
                          <a:latin typeface="Arial"/>
                          <a:cs typeface="Arial"/>
                        </a:rPr>
                        <a:t>10.47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R="170180" algn="r">
                        <a:lnSpc>
                          <a:spcPts val="1070"/>
                        </a:lnSpc>
                      </a:pPr>
                      <a:r>
                        <a:rPr sz="900" spc="-25" dirty="0">
                          <a:latin typeface="Arial"/>
                          <a:cs typeface="Arial"/>
                        </a:rPr>
                        <a:t>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5240" algn="ctr">
                        <a:lnSpc>
                          <a:spcPts val="107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2065" algn="ctr">
                        <a:lnSpc>
                          <a:spcPts val="1070"/>
                        </a:lnSpc>
                      </a:pPr>
                      <a:r>
                        <a:rPr sz="900" spc="-10" dirty="0">
                          <a:latin typeface="Arial"/>
                          <a:cs typeface="Arial"/>
                        </a:rPr>
                        <a:t>10.00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R="124460" algn="r">
                        <a:lnSpc>
                          <a:spcPts val="1070"/>
                        </a:lnSpc>
                      </a:pPr>
                      <a:r>
                        <a:rPr sz="900" spc="-20" dirty="0">
                          <a:latin typeface="Arial"/>
                          <a:cs typeface="Arial"/>
                        </a:rPr>
                        <a:t>2.20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extLst>
                  <a:ext uri="{0D108BD9-81ED-4DB2-BD59-A6C34878D82A}">
                    <a16:rowId xmlns:a16="http://schemas.microsoft.com/office/drawing/2014/main" val="10004"/>
                  </a:ext>
                </a:extLst>
              </a:tr>
              <a:tr h="156845">
                <a:tc>
                  <a:txBody>
                    <a:bodyPr/>
                    <a:lstStyle/>
                    <a:p>
                      <a:pPr marR="170180" algn="r">
                        <a:lnSpc>
                          <a:spcPct val="100000"/>
                        </a:lnSpc>
                      </a:pPr>
                      <a:r>
                        <a:rPr sz="900" spc="-25" dirty="0">
                          <a:latin typeface="Arial"/>
                          <a:cs typeface="Arial"/>
                        </a:rPr>
                        <a:t>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78.8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9.55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R="170180" algn="r">
                        <a:lnSpc>
                          <a:spcPts val="1070"/>
                        </a:lnSpc>
                      </a:pPr>
                      <a:r>
                        <a:rPr sz="900" spc="-25" dirty="0">
                          <a:latin typeface="Arial"/>
                          <a:cs typeface="Arial"/>
                        </a:rPr>
                        <a:t>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9.13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R="170180" algn="r">
                        <a:lnSpc>
                          <a:spcPct val="100000"/>
                        </a:lnSpc>
                      </a:pPr>
                      <a:r>
                        <a:rPr sz="900" spc="-25" dirty="0">
                          <a:latin typeface="Arial"/>
                          <a:cs typeface="Arial"/>
                        </a:rPr>
                        <a:t>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82.4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8.73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R="170180" algn="r">
                        <a:lnSpc>
                          <a:spcPts val="1070"/>
                        </a:lnSpc>
                      </a:pPr>
                      <a:r>
                        <a:rPr sz="900" spc="-25" dirty="0">
                          <a:latin typeface="Arial"/>
                          <a:cs typeface="Arial"/>
                        </a:rPr>
                        <a:t>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8.35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R="170180" algn="r">
                        <a:lnSpc>
                          <a:spcPct val="100000"/>
                        </a:lnSpc>
                      </a:pPr>
                      <a:r>
                        <a:rPr sz="900" spc="-25" dirty="0">
                          <a:latin typeface="Arial"/>
                          <a:cs typeface="Arial"/>
                        </a:rPr>
                        <a:t>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7.98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R="170180" algn="r">
                        <a:lnSpc>
                          <a:spcPts val="1070"/>
                        </a:lnSpc>
                      </a:pPr>
                      <a:r>
                        <a:rPr sz="900" spc="-25" dirty="0">
                          <a:latin typeface="Arial"/>
                          <a:cs typeface="Arial"/>
                        </a:rPr>
                        <a:t>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7.64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6845">
                <a:tc>
                  <a:txBody>
                    <a:bodyPr/>
                    <a:lstStyle/>
                    <a:p>
                      <a:pPr marR="170180" algn="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89.6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7.31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4940">
                <a:tc>
                  <a:txBody>
                    <a:bodyPr/>
                    <a:lstStyle/>
                    <a:p>
                      <a:pPr marR="170180" algn="r">
                        <a:lnSpc>
                          <a:spcPct val="100000"/>
                        </a:lnSpc>
                      </a:pPr>
                      <a:r>
                        <a:rPr sz="900" spc="-25" dirty="0">
                          <a:latin typeface="Arial"/>
                          <a:cs typeface="Arial"/>
                        </a:rPr>
                        <a:t>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6845">
                <a:tc>
                  <a:txBody>
                    <a:bodyPr/>
                    <a:lstStyle/>
                    <a:p>
                      <a:pPr marR="170180" algn="r">
                        <a:lnSpc>
                          <a:spcPct val="100000"/>
                        </a:lnSpc>
                      </a:pPr>
                      <a:r>
                        <a:rPr sz="900" spc="-25" dirty="0">
                          <a:latin typeface="Arial"/>
                          <a:cs typeface="Arial"/>
                        </a:rPr>
                        <a:t>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4940">
                <a:tc>
                  <a:txBody>
                    <a:bodyPr/>
                    <a:lstStyle/>
                    <a:p>
                      <a:pPr marR="170180" algn="r">
                        <a:lnSpc>
                          <a:spcPts val="1070"/>
                        </a:lnSpc>
                      </a:pPr>
                      <a:r>
                        <a:rPr sz="900" spc="-25" dirty="0">
                          <a:latin typeface="Arial"/>
                          <a:cs typeface="Arial"/>
                        </a:rPr>
                        <a:t>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6.41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6845">
                <a:tc>
                  <a:txBody>
                    <a:bodyPr/>
                    <a:lstStyle/>
                    <a:p>
                      <a:pPr marR="170180" algn="r">
                        <a:lnSpc>
                          <a:spcPct val="100000"/>
                        </a:lnSpc>
                      </a:pPr>
                      <a:r>
                        <a:rPr sz="900" spc="-25" dirty="0">
                          <a:latin typeface="Arial"/>
                          <a:cs typeface="Arial"/>
                        </a:rPr>
                        <a:t>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4940">
                <a:tc>
                  <a:txBody>
                    <a:bodyPr/>
                    <a:lstStyle/>
                    <a:p>
                      <a:pPr marR="170180" algn="r">
                        <a:lnSpc>
                          <a:spcPts val="1070"/>
                        </a:lnSpc>
                      </a:pPr>
                      <a:r>
                        <a:rPr sz="900" spc="-25" dirty="0">
                          <a:latin typeface="Arial"/>
                          <a:cs typeface="Arial"/>
                        </a:rPr>
                        <a:t>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98.6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5.89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6845">
                <a:tc>
                  <a:txBody>
                    <a:bodyPr/>
                    <a:lstStyle/>
                    <a:p>
                      <a:pPr marR="170180" algn="r">
                        <a:lnSpc>
                          <a:spcPct val="100000"/>
                        </a:lnSpc>
                      </a:pPr>
                      <a:r>
                        <a:rPr sz="900" spc="-25" dirty="0">
                          <a:latin typeface="Arial"/>
                          <a:cs typeface="Arial"/>
                        </a:rPr>
                        <a:t>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100.4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5.64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4940">
                <a:tc>
                  <a:txBody>
                    <a:bodyPr/>
                    <a:lstStyle/>
                    <a:p>
                      <a:pPr marR="170180" algn="r">
                        <a:lnSpc>
                          <a:spcPts val="1070"/>
                        </a:lnSpc>
                      </a:pPr>
                      <a:r>
                        <a:rPr sz="900" spc="-25" dirty="0">
                          <a:latin typeface="Arial"/>
                          <a:cs typeface="Arial"/>
                        </a:rPr>
                        <a:t>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5.41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6845">
                <a:tc>
                  <a:txBody>
                    <a:bodyPr/>
                    <a:lstStyle/>
                    <a:p>
                      <a:pPr marR="170180" algn="r">
                        <a:lnSpc>
                          <a:spcPct val="100000"/>
                        </a:lnSpc>
                      </a:pPr>
                      <a:r>
                        <a:rPr sz="900" spc="-25" dirty="0">
                          <a:latin typeface="Arial"/>
                          <a:cs typeface="Arial"/>
                        </a:rPr>
                        <a:t>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5.19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4940">
                <a:tc>
                  <a:txBody>
                    <a:bodyPr/>
                    <a:lstStyle/>
                    <a:p>
                      <a:pPr marR="170180" algn="r">
                        <a:lnSpc>
                          <a:spcPts val="107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6845">
                <a:tc>
                  <a:txBody>
                    <a:bodyPr/>
                    <a:lstStyle/>
                    <a:p>
                      <a:pPr marR="170180" algn="r">
                        <a:lnSpc>
                          <a:spcPct val="100000"/>
                        </a:lnSpc>
                      </a:pPr>
                      <a:r>
                        <a:rPr sz="900" spc="-25" dirty="0">
                          <a:latin typeface="Arial"/>
                          <a:cs typeface="Arial"/>
                        </a:rPr>
                        <a:t>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107.6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R="170180" algn="r">
                        <a:lnSpc>
                          <a:spcPts val="1070"/>
                        </a:lnSpc>
                      </a:pPr>
                      <a:r>
                        <a:rPr sz="900" spc="-25" dirty="0">
                          <a:latin typeface="Arial"/>
                          <a:cs typeface="Arial"/>
                        </a:rPr>
                        <a:t>43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R="170180" algn="r">
                        <a:lnSpc>
                          <a:spcPct val="100000"/>
                        </a:lnSpc>
                      </a:pPr>
                      <a:r>
                        <a:rPr sz="900" spc="-25" dirty="0">
                          <a:latin typeface="Arial"/>
                          <a:cs typeface="Arial"/>
                        </a:rPr>
                        <a:t>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R="170180" algn="r">
                        <a:lnSpc>
                          <a:spcPts val="1070"/>
                        </a:lnSpc>
                      </a:pPr>
                      <a:r>
                        <a:rPr sz="900" spc="-25" dirty="0">
                          <a:latin typeface="Arial"/>
                          <a:cs typeface="Arial"/>
                        </a:rPr>
                        <a:t>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113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R="170180" algn="r">
                        <a:lnSpc>
                          <a:spcPct val="100000"/>
                        </a:lnSpc>
                      </a:pPr>
                      <a:r>
                        <a:rPr sz="900" spc="-25" dirty="0">
                          <a:latin typeface="Arial"/>
                          <a:cs typeface="Arial"/>
                        </a:rPr>
                        <a:t>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R="170180" algn="r">
                        <a:lnSpc>
                          <a:spcPts val="1070"/>
                        </a:lnSpc>
                      </a:pPr>
                      <a:r>
                        <a:rPr sz="900" spc="-25" dirty="0">
                          <a:latin typeface="Arial"/>
                          <a:cs typeface="Arial"/>
                        </a:rPr>
                        <a:t>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116.6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R="170180" algn="r">
                        <a:lnSpc>
                          <a:spcPct val="100000"/>
                        </a:lnSpc>
                      </a:pPr>
                      <a:r>
                        <a:rPr sz="900" spc="-25" dirty="0">
                          <a:latin typeface="Arial"/>
                          <a:cs typeface="Arial"/>
                        </a:rPr>
                        <a:t>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R="170180" algn="r">
                        <a:lnSpc>
                          <a:spcPts val="1070"/>
                        </a:lnSpc>
                      </a:pPr>
                      <a:r>
                        <a:rPr sz="900" spc="-25" dirty="0">
                          <a:latin typeface="Arial"/>
                          <a:cs typeface="Arial"/>
                        </a:rPr>
                        <a:t>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R="170180" algn="r">
                        <a:lnSpc>
                          <a:spcPct val="100000"/>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R="170180" algn="r">
                        <a:lnSpc>
                          <a:spcPts val="1070"/>
                        </a:lnSpc>
                      </a:pPr>
                      <a:r>
                        <a:rPr sz="900" spc="-25" dirty="0">
                          <a:latin typeface="Arial"/>
                          <a:cs typeface="Arial"/>
                        </a:rPr>
                        <a:t>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R="170180" algn="r">
                        <a:lnSpc>
                          <a:spcPct val="100000"/>
                        </a:lnSpc>
                      </a:pPr>
                      <a:r>
                        <a:rPr sz="900" spc="-25" dirty="0">
                          <a:latin typeface="Arial"/>
                          <a:cs typeface="Arial"/>
                        </a:rPr>
                        <a:t>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125.6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R="170180" algn="r">
                        <a:lnSpc>
                          <a:spcPts val="1070"/>
                        </a:lnSpc>
                      </a:pPr>
                      <a:r>
                        <a:rPr sz="900" spc="-25" dirty="0">
                          <a:latin typeface="Arial"/>
                          <a:cs typeface="Arial"/>
                        </a:rPr>
                        <a:t>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R="170180" algn="r">
                        <a:lnSpc>
                          <a:spcPct val="100000"/>
                        </a:lnSpc>
                      </a:pPr>
                      <a:r>
                        <a:rPr sz="900" spc="-25" dirty="0">
                          <a:latin typeface="Arial"/>
                          <a:cs typeface="Arial"/>
                        </a:rPr>
                        <a:t>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R="170180" algn="r">
                        <a:lnSpc>
                          <a:spcPts val="1070"/>
                        </a:lnSpc>
                      </a:pPr>
                      <a:r>
                        <a:rPr sz="900" spc="-25" dirty="0">
                          <a:latin typeface="Arial"/>
                          <a:cs typeface="Arial"/>
                        </a:rPr>
                        <a:t>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R="170180" algn="r">
                        <a:lnSpc>
                          <a:spcPct val="100000"/>
                        </a:lnSpc>
                      </a:pPr>
                      <a:r>
                        <a:rPr sz="900" spc="-25" dirty="0">
                          <a:latin typeface="Arial"/>
                          <a:cs typeface="Arial"/>
                        </a:rPr>
                        <a:t>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132.8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R="170180" algn="r">
                        <a:lnSpc>
                          <a:spcPts val="1070"/>
                        </a:lnSpc>
                      </a:pPr>
                      <a:r>
                        <a:rPr sz="900" spc="-25" dirty="0">
                          <a:latin typeface="Arial"/>
                          <a:cs typeface="Arial"/>
                        </a:rPr>
                        <a:t>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134.6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6845">
                <a:tc>
                  <a:txBody>
                    <a:bodyPr/>
                    <a:lstStyle/>
                    <a:p>
                      <a:pPr marR="170180" algn="r">
                        <a:lnSpc>
                          <a:spcPct val="100000"/>
                        </a:lnSpc>
                        <a:spcBef>
                          <a:spcPts val="10"/>
                        </a:spcBef>
                      </a:pPr>
                      <a:r>
                        <a:rPr sz="900" spc="-25" dirty="0">
                          <a:latin typeface="Arial"/>
                          <a:cs typeface="Arial"/>
                        </a:rPr>
                        <a:t>58</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10"/>
                        </a:spcBef>
                      </a:pPr>
                      <a:r>
                        <a:rPr sz="900" spc="-10" dirty="0">
                          <a:latin typeface="Arial"/>
                          <a:cs typeface="Arial"/>
                        </a:rPr>
                        <a:t>136.4</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10"/>
                        </a:spcBef>
                      </a:pPr>
                      <a:r>
                        <a:rPr sz="900" spc="-20" dirty="0">
                          <a:latin typeface="Arial"/>
                          <a:cs typeface="Arial"/>
                        </a:rPr>
                        <a:t>2.53</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spcBef>
                          <a:spcPts val="10"/>
                        </a:spcBef>
                      </a:pPr>
                      <a:r>
                        <a:rPr sz="900" spc="-20" dirty="0">
                          <a:latin typeface="Arial"/>
                          <a:cs typeface="Arial"/>
                        </a:rPr>
                        <a:t>2.93</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4940">
                <a:tc>
                  <a:txBody>
                    <a:bodyPr/>
                    <a:lstStyle/>
                    <a:p>
                      <a:pPr marR="170180" algn="r">
                        <a:lnSpc>
                          <a:spcPct val="100000"/>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138.2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6845">
                <a:tc>
                  <a:txBody>
                    <a:bodyPr/>
                    <a:lstStyle/>
                    <a:p>
                      <a:pPr marR="170180" algn="r">
                        <a:lnSpc>
                          <a:spcPct val="100000"/>
                        </a:lnSpc>
                      </a:pPr>
                      <a:r>
                        <a:rPr sz="900" spc="-25" dirty="0">
                          <a:latin typeface="Arial"/>
                          <a:cs typeface="Arial"/>
                        </a:rPr>
                        <a:t>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4940">
                <a:tc>
                  <a:txBody>
                    <a:bodyPr/>
                    <a:lstStyle/>
                    <a:p>
                      <a:pPr marR="170180" algn="r">
                        <a:lnSpc>
                          <a:spcPct val="100000"/>
                        </a:lnSpc>
                      </a:pPr>
                      <a:r>
                        <a:rPr sz="900" spc="-25" dirty="0">
                          <a:latin typeface="Arial"/>
                          <a:cs typeface="Arial"/>
                        </a:rPr>
                        <a:t>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141.8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6845">
                <a:tc>
                  <a:txBody>
                    <a:bodyPr/>
                    <a:lstStyle/>
                    <a:p>
                      <a:pPr marR="170180" algn="r">
                        <a:lnSpc>
                          <a:spcPct val="100000"/>
                        </a:lnSpc>
                      </a:pPr>
                      <a:r>
                        <a:rPr sz="900" spc="-25" dirty="0">
                          <a:latin typeface="Arial"/>
                          <a:cs typeface="Arial"/>
                        </a:rPr>
                        <a:t>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143.6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R="170180" algn="r">
                        <a:lnSpc>
                          <a:spcPts val="1070"/>
                        </a:lnSpc>
                      </a:pPr>
                      <a:r>
                        <a:rPr sz="900" spc="-25" dirty="0">
                          <a:latin typeface="Arial"/>
                          <a:cs typeface="Arial"/>
                        </a:rPr>
                        <a:t>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145.4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graphicFrame>
        <p:nvGraphicFramePr>
          <p:cNvPr id="68" name="object 10">
            <a:extLst>
              <a:ext uri="{FF2B5EF4-FFF2-40B4-BE49-F238E27FC236}">
                <a16:creationId xmlns:a16="http://schemas.microsoft.com/office/drawing/2014/main" id="{40D608C0-5695-09D9-85E7-522B21F6A208}"/>
              </a:ext>
            </a:extLst>
          </p:cNvPr>
          <p:cNvGraphicFramePr>
            <a:graphicFrameLocks noGrp="1"/>
          </p:cNvGraphicFramePr>
          <p:nvPr>
            <p:extLst>
              <p:ext uri="{D42A27DB-BD31-4B8C-83A1-F6EECF244321}">
                <p14:modId xmlns:p14="http://schemas.microsoft.com/office/powerpoint/2010/main" val="3526332260"/>
              </p:ext>
            </p:extLst>
          </p:nvPr>
        </p:nvGraphicFramePr>
        <p:xfrm>
          <a:off x="11057893" y="1581918"/>
          <a:ext cx="2023107" cy="682879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22274">
                  <a:extLst>
                    <a:ext uri="{9D8B030D-6E8A-4147-A177-3AD203B41FA5}">
                      <a16:colId xmlns:a16="http://schemas.microsoft.com/office/drawing/2014/main" val="20001"/>
                    </a:ext>
                  </a:extLst>
                </a:gridCol>
                <a:gridCol w="588644">
                  <a:extLst>
                    <a:ext uri="{9D8B030D-6E8A-4147-A177-3AD203B41FA5}">
                      <a16:colId xmlns:a16="http://schemas.microsoft.com/office/drawing/2014/main" val="20002"/>
                    </a:ext>
                  </a:extLst>
                </a:gridCol>
                <a:gridCol w="506094">
                  <a:extLst>
                    <a:ext uri="{9D8B030D-6E8A-4147-A177-3AD203B41FA5}">
                      <a16:colId xmlns:a16="http://schemas.microsoft.com/office/drawing/2014/main" val="20003"/>
                    </a:ext>
                  </a:extLst>
                </a:gridCol>
              </a:tblGrid>
              <a:tr h="286385">
                <a:tc>
                  <a:txBody>
                    <a:bodyPr/>
                    <a:lstStyle/>
                    <a:p>
                      <a:pPr marL="156845" marR="75565" indent="-59690">
                        <a:lnSpc>
                          <a:spcPts val="1060"/>
                        </a:lnSpc>
                        <a:spcBef>
                          <a:spcPts val="35"/>
                        </a:spcBef>
                      </a:pPr>
                      <a:r>
                        <a:rPr sz="900" spc="-20" dirty="0">
                          <a:solidFill>
                            <a:srgbClr val="FFFFFF"/>
                          </a:solidFill>
                          <a:latin typeface="Arial"/>
                          <a:cs typeface="Arial"/>
                        </a:rPr>
                        <a:t>Temp. (°C)</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0014" marR="34290" indent="-66040">
                        <a:lnSpc>
                          <a:spcPts val="1060"/>
                        </a:lnSpc>
                        <a:spcBef>
                          <a:spcPts val="35"/>
                        </a:spcBef>
                      </a:pPr>
                      <a:r>
                        <a:rPr sz="900" spc="-20" dirty="0">
                          <a:solidFill>
                            <a:srgbClr val="FFFFFF"/>
                          </a:solidFill>
                          <a:latin typeface="Arial"/>
                          <a:cs typeface="Arial"/>
                        </a:rPr>
                        <a:t>Temp. (°F)</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79705" indent="-165100">
                        <a:lnSpc>
                          <a:spcPts val="1060"/>
                        </a:lnSpc>
                        <a:spcBef>
                          <a:spcPts val="35"/>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2880" marR="45720" indent="-119380">
                        <a:lnSpc>
                          <a:spcPts val="1060"/>
                        </a:lnSpc>
                        <a:spcBef>
                          <a:spcPts val="3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R="174625" algn="r">
                        <a:lnSpc>
                          <a:spcPts val="1070"/>
                        </a:lnSpc>
                      </a:pPr>
                      <a:r>
                        <a:rPr sz="900" spc="-25" dirty="0">
                          <a:latin typeface="Arial"/>
                          <a:cs typeface="Arial"/>
                        </a:rPr>
                        <a:t>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147.2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6845">
                <a:tc>
                  <a:txBody>
                    <a:bodyPr/>
                    <a:lstStyle/>
                    <a:p>
                      <a:pPr marR="174625" algn="r">
                        <a:lnSpc>
                          <a:spcPts val="1070"/>
                        </a:lnSpc>
                      </a:pPr>
                      <a:r>
                        <a:rPr sz="900" spc="-25" dirty="0">
                          <a:latin typeface="Arial"/>
                          <a:cs typeface="Arial"/>
                        </a:rPr>
                        <a:t>65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4940">
                <a:tc>
                  <a:txBody>
                    <a:bodyPr/>
                    <a:lstStyle/>
                    <a:p>
                      <a:pPr marR="174625" algn="r">
                        <a:lnSpc>
                          <a:spcPts val="1070"/>
                        </a:lnSpc>
                      </a:pPr>
                      <a:r>
                        <a:rPr sz="900" spc="-25" dirty="0">
                          <a:latin typeface="Arial"/>
                          <a:cs typeface="Arial"/>
                        </a:rPr>
                        <a:t>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R="174625" algn="r">
                        <a:lnSpc>
                          <a:spcPts val="1070"/>
                        </a:lnSpc>
                      </a:pPr>
                      <a:r>
                        <a:rPr sz="900" spc="-25" dirty="0">
                          <a:latin typeface="Arial"/>
                          <a:cs typeface="Arial"/>
                        </a:rPr>
                        <a:t>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56845">
                <a:tc>
                  <a:txBody>
                    <a:bodyPr/>
                    <a:lstStyle/>
                    <a:p>
                      <a:pPr marR="174625" algn="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154.4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R="174625" algn="r">
                        <a:lnSpc>
                          <a:spcPts val="1070"/>
                        </a:lnSpc>
                      </a:pPr>
                      <a:r>
                        <a:rPr sz="900" spc="-25" dirty="0">
                          <a:latin typeface="Arial"/>
                          <a:cs typeface="Arial"/>
                        </a:rPr>
                        <a:t>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R="174625" algn="r">
                        <a:lnSpc>
                          <a:spcPct val="100000"/>
                        </a:lnSpc>
                      </a:pPr>
                      <a:r>
                        <a:rPr sz="900" spc="-25" dirty="0">
                          <a:latin typeface="Arial"/>
                          <a:cs typeface="Arial"/>
                        </a:rPr>
                        <a:t>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R="174625" algn="r">
                        <a:lnSpc>
                          <a:spcPts val="1070"/>
                        </a:lnSpc>
                      </a:pPr>
                      <a:r>
                        <a:rPr sz="900" spc="-25" dirty="0">
                          <a:latin typeface="Arial"/>
                          <a:cs typeface="Arial"/>
                        </a:rPr>
                        <a:t>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R="174625" algn="r">
                        <a:lnSpc>
                          <a:spcPct val="100000"/>
                        </a:lnSpc>
                      </a:pPr>
                      <a:r>
                        <a:rPr sz="900" spc="-25" dirty="0">
                          <a:latin typeface="Arial"/>
                          <a:cs typeface="Arial"/>
                        </a:rPr>
                        <a:t>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161.6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R="174625" algn="r">
                        <a:lnSpc>
                          <a:spcPts val="1070"/>
                        </a:lnSpc>
                      </a:pPr>
                      <a:r>
                        <a:rPr sz="900" spc="-25" dirty="0">
                          <a:latin typeface="Arial"/>
                          <a:cs typeface="Arial"/>
                        </a:rPr>
                        <a:t>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4940">
                <a:tc>
                  <a:txBody>
                    <a:bodyPr/>
                    <a:lstStyle/>
                    <a:p>
                      <a:pPr marR="174625" algn="r">
                        <a:lnSpc>
                          <a:spcPts val="1070"/>
                        </a:lnSpc>
                      </a:pPr>
                      <a:r>
                        <a:rPr sz="900" spc="-25" dirty="0">
                          <a:latin typeface="Arial"/>
                          <a:cs typeface="Arial"/>
                        </a:rPr>
                        <a:t>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6845">
                <a:tc>
                  <a:txBody>
                    <a:bodyPr/>
                    <a:lstStyle/>
                    <a:p>
                      <a:pPr marR="174625" algn="r">
                        <a:lnSpc>
                          <a:spcPct val="100000"/>
                        </a:lnSpc>
                      </a:pPr>
                      <a:r>
                        <a:rPr sz="900" spc="-25" dirty="0">
                          <a:latin typeface="Arial"/>
                          <a:cs typeface="Arial"/>
                        </a:rPr>
                        <a:t>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4940">
                <a:tc>
                  <a:txBody>
                    <a:bodyPr/>
                    <a:lstStyle/>
                    <a:p>
                      <a:pPr marR="174625" algn="r">
                        <a:lnSpc>
                          <a:spcPts val="1070"/>
                        </a:lnSpc>
                      </a:pPr>
                      <a:r>
                        <a:rPr sz="900" spc="-25" dirty="0">
                          <a:latin typeface="Arial"/>
                          <a:cs typeface="Arial"/>
                        </a:rPr>
                        <a:t>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6845">
                <a:tc>
                  <a:txBody>
                    <a:bodyPr/>
                    <a:lstStyle/>
                    <a:p>
                      <a:pPr marR="174625" algn="r">
                        <a:lnSpc>
                          <a:spcPct val="10000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4940">
                <a:tc>
                  <a:txBody>
                    <a:bodyPr/>
                    <a:lstStyle/>
                    <a:p>
                      <a:pPr marR="174625" algn="r">
                        <a:lnSpc>
                          <a:spcPts val="1070"/>
                        </a:lnSpc>
                      </a:pPr>
                      <a:r>
                        <a:rPr sz="900" spc="-25" dirty="0">
                          <a:latin typeface="Arial"/>
                          <a:cs typeface="Arial"/>
                        </a:rPr>
                        <a:t>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172.4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6845">
                <a:tc>
                  <a:txBody>
                    <a:bodyPr/>
                    <a:lstStyle/>
                    <a:p>
                      <a:pPr marR="174625" algn="r">
                        <a:lnSpc>
                          <a:spcPct val="100000"/>
                        </a:lnSpc>
                      </a:pPr>
                      <a:r>
                        <a:rPr sz="900" spc="-25" dirty="0">
                          <a:latin typeface="Arial"/>
                          <a:cs typeface="Arial"/>
                        </a:rPr>
                        <a:t>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1.19</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4940">
                <a:tc>
                  <a:txBody>
                    <a:bodyPr/>
                    <a:lstStyle/>
                    <a:p>
                      <a:pPr marR="174625" algn="r">
                        <a:lnSpc>
                          <a:spcPts val="1070"/>
                        </a:lnSpc>
                      </a:pPr>
                      <a:r>
                        <a:rPr sz="900" spc="-25" dirty="0">
                          <a:latin typeface="Arial"/>
                          <a:cs typeface="Arial"/>
                        </a:rPr>
                        <a:t>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6845">
                <a:tc>
                  <a:txBody>
                    <a:bodyPr/>
                    <a:lstStyle/>
                    <a:p>
                      <a:pPr marR="174625" algn="r">
                        <a:lnSpc>
                          <a:spcPct val="100000"/>
                        </a:lnSpc>
                      </a:pPr>
                      <a:r>
                        <a:rPr sz="900" spc="-25" dirty="0">
                          <a:latin typeface="Arial"/>
                          <a:cs typeface="Arial"/>
                        </a:rPr>
                        <a:t>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4940">
                <a:tc>
                  <a:txBody>
                    <a:bodyPr/>
                    <a:lstStyle/>
                    <a:p>
                      <a:pPr marR="174625" algn="r">
                        <a:lnSpc>
                          <a:spcPts val="1070"/>
                        </a:lnSpc>
                      </a:pPr>
                      <a:r>
                        <a:rPr sz="900" spc="-25" dirty="0">
                          <a:latin typeface="Arial"/>
                          <a:cs typeface="Arial"/>
                        </a:rPr>
                        <a:t>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179.6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6845">
                <a:tc>
                  <a:txBody>
                    <a:bodyPr/>
                    <a:lstStyle/>
                    <a:p>
                      <a:pPr marR="174625" algn="r">
                        <a:lnSpc>
                          <a:spcPct val="100000"/>
                        </a:lnSpc>
                      </a:pPr>
                      <a:r>
                        <a:rPr sz="900" spc="-25" dirty="0">
                          <a:latin typeface="Arial"/>
                          <a:cs typeface="Arial"/>
                        </a:rPr>
                        <a:t>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181.4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4940">
                <a:tc>
                  <a:txBody>
                    <a:bodyPr/>
                    <a:lstStyle/>
                    <a:p>
                      <a:pPr marR="174625" algn="r">
                        <a:lnSpc>
                          <a:spcPts val="1070"/>
                        </a:lnSpc>
                      </a:pPr>
                      <a:r>
                        <a:rPr sz="900" spc="-25" dirty="0">
                          <a:latin typeface="Arial"/>
                          <a:cs typeface="Arial"/>
                        </a:rPr>
                        <a:t>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183.2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R="174625" algn="r">
                        <a:lnSpc>
                          <a:spcPts val="1070"/>
                        </a:lnSpc>
                      </a:pPr>
                      <a:r>
                        <a:rPr sz="900" spc="-25" dirty="0">
                          <a:latin typeface="Arial"/>
                          <a:cs typeface="Arial"/>
                        </a:rPr>
                        <a:t>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R="174625" algn="r">
                        <a:lnSpc>
                          <a:spcPct val="10000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186.8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R="174625" algn="r">
                        <a:lnSpc>
                          <a:spcPts val="1070"/>
                        </a:lnSpc>
                      </a:pPr>
                      <a:r>
                        <a:rPr sz="900" spc="-25" dirty="0">
                          <a:latin typeface="Arial"/>
                          <a:cs typeface="Arial"/>
                        </a:rPr>
                        <a:t>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188.6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R="174625" algn="r">
                        <a:lnSpc>
                          <a:spcPct val="100000"/>
                        </a:lnSpc>
                      </a:pPr>
                      <a:r>
                        <a:rPr sz="900" spc="-25" dirty="0">
                          <a:latin typeface="Arial"/>
                          <a:cs typeface="Arial"/>
                        </a:rPr>
                        <a:t>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190.4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R="174625" algn="r">
                        <a:lnSpc>
                          <a:spcPts val="1070"/>
                        </a:lnSpc>
                      </a:pPr>
                      <a:r>
                        <a:rPr sz="900" spc="-25" dirty="0">
                          <a:latin typeface="Arial"/>
                          <a:cs typeface="Arial"/>
                        </a:rPr>
                        <a:t>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R="174625" algn="r">
                        <a:lnSpc>
                          <a:spcPct val="100000"/>
                        </a:lnSpc>
                      </a:pPr>
                      <a:r>
                        <a:rPr sz="900" spc="-25" dirty="0">
                          <a:latin typeface="Arial"/>
                          <a:cs typeface="Arial"/>
                        </a:rPr>
                        <a:t>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R="174625" algn="r">
                        <a:lnSpc>
                          <a:spcPts val="1070"/>
                        </a:lnSpc>
                      </a:pPr>
                      <a:r>
                        <a:rPr sz="900" spc="-25" dirty="0">
                          <a:latin typeface="Arial"/>
                          <a:cs typeface="Arial"/>
                        </a:rPr>
                        <a:t>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R="174625" algn="r">
                        <a:lnSpc>
                          <a:spcPct val="100000"/>
                        </a:lnSpc>
                      </a:pPr>
                      <a:r>
                        <a:rPr sz="900" spc="-25" dirty="0">
                          <a:latin typeface="Arial"/>
                          <a:cs typeface="Arial"/>
                        </a:rPr>
                        <a:t>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197.6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R="174625" algn="r">
                        <a:lnSpc>
                          <a:spcPts val="1070"/>
                        </a:lnSpc>
                      </a:pPr>
                      <a:r>
                        <a:rPr sz="900" spc="-25" dirty="0">
                          <a:latin typeface="Arial"/>
                          <a:cs typeface="Arial"/>
                        </a:rPr>
                        <a:t>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R="174625" algn="r">
                        <a:lnSpc>
                          <a:spcPct val="100000"/>
                        </a:lnSpc>
                      </a:pPr>
                      <a:r>
                        <a:rPr sz="900" spc="-25" dirty="0">
                          <a:latin typeface="Arial"/>
                          <a:cs typeface="Arial"/>
                        </a:rPr>
                        <a:t>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R="174625" algn="r">
                        <a:lnSpc>
                          <a:spcPts val="107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203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R="174625" algn="r">
                        <a:lnSpc>
                          <a:spcPct val="100000"/>
                        </a:lnSpc>
                      </a:pPr>
                      <a:r>
                        <a:rPr sz="900" spc="-25" dirty="0">
                          <a:latin typeface="Arial"/>
                          <a:cs typeface="Arial"/>
                        </a:rPr>
                        <a:t>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R="174625" algn="r">
                        <a:lnSpc>
                          <a:spcPts val="1070"/>
                        </a:lnSpc>
                      </a:pPr>
                      <a:r>
                        <a:rPr sz="900" spc="-25" dirty="0">
                          <a:latin typeface="Arial"/>
                          <a:cs typeface="Arial"/>
                        </a:rPr>
                        <a:t>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R="174625" algn="r">
                        <a:lnSpc>
                          <a:spcPct val="100000"/>
                        </a:lnSpc>
                      </a:pPr>
                      <a:r>
                        <a:rPr sz="900" spc="-25" dirty="0">
                          <a:latin typeface="Arial"/>
                          <a:cs typeface="Arial"/>
                        </a:rPr>
                        <a:t>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R="174625" algn="r">
                        <a:lnSpc>
                          <a:spcPts val="1070"/>
                        </a:lnSpc>
                      </a:pPr>
                      <a:r>
                        <a:rPr sz="900" spc="-25" dirty="0">
                          <a:latin typeface="Arial"/>
                          <a:cs typeface="Arial"/>
                        </a:rPr>
                        <a:t>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4940">
                <a:tc>
                  <a:txBody>
                    <a:bodyPr/>
                    <a:lstStyle/>
                    <a:p>
                      <a:pPr marR="142875" algn="r">
                        <a:lnSpc>
                          <a:spcPct val="100000"/>
                        </a:lnSpc>
                      </a:pPr>
                      <a:r>
                        <a:rPr sz="900" spc="-25" dirty="0">
                          <a:latin typeface="Arial"/>
                          <a:cs typeface="Arial"/>
                        </a:rPr>
                        <a:t>100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6845">
                <a:tc>
                  <a:txBody>
                    <a:bodyPr/>
                    <a:lstStyle/>
                    <a:p>
                      <a:pPr marR="142875" algn="r">
                        <a:lnSpc>
                          <a:spcPct val="100000"/>
                        </a:lnSpc>
                      </a:pPr>
                      <a:r>
                        <a:rPr sz="900" spc="-25" dirty="0">
                          <a:latin typeface="Arial"/>
                          <a:cs typeface="Arial"/>
                        </a:rPr>
                        <a:t>101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213.8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4940">
                <a:tc>
                  <a:txBody>
                    <a:bodyPr/>
                    <a:lstStyle/>
                    <a:p>
                      <a:pPr marR="142875" algn="r">
                        <a:lnSpc>
                          <a:spcPts val="1070"/>
                        </a:lnSpc>
                      </a:pPr>
                      <a:r>
                        <a:rPr sz="900" spc="-25"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6845">
                <a:tc>
                  <a:txBody>
                    <a:bodyPr/>
                    <a:lstStyle/>
                    <a:p>
                      <a:pPr marR="142875" algn="r">
                        <a:lnSpc>
                          <a:spcPct val="100000"/>
                        </a:lnSpc>
                      </a:pPr>
                      <a:r>
                        <a:rPr sz="900" spc="-25" dirty="0">
                          <a:latin typeface="Arial"/>
                          <a:cs typeface="Arial"/>
                        </a:rPr>
                        <a:t>103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217.4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4940">
                <a:tc>
                  <a:txBody>
                    <a:bodyPr/>
                    <a:lstStyle/>
                    <a:p>
                      <a:pPr marR="142875" algn="r">
                        <a:lnSpc>
                          <a:spcPts val="107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R="142875" algn="r">
                        <a:lnSpc>
                          <a:spcPct val="100000"/>
                        </a:lnSpc>
                      </a:pPr>
                      <a:r>
                        <a:rPr sz="900" spc="-25" dirty="0">
                          <a:latin typeface="Arial"/>
                          <a:cs typeface="Arial"/>
                        </a:rPr>
                        <a:t>105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221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3.22</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spTree>
    <p:extLst>
      <p:ext uri="{BB962C8B-B14F-4D97-AF65-F5344CB8AC3E}">
        <p14:creationId xmlns:p14="http://schemas.microsoft.com/office/powerpoint/2010/main" val="27164054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Box 85">
            <a:extLst>
              <a:ext uri="{FF2B5EF4-FFF2-40B4-BE49-F238E27FC236}">
                <a16:creationId xmlns:a16="http://schemas.microsoft.com/office/drawing/2014/main" id="{96DBE0A7-C9B2-4B13-B4A3-FD471848D970}"/>
              </a:ext>
            </a:extLst>
          </p:cNvPr>
          <p:cNvSpPr txBox="1">
            <a:spLocks noChangeArrowheads="1"/>
          </p:cNvSpPr>
          <p:nvPr/>
        </p:nvSpPr>
        <p:spPr bwMode="auto">
          <a:xfrm>
            <a:off x="5384800" y="304800"/>
            <a:ext cx="2268570" cy="880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lnSpc>
                <a:spcPct val="80000"/>
              </a:lnSpc>
              <a:spcBef>
                <a:spcPct val="0"/>
              </a:spcBef>
              <a:spcAft>
                <a:spcPct val="0"/>
              </a:spcAft>
              <a:buNone/>
            </a:pPr>
            <a:r>
              <a:rPr lang="en-US" altLang="zh-CN" sz="6400" b="1" dirty="0">
                <a:solidFill>
                  <a:srgbClr val="000000">
                    <a:lumMod val="75000"/>
                    <a:lumOff val="25000"/>
                  </a:srgbClr>
                </a:solidFill>
                <a:latin typeface="Arial" panose="020B0604020202020204" pitchFamily="34" charset="0"/>
                <a:cs typeface="Arial" panose="020B0604020202020204" pitchFamily="34" charset="0"/>
              </a:rPr>
              <a:t>Tabs </a:t>
            </a:r>
          </a:p>
        </p:txBody>
      </p:sp>
      <p:grpSp>
        <p:nvGrpSpPr>
          <p:cNvPr id="2" name="object 11">
            <a:extLst>
              <a:ext uri="{FF2B5EF4-FFF2-40B4-BE49-F238E27FC236}">
                <a16:creationId xmlns:a16="http://schemas.microsoft.com/office/drawing/2014/main" id="{D03BDEFE-818A-6172-F08C-1503EE16FC69}"/>
              </a:ext>
            </a:extLst>
          </p:cNvPr>
          <p:cNvGrpSpPr/>
          <p:nvPr/>
        </p:nvGrpSpPr>
        <p:grpSpPr>
          <a:xfrm>
            <a:off x="660400" y="2057400"/>
            <a:ext cx="3505200" cy="6601953"/>
            <a:chOff x="1009273" y="4903162"/>
            <a:chExt cx="1849755" cy="3604895"/>
          </a:xfrm>
        </p:grpSpPr>
        <p:pic>
          <p:nvPicPr>
            <p:cNvPr id="3" name="object 12">
              <a:extLst>
                <a:ext uri="{FF2B5EF4-FFF2-40B4-BE49-F238E27FC236}">
                  <a16:creationId xmlns:a16="http://schemas.microsoft.com/office/drawing/2014/main" id="{82434A1E-72EB-0D86-B0B0-16E41DF9AC09}"/>
                </a:ext>
              </a:extLst>
            </p:cNvPr>
            <p:cNvPicPr/>
            <p:nvPr/>
          </p:nvPicPr>
          <p:blipFill>
            <a:blip r:embed="rId3" cstate="print"/>
            <a:stretch>
              <a:fillRect/>
            </a:stretch>
          </p:blipFill>
          <p:spPr>
            <a:xfrm>
              <a:off x="1023985" y="4903162"/>
              <a:ext cx="1834699" cy="3548639"/>
            </a:xfrm>
            <a:prstGeom prst="rect">
              <a:avLst/>
            </a:prstGeom>
            <a:ln w="53975">
              <a:solidFill>
                <a:srgbClr val="00B050"/>
              </a:solidFill>
            </a:ln>
          </p:spPr>
        </p:pic>
        <p:sp>
          <p:nvSpPr>
            <p:cNvPr id="4" name="object 13">
              <a:extLst>
                <a:ext uri="{FF2B5EF4-FFF2-40B4-BE49-F238E27FC236}">
                  <a16:creationId xmlns:a16="http://schemas.microsoft.com/office/drawing/2014/main" id="{A8C33BD8-2F3C-D84D-0C04-04598C63320F}"/>
                </a:ext>
              </a:extLst>
            </p:cNvPr>
            <p:cNvSpPr/>
            <p:nvPr/>
          </p:nvSpPr>
          <p:spPr>
            <a:xfrm>
              <a:off x="1023985" y="8125962"/>
              <a:ext cx="600710" cy="367030"/>
            </a:xfrm>
            <a:custGeom>
              <a:avLst/>
              <a:gdLst/>
              <a:ahLst/>
              <a:cxnLst/>
              <a:rect l="l" t="t" r="r" b="b"/>
              <a:pathLst>
                <a:path w="600710" h="367029">
                  <a:moveTo>
                    <a:pt x="0" y="366998"/>
                  </a:moveTo>
                  <a:lnTo>
                    <a:pt x="600549" y="366998"/>
                  </a:lnTo>
                  <a:lnTo>
                    <a:pt x="600549" y="0"/>
                  </a:lnTo>
                  <a:lnTo>
                    <a:pt x="0" y="0"/>
                  </a:lnTo>
                  <a:lnTo>
                    <a:pt x="0" y="366998"/>
                  </a:lnTo>
                  <a:close/>
                </a:path>
              </a:pathLst>
            </a:custGeom>
            <a:ln w="53975">
              <a:solidFill>
                <a:srgbClr val="00B050"/>
              </a:solidFill>
            </a:ln>
          </p:spPr>
          <p:txBody>
            <a:bodyPr wrap="square" lIns="0" tIns="0" rIns="0" bIns="0" rtlCol="0"/>
            <a:lstStyle/>
            <a:p>
              <a:endParaRPr/>
            </a:p>
          </p:txBody>
        </p:sp>
      </p:grpSp>
      <p:grpSp>
        <p:nvGrpSpPr>
          <p:cNvPr id="5" name="object 14">
            <a:extLst>
              <a:ext uri="{FF2B5EF4-FFF2-40B4-BE49-F238E27FC236}">
                <a16:creationId xmlns:a16="http://schemas.microsoft.com/office/drawing/2014/main" id="{CF1AC149-2B47-9B2E-D71F-E71A468FBC2C}"/>
              </a:ext>
            </a:extLst>
          </p:cNvPr>
          <p:cNvGrpSpPr/>
          <p:nvPr/>
        </p:nvGrpSpPr>
        <p:grpSpPr>
          <a:xfrm>
            <a:off x="4738876" y="2057397"/>
            <a:ext cx="3212292" cy="6781803"/>
            <a:chOff x="2977796" y="4898806"/>
            <a:chExt cx="1834699" cy="3649676"/>
          </a:xfrm>
        </p:grpSpPr>
        <p:pic>
          <p:nvPicPr>
            <p:cNvPr id="6" name="object 15">
              <a:extLst>
                <a:ext uri="{FF2B5EF4-FFF2-40B4-BE49-F238E27FC236}">
                  <a16:creationId xmlns:a16="http://schemas.microsoft.com/office/drawing/2014/main" id="{216FAD51-E968-A8AB-8F8C-A175E281FF27}"/>
                </a:ext>
              </a:extLst>
            </p:cNvPr>
            <p:cNvPicPr/>
            <p:nvPr/>
          </p:nvPicPr>
          <p:blipFill>
            <a:blip r:embed="rId4" cstate="print"/>
            <a:stretch>
              <a:fillRect/>
            </a:stretch>
          </p:blipFill>
          <p:spPr>
            <a:xfrm>
              <a:off x="2977796" y="4898806"/>
              <a:ext cx="1834699" cy="3610611"/>
            </a:xfrm>
            <a:prstGeom prst="rect">
              <a:avLst/>
            </a:prstGeom>
            <a:ln w="53975">
              <a:solidFill>
                <a:srgbClr val="00B050"/>
              </a:solidFill>
            </a:ln>
          </p:spPr>
        </p:pic>
        <p:sp>
          <p:nvSpPr>
            <p:cNvPr id="7" name="object 16">
              <a:extLst>
                <a:ext uri="{FF2B5EF4-FFF2-40B4-BE49-F238E27FC236}">
                  <a16:creationId xmlns:a16="http://schemas.microsoft.com/office/drawing/2014/main" id="{4C8F261B-A474-822E-F9D5-45043C798D46}"/>
                </a:ext>
              </a:extLst>
            </p:cNvPr>
            <p:cNvSpPr/>
            <p:nvPr/>
          </p:nvSpPr>
          <p:spPr>
            <a:xfrm>
              <a:off x="3438461" y="5905309"/>
              <a:ext cx="920750" cy="2116455"/>
            </a:xfrm>
            <a:custGeom>
              <a:avLst/>
              <a:gdLst/>
              <a:ahLst/>
              <a:cxnLst/>
              <a:rect l="l" t="t" r="r" b="b"/>
              <a:pathLst>
                <a:path w="920750" h="2116454">
                  <a:moveTo>
                    <a:pt x="917422" y="1985238"/>
                  </a:moveTo>
                  <a:lnTo>
                    <a:pt x="0" y="1985238"/>
                  </a:lnTo>
                  <a:lnTo>
                    <a:pt x="0" y="2116302"/>
                  </a:lnTo>
                  <a:lnTo>
                    <a:pt x="917422" y="2116302"/>
                  </a:lnTo>
                  <a:lnTo>
                    <a:pt x="917422" y="1985238"/>
                  </a:lnTo>
                  <a:close/>
                </a:path>
                <a:path w="920750" h="2116454">
                  <a:moveTo>
                    <a:pt x="917422" y="994562"/>
                  </a:moveTo>
                  <a:lnTo>
                    <a:pt x="0" y="994562"/>
                  </a:lnTo>
                  <a:lnTo>
                    <a:pt x="0" y="1125626"/>
                  </a:lnTo>
                  <a:lnTo>
                    <a:pt x="917422" y="1125626"/>
                  </a:lnTo>
                  <a:lnTo>
                    <a:pt x="917422" y="994562"/>
                  </a:lnTo>
                  <a:close/>
                </a:path>
                <a:path w="920750" h="2116454">
                  <a:moveTo>
                    <a:pt x="920483" y="0"/>
                  </a:moveTo>
                  <a:lnTo>
                    <a:pt x="3060" y="0"/>
                  </a:lnTo>
                  <a:lnTo>
                    <a:pt x="3060" y="131064"/>
                  </a:lnTo>
                  <a:lnTo>
                    <a:pt x="920483" y="131064"/>
                  </a:lnTo>
                  <a:lnTo>
                    <a:pt x="920483" y="0"/>
                  </a:lnTo>
                  <a:close/>
                </a:path>
              </a:pathLst>
            </a:custGeom>
            <a:solidFill>
              <a:srgbClr val="FFFFFF"/>
            </a:solidFill>
            <a:ln w="53975">
              <a:solidFill>
                <a:srgbClr val="00B050"/>
              </a:solidFill>
            </a:ln>
          </p:spPr>
          <p:txBody>
            <a:bodyPr wrap="square" lIns="0" tIns="0" rIns="0" bIns="0" rtlCol="0"/>
            <a:lstStyle/>
            <a:p>
              <a:endParaRPr/>
            </a:p>
          </p:txBody>
        </p:sp>
        <p:sp>
          <p:nvSpPr>
            <p:cNvPr id="8" name="object 17">
              <a:extLst>
                <a:ext uri="{FF2B5EF4-FFF2-40B4-BE49-F238E27FC236}">
                  <a16:creationId xmlns:a16="http://schemas.microsoft.com/office/drawing/2014/main" id="{6610E1F2-0655-BCF9-5F3F-608CA3AB9580}"/>
                </a:ext>
              </a:extLst>
            </p:cNvPr>
            <p:cNvSpPr/>
            <p:nvPr/>
          </p:nvSpPr>
          <p:spPr>
            <a:xfrm>
              <a:off x="3586067" y="8181452"/>
              <a:ext cx="600710" cy="367030"/>
            </a:xfrm>
            <a:custGeom>
              <a:avLst/>
              <a:gdLst/>
              <a:ahLst/>
              <a:cxnLst/>
              <a:rect l="l" t="t" r="r" b="b"/>
              <a:pathLst>
                <a:path w="600710" h="367029">
                  <a:moveTo>
                    <a:pt x="0" y="366998"/>
                  </a:moveTo>
                  <a:lnTo>
                    <a:pt x="600549" y="366998"/>
                  </a:lnTo>
                  <a:lnTo>
                    <a:pt x="600549" y="0"/>
                  </a:lnTo>
                  <a:lnTo>
                    <a:pt x="0" y="0"/>
                  </a:lnTo>
                  <a:lnTo>
                    <a:pt x="0" y="366998"/>
                  </a:lnTo>
                  <a:close/>
                </a:path>
              </a:pathLst>
            </a:custGeom>
            <a:ln w="53975">
              <a:solidFill>
                <a:srgbClr val="00B050"/>
              </a:solidFill>
            </a:ln>
          </p:spPr>
          <p:txBody>
            <a:bodyPr wrap="square" lIns="0" tIns="0" rIns="0" bIns="0" rtlCol="0"/>
            <a:lstStyle/>
            <a:p>
              <a:endParaRPr/>
            </a:p>
          </p:txBody>
        </p:sp>
      </p:grpSp>
      <p:grpSp>
        <p:nvGrpSpPr>
          <p:cNvPr id="9" name="object 18">
            <a:extLst>
              <a:ext uri="{FF2B5EF4-FFF2-40B4-BE49-F238E27FC236}">
                <a16:creationId xmlns:a16="http://schemas.microsoft.com/office/drawing/2014/main" id="{D596A507-EA81-12FB-3099-9970153BC057}"/>
              </a:ext>
            </a:extLst>
          </p:cNvPr>
          <p:cNvGrpSpPr/>
          <p:nvPr/>
        </p:nvGrpSpPr>
        <p:grpSpPr>
          <a:xfrm>
            <a:off x="8661400" y="2088023"/>
            <a:ext cx="3124200" cy="6705600"/>
            <a:chOff x="4919838" y="4900278"/>
            <a:chExt cx="1870710" cy="3650615"/>
          </a:xfrm>
        </p:grpSpPr>
        <p:pic>
          <p:nvPicPr>
            <p:cNvPr id="10" name="object 19">
              <a:extLst>
                <a:ext uri="{FF2B5EF4-FFF2-40B4-BE49-F238E27FC236}">
                  <a16:creationId xmlns:a16="http://schemas.microsoft.com/office/drawing/2014/main" id="{431E2885-3021-8D35-7E6A-A424AC3BF811}"/>
                </a:ext>
              </a:extLst>
            </p:cNvPr>
            <p:cNvPicPr/>
            <p:nvPr/>
          </p:nvPicPr>
          <p:blipFill>
            <a:blip r:embed="rId5" cstate="print"/>
            <a:stretch>
              <a:fillRect/>
            </a:stretch>
          </p:blipFill>
          <p:spPr>
            <a:xfrm>
              <a:off x="4919838" y="4900278"/>
              <a:ext cx="1868479" cy="3594188"/>
            </a:xfrm>
            <a:prstGeom prst="rect">
              <a:avLst/>
            </a:prstGeom>
            <a:ln w="53975">
              <a:solidFill>
                <a:srgbClr val="00B050"/>
              </a:solidFill>
            </a:ln>
          </p:spPr>
        </p:pic>
        <p:sp>
          <p:nvSpPr>
            <p:cNvPr id="11" name="object 20">
              <a:extLst>
                <a:ext uri="{FF2B5EF4-FFF2-40B4-BE49-F238E27FC236}">
                  <a16:creationId xmlns:a16="http://schemas.microsoft.com/office/drawing/2014/main" id="{622E4401-2CC9-8164-E356-99FB384385C3}"/>
                </a:ext>
              </a:extLst>
            </p:cNvPr>
            <p:cNvSpPr/>
            <p:nvPr/>
          </p:nvSpPr>
          <p:spPr>
            <a:xfrm>
              <a:off x="6174867" y="8169158"/>
              <a:ext cx="600710" cy="367030"/>
            </a:xfrm>
            <a:custGeom>
              <a:avLst/>
              <a:gdLst/>
              <a:ahLst/>
              <a:cxnLst/>
              <a:rect l="l" t="t" r="r" b="b"/>
              <a:pathLst>
                <a:path w="600709" h="367029">
                  <a:moveTo>
                    <a:pt x="0" y="366998"/>
                  </a:moveTo>
                  <a:lnTo>
                    <a:pt x="600549" y="366998"/>
                  </a:lnTo>
                  <a:lnTo>
                    <a:pt x="600549" y="0"/>
                  </a:lnTo>
                  <a:lnTo>
                    <a:pt x="0" y="0"/>
                  </a:lnTo>
                  <a:lnTo>
                    <a:pt x="0" y="366998"/>
                  </a:lnTo>
                  <a:close/>
                </a:path>
              </a:pathLst>
            </a:custGeom>
            <a:ln w="53975">
              <a:solidFill>
                <a:srgbClr val="00B050"/>
              </a:solidFill>
            </a:ln>
          </p:spPr>
          <p:txBody>
            <a:bodyPr wrap="square" lIns="0" tIns="0" rIns="0" bIns="0" rtlCol="0"/>
            <a:lstStyle/>
            <a:p>
              <a:endParaRPr/>
            </a:p>
          </p:txBody>
        </p:sp>
      </p:grpSp>
    </p:spTree>
    <p:extLst>
      <p:ext uri="{BB962C8B-B14F-4D97-AF65-F5344CB8AC3E}">
        <p14:creationId xmlns:p14="http://schemas.microsoft.com/office/powerpoint/2010/main" val="124480670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14/30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 name="object 4"/>
          <p:cNvSpPr/>
          <p:nvPr/>
        </p:nvSpPr>
        <p:spPr>
          <a:xfrm>
            <a:off x="3508376" y="868299"/>
            <a:ext cx="6226175" cy="666750"/>
          </a:xfrm>
          <a:custGeom>
            <a:avLst/>
            <a:gdLst/>
            <a:ahLst/>
            <a:cxnLst/>
            <a:rect l="l" t="t" r="r" b="b"/>
            <a:pathLst>
              <a:path w="6226175"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5892800" y="0"/>
                </a:lnTo>
                <a:lnTo>
                  <a:pt x="5942070" y="3616"/>
                </a:lnTo>
                <a:lnTo>
                  <a:pt x="5989094" y="14122"/>
                </a:lnTo>
                <a:lnTo>
                  <a:pt x="6033356" y="31000"/>
                </a:lnTo>
                <a:lnTo>
                  <a:pt x="6074340" y="53732"/>
                </a:lnTo>
                <a:lnTo>
                  <a:pt x="6111531" y="81803"/>
                </a:lnTo>
                <a:lnTo>
                  <a:pt x="6144414" y="114695"/>
                </a:lnTo>
                <a:lnTo>
                  <a:pt x="6172474" y="151890"/>
                </a:lnTo>
                <a:lnTo>
                  <a:pt x="6195195" y="192873"/>
                </a:lnTo>
                <a:lnTo>
                  <a:pt x="6212062" y="237126"/>
                </a:lnTo>
                <a:lnTo>
                  <a:pt x="6222561" y="284132"/>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3787445" y="844677"/>
            <a:ext cx="525145"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dirty="0">
                <a:ln>
                  <a:noFill/>
                </a:ln>
                <a:solidFill>
                  <a:sysClr val="windowText" lastClr="000000"/>
                </a:solidFill>
                <a:effectLst/>
                <a:uLnTx/>
                <a:uFillTx/>
                <a:latin typeface="Arial"/>
                <a:cs typeface="Arial"/>
              </a:rPr>
              <a:t>Display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pSp>
        <p:nvGrpSpPr>
          <p:cNvPr id="6" name="object 6"/>
          <p:cNvGrpSpPr/>
          <p:nvPr/>
        </p:nvGrpSpPr>
        <p:grpSpPr>
          <a:xfrm>
            <a:off x="3503613" y="863537"/>
            <a:ext cx="2503805" cy="676275"/>
            <a:chOff x="328612" y="863536"/>
            <a:chExt cx="2503805" cy="676275"/>
          </a:xfrm>
        </p:grpSpPr>
        <p:sp>
          <p:nvSpPr>
            <p:cNvPr id="7" name="object 7"/>
            <p:cNvSpPr/>
            <p:nvPr/>
          </p:nvSpPr>
          <p:spPr>
            <a:xfrm>
              <a:off x="679450" y="1046226"/>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p:nvPr/>
          </p:nvSpPr>
          <p:spPr>
            <a:xfrm>
              <a:off x="71739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9" name="object 9"/>
            <p:cNvPicPr/>
            <p:nvPr/>
          </p:nvPicPr>
          <p:blipFill>
            <a:blip r:embed="rId2" cstate="print"/>
            <a:stretch>
              <a:fillRect/>
            </a:stretch>
          </p:blipFill>
          <p:spPr>
            <a:xfrm>
              <a:off x="745172" y="1105281"/>
              <a:ext cx="225044" cy="347218"/>
            </a:xfrm>
            <a:prstGeom prst="rect">
              <a:avLst/>
            </a:prstGeom>
          </p:spPr>
        </p:pic>
        <p:sp>
          <p:nvSpPr>
            <p:cNvPr id="10" name="object 10"/>
            <p:cNvSpPr/>
            <p:nvPr/>
          </p:nvSpPr>
          <p:spPr>
            <a:xfrm>
              <a:off x="106090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 name="object 11"/>
            <p:cNvPicPr/>
            <p:nvPr/>
          </p:nvPicPr>
          <p:blipFill>
            <a:blip r:embed="rId3" cstate="print"/>
            <a:stretch>
              <a:fillRect/>
            </a:stretch>
          </p:blipFill>
          <p:spPr>
            <a:xfrm>
              <a:off x="1088682" y="1105281"/>
              <a:ext cx="226021" cy="347218"/>
            </a:xfrm>
            <a:prstGeom prst="rect">
              <a:avLst/>
            </a:prstGeom>
          </p:spPr>
        </p:pic>
        <p:sp>
          <p:nvSpPr>
            <p:cNvPr id="12" name="object 12"/>
            <p:cNvSpPr/>
            <p:nvPr/>
          </p:nvSpPr>
          <p:spPr>
            <a:xfrm>
              <a:off x="139242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 name="object 13"/>
            <p:cNvPicPr/>
            <p:nvPr/>
          </p:nvPicPr>
          <p:blipFill>
            <a:blip r:embed="rId4" cstate="print"/>
            <a:stretch>
              <a:fillRect/>
            </a:stretch>
          </p:blipFill>
          <p:spPr>
            <a:xfrm>
              <a:off x="1420241" y="1105281"/>
              <a:ext cx="225044" cy="347218"/>
            </a:xfrm>
            <a:prstGeom prst="rect">
              <a:avLst/>
            </a:prstGeom>
          </p:spPr>
        </p:pic>
        <p:sp>
          <p:nvSpPr>
            <p:cNvPr id="14" name="object 14"/>
            <p:cNvSpPr/>
            <p:nvPr/>
          </p:nvSpPr>
          <p:spPr>
            <a:xfrm>
              <a:off x="333375" y="868299"/>
              <a:ext cx="2494280" cy="666750"/>
            </a:xfrm>
            <a:custGeom>
              <a:avLst/>
              <a:gdLst/>
              <a:ahLst/>
              <a:cxnLst/>
              <a:rect l="l" t="t" r="r" b="b"/>
              <a:pathLst>
                <a:path w="2494280"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2160651" y="0"/>
                  </a:lnTo>
                  <a:lnTo>
                    <a:pt x="2209893" y="3616"/>
                  </a:lnTo>
                  <a:lnTo>
                    <a:pt x="2256899" y="14122"/>
                  </a:lnTo>
                  <a:lnTo>
                    <a:pt x="2301152" y="31000"/>
                  </a:lnTo>
                  <a:lnTo>
                    <a:pt x="2342135" y="53732"/>
                  </a:lnTo>
                  <a:lnTo>
                    <a:pt x="2379330" y="81803"/>
                  </a:lnTo>
                  <a:lnTo>
                    <a:pt x="2412222" y="114695"/>
                  </a:lnTo>
                  <a:lnTo>
                    <a:pt x="2440293" y="151890"/>
                  </a:lnTo>
                  <a:lnTo>
                    <a:pt x="2463025" y="192873"/>
                  </a:lnTo>
                  <a:lnTo>
                    <a:pt x="2479903" y="237126"/>
                  </a:lnTo>
                  <a:lnTo>
                    <a:pt x="2490409" y="284132"/>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 name="object 15"/>
          <p:cNvGrpSpPr/>
          <p:nvPr/>
        </p:nvGrpSpPr>
        <p:grpSpPr>
          <a:xfrm>
            <a:off x="3538537" y="3544952"/>
            <a:ext cx="4129404" cy="942975"/>
            <a:chOff x="363537" y="3544951"/>
            <a:chExt cx="4129404" cy="942975"/>
          </a:xfrm>
        </p:grpSpPr>
        <p:sp>
          <p:nvSpPr>
            <p:cNvPr id="16" name="object 16"/>
            <p:cNvSpPr/>
            <p:nvPr/>
          </p:nvSpPr>
          <p:spPr>
            <a:xfrm>
              <a:off x="2195576" y="3741673"/>
              <a:ext cx="2297430" cy="746125"/>
            </a:xfrm>
            <a:custGeom>
              <a:avLst/>
              <a:gdLst/>
              <a:ahLst/>
              <a:cxnLst/>
              <a:rect l="l" t="t" r="r" b="b"/>
              <a:pathLst>
                <a:path w="2297429" h="746125">
                  <a:moveTo>
                    <a:pt x="76200" y="669925"/>
                  </a:moveTo>
                  <a:lnTo>
                    <a:pt x="44437" y="669925"/>
                  </a:lnTo>
                  <a:lnTo>
                    <a:pt x="44323" y="281051"/>
                  </a:lnTo>
                  <a:lnTo>
                    <a:pt x="31623" y="281051"/>
                  </a:lnTo>
                  <a:lnTo>
                    <a:pt x="31737" y="669925"/>
                  </a:lnTo>
                  <a:lnTo>
                    <a:pt x="0" y="669925"/>
                  </a:lnTo>
                  <a:lnTo>
                    <a:pt x="38100" y="746125"/>
                  </a:lnTo>
                  <a:lnTo>
                    <a:pt x="69850" y="682625"/>
                  </a:lnTo>
                  <a:lnTo>
                    <a:pt x="76200" y="669925"/>
                  </a:lnTo>
                  <a:close/>
                </a:path>
                <a:path w="2297429" h="746125">
                  <a:moveTo>
                    <a:pt x="2297049" y="38100"/>
                  </a:moveTo>
                  <a:lnTo>
                    <a:pt x="2284349" y="31750"/>
                  </a:lnTo>
                  <a:lnTo>
                    <a:pt x="2220849" y="0"/>
                  </a:lnTo>
                  <a:lnTo>
                    <a:pt x="2220849" y="31762"/>
                  </a:lnTo>
                  <a:lnTo>
                    <a:pt x="1887474" y="31877"/>
                  </a:lnTo>
                  <a:lnTo>
                    <a:pt x="1887474" y="44577"/>
                  </a:lnTo>
                  <a:lnTo>
                    <a:pt x="2220849" y="44462"/>
                  </a:lnTo>
                  <a:lnTo>
                    <a:pt x="2220849" y="76200"/>
                  </a:lnTo>
                  <a:lnTo>
                    <a:pt x="2297049"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object 17"/>
            <p:cNvSpPr/>
            <p:nvPr/>
          </p:nvSpPr>
          <p:spPr>
            <a:xfrm>
              <a:off x="369887" y="3551301"/>
              <a:ext cx="3713479" cy="462280"/>
            </a:xfrm>
            <a:custGeom>
              <a:avLst/>
              <a:gdLst/>
              <a:ahLst/>
              <a:cxnLst/>
              <a:rect l="l" t="t" r="r" b="b"/>
              <a:pathLst>
                <a:path w="3713479" h="462279">
                  <a:moveTo>
                    <a:pt x="0" y="76962"/>
                  </a:moveTo>
                  <a:lnTo>
                    <a:pt x="6050" y="46988"/>
                  </a:lnTo>
                  <a:lnTo>
                    <a:pt x="22550" y="22526"/>
                  </a:lnTo>
                  <a:lnTo>
                    <a:pt x="47025" y="6042"/>
                  </a:lnTo>
                  <a:lnTo>
                    <a:pt x="77000" y="0"/>
                  </a:lnTo>
                  <a:lnTo>
                    <a:pt x="3636200" y="0"/>
                  </a:lnTo>
                  <a:lnTo>
                    <a:pt x="3666174" y="6042"/>
                  </a:lnTo>
                  <a:lnTo>
                    <a:pt x="3690635" y="22526"/>
                  </a:lnTo>
                  <a:lnTo>
                    <a:pt x="3707120" y="46988"/>
                  </a:lnTo>
                  <a:lnTo>
                    <a:pt x="3713162" y="76962"/>
                  </a:lnTo>
                  <a:lnTo>
                    <a:pt x="3713162" y="384937"/>
                  </a:lnTo>
                  <a:lnTo>
                    <a:pt x="3707120" y="414910"/>
                  </a:lnTo>
                  <a:lnTo>
                    <a:pt x="3690635" y="439372"/>
                  </a:lnTo>
                  <a:lnTo>
                    <a:pt x="3666174" y="455856"/>
                  </a:lnTo>
                  <a:lnTo>
                    <a:pt x="363620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8" name="object 18"/>
          <p:cNvSpPr txBox="1"/>
          <p:nvPr/>
        </p:nvSpPr>
        <p:spPr>
          <a:xfrm>
            <a:off x="4961889" y="4167632"/>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19" name="object 19"/>
          <p:cNvSpPr txBox="1"/>
          <p:nvPr/>
        </p:nvSpPr>
        <p:spPr>
          <a:xfrm>
            <a:off x="7389240" y="3494659"/>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0" name="object 20"/>
          <p:cNvSpPr txBox="1"/>
          <p:nvPr/>
        </p:nvSpPr>
        <p:spPr>
          <a:xfrm>
            <a:off x="3644798" y="3604005"/>
            <a:ext cx="3116580" cy="34671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TS</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seated</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suction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pipe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and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connected</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CN2</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1" name="object 21"/>
          <p:cNvSpPr txBox="1"/>
          <p:nvPr/>
        </p:nvSpPr>
        <p:spPr>
          <a:xfrm>
            <a:off x="7673976" y="3656076"/>
            <a:ext cx="19831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Reconnect</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2" name="object 22"/>
          <p:cNvSpPr/>
          <p:nvPr/>
        </p:nvSpPr>
        <p:spPr>
          <a:xfrm>
            <a:off x="3544888" y="4487926"/>
            <a:ext cx="3707129" cy="462280"/>
          </a:xfrm>
          <a:custGeom>
            <a:avLst/>
            <a:gdLst/>
            <a:ahLst/>
            <a:cxnLst/>
            <a:rect l="l" t="t" r="r" b="b"/>
            <a:pathLst>
              <a:path w="3707129" h="462279">
                <a:moveTo>
                  <a:pt x="0" y="76962"/>
                </a:moveTo>
                <a:lnTo>
                  <a:pt x="6050" y="46988"/>
                </a:lnTo>
                <a:lnTo>
                  <a:pt x="22550" y="22526"/>
                </a:lnTo>
                <a:lnTo>
                  <a:pt x="47025" y="6042"/>
                </a:lnTo>
                <a:lnTo>
                  <a:pt x="77000" y="0"/>
                </a:lnTo>
                <a:lnTo>
                  <a:pt x="3629850" y="0"/>
                </a:lnTo>
                <a:lnTo>
                  <a:pt x="3659824" y="6042"/>
                </a:lnTo>
                <a:lnTo>
                  <a:pt x="3684285" y="22526"/>
                </a:lnTo>
                <a:lnTo>
                  <a:pt x="3700770" y="46988"/>
                </a:lnTo>
                <a:lnTo>
                  <a:pt x="3706812" y="76962"/>
                </a:lnTo>
                <a:lnTo>
                  <a:pt x="3706812" y="384937"/>
                </a:lnTo>
                <a:lnTo>
                  <a:pt x="3700770" y="414910"/>
                </a:lnTo>
                <a:lnTo>
                  <a:pt x="3684285" y="439372"/>
                </a:lnTo>
                <a:lnTo>
                  <a:pt x="3659824" y="455856"/>
                </a:lnTo>
                <a:lnTo>
                  <a:pt x="362985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object 23"/>
          <p:cNvSpPr txBox="1"/>
          <p:nvPr/>
        </p:nvSpPr>
        <p:spPr>
          <a:xfrm>
            <a:off x="3644798" y="4540758"/>
            <a:ext cx="3060700" cy="3467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resistance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range</a:t>
            </a:r>
            <a:r>
              <a:rPr kumimoji="0" sz="1050" b="0" i="0" u="none" strike="noStrike" kern="0" cap="none" spc="229"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of</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05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05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1"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25" normalizeH="0" baseline="0" noProof="0" dirty="0">
                <a:ln>
                  <a:noFill/>
                </a:ln>
                <a:solidFill>
                  <a:sysClr val="windowText" lastClr="000000"/>
                </a:solidFill>
                <a:effectLst/>
                <a:uLnTx/>
                <a:uFillTx/>
                <a:latin typeface="Times New Roman"/>
                <a:cs typeface="Times New Roman"/>
              </a:rPr>
              <a:t>A*</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4" name="object 24"/>
          <p:cNvSpPr txBox="1"/>
          <p:nvPr/>
        </p:nvSpPr>
        <p:spPr>
          <a:xfrm>
            <a:off x="4944491" y="5126863"/>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5" name="object 25"/>
          <p:cNvSpPr/>
          <p:nvPr/>
        </p:nvSpPr>
        <p:spPr>
          <a:xfrm>
            <a:off x="5375276" y="4690998"/>
            <a:ext cx="2282825" cy="774700"/>
          </a:xfrm>
          <a:custGeom>
            <a:avLst/>
            <a:gdLst/>
            <a:ahLst/>
            <a:cxnLst/>
            <a:rect l="l" t="t" r="r" b="b"/>
            <a:pathLst>
              <a:path w="2282825" h="774700">
                <a:moveTo>
                  <a:pt x="76200" y="698500"/>
                </a:moveTo>
                <a:lnTo>
                  <a:pt x="44450" y="698500"/>
                </a:lnTo>
                <a:lnTo>
                  <a:pt x="44450" y="269875"/>
                </a:lnTo>
                <a:lnTo>
                  <a:pt x="31750" y="269875"/>
                </a:lnTo>
                <a:lnTo>
                  <a:pt x="31750" y="698500"/>
                </a:lnTo>
                <a:lnTo>
                  <a:pt x="0" y="698500"/>
                </a:lnTo>
                <a:lnTo>
                  <a:pt x="38100" y="774700"/>
                </a:lnTo>
                <a:lnTo>
                  <a:pt x="69850" y="711200"/>
                </a:lnTo>
                <a:lnTo>
                  <a:pt x="76200" y="698500"/>
                </a:lnTo>
                <a:close/>
              </a:path>
              <a:path w="2282825" h="774700">
                <a:moveTo>
                  <a:pt x="2282825" y="38100"/>
                </a:moveTo>
                <a:lnTo>
                  <a:pt x="2270125" y="31750"/>
                </a:lnTo>
                <a:lnTo>
                  <a:pt x="2206625" y="0"/>
                </a:lnTo>
                <a:lnTo>
                  <a:pt x="2206625" y="31762"/>
                </a:lnTo>
                <a:lnTo>
                  <a:pt x="1871599" y="31877"/>
                </a:lnTo>
                <a:lnTo>
                  <a:pt x="1871599" y="44450"/>
                </a:lnTo>
                <a:lnTo>
                  <a:pt x="2206625" y="44450"/>
                </a:lnTo>
                <a:lnTo>
                  <a:pt x="2206625" y="76200"/>
                </a:lnTo>
                <a:lnTo>
                  <a:pt x="2270125" y="44450"/>
                </a:lnTo>
                <a:lnTo>
                  <a:pt x="2282825"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object 26"/>
          <p:cNvSpPr txBox="1"/>
          <p:nvPr/>
        </p:nvSpPr>
        <p:spPr>
          <a:xfrm>
            <a:off x="7343266" y="4477258"/>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7" name="object 27"/>
          <p:cNvSpPr txBox="1"/>
          <p:nvPr/>
        </p:nvSpPr>
        <p:spPr>
          <a:xfrm>
            <a:off x="7658101" y="4602226"/>
            <a:ext cx="19704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6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faulty</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8" name="object 28"/>
          <p:cNvSpPr/>
          <p:nvPr/>
        </p:nvSpPr>
        <p:spPr>
          <a:xfrm>
            <a:off x="3549650" y="5481573"/>
            <a:ext cx="3702050" cy="284480"/>
          </a:xfrm>
          <a:custGeom>
            <a:avLst/>
            <a:gdLst/>
            <a:ahLst/>
            <a:cxnLst/>
            <a:rect l="l" t="t" r="r" b="b"/>
            <a:pathLst>
              <a:path w="3702050" h="284479">
                <a:moveTo>
                  <a:pt x="0" y="47371"/>
                </a:moveTo>
                <a:lnTo>
                  <a:pt x="3722" y="28932"/>
                </a:lnTo>
                <a:lnTo>
                  <a:pt x="13873" y="13874"/>
                </a:lnTo>
                <a:lnTo>
                  <a:pt x="28926" y="3722"/>
                </a:lnTo>
                <a:lnTo>
                  <a:pt x="47358" y="0"/>
                </a:lnTo>
                <a:lnTo>
                  <a:pt x="3654679" y="0"/>
                </a:lnTo>
                <a:lnTo>
                  <a:pt x="3673117" y="3722"/>
                </a:lnTo>
                <a:lnTo>
                  <a:pt x="3688175" y="13874"/>
                </a:lnTo>
                <a:lnTo>
                  <a:pt x="3698327" y="28932"/>
                </a:lnTo>
                <a:lnTo>
                  <a:pt x="3702050" y="47371"/>
                </a:lnTo>
                <a:lnTo>
                  <a:pt x="3702050" y="236854"/>
                </a:lnTo>
                <a:lnTo>
                  <a:pt x="3698327" y="255293"/>
                </a:lnTo>
                <a:lnTo>
                  <a:pt x="3688175" y="270351"/>
                </a:lnTo>
                <a:lnTo>
                  <a:pt x="3673117" y="280503"/>
                </a:lnTo>
                <a:lnTo>
                  <a:pt x="3654679" y="284225"/>
                </a:lnTo>
                <a:lnTo>
                  <a:pt x="47358" y="284225"/>
                </a:lnTo>
                <a:lnTo>
                  <a:pt x="28926" y="280503"/>
                </a:lnTo>
                <a:lnTo>
                  <a:pt x="13873" y="270351"/>
                </a:lnTo>
                <a:lnTo>
                  <a:pt x="3722" y="255293"/>
                </a:lnTo>
                <a:lnTo>
                  <a:pt x="0" y="236854"/>
                </a:lnTo>
                <a:lnTo>
                  <a:pt x="0" y="47371"/>
                </a:lnTo>
                <a:close/>
              </a:path>
            </a:pathLst>
          </a:custGeom>
          <a:ln w="12699">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object 29"/>
          <p:cNvSpPr txBox="1"/>
          <p:nvPr/>
        </p:nvSpPr>
        <p:spPr>
          <a:xfrm>
            <a:off x="3562937" y="5526151"/>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any</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0" name="object 30"/>
          <p:cNvSpPr txBox="1"/>
          <p:nvPr/>
        </p:nvSpPr>
        <p:spPr>
          <a:xfrm>
            <a:off x="5016119" y="5819013"/>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1" name="object 31"/>
          <p:cNvSpPr/>
          <p:nvPr/>
        </p:nvSpPr>
        <p:spPr>
          <a:xfrm>
            <a:off x="5375276" y="5586349"/>
            <a:ext cx="2287905" cy="542925"/>
          </a:xfrm>
          <a:custGeom>
            <a:avLst/>
            <a:gdLst/>
            <a:ahLst/>
            <a:cxnLst/>
            <a:rect l="l" t="t" r="r" b="b"/>
            <a:pathLst>
              <a:path w="2287904" h="542925">
                <a:moveTo>
                  <a:pt x="76200" y="466725"/>
                </a:moveTo>
                <a:lnTo>
                  <a:pt x="44450" y="466725"/>
                </a:lnTo>
                <a:lnTo>
                  <a:pt x="44450" y="182626"/>
                </a:lnTo>
                <a:lnTo>
                  <a:pt x="31750" y="182626"/>
                </a:lnTo>
                <a:lnTo>
                  <a:pt x="31750" y="466725"/>
                </a:lnTo>
                <a:lnTo>
                  <a:pt x="0" y="466725"/>
                </a:lnTo>
                <a:lnTo>
                  <a:pt x="38100" y="542925"/>
                </a:lnTo>
                <a:lnTo>
                  <a:pt x="69850" y="479425"/>
                </a:lnTo>
                <a:lnTo>
                  <a:pt x="76200" y="466725"/>
                </a:lnTo>
                <a:close/>
              </a:path>
              <a:path w="2287904" h="542925">
                <a:moveTo>
                  <a:pt x="2287524" y="38100"/>
                </a:moveTo>
                <a:lnTo>
                  <a:pt x="2274824" y="31750"/>
                </a:lnTo>
                <a:lnTo>
                  <a:pt x="2211324" y="0"/>
                </a:lnTo>
                <a:lnTo>
                  <a:pt x="2211324" y="31750"/>
                </a:lnTo>
                <a:lnTo>
                  <a:pt x="1877949" y="31750"/>
                </a:lnTo>
                <a:lnTo>
                  <a:pt x="1877949" y="44450"/>
                </a:lnTo>
                <a:lnTo>
                  <a:pt x="2211324" y="44450"/>
                </a:lnTo>
                <a:lnTo>
                  <a:pt x="2211324" y="76200"/>
                </a:lnTo>
                <a:lnTo>
                  <a:pt x="2274824" y="44450"/>
                </a:lnTo>
                <a:lnTo>
                  <a:pt x="2287524"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object 32"/>
          <p:cNvSpPr txBox="1"/>
          <p:nvPr/>
        </p:nvSpPr>
        <p:spPr>
          <a:xfrm>
            <a:off x="7309358" y="5372861"/>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3" name="object 33"/>
          <p:cNvSpPr txBox="1"/>
          <p:nvPr/>
        </p:nvSpPr>
        <p:spPr>
          <a:xfrm>
            <a:off x="7662927" y="5497448"/>
            <a:ext cx="196532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Remove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source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4" name="object 34"/>
          <p:cNvSpPr/>
          <p:nvPr/>
        </p:nvSpPr>
        <p:spPr>
          <a:xfrm>
            <a:off x="3549650" y="6124575"/>
            <a:ext cx="3702050" cy="284480"/>
          </a:xfrm>
          <a:custGeom>
            <a:avLst/>
            <a:gdLst/>
            <a:ahLst/>
            <a:cxnLst/>
            <a:rect l="l" t="t" r="r" b="b"/>
            <a:pathLst>
              <a:path w="3702050" h="284479">
                <a:moveTo>
                  <a:pt x="0" y="47371"/>
                </a:moveTo>
                <a:lnTo>
                  <a:pt x="3722" y="28932"/>
                </a:lnTo>
                <a:lnTo>
                  <a:pt x="13873" y="13874"/>
                </a:lnTo>
                <a:lnTo>
                  <a:pt x="28926" y="3722"/>
                </a:lnTo>
                <a:lnTo>
                  <a:pt x="47358" y="0"/>
                </a:lnTo>
                <a:lnTo>
                  <a:pt x="3654679" y="0"/>
                </a:lnTo>
                <a:lnTo>
                  <a:pt x="3673117" y="3722"/>
                </a:lnTo>
                <a:lnTo>
                  <a:pt x="3688175" y="13874"/>
                </a:lnTo>
                <a:lnTo>
                  <a:pt x="3698327" y="28932"/>
                </a:lnTo>
                <a:lnTo>
                  <a:pt x="3702050" y="47371"/>
                </a:lnTo>
                <a:lnTo>
                  <a:pt x="3702050" y="236854"/>
                </a:lnTo>
                <a:lnTo>
                  <a:pt x="3698327" y="255273"/>
                </a:lnTo>
                <a:lnTo>
                  <a:pt x="3688175" y="270287"/>
                </a:lnTo>
                <a:lnTo>
                  <a:pt x="3673117" y="280396"/>
                </a:lnTo>
                <a:lnTo>
                  <a:pt x="3654679"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object 35"/>
          <p:cNvSpPr txBox="1"/>
          <p:nvPr/>
        </p:nvSpPr>
        <p:spPr>
          <a:xfrm>
            <a:off x="3562937" y="6168897"/>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Can</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go</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into</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backup</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running?</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6" name="object 36"/>
          <p:cNvSpPr/>
          <p:nvPr/>
        </p:nvSpPr>
        <p:spPr>
          <a:xfrm>
            <a:off x="7253224" y="6291198"/>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object 37"/>
          <p:cNvSpPr txBox="1"/>
          <p:nvPr/>
        </p:nvSpPr>
        <p:spPr>
          <a:xfrm>
            <a:off x="7309358" y="6077839"/>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8" name="object 38"/>
          <p:cNvSpPr txBox="1"/>
          <p:nvPr/>
        </p:nvSpPr>
        <p:spPr>
          <a:xfrm>
            <a:off x="7662927" y="6202299"/>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9" name="object 39"/>
          <p:cNvSpPr txBox="1"/>
          <p:nvPr/>
        </p:nvSpPr>
        <p:spPr>
          <a:xfrm>
            <a:off x="7662927" y="6824599"/>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0" name="object 40"/>
          <p:cNvSpPr/>
          <p:nvPr/>
        </p:nvSpPr>
        <p:spPr>
          <a:xfrm>
            <a:off x="5394326" y="6408674"/>
            <a:ext cx="2268855" cy="581025"/>
          </a:xfrm>
          <a:custGeom>
            <a:avLst/>
            <a:gdLst/>
            <a:ahLst/>
            <a:cxnLst/>
            <a:rect l="l" t="t" r="r" b="b"/>
            <a:pathLst>
              <a:path w="2268854" h="581025">
                <a:moveTo>
                  <a:pt x="2192274" y="504825"/>
                </a:moveTo>
                <a:lnTo>
                  <a:pt x="2192274" y="581025"/>
                </a:lnTo>
                <a:lnTo>
                  <a:pt x="2255774" y="549275"/>
                </a:lnTo>
                <a:lnTo>
                  <a:pt x="2205101" y="549275"/>
                </a:lnTo>
                <a:lnTo>
                  <a:pt x="2205101" y="536575"/>
                </a:lnTo>
                <a:lnTo>
                  <a:pt x="2255774" y="536575"/>
                </a:lnTo>
                <a:lnTo>
                  <a:pt x="2192274" y="504825"/>
                </a:lnTo>
                <a:close/>
              </a:path>
              <a:path w="2268854" h="581025">
                <a:moveTo>
                  <a:pt x="12700" y="0"/>
                </a:moveTo>
                <a:lnTo>
                  <a:pt x="0" y="0"/>
                </a:lnTo>
                <a:lnTo>
                  <a:pt x="0" y="546481"/>
                </a:lnTo>
                <a:lnTo>
                  <a:pt x="2793" y="549275"/>
                </a:lnTo>
                <a:lnTo>
                  <a:pt x="2192274" y="549275"/>
                </a:lnTo>
                <a:lnTo>
                  <a:pt x="2192274" y="542925"/>
                </a:lnTo>
                <a:lnTo>
                  <a:pt x="12700" y="542925"/>
                </a:lnTo>
                <a:lnTo>
                  <a:pt x="6350" y="536575"/>
                </a:lnTo>
                <a:lnTo>
                  <a:pt x="12700" y="536575"/>
                </a:lnTo>
                <a:lnTo>
                  <a:pt x="12700" y="0"/>
                </a:lnTo>
                <a:close/>
              </a:path>
              <a:path w="2268854" h="581025">
                <a:moveTo>
                  <a:pt x="2255774" y="536575"/>
                </a:moveTo>
                <a:lnTo>
                  <a:pt x="2205101" y="536575"/>
                </a:lnTo>
                <a:lnTo>
                  <a:pt x="2205101" y="549275"/>
                </a:lnTo>
                <a:lnTo>
                  <a:pt x="2255774" y="549275"/>
                </a:lnTo>
                <a:lnTo>
                  <a:pt x="2268474" y="542925"/>
                </a:lnTo>
                <a:lnTo>
                  <a:pt x="2255774" y="536575"/>
                </a:lnTo>
                <a:close/>
              </a:path>
              <a:path w="2268854" h="581025">
                <a:moveTo>
                  <a:pt x="12700" y="536575"/>
                </a:moveTo>
                <a:lnTo>
                  <a:pt x="6350" y="536575"/>
                </a:lnTo>
                <a:lnTo>
                  <a:pt x="12700" y="542925"/>
                </a:lnTo>
                <a:lnTo>
                  <a:pt x="12700" y="536575"/>
                </a:lnTo>
                <a:close/>
              </a:path>
              <a:path w="2268854" h="581025">
                <a:moveTo>
                  <a:pt x="2192274" y="536575"/>
                </a:moveTo>
                <a:lnTo>
                  <a:pt x="12700" y="536575"/>
                </a:lnTo>
                <a:lnTo>
                  <a:pt x="12700" y="542925"/>
                </a:lnTo>
                <a:lnTo>
                  <a:pt x="2192274" y="542925"/>
                </a:lnTo>
                <a:lnTo>
                  <a:pt x="2192274" y="536575"/>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object 41"/>
          <p:cNvSpPr txBox="1"/>
          <p:nvPr/>
        </p:nvSpPr>
        <p:spPr>
          <a:xfrm>
            <a:off x="5036820" y="6638290"/>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3" name="object 43"/>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44" name="object 44"/>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
        <p:nvSpPr>
          <p:cNvPr id="42" name="object 42"/>
          <p:cNvSpPr txBox="1"/>
          <p:nvPr/>
        </p:nvSpPr>
        <p:spPr>
          <a:xfrm>
            <a:off x="3512515" y="1035558"/>
            <a:ext cx="5875020" cy="2266646"/>
          </a:xfrm>
          <a:prstGeom prst="rect">
            <a:avLst/>
          </a:prstGeom>
        </p:spPr>
        <p:txBody>
          <a:bodyPr vert="horz" wrap="square" lIns="0" tIns="12065" rIns="0" bIns="0" rtlCol="0">
            <a:spAutoFit/>
          </a:bodyPr>
          <a:lstStyle/>
          <a:p>
            <a:pPr marL="2581275"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Times New Roman"/>
                <a:cs typeface="Times New Roman"/>
              </a:rPr>
              <a:t>Suction</a:t>
            </a:r>
            <a:r>
              <a:rPr kumimoji="0" sz="16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600" b="1" i="0" u="none" strike="noStrike" kern="0" cap="none" spc="-2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600" b="1" i="0" u="none" strike="noStrike" kern="0" cap="none" spc="-9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fault</a:t>
            </a:r>
            <a:r>
              <a:rPr kumimoji="0" sz="16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20" normalizeH="0" baseline="0" noProof="0" dirty="0">
                <a:ln>
                  <a:noFill/>
                </a:ln>
                <a:solidFill>
                  <a:sysClr val="windowText" lastClr="000000"/>
                </a:solidFill>
                <a:effectLst/>
                <a:uLnTx/>
                <a:uFillTx/>
                <a:latin typeface="Times New Roman"/>
                <a:cs typeface="Times New Roman"/>
              </a:rPr>
              <a:t>(TS)</a:t>
            </a: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30"/>
              </a:spcBef>
              <a:spcAft>
                <a:spcPts val="0"/>
              </a:spcAft>
              <a:buClrTx/>
              <a:buSzTx/>
              <a:buFontTx/>
              <a:buNone/>
              <a:tabLst/>
              <a:defRPr/>
            </a:pPr>
            <a:endParaRPr kumimoji="0" sz="2300" b="0" i="0" u="none" strike="noStrike" kern="0" cap="none" spc="0" normalizeH="0" baseline="0" noProof="0">
              <a:ln>
                <a:noFill/>
              </a:ln>
              <a:solidFill>
                <a:sysClr val="windowText" lastClr="000000"/>
              </a:solidFill>
              <a:effectLst/>
              <a:uLnTx/>
              <a:uFillTx/>
              <a:latin typeface="Times New Roman"/>
              <a:cs typeface="Times New Roman"/>
            </a:endParaRPr>
          </a:p>
          <a:p>
            <a:pPr marL="147320" marR="0" lvl="0" indent="-135255" defTabSz="914400" eaLnBrk="1" fontAlgn="auto" latinLnBrk="0" hangingPunct="1">
              <a:lnSpc>
                <a:spcPct val="100000"/>
              </a:lnSpc>
              <a:spcBef>
                <a:spcPts val="0"/>
              </a:spcBef>
              <a:spcAft>
                <a:spcPts val="0"/>
              </a:spcAft>
              <a:buClrTx/>
              <a:buSzPct val="92857"/>
              <a:buFontTx/>
              <a:buAutoNum type="arabicPeriod"/>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Error</a:t>
            </a:r>
            <a:r>
              <a:rPr kumimoji="0" sz="1400" b="1" i="0" u="none" strike="noStrike" kern="0" cap="none" spc="-7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definition:</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5"/>
              </a:spcBef>
              <a:spcAft>
                <a:spcPts val="0"/>
              </a:spcAft>
              <a:buClrTx/>
              <a:buSzTx/>
              <a:buFontTx/>
              <a:buNone/>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suction</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3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(TS)</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short</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circuit</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open</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circuit.</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5"/>
              </a:spcBef>
              <a:spcAft>
                <a:spcPts val="0"/>
              </a:spcAft>
              <a:buClrTx/>
              <a:buSzTx/>
              <a:buFontTx/>
              <a:buNone/>
              <a:tabLst/>
              <a:defRPr/>
            </a:pPr>
            <a:endParaRPr kumimoji="0" sz="1450" b="0" i="0" u="none" strike="noStrike" kern="0" cap="none" spc="0" normalizeH="0" baseline="0" noProof="0">
              <a:ln>
                <a:noFill/>
              </a:ln>
              <a:solidFill>
                <a:sysClr val="windowText" lastClr="000000"/>
              </a:solidFill>
              <a:effectLst/>
              <a:uLnTx/>
              <a:uFillTx/>
              <a:latin typeface="Times New Roman"/>
              <a:cs typeface="Times New Roman"/>
            </a:endParaRPr>
          </a:p>
          <a:p>
            <a:pPr marL="147320" marR="0" lvl="0" indent="-135255" defTabSz="914400" eaLnBrk="1" fontAlgn="auto" latinLnBrk="0" hangingPunct="1">
              <a:lnSpc>
                <a:spcPct val="100000"/>
              </a:lnSpc>
              <a:spcBef>
                <a:spcPts val="0"/>
              </a:spcBef>
              <a:spcAft>
                <a:spcPts val="0"/>
              </a:spcAft>
              <a:buClrTx/>
              <a:buSzPct val="92857"/>
              <a:buFontTx/>
              <a:buAutoNum type="arabicPeriod" startAt="2"/>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Possible</a:t>
            </a:r>
            <a:r>
              <a:rPr kumimoji="0" sz="1400" b="1" i="0" u="none" strike="noStrike" kern="0" cap="none" spc="-5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causes:</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5"/>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Loose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connection</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at</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port</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board.</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30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203200" y="1279421"/>
            <a:ext cx="5446184"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1800" b="1" dirty="0">
                <a:latin typeface="Calibri" panose="020F0502020204030204" pitchFamily="34" charset="0"/>
                <a:cs typeface="Calibri" panose="020F0502020204030204" pitchFamily="34" charset="0"/>
              </a:rPr>
              <a:t>Board Location CN2</a:t>
            </a:r>
            <a:endParaRPr lang="ja-JP" altLang="en-US" sz="1800" b="1" dirty="0">
              <a:latin typeface="Calibri" panose="020F0502020204030204" pitchFamily="34" charset="0"/>
              <a:cs typeface="Calibri" panose="020F0502020204030204" pitchFamily="34" charset="0"/>
            </a:endParaRPr>
          </a:p>
        </p:txBody>
      </p:sp>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7774372"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Suction Temperature Sensor </a:t>
            </a:r>
          </a:p>
        </p:txBody>
      </p:sp>
      <p:graphicFrame>
        <p:nvGraphicFramePr>
          <p:cNvPr id="66" name="object 8">
            <a:extLst>
              <a:ext uri="{FF2B5EF4-FFF2-40B4-BE49-F238E27FC236}">
                <a16:creationId xmlns:a16="http://schemas.microsoft.com/office/drawing/2014/main" id="{988CA34D-4EB0-537B-B8B8-B0CDD70C7AF3}"/>
              </a:ext>
            </a:extLst>
          </p:cNvPr>
          <p:cNvGraphicFramePr>
            <a:graphicFrameLocks noGrp="1"/>
          </p:cNvGraphicFramePr>
          <p:nvPr/>
        </p:nvGraphicFramePr>
        <p:xfrm>
          <a:off x="6381120" y="1905000"/>
          <a:ext cx="2025649" cy="683387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45135">
                  <a:extLst>
                    <a:ext uri="{9D8B030D-6E8A-4147-A177-3AD203B41FA5}">
                      <a16:colId xmlns:a16="http://schemas.microsoft.com/office/drawing/2014/main" val="20001"/>
                    </a:ext>
                  </a:extLst>
                </a:gridCol>
                <a:gridCol w="568325">
                  <a:extLst>
                    <a:ext uri="{9D8B030D-6E8A-4147-A177-3AD203B41FA5}">
                      <a16:colId xmlns:a16="http://schemas.microsoft.com/office/drawing/2014/main" val="20002"/>
                    </a:ext>
                  </a:extLst>
                </a:gridCol>
                <a:gridCol w="506094">
                  <a:extLst>
                    <a:ext uri="{9D8B030D-6E8A-4147-A177-3AD203B41FA5}">
                      <a16:colId xmlns:a16="http://schemas.microsoft.com/office/drawing/2014/main" val="20003"/>
                    </a:ext>
                  </a:extLst>
                </a:gridCol>
              </a:tblGrid>
              <a:tr h="287655">
                <a:tc>
                  <a:txBody>
                    <a:bodyPr/>
                    <a:lstStyle/>
                    <a:p>
                      <a:pPr marL="154940" marR="77470" indent="-59690">
                        <a:lnSpc>
                          <a:spcPts val="1040"/>
                        </a:lnSpc>
                        <a:spcBef>
                          <a:spcPts val="85"/>
                        </a:spcBef>
                      </a:pPr>
                      <a:r>
                        <a:rPr sz="900" spc="-20" dirty="0">
                          <a:solidFill>
                            <a:srgbClr val="FFFFFF"/>
                          </a:solidFill>
                          <a:latin typeface="Arial"/>
                          <a:cs typeface="Arial"/>
                        </a:rPr>
                        <a:t>Temp. (°C)</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30810" marR="48260" indent="-67310">
                        <a:lnSpc>
                          <a:spcPts val="1040"/>
                        </a:lnSpc>
                        <a:spcBef>
                          <a:spcPts val="85"/>
                        </a:spcBef>
                      </a:pPr>
                      <a:r>
                        <a:rPr sz="900" spc="-20" dirty="0">
                          <a:solidFill>
                            <a:srgbClr val="FFFFFF"/>
                          </a:solidFill>
                          <a:latin typeface="Arial"/>
                          <a:cs typeface="Arial"/>
                        </a:rPr>
                        <a:t>Temp. (°F)</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3189" marR="21590" indent="-86995">
                        <a:lnSpc>
                          <a:spcPts val="1040"/>
                        </a:lnSpc>
                        <a:spcBef>
                          <a:spcPts val="85"/>
                        </a:spcBef>
                      </a:pPr>
                      <a:r>
                        <a:rPr sz="900" spc="-10" dirty="0">
                          <a:solidFill>
                            <a:srgbClr val="FFFFFF"/>
                          </a:solidFill>
                          <a:latin typeface="Arial"/>
                          <a:cs typeface="Arial"/>
                        </a:rPr>
                        <a:t>Resistanc </a:t>
                      </a:r>
                      <a:r>
                        <a:rPr sz="900" dirty="0">
                          <a:solidFill>
                            <a:srgbClr val="FFFFFF"/>
                          </a:solidFill>
                          <a:latin typeface="Arial"/>
                          <a:cs typeface="Arial"/>
                        </a:rPr>
                        <a:t>e</a:t>
                      </a:r>
                      <a:r>
                        <a:rPr sz="900" spc="5" dirty="0">
                          <a:solidFill>
                            <a:srgbClr val="FFFFFF"/>
                          </a:solidFill>
                          <a:latin typeface="Arial"/>
                          <a:cs typeface="Arial"/>
                        </a:rPr>
                        <a:t> </a:t>
                      </a:r>
                      <a:r>
                        <a:rPr sz="900" spc="-20" dirty="0">
                          <a:solidFill>
                            <a:srgbClr val="FFFFFF"/>
                          </a:solidFill>
                          <a:latin typeface="Arial"/>
                          <a:cs typeface="Arial"/>
                        </a:rPr>
                        <a:t>(KΩ)</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0975" marR="47625" indent="-119380">
                        <a:lnSpc>
                          <a:spcPts val="1040"/>
                        </a:lnSpc>
                        <a:spcBef>
                          <a:spcPts val="8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L="13335" algn="ctr">
                        <a:lnSpc>
                          <a:spcPts val="1055"/>
                        </a:lnSpc>
                      </a:pPr>
                      <a:r>
                        <a:rPr sz="900" dirty="0">
                          <a:latin typeface="Arial"/>
                          <a:cs typeface="Arial"/>
                        </a:rPr>
                        <a:t>-</a:t>
                      </a: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55"/>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5885" algn="r">
                        <a:lnSpc>
                          <a:spcPts val="1055"/>
                        </a:lnSpc>
                      </a:pPr>
                      <a:r>
                        <a:rPr sz="900" spc="-10" dirty="0">
                          <a:latin typeface="Arial"/>
                          <a:cs typeface="Arial"/>
                        </a:rPr>
                        <a:t>104.86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55"/>
                        </a:lnSpc>
                      </a:pPr>
                      <a:r>
                        <a:rPr sz="900" spc="-20" dirty="0">
                          <a:latin typeface="Arial"/>
                          <a:cs typeface="Arial"/>
                        </a:rPr>
                        <a:t>0.53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4940">
                <a:tc>
                  <a:txBody>
                    <a:bodyPr/>
                    <a:lstStyle/>
                    <a:p>
                      <a:pPr marL="13335" algn="ctr">
                        <a:lnSpc>
                          <a:spcPts val="1070"/>
                        </a:lnSpc>
                      </a:pPr>
                      <a:r>
                        <a:rPr sz="900" dirty="0">
                          <a:latin typeface="Arial"/>
                          <a:cs typeface="Arial"/>
                        </a:rPr>
                        <a:t>-</a:t>
                      </a: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70"/>
                        </a:lnSpc>
                      </a:pPr>
                      <a:r>
                        <a:rPr sz="900" dirty="0">
                          <a:latin typeface="Arial"/>
                          <a:cs typeface="Arial"/>
                        </a:rPr>
                        <a:t>-</a:t>
                      </a: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98.84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6845">
                <a:tc>
                  <a:txBody>
                    <a:bodyPr/>
                    <a:lstStyle/>
                    <a:p>
                      <a:pPr marL="13335" algn="ctr">
                        <a:lnSpc>
                          <a:spcPct val="100000"/>
                        </a:lnSpc>
                      </a:pPr>
                      <a:r>
                        <a:rPr sz="900" dirty="0">
                          <a:latin typeface="Arial"/>
                          <a:cs typeface="Arial"/>
                        </a:rPr>
                        <a:t>-</a:t>
                      </a: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ct val="100000"/>
                        </a:lnSpc>
                      </a:pPr>
                      <a:r>
                        <a:rPr sz="900" dirty="0">
                          <a:latin typeface="Arial"/>
                          <a:cs typeface="Arial"/>
                        </a:rPr>
                        <a:t>-</a:t>
                      </a:r>
                      <a:r>
                        <a:rPr sz="900" spc="-25" dirty="0">
                          <a:latin typeface="Arial"/>
                          <a:cs typeface="Arial"/>
                        </a:rPr>
                        <a:t>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93.21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L="13335" algn="ctr">
                        <a:lnSpc>
                          <a:spcPts val="1070"/>
                        </a:lnSpc>
                      </a:pPr>
                      <a:r>
                        <a:rPr sz="900" dirty="0">
                          <a:latin typeface="Arial"/>
                          <a:cs typeface="Arial"/>
                        </a:rPr>
                        <a:t>-</a:t>
                      </a: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87.93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56845">
                <a:tc>
                  <a:txBody>
                    <a:bodyPr/>
                    <a:lstStyle/>
                    <a:p>
                      <a:pPr marL="13335" algn="ctr">
                        <a:lnSpc>
                          <a:spcPct val="100000"/>
                        </a:lnSpc>
                      </a:pPr>
                      <a:r>
                        <a:rPr sz="900" dirty="0">
                          <a:latin typeface="Arial"/>
                          <a:cs typeface="Arial"/>
                        </a:rPr>
                        <a:t>-</a:t>
                      </a:r>
                      <a:r>
                        <a:rPr sz="900" spc="-25" dirty="0">
                          <a:latin typeface="Arial"/>
                          <a:cs typeface="Arial"/>
                        </a:rPr>
                        <a:t>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82.98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L="13335" algn="ctr">
                        <a:lnSpc>
                          <a:spcPts val="1070"/>
                        </a:lnSpc>
                      </a:pPr>
                      <a:r>
                        <a:rPr sz="900" dirty="0">
                          <a:latin typeface="Arial"/>
                          <a:cs typeface="Arial"/>
                        </a:rPr>
                        <a:t>-</a:t>
                      </a: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70"/>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78.33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L="13335" algn="ctr">
                        <a:lnSpc>
                          <a:spcPct val="100000"/>
                        </a:lnSpc>
                      </a:pPr>
                      <a:r>
                        <a:rPr sz="900" dirty="0">
                          <a:latin typeface="Arial"/>
                          <a:cs typeface="Arial"/>
                        </a:rPr>
                        <a:t>-</a:t>
                      </a: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73.97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L="13335" algn="ctr">
                        <a:lnSpc>
                          <a:spcPts val="1070"/>
                        </a:lnSpc>
                      </a:pPr>
                      <a:r>
                        <a:rPr sz="900" dirty="0">
                          <a:latin typeface="Arial"/>
                          <a:cs typeface="Arial"/>
                        </a:rPr>
                        <a:t>-</a:t>
                      </a: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69.88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L="13335" algn="ctr">
                        <a:lnSpc>
                          <a:spcPct val="100000"/>
                        </a:lnSpc>
                      </a:pPr>
                      <a:r>
                        <a:rPr sz="900" dirty="0">
                          <a:latin typeface="Arial"/>
                          <a:cs typeface="Arial"/>
                        </a:rPr>
                        <a:t>-</a:t>
                      </a: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66.03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L="13335" algn="ctr">
                        <a:lnSpc>
                          <a:spcPts val="1070"/>
                        </a:lnSpc>
                      </a:pPr>
                      <a:r>
                        <a:rPr sz="900" dirty="0">
                          <a:latin typeface="Arial"/>
                          <a:cs typeface="Arial"/>
                        </a:rPr>
                        <a:t>-</a:t>
                      </a: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62.42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6845">
                <a:tc>
                  <a:txBody>
                    <a:bodyPr/>
                    <a:lstStyle/>
                    <a:p>
                      <a:pPr marL="13335" algn="ctr">
                        <a:lnSpc>
                          <a:spcPct val="100000"/>
                        </a:lnSpc>
                      </a:pPr>
                      <a:r>
                        <a:rPr sz="900" dirty="0">
                          <a:latin typeface="Arial"/>
                          <a:cs typeface="Arial"/>
                        </a:rPr>
                        <a:t>-</a:t>
                      </a: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59.02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4940">
                <a:tc>
                  <a:txBody>
                    <a:bodyPr/>
                    <a:lstStyle/>
                    <a:p>
                      <a:pPr marL="10160" algn="ctr">
                        <a:lnSpc>
                          <a:spcPct val="100000"/>
                        </a:lnSpc>
                      </a:pPr>
                      <a:r>
                        <a:rPr sz="900" dirty="0">
                          <a:latin typeface="Arial"/>
                          <a:cs typeface="Arial"/>
                        </a:rPr>
                        <a:t>-</a:t>
                      </a:r>
                      <a:r>
                        <a:rPr sz="900" spc="-5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55.82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6845">
                <a:tc>
                  <a:txBody>
                    <a:bodyPr/>
                    <a:lstStyle/>
                    <a:p>
                      <a:pPr marL="10160" algn="ctr">
                        <a:lnSpc>
                          <a:spcPct val="100000"/>
                        </a:lnSpc>
                      </a:pPr>
                      <a:r>
                        <a:rPr sz="900" dirty="0">
                          <a:latin typeface="Arial"/>
                          <a:cs typeface="Arial"/>
                        </a:rPr>
                        <a:t>-</a:t>
                      </a:r>
                      <a:r>
                        <a:rPr sz="900" spc="-5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4940">
                <a:tc>
                  <a:txBody>
                    <a:bodyPr/>
                    <a:lstStyle/>
                    <a:p>
                      <a:pPr marL="10160" algn="ctr">
                        <a:lnSpc>
                          <a:spcPts val="1070"/>
                        </a:lnSpc>
                      </a:pPr>
                      <a:r>
                        <a:rPr sz="900" dirty="0">
                          <a:latin typeface="Arial"/>
                          <a:cs typeface="Arial"/>
                        </a:rPr>
                        <a:t>-</a:t>
                      </a:r>
                      <a:r>
                        <a:rPr sz="900" spc="-5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49.98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6845">
                <a:tc>
                  <a:txBody>
                    <a:bodyPr/>
                    <a:lstStyle/>
                    <a:p>
                      <a:pPr marL="10160" algn="ctr">
                        <a:lnSpc>
                          <a:spcPct val="100000"/>
                        </a:lnSpc>
                      </a:pPr>
                      <a:r>
                        <a:rPr sz="900" dirty="0">
                          <a:latin typeface="Arial"/>
                          <a:cs typeface="Arial"/>
                        </a:rPr>
                        <a:t>-</a:t>
                      </a:r>
                      <a:r>
                        <a:rPr sz="900" spc="-5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47.32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4940">
                <a:tc>
                  <a:txBody>
                    <a:bodyPr/>
                    <a:lstStyle/>
                    <a:p>
                      <a:pPr marL="10160" algn="ctr">
                        <a:lnSpc>
                          <a:spcPts val="1070"/>
                        </a:lnSpc>
                      </a:pPr>
                      <a:r>
                        <a:rPr sz="900" dirty="0">
                          <a:latin typeface="Arial"/>
                          <a:cs typeface="Arial"/>
                        </a:rPr>
                        <a:t>-</a:t>
                      </a:r>
                      <a:r>
                        <a:rPr sz="900" spc="-5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44.81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6845">
                <a:tc>
                  <a:txBody>
                    <a:bodyPr/>
                    <a:lstStyle/>
                    <a:p>
                      <a:pPr marL="10160" algn="ctr">
                        <a:lnSpc>
                          <a:spcPct val="100000"/>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42.45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4940">
                <a:tc>
                  <a:txBody>
                    <a:bodyPr/>
                    <a:lstStyle/>
                    <a:p>
                      <a:pPr marL="10160" algn="ctr">
                        <a:lnSpc>
                          <a:spcPts val="1070"/>
                        </a:lnSpc>
                      </a:pPr>
                      <a:r>
                        <a:rPr sz="900" dirty="0">
                          <a:latin typeface="Arial"/>
                          <a:cs typeface="Arial"/>
                        </a:rPr>
                        <a:t>-</a:t>
                      </a:r>
                      <a:r>
                        <a:rPr sz="900" spc="-5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40.22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6845">
                <a:tc>
                  <a:txBody>
                    <a:bodyPr/>
                    <a:lstStyle/>
                    <a:p>
                      <a:pPr marL="10160" algn="ctr">
                        <a:lnSpc>
                          <a:spcPct val="100000"/>
                        </a:lnSpc>
                      </a:pPr>
                      <a:r>
                        <a:rPr sz="900" dirty="0">
                          <a:latin typeface="Arial"/>
                          <a:cs typeface="Arial"/>
                        </a:rPr>
                        <a:t>-</a:t>
                      </a:r>
                      <a:r>
                        <a:rPr sz="900" spc="-5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38.12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4940">
                <a:tc>
                  <a:txBody>
                    <a:bodyPr/>
                    <a:lstStyle/>
                    <a:p>
                      <a:pPr marL="10160" algn="ctr">
                        <a:lnSpc>
                          <a:spcPts val="1070"/>
                        </a:lnSpc>
                      </a:pPr>
                      <a:r>
                        <a:rPr sz="900" dirty="0">
                          <a:latin typeface="Arial"/>
                          <a:cs typeface="Arial"/>
                        </a:rPr>
                        <a:t>-</a:t>
                      </a:r>
                      <a:r>
                        <a:rPr sz="900" spc="-5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36.15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6845">
                <a:tc>
                  <a:txBody>
                    <a:bodyPr/>
                    <a:lstStyle/>
                    <a:p>
                      <a:pPr marL="11430" algn="ctr">
                        <a:lnSpc>
                          <a:spcPct val="100000"/>
                        </a:lnSpc>
                      </a:pPr>
                      <a:r>
                        <a:rPr sz="900" dirty="0">
                          <a:latin typeface="Arial"/>
                          <a:cs typeface="Arial"/>
                        </a:rPr>
                        <a:t>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L="11430" algn="ctr">
                        <a:lnSpc>
                          <a:spcPts val="1070"/>
                        </a:lnSpc>
                      </a:pPr>
                      <a:r>
                        <a:rPr sz="90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32.52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L="11430" algn="ctr">
                        <a:lnSpc>
                          <a:spcPct val="100000"/>
                        </a:lnSpc>
                      </a:pPr>
                      <a:r>
                        <a:rPr sz="90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35.6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30.86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L="11430" algn="ctr">
                        <a:lnSpc>
                          <a:spcPts val="1070"/>
                        </a:lnSpc>
                      </a:pPr>
                      <a:r>
                        <a:rPr sz="90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29.29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L="11430" algn="ctr">
                        <a:lnSpc>
                          <a:spcPct val="100000"/>
                        </a:lnSpc>
                      </a:pPr>
                      <a:r>
                        <a:rPr sz="90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39.2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27.81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L="11430" algn="ctr">
                        <a:lnSpc>
                          <a:spcPts val="1070"/>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26.42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L="11430" algn="ctr">
                        <a:lnSpc>
                          <a:spcPct val="100000"/>
                        </a:lnSpc>
                      </a:pPr>
                      <a:r>
                        <a:rPr sz="90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25.10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L="11430" algn="ctr">
                        <a:lnSpc>
                          <a:spcPts val="1070"/>
                        </a:lnSpc>
                      </a:pPr>
                      <a:r>
                        <a:rPr sz="90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44.6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23.85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L="11430" algn="ctr">
                        <a:lnSpc>
                          <a:spcPct val="100000"/>
                        </a:lnSpc>
                      </a:pPr>
                      <a:r>
                        <a:rPr sz="90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46.4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22.67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L="11430" algn="ctr">
                        <a:lnSpc>
                          <a:spcPts val="1070"/>
                        </a:lnSpc>
                      </a:pPr>
                      <a:r>
                        <a:rPr sz="90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48.2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21.56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L="8890" algn="ctr">
                        <a:lnSpc>
                          <a:spcPct val="100000"/>
                        </a:lnSpc>
                      </a:pP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20.50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L="8890" algn="ctr">
                        <a:lnSpc>
                          <a:spcPts val="1070"/>
                        </a:lnSpc>
                      </a:pP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51.8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19.51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L="8890" algn="ctr">
                        <a:lnSpc>
                          <a:spcPct val="100000"/>
                        </a:lnSpc>
                      </a:pP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53.6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18.56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L="8890" algn="ctr">
                        <a:lnSpc>
                          <a:spcPts val="1070"/>
                        </a:lnSpc>
                      </a:pP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55.4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17.67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L="8890" algn="ctr">
                        <a:lnSpc>
                          <a:spcPct val="10000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57.2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16.83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L="8890" algn="ctr">
                        <a:lnSpc>
                          <a:spcPts val="1070"/>
                        </a:lnSpc>
                      </a:pP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16.03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6845">
                <a:tc>
                  <a:txBody>
                    <a:bodyPr/>
                    <a:lstStyle/>
                    <a:p>
                      <a:pPr marL="8890" algn="ctr">
                        <a:lnSpc>
                          <a:spcPct val="100000"/>
                        </a:lnSpc>
                        <a:spcBef>
                          <a:spcPts val="10"/>
                        </a:spcBef>
                      </a:pPr>
                      <a:r>
                        <a:rPr sz="900" spc="-25" dirty="0">
                          <a:latin typeface="Arial"/>
                          <a:cs typeface="Arial"/>
                        </a:rPr>
                        <a:t>16</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spcBef>
                          <a:spcPts val="10"/>
                        </a:spcBef>
                      </a:pPr>
                      <a:r>
                        <a:rPr sz="900" spc="-20" dirty="0">
                          <a:latin typeface="Arial"/>
                          <a:cs typeface="Arial"/>
                        </a:rPr>
                        <a:t>60.8</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spcBef>
                          <a:spcPts val="10"/>
                        </a:spcBef>
                      </a:pPr>
                      <a:r>
                        <a:rPr sz="900" spc="-10" dirty="0">
                          <a:latin typeface="Arial"/>
                          <a:cs typeface="Arial"/>
                        </a:rPr>
                        <a:t>15.27</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spcBef>
                          <a:spcPts val="10"/>
                        </a:spcBef>
                      </a:pPr>
                      <a:r>
                        <a:rPr sz="900" spc="-20" dirty="0">
                          <a:latin typeface="Arial"/>
                          <a:cs typeface="Arial"/>
                        </a:rPr>
                        <a:t>1.87</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4940">
                <a:tc>
                  <a:txBody>
                    <a:bodyPr/>
                    <a:lstStyle/>
                    <a:p>
                      <a:pPr marL="8890" algn="ctr">
                        <a:lnSpc>
                          <a:spcPct val="100000"/>
                        </a:lnSpc>
                      </a:pP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14.55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6845">
                <a:tc>
                  <a:txBody>
                    <a:bodyPr/>
                    <a:lstStyle/>
                    <a:p>
                      <a:pPr marL="8890" algn="ctr">
                        <a:lnSpc>
                          <a:spcPct val="100000"/>
                        </a:lnSpc>
                      </a:pP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13.87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4940">
                <a:tc>
                  <a:txBody>
                    <a:bodyPr/>
                    <a:lstStyle/>
                    <a:p>
                      <a:pPr marL="8890" algn="ctr">
                        <a:lnSpc>
                          <a:spcPct val="100000"/>
                        </a:lnSpc>
                      </a:pP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13.23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6845">
                <a:tc>
                  <a:txBody>
                    <a:bodyPr/>
                    <a:lstStyle/>
                    <a:p>
                      <a:pPr marL="8890" algn="ctr">
                        <a:lnSpc>
                          <a:spcPct val="100000"/>
                        </a:lnSpc>
                      </a:pP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12.62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L="8890" algn="ctr">
                        <a:lnSpc>
                          <a:spcPct val="100000"/>
                        </a:lnSpc>
                      </a:pPr>
                      <a:r>
                        <a:rPr sz="900" spc="-25" dirty="0">
                          <a:latin typeface="Arial"/>
                          <a:cs typeface="Arial"/>
                        </a:rPr>
                        <a:t>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12.04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2.06</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graphicFrame>
        <p:nvGraphicFramePr>
          <p:cNvPr id="67" name="object 9">
            <a:extLst>
              <a:ext uri="{FF2B5EF4-FFF2-40B4-BE49-F238E27FC236}">
                <a16:creationId xmlns:a16="http://schemas.microsoft.com/office/drawing/2014/main" id="{2CF20D93-7554-8635-EBC9-4B0397A8376E}"/>
              </a:ext>
            </a:extLst>
          </p:cNvPr>
          <p:cNvGraphicFramePr>
            <a:graphicFrameLocks noGrp="1"/>
          </p:cNvGraphicFramePr>
          <p:nvPr/>
        </p:nvGraphicFramePr>
        <p:xfrm>
          <a:off x="8661397" y="1905000"/>
          <a:ext cx="2021839" cy="683387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21005">
                  <a:extLst>
                    <a:ext uri="{9D8B030D-6E8A-4147-A177-3AD203B41FA5}">
                      <a16:colId xmlns:a16="http://schemas.microsoft.com/office/drawing/2014/main" val="20001"/>
                    </a:ext>
                  </a:extLst>
                </a:gridCol>
                <a:gridCol w="589915">
                  <a:extLst>
                    <a:ext uri="{9D8B030D-6E8A-4147-A177-3AD203B41FA5}">
                      <a16:colId xmlns:a16="http://schemas.microsoft.com/office/drawing/2014/main" val="20002"/>
                    </a:ext>
                  </a:extLst>
                </a:gridCol>
                <a:gridCol w="504824">
                  <a:extLst>
                    <a:ext uri="{9D8B030D-6E8A-4147-A177-3AD203B41FA5}">
                      <a16:colId xmlns:a16="http://schemas.microsoft.com/office/drawing/2014/main" val="20003"/>
                    </a:ext>
                  </a:extLst>
                </a:gridCol>
              </a:tblGrid>
              <a:tr h="287655">
                <a:tc>
                  <a:txBody>
                    <a:bodyPr/>
                    <a:lstStyle/>
                    <a:p>
                      <a:pPr marL="158115" marR="74295" indent="-59690">
                        <a:lnSpc>
                          <a:spcPts val="1040"/>
                        </a:lnSpc>
                        <a:spcBef>
                          <a:spcPts val="85"/>
                        </a:spcBef>
                      </a:pPr>
                      <a:r>
                        <a:rPr sz="900" spc="-20" dirty="0">
                          <a:solidFill>
                            <a:srgbClr val="FFFFFF"/>
                          </a:solidFill>
                          <a:latin typeface="Arial"/>
                          <a:cs typeface="Arial"/>
                        </a:rPr>
                        <a:t>Temp. (°C)</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1920" marR="33020" indent="-67310">
                        <a:lnSpc>
                          <a:spcPts val="1040"/>
                        </a:lnSpc>
                        <a:spcBef>
                          <a:spcPts val="85"/>
                        </a:spcBef>
                      </a:pPr>
                      <a:r>
                        <a:rPr sz="900" spc="-20" dirty="0">
                          <a:solidFill>
                            <a:srgbClr val="FFFFFF"/>
                          </a:solidFill>
                          <a:latin typeface="Arial"/>
                          <a:cs typeface="Arial"/>
                        </a:rPr>
                        <a:t>Temp. (°F)</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0975" indent="-165100">
                        <a:lnSpc>
                          <a:spcPts val="1040"/>
                        </a:lnSpc>
                        <a:spcBef>
                          <a:spcPts val="85"/>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4150" marR="44450" indent="-120650">
                        <a:lnSpc>
                          <a:spcPts val="1040"/>
                        </a:lnSpc>
                        <a:spcBef>
                          <a:spcPts val="8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R="170180" algn="r">
                        <a:lnSpc>
                          <a:spcPts val="1055"/>
                        </a:lnSpc>
                      </a:pP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55"/>
                        </a:lnSpc>
                      </a:pPr>
                      <a:r>
                        <a:rPr sz="900" spc="-20" dirty="0">
                          <a:latin typeface="Arial"/>
                          <a:cs typeface="Arial"/>
                        </a:rPr>
                        <a:t>71.6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55"/>
                        </a:lnSpc>
                      </a:pPr>
                      <a:r>
                        <a:rPr sz="900" spc="-10" dirty="0">
                          <a:latin typeface="Arial"/>
                          <a:cs typeface="Arial"/>
                        </a:rPr>
                        <a:t>11.49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55"/>
                        </a:lnSpc>
                      </a:pPr>
                      <a:r>
                        <a:rPr sz="900" spc="-20" dirty="0">
                          <a:latin typeface="Arial"/>
                          <a:cs typeface="Arial"/>
                        </a:rPr>
                        <a:t>2.10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4940">
                <a:tc>
                  <a:txBody>
                    <a:bodyPr/>
                    <a:lstStyle/>
                    <a:p>
                      <a:pPr marR="170180" algn="r">
                        <a:lnSpc>
                          <a:spcPts val="107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73.4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10" dirty="0">
                          <a:latin typeface="Arial"/>
                          <a:cs typeface="Arial"/>
                        </a:rPr>
                        <a:t>10.97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6845">
                <a:tc>
                  <a:txBody>
                    <a:bodyPr/>
                    <a:lstStyle/>
                    <a:p>
                      <a:pPr marR="170180" algn="r">
                        <a:lnSpc>
                          <a:spcPct val="100000"/>
                        </a:lnSpc>
                      </a:pPr>
                      <a:r>
                        <a:rPr sz="900" spc="-25" dirty="0">
                          <a:latin typeface="Arial"/>
                          <a:cs typeface="Arial"/>
                        </a:rPr>
                        <a:t>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75.2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10" dirty="0">
                          <a:latin typeface="Arial"/>
                          <a:cs typeface="Arial"/>
                        </a:rPr>
                        <a:t>10.47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R="170180" algn="r">
                        <a:lnSpc>
                          <a:spcPts val="1070"/>
                        </a:lnSpc>
                      </a:pPr>
                      <a:r>
                        <a:rPr sz="900" spc="-25" dirty="0">
                          <a:latin typeface="Arial"/>
                          <a:cs typeface="Arial"/>
                        </a:rPr>
                        <a:t>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5240" algn="ctr">
                        <a:lnSpc>
                          <a:spcPts val="107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2065" algn="ctr">
                        <a:lnSpc>
                          <a:spcPts val="1070"/>
                        </a:lnSpc>
                      </a:pPr>
                      <a:r>
                        <a:rPr sz="900" spc="-10" dirty="0">
                          <a:latin typeface="Arial"/>
                          <a:cs typeface="Arial"/>
                        </a:rPr>
                        <a:t>10.00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R="124460" algn="r">
                        <a:lnSpc>
                          <a:spcPts val="1070"/>
                        </a:lnSpc>
                      </a:pPr>
                      <a:r>
                        <a:rPr sz="900" spc="-20" dirty="0">
                          <a:latin typeface="Arial"/>
                          <a:cs typeface="Arial"/>
                        </a:rPr>
                        <a:t>2.20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extLst>
                  <a:ext uri="{0D108BD9-81ED-4DB2-BD59-A6C34878D82A}">
                    <a16:rowId xmlns:a16="http://schemas.microsoft.com/office/drawing/2014/main" val="10004"/>
                  </a:ext>
                </a:extLst>
              </a:tr>
              <a:tr h="156845">
                <a:tc>
                  <a:txBody>
                    <a:bodyPr/>
                    <a:lstStyle/>
                    <a:p>
                      <a:pPr marR="170180" algn="r">
                        <a:lnSpc>
                          <a:spcPct val="100000"/>
                        </a:lnSpc>
                      </a:pPr>
                      <a:r>
                        <a:rPr sz="900" spc="-25" dirty="0">
                          <a:latin typeface="Arial"/>
                          <a:cs typeface="Arial"/>
                        </a:rPr>
                        <a:t>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78.8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9.55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R="170180" algn="r">
                        <a:lnSpc>
                          <a:spcPts val="1070"/>
                        </a:lnSpc>
                      </a:pPr>
                      <a:r>
                        <a:rPr sz="900" spc="-25" dirty="0">
                          <a:latin typeface="Arial"/>
                          <a:cs typeface="Arial"/>
                        </a:rPr>
                        <a:t>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9.13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R="170180" algn="r">
                        <a:lnSpc>
                          <a:spcPct val="100000"/>
                        </a:lnSpc>
                      </a:pPr>
                      <a:r>
                        <a:rPr sz="900" spc="-25" dirty="0">
                          <a:latin typeface="Arial"/>
                          <a:cs typeface="Arial"/>
                        </a:rPr>
                        <a:t>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82.4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8.73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R="170180" algn="r">
                        <a:lnSpc>
                          <a:spcPts val="1070"/>
                        </a:lnSpc>
                      </a:pPr>
                      <a:r>
                        <a:rPr sz="900" spc="-25" dirty="0">
                          <a:latin typeface="Arial"/>
                          <a:cs typeface="Arial"/>
                        </a:rPr>
                        <a:t>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8.35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R="170180" algn="r">
                        <a:lnSpc>
                          <a:spcPct val="100000"/>
                        </a:lnSpc>
                      </a:pPr>
                      <a:r>
                        <a:rPr sz="900" spc="-25" dirty="0">
                          <a:latin typeface="Arial"/>
                          <a:cs typeface="Arial"/>
                        </a:rPr>
                        <a:t>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7.98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R="170180" algn="r">
                        <a:lnSpc>
                          <a:spcPts val="1070"/>
                        </a:lnSpc>
                      </a:pPr>
                      <a:r>
                        <a:rPr sz="900" spc="-25" dirty="0">
                          <a:latin typeface="Arial"/>
                          <a:cs typeface="Arial"/>
                        </a:rPr>
                        <a:t>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7.64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6845">
                <a:tc>
                  <a:txBody>
                    <a:bodyPr/>
                    <a:lstStyle/>
                    <a:p>
                      <a:pPr marR="170180" algn="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89.6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7.31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4940">
                <a:tc>
                  <a:txBody>
                    <a:bodyPr/>
                    <a:lstStyle/>
                    <a:p>
                      <a:pPr marR="170180" algn="r">
                        <a:lnSpc>
                          <a:spcPct val="100000"/>
                        </a:lnSpc>
                      </a:pPr>
                      <a:r>
                        <a:rPr sz="900" spc="-25" dirty="0">
                          <a:latin typeface="Arial"/>
                          <a:cs typeface="Arial"/>
                        </a:rPr>
                        <a:t>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6845">
                <a:tc>
                  <a:txBody>
                    <a:bodyPr/>
                    <a:lstStyle/>
                    <a:p>
                      <a:pPr marR="170180" algn="r">
                        <a:lnSpc>
                          <a:spcPct val="100000"/>
                        </a:lnSpc>
                      </a:pPr>
                      <a:r>
                        <a:rPr sz="900" spc="-25" dirty="0">
                          <a:latin typeface="Arial"/>
                          <a:cs typeface="Arial"/>
                        </a:rPr>
                        <a:t>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4940">
                <a:tc>
                  <a:txBody>
                    <a:bodyPr/>
                    <a:lstStyle/>
                    <a:p>
                      <a:pPr marR="170180" algn="r">
                        <a:lnSpc>
                          <a:spcPts val="1070"/>
                        </a:lnSpc>
                      </a:pPr>
                      <a:r>
                        <a:rPr sz="900" spc="-25" dirty="0">
                          <a:latin typeface="Arial"/>
                          <a:cs typeface="Arial"/>
                        </a:rPr>
                        <a:t>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6.41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6845">
                <a:tc>
                  <a:txBody>
                    <a:bodyPr/>
                    <a:lstStyle/>
                    <a:p>
                      <a:pPr marR="170180" algn="r">
                        <a:lnSpc>
                          <a:spcPct val="100000"/>
                        </a:lnSpc>
                      </a:pPr>
                      <a:r>
                        <a:rPr sz="900" spc="-25" dirty="0">
                          <a:latin typeface="Arial"/>
                          <a:cs typeface="Arial"/>
                        </a:rPr>
                        <a:t>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4940">
                <a:tc>
                  <a:txBody>
                    <a:bodyPr/>
                    <a:lstStyle/>
                    <a:p>
                      <a:pPr marR="170180" algn="r">
                        <a:lnSpc>
                          <a:spcPts val="1070"/>
                        </a:lnSpc>
                      </a:pPr>
                      <a:r>
                        <a:rPr sz="900" spc="-25" dirty="0">
                          <a:latin typeface="Arial"/>
                          <a:cs typeface="Arial"/>
                        </a:rPr>
                        <a:t>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98.6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5.89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6845">
                <a:tc>
                  <a:txBody>
                    <a:bodyPr/>
                    <a:lstStyle/>
                    <a:p>
                      <a:pPr marR="170180" algn="r">
                        <a:lnSpc>
                          <a:spcPct val="100000"/>
                        </a:lnSpc>
                      </a:pPr>
                      <a:r>
                        <a:rPr sz="900" spc="-25" dirty="0">
                          <a:latin typeface="Arial"/>
                          <a:cs typeface="Arial"/>
                        </a:rPr>
                        <a:t>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100.4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5.64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4940">
                <a:tc>
                  <a:txBody>
                    <a:bodyPr/>
                    <a:lstStyle/>
                    <a:p>
                      <a:pPr marR="170180" algn="r">
                        <a:lnSpc>
                          <a:spcPts val="1070"/>
                        </a:lnSpc>
                      </a:pPr>
                      <a:r>
                        <a:rPr sz="900" spc="-25" dirty="0">
                          <a:latin typeface="Arial"/>
                          <a:cs typeface="Arial"/>
                        </a:rPr>
                        <a:t>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5.41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6845">
                <a:tc>
                  <a:txBody>
                    <a:bodyPr/>
                    <a:lstStyle/>
                    <a:p>
                      <a:pPr marR="170180" algn="r">
                        <a:lnSpc>
                          <a:spcPct val="100000"/>
                        </a:lnSpc>
                      </a:pPr>
                      <a:r>
                        <a:rPr sz="900" spc="-25" dirty="0">
                          <a:latin typeface="Arial"/>
                          <a:cs typeface="Arial"/>
                        </a:rPr>
                        <a:t>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5.19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4940">
                <a:tc>
                  <a:txBody>
                    <a:bodyPr/>
                    <a:lstStyle/>
                    <a:p>
                      <a:pPr marR="170180" algn="r">
                        <a:lnSpc>
                          <a:spcPts val="107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6845">
                <a:tc>
                  <a:txBody>
                    <a:bodyPr/>
                    <a:lstStyle/>
                    <a:p>
                      <a:pPr marR="170180" algn="r">
                        <a:lnSpc>
                          <a:spcPct val="100000"/>
                        </a:lnSpc>
                      </a:pPr>
                      <a:r>
                        <a:rPr sz="900" spc="-25" dirty="0">
                          <a:latin typeface="Arial"/>
                          <a:cs typeface="Arial"/>
                        </a:rPr>
                        <a:t>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107.6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R="170180" algn="r">
                        <a:lnSpc>
                          <a:spcPts val="1070"/>
                        </a:lnSpc>
                      </a:pPr>
                      <a:r>
                        <a:rPr sz="900" spc="-25" dirty="0">
                          <a:latin typeface="Arial"/>
                          <a:cs typeface="Arial"/>
                        </a:rPr>
                        <a:t>43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R="170180" algn="r">
                        <a:lnSpc>
                          <a:spcPct val="100000"/>
                        </a:lnSpc>
                      </a:pPr>
                      <a:r>
                        <a:rPr sz="900" spc="-25" dirty="0">
                          <a:latin typeface="Arial"/>
                          <a:cs typeface="Arial"/>
                        </a:rPr>
                        <a:t>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R="170180" algn="r">
                        <a:lnSpc>
                          <a:spcPts val="1070"/>
                        </a:lnSpc>
                      </a:pPr>
                      <a:r>
                        <a:rPr sz="900" spc="-25" dirty="0">
                          <a:latin typeface="Arial"/>
                          <a:cs typeface="Arial"/>
                        </a:rPr>
                        <a:t>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113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R="170180" algn="r">
                        <a:lnSpc>
                          <a:spcPct val="100000"/>
                        </a:lnSpc>
                      </a:pPr>
                      <a:r>
                        <a:rPr sz="900" spc="-25" dirty="0">
                          <a:latin typeface="Arial"/>
                          <a:cs typeface="Arial"/>
                        </a:rPr>
                        <a:t>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R="170180" algn="r">
                        <a:lnSpc>
                          <a:spcPts val="1070"/>
                        </a:lnSpc>
                      </a:pPr>
                      <a:r>
                        <a:rPr sz="900" spc="-25" dirty="0">
                          <a:latin typeface="Arial"/>
                          <a:cs typeface="Arial"/>
                        </a:rPr>
                        <a:t>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116.6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R="170180" algn="r">
                        <a:lnSpc>
                          <a:spcPct val="100000"/>
                        </a:lnSpc>
                      </a:pPr>
                      <a:r>
                        <a:rPr sz="900" spc="-25" dirty="0">
                          <a:latin typeface="Arial"/>
                          <a:cs typeface="Arial"/>
                        </a:rPr>
                        <a:t>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R="170180" algn="r">
                        <a:lnSpc>
                          <a:spcPts val="1070"/>
                        </a:lnSpc>
                      </a:pPr>
                      <a:r>
                        <a:rPr sz="900" spc="-25" dirty="0">
                          <a:latin typeface="Arial"/>
                          <a:cs typeface="Arial"/>
                        </a:rPr>
                        <a:t>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R="170180" algn="r">
                        <a:lnSpc>
                          <a:spcPct val="100000"/>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R="170180" algn="r">
                        <a:lnSpc>
                          <a:spcPts val="1070"/>
                        </a:lnSpc>
                      </a:pPr>
                      <a:r>
                        <a:rPr sz="900" spc="-25" dirty="0">
                          <a:latin typeface="Arial"/>
                          <a:cs typeface="Arial"/>
                        </a:rPr>
                        <a:t>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R="170180" algn="r">
                        <a:lnSpc>
                          <a:spcPct val="100000"/>
                        </a:lnSpc>
                      </a:pPr>
                      <a:r>
                        <a:rPr sz="900" spc="-25" dirty="0">
                          <a:latin typeface="Arial"/>
                          <a:cs typeface="Arial"/>
                        </a:rPr>
                        <a:t>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125.6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R="170180" algn="r">
                        <a:lnSpc>
                          <a:spcPts val="1070"/>
                        </a:lnSpc>
                      </a:pPr>
                      <a:r>
                        <a:rPr sz="900" spc="-25" dirty="0">
                          <a:latin typeface="Arial"/>
                          <a:cs typeface="Arial"/>
                        </a:rPr>
                        <a:t>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R="170180" algn="r">
                        <a:lnSpc>
                          <a:spcPct val="100000"/>
                        </a:lnSpc>
                      </a:pPr>
                      <a:r>
                        <a:rPr sz="900" spc="-25" dirty="0">
                          <a:latin typeface="Arial"/>
                          <a:cs typeface="Arial"/>
                        </a:rPr>
                        <a:t>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R="170180" algn="r">
                        <a:lnSpc>
                          <a:spcPts val="1070"/>
                        </a:lnSpc>
                      </a:pPr>
                      <a:r>
                        <a:rPr sz="900" spc="-25" dirty="0">
                          <a:latin typeface="Arial"/>
                          <a:cs typeface="Arial"/>
                        </a:rPr>
                        <a:t>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R="170180" algn="r">
                        <a:lnSpc>
                          <a:spcPct val="100000"/>
                        </a:lnSpc>
                      </a:pPr>
                      <a:r>
                        <a:rPr sz="900" spc="-25" dirty="0">
                          <a:latin typeface="Arial"/>
                          <a:cs typeface="Arial"/>
                        </a:rPr>
                        <a:t>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132.8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R="170180" algn="r">
                        <a:lnSpc>
                          <a:spcPts val="1070"/>
                        </a:lnSpc>
                      </a:pPr>
                      <a:r>
                        <a:rPr sz="900" spc="-25" dirty="0">
                          <a:latin typeface="Arial"/>
                          <a:cs typeface="Arial"/>
                        </a:rPr>
                        <a:t>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134.6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6845">
                <a:tc>
                  <a:txBody>
                    <a:bodyPr/>
                    <a:lstStyle/>
                    <a:p>
                      <a:pPr marR="170180" algn="r">
                        <a:lnSpc>
                          <a:spcPct val="100000"/>
                        </a:lnSpc>
                        <a:spcBef>
                          <a:spcPts val="10"/>
                        </a:spcBef>
                      </a:pPr>
                      <a:r>
                        <a:rPr sz="900" spc="-25" dirty="0">
                          <a:latin typeface="Arial"/>
                          <a:cs typeface="Arial"/>
                        </a:rPr>
                        <a:t>58</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10"/>
                        </a:spcBef>
                      </a:pPr>
                      <a:r>
                        <a:rPr sz="900" spc="-10" dirty="0">
                          <a:latin typeface="Arial"/>
                          <a:cs typeface="Arial"/>
                        </a:rPr>
                        <a:t>136.4</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10"/>
                        </a:spcBef>
                      </a:pPr>
                      <a:r>
                        <a:rPr sz="900" spc="-20" dirty="0">
                          <a:latin typeface="Arial"/>
                          <a:cs typeface="Arial"/>
                        </a:rPr>
                        <a:t>2.53</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spcBef>
                          <a:spcPts val="10"/>
                        </a:spcBef>
                      </a:pPr>
                      <a:r>
                        <a:rPr sz="900" spc="-20" dirty="0">
                          <a:latin typeface="Arial"/>
                          <a:cs typeface="Arial"/>
                        </a:rPr>
                        <a:t>2.93</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4940">
                <a:tc>
                  <a:txBody>
                    <a:bodyPr/>
                    <a:lstStyle/>
                    <a:p>
                      <a:pPr marR="170180" algn="r">
                        <a:lnSpc>
                          <a:spcPct val="100000"/>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138.2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6845">
                <a:tc>
                  <a:txBody>
                    <a:bodyPr/>
                    <a:lstStyle/>
                    <a:p>
                      <a:pPr marR="170180" algn="r">
                        <a:lnSpc>
                          <a:spcPct val="100000"/>
                        </a:lnSpc>
                      </a:pPr>
                      <a:r>
                        <a:rPr sz="900" spc="-25" dirty="0">
                          <a:latin typeface="Arial"/>
                          <a:cs typeface="Arial"/>
                        </a:rPr>
                        <a:t>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4940">
                <a:tc>
                  <a:txBody>
                    <a:bodyPr/>
                    <a:lstStyle/>
                    <a:p>
                      <a:pPr marR="170180" algn="r">
                        <a:lnSpc>
                          <a:spcPct val="100000"/>
                        </a:lnSpc>
                      </a:pPr>
                      <a:r>
                        <a:rPr sz="900" spc="-25" dirty="0">
                          <a:latin typeface="Arial"/>
                          <a:cs typeface="Arial"/>
                        </a:rPr>
                        <a:t>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141.8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6845">
                <a:tc>
                  <a:txBody>
                    <a:bodyPr/>
                    <a:lstStyle/>
                    <a:p>
                      <a:pPr marR="170180" algn="r">
                        <a:lnSpc>
                          <a:spcPct val="100000"/>
                        </a:lnSpc>
                      </a:pPr>
                      <a:r>
                        <a:rPr sz="900" spc="-25" dirty="0">
                          <a:latin typeface="Arial"/>
                          <a:cs typeface="Arial"/>
                        </a:rPr>
                        <a:t>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143.6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R="170180" algn="r">
                        <a:lnSpc>
                          <a:spcPts val="1070"/>
                        </a:lnSpc>
                      </a:pPr>
                      <a:r>
                        <a:rPr sz="900" spc="-25" dirty="0">
                          <a:latin typeface="Arial"/>
                          <a:cs typeface="Arial"/>
                        </a:rPr>
                        <a:t>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145.4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2.99</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graphicFrame>
        <p:nvGraphicFramePr>
          <p:cNvPr id="68" name="object 10">
            <a:extLst>
              <a:ext uri="{FF2B5EF4-FFF2-40B4-BE49-F238E27FC236}">
                <a16:creationId xmlns:a16="http://schemas.microsoft.com/office/drawing/2014/main" id="{40D608C0-5695-09D9-85E7-522B21F6A208}"/>
              </a:ext>
            </a:extLst>
          </p:cNvPr>
          <p:cNvGraphicFramePr>
            <a:graphicFrameLocks noGrp="1"/>
          </p:cNvGraphicFramePr>
          <p:nvPr/>
        </p:nvGraphicFramePr>
        <p:xfrm>
          <a:off x="10981693" y="1910080"/>
          <a:ext cx="2023107" cy="682879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22274">
                  <a:extLst>
                    <a:ext uri="{9D8B030D-6E8A-4147-A177-3AD203B41FA5}">
                      <a16:colId xmlns:a16="http://schemas.microsoft.com/office/drawing/2014/main" val="20001"/>
                    </a:ext>
                  </a:extLst>
                </a:gridCol>
                <a:gridCol w="588644">
                  <a:extLst>
                    <a:ext uri="{9D8B030D-6E8A-4147-A177-3AD203B41FA5}">
                      <a16:colId xmlns:a16="http://schemas.microsoft.com/office/drawing/2014/main" val="20002"/>
                    </a:ext>
                  </a:extLst>
                </a:gridCol>
                <a:gridCol w="506094">
                  <a:extLst>
                    <a:ext uri="{9D8B030D-6E8A-4147-A177-3AD203B41FA5}">
                      <a16:colId xmlns:a16="http://schemas.microsoft.com/office/drawing/2014/main" val="20003"/>
                    </a:ext>
                  </a:extLst>
                </a:gridCol>
              </a:tblGrid>
              <a:tr h="286385">
                <a:tc>
                  <a:txBody>
                    <a:bodyPr/>
                    <a:lstStyle/>
                    <a:p>
                      <a:pPr marL="156845" marR="75565" indent="-59690">
                        <a:lnSpc>
                          <a:spcPts val="1060"/>
                        </a:lnSpc>
                        <a:spcBef>
                          <a:spcPts val="35"/>
                        </a:spcBef>
                      </a:pPr>
                      <a:r>
                        <a:rPr sz="900" spc="-20" dirty="0">
                          <a:solidFill>
                            <a:srgbClr val="FFFFFF"/>
                          </a:solidFill>
                          <a:latin typeface="Arial"/>
                          <a:cs typeface="Arial"/>
                        </a:rPr>
                        <a:t>Temp. (°C)</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0014" marR="34290" indent="-66040">
                        <a:lnSpc>
                          <a:spcPts val="1060"/>
                        </a:lnSpc>
                        <a:spcBef>
                          <a:spcPts val="35"/>
                        </a:spcBef>
                      </a:pPr>
                      <a:r>
                        <a:rPr sz="900" spc="-20" dirty="0">
                          <a:solidFill>
                            <a:srgbClr val="FFFFFF"/>
                          </a:solidFill>
                          <a:latin typeface="Arial"/>
                          <a:cs typeface="Arial"/>
                        </a:rPr>
                        <a:t>Temp. (°F)</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79705" indent="-165100">
                        <a:lnSpc>
                          <a:spcPts val="1060"/>
                        </a:lnSpc>
                        <a:spcBef>
                          <a:spcPts val="35"/>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2880" marR="45720" indent="-119380">
                        <a:lnSpc>
                          <a:spcPts val="1060"/>
                        </a:lnSpc>
                        <a:spcBef>
                          <a:spcPts val="3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R="174625" algn="r">
                        <a:lnSpc>
                          <a:spcPts val="1070"/>
                        </a:lnSpc>
                      </a:pPr>
                      <a:r>
                        <a:rPr sz="900" spc="-25" dirty="0">
                          <a:latin typeface="Arial"/>
                          <a:cs typeface="Arial"/>
                        </a:rPr>
                        <a:t>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147.2</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6845">
                <a:tc>
                  <a:txBody>
                    <a:bodyPr/>
                    <a:lstStyle/>
                    <a:p>
                      <a:pPr marR="174625" algn="r">
                        <a:lnSpc>
                          <a:spcPts val="1070"/>
                        </a:lnSpc>
                      </a:pPr>
                      <a:r>
                        <a:rPr sz="900" spc="-25" dirty="0">
                          <a:latin typeface="Arial"/>
                          <a:cs typeface="Arial"/>
                        </a:rPr>
                        <a:t>65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4940">
                <a:tc>
                  <a:txBody>
                    <a:bodyPr/>
                    <a:lstStyle/>
                    <a:p>
                      <a:pPr marR="174625" algn="r">
                        <a:lnSpc>
                          <a:spcPts val="1070"/>
                        </a:lnSpc>
                      </a:pPr>
                      <a:r>
                        <a:rPr sz="900" spc="-25" dirty="0">
                          <a:latin typeface="Arial"/>
                          <a:cs typeface="Arial"/>
                        </a:rPr>
                        <a:t>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R="174625" algn="r">
                        <a:lnSpc>
                          <a:spcPts val="1070"/>
                        </a:lnSpc>
                      </a:pPr>
                      <a:r>
                        <a:rPr sz="900" spc="-25" dirty="0">
                          <a:latin typeface="Arial"/>
                          <a:cs typeface="Arial"/>
                        </a:rPr>
                        <a:t>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56845">
                <a:tc>
                  <a:txBody>
                    <a:bodyPr/>
                    <a:lstStyle/>
                    <a:p>
                      <a:pPr marR="174625" algn="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154.4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R="174625" algn="r">
                        <a:lnSpc>
                          <a:spcPts val="1070"/>
                        </a:lnSpc>
                      </a:pPr>
                      <a:r>
                        <a:rPr sz="900" spc="-25" dirty="0">
                          <a:latin typeface="Arial"/>
                          <a:cs typeface="Arial"/>
                        </a:rPr>
                        <a:t>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R="174625" algn="r">
                        <a:lnSpc>
                          <a:spcPct val="100000"/>
                        </a:lnSpc>
                      </a:pPr>
                      <a:r>
                        <a:rPr sz="900" spc="-25" dirty="0">
                          <a:latin typeface="Arial"/>
                          <a:cs typeface="Arial"/>
                        </a:rPr>
                        <a:t>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R="174625" algn="r">
                        <a:lnSpc>
                          <a:spcPts val="1070"/>
                        </a:lnSpc>
                      </a:pPr>
                      <a:r>
                        <a:rPr sz="900" spc="-25" dirty="0">
                          <a:latin typeface="Arial"/>
                          <a:cs typeface="Arial"/>
                        </a:rPr>
                        <a:t>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R="174625" algn="r">
                        <a:lnSpc>
                          <a:spcPct val="100000"/>
                        </a:lnSpc>
                      </a:pPr>
                      <a:r>
                        <a:rPr sz="900" spc="-25" dirty="0">
                          <a:latin typeface="Arial"/>
                          <a:cs typeface="Arial"/>
                        </a:rPr>
                        <a:t>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161.6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R="174625" algn="r">
                        <a:lnSpc>
                          <a:spcPts val="1070"/>
                        </a:lnSpc>
                      </a:pPr>
                      <a:r>
                        <a:rPr sz="900" spc="-25" dirty="0">
                          <a:latin typeface="Arial"/>
                          <a:cs typeface="Arial"/>
                        </a:rPr>
                        <a:t>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4940">
                <a:tc>
                  <a:txBody>
                    <a:bodyPr/>
                    <a:lstStyle/>
                    <a:p>
                      <a:pPr marR="174625" algn="r">
                        <a:lnSpc>
                          <a:spcPts val="1070"/>
                        </a:lnSpc>
                      </a:pPr>
                      <a:r>
                        <a:rPr sz="900" spc="-25" dirty="0">
                          <a:latin typeface="Arial"/>
                          <a:cs typeface="Arial"/>
                        </a:rPr>
                        <a:t>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6845">
                <a:tc>
                  <a:txBody>
                    <a:bodyPr/>
                    <a:lstStyle/>
                    <a:p>
                      <a:pPr marR="174625" algn="r">
                        <a:lnSpc>
                          <a:spcPct val="100000"/>
                        </a:lnSpc>
                      </a:pPr>
                      <a:r>
                        <a:rPr sz="900" spc="-25" dirty="0">
                          <a:latin typeface="Arial"/>
                          <a:cs typeface="Arial"/>
                        </a:rPr>
                        <a:t>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4940">
                <a:tc>
                  <a:txBody>
                    <a:bodyPr/>
                    <a:lstStyle/>
                    <a:p>
                      <a:pPr marR="174625" algn="r">
                        <a:lnSpc>
                          <a:spcPts val="1070"/>
                        </a:lnSpc>
                      </a:pPr>
                      <a:r>
                        <a:rPr sz="900" spc="-25" dirty="0">
                          <a:latin typeface="Arial"/>
                          <a:cs typeface="Arial"/>
                        </a:rPr>
                        <a:t>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6845">
                <a:tc>
                  <a:txBody>
                    <a:bodyPr/>
                    <a:lstStyle/>
                    <a:p>
                      <a:pPr marR="174625" algn="r">
                        <a:lnSpc>
                          <a:spcPct val="10000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4940">
                <a:tc>
                  <a:txBody>
                    <a:bodyPr/>
                    <a:lstStyle/>
                    <a:p>
                      <a:pPr marR="174625" algn="r">
                        <a:lnSpc>
                          <a:spcPts val="1070"/>
                        </a:lnSpc>
                      </a:pPr>
                      <a:r>
                        <a:rPr sz="900" spc="-25" dirty="0">
                          <a:latin typeface="Arial"/>
                          <a:cs typeface="Arial"/>
                        </a:rPr>
                        <a:t>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172.4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6845">
                <a:tc>
                  <a:txBody>
                    <a:bodyPr/>
                    <a:lstStyle/>
                    <a:p>
                      <a:pPr marR="174625" algn="r">
                        <a:lnSpc>
                          <a:spcPct val="100000"/>
                        </a:lnSpc>
                      </a:pPr>
                      <a:r>
                        <a:rPr sz="900" spc="-25" dirty="0">
                          <a:latin typeface="Arial"/>
                          <a:cs typeface="Arial"/>
                        </a:rPr>
                        <a:t>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1.19</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4940">
                <a:tc>
                  <a:txBody>
                    <a:bodyPr/>
                    <a:lstStyle/>
                    <a:p>
                      <a:pPr marR="174625" algn="r">
                        <a:lnSpc>
                          <a:spcPts val="1070"/>
                        </a:lnSpc>
                      </a:pPr>
                      <a:r>
                        <a:rPr sz="900" spc="-25" dirty="0">
                          <a:latin typeface="Arial"/>
                          <a:cs typeface="Arial"/>
                        </a:rPr>
                        <a:t>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6845">
                <a:tc>
                  <a:txBody>
                    <a:bodyPr/>
                    <a:lstStyle/>
                    <a:p>
                      <a:pPr marR="174625" algn="r">
                        <a:lnSpc>
                          <a:spcPct val="100000"/>
                        </a:lnSpc>
                      </a:pPr>
                      <a:r>
                        <a:rPr sz="900" spc="-25" dirty="0">
                          <a:latin typeface="Arial"/>
                          <a:cs typeface="Arial"/>
                        </a:rPr>
                        <a:t>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4940">
                <a:tc>
                  <a:txBody>
                    <a:bodyPr/>
                    <a:lstStyle/>
                    <a:p>
                      <a:pPr marR="174625" algn="r">
                        <a:lnSpc>
                          <a:spcPts val="1070"/>
                        </a:lnSpc>
                      </a:pPr>
                      <a:r>
                        <a:rPr sz="900" spc="-25" dirty="0">
                          <a:latin typeface="Arial"/>
                          <a:cs typeface="Arial"/>
                        </a:rPr>
                        <a:t>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179.6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6845">
                <a:tc>
                  <a:txBody>
                    <a:bodyPr/>
                    <a:lstStyle/>
                    <a:p>
                      <a:pPr marR="174625" algn="r">
                        <a:lnSpc>
                          <a:spcPct val="100000"/>
                        </a:lnSpc>
                      </a:pPr>
                      <a:r>
                        <a:rPr sz="900" spc="-25" dirty="0">
                          <a:latin typeface="Arial"/>
                          <a:cs typeface="Arial"/>
                        </a:rPr>
                        <a:t>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181.4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4940">
                <a:tc>
                  <a:txBody>
                    <a:bodyPr/>
                    <a:lstStyle/>
                    <a:p>
                      <a:pPr marR="174625" algn="r">
                        <a:lnSpc>
                          <a:spcPts val="1070"/>
                        </a:lnSpc>
                      </a:pPr>
                      <a:r>
                        <a:rPr sz="900" spc="-25" dirty="0">
                          <a:latin typeface="Arial"/>
                          <a:cs typeface="Arial"/>
                        </a:rPr>
                        <a:t>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183.2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R="174625" algn="r">
                        <a:lnSpc>
                          <a:spcPts val="1070"/>
                        </a:lnSpc>
                      </a:pPr>
                      <a:r>
                        <a:rPr sz="900" spc="-25" dirty="0">
                          <a:latin typeface="Arial"/>
                          <a:cs typeface="Arial"/>
                        </a:rPr>
                        <a:t>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R="174625" algn="r">
                        <a:lnSpc>
                          <a:spcPct val="10000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186.8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R="174625" algn="r">
                        <a:lnSpc>
                          <a:spcPts val="1070"/>
                        </a:lnSpc>
                      </a:pPr>
                      <a:r>
                        <a:rPr sz="900" spc="-25" dirty="0">
                          <a:latin typeface="Arial"/>
                          <a:cs typeface="Arial"/>
                        </a:rPr>
                        <a:t>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188.6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R="174625" algn="r">
                        <a:lnSpc>
                          <a:spcPct val="100000"/>
                        </a:lnSpc>
                      </a:pPr>
                      <a:r>
                        <a:rPr sz="900" spc="-25" dirty="0">
                          <a:latin typeface="Arial"/>
                          <a:cs typeface="Arial"/>
                        </a:rPr>
                        <a:t>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190.4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R="174625" algn="r">
                        <a:lnSpc>
                          <a:spcPts val="1070"/>
                        </a:lnSpc>
                      </a:pPr>
                      <a:r>
                        <a:rPr sz="900" spc="-25" dirty="0">
                          <a:latin typeface="Arial"/>
                          <a:cs typeface="Arial"/>
                        </a:rPr>
                        <a:t>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R="174625" algn="r">
                        <a:lnSpc>
                          <a:spcPct val="100000"/>
                        </a:lnSpc>
                      </a:pPr>
                      <a:r>
                        <a:rPr sz="900" spc="-25" dirty="0">
                          <a:latin typeface="Arial"/>
                          <a:cs typeface="Arial"/>
                        </a:rPr>
                        <a:t>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R="174625" algn="r">
                        <a:lnSpc>
                          <a:spcPts val="1070"/>
                        </a:lnSpc>
                      </a:pPr>
                      <a:r>
                        <a:rPr sz="900" spc="-25" dirty="0">
                          <a:latin typeface="Arial"/>
                          <a:cs typeface="Arial"/>
                        </a:rPr>
                        <a:t>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R="174625" algn="r">
                        <a:lnSpc>
                          <a:spcPct val="100000"/>
                        </a:lnSpc>
                      </a:pPr>
                      <a:r>
                        <a:rPr sz="900" spc="-25" dirty="0">
                          <a:latin typeface="Arial"/>
                          <a:cs typeface="Arial"/>
                        </a:rPr>
                        <a:t>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197.6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R="174625" algn="r">
                        <a:lnSpc>
                          <a:spcPts val="1070"/>
                        </a:lnSpc>
                      </a:pPr>
                      <a:r>
                        <a:rPr sz="900" spc="-25" dirty="0">
                          <a:latin typeface="Arial"/>
                          <a:cs typeface="Arial"/>
                        </a:rPr>
                        <a:t>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R="174625" algn="r">
                        <a:lnSpc>
                          <a:spcPct val="100000"/>
                        </a:lnSpc>
                      </a:pPr>
                      <a:r>
                        <a:rPr sz="900" spc="-25" dirty="0">
                          <a:latin typeface="Arial"/>
                          <a:cs typeface="Arial"/>
                        </a:rPr>
                        <a:t>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R="174625" algn="r">
                        <a:lnSpc>
                          <a:spcPts val="107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203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R="174625" algn="r">
                        <a:lnSpc>
                          <a:spcPct val="100000"/>
                        </a:lnSpc>
                      </a:pPr>
                      <a:r>
                        <a:rPr sz="900" spc="-25" dirty="0">
                          <a:latin typeface="Arial"/>
                          <a:cs typeface="Arial"/>
                        </a:rPr>
                        <a:t>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R="174625" algn="r">
                        <a:lnSpc>
                          <a:spcPts val="1070"/>
                        </a:lnSpc>
                      </a:pPr>
                      <a:r>
                        <a:rPr sz="900" spc="-25" dirty="0">
                          <a:latin typeface="Arial"/>
                          <a:cs typeface="Arial"/>
                        </a:rPr>
                        <a:t>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R="174625" algn="r">
                        <a:lnSpc>
                          <a:spcPct val="100000"/>
                        </a:lnSpc>
                      </a:pPr>
                      <a:r>
                        <a:rPr sz="900" spc="-25" dirty="0">
                          <a:latin typeface="Arial"/>
                          <a:cs typeface="Arial"/>
                        </a:rPr>
                        <a:t>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R="174625" algn="r">
                        <a:lnSpc>
                          <a:spcPts val="1070"/>
                        </a:lnSpc>
                      </a:pPr>
                      <a:r>
                        <a:rPr sz="900" spc="-25" dirty="0">
                          <a:latin typeface="Arial"/>
                          <a:cs typeface="Arial"/>
                        </a:rPr>
                        <a:t>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4940">
                <a:tc>
                  <a:txBody>
                    <a:bodyPr/>
                    <a:lstStyle/>
                    <a:p>
                      <a:pPr marR="142875" algn="r">
                        <a:lnSpc>
                          <a:spcPct val="100000"/>
                        </a:lnSpc>
                      </a:pPr>
                      <a:r>
                        <a:rPr sz="900" spc="-25" dirty="0">
                          <a:latin typeface="Arial"/>
                          <a:cs typeface="Arial"/>
                        </a:rPr>
                        <a:t>100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6845">
                <a:tc>
                  <a:txBody>
                    <a:bodyPr/>
                    <a:lstStyle/>
                    <a:p>
                      <a:pPr marR="142875" algn="r">
                        <a:lnSpc>
                          <a:spcPct val="100000"/>
                        </a:lnSpc>
                      </a:pPr>
                      <a:r>
                        <a:rPr sz="900" spc="-25" dirty="0">
                          <a:latin typeface="Arial"/>
                          <a:cs typeface="Arial"/>
                        </a:rPr>
                        <a:t>101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213.8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4940">
                <a:tc>
                  <a:txBody>
                    <a:bodyPr/>
                    <a:lstStyle/>
                    <a:p>
                      <a:pPr marR="142875" algn="r">
                        <a:lnSpc>
                          <a:spcPts val="1070"/>
                        </a:lnSpc>
                      </a:pPr>
                      <a:r>
                        <a:rPr sz="900" spc="-25"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6845">
                <a:tc>
                  <a:txBody>
                    <a:bodyPr/>
                    <a:lstStyle/>
                    <a:p>
                      <a:pPr marR="142875" algn="r">
                        <a:lnSpc>
                          <a:spcPct val="100000"/>
                        </a:lnSpc>
                      </a:pPr>
                      <a:r>
                        <a:rPr sz="900" spc="-25" dirty="0">
                          <a:latin typeface="Arial"/>
                          <a:cs typeface="Arial"/>
                        </a:rPr>
                        <a:t>103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217.4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4940">
                <a:tc>
                  <a:txBody>
                    <a:bodyPr/>
                    <a:lstStyle/>
                    <a:p>
                      <a:pPr marR="142875" algn="r">
                        <a:lnSpc>
                          <a:spcPts val="107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R="142875" algn="r">
                        <a:lnSpc>
                          <a:spcPct val="100000"/>
                        </a:lnSpc>
                      </a:pPr>
                      <a:r>
                        <a:rPr sz="900" spc="-25" dirty="0">
                          <a:latin typeface="Arial"/>
                          <a:cs typeface="Arial"/>
                        </a:rPr>
                        <a:t>105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221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3.22</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sp>
        <p:nvSpPr>
          <p:cNvPr id="12" name="TextBox 11">
            <a:extLst>
              <a:ext uri="{FF2B5EF4-FFF2-40B4-BE49-F238E27FC236}">
                <a16:creationId xmlns:a16="http://schemas.microsoft.com/office/drawing/2014/main" id="{915792EC-4A6F-B0F2-A1EA-58AA07E1C1AF}"/>
              </a:ext>
            </a:extLst>
          </p:cNvPr>
          <p:cNvSpPr txBox="1"/>
          <p:nvPr/>
        </p:nvSpPr>
        <p:spPr>
          <a:xfrm>
            <a:off x="4622800" y="1180709"/>
            <a:ext cx="8382000" cy="584775"/>
          </a:xfrm>
          <a:prstGeom prst="rect">
            <a:avLst/>
          </a:prstGeom>
          <a:noFill/>
        </p:spPr>
        <p:txBody>
          <a:bodyPr wrap="square" rtlCol="0">
            <a:spAutoFit/>
          </a:bodyPr>
          <a:lstStyle/>
          <a:p>
            <a:r>
              <a:rPr lang="en-US" sz="3200" b="1" dirty="0"/>
              <a:t>(TS) Suction Temperature Sensor 10k Thermistor</a:t>
            </a:r>
          </a:p>
        </p:txBody>
      </p:sp>
      <p:pic>
        <p:nvPicPr>
          <p:cNvPr id="14" name="object 10">
            <a:extLst>
              <a:ext uri="{FF2B5EF4-FFF2-40B4-BE49-F238E27FC236}">
                <a16:creationId xmlns:a16="http://schemas.microsoft.com/office/drawing/2014/main" id="{0F249AEC-146D-9FEA-78D6-F419DFA1B5E6}"/>
              </a:ext>
            </a:extLst>
          </p:cNvPr>
          <p:cNvPicPr/>
          <p:nvPr/>
        </p:nvPicPr>
        <p:blipFill>
          <a:blip r:embed="rId3" cstate="print"/>
          <a:stretch>
            <a:fillRect/>
          </a:stretch>
        </p:blipFill>
        <p:spPr>
          <a:xfrm>
            <a:off x="203200" y="1819316"/>
            <a:ext cx="4373595" cy="6553200"/>
          </a:xfrm>
          <a:prstGeom prst="rect">
            <a:avLst/>
          </a:prstGeom>
        </p:spPr>
      </p:pic>
      <p:cxnSp>
        <p:nvCxnSpPr>
          <p:cNvPr id="13" name="Straight Arrow Connector 12">
            <a:extLst>
              <a:ext uri="{FF2B5EF4-FFF2-40B4-BE49-F238E27FC236}">
                <a16:creationId xmlns:a16="http://schemas.microsoft.com/office/drawing/2014/main" id="{0C106A87-4D64-2CBE-3AC3-7611A5451731}"/>
              </a:ext>
            </a:extLst>
          </p:cNvPr>
          <p:cNvCxnSpPr>
            <a:cxnSpLocks/>
          </p:cNvCxnSpPr>
          <p:nvPr/>
        </p:nvCxnSpPr>
        <p:spPr>
          <a:xfrm flipH="1">
            <a:off x="3149790" y="1649106"/>
            <a:ext cx="2124937" cy="3096105"/>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042794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15/30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 name="object 4"/>
          <p:cNvSpPr/>
          <p:nvPr/>
        </p:nvSpPr>
        <p:spPr>
          <a:xfrm>
            <a:off x="3508376" y="868299"/>
            <a:ext cx="6226175" cy="666750"/>
          </a:xfrm>
          <a:custGeom>
            <a:avLst/>
            <a:gdLst/>
            <a:ahLst/>
            <a:cxnLst/>
            <a:rect l="l" t="t" r="r" b="b"/>
            <a:pathLst>
              <a:path w="6226175"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5892800" y="0"/>
                </a:lnTo>
                <a:lnTo>
                  <a:pt x="5942070" y="3616"/>
                </a:lnTo>
                <a:lnTo>
                  <a:pt x="5989094" y="14122"/>
                </a:lnTo>
                <a:lnTo>
                  <a:pt x="6033356" y="31000"/>
                </a:lnTo>
                <a:lnTo>
                  <a:pt x="6074340" y="53732"/>
                </a:lnTo>
                <a:lnTo>
                  <a:pt x="6111531" y="81803"/>
                </a:lnTo>
                <a:lnTo>
                  <a:pt x="6144414" y="114695"/>
                </a:lnTo>
                <a:lnTo>
                  <a:pt x="6172474" y="151890"/>
                </a:lnTo>
                <a:lnTo>
                  <a:pt x="6195195" y="192873"/>
                </a:lnTo>
                <a:lnTo>
                  <a:pt x="6212062" y="237126"/>
                </a:lnTo>
                <a:lnTo>
                  <a:pt x="6222561" y="284132"/>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3787445" y="844677"/>
            <a:ext cx="525145"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dirty="0">
                <a:ln>
                  <a:noFill/>
                </a:ln>
                <a:solidFill>
                  <a:sysClr val="windowText" lastClr="000000"/>
                </a:solidFill>
                <a:effectLst/>
                <a:uLnTx/>
                <a:uFillTx/>
                <a:latin typeface="Arial"/>
                <a:cs typeface="Arial"/>
              </a:rPr>
              <a:t>Display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pSp>
        <p:nvGrpSpPr>
          <p:cNvPr id="6" name="object 6"/>
          <p:cNvGrpSpPr/>
          <p:nvPr/>
        </p:nvGrpSpPr>
        <p:grpSpPr>
          <a:xfrm>
            <a:off x="3503613" y="863537"/>
            <a:ext cx="2503805" cy="676275"/>
            <a:chOff x="328612" y="863536"/>
            <a:chExt cx="2503805" cy="676275"/>
          </a:xfrm>
        </p:grpSpPr>
        <p:sp>
          <p:nvSpPr>
            <p:cNvPr id="7" name="object 7"/>
            <p:cNvSpPr/>
            <p:nvPr/>
          </p:nvSpPr>
          <p:spPr>
            <a:xfrm>
              <a:off x="679450" y="1046226"/>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p:nvPr/>
          </p:nvSpPr>
          <p:spPr>
            <a:xfrm>
              <a:off x="71739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9" name="object 9"/>
            <p:cNvPicPr/>
            <p:nvPr/>
          </p:nvPicPr>
          <p:blipFill>
            <a:blip r:embed="rId2" cstate="print"/>
            <a:stretch>
              <a:fillRect/>
            </a:stretch>
          </p:blipFill>
          <p:spPr>
            <a:xfrm>
              <a:off x="745172" y="1105281"/>
              <a:ext cx="225044" cy="347218"/>
            </a:xfrm>
            <a:prstGeom prst="rect">
              <a:avLst/>
            </a:prstGeom>
          </p:spPr>
        </p:pic>
        <p:sp>
          <p:nvSpPr>
            <p:cNvPr id="10" name="object 10"/>
            <p:cNvSpPr/>
            <p:nvPr/>
          </p:nvSpPr>
          <p:spPr>
            <a:xfrm>
              <a:off x="106090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 name="object 11"/>
            <p:cNvPicPr/>
            <p:nvPr/>
          </p:nvPicPr>
          <p:blipFill>
            <a:blip r:embed="rId3" cstate="print"/>
            <a:stretch>
              <a:fillRect/>
            </a:stretch>
          </p:blipFill>
          <p:spPr>
            <a:xfrm>
              <a:off x="1088682" y="1105281"/>
              <a:ext cx="226021" cy="347218"/>
            </a:xfrm>
            <a:prstGeom prst="rect">
              <a:avLst/>
            </a:prstGeom>
          </p:spPr>
        </p:pic>
        <p:sp>
          <p:nvSpPr>
            <p:cNvPr id="12" name="object 12"/>
            <p:cNvSpPr/>
            <p:nvPr/>
          </p:nvSpPr>
          <p:spPr>
            <a:xfrm>
              <a:off x="139242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 name="object 13"/>
            <p:cNvPicPr/>
            <p:nvPr/>
          </p:nvPicPr>
          <p:blipFill>
            <a:blip r:embed="rId4" cstate="print"/>
            <a:stretch>
              <a:fillRect/>
            </a:stretch>
          </p:blipFill>
          <p:spPr>
            <a:xfrm>
              <a:off x="1420241" y="1105281"/>
              <a:ext cx="225044" cy="347218"/>
            </a:xfrm>
            <a:prstGeom prst="rect">
              <a:avLst/>
            </a:prstGeom>
          </p:spPr>
        </p:pic>
        <p:sp>
          <p:nvSpPr>
            <p:cNvPr id="14" name="object 14"/>
            <p:cNvSpPr/>
            <p:nvPr/>
          </p:nvSpPr>
          <p:spPr>
            <a:xfrm>
              <a:off x="333375" y="868299"/>
              <a:ext cx="2494280" cy="666750"/>
            </a:xfrm>
            <a:custGeom>
              <a:avLst/>
              <a:gdLst/>
              <a:ahLst/>
              <a:cxnLst/>
              <a:rect l="l" t="t" r="r" b="b"/>
              <a:pathLst>
                <a:path w="2494280"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2160651" y="0"/>
                  </a:lnTo>
                  <a:lnTo>
                    <a:pt x="2209893" y="3616"/>
                  </a:lnTo>
                  <a:lnTo>
                    <a:pt x="2256899" y="14122"/>
                  </a:lnTo>
                  <a:lnTo>
                    <a:pt x="2301152" y="31000"/>
                  </a:lnTo>
                  <a:lnTo>
                    <a:pt x="2342135" y="53732"/>
                  </a:lnTo>
                  <a:lnTo>
                    <a:pt x="2379330" y="81803"/>
                  </a:lnTo>
                  <a:lnTo>
                    <a:pt x="2412222" y="114695"/>
                  </a:lnTo>
                  <a:lnTo>
                    <a:pt x="2440293" y="151890"/>
                  </a:lnTo>
                  <a:lnTo>
                    <a:pt x="2463025" y="192873"/>
                  </a:lnTo>
                  <a:lnTo>
                    <a:pt x="2479903" y="237126"/>
                  </a:lnTo>
                  <a:lnTo>
                    <a:pt x="2490409" y="284132"/>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 name="object 15"/>
          <p:cNvSpPr txBox="1"/>
          <p:nvPr/>
        </p:nvSpPr>
        <p:spPr>
          <a:xfrm>
            <a:off x="3512516" y="1035558"/>
            <a:ext cx="5829935" cy="2343590"/>
          </a:xfrm>
          <a:prstGeom prst="rect">
            <a:avLst/>
          </a:prstGeom>
        </p:spPr>
        <p:txBody>
          <a:bodyPr vert="horz" wrap="square" lIns="0" tIns="12065" rIns="0" bIns="0" rtlCol="0">
            <a:spAutoFit/>
          </a:bodyPr>
          <a:lstStyle/>
          <a:p>
            <a:pPr marL="2581275"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Times New Roman"/>
                <a:cs typeface="Times New Roman"/>
              </a:rPr>
              <a:t>Liquid</a:t>
            </a:r>
            <a:r>
              <a:rPr kumimoji="0" sz="1600" b="1" i="0" u="none" strike="noStrike" kern="0" cap="none" spc="-6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600" b="1" i="0" u="none" strike="noStrike" kern="0" cap="none" spc="-2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600" b="1" i="0" u="none" strike="noStrike" kern="0" cap="none" spc="-8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fault</a:t>
            </a:r>
            <a:r>
              <a:rPr kumimoji="0" sz="16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20" normalizeH="0" baseline="0" noProof="0" dirty="0">
                <a:ln>
                  <a:noFill/>
                </a:ln>
                <a:solidFill>
                  <a:sysClr val="windowText" lastClr="000000"/>
                </a:solidFill>
                <a:effectLst/>
                <a:uLnTx/>
                <a:uFillTx/>
                <a:latin typeface="Times New Roman"/>
                <a:cs typeface="Times New Roman"/>
              </a:rPr>
              <a:t>(TL)</a:t>
            </a: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30"/>
              </a:spcBef>
              <a:spcAft>
                <a:spcPts val="0"/>
              </a:spcAft>
              <a:buClrTx/>
              <a:buSzTx/>
              <a:buFontTx/>
              <a:buNone/>
              <a:tabLst/>
              <a:defRPr/>
            </a:pPr>
            <a:endParaRPr kumimoji="0" sz="2300" b="0" i="0" u="none" strike="noStrike" kern="0" cap="none" spc="0" normalizeH="0" baseline="0" noProof="0">
              <a:ln>
                <a:noFill/>
              </a:ln>
              <a:solidFill>
                <a:sysClr val="windowText" lastClr="000000"/>
              </a:solidFill>
              <a:effectLst/>
              <a:uLnTx/>
              <a:uFillTx/>
              <a:latin typeface="Times New Roman"/>
              <a:cs typeface="Times New Roman"/>
            </a:endParaRPr>
          </a:p>
          <a:p>
            <a:pPr marL="147320" marR="0" lvl="0" indent="-135255" defTabSz="914400" eaLnBrk="1" fontAlgn="auto" latinLnBrk="0" hangingPunct="1">
              <a:lnSpc>
                <a:spcPct val="100000"/>
              </a:lnSpc>
              <a:spcBef>
                <a:spcPts val="0"/>
              </a:spcBef>
              <a:spcAft>
                <a:spcPts val="0"/>
              </a:spcAft>
              <a:buClrTx/>
              <a:buSzPct val="92857"/>
              <a:buFontTx/>
              <a:buAutoNum type="arabicPeriod"/>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Error</a:t>
            </a:r>
            <a:r>
              <a:rPr kumimoji="0" sz="1400" b="1" i="0" u="none" strike="noStrike" kern="0" cap="none" spc="-7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definition:</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4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liquid</a:t>
            </a:r>
            <a:r>
              <a:rPr kumimoji="0" sz="140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4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(TL)</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short</a:t>
            </a:r>
            <a:r>
              <a:rPr kumimoji="0" sz="14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circuit</a:t>
            </a:r>
            <a:r>
              <a:rPr kumimoji="0" sz="14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open</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circuit.</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10"/>
              </a:spcBef>
              <a:spcAft>
                <a:spcPts val="0"/>
              </a:spcAft>
              <a:buClrTx/>
              <a:buSzTx/>
              <a:buFontTx/>
              <a:buNone/>
              <a:tabLst/>
              <a:defRPr/>
            </a:pPr>
            <a:endParaRPr kumimoji="0" sz="1450" b="0" i="0" u="none" strike="noStrike" kern="0" cap="none" spc="0" normalizeH="0" baseline="0" noProof="0">
              <a:ln>
                <a:noFill/>
              </a:ln>
              <a:solidFill>
                <a:sysClr val="windowText" lastClr="000000"/>
              </a:solidFill>
              <a:effectLst/>
              <a:uLnTx/>
              <a:uFillTx/>
              <a:latin typeface="Times New Roman"/>
              <a:cs typeface="Times New Roman"/>
            </a:endParaRPr>
          </a:p>
          <a:p>
            <a:pPr marL="147320" marR="0" lvl="0" indent="-135255" defTabSz="914400" eaLnBrk="1" fontAlgn="auto" latinLnBrk="0" hangingPunct="1">
              <a:lnSpc>
                <a:spcPct val="100000"/>
              </a:lnSpc>
              <a:spcBef>
                <a:spcPts val="0"/>
              </a:spcBef>
              <a:spcAft>
                <a:spcPts val="0"/>
              </a:spcAft>
              <a:buClrTx/>
              <a:buSzPct val="92857"/>
              <a:buFontTx/>
              <a:buAutoNum type="arabicPeriod" startAt="2"/>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Possible</a:t>
            </a:r>
            <a:r>
              <a:rPr kumimoji="0" sz="1400" b="1" i="0" u="none" strike="noStrike" kern="0" cap="none" spc="-5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causes:</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40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Loose</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connection</a:t>
            </a:r>
            <a:r>
              <a:rPr kumimoji="0" sz="140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at</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port</a:t>
            </a:r>
            <a:r>
              <a:rPr kumimoji="0" sz="14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40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4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5"/>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4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4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16" name="object 16"/>
          <p:cNvGrpSpPr/>
          <p:nvPr/>
        </p:nvGrpSpPr>
        <p:grpSpPr>
          <a:xfrm>
            <a:off x="3538537" y="3544952"/>
            <a:ext cx="4129404" cy="942975"/>
            <a:chOff x="363537" y="3544951"/>
            <a:chExt cx="4129404" cy="942975"/>
          </a:xfrm>
        </p:grpSpPr>
        <p:sp>
          <p:nvSpPr>
            <p:cNvPr id="17" name="object 17"/>
            <p:cNvSpPr/>
            <p:nvPr/>
          </p:nvSpPr>
          <p:spPr>
            <a:xfrm>
              <a:off x="2195576" y="3741673"/>
              <a:ext cx="2297430" cy="746125"/>
            </a:xfrm>
            <a:custGeom>
              <a:avLst/>
              <a:gdLst/>
              <a:ahLst/>
              <a:cxnLst/>
              <a:rect l="l" t="t" r="r" b="b"/>
              <a:pathLst>
                <a:path w="2297429" h="746125">
                  <a:moveTo>
                    <a:pt x="76200" y="669925"/>
                  </a:moveTo>
                  <a:lnTo>
                    <a:pt x="44437" y="669925"/>
                  </a:lnTo>
                  <a:lnTo>
                    <a:pt x="44323" y="281051"/>
                  </a:lnTo>
                  <a:lnTo>
                    <a:pt x="31623" y="281051"/>
                  </a:lnTo>
                  <a:lnTo>
                    <a:pt x="31737" y="669925"/>
                  </a:lnTo>
                  <a:lnTo>
                    <a:pt x="0" y="669925"/>
                  </a:lnTo>
                  <a:lnTo>
                    <a:pt x="38100" y="746125"/>
                  </a:lnTo>
                  <a:lnTo>
                    <a:pt x="69850" y="682625"/>
                  </a:lnTo>
                  <a:lnTo>
                    <a:pt x="76200" y="669925"/>
                  </a:lnTo>
                  <a:close/>
                </a:path>
                <a:path w="2297429" h="746125">
                  <a:moveTo>
                    <a:pt x="2297049" y="38100"/>
                  </a:moveTo>
                  <a:lnTo>
                    <a:pt x="2284349" y="31750"/>
                  </a:lnTo>
                  <a:lnTo>
                    <a:pt x="2220849" y="0"/>
                  </a:lnTo>
                  <a:lnTo>
                    <a:pt x="2220849" y="31762"/>
                  </a:lnTo>
                  <a:lnTo>
                    <a:pt x="1887474" y="31877"/>
                  </a:lnTo>
                  <a:lnTo>
                    <a:pt x="1887474" y="44577"/>
                  </a:lnTo>
                  <a:lnTo>
                    <a:pt x="2220849" y="44462"/>
                  </a:lnTo>
                  <a:lnTo>
                    <a:pt x="2220849" y="76200"/>
                  </a:lnTo>
                  <a:lnTo>
                    <a:pt x="2297049"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object 18"/>
            <p:cNvSpPr/>
            <p:nvPr/>
          </p:nvSpPr>
          <p:spPr>
            <a:xfrm>
              <a:off x="369887" y="3551301"/>
              <a:ext cx="3713479" cy="462280"/>
            </a:xfrm>
            <a:custGeom>
              <a:avLst/>
              <a:gdLst/>
              <a:ahLst/>
              <a:cxnLst/>
              <a:rect l="l" t="t" r="r" b="b"/>
              <a:pathLst>
                <a:path w="3713479" h="462279">
                  <a:moveTo>
                    <a:pt x="0" y="76962"/>
                  </a:moveTo>
                  <a:lnTo>
                    <a:pt x="6050" y="46988"/>
                  </a:lnTo>
                  <a:lnTo>
                    <a:pt x="22550" y="22526"/>
                  </a:lnTo>
                  <a:lnTo>
                    <a:pt x="47025" y="6042"/>
                  </a:lnTo>
                  <a:lnTo>
                    <a:pt x="77000" y="0"/>
                  </a:lnTo>
                  <a:lnTo>
                    <a:pt x="3636200" y="0"/>
                  </a:lnTo>
                  <a:lnTo>
                    <a:pt x="3666174" y="6042"/>
                  </a:lnTo>
                  <a:lnTo>
                    <a:pt x="3690635" y="22526"/>
                  </a:lnTo>
                  <a:lnTo>
                    <a:pt x="3707120" y="46988"/>
                  </a:lnTo>
                  <a:lnTo>
                    <a:pt x="3713162" y="76962"/>
                  </a:lnTo>
                  <a:lnTo>
                    <a:pt x="3713162" y="384937"/>
                  </a:lnTo>
                  <a:lnTo>
                    <a:pt x="3707120" y="414910"/>
                  </a:lnTo>
                  <a:lnTo>
                    <a:pt x="3690635" y="439372"/>
                  </a:lnTo>
                  <a:lnTo>
                    <a:pt x="3666174" y="455856"/>
                  </a:lnTo>
                  <a:lnTo>
                    <a:pt x="363620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9" name="object 19"/>
          <p:cNvSpPr txBox="1"/>
          <p:nvPr/>
        </p:nvSpPr>
        <p:spPr>
          <a:xfrm>
            <a:off x="4961889" y="4167632"/>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0" name="object 20"/>
          <p:cNvSpPr txBox="1"/>
          <p:nvPr/>
        </p:nvSpPr>
        <p:spPr>
          <a:xfrm>
            <a:off x="7389240" y="3494659"/>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1" name="object 21"/>
          <p:cNvSpPr txBox="1"/>
          <p:nvPr/>
        </p:nvSpPr>
        <p:spPr>
          <a:xfrm>
            <a:off x="3644799" y="3604005"/>
            <a:ext cx="3416935" cy="34671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TL</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seated</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specified</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location</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and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connected</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CN4</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2" name="object 22"/>
          <p:cNvSpPr txBox="1"/>
          <p:nvPr/>
        </p:nvSpPr>
        <p:spPr>
          <a:xfrm>
            <a:off x="7673976" y="3656076"/>
            <a:ext cx="19831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Reconnect</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3" name="object 23"/>
          <p:cNvSpPr/>
          <p:nvPr/>
        </p:nvSpPr>
        <p:spPr>
          <a:xfrm>
            <a:off x="3544888" y="4487926"/>
            <a:ext cx="3707129" cy="462280"/>
          </a:xfrm>
          <a:custGeom>
            <a:avLst/>
            <a:gdLst/>
            <a:ahLst/>
            <a:cxnLst/>
            <a:rect l="l" t="t" r="r" b="b"/>
            <a:pathLst>
              <a:path w="3707129" h="462279">
                <a:moveTo>
                  <a:pt x="0" y="76962"/>
                </a:moveTo>
                <a:lnTo>
                  <a:pt x="6050" y="46988"/>
                </a:lnTo>
                <a:lnTo>
                  <a:pt x="22550" y="22526"/>
                </a:lnTo>
                <a:lnTo>
                  <a:pt x="47025" y="6042"/>
                </a:lnTo>
                <a:lnTo>
                  <a:pt x="77000" y="0"/>
                </a:lnTo>
                <a:lnTo>
                  <a:pt x="3629850" y="0"/>
                </a:lnTo>
                <a:lnTo>
                  <a:pt x="3659824" y="6042"/>
                </a:lnTo>
                <a:lnTo>
                  <a:pt x="3684285" y="22526"/>
                </a:lnTo>
                <a:lnTo>
                  <a:pt x="3700770" y="46988"/>
                </a:lnTo>
                <a:lnTo>
                  <a:pt x="3706812" y="76962"/>
                </a:lnTo>
                <a:lnTo>
                  <a:pt x="3706812" y="384937"/>
                </a:lnTo>
                <a:lnTo>
                  <a:pt x="3700770" y="414910"/>
                </a:lnTo>
                <a:lnTo>
                  <a:pt x="3684285" y="439372"/>
                </a:lnTo>
                <a:lnTo>
                  <a:pt x="3659824" y="455856"/>
                </a:lnTo>
                <a:lnTo>
                  <a:pt x="362985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object 24"/>
          <p:cNvSpPr txBox="1"/>
          <p:nvPr/>
        </p:nvSpPr>
        <p:spPr>
          <a:xfrm>
            <a:off x="3644798" y="4540758"/>
            <a:ext cx="3060700" cy="3467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resistance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range</a:t>
            </a:r>
            <a:r>
              <a:rPr kumimoji="0" sz="1050" b="0" i="0" u="none" strike="noStrike" kern="0" cap="none" spc="229"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of</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05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05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1"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25" normalizeH="0" baseline="0" noProof="0" dirty="0">
                <a:ln>
                  <a:noFill/>
                </a:ln>
                <a:solidFill>
                  <a:sysClr val="windowText" lastClr="000000"/>
                </a:solidFill>
                <a:effectLst/>
                <a:uLnTx/>
                <a:uFillTx/>
                <a:latin typeface="Times New Roman"/>
                <a:cs typeface="Times New Roman"/>
              </a:rPr>
              <a:t>A*</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5" name="object 25"/>
          <p:cNvSpPr txBox="1"/>
          <p:nvPr/>
        </p:nvSpPr>
        <p:spPr>
          <a:xfrm>
            <a:off x="4944491" y="5126863"/>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6" name="object 26"/>
          <p:cNvSpPr/>
          <p:nvPr/>
        </p:nvSpPr>
        <p:spPr>
          <a:xfrm>
            <a:off x="5375276" y="4690998"/>
            <a:ext cx="2282825" cy="774700"/>
          </a:xfrm>
          <a:custGeom>
            <a:avLst/>
            <a:gdLst/>
            <a:ahLst/>
            <a:cxnLst/>
            <a:rect l="l" t="t" r="r" b="b"/>
            <a:pathLst>
              <a:path w="2282825" h="774700">
                <a:moveTo>
                  <a:pt x="76200" y="698500"/>
                </a:moveTo>
                <a:lnTo>
                  <a:pt x="44450" y="698500"/>
                </a:lnTo>
                <a:lnTo>
                  <a:pt x="44450" y="269875"/>
                </a:lnTo>
                <a:lnTo>
                  <a:pt x="31750" y="269875"/>
                </a:lnTo>
                <a:lnTo>
                  <a:pt x="31750" y="698500"/>
                </a:lnTo>
                <a:lnTo>
                  <a:pt x="0" y="698500"/>
                </a:lnTo>
                <a:lnTo>
                  <a:pt x="38100" y="774700"/>
                </a:lnTo>
                <a:lnTo>
                  <a:pt x="69850" y="711200"/>
                </a:lnTo>
                <a:lnTo>
                  <a:pt x="76200" y="698500"/>
                </a:lnTo>
                <a:close/>
              </a:path>
              <a:path w="2282825" h="774700">
                <a:moveTo>
                  <a:pt x="2282825" y="38100"/>
                </a:moveTo>
                <a:lnTo>
                  <a:pt x="2270125" y="31750"/>
                </a:lnTo>
                <a:lnTo>
                  <a:pt x="2206625" y="0"/>
                </a:lnTo>
                <a:lnTo>
                  <a:pt x="2206625" y="31762"/>
                </a:lnTo>
                <a:lnTo>
                  <a:pt x="1871599" y="31877"/>
                </a:lnTo>
                <a:lnTo>
                  <a:pt x="1871599" y="44450"/>
                </a:lnTo>
                <a:lnTo>
                  <a:pt x="2206625" y="44450"/>
                </a:lnTo>
                <a:lnTo>
                  <a:pt x="2206625" y="76200"/>
                </a:lnTo>
                <a:lnTo>
                  <a:pt x="2270125" y="44450"/>
                </a:lnTo>
                <a:lnTo>
                  <a:pt x="2282825"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object 27"/>
          <p:cNvSpPr txBox="1"/>
          <p:nvPr/>
        </p:nvSpPr>
        <p:spPr>
          <a:xfrm>
            <a:off x="7343266" y="4477258"/>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8" name="object 28"/>
          <p:cNvSpPr txBox="1"/>
          <p:nvPr/>
        </p:nvSpPr>
        <p:spPr>
          <a:xfrm>
            <a:off x="7658101" y="4602226"/>
            <a:ext cx="19704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6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faulty</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9" name="object 29"/>
          <p:cNvSpPr/>
          <p:nvPr/>
        </p:nvSpPr>
        <p:spPr>
          <a:xfrm>
            <a:off x="3549650" y="5481573"/>
            <a:ext cx="3702050" cy="284480"/>
          </a:xfrm>
          <a:custGeom>
            <a:avLst/>
            <a:gdLst/>
            <a:ahLst/>
            <a:cxnLst/>
            <a:rect l="l" t="t" r="r" b="b"/>
            <a:pathLst>
              <a:path w="3702050" h="284479">
                <a:moveTo>
                  <a:pt x="0" y="47371"/>
                </a:moveTo>
                <a:lnTo>
                  <a:pt x="3722" y="28932"/>
                </a:lnTo>
                <a:lnTo>
                  <a:pt x="13873" y="13874"/>
                </a:lnTo>
                <a:lnTo>
                  <a:pt x="28926" y="3722"/>
                </a:lnTo>
                <a:lnTo>
                  <a:pt x="47358" y="0"/>
                </a:lnTo>
                <a:lnTo>
                  <a:pt x="3654679" y="0"/>
                </a:lnTo>
                <a:lnTo>
                  <a:pt x="3673117" y="3722"/>
                </a:lnTo>
                <a:lnTo>
                  <a:pt x="3688175" y="13874"/>
                </a:lnTo>
                <a:lnTo>
                  <a:pt x="3698327" y="28932"/>
                </a:lnTo>
                <a:lnTo>
                  <a:pt x="3702050" y="47371"/>
                </a:lnTo>
                <a:lnTo>
                  <a:pt x="3702050" y="236854"/>
                </a:lnTo>
                <a:lnTo>
                  <a:pt x="3698327" y="255293"/>
                </a:lnTo>
                <a:lnTo>
                  <a:pt x="3688175" y="270351"/>
                </a:lnTo>
                <a:lnTo>
                  <a:pt x="3673117" y="280503"/>
                </a:lnTo>
                <a:lnTo>
                  <a:pt x="3654679" y="284225"/>
                </a:lnTo>
                <a:lnTo>
                  <a:pt x="47358" y="284225"/>
                </a:lnTo>
                <a:lnTo>
                  <a:pt x="28926" y="280503"/>
                </a:lnTo>
                <a:lnTo>
                  <a:pt x="13873" y="270351"/>
                </a:lnTo>
                <a:lnTo>
                  <a:pt x="3722" y="255293"/>
                </a:lnTo>
                <a:lnTo>
                  <a:pt x="0" y="236854"/>
                </a:lnTo>
                <a:lnTo>
                  <a:pt x="0" y="47371"/>
                </a:lnTo>
                <a:close/>
              </a:path>
            </a:pathLst>
          </a:custGeom>
          <a:ln w="12699">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object 30"/>
          <p:cNvSpPr txBox="1"/>
          <p:nvPr/>
        </p:nvSpPr>
        <p:spPr>
          <a:xfrm>
            <a:off x="3562937" y="5526151"/>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any</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1" name="object 31"/>
          <p:cNvSpPr txBox="1"/>
          <p:nvPr/>
        </p:nvSpPr>
        <p:spPr>
          <a:xfrm>
            <a:off x="5016119" y="5819013"/>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2" name="object 32"/>
          <p:cNvSpPr/>
          <p:nvPr/>
        </p:nvSpPr>
        <p:spPr>
          <a:xfrm>
            <a:off x="5375276" y="5586349"/>
            <a:ext cx="2287905" cy="542925"/>
          </a:xfrm>
          <a:custGeom>
            <a:avLst/>
            <a:gdLst/>
            <a:ahLst/>
            <a:cxnLst/>
            <a:rect l="l" t="t" r="r" b="b"/>
            <a:pathLst>
              <a:path w="2287904" h="542925">
                <a:moveTo>
                  <a:pt x="76200" y="466725"/>
                </a:moveTo>
                <a:lnTo>
                  <a:pt x="44450" y="466725"/>
                </a:lnTo>
                <a:lnTo>
                  <a:pt x="44450" y="182626"/>
                </a:lnTo>
                <a:lnTo>
                  <a:pt x="31750" y="182626"/>
                </a:lnTo>
                <a:lnTo>
                  <a:pt x="31750" y="466725"/>
                </a:lnTo>
                <a:lnTo>
                  <a:pt x="0" y="466725"/>
                </a:lnTo>
                <a:lnTo>
                  <a:pt x="38100" y="542925"/>
                </a:lnTo>
                <a:lnTo>
                  <a:pt x="69850" y="479425"/>
                </a:lnTo>
                <a:lnTo>
                  <a:pt x="76200" y="466725"/>
                </a:lnTo>
                <a:close/>
              </a:path>
              <a:path w="2287904" h="542925">
                <a:moveTo>
                  <a:pt x="2287524" y="38100"/>
                </a:moveTo>
                <a:lnTo>
                  <a:pt x="2274824" y="31750"/>
                </a:lnTo>
                <a:lnTo>
                  <a:pt x="2211324" y="0"/>
                </a:lnTo>
                <a:lnTo>
                  <a:pt x="2211324" y="31750"/>
                </a:lnTo>
                <a:lnTo>
                  <a:pt x="1877949" y="31750"/>
                </a:lnTo>
                <a:lnTo>
                  <a:pt x="1877949" y="44450"/>
                </a:lnTo>
                <a:lnTo>
                  <a:pt x="2211324" y="44450"/>
                </a:lnTo>
                <a:lnTo>
                  <a:pt x="2211324" y="76200"/>
                </a:lnTo>
                <a:lnTo>
                  <a:pt x="2274824" y="44450"/>
                </a:lnTo>
                <a:lnTo>
                  <a:pt x="2287524"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object 33"/>
          <p:cNvSpPr txBox="1"/>
          <p:nvPr/>
        </p:nvSpPr>
        <p:spPr>
          <a:xfrm>
            <a:off x="7309358" y="5372861"/>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4" name="object 34"/>
          <p:cNvSpPr txBox="1"/>
          <p:nvPr/>
        </p:nvSpPr>
        <p:spPr>
          <a:xfrm>
            <a:off x="7662927" y="5497448"/>
            <a:ext cx="196532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Remove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source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5" name="object 35"/>
          <p:cNvSpPr/>
          <p:nvPr/>
        </p:nvSpPr>
        <p:spPr>
          <a:xfrm>
            <a:off x="3549650" y="6124575"/>
            <a:ext cx="3702050" cy="284480"/>
          </a:xfrm>
          <a:custGeom>
            <a:avLst/>
            <a:gdLst/>
            <a:ahLst/>
            <a:cxnLst/>
            <a:rect l="l" t="t" r="r" b="b"/>
            <a:pathLst>
              <a:path w="3702050" h="284479">
                <a:moveTo>
                  <a:pt x="0" y="47371"/>
                </a:moveTo>
                <a:lnTo>
                  <a:pt x="3722" y="28932"/>
                </a:lnTo>
                <a:lnTo>
                  <a:pt x="13873" y="13874"/>
                </a:lnTo>
                <a:lnTo>
                  <a:pt x="28926" y="3722"/>
                </a:lnTo>
                <a:lnTo>
                  <a:pt x="47358" y="0"/>
                </a:lnTo>
                <a:lnTo>
                  <a:pt x="3654679" y="0"/>
                </a:lnTo>
                <a:lnTo>
                  <a:pt x="3673117" y="3722"/>
                </a:lnTo>
                <a:lnTo>
                  <a:pt x="3688175" y="13874"/>
                </a:lnTo>
                <a:lnTo>
                  <a:pt x="3698327" y="28932"/>
                </a:lnTo>
                <a:lnTo>
                  <a:pt x="3702050" y="47371"/>
                </a:lnTo>
                <a:lnTo>
                  <a:pt x="3702050" y="236854"/>
                </a:lnTo>
                <a:lnTo>
                  <a:pt x="3698327" y="255273"/>
                </a:lnTo>
                <a:lnTo>
                  <a:pt x="3688175" y="270287"/>
                </a:lnTo>
                <a:lnTo>
                  <a:pt x="3673117" y="280396"/>
                </a:lnTo>
                <a:lnTo>
                  <a:pt x="3654679"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object 36"/>
          <p:cNvSpPr txBox="1"/>
          <p:nvPr/>
        </p:nvSpPr>
        <p:spPr>
          <a:xfrm>
            <a:off x="3562937" y="6168897"/>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Can</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go</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into</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backup</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running?</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7" name="object 37"/>
          <p:cNvSpPr/>
          <p:nvPr/>
        </p:nvSpPr>
        <p:spPr>
          <a:xfrm>
            <a:off x="7253224" y="6291198"/>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object 38"/>
          <p:cNvSpPr txBox="1"/>
          <p:nvPr/>
        </p:nvSpPr>
        <p:spPr>
          <a:xfrm>
            <a:off x="7309358" y="6077839"/>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9" name="object 39"/>
          <p:cNvSpPr txBox="1"/>
          <p:nvPr/>
        </p:nvSpPr>
        <p:spPr>
          <a:xfrm>
            <a:off x="7662927" y="6202299"/>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0" name="object 40"/>
          <p:cNvSpPr txBox="1"/>
          <p:nvPr/>
        </p:nvSpPr>
        <p:spPr>
          <a:xfrm>
            <a:off x="7662927" y="6824599"/>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1" name="object 41"/>
          <p:cNvSpPr/>
          <p:nvPr/>
        </p:nvSpPr>
        <p:spPr>
          <a:xfrm>
            <a:off x="5394326" y="6408674"/>
            <a:ext cx="2268855" cy="581025"/>
          </a:xfrm>
          <a:custGeom>
            <a:avLst/>
            <a:gdLst/>
            <a:ahLst/>
            <a:cxnLst/>
            <a:rect l="l" t="t" r="r" b="b"/>
            <a:pathLst>
              <a:path w="2268854" h="581025">
                <a:moveTo>
                  <a:pt x="2192274" y="504825"/>
                </a:moveTo>
                <a:lnTo>
                  <a:pt x="2192274" y="581025"/>
                </a:lnTo>
                <a:lnTo>
                  <a:pt x="2255774" y="549275"/>
                </a:lnTo>
                <a:lnTo>
                  <a:pt x="2205101" y="549275"/>
                </a:lnTo>
                <a:lnTo>
                  <a:pt x="2205101" y="536575"/>
                </a:lnTo>
                <a:lnTo>
                  <a:pt x="2255774" y="536575"/>
                </a:lnTo>
                <a:lnTo>
                  <a:pt x="2192274" y="504825"/>
                </a:lnTo>
                <a:close/>
              </a:path>
              <a:path w="2268854" h="581025">
                <a:moveTo>
                  <a:pt x="12700" y="0"/>
                </a:moveTo>
                <a:lnTo>
                  <a:pt x="0" y="0"/>
                </a:lnTo>
                <a:lnTo>
                  <a:pt x="0" y="546481"/>
                </a:lnTo>
                <a:lnTo>
                  <a:pt x="2793" y="549275"/>
                </a:lnTo>
                <a:lnTo>
                  <a:pt x="2192274" y="549275"/>
                </a:lnTo>
                <a:lnTo>
                  <a:pt x="2192274" y="542925"/>
                </a:lnTo>
                <a:lnTo>
                  <a:pt x="12700" y="542925"/>
                </a:lnTo>
                <a:lnTo>
                  <a:pt x="6350" y="536575"/>
                </a:lnTo>
                <a:lnTo>
                  <a:pt x="12700" y="536575"/>
                </a:lnTo>
                <a:lnTo>
                  <a:pt x="12700" y="0"/>
                </a:lnTo>
                <a:close/>
              </a:path>
              <a:path w="2268854" h="581025">
                <a:moveTo>
                  <a:pt x="2255774" y="536575"/>
                </a:moveTo>
                <a:lnTo>
                  <a:pt x="2205101" y="536575"/>
                </a:lnTo>
                <a:lnTo>
                  <a:pt x="2205101" y="549275"/>
                </a:lnTo>
                <a:lnTo>
                  <a:pt x="2255774" y="549275"/>
                </a:lnTo>
                <a:lnTo>
                  <a:pt x="2268474" y="542925"/>
                </a:lnTo>
                <a:lnTo>
                  <a:pt x="2255774" y="536575"/>
                </a:lnTo>
                <a:close/>
              </a:path>
              <a:path w="2268854" h="581025">
                <a:moveTo>
                  <a:pt x="12700" y="536575"/>
                </a:moveTo>
                <a:lnTo>
                  <a:pt x="6350" y="536575"/>
                </a:lnTo>
                <a:lnTo>
                  <a:pt x="12700" y="542925"/>
                </a:lnTo>
                <a:lnTo>
                  <a:pt x="12700" y="536575"/>
                </a:lnTo>
                <a:close/>
              </a:path>
              <a:path w="2268854" h="581025">
                <a:moveTo>
                  <a:pt x="2192274" y="536575"/>
                </a:moveTo>
                <a:lnTo>
                  <a:pt x="12700" y="536575"/>
                </a:lnTo>
                <a:lnTo>
                  <a:pt x="12700" y="542925"/>
                </a:lnTo>
                <a:lnTo>
                  <a:pt x="2192274" y="542925"/>
                </a:lnTo>
                <a:lnTo>
                  <a:pt x="2192274" y="536575"/>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object 42"/>
          <p:cNvSpPr txBox="1"/>
          <p:nvPr/>
        </p:nvSpPr>
        <p:spPr>
          <a:xfrm>
            <a:off x="5036820" y="6638290"/>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3" name="object 43"/>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44" name="object 44"/>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37035" y="1261757"/>
            <a:ext cx="5446184"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000" b="1" dirty="0">
                <a:latin typeface="Calibri" panose="020F0502020204030204" pitchFamily="34" charset="0"/>
                <a:cs typeface="Calibri" panose="020F0502020204030204" pitchFamily="34" charset="0"/>
              </a:rPr>
              <a:t>Board Location CN4</a:t>
            </a:r>
            <a:endParaRPr lang="ja-JP" altLang="en-US" sz="2000" b="1" dirty="0">
              <a:latin typeface="Calibri" panose="020F0502020204030204" pitchFamily="34" charset="0"/>
              <a:cs typeface="Calibri" panose="020F0502020204030204" pitchFamily="34" charset="0"/>
            </a:endParaRPr>
          </a:p>
        </p:txBody>
      </p:sp>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7254999"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Liquid Temperature Sensor</a:t>
            </a:r>
          </a:p>
        </p:txBody>
      </p:sp>
      <p:sp>
        <p:nvSpPr>
          <p:cNvPr id="2" name="TextBox 1">
            <a:extLst>
              <a:ext uri="{FF2B5EF4-FFF2-40B4-BE49-F238E27FC236}">
                <a16:creationId xmlns:a16="http://schemas.microsoft.com/office/drawing/2014/main" id="{256A1C93-115B-D0FA-9AF9-42DBE337B02C}"/>
              </a:ext>
            </a:extLst>
          </p:cNvPr>
          <p:cNvSpPr txBox="1"/>
          <p:nvPr/>
        </p:nvSpPr>
        <p:spPr>
          <a:xfrm>
            <a:off x="3937000" y="8585998"/>
            <a:ext cx="9067800" cy="584775"/>
          </a:xfrm>
          <a:prstGeom prst="rect">
            <a:avLst/>
          </a:prstGeom>
          <a:noFill/>
        </p:spPr>
        <p:txBody>
          <a:bodyPr wrap="square" rtlCol="0">
            <a:spAutoFit/>
          </a:bodyPr>
          <a:lstStyle/>
          <a:p>
            <a:r>
              <a:rPr lang="en-US" sz="3200" b="1" dirty="0"/>
              <a:t>(TL) Liquid Line Temperature Sensor 10k Thermistor</a:t>
            </a:r>
          </a:p>
        </p:txBody>
      </p:sp>
      <p:graphicFrame>
        <p:nvGraphicFramePr>
          <p:cNvPr id="66" name="object 8">
            <a:extLst>
              <a:ext uri="{FF2B5EF4-FFF2-40B4-BE49-F238E27FC236}">
                <a16:creationId xmlns:a16="http://schemas.microsoft.com/office/drawing/2014/main" id="{988CA34D-4EB0-537B-B8B8-B0CDD70C7AF3}"/>
              </a:ext>
            </a:extLst>
          </p:cNvPr>
          <p:cNvGraphicFramePr>
            <a:graphicFrameLocks noGrp="1"/>
          </p:cNvGraphicFramePr>
          <p:nvPr/>
        </p:nvGraphicFramePr>
        <p:xfrm>
          <a:off x="6381120" y="1905000"/>
          <a:ext cx="2025649" cy="683387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45135">
                  <a:extLst>
                    <a:ext uri="{9D8B030D-6E8A-4147-A177-3AD203B41FA5}">
                      <a16:colId xmlns:a16="http://schemas.microsoft.com/office/drawing/2014/main" val="20001"/>
                    </a:ext>
                  </a:extLst>
                </a:gridCol>
                <a:gridCol w="568325">
                  <a:extLst>
                    <a:ext uri="{9D8B030D-6E8A-4147-A177-3AD203B41FA5}">
                      <a16:colId xmlns:a16="http://schemas.microsoft.com/office/drawing/2014/main" val="20002"/>
                    </a:ext>
                  </a:extLst>
                </a:gridCol>
                <a:gridCol w="506094">
                  <a:extLst>
                    <a:ext uri="{9D8B030D-6E8A-4147-A177-3AD203B41FA5}">
                      <a16:colId xmlns:a16="http://schemas.microsoft.com/office/drawing/2014/main" val="20003"/>
                    </a:ext>
                  </a:extLst>
                </a:gridCol>
              </a:tblGrid>
              <a:tr h="287655">
                <a:tc>
                  <a:txBody>
                    <a:bodyPr/>
                    <a:lstStyle/>
                    <a:p>
                      <a:pPr marL="154940" marR="77470" indent="-59690">
                        <a:lnSpc>
                          <a:spcPts val="1040"/>
                        </a:lnSpc>
                        <a:spcBef>
                          <a:spcPts val="85"/>
                        </a:spcBef>
                      </a:pPr>
                      <a:r>
                        <a:rPr sz="900" spc="-20" dirty="0">
                          <a:solidFill>
                            <a:srgbClr val="FFFFFF"/>
                          </a:solidFill>
                          <a:latin typeface="Arial"/>
                          <a:cs typeface="Arial"/>
                        </a:rPr>
                        <a:t>Temp. (°C)</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30810" marR="48260" indent="-67310">
                        <a:lnSpc>
                          <a:spcPts val="1040"/>
                        </a:lnSpc>
                        <a:spcBef>
                          <a:spcPts val="85"/>
                        </a:spcBef>
                      </a:pPr>
                      <a:r>
                        <a:rPr sz="900" spc="-20" dirty="0">
                          <a:solidFill>
                            <a:srgbClr val="FFFFFF"/>
                          </a:solidFill>
                          <a:latin typeface="Arial"/>
                          <a:cs typeface="Arial"/>
                        </a:rPr>
                        <a:t>Temp. (°F)</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3189" marR="21590" indent="-86995">
                        <a:lnSpc>
                          <a:spcPts val="1040"/>
                        </a:lnSpc>
                        <a:spcBef>
                          <a:spcPts val="85"/>
                        </a:spcBef>
                      </a:pPr>
                      <a:r>
                        <a:rPr sz="900" spc="-10" dirty="0">
                          <a:solidFill>
                            <a:srgbClr val="FFFFFF"/>
                          </a:solidFill>
                          <a:latin typeface="Arial"/>
                          <a:cs typeface="Arial"/>
                        </a:rPr>
                        <a:t>Resistanc </a:t>
                      </a:r>
                      <a:r>
                        <a:rPr sz="900" dirty="0">
                          <a:solidFill>
                            <a:srgbClr val="FFFFFF"/>
                          </a:solidFill>
                          <a:latin typeface="Arial"/>
                          <a:cs typeface="Arial"/>
                        </a:rPr>
                        <a:t>e</a:t>
                      </a:r>
                      <a:r>
                        <a:rPr sz="900" spc="5" dirty="0">
                          <a:solidFill>
                            <a:srgbClr val="FFFFFF"/>
                          </a:solidFill>
                          <a:latin typeface="Arial"/>
                          <a:cs typeface="Arial"/>
                        </a:rPr>
                        <a:t> </a:t>
                      </a:r>
                      <a:r>
                        <a:rPr sz="900" spc="-20" dirty="0">
                          <a:solidFill>
                            <a:srgbClr val="FFFFFF"/>
                          </a:solidFill>
                          <a:latin typeface="Arial"/>
                          <a:cs typeface="Arial"/>
                        </a:rPr>
                        <a:t>(KΩ)</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0975" marR="47625" indent="-119380">
                        <a:lnSpc>
                          <a:spcPts val="1040"/>
                        </a:lnSpc>
                        <a:spcBef>
                          <a:spcPts val="8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L="13335" algn="ctr">
                        <a:lnSpc>
                          <a:spcPts val="1055"/>
                        </a:lnSpc>
                      </a:pPr>
                      <a:r>
                        <a:rPr sz="900" dirty="0">
                          <a:latin typeface="Arial"/>
                          <a:cs typeface="Arial"/>
                        </a:rPr>
                        <a:t>-</a:t>
                      </a: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55"/>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5885" algn="r">
                        <a:lnSpc>
                          <a:spcPts val="1055"/>
                        </a:lnSpc>
                      </a:pPr>
                      <a:r>
                        <a:rPr sz="900" spc="-10" dirty="0">
                          <a:latin typeface="Arial"/>
                          <a:cs typeface="Arial"/>
                        </a:rPr>
                        <a:t>104.86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55"/>
                        </a:lnSpc>
                      </a:pPr>
                      <a:r>
                        <a:rPr sz="900" spc="-20" dirty="0">
                          <a:latin typeface="Arial"/>
                          <a:cs typeface="Arial"/>
                        </a:rPr>
                        <a:t>0.53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4940">
                <a:tc>
                  <a:txBody>
                    <a:bodyPr/>
                    <a:lstStyle/>
                    <a:p>
                      <a:pPr marL="13335" algn="ctr">
                        <a:lnSpc>
                          <a:spcPts val="1070"/>
                        </a:lnSpc>
                      </a:pPr>
                      <a:r>
                        <a:rPr sz="900" dirty="0">
                          <a:latin typeface="Arial"/>
                          <a:cs typeface="Arial"/>
                        </a:rPr>
                        <a:t>-</a:t>
                      </a: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70"/>
                        </a:lnSpc>
                      </a:pPr>
                      <a:r>
                        <a:rPr sz="900" dirty="0">
                          <a:latin typeface="Arial"/>
                          <a:cs typeface="Arial"/>
                        </a:rPr>
                        <a:t>-</a:t>
                      </a: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98.84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6845">
                <a:tc>
                  <a:txBody>
                    <a:bodyPr/>
                    <a:lstStyle/>
                    <a:p>
                      <a:pPr marL="13335" algn="ctr">
                        <a:lnSpc>
                          <a:spcPct val="100000"/>
                        </a:lnSpc>
                      </a:pPr>
                      <a:r>
                        <a:rPr sz="900" dirty="0">
                          <a:latin typeface="Arial"/>
                          <a:cs typeface="Arial"/>
                        </a:rPr>
                        <a:t>-</a:t>
                      </a: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ct val="100000"/>
                        </a:lnSpc>
                      </a:pPr>
                      <a:r>
                        <a:rPr sz="900" dirty="0">
                          <a:latin typeface="Arial"/>
                          <a:cs typeface="Arial"/>
                        </a:rPr>
                        <a:t>-</a:t>
                      </a:r>
                      <a:r>
                        <a:rPr sz="900" spc="-25" dirty="0">
                          <a:latin typeface="Arial"/>
                          <a:cs typeface="Arial"/>
                        </a:rPr>
                        <a:t>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93.21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L="13335" algn="ctr">
                        <a:lnSpc>
                          <a:spcPts val="1070"/>
                        </a:lnSpc>
                      </a:pPr>
                      <a:r>
                        <a:rPr sz="900" dirty="0">
                          <a:latin typeface="Arial"/>
                          <a:cs typeface="Arial"/>
                        </a:rPr>
                        <a:t>-</a:t>
                      </a: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87.93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56845">
                <a:tc>
                  <a:txBody>
                    <a:bodyPr/>
                    <a:lstStyle/>
                    <a:p>
                      <a:pPr marL="13335" algn="ctr">
                        <a:lnSpc>
                          <a:spcPct val="100000"/>
                        </a:lnSpc>
                      </a:pPr>
                      <a:r>
                        <a:rPr sz="900" dirty="0">
                          <a:latin typeface="Arial"/>
                          <a:cs typeface="Arial"/>
                        </a:rPr>
                        <a:t>-</a:t>
                      </a:r>
                      <a:r>
                        <a:rPr sz="900" spc="-25" dirty="0">
                          <a:latin typeface="Arial"/>
                          <a:cs typeface="Arial"/>
                        </a:rPr>
                        <a:t>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82.98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L="13335" algn="ctr">
                        <a:lnSpc>
                          <a:spcPts val="1070"/>
                        </a:lnSpc>
                      </a:pPr>
                      <a:r>
                        <a:rPr sz="900" dirty="0">
                          <a:latin typeface="Arial"/>
                          <a:cs typeface="Arial"/>
                        </a:rPr>
                        <a:t>-</a:t>
                      </a: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70"/>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78.33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L="13335" algn="ctr">
                        <a:lnSpc>
                          <a:spcPct val="100000"/>
                        </a:lnSpc>
                      </a:pPr>
                      <a:r>
                        <a:rPr sz="900" dirty="0">
                          <a:latin typeface="Arial"/>
                          <a:cs typeface="Arial"/>
                        </a:rPr>
                        <a:t>-</a:t>
                      </a: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73.97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L="13335" algn="ctr">
                        <a:lnSpc>
                          <a:spcPts val="1070"/>
                        </a:lnSpc>
                      </a:pPr>
                      <a:r>
                        <a:rPr sz="900" dirty="0">
                          <a:latin typeface="Arial"/>
                          <a:cs typeface="Arial"/>
                        </a:rPr>
                        <a:t>-</a:t>
                      </a: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69.88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L="13335" algn="ctr">
                        <a:lnSpc>
                          <a:spcPct val="100000"/>
                        </a:lnSpc>
                      </a:pPr>
                      <a:r>
                        <a:rPr sz="900" dirty="0">
                          <a:latin typeface="Arial"/>
                          <a:cs typeface="Arial"/>
                        </a:rPr>
                        <a:t>-</a:t>
                      </a: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66.03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L="13335" algn="ctr">
                        <a:lnSpc>
                          <a:spcPts val="1070"/>
                        </a:lnSpc>
                      </a:pPr>
                      <a:r>
                        <a:rPr sz="900" dirty="0">
                          <a:latin typeface="Arial"/>
                          <a:cs typeface="Arial"/>
                        </a:rPr>
                        <a:t>-</a:t>
                      </a: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62.42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6845">
                <a:tc>
                  <a:txBody>
                    <a:bodyPr/>
                    <a:lstStyle/>
                    <a:p>
                      <a:pPr marL="13335" algn="ctr">
                        <a:lnSpc>
                          <a:spcPct val="100000"/>
                        </a:lnSpc>
                      </a:pPr>
                      <a:r>
                        <a:rPr sz="900" dirty="0">
                          <a:latin typeface="Arial"/>
                          <a:cs typeface="Arial"/>
                        </a:rPr>
                        <a:t>-</a:t>
                      </a: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59.02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4940">
                <a:tc>
                  <a:txBody>
                    <a:bodyPr/>
                    <a:lstStyle/>
                    <a:p>
                      <a:pPr marL="10160" algn="ctr">
                        <a:lnSpc>
                          <a:spcPct val="100000"/>
                        </a:lnSpc>
                      </a:pPr>
                      <a:r>
                        <a:rPr sz="900" dirty="0">
                          <a:latin typeface="Arial"/>
                          <a:cs typeface="Arial"/>
                        </a:rPr>
                        <a:t>-</a:t>
                      </a:r>
                      <a:r>
                        <a:rPr sz="900" spc="-5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55.82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6845">
                <a:tc>
                  <a:txBody>
                    <a:bodyPr/>
                    <a:lstStyle/>
                    <a:p>
                      <a:pPr marL="10160" algn="ctr">
                        <a:lnSpc>
                          <a:spcPct val="100000"/>
                        </a:lnSpc>
                      </a:pPr>
                      <a:r>
                        <a:rPr sz="900" dirty="0">
                          <a:latin typeface="Arial"/>
                          <a:cs typeface="Arial"/>
                        </a:rPr>
                        <a:t>-</a:t>
                      </a:r>
                      <a:r>
                        <a:rPr sz="900" spc="-5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4940">
                <a:tc>
                  <a:txBody>
                    <a:bodyPr/>
                    <a:lstStyle/>
                    <a:p>
                      <a:pPr marL="10160" algn="ctr">
                        <a:lnSpc>
                          <a:spcPts val="1070"/>
                        </a:lnSpc>
                      </a:pPr>
                      <a:r>
                        <a:rPr sz="900" dirty="0">
                          <a:latin typeface="Arial"/>
                          <a:cs typeface="Arial"/>
                        </a:rPr>
                        <a:t>-</a:t>
                      </a:r>
                      <a:r>
                        <a:rPr sz="900" spc="-5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49.98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6845">
                <a:tc>
                  <a:txBody>
                    <a:bodyPr/>
                    <a:lstStyle/>
                    <a:p>
                      <a:pPr marL="10160" algn="ctr">
                        <a:lnSpc>
                          <a:spcPct val="100000"/>
                        </a:lnSpc>
                      </a:pPr>
                      <a:r>
                        <a:rPr sz="900" dirty="0">
                          <a:latin typeface="Arial"/>
                          <a:cs typeface="Arial"/>
                        </a:rPr>
                        <a:t>-</a:t>
                      </a:r>
                      <a:r>
                        <a:rPr sz="900" spc="-5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47.32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4940">
                <a:tc>
                  <a:txBody>
                    <a:bodyPr/>
                    <a:lstStyle/>
                    <a:p>
                      <a:pPr marL="10160" algn="ctr">
                        <a:lnSpc>
                          <a:spcPts val="1070"/>
                        </a:lnSpc>
                      </a:pPr>
                      <a:r>
                        <a:rPr sz="900" dirty="0">
                          <a:latin typeface="Arial"/>
                          <a:cs typeface="Arial"/>
                        </a:rPr>
                        <a:t>-</a:t>
                      </a:r>
                      <a:r>
                        <a:rPr sz="900" spc="-5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44.81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6845">
                <a:tc>
                  <a:txBody>
                    <a:bodyPr/>
                    <a:lstStyle/>
                    <a:p>
                      <a:pPr marL="10160" algn="ctr">
                        <a:lnSpc>
                          <a:spcPct val="100000"/>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42.45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4940">
                <a:tc>
                  <a:txBody>
                    <a:bodyPr/>
                    <a:lstStyle/>
                    <a:p>
                      <a:pPr marL="10160" algn="ctr">
                        <a:lnSpc>
                          <a:spcPts val="1070"/>
                        </a:lnSpc>
                      </a:pPr>
                      <a:r>
                        <a:rPr sz="900" dirty="0">
                          <a:latin typeface="Arial"/>
                          <a:cs typeface="Arial"/>
                        </a:rPr>
                        <a:t>-</a:t>
                      </a:r>
                      <a:r>
                        <a:rPr sz="900" spc="-5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40.22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6845">
                <a:tc>
                  <a:txBody>
                    <a:bodyPr/>
                    <a:lstStyle/>
                    <a:p>
                      <a:pPr marL="10160" algn="ctr">
                        <a:lnSpc>
                          <a:spcPct val="100000"/>
                        </a:lnSpc>
                      </a:pPr>
                      <a:r>
                        <a:rPr sz="900" dirty="0">
                          <a:latin typeface="Arial"/>
                          <a:cs typeface="Arial"/>
                        </a:rPr>
                        <a:t>-</a:t>
                      </a:r>
                      <a:r>
                        <a:rPr sz="900" spc="-5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38.12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4940">
                <a:tc>
                  <a:txBody>
                    <a:bodyPr/>
                    <a:lstStyle/>
                    <a:p>
                      <a:pPr marL="10160" algn="ctr">
                        <a:lnSpc>
                          <a:spcPts val="1070"/>
                        </a:lnSpc>
                      </a:pPr>
                      <a:r>
                        <a:rPr sz="900" dirty="0">
                          <a:latin typeface="Arial"/>
                          <a:cs typeface="Arial"/>
                        </a:rPr>
                        <a:t>-</a:t>
                      </a:r>
                      <a:r>
                        <a:rPr sz="900" spc="-5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36.15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6845">
                <a:tc>
                  <a:txBody>
                    <a:bodyPr/>
                    <a:lstStyle/>
                    <a:p>
                      <a:pPr marL="11430" algn="ctr">
                        <a:lnSpc>
                          <a:spcPct val="100000"/>
                        </a:lnSpc>
                      </a:pPr>
                      <a:r>
                        <a:rPr sz="900" dirty="0">
                          <a:latin typeface="Arial"/>
                          <a:cs typeface="Arial"/>
                        </a:rPr>
                        <a:t>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L="11430" algn="ctr">
                        <a:lnSpc>
                          <a:spcPts val="1070"/>
                        </a:lnSpc>
                      </a:pPr>
                      <a:r>
                        <a:rPr sz="90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32.52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L="11430" algn="ctr">
                        <a:lnSpc>
                          <a:spcPct val="100000"/>
                        </a:lnSpc>
                      </a:pPr>
                      <a:r>
                        <a:rPr sz="90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35.6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30.86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L="11430" algn="ctr">
                        <a:lnSpc>
                          <a:spcPts val="1070"/>
                        </a:lnSpc>
                      </a:pPr>
                      <a:r>
                        <a:rPr sz="90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29.29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L="11430" algn="ctr">
                        <a:lnSpc>
                          <a:spcPct val="100000"/>
                        </a:lnSpc>
                      </a:pPr>
                      <a:r>
                        <a:rPr sz="90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39.2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27.81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L="11430" algn="ctr">
                        <a:lnSpc>
                          <a:spcPts val="1070"/>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26.42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L="11430" algn="ctr">
                        <a:lnSpc>
                          <a:spcPct val="100000"/>
                        </a:lnSpc>
                      </a:pPr>
                      <a:r>
                        <a:rPr sz="90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25.10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L="11430" algn="ctr">
                        <a:lnSpc>
                          <a:spcPts val="1070"/>
                        </a:lnSpc>
                      </a:pPr>
                      <a:r>
                        <a:rPr sz="90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44.6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23.85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L="11430" algn="ctr">
                        <a:lnSpc>
                          <a:spcPct val="100000"/>
                        </a:lnSpc>
                      </a:pPr>
                      <a:r>
                        <a:rPr sz="90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46.4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22.67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L="11430" algn="ctr">
                        <a:lnSpc>
                          <a:spcPts val="1070"/>
                        </a:lnSpc>
                      </a:pPr>
                      <a:r>
                        <a:rPr sz="90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48.2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21.56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L="8890" algn="ctr">
                        <a:lnSpc>
                          <a:spcPct val="100000"/>
                        </a:lnSpc>
                      </a:pP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20.50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L="8890" algn="ctr">
                        <a:lnSpc>
                          <a:spcPts val="1070"/>
                        </a:lnSpc>
                      </a:pP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51.8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19.51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L="8890" algn="ctr">
                        <a:lnSpc>
                          <a:spcPct val="100000"/>
                        </a:lnSpc>
                      </a:pP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53.6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18.56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L="8890" algn="ctr">
                        <a:lnSpc>
                          <a:spcPts val="1070"/>
                        </a:lnSpc>
                      </a:pP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55.4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17.67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L="8890" algn="ctr">
                        <a:lnSpc>
                          <a:spcPct val="10000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57.2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16.83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L="8890" algn="ctr">
                        <a:lnSpc>
                          <a:spcPts val="1070"/>
                        </a:lnSpc>
                      </a:pP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16.03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6845">
                <a:tc>
                  <a:txBody>
                    <a:bodyPr/>
                    <a:lstStyle/>
                    <a:p>
                      <a:pPr marL="8890" algn="ctr">
                        <a:lnSpc>
                          <a:spcPct val="100000"/>
                        </a:lnSpc>
                        <a:spcBef>
                          <a:spcPts val="10"/>
                        </a:spcBef>
                      </a:pPr>
                      <a:r>
                        <a:rPr sz="900" spc="-25" dirty="0">
                          <a:latin typeface="Arial"/>
                          <a:cs typeface="Arial"/>
                        </a:rPr>
                        <a:t>16</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spcBef>
                          <a:spcPts val="10"/>
                        </a:spcBef>
                      </a:pPr>
                      <a:r>
                        <a:rPr sz="900" spc="-20" dirty="0">
                          <a:latin typeface="Arial"/>
                          <a:cs typeface="Arial"/>
                        </a:rPr>
                        <a:t>60.8</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spcBef>
                          <a:spcPts val="10"/>
                        </a:spcBef>
                      </a:pPr>
                      <a:r>
                        <a:rPr sz="900" spc="-10" dirty="0">
                          <a:latin typeface="Arial"/>
                          <a:cs typeface="Arial"/>
                        </a:rPr>
                        <a:t>15.27</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spcBef>
                          <a:spcPts val="10"/>
                        </a:spcBef>
                      </a:pPr>
                      <a:r>
                        <a:rPr sz="900" spc="-20" dirty="0">
                          <a:latin typeface="Arial"/>
                          <a:cs typeface="Arial"/>
                        </a:rPr>
                        <a:t>1.87</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4940">
                <a:tc>
                  <a:txBody>
                    <a:bodyPr/>
                    <a:lstStyle/>
                    <a:p>
                      <a:pPr marL="8890" algn="ctr">
                        <a:lnSpc>
                          <a:spcPct val="100000"/>
                        </a:lnSpc>
                      </a:pP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14.55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6845">
                <a:tc>
                  <a:txBody>
                    <a:bodyPr/>
                    <a:lstStyle/>
                    <a:p>
                      <a:pPr marL="8890" algn="ctr">
                        <a:lnSpc>
                          <a:spcPct val="100000"/>
                        </a:lnSpc>
                      </a:pP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13.87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4940">
                <a:tc>
                  <a:txBody>
                    <a:bodyPr/>
                    <a:lstStyle/>
                    <a:p>
                      <a:pPr marL="8890" algn="ctr">
                        <a:lnSpc>
                          <a:spcPct val="100000"/>
                        </a:lnSpc>
                      </a:pP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13.23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6845">
                <a:tc>
                  <a:txBody>
                    <a:bodyPr/>
                    <a:lstStyle/>
                    <a:p>
                      <a:pPr marL="8890" algn="ctr">
                        <a:lnSpc>
                          <a:spcPct val="100000"/>
                        </a:lnSpc>
                      </a:pP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12.62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L="8890" algn="ctr">
                        <a:lnSpc>
                          <a:spcPct val="100000"/>
                        </a:lnSpc>
                      </a:pPr>
                      <a:r>
                        <a:rPr sz="900" spc="-25" dirty="0">
                          <a:latin typeface="Arial"/>
                          <a:cs typeface="Arial"/>
                        </a:rPr>
                        <a:t>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12.04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2.06</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graphicFrame>
        <p:nvGraphicFramePr>
          <p:cNvPr id="67" name="object 9">
            <a:extLst>
              <a:ext uri="{FF2B5EF4-FFF2-40B4-BE49-F238E27FC236}">
                <a16:creationId xmlns:a16="http://schemas.microsoft.com/office/drawing/2014/main" id="{2CF20D93-7554-8635-EBC9-4B0397A8376E}"/>
              </a:ext>
            </a:extLst>
          </p:cNvPr>
          <p:cNvGraphicFramePr>
            <a:graphicFrameLocks noGrp="1"/>
          </p:cNvGraphicFramePr>
          <p:nvPr/>
        </p:nvGraphicFramePr>
        <p:xfrm>
          <a:off x="8661397" y="1905000"/>
          <a:ext cx="2021839" cy="683387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21005">
                  <a:extLst>
                    <a:ext uri="{9D8B030D-6E8A-4147-A177-3AD203B41FA5}">
                      <a16:colId xmlns:a16="http://schemas.microsoft.com/office/drawing/2014/main" val="20001"/>
                    </a:ext>
                  </a:extLst>
                </a:gridCol>
                <a:gridCol w="589915">
                  <a:extLst>
                    <a:ext uri="{9D8B030D-6E8A-4147-A177-3AD203B41FA5}">
                      <a16:colId xmlns:a16="http://schemas.microsoft.com/office/drawing/2014/main" val="20002"/>
                    </a:ext>
                  </a:extLst>
                </a:gridCol>
                <a:gridCol w="504824">
                  <a:extLst>
                    <a:ext uri="{9D8B030D-6E8A-4147-A177-3AD203B41FA5}">
                      <a16:colId xmlns:a16="http://schemas.microsoft.com/office/drawing/2014/main" val="20003"/>
                    </a:ext>
                  </a:extLst>
                </a:gridCol>
              </a:tblGrid>
              <a:tr h="287655">
                <a:tc>
                  <a:txBody>
                    <a:bodyPr/>
                    <a:lstStyle/>
                    <a:p>
                      <a:pPr marL="158115" marR="74295" indent="-59690">
                        <a:lnSpc>
                          <a:spcPts val="1040"/>
                        </a:lnSpc>
                        <a:spcBef>
                          <a:spcPts val="85"/>
                        </a:spcBef>
                      </a:pPr>
                      <a:r>
                        <a:rPr sz="900" spc="-20" dirty="0">
                          <a:solidFill>
                            <a:srgbClr val="FFFFFF"/>
                          </a:solidFill>
                          <a:latin typeface="Arial"/>
                          <a:cs typeface="Arial"/>
                        </a:rPr>
                        <a:t>Temp. (°C)</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1920" marR="33020" indent="-67310">
                        <a:lnSpc>
                          <a:spcPts val="1040"/>
                        </a:lnSpc>
                        <a:spcBef>
                          <a:spcPts val="85"/>
                        </a:spcBef>
                      </a:pPr>
                      <a:r>
                        <a:rPr sz="900" spc="-20" dirty="0">
                          <a:solidFill>
                            <a:srgbClr val="FFFFFF"/>
                          </a:solidFill>
                          <a:latin typeface="Arial"/>
                          <a:cs typeface="Arial"/>
                        </a:rPr>
                        <a:t>Temp. (°F)</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0975" indent="-165100">
                        <a:lnSpc>
                          <a:spcPts val="1040"/>
                        </a:lnSpc>
                        <a:spcBef>
                          <a:spcPts val="85"/>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4150" marR="44450" indent="-120650">
                        <a:lnSpc>
                          <a:spcPts val="1040"/>
                        </a:lnSpc>
                        <a:spcBef>
                          <a:spcPts val="8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R="170180" algn="r">
                        <a:lnSpc>
                          <a:spcPts val="1055"/>
                        </a:lnSpc>
                      </a:pP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55"/>
                        </a:lnSpc>
                      </a:pPr>
                      <a:r>
                        <a:rPr sz="900" spc="-20" dirty="0">
                          <a:latin typeface="Arial"/>
                          <a:cs typeface="Arial"/>
                        </a:rPr>
                        <a:t>71.6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55"/>
                        </a:lnSpc>
                      </a:pPr>
                      <a:r>
                        <a:rPr sz="900" spc="-10" dirty="0">
                          <a:latin typeface="Arial"/>
                          <a:cs typeface="Arial"/>
                        </a:rPr>
                        <a:t>11.49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55"/>
                        </a:lnSpc>
                      </a:pPr>
                      <a:r>
                        <a:rPr sz="900" spc="-20" dirty="0">
                          <a:latin typeface="Arial"/>
                          <a:cs typeface="Arial"/>
                        </a:rPr>
                        <a:t>2.10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4940">
                <a:tc>
                  <a:txBody>
                    <a:bodyPr/>
                    <a:lstStyle/>
                    <a:p>
                      <a:pPr marR="170180" algn="r">
                        <a:lnSpc>
                          <a:spcPts val="107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73.4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10" dirty="0">
                          <a:latin typeface="Arial"/>
                          <a:cs typeface="Arial"/>
                        </a:rPr>
                        <a:t>10.97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6845">
                <a:tc>
                  <a:txBody>
                    <a:bodyPr/>
                    <a:lstStyle/>
                    <a:p>
                      <a:pPr marR="170180" algn="r">
                        <a:lnSpc>
                          <a:spcPct val="100000"/>
                        </a:lnSpc>
                      </a:pPr>
                      <a:r>
                        <a:rPr sz="900" spc="-25" dirty="0">
                          <a:latin typeface="Arial"/>
                          <a:cs typeface="Arial"/>
                        </a:rPr>
                        <a:t>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75.2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10" dirty="0">
                          <a:latin typeface="Arial"/>
                          <a:cs typeface="Arial"/>
                        </a:rPr>
                        <a:t>10.47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R="170180" algn="r">
                        <a:lnSpc>
                          <a:spcPts val="1070"/>
                        </a:lnSpc>
                      </a:pPr>
                      <a:r>
                        <a:rPr sz="900" spc="-25" dirty="0">
                          <a:latin typeface="Arial"/>
                          <a:cs typeface="Arial"/>
                        </a:rPr>
                        <a:t>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5240" algn="ctr">
                        <a:lnSpc>
                          <a:spcPts val="107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2065" algn="ctr">
                        <a:lnSpc>
                          <a:spcPts val="1070"/>
                        </a:lnSpc>
                      </a:pPr>
                      <a:r>
                        <a:rPr sz="900" spc="-10" dirty="0">
                          <a:latin typeface="Arial"/>
                          <a:cs typeface="Arial"/>
                        </a:rPr>
                        <a:t>10.00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R="124460" algn="r">
                        <a:lnSpc>
                          <a:spcPts val="1070"/>
                        </a:lnSpc>
                      </a:pPr>
                      <a:r>
                        <a:rPr sz="900" spc="-20" dirty="0">
                          <a:latin typeface="Arial"/>
                          <a:cs typeface="Arial"/>
                        </a:rPr>
                        <a:t>2.20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extLst>
                  <a:ext uri="{0D108BD9-81ED-4DB2-BD59-A6C34878D82A}">
                    <a16:rowId xmlns:a16="http://schemas.microsoft.com/office/drawing/2014/main" val="10004"/>
                  </a:ext>
                </a:extLst>
              </a:tr>
              <a:tr h="156845">
                <a:tc>
                  <a:txBody>
                    <a:bodyPr/>
                    <a:lstStyle/>
                    <a:p>
                      <a:pPr marR="170180" algn="r">
                        <a:lnSpc>
                          <a:spcPct val="100000"/>
                        </a:lnSpc>
                      </a:pPr>
                      <a:r>
                        <a:rPr sz="900" spc="-25" dirty="0">
                          <a:latin typeface="Arial"/>
                          <a:cs typeface="Arial"/>
                        </a:rPr>
                        <a:t>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78.8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9.55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R="170180" algn="r">
                        <a:lnSpc>
                          <a:spcPts val="1070"/>
                        </a:lnSpc>
                      </a:pPr>
                      <a:r>
                        <a:rPr sz="900" spc="-25" dirty="0">
                          <a:latin typeface="Arial"/>
                          <a:cs typeface="Arial"/>
                        </a:rPr>
                        <a:t>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9.13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R="170180" algn="r">
                        <a:lnSpc>
                          <a:spcPct val="100000"/>
                        </a:lnSpc>
                      </a:pPr>
                      <a:r>
                        <a:rPr sz="900" spc="-25" dirty="0">
                          <a:latin typeface="Arial"/>
                          <a:cs typeface="Arial"/>
                        </a:rPr>
                        <a:t>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82.4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8.73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R="170180" algn="r">
                        <a:lnSpc>
                          <a:spcPts val="1070"/>
                        </a:lnSpc>
                      </a:pPr>
                      <a:r>
                        <a:rPr sz="900" spc="-25" dirty="0">
                          <a:latin typeface="Arial"/>
                          <a:cs typeface="Arial"/>
                        </a:rPr>
                        <a:t>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8.35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R="170180" algn="r">
                        <a:lnSpc>
                          <a:spcPct val="100000"/>
                        </a:lnSpc>
                      </a:pPr>
                      <a:r>
                        <a:rPr sz="900" spc="-25" dirty="0">
                          <a:latin typeface="Arial"/>
                          <a:cs typeface="Arial"/>
                        </a:rPr>
                        <a:t>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7.98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R="170180" algn="r">
                        <a:lnSpc>
                          <a:spcPts val="1070"/>
                        </a:lnSpc>
                      </a:pPr>
                      <a:r>
                        <a:rPr sz="900" spc="-25" dirty="0">
                          <a:latin typeface="Arial"/>
                          <a:cs typeface="Arial"/>
                        </a:rPr>
                        <a:t>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7.64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6845">
                <a:tc>
                  <a:txBody>
                    <a:bodyPr/>
                    <a:lstStyle/>
                    <a:p>
                      <a:pPr marR="170180" algn="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89.6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7.31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4940">
                <a:tc>
                  <a:txBody>
                    <a:bodyPr/>
                    <a:lstStyle/>
                    <a:p>
                      <a:pPr marR="170180" algn="r">
                        <a:lnSpc>
                          <a:spcPct val="100000"/>
                        </a:lnSpc>
                      </a:pPr>
                      <a:r>
                        <a:rPr sz="900" spc="-25" dirty="0">
                          <a:latin typeface="Arial"/>
                          <a:cs typeface="Arial"/>
                        </a:rPr>
                        <a:t>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6845">
                <a:tc>
                  <a:txBody>
                    <a:bodyPr/>
                    <a:lstStyle/>
                    <a:p>
                      <a:pPr marR="170180" algn="r">
                        <a:lnSpc>
                          <a:spcPct val="100000"/>
                        </a:lnSpc>
                      </a:pPr>
                      <a:r>
                        <a:rPr sz="900" spc="-25" dirty="0">
                          <a:latin typeface="Arial"/>
                          <a:cs typeface="Arial"/>
                        </a:rPr>
                        <a:t>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4940">
                <a:tc>
                  <a:txBody>
                    <a:bodyPr/>
                    <a:lstStyle/>
                    <a:p>
                      <a:pPr marR="170180" algn="r">
                        <a:lnSpc>
                          <a:spcPts val="1070"/>
                        </a:lnSpc>
                      </a:pPr>
                      <a:r>
                        <a:rPr sz="900" spc="-25" dirty="0">
                          <a:latin typeface="Arial"/>
                          <a:cs typeface="Arial"/>
                        </a:rPr>
                        <a:t>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6.41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6845">
                <a:tc>
                  <a:txBody>
                    <a:bodyPr/>
                    <a:lstStyle/>
                    <a:p>
                      <a:pPr marR="170180" algn="r">
                        <a:lnSpc>
                          <a:spcPct val="100000"/>
                        </a:lnSpc>
                      </a:pPr>
                      <a:r>
                        <a:rPr sz="900" spc="-25" dirty="0">
                          <a:latin typeface="Arial"/>
                          <a:cs typeface="Arial"/>
                        </a:rPr>
                        <a:t>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4940">
                <a:tc>
                  <a:txBody>
                    <a:bodyPr/>
                    <a:lstStyle/>
                    <a:p>
                      <a:pPr marR="170180" algn="r">
                        <a:lnSpc>
                          <a:spcPts val="1070"/>
                        </a:lnSpc>
                      </a:pPr>
                      <a:r>
                        <a:rPr sz="900" spc="-25" dirty="0">
                          <a:latin typeface="Arial"/>
                          <a:cs typeface="Arial"/>
                        </a:rPr>
                        <a:t>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98.6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5.89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6845">
                <a:tc>
                  <a:txBody>
                    <a:bodyPr/>
                    <a:lstStyle/>
                    <a:p>
                      <a:pPr marR="170180" algn="r">
                        <a:lnSpc>
                          <a:spcPct val="100000"/>
                        </a:lnSpc>
                      </a:pPr>
                      <a:r>
                        <a:rPr sz="900" spc="-25" dirty="0">
                          <a:latin typeface="Arial"/>
                          <a:cs typeface="Arial"/>
                        </a:rPr>
                        <a:t>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100.4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5.64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4940">
                <a:tc>
                  <a:txBody>
                    <a:bodyPr/>
                    <a:lstStyle/>
                    <a:p>
                      <a:pPr marR="170180" algn="r">
                        <a:lnSpc>
                          <a:spcPts val="1070"/>
                        </a:lnSpc>
                      </a:pPr>
                      <a:r>
                        <a:rPr sz="900" spc="-25" dirty="0">
                          <a:latin typeface="Arial"/>
                          <a:cs typeface="Arial"/>
                        </a:rPr>
                        <a:t>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5.41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6845">
                <a:tc>
                  <a:txBody>
                    <a:bodyPr/>
                    <a:lstStyle/>
                    <a:p>
                      <a:pPr marR="170180" algn="r">
                        <a:lnSpc>
                          <a:spcPct val="100000"/>
                        </a:lnSpc>
                      </a:pPr>
                      <a:r>
                        <a:rPr sz="900" spc="-25" dirty="0">
                          <a:latin typeface="Arial"/>
                          <a:cs typeface="Arial"/>
                        </a:rPr>
                        <a:t>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5.19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4940">
                <a:tc>
                  <a:txBody>
                    <a:bodyPr/>
                    <a:lstStyle/>
                    <a:p>
                      <a:pPr marR="170180" algn="r">
                        <a:lnSpc>
                          <a:spcPts val="107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6845">
                <a:tc>
                  <a:txBody>
                    <a:bodyPr/>
                    <a:lstStyle/>
                    <a:p>
                      <a:pPr marR="170180" algn="r">
                        <a:lnSpc>
                          <a:spcPct val="100000"/>
                        </a:lnSpc>
                      </a:pPr>
                      <a:r>
                        <a:rPr sz="900" spc="-25" dirty="0">
                          <a:latin typeface="Arial"/>
                          <a:cs typeface="Arial"/>
                        </a:rPr>
                        <a:t>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107.6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R="170180" algn="r">
                        <a:lnSpc>
                          <a:spcPts val="1070"/>
                        </a:lnSpc>
                      </a:pPr>
                      <a:r>
                        <a:rPr sz="900" spc="-25" dirty="0">
                          <a:latin typeface="Arial"/>
                          <a:cs typeface="Arial"/>
                        </a:rPr>
                        <a:t>43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R="170180" algn="r">
                        <a:lnSpc>
                          <a:spcPct val="100000"/>
                        </a:lnSpc>
                      </a:pPr>
                      <a:r>
                        <a:rPr sz="900" spc="-25" dirty="0">
                          <a:latin typeface="Arial"/>
                          <a:cs typeface="Arial"/>
                        </a:rPr>
                        <a:t>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R="170180" algn="r">
                        <a:lnSpc>
                          <a:spcPts val="1070"/>
                        </a:lnSpc>
                      </a:pPr>
                      <a:r>
                        <a:rPr sz="900" spc="-25" dirty="0">
                          <a:latin typeface="Arial"/>
                          <a:cs typeface="Arial"/>
                        </a:rPr>
                        <a:t>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113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R="170180" algn="r">
                        <a:lnSpc>
                          <a:spcPct val="100000"/>
                        </a:lnSpc>
                      </a:pPr>
                      <a:r>
                        <a:rPr sz="900" spc="-25" dirty="0">
                          <a:latin typeface="Arial"/>
                          <a:cs typeface="Arial"/>
                        </a:rPr>
                        <a:t>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R="170180" algn="r">
                        <a:lnSpc>
                          <a:spcPts val="1070"/>
                        </a:lnSpc>
                      </a:pPr>
                      <a:r>
                        <a:rPr sz="900" spc="-25" dirty="0">
                          <a:latin typeface="Arial"/>
                          <a:cs typeface="Arial"/>
                        </a:rPr>
                        <a:t>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116.6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R="170180" algn="r">
                        <a:lnSpc>
                          <a:spcPct val="100000"/>
                        </a:lnSpc>
                      </a:pPr>
                      <a:r>
                        <a:rPr sz="900" spc="-25" dirty="0">
                          <a:latin typeface="Arial"/>
                          <a:cs typeface="Arial"/>
                        </a:rPr>
                        <a:t>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R="170180" algn="r">
                        <a:lnSpc>
                          <a:spcPts val="1070"/>
                        </a:lnSpc>
                      </a:pPr>
                      <a:r>
                        <a:rPr sz="900" spc="-25" dirty="0">
                          <a:latin typeface="Arial"/>
                          <a:cs typeface="Arial"/>
                        </a:rPr>
                        <a:t>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R="170180" algn="r">
                        <a:lnSpc>
                          <a:spcPct val="100000"/>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R="170180" algn="r">
                        <a:lnSpc>
                          <a:spcPts val="1070"/>
                        </a:lnSpc>
                      </a:pPr>
                      <a:r>
                        <a:rPr sz="900" spc="-25" dirty="0">
                          <a:latin typeface="Arial"/>
                          <a:cs typeface="Arial"/>
                        </a:rPr>
                        <a:t>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R="170180" algn="r">
                        <a:lnSpc>
                          <a:spcPct val="100000"/>
                        </a:lnSpc>
                      </a:pPr>
                      <a:r>
                        <a:rPr sz="900" spc="-25" dirty="0">
                          <a:latin typeface="Arial"/>
                          <a:cs typeface="Arial"/>
                        </a:rPr>
                        <a:t>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125.6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R="170180" algn="r">
                        <a:lnSpc>
                          <a:spcPts val="1070"/>
                        </a:lnSpc>
                      </a:pPr>
                      <a:r>
                        <a:rPr sz="900" spc="-25" dirty="0">
                          <a:latin typeface="Arial"/>
                          <a:cs typeface="Arial"/>
                        </a:rPr>
                        <a:t>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R="170180" algn="r">
                        <a:lnSpc>
                          <a:spcPct val="100000"/>
                        </a:lnSpc>
                      </a:pPr>
                      <a:r>
                        <a:rPr sz="900" spc="-25" dirty="0">
                          <a:latin typeface="Arial"/>
                          <a:cs typeface="Arial"/>
                        </a:rPr>
                        <a:t>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R="170180" algn="r">
                        <a:lnSpc>
                          <a:spcPts val="1070"/>
                        </a:lnSpc>
                      </a:pPr>
                      <a:r>
                        <a:rPr sz="900" spc="-25" dirty="0">
                          <a:latin typeface="Arial"/>
                          <a:cs typeface="Arial"/>
                        </a:rPr>
                        <a:t>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R="170180" algn="r">
                        <a:lnSpc>
                          <a:spcPct val="100000"/>
                        </a:lnSpc>
                      </a:pPr>
                      <a:r>
                        <a:rPr sz="900" spc="-25" dirty="0">
                          <a:latin typeface="Arial"/>
                          <a:cs typeface="Arial"/>
                        </a:rPr>
                        <a:t>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132.8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R="170180" algn="r">
                        <a:lnSpc>
                          <a:spcPts val="1070"/>
                        </a:lnSpc>
                      </a:pPr>
                      <a:r>
                        <a:rPr sz="900" spc="-25" dirty="0">
                          <a:latin typeface="Arial"/>
                          <a:cs typeface="Arial"/>
                        </a:rPr>
                        <a:t>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134.6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6845">
                <a:tc>
                  <a:txBody>
                    <a:bodyPr/>
                    <a:lstStyle/>
                    <a:p>
                      <a:pPr marR="170180" algn="r">
                        <a:lnSpc>
                          <a:spcPct val="100000"/>
                        </a:lnSpc>
                        <a:spcBef>
                          <a:spcPts val="10"/>
                        </a:spcBef>
                      </a:pPr>
                      <a:r>
                        <a:rPr sz="900" spc="-25" dirty="0">
                          <a:latin typeface="Arial"/>
                          <a:cs typeface="Arial"/>
                        </a:rPr>
                        <a:t>58</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10"/>
                        </a:spcBef>
                      </a:pPr>
                      <a:r>
                        <a:rPr sz="900" spc="-10" dirty="0">
                          <a:latin typeface="Arial"/>
                          <a:cs typeface="Arial"/>
                        </a:rPr>
                        <a:t>136.4</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10"/>
                        </a:spcBef>
                      </a:pPr>
                      <a:r>
                        <a:rPr sz="900" spc="-20" dirty="0">
                          <a:latin typeface="Arial"/>
                          <a:cs typeface="Arial"/>
                        </a:rPr>
                        <a:t>2.53</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spcBef>
                          <a:spcPts val="10"/>
                        </a:spcBef>
                      </a:pPr>
                      <a:r>
                        <a:rPr sz="900" spc="-20" dirty="0">
                          <a:latin typeface="Arial"/>
                          <a:cs typeface="Arial"/>
                        </a:rPr>
                        <a:t>2.93</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4940">
                <a:tc>
                  <a:txBody>
                    <a:bodyPr/>
                    <a:lstStyle/>
                    <a:p>
                      <a:pPr marR="170180" algn="r">
                        <a:lnSpc>
                          <a:spcPct val="100000"/>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138.2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6845">
                <a:tc>
                  <a:txBody>
                    <a:bodyPr/>
                    <a:lstStyle/>
                    <a:p>
                      <a:pPr marR="170180" algn="r">
                        <a:lnSpc>
                          <a:spcPct val="100000"/>
                        </a:lnSpc>
                      </a:pPr>
                      <a:r>
                        <a:rPr sz="900" spc="-25" dirty="0">
                          <a:latin typeface="Arial"/>
                          <a:cs typeface="Arial"/>
                        </a:rPr>
                        <a:t>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4940">
                <a:tc>
                  <a:txBody>
                    <a:bodyPr/>
                    <a:lstStyle/>
                    <a:p>
                      <a:pPr marR="170180" algn="r">
                        <a:lnSpc>
                          <a:spcPct val="100000"/>
                        </a:lnSpc>
                      </a:pPr>
                      <a:r>
                        <a:rPr sz="900" spc="-25" dirty="0">
                          <a:latin typeface="Arial"/>
                          <a:cs typeface="Arial"/>
                        </a:rPr>
                        <a:t>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141.8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6845">
                <a:tc>
                  <a:txBody>
                    <a:bodyPr/>
                    <a:lstStyle/>
                    <a:p>
                      <a:pPr marR="170180" algn="r">
                        <a:lnSpc>
                          <a:spcPct val="100000"/>
                        </a:lnSpc>
                      </a:pPr>
                      <a:r>
                        <a:rPr sz="900" spc="-25" dirty="0">
                          <a:latin typeface="Arial"/>
                          <a:cs typeface="Arial"/>
                        </a:rPr>
                        <a:t>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143.6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R="170180" algn="r">
                        <a:lnSpc>
                          <a:spcPts val="1070"/>
                        </a:lnSpc>
                      </a:pPr>
                      <a:r>
                        <a:rPr sz="900" spc="-25" dirty="0">
                          <a:latin typeface="Arial"/>
                          <a:cs typeface="Arial"/>
                        </a:rPr>
                        <a:t>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145.4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2.99</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graphicFrame>
        <p:nvGraphicFramePr>
          <p:cNvPr id="68" name="object 10">
            <a:extLst>
              <a:ext uri="{FF2B5EF4-FFF2-40B4-BE49-F238E27FC236}">
                <a16:creationId xmlns:a16="http://schemas.microsoft.com/office/drawing/2014/main" id="{40D608C0-5695-09D9-85E7-522B21F6A208}"/>
              </a:ext>
            </a:extLst>
          </p:cNvPr>
          <p:cNvGraphicFramePr>
            <a:graphicFrameLocks noGrp="1"/>
          </p:cNvGraphicFramePr>
          <p:nvPr/>
        </p:nvGraphicFramePr>
        <p:xfrm>
          <a:off x="10981693" y="1910080"/>
          <a:ext cx="2023107" cy="682879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22274">
                  <a:extLst>
                    <a:ext uri="{9D8B030D-6E8A-4147-A177-3AD203B41FA5}">
                      <a16:colId xmlns:a16="http://schemas.microsoft.com/office/drawing/2014/main" val="20001"/>
                    </a:ext>
                  </a:extLst>
                </a:gridCol>
                <a:gridCol w="588644">
                  <a:extLst>
                    <a:ext uri="{9D8B030D-6E8A-4147-A177-3AD203B41FA5}">
                      <a16:colId xmlns:a16="http://schemas.microsoft.com/office/drawing/2014/main" val="20002"/>
                    </a:ext>
                  </a:extLst>
                </a:gridCol>
                <a:gridCol w="506094">
                  <a:extLst>
                    <a:ext uri="{9D8B030D-6E8A-4147-A177-3AD203B41FA5}">
                      <a16:colId xmlns:a16="http://schemas.microsoft.com/office/drawing/2014/main" val="20003"/>
                    </a:ext>
                  </a:extLst>
                </a:gridCol>
              </a:tblGrid>
              <a:tr h="286385">
                <a:tc>
                  <a:txBody>
                    <a:bodyPr/>
                    <a:lstStyle/>
                    <a:p>
                      <a:pPr marL="156845" marR="75565" indent="-59690">
                        <a:lnSpc>
                          <a:spcPts val="1060"/>
                        </a:lnSpc>
                        <a:spcBef>
                          <a:spcPts val="35"/>
                        </a:spcBef>
                      </a:pPr>
                      <a:r>
                        <a:rPr sz="900" spc="-20" dirty="0">
                          <a:solidFill>
                            <a:srgbClr val="FFFFFF"/>
                          </a:solidFill>
                          <a:latin typeface="Arial"/>
                          <a:cs typeface="Arial"/>
                        </a:rPr>
                        <a:t>Temp. (°C)</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0014" marR="34290" indent="-66040">
                        <a:lnSpc>
                          <a:spcPts val="1060"/>
                        </a:lnSpc>
                        <a:spcBef>
                          <a:spcPts val="35"/>
                        </a:spcBef>
                      </a:pPr>
                      <a:r>
                        <a:rPr sz="900" spc="-20" dirty="0">
                          <a:solidFill>
                            <a:srgbClr val="FFFFFF"/>
                          </a:solidFill>
                          <a:latin typeface="Arial"/>
                          <a:cs typeface="Arial"/>
                        </a:rPr>
                        <a:t>Temp. (°F)</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79705" indent="-165100">
                        <a:lnSpc>
                          <a:spcPts val="1060"/>
                        </a:lnSpc>
                        <a:spcBef>
                          <a:spcPts val="35"/>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2880" marR="45720" indent="-119380">
                        <a:lnSpc>
                          <a:spcPts val="1060"/>
                        </a:lnSpc>
                        <a:spcBef>
                          <a:spcPts val="3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R="174625" algn="r">
                        <a:lnSpc>
                          <a:spcPts val="1070"/>
                        </a:lnSpc>
                      </a:pPr>
                      <a:r>
                        <a:rPr sz="900" spc="-25" dirty="0">
                          <a:latin typeface="Arial"/>
                          <a:cs typeface="Arial"/>
                        </a:rPr>
                        <a:t>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147.2</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6845">
                <a:tc>
                  <a:txBody>
                    <a:bodyPr/>
                    <a:lstStyle/>
                    <a:p>
                      <a:pPr marR="174625" algn="r">
                        <a:lnSpc>
                          <a:spcPts val="1070"/>
                        </a:lnSpc>
                      </a:pPr>
                      <a:r>
                        <a:rPr sz="900" spc="-25" dirty="0">
                          <a:latin typeface="Arial"/>
                          <a:cs typeface="Arial"/>
                        </a:rPr>
                        <a:t>65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4940">
                <a:tc>
                  <a:txBody>
                    <a:bodyPr/>
                    <a:lstStyle/>
                    <a:p>
                      <a:pPr marR="174625" algn="r">
                        <a:lnSpc>
                          <a:spcPts val="1070"/>
                        </a:lnSpc>
                      </a:pPr>
                      <a:r>
                        <a:rPr sz="900" spc="-25" dirty="0">
                          <a:latin typeface="Arial"/>
                          <a:cs typeface="Arial"/>
                        </a:rPr>
                        <a:t>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R="174625" algn="r">
                        <a:lnSpc>
                          <a:spcPts val="1070"/>
                        </a:lnSpc>
                      </a:pPr>
                      <a:r>
                        <a:rPr sz="900" spc="-25" dirty="0">
                          <a:latin typeface="Arial"/>
                          <a:cs typeface="Arial"/>
                        </a:rPr>
                        <a:t>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56845">
                <a:tc>
                  <a:txBody>
                    <a:bodyPr/>
                    <a:lstStyle/>
                    <a:p>
                      <a:pPr marR="174625" algn="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154.4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R="174625" algn="r">
                        <a:lnSpc>
                          <a:spcPts val="1070"/>
                        </a:lnSpc>
                      </a:pPr>
                      <a:r>
                        <a:rPr sz="900" spc="-25" dirty="0">
                          <a:latin typeface="Arial"/>
                          <a:cs typeface="Arial"/>
                        </a:rPr>
                        <a:t>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R="174625" algn="r">
                        <a:lnSpc>
                          <a:spcPct val="100000"/>
                        </a:lnSpc>
                      </a:pPr>
                      <a:r>
                        <a:rPr sz="900" spc="-25" dirty="0">
                          <a:latin typeface="Arial"/>
                          <a:cs typeface="Arial"/>
                        </a:rPr>
                        <a:t>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R="174625" algn="r">
                        <a:lnSpc>
                          <a:spcPts val="1070"/>
                        </a:lnSpc>
                      </a:pPr>
                      <a:r>
                        <a:rPr sz="900" spc="-25" dirty="0">
                          <a:latin typeface="Arial"/>
                          <a:cs typeface="Arial"/>
                        </a:rPr>
                        <a:t>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R="174625" algn="r">
                        <a:lnSpc>
                          <a:spcPct val="100000"/>
                        </a:lnSpc>
                      </a:pPr>
                      <a:r>
                        <a:rPr sz="900" spc="-25" dirty="0">
                          <a:latin typeface="Arial"/>
                          <a:cs typeface="Arial"/>
                        </a:rPr>
                        <a:t>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161.6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R="174625" algn="r">
                        <a:lnSpc>
                          <a:spcPts val="1070"/>
                        </a:lnSpc>
                      </a:pPr>
                      <a:r>
                        <a:rPr sz="900" spc="-25" dirty="0">
                          <a:latin typeface="Arial"/>
                          <a:cs typeface="Arial"/>
                        </a:rPr>
                        <a:t>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4940">
                <a:tc>
                  <a:txBody>
                    <a:bodyPr/>
                    <a:lstStyle/>
                    <a:p>
                      <a:pPr marR="174625" algn="r">
                        <a:lnSpc>
                          <a:spcPts val="1070"/>
                        </a:lnSpc>
                      </a:pPr>
                      <a:r>
                        <a:rPr sz="900" spc="-25" dirty="0">
                          <a:latin typeface="Arial"/>
                          <a:cs typeface="Arial"/>
                        </a:rPr>
                        <a:t>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6845">
                <a:tc>
                  <a:txBody>
                    <a:bodyPr/>
                    <a:lstStyle/>
                    <a:p>
                      <a:pPr marR="174625" algn="r">
                        <a:lnSpc>
                          <a:spcPct val="100000"/>
                        </a:lnSpc>
                      </a:pPr>
                      <a:r>
                        <a:rPr sz="900" spc="-25" dirty="0">
                          <a:latin typeface="Arial"/>
                          <a:cs typeface="Arial"/>
                        </a:rPr>
                        <a:t>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4940">
                <a:tc>
                  <a:txBody>
                    <a:bodyPr/>
                    <a:lstStyle/>
                    <a:p>
                      <a:pPr marR="174625" algn="r">
                        <a:lnSpc>
                          <a:spcPts val="1070"/>
                        </a:lnSpc>
                      </a:pPr>
                      <a:r>
                        <a:rPr sz="900" spc="-25" dirty="0">
                          <a:latin typeface="Arial"/>
                          <a:cs typeface="Arial"/>
                        </a:rPr>
                        <a:t>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6845">
                <a:tc>
                  <a:txBody>
                    <a:bodyPr/>
                    <a:lstStyle/>
                    <a:p>
                      <a:pPr marR="174625" algn="r">
                        <a:lnSpc>
                          <a:spcPct val="10000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4940">
                <a:tc>
                  <a:txBody>
                    <a:bodyPr/>
                    <a:lstStyle/>
                    <a:p>
                      <a:pPr marR="174625" algn="r">
                        <a:lnSpc>
                          <a:spcPts val="1070"/>
                        </a:lnSpc>
                      </a:pPr>
                      <a:r>
                        <a:rPr sz="900" spc="-25" dirty="0">
                          <a:latin typeface="Arial"/>
                          <a:cs typeface="Arial"/>
                        </a:rPr>
                        <a:t>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172.4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6845">
                <a:tc>
                  <a:txBody>
                    <a:bodyPr/>
                    <a:lstStyle/>
                    <a:p>
                      <a:pPr marR="174625" algn="r">
                        <a:lnSpc>
                          <a:spcPct val="100000"/>
                        </a:lnSpc>
                      </a:pPr>
                      <a:r>
                        <a:rPr sz="900" spc="-25" dirty="0">
                          <a:latin typeface="Arial"/>
                          <a:cs typeface="Arial"/>
                        </a:rPr>
                        <a:t>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1.19</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4940">
                <a:tc>
                  <a:txBody>
                    <a:bodyPr/>
                    <a:lstStyle/>
                    <a:p>
                      <a:pPr marR="174625" algn="r">
                        <a:lnSpc>
                          <a:spcPts val="1070"/>
                        </a:lnSpc>
                      </a:pPr>
                      <a:r>
                        <a:rPr sz="900" spc="-25" dirty="0">
                          <a:latin typeface="Arial"/>
                          <a:cs typeface="Arial"/>
                        </a:rPr>
                        <a:t>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6845">
                <a:tc>
                  <a:txBody>
                    <a:bodyPr/>
                    <a:lstStyle/>
                    <a:p>
                      <a:pPr marR="174625" algn="r">
                        <a:lnSpc>
                          <a:spcPct val="100000"/>
                        </a:lnSpc>
                      </a:pPr>
                      <a:r>
                        <a:rPr sz="900" spc="-25" dirty="0">
                          <a:latin typeface="Arial"/>
                          <a:cs typeface="Arial"/>
                        </a:rPr>
                        <a:t>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4940">
                <a:tc>
                  <a:txBody>
                    <a:bodyPr/>
                    <a:lstStyle/>
                    <a:p>
                      <a:pPr marR="174625" algn="r">
                        <a:lnSpc>
                          <a:spcPts val="1070"/>
                        </a:lnSpc>
                      </a:pPr>
                      <a:r>
                        <a:rPr sz="900" spc="-25" dirty="0">
                          <a:latin typeface="Arial"/>
                          <a:cs typeface="Arial"/>
                        </a:rPr>
                        <a:t>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179.6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6845">
                <a:tc>
                  <a:txBody>
                    <a:bodyPr/>
                    <a:lstStyle/>
                    <a:p>
                      <a:pPr marR="174625" algn="r">
                        <a:lnSpc>
                          <a:spcPct val="100000"/>
                        </a:lnSpc>
                      </a:pPr>
                      <a:r>
                        <a:rPr sz="900" spc="-25" dirty="0">
                          <a:latin typeface="Arial"/>
                          <a:cs typeface="Arial"/>
                        </a:rPr>
                        <a:t>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181.4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4940">
                <a:tc>
                  <a:txBody>
                    <a:bodyPr/>
                    <a:lstStyle/>
                    <a:p>
                      <a:pPr marR="174625" algn="r">
                        <a:lnSpc>
                          <a:spcPts val="1070"/>
                        </a:lnSpc>
                      </a:pPr>
                      <a:r>
                        <a:rPr sz="900" spc="-25" dirty="0">
                          <a:latin typeface="Arial"/>
                          <a:cs typeface="Arial"/>
                        </a:rPr>
                        <a:t>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183.2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R="174625" algn="r">
                        <a:lnSpc>
                          <a:spcPts val="1070"/>
                        </a:lnSpc>
                      </a:pPr>
                      <a:r>
                        <a:rPr sz="900" spc="-25" dirty="0">
                          <a:latin typeface="Arial"/>
                          <a:cs typeface="Arial"/>
                        </a:rPr>
                        <a:t>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R="174625" algn="r">
                        <a:lnSpc>
                          <a:spcPct val="10000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186.8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R="174625" algn="r">
                        <a:lnSpc>
                          <a:spcPts val="1070"/>
                        </a:lnSpc>
                      </a:pPr>
                      <a:r>
                        <a:rPr sz="900" spc="-25" dirty="0">
                          <a:latin typeface="Arial"/>
                          <a:cs typeface="Arial"/>
                        </a:rPr>
                        <a:t>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188.6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R="174625" algn="r">
                        <a:lnSpc>
                          <a:spcPct val="100000"/>
                        </a:lnSpc>
                      </a:pPr>
                      <a:r>
                        <a:rPr sz="900" spc="-25" dirty="0">
                          <a:latin typeface="Arial"/>
                          <a:cs typeface="Arial"/>
                        </a:rPr>
                        <a:t>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190.4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R="174625" algn="r">
                        <a:lnSpc>
                          <a:spcPts val="1070"/>
                        </a:lnSpc>
                      </a:pPr>
                      <a:r>
                        <a:rPr sz="900" spc="-25" dirty="0">
                          <a:latin typeface="Arial"/>
                          <a:cs typeface="Arial"/>
                        </a:rPr>
                        <a:t>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R="174625" algn="r">
                        <a:lnSpc>
                          <a:spcPct val="100000"/>
                        </a:lnSpc>
                      </a:pPr>
                      <a:r>
                        <a:rPr sz="900" spc="-25" dirty="0">
                          <a:latin typeface="Arial"/>
                          <a:cs typeface="Arial"/>
                        </a:rPr>
                        <a:t>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R="174625" algn="r">
                        <a:lnSpc>
                          <a:spcPts val="1070"/>
                        </a:lnSpc>
                      </a:pPr>
                      <a:r>
                        <a:rPr sz="900" spc="-25" dirty="0">
                          <a:latin typeface="Arial"/>
                          <a:cs typeface="Arial"/>
                        </a:rPr>
                        <a:t>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R="174625" algn="r">
                        <a:lnSpc>
                          <a:spcPct val="100000"/>
                        </a:lnSpc>
                      </a:pPr>
                      <a:r>
                        <a:rPr sz="900" spc="-25" dirty="0">
                          <a:latin typeface="Arial"/>
                          <a:cs typeface="Arial"/>
                        </a:rPr>
                        <a:t>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197.6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R="174625" algn="r">
                        <a:lnSpc>
                          <a:spcPts val="1070"/>
                        </a:lnSpc>
                      </a:pPr>
                      <a:r>
                        <a:rPr sz="900" spc="-25" dirty="0">
                          <a:latin typeface="Arial"/>
                          <a:cs typeface="Arial"/>
                        </a:rPr>
                        <a:t>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R="174625" algn="r">
                        <a:lnSpc>
                          <a:spcPct val="100000"/>
                        </a:lnSpc>
                      </a:pPr>
                      <a:r>
                        <a:rPr sz="900" spc="-25" dirty="0">
                          <a:latin typeface="Arial"/>
                          <a:cs typeface="Arial"/>
                        </a:rPr>
                        <a:t>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R="174625" algn="r">
                        <a:lnSpc>
                          <a:spcPts val="107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203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R="174625" algn="r">
                        <a:lnSpc>
                          <a:spcPct val="100000"/>
                        </a:lnSpc>
                      </a:pPr>
                      <a:r>
                        <a:rPr sz="900" spc="-25" dirty="0">
                          <a:latin typeface="Arial"/>
                          <a:cs typeface="Arial"/>
                        </a:rPr>
                        <a:t>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R="174625" algn="r">
                        <a:lnSpc>
                          <a:spcPts val="1070"/>
                        </a:lnSpc>
                      </a:pPr>
                      <a:r>
                        <a:rPr sz="900" spc="-25" dirty="0">
                          <a:latin typeface="Arial"/>
                          <a:cs typeface="Arial"/>
                        </a:rPr>
                        <a:t>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R="174625" algn="r">
                        <a:lnSpc>
                          <a:spcPct val="100000"/>
                        </a:lnSpc>
                      </a:pPr>
                      <a:r>
                        <a:rPr sz="900" spc="-25" dirty="0">
                          <a:latin typeface="Arial"/>
                          <a:cs typeface="Arial"/>
                        </a:rPr>
                        <a:t>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R="174625" algn="r">
                        <a:lnSpc>
                          <a:spcPts val="1070"/>
                        </a:lnSpc>
                      </a:pPr>
                      <a:r>
                        <a:rPr sz="900" spc="-25" dirty="0">
                          <a:latin typeface="Arial"/>
                          <a:cs typeface="Arial"/>
                        </a:rPr>
                        <a:t>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4940">
                <a:tc>
                  <a:txBody>
                    <a:bodyPr/>
                    <a:lstStyle/>
                    <a:p>
                      <a:pPr marR="142875" algn="r">
                        <a:lnSpc>
                          <a:spcPct val="100000"/>
                        </a:lnSpc>
                      </a:pPr>
                      <a:r>
                        <a:rPr sz="900" spc="-25" dirty="0">
                          <a:latin typeface="Arial"/>
                          <a:cs typeface="Arial"/>
                        </a:rPr>
                        <a:t>100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6845">
                <a:tc>
                  <a:txBody>
                    <a:bodyPr/>
                    <a:lstStyle/>
                    <a:p>
                      <a:pPr marR="142875" algn="r">
                        <a:lnSpc>
                          <a:spcPct val="100000"/>
                        </a:lnSpc>
                      </a:pPr>
                      <a:r>
                        <a:rPr sz="900" spc="-25" dirty="0">
                          <a:latin typeface="Arial"/>
                          <a:cs typeface="Arial"/>
                        </a:rPr>
                        <a:t>101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213.8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4940">
                <a:tc>
                  <a:txBody>
                    <a:bodyPr/>
                    <a:lstStyle/>
                    <a:p>
                      <a:pPr marR="142875" algn="r">
                        <a:lnSpc>
                          <a:spcPts val="1070"/>
                        </a:lnSpc>
                      </a:pPr>
                      <a:r>
                        <a:rPr sz="900" spc="-25"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6845">
                <a:tc>
                  <a:txBody>
                    <a:bodyPr/>
                    <a:lstStyle/>
                    <a:p>
                      <a:pPr marR="142875" algn="r">
                        <a:lnSpc>
                          <a:spcPct val="100000"/>
                        </a:lnSpc>
                      </a:pPr>
                      <a:r>
                        <a:rPr sz="900" spc="-25" dirty="0">
                          <a:latin typeface="Arial"/>
                          <a:cs typeface="Arial"/>
                        </a:rPr>
                        <a:t>103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217.4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4940">
                <a:tc>
                  <a:txBody>
                    <a:bodyPr/>
                    <a:lstStyle/>
                    <a:p>
                      <a:pPr marR="142875" algn="r">
                        <a:lnSpc>
                          <a:spcPts val="107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R="142875" algn="r">
                        <a:lnSpc>
                          <a:spcPct val="100000"/>
                        </a:lnSpc>
                      </a:pPr>
                      <a:r>
                        <a:rPr sz="900" spc="-25" dirty="0">
                          <a:latin typeface="Arial"/>
                          <a:cs typeface="Arial"/>
                        </a:rPr>
                        <a:t>105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221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3.22</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pic>
        <p:nvPicPr>
          <p:cNvPr id="10" name="object 7">
            <a:extLst>
              <a:ext uri="{FF2B5EF4-FFF2-40B4-BE49-F238E27FC236}">
                <a16:creationId xmlns:a16="http://schemas.microsoft.com/office/drawing/2014/main" id="{453507EF-C7F3-DDB3-6194-C1E187656301}"/>
              </a:ext>
            </a:extLst>
          </p:cNvPr>
          <p:cNvPicPr/>
          <p:nvPr/>
        </p:nvPicPr>
        <p:blipFill>
          <a:blip r:embed="rId3" cstate="print"/>
          <a:stretch>
            <a:fillRect/>
          </a:stretch>
        </p:blipFill>
        <p:spPr>
          <a:xfrm>
            <a:off x="203200" y="1819316"/>
            <a:ext cx="5446184" cy="6715084"/>
          </a:xfrm>
          <a:prstGeom prst="rect">
            <a:avLst/>
          </a:prstGeom>
        </p:spPr>
      </p:pic>
      <p:cxnSp>
        <p:nvCxnSpPr>
          <p:cNvPr id="4" name="Straight Arrow Connector 3">
            <a:extLst>
              <a:ext uri="{FF2B5EF4-FFF2-40B4-BE49-F238E27FC236}">
                <a16:creationId xmlns:a16="http://schemas.microsoft.com/office/drawing/2014/main" id="{BA7A23A3-7F55-354F-3D07-F04F2A649FA9}"/>
              </a:ext>
            </a:extLst>
          </p:cNvPr>
          <p:cNvCxnSpPr>
            <a:cxnSpLocks/>
          </p:cNvCxnSpPr>
          <p:nvPr/>
        </p:nvCxnSpPr>
        <p:spPr>
          <a:xfrm flipH="1" flipV="1">
            <a:off x="1270000" y="5867400"/>
            <a:ext cx="4004727" cy="2819400"/>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007745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16/30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 name="object 4"/>
          <p:cNvSpPr/>
          <p:nvPr/>
        </p:nvSpPr>
        <p:spPr>
          <a:xfrm>
            <a:off x="3508376" y="868299"/>
            <a:ext cx="6226175" cy="666750"/>
          </a:xfrm>
          <a:custGeom>
            <a:avLst/>
            <a:gdLst/>
            <a:ahLst/>
            <a:cxnLst/>
            <a:rect l="l" t="t" r="r" b="b"/>
            <a:pathLst>
              <a:path w="6226175"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5892800" y="0"/>
                </a:lnTo>
                <a:lnTo>
                  <a:pt x="5942070" y="3616"/>
                </a:lnTo>
                <a:lnTo>
                  <a:pt x="5989094" y="14122"/>
                </a:lnTo>
                <a:lnTo>
                  <a:pt x="6033356" y="31000"/>
                </a:lnTo>
                <a:lnTo>
                  <a:pt x="6074340" y="53732"/>
                </a:lnTo>
                <a:lnTo>
                  <a:pt x="6111531" y="81803"/>
                </a:lnTo>
                <a:lnTo>
                  <a:pt x="6144414" y="114695"/>
                </a:lnTo>
                <a:lnTo>
                  <a:pt x="6172474" y="151890"/>
                </a:lnTo>
                <a:lnTo>
                  <a:pt x="6195195" y="192873"/>
                </a:lnTo>
                <a:lnTo>
                  <a:pt x="6212062" y="237126"/>
                </a:lnTo>
                <a:lnTo>
                  <a:pt x="6222561" y="284132"/>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3787445" y="844677"/>
            <a:ext cx="525145"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dirty="0">
                <a:ln>
                  <a:noFill/>
                </a:ln>
                <a:solidFill>
                  <a:sysClr val="windowText" lastClr="000000"/>
                </a:solidFill>
                <a:effectLst/>
                <a:uLnTx/>
                <a:uFillTx/>
                <a:latin typeface="Arial"/>
                <a:cs typeface="Arial"/>
              </a:rPr>
              <a:t>Display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6081649" y="941577"/>
            <a:ext cx="3051175" cy="513080"/>
          </a:xfrm>
          <a:prstGeom prst="rect">
            <a:avLst/>
          </a:prstGeom>
        </p:spPr>
        <p:txBody>
          <a:bodyPr vert="horz" wrap="square" lIns="0" tIns="12065" rIns="0" bIns="0" rtlCol="0">
            <a:spAutoFit/>
          </a:bodyPr>
          <a:lstStyle/>
          <a:p>
            <a:pPr marL="12700" marR="508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Times New Roman"/>
                <a:cs typeface="Times New Roman"/>
              </a:rPr>
              <a:t>Condenser</a:t>
            </a:r>
            <a:r>
              <a:rPr kumimoji="0" sz="1600" b="1" i="0" u="none" strike="noStrike" kern="0" cap="none" spc="-10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coil</a:t>
            </a:r>
            <a:r>
              <a:rPr kumimoji="0" sz="1600" b="1" i="0" u="none" strike="noStrike" kern="0" cap="none" spc="-6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600" b="1" i="0" u="none" strike="noStrike" kern="0" cap="none" spc="-3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10" normalizeH="0" baseline="0" noProof="0" dirty="0">
                <a:ln>
                  <a:noFill/>
                </a:ln>
                <a:solidFill>
                  <a:sysClr val="windowText" lastClr="000000"/>
                </a:solidFill>
                <a:effectLst/>
                <a:uLnTx/>
                <a:uFillTx/>
                <a:latin typeface="Times New Roman"/>
                <a:cs typeface="Times New Roman"/>
              </a:rPr>
              <a:t>sensor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fault</a:t>
            </a:r>
            <a:r>
              <a:rPr kumimoji="0" sz="1600" b="1" i="0" u="none" strike="noStrike" kern="0" cap="none" spc="-20" normalizeH="0" baseline="0" noProof="0" dirty="0">
                <a:ln>
                  <a:noFill/>
                </a:ln>
                <a:solidFill>
                  <a:sysClr val="windowText" lastClr="000000"/>
                </a:solidFill>
                <a:effectLst/>
                <a:uLnTx/>
                <a:uFillTx/>
                <a:latin typeface="Times New Roman"/>
                <a:cs typeface="Times New Roman"/>
              </a:rPr>
              <a:t> (TH)</a:t>
            </a: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7" name="object 7"/>
          <p:cNvGrpSpPr/>
          <p:nvPr/>
        </p:nvGrpSpPr>
        <p:grpSpPr>
          <a:xfrm>
            <a:off x="3503613" y="863537"/>
            <a:ext cx="2503805" cy="676275"/>
            <a:chOff x="328612" y="863536"/>
            <a:chExt cx="2503805" cy="676275"/>
          </a:xfrm>
        </p:grpSpPr>
        <p:sp>
          <p:nvSpPr>
            <p:cNvPr id="8" name="object 8"/>
            <p:cNvSpPr/>
            <p:nvPr/>
          </p:nvSpPr>
          <p:spPr>
            <a:xfrm>
              <a:off x="679450" y="1046226"/>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9"/>
            <p:cNvSpPr/>
            <p:nvPr/>
          </p:nvSpPr>
          <p:spPr>
            <a:xfrm>
              <a:off x="71739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0" name="object 10"/>
            <p:cNvPicPr/>
            <p:nvPr/>
          </p:nvPicPr>
          <p:blipFill>
            <a:blip r:embed="rId2" cstate="print"/>
            <a:stretch>
              <a:fillRect/>
            </a:stretch>
          </p:blipFill>
          <p:spPr>
            <a:xfrm>
              <a:off x="745172" y="1105281"/>
              <a:ext cx="225044" cy="347218"/>
            </a:xfrm>
            <a:prstGeom prst="rect">
              <a:avLst/>
            </a:prstGeom>
          </p:spPr>
        </p:pic>
        <p:sp>
          <p:nvSpPr>
            <p:cNvPr id="11" name="object 11"/>
            <p:cNvSpPr/>
            <p:nvPr/>
          </p:nvSpPr>
          <p:spPr>
            <a:xfrm>
              <a:off x="106090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2" name="object 12"/>
            <p:cNvPicPr/>
            <p:nvPr/>
          </p:nvPicPr>
          <p:blipFill>
            <a:blip r:embed="rId3" cstate="print"/>
            <a:stretch>
              <a:fillRect/>
            </a:stretch>
          </p:blipFill>
          <p:spPr>
            <a:xfrm>
              <a:off x="1088682" y="1105281"/>
              <a:ext cx="226021" cy="347218"/>
            </a:xfrm>
            <a:prstGeom prst="rect">
              <a:avLst/>
            </a:prstGeom>
          </p:spPr>
        </p:pic>
        <p:sp>
          <p:nvSpPr>
            <p:cNvPr id="13" name="object 13"/>
            <p:cNvSpPr/>
            <p:nvPr/>
          </p:nvSpPr>
          <p:spPr>
            <a:xfrm>
              <a:off x="139242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4" name="object 14"/>
            <p:cNvPicPr/>
            <p:nvPr/>
          </p:nvPicPr>
          <p:blipFill>
            <a:blip r:embed="rId4" cstate="print"/>
            <a:stretch>
              <a:fillRect/>
            </a:stretch>
          </p:blipFill>
          <p:spPr>
            <a:xfrm>
              <a:off x="1420241" y="1105281"/>
              <a:ext cx="225044" cy="347218"/>
            </a:xfrm>
            <a:prstGeom prst="rect">
              <a:avLst/>
            </a:prstGeom>
          </p:spPr>
        </p:pic>
        <p:sp>
          <p:nvSpPr>
            <p:cNvPr id="15" name="object 15"/>
            <p:cNvSpPr/>
            <p:nvPr/>
          </p:nvSpPr>
          <p:spPr>
            <a:xfrm>
              <a:off x="333375" y="868299"/>
              <a:ext cx="2494280" cy="666750"/>
            </a:xfrm>
            <a:custGeom>
              <a:avLst/>
              <a:gdLst/>
              <a:ahLst/>
              <a:cxnLst/>
              <a:rect l="l" t="t" r="r" b="b"/>
              <a:pathLst>
                <a:path w="2494280"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2160651" y="0"/>
                  </a:lnTo>
                  <a:lnTo>
                    <a:pt x="2209893" y="3616"/>
                  </a:lnTo>
                  <a:lnTo>
                    <a:pt x="2256899" y="14122"/>
                  </a:lnTo>
                  <a:lnTo>
                    <a:pt x="2301152" y="31000"/>
                  </a:lnTo>
                  <a:lnTo>
                    <a:pt x="2342135" y="53732"/>
                  </a:lnTo>
                  <a:lnTo>
                    <a:pt x="2379330" y="81803"/>
                  </a:lnTo>
                  <a:lnTo>
                    <a:pt x="2412222" y="114695"/>
                  </a:lnTo>
                  <a:lnTo>
                    <a:pt x="2440293" y="151890"/>
                  </a:lnTo>
                  <a:lnTo>
                    <a:pt x="2463025" y="192873"/>
                  </a:lnTo>
                  <a:lnTo>
                    <a:pt x="2479903" y="237126"/>
                  </a:lnTo>
                  <a:lnTo>
                    <a:pt x="2490409" y="284132"/>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6" name="object 16"/>
          <p:cNvSpPr txBox="1"/>
          <p:nvPr/>
        </p:nvSpPr>
        <p:spPr>
          <a:xfrm>
            <a:off x="3512515" y="1617980"/>
            <a:ext cx="5358130" cy="1733550"/>
          </a:xfrm>
          <a:prstGeom prst="rect">
            <a:avLst/>
          </a:prstGeom>
        </p:spPr>
        <p:txBody>
          <a:bodyPr vert="horz" wrap="square" lIns="0" tIns="12700" rIns="0" bIns="0" rtlCol="0">
            <a:spAutoFit/>
          </a:bodyPr>
          <a:lstStyle/>
          <a:p>
            <a:pPr marL="147320" marR="0" lvl="0" indent="-135255" defTabSz="914400" eaLnBrk="1" fontAlgn="auto" latinLnBrk="0" hangingPunct="1">
              <a:lnSpc>
                <a:spcPct val="100000"/>
              </a:lnSpc>
              <a:spcBef>
                <a:spcPts val="100"/>
              </a:spcBef>
              <a:spcAft>
                <a:spcPts val="0"/>
              </a:spcAft>
              <a:buClrTx/>
              <a:buSzPct val="92857"/>
              <a:buFontTx/>
              <a:buAutoNum type="arabicPeriod"/>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Error</a:t>
            </a:r>
            <a:r>
              <a:rPr kumimoji="0" sz="1400" b="1" i="0" u="none" strike="noStrike" kern="0" cap="none" spc="-7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definition:</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condenser</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coil</a:t>
            </a:r>
            <a:r>
              <a:rPr kumimoji="0" sz="14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4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(TH) is</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short</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circuit</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4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open</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circuit.</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15"/>
              </a:spcBef>
              <a:spcAft>
                <a:spcPts val="0"/>
              </a:spcAft>
              <a:buClrTx/>
              <a:buSzTx/>
              <a:buFontTx/>
              <a:buNone/>
              <a:tabLst/>
              <a:defRPr/>
            </a:pPr>
            <a:endParaRPr kumimoji="0" sz="1450" b="0" i="0" u="none" strike="noStrike" kern="0" cap="none" spc="0" normalizeH="0" baseline="0" noProof="0">
              <a:ln>
                <a:noFill/>
              </a:ln>
              <a:solidFill>
                <a:sysClr val="windowText" lastClr="000000"/>
              </a:solidFill>
              <a:effectLst/>
              <a:uLnTx/>
              <a:uFillTx/>
              <a:latin typeface="Times New Roman"/>
              <a:cs typeface="Times New Roman"/>
            </a:endParaRPr>
          </a:p>
          <a:p>
            <a:pPr marL="147320" marR="0" lvl="0" indent="-135255" defTabSz="914400" eaLnBrk="1" fontAlgn="auto" latinLnBrk="0" hangingPunct="1">
              <a:lnSpc>
                <a:spcPct val="100000"/>
              </a:lnSpc>
              <a:spcBef>
                <a:spcPts val="0"/>
              </a:spcBef>
              <a:spcAft>
                <a:spcPts val="0"/>
              </a:spcAft>
              <a:buClrTx/>
              <a:buSzPct val="92857"/>
              <a:buFontTx/>
              <a:buAutoNum type="arabicPeriod" startAt="2"/>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Possible</a:t>
            </a:r>
            <a:r>
              <a:rPr kumimoji="0" sz="1400" b="1" i="0" u="none" strike="noStrike" kern="0" cap="none" spc="-5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causes:</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40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Loose</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connection</a:t>
            </a:r>
            <a:r>
              <a:rPr kumimoji="0" sz="140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at</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port</a:t>
            </a:r>
            <a:r>
              <a:rPr kumimoji="0" sz="14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40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4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4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4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17" name="object 17"/>
          <p:cNvGrpSpPr/>
          <p:nvPr/>
        </p:nvGrpSpPr>
        <p:grpSpPr>
          <a:xfrm>
            <a:off x="3538537" y="3544952"/>
            <a:ext cx="4129404" cy="942975"/>
            <a:chOff x="363537" y="3544951"/>
            <a:chExt cx="4129404" cy="942975"/>
          </a:xfrm>
        </p:grpSpPr>
        <p:sp>
          <p:nvSpPr>
            <p:cNvPr id="18" name="object 18"/>
            <p:cNvSpPr/>
            <p:nvPr/>
          </p:nvSpPr>
          <p:spPr>
            <a:xfrm>
              <a:off x="2195576" y="3741673"/>
              <a:ext cx="2297430" cy="746125"/>
            </a:xfrm>
            <a:custGeom>
              <a:avLst/>
              <a:gdLst/>
              <a:ahLst/>
              <a:cxnLst/>
              <a:rect l="l" t="t" r="r" b="b"/>
              <a:pathLst>
                <a:path w="2297429" h="746125">
                  <a:moveTo>
                    <a:pt x="76200" y="669925"/>
                  </a:moveTo>
                  <a:lnTo>
                    <a:pt x="44437" y="669925"/>
                  </a:lnTo>
                  <a:lnTo>
                    <a:pt x="44323" y="281051"/>
                  </a:lnTo>
                  <a:lnTo>
                    <a:pt x="31623" y="281051"/>
                  </a:lnTo>
                  <a:lnTo>
                    <a:pt x="31737" y="669925"/>
                  </a:lnTo>
                  <a:lnTo>
                    <a:pt x="0" y="669925"/>
                  </a:lnTo>
                  <a:lnTo>
                    <a:pt x="38100" y="746125"/>
                  </a:lnTo>
                  <a:lnTo>
                    <a:pt x="69850" y="682625"/>
                  </a:lnTo>
                  <a:lnTo>
                    <a:pt x="76200" y="669925"/>
                  </a:lnTo>
                  <a:close/>
                </a:path>
                <a:path w="2297429" h="746125">
                  <a:moveTo>
                    <a:pt x="2297049" y="38100"/>
                  </a:moveTo>
                  <a:lnTo>
                    <a:pt x="2284349" y="31750"/>
                  </a:lnTo>
                  <a:lnTo>
                    <a:pt x="2220849" y="0"/>
                  </a:lnTo>
                  <a:lnTo>
                    <a:pt x="2220849" y="31762"/>
                  </a:lnTo>
                  <a:lnTo>
                    <a:pt x="1887474" y="31877"/>
                  </a:lnTo>
                  <a:lnTo>
                    <a:pt x="1887474" y="44577"/>
                  </a:lnTo>
                  <a:lnTo>
                    <a:pt x="2220849" y="44462"/>
                  </a:lnTo>
                  <a:lnTo>
                    <a:pt x="2220849" y="76200"/>
                  </a:lnTo>
                  <a:lnTo>
                    <a:pt x="2297049"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object 19"/>
            <p:cNvSpPr/>
            <p:nvPr/>
          </p:nvSpPr>
          <p:spPr>
            <a:xfrm>
              <a:off x="369887" y="3551301"/>
              <a:ext cx="3713479" cy="462280"/>
            </a:xfrm>
            <a:custGeom>
              <a:avLst/>
              <a:gdLst/>
              <a:ahLst/>
              <a:cxnLst/>
              <a:rect l="l" t="t" r="r" b="b"/>
              <a:pathLst>
                <a:path w="3713479" h="462279">
                  <a:moveTo>
                    <a:pt x="0" y="76962"/>
                  </a:moveTo>
                  <a:lnTo>
                    <a:pt x="6050" y="46988"/>
                  </a:lnTo>
                  <a:lnTo>
                    <a:pt x="22550" y="22526"/>
                  </a:lnTo>
                  <a:lnTo>
                    <a:pt x="47025" y="6042"/>
                  </a:lnTo>
                  <a:lnTo>
                    <a:pt x="77000" y="0"/>
                  </a:lnTo>
                  <a:lnTo>
                    <a:pt x="3636200" y="0"/>
                  </a:lnTo>
                  <a:lnTo>
                    <a:pt x="3666174" y="6042"/>
                  </a:lnTo>
                  <a:lnTo>
                    <a:pt x="3690635" y="22526"/>
                  </a:lnTo>
                  <a:lnTo>
                    <a:pt x="3707120" y="46988"/>
                  </a:lnTo>
                  <a:lnTo>
                    <a:pt x="3713162" y="76962"/>
                  </a:lnTo>
                  <a:lnTo>
                    <a:pt x="3713162" y="384937"/>
                  </a:lnTo>
                  <a:lnTo>
                    <a:pt x="3707120" y="414910"/>
                  </a:lnTo>
                  <a:lnTo>
                    <a:pt x="3690635" y="439372"/>
                  </a:lnTo>
                  <a:lnTo>
                    <a:pt x="3666174" y="455856"/>
                  </a:lnTo>
                  <a:lnTo>
                    <a:pt x="363620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0" name="object 20"/>
          <p:cNvSpPr txBox="1"/>
          <p:nvPr/>
        </p:nvSpPr>
        <p:spPr>
          <a:xfrm>
            <a:off x="4961889" y="4167632"/>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1" name="object 21"/>
          <p:cNvSpPr txBox="1"/>
          <p:nvPr/>
        </p:nvSpPr>
        <p:spPr>
          <a:xfrm>
            <a:off x="7389240" y="3494659"/>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2" name="object 22"/>
          <p:cNvSpPr txBox="1"/>
          <p:nvPr/>
        </p:nvSpPr>
        <p:spPr>
          <a:xfrm>
            <a:off x="3644799" y="3604005"/>
            <a:ext cx="3432175" cy="34671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seated</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specified</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location</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and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connected</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CN4</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3" name="object 23"/>
          <p:cNvSpPr txBox="1"/>
          <p:nvPr/>
        </p:nvSpPr>
        <p:spPr>
          <a:xfrm>
            <a:off x="7673976" y="3656076"/>
            <a:ext cx="19831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Reconnect</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4" name="object 24"/>
          <p:cNvSpPr/>
          <p:nvPr/>
        </p:nvSpPr>
        <p:spPr>
          <a:xfrm>
            <a:off x="3544888" y="4487926"/>
            <a:ext cx="3707129" cy="462280"/>
          </a:xfrm>
          <a:custGeom>
            <a:avLst/>
            <a:gdLst/>
            <a:ahLst/>
            <a:cxnLst/>
            <a:rect l="l" t="t" r="r" b="b"/>
            <a:pathLst>
              <a:path w="3707129" h="462279">
                <a:moveTo>
                  <a:pt x="0" y="76962"/>
                </a:moveTo>
                <a:lnTo>
                  <a:pt x="6050" y="46988"/>
                </a:lnTo>
                <a:lnTo>
                  <a:pt x="22550" y="22526"/>
                </a:lnTo>
                <a:lnTo>
                  <a:pt x="47025" y="6042"/>
                </a:lnTo>
                <a:lnTo>
                  <a:pt x="77000" y="0"/>
                </a:lnTo>
                <a:lnTo>
                  <a:pt x="3629850" y="0"/>
                </a:lnTo>
                <a:lnTo>
                  <a:pt x="3659824" y="6042"/>
                </a:lnTo>
                <a:lnTo>
                  <a:pt x="3684285" y="22526"/>
                </a:lnTo>
                <a:lnTo>
                  <a:pt x="3700770" y="46988"/>
                </a:lnTo>
                <a:lnTo>
                  <a:pt x="3706812" y="76962"/>
                </a:lnTo>
                <a:lnTo>
                  <a:pt x="3706812" y="384937"/>
                </a:lnTo>
                <a:lnTo>
                  <a:pt x="3700770" y="414910"/>
                </a:lnTo>
                <a:lnTo>
                  <a:pt x="3684285" y="439372"/>
                </a:lnTo>
                <a:lnTo>
                  <a:pt x="3659824" y="455856"/>
                </a:lnTo>
                <a:lnTo>
                  <a:pt x="362985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object 25"/>
          <p:cNvSpPr txBox="1"/>
          <p:nvPr/>
        </p:nvSpPr>
        <p:spPr>
          <a:xfrm>
            <a:off x="3644798" y="4540758"/>
            <a:ext cx="3060700" cy="3467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resistance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range</a:t>
            </a:r>
            <a:r>
              <a:rPr kumimoji="0" sz="1050" b="0" i="0" u="none" strike="noStrike" kern="0" cap="none" spc="229"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of</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05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05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1"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25" normalizeH="0" baseline="0" noProof="0" dirty="0">
                <a:ln>
                  <a:noFill/>
                </a:ln>
                <a:solidFill>
                  <a:sysClr val="windowText" lastClr="000000"/>
                </a:solidFill>
                <a:effectLst/>
                <a:uLnTx/>
                <a:uFillTx/>
                <a:latin typeface="Times New Roman"/>
                <a:cs typeface="Times New Roman"/>
              </a:rPr>
              <a:t>A*</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6" name="object 26"/>
          <p:cNvSpPr txBox="1"/>
          <p:nvPr/>
        </p:nvSpPr>
        <p:spPr>
          <a:xfrm>
            <a:off x="4944491" y="5126863"/>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7" name="object 27"/>
          <p:cNvSpPr/>
          <p:nvPr/>
        </p:nvSpPr>
        <p:spPr>
          <a:xfrm>
            <a:off x="5375276" y="4690998"/>
            <a:ext cx="2282825" cy="774700"/>
          </a:xfrm>
          <a:custGeom>
            <a:avLst/>
            <a:gdLst/>
            <a:ahLst/>
            <a:cxnLst/>
            <a:rect l="l" t="t" r="r" b="b"/>
            <a:pathLst>
              <a:path w="2282825" h="774700">
                <a:moveTo>
                  <a:pt x="76200" y="698500"/>
                </a:moveTo>
                <a:lnTo>
                  <a:pt x="44450" y="698500"/>
                </a:lnTo>
                <a:lnTo>
                  <a:pt x="44450" y="269875"/>
                </a:lnTo>
                <a:lnTo>
                  <a:pt x="31750" y="269875"/>
                </a:lnTo>
                <a:lnTo>
                  <a:pt x="31750" y="698500"/>
                </a:lnTo>
                <a:lnTo>
                  <a:pt x="0" y="698500"/>
                </a:lnTo>
                <a:lnTo>
                  <a:pt x="38100" y="774700"/>
                </a:lnTo>
                <a:lnTo>
                  <a:pt x="69850" y="711200"/>
                </a:lnTo>
                <a:lnTo>
                  <a:pt x="76200" y="698500"/>
                </a:lnTo>
                <a:close/>
              </a:path>
              <a:path w="2282825" h="774700">
                <a:moveTo>
                  <a:pt x="2282825" y="38100"/>
                </a:moveTo>
                <a:lnTo>
                  <a:pt x="2270125" y="31750"/>
                </a:lnTo>
                <a:lnTo>
                  <a:pt x="2206625" y="0"/>
                </a:lnTo>
                <a:lnTo>
                  <a:pt x="2206625" y="31762"/>
                </a:lnTo>
                <a:lnTo>
                  <a:pt x="1871599" y="31877"/>
                </a:lnTo>
                <a:lnTo>
                  <a:pt x="1871599" y="44450"/>
                </a:lnTo>
                <a:lnTo>
                  <a:pt x="2206625" y="44450"/>
                </a:lnTo>
                <a:lnTo>
                  <a:pt x="2206625" y="76200"/>
                </a:lnTo>
                <a:lnTo>
                  <a:pt x="2270125" y="44450"/>
                </a:lnTo>
                <a:lnTo>
                  <a:pt x="2282825"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object 28"/>
          <p:cNvSpPr txBox="1"/>
          <p:nvPr/>
        </p:nvSpPr>
        <p:spPr>
          <a:xfrm>
            <a:off x="7343266" y="4477258"/>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9" name="object 29"/>
          <p:cNvSpPr txBox="1"/>
          <p:nvPr/>
        </p:nvSpPr>
        <p:spPr>
          <a:xfrm>
            <a:off x="7658101" y="4602226"/>
            <a:ext cx="19704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6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faulty</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0" name="object 30"/>
          <p:cNvSpPr/>
          <p:nvPr/>
        </p:nvSpPr>
        <p:spPr>
          <a:xfrm>
            <a:off x="3549650" y="5481573"/>
            <a:ext cx="3702050" cy="284480"/>
          </a:xfrm>
          <a:custGeom>
            <a:avLst/>
            <a:gdLst/>
            <a:ahLst/>
            <a:cxnLst/>
            <a:rect l="l" t="t" r="r" b="b"/>
            <a:pathLst>
              <a:path w="3702050" h="284479">
                <a:moveTo>
                  <a:pt x="0" y="47371"/>
                </a:moveTo>
                <a:lnTo>
                  <a:pt x="3722" y="28932"/>
                </a:lnTo>
                <a:lnTo>
                  <a:pt x="13873" y="13874"/>
                </a:lnTo>
                <a:lnTo>
                  <a:pt x="28926" y="3722"/>
                </a:lnTo>
                <a:lnTo>
                  <a:pt x="47358" y="0"/>
                </a:lnTo>
                <a:lnTo>
                  <a:pt x="3654679" y="0"/>
                </a:lnTo>
                <a:lnTo>
                  <a:pt x="3673117" y="3722"/>
                </a:lnTo>
                <a:lnTo>
                  <a:pt x="3688175" y="13874"/>
                </a:lnTo>
                <a:lnTo>
                  <a:pt x="3698327" y="28932"/>
                </a:lnTo>
                <a:lnTo>
                  <a:pt x="3702050" y="47371"/>
                </a:lnTo>
                <a:lnTo>
                  <a:pt x="3702050" y="236854"/>
                </a:lnTo>
                <a:lnTo>
                  <a:pt x="3698327" y="255293"/>
                </a:lnTo>
                <a:lnTo>
                  <a:pt x="3688175" y="270351"/>
                </a:lnTo>
                <a:lnTo>
                  <a:pt x="3673117" y="280503"/>
                </a:lnTo>
                <a:lnTo>
                  <a:pt x="3654679" y="284225"/>
                </a:lnTo>
                <a:lnTo>
                  <a:pt x="47358" y="284225"/>
                </a:lnTo>
                <a:lnTo>
                  <a:pt x="28926" y="280503"/>
                </a:lnTo>
                <a:lnTo>
                  <a:pt x="13873" y="270351"/>
                </a:lnTo>
                <a:lnTo>
                  <a:pt x="3722" y="255293"/>
                </a:lnTo>
                <a:lnTo>
                  <a:pt x="0" y="236854"/>
                </a:lnTo>
                <a:lnTo>
                  <a:pt x="0" y="47371"/>
                </a:lnTo>
                <a:close/>
              </a:path>
            </a:pathLst>
          </a:custGeom>
          <a:ln w="12699">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object 31"/>
          <p:cNvSpPr txBox="1"/>
          <p:nvPr/>
        </p:nvSpPr>
        <p:spPr>
          <a:xfrm>
            <a:off x="3562937" y="5526151"/>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any</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2" name="object 32"/>
          <p:cNvSpPr txBox="1"/>
          <p:nvPr/>
        </p:nvSpPr>
        <p:spPr>
          <a:xfrm>
            <a:off x="5016119" y="5819013"/>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3" name="object 33"/>
          <p:cNvSpPr/>
          <p:nvPr/>
        </p:nvSpPr>
        <p:spPr>
          <a:xfrm>
            <a:off x="5375276" y="5586349"/>
            <a:ext cx="2287905" cy="542925"/>
          </a:xfrm>
          <a:custGeom>
            <a:avLst/>
            <a:gdLst/>
            <a:ahLst/>
            <a:cxnLst/>
            <a:rect l="l" t="t" r="r" b="b"/>
            <a:pathLst>
              <a:path w="2287904" h="542925">
                <a:moveTo>
                  <a:pt x="76200" y="466725"/>
                </a:moveTo>
                <a:lnTo>
                  <a:pt x="44450" y="466725"/>
                </a:lnTo>
                <a:lnTo>
                  <a:pt x="44450" y="182626"/>
                </a:lnTo>
                <a:lnTo>
                  <a:pt x="31750" y="182626"/>
                </a:lnTo>
                <a:lnTo>
                  <a:pt x="31750" y="466725"/>
                </a:lnTo>
                <a:lnTo>
                  <a:pt x="0" y="466725"/>
                </a:lnTo>
                <a:lnTo>
                  <a:pt x="38100" y="542925"/>
                </a:lnTo>
                <a:lnTo>
                  <a:pt x="69850" y="479425"/>
                </a:lnTo>
                <a:lnTo>
                  <a:pt x="76200" y="466725"/>
                </a:lnTo>
                <a:close/>
              </a:path>
              <a:path w="2287904" h="542925">
                <a:moveTo>
                  <a:pt x="2287524" y="38100"/>
                </a:moveTo>
                <a:lnTo>
                  <a:pt x="2274824" y="31750"/>
                </a:lnTo>
                <a:lnTo>
                  <a:pt x="2211324" y="0"/>
                </a:lnTo>
                <a:lnTo>
                  <a:pt x="2211324" y="31750"/>
                </a:lnTo>
                <a:lnTo>
                  <a:pt x="1877949" y="31750"/>
                </a:lnTo>
                <a:lnTo>
                  <a:pt x="1877949" y="44450"/>
                </a:lnTo>
                <a:lnTo>
                  <a:pt x="2211324" y="44450"/>
                </a:lnTo>
                <a:lnTo>
                  <a:pt x="2211324" y="76200"/>
                </a:lnTo>
                <a:lnTo>
                  <a:pt x="2274824" y="44450"/>
                </a:lnTo>
                <a:lnTo>
                  <a:pt x="2287524"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object 34"/>
          <p:cNvSpPr txBox="1"/>
          <p:nvPr/>
        </p:nvSpPr>
        <p:spPr>
          <a:xfrm>
            <a:off x="7309358" y="5372861"/>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5" name="object 35"/>
          <p:cNvSpPr txBox="1"/>
          <p:nvPr/>
        </p:nvSpPr>
        <p:spPr>
          <a:xfrm>
            <a:off x="7662927" y="5497448"/>
            <a:ext cx="196532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Remove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source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6" name="object 36"/>
          <p:cNvSpPr/>
          <p:nvPr/>
        </p:nvSpPr>
        <p:spPr>
          <a:xfrm>
            <a:off x="3549650" y="6124575"/>
            <a:ext cx="3702050" cy="284480"/>
          </a:xfrm>
          <a:custGeom>
            <a:avLst/>
            <a:gdLst/>
            <a:ahLst/>
            <a:cxnLst/>
            <a:rect l="l" t="t" r="r" b="b"/>
            <a:pathLst>
              <a:path w="3702050" h="284479">
                <a:moveTo>
                  <a:pt x="0" y="47371"/>
                </a:moveTo>
                <a:lnTo>
                  <a:pt x="3722" y="28932"/>
                </a:lnTo>
                <a:lnTo>
                  <a:pt x="13873" y="13874"/>
                </a:lnTo>
                <a:lnTo>
                  <a:pt x="28926" y="3722"/>
                </a:lnTo>
                <a:lnTo>
                  <a:pt x="47358" y="0"/>
                </a:lnTo>
                <a:lnTo>
                  <a:pt x="3654679" y="0"/>
                </a:lnTo>
                <a:lnTo>
                  <a:pt x="3673117" y="3722"/>
                </a:lnTo>
                <a:lnTo>
                  <a:pt x="3688175" y="13874"/>
                </a:lnTo>
                <a:lnTo>
                  <a:pt x="3698327" y="28932"/>
                </a:lnTo>
                <a:lnTo>
                  <a:pt x="3702050" y="47371"/>
                </a:lnTo>
                <a:lnTo>
                  <a:pt x="3702050" y="236854"/>
                </a:lnTo>
                <a:lnTo>
                  <a:pt x="3698327" y="255273"/>
                </a:lnTo>
                <a:lnTo>
                  <a:pt x="3688175" y="270287"/>
                </a:lnTo>
                <a:lnTo>
                  <a:pt x="3673117" y="280396"/>
                </a:lnTo>
                <a:lnTo>
                  <a:pt x="3654679"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object 37"/>
          <p:cNvSpPr txBox="1"/>
          <p:nvPr/>
        </p:nvSpPr>
        <p:spPr>
          <a:xfrm>
            <a:off x="3562937" y="6168897"/>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Can</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go</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into</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backup</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running?</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8" name="object 38"/>
          <p:cNvSpPr/>
          <p:nvPr/>
        </p:nvSpPr>
        <p:spPr>
          <a:xfrm>
            <a:off x="7253224" y="6291198"/>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object 39"/>
          <p:cNvSpPr txBox="1"/>
          <p:nvPr/>
        </p:nvSpPr>
        <p:spPr>
          <a:xfrm>
            <a:off x="7309358" y="6077839"/>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0" name="object 40"/>
          <p:cNvSpPr txBox="1"/>
          <p:nvPr/>
        </p:nvSpPr>
        <p:spPr>
          <a:xfrm>
            <a:off x="7662927" y="6202299"/>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1" name="object 41"/>
          <p:cNvSpPr txBox="1"/>
          <p:nvPr/>
        </p:nvSpPr>
        <p:spPr>
          <a:xfrm>
            <a:off x="7662927" y="6824599"/>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2" name="object 42"/>
          <p:cNvSpPr/>
          <p:nvPr/>
        </p:nvSpPr>
        <p:spPr>
          <a:xfrm>
            <a:off x="5394326" y="6408674"/>
            <a:ext cx="2268855" cy="581025"/>
          </a:xfrm>
          <a:custGeom>
            <a:avLst/>
            <a:gdLst/>
            <a:ahLst/>
            <a:cxnLst/>
            <a:rect l="l" t="t" r="r" b="b"/>
            <a:pathLst>
              <a:path w="2268854" h="581025">
                <a:moveTo>
                  <a:pt x="2192274" y="504825"/>
                </a:moveTo>
                <a:lnTo>
                  <a:pt x="2192274" y="581025"/>
                </a:lnTo>
                <a:lnTo>
                  <a:pt x="2255774" y="549275"/>
                </a:lnTo>
                <a:lnTo>
                  <a:pt x="2205101" y="549275"/>
                </a:lnTo>
                <a:lnTo>
                  <a:pt x="2205101" y="536575"/>
                </a:lnTo>
                <a:lnTo>
                  <a:pt x="2255774" y="536575"/>
                </a:lnTo>
                <a:lnTo>
                  <a:pt x="2192274" y="504825"/>
                </a:lnTo>
                <a:close/>
              </a:path>
              <a:path w="2268854" h="581025">
                <a:moveTo>
                  <a:pt x="12700" y="0"/>
                </a:moveTo>
                <a:lnTo>
                  <a:pt x="0" y="0"/>
                </a:lnTo>
                <a:lnTo>
                  <a:pt x="0" y="546481"/>
                </a:lnTo>
                <a:lnTo>
                  <a:pt x="2793" y="549275"/>
                </a:lnTo>
                <a:lnTo>
                  <a:pt x="2192274" y="549275"/>
                </a:lnTo>
                <a:lnTo>
                  <a:pt x="2192274" y="542925"/>
                </a:lnTo>
                <a:lnTo>
                  <a:pt x="12700" y="542925"/>
                </a:lnTo>
                <a:lnTo>
                  <a:pt x="6350" y="536575"/>
                </a:lnTo>
                <a:lnTo>
                  <a:pt x="12700" y="536575"/>
                </a:lnTo>
                <a:lnTo>
                  <a:pt x="12700" y="0"/>
                </a:lnTo>
                <a:close/>
              </a:path>
              <a:path w="2268854" h="581025">
                <a:moveTo>
                  <a:pt x="2255774" y="536575"/>
                </a:moveTo>
                <a:lnTo>
                  <a:pt x="2205101" y="536575"/>
                </a:lnTo>
                <a:lnTo>
                  <a:pt x="2205101" y="549275"/>
                </a:lnTo>
                <a:lnTo>
                  <a:pt x="2255774" y="549275"/>
                </a:lnTo>
                <a:lnTo>
                  <a:pt x="2268474" y="542925"/>
                </a:lnTo>
                <a:lnTo>
                  <a:pt x="2255774" y="536575"/>
                </a:lnTo>
                <a:close/>
              </a:path>
              <a:path w="2268854" h="581025">
                <a:moveTo>
                  <a:pt x="12700" y="536575"/>
                </a:moveTo>
                <a:lnTo>
                  <a:pt x="6350" y="536575"/>
                </a:lnTo>
                <a:lnTo>
                  <a:pt x="12700" y="542925"/>
                </a:lnTo>
                <a:lnTo>
                  <a:pt x="12700" y="536575"/>
                </a:lnTo>
                <a:close/>
              </a:path>
              <a:path w="2268854" h="581025">
                <a:moveTo>
                  <a:pt x="2192274" y="536575"/>
                </a:moveTo>
                <a:lnTo>
                  <a:pt x="12700" y="536575"/>
                </a:lnTo>
                <a:lnTo>
                  <a:pt x="12700" y="542925"/>
                </a:lnTo>
                <a:lnTo>
                  <a:pt x="2192274" y="542925"/>
                </a:lnTo>
                <a:lnTo>
                  <a:pt x="2192274" y="536575"/>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object 43"/>
          <p:cNvSpPr txBox="1"/>
          <p:nvPr/>
        </p:nvSpPr>
        <p:spPr>
          <a:xfrm>
            <a:off x="5036820" y="6638290"/>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4" name="object 44"/>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45" name="object 45"/>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37035" y="1261757"/>
            <a:ext cx="5446184"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000" b="1" dirty="0">
                <a:latin typeface="Calibri" panose="020F0502020204030204" pitchFamily="34" charset="0"/>
                <a:cs typeface="Calibri" panose="020F0502020204030204" pitchFamily="34" charset="0"/>
              </a:rPr>
              <a:t>Board Location CN4</a:t>
            </a:r>
            <a:endParaRPr lang="ja-JP" altLang="en-US" sz="2000" b="1" dirty="0">
              <a:latin typeface="Calibri" panose="020F0502020204030204" pitchFamily="34" charset="0"/>
              <a:cs typeface="Calibri" panose="020F0502020204030204" pitchFamily="34" charset="0"/>
            </a:endParaRPr>
          </a:p>
        </p:txBody>
      </p:sp>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12911996"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Condenser Temperature Sensor (Defrost Sensor)</a:t>
            </a:r>
          </a:p>
        </p:txBody>
      </p:sp>
      <p:graphicFrame>
        <p:nvGraphicFramePr>
          <p:cNvPr id="66" name="object 8">
            <a:extLst>
              <a:ext uri="{FF2B5EF4-FFF2-40B4-BE49-F238E27FC236}">
                <a16:creationId xmlns:a16="http://schemas.microsoft.com/office/drawing/2014/main" id="{988CA34D-4EB0-537B-B8B8-B0CDD70C7AF3}"/>
              </a:ext>
            </a:extLst>
          </p:cNvPr>
          <p:cNvGraphicFramePr>
            <a:graphicFrameLocks noGrp="1"/>
          </p:cNvGraphicFramePr>
          <p:nvPr>
            <p:extLst>
              <p:ext uri="{D42A27DB-BD31-4B8C-83A1-F6EECF244321}">
                <p14:modId xmlns:p14="http://schemas.microsoft.com/office/powerpoint/2010/main" val="2883546820"/>
              </p:ext>
            </p:extLst>
          </p:nvPr>
        </p:nvGraphicFramePr>
        <p:xfrm>
          <a:off x="6381120" y="1905000"/>
          <a:ext cx="2025649" cy="683387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45135">
                  <a:extLst>
                    <a:ext uri="{9D8B030D-6E8A-4147-A177-3AD203B41FA5}">
                      <a16:colId xmlns:a16="http://schemas.microsoft.com/office/drawing/2014/main" val="20001"/>
                    </a:ext>
                  </a:extLst>
                </a:gridCol>
                <a:gridCol w="568325">
                  <a:extLst>
                    <a:ext uri="{9D8B030D-6E8A-4147-A177-3AD203B41FA5}">
                      <a16:colId xmlns:a16="http://schemas.microsoft.com/office/drawing/2014/main" val="20002"/>
                    </a:ext>
                  </a:extLst>
                </a:gridCol>
                <a:gridCol w="506094">
                  <a:extLst>
                    <a:ext uri="{9D8B030D-6E8A-4147-A177-3AD203B41FA5}">
                      <a16:colId xmlns:a16="http://schemas.microsoft.com/office/drawing/2014/main" val="20003"/>
                    </a:ext>
                  </a:extLst>
                </a:gridCol>
              </a:tblGrid>
              <a:tr h="287655">
                <a:tc>
                  <a:txBody>
                    <a:bodyPr/>
                    <a:lstStyle/>
                    <a:p>
                      <a:pPr marL="154940" marR="77470" indent="-59690">
                        <a:lnSpc>
                          <a:spcPts val="1040"/>
                        </a:lnSpc>
                        <a:spcBef>
                          <a:spcPts val="85"/>
                        </a:spcBef>
                      </a:pPr>
                      <a:r>
                        <a:rPr sz="900" spc="-20" dirty="0">
                          <a:solidFill>
                            <a:srgbClr val="FFFFFF"/>
                          </a:solidFill>
                          <a:latin typeface="Arial"/>
                          <a:cs typeface="Arial"/>
                        </a:rPr>
                        <a:t>Temp. (°C)</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30810" marR="48260" indent="-67310">
                        <a:lnSpc>
                          <a:spcPts val="1040"/>
                        </a:lnSpc>
                        <a:spcBef>
                          <a:spcPts val="85"/>
                        </a:spcBef>
                      </a:pPr>
                      <a:r>
                        <a:rPr sz="900" spc="-20" dirty="0">
                          <a:solidFill>
                            <a:srgbClr val="FFFFFF"/>
                          </a:solidFill>
                          <a:latin typeface="Arial"/>
                          <a:cs typeface="Arial"/>
                        </a:rPr>
                        <a:t>Temp. (°F)</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3189" marR="21590" indent="-86995">
                        <a:lnSpc>
                          <a:spcPts val="1040"/>
                        </a:lnSpc>
                        <a:spcBef>
                          <a:spcPts val="85"/>
                        </a:spcBef>
                      </a:pPr>
                      <a:r>
                        <a:rPr sz="900" spc="-10" dirty="0">
                          <a:solidFill>
                            <a:srgbClr val="FFFFFF"/>
                          </a:solidFill>
                          <a:latin typeface="Arial"/>
                          <a:cs typeface="Arial"/>
                        </a:rPr>
                        <a:t>Resistanc </a:t>
                      </a:r>
                      <a:r>
                        <a:rPr sz="900" dirty="0">
                          <a:solidFill>
                            <a:srgbClr val="FFFFFF"/>
                          </a:solidFill>
                          <a:latin typeface="Arial"/>
                          <a:cs typeface="Arial"/>
                        </a:rPr>
                        <a:t>e</a:t>
                      </a:r>
                      <a:r>
                        <a:rPr sz="900" spc="5" dirty="0">
                          <a:solidFill>
                            <a:srgbClr val="FFFFFF"/>
                          </a:solidFill>
                          <a:latin typeface="Arial"/>
                          <a:cs typeface="Arial"/>
                        </a:rPr>
                        <a:t> </a:t>
                      </a:r>
                      <a:r>
                        <a:rPr sz="900" spc="-20" dirty="0">
                          <a:solidFill>
                            <a:srgbClr val="FFFFFF"/>
                          </a:solidFill>
                          <a:latin typeface="Arial"/>
                          <a:cs typeface="Arial"/>
                        </a:rPr>
                        <a:t>(KΩ)</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0975" marR="47625" indent="-119380">
                        <a:lnSpc>
                          <a:spcPts val="1040"/>
                        </a:lnSpc>
                        <a:spcBef>
                          <a:spcPts val="8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L="13335" algn="ctr">
                        <a:lnSpc>
                          <a:spcPts val="1055"/>
                        </a:lnSpc>
                      </a:pPr>
                      <a:r>
                        <a:rPr sz="900" dirty="0">
                          <a:latin typeface="Arial"/>
                          <a:cs typeface="Arial"/>
                        </a:rPr>
                        <a:t>-</a:t>
                      </a: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55"/>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5885" algn="r">
                        <a:lnSpc>
                          <a:spcPts val="1055"/>
                        </a:lnSpc>
                      </a:pPr>
                      <a:r>
                        <a:rPr sz="900" spc="-10" dirty="0">
                          <a:latin typeface="Arial"/>
                          <a:cs typeface="Arial"/>
                        </a:rPr>
                        <a:t>104.86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55"/>
                        </a:lnSpc>
                      </a:pPr>
                      <a:r>
                        <a:rPr sz="900" spc="-20" dirty="0">
                          <a:latin typeface="Arial"/>
                          <a:cs typeface="Arial"/>
                        </a:rPr>
                        <a:t>0.53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4940">
                <a:tc>
                  <a:txBody>
                    <a:bodyPr/>
                    <a:lstStyle/>
                    <a:p>
                      <a:pPr marL="13335" algn="ctr">
                        <a:lnSpc>
                          <a:spcPts val="1070"/>
                        </a:lnSpc>
                      </a:pPr>
                      <a:r>
                        <a:rPr sz="900" dirty="0">
                          <a:latin typeface="Arial"/>
                          <a:cs typeface="Arial"/>
                        </a:rPr>
                        <a:t>-</a:t>
                      </a: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70"/>
                        </a:lnSpc>
                      </a:pPr>
                      <a:r>
                        <a:rPr sz="900" dirty="0">
                          <a:latin typeface="Arial"/>
                          <a:cs typeface="Arial"/>
                        </a:rPr>
                        <a:t>-</a:t>
                      </a: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98.84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6845">
                <a:tc>
                  <a:txBody>
                    <a:bodyPr/>
                    <a:lstStyle/>
                    <a:p>
                      <a:pPr marL="13335" algn="ctr">
                        <a:lnSpc>
                          <a:spcPct val="100000"/>
                        </a:lnSpc>
                      </a:pPr>
                      <a:r>
                        <a:rPr sz="900" dirty="0">
                          <a:latin typeface="Arial"/>
                          <a:cs typeface="Arial"/>
                        </a:rPr>
                        <a:t>-</a:t>
                      </a: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ct val="100000"/>
                        </a:lnSpc>
                      </a:pPr>
                      <a:r>
                        <a:rPr sz="900" dirty="0">
                          <a:latin typeface="Arial"/>
                          <a:cs typeface="Arial"/>
                        </a:rPr>
                        <a:t>-</a:t>
                      </a:r>
                      <a:r>
                        <a:rPr sz="900" spc="-25" dirty="0">
                          <a:latin typeface="Arial"/>
                          <a:cs typeface="Arial"/>
                        </a:rPr>
                        <a:t>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93.21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L="13335" algn="ctr">
                        <a:lnSpc>
                          <a:spcPts val="1070"/>
                        </a:lnSpc>
                      </a:pPr>
                      <a:r>
                        <a:rPr sz="900" dirty="0">
                          <a:latin typeface="Arial"/>
                          <a:cs typeface="Arial"/>
                        </a:rPr>
                        <a:t>-</a:t>
                      </a: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87.93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56845">
                <a:tc>
                  <a:txBody>
                    <a:bodyPr/>
                    <a:lstStyle/>
                    <a:p>
                      <a:pPr marL="13335" algn="ctr">
                        <a:lnSpc>
                          <a:spcPct val="100000"/>
                        </a:lnSpc>
                      </a:pPr>
                      <a:r>
                        <a:rPr sz="900" dirty="0">
                          <a:latin typeface="Arial"/>
                          <a:cs typeface="Arial"/>
                        </a:rPr>
                        <a:t>-</a:t>
                      </a:r>
                      <a:r>
                        <a:rPr sz="900" spc="-25" dirty="0">
                          <a:latin typeface="Arial"/>
                          <a:cs typeface="Arial"/>
                        </a:rPr>
                        <a:t>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82.98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L="13335" algn="ctr">
                        <a:lnSpc>
                          <a:spcPts val="1070"/>
                        </a:lnSpc>
                      </a:pPr>
                      <a:r>
                        <a:rPr sz="900" dirty="0">
                          <a:latin typeface="Arial"/>
                          <a:cs typeface="Arial"/>
                        </a:rPr>
                        <a:t>-</a:t>
                      </a: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70"/>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78.33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L="13335" algn="ctr">
                        <a:lnSpc>
                          <a:spcPct val="100000"/>
                        </a:lnSpc>
                      </a:pPr>
                      <a:r>
                        <a:rPr sz="900" dirty="0">
                          <a:latin typeface="Arial"/>
                          <a:cs typeface="Arial"/>
                        </a:rPr>
                        <a:t>-</a:t>
                      </a: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73.97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L="13335" algn="ctr">
                        <a:lnSpc>
                          <a:spcPts val="1070"/>
                        </a:lnSpc>
                      </a:pPr>
                      <a:r>
                        <a:rPr sz="900" dirty="0">
                          <a:latin typeface="Arial"/>
                          <a:cs typeface="Arial"/>
                        </a:rPr>
                        <a:t>-</a:t>
                      </a: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69.88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L="13335" algn="ctr">
                        <a:lnSpc>
                          <a:spcPct val="100000"/>
                        </a:lnSpc>
                      </a:pPr>
                      <a:r>
                        <a:rPr sz="900" dirty="0">
                          <a:latin typeface="Arial"/>
                          <a:cs typeface="Arial"/>
                        </a:rPr>
                        <a:t>-</a:t>
                      </a: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66.03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L="13335" algn="ctr">
                        <a:lnSpc>
                          <a:spcPts val="1070"/>
                        </a:lnSpc>
                      </a:pPr>
                      <a:r>
                        <a:rPr sz="900" dirty="0">
                          <a:latin typeface="Arial"/>
                          <a:cs typeface="Arial"/>
                        </a:rPr>
                        <a:t>-</a:t>
                      </a: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62.42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6845">
                <a:tc>
                  <a:txBody>
                    <a:bodyPr/>
                    <a:lstStyle/>
                    <a:p>
                      <a:pPr marL="13335" algn="ctr">
                        <a:lnSpc>
                          <a:spcPct val="100000"/>
                        </a:lnSpc>
                      </a:pPr>
                      <a:r>
                        <a:rPr sz="900" dirty="0">
                          <a:latin typeface="Arial"/>
                          <a:cs typeface="Arial"/>
                        </a:rPr>
                        <a:t>-</a:t>
                      </a: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59.02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4940">
                <a:tc>
                  <a:txBody>
                    <a:bodyPr/>
                    <a:lstStyle/>
                    <a:p>
                      <a:pPr marL="10160" algn="ctr">
                        <a:lnSpc>
                          <a:spcPct val="100000"/>
                        </a:lnSpc>
                      </a:pPr>
                      <a:r>
                        <a:rPr sz="900" dirty="0">
                          <a:latin typeface="Arial"/>
                          <a:cs typeface="Arial"/>
                        </a:rPr>
                        <a:t>-</a:t>
                      </a:r>
                      <a:r>
                        <a:rPr sz="900" spc="-5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55.82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6845">
                <a:tc>
                  <a:txBody>
                    <a:bodyPr/>
                    <a:lstStyle/>
                    <a:p>
                      <a:pPr marL="10160" algn="ctr">
                        <a:lnSpc>
                          <a:spcPct val="100000"/>
                        </a:lnSpc>
                      </a:pPr>
                      <a:r>
                        <a:rPr sz="900" dirty="0">
                          <a:latin typeface="Arial"/>
                          <a:cs typeface="Arial"/>
                        </a:rPr>
                        <a:t>-</a:t>
                      </a:r>
                      <a:r>
                        <a:rPr sz="900" spc="-5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52.81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4940">
                <a:tc>
                  <a:txBody>
                    <a:bodyPr/>
                    <a:lstStyle/>
                    <a:p>
                      <a:pPr marL="10160" algn="ctr">
                        <a:lnSpc>
                          <a:spcPts val="1070"/>
                        </a:lnSpc>
                      </a:pPr>
                      <a:r>
                        <a:rPr sz="900" dirty="0">
                          <a:latin typeface="Arial"/>
                          <a:cs typeface="Arial"/>
                        </a:rPr>
                        <a:t>-</a:t>
                      </a:r>
                      <a:r>
                        <a:rPr sz="900" spc="-5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49.98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6845">
                <a:tc>
                  <a:txBody>
                    <a:bodyPr/>
                    <a:lstStyle/>
                    <a:p>
                      <a:pPr marL="10160" algn="ctr">
                        <a:lnSpc>
                          <a:spcPct val="100000"/>
                        </a:lnSpc>
                      </a:pPr>
                      <a:r>
                        <a:rPr sz="900" dirty="0">
                          <a:latin typeface="Arial"/>
                          <a:cs typeface="Arial"/>
                        </a:rPr>
                        <a:t>-</a:t>
                      </a:r>
                      <a:r>
                        <a:rPr sz="900" spc="-5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47.32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0.98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4940">
                <a:tc>
                  <a:txBody>
                    <a:bodyPr/>
                    <a:lstStyle/>
                    <a:p>
                      <a:pPr marL="10160" algn="ctr">
                        <a:lnSpc>
                          <a:spcPts val="1070"/>
                        </a:lnSpc>
                      </a:pPr>
                      <a:r>
                        <a:rPr sz="900" dirty="0">
                          <a:latin typeface="Arial"/>
                          <a:cs typeface="Arial"/>
                        </a:rPr>
                        <a:t>-</a:t>
                      </a:r>
                      <a:r>
                        <a:rPr sz="900" spc="-5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44.81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6845">
                <a:tc>
                  <a:txBody>
                    <a:bodyPr/>
                    <a:lstStyle/>
                    <a:p>
                      <a:pPr marL="10160" algn="ctr">
                        <a:lnSpc>
                          <a:spcPct val="100000"/>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42.45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4940">
                <a:tc>
                  <a:txBody>
                    <a:bodyPr/>
                    <a:lstStyle/>
                    <a:p>
                      <a:pPr marL="10160" algn="ctr">
                        <a:lnSpc>
                          <a:spcPts val="1070"/>
                        </a:lnSpc>
                      </a:pPr>
                      <a:r>
                        <a:rPr sz="900" dirty="0">
                          <a:latin typeface="Arial"/>
                          <a:cs typeface="Arial"/>
                        </a:rPr>
                        <a:t>-</a:t>
                      </a:r>
                      <a:r>
                        <a:rPr sz="900" spc="-5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40.22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6845">
                <a:tc>
                  <a:txBody>
                    <a:bodyPr/>
                    <a:lstStyle/>
                    <a:p>
                      <a:pPr marL="10160" algn="ctr">
                        <a:lnSpc>
                          <a:spcPct val="100000"/>
                        </a:lnSpc>
                      </a:pPr>
                      <a:r>
                        <a:rPr sz="900" dirty="0">
                          <a:latin typeface="Arial"/>
                          <a:cs typeface="Arial"/>
                        </a:rPr>
                        <a:t>-</a:t>
                      </a:r>
                      <a:r>
                        <a:rPr sz="900" spc="-5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38.12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4940">
                <a:tc>
                  <a:txBody>
                    <a:bodyPr/>
                    <a:lstStyle/>
                    <a:p>
                      <a:pPr marL="10160" algn="ctr">
                        <a:lnSpc>
                          <a:spcPts val="1070"/>
                        </a:lnSpc>
                      </a:pPr>
                      <a:r>
                        <a:rPr sz="900" dirty="0">
                          <a:latin typeface="Arial"/>
                          <a:cs typeface="Arial"/>
                        </a:rPr>
                        <a:t>-</a:t>
                      </a:r>
                      <a:r>
                        <a:rPr sz="900" spc="-5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36.15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6845">
                <a:tc>
                  <a:txBody>
                    <a:bodyPr/>
                    <a:lstStyle/>
                    <a:p>
                      <a:pPr marL="11430" algn="ctr">
                        <a:lnSpc>
                          <a:spcPct val="100000"/>
                        </a:lnSpc>
                      </a:pPr>
                      <a:r>
                        <a:rPr sz="900" dirty="0">
                          <a:latin typeface="Arial"/>
                          <a:cs typeface="Arial"/>
                        </a:rPr>
                        <a:t>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L="11430" algn="ctr">
                        <a:lnSpc>
                          <a:spcPts val="1070"/>
                        </a:lnSpc>
                      </a:pPr>
                      <a:r>
                        <a:rPr sz="90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32.52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L="11430" algn="ctr">
                        <a:lnSpc>
                          <a:spcPct val="100000"/>
                        </a:lnSpc>
                      </a:pPr>
                      <a:r>
                        <a:rPr sz="90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35.6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30.86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L="11430" algn="ctr">
                        <a:lnSpc>
                          <a:spcPts val="1070"/>
                        </a:lnSpc>
                      </a:pPr>
                      <a:r>
                        <a:rPr sz="90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37.4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29.29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L="11430" algn="ctr">
                        <a:lnSpc>
                          <a:spcPct val="100000"/>
                        </a:lnSpc>
                      </a:pPr>
                      <a:r>
                        <a:rPr sz="90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39.2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27.81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L="11430" algn="ctr">
                        <a:lnSpc>
                          <a:spcPts val="1070"/>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26.42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L="11430" algn="ctr">
                        <a:lnSpc>
                          <a:spcPct val="100000"/>
                        </a:lnSpc>
                      </a:pPr>
                      <a:r>
                        <a:rPr sz="90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25.10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L="11430" algn="ctr">
                        <a:lnSpc>
                          <a:spcPts val="1070"/>
                        </a:lnSpc>
                      </a:pPr>
                      <a:r>
                        <a:rPr sz="90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44.6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23.85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L="11430" algn="ctr">
                        <a:lnSpc>
                          <a:spcPct val="100000"/>
                        </a:lnSpc>
                      </a:pPr>
                      <a:r>
                        <a:rPr sz="90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46.4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22.67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L="11430" algn="ctr">
                        <a:lnSpc>
                          <a:spcPts val="1070"/>
                        </a:lnSpc>
                      </a:pPr>
                      <a:r>
                        <a:rPr sz="90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48.2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21.56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L="8890" algn="ctr">
                        <a:lnSpc>
                          <a:spcPct val="100000"/>
                        </a:lnSpc>
                      </a:pP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20.50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L="8890" algn="ctr">
                        <a:lnSpc>
                          <a:spcPts val="1070"/>
                        </a:lnSpc>
                      </a:pP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51.8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19.51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L="8890" algn="ctr">
                        <a:lnSpc>
                          <a:spcPct val="100000"/>
                        </a:lnSpc>
                      </a:pP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53.6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18.56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L="8890" algn="ctr">
                        <a:lnSpc>
                          <a:spcPts val="1070"/>
                        </a:lnSpc>
                      </a:pP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ts val="1070"/>
                        </a:lnSpc>
                      </a:pPr>
                      <a:r>
                        <a:rPr sz="900" spc="-20" dirty="0">
                          <a:latin typeface="Arial"/>
                          <a:cs typeface="Arial"/>
                        </a:rPr>
                        <a:t>55.4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17.67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L="8890" algn="ctr">
                        <a:lnSpc>
                          <a:spcPct val="10000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57.2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16.83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L="8890" algn="ctr">
                        <a:lnSpc>
                          <a:spcPts val="1070"/>
                        </a:lnSpc>
                      </a:pP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10" dirty="0">
                          <a:latin typeface="Arial"/>
                          <a:cs typeface="Arial"/>
                        </a:rPr>
                        <a:t>16.03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1.83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6845">
                <a:tc>
                  <a:txBody>
                    <a:bodyPr/>
                    <a:lstStyle/>
                    <a:p>
                      <a:pPr marL="8890" algn="ctr">
                        <a:lnSpc>
                          <a:spcPct val="100000"/>
                        </a:lnSpc>
                        <a:spcBef>
                          <a:spcPts val="10"/>
                        </a:spcBef>
                      </a:pPr>
                      <a:r>
                        <a:rPr sz="900" spc="-25" dirty="0">
                          <a:latin typeface="Arial"/>
                          <a:cs typeface="Arial"/>
                        </a:rPr>
                        <a:t>16</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spcBef>
                          <a:spcPts val="10"/>
                        </a:spcBef>
                      </a:pPr>
                      <a:r>
                        <a:rPr sz="900" spc="-20" dirty="0">
                          <a:latin typeface="Arial"/>
                          <a:cs typeface="Arial"/>
                        </a:rPr>
                        <a:t>60.8</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spcBef>
                          <a:spcPts val="10"/>
                        </a:spcBef>
                      </a:pPr>
                      <a:r>
                        <a:rPr sz="900" spc="-10" dirty="0">
                          <a:latin typeface="Arial"/>
                          <a:cs typeface="Arial"/>
                        </a:rPr>
                        <a:t>15.27</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spcBef>
                          <a:spcPts val="10"/>
                        </a:spcBef>
                      </a:pPr>
                      <a:r>
                        <a:rPr sz="900" spc="-20" dirty="0">
                          <a:latin typeface="Arial"/>
                          <a:cs typeface="Arial"/>
                        </a:rPr>
                        <a:t>1.87</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4940">
                <a:tc>
                  <a:txBody>
                    <a:bodyPr/>
                    <a:lstStyle/>
                    <a:p>
                      <a:pPr marL="8890" algn="ctr">
                        <a:lnSpc>
                          <a:spcPct val="100000"/>
                        </a:lnSpc>
                      </a:pP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14.55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6845">
                <a:tc>
                  <a:txBody>
                    <a:bodyPr/>
                    <a:lstStyle/>
                    <a:p>
                      <a:pPr marL="8890" algn="ctr">
                        <a:lnSpc>
                          <a:spcPct val="100000"/>
                        </a:lnSpc>
                      </a:pP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13.87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4940">
                <a:tc>
                  <a:txBody>
                    <a:bodyPr/>
                    <a:lstStyle/>
                    <a:p>
                      <a:pPr marL="8890" algn="ctr">
                        <a:lnSpc>
                          <a:spcPct val="100000"/>
                        </a:lnSpc>
                      </a:pP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13.23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1.99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6845">
                <a:tc>
                  <a:txBody>
                    <a:bodyPr/>
                    <a:lstStyle/>
                    <a:p>
                      <a:pPr marL="8890" algn="ctr">
                        <a:lnSpc>
                          <a:spcPct val="100000"/>
                        </a:lnSpc>
                      </a:pP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12.62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L="8890" algn="ctr">
                        <a:lnSpc>
                          <a:spcPct val="100000"/>
                        </a:lnSpc>
                      </a:pPr>
                      <a:r>
                        <a:rPr sz="900" spc="-25" dirty="0">
                          <a:latin typeface="Arial"/>
                          <a:cs typeface="Arial"/>
                        </a:rPr>
                        <a:t>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6985" algn="ctr">
                        <a:lnSpc>
                          <a:spcPct val="100000"/>
                        </a:lnSpc>
                      </a:pPr>
                      <a:r>
                        <a:rPr sz="900" spc="-20" dirty="0">
                          <a:latin typeface="Arial"/>
                          <a:cs typeface="Arial"/>
                        </a:rPr>
                        <a:t>69.8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10" dirty="0">
                          <a:latin typeface="Arial"/>
                          <a:cs typeface="Arial"/>
                        </a:rPr>
                        <a:t>12.04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2.06</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graphicFrame>
        <p:nvGraphicFramePr>
          <p:cNvPr id="67" name="object 9">
            <a:extLst>
              <a:ext uri="{FF2B5EF4-FFF2-40B4-BE49-F238E27FC236}">
                <a16:creationId xmlns:a16="http://schemas.microsoft.com/office/drawing/2014/main" id="{2CF20D93-7554-8635-EBC9-4B0397A8376E}"/>
              </a:ext>
            </a:extLst>
          </p:cNvPr>
          <p:cNvGraphicFramePr>
            <a:graphicFrameLocks noGrp="1"/>
          </p:cNvGraphicFramePr>
          <p:nvPr>
            <p:extLst>
              <p:ext uri="{D42A27DB-BD31-4B8C-83A1-F6EECF244321}">
                <p14:modId xmlns:p14="http://schemas.microsoft.com/office/powerpoint/2010/main" val="3900414233"/>
              </p:ext>
            </p:extLst>
          </p:nvPr>
        </p:nvGraphicFramePr>
        <p:xfrm>
          <a:off x="8661397" y="1905000"/>
          <a:ext cx="2021839" cy="683387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21005">
                  <a:extLst>
                    <a:ext uri="{9D8B030D-6E8A-4147-A177-3AD203B41FA5}">
                      <a16:colId xmlns:a16="http://schemas.microsoft.com/office/drawing/2014/main" val="20001"/>
                    </a:ext>
                  </a:extLst>
                </a:gridCol>
                <a:gridCol w="589915">
                  <a:extLst>
                    <a:ext uri="{9D8B030D-6E8A-4147-A177-3AD203B41FA5}">
                      <a16:colId xmlns:a16="http://schemas.microsoft.com/office/drawing/2014/main" val="20002"/>
                    </a:ext>
                  </a:extLst>
                </a:gridCol>
                <a:gridCol w="504824">
                  <a:extLst>
                    <a:ext uri="{9D8B030D-6E8A-4147-A177-3AD203B41FA5}">
                      <a16:colId xmlns:a16="http://schemas.microsoft.com/office/drawing/2014/main" val="20003"/>
                    </a:ext>
                  </a:extLst>
                </a:gridCol>
              </a:tblGrid>
              <a:tr h="287655">
                <a:tc>
                  <a:txBody>
                    <a:bodyPr/>
                    <a:lstStyle/>
                    <a:p>
                      <a:pPr marL="158115" marR="74295" indent="-59690">
                        <a:lnSpc>
                          <a:spcPts val="1040"/>
                        </a:lnSpc>
                        <a:spcBef>
                          <a:spcPts val="85"/>
                        </a:spcBef>
                      </a:pPr>
                      <a:r>
                        <a:rPr sz="900" spc="-20" dirty="0">
                          <a:solidFill>
                            <a:srgbClr val="FFFFFF"/>
                          </a:solidFill>
                          <a:latin typeface="Arial"/>
                          <a:cs typeface="Arial"/>
                        </a:rPr>
                        <a:t>Temp. (°C)</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1920" marR="33020" indent="-67310">
                        <a:lnSpc>
                          <a:spcPts val="1040"/>
                        </a:lnSpc>
                        <a:spcBef>
                          <a:spcPts val="85"/>
                        </a:spcBef>
                      </a:pPr>
                      <a:r>
                        <a:rPr sz="900" spc="-20" dirty="0">
                          <a:solidFill>
                            <a:srgbClr val="FFFFFF"/>
                          </a:solidFill>
                          <a:latin typeface="Arial"/>
                          <a:cs typeface="Arial"/>
                        </a:rPr>
                        <a:t>Temp. (°F)</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0975" indent="-165100">
                        <a:lnSpc>
                          <a:spcPts val="1040"/>
                        </a:lnSpc>
                        <a:spcBef>
                          <a:spcPts val="85"/>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4150" marR="44450" indent="-120650">
                        <a:lnSpc>
                          <a:spcPts val="1040"/>
                        </a:lnSpc>
                        <a:spcBef>
                          <a:spcPts val="8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R="170180" algn="r">
                        <a:lnSpc>
                          <a:spcPts val="1055"/>
                        </a:lnSpc>
                      </a:pP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55"/>
                        </a:lnSpc>
                      </a:pPr>
                      <a:r>
                        <a:rPr sz="900" spc="-20" dirty="0">
                          <a:latin typeface="Arial"/>
                          <a:cs typeface="Arial"/>
                        </a:rPr>
                        <a:t>71.6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55"/>
                        </a:lnSpc>
                      </a:pPr>
                      <a:r>
                        <a:rPr sz="900" spc="-10" dirty="0">
                          <a:latin typeface="Arial"/>
                          <a:cs typeface="Arial"/>
                        </a:rPr>
                        <a:t>11.49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55"/>
                        </a:lnSpc>
                      </a:pPr>
                      <a:r>
                        <a:rPr sz="900" spc="-20" dirty="0">
                          <a:latin typeface="Arial"/>
                          <a:cs typeface="Arial"/>
                        </a:rPr>
                        <a:t>2.10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4940">
                <a:tc>
                  <a:txBody>
                    <a:bodyPr/>
                    <a:lstStyle/>
                    <a:p>
                      <a:pPr marR="170180" algn="r">
                        <a:lnSpc>
                          <a:spcPts val="107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73.4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10" dirty="0">
                          <a:latin typeface="Arial"/>
                          <a:cs typeface="Arial"/>
                        </a:rPr>
                        <a:t>10.97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6845">
                <a:tc>
                  <a:txBody>
                    <a:bodyPr/>
                    <a:lstStyle/>
                    <a:p>
                      <a:pPr marR="170180" algn="r">
                        <a:lnSpc>
                          <a:spcPct val="100000"/>
                        </a:lnSpc>
                      </a:pPr>
                      <a:r>
                        <a:rPr sz="900" spc="-25" dirty="0">
                          <a:latin typeface="Arial"/>
                          <a:cs typeface="Arial"/>
                        </a:rPr>
                        <a:t>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75.2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10" dirty="0">
                          <a:latin typeface="Arial"/>
                          <a:cs typeface="Arial"/>
                        </a:rPr>
                        <a:t>10.47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R="170180" algn="r">
                        <a:lnSpc>
                          <a:spcPts val="1070"/>
                        </a:lnSpc>
                      </a:pPr>
                      <a:r>
                        <a:rPr sz="900" spc="-25" dirty="0">
                          <a:latin typeface="Arial"/>
                          <a:cs typeface="Arial"/>
                        </a:rPr>
                        <a:t>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5240" algn="ctr">
                        <a:lnSpc>
                          <a:spcPts val="107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2065" algn="ctr">
                        <a:lnSpc>
                          <a:spcPts val="1070"/>
                        </a:lnSpc>
                      </a:pPr>
                      <a:r>
                        <a:rPr sz="900" spc="-10" dirty="0">
                          <a:latin typeface="Arial"/>
                          <a:cs typeface="Arial"/>
                        </a:rPr>
                        <a:t>10.00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R="124460" algn="r">
                        <a:lnSpc>
                          <a:spcPts val="1070"/>
                        </a:lnSpc>
                      </a:pPr>
                      <a:r>
                        <a:rPr sz="900" spc="-20" dirty="0">
                          <a:latin typeface="Arial"/>
                          <a:cs typeface="Arial"/>
                        </a:rPr>
                        <a:t>2.20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extLst>
                  <a:ext uri="{0D108BD9-81ED-4DB2-BD59-A6C34878D82A}">
                    <a16:rowId xmlns:a16="http://schemas.microsoft.com/office/drawing/2014/main" val="10004"/>
                  </a:ext>
                </a:extLst>
              </a:tr>
              <a:tr h="156845">
                <a:tc>
                  <a:txBody>
                    <a:bodyPr/>
                    <a:lstStyle/>
                    <a:p>
                      <a:pPr marR="170180" algn="r">
                        <a:lnSpc>
                          <a:spcPct val="100000"/>
                        </a:lnSpc>
                      </a:pPr>
                      <a:r>
                        <a:rPr sz="900" spc="-25" dirty="0">
                          <a:latin typeface="Arial"/>
                          <a:cs typeface="Arial"/>
                        </a:rPr>
                        <a:t>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78.8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9.55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R="170180" algn="r">
                        <a:lnSpc>
                          <a:spcPts val="1070"/>
                        </a:lnSpc>
                      </a:pPr>
                      <a:r>
                        <a:rPr sz="900" spc="-25" dirty="0">
                          <a:latin typeface="Arial"/>
                          <a:cs typeface="Arial"/>
                        </a:rPr>
                        <a:t>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9.13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R="170180" algn="r">
                        <a:lnSpc>
                          <a:spcPct val="100000"/>
                        </a:lnSpc>
                      </a:pPr>
                      <a:r>
                        <a:rPr sz="900" spc="-25" dirty="0">
                          <a:latin typeface="Arial"/>
                          <a:cs typeface="Arial"/>
                        </a:rPr>
                        <a:t>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82.4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8.73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R="170180" algn="r">
                        <a:lnSpc>
                          <a:spcPts val="1070"/>
                        </a:lnSpc>
                      </a:pPr>
                      <a:r>
                        <a:rPr sz="900" spc="-25" dirty="0">
                          <a:latin typeface="Arial"/>
                          <a:cs typeface="Arial"/>
                        </a:rPr>
                        <a:t>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8.35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R="170180" algn="r">
                        <a:lnSpc>
                          <a:spcPct val="100000"/>
                        </a:lnSpc>
                      </a:pPr>
                      <a:r>
                        <a:rPr sz="900" spc="-25" dirty="0">
                          <a:latin typeface="Arial"/>
                          <a:cs typeface="Arial"/>
                        </a:rPr>
                        <a:t>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7.98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R="170180" algn="r">
                        <a:lnSpc>
                          <a:spcPts val="1070"/>
                        </a:lnSpc>
                      </a:pPr>
                      <a:r>
                        <a:rPr sz="900" spc="-25" dirty="0">
                          <a:latin typeface="Arial"/>
                          <a:cs typeface="Arial"/>
                        </a:rPr>
                        <a:t>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87.8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7.64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6845">
                <a:tc>
                  <a:txBody>
                    <a:bodyPr/>
                    <a:lstStyle/>
                    <a:p>
                      <a:pPr marR="170180" algn="r">
                        <a:lnSpc>
                          <a:spcPct val="10000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89.6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7.31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4940">
                <a:tc>
                  <a:txBody>
                    <a:bodyPr/>
                    <a:lstStyle/>
                    <a:p>
                      <a:pPr marR="170180" algn="r">
                        <a:lnSpc>
                          <a:spcPct val="100000"/>
                        </a:lnSpc>
                      </a:pPr>
                      <a:r>
                        <a:rPr sz="900" spc="-25" dirty="0">
                          <a:latin typeface="Arial"/>
                          <a:cs typeface="Arial"/>
                        </a:rPr>
                        <a:t>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6845">
                <a:tc>
                  <a:txBody>
                    <a:bodyPr/>
                    <a:lstStyle/>
                    <a:p>
                      <a:pPr marR="170180" algn="r">
                        <a:lnSpc>
                          <a:spcPct val="100000"/>
                        </a:lnSpc>
                      </a:pPr>
                      <a:r>
                        <a:rPr sz="900" spc="-25" dirty="0">
                          <a:latin typeface="Arial"/>
                          <a:cs typeface="Arial"/>
                        </a:rPr>
                        <a:t>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4940">
                <a:tc>
                  <a:txBody>
                    <a:bodyPr/>
                    <a:lstStyle/>
                    <a:p>
                      <a:pPr marR="170180" algn="r">
                        <a:lnSpc>
                          <a:spcPts val="1070"/>
                        </a:lnSpc>
                      </a:pPr>
                      <a:r>
                        <a:rPr sz="900" spc="-25" dirty="0">
                          <a:latin typeface="Arial"/>
                          <a:cs typeface="Arial"/>
                        </a:rPr>
                        <a:t>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6.41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6845">
                <a:tc>
                  <a:txBody>
                    <a:bodyPr/>
                    <a:lstStyle/>
                    <a:p>
                      <a:pPr marR="170180" algn="r">
                        <a:lnSpc>
                          <a:spcPct val="100000"/>
                        </a:lnSpc>
                      </a:pPr>
                      <a:r>
                        <a:rPr sz="900" spc="-25" dirty="0">
                          <a:latin typeface="Arial"/>
                          <a:cs typeface="Arial"/>
                        </a:rPr>
                        <a:t>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20" dirty="0">
                          <a:latin typeface="Arial"/>
                          <a:cs typeface="Arial"/>
                        </a:rPr>
                        <a:t>96.8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6.14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4940">
                <a:tc>
                  <a:txBody>
                    <a:bodyPr/>
                    <a:lstStyle/>
                    <a:p>
                      <a:pPr marR="170180" algn="r">
                        <a:lnSpc>
                          <a:spcPts val="1070"/>
                        </a:lnSpc>
                      </a:pPr>
                      <a:r>
                        <a:rPr sz="900" spc="-25" dirty="0">
                          <a:latin typeface="Arial"/>
                          <a:cs typeface="Arial"/>
                        </a:rPr>
                        <a:t>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20" dirty="0">
                          <a:latin typeface="Arial"/>
                          <a:cs typeface="Arial"/>
                        </a:rPr>
                        <a:t>98.6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5.89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6845">
                <a:tc>
                  <a:txBody>
                    <a:bodyPr/>
                    <a:lstStyle/>
                    <a:p>
                      <a:pPr marR="170180" algn="r">
                        <a:lnSpc>
                          <a:spcPct val="100000"/>
                        </a:lnSpc>
                      </a:pPr>
                      <a:r>
                        <a:rPr sz="900" spc="-25" dirty="0">
                          <a:latin typeface="Arial"/>
                          <a:cs typeface="Arial"/>
                        </a:rPr>
                        <a:t>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100.4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5.64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4940">
                <a:tc>
                  <a:txBody>
                    <a:bodyPr/>
                    <a:lstStyle/>
                    <a:p>
                      <a:pPr marR="170180" algn="r">
                        <a:lnSpc>
                          <a:spcPts val="1070"/>
                        </a:lnSpc>
                      </a:pPr>
                      <a:r>
                        <a:rPr sz="900" spc="-25" dirty="0">
                          <a:latin typeface="Arial"/>
                          <a:cs typeface="Arial"/>
                        </a:rPr>
                        <a:t>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5.41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6845">
                <a:tc>
                  <a:txBody>
                    <a:bodyPr/>
                    <a:lstStyle/>
                    <a:p>
                      <a:pPr marR="170180" algn="r">
                        <a:lnSpc>
                          <a:spcPct val="100000"/>
                        </a:lnSpc>
                      </a:pPr>
                      <a:r>
                        <a:rPr sz="900" spc="-25" dirty="0">
                          <a:latin typeface="Arial"/>
                          <a:cs typeface="Arial"/>
                        </a:rPr>
                        <a:t>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5.19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4940">
                <a:tc>
                  <a:txBody>
                    <a:bodyPr/>
                    <a:lstStyle/>
                    <a:p>
                      <a:pPr marR="170180" algn="r">
                        <a:lnSpc>
                          <a:spcPts val="107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6845">
                <a:tc>
                  <a:txBody>
                    <a:bodyPr/>
                    <a:lstStyle/>
                    <a:p>
                      <a:pPr marR="170180" algn="r">
                        <a:lnSpc>
                          <a:spcPct val="100000"/>
                        </a:lnSpc>
                      </a:pPr>
                      <a:r>
                        <a:rPr sz="900" spc="-25" dirty="0">
                          <a:latin typeface="Arial"/>
                          <a:cs typeface="Arial"/>
                        </a:rPr>
                        <a:t>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107.6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R="170180" algn="r">
                        <a:lnSpc>
                          <a:spcPts val="1070"/>
                        </a:lnSpc>
                      </a:pPr>
                      <a:r>
                        <a:rPr sz="900" spc="-25" dirty="0">
                          <a:latin typeface="Arial"/>
                          <a:cs typeface="Arial"/>
                        </a:rPr>
                        <a:t>43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R="170180" algn="r">
                        <a:lnSpc>
                          <a:spcPct val="100000"/>
                        </a:lnSpc>
                      </a:pPr>
                      <a:r>
                        <a:rPr sz="900" spc="-25" dirty="0">
                          <a:latin typeface="Arial"/>
                          <a:cs typeface="Arial"/>
                        </a:rPr>
                        <a:t>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R="170180" algn="r">
                        <a:lnSpc>
                          <a:spcPts val="1070"/>
                        </a:lnSpc>
                      </a:pPr>
                      <a:r>
                        <a:rPr sz="900" spc="-25" dirty="0">
                          <a:latin typeface="Arial"/>
                          <a:cs typeface="Arial"/>
                        </a:rPr>
                        <a:t>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113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4.22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R="170180" algn="r">
                        <a:lnSpc>
                          <a:spcPct val="100000"/>
                        </a:lnSpc>
                      </a:pPr>
                      <a:r>
                        <a:rPr sz="900" spc="-25" dirty="0">
                          <a:latin typeface="Arial"/>
                          <a:cs typeface="Arial"/>
                        </a:rPr>
                        <a:t>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4.05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R="170180" algn="r">
                        <a:lnSpc>
                          <a:spcPts val="1070"/>
                        </a:lnSpc>
                      </a:pPr>
                      <a:r>
                        <a:rPr sz="900" spc="-25" dirty="0">
                          <a:latin typeface="Arial"/>
                          <a:cs typeface="Arial"/>
                        </a:rPr>
                        <a:t>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116.6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R="170180" algn="r">
                        <a:lnSpc>
                          <a:spcPct val="100000"/>
                        </a:lnSpc>
                      </a:pPr>
                      <a:r>
                        <a:rPr sz="900" spc="-25" dirty="0">
                          <a:latin typeface="Arial"/>
                          <a:cs typeface="Arial"/>
                        </a:rPr>
                        <a:t>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118.4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R="170180" algn="r">
                        <a:lnSpc>
                          <a:spcPts val="1070"/>
                        </a:lnSpc>
                      </a:pPr>
                      <a:r>
                        <a:rPr sz="900" spc="-25" dirty="0">
                          <a:latin typeface="Arial"/>
                          <a:cs typeface="Arial"/>
                        </a:rPr>
                        <a:t>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R="170180" algn="r">
                        <a:lnSpc>
                          <a:spcPct val="100000"/>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R="170180" algn="r">
                        <a:lnSpc>
                          <a:spcPts val="1070"/>
                        </a:lnSpc>
                      </a:pPr>
                      <a:r>
                        <a:rPr sz="900" spc="-25" dirty="0">
                          <a:latin typeface="Arial"/>
                          <a:cs typeface="Arial"/>
                        </a:rPr>
                        <a:t>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R="170180" algn="r">
                        <a:lnSpc>
                          <a:spcPct val="100000"/>
                        </a:lnSpc>
                      </a:pPr>
                      <a:r>
                        <a:rPr sz="900" spc="-25" dirty="0">
                          <a:latin typeface="Arial"/>
                          <a:cs typeface="Arial"/>
                        </a:rPr>
                        <a:t>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125.6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R="170180" algn="r">
                        <a:lnSpc>
                          <a:spcPts val="1070"/>
                        </a:lnSpc>
                      </a:pPr>
                      <a:r>
                        <a:rPr sz="900" spc="-25" dirty="0">
                          <a:latin typeface="Arial"/>
                          <a:cs typeface="Arial"/>
                        </a:rPr>
                        <a:t>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R="170180" algn="r">
                        <a:lnSpc>
                          <a:spcPct val="100000"/>
                        </a:lnSpc>
                      </a:pPr>
                      <a:r>
                        <a:rPr sz="900" spc="-25" dirty="0">
                          <a:latin typeface="Arial"/>
                          <a:cs typeface="Arial"/>
                        </a:rPr>
                        <a:t>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R="170180" algn="r">
                        <a:lnSpc>
                          <a:spcPts val="1070"/>
                        </a:lnSpc>
                      </a:pPr>
                      <a:r>
                        <a:rPr sz="900" spc="-25" dirty="0">
                          <a:latin typeface="Arial"/>
                          <a:cs typeface="Arial"/>
                        </a:rPr>
                        <a:t>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ts val="1070"/>
                        </a:lnSpc>
                      </a:pPr>
                      <a:r>
                        <a:rPr sz="900" spc="-25" dirty="0">
                          <a:latin typeface="Arial"/>
                          <a:cs typeface="Arial"/>
                        </a:rPr>
                        <a:t>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R="170180" algn="r">
                        <a:lnSpc>
                          <a:spcPct val="100000"/>
                        </a:lnSpc>
                      </a:pPr>
                      <a:r>
                        <a:rPr sz="900" spc="-25" dirty="0">
                          <a:latin typeface="Arial"/>
                          <a:cs typeface="Arial"/>
                        </a:rPr>
                        <a:t>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132.8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R="170180" algn="r">
                        <a:lnSpc>
                          <a:spcPts val="1070"/>
                        </a:lnSpc>
                      </a:pPr>
                      <a:r>
                        <a:rPr sz="900" spc="-25" dirty="0">
                          <a:latin typeface="Arial"/>
                          <a:cs typeface="Arial"/>
                        </a:rPr>
                        <a:t>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134.6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6845">
                <a:tc>
                  <a:txBody>
                    <a:bodyPr/>
                    <a:lstStyle/>
                    <a:p>
                      <a:pPr marR="170180" algn="r">
                        <a:lnSpc>
                          <a:spcPct val="100000"/>
                        </a:lnSpc>
                        <a:spcBef>
                          <a:spcPts val="10"/>
                        </a:spcBef>
                      </a:pPr>
                      <a:r>
                        <a:rPr sz="900" spc="-25" dirty="0">
                          <a:latin typeface="Arial"/>
                          <a:cs typeface="Arial"/>
                        </a:rPr>
                        <a:t>58</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10"/>
                        </a:spcBef>
                      </a:pPr>
                      <a:r>
                        <a:rPr sz="900" spc="-10" dirty="0">
                          <a:latin typeface="Arial"/>
                          <a:cs typeface="Arial"/>
                        </a:rPr>
                        <a:t>136.4</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10"/>
                        </a:spcBef>
                      </a:pPr>
                      <a:r>
                        <a:rPr sz="900" spc="-20" dirty="0">
                          <a:latin typeface="Arial"/>
                          <a:cs typeface="Arial"/>
                        </a:rPr>
                        <a:t>2.53</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spcBef>
                          <a:spcPts val="10"/>
                        </a:spcBef>
                      </a:pPr>
                      <a:r>
                        <a:rPr sz="900" spc="-20" dirty="0">
                          <a:latin typeface="Arial"/>
                          <a:cs typeface="Arial"/>
                        </a:rPr>
                        <a:t>2.93</a:t>
                      </a:r>
                      <a:endParaRPr sz="900">
                        <a:latin typeface="Arial"/>
                        <a:cs typeface="Arial"/>
                      </a:endParaRPr>
                    </a:p>
                  </a:txBody>
                  <a:tcPr marL="0" marR="0" marT="12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4940">
                <a:tc>
                  <a:txBody>
                    <a:bodyPr/>
                    <a:lstStyle/>
                    <a:p>
                      <a:pPr marR="170180" algn="r">
                        <a:lnSpc>
                          <a:spcPct val="100000"/>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138.2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6845">
                <a:tc>
                  <a:txBody>
                    <a:bodyPr/>
                    <a:lstStyle/>
                    <a:p>
                      <a:pPr marR="170180" algn="r">
                        <a:lnSpc>
                          <a:spcPct val="100000"/>
                        </a:lnSpc>
                      </a:pPr>
                      <a:r>
                        <a:rPr sz="900" spc="-25" dirty="0">
                          <a:latin typeface="Arial"/>
                          <a:cs typeface="Arial"/>
                        </a:rPr>
                        <a:t>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pPr>
                      <a:r>
                        <a:rPr sz="900" spc="-25" dirty="0">
                          <a:latin typeface="Arial"/>
                          <a:cs typeface="Arial"/>
                        </a:rPr>
                        <a:t>140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4940">
                <a:tc>
                  <a:txBody>
                    <a:bodyPr/>
                    <a:lstStyle/>
                    <a:p>
                      <a:pPr marR="170180" algn="r">
                        <a:lnSpc>
                          <a:spcPct val="100000"/>
                        </a:lnSpc>
                      </a:pPr>
                      <a:r>
                        <a:rPr sz="900" spc="-25" dirty="0">
                          <a:latin typeface="Arial"/>
                          <a:cs typeface="Arial"/>
                        </a:rPr>
                        <a:t>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141.8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6845">
                <a:tc>
                  <a:txBody>
                    <a:bodyPr/>
                    <a:lstStyle/>
                    <a:p>
                      <a:pPr marR="170180" algn="r">
                        <a:lnSpc>
                          <a:spcPct val="100000"/>
                        </a:lnSpc>
                      </a:pPr>
                      <a:r>
                        <a:rPr sz="900" spc="-25" dirty="0">
                          <a:latin typeface="Arial"/>
                          <a:cs typeface="Arial"/>
                        </a:rPr>
                        <a:t>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pPr>
                      <a:r>
                        <a:rPr sz="900" spc="-10" dirty="0">
                          <a:latin typeface="Arial"/>
                          <a:cs typeface="Arial"/>
                        </a:rPr>
                        <a:t>143.6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pPr>
                      <a:r>
                        <a:rPr sz="900" spc="-20" dirty="0">
                          <a:latin typeface="Arial"/>
                          <a:cs typeface="Arial"/>
                        </a:rPr>
                        <a:t>2.18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ct val="100000"/>
                        </a:lnSpc>
                      </a:pPr>
                      <a:r>
                        <a:rPr sz="900" spc="-20" dirty="0">
                          <a:latin typeface="Arial"/>
                          <a:cs typeface="Arial"/>
                        </a:rPr>
                        <a:t>2.98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R="170180" algn="r">
                        <a:lnSpc>
                          <a:spcPts val="1070"/>
                        </a:lnSpc>
                      </a:pPr>
                      <a:r>
                        <a:rPr sz="900" spc="-25" dirty="0">
                          <a:latin typeface="Arial"/>
                          <a:cs typeface="Arial"/>
                        </a:rPr>
                        <a:t>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ts val="1070"/>
                        </a:lnSpc>
                      </a:pPr>
                      <a:r>
                        <a:rPr sz="900" spc="-10" dirty="0">
                          <a:latin typeface="Arial"/>
                          <a:cs typeface="Arial"/>
                        </a:rPr>
                        <a:t>145.4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70"/>
                        </a:lnSpc>
                      </a:pPr>
                      <a:r>
                        <a:rPr sz="900" spc="-20" dirty="0">
                          <a:latin typeface="Arial"/>
                          <a:cs typeface="Arial"/>
                        </a:rPr>
                        <a:t>2.10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4460" algn="r">
                        <a:lnSpc>
                          <a:spcPts val="1070"/>
                        </a:lnSpc>
                      </a:pPr>
                      <a:r>
                        <a:rPr sz="900" spc="-20" dirty="0">
                          <a:latin typeface="Arial"/>
                          <a:cs typeface="Arial"/>
                        </a:rPr>
                        <a:t>2.99</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graphicFrame>
        <p:nvGraphicFramePr>
          <p:cNvPr id="68" name="object 10">
            <a:extLst>
              <a:ext uri="{FF2B5EF4-FFF2-40B4-BE49-F238E27FC236}">
                <a16:creationId xmlns:a16="http://schemas.microsoft.com/office/drawing/2014/main" id="{40D608C0-5695-09D9-85E7-522B21F6A208}"/>
              </a:ext>
            </a:extLst>
          </p:cNvPr>
          <p:cNvGraphicFramePr>
            <a:graphicFrameLocks noGrp="1"/>
          </p:cNvGraphicFramePr>
          <p:nvPr>
            <p:extLst>
              <p:ext uri="{D42A27DB-BD31-4B8C-83A1-F6EECF244321}">
                <p14:modId xmlns:p14="http://schemas.microsoft.com/office/powerpoint/2010/main" val="4116726180"/>
              </p:ext>
            </p:extLst>
          </p:nvPr>
        </p:nvGraphicFramePr>
        <p:xfrm>
          <a:off x="10981693" y="1910080"/>
          <a:ext cx="2023107" cy="6828790"/>
        </p:xfrm>
        <a:graphic>
          <a:graphicData uri="http://schemas.openxmlformats.org/drawingml/2006/table">
            <a:tbl>
              <a:tblPr firstRow="1" bandRow="1">
                <a:tableStyleId>{2D5ABB26-0587-4C30-8999-92F81FD0307C}</a:tableStyleId>
              </a:tblPr>
              <a:tblGrid>
                <a:gridCol w="506095">
                  <a:extLst>
                    <a:ext uri="{9D8B030D-6E8A-4147-A177-3AD203B41FA5}">
                      <a16:colId xmlns:a16="http://schemas.microsoft.com/office/drawing/2014/main" val="20000"/>
                    </a:ext>
                  </a:extLst>
                </a:gridCol>
                <a:gridCol w="422274">
                  <a:extLst>
                    <a:ext uri="{9D8B030D-6E8A-4147-A177-3AD203B41FA5}">
                      <a16:colId xmlns:a16="http://schemas.microsoft.com/office/drawing/2014/main" val="20001"/>
                    </a:ext>
                  </a:extLst>
                </a:gridCol>
                <a:gridCol w="588644">
                  <a:extLst>
                    <a:ext uri="{9D8B030D-6E8A-4147-A177-3AD203B41FA5}">
                      <a16:colId xmlns:a16="http://schemas.microsoft.com/office/drawing/2014/main" val="20002"/>
                    </a:ext>
                  </a:extLst>
                </a:gridCol>
                <a:gridCol w="506094">
                  <a:extLst>
                    <a:ext uri="{9D8B030D-6E8A-4147-A177-3AD203B41FA5}">
                      <a16:colId xmlns:a16="http://schemas.microsoft.com/office/drawing/2014/main" val="20003"/>
                    </a:ext>
                  </a:extLst>
                </a:gridCol>
              </a:tblGrid>
              <a:tr h="286385">
                <a:tc>
                  <a:txBody>
                    <a:bodyPr/>
                    <a:lstStyle/>
                    <a:p>
                      <a:pPr marL="156845" marR="75565" indent="-59690">
                        <a:lnSpc>
                          <a:spcPts val="1060"/>
                        </a:lnSpc>
                        <a:spcBef>
                          <a:spcPts val="35"/>
                        </a:spcBef>
                      </a:pPr>
                      <a:r>
                        <a:rPr sz="900" spc="-20" dirty="0">
                          <a:solidFill>
                            <a:srgbClr val="FFFFFF"/>
                          </a:solidFill>
                          <a:latin typeface="Arial"/>
                          <a:cs typeface="Arial"/>
                        </a:rPr>
                        <a:t>Temp. (°C)</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0014" marR="34290" indent="-66040">
                        <a:lnSpc>
                          <a:spcPts val="1060"/>
                        </a:lnSpc>
                        <a:spcBef>
                          <a:spcPts val="35"/>
                        </a:spcBef>
                      </a:pPr>
                      <a:r>
                        <a:rPr sz="900" spc="-20" dirty="0">
                          <a:solidFill>
                            <a:srgbClr val="FFFFFF"/>
                          </a:solidFill>
                          <a:latin typeface="Arial"/>
                          <a:cs typeface="Arial"/>
                        </a:rPr>
                        <a:t>Temp. (°F)</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79705" indent="-165100">
                        <a:lnSpc>
                          <a:spcPts val="1060"/>
                        </a:lnSpc>
                        <a:spcBef>
                          <a:spcPts val="35"/>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2880" marR="45720" indent="-119380">
                        <a:lnSpc>
                          <a:spcPts val="1060"/>
                        </a:lnSpc>
                        <a:spcBef>
                          <a:spcPts val="35"/>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44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53670">
                <a:tc>
                  <a:txBody>
                    <a:bodyPr/>
                    <a:lstStyle/>
                    <a:p>
                      <a:pPr marR="174625" algn="r">
                        <a:lnSpc>
                          <a:spcPts val="1070"/>
                        </a:lnSpc>
                      </a:pPr>
                      <a:r>
                        <a:rPr sz="900" spc="-25" dirty="0">
                          <a:latin typeface="Arial"/>
                          <a:cs typeface="Arial"/>
                        </a:rPr>
                        <a:t>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147.2</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56845">
                <a:tc>
                  <a:txBody>
                    <a:bodyPr/>
                    <a:lstStyle/>
                    <a:p>
                      <a:pPr marR="174625" algn="r">
                        <a:lnSpc>
                          <a:spcPts val="1070"/>
                        </a:lnSpc>
                      </a:pPr>
                      <a:r>
                        <a:rPr sz="900" spc="-25" dirty="0">
                          <a:latin typeface="Arial"/>
                          <a:cs typeface="Arial"/>
                        </a:rPr>
                        <a:t>65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54940">
                <a:tc>
                  <a:txBody>
                    <a:bodyPr/>
                    <a:lstStyle/>
                    <a:p>
                      <a:pPr marR="174625" algn="r">
                        <a:lnSpc>
                          <a:spcPts val="1070"/>
                        </a:lnSpc>
                      </a:pPr>
                      <a:r>
                        <a:rPr sz="900" spc="-25" dirty="0">
                          <a:latin typeface="Arial"/>
                          <a:cs typeface="Arial"/>
                        </a:rPr>
                        <a:t>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54940">
                <a:tc>
                  <a:txBody>
                    <a:bodyPr/>
                    <a:lstStyle/>
                    <a:p>
                      <a:pPr marR="174625" algn="r">
                        <a:lnSpc>
                          <a:spcPts val="1070"/>
                        </a:lnSpc>
                      </a:pPr>
                      <a:r>
                        <a:rPr sz="900" spc="-25" dirty="0">
                          <a:latin typeface="Arial"/>
                          <a:cs typeface="Arial"/>
                        </a:rPr>
                        <a:t>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56845">
                <a:tc>
                  <a:txBody>
                    <a:bodyPr/>
                    <a:lstStyle/>
                    <a:p>
                      <a:pPr marR="174625" algn="r">
                        <a:lnSpc>
                          <a:spcPct val="10000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154.4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54940">
                <a:tc>
                  <a:txBody>
                    <a:bodyPr/>
                    <a:lstStyle/>
                    <a:p>
                      <a:pPr marR="174625" algn="r">
                        <a:lnSpc>
                          <a:spcPts val="1070"/>
                        </a:lnSpc>
                      </a:pPr>
                      <a:r>
                        <a:rPr sz="900" spc="-25" dirty="0">
                          <a:latin typeface="Arial"/>
                          <a:cs typeface="Arial"/>
                        </a:rPr>
                        <a:t>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56845">
                <a:tc>
                  <a:txBody>
                    <a:bodyPr/>
                    <a:lstStyle/>
                    <a:p>
                      <a:pPr marR="174625" algn="r">
                        <a:lnSpc>
                          <a:spcPct val="100000"/>
                        </a:lnSpc>
                      </a:pPr>
                      <a:r>
                        <a:rPr sz="900" spc="-25" dirty="0">
                          <a:latin typeface="Arial"/>
                          <a:cs typeface="Arial"/>
                        </a:rPr>
                        <a:t>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54940">
                <a:tc>
                  <a:txBody>
                    <a:bodyPr/>
                    <a:lstStyle/>
                    <a:p>
                      <a:pPr marR="174625" algn="r">
                        <a:lnSpc>
                          <a:spcPts val="1070"/>
                        </a:lnSpc>
                      </a:pPr>
                      <a:r>
                        <a:rPr sz="900" spc="-25" dirty="0">
                          <a:latin typeface="Arial"/>
                          <a:cs typeface="Arial"/>
                        </a:rPr>
                        <a:t>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159.8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56845">
                <a:tc>
                  <a:txBody>
                    <a:bodyPr/>
                    <a:lstStyle/>
                    <a:p>
                      <a:pPr marR="174625" algn="r">
                        <a:lnSpc>
                          <a:spcPct val="100000"/>
                        </a:lnSpc>
                      </a:pPr>
                      <a:r>
                        <a:rPr sz="900" spc="-25" dirty="0">
                          <a:latin typeface="Arial"/>
                          <a:cs typeface="Arial"/>
                        </a:rPr>
                        <a:t>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161.6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54940">
                <a:tc>
                  <a:txBody>
                    <a:bodyPr/>
                    <a:lstStyle/>
                    <a:p>
                      <a:pPr marR="174625" algn="r">
                        <a:lnSpc>
                          <a:spcPts val="1070"/>
                        </a:lnSpc>
                      </a:pPr>
                      <a:r>
                        <a:rPr sz="900" spc="-25" dirty="0">
                          <a:latin typeface="Arial"/>
                          <a:cs typeface="Arial"/>
                        </a:rPr>
                        <a:t>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54940">
                <a:tc>
                  <a:txBody>
                    <a:bodyPr/>
                    <a:lstStyle/>
                    <a:p>
                      <a:pPr marR="174625" algn="r">
                        <a:lnSpc>
                          <a:spcPts val="1070"/>
                        </a:lnSpc>
                      </a:pPr>
                      <a:r>
                        <a:rPr sz="900" spc="-25" dirty="0">
                          <a:latin typeface="Arial"/>
                          <a:cs typeface="Arial"/>
                        </a:rPr>
                        <a:t>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56845">
                <a:tc>
                  <a:txBody>
                    <a:bodyPr/>
                    <a:lstStyle/>
                    <a:p>
                      <a:pPr marR="174625" algn="r">
                        <a:lnSpc>
                          <a:spcPct val="100000"/>
                        </a:lnSpc>
                      </a:pPr>
                      <a:r>
                        <a:rPr sz="900" spc="-25" dirty="0">
                          <a:latin typeface="Arial"/>
                          <a:cs typeface="Arial"/>
                        </a:rPr>
                        <a:t>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54940">
                <a:tc>
                  <a:txBody>
                    <a:bodyPr/>
                    <a:lstStyle/>
                    <a:p>
                      <a:pPr marR="174625" algn="r">
                        <a:lnSpc>
                          <a:spcPts val="1070"/>
                        </a:lnSpc>
                      </a:pPr>
                      <a:r>
                        <a:rPr sz="900" spc="-25" dirty="0">
                          <a:latin typeface="Arial"/>
                          <a:cs typeface="Arial"/>
                        </a:rPr>
                        <a:t>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168.8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56845">
                <a:tc>
                  <a:txBody>
                    <a:bodyPr/>
                    <a:lstStyle/>
                    <a:p>
                      <a:pPr marR="174625" algn="r">
                        <a:lnSpc>
                          <a:spcPct val="10000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54940">
                <a:tc>
                  <a:txBody>
                    <a:bodyPr/>
                    <a:lstStyle/>
                    <a:p>
                      <a:pPr marR="174625" algn="r">
                        <a:lnSpc>
                          <a:spcPts val="1070"/>
                        </a:lnSpc>
                      </a:pPr>
                      <a:r>
                        <a:rPr sz="900" spc="-25" dirty="0">
                          <a:latin typeface="Arial"/>
                          <a:cs typeface="Arial"/>
                        </a:rPr>
                        <a:t>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172.4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56845">
                <a:tc>
                  <a:txBody>
                    <a:bodyPr/>
                    <a:lstStyle/>
                    <a:p>
                      <a:pPr marR="174625" algn="r">
                        <a:lnSpc>
                          <a:spcPct val="100000"/>
                        </a:lnSpc>
                      </a:pPr>
                      <a:r>
                        <a:rPr sz="900" spc="-25" dirty="0">
                          <a:latin typeface="Arial"/>
                          <a:cs typeface="Arial"/>
                        </a:rPr>
                        <a:t>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1.19</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54940">
                <a:tc>
                  <a:txBody>
                    <a:bodyPr/>
                    <a:lstStyle/>
                    <a:p>
                      <a:pPr marR="174625" algn="r">
                        <a:lnSpc>
                          <a:spcPts val="1070"/>
                        </a:lnSpc>
                      </a:pPr>
                      <a:r>
                        <a:rPr sz="900" spc="-25" dirty="0">
                          <a:latin typeface="Arial"/>
                          <a:cs typeface="Arial"/>
                        </a:rPr>
                        <a:t>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56845">
                <a:tc>
                  <a:txBody>
                    <a:bodyPr/>
                    <a:lstStyle/>
                    <a:p>
                      <a:pPr marR="174625" algn="r">
                        <a:lnSpc>
                          <a:spcPct val="100000"/>
                        </a:lnSpc>
                      </a:pPr>
                      <a:r>
                        <a:rPr sz="900" spc="-25" dirty="0">
                          <a:latin typeface="Arial"/>
                          <a:cs typeface="Arial"/>
                        </a:rPr>
                        <a:t>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177.8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54940">
                <a:tc>
                  <a:txBody>
                    <a:bodyPr/>
                    <a:lstStyle/>
                    <a:p>
                      <a:pPr marR="174625" algn="r">
                        <a:lnSpc>
                          <a:spcPts val="1070"/>
                        </a:lnSpc>
                      </a:pPr>
                      <a:r>
                        <a:rPr sz="900" spc="-25" dirty="0">
                          <a:latin typeface="Arial"/>
                          <a:cs typeface="Arial"/>
                        </a:rPr>
                        <a:t>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179.6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56845">
                <a:tc>
                  <a:txBody>
                    <a:bodyPr/>
                    <a:lstStyle/>
                    <a:p>
                      <a:pPr marR="174625" algn="r">
                        <a:lnSpc>
                          <a:spcPct val="100000"/>
                        </a:lnSpc>
                      </a:pPr>
                      <a:r>
                        <a:rPr sz="900" spc="-25" dirty="0">
                          <a:latin typeface="Arial"/>
                          <a:cs typeface="Arial"/>
                        </a:rPr>
                        <a:t>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181.4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1.03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54940">
                <a:tc>
                  <a:txBody>
                    <a:bodyPr/>
                    <a:lstStyle/>
                    <a:p>
                      <a:pPr marR="174625" algn="r">
                        <a:lnSpc>
                          <a:spcPts val="1070"/>
                        </a:lnSpc>
                      </a:pPr>
                      <a:r>
                        <a:rPr sz="900" spc="-25" dirty="0">
                          <a:latin typeface="Arial"/>
                          <a:cs typeface="Arial"/>
                        </a:rPr>
                        <a:t>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183.2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1.00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54940">
                <a:tc>
                  <a:txBody>
                    <a:bodyPr/>
                    <a:lstStyle/>
                    <a:p>
                      <a:pPr marR="174625" algn="r">
                        <a:lnSpc>
                          <a:spcPts val="1070"/>
                        </a:lnSpc>
                      </a:pPr>
                      <a:r>
                        <a:rPr sz="900" spc="-25" dirty="0">
                          <a:latin typeface="Arial"/>
                          <a:cs typeface="Arial"/>
                        </a:rPr>
                        <a:t>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185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56845">
                <a:tc>
                  <a:txBody>
                    <a:bodyPr/>
                    <a:lstStyle/>
                    <a:p>
                      <a:pPr marR="174625" algn="r">
                        <a:lnSpc>
                          <a:spcPct val="10000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186.8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54940">
                <a:tc>
                  <a:txBody>
                    <a:bodyPr/>
                    <a:lstStyle/>
                    <a:p>
                      <a:pPr marR="174625" algn="r">
                        <a:lnSpc>
                          <a:spcPts val="1070"/>
                        </a:lnSpc>
                      </a:pPr>
                      <a:r>
                        <a:rPr sz="900" spc="-25" dirty="0">
                          <a:latin typeface="Arial"/>
                          <a:cs typeface="Arial"/>
                        </a:rPr>
                        <a:t>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188.6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56845">
                <a:tc>
                  <a:txBody>
                    <a:bodyPr/>
                    <a:lstStyle/>
                    <a:p>
                      <a:pPr marR="174625" algn="r">
                        <a:lnSpc>
                          <a:spcPct val="100000"/>
                        </a:lnSpc>
                      </a:pPr>
                      <a:r>
                        <a:rPr sz="900" spc="-25" dirty="0">
                          <a:latin typeface="Arial"/>
                          <a:cs typeface="Arial"/>
                        </a:rPr>
                        <a:t>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190.4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54940">
                <a:tc>
                  <a:txBody>
                    <a:bodyPr/>
                    <a:lstStyle/>
                    <a:p>
                      <a:pPr marR="174625" algn="r">
                        <a:lnSpc>
                          <a:spcPts val="1070"/>
                        </a:lnSpc>
                      </a:pPr>
                      <a:r>
                        <a:rPr sz="900" spc="-25" dirty="0">
                          <a:latin typeface="Arial"/>
                          <a:cs typeface="Arial"/>
                        </a:rPr>
                        <a:t>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56845">
                <a:tc>
                  <a:txBody>
                    <a:bodyPr/>
                    <a:lstStyle/>
                    <a:p>
                      <a:pPr marR="174625" algn="r">
                        <a:lnSpc>
                          <a:spcPct val="100000"/>
                        </a:lnSpc>
                      </a:pPr>
                      <a:r>
                        <a:rPr sz="900" spc="-25" dirty="0">
                          <a:latin typeface="Arial"/>
                          <a:cs typeface="Arial"/>
                        </a:rPr>
                        <a:t>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54940">
                <a:tc>
                  <a:txBody>
                    <a:bodyPr/>
                    <a:lstStyle/>
                    <a:p>
                      <a:pPr marR="174625" algn="r">
                        <a:lnSpc>
                          <a:spcPts val="1070"/>
                        </a:lnSpc>
                      </a:pPr>
                      <a:r>
                        <a:rPr sz="900" spc="-25" dirty="0">
                          <a:latin typeface="Arial"/>
                          <a:cs typeface="Arial"/>
                        </a:rPr>
                        <a:t>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56845">
                <a:tc>
                  <a:txBody>
                    <a:bodyPr/>
                    <a:lstStyle/>
                    <a:p>
                      <a:pPr marR="174625" algn="r">
                        <a:lnSpc>
                          <a:spcPct val="100000"/>
                        </a:lnSpc>
                      </a:pPr>
                      <a:r>
                        <a:rPr sz="900" spc="-25" dirty="0">
                          <a:latin typeface="Arial"/>
                          <a:cs typeface="Arial"/>
                        </a:rPr>
                        <a:t>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197.6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54940">
                <a:tc>
                  <a:txBody>
                    <a:bodyPr/>
                    <a:lstStyle/>
                    <a:p>
                      <a:pPr marR="174625" algn="r">
                        <a:lnSpc>
                          <a:spcPts val="1070"/>
                        </a:lnSpc>
                      </a:pPr>
                      <a:r>
                        <a:rPr sz="900" spc="-25" dirty="0">
                          <a:latin typeface="Arial"/>
                          <a:cs typeface="Arial"/>
                        </a:rPr>
                        <a:t>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199.4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56845">
                <a:tc>
                  <a:txBody>
                    <a:bodyPr/>
                    <a:lstStyle/>
                    <a:p>
                      <a:pPr marR="174625" algn="r">
                        <a:lnSpc>
                          <a:spcPct val="100000"/>
                        </a:lnSpc>
                      </a:pPr>
                      <a:r>
                        <a:rPr sz="900" spc="-25" dirty="0">
                          <a:latin typeface="Arial"/>
                          <a:cs typeface="Arial"/>
                        </a:rPr>
                        <a:t>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54940">
                <a:tc>
                  <a:txBody>
                    <a:bodyPr/>
                    <a:lstStyle/>
                    <a:p>
                      <a:pPr marR="174625" algn="r">
                        <a:lnSpc>
                          <a:spcPts val="107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5" dirty="0">
                          <a:latin typeface="Arial"/>
                          <a:cs typeface="Arial"/>
                        </a:rPr>
                        <a:t>203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56845">
                <a:tc>
                  <a:txBody>
                    <a:bodyPr/>
                    <a:lstStyle/>
                    <a:p>
                      <a:pPr marR="174625" algn="r">
                        <a:lnSpc>
                          <a:spcPct val="100000"/>
                        </a:lnSpc>
                      </a:pPr>
                      <a:r>
                        <a:rPr sz="900" spc="-25" dirty="0">
                          <a:latin typeface="Arial"/>
                          <a:cs typeface="Arial"/>
                        </a:rPr>
                        <a:t>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54940">
                <a:tc>
                  <a:txBody>
                    <a:bodyPr/>
                    <a:lstStyle/>
                    <a:p>
                      <a:pPr marR="174625" algn="r">
                        <a:lnSpc>
                          <a:spcPts val="1070"/>
                        </a:lnSpc>
                      </a:pPr>
                      <a:r>
                        <a:rPr sz="900" spc="-25" dirty="0">
                          <a:latin typeface="Arial"/>
                          <a:cs typeface="Arial"/>
                        </a:rPr>
                        <a:t>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56845">
                <a:tc>
                  <a:txBody>
                    <a:bodyPr/>
                    <a:lstStyle/>
                    <a:p>
                      <a:pPr marR="174625" algn="r">
                        <a:lnSpc>
                          <a:spcPct val="100000"/>
                        </a:lnSpc>
                      </a:pPr>
                      <a:r>
                        <a:rPr sz="900" spc="-25" dirty="0">
                          <a:latin typeface="Arial"/>
                          <a:cs typeface="Arial"/>
                        </a:rPr>
                        <a:t>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208.4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54940">
                <a:tc>
                  <a:txBody>
                    <a:bodyPr/>
                    <a:lstStyle/>
                    <a:p>
                      <a:pPr marR="174625" algn="r">
                        <a:lnSpc>
                          <a:spcPts val="1070"/>
                        </a:lnSpc>
                      </a:pPr>
                      <a:r>
                        <a:rPr sz="900" spc="-25" dirty="0">
                          <a:latin typeface="Arial"/>
                          <a:cs typeface="Arial"/>
                        </a:rPr>
                        <a:t>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54940">
                <a:tc>
                  <a:txBody>
                    <a:bodyPr/>
                    <a:lstStyle/>
                    <a:p>
                      <a:pPr marR="142875" algn="r">
                        <a:lnSpc>
                          <a:spcPct val="100000"/>
                        </a:lnSpc>
                      </a:pPr>
                      <a:r>
                        <a:rPr sz="900" spc="-25" dirty="0">
                          <a:latin typeface="Arial"/>
                          <a:cs typeface="Arial"/>
                        </a:rPr>
                        <a:t>100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56845">
                <a:tc>
                  <a:txBody>
                    <a:bodyPr/>
                    <a:lstStyle/>
                    <a:p>
                      <a:pPr marR="142875" algn="r">
                        <a:lnSpc>
                          <a:spcPct val="100000"/>
                        </a:lnSpc>
                      </a:pPr>
                      <a:r>
                        <a:rPr sz="900" spc="-25" dirty="0">
                          <a:latin typeface="Arial"/>
                          <a:cs typeface="Arial"/>
                        </a:rPr>
                        <a:t>101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213.8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54940">
                <a:tc>
                  <a:txBody>
                    <a:bodyPr/>
                    <a:lstStyle/>
                    <a:p>
                      <a:pPr marR="142875" algn="r">
                        <a:lnSpc>
                          <a:spcPts val="1070"/>
                        </a:lnSpc>
                      </a:pPr>
                      <a:r>
                        <a:rPr sz="900" spc="-25"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56845">
                <a:tc>
                  <a:txBody>
                    <a:bodyPr/>
                    <a:lstStyle/>
                    <a:p>
                      <a:pPr marR="142875" algn="r">
                        <a:lnSpc>
                          <a:spcPct val="100000"/>
                        </a:lnSpc>
                      </a:pPr>
                      <a:r>
                        <a:rPr sz="900" spc="-25" dirty="0">
                          <a:latin typeface="Arial"/>
                          <a:cs typeface="Arial"/>
                        </a:rPr>
                        <a:t>103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ct val="100000"/>
                        </a:lnSpc>
                      </a:pPr>
                      <a:r>
                        <a:rPr sz="900" spc="-10" dirty="0">
                          <a:latin typeface="Arial"/>
                          <a:cs typeface="Arial"/>
                        </a:rPr>
                        <a:t>217.4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54940">
                <a:tc>
                  <a:txBody>
                    <a:bodyPr/>
                    <a:lstStyle/>
                    <a:p>
                      <a:pPr marR="142875" algn="r">
                        <a:lnSpc>
                          <a:spcPts val="107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70"/>
                        </a:lnSpc>
                      </a:pPr>
                      <a:r>
                        <a:rPr sz="900" spc="-10" dirty="0">
                          <a:latin typeface="Arial"/>
                          <a:cs typeface="Arial"/>
                        </a:rPr>
                        <a:t>219.2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70"/>
                        </a:lnSpc>
                      </a:pPr>
                      <a:r>
                        <a:rPr sz="900" spc="-20" dirty="0">
                          <a:latin typeface="Arial"/>
                          <a:cs typeface="Arial"/>
                        </a:rPr>
                        <a:t>0.54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ts val="1070"/>
                        </a:lnSpc>
                      </a:pPr>
                      <a:r>
                        <a:rPr sz="900" spc="-20" dirty="0">
                          <a:latin typeface="Arial"/>
                          <a:cs typeface="Arial"/>
                        </a:rPr>
                        <a:t>3.21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56845">
                <a:tc>
                  <a:txBody>
                    <a:bodyPr/>
                    <a:lstStyle/>
                    <a:p>
                      <a:pPr marR="142875" algn="r">
                        <a:lnSpc>
                          <a:spcPct val="100000"/>
                        </a:lnSpc>
                      </a:pPr>
                      <a:r>
                        <a:rPr sz="900" spc="-25" dirty="0">
                          <a:latin typeface="Arial"/>
                          <a:cs typeface="Arial"/>
                        </a:rPr>
                        <a:t>105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5" dirty="0">
                          <a:latin typeface="Arial"/>
                          <a:cs typeface="Arial"/>
                        </a:rPr>
                        <a:t>221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ct val="100000"/>
                        </a:lnSpc>
                      </a:pPr>
                      <a:r>
                        <a:rPr sz="900" spc="-20" dirty="0">
                          <a:latin typeface="Arial"/>
                          <a:cs typeface="Arial"/>
                        </a:rPr>
                        <a:t>0.52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26364" algn="r">
                        <a:lnSpc>
                          <a:spcPct val="100000"/>
                        </a:lnSpc>
                      </a:pPr>
                      <a:r>
                        <a:rPr sz="900" spc="-20" dirty="0">
                          <a:latin typeface="Arial"/>
                          <a:cs typeface="Arial"/>
                        </a:rPr>
                        <a:t>3.22</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bl>
          </a:graphicData>
        </a:graphic>
      </p:graphicFrame>
      <p:pic>
        <p:nvPicPr>
          <p:cNvPr id="10" name="object 7">
            <a:extLst>
              <a:ext uri="{FF2B5EF4-FFF2-40B4-BE49-F238E27FC236}">
                <a16:creationId xmlns:a16="http://schemas.microsoft.com/office/drawing/2014/main" id="{453507EF-C7F3-DDB3-6194-C1E187656301}"/>
              </a:ext>
            </a:extLst>
          </p:cNvPr>
          <p:cNvPicPr/>
          <p:nvPr/>
        </p:nvPicPr>
        <p:blipFill>
          <a:blip r:embed="rId3" cstate="print"/>
          <a:stretch>
            <a:fillRect/>
          </a:stretch>
        </p:blipFill>
        <p:spPr>
          <a:xfrm>
            <a:off x="203200" y="1819316"/>
            <a:ext cx="5446184" cy="6715084"/>
          </a:xfrm>
          <a:prstGeom prst="rect">
            <a:avLst/>
          </a:prstGeom>
        </p:spPr>
      </p:pic>
      <p:sp>
        <p:nvSpPr>
          <p:cNvPr id="12" name="TextBox 11">
            <a:extLst>
              <a:ext uri="{FF2B5EF4-FFF2-40B4-BE49-F238E27FC236}">
                <a16:creationId xmlns:a16="http://schemas.microsoft.com/office/drawing/2014/main" id="{915792EC-4A6F-B0F2-A1EA-58AA07E1C1AF}"/>
              </a:ext>
            </a:extLst>
          </p:cNvPr>
          <p:cNvSpPr txBox="1"/>
          <p:nvPr/>
        </p:nvSpPr>
        <p:spPr>
          <a:xfrm>
            <a:off x="4089400" y="1246831"/>
            <a:ext cx="8991600" cy="584775"/>
          </a:xfrm>
          <a:prstGeom prst="rect">
            <a:avLst/>
          </a:prstGeom>
          <a:noFill/>
        </p:spPr>
        <p:txBody>
          <a:bodyPr wrap="square" rtlCol="0">
            <a:spAutoFit/>
          </a:bodyPr>
          <a:lstStyle/>
          <a:p>
            <a:r>
              <a:rPr lang="en-US" sz="3200" b="1" dirty="0"/>
              <a:t>(TH) Condenser Temperature Sensor 10k Thermistor</a:t>
            </a:r>
          </a:p>
        </p:txBody>
      </p:sp>
      <p:cxnSp>
        <p:nvCxnSpPr>
          <p:cNvPr id="13" name="Straight Arrow Connector 12">
            <a:extLst>
              <a:ext uri="{FF2B5EF4-FFF2-40B4-BE49-F238E27FC236}">
                <a16:creationId xmlns:a16="http://schemas.microsoft.com/office/drawing/2014/main" id="{0C106A87-4D64-2CBE-3AC3-7611A5451731}"/>
              </a:ext>
            </a:extLst>
          </p:cNvPr>
          <p:cNvCxnSpPr>
            <a:cxnSpLocks/>
          </p:cNvCxnSpPr>
          <p:nvPr/>
        </p:nvCxnSpPr>
        <p:spPr>
          <a:xfrm flipH="1">
            <a:off x="3269577" y="1666916"/>
            <a:ext cx="2496223" cy="2306811"/>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305068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a:spcBef>
                <a:spcPts val="100"/>
              </a:spcBef>
            </a:pPr>
            <a:r>
              <a:rPr sz="900" spc="-10" dirty="0">
                <a:latin typeface="Times New Roman"/>
                <a:cs typeface="Times New Roman"/>
              </a:rPr>
              <a:t>17/30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p:nvPr/>
        </p:nvSpPr>
        <p:spPr>
          <a:xfrm>
            <a:off x="3508376" y="868299"/>
            <a:ext cx="6226175" cy="666750"/>
          </a:xfrm>
          <a:custGeom>
            <a:avLst/>
            <a:gdLst/>
            <a:ahLst/>
            <a:cxnLst/>
            <a:rect l="l" t="t" r="r" b="b"/>
            <a:pathLst>
              <a:path w="6226175"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5892800" y="0"/>
                </a:lnTo>
                <a:lnTo>
                  <a:pt x="5942070" y="3616"/>
                </a:lnTo>
                <a:lnTo>
                  <a:pt x="5989094" y="14122"/>
                </a:lnTo>
                <a:lnTo>
                  <a:pt x="6033356" y="31000"/>
                </a:lnTo>
                <a:lnTo>
                  <a:pt x="6074340" y="53732"/>
                </a:lnTo>
                <a:lnTo>
                  <a:pt x="6111531" y="81803"/>
                </a:lnTo>
                <a:lnTo>
                  <a:pt x="6144414" y="114695"/>
                </a:lnTo>
                <a:lnTo>
                  <a:pt x="6172474" y="151890"/>
                </a:lnTo>
                <a:lnTo>
                  <a:pt x="6195195" y="192873"/>
                </a:lnTo>
                <a:lnTo>
                  <a:pt x="6212062" y="237126"/>
                </a:lnTo>
                <a:lnTo>
                  <a:pt x="6222561" y="284132"/>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endParaRPr/>
          </a:p>
        </p:txBody>
      </p:sp>
      <p:sp>
        <p:nvSpPr>
          <p:cNvPr id="5" name="object 5"/>
          <p:cNvSpPr txBox="1"/>
          <p:nvPr/>
        </p:nvSpPr>
        <p:spPr>
          <a:xfrm>
            <a:off x="3787445" y="844677"/>
            <a:ext cx="525145"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grpSp>
        <p:nvGrpSpPr>
          <p:cNvPr id="6" name="object 6"/>
          <p:cNvGrpSpPr/>
          <p:nvPr/>
        </p:nvGrpSpPr>
        <p:grpSpPr>
          <a:xfrm>
            <a:off x="3503613" y="863537"/>
            <a:ext cx="2503805" cy="676275"/>
            <a:chOff x="328612" y="863536"/>
            <a:chExt cx="2503805" cy="676275"/>
          </a:xfrm>
        </p:grpSpPr>
        <p:sp>
          <p:nvSpPr>
            <p:cNvPr id="7" name="object 7"/>
            <p:cNvSpPr/>
            <p:nvPr/>
          </p:nvSpPr>
          <p:spPr>
            <a:xfrm>
              <a:off x="679450" y="1046226"/>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endParaRPr/>
            </a:p>
          </p:txBody>
        </p:sp>
        <p:sp>
          <p:nvSpPr>
            <p:cNvPr id="8" name="object 8"/>
            <p:cNvSpPr/>
            <p:nvPr/>
          </p:nvSpPr>
          <p:spPr>
            <a:xfrm>
              <a:off x="71739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9" name="object 9"/>
            <p:cNvPicPr/>
            <p:nvPr/>
          </p:nvPicPr>
          <p:blipFill>
            <a:blip r:embed="rId2" cstate="print"/>
            <a:stretch>
              <a:fillRect/>
            </a:stretch>
          </p:blipFill>
          <p:spPr>
            <a:xfrm>
              <a:off x="745172" y="1105281"/>
              <a:ext cx="225044" cy="347218"/>
            </a:xfrm>
            <a:prstGeom prst="rect">
              <a:avLst/>
            </a:prstGeom>
          </p:spPr>
        </p:pic>
        <p:sp>
          <p:nvSpPr>
            <p:cNvPr id="10" name="object 10"/>
            <p:cNvSpPr/>
            <p:nvPr/>
          </p:nvSpPr>
          <p:spPr>
            <a:xfrm>
              <a:off x="106090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11" name="object 11"/>
            <p:cNvPicPr/>
            <p:nvPr/>
          </p:nvPicPr>
          <p:blipFill>
            <a:blip r:embed="rId3" cstate="print"/>
            <a:stretch>
              <a:fillRect/>
            </a:stretch>
          </p:blipFill>
          <p:spPr>
            <a:xfrm>
              <a:off x="1088682" y="1105281"/>
              <a:ext cx="226021" cy="347218"/>
            </a:xfrm>
            <a:prstGeom prst="rect">
              <a:avLst/>
            </a:prstGeom>
          </p:spPr>
        </p:pic>
        <p:sp>
          <p:nvSpPr>
            <p:cNvPr id="12" name="object 12"/>
            <p:cNvSpPr/>
            <p:nvPr/>
          </p:nvSpPr>
          <p:spPr>
            <a:xfrm>
              <a:off x="139242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13" name="object 13"/>
            <p:cNvPicPr/>
            <p:nvPr/>
          </p:nvPicPr>
          <p:blipFill>
            <a:blip r:embed="rId4" cstate="print"/>
            <a:stretch>
              <a:fillRect/>
            </a:stretch>
          </p:blipFill>
          <p:spPr>
            <a:xfrm>
              <a:off x="1420241" y="1105281"/>
              <a:ext cx="225044" cy="347218"/>
            </a:xfrm>
            <a:prstGeom prst="rect">
              <a:avLst/>
            </a:prstGeom>
          </p:spPr>
        </p:pic>
        <p:sp>
          <p:nvSpPr>
            <p:cNvPr id="14" name="object 14"/>
            <p:cNvSpPr/>
            <p:nvPr/>
          </p:nvSpPr>
          <p:spPr>
            <a:xfrm>
              <a:off x="333375" y="868299"/>
              <a:ext cx="2494280" cy="666750"/>
            </a:xfrm>
            <a:custGeom>
              <a:avLst/>
              <a:gdLst/>
              <a:ahLst/>
              <a:cxnLst/>
              <a:rect l="l" t="t" r="r" b="b"/>
              <a:pathLst>
                <a:path w="2494280"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2160651" y="0"/>
                  </a:lnTo>
                  <a:lnTo>
                    <a:pt x="2209893" y="3616"/>
                  </a:lnTo>
                  <a:lnTo>
                    <a:pt x="2256899" y="14122"/>
                  </a:lnTo>
                  <a:lnTo>
                    <a:pt x="2301152" y="31000"/>
                  </a:lnTo>
                  <a:lnTo>
                    <a:pt x="2342135" y="53732"/>
                  </a:lnTo>
                  <a:lnTo>
                    <a:pt x="2379330" y="81803"/>
                  </a:lnTo>
                  <a:lnTo>
                    <a:pt x="2412222" y="114695"/>
                  </a:lnTo>
                  <a:lnTo>
                    <a:pt x="2440293" y="151890"/>
                  </a:lnTo>
                  <a:lnTo>
                    <a:pt x="2463025" y="192873"/>
                  </a:lnTo>
                  <a:lnTo>
                    <a:pt x="2479903" y="237126"/>
                  </a:lnTo>
                  <a:lnTo>
                    <a:pt x="2490409" y="284132"/>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endParaRPr/>
            </a:p>
          </p:txBody>
        </p:sp>
      </p:grpSp>
      <p:sp>
        <p:nvSpPr>
          <p:cNvPr id="15" name="object 15"/>
          <p:cNvSpPr txBox="1"/>
          <p:nvPr/>
        </p:nvSpPr>
        <p:spPr>
          <a:xfrm>
            <a:off x="3514039" y="1035559"/>
            <a:ext cx="6121400" cy="2351285"/>
          </a:xfrm>
          <a:prstGeom prst="rect">
            <a:avLst/>
          </a:prstGeom>
        </p:spPr>
        <p:txBody>
          <a:bodyPr vert="horz" wrap="square" lIns="0" tIns="12065" rIns="0" bIns="0" rtlCol="0">
            <a:spAutoFit/>
          </a:bodyPr>
          <a:lstStyle/>
          <a:p>
            <a:pPr marL="2580005">
              <a:spcBef>
                <a:spcPts val="95"/>
              </a:spcBef>
            </a:pPr>
            <a:r>
              <a:rPr sz="1600" b="1" dirty="0">
                <a:latin typeface="Times New Roman"/>
                <a:cs typeface="Times New Roman"/>
              </a:rPr>
              <a:t>Discharge</a:t>
            </a:r>
            <a:r>
              <a:rPr sz="1600" b="1" spc="-70" dirty="0">
                <a:latin typeface="Times New Roman"/>
                <a:cs typeface="Times New Roman"/>
              </a:rPr>
              <a:t> </a:t>
            </a:r>
            <a:r>
              <a:rPr sz="1600" b="1" dirty="0">
                <a:latin typeface="Times New Roman"/>
                <a:cs typeface="Times New Roman"/>
              </a:rPr>
              <a:t>temperature</a:t>
            </a:r>
            <a:r>
              <a:rPr sz="1600" b="1" spc="-15" dirty="0">
                <a:latin typeface="Times New Roman"/>
                <a:cs typeface="Times New Roman"/>
              </a:rPr>
              <a:t> </a:t>
            </a:r>
            <a:r>
              <a:rPr sz="1600" b="1" dirty="0">
                <a:latin typeface="Times New Roman"/>
                <a:cs typeface="Times New Roman"/>
              </a:rPr>
              <a:t>sensor</a:t>
            </a:r>
            <a:r>
              <a:rPr sz="1600" b="1" spc="-95" dirty="0">
                <a:latin typeface="Times New Roman"/>
                <a:cs typeface="Times New Roman"/>
              </a:rPr>
              <a:t> </a:t>
            </a:r>
            <a:r>
              <a:rPr sz="1600" b="1" dirty="0">
                <a:latin typeface="Times New Roman"/>
                <a:cs typeface="Times New Roman"/>
              </a:rPr>
              <a:t>fault</a:t>
            </a:r>
            <a:r>
              <a:rPr sz="1600" b="1" spc="-55" dirty="0">
                <a:latin typeface="Times New Roman"/>
                <a:cs typeface="Times New Roman"/>
              </a:rPr>
              <a:t> </a:t>
            </a:r>
            <a:r>
              <a:rPr sz="1600" b="1" spc="-20" dirty="0">
                <a:latin typeface="Times New Roman"/>
                <a:cs typeface="Times New Roman"/>
              </a:rPr>
              <a:t>(TD)</a:t>
            </a:r>
            <a:endParaRPr sz="1600">
              <a:latin typeface="Times New Roman"/>
              <a:cs typeface="Times New Roman"/>
            </a:endParaRPr>
          </a:p>
          <a:p>
            <a:pPr>
              <a:spcBef>
                <a:spcPts val="5"/>
              </a:spcBef>
            </a:pPr>
            <a:endParaRPr sz="2350">
              <a:latin typeface="Times New Roman"/>
              <a:cs typeface="Times New Roman"/>
            </a:endParaRPr>
          </a:p>
          <a:p>
            <a:pPr marL="147955" indent="-135255">
              <a:buSzPct val="92857"/>
              <a:buAutoNum type="arabicPeriod"/>
              <a:tabLst>
                <a:tab pos="147955" algn="l"/>
              </a:tabLst>
            </a:pPr>
            <a:r>
              <a:rPr sz="1400" b="1" dirty="0">
                <a:latin typeface="Times New Roman"/>
                <a:cs typeface="Times New Roman"/>
              </a:rPr>
              <a:t>Error</a:t>
            </a:r>
            <a:r>
              <a:rPr sz="1400" b="1" spc="-60"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2700"/>
            <a:r>
              <a:rPr sz="1400" dirty="0">
                <a:latin typeface="Times New Roman"/>
                <a:cs typeface="Times New Roman"/>
              </a:rPr>
              <a:t>The</a:t>
            </a:r>
            <a:r>
              <a:rPr sz="1400" spc="-15" dirty="0">
                <a:latin typeface="Times New Roman"/>
                <a:cs typeface="Times New Roman"/>
              </a:rPr>
              <a:t> </a:t>
            </a:r>
            <a:r>
              <a:rPr sz="1400" dirty="0">
                <a:latin typeface="Times New Roman"/>
                <a:cs typeface="Times New Roman"/>
              </a:rPr>
              <a:t>discharge</a:t>
            </a:r>
            <a:r>
              <a:rPr sz="1400" spc="-40" dirty="0">
                <a:latin typeface="Times New Roman"/>
                <a:cs typeface="Times New Roman"/>
              </a:rPr>
              <a:t> </a:t>
            </a:r>
            <a:r>
              <a:rPr sz="1400" dirty="0">
                <a:latin typeface="Times New Roman"/>
                <a:cs typeface="Times New Roman"/>
              </a:rPr>
              <a:t>temperature</a:t>
            </a:r>
            <a:r>
              <a:rPr sz="1400" spc="-15" dirty="0">
                <a:latin typeface="Times New Roman"/>
                <a:cs typeface="Times New Roman"/>
              </a:rPr>
              <a:t> </a:t>
            </a:r>
            <a:r>
              <a:rPr sz="1400" dirty="0">
                <a:latin typeface="Times New Roman"/>
                <a:cs typeface="Times New Roman"/>
              </a:rPr>
              <a:t>sensor(TD)</a:t>
            </a:r>
            <a:r>
              <a:rPr sz="1400" spc="-40" dirty="0">
                <a:latin typeface="Times New Roman"/>
                <a:cs typeface="Times New Roman"/>
              </a:rPr>
              <a:t> </a:t>
            </a:r>
            <a:r>
              <a:rPr sz="1400" dirty="0">
                <a:latin typeface="Times New Roman"/>
                <a:cs typeface="Times New Roman"/>
              </a:rPr>
              <a:t>is</a:t>
            </a:r>
            <a:r>
              <a:rPr sz="1400" spc="5" dirty="0">
                <a:latin typeface="Times New Roman"/>
                <a:cs typeface="Times New Roman"/>
              </a:rPr>
              <a:t> </a:t>
            </a:r>
            <a:r>
              <a:rPr sz="1400" dirty="0">
                <a:latin typeface="Times New Roman"/>
                <a:cs typeface="Times New Roman"/>
              </a:rPr>
              <a:t>short</a:t>
            </a:r>
            <a:r>
              <a:rPr sz="1400" spc="-35" dirty="0">
                <a:latin typeface="Times New Roman"/>
                <a:cs typeface="Times New Roman"/>
              </a:rPr>
              <a:t> </a:t>
            </a:r>
            <a:r>
              <a:rPr sz="1400" dirty="0">
                <a:latin typeface="Times New Roman"/>
                <a:cs typeface="Times New Roman"/>
              </a:rPr>
              <a:t>circuit</a:t>
            </a:r>
            <a:r>
              <a:rPr sz="1400" spc="-35" dirty="0">
                <a:latin typeface="Times New Roman"/>
                <a:cs typeface="Times New Roman"/>
              </a:rPr>
              <a:t> </a:t>
            </a:r>
            <a:r>
              <a:rPr sz="1400" dirty="0">
                <a:latin typeface="Times New Roman"/>
                <a:cs typeface="Times New Roman"/>
              </a:rPr>
              <a:t>or</a:t>
            </a:r>
            <a:r>
              <a:rPr sz="1400" spc="-15" dirty="0">
                <a:latin typeface="Times New Roman"/>
                <a:cs typeface="Times New Roman"/>
              </a:rPr>
              <a:t> </a:t>
            </a:r>
            <a:r>
              <a:rPr sz="1400" dirty="0">
                <a:latin typeface="Times New Roman"/>
                <a:cs typeface="Times New Roman"/>
              </a:rPr>
              <a:t>open</a:t>
            </a:r>
            <a:r>
              <a:rPr sz="1400" spc="-15" dirty="0">
                <a:latin typeface="Times New Roman"/>
                <a:cs typeface="Times New Roman"/>
              </a:rPr>
              <a:t> </a:t>
            </a:r>
            <a:r>
              <a:rPr sz="1400" spc="-10" dirty="0">
                <a:latin typeface="Times New Roman"/>
                <a:cs typeface="Times New Roman"/>
              </a:rPr>
              <a:t>circuit.</a:t>
            </a:r>
            <a:endParaRPr sz="1400">
              <a:latin typeface="Times New Roman"/>
              <a:cs typeface="Times New Roman"/>
            </a:endParaRPr>
          </a:p>
          <a:p>
            <a:pPr>
              <a:spcBef>
                <a:spcPts val="15"/>
              </a:spcBef>
            </a:pPr>
            <a:endParaRPr sz="1450">
              <a:latin typeface="Times New Roman"/>
              <a:cs typeface="Times New Roman"/>
            </a:endParaRPr>
          </a:p>
          <a:p>
            <a:pPr marL="147955" indent="-135255">
              <a:buSzPct val="92857"/>
              <a:buAutoNum type="arabicPeriod" startAt="2"/>
              <a:tabLst>
                <a:tab pos="147955" algn="l"/>
              </a:tabLst>
            </a:pPr>
            <a:r>
              <a:rPr sz="1400" b="1" dirty="0">
                <a:latin typeface="Times New Roman"/>
                <a:cs typeface="Times New Roman"/>
              </a:rPr>
              <a:t>Possible</a:t>
            </a:r>
            <a:r>
              <a:rPr sz="1400" b="1" spc="-4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Damaged main</a:t>
            </a:r>
            <a:r>
              <a:rPr sz="1400" spc="5" dirty="0">
                <a:latin typeface="Times New Roman"/>
                <a:cs typeface="Times New Roman"/>
              </a:rPr>
              <a:t> </a:t>
            </a:r>
            <a:r>
              <a:rPr sz="1400" dirty="0">
                <a:latin typeface="Times New Roman"/>
                <a:cs typeface="Times New Roman"/>
              </a:rPr>
              <a:t>control</a:t>
            </a:r>
            <a:r>
              <a:rPr sz="1400" spc="-55" dirty="0">
                <a:latin typeface="Times New Roman"/>
                <a:cs typeface="Times New Roman"/>
              </a:rPr>
              <a:t> </a:t>
            </a:r>
            <a:r>
              <a:rPr sz="1400" spc="-10" dirty="0">
                <a:latin typeface="Times New Roman"/>
                <a:cs typeface="Times New Roman"/>
              </a:rPr>
              <a:t>board</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Loose</a:t>
            </a:r>
            <a:r>
              <a:rPr sz="1400" spc="-15" dirty="0">
                <a:latin typeface="Times New Roman"/>
                <a:cs typeface="Times New Roman"/>
              </a:rPr>
              <a:t> </a:t>
            </a:r>
            <a:r>
              <a:rPr sz="1400" dirty="0">
                <a:latin typeface="Times New Roman"/>
                <a:cs typeface="Times New Roman"/>
              </a:rPr>
              <a:t>connection</a:t>
            </a:r>
            <a:r>
              <a:rPr sz="1400" spc="-40" dirty="0">
                <a:latin typeface="Times New Roman"/>
                <a:cs typeface="Times New Roman"/>
              </a:rPr>
              <a:t> </a:t>
            </a:r>
            <a:r>
              <a:rPr sz="1400" dirty="0">
                <a:latin typeface="Times New Roman"/>
                <a:cs typeface="Times New Roman"/>
              </a:rPr>
              <a:t>at</a:t>
            </a:r>
            <a:r>
              <a:rPr sz="1400" spc="5" dirty="0">
                <a:latin typeface="Times New Roman"/>
                <a:cs typeface="Times New Roman"/>
              </a:rPr>
              <a:t> </a:t>
            </a:r>
            <a:r>
              <a:rPr sz="1400" dirty="0">
                <a:latin typeface="Times New Roman"/>
                <a:cs typeface="Times New Roman"/>
              </a:rPr>
              <a:t>port</a:t>
            </a:r>
            <a:r>
              <a:rPr sz="1400" spc="-30" dirty="0">
                <a:latin typeface="Times New Roman"/>
                <a:cs typeface="Times New Roman"/>
              </a:rPr>
              <a:t> </a:t>
            </a:r>
            <a:r>
              <a:rPr sz="1400" dirty="0">
                <a:latin typeface="Times New Roman"/>
                <a:cs typeface="Times New Roman"/>
              </a:rPr>
              <a:t>on</a:t>
            </a:r>
            <a:r>
              <a:rPr sz="1400" spc="-10" dirty="0">
                <a:latin typeface="Times New Roman"/>
                <a:cs typeface="Times New Roman"/>
              </a:rPr>
              <a:t> </a:t>
            </a:r>
            <a:r>
              <a:rPr sz="1400" dirty="0">
                <a:latin typeface="Times New Roman"/>
                <a:cs typeface="Times New Roman"/>
              </a:rPr>
              <a:t>main</a:t>
            </a:r>
            <a:r>
              <a:rPr sz="1400" spc="20" dirty="0">
                <a:latin typeface="Times New Roman"/>
                <a:cs typeface="Times New Roman"/>
              </a:rPr>
              <a:t> </a:t>
            </a:r>
            <a:r>
              <a:rPr sz="1400" dirty="0">
                <a:latin typeface="Times New Roman"/>
                <a:cs typeface="Times New Roman"/>
              </a:rPr>
              <a:t>control</a:t>
            </a:r>
            <a:r>
              <a:rPr sz="1400" spc="-40" dirty="0">
                <a:latin typeface="Times New Roman"/>
                <a:cs typeface="Times New Roman"/>
              </a:rPr>
              <a:t> </a:t>
            </a:r>
            <a:r>
              <a:rPr sz="1400" spc="-10" dirty="0">
                <a:latin typeface="Times New Roman"/>
                <a:cs typeface="Times New Roman"/>
              </a:rPr>
              <a:t>board.</a:t>
            </a:r>
            <a:endParaRPr sz="1400">
              <a:latin typeface="Times New Roman"/>
              <a:cs typeface="Times New Roman"/>
            </a:endParaRPr>
          </a:p>
          <a:p>
            <a:pPr marL="299085" indent="-287020">
              <a:buFont typeface="Wingdings"/>
              <a:buChar char=""/>
              <a:tabLst>
                <a:tab pos="299085" algn="l"/>
                <a:tab pos="299720" algn="l"/>
              </a:tabLst>
            </a:pPr>
            <a:r>
              <a:rPr sz="1400" spc="-10" dirty="0">
                <a:latin typeface="Times New Roman"/>
                <a:cs typeface="Times New Roman"/>
              </a:rPr>
              <a:t>Temperature </a:t>
            </a:r>
            <a:r>
              <a:rPr sz="1400" dirty="0">
                <a:latin typeface="Times New Roman"/>
                <a:cs typeface="Times New Roman"/>
              </a:rPr>
              <a:t>sensor</a:t>
            </a:r>
            <a:r>
              <a:rPr sz="1400" spc="-25" dirty="0">
                <a:latin typeface="Times New Roman"/>
                <a:cs typeface="Times New Roman"/>
              </a:rPr>
              <a:t> </a:t>
            </a:r>
            <a:r>
              <a:rPr sz="1400" spc="-10" dirty="0">
                <a:latin typeface="Times New Roman"/>
                <a:cs typeface="Times New Roman"/>
              </a:rPr>
              <a:t>failure</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There</a:t>
            </a:r>
            <a:r>
              <a:rPr sz="1400" spc="-10" dirty="0">
                <a:latin typeface="Times New Roman"/>
                <a:cs typeface="Times New Roman"/>
              </a:rPr>
              <a:t> </a:t>
            </a:r>
            <a:r>
              <a:rPr sz="1400" dirty="0">
                <a:latin typeface="Times New Roman"/>
                <a:cs typeface="Times New Roman"/>
              </a:rPr>
              <a:t>are</a:t>
            </a:r>
            <a:r>
              <a:rPr sz="1400" spc="5" dirty="0">
                <a:latin typeface="Times New Roman"/>
                <a:cs typeface="Times New Roman"/>
              </a:rPr>
              <a:t> </a:t>
            </a:r>
            <a:r>
              <a:rPr sz="1400" dirty="0">
                <a:latin typeface="Times New Roman"/>
                <a:cs typeface="Times New Roman"/>
              </a:rPr>
              <a:t>other</a:t>
            </a:r>
            <a:r>
              <a:rPr sz="1400" spc="-20" dirty="0">
                <a:latin typeface="Times New Roman"/>
                <a:cs typeface="Times New Roman"/>
              </a:rPr>
              <a:t> </a:t>
            </a:r>
            <a:r>
              <a:rPr sz="1400" dirty="0">
                <a:latin typeface="Times New Roman"/>
                <a:cs typeface="Times New Roman"/>
              </a:rPr>
              <a:t>heat sources</a:t>
            </a:r>
            <a:r>
              <a:rPr sz="1400" spc="-20" dirty="0">
                <a:latin typeface="Times New Roman"/>
                <a:cs typeface="Times New Roman"/>
              </a:rPr>
              <a:t> </a:t>
            </a:r>
            <a:r>
              <a:rPr sz="1400" dirty="0">
                <a:latin typeface="Times New Roman"/>
                <a:cs typeface="Times New Roman"/>
              </a:rPr>
              <a:t>around</a:t>
            </a:r>
            <a:r>
              <a:rPr sz="1400" spc="-30" dirty="0">
                <a:latin typeface="Times New Roman"/>
                <a:cs typeface="Times New Roman"/>
              </a:rPr>
              <a:t> </a:t>
            </a:r>
            <a:r>
              <a:rPr sz="1400" dirty="0">
                <a:latin typeface="Times New Roman"/>
                <a:cs typeface="Times New Roman"/>
              </a:rPr>
              <a:t>the</a:t>
            </a:r>
            <a:r>
              <a:rPr sz="1400" spc="-5" dirty="0">
                <a:latin typeface="Times New Roman"/>
                <a:cs typeface="Times New Roman"/>
              </a:rPr>
              <a:t> </a:t>
            </a:r>
            <a:r>
              <a:rPr sz="1400" spc="-10" dirty="0">
                <a:latin typeface="Times New Roman"/>
                <a:cs typeface="Times New Roman"/>
              </a:rPr>
              <a:t>sensor</a:t>
            </a:r>
            <a:endParaRPr sz="1400">
              <a:latin typeface="Times New Roman"/>
              <a:cs typeface="Times New Roman"/>
            </a:endParaRPr>
          </a:p>
        </p:txBody>
      </p:sp>
      <p:grpSp>
        <p:nvGrpSpPr>
          <p:cNvPr id="16" name="object 16"/>
          <p:cNvGrpSpPr/>
          <p:nvPr/>
        </p:nvGrpSpPr>
        <p:grpSpPr>
          <a:xfrm>
            <a:off x="3538537" y="3506852"/>
            <a:ext cx="4129404" cy="942975"/>
            <a:chOff x="363537" y="3506851"/>
            <a:chExt cx="4129404" cy="942975"/>
          </a:xfrm>
        </p:grpSpPr>
        <p:sp>
          <p:nvSpPr>
            <p:cNvPr id="17" name="object 17"/>
            <p:cNvSpPr/>
            <p:nvPr/>
          </p:nvSpPr>
          <p:spPr>
            <a:xfrm>
              <a:off x="2195576" y="3716273"/>
              <a:ext cx="2297430" cy="733425"/>
            </a:xfrm>
            <a:custGeom>
              <a:avLst/>
              <a:gdLst/>
              <a:ahLst/>
              <a:cxnLst/>
              <a:rect l="l" t="t" r="r" b="b"/>
              <a:pathLst>
                <a:path w="2297429" h="733425">
                  <a:moveTo>
                    <a:pt x="76200" y="657225"/>
                  </a:moveTo>
                  <a:lnTo>
                    <a:pt x="44437" y="657225"/>
                  </a:lnTo>
                  <a:lnTo>
                    <a:pt x="44323" y="266700"/>
                  </a:lnTo>
                  <a:lnTo>
                    <a:pt x="31623" y="266700"/>
                  </a:lnTo>
                  <a:lnTo>
                    <a:pt x="31737" y="657225"/>
                  </a:lnTo>
                  <a:lnTo>
                    <a:pt x="0" y="657225"/>
                  </a:lnTo>
                  <a:lnTo>
                    <a:pt x="38100" y="733425"/>
                  </a:lnTo>
                  <a:lnTo>
                    <a:pt x="69850" y="669925"/>
                  </a:lnTo>
                  <a:lnTo>
                    <a:pt x="76200" y="657225"/>
                  </a:lnTo>
                  <a:close/>
                </a:path>
                <a:path w="2297429" h="733425">
                  <a:moveTo>
                    <a:pt x="2297049" y="38100"/>
                  </a:moveTo>
                  <a:lnTo>
                    <a:pt x="2284349" y="31750"/>
                  </a:lnTo>
                  <a:lnTo>
                    <a:pt x="2220849" y="0"/>
                  </a:lnTo>
                  <a:lnTo>
                    <a:pt x="2220849" y="31750"/>
                  </a:lnTo>
                  <a:lnTo>
                    <a:pt x="1887474" y="31750"/>
                  </a:lnTo>
                  <a:lnTo>
                    <a:pt x="1887474" y="44577"/>
                  </a:lnTo>
                  <a:lnTo>
                    <a:pt x="2220849" y="44462"/>
                  </a:lnTo>
                  <a:lnTo>
                    <a:pt x="2220849" y="76200"/>
                  </a:lnTo>
                  <a:lnTo>
                    <a:pt x="2297049" y="38100"/>
                  </a:lnTo>
                  <a:close/>
                </a:path>
              </a:pathLst>
            </a:custGeom>
            <a:solidFill>
              <a:srgbClr val="000000"/>
            </a:solidFill>
          </p:spPr>
          <p:txBody>
            <a:bodyPr wrap="square" lIns="0" tIns="0" rIns="0" bIns="0" rtlCol="0"/>
            <a:lstStyle/>
            <a:p>
              <a:endParaRPr/>
            </a:p>
          </p:txBody>
        </p:sp>
        <p:sp>
          <p:nvSpPr>
            <p:cNvPr id="18" name="object 18"/>
            <p:cNvSpPr/>
            <p:nvPr/>
          </p:nvSpPr>
          <p:spPr>
            <a:xfrm>
              <a:off x="369887" y="3513201"/>
              <a:ext cx="3713479" cy="462280"/>
            </a:xfrm>
            <a:custGeom>
              <a:avLst/>
              <a:gdLst/>
              <a:ahLst/>
              <a:cxnLst/>
              <a:rect l="l" t="t" r="r" b="b"/>
              <a:pathLst>
                <a:path w="3713479" h="462279">
                  <a:moveTo>
                    <a:pt x="0" y="76962"/>
                  </a:moveTo>
                  <a:lnTo>
                    <a:pt x="6050" y="46988"/>
                  </a:lnTo>
                  <a:lnTo>
                    <a:pt x="22550" y="22526"/>
                  </a:lnTo>
                  <a:lnTo>
                    <a:pt x="47025" y="6042"/>
                  </a:lnTo>
                  <a:lnTo>
                    <a:pt x="77000" y="0"/>
                  </a:lnTo>
                  <a:lnTo>
                    <a:pt x="3636200" y="0"/>
                  </a:lnTo>
                  <a:lnTo>
                    <a:pt x="3666174" y="6042"/>
                  </a:lnTo>
                  <a:lnTo>
                    <a:pt x="3690635" y="22526"/>
                  </a:lnTo>
                  <a:lnTo>
                    <a:pt x="3707120" y="46988"/>
                  </a:lnTo>
                  <a:lnTo>
                    <a:pt x="3713162" y="76962"/>
                  </a:lnTo>
                  <a:lnTo>
                    <a:pt x="3713162" y="384937"/>
                  </a:lnTo>
                  <a:lnTo>
                    <a:pt x="3707120" y="414910"/>
                  </a:lnTo>
                  <a:lnTo>
                    <a:pt x="3690635" y="439372"/>
                  </a:lnTo>
                  <a:lnTo>
                    <a:pt x="3666174" y="455856"/>
                  </a:lnTo>
                  <a:lnTo>
                    <a:pt x="363620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grpSp>
      <p:sp>
        <p:nvSpPr>
          <p:cNvPr id="19" name="object 19"/>
          <p:cNvSpPr txBox="1"/>
          <p:nvPr/>
        </p:nvSpPr>
        <p:spPr>
          <a:xfrm>
            <a:off x="4961889" y="4129532"/>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20" name="object 20"/>
          <p:cNvSpPr txBox="1"/>
          <p:nvPr/>
        </p:nvSpPr>
        <p:spPr>
          <a:xfrm>
            <a:off x="7389240" y="3469004"/>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21" name="object 21"/>
          <p:cNvSpPr txBox="1"/>
          <p:nvPr/>
        </p:nvSpPr>
        <p:spPr>
          <a:xfrm>
            <a:off x="3644799" y="3565905"/>
            <a:ext cx="343217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Check</a:t>
            </a:r>
            <a:r>
              <a:rPr sz="1050" spc="-40" dirty="0">
                <a:latin typeface="Times New Roman"/>
                <a:cs typeface="Times New Roman"/>
              </a:rPr>
              <a:t> </a:t>
            </a:r>
            <a:r>
              <a:rPr sz="1050" dirty="0">
                <a:latin typeface="Times New Roman"/>
                <a:cs typeface="Times New Roman"/>
              </a:rPr>
              <a:t>whether</a:t>
            </a:r>
            <a:r>
              <a:rPr sz="1050" spc="-30" dirty="0">
                <a:latin typeface="Times New Roman"/>
                <a:cs typeface="Times New Roman"/>
              </a:rPr>
              <a:t> </a:t>
            </a:r>
            <a:r>
              <a:rPr sz="1050" dirty="0">
                <a:latin typeface="Times New Roman"/>
                <a:cs typeface="Times New Roman"/>
              </a:rPr>
              <a:t>TD</a:t>
            </a:r>
            <a:r>
              <a:rPr sz="1050" spc="-30" dirty="0">
                <a:latin typeface="Times New Roman"/>
                <a:cs typeface="Times New Roman"/>
              </a:rPr>
              <a:t> </a:t>
            </a:r>
            <a:r>
              <a:rPr sz="1050" dirty="0">
                <a:latin typeface="Times New Roman"/>
                <a:cs typeface="Times New Roman"/>
              </a:rPr>
              <a:t>sensor</a:t>
            </a:r>
            <a:r>
              <a:rPr sz="1050" spc="-20" dirty="0">
                <a:latin typeface="Times New Roman"/>
                <a:cs typeface="Times New Roman"/>
              </a:rPr>
              <a:t> </a:t>
            </a:r>
            <a:r>
              <a:rPr sz="1050" dirty="0">
                <a:latin typeface="Times New Roman"/>
                <a:cs typeface="Times New Roman"/>
              </a:rPr>
              <a:t>is</a:t>
            </a:r>
            <a:r>
              <a:rPr sz="1050" spc="-15" dirty="0">
                <a:latin typeface="Times New Roman"/>
                <a:cs typeface="Times New Roman"/>
              </a:rPr>
              <a:t> </a:t>
            </a:r>
            <a:r>
              <a:rPr sz="1050" dirty="0">
                <a:latin typeface="Times New Roman"/>
                <a:cs typeface="Times New Roman"/>
              </a:rPr>
              <a:t>seated</a:t>
            </a:r>
            <a:r>
              <a:rPr sz="1050" spc="-30" dirty="0">
                <a:latin typeface="Times New Roman"/>
                <a:cs typeface="Times New Roman"/>
              </a:rPr>
              <a:t> </a:t>
            </a:r>
            <a:r>
              <a:rPr sz="1050" dirty="0">
                <a:latin typeface="Times New Roman"/>
                <a:cs typeface="Times New Roman"/>
              </a:rPr>
              <a:t>to</a:t>
            </a:r>
            <a:r>
              <a:rPr sz="1050" spc="-15"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specified</a:t>
            </a:r>
            <a:r>
              <a:rPr sz="1050" spc="-40" dirty="0">
                <a:latin typeface="Times New Roman"/>
                <a:cs typeface="Times New Roman"/>
              </a:rPr>
              <a:t> </a:t>
            </a:r>
            <a:r>
              <a:rPr sz="1050" dirty="0">
                <a:latin typeface="Times New Roman"/>
                <a:cs typeface="Times New Roman"/>
              </a:rPr>
              <a:t>location</a:t>
            </a:r>
            <a:r>
              <a:rPr sz="1050" spc="-35" dirty="0">
                <a:latin typeface="Times New Roman"/>
                <a:cs typeface="Times New Roman"/>
              </a:rPr>
              <a:t> </a:t>
            </a:r>
            <a:r>
              <a:rPr sz="1050" spc="-25" dirty="0">
                <a:latin typeface="Times New Roman"/>
                <a:cs typeface="Times New Roman"/>
              </a:rPr>
              <a:t>and </a:t>
            </a:r>
            <a:r>
              <a:rPr sz="1050" dirty="0">
                <a:latin typeface="Times New Roman"/>
                <a:cs typeface="Times New Roman"/>
              </a:rPr>
              <a:t>connected</a:t>
            </a:r>
            <a:r>
              <a:rPr sz="1050" spc="-50" dirty="0">
                <a:latin typeface="Times New Roman"/>
                <a:cs typeface="Times New Roman"/>
              </a:rPr>
              <a:t> </a:t>
            </a:r>
            <a:r>
              <a:rPr sz="1050" dirty="0">
                <a:latin typeface="Times New Roman"/>
                <a:cs typeface="Times New Roman"/>
              </a:rPr>
              <a:t>to</a:t>
            </a:r>
            <a:r>
              <a:rPr sz="1050" spc="-15" dirty="0">
                <a:latin typeface="Times New Roman"/>
                <a:cs typeface="Times New Roman"/>
              </a:rPr>
              <a:t> </a:t>
            </a:r>
            <a:r>
              <a:rPr sz="1050" dirty="0">
                <a:latin typeface="Times New Roman"/>
                <a:cs typeface="Times New Roman"/>
              </a:rPr>
              <a:t>CN7</a:t>
            </a:r>
            <a:r>
              <a:rPr sz="1050" spc="-35" dirty="0">
                <a:latin typeface="Times New Roman"/>
                <a:cs typeface="Times New Roman"/>
              </a:rPr>
              <a:t> </a:t>
            </a:r>
            <a:r>
              <a:rPr sz="1050" dirty="0">
                <a:latin typeface="Times New Roman"/>
                <a:cs typeface="Times New Roman"/>
              </a:rPr>
              <a:t>on</a:t>
            </a:r>
            <a:r>
              <a:rPr sz="1050" spc="-25" dirty="0">
                <a:latin typeface="Times New Roman"/>
                <a:cs typeface="Times New Roman"/>
              </a:rPr>
              <a:t> </a:t>
            </a:r>
            <a:r>
              <a:rPr sz="1050" dirty="0">
                <a:latin typeface="Times New Roman"/>
                <a:cs typeface="Times New Roman"/>
              </a:rPr>
              <a:t>the</a:t>
            </a:r>
            <a:r>
              <a:rPr sz="1050" spc="-10" dirty="0">
                <a:latin typeface="Times New Roman"/>
                <a:cs typeface="Times New Roman"/>
              </a:rPr>
              <a:t> </a:t>
            </a:r>
            <a:r>
              <a:rPr sz="1050" dirty="0">
                <a:latin typeface="Times New Roman"/>
                <a:cs typeface="Times New Roman"/>
              </a:rPr>
              <a:t>main</a:t>
            </a:r>
            <a:r>
              <a:rPr sz="1050" spc="-25" dirty="0">
                <a:latin typeface="Times New Roman"/>
                <a:cs typeface="Times New Roman"/>
              </a:rPr>
              <a:t> </a:t>
            </a:r>
            <a:r>
              <a:rPr sz="1050" dirty="0">
                <a:latin typeface="Times New Roman"/>
                <a:cs typeface="Times New Roman"/>
              </a:rPr>
              <a:t>control</a:t>
            </a:r>
            <a:r>
              <a:rPr sz="1050" spc="-30"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22" name="object 22"/>
          <p:cNvSpPr txBox="1"/>
          <p:nvPr/>
        </p:nvSpPr>
        <p:spPr>
          <a:xfrm>
            <a:off x="7673976" y="3627501"/>
            <a:ext cx="1983105"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Reconnect</a:t>
            </a:r>
            <a:r>
              <a:rPr sz="1050" spc="-5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spc="-10" dirty="0">
                <a:latin typeface="Times New Roman"/>
                <a:cs typeface="Times New Roman"/>
              </a:rPr>
              <a:t>sensor</a:t>
            </a:r>
            <a:endParaRPr sz="1050">
              <a:latin typeface="Times New Roman"/>
              <a:cs typeface="Times New Roman"/>
            </a:endParaRPr>
          </a:p>
        </p:txBody>
      </p:sp>
      <p:sp>
        <p:nvSpPr>
          <p:cNvPr id="23" name="object 23"/>
          <p:cNvSpPr/>
          <p:nvPr/>
        </p:nvSpPr>
        <p:spPr>
          <a:xfrm>
            <a:off x="3544888" y="4449826"/>
            <a:ext cx="3707129" cy="462280"/>
          </a:xfrm>
          <a:custGeom>
            <a:avLst/>
            <a:gdLst/>
            <a:ahLst/>
            <a:cxnLst/>
            <a:rect l="l" t="t" r="r" b="b"/>
            <a:pathLst>
              <a:path w="3707129" h="462279">
                <a:moveTo>
                  <a:pt x="0" y="76962"/>
                </a:moveTo>
                <a:lnTo>
                  <a:pt x="6050" y="46988"/>
                </a:lnTo>
                <a:lnTo>
                  <a:pt x="22550" y="22526"/>
                </a:lnTo>
                <a:lnTo>
                  <a:pt x="47025" y="6042"/>
                </a:lnTo>
                <a:lnTo>
                  <a:pt x="77000" y="0"/>
                </a:lnTo>
                <a:lnTo>
                  <a:pt x="3629850" y="0"/>
                </a:lnTo>
                <a:lnTo>
                  <a:pt x="3659824" y="6042"/>
                </a:lnTo>
                <a:lnTo>
                  <a:pt x="3684285" y="22526"/>
                </a:lnTo>
                <a:lnTo>
                  <a:pt x="3700770" y="46988"/>
                </a:lnTo>
                <a:lnTo>
                  <a:pt x="3706812" y="76962"/>
                </a:lnTo>
                <a:lnTo>
                  <a:pt x="3706812" y="384937"/>
                </a:lnTo>
                <a:lnTo>
                  <a:pt x="3700770" y="414910"/>
                </a:lnTo>
                <a:lnTo>
                  <a:pt x="3684285" y="439372"/>
                </a:lnTo>
                <a:lnTo>
                  <a:pt x="3659824" y="455856"/>
                </a:lnTo>
                <a:lnTo>
                  <a:pt x="362985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sp>
        <p:nvSpPr>
          <p:cNvPr id="24" name="object 24"/>
          <p:cNvSpPr txBox="1"/>
          <p:nvPr/>
        </p:nvSpPr>
        <p:spPr>
          <a:xfrm>
            <a:off x="3644798" y="4502658"/>
            <a:ext cx="3060700" cy="346710"/>
          </a:xfrm>
          <a:prstGeom prst="rect">
            <a:avLst/>
          </a:prstGeom>
        </p:spPr>
        <p:txBody>
          <a:bodyPr vert="horz" wrap="square" lIns="0" tIns="13335" rIns="0" bIns="0" rtlCol="0">
            <a:spAutoFit/>
          </a:bodyPr>
          <a:lstStyle/>
          <a:p>
            <a:pPr marL="12700">
              <a:spcBef>
                <a:spcPts val="105"/>
              </a:spcBef>
            </a:pPr>
            <a:r>
              <a:rPr sz="1050" dirty="0">
                <a:latin typeface="Times New Roman"/>
                <a:cs typeface="Times New Roman"/>
              </a:rPr>
              <a:t>Check</a:t>
            </a:r>
            <a:r>
              <a:rPr sz="1050" spc="-45" dirty="0">
                <a:latin typeface="Times New Roman"/>
                <a:cs typeface="Times New Roman"/>
              </a:rPr>
              <a:t> </a:t>
            </a:r>
            <a:r>
              <a:rPr sz="1050" dirty="0">
                <a:latin typeface="Times New Roman"/>
                <a:cs typeface="Times New Roman"/>
              </a:rPr>
              <a:t>whether</a:t>
            </a:r>
            <a:r>
              <a:rPr sz="1050" spc="-25"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resistance</a:t>
            </a:r>
            <a:r>
              <a:rPr sz="1050" spc="-25" dirty="0">
                <a:latin typeface="Times New Roman"/>
                <a:cs typeface="Times New Roman"/>
              </a:rPr>
              <a:t> </a:t>
            </a:r>
            <a:r>
              <a:rPr sz="1050" dirty="0">
                <a:latin typeface="Times New Roman"/>
                <a:cs typeface="Times New Roman"/>
              </a:rPr>
              <a:t>of</a:t>
            </a:r>
            <a:r>
              <a:rPr sz="1050" spc="-20" dirty="0">
                <a:latin typeface="Times New Roman"/>
                <a:cs typeface="Times New Roman"/>
              </a:rPr>
              <a:t> </a:t>
            </a:r>
            <a:r>
              <a:rPr sz="1050" dirty="0">
                <a:latin typeface="Times New Roman"/>
                <a:cs typeface="Times New Roman"/>
              </a:rPr>
              <a:t>sensor</a:t>
            </a:r>
            <a:r>
              <a:rPr sz="1050" spc="-15" dirty="0">
                <a:latin typeface="Times New Roman"/>
                <a:cs typeface="Times New Roman"/>
              </a:rPr>
              <a:t> </a:t>
            </a:r>
            <a:r>
              <a:rPr sz="1050" dirty="0">
                <a:latin typeface="Times New Roman"/>
                <a:cs typeface="Times New Roman"/>
              </a:rPr>
              <a:t>is</a:t>
            </a:r>
            <a:r>
              <a:rPr sz="1050" spc="-5" dirty="0">
                <a:latin typeface="Times New Roman"/>
                <a:cs typeface="Times New Roman"/>
              </a:rPr>
              <a:t> </a:t>
            </a:r>
            <a:r>
              <a:rPr sz="1050" dirty="0">
                <a:latin typeface="Times New Roman"/>
                <a:cs typeface="Times New Roman"/>
              </a:rPr>
              <a:t>in</a:t>
            </a:r>
            <a:r>
              <a:rPr sz="1050" spc="-25"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range</a:t>
            </a:r>
            <a:r>
              <a:rPr sz="1050" spc="229" dirty="0">
                <a:latin typeface="Times New Roman"/>
                <a:cs typeface="Times New Roman"/>
              </a:rPr>
              <a:t> </a:t>
            </a:r>
            <a:r>
              <a:rPr sz="1050" spc="-25" dirty="0">
                <a:latin typeface="Times New Roman"/>
                <a:cs typeface="Times New Roman"/>
              </a:rPr>
              <a:t>of</a:t>
            </a:r>
            <a:endParaRPr sz="1050">
              <a:latin typeface="Times New Roman"/>
              <a:cs typeface="Times New Roman"/>
            </a:endParaRPr>
          </a:p>
          <a:p>
            <a:pPr marL="12700"/>
            <a:r>
              <a:rPr sz="1050" b="1" dirty="0">
                <a:latin typeface="Times New Roman"/>
                <a:cs typeface="Times New Roman"/>
              </a:rPr>
              <a:t>Temperature</a:t>
            </a:r>
            <a:r>
              <a:rPr sz="1050" b="1" spc="-40" dirty="0">
                <a:latin typeface="Times New Roman"/>
                <a:cs typeface="Times New Roman"/>
              </a:rPr>
              <a:t> </a:t>
            </a:r>
            <a:r>
              <a:rPr sz="1050" b="1" dirty="0">
                <a:latin typeface="Times New Roman"/>
                <a:cs typeface="Times New Roman"/>
              </a:rPr>
              <a:t>sensor</a:t>
            </a:r>
            <a:r>
              <a:rPr sz="1050" b="1" spc="-30" dirty="0">
                <a:latin typeface="Times New Roman"/>
                <a:cs typeface="Times New Roman"/>
              </a:rPr>
              <a:t> </a:t>
            </a:r>
            <a:r>
              <a:rPr sz="1050" b="1" spc="-25" dirty="0">
                <a:latin typeface="Times New Roman"/>
                <a:cs typeface="Times New Roman"/>
              </a:rPr>
              <a:t>B*</a:t>
            </a:r>
            <a:r>
              <a:rPr sz="1050" spc="-25" dirty="0">
                <a:latin typeface="Times New Roman"/>
                <a:cs typeface="Times New Roman"/>
              </a:rPr>
              <a:t>.</a:t>
            </a:r>
            <a:endParaRPr sz="1050">
              <a:latin typeface="Times New Roman"/>
              <a:cs typeface="Times New Roman"/>
            </a:endParaRPr>
          </a:p>
        </p:txBody>
      </p:sp>
      <p:sp>
        <p:nvSpPr>
          <p:cNvPr id="25" name="object 25"/>
          <p:cNvSpPr txBox="1"/>
          <p:nvPr/>
        </p:nvSpPr>
        <p:spPr>
          <a:xfrm>
            <a:off x="4944491" y="5088763"/>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26" name="object 26"/>
          <p:cNvSpPr/>
          <p:nvPr/>
        </p:nvSpPr>
        <p:spPr>
          <a:xfrm>
            <a:off x="5375276" y="4643374"/>
            <a:ext cx="2282825" cy="782955"/>
          </a:xfrm>
          <a:custGeom>
            <a:avLst/>
            <a:gdLst/>
            <a:ahLst/>
            <a:cxnLst/>
            <a:rect l="l" t="t" r="r" b="b"/>
            <a:pathLst>
              <a:path w="2282825" h="782954">
                <a:moveTo>
                  <a:pt x="76200" y="706501"/>
                </a:moveTo>
                <a:lnTo>
                  <a:pt x="44450" y="706501"/>
                </a:lnTo>
                <a:lnTo>
                  <a:pt x="44450" y="279400"/>
                </a:lnTo>
                <a:lnTo>
                  <a:pt x="31750" y="279400"/>
                </a:lnTo>
                <a:lnTo>
                  <a:pt x="31750" y="706501"/>
                </a:lnTo>
                <a:lnTo>
                  <a:pt x="0" y="706501"/>
                </a:lnTo>
                <a:lnTo>
                  <a:pt x="38100" y="782701"/>
                </a:lnTo>
                <a:lnTo>
                  <a:pt x="69850" y="719201"/>
                </a:lnTo>
                <a:lnTo>
                  <a:pt x="76200" y="706501"/>
                </a:lnTo>
                <a:close/>
              </a:path>
              <a:path w="2282825" h="782954">
                <a:moveTo>
                  <a:pt x="2282825" y="38100"/>
                </a:moveTo>
                <a:lnTo>
                  <a:pt x="2270125" y="31750"/>
                </a:lnTo>
                <a:lnTo>
                  <a:pt x="2206625" y="0"/>
                </a:lnTo>
                <a:lnTo>
                  <a:pt x="2206625" y="31762"/>
                </a:lnTo>
                <a:lnTo>
                  <a:pt x="1871599" y="31877"/>
                </a:lnTo>
                <a:lnTo>
                  <a:pt x="1871599" y="44450"/>
                </a:lnTo>
                <a:lnTo>
                  <a:pt x="2206625" y="44450"/>
                </a:lnTo>
                <a:lnTo>
                  <a:pt x="2206625" y="76200"/>
                </a:lnTo>
                <a:lnTo>
                  <a:pt x="2270125" y="44450"/>
                </a:lnTo>
                <a:lnTo>
                  <a:pt x="2282825" y="38100"/>
                </a:lnTo>
                <a:close/>
              </a:path>
            </a:pathLst>
          </a:custGeom>
          <a:solidFill>
            <a:srgbClr val="000000"/>
          </a:solidFill>
        </p:spPr>
        <p:txBody>
          <a:bodyPr wrap="square" lIns="0" tIns="0" rIns="0" bIns="0" rtlCol="0"/>
          <a:lstStyle/>
          <a:p>
            <a:endParaRPr/>
          </a:p>
        </p:txBody>
      </p:sp>
      <p:sp>
        <p:nvSpPr>
          <p:cNvPr id="27" name="object 27"/>
          <p:cNvSpPr txBox="1"/>
          <p:nvPr/>
        </p:nvSpPr>
        <p:spPr>
          <a:xfrm>
            <a:off x="7343266" y="4416933"/>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28" name="object 28"/>
          <p:cNvSpPr txBox="1"/>
          <p:nvPr/>
        </p:nvSpPr>
        <p:spPr>
          <a:xfrm>
            <a:off x="7658101" y="4554601"/>
            <a:ext cx="1970405"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6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faulty</a:t>
            </a:r>
            <a:r>
              <a:rPr sz="1050" spc="-30" dirty="0">
                <a:latin typeface="Times New Roman"/>
                <a:cs typeface="Times New Roman"/>
              </a:rPr>
              <a:t> </a:t>
            </a:r>
            <a:r>
              <a:rPr sz="1050" spc="-10" dirty="0">
                <a:latin typeface="Times New Roman"/>
                <a:cs typeface="Times New Roman"/>
              </a:rPr>
              <a:t>sensor</a:t>
            </a:r>
            <a:endParaRPr sz="1050">
              <a:latin typeface="Times New Roman"/>
              <a:cs typeface="Times New Roman"/>
            </a:endParaRPr>
          </a:p>
        </p:txBody>
      </p:sp>
      <p:sp>
        <p:nvSpPr>
          <p:cNvPr id="29" name="object 29"/>
          <p:cNvSpPr/>
          <p:nvPr/>
        </p:nvSpPr>
        <p:spPr>
          <a:xfrm>
            <a:off x="3549650" y="5443474"/>
            <a:ext cx="3702050" cy="282575"/>
          </a:xfrm>
          <a:custGeom>
            <a:avLst/>
            <a:gdLst/>
            <a:ahLst/>
            <a:cxnLst/>
            <a:rect l="l" t="t" r="r" b="b"/>
            <a:pathLst>
              <a:path w="3702050" h="282575">
                <a:moveTo>
                  <a:pt x="0" y="47116"/>
                </a:moveTo>
                <a:lnTo>
                  <a:pt x="3700" y="28825"/>
                </a:lnTo>
                <a:lnTo>
                  <a:pt x="13792" y="13842"/>
                </a:lnTo>
                <a:lnTo>
                  <a:pt x="28760" y="3718"/>
                </a:lnTo>
                <a:lnTo>
                  <a:pt x="47091" y="0"/>
                </a:lnTo>
                <a:lnTo>
                  <a:pt x="3654933" y="0"/>
                </a:lnTo>
                <a:lnTo>
                  <a:pt x="3673278" y="3718"/>
                </a:lnTo>
                <a:lnTo>
                  <a:pt x="3688254" y="13843"/>
                </a:lnTo>
                <a:lnTo>
                  <a:pt x="3698349" y="28825"/>
                </a:lnTo>
                <a:lnTo>
                  <a:pt x="3702050" y="47116"/>
                </a:lnTo>
                <a:lnTo>
                  <a:pt x="3702050" y="235585"/>
                </a:lnTo>
                <a:lnTo>
                  <a:pt x="3698349" y="253857"/>
                </a:lnTo>
                <a:lnTo>
                  <a:pt x="3688254" y="268795"/>
                </a:lnTo>
                <a:lnTo>
                  <a:pt x="3673278" y="278876"/>
                </a:lnTo>
                <a:lnTo>
                  <a:pt x="3654933" y="282575"/>
                </a:lnTo>
                <a:lnTo>
                  <a:pt x="47091" y="282575"/>
                </a:lnTo>
                <a:lnTo>
                  <a:pt x="28760" y="278876"/>
                </a:lnTo>
                <a:lnTo>
                  <a:pt x="13792" y="268795"/>
                </a:lnTo>
                <a:lnTo>
                  <a:pt x="3700" y="253857"/>
                </a:lnTo>
                <a:lnTo>
                  <a:pt x="0" y="235585"/>
                </a:lnTo>
                <a:lnTo>
                  <a:pt x="0" y="47116"/>
                </a:lnTo>
                <a:close/>
              </a:path>
            </a:pathLst>
          </a:custGeom>
          <a:ln w="12700">
            <a:solidFill>
              <a:srgbClr val="000000"/>
            </a:solidFill>
          </a:ln>
        </p:spPr>
        <p:txBody>
          <a:bodyPr wrap="square" lIns="0" tIns="0" rIns="0" bIns="0" rtlCol="0"/>
          <a:lstStyle/>
          <a:p>
            <a:endParaRPr/>
          </a:p>
        </p:txBody>
      </p:sp>
      <p:sp>
        <p:nvSpPr>
          <p:cNvPr id="30" name="object 30"/>
          <p:cNvSpPr txBox="1"/>
          <p:nvPr/>
        </p:nvSpPr>
        <p:spPr>
          <a:xfrm>
            <a:off x="3562897" y="5487670"/>
            <a:ext cx="3676015"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Check</a:t>
            </a:r>
            <a:r>
              <a:rPr sz="1050" spc="-45" dirty="0">
                <a:latin typeface="Times New Roman"/>
                <a:cs typeface="Times New Roman"/>
              </a:rPr>
              <a:t> </a:t>
            </a:r>
            <a:r>
              <a:rPr sz="1050" dirty="0">
                <a:latin typeface="Times New Roman"/>
                <a:cs typeface="Times New Roman"/>
              </a:rPr>
              <a:t>whether</a:t>
            </a:r>
            <a:r>
              <a:rPr sz="1050" spc="-25" dirty="0">
                <a:latin typeface="Times New Roman"/>
                <a:cs typeface="Times New Roman"/>
              </a:rPr>
              <a:t> </a:t>
            </a:r>
            <a:r>
              <a:rPr sz="1050" dirty="0">
                <a:latin typeface="Times New Roman"/>
                <a:cs typeface="Times New Roman"/>
              </a:rPr>
              <a:t>there</a:t>
            </a:r>
            <a:r>
              <a:rPr sz="1050" spc="-20" dirty="0">
                <a:latin typeface="Times New Roman"/>
                <a:cs typeface="Times New Roman"/>
              </a:rPr>
              <a:t> </a:t>
            </a:r>
            <a:r>
              <a:rPr sz="1050" dirty="0">
                <a:latin typeface="Times New Roman"/>
                <a:cs typeface="Times New Roman"/>
              </a:rPr>
              <a:t>are</a:t>
            </a:r>
            <a:r>
              <a:rPr sz="1050" spc="-25" dirty="0">
                <a:latin typeface="Times New Roman"/>
                <a:cs typeface="Times New Roman"/>
              </a:rPr>
              <a:t> </a:t>
            </a:r>
            <a:r>
              <a:rPr sz="1050" dirty="0">
                <a:latin typeface="Times New Roman"/>
                <a:cs typeface="Times New Roman"/>
              </a:rPr>
              <a:t>other</a:t>
            </a:r>
            <a:r>
              <a:rPr sz="1050" spc="-25" dirty="0">
                <a:latin typeface="Times New Roman"/>
                <a:cs typeface="Times New Roman"/>
              </a:rPr>
              <a:t> </a:t>
            </a:r>
            <a:r>
              <a:rPr sz="1050" dirty="0">
                <a:latin typeface="Times New Roman"/>
                <a:cs typeface="Times New Roman"/>
              </a:rPr>
              <a:t>heat</a:t>
            </a:r>
            <a:r>
              <a:rPr sz="1050" spc="-25" dirty="0">
                <a:latin typeface="Times New Roman"/>
                <a:cs typeface="Times New Roman"/>
              </a:rPr>
              <a:t> </a:t>
            </a:r>
            <a:r>
              <a:rPr sz="1050" dirty="0">
                <a:latin typeface="Times New Roman"/>
                <a:cs typeface="Times New Roman"/>
              </a:rPr>
              <a:t>sources</a:t>
            </a:r>
            <a:r>
              <a:rPr sz="1050" spc="-25" dirty="0">
                <a:latin typeface="Times New Roman"/>
                <a:cs typeface="Times New Roman"/>
              </a:rPr>
              <a:t> </a:t>
            </a:r>
            <a:r>
              <a:rPr sz="1050" dirty="0">
                <a:latin typeface="Times New Roman"/>
                <a:cs typeface="Times New Roman"/>
              </a:rPr>
              <a:t>around</a:t>
            </a:r>
            <a:r>
              <a:rPr sz="1050" spc="-20" dirty="0">
                <a:latin typeface="Times New Roman"/>
                <a:cs typeface="Times New Roman"/>
              </a:rPr>
              <a:t> </a:t>
            </a:r>
            <a:r>
              <a:rPr sz="1050" spc="-10" dirty="0">
                <a:latin typeface="Times New Roman"/>
                <a:cs typeface="Times New Roman"/>
              </a:rPr>
              <a:t>sensor</a:t>
            </a:r>
            <a:endParaRPr sz="1050">
              <a:latin typeface="Times New Roman"/>
              <a:cs typeface="Times New Roman"/>
            </a:endParaRPr>
          </a:p>
        </p:txBody>
      </p:sp>
      <p:sp>
        <p:nvSpPr>
          <p:cNvPr id="31" name="object 31"/>
          <p:cNvSpPr txBox="1"/>
          <p:nvPr/>
        </p:nvSpPr>
        <p:spPr>
          <a:xfrm>
            <a:off x="5016119" y="5780913"/>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2" name="object 32"/>
          <p:cNvSpPr/>
          <p:nvPr/>
        </p:nvSpPr>
        <p:spPr>
          <a:xfrm>
            <a:off x="5375276" y="5548249"/>
            <a:ext cx="2287905" cy="542925"/>
          </a:xfrm>
          <a:custGeom>
            <a:avLst/>
            <a:gdLst/>
            <a:ahLst/>
            <a:cxnLst/>
            <a:rect l="l" t="t" r="r" b="b"/>
            <a:pathLst>
              <a:path w="2287904" h="542925">
                <a:moveTo>
                  <a:pt x="76200" y="466725"/>
                </a:moveTo>
                <a:lnTo>
                  <a:pt x="44450" y="466725"/>
                </a:lnTo>
                <a:lnTo>
                  <a:pt x="44450" y="182626"/>
                </a:lnTo>
                <a:lnTo>
                  <a:pt x="31750" y="182626"/>
                </a:lnTo>
                <a:lnTo>
                  <a:pt x="31750" y="466725"/>
                </a:lnTo>
                <a:lnTo>
                  <a:pt x="0" y="466725"/>
                </a:lnTo>
                <a:lnTo>
                  <a:pt x="38100" y="542925"/>
                </a:lnTo>
                <a:lnTo>
                  <a:pt x="69850" y="479425"/>
                </a:lnTo>
                <a:lnTo>
                  <a:pt x="76200" y="466725"/>
                </a:lnTo>
                <a:close/>
              </a:path>
              <a:path w="2287904" h="542925">
                <a:moveTo>
                  <a:pt x="2287524" y="38100"/>
                </a:moveTo>
                <a:lnTo>
                  <a:pt x="2274824" y="31750"/>
                </a:lnTo>
                <a:lnTo>
                  <a:pt x="2211324" y="0"/>
                </a:lnTo>
                <a:lnTo>
                  <a:pt x="2211324" y="31750"/>
                </a:lnTo>
                <a:lnTo>
                  <a:pt x="1877949" y="31750"/>
                </a:lnTo>
                <a:lnTo>
                  <a:pt x="1877949" y="44450"/>
                </a:lnTo>
                <a:lnTo>
                  <a:pt x="2211324" y="44450"/>
                </a:lnTo>
                <a:lnTo>
                  <a:pt x="2211324" y="76200"/>
                </a:lnTo>
                <a:lnTo>
                  <a:pt x="2274824" y="44450"/>
                </a:lnTo>
                <a:lnTo>
                  <a:pt x="2287524" y="38100"/>
                </a:lnTo>
                <a:close/>
              </a:path>
            </a:pathLst>
          </a:custGeom>
          <a:solidFill>
            <a:srgbClr val="000000"/>
          </a:solidFill>
        </p:spPr>
        <p:txBody>
          <a:bodyPr wrap="square" lIns="0" tIns="0" rIns="0" bIns="0" rtlCol="0"/>
          <a:lstStyle/>
          <a:p>
            <a:endParaRPr/>
          </a:p>
        </p:txBody>
      </p:sp>
      <p:sp>
        <p:nvSpPr>
          <p:cNvPr id="33" name="object 33"/>
          <p:cNvSpPr txBox="1"/>
          <p:nvPr/>
        </p:nvSpPr>
        <p:spPr>
          <a:xfrm>
            <a:off x="7309358" y="5334761"/>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4" name="object 34"/>
          <p:cNvSpPr txBox="1"/>
          <p:nvPr/>
        </p:nvSpPr>
        <p:spPr>
          <a:xfrm>
            <a:off x="7662927" y="5459348"/>
            <a:ext cx="1965325"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Remove</a:t>
            </a:r>
            <a:r>
              <a:rPr sz="1050" spc="-30" dirty="0">
                <a:latin typeface="Times New Roman"/>
                <a:cs typeface="Times New Roman"/>
              </a:rPr>
              <a:t> </a:t>
            </a:r>
            <a:r>
              <a:rPr sz="1050" dirty="0">
                <a:latin typeface="Times New Roman"/>
                <a:cs typeface="Times New Roman"/>
              </a:rPr>
              <a:t>all</a:t>
            </a:r>
            <a:r>
              <a:rPr sz="1050" spc="-2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other</a:t>
            </a:r>
            <a:r>
              <a:rPr sz="1050" spc="-30" dirty="0">
                <a:latin typeface="Times New Roman"/>
                <a:cs typeface="Times New Roman"/>
              </a:rPr>
              <a:t> </a:t>
            </a:r>
            <a:r>
              <a:rPr sz="1050" dirty="0">
                <a:latin typeface="Times New Roman"/>
                <a:cs typeface="Times New Roman"/>
              </a:rPr>
              <a:t>heat</a:t>
            </a:r>
            <a:r>
              <a:rPr sz="1050" spc="-30" dirty="0">
                <a:latin typeface="Times New Roman"/>
                <a:cs typeface="Times New Roman"/>
              </a:rPr>
              <a:t> </a:t>
            </a:r>
            <a:r>
              <a:rPr sz="1050" spc="-10" dirty="0">
                <a:latin typeface="Times New Roman"/>
                <a:cs typeface="Times New Roman"/>
              </a:rPr>
              <a:t>source</a:t>
            </a:r>
            <a:endParaRPr sz="1050">
              <a:latin typeface="Times New Roman"/>
              <a:cs typeface="Times New Roman"/>
            </a:endParaRPr>
          </a:p>
        </p:txBody>
      </p:sp>
      <p:sp>
        <p:nvSpPr>
          <p:cNvPr id="35" name="object 35"/>
          <p:cNvSpPr/>
          <p:nvPr/>
        </p:nvSpPr>
        <p:spPr>
          <a:xfrm>
            <a:off x="3549650" y="6086476"/>
            <a:ext cx="3702050" cy="282575"/>
          </a:xfrm>
          <a:custGeom>
            <a:avLst/>
            <a:gdLst/>
            <a:ahLst/>
            <a:cxnLst/>
            <a:rect l="l" t="t" r="r" b="b"/>
            <a:pathLst>
              <a:path w="3702050" h="282575">
                <a:moveTo>
                  <a:pt x="0" y="47116"/>
                </a:moveTo>
                <a:lnTo>
                  <a:pt x="3700" y="28771"/>
                </a:lnTo>
                <a:lnTo>
                  <a:pt x="13792" y="13795"/>
                </a:lnTo>
                <a:lnTo>
                  <a:pt x="28760" y="3700"/>
                </a:lnTo>
                <a:lnTo>
                  <a:pt x="47091" y="0"/>
                </a:lnTo>
                <a:lnTo>
                  <a:pt x="3654933" y="0"/>
                </a:lnTo>
                <a:lnTo>
                  <a:pt x="3673278" y="3700"/>
                </a:lnTo>
                <a:lnTo>
                  <a:pt x="3688254" y="13795"/>
                </a:lnTo>
                <a:lnTo>
                  <a:pt x="3698349" y="28771"/>
                </a:lnTo>
                <a:lnTo>
                  <a:pt x="3702050" y="47116"/>
                </a:lnTo>
                <a:lnTo>
                  <a:pt x="3702050" y="235458"/>
                </a:lnTo>
                <a:lnTo>
                  <a:pt x="3698349" y="253803"/>
                </a:lnTo>
                <a:lnTo>
                  <a:pt x="3688254" y="268779"/>
                </a:lnTo>
                <a:lnTo>
                  <a:pt x="3673278" y="278874"/>
                </a:lnTo>
                <a:lnTo>
                  <a:pt x="3654933" y="282575"/>
                </a:lnTo>
                <a:lnTo>
                  <a:pt x="47091" y="282575"/>
                </a:lnTo>
                <a:lnTo>
                  <a:pt x="28760" y="278874"/>
                </a:lnTo>
                <a:lnTo>
                  <a:pt x="13792" y="268779"/>
                </a:lnTo>
                <a:lnTo>
                  <a:pt x="3700" y="253803"/>
                </a:lnTo>
                <a:lnTo>
                  <a:pt x="0" y="235458"/>
                </a:lnTo>
                <a:lnTo>
                  <a:pt x="0" y="47116"/>
                </a:lnTo>
                <a:close/>
              </a:path>
            </a:pathLst>
          </a:custGeom>
          <a:ln w="12700">
            <a:solidFill>
              <a:srgbClr val="000000"/>
            </a:solidFill>
          </a:ln>
        </p:spPr>
        <p:txBody>
          <a:bodyPr wrap="square" lIns="0" tIns="0" rIns="0" bIns="0" rtlCol="0"/>
          <a:lstStyle/>
          <a:p>
            <a:endParaRPr/>
          </a:p>
        </p:txBody>
      </p:sp>
      <p:sp>
        <p:nvSpPr>
          <p:cNvPr id="36" name="object 36"/>
          <p:cNvSpPr txBox="1"/>
          <p:nvPr/>
        </p:nvSpPr>
        <p:spPr>
          <a:xfrm>
            <a:off x="3562897" y="6130797"/>
            <a:ext cx="3676015"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Can</a:t>
            </a:r>
            <a:r>
              <a:rPr sz="1050" spc="-50" dirty="0">
                <a:latin typeface="Times New Roman"/>
                <a:cs typeface="Times New Roman"/>
              </a:rPr>
              <a:t> </a:t>
            </a:r>
            <a:r>
              <a:rPr sz="1050" dirty="0">
                <a:latin typeface="Times New Roman"/>
                <a:cs typeface="Times New Roman"/>
              </a:rPr>
              <a:t>the</a:t>
            </a:r>
            <a:r>
              <a:rPr sz="1050" spc="-10" dirty="0">
                <a:latin typeface="Times New Roman"/>
                <a:cs typeface="Times New Roman"/>
              </a:rPr>
              <a:t> </a:t>
            </a:r>
            <a:r>
              <a:rPr sz="1050" dirty="0">
                <a:latin typeface="Times New Roman"/>
                <a:cs typeface="Times New Roman"/>
              </a:rPr>
              <a:t>system</a:t>
            </a:r>
            <a:r>
              <a:rPr sz="1050" spc="-10" dirty="0">
                <a:latin typeface="Times New Roman"/>
                <a:cs typeface="Times New Roman"/>
              </a:rPr>
              <a:t> </a:t>
            </a:r>
            <a:r>
              <a:rPr sz="1050" dirty="0">
                <a:latin typeface="Times New Roman"/>
                <a:cs typeface="Times New Roman"/>
              </a:rPr>
              <a:t>go</a:t>
            </a:r>
            <a:r>
              <a:rPr sz="1050" spc="-10" dirty="0">
                <a:latin typeface="Times New Roman"/>
                <a:cs typeface="Times New Roman"/>
              </a:rPr>
              <a:t> </a:t>
            </a:r>
            <a:r>
              <a:rPr sz="1050" dirty="0">
                <a:latin typeface="Times New Roman"/>
                <a:cs typeface="Times New Roman"/>
              </a:rPr>
              <a:t>into</a:t>
            </a:r>
            <a:r>
              <a:rPr sz="1050" spc="-25" dirty="0">
                <a:latin typeface="Times New Roman"/>
                <a:cs typeface="Times New Roman"/>
              </a:rPr>
              <a:t> </a:t>
            </a:r>
            <a:r>
              <a:rPr sz="1050" dirty="0">
                <a:latin typeface="Times New Roman"/>
                <a:cs typeface="Times New Roman"/>
              </a:rPr>
              <a:t>backup</a:t>
            </a:r>
            <a:r>
              <a:rPr sz="1050" spc="-35" dirty="0">
                <a:latin typeface="Times New Roman"/>
                <a:cs typeface="Times New Roman"/>
              </a:rPr>
              <a:t> </a:t>
            </a:r>
            <a:r>
              <a:rPr sz="1050" spc="-10" dirty="0">
                <a:latin typeface="Times New Roman"/>
                <a:cs typeface="Times New Roman"/>
              </a:rPr>
              <a:t>running?</a:t>
            </a:r>
            <a:endParaRPr sz="1050">
              <a:latin typeface="Times New Roman"/>
              <a:cs typeface="Times New Roman"/>
            </a:endParaRPr>
          </a:p>
        </p:txBody>
      </p:sp>
      <p:sp>
        <p:nvSpPr>
          <p:cNvPr id="37" name="object 37"/>
          <p:cNvSpPr/>
          <p:nvPr/>
        </p:nvSpPr>
        <p:spPr>
          <a:xfrm>
            <a:off x="7253224" y="6253098"/>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38" name="object 38"/>
          <p:cNvSpPr txBox="1"/>
          <p:nvPr/>
        </p:nvSpPr>
        <p:spPr>
          <a:xfrm>
            <a:off x="7309358" y="6039739"/>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9" name="object 39"/>
          <p:cNvSpPr txBox="1"/>
          <p:nvPr/>
        </p:nvSpPr>
        <p:spPr>
          <a:xfrm>
            <a:off x="7662927" y="6164199"/>
            <a:ext cx="1965325" cy="206467"/>
          </a:xfrm>
          <a:prstGeom prst="rect">
            <a:avLst/>
          </a:prstGeom>
          <a:ln w="12700">
            <a:solidFill>
              <a:srgbClr val="000000"/>
            </a:solidFill>
          </a:ln>
        </p:spPr>
        <p:txBody>
          <a:bodyPr vert="horz" wrap="square" lIns="0" tIns="44450" rIns="0" bIns="0" rtlCol="0">
            <a:spAutoFit/>
          </a:bodyPr>
          <a:lstStyle/>
          <a:p>
            <a:pPr marL="92075">
              <a:spcBef>
                <a:spcPts val="350"/>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spc="-10" dirty="0">
                <a:latin typeface="Times New Roman"/>
                <a:cs typeface="Times New Roman"/>
              </a:rPr>
              <a:t>sensor</a:t>
            </a:r>
            <a:endParaRPr sz="1050">
              <a:latin typeface="Times New Roman"/>
              <a:cs typeface="Times New Roman"/>
            </a:endParaRPr>
          </a:p>
        </p:txBody>
      </p:sp>
      <p:sp>
        <p:nvSpPr>
          <p:cNvPr id="40" name="object 40"/>
          <p:cNvSpPr txBox="1"/>
          <p:nvPr/>
        </p:nvSpPr>
        <p:spPr>
          <a:xfrm>
            <a:off x="7662927" y="6786499"/>
            <a:ext cx="1965325" cy="206467"/>
          </a:xfrm>
          <a:prstGeom prst="rect">
            <a:avLst/>
          </a:prstGeom>
          <a:ln w="12700">
            <a:solidFill>
              <a:srgbClr val="000000"/>
            </a:solidFill>
          </a:ln>
        </p:spPr>
        <p:txBody>
          <a:bodyPr vert="horz" wrap="square" lIns="0" tIns="44450" rIns="0" bIns="0" rtlCol="0">
            <a:spAutoFit/>
          </a:bodyPr>
          <a:lstStyle/>
          <a:p>
            <a:pPr marL="92075">
              <a:spcBef>
                <a:spcPts val="350"/>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41" name="object 41"/>
          <p:cNvSpPr/>
          <p:nvPr/>
        </p:nvSpPr>
        <p:spPr>
          <a:xfrm>
            <a:off x="5394326" y="6369050"/>
            <a:ext cx="2268855" cy="582930"/>
          </a:xfrm>
          <a:custGeom>
            <a:avLst/>
            <a:gdLst/>
            <a:ahLst/>
            <a:cxnLst/>
            <a:rect l="l" t="t" r="r" b="b"/>
            <a:pathLst>
              <a:path w="2268854" h="582929">
                <a:moveTo>
                  <a:pt x="2192274" y="506349"/>
                </a:moveTo>
                <a:lnTo>
                  <a:pt x="2192274" y="582549"/>
                </a:lnTo>
                <a:lnTo>
                  <a:pt x="2255774" y="550799"/>
                </a:lnTo>
                <a:lnTo>
                  <a:pt x="2205101" y="550799"/>
                </a:lnTo>
                <a:lnTo>
                  <a:pt x="2205101" y="538099"/>
                </a:lnTo>
                <a:lnTo>
                  <a:pt x="2255774" y="538099"/>
                </a:lnTo>
                <a:lnTo>
                  <a:pt x="2192274" y="506349"/>
                </a:lnTo>
                <a:close/>
              </a:path>
              <a:path w="2268854" h="582929">
                <a:moveTo>
                  <a:pt x="12700" y="0"/>
                </a:moveTo>
                <a:lnTo>
                  <a:pt x="0" y="0"/>
                </a:lnTo>
                <a:lnTo>
                  <a:pt x="0" y="548005"/>
                </a:lnTo>
                <a:lnTo>
                  <a:pt x="2793" y="550799"/>
                </a:lnTo>
                <a:lnTo>
                  <a:pt x="2192274" y="550799"/>
                </a:lnTo>
                <a:lnTo>
                  <a:pt x="2192274" y="544449"/>
                </a:lnTo>
                <a:lnTo>
                  <a:pt x="12700" y="544449"/>
                </a:lnTo>
                <a:lnTo>
                  <a:pt x="6350" y="538099"/>
                </a:lnTo>
                <a:lnTo>
                  <a:pt x="12700" y="538099"/>
                </a:lnTo>
                <a:lnTo>
                  <a:pt x="12700" y="0"/>
                </a:lnTo>
                <a:close/>
              </a:path>
              <a:path w="2268854" h="582929">
                <a:moveTo>
                  <a:pt x="2255774" y="538099"/>
                </a:moveTo>
                <a:lnTo>
                  <a:pt x="2205101" y="538099"/>
                </a:lnTo>
                <a:lnTo>
                  <a:pt x="2205101" y="550799"/>
                </a:lnTo>
                <a:lnTo>
                  <a:pt x="2255774" y="550799"/>
                </a:lnTo>
                <a:lnTo>
                  <a:pt x="2268474" y="544449"/>
                </a:lnTo>
                <a:lnTo>
                  <a:pt x="2255774" y="538099"/>
                </a:lnTo>
                <a:close/>
              </a:path>
              <a:path w="2268854" h="582929">
                <a:moveTo>
                  <a:pt x="12700" y="538099"/>
                </a:moveTo>
                <a:lnTo>
                  <a:pt x="6350" y="538099"/>
                </a:lnTo>
                <a:lnTo>
                  <a:pt x="12700" y="544449"/>
                </a:lnTo>
                <a:lnTo>
                  <a:pt x="12700" y="538099"/>
                </a:lnTo>
                <a:close/>
              </a:path>
              <a:path w="2268854" h="582929">
                <a:moveTo>
                  <a:pt x="2192274" y="538099"/>
                </a:moveTo>
                <a:lnTo>
                  <a:pt x="12700" y="538099"/>
                </a:lnTo>
                <a:lnTo>
                  <a:pt x="12700" y="544449"/>
                </a:lnTo>
                <a:lnTo>
                  <a:pt x="2192274" y="544449"/>
                </a:lnTo>
                <a:lnTo>
                  <a:pt x="2192274" y="538099"/>
                </a:lnTo>
                <a:close/>
              </a:path>
            </a:pathLst>
          </a:custGeom>
          <a:solidFill>
            <a:srgbClr val="000000"/>
          </a:solidFill>
        </p:spPr>
        <p:txBody>
          <a:bodyPr wrap="square" lIns="0" tIns="0" rIns="0" bIns="0" rtlCol="0"/>
          <a:lstStyle/>
          <a:p>
            <a:endParaRPr/>
          </a:p>
        </p:txBody>
      </p:sp>
      <p:sp>
        <p:nvSpPr>
          <p:cNvPr id="42" name="object 42"/>
          <p:cNvSpPr txBox="1"/>
          <p:nvPr/>
        </p:nvSpPr>
        <p:spPr>
          <a:xfrm>
            <a:off x="5036820" y="6600190"/>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3" name="object 43"/>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44" name="object 44"/>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37035" y="1261757"/>
            <a:ext cx="5446184"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000" b="1" dirty="0">
                <a:latin typeface="Calibri" panose="020F0502020204030204" pitchFamily="34" charset="0"/>
                <a:cs typeface="Calibri" panose="020F0502020204030204" pitchFamily="34" charset="0"/>
              </a:rPr>
              <a:t>Board Location CN7</a:t>
            </a:r>
            <a:endParaRPr lang="ja-JP" altLang="en-US" sz="2000" b="1" dirty="0">
              <a:latin typeface="Calibri" panose="020F0502020204030204" pitchFamily="34" charset="0"/>
              <a:cs typeface="Calibri" panose="020F0502020204030204" pitchFamily="34" charset="0"/>
            </a:endParaRPr>
          </a:p>
        </p:txBody>
      </p:sp>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8261685"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Discharge Temperature Sensor</a:t>
            </a:r>
          </a:p>
        </p:txBody>
      </p:sp>
      <p:sp>
        <p:nvSpPr>
          <p:cNvPr id="12" name="TextBox 11">
            <a:extLst>
              <a:ext uri="{FF2B5EF4-FFF2-40B4-BE49-F238E27FC236}">
                <a16:creationId xmlns:a16="http://schemas.microsoft.com/office/drawing/2014/main" id="{915792EC-4A6F-B0F2-A1EA-58AA07E1C1AF}"/>
              </a:ext>
            </a:extLst>
          </p:cNvPr>
          <p:cNvSpPr txBox="1"/>
          <p:nvPr/>
        </p:nvSpPr>
        <p:spPr>
          <a:xfrm>
            <a:off x="203200" y="8505855"/>
            <a:ext cx="6898042" cy="584775"/>
          </a:xfrm>
          <a:prstGeom prst="rect">
            <a:avLst/>
          </a:prstGeom>
          <a:noFill/>
        </p:spPr>
        <p:txBody>
          <a:bodyPr wrap="square" rtlCol="0">
            <a:spAutoFit/>
          </a:bodyPr>
          <a:lstStyle/>
          <a:p>
            <a:r>
              <a:rPr lang="en-US" sz="3200" b="1" dirty="0"/>
              <a:t>(TD) Discharge Temperature Sensor</a:t>
            </a:r>
          </a:p>
        </p:txBody>
      </p:sp>
      <p:pic>
        <p:nvPicPr>
          <p:cNvPr id="14" name="object 10">
            <a:extLst>
              <a:ext uri="{FF2B5EF4-FFF2-40B4-BE49-F238E27FC236}">
                <a16:creationId xmlns:a16="http://schemas.microsoft.com/office/drawing/2014/main" id="{0F249AEC-146D-9FEA-78D6-F419DFA1B5E6}"/>
              </a:ext>
            </a:extLst>
          </p:cNvPr>
          <p:cNvPicPr/>
          <p:nvPr/>
        </p:nvPicPr>
        <p:blipFill>
          <a:blip r:embed="rId3" cstate="print"/>
          <a:stretch>
            <a:fillRect/>
          </a:stretch>
        </p:blipFill>
        <p:spPr>
          <a:xfrm>
            <a:off x="203200" y="1819316"/>
            <a:ext cx="4373595" cy="6553200"/>
          </a:xfrm>
          <a:prstGeom prst="rect">
            <a:avLst/>
          </a:prstGeom>
        </p:spPr>
      </p:pic>
      <p:cxnSp>
        <p:nvCxnSpPr>
          <p:cNvPr id="13" name="Straight Arrow Connector 12">
            <a:extLst>
              <a:ext uri="{FF2B5EF4-FFF2-40B4-BE49-F238E27FC236}">
                <a16:creationId xmlns:a16="http://schemas.microsoft.com/office/drawing/2014/main" id="{0C106A87-4D64-2CBE-3AC3-7611A5451731}"/>
              </a:ext>
            </a:extLst>
          </p:cNvPr>
          <p:cNvCxnSpPr>
            <a:cxnSpLocks/>
          </p:cNvCxnSpPr>
          <p:nvPr/>
        </p:nvCxnSpPr>
        <p:spPr>
          <a:xfrm flipV="1">
            <a:off x="736600" y="3657600"/>
            <a:ext cx="1376442" cy="4986643"/>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10" name="object 8">
            <a:extLst>
              <a:ext uri="{FF2B5EF4-FFF2-40B4-BE49-F238E27FC236}">
                <a16:creationId xmlns:a16="http://schemas.microsoft.com/office/drawing/2014/main" id="{E974BB92-F02E-5C5F-68C7-5AB242D11491}"/>
              </a:ext>
            </a:extLst>
          </p:cNvPr>
          <p:cNvGraphicFramePr>
            <a:graphicFrameLocks noGrp="1"/>
          </p:cNvGraphicFramePr>
          <p:nvPr>
            <p:extLst>
              <p:ext uri="{D42A27DB-BD31-4B8C-83A1-F6EECF244321}">
                <p14:modId xmlns:p14="http://schemas.microsoft.com/office/powerpoint/2010/main" val="1633692111"/>
              </p:ext>
            </p:extLst>
          </p:nvPr>
        </p:nvGraphicFramePr>
        <p:xfrm>
          <a:off x="6436074" y="1207261"/>
          <a:ext cx="2023744" cy="7860547"/>
        </p:xfrm>
        <a:graphic>
          <a:graphicData uri="http://schemas.openxmlformats.org/drawingml/2006/table">
            <a:tbl>
              <a:tblPr firstRow="1" bandRow="1">
                <a:tableStyleId>{2D5ABB26-0587-4C30-8999-92F81FD0307C}</a:tableStyleId>
              </a:tblPr>
              <a:tblGrid>
                <a:gridCol w="518159">
                  <a:extLst>
                    <a:ext uri="{9D8B030D-6E8A-4147-A177-3AD203B41FA5}">
                      <a16:colId xmlns:a16="http://schemas.microsoft.com/office/drawing/2014/main" val="20000"/>
                    </a:ext>
                  </a:extLst>
                </a:gridCol>
                <a:gridCol w="431165">
                  <a:extLst>
                    <a:ext uri="{9D8B030D-6E8A-4147-A177-3AD203B41FA5}">
                      <a16:colId xmlns:a16="http://schemas.microsoft.com/office/drawing/2014/main" val="20001"/>
                    </a:ext>
                  </a:extLst>
                </a:gridCol>
                <a:gridCol w="601980">
                  <a:extLst>
                    <a:ext uri="{9D8B030D-6E8A-4147-A177-3AD203B41FA5}">
                      <a16:colId xmlns:a16="http://schemas.microsoft.com/office/drawing/2014/main" val="20002"/>
                    </a:ext>
                  </a:extLst>
                </a:gridCol>
                <a:gridCol w="472440">
                  <a:extLst>
                    <a:ext uri="{9D8B030D-6E8A-4147-A177-3AD203B41FA5}">
                      <a16:colId xmlns:a16="http://schemas.microsoft.com/office/drawing/2014/main" val="20003"/>
                    </a:ext>
                  </a:extLst>
                </a:gridCol>
              </a:tblGrid>
              <a:tr h="380123">
                <a:tc>
                  <a:txBody>
                    <a:bodyPr/>
                    <a:lstStyle/>
                    <a:p>
                      <a:pPr marL="161290" marR="83185" indent="-59690">
                        <a:lnSpc>
                          <a:spcPct val="100000"/>
                        </a:lnSpc>
                        <a:spcBef>
                          <a:spcPts val="440"/>
                        </a:spcBef>
                      </a:pPr>
                      <a:r>
                        <a:rPr sz="900" spc="-20" dirty="0">
                          <a:solidFill>
                            <a:srgbClr val="FFFFFF"/>
                          </a:solidFill>
                          <a:latin typeface="Arial"/>
                          <a:cs typeface="Arial"/>
                        </a:rPr>
                        <a:t>Temp. (°C)</a:t>
                      </a:r>
                      <a:endParaRPr sz="900">
                        <a:latin typeface="Arial"/>
                        <a:cs typeface="Arial"/>
                      </a:endParaRPr>
                    </a:p>
                  </a:txBody>
                  <a:tcPr marL="0" marR="0" marT="558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4460" marR="40640" indent="-67310">
                        <a:lnSpc>
                          <a:spcPct val="100000"/>
                        </a:lnSpc>
                        <a:spcBef>
                          <a:spcPts val="440"/>
                        </a:spcBef>
                      </a:pPr>
                      <a:r>
                        <a:rPr sz="900" spc="-20" dirty="0">
                          <a:solidFill>
                            <a:srgbClr val="FFFFFF"/>
                          </a:solidFill>
                          <a:latin typeface="Arial"/>
                          <a:cs typeface="Arial"/>
                        </a:rPr>
                        <a:t>Temp. (°F)</a:t>
                      </a:r>
                      <a:endParaRPr sz="900">
                        <a:latin typeface="Arial"/>
                        <a:cs typeface="Arial"/>
                      </a:endParaRPr>
                    </a:p>
                  </a:txBody>
                  <a:tcPr marL="0" marR="0" marT="558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7325" marR="6350" indent="-166370">
                        <a:lnSpc>
                          <a:spcPts val="1070"/>
                        </a:lnSpc>
                        <a:spcBef>
                          <a:spcPts val="484"/>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6159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99390" marR="27305" indent="-151130">
                        <a:lnSpc>
                          <a:spcPts val="1070"/>
                        </a:lnSpc>
                        <a:spcBef>
                          <a:spcPts val="484"/>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6159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46938">
                <a:tc>
                  <a:txBody>
                    <a:bodyPr/>
                    <a:lstStyle/>
                    <a:p>
                      <a:pPr marL="10160" algn="ctr">
                        <a:lnSpc>
                          <a:spcPts val="1019"/>
                        </a:lnSpc>
                      </a:pPr>
                      <a:r>
                        <a:rPr sz="900" dirty="0">
                          <a:latin typeface="Arial"/>
                          <a:cs typeface="Arial"/>
                        </a:rPr>
                        <a:t>-</a:t>
                      </a: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517.84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46938">
                <a:tc>
                  <a:txBody>
                    <a:bodyPr/>
                    <a:lstStyle/>
                    <a:p>
                      <a:pPr marL="10160" algn="ctr">
                        <a:lnSpc>
                          <a:spcPts val="1010"/>
                        </a:lnSpc>
                      </a:pPr>
                      <a:r>
                        <a:rPr sz="900" dirty="0">
                          <a:latin typeface="Arial"/>
                          <a:cs typeface="Arial"/>
                        </a:rPr>
                        <a:t>-</a:t>
                      </a: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dirty="0">
                          <a:latin typeface="Arial"/>
                          <a:cs typeface="Arial"/>
                        </a:rPr>
                        <a:t>-</a:t>
                      </a: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489.93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46938">
                <a:tc>
                  <a:txBody>
                    <a:bodyPr/>
                    <a:lstStyle/>
                    <a:p>
                      <a:pPr marL="10160" algn="ctr">
                        <a:lnSpc>
                          <a:spcPts val="1010"/>
                        </a:lnSpc>
                      </a:pPr>
                      <a:r>
                        <a:rPr sz="900" dirty="0">
                          <a:latin typeface="Arial"/>
                          <a:cs typeface="Arial"/>
                        </a:rPr>
                        <a:t>-</a:t>
                      </a: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dirty="0">
                          <a:latin typeface="Arial"/>
                          <a:cs typeface="Arial"/>
                        </a:rPr>
                        <a:t>-</a:t>
                      </a:r>
                      <a:r>
                        <a:rPr sz="900" spc="-25" dirty="0">
                          <a:latin typeface="Arial"/>
                          <a:cs typeface="Arial"/>
                        </a:rPr>
                        <a:t>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463.65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46938">
                <a:tc>
                  <a:txBody>
                    <a:bodyPr/>
                    <a:lstStyle/>
                    <a:p>
                      <a:pPr marL="10160" algn="ctr">
                        <a:lnSpc>
                          <a:spcPts val="1010"/>
                        </a:lnSpc>
                      </a:pPr>
                      <a:r>
                        <a:rPr sz="900" dirty="0">
                          <a:latin typeface="Arial"/>
                          <a:cs typeface="Arial"/>
                        </a:rPr>
                        <a:t>-</a:t>
                      </a: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1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438.89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45022">
                <a:tc>
                  <a:txBody>
                    <a:bodyPr/>
                    <a:lstStyle/>
                    <a:p>
                      <a:pPr marL="10160" algn="ctr">
                        <a:lnSpc>
                          <a:spcPts val="1010"/>
                        </a:lnSpc>
                      </a:pPr>
                      <a:r>
                        <a:rPr sz="900" dirty="0">
                          <a:latin typeface="Arial"/>
                          <a:cs typeface="Arial"/>
                        </a:rPr>
                        <a:t>-</a:t>
                      </a:r>
                      <a:r>
                        <a:rPr sz="900" spc="-25" dirty="0">
                          <a:latin typeface="Arial"/>
                          <a:cs typeface="Arial"/>
                        </a:rPr>
                        <a:t>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1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415.57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46938">
                <a:tc>
                  <a:txBody>
                    <a:bodyPr/>
                    <a:lstStyle/>
                    <a:p>
                      <a:pPr marL="10160" algn="ctr">
                        <a:lnSpc>
                          <a:spcPts val="1019"/>
                        </a:lnSpc>
                      </a:pPr>
                      <a:r>
                        <a:rPr sz="900" dirty="0">
                          <a:latin typeface="Arial"/>
                          <a:cs typeface="Arial"/>
                        </a:rPr>
                        <a:t>-</a:t>
                      </a: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393.59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46938">
                <a:tc>
                  <a:txBody>
                    <a:bodyPr/>
                    <a:lstStyle/>
                    <a:p>
                      <a:pPr marL="10160" algn="ctr">
                        <a:lnSpc>
                          <a:spcPts val="1019"/>
                        </a:lnSpc>
                      </a:pPr>
                      <a:r>
                        <a:rPr sz="900" dirty="0">
                          <a:latin typeface="Arial"/>
                          <a:cs typeface="Arial"/>
                        </a:rPr>
                        <a:t>-</a:t>
                      </a: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19"/>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372.87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46938">
                <a:tc>
                  <a:txBody>
                    <a:bodyPr/>
                    <a:lstStyle/>
                    <a:p>
                      <a:pPr marL="10160" algn="ctr">
                        <a:lnSpc>
                          <a:spcPts val="1010"/>
                        </a:lnSpc>
                      </a:pPr>
                      <a:r>
                        <a:rPr sz="900" dirty="0">
                          <a:latin typeface="Arial"/>
                          <a:cs typeface="Arial"/>
                        </a:rPr>
                        <a:t>-</a:t>
                      </a: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1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353.34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46938">
                <a:tc>
                  <a:txBody>
                    <a:bodyPr/>
                    <a:lstStyle/>
                    <a:p>
                      <a:pPr marL="10160" algn="ctr">
                        <a:lnSpc>
                          <a:spcPts val="1010"/>
                        </a:lnSpc>
                      </a:pPr>
                      <a:r>
                        <a:rPr sz="900" dirty="0">
                          <a:latin typeface="Arial"/>
                          <a:cs typeface="Arial"/>
                        </a:rPr>
                        <a:t>-</a:t>
                      </a: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334.92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46938">
                <a:tc>
                  <a:txBody>
                    <a:bodyPr/>
                    <a:lstStyle/>
                    <a:p>
                      <a:pPr marL="10160" algn="ctr">
                        <a:lnSpc>
                          <a:spcPts val="1010"/>
                        </a:lnSpc>
                      </a:pPr>
                      <a:r>
                        <a:rPr sz="900" dirty="0">
                          <a:latin typeface="Arial"/>
                          <a:cs typeface="Arial"/>
                        </a:rPr>
                        <a:t>-</a:t>
                      </a: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317.55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0.43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45660">
                <a:tc>
                  <a:txBody>
                    <a:bodyPr/>
                    <a:lstStyle/>
                    <a:p>
                      <a:pPr marL="10160" algn="ctr">
                        <a:lnSpc>
                          <a:spcPts val="1010"/>
                        </a:lnSpc>
                      </a:pPr>
                      <a:r>
                        <a:rPr sz="900" dirty="0">
                          <a:latin typeface="Arial"/>
                          <a:cs typeface="Arial"/>
                        </a:rPr>
                        <a:t>-</a:t>
                      </a: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301.16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46938">
                <a:tc>
                  <a:txBody>
                    <a:bodyPr/>
                    <a:lstStyle/>
                    <a:p>
                      <a:pPr marL="6985" algn="ctr">
                        <a:lnSpc>
                          <a:spcPts val="1019"/>
                        </a:lnSpc>
                      </a:pPr>
                      <a:r>
                        <a:rPr sz="900" dirty="0">
                          <a:latin typeface="Arial"/>
                          <a:cs typeface="Arial"/>
                        </a:rPr>
                        <a:t>-</a:t>
                      </a:r>
                      <a:r>
                        <a:rPr sz="900" spc="-5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285.70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46938">
                <a:tc>
                  <a:txBody>
                    <a:bodyPr/>
                    <a:lstStyle/>
                    <a:p>
                      <a:pPr marL="6985" algn="ctr">
                        <a:lnSpc>
                          <a:spcPts val="1019"/>
                        </a:lnSpc>
                      </a:pPr>
                      <a:r>
                        <a:rPr sz="900" dirty="0">
                          <a:latin typeface="Arial"/>
                          <a:cs typeface="Arial"/>
                        </a:rPr>
                        <a:t>-</a:t>
                      </a:r>
                      <a:r>
                        <a:rPr sz="900" spc="-5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271.10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46938">
                <a:tc>
                  <a:txBody>
                    <a:bodyPr/>
                    <a:lstStyle/>
                    <a:p>
                      <a:pPr marL="6985" algn="ctr">
                        <a:lnSpc>
                          <a:spcPts val="1010"/>
                        </a:lnSpc>
                      </a:pPr>
                      <a:r>
                        <a:rPr sz="900" dirty="0">
                          <a:latin typeface="Arial"/>
                          <a:cs typeface="Arial"/>
                        </a:rPr>
                        <a:t>-</a:t>
                      </a:r>
                      <a:r>
                        <a:rPr sz="900" spc="-5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257.33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46938">
                <a:tc>
                  <a:txBody>
                    <a:bodyPr/>
                    <a:lstStyle/>
                    <a:p>
                      <a:pPr marL="6985" algn="ctr">
                        <a:lnSpc>
                          <a:spcPts val="1010"/>
                        </a:lnSpc>
                      </a:pPr>
                      <a:r>
                        <a:rPr sz="900" dirty="0">
                          <a:latin typeface="Arial"/>
                          <a:cs typeface="Arial"/>
                        </a:rPr>
                        <a:t>-</a:t>
                      </a:r>
                      <a:r>
                        <a:rPr sz="900" spc="-5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244.32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46938">
                <a:tc>
                  <a:txBody>
                    <a:bodyPr/>
                    <a:lstStyle/>
                    <a:p>
                      <a:pPr marL="6985" algn="ctr">
                        <a:lnSpc>
                          <a:spcPts val="1010"/>
                        </a:lnSpc>
                      </a:pPr>
                      <a:r>
                        <a:rPr sz="900" dirty="0">
                          <a:latin typeface="Arial"/>
                          <a:cs typeface="Arial"/>
                        </a:rPr>
                        <a:t>-</a:t>
                      </a:r>
                      <a:r>
                        <a:rPr sz="900" spc="-5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232.03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45022">
                <a:tc>
                  <a:txBody>
                    <a:bodyPr/>
                    <a:lstStyle/>
                    <a:p>
                      <a:pPr marL="6985" algn="ctr">
                        <a:lnSpc>
                          <a:spcPts val="1010"/>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24.8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220.42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46938">
                <a:tc>
                  <a:txBody>
                    <a:bodyPr/>
                    <a:lstStyle/>
                    <a:p>
                      <a:pPr marL="6985" algn="ctr">
                        <a:lnSpc>
                          <a:spcPts val="1019"/>
                        </a:lnSpc>
                      </a:pPr>
                      <a:r>
                        <a:rPr sz="900" dirty="0">
                          <a:latin typeface="Arial"/>
                          <a:cs typeface="Arial"/>
                        </a:rPr>
                        <a:t>-</a:t>
                      </a:r>
                      <a:r>
                        <a:rPr sz="900" spc="-5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209.45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46938">
                <a:tc>
                  <a:txBody>
                    <a:bodyPr/>
                    <a:lstStyle/>
                    <a:p>
                      <a:pPr marL="6985" algn="ctr">
                        <a:lnSpc>
                          <a:spcPts val="1019"/>
                        </a:lnSpc>
                      </a:pPr>
                      <a:r>
                        <a:rPr sz="900" dirty="0">
                          <a:latin typeface="Arial"/>
                          <a:cs typeface="Arial"/>
                        </a:rPr>
                        <a:t>-</a:t>
                      </a:r>
                      <a:r>
                        <a:rPr sz="900" spc="-5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199.08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46938">
                <a:tc>
                  <a:txBody>
                    <a:bodyPr/>
                    <a:lstStyle/>
                    <a:p>
                      <a:pPr marL="6985" algn="ctr">
                        <a:lnSpc>
                          <a:spcPts val="1010"/>
                        </a:lnSpc>
                      </a:pPr>
                      <a:r>
                        <a:rPr sz="900" dirty="0">
                          <a:latin typeface="Arial"/>
                          <a:cs typeface="Arial"/>
                        </a:rPr>
                        <a:t>-</a:t>
                      </a:r>
                      <a:r>
                        <a:rPr sz="900" spc="-5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189.27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46938">
                <a:tc>
                  <a:txBody>
                    <a:bodyPr/>
                    <a:lstStyle/>
                    <a:p>
                      <a:pPr marL="8255" algn="ctr">
                        <a:lnSpc>
                          <a:spcPts val="1010"/>
                        </a:lnSpc>
                      </a:pPr>
                      <a:r>
                        <a:rPr sz="900" dirty="0">
                          <a:latin typeface="Arial"/>
                          <a:cs typeface="Arial"/>
                        </a:rPr>
                        <a:t>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180.00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46938">
                <a:tc>
                  <a:txBody>
                    <a:bodyPr/>
                    <a:lstStyle/>
                    <a:p>
                      <a:pPr marL="8255" algn="ctr">
                        <a:lnSpc>
                          <a:spcPts val="1010"/>
                        </a:lnSpc>
                      </a:pPr>
                      <a:r>
                        <a:rPr sz="90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33.8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171.23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45022">
                <a:tc>
                  <a:txBody>
                    <a:bodyPr/>
                    <a:lstStyle/>
                    <a:p>
                      <a:pPr marL="8255" algn="ctr">
                        <a:lnSpc>
                          <a:spcPts val="1010"/>
                        </a:lnSpc>
                      </a:pPr>
                      <a:r>
                        <a:rPr sz="90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35.6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162.93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46938">
                <a:tc>
                  <a:txBody>
                    <a:bodyPr/>
                    <a:lstStyle/>
                    <a:p>
                      <a:pPr marL="8255" algn="ctr">
                        <a:lnSpc>
                          <a:spcPts val="1019"/>
                        </a:lnSpc>
                      </a:pPr>
                      <a:r>
                        <a:rPr sz="90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37.4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155.07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46938">
                <a:tc>
                  <a:txBody>
                    <a:bodyPr/>
                    <a:lstStyle/>
                    <a:p>
                      <a:pPr marL="8255" algn="ctr">
                        <a:lnSpc>
                          <a:spcPts val="1019"/>
                        </a:lnSpc>
                      </a:pPr>
                      <a:r>
                        <a:rPr sz="90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39.2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147.63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46938">
                <a:tc>
                  <a:txBody>
                    <a:bodyPr/>
                    <a:lstStyle/>
                    <a:p>
                      <a:pPr marL="8255" algn="ctr">
                        <a:lnSpc>
                          <a:spcPts val="1010"/>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140.59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46938">
                <a:tc>
                  <a:txBody>
                    <a:bodyPr/>
                    <a:lstStyle/>
                    <a:p>
                      <a:pPr marL="8255" algn="ctr">
                        <a:lnSpc>
                          <a:spcPts val="1010"/>
                        </a:lnSpc>
                      </a:pPr>
                      <a:r>
                        <a:rPr sz="90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133.92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46938">
                <a:tc>
                  <a:txBody>
                    <a:bodyPr/>
                    <a:lstStyle/>
                    <a:p>
                      <a:pPr marL="8255" algn="ctr">
                        <a:lnSpc>
                          <a:spcPts val="1010"/>
                        </a:lnSpc>
                      </a:pPr>
                      <a:r>
                        <a:rPr sz="90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44.6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127.60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45660">
                <a:tc>
                  <a:txBody>
                    <a:bodyPr/>
                    <a:lstStyle/>
                    <a:p>
                      <a:pPr marL="8255" algn="ctr">
                        <a:lnSpc>
                          <a:spcPts val="1010"/>
                        </a:lnSpc>
                      </a:pPr>
                      <a:r>
                        <a:rPr sz="90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46.4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121.60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46938">
                <a:tc>
                  <a:txBody>
                    <a:bodyPr/>
                    <a:lstStyle/>
                    <a:p>
                      <a:pPr marL="8255" algn="ctr">
                        <a:lnSpc>
                          <a:spcPts val="1019"/>
                        </a:lnSpc>
                      </a:pPr>
                      <a:r>
                        <a:rPr sz="90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48.2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115.93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46938">
                <a:tc>
                  <a:txBody>
                    <a:bodyPr/>
                    <a:lstStyle/>
                    <a:p>
                      <a:pPr marL="8890" algn="ctr">
                        <a:lnSpc>
                          <a:spcPts val="1019"/>
                        </a:lnSpc>
                      </a:pP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110.54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46938">
                <a:tc>
                  <a:txBody>
                    <a:bodyPr/>
                    <a:lstStyle/>
                    <a:p>
                      <a:pPr marL="8890" algn="ctr">
                        <a:lnSpc>
                          <a:spcPts val="1010"/>
                        </a:lnSpc>
                      </a:pP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51.8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105.43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46938">
                <a:tc>
                  <a:txBody>
                    <a:bodyPr/>
                    <a:lstStyle/>
                    <a:p>
                      <a:pPr marL="8890" algn="ctr">
                        <a:lnSpc>
                          <a:spcPts val="1010"/>
                        </a:lnSpc>
                      </a:pP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53.6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100.59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46938">
                <a:tc>
                  <a:txBody>
                    <a:bodyPr/>
                    <a:lstStyle/>
                    <a:p>
                      <a:pPr marL="8890" algn="ctr">
                        <a:lnSpc>
                          <a:spcPts val="1010"/>
                        </a:lnSpc>
                      </a:pP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55.4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95.99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45022">
                <a:tc>
                  <a:txBody>
                    <a:bodyPr/>
                    <a:lstStyle/>
                    <a:p>
                      <a:pPr marL="8890" algn="ctr">
                        <a:lnSpc>
                          <a:spcPts val="101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57.2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91.62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46938">
                <a:tc>
                  <a:txBody>
                    <a:bodyPr/>
                    <a:lstStyle/>
                    <a:p>
                      <a:pPr marL="8890" algn="ctr">
                        <a:lnSpc>
                          <a:spcPts val="1019"/>
                        </a:lnSpc>
                      </a:pP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87.48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46938">
                <a:tc>
                  <a:txBody>
                    <a:bodyPr/>
                    <a:lstStyle/>
                    <a:p>
                      <a:pPr marL="8890" algn="ctr">
                        <a:lnSpc>
                          <a:spcPts val="1019"/>
                        </a:lnSpc>
                      </a:pPr>
                      <a:r>
                        <a:rPr sz="900" spc="-25" dirty="0">
                          <a:latin typeface="Arial"/>
                          <a:cs typeface="Arial"/>
                        </a:rPr>
                        <a:t>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60.8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83.54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46938">
                <a:tc>
                  <a:txBody>
                    <a:bodyPr/>
                    <a:lstStyle/>
                    <a:p>
                      <a:pPr marL="8890" algn="ctr">
                        <a:lnSpc>
                          <a:spcPts val="1010"/>
                        </a:lnSpc>
                      </a:pP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62.6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79.80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46938">
                <a:tc>
                  <a:txBody>
                    <a:bodyPr/>
                    <a:lstStyle/>
                    <a:p>
                      <a:pPr marL="8890" algn="ctr">
                        <a:lnSpc>
                          <a:spcPts val="1010"/>
                        </a:lnSpc>
                      </a:pP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64.4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76.25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46938">
                <a:tc>
                  <a:txBody>
                    <a:bodyPr/>
                    <a:lstStyle/>
                    <a:p>
                      <a:pPr marL="8890" algn="ctr">
                        <a:lnSpc>
                          <a:spcPts val="1010"/>
                        </a:lnSpc>
                      </a:pP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66.2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72.87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45022">
                <a:tc>
                  <a:txBody>
                    <a:bodyPr/>
                    <a:lstStyle/>
                    <a:p>
                      <a:pPr marL="8890" algn="ctr">
                        <a:lnSpc>
                          <a:spcPts val="1010"/>
                        </a:lnSpc>
                      </a:pP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69.66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46938">
                <a:tc>
                  <a:txBody>
                    <a:bodyPr/>
                    <a:lstStyle/>
                    <a:p>
                      <a:pPr marL="8890" algn="ctr">
                        <a:lnSpc>
                          <a:spcPts val="1019"/>
                        </a:lnSpc>
                      </a:pPr>
                      <a:r>
                        <a:rPr sz="900" spc="-25" dirty="0">
                          <a:latin typeface="Arial"/>
                          <a:cs typeface="Arial"/>
                        </a:rPr>
                        <a:t>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69.8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66.61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r h="146938">
                <a:tc>
                  <a:txBody>
                    <a:bodyPr/>
                    <a:lstStyle/>
                    <a:p>
                      <a:pPr marL="8890" algn="ctr">
                        <a:lnSpc>
                          <a:spcPts val="1019"/>
                        </a:lnSpc>
                      </a:pP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71.6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63.70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3"/>
                  </a:ext>
                </a:extLst>
              </a:tr>
              <a:tr h="146938">
                <a:tc>
                  <a:txBody>
                    <a:bodyPr/>
                    <a:lstStyle/>
                    <a:p>
                      <a:pPr marL="8890" algn="ctr">
                        <a:lnSpc>
                          <a:spcPts val="101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73.4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60.94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4"/>
                  </a:ext>
                </a:extLst>
              </a:tr>
              <a:tr h="146938">
                <a:tc>
                  <a:txBody>
                    <a:bodyPr/>
                    <a:lstStyle/>
                    <a:p>
                      <a:pPr marL="8890" algn="ctr">
                        <a:lnSpc>
                          <a:spcPts val="994"/>
                        </a:lnSpc>
                      </a:pPr>
                      <a:r>
                        <a:rPr sz="900" spc="-25" dirty="0">
                          <a:latin typeface="Arial"/>
                          <a:cs typeface="Arial"/>
                        </a:rPr>
                        <a:t>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994"/>
                        </a:lnSpc>
                      </a:pPr>
                      <a:r>
                        <a:rPr sz="900" spc="-20" dirty="0">
                          <a:latin typeface="Arial"/>
                          <a:cs typeface="Arial"/>
                        </a:rPr>
                        <a:t>75.2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994"/>
                        </a:lnSpc>
                      </a:pPr>
                      <a:r>
                        <a:rPr sz="900" spc="-10" dirty="0">
                          <a:latin typeface="Arial"/>
                          <a:cs typeface="Arial"/>
                        </a:rPr>
                        <a:t>58.31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994"/>
                        </a:lnSpc>
                      </a:pPr>
                      <a:r>
                        <a:rPr sz="900" spc="-20" dirty="0">
                          <a:latin typeface="Arial"/>
                          <a:cs typeface="Arial"/>
                        </a:rPr>
                        <a:t>1.47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5"/>
                  </a:ext>
                </a:extLst>
              </a:tr>
              <a:tr h="146938">
                <a:tc>
                  <a:txBody>
                    <a:bodyPr/>
                    <a:lstStyle/>
                    <a:p>
                      <a:pPr marL="8890" algn="ctr">
                        <a:lnSpc>
                          <a:spcPts val="1010"/>
                        </a:lnSpc>
                      </a:pPr>
                      <a:r>
                        <a:rPr sz="900" spc="-25" dirty="0">
                          <a:latin typeface="Arial"/>
                          <a:cs typeface="Arial"/>
                        </a:rPr>
                        <a:t>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55.81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6"/>
                  </a:ext>
                </a:extLst>
              </a:tr>
              <a:tr h="145660">
                <a:tc>
                  <a:txBody>
                    <a:bodyPr/>
                    <a:lstStyle/>
                    <a:p>
                      <a:pPr marL="8890" algn="ctr">
                        <a:lnSpc>
                          <a:spcPts val="1010"/>
                        </a:lnSpc>
                      </a:pPr>
                      <a:r>
                        <a:rPr sz="900" spc="-25" dirty="0">
                          <a:latin typeface="Arial"/>
                          <a:cs typeface="Arial"/>
                        </a:rPr>
                        <a:t>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78.8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53.42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7"/>
                  </a:ext>
                </a:extLst>
              </a:tr>
              <a:tr h="146938">
                <a:tc>
                  <a:txBody>
                    <a:bodyPr/>
                    <a:lstStyle/>
                    <a:p>
                      <a:pPr marL="8890" algn="ctr">
                        <a:lnSpc>
                          <a:spcPts val="1019"/>
                        </a:lnSpc>
                      </a:pPr>
                      <a:r>
                        <a:rPr sz="900" spc="-25" dirty="0">
                          <a:latin typeface="Arial"/>
                          <a:cs typeface="Arial"/>
                        </a:rPr>
                        <a:t>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80.6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51.15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8"/>
                  </a:ext>
                </a:extLst>
              </a:tr>
              <a:tr h="146938">
                <a:tc>
                  <a:txBody>
                    <a:bodyPr/>
                    <a:lstStyle/>
                    <a:p>
                      <a:pPr marL="8890" algn="ctr">
                        <a:lnSpc>
                          <a:spcPts val="1019"/>
                        </a:lnSpc>
                      </a:pPr>
                      <a:r>
                        <a:rPr sz="900" spc="-25" dirty="0">
                          <a:latin typeface="Arial"/>
                          <a:cs typeface="Arial"/>
                        </a:rPr>
                        <a:t>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82.4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48.99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9"/>
                  </a:ext>
                </a:extLst>
              </a:tr>
              <a:tr h="146938">
                <a:tc>
                  <a:txBody>
                    <a:bodyPr/>
                    <a:lstStyle/>
                    <a:p>
                      <a:pPr marL="8890" algn="ctr">
                        <a:lnSpc>
                          <a:spcPts val="1010"/>
                        </a:lnSpc>
                      </a:pPr>
                      <a:r>
                        <a:rPr sz="900" spc="-25" dirty="0">
                          <a:latin typeface="Arial"/>
                          <a:cs typeface="Arial"/>
                        </a:rPr>
                        <a:t>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84.2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46.93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1.65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50"/>
                  </a:ext>
                </a:extLst>
              </a:tr>
              <a:tr h="146938">
                <a:tc>
                  <a:txBody>
                    <a:bodyPr/>
                    <a:lstStyle/>
                    <a:p>
                      <a:pPr marL="8890" algn="ctr">
                        <a:lnSpc>
                          <a:spcPts val="1010"/>
                        </a:lnSpc>
                      </a:pPr>
                      <a:r>
                        <a:rPr sz="900" spc="-25" dirty="0">
                          <a:latin typeface="Arial"/>
                          <a:cs typeface="Arial"/>
                        </a:rPr>
                        <a:t>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44.97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1.69</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51"/>
                  </a:ext>
                </a:extLst>
              </a:tr>
            </a:tbl>
          </a:graphicData>
        </a:graphic>
      </p:graphicFrame>
      <p:graphicFrame>
        <p:nvGraphicFramePr>
          <p:cNvPr id="11" name="object 9">
            <a:extLst>
              <a:ext uri="{FF2B5EF4-FFF2-40B4-BE49-F238E27FC236}">
                <a16:creationId xmlns:a16="http://schemas.microsoft.com/office/drawing/2014/main" id="{C5BA1FC4-0769-982F-4DA5-77C59C84F846}"/>
              </a:ext>
            </a:extLst>
          </p:cNvPr>
          <p:cNvGraphicFramePr>
            <a:graphicFrameLocks noGrp="1"/>
          </p:cNvGraphicFramePr>
          <p:nvPr>
            <p:extLst>
              <p:ext uri="{D42A27DB-BD31-4B8C-83A1-F6EECF244321}">
                <p14:modId xmlns:p14="http://schemas.microsoft.com/office/powerpoint/2010/main" val="757437347"/>
              </p:ext>
            </p:extLst>
          </p:nvPr>
        </p:nvGraphicFramePr>
        <p:xfrm>
          <a:off x="8760173" y="1207262"/>
          <a:ext cx="2019934" cy="7860545"/>
        </p:xfrm>
        <a:graphic>
          <a:graphicData uri="http://schemas.openxmlformats.org/drawingml/2006/table">
            <a:tbl>
              <a:tblPr firstRow="1" bandRow="1">
                <a:tableStyleId>{2D5ABB26-0587-4C30-8999-92F81FD0307C}</a:tableStyleId>
              </a:tblPr>
              <a:tblGrid>
                <a:gridCol w="518159">
                  <a:extLst>
                    <a:ext uri="{9D8B030D-6E8A-4147-A177-3AD203B41FA5}">
                      <a16:colId xmlns:a16="http://schemas.microsoft.com/office/drawing/2014/main" val="20000"/>
                    </a:ext>
                  </a:extLst>
                </a:gridCol>
                <a:gridCol w="431165">
                  <a:extLst>
                    <a:ext uri="{9D8B030D-6E8A-4147-A177-3AD203B41FA5}">
                      <a16:colId xmlns:a16="http://schemas.microsoft.com/office/drawing/2014/main" val="20001"/>
                    </a:ext>
                  </a:extLst>
                </a:gridCol>
                <a:gridCol w="600075">
                  <a:extLst>
                    <a:ext uri="{9D8B030D-6E8A-4147-A177-3AD203B41FA5}">
                      <a16:colId xmlns:a16="http://schemas.microsoft.com/office/drawing/2014/main" val="20002"/>
                    </a:ext>
                  </a:extLst>
                </a:gridCol>
                <a:gridCol w="470535">
                  <a:extLst>
                    <a:ext uri="{9D8B030D-6E8A-4147-A177-3AD203B41FA5}">
                      <a16:colId xmlns:a16="http://schemas.microsoft.com/office/drawing/2014/main" val="20003"/>
                    </a:ext>
                  </a:extLst>
                </a:gridCol>
              </a:tblGrid>
              <a:tr h="380121">
                <a:tc>
                  <a:txBody>
                    <a:bodyPr/>
                    <a:lstStyle/>
                    <a:p>
                      <a:pPr marL="162560" marR="83185" indent="-60960">
                        <a:lnSpc>
                          <a:spcPct val="100000"/>
                        </a:lnSpc>
                        <a:spcBef>
                          <a:spcPts val="440"/>
                        </a:spcBef>
                      </a:pPr>
                      <a:r>
                        <a:rPr sz="900" spc="-20" dirty="0">
                          <a:solidFill>
                            <a:srgbClr val="FFFFFF"/>
                          </a:solidFill>
                          <a:latin typeface="Arial"/>
                          <a:cs typeface="Arial"/>
                        </a:rPr>
                        <a:t>Temp. (°C)</a:t>
                      </a:r>
                      <a:endParaRPr sz="900">
                        <a:latin typeface="Arial"/>
                        <a:cs typeface="Arial"/>
                      </a:endParaRPr>
                    </a:p>
                  </a:txBody>
                  <a:tcPr marL="0" marR="0" marT="558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4460" marR="40640" indent="-67310">
                        <a:lnSpc>
                          <a:spcPct val="100000"/>
                        </a:lnSpc>
                        <a:spcBef>
                          <a:spcPts val="440"/>
                        </a:spcBef>
                      </a:pPr>
                      <a:r>
                        <a:rPr sz="900" spc="-20" dirty="0">
                          <a:solidFill>
                            <a:srgbClr val="FFFFFF"/>
                          </a:solidFill>
                          <a:latin typeface="Arial"/>
                          <a:cs typeface="Arial"/>
                        </a:rPr>
                        <a:t>Temp. (°F)</a:t>
                      </a:r>
                      <a:endParaRPr sz="900">
                        <a:latin typeface="Arial"/>
                        <a:cs typeface="Arial"/>
                      </a:endParaRPr>
                    </a:p>
                  </a:txBody>
                  <a:tcPr marL="0" marR="0" marT="558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8595" marR="4445" indent="-167640">
                        <a:lnSpc>
                          <a:spcPts val="1070"/>
                        </a:lnSpc>
                        <a:spcBef>
                          <a:spcPts val="484"/>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6159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98120" marR="27305" indent="-151130">
                        <a:lnSpc>
                          <a:spcPts val="1070"/>
                        </a:lnSpc>
                        <a:spcBef>
                          <a:spcPts val="484"/>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6159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46938">
                <a:tc>
                  <a:txBody>
                    <a:bodyPr/>
                    <a:lstStyle/>
                    <a:p>
                      <a:pPr marL="17780" algn="ctr">
                        <a:lnSpc>
                          <a:spcPts val="1019"/>
                        </a:lnSpc>
                      </a:pPr>
                      <a:r>
                        <a:rPr sz="900" spc="-25" dirty="0">
                          <a:latin typeface="Arial"/>
                          <a:cs typeface="Arial"/>
                        </a:rPr>
                        <a:t>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9"/>
                        </a:lnSpc>
                      </a:pPr>
                      <a:r>
                        <a:rPr sz="900" spc="-20" dirty="0">
                          <a:latin typeface="Arial"/>
                          <a:cs typeface="Arial"/>
                        </a:rPr>
                        <a:t>87.8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43.10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1.72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46938">
                <a:tc>
                  <a:txBody>
                    <a:bodyPr/>
                    <a:lstStyle/>
                    <a:p>
                      <a:pPr marL="17780" algn="ctr">
                        <a:lnSpc>
                          <a:spcPts val="101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0"/>
                        </a:lnSpc>
                      </a:pPr>
                      <a:r>
                        <a:rPr sz="900" spc="-20" dirty="0">
                          <a:latin typeface="Arial"/>
                          <a:cs typeface="Arial"/>
                        </a:rPr>
                        <a:t>89.6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41.31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46938">
                <a:tc>
                  <a:txBody>
                    <a:bodyPr/>
                    <a:lstStyle/>
                    <a:p>
                      <a:pPr marL="17780" algn="ctr">
                        <a:lnSpc>
                          <a:spcPts val="1010"/>
                        </a:lnSpc>
                      </a:pPr>
                      <a:r>
                        <a:rPr sz="900" spc="-25" dirty="0">
                          <a:latin typeface="Arial"/>
                          <a:cs typeface="Arial"/>
                        </a:rPr>
                        <a:t>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0"/>
                        </a:lnSpc>
                      </a:pPr>
                      <a:r>
                        <a:rPr sz="900" spc="-20" dirty="0">
                          <a:latin typeface="Arial"/>
                          <a:cs typeface="Arial"/>
                        </a:rPr>
                        <a:t>91.4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39.61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46938">
                <a:tc>
                  <a:txBody>
                    <a:bodyPr/>
                    <a:lstStyle/>
                    <a:p>
                      <a:pPr marL="17780" algn="ctr">
                        <a:lnSpc>
                          <a:spcPts val="1010"/>
                        </a:lnSpc>
                      </a:pPr>
                      <a:r>
                        <a:rPr sz="900" spc="-25" dirty="0">
                          <a:latin typeface="Arial"/>
                          <a:cs typeface="Arial"/>
                        </a:rPr>
                        <a:t>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0"/>
                        </a:lnSpc>
                      </a:pPr>
                      <a:r>
                        <a:rPr sz="900" spc="-20" dirty="0">
                          <a:latin typeface="Arial"/>
                          <a:cs typeface="Arial"/>
                        </a:rPr>
                        <a:t>93.2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37.99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45022">
                <a:tc>
                  <a:txBody>
                    <a:bodyPr/>
                    <a:lstStyle/>
                    <a:p>
                      <a:pPr marL="17780" algn="ctr">
                        <a:lnSpc>
                          <a:spcPts val="1010"/>
                        </a:lnSpc>
                      </a:pPr>
                      <a:r>
                        <a:rPr sz="900" spc="-25" dirty="0">
                          <a:latin typeface="Arial"/>
                          <a:cs typeface="Arial"/>
                        </a:rPr>
                        <a:t>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36.44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46938">
                <a:tc>
                  <a:txBody>
                    <a:bodyPr/>
                    <a:lstStyle/>
                    <a:p>
                      <a:pPr marL="17780" algn="ctr">
                        <a:lnSpc>
                          <a:spcPts val="1019"/>
                        </a:lnSpc>
                      </a:pPr>
                      <a:r>
                        <a:rPr sz="900" spc="-25" dirty="0">
                          <a:latin typeface="Arial"/>
                          <a:cs typeface="Arial"/>
                        </a:rPr>
                        <a:t>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9"/>
                        </a:lnSpc>
                      </a:pPr>
                      <a:r>
                        <a:rPr sz="900" spc="-20" dirty="0">
                          <a:latin typeface="Arial"/>
                          <a:cs typeface="Arial"/>
                        </a:rPr>
                        <a:t>96.8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34.96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1.89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46938">
                <a:tc>
                  <a:txBody>
                    <a:bodyPr/>
                    <a:lstStyle/>
                    <a:p>
                      <a:pPr marL="17780" algn="ctr">
                        <a:lnSpc>
                          <a:spcPts val="1019"/>
                        </a:lnSpc>
                      </a:pPr>
                      <a:r>
                        <a:rPr sz="900" spc="-25" dirty="0">
                          <a:latin typeface="Arial"/>
                          <a:cs typeface="Arial"/>
                        </a:rPr>
                        <a:t>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9"/>
                        </a:lnSpc>
                      </a:pPr>
                      <a:r>
                        <a:rPr sz="900" spc="-20" dirty="0">
                          <a:latin typeface="Arial"/>
                          <a:cs typeface="Arial"/>
                        </a:rPr>
                        <a:t>98.6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33.55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1.93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46938">
                <a:tc>
                  <a:txBody>
                    <a:bodyPr/>
                    <a:lstStyle/>
                    <a:p>
                      <a:pPr marL="17780" algn="ctr">
                        <a:lnSpc>
                          <a:spcPts val="1010"/>
                        </a:lnSpc>
                      </a:pPr>
                      <a:r>
                        <a:rPr sz="900" spc="-25" dirty="0">
                          <a:latin typeface="Arial"/>
                          <a:cs typeface="Arial"/>
                        </a:rPr>
                        <a:t>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100.4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32.21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46938">
                <a:tc>
                  <a:txBody>
                    <a:bodyPr/>
                    <a:lstStyle/>
                    <a:p>
                      <a:pPr marL="17780" algn="ctr">
                        <a:lnSpc>
                          <a:spcPts val="1010"/>
                        </a:lnSpc>
                      </a:pPr>
                      <a:r>
                        <a:rPr sz="900" spc="-25" dirty="0">
                          <a:latin typeface="Arial"/>
                          <a:cs typeface="Arial"/>
                        </a:rPr>
                        <a:t>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102.2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30.92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46938">
                <a:tc>
                  <a:txBody>
                    <a:bodyPr/>
                    <a:lstStyle/>
                    <a:p>
                      <a:pPr marL="17780" algn="ctr">
                        <a:lnSpc>
                          <a:spcPts val="1010"/>
                        </a:lnSpc>
                      </a:pPr>
                      <a:r>
                        <a:rPr sz="900" spc="-25" dirty="0">
                          <a:latin typeface="Arial"/>
                          <a:cs typeface="Arial"/>
                        </a:rPr>
                        <a:t>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29.69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45660">
                <a:tc>
                  <a:txBody>
                    <a:bodyPr/>
                    <a:lstStyle/>
                    <a:p>
                      <a:pPr marL="17780" algn="ctr">
                        <a:lnSpc>
                          <a:spcPts val="101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28.52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46938">
                <a:tc>
                  <a:txBody>
                    <a:bodyPr/>
                    <a:lstStyle/>
                    <a:p>
                      <a:pPr marL="17780" algn="ctr">
                        <a:lnSpc>
                          <a:spcPts val="1019"/>
                        </a:lnSpc>
                      </a:pPr>
                      <a:r>
                        <a:rPr sz="900" spc="-25" dirty="0">
                          <a:latin typeface="Arial"/>
                          <a:cs typeface="Arial"/>
                        </a:rPr>
                        <a:t>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107.6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27.40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46938">
                <a:tc>
                  <a:txBody>
                    <a:bodyPr/>
                    <a:lstStyle/>
                    <a:p>
                      <a:pPr marL="17780" algn="ctr">
                        <a:lnSpc>
                          <a:spcPts val="1019"/>
                        </a:lnSpc>
                      </a:pPr>
                      <a:r>
                        <a:rPr sz="900" spc="-25" dirty="0">
                          <a:latin typeface="Arial"/>
                          <a:cs typeface="Arial"/>
                        </a:rPr>
                        <a:t>43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26.32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46938">
                <a:tc>
                  <a:txBody>
                    <a:bodyPr/>
                    <a:lstStyle/>
                    <a:p>
                      <a:pPr marL="17780" algn="ctr">
                        <a:lnSpc>
                          <a:spcPts val="1010"/>
                        </a:lnSpc>
                      </a:pPr>
                      <a:r>
                        <a:rPr sz="900" spc="-25" dirty="0">
                          <a:latin typeface="Arial"/>
                          <a:cs typeface="Arial"/>
                        </a:rPr>
                        <a:t>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111.2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25.30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46938">
                <a:tc>
                  <a:txBody>
                    <a:bodyPr/>
                    <a:lstStyle/>
                    <a:p>
                      <a:pPr marL="17780" algn="ctr">
                        <a:lnSpc>
                          <a:spcPts val="1010"/>
                        </a:lnSpc>
                      </a:pPr>
                      <a:r>
                        <a:rPr sz="900" spc="-25" dirty="0">
                          <a:latin typeface="Arial"/>
                          <a:cs typeface="Arial"/>
                        </a:rPr>
                        <a:t>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24.32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46938">
                <a:tc>
                  <a:txBody>
                    <a:bodyPr/>
                    <a:lstStyle/>
                    <a:p>
                      <a:pPr marL="17780" algn="ctr">
                        <a:lnSpc>
                          <a:spcPts val="1010"/>
                        </a:lnSpc>
                      </a:pPr>
                      <a:r>
                        <a:rPr sz="900" spc="-25" dirty="0">
                          <a:latin typeface="Arial"/>
                          <a:cs typeface="Arial"/>
                        </a:rPr>
                        <a:t>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114.8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23.38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45022">
                <a:tc>
                  <a:txBody>
                    <a:bodyPr/>
                    <a:lstStyle/>
                    <a:p>
                      <a:pPr marL="17780" algn="ctr">
                        <a:lnSpc>
                          <a:spcPts val="1010"/>
                        </a:lnSpc>
                      </a:pPr>
                      <a:r>
                        <a:rPr sz="900" spc="-25" dirty="0">
                          <a:latin typeface="Arial"/>
                          <a:cs typeface="Arial"/>
                        </a:rPr>
                        <a:t>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116.6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22.49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46938">
                <a:tc>
                  <a:txBody>
                    <a:bodyPr/>
                    <a:lstStyle/>
                    <a:p>
                      <a:pPr marL="17780" algn="ctr">
                        <a:lnSpc>
                          <a:spcPts val="1019"/>
                        </a:lnSpc>
                      </a:pPr>
                      <a:r>
                        <a:rPr sz="900" spc="-25" dirty="0">
                          <a:latin typeface="Arial"/>
                          <a:cs typeface="Arial"/>
                        </a:rPr>
                        <a:t>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118.4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21.63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46938">
                <a:tc>
                  <a:txBody>
                    <a:bodyPr/>
                    <a:lstStyle/>
                    <a:p>
                      <a:pPr marL="17780" algn="ctr">
                        <a:lnSpc>
                          <a:spcPts val="1019"/>
                        </a:lnSpc>
                      </a:pPr>
                      <a:r>
                        <a:rPr sz="900" spc="-25" dirty="0">
                          <a:latin typeface="Arial"/>
                          <a:cs typeface="Arial"/>
                        </a:rPr>
                        <a:t>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20.81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46938">
                <a:tc>
                  <a:txBody>
                    <a:bodyPr/>
                    <a:lstStyle/>
                    <a:p>
                      <a:pPr marL="17780" algn="ctr">
                        <a:lnSpc>
                          <a:spcPts val="1010"/>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20.02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46938">
                <a:tc>
                  <a:txBody>
                    <a:bodyPr/>
                    <a:lstStyle/>
                    <a:p>
                      <a:pPr marL="17780" algn="ctr">
                        <a:lnSpc>
                          <a:spcPts val="1010"/>
                        </a:lnSpc>
                      </a:pPr>
                      <a:r>
                        <a:rPr sz="900" spc="-25" dirty="0">
                          <a:latin typeface="Arial"/>
                          <a:cs typeface="Arial"/>
                        </a:rPr>
                        <a:t>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123.8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19.27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46938">
                <a:tc>
                  <a:txBody>
                    <a:bodyPr/>
                    <a:lstStyle/>
                    <a:p>
                      <a:pPr marL="17780" algn="ctr">
                        <a:lnSpc>
                          <a:spcPts val="1010"/>
                        </a:lnSpc>
                      </a:pPr>
                      <a:r>
                        <a:rPr sz="900" spc="-25" dirty="0">
                          <a:latin typeface="Arial"/>
                          <a:cs typeface="Arial"/>
                        </a:rPr>
                        <a:t>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125.6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18.55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45022">
                <a:tc>
                  <a:txBody>
                    <a:bodyPr/>
                    <a:lstStyle/>
                    <a:p>
                      <a:pPr marL="17780" algn="ctr">
                        <a:lnSpc>
                          <a:spcPts val="1010"/>
                        </a:lnSpc>
                      </a:pPr>
                      <a:r>
                        <a:rPr sz="900" spc="-25" dirty="0">
                          <a:latin typeface="Arial"/>
                          <a:cs typeface="Arial"/>
                        </a:rPr>
                        <a:t>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17.86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46938">
                <a:tc>
                  <a:txBody>
                    <a:bodyPr/>
                    <a:lstStyle/>
                    <a:p>
                      <a:pPr marL="17780" algn="ctr">
                        <a:lnSpc>
                          <a:spcPts val="1019"/>
                        </a:lnSpc>
                      </a:pPr>
                      <a:r>
                        <a:rPr sz="900" spc="-25" dirty="0">
                          <a:latin typeface="Arial"/>
                          <a:cs typeface="Arial"/>
                        </a:rPr>
                        <a:t>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17.20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46938">
                <a:tc>
                  <a:txBody>
                    <a:bodyPr/>
                    <a:lstStyle/>
                    <a:p>
                      <a:pPr marL="17780" algn="ctr">
                        <a:lnSpc>
                          <a:spcPts val="1019"/>
                        </a:lnSpc>
                      </a:pPr>
                      <a:r>
                        <a:rPr sz="900" spc="-25" dirty="0">
                          <a:latin typeface="Arial"/>
                          <a:cs typeface="Arial"/>
                        </a:rPr>
                        <a:t>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9"/>
                        </a:lnSpc>
                      </a:pPr>
                      <a:r>
                        <a:rPr sz="900" spc="-25" dirty="0">
                          <a:latin typeface="Arial"/>
                          <a:cs typeface="Arial"/>
                        </a:rPr>
                        <a:t>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16.57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46938">
                <a:tc>
                  <a:txBody>
                    <a:bodyPr/>
                    <a:lstStyle/>
                    <a:p>
                      <a:pPr marL="17780" algn="ctr">
                        <a:lnSpc>
                          <a:spcPts val="1010"/>
                        </a:lnSpc>
                      </a:pPr>
                      <a:r>
                        <a:rPr sz="900" spc="-25" dirty="0">
                          <a:latin typeface="Arial"/>
                          <a:cs typeface="Arial"/>
                        </a:rPr>
                        <a:t>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132.8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15.96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46938">
                <a:tc>
                  <a:txBody>
                    <a:bodyPr/>
                    <a:lstStyle/>
                    <a:p>
                      <a:pPr marL="17780" algn="ctr">
                        <a:lnSpc>
                          <a:spcPts val="1010"/>
                        </a:lnSpc>
                      </a:pPr>
                      <a:r>
                        <a:rPr sz="900" spc="-25" dirty="0">
                          <a:latin typeface="Arial"/>
                          <a:cs typeface="Arial"/>
                        </a:rPr>
                        <a:t>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134.6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15.38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46938">
                <a:tc>
                  <a:txBody>
                    <a:bodyPr/>
                    <a:lstStyle/>
                    <a:p>
                      <a:pPr marL="17780" algn="ctr">
                        <a:lnSpc>
                          <a:spcPts val="1010"/>
                        </a:lnSpc>
                      </a:pPr>
                      <a:r>
                        <a:rPr sz="900" spc="-25" dirty="0">
                          <a:latin typeface="Arial"/>
                          <a:cs typeface="Arial"/>
                        </a:rPr>
                        <a:t>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136.4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14.82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45660">
                <a:tc>
                  <a:txBody>
                    <a:bodyPr/>
                    <a:lstStyle/>
                    <a:p>
                      <a:pPr marL="17780" algn="ctr">
                        <a:lnSpc>
                          <a:spcPts val="1010"/>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138.2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14.29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46938">
                <a:tc>
                  <a:txBody>
                    <a:bodyPr/>
                    <a:lstStyle/>
                    <a:p>
                      <a:pPr marL="17780" algn="ctr">
                        <a:lnSpc>
                          <a:spcPts val="1019"/>
                        </a:lnSpc>
                      </a:pPr>
                      <a:r>
                        <a:rPr sz="900" spc="-25" dirty="0">
                          <a:latin typeface="Arial"/>
                          <a:cs typeface="Arial"/>
                        </a:rPr>
                        <a:t>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9"/>
                        </a:lnSpc>
                      </a:pPr>
                      <a:r>
                        <a:rPr sz="900" spc="-25" dirty="0">
                          <a:latin typeface="Arial"/>
                          <a:cs typeface="Arial"/>
                        </a:rPr>
                        <a:t>140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13.77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46938">
                <a:tc>
                  <a:txBody>
                    <a:bodyPr/>
                    <a:lstStyle/>
                    <a:p>
                      <a:pPr marL="17780" algn="ctr">
                        <a:lnSpc>
                          <a:spcPts val="1019"/>
                        </a:lnSpc>
                      </a:pPr>
                      <a:r>
                        <a:rPr sz="900" spc="-25" dirty="0">
                          <a:latin typeface="Arial"/>
                          <a:cs typeface="Arial"/>
                        </a:rPr>
                        <a:t>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141.8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13.28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46938">
                <a:tc>
                  <a:txBody>
                    <a:bodyPr/>
                    <a:lstStyle/>
                    <a:p>
                      <a:pPr marL="17780" algn="ctr">
                        <a:lnSpc>
                          <a:spcPts val="1010"/>
                        </a:lnSpc>
                      </a:pPr>
                      <a:r>
                        <a:rPr sz="900" spc="-25" dirty="0">
                          <a:latin typeface="Arial"/>
                          <a:cs typeface="Arial"/>
                        </a:rPr>
                        <a:t>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143.6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46938">
                <a:tc>
                  <a:txBody>
                    <a:bodyPr/>
                    <a:lstStyle/>
                    <a:p>
                      <a:pPr marL="17780" algn="ctr">
                        <a:lnSpc>
                          <a:spcPts val="1010"/>
                        </a:lnSpc>
                      </a:pPr>
                      <a:r>
                        <a:rPr sz="900" spc="-25" dirty="0">
                          <a:latin typeface="Arial"/>
                          <a:cs typeface="Arial"/>
                        </a:rPr>
                        <a:t>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145.4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12.36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46938">
                <a:tc>
                  <a:txBody>
                    <a:bodyPr/>
                    <a:lstStyle/>
                    <a:p>
                      <a:pPr marL="17780" algn="ctr">
                        <a:lnSpc>
                          <a:spcPts val="1010"/>
                        </a:lnSpc>
                      </a:pPr>
                      <a:r>
                        <a:rPr sz="900" spc="-25" dirty="0">
                          <a:latin typeface="Arial"/>
                          <a:cs typeface="Arial"/>
                        </a:rPr>
                        <a:t>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147.2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11.92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45022">
                <a:tc>
                  <a:txBody>
                    <a:bodyPr/>
                    <a:lstStyle/>
                    <a:p>
                      <a:pPr marL="17780" algn="ctr">
                        <a:lnSpc>
                          <a:spcPts val="1010"/>
                        </a:lnSpc>
                      </a:pPr>
                      <a:r>
                        <a:rPr sz="900" spc="-25" dirty="0">
                          <a:latin typeface="Arial"/>
                          <a:cs typeface="Arial"/>
                        </a:rPr>
                        <a:t>65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2.65</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46938">
                <a:tc>
                  <a:txBody>
                    <a:bodyPr/>
                    <a:lstStyle/>
                    <a:p>
                      <a:pPr marL="17780" algn="ctr">
                        <a:lnSpc>
                          <a:spcPts val="1019"/>
                        </a:lnSpc>
                      </a:pPr>
                      <a:r>
                        <a:rPr sz="900" spc="-25" dirty="0">
                          <a:latin typeface="Arial"/>
                          <a:cs typeface="Arial"/>
                        </a:rPr>
                        <a:t>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150.8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11.11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46938">
                <a:tc>
                  <a:txBody>
                    <a:bodyPr/>
                    <a:lstStyle/>
                    <a:p>
                      <a:pPr marL="17780" algn="ctr">
                        <a:lnSpc>
                          <a:spcPts val="1019"/>
                        </a:lnSpc>
                      </a:pPr>
                      <a:r>
                        <a:rPr sz="900" spc="-25" dirty="0">
                          <a:latin typeface="Arial"/>
                          <a:cs typeface="Arial"/>
                        </a:rPr>
                        <a:t>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152.6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10.72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46938">
                <a:tc>
                  <a:txBody>
                    <a:bodyPr/>
                    <a:lstStyle/>
                    <a:p>
                      <a:pPr marL="17780" algn="ctr">
                        <a:lnSpc>
                          <a:spcPts val="101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154.4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10.35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46938">
                <a:tc>
                  <a:txBody>
                    <a:bodyPr/>
                    <a:lstStyle/>
                    <a:p>
                      <a:pPr marL="17780" algn="ctr">
                        <a:lnSpc>
                          <a:spcPts val="1010"/>
                        </a:lnSpc>
                      </a:pPr>
                      <a:r>
                        <a:rPr sz="900" spc="-25" dirty="0">
                          <a:latin typeface="Arial"/>
                          <a:cs typeface="Arial"/>
                        </a:rPr>
                        <a:t>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156.2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10.00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46938">
                <a:tc>
                  <a:txBody>
                    <a:bodyPr/>
                    <a:lstStyle/>
                    <a:p>
                      <a:pPr marL="17780" algn="ctr">
                        <a:lnSpc>
                          <a:spcPts val="1010"/>
                        </a:lnSpc>
                      </a:pPr>
                      <a:r>
                        <a:rPr sz="900" spc="-25" dirty="0">
                          <a:latin typeface="Arial"/>
                          <a:cs typeface="Arial"/>
                        </a:rPr>
                        <a:t>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9.66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45022">
                <a:tc>
                  <a:txBody>
                    <a:bodyPr/>
                    <a:lstStyle/>
                    <a:p>
                      <a:pPr marL="17780" algn="ctr">
                        <a:lnSpc>
                          <a:spcPts val="1010"/>
                        </a:lnSpc>
                      </a:pPr>
                      <a:r>
                        <a:rPr sz="900" spc="-25" dirty="0">
                          <a:latin typeface="Arial"/>
                          <a:cs typeface="Arial"/>
                        </a:rPr>
                        <a:t>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159.8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9.33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46938">
                <a:tc>
                  <a:txBody>
                    <a:bodyPr/>
                    <a:lstStyle/>
                    <a:p>
                      <a:pPr marL="17780" algn="ctr">
                        <a:lnSpc>
                          <a:spcPts val="1019"/>
                        </a:lnSpc>
                      </a:pPr>
                      <a:r>
                        <a:rPr sz="900" spc="-25" dirty="0">
                          <a:latin typeface="Arial"/>
                          <a:cs typeface="Arial"/>
                        </a:rPr>
                        <a:t>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161.6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9"/>
                        </a:lnSpc>
                      </a:pPr>
                      <a:r>
                        <a:rPr sz="900" spc="-20" dirty="0">
                          <a:latin typeface="Arial"/>
                          <a:cs typeface="Arial"/>
                        </a:rPr>
                        <a:t>9.01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r h="146938">
                <a:tc>
                  <a:txBody>
                    <a:bodyPr/>
                    <a:lstStyle/>
                    <a:p>
                      <a:pPr marL="17780" algn="ctr">
                        <a:lnSpc>
                          <a:spcPts val="1019"/>
                        </a:lnSpc>
                      </a:pPr>
                      <a:r>
                        <a:rPr sz="900" spc="-25" dirty="0">
                          <a:latin typeface="Arial"/>
                          <a:cs typeface="Arial"/>
                        </a:rPr>
                        <a:t>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163.4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9"/>
                        </a:lnSpc>
                      </a:pPr>
                      <a:r>
                        <a:rPr sz="900" spc="-20" dirty="0">
                          <a:latin typeface="Arial"/>
                          <a:cs typeface="Arial"/>
                        </a:rPr>
                        <a:t>8.71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3"/>
                  </a:ext>
                </a:extLst>
              </a:tr>
              <a:tr h="146938">
                <a:tc>
                  <a:txBody>
                    <a:bodyPr/>
                    <a:lstStyle/>
                    <a:p>
                      <a:pPr marL="17780" algn="ctr">
                        <a:lnSpc>
                          <a:spcPts val="1010"/>
                        </a:lnSpc>
                      </a:pPr>
                      <a:r>
                        <a:rPr sz="900" spc="-25" dirty="0">
                          <a:latin typeface="Arial"/>
                          <a:cs typeface="Arial"/>
                        </a:rPr>
                        <a:t>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165.2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8.42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4"/>
                  </a:ext>
                </a:extLst>
              </a:tr>
              <a:tr h="146938">
                <a:tc>
                  <a:txBody>
                    <a:bodyPr/>
                    <a:lstStyle/>
                    <a:p>
                      <a:pPr marL="17780" algn="ctr">
                        <a:lnSpc>
                          <a:spcPts val="994"/>
                        </a:lnSpc>
                      </a:pPr>
                      <a:r>
                        <a:rPr sz="900" spc="-25" dirty="0">
                          <a:latin typeface="Arial"/>
                          <a:cs typeface="Arial"/>
                        </a:rPr>
                        <a:t>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994"/>
                        </a:lnSpc>
                      </a:pPr>
                      <a:r>
                        <a:rPr sz="900" spc="-25" dirty="0">
                          <a:latin typeface="Arial"/>
                          <a:cs typeface="Arial"/>
                        </a:rPr>
                        <a:t>167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994"/>
                        </a:lnSpc>
                      </a:pPr>
                      <a:r>
                        <a:rPr sz="900" spc="-20" dirty="0">
                          <a:latin typeface="Arial"/>
                          <a:cs typeface="Arial"/>
                        </a:rPr>
                        <a:t>8.14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994"/>
                        </a:lnSpc>
                      </a:pPr>
                      <a:r>
                        <a:rPr sz="900" spc="-20" dirty="0">
                          <a:latin typeface="Arial"/>
                          <a:cs typeface="Arial"/>
                        </a:rPr>
                        <a:t>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5"/>
                  </a:ext>
                </a:extLst>
              </a:tr>
              <a:tr h="146938">
                <a:tc>
                  <a:txBody>
                    <a:bodyPr/>
                    <a:lstStyle/>
                    <a:p>
                      <a:pPr marL="17780" algn="ctr">
                        <a:lnSpc>
                          <a:spcPts val="1010"/>
                        </a:lnSpc>
                      </a:pPr>
                      <a:r>
                        <a:rPr sz="900" spc="-25" dirty="0">
                          <a:latin typeface="Arial"/>
                          <a:cs typeface="Arial"/>
                        </a:rPr>
                        <a:t>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168.8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7.87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6"/>
                  </a:ext>
                </a:extLst>
              </a:tr>
              <a:tr h="145660">
                <a:tc>
                  <a:txBody>
                    <a:bodyPr/>
                    <a:lstStyle/>
                    <a:p>
                      <a:pPr marL="17780" algn="ctr">
                        <a:lnSpc>
                          <a:spcPts val="101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170.6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7.61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7"/>
                  </a:ext>
                </a:extLst>
              </a:tr>
              <a:tr h="146938">
                <a:tc>
                  <a:txBody>
                    <a:bodyPr/>
                    <a:lstStyle/>
                    <a:p>
                      <a:pPr marL="17780" algn="ctr">
                        <a:lnSpc>
                          <a:spcPts val="1019"/>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170.6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9"/>
                        </a:lnSpc>
                      </a:pPr>
                      <a:r>
                        <a:rPr sz="900" spc="-20" dirty="0">
                          <a:latin typeface="Arial"/>
                          <a:cs typeface="Arial"/>
                        </a:rPr>
                        <a:t>7.36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8"/>
                  </a:ext>
                </a:extLst>
              </a:tr>
              <a:tr h="146938">
                <a:tc>
                  <a:txBody>
                    <a:bodyPr/>
                    <a:lstStyle/>
                    <a:p>
                      <a:pPr marL="17780" algn="ctr">
                        <a:lnSpc>
                          <a:spcPts val="1019"/>
                        </a:lnSpc>
                      </a:pPr>
                      <a:r>
                        <a:rPr sz="900" spc="-25" dirty="0">
                          <a:latin typeface="Arial"/>
                          <a:cs typeface="Arial"/>
                        </a:rPr>
                        <a:t>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172.4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9"/>
                        </a:lnSpc>
                      </a:pPr>
                      <a:r>
                        <a:rPr sz="900" spc="-20" dirty="0">
                          <a:latin typeface="Arial"/>
                          <a:cs typeface="Arial"/>
                        </a:rPr>
                        <a:t>7.12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9"/>
                  </a:ext>
                </a:extLst>
              </a:tr>
              <a:tr h="146938">
                <a:tc>
                  <a:txBody>
                    <a:bodyPr/>
                    <a:lstStyle/>
                    <a:p>
                      <a:pPr marL="17780" algn="ctr">
                        <a:lnSpc>
                          <a:spcPts val="1010"/>
                        </a:lnSpc>
                      </a:pPr>
                      <a:r>
                        <a:rPr sz="900" spc="-25" dirty="0">
                          <a:latin typeface="Arial"/>
                          <a:cs typeface="Arial"/>
                        </a:rPr>
                        <a:t>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174.2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6.89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50"/>
                  </a:ext>
                </a:extLst>
              </a:tr>
              <a:tr h="146938">
                <a:tc>
                  <a:txBody>
                    <a:bodyPr/>
                    <a:lstStyle/>
                    <a:p>
                      <a:pPr marL="17780" algn="ctr">
                        <a:lnSpc>
                          <a:spcPts val="1010"/>
                        </a:lnSpc>
                      </a:pPr>
                      <a:r>
                        <a:rPr sz="900" spc="-25" dirty="0">
                          <a:latin typeface="Arial"/>
                          <a:cs typeface="Arial"/>
                        </a:rPr>
                        <a:t>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6.86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2.88</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51"/>
                  </a:ext>
                </a:extLst>
              </a:tr>
            </a:tbl>
          </a:graphicData>
        </a:graphic>
      </p:graphicFrame>
      <p:graphicFrame>
        <p:nvGraphicFramePr>
          <p:cNvPr id="15" name="object 10">
            <a:extLst>
              <a:ext uri="{FF2B5EF4-FFF2-40B4-BE49-F238E27FC236}">
                <a16:creationId xmlns:a16="http://schemas.microsoft.com/office/drawing/2014/main" id="{CBCC730B-0D38-1653-FAF1-1E0FC3D47C2A}"/>
              </a:ext>
            </a:extLst>
          </p:cNvPr>
          <p:cNvGraphicFramePr>
            <a:graphicFrameLocks noGrp="1"/>
          </p:cNvGraphicFramePr>
          <p:nvPr>
            <p:extLst>
              <p:ext uri="{D42A27DB-BD31-4B8C-83A1-F6EECF244321}">
                <p14:modId xmlns:p14="http://schemas.microsoft.com/office/powerpoint/2010/main" val="96882984"/>
              </p:ext>
            </p:extLst>
          </p:nvPr>
        </p:nvGraphicFramePr>
        <p:xfrm>
          <a:off x="11114754" y="1207256"/>
          <a:ext cx="2048509" cy="7535230"/>
        </p:xfrm>
        <a:graphic>
          <a:graphicData uri="http://schemas.openxmlformats.org/drawingml/2006/table">
            <a:tbl>
              <a:tblPr firstRow="1" bandRow="1">
                <a:tableStyleId>{2D5ABB26-0587-4C30-8999-92F81FD0307C}</a:tableStyleId>
              </a:tblPr>
              <a:tblGrid>
                <a:gridCol w="527050">
                  <a:extLst>
                    <a:ext uri="{9D8B030D-6E8A-4147-A177-3AD203B41FA5}">
                      <a16:colId xmlns:a16="http://schemas.microsoft.com/office/drawing/2014/main" val="20000"/>
                    </a:ext>
                  </a:extLst>
                </a:gridCol>
                <a:gridCol w="420369">
                  <a:extLst>
                    <a:ext uri="{9D8B030D-6E8A-4147-A177-3AD203B41FA5}">
                      <a16:colId xmlns:a16="http://schemas.microsoft.com/office/drawing/2014/main" val="20001"/>
                    </a:ext>
                  </a:extLst>
                </a:gridCol>
                <a:gridCol w="630555">
                  <a:extLst>
                    <a:ext uri="{9D8B030D-6E8A-4147-A177-3AD203B41FA5}">
                      <a16:colId xmlns:a16="http://schemas.microsoft.com/office/drawing/2014/main" val="20002"/>
                    </a:ext>
                  </a:extLst>
                </a:gridCol>
                <a:gridCol w="470535">
                  <a:extLst>
                    <a:ext uri="{9D8B030D-6E8A-4147-A177-3AD203B41FA5}">
                      <a16:colId xmlns:a16="http://schemas.microsoft.com/office/drawing/2014/main" val="20003"/>
                    </a:ext>
                  </a:extLst>
                </a:gridCol>
              </a:tblGrid>
              <a:tr h="343934">
                <a:tc>
                  <a:txBody>
                    <a:bodyPr/>
                    <a:lstStyle/>
                    <a:p>
                      <a:pPr marL="165735" marR="87630" indent="-59690">
                        <a:lnSpc>
                          <a:spcPct val="100000"/>
                        </a:lnSpc>
                        <a:spcBef>
                          <a:spcPts val="320"/>
                        </a:spcBef>
                      </a:pPr>
                      <a:r>
                        <a:rPr sz="900" spc="-20" dirty="0">
                          <a:solidFill>
                            <a:srgbClr val="FFFFFF"/>
                          </a:solidFill>
                          <a:latin typeface="Arial"/>
                          <a:cs typeface="Arial"/>
                        </a:rPr>
                        <a:t>Temp. (°C)</a:t>
                      </a:r>
                      <a:endParaRPr sz="9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1920" marR="31750" indent="-66040">
                        <a:lnSpc>
                          <a:spcPct val="100000"/>
                        </a:lnSpc>
                        <a:spcBef>
                          <a:spcPts val="320"/>
                        </a:spcBef>
                      </a:pPr>
                      <a:r>
                        <a:rPr sz="900" spc="-20" dirty="0">
                          <a:solidFill>
                            <a:srgbClr val="FFFFFF"/>
                          </a:solidFill>
                          <a:latin typeface="Arial"/>
                          <a:cs typeface="Arial"/>
                        </a:rPr>
                        <a:t>Temp. (°F)</a:t>
                      </a:r>
                      <a:endParaRPr sz="9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202565" marR="18415" indent="-165100">
                        <a:lnSpc>
                          <a:spcPct val="100000"/>
                        </a:lnSpc>
                        <a:spcBef>
                          <a:spcPts val="320"/>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99390" marR="26034" indent="-151130">
                        <a:lnSpc>
                          <a:spcPct val="100000"/>
                        </a:lnSpc>
                        <a:spcBef>
                          <a:spcPts val="320"/>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44089">
                <a:tc>
                  <a:txBody>
                    <a:bodyPr/>
                    <a:lstStyle/>
                    <a:p>
                      <a:pPr marL="205104">
                        <a:lnSpc>
                          <a:spcPts val="1010"/>
                        </a:lnSpc>
                      </a:pPr>
                      <a:r>
                        <a:rPr sz="900" spc="-25" dirty="0">
                          <a:latin typeface="Arial"/>
                          <a:cs typeface="Arial"/>
                        </a:rPr>
                        <a:t>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177.8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6.67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44089">
                <a:tc>
                  <a:txBody>
                    <a:bodyPr/>
                    <a:lstStyle/>
                    <a:p>
                      <a:pPr marL="205104">
                        <a:lnSpc>
                          <a:spcPts val="1010"/>
                        </a:lnSpc>
                      </a:pPr>
                      <a:r>
                        <a:rPr sz="900" spc="-25" dirty="0">
                          <a:latin typeface="Arial"/>
                          <a:cs typeface="Arial"/>
                        </a:rPr>
                        <a:t>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179.6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6.46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42836">
                <a:tc>
                  <a:txBody>
                    <a:bodyPr/>
                    <a:lstStyle/>
                    <a:p>
                      <a:pPr marL="205104">
                        <a:lnSpc>
                          <a:spcPts val="1010"/>
                        </a:lnSpc>
                      </a:pPr>
                      <a:r>
                        <a:rPr sz="900" spc="-25" dirty="0">
                          <a:latin typeface="Arial"/>
                          <a:cs typeface="Arial"/>
                        </a:rPr>
                        <a:t>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181.4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6.25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44089">
                <a:tc>
                  <a:txBody>
                    <a:bodyPr/>
                    <a:lstStyle/>
                    <a:p>
                      <a:pPr marL="205104">
                        <a:lnSpc>
                          <a:spcPts val="1019"/>
                        </a:lnSpc>
                      </a:pPr>
                      <a:r>
                        <a:rPr sz="900" spc="-25" dirty="0">
                          <a:latin typeface="Arial"/>
                          <a:cs typeface="Arial"/>
                        </a:rPr>
                        <a:t>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183.2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6.05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44089">
                <a:tc>
                  <a:txBody>
                    <a:bodyPr/>
                    <a:lstStyle/>
                    <a:p>
                      <a:pPr marL="205104">
                        <a:lnSpc>
                          <a:spcPts val="1019"/>
                        </a:lnSpc>
                      </a:pPr>
                      <a:r>
                        <a:rPr sz="900" spc="-25" dirty="0">
                          <a:latin typeface="Arial"/>
                          <a:cs typeface="Arial"/>
                        </a:rPr>
                        <a:t>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9"/>
                        </a:lnSpc>
                      </a:pPr>
                      <a:r>
                        <a:rPr sz="900" spc="-25" dirty="0">
                          <a:latin typeface="Arial"/>
                          <a:cs typeface="Arial"/>
                        </a:rPr>
                        <a:t>185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5.86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44089">
                <a:tc>
                  <a:txBody>
                    <a:bodyPr/>
                    <a:lstStyle/>
                    <a:p>
                      <a:pPr marL="205104">
                        <a:lnSpc>
                          <a:spcPts val="101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186.8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5.68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44089">
                <a:tc>
                  <a:txBody>
                    <a:bodyPr/>
                    <a:lstStyle/>
                    <a:p>
                      <a:pPr marL="205104">
                        <a:lnSpc>
                          <a:spcPts val="1010"/>
                        </a:lnSpc>
                      </a:pPr>
                      <a:r>
                        <a:rPr sz="900" spc="-25" dirty="0">
                          <a:latin typeface="Arial"/>
                          <a:cs typeface="Arial"/>
                        </a:rPr>
                        <a:t>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188.6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5.50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44089">
                <a:tc>
                  <a:txBody>
                    <a:bodyPr/>
                    <a:lstStyle/>
                    <a:p>
                      <a:pPr marL="205104">
                        <a:lnSpc>
                          <a:spcPts val="1010"/>
                        </a:lnSpc>
                      </a:pPr>
                      <a:r>
                        <a:rPr sz="900" spc="-25" dirty="0">
                          <a:latin typeface="Arial"/>
                          <a:cs typeface="Arial"/>
                        </a:rPr>
                        <a:t>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190.4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5.33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42210">
                <a:tc>
                  <a:txBody>
                    <a:bodyPr/>
                    <a:lstStyle/>
                    <a:p>
                      <a:pPr marL="205104">
                        <a:lnSpc>
                          <a:spcPts val="1010"/>
                        </a:lnSpc>
                      </a:pPr>
                      <a:r>
                        <a:rPr sz="900" spc="-25" dirty="0">
                          <a:latin typeface="Arial"/>
                          <a:cs typeface="Arial"/>
                        </a:rPr>
                        <a:t>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192.2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5.16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44089">
                <a:tc>
                  <a:txBody>
                    <a:bodyPr/>
                    <a:lstStyle/>
                    <a:p>
                      <a:pPr marL="205104">
                        <a:lnSpc>
                          <a:spcPts val="1019"/>
                        </a:lnSpc>
                      </a:pPr>
                      <a:r>
                        <a:rPr sz="900" spc="-25" dirty="0">
                          <a:latin typeface="Arial"/>
                          <a:cs typeface="Arial"/>
                        </a:rPr>
                        <a:t>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21920">
                        <a:lnSpc>
                          <a:spcPts val="1019"/>
                        </a:lnSpc>
                      </a:pPr>
                      <a:r>
                        <a:rPr sz="900" spc="-25"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3335" algn="ctr">
                        <a:lnSpc>
                          <a:spcPts val="1019"/>
                        </a:lnSpc>
                      </a:pPr>
                      <a:r>
                        <a:rPr sz="900" spc="-20" dirty="0">
                          <a:latin typeface="Arial"/>
                          <a:cs typeface="Arial"/>
                        </a:rPr>
                        <a:t>5.00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4604" algn="ctr">
                        <a:lnSpc>
                          <a:spcPts val="1019"/>
                        </a:lnSpc>
                      </a:pPr>
                      <a:r>
                        <a:rPr sz="900" spc="-20" dirty="0">
                          <a:latin typeface="Arial"/>
                          <a:cs typeface="Arial"/>
                        </a:rPr>
                        <a:t>2.98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extLst>
                  <a:ext uri="{0D108BD9-81ED-4DB2-BD59-A6C34878D82A}">
                    <a16:rowId xmlns:a16="http://schemas.microsoft.com/office/drawing/2014/main" val="10010"/>
                  </a:ext>
                </a:extLst>
              </a:tr>
              <a:tr h="144089">
                <a:tc>
                  <a:txBody>
                    <a:bodyPr/>
                    <a:lstStyle/>
                    <a:p>
                      <a:pPr marL="205104">
                        <a:lnSpc>
                          <a:spcPts val="1019"/>
                        </a:lnSpc>
                      </a:pPr>
                      <a:r>
                        <a:rPr sz="900" spc="-25" dirty="0">
                          <a:latin typeface="Arial"/>
                          <a:cs typeface="Arial"/>
                        </a:rPr>
                        <a:t>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195.8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4.85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44089">
                <a:tc>
                  <a:txBody>
                    <a:bodyPr/>
                    <a:lstStyle/>
                    <a:p>
                      <a:pPr marL="205104">
                        <a:lnSpc>
                          <a:spcPts val="1010"/>
                        </a:lnSpc>
                      </a:pPr>
                      <a:r>
                        <a:rPr sz="900" spc="-25" dirty="0">
                          <a:latin typeface="Arial"/>
                          <a:cs typeface="Arial"/>
                        </a:rPr>
                        <a:t>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197.6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4.70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44089">
                <a:tc>
                  <a:txBody>
                    <a:bodyPr/>
                    <a:lstStyle/>
                    <a:p>
                      <a:pPr marL="205104">
                        <a:lnSpc>
                          <a:spcPts val="1010"/>
                        </a:lnSpc>
                      </a:pPr>
                      <a:r>
                        <a:rPr sz="900" spc="-25" dirty="0">
                          <a:latin typeface="Arial"/>
                          <a:cs typeface="Arial"/>
                        </a:rPr>
                        <a:t>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199.4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4.55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44089">
                <a:tc>
                  <a:txBody>
                    <a:bodyPr/>
                    <a:lstStyle/>
                    <a:p>
                      <a:pPr marL="205104">
                        <a:lnSpc>
                          <a:spcPts val="1010"/>
                        </a:lnSpc>
                      </a:pPr>
                      <a:r>
                        <a:rPr sz="900" spc="-25" dirty="0">
                          <a:latin typeface="Arial"/>
                          <a:cs typeface="Arial"/>
                        </a:rPr>
                        <a:t>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201.2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4.42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42210">
                <a:tc>
                  <a:txBody>
                    <a:bodyPr/>
                    <a:lstStyle/>
                    <a:p>
                      <a:pPr marL="205104">
                        <a:lnSpc>
                          <a:spcPts val="101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44089">
                <a:tc>
                  <a:txBody>
                    <a:bodyPr/>
                    <a:lstStyle/>
                    <a:p>
                      <a:pPr marL="205104">
                        <a:lnSpc>
                          <a:spcPts val="1019"/>
                        </a:lnSpc>
                      </a:pPr>
                      <a:r>
                        <a:rPr sz="900" spc="-25" dirty="0">
                          <a:latin typeface="Arial"/>
                          <a:cs typeface="Arial"/>
                        </a:rPr>
                        <a:t>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204.8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4.15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44089">
                <a:tc>
                  <a:txBody>
                    <a:bodyPr/>
                    <a:lstStyle/>
                    <a:p>
                      <a:pPr marL="205104">
                        <a:lnSpc>
                          <a:spcPts val="1019"/>
                        </a:lnSpc>
                      </a:pPr>
                      <a:r>
                        <a:rPr sz="900" spc="-25" dirty="0">
                          <a:latin typeface="Arial"/>
                          <a:cs typeface="Arial"/>
                        </a:rPr>
                        <a:t>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4.03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44089">
                <a:tc>
                  <a:txBody>
                    <a:bodyPr/>
                    <a:lstStyle/>
                    <a:p>
                      <a:pPr marL="205104">
                        <a:lnSpc>
                          <a:spcPts val="1010"/>
                        </a:lnSpc>
                      </a:pPr>
                      <a:r>
                        <a:rPr sz="900" spc="-25" dirty="0">
                          <a:latin typeface="Arial"/>
                          <a:cs typeface="Arial"/>
                        </a:rPr>
                        <a:t>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208.4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44089">
                <a:tc>
                  <a:txBody>
                    <a:bodyPr/>
                    <a:lstStyle/>
                    <a:p>
                      <a:pPr marL="205104">
                        <a:lnSpc>
                          <a:spcPts val="1010"/>
                        </a:lnSpc>
                      </a:pPr>
                      <a:r>
                        <a:rPr sz="900" spc="-25" dirty="0">
                          <a:latin typeface="Arial"/>
                          <a:cs typeface="Arial"/>
                        </a:rPr>
                        <a:t>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44089">
                <a:tc>
                  <a:txBody>
                    <a:bodyPr/>
                    <a:lstStyle/>
                    <a:p>
                      <a:pPr marL="173355">
                        <a:lnSpc>
                          <a:spcPts val="1010"/>
                        </a:lnSpc>
                      </a:pPr>
                      <a:r>
                        <a:rPr sz="900" spc="-25" dirty="0">
                          <a:latin typeface="Arial"/>
                          <a:cs typeface="Arial"/>
                        </a:rPr>
                        <a:t>100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42836">
                <a:tc>
                  <a:txBody>
                    <a:bodyPr/>
                    <a:lstStyle/>
                    <a:p>
                      <a:pPr marL="173355">
                        <a:lnSpc>
                          <a:spcPts val="1010"/>
                        </a:lnSpc>
                      </a:pPr>
                      <a:r>
                        <a:rPr sz="900" spc="-25" dirty="0">
                          <a:latin typeface="Arial"/>
                          <a:cs typeface="Arial"/>
                        </a:rPr>
                        <a:t>101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213.8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44089">
                <a:tc>
                  <a:txBody>
                    <a:bodyPr/>
                    <a:lstStyle/>
                    <a:p>
                      <a:pPr marL="173355">
                        <a:lnSpc>
                          <a:spcPts val="1019"/>
                        </a:lnSpc>
                      </a:pPr>
                      <a:r>
                        <a:rPr sz="900" spc="-25"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215.6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3.46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44089">
                <a:tc>
                  <a:txBody>
                    <a:bodyPr/>
                    <a:lstStyle/>
                    <a:p>
                      <a:pPr marL="173355">
                        <a:lnSpc>
                          <a:spcPts val="1019"/>
                        </a:lnSpc>
                      </a:pPr>
                      <a:r>
                        <a:rPr sz="900" spc="-25" dirty="0">
                          <a:latin typeface="Arial"/>
                          <a:cs typeface="Arial"/>
                        </a:rPr>
                        <a:t>103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217.4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3.36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44089">
                <a:tc>
                  <a:txBody>
                    <a:bodyPr/>
                    <a:lstStyle/>
                    <a:p>
                      <a:pPr marL="173355">
                        <a:lnSpc>
                          <a:spcPts val="101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219.2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44089">
                <a:tc>
                  <a:txBody>
                    <a:bodyPr/>
                    <a:lstStyle/>
                    <a:p>
                      <a:pPr marL="173355">
                        <a:lnSpc>
                          <a:spcPts val="1010"/>
                        </a:lnSpc>
                      </a:pPr>
                      <a:r>
                        <a:rPr sz="900" spc="-25" dirty="0">
                          <a:latin typeface="Arial"/>
                          <a:cs typeface="Arial"/>
                        </a:rPr>
                        <a:t>105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44089">
                <a:tc>
                  <a:txBody>
                    <a:bodyPr/>
                    <a:lstStyle/>
                    <a:p>
                      <a:pPr marL="173355">
                        <a:lnSpc>
                          <a:spcPts val="1010"/>
                        </a:lnSpc>
                      </a:pPr>
                      <a:r>
                        <a:rPr sz="900" spc="-25" dirty="0">
                          <a:latin typeface="Arial"/>
                          <a:cs typeface="Arial"/>
                        </a:rPr>
                        <a:t>106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222.8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42210">
                <a:tc>
                  <a:txBody>
                    <a:bodyPr/>
                    <a:lstStyle/>
                    <a:p>
                      <a:pPr marL="173355">
                        <a:lnSpc>
                          <a:spcPts val="1010"/>
                        </a:lnSpc>
                      </a:pPr>
                      <a:r>
                        <a:rPr sz="900" spc="-25" dirty="0">
                          <a:latin typeface="Arial"/>
                          <a:cs typeface="Arial"/>
                        </a:rPr>
                        <a:t>107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224.6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44089">
                <a:tc>
                  <a:txBody>
                    <a:bodyPr/>
                    <a:lstStyle/>
                    <a:p>
                      <a:pPr marL="173355">
                        <a:lnSpc>
                          <a:spcPts val="1019"/>
                        </a:lnSpc>
                      </a:pPr>
                      <a:r>
                        <a:rPr sz="900" spc="-25" dirty="0">
                          <a:latin typeface="Arial"/>
                          <a:cs typeface="Arial"/>
                        </a:rPr>
                        <a:t>108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226.4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44089">
                <a:tc>
                  <a:txBody>
                    <a:bodyPr/>
                    <a:lstStyle/>
                    <a:p>
                      <a:pPr marL="173355">
                        <a:lnSpc>
                          <a:spcPts val="1019"/>
                        </a:lnSpc>
                      </a:pPr>
                      <a:r>
                        <a:rPr sz="900" spc="-25" dirty="0">
                          <a:latin typeface="Arial"/>
                          <a:cs typeface="Arial"/>
                        </a:rPr>
                        <a:t>109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228.2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44089">
                <a:tc>
                  <a:txBody>
                    <a:bodyPr/>
                    <a:lstStyle/>
                    <a:p>
                      <a:pPr marL="173355">
                        <a:lnSpc>
                          <a:spcPts val="1010"/>
                        </a:lnSpc>
                      </a:pPr>
                      <a:r>
                        <a:rPr sz="900" spc="-25" dirty="0">
                          <a:latin typeface="Arial"/>
                          <a:cs typeface="Arial"/>
                        </a:rPr>
                        <a:t>110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44089">
                <a:tc>
                  <a:txBody>
                    <a:bodyPr/>
                    <a:lstStyle/>
                    <a:p>
                      <a:pPr marL="173355">
                        <a:lnSpc>
                          <a:spcPts val="1010"/>
                        </a:lnSpc>
                      </a:pPr>
                      <a:r>
                        <a:rPr sz="900" spc="-25" dirty="0">
                          <a:latin typeface="Arial"/>
                          <a:cs typeface="Arial"/>
                        </a:rPr>
                        <a:t>111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44089">
                <a:tc>
                  <a:txBody>
                    <a:bodyPr/>
                    <a:lstStyle/>
                    <a:p>
                      <a:pPr marL="173355">
                        <a:lnSpc>
                          <a:spcPts val="1010"/>
                        </a:lnSpc>
                      </a:pPr>
                      <a:r>
                        <a:rPr sz="900" spc="-25" dirty="0">
                          <a:latin typeface="Arial"/>
                          <a:cs typeface="Arial"/>
                        </a:rPr>
                        <a:t>112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233.6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42210">
                <a:tc>
                  <a:txBody>
                    <a:bodyPr/>
                    <a:lstStyle/>
                    <a:p>
                      <a:pPr marL="173355">
                        <a:lnSpc>
                          <a:spcPts val="1010"/>
                        </a:lnSpc>
                      </a:pPr>
                      <a:r>
                        <a:rPr sz="900" spc="-25" dirty="0">
                          <a:latin typeface="Arial"/>
                          <a:cs typeface="Arial"/>
                        </a:rPr>
                        <a:t>113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235.4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44089">
                <a:tc>
                  <a:txBody>
                    <a:bodyPr/>
                    <a:lstStyle/>
                    <a:p>
                      <a:pPr marL="173355">
                        <a:lnSpc>
                          <a:spcPts val="1019"/>
                        </a:lnSpc>
                      </a:pPr>
                      <a:r>
                        <a:rPr sz="900" spc="-25" dirty="0">
                          <a:latin typeface="Arial"/>
                          <a:cs typeface="Arial"/>
                        </a:rPr>
                        <a:t>114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237.2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44089">
                <a:tc>
                  <a:txBody>
                    <a:bodyPr/>
                    <a:lstStyle/>
                    <a:p>
                      <a:pPr marL="173355">
                        <a:lnSpc>
                          <a:spcPts val="1019"/>
                        </a:lnSpc>
                      </a:pPr>
                      <a:r>
                        <a:rPr sz="900" spc="-25" dirty="0">
                          <a:latin typeface="Arial"/>
                          <a:cs typeface="Arial"/>
                        </a:rPr>
                        <a:t>115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9"/>
                        </a:lnSpc>
                      </a:pPr>
                      <a:r>
                        <a:rPr sz="900" spc="-25" dirty="0">
                          <a:latin typeface="Arial"/>
                          <a:cs typeface="Arial"/>
                        </a:rPr>
                        <a:t>239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44089">
                <a:tc>
                  <a:txBody>
                    <a:bodyPr/>
                    <a:lstStyle/>
                    <a:p>
                      <a:pPr marL="173355">
                        <a:lnSpc>
                          <a:spcPts val="1010"/>
                        </a:lnSpc>
                      </a:pPr>
                      <a:r>
                        <a:rPr sz="900" spc="-25" dirty="0">
                          <a:latin typeface="Arial"/>
                          <a:cs typeface="Arial"/>
                        </a:rPr>
                        <a:t>116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240.8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44089">
                <a:tc>
                  <a:txBody>
                    <a:bodyPr/>
                    <a:lstStyle/>
                    <a:p>
                      <a:pPr marL="173355">
                        <a:lnSpc>
                          <a:spcPts val="1010"/>
                        </a:lnSpc>
                      </a:pPr>
                      <a:r>
                        <a:rPr sz="900" spc="-25" dirty="0">
                          <a:latin typeface="Arial"/>
                          <a:cs typeface="Arial"/>
                        </a:rPr>
                        <a:t>117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242.6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44089">
                <a:tc>
                  <a:txBody>
                    <a:bodyPr/>
                    <a:lstStyle/>
                    <a:p>
                      <a:pPr marL="173355">
                        <a:lnSpc>
                          <a:spcPts val="1010"/>
                        </a:lnSpc>
                      </a:pPr>
                      <a:r>
                        <a:rPr sz="900" spc="-25" dirty="0">
                          <a:latin typeface="Arial"/>
                          <a:cs typeface="Arial"/>
                        </a:rPr>
                        <a:t>118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244.4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42836">
                <a:tc>
                  <a:txBody>
                    <a:bodyPr/>
                    <a:lstStyle/>
                    <a:p>
                      <a:pPr marL="173355">
                        <a:lnSpc>
                          <a:spcPts val="1010"/>
                        </a:lnSpc>
                      </a:pPr>
                      <a:r>
                        <a:rPr sz="900" spc="-25" dirty="0">
                          <a:latin typeface="Arial"/>
                          <a:cs typeface="Arial"/>
                        </a:rPr>
                        <a:t>119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246.2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44089">
                <a:tc>
                  <a:txBody>
                    <a:bodyPr/>
                    <a:lstStyle/>
                    <a:p>
                      <a:pPr marL="173355">
                        <a:lnSpc>
                          <a:spcPts val="1019"/>
                        </a:lnSpc>
                      </a:pPr>
                      <a:r>
                        <a:rPr sz="900" spc="-25" dirty="0">
                          <a:latin typeface="Arial"/>
                          <a:cs typeface="Arial"/>
                        </a:rPr>
                        <a:t>120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9"/>
                        </a:lnSpc>
                      </a:pPr>
                      <a:r>
                        <a:rPr sz="900" spc="-25" dirty="0">
                          <a:latin typeface="Arial"/>
                          <a:cs typeface="Arial"/>
                        </a:rPr>
                        <a:t>248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44089">
                <a:tc>
                  <a:txBody>
                    <a:bodyPr/>
                    <a:lstStyle/>
                    <a:p>
                      <a:pPr marL="173355">
                        <a:lnSpc>
                          <a:spcPts val="1019"/>
                        </a:lnSpc>
                      </a:pPr>
                      <a:r>
                        <a:rPr sz="900" spc="-25" dirty="0">
                          <a:latin typeface="Arial"/>
                          <a:cs typeface="Arial"/>
                        </a:rPr>
                        <a:t>121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249.8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44089">
                <a:tc>
                  <a:txBody>
                    <a:bodyPr/>
                    <a:lstStyle/>
                    <a:p>
                      <a:pPr marL="173355">
                        <a:lnSpc>
                          <a:spcPts val="1010"/>
                        </a:lnSpc>
                      </a:pPr>
                      <a:r>
                        <a:rPr sz="900" spc="-25"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251.6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r h="144089">
                <a:tc>
                  <a:txBody>
                    <a:bodyPr/>
                    <a:lstStyle/>
                    <a:p>
                      <a:pPr marL="173355">
                        <a:lnSpc>
                          <a:spcPts val="1010"/>
                        </a:lnSpc>
                      </a:pPr>
                      <a:r>
                        <a:rPr sz="900" spc="-25" dirty="0">
                          <a:latin typeface="Arial"/>
                          <a:cs typeface="Arial"/>
                        </a:rPr>
                        <a:t>123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253.4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3"/>
                  </a:ext>
                </a:extLst>
              </a:tr>
              <a:tr h="144089">
                <a:tc>
                  <a:txBody>
                    <a:bodyPr/>
                    <a:lstStyle/>
                    <a:p>
                      <a:pPr marL="173355">
                        <a:lnSpc>
                          <a:spcPts val="1010"/>
                        </a:lnSpc>
                      </a:pPr>
                      <a:r>
                        <a:rPr sz="900" spc="-25" dirty="0">
                          <a:latin typeface="Arial"/>
                          <a:cs typeface="Arial"/>
                        </a:rPr>
                        <a:t>124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255.2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4"/>
                  </a:ext>
                </a:extLst>
              </a:tr>
              <a:tr h="142210">
                <a:tc>
                  <a:txBody>
                    <a:bodyPr/>
                    <a:lstStyle/>
                    <a:p>
                      <a:pPr marL="173355">
                        <a:lnSpc>
                          <a:spcPts val="1010"/>
                        </a:lnSpc>
                      </a:pPr>
                      <a:r>
                        <a:rPr sz="900" spc="-25" dirty="0">
                          <a:latin typeface="Arial"/>
                          <a:cs typeface="Arial"/>
                        </a:rPr>
                        <a:t>125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5"/>
                  </a:ext>
                </a:extLst>
              </a:tr>
              <a:tr h="144089">
                <a:tc>
                  <a:txBody>
                    <a:bodyPr/>
                    <a:lstStyle/>
                    <a:p>
                      <a:pPr marL="173355">
                        <a:lnSpc>
                          <a:spcPts val="1019"/>
                        </a:lnSpc>
                      </a:pPr>
                      <a:r>
                        <a:rPr sz="900" spc="-25" dirty="0">
                          <a:latin typeface="Arial"/>
                          <a:cs typeface="Arial"/>
                        </a:rPr>
                        <a:t>126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258.8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1.77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6"/>
                  </a:ext>
                </a:extLst>
              </a:tr>
              <a:tr h="144089">
                <a:tc>
                  <a:txBody>
                    <a:bodyPr/>
                    <a:lstStyle/>
                    <a:p>
                      <a:pPr marL="173355">
                        <a:lnSpc>
                          <a:spcPts val="1019"/>
                        </a:lnSpc>
                      </a:pPr>
                      <a:r>
                        <a:rPr sz="900" spc="-25" dirty="0">
                          <a:latin typeface="Arial"/>
                          <a:cs typeface="Arial"/>
                        </a:rPr>
                        <a:t>127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260.6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1.72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7"/>
                  </a:ext>
                </a:extLst>
              </a:tr>
              <a:tr h="144089">
                <a:tc>
                  <a:txBody>
                    <a:bodyPr/>
                    <a:lstStyle/>
                    <a:p>
                      <a:pPr marL="173355">
                        <a:lnSpc>
                          <a:spcPts val="1010"/>
                        </a:lnSpc>
                      </a:pPr>
                      <a:r>
                        <a:rPr sz="900" spc="-25" dirty="0">
                          <a:latin typeface="Arial"/>
                          <a:cs typeface="Arial"/>
                        </a:rPr>
                        <a:t>128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262.4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8"/>
                  </a:ext>
                </a:extLst>
              </a:tr>
              <a:tr h="144089">
                <a:tc>
                  <a:txBody>
                    <a:bodyPr/>
                    <a:lstStyle/>
                    <a:p>
                      <a:pPr marL="173355">
                        <a:lnSpc>
                          <a:spcPts val="1010"/>
                        </a:lnSpc>
                      </a:pPr>
                      <a:r>
                        <a:rPr sz="900" spc="-25" dirty="0">
                          <a:latin typeface="Arial"/>
                          <a:cs typeface="Arial"/>
                        </a:rPr>
                        <a:t>129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264.2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9"/>
                  </a:ext>
                </a:extLst>
              </a:tr>
              <a:tr h="144089">
                <a:tc>
                  <a:txBody>
                    <a:bodyPr/>
                    <a:lstStyle/>
                    <a:p>
                      <a:pPr marL="173355">
                        <a:lnSpc>
                          <a:spcPts val="1010"/>
                        </a:lnSpc>
                      </a:pPr>
                      <a:r>
                        <a:rPr sz="900" spc="-25" dirty="0">
                          <a:latin typeface="Arial"/>
                          <a:cs typeface="Arial"/>
                        </a:rPr>
                        <a:t>130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50"/>
                  </a:ext>
                </a:extLst>
              </a:tr>
            </a:tbl>
          </a:graphicData>
        </a:graphic>
      </p:graphicFrame>
    </p:spTree>
    <p:extLst>
      <p:ext uri="{BB962C8B-B14F-4D97-AF65-F5344CB8AC3E}">
        <p14:creationId xmlns:p14="http://schemas.microsoft.com/office/powerpoint/2010/main" val="418072668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18/30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 name="object 4"/>
          <p:cNvSpPr/>
          <p:nvPr/>
        </p:nvSpPr>
        <p:spPr>
          <a:xfrm>
            <a:off x="3508376" y="868299"/>
            <a:ext cx="6226175" cy="666750"/>
          </a:xfrm>
          <a:custGeom>
            <a:avLst/>
            <a:gdLst/>
            <a:ahLst/>
            <a:cxnLst/>
            <a:rect l="l" t="t" r="r" b="b"/>
            <a:pathLst>
              <a:path w="6226175"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5892800" y="0"/>
                </a:lnTo>
                <a:lnTo>
                  <a:pt x="5942070" y="3616"/>
                </a:lnTo>
                <a:lnTo>
                  <a:pt x="5989094" y="14122"/>
                </a:lnTo>
                <a:lnTo>
                  <a:pt x="6033356" y="31000"/>
                </a:lnTo>
                <a:lnTo>
                  <a:pt x="6074340" y="53732"/>
                </a:lnTo>
                <a:lnTo>
                  <a:pt x="6111531" y="81803"/>
                </a:lnTo>
                <a:lnTo>
                  <a:pt x="6144414" y="114695"/>
                </a:lnTo>
                <a:lnTo>
                  <a:pt x="6172474" y="151890"/>
                </a:lnTo>
                <a:lnTo>
                  <a:pt x="6195195" y="192873"/>
                </a:lnTo>
                <a:lnTo>
                  <a:pt x="6212062" y="237126"/>
                </a:lnTo>
                <a:lnTo>
                  <a:pt x="6222561" y="284132"/>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3787445" y="844677"/>
            <a:ext cx="525145"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dirty="0">
                <a:ln>
                  <a:noFill/>
                </a:ln>
                <a:solidFill>
                  <a:sysClr val="windowText" lastClr="000000"/>
                </a:solidFill>
                <a:effectLst/>
                <a:uLnTx/>
                <a:uFillTx/>
                <a:latin typeface="Arial"/>
                <a:cs typeface="Arial"/>
              </a:rPr>
              <a:t>Display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pSp>
        <p:nvGrpSpPr>
          <p:cNvPr id="6" name="object 6"/>
          <p:cNvGrpSpPr/>
          <p:nvPr/>
        </p:nvGrpSpPr>
        <p:grpSpPr>
          <a:xfrm>
            <a:off x="3503613" y="863537"/>
            <a:ext cx="2503805" cy="676275"/>
            <a:chOff x="328612" y="863536"/>
            <a:chExt cx="2503805" cy="676275"/>
          </a:xfrm>
        </p:grpSpPr>
        <p:sp>
          <p:nvSpPr>
            <p:cNvPr id="7" name="object 7"/>
            <p:cNvSpPr/>
            <p:nvPr/>
          </p:nvSpPr>
          <p:spPr>
            <a:xfrm>
              <a:off x="679450" y="1046226"/>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p:nvPr/>
          </p:nvSpPr>
          <p:spPr>
            <a:xfrm>
              <a:off x="71739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9" name="object 9"/>
            <p:cNvPicPr/>
            <p:nvPr/>
          </p:nvPicPr>
          <p:blipFill>
            <a:blip r:embed="rId2" cstate="print"/>
            <a:stretch>
              <a:fillRect/>
            </a:stretch>
          </p:blipFill>
          <p:spPr>
            <a:xfrm>
              <a:off x="745172" y="1105281"/>
              <a:ext cx="225044" cy="347218"/>
            </a:xfrm>
            <a:prstGeom prst="rect">
              <a:avLst/>
            </a:prstGeom>
          </p:spPr>
        </p:pic>
        <p:sp>
          <p:nvSpPr>
            <p:cNvPr id="10" name="object 10"/>
            <p:cNvSpPr/>
            <p:nvPr/>
          </p:nvSpPr>
          <p:spPr>
            <a:xfrm>
              <a:off x="106090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 name="object 11"/>
            <p:cNvPicPr/>
            <p:nvPr/>
          </p:nvPicPr>
          <p:blipFill>
            <a:blip r:embed="rId3" cstate="print"/>
            <a:stretch>
              <a:fillRect/>
            </a:stretch>
          </p:blipFill>
          <p:spPr>
            <a:xfrm>
              <a:off x="1088682" y="1105281"/>
              <a:ext cx="226021" cy="347218"/>
            </a:xfrm>
            <a:prstGeom prst="rect">
              <a:avLst/>
            </a:prstGeom>
          </p:spPr>
        </p:pic>
        <p:sp>
          <p:nvSpPr>
            <p:cNvPr id="12" name="object 12"/>
            <p:cNvSpPr/>
            <p:nvPr/>
          </p:nvSpPr>
          <p:spPr>
            <a:xfrm>
              <a:off x="139242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 name="object 13"/>
            <p:cNvPicPr/>
            <p:nvPr/>
          </p:nvPicPr>
          <p:blipFill>
            <a:blip r:embed="rId4" cstate="print"/>
            <a:stretch>
              <a:fillRect/>
            </a:stretch>
          </p:blipFill>
          <p:spPr>
            <a:xfrm>
              <a:off x="1420241" y="1105281"/>
              <a:ext cx="225044" cy="347218"/>
            </a:xfrm>
            <a:prstGeom prst="rect">
              <a:avLst/>
            </a:prstGeom>
          </p:spPr>
        </p:pic>
        <p:sp>
          <p:nvSpPr>
            <p:cNvPr id="14" name="object 14"/>
            <p:cNvSpPr/>
            <p:nvPr/>
          </p:nvSpPr>
          <p:spPr>
            <a:xfrm>
              <a:off x="333375" y="868299"/>
              <a:ext cx="2494280" cy="666750"/>
            </a:xfrm>
            <a:custGeom>
              <a:avLst/>
              <a:gdLst/>
              <a:ahLst/>
              <a:cxnLst/>
              <a:rect l="l" t="t" r="r" b="b"/>
              <a:pathLst>
                <a:path w="2494280"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2160651" y="0"/>
                  </a:lnTo>
                  <a:lnTo>
                    <a:pt x="2209893" y="3616"/>
                  </a:lnTo>
                  <a:lnTo>
                    <a:pt x="2256899" y="14122"/>
                  </a:lnTo>
                  <a:lnTo>
                    <a:pt x="2301152" y="31000"/>
                  </a:lnTo>
                  <a:lnTo>
                    <a:pt x="2342135" y="53732"/>
                  </a:lnTo>
                  <a:lnTo>
                    <a:pt x="2379330" y="81803"/>
                  </a:lnTo>
                  <a:lnTo>
                    <a:pt x="2412222" y="114695"/>
                  </a:lnTo>
                  <a:lnTo>
                    <a:pt x="2440293" y="151890"/>
                  </a:lnTo>
                  <a:lnTo>
                    <a:pt x="2463025" y="192873"/>
                  </a:lnTo>
                  <a:lnTo>
                    <a:pt x="2479903" y="237126"/>
                  </a:lnTo>
                  <a:lnTo>
                    <a:pt x="2490409" y="284132"/>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 name="object 15"/>
          <p:cNvGrpSpPr/>
          <p:nvPr/>
        </p:nvGrpSpPr>
        <p:grpSpPr>
          <a:xfrm>
            <a:off x="3538537" y="3433827"/>
            <a:ext cx="4129404" cy="942975"/>
            <a:chOff x="363537" y="3433826"/>
            <a:chExt cx="4129404" cy="942975"/>
          </a:xfrm>
        </p:grpSpPr>
        <p:sp>
          <p:nvSpPr>
            <p:cNvPr id="16" name="object 16"/>
            <p:cNvSpPr/>
            <p:nvPr/>
          </p:nvSpPr>
          <p:spPr>
            <a:xfrm>
              <a:off x="2195576" y="3597274"/>
              <a:ext cx="2297430" cy="779780"/>
            </a:xfrm>
            <a:custGeom>
              <a:avLst/>
              <a:gdLst/>
              <a:ahLst/>
              <a:cxnLst/>
              <a:rect l="l" t="t" r="r" b="b"/>
              <a:pathLst>
                <a:path w="2297429" h="779779">
                  <a:moveTo>
                    <a:pt x="76200" y="703199"/>
                  </a:moveTo>
                  <a:lnTo>
                    <a:pt x="44437" y="703199"/>
                  </a:lnTo>
                  <a:lnTo>
                    <a:pt x="44323" y="314325"/>
                  </a:lnTo>
                  <a:lnTo>
                    <a:pt x="31623" y="314325"/>
                  </a:lnTo>
                  <a:lnTo>
                    <a:pt x="31737" y="703199"/>
                  </a:lnTo>
                  <a:lnTo>
                    <a:pt x="0" y="703199"/>
                  </a:lnTo>
                  <a:lnTo>
                    <a:pt x="38100" y="779399"/>
                  </a:lnTo>
                  <a:lnTo>
                    <a:pt x="69850" y="715899"/>
                  </a:lnTo>
                  <a:lnTo>
                    <a:pt x="76200" y="703199"/>
                  </a:lnTo>
                  <a:close/>
                </a:path>
                <a:path w="2297429" h="779779">
                  <a:moveTo>
                    <a:pt x="2297049" y="38100"/>
                  </a:moveTo>
                  <a:lnTo>
                    <a:pt x="2284349" y="31750"/>
                  </a:lnTo>
                  <a:lnTo>
                    <a:pt x="2220849" y="0"/>
                  </a:lnTo>
                  <a:lnTo>
                    <a:pt x="2220849" y="31750"/>
                  </a:lnTo>
                  <a:lnTo>
                    <a:pt x="1887474" y="31750"/>
                  </a:lnTo>
                  <a:lnTo>
                    <a:pt x="1887474" y="44450"/>
                  </a:lnTo>
                  <a:lnTo>
                    <a:pt x="2220849" y="44450"/>
                  </a:lnTo>
                  <a:lnTo>
                    <a:pt x="2220849" y="76200"/>
                  </a:lnTo>
                  <a:lnTo>
                    <a:pt x="2284349" y="44450"/>
                  </a:lnTo>
                  <a:lnTo>
                    <a:pt x="2297049"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object 17"/>
            <p:cNvSpPr/>
            <p:nvPr/>
          </p:nvSpPr>
          <p:spPr>
            <a:xfrm>
              <a:off x="369887" y="3440176"/>
              <a:ext cx="3713479" cy="463550"/>
            </a:xfrm>
            <a:custGeom>
              <a:avLst/>
              <a:gdLst/>
              <a:ahLst/>
              <a:cxnLst/>
              <a:rect l="l" t="t" r="r" b="b"/>
              <a:pathLst>
                <a:path w="3713479" h="463550">
                  <a:moveTo>
                    <a:pt x="0" y="77215"/>
                  </a:moveTo>
                  <a:lnTo>
                    <a:pt x="6072" y="47148"/>
                  </a:lnTo>
                  <a:lnTo>
                    <a:pt x="22631" y="22605"/>
                  </a:lnTo>
                  <a:lnTo>
                    <a:pt x="47191" y="6064"/>
                  </a:lnTo>
                  <a:lnTo>
                    <a:pt x="77266" y="0"/>
                  </a:lnTo>
                  <a:lnTo>
                    <a:pt x="3635946" y="0"/>
                  </a:lnTo>
                  <a:lnTo>
                    <a:pt x="3666013" y="6064"/>
                  </a:lnTo>
                  <a:lnTo>
                    <a:pt x="3690556" y="22606"/>
                  </a:lnTo>
                  <a:lnTo>
                    <a:pt x="3707098" y="47148"/>
                  </a:lnTo>
                  <a:lnTo>
                    <a:pt x="3713162" y="77215"/>
                  </a:lnTo>
                  <a:lnTo>
                    <a:pt x="3713162" y="386207"/>
                  </a:lnTo>
                  <a:lnTo>
                    <a:pt x="3707098" y="416294"/>
                  </a:lnTo>
                  <a:lnTo>
                    <a:pt x="3690556" y="440880"/>
                  </a:lnTo>
                  <a:lnTo>
                    <a:pt x="3666013" y="457465"/>
                  </a:lnTo>
                  <a:lnTo>
                    <a:pt x="3635946" y="463550"/>
                  </a:lnTo>
                  <a:lnTo>
                    <a:pt x="77266" y="463550"/>
                  </a:lnTo>
                  <a:lnTo>
                    <a:pt x="47191" y="457465"/>
                  </a:lnTo>
                  <a:lnTo>
                    <a:pt x="22631" y="440880"/>
                  </a:lnTo>
                  <a:lnTo>
                    <a:pt x="6072" y="416294"/>
                  </a:lnTo>
                  <a:lnTo>
                    <a:pt x="0" y="386207"/>
                  </a:lnTo>
                  <a:lnTo>
                    <a:pt x="0" y="77215"/>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8" name="object 18"/>
          <p:cNvSpPr txBox="1"/>
          <p:nvPr/>
        </p:nvSpPr>
        <p:spPr>
          <a:xfrm>
            <a:off x="4961889" y="4056634"/>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19" name="object 19"/>
          <p:cNvSpPr txBox="1"/>
          <p:nvPr/>
        </p:nvSpPr>
        <p:spPr>
          <a:xfrm>
            <a:off x="3644798" y="3492753"/>
            <a:ext cx="3411220" cy="34671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TF</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seated</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specified</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location</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and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connected</a:t>
            </a:r>
            <a:r>
              <a:rPr kumimoji="0" sz="1050" b="0" i="0" u="none" strike="noStrike" kern="0" cap="none" spc="-6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CN22</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dirty="0">
              <a:ln>
                <a:noFill/>
              </a:ln>
              <a:solidFill>
                <a:sysClr val="windowText" lastClr="000000"/>
              </a:solidFill>
              <a:effectLst/>
              <a:uLnTx/>
              <a:uFillTx/>
              <a:latin typeface="Times New Roman"/>
              <a:cs typeface="Times New Roman"/>
            </a:endParaRPr>
          </a:p>
        </p:txBody>
      </p:sp>
      <p:sp>
        <p:nvSpPr>
          <p:cNvPr id="20" name="object 20"/>
          <p:cNvSpPr txBox="1"/>
          <p:nvPr/>
        </p:nvSpPr>
        <p:spPr>
          <a:xfrm>
            <a:off x="7673976" y="3508375"/>
            <a:ext cx="19831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Reconnect</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1" name="object 21"/>
          <p:cNvSpPr/>
          <p:nvPr/>
        </p:nvSpPr>
        <p:spPr>
          <a:xfrm>
            <a:off x="3544888" y="4376673"/>
            <a:ext cx="3707129" cy="462280"/>
          </a:xfrm>
          <a:custGeom>
            <a:avLst/>
            <a:gdLst/>
            <a:ahLst/>
            <a:cxnLst/>
            <a:rect l="l" t="t" r="r" b="b"/>
            <a:pathLst>
              <a:path w="3707129" h="462279">
                <a:moveTo>
                  <a:pt x="0" y="77088"/>
                </a:moveTo>
                <a:lnTo>
                  <a:pt x="6050" y="47095"/>
                </a:lnTo>
                <a:lnTo>
                  <a:pt x="22550" y="22590"/>
                </a:lnTo>
                <a:lnTo>
                  <a:pt x="47025" y="6062"/>
                </a:lnTo>
                <a:lnTo>
                  <a:pt x="77000" y="0"/>
                </a:lnTo>
                <a:lnTo>
                  <a:pt x="3629850" y="0"/>
                </a:lnTo>
                <a:lnTo>
                  <a:pt x="3659824" y="6062"/>
                </a:lnTo>
                <a:lnTo>
                  <a:pt x="3684285" y="22590"/>
                </a:lnTo>
                <a:lnTo>
                  <a:pt x="3700770" y="47095"/>
                </a:lnTo>
                <a:lnTo>
                  <a:pt x="3706812" y="77088"/>
                </a:lnTo>
                <a:lnTo>
                  <a:pt x="3706812" y="385063"/>
                </a:lnTo>
                <a:lnTo>
                  <a:pt x="3700770" y="415037"/>
                </a:lnTo>
                <a:lnTo>
                  <a:pt x="3684285" y="439499"/>
                </a:lnTo>
                <a:lnTo>
                  <a:pt x="3659824" y="455983"/>
                </a:lnTo>
                <a:lnTo>
                  <a:pt x="3629850" y="462025"/>
                </a:lnTo>
                <a:lnTo>
                  <a:pt x="77000" y="462025"/>
                </a:lnTo>
                <a:lnTo>
                  <a:pt x="47025" y="455983"/>
                </a:lnTo>
                <a:lnTo>
                  <a:pt x="22550" y="439499"/>
                </a:lnTo>
                <a:lnTo>
                  <a:pt x="6050" y="415037"/>
                </a:lnTo>
                <a:lnTo>
                  <a:pt x="0" y="385063"/>
                </a:lnTo>
                <a:lnTo>
                  <a:pt x="0" y="77088"/>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object 22"/>
          <p:cNvSpPr txBox="1"/>
          <p:nvPr/>
        </p:nvSpPr>
        <p:spPr>
          <a:xfrm>
            <a:off x="3644798" y="4429505"/>
            <a:ext cx="3060700" cy="3467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resistance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range</a:t>
            </a:r>
            <a:r>
              <a:rPr kumimoji="0" sz="1050" b="0" i="0" u="none" strike="noStrike" kern="0" cap="none" spc="229"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of</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05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05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25" normalizeH="0" baseline="0" noProof="0" dirty="0">
                <a:ln>
                  <a:noFill/>
                </a:ln>
                <a:solidFill>
                  <a:sysClr val="windowText" lastClr="000000"/>
                </a:solidFill>
                <a:effectLst/>
                <a:uLnTx/>
                <a:uFillTx/>
                <a:latin typeface="Times New Roman"/>
                <a:cs typeface="Times New Roman"/>
              </a:rPr>
              <a:t>B*</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3" name="object 23"/>
          <p:cNvSpPr txBox="1"/>
          <p:nvPr/>
        </p:nvSpPr>
        <p:spPr>
          <a:xfrm>
            <a:off x="4944491" y="5015610"/>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4" name="object 24"/>
          <p:cNvSpPr/>
          <p:nvPr/>
        </p:nvSpPr>
        <p:spPr>
          <a:xfrm>
            <a:off x="5375276" y="4572000"/>
            <a:ext cx="2282825" cy="782955"/>
          </a:xfrm>
          <a:custGeom>
            <a:avLst/>
            <a:gdLst/>
            <a:ahLst/>
            <a:cxnLst/>
            <a:rect l="l" t="t" r="r" b="b"/>
            <a:pathLst>
              <a:path w="2282825" h="782954">
                <a:moveTo>
                  <a:pt x="76200" y="706374"/>
                </a:moveTo>
                <a:lnTo>
                  <a:pt x="44450" y="706374"/>
                </a:lnTo>
                <a:lnTo>
                  <a:pt x="44450" y="279400"/>
                </a:lnTo>
                <a:lnTo>
                  <a:pt x="31750" y="279400"/>
                </a:lnTo>
                <a:lnTo>
                  <a:pt x="31750" y="706374"/>
                </a:lnTo>
                <a:lnTo>
                  <a:pt x="0" y="706374"/>
                </a:lnTo>
                <a:lnTo>
                  <a:pt x="38100" y="782574"/>
                </a:lnTo>
                <a:lnTo>
                  <a:pt x="69850" y="719074"/>
                </a:lnTo>
                <a:lnTo>
                  <a:pt x="76200" y="706374"/>
                </a:lnTo>
                <a:close/>
              </a:path>
              <a:path w="2282825" h="782954">
                <a:moveTo>
                  <a:pt x="2282825" y="38100"/>
                </a:moveTo>
                <a:lnTo>
                  <a:pt x="2270125" y="31750"/>
                </a:lnTo>
                <a:lnTo>
                  <a:pt x="2206625" y="0"/>
                </a:lnTo>
                <a:lnTo>
                  <a:pt x="2206625" y="31750"/>
                </a:lnTo>
                <a:lnTo>
                  <a:pt x="1871599" y="31750"/>
                </a:lnTo>
                <a:lnTo>
                  <a:pt x="1871599" y="44450"/>
                </a:lnTo>
                <a:lnTo>
                  <a:pt x="2206625" y="44450"/>
                </a:lnTo>
                <a:lnTo>
                  <a:pt x="2206625" y="76200"/>
                </a:lnTo>
                <a:lnTo>
                  <a:pt x="2270125" y="44450"/>
                </a:lnTo>
                <a:lnTo>
                  <a:pt x="2282825"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object 25"/>
          <p:cNvSpPr txBox="1"/>
          <p:nvPr/>
        </p:nvSpPr>
        <p:spPr>
          <a:xfrm>
            <a:off x="7343266" y="4345685"/>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6" name="object 26"/>
          <p:cNvSpPr txBox="1"/>
          <p:nvPr/>
        </p:nvSpPr>
        <p:spPr>
          <a:xfrm>
            <a:off x="7658101" y="4483100"/>
            <a:ext cx="19704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faulty</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10" normalizeH="0" baseline="0" noProof="0" dirty="0">
                <a:ln>
                  <a:noFill/>
                </a:ln>
                <a:solidFill>
                  <a:sysClr val="windowText" lastClr="000000"/>
                </a:solidFill>
                <a:effectLst/>
                <a:uLnTx/>
                <a:uFillTx/>
                <a:latin typeface="Times New Roman"/>
                <a:cs typeface="Times New Roman"/>
              </a:rPr>
              <a:t>*Note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7" name="object 27"/>
          <p:cNvSpPr/>
          <p:nvPr/>
        </p:nvSpPr>
        <p:spPr>
          <a:xfrm>
            <a:off x="3549650" y="5372101"/>
            <a:ext cx="3702050" cy="282575"/>
          </a:xfrm>
          <a:custGeom>
            <a:avLst/>
            <a:gdLst/>
            <a:ahLst/>
            <a:cxnLst/>
            <a:rect l="l" t="t" r="r" b="b"/>
            <a:pathLst>
              <a:path w="3702050" h="282575">
                <a:moveTo>
                  <a:pt x="0" y="47116"/>
                </a:moveTo>
                <a:lnTo>
                  <a:pt x="3700" y="28771"/>
                </a:lnTo>
                <a:lnTo>
                  <a:pt x="13792" y="13795"/>
                </a:lnTo>
                <a:lnTo>
                  <a:pt x="28760" y="3700"/>
                </a:lnTo>
                <a:lnTo>
                  <a:pt x="47091" y="0"/>
                </a:lnTo>
                <a:lnTo>
                  <a:pt x="3654933" y="0"/>
                </a:lnTo>
                <a:lnTo>
                  <a:pt x="3673278" y="3700"/>
                </a:lnTo>
                <a:lnTo>
                  <a:pt x="3688254" y="13795"/>
                </a:lnTo>
                <a:lnTo>
                  <a:pt x="3698349" y="28771"/>
                </a:lnTo>
                <a:lnTo>
                  <a:pt x="3702050" y="47116"/>
                </a:lnTo>
                <a:lnTo>
                  <a:pt x="3702050" y="235458"/>
                </a:lnTo>
                <a:lnTo>
                  <a:pt x="3698349" y="253803"/>
                </a:lnTo>
                <a:lnTo>
                  <a:pt x="3688254" y="268779"/>
                </a:lnTo>
                <a:lnTo>
                  <a:pt x="3673278" y="278874"/>
                </a:lnTo>
                <a:lnTo>
                  <a:pt x="3654933" y="282575"/>
                </a:lnTo>
                <a:lnTo>
                  <a:pt x="47091" y="282575"/>
                </a:lnTo>
                <a:lnTo>
                  <a:pt x="28760" y="278874"/>
                </a:lnTo>
                <a:lnTo>
                  <a:pt x="13792" y="268779"/>
                </a:lnTo>
                <a:lnTo>
                  <a:pt x="3700" y="253803"/>
                </a:lnTo>
                <a:lnTo>
                  <a:pt x="0" y="235458"/>
                </a:lnTo>
                <a:lnTo>
                  <a:pt x="0" y="47116"/>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object 28"/>
          <p:cNvSpPr txBox="1"/>
          <p:nvPr/>
        </p:nvSpPr>
        <p:spPr>
          <a:xfrm>
            <a:off x="3562897" y="5416422"/>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9" name="object 29"/>
          <p:cNvSpPr txBox="1"/>
          <p:nvPr/>
        </p:nvSpPr>
        <p:spPr>
          <a:xfrm>
            <a:off x="5016119" y="5709665"/>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0" name="object 30"/>
          <p:cNvSpPr/>
          <p:nvPr/>
        </p:nvSpPr>
        <p:spPr>
          <a:xfrm>
            <a:off x="5375276" y="5476875"/>
            <a:ext cx="2287905" cy="542925"/>
          </a:xfrm>
          <a:custGeom>
            <a:avLst/>
            <a:gdLst/>
            <a:ahLst/>
            <a:cxnLst/>
            <a:rect l="l" t="t" r="r" b="b"/>
            <a:pathLst>
              <a:path w="2287904" h="542925">
                <a:moveTo>
                  <a:pt x="76200" y="466725"/>
                </a:moveTo>
                <a:lnTo>
                  <a:pt x="44450" y="466725"/>
                </a:lnTo>
                <a:lnTo>
                  <a:pt x="44450" y="182499"/>
                </a:lnTo>
                <a:lnTo>
                  <a:pt x="31750" y="182499"/>
                </a:lnTo>
                <a:lnTo>
                  <a:pt x="31750" y="466725"/>
                </a:lnTo>
                <a:lnTo>
                  <a:pt x="0" y="466725"/>
                </a:lnTo>
                <a:lnTo>
                  <a:pt x="38100" y="542925"/>
                </a:lnTo>
                <a:lnTo>
                  <a:pt x="69850" y="479425"/>
                </a:lnTo>
                <a:lnTo>
                  <a:pt x="76200" y="466725"/>
                </a:lnTo>
                <a:close/>
              </a:path>
              <a:path w="2287904" h="542925">
                <a:moveTo>
                  <a:pt x="2287524" y="38100"/>
                </a:moveTo>
                <a:lnTo>
                  <a:pt x="2274824" y="31750"/>
                </a:lnTo>
                <a:lnTo>
                  <a:pt x="2211324" y="0"/>
                </a:lnTo>
                <a:lnTo>
                  <a:pt x="2211324" y="31750"/>
                </a:lnTo>
                <a:lnTo>
                  <a:pt x="1877949" y="31750"/>
                </a:lnTo>
                <a:lnTo>
                  <a:pt x="1877949" y="44450"/>
                </a:lnTo>
                <a:lnTo>
                  <a:pt x="2211324" y="44450"/>
                </a:lnTo>
                <a:lnTo>
                  <a:pt x="2211324" y="76200"/>
                </a:lnTo>
                <a:lnTo>
                  <a:pt x="2274824" y="44450"/>
                </a:lnTo>
                <a:lnTo>
                  <a:pt x="2287524"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object 31"/>
          <p:cNvSpPr txBox="1"/>
          <p:nvPr/>
        </p:nvSpPr>
        <p:spPr>
          <a:xfrm>
            <a:off x="7309358" y="5263388"/>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6" name="object 36"/>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37" name="object 37"/>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
        <p:nvSpPr>
          <p:cNvPr id="32" name="object 32"/>
          <p:cNvSpPr txBox="1"/>
          <p:nvPr/>
        </p:nvSpPr>
        <p:spPr>
          <a:xfrm>
            <a:off x="7662927" y="5387975"/>
            <a:ext cx="196532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Remove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all</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source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3" name="object 33"/>
          <p:cNvSpPr txBox="1"/>
          <p:nvPr/>
        </p:nvSpPr>
        <p:spPr>
          <a:xfrm>
            <a:off x="4430712" y="6021323"/>
            <a:ext cx="1967230" cy="205826"/>
          </a:xfrm>
          <a:prstGeom prst="rect">
            <a:avLst/>
          </a:prstGeom>
          <a:ln w="12700">
            <a:solidFill>
              <a:srgbClr val="000000"/>
            </a:solidFill>
          </a:ln>
        </p:spPr>
        <p:txBody>
          <a:bodyPr vert="horz" wrap="square" lIns="0" tIns="43815" rIns="0" bIns="0" rtlCol="0">
            <a:spAutoFit/>
          </a:bodyPr>
          <a:lstStyle/>
          <a:p>
            <a:pPr marL="91440"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4" name="object 34"/>
          <p:cNvSpPr txBox="1"/>
          <p:nvPr/>
        </p:nvSpPr>
        <p:spPr>
          <a:xfrm>
            <a:off x="3514039" y="1067181"/>
            <a:ext cx="5896610" cy="2523127"/>
          </a:xfrm>
          <a:prstGeom prst="rect">
            <a:avLst/>
          </a:prstGeom>
        </p:spPr>
        <p:txBody>
          <a:bodyPr vert="horz" wrap="square" lIns="0" tIns="12065" rIns="0" bIns="0" rtlCol="0">
            <a:spAutoFit/>
          </a:bodyPr>
          <a:lstStyle/>
          <a:p>
            <a:pPr marL="2580005"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Times New Roman"/>
                <a:cs typeface="Times New Roman"/>
              </a:rPr>
              <a:t>Module</a:t>
            </a:r>
            <a:r>
              <a:rPr kumimoji="0" sz="1600" b="1" i="0" u="none" strike="noStrike" kern="0" cap="none" spc="-6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600" b="1" i="0" u="none" strike="noStrike" kern="0" cap="none" spc="-2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600" b="1" i="0" u="none" strike="noStrike" kern="0" cap="none" spc="-8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fault</a:t>
            </a:r>
            <a:r>
              <a:rPr kumimoji="0" sz="1600" b="1" i="0" u="none" strike="noStrike" kern="0" cap="none" spc="-5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20" normalizeH="0" baseline="0" noProof="0" dirty="0">
                <a:ln>
                  <a:noFill/>
                </a:ln>
                <a:solidFill>
                  <a:sysClr val="windowText" lastClr="000000"/>
                </a:solidFill>
                <a:effectLst/>
                <a:uLnTx/>
                <a:uFillTx/>
                <a:latin typeface="Times New Roman"/>
                <a:cs typeface="Times New Roman"/>
              </a:rPr>
              <a:t>(TF)</a:t>
            </a:r>
            <a:endParaRPr kumimoji="0" sz="1600" b="0" i="0" u="none" strike="noStrike" kern="0" cap="none" spc="0" normalizeH="0" baseline="0" noProof="0" dirty="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45"/>
              </a:spcBef>
              <a:spcAft>
                <a:spcPts val="0"/>
              </a:spcAft>
              <a:buClrTx/>
              <a:buSzTx/>
              <a:buFontTx/>
              <a:buNone/>
              <a:tabLst/>
              <a:defRPr/>
            </a:pPr>
            <a:endParaRPr kumimoji="0" sz="2100" b="0" i="0" u="none" strike="noStrike" kern="0" cap="none" spc="0" normalizeH="0" baseline="0" noProof="0" dirty="0">
              <a:ln>
                <a:noFill/>
              </a:ln>
              <a:solidFill>
                <a:sysClr val="windowText" lastClr="000000"/>
              </a:solidFill>
              <a:effectLst/>
              <a:uLnTx/>
              <a:uFillTx/>
              <a:latin typeface="Times New Roman"/>
              <a:cs typeface="Times New Roman"/>
            </a:endParaRPr>
          </a:p>
          <a:p>
            <a:pPr marL="147955" marR="0" lvl="0" indent="-135255" defTabSz="914400" eaLnBrk="1" fontAlgn="auto" latinLnBrk="0" hangingPunct="1">
              <a:lnSpc>
                <a:spcPct val="100000"/>
              </a:lnSpc>
              <a:spcBef>
                <a:spcPts val="0"/>
              </a:spcBef>
              <a:spcAft>
                <a:spcPts val="0"/>
              </a:spcAft>
              <a:buClrTx/>
              <a:buSzPct val="92857"/>
              <a:buFontTx/>
              <a:buAutoNum type="arabicPeriod"/>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Error</a:t>
            </a:r>
            <a:r>
              <a:rPr kumimoji="0" sz="1400" b="1" i="0" u="none" strike="noStrike" kern="0" cap="none" spc="-6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definition:</a:t>
            </a:r>
            <a:endParaRPr kumimoji="0" sz="1400" b="0" i="0" u="none" strike="noStrike" kern="0" cap="none" spc="0" normalizeH="0" baseline="0" noProof="0" dirty="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module</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(TF)</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short</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circuit</a:t>
            </a:r>
            <a:r>
              <a:rPr kumimoji="0" sz="14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open</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circuit.</a:t>
            </a:r>
            <a:endParaRPr kumimoji="0" sz="1400" b="0" i="0" u="none" strike="noStrike" kern="0" cap="none" spc="0" normalizeH="0" baseline="0" noProof="0" dirty="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15"/>
              </a:spcBef>
              <a:spcAft>
                <a:spcPts val="0"/>
              </a:spcAft>
              <a:buClrTx/>
              <a:buSzTx/>
              <a:buFontTx/>
              <a:buNone/>
              <a:tabLst/>
              <a:defRPr/>
            </a:pPr>
            <a:endParaRPr kumimoji="0" sz="1450" b="0" i="0" u="none" strike="noStrike" kern="0" cap="none" spc="0" normalizeH="0" baseline="0" noProof="0" dirty="0">
              <a:ln>
                <a:noFill/>
              </a:ln>
              <a:solidFill>
                <a:sysClr val="windowText" lastClr="000000"/>
              </a:solidFill>
              <a:effectLst/>
              <a:uLnTx/>
              <a:uFillTx/>
              <a:latin typeface="Times New Roman"/>
              <a:cs typeface="Times New Roman"/>
            </a:endParaRPr>
          </a:p>
          <a:p>
            <a:pPr marL="147955" marR="0" lvl="0" indent="-135255" defTabSz="914400" eaLnBrk="1" fontAlgn="auto" latinLnBrk="0" hangingPunct="1">
              <a:lnSpc>
                <a:spcPct val="100000"/>
              </a:lnSpc>
              <a:spcBef>
                <a:spcPts val="0"/>
              </a:spcBef>
              <a:spcAft>
                <a:spcPts val="0"/>
              </a:spcAft>
              <a:buClrTx/>
              <a:buSzPct val="92857"/>
              <a:buFontTx/>
              <a:buAutoNum type="arabicPeriod" startAt="2"/>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Possible</a:t>
            </a:r>
            <a:r>
              <a:rPr kumimoji="0" sz="140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causes:</a:t>
            </a:r>
            <a:endParaRPr kumimoji="0" sz="14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Damaged main</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40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4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Loose</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connection</a:t>
            </a:r>
            <a:r>
              <a:rPr kumimoji="0" sz="14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at</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port</a:t>
            </a:r>
            <a:r>
              <a:rPr kumimoji="0" sz="14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4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4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10" normalizeH="0" baseline="0" noProof="0" dirty="0">
                <a:ln>
                  <a:noFill/>
                </a:ln>
                <a:solidFill>
                  <a:sysClr val="windowText" lastClr="000000"/>
                </a:solidFill>
                <a:effectLst/>
                <a:uLnTx/>
                <a:uFillTx/>
                <a:latin typeface="Times New Roman"/>
                <a:cs typeface="Times New Roman"/>
              </a:rPr>
              <a:t>Temperature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failure</a:t>
            </a:r>
            <a:endParaRPr kumimoji="0" sz="14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heat sources</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4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400" b="0" i="0" u="none" strike="noStrike" kern="0" cap="none" spc="0" normalizeH="0" baseline="0" noProof="0" dirty="0">
              <a:ln>
                <a:noFill/>
              </a:ln>
              <a:solidFill>
                <a:sysClr val="windowText" lastClr="000000"/>
              </a:solidFill>
              <a:effectLst/>
              <a:uLnTx/>
              <a:uFillTx/>
              <a:latin typeface="Times New Roman"/>
              <a:cs typeface="Times New Roman"/>
            </a:endParaRPr>
          </a:p>
          <a:p>
            <a:pPr marL="3887470" marR="0" lvl="0" indent="0" defTabSz="914400" eaLnBrk="1" fontAlgn="auto" latinLnBrk="0" hangingPunct="1">
              <a:lnSpc>
                <a:spcPct val="100000"/>
              </a:lnSpc>
              <a:spcBef>
                <a:spcPts val="155"/>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dirty="0">
              <a:ln>
                <a:noFill/>
              </a:ln>
              <a:solidFill>
                <a:sysClr val="windowText" lastClr="000000"/>
              </a:solidFill>
              <a:effectLst/>
              <a:uLnTx/>
              <a:uFillTx/>
              <a:latin typeface="Times New Roman"/>
              <a:cs typeface="Times New Roman"/>
            </a:endParaRPr>
          </a:p>
        </p:txBody>
      </p:sp>
      <p:sp>
        <p:nvSpPr>
          <p:cNvPr id="35" name="object 35"/>
          <p:cNvSpPr txBox="1"/>
          <p:nvPr/>
        </p:nvSpPr>
        <p:spPr>
          <a:xfrm>
            <a:off x="3525316" y="6388100"/>
            <a:ext cx="8336484" cy="1305486"/>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1" i="0" u="none" strike="noStrike" kern="0" cap="none" spc="-10" normalizeH="0" baseline="0" noProof="0" dirty="0">
                <a:ln>
                  <a:noFill/>
                </a:ln>
                <a:solidFill>
                  <a:sysClr val="windowText" lastClr="000000"/>
                </a:solidFill>
                <a:effectLst/>
                <a:uLnTx/>
                <a:uFillTx/>
                <a:latin typeface="Times New Roman"/>
                <a:cs typeface="Times New Roman"/>
              </a:rPr>
              <a:t>Note:</a:t>
            </a:r>
            <a:endParaRPr kumimoji="0" sz="1200" b="0" i="0" u="none" strike="noStrike" kern="0" cap="none" spc="0" normalizeH="0" baseline="0" noProof="0" dirty="0">
              <a:ln>
                <a:noFill/>
              </a:ln>
              <a:solidFill>
                <a:sysClr val="windowText" lastClr="000000"/>
              </a:solidFill>
              <a:effectLst/>
              <a:uLnTx/>
              <a:uFillTx/>
              <a:latin typeface="Times New Roman"/>
              <a:cs typeface="Times New Roman"/>
            </a:endParaRPr>
          </a:p>
          <a:p>
            <a:pPr marL="12700" marR="5080" lvl="0" indent="0" defTabSz="914400" eaLnBrk="1" fontAlgn="auto" latinLnBrk="0" hangingPunct="1">
              <a:lnSpc>
                <a:spcPct val="100000"/>
              </a:lnSpc>
              <a:spcBef>
                <a:spcPts val="0"/>
              </a:spcBef>
              <a:spcAft>
                <a:spcPts val="0"/>
              </a:spcAft>
              <a:buClrTx/>
              <a:buSzTx/>
              <a:buFontTx/>
              <a:buNone/>
              <a:tabLst/>
              <a:defRPr/>
            </a:pPr>
            <a:r>
              <a:rPr kumimoji="0" sz="2400" b="1" i="0" u="none" strike="noStrike" kern="0" cap="none" spc="0" normalizeH="0" baseline="0" noProof="0" dirty="0">
                <a:ln>
                  <a:noFill/>
                </a:ln>
                <a:solidFill>
                  <a:sysClr val="windowText" lastClr="000000"/>
                </a:solidFill>
                <a:effectLst/>
                <a:uLnTx/>
                <a:uFillTx/>
                <a:latin typeface="Times New Roman"/>
                <a:cs typeface="Times New Roman"/>
              </a:rPr>
              <a:t>TF</a:t>
            </a:r>
            <a:r>
              <a:rPr kumimoji="0" sz="2400" b="1" i="0" u="none" strike="noStrike" kern="0" cap="none" spc="-10" normalizeH="0" baseline="0" noProof="0" dirty="0">
                <a:ln>
                  <a:noFill/>
                </a:ln>
                <a:solidFill>
                  <a:sysClr val="windowText" lastClr="000000"/>
                </a:solidFill>
                <a:effectLst/>
                <a:uLnTx/>
                <a:uFillTx/>
                <a:latin typeface="Times New Roman"/>
                <a:cs typeface="Times New Roman"/>
              </a:rPr>
              <a:t> </a:t>
            </a:r>
            <a:r>
              <a:rPr kumimoji="0" sz="2400" b="1" i="0" u="none" strike="noStrike" kern="0" cap="none" spc="0" normalizeH="0" baseline="0" noProof="0" dirty="0">
                <a:ln>
                  <a:noFill/>
                </a:ln>
                <a:solidFill>
                  <a:sysClr val="windowText" lastClr="000000"/>
                </a:solidFill>
                <a:effectLst/>
                <a:uLnTx/>
                <a:uFillTx/>
                <a:latin typeface="Times New Roman"/>
                <a:cs typeface="Times New Roman"/>
              </a:rPr>
              <a:t>sen</a:t>
            </a:r>
            <a:r>
              <a:rPr kumimoji="0" lang="en-US" sz="2400" b="1" i="0" u="none" strike="noStrike" kern="0" cap="none" spc="0" normalizeH="0" baseline="0" noProof="0" dirty="0">
                <a:ln>
                  <a:noFill/>
                </a:ln>
                <a:solidFill>
                  <a:sysClr val="windowText" lastClr="000000"/>
                </a:solidFill>
                <a:effectLst/>
                <a:uLnTx/>
                <a:uFillTx/>
                <a:latin typeface="Times New Roman"/>
                <a:cs typeface="Times New Roman"/>
              </a:rPr>
              <a:t>s</a:t>
            </a:r>
            <a:r>
              <a:rPr kumimoji="0" sz="2400" b="1" i="0" u="none" strike="noStrike" kern="0" cap="none" spc="0" normalizeH="0" baseline="0" noProof="0" dirty="0">
                <a:ln>
                  <a:noFill/>
                </a:ln>
                <a:solidFill>
                  <a:sysClr val="windowText" lastClr="000000"/>
                </a:solidFill>
                <a:effectLst/>
                <a:uLnTx/>
                <a:uFillTx/>
                <a:latin typeface="Times New Roman"/>
                <a:cs typeface="Times New Roman"/>
              </a:rPr>
              <a:t>or</a:t>
            </a:r>
            <a:r>
              <a:rPr kumimoji="0" sz="2400" b="1" i="0" u="none" strike="noStrike" kern="0" cap="none" spc="-5" normalizeH="0" baseline="0" noProof="0" dirty="0">
                <a:ln>
                  <a:noFill/>
                </a:ln>
                <a:solidFill>
                  <a:sysClr val="windowText" lastClr="000000"/>
                </a:solidFill>
                <a:effectLst/>
                <a:uLnTx/>
                <a:uFillTx/>
                <a:latin typeface="Times New Roman"/>
                <a:cs typeface="Times New Roman"/>
              </a:rPr>
              <a:t> </a:t>
            </a:r>
            <a:r>
              <a:rPr kumimoji="0" lang="en-US" sz="2400" b="1" i="0" u="none" strike="noStrike" kern="0" cap="none" spc="0" normalizeH="0" baseline="0" noProof="0" dirty="0">
                <a:ln>
                  <a:noFill/>
                </a:ln>
                <a:solidFill>
                  <a:sysClr val="windowText" lastClr="000000"/>
                </a:solidFill>
                <a:effectLst/>
                <a:uLnTx/>
                <a:uFillTx/>
                <a:latin typeface="Times New Roman"/>
                <a:cs typeface="Times New Roman"/>
              </a:rPr>
              <a:t>is affixed to</a:t>
            </a:r>
            <a:r>
              <a:rPr kumimoji="0" sz="2400" b="1" i="0" u="none" strike="noStrike" kern="0" cap="none" spc="0" normalizeH="0" baseline="0" noProof="0" dirty="0">
                <a:ln>
                  <a:noFill/>
                </a:ln>
                <a:solidFill>
                  <a:sysClr val="windowText" lastClr="000000"/>
                </a:solidFill>
                <a:effectLst/>
                <a:uLnTx/>
                <a:uFillTx/>
                <a:latin typeface="Times New Roman"/>
                <a:cs typeface="Times New Roman"/>
              </a:rPr>
              <a:t> the</a:t>
            </a:r>
            <a:r>
              <a:rPr kumimoji="0" sz="2400" b="1" i="0" u="none" strike="noStrike" kern="0" cap="none" spc="-5" normalizeH="0" baseline="0" noProof="0" dirty="0">
                <a:ln>
                  <a:noFill/>
                </a:ln>
                <a:solidFill>
                  <a:sysClr val="windowText" lastClr="000000"/>
                </a:solidFill>
                <a:effectLst/>
                <a:uLnTx/>
                <a:uFillTx/>
                <a:latin typeface="Times New Roman"/>
                <a:cs typeface="Times New Roman"/>
              </a:rPr>
              <a:t> </a:t>
            </a:r>
            <a:r>
              <a:rPr kumimoji="0" lang="en-US" sz="2400" b="1" i="0" u="none" strike="noStrike" kern="0" cap="none" spc="-5" normalizeH="0" baseline="0" noProof="0" dirty="0">
                <a:ln>
                  <a:noFill/>
                </a:ln>
                <a:solidFill>
                  <a:sysClr val="windowText" lastClr="000000"/>
                </a:solidFill>
                <a:effectLst/>
                <a:uLnTx/>
                <a:uFillTx/>
                <a:latin typeface="Times New Roman"/>
                <a:cs typeface="Times New Roman"/>
              </a:rPr>
              <a:t>heat sink behind the main control board. It cannot be replaced. </a:t>
            </a:r>
            <a:r>
              <a:rPr kumimoji="0" sz="2400" b="1" i="0" u="none" strike="noStrike" kern="0" cap="none" spc="-5" normalizeH="0" baseline="0" noProof="0" dirty="0">
                <a:ln>
                  <a:noFill/>
                </a:ln>
                <a:solidFill>
                  <a:sysClr val="windowText" lastClr="000000"/>
                </a:solidFill>
                <a:effectLst/>
                <a:uLnTx/>
                <a:uFillTx/>
                <a:latin typeface="Times New Roman"/>
                <a:cs typeface="Times New Roman"/>
              </a:rPr>
              <a:t> </a:t>
            </a:r>
            <a:r>
              <a:rPr kumimoji="0" sz="2400" b="1" i="0" u="none" strike="noStrike" kern="0" cap="none" spc="-20" normalizeH="0" baseline="0" noProof="0" dirty="0">
                <a:ln>
                  <a:noFill/>
                </a:ln>
                <a:solidFill>
                  <a:sysClr val="windowText" lastClr="000000"/>
                </a:solidFill>
                <a:effectLst/>
                <a:uLnTx/>
                <a:uFillTx/>
                <a:latin typeface="Times New Roman"/>
                <a:cs typeface="Times New Roman"/>
              </a:rPr>
              <a:t>I</a:t>
            </a:r>
            <a:r>
              <a:rPr kumimoji="0" lang="en-US" sz="2400" b="1" i="0" u="none" strike="noStrike" kern="0" cap="none" spc="-20" normalizeH="0" baseline="0" noProof="0" dirty="0">
                <a:ln>
                  <a:noFill/>
                </a:ln>
                <a:solidFill>
                  <a:sysClr val="windowText" lastClr="000000"/>
                </a:solidFill>
                <a:effectLst/>
                <a:uLnTx/>
                <a:uFillTx/>
                <a:latin typeface="Times New Roman"/>
                <a:cs typeface="Times New Roman"/>
              </a:rPr>
              <a:t>n the case of a faulty sensor the entire board must be replaced. </a:t>
            </a:r>
            <a:endParaRPr kumimoji="0" sz="2400" b="1" i="0" u="none" strike="noStrike" kern="0" cap="none" spc="0" normalizeH="0" baseline="0" noProof="0" dirty="0">
              <a:ln>
                <a:noFill/>
              </a:ln>
              <a:solidFill>
                <a:sysClr val="windowText" lastClr="000000"/>
              </a:solidFill>
              <a:effectLst/>
              <a:uLnTx/>
              <a:uFillTx/>
              <a:latin typeface="Times New Roman"/>
              <a:cs typeface="Times New Roman"/>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8" name="Text Placeholder 20">
            <a:extLst>
              <a:ext uri="{FF2B5EF4-FFF2-40B4-BE49-F238E27FC236}">
                <a16:creationId xmlns:a16="http://schemas.microsoft.com/office/drawing/2014/main" id="{6AE7DAD5-E84A-4863-8A8D-0C1007F68D63}"/>
              </a:ext>
            </a:extLst>
          </p:cNvPr>
          <p:cNvSpPr txBox="1">
            <a:spLocks/>
          </p:cNvSpPr>
          <p:nvPr/>
        </p:nvSpPr>
        <p:spPr bwMode="auto">
          <a:xfrm>
            <a:off x="37035" y="1261757"/>
            <a:ext cx="5446184" cy="38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219200">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defTabSz="121920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defTabSz="12192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defTabSz="12192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defTabSz="12192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a:buFontTx/>
              <a:buNone/>
            </a:pPr>
            <a:r>
              <a:rPr lang="en-US" altLang="zh-CN" sz="2000" b="1" dirty="0">
                <a:latin typeface="Calibri" panose="020F0502020204030204" pitchFamily="34" charset="0"/>
                <a:cs typeface="Calibri" panose="020F0502020204030204" pitchFamily="34" charset="0"/>
              </a:rPr>
              <a:t>Board Location CN22</a:t>
            </a:r>
            <a:endParaRPr lang="ja-JP" altLang="en-US" sz="2000" b="1" dirty="0">
              <a:latin typeface="Calibri" panose="020F0502020204030204" pitchFamily="34" charset="0"/>
              <a:cs typeface="Calibri" panose="020F0502020204030204" pitchFamily="34" charset="0"/>
            </a:endParaRPr>
          </a:p>
        </p:txBody>
      </p:sp>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13184507"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PC Module Temperature Sensor (Radiator Sensor)</a:t>
            </a:r>
          </a:p>
        </p:txBody>
      </p:sp>
      <p:sp>
        <p:nvSpPr>
          <p:cNvPr id="12" name="TextBox 11">
            <a:extLst>
              <a:ext uri="{FF2B5EF4-FFF2-40B4-BE49-F238E27FC236}">
                <a16:creationId xmlns:a16="http://schemas.microsoft.com/office/drawing/2014/main" id="{915792EC-4A6F-B0F2-A1EA-58AA07E1C1AF}"/>
              </a:ext>
            </a:extLst>
          </p:cNvPr>
          <p:cNvSpPr txBox="1"/>
          <p:nvPr/>
        </p:nvSpPr>
        <p:spPr>
          <a:xfrm>
            <a:off x="44737" y="8504663"/>
            <a:ext cx="6898042" cy="584775"/>
          </a:xfrm>
          <a:prstGeom prst="rect">
            <a:avLst/>
          </a:prstGeom>
          <a:noFill/>
        </p:spPr>
        <p:txBody>
          <a:bodyPr wrap="square" rtlCol="0">
            <a:spAutoFit/>
          </a:bodyPr>
          <a:lstStyle/>
          <a:p>
            <a:r>
              <a:rPr lang="en-US" sz="3200" b="1" dirty="0"/>
              <a:t>(TF) Main Board Temperature Sensor</a:t>
            </a:r>
          </a:p>
        </p:txBody>
      </p:sp>
      <p:graphicFrame>
        <p:nvGraphicFramePr>
          <p:cNvPr id="10" name="object 8">
            <a:extLst>
              <a:ext uri="{FF2B5EF4-FFF2-40B4-BE49-F238E27FC236}">
                <a16:creationId xmlns:a16="http://schemas.microsoft.com/office/drawing/2014/main" id="{E974BB92-F02E-5C5F-68C7-5AB242D11491}"/>
              </a:ext>
            </a:extLst>
          </p:cNvPr>
          <p:cNvGraphicFramePr>
            <a:graphicFrameLocks noGrp="1"/>
          </p:cNvGraphicFramePr>
          <p:nvPr>
            <p:extLst>
              <p:ext uri="{D42A27DB-BD31-4B8C-83A1-F6EECF244321}">
                <p14:modId xmlns:p14="http://schemas.microsoft.com/office/powerpoint/2010/main" val="4106242945"/>
              </p:ext>
            </p:extLst>
          </p:nvPr>
        </p:nvGraphicFramePr>
        <p:xfrm>
          <a:off x="6485256" y="1359653"/>
          <a:ext cx="2023744" cy="7860547"/>
        </p:xfrm>
        <a:graphic>
          <a:graphicData uri="http://schemas.openxmlformats.org/drawingml/2006/table">
            <a:tbl>
              <a:tblPr firstRow="1" bandRow="1">
                <a:tableStyleId>{2D5ABB26-0587-4C30-8999-92F81FD0307C}</a:tableStyleId>
              </a:tblPr>
              <a:tblGrid>
                <a:gridCol w="518159">
                  <a:extLst>
                    <a:ext uri="{9D8B030D-6E8A-4147-A177-3AD203B41FA5}">
                      <a16:colId xmlns:a16="http://schemas.microsoft.com/office/drawing/2014/main" val="20000"/>
                    </a:ext>
                  </a:extLst>
                </a:gridCol>
                <a:gridCol w="431165">
                  <a:extLst>
                    <a:ext uri="{9D8B030D-6E8A-4147-A177-3AD203B41FA5}">
                      <a16:colId xmlns:a16="http://schemas.microsoft.com/office/drawing/2014/main" val="20001"/>
                    </a:ext>
                  </a:extLst>
                </a:gridCol>
                <a:gridCol w="601980">
                  <a:extLst>
                    <a:ext uri="{9D8B030D-6E8A-4147-A177-3AD203B41FA5}">
                      <a16:colId xmlns:a16="http://schemas.microsoft.com/office/drawing/2014/main" val="20002"/>
                    </a:ext>
                  </a:extLst>
                </a:gridCol>
                <a:gridCol w="472440">
                  <a:extLst>
                    <a:ext uri="{9D8B030D-6E8A-4147-A177-3AD203B41FA5}">
                      <a16:colId xmlns:a16="http://schemas.microsoft.com/office/drawing/2014/main" val="20003"/>
                    </a:ext>
                  </a:extLst>
                </a:gridCol>
              </a:tblGrid>
              <a:tr h="380123">
                <a:tc>
                  <a:txBody>
                    <a:bodyPr/>
                    <a:lstStyle/>
                    <a:p>
                      <a:pPr marL="161290" marR="83185" indent="-59690">
                        <a:lnSpc>
                          <a:spcPct val="100000"/>
                        </a:lnSpc>
                        <a:spcBef>
                          <a:spcPts val="440"/>
                        </a:spcBef>
                      </a:pPr>
                      <a:r>
                        <a:rPr sz="900" spc="-20" dirty="0">
                          <a:solidFill>
                            <a:srgbClr val="FFFFFF"/>
                          </a:solidFill>
                          <a:latin typeface="Arial"/>
                          <a:cs typeface="Arial"/>
                        </a:rPr>
                        <a:t>Temp. (°C)</a:t>
                      </a:r>
                      <a:endParaRPr sz="900">
                        <a:latin typeface="Arial"/>
                        <a:cs typeface="Arial"/>
                      </a:endParaRPr>
                    </a:p>
                  </a:txBody>
                  <a:tcPr marL="0" marR="0" marT="558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4460" marR="40640" indent="-67310">
                        <a:lnSpc>
                          <a:spcPct val="100000"/>
                        </a:lnSpc>
                        <a:spcBef>
                          <a:spcPts val="440"/>
                        </a:spcBef>
                      </a:pPr>
                      <a:r>
                        <a:rPr sz="900" spc="-20" dirty="0">
                          <a:solidFill>
                            <a:srgbClr val="FFFFFF"/>
                          </a:solidFill>
                          <a:latin typeface="Arial"/>
                          <a:cs typeface="Arial"/>
                        </a:rPr>
                        <a:t>Temp. (°F)</a:t>
                      </a:r>
                      <a:endParaRPr sz="900">
                        <a:latin typeface="Arial"/>
                        <a:cs typeface="Arial"/>
                      </a:endParaRPr>
                    </a:p>
                  </a:txBody>
                  <a:tcPr marL="0" marR="0" marT="558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7325" marR="6350" indent="-166370">
                        <a:lnSpc>
                          <a:spcPts val="1070"/>
                        </a:lnSpc>
                        <a:spcBef>
                          <a:spcPts val="484"/>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6159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99390" marR="27305" indent="-151130">
                        <a:lnSpc>
                          <a:spcPts val="1070"/>
                        </a:lnSpc>
                        <a:spcBef>
                          <a:spcPts val="484"/>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6159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46938">
                <a:tc>
                  <a:txBody>
                    <a:bodyPr/>
                    <a:lstStyle/>
                    <a:p>
                      <a:pPr marL="10160" algn="ctr">
                        <a:lnSpc>
                          <a:spcPts val="1019"/>
                        </a:lnSpc>
                      </a:pPr>
                      <a:r>
                        <a:rPr sz="900" dirty="0">
                          <a:latin typeface="Arial"/>
                          <a:cs typeface="Arial"/>
                        </a:rPr>
                        <a:t>-</a:t>
                      </a: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517.84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46938">
                <a:tc>
                  <a:txBody>
                    <a:bodyPr/>
                    <a:lstStyle/>
                    <a:p>
                      <a:pPr marL="10160" algn="ctr">
                        <a:lnSpc>
                          <a:spcPts val="1010"/>
                        </a:lnSpc>
                      </a:pPr>
                      <a:r>
                        <a:rPr sz="900" dirty="0">
                          <a:latin typeface="Arial"/>
                          <a:cs typeface="Arial"/>
                        </a:rPr>
                        <a:t>-</a:t>
                      </a: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dirty="0">
                          <a:latin typeface="Arial"/>
                          <a:cs typeface="Arial"/>
                        </a:rPr>
                        <a:t>-</a:t>
                      </a: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489.93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46938">
                <a:tc>
                  <a:txBody>
                    <a:bodyPr/>
                    <a:lstStyle/>
                    <a:p>
                      <a:pPr marL="10160" algn="ctr">
                        <a:lnSpc>
                          <a:spcPts val="1010"/>
                        </a:lnSpc>
                      </a:pPr>
                      <a:r>
                        <a:rPr sz="900" dirty="0">
                          <a:latin typeface="Arial"/>
                          <a:cs typeface="Arial"/>
                        </a:rPr>
                        <a:t>-</a:t>
                      </a: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dirty="0">
                          <a:latin typeface="Arial"/>
                          <a:cs typeface="Arial"/>
                        </a:rPr>
                        <a:t>-</a:t>
                      </a:r>
                      <a:r>
                        <a:rPr sz="900" spc="-25" dirty="0">
                          <a:latin typeface="Arial"/>
                          <a:cs typeface="Arial"/>
                        </a:rPr>
                        <a:t>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463.65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46938">
                <a:tc>
                  <a:txBody>
                    <a:bodyPr/>
                    <a:lstStyle/>
                    <a:p>
                      <a:pPr marL="10160" algn="ctr">
                        <a:lnSpc>
                          <a:spcPts val="1010"/>
                        </a:lnSpc>
                      </a:pPr>
                      <a:r>
                        <a:rPr sz="900" dirty="0">
                          <a:latin typeface="Arial"/>
                          <a:cs typeface="Arial"/>
                        </a:rPr>
                        <a:t>-</a:t>
                      </a: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1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438.89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45022">
                <a:tc>
                  <a:txBody>
                    <a:bodyPr/>
                    <a:lstStyle/>
                    <a:p>
                      <a:pPr marL="10160" algn="ctr">
                        <a:lnSpc>
                          <a:spcPts val="1010"/>
                        </a:lnSpc>
                      </a:pPr>
                      <a:r>
                        <a:rPr sz="900" dirty="0">
                          <a:latin typeface="Arial"/>
                          <a:cs typeface="Arial"/>
                        </a:rPr>
                        <a:t>-</a:t>
                      </a:r>
                      <a:r>
                        <a:rPr sz="900" spc="-25" dirty="0">
                          <a:latin typeface="Arial"/>
                          <a:cs typeface="Arial"/>
                        </a:rPr>
                        <a:t>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1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415.57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46938">
                <a:tc>
                  <a:txBody>
                    <a:bodyPr/>
                    <a:lstStyle/>
                    <a:p>
                      <a:pPr marL="10160" algn="ctr">
                        <a:lnSpc>
                          <a:spcPts val="1019"/>
                        </a:lnSpc>
                      </a:pPr>
                      <a:r>
                        <a:rPr sz="900" dirty="0">
                          <a:latin typeface="Arial"/>
                          <a:cs typeface="Arial"/>
                        </a:rPr>
                        <a:t>-</a:t>
                      </a: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393.59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46938">
                <a:tc>
                  <a:txBody>
                    <a:bodyPr/>
                    <a:lstStyle/>
                    <a:p>
                      <a:pPr marL="10160" algn="ctr">
                        <a:lnSpc>
                          <a:spcPts val="1019"/>
                        </a:lnSpc>
                      </a:pPr>
                      <a:r>
                        <a:rPr sz="900" dirty="0">
                          <a:latin typeface="Arial"/>
                          <a:cs typeface="Arial"/>
                        </a:rPr>
                        <a:t>-</a:t>
                      </a: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19"/>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372.87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46938">
                <a:tc>
                  <a:txBody>
                    <a:bodyPr/>
                    <a:lstStyle/>
                    <a:p>
                      <a:pPr marL="10160" algn="ctr">
                        <a:lnSpc>
                          <a:spcPts val="1010"/>
                        </a:lnSpc>
                      </a:pPr>
                      <a:r>
                        <a:rPr sz="900" dirty="0">
                          <a:latin typeface="Arial"/>
                          <a:cs typeface="Arial"/>
                        </a:rPr>
                        <a:t>-</a:t>
                      </a: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890" algn="ctr">
                        <a:lnSpc>
                          <a:spcPts val="101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353.34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46938">
                <a:tc>
                  <a:txBody>
                    <a:bodyPr/>
                    <a:lstStyle/>
                    <a:p>
                      <a:pPr marL="10160" algn="ctr">
                        <a:lnSpc>
                          <a:spcPts val="1010"/>
                        </a:lnSpc>
                      </a:pPr>
                      <a:r>
                        <a:rPr sz="900" dirty="0">
                          <a:latin typeface="Arial"/>
                          <a:cs typeface="Arial"/>
                        </a:rPr>
                        <a:t>-</a:t>
                      </a: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334.92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46938">
                <a:tc>
                  <a:txBody>
                    <a:bodyPr/>
                    <a:lstStyle/>
                    <a:p>
                      <a:pPr marL="10160" algn="ctr">
                        <a:lnSpc>
                          <a:spcPts val="1010"/>
                        </a:lnSpc>
                      </a:pPr>
                      <a:r>
                        <a:rPr sz="900" dirty="0">
                          <a:latin typeface="Arial"/>
                          <a:cs typeface="Arial"/>
                        </a:rPr>
                        <a:t>-</a:t>
                      </a: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317.55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0.43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45660">
                <a:tc>
                  <a:txBody>
                    <a:bodyPr/>
                    <a:lstStyle/>
                    <a:p>
                      <a:pPr marL="10160" algn="ctr">
                        <a:lnSpc>
                          <a:spcPts val="1010"/>
                        </a:lnSpc>
                      </a:pPr>
                      <a:r>
                        <a:rPr sz="900" dirty="0">
                          <a:latin typeface="Arial"/>
                          <a:cs typeface="Arial"/>
                        </a:rPr>
                        <a:t>-</a:t>
                      </a: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301.16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46938">
                <a:tc>
                  <a:txBody>
                    <a:bodyPr/>
                    <a:lstStyle/>
                    <a:p>
                      <a:pPr marL="6985" algn="ctr">
                        <a:lnSpc>
                          <a:spcPts val="1019"/>
                        </a:lnSpc>
                      </a:pPr>
                      <a:r>
                        <a:rPr sz="900" dirty="0">
                          <a:latin typeface="Arial"/>
                          <a:cs typeface="Arial"/>
                        </a:rPr>
                        <a:t>-</a:t>
                      </a:r>
                      <a:r>
                        <a:rPr sz="900" spc="-5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285.70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46938">
                <a:tc>
                  <a:txBody>
                    <a:bodyPr/>
                    <a:lstStyle/>
                    <a:p>
                      <a:pPr marL="6985" algn="ctr">
                        <a:lnSpc>
                          <a:spcPts val="1019"/>
                        </a:lnSpc>
                      </a:pPr>
                      <a:r>
                        <a:rPr sz="900" dirty="0">
                          <a:latin typeface="Arial"/>
                          <a:cs typeface="Arial"/>
                        </a:rPr>
                        <a:t>-</a:t>
                      </a:r>
                      <a:r>
                        <a:rPr sz="900" spc="-5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271.10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46938">
                <a:tc>
                  <a:txBody>
                    <a:bodyPr/>
                    <a:lstStyle/>
                    <a:p>
                      <a:pPr marL="6985" algn="ctr">
                        <a:lnSpc>
                          <a:spcPts val="1010"/>
                        </a:lnSpc>
                      </a:pPr>
                      <a:r>
                        <a:rPr sz="900" dirty="0">
                          <a:latin typeface="Arial"/>
                          <a:cs typeface="Arial"/>
                        </a:rPr>
                        <a:t>-</a:t>
                      </a:r>
                      <a:r>
                        <a:rPr sz="900" spc="-5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257.33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46938">
                <a:tc>
                  <a:txBody>
                    <a:bodyPr/>
                    <a:lstStyle/>
                    <a:p>
                      <a:pPr marL="6985" algn="ctr">
                        <a:lnSpc>
                          <a:spcPts val="1010"/>
                        </a:lnSpc>
                      </a:pPr>
                      <a:r>
                        <a:rPr sz="900" dirty="0">
                          <a:latin typeface="Arial"/>
                          <a:cs typeface="Arial"/>
                        </a:rPr>
                        <a:t>-</a:t>
                      </a:r>
                      <a:r>
                        <a:rPr sz="900" spc="-5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244.32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46938">
                <a:tc>
                  <a:txBody>
                    <a:bodyPr/>
                    <a:lstStyle/>
                    <a:p>
                      <a:pPr marL="6985" algn="ctr">
                        <a:lnSpc>
                          <a:spcPts val="1010"/>
                        </a:lnSpc>
                      </a:pPr>
                      <a:r>
                        <a:rPr sz="900" dirty="0">
                          <a:latin typeface="Arial"/>
                          <a:cs typeface="Arial"/>
                        </a:rPr>
                        <a:t>-</a:t>
                      </a:r>
                      <a:r>
                        <a:rPr sz="900" spc="-5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232.03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45022">
                <a:tc>
                  <a:txBody>
                    <a:bodyPr/>
                    <a:lstStyle/>
                    <a:p>
                      <a:pPr marL="6985" algn="ctr">
                        <a:lnSpc>
                          <a:spcPts val="1010"/>
                        </a:lnSpc>
                      </a:pPr>
                      <a:r>
                        <a:rPr sz="900" dirty="0">
                          <a:latin typeface="Arial"/>
                          <a:cs typeface="Arial"/>
                        </a:rPr>
                        <a:t>-</a:t>
                      </a:r>
                      <a:r>
                        <a:rPr sz="900" spc="-5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24.8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220.42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46938">
                <a:tc>
                  <a:txBody>
                    <a:bodyPr/>
                    <a:lstStyle/>
                    <a:p>
                      <a:pPr marL="6985" algn="ctr">
                        <a:lnSpc>
                          <a:spcPts val="1019"/>
                        </a:lnSpc>
                      </a:pPr>
                      <a:r>
                        <a:rPr sz="900" dirty="0">
                          <a:latin typeface="Arial"/>
                          <a:cs typeface="Arial"/>
                        </a:rPr>
                        <a:t>-</a:t>
                      </a:r>
                      <a:r>
                        <a:rPr sz="900" spc="-5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209.45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46938">
                <a:tc>
                  <a:txBody>
                    <a:bodyPr/>
                    <a:lstStyle/>
                    <a:p>
                      <a:pPr marL="6985" algn="ctr">
                        <a:lnSpc>
                          <a:spcPts val="1019"/>
                        </a:lnSpc>
                      </a:pPr>
                      <a:r>
                        <a:rPr sz="900" dirty="0">
                          <a:latin typeface="Arial"/>
                          <a:cs typeface="Arial"/>
                        </a:rPr>
                        <a:t>-</a:t>
                      </a:r>
                      <a:r>
                        <a:rPr sz="900" spc="-5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199.08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46938">
                <a:tc>
                  <a:txBody>
                    <a:bodyPr/>
                    <a:lstStyle/>
                    <a:p>
                      <a:pPr marL="6985" algn="ctr">
                        <a:lnSpc>
                          <a:spcPts val="1010"/>
                        </a:lnSpc>
                      </a:pPr>
                      <a:r>
                        <a:rPr sz="900" dirty="0">
                          <a:latin typeface="Arial"/>
                          <a:cs typeface="Arial"/>
                        </a:rPr>
                        <a:t>-</a:t>
                      </a:r>
                      <a:r>
                        <a:rPr sz="900" spc="-5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189.27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46938">
                <a:tc>
                  <a:txBody>
                    <a:bodyPr/>
                    <a:lstStyle/>
                    <a:p>
                      <a:pPr marL="8255" algn="ctr">
                        <a:lnSpc>
                          <a:spcPts val="1010"/>
                        </a:lnSpc>
                      </a:pPr>
                      <a:r>
                        <a:rPr sz="900" dirty="0">
                          <a:latin typeface="Arial"/>
                          <a:cs typeface="Arial"/>
                        </a:rPr>
                        <a:t>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180.00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46938">
                <a:tc>
                  <a:txBody>
                    <a:bodyPr/>
                    <a:lstStyle/>
                    <a:p>
                      <a:pPr marL="8255" algn="ctr">
                        <a:lnSpc>
                          <a:spcPts val="1010"/>
                        </a:lnSpc>
                      </a:pPr>
                      <a:r>
                        <a:rPr sz="900" dirty="0">
                          <a:latin typeface="Arial"/>
                          <a:cs typeface="Arial"/>
                        </a:rPr>
                        <a:t>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33.8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171.23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45022">
                <a:tc>
                  <a:txBody>
                    <a:bodyPr/>
                    <a:lstStyle/>
                    <a:p>
                      <a:pPr marL="8255" algn="ctr">
                        <a:lnSpc>
                          <a:spcPts val="1010"/>
                        </a:lnSpc>
                      </a:pPr>
                      <a:r>
                        <a:rPr sz="900" dirty="0">
                          <a:latin typeface="Arial"/>
                          <a:cs typeface="Arial"/>
                        </a:rPr>
                        <a:t>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35.6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162.93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46938">
                <a:tc>
                  <a:txBody>
                    <a:bodyPr/>
                    <a:lstStyle/>
                    <a:p>
                      <a:pPr marL="8255" algn="ctr">
                        <a:lnSpc>
                          <a:spcPts val="1019"/>
                        </a:lnSpc>
                      </a:pPr>
                      <a:r>
                        <a:rPr sz="900" dirty="0">
                          <a:latin typeface="Arial"/>
                          <a:cs typeface="Arial"/>
                        </a:rPr>
                        <a:t>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37.4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155.07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46938">
                <a:tc>
                  <a:txBody>
                    <a:bodyPr/>
                    <a:lstStyle/>
                    <a:p>
                      <a:pPr marL="8255" algn="ctr">
                        <a:lnSpc>
                          <a:spcPts val="1019"/>
                        </a:lnSpc>
                      </a:pPr>
                      <a:r>
                        <a:rPr sz="900" dirty="0">
                          <a:latin typeface="Arial"/>
                          <a:cs typeface="Arial"/>
                        </a:rPr>
                        <a:t>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39.2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147.63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46938">
                <a:tc>
                  <a:txBody>
                    <a:bodyPr/>
                    <a:lstStyle/>
                    <a:p>
                      <a:pPr marL="8255" algn="ctr">
                        <a:lnSpc>
                          <a:spcPts val="1010"/>
                        </a:lnSpc>
                      </a:pPr>
                      <a:r>
                        <a:rPr sz="900" dirty="0">
                          <a:latin typeface="Arial"/>
                          <a:cs typeface="Arial"/>
                        </a:rPr>
                        <a:t>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140.59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46938">
                <a:tc>
                  <a:txBody>
                    <a:bodyPr/>
                    <a:lstStyle/>
                    <a:p>
                      <a:pPr marL="8255" algn="ctr">
                        <a:lnSpc>
                          <a:spcPts val="1010"/>
                        </a:lnSpc>
                      </a:pPr>
                      <a:r>
                        <a:rPr sz="900" dirty="0">
                          <a:latin typeface="Arial"/>
                          <a:cs typeface="Arial"/>
                        </a:rPr>
                        <a:t>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133.92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46938">
                <a:tc>
                  <a:txBody>
                    <a:bodyPr/>
                    <a:lstStyle/>
                    <a:p>
                      <a:pPr marL="8255" algn="ctr">
                        <a:lnSpc>
                          <a:spcPts val="1010"/>
                        </a:lnSpc>
                      </a:pPr>
                      <a:r>
                        <a:rPr sz="900" dirty="0">
                          <a:latin typeface="Arial"/>
                          <a:cs typeface="Arial"/>
                        </a:rPr>
                        <a:t>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44.6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127.60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45660">
                <a:tc>
                  <a:txBody>
                    <a:bodyPr/>
                    <a:lstStyle/>
                    <a:p>
                      <a:pPr marL="8255" algn="ctr">
                        <a:lnSpc>
                          <a:spcPts val="1010"/>
                        </a:lnSpc>
                      </a:pPr>
                      <a:r>
                        <a:rPr sz="900" dirty="0">
                          <a:latin typeface="Arial"/>
                          <a:cs typeface="Arial"/>
                        </a:rPr>
                        <a:t>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46.4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121.60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0.92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46938">
                <a:tc>
                  <a:txBody>
                    <a:bodyPr/>
                    <a:lstStyle/>
                    <a:p>
                      <a:pPr marL="8255" algn="ctr">
                        <a:lnSpc>
                          <a:spcPts val="1019"/>
                        </a:lnSpc>
                      </a:pPr>
                      <a:r>
                        <a:rPr sz="900" dirty="0">
                          <a:latin typeface="Arial"/>
                          <a:cs typeface="Arial"/>
                        </a:rPr>
                        <a:t>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48.2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115.93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46938">
                <a:tc>
                  <a:txBody>
                    <a:bodyPr/>
                    <a:lstStyle/>
                    <a:p>
                      <a:pPr marL="8890" algn="ctr">
                        <a:lnSpc>
                          <a:spcPts val="1019"/>
                        </a:lnSpc>
                      </a:pPr>
                      <a:r>
                        <a:rPr sz="900" spc="-25" dirty="0">
                          <a:latin typeface="Arial"/>
                          <a:cs typeface="Arial"/>
                        </a:rPr>
                        <a:t>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9"/>
                        </a:lnSpc>
                      </a:pPr>
                      <a:r>
                        <a:rPr sz="900" spc="-10" dirty="0">
                          <a:latin typeface="Arial"/>
                          <a:cs typeface="Arial"/>
                        </a:rPr>
                        <a:t>110.54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0.98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46938">
                <a:tc>
                  <a:txBody>
                    <a:bodyPr/>
                    <a:lstStyle/>
                    <a:p>
                      <a:pPr marL="8890" algn="ctr">
                        <a:lnSpc>
                          <a:spcPts val="1010"/>
                        </a:lnSpc>
                      </a:pPr>
                      <a:r>
                        <a:rPr sz="900" spc="-25" dirty="0">
                          <a:latin typeface="Arial"/>
                          <a:cs typeface="Arial"/>
                        </a:rPr>
                        <a:t>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51.8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105.43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46938">
                <a:tc>
                  <a:txBody>
                    <a:bodyPr/>
                    <a:lstStyle/>
                    <a:p>
                      <a:pPr marL="8890" algn="ctr">
                        <a:lnSpc>
                          <a:spcPts val="1010"/>
                        </a:lnSpc>
                      </a:pPr>
                      <a:r>
                        <a:rPr sz="900" spc="-25" dirty="0">
                          <a:latin typeface="Arial"/>
                          <a:cs typeface="Arial"/>
                        </a:rPr>
                        <a:t>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53.6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160" algn="ctr">
                        <a:lnSpc>
                          <a:spcPts val="1010"/>
                        </a:lnSpc>
                      </a:pPr>
                      <a:r>
                        <a:rPr sz="900" spc="-10" dirty="0">
                          <a:latin typeface="Arial"/>
                          <a:cs typeface="Arial"/>
                        </a:rPr>
                        <a:t>100.59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46938">
                <a:tc>
                  <a:txBody>
                    <a:bodyPr/>
                    <a:lstStyle/>
                    <a:p>
                      <a:pPr marL="8890" algn="ctr">
                        <a:lnSpc>
                          <a:spcPts val="1010"/>
                        </a:lnSpc>
                      </a:pPr>
                      <a:r>
                        <a:rPr sz="900" spc="-25" dirty="0">
                          <a:latin typeface="Arial"/>
                          <a:cs typeface="Arial"/>
                        </a:rPr>
                        <a:t>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55.4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95.99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45022">
                <a:tc>
                  <a:txBody>
                    <a:bodyPr/>
                    <a:lstStyle/>
                    <a:p>
                      <a:pPr marL="8890" algn="ctr">
                        <a:lnSpc>
                          <a:spcPts val="1010"/>
                        </a:lnSpc>
                      </a:pPr>
                      <a:r>
                        <a:rPr sz="900" spc="-25" dirty="0">
                          <a:latin typeface="Arial"/>
                          <a:cs typeface="Arial"/>
                        </a:rPr>
                        <a:t>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57.2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91.62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46938">
                <a:tc>
                  <a:txBody>
                    <a:bodyPr/>
                    <a:lstStyle/>
                    <a:p>
                      <a:pPr marL="8890" algn="ctr">
                        <a:lnSpc>
                          <a:spcPts val="1019"/>
                        </a:lnSpc>
                      </a:pPr>
                      <a:r>
                        <a:rPr sz="900" spc="-25" dirty="0">
                          <a:latin typeface="Arial"/>
                          <a:cs typeface="Arial"/>
                        </a:rPr>
                        <a:t>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87.48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46938">
                <a:tc>
                  <a:txBody>
                    <a:bodyPr/>
                    <a:lstStyle/>
                    <a:p>
                      <a:pPr marL="8890" algn="ctr">
                        <a:lnSpc>
                          <a:spcPts val="1019"/>
                        </a:lnSpc>
                      </a:pPr>
                      <a:r>
                        <a:rPr sz="900" spc="-25" dirty="0">
                          <a:latin typeface="Arial"/>
                          <a:cs typeface="Arial"/>
                        </a:rPr>
                        <a:t>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60.8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83.54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46938">
                <a:tc>
                  <a:txBody>
                    <a:bodyPr/>
                    <a:lstStyle/>
                    <a:p>
                      <a:pPr marL="8890" algn="ctr">
                        <a:lnSpc>
                          <a:spcPts val="1010"/>
                        </a:lnSpc>
                      </a:pPr>
                      <a:r>
                        <a:rPr sz="900" spc="-25" dirty="0">
                          <a:latin typeface="Arial"/>
                          <a:cs typeface="Arial"/>
                        </a:rPr>
                        <a:t>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62.6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79.80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46938">
                <a:tc>
                  <a:txBody>
                    <a:bodyPr/>
                    <a:lstStyle/>
                    <a:p>
                      <a:pPr marL="8890" algn="ctr">
                        <a:lnSpc>
                          <a:spcPts val="1010"/>
                        </a:lnSpc>
                      </a:pPr>
                      <a:r>
                        <a:rPr sz="900" spc="-25" dirty="0">
                          <a:latin typeface="Arial"/>
                          <a:cs typeface="Arial"/>
                        </a:rPr>
                        <a:t>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64.4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76.25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46938">
                <a:tc>
                  <a:txBody>
                    <a:bodyPr/>
                    <a:lstStyle/>
                    <a:p>
                      <a:pPr marL="8890" algn="ctr">
                        <a:lnSpc>
                          <a:spcPts val="1010"/>
                        </a:lnSpc>
                      </a:pPr>
                      <a:r>
                        <a:rPr sz="900" spc="-25" dirty="0">
                          <a:latin typeface="Arial"/>
                          <a:cs typeface="Arial"/>
                        </a:rPr>
                        <a:t>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66.2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72.87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45022">
                <a:tc>
                  <a:txBody>
                    <a:bodyPr/>
                    <a:lstStyle/>
                    <a:p>
                      <a:pPr marL="8890" algn="ctr">
                        <a:lnSpc>
                          <a:spcPts val="1010"/>
                        </a:lnSpc>
                      </a:pPr>
                      <a:r>
                        <a:rPr sz="900" spc="-25" dirty="0">
                          <a:latin typeface="Arial"/>
                          <a:cs typeface="Arial"/>
                        </a:rPr>
                        <a:t>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69.66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46938">
                <a:tc>
                  <a:txBody>
                    <a:bodyPr/>
                    <a:lstStyle/>
                    <a:p>
                      <a:pPr marL="8890" algn="ctr">
                        <a:lnSpc>
                          <a:spcPts val="1019"/>
                        </a:lnSpc>
                      </a:pPr>
                      <a:r>
                        <a:rPr sz="900" spc="-25" dirty="0">
                          <a:latin typeface="Arial"/>
                          <a:cs typeface="Arial"/>
                        </a:rPr>
                        <a:t>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69.8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66.61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r h="146938">
                <a:tc>
                  <a:txBody>
                    <a:bodyPr/>
                    <a:lstStyle/>
                    <a:p>
                      <a:pPr marL="8890" algn="ctr">
                        <a:lnSpc>
                          <a:spcPts val="1019"/>
                        </a:lnSpc>
                      </a:pPr>
                      <a:r>
                        <a:rPr sz="900" spc="-25" dirty="0">
                          <a:latin typeface="Arial"/>
                          <a:cs typeface="Arial"/>
                        </a:rPr>
                        <a:t>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71.6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63.70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3"/>
                  </a:ext>
                </a:extLst>
              </a:tr>
              <a:tr h="146938">
                <a:tc>
                  <a:txBody>
                    <a:bodyPr/>
                    <a:lstStyle/>
                    <a:p>
                      <a:pPr marL="8890" algn="ctr">
                        <a:lnSpc>
                          <a:spcPts val="1010"/>
                        </a:lnSpc>
                      </a:pPr>
                      <a:r>
                        <a:rPr sz="900" spc="-25" dirty="0">
                          <a:latin typeface="Arial"/>
                          <a:cs typeface="Arial"/>
                        </a:rPr>
                        <a:t>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73.4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60.94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4"/>
                  </a:ext>
                </a:extLst>
              </a:tr>
              <a:tr h="146938">
                <a:tc>
                  <a:txBody>
                    <a:bodyPr/>
                    <a:lstStyle/>
                    <a:p>
                      <a:pPr marL="8890" algn="ctr">
                        <a:lnSpc>
                          <a:spcPts val="994"/>
                        </a:lnSpc>
                      </a:pPr>
                      <a:r>
                        <a:rPr sz="900" spc="-25" dirty="0">
                          <a:latin typeface="Arial"/>
                          <a:cs typeface="Arial"/>
                        </a:rPr>
                        <a:t>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994"/>
                        </a:lnSpc>
                      </a:pPr>
                      <a:r>
                        <a:rPr sz="900" spc="-20" dirty="0">
                          <a:latin typeface="Arial"/>
                          <a:cs typeface="Arial"/>
                        </a:rPr>
                        <a:t>75.2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994"/>
                        </a:lnSpc>
                      </a:pPr>
                      <a:r>
                        <a:rPr sz="900" spc="-10" dirty="0">
                          <a:latin typeface="Arial"/>
                          <a:cs typeface="Arial"/>
                        </a:rPr>
                        <a:t>58.31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994"/>
                        </a:lnSpc>
                      </a:pPr>
                      <a:r>
                        <a:rPr sz="900" spc="-20" dirty="0">
                          <a:latin typeface="Arial"/>
                          <a:cs typeface="Arial"/>
                        </a:rPr>
                        <a:t>1.47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5"/>
                  </a:ext>
                </a:extLst>
              </a:tr>
              <a:tr h="146938">
                <a:tc>
                  <a:txBody>
                    <a:bodyPr/>
                    <a:lstStyle/>
                    <a:p>
                      <a:pPr marL="8890" algn="ctr">
                        <a:lnSpc>
                          <a:spcPts val="1010"/>
                        </a:lnSpc>
                      </a:pPr>
                      <a:r>
                        <a:rPr sz="900" spc="-25" dirty="0">
                          <a:latin typeface="Arial"/>
                          <a:cs typeface="Arial"/>
                        </a:rPr>
                        <a:t>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55.81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6"/>
                  </a:ext>
                </a:extLst>
              </a:tr>
              <a:tr h="145660">
                <a:tc>
                  <a:txBody>
                    <a:bodyPr/>
                    <a:lstStyle/>
                    <a:p>
                      <a:pPr marL="8890" algn="ctr">
                        <a:lnSpc>
                          <a:spcPts val="1010"/>
                        </a:lnSpc>
                      </a:pPr>
                      <a:r>
                        <a:rPr sz="900" spc="-25" dirty="0">
                          <a:latin typeface="Arial"/>
                          <a:cs typeface="Arial"/>
                        </a:rPr>
                        <a:t>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78.8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53.42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7"/>
                  </a:ext>
                </a:extLst>
              </a:tr>
              <a:tr h="146938">
                <a:tc>
                  <a:txBody>
                    <a:bodyPr/>
                    <a:lstStyle/>
                    <a:p>
                      <a:pPr marL="8890" algn="ctr">
                        <a:lnSpc>
                          <a:spcPts val="1019"/>
                        </a:lnSpc>
                      </a:pPr>
                      <a:r>
                        <a:rPr sz="900" spc="-25" dirty="0">
                          <a:latin typeface="Arial"/>
                          <a:cs typeface="Arial"/>
                        </a:rPr>
                        <a:t>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80.6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51.15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8"/>
                  </a:ext>
                </a:extLst>
              </a:tr>
              <a:tr h="146938">
                <a:tc>
                  <a:txBody>
                    <a:bodyPr/>
                    <a:lstStyle/>
                    <a:p>
                      <a:pPr marL="8890" algn="ctr">
                        <a:lnSpc>
                          <a:spcPts val="1019"/>
                        </a:lnSpc>
                      </a:pPr>
                      <a:r>
                        <a:rPr sz="900" spc="-25" dirty="0">
                          <a:latin typeface="Arial"/>
                          <a:cs typeface="Arial"/>
                        </a:rPr>
                        <a:t>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9"/>
                        </a:lnSpc>
                      </a:pPr>
                      <a:r>
                        <a:rPr sz="900" spc="-20" dirty="0">
                          <a:latin typeface="Arial"/>
                          <a:cs typeface="Arial"/>
                        </a:rPr>
                        <a:t>82.4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9"/>
                        </a:lnSpc>
                      </a:pPr>
                      <a:r>
                        <a:rPr sz="900" spc="-10" dirty="0">
                          <a:latin typeface="Arial"/>
                          <a:cs typeface="Arial"/>
                        </a:rPr>
                        <a:t>48.99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9"/>
                        </a:lnSpc>
                      </a:pPr>
                      <a:r>
                        <a:rPr sz="900" spc="-20" dirty="0">
                          <a:latin typeface="Arial"/>
                          <a:cs typeface="Arial"/>
                        </a:rPr>
                        <a:t>1.62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9"/>
                  </a:ext>
                </a:extLst>
              </a:tr>
              <a:tr h="146938">
                <a:tc>
                  <a:txBody>
                    <a:bodyPr/>
                    <a:lstStyle/>
                    <a:p>
                      <a:pPr marL="8890" algn="ctr">
                        <a:lnSpc>
                          <a:spcPts val="1010"/>
                        </a:lnSpc>
                      </a:pPr>
                      <a:r>
                        <a:rPr sz="900" spc="-25" dirty="0">
                          <a:latin typeface="Arial"/>
                          <a:cs typeface="Arial"/>
                        </a:rPr>
                        <a:t>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8255" algn="ctr">
                        <a:lnSpc>
                          <a:spcPts val="1010"/>
                        </a:lnSpc>
                      </a:pPr>
                      <a:r>
                        <a:rPr sz="900" spc="-20" dirty="0">
                          <a:latin typeface="Arial"/>
                          <a:cs typeface="Arial"/>
                        </a:rPr>
                        <a:t>84.2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46.93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1.65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50"/>
                  </a:ext>
                </a:extLst>
              </a:tr>
              <a:tr h="146938">
                <a:tc>
                  <a:txBody>
                    <a:bodyPr/>
                    <a:lstStyle/>
                    <a:p>
                      <a:pPr marL="8890" algn="ctr">
                        <a:lnSpc>
                          <a:spcPts val="1010"/>
                        </a:lnSpc>
                      </a:pPr>
                      <a:r>
                        <a:rPr sz="900" spc="-25" dirty="0">
                          <a:latin typeface="Arial"/>
                          <a:cs typeface="Arial"/>
                        </a:rPr>
                        <a:t>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ts val="1010"/>
                        </a:lnSpc>
                      </a:pPr>
                      <a:r>
                        <a:rPr sz="900" spc="-10" dirty="0">
                          <a:latin typeface="Arial"/>
                          <a:cs typeface="Arial"/>
                        </a:rPr>
                        <a:t>44.97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9220" algn="r">
                        <a:lnSpc>
                          <a:spcPts val="1010"/>
                        </a:lnSpc>
                      </a:pPr>
                      <a:r>
                        <a:rPr sz="900" spc="-20" dirty="0">
                          <a:latin typeface="Arial"/>
                          <a:cs typeface="Arial"/>
                        </a:rPr>
                        <a:t>1.69</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51"/>
                  </a:ext>
                </a:extLst>
              </a:tr>
            </a:tbl>
          </a:graphicData>
        </a:graphic>
      </p:graphicFrame>
      <p:graphicFrame>
        <p:nvGraphicFramePr>
          <p:cNvPr id="11" name="object 9">
            <a:extLst>
              <a:ext uri="{FF2B5EF4-FFF2-40B4-BE49-F238E27FC236}">
                <a16:creationId xmlns:a16="http://schemas.microsoft.com/office/drawing/2014/main" id="{C5BA1FC4-0769-982F-4DA5-77C59C84F846}"/>
              </a:ext>
            </a:extLst>
          </p:cNvPr>
          <p:cNvGraphicFramePr>
            <a:graphicFrameLocks noGrp="1"/>
          </p:cNvGraphicFramePr>
          <p:nvPr>
            <p:extLst>
              <p:ext uri="{D42A27DB-BD31-4B8C-83A1-F6EECF244321}">
                <p14:modId xmlns:p14="http://schemas.microsoft.com/office/powerpoint/2010/main" val="765790918"/>
              </p:ext>
            </p:extLst>
          </p:nvPr>
        </p:nvGraphicFramePr>
        <p:xfrm>
          <a:off x="8760173" y="1359655"/>
          <a:ext cx="2019934" cy="7860545"/>
        </p:xfrm>
        <a:graphic>
          <a:graphicData uri="http://schemas.openxmlformats.org/drawingml/2006/table">
            <a:tbl>
              <a:tblPr firstRow="1" bandRow="1">
                <a:tableStyleId>{2D5ABB26-0587-4C30-8999-92F81FD0307C}</a:tableStyleId>
              </a:tblPr>
              <a:tblGrid>
                <a:gridCol w="518159">
                  <a:extLst>
                    <a:ext uri="{9D8B030D-6E8A-4147-A177-3AD203B41FA5}">
                      <a16:colId xmlns:a16="http://schemas.microsoft.com/office/drawing/2014/main" val="20000"/>
                    </a:ext>
                  </a:extLst>
                </a:gridCol>
                <a:gridCol w="431165">
                  <a:extLst>
                    <a:ext uri="{9D8B030D-6E8A-4147-A177-3AD203B41FA5}">
                      <a16:colId xmlns:a16="http://schemas.microsoft.com/office/drawing/2014/main" val="20001"/>
                    </a:ext>
                  </a:extLst>
                </a:gridCol>
                <a:gridCol w="600075">
                  <a:extLst>
                    <a:ext uri="{9D8B030D-6E8A-4147-A177-3AD203B41FA5}">
                      <a16:colId xmlns:a16="http://schemas.microsoft.com/office/drawing/2014/main" val="20002"/>
                    </a:ext>
                  </a:extLst>
                </a:gridCol>
                <a:gridCol w="470535">
                  <a:extLst>
                    <a:ext uri="{9D8B030D-6E8A-4147-A177-3AD203B41FA5}">
                      <a16:colId xmlns:a16="http://schemas.microsoft.com/office/drawing/2014/main" val="20003"/>
                    </a:ext>
                  </a:extLst>
                </a:gridCol>
              </a:tblGrid>
              <a:tr h="380121">
                <a:tc>
                  <a:txBody>
                    <a:bodyPr/>
                    <a:lstStyle/>
                    <a:p>
                      <a:pPr marL="162560" marR="83185" indent="-60960">
                        <a:lnSpc>
                          <a:spcPct val="100000"/>
                        </a:lnSpc>
                        <a:spcBef>
                          <a:spcPts val="440"/>
                        </a:spcBef>
                      </a:pPr>
                      <a:r>
                        <a:rPr sz="900" spc="-20" dirty="0">
                          <a:solidFill>
                            <a:srgbClr val="FFFFFF"/>
                          </a:solidFill>
                          <a:latin typeface="Arial"/>
                          <a:cs typeface="Arial"/>
                        </a:rPr>
                        <a:t>Temp. (°C)</a:t>
                      </a:r>
                      <a:endParaRPr sz="900">
                        <a:latin typeface="Arial"/>
                        <a:cs typeface="Arial"/>
                      </a:endParaRPr>
                    </a:p>
                  </a:txBody>
                  <a:tcPr marL="0" marR="0" marT="558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4460" marR="40640" indent="-67310">
                        <a:lnSpc>
                          <a:spcPct val="100000"/>
                        </a:lnSpc>
                        <a:spcBef>
                          <a:spcPts val="440"/>
                        </a:spcBef>
                      </a:pPr>
                      <a:r>
                        <a:rPr sz="900" spc="-20" dirty="0">
                          <a:solidFill>
                            <a:srgbClr val="FFFFFF"/>
                          </a:solidFill>
                          <a:latin typeface="Arial"/>
                          <a:cs typeface="Arial"/>
                        </a:rPr>
                        <a:t>Temp. (°F)</a:t>
                      </a:r>
                      <a:endParaRPr sz="900">
                        <a:latin typeface="Arial"/>
                        <a:cs typeface="Arial"/>
                      </a:endParaRPr>
                    </a:p>
                  </a:txBody>
                  <a:tcPr marL="0" marR="0" marT="558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88595" marR="4445" indent="-167640">
                        <a:lnSpc>
                          <a:spcPts val="1070"/>
                        </a:lnSpc>
                        <a:spcBef>
                          <a:spcPts val="484"/>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6159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98120" marR="27305" indent="-151130">
                        <a:lnSpc>
                          <a:spcPts val="1070"/>
                        </a:lnSpc>
                        <a:spcBef>
                          <a:spcPts val="484"/>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6159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46938">
                <a:tc>
                  <a:txBody>
                    <a:bodyPr/>
                    <a:lstStyle/>
                    <a:p>
                      <a:pPr marL="17780" algn="ctr">
                        <a:lnSpc>
                          <a:spcPts val="1019"/>
                        </a:lnSpc>
                      </a:pPr>
                      <a:r>
                        <a:rPr sz="900" spc="-25" dirty="0">
                          <a:latin typeface="Arial"/>
                          <a:cs typeface="Arial"/>
                        </a:rPr>
                        <a:t>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9"/>
                        </a:lnSpc>
                      </a:pPr>
                      <a:r>
                        <a:rPr sz="900" spc="-20" dirty="0">
                          <a:latin typeface="Arial"/>
                          <a:cs typeface="Arial"/>
                        </a:rPr>
                        <a:t>87.8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43.10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1.72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46938">
                <a:tc>
                  <a:txBody>
                    <a:bodyPr/>
                    <a:lstStyle/>
                    <a:p>
                      <a:pPr marL="17780" algn="ctr">
                        <a:lnSpc>
                          <a:spcPts val="1010"/>
                        </a:lnSpc>
                      </a:pPr>
                      <a:r>
                        <a:rPr sz="900" spc="-25" dirty="0">
                          <a:latin typeface="Arial"/>
                          <a:cs typeface="Arial"/>
                        </a:rPr>
                        <a:t>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0"/>
                        </a:lnSpc>
                      </a:pPr>
                      <a:r>
                        <a:rPr sz="900" spc="-20" dirty="0">
                          <a:latin typeface="Arial"/>
                          <a:cs typeface="Arial"/>
                        </a:rPr>
                        <a:t>89.6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41.31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46938">
                <a:tc>
                  <a:txBody>
                    <a:bodyPr/>
                    <a:lstStyle/>
                    <a:p>
                      <a:pPr marL="17780" algn="ctr">
                        <a:lnSpc>
                          <a:spcPts val="1010"/>
                        </a:lnSpc>
                      </a:pPr>
                      <a:r>
                        <a:rPr sz="900" spc="-25" dirty="0">
                          <a:latin typeface="Arial"/>
                          <a:cs typeface="Arial"/>
                        </a:rPr>
                        <a:t>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0"/>
                        </a:lnSpc>
                      </a:pPr>
                      <a:r>
                        <a:rPr sz="900" spc="-20" dirty="0">
                          <a:latin typeface="Arial"/>
                          <a:cs typeface="Arial"/>
                        </a:rPr>
                        <a:t>91.4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39.61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46938">
                <a:tc>
                  <a:txBody>
                    <a:bodyPr/>
                    <a:lstStyle/>
                    <a:p>
                      <a:pPr marL="17780" algn="ctr">
                        <a:lnSpc>
                          <a:spcPts val="1010"/>
                        </a:lnSpc>
                      </a:pPr>
                      <a:r>
                        <a:rPr sz="900" spc="-25" dirty="0">
                          <a:latin typeface="Arial"/>
                          <a:cs typeface="Arial"/>
                        </a:rPr>
                        <a:t>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0"/>
                        </a:lnSpc>
                      </a:pPr>
                      <a:r>
                        <a:rPr sz="900" spc="-20" dirty="0">
                          <a:latin typeface="Arial"/>
                          <a:cs typeface="Arial"/>
                        </a:rPr>
                        <a:t>93.2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37.99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45022">
                <a:tc>
                  <a:txBody>
                    <a:bodyPr/>
                    <a:lstStyle/>
                    <a:p>
                      <a:pPr marL="17780" algn="ctr">
                        <a:lnSpc>
                          <a:spcPts val="1010"/>
                        </a:lnSpc>
                      </a:pPr>
                      <a:r>
                        <a:rPr sz="900" spc="-25" dirty="0">
                          <a:latin typeface="Arial"/>
                          <a:cs typeface="Arial"/>
                        </a:rPr>
                        <a:t>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36.44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46938">
                <a:tc>
                  <a:txBody>
                    <a:bodyPr/>
                    <a:lstStyle/>
                    <a:p>
                      <a:pPr marL="17780" algn="ctr">
                        <a:lnSpc>
                          <a:spcPts val="1019"/>
                        </a:lnSpc>
                      </a:pPr>
                      <a:r>
                        <a:rPr sz="900" spc="-25" dirty="0">
                          <a:latin typeface="Arial"/>
                          <a:cs typeface="Arial"/>
                        </a:rPr>
                        <a:t>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9"/>
                        </a:lnSpc>
                      </a:pPr>
                      <a:r>
                        <a:rPr sz="900" spc="-20" dirty="0">
                          <a:latin typeface="Arial"/>
                          <a:cs typeface="Arial"/>
                        </a:rPr>
                        <a:t>96.8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34.96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1.89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46938">
                <a:tc>
                  <a:txBody>
                    <a:bodyPr/>
                    <a:lstStyle/>
                    <a:p>
                      <a:pPr marL="17780" algn="ctr">
                        <a:lnSpc>
                          <a:spcPts val="1019"/>
                        </a:lnSpc>
                      </a:pPr>
                      <a:r>
                        <a:rPr sz="900" spc="-25" dirty="0">
                          <a:latin typeface="Arial"/>
                          <a:cs typeface="Arial"/>
                        </a:rPr>
                        <a:t>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91440" algn="r">
                        <a:lnSpc>
                          <a:spcPts val="1019"/>
                        </a:lnSpc>
                      </a:pPr>
                      <a:r>
                        <a:rPr sz="900" spc="-20" dirty="0">
                          <a:latin typeface="Arial"/>
                          <a:cs typeface="Arial"/>
                        </a:rPr>
                        <a:t>98.6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33.55</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1.93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46938">
                <a:tc>
                  <a:txBody>
                    <a:bodyPr/>
                    <a:lstStyle/>
                    <a:p>
                      <a:pPr marL="17780" algn="ctr">
                        <a:lnSpc>
                          <a:spcPts val="1010"/>
                        </a:lnSpc>
                      </a:pPr>
                      <a:r>
                        <a:rPr sz="900" spc="-25" dirty="0">
                          <a:latin typeface="Arial"/>
                          <a:cs typeface="Arial"/>
                        </a:rPr>
                        <a:t>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100.4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32.21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46938">
                <a:tc>
                  <a:txBody>
                    <a:bodyPr/>
                    <a:lstStyle/>
                    <a:p>
                      <a:pPr marL="17780" algn="ctr">
                        <a:lnSpc>
                          <a:spcPts val="1010"/>
                        </a:lnSpc>
                      </a:pPr>
                      <a:r>
                        <a:rPr sz="900" spc="-25" dirty="0">
                          <a:latin typeface="Arial"/>
                          <a:cs typeface="Arial"/>
                        </a:rPr>
                        <a:t>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102.2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30.92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1.99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46938">
                <a:tc>
                  <a:txBody>
                    <a:bodyPr/>
                    <a:lstStyle/>
                    <a:p>
                      <a:pPr marL="17780" algn="ctr">
                        <a:lnSpc>
                          <a:spcPts val="1010"/>
                        </a:lnSpc>
                      </a:pPr>
                      <a:r>
                        <a:rPr sz="900" spc="-25" dirty="0">
                          <a:latin typeface="Arial"/>
                          <a:cs typeface="Arial"/>
                        </a:rPr>
                        <a:t>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29.69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45660">
                <a:tc>
                  <a:txBody>
                    <a:bodyPr/>
                    <a:lstStyle/>
                    <a:p>
                      <a:pPr marL="17780" algn="ctr">
                        <a:lnSpc>
                          <a:spcPts val="1010"/>
                        </a:lnSpc>
                      </a:pPr>
                      <a:r>
                        <a:rPr sz="900" spc="-25" dirty="0">
                          <a:latin typeface="Arial"/>
                          <a:cs typeface="Arial"/>
                        </a:rPr>
                        <a:t>41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105.8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28.52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46938">
                <a:tc>
                  <a:txBody>
                    <a:bodyPr/>
                    <a:lstStyle/>
                    <a:p>
                      <a:pPr marL="17780" algn="ctr">
                        <a:lnSpc>
                          <a:spcPts val="1019"/>
                        </a:lnSpc>
                      </a:pPr>
                      <a:r>
                        <a:rPr sz="900" spc="-25" dirty="0">
                          <a:latin typeface="Arial"/>
                          <a:cs typeface="Arial"/>
                        </a:rPr>
                        <a:t>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107.6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27.40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46938">
                <a:tc>
                  <a:txBody>
                    <a:bodyPr/>
                    <a:lstStyle/>
                    <a:p>
                      <a:pPr marL="17780" algn="ctr">
                        <a:lnSpc>
                          <a:spcPts val="1019"/>
                        </a:lnSpc>
                      </a:pPr>
                      <a:r>
                        <a:rPr sz="900" spc="-25" dirty="0">
                          <a:latin typeface="Arial"/>
                          <a:cs typeface="Arial"/>
                        </a:rPr>
                        <a:t>43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109.4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26.32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46938">
                <a:tc>
                  <a:txBody>
                    <a:bodyPr/>
                    <a:lstStyle/>
                    <a:p>
                      <a:pPr marL="17780" algn="ctr">
                        <a:lnSpc>
                          <a:spcPts val="1010"/>
                        </a:lnSpc>
                      </a:pPr>
                      <a:r>
                        <a:rPr sz="900" spc="-25" dirty="0">
                          <a:latin typeface="Arial"/>
                          <a:cs typeface="Arial"/>
                        </a:rPr>
                        <a:t>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111.2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25.30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46938">
                <a:tc>
                  <a:txBody>
                    <a:bodyPr/>
                    <a:lstStyle/>
                    <a:p>
                      <a:pPr marL="17780" algn="ctr">
                        <a:lnSpc>
                          <a:spcPts val="1010"/>
                        </a:lnSpc>
                      </a:pPr>
                      <a:r>
                        <a:rPr sz="900" spc="-25" dirty="0">
                          <a:latin typeface="Arial"/>
                          <a:cs typeface="Arial"/>
                        </a:rPr>
                        <a:t>45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24.32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46938">
                <a:tc>
                  <a:txBody>
                    <a:bodyPr/>
                    <a:lstStyle/>
                    <a:p>
                      <a:pPr marL="17780" algn="ctr">
                        <a:lnSpc>
                          <a:spcPts val="1010"/>
                        </a:lnSpc>
                      </a:pPr>
                      <a:r>
                        <a:rPr sz="900" spc="-25" dirty="0">
                          <a:latin typeface="Arial"/>
                          <a:cs typeface="Arial"/>
                        </a:rPr>
                        <a:t>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114.8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23.38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45022">
                <a:tc>
                  <a:txBody>
                    <a:bodyPr/>
                    <a:lstStyle/>
                    <a:p>
                      <a:pPr marL="17780" algn="ctr">
                        <a:lnSpc>
                          <a:spcPts val="1010"/>
                        </a:lnSpc>
                      </a:pPr>
                      <a:r>
                        <a:rPr sz="900" spc="-25" dirty="0">
                          <a:latin typeface="Arial"/>
                          <a:cs typeface="Arial"/>
                        </a:rPr>
                        <a:t>47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116.6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22.49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46938">
                <a:tc>
                  <a:txBody>
                    <a:bodyPr/>
                    <a:lstStyle/>
                    <a:p>
                      <a:pPr marL="17780" algn="ctr">
                        <a:lnSpc>
                          <a:spcPts val="1019"/>
                        </a:lnSpc>
                      </a:pPr>
                      <a:r>
                        <a:rPr sz="900" spc="-25" dirty="0">
                          <a:latin typeface="Arial"/>
                          <a:cs typeface="Arial"/>
                        </a:rPr>
                        <a:t>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118.4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21.63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46938">
                <a:tc>
                  <a:txBody>
                    <a:bodyPr/>
                    <a:lstStyle/>
                    <a:p>
                      <a:pPr marL="17780" algn="ctr">
                        <a:lnSpc>
                          <a:spcPts val="1019"/>
                        </a:lnSpc>
                      </a:pPr>
                      <a:r>
                        <a:rPr sz="900" spc="-25" dirty="0">
                          <a:latin typeface="Arial"/>
                          <a:cs typeface="Arial"/>
                        </a:rPr>
                        <a:t>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120.2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20.81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46938">
                <a:tc>
                  <a:txBody>
                    <a:bodyPr/>
                    <a:lstStyle/>
                    <a:p>
                      <a:pPr marL="17780" algn="ctr">
                        <a:lnSpc>
                          <a:spcPts val="1010"/>
                        </a:lnSpc>
                      </a:pPr>
                      <a:r>
                        <a:rPr sz="900" spc="-25" dirty="0">
                          <a:latin typeface="Arial"/>
                          <a:cs typeface="Arial"/>
                        </a:rPr>
                        <a:t>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20.02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46938">
                <a:tc>
                  <a:txBody>
                    <a:bodyPr/>
                    <a:lstStyle/>
                    <a:p>
                      <a:pPr marL="17780" algn="ctr">
                        <a:lnSpc>
                          <a:spcPts val="1010"/>
                        </a:lnSpc>
                      </a:pPr>
                      <a:r>
                        <a:rPr sz="900" spc="-25" dirty="0">
                          <a:latin typeface="Arial"/>
                          <a:cs typeface="Arial"/>
                        </a:rPr>
                        <a:t>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123.8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19.27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46938">
                <a:tc>
                  <a:txBody>
                    <a:bodyPr/>
                    <a:lstStyle/>
                    <a:p>
                      <a:pPr marL="17780" algn="ctr">
                        <a:lnSpc>
                          <a:spcPts val="1010"/>
                        </a:lnSpc>
                      </a:pPr>
                      <a:r>
                        <a:rPr sz="900" spc="-25" dirty="0">
                          <a:latin typeface="Arial"/>
                          <a:cs typeface="Arial"/>
                        </a:rPr>
                        <a:t>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125.6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18.55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2.37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45022">
                <a:tc>
                  <a:txBody>
                    <a:bodyPr/>
                    <a:lstStyle/>
                    <a:p>
                      <a:pPr marL="17780" algn="ctr">
                        <a:lnSpc>
                          <a:spcPts val="1010"/>
                        </a:lnSpc>
                      </a:pPr>
                      <a:r>
                        <a:rPr sz="900" spc="-25" dirty="0">
                          <a:latin typeface="Arial"/>
                          <a:cs typeface="Arial"/>
                        </a:rPr>
                        <a:t>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17.86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46938">
                <a:tc>
                  <a:txBody>
                    <a:bodyPr/>
                    <a:lstStyle/>
                    <a:p>
                      <a:pPr marL="17780" algn="ctr">
                        <a:lnSpc>
                          <a:spcPts val="1019"/>
                        </a:lnSpc>
                      </a:pPr>
                      <a:r>
                        <a:rPr sz="900" spc="-25" dirty="0">
                          <a:latin typeface="Arial"/>
                          <a:cs typeface="Arial"/>
                        </a:rPr>
                        <a:t>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17.20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46938">
                <a:tc>
                  <a:txBody>
                    <a:bodyPr/>
                    <a:lstStyle/>
                    <a:p>
                      <a:pPr marL="17780" algn="ctr">
                        <a:lnSpc>
                          <a:spcPts val="1019"/>
                        </a:lnSpc>
                      </a:pPr>
                      <a:r>
                        <a:rPr sz="900" spc="-25" dirty="0">
                          <a:latin typeface="Arial"/>
                          <a:cs typeface="Arial"/>
                        </a:rPr>
                        <a:t>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9"/>
                        </a:lnSpc>
                      </a:pPr>
                      <a:r>
                        <a:rPr sz="900" spc="-25" dirty="0">
                          <a:latin typeface="Arial"/>
                          <a:cs typeface="Arial"/>
                        </a:rPr>
                        <a:t>131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16.57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46938">
                <a:tc>
                  <a:txBody>
                    <a:bodyPr/>
                    <a:lstStyle/>
                    <a:p>
                      <a:pPr marL="17780" algn="ctr">
                        <a:lnSpc>
                          <a:spcPts val="1010"/>
                        </a:lnSpc>
                      </a:pPr>
                      <a:r>
                        <a:rPr sz="900" spc="-25" dirty="0">
                          <a:latin typeface="Arial"/>
                          <a:cs typeface="Arial"/>
                        </a:rPr>
                        <a:t>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132.8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15.96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46938">
                <a:tc>
                  <a:txBody>
                    <a:bodyPr/>
                    <a:lstStyle/>
                    <a:p>
                      <a:pPr marL="17780" algn="ctr">
                        <a:lnSpc>
                          <a:spcPts val="1010"/>
                        </a:lnSpc>
                      </a:pPr>
                      <a:r>
                        <a:rPr sz="900" spc="-25" dirty="0">
                          <a:latin typeface="Arial"/>
                          <a:cs typeface="Arial"/>
                        </a:rPr>
                        <a:t>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134.6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15.38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46938">
                <a:tc>
                  <a:txBody>
                    <a:bodyPr/>
                    <a:lstStyle/>
                    <a:p>
                      <a:pPr marL="17780" algn="ctr">
                        <a:lnSpc>
                          <a:spcPts val="1010"/>
                        </a:lnSpc>
                      </a:pPr>
                      <a:r>
                        <a:rPr sz="900" spc="-25" dirty="0">
                          <a:latin typeface="Arial"/>
                          <a:cs typeface="Arial"/>
                        </a:rPr>
                        <a:t>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136.4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14.82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45660">
                <a:tc>
                  <a:txBody>
                    <a:bodyPr/>
                    <a:lstStyle/>
                    <a:p>
                      <a:pPr marL="17780" algn="ctr">
                        <a:lnSpc>
                          <a:spcPts val="1010"/>
                        </a:lnSpc>
                      </a:pPr>
                      <a:r>
                        <a:rPr sz="900" spc="-25" dirty="0">
                          <a:latin typeface="Arial"/>
                          <a:cs typeface="Arial"/>
                        </a:rPr>
                        <a:t>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138.2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14.29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46938">
                <a:tc>
                  <a:txBody>
                    <a:bodyPr/>
                    <a:lstStyle/>
                    <a:p>
                      <a:pPr marL="17780" algn="ctr">
                        <a:lnSpc>
                          <a:spcPts val="1019"/>
                        </a:lnSpc>
                      </a:pPr>
                      <a:r>
                        <a:rPr sz="900" spc="-25" dirty="0">
                          <a:latin typeface="Arial"/>
                          <a:cs typeface="Arial"/>
                        </a:rPr>
                        <a:t>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9"/>
                        </a:lnSpc>
                      </a:pPr>
                      <a:r>
                        <a:rPr sz="900" spc="-25" dirty="0">
                          <a:latin typeface="Arial"/>
                          <a:cs typeface="Arial"/>
                        </a:rPr>
                        <a:t>140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13.77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46938">
                <a:tc>
                  <a:txBody>
                    <a:bodyPr/>
                    <a:lstStyle/>
                    <a:p>
                      <a:pPr marL="17780" algn="ctr">
                        <a:lnSpc>
                          <a:spcPts val="1019"/>
                        </a:lnSpc>
                      </a:pPr>
                      <a:r>
                        <a:rPr sz="900" spc="-25" dirty="0">
                          <a:latin typeface="Arial"/>
                          <a:cs typeface="Arial"/>
                        </a:rPr>
                        <a:t>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141.8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13.28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46938">
                <a:tc>
                  <a:txBody>
                    <a:bodyPr/>
                    <a:lstStyle/>
                    <a:p>
                      <a:pPr marL="17780" algn="ctr">
                        <a:lnSpc>
                          <a:spcPts val="1010"/>
                        </a:lnSpc>
                      </a:pPr>
                      <a:r>
                        <a:rPr sz="900" spc="-25" dirty="0">
                          <a:latin typeface="Arial"/>
                          <a:cs typeface="Arial"/>
                        </a:rPr>
                        <a:t>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143.6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46938">
                <a:tc>
                  <a:txBody>
                    <a:bodyPr/>
                    <a:lstStyle/>
                    <a:p>
                      <a:pPr marL="17780" algn="ctr">
                        <a:lnSpc>
                          <a:spcPts val="1010"/>
                        </a:lnSpc>
                      </a:pPr>
                      <a:r>
                        <a:rPr sz="900" spc="-25" dirty="0">
                          <a:latin typeface="Arial"/>
                          <a:cs typeface="Arial"/>
                        </a:rPr>
                        <a:t>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145.4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12.36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46938">
                <a:tc>
                  <a:txBody>
                    <a:bodyPr/>
                    <a:lstStyle/>
                    <a:p>
                      <a:pPr marL="17780" algn="ctr">
                        <a:lnSpc>
                          <a:spcPts val="1010"/>
                        </a:lnSpc>
                      </a:pPr>
                      <a:r>
                        <a:rPr sz="900" spc="-25" dirty="0">
                          <a:latin typeface="Arial"/>
                          <a:cs typeface="Arial"/>
                        </a:rPr>
                        <a:t>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147.2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11.92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45022">
                <a:tc>
                  <a:txBody>
                    <a:bodyPr/>
                    <a:lstStyle/>
                    <a:p>
                      <a:pPr marL="17780" algn="ctr">
                        <a:lnSpc>
                          <a:spcPts val="1010"/>
                        </a:lnSpc>
                      </a:pPr>
                      <a:r>
                        <a:rPr sz="900" spc="-25" dirty="0">
                          <a:latin typeface="Arial"/>
                          <a:cs typeface="Arial"/>
                        </a:rPr>
                        <a:t>65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149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11.51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2.65</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46938">
                <a:tc>
                  <a:txBody>
                    <a:bodyPr/>
                    <a:lstStyle/>
                    <a:p>
                      <a:pPr marL="17780" algn="ctr">
                        <a:lnSpc>
                          <a:spcPts val="1019"/>
                        </a:lnSpc>
                      </a:pPr>
                      <a:r>
                        <a:rPr sz="900" spc="-25" dirty="0">
                          <a:latin typeface="Arial"/>
                          <a:cs typeface="Arial"/>
                        </a:rPr>
                        <a:t>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150.8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11.11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46938">
                <a:tc>
                  <a:txBody>
                    <a:bodyPr/>
                    <a:lstStyle/>
                    <a:p>
                      <a:pPr marL="17780" algn="ctr">
                        <a:lnSpc>
                          <a:spcPts val="1019"/>
                        </a:lnSpc>
                      </a:pPr>
                      <a:r>
                        <a:rPr sz="900" spc="-25" dirty="0">
                          <a:latin typeface="Arial"/>
                          <a:cs typeface="Arial"/>
                        </a:rPr>
                        <a:t>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152.6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9"/>
                        </a:lnSpc>
                      </a:pPr>
                      <a:r>
                        <a:rPr sz="900" spc="-10" dirty="0">
                          <a:latin typeface="Arial"/>
                          <a:cs typeface="Arial"/>
                        </a:rPr>
                        <a:t>10.72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46938">
                <a:tc>
                  <a:txBody>
                    <a:bodyPr/>
                    <a:lstStyle/>
                    <a:p>
                      <a:pPr marL="17780" algn="ctr">
                        <a:lnSpc>
                          <a:spcPts val="1010"/>
                        </a:lnSpc>
                      </a:pPr>
                      <a:r>
                        <a:rPr sz="900" spc="-25" dirty="0">
                          <a:latin typeface="Arial"/>
                          <a:cs typeface="Arial"/>
                        </a:rPr>
                        <a:t>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154.4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10.35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46938">
                <a:tc>
                  <a:txBody>
                    <a:bodyPr/>
                    <a:lstStyle/>
                    <a:p>
                      <a:pPr marL="17780" algn="ctr">
                        <a:lnSpc>
                          <a:spcPts val="1010"/>
                        </a:lnSpc>
                      </a:pPr>
                      <a:r>
                        <a:rPr sz="900" spc="-25" dirty="0">
                          <a:latin typeface="Arial"/>
                          <a:cs typeface="Arial"/>
                        </a:rPr>
                        <a:t>69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156.2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735">
                        <a:lnSpc>
                          <a:spcPts val="1010"/>
                        </a:lnSpc>
                      </a:pPr>
                      <a:r>
                        <a:rPr sz="900" spc="-10" dirty="0">
                          <a:latin typeface="Arial"/>
                          <a:cs typeface="Arial"/>
                        </a:rPr>
                        <a:t>10.00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46938">
                <a:tc>
                  <a:txBody>
                    <a:bodyPr/>
                    <a:lstStyle/>
                    <a:p>
                      <a:pPr marL="17780" algn="ctr">
                        <a:lnSpc>
                          <a:spcPts val="1010"/>
                        </a:lnSpc>
                      </a:pPr>
                      <a:r>
                        <a:rPr sz="900" spc="-25" dirty="0">
                          <a:latin typeface="Arial"/>
                          <a:cs typeface="Arial"/>
                        </a:rPr>
                        <a:t>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9.66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45022">
                <a:tc>
                  <a:txBody>
                    <a:bodyPr/>
                    <a:lstStyle/>
                    <a:p>
                      <a:pPr marL="17780" algn="ctr">
                        <a:lnSpc>
                          <a:spcPts val="1010"/>
                        </a:lnSpc>
                      </a:pPr>
                      <a:r>
                        <a:rPr sz="900" spc="-25" dirty="0">
                          <a:latin typeface="Arial"/>
                          <a:cs typeface="Arial"/>
                        </a:rPr>
                        <a:t>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159.8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9.33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46938">
                <a:tc>
                  <a:txBody>
                    <a:bodyPr/>
                    <a:lstStyle/>
                    <a:p>
                      <a:pPr marL="17780" algn="ctr">
                        <a:lnSpc>
                          <a:spcPts val="1019"/>
                        </a:lnSpc>
                      </a:pPr>
                      <a:r>
                        <a:rPr sz="900" spc="-25" dirty="0">
                          <a:latin typeface="Arial"/>
                          <a:cs typeface="Arial"/>
                        </a:rPr>
                        <a:t>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161.6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9"/>
                        </a:lnSpc>
                      </a:pPr>
                      <a:r>
                        <a:rPr sz="900" spc="-20" dirty="0">
                          <a:latin typeface="Arial"/>
                          <a:cs typeface="Arial"/>
                        </a:rPr>
                        <a:t>9.01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r h="146938">
                <a:tc>
                  <a:txBody>
                    <a:bodyPr/>
                    <a:lstStyle/>
                    <a:p>
                      <a:pPr marL="17780" algn="ctr">
                        <a:lnSpc>
                          <a:spcPts val="1019"/>
                        </a:lnSpc>
                      </a:pPr>
                      <a:r>
                        <a:rPr sz="900" spc="-25" dirty="0">
                          <a:latin typeface="Arial"/>
                          <a:cs typeface="Arial"/>
                        </a:rPr>
                        <a:t>73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163.4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9"/>
                        </a:lnSpc>
                      </a:pPr>
                      <a:r>
                        <a:rPr sz="900" spc="-20" dirty="0">
                          <a:latin typeface="Arial"/>
                          <a:cs typeface="Arial"/>
                        </a:rPr>
                        <a:t>8.71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3"/>
                  </a:ext>
                </a:extLst>
              </a:tr>
              <a:tr h="146938">
                <a:tc>
                  <a:txBody>
                    <a:bodyPr/>
                    <a:lstStyle/>
                    <a:p>
                      <a:pPr marL="17780" algn="ctr">
                        <a:lnSpc>
                          <a:spcPts val="1010"/>
                        </a:lnSpc>
                      </a:pPr>
                      <a:r>
                        <a:rPr sz="900" spc="-25" dirty="0">
                          <a:latin typeface="Arial"/>
                          <a:cs typeface="Arial"/>
                        </a:rPr>
                        <a:t>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165.2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8.42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4"/>
                  </a:ext>
                </a:extLst>
              </a:tr>
              <a:tr h="146938">
                <a:tc>
                  <a:txBody>
                    <a:bodyPr/>
                    <a:lstStyle/>
                    <a:p>
                      <a:pPr marL="17780" algn="ctr">
                        <a:lnSpc>
                          <a:spcPts val="994"/>
                        </a:lnSpc>
                      </a:pPr>
                      <a:r>
                        <a:rPr sz="900" spc="-25" dirty="0">
                          <a:latin typeface="Arial"/>
                          <a:cs typeface="Arial"/>
                        </a:rPr>
                        <a:t>75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994"/>
                        </a:lnSpc>
                      </a:pPr>
                      <a:r>
                        <a:rPr sz="900" spc="-25" dirty="0">
                          <a:latin typeface="Arial"/>
                          <a:cs typeface="Arial"/>
                        </a:rPr>
                        <a:t>167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994"/>
                        </a:lnSpc>
                      </a:pPr>
                      <a:r>
                        <a:rPr sz="900" spc="-20" dirty="0">
                          <a:latin typeface="Arial"/>
                          <a:cs typeface="Arial"/>
                        </a:rPr>
                        <a:t>8.14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994"/>
                        </a:lnSpc>
                      </a:pPr>
                      <a:r>
                        <a:rPr sz="900" spc="-20" dirty="0">
                          <a:latin typeface="Arial"/>
                          <a:cs typeface="Arial"/>
                        </a:rPr>
                        <a:t>2.81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5"/>
                  </a:ext>
                </a:extLst>
              </a:tr>
              <a:tr h="146938">
                <a:tc>
                  <a:txBody>
                    <a:bodyPr/>
                    <a:lstStyle/>
                    <a:p>
                      <a:pPr marL="17780" algn="ctr">
                        <a:lnSpc>
                          <a:spcPts val="1010"/>
                        </a:lnSpc>
                      </a:pPr>
                      <a:r>
                        <a:rPr sz="900" spc="-25" dirty="0">
                          <a:latin typeface="Arial"/>
                          <a:cs typeface="Arial"/>
                        </a:rPr>
                        <a:t>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168.8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7.87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6"/>
                  </a:ext>
                </a:extLst>
              </a:tr>
              <a:tr h="145660">
                <a:tc>
                  <a:txBody>
                    <a:bodyPr/>
                    <a:lstStyle/>
                    <a:p>
                      <a:pPr marL="17780" algn="ctr">
                        <a:lnSpc>
                          <a:spcPts val="1010"/>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170.6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7.61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7"/>
                  </a:ext>
                </a:extLst>
              </a:tr>
              <a:tr h="146938">
                <a:tc>
                  <a:txBody>
                    <a:bodyPr/>
                    <a:lstStyle/>
                    <a:p>
                      <a:pPr marL="17780" algn="ctr">
                        <a:lnSpc>
                          <a:spcPts val="1019"/>
                        </a:lnSpc>
                      </a:pPr>
                      <a:r>
                        <a:rPr sz="900" spc="-25" dirty="0">
                          <a:latin typeface="Arial"/>
                          <a:cs typeface="Arial"/>
                        </a:rPr>
                        <a:t>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170.6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9"/>
                        </a:lnSpc>
                      </a:pPr>
                      <a:r>
                        <a:rPr sz="900" spc="-20" dirty="0">
                          <a:latin typeface="Arial"/>
                          <a:cs typeface="Arial"/>
                        </a:rPr>
                        <a:t>7.36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8"/>
                  </a:ext>
                </a:extLst>
              </a:tr>
              <a:tr h="146938">
                <a:tc>
                  <a:txBody>
                    <a:bodyPr/>
                    <a:lstStyle/>
                    <a:p>
                      <a:pPr marL="17780" algn="ctr">
                        <a:lnSpc>
                          <a:spcPts val="1019"/>
                        </a:lnSpc>
                      </a:pPr>
                      <a:r>
                        <a:rPr sz="900" spc="-25" dirty="0">
                          <a:latin typeface="Arial"/>
                          <a:cs typeface="Arial"/>
                        </a:rPr>
                        <a:t>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9"/>
                        </a:lnSpc>
                      </a:pPr>
                      <a:r>
                        <a:rPr sz="900" spc="-10" dirty="0">
                          <a:latin typeface="Arial"/>
                          <a:cs typeface="Arial"/>
                        </a:rPr>
                        <a:t>172.4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9"/>
                        </a:lnSpc>
                      </a:pPr>
                      <a:r>
                        <a:rPr sz="900" spc="-20" dirty="0">
                          <a:latin typeface="Arial"/>
                          <a:cs typeface="Arial"/>
                        </a:rPr>
                        <a:t>7.12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9"/>
                  </a:ext>
                </a:extLst>
              </a:tr>
              <a:tr h="146938">
                <a:tc>
                  <a:txBody>
                    <a:bodyPr/>
                    <a:lstStyle/>
                    <a:p>
                      <a:pPr marL="17780" algn="ctr">
                        <a:lnSpc>
                          <a:spcPts val="1010"/>
                        </a:lnSpc>
                      </a:pPr>
                      <a:r>
                        <a:rPr sz="900" spc="-25" dirty="0">
                          <a:latin typeface="Arial"/>
                          <a:cs typeface="Arial"/>
                        </a:rPr>
                        <a:t>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59690" algn="r">
                        <a:lnSpc>
                          <a:spcPts val="1010"/>
                        </a:lnSpc>
                      </a:pPr>
                      <a:r>
                        <a:rPr sz="900" spc="-10" dirty="0">
                          <a:latin typeface="Arial"/>
                          <a:cs typeface="Arial"/>
                        </a:rPr>
                        <a:t>174.2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6.89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50"/>
                  </a:ext>
                </a:extLst>
              </a:tr>
              <a:tr h="146938">
                <a:tc>
                  <a:txBody>
                    <a:bodyPr/>
                    <a:lstStyle/>
                    <a:p>
                      <a:pPr marL="17780" algn="ctr">
                        <a:lnSpc>
                          <a:spcPts val="1010"/>
                        </a:lnSpc>
                      </a:pPr>
                      <a:r>
                        <a:rPr sz="900" spc="-25" dirty="0">
                          <a:latin typeface="Arial"/>
                          <a:cs typeface="Arial"/>
                        </a:rPr>
                        <a:t>80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104775" algn="r">
                        <a:lnSpc>
                          <a:spcPts val="1010"/>
                        </a:lnSpc>
                      </a:pPr>
                      <a:r>
                        <a:rPr sz="900" spc="-25" dirty="0">
                          <a:latin typeface="Arial"/>
                          <a:cs typeface="Arial"/>
                        </a:rPr>
                        <a:t>176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9390">
                        <a:lnSpc>
                          <a:spcPts val="1010"/>
                        </a:lnSpc>
                      </a:pPr>
                      <a:r>
                        <a:rPr sz="900" spc="-20" dirty="0">
                          <a:latin typeface="Arial"/>
                          <a:cs typeface="Arial"/>
                        </a:rPr>
                        <a:t>6.86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2.88</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51"/>
                  </a:ext>
                </a:extLst>
              </a:tr>
            </a:tbl>
          </a:graphicData>
        </a:graphic>
      </p:graphicFrame>
      <p:graphicFrame>
        <p:nvGraphicFramePr>
          <p:cNvPr id="15" name="object 10">
            <a:extLst>
              <a:ext uri="{FF2B5EF4-FFF2-40B4-BE49-F238E27FC236}">
                <a16:creationId xmlns:a16="http://schemas.microsoft.com/office/drawing/2014/main" id="{CBCC730B-0D38-1653-FAF1-1E0FC3D47C2A}"/>
              </a:ext>
            </a:extLst>
          </p:cNvPr>
          <p:cNvGraphicFramePr>
            <a:graphicFrameLocks noGrp="1"/>
          </p:cNvGraphicFramePr>
          <p:nvPr>
            <p:extLst>
              <p:ext uri="{D42A27DB-BD31-4B8C-83A1-F6EECF244321}">
                <p14:modId xmlns:p14="http://schemas.microsoft.com/office/powerpoint/2010/main" val="2691567777"/>
              </p:ext>
            </p:extLst>
          </p:nvPr>
        </p:nvGraphicFramePr>
        <p:xfrm>
          <a:off x="11023600" y="1380170"/>
          <a:ext cx="2048509" cy="7535230"/>
        </p:xfrm>
        <a:graphic>
          <a:graphicData uri="http://schemas.openxmlformats.org/drawingml/2006/table">
            <a:tbl>
              <a:tblPr firstRow="1" bandRow="1">
                <a:tableStyleId>{2D5ABB26-0587-4C30-8999-92F81FD0307C}</a:tableStyleId>
              </a:tblPr>
              <a:tblGrid>
                <a:gridCol w="527050">
                  <a:extLst>
                    <a:ext uri="{9D8B030D-6E8A-4147-A177-3AD203B41FA5}">
                      <a16:colId xmlns:a16="http://schemas.microsoft.com/office/drawing/2014/main" val="20000"/>
                    </a:ext>
                  </a:extLst>
                </a:gridCol>
                <a:gridCol w="420369">
                  <a:extLst>
                    <a:ext uri="{9D8B030D-6E8A-4147-A177-3AD203B41FA5}">
                      <a16:colId xmlns:a16="http://schemas.microsoft.com/office/drawing/2014/main" val="20001"/>
                    </a:ext>
                  </a:extLst>
                </a:gridCol>
                <a:gridCol w="630555">
                  <a:extLst>
                    <a:ext uri="{9D8B030D-6E8A-4147-A177-3AD203B41FA5}">
                      <a16:colId xmlns:a16="http://schemas.microsoft.com/office/drawing/2014/main" val="20002"/>
                    </a:ext>
                  </a:extLst>
                </a:gridCol>
                <a:gridCol w="470535">
                  <a:extLst>
                    <a:ext uri="{9D8B030D-6E8A-4147-A177-3AD203B41FA5}">
                      <a16:colId xmlns:a16="http://schemas.microsoft.com/office/drawing/2014/main" val="20003"/>
                    </a:ext>
                  </a:extLst>
                </a:gridCol>
              </a:tblGrid>
              <a:tr h="343934">
                <a:tc>
                  <a:txBody>
                    <a:bodyPr/>
                    <a:lstStyle/>
                    <a:p>
                      <a:pPr marL="165735" marR="87630" indent="-59690">
                        <a:lnSpc>
                          <a:spcPct val="100000"/>
                        </a:lnSpc>
                        <a:spcBef>
                          <a:spcPts val="320"/>
                        </a:spcBef>
                      </a:pPr>
                      <a:r>
                        <a:rPr sz="900" spc="-20" dirty="0">
                          <a:solidFill>
                            <a:srgbClr val="FFFFFF"/>
                          </a:solidFill>
                          <a:latin typeface="Arial"/>
                          <a:cs typeface="Arial"/>
                        </a:rPr>
                        <a:t>Temp. (°C)</a:t>
                      </a:r>
                      <a:endParaRPr sz="9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1920" marR="31750" indent="-66040">
                        <a:lnSpc>
                          <a:spcPct val="100000"/>
                        </a:lnSpc>
                        <a:spcBef>
                          <a:spcPts val="320"/>
                        </a:spcBef>
                      </a:pPr>
                      <a:r>
                        <a:rPr sz="900" spc="-20" dirty="0">
                          <a:solidFill>
                            <a:srgbClr val="FFFFFF"/>
                          </a:solidFill>
                          <a:latin typeface="Arial"/>
                          <a:cs typeface="Arial"/>
                        </a:rPr>
                        <a:t>Temp. (°F)</a:t>
                      </a:r>
                      <a:endParaRPr sz="9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202565" marR="18415" indent="-165100">
                        <a:lnSpc>
                          <a:spcPct val="100000"/>
                        </a:lnSpc>
                        <a:spcBef>
                          <a:spcPts val="320"/>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99390" marR="26034" indent="-151130">
                        <a:lnSpc>
                          <a:spcPct val="100000"/>
                        </a:lnSpc>
                        <a:spcBef>
                          <a:spcPts val="320"/>
                        </a:spcBef>
                      </a:pPr>
                      <a:r>
                        <a:rPr sz="900" spc="-10" dirty="0">
                          <a:solidFill>
                            <a:srgbClr val="FFFFFF"/>
                          </a:solidFill>
                          <a:latin typeface="Arial"/>
                          <a:cs typeface="Arial"/>
                        </a:rPr>
                        <a:t>Voltage </a:t>
                      </a:r>
                      <a:r>
                        <a:rPr sz="900" spc="-25" dirty="0">
                          <a:solidFill>
                            <a:srgbClr val="FFFFFF"/>
                          </a:solidFill>
                          <a:latin typeface="Arial"/>
                          <a:cs typeface="Arial"/>
                        </a:rPr>
                        <a:t>(V)</a:t>
                      </a:r>
                      <a:endParaRPr sz="90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44089">
                <a:tc>
                  <a:txBody>
                    <a:bodyPr/>
                    <a:lstStyle/>
                    <a:p>
                      <a:pPr marL="205104">
                        <a:lnSpc>
                          <a:spcPts val="1010"/>
                        </a:lnSpc>
                      </a:pPr>
                      <a:r>
                        <a:rPr sz="900" spc="-25" dirty="0">
                          <a:latin typeface="Arial"/>
                          <a:cs typeface="Arial"/>
                        </a:rPr>
                        <a:t>81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177.8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6.67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44089">
                <a:tc>
                  <a:txBody>
                    <a:bodyPr/>
                    <a:lstStyle/>
                    <a:p>
                      <a:pPr marL="205104">
                        <a:lnSpc>
                          <a:spcPts val="1010"/>
                        </a:lnSpc>
                      </a:pPr>
                      <a:r>
                        <a:rPr sz="900" spc="-25" dirty="0">
                          <a:latin typeface="Arial"/>
                          <a:cs typeface="Arial"/>
                        </a:rPr>
                        <a:t>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179.6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6.46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42836">
                <a:tc>
                  <a:txBody>
                    <a:bodyPr/>
                    <a:lstStyle/>
                    <a:p>
                      <a:pPr marL="205104">
                        <a:lnSpc>
                          <a:spcPts val="1010"/>
                        </a:lnSpc>
                      </a:pPr>
                      <a:r>
                        <a:rPr sz="900" spc="-25" dirty="0">
                          <a:latin typeface="Arial"/>
                          <a:cs typeface="Arial"/>
                        </a:rPr>
                        <a:t>83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181.4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6.25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44089">
                <a:tc>
                  <a:txBody>
                    <a:bodyPr/>
                    <a:lstStyle/>
                    <a:p>
                      <a:pPr marL="205104">
                        <a:lnSpc>
                          <a:spcPts val="1019"/>
                        </a:lnSpc>
                      </a:pPr>
                      <a:r>
                        <a:rPr sz="900" spc="-25" dirty="0">
                          <a:latin typeface="Arial"/>
                          <a:cs typeface="Arial"/>
                        </a:rPr>
                        <a:t>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183.2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6.05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44089">
                <a:tc>
                  <a:txBody>
                    <a:bodyPr/>
                    <a:lstStyle/>
                    <a:p>
                      <a:pPr marL="205104">
                        <a:lnSpc>
                          <a:spcPts val="1019"/>
                        </a:lnSpc>
                      </a:pPr>
                      <a:r>
                        <a:rPr sz="900" spc="-25" dirty="0">
                          <a:latin typeface="Arial"/>
                          <a:cs typeface="Arial"/>
                        </a:rPr>
                        <a:t>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9"/>
                        </a:lnSpc>
                      </a:pPr>
                      <a:r>
                        <a:rPr sz="900" spc="-25" dirty="0">
                          <a:latin typeface="Arial"/>
                          <a:cs typeface="Arial"/>
                        </a:rPr>
                        <a:t>185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5.86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44089">
                <a:tc>
                  <a:txBody>
                    <a:bodyPr/>
                    <a:lstStyle/>
                    <a:p>
                      <a:pPr marL="205104">
                        <a:lnSpc>
                          <a:spcPts val="1010"/>
                        </a:lnSpc>
                      </a:pPr>
                      <a:r>
                        <a:rPr sz="900" spc="-25" dirty="0">
                          <a:latin typeface="Arial"/>
                          <a:cs typeface="Arial"/>
                        </a:rPr>
                        <a:t>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186.8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5.68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44089">
                <a:tc>
                  <a:txBody>
                    <a:bodyPr/>
                    <a:lstStyle/>
                    <a:p>
                      <a:pPr marL="205104">
                        <a:lnSpc>
                          <a:spcPts val="1010"/>
                        </a:lnSpc>
                      </a:pPr>
                      <a:r>
                        <a:rPr sz="900" spc="-25" dirty="0">
                          <a:latin typeface="Arial"/>
                          <a:cs typeface="Arial"/>
                        </a:rPr>
                        <a:t>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188.6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5.50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44089">
                <a:tc>
                  <a:txBody>
                    <a:bodyPr/>
                    <a:lstStyle/>
                    <a:p>
                      <a:pPr marL="205104">
                        <a:lnSpc>
                          <a:spcPts val="1010"/>
                        </a:lnSpc>
                      </a:pPr>
                      <a:r>
                        <a:rPr sz="900" spc="-25" dirty="0">
                          <a:latin typeface="Arial"/>
                          <a:cs typeface="Arial"/>
                        </a:rPr>
                        <a:t>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190.4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5.33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42210">
                <a:tc>
                  <a:txBody>
                    <a:bodyPr/>
                    <a:lstStyle/>
                    <a:p>
                      <a:pPr marL="205104">
                        <a:lnSpc>
                          <a:spcPts val="1010"/>
                        </a:lnSpc>
                      </a:pPr>
                      <a:r>
                        <a:rPr sz="900" spc="-25" dirty="0">
                          <a:latin typeface="Arial"/>
                          <a:cs typeface="Arial"/>
                        </a:rPr>
                        <a:t>89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192.2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5.16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2.97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44089">
                <a:tc>
                  <a:txBody>
                    <a:bodyPr/>
                    <a:lstStyle/>
                    <a:p>
                      <a:pPr marL="205104">
                        <a:lnSpc>
                          <a:spcPts val="1019"/>
                        </a:lnSpc>
                      </a:pPr>
                      <a:r>
                        <a:rPr sz="900" spc="-25" dirty="0">
                          <a:latin typeface="Arial"/>
                          <a:cs typeface="Arial"/>
                        </a:rPr>
                        <a:t>90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21920">
                        <a:lnSpc>
                          <a:spcPts val="1019"/>
                        </a:lnSpc>
                      </a:pPr>
                      <a:r>
                        <a:rPr sz="900" spc="-25" dirty="0">
                          <a:latin typeface="Arial"/>
                          <a:cs typeface="Arial"/>
                        </a:rPr>
                        <a:t>194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3335" algn="ctr">
                        <a:lnSpc>
                          <a:spcPts val="1019"/>
                        </a:lnSpc>
                      </a:pPr>
                      <a:r>
                        <a:rPr sz="900" spc="-20" dirty="0">
                          <a:latin typeface="Arial"/>
                          <a:cs typeface="Arial"/>
                        </a:rPr>
                        <a:t>5.00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tc>
                  <a:txBody>
                    <a:bodyPr/>
                    <a:lstStyle/>
                    <a:p>
                      <a:pPr marL="14604" algn="ctr">
                        <a:lnSpc>
                          <a:spcPts val="1019"/>
                        </a:lnSpc>
                      </a:pPr>
                      <a:r>
                        <a:rPr sz="900" spc="-20" dirty="0">
                          <a:latin typeface="Arial"/>
                          <a:cs typeface="Arial"/>
                        </a:rPr>
                        <a:t>2.98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F00"/>
                    </a:solidFill>
                  </a:tcPr>
                </a:tc>
                <a:extLst>
                  <a:ext uri="{0D108BD9-81ED-4DB2-BD59-A6C34878D82A}">
                    <a16:rowId xmlns:a16="http://schemas.microsoft.com/office/drawing/2014/main" val="10010"/>
                  </a:ext>
                </a:extLst>
              </a:tr>
              <a:tr h="144089">
                <a:tc>
                  <a:txBody>
                    <a:bodyPr/>
                    <a:lstStyle/>
                    <a:p>
                      <a:pPr marL="205104">
                        <a:lnSpc>
                          <a:spcPts val="1019"/>
                        </a:lnSpc>
                      </a:pPr>
                      <a:r>
                        <a:rPr sz="900" spc="-25" dirty="0">
                          <a:latin typeface="Arial"/>
                          <a:cs typeface="Arial"/>
                        </a:rPr>
                        <a:t>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195.8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4.85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2.99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44089">
                <a:tc>
                  <a:txBody>
                    <a:bodyPr/>
                    <a:lstStyle/>
                    <a:p>
                      <a:pPr marL="205104">
                        <a:lnSpc>
                          <a:spcPts val="1010"/>
                        </a:lnSpc>
                      </a:pPr>
                      <a:r>
                        <a:rPr sz="900" spc="-25" dirty="0">
                          <a:latin typeface="Arial"/>
                          <a:cs typeface="Arial"/>
                        </a:rPr>
                        <a:t>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197.6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4.70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44089">
                <a:tc>
                  <a:txBody>
                    <a:bodyPr/>
                    <a:lstStyle/>
                    <a:p>
                      <a:pPr marL="205104">
                        <a:lnSpc>
                          <a:spcPts val="1010"/>
                        </a:lnSpc>
                      </a:pPr>
                      <a:r>
                        <a:rPr sz="900" spc="-25" dirty="0">
                          <a:latin typeface="Arial"/>
                          <a:cs typeface="Arial"/>
                        </a:rPr>
                        <a:t>93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199.4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4.55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44089">
                <a:tc>
                  <a:txBody>
                    <a:bodyPr/>
                    <a:lstStyle/>
                    <a:p>
                      <a:pPr marL="205104">
                        <a:lnSpc>
                          <a:spcPts val="1010"/>
                        </a:lnSpc>
                      </a:pPr>
                      <a:r>
                        <a:rPr sz="900" spc="-25" dirty="0">
                          <a:latin typeface="Arial"/>
                          <a:cs typeface="Arial"/>
                        </a:rPr>
                        <a:t>94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201.2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4.42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42210">
                <a:tc>
                  <a:txBody>
                    <a:bodyPr/>
                    <a:lstStyle/>
                    <a:p>
                      <a:pPr marL="205104">
                        <a:lnSpc>
                          <a:spcPts val="1010"/>
                        </a:lnSpc>
                      </a:pPr>
                      <a:r>
                        <a:rPr sz="900" spc="-25" dirty="0">
                          <a:latin typeface="Arial"/>
                          <a:cs typeface="Arial"/>
                        </a:rPr>
                        <a:t>95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4.28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44089">
                <a:tc>
                  <a:txBody>
                    <a:bodyPr/>
                    <a:lstStyle/>
                    <a:p>
                      <a:pPr marL="205104">
                        <a:lnSpc>
                          <a:spcPts val="1019"/>
                        </a:lnSpc>
                      </a:pPr>
                      <a:r>
                        <a:rPr sz="900" spc="-25" dirty="0">
                          <a:latin typeface="Arial"/>
                          <a:cs typeface="Arial"/>
                        </a:rPr>
                        <a:t>96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204.8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4.15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44089">
                <a:tc>
                  <a:txBody>
                    <a:bodyPr/>
                    <a:lstStyle/>
                    <a:p>
                      <a:pPr marL="205104">
                        <a:lnSpc>
                          <a:spcPts val="1019"/>
                        </a:lnSpc>
                      </a:pPr>
                      <a:r>
                        <a:rPr sz="900" spc="-25" dirty="0">
                          <a:latin typeface="Arial"/>
                          <a:cs typeface="Arial"/>
                        </a:rPr>
                        <a:t>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206.6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4.03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44089">
                <a:tc>
                  <a:txBody>
                    <a:bodyPr/>
                    <a:lstStyle/>
                    <a:p>
                      <a:pPr marL="205104">
                        <a:lnSpc>
                          <a:spcPts val="1010"/>
                        </a:lnSpc>
                      </a:pPr>
                      <a:r>
                        <a:rPr sz="900" spc="-25" dirty="0">
                          <a:latin typeface="Arial"/>
                          <a:cs typeface="Arial"/>
                        </a:rPr>
                        <a:t>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208.4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3.91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44089">
                <a:tc>
                  <a:txBody>
                    <a:bodyPr/>
                    <a:lstStyle/>
                    <a:p>
                      <a:pPr marL="205104">
                        <a:lnSpc>
                          <a:spcPts val="1010"/>
                        </a:lnSpc>
                      </a:pPr>
                      <a:r>
                        <a:rPr sz="900" spc="-25" dirty="0">
                          <a:latin typeface="Arial"/>
                          <a:cs typeface="Arial"/>
                        </a:rPr>
                        <a:t>99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3.79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44089">
                <a:tc>
                  <a:txBody>
                    <a:bodyPr/>
                    <a:lstStyle/>
                    <a:p>
                      <a:pPr marL="173355">
                        <a:lnSpc>
                          <a:spcPts val="1010"/>
                        </a:lnSpc>
                      </a:pPr>
                      <a:r>
                        <a:rPr sz="900" spc="-25" dirty="0">
                          <a:latin typeface="Arial"/>
                          <a:cs typeface="Arial"/>
                        </a:rPr>
                        <a:t>100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42836">
                <a:tc>
                  <a:txBody>
                    <a:bodyPr/>
                    <a:lstStyle/>
                    <a:p>
                      <a:pPr marL="173355">
                        <a:lnSpc>
                          <a:spcPts val="1010"/>
                        </a:lnSpc>
                      </a:pPr>
                      <a:r>
                        <a:rPr sz="900" spc="-25" dirty="0">
                          <a:latin typeface="Arial"/>
                          <a:cs typeface="Arial"/>
                        </a:rPr>
                        <a:t>101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213.8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44089">
                <a:tc>
                  <a:txBody>
                    <a:bodyPr/>
                    <a:lstStyle/>
                    <a:p>
                      <a:pPr marL="173355">
                        <a:lnSpc>
                          <a:spcPts val="1019"/>
                        </a:lnSpc>
                      </a:pPr>
                      <a:r>
                        <a:rPr sz="900" spc="-25" dirty="0">
                          <a:latin typeface="Arial"/>
                          <a:cs typeface="Arial"/>
                        </a:rPr>
                        <a:t>102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215.6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3.46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44089">
                <a:tc>
                  <a:txBody>
                    <a:bodyPr/>
                    <a:lstStyle/>
                    <a:p>
                      <a:pPr marL="173355">
                        <a:lnSpc>
                          <a:spcPts val="1019"/>
                        </a:lnSpc>
                      </a:pPr>
                      <a:r>
                        <a:rPr sz="900" spc="-25" dirty="0">
                          <a:latin typeface="Arial"/>
                          <a:cs typeface="Arial"/>
                        </a:rPr>
                        <a:t>103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217.4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3.36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44089">
                <a:tc>
                  <a:txBody>
                    <a:bodyPr/>
                    <a:lstStyle/>
                    <a:p>
                      <a:pPr marL="173355">
                        <a:lnSpc>
                          <a:spcPts val="1010"/>
                        </a:lnSpc>
                      </a:pPr>
                      <a:r>
                        <a:rPr sz="900" spc="-25" dirty="0">
                          <a:latin typeface="Arial"/>
                          <a:cs typeface="Arial"/>
                        </a:rPr>
                        <a:t>104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219.2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44089">
                <a:tc>
                  <a:txBody>
                    <a:bodyPr/>
                    <a:lstStyle/>
                    <a:p>
                      <a:pPr marL="173355">
                        <a:lnSpc>
                          <a:spcPts val="1010"/>
                        </a:lnSpc>
                      </a:pPr>
                      <a:r>
                        <a:rPr sz="900" spc="-25" dirty="0">
                          <a:latin typeface="Arial"/>
                          <a:cs typeface="Arial"/>
                        </a:rPr>
                        <a:t>105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44089">
                <a:tc>
                  <a:txBody>
                    <a:bodyPr/>
                    <a:lstStyle/>
                    <a:p>
                      <a:pPr marL="173355">
                        <a:lnSpc>
                          <a:spcPts val="1010"/>
                        </a:lnSpc>
                      </a:pPr>
                      <a:r>
                        <a:rPr sz="900" spc="-25" dirty="0">
                          <a:latin typeface="Arial"/>
                          <a:cs typeface="Arial"/>
                        </a:rPr>
                        <a:t>106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222.8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42210">
                <a:tc>
                  <a:txBody>
                    <a:bodyPr/>
                    <a:lstStyle/>
                    <a:p>
                      <a:pPr marL="173355">
                        <a:lnSpc>
                          <a:spcPts val="1010"/>
                        </a:lnSpc>
                      </a:pPr>
                      <a:r>
                        <a:rPr sz="900" spc="-25" dirty="0">
                          <a:latin typeface="Arial"/>
                          <a:cs typeface="Arial"/>
                        </a:rPr>
                        <a:t>107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224.6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3.00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44089">
                <a:tc>
                  <a:txBody>
                    <a:bodyPr/>
                    <a:lstStyle/>
                    <a:p>
                      <a:pPr marL="173355">
                        <a:lnSpc>
                          <a:spcPts val="1019"/>
                        </a:lnSpc>
                      </a:pPr>
                      <a:r>
                        <a:rPr sz="900" spc="-25" dirty="0">
                          <a:latin typeface="Arial"/>
                          <a:cs typeface="Arial"/>
                        </a:rPr>
                        <a:t>108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226.4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44089">
                <a:tc>
                  <a:txBody>
                    <a:bodyPr/>
                    <a:lstStyle/>
                    <a:p>
                      <a:pPr marL="173355">
                        <a:lnSpc>
                          <a:spcPts val="1019"/>
                        </a:lnSpc>
                      </a:pPr>
                      <a:r>
                        <a:rPr sz="900" spc="-25" dirty="0">
                          <a:latin typeface="Arial"/>
                          <a:cs typeface="Arial"/>
                        </a:rPr>
                        <a:t>109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228.2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2.84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44089">
                <a:tc>
                  <a:txBody>
                    <a:bodyPr/>
                    <a:lstStyle/>
                    <a:p>
                      <a:pPr marL="173355">
                        <a:lnSpc>
                          <a:spcPts val="1010"/>
                        </a:lnSpc>
                      </a:pPr>
                      <a:r>
                        <a:rPr sz="900" spc="-25" dirty="0">
                          <a:latin typeface="Arial"/>
                          <a:cs typeface="Arial"/>
                        </a:rPr>
                        <a:t>110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2.76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44089">
                <a:tc>
                  <a:txBody>
                    <a:bodyPr/>
                    <a:lstStyle/>
                    <a:p>
                      <a:pPr marL="173355">
                        <a:lnSpc>
                          <a:spcPts val="1010"/>
                        </a:lnSpc>
                      </a:pPr>
                      <a:r>
                        <a:rPr sz="900" spc="-25" dirty="0">
                          <a:latin typeface="Arial"/>
                          <a:cs typeface="Arial"/>
                        </a:rPr>
                        <a:t>111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44089">
                <a:tc>
                  <a:txBody>
                    <a:bodyPr/>
                    <a:lstStyle/>
                    <a:p>
                      <a:pPr marL="173355">
                        <a:lnSpc>
                          <a:spcPts val="1010"/>
                        </a:lnSpc>
                      </a:pPr>
                      <a:r>
                        <a:rPr sz="900" spc="-25" dirty="0">
                          <a:latin typeface="Arial"/>
                          <a:cs typeface="Arial"/>
                        </a:rPr>
                        <a:t>112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233.6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2.60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42210">
                <a:tc>
                  <a:txBody>
                    <a:bodyPr/>
                    <a:lstStyle/>
                    <a:p>
                      <a:pPr marL="173355">
                        <a:lnSpc>
                          <a:spcPts val="1010"/>
                        </a:lnSpc>
                      </a:pPr>
                      <a:r>
                        <a:rPr sz="900" spc="-25" dirty="0">
                          <a:latin typeface="Arial"/>
                          <a:cs typeface="Arial"/>
                        </a:rPr>
                        <a:t>113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235.4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2.53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44089">
                <a:tc>
                  <a:txBody>
                    <a:bodyPr/>
                    <a:lstStyle/>
                    <a:p>
                      <a:pPr marL="173355">
                        <a:lnSpc>
                          <a:spcPts val="1019"/>
                        </a:lnSpc>
                      </a:pPr>
                      <a:r>
                        <a:rPr sz="900" spc="-25" dirty="0">
                          <a:latin typeface="Arial"/>
                          <a:cs typeface="Arial"/>
                        </a:rPr>
                        <a:t>114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237.2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2.46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44089">
                <a:tc>
                  <a:txBody>
                    <a:bodyPr/>
                    <a:lstStyle/>
                    <a:p>
                      <a:pPr marL="173355">
                        <a:lnSpc>
                          <a:spcPts val="1019"/>
                        </a:lnSpc>
                      </a:pPr>
                      <a:r>
                        <a:rPr sz="900" spc="-25" dirty="0">
                          <a:latin typeface="Arial"/>
                          <a:cs typeface="Arial"/>
                        </a:rPr>
                        <a:t>115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9"/>
                        </a:lnSpc>
                      </a:pPr>
                      <a:r>
                        <a:rPr sz="900" spc="-25" dirty="0">
                          <a:latin typeface="Arial"/>
                          <a:cs typeface="Arial"/>
                        </a:rPr>
                        <a:t>239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2.39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44089">
                <a:tc>
                  <a:txBody>
                    <a:bodyPr/>
                    <a:lstStyle/>
                    <a:p>
                      <a:pPr marL="173355">
                        <a:lnSpc>
                          <a:spcPts val="1010"/>
                        </a:lnSpc>
                      </a:pPr>
                      <a:r>
                        <a:rPr sz="900" spc="-25" dirty="0">
                          <a:latin typeface="Arial"/>
                          <a:cs typeface="Arial"/>
                        </a:rPr>
                        <a:t>116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240.8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2.33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r h="144089">
                <a:tc>
                  <a:txBody>
                    <a:bodyPr/>
                    <a:lstStyle/>
                    <a:p>
                      <a:pPr marL="173355">
                        <a:lnSpc>
                          <a:spcPts val="1010"/>
                        </a:lnSpc>
                      </a:pPr>
                      <a:r>
                        <a:rPr sz="900" spc="-25" dirty="0">
                          <a:latin typeface="Arial"/>
                          <a:cs typeface="Arial"/>
                        </a:rPr>
                        <a:t>117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242.6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7"/>
                  </a:ext>
                </a:extLst>
              </a:tr>
              <a:tr h="144089">
                <a:tc>
                  <a:txBody>
                    <a:bodyPr/>
                    <a:lstStyle/>
                    <a:p>
                      <a:pPr marL="173355">
                        <a:lnSpc>
                          <a:spcPts val="1010"/>
                        </a:lnSpc>
                      </a:pPr>
                      <a:r>
                        <a:rPr sz="900" spc="-25" dirty="0">
                          <a:latin typeface="Arial"/>
                          <a:cs typeface="Arial"/>
                        </a:rPr>
                        <a:t>118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244.4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8"/>
                  </a:ext>
                </a:extLst>
              </a:tr>
              <a:tr h="142836">
                <a:tc>
                  <a:txBody>
                    <a:bodyPr/>
                    <a:lstStyle/>
                    <a:p>
                      <a:pPr marL="173355">
                        <a:lnSpc>
                          <a:spcPts val="1010"/>
                        </a:lnSpc>
                      </a:pPr>
                      <a:r>
                        <a:rPr sz="900" spc="-25" dirty="0">
                          <a:latin typeface="Arial"/>
                          <a:cs typeface="Arial"/>
                        </a:rPr>
                        <a:t>119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246.2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2.14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9"/>
                  </a:ext>
                </a:extLst>
              </a:tr>
              <a:tr h="144089">
                <a:tc>
                  <a:txBody>
                    <a:bodyPr/>
                    <a:lstStyle/>
                    <a:p>
                      <a:pPr marL="173355">
                        <a:lnSpc>
                          <a:spcPts val="1019"/>
                        </a:lnSpc>
                      </a:pPr>
                      <a:r>
                        <a:rPr sz="900" spc="-25" dirty="0">
                          <a:latin typeface="Arial"/>
                          <a:cs typeface="Arial"/>
                        </a:rPr>
                        <a:t>120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9"/>
                        </a:lnSpc>
                      </a:pPr>
                      <a:r>
                        <a:rPr sz="900" spc="-25" dirty="0">
                          <a:latin typeface="Arial"/>
                          <a:cs typeface="Arial"/>
                        </a:rPr>
                        <a:t>248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2.08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0"/>
                  </a:ext>
                </a:extLst>
              </a:tr>
              <a:tr h="144089">
                <a:tc>
                  <a:txBody>
                    <a:bodyPr/>
                    <a:lstStyle/>
                    <a:p>
                      <a:pPr marL="173355">
                        <a:lnSpc>
                          <a:spcPts val="1019"/>
                        </a:lnSpc>
                      </a:pPr>
                      <a:r>
                        <a:rPr sz="900" spc="-25" dirty="0">
                          <a:latin typeface="Arial"/>
                          <a:cs typeface="Arial"/>
                        </a:rPr>
                        <a:t>121</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249.8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2.03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1"/>
                  </a:ext>
                </a:extLst>
              </a:tr>
              <a:tr h="144089">
                <a:tc>
                  <a:txBody>
                    <a:bodyPr/>
                    <a:lstStyle/>
                    <a:p>
                      <a:pPr marL="173355">
                        <a:lnSpc>
                          <a:spcPts val="1010"/>
                        </a:lnSpc>
                      </a:pPr>
                      <a:r>
                        <a:rPr sz="900" spc="-25" dirty="0">
                          <a:latin typeface="Arial"/>
                          <a:cs typeface="Arial"/>
                        </a:rPr>
                        <a:t>122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251.6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1.97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2"/>
                  </a:ext>
                </a:extLst>
              </a:tr>
              <a:tr h="144089">
                <a:tc>
                  <a:txBody>
                    <a:bodyPr/>
                    <a:lstStyle/>
                    <a:p>
                      <a:pPr marL="173355">
                        <a:lnSpc>
                          <a:spcPts val="1010"/>
                        </a:lnSpc>
                      </a:pPr>
                      <a:r>
                        <a:rPr sz="900" spc="-25" dirty="0">
                          <a:latin typeface="Arial"/>
                          <a:cs typeface="Arial"/>
                        </a:rPr>
                        <a:t>123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253.4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1.92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3"/>
                  </a:ext>
                </a:extLst>
              </a:tr>
              <a:tr h="144089">
                <a:tc>
                  <a:txBody>
                    <a:bodyPr/>
                    <a:lstStyle/>
                    <a:p>
                      <a:pPr marL="173355">
                        <a:lnSpc>
                          <a:spcPts val="1010"/>
                        </a:lnSpc>
                      </a:pPr>
                      <a:r>
                        <a:rPr sz="900" spc="-25" dirty="0">
                          <a:latin typeface="Arial"/>
                          <a:cs typeface="Arial"/>
                        </a:rPr>
                        <a:t>124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255.2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1.87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4"/>
                  </a:ext>
                </a:extLst>
              </a:tr>
              <a:tr h="142210">
                <a:tc>
                  <a:txBody>
                    <a:bodyPr/>
                    <a:lstStyle/>
                    <a:p>
                      <a:pPr marL="173355">
                        <a:lnSpc>
                          <a:spcPts val="1010"/>
                        </a:lnSpc>
                      </a:pPr>
                      <a:r>
                        <a:rPr sz="900" spc="-25" dirty="0">
                          <a:latin typeface="Arial"/>
                          <a:cs typeface="Arial"/>
                        </a:rPr>
                        <a:t>125</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257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1.82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5"/>
                  </a:ext>
                </a:extLst>
              </a:tr>
              <a:tr h="144089">
                <a:tc>
                  <a:txBody>
                    <a:bodyPr/>
                    <a:lstStyle/>
                    <a:p>
                      <a:pPr marL="173355">
                        <a:lnSpc>
                          <a:spcPts val="1019"/>
                        </a:lnSpc>
                      </a:pPr>
                      <a:r>
                        <a:rPr sz="900" spc="-25" dirty="0">
                          <a:latin typeface="Arial"/>
                          <a:cs typeface="Arial"/>
                        </a:rPr>
                        <a:t>126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258.8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1.77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6"/>
                  </a:ext>
                </a:extLst>
              </a:tr>
              <a:tr h="144089">
                <a:tc>
                  <a:txBody>
                    <a:bodyPr/>
                    <a:lstStyle/>
                    <a:p>
                      <a:pPr marL="173355">
                        <a:lnSpc>
                          <a:spcPts val="1019"/>
                        </a:lnSpc>
                      </a:pPr>
                      <a:r>
                        <a:rPr sz="900" spc="-25" dirty="0">
                          <a:latin typeface="Arial"/>
                          <a:cs typeface="Arial"/>
                        </a:rPr>
                        <a:t>127</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9"/>
                        </a:lnSpc>
                      </a:pPr>
                      <a:r>
                        <a:rPr sz="900" spc="-10" dirty="0">
                          <a:latin typeface="Arial"/>
                          <a:cs typeface="Arial"/>
                        </a:rPr>
                        <a:t>260.6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9"/>
                        </a:lnSpc>
                      </a:pPr>
                      <a:r>
                        <a:rPr sz="900" spc="-20" dirty="0">
                          <a:latin typeface="Arial"/>
                          <a:cs typeface="Arial"/>
                        </a:rPr>
                        <a:t>1.72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9"/>
                        </a:lnSpc>
                      </a:pPr>
                      <a:r>
                        <a:rPr sz="900" spc="-20" dirty="0">
                          <a:latin typeface="Arial"/>
                          <a:cs typeface="Arial"/>
                        </a:rPr>
                        <a:t>3.18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7"/>
                  </a:ext>
                </a:extLst>
              </a:tr>
              <a:tr h="144089">
                <a:tc>
                  <a:txBody>
                    <a:bodyPr/>
                    <a:lstStyle/>
                    <a:p>
                      <a:pPr marL="173355">
                        <a:lnSpc>
                          <a:spcPts val="1010"/>
                        </a:lnSpc>
                      </a:pPr>
                      <a:r>
                        <a:rPr sz="900" spc="-25" dirty="0">
                          <a:latin typeface="Arial"/>
                          <a:cs typeface="Arial"/>
                        </a:rPr>
                        <a:t>128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262.4</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1.68</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8"/>
                  </a:ext>
                </a:extLst>
              </a:tr>
              <a:tr h="144089">
                <a:tc>
                  <a:txBody>
                    <a:bodyPr/>
                    <a:lstStyle/>
                    <a:p>
                      <a:pPr marL="173355">
                        <a:lnSpc>
                          <a:spcPts val="1010"/>
                        </a:lnSpc>
                      </a:pPr>
                      <a:r>
                        <a:rPr sz="900" spc="-25" dirty="0">
                          <a:latin typeface="Arial"/>
                          <a:cs typeface="Arial"/>
                        </a:rPr>
                        <a:t>129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295">
                        <a:lnSpc>
                          <a:spcPts val="1010"/>
                        </a:lnSpc>
                      </a:pPr>
                      <a:r>
                        <a:rPr sz="900" spc="-10" dirty="0">
                          <a:latin typeface="Arial"/>
                          <a:cs typeface="Arial"/>
                        </a:rPr>
                        <a:t>264.2</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1.63</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49"/>
                  </a:ext>
                </a:extLst>
              </a:tr>
              <a:tr h="144089">
                <a:tc>
                  <a:txBody>
                    <a:bodyPr/>
                    <a:lstStyle/>
                    <a:p>
                      <a:pPr marL="173355">
                        <a:lnSpc>
                          <a:spcPts val="1010"/>
                        </a:lnSpc>
                      </a:pPr>
                      <a:r>
                        <a:rPr sz="900" spc="-25" dirty="0">
                          <a:latin typeface="Arial"/>
                          <a:cs typeface="Arial"/>
                        </a:rPr>
                        <a:t>130</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1920">
                        <a:lnSpc>
                          <a:spcPts val="1010"/>
                        </a:lnSpc>
                      </a:pPr>
                      <a:r>
                        <a:rPr sz="900" spc="-25" dirty="0">
                          <a:latin typeface="Arial"/>
                          <a:cs typeface="Arial"/>
                        </a:rPr>
                        <a:t>266</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ts val="1010"/>
                        </a:lnSpc>
                      </a:pPr>
                      <a:r>
                        <a:rPr sz="900" spc="-20" dirty="0">
                          <a:latin typeface="Arial"/>
                          <a:cs typeface="Arial"/>
                        </a:rPr>
                        <a:t>1.59</a:t>
                      </a:r>
                      <a:endParaRPr sz="90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4604" algn="ctr">
                        <a:lnSpc>
                          <a:spcPts val="1010"/>
                        </a:lnSpc>
                      </a:pPr>
                      <a:r>
                        <a:rPr sz="900" spc="-20" dirty="0">
                          <a:latin typeface="Arial"/>
                          <a:cs typeface="Arial"/>
                        </a:rPr>
                        <a:t>3.19</a:t>
                      </a:r>
                      <a:endParaRPr sz="900" dirty="0">
                        <a:latin typeface="Arial"/>
                        <a:cs typeface="Arial"/>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50"/>
                  </a:ext>
                </a:extLst>
              </a:tr>
            </a:tbl>
          </a:graphicData>
        </a:graphic>
      </p:graphicFrame>
      <p:pic>
        <p:nvPicPr>
          <p:cNvPr id="3" name="Picture 2">
            <a:extLst>
              <a:ext uri="{FF2B5EF4-FFF2-40B4-BE49-F238E27FC236}">
                <a16:creationId xmlns:a16="http://schemas.microsoft.com/office/drawing/2014/main" id="{E44A3EFF-8F8C-896B-1141-CE9C4035C9FE}"/>
              </a:ext>
            </a:extLst>
          </p:cNvPr>
          <p:cNvPicPr>
            <a:picLocks noChangeAspect="1"/>
          </p:cNvPicPr>
          <p:nvPr/>
        </p:nvPicPr>
        <p:blipFill>
          <a:blip r:embed="rId3"/>
          <a:stretch>
            <a:fillRect/>
          </a:stretch>
        </p:blipFill>
        <p:spPr>
          <a:xfrm>
            <a:off x="-78253" y="1661888"/>
            <a:ext cx="6347004" cy="6139075"/>
          </a:xfrm>
          <a:prstGeom prst="rect">
            <a:avLst/>
          </a:prstGeom>
        </p:spPr>
      </p:pic>
      <p:cxnSp>
        <p:nvCxnSpPr>
          <p:cNvPr id="13" name="Straight Arrow Connector 12">
            <a:extLst>
              <a:ext uri="{FF2B5EF4-FFF2-40B4-BE49-F238E27FC236}">
                <a16:creationId xmlns:a16="http://schemas.microsoft.com/office/drawing/2014/main" id="{0C106A87-4D64-2CBE-3AC3-7611A5451731}"/>
              </a:ext>
            </a:extLst>
          </p:cNvPr>
          <p:cNvCxnSpPr>
            <a:cxnSpLocks/>
          </p:cNvCxnSpPr>
          <p:nvPr/>
        </p:nvCxnSpPr>
        <p:spPr>
          <a:xfrm flipV="1">
            <a:off x="431800" y="4942188"/>
            <a:ext cx="3505200" cy="3702055"/>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10649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B7B8CD-B7ED-7236-1E5B-AE4C5C7CF1D9}"/>
            </a:ext>
          </a:extLst>
        </p:cNvPr>
        <p:cNvGrpSpPr/>
        <p:nvPr/>
      </p:nvGrpSpPr>
      <p:grpSpPr>
        <a:xfrm>
          <a:off x="0" y="0"/>
          <a:ext cx="0" cy="0"/>
          <a:chOff x="0" y="0"/>
          <a:chExt cx="0" cy="0"/>
        </a:xfrm>
      </p:grpSpPr>
      <p:sp>
        <p:nvSpPr>
          <p:cNvPr id="46082" name="TextBox 85">
            <a:extLst>
              <a:ext uri="{FF2B5EF4-FFF2-40B4-BE49-F238E27FC236}">
                <a16:creationId xmlns:a16="http://schemas.microsoft.com/office/drawing/2014/main" id="{138093D8-5826-9365-F673-501F4DBF156F}"/>
              </a:ext>
            </a:extLst>
          </p:cNvPr>
          <p:cNvSpPr txBox="1">
            <a:spLocks noChangeArrowheads="1"/>
          </p:cNvSpPr>
          <p:nvPr/>
        </p:nvSpPr>
        <p:spPr bwMode="auto">
          <a:xfrm>
            <a:off x="4165600" y="228600"/>
            <a:ext cx="3563796" cy="880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lnSpc>
                <a:spcPct val="80000"/>
              </a:lnSpc>
              <a:spcBef>
                <a:spcPct val="0"/>
              </a:spcBef>
              <a:spcAft>
                <a:spcPct val="0"/>
              </a:spcAft>
              <a:buNone/>
            </a:pPr>
            <a:r>
              <a:rPr lang="en-US" altLang="zh-CN" sz="6400" b="1" dirty="0">
                <a:solidFill>
                  <a:srgbClr val="000000">
                    <a:lumMod val="75000"/>
                    <a:lumOff val="25000"/>
                  </a:srgbClr>
                </a:solidFill>
                <a:latin typeface="Arial" panose="020B0604020202020204" pitchFamily="34" charset="0"/>
                <a:cs typeface="Arial" panose="020B0604020202020204" pitchFamily="34" charset="0"/>
              </a:rPr>
              <a:t>Systems</a:t>
            </a:r>
          </a:p>
        </p:txBody>
      </p:sp>
      <p:pic>
        <p:nvPicPr>
          <p:cNvPr id="52" name="Picture 51">
            <a:extLst>
              <a:ext uri="{FF2B5EF4-FFF2-40B4-BE49-F238E27FC236}">
                <a16:creationId xmlns:a16="http://schemas.microsoft.com/office/drawing/2014/main" id="{FB6AE3A2-8DC1-F1CE-A1F4-8434AF5B430A}"/>
              </a:ext>
            </a:extLst>
          </p:cNvPr>
          <p:cNvPicPr>
            <a:picLocks noChangeAspect="1"/>
          </p:cNvPicPr>
          <p:nvPr/>
        </p:nvPicPr>
        <p:blipFill>
          <a:blip r:embed="rId3"/>
          <a:stretch>
            <a:fillRect/>
          </a:stretch>
        </p:blipFill>
        <p:spPr>
          <a:xfrm>
            <a:off x="3327400" y="1295400"/>
            <a:ext cx="5594608" cy="7794101"/>
          </a:xfrm>
          <a:prstGeom prst="rect">
            <a:avLst/>
          </a:prstGeom>
        </p:spPr>
      </p:pic>
    </p:spTree>
    <p:extLst>
      <p:ext uri="{BB962C8B-B14F-4D97-AF65-F5344CB8AC3E}">
        <p14:creationId xmlns:p14="http://schemas.microsoft.com/office/powerpoint/2010/main" val="87988243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19/30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 name="object 4"/>
          <p:cNvSpPr/>
          <p:nvPr/>
        </p:nvSpPr>
        <p:spPr>
          <a:xfrm>
            <a:off x="3533776" y="750951"/>
            <a:ext cx="6226175" cy="666750"/>
          </a:xfrm>
          <a:custGeom>
            <a:avLst/>
            <a:gdLst/>
            <a:ahLst/>
            <a:cxnLst/>
            <a:rect l="l" t="t" r="r" b="b"/>
            <a:pathLst>
              <a:path w="6226175" h="666750">
                <a:moveTo>
                  <a:pt x="0" y="333248"/>
                </a:moveTo>
                <a:lnTo>
                  <a:pt x="3614" y="284008"/>
                </a:lnTo>
                <a:lnTo>
                  <a:pt x="14115" y="237010"/>
                </a:lnTo>
                <a:lnTo>
                  <a:pt x="30985" y="192769"/>
                </a:lnTo>
                <a:lnTo>
                  <a:pt x="53710" y="151801"/>
                </a:lnTo>
                <a:lnTo>
                  <a:pt x="81773" y="114622"/>
                </a:lnTo>
                <a:lnTo>
                  <a:pt x="114658" y="81748"/>
                </a:lnTo>
                <a:lnTo>
                  <a:pt x="151851" y="53694"/>
                </a:lnTo>
                <a:lnTo>
                  <a:pt x="192835" y="30976"/>
                </a:lnTo>
                <a:lnTo>
                  <a:pt x="237094" y="14111"/>
                </a:lnTo>
                <a:lnTo>
                  <a:pt x="284112" y="3613"/>
                </a:lnTo>
                <a:lnTo>
                  <a:pt x="333375" y="0"/>
                </a:lnTo>
                <a:lnTo>
                  <a:pt x="5892800" y="0"/>
                </a:lnTo>
                <a:lnTo>
                  <a:pt x="5942070" y="3613"/>
                </a:lnTo>
                <a:lnTo>
                  <a:pt x="5989094" y="14111"/>
                </a:lnTo>
                <a:lnTo>
                  <a:pt x="6033356" y="30976"/>
                </a:lnTo>
                <a:lnTo>
                  <a:pt x="6074340" y="53694"/>
                </a:lnTo>
                <a:lnTo>
                  <a:pt x="6111531" y="81748"/>
                </a:lnTo>
                <a:lnTo>
                  <a:pt x="6144414" y="114622"/>
                </a:lnTo>
                <a:lnTo>
                  <a:pt x="6172474" y="151801"/>
                </a:lnTo>
                <a:lnTo>
                  <a:pt x="6195195" y="192769"/>
                </a:lnTo>
                <a:lnTo>
                  <a:pt x="6212062" y="237010"/>
                </a:lnTo>
                <a:lnTo>
                  <a:pt x="6222561" y="284008"/>
                </a:lnTo>
                <a:lnTo>
                  <a:pt x="6226175" y="333248"/>
                </a:lnTo>
                <a:lnTo>
                  <a:pt x="6222561" y="382518"/>
                </a:lnTo>
                <a:lnTo>
                  <a:pt x="6212062" y="429542"/>
                </a:lnTo>
                <a:lnTo>
                  <a:pt x="6195195" y="473804"/>
                </a:lnTo>
                <a:lnTo>
                  <a:pt x="6172474" y="514788"/>
                </a:lnTo>
                <a:lnTo>
                  <a:pt x="6144414" y="551979"/>
                </a:lnTo>
                <a:lnTo>
                  <a:pt x="6111531" y="584862"/>
                </a:lnTo>
                <a:lnTo>
                  <a:pt x="6074340" y="612922"/>
                </a:lnTo>
                <a:lnTo>
                  <a:pt x="6033356" y="635643"/>
                </a:lnTo>
                <a:lnTo>
                  <a:pt x="5989094" y="652510"/>
                </a:lnTo>
                <a:lnTo>
                  <a:pt x="5942070" y="663009"/>
                </a:lnTo>
                <a:lnTo>
                  <a:pt x="5892800" y="666623"/>
                </a:lnTo>
                <a:lnTo>
                  <a:pt x="333375" y="666623"/>
                </a:lnTo>
                <a:lnTo>
                  <a:pt x="284112" y="663009"/>
                </a:lnTo>
                <a:lnTo>
                  <a:pt x="237094" y="652510"/>
                </a:lnTo>
                <a:lnTo>
                  <a:pt x="192835" y="635643"/>
                </a:lnTo>
                <a:lnTo>
                  <a:pt x="151851" y="612922"/>
                </a:lnTo>
                <a:lnTo>
                  <a:pt x="114658" y="584862"/>
                </a:lnTo>
                <a:lnTo>
                  <a:pt x="81773" y="551979"/>
                </a:lnTo>
                <a:lnTo>
                  <a:pt x="53710" y="514788"/>
                </a:lnTo>
                <a:lnTo>
                  <a:pt x="30985" y="473804"/>
                </a:lnTo>
                <a:lnTo>
                  <a:pt x="14115" y="429542"/>
                </a:lnTo>
                <a:lnTo>
                  <a:pt x="3614" y="382518"/>
                </a:lnTo>
                <a:lnTo>
                  <a:pt x="0" y="333248"/>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3812744" y="727075"/>
            <a:ext cx="525145"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dirty="0">
                <a:ln>
                  <a:noFill/>
                </a:ln>
                <a:solidFill>
                  <a:sysClr val="windowText" lastClr="000000"/>
                </a:solidFill>
                <a:effectLst/>
                <a:uLnTx/>
                <a:uFillTx/>
                <a:latin typeface="Arial"/>
                <a:cs typeface="Arial"/>
              </a:rPr>
              <a:t>Display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pSp>
        <p:nvGrpSpPr>
          <p:cNvPr id="6" name="object 6"/>
          <p:cNvGrpSpPr/>
          <p:nvPr/>
        </p:nvGrpSpPr>
        <p:grpSpPr>
          <a:xfrm>
            <a:off x="3529013" y="746189"/>
            <a:ext cx="2503805" cy="676275"/>
            <a:chOff x="354012" y="746188"/>
            <a:chExt cx="2503805" cy="676275"/>
          </a:xfrm>
        </p:grpSpPr>
        <p:sp>
          <p:nvSpPr>
            <p:cNvPr id="7" name="object 7"/>
            <p:cNvSpPr/>
            <p:nvPr/>
          </p:nvSpPr>
          <p:spPr>
            <a:xfrm>
              <a:off x="704850" y="928624"/>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p:nvPr/>
          </p:nvSpPr>
          <p:spPr>
            <a:xfrm>
              <a:off x="742797" y="964361"/>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9" name="object 9"/>
            <p:cNvPicPr/>
            <p:nvPr/>
          </p:nvPicPr>
          <p:blipFill>
            <a:blip r:embed="rId2" cstate="print"/>
            <a:stretch>
              <a:fillRect/>
            </a:stretch>
          </p:blipFill>
          <p:spPr>
            <a:xfrm>
              <a:off x="770572" y="987806"/>
              <a:ext cx="225044" cy="347218"/>
            </a:xfrm>
            <a:prstGeom prst="rect">
              <a:avLst/>
            </a:prstGeom>
          </p:spPr>
        </p:pic>
        <p:sp>
          <p:nvSpPr>
            <p:cNvPr id="10" name="object 10"/>
            <p:cNvSpPr/>
            <p:nvPr/>
          </p:nvSpPr>
          <p:spPr>
            <a:xfrm>
              <a:off x="1086307" y="964361"/>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 name="object 11"/>
            <p:cNvPicPr/>
            <p:nvPr/>
          </p:nvPicPr>
          <p:blipFill>
            <a:blip r:embed="rId3" cstate="print"/>
            <a:stretch>
              <a:fillRect/>
            </a:stretch>
          </p:blipFill>
          <p:spPr>
            <a:xfrm>
              <a:off x="1114082" y="987806"/>
              <a:ext cx="226021" cy="347218"/>
            </a:xfrm>
            <a:prstGeom prst="rect">
              <a:avLst/>
            </a:prstGeom>
          </p:spPr>
        </p:pic>
        <p:sp>
          <p:nvSpPr>
            <p:cNvPr id="12" name="object 12"/>
            <p:cNvSpPr/>
            <p:nvPr/>
          </p:nvSpPr>
          <p:spPr>
            <a:xfrm>
              <a:off x="1417827" y="964361"/>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 name="object 13"/>
            <p:cNvPicPr/>
            <p:nvPr/>
          </p:nvPicPr>
          <p:blipFill>
            <a:blip r:embed="rId4" cstate="print"/>
            <a:stretch>
              <a:fillRect/>
            </a:stretch>
          </p:blipFill>
          <p:spPr>
            <a:xfrm>
              <a:off x="1445641" y="987806"/>
              <a:ext cx="225044" cy="347218"/>
            </a:xfrm>
            <a:prstGeom prst="rect">
              <a:avLst/>
            </a:prstGeom>
          </p:spPr>
        </p:pic>
        <p:sp>
          <p:nvSpPr>
            <p:cNvPr id="14" name="object 14"/>
            <p:cNvSpPr/>
            <p:nvPr/>
          </p:nvSpPr>
          <p:spPr>
            <a:xfrm>
              <a:off x="358775" y="750951"/>
              <a:ext cx="2494280" cy="666750"/>
            </a:xfrm>
            <a:custGeom>
              <a:avLst/>
              <a:gdLst/>
              <a:ahLst/>
              <a:cxnLst/>
              <a:rect l="l" t="t" r="r" b="b"/>
              <a:pathLst>
                <a:path w="2494280" h="666750">
                  <a:moveTo>
                    <a:pt x="0" y="333248"/>
                  </a:moveTo>
                  <a:lnTo>
                    <a:pt x="3614" y="284008"/>
                  </a:lnTo>
                  <a:lnTo>
                    <a:pt x="14115" y="237010"/>
                  </a:lnTo>
                  <a:lnTo>
                    <a:pt x="30985" y="192769"/>
                  </a:lnTo>
                  <a:lnTo>
                    <a:pt x="53710" y="151801"/>
                  </a:lnTo>
                  <a:lnTo>
                    <a:pt x="81773" y="114622"/>
                  </a:lnTo>
                  <a:lnTo>
                    <a:pt x="114658" y="81748"/>
                  </a:lnTo>
                  <a:lnTo>
                    <a:pt x="151851" y="53694"/>
                  </a:lnTo>
                  <a:lnTo>
                    <a:pt x="192835" y="30976"/>
                  </a:lnTo>
                  <a:lnTo>
                    <a:pt x="237094" y="14111"/>
                  </a:lnTo>
                  <a:lnTo>
                    <a:pt x="284112" y="3613"/>
                  </a:lnTo>
                  <a:lnTo>
                    <a:pt x="333375" y="0"/>
                  </a:lnTo>
                  <a:lnTo>
                    <a:pt x="2160651" y="0"/>
                  </a:lnTo>
                  <a:lnTo>
                    <a:pt x="2209893" y="3613"/>
                  </a:lnTo>
                  <a:lnTo>
                    <a:pt x="2256899" y="14111"/>
                  </a:lnTo>
                  <a:lnTo>
                    <a:pt x="2301152" y="30976"/>
                  </a:lnTo>
                  <a:lnTo>
                    <a:pt x="2342135" y="53694"/>
                  </a:lnTo>
                  <a:lnTo>
                    <a:pt x="2379330" y="81748"/>
                  </a:lnTo>
                  <a:lnTo>
                    <a:pt x="2412222" y="114622"/>
                  </a:lnTo>
                  <a:lnTo>
                    <a:pt x="2440293" y="151801"/>
                  </a:lnTo>
                  <a:lnTo>
                    <a:pt x="2463025" y="192769"/>
                  </a:lnTo>
                  <a:lnTo>
                    <a:pt x="2479903" y="237010"/>
                  </a:lnTo>
                  <a:lnTo>
                    <a:pt x="2490409" y="284008"/>
                  </a:lnTo>
                  <a:lnTo>
                    <a:pt x="2494026" y="333248"/>
                  </a:lnTo>
                  <a:lnTo>
                    <a:pt x="2490409" y="382518"/>
                  </a:lnTo>
                  <a:lnTo>
                    <a:pt x="2479903" y="429542"/>
                  </a:lnTo>
                  <a:lnTo>
                    <a:pt x="2463025" y="473804"/>
                  </a:lnTo>
                  <a:lnTo>
                    <a:pt x="2440293" y="514788"/>
                  </a:lnTo>
                  <a:lnTo>
                    <a:pt x="2412222" y="551979"/>
                  </a:lnTo>
                  <a:lnTo>
                    <a:pt x="2379330" y="584862"/>
                  </a:lnTo>
                  <a:lnTo>
                    <a:pt x="2342135" y="612922"/>
                  </a:lnTo>
                  <a:lnTo>
                    <a:pt x="2301152" y="635643"/>
                  </a:lnTo>
                  <a:lnTo>
                    <a:pt x="2256899" y="652510"/>
                  </a:lnTo>
                  <a:lnTo>
                    <a:pt x="2209893" y="663009"/>
                  </a:lnTo>
                  <a:lnTo>
                    <a:pt x="2160651" y="666623"/>
                  </a:lnTo>
                  <a:lnTo>
                    <a:pt x="333375" y="666623"/>
                  </a:lnTo>
                  <a:lnTo>
                    <a:pt x="284112" y="663009"/>
                  </a:lnTo>
                  <a:lnTo>
                    <a:pt x="237094" y="652510"/>
                  </a:lnTo>
                  <a:lnTo>
                    <a:pt x="192835" y="635643"/>
                  </a:lnTo>
                  <a:lnTo>
                    <a:pt x="151851" y="612922"/>
                  </a:lnTo>
                  <a:lnTo>
                    <a:pt x="114658" y="584862"/>
                  </a:lnTo>
                  <a:lnTo>
                    <a:pt x="81773" y="551979"/>
                  </a:lnTo>
                  <a:lnTo>
                    <a:pt x="53710" y="514788"/>
                  </a:lnTo>
                  <a:lnTo>
                    <a:pt x="30985" y="473804"/>
                  </a:lnTo>
                  <a:lnTo>
                    <a:pt x="14115" y="429542"/>
                  </a:lnTo>
                  <a:lnTo>
                    <a:pt x="3614" y="382518"/>
                  </a:lnTo>
                  <a:lnTo>
                    <a:pt x="0" y="333248"/>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 name="object 15"/>
          <p:cNvSpPr/>
          <p:nvPr/>
        </p:nvSpPr>
        <p:spPr>
          <a:xfrm>
            <a:off x="6032755" y="2343151"/>
            <a:ext cx="267335" cy="1355725"/>
          </a:xfrm>
          <a:custGeom>
            <a:avLst/>
            <a:gdLst/>
            <a:ahLst/>
            <a:cxnLst/>
            <a:rect l="l" t="t" r="r" b="b"/>
            <a:pathLst>
              <a:path w="267335" h="1355725">
                <a:moveTo>
                  <a:pt x="0" y="1355725"/>
                </a:moveTo>
                <a:lnTo>
                  <a:pt x="266725" y="1355725"/>
                </a:lnTo>
                <a:lnTo>
                  <a:pt x="266725" y="0"/>
                </a:lnTo>
                <a:lnTo>
                  <a:pt x="0" y="0"/>
                </a:lnTo>
                <a:lnTo>
                  <a:pt x="0" y="135572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object 16"/>
          <p:cNvSpPr txBox="1"/>
          <p:nvPr/>
        </p:nvSpPr>
        <p:spPr>
          <a:xfrm>
            <a:off x="5907914" y="2826258"/>
            <a:ext cx="11493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2</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17" name="object 17"/>
          <p:cNvSpPr txBox="1"/>
          <p:nvPr/>
        </p:nvSpPr>
        <p:spPr>
          <a:xfrm>
            <a:off x="5907914" y="3252977"/>
            <a:ext cx="11493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1</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18" name="object 18"/>
          <p:cNvSpPr/>
          <p:nvPr/>
        </p:nvSpPr>
        <p:spPr>
          <a:xfrm>
            <a:off x="6161278" y="2549525"/>
            <a:ext cx="276225" cy="0"/>
          </a:xfrm>
          <a:custGeom>
            <a:avLst/>
            <a:gdLst/>
            <a:ahLst/>
            <a:cxnLst/>
            <a:rect l="l" t="t" r="r" b="b"/>
            <a:pathLst>
              <a:path w="276225">
                <a:moveTo>
                  <a:pt x="0" y="0"/>
                </a:moveTo>
                <a:lnTo>
                  <a:pt x="276225" y="0"/>
                </a:lnTo>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object 19"/>
          <p:cNvSpPr/>
          <p:nvPr/>
        </p:nvSpPr>
        <p:spPr>
          <a:xfrm>
            <a:off x="7078979" y="2343151"/>
            <a:ext cx="451484" cy="1355725"/>
          </a:xfrm>
          <a:custGeom>
            <a:avLst/>
            <a:gdLst/>
            <a:ahLst/>
            <a:cxnLst/>
            <a:rect l="l" t="t" r="r" b="b"/>
            <a:pathLst>
              <a:path w="451485" h="1355725">
                <a:moveTo>
                  <a:pt x="0" y="1355725"/>
                </a:moveTo>
                <a:lnTo>
                  <a:pt x="450888" y="1355725"/>
                </a:lnTo>
                <a:lnTo>
                  <a:pt x="450888" y="0"/>
                </a:lnTo>
                <a:lnTo>
                  <a:pt x="0" y="0"/>
                </a:lnTo>
                <a:lnTo>
                  <a:pt x="0" y="1355725"/>
                </a:lnTo>
                <a:close/>
              </a:path>
            </a:pathLst>
          </a:custGeom>
          <a:ln w="9524">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object 20"/>
          <p:cNvSpPr txBox="1"/>
          <p:nvPr/>
        </p:nvSpPr>
        <p:spPr>
          <a:xfrm>
            <a:off x="7191332" y="2351107"/>
            <a:ext cx="179536" cy="1303020"/>
          </a:xfrm>
          <a:prstGeom prst="rect">
            <a:avLst/>
          </a:prstGeom>
        </p:spPr>
        <p:txBody>
          <a:bodyPr vert="vert270" wrap="square" lIns="0" tIns="0" rIns="0" bIns="0" rtlCol="0">
            <a:spAutoFit/>
          </a:bodyPr>
          <a:lstStyle/>
          <a:p>
            <a:pPr marL="12700" marR="0" lvl="0" indent="0" defTabSz="914400" eaLnBrk="1" fontAlgn="auto" latinLnBrk="0" hangingPunct="1">
              <a:lnSpc>
                <a:spcPts val="1410"/>
              </a:lnSpc>
              <a:spcBef>
                <a:spcPts val="0"/>
              </a:spcBef>
              <a:spcAft>
                <a:spcPts val="0"/>
              </a:spcAft>
              <a:buClrTx/>
              <a:buSzTx/>
              <a:buFontTx/>
              <a:buNone/>
              <a:tabLst/>
              <a:defRPr/>
            </a:pPr>
            <a:r>
              <a:rPr kumimoji="0" sz="1200" b="0" i="0" u="none" strike="noStrike" kern="0" cap="none" spc="0" normalizeH="0" baseline="0" noProof="0" dirty="0">
                <a:ln>
                  <a:noFill/>
                </a:ln>
                <a:solidFill>
                  <a:sysClr val="windowText" lastClr="000000"/>
                </a:solidFill>
                <a:effectLst/>
                <a:uLnTx/>
                <a:uFillTx/>
                <a:latin typeface="Times New Roman"/>
                <a:cs typeface="Times New Roman"/>
              </a:rPr>
              <a:t>High</a:t>
            </a:r>
            <a:r>
              <a:rPr kumimoji="0" sz="12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2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1" name="object 21"/>
          <p:cNvSpPr/>
          <p:nvPr/>
        </p:nvSpPr>
        <p:spPr>
          <a:xfrm>
            <a:off x="6859905" y="2536825"/>
            <a:ext cx="257175" cy="0"/>
          </a:xfrm>
          <a:custGeom>
            <a:avLst/>
            <a:gdLst/>
            <a:ahLst/>
            <a:cxnLst/>
            <a:rect l="l" t="t" r="r" b="b"/>
            <a:pathLst>
              <a:path w="257175">
                <a:moveTo>
                  <a:pt x="0" y="0"/>
                </a:moveTo>
                <a:lnTo>
                  <a:pt x="257175" y="0"/>
                </a:lnTo>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object 22"/>
          <p:cNvSpPr txBox="1"/>
          <p:nvPr/>
        </p:nvSpPr>
        <p:spPr>
          <a:xfrm>
            <a:off x="6469635" y="2374773"/>
            <a:ext cx="25336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25" normalizeH="0" baseline="0" noProof="0" dirty="0">
                <a:ln>
                  <a:noFill/>
                </a:ln>
                <a:solidFill>
                  <a:sysClr val="windowText" lastClr="000000"/>
                </a:solidFill>
                <a:effectLst/>
                <a:uLnTx/>
                <a:uFillTx/>
                <a:latin typeface="Times New Roman"/>
                <a:cs typeface="Times New Roman"/>
              </a:rPr>
              <a:t>red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3" name="object 23"/>
          <p:cNvSpPr txBox="1"/>
          <p:nvPr/>
        </p:nvSpPr>
        <p:spPr>
          <a:xfrm>
            <a:off x="6469635" y="2801493"/>
            <a:ext cx="46164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10" normalizeH="0" baseline="0" noProof="0" dirty="0">
                <a:ln>
                  <a:noFill/>
                </a:ln>
                <a:solidFill>
                  <a:sysClr val="windowText" lastClr="000000"/>
                </a:solidFill>
                <a:effectLst/>
                <a:uLnTx/>
                <a:uFillTx/>
                <a:latin typeface="Times New Roman"/>
                <a:cs typeface="Times New Roman"/>
              </a:rPr>
              <a:t>White</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4" name="object 24"/>
          <p:cNvSpPr txBox="1"/>
          <p:nvPr/>
        </p:nvSpPr>
        <p:spPr>
          <a:xfrm>
            <a:off x="6469634" y="3228213"/>
            <a:ext cx="413384"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10" normalizeH="0" baseline="0" noProof="0" dirty="0">
                <a:ln>
                  <a:noFill/>
                </a:ln>
                <a:solidFill>
                  <a:sysClr val="windowText" lastClr="000000"/>
                </a:solidFill>
                <a:effectLst/>
                <a:uLnTx/>
                <a:uFillTx/>
                <a:latin typeface="Times New Roman"/>
                <a:cs typeface="Times New Roman"/>
              </a:rPr>
              <a:t>black</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5" name="object 25"/>
          <p:cNvSpPr/>
          <p:nvPr/>
        </p:nvSpPr>
        <p:spPr>
          <a:xfrm>
            <a:off x="6108954" y="2924175"/>
            <a:ext cx="328930" cy="444500"/>
          </a:xfrm>
          <a:custGeom>
            <a:avLst/>
            <a:gdLst/>
            <a:ahLst/>
            <a:cxnLst/>
            <a:rect l="l" t="t" r="r" b="b"/>
            <a:pathLst>
              <a:path w="328929" h="444500">
                <a:moveTo>
                  <a:pt x="52323" y="0"/>
                </a:moveTo>
                <a:lnTo>
                  <a:pt x="328548" y="0"/>
                </a:lnTo>
              </a:path>
              <a:path w="328929" h="444500">
                <a:moveTo>
                  <a:pt x="0" y="444500"/>
                </a:moveTo>
                <a:lnTo>
                  <a:pt x="307975" y="444500"/>
                </a:lnTo>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object 26"/>
          <p:cNvSpPr/>
          <p:nvPr/>
        </p:nvSpPr>
        <p:spPr>
          <a:xfrm>
            <a:off x="6839203" y="2911475"/>
            <a:ext cx="278130" cy="444500"/>
          </a:xfrm>
          <a:custGeom>
            <a:avLst/>
            <a:gdLst/>
            <a:ahLst/>
            <a:cxnLst/>
            <a:rect l="l" t="t" r="r" b="b"/>
            <a:pathLst>
              <a:path w="278129" h="444500">
                <a:moveTo>
                  <a:pt x="20700" y="0"/>
                </a:moveTo>
                <a:lnTo>
                  <a:pt x="277875" y="0"/>
                </a:lnTo>
              </a:path>
              <a:path w="278129" h="444500">
                <a:moveTo>
                  <a:pt x="0" y="444500"/>
                </a:moveTo>
                <a:lnTo>
                  <a:pt x="277875" y="444500"/>
                </a:lnTo>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object 27"/>
          <p:cNvSpPr/>
          <p:nvPr/>
        </p:nvSpPr>
        <p:spPr>
          <a:xfrm>
            <a:off x="4937251" y="2197101"/>
            <a:ext cx="144780" cy="314325"/>
          </a:xfrm>
          <a:custGeom>
            <a:avLst/>
            <a:gdLst/>
            <a:ahLst/>
            <a:cxnLst/>
            <a:rect l="l" t="t" r="r" b="b"/>
            <a:pathLst>
              <a:path w="144780" h="314325">
                <a:moveTo>
                  <a:pt x="73025" y="314325"/>
                </a:moveTo>
                <a:lnTo>
                  <a:pt x="73025" y="155575"/>
                </a:lnTo>
              </a:path>
              <a:path w="144780" h="314325">
                <a:moveTo>
                  <a:pt x="0" y="77724"/>
                </a:moveTo>
                <a:lnTo>
                  <a:pt x="5665" y="47470"/>
                </a:lnTo>
                <a:lnTo>
                  <a:pt x="21129" y="22764"/>
                </a:lnTo>
                <a:lnTo>
                  <a:pt x="44094" y="6107"/>
                </a:lnTo>
                <a:lnTo>
                  <a:pt x="72262" y="0"/>
                </a:lnTo>
                <a:lnTo>
                  <a:pt x="100357" y="6107"/>
                </a:lnTo>
                <a:lnTo>
                  <a:pt x="123285" y="22764"/>
                </a:lnTo>
                <a:lnTo>
                  <a:pt x="138735" y="47470"/>
                </a:lnTo>
                <a:lnTo>
                  <a:pt x="144399" y="77724"/>
                </a:lnTo>
                <a:lnTo>
                  <a:pt x="138735" y="108051"/>
                </a:lnTo>
                <a:lnTo>
                  <a:pt x="123285" y="132794"/>
                </a:lnTo>
                <a:lnTo>
                  <a:pt x="100357" y="149465"/>
                </a:lnTo>
                <a:lnTo>
                  <a:pt x="72262" y="155575"/>
                </a:lnTo>
                <a:lnTo>
                  <a:pt x="44094" y="149465"/>
                </a:lnTo>
                <a:lnTo>
                  <a:pt x="21129" y="132794"/>
                </a:lnTo>
                <a:lnTo>
                  <a:pt x="5665" y="108051"/>
                </a:lnTo>
                <a:lnTo>
                  <a:pt x="0" y="77724"/>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object 28"/>
          <p:cNvSpPr txBox="1"/>
          <p:nvPr/>
        </p:nvSpPr>
        <p:spPr>
          <a:xfrm>
            <a:off x="3514040" y="935482"/>
            <a:ext cx="5410835" cy="1349375"/>
          </a:xfrm>
          <a:prstGeom prst="rect">
            <a:avLst/>
          </a:prstGeom>
        </p:spPr>
        <p:txBody>
          <a:bodyPr vert="horz" wrap="square" lIns="0" tIns="12065" rIns="0" bIns="0" rtlCol="0">
            <a:spAutoFit/>
          </a:bodyPr>
          <a:lstStyle/>
          <a:p>
            <a:pPr marL="2651760"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Times New Roman"/>
                <a:cs typeface="Times New Roman"/>
              </a:rPr>
              <a:t>High</a:t>
            </a:r>
            <a:r>
              <a:rPr kumimoji="0" sz="1600" b="1" i="0" u="none" strike="noStrike" kern="0" cap="none" spc="-3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10" normalizeH="0" baseline="0" noProof="0" dirty="0">
                <a:ln>
                  <a:noFill/>
                </a:ln>
                <a:solidFill>
                  <a:sysClr val="windowText" lastClr="000000"/>
                </a:solidFill>
                <a:effectLst/>
                <a:uLnTx/>
                <a:uFillTx/>
                <a:latin typeface="Times New Roman"/>
                <a:cs typeface="Times New Roman"/>
              </a:rPr>
              <a:t>pressure</a:t>
            </a:r>
            <a:r>
              <a:rPr kumimoji="0" sz="1600" b="1" i="0" u="none" strike="noStrike" kern="0" cap="none" spc="-3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600" b="1" i="0" u="none" strike="noStrike" kern="0" cap="none" spc="-6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fault</a:t>
            </a:r>
            <a:r>
              <a:rPr kumimoji="0" sz="1600" b="1" i="0" u="none" strike="noStrike" kern="0" cap="none" spc="-2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20" normalizeH="0" baseline="0" noProof="0" dirty="0">
                <a:ln>
                  <a:noFill/>
                </a:ln>
                <a:solidFill>
                  <a:sysClr val="windowText" lastClr="000000"/>
                </a:solidFill>
                <a:effectLst/>
                <a:uLnTx/>
                <a:uFillTx/>
                <a:latin typeface="Times New Roman"/>
                <a:cs typeface="Times New Roman"/>
              </a:rPr>
              <a:t>(HP)</a:t>
            </a: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3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5"/>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1.Error</a:t>
            </a:r>
            <a:r>
              <a:rPr kumimoji="0" sz="14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definition</a:t>
            </a:r>
            <a:r>
              <a:rPr kumimoji="0" sz="14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and</a:t>
            </a:r>
            <a:r>
              <a:rPr kumimoji="0" sz="1400" b="1"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method</a:t>
            </a:r>
            <a:r>
              <a:rPr kumimoji="0" sz="1400" b="1"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to</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 check:</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high</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open</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shorted.</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voltage</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between</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CN10</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pin(1)</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and</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(2)</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not</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in</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range</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0.59~4.76VDC.</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0" marR="107314" lvl="0" indent="0" algn="ctr" defTabSz="914400" eaLnBrk="1" fontAlgn="auto" latinLnBrk="0" hangingPunct="1">
              <a:lnSpc>
                <a:spcPct val="100000"/>
              </a:lnSpc>
              <a:spcBef>
                <a:spcPts val="150"/>
              </a:spcBef>
              <a:spcAft>
                <a:spcPts val="0"/>
              </a:spcAft>
              <a:buClrTx/>
              <a:buSzTx/>
              <a:buFontTx/>
              <a:buNone/>
              <a:tabLst/>
              <a:defRPr/>
            </a:pPr>
            <a:r>
              <a:rPr kumimoji="0" sz="1400" b="0" i="0" u="none" strike="noStrike" kern="0" cap="none" spc="-20" normalizeH="0" baseline="0" noProof="0" dirty="0">
                <a:ln>
                  <a:noFill/>
                </a:ln>
                <a:solidFill>
                  <a:sysClr val="windowText" lastClr="000000"/>
                </a:solidFill>
                <a:effectLst/>
                <a:uLnTx/>
                <a:uFillTx/>
                <a:latin typeface="Times New Roman"/>
                <a:cs typeface="Times New Roman"/>
              </a:rPr>
              <a:t>CN10</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29" name="object 29"/>
          <p:cNvGrpSpPr/>
          <p:nvPr/>
        </p:nvGrpSpPr>
        <p:grpSpPr>
          <a:xfrm>
            <a:off x="4876863" y="2919413"/>
            <a:ext cx="1007110" cy="676275"/>
            <a:chOff x="1701863" y="2919412"/>
            <a:chExt cx="1007110" cy="676275"/>
          </a:xfrm>
        </p:grpSpPr>
        <p:sp>
          <p:nvSpPr>
            <p:cNvPr id="30" name="object 30"/>
            <p:cNvSpPr/>
            <p:nvPr/>
          </p:nvSpPr>
          <p:spPr>
            <a:xfrm>
              <a:off x="1706626" y="2924175"/>
              <a:ext cx="997585" cy="666750"/>
            </a:xfrm>
            <a:custGeom>
              <a:avLst/>
              <a:gdLst/>
              <a:ahLst/>
              <a:cxnLst/>
              <a:rect l="l" t="t" r="r" b="b"/>
              <a:pathLst>
                <a:path w="997585" h="666750">
                  <a:moveTo>
                    <a:pt x="262000" y="0"/>
                  </a:moveTo>
                  <a:lnTo>
                    <a:pt x="997076" y="0"/>
                  </a:lnTo>
                </a:path>
                <a:path w="997585" h="666750">
                  <a:moveTo>
                    <a:pt x="185800" y="444500"/>
                  </a:moveTo>
                  <a:lnTo>
                    <a:pt x="997076" y="444500"/>
                  </a:lnTo>
                </a:path>
                <a:path w="997585" h="666750">
                  <a:moveTo>
                    <a:pt x="185800" y="590550"/>
                  </a:moveTo>
                  <a:lnTo>
                    <a:pt x="185800" y="431800"/>
                  </a:lnTo>
                </a:path>
                <a:path w="997585" h="666750">
                  <a:moveTo>
                    <a:pt x="0" y="590550"/>
                  </a:moveTo>
                  <a:lnTo>
                    <a:pt x="312800" y="590550"/>
                  </a:lnTo>
                </a:path>
                <a:path w="997585" h="666750">
                  <a:moveTo>
                    <a:pt x="185800" y="590550"/>
                  </a:moveTo>
                  <a:lnTo>
                    <a:pt x="101600" y="663575"/>
                  </a:lnTo>
                </a:path>
                <a:path w="997585" h="666750">
                  <a:moveTo>
                    <a:pt x="101600" y="590550"/>
                  </a:moveTo>
                  <a:lnTo>
                    <a:pt x="17525" y="663575"/>
                  </a:lnTo>
                </a:path>
                <a:path w="997585" h="666750">
                  <a:moveTo>
                    <a:pt x="262000" y="593725"/>
                  </a:moveTo>
                  <a:lnTo>
                    <a:pt x="177800" y="666750"/>
                  </a:lnTo>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object 31"/>
            <p:cNvSpPr/>
            <p:nvPr/>
          </p:nvSpPr>
          <p:spPr>
            <a:xfrm>
              <a:off x="2487041" y="2924175"/>
              <a:ext cx="100330" cy="460375"/>
            </a:xfrm>
            <a:custGeom>
              <a:avLst/>
              <a:gdLst/>
              <a:ahLst/>
              <a:cxnLst/>
              <a:rect l="l" t="t" r="r" b="b"/>
              <a:pathLst>
                <a:path w="100330" h="460375">
                  <a:moveTo>
                    <a:pt x="5333" y="369316"/>
                  </a:moveTo>
                  <a:lnTo>
                    <a:pt x="3047" y="370585"/>
                  </a:lnTo>
                  <a:lnTo>
                    <a:pt x="888" y="371982"/>
                  </a:lnTo>
                  <a:lnTo>
                    <a:pt x="0" y="374903"/>
                  </a:lnTo>
                  <a:lnTo>
                    <a:pt x="1396" y="377190"/>
                  </a:lnTo>
                  <a:lnTo>
                    <a:pt x="49910" y="460375"/>
                  </a:lnTo>
                  <a:lnTo>
                    <a:pt x="55406" y="450976"/>
                  </a:lnTo>
                  <a:lnTo>
                    <a:pt x="45211" y="450976"/>
                  </a:lnTo>
                  <a:lnTo>
                    <a:pt x="45211" y="433324"/>
                  </a:lnTo>
                  <a:lnTo>
                    <a:pt x="9651" y="372364"/>
                  </a:lnTo>
                  <a:lnTo>
                    <a:pt x="8254" y="370077"/>
                  </a:lnTo>
                  <a:lnTo>
                    <a:pt x="5333" y="369316"/>
                  </a:lnTo>
                  <a:close/>
                </a:path>
                <a:path w="100330" h="460375">
                  <a:moveTo>
                    <a:pt x="45212" y="433324"/>
                  </a:moveTo>
                  <a:lnTo>
                    <a:pt x="45211" y="450976"/>
                  </a:lnTo>
                  <a:lnTo>
                    <a:pt x="54736" y="450976"/>
                  </a:lnTo>
                  <a:lnTo>
                    <a:pt x="54736" y="448564"/>
                  </a:lnTo>
                  <a:lnTo>
                    <a:pt x="45846" y="448564"/>
                  </a:lnTo>
                  <a:lnTo>
                    <a:pt x="49974" y="441488"/>
                  </a:lnTo>
                  <a:lnTo>
                    <a:pt x="45212" y="433324"/>
                  </a:lnTo>
                  <a:close/>
                </a:path>
                <a:path w="100330" h="460375">
                  <a:moveTo>
                    <a:pt x="94487" y="369316"/>
                  </a:moveTo>
                  <a:lnTo>
                    <a:pt x="91566" y="370077"/>
                  </a:lnTo>
                  <a:lnTo>
                    <a:pt x="90296" y="372364"/>
                  </a:lnTo>
                  <a:lnTo>
                    <a:pt x="54736" y="433324"/>
                  </a:lnTo>
                  <a:lnTo>
                    <a:pt x="54736" y="450976"/>
                  </a:lnTo>
                  <a:lnTo>
                    <a:pt x="55406" y="450976"/>
                  </a:lnTo>
                  <a:lnTo>
                    <a:pt x="98551" y="377190"/>
                  </a:lnTo>
                  <a:lnTo>
                    <a:pt x="99821" y="374903"/>
                  </a:lnTo>
                  <a:lnTo>
                    <a:pt x="99059" y="371982"/>
                  </a:lnTo>
                  <a:lnTo>
                    <a:pt x="96773" y="370585"/>
                  </a:lnTo>
                  <a:lnTo>
                    <a:pt x="94487" y="369316"/>
                  </a:lnTo>
                  <a:close/>
                </a:path>
                <a:path w="100330" h="460375">
                  <a:moveTo>
                    <a:pt x="49974" y="441488"/>
                  </a:moveTo>
                  <a:lnTo>
                    <a:pt x="45846" y="448564"/>
                  </a:lnTo>
                  <a:lnTo>
                    <a:pt x="54101" y="448564"/>
                  </a:lnTo>
                  <a:lnTo>
                    <a:pt x="49974" y="441488"/>
                  </a:lnTo>
                  <a:close/>
                </a:path>
                <a:path w="100330" h="460375">
                  <a:moveTo>
                    <a:pt x="54736" y="433324"/>
                  </a:moveTo>
                  <a:lnTo>
                    <a:pt x="49974" y="441488"/>
                  </a:lnTo>
                  <a:lnTo>
                    <a:pt x="54101" y="448564"/>
                  </a:lnTo>
                  <a:lnTo>
                    <a:pt x="54736" y="448564"/>
                  </a:lnTo>
                  <a:lnTo>
                    <a:pt x="54736" y="433324"/>
                  </a:lnTo>
                  <a:close/>
                </a:path>
                <a:path w="100330" h="460375">
                  <a:moveTo>
                    <a:pt x="49974" y="18886"/>
                  </a:moveTo>
                  <a:lnTo>
                    <a:pt x="45211" y="27050"/>
                  </a:lnTo>
                  <a:lnTo>
                    <a:pt x="45212" y="433324"/>
                  </a:lnTo>
                  <a:lnTo>
                    <a:pt x="49974" y="441488"/>
                  </a:lnTo>
                  <a:lnTo>
                    <a:pt x="54736" y="433324"/>
                  </a:lnTo>
                  <a:lnTo>
                    <a:pt x="54736" y="27050"/>
                  </a:lnTo>
                  <a:lnTo>
                    <a:pt x="49974" y="18886"/>
                  </a:lnTo>
                  <a:close/>
                </a:path>
                <a:path w="100330" h="460375">
                  <a:moveTo>
                    <a:pt x="49910" y="0"/>
                  </a:moveTo>
                  <a:lnTo>
                    <a:pt x="1396" y="83184"/>
                  </a:lnTo>
                  <a:lnTo>
                    <a:pt x="0" y="85471"/>
                  </a:lnTo>
                  <a:lnTo>
                    <a:pt x="888" y="88392"/>
                  </a:lnTo>
                  <a:lnTo>
                    <a:pt x="3047" y="89789"/>
                  </a:lnTo>
                  <a:lnTo>
                    <a:pt x="5333" y="91058"/>
                  </a:lnTo>
                  <a:lnTo>
                    <a:pt x="8254" y="90297"/>
                  </a:lnTo>
                  <a:lnTo>
                    <a:pt x="9651" y="88010"/>
                  </a:lnTo>
                  <a:lnTo>
                    <a:pt x="45211" y="27050"/>
                  </a:lnTo>
                  <a:lnTo>
                    <a:pt x="45211" y="9398"/>
                  </a:lnTo>
                  <a:lnTo>
                    <a:pt x="55406" y="9398"/>
                  </a:lnTo>
                  <a:lnTo>
                    <a:pt x="49910" y="0"/>
                  </a:lnTo>
                  <a:close/>
                </a:path>
                <a:path w="100330" h="460375">
                  <a:moveTo>
                    <a:pt x="55406" y="9398"/>
                  </a:moveTo>
                  <a:lnTo>
                    <a:pt x="54736" y="9398"/>
                  </a:lnTo>
                  <a:lnTo>
                    <a:pt x="54737" y="27050"/>
                  </a:lnTo>
                  <a:lnTo>
                    <a:pt x="90296" y="88010"/>
                  </a:lnTo>
                  <a:lnTo>
                    <a:pt x="91566" y="90297"/>
                  </a:lnTo>
                  <a:lnTo>
                    <a:pt x="94487" y="91058"/>
                  </a:lnTo>
                  <a:lnTo>
                    <a:pt x="96773" y="89789"/>
                  </a:lnTo>
                  <a:lnTo>
                    <a:pt x="99059" y="88392"/>
                  </a:lnTo>
                  <a:lnTo>
                    <a:pt x="99821" y="85471"/>
                  </a:lnTo>
                  <a:lnTo>
                    <a:pt x="98551" y="83184"/>
                  </a:lnTo>
                  <a:lnTo>
                    <a:pt x="55406" y="9398"/>
                  </a:lnTo>
                  <a:close/>
                </a:path>
                <a:path w="100330" h="460375">
                  <a:moveTo>
                    <a:pt x="54736" y="9398"/>
                  </a:moveTo>
                  <a:lnTo>
                    <a:pt x="45211" y="9398"/>
                  </a:lnTo>
                  <a:lnTo>
                    <a:pt x="45211" y="27050"/>
                  </a:lnTo>
                  <a:lnTo>
                    <a:pt x="49974" y="18886"/>
                  </a:lnTo>
                  <a:lnTo>
                    <a:pt x="45846" y="11810"/>
                  </a:lnTo>
                  <a:lnTo>
                    <a:pt x="54736" y="11810"/>
                  </a:lnTo>
                  <a:lnTo>
                    <a:pt x="54736" y="9398"/>
                  </a:lnTo>
                  <a:close/>
                </a:path>
                <a:path w="100330" h="460375">
                  <a:moveTo>
                    <a:pt x="54736" y="11810"/>
                  </a:moveTo>
                  <a:lnTo>
                    <a:pt x="54101" y="11810"/>
                  </a:lnTo>
                  <a:lnTo>
                    <a:pt x="49974" y="18886"/>
                  </a:lnTo>
                  <a:lnTo>
                    <a:pt x="54737" y="27050"/>
                  </a:lnTo>
                  <a:lnTo>
                    <a:pt x="54736" y="11810"/>
                  </a:lnTo>
                  <a:close/>
                </a:path>
                <a:path w="100330" h="460375">
                  <a:moveTo>
                    <a:pt x="54101" y="11810"/>
                  </a:moveTo>
                  <a:lnTo>
                    <a:pt x="45846" y="11810"/>
                  </a:lnTo>
                  <a:lnTo>
                    <a:pt x="49974" y="18886"/>
                  </a:lnTo>
                  <a:lnTo>
                    <a:pt x="54101" y="1181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2" name="object 32"/>
          <p:cNvSpPr txBox="1"/>
          <p:nvPr/>
        </p:nvSpPr>
        <p:spPr>
          <a:xfrm>
            <a:off x="4997576" y="2254759"/>
            <a:ext cx="1024890" cy="384175"/>
          </a:xfrm>
          <a:prstGeom prst="rect">
            <a:avLst/>
          </a:prstGeom>
        </p:spPr>
        <p:txBody>
          <a:bodyPr vert="horz" wrap="square" lIns="0" tIns="12700" rIns="0" bIns="0" rtlCol="0">
            <a:spAutoFit/>
          </a:bodyPr>
          <a:lstStyle/>
          <a:p>
            <a:pPr marL="12700" marR="0" lvl="0" indent="0" defTabSz="914400" eaLnBrk="1" fontAlgn="auto" latinLnBrk="0" hangingPunct="1">
              <a:lnSpc>
                <a:spcPts val="1410"/>
              </a:lnSpc>
              <a:spcBef>
                <a:spcPts val="100"/>
              </a:spcBef>
              <a:spcAft>
                <a:spcPts val="0"/>
              </a:spcAft>
              <a:buClrTx/>
              <a:buSzTx/>
              <a:buFontTx/>
              <a:buNone/>
              <a:tabLst>
                <a:tab pos="285750" algn="l"/>
                <a:tab pos="880744" algn="l"/>
              </a:tabLst>
              <a:defRPr/>
            </a:pPr>
            <a:r>
              <a:rPr kumimoji="0" sz="1400" b="0" i="0" u="sng" strike="noStrike" kern="0" cap="none" spc="0" normalizeH="0" baseline="0" noProof="0" dirty="0">
                <a:ln>
                  <a:noFill/>
                </a:ln>
                <a:solidFill>
                  <a:sysClr val="windowText" lastClr="000000"/>
                </a:solidFill>
                <a:effectLst/>
                <a:uLnTx/>
                <a:uFill>
                  <a:solidFill>
                    <a:srgbClr val="000000"/>
                  </a:solidFill>
                </a:uFill>
                <a:latin typeface="Times New Roman"/>
                <a:cs typeface="Times New Roman"/>
              </a:rPr>
              <a:t>	</a:t>
            </a:r>
            <a:r>
              <a:rPr kumimoji="0" sz="1400" b="0" i="0" u="sng" strike="noStrike" kern="0" cap="none" spc="-25" normalizeH="0" baseline="0" noProof="0" dirty="0">
                <a:ln>
                  <a:noFill/>
                </a:ln>
                <a:solidFill>
                  <a:sysClr val="windowText" lastClr="000000"/>
                </a:solidFill>
                <a:effectLst/>
                <a:uLnTx/>
                <a:uFill>
                  <a:solidFill>
                    <a:srgbClr val="000000"/>
                  </a:solidFill>
                </a:uFill>
                <a:latin typeface="Times New Roman"/>
                <a:cs typeface="Times New Roman"/>
              </a:rPr>
              <a:t>5V</a:t>
            </a:r>
            <a:r>
              <a:rPr kumimoji="0" sz="1400" b="0" i="0" u="sng" strike="noStrike" kern="0" cap="none" spc="0" normalizeH="0" baseline="0" noProof="0" dirty="0">
                <a:ln>
                  <a:noFill/>
                </a:ln>
                <a:solidFill>
                  <a:sysClr val="windowText" lastClr="000000"/>
                </a:solidFill>
                <a:effectLst/>
                <a:uLnTx/>
                <a:uFill>
                  <a:solidFill>
                    <a:srgbClr val="000000"/>
                  </a:solidFill>
                </a:uFill>
                <a:latin typeface="Times New Roman"/>
                <a:cs typeface="Times New Roman"/>
              </a:rPr>
              <a:t>	</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0" marR="5080" lvl="0" indent="0" algn="r" defTabSz="914400" eaLnBrk="1" fontAlgn="auto" latinLnBrk="0" hangingPunct="1">
              <a:lnSpc>
                <a:spcPts val="1410"/>
              </a:lnSpc>
              <a:spcBef>
                <a:spcPts val="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3</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3" name="object 33"/>
          <p:cNvSpPr txBox="1"/>
          <p:nvPr/>
        </p:nvSpPr>
        <p:spPr>
          <a:xfrm>
            <a:off x="3514039" y="3740968"/>
            <a:ext cx="5725160" cy="1298575"/>
          </a:xfrm>
          <a:prstGeom prst="rect">
            <a:avLst/>
          </a:prstGeom>
        </p:spPr>
        <p:txBody>
          <a:bodyPr vert="horz" wrap="square" lIns="0" tIns="22860" rIns="0" bIns="0" rtlCol="0">
            <a:spAutoFit/>
          </a:bodyPr>
          <a:lstStyle/>
          <a:p>
            <a:pPr marL="278765" marR="0" lvl="0" indent="0" defTabSz="914400" eaLnBrk="1" fontAlgn="auto" latinLnBrk="0" hangingPunct="1">
              <a:lnSpc>
                <a:spcPct val="100000"/>
              </a:lnSpc>
              <a:spcBef>
                <a:spcPts val="180"/>
              </a:spcBef>
              <a:spcAft>
                <a:spcPts val="0"/>
              </a:spcAft>
              <a:buClrTx/>
              <a:buSzTx/>
              <a:buFontTx/>
              <a:buNone/>
              <a:tabLst/>
              <a:defRPr/>
            </a:pPr>
            <a:r>
              <a:rPr kumimoji="0" sz="1200" b="0" i="0" u="none" strike="noStrike" kern="0" cap="none" spc="0" normalizeH="0" baseline="0" noProof="0" dirty="0">
                <a:ln>
                  <a:noFill/>
                </a:ln>
                <a:solidFill>
                  <a:sysClr val="windowText" lastClr="000000"/>
                </a:solidFill>
                <a:effectLst/>
                <a:uLnTx/>
                <a:uFillTx/>
                <a:latin typeface="Times New Roman"/>
                <a:cs typeface="Times New Roman"/>
              </a:rPr>
              <a:t>Measure</a:t>
            </a:r>
            <a:r>
              <a:rPr kumimoji="0" sz="120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voltage</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within</a:t>
            </a:r>
            <a:r>
              <a:rPr kumimoji="0" sz="12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this</a:t>
            </a:r>
            <a:r>
              <a:rPr kumimoji="0" sz="12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space</a:t>
            </a:r>
            <a:r>
              <a:rPr kumimoji="0" sz="1200" b="0" i="0" u="none" strike="noStrike" kern="0" cap="none" spc="24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a:t>
            </a:r>
            <a:r>
              <a:rPr kumimoji="0" sz="1200" b="1" i="0" u="none" strike="noStrike" kern="0" cap="none" spc="0" normalizeH="0" baseline="0" noProof="0" dirty="0">
                <a:ln>
                  <a:noFill/>
                </a:ln>
                <a:solidFill>
                  <a:sysClr val="windowText" lastClr="000000"/>
                </a:solidFill>
                <a:effectLst/>
                <a:uLnTx/>
                <a:uFillTx/>
                <a:latin typeface="Times New Roman"/>
                <a:cs typeface="Times New Roman"/>
              </a:rPr>
              <a:t>High</a:t>
            </a:r>
            <a:r>
              <a:rPr kumimoji="0" sz="1200" b="1" i="0" u="none" strike="noStrike" kern="0" cap="none" spc="-45" normalizeH="0" baseline="0" noProof="0" dirty="0">
                <a:ln>
                  <a:noFill/>
                </a:ln>
                <a:solidFill>
                  <a:sysClr val="windowText" lastClr="000000"/>
                </a:solidFill>
                <a:effectLst/>
                <a:uLnTx/>
                <a:uFillTx/>
                <a:latin typeface="Times New Roman"/>
                <a:cs typeface="Times New Roman"/>
              </a:rPr>
              <a:t> </a:t>
            </a:r>
            <a:r>
              <a:rPr kumimoji="0" sz="1200" b="1"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200" b="1" i="0" u="none" strike="noStrike" kern="0" cap="none" spc="5" normalizeH="0" baseline="0" noProof="0" dirty="0">
                <a:ln>
                  <a:noFill/>
                </a:ln>
                <a:solidFill>
                  <a:sysClr val="windowText" lastClr="000000"/>
                </a:solidFill>
                <a:effectLst/>
                <a:uLnTx/>
                <a:uFillTx/>
                <a:latin typeface="Times New Roman"/>
                <a:cs typeface="Times New Roman"/>
              </a:rPr>
              <a:t> </a:t>
            </a:r>
            <a:r>
              <a:rPr kumimoji="0" sz="1200" b="1" i="0" u="none" strike="noStrike" kern="0" cap="none" spc="-10" normalizeH="0" baseline="0" noProof="0" dirty="0">
                <a:ln>
                  <a:noFill/>
                </a:ln>
                <a:solidFill>
                  <a:sysClr val="windowText" lastClr="000000"/>
                </a:solidFill>
                <a:effectLst/>
                <a:uLnTx/>
                <a:uFillTx/>
                <a:latin typeface="Times New Roman"/>
                <a:cs typeface="Times New Roman"/>
              </a:rPr>
              <a:t>Sensor</a:t>
            </a:r>
            <a:r>
              <a:rPr kumimoji="0" sz="1200" b="1" i="0" u="none" strike="noStrike" kern="0" cap="none" spc="-65" normalizeH="0" baseline="0" noProof="0" dirty="0">
                <a:ln>
                  <a:noFill/>
                </a:ln>
                <a:solidFill>
                  <a:sysClr val="windowText" lastClr="000000"/>
                </a:solidFill>
                <a:effectLst/>
                <a:uLnTx/>
                <a:uFillTx/>
                <a:latin typeface="Times New Roman"/>
                <a:cs typeface="Times New Roman"/>
              </a:rPr>
              <a:t> </a:t>
            </a:r>
            <a:r>
              <a:rPr kumimoji="0" sz="1200" b="1" i="0" u="none" strike="noStrike" kern="0" cap="none" spc="-10" normalizeH="0" baseline="0" noProof="0" dirty="0">
                <a:ln>
                  <a:noFill/>
                </a:ln>
                <a:solidFill>
                  <a:sysClr val="windowText" lastClr="000000"/>
                </a:solidFill>
                <a:effectLst/>
                <a:uLnTx/>
                <a:uFillTx/>
                <a:latin typeface="Times New Roman"/>
                <a:cs typeface="Times New Roman"/>
              </a:rPr>
              <a:t>Voltage</a:t>
            </a:r>
            <a:r>
              <a:rPr kumimoji="0" sz="1200" b="1" i="0" u="none" strike="noStrike" kern="0" cap="none" spc="-35" normalizeH="0" baseline="0" noProof="0" dirty="0">
                <a:ln>
                  <a:noFill/>
                </a:ln>
                <a:solidFill>
                  <a:sysClr val="windowText" lastClr="000000"/>
                </a:solidFill>
                <a:effectLst/>
                <a:uLnTx/>
                <a:uFillTx/>
                <a:latin typeface="Times New Roman"/>
                <a:cs typeface="Times New Roman"/>
              </a:rPr>
              <a:t> </a:t>
            </a:r>
            <a:r>
              <a:rPr kumimoji="0" sz="1200" b="1" i="0" u="none" strike="noStrike" kern="0" cap="none" spc="0" normalizeH="0" baseline="0" noProof="0" dirty="0">
                <a:ln>
                  <a:noFill/>
                </a:ln>
                <a:solidFill>
                  <a:sysClr val="windowText" lastClr="000000"/>
                </a:solidFill>
                <a:effectLst/>
                <a:uLnTx/>
                <a:uFillTx/>
                <a:latin typeface="Times New Roman"/>
                <a:cs typeface="Times New Roman"/>
              </a:rPr>
              <a:t>Characteristics</a:t>
            </a:r>
            <a:r>
              <a:rPr kumimoji="0" sz="1200" b="1"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1" i="0" u="none" strike="noStrike" kern="0" cap="none" spc="-25" normalizeH="0" baseline="0" noProof="0" dirty="0">
                <a:ln>
                  <a:noFill/>
                </a:ln>
                <a:solidFill>
                  <a:sysClr val="windowText" lastClr="000000"/>
                </a:solidFill>
                <a:effectLst/>
                <a:uLnTx/>
                <a:uFillTx/>
                <a:latin typeface="Times New Roman"/>
                <a:cs typeface="Times New Roman"/>
              </a:rPr>
              <a:t>D*</a:t>
            </a:r>
            <a:r>
              <a:rPr kumimoji="0" sz="1200" b="0" i="0" u="none" strike="noStrike" kern="0" cap="none" spc="-25" normalizeH="0" baseline="0" noProof="0" dirty="0">
                <a:ln>
                  <a:noFill/>
                </a:ln>
                <a:solidFill>
                  <a:sysClr val="windowText" lastClr="000000"/>
                </a:solidFill>
                <a:effectLst/>
                <a:uLnTx/>
                <a:uFillTx/>
                <a:latin typeface="Times New Roman"/>
                <a:cs typeface="Times New Roman"/>
              </a:rPr>
              <a:t>)</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2.Possible</a:t>
            </a:r>
            <a:r>
              <a:rPr kumimoji="0" sz="140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causes:</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Damaged main</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40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Loose</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connection</a:t>
            </a:r>
            <a:r>
              <a:rPr kumimoji="0" sz="14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at</a:t>
            </a:r>
            <a:r>
              <a:rPr kumimoji="0" sz="14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port</a:t>
            </a:r>
            <a:r>
              <a:rPr kumimoji="0" sz="14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4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4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high</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4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400" b="0" i="0" u="none" strike="noStrike" kern="0" cap="none" spc="-20" normalizeH="0" baseline="0" noProof="0" dirty="0">
                <a:ln>
                  <a:noFill/>
                </a:ln>
                <a:solidFill>
                  <a:sysClr val="windowText" lastClr="000000"/>
                </a:solidFill>
                <a:effectLst/>
                <a:uLnTx/>
                <a:uFillTx/>
                <a:latin typeface="Times New Roman"/>
                <a:cs typeface="Times New Roman"/>
              </a:rPr>
              <a:t>Too</a:t>
            </a:r>
            <a:r>
              <a:rPr kumimoji="0" sz="14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little</a:t>
            </a:r>
            <a:r>
              <a:rPr kumimoji="0" sz="140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refrigerant</a:t>
            </a:r>
            <a:r>
              <a:rPr kumimoji="0" sz="140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remains in</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4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10" normalizeH="0" baseline="0" noProof="0" dirty="0">
                <a:ln>
                  <a:noFill/>
                </a:ln>
                <a:solidFill>
                  <a:sysClr val="windowText" lastClr="000000"/>
                </a:solidFill>
                <a:effectLst/>
                <a:uLnTx/>
                <a:uFillTx/>
                <a:latin typeface="Times New Roman"/>
                <a:cs typeface="Times New Roman"/>
              </a:rPr>
              <a:t>system.</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4" name="object 34"/>
          <p:cNvSpPr txBox="1"/>
          <p:nvPr/>
        </p:nvSpPr>
        <p:spPr>
          <a:xfrm>
            <a:off x="4544314" y="2676525"/>
            <a:ext cx="544195" cy="4527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IC</a:t>
            </a:r>
            <a:r>
              <a:rPr kumimoji="0" sz="1400" b="0" i="0" u="none" strike="noStrike" kern="0" cap="none" spc="-9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A/D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5"/>
              </a:spcBef>
              <a:spcAft>
                <a:spcPts val="0"/>
              </a:spcAft>
              <a:buClrTx/>
              <a:buSzTx/>
              <a:buFontTx/>
              <a:buNone/>
              <a:tabLst/>
              <a:defRPr/>
            </a:pPr>
            <a:r>
              <a:rPr kumimoji="0" sz="1400" b="0" i="0" u="none" strike="noStrike" kern="0" cap="none" spc="-10" normalizeH="0" baseline="0" noProof="0" dirty="0">
                <a:ln>
                  <a:noFill/>
                </a:ln>
                <a:solidFill>
                  <a:sysClr val="windowText" lastClr="000000"/>
                </a:solidFill>
                <a:effectLst/>
                <a:uLnTx/>
                <a:uFillTx/>
                <a:latin typeface="Times New Roman"/>
                <a:cs typeface="Times New Roman"/>
              </a:rPr>
              <a:t>input</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5" name="object 35"/>
          <p:cNvSpPr txBox="1"/>
          <p:nvPr/>
        </p:nvSpPr>
        <p:spPr>
          <a:xfrm>
            <a:off x="4585081" y="3273932"/>
            <a:ext cx="40957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25" normalizeH="0" baseline="0" noProof="0" dirty="0">
                <a:ln>
                  <a:noFill/>
                </a:ln>
                <a:solidFill>
                  <a:sysClr val="windowText" lastClr="000000"/>
                </a:solidFill>
                <a:effectLst/>
                <a:uLnTx/>
                <a:uFillTx/>
                <a:latin typeface="Times New Roman"/>
                <a:cs typeface="Times New Roman"/>
              </a:rPr>
              <a:t>GND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6" name="object 36"/>
          <p:cNvSpPr/>
          <p:nvPr/>
        </p:nvSpPr>
        <p:spPr>
          <a:xfrm>
            <a:off x="5243068" y="3108452"/>
            <a:ext cx="469265" cy="546735"/>
          </a:xfrm>
          <a:custGeom>
            <a:avLst/>
            <a:gdLst/>
            <a:ahLst/>
            <a:cxnLst/>
            <a:rect l="l" t="t" r="r" b="b"/>
            <a:pathLst>
              <a:path w="469264" h="546735">
                <a:moveTo>
                  <a:pt x="442331" y="43858"/>
                </a:moveTo>
                <a:lnTo>
                  <a:pt x="404113" y="48259"/>
                </a:lnTo>
                <a:lnTo>
                  <a:pt x="362331" y="57912"/>
                </a:lnTo>
                <a:lnTo>
                  <a:pt x="321690" y="72008"/>
                </a:lnTo>
                <a:lnTo>
                  <a:pt x="282575" y="90424"/>
                </a:lnTo>
                <a:lnTo>
                  <a:pt x="245237" y="112902"/>
                </a:lnTo>
                <a:lnTo>
                  <a:pt x="209550" y="139319"/>
                </a:lnTo>
                <a:lnTo>
                  <a:pt x="176149" y="169291"/>
                </a:lnTo>
                <a:lnTo>
                  <a:pt x="144780" y="202946"/>
                </a:lnTo>
                <a:lnTo>
                  <a:pt x="115950" y="239775"/>
                </a:lnTo>
                <a:lnTo>
                  <a:pt x="89662" y="279653"/>
                </a:lnTo>
                <a:lnTo>
                  <a:pt x="66293" y="322452"/>
                </a:lnTo>
                <a:lnTo>
                  <a:pt x="45719" y="367919"/>
                </a:lnTo>
                <a:lnTo>
                  <a:pt x="28320" y="415798"/>
                </a:lnTo>
                <a:lnTo>
                  <a:pt x="14350" y="465963"/>
                </a:lnTo>
                <a:lnTo>
                  <a:pt x="3809" y="518287"/>
                </a:lnTo>
                <a:lnTo>
                  <a:pt x="0" y="545084"/>
                </a:lnTo>
                <a:lnTo>
                  <a:pt x="9398" y="546481"/>
                </a:lnTo>
                <a:lnTo>
                  <a:pt x="13207" y="520064"/>
                </a:lnTo>
                <a:lnTo>
                  <a:pt x="18033" y="493902"/>
                </a:lnTo>
                <a:lnTo>
                  <a:pt x="30099" y="443357"/>
                </a:lnTo>
                <a:lnTo>
                  <a:pt x="45465" y="394970"/>
                </a:lnTo>
                <a:lnTo>
                  <a:pt x="64262" y="348869"/>
                </a:lnTo>
                <a:lnTo>
                  <a:pt x="85851" y="305435"/>
                </a:lnTo>
                <a:lnTo>
                  <a:pt x="110362" y="264795"/>
                </a:lnTo>
                <a:lnTo>
                  <a:pt x="137540" y="226949"/>
                </a:lnTo>
                <a:lnTo>
                  <a:pt x="167005" y="192404"/>
                </a:lnTo>
                <a:lnTo>
                  <a:pt x="198755" y="161163"/>
                </a:lnTo>
                <a:lnTo>
                  <a:pt x="232663" y="133476"/>
                </a:lnTo>
                <a:lnTo>
                  <a:pt x="268350" y="109474"/>
                </a:lnTo>
                <a:lnTo>
                  <a:pt x="305815" y="89407"/>
                </a:lnTo>
                <a:lnTo>
                  <a:pt x="344677" y="73532"/>
                </a:lnTo>
                <a:lnTo>
                  <a:pt x="384937" y="61849"/>
                </a:lnTo>
                <a:lnTo>
                  <a:pt x="426338" y="54737"/>
                </a:lnTo>
                <a:lnTo>
                  <a:pt x="441470" y="53369"/>
                </a:lnTo>
                <a:lnTo>
                  <a:pt x="450033" y="48082"/>
                </a:lnTo>
                <a:lnTo>
                  <a:pt x="442331" y="43858"/>
                </a:lnTo>
                <a:close/>
              </a:path>
              <a:path w="469264" h="546735">
                <a:moveTo>
                  <a:pt x="460751" y="43052"/>
                </a:moveTo>
                <a:lnTo>
                  <a:pt x="459231" y="43052"/>
                </a:lnTo>
                <a:lnTo>
                  <a:pt x="459486" y="52577"/>
                </a:lnTo>
                <a:lnTo>
                  <a:pt x="447420" y="52831"/>
                </a:lnTo>
                <a:lnTo>
                  <a:pt x="441470" y="53369"/>
                </a:lnTo>
                <a:lnTo>
                  <a:pt x="379602" y="91567"/>
                </a:lnTo>
                <a:lnTo>
                  <a:pt x="378968" y="94488"/>
                </a:lnTo>
                <a:lnTo>
                  <a:pt x="381762" y="99059"/>
                </a:lnTo>
                <a:lnTo>
                  <a:pt x="384682" y="99695"/>
                </a:lnTo>
                <a:lnTo>
                  <a:pt x="468883" y="47498"/>
                </a:lnTo>
                <a:lnTo>
                  <a:pt x="460751" y="43052"/>
                </a:lnTo>
                <a:close/>
              </a:path>
              <a:path w="469264" h="546735">
                <a:moveTo>
                  <a:pt x="450033" y="48082"/>
                </a:moveTo>
                <a:lnTo>
                  <a:pt x="441470" y="53369"/>
                </a:lnTo>
                <a:lnTo>
                  <a:pt x="447420" y="52831"/>
                </a:lnTo>
                <a:lnTo>
                  <a:pt x="459486" y="52577"/>
                </a:lnTo>
                <a:lnTo>
                  <a:pt x="459469" y="51943"/>
                </a:lnTo>
                <a:lnTo>
                  <a:pt x="457073" y="51943"/>
                </a:lnTo>
                <a:lnTo>
                  <a:pt x="450033" y="48082"/>
                </a:lnTo>
                <a:close/>
              </a:path>
              <a:path w="469264" h="546735">
                <a:moveTo>
                  <a:pt x="456945" y="43815"/>
                </a:moveTo>
                <a:lnTo>
                  <a:pt x="450033" y="48082"/>
                </a:lnTo>
                <a:lnTo>
                  <a:pt x="457073" y="51943"/>
                </a:lnTo>
                <a:lnTo>
                  <a:pt x="456945" y="43815"/>
                </a:lnTo>
                <a:close/>
              </a:path>
              <a:path w="469264" h="546735">
                <a:moveTo>
                  <a:pt x="459252" y="43815"/>
                </a:moveTo>
                <a:lnTo>
                  <a:pt x="456945" y="43815"/>
                </a:lnTo>
                <a:lnTo>
                  <a:pt x="457073" y="51943"/>
                </a:lnTo>
                <a:lnTo>
                  <a:pt x="459469" y="51943"/>
                </a:lnTo>
                <a:lnTo>
                  <a:pt x="459252" y="43815"/>
                </a:lnTo>
                <a:close/>
              </a:path>
              <a:path w="469264" h="546735">
                <a:moveTo>
                  <a:pt x="459231" y="43052"/>
                </a:moveTo>
                <a:lnTo>
                  <a:pt x="447167" y="43433"/>
                </a:lnTo>
                <a:lnTo>
                  <a:pt x="442331" y="43858"/>
                </a:lnTo>
                <a:lnTo>
                  <a:pt x="450033" y="48082"/>
                </a:lnTo>
                <a:lnTo>
                  <a:pt x="456945" y="43815"/>
                </a:lnTo>
                <a:lnTo>
                  <a:pt x="459252" y="43815"/>
                </a:lnTo>
                <a:lnTo>
                  <a:pt x="459231" y="43052"/>
                </a:lnTo>
                <a:close/>
              </a:path>
              <a:path w="469264" h="546735">
                <a:moveTo>
                  <a:pt x="382015" y="0"/>
                </a:moveTo>
                <a:lnTo>
                  <a:pt x="379094" y="762"/>
                </a:lnTo>
                <a:lnTo>
                  <a:pt x="377825" y="3048"/>
                </a:lnTo>
                <a:lnTo>
                  <a:pt x="376555" y="5461"/>
                </a:lnTo>
                <a:lnTo>
                  <a:pt x="377444" y="8254"/>
                </a:lnTo>
                <a:lnTo>
                  <a:pt x="442331" y="43858"/>
                </a:lnTo>
                <a:lnTo>
                  <a:pt x="447167" y="43433"/>
                </a:lnTo>
                <a:lnTo>
                  <a:pt x="459231" y="43052"/>
                </a:lnTo>
                <a:lnTo>
                  <a:pt x="460751" y="43052"/>
                </a:lnTo>
                <a:lnTo>
                  <a:pt x="382015" y="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object 37"/>
          <p:cNvGrpSpPr/>
          <p:nvPr/>
        </p:nvGrpSpPr>
        <p:grpSpPr>
          <a:xfrm>
            <a:off x="3538537" y="5230877"/>
            <a:ext cx="4129404" cy="720725"/>
            <a:chOff x="363537" y="5230876"/>
            <a:chExt cx="4129404" cy="720725"/>
          </a:xfrm>
        </p:grpSpPr>
        <p:sp>
          <p:nvSpPr>
            <p:cNvPr id="38" name="object 38"/>
            <p:cNvSpPr/>
            <p:nvPr/>
          </p:nvSpPr>
          <p:spPr>
            <a:xfrm>
              <a:off x="2195576" y="5343524"/>
              <a:ext cx="2297430" cy="608330"/>
            </a:xfrm>
            <a:custGeom>
              <a:avLst/>
              <a:gdLst/>
              <a:ahLst/>
              <a:cxnLst/>
              <a:rect l="l" t="t" r="r" b="b"/>
              <a:pathLst>
                <a:path w="2297429" h="608329">
                  <a:moveTo>
                    <a:pt x="76200" y="531749"/>
                  </a:moveTo>
                  <a:lnTo>
                    <a:pt x="44437" y="531749"/>
                  </a:lnTo>
                  <a:lnTo>
                    <a:pt x="44323" y="176149"/>
                  </a:lnTo>
                  <a:lnTo>
                    <a:pt x="31623" y="176149"/>
                  </a:lnTo>
                  <a:lnTo>
                    <a:pt x="31737" y="531749"/>
                  </a:lnTo>
                  <a:lnTo>
                    <a:pt x="0" y="531749"/>
                  </a:lnTo>
                  <a:lnTo>
                    <a:pt x="38100" y="607949"/>
                  </a:lnTo>
                  <a:lnTo>
                    <a:pt x="69850" y="544449"/>
                  </a:lnTo>
                  <a:lnTo>
                    <a:pt x="76200" y="531749"/>
                  </a:lnTo>
                  <a:close/>
                </a:path>
                <a:path w="2297429" h="608329">
                  <a:moveTo>
                    <a:pt x="2297049" y="38100"/>
                  </a:moveTo>
                  <a:lnTo>
                    <a:pt x="2284349" y="31750"/>
                  </a:lnTo>
                  <a:lnTo>
                    <a:pt x="2220849" y="0"/>
                  </a:lnTo>
                  <a:lnTo>
                    <a:pt x="2220849" y="31750"/>
                  </a:lnTo>
                  <a:lnTo>
                    <a:pt x="1887474" y="31750"/>
                  </a:lnTo>
                  <a:lnTo>
                    <a:pt x="1887474" y="44450"/>
                  </a:lnTo>
                  <a:lnTo>
                    <a:pt x="2220849" y="44450"/>
                  </a:lnTo>
                  <a:lnTo>
                    <a:pt x="2220849" y="76200"/>
                  </a:lnTo>
                  <a:lnTo>
                    <a:pt x="2284349" y="44450"/>
                  </a:lnTo>
                  <a:lnTo>
                    <a:pt x="2297049"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object 39"/>
            <p:cNvSpPr/>
            <p:nvPr/>
          </p:nvSpPr>
          <p:spPr>
            <a:xfrm>
              <a:off x="369887" y="5237226"/>
              <a:ext cx="3713479" cy="282575"/>
            </a:xfrm>
            <a:custGeom>
              <a:avLst/>
              <a:gdLst/>
              <a:ahLst/>
              <a:cxnLst/>
              <a:rect l="l" t="t" r="r" b="b"/>
              <a:pathLst>
                <a:path w="3713479" h="282575">
                  <a:moveTo>
                    <a:pt x="0" y="46989"/>
                  </a:moveTo>
                  <a:lnTo>
                    <a:pt x="3700" y="28717"/>
                  </a:lnTo>
                  <a:lnTo>
                    <a:pt x="13792" y="13779"/>
                  </a:lnTo>
                  <a:lnTo>
                    <a:pt x="28760" y="3698"/>
                  </a:lnTo>
                  <a:lnTo>
                    <a:pt x="47091" y="0"/>
                  </a:lnTo>
                  <a:lnTo>
                    <a:pt x="3666045" y="0"/>
                  </a:lnTo>
                  <a:lnTo>
                    <a:pt x="3684391" y="3698"/>
                  </a:lnTo>
                  <a:lnTo>
                    <a:pt x="3699367" y="13779"/>
                  </a:lnTo>
                  <a:lnTo>
                    <a:pt x="3709461" y="28717"/>
                  </a:lnTo>
                  <a:lnTo>
                    <a:pt x="3713162" y="46989"/>
                  </a:lnTo>
                  <a:lnTo>
                    <a:pt x="3713162" y="235458"/>
                  </a:lnTo>
                  <a:lnTo>
                    <a:pt x="3709461" y="253749"/>
                  </a:lnTo>
                  <a:lnTo>
                    <a:pt x="3699367" y="268732"/>
                  </a:lnTo>
                  <a:lnTo>
                    <a:pt x="3684391" y="278856"/>
                  </a:lnTo>
                  <a:lnTo>
                    <a:pt x="3666045" y="282575"/>
                  </a:lnTo>
                  <a:lnTo>
                    <a:pt x="47091" y="282575"/>
                  </a:lnTo>
                  <a:lnTo>
                    <a:pt x="28760" y="278856"/>
                  </a:lnTo>
                  <a:lnTo>
                    <a:pt x="13792" y="268731"/>
                  </a:lnTo>
                  <a:lnTo>
                    <a:pt x="3700" y="253749"/>
                  </a:lnTo>
                  <a:lnTo>
                    <a:pt x="0" y="235458"/>
                  </a:lnTo>
                  <a:lnTo>
                    <a:pt x="0" y="46989"/>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0" name="object 40"/>
          <p:cNvSpPr txBox="1"/>
          <p:nvPr/>
        </p:nvSpPr>
        <p:spPr>
          <a:xfrm>
            <a:off x="4961889" y="5633465"/>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1" name="object 41"/>
          <p:cNvSpPr txBox="1"/>
          <p:nvPr/>
        </p:nvSpPr>
        <p:spPr>
          <a:xfrm>
            <a:off x="7389240" y="5096636"/>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2" name="object 42"/>
          <p:cNvSpPr txBox="1"/>
          <p:nvPr/>
        </p:nvSpPr>
        <p:spPr>
          <a:xfrm>
            <a:off x="3558133" y="5281422"/>
            <a:ext cx="3686810"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high</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connected</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CN10?</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3" name="object 43"/>
          <p:cNvSpPr txBox="1"/>
          <p:nvPr/>
        </p:nvSpPr>
        <p:spPr>
          <a:xfrm>
            <a:off x="7673976" y="5221223"/>
            <a:ext cx="19831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Reconnect</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4" name="object 44"/>
          <p:cNvSpPr/>
          <p:nvPr/>
        </p:nvSpPr>
        <p:spPr>
          <a:xfrm>
            <a:off x="3544888" y="5953125"/>
            <a:ext cx="3707129" cy="284480"/>
          </a:xfrm>
          <a:custGeom>
            <a:avLst/>
            <a:gdLst/>
            <a:ahLst/>
            <a:cxnLst/>
            <a:rect l="l" t="t" r="r" b="b"/>
            <a:pathLst>
              <a:path w="3707129" h="284479">
                <a:moveTo>
                  <a:pt x="0" y="47371"/>
                </a:moveTo>
                <a:lnTo>
                  <a:pt x="3722" y="28932"/>
                </a:lnTo>
                <a:lnTo>
                  <a:pt x="13873" y="13874"/>
                </a:lnTo>
                <a:lnTo>
                  <a:pt x="28926" y="3722"/>
                </a:lnTo>
                <a:lnTo>
                  <a:pt x="47358" y="0"/>
                </a:lnTo>
                <a:lnTo>
                  <a:pt x="3659441" y="0"/>
                </a:lnTo>
                <a:lnTo>
                  <a:pt x="3677880" y="3722"/>
                </a:lnTo>
                <a:lnTo>
                  <a:pt x="3692937" y="13874"/>
                </a:lnTo>
                <a:lnTo>
                  <a:pt x="3703089" y="28932"/>
                </a:lnTo>
                <a:lnTo>
                  <a:pt x="3706812" y="47371"/>
                </a:lnTo>
                <a:lnTo>
                  <a:pt x="3706812" y="236854"/>
                </a:lnTo>
                <a:lnTo>
                  <a:pt x="3703089" y="255273"/>
                </a:lnTo>
                <a:lnTo>
                  <a:pt x="3692937" y="270287"/>
                </a:lnTo>
                <a:lnTo>
                  <a:pt x="3677880" y="280396"/>
                </a:lnTo>
                <a:lnTo>
                  <a:pt x="3659441"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object 45"/>
          <p:cNvSpPr txBox="1"/>
          <p:nvPr/>
        </p:nvSpPr>
        <p:spPr>
          <a:xfrm>
            <a:off x="3558174" y="5997702"/>
            <a:ext cx="3680460" cy="175048"/>
          </a:xfrm>
          <a:prstGeom prst="rect">
            <a:avLst/>
          </a:prstGeom>
        </p:spPr>
        <p:txBody>
          <a:bodyPr vert="horz" wrap="square" lIns="0" tIns="13335" rIns="0" bIns="0" rtlCol="0">
            <a:spAutoFit/>
          </a:bodyPr>
          <a:lstStyle/>
          <a:p>
            <a:pPr marL="123825"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service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valves</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opened?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6" name="object 46"/>
          <p:cNvSpPr txBox="1"/>
          <p:nvPr/>
        </p:nvSpPr>
        <p:spPr>
          <a:xfrm>
            <a:off x="4944491" y="6325615"/>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7" name="object 47"/>
          <p:cNvSpPr/>
          <p:nvPr/>
        </p:nvSpPr>
        <p:spPr>
          <a:xfrm>
            <a:off x="5375276" y="6064250"/>
            <a:ext cx="2282825" cy="608330"/>
          </a:xfrm>
          <a:custGeom>
            <a:avLst/>
            <a:gdLst/>
            <a:ahLst/>
            <a:cxnLst/>
            <a:rect l="l" t="t" r="r" b="b"/>
            <a:pathLst>
              <a:path w="2282825" h="608329">
                <a:moveTo>
                  <a:pt x="76200" y="531749"/>
                </a:moveTo>
                <a:lnTo>
                  <a:pt x="44450" y="531749"/>
                </a:lnTo>
                <a:lnTo>
                  <a:pt x="44450" y="176149"/>
                </a:lnTo>
                <a:lnTo>
                  <a:pt x="31750" y="176149"/>
                </a:lnTo>
                <a:lnTo>
                  <a:pt x="31750" y="531749"/>
                </a:lnTo>
                <a:lnTo>
                  <a:pt x="0" y="531749"/>
                </a:lnTo>
                <a:lnTo>
                  <a:pt x="38100" y="607949"/>
                </a:lnTo>
                <a:lnTo>
                  <a:pt x="69850" y="544449"/>
                </a:lnTo>
                <a:lnTo>
                  <a:pt x="76200" y="531749"/>
                </a:lnTo>
                <a:close/>
              </a:path>
              <a:path w="2282825" h="608329">
                <a:moveTo>
                  <a:pt x="2282825" y="38100"/>
                </a:moveTo>
                <a:lnTo>
                  <a:pt x="2270125" y="31750"/>
                </a:lnTo>
                <a:lnTo>
                  <a:pt x="2206625" y="0"/>
                </a:lnTo>
                <a:lnTo>
                  <a:pt x="2206625" y="31750"/>
                </a:lnTo>
                <a:lnTo>
                  <a:pt x="1871599" y="31750"/>
                </a:lnTo>
                <a:lnTo>
                  <a:pt x="1871599" y="44450"/>
                </a:lnTo>
                <a:lnTo>
                  <a:pt x="2206625" y="44450"/>
                </a:lnTo>
                <a:lnTo>
                  <a:pt x="2206625" y="76200"/>
                </a:lnTo>
                <a:lnTo>
                  <a:pt x="2270125" y="44450"/>
                </a:lnTo>
                <a:lnTo>
                  <a:pt x="2282825"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object 48"/>
          <p:cNvSpPr txBox="1"/>
          <p:nvPr/>
        </p:nvSpPr>
        <p:spPr>
          <a:xfrm>
            <a:off x="7343266" y="5838190"/>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9" name="object 49"/>
          <p:cNvSpPr txBox="1"/>
          <p:nvPr/>
        </p:nvSpPr>
        <p:spPr>
          <a:xfrm>
            <a:off x="7658101" y="5975350"/>
            <a:ext cx="19704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Open</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stop</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valves</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0" name="object 50"/>
          <p:cNvSpPr/>
          <p:nvPr/>
        </p:nvSpPr>
        <p:spPr>
          <a:xfrm>
            <a:off x="3549650" y="6680201"/>
            <a:ext cx="3702050" cy="282575"/>
          </a:xfrm>
          <a:custGeom>
            <a:avLst/>
            <a:gdLst/>
            <a:ahLst/>
            <a:cxnLst/>
            <a:rect l="l" t="t" r="r" b="b"/>
            <a:pathLst>
              <a:path w="3702050" h="282575">
                <a:moveTo>
                  <a:pt x="0" y="47117"/>
                </a:moveTo>
                <a:lnTo>
                  <a:pt x="3700" y="28771"/>
                </a:lnTo>
                <a:lnTo>
                  <a:pt x="13792" y="13795"/>
                </a:lnTo>
                <a:lnTo>
                  <a:pt x="28760" y="3700"/>
                </a:lnTo>
                <a:lnTo>
                  <a:pt x="47091" y="0"/>
                </a:lnTo>
                <a:lnTo>
                  <a:pt x="3654933" y="0"/>
                </a:lnTo>
                <a:lnTo>
                  <a:pt x="3673278" y="3700"/>
                </a:lnTo>
                <a:lnTo>
                  <a:pt x="3688254" y="13795"/>
                </a:lnTo>
                <a:lnTo>
                  <a:pt x="3698349" y="28771"/>
                </a:lnTo>
                <a:lnTo>
                  <a:pt x="3702050" y="47117"/>
                </a:lnTo>
                <a:lnTo>
                  <a:pt x="3702050" y="235457"/>
                </a:lnTo>
                <a:lnTo>
                  <a:pt x="3698349" y="253803"/>
                </a:lnTo>
                <a:lnTo>
                  <a:pt x="3688254" y="268779"/>
                </a:lnTo>
                <a:lnTo>
                  <a:pt x="3673278" y="278874"/>
                </a:lnTo>
                <a:lnTo>
                  <a:pt x="3654933" y="282575"/>
                </a:lnTo>
                <a:lnTo>
                  <a:pt x="47091" y="282575"/>
                </a:lnTo>
                <a:lnTo>
                  <a:pt x="28760" y="278874"/>
                </a:lnTo>
                <a:lnTo>
                  <a:pt x="13792" y="268779"/>
                </a:lnTo>
                <a:lnTo>
                  <a:pt x="3700" y="253803"/>
                </a:lnTo>
                <a:lnTo>
                  <a:pt x="0" y="235457"/>
                </a:lnTo>
                <a:lnTo>
                  <a:pt x="0" y="47117"/>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object 51"/>
          <p:cNvSpPr txBox="1"/>
          <p:nvPr/>
        </p:nvSpPr>
        <p:spPr>
          <a:xfrm>
            <a:off x="3562897" y="6724650"/>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Low</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at</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gas</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stop</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valve to</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malfunction</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24.5</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psig.</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2" name="object 52"/>
          <p:cNvSpPr txBox="1"/>
          <p:nvPr/>
        </p:nvSpPr>
        <p:spPr>
          <a:xfrm>
            <a:off x="5016119" y="7017766"/>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3" name="object 53"/>
          <p:cNvSpPr/>
          <p:nvPr/>
        </p:nvSpPr>
        <p:spPr>
          <a:xfrm>
            <a:off x="5375276" y="6784976"/>
            <a:ext cx="2287905" cy="542925"/>
          </a:xfrm>
          <a:custGeom>
            <a:avLst/>
            <a:gdLst/>
            <a:ahLst/>
            <a:cxnLst/>
            <a:rect l="l" t="t" r="r" b="b"/>
            <a:pathLst>
              <a:path w="2287904" h="542925">
                <a:moveTo>
                  <a:pt x="76200" y="466725"/>
                </a:moveTo>
                <a:lnTo>
                  <a:pt x="44450" y="466725"/>
                </a:lnTo>
                <a:lnTo>
                  <a:pt x="44450" y="182499"/>
                </a:lnTo>
                <a:lnTo>
                  <a:pt x="31750" y="182499"/>
                </a:lnTo>
                <a:lnTo>
                  <a:pt x="31750" y="466725"/>
                </a:lnTo>
                <a:lnTo>
                  <a:pt x="0" y="466725"/>
                </a:lnTo>
                <a:lnTo>
                  <a:pt x="38100" y="542925"/>
                </a:lnTo>
                <a:lnTo>
                  <a:pt x="69850" y="479425"/>
                </a:lnTo>
                <a:lnTo>
                  <a:pt x="76200" y="466725"/>
                </a:lnTo>
                <a:close/>
              </a:path>
              <a:path w="2287904" h="542925">
                <a:moveTo>
                  <a:pt x="2287524" y="38100"/>
                </a:moveTo>
                <a:lnTo>
                  <a:pt x="2274824" y="31750"/>
                </a:lnTo>
                <a:lnTo>
                  <a:pt x="2211324" y="0"/>
                </a:lnTo>
                <a:lnTo>
                  <a:pt x="2211324" y="31750"/>
                </a:lnTo>
                <a:lnTo>
                  <a:pt x="1877949" y="31750"/>
                </a:lnTo>
                <a:lnTo>
                  <a:pt x="1877949" y="44450"/>
                </a:lnTo>
                <a:lnTo>
                  <a:pt x="2211324" y="44450"/>
                </a:lnTo>
                <a:lnTo>
                  <a:pt x="2211324" y="76200"/>
                </a:lnTo>
                <a:lnTo>
                  <a:pt x="2274824" y="44450"/>
                </a:lnTo>
                <a:lnTo>
                  <a:pt x="2287524"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object 54"/>
          <p:cNvSpPr txBox="1"/>
          <p:nvPr/>
        </p:nvSpPr>
        <p:spPr>
          <a:xfrm>
            <a:off x="7309358" y="6571615"/>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5" name="object 55"/>
          <p:cNvSpPr txBox="1"/>
          <p:nvPr/>
        </p:nvSpPr>
        <p:spPr>
          <a:xfrm>
            <a:off x="7662927" y="6616637"/>
            <a:ext cx="1965325" cy="368049"/>
          </a:xfrm>
          <a:prstGeom prst="rect">
            <a:avLst/>
          </a:prstGeom>
          <a:ln w="12700">
            <a:solidFill>
              <a:srgbClr val="000000"/>
            </a:solidFill>
          </a:ln>
        </p:spPr>
        <p:txBody>
          <a:bodyPr vert="horz" wrap="square" lIns="0" tIns="44450" rIns="0" bIns="0" rtlCol="0">
            <a:spAutoFit/>
          </a:bodyPr>
          <a:lstStyle/>
          <a:p>
            <a:pPr marL="92075" marR="20574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any</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refrigerant</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clogging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and</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shortage.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6" name="object 56"/>
          <p:cNvSpPr/>
          <p:nvPr/>
        </p:nvSpPr>
        <p:spPr>
          <a:xfrm>
            <a:off x="3549650" y="7323073"/>
            <a:ext cx="3702050" cy="462280"/>
          </a:xfrm>
          <a:custGeom>
            <a:avLst/>
            <a:gdLst/>
            <a:ahLst/>
            <a:cxnLst/>
            <a:rect l="l" t="t" r="r" b="b"/>
            <a:pathLst>
              <a:path w="3702050" h="462279">
                <a:moveTo>
                  <a:pt x="0" y="77088"/>
                </a:moveTo>
                <a:lnTo>
                  <a:pt x="6050" y="47095"/>
                </a:lnTo>
                <a:lnTo>
                  <a:pt x="22550" y="22590"/>
                </a:lnTo>
                <a:lnTo>
                  <a:pt x="47025" y="6062"/>
                </a:lnTo>
                <a:lnTo>
                  <a:pt x="77000" y="0"/>
                </a:lnTo>
                <a:lnTo>
                  <a:pt x="3625088" y="0"/>
                </a:lnTo>
                <a:lnTo>
                  <a:pt x="3655061" y="6062"/>
                </a:lnTo>
                <a:lnTo>
                  <a:pt x="3679523" y="22590"/>
                </a:lnTo>
                <a:lnTo>
                  <a:pt x="3696007" y="47095"/>
                </a:lnTo>
                <a:lnTo>
                  <a:pt x="3702050" y="77088"/>
                </a:lnTo>
                <a:lnTo>
                  <a:pt x="3702050" y="385063"/>
                </a:lnTo>
                <a:lnTo>
                  <a:pt x="3696007" y="415037"/>
                </a:lnTo>
                <a:lnTo>
                  <a:pt x="3679523" y="439499"/>
                </a:lnTo>
                <a:lnTo>
                  <a:pt x="3655061" y="455983"/>
                </a:lnTo>
                <a:lnTo>
                  <a:pt x="3625088" y="462025"/>
                </a:lnTo>
                <a:lnTo>
                  <a:pt x="77000" y="462025"/>
                </a:lnTo>
                <a:lnTo>
                  <a:pt x="47025" y="455983"/>
                </a:lnTo>
                <a:lnTo>
                  <a:pt x="22550" y="439499"/>
                </a:lnTo>
                <a:lnTo>
                  <a:pt x="6050" y="415037"/>
                </a:lnTo>
                <a:lnTo>
                  <a:pt x="0" y="385063"/>
                </a:lnTo>
                <a:lnTo>
                  <a:pt x="0" y="77088"/>
                </a:lnTo>
                <a:close/>
              </a:path>
            </a:pathLst>
          </a:custGeom>
          <a:ln w="12699">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object 57"/>
          <p:cNvSpPr txBox="1"/>
          <p:nvPr/>
        </p:nvSpPr>
        <p:spPr>
          <a:xfrm>
            <a:off x="3649675" y="7376541"/>
            <a:ext cx="3289300" cy="34671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a:t>
            </a:r>
            <a:r>
              <a:rPr kumimoji="0" sz="1050" b="0" i="0" u="none" strike="noStrike" kern="0" cap="none" spc="-7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gauge</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service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valve</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test</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high</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check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transduction</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measuring</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properly?</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8" name="object 58"/>
          <p:cNvSpPr/>
          <p:nvPr/>
        </p:nvSpPr>
        <p:spPr>
          <a:xfrm>
            <a:off x="7253224" y="7524750"/>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object 59"/>
          <p:cNvSpPr txBox="1"/>
          <p:nvPr/>
        </p:nvSpPr>
        <p:spPr>
          <a:xfrm>
            <a:off x="7378319" y="7311643"/>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60" name="object 60"/>
          <p:cNvSpPr txBox="1"/>
          <p:nvPr/>
        </p:nvSpPr>
        <p:spPr>
          <a:xfrm>
            <a:off x="7662927" y="7435851"/>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61" name="object 61"/>
          <p:cNvSpPr txBox="1"/>
          <p:nvPr/>
        </p:nvSpPr>
        <p:spPr>
          <a:xfrm>
            <a:off x="7642226" y="8196327"/>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62" name="object 62"/>
          <p:cNvGrpSpPr/>
          <p:nvPr/>
        </p:nvGrpSpPr>
        <p:grpSpPr>
          <a:xfrm>
            <a:off x="3527425" y="8158098"/>
            <a:ext cx="4114800" cy="880110"/>
            <a:chOff x="352425" y="8158098"/>
            <a:chExt cx="4114800" cy="880110"/>
          </a:xfrm>
        </p:grpSpPr>
        <p:sp>
          <p:nvSpPr>
            <p:cNvPr id="63" name="object 63"/>
            <p:cNvSpPr/>
            <p:nvPr/>
          </p:nvSpPr>
          <p:spPr>
            <a:xfrm>
              <a:off x="2203450" y="8447023"/>
              <a:ext cx="2263775" cy="591185"/>
            </a:xfrm>
            <a:custGeom>
              <a:avLst/>
              <a:gdLst/>
              <a:ahLst/>
              <a:cxnLst/>
              <a:rect l="l" t="t" r="r" b="b"/>
              <a:pathLst>
                <a:path w="2263775" h="591184">
                  <a:moveTo>
                    <a:pt x="2187575" y="514413"/>
                  </a:moveTo>
                  <a:lnTo>
                    <a:pt x="2187575" y="590613"/>
                  </a:lnTo>
                  <a:lnTo>
                    <a:pt x="2251075" y="558863"/>
                  </a:lnTo>
                  <a:lnTo>
                    <a:pt x="2200275" y="558863"/>
                  </a:lnTo>
                  <a:lnTo>
                    <a:pt x="2200275" y="546163"/>
                  </a:lnTo>
                  <a:lnTo>
                    <a:pt x="2251075" y="546163"/>
                  </a:lnTo>
                  <a:lnTo>
                    <a:pt x="2187575" y="514413"/>
                  </a:lnTo>
                  <a:close/>
                </a:path>
                <a:path w="2263775" h="591184">
                  <a:moveTo>
                    <a:pt x="12700" y="0"/>
                  </a:moveTo>
                  <a:lnTo>
                    <a:pt x="0" y="0"/>
                  </a:lnTo>
                  <a:lnTo>
                    <a:pt x="0" y="556018"/>
                  </a:lnTo>
                  <a:lnTo>
                    <a:pt x="2793" y="558863"/>
                  </a:lnTo>
                  <a:lnTo>
                    <a:pt x="2187575" y="558863"/>
                  </a:lnTo>
                  <a:lnTo>
                    <a:pt x="2187575" y="552513"/>
                  </a:lnTo>
                  <a:lnTo>
                    <a:pt x="12700" y="552513"/>
                  </a:lnTo>
                  <a:lnTo>
                    <a:pt x="6350" y="546163"/>
                  </a:lnTo>
                  <a:lnTo>
                    <a:pt x="12700" y="546163"/>
                  </a:lnTo>
                  <a:lnTo>
                    <a:pt x="12700" y="0"/>
                  </a:lnTo>
                  <a:close/>
                </a:path>
                <a:path w="2263775" h="591184">
                  <a:moveTo>
                    <a:pt x="2251075" y="546163"/>
                  </a:moveTo>
                  <a:lnTo>
                    <a:pt x="2200275" y="546163"/>
                  </a:lnTo>
                  <a:lnTo>
                    <a:pt x="2200275" y="558863"/>
                  </a:lnTo>
                  <a:lnTo>
                    <a:pt x="2251075" y="558863"/>
                  </a:lnTo>
                  <a:lnTo>
                    <a:pt x="2263775" y="552513"/>
                  </a:lnTo>
                  <a:lnTo>
                    <a:pt x="2251075" y="546163"/>
                  </a:lnTo>
                  <a:close/>
                </a:path>
                <a:path w="2263775" h="591184">
                  <a:moveTo>
                    <a:pt x="12700" y="546163"/>
                  </a:moveTo>
                  <a:lnTo>
                    <a:pt x="6350" y="546163"/>
                  </a:lnTo>
                  <a:lnTo>
                    <a:pt x="12700" y="552513"/>
                  </a:lnTo>
                  <a:lnTo>
                    <a:pt x="12700" y="546163"/>
                  </a:lnTo>
                  <a:close/>
                </a:path>
                <a:path w="2263775" h="591184">
                  <a:moveTo>
                    <a:pt x="2187575" y="546163"/>
                  </a:moveTo>
                  <a:lnTo>
                    <a:pt x="12700" y="546163"/>
                  </a:lnTo>
                  <a:lnTo>
                    <a:pt x="12700" y="552513"/>
                  </a:lnTo>
                  <a:lnTo>
                    <a:pt x="2187575" y="552513"/>
                  </a:lnTo>
                  <a:lnTo>
                    <a:pt x="2187575" y="546163"/>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object 64"/>
            <p:cNvSpPr/>
            <p:nvPr/>
          </p:nvSpPr>
          <p:spPr>
            <a:xfrm>
              <a:off x="358775" y="8164448"/>
              <a:ext cx="3702050" cy="283210"/>
            </a:xfrm>
            <a:custGeom>
              <a:avLst/>
              <a:gdLst/>
              <a:ahLst/>
              <a:cxnLst/>
              <a:rect l="l" t="t" r="r" b="b"/>
              <a:pathLst>
                <a:path w="3702050" h="283209">
                  <a:moveTo>
                    <a:pt x="0" y="47117"/>
                  </a:moveTo>
                  <a:lnTo>
                    <a:pt x="3700" y="28825"/>
                  </a:lnTo>
                  <a:lnTo>
                    <a:pt x="13792" y="13843"/>
                  </a:lnTo>
                  <a:lnTo>
                    <a:pt x="28760" y="3718"/>
                  </a:lnTo>
                  <a:lnTo>
                    <a:pt x="47091" y="0"/>
                  </a:lnTo>
                  <a:lnTo>
                    <a:pt x="3654933" y="0"/>
                  </a:lnTo>
                  <a:lnTo>
                    <a:pt x="3673278" y="3718"/>
                  </a:lnTo>
                  <a:lnTo>
                    <a:pt x="3688254" y="13843"/>
                  </a:lnTo>
                  <a:lnTo>
                    <a:pt x="3698349" y="28825"/>
                  </a:lnTo>
                  <a:lnTo>
                    <a:pt x="3702050" y="47117"/>
                  </a:lnTo>
                  <a:lnTo>
                    <a:pt x="3702050" y="235584"/>
                  </a:lnTo>
                  <a:lnTo>
                    <a:pt x="3698349" y="253876"/>
                  </a:lnTo>
                  <a:lnTo>
                    <a:pt x="3688254" y="268858"/>
                  </a:lnTo>
                  <a:lnTo>
                    <a:pt x="3673278" y="278983"/>
                  </a:lnTo>
                  <a:lnTo>
                    <a:pt x="3654933" y="282701"/>
                  </a:lnTo>
                  <a:lnTo>
                    <a:pt x="47091" y="282701"/>
                  </a:lnTo>
                  <a:lnTo>
                    <a:pt x="28760" y="278983"/>
                  </a:lnTo>
                  <a:lnTo>
                    <a:pt x="13792" y="268858"/>
                  </a:lnTo>
                  <a:lnTo>
                    <a:pt x="3700" y="253876"/>
                  </a:lnTo>
                  <a:lnTo>
                    <a:pt x="0" y="235584"/>
                  </a:lnTo>
                  <a:lnTo>
                    <a:pt x="0" y="47117"/>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5" name="object 65"/>
          <p:cNvSpPr txBox="1"/>
          <p:nvPr/>
        </p:nvSpPr>
        <p:spPr>
          <a:xfrm>
            <a:off x="4968239" y="7837169"/>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66" name="object 66"/>
          <p:cNvSpPr txBox="1"/>
          <p:nvPr/>
        </p:nvSpPr>
        <p:spPr>
          <a:xfrm>
            <a:off x="3559804" y="8209280"/>
            <a:ext cx="3663315" cy="175048"/>
          </a:xfrm>
          <a:prstGeom prst="rect">
            <a:avLst/>
          </a:prstGeom>
        </p:spPr>
        <p:txBody>
          <a:bodyPr vert="horz" wrap="square" lIns="0" tIns="13335" rIns="0" bIns="0" rtlCol="0">
            <a:spAutoFit/>
          </a:bodyPr>
          <a:lstStyle/>
          <a:p>
            <a:pPr marL="774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Cycle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power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unit,</a:t>
            </a:r>
            <a:r>
              <a:rPr kumimoji="0" sz="1050" b="0" i="0" u="none" strike="noStrike" kern="0" cap="none" spc="229"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can</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it</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operate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under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backup</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running?</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67" name="object 67"/>
          <p:cNvSpPr/>
          <p:nvPr/>
        </p:nvSpPr>
        <p:spPr>
          <a:xfrm>
            <a:off x="5375275" y="7780273"/>
            <a:ext cx="2266950" cy="577850"/>
          </a:xfrm>
          <a:custGeom>
            <a:avLst/>
            <a:gdLst/>
            <a:ahLst/>
            <a:cxnLst/>
            <a:rect l="l" t="t" r="r" b="b"/>
            <a:pathLst>
              <a:path w="2266950" h="577850">
                <a:moveTo>
                  <a:pt x="76200" y="284226"/>
                </a:moveTo>
                <a:lnTo>
                  <a:pt x="44450" y="284226"/>
                </a:lnTo>
                <a:lnTo>
                  <a:pt x="44450" y="0"/>
                </a:lnTo>
                <a:lnTo>
                  <a:pt x="31750" y="0"/>
                </a:lnTo>
                <a:lnTo>
                  <a:pt x="31750" y="284226"/>
                </a:lnTo>
                <a:lnTo>
                  <a:pt x="0" y="284226"/>
                </a:lnTo>
                <a:lnTo>
                  <a:pt x="38100" y="360426"/>
                </a:lnTo>
                <a:lnTo>
                  <a:pt x="69850" y="296926"/>
                </a:lnTo>
                <a:lnTo>
                  <a:pt x="76200" y="284226"/>
                </a:lnTo>
                <a:close/>
              </a:path>
              <a:path w="2266950" h="577850">
                <a:moveTo>
                  <a:pt x="2266950" y="539750"/>
                </a:moveTo>
                <a:lnTo>
                  <a:pt x="2254250" y="533400"/>
                </a:lnTo>
                <a:lnTo>
                  <a:pt x="2190750" y="501650"/>
                </a:lnTo>
                <a:lnTo>
                  <a:pt x="2190750" y="533400"/>
                </a:lnTo>
                <a:lnTo>
                  <a:pt x="1857375" y="533400"/>
                </a:lnTo>
                <a:lnTo>
                  <a:pt x="1857375" y="546100"/>
                </a:lnTo>
                <a:lnTo>
                  <a:pt x="2190750" y="546100"/>
                </a:lnTo>
                <a:lnTo>
                  <a:pt x="2190750" y="577850"/>
                </a:lnTo>
                <a:lnTo>
                  <a:pt x="2254250" y="546100"/>
                </a:lnTo>
                <a:lnTo>
                  <a:pt x="2266950" y="539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object 68"/>
          <p:cNvSpPr txBox="1"/>
          <p:nvPr/>
        </p:nvSpPr>
        <p:spPr>
          <a:xfrm>
            <a:off x="7352665" y="8041893"/>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71" name="object 71"/>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72" name="object 72"/>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
        <p:nvSpPr>
          <p:cNvPr id="69" name="object 69"/>
          <p:cNvSpPr txBox="1"/>
          <p:nvPr/>
        </p:nvSpPr>
        <p:spPr>
          <a:xfrm>
            <a:off x="7642226" y="8872538"/>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cable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connector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70" name="object 70"/>
          <p:cNvSpPr txBox="1"/>
          <p:nvPr/>
        </p:nvSpPr>
        <p:spPr>
          <a:xfrm>
            <a:off x="4944491" y="8602471"/>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5900974"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High Pressure Sensor</a:t>
            </a:r>
          </a:p>
        </p:txBody>
      </p:sp>
      <p:sp>
        <p:nvSpPr>
          <p:cNvPr id="12" name="TextBox 11">
            <a:extLst>
              <a:ext uri="{FF2B5EF4-FFF2-40B4-BE49-F238E27FC236}">
                <a16:creationId xmlns:a16="http://schemas.microsoft.com/office/drawing/2014/main" id="{915792EC-4A6F-B0F2-A1EA-58AA07E1C1AF}"/>
              </a:ext>
            </a:extLst>
          </p:cNvPr>
          <p:cNvSpPr txBox="1"/>
          <p:nvPr/>
        </p:nvSpPr>
        <p:spPr>
          <a:xfrm>
            <a:off x="44737" y="8504663"/>
            <a:ext cx="6898042" cy="584775"/>
          </a:xfrm>
          <a:prstGeom prst="rect">
            <a:avLst/>
          </a:prstGeom>
          <a:noFill/>
        </p:spPr>
        <p:txBody>
          <a:bodyPr wrap="square" rtlCol="0">
            <a:spAutoFit/>
          </a:bodyPr>
          <a:lstStyle/>
          <a:p>
            <a:r>
              <a:rPr lang="en-US" sz="3200" b="1" dirty="0"/>
              <a:t>(HP) High Pressure Sensor</a:t>
            </a:r>
          </a:p>
        </p:txBody>
      </p:sp>
      <p:pic>
        <p:nvPicPr>
          <p:cNvPr id="4" name="Picture 3">
            <a:extLst>
              <a:ext uri="{FF2B5EF4-FFF2-40B4-BE49-F238E27FC236}">
                <a16:creationId xmlns:a16="http://schemas.microsoft.com/office/drawing/2014/main" id="{1AFE08FD-7A6F-742D-D27F-666B70277D7F}"/>
              </a:ext>
            </a:extLst>
          </p:cNvPr>
          <p:cNvPicPr>
            <a:picLocks noChangeAspect="1"/>
          </p:cNvPicPr>
          <p:nvPr/>
        </p:nvPicPr>
        <p:blipFill>
          <a:blip r:embed="rId3"/>
          <a:stretch>
            <a:fillRect/>
          </a:stretch>
        </p:blipFill>
        <p:spPr>
          <a:xfrm>
            <a:off x="135891" y="1917212"/>
            <a:ext cx="6405535" cy="5421229"/>
          </a:xfrm>
          <a:prstGeom prst="rect">
            <a:avLst/>
          </a:prstGeom>
        </p:spPr>
      </p:pic>
      <p:cxnSp>
        <p:nvCxnSpPr>
          <p:cNvPr id="13" name="Straight Arrow Connector 12">
            <a:extLst>
              <a:ext uri="{FF2B5EF4-FFF2-40B4-BE49-F238E27FC236}">
                <a16:creationId xmlns:a16="http://schemas.microsoft.com/office/drawing/2014/main" id="{0C106A87-4D64-2CBE-3AC3-7611A5451731}"/>
              </a:ext>
            </a:extLst>
          </p:cNvPr>
          <p:cNvCxnSpPr>
            <a:cxnSpLocks/>
          </p:cNvCxnSpPr>
          <p:nvPr/>
        </p:nvCxnSpPr>
        <p:spPr>
          <a:xfrm flipV="1">
            <a:off x="431800" y="2895600"/>
            <a:ext cx="990600" cy="5748643"/>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14" name="object 7">
            <a:extLst>
              <a:ext uri="{FF2B5EF4-FFF2-40B4-BE49-F238E27FC236}">
                <a16:creationId xmlns:a16="http://schemas.microsoft.com/office/drawing/2014/main" id="{4EF60C5E-88D7-61B4-6A47-4027171723C8}"/>
              </a:ext>
            </a:extLst>
          </p:cNvPr>
          <p:cNvGraphicFramePr>
            <a:graphicFrameLocks noGrp="1"/>
          </p:cNvGraphicFramePr>
          <p:nvPr>
            <p:extLst>
              <p:ext uri="{D42A27DB-BD31-4B8C-83A1-F6EECF244321}">
                <p14:modId xmlns:p14="http://schemas.microsoft.com/office/powerpoint/2010/main" val="1430377306"/>
              </p:ext>
            </p:extLst>
          </p:nvPr>
        </p:nvGraphicFramePr>
        <p:xfrm>
          <a:off x="6368035" y="2364106"/>
          <a:ext cx="2782569" cy="5408294"/>
        </p:xfrm>
        <a:graphic>
          <a:graphicData uri="http://schemas.openxmlformats.org/drawingml/2006/table">
            <a:tbl>
              <a:tblPr firstRow="1" bandRow="1">
                <a:tableStyleId>{2D5ABB26-0587-4C30-8999-92F81FD0307C}</a:tableStyleId>
              </a:tblPr>
              <a:tblGrid>
                <a:gridCol w="696595">
                  <a:extLst>
                    <a:ext uri="{9D8B030D-6E8A-4147-A177-3AD203B41FA5}">
                      <a16:colId xmlns:a16="http://schemas.microsoft.com/office/drawing/2014/main" val="20000"/>
                    </a:ext>
                  </a:extLst>
                </a:gridCol>
                <a:gridCol w="695324">
                  <a:extLst>
                    <a:ext uri="{9D8B030D-6E8A-4147-A177-3AD203B41FA5}">
                      <a16:colId xmlns:a16="http://schemas.microsoft.com/office/drawing/2014/main" val="20001"/>
                    </a:ext>
                  </a:extLst>
                </a:gridCol>
                <a:gridCol w="695325">
                  <a:extLst>
                    <a:ext uri="{9D8B030D-6E8A-4147-A177-3AD203B41FA5}">
                      <a16:colId xmlns:a16="http://schemas.microsoft.com/office/drawing/2014/main" val="20002"/>
                    </a:ext>
                  </a:extLst>
                </a:gridCol>
                <a:gridCol w="695325">
                  <a:extLst>
                    <a:ext uri="{9D8B030D-6E8A-4147-A177-3AD203B41FA5}">
                      <a16:colId xmlns:a16="http://schemas.microsoft.com/office/drawing/2014/main" val="20003"/>
                    </a:ext>
                  </a:extLst>
                </a:gridCol>
              </a:tblGrid>
              <a:tr h="426084">
                <a:tc>
                  <a:txBody>
                    <a:bodyPr/>
                    <a:lstStyle/>
                    <a:p>
                      <a:pPr marL="129539" marR="113030" indent="3175" algn="ctr">
                        <a:lnSpc>
                          <a:spcPct val="97200"/>
                        </a:lnSpc>
                        <a:spcBef>
                          <a:spcPts val="110"/>
                        </a:spcBef>
                      </a:pPr>
                      <a:r>
                        <a:rPr sz="900" spc="-20" dirty="0">
                          <a:solidFill>
                            <a:srgbClr val="FFFFFF"/>
                          </a:solidFill>
                          <a:latin typeface="Arial"/>
                          <a:cs typeface="Arial"/>
                        </a:rPr>
                        <a:t>High </a:t>
                      </a:r>
                      <a:r>
                        <a:rPr sz="900" spc="-10" dirty="0">
                          <a:solidFill>
                            <a:srgbClr val="FFFFFF"/>
                          </a:solidFill>
                          <a:latin typeface="Arial"/>
                          <a:cs typeface="Arial"/>
                        </a:rPr>
                        <a:t>pressure (MPa)</a:t>
                      </a:r>
                      <a:endParaRPr sz="900">
                        <a:latin typeface="Arial"/>
                        <a:cs typeface="Arial"/>
                      </a:endParaRPr>
                    </a:p>
                  </a:txBody>
                  <a:tcPr marL="0" marR="0" marT="139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9539" marR="111125" indent="3175" algn="ctr">
                        <a:lnSpc>
                          <a:spcPct val="97200"/>
                        </a:lnSpc>
                        <a:spcBef>
                          <a:spcPts val="110"/>
                        </a:spcBef>
                      </a:pPr>
                      <a:r>
                        <a:rPr sz="900" spc="-20" dirty="0">
                          <a:solidFill>
                            <a:srgbClr val="FFFFFF"/>
                          </a:solidFill>
                          <a:latin typeface="Arial"/>
                          <a:cs typeface="Arial"/>
                        </a:rPr>
                        <a:t>High </a:t>
                      </a:r>
                      <a:r>
                        <a:rPr sz="900" spc="-10" dirty="0">
                          <a:solidFill>
                            <a:srgbClr val="FFFFFF"/>
                          </a:solidFill>
                          <a:latin typeface="Arial"/>
                          <a:cs typeface="Arial"/>
                        </a:rPr>
                        <a:t>pressure (psig)</a:t>
                      </a:r>
                      <a:endParaRPr sz="900">
                        <a:latin typeface="Arial"/>
                        <a:cs typeface="Arial"/>
                      </a:endParaRPr>
                    </a:p>
                  </a:txBody>
                  <a:tcPr marL="0" marR="0" marT="139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249554" marR="53340" indent="-182880">
                        <a:lnSpc>
                          <a:spcPts val="1070"/>
                        </a:lnSpc>
                        <a:spcBef>
                          <a:spcPts val="690"/>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8763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1440" marR="73025" indent="89535">
                        <a:lnSpc>
                          <a:spcPts val="1070"/>
                        </a:lnSpc>
                        <a:spcBef>
                          <a:spcPts val="690"/>
                        </a:spcBef>
                      </a:pPr>
                      <a:r>
                        <a:rPr sz="900" spc="-10" dirty="0">
                          <a:solidFill>
                            <a:srgbClr val="FFFFFF"/>
                          </a:solidFill>
                          <a:latin typeface="Arial"/>
                          <a:cs typeface="Arial"/>
                        </a:rPr>
                        <a:t>Output voltage(V)</a:t>
                      </a:r>
                      <a:endParaRPr sz="900">
                        <a:latin typeface="Arial"/>
                        <a:cs typeface="Arial"/>
                      </a:endParaRPr>
                    </a:p>
                  </a:txBody>
                  <a:tcPr marL="0" marR="0" marT="8763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67640">
                <a:tc>
                  <a:txBody>
                    <a:bodyPr/>
                    <a:lstStyle/>
                    <a:p>
                      <a:pPr marL="11430" algn="ctr">
                        <a:lnSpc>
                          <a:spcPct val="100000"/>
                        </a:lnSpc>
                        <a:spcBef>
                          <a:spcPts val="85"/>
                        </a:spcBef>
                      </a:pPr>
                      <a:r>
                        <a:rPr sz="900" spc="-25" dirty="0">
                          <a:latin typeface="Arial"/>
                          <a:cs typeface="Arial"/>
                        </a:rPr>
                        <a:t>0.1</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0" algn="ctr">
                        <a:lnSpc>
                          <a:spcPct val="100000"/>
                        </a:lnSpc>
                        <a:spcBef>
                          <a:spcPts val="85"/>
                        </a:spcBef>
                      </a:pPr>
                      <a:r>
                        <a:rPr sz="900" spc="-20" dirty="0">
                          <a:latin typeface="Arial"/>
                          <a:cs typeface="Arial"/>
                        </a:rPr>
                        <a:t>14.5</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85"/>
                        </a:spcBef>
                      </a:pPr>
                      <a:r>
                        <a:rPr sz="900" spc="-10" dirty="0">
                          <a:latin typeface="Arial"/>
                          <a:cs typeface="Arial"/>
                        </a:rPr>
                        <a:t>60.60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0.59</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65735">
                <a:tc>
                  <a:txBody>
                    <a:bodyPr/>
                    <a:lstStyle/>
                    <a:p>
                      <a:pPr marL="11430" algn="ctr">
                        <a:lnSpc>
                          <a:spcPct val="100000"/>
                        </a:lnSpc>
                        <a:spcBef>
                          <a:spcPts val="70"/>
                        </a:spcBef>
                      </a:pPr>
                      <a:r>
                        <a:rPr sz="900" spc="-25" dirty="0">
                          <a:latin typeface="Arial"/>
                          <a:cs typeface="Arial"/>
                        </a:rPr>
                        <a:t>0.2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70"/>
                        </a:spcBef>
                      </a:pPr>
                      <a:r>
                        <a:rPr sz="900" spc="-25" dirty="0">
                          <a:latin typeface="Arial"/>
                          <a:cs typeface="Arial"/>
                        </a:rPr>
                        <a:t>29</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51.74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0.67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65735">
                <a:tc>
                  <a:txBody>
                    <a:bodyPr/>
                    <a:lstStyle/>
                    <a:p>
                      <a:pPr marL="11430" algn="ctr">
                        <a:lnSpc>
                          <a:spcPct val="100000"/>
                        </a:lnSpc>
                        <a:spcBef>
                          <a:spcPts val="70"/>
                        </a:spcBef>
                      </a:pPr>
                      <a:r>
                        <a:rPr sz="900" spc="-25" dirty="0">
                          <a:latin typeface="Arial"/>
                          <a:cs typeface="Arial"/>
                        </a:rPr>
                        <a:t>0.3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0" algn="ctr">
                        <a:lnSpc>
                          <a:spcPct val="100000"/>
                        </a:lnSpc>
                        <a:spcBef>
                          <a:spcPts val="70"/>
                        </a:spcBef>
                      </a:pPr>
                      <a:r>
                        <a:rPr sz="900" spc="-20" dirty="0">
                          <a:latin typeface="Arial"/>
                          <a:cs typeface="Arial"/>
                        </a:rPr>
                        <a:t>43.5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44.90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0.76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65735">
                <a:tc>
                  <a:txBody>
                    <a:bodyPr/>
                    <a:lstStyle/>
                    <a:p>
                      <a:pPr marL="11430" algn="ctr">
                        <a:lnSpc>
                          <a:spcPct val="100000"/>
                        </a:lnSpc>
                        <a:spcBef>
                          <a:spcPts val="70"/>
                        </a:spcBef>
                      </a:pPr>
                      <a:r>
                        <a:rPr sz="900" spc="-25" dirty="0">
                          <a:latin typeface="Arial"/>
                          <a:cs typeface="Arial"/>
                        </a:rPr>
                        <a:t>0.4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70"/>
                        </a:spcBef>
                      </a:pPr>
                      <a:r>
                        <a:rPr sz="900" spc="-25" dirty="0">
                          <a:latin typeface="Arial"/>
                          <a:cs typeface="Arial"/>
                        </a:rPr>
                        <a:t>58</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39.47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0.85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65735">
                <a:tc>
                  <a:txBody>
                    <a:bodyPr/>
                    <a:lstStyle/>
                    <a:p>
                      <a:pPr marL="11430" algn="ctr">
                        <a:lnSpc>
                          <a:spcPct val="100000"/>
                        </a:lnSpc>
                        <a:spcBef>
                          <a:spcPts val="70"/>
                        </a:spcBef>
                      </a:pPr>
                      <a:r>
                        <a:rPr sz="900" spc="-25" dirty="0">
                          <a:latin typeface="Arial"/>
                          <a:cs typeface="Arial"/>
                        </a:rPr>
                        <a:t>0.5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0" algn="ctr">
                        <a:lnSpc>
                          <a:spcPct val="100000"/>
                        </a:lnSpc>
                        <a:spcBef>
                          <a:spcPts val="70"/>
                        </a:spcBef>
                      </a:pPr>
                      <a:r>
                        <a:rPr sz="900" spc="-20" dirty="0">
                          <a:latin typeface="Arial"/>
                          <a:cs typeface="Arial"/>
                        </a:rPr>
                        <a:t>72.5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35.05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0.93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65735">
                <a:tc>
                  <a:txBody>
                    <a:bodyPr/>
                    <a:lstStyle/>
                    <a:p>
                      <a:pPr marL="11430" algn="ctr">
                        <a:lnSpc>
                          <a:spcPct val="100000"/>
                        </a:lnSpc>
                        <a:spcBef>
                          <a:spcPts val="80"/>
                        </a:spcBef>
                      </a:pPr>
                      <a:r>
                        <a:rPr sz="900" spc="-25" dirty="0">
                          <a:latin typeface="Arial"/>
                          <a:cs typeface="Arial"/>
                        </a:rPr>
                        <a:t>0.6</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80"/>
                        </a:spcBef>
                      </a:pPr>
                      <a:r>
                        <a:rPr sz="900" spc="-25" dirty="0">
                          <a:latin typeface="Arial"/>
                          <a:cs typeface="Arial"/>
                        </a:rPr>
                        <a:t>87</a:t>
                      </a:r>
                      <a:r>
                        <a:rPr lang="en-US" sz="900" spc="-25" dirty="0">
                          <a:latin typeface="Arial"/>
                          <a:cs typeface="Arial"/>
                        </a:rPr>
                        <a:t>.0</a:t>
                      </a:r>
                      <a:endParaRPr sz="900" dirty="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80"/>
                        </a:spcBef>
                      </a:pPr>
                      <a:r>
                        <a:rPr sz="900" spc="-10" dirty="0">
                          <a:latin typeface="Arial"/>
                          <a:cs typeface="Arial"/>
                        </a:rPr>
                        <a:t>31.38</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1.02</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67005">
                <a:tc>
                  <a:txBody>
                    <a:bodyPr/>
                    <a:lstStyle/>
                    <a:p>
                      <a:pPr marL="11430" algn="ctr">
                        <a:lnSpc>
                          <a:spcPct val="100000"/>
                        </a:lnSpc>
                        <a:spcBef>
                          <a:spcPts val="85"/>
                        </a:spcBef>
                      </a:pPr>
                      <a:r>
                        <a:rPr sz="900" spc="-25" dirty="0">
                          <a:latin typeface="Arial"/>
                          <a:cs typeface="Arial"/>
                        </a:rPr>
                        <a:t>0.7</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85"/>
                        </a:spcBef>
                      </a:pPr>
                      <a:r>
                        <a:rPr sz="900" spc="-10" dirty="0">
                          <a:latin typeface="Arial"/>
                          <a:cs typeface="Arial"/>
                        </a:rPr>
                        <a:t>101.5</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85"/>
                        </a:spcBef>
                      </a:pPr>
                      <a:r>
                        <a:rPr sz="900" spc="-10" dirty="0">
                          <a:latin typeface="Arial"/>
                          <a:cs typeface="Arial"/>
                        </a:rPr>
                        <a:t>28.29</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1.11</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65735">
                <a:tc>
                  <a:txBody>
                    <a:bodyPr/>
                    <a:lstStyle/>
                    <a:p>
                      <a:pPr marL="11430" algn="ctr">
                        <a:lnSpc>
                          <a:spcPct val="100000"/>
                        </a:lnSpc>
                        <a:spcBef>
                          <a:spcPts val="70"/>
                        </a:spcBef>
                      </a:pPr>
                      <a:r>
                        <a:rPr sz="900" spc="-25" dirty="0">
                          <a:latin typeface="Arial"/>
                          <a:cs typeface="Arial"/>
                        </a:rPr>
                        <a:t>0.8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70"/>
                        </a:spcBef>
                      </a:pPr>
                      <a:r>
                        <a:rPr sz="900" spc="-25" dirty="0">
                          <a:latin typeface="Arial"/>
                          <a:cs typeface="Arial"/>
                        </a:rPr>
                        <a:t>116</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25.64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1.20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65735">
                <a:tc>
                  <a:txBody>
                    <a:bodyPr/>
                    <a:lstStyle/>
                    <a:p>
                      <a:pPr marL="11430" algn="ctr">
                        <a:lnSpc>
                          <a:spcPct val="100000"/>
                        </a:lnSpc>
                        <a:spcBef>
                          <a:spcPts val="70"/>
                        </a:spcBef>
                      </a:pPr>
                      <a:r>
                        <a:rPr sz="900" spc="-25" dirty="0">
                          <a:latin typeface="Arial"/>
                          <a:cs typeface="Arial"/>
                        </a:rPr>
                        <a:t>0.9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70"/>
                        </a:spcBef>
                      </a:pPr>
                      <a:r>
                        <a:rPr sz="900" spc="-10" dirty="0">
                          <a:latin typeface="Arial"/>
                          <a:cs typeface="Arial"/>
                        </a:rPr>
                        <a:t>130.5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23.36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1.28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65735">
                <a:tc>
                  <a:txBody>
                    <a:bodyPr/>
                    <a:lstStyle/>
                    <a:p>
                      <a:pPr marL="11430" algn="ctr">
                        <a:lnSpc>
                          <a:spcPct val="100000"/>
                        </a:lnSpc>
                        <a:spcBef>
                          <a:spcPts val="70"/>
                        </a:spcBef>
                      </a:pPr>
                      <a:r>
                        <a:rPr sz="900" spc="-25" dirty="0">
                          <a:latin typeface="Arial"/>
                          <a:cs typeface="Arial"/>
                        </a:rPr>
                        <a:t>1.0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70"/>
                        </a:spcBef>
                      </a:pPr>
                      <a:r>
                        <a:rPr sz="900" spc="-25" dirty="0">
                          <a:latin typeface="Arial"/>
                          <a:cs typeface="Arial"/>
                        </a:rPr>
                        <a:t>145</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21.36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1.37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65735">
                <a:tc>
                  <a:txBody>
                    <a:bodyPr/>
                    <a:lstStyle/>
                    <a:p>
                      <a:pPr marL="11430" algn="ctr">
                        <a:lnSpc>
                          <a:spcPct val="100000"/>
                        </a:lnSpc>
                        <a:spcBef>
                          <a:spcPts val="70"/>
                        </a:spcBef>
                      </a:pPr>
                      <a:r>
                        <a:rPr sz="900" spc="-25" dirty="0">
                          <a:latin typeface="Arial"/>
                          <a:cs typeface="Arial"/>
                        </a:rPr>
                        <a:t>1.1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70"/>
                        </a:spcBef>
                      </a:pPr>
                      <a:r>
                        <a:rPr sz="900" spc="-10" dirty="0">
                          <a:latin typeface="Arial"/>
                          <a:cs typeface="Arial"/>
                        </a:rPr>
                        <a:t>159.5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19.61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1.46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65735">
                <a:tc>
                  <a:txBody>
                    <a:bodyPr/>
                    <a:lstStyle/>
                    <a:p>
                      <a:pPr marL="11430" algn="ctr">
                        <a:lnSpc>
                          <a:spcPct val="100000"/>
                        </a:lnSpc>
                        <a:spcBef>
                          <a:spcPts val="85"/>
                        </a:spcBef>
                      </a:pPr>
                      <a:r>
                        <a:rPr sz="900" spc="-25" dirty="0">
                          <a:latin typeface="Arial"/>
                          <a:cs typeface="Arial"/>
                        </a:rPr>
                        <a:t>1.2</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85"/>
                        </a:spcBef>
                      </a:pPr>
                      <a:r>
                        <a:rPr sz="900" spc="-25" dirty="0">
                          <a:latin typeface="Arial"/>
                          <a:cs typeface="Arial"/>
                        </a:rPr>
                        <a:t>174</a:t>
                      </a:r>
                      <a:r>
                        <a:rPr lang="en-US" sz="900" spc="-25" dirty="0">
                          <a:latin typeface="Arial"/>
                          <a:cs typeface="Arial"/>
                        </a:rPr>
                        <a:t>.0</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85"/>
                        </a:spcBef>
                      </a:pPr>
                      <a:r>
                        <a:rPr sz="900" spc="-10" dirty="0">
                          <a:latin typeface="Arial"/>
                          <a:cs typeface="Arial"/>
                        </a:rPr>
                        <a:t>18.05</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1.54</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67005">
                <a:tc>
                  <a:txBody>
                    <a:bodyPr/>
                    <a:lstStyle/>
                    <a:p>
                      <a:pPr marL="11430" algn="ctr">
                        <a:lnSpc>
                          <a:spcPct val="100000"/>
                        </a:lnSpc>
                        <a:spcBef>
                          <a:spcPts val="80"/>
                        </a:spcBef>
                      </a:pPr>
                      <a:r>
                        <a:rPr sz="900" spc="-25" dirty="0">
                          <a:latin typeface="Arial"/>
                          <a:cs typeface="Arial"/>
                        </a:rPr>
                        <a:t>1.3</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80"/>
                        </a:spcBef>
                      </a:pPr>
                      <a:r>
                        <a:rPr sz="900" spc="-10" dirty="0">
                          <a:latin typeface="Arial"/>
                          <a:cs typeface="Arial"/>
                        </a:rPr>
                        <a:t>188.5</a:t>
                      </a:r>
                      <a:endParaRPr sz="900" dirty="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80"/>
                        </a:spcBef>
                      </a:pPr>
                      <a:r>
                        <a:rPr sz="900" spc="-10" dirty="0">
                          <a:latin typeface="Arial"/>
                          <a:cs typeface="Arial"/>
                        </a:rPr>
                        <a:t>16.66</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1.63</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65735">
                <a:tc>
                  <a:txBody>
                    <a:bodyPr/>
                    <a:lstStyle/>
                    <a:p>
                      <a:pPr marL="11430" algn="ctr">
                        <a:lnSpc>
                          <a:spcPct val="100000"/>
                        </a:lnSpc>
                        <a:spcBef>
                          <a:spcPts val="70"/>
                        </a:spcBef>
                      </a:pPr>
                      <a:r>
                        <a:rPr sz="900" spc="-25" dirty="0">
                          <a:latin typeface="Arial"/>
                          <a:cs typeface="Arial"/>
                        </a:rPr>
                        <a:t>1.4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70"/>
                        </a:spcBef>
                      </a:pPr>
                      <a:r>
                        <a:rPr sz="900" spc="-25" dirty="0">
                          <a:latin typeface="Arial"/>
                          <a:cs typeface="Arial"/>
                        </a:rPr>
                        <a:t>203</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15.41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1.72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65735">
                <a:tc>
                  <a:txBody>
                    <a:bodyPr/>
                    <a:lstStyle/>
                    <a:p>
                      <a:pPr marL="11430" algn="ctr">
                        <a:lnSpc>
                          <a:spcPct val="100000"/>
                        </a:lnSpc>
                        <a:spcBef>
                          <a:spcPts val="70"/>
                        </a:spcBef>
                      </a:pPr>
                      <a:r>
                        <a:rPr sz="900" spc="-25" dirty="0">
                          <a:latin typeface="Arial"/>
                          <a:cs typeface="Arial"/>
                        </a:rPr>
                        <a:t>1.5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70"/>
                        </a:spcBef>
                      </a:pPr>
                      <a:r>
                        <a:rPr sz="900" spc="-10" dirty="0">
                          <a:latin typeface="Arial"/>
                          <a:cs typeface="Arial"/>
                        </a:rPr>
                        <a:t>217.5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14.27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1.80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65735">
                <a:tc>
                  <a:txBody>
                    <a:bodyPr/>
                    <a:lstStyle/>
                    <a:p>
                      <a:pPr marL="11430" algn="ctr">
                        <a:lnSpc>
                          <a:spcPct val="100000"/>
                        </a:lnSpc>
                        <a:spcBef>
                          <a:spcPts val="70"/>
                        </a:spcBef>
                      </a:pPr>
                      <a:r>
                        <a:rPr sz="900" spc="-25" dirty="0">
                          <a:latin typeface="Arial"/>
                          <a:cs typeface="Arial"/>
                        </a:rPr>
                        <a:t>1.6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70"/>
                        </a:spcBef>
                      </a:pPr>
                      <a:r>
                        <a:rPr sz="900" spc="-25" dirty="0">
                          <a:latin typeface="Arial"/>
                          <a:cs typeface="Arial"/>
                        </a:rPr>
                        <a:t>232</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13.25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1.89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65735">
                <a:tc>
                  <a:txBody>
                    <a:bodyPr/>
                    <a:lstStyle/>
                    <a:p>
                      <a:pPr marL="11430" algn="ctr">
                        <a:lnSpc>
                          <a:spcPct val="100000"/>
                        </a:lnSpc>
                        <a:spcBef>
                          <a:spcPts val="70"/>
                        </a:spcBef>
                      </a:pPr>
                      <a:r>
                        <a:rPr sz="900" spc="-25" dirty="0">
                          <a:latin typeface="Arial"/>
                          <a:cs typeface="Arial"/>
                        </a:rPr>
                        <a:t>1.7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70"/>
                        </a:spcBef>
                      </a:pPr>
                      <a:r>
                        <a:rPr sz="900" spc="-10" dirty="0">
                          <a:latin typeface="Arial"/>
                          <a:cs typeface="Arial"/>
                        </a:rPr>
                        <a:t>246.5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70"/>
                        </a:spcBef>
                      </a:pPr>
                      <a:r>
                        <a:rPr sz="900" spc="-10" dirty="0">
                          <a:latin typeface="Arial"/>
                          <a:cs typeface="Arial"/>
                        </a:rPr>
                        <a:t>12.31</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1.98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65735">
                <a:tc>
                  <a:txBody>
                    <a:bodyPr/>
                    <a:lstStyle/>
                    <a:p>
                      <a:pPr marL="11430" algn="ctr">
                        <a:lnSpc>
                          <a:spcPct val="100000"/>
                        </a:lnSpc>
                        <a:spcBef>
                          <a:spcPts val="80"/>
                        </a:spcBef>
                      </a:pPr>
                      <a:r>
                        <a:rPr sz="900" spc="-25" dirty="0">
                          <a:latin typeface="Arial"/>
                          <a:cs typeface="Arial"/>
                        </a:rPr>
                        <a:t>1.8</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80"/>
                        </a:spcBef>
                      </a:pPr>
                      <a:r>
                        <a:rPr sz="900" spc="-25" dirty="0">
                          <a:latin typeface="Arial"/>
                          <a:cs typeface="Arial"/>
                        </a:rPr>
                        <a:t>261</a:t>
                      </a:r>
                      <a:r>
                        <a:rPr lang="en-US" sz="900" spc="-25" dirty="0">
                          <a:latin typeface="Arial"/>
                          <a:cs typeface="Arial"/>
                        </a:rPr>
                        <a:t>.0</a:t>
                      </a:r>
                      <a:endParaRPr sz="900" dirty="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80"/>
                        </a:spcBef>
                      </a:pPr>
                      <a:r>
                        <a:rPr sz="900" spc="-10" dirty="0">
                          <a:latin typeface="Arial"/>
                          <a:cs typeface="Arial"/>
                        </a:rPr>
                        <a:t>11.45</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2.07</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67640">
                <a:tc>
                  <a:txBody>
                    <a:bodyPr/>
                    <a:lstStyle/>
                    <a:p>
                      <a:pPr marL="11430" algn="ctr">
                        <a:lnSpc>
                          <a:spcPct val="100000"/>
                        </a:lnSpc>
                        <a:spcBef>
                          <a:spcPts val="85"/>
                        </a:spcBef>
                      </a:pPr>
                      <a:r>
                        <a:rPr sz="900" spc="-25" dirty="0">
                          <a:latin typeface="Arial"/>
                          <a:cs typeface="Arial"/>
                        </a:rPr>
                        <a:t>1.9</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85"/>
                        </a:spcBef>
                      </a:pPr>
                      <a:r>
                        <a:rPr sz="900" spc="-10" dirty="0">
                          <a:latin typeface="Arial"/>
                          <a:cs typeface="Arial"/>
                        </a:rPr>
                        <a:t>275.</a:t>
                      </a:r>
                      <a:r>
                        <a:rPr lang="en-US" sz="900" spc="-10" dirty="0">
                          <a:latin typeface="Arial"/>
                          <a:cs typeface="Arial"/>
                        </a:rPr>
                        <a:t>5</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10185">
                        <a:lnSpc>
                          <a:spcPct val="100000"/>
                        </a:lnSpc>
                        <a:spcBef>
                          <a:spcPts val="85"/>
                        </a:spcBef>
                      </a:pPr>
                      <a:r>
                        <a:rPr sz="900" spc="-10" dirty="0">
                          <a:latin typeface="Arial"/>
                          <a:cs typeface="Arial"/>
                        </a:rPr>
                        <a:t>10.66</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2.15</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65735">
                <a:tc>
                  <a:txBody>
                    <a:bodyPr/>
                    <a:lstStyle/>
                    <a:p>
                      <a:pPr marL="11430" algn="ctr">
                        <a:lnSpc>
                          <a:spcPct val="100000"/>
                        </a:lnSpc>
                        <a:spcBef>
                          <a:spcPts val="70"/>
                        </a:spcBef>
                      </a:pPr>
                      <a:r>
                        <a:rPr sz="900" spc="-25" dirty="0">
                          <a:latin typeface="Arial"/>
                          <a:cs typeface="Arial"/>
                        </a:rPr>
                        <a:t>2.0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70"/>
                        </a:spcBef>
                      </a:pPr>
                      <a:r>
                        <a:rPr sz="900" spc="-25" dirty="0">
                          <a:latin typeface="Arial"/>
                          <a:cs typeface="Arial"/>
                        </a:rPr>
                        <a:t>290</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41935">
                        <a:lnSpc>
                          <a:spcPct val="100000"/>
                        </a:lnSpc>
                        <a:spcBef>
                          <a:spcPts val="70"/>
                        </a:spcBef>
                      </a:pPr>
                      <a:r>
                        <a:rPr sz="900" spc="-20" dirty="0">
                          <a:latin typeface="Arial"/>
                          <a:cs typeface="Arial"/>
                        </a:rPr>
                        <a:t>9.94</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2.24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65735">
                <a:tc>
                  <a:txBody>
                    <a:bodyPr/>
                    <a:lstStyle/>
                    <a:p>
                      <a:pPr marL="11430" algn="ctr">
                        <a:lnSpc>
                          <a:spcPct val="100000"/>
                        </a:lnSpc>
                        <a:spcBef>
                          <a:spcPts val="70"/>
                        </a:spcBef>
                      </a:pPr>
                      <a:r>
                        <a:rPr sz="900" spc="-25" dirty="0">
                          <a:latin typeface="Arial"/>
                          <a:cs typeface="Arial"/>
                        </a:rPr>
                        <a:t>2.1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70"/>
                        </a:spcBef>
                      </a:pPr>
                      <a:r>
                        <a:rPr sz="900" spc="-10" dirty="0">
                          <a:latin typeface="Arial"/>
                          <a:cs typeface="Arial"/>
                        </a:rPr>
                        <a:t>304.5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41935">
                        <a:lnSpc>
                          <a:spcPct val="100000"/>
                        </a:lnSpc>
                        <a:spcBef>
                          <a:spcPts val="70"/>
                        </a:spcBef>
                      </a:pPr>
                      <a:r>
                        <a:rPr sz="900" spc="-20" dirty="0">
                          <a:latin typeface="Arial"/>
                          <a:cs typeface="Arial"/>
                        </a:rPr>
                        <a:t>9.26</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2.33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65735">
                <a:tc>
                  <a:txBody>
                    <a:bodyPr/>
                    <a:lstStyle/>
                    <a:p>
                      <a:pPr marL="11430" algn="ctr">
                        <a:lnSpc>
                          <a:spcPct val="100000"/>
                        </a:lnSpc>
                        <a:spcBef>
                          <a:spcPts val="70"/>
                        </a:spcBef>
                      </a:pPr>
                      <a:r>
                        <a:rPr sz="900" spc="-25" dirty="0">
                          <a:latin typeface="Arial"/>
                          <a:cs typeface="Arial"/>
                        </a:rPr>
                        <a:t>2.2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70"/>
                        </a:spcBef>
                      </a:pPr>
                      <a:r>
                        <a:rPr sz="900" spc="-25" dirty="0">
                          <a:latin typeface="Arial"/>
                          <a:cs typeface="Arial"/>
                        </a:rPr>
                        <a:t>319</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41935">
                        <a:lnSpc>
                          <a:spcPct val="100000"/>
                        </a:lnSpc>
                        <a:spcBef>
                          <a:spcPts val="70"/>
                        </a:spcBef>
                      </a:pPr>
                      <a:r>
                        <a:rPr sz="900" spc="-20" dirty="0">
                          <a:latin typeface="Arial"/>
                          <a:cs typeface="Arial"/>
                        </a:rPr>
                        <a:t>8.64</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2.41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65735">
                <a:tc>
                  <a:txBody>
                    <a:bodyPr/>
                    <a:lstStyle/>
                    <a:p>
                      <a:pPr marL="11430" algn="ctr">
                        <a:lnSpc>
                          <a:spcPct val="100000"/>
                        </a:lnSpc>
                        <a:spcBef>
                          <a:spcPts val="70"/>
                        </a:spcBef>
                      </a:pPr>
                      <a:r>
                        <a:rPr sz="900" spc="-25" dirty="0">
                          <a:latin typeface="Arial"/>
                          <a:cs typeface="Arial"/>
                        </a:rPr>
                        <a:t>2.3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70"/>
                        </a:spcBef>
                      </a:pPr>
                      <a:r>
                        <a:rPr sz="900" spc="-10" dirty="0">
                          <a:latin typeface="Arial"/>
                          <a:cs typeface="Arial"/>
                        </a:rPr>
                        <a:t>333.5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41935">
                        <a:lnSpc>
                          <a:spcPct val="100000"/>
                        </a:lnSpc>
                        <a:spcBef>
                          <a:spcPts val="70"/>
                        </a:spcBef>
                      </a:pPr>
                      <a:r>
                        <a:rPr sz="900" spc="-20" dirty="0">
                          <a:latin typeface="Arial"/>
                          <a:cs typeface="Arial"/>
                        </a:rPr>
                        <a:t>8.06</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2.50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65735">
                <a:tc>
                  <a:txBody>
                    <a:bodyPr/>
                    <a:lstStyle/>
                    <a:p>
                      <a:pPr marL="11430" algn="ctr">
                        <a:lnSpc>
                          <a:spcPct val="100000"/>
                        </a:lnSpc>
                        <a:spcBef>
                          <a:spcPts val="85"/>
                        </a:spcBef>
                      </a:pPr>
                      <a:r>
                        <a:rPr sz="900" spc="-25" dirty="0">
                          <a:latin typeface="Arial"/>
                          <a:cs typeface="Arial"/>
                        </a:rPr>
                        <a:t>2.4</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85"/>
                        </a:spcBef>
                      </a:pPr>
                      <a:r>
                        <a:rPr sz="900" spc="-25" dirty="0">
                          <a:latin typeface="Arial"/>
                          <a:cs typeface="Arial"/>
                        </a:rPr>
                        <a:t>348</a:t>
                      </a:r>
                      <a:r>
                        <a:rPr lang="en-US" sz="900" spc="-25" dirty="0">
                          <a:latin typeface="Arial"/>
                          <a:cs typeface="Arial"/>
                        </a:rPr>
                        <a:t>.0</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41935">
                        <a:lnSpc>
                          <a:spcPct val="100000"/>
                        </a:lnSpc>
                        <a:spcBef>
                          <a:spcPts val="85"/>
                        </a:spcBef>
                      </a:pPr>
                      <a:r>
                        <a:rPr sz="900" spc="-20" dirty="0">
                          <a:latin typeface="Arial"/>
                          <a:cs typeface="Arial"/>
                        </a:rPr>
                        <a:t>7.52</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2.59</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67640">
                <a:tc>
                  <a:txBody>
                    <a:bodyPr/>
                    <a:lstStyle/>
                    <a:p>
                      <a:pPr marL="11430" algn="ctr">
                        <a:lnSpc>
                          <a:spcPct val="100000"/>
                        </a:lnSpc>
                        <a:spcBef>
                          <a:spcPts val="80"/>
                        </a:spcBef>
                      </a:pPr>
                      <a:r>
                        <a:rPr sz="900" spc="-25" dirty="0">
                          <a:latin typeface="Arial"/>
                          <a:cs typeface="Arial"/>
                        </a:rPr>
                        <a:t>2.5</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80"/>
                        </a:spcBef>
                      </a:pPr>
                      <a:r>
                        <a:rPr sz="900" spc="-10" dirty="0">
                          <a:latin typeface="Arial"/>
                          <a:cs typeface="Arial"/>
                        </a:rPr>
                        <a:t>362.5</a:t>
                      </a:r>
                      <a:endParaRPr sz="900" dirty="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41935">
                        <a:lnSpc>
                          <a:spcPct val="100000"/>
                        </a:lnSpc>
                        <a:spcBef>
                          <a:spcPts val="80"/>
                        </a:spcBef>
                      </a:pPr>
                      <a:r>
                        <a:rPr sz="900" spc="-20" dirty="0">
                          <a:latin typeface="Arial"/>
                          <a:cs typeface="Arial"/>
                        </a:rPr>
                        <a:t>7.01</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2.67</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65735">
                <a:tc>
                  <a:txBody>
                    <a:bodyPr/>
                    <a:lstStyle/>
                    <a:p>
                      <a:pPr marL="11430" algn="ctr">
                        <a:lnSpc>
                          <a:spcPct val="100000"/>
                        </a:lnSpc>
                        <a:spcBef>
                          <a:spcPts val="70"/>
                        </a:spcBef>
                      </a:pPr>
                      <a:r>
                        <a:rPr sz="900" spc="-25" dirty="0">
                          <a:latin typeface="Arial"/>
                          <a:cs typeface="Arial"/>
                        </a:rPr>
                        <a:t>2.6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70"/>
                        </a:spcBef>
                      </a:pPr>
                      <a:r>
                        <a:rPr sz="900" spc="-25" dirty="0">
                          <a:latin typeface="Arial"/>
                          <a:cs typeface="Arial"/>
                        </a:rPr>
                        <a:t>377</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41935">
                        <a:lnSpc>
                          <a:spcPct val="100000"/>
                        </a:lnSpc>
                        <a:spcBef>
                          <a:spcPts val="70"/>
                        </a:spcBef>
                      </a:pPr>
                      <a:r>
                        <a:rPr sz="900" spc="-20" dirty="0">
                          <a:latin typeface="Arial"/>
                          <a:cs typeface="Arial"/>
                        </a:rPr>
                        <a:t>6.54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2.76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65735">
                <a:tc>
                  <a:txBody>
                    <a:bodyPr/>
                    <a:lstStyle/>
                    <a:p>
                      <a:pPr marL="11430" algn="ctr">
                        <a:lnSpc>
                          <a:spcPct val="100000"/>
                        </a:lnSpc>
                        <a:spcBef>
                          <a:spcPts val="70"/>
                        </a:spcBef>
                      </a:pPr>
                      <a:r>
                        <a:rPr sz="900" spc="-25" dirty="0">
                          <a:latin typeface="Arial"/>
                          <a:cs typeface="Arial"/>
                        </a:rPr>
                        <a:t>2.7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70"/>
                        </a:spcBef>
                      </a:pPr>
                      <a:r>
                        <a:rPr sz="900" spc="-10" dirty="0">
                          <a:latin typeface="Arial"/>
                          <a:cs typeface="Arial"/>
                        </a:rPr>
                        <a:t>391.5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41935">
                        <a:lnSpc>
                          <a:spcPct val="100000"/>
                        </a:lnSpc>
                        <a:spcBef>
                          <a:spcPts val="70"/>
                        </a:spcBef>
                      </a:pPr>
                      <a:r>
                        <a:rPr sz="900" spc="-20" dirty="0">
                          <a:latin typeface="Arial"/>
                          <a:cs typeface="Arial"/>
                        </a:rPr>
                        <a:t>6.09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2.85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65735">
                <a:tc>
                  <a:txBody>
                    <a:bodyPr/>
                    <a:lstStyle/>
                    <a:p>
                      <a:pPr marL="11430" algn="ctr">
                        <a:lnSpc>
                          <a:spcPct val="100000"/>
                        </a:lnSpc>
                        <a:spcBef>
                          <a:spcPts val="70"/>
                        </a:spcBef>
                      </a:pPr>
                      <a:r>
                        <a:rPr sz="900" spc="-25" dirty="0">
                          <a:latin typeface="Arial"/>
                          <a:cs typeface="Arial"/>
                        </a:rPr>
                        <a:t>2.8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70"/>
                        </a:spcBef>
                      </a:pPr>
                      <a:r>
                        <a:rPr sz="900" spc="-25" dirty="0">
                          <a:latin typeface="Arial"/>
                          <a:cs typeface="Arial"/>
                        </a:rPr>
                        <a:t>406</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41935">
                        <a:lnSpc>
                          <a:spcPct val="100000"/>
                        </a:lnSpc>
                        <a:spcBef>
                          <a:spcPts val="70"/>
                        </a:spcBef>
                      </a:pPr>
                      <a:r>
                        <a:rPr sz="900" spc="-20" dirty="0">
                          <a:latin typeface="Arial"/>
                          <a:cs typeface="Arial"/>
                        </a:rPr>
                        <a:t>5.67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2.93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65735">
                <a:tc>
                  <a:txBody>
                    <a:bodyPr/>
                    <a:lstStyle/>
                    <a:p>
                      <a:pPr marL="11430" algn="ctr">
                        <a:lnSpc>
                          <a:spcPct val="100000"/>
                        </a:lnSpc>
                        <a:spcBef>
                          <a:spcPts val="70"/>
                        </a:spcBef>
                      </a:pPr>
                      <a:r>
                        <a:rPr sz="900" spc="-25" dirty="0">
                          <a:latin typeface="Arial"/>
                          <a:cs typeface="Arial"/>
                        </a:rPr>
                        <a:t>2.9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875" algn="ctr">
                        <a:lnSpc>
                          <a:spcPct val="100000"/>
                        </a:lnSpc>
                        <a:spcBef>
                          <a:spcPts val="70"/>
                        </a:spcBef>
                      </a:pPr>
                      <a:r>
                        <a:rPr sz="900" spc="-10" dirty="0">
                          <a:latin typeface="Arial"/>
                          <a:cs typeface="Arial"/>
                        </a:rPr>
                        <a:t>420.5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41935">
                        <a:lnSpc>
                          <a:spcPct val="100000"/>
                        </a:lnSpc>
                        <a:spcBef>
                          <a:spcPts val="70"/>
                        </a:spcBef>
                      </a:pPr>
                      <a:r>
                        <a:rPr sz="900" spc="-20" dirty="0">
                          <a:latin typeface="Arial"/>
                          <a:cs typeface="Arial"/>
                        </a:rPr>
                        <a:t>5.28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3.02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67640">
                <a:tc>
                  <a:txBody>
                    <a:bodyPr/>
                    <a:lstStyle/>
                    <a:p>
                      <a:pPr marL="11430" algn="ctr">
                        <a:lnSpc>
                          <a:spcPct val="100000"/>
                        </a:lnSpc>
                        <a:spcBef>
                          <a:spcPts val="85"/>
                        </a:spcBef>
                      </a:pPr>
                      <a:r>
                        <a:rPr sz="900" spc="-25" dirty="0">
                          <a:latin typeface="Arial"/>
                          <a:cs typeface="Arial"/>
                        </a:rPr>
                        <a:t>3.0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7780" algn="ctr">
                        <a:lnSpc>
                          <a:spcPct val="100000"/>
                        </a:lnSpc>
                        <a:spcBef>
                          <a:spcPts val="85"/>
                        </a:spcBef>
                      </a:pPr>
                      <a:r>
                        <a:rPr sz="900" spc="-25" dirty="0">
                          <a:latin typeface="Arial"/>
                          <a:cs typeface="Arial"/>
                        </a:rPr>
                        <a:t>435</a:t>
                      </a:r>
                      <a:r>
                        <a:rPr lang="en-US" sz="900" spc="-25" dirty="0">
                          <a:latin typeface="Arial"/>
                          <a:cs typeface="Arial"/>
                        </a:rPr>
                        <a:t>.0</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41935">
                        <a:lnSpc>
                          <a:spcPct val="100000"/>
                        </a:lnSpc>
                        <a:spcBef>
                          <a:spcPts val="85"/>
                        </a:spcBef>
                      </a:pPr>
                      <a:r>
                        <a:rPr sz="900" spc="-20" dirty="0">
                          <a:latin typeface="Arial"/>
                          <a:cs typeface="Arial"/>
                        </a:rPr>
                        <a:t>4.90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3.11</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bl>
          </a:graphicData>
        </a:graphic>
      </p:graphicFrame>
      <p:graphicFrame>
        <p:nvGraphicFramePr>
          <p:cNvPr id="16" name="object 8">
            <a:extLst>
              <a:ext uri="{FF2B5EF4-FFF2-40B4-BE49-F238E27FC236}">
                <a16:creationId xmlns:a16="http://schemas.microsoft.com/office/drawing/2014/main" id="{72638602-5805-0ADF-B9EE-14E7770036FB}"/>
              </a:ext>
            </a:extLst>
          </p:cNvPr>
          <p:cNvGraphicFramePr>
            <a:graphicFrameLocks noGrp="1"/>
          </p:cNvGraphicFramePr>
          <p:nvPr>
            <p:extLst>
              <p:ext uri="{D42A27DB-BD31-4B8C-83A1-F6EECF244321}">
                <p14:modId xmlns:p14="http://schemas.microsoft.com/office/powerpoint/2010/main" val="2849117154"/>
              </p:ext>
            </p:extLst>
          </p:nvPr>
        </p:nvGraphicFramePr>
        <p:xfrm>
          <a:off x="9384031" y="2364111"/>
          <a:ext cx="2782569" cy="3581399"/>
        </p:xfrm>
        <a:graphic>
          <a:graphicData uri="http://schemas.openxmlformats.org/drawingml/2006/table">
            <a:tbl>
              <a:tblPr firstRow="1" bandRow="1">
                <a:tableStyleId>{2D5ABB26-0587-4C30-8999-92F81FD0307C}</a:tableStyleId>
              </a:tblPr>
              <a:tblGrid>
                <a:gridCol w="696595">
                  <a:extLst>
                    <a:ext uri="{9D8B030D-6E8A-4147-A177-3AD203B41FA5}">
                      <a16:colId xmlns:a16="http://schemas.microsoft.com/office/drawing/2014/main" val="20000"/>
                    </a:ext>
                  </a:extLst>
                </a:gridCol>
                <a:gridCol w="695324">
                  <a:extLst>
                    <a:ext uri="{9D8B030D-6E8A-4147-A177-3AD203B41FA5}">
                      <a16:colId xmlns:a16="http://schemas.microsoft.com/office/drawing/2014/main" val="20001"/>
                    </a:ext>
                  </a:extLst>
                </a:gridCol>
                <a:gridCol w="695325">
                  <a:extLst>
                    <a:ext uri="{9D8B030D-6E8A-4147-A177-3AD203B41FA5}">
                      <a16:colId xmlns:a16="http://schemas.microsoft.com/office/drawing/2014/main" val="20002"/>
                    </a:ext>
                  </a:extLst>
                </a:gridCol>
                <a:gridCol w="695325">
                  <a:extLst>
                    <a:ext uri="{9D8B030D-6E8A-4147-A177-3AD203B41FA5}">
                      <a16:colId xmlns:a16="http://schemas.microsoft.com/office/drawing/2014/main" val="20003"/>
                    </a:ext>
                  </a:extLst>
                </a:gridCol>
              </a:tblGrid>
              <a:tr h="426084">
                <a:tc>
                  <a:txBody>
                    <a:bodyPr/>
                    <a:lstStyle/>
                    <a:p>
                      <a:pPr marL="132080" marR="109855" algn="ctr">
                        <a:lnSpc>
                          <a:spcPct val="97200"/>
                        </a:lnSpc>
                        <a:spcBef>
                          <a:spcPts val="110"/>
                        </a:spcBef>
                      </a:pPr>
                      <a:r>
                        <a:rPr sz="900" spc="-20" dirty="0">
                          <a:solidFill>
                            <a:srgbClr val="FFFFFF"/>
                          </a:solidFill>
                          <a:latin typeface="Arial"/>
                          <a:cs typeface="Arial"/>
                        </a:rPr>
                        <a:t>High </a:t>
                      </a:r>
                      <a:r>
                        <a:rPr sz="900" spc="-10" dirty="0">
                          <a:solidFill>
                            <a:srgbClr val="FFFFFF"/>
                          </a:solidFill>
                          <a:latin typeface="Arial"/>
                          <a:cs typeface="Arial"/>
                        </a:rPr>
                        <a:t>pressure (MPa)</a:t>
                      </a:r>
                      <a:endParaRPr sz="900">
                        <a:latin typeface="Arial"/>
                        <a:cs typeface="Arial"/>
                      </a:endParaRPr>
                    </a:p>
                  </a:txBody>
                  <a:tcPr marL="0" marR="0" marT="139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30810" marR="109855" algn="ctr">
                        <a:lnSpc>
                          <a:spcPct val="97200"/>
                        </a:lnSpc>
                        <a:spcBef>
                          <a:spcPts val="110"/>
                        </a:spcBef>
                      </a:pPr>
                      <a:r>
                        <a:rPr sz="900" spc="-20" dirty="0">
                          <a:solidFill>
                            <a:srgbClr val="FFFFFF"/>
                          </a:solidFill>
                          <a:latin typeface="Arial"/>
                          <a:cs typeface="Arial"/>
                        </a:rPr>
                        <a:t>High </a:t>
                      </a:r>
                      <a:r>
                        <a:rPr sz="900" spc="-10" dirty="0">
                          <a:solidFill>
                            <a:srgbClr val="FFFFFF"/>
                          </a:solidFill>
                          <a:latin typeface="Arial"/>
                          <a:cs typeface="Arial"/>
                        </a:rPr>
                        <a:t>pressure (psig)</a:t>
                      </a:r>
                      <a:endParaRPr sz="900">
                        <a:latin typeface="Arial"/>
                        <a:cs typeface="Arial"/>
                      </a:endParaRPr>
                    </a:p>
                  </a:txBody>
                  <a:tcPr marL="0" marR="0" marT="139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249554" marR="52069" indent="-181610">
                        <a:lnSpc>
                          <a:spcPts val="1070"/>
                        </a:lnSpc>
                        <a:spcBef>
                          <a:spcPts val="690"/>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8763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0805" marR="73025" indent="89535">
                        <a:lnSpc>
                          <a:spcPts val="1070"/>
                        </a:lnSpc>
                        <a:spcBef>
                          <a:spcPts val="690"/>
                        </a:spcBef>
                      </a:pPr>
                      <a:r>
                        <a:rPr sz="900" spc="-10" dirty="0">
                          <a:solidFill>
                            <a:srgbClr val="FFFFFF"/>
                          </a:solidFill>
                          <a:latin typeface="Arial"/>
                          <a:cs typeface="Arial"/>
                        </a:rPr>
                        <a:t>Output voltage(V)</a:t>
                      </a:r>
                      <a:endParaRPr sz="900">
                        <a:latin typeface="Arial"/>
                        <a:cs typeface="Arial"/>
                      </a:endParaRPr>
                    </a:p>
                  </a:txBody>
                  <a:tcPr marL="0" marR="0" marT="8763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67640">
                <a:tc>
                  <a:txBody>
                    <a:bodyPr/>
                    <a:lstStyle/>
                    <a:p>
                      <a:pPr marL="14604" algn="ctr">
                        <a:lnSpc>
                          <a:spcPct val="100000"/>
                        </a:lnSpc>
                        <a:spcBef>
                          <a:spcPts val="85"/>
                        </a:spcBef>
                      </a:pPr>
                      <a:r>
                        <a:rPr sz="900" spc="-25" dirty="0">
                          <a:latin typeface="Arial"/>
                          <a:cs typeface="Arial"/>
                        </a:rPr>
                        <a:t>3.1</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5"/>
                        </a:spcBef>
                      </a:pPr>
                      <a:r>
                        <a:rPr sz="900" spc="-10" dirty="0">
                          <a:latin typeface="Arial"/>
                          <a:cs typeface="Arial"/>
                        </a:rPr>
                        <a:t>449.5</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4.55</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85"/>
                        </a:spcBef>
                      </a:pPr>
                      <a:r>
                        <a:rPr sz="900" spc="-20" dirty="0">
                          <a:latin typeface="Arial"/>
                          <a:cs typeface="Arial"/>
                        </a:rPr>
                        <a:t>3.20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65735">
                <a:tc>
                  <a:txBody>
                    <a:bodyPr/>
                    <a:lstStyle/>
                    <a:p>
                      <a:pPr marL="14604" algn="ctr">
                        <a:lnSpc>
                          <a:spcPct val="100000"/>
                        </a:lnSpc>
                        <a:spcBef>
                          <a:spcPts val="70"/>
                        </a:spcBef>
                      </a:pPr>
                      <a:r>
                        <a:rPr sz="900" spc="-25" dirty="0">
                          <a:latin typeface="Arial"/>
                          <a:cs typeface="Arial"/>
                        </a:rPr>
                        <a:t>3.2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464</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4.22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3.28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65735">
                <a:tc>
                  <a:txBody>
                    <a:bodyPr/>
                    <a:lstStyle/>
                    <a:p>
                      <a:pPr marL="14604" algn="ctr">
                        <a:lnSpc>
                          <a:spcPct val="100000"/>
                        </a:lnSpc>
                        <a:spcBef>
                          <a:spcPts val="70"/>
                        </a:spcBef>
                      </a:pPr>
                      <a:r>
                        <a:rPr sz="900" spc="-25" dirty="0">
                          <a:latin typeface="Arial"/>
                          <a:cs typeface="Arial"/>
                        </a:rPr>
                        <a:t>3.3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10" dirty="0">
                          <a:latin typeface="Arial"/>
                          <a:cs typeface="Arial"/>
                        </a:rPr>
                        <a:t>478.5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3.90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3.37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65735">
                <a:tc>
                  <a:txBody>
                    <a:bodyPr/>
                    <a:lstStyle/>
                    <a:p>
                      <a:pPr marL="14604" algn="ctr">
                        <a:lnSpc>
                          <a:spcPct val="100000"/>
                        </a:lnSpc>
                        <a:spcBef>
                          <a:spcPts val="70"/>
                        </a:spcBef>
                      </a:pPr>
                      <a:r>
                        <a:rPr sz="900" spc="-25" dirty="0">
                          <a:latin typeface="Arial"/>
                          <a:cs typeface="Arial"/>
                        </a:rPr>
                        <a:t>3.4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493</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3.60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3.46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65735">
                <a:tc>
                  <a:txBody>
                    <a:bodyPr/>
                    <a:lstStyle/>
                    <a:p>
                      <a:pPr marL="14604" algn="ctr">
                        <a:lnSpc>
                          <a:spcPct val="100000"/>
                        </a:lnSpc>
                        <a:spcBef>
                          <a:spcPts val="70"/>
                        </a:spcBef>
                      </a:pPr>
                      <a:r>
                        <a:rPr sz="900" spc="-25" dirty="0">
                          <a:latin typeface="Arial"/>
                          <a:cs typeface="Arial"/>
                        </a:rPr>
                        <a:t>3.5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10" dirty="0">
                          <a:latin typeface="Arial"/>
                          <a:cs typeface="Arial"/>
                        </a:rPr>
                        <a:t>507.5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3.31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3.54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65735">
                <a:tc>
                  <a:txBody>
                    <a:bodyPr/>
                    <a:lstStyle/>
                    <a:p>
                      <a:pPr marL="14604" algn="ctr">
                        <a:lnSpc>
                          <a:spcPct val="100000"/>
                        </a:lnSpc>
                        <a:spcBef>
                          <a:spcPts val="80"/>
                        </a:spcBef>
                      </a:pPr>
                      <a:r>
                        <a:rPr sz="900" spc="-25" dirty="0">
                          <a:latin typeface="Arial"/>
                          <a:cs typeface="Arial"/>
                        </a:rPr>
                        <a:t>3.6</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0"/>
                        </a:spcBef>
                      </a:pPr>
                      <a:r>
                        <a:rPr sz="900" spc="-25" dirty="0">
                          <a:latin typeface="Arial"/>
                          <a:cs typeface="Arial"/>
                        </a:rPr>
                        <a:t>522</a:t>
                      </a:r>
                      <a:r>
                        <a:rPr lang="en-US" sz="900" spc="-25" dirty="0">
                          <a:latin typeface="Arial"/>
                          <a:cs typeface="Arial"/>
                        </a:rPr>
                        <a:t>.0</a:t>
                      </a:r>
                      <a:endParaRPr sz="900" dirty="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3.04</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80"/>
                        </a:spcBef>
                      </a:pPr>
                      <a:r>
                        <a:rPr sz="900" spc="-20" dirty="0">
                          <a:latin typeface="Arial"/>
                          <a:cs typeface="Arial"/>
                        </a:rPr>
                        <a:t>3.63</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67005">
                <a:tc>
                  <a:txBody>
                    <a:bodyPr/>
                    <a:lstStyle/>
                    <a:p>
                      <a:pPr marL="14604" algn="ctr">
                        <a:lnSpc>
                          <a:spcPct val="100000"/>
                        </a:lnSpc>
                        <a:spcBef>
                          <a:spcPts val="85"/>
                        </a:spcBef>
                      </a:pPr>
                      <a:r>
                        <a:rPr sz="900" spc="-25" dirty="0">
                          <a:latin typeface="Arial"/>
                          <a:cs typeface="Arial"/>
                        </a:rPr>
                        <a:t>3.7</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5"/>
                        </a:spcBef>
                      </a:pPr>
                      <a:r>
                        <a:rPr sz="900" spc="-10" dirty="0">
                          <a:latin typeface="Arial"/>
                          <a:cs typeface="Arial"/>
                        </a:rPr>
                        <a:t>536.5</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2.78</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85"/>
                        </a:spcBef>
                      </a:pPr>
                      <a:r>
                        <a:rPr sz="900" spc="-20" dirty="0">
                          <a:latin typeface="Arial"/>
                          <a:cs typeface="Arial"/>
                        </a:rPr>
                        <a:t>3.72</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65735">
                <a:tc>
                  <a:txBody>
                    <a:bodyPr/>
                    <a:lstStyle/>
                    <a:p>
                      <a:pPr marL="14604" algn="ctr">
                        <a:lnSpc>
                          <a:spcPct val="100000"/>
                        </a:lnSpc>
                        <a:spcBef>
                          <a:spcPts val="70"/>
                        </a:spcBef>
                      </a:pPr>
                      <a:r>
                        <a:rPr sz="900" spc="-25" dirty="0">
                          <a:latin typeface="Arial"/>
                          <a:cs typeface="Arial"/>
                        </a:rPr>
                        <a:t>3.8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551</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2.53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3.80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65735">
                <a:tc>
                  <a:txBody>
                    <a:bodyPr/>
                    <a:lstStyle/>
                    <a:p>
                      <a:pPr marL="14604" algn="ctr">
                        <a:lnSpc>
                          <a:spcPct val="100000"/>
                        </a:lnSpc>
                        <a:spcBef>
                          <a:spcPts val="70"/>
                        </a:spcBef>
                      </a:pPr>
                      <a:r>
                        <a:rPr sz="900" spc="-25" dirty="0">
                          <a:latin typeface="Arial"/>
                          <a:cs typeface="Arial"/>
                        </a:rPr>
                        <a:t>3.9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10" dirty="0">
                          <a:latin typeface="Arial"/>
                          <a:cs typeface="Arial"/>
                        </a:rPr>
                        <a:t>565.5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2.30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3.89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65735">
                <a:tc>
                  <a:txBody>
                    <a:bodyPr/>
                    <a:lstStyle/>
                    <a:p>
                      <a:pPr marL="14604" algn="ctr">
                        <a:lnSpc>
                          <a:spcPct val="100000"/>
                        </a:lnSpc>
                        <a:spcBef>
                          <a:spcPts val="70"/>
                        </a:spcBef>
                      </a:pPr>
                      <a:r>
                        <a:rPr sz="900" spc="-25" dirty="0">
                          <a:latin typeface="Arial"/>
                          <a:cs typeface="Arial"/>
                        </a:rPr>
                        <a:t>4.0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580</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2.07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3.98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65735">
                <a:tc>
                  <a:txBody>
                    <a:bodyPr/>
                    <a:lstStyle/>
                    <a:p>
                      <a:pPr marL="14604" algn="ctr">
                        <a:lnSpc>
                          <a:spcPct val="100000"/>
                        </a:lnSpc>
                        <a:spcBef>
                          <a:spcPts val="70"/>
                        </a:spcBef>
                      </a:pPr>
                      <a:r>
                        <a:rPr sz="900" spc="-25" dirty="0">
                          <a:latin typeface="Arial"/>
                          <a:cs typeface="Arial"/>
                        </a:rPr>
                        <a:t>4.1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10" dirty="0">
                          <a:latin typeface="Arial"/>
                          <a:cs typeface="Arial"/>
                        </a:rPr>
                        <a:t>594.5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1.85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4.07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65735">
                <a:tc>
                  <a:txBody>
                    <a:bodyPr/>
                    <a:lstStyle/>
                    <a:p>
                      <a:pPr marL="14604" algn="ctr">
                        <a:lnSpc>
                          <a:spcPct val="100000"/>
                        </a:lnSpc>
                        <a:spcBef>
                          <a:spcPts val="85"/>
                        </a:spcBef>
                      </a:pPr>
                      <a:r>
                        <a:rPr sz="900" spc="-25" dirty="0">
                          <a:latin typeface="Arial"/>
                          <a:cs typeface="Arial"/>
                        </a:rPr>
                        <a:t>4.2</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5"/>
                        </a:spcBef>
                      </a:pPr>
                      <a:r>
                        <a:rPr sz="900" spc="-25" dirty="0">
                          <a:latin typeface="Arial"/>
                          <a:cs typeface="Arial"/>
                        </a:rPr>
                        <a:t>609</a:t>
                      </a:r>
                      <a:r>
                        <a:rPr lang="en-US" sz="900" spc="-25" dirty="0">
                          <a:latin typeface="Arial"/>
                          <a:cs typeface="Arial"/>
                        </a:rPr>
                        <a:t>.0</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1.65</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85"/>
                        </a:spcBef>
                      </a:pPr>
                      <a:r>
                        <a:rPr sz="900" spc="-20" dirty="0">
                          <a:latin typeface="Arial"/>
                          <a:cs typeface="Arial"/>
                        </a:rPr>
                        <a:t>4.15</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67005">
                <a:tc>
                  <a:txBody>
                    <a:bodyPr/>
                    <a:lstStyle/>
                    <a:p>
                      <a:pPr marL="14604" algn="ctr">
                        <a:lnSpc>
                          <a:spcPct val="100000"/>
                        </a:lnSpc>
                        <a:spcBef>
                          <a:spcPts val="80"/>
                        </a:spcBef>
                      </a:pPr>
                      <a:r>
                        <a:rPr sz="900" spc="-25" dirty="0">
                          <a:latin typeface="Arial"/>
                          <a:cs typeface="Arial"/>
                        </a:rPr>
                        <a:t>4.3</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0"/>
                        </a:spcBef>
                      </a:pPr>
                      <a:r>
                        <a:rPr sz="900" spc="-10" dirty="0">
                          <a:latin typeface="Arial"/>
                          <a:cs typeface="Arial"/>
                        </a:rPr>
                        <a:t>623.5</a:t>
                      </a:r>
                      <a:endParaRPr sz="900" dirty="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1.45</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80"/>
                        </a:spcBef>
                      </a:pPr>
                      <a:r>
                        <a:rPr sz="900" spc="-20" dirty="0">
                          <a:latin typeface="Arial"/>
                          <a:cs typeface="Arial"/>
                        </a:rPr>
                        <a:t>4.24</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65735">
                <a:tc>
                  <a:txBody>
                    <a:bodyPr/>
                    <a:lstStyle/>
                    <a:p>
                      <a:pPr marL="14604" algn="ctr">
                        <a:lnSpc>
                          <a:spcPct val="100000"/>
                        </a:lnSpc>
                        <a:spcBef>
                          <a:spcPts val="70"/>
                        </a:spcBef>
                      </a:pPr>
                      <a:r>
                        <a:rPr sz="900" spc="-25" dirty="0">
                          <a:latin typeface="Arial"/>
                          <a:cs typeface="Arial"/>
                        </a:rPr>
                        <a:t>4.4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638</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1.26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4.33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65735">
                <a:tc>
                  <a:txBody>
                    <a:bodyPr/>
                    <a:lstStyle/>
                    <a:p>
                      <a:pPr marL="14604" algn="ctr">
                        <a:lnSpc>
                          <a:spcPct val="100000"/>
                        </a:lnSpc>
                        <a:spcBef>
                          <a:spcPts val="70"/>
                        </a:spcBef>
                      </a:pPr>
                      <a:r>
                        <a:rPr sz="900" spc="-25" dirty="0">
                          <a:latin typeface="Arial"/>
                          <a:cs typeface="Arial"/>
                        </a:rPr>
                        <a:t>4.5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10" dirty="0">
                          <a:latin typeface="Arial"/>
                          <a:cs typeface="Arial"/>
                        </a:rPr>
                        <a:t>652.5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1.07</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4.41</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65735">
                <a:tc>
                  <a:txBody>
                    <a:bodyPr/>
                    <a:lstStyle/>
                    <a:p>
                      <a:pPr marL="14604" algn="ctr">
                        <a:lnSpc>
                          <a:spcPct val="100000"/>
                        </a:lnSpc>
                        <a:spcBef>
                          <a:spcPts val="70"/>
                        </a:spcBef>
                      </a:pPr>
                      <a:r>
                        <a:rPr sz="900" spc="-25" dirty="0">
                          <a:latin typeface="Arial"/>
                          <a:cs typeface="Arial"/>
                        </a:rPr>
                        <a:t>4.6</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667</a:t>
                      </a:r>
                      <a:r>
                        <a:rPr lang="en-US" sz="900" spc="-25" dirty="0">
                          <a:latin typeface="Arial"/>
                          <a:cs typeface="Arial"/>
                        </a:rPr>
                        <a:t>.0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0.90</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4.50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65735">
                <a:tc>
                  <a:txBody>
                    <a:bodyPr/>
                    <a:lstStyle/>
                    <a:p>
                      <a:pPr marL="14604" algn="ctr">
                        <a:lnSpc>
                          <a:spcPct val="100000"/>
                        </a:lnSpc>
                        <a:spcBef>
                          <a:spcPts val="70"/>
                        </a:spcBef>
                      </a:pPr>
                      <a:r>
                        <a:rPr sz="900" spc="-25" dirty="0">
                          <a:latin typeface="Arial"/>
                          <a:cs typeface="Arial"/>
                        </a:rPr>
                        <a:t>4.7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10" dirty="0">
                          <a:latin typeface="Arial"/>
                          <a:cs typeface="Arial"/>
                        </a:rPr>
                        <a:t>681.5</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0.73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70"/>
                        </a:spcBef>
                      </a:pPr>
                      <a:r>
                        <a:rPr sz="900" spc="-20" dirty="0">
                          <a:latin typeface="Arial"/>
                          <a:cs typeface="Arial"/>
                        </a:rPr>
                        <a:t>4.59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65735">
                <a:tc>
                  <a:txBody>
                    <a:bodyPr/>
                    <a:lstStyle/>
                    <a:p>
                      <a:pPr marL="14604" algn="ctr">
                        <a:lnSpc>
                          <a:spcPct val="100000"/>
                        </a:lnSpc>
                        <a:spcBef>
                          <a:spcPts val="80"/>
                        </a:spcBef>
                      </a:pPr>
                      <a:r>
                        <a:rPr sz="900" spc="-25" dirty="0">
                          <a:latin typeface="Arial"/>
                          <a:cs typeface="Arial"/>
                        </a:rPr>
                        <a:t>4.8</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0"/>
                        </a:spcBef>
                      </a:pPr>
                      <a:r>
                        <a:rPr sz="900" spc="-25" dirty="0">
                          <a:latin typeface="Arial"/>
                          <a:cs typeface="Arial"/>
                        </a:rPr>
                        <a:t>696</a:t>
                      </a:r>
                      <a:r>
                        <a:rPr lang="en-US" sz="900" spc="-25" dirty="0">
                          <a:latin typeface="Arial"/>
                          <a:cs typeface="Arial"/>
                        </a:rPr>
                        <a:t>.0</a:t>
                      </a:r>
                      <a:endParaRPr sz="900" dirty="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0.56</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80"/>
                        </a:spcBef>
                      </a:pPr>
                      <a:r>
                        <a:rPr sz="900" spc="-20" dirty="0">
                          <a:latin typeface="Arial"/>
                          <a:cs typeface="Arial"/>
                        </a:rPr>
                        <a:t>4.67</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67640">
                <a:tc>
                  <a:txBody>
                    <a:bodyPr/>
                    <a:lstStyle/>
                    <a:p>
                      <a:pPr marL="14604" algn="ctr">
                        <a:lnSpc>
                          <a:spcPct val="100000"/>
                        </a:lnSpc>
                        <a:spcBef>
                          <a:spcPts val="85"/>
                        </a:spcBef>
                      </a:pPr>
                      <a:r>
                        <a:rPr sz="900" spc="-25" dirty="0">
                          <a:latin typeface="Arial"/>
                          <a:cs typeface="Arial"/>
                        </a:rPr>
                        <a:t>4.9</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5"/>
                        </a:spcBef>
                      </a:pPr>
                      <a:r>
                        <a:rPr sz="900" spc="-10" dirty="0">
                          <a:latin typeface="Arial"/>
                          <a:cs typeface="Arial"/>
                        </a:rPr>
                        <a:t>710.5</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0.40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6510" algn="ctr">
                        <a:lnSpc>
                          <a:spcPct val="100000"/>
                        </a:lnSpc>
                        <a:spcBef>
                          <a:spcPts val="85"/>
                        </a:spcBef>
                      </a:pPr>
                      <a:r>
                        <a:rPr sz="900" spc="-20" dirty="0">
                          <a:latin typeface="Arial"/>
                          <a:cs typeface="Arial"/>
                        </a:rPr>
                        <a:t>4.76</a:t>
                      </a:r>
                      <a:endParaRPr sz="900" dirty="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bl>
          </a:graphicData>
        </a:graphic>
      </p:graphicFrame>
      <p:sp>
        <p:nvSpPr>
          <p:cNvPr id="3" name="TextBox 2">
            <a:extLst>
              <a:ext uri="{FF2B5EF4-FFF2-40B4-BE49-F238E27FC236}">
                <a16:creationId xmlns:a16="http://schemas.microsoft.com/office/drawing/2014/main" id="{FAECF2A8-FD55-1264-BE19-71739F83E1E4}"/>
              </a:ext>
            </a:extLst>
          </p:cNvPr>
          <p:cNvSpPr txBox="1"/>
          <p:nvPr/>
        </p:nvSpPr>
        <p:spPr>
          <a:xfrm>
            <a:off x="44737" y="1298587"/>
            <a:ext cx="2215863" cy="369332"/>
          </a:xfrm>
          <a:prstGeom prst="rect">
            <a:avLst/>
          </a:prstGeom>
          <a:noFill/>
        </p:spPr>
        <p:txBody>
          <a:bodyPr wrap="square">
            <a:spAutoFit/>
          </a:bodyPr>
          <a:lstStyle/>
          <a:p>
            <a:pPr>
              <a:buFontTx/>
              <a:buNone/>
            </a:pPr>
            <a:r>
              <a:rPr lang="en-US" altLang="zh-CN" sz="1800" b="1" dirty="0">
                <a:latin typeface="Calibri" panose="020F0502020204030204" pitchFamily="34" charset="0"/>
                <a:cs typeface="Calibri" panose="020F0502020204030204" pitchFamily="34" charset="0"/>
              </a:rPr>
              <a:t>Board Location C10</a:t>
            </a:r>
            <a:endParaRPr lang="ja-JP" altLang="en-US" sz="18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982683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20/30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 name="object 4"/>
          <p:cNvSpPr/>
          <p:nvPr/>
        </p:nvSpPr>
        <p:spPr>
          <a:xfrm>
            <a:off x="3508376" y="752475"/>
            <a:ext cx="6226175" cy="666750"/>
          </a:xfrm>
          <a:custGeom>
            <a:avLst/>
            <a:gdLst/>
            <a:ahLst/>
            <a:cxnLst/>
            <a:rect l="l" t="t" r="r" b="b"/>
            <a:pathLst>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5892800" y="0"/>
                </a:lnTo>
                <a:lnTo>
                  <a:pt x="5942070" y="3613"/>
                </a:lnTo>
                <a:lnTo>
                  <a:pt x="5989094" y="14112"/>
                </a:lnTo>
                <a:lnTo>
                  <a:pt x="6033356" y="30979"/>
                </a:lnTo>
                <a:lnTo>
                  <a:pt x="6074340" y="53700"/>
                </a:lnTo>
                <a:lnTo>
                  <a:pt x="6111531" y="81760"/>
                </a:lnTo>
                <a:lnTo>
                  <a:pt x="6144414" y="114643"/>
                </a:lnTo>
                <a:lnTo>
                  <a:pt x="6172474" y="151834"/>
                </a:lnTo>
                <a:lnTo>
                  <a:pt x="6195195" y="192818"/>
                </a:lnTo>
                <a:lnTo>
                  <a:pt x="6212062" y="237080"/>
                </a:lnTo>
                <a:lnTo>
                  <a:pt x="6222561" y="284104"/>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3787445" y="728598"/>
            <a:ext cx="525145"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dirty="0">
                <a:ln>
                  <a:noFill/>
                </a:ln>
                <a:solidFill>
                  <a:sysClr val="windowText" lastClr="000000"/>
                </a:solidFill>
                <a:effectLst/>
                <a:uLnTx/>
                <a:uFillTx/>
                <a:latin typeface="Arial"/>
                <a:cs typeface="Arial"/>
              </a:rPr>
              <a:t>Display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pSp>
        <p:nvGrpSpPr>
          <p:cNvPr id="6" name="object 6"/>
          <p:cNvGrpSpPr/>
          <p:nvPr/>
        </p:nvGrpSpPr>
        <p:grpSpPr>
          <a:xfrm>
            <a:off x="3503613" y="747713"/>
            <a:ext cx="2503805" cy="676275"/>
            <a:chOff x="328612" y="747712"/>
            <a:chExt cx="2503805" cy="676275"/>
          </a:xfrm>
        </p:grpSpPr>
        <p:sp>
          <p:nvSpPr>
            <p:cNvPr id="7" name="object 7"/>
            <p:cNvSpPr/>
            <p:nvPr/>
          </p:nvSpPr>
          <p:spPr>
            <a:xfrm>
              <a:off x="679450" y="930275"/>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p:nvPr/>
          </p:nvSpPr>
          <p:spPr>
            <a:xfrm>
              <a:off x="717397" y="966012"/>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9" name="object 9"/>
            <p:cNvPicPr/>
            <p:nvPr/>
          </p:nvPicPr>
          <p:blipFill>
            <a:blip r:embed="rId2" cstate="print"/>
            <a:stretch>
              <a:fillRect/>
            </a:stretch>
          </p:blipFill>
          <p:spPr>
            <a:xfrm>
              <a:off x="745172" y="989456"/>
              <a:ext cx="225044" cy="347091"/>
            </a:xfrm>
            <a:prstGeom prst="rect">
              <a:avLst/>
            </a:prstGeom>
          </p:spPr>
        </p:pic>
        <p:sp>
          <p:nvSpPr>
            <p:cNvPr id="10" name="object 10"/>
            <p:cNvSpPr/>
            <p:nvPr/>
          </p:nvSpPr>
          <p:spPr>
            <a:xfrm>
              <a:off x="1060907" y="966012"/>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 name="object 11"/>
            <p:cNvPicPr/>
            <p:nvPr/>
          </p:nvPicPr>
          <p:blipFill>
            <a:blip r:embed="rId3" cstate="print"/>
            <a:stretch>
              <a:fillRect/>
            </a:stretch>
          </p:blipFill>
          <p:spPr>
            <a:xfrm>
              <a:off x="1088682" y="989456"/>
              <a:ext cx="226021" cy="347091"/>
            </a:xfrm>
            <a:prstGeom prst="rect">
              <a:avLst/>
            </a:prstGeom>
          </p:spPr>
        </p:pic>
        <p:sp>
          <p:nvSpPr>
            <p:cNvPr id="12" name="object 12"/>
            <p:cNvSpPr/>
            <p:nvPr/>
          </p:nvSpPr>
          <p:spPr>
            <a:xfrm>
              <a:off x="1392427" y="966012"/>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 name="object 13"/>
            <p:cNvPicPr/>
            <p:nvPr/>
          </p:nvPicPr>
          <p:blipFill>
            <a:blip r:embed="rId4" cstate="print"/>
            <a:stretch>
              <a:fillRect/>
            </a:stretch>
          </p:blipFill>
          <p:spPr>
            <a:xfrm>
              <a:off x="1420241" y="989456"/>
              <a:ext cx="225044" cy="347091"/>
            </a:xfrm>
            <a:prstGeom prst="rect">
              <a:avLst/>
            </a:prstGeom>
          </p:spPr>
        </p:pic>
        <p:sp>
          <p:nvSpPr>
            <p:cNvPr id="14" name="object 14"/>
            <p:cNvSpPr/>
            <p:nvPr/>
          </p:nvSpPr>
          <p:spPr>
            <a:xfrm>
              <a:off x="333375" y="752475"/>
              <a:ext cx="2494280" cy="666750"/>
            </a:xfrm>
            <a:custGeom>
              <a:avLst/>
              <a:gdLst/>
              <a:ahLst/>
              <a:cxnLst/>
              <a:rect l="l" t="t" r="r" b="b"/>
              <a:pathLst>
                <a:path w="2494280"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2160651" y="0"/>
                  </a:lnTo>
                  <a:lnTo>
                    <a:pt x="2209893" y="3613"/>
                  </a:lnTo>
                  <a:lnTo>
                    <a:pt x="2256899" y="14112"/>
                  </a:lnTo>
                  <a:lnTo>
                    <a:pt x="2301152" y="30979"/>
                  </a:lnTo>
                  <a:lnTo>
                    <a:pt x="2342135" y="53700"/>
                  </a:lnTo>
                  <a:lnTo>
                    <a:pt x="2379330" y="81760"/>
                  </a:lnTo>
                  <a:lnTo>
                    <a:pt x="2412222" y="114643"/>
                  </a:lnTo>
                  <a:lnTo>
                    <a:pt x="2440293" y="151834"/>
                  </a:lnTo>
                  <a:lnTo>
                    <a:pt x="2463025" y="192818"/>
                  </a:lnTo>
                  <a:lnTo>
                    <a:pt x="2479903" y="237080"/>
                  </a:lnTo>
                  <a:lnTo>
                    <a:pt x="2490409" y="284104"/>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 name="object 15"/>
          <p:cNvSpPr/>
          <p:nvPr/>
        </p:nvSpPr>
        <p:spPr>
          <a:xfrm>
            <a:off x="6032755" y="2343151"/>
            <a:ext cx="267335" cy="1355725"/>
          </a:xfrm>
          <a:custGeom>
            <a:avLst/>
            <a:gdLst/>
            <a:ahLst/>
            <a:cxnLst/>
            <a:rect l="l" t="t" r="r" b="b"/>
            <a:pathLst>
              <a:path w="267335" h="1355725">
                <a:moveTo>
                  <a:pt x="0" y="1355725"/>
                </a:moveTo>
                <a:lnTo>
                  <a:pt x="266725" y="1355725"/>
                </a:lnTo>
                <a:lnTo>
                  <a:pt x="266725" y="0"/>
                </a:lnTo>
                <a:lnTo>
                  <a:pt x="0" y="0"/>
                </a:lnTo>
                <a:lnTo>
                  <a:pt x="0" y="135572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object 16"/>
          <p:cNvSpPr txBox="1"/>
          <p:nvPr/>
        </p:nvSpPr>
        <p:spPr>
          <a:xfrm>
            <a:off x="5907659" y="2391536"/>
            <a:ext cx="11493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3</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17" name="object 17"/>
          <p:cNvSpPr txBox="1"/>
          <p:nvPr/>
        </p:nvSpPr>
        <p:spPr>
          <a:xfrm>
            <a:off x="5907659" y="2818257"/>
            <a:ext cx="11493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2</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18" name="object 18"/>
          <p:cNvSpPr txBox="1"/>
          <p:nvPr/>
        </p:nvSpPr>
        <p:spPr>
          <a:xfrm>
            <a:off x="5907659" y="3244976"/>
            <a:ext cx="11493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1</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19" name="object 19"/>
          <p:cNvSpPr/>
          <p:nvPr/>
        </p:nvSpPr>
        <p:spPr>
          <a:xfrm>
            <a:off x="6161278" y="2549525"/>
            <a:ext cx="276225" cy="0"/>
          </a:xfrm>
          <a:custGeom>
            <a:avLst/>
            <a:gdLst/>
            <a:ahLst/>
            <a:cxnLst/>
            <a:rect l="l" t="t" r="r" b="b"/>
            <a:pathLst>
              <a:path w="276225">
                <a:moveTo>
                  <a:pt x="0" y="0"/>
                </a:moveTo>
                <a:lnTo>
                  <a:pt x="276225" y="0"/>
                </a:lnTo>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object 20"/>
          <p:cNvSpPr/>
          <p:nvPr/>
        </p:nvSpPr>
        <p:spPr>
          <a:xfrm>
            <a:off x="7078979" y="2343151"/>
            <a:ext cx="451484" cy="1355725"/>
          </a:xfrm>
          <a:custGeom>
            <a:avLst/>
            <a:gdLst/>
            <a:ahLst/>
            <a:cxnLst/>
            <a:rect l="l" t="t" r="r" b="b"/>
            <a:pathLst>
              <a:path w="451485" h="1355725">
                <a:moveTo>
                  <a:pt x="0" y="1355725"/>
                </a:moveTo>
                <a:lnTo>
                  <a:pt x="450888" y="1355725"/>
                </a:lnTo>
                <a:lnTo>
                  <a:pt x="450888" y="0"/>
                </a:lnTo>
                <a:lnTo>
                  <a:pt x="0" y="0"/>
                </a:lnTo>
                <a:lnTo>
                  <a:pt x="0" y="1355725"/>
                </a:lnTo>
                <a:close/>
              </a:path>
            </a:pathLst>
          </a:custGeom>
          <a:ln w="9524">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object 21"/>
          <p:cNvSpPr txBox="1"/>
          <p:nvPr/>
        </p:nvSpPr>
        <p:spPr>
          <a:xfrm>
            <a:off x="7191332" y="2375314"/>
            <a:ext cx="179536" cy="1278255"/>
          </a:xfrm>
          <a:prstGeom prst="rect">
            <a:avLst/>
          </a:prstGeom>
        </p:spPr>
        <p:txBody>
          <a:bodyPr vert="vert270" wrap="square" lIns="0" tIns="0" rIns="0" bIns="0" rtlCol="0">
            <a:spAutoFit/>
          </a:bodyPr>
          <a:lstStyle/>
          <a:p>
            <a:pPr marL="12700" marR="0" lvl="0" indent="0" defTabSz="914400" eaLnBrk="1" fontAlgn="auto" latinLnBrk="0" hangingPunct="1">
              <a:lnSpc>
                <a:spcPts val="1410"/>
              </a:lnSpc>
              <a:spcBef>
                <a:spcPts val="0"/>
              </a:spcBef>
              <a:spcAft>
                <a:spcPts val="0"/>
              </a:spcAft>
              <a:buClrTx/>
              <a:buSzTx/>
              <a:buFontTx/>
              <a:buNone/>
              <a:tabLst/>
              <a:defRPr/>
            </a:pPr>
            <a:r>
              <a:rPr kumimoji="0" sz="1200" b="0" i="0" u="none" strike="noStrike" kern="0" cap="none" spc="0" normalizeH="0" baseline="0" noProof="0" dirty="0">
                <a:ln>
                  <a:noFill/>
                </a:ln>
                <a:solidFill>
                  <a:sysClr val="windowText" lastClr="000000"/>
                </a:solidFill>
                <a:effectLst/>
                <a:uLnTx/>
                <a:uFillTx/>
                <a:latin typeface="Times New Roman"/>
                <a:cs typeface="Times New Roman"/>
              </a:rPr>
              <a:t>Low</a:t>
            </a:r>
            <a:r>
              <a:rPr kumimoji="0" sz="12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2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2" name="object 22"/>
          <p:cNvSpPr/>
          <p:nvPr/>
        </p:nvSpPr>
        <p:spPr>
          <a:xfrm>
            <a:off x="6859905" y="2536825"/>
            <a:ext cx="257175" cy="0"/>
          </a:xfrm>
          <a:custGeom>
            <a:avLst/>
            <a:gdLst/>
            <a:ahLst/>
            <a:cxnLst/>
            <a:rect l="l" t="t" r="r" b="b"/>
            <a:pathLst>
              <a:path w="257175">
                <a:moveTo>
                  <a:pt x="0" y="0"/>
                </a:moveTo>
                <a:lnTo>
                  <a:pt x="257175" y="0"/>
                </a:lnTo>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object 23"/>
          <p:cNvSpPr txBox="1"/>
          <p:nvPr/>
        </p:nvSpPr>
        <p:spPr>
          <a:xfrm>
            <a:off x="6469635" y="2374773"/>
            <a:ext cx="25336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25" normalizeH="0" baseline="0" noProof="0" dirty="0">
                <a:ln>
                  <a:noFill/>
                </a:ln>
                <a:solidFill>
                  <a:sysClr val="windowText" lastClr="000000"/>
                </a:solidFill>
                <a:effectLst/>
                <a:uLnTx/>
                <a:uFillTx/>
                <a:latin typeface="Times New Roman"/>
                <a:cs typeface="Times New Roman"/>
              </a:rPr>
              <a:t>red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4" name="object 24"/>
          <p:cNvSpPr txBox="1"/>
          <p:nvPr/>
        </p:nvSpPr>
        <p:spPr>
          <a:xfrm>
            <a:off x="6469635" y="2801493"/>
            <a:ext cx="46164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10" normalizeH="0" baseline="0" noProof="0" dirty="0">
                <a:ln>
                  <a:noFill/>
                </a:ln>
                <a:solidFill>
                  <a:sysClr val="windowText" lastClr="000000"/>
                </a:solidFill>
                <a:effectLst/>
                <a:uLnTx/>
                <a:uFillTx/>
                <a:latin typeface="Times New Roman"/>
                <a:cs typeface="Times New Roman"/>
              </a:rPr>
              <a:t>White</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5" name="object 25"/>
          <p:cNvSpPr txBox="1"/>
          <p:nvPr/>
        </p:nvSpPr>
        <p:spPr>
          <a:xfrm>
            <a:off x="6469634" y="3228213"/>
            <a:ext cx="413384"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10" normalizeH="0" baseline="0" noProof="0" dirty="0">
                <a:ln>
                  <a:noFill/>
                </a:ln>
                <a:solidFill>
                  <a:sysClr val="windowText" lastClr="000000"/>
                </a:solidFill>
                <a:effectLst/>
                <a:uLnTx/>
                <a:uFillTx/>
                <a:latin typeface="Times New Roman"/>
                <a:cs typeface="Times New Roman"/>
              </a:rPr>
              <a:t>black</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6" name="object 26"/>
          <p:cNvSpPr/>
          <p:nvPr/>
        </p:nvSpPr>
        <p:spPr>
          <a:xfrm>
            <a:off x="6108954" y="2924175"/>
            <a:ext cx="328930" cy="444500"/>
          </a:xfrm>
          <a:custGeom>
            <a:avLst/>
            <a:gdLst/>
            <a:ahLst/>
            <a:cxnLst/>
            <a:rect l="l" t="t" r="r" b="b"/>
            <a:pathLst>
              <a:path w="328929" h="444500">
                <a:moveTo>
                  <a:pt x="52323" y="0"/>
                </a:moveTo>
                <a:lnTo>
                  <a:pt x="328548" y="0"/>
                </a:lnTo>
              </a:path>
              <a:path w="328929" h="444500">
                <a:moveTo>
                  <a:pt x="0" y="444500"/>
                </a:moveTo>
                <a:lnTo>
                  <a:pt x="307975" y="444500"/>
                </a:lnTo>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object 27"/>
          <p:cNvSpPr/>
          <p:nvPr/>
        </p:nvSpPr>
        <p:spPr>
          <a:xfrm>
            <a:off x="6839203" y="2911475"/>
            <a:ext cx="278130" cy="444500"/>
          </a:xfrm>
          <a:custGeom>
            <a:avLst/>
            <a:gdLst/>
            <a:ahLst/>
            <a:cxnLst/>
            <a:rect l="l" t="t" r="r" b="b"/>
            <a:pathLst>
              <a:path w="278129" h="444500">
                <a:moveTo>
                  <a:pt x="20700" y="0"/>
                </a:moveTo>
                <a:lnTo>
                  <a:pt x="277875" y="0"/>
                </a:lnTo>
              </a:path>
              <a:path w="278129" h="444500">
                <a:moveTo>
                  <a:pt x="0" y="444500"/>
                </a:moveTo>
                <a:lnTo>
                  <a:pt x="277875" y="444500"/>
                </a:lnTo>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object 28"/>
          <p:cNvSpPr/>
          <p:nvPr/>
        </p:nvSpPr>
        <p:spPr>
          <a:xfrm>
            <a:off x="4937252" y="2197101"/>
            <a:ext cx="941705" cy="314325"/>
          </a:xfrm>
          <a:custGeom>
            <a:avLst/>
            <a:gdLst/>
            <a:ahLst/>
            <a:cxnLst/>
            <a:rect l="l" t="t" r="r" b="b"/>
            <a:pathLst>
              <a:path w="941705" h="314325">
                <a:moveTo>
                  <a:pt x="73025" y="314325"/>
                </a:moveTo>
                <a:lnTo>
                  <a:pt x="941451" y="314325"/>
                </a:lnTo>
              </a:path>
              <a:path w="941705" h="314325">
                <a:moveTo>
                  <a:pt x="73025" y="314325"/>
                </a:moveTo>
                <a:lnTo>
                  <a:pt x="73025" y="155575"/>
                </a:lnTo>
              </a:path>
              <a:path w="941705" h="314325">
                <a:moveTo>
                  <a:pt x="0" y="77724"/>
                </a:moveTo>
                <a:lnTo>
                  <a:pt x="5665" y="47470"/>
                </a:lnTo>
                <a:lnTo>
                  <a:pt x="21129" y="22764"/>
                </a:lnTo>
                <a:lnTo>
                  <a:pt x="44094" y="6107"/>
                </a:lnTo>
                <a:lnTo>
                  <a:pt x="72262" y="0"/>
                </a:lnTo>
                <a:lnTo>
                  <a:pt x="100357" y="6107"/>
                </a:lnTo>
                <a:lnTo>
                  <a:pt x="123285" y="22764"/>
                </a:lnTo>
                <a:lnTo>
                  <a:pt x="138735" y="47470"/>
                </a:lnTo>
                <a:lnTo>
                  <a:pt x="144399" y="77724"/>
                </a:lnTo>
                <a:lnTo>
                  <a:pt x="138735" y="108051"/>
                </a:lnTo>
                <a:lnTo>
                  <a:pt x="123285" y="132794"/>
                </a:lnTo>
                <a:lnTo>
                  <a:pt x="100357" y="149465"/>
                </a:lnTo>
                <a:lnTo>
                  <a:pt x="72262" y="155575"/>
                </a:lnTo>
                <a:lnTo>
                  <a:pt x="44094" y="149465"/>
                </a:lnTo>
                <a:lnTo>
                  <a:pt x="21129" y="132794"/>
                </a:lnTo>
                <a:lnTo>
                  <a:pt x="5665" y="108051"/>
                </a:lnTo>
                <a:lnTo>
                  <a:pt x="0" y="77724"/>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object 29"/>
          <p:cNvSpPr txBox="1"/>
          <p:nvPr/>
        </p:nvSpPr>
        <p:spPr>
          <a:xfrm>
            <a:off x="3514040" y="937005"/>
            <a:ext cx="5316855" cy="1347470"/>
          </a:xfrm>
          <a:prstGeom prst="rect">
            <a:avLst/>
          </a:prstGeom>
        </p:spPr>
        <p:txBody>
          <a:bodyPr vert="horz" wrap="square" lIns="0" tIns="12065" rIns="0" bIns="0" rtlCol="0">
            <a:spAutoFit/>
          </a:bodyPr>
          <a:lstStyle/>
          <a:p>
            <a:pPr marL="2626360"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Times New Roman"/>
                <a:cs typeface="Times New Roman"/>
              </a:rPr>
              <a:t>Low</a:t>
            </a:r>
            <a:r>
              <a:rPr kumimoji="0" sz="16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10" normalizeH="0" baseline="0" noProof="0" dirty="0">
                <a:ln>
                  <a:noFill/>
                </a:ln>
                <a:solidFill>
                  <a:sysClr val="windowText" lastClr="000000"/>
                </a:solidFill>
                <a:effectLst/>
                <a:uLnTx/>
                <a:uFillTx/>
                <a:latin typeface="Times New Roman"/>
                <a:cs typeface="Times New Roman"/>
              </a:rPr>
              <a:t>pressure</a:t>
            </a:r>
            <a:r>
              <a:rPr kumimoji="0" sz="1600" b="1" i="0" u="none" strike="noStrike" kern="0" cap="none" spc="-2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600" b="1" i="0" u="none" strike="noStrike" kern="0" cap="none" spc="-5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fault</a:t>
            </a:r>
            <a:r>
              <a:rPr kumimoji="0" sz="1600" b="1" i="0" u="none" strike="noStrike" kern="0" cap="none" spc="-1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20" normalizeH="0" baseline="0" noProof="0" dirty="0">
                <a:ln>
                  <a:noFill/>
                </a:ln>
                <a:solidFill>
                  <a:sysClr val="windowText" lastClr="000000"/>
                </a:solidFill>
                <a:effectLst/>
                <a:uLnTx/>
                <a:uFillTx/>
                <a:latin typeface="Times New Roman"/>
                <a:cs typeface="Times New Roman"/>
              </a:rPr>
              <a:t>(LP)</a:t>
            </a: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2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1.Error</a:t>
            </a:r>
            <a:r>
              <a:rPr kumimoji="0" sz="14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definition</a:t>
            </a:r>
            <a:r>
              <a:rPr kumimoji="0" sz="14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and</a:t>
            </a:r>
            <a:r>
              <a:rPr kumimoji="0" sz="1400" b="1"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method</a:t>
            </a:r>
            <a:r>
              <a:rPr kumimoji="0" sz="1400" b="1"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to</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 check:</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5"/>
              </a:spcBef>
              <a:spcAft>
                <a:spcPts val="0"/>
              </a:spcAft>
              <a:buClrTx/>
              <a:buSzTx/>
              <a:buFontTx/>
              <a:buNone/>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low</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open</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shorted.</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voltage</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between</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CN9</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pin(1)</a:t>
            </a:r>
            <a:r>
              <a:rPr kumimoji="0" sz="13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and</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(2)</a:t>
            </a:r>
            <a:r>
              <a:rPr kumimoji="0" sz="13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not</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in</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range</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0.70~4.50VDC.</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0" marR="14604" lvl="0" indent="0" algn="ctr" defTabSz="914400" eaLnBrk="1" fontAlgn="auto" latinLnBrk="0" hangingPunct="1">
              <a:lnSpc>
                <a:spcPct val="100000"/>
              </a:lnSpc>
              <a:spcBef>
                <a:spcPts val="145"/>
              </a:spcBef>
              <a:spcAft>
                <a:spcPts val="0"/>
              </a:spcAft>
              <a:buClrTx/>
              <a:buSzTx/>
              <a:buFontTx/>
              <a:buNone/>
              <a:tabLst/>
              <a:defRPr/>
            </a:pPr>
            <a:r>
              <a:rPr kumimoji="0" sz="1400" b="0" i="0" u="none" strike="noStrike" kern="0" cap="none" spc="-25" normalizeH="0" baseline="0" noProof="0" dirty="0">
                <a:ln>
                  <a:noFill/>
                </a:ln>
                <a:solidFill>
                  <a:sysClr val="windowText" lastClr="000000"/>
                </a:solidFill>
                <a:effectLst/>
                <a:uLnTx/>
                <a:uFillTx/>
                <a:latin typeface="Times New Roman"/>
                <a:cs typeface="Times New Roman"/>
              </a:rPr>
              <a:t>CN9</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30" name="object 30"/>
          <p:cNvGrpSpPr/>
          <p:nvPr/>
        </p:nvGrpSpPr>
        <p:grpSpPr>
          <a:xfrm>
            <a:off x="4876863" y="2919413"/>
            <a:ext cx="1007110" cy="676275"/>
            <a:chOff x="1701863" y="2919412"/>
            <a:chExt cx="1007110" cy="676275"/>
          </a:xfrm>
        </p:grpSpPr>
        <p:sp>
          <p:nvSpPr>
            <p:cNvPr id="31" name="object 31"/>
            <p:cNvSpPr/>
            <p:nvPr/>
          </p:nvSpPr>
          <p:spPr>
            <a:xfrm>
              <a:off x="1706626" y="2924175"/>
              <a:ext cx="997585" cy="666750"/>
            </a:xfrm>
            <a:custGeom>
              <a:avLst/>
              <a:gdLst/>
              <a:ahLst/>
              <a:cxnLst/>
              <a:rect l="l" t="t" r="r" b="b"/>
              <a:pathLst>
                <a:path w="997585" h="666750">
                  <a:moveTo>
                    <a:pt x="262000" y="0"/>
                  </a:moveTo>
                  <a:lnTo>
                    <a:pt x="997076" y="0"/>
                  </a:lnTo>
                </a:path>
                <a:path w="997585" h="666750">
                  <a:moveTo>
                    <a:pt x="185800" y="444500"/>
                  </a:moveTo>
                  <a:lnTo>
                    <a:pt x="997076" y="444500"/>
                  </a:lnTo>
                </a:path>
                <a:path w="997585" h="666750">
                  <a:moveTo>
                    <a:pt x="185800" y="590550"/>
                  </a:moveTo>
                  <a:lnTo>
                    <a:pt x="185800" y="431800"/>
                  </a:lnTo>
                </a:path>
                <a:path w="997585" h="666750">
                  <a:moveTo>
                    <a:pt x="0" y="590550"/>
                  </a:moveTo>
                  <a:lnTo>
                    <a:pt x="312800" y="590550"/>
                  </a:lnTo>
                </a:path>
                <a:path w="997585" h="666750">
                  <a:moveTo>
                    <a:pt x="185800" y="590550"/>
                  </a:moveTo>
                  <a:lnTo>
                    <a:pt x="101600" y="663575"/>
                  </a:lnTo>
                </a:path>
                <a:path w="997585" h="666750">
                  <a:moveTo>
                    <a:pt x="101600" y="590550"/>
                  </a:moveTo>
                  <a:lnTo>
                    <a:pt x="17525" y="663575"/>
                  </a:lnTo>
                </a:path>
                <a:path w="997585" h="666750">
                  <a:moveTo>
                    <a:pt x="262000" y="593725"/>
                  </a:moveTo>
                  <a:lnTo>
                    <a:pt x="177800" y="666750"/>
                  </a:lnTo>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object 32"/>
            <p:cNvSpPr/>
            <p:nvPr/>
          </p:nvSpPr>
          <p:spPr>
            <a:xfrm>
              <a:off x="2487041" y="2924175"/>
              <a:ext cx="100330" cy="460375"/>
            </a:xfrm>
            <a:custGeom>
              <a:avLst/>
              <a:gdLst/>
              <a:ahLst/>
              <a:cxnLst/>
              <a:rect l="l" t="t" r="r" b="b"/>
              <a:pathLst>
                <a:path w="100330" h="460375">
                  <a:moveTo>
                    <a:pt x="5333" y="369316"/>
                  </a:moveTo>
                  <a:lnTo>
                    <a:pt x="3047" y="370585"/>
                  </a:lnTo>
                  <a:lnTo>
                    <a:pt x="888" y="371982"/>
                  </a:lnTo>
                  <a:lnTo>
                    <a:pt x="0" y="374903"/>
                  </a:lnTo>
                  <a:lnTo>
                    <a:pt x="1396" y="377190"/>
                  </a:lnTo>
                  <a:lnTo>
                    <a:pt x="49910" y="460375"/>
                  </a:lnTo>
                  <a:lnTo>
                    <a:pt x="55406" y="450976"/>
                  </a:lnTo>
                  <a:lnTo>
                    <a:pt x="45211" y="450976"/>
                  </a:lnTo>
                  <a:lnTo>
                    <a:pt x="45211" y="433324"/>
                  </a:lnTo>
                  <a:lnTo>
                    <a:pt x="9651" y="372364"/>
                  </a:lnTo>
                  <a:lnTo>
                    <a:pt x="8254" y="370077"/>
                  </a:lnTo>
                  <a:lnTo>
                    <a:pt x="5333" y="369316"/>
                  </a:lnTo>
                  <a:close/>
                </a:path>
                <a:path w="100330" h="460375">
                  <a:moveTo>
                    <a:pt x="45212" y="433324"/>
                  </a:moveTo>
                  <a:lnTo>
                    <a:pt x="45211" y="450976"/>
                  </a:lnTo>
                  <a:lnTo>
                    <a:pt x="54736" y="450976"/>
                  </a:lnTo>
                  <a:lnTo>
                    <a:pt x="54736" y="448564"/>
                  </a:lnTo>
                  <a:lnTo>
                    <a:pt x="45846" y="448564"/>
                  </a:lnTo>
                  <a:lnTo>
                    <a:pt x="49974" y="441488"/>
                  </a:lnTo>
                  <a:lnTo>
                    <a:pt x="45212" y="433324"/>
                  </a:lnTo>
                  <a:close/>
                </a:path>
                <a:path w="100330" h="460375">
                  <a:moveTo>
                    <a:pt x="94487" y="369316"/>
                  </a:moveTo>
                  <a:lnTo>
                    <a:pt x="91566" y="370077"/>
                  </a:lnTo>
                  <a:lnTo>
                    <a:pt x="90296" y="372364"/>
                  </a:lnTo>
                  <a:lnTo>
                    <a:pt x="54736" y="433324"/>
                  </a:lnTo>
                  <a:lnTo>
                    <a:pt x="54736" y="450976"/>
                  </a:lnTo>
                  <a:lnTo>
                    <a:pt x="55406" y="450976"/>
                  </a:lnTo>
                  <a:lnTo>
                    <a:pt x="98551" y="377190"/>
                  </a:lnTo>
                  <a:lnTo>
                    <a:pt x="99821" y="374903"/>
                  </a:lnTo>
                  <a:lnTo>
                    <a:pt x="99059" y="371982"/>
                  </a:lnTo>
                  <a:lnTo>
                    <a:pt x="96773" y="370585"/>
                  </a:lnTo>
                  <a:lnTo>
                    <a:pt x="94487" y="369316"/>
                  </a:lnTo>
                  <a:close/>
                </a:path>
                <a:path w="100330" h="460375">
                  <a:moveTo>
                    <a:pt x="49974" y="441488"/>
                  </a:moveTo>
                  <a:lnTo>
                    <a:pt x="45846" y="448564"/>
                  </a:lnTo>
                  <a:lnTo>
                    <a:pt x="54101" y="448564"/>
                  </a:lnTo>
                  <a:lnTo>
                    <a:pt x="49974" y="441488"/>
                  </a:lnTo>
                  <a:close/>
                </a:path>
                <a:path w="100330" h="460375">
                  <a:moveTo>
                    <a:pt x="54736" y="433324"/>
                  </a:moveTo>
                  <a:lnTo>
                    <a:pt x="49974" y="441488"/>
                  </a:lnTo>
                  <a:lnTo>
                    <a:pt x="54101" y="448564"/>
                  </a:lnTo>
                  <a:lnTo>
                    <a:pt x="54736" y="448564"/>
                  </a:lnTo>
                  <a:lnTo>
                    <a:pt x="54736" y="433324"/>
                  </a:lnTo>
                  <a:close/>
                </a:path>
                <a:path w="100330" h="460375">
                  <a:moveTo>
                    <a:pt x="49974" y="18886"/>
                  </a:moveTo>
                  <a:lnTo>
                    <a:pt x="45211" y="27050"/>
                  </a:lnTo>
                  <a:lnTo>
                    <a:pt x="45212" y="433324"/>
                  </a:lnTo>
                  <a:lnTo>
                    <a:pt x="49974" y="441488"/>
                  </a:lnTo>
                  <a:lnTo>
                    <a:pt x="54736" y="433324"/>
                  </a:lnTo>
                  <a:lnTo>
                    <a:pt x="54736" y="27050"/>
                  </a:lnTo>
                  <a:lnTo>
                    <a:pt x="49974" y="18886"/>
                  </a:lnTo>
                  <a:close/>
                </a:path>
                <a:path w="100330" h="460375">
                  <a:moveTo>
                    <a:pt x="49910" y="0"/>
                  </a:moveTo>
                  <a:lnTo>
                    <a:pt x="1396" y="83184"/>
                  </a:lnTo>
                  <a:lnTo>
                    <a:pt x="0" y="85471"/>
                  </a:lnTo>
                  <a:lnTo>
                    <a:pt x="888" y="88392"/>
                  </a:lnTo>
                  <a:lnTo>
                    <a:pt x="3047" y="89789"/>
                  </a:lnTo>
                  <a:lnTo>
                    <a:pt x="5333" y="91058"/>
                  </a:lnTo>
                  <a:lnTo>
                    <a:pt x="8254" y="90297"/>
                  </a:lnTo>
                  <a:lnTo>
                    <a:pt x="9651" y="88010"/>
                  </a:lnTo>
                  <a:lnTo>
                    <a:pt x="45211" y="27050"/>
                  </a:lnTo>
                  <a:lnTo>
                    <a:pt x="45211" y="9398"/>
                  </a:lnTo>
                  <a:lnTo>
                    <a:pt x="55406" y="9398"/>
                  </a:lnTo>
                  <a:lnTo>
                    <a:pt x="49910" y="0"/>
                  </a:lnTo>
                  <a:close/>
                </a:path>
                <a:path w="100330" h="460375">
                  <a:moveTo>
                    <a:pt x="55406" y="9398"/>
                  </a:moveTo>
                  <a:lnTo>
                    <a:pt x="54736" y="9398"/>
                  </a:lnTo>
                  <a:lnTo>
                    <a:pt x="54737" y="27050"/>
                  </a:lnTo>
                  <a:lnTo>
                    <a:pt x="90296" y="88010"/>
                  </a:lnTo>
                  <a:lnTo>
                    <a:pt x="91566" y="90297"/>
                  </a:lnTo>
                  <a:lnTo>
                    <a:pt x="94487" y="91058"/>
                  </a:lnTo>
                  <a:lnTo>
                    <a:pt x="96773" y="89789"/>
                  </a:lnTo>
                  <a:lnTo>
                    <a:pt x="99059" y="88392"/>
                  </a:lnTo>
                  <a:lnTo>
                    <a:pt x="99821" y="85471"/>
                  </a:lnTo>
                  <a:lnTo>
                    <a:pt x="98551" y="83184"/>
                  </a:lnTo>
                  <a:lnTo>
                    <a:pt x="55406" y="9398"/>
                  </a:lnTo>
                  <a:close/>
                </a:path>
                <a:path w="100330" h="460375">
                  <a:moveTo>
                    <a:pt x="54736" y="9398"/>
                  </a:moveTo>
                  <a:lnTo>
                    <a:pt x="45211" y="9398"/>
                  </a:lnTo>
                  <a:lnTo>
                    <a:pt x="45211" y="27050"/>
                  </a:lnTo>
                  <a:lnTo>
                    <a:pt x="49974" y="18886"/>
                  </a:lnTo>
                  <a:lnTo>
                    <a:pt x="45846" y="11810"/>
                  </a:lnTo>
                  <a:lnTo>
                    <a:pt x="54736" y="11810"/>
                  </a:lnTo>
                  <a:lnTo>
                    <a:pt x="54736" y="9398"/>
                  </a:lnTo>
                  <a:close/>
                </a:path>
                <a:path w="100330" h="460375">
                  <a:moveTo>
                    <a:pt x="54736" y="11810"/>
                  </a:moveTo>
                  <a:lnTo>
                    <a:pt x="54101" y="11810"/>
                  </a:lnTo>
                  <a:lnTo>
                    <a:pt x="49974" y="18886"/>
                  </a:lnTo>
                  <a:lnTo>
                    <a:pt x="54737" y="27050"/>
                  </a:lnTo>
                  <a:lnTo>
                    <a:pt x="54736" y="11810"/>
                  </a:lnTo>
                  <a:close/>
                </a:path>
                <a:path w="100330" h="460375">
                  <a:moveTo>
                    <a:pt x="54101" y="11810"/>
                  </a:moveTo>
                  <a:lnTo>
                    <a:pt x="45846" y="11810"/>
                  </a:lnTo>
                  <a:lnTo>
                    <a:pt x="49974" y="18886"/>
                  </a:lnTo>
                  <a:lnTo>
                    <a:pt x="54101" y="1181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3" name="object 33"/>
          <p:cNvSpPr txBox="1"/>
          <p:nvPr/>
        </p:nvSpPr>
        <p:spPr>
          <a:xfrm>
            <a:off x="5271261" y="2254758"/>
            <a:ext cx="245110"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25" normalizeH="0" baseline="0" noProof="0" dirty="0">
                <a:ln>
                  <a:noFill/>
                </a:ln>
                <a:solidFill>
                  <a:sysClr val="windowText" lastClr="000000"/>
                </a:solidFill>
                <a:effectLst/>
                <a:uLnTx/>
                <a:uFillTx/>
                <a:latin typeface="Times New Roman"/>
                <a:cs typeface="Times New Roman"/>
              </a:rPr>
              <a:t>5V</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4" name="object 34"/>
          <p:cNvSpPr txBox="1"/>
          <p:nvPr/>
        </p:nvSpPr>
        <p:spPr>
          <a:xfrm>
            <a:off x="4544314" y="2676525"/>
            <a:ext cx="544195" cy="45275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dirty="0">
                <a:ln>
                  <a:noFill/>
                </a:ln>
                <a:solidFill>
                  <a:sysClr val="windowText" lastClr="000000"/>
                </a:solidFill>
                <a:effectLst/>
                <a:uLnTx/>
                <a:uFillTx/>
                <a:latin typeface="Times New Roman"/>
                <a:cs typeface="Times New Roman"/>
              </a:rPr>
              <a:t>IC</a:t>
            </a:r>
            <a:r>
              <a:rPr kumimoji="0" sz="1400" b="0" i="0" u="none" strike="noStrike" kern="0" cap="none" spc="-90" normalizeH="0" baseline="0" noProof="0" dirty="0">
                <a:ln>
                  <a:noFill/>
                </a:ln>
                <a:solidFill>
                  <a:sysClr val="windowText" lastClr="000000"/>
                </a:solidFill>
                <a:effectLst/>
                <a:uLnTx/>
                <a:uFillTx/>
                <a:latin typeface="Times New Roman"/>
                <a:cs typeface="Times New Roman"/>
              </a:rPr>
              <a:t> </a:t>
            </a:r>
            <a:r>
              <a:rPr kumimoji="0" sz="1400" b="0" i="0" u="none" strike="noStrike" kern="0" cap="none" spc="-25" normalizeH="0" baseline="0" noProof="0" dirty="0">
                <a:ln>
                  <a:noFill/>
                </a:ln>
                <a:solidFill>
                  <a:sysClr val="windowText" lastClr="000000"/>
                </a:solidFill>
                <a:effectLst/>
                <a:uLnTx/>
                <a:uFillTx/>
                <a:latin typeface="Times New Roman"/>
                <a:cs typeface="Times New Roman"/>
              </a:rPr>
              <a:t>A/D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5"/>
              </a:spcBef>
              <a:spcAft>
                <a:spcPts val="0"/>
              </a:spcAft>
              <a:buClrTx/>
              <a:buSzTx/>
              <a:buFontTx/>
              <a:buNone/>
              <a:tabLst/>
              <a:defRPr/>
            </a:pPr>
            <a:r>
              <a:rPr kumimoji="0" sz="1400" b="0" i="0" u="none" strike="noStrike" kern="0" cap="none" spc="-10" normalizeH="0" baseline="0" noProof="0" dirty="0">
                <a:ln>
                  <a:noFill/>
                </a:ln>
                <a:solidFill>
                  <a:sysClr val="windowText" lastClr="000000"/>
                </a:solidFill>
                <a:effectLst/>
                <a:uLnTx/>
                <a:uFillTx/>
                <a:latin typeface="Times New Roman"/>
                <a:cs typeface="Times New Roman"/>
              </a:rPr>
              <a:t>input</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5" name="object 35"/>
          <p:cNvSpPr txBox="1"/>
          <p:nvPr/>
        </p:nvSpPr>
        <p:spPr>
          <a:xfrm>
            <a:off x="4585081" y="3273932"/>
            <a:ext cx="40957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25" normalizeH="0" baseline="0" noProof="0" dirty="0">
                <a:ln>
                  <a:noFill/>
                </a:ln>
                <a:solidFill>
                  <a:sysClr val="windowText" lastClr="000000"/>
                </a:solidFill>
                <a:effectLst/>
                <a:uLnTx/>
                <a:uFillTx/>
                <a:latin typeface="Times New Roman"/>
                <a:cs typeface="Times New Roman"/>
              </a:rPr>
              <a:t>GND</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6" name="object 36"/>
          <p:cNvSpPr/>
          <p:nvPr/>
        </p:nvSpPr>
        <p:spPr>
          <a:xfrm>
            <a:off x="5243068" y="3108452"/>
            <a:ext cx="469265" cy="546735"/>
          </a:xfrm>
          <a:custGeom>
            <a:avLst/>
            <a:gdLst/>
            <a:ahLst/>
            <a:cxnLst/>
            <a:rect l="l" t="t" r="r" b="b"/>
            <a:pathLst>
              <a:path w="469264" h="546735">
                <a:moveTo>
                  <a:pt x="442331" y="43858"/>
                </a:moveTo>
                <a:lnTo>
                  <a:pt x="404113" y="48259"/>
                </a:lnTo>
                <a:lnTo>
                  <a:pt x="362331" y="57912"/>
                </a:lnTo>
                <a:lnTo>
                  <a:pt x="321690" y="72008"/>
                </a:lnTo>
                <a:lnTo>
                  <a:pt x="282575" y="90424"/>
                </a:lnTo>
                <a:lnTo>
                  <a:pt x="245237" y="112902"/>
                </a:lnTo>
                <a:lnTo>
                  <a:pt x="209550" y="139319"/>
                </a:lnTo>
                <a:lnTo>
                  <a:pt x="176149" y="169291"/>
                </a:lnTo>
                <a:lnTo>
                  <a:pt x="144780" y="202946"/>
                </a:lnTo>
                <a:lnTo>
                  <a:pt x="115950" y="239775"/>
                </a:lnTo>
                <a:lnTo>
                  <a:pt x="89662" y="279653"/>
                </a:lnTo>
                <a:lnTo>
                  <a:pt x="66293" y="322452"/>
                </a:lnTo>
                <a:lnTo>
                  <a:pt x="45719" y="367919"/>
                </a:lnTo>
                <a:lnTo>
                  <a:pt x="28320" y="415798"/>
                </a:lnTo>
                <a:lnTo>
                  <a:pt x="14350" y="465963"/>
                </a:lnTo>
                <a:lnTo>
                  <a:pt x="3809" y="518287"/>
                </a:lnTo>
                <a:lnTo>
                  <a:pt x="0" y="545084"/>
                </a:lnTo>
                <a:lnTo>
                  <a:pt x="9398" y="546481"/>
                </a:lnTo>
                <a:lnTo>
                  <a:pt x="13207" y="520064"/>
                </a:lnTo>
                <a:lnTo>
                  <a:pt x="18033" y="493902"/>
                </a:lnTo>
                <a:lnTo>
                  <a:pt x="30099" y="443357"/>
                </a:lnTo>
                <a:lnTo>
                  <a:pt x="45465" y="394970"/>
                </a:lnTo>
                <a:lnTo>
                  <a:pt x="64262" y="348869"/>
                </a:lnTo>
                <a:lnTo>
                  <a:pt x="85851" y="305435"/>
                </a:lnTo>
                <a:lnTo>
                  <a:pt x="110362" y="264795"/>
                </a:lnTo>
                <a:lnTo>
                  <a:pt x="137540" y="226949"/>
                </a:lnTo>
                <a:lnTo>
                  <a:pt x="167005" y="192404"/>
                </a:lnTo>
                <a:lnTo>
                  <a:pt x="198755" y="161163"/>
                </a:lnTo>
                <a:lnTo>
                  <a:pt x="232663" y="133476"/>
                </a:lnTo>
                <a:lnTo>
                  <a:pt x="268350" y="109474"/>
                </a:lnTo>
                <a:lnTo>
                  <a:pt x="305815" y="89407"/>
                </a:lnTo>
                <a:lnTo>
                  <a:pt x="344677" y="73532"/>
                </a:lnTo>
                <a:lnTo>
                  <a:pt x="384937" y="61849"/>
                </a:lnTo>
                <a:lnTo>
                  <a:pt x="426338" y="54737"/>
                </a:lnTo>
                <a:lnTo>
                  <a:pt x="441470" y="53369"/>
                </a:lnTo>
                <a:lnTo>
                  <a:pt x="450033" y="48082"/>
                </a:lnTo>
                <a:lnTo>
                  <a:pt x="442331" y="43858"/>
                </a:lnTo>
                <a:close/>
              </a:path>
              <a:path w="469264" h="546735">
                <a:moveTo>
                  <a:pt x="460751" y="43052"/>
                </a:moveTo>
                <a:lnTo>
                  <a:pt x="459231" y="43052"/>
                </a:lnTo>
                <a:lnTo>
                  <a:pt x="459486" y="52577"/>
                </a:lnTo>
                <a:lnTo>
                  <a:pt x="447420" y="52831"/>
                </a:lnTo>
                <a:lnTo>
                  <a:pt x="441470" y="53369"/>
                </a:lnTo>
                <a:lnTo>
                  <a:pt x="379602" y="91567"/>
                </a:lnTo>
                <a:lnTo>
                  <a:pt x="378968" y="94488"/>
                </a:lnTo>
                <a:lnTo>
                  <a:pt x="381762" y="99059"/>
                </a:lnTo>
                <a:lnTo>
                  <a:pt x="384682" y="99695"/>
                </a:lnTo>
                <a:lnTo>
                  <a:pt x="468883" y="47498"/>
                </a:lnTo>
                <a:lnTo>
                  <a:pt x="460751" y="43052"/>
                </a:lnTo>
                <a:close/>
              </a:path>
              <a:path w="469264" h="546735">
                <a:moveTo>
                  <a:pt x="450033" y="48082"/>
                </a:moveTo>
                <a:lnTo>
                  <a:pt x="441470" y="53369"/>
                </a:lnTo>
                <a:lnTo>
                  <a:pt x="447420" y="52831"/>
                </a:lnTo>
                <a:lnTo>
                  <a:pt x="459486" y="52577"/>
                </a:lnTo>
                <a:lnTo>
                  <a:pt x="459469" y="51943"/>
                </a:lnTo>
                <a:lnTo>
                  <a:pt x="457073" y="51943"/>
                </a:lnTo>
                <a:lnTo>
                  <a:pt x="450033" y="48082"/>
                </a:lnTo>
                <a:close/>
              </a:path>
              <a:path w="469264" h="546735">
                <a:moveTo>
                  <a:pt x="456945" y="43815"/>
                </a:moveTo>
                <a:lnTo>
                  <a:pt x="450033" y="48082"/>
                </a:lnTo>
                <a:lnTo>
                  <a:pt x="457073" y="51943"/>
                </a:lnTo>
                <a:lnTo>
                  <a:pt x="456945" y="43815"/>
                </a:lnTo>
                <a:close/>
              </a:path>
              <a:path w="469264" h="546735">
                <a:moveTo>
                  <a:pt x="459252" y="43815"/>
                </a:moveTo>
                <a:lnTo>
                  <a:pt x="456945" y="43815"/>
                </a:lnTo>
                <a:lnTo>
                  <a:pt x="457073" y="51943"/>
                </a:lnTo>
                <a:lnTo>
                  <a:pt x="459469" y="51943"/>
                </a:lnTo>
                <a:lnTo>
                  <a:pt x="459252" y="43815"/>
                </a:lnTo>
                <a:close/>
              </a:path>
              <a:path w="469264" h="546735">
                <a:moveTo>
                  <a:pt x="459231" y="43052"/>
                </a:moveTo>
                <a:lnTo>
                  <a:pt x="447167" y="43433"/>
                </a:lnTo>
                <a:lnTo>
                  <a:pt x="442331" y="43858"/>
                </a:lnTo>
                <a:lnTo>
                  <a:pt x="450033" y="48082"/>
                </a:lnTo>
                <a:lnTo>
                  <a:pt x="456945" y="43815"/>
                </a:lnTo>
                <a:lnTo>
                  <a:pt x="459252" y="43815"/>
                </a:lnTo>
                <a:lnTo>
                  <a:pt x="459231" y="43052"/>
                </a:lnTo>
                <a:close/>
              </a:path>
              <a:path w="469264" h="546735">
                <a:moveTo>
                  <a:pt x="382015" y="0"/>
                </a:moveTo>
                <a:lnTo>
                  <a:pt x="379094" y="762"/>
                </a:lnTo>
                <a:lnTo>
                  <a:pt x="377825" y="3048"/>
                </a:lnTo>
                <a:lnTo>
                  <a:pt x="376555" y="5461"/>
                </a:lnTo>
                <a:lnTo>
                  <a:pt x="377444" y="8254"/>
                </a:lnTo>
                <a:lnTo>
                  <a:pt x="442331" y="43858"/>
                </a:lnTo>
                <a:lnTo>
                  <a:pt x="447167" y="43433"/>
                </a:lnTo>
                <a:lnTo>
                  <a:pt x="459231" y="43052"/>
                </a:lnTo>
                <a:lnTo>
                  <a:pt x="460751" y="43052"/>
                </a:lnTo>
                <a:lnTo>
                  <a:pt x="382015" y="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object 37"/>
          <p:cNvSpPr/>
          <p:nvPr/>
        </p:nvSpPr>
        <p:spPr>
          <a:xfrm>
            <a:off x="7258051" y="5325998"/>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object 38"/>
          <p:cNvSpPr txBox="1"/>
          <p:nvPr/>
        </p:nvSpPr>
        <p:spPr>
          <a:xfrm>
            <a:off x="4961889" y="5633465"/>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9" name="object 39"/>
          <p:cNvSpPr txBox="1"/>
          <p:nvPr/>
        </p:nvSpPr>
        <p:spPr>
          <a:xfrm>
            <a:off x="3514039" y="3740967"/>
            <a:ext cx="5689600" cy="1546860"/>
          </a:xfrm>
          <a:prstGeom prst="rect">
            <a:avLst/>
          </a:prstGeom>
        </p:spPr>
        <p:txBody>
          <a:bodyPr vert="horz" wrap="square" lIns="0" tIns="22860" rIns="0" bIns="0" rtlCol="0">
            <a:spAutoFit/>
          </a:bodyPr>
          <a:lstStyle/>
          <a:p>
            <a:pPr marL="278765" marR="0" lvl="0" indent="0" defTabSz="914400" eaLnBrk="1" fontAlgn="auto" latinLnBrk="0" hangingPunct="1">
              <a:lnSpc>
                <a:spcPct val="100000"/>
              </a:lnSpc>
              <a:spcBef>
                <a:spcPts val="180"/>
              </a:spcBef>
              <a:spcAft>
                <a:spcPts val="0"/>
              </a:spcAft>
              <a:buClrTx/>
              <a:buSzTx/>
              <a:buFontTx/>
              <a:buNone/>
              <a:tabLst/>
              <a:defRPr/>
            </a:pPr>
            <a:r>
              <a:rPr kumimoji="0" sz="1200" b="0" i="0" u="none" strike="noStrike" kern="0" cap="none" spc="0" normalizeH="0" baseline="0" noProof="0" dirty="0">
                <a:ln>
                  <a:noFill/>
                </a:ln>
                <a:solidFill>
                  <a:sysClr val="windowText" lastClr="000000"/>
                </a:solidFill>
                <a:effectLst/>
                <a:uLnTx/>
                <a:uFillTx/>
                <a:latin typeface="Times New Roman"/>
                <a:cs typeface="Times New Roman"/>
              </a:rPr>
              <a:t>Measure</a:t>
            </a:r>
            <a:r>
              <a:rPr kumimoji="0" sz="120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voltage</a:t>
            </a:r>
            <a:r>
              <a:rPr kumimoji="0" sz="12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within</a:t>
            </a:r>
            <a:r>
              <a:rPr kumimoji="0" sz="12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this</a:t>
            </a:r>
            <a:r>
              <a:rPr kumimoji="0" sz="12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space</a:t>
            </a:r>
            <a:r>
              <a:rPr kumimoji="0" sz="1200" b="0" i="0" u="none" strike="noStrike" kern="0" cap="none" spc="24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a:t>
            </a:r>
            <a:r>
              <a:rPr kumimoji="0" sz="1200" b="1" i="0" u="none" strike="noStrike" kern="0" cap="none" spc="0" normalizeH="0" baseline="0" noProof="0" dirty="0">
                <a:ln>
                  <a:noFill/>
                </a:ln>
                <a:solidFill>
                  <a:sysClr val="windowText" lastClr="000000"/>
                </a:solidFill>
                <a:effectLst/>
                <a:uLnTx/>
                <a:uFillTx/>
                <a:latin typeface="Times New Roman"/>
                <a:cs typeface="Times New Roman"/>
              </a:rPr>
              <a:t>Low</a:t>
            </a:r>
            <a:r>
              <a:rPr kumimoji="0" sz="12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200" b="1" i="0" u="none" strike="noStrike" kern="0" cap="none" spc="0" normalizeH="0" baseline="0" noProof="0" dirty="0">
                <a:ln>
                  <a:noFill/>
                </a:ln>
                <a:solidFill>
                  <a:sysClr val="windowText" lastClr="000000"/>
                </a:solidFill>
                <a:effectLst/>
                <a:uLnTx/>
                <a:uFillTx/>
                <a:latin typeface="Times New Roman"/>
                <a:cs typeface="Times New Roman"/>
              </a:rPr>
              <a:t>Pressure </a:t>
            </a:r>
            <a:r>
              <a:rPr kumimoji="0" sz="1200" b="1" i="0" u="none" strike="noStrike" kern="0" cap="none" spc="-10" normalizeH="0" baseline="0" noProof="0" dirty="0">
                <a:ln>
                  <a:noFill/>
                </a:ln>
                <a:solidFill>
                  <a:sysClr val="windowText" lastClr="000000"/>
                </a:solidFill>
                <a:effectLst/>
                <a:uLnTx/>
                <a:uFillTx/>
                <a:latin typeface="Times New Roman"/>
                <a:cs typeface="Times New Roman"/>
              </a:rPr>
              <a:t>Sensor</a:t>
            </a:r>
            <a:r>
              <a:rPr kumimoji="0" sz="1200" b="1" i="0" u="none" strike="noStrike" kern="0" cap="none" spc="-65" normalizeH="0" baseline="0" noProof="0" dirty="0">
                <a:ln>
                  <a:noFill/>
                </a:ln>
                <a:solidFill>
                  <a:sysClr val="windowText" lastClr="000000"/>
                </a:solidFill>
                <a:effectLst/>
                <a:uLnTx/>
                <a:uFillTx/>
                <a:latin typeface="Times New Roman"/>
                <a:cs typeface="Times New Roman"/>
              </a:rPr>
              <a:t> </a:t>
            </a:r>
            <a:r>
              <a:rPr kumimoji="0" sz="1200" b="1" i="0" u="none" strike="noStrike" kern="0" cap="none" spc="-10" normalizeH="0" baseline="0" noProof="0" dirty="0">
                <a:ln>
                  <a:noFill/>
                </a:ln>
                <a:solidFill>
                  <a:sysClr val="windowText" lastClr="000000"/>
                </a:solidFill>
                <a:effectLst/>
                <a:uLnTx/>
                <a:uFillTx/>
                <a:latin typeface="Times New Roman"/>
                <a:cs typeface="Times New Roman"/>
              </a:rPr>
              <a:t>Voltage</a:t>
            </a:r>
            <a:r>
              <a:rPr kumimoji="0" sz="1200" b="1" i="0" u="none" strike="noStrike" kern="0" cap="none" spc="-30" normalizeH="0" baseline="0" noProof="0" dirty="0">
                <a:ln>
                  <a:noFill/>
                </a:ln>
                <a:solidFill>
                  <a:sysClr val="windowText" lastClr="000000"/>
                </a:solidFill>
                <a:effectLst/>
                <a:uLnTx/>
                <a:uFillTx/>
                <a:latin typeface="Times New Roman"/>
                <a:cs typeface="Times New Roman"/>
              </a:rPr>
              <a:t> </a:t>
            </a:r>
            <a:r>
              <a:rPr kumimoji="0" sz="1200" b="1" i="0" u="none" strike="noStrike" kern="0" cap="none" spc="0" normalizeH="0" baseline="0" noProof="0" dirty="0">
                <a:ln>
                  <a:noFill/>
                </a:ln>
                <a:solidFill>
                  <a:sysClr val="windowText" lastClr="000000"/>
                </a:solidFill>
                <a:effectLst/>
                <a:uLnTx/>
                <a:uFillTx/>
                <a:latin typeface="Times New Roman"/>
                <a:cs typeface="Times New Roman"/>
              </a:rPr>
              <a:t>Characteristics</a:t>
            </a:r>
            <a:r>
              <a:rPr kumimoji="0" sz="1200" b="1"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1" i="0" u="none" strike="noStrike" kern="0" cap="none" spc="-25" normalizeH="0" baseline="0" noProof="0" dirty="0">
                <a:ln>
                  <a:noFill/>
                </a:ln>
                <a:solidFill>
                  <a:sysClr val="windowText" lastClr="000000"/>
                </a:solidFill>
                <a:effectLst/>
                <a:uLnTx/>
                <a:uFillTx/>
                <a:latin typeface="Times New Roman"/>
                <a:cs typeface="Times New Roman"/>
              </a:rPr>
              <a:t>C*</a:t>
            </a:r>
            <a:r>
              <a:rPr kumimoji="0" sz="1200" b="0" i="0" u="none" strike="noStrike" kern="0" cap="none" spc="-25" normalizeH="0" baseline="0" noProof="0" dirty="0">
                <a:ln>
                  <a:noFill/>
                </a:ln>
                <a:solidFill>
                  <a:sysClr val="windowText" lastClr="000000"/>
                </a:solidFill>
                <a:effectLst/>
                <a:uLnTx/>
                <a:uFillTx/>
                <a:latin typeface="Times New Roman"/>
                <a:cs typeface="Times New Roman"/>
              </a:rPr>
              <a:t>)</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10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2.Possible</a:t>
            </a:r>
            <a:r>
              <a:rPr kumimoji="0" sz="140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causes:</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5"/>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Loose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connection</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at</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port</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3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board.</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low</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20" normalizeH="0" baseline="0" noProof="0" dirty="0">
                <a:ln>
                  <a:noFill/>
                </a:ln>
                <a:solidFill>
                  <a:sysClr val="windowText" lastClr="000000"/>
                </a:solidFill>
                <a:effectLst/>
                <a:uLnTx/>
                <a:uFillTx/>
                <a:latin typeface="Times New Roman"/>
                <a:cs typeface="Times New Roman"/>
              </a:rPr>
              <a:t>Too</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little</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refrigerant</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remains</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in</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system.</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0" marR="1574165" lvl="0" indent="0" algn="r" defTabSz="914400" eaLnBrk="1" fontAlgn="auto" latinLnBrk="0" hangingPunct="1">
              <a:lnSpc>
                <a:spcPct val="100000"/>
              </a:lnSpc>
              <a:spcBef>
                <a:spcPts val="99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40" name="object 40"/>
          <p:cNvGrpSpPr/>
          <p:nvPr/>
        </p:nvGrpSpPr>
        <p:grpSpPr>
          <a:xfrm>
            <a:off x="3538538" y="5230876"/>
            <a:ext cx="3726179" cy="716280"/>
            <a:chOff x="363537" y="5230876"/>
            <a:chExt cx="3726179" cy="716280"/>
          </a:xfrm>
        </p:grpSpPr>
        <p:sp>
          <p:nvSpPr>
            <p:cNvPr id="41" name="object 41"/>
            <p:cNvSpPr/>
            <p:nvPr/>
          </p:nvSpPr>
          <p:spPr>
            <a:xfrm>
              <a:off x="2173351" y="5514975"/>
              <a:ext cx="76200" cy="431800"/>
            </a:xfrm>
            <a:custGeom>
              <a:avLst/>
              <a:gdLst/>
              <a:ahLst/>
              <a:cxnLst/>
              <a:rect l="l" t="t" r="r" b="b"/>
              <a:pathLst>
                <a:path w="76200" h="431800">
                  <a:moveTo>
                    <a:pt x="31750" y="355600"/>
                  </a:moveTo>
                  <a:lnTo>
                    <a:pt x="0" y="355600"/>
                  </a:lnTo>
                  <a:lnTo>
                    <a:pt x="38100" y="431800"/>
                  </a:lnTo>
                  <a:lnTo>
                    <a:pt x="69850" y="368300"/>
                  </a:lnTo>
                  <a:lnTo>
                    <a:pt x="31750" y="368300"/>
                  </a:lnTo>
                  <a:lnTo>
                    <a:pt x="31750" y="355600"/>
                  </a:lnTo>
                  <a:close/>
                </a:path>
                <a:path w="76200" h="431800">
                  <a:moveTo>
                    <a:pt x="44450" y="0"/>
                  </a:moveTo>
                  <a:lnTo>
                    <a:pt x="31750" y="0"/>
                  </a:lnTo>
                  <a:lnTo>
                    <a:pt x="31750" y="368300"/>
                  </a:lnTo>
                  <a:lnTo>
                    <a:pt x="44450" y="368300"/>
                  </a:lnTo>
                  <a:lnTo>
                    <a:pt x="44450" y="0"/>
                  </a:lnTo>
                  <a:close/>
                </a:path>
                <a:path w="76200" h="431800">
                  <a:moveTo>
                    <a:pt x="76200" y="355600"/>
                  </a:moveTo>
                  <a:lnTo>
                    <a:pt x="44450" y="355600"/>
                  </a:lnTo>
                  <a:lnTo>
                    <a:pt x="44450" y="368300"/>
                  </a:lnTo>
                  <a:lnTo>
                    <a:pt x="69850" y="368300"/>
                  </a:lnTo>
                  <a:lnTo>
                    <a:pt x="76200" y="3556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object 42"/>
            <p:cNvSpPr/>
            <p:nvPr/>
          </p:nvSpPr>
          <p:spPr>
            <a:xfrm>
              <a:off x="369887" y="5237226"/>
              <a:ext cx="3713479" cy="282575"/>
            </a:xfrm>
            <a:custGeom>
              <a:avLst/>
              <a:gdLst/>
              <a:ahLst/>
              <a:cxnLst/>
              <a:rect l="l" t="t" r="r" b="b"/>
              <a:pathLst>
                <a:path w="3713479" h="282575">
                  <a:moveTo>
                    <a:pt x="0" y="46989"/>
                  </a:moveTo>
                  <a:lnTo>
                    <a:pt x="3700" y="28717"/>
                  </a:lnTo>
                  <a:lnTo>
                    <a:pt x="13792" y="13779"/>
                  </a:lnTo>
                  <a:lnTo>
                    <a:pt x="28760" y="3698"/>
                  </a:lnTo>
                  <a:lnTo>
                    <a:pt x="47091" y="0"/>
                  </a:lnTo>
                  <a:lnTo>
                    <a:pt x="3666045" y="0"/>
                  </a:lnTo>
                  <a:lnTo>
                    <a:pt x="3684391" y="3698"/>
                  </a:lnTo>
                  <a:lnTo>
                    <a:pt x="3699367" y="13779"/>
                  </a:lnTo>
                  <a:lnTo>
                    <a:pt x="3709461" y="28717"/>
                  </a:lnTo>
                  <a:lnTo>
                    <a:pt x="3713162" y="46989"/>
                  </a:lnTo>
                  <a:lnTo>
                    <a:pt x="3713162" y="235458"/>
                  </a:lnTo>
                  <a:lnTo>
                    <a:pt x="3709461" y="253749"/>
                  </a:lnTo>
                  <a:lnTo>
                    <a:pt x="3699367" y="268732"/>
                  </a:lnTo>
                  <a:lnTo>
                    <a:pt x="3684391" y="278856"/>
                  </a:lnTo>
                  <a:lnTo>
                    <a:pt x="3666045" y="282575"/>
                  </a:lnTo>
                  <a:lnTo>
                    <a:pt x="47091" y="282575"/>
                  </a:lnTo>
                  <a:lnTo>
                    <a:pt x="28760" y="278856"/>
                  </a:lnTo>
                  <a:lnTo>
                    <a:pt x="13792" y="268731"/>
                  </a:lnTo>
                  <a:lnTo>
                    <a:pt x="3700" y="253749"/>
                  </a:lnTo>
                  <a:lnTo>
                    <a:pt x="0" y="235458"/>
                  </a:lnTo>
                  <a:lnTo>
                    <a:pt x="0" y="46989"/>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3" name="object 43"/>
          <p:cNvSpPr txBox="1"/>
          <p:nvPr/>
        </p:nvSpPr>
        <p:spPr>
          <a:xfrm>
            <a:off x="3558133" y="5281422"/>
            <a:ext cx="3686810"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low</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connected</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CN9?</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4" name="object 44"/>
          <p:cNvSpPr txBox="1"/>
          <p:nvPr/>
        </p:nvSpPr>
        <p:spPr>
          <a:xfrm>
            <a:off x="7673976" y="5237226"/>
            <a:ext cx="19831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Reconnect</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5" name="object 45"/>
          <p:cNvSpPr/>
          <p:nvPr/>
        </p:nvSpPr>
        <p:spPr>
          <a:xfrm>
            <a:off x="3544888" y="5953125"/>
            <a:ext cx="3707129" cy="284480"/>
          </a:xfrm>
          <a:custGeom>
            <a:avLst/>
            <a:gdLst/>
            <a:ahLst/>
            <a:cxnLst/>
            <a:rect l="l" t="t" r="r" b="b"/>
            <a:pathLst>
              <a:path w="3707129" h="284479">
                <a:moveTo>
                  <a:pt x="0" y="47371"/>
                </a:moveTo>
                <a:lnTo>
                  <a:pt x="3722" y="28932"/>
                </a:lnTo>
                <a:lnTo>
                  <a:pt x="13873" y="13874"/>
                </a:lnTo>
                <a:lnTo>
                  <a:pt x="28926" y="3722"/>
                </a:lnTo>
                <a:lnTo>
                  <a:pt x="47358" y="0"/>
                </a:lnTo>
                <a:lnTo>
                  <a:pt x="3659441" y="0"/>
                </a:lnTo>
                <a:lnTo>
                  <a:pt x="3677880" y="3722"/>
                </a:lnTo>
                <a:lnTo>
                  <a:pt x="3692937" y="13874"/>
                </a:lnTo>
                <a:lnTo>
                  <a:pt x="3703089" y="28932"/>
                </a:lnTo>
                <a:lnTo>
                  <a:pt x="3706812" y="47371"/>
                </a:lnTo>
                <a:lnTo>
                  <a:pt x="3706812" y="236854"/>
                </a:lnTo>
                <a:lnTo>
                  <a:pt x="3703089" y="255273"/>
                </a:lnTo>
                <a:lnTo>
                  <a:pt x="3692937" y="270287"/>
                </a:lnTo>
                <a:lnTo>
                  <a:pt x="3677880" y="280396"/>
                </a:lnTo>
                <a:lnTo>
                  <a:pt x="3659441"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object 46"/>
          <p:cNvSpPr txBox="1"/>
          <p:nvPr/>
        </p:nvSpPr>
        <p:spPr>
          <a:xfrm>
            <a:off x="3558174" y="5997702"/>
            <a:ext cx="3680460" cy="175048"/>
          </a:xfrm>
          <a:prstGeom prst="rect">
            <a:avLst/>
          </a:prstGeom>
        </p:spPr>
        <p:txBody>
          <a:bodyPr vert="horz" wrap="square" lIns="0" tIns="13335" rIns="0" bIns="0" rtlCol="0">
            <a:spAutoFit/>
          </a:bodyPr>
          <a:lstStyle/>
          <a:p>
            <a:pPr marL="123825"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service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valves</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opened?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7" name="object 47"/>
          <p:cNvSpPr txBox="1"/>
          <p:nvPr/>
        </p:nvSpPr>
        <p:spPr>
          <a:xfrm>
            <a:off x="4944491" y="6325615"/>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8" name="object 48"/>
          <p:cNvSpPr/>
          <p:nvPr/>
        </p:nvSpPr>
        <p:spPr>
          <a:xfrm>
            <a:off x="5346700" y="6064250"/>
            <a:ext cx="2311400" cy="608330"/>
          </a:xfrm>
          <a:custGeom>
            <a:avLst/>
            <a:gdLst/>
            <a:ahLst/>
            <a:cxnLst/>
            <a:rect l="l" t="t" r="r" b="b"/>
            <a:pathLst>
              <a:path w="2311400" h="608329">
                <a:moveTo>
                  <a:pt x="76200" y="531749"/>
                </a:moveTo>
                <a:lnTo>
                  <a:pt x="44450" y="531749"/>
                </a:lnTo>
                <a:lnTo>
                  <a:pt x="44450" y="176149"/>
                </a:lnTo>
                <a:lnTo>
                  <a:pt x="31750" y="176149"/>
                </a:lnTo>
                <a:lnTo>
                  <a:pt x="31750" y="531749"/>
                </a:lnTo>
                <a:lnTo>
                  <a:pt x="0" y="531749"/>
                </a:lnTo>
                <a:lnTo>
                  <a:pt x="38100" y="607949"/>
                </a:lnTo>
                <a:lnTo>
                  <a:pt x="69850" y="544449"/>
                </a:lnTo>
                <a:lnTo>
                  <a:pt x="76200" y="531749"/>
                </a:lnTo>
                <a:close/>
              </a:path>
              <a:path w="2311400" h="608329">
                <a:moveTo>
                  <a:pt x="2311400" y="38100"/>
                </a:moveTo>
                <a:lnTo>
                  <a:pt x="2298700" y="31750"/>
                </a:lnTo>
                <a:lnTo>
                  <a:pt x="2235200" y="0"/>
                </a:lnTo>
                <a:lnTo>
                  <a:pt x="2235200" y="31750"/>
                </a:lnTo>
                <a:lnTo>
                  <a:pt x="1900174" y="31750"/>
                </a:lnTo>
                <a:lnTo>
                  <a:pt x="1900174" y="44450"/>
                </a:lnTo>
                <a:lnTo>
                  <a:pt x="2235200" y="44450"/>
                </a:lnTo>
                <a:lnTo>
                  <a:pt x="2235200" y="76200"/>
                </a:lnTo>
                <a:lnTo>
                  <a:pt x="2298700" y="44450"/>
                </a:lnTo>
                <a:lnTo>
                  <a:pt x="2311400"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object 49"/>
          <p:cNvSpPr txBox="1"/>
          <p:nvPr/>
        </p:nvSpPr>
        <p:spPr>
          <a:xfrm>
            <a:off x="7343266" y="5838190"/>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0" name="object 50"/>
          <p:cNvSpPr txBox="1"/>
          <p:nvPr/>
        </p:nvSpPr>
        <p:spPr>
          <a:xfrm>
            <a:off x="7658101" y="5975350"/>
            <a:ext cx="19704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Open</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stop</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valves</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1" name="object 51"/>
          <p:cNvSpPr/>
          <p:nvPr/>
        </p:nvSpPr>
        <p:spPr>
          <a:xfrm>
            <a:off x="3549650" y="6680201"/>
            <a:ext cx="3702050" cy="282575"/>
          </a:xfrm>
          <a:custGeom>
            <a:avLst/>
            <a:gdLst/>
            <a:ahLst/>
            <a:cxnLst/>
            <a:rect l="l" t="t" r="r" b="b"/>
            <a:pathLst>
              <a:path w="3702050" h="282575">
                <a:moveTo>
                  <a:pt x="0" y="47117"/>
                </a:moveTo>
                <a:lnTo>
                  <a:pt x="3700" y="28771"/>
                </a:lnTo>
                <a:lnTo>
                  <a:pt x="13792" y="13795"/>
                </a:lnTo>
                <a:lnTo>
                  <a:pt x="28760" y="3700"/>
                </a:lnTo>
                <a:lnTo>
                  <a:pt x="47091" y="0"/>
                </a:lnTo>
                <a:lnTo>
                  <a:pt x="3654933" y="0"/>
                </a:lnTo>
                <a:lnTo>
                  <a:pt x="3673278" y="3700"/>
                </a:lnTo>
                <a:lnTo>
                  <a:pt x="3688254" y="13795"/>
                </a:lnTo>
                <a:lnTo>
                  <a:pt x="3698349" y="28771"/>
                </a:lnTo>
                <a:lnTo>
                  <a:pt x="3702050" y="47117"/>
                </a:lnTo>
                <a:lnTo>
                  <a:pt x="3702050" y="235457"/>
                </a:lnTo>
                <a:lnTo>
                  <a:pt x="3698349" y="253803"/>
                </a:lnTo>
                <a:lnTo>
                  <a:pt x="3688254" y="268779"/>
                </a:lnTo>
                <a:lnTo>
                  <a:pt x="3673278" y="278874"/>
                </a:lnTo>
                <a:lnTo>
                  <a:pt x="3654933" y="282575"/>
                </a:lnTo>
                <a:lnTo>
                  <a:pt x="47091" y="282575"/>
                </a:lnTo>
                <a:lnTo>
                  <a:pt x="28760" y="278874"/>
                </a:lnTo>
                <a:lnTo>
                  <a:pt x="13792" y="268779"/>
                </a:lnTo>
                <a:lnTo>
                  <a:pt x="3700" y="253803"/>
                </a:lnTo>
                <a:lnTo>
                  <a:pt x="0" y="235457"/>
                </a:lnTo>
                <a:lnTo>
                  <a:pt x="0" y="47117"/>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object 52"/>
          <p:cNvSpPr txBox="1"/>
          <p:nvPr/>
        </p:nvSpPr>
        <p:spPr>
          <a:xfrm>
            <a:off x="3562897" y="6724650"/>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Low</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at</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gas</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stop</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valve to</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malfunction</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24.5</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psig.</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3" name="object 53"/>
          <p:cNvSpPr txBox="1"/>
          <p:nvPr/>
        </p:nvSpPr>
        <p:spPr>
          <a:xfrm>
            <a:off x="5016119" y="7017766"/>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4" name="object 54"/>
          <p:cNvSpPr/>
          <p:nvPr/>
        </p:nvSpPr>
        <p:spPr>
          <a:xfrm>
            <a:off x="5346700" y="6784976"/>
            <a:ext cx="2316480" cy="542925"/>
          </a:xfrm>
          <a:custGeom>
            <a:avLst/>
            <a:gdLst/>
            <a:ahLst/>
            <a:cxnLst/>
            <a:rect l="l" t="t" r="r" b="b"/>
            <a:pathLst>
              <a:path w="2316479" h="542925">
                <a:moveTo>
                  <a:pt x="76200" y="466725"/>
                </a:moveTo>
                <a:lnTo>
                  <a:pt x="44450" y="466725"/>
                </a:lnTo>
                <a:lnTo>
                  <a:pt x="44450" y="182499"/>
                </a:lnTo>
                <a:lnTo>
                  <a:pt x="31750" y="182499"/>
                </a:lnTo>
                <a:lnTo>
                  <a:pt x="31750" y="466725"/>
                </a:lnTo>
                <a:lnTo>
                  <a:pt x="0" y="466725"/>
                </a:lnTo>
                <a:lnTo>
                  <a:pt x="38100" y="542925"/>
                </a:lnTo>
                <a:lnTo>
                  <a:pt x="69850" y="479425"/>
                </a:lnTo>
                <a:lnTo>
                  <a:pt x="76200" y="466725"/>
                </a:lnTo>
                <a:close/>
              </a:path>
              <a:path w="2316479" h="542925">
                <a:moveTo>
                  <a:pt x="2316099" y="38100"/>
                </a:moveTo>
                <a:lnTo>
                  <a:pt x="2303399" y="31750"/>
                </a:lnTo>
                <a:lnTo>
                  <a:pt x="2239899" y="0"/>
                </a:lnTo>
                <a:lnTo>
                  <a:pt x="2239899" y="31750"/>
                </a:lnTo>
                <a:lnTo>
                  <a:pt x="1906524" y="31750"/>
                </a:lnTo>
                <a:lnTo>
                  <a:pt x="1906524" y="44450"/>
                </a:lnTo>
                <a:lnTo>
                  <a:pt x="2239899" y="44450"/>
                </a:lnTo>
                <a:lnTo>
                  <a:pt x="2239899" y="76200"/>
                </a:lnTo>
                <a:lnTo>
                  <a:pt x="2303399" y="44450"/>
                </a:lnTo>
                <a:lnTo>
                  <a:pt x="2316099"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object 55"/>
          <p:cNvSpPr txBox="1"/>
          <p:nvPr/>
        </p:nvSpPr>
        <p:spPr>
          <a:xfrm>
            <a:off x="7309358" y="6571615"/>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6" name="object 56"/>
          <p:cNvSpPr txBox="1"/>
          <p:nvPr/>
        </p:nvSpPr>
        <p:spPr>
          <a:xfrm>
            <a:off x="7662927" y="6616637"/>
            <a:ext cx="1965325" cy="368049"/>
          </a:xfrm>
          <a:prstGeom prst="rect">
            <a:avLst/>
          </a:prstGeom>
          <a:ln w="12700">
            <a:solidFill>
              <a:srgbClr val="000000"/>
            </a:solidFill>
          </a:ln>
        </p:spPr>
        <p:txBody>
          <a:bodyPr vert="horz" wrap="square" lIns="0" tIns="44450" rIns="0" bIns="0" rtlCol="0">
            <a:spAutoFit/>
          </a:bodyPr>
          <a:lstStyle/>
          <a:p>
            <a:pPr marL="92075" marR="20574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any</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refrigerant</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clogging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and</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shortage.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7" name="object 57"/>
          <p:cNvSpPr/>
          <p:nvPr/>
        </p:nvSpPr>
        <p:spPr>
          <a:xfrm>
            <a:off x="3549650" y="7323073"/>
            <a:ext cx="3702050" cy="462280"/>
          </a:xfrm>
          <a:custGeom>
            <a:avLst/>
            <a:gdLst/>
            <a:ahLst/>
            <a:cxnLst/>
            <a:rect l="l" t="t" r="r" b="b"/>
            <a:pathLst>
              <a:path w="3702050" h="462279">
                <a:moveTo>
                  <a:pt x="0" y="77088"/>
                </a:moveTo>
                <a:lnTo>
                  <a:pt x="6050" y="47095"/>
                </a:lnTo>
                <a:lnTo>
                  <a:pt x="22550" y="22590"/>
                </a:lnTo>
                <a:lnTo>
                  <a:pt x="47025" y="6062"/>
                </a:lnTo>
                <a:lnTo>
                  <a:pt x="77000" y="0"/>
                </a:lnTo>
                <a:lnTo>
                  <a:pt x="3625088" y="0"/>
                </a:lnTo>
                <a:lnTo>
                  <a:pt x="3655061" y="6062"/>
                </a:lnTo>
                <a:lnTo>
                  <a:pt x="3679523" y="22590"/>
                </a:lnTo>
                <a:lnTo>
                  <a:pt x="3696007" y="47095"/>
                </a:lnTo>
                <a:lnTo>
                  <a:pt x="3702050" y="77088"/>
                </a:lnTo>
                <a:lnTo>
                  <a:pt x="3702050" y="385063"/>
                </a:lnTo>
                <a:lnTo>
                  <a:pt x="3696007" y="415037"/>
                </a:lnTo>
                <a:lnTo>
                  <a:pt x="3679523" y="439499"/>
                </a:lnTo>
                <a:lnTo>
                  <a:pt x="3655061" y="455983"/>
                </a:lnTo>
                <a:lnTo>
                  <a:pt x="3625088" y="462025"/>
                </a:lnTo>
                <a:lnTo>
                  <a:pt x="77000" y="462025"/>
                </a:lnTo>
                <a:lnTo>
                  <a:pt x="47025" y="455983"/>
                </a:lnTo>
                <a:lnTo>
                  <a:pt x="22550" y="439499"/>
                </a:lnTo>
                <a:lnTo>
                  <a:pt x="6050" y="415037"/>
                </a:lnTo>
                <a:lnTo>
                  <a:pt x="0" y="385063"/>
                </a:lnTo>
                <a:lnTo>
                  <a:pt x="0" y="77088"/>
                </a:lnTo>
                <a:close/>
              </a:path>
            </a:pathLst>
          </a:custGeom>
          <a:ln w="12699">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object 58"/>
          <p:cNvSpPr txBox="1"/>
          <p:nvPr/>
        </p:nvSpPr>
        <p:spPr>
          <a:xfrm>
            <a:off x="3649675" y="7376541"/>
            <a:ext cx="3253740" cy="34671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a:t>
            </a:r>
            <a:r>
              <a:rPr kumimoji="0" sz="1050" b="0" i="0" u="none" strike="noStrike" kern="0" cap="none" spc="-7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gauge</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service</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valve</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test</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low</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check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transduction</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measuring</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properly?</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9" name="object 59"/>
          <p:cNvSpPr/>
          <p:nvPr/>
        </p:nvSpPr>
        <p:spPr>
          <a:xfrm>
            <a:off x="7253224" y="7524750"/>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object 60"/>
          <p:cNvSpPr txBox="1"/>
          <p:nvPr/>
        </p:nvSpPr>
        <p:spPr>
          <a:xfrm>
            <a:off x="7378319" y="7311643"/>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61" name="object 61"/>
          <p:cNvSpPr txBox="1"/>
          <p:nvPr/>
        </p:nvSpPr>
        <p:spPr>
          <a:xfrm>
            <a:off x="7662927" y="7435851"/>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pressure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62" name="object 62"/>
          <p:cNvSpPr txBox="1"/>
          <p:nvPr/>
        </p:nvSpPr>
        <p:spPr>
          <a:xfrm>
            <a:off x="7642226" y="8196327"/>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63" name="object 63"/>
          <p:cNvGrpSpPr/>
          <p:nvPr/>
        </p:nvGrpSpPr>
        <p:grpSpPr>
          <a:xfrm>
            <a:off x="3527425" y="8158099"/>
            <a:ext cx="4114800" cy="776605"/>
            <a:chOff x="352425" y="8158098"/>
            <a:chExt cx="4114800" cy="776605"/>
          </a:xfrm>
        </p:grpSpPr>
        <p:sp>
          <p:nvSpPr>
            <p:cNvPr id="64" name="object 64"/>
            <p:cNvSpPr/>
            <p:nvPr/>
          </p:nvSpPr>
          <p:spPr>
            <a:xfrm>
              <a:off x="2203450" y="8447023"/>
              <a:ext cx="2263775" cy="487680"/>
            </a:xfrm>
            <a:custGeom>
              <a:avLst/>
              <a:gdLst/>
              <a:ahLst/>
              <a:cxnLst/>
              <a:rect l="l" t="t" r="r" b="b"/>
              <a:pathLst>
                <a:path w="2263775" h="487679">
                  <a:moveTo>
                    <a:pt x="2187575" y="411225"/>
                  </a:moveTo>
                  <a:lnTo>
                    <a:pt x="2187575" y="487425"/>
                  </a:lnTo>
                  <a:lnTo>
                    <a:pt x="2251075" y="455675"/>
                  </a:lnTo>
                  <a:lnTo>
                    <a:pt x="2200275" y="455675"/>
                  </a:lnTo>
                  <a:lnTo>
                    <a:pt x="2200275" y="442975"/>
                  </a:lnTo>
                  <a:lnTo>
                    <a:pt x="2251075" y="442975"/>
                  </a:lnTo>
                  <a:lnTo>
                    <a:pt x="2187575" y="411225"/>
                  </a:lnTo>
                  <a:close/>
                </a:path>
                <a:path w="2263775" h="487679">
                  <a:moveTo>
                    <a:pt x="12700" y="0"/>
                  </a:moveTo>
                  <a:lnTo>
                    <a:pt x="0" y="0"/>
                  </a:lnTo>
                  <a:lnTo>
                    <a:pt x="0" y="452831"/>
                  </a:lnTo>
                  <a:lnTo>
                    <a:pt x="2793" y="455675"/>
                  </a:lnTo>
                  <a:lnTo>
                    <a:pt x="2187575" y="455675"/>
                  </a:lnTo>
                  <a:lnTo>
                    <a:pt x="2187575" y="449325"/>
                  </a:lnTo>
                  <a:lnTo>
                    <a:pt x="12700" y="449325"/>
                  </a:lnTo>
                  <a:lnTo>
                    <a:pt x="6350" y="442975"/>
                  </a:lnTo>
                  <a:lnTo>
                    <a:pt x="12700" y="442975"/>
                  </a:lnTo>
                  <a:lnTo>
                    <a:pt x="12700" y="0"/>
                  </a:lnTo>
                  <a:close/>
                </a:path>
                <a:path w="2263775" h="487679">
                  <a:moveTo>
                    <a:pt x="2251075" y="442975"/>
                  </a:moveTo>
                  <a:lnTo>
                    <a:pt x="2200275" y="442975"/>
                  </a:lnTo>
                  <a:lnTo>
                    <a:pt x="2200275" y="455675"/>
                  </a:lnTo>
                  <a:lnTo>
                    <a:pt x="2251075" y="455675"/>
                  </a:lnTo>
                  <a:lnTo>
                    <a:pt x="2263775" y="449325"/>
                  </a:lnTo>
                  <a:lnTo>
                    <a:pt x="2251075" y="442975"/>
                  </a:lnTo>
                  <a:close/>
                </a:path>
                <a:path w="2263775" h="487679">
                  <a:moveTo>
                    <a:pt x="12700" y="442975"/>
                  </a:moveTo>
                  <a:lnTo>
                    <a:pt x="6350" y="442975"/>
                  </a:lnTo>
                  <a:lnTo>
                    <a:pt x="12700" y="449325"/>
                  </a:lnTo>
                  <a:lnTo>
                    <a:pt x="12700" y="442975"/>
                  </a:lnTo>
                  <a:close/>
                </a:path>
                <a:path w="2263775" h="487679">
                  <a:moveTo>
                    <a:pt x="2187575" y="442975"/>
                  </a:moveTo>
                  <a:lnTo>
                    <a:pt x="12700" y="442975"/>
                  </a:lnTo>
                  <a:lnTo>
                    <a:pt x="12700" y="449325"/>
                  </a:lnTo>
                  <a:lnTo>
                    <a:pt x="2187575" y="449325"/>
                  </a:lnTo>
                  <a:lnTo>
                    <a:pt x="2187575" y="442975"/>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object 65"/>
            <p:cNvSpPr/>
            <p:nvPr/>
          </p:nvSpPr>
          <p:spPr>
            <a:xfrm>
              <a:off x="358775" y="8164448"/>
              <a:ext cx="3702050" cy="283210"/>
            </a:xfrm>
            <a:custGeom>
              <a:avLst/>
              <a:gdLst/>
              <a:ahLst/>
              <a:cxnLst/>
              <a:rect l="l" t="t" r="r" b="b"/>
              <a:pathLst>
                <a:path w="3702050" h="283209">
                  <a:moveTo>
                    <a:pt x="0" y="47117"/>
                  </a:moveTo>
                  <a:lnTo>
                    <a:pt x="3700" y="28825"/>
                  </a:lnTo>
                  <a:lnTo>
                    <a:pt x="13792" y="13843"/>
                  </a:lnTo>
                  <a:lnTo>
                    <a:pt x="28760" y="3718"/>
                  </a:lnTo>
                  <a:lnTo>
                    <a:pt x="47091" y="0"/>
                  </a:lnTo>
                  <a:lnTo>
                    <a:pt x="3654933" y="0"/>
                  </a:lnTo>
                  <a:lnTo>
                    <a:pt x="3673278" y="3718"/>
                  </a:lnTo>
                  <a:lnTo>
                    <a:pt x="3688254" y="13843"/>
                  </a:lnTo>
                  <a:lnTo>
                    <a:pt x="3698349" y="28825"/>
                  </a:lnTo>
                  <a:lnTo>
                    <a:pt x="3702050" y="47117"/>
                  </a:lnTo>
                  <a:lnTo>
                    <a:pt x="3702050" y="235584"/>
                  </a:lnTo>
                  <a:lnTo>
                    <a:pt x="3698349" y="253876"/>
                  </a:lnTo>
                  <a:lnTo>
                    <a:pt x="3688254" y="268858"/>
                  </a:lnTo>
                  <a:lnTo>
                    <a:pt x="3673278" y="278983"/>
                  </a:lnTo>
                  <a:lnTo>
                    <a:pt x="3654933" y="282701"/>
                  </a:lnTo>
                  <a:lnTo>
                    <a:pt x="47091" y="282701"/>
                  </a:lnTo>
                  <a:lnTo>
                    <a:pt x="28760" y="278983"/>
                  </a:lnTo>
                  <a:lnTo>
                    <a:pt x="13792" y="268858"/>
                  </a:lnTo>
                  <a:lnTo>
                    <a:pt x="3700" y="253876"/>
                  </a:lnTo>
                  <a:lnTo>
                    <a:pt x="0" y="235584"/>
                  </a:lnTo>
                  <a:lnTo>
                    <a:pt x="0" y="47117"/>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6" name="object 66"/>
          <p:cNvSpPr txBox="1"/>
          <p:nvPr/>
        </p:nvSpPr>
        <p:spPr>
          <a:xfrm>
            <a:off x="4968239" y="7837169"/>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67" name="object 67"/>
          <p:cNvSpPr txBox="1"/>
          <p:nvPr/>
        </p:nvSpPr>
        <p:spPr>
          <a:xfrm>
            <a:off x="3559804" y="8209280"/>
            <a:ext cx="3663315" cy="175048"/>
          </a:xfrm>
          <a:prstGeom prst="rect">
            <a:avLst/>
          </a:prstGeom>
        </p:spPr>
        <p:txBody>
          <a:bodyPr vert="horz" wrap="square" lIns="0" tIns="13335" rIns="0" bIns="0" rtlCol="0">
            <a:spAutoFit/>
          </a:bodyPr>
          <a:lstStyle/>
          <a:p>
            <a:pPr marL="774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Cycle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power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unit,</a:t>
            </a:r>
            <a:r>
              <a:rPr kumimoji="0" sz="1050" b="0" i="0" u="none" strike="noStrike" kern="0" cap="none" spc="229"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can</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it</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operate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under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backup</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running?</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68" name="object 68"/>
          <p:cNvSpPr/>
          <p:nvPr/>
        </p:nvSpPr>
        <p:spPr>
          <a:xfrm>
            <a:off x="5348225" y="7780273"/>
            <a:ext cx="2294255" cy="577850"/>
          </a:xfrm>
          <a:custGeom>
            <a:avLst/>
            <a:gdLst/>
            <a:ahLst/>
            <a:cxnLst/>
            <a:rect l="l" t="t" r="r" b="b"/>
            <a:pathLst>
              <a:path w="2294254" h="577850">
                <a:moveTo>
                  <a:pt x="76200" y="284226"/>
                </a:moveTo>
                <a:lnTo>
                  <a:pt x="44450" y="284226"/>
                </a:lnTo>
                <a:lnTo>
                  <a:pt x="44577" y="0"/>
                </a:lnTo>
                <a:lnTo>
                  <a:pt x="31877" y="0"/>
                </a:lnTo>
                <a:lnTo>
                  <a:pt x="31750" y="284226"/>
                </a:lnTo>
                <a:lnTo>
                  <a:pt x="0" y="284226"/>
                </a:lnTo>
                <a:lnTo>
                  <a:pt x="38100" y="360426"/>
                </a:lnTo>
                <a:lnTo>
                  <a:pt x="69850" y="296926"/>
                </a:lnTo>
                <a:lnTo>
                  <a:pt x="76200" y="284226"/>
                </a:lnTo>
                <a:close/>
              </a:path>
              <a:path w="2294254" h="577850">
                <a:moveTo>
                  <a:pt x="2294001" y="539750"/>
                </a:moveTo>
                <a:lnTo>
                  <a:pt x="2281301" y="533400"/>
                </a:lnTo>
                <a:lnTo>
                  <a:pt x="2217801" y="501650"/>
                </a:lnTo>
                <a:lnTo>
                  <a:pt x="2217801" y="533400"/>
                </a:lnTo>
                <a:lnTo>
                  <a:pt x="1884426" y="533400"/>
                </a:lnTo>
                <a:lnTo>
                  <a:pt x="1884426" y="546100"/>
                </a:lnTo>
                <a:lnTo>
                  <a:pt x="2217801" y="546100"/>
                </a:lnTo>
                <a:lnTo>
                  <a:pt x="2217801" y="577850"/>
                </a:lnTo>
                <a:lnTo>
                  <a:pt x="2281301" y="546100"/>
                </a:lnTo>
                <a:lnTo>
                  <a:pt x="2294001" y="539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object 69"/>
          <p:cNvSpPr txBox="1"/>
          <p:nvPr/>
        </p:nvSpPr>
        <p:spPr>
          <a:xfrm>
            <a:off x="7352665" y="8041893"/>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72" name="object 72"/>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73" name="object 73"/>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
        <p:nvSpPr>
          <p:cNvPr id="70" name="object 70"/>
          <p:cNvSpPr txBox="1"/>
          <p:nvPr/>
        </p:nvSpPr>
        <p:spPr>
          <a:xfrm>
            <a:off x="7642226" y="8769351"/>
            <a:ext cx="196532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cable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connector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71" name="object 71"/>
          <p:cNvSpPr txBox="1"/>
          <p:nvPr/>
        </p:nvSpPr>
        <p:spPr>
          <a:xfrm>
            <a:off x="4944491" y="8602471"/>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209571" y="507855"/>
            <a:ext cx="5779146"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Low Pressure Sensor</a:t>
            </a:r>
          </a:p>
        </p:txBody>
      </p:sp>
      <p:sp>
        <p:nvSpPr>
          <p:cNvPr id="12" name="TextBox 11">
            <a:extLst>
              <a:ext uri="{FF2B5EF4-FFF2-40B4-BE49-F238E27FC236}">
                <a16:creationId xmlns:a16="http://schemas.microsoft.com/office/drawing/2014/main" id="{915792EC-4A6F-B0F2-A1EA-58AA07E1C1AF}"/>
              </a:ext>
            </a:extLst>
          </p:cNvPr>
          <p:cNvSpPr txBox="1"/>
          <p:nvPr/>
        </p:nvSpPr>
        <p:spPr>
          <a:xfrm>
            <a:off x="44737" y="8504663"/>
            <a:ext cx="6898042" cy="584775"/>
          </a:xfrm>
          <a:prstGeom prst="rect">
            <a:avLst/>
          </a:prstGeom>
          <a:noFill/>
        </p:spPr>
        <p:txBody>
          <a:bodyPr wrap="square" rtlCol="0">
            <a:spAutoFit/>
          </a:bodyPr>
          <a:lstStyle/>
          <a:p>
            <a:r>
              <a:rPr lang="en-US" sz="3200" b="1" dirty="0"/>
              <a:t>(LP) Low Pressure Sensor</a:t>
            </a:r>
          </a:p>
        </p:txBody>
      </p:sp>
      <p:pic>
        <p:nvPicPr>
          <p:cNvPr id="3" name="Picture 2">
            <a:extLst>
              <a:ext uri="{FF2B5EF4-FFF2-40B4-BE49-F238E27FC236}">
                <a16:creationId xmlns:a16="http://schemas.microsoft.com/office/drawing/2014/main" id="{37505376-A1A0-DFF5-D5C8-1521A7B4F431}"/>
              </a:ext>
            </a:extLst>
          </p:cNvPr>
          <p:cNvPicPr>
            <a:picLocks noChangeAspect="1"/>
          </p:cNvPicPr>
          <p:nvPr/>
        </p:nvPicPr>
        <p:blipFill>
          <a:blip r:embed="rId3"/>
          <a:stretch>
            <a:fillRect/>
          </a:stretch>
        </p:blipFill>
        <p:spPr>
          <a:xfrm>
            <a:off x="-12700" y="1928231"/>
            <a:ext cx="6223689" cy="6019800"/>
          </a:xfrm>
          <a:prstGeom prst="rect">
            <a:avLst/>
          </a:prstGeom>
        </p:spPr>
      </p:pic>
      <p:cxnSp>
        <p:nvCxnSpPr>
          <p:cNvPr id="13" name="Straight Arrow Connector 12">
            <a:extLst>
              <a:ext uri="{FF2B5EF4-FFF2-40B4-BE49-F238E27FC236}">
                <a16:creationId xmlns:a16="http://schemas.microsoft.com/office/drawing/2014/main" id="{0C106A87-4D64-2CBE-3AC3-7611A5451731}"/>
              </a:ext>
            </a:extLst>
          </p:cNvPr>
          <p:cNvCxnSpPr>
            <a:cxnSpLocks/>
          </p:cNvCxnSpPr>
          <p:nvPr/>
        </p:nvCxnSpPr>
        <p:spPr>
          <a:xfrm flipV="1">
            <a:off x="431800" y="2590800"/>
            <a:ext cx="1524000" cy="6053443"/>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11" name="object 7">
            <a:extLst>
              <a:ext uri="{FF2B5EF4-FFF2-40B4-BE49-F238E27FC236}">
                <a16:creationId xmlns:a16="http://schemas.microsoft.com/office/drawing/2014/main" id="{EA3E1510-69EC-F4AF-23AD-DD36315A4C69}"/>
              </a:ext>
            </a:extLst>
          </p:cNvPr>
          <p:cNvGraphicFramePr>
            <a:graphicFrameLocks noGrp="1"/>
          </p:cNvGraphicFramePr>
          <p:nvPr>
            <p:extLst>
              <p:ext uri="{D42A27DB-BD31-4B8C-83A1-F6EECF244321}">
                <p14:modId xmlns:p14="http://schemas.microsoft.com/office/powerpoint/2010/main" val="2641748238"/>
              </p:ext>
            </p:extLst>
          </p:nvPr>
        </p:nvGraphicFramePr>
        <p:xfrm>
          <a:off x="6564631" y="1544692"/>
          <a:ext cx="2782569" cy="6403339"/>
        </p:xfrm>
        <a:graphic>
          <a:graphicData uri="http://schemas.openxmlformats.org/drawingml/2006/table">
            <a:tbl>
              <a:tblPr firstRow="1" bandRow="1">
                <a:tableStyleId>{2D5ABB26-0587-4C30-8999-92F81FD0307C}</a:tableStyleId>
              </a:tblPr>
              <a:tblGrid>
                <a:gridCol w="696595">
                  <a:extLst>
                    <a:ext uri="{9D8B030D-6E8A-4147-A177-3AD203B41FA5}">
                      <a16:colId xmlns:a16="http://schemas.microsoft.com/office/drawing/2014/main" val="20000"/>
                    </a:ext>
                  </a:extLst>
                </a:gridCol>
                <a:gridCol w="695324">
                  <a:extLst>
                    <a:ext uri="{9D8B030D-6E8A-4147-A177-3AD203B41FA5}">
                      <a16:colId xmlns:a16="http://schemas.microsoft.com/office/drawing/2014/main" val="20001"/>
                    </a:ext>
                  </a:extLst>
                </a:gridCol>
                <a:gridCol w="695325">
                  <a:extLst>
                    <a:ext uri="{9D8B030D-6E8A-4147-A177-3AD203B41FA5}">
                      <a16:colId xmlns:a16="http://schemas.microsoft.com/office/drawing/2014/main" val="20002"/>
                    </a:ext>
                  </a:extLst>
                </a:gridCol>
                <a:gridCol w="695325">
                  <a:extLst>
                    <a:ext uri="{9D8B030D-6E8A-4147-A177-3AD203B41FA5}">
                      <a16:colId xmlns:a16="http://schemas.microsoft.com/office/drawing/2014/main" val="20003"/>
                    </a:ext>
                  </a:extLst>
                </a:gridCol>
              </a:tblGrid>
              <a:tr h="426084">
                <a:tc>
                  <a:txBody>
                    <a:bodyPr/>
                    <a:lstStyle/>
                    <a:p>
                      <a:pPr marL="129539" marR="113030" indent="2540" algn="ctr">
                        <a:lnSpc>
                          <a:spcPct val="97200"/>
                        </a:lnSpc>
                        <a:spcBef>
                          <a:spcPts val="110"/>
                        </a:spcBef>
                      </a:pPr>
                      <a:r>
                        <a:rPr sz="900" spc="-25" dirty="0">
                          <a:solidFill>
                            <a:srgbClr val="FFFFFF"/>
                          </a:solidFill>
                          <a:latin typeface="Arial"/>
                          <a:cs typeface="Arial"/>
                        </a:rPr>
                        <a:t>Low </a:t>
                      </a:r>
                      <a:r>
                        <a:rPr sz="900" spc="-10" dirty="0">
                          <a:solidFill>
                            <a:srgbClr val="FFFFFF"/>
                          </a:solidFill>
                          <a:latin typeface="Arial"/>
                          <a:cs typeface="Arial"/>
                        </a:rPr>
                        <a:t>pressure (MPa)</a:t>
                      </a:r>
                      <a:endParaRPr sz="900">
                        <a:latin typeface="Arial"/>
                        <a:cs typeface="Arial"/>
                      </a:endParaRPr>
                    </a:p>
                  </a:txBody>
                  <a:tcPr marL="0" marR="0" marT="139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29539" marR="111125" indent="5715" algn="ctr">
                        <a:lnSpc>
                          <a:spcPct val="97200"/>
                        </a:lnSpc>
                        <a:spcBef>
                          <a:spcPts val="110"/>
                        </a:spcBef>
                      </a:pPr>
                      <a:r>
                        <a:rPr sz="900" spc="-25" dirty="0">
                          <a:solidFill>
                            <a:srgbClr val="FFFFFF"/>
                          </a:solidFill>
                          <a:latin typeface="Arial"/>
                          <a:cs typeface="Arial"/>
                        </a:rPr>
                        <a:t>Low </a:t>
                      </a:r>
                      <a:r>
                        <a:rPr sz="900" spc="-10" dirty="0">
                          <a:solidFill>
                            <a:srgbClr val="FFFFFF"/>
                          </a:solidFill>
                          <a:latin typeface="Arial"/>
                          <a:cs typeface="Arial"/>
                        </a:rPr>
                        <a:t>pressure (psig)</a:t>
                      </a:r>
                      <a:endParaRPr sz="900">
                        <a:latin typeface="Arial"/>
                        <a:cs typeface="Arial"/>
                      </a:endParaRPr>
                    </a:p>
                  </a:txBody>
                  <a:tcPr marL="0" marR="0" marT="139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249554" marR="53340" indent="-182880">
                        <a:lnSpc>
                          <a:spcPts val="1070"/>
                        </a:lnSpc>
                        <a:spcBef>
                          <a:spcPts val="690"/>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8763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1440" marR="73025" indent="89535">
                        <a:lnSpc>
                          <a:spcPts val="1070"/>
                        </a:lnSpc>
                        <a:spcBef>
                          <a:spcPts val="690"/>
                        </a:spcBef>
                      </a:pPr>
                      <a:r>
                        <a:rPr sz="900" spc="-10" dirty="0">
                          <a:solidFill>
                            <a:srgbClr val="FFFFFF"/>
                          </a:solidFill>
                          <a:latin typeface="Arial"/>
                          <a:cs typeface="Arial"/>
                        </a:rPr>
                        <a:t>Output voltage(V)</a:t>
                      </a:r>
                      <a:endParaRPr sz="900">
                        <a:latin typeface="Arial"/>
                        <a:cs typeface="Arial"/>
                      </a:endParaRPr>
                    </a:p>
                  </a:txBody>
                  <a:tcPr marL="0" marR="0" marT="8763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67640">
                <a:tc>
                  <a:txBody>
                    <a:bodyPr/>
                    <a:lstStyle/>
                    <a:p>
                      <a:pPr marL="12065" algn="ctr">
                        <a:lnSpc>
                          <a:spcPct val="100000"/>
                        </a:lnSpc>
                        <a:spcBef>
                          <a:spcPts val="85"/>
                        </a:spcBef>
                      </a:pPr>
                      <a:r>
                        <a:rPr sz="900" spc="-20" dirty="0">
                          <a:latin typeface="Arial"/>
                          <a:cs typeface="Arial"/>
                        </a:rPr>
                        <a:t>0.10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5"/>
                        </a:spcBef>
                      </a:pPr>
                      <a:r>
                        <a:rPr sz="900" spc="-20" dirty="0">
                          <a:latin typeface="Arial"/>
                          <a:cs typeface="Arial"/>
                        </a:rPr>
                        <a:t>14.5</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5"/>
                        </a:spcBef>
                      </a:pPr>
                      <a:r>
                        <a:rPr sz="900" spc="-10" dirty="0">
                          <a:latin typeface="Arial"/>
                          <a:cs typeface="Arial"/>
                        </a:rPr>
                        <a:t>49.51</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0.70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65735">
                <a:tc>
                  <a:txBody>
                    <a:bodyPr/>
                    <a:lstStyle/>
                    <a:p>
                      <a:pPr marL="12065" algn="ctr">
                        <a:lnSpc>
                          <a:spcPct val="100000"/>
                        </a:lnSpc>
                        <a:spcBef>
                          <a:spcPts val="70"/>
                        </a:spcBef>
                      </a:pPr>
                      <a:r>
                        <a:rPr sz="900" spc="-20" dirty="0">
                          <a:latin typeface="Arial"/>
                          <a:cs typeface="Arial"/>
                        </a:rPr>
                        <a:t>0.11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70"/>
                        </a:spcBef>
                      </a:pPr>
                      <a:r>
                        <a:rPr sz="900" spc="-25" dirty="0">
                          <a:latin typeface="Arial"/>
                          <a:cs typeface="Arial"/>
                        </a:rPr>
                        <a:t>16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47.91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0.72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65735">
                <a:tc>
                  <a:txBody>
                    <a:bodyPr/>
                    <a:lstStyle/>
                    <a:p>
                      <a:pPr marL="12065" algn="ctr">
                        <a:lnSpc>
                          <a:spcPct val="100000"/>
                        </a:lnSpc>
                        <a:spcBef>
                          <a:spcPts val="70"/>
                        </a:spcBef>
                      </a:pPr>
                      <a:r>
                        <a:rPr sz="900" spc="-20" dirty="0">
                          <a:latin typeface="Arial"/>
                          <a:cs typeface="Arial"/>
                        </a:rPr>
                        <a:t>0.12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17.4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46.40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0.74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65735">
                <a:tc>
                  <a:txBody>
                    <a:bodyPr/>
                    <a:lstStyle/>
                    <a:p>
                      <a:pPr marL="12065" algn="ctr">
                        <a:lnSpc>
                          <a:spcPct val="100000"/>
                        </a:lnSpc>
                        <a:spcBef>
                          <a:spcPts val="70"/>
                        </a:spcBef>
                      </a:pPr>
                      <a:r>
                        <a:rPr sz="900" spc="-20" dirty="0">
                          <a:latin typeface="Arial"/>
                          <a:cs typeface="Arial"/>
                        </a:rPr>
                        <a:t>0.13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18.9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44.97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0.76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65735">
                <a:tc>
                  <a:txBody>
                    <a:bodyPr/>
                    <a:lstStyle/>
                    <a:p>
                      <a:pPr marL="12065" algn="ctr">
                        <a:lnSpc>
                          <a:spcPct val="100000"/>
                        </a:lnSpc>
                        <a:spcBef>
                          <a:spcPts val="70"/>
                        </a:spcBef>
                      </a:pPr>
                      <a:r>
                        <a:rPr sz="900" spc="-20" dirty="0">
                          <a:latin typeface="Arial"/>
                          <a:cs typeface="Arial"/>
                        </a:rPr>
                        <a:t>0.14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20.3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43.61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0.78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65735">
                <a:tc>
                  <a:txBody>
                    <a:bodyPr/>
                    <a:lstStyle/>
                    <a:p>
                      <a:pPr marL="12065" algn="ctr">
                        <a:lnSpc>
                          <a:spcPct val="100000"/>
                        </a:lnSpc>
                        <a:spcBef>
                          <a:spcPts val="80"/>
                        </a:spcBef>
                      </a:pPr>
                      <a:r>
                        <a:rPr sz="900" spc="-20" dirty="0">
                          <a:latin typeface="Arial"/>
                          <a:cs typeface="Arial"/>
                        </a:rPr>
                        <a:t>0.15</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0"/>
                        </a:spcBef>
                      </a:pPr>
                      <a:r>
                        <a:rPr sz="900" spc="-20" dirty="0">
                          <a:latin typeface="Arial"/>
                          <a:cs typeface="Arial"/>
                        </a:rPr>
                        <a:t>21.8</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0"/>
                        </a:spcBef>
                      </a:pPr>
                      <a:r>
                        <a:rPr sz="900" spc="-10" dirty="0">
                          <a:latin typeface="Arial"/>
                          <a:cs typeface="Arial"/>
                        </a:rPr>
                        <a:t>42.32</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0.80</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67005">
                <a:tc>
                  <a:txBody>
                    <a:bodyPr/>
                    <a:lstStyle/>
                    <a:p>
                      <a:pPr marL="12065" algn="ctr">
                        <a:lnSpc>
                          <a:spcPct val="100000"/>
                        </a:lnSpc>
                        <a:spcBef>
                          <a:spcPts val="85"/>
                        </a:spcBef>
                      </a:pPr>
                      <a:r>
                        <a:rPr sz="900" spc="-20" dirty="0">
                          <a:latin typeface="Arial"/>
                          <a:cs typeface="Arial"/>
                        </a:rPr>
                        <a:t>0.16</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5"/>
                        </a:spcBef>
                      </a:pPr>
                      <a:r>
                        <a:rPr sz="900" spc="-20" dirty="0">
                          <a:latin typeface="Arial"/>
                          <a:cs typeface="Arial"/>
                        </a:rPr>
                        <a:t>23.2</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5"/>
                        </a:spcBef>
                      </a:pPr>
                      <a:r>
                        <a:rPr sz="900" spc="-10" dirty="0">
                          <a:latin typeface="Arial"/>
                          <a:cs typeface="Arial"/>
                        </a:rPr>
                        <a:t>41.09</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0.82</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65735">
                <a:tc>
                  <a:txBody>
                    <a:bodyPr/>
                    <a:lstStyle/>
                    <a:p>
                      <a:pPr marL="12065" algn="ctr">
                        <a:lnSpc>
                          <a:spcPct val="100000"/>
                        </a:lnSpc>
                        <a:spcBef>
                          <a:spcPts val="70"/>
                        </a:spcBef>
                      </a:pPr>
                      <a:r>
                        <a:rPr sz="900" spc="-20" dirty="0">
                          <a:latin typeface="Arial"/>
                          <a:cs typeface="Arial"/>
                        </a:rPr>
                        <a:t>0.17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24.7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39.92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0.84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65735">
                <a:tc>
                  <a:txBody>
                    <a:bodyPr/>
                    <a:lstStyle/>
                    <a:p>
                      <a:pPr marL="12065" algn="ctr">
                        <a:lnSpc>
                          <a:spcPct val="100000"/>
                        </a:lnSpc>
                        <a:spcBef>
                          <a:spcPts val="70"/>
                        </a:spcBef>
                      </a:pPr>
                      <a:r>
                        <a:rPr sz="900" spc="-20" dirty="0">
                          <a:latin typeface="Arial"/>
                          <a:cs typeface="Arial"/>
                        </a:rPr>
                        <a:t>0.18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26.1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38.80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0.86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65735">
                <a:tc>
                  <a:txBody>
                    <a:bodyPr/>
                    <a:lstStyle/>
                    <a:p>
                      <a:pPr marL="12065" algn="ctr">
                        <a:lnSpc>
                          <a:spcPct val="100000"/>
                        </a:lnSpc>
                        <a:spcBef>
                          <a:spcPts val="70"/>
                        </a:spcBef>
                      </a:pPr>
                      <a:r>
                        <a:rPr sz="900" spc="-20" dirty="0">
                          <a:latin typeface="Arial"/>
                          <a:cs typeface="Arial"/>
                        </a:rPr>
                        <a:t>0.19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27.6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37.74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0.88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65735">
                <a:tc>
                  <a:txBody>
                    <a:bodyPr/>
                    <a:lstStyle/>
                    <a:p>
                      <a:pPr marL="12065" algn="ctr">
                        <a:lnSpc>
                          <a:spcPct val="100000"/>
                        </a:lnSpc>
                        <a:spcBef>
                          <a:spcPts val="70"/>
                        </a:spcBef>
                      </a:pPr>
                      <a:r>
                        <a:rPr sz="900" spc="-20" dirty="0">
                          <a:latin typeface="Arial"/>
                          <a:cs typeface="Arial"/>
                        </a:rPr>
                        <a:t>0.21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30.5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35.74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0.92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65735">
                <a:tc>
                  <a:txBody>
                    <a:bodyPr/>
                    <a:lstStyle/>
                    <a:p>
                      <a:pPr marL="12065" algn="ctr">
                        <a:lnSpc>
                          <a:spcPct val="100000"/>
                        </a:lnSpc>
                        <a:spcBef>
                          <a:spcPts val="85"/>
                        </a:spcBef>
                      </a:pPr>
                      <a:r>
                        <a:rPr sz="900" spc="-20" dirty="0">
                          <a:latin typeface="Arial"/>
                          <a:cs typeface="Arial"/>
                        </a:rPr>
                        <a:t>0.22</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5"/>
                        </a:spcBef>
                      </a:pPr>
                      <a:r>
                        <a:rPr sz="900" spc="-20" dirty="0">
                          <a:latin typeface="Arial"/>
                          <a:cs typeface="Arial"/>
                        </a:rPr>
                        <a:t>31.9</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5"/>
                        </a:spcBef>
                      </a:pPr>
                      <a:r>
                        <a:rPr sz="900" spc="-10" dirty="0">
                          <a:latin typeface="Arial"/>
                          <a:cs typeface="Arial"/>
                        </a:rPr>
                        <a:t>34.81</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0.94</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67005">
                <a:tc>
                  <a:txBody>
                    <a:bodyPr/>
                    <a:lstStyle/>
                    <a:p>
                      <a:pPr marL="12065" algn="ctr">
                        <a:lnSpc>
                          <a:spcPct val="100000"/>
                        </a:lnSpc>
                        <a:spcBef>
                          <a:spcPts val="80"/>
                        </a:spcBef>
                      </a:pPr>
                      <a:r>
                        <a:rPr sz="900" spc="-20" dirty="0">
                          <a:latin typeface="Arial"/>
                          <a:cs typeface="Arial"/>
                        </a:rPr>
                        <a:t>0.23</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0"/>
                        </a:spcBef>
                      </a:pPr>
                      <a:r>
                        <a:rPr sz="900" spc="-20" dirty="0">
                          <a:latin typeface="Arial"/>
                          <a:cs typeface="Arial"/>
                        </a:rPr>
                        <a:t>33.4</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0"/>
                        </a:spcBef>
                      </a:pPr>
                      <a:r>
                        <a:rPr sz="900" spc="-10" dirty="0">
                          <a:latin typeface="Arial"/>
                          <a:cs typeface="Arial"/>
                        </a:rPr>
                        <a:t>33.92</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0.96</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65735">
                <a:tc>
                  <a:txBody>
                    <a:bodyPr/>
                    <a:lstStyle/>
                    <a:p>
                      <a:pPr marL="12065" algn="ctr">
                        <a:lnSpc>
                          <a:spcPct val="100000"/>
                        </a:lnSpc>
                        <a:spcBef>
                          <a:spcPts val="70"/>
                        </a:spcBef>
                      </a:pPr>
                      <a:r>
                        <a:rPr sz="900" spc="-20" dirty="0">
                          <a:latin typeface="Arial"/>
                          <a:cs typeface="Arial"/>
                        </a:rPr>
                        <a:t>0.24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34.8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33.06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0.98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65735">
                <a:tc>
                  <a:txBody>
                    <a:bodyPr/>
                    <a:lstStyle/>
                    <a:p>
                      <a:pPr marL="12065" algn="ctr">
                        <a:lnSpc>
                          <a:spcPct val="100000"/>
                        </a:lnSpc>
                        <a:spcBef>
                          <a:spcPts val="70"/>
                        </a:spcBef>
                      </a:pPr>
                      <a:r>
                        <a:rPr sz="900" spc="-20" dirty="0">
                          <a:latin typeface="Arial"/>
                          <a:cs typeface="Arial"/>
                        </a:rPr>
                        <a:t>0.26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37.7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31.45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1.02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65735">
                <a:tc>
                  <a:txBody>
                    <a:bodyPr/>
                    <a:lstStyle/>
                    <a:p>
                      <a:pPr marL="12065" algn="ctr">
                        <a:lnSpc>
                          <a:spcPct val="100000"/>
                        </a:lnSpc>
                        <a:spcBef>
                          <a:spcPts val="70"/>
                        </a:spcBef>
                      </a:pPr>
                      <a:r>
                        <a:rPr sz="900" spc="-20" dirty="0">
                          <a:latin typeface="Arial"/>
                          <a:cs typeface="Arial"/>
                        </a:rPr>
                        <a:t>0.27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39.2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30.69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1.04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65735">
                <a:tc>
                  <a:txBody>
                    <a:bodyPr/>
                    <a:lstStyle/>
                    <a:p>
                      <a:pPr marL="12065" algn="ctr">
                        <a:lnSpc>
                          <a:spcPct val="100000"/>
                        </a:lnSpc>
                        <a:spcBef>
                          <a:spcPts val="70"/>
                        </a:spcBef>
                      </a:pPr>
                      <a:r>
                        <a:rPr sz="900" spc="-20" dirty="0">
                          <a:latin typeface="Arial"/>
                          <a:cs typeface="Arial"/>
                        </a:rPr>
                        <a:t>0.29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42.1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29.25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1.08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65735">
                <a:tc>
                  <a:txBody>
                    <a:bodyPr/>
                    <a:lstStyle/>
                    <a:p>
                      <a:pPr marL="12065" algn="ctr">
                        <a:lnSpc>
                          <a:spcPct val="100000"/>
                        </a:lnSpc>
                        <a:spcBef>
                          <a:spcPts val="80"/>
                        </a:spcBef>
                      </a:pPr>
                      <a:r>
                        <a:rPr sz="900" spc="-20" dirty="0">
                          <a:latin typeface="Arial"/>
                          <a:cs typeface="Arial"/>
                        </a:rPr>
                        <a:t>0.30</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0"/>
                        </a:spcBef>
                      </a:pPr>
                      <a:r>
                        <a:rPr sz="900" spc="-20" dirty="0">
                          <a:latin typeface="Arial"/>
                          <a:cs typeface="Arial"/>
                        </a:rPr>
                        <a:t>43.5</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0"/>
                        </a:spcBef>
                      </a:pPr>
                      <a:r>
                        <a:rPr sz="900" spc="-10" dirty="0">
                          <a:latin typeface="Arial"/>
                          <a:cs typeface="Arial"/>
                        </a:rPr>
                        <a:t>28.58</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1.10</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67640">
                <a:tc>
                  <a:txBody>
                    <a:bodyPr/>
                    <a:lstStyle/>
                    <a:p>
                      <a:pPr marL="12065" algn="ctr">
                        <a:lnSpc>
                          <a:spcPct val="100000"/>
                        </a:lnSpc>
                        <a:spcBef>
                          <a:spcPts val="85"/>
                        </a:spcBef>
                      </a:pPr>
                      <a:r>
                        <a:rPr sz="900" spc="-20" dirty="0">
                          <a:latin typeface="Arial"/>
                          <a:cs typeface="Arial"/>
                        </a:rPr>
                        <a:t>0.32</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5"/>
                        </a:spcBef>
                      </a:pPr>
                      <a:r>
                        <a:rPr sz="900" spc="-20" dirty="0">
                          <a:latin typeface="Arial"/>
                          <a:cs typeface="Arial"/>
                        </a:rPr>
                        <a:t>46.4</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5"/>
                        </a:spcBef>
                      </a:pPr>
                      <a:r>
                        <a:rPr sz="900" spc="-10" dirty="0">
                          <a:latin typeface="Arial"/>
                          <a:cs typeface="Arial"/>
                        </a:rPr>
                        <a:t>27.29</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1.14</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65735">
                <a:tc>
                  <a:txBody>
                    <a:bodyPr/>
                    <a:lstStyle/>
                    <a:p>
                      <a:pPr marL="12065" algn="ctr">
                        <a:lnSpc>
                          <a:spcPct val="100000"/>
                        </a:lnSpc>
                        <a:spcBef>
                          <a:spcPts val="70"/>
                        </a:spcBef>
                      </a:pPr>
                      <a:r>
                        <a:rPr sz="900" spc="-20" dirty="0">
                          <a:latin typeface="Arial"/>
                          <a:cs typeface="Arial"/>
                        </a:rPr>
                        <a:t>0.33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47.9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26.68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1.16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65735">
                <a:tc>
                  <a:txBody>
                    <a:bodyPr/>
                    <a:lstStyle/>
                    <a:p>
                      <a:pPr marL="12065" algn="ctr">
                        <a:lnSpc>
                          <a:spcPct val="100000"/>
                        </a:lnSpc>
                        <a:spcBef>
                          <a:spcPts val="70"/>
                        </a:spcBef>
                      </a:pPr>
                      <a:r>
                        <a:rPr sz="900" spc="-20" dirty="0">
                          <a:latin typeface="Arial"/>
                          <a:cs typeface="Arial"/>
                        </a:rPr>
                        <a:t>0.35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50.8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25.52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1.20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65735">
                <a:tc>
                  <a:txBody>
                    <a:bodyPr/>
                    <a:lstStyle/>
                    <a:p>
                      <a:pPr marL="12065" algn="ctr">
                        <a:lnSpc>
                          <a:spcPct val="100000"/>
                        </a:lnSpc>
                        <a:spcBef>
                          <a:spcPts val="70"/>
                        </a:spcBef>
                      </a:pPr>
                      <a:r>
                        <a:rPr sz="900" spc="-20" dirty="0">
                          <a:latin typeface="Arial"/>
                          <a:cs typeface="Arial"/>
                        </a:rPr>
                        <a:t>0.37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53.7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24.44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1.24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65735">
                <a:tc>
                  <a:txBody>
                    <a:bodyPr/>
                    <a:lstStyle/>
                    <a:p>
                      <a:pPr marL="12065" algn="ctr">
                        <a:lnSpc>
                          <a:spcPct val="100000"/>
                        </a:lnSpc>
                        <a:spcBef>
                          <a:spcPts val="70"/>
                        </a:spcBef>
                      </a:pPr>
                      <a:r>
                        <a:rPr sz="900" spc="-20" dirty="0">
                          <a:latin typeface="Arial"/>
                          <a:cs typeface="Arial"/>
                        </a:rPr>
                        <a:t>0.38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55.1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23.92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1.26</a:t>
                      </a:r>
                      <a:endParaRPr sz="900" dirty="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65735">
                <a:tc>
                  <a:txBody>
                    <a:bodyPr/>
                    <a:lstStyle/>
                    <a:p>
                      <a:pPr marL="12065" algn="ctr">
                        <a:lnSpc>
                          <a:spcPct val="100000"/>
                        </a:lnSpc>
                        <a:spcBef>
                          <a:spcPts val="85"/>
                        </a:spcBef>
                      </a:pPr>
                      <a:r>
                        <a:rPr sz="900" spc="-20" dirty="0">
                          <a:latin typeface="Arial"/>
                          <a:cs typeface="Arial"/>
                        </a:rPr>
                        <a:t>0.40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85"/>
                        </a:spcBef>
                      </a:pPr>
                      <a:r>
                        <a:rPr sz="900" spc="-25" dirty="0">
                          <a:latin typeface="Arial"/>
                          <a:cs typeface="Arial"/>
                        </a:rPr>
                        <a:t>58</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5"/>
                        </a:spcBef>
                      </a:pPr>
                      <a:r>
                        <a:rPr sz="900" spc="-10" dirty="0">
                          <a:latin typeface="Arial"/>
                          <a:cs typeface="Arial"/>
                        </a:rPr>
                        <a:t>22.94</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1.30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67640">
                <a:tc>
                  <a:txBody>
                    <a:bodyPr/>
                    <a:lstStyle/>
                    <a:p>
                      <a:pPr marL="12065" algn="ctr">
                        <a:lnSpc>
                          <a:spcPct val="100000"/>
                        </a:lnSpc>
                        <a:spcBef>
                          <a:spcPts val="80"/>
                        </a:spcBef>
                      </a:pPr>
                      <a:r>
                        <a:rPr sz="900" spc="-20" dirty="0">
                          <a:latin typeface="Arial"/>
                          <a:cs typeface="Arial"/>
                        </a:rPr>
                        <a:t>0.42</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0"/>
                        </a:spcBef>
                      </a:pPr>
                      <a:r>
                        <a:rPr sz="900" spc="-20" dirty="0">
                          <a:latin typeface="Arial"/>
                          <a:cs typeface="Arial"/>
                        </a:rPr>
                        <a:t>60.9</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0"/>
                        </a:spcBef>
                      </a:pPr>
                      <a:r>
                        <a:rPr sz="900" spc="-10" dirty="0">
                          <a:latin typeface="Arial"/>
                          <a:cs typeface="Arial"/>
                        </a:rPr>
                        <a:t>22.01</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1.34</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65735">
                <a:tc>
                  <a:txBody>
                    <a:bodyPr/>
                    <a:lstStyle/>
                    <a:p>
                      <a:pPr marL="12065" algn="ctr">
                        <a:lnSpc>
                          <a:spcPct val="100000"/>
                        </a:lnSpc>
                        <a:spcBef>
                          <a:spcPts val="70"/>
                        </a:spcBef>
                      </a:pPr>
                      <a:r>
                        <a:rPr sz="900" spc="-20" dirty="0">
                          <a:latin typeface="Arial"/>
                          <a:cs typeface="Arial"/>
                        </a:rPr>
                        <a:t>0.44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63.8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21.14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1.38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65735">
                <a:tc>
                  <a:txBody>
                    <a:bodyPr/>
                    <a:lstStyle/>
                    <a:p>
                      <a:pPr marL="12065" algn="ctr">
                        <a:lnSpc>
                          <a:spcPct val="100000"/>
                        </a:lnSpc>
                        <a:spcBef>
                          <a:spcPts val="70"/>
                        </a:spcBef>
                      </a:pPr>
                      <a:r>
                        <a:rPr sz="900" spc="-20" dirty="0">
                          <a:latin typeface="Arial"/>
                          <a:cs typeface="Arial"/>
                        </a:rPr>
                        <a:t>0.46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66.7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20.32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1.42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65735">
                <a:tc>
                  <a:txBody>
                    <a:bodyPr/>
                    <a:lstStyle/>
                    <a:p>
                      <a:pPr marL="12065" algn="ctr">
                        <a:lnSpc>
                          <a:spcPct val="100000"/>
                        </a:lnSpc>
                        <a:spcBef>
                          <a:spcPts val="70"/>
                        </a:spcBef>
                      </a:pPr>
                      <a:r>
                        <a:rPr sz="900" spc="-20" dirty="0">
                          <a:latin typeface="Arial"/>
                          <a:cs typeface="Arial"/>
                        </a:rPr>
                        <a:t>0.48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69.6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19.54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1.46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65735">
                <a:tc>
                  <a:txBody>
                    <a:bodyPr/>
                    <a:lstStyle/>
                    <a:p>
                      <a:pPr marL="12065" algn="ctr">
                        <a:lnSpc>
                          <a:spcPct val="100000"/>
                        </a:lnSpc>
                        <a:spcBef>
                          <a:spcPts val="70"/>
                        </a:spcBef>
                      </a:pPr>
                      <a:r>
                        <a:rPr sz="900" spc="-20" dirty="0">
                          <a:latin typeface="Arial"/>
                          <a:cs typeface="Arial"/>
                        </a:rPr>
                        <a:t>0.50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72.5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18.81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1.50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65735">
                <a:tc>
                  <a:txBody>
                    <a:bodyPr/>
                    <a:lstStyle/>
                    <a:p>
                      <a:pPr marL="12065" algn="ctr">
                        <a:lnSpc>
                          <a:spcPct val="100000"/>
                        </a:lnSpc>
                        <a:spcBef>
                          <a:spcPts val="85"/>
                        </a:spcBef>
                      </a:pPr>
                      <a:r>
                        <a:rPr sz="900" spc="-20" dirty="0">
                          <a:latin typeface="Arial"/>
                          <a:cs typeface="Arial"/>
                        </a:rPr>
                        <a:t>0.52</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5"/>
                        </a:spcBef>
                      </a:pPr>
                      <a:r>
                        <a:rPr sz="900" spc="-20" dirty="0">
                          <a:latin typeface="Arial"/>
                          <a:cs typeface="Arial"/>
                        </a:rPr>
                        <a:t>75.4</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5"/>
                        </a:spcBef>
                      </a:pPr>
                      <a:r>
                        <a:rPr sz="900" spc="-10" dirty="0">
                          <a:latin typeface="Arial"/>
                          <a:cs typeface="Arial"/>
                        </a:rPr>
                        <a:t>18.11</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5"/>
                        </a:spcBef>
                      </a:pPr>
                      <a:r>
                        <a:rPr sz="900" spc="-20" dirty="0">
                          <a:latin typeface="Arial"/>
                          <a:cs typeface="Arial"/>
                        </a:rPr>
                        <a:t>1.54</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67005">
                <a:tc>
                  <a:txBody>
                    <a:bodyPr/>
                    <a:lstStyle/>
                    <a:p>
                      <a:pPr marL="12065" algn="ctr">
                        <a:lnSpc>
                          <a:spcPct val="100000"/>
                        </a:lnSpc>
                        <a:spcBef>
                          <a:spcPts val="80"/>
                        </a:spcBef>
                      </a:pPr>
                      <a:r>
                        <a:rPr sz="900" spc="-20" dirty="0">
                          <a:latin typeface="Arial"/>
                          <a:cs typeface="Arial"/>
                        </a:rPr>
                        <a:t>0.54</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0"/>
                        </a:spcBef>
                      </a:pPr>
                      <a:r>
                        <a:rPr sz="900" spc="-20" dirty="0">
                          <a:latin typeface="Arial"/>
                          <a:cs typeface="Arial"/>
                        </a:rPr>
                        <a:t>78.3</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0"/>
                        </a:spcBef>
                      </a:pPr>
                      <a:r>
                        <a:rPr sz="900" spc="-10" dirty="0">
                          <a:latin typeface="Arial"/>
                          <a:cs typeface="Arial"/>
                        </a:rPr>
                        <a:t>17.45</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1.58</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65735">
                <a:tc>
                  <a:txBody>
                    <a:bodyPr/>
                    <a:lstStyle/>
                    <a:p>
                      <a:pPr marL="12065" algn="ctr">
                        <a:lnSpc>
                          <a:spcPct val="100000"/>
                        </a:lnSpc>
                        <a:spcBef>
                          <a:spcPts val="70"/>
                        </a:spcBef>
                      </a:pPr>
                      <a:r>
                        <a:rPr sz="900" spc="-20" dirty="0">
                          <a:latin typeface="Arial"/>
                          <a:cs typeface="Arial"/>
                        </a:rPr>
                        <a:t>0.56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81.2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16.82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1.62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65735">
                <a:tc>
                  <a:txBody>
                    <a:bodyPr/>
                    <a:lstStyle/>
                    <a:p>
                      <a:pPr marL="12065" algn="ctr">
                        <a:lnSpc>
                          <a:spcPct val="100000"/>
                        </a:lnSpc>
                        <a:spcBef>
                          <a:spcPts val="70"/>
                        </a:spcBef>
                      </a:pPr>
                      <a:r>
                        <a:rPr sz="900" spc="-20" dirty="0">
                          <a:latin typeface="Arial"/>
                          <a:cs typeface="Arial"/>
                        </a:rPr>
                        <a:t>0.58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84.1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16.22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1.66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65735">
                <a:tc>
                  <a:txBody>
                    <a:bodyPr/>
                    <a:lstStyle/>
                    <a:p>
                      <a:pPr marL="12065" algn="ctr">
                        <a:lnSpc>
                          <a:spcPct val="100000"/>
                        </a:lnSpc>
                        <a:spcBef>
                          <a:spcPts val="70"/>
                        </a:spcBef>
                      </a:pPr>
                      <a:r>
                        <a:rPr sz="900" spc="-20" dirty="0">
                          <a:latin typeface="Arial"/>
                          <a:cs typeface="Arial"/>
                        </a:rPr>
                        <a:t>0.61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88.5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15.37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1.72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65735">
                <a:tc>
                  <a:txBody>
                    <a:bodyPr/>
                    <a:lstStyle/>
                    <a:p>
                      <a:pPr marL="12065" algn="ctr">
                        <a:lnSpc>
                          <a:spcPct val="100000"/>
                        </a:lnSpc>
                        <a:spcBef>
                          <a:spcPts val="70"/>
                        </a:spcBef>
                      </a:pPr>
                      <a:r>
                        <a:rPr sz="900" spc="-20" dirty="0">
                          <a:latin typeface="Arial"/>
                          <a:cs typeface="Arial"/>
                        </a:rPr>
                        <a:t>0.63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70"/>
                        </a:spcBef>
                      </a:pPr>
                      <a:r>
                        <a:rPr sz="900" spc="-20" dirty="0">
                          <a:latin typeface="Arial"/>
                          <a:cs typeface="Arial"/>
                        </a:rPr>
                        <a:t>91.4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70"/>
                        </a:spcBef>
                      </a:pPr>
                      <a:r>
                        <a:rPr sz="900" spc="-10" dirty="0">
                          <a:latin typeface="Arial"/>
                          <a:cs typeface="Arial"/>
                        </a:rPr>
                        <a:t>14.84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70"/>
                        </a:spcBef>
                      </a:pPr>
                      <a:r>
                        <a:rPr sz="900" spc="-20" dirty="0">
                          <a:latin typeface="Arial"/>
                          <a:cs typeface="Arial"/>
                        </a:rPr>
                        <a:t>1.76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67005">
                <a:tc>
                  <a:txBody>
                    <a:bodyPr/>
                    <a:lstStyle/>
                    <a:p>
                      <a:pPr marL="12065" algn="ctr">
                        <a:lnSpc>
                          <a:spcPct val="100000"/>
                        </a:lnSpc>
                        <a:spcBef>
                          <a:spcPts val="80"/>
                        </a:spcBef>
                      </a:pPr>
                      <a:r>
                        <a:rPr sz="900" spc="-20" dirty="0">
                          <a:latin typeface="Arial"/>
                          <a:cs typeface="Arial"/>
                        </a:rPr>
                        <a:t>0.65</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0"/>
                        </a:spcBef>
                      </a:pPr>
                      <a:r>
                        <a:rPr sz="900" spc="-20" dirty="0">
                          <a:latin typeface="Arial"/>
                          <a:cs typeface="Arial"/>
                        </a:rPr>
                        <a:t>94.3</a:t>
                      </a:r>
                      <a:endParaRPr sz="900" dirty="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3335" algn="ctr">
                        <a:lnSpc>
                          <a:spcPct val="100000"/>
                        </a:lnSpc>
                        <a:spcBef>
                          <a:spcPts val="80"/>
                        </a:spcBef>
                      </a:pPr>
                      <a:r>
                        <a:rPr sz="900" spc="-10" dirty="0">
                          <a:latin typeface="Arial"/>
                          <a:cs typeface="Arial"/>
                        </a:rPr>
                        <a:t>14.33</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20979" algn="r">
                        <a:lnSpc>
                          <a:spcPct val="100000"/>
                        </a:lnSpc>
                        <a:spcBef>
                          <a:spcPts val="80"/>
                        </a:spcBef>
                      </a:pPr>
                      <a:r>
                        <a:rPr sz="900" spc="-20" dirty="0">
                          <a:latin typeface="Arial"/>
                          <a:cs typeface="Arial"/>
                        </a:rPr>
                        <a:t>1.80</a:t>
                      </a:r>
                      <a:endParaRPr sz="900" dirty="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bl>
          </a:graphicData>
        </a:graphic>
      </p:graphicFrame>
      <p:graphicFrame>
        <p:nvGraphicFramePr>
          <p:cNvPr id="15" name="object 8">
            <a:extLst>
              <a:ext uri="{FF2B5EF4-FFF2-40B4-BE49-F238E27FC236}">
                <a16:creationId xmlns:a16="http://schemas.microsoft.com/office/drawing/2014/main" id="{2C7FD3AE-546B-CE06-0671-74C153BA27C4}"/>
              </a:ext>
            </a:extLst>
          </p:cNvPr>
          <p:cNvGraphicFramePr>
            <a:graphicFrameLocks noGrp="1"/>
          </p:cNvGraphicFramePr>
          <p:nvPr>
            <p:extLst>
              <p:ext uri="{D42A27DB-BD31-4B8C-83A1-F6EECF244321}">
                <p14:modId xmlns:p14="http://schemas.microsoft.com/office/powerpoint/2010/main" val="553023840"/>
              </p:ext>
            </p:extLst>
          </p:nvPr>
        </p:nvGraphicFramePr>
        <p:xfrm>
          <a:off x="9652000" y="1544692"/>
          <a:ext cx="2782569" cy="6403339"/>
        </p:xfrm>
        <a:graphic>
          <a:graphicData uri="http://schemas.openxmlformats.org/drawingml/2006/table">
            <a:tbl>
              <a:tblPr firstRow="1" bandRow="1">
                <a:tableStyleId>{2D5ABB26-0587-4C30-8999-92F81FD0307C}</a:tableStyleId>
              </a:tblPr>
              <a:tblGrid>
                <a:gridCol w="696595">
                  <a:extLst>
                    <a:ext uri="{9D8B030D-6E8A-4147-A177-3AD203B41FA5}">
                      <a16:colId xmlns:a16="http://schemas.microsoft.com/office/drawing/2014/main" val="20000"/>
                    </a:ext>
                  </a:extLst>
                </a:gridCol>
                <a:gridCol w="695324">
                  <a:extLst>
                    <a:ext uri="{9D8B030D-6E8A-4147-A177-3AD203B41FA5}">
                      <a16:colId xmlns:a16="http://schemas.microsoft.com/office/drawing/2014/main" val="20001"/>
                    </a:ext>
                  </a:extLst>
                </a:gridCol>
                <a:gridCol w="695325">
                  <a:extLst>
                    <a:ext uri="{9D8B030D-6E8A-4147-A177-3AD203B41FA5}">
                      <a16:colId xmlns:a16="http://schemas.microsoft.com/office/drawing/2014/main" val="20002"/>
                    </a:ext>
                  </a:extLst>
                </a:gridCol>
                <a:gridCol w="695325">
                  <a:extLst>
                    <a:ext uri="{9D8B030D-6E8A-4147-A177-3AD203B41FA5}">
                      <a16:colId xmlns:a16="http://schemas.microsoft.com/office/drawing/2014/main" val="20003"/>
                    </a:ext>
                  </a:extLst>
                </a:gridCol>
              </a:tblGrid>
              <a:tr h="426084">
                <a:tc>
                  <a:txBody>
                    <a:bodyPr/>
                    <a:lstStyle/>
                    <a:p>
                      <a:pPr marL="132080" marR="109855" indent="2540" algn="ctr">
                        <a:lnSpc>
                          <a:spcPct val="97200"/>
                        </a:lnSpc>
                        <a:spcBef>
                          <a:spcPts val="110"/>
                        </a:spcBef>
                      </a:pPr>
                      <a:r>
                        <a:rPr sz="900" spc="-25" dirty="0">
                          <a:solidFill>
                            <a:srgbClr val="FFFFFF"/>
                          </a:solidFill>
                          <a:latin typeface="Arial"/>
                          <a:cs typeface="Arial"/>
                        </a:rPr>
                        <a:t>Low </a:t>
                      </a:r>
                      <a:r>
                        <a:rPr sz="900" spc="-10" dirty="0">
                          <a:solidFill>
                            <a:srgbClr val="FFFFFF"/>
                          </a:solidFill>
                          <a:latin typeface="Arial"/>
                          <a:cs typeface="Arial"/>
                        </a:rPr>
                        <a:t>pressure (MPa)</a:t>
                      </a:r>
                      <a:endParaRPr sz="900">
                        <a:latin typeface="Arial"/>
                        <a:cs typeface="Arial"/>
                      </a:endParaRPr>
                    </a:p>
                  </a:txBody>
                  <a:tcPr marL="0" marR="0" marT="139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30810" marR="109855" indent="2540" algn="ctr">
                        <a:lnSpc>
                          <a:spcPct val="97200"/>
                        </a:lnSpc>
                        <a:spcBef>
                          <a:spcPts val="110"/>
                        </a:spcBef>
                      </a:pPr>
                      <a:r>
                        <a:rPr sz="900" spc="-25" dirty="0">
                          <a:solidFill>
                            <a:srgbClr val="FFFFFF"/>
                          </a:solidFill>
                          <a:latin typeface="Arial"/>
                          <a:cs typeface="Arial"/>
                        </a:rPr>
                        <a:t>Low </a:t>
                      </a:r>
                      <a:r>
                        <a:rPr sz="900" spc="-10" dirty="0">
                          <a:solidFill>
                            <a:srgbClr val="FFFFFF"/>
                          </a:solidFill>
                          <a:latin typeface="Arial"/>
                          <a:cs typeface="Arial"/>
                        </a:rPr>
                        <a:t>pressure (psig)</a:t>
                      </a:r>
                      <a:endParaRPr sz="900">
                        <a:latin typeface="Arial"/>
                        <a:cs typeface="Arial"/>
                      </a:endParaRPr>
                    </a:p>
                  </a:txBody>
                  <a:tcPr marL="0" marR="0" marT="1397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249554" marR="52069" indent="-181610">
                        <a:lnSpc>
                          <a:spcPts val="1070"/>
                        </a:lnSpc>
                        <a:spcBef>
                          <a:spcPts val="690"/>
                        </a:spcBef>
                      </a:pPr>
                      <a:r>
                        <a:rPr sz="900" spc="-10" dirty="0">
                          <a:solidFill>
                            <a:srgbClr val="FFFFFF"/>
                          </a:solidFill>
                          <a:latin typeface="Arial"/>
                          <a:cs typeface="Arial"/>
                        </a:rPr>
                        <a:t>Resistance </a:t>
                      </a:r>
                      <a:r>
                        <a:rPr sz="900" spc="-20" dirty="0">
                          <a:solidFill>
                            <a:srgbClr val="FFFFFF"/>
                          </a:solidFill>
                          <a:latin typeface="Arial"/>
                          <a:cs typeface="Arial"/>
                        </a:rPr>
                        <a:t>(KΩ)</a:t>
                      </a:r>
                      <a:endParaRPr sz="900">
                        <a:latin typeface="Arial"/>
                        <a:cs typeface="Arial"/>
                      </a:endParaRPr>
                    </a:p>
                  </a:txBody>
                  <a:tcPr marL="0" marR="0" marT="8763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92710" marR="71120" indent="89535">
                        <a:lnSpc>
                          <a:spcPts val="1070"/>
                        </a:lnSpc>
                        <a:spcBef>
                          <a:spcPts val="690"/>
                        </a:spcBef>
                      </a:pPr>
                      <a:r>
                        <a:rPr sz="900" spc="-10" dirty="0">
                          <a:solidFill>
                            <a:srgbClr val="FFFFFF"/>
                          </a:solidFill>
                          <a:latin typeface="Arial"/>
                          <a:cs typeface="Arial"/>
                        </a:rPr>
                        <a:t>Output voltage(V)</a:t>
                      </a:r>
                      <a:endParaRPr sz="900">
                        <a:latin typeface="Arial"/>
                        <a:cs typeface="Arial"/>
                      </a:endParaRPr>
                    </a:p>
                  </a:txBody>
                  <a:tcPr marL="0" marR="0" marT="8763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167640">
                <a:tc>
                  <a:txBody>
                    <a:bodyPr/>
                    <a:lstStyle/>
                    <a:p>
                      <a:pPr marL="14604" algn="ctr">
                        <a:lnSpc>
                          <a:spcPct val="100000"/>
                        </a:lnSpc>
                        <a:spcBef>
                          <a:spcPts val="85"/>
                        </a:spcBef>
                      </a:pPr>
                      <a:r>
                        <a:rPr sz="900" spc="-20" dirty="0">
                          <a:latin typeface="Arial"/>
                          <a:cs typeface="Arial"/>
                        </a:rPr>
                        <a:t>0.68</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0" algn="ctr">
                        <a:lnSpc>
                          <a:spcPct val="100000"/>
                        </a:lnSpc>
                        <a:spcBef>
                          <a:spcPts val="85"/>
                        </a:spcBef>
                      </a:pPr>
                      <a:r>
                        <a:rPr sz="900" spc="-20" dirty="0">
                          <a:latin typeface="Arial"/>
                          <a:cs typeface="Arial"/>
                        </a:rPr>
                        <a:t>98.6</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5"/>
                        </a:spcBef>
                      </a:pPr>
                      <a:r>
                        <a:rPr sz="900" spc="-10" dirty="0">
                          <a:latin typeface="Arial"/>
                          <a:cs typeface="Arial"/>
                        </a:rPr>
                        <a:t>13.61</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5"/>
                        </a:spcBef>
                      </a:pPr>
                      <a:r>
                        <a:rPr sz="900" spc="-20" dirty="0">
                          <a:latin typeface="Arial"/>
                          <a:cs typeface="Arial"/>
                        </a:rPr>
                        <a:t>1.86</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65735">
                <a:tc>
                  <a:txBody>
                    <a:bodyPr/>
                    <a:lstStyle/>
                    <a:p>
                      <a:pPr marL="14604" algn="ctr">
                        <a:lnSpc>
                          <a:spcPct val="100000"/>
                        </a:lnSpc>
                        <a:spcBef>
                          <a:spcPts val="70"/>
                        </a:spcBef>
                      </a:pPr>
                      <a:r>
                        <a:rPr sz="900" spc="-20" dirty="0">
                          <a:latin typeface="Arial"/>
                          <a:cs typeface="Arial"/>
                        </a:rPr>
                        <a:t>0.70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102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10" dirty="0">
                          <a:latin typeface="Arial"/>
                          <a:cs typeface="Arial"/>
                        </a:rPr>
                        <a:t>13.15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1.90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165735">
                <a:tc>
                  <a:txBody>
                    <a:bodyPr/>
                    <a:lstStyle/>
                    <a:p>
                      <a:pPr marL="14604" algn="ctr">
                        <a:lnSpc>
                          <a:spcPct val="100000"/>
                        </a:lnSpc>
                        <a:spcBef>
                          <a:spcPts val="70"/>
                        </a:spcBef>
                      </a:pPr>
                      <a:r>
                        <a:rPr sz="900" spc="-20" dirty="0">
                          <a:latin typeface="Arial"/>
                          <a:cs typeface="Arial"/>
                        </a:rPr>
                        <a:t>0.73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106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10" dirty="0">
                          <a:latin typeface="Arial"/>
                          <a:cs typeface="Arial"/>
                        </a:rPr>
                        <a:t>12.50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1.96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165735">
                <a:tc>
                  <a:txBody>
                    <a:bodyPr/>
                    <a:lstStyle/>
                    <a:p>
                      <a:pPr marL="14604" algn="ctr">
                        <a:lnSpc>
                          <a:spcPct val="100000"/>
                        </a:lnSpc>
                        <a:spcBef>
                          <a:spcPts val="70"/>
                        </a:spcBef>
                      </a:pPr>
                      <a:r>
                        <a:rPr sz="900" spc="-20" dirty="0">
                          <a:latin typeface="Arial"/>
                          <a:cs typeface="Arial"/>
                        </a:rPr>
                        <a:t>0.76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110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10" dirty="0">
                          <a:latin typeface="Arial"/>
                          <a:cs typeface="Arial"/>
                        </a:rPr>
                        <a:t>11.89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2.02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165735">
                <a:tc>
                  <a:txBody>
                    <a:bodyPr/>
                    <a:lstStyle/>
                    <a:p>
                      <a:pPr marL="14604" algn="ctr">
                        <a:lnSpc>
                          <a:spcPct val="100000"/>
                        </a:lnSpc>
                        <a:spcBef>
                          <a:spcPts val="70"/>
                        </a:spcBef>
                      </a:pPr>
                      <a:r>
                        <a:rPr sz="900" spc="-20" dirty="0">
                          <a:latin typeface="Arial"/>
                          <a:cs typeface="Arial"/>
                        </a:rPr>
                        <a:t>0.78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113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10" dirty="0">
                          <a:latin typeface="Arial"/>
                          <a:cs typeface="Arial"/>
                        </a:rPr>
                        <a:t>11.50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2.06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165735">
                <a:tc>
                  <a:txBody>
                    <a:bodyPr/>
                    <a:lstStyle/>
                    <a:p>
                      <a:pPr marL="14604" algn="ctr">
                        <a:lnSpc>
                          <a:spcPct val="100000"/>
                        </a:lnSpc>
                        <a:spcBef>
                          <a:spcPts val="80"/>
                        </a:spcBef>
                      </a:pPr>
                      <a:r>
                        <a:rPr sz="900" spc="-20" dirty="0">
                          <a:latin typeface="Arial"/>
                          <a:cs typeface="Arial"/>
                        </a:rPr>
                        <a:t>0.81</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0"/>
                        </a:spcBef>
                      </a:pPr>
                      <a:r>
                        <a:rPr sz="900" spc="-25" dirty="0">
                          <a:latin typeface="Arial"/>
                          <a:cs typeface="Arial"/>
                        </a:rPr>
                        <a:t>117</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0"/>
                        </a:spcBef>
                      </a:pPr>
                      <a:r>
                        <a:rPr sz="900" spc="-10" dirty="0">
                          <a:latin typeface="Arial"/>
                          <a:cs typeface="Arial"/>
                        </a:rPr>
                        <a:t>10.95</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0"/>
                        </a:spcBef>
                      </a:pPr>
                      <a:r>
                        <a:rPr sz="900" spc="-20" dirty="0">
                          <a:latin typeface="Arial"/>
                          <a:cs typeface="Arial"/>
                        </a:rPr>
                        <a:t>2.12</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6"/>
                  </a:ext>
                </a:extLst>
              </a:tr>
              <a:tr h="167005">
                <a:tc>
                  <a:txBody>
                    <a:bodyPr/>
                    <a:lstStyle/>
                    <a:p>
                      <a:pPr marL="14604" algn="ctr">
                        <a:lnSpc>
                          <a:spcPct val="100000"/>
                        </a:lnSpc>
                        <a:spcBef>
                          <a:spcPts val="85"/>
                        </a:spcBef>
                      </a:pPr>
                      <a:r>
                        <a:rPr sz="900" spc="-20" dirty="0">
                          <a:latin typeface="Arial"/>
                          <a:cs typeface="Arial"/>
                        </a:rPr>
                        <a:t>0.84</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5"/>
                        </a:spcBef>
                      </a:pPr>
                      <a:r>
                        <a:rPr sz="900" spc="-25" dirty="0">
                          <a:latin typeface="Arial"/>
                          <a:cs typeface="Arial"/>
                        </a:rPr>
                        <a:t>122</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5"/>
                        </a:spcBef>
                      </a:pPr>
                      <a:r>
                        <a:rPr sz="900" spc="-10" dirty="0">
                          <a:latin typeface="Arial"/>
                          <a:cs typeface="Arial"/>
                        </a:rPr>
                        <a:t>10.43</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5"/>
                        </a:spcBef>
                      </a:pPr>
                      <a:r>
                        <a:rPr sz="900" spc="-20" dirty="0">
                          <a:latin typeface="Arial"/>
                          <a:cs typeface="Arial"/>
                        </a:rPr>
                        <a:t>2.18</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7"/>
                  </a:ext>
                </a:extLst>
              </a:tr>
              <a:tr h="165735">
                <a:tc>
                  <a:txBody>
                    <a:bodyPr/>
                    <a:lstStyle/>
                    <a:p>
                      <a:pPr marL="14604" algn="ctr">
                        <a:lnSpc>
                          <a:spcPct val="100000"/>
                        </a:lnSpc>
                        <a:spcBef>
                          <a:spcPts val="70"/>
                        </a:spcBef>
                      </a:pPr>
                      <a:r>
                        <a:rPr sz="900" spc="-20" dirty="0">
                          <a:latin typeface="Arial"/>
                          <a:cs typeface="Arial"/>
                        </a:rPr>
                        <a:t>0.87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126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9.93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2.24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165735">
                <a:tc>
                  <a:txBody>
                    <a:bodyPr/>
                    <a:lstStyle/>
                    <a:p>
                      <a:pPr marL="14604" algn="ctr">
                        <a:lnSpc>
                          <a:spcPct val="100000"/>
                        </a:lnSpc>
                        <a:spcBef>
                          <a:spcPts val="70"/>
                        </a:spcBef>
                      </a:pPr>
                      <a:r>
                        <a:rPr sz="900" spc="-20" dirty="0">
                          <a:latin typeface="Arial"/>
                          <a:cs typeface="Arial"/>
                        </a:rPr>
                        <a:t>0.90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131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9.46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2.30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165735">
                <a:tc>
                  <a:txBody>
                    <a:bodyPr/>
                    <a:lstStyle/>
                    <a:p>
                      <a:pPr marL="14604" algn="ctr">
                        <a:lnSpc>
                          <a:spcPct val="100000"/>
                        </a:lnSpc>
                        <a:spcBef>
                          <a:spcPts val="70"/>
                        </a:spcBef>
                      </a:pPr>
                      <a:r>
                        <a:rPr sz="900" spc="-20" dirty="0">
                          <a:latin typeface="Arial"/>
                          <a:cs typeface="Arial"/>
                        </a:rPr>
                        <a:t>0.93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135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9.02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2.36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165735">
                <a:tc>
                  <a:txBody>
                    <a:bodyPr/>
                    <a:lstStyle/>
                    <a:p>
                      <a:pPr marL="14604" algn="ctr">
                        <a:lnSpc>
                          <a:spcPct val="100000"/>
                        </a:lnSpc>
                        <a:spcBef>
                          <a:spcPts val="70"/>
                        </a:spcBef>
                      </a:pPr>
                      <a:r>
                        <a:rPr sz="900" spc="-20" dirty="0">
                          <a:latin typeface="Arial"/>
                          <a:cs typeface="Arial"/>
                        </a:rPr>
                        <a:t>0.96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139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8.59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2.42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165735">
                <a:tc>
                  <a:txBody>
                    <a:bodyPr/>
                    <a:lstStyle/>
                    <a:p>
                      <a:pPr marL="14604" algn="ctr">
                        <a:lnSpc>
                          <a:spcPct val="100000"/>
                        </a:lnSpc>
                        <a:spcBef>
                          <a:spcPts val="85"/>
                        </a:spcBef>
                      </a:pPr>
                      <a:r>
                        <a:rPr sz="900" spc="-20" dirty="0">
                          <a:latin typeface="Arial"/>
                          <a:cs typeface="Arial"/>
                        </a:rPr>
                        <a:t>0.99</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5"/>
                        </a:spcBef>
                      </a:pPr>
                      <a:r>
                        <a:rPr sz="900" spc="-25" dirty="0">
                          <a:latin typeface="Arial"/>
                          <a:cs typeface="Arial"/>
                        </a:rPr>
                        <a:t>144</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5"/>
                        </a:spcBef>
                      </a:pPr>
                      <a:r>
                        <a:rPr sz="900" spc="-20" dirty="0">
                          <a:latin typeface="Arial"/>
                          <a:cs typeface="Arial"/>
                        </a:rPr>
                        <a:t>8.19</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5"/>
                        </a:spcBef>
                      </a:pPr>
                      <a:r>
                        <a:rPr sz="900" spc="-20" dirty="0">
                          <a:latin typeface="Arial"/>
                          <a:cs typeface="Arial"/>
                        </a:rPr>
                        <a:t>2.48</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167005">
                <a:tc>
                  <a:txBody>
                    <a:bodyPr/>
                    <a:lstStyle/>
                    <a:p>
                      <a:pPr marL="14604" algn="ctr">
                        <a:lnSpc>
                          <a:spcPct val="100000"/>
                        </a:lnSpc>
                        <a:spcBef>
                          <a:spcPts val="80"/>
                        </a:spcBef>
                      </a:pPr>
                      <a:r>
                        <a:rPr sz="900" spc="-20" dirty="0">
                          <a:latin typeface="Arial"/>
                          <a:cs typeface="Arial"/>
                        </a:rPr>
                        <a:t>1.02</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0"/>
                        </a:spcBef>
                      </a:pPr>
                      <a:r>
                        <a:rPr sz="900" spc="-25" dirty="0">
                          <a:latin typeface="Arial"/>
                          <a:cs typeface="Arial"/>
                        </a:rPr>
                        <a:t>148</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0"/>
                        </a:spcBef>
                      </a:pPr>
                      <a:r>
                        <a:rPr sz="900" spc="-20" dirty="0">
                          <a:latin typeface="Arial"/>
                          <a:cs typeface="Arial"/>
                        </a:rPr>
                        <a:t>7.81</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0"/>
                        </a:spcBef>
                      </a:pPr>
                      <a:r>
                        <a:rPr sz="900" spc="-20" dirty="0">
                          <a:latin typeface="Arial"/>
                          <a:cs typeface="Arial"/>
                        </a:rPr>
                        <a:t>2.54</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165735">
                <a:tc>
                  <a:txBody>
                    <a:bodyPr/>
                    <a:lstStyle/>
                    <a:p>
                      <a:pPr marL="14604" algn="ctr">
                        <a:lnSpc>
                          <a:spcPct val="100000"/>
                        </a:lnSpc>
                        <a:spcBef>
                          <a:spcPts val="70"/>
                        </a:spcBef>
                      </a:pPr>
                      <a:r>
                        <a:rPr sz="900" spc="-20" dirty="0">
                          <a:latin typeface="Arial"/>
                          <a:cs typeface="Arial"/>
                        </a:rPr>
                        <a:t>1.06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154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7.32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2.62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165735">
                <a:tc>
                  <a:txBody>
                    <a:bodyPr/>
                    <a:lstStyle/>
                    <a:p>
                      <a:pPr marL="14604" algn="ctr">
                        <a:lnSpc>
                          <a:spcPct val="100000"/>
                        </a:lnSpc>
                        <a:spcBef>
                          <a:spcPts val="70"/>
                        </a:spcBef>
                      </a:pPr>
                      <a:r>
                        <a:rPr sz="900" spc="-20" dirty="0">
                          <a:latin typeface="Arial"/>
                          <a:cs typeface="Arial"/>
                        </a:rPr>
                        <a:t>1.09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158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6.98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2.68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r h="165735">
                <a:tc>
                  <a:txBody>
                    <a:bodyPr/>
                    <a:lstStyle/>
                    <a:p>
                      <a:pPr marL="14604" algn="ctr">
                        <a:lnSpc>
                          <a:spcPct val="100000"/>
                        </a:lnSpc>
                        <a:spcBef>
                          <a:spcPts val="70"/>
                        </a:spcBef>
                      </a:pPr>
                      <a:r>
                        <a:rPr sz="900" spc="-20" dirty="0">
                          <a:latin typeface="Arial"/>
                          <a:cs typeface="Arial"/>
                        </a:rPr>
                        <a:t>1.13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164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6.54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2.76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6"/>
                  </a:ext>
                </a:extLst>
              </a:tr>
              <a:tr h="165735">
                <a:tc>
                  <a:txBody>
                    <a:bodyPr/>
                    <a:lstStyle/>
                    <a:p>
                      <a:pPr marL="14604" algn="ctr">
                        <a:lnSpc>
                          <a:spcPct val="100000"/>
                        </a:lnSpc>
                        <a:spcBef>
                          <a:spcPts val="70"/>
                        </a:spcBef>
                      </a:pPr>
                      <a:r>
                        <a:rPr sz="900" spc="-20" dirty="0">
                          <a:latin typeface="Arial"/>
                          <a:cs typeface="Arial"/>
                        </a:rPr>
                        <a:t>1.16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168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6.23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2.82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7"/>
                  </a:ext>
                </a:extLst>
              </a:tr>
              <a:tr h="165735">
                <a:tc>
                  <a:txBody>
                    <a:bodyPr/>
                    <a:lstStyle/>
                    <a:p>
                      <a:pPr marL="14604" algn="ctr">
                        <a:lnSpc>
                          <a:spcPct val="100000"/>
                        </a:lnSpc>
                        <a:spcBef>
                          <a:spcPts val="80"/>
                        </a:spcBef>
                      </a:pPr>
                      <a:r>
                        <a:rPr sz="900" spc="-20" dirty="0">
                          <a:latin typeface="Arial"/>
                          <a:cs typeface="Arial"/>
                        </a:rPr>
                        <a:t>1.20</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0"/>
                        </a:spcBef>
                      </a:pPr>
                      <a:r>
                        <a:rPr sz="900" spc="-25" dirty="0">
                          <a:latin typeface="Arial"/>
                          <a:cs typeface="Arial"/>
                        </a:rPr>
                        <a:t>174</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0"/>
                        </a:spcBef>
                      </a:pPr>
                      <a:r>
                        <a:rPr sz="900" spc="-20" dirty="0">
                          <a:latin typeface="Arial"/>
                          <a:cs typeface="Arial"/>
                        </a:rPr>
                        <a:t>5.84</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0"/>
                        </a:spcBef>
                      </a:pPr>
                      <a:r>
                        <a:rPr sz="900" spc="-20" dirty="0">
                          <a:latin typeface="Arial"/>
                          <a:cs typeface="Arial"/>
                        </a:rPr>
                        <a:t>2.90</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8"/>
                  </a:ext>
                </a:extLst>
              </a:tr>
              <a:tr h="167640">
                <a:tc>
                  <a:txBody>
                    <a:bodyPr/>
                    <a:lstStyle/>
                    <a:p>
                      <a:pPr marL="14604" algn="ctr">
                        <a:lnSpc>
                          <a:spcPct val="100000"/>
                        </a:lnSpc>
                        <a:spcBef>
                          <a:spcPts val="85"/>
                        </a:spcBef>
                      </a:pPr>
                      <a:r>
                        <a:rPr sz="900" spc="-20" dirty="0">
                          <a:latin typeface="Arial"/>
                          <a:cs typeface="Arial"/>
                        </a:rPr>
                        <a:t>1.24</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5"/>
                        </a:spcBef>
                      </a:pPr>
                      <a:r>
                        <a:rPr sz="900" spc="-25" dirty="0">
                          <a:latin typeface="Arial"/>
                          <a:cs typeface="Arial"/>
                        </a:rPr>
                        <a:t>180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5"/>
                        </a:spcBef>
                      </a:pPr>
                      <a:r>
                        <a:rPr sz="900" spc="-20" dirty="0">
                          <a:latin typeface="Arial"/>
                          <a:cs typeface="Arial"/>
                        </a:rPr>
                        <a:t>5.46</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5"/>
                        </a:spcBef>
                      </a:pPr>
                      <a:r>
                        <a:rPr sz="900" spc="-20" dirty="0">
                          <a:latin typeface="Arial"/>
                          <a:cs typeface="Arial"/>
                        </a:rPr>
                        <a:t>2.98</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9"/>
                  </a:ext>
                </a:extLst>
              </a:tr>
              <a:tr h="165735">
                <a:tc>
                  <a:txBody>
                    <a:bodyPr/>
                    <a:lstStyle/>
                    <a:p>
                      <a:pPr marL="14604" algn="ctr">
                        <a:lnSpc>
                          <a:spcPct val="100000"/>
                        </a:lnSpc>
                        <a:spcBef>
                          <a:spcPts val="70"/>
                        </a:spcBef>
                      </a:pPr>
                      <a:r>
                        <a:rPr sz="900" spc="-20" dirty="0">
                          <a:latin typeface="Arial"/>
                          <a:cs typeface="Arial"/>
                        </a:rPr>
                        <a:t>1.27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184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5.20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3.04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0"/>
                  </a:ext>
                </a:extLst>
              </a:tr>
              <a:tr h="165735">
                <a:tc>
                  <a:txBody>
                    <a:bodyPr/>
                    <a:lstStyle/>
                    <a:p>
                      <a:pPr marL="14604" algn="ctr">
                        <a:lnSpc>
                          <a:spcPct val="100000"/>
                        </a:lnSpc>
                        <a:spcBef>
                          <a:spcPts val="70"/>
                        </a:spcBef>
                      </a:pPr>
                      <a:r>
                        <a:rPr sz="900" spc="-20" dirty="0">
                          <a:latin typeface="Arial"/>
                          <a:cs typeface="Arial"/>
                        </a:rPr>
                        <a:t>1.31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190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4.86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3.12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1"/>
                  </a:ext>
                </a:extLst>
              </a:tr>
              <a:tr h="165735">
                <a:tc>
                  <a:txBody>
                    <a:bodyPr/>
                    <a:lstStyle/>
                    <a:p>
                      <a:pPr marL="14604" algn="ctr">
                        <a:lnSpc>
                          <a:spcPct val="100000"/>
                        </a:lnSpc>
                        <a:spcBef>
                          <a:spcPts val="70"/>
                        </a:spcBef>
                      </a:pPr>
                      <a:r>
                        <a:rPr sz="900" spc="-20" dirty="0">
                          <a:latin typeface="Arial"/>
                          <a:cs typeface="Arial"/>
                        </a:rPr>
                        <a:t>1.35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196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4.53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3.20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2"/>
                  </a:ext>
                </a:extLst>
              </a:tr>
              <a:tr h="165735">
                <a:tc>
                  <a:txBody>
                    <a:bodyPr/>
                    <a:lstStyle/>
                    <a:p>
                      <a:pPr marL="14604" algn="ctr">
                        <a:lnSpc>
                          <a:spcPct val="100000"/>
                        </a:lnSpc>
                        <a:spcBef>
                          <a:spcPts val="70"/>
                        </a:spcBef>
                      </a:pPr>
                      <a:r>
                        <a:rPr sz="900" spc="-20" dirty="0">
                          <a:latin typeface="Arial"/>
                          <a:cs typeface="Arial"/>
                        </a:rPr>
                        <a:t>1.39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202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4.23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3.28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3"/>
                  </a:ext>
                </a:extLst>
              </a:tr>
              <a:tr h="165735">
                <a:tc>
                  <a:txBody>
                    <a:bodyPr/>
                    <a:lstStyle/>
                    <a:p>
                      <a:pPr marL="14604" algn="ctr">
                        <a:lnSpc>
                          <a:spcPct val="100000"/>
                        </a:lnSpc>
                        <a:spcBef>
                          <a:spcPts val="85"/>
                        </a:spcBef>
                      </a:pPr>
                      <a:r>
                        <a:rPr sz="900" spc="-20" dirty="0">
                          <a:latin typeface="Arial"/>
                          <a:cs typeface="Arial"/>
                        </a:rPr>
                        <a:t>1.43</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5"/>
                        </a:spcBef>
                      </a:pPr>
                      <a:r>
                        <a:rPr sz="900" spc="-25" dirty="0">
                          <a:latin typeface="Arial"/>
                          <a:cs typeface="Arial"/>
                        </a:rPr>
                        <a:t>207</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5"/>
                        </a:spcBef>
                      </a:pPr>
                      <a:r>
                        <a:rPr sz="900" spc="-20" dirty="0">
                          <a:latin typeface="Arial"/>
                          <a:cs typeface="Arial"/>
                        </a:rPr>
                        <a:t>3.93</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5"/>
                        </a:spcBef>
                      </a:pPr>
                      <a:r>
                        <a:rPr sz="900" spc="-20" dirty="0">
                          <a:latin typeface="Arial"/>
                          <a:cs typeface="Arial"/>
                        </a:rPr>
                        <a:t>3.36</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4"/>
                  </a:ext>
                </a:extLst>
              </a:tr>
              <a:tr h="167640">
                <a:tc>
                  <a:txBody>
                    <a:bodyPr/>
                    <a:lstStyle/>
                    <a:p>
                      <a:pPr marL="14604" algn="ctr">
                        <a:lnSpc>
                          <a:spcPct val="100000"/>
                        </a:lnSpc>
                        <a:spcBef>
                          <a:spcPts val="80"/>
                        </a:spcBef>
                      </a:pPr>
                      <a:r>
                        <a:rPr sz="900" spc="-20" dirty="0">
                          <a:latin typeface="Arial"/>
                          <a:cs typeface="Arial"/>
                        </a:rPr>
                        <a:t>1.48</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0"/>
                        </a:spcBef>
                      </a:pPr>
                      <a:r>
                        <a:rPr sz="900" spc="-25" dirty="0">
                          <a:latin typeface="Arial"/>
                          <a:cs typeface="Arial"/>
                        </a:rPr>
                        <a:t>215</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0"/>
                        </a:spcBef>
                      </a:pPr>
                      <a:r>
                        <a:rPr sz="900" spc="-20" dirty="0">
                          <a:latin typeface="Arial"/>
                          <a:cs typeface="Arial"/>
                        </a:rPr>
                        <a:t>3.59</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0"/>
                        </a:spcBef>
                      </a:pPr>
                      <a:r>
                        <a:rPr sz="900" spc="-20" dirty="0">
                          <a:latin typeface="Arial"/>
                          <a:cs typeface="Arial"/>
                        </a:rPr>
                        <a:t>3.46</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5"/>
                  </a:ext>
                </a:extLst>
              </a:tr>
              <a:tr h="165735">
                <a:tc>
                  <a:txBody>
                    <a:bodyPr/>
                    <a:lstStyle/>
                    <a:p>
                      <a:pPr marL="14604" algn="ctr">
                        <a:lnSpc>
                          <a:spcPct val="100000"/>
                        </a:lnSpc>
                        <a:spcBef>
                          <a:spcPts val="70"/>
                        </a:spcBef>
                      </a:pPr>
                      <a:r>
                        <a:rPr sz="900" spc="-20" dirty="0">
                          <a:latin typeface="Arial"/>
                          <a:cs typeface="Arial"/>
                        </a:rPr>
                        <a:t>1.52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220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3.32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3.54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6"/>
                  </a:ext>
                </a:extLst>
              </a:tr>
              <a:tr h="165735">
                <a:tc>
                  <a:txBody>
                    <a:bodyPr/>
                    <a:lstStyle/>
                    <a:p>
                      <a:pPr marL="14604" algn="ctr">
                        <a:lnSpc>
                          <a:spcPct val="100000"/>
                        </a:lnSpc>
                        <a:spcBef>
                          <a:spcPts val="70"/>
                        </a:spcBef>
                      </a:pPr>
                      <a:r>
                        <a:rPr sz="900" spc="-20" dirty="0">
                          <a:latin typeface="Arial"/>
                          <a:cs typeface="Arial"/>
                        </a:rPr>
                        <a:t>1.56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226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3.07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3.62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7"/>
                  </a:ext>
                </a:extLst>
              </a:tr>
              <a:tr h="165735">
                <a:tc>
                  <a:txBody>
                    <a:bodyPr/>
                    <a:lstStyle/>
                    <a:p>
                      <a:pPr marL="14604" algn="ctr">
                        <a:lnSpc>
                          <a:spcPct val="100000"/>
                        </a:lnSpc>
                        <a:spcBef>
                          <a:spcPts val="70"/>
                        </a:spcBef>
                      </a:pPr>
                      <a:r>
                        <a:rPr sz="900" spc="-20" dirty="0">
                          <a:latin typeface="Arial"/>
                          <a:cs typeface="Arial"/>
                        </a:rPr>
                        <a:t>1.61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233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2.77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3.72</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8"/>
                  </a:ext>
                </a:extLst>
              </a:tr>
              <a:tr h="165735">
                <a:tc>
                  <a:txBody>
                    <a:bodyPr/>
                    <a:lstStyle/>
                    <a:p>
                      <a:pPr marL="14604" algn="ctr">
                        <a:lnSpc>
                          <a:spcPct val="100000"/>
                        </a:lnSpc>
                        <a:spcBef>
                          <a:spcPts val="70"/>
                        </a:spcBef>
                      </a:pPr>
                      <a:r>
                        <a:rPr sz="900" spc="-20" dirty="0">
                          <a:latin typeface="Arial"/>
                          <a:cs typeface="Arial"/>
                        </a:rPr>
                        <a:t>1.65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239</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2.55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3.80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29"/>
                  </a:ext>
                </a:extLst>
              </a:tr>
              <a:tr h="165735">
                <a:tc>
                  <a:txBody>
                    <a:bodyPr/>
                    <a:lstStyle/>
                    <a:p>
                      <a:pPr marL="14604" algn="ctr">
                        <a:lnSpc>
                          <a:spcPct val="100000"/>
                        </a:lnSpc>
                        <a:spcBef>
                          <a:spcPts val="85"/>
                        </a:spcBef>
                      </a:pPr>
                      <a:r>
                        <a:rPr sz="900" spc="-20" dirty="0">
                          <a:latin typeface="Arial"/>
                          <a:cs typeface="Arial"/>
                        </a:rPr>
                        <a:t>1.70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5"/>
                        </a:spcBef>
                      </a:pPr>
                      <a:r>
                        <a:rPr sz="900" spc="-25" dirty="0">
                          <a:latin typeface="Arial"/>
                          <a:cs typeface="Arial"/>
                        </a:rPr>
                        <a:t>247</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5"/>
                        </a:spcBef>
                      </a:pPr>
                      <a:r>
                        <a:rPr sz="900" spc="-20" dirty="0">
                          <a:latin typeface="Arial"/>
                          <a:cs typeface="Arial"/>
                        </a:rPr>
                        <a:t>2.27</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5"/>
                        </a:spcBef>
                      </a:pPr>
                      <a:r>
                        <a:rPr sz="900" spc="-20" dirty="0">
                          <a:latin typeface="Arial"/>
                          <a:cs typeface="Arial"/>
                        </a:rPr>
                        <a:t>3.90</a:t>
                      </a:r>
                      <a:endParaRPr sz="900">
                        <a:latin typeface="Arial"/>
                        <a:cs typeface="Arial"/>
                      </a:endParaRPr>
                    </a:p>
                  </a:txBody>
                  <a:tcPr marL="0" marR="0" marT="1079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0"/>
                  </a:ext>
                </a:extLst>
              </a:tr>
              <a:tr h="167005">
                <a:tc>
                  <a:txBody>
                    <a:bodyPr/>
                    <a:lstStyle/>
                    <a:p>
                      <a:pPr marL="14604" algn="ctr">
                        <a:lnSpc>
                          <a:spcPct val="100000"/>
                        </a:lnSpc>
                        <a:spcBef>
                          <a:spcPts val="80"/>
                        </a:spcBef>
                      </a:pPr>
                      <a:r>
                        <a:rPr sz="900" spc="-20" dirty="0">
                          <a:latin typeface="Arial"/>
                          <a:cs typeface="Arial"/>
                        </a:rPr>
                        <a:t>1.75</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0"/>
                        </a:spcBef>
                      </a:pPr>
                      <a:r>
                        <a:rPr sz="900" spc="-25" dirty="0">
                          <a:latin typeface="Arial"/>
                          <a:cs typeface="Arial"/>
                        </a:rPr>
                        <a:t>254</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0"/>
                        </a:spcBef>
                      </a:pPr>
                      <a:r>
                        <a:rPr sz="900" spc="-20" dirty="0">
                          <a:latin typeface="Arial"/>
                          <a:cs typeface="Arial"/>
                        </a:rPr>
                        <a:t>2.02</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0"/>
                        </a:spcBef>
                      </a:pPr>
                      <a:r>
                        <a:rPr sz="900" spc="-20" dirty="0">
                          <a:latin typeface="Arial"/>
                          <a:cs typeface="Arial"/>
                        </a:rPr>
                        <a:t>4.00</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1"/>
                  </a:ext>
                </a:extLst>
              </a:tr>
              <a:tr h="165735">
                <a:tc>
                  <a:txBody>
                    <a:bodyPr/>
                    <a:lstStyle/>
                    <a:p>
                      <a:pPr marL="14604" algn="ctr">
                        <a:lnSpc>
                          <a:spcPct val="100000"/>
                        </a:lnSpc>
                        <a:spcBef>
                          <a:spcPts val="70"/>
                        </a:spcBef>
                      </a:pPr>
                      <a:r>
                        <a:rPr sz="900" spc="-20" dirty="0">
                          <a:latin typeface="Arial"/>
                          <a:cs typeface="Arial"/>
                        </a:rPr>
                        <a:t>1.80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261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1.77</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4.10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2"/>
                  </a:ext>
                </a:extLst>
              </a:tr>
              <a:tr h="165735">
                <a:tc>
                  <a:txBody>
                    <a:bodyPr/>
                    <a:lstStyle/>
                    <a:p>
                      <a:pPr marL="14604" algn="ctr">
                        <a:lnSpc>
                          <a:spcPct val="100000"/>
                        </a:lnSpc>
                        <a:spcBef>
                          <a:spcPts val="70"/>
                        </a:spcBef>
                      </a:pPr>
                      <a:r>
                        <a:rPr sz="900" spc="-20" dirty="0">
                          <a:latin typeface="Arial"/>
                          <a:cs typeface="Arial"/>
                        </a:rPr>
                        <a:t>1.85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268</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1.54</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4.20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3"/>
                  </a:ext>
                </a:extLst>
              </a:tr>
              <a:tr h="165735">
                <a:tc>
                  <a:txBody>
                    <a:bodyPr/>
                    <a:lstStyle/>
                    <a:p>
                      <a:pPr marL="14604" algn="ctr">
                        <a:lnSpc>
                          <a:spcPct val="100000"/>
                        </a:lnSpc>
                        <a:spcBef>
                          <a:spcPts val="70"/>
                        </a:spcBef>
                      </a:pPr>
                      <a:r>
                        <a:rPr sz="900" spc="-20" dirty="0">
                          <a:latin typeface="Arial"/>
                          <a:cs typeface="Arial"/>
                        </a:rPr>
                        <a:t>1.90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276</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1.31</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4.30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4"/>
                  </a:ext>
                </a:extLst>
              </a:tr>
              <a:tr h="165735">
                <a:tc>
                  <a:txBody>
                    <a:bodyPr/>
                    <a:lstStyle/>
                    <a:p>
                      <a:pPr marL="14604" algn="ctr">
                        <a:lnSpc>
                          <a:spcPct val="100000"/>
                        </a:lnSpc>
                        <a:spcBef>
                          <a:spcPts val="70"/>
                        </a:spcBef>
                      </a:pPr>
                      <a:r>
                        <a:rPr sz="900" spc="-20" dirty="0">
                          <a:latin typeface="Arial"/>
                          <a:cs typeface="Arial"/>
                        </a:rPr>
                        <a:t>1.95</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70"/>
                        </a:spcBef>
                      </a:pPr>
                      <a:r>
                        <a:rPr sz="900" spc="-25" dirty="0">
                          <a:latin typeface="Arial"/>
                          <a:cs typeface="Arial"/>
                        </a:rPr>
                        <a:t>283</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70"/>
                        </a:spcBef>
                      </a:pPr>
                      <a:r>
                        <a:rPr sz="900" spc="-20" dirty="0">
                          <a:latin typeface="Arial"/>
                          <a:cs typeface="Arial"/>
                        </a:rPr>
                        <a:t>1.10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70"/>
                        </a:spcBef>
                      </a:pPr>
                      <a:r>
                        <a:rPr sz="900" spc="-20" dirty="0">
                          <a:latin typeface="Arial"/>
                          <a:cs typeface="Arial"/>
                        </a:rPr>
                        <a:t>4.40</a:t>
                      </a:r>
                      <a:endParaRPr sz="9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5"/>
                  </a:ext>
                </a:extLst>
              </a:tr>
              <a:tr h="167005">
                <a:tc>
                  <a:txBody>
                    <a:bodyPr/>
                    <a:lstStyle/>
                    <a:p>
                      <a:pPr marL="14604" algn="ctr">
                        <a:lnSpc>
                          <a:spcPct val="100000"/>
                        </a:lnSpc>
                        <a:spcBef>
                          <a:spcPts val="80"/>
                        </a:spcBef>
                      </a:pPr>
                      <a:r>
                        <a:rPr sz="900" spc="-20" dirty="0">
                          <a:latin typeface="Arial"/>
                          <a:cs typeface="Arial"/>
                        </a:rPr>
                        <a:t>2.00</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5240" algn="ctr">
                        <a:lnSpc>
                          <a:spcPct val="100000"/>
                        </a:lnSpc>
                        <a:spcBef>
                          <a:spcPts val="80"/>
                        </a:spcBef>
                      </a:pPr>
                      <a:r>
                        <a:rPr sz="900" spc="-25" dirty="0">
                          <a:latin typeface="Arial"/>
                          <a:cs typeface="Arial"/>
                        </a:rPr>
                        <a:t>290</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685" algn="ctr">
                        <a:lnSpc>
                          <a:spcPct val="100000"/>
                        </a:lnSpc>
                        <a:spcBef>
                          <a:spcPts val="80"/>
                        </a:spcBef>
                      </a:pPr>
                      <a:r>
                        <a:rPr sz="900" spc="-20" dirty="0">
                          <a:latin typeface="Arial"/>
                          <a:cs typeface="Arial"/>
                        </a:rPr>
                        <a:t>0.90</a:t>
                      </a:r>
                      <a:endParaRPr sz="90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R="217804" algn="r">
                        <a:lnSpc>
                          <a:spcPct val="100000"/>
                        </a:lnSpc>
                        <a:spcBef>
                          <a:spcPts val="80"/>
                        </a:spcBef>
                      </a:pPr>
                      <a:r>
                        <a:rPr sz="900" spc="-20" dirty="0">
                          <a:latin typeface="Arial"/>
                          <a:cs typeface="Arial"/>
                        </a:rPr>
                        <a:t>4.50</a:t>
                      </a:r>
                      <a:endParaRPr sz="900" dirty="0">
                        <a:latin typeface="Arial"/>
                        <a:cs typeface="Arial"/>
                      </a:endParaRPr>
                    </a:p>
                  </a:txBody>
                  <a:tcPr marL="0" marR="0" marT="101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36"/>
                  </a:ext>
                </a:extLst>
              </a:tr>
            </a:tbl>
          </a:graphicData>
        </a:graphic>
      </p:graphicFrame>
      <p:sp>
        <p:nvSpPr>
          <p:cNvPr id="4" name="TextBox 3">
            <a:extLst>
              <a:ext uri="{FF2B5EF4-FFF2-40B4-BE49-F238E27FC236}">
                <a16:creationId xmlns:a16="http://schemas.microsoft.com/office/drawing/2014/main" id="{98577F85-1148-F80C-5594-D2BF95C86339}"/>
              </a:ext>
            </a:extLst>
          </p:cNvPr>
          <p:cNvSpPr txBox="1"/>
          <p:nvPr/>
        </p:nvSpPr>
        <p:spPr>
          <a:xfrm>
            <a:off x="131433" y="1280583"/>
            <a:ext cx="2281567" cy="369332"/>
          </a:xfrm>
          <a:prstGeom prst="rect">
            <a:avLst/>
          </a:prstGeom>
          <a:noFill/>
        </p:spPr>
        <p:txBody>
          <a:bodyPr wrap="square">
            <a:spAutoFit/>
          </a:bodyPr>
          <a:lstStyle/>
          <a:p>
            <a:pPr>
              <a:buFontTx/>
              <a:buNone/>
            </a:pPr>
            <a:r>
              <a:rPr lang="en-US" altLang="zh-CN" sz="1800" b="1" dirty="0">
                <a:latin typeface="Calibri" panose="020F0502020204030204" pitchFamily="34" charset="0"/>
                <a:cs typeface="Calibri" panose="020F0502020204030204" pitchFamily="34" charset="0"/>
              </a:rPr>
              <a:t>Board Location CN9</a:t>
            </a:r>
            <a:endParaRPr lang="ja-JP" altLang="en-US" sz="18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2871100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5367798" y="320195"/>
            <a:ext cx="1281120"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EEV</a:t>
            </a:r>
          </a:p>
        </p:txBody>
      </p:sp>
      <p:sp>
        <p:nvSpPr>
          <p:cNvPr id="12" name="TextBox 11">
            <a:extLst>
              <a:ext uri="{FF2B5EF4-FFF2-40B4-BE49-F238E27FC236}">
                <a16:creationId xmlns:a16="http://schemas.microsoft.com/office/drawing/2014/main" id="{915792EC-4A6F-B0F2-A1EA-58AA07E1C1AF}"/>
              </a:ext>
            </a:extLst>
          </p:cNvPr>
          <p:cNvSpPr txBox="1"/>
          <p:nvPr/>
        </p:nvSpPr>
        <p:spPr>
          <a:xfrm>
            <a:off x="44737" y="8504663"/>
            <a:ext cx="6898042" cy="584775"/>
          </a:xfrm>
          <a:prstGeom prst="rect">
            <a:avLst/>
          </a:prstGeom>
          <a:noFill/>
        </p:spPr>
        <p:txBody>
          <a:bodyPr wrap="square" rtlCol="0">
            <a:spAutoFit/>
          </a:bodyPr>
          <a:lstStyle/>
          <a:p>
            <a:r>
              <a:rPr lang="en-US" sz="3200" b="1" dirty="0"/>
              <a:t>(EEV) Electronic Expansion Valve</a:t>
            </a:r>
          </a:p>
        </p:txBody>
      </p:sp>
      <p:pic>
        <p:nvPicPr>
          <p:cNvPr id="4" name="Picture 3">
            <a:extLst>
              <a:ext uri="{FF2B5EF4-FFF2-40B4-BE49-F238E27FC236}">
                <a16:creationId xmlns:a16="http://schemas.microsoft.com/office/drawing/2014/main" id="{F273022A-640E-AE24-003A-E38FB56DC6E8}"/>
              </a:ext>
            </a:extLst>
          </p:cNvPr>
          <p:cNvPicPr>
            <a:picLocks noChangeAspect="1"/>
          </p:cNvPicPr>
          <p:nvPr/>
        </p:nvPicPr>
        <p:blipFill>
          <a:blip r:embed="rId3"/>
          <a:stretch>
            <a:fillRect/>
          </a:stretch>
        </p:blipFill>
        <p:spPr>
          <a:xfrm>
            <a:off x="979158" y="1899338"/>
            <a:ext cx="4405642" cy="3728649"/>
          </a:xfrm>
          <a:prstGeom prst="rect">
            <a:avLst/>
          </a:prstGeom>
        </p:spPr>
      </p:pic>
      <p:cxnSp>
        <p:nvCxnSpPr>
          <p:cNvPr id="13" name="Straight Arrow Connector 12">
            <a:extLst>
              <a:ext uri="{FF2B5EF4-FFF2-40B4-BE49-F238E27FC236}">
                <a16:creationId xmlns:a16="http://schemas.microsoft.com/office/drawing/2014/main" id="{0C106A87-4D64-2CBE-3AC3-7611A5451731}"/>
              </a:ext>
            </a:extLst>
          </p:cNvPr>
          <p:cNvCxnSpPr>
            <a:cxnSpLocks/>
          </p:cNvCxnSpPr>
          <p:nvPr/>
        </p:nvCxnSpPr>
        <p:spPr>
          <a:xfrm flipV="1">
            <a:off x="431800" y="4267200"/>
            <a:ext cx="2209800" cy="4377043"/>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3" name="Picture 2">
            <a:extLst>
              <a:ext uri="{FF2B5EF4-FFF2-40B4-BE49-F238E27FC236}">
                <a16:creationId xmlns:a16="http://schemas.microsoft.com/office/drawing/2014/main" id="{6C949135-61AB-3D58-B860-0E8811647BF7}"/>
              </a:ext>
            </a:extLst>
          </p:cNvPr>
          <p:cNvPicPr>
            <a:picLocks noChangeAspect="1"/>
          </p:cNvPicPr>
          <p:nvPr/>
        </p:nvPicPr>
        <p:blipFill>
          <a:blip r:embed="rId4"/>
          <a:stretch>
            <a:fillRect/>
          </a:stretch>
        </p:blipFill>
        <p:spPr>
          <a:xfrm>
            <a:off x="9423400" y="1371600"/>
            <a:ext cx="3033725" cy="3429000"/>
          </a:xfrm>
          <a:prstGeom prst="rect">
            <a:avLst/>
          </a:prstGeom>
        </p:spPr>
      </p:pic>
      <p:pic>
        <p:nvPicPr>
          <p:cNvPr id="6" name="Picture 5">
            <a:extLst>
              <a:ext uri="{FF2B5EF4-FFF2-40B4-BE49-F238E27FC236}">
                <a16:creationId xmlns:a16="http://schemas.microsoft.com/office/drawing/2014/main" id="{F05EE9D3-9504-B925-BD31-E04EA1AAA5A0}"/>
              </a:ext>
            </a:extLst>
          </p:cNvPr>
          <p:cNvPicPr>
            <a:picLocks noChangeAspect="1"/>
          </p:cNvPicPr>
          <p:nvPr/>
        </p:nvPicPr>
        <p:blipFill>
          <a:blip r:embed="rId5"/>
          <a:stretch>
            <a:fillRect/>
          </a:stretch>
        </p:blipFill>
        <p:spPr>
          <a:xfrm>
            <a:off x="8167455" y="5410200"/>
            <a:ext cx="3564413" cy="3487215"/>
          </a:xfrm>
          <a:prstGeom prst="rect">
            <a:avLst/>
          </a:prstGeom>
        </p:spPr>
      </p:pic>
      <p:sp>
        <p:nvSpPr>
          <p:cNvPr id="11" name="TextBox 10">
            <a:extLst>
              <a:ext uri="{FF2B5EF4-FFF2-40B4-BE49-F238E27FC236}">
                <a16:creationId xmlns:a16="http://schemas.microsoft.com/office/drawing/2014/main" id="{719867DA-C87A-9C3C-0F2F-C00FCF064004}"/>
              </a:ext>
            </a:extLst>
          </p:cNvPr>
          <p:cNvSpPr txBox="1"/>
          <p:nvPr/>
        </p:nvSpPr>
        <p:spPr>
          <a:xfrm>
            <a:off x="2260600" y="5787747"/>
            <a:ext cx="5233538" cy="2308324"/>
          </a:xfrm>
          <a:prstGeom prst="rect">
            <a:avLst/>
          </a:prstGeom>
          <a:noFill/>
        </p:spPr>
        <p:txBody>
          <a:bodyPr wrap="square">
            <a:spAutoFit/>
          </a:bodyPr>
          <a:lstStyle/>
          <a:p>
            <a:r>
              <a:rPr lang="en-US" sz="2400" b="1" dirty="0" err="1"/>
              <a:t>Saginomiya</a:t>
            </a:r>
            <a:r>
              <a:rPr lang="en-US" sz="2400" b="1" dirty="0"/>
              <a:t> – 5 wire</a:t>
            </a:r>
          </a:p>
          <a:p>
            <a:r>
              <a:rPr lang="en-US" sz="2400" b="1" dirty="0"/>
              <a:t>Grey – Orange = 46 ohms </a:t>
            </a:r>
          </a:p>
          <a:p>
            <a:r>
              <a:rPr lang="en-US" sz="2400" b="1" dirty="0"/>
              <a:t>Grey – Red = 46 ohms </a:t>
            </a:r>
          </a:p>
          <a:p>
            <a:r>
              <a:rPr lang="en-US" sz="2400" b="1" dirty="0"/>
              <a:t>Grey – Yellow = 46 ohms </a:t>
            </a:r>
          </a:p>
          <a:p>
            <a:r>
              <a:rPr lang="en-US" sz="2400" b="1" dirty="0"/>
              <a:t>Grey – Black = 46 ohms </a:t>
            </a:r>
          </a:p>
          <a:p>
            <a:r>
              <a:rPr lang="en-US" sz="2400" b="1" dirty="0"/>
              <a:t>Readings should be +/- 4 Ohms</a:t>
            </a:r>
          </a:p>
        </p:txBody>
      </p:sp>
      <p:pic>
        <p:nvPicPr>
          <p:cNvPr id="9" name="Picture 8">
            <a:extLst>
              <a:ext uri="{FF2B5EF4-FFF2-40B4-BE49-F238E27FC236}">
                <a16:creationId xmlns:a16="http://schemas.microsoft.com/office/drawing/2014/main" id="{D66D333D-D0BE-EA8C-C8E6-1AB52251023B}"/>
              </a:ext>
            </a:extLst>
          </p:cNvPr>
          <p:cNvPicPr>
            <a:picLocks noChangeAspect="1"/>
          </p:cNvPicPr>
          <p:nvPr/>
        </p:nvPicPr>
        <p:blipFill>
          <a:blip r:embed="rId6"/>
          <a:stretch>
            <a:fillRect/>
          </a:stretch>
        </p:blipFill>
        <p:spPr>
          <a:xfrm rot="10800000">
            <a:off x="5384800" y="2129264"/>
            <a:ext cx="3772871" cy="2823736"/>
          </a:xfrm>
          <a:prstGeom prst="rect">
            <a:avLst/>
          </a:prstGeom>
        </p:spPr>
      </p:pic>
      <p:sp>
        <p:nvSpPr>
          <p:cNvPr id="5" name="TextBox 4">
            <a:extLst>
              <a:ext uri="{FF2B5EF4-FFF2-40B4-BE49-F238E27FC236}">
                <a16:creationId xmlns:a16="http://schemas.microsoft.com/office/drawing/2014/main" id="{D5EAE4E2-D52E-17B4-8658-356B1752E7C3}"/>
              </a:ext>
            </a:extLst>
          </p:cNvPr>
          <p:cNvSpPr txBox="1"/>
          <p:nvPr/>
        </p:nvSpPr>
        <p:spPr>
          <a:xfrm>
            <a:off x="44737" y="1257472"/>
            <a:ext cx="6661150" cy="369332"/>
          </a:xfrm>
          <a:prstGeom prst="rect">
            <a:avLst/>
          </a:prstGeom>
          <a:noFill/>
        </p:spPr>
        <p:txBody>
          <a:bodyPr wrap="square">
            <a:spAutoFit/>
          </a:bodyPr>
          <a:lstStyle/>
          <a:p>
            <a:pPr>
              <a:buFontTx/>
              <a:buNone/>
            </a:pPr>
            <a:r>
              <a:rPr lang="en-US" altLang="zh-CN" sz="1800" b="1" dirty="0">
                <a:latin typeface="Calibri" panose="020F0502020204030204" pitchFamily="34" charset="0"/>
                <a:cs typeface="Calibri" panose="020F0502020204030204" pitchFamily="34" charset="0"/>
              </a:rPr>
              <a:t>Board Location CN13</a:t>
            </a:r>
            <a:endParaRPr lang="ja-JP" altLang="en-US" sz="18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99597695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23/30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4" name="object 4"/>
          <p:cNvGrpSpPr/>
          <p:nvPr/>
        </p:nvGrpSpPr>
        <p:grpSpPr>
          <a:xfrm>
            <a:off x="3516312" y="777939"/>
            <a:ext cx="6235700" cy="676275"/>
            <a:chOff x="341312" y="777938"/>
            <a:chExt cx="6235700" cy="676275"/>
          </a:xfrm>
        </p:grpSpPr>
        <p:sp>
          <p:nvSpPr>
            <p:cNvPr id="5" name="object 5"/>
            <p:cNvSpPr/>
            <p:nvPr/>
          </p:nvSpPr>
          <p:spPr>
            <a:xfrm>
              <a:off x="346075" y="782701"/>
              <a:ext cx="6226175" cy="666750"/>
            </a:xfrm>
            <a:custGeom>
              <a:avLst/>
              <a:gdLst/>
              <a:ahLst/>
              <a:cxnLst/>
              <a:rect l="l" t="t" r="r" b="b"/>
              <a:pathLst>
                <a:path w="6226175" h="666750">
                  <a:moveTo>
                    <a:pt x="0" y="333248"/>
                  </a:moveTo>
                  <a:lnTo>
                    <a:pt x="3614" y="284008"/>
                  </a:lnTo>
                  <a:lnTo>
                    <a:pt x="14115" y="237010"/>
                  </a:lnTo>
                  <a:lnTo>
                    <a:pt x="30985" y="192769"/>
                  </a:lnTo>
                  <a:lnTo>
                    <a:pt x="53710" y="151801"/>
                  </a:lnTo>
                  <a:lnTo>
                    <a:pt x="81773" y="114622"/>
                  </a:lnTo>
                  <a:lnTo>
                    <a:pt x="114658" y="81748"/>
                  </a:lnTo>
                  <a:lnTo>
                    <a:pt x="151851" y="53694"/>
                  </a:lnTo>
                  <a:lnTo>
                    <a:pt x="192835" y="30976"/>
                  </a:lnTo>
                  <a:lnTo>
                    <a:pt x="237094" y="14111"/>
                  </a:lnTo>
                  <a:lnTo>
                    <a:pt x="284112" y="3613"/>
                  </a:lnTo>
                  <a:lnTo>
                    <a:pt x="333375" y="0"/>
                  </a:lnTo>
                  <a:lnTo>
                    <a:pt x="5892800" y="0"/>
                  </a:lnTo>
                  <a:lnTo>
                    <a:pt x="5942070" y="3613"/>
                  </a:lnTo>
                  <a:lnTo>
                    <a:pt x="5989094" y="14111"/>
                  </a:lnTo>
                  <a:lnTo>
                    <a:pt x="6033356" y="30976"/>
                  </a:lnTo>
                  <a:lnTo>
                    <a:pt x="6074340" y="53694"/>
                  </a:lnTo>
                  <a:lnTo>
                    <a:pt x="6111531" y="81748"/>
                  </a:lnTo>
                  <a:lnTo>
                    <a:pt x="6144414" y="114622"/>
                  </a:lnTo>
                  <a:lnTo>
                    <a:pt x="6172474" y="151801"/>
                  </a:lnTo>
                  <a:lnTo>
                    <a:pt x="6195195" y="192769"/>
                  </a:lnTo>
                  <a:lnTo>
                    <a:pt x="6212062" y="237010"/>
                  </a:lnTo>
                  <a:lnTo>
                    <a:pt x="6222561" y="284008"/>
                  </a:lnTo>
                  <a:lnTo>
                    <a:pt x="6226175" y="333248"/>
                  </a:lnTo>
                  <a:lnTo>
                    <a:pt x="6222561" y="382518"/>
                  </a:lnTo>
                  <a:lnTo>
                    <a:pt x="6212062" y="429542"/>
                  </a:lnTo>
                  <a:lnTo>
                    <a:pt x="6195195" y="473804"/>
                  </a:lnTo>
                  <a:lnTo>
                    <a:pt x="6172474" y="514788"/>
                  </a:lnTo>
                  <a:lnTo>
                    <a:pt x="6144414" y="551979"/>
                  </a:lnTo>
                  <a:lnTo>
                    <a:pt x="6111531" y="584862"/>
                  </a:lnTo>
                  <a:lnTo>
                    <a:pt x="6074340" y="612922"/>
                  </a:lnTo>
                  <a:lnTo>
                    <a:pt x="6033356" y="635643"/>
                  </a:lnTo>
                  <a:lnTo>
                    <a:pt x="5989094" y="652510"/>
                  </a:lnTo>
                  <a:lnTo>
                    <a:pt x="5942070" y="663009"/>
                  </a:lnTo>
                  <a:lnTo>
                    <a:pt x="5892800" y="666623"/>
                  </a:lnTo>
                  <a:lnTo>
                    <a:pt x="333375" y="666623"/>
                  </a:lnTo>
                  <a:lnTo>
                    <a:pt x="284112" y="663009"/>
                  </a:lnTo>
                  <a:lnTo>
                    <a:pt x="237094" y="652510"/>
                  </a:lnTo>
                  <a:lnTo>
                    <a:pt x="192835" y="635643"/>
                  </a:lnTo>
                  <a:lnTo>
                    <a:pt x="151851" y="612922"/>
                  </a:lnTo>
                  <a:lnTo>
                    <a:pt x="114658" y="584862"/>
                  </a:lnTo>
                  <a:lnTo>
                    <a:pt x="81773" y="551979"/>
                  </a:lnTo>
                  <a:lnTo>
                    <a:pt x="53710" y="514788"/>
                  </a:lnTo>
                  <a:lnTo>
                    <a:pt x="30985" y="473804"/>
                  </a:lnTo>
                  <a:lnTo>
                    <a:pt x="14115" y="429542"/>
                  </a:lnTo>
                  <a:lnTo>
                    <a:pt x="3614" y="382518"/>
                  </a:lnTo>
                  <a:lnTo>
                    <a:pt x="0" y="333248"/>
                  </a:lnTo>
                  <a:close/>
                </a:path>
                <a:path w="6226175" h="666750">
                  <a:moveTo>
                    <a:pt x="0" y="333248"/>
                  </a:moveTo>
                  <a:lnTo>
                    <a:pt x="3614" y="284008"/>
                  </a:lnTo>
                  <a:lnTo>
                    <a:pt x="14115" y="237010"/>
                  </a:lnTo>
                  <a:lnTo>
                    <a:pt x="30985" y="192769"/>
                  </a:lnTo>
                  <a:lnTo>
                    <a:pt x="53710" y="151801"/>
                  </a:lnTo>
                  <a:lnTo>
                    <a:pt x="81773" y="114622"/>
                  </a:lnTo>
                  <a:lnTo>
                    <a:pt x="114658" y="81748"/>
                  </a:lnTo>
                  <a:lnTo>
                    <a:pt x="151851" y="53694"/>
                  </a:lnTo>
                  <a:lnTo>
                    <a:pt x="192835" y="30976"/>
                  </a:lnTo>
                  <a:lnTo>
                    <a:pt x="237094" y="14111"/>
                  </a:lnTo>
                  <a:lnTo>
                    <a:pt x="284112" y="3613"/>
                  </a:lnTo>
                  <a:lnTo>
                    <a:pt x="333375" y="0"/>
                  </a:lnTo>
                  <a:lnTo>
                    <a:pt x="2160651" y="0"/>
                  </a:lnTo>
                  <a:lnTo>
                    <a:pt x="2209893" y="3613"/>
                  </a:lnTo>
                  <a:lnTo>
                    <a:pt x="2256899" y="14111"/>
                  </a:lnTo>
                  <a:lnTo>
                    <a:pt x="2301152" y="30976"/>
                  </a:lnTo>
                  <a:lnTo>
                    <a:pt x="2342135" y="53694"/>
                  </a:lnTo>
                  <a:lnTo>
                    <a:pt x="2379330" y="81748"/>
                  </a:lnTo>
                  <a:lnTo>
                    <a:pt x="2412222" y="114622"/>
                  </a:lnTo>
                  <a:lnTo>
                    <a:pt x="2440293" y="151801"/>
                  </a:lnTo>
                  <a:lnTo>
                    <a:pt x="2463025" y="192769"/>
                  </a:lnTo>
                  <a:lnTo>
                    <a:pt x="2479903" y="237010"/>
                  </a:lnTo>
                  <a:lnTo>
                    <a:pt x="2490409" y="284008"/>
                  </a:lnTo>
                  <a:lnTo>
                    <a:pt x="2494026" y="333248"/>
                  </a:lnTo>
                  <a:lnTo>
                    <a:pt x="2490409" y="382518"/>
                  </a:lnTo>
                  <a:lnTo>
                    <a:pt x="2479903" y="429542"/>
                  </a:lnTo>
                  <a:lnTo>
                    <a:pt x="2463025" y="473804"/>
                  </a:lnTo>
                  <a:lnTo>
                    <a:pt x="2440293" y="514788"/>
                  </a:lnTo>
                  <a:lnTo>
                    <a:pt x="2412222" y="551979"/>
                  </a:lnTo>
                  <a:lnTo>
                    <a:pt x="2379330" y="584862"/>
                  </a:lnTo>
                  <a:lnTo>
                    <a:pt x="2342135" y="612922"/>
                  </a:lnTo>
                  <a:lnTo>
                    <a:pt x="2301152" y="635643"/>
                  </a:lnTo>
                  <a:lnTo>
                    <a:pt x="2256899" y="652510"/>
                  </a:lnTo>
                  <a:lnTo>
                    <a:pt x="2209893" y="663009"/>
                  </a:lnTo>
                  <a:lnTo>
                    <a:pt x="2160651" y="666623"/>
                  </a:lnTo>
                  <a:lnTo>
                    <a:pt x="333375" y="666623"/>
                  </a:lnTo>
                  <a:lnTo>
                    <a:pt x="284112" y="663009"/>
                  </a:lnTo>
                  <a:lnTo>
                    <a:pt x="237094" y="652510"/>
                  </a:lnTo>
                  <a:lnTo>
                    <a:pt x="192835" y="635643"/>
                  </a:lnTo>
                  <a:lnTo>
                    <a:pt x="151851" y="612922"/>
                  </a:lnTo>
                  <a:lnTo>
                    <a:pt x="114658" y="584862"/>
                  </a:lnTo>
                  <a:lnTo>
                    <a:pt x="81773" y="551979"/>
                  </a:lnTo>
                  <a:lnTo>
                    <a:pt x="53710" y="514788"/>
                  </a:lnTo>
                  <a:lnTo>
                    <a:pt x="30985" y="473804"/>
                  </a:lnTo>
                  <a:lnTo>
                    <a:pt x="14115" y="429542"/>
                  </a:lnTo>
                  <a:lnTo>
                    <a:pt x="3614" y="382518"/>
                  </a:lnTo>
                  <a:lnTo>
                    <a:pt x="0" y="333248"/>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object 6"/>
            <p:cNvSpPr/>
            <p:nvPr/>
          </p:nvSpPr>
          <p:spPr>
            <a:xfrm>
              <a:off x="614362" y="1041463"/>
              <a:ext cx="925830" cy="363855"/>
            </a:xfrm>
            <a:custGeom>
              <a:avLst/>
              <a:gdLst/>
              <a:ahLst/>
              <a:cxnLst/>
              <a:rect l="l" t="t" r="r" b="b"/>
              <a:pathLst>
                <a:path w="925830" h="363855">
                  <a:moveTo>
                    <a:pt x="0" y="363537"/>
                  </a:moveTo>
                  <a:lnTo>
                    <a:pt x="925512" y="363537"/>
                  </a:lnTo>
                  <a:lnTo>
                    <a:pt x="925512" y="0"/>
                  </a:lnTo>
                  <a:lnTo>
                    <a:pt x="0" y="0"/>
                  </a:lnTo>
                  <a:lnTo>
                    <a:pt x="0" y="363537"/>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object 7"/>
            <p:cNvSpPr/>
            <p:nvPr/>
          </p:nvSpPr>
          <p:spPr>
            <a:xfrm>
              <a:off x="648601" y="1069822"/>
              <a:ext cx="244475" cy="300990"/>
            </a:xfrm>
            <a:custGeom>
              <a:avLst/>
              <a:gdLst/>
              <a:ahLst/>
              <a:cxnLst/>
              <a:rect l="l" t="t" r="r" b="b"/>
              <a:pathLst>
                <a:path w="244475" h="300990">
                  <a:moveTo>
                    <a:pt x="0" y="300888"/>
                  </a:moveTo>
                  <a:lnTo>
                    <a:pt x="244221" y="300888"/>
                  </a:lnTo>
                  <a:lnTo>
                    <a:pt x="244221" y="0"/>
                  </a:lnTo>
                  <a:lnTo>
                    <a:pt x="0" y="0"/>
                  </a:lnTo>
                  <a:lnTo>
                    <a:pt x="0" y="300888"/>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8" name="object 8"/>
            <p:cNvPicPr/>
            <p:nvPr/>
          </p:nvPicPr>
          <p:blipFill>
            <a:blip r:embed="rId2" cstate="print"/>
            <a:stretch>
              <a:fillRect/>
            </a:stretch>
          </p:blipFill>
          <p:spPr>
            <a:xfrm>
              <a:off x="673366" y="1087755"/>
              <a:ext cx="203708" cy="277368"/>
            </a:xfrm>
            <a:prstGeom prst="rect">
              <a:avLst/>
            </a:prstGeom>
          </p:spPr>
        </p:pic>
        <p:sp>
          <p:nvSpPr>
            <p:cNvPr id="9" name="object 9"/>
            <p:cNvSpPr/>
            <p:nvPr/>
          </p:nvSpPr>
          <p:spPr>
            <a:xfrm>
              <a:off x="958608" y="1069822"/>
              <a:ext cx="244475" cy="300990"/>
            </a:xfrm>
            <a:custGeom>
              <a:avLst/>
              <a:gdLst/>
              <a:ahLst/>
              <a:cxnLst/>
              <a:rect l="l" t="t" r="r" b="b"/>
              <a:pathLst>
                <a:path w="244475" h="300990">
                  <a:moveTo>
                    <a:pt x="0" y="300888"/>
                  </a:moveTo>
                  <a:lnTo>
                    <a:pt x="244221" y="300888"/>
                  </a:lnTo>
                  <a:lnTo>
                    <a:pt x="244221" y="0"/>
                  </a:lnTo>
                  <a:lnTo>
                    <a:pt x="0" y="0"/>
                  </a:lnTo>
                  <a:lnTo>
                    <a:pt x="0" y="300888"/>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0" name="object 10"/>
            <p:cNvPicPr/>
            <p:nvPr/>
          </p:nvPicPr>
          <p:blipFill>
            <a:blip r:embed="rId3" cstate="print"/>
            <a:stretch>
              <a:fillRect/>
            </a:stretch>
          </p:blipFill>
          <p:spPr>
            <a:xfrm>
              <a:off x="983373" y="1087755"/>
              <a:ext cx="204609" cy="277368"/>
            </a:xfrm>
            <a:prstGeom prst="rect">
              <a:avLst/>
            </a:prstGeom>
          </p:spPr>
        </p:pic>
        <p:sp>
          <p:nvSpPr>
            <p:cNvPr id="11" name="object 11"/>
            <p:cNvSpPr/>
            <p:nvPr/>
          </p:nvSpPr>
          <p:spPr>
            <a:xfrm>
              <a:off x="1257808" y="1069822"/>
              <a:ext cx="244475" cy="300990"/>
            </a:xfrm>
            <a:custGeom>
              <a:avLst/>
              <a:gdLst/>
              <a:ahLst/>
              <a:cxnLst/>
              <a:rect l="l" t="t" r="r" b="b"/>
              <a:pathLst>
                <a:path w="244475" h="300990">
                  <a:moveTo>
                    <a:pt x="0" y="300888"/>
                  </a:moveTo>
                  <a:lnTo>
                    <a:pt x="244221" y="300888"/>
                  </a:lnTo>
                  <a:lnTo>
                    <a:pt x="244221" y="0"/>
                  </a:lnTo>
                  <a:lnTo>
                    <a:pt x="0" y="0"/>
                  </a:lnTo>
                  <a:lnTo>
                    <a:pt x="0" y="300888"/>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2" name="object 12"/>
            <p:cNvPicPr/>
            <p:nvPr/>
          </p:nvPicPr>
          <p:blipFill>
            <a:blip r:embed="rId4" cstate="print"/>
            <a:stretch>
              <a:fillRect/>
            </a:stretch>
          </p:blipFill>
          <p:spPr>
            <a:xfrm>
              <a:off x="1282572" y="1087755"/>
              <a:ext cx="203708" cy="277368"/>
            </a:xfrm>
            <a:prstGeom prst="rect">
              <a:avLst/>
            </a:prstGeom>
          </p:spPr>
        </p:pic>
      </p:grpSp>
      <p:sp>
        <p:nvSpPr>
          <p:cNvPr id="13" name="object 13"/>
          <p:cNvSpPr txBox="1"/>
          <p:nvPr/>
        </p:nvSpPr>
        <p:spPr>
          <a:xfrm>
            <a:off x="3514040" y="943484"/>
            <a:ext cx="6054725" cy="2319655"/>
          </a:xfrm>
          <a:prstGeom prst="rect">
            <a:avLst/>
          </a:prstGeom>
        </p:spPr>
        <p:txBody>
          <a:bodyPr vert="horz" wrap="square" lIns="0" tIns="12065" rIns="0" bIns="0" rtlCol="0">
            <a:spAutoFit/>
          </a:bodyPr>
          <a:lstStyle/>
          <a:p>
            <a:pPr marL="2592705"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Times New Roman"/>
                <a:cs typeface="Times New Roman"/>
              </a:rPr>
              <a:t>Abnormal</a:t>
            </a:r>
            <a:r>
              <a:rPr kumimoji="0" sz="1600" b="1" i="0" u="none" strike="noStrike" kern="0" cap="none" spc="-1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switch</a:t>
            </a:r>
            <a:r>
              <a:rPr kumimoji="0" sz="160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alarm</a:t>
            </a:r>
            <a:r>
              <a:rPr kumimoji="0" sz="1600" b="1" i="0" u="none" strike="noStrike" kern="0" cap="none" spc="-3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for</a:t>
            </a:r>
            <a:r>
              <a:rPr kumimoji="0" sz="16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10" normalizeH="0" baseline="0" noProof="0" dirty="0">
                <a:ln>
                  <a:noFill/>
                </a:ln>
                <a:solidFill>
                  <a:sysClr val="windowText" lastClr="000000"/>
                </a:solidFill>
                <a:effectLst/>
                <a:uLnTx/>
                <a:uFillTx/>
                <a:latin typeface="Times New Roman"/>
                <a:cs typeface="Times New Roman"/>
              </a:rPr>
              <a:t>4-</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way</a:t>
            </a:r>
            <a:r>
              <a:rPr kumimoji="0" sz="1600" b="1" i="0" u="none" strike="noStrike" kern="0" cap="none" spc="-6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10" normalizeH="0" baseline="0" noProof="0" dirty="0">
                <a:ln>
                  <a:noFill/>
                </a:ln>
                <a:solidFill>
                  <a:sysClr val="windowText" lastClr="000000"/>
                </a:solidFill>
                <a:effectLst/>
                <a:uLnTx/>
                <a:uFillTx/>
                <a:latin typeface="Times New Roman"/>
                <a:cs typeface="Times New Roman"/>
              </a:rPr>
              <a:t>valve</a:t>
            </a: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2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1.Error</a:t>
            </a:r>
            <a:r>
              <a:rPr kumimoji="0" sz="14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definition:</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12700" marR="808355" lvl="0" indent="0" defTabSz="914400" eaLnBrk="1" fontAlgn="auto" latinLnBrk="0" hangingPunct="1">
              <a:lnSpc>
                <a:spcPct val="100000"/>
              </a:lnSpc>
              <a:spcBef>
                <a:spcPts val="5"/>
              </a:spcBef>
              <a:spcAft>
                <a:spcPts val="0"/>
              </a:spcAft>
              <a:buClrTx/>
              <a:buSzTx/>
              <a:buFontTx/>
              <a:buNone/>
              <a:tabLst/>
              <a:defRPr/>
            </a:pPr>
            <a:r>
              <a:rPr kumimoji="0" sz="1300" b="0" i="0" u="none" strike="noStrike" kern="0" cap="none" spc="-10" normalizeH="0" baseline="0" noProof="0" dirty="0">
                <a:ln>
                  <a:noFill/>
                </a:ln>
                <a:solidFill>
                  <a:sysClr val="windowText" lastClr="000000"/>
                </a:solidFill>
                <a:effectLst/>
                <a:uLnTx/>
                <a:uFillTx/>
                <a:latin typeface="Times New Roman"/>
                <a:cs typeface="Times New Roman"/>
              </a:rPr>
              <a:t>4-</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way</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valve</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switch</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incompletely</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after</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defrost</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operation</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from</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cooling</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mode.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If</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t>
            </a:r>
            <a:r>
              <a:rPr kumimoji="0" sz="130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TL+5.4F</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and</a:t>
            </a:r>
            <a:r>
              <a:rPr kumimoji="0" sz="130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TA+5.4F,</a:t>
            </a:r>
            <a:r>
              <a:rPr kumimoji="0" sz="13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report</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this</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alarm.</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ts val="1675"/>
              </a:lnSpc>
              <a:spcBef>
                <a:spcPts val="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2.Possible</a:t>
            </a:r>
            <a:r>
              <a:rPr kumimoji="0" sz="1400" b="1" i="0" u="none" strike="noStrike" kern="0" cap="none" spc="-3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causes:</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5"/>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4-</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way</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valve</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Abnormal</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voltage</a:t>
            </a:r>
            <a:r>
              <a:rPr kumimoji="0" sz="130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power</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supply(too</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low</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voltage)</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10" normalizeH="0" baseline="0" noProof="0" dirty="0">
                <a:ln>
                  <a:noFill/>
                </a:ln>
                <a:solidFill>
                  <a:sysClr val="windowText" lastClr="000000"/>
                </a:solidFill>
                <a:effectLst/>
                <a:uLnTx/>
                <a:uFillTx/>
                <a:latin typeface="Times New Roman"/>
                <a:cs typeface="Times New Roman"/>
              </a:rPr>
              <a:t>Temperature</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sensor(TH)</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failure</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10" normalizeH="0" baseline="0" noProof="0" dirty="0">
                <a:ln>
                  <a:noFill/>
                </a:ln>
                <a:solidFill>
                  <a:sysClr val="windowText" lastClr="000000"/>
                </a:solidFill>
                <a:effectLst/>
                <a:uLnTx/>
                <a:uFillTx/>
                <a:latin typeface="Times New Roman"/>
                <a:cs typeface="Times New Roman"/>
              </a:rPr>
              <a:t>4-</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way</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valve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set</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up</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power</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when</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cooling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mode.</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14" name="object 14"/>
          <p:cNvSpPr txBox="1"/>
          <p:nvPr/>
        </p:nvSpPr>
        <p:spPr>
          <a:xfrm>
            <a:off x="3801466" y="804798"/>
            <a:ext cx="525145"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dirty="0">
                <a:ln>
                  <a:noFill/>
                </a:ln>
                <a:solidFill>
                  <a:sysClr val="windowText" lastClr="000000"/>
                </a:solidFill>
                <a:effectLst/>
                <a:uLnTx/>
                <a:uFillTx/>
                <a:latin typeface="Arial"/>
                <a:cs typeface="Arial"/>
              </a:rPr>
              <a:t>Display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pSp>
        <p:nvGrpSpPr>
          <p:cNvPr id="15" name="object 15"/>
          <p:cNvGrpSpPr/>
          <p:nvPr/>
        </p:nvGrpSpPr>
        <p:grpSpPr>
          <a:xfrm>
            <a:off x="3538538" y="4422776"/>
            <a:ext cx="4137025" cy="942975"/>
            <a:chOff x="363537" y="4422775"/>
            <a:chExt cx="4137025" cy="942975"/>
          </a:xfrm>
        </p:grpSpPr>
        <p:sp>
          <p:nvSpPr>
            <p:cNvPr id="16" name="object 16"/>
            <p:cNvSpPr/>
            <p:nvPr/>
          </p:nvSpPr>
          <p:spPr>
            <a:xfrm>
              <a:off x="2195576" y="4624323"/>
              <a:ext cx="2305050" cy="741680"/>
            </a:xfrm>
            <a:custGeom>
              <a:avLst/>
              <a:gdLst/>
              <a:ahLst/>
              <a:cxnLst/>
              <a:rect l="l" t="t" r="r" b="b"/>
              <a:pathLst>
                <a:path w="2305050" h="741679">
                  <a:moveTo>
                    <a:pt x="76200" y="665226"/>
                  </a:moveTo>
                  <a:lnTo>
                    <a:pt x="44437" y="665226"/>
                  </a:lnTo>
                  <a:lnTo>
                    <a:pt x="44323" y="276225"/>
                  </a:lnTo>
                  <a:lnTo>
                    <a:pt x="31623" y="276225"/>
                  </a:lnTo>
                  <a:lnTo>
                    <a:pt x="31737" y="665226"/>
                  </a:lnTo>
                  <a:lnTo>
                    <a:pt x="0" y="665226"/>
                  </a:lnTo>
                  <a:lnTo>
                    <a:pt x="38100" y="741426"/>
                  </a:lnTo>
                  <a:lnTo>
                    <a:pt x="69850" y="677926"/>
                  </a:lnTo>
                  <a:lnTo>
                    <a:pt x="76200" y="665226"/>
                  </a:lnTo>
                  <a:close/>
                </a:path>
                <a:path w="2305050" h="741679">
                  <a:moveTo>
                    <a:pt x="2304923" y="38100"/>
                  </a:moveTo>
                  <a:lnTo>
                    <a:pt x="2292223" y="31750"/>
                  </a:lnTo>
                  <a:lnTo>
                    <a:pt x="2228723" y="0"/>
                  </a:lnTo>
                  <a:lnTo>
                    <a:pt x="2228723" y="31762"/>
                  </a:lnTo>
                  <a:lnTo>
                    <a:pt x="1895348" y="31877"/>
                  </a:lnTo>
                  <a:lnTo>
                    <a:pt x="1895348" y="44450"/>
                  </a:lnTo>
                  <a:lnTo>
                    <a:pt x="2228723" y="44450"/>
                  </a:lnTo>
                  <a:lnTo>
                    <a:pt x="2228723" y="76200"/>
                  </a:lnTo>
                  <a:lnTo>
                    <a:pt x="2292223" y="44450"/>
                  </a:lnTo>
                  <a:lnTo>
                    <a:pt x="2304923"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object 17"/>
            <p:cNvSpPr/>
            <p:nvPr/>
          </p:nvSpPr>
          <p:spPr>
            <a:xfrm>
              <a:off x="369887" y="4429125"/>
              <a:ext cx="3713479" cy="462280"/>
            </a:xfrm>
            <a:custGeom>
              <a:avLst/>
              <a:gdLst/>
              <a:ahLst/>
              <a:cxnLst/>
              <a:rect l="l" t="t" r="r" b="b"/>
              <a:pathLst>
                <a:path w="3713479" h="462279">
                  <a:moveTo>
                    <a:pt x="0" y="76962"/>
                  </a:moveTo>
                  <a:lnTo>
                    <a:pt x="6050" y="46988"/>
                  </a:lnTo>
                  <a:lnTo>
                    <a:pt x="22550" y="22526"/>
                  </a:lnTo>
                  <a:lnTo>
                    <a:pt x="47025" y="6042"/>
                  </a:lnTo>
                  <a:lnTo>
                    <a:pt x="77000" y="0"/>
                  </a:lnTo>
                  <a:lnTo>
                    <a:pt x="3636200" y="0"/>
                  </a:lnTo>
                  <a:lnTo>
                    <a:pt x="3666174" y="6042"/>
                  </a:lnTo>
                  <a:lnTo>
                    <a:pt x="3690635" y="22526"/>
                  </a:lnTo>
                  <a:lnTo>
                    <a:pt x="3707120" y="46988"/>
                  </a:lnTo>
                  <a:lnTo>
                    <a:pt x="3713162" y="76962"/>
                  </a:lnTo>
                  <a:lnTo>
                    <a:pt x="3713162" y="384937"/>
                  </a:lnTo>
                  <a:lnTo>
                    <a:pt x="3707120" y="414910"/>
                  </a:lnTo>
                  <a:lnTo>
                    <a:pt x="3690635" y="439372"/>
                  </a:lnTo>
                  <a:lnTo>
                    <a:pt x="3666174" y="455856"/>
                  </a:lnTo>
                  <a:lnTo>
                    <a:pt x="363620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8" name="object 18"/>
          <p:cNvSpPr txBox="1"/>
          <p:nvPr/>
        </p:nvSpPr>
        <p:spPr>
          <a:xfrm>
            <a:off x="4961889" y="5045709"/>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19" name="object 19"/>
          <p:cNvSpPr txBox="1"/>
          <p:nvPr/>
        </p:nvSpPr>
        <p:spPr>
          <a:xfrm>
            <a:off x="7367015" y="4377309"/>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0" name="object 20"/>
          <p:cNvSpPr txBox="1"/>
          <p:nvPr/>
        </p:nvSpPr>
        <p:spPr>
          <a:xfrm>
            <a:off x="3644798" y="4481829"/>
            <a:ext cx="3197860" cy="34671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output</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on</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connector</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CN14</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(4-</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way</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valve)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220VAC</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in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heating</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mode?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1" name="object 21"/>
          <p:cNvSpPr txBox="1"/>
          <p:nvPr/>
        </p:nvSpPr>
        <p:spPr>
          <a:xfrm>
            <a:off x="7681977" y="4535551"/>
            <a:ext cx="198310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2" name="object 22"/>
          <p:cNvSpPr/>
          <p:nvPr/>
        </p:nvSpPr>
        <p:spPr>
          <a:xfrm>
            <a:off x="3544888" y="5365750"/>
            <a:ext cx="3707129" cy="284480"/>
          </a:xfrm>
          <a:custGeom>
            <a:avLst/>
            <a:gdLst/>
            <a:ahLst/>
            <a:cxnLst/>
            <a:rect l="l" t="t" r="r" b="b"/>
            <a:pathLst>
              <a:path w="3707129" h="284479">
                <a:moveTo>
                  <a:pt x="0" y="47371"/>
                </a:moveTo>
                <a:lnTo>
                  <a:pt x="3722" y="28932"/>
                </a:lnTo>
                <a:lnTo>
                  <a:pt x="13873" y="13874"/>
                </a:lnTo>
                <a:lnTo>
                  <a:pt x="28926" y="3722"/>
                </a:lnTo>
                <a:lnTo>
                  <a:pt x="47358" y="0"/>
                </a:lnTo>
                <a:lnTo>
                  <a:pt x="3659441" y="0"/>
                </a:lnTo>
                <a:lnTo>
                  <a:pt x="3677880" y="3722"/>
                </a:lnTo>
                <a:lnTo>
                  <a:pt x="3692937" y="13874"/>
                </a:lnTo>
                <a:lnTo>
                  <a:pt x="3703089" y="28932"/>
                </a:lnTo>
                <a:lnTo>
                  <a:pt x="3706812" y="47371"/>
                </a:lnTo>
                <a:lnTo>
                  <a:pt x="3706812" y="236854"/>
                </a:lnTo>
                <a:lnTo>
                  <a:pt x="3703089" y="255273"/>
                </a:lnTo>
                <a:lnTo>
                  <a:pt x="3692937" y="270287"/>
                </a:lnTo>
                <a:lnTo>
                  <a:pt x="3677880" y="280396"/>
                </a:lnTo>
                <a:lnTo>
                  <a:pt x="3659441"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object 23"/>
          <p:cNvSpPr txBox="1"/>
          <p:nvPr/>
        </p:nvSpPr>
        <p:spPr>
          <a:xfrm>
            <a:off x="3558174" y="5409946"/>
            <a:ext cx="3680460"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gas</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pipe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close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service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valve</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hot?</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4" name="object 24"/>
          <p:cNvSpPr txBox="1"/>
          <p:nvPr/>
        </p:nvSpPr>
        <p:spPr>
          <a:xfrm>
            <a:off x="5013070" y="5820536"/>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5" name="object 25"/>
          <p:cNvSpPr/>
          <p:nvPr/>
        </p:nvSpPr>
        <p:spPr>
          <a:xfrm>
            <a:off x="5375276" y="5478399"/>
            <a:ext cx="2282825" cy="681355"/>
          </a:xfrm>
          <a:custGeom>
            <a:avLst/>
            <a:gdLst/>
            <a:ahLst/>
            <a:cxnLst/>
            <a:rect l="l" t="t" r="r" b="b"/>
            <a:pathLst>
              <a:path w="2282825" h="681354">
                <a:moveTo>
                  <a:pt x="76200" y="604901"/>
                </a:moveTo>
                <a:lnTo>
                  <a:pt x="44450" y="604901"/>
                </a:lnTo>
                <a:lnTo>
                  <a:pt x="44450" y="176276"/>
                </a:lnTo>
                <a:lnTo>
                  <a:pt x="31750" y="176276"/>
                </a:lnTo>
                <a:lnTo>
                  <a:pt x="31750" y="604901"/>
                </a:lnTo>
                <a:lnTo>
                  <a:pt x="0" y="604901"/>
                </a:lnTo>
                <a:lnTo>
                  <a:pt x="38100" y="681101"/>
                </a:lnTo>
                <a:lnTo>
                  <a:pt x="69850" y="617601"/>
                </a:lnTo>
                <a:lnTo>
                  <a:pt x="76200" y="604901"/>
                </a:lnTo>
                <a:close/>
              </a:path>
              <a:path w="2282825" h="681354">
                <a:moveTo>
                  <a:pt x="2282825" y="38100"/>
                </a:moveTo>
                <a:lnTo>
                  <a:pt x="2270125" y="31750"/>
                </a:lnTo>
                <a:lnTo>
                  <a:pt x="2206625" y="0"/>
                </a:lnTo>
                <a:lnTo>
                  <a:pt x="2206625" y="31750"/>
                </a:lnTo>
                <a:lnTo>
                  <a:pt x="1871599" y="31750"/>
                </a:lnTo>
                <a:lnTo>
                  <a:pt x="1871599" y="44450"/>
                </a:lnTo>
                <a:lnTo>
                  <a:pt x="2206625" y="44450"/>
                </a:lnTo>
                <a:lnTo>
                  <a:pt x="2206625" y="76200"/>
                </a:lnTo>
                <a:lnTo>
                  <a:pt x="2270125" y="44450"/>
                </a:lnTo>
                <a:lnTo>
                  <a:pt x="2282825"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object 26"/>
          <p:cNvSpPr txBox="1"/>
          <p:nvPr/>
        </p:nvSpPr>
        <p:spPr>
          <a:xfrm>
            <a:off x="7282560" y="5257038"/>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7" name="object 27"/>
          <p:cNvSpPr txBox="1"/>
          <p:nvPr/>
        </p:nvSpPr>
        <p:spPr>
          <a:xfrm>
            <a:off x="7658100" y="5308601"/>
            <a:ext cx="2006600" cy="368691"/>
          </a:xfrm>
          <a:prstGeom prst="rect">
            <a:avLst/>
          </a:prstGeom>
          <a:ln w="12700">
            <a:solidFill>
              <a:srgbClr val="000000"/>
            </a:solidFill>
          </a:ln>
        </p:spPr>
        <p:txBody>
          <a:bodyPr vert="horz" wrap="square" lIns="0" tIns="45085" rIns="0" bIns="0" rtlCol="0">
            <a:spAutoFit/>
          </a:bodyPr>
          <a:lstStyle/>
          <a:p>
            <a:pPr marL="92075" marR="225425" lvl="0" indent="0" defTabSz="914400" eaLnBrk="1" fontAlgn="auto" latinLnBrk="0" hangingPunct="1">
              <a:lnSpc>
                <a:spcPct val="100000"/>
              </a:lnSpc>
              <a:spcBef>
                <a:spcPts val="35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temperature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failed.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8" name="object 28"/>
          <p:cNvSpPr/>
          <p:nvPr/>
        </p:nvSpPr>
        <p:spPr>
          <a:xfrm>
            <a:off x="3549650" y="6175375"/>
            <a:ext cx="3702050" cy="463550"/>
          </a:xfrm>
          <a:custGeom>
            <a:avLst/>
            <a:gdLst/>
            <a:ahLst/>
            <a:cxnLst/>
            <a:rect l="l" t="t" r="r" b="b"/>
            <a:pathLst>
              <a:path w="3702050" h="463550">
                <a:moveTo>
                  <a:pt x="0" y="77215"/>
                </a:moveTo>
                <a:lnTo>
                  <a:pt x="6071" y="47148"/>
                </a:lnTo>
                <a:lnTo>
                  <a:pt x="22629" y="22605"/>
                </a:lnTo>
                <a:lnTo>
                  <a:pt x="47186" y="6064"/>
                </a:lnTo>
                <a:lnTo>
                  <a:pt x="77254" y="0"/>
                </a:lnTo>
                <a:lnTo>
                  <a:pt x="3624834" y="0"/>
                </a:lnTo>
                <a:lnTo>
                  <a:pt x="3654901" y="6064"/>
                </a:lnTo>
                <a:lnTo>
                  <a:pt x="3679444" y="22606"/>
                </a:lnTo>
                <a:lnTo>
                  <a:pt x="3695985" y="47148"/>
                </a:lnTo>
                <a:lnTo>
                  <a:pt x="3702050" y="77215"/>
                </a:lnTo>
                <a:lnTo>
                  <a:pt x="3702050" y="386334"/>
                </a:lnTo>
                <a:lnTo>
                  <a:pt x="3695985" y="416401"/>
                </a:lnTo>
                <a:lnTo>
                  <a:pt x="3679443" y="440944"/>
                </a:lnTo>
                <a:lnTo>
                  <a:pt x="3654901" y="457485"/>
                </a:lnTo>
                <a:lnTo>
                  <a:pt x="3624834" y="463550"/>
                </a:lnTo>
                <a:lnTo>
                  <a:pt x="77254" y="463550"/>
                </a:lnTo>
                <a:lnTo>
                  <a:pt x="47186" y="457485"/>
                </a:lnTo>
                <a:lnTo>
                  <a:pt x="22629" y="440943"/>
                </a:lnTo>
                <a:lnTo>
                  <a:pt x="6071" y="416401"/>
                </a:lnTo>
                <a:lnTo>
                  <a:pt x="0" y="386334"/>
                </a:lnTo>
                <a:lnTo>
                  <a:pt x="0" y="77215"/>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object 29"/>
          <p:cNvSpPr txBox="1"/>
          <p:nvPr/>
        </p:nvSpPr>
        <p:spPr>
          <a:xfrm>
            <a:off x="3649676" y="6228715"/>
            <a:ext cx="3422015" cy="34671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Change</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coil</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4-</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way</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valve</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and</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restart</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does</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the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problem</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remain?</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0" name="object 30"/>
          <p:cNvSpPr txBox="1"/>
          <p:nvPr/>
        </p:nvSpPr>
        <p:spPr>
          <a:xfrm>
            <a:off x="4936489" y="6733793"/>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1" name="object 31"/>
          <p:cNvSpPr/>
          <p:nvPr/>
        </p:nvSpPr>
        <p:spPr>
          <a:xfrm>
            <a:off x="7253224" y="6378575"/>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object 32"/>
          <p:cNvSpPr txBox="1"/>
          <p:nvPr/>
        </p:nvSpPr>
        <p:spPr>
          <a:xfrm>
            <a:off x="7351140" y="6165341"/>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3" name="object 33"/>
          <p:cNvSpPr txBox="1"/>
          <p:nvPr/>
        </p:nvSpPr>
        <p:spPr>
          <a:xfrm>
            <a:off x="7662927" y="6289675"/>
            <a:ext cx="110172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Normal</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control</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4" name="object 34"/>
          <p:cNvSpPr txBox="1"/>
          <p:nvPr/>
        </p:nvSpPr>
        <p:spPr>
          <a:xfrm>
            <a:off x="3557588" y="7940676"/>
            <a:ext cx="3694429" cy="206467"/>
          </a:xfrm>
          <a:prstGeom prst="rect">
            <a:avLst/>
          </a:prstGeom>
          <a:ln w="12700">
            <a:solidFill>
              <a:srgbClr val="000000"/>
            </a:solidFill>
          </a:ln>
        </p:spPr>
        <p:txBody>
          <a:bodyPr vert="horz" wrap="square" lIns="0" tIns="44450" rIns="0" bIns="0" rtlCol="0">
            <a:spAutoFit/>
          </a:bodyPr>
          <a:lstStyle/>
          <a:p>
            <a:pPr marL="91440"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Recover</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refrigerant</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and</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4-</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way</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valve</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body.</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5" name="object 35"/>
          <p:cNvSpPr txBox="1"/>
          <p:nvPr/>
        </p:nvSpPr>
        <p:spPr>
          <a:xfrm>
            <a:off x="5030470" y="4109084"/>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6" name="object 36"/>
          <p:cNvSpPr/>
          <p:nvPr/>
        </p:nvSpPr>
        <p:spPr>
          <a:xfrm>
            <a:off x="5370577" y="3763898"/>
            <a:ext cx="2308225" cy="665480"/>
          </a:xfrm>
          <a:custGeom>
            <a:avLst/>
            <a:gdLst/>
            <a:ahLst/>
            <a:cxnLst/>
            <a:rect l="l" t="t" r="r" b="b"/>
            <a:pathLst>
              <a:path w="2308225" h="665479">
                <a:moveTo>
                  <a:pt x="76200" y="589026"/>
                </a:moveTo>
                <a:lnTo>
                  <a:pt x="44437" y="589026"/>
                </a:lnTo>
                <a:lnTo>
                  <a:pt x="44323" y="200025"/>
                </a:lnTo>
                <a:lnTo>
                  <a:pt x="31623" y="200025"/>
                </a:lnTo>
                <a:lnTo>
                  <a:pt x="31737" y="589026"/>
                </a:lnTo>
                <a:lnTo>
                  <a:pt x="0" y="589026"/>
                </a:lnTo>
                <a:lnTo>
                  <a:pt x="38100" y="665226"/>
                </a:lnTo>
                <a:lnTo>
                  <a:pt x="69850" y="601726"/>
                </a:lnTo>
                <a:lnTo>
                  <a:pt x="76200" y="589026"/>
                </a:lnTo>
                <a:close/>
              </a:path>
              <a:path w="2308225" h="665479">
                <a:moveTo>
                  <a:pt x="2308098" y="38100"/>
                </a:moveTo>
                <a:lnTo>
                  <a:pt x="2295398" y="31750"/>
                </a:lnTo>
                <a:lnTo>
                  <a:pt x="2231898" y="0"/>
                </a:lnTo>
                <a:lnTo>
                  <a:pt x="2231898" y="31750"/>
                </a:lnTo>
                <a:lnTo>
                  <a:pt x="1898523" y="31750"/>
                </a:lnTo>
                <a:lnTo>
                  <a:pt x="1898650" y="44577"/>
                </a:lnTo>
                <a:lnTo>
                  <a:pt x="2231898" y="44462"/>
                </a:lnTo>
                <a:lnTo>
                  <a:pt x="2231898" y="76200"/>
                </a:lnTo>
                <a:lnTo>
                  <a:pt x="2308098"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object 37"/>
          <p:cNvSpPr txBox="1"/>
          <p:nvPr/>
        </p:nvSpPr>
        <p:spPr>
          <a:xfrm>
            <a:off x="7325614" y="3550158"/>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8" name="object 38"/>
          <p:cNvSpPr/>
          <p:nvPr/>
        </p:nvSpPr>
        <p:spPr>
          <a:xfrm>
            <a:off x="3549651" y="3667125"/>
            <a:ext cx="3713479" cy="284480"/>
          </a:xfrm>
          <a:custGeom>
            <a:avLst/>
            <a:gdLst/>
            <a:ahLst/>
            <a:cxnLst/>
            <a:rect l="l" t="t" r="r" b="b"/>
            <a:pathLst>
              <a:path w="3713479" h="284479">
                <a:moveTo>
                  <a:pt x="0" y="47371"/>
                </a:moveTo>
                <a:lnTo>
                  <a:pt x="3722" y="28932"/>
                </a:lnTo>
                <a:lnTo>
                  <a:pt x="13873" y="13874"/>
                </a:lnTo>
                <a:lnTo>
                  <a:pt x="28926" y="3722"/>
                </a:lnTo>
                <a:lnTo>
                  <a:pt x="47358" y="0"/>
                </a:lnTo>
                <a:lnTo>
                  <a:pt x="3665854" y="0"/>
                </a:lnTo>
                <a:lnTo>
                  <a:pt x="3684293" y="3722"/>
                </a:lnTo>
                <a:lnTo>
                  <a:pt x="3699351" y="13874"/>
                </a:lnTo>
                <a:lnTo>
                  <a:pt x="3709503" y="28932"/>
                </a:lnTo>
                <a:lnTo>
                  <a:pt x="3713226" y="47371"/>
                </a:lnTo>
                <a:lnTo>
                  <a:pt x="3713226" y="236854"/>
                </a:lnTo>
                <a:lnTo>
                  <a:pt x="3709503" y="255273"/>
                </a:lnTo>
                <a:lnTo>
                  <a:pt x="3699351" y="270287"/>
                </a:lnTo>
                <a:lnTo>
                  <a:pt x="3684293" y="280396"/>
                </a:lnTo>
                <a:lnTo>
                  <a:pt x="3665854"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object 39"/>
          <p:cNvSpPr txBox="1"/>
          <p:nvPr/>
        </p:nvSpPr>
        <p:spPr>
          <a:xfrm>
            <a:off x="3562936" y="3711066"/>
            <a:ext cx="3686810"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power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supply</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voltage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less</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than</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175VAC.</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0" name="object 40"/>
          <p:cNvSpPr txBox="1"/>
          <p:nvPr/>
        </p:nvSpPr>
        <p:spPr>
          <a:xfrm>
            <a:off x="7678802" y="3513202"/>
            <a:ext cx="1983105" cy="530915"/>
          </a:xfrm>
          <a:prstGeom prst="rect">
            <a:avLst/>
          </a:prstGeom>
          <a:ln w="12700">
            <a:solidFill>
              <a:srgbClr val="000000"/>
            </a:solidFill>
          </a:ln>
        </p:spPr>
        <p:txBody>
          <a:bodyPr vert="horz" wrap="square" lIns="0" tIns="45720" rIns="0" bIns="0" rtlCol="0">
            <a:spAutoFit/>
          </a:bodyPr>
          <a:lstStyle/>
          <a:p>
            <a:pPr marL="92075" marR="94615" lvl="0" indent="0" algn="just" defTabSz="914400" eaLnBrk="1" fontAlgn="auto" latinLnBrk="0" hangingPunct="1">
              <a:lnSpc>
                <a:spcPct val="100000"/>
              </a:lnSpc>
              <a:spcBef>
                <a:spcPts val="36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Contact</a:t>
            </a:r>
            <a:r>
              <a:rPr kumimoji="0" sz="1050" b="0" i="0" u="none" strike="noStrike" kern="0" cap="none" spc="-6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agency</a:t>
            </a:r>
            <a:r>
              <a:rPr kumimoji="0" sz="1050" b="0" i="0" u="none" strike="noStrike" kern="0" cap="none" spc="-6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supplying</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power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verify</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that</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they</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sending</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the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correct</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voltage.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41" name="object 41"/>
          <p:cNvGrpSpPr/>
          <p:nvPr/>
        </p:nvGrpSpPr>
        <p:grpSpPr>
          <a:xfrm>
            <a:off x="3551238" y="6543676"/>
            <a:ext cx="4700905" cy="1406525"/>
            <a:chOff x="376237" y="6543675"/>
            <a:chExt cx="4700905" cy="1406525"/>
          </a:xfrm>
        </p:grpSpPr>
        <p:sp>
          <p:nvSpPr>
            <p:cNvPr id="42" name="object 42"/>
            <p:cNvSpPr/>
            <p:nvPr/>
          </p:nvSpPr>
          <p:spPr>
            <a:xfrm>
              <a:off x="2200275" y="6638925"/>
              <a:ext cx="76200" cy="504825"/>
            </a:xfrm>
            <a:custGeom>
              <a:avLst/>
              <a:gdLst/>
              <a:ahLst/>
              <a:cxnLst/>
              <a:rect l="l" t="t" r="r" b="b"/>
              <a:pathLst>
                <a:path w="76200" h="504825">
                  <a:moveTo>
                    <a:pt x="31750" y="428625"/>
                  </a:moveTo>
                  <a:lnTo>
                    <a:pt x="0" y="428625"/>
                  </a:lnTo>
                  <a:lnTo>
                    <a:pt x="38100" y="504825"/>
                  </a:lnTo>
                  <a:lnTo>
                    <a:pt x="69850" y="441325"/>
                  </a:lnTo>
                  <a:lnTo>
                    <a:pt x="31750" y="441325"/>
                  </a:lnTo>
                  <a:lnTo>
                    <a:pt x="31750" y="428625"/>
                  </a:lnTo>
                  <a:close/>
                </a:path>
                <a:path w="76200" h="504825">
                  <a:moveTo>
                    <a:pt x="44450" y="0"/>
                  </a:moveTo>
                  <a:lnTo>
                    <a:pt x="31750" y="0"/>
                  </a:lnTo>
                  <a:lnTo>
                    <a:pt x="31750" y="441325"/>
                  </a:lnTo>
                  <a:lnTo>
                    <a:pt x="44450" y="441325"/>
                  </a:lnTo>
                  <a:lnTo>
                    <a:pt x="44450" y="0"/>
                  </a:lnTo>
                  <a:close/>
                </a:path>
                <a:path w="76200" h="504825">
                  <a:moveTo>
                    <a:pt x="76200" y="428625"/>
                  </a:moveTo>
                  <a:lnTo>
                    <a:pt x="44450" y="428625"/>
                  </a:lnTo>
                  <a:lnTo>
                    <a:pt x="44450" y="441325"/>
                  </a:lnTo>
                  <a:lnTo>
                    <a:pt x="69850" y="441325"/>
                  </a:lnTo>
                  <a:lnTo>
                    <a:pt x="76200" y="428625"/>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object 43"/>
            <p:cNvSpPr/>
            <p:nvPr/>
          </p:nvSpPr>
          <p:spPr>
            <a:xfrm>
              <a:off x="382587" y="7156450"/>
              <a:ext cx="3702685" cy="282575"/>
            </a:xfrm>
            <a:custGeom>
              <a:avLst/>
              <a:gdLst/>
              <a:ahLst/>
              <a:cxnLst/>
              <a:rect l="l" t="t" r="r" b="b"/>
              <a:pathLst>
                <a:path w="3702685" h="282575">
                  <a:moveTo>
                    <a:pt x="0" y="47117"/>
                  </a:moveTo>
                  <a:lnTo>
                    <a:pt x="3700" y="28771"/>
                  </a:lnTo>
                  <a:lnTo>
                    <a:pt x="13792" y="13795"/>
                  </a:lnTo>
                  <a:lnTo>
                    <a:pt x="28760" y="3700"/>
                  </a:lnTo>
                  <a:lnTo>
                    <a:pt x="47091" y="0"/>
                  </a:lnTo>
                  <a:lnTo>
                    <a:pt x="3654996" y="0"/>
                  </a:lnTo>
                  <a:lnTo>
                    <a:pt x="3673288" y="3700"/>
                  </a:lnTo>
                  <a:lnTo>
                    <a:pt x="3688270" y="13795"/>
                  </a:lnTo>
                  <a:lnTo>
                    <a:pt x="3698394" y="28771"/>
                  </a:lnTo>
                  <a:lnTo>
                    <a:pt x="3702113" y="47117"/>
                  </a:lnTo>
                  <a:lnTo>
                    <a:pt x="3702113" y="235457"/>
                  </a:lnTo>
                  <a:lnTo>
                    <a:pt x="3698394" y="253803"/>
                  </a:lnTo>
                  <a:lnTo>
                    <a:pt x="3688270" y="268779"/>
                  </a:lnTo>
                  <a:lnTo>
                    <a:pt x="3673288" y="278874"/>
                  </a:lnTo>
                  <a:lnTo>
                    <a:pt x="3654996" y="282575"/>
                  </a:lnTo>
                  <a:lnTo>
                    <a:pt x="47091" y="282575"/>
                  </a:lnTo>
                  <a:lnTo>
                    <a:pt x="28760" y="278874"/>
                  </a:lnTo>
                  <a:lnTo>
                    <a:pt x="13792" y="268779"/>
                  </a:lnTo>
                  <a:lnTo>
                    <a:pt x="3700" y="253803"/>
                  </a:lnTo>
                  <a:lnTo>
                    <a:pt x="0" y="235457"/>
                  </a:lnTo>
                  <a:lnTo>
                    <a:pt x="0" y="47117"/>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object 44"/>
            <p:cNvSpPr/>
            <p:nvPr/>
          </p:nvSpPr>
          <p:spPr>
            <a:xfrm>
              <a:off x="2178050" y="6543674"/>
              <a:ext cx="2898775" cy="1406525"/>
            </a:xfrm>
            <a:custGeom>
              <a:avLst/>
              <a:gdLst/>
              <a:ahLst/>
              <a:cxnLst/>
              <a:rect l="l" t="t" r="r" b="b"/>
              <a:pathLst>
                <a:path w="2898775" h="1406525">
                  <a:moveTo>
                    <a:pt x="76200" y="1330325"/>
                  </a:moveTo>
                  <a:lnTo>
                    <a:pt x="44450" y="1330325"/>
                  </a:lnTo>
                  <a:lnTo>
                    <a:pt x="44450" y="901700"/>
                  </a:lnTo>
                  <a:lnTo>
                    <a:pt x="31750" y="901700"/>
                  </a:lnTo>
                  <a:lnTo>
                    <a:pt x="31750" y="1330325"/>
                  </a:lnTo>
                  <a:lnTo>
                    <a:pt x="0" y="1330325"/>
                  </a:lnTo>
                  <a:lnTo>
                    <a:pt x="38100" y="1406525"/>
                  </a:lnTo>
                  <a:lnTo>
                    <a:pt x="69850" y="1343025"/>
                  </a:lnTo>
                  <a:lnTo>
                    <a:pt x="76200" y="1330325"/>
                  </a:lnTo>
                  <a:close/>
                </a:path>
                <a:path w="2898775" h="1406525">
                  <a:moveTo>
                    <a:pt x="2898775" y="76200"/>
                  </a:moveTo>
                  <a:lnTo>
                    <a:pt x="2892425" y="63500"/>
                  </a:lnTo>
                  <a:lnTo>
                    <a:pt x="2860675" y="0"/>
                  </a:lnTo>
                  <a:lnTo>
                    <a:pt x="2822575" y="76200"/>
                  </a:lnTo>
                  <a:lnTo>
                    <a:pt x="2854325" y="76200"/>
                  </a:lnTo>
                  <a:lnTo>
                    <a:pt x="2854325" y="747649"/>
                  </a:lnTo>
                  <a:lnTo>
                    <a:pt x="1906524" y="747649"/>
                  </a:lnTo>
                  <a:lnTo>
                    <a:pt x="1906524" y="760349"/>
                  </a:lnTo>
                  <a:lnTo>
                    <a:pt x="2864231" y="760349"/>
                  </a:lnTo>
                  <a:lnTo>
                    <a:pt x="2867025" y="757555"/>
                  </a:lnTo>
                  <a:lnTo>
                    <a:pt x="2867025" y="753999"/>
                  </a:lnTo>
                  <a:lnTo>
                    <a:pt x="2867025" y="747649"/>
                  </a:lnTo>
                  <a:lnTo>
                    <a:pt x="2867025" y="76200"/>
                  </a:lnTo>
                  <a:lnTo>
                    <a:pt x="2898775" y="762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5" name="object 45"/>
          <p:cNvSpPr txBox="1"/>
          <p:nvPr/>
        </p:nvSpPr>
        <p:spPr>
          <a:xfrm>
            <a:off x="3570833" y="7051041"/>
            <a:ext cx="4055110" cy="697865"/>
          </a:xfrm>
          <a:prstGeom prst="rect">
            <a:avLst/>
          </a:prstGeom>
        </p:spPr>
        <p:txBody>
          <a:bodyPr vert="horz" wrap="square" lIns="0" tIns="12700" rIns="0" bIns="0" rtlCol="0">
            <a:spAutoFit/>
          </a:bodyPr>
          <a:lstStyle/>
          <a:p>
            <a:pPr marL="0" marR="5080" lvl="0" indent="0" algn="r" defTabSz="914400" eaLnBrk="1" fontAlgn="auto" latinLnBrk="0" hangingPunct="1">
              <a:lnSpc>
                <a:spcPts val="1315"/>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a:p>
            <a:pPr marL="90170" marR="0" lvl="0" indent="0" defTabSz="914400" eaLnBrk="1" fontAlgn="auto" latinLnBrk="0" hangingPunct="1">
              <a:lnSpc>
                <a:spcPts val="1135"/>
              </a:lnSpc>
              <a:spcBef>
                <a:spcPts val="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board,</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alarm</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disappears?</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25"/>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a:p>
            <a:pPr marL="0" marR="981075" lvl="0" indent="0" algn="ctr" defTabSz="914400" eaLnBrk="1" fontAlgn="auto" latinLnBrk="0" hangingPunct="1">
              <a:lnSpc>
                <a:spcPct val="100000"/>
              </a:lnSpc>
              <a:spcBef>
                <a:spcPts val="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6" name="object 46"/>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47" name="object 47"/>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4535472"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Reversing Valve </a:t>
            </a:r>
          </a:p>
        </p:txBody>
      </p:sp>
      <p:sp>
        <p:nvSpPr>
          <p:cNvPr id="12" name="TextBox 11">
            <a:extLst>
              <a:ext uri="{FF2B5EF4-FFF2-40B4-BE49-F238E27FC236}">
                <a16:creationId xmlns:a16="http://schemas.microsoft.com/office/drawing/2014/main" id="{915792EC-4A6F-B0F2-A1EA-58AA07E1C1AF}"/>
              </a:ext>
            </a:extLst>
          </p:cNvPr>
          <p:cNvSpPr txBox="1"/>
          <p:nvPr/>
        </p:nvSpPr>
        <p:spPr>
          <a:xfrm>
            <a:off x="44737" y="8504663"/>
            <a:ext cx="6898042" cy="584775"/>
          </a:xfrm>
          <a:prstGeom prst="rect">
            <a:avLst/>
          </a:prstGeom>
          <a:noFill/>
        </p:spPr>
        <p:txBody>
          <a:bodyPr wrap="square" rtlCol="0">
            <a:spAutoFit/>
          </a:bodyPr>
          <a:lstStyle/>
          <a:p>
            <a:r>
              <a:rPr lang="en-US" sz="3200" b="1" dirty="0"/>
              <a:t>4 Way Valve Solenoid Coil</a:t>
            </a:r>
          </a:p>
        </p:txBody>
      </p:sp>
      <p:pic>
        <p:nvPicPr>
          <p:cNvPr id="5" name="Picture 4">
            <a:extLst>
              <a:ext uri="{FF2B5EF4-FFF2-40B4-BE49-F238E27FC236}">
                <a16:creationId xmlns:a16="http://schemas.microsoft.com/office/drawing/2014/main" id="{97E5F39B-AEBA-B59E-D526-D874CB341E33}"/>
              </a:ext>
            </a:extLst>
          </p:cNvPr>
          <p:cNvPicPr>
            <a:picLocks noChangeAspect="1"/>
          </p:cNvPicPr>
          <p:nvPr/>
        </p:nvPicPr>
        <p:blipFill>
          <a:blip r:embed="rId3"/>
          <a:stretch>
            <a:fillRect/>
          </a:stretch>
        </p:blipFill>
        <p:spPr>
          <a:xfrm>
            <a:off x="57437" y="1981200"/>
            <a:ext cx="5233537" cy="5062085"/>
          </a:xfrm>
          <a:prstGeom prst="rect">
            <a:avLst/>
          </a:prstGeom>
        </p:spPr>
      </p:pic>
      <p:pic>
        <p:nvPicPr>
          <p:cNvPr id="8" name="Picture 7">
            <a:extLst>
              <a:ext uri="{FF2B5EF4-FFF2-40B4-BE49-F238E27FC236}">
                <a16:creationId xmlns:a16="http://schemas.microsoft.com/office/drawing/2014/main" id="{60529AFB-6B40-C904-8B96-3E289D074346}"/>
              </a:ext>
            </a:extLst>
          </p:cNvPr>
          <p:cNvPicPr>
            <a:picLocks noChangeAspect="1"/>
          </p:cNvPicPr>
          <p:nvPr/>
        </p:nvPicPr>
        <p:blipFill>
          <a:blip r:embed="rId4"/>
          <a:stretch>
            <a:fillRect/>
          </a:stretch>
        </p:blipFill>
        <p:spPr>
          <a:xfrm>
            <a:off x="6604000" y="2424648"/>
            <a:ext cx="5638800" cy="4772314"/>
          </a:xfrm>
          <a:prstGeom prst="rect">
            <a:avLst/>
          </a:prstGeom>
        </p:spPr>
      </p:pic>
      <p:cxnSp>
        <p:nvCxnSpPr>
          <p:cNvPr id="13" name="Straight Arrow Connector 12">
            <a:extLst>
              <a:ext uri="{FF2B5EF4-FFF2-40B4-BE49-F238E27FC236}">
                <a16:creationId xmlns:a16="http://schemas.microsoft.com/office/drawing/2014/main" id="{0C106A87-4D64-2CBE-3AC3-7611A5451731}"/>
              </a:ext>
            </a:extLst>
          </p:cNvPr>
          <p:cNvCxnSpPr>
            <a:cxnSpLocks/>
          </p:cNvCxnSpPr>
          <p:nvPr/>
        </p:nvCxnSpPr>
        <p:spPr>
          <a:xfrm flipV="1">
            <a:off x="431800" y="4267200"/>
            <a:ext cx="2209800" cy="4377043"/>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78363060-02B8-1BAB-2BBD-E56EDBCD7952}"/>
              </a:ext>
            </a:extLst>
          </p:cNvPr>
          <p:cNvSpPr txBox="1"/>
          <p:nvPr/>
        </p:nvSpPr>
        <p:spPr>
          <a:xfrm>
            <a:off x="218129" y="1277805"/>
            <a:ext cx="2194871" cy="369332"/>
          </a:xfrm>
          <a:prstGeom prst="rect">
            <a:avLst/>
          </a:prstGeom>
          <a:noFill/>
        </p:spPr>
        <p:txBody>
          <a:bodyPr wrap="square">
            <a:spAutoFit/>
          </a:bodyPr>
          <a:lstStyle/>
          <a:p>
            <a:pPr>
              <a:buFontTx/>
              <a:buNone/>
            </a:pPr>
            <a:r>
              <a:rPr lang="en-US" altLang="zh-CN" sz="1800" b="1" dirty="0">
                <a:latin typeface="Calibri" panose="020F0502020204030204" pitchFamily="34" charset="0"/>
                <a:cs typeface="Calibri" panose="020F0502020204030204" pitchFamily="34" charset="0"/>
              </a:rPr>
              <a:t>Board Location CN14</a:t>
            </a:r>
            <a:endParaRPr lang="ja-JP" altLang="en-US" sz="18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476477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21/30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 name="object 4"/>
          <p:cNvSpPr/>
          <p:nvPr/>
        </p:nvSpPr>
        <p:spPr>
          <a:xfrm>
            <a:off x="3508376" y="757301"/>
            <a:ext cx="6226175" cy="666750"/>
          </a:xfrm>
          <a:custGeom>
            <a:avLst/>
            <a:gdLst/>
            <a:ahLst/>
            <a:cxnLst/>
            <a:rect l="l" t="t" r="r" b="b"/>
            <a:pathLst>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5892800" y="0"/>
                </a:lnTo>
                <a:lnTo>
                  <a:pt x="5942070" y="3613"/>
                </a:lnTo>
                <a:lnTo>
                  <a:pt x="5989094" y="14112"/>
                </a:lnTo>
                <a:lnTo>
                  <a:pt x="6033356" y="30979"/>
                </a:lnTo>
                <a:lnTo>
                  <a:pt x="6074340" y="53700"/>
                </a:lnTo>
                <a:lnTo>
                  <a:pt x="6111531" y="81760"/>
                </a:lnTo>
                <a:lnTo>
                  <a:pt x="6144414" y="114643"/>
                </a:lnTo>
                <a:lnTo>
                  <a:pt x="6172474" y="151834"/>
                </a:lnTo>
                <a:lnTo>
                  <a:pt x="6195195" y="192818"/>
                </a:lnTo>
                <a:lnTo>
                  <a:pt x="6212062" y="237080"/>
                </a:lnTo>
                <a:lnTo>
                  <a:pt x="6222561" y="284104"/>
                </a:lnTo>
                <a:lnTo>
                  <a:pt x="6226175" y="333375"/>
                </a:lnTo>
                <a:lnTo>
                  <a:pt x="6222561" y="382614"/>
                </a:lnTo>
                <a:lnTo>
                  <a:pt x="6212062" y="429612"/>
                </a:lnTo>
                <a:lnTo>
                  <a:pt x="6195195" y="473853"/>
                </a:lnTo>
                <a:lnTo>
                  <a:pt x="6172474" y="514821"/>
                </a:lnTo>
                <a:lnTo>
                  <a:pt x="6144414" y="552000"/>
                </a:lnTo>
                <a:lnTo>
                  <a:pt x="6111531" y="584874"/>
                </a:lnTo>
                <a:lnTo>
                  <a:pt x="6074340" y="612928"/>
                </a:lnTo>
                <a:lnTo>
                  <a:pt x="6033356" y="635646"/>
                </a:lnTo>
                <a:lnTo>
                  <a:pt x="5989094" y="652511"/>
                </a:lnTo>
                <a:lnTo>
                  <a:pt x="5942070" y="663009"/>
                </a:lnTo>
                <a:lnTo>
                  <a:pt x="5892800" y="666623"/>
                </a:lnTo>
                <a:lnTo>
                  <a:pt x="333375" y="666623"/>
                </a:lnTo>
                <a:lnTo>
                  <a:pt x="284112" y="663009"/>
                </a:lnTo>
                <a:lnTo>
                  <a:pt x="237094" y="652511"/>
                </a:lnTo>
                <a:lnTo>
                  <a:pt x="192835" y="635646"/>
                </a:lnTo>
                <a:lnTo>
                  <a:pt x="151851" y="612928"/>
                </a:lnTo>
                <a:lnTo>
                  <a:pt x="114658" y="584874"/>
                </a:lnTo>
                <a:lnTo>
                  <a:pt x="81773" y="552000"/>
                </a:lnTo>
                <a:lnTo>
                  <a:pt x="53710" y="514821"/>
                </a:lnTo>
                <a:lnTo>
                  <a:pt x="30985" y="473853"/>
                </a:lnTo>
                <a:lnTo>
                  <a:pt x="14115" y="429612"/>
                </a:lnTo>
                <a:lnTo>
                  <a:pt x="3614" y="382614"/>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3787445" y="733425"/>
            <a:ext cx="525145"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dirty="0">
                <a:ln>
                  <a:noFill/>
                </a:ln>
                <a:solidFill>
                  <a:sysClr val="windowText" lastClr="000000"/>
                </a:solidFill>
                <a:effectLst/>
                <a:uLnTx/>
                <a:uFillTx/>
                <a:latin typeface="Arial"/>
                <a:cs typeface="Arial"/>
              </a:rPr>
              <a:t>Display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6094477" y="843152"/>
            <a:ext cx="3134995" cy="513080"/>
          </a:xfrm>
          <a:prstGeom prst="rect">
            <a:avLst/>
          </a:prstGeom>
        </p:spPr>
        <p:txBody>
          <a:bodyPr vert="horz" wrap="square" lIns="0" tIns="12065" rIns="0" bIns="0" rtlCol="0">
            <a:spAutoFit/>
          </a:bodyPr>
          <a:lstStyle/>
          <a:p>
            <a:pPr marL="12700" marR="508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Times New Roman"/>
                <a:cs typeface="Times New Roman"/>
              </a:rPr>
              <a:t>Communication</a:t>
            </a:r>
            <a:r>
              <a:rPr kumimoji="0" sz="1600" b="1" i="0" u="none" strike="noStrike" kern="0" cap="none" spc="-2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fault</a:t>
            </a:r>
            <a:r>
              <a:rPr kumimoji="0" sz="1600" b="1" i="0" u="none" strike="noStrike" kern="0" cap="none" spc="-6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between</a:t>
            </a:r>
            <a:r>
              <a:rPr kumimoji="0" sz="1600" b="1" i="0" u="none" strike="noStrike" kern="0" cap="none" spc="-7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20" normalizeH="0" baseline="0" noProof="0" dirty="0">
                <a:ln>
                  <a:noFill/>
                </a:ln>
                <a:solidFill>
                  <a:sysClr val="windowText" lastClr="000000"/>
                </a:solidFill>
                <a:effectLst/>
                <a:uLnTx/>
                <a:uFillTx/>
                <a:latin typeface="Times New Roman"/>
                <a:cs typeface="Times New Roman"/>
              </a:rPr>
              <a:t>main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chip</a:t>
            </a:r>
            <a:r>
              <a:rPr kumimoji="0" sz="160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and</a:t>
            </a:r>
            <a:r>
              <a:rPr kumimoji="0" sz="1600" b="1" i="0" u="none" strike="noStrike" kern="0" cap="none" spc="-3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INV</a:t>
            </a:r>
            <a:r>
              <a:rPr kumimoji="0" sz="1600" b="1" i="0" u="none" strike="noStrike" kern="0" cap="none" spc="-5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drive</a:t>
            </a:r>
            <a:r>
              <a:rPr kumimoji="0" sz="1600" b="1" i="0" u="none" strike="noStrike" kern="0" cap="none" spc="-2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20" normalizeH="0" baseline="0" noProof="0" dirty="0">
                <a:ln>
                  <a:noFill/>
                </a:ln>
                <a:solidFill>
                  <a:sysClr val="windowText" lastClr="000000"/>
                </a:solidFill>
                <a:effectLst/>
                <a:uLnTx/>
                <a:uFillTx/>
                <a:latin typeface="Times New Roman"/>
                <a:cs typeface="Times New Roman"/>
              </a:rPr>
              <a:t>chip</a:t>
            </a: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7" name="object 7"/>
          <p:cNvSpPr/>
          <p:nvPr/>
        </p:nvSpPr>
        <p:spPr>
          <a:xfrm>
            <a:off x="6438901" y="3017773"/>
            <a:ext cx="681355" cy="76200"/>
          </a:xfrm>
          <a:custGeom>
            <a:avLst/>
            <a:gdLst/>
            <a:ahLst/>
            <a:cxnLst/>
            <a:rect l="l" t="t" r="r" b="b"/>
            <a:pathLst>
              <a:path w="681354" h="76200">
                <a:moveTo>
                  <a:pt x="604774" y="0"/>
                </a:moveTo>
                <a:lnTo>
                  <a:pt x="604774" y="76200"/>
                </a:lnTo>
                <a:lnTo>
                  <a:pt x="668274" y="44450"/>
                </a:lnTo>
                <a:lnTo>
                  <a:pt x="617474" y="44450"/>
                </a:lnTo>
                <a:lnTo>
                  <a:pt x="617474" y="31750"/>
                </a:lnTo>
                <a:lnTo>
                  <a:pt x="668274" y="31750"/>
                </a:lnTo>
                <a:lnTo>
                  <a:pt x="604774" y="0"/>
                </a:lnTo>
                <a:close/>
              </a:path>
              <a:path w="681354" h="76200">
                <a:moveTo>
                  <a:pt x="604774" y="31750"/>
                </a:moveTo>
                <a:lnTo>
                  <a:pt x="0" y="31750"/>
                </a:lnTo>
                <a:lnTo>
                  <a:pt x="0" y="44450"/>
                </a:lnTo>
                <a:lnTo>
                  <a:pt x="604774" y="44450"/>
                </a:lnTo>
                <a:lnTo>
                  <a:pt x="604774" y="31750"/>
                </a:lnTo>
                <a:close/>
              </a:path>
              <a:path w="681354" h="76200">
                <a:moveTo>
                  <a:pt x="668274" y="31750"/>
                </a:moveTo>
                <a:lnTo>
                  <a:pt x="617474" y="31750"/>
                </a:lnTo>
                <a:lnTo>
                  <a:pt x="617474" y="44450"/>
                </a:lnTo>
                <a:lnTo>
                  <a:pt x="668274" y="44450"/>
                </a:lnTo>
                <a:lnTo>
                  <a:pt x="680974" y="38100"/>
                </a:lnTo>
                <a:lnTo>
                  <a:pt x="668274"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txBox="1"/>
          <p:nvPr/>
        </p:nvSpPr>
        <p:spPr>
          <a:xfrm>
            <a:off x="6644005" y="2770759"/>
            <a:ext cx="360045" cy="228268"/>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4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9" name="object 9"/>
          <p:cNvSpPr txBox="1"/>
          <p:nvPr/>
        </p:nvSpPr>
        <p:spPr>
          <a:xfrm>
            <a:off x="7105650" y="2919348"/>
            <a:ext cx="2495550" cy="227626"/>
          </a:xfrm>
          <a:prstGeom prst="rect">
            <a:avLst/>
          </a:prstGeom>
          <a:ln w="12700">
            <a:solidFill>
              <a:srgbClr val="000000"/>
            </a:solidFill>
          </a:ln>
        </p:spPr>
        <p:txBody>
          <a:bodyPr vert="horz" wrap="square" lIns="0" tIns="42545" rIns="0" bIns="0" rtlCol="0">
            <a:spAutoFit/>
          </a:bodyPr>
          <a:lstStyle/>
          <a:p>
            <a:pPr marL="92075" marR="0" lvl="0" indent="0" defTabSz="914400" eaLnBrk="1" fontAlgn="auto" latinLnBrk="0" hangingPunct="1">
              <a:lnSpc>
                <a:spcPct val="100000"/>
              </a:lnSpc>
              <a:spcBef>
                <a:spcPts val="335"/>
              </a:spcBef>
              <a:spcAft>
                <a:spcPts val="0"/>
              </a:spcAft>
              <a:buClrTx/>
              <a:buSzTx/>
              <a:buFontTx/>
              <a:buNone/>
              <a:tabLst/>
              <a:defRPr/>
            </a:pPr>
            <a:r>
              <a:rPr kumimoji="0" sz="120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the main</a:t>
            </a:r>
            <a:r>
              <a:rPr kumimoji="0" sz="12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20" normalizeH="0" baseline="0" noProof="0" dirty="0">
                <a:ln>
                  <a:noFill/>
                </a:ln>
                <a:solidFill>
                  <a:sysClr val="windowText" lastClr="000000"/>
                </a:solidFill>
                <a:effectLst/>
                <a:uLnTx/>
                <a:uFillTx/>
                <a:latin typeface="Times New Roman"/>
                <a:cs typeface="Times New Roman"/>
              </a:rPr>
              <a:t>board</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10" name="object 10"/>
          <p:cNvGrpSpPr/>
          <p:nvPr/>
        </p:nvGrpSpPr>
        <p:grpSpPr>
          <a:xfrm>
            <a:off x="3503613" y="752539"/>
            <a:ext cx="2503805" cy="676275"/>
            <a:chOff x="328612" y="752538"/>
            <a:chExt cx="2503805" cy="676275"/>
          </a:xfrm>
        </p:grpSpPr>
        <p:sp>
          <p:nvSpPr>
            <p:cNvPr id="11" name="object 11"/>
            <p:cNvSpPr/>
            <p:nvPr/>
          </p:nvSpPr>
          <p:spPr>
            <a:xfrm>
              <a:off x="679450" y="934974"/>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object 12"/>
            <p:cNvSpPr/>
            <p:nvPr/>
          </p:nvSpPr>
          <p:spPr>
            <a:xfrm>
              <a:off x="717397" y="970711"/>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 name="object 13"/>
            <p:cNvPicPr/>
            <p:nvPr/>
          </p:nvPicPr>
          <p:blipFill>
            <a:blip r:embed="rId2" cstate="print"/>
            <a:stretch>
              <a:fillRect/>
            </a:stretch>
          </p:blipFill>
          <p:spPr>
            <a:xfrm>
              <a:off x="745172" y="994156"/>
              <a:ext cx="225044" cy="347218"/>
            </a:xfrm>
            <a:prstGeom prst="rect">
              <a:avLst/>
            </a:prstGeom>
          </p:spPr>
        </p:pic>
        <p:sp>
          <p:nvSpPr>
            <p:cNvPr id="14" name="object 14"/>
            <p:cNvSpPr/>
            <p:nvPr/>
          </p:nvSpPr>
          <p:spPr>
            <a:xfrm>
              <a:off x="1060907" y="970711"/>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5" name="object 15"/>
            <p:cNvPicPr/>
            <p:nvPr/>
          </p:nvPicPr>
          <p:blipFill>
            <a:blip r:embed="rId3" cstate="print"/>
            <a:stretch>
              <a:fillRect/>
            </a:stretch>
          </p:blipFill>
          <p:spPr>
            <a:xfrm>
              <a:off x="1088682" y="994156"/>
              <a:ext cx="226021" cy="347218"/>
            </a:xfrm>
            <a:prstGeom prst="rect">
              <a:avLst/>
            </a:prstGeom>
          </p:spPr>
        </p:pic>
        <p:sp>
          <p:nvSpPr>
            <p:cNvPr id="16" name="object 16"/>
            <p:cNvSpPr/>
            <p:nvPr/>
          </p:nvSpPr>
          <p:spPr>
            <a:xfrm>
              <a:off x="1392427" y="970711"/>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7" name="object 17"/>
            <p:cNvPicPr/>
            <p:nvPr/>
          </p:nvPicPr>
          <p:blipFill>
            <a:blip r:embed="rId4" cstate="print"/>
            <a:stretch>
              <a:fillRect/>
            </a:stretch>
          </p:blipFill>
          <p:spPr>
            <a:xfrm>
              <a:off x="1420241" y="994156"/>
              <a:ext cx="225044" cy="347218"/>
            </a:xfrm>
            <a:prstGeom prst="rect">
              <a:avLst/>
            </a:prstGeom>
          </p:spPr>
        </p:pic>
        <p:sp>
          <p:nvSpPr>
            <p:cNvPr id="18" name="object 18"/>
            <p:cNvSpPr/>
            <p:nvPr/>
          </p:nvSpPr>
          <p:spPr>
            <a:xfrm>
              <a:off x="333375" y="757301"/>
              <a:ext cx="2494280" cy="666750"/>
            </a:xfrm>
            <a:custGeom>
              <a:avLst/>
              <a:gdLst/>
              <a:ahLst/>
              <a:cxnLst/>
              <a:rect l="l" t="t" r="r" b="b"/>
              <a:pathLst>
                <a:path w="2494280"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2160651" y="0"/>
                  </a:lnTo>
                  <a:lnTo>
                    <a:pt x="2209893" y="3613"/>
                  </a:lnTo>
                  <a:lnTo>
                    <a:pt x="2256899" y="14112"/>
                  </a:lnTo>
                  <a:lnTo>
                    <a:pt x="2301152" y="30979"/>
                  </a:lnTo>
                  <a:lnTo>
                    <a:pt x="2342135" y="53700"/>
                  </a:lnTo>
                  <a:lnTo>
                    <a:pt x="2379330" y="81760"/>
                  </a:lnTo>
                  <a:lnTo>
                    <a:pt x="2412222" y="114643"/>
                  </a:lnTo>
                  <a:lnTo>
                    <a:pt x="2440293" y="151834"/>
                  </a:lnTo>
                  <a:lnTo>
                    <a:pt x="2463025" y="192818"/>
                  </a:lnTo>
                  <a:lnTo>
                    <a:pt x="2479903" y="237080"/>
                  </a:lnTo>
                  <a:lnTo>
                    <a:pt x="2490409" y="284104"/>
                  </a:lnTo>
                  <a:lnTo>
                    <a:pt x="2494026" y="333375"/>
                  </a:lnTo>
                  <a:lnTo>
                    <a:pt x="2490409" y="382614"/>
                  </a:lnTo>
                  <a:lnTo>
                    <a:pt x="2479903" y="429612"/>
                  </a:lnTo>
                  <a:lnTo>
                    <a:pt x="2463025" y="473853"/>
                  </a:lnTo>
                  <a:lnTo>
                    <a:pt x="2440293" y="514821"/>
                  </a:lnTo>
                  <a:lnTo>
                    <a:pt x="2412222" y="552000"/>
                  </a:lnTo>
                  <a:lnTo>
                    <a:pt x="2379330" y="584874"/>
                  </a:lnTo>
                  <a:lnTo>
                    <a:pt x="2342135" y="612928"/>
                  </a:lnTo>
                  <a:lnTo>
                    <a:pt x="2301152" y="635646"/>
                  </a:lnTo>
                  <a:lnTo>
                    <a:pt x="2256899" y="652511"/>
                  </a:lnTo>
                  <a:lnTo>
                    <a:pt x="2209893" y="663009"/>
                  </a:lnTo>
                  <a:lnTo>
                    <a:pt x="2160651" y="666623"/>
                  </a:lnTo>
                  <a:lnTo>
                    <a:pt x="333375" y="666623"/>
                  </a:lnTo>
                  <a:lnTo>
                    <a:pt x="284112" y="663009"/>
                  </a:lnTo>
                  <a:lnTo>
                    <a:pt x="237094" y="652511"/>
                  </a:lnTo>
                  <a:lnTo>
                    <a:pt x="192835" y="635646"/>
                  </a:lnTo>
                  <a:lnTo>
                    <a:pt x="151851" y="612928"/>
                  </a:lnTo>
                  <a:lnTo>
                    <a:pt x="114658" y="584874"/>
                  </a:lnTo>
                  <a:lnTo>
                    <a:pt x="81773" y="552000"/>
                  </a:lnTo>
                  <a:lnTo>
                    <a:pt x="53710" y="514821"/>
                  </a:lnTo>
                  <a:lnTo>
                    <a:pt x="30985" y="473853"/>
                  </a:lnTo>
                  <a:lnTo>
                    <a:pt x="14115" y="429612"/>
                  </a:lnTo>
                  <a:lnTo>
                    <a:pt x="3614" y="382614"/>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9" name="object 19"/>
          <p:cNvSpPr txBox="1"/>
          <p:nvPr/>
        </p:nvSpPr>
        <p:spPr>
          <a:xfrm>
            <a:off x="4588128" y="3656458"/>
            <a:ext cx="281940" cy="228909"/>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4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0" name="object 20"/>
          <p:cNvSpPr txBox="1"/>
          <p:nvPr/>
        </p:nvSpPr>
        <p:spPr>
          <a:xfrm>
            <a:off x="7105650" y="3770313"/>
            <a:ext cx="2495550" cy="413575"/>
          </a:xfrm>
          <a:prstGeom prst="rect">
            <a:avLst/>
          </a:prstGeom>
          <a:ln w="12700">
            <a:solidFill>
              <a:srgbClr val="000000"/>
            </a:solidFill>
          </a:ln>
        </p:spPr>
        <p:txBody>
          <a:bodyPr vert="horz" wrap="square" lIns="0" tIns="43815" rIns="0" bIns="0" rtlCol="0">
            <a:spAutoFit/>
          </a:bodyPr>
          <a:lstStyle/>
          <a:p>
            <a:pPr marL="92075" marR="172085" lvl="0" indent="0" defTabSz="914400" eaLnBrk="1" fontAlgn="auto" latinLnBrk="0" hangingPunct="1">
              <a:lnSpc>
                <a:spcPct val="100000"/>
              </a:lnSpc>
              <a:spcBef>
                <a:spcPts val="345"/>
              </a:spcBef>
              <a:spcAft>
                <a:spcPts val="0"/>
              </a:spcAft>
              <a:buClrTx/>
              <a:buSzTx/>
              <a:buFontTx/>
              <a:buNone/>
              <a:tabLst/>
              <a:defRPr/>
            </a:pPr>
            <a:r>
              <a:rPr kumimoji="0" sz="1200" b="0" i="0" u="none" strike="noStrike" kern="0" cap="none" spc="0" normalizeH="0" baseline="0" noProof="0" dirty="0">
                <a:ln>
                  <a:noFill/>
                </a:ln>
                <a:solidFill>
                  <a:sysClr val="windowText" lastClr="000000"/>
                </a:solidFill>
                <a:effectLst/>
                <a:uLnTx/>
                <a:uFillTx/>
                <a:latin typeface="Times New Roman"/>
                <a:cs typeface="Times New Roman"/>
              </a:rPr>
              <a:t>External</a:t>
            </a:r>
            <a:r>
              <a:rPr kumimoji="0" sz="12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factor</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2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20" normalizeH="0" baseline="0" noProof="0" dirty="0">
                <a:ln>
                  <a:noFill/>
                </a:ln>
                <a:solidFill>
                  <a:sysClr val="windowText" lastClr="000000"/>
                </a:solidFill>
                <a:effectLst/>
                <a:uLnTx/>
                <a:uFillTx/>
                <a:latin typeface="Times New Roman"/>
                <a:cs typeface="Times New Roman"/>
              </a:rPr>
              <a:t>than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malfunction(e.g.</a:t>
            </a:r>
            <a:r>
              <a:rPr kumimoji="0" sz="12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noise</a:t>
            </a:r>
            <a:r>
              <a:rPr kumimoji="0" sz="12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interference).</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1" name="object 21"/>
          <p:cNvSpPr txBox="1"/>
          <p:nvPr/>
        </p:nvSpPr>
        <p:spPr>
          <a:xfrm>
            <a:off x="3514040" y="1444878"/>
            <a:ext cx="4680585" cy="1047750"/>
          </a:xfrm>
          <a:prstGeom prst="rect">
            <a:avLst/>
          </a:prstGeom>
        </p:spPr>
        <p:txBody>
          <a:bodyPr vert="horz" wrap="square" lIns="0" tIns="12700" rIns="0" bIns="0" rtlCol="0">
            <a:spAutoFit/>
          </a:bodyPr>
          <a:lstStyle/>
          <a:p>
            <a:pPr marL="147955" marR="0" lvl="0" indent="-135255" defTabSz="914400" eaLnBrk="1" fontAlgn="auto" latinLnBrk="0" hangingPunct="1">
              <a:lnSpc>
                <a:spcPct val="100000"/>
              </a:lnSpc>
              <a:spcBef>
                <a:spcPts val="100"/>
              </a:spcBef>
              <a:spcAft>
                <a:spcPts val="0"/>
              </a:spcAft>
              <a:buClrTx/>
              <a:buSzPct val="92857"/>
              <a:buFontTx/>
              <a:buAutoNum type="arabicPeriod"/>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Error</a:t>
            </a:r>
            <a:r>
              <a:rPr kumimoji="0" sz="14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definition</a:t>
            </a:r>
            <a:r>
              <a:rPr kumimoji="0" sz="14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and</a:t>
            </a:r>
            <a:r>
              <a:rPr kumimoji="0" sz="1400" b="1"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method</a:t>
            </a:r>
            <a:r>
              <a:rPr kumimoji="0" sz="1400" b="1"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to</a:t>
            </a:r>
            <a:r>
              <a:rPr kumimoji="0" sz="1400" b="1"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check:</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ts val="1560"/>
              </a:lnSpc>
              <a:spcBef>
                <a:spcPts val="5"/>
              </a:spcBef>
              <a:spcAft>
                <a:spcPts val="0"/>
              </a:spcAft>
              <a:buClrTx/>
              <a:buSzTx/>
              <a:buFontTx/>
              <a:buNone/>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Communication fault</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between</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chip</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and</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inverter</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chip.</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147955" marR="0" lvl="0" indent="-135255" defTabSz="914400" eaLnBrk="1" fontAlgn="auto" latinLnBrk="0" hangingPunct="1">
              <a:lnSpc>
                <a:spcPts val="1680"/>
              </a:lnSpc>
              <a:spcBef>
                <a:spcPts val="0"/>
              </a:spcBef>
              <a:spcAft>
                <a:spcPts val="0"/>
              </a:spcAft>
              <a:buClrTx/>
              <a:buSzPct val="92857"/>
              <a:buFontTx/>
              <a:buAutoNum type="arabicPeriod" startAt="2"/>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Possible</a:t>
            </a:r>
            <a:r>
              <a:rPr kumimoji="0" sz="140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causes:</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5"/>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Loose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connection</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at</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CN21</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terminal.</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2" name="object 22"/>
          <p:cNvSpPr/>
          <p:nvPr/>
        </p:nvSpPr>
        <p:spPr>
          <a:xfrm>
            <a:off x="3587751" y="2582799"/>
            <a:ext cx="2859405" cy="921385"/>
          </a:xfrm>
          <a:custGeom>
            <a:avLst/>
            <a:gdLst/>
            <a:ahLst/>
            <a:cxnLst/>
            <a:rect l="l" t="t" r="r" b="b"/>
            <a:pathLst>
              <a:path w="2859404" h="921385">
                <a:moveTo>
                  <a:pt x="0" y="153543"/>
                </a:moveTo>
                <a:lnTo>
                  <a:pt x="7823" y="105046"/>
                </a:lnTo>
                <a:lnTo>
                  <a:pt x="29609" y="62901"/>
                </a:lnTo>
                <a:lnTo>
                  <a:pt x="62830" y="29650"/>
                </a:lnTo>
                <a:lnTo>
                  <a:pt x="104958" y="7836"/>
                </a:lnTo>
                <a:lnTo>
                  <a:pt x="153466" y="0"/>
                </a:lnTo>
                <a:lnTo>
                  <a:pt x="2705608" y="0"/>
                </a:lnTo>
                <a:lnTo>
                  <a:pt x="2754153" y="7836"/>
                </a:lnTo>
                <a:lnTo>
                  <a:pt x="2796304" y="29650"/>
                </a:lnTo>
                <a:lnTo>
                  <a:pt x="2829536" y="62901"/>
                </a:lnTo>
                <a:lnTo>
                  <a:pt x="2851326" y="105046"/>
                </a:lnTo>
                <a:lnTo>
                  <a:pt x="2859151" y="153543"/>
                </a:lnTo>
                <a:lnTo>
                  <a:pt x="2859151" y="767333"/>
                </a:lnTo>
                <a:lnTo>
                  <a:pt x="2851326" y="815879"/>
                </a:lnTo>
                <a:lnTo>
                  <a:pt x="2829536" y="858030"/>
                </a:lnTo>
                <a:lnTo>
                  <a:pt x="2796304" y="891262"/>
                </a:lnTo>
                <a:lnTo>
                  <a:pt x="2754153" y="913052"/>
                </a:lnTo>
                <a:lnTo>
                  <a:pt x="2705608" y="920876"/>
                </a:lnTo>
                <a:lnTo>
                  <a:pt x="153466" y="920876"/>
                </a:lnTo>
                <a:lnTo>
                  <a:pt x="104958" y="913052"/>
                </a:lnTo>
                <a:lnTo>
                  <a:pt x="62830" y="891262"/>
                </a:lnTo>
                <a:lnTo>
                  <a:pt x="29609" y="858030"/>
                </a:lnTo>
                <a:lnTo>
                  <a:pt x="7823" y="815879"/>
                </a:lnTo>
                <a:lnTo>
                  <a:pt x="0" y="767333"/>
                </a:lnTo>
                <a:lnTo>
                  <a:pt x="0" y="153543"/>
                </a:lnTo>
                <a:close/>
              </a:path>
            </a:pathLst>
          </a:custGeom>
          <a:ln w="9524">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object 23"/>
          <p:cNvSpPr txBox="1"/>
          <p:nvPr/>
        </p:nvSpPr>
        <p:spPr>
          <a:xfrm>
            <a:off x="3711550" y="2656713"/>
            <a:ext cx="2550795" cy="756920"/>
          </a:xfrm>
          <a:prstGeom prst="rect">
            <a:avLst/>
          </a:prstGeom>
        </p:spPr>
        <p:txBody>
          <a:bodyPr vert="horz" wrap="square" lIns="0" tIns="12700" rIns="0" bIns="0" rtlCol="0">
            <a:spAutoFit/>
          </a:bodyPr>
          <a:lstStyle/>
          <a:p>
            <a:pPr marL="12700" marR="5080" lvl="0" indent="0" algn="just"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dirty="0">
                <a:ln>
                  <a:noFill/>
                </a:ln>
                <a:solidFill>
                  <a:sysClr val="windowText" lastClr="000000"/>
                </a:solidFill>
                <a:effectLst/>
                <a:uLnTx/>
                <a:uFillTx/>
                <a:latin typeface="Times New Roman"/>
                <a:cs typeface="Times New Roman"/>
              </a:rPr>
              <a:t>Turn</a:t>
            </a:r>
            <a:r>
              <a:rPr kumimoji="0" sz="12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off</a:t>
            </a:r>
            <a:r>
              <a:rPr kumimoji="0" sz="12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power</a:t>
            </a:r>
            <a:r>
              <a:rPr kumimoji="0" sz="12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supply</a:t>
            </a:r>
            <a:r>
              <a:rPr kumimoji="0" sz="12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until</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2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25" normalizeH="0" baseline="0" noProof="0" dirty="0">
                <a:ln>
                  <a:noFill/>
                </a:ln>
                <a:solidFill>
                  <a:sysClr val="windowText" lastClr="000000"/>
                </a:solidFill>
                <a:effectLst/>
                <a:uLnTx/>
                <a:uFillTx/>
                <a:latin typeface="Times New Roman"/>
                <a:cs typeface="Times New Roman"/>
              </a:rPr>
              <a:t>LED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display</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lights</a:t>
            </a:r>
            <a:r>
              <a:rPr kumimoji="0" sz="12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off.</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Unplug</a:t>
            </a:r>
            <a:r>
              <a:rPr kumimoji="0" sz="12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cable</a:t>
            </a:r>
            <a:r>
              <a:rPr kumimoji="0" sz="12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20" normalizeH="0" baseline="0" noProof="0" dirty="0">
                <a:ln>
                  <a:noFill/>
                </a:ln>
                <a:solidFill>
                  <a:sysClr val="windowText" lastClr="000000"/>
                </a:solidFill>
                <a:effectLst/>
                <a:uLnTx/>
                <a:uFillTx/>
                <a:latin typeface="Times New Roman"/>
                <a:cs typeface="Times New Roman"/>
              </a:rPr>
              <a:t>from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terminal</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CN21,</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Restart power</a:t>
            </a:r>
            <a:r>
              <a:rPr kumimoji="0" sz="12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2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2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25" normalizeH="0" baseline="0" noProof="0" dirty="0">
                <a:ln>
                  <a:noFill/>
                </a:ln>
                <a:solidFill>
                  <a:sysClr val="windowText" lastClr="000000"/>
                </a:solidFill>
                <a:effectLst/>
                <a:uLnTx/>
                <a:uFillTx/>
                <a:latin typeface="Times New Roman"/>
                <a:cs typeface="Times New Roman"/>
              </a:rPr>
              <a:t>if </a:t>
            </a:r>
            <a:r>
              <a:rPr kumimoji="0" sz="1200" b="0" i="0" u="none" strike="noStrike" kern="0" cap="none" spc="0" normalizeH="0" baseline="0" noProof="0" dirty="0">
                <a:ln>
                  <a:noFill/>
                </a:ln>
                <a:solidFill>
                  <a:sysClr val="windowText" lastClr="000000"/>
                </a:solidFill>
                <a:effectLst/>
                <a:uLnTx/>
                <a:uFillTx/>
                <a:latin typeface="Times New Roman"/>
                <a:cs typeface="Times New Roman"/>
              </a:rPr>
              <a:t>the fault</a:t>
            </a:r>
            <a:r>
              <a:rPr kumimoji="0" sz="12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200" b="0" i="0" u="none" strike="noStrike" kern="0" cap="none" spc="-10" normalizeH="0" baseline="0" noProof="0" dirty="0">
                <a:ln>
                  <a:noFill/>
                </a:ln>
                <a:solidFill>
                  <a:sysClr val="windowText" lastClr="000000"/>
                </a:solidFill>
                <a:effectLst/>
                <a:uLnTx/>
                <a:uFillTx/>
                <a:latin typeface="Times New Roman"/>
                <a:cs typeface="Times New Roman"/>
              </a:rPr>
              <a:t>remains.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4" name="object 24"/>
          <p:cNvSpPr/>
          <p:nvPr/>
        </p:nvSpPr>
        <p:spPr>
          <a:xfrm>
            <a:off x="5008627" y="3524251"/>
            <a:ext cx="2097405" cy="516255"/>
          </a:xfrm>
          <a:custGeom>
            <a:avLst/>
            <a:gdLst/>
            <a:ahLst/>
            <a:cxnLst/>
            <a:rect l="l" t="t" r="r" b="b"/>
            <a:pathLst>
              <a:path w="2097404" h="516254">
                <a:moveTo>
                  <a:pt x="2020824" y="439674"/>
                </a:moveTo>
                <a:lnTo>
                  <a:pt x="2020824" y="515874"/>
                </a:lnTo>
                <a:lnTo>
                  <a:pt x="2084324" y="484124"/>
                </a:lnTo>
                <a:lnTo>
                  <a:pt x="2033524" y="484124"/>
                </a:lnTo>
                <a:lnTo>
                  <a:pt x="2033524" y="471424"/>
                </a:lnTo>
                <a:lnTo>
                  <a:pt x="2084324" y="471424"/>
                </a:lnTo>
                <a:lnTo>
                  <a:pt x="2020824" y="439674"/>
                </a:lnTo>
                <a:close/>
              </a:path>
              <a:path w="2097404" h="516254">
                <a:moveTo>
                  <a:pt x="12700" y="0"/>
                </a:moveTo>
                <a:lnTo>
                  <a:pt x="0" y="0"/>
                </a:lnTo>
                <a:lnTo>
                  <a:pt x="0" y="481329"/>
                </a:lnTo>
                <a:lnTo>
                  <a:pt x="2793" y="484124"/>
                </a:lnTo>
                <a:lnTo>
                  <a:pt x="2020824" y="484124"/>
                </a:lnTo>
                <a:lnTo>
                  <a:pt x="2020824" y="477774"/>
                </a:lnTo>
                <a:lnTo>
                  <a:pt x="12700" y="477774"/>
                </a:lnTo>
                <a:lnTo>
                  <a:pt x="6350" y="471424"/>
                </a:lnTo>
                <a:lnTo>
                  <a:pt x="12700" y="471424"/>
                </a:lnTo>
                <a:lnTo>
                  <a:pt x="12700" y="0"/>
                </a:lnTo>
                <a:close/>
              </a:path>
              <a:path w="2097404" h="516254">
                <a:moveTo>
                  <a:pt x="2084324" y="471424"/>
                </a:moveTo>
                <a:lnTo>
                  <a:pt x="2033524" y="471424"/>
                </a:lnTo>
                <a:lnTo>
                  <a:pt x="2033524" y="484124"/>
                </a:lnTo>
                <a:lnTo>
                  <a:pt x="2084324" y="484124"/>
                </a:lnTo>
                <a:lnTo>
                  <a:pt x="2097024" y="477774"/>
                </a:lnTo>
                <a:lnTo>
                  <a:pt x="2084324" y="471424"/>
                </a:lnTo>
                <a:close/>
              </a:path>
              <a:path w="2097404" h="516254">
                <a:moveTo>
                  <a:pt x="12700" y="471424"/>
                </a:moveTo>
                <a:lnTo>
                  <a:pt x="6350" y="471424"/>
                </a:lnTo>
                <a:lnTo>
                  <a:pt x="12700" y="477774"/>
                </a:lnTo>
                <a:lnTo>
                  <a:pt x="12700" y="471424"/>
                </a:lnTo>
                <a:close/>
              </a:path>
              <a:path w="2097404" h="516254">
                <a:moveTo>
                  <a:pt x="2020824" y="471424"/>
                </a:moveTo>
                <a:lnTo>
                  <a:pt x="12700" y="471424"/>
                </a:lnTo>
                <a:lnTo>
                  <a:pt x="12700" y="477774"/>
                </a:lnTo>
                <a:lnTo>
                  <a:pt x="2020824" y="477774"/>
                </a:lnTo>
                <a:lnTo>
                  <a:pt x="2020824" y="471424"/>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5" name="object 25"/>
          <p:cNvGrpSpPr/>
          <p:nvPr/>
        </p:nvGrpSpPr>
        <p:grpSpPr>
          <a:xfrm>
            <a:off x="3659187" y="4437127"/>
            <a:ext cx="2286000" cy="3037205"/>
            <a:chOff x="484187" y="4437126"/>
            <a:chExt cx="2286000" cy="3037205"/>
          </a:xfrm>
        </p:grpSpPr>
        <p:pic>
          <p:nvPicPr>
            <p:cNvPr id="26" name="object 26"/>
            <p:cNvPicPr/>
            <p:nvPr/>
          </p:nvPicPr>
          <p:blipFill>
            <a:blip r:embed="rId5" cstate="print"/>
            <a:stretch>
              <a:fillRect/>
            </a:stretch>
          </p:blipFill>
          <p:spPr>
            <a:xfrm>
              <a:off x="484187" y="4449826"/>
              <a:ext cx="2182495" cy="3024124"/>
            </a:xfrm>
            <a:prstGeom prst="rect">
              <a:avLst/>
            </a:prstGeom>
          </p:spPr>
        </p:pic>
        <p:sp>
          <p:nvSpPr>
            <p:cNvPr id="27" name="object 27"/>
            <p:cNvSpPr/>
            <p:nvPr/>
          </p:nvSpPr>
          <p:spPr>
            <a:xfrm>
              <a:off x="929258" y="4449826"/>
              <a:ext cx="1127125" cy="648335"/>
            </a:xfrm>
            <a:custGeom>
              <a:avLst/>
              <a:gdLst/>
              <a:ahLst/>
              <a:cxnLst/>
              <a:rect l="l" t="t" r="r" b="b"/>
              <a:pathLst>
                <a:path w="1127125" h="648335">
                  <a:moveTo>
                    <a:pt x="0" y="323976"/>
                  </a:moveTo>
                  <a:lnTo>
                    <a:pt x="12991" y="254471"/>
                  </a:lnTo>
                  <a:lnTo>
                    <a:pt x="50133" y="190163"/>
                  </a:lnTo>
                  <a:lnTo>
                    <a:pt x="76901" y="160452"/>
                  </a:lnTo>
                  <a:lnTo>
                    <a:pt x="108676" y="132633"/>
                  </a:lnTo>
                  <a:lnTo>
                    <a:pt x="145114" y="106904"/>
                  </a:lnTo>
                  <a:lnTo>
                    <a:pt x="185871" y="83461"/>
                  </a:lnTo>
                  <a:lnTo>
                    <a:pt x="230604" y="62504"/>
                  </a:lnTo>
                  <a:lnTo>
                    <a:pt x="278969" y="44228"/>
                  </a:lnTo>
                  <a:lnTo>
                    <a:pt x="330622" y="28833"/>
                  </a:lnTo>
                  <a:lnTo>
                    <a:pt x="385220" y="16515"/>
                  </a:lnTo>
                  <a:lnTo>
                    <a:pt x="442418" y="7471"/>
                  </a:lnTo>
                  <a:lnTo>
                    <a:pt x="501875" y="1900"/>
                  </a:lnTo>
                  <a:lnTo>
                    <a:pt x="563244" y="0"/>
                  </a:lnTo>
                  <a:lnTo>
                    <a:pt x="624632" y="1900"/>
                  </a:lnTo>
                  <a:lnTo>
                    <a:pt x="684103" y="7471"/>
                  </a:lnTo>
                  <a:lnTo>
                    <a:pt x="741317" y="16515"/>
                  </a:lnTo>
                  <a:lnTo>
                    <a:pt x="795928" y="28833"/>
                  </a:lnTo>
                  <a:lnTo>
                    <a:pt x="847593" y="44228"/>
                  </a:lnTo>
                  <a:lnTo>
                    <a:pt x="895968" y="62504"/>
                  </a:lnTo>
                  <a:lnTo>
                    <a:pt x="940710" y="83461"/>
                  </a:lnTo>
                  <a:lnTo>
                    <a:pt x="981476" y="106904"/>
                  </a:lnTo>
                  <a:lnTo>
                    <a:pt x="1017921" y="132633"/>
                  </a:lnTo>
                  <a:lnTo>
                    <a:pt x="1049702" y="160452"/>
                  </a:lnTo>
                  <a:lnTo>
                    <a:pt x="1076475" y="190163"/>
                  </a:lnTo>
                  <a:lnTo>
                    <a:pt x="1113623" y="254471"/>
                  </a:lnTo>
                  <a:lnTo>
                    <a:pt x="1126617" y="323976"/>
                  </a:lnTo>
                  <a:lnTo>
                    <a:pt x="1123311" y="359282"/>
                  </a:lnTo>
                  <a:lnTo>
                    <a:pt x="1097896" y="426397"/>
                  </a:lnTo>
                  <a:lnTo>
                    <a:pt x="1049702" y="487534"/>
                  </a:lnTo>
                  <a:lnTo>
                    <a:pt x="1017921" y="515364"/>
                  </a:lnTo>
                  <a:lnTo>
                    <a:pt x="981476" y="541106"/>
                  </a:lnTo>
                  <a:lnTo>
                    <a:pt x="940710" y="564561"/>
                  </a:lnTo>
                  <a:lnTo>
                    <a:pt x="895968" y="585531"/>
                  </a:lnTo>
                  <a:lnTo>
                    <a:pt x="847593" y="603819"/>
                  </a:lnTo>
                  <a:lnTo>
                    <a:pt x="795928" y="619225"/>
                  </a:lnTo>
                  <a:lnTo>
                    <a:pt x="741317" y="631552"/>
                  </a:lnTo>
                  <a:lnTo>
                    <a:pt x="684103" y="640603"/>
                  </a:lnTo>
                  <a:lnTo>
                    <a:pt x="624632" y="646178"/>
                  </a:lnTo>
                  <a:lnTo>
                    <a:pt x="563244" y="648081"/>
                  </a:lnTo>
                  <a:lnTo>
                    <a:pt x="501875" y="646178"/>
                  </a:lnTo>
                  <a:lnTo>
                    <a:pt x="442418" y="640603"/>
                  </a:lnTo>
                  <a:lnTo>
                    <a:pt x="385220" y="631552"/>
                  </a:lnTo>
                  <a:lnTo>
                    <a:pt x="330622" y="619225"/>
                  </a:lnTo>
                  <a:lnTo>
                    <a:pt x="278969" y="603819"/>
                  </a:lnTo>
                  <a:lnTo>
                    <a:pt x="230604" y="585531"/>
                  </a:lnTo>
                  <a:lnTo>
                    <a:pt x="185871" y="564561"/>
                  </a:lnTo>
                  <a:lnTo>
                    <a:pt x="145114" y="541106"/>
                  </a:lnTo>
                  <a:lnTo>
                    <a:pt x="108676" y="515364"/>
                  </a:lnTo>
                  <a:lnTo>
                    <a:pt x="76901" y="487534"/>
                  </a:lnTo>
                  <a:lnTo>
                    <a:pt x="50133" y="457812"/>
                  </a:lnTo>
                  <a:lnTo>
                    <a:pt x="12991" y="393488"/>
                  </a:lnTo>
                  <a:lnTo>
                    <a:pt x="0" y="323976"/>
                  </a:lnTo>
                  <a:close/>
                </a:path>
              </a:pathLst>
            </a:custGeom>
            <a:ln w="25400">
              <a:solidFill>
                <a:srgbClr val="C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object 28"/>
            <p:cNvSpPr/>
            <p:nvPr/>
          </p:nvSpPr>
          <p:spPr>
            <a:xfrm>
              <a:off x="2055749" y="4714875"/>
              <a:ext cx="714375" cy="118110"/>
            </a:xfrm>
            <a:custGeom>
              <a:avLst/>
              <a:gdLst/>
              <a:ahLst/>
              <a:cxnLst/>
              <a:rect l="l" t="t" r="r" b="b"/>
              <a:pathLst>
                <a:path w="714375" h="118110">
                  <a:moveTo>
                    <a:pt x="101092" y="0"/>
                  </a:moveTo>
                  <a:lnTo>
                    <a:pt x="0" y="58927"/>
                  </a:lnTo>
                  <a:lnTo>
                    <a:pt x="94995" y="114426"/>
                  </a:lnTo>
                  <a:lnTo>
                    <a:pt x="101092" y="117855"/>
                  </a:lnTo>
                  <a:lnTo>
                    <a:pt x="108838" y="115824"/>
                  </a:lnTo>
                  <a:lnTo>
                    <a:pt x="112394" y="109854"/>
                  </a:lnTo>
                  <a:lnTo>
                    <a:pt x="115950" y="103759"/>
                  </a:lnTo>
                  <a:lnTo>
                    <a:pt x="113918" y="96012"/>
                  </a:lnTo>
                  <a:lnTo>
                    <a:pt x="72117" y="71627"/>
                  </a:lnTo>
                  <a:lnTo>
                    <a:pt x="25273" y="71627"/>
                  </a:lnTo>
                  <a:lnTo>
                    <a:pt x="25273" y="46227"/>
                  </a:lnTo>
                  <a:lnTo>
                    <a:pt x="72335" y="46227"/>
                  </a:lnTo>
                  <a:lnTo>
                    <a:pt x="113918" y="21971"/>
                  </a:lnTo>
                  <a:lnTo>
                    <a:pt x="115950" y="14097"/>
                  </a:lnTo>
                  <a:lnTo>
                    <a:pt x="112394" y="8127"/>
                  </a:lnTo>
                  <a:lnTo>
                    <a:pt x="108838" y="2032"/>
                  </a:lnTo>
                  <a:lnTo>
                    <a:pt x="101092" y="0"/>
                  </a:lnTo>
                  <a:close/>
                </a:path>
                <a:path w="714375" h="118110">
                  <a:moveTo>
                    <a:pt x="72335" y="46227"/>
                  </a:moveTo>
                  <a:lnTo>
                    <a:pt x="25273" y="46227"/>
                  </a:lnTo>
                  <a:lnTo>
                    <a:pt x="25273" y="71627"/>
                  </a:lnTo>
                  <a:lnTo>
                    <a:pt x="72117" y="71627"/>
                  </a:lnTo>
                  <a:lnTo>
                    <a:pt x="69287" y="69976"/>
                  </a:lnTo>
                  <a:lnTo>
                    <a:pt x="31623" y="69976"/>
                  </a:lnTo>
                  <a:lnTo>
                    <a:pt x="31623" y="48005"/>
                  </a:lnTo>
                  <a:lnTo>
                    <a:pt x="69287" y="48005"/>
                  </a:lnTo>
                  <a:lnTo>
                    <a:pt x="72335" y="46227"/>
                  </a:lnTo>
                  <a:close/>
                </a:path>
                <a:path w="714375" h="118110">
                  <a:moveTo>
                    <a:pt x="713994" y="46227"/>
                  </a:moveTo>
                  <a:lnTo>
                    <a:pt x="72335" y="46227"/>
                  </a:lnTo>
                  <a:lnTo>
                    <a:pt x="50455" y="58991"/>
                  </a:lnTo>
                  <a:lnTo>
                    <a:pt x="72117" y="71627"/>
                  </a:lnTo>
                  <a:lnTo>
                    <a:pt x="713994" y="71627"/>
                  </a:lnTo>
                  <a:lnTo>
                    <a:pt x="713994" y="46227"/>
                  </a:lnTo>
                  <a:close/>
                </a:path>
                <a:path w="714375" h="118110">
                  <a:moveTo>
                    <a:pt x="31623" y="48005"/>
                  </a:moveTo>
                  <a:lnTo>
                    <a:pt x="31623" y="69976"/>
                  </a:lnTo>
                  <a:lnTo>
                    <a:pt x="50455" y="58991"/>
                  </a:lnTo>
                  <a:lnTo>
                    <a:pt x="31623" y="48005"/>
                  </a:lnTo>
                  <a:close/>
                </a:path>
                <a:path w="714375" h="118110">
                  <a:moveTo>
                    <a:pt x="50455" y="58991"/>
                  </a:moveTo>
                  <a:lnTo>
                    <a:pt x="31623" y="69976"/>
                  </a:lnTo>
                  <a:lnTo>
                    <a:pt x="69287" y="69976"/>
                  </a:lnTo>
                  <a:lnTo>
                    <a:pt x="50455" y="58991"/>
                  </a:lnTo>
                  <a:close/>
                </a:path>
                <a:path w="714375" h="118110">
                  <a:moveTo>
                    <a:pt x="69287" y="48005"/>
                  </a:moveTo>
                  <a:lnTo>
                    <a:pt x="31623" y="48005"/>
                  </a:lnTo>
                  <a:lnTo>
                    <a:pt x="50455" y="58991"/>
                  </a:lnTo>
                  <a:lnTo>
                    <a:pt x="69287" y="48005"/>
                  </a:lnTo>
                  <a:close/>
                </a:path>
              </a:pathLst>
            </a:custGeom>
            <a:solidFill>
              <a:srgbClr val="C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9" name="object 29"/>
          <p:cNvSpPr txBox="1"/>
          <p:nvPr/>
        </p:nvSpPr>
        <p:spPr>
          <a:xfrm>
            <a:off x="6024626" y="4675759"/>
            <a:ext cx="354330" cy="175048"/>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050" b="1" i="0" u="none" strike="noStrike" kern="0" cap="none" spc="-20" normalizeH="0" baseline="0" noProof="0" dirty="0">
                <a:ln>
                  <a:noFill/>
                </a:ln>
                <a:solidFill>
                  <a:sysClr val="windowText" lastClr="000000"/>
                </a:solidFill>
                <a:effectLst/>
                <a:uLnTx/>
                <a:uFillTx/>
                <a:latin typeface="Times New Roman"/>
                <a:cs typeface="Times New Roman"/>
              </a:rPr>
              <a:t>CN21</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0" name="object 30"/>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31" name="object 31"/>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6898042"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Key Product Components</a:t>
            </a:r>
          </a:p>
        </p:txBody>
      </p:sp>
      <p:sp>
        <p:nvSpPr>
          <p:cNvPr id="12" name="TextBox 11">
            <a:extLst>
              <a:ext uri="{FF2B5EF4-FFF2-40B4-BE49-F238E27FC236}">
                <a16:creationId xmlns:a16="http://schemas.microsoft.com/office/drawing/2014/main" id="{915792EC-4A6F-B0F2-A1EA-58AA07E1C1AF}"/>
              </a:ext>
            </a:extLst>
          </p:cNvPr>
          <p:cNvSpPr txBox="1"/>
          <p:nvPr/>
        </p:nvSpPr>
        <p:spPr>
          <a:xfrm>
            <a:off x="50800" y="8572059"/>
            <a:ext cx="11740863" cy="584775"/>
          </a:xfrm>
          <a:prstGeom prst="rect">
            <a:avLst/>
          </a:prstGeom>
          <a:noFill/>
        </p:spPr>
        <p:txBody>
          <a:bodyPr wrap="square" rtlCol="0">
            <a:spAutoFit/>
          </a:bodyPr>
          <a:lstStyle/>
          <a:p>
            <a:r>
              <a:rPr lang="en-US" sz="3200" b="1" dirty="0"/>
              <a:t>Connecting Harness between Main Chip and Inverter Chip</a:t>
            </a:r>
          </a:p>
        </p:txBody>
      </p:sp>
      <p:grpSp>
        <p:nvGrpSpPr>
          <p:cNvPr id="14" name="object 25">
            <a:extLst>
              <a:ext uri="{FF2B5EF4-FFF2-40B4-BE49-F238E27FC236}">
                <a16:creationId xmlns:a16="http://schemas.microsoft.com/office/drawing/2014/main" id="{C1C5620B-CF60-EBED-523A-85E41631906B}"/>
              </a:ext>
            </a:extLst>
          </p:cNvPr>
          <p:cNvGrpSpPr/>
          <p:nvPr/>
        </p:nvGrpSpPr>
        <p:grpSpPr>
          <a:xfrm>
            <a:off x="355600" y="1447800"/>
            <a:ext cx="5410200" cy="6553200"/>
            <a:chOff x="484187" y="4437126"/>
            <a:chExt cx="2286000" cy="3037205"/>
          </a:xfrm>
        </p:grpSpPr>
        <p:pic>
          <p:nvPicPr>
            <p:cNvPr id="16" name="object 26">
              <a:extLst>
                <a:ext uri="{FF2B5EF4-FFF2-40B4-BE49-F238E27FC236}">
                  <a16:creationId xmlns:a16="http://schemas.microsoft.com/office/drawing/2014/main" id="{F2E2E7E4-50FB-F29F-5412-C0ACEBABC71F}"/>
                </a:ext>
              </a:extLst>
            </p:cNvPr>
            <p:cNvPicPr/>
            <p:nvPr/>
          </p:nvPicPr>
          <p:blipFill>
            <a:blip r:embed="rId3" cstate="print"/>
            <a:stretch>
              <a:fillRect/>
            </a:stretch>
          </p:blipFill>
          <p:spPr>
            <a:xfrm>
              <a:off x="484187" y="4449826"/>
              <a:ext cx="2182495" cy="3024124"/>
            </a:xfrm>
            <a:prstGeom prst="rect">
              <a:avLst/>
            </a:prstGeom>
          </p:spPr>
        </p:pic>
        <p:sp>
          <p:nvSpPr>
            <p:cNvPr id="17" name="object 27">
              <a:extLst>
                <a:ext uri="{FF2B5EF4-FFF2-40B4-BE49-F238E27FC236}">
                  <a16:creationId xmlns:a16="http://schemas.microsoft.com/office/drawing/2014/main" id="{00C77859-173D-2071-35AE-37AEE25348EF}"/>
                </a:ext>
              </a:extLst>
            </p:cNvPr>
            <p:cNvSpPr/>
            <p:nvPr/>
          </p:nvSpPr>
          <p:spPr>
            <a:xfrm>
              <a:off x="929258" y="4449826"/>
              <a:ext cx="1127125" cy="648335"/>
            </a:xfrm>
            <a:custGeom>
              <a:avLst/>
              <a:gdLst/>
              <a:ahLst/>
              <a:cxnLst/>
              <a:rect l="l" t="t" r="r" b="b"/>
              <a:pathLst>
                <a:path w="1127125" h="648335">
                  <a:moveTo>
                    <a:pt x="0" y="323976"/>
                  </a:moveTo>
                  <a:lnTo>
                    <a:pt x="12991" y="254471"/>
                  </a:lnTo>
                  <a:lnTo>
                    <a:pt x="50133" y="190163"/>
                  </a:lnTo>
                  <a:lnTo>
                    <a:pt x="76901" y="160452"/>
                  </a:lnTo>
                  <a:lnTo>
                    <a:pt x="108676" y="132633"/>
                  </a:lnTo>
                  <a:lnTo>
                    <a:pt x="145114" y="106904"/>
                  </a:lnTo>
                  <a:lnTo>
                    <a:pt x="185871" y="83461"/>
                  </a:lnTo>
                  <a:lnTo>
                    <a:pt x="230604" y="62504"/>
                  </a:lnTo>
                  <a:lnTo>
                    <a:pt x="278969" y="44228"/>
                  </a:lnTo>
                  <a:lnTo>
                    <a:pt x="330622" y="28833"/>
                  </a:lnTo>
                  <a:lnTo>
                    <a:pt x="385220" y="16515"/>
                  </a:lnTo>
                  <a:lnTo>
                    <a:pt x="442418" y="7471"/>
                  </a:lnTo>
                  <a:lnTo>
                    <a:pt x="501875" y="1900"/>
                  </a:lnTo>
                  <a:lnTo>
                    <a:pt x="563244" y="0"/>
                  </a:lnTo>
                  <a:lnTo>
                    <a:pt x="624632" y="1900"/>
                  </a:lnTo>
                  <a:lnTo>
                    <a:pt x="684103" y="7471"/>
                  </a:lnTo>
                  <a:lnTo>
                    <a:pt x="741317" y="16515"/>
                  </a:lnTo>
                  <a:lnTo>
                    <a:pt x="795928" y="28833"/>
                  </a:lnTo>
                  <a:lnTo>
                    <a:pt x="847593" y="44228"/>
                  </a:lnTo>
                  <a:lnTo>
                    <a:pt x="895968" y="62504"/>
                  </a:lnTo>
                  <a:lnTo>
                    <a:pt x="940710" y="83461"/>
                  </a:lnTo>
                  <a:lnTo>
                    <a:pt x="981476" y="106904"/>
                  </a:lnTo>
                  <a:lnTo>
                    <a:pt x="1017921" y="132633"/>
                  </a:lnTo>
                  <a:lnTo>
                    <a:pt x="1049702" y="160452"/>
                  </a:lnTo>
                  <a:lnTo>
                    <a:pt x="1076475" y="190163"/>
                  </a:lnTo>
                  <a:lnTo>
                    <a:pt x="1113623" y="254471"/>
                  </a:lnTo>
                  <a:lnTo>
                    <a:pt x="1126617" y="323976"/>
                  </a:lnTo>
                  <a:lnTo>
                    <a:pt x="1123311" y="359282"/>
                  </a:lnTo>
                  <a:lnTo>
                    <a:pt x="1097896" y="426397"/>
                  </a:lnTo>
                  <a:lnTo>
                    <a:pt x="1049702" y="487534"/>
                  </a:lnTo>
                  <a:lnTo>
                    <a:pt x="1017921" y="515364"/>
                  </a:lnTo>
                  <a:lnTo>
                    <a:pt x="981476" y="541106"/>
                  </a:lnTo>
                  <a:lnTo>
                    <a:pt x="940710" y="564561"/>
                  </a:lnTo>
                  <a:lnTo>
                    <a:pt x="895968" y="585531"/>
                  </a:lnTo>
                  <a:lnTo>
                    <a:pt x="847593" y="603819"/>
                  </a:lnTo>
                  <a:lnTo>
                    <a:pt x="795928" y="619225"/>
                  </a:lnTo>
                  <a:lnTo>
                    <a:pt x="741317" y="631552"/>
                  </a:lnTo>
                  <a:lnTo>
                    <a:pt x="684103" y="640603"/>
                  </a:lnTo>
                  <a:lnTo>
                    <a:pt x="624632" y="646178"/>
                  </a:lnTo>
                  <a:lnTo>
                    <a:pt x="563244" y="648081"/>
                  </a:lnTo>
                  <a:lnTo>
                    <a:pt x="501875" y="646178"/>
                  </a:lnTo>
                  <a:lnTo>
                    <a:pt x="442418" y="640603"/>
                  </a:lnTo>
                  <a:lnTo>
                    <a:pt x="385220" y="631552"/>
                  </a:lnTo>
                  <a:lnTo>
                    <a:pt x="330622" y="619225"/>
                  </a:lnTo>
                  <a:lnTo>
                    <a:pt x="278969" y="603819"/>
                  </a:lnTo>
                  <a:lnTo>
                    <a:pt x="230604" y="585531"/>
                  </a:lnTo>
                  <a:lnTo>
                    <a:pt x="185871" y="564561"/>
                  </a:lnTo>
                  <a:lnTo>
                    <a:pt x="145114" y="541106"/>
                  </a:lnTo>
                  <a:lnTo>
                    <a:pt x="108676" y="515364"/>
                  </a:lnTo>
                  <a:lnTo>
                    <a:pt x="76901" y="487534"/>
                  </a:lnTo>
                  <a:lnTo>
                    <a:pt x="50133" y="457812"/>
                  </a:lnTo>
                  <a:lnTo>
                    <a:pt x="12991" y="393488"/>
                  </a:lnTo>
                  <a:lnTo>
                    <a:pt x="0" y="323976"/>
                  </a:lnTo>
                  <a:close/>
                </a:path>
              </a:pathLst>
            </a:custGeom>
            <a:ln w="25400">
              <a:solidFill>
                <a:srgbClr val="C00000"/>
              </a:solidFill>
            </a:ln>
          </p:spPr>
          <p:txBody>
            <a:bodyPr wrap="square" lIns="0" tIns="0" rIns="0" bIns="0" rtlCol="0"/>
            <a:lstStyle/>
            <a:p>
              <a:endParaRPr/>
            </a:p>
          </p:txBody>
        </p:sp>
        <p:sp>
          <p:nvSpPr>
            <p:cNvPr id="18" name="object 28">
              <a:extLst>
                <a:ext uri="{FF2B5EF4-FFF2-40B4-BE49-F238E27FC236}">
                  <a16:creationId xmlns:a16="http://schemas.microsoft.com/office/drawing/2014/main" id="{4350D50B-26F0-FA4C-82A6-9B89CE4CEBCB}"/>
                </a:ext>
              </a:extLst>
            </p:cNvPr>
            <p:cNvSpPr/>
            <p:nvPr/>
          </p:nvSpPr>
          <p:spPr>
            <a:xfrm>
              <a:off x="2055749" y="4714875"/>
              <a:ext cx="714375" cy="118110"/>
            </a:xfrm>
            <a:custGeom>
              <a:avLst/>
              <a:gdLst/>
              <a:ahLst/>
              <a:cxnLst/>
              <a:rect l="l" t="t" r="r" b="b"/>
              <a:pathLst>
                <a:path w="714375" h="118110">
                  <a:moveTo>
                    <a:pt x="101092" y="0"/>
                  </a:moveTo>
                  <a:lnTo>
                    <a:pt x="0" y="58927"/>
                  </a:lnTo>
                  <a:lnTo>
                    <a:pt x="94995" y="114426"/>
                  </a:lnTo>
                  <a:lnTo>
                    <a:pt x="101092" y="117855"/>
                  </a:lnTo>
                  <a:lnTo>
                    <a:pt x="108838" y="115824"/>
                  </a:lnTo>
                  <a:lnTo>
                    <a:pt x="112394" y="109854"/>
                  </a:lnTo>
                  <a:lnTo>
                    <a:pt x="115950" y="103759"/>
                  </a:lnTo>
                  <a:lnTo>
                    <a:pt x="113918" y="96012"/>
                  </a:lnTo>
                  <a:lnTo>
                    <a:pt x="72117" y="71627"/>
                  </a:lnTo>
                  <a:lnTo>
                    <a:pt x="25273" y="71627"/>
                  </a:lnTo>
                  <a:lnTo>
                    <a:pt x="25273" y="46227"/>
                  </a:lnTo>
                  <a:lnTo>
                    <a:pt x="72335" y="46227"/>
                  </a:lnTo>
                  <a:lnTo>
                    <a:pt x="113918" y="21971"/>
                  </a:lnTo>
                  <a:lnTo>
                    <a:pt x="115950" y="14097"/>
                  </a:lnTo>
                  <a:lnTo>
                    <a:pt x="112394" y="8127"/>
                  </a:lnTo>
                  <a:lnTo>
                    <a:pt x="108838" y="2032"/>
                  </a:lnTo>
                  <a:lnTo>
                    <a:pt x="101092" y="0"/>
                  </a:lnTo>
                  <a:close/>
                </a:path>
                <a:path w="714375" h="118110">
                  <a:moveTo>
                    <a:pt x="72335" y="46227"/>
                  </a:moveTo>
                  <a:lnTo>
                    <a:pt x="25273" y="46227"/>
                  </a:lnTo>
                  <a:lnTo>
                    <a:pt x="25273" y="71627"/>
                  </a:lnTo>
                  <a:lnTo>
                    <a:pt x="72117" y="71627"/>
                  </a:lnTo>
                  <a:lnTo>
                    <a:pt x="69287" y="69976"/>
                  </a:lnTo>
                  <a:lnTo>
                    <a:pt x="31623" y="69976"/>
                  </a:lnTo>
                  <a:lnTo>
                    <a:pt x="31623" y="48005"/>
                  </a:lnTo>
                  <a:lnTo>
                    <a:pt x="69287" y="48005"/>
                  </a:lnTo>
                  <a:lnTo>
                    <a:pt x="72335" y="46227"/>
                  </a:lnTo>
                  <a:close/>
                </a:path>
                <a:path w="714375" h="118110">
                  <a:moveTo>
                    <a:pt x="713994" y="46227"/>
                  </a:moveTo>
                  <a:lnTo>
                    <a:pt x="72335" y="46227"/>
                  </a:lnTo>
                  <a:lnTo>
                    <a:pt x="50455" y="58991"/>
                  </a:lnTo>
                  <a:lnTo>
                    <a:pt x="72117" y="71627"/>
                  </a:lnTo>
                  <a:lnTo>
                    <a:pt x="713994" y="71627"/>
                  </a:lnTo>
                  <a:lnTo>
                    <a:pt x="713994" y="46227"/>
                  </a:lnTo>
                  <a:close/>
                </a:path>
                <a:path w="714375" h="118110">
                  <a:moveTo>
                    <a:pt x="31623" y="48005"/>
                  </a:moveTo>
                  <a:lnTo>
                    <a:pt x="31623" y="69976"/>
                  </a:lnTo>
                  <a:lnTo>
                    <a:pt x="50455" y="58991"/>
                  </a:lnTo>
                  <a:lnTo>
                    <a:pt x="31623" y="48005"/>
                  </a:lnTo>
                  <a:close/>
                </a:path>
                <a:path w="714375" h="118110">
                  <a:moveTo>
                    <a:pt x="50455" y="58991"/>
                  </a:moveTo>
                  <a:lnTo>
                    <a:pt x="31623" y="69976"/>
                  </a:lnTo>
                  <a:lnTo>
                    <a:pt x="69287" y="69976"/>
                  </a:lnTo>
                  <a:lnTo>
                    <a:pt x="50455" y="58991"/>
                  </a:lnTo>
                  <a:close/>
                </a:path>
                <a:path w="714375" h="118110">
                  <a:moveTo>
                    <a:pt x="69287" y="48005"/>
                  </a:moveTo>
                  <a:lnTo>
                    <a:pt x="31623" y="48005"/>
                  </a:lnTo>
                  <a:lnTo>
                    <a:pt x="50455" y="58991"/>
                  </a:lnTo>
                  <a:lnTo>
                    <a:pt x="69287" y="48005"/>
                  </a:lnTo>
                  <a:close/>
                </a:path>
              </a:pathLst>
            </a:custGeom>
            <a:solidFill>
              <a:srgbClr val="C00000"/>
            </a:solidFill>
          </p:spPr>
          <p:txBody>
            <a:bodyPr wrap="square" lIns="0" tIns="0" rIns="0" bIns="0" rtlCol="0"/>
            <a:lstStyle/>
            <a:p>
              <a:endParaRPr/>
            </a:p>
          </p:txBody>
        </p:sp>
      </p:grpSp>
      <p:cxnSp>
        <p:nvCxnSpPr>
          <p:cNvPr id="13" name="Straight Arrow Connector 12">
            <a:extLst>
              <a:ext uri="{FF2B5EF4-FFF2-40B4-BE49-F238E27FC236}">
                <a16:creationId xmlns:a16="http://schemas.microsoft.com/office/drawing/2014/main" id="{0C106A87-4D64-2CBE-3AC3-7611A5451731}"/>
              </a:ext>
            </a:extLst>
          </p:cNvPr>
          <p:cNvCxnSpPr>
            <a:cxnSpLocks/>
          </p:cNvCxnSpPr>
          <p:nvPr/>
        </p:nvCxnSpPr>
        <p:spPr>
          <a:xfrm flipV="1">
            <a:off x="1270000" y="3947907"/>
            <a:ext cx="1295400" cy="4510421"/>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8F48BF26-F181-111D-EBA3-477758F66A3B}"/>
              </a:ext>
            </a:extLst>
          </p:cNvPr>
          <p:cNvSpPr txBox="1"/>
          <p:nvPr/>
        </p:nvSpPr>
        <p:spPr>
          <a:xfrm>
            <a:off x="5748898" y="1984002"/>
            <a:ext cx="1905000" cy="381000"/>
          </a:xfrm>
          <a:prstGeom prst="rect">
            <a:avLst/>
          </a:prstGeom>
          <a:noFill/>
        </p:spPr>
        <p:txBody>
          <a:bodyPr wrap="square" rtlCol="0">
            <a:spAutoFit/>
          </a:bodyPr>
          <a:lstStyle/>
          <a:p>
            <a:r>
              <a:rPr lang="en-US" dirty="0"/>
              <a:t>CN 21</a:t>
            </a:r>
          </a:p>
        </p:txBody>
      </p:sp>
      <p:pic>
        <p:nvPicPr>
          <p:cNvPr id="9" name="Picture 8">
            <a:extLst>
              <a:ext uri="{FF2B5EF4-FFF2-40B4-BE49-F238E27FC236}">
                <a16:creationId xmlns:a16="http://schemas.microsoft.com/office/drawing/2014/main" id="{B4D32830-7DBC-A5A9-403F-C87837240810}"/>
              </a:ext>
            </a:extLst>
          </p:cNvPr>
          <p:cNvPicPr>
            <a:picLocks noChangeAspect="1"/>
          </p:cNvPicPr>
          <p:nvPr/>
        </p:nvPicPr>
        <p:blipFill>
          <a:blip r:embed="rId4"/>
          <a:stretch>
            <a:fillRect/>
          </a:stretch>
        </p:blipFill>
        <p:spPr>
          <a:xfrm>
            <a:off x="6898042" y="1691292"/>
            <a:ext cx="4201758" cy="5606060"/>
          </a:xfrm>
          <a:prstGeom prst="rect">
            <a:avLst/>
          </a:prstGeom>
        </p:spPr>
      </p:pic>
      <p:sp>
        <p:nvSpPr>
          <p:cNvPr id="10" name="TextBox 9">
            <a:extLst>
              <a:ext uri="{FF2B5EF4-FFF2-40B4-BE49-F238E27FC236}">
                <a16:creationId xmlns:a16="http://schemas.microsoft.com/office/drawing/2014/main" id="{870CF9BB-9582-5A9F-F18D-FD8E57F0C4F0}"/>
              </a:ext>
            </a:extLst>
          </p:cNvPr>
          <p:cNvSpPr txBox="1"/>
          <p:nvPr/>
        </p:nvSpPr>
        <p:spPr>
          <a:xfrm>
            <a:off x="7442351" y="7543800"/>
            <a:ext cx="4114649" cy="461665"/>
          </a:xfrm>
          <a:prstGeom prst="rect">
            <a:avLst/>
          </a:prstGeom>
          <a:noFill/>
        </p:spPr>
        <p:txBody>
          <a:bodyPr wrap="square" rtlCol="0">
            <a:spAutoFit/>
          </a:bodyPr>
          <a:lstStyle/>
          <a:p>
            <a:r>
              <a:rPr lang="en-US" sz="2400" b="1" dirty="0"/>
              <a:t>Remove to gain access</a:t>
            </a:r>
          </a:p>
        </p:txBody>
      </p:sp>
      <p:cxnSp>
        <p:nvCxnSpPr>
          <p:cNvPr id="20" name="Straight Arrow Connector 19">
            <a:extLst>
              <a:ext uri="{FF2B5EF4-FFF2-40B4-BE49-F238E27FC236}">
                <a16:creationId xmlns:a16="http://schemas.microsoft.com/office/drawing/2014/main" id="{4D0D2267-10AE-398E-9509-ADC79ABDD562}"/>
              </a:ext>
            </a:extLst>
          </p:cNvPr>
          <p:cNvCxnSpPr>
            <a:cxnSpLocks/>
          </p:cNvCxnSpPr>
          <p:nvPr/>
        </p:nvCxnSpPr>
        <p:spPr>
          <a:xfrm flipV="1">
            <a:off x="7518400" y="3704287"/>
            <a:ext cx="1066800" cy="3839513"/>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655163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3289405" y="465751"/>
            <a:ext cx="6651713" cy="0"/>
          </a:xfrm>
          <a:custGeom>
            <a:avLst/>
            <a:gdLst/>
            <a:ahLst/>
            <a:cxnLst/>
            <a:rect l="l" t="t" r="r" b="b"/>
            <a:pathLst>
              <a:path w="6750050">
                <a:moveTo>
                  <a:pt x="0" y="0"/>
                </a:moveTo>
                <a:lnTo>
                  <a:pt x="6750050" y="0"/>
                </a:lnTo>
              </a:path>
            </a:pathLst>
          </a:custGeom>
          <a:ln w="9144">
            <a:solidFill>
              <a:srgbClr val="7D7D7D"/>
            </a:solidFill>
          </a:ln>
        </p:spPr>
        <p:txBody>
          <a:bodyPr wrap="square" lIns="0" tIns="0" rIns="0" bIns="0" rtlCol="0"/>
          <a:lstStyle/>
          <a:p>
            <a:pPr defTabSz="901050"/>
            <a:endParaRPr sz="1774" kern="0">
              <a:solidFill>
                <a:sysClr val="windowText" lastClr="000000"/>
              </a:solidFill>
            </a:endParaRPr>
          </a:p>
        </p:txBody>
      </p:sp>
      <p:sp>
        <p:nvSpPr>
          <p:cNvPr id="3" name="object 3"/>
          <p:cNvSpPr txBox="1"/>
          <p:nvPr/>
        </p:nvSpPr>
        <p:spPr>
          <a:xfrm>
            <a:off x="3269510" y="270019"/>
            <a:ext cx="1194555" cy="149118"/>
          </a:xfrm>
          <a:prstGeom prst="rect">
            <a:avLst/>
          </a:prstGeom>
        </p:spPr>
        <p:txBody>
          <a:bodyPr vert="horz" wrap="square" lIns="0" tIns="12515" rIns="0" bIns="0" rtlCol="0">
            <a:spAutoFit/>
          </a:bodyPr>
          <a:lstStyle/>
          <a:p>
            <a:pPr marL="12515" defTabSz="901050">
              <a:spcBef>
                <a:spcPts val="99"/>
              </a:spcBef>
            </a:pPr>
            <a:r>
              <a:rPr sz="887" kern="0" dirty="0">
                <a:solidFill>
                  <a:sysClr val="windowText" lastClr="000000"/>
                </a:solidFill>
                <a:latin typeface="Calibri Light"/>
                <a:cs typeface="Calibri Light"/>
              </a:rPr>
              <a:t>ESI</a:t>
            </a:r>
            <a:r>
              <a:rPr sz="887" kern="0" spc="-10" dirty="0">
                <a:solidFill>
                  <a:sysClr val="windowText" lastClr="000000"/>
                </a:solidFill>
                <a:latin typeface="Calibri Light"/>
                <a:cs typeface="Calibri Light"/>
              </a:rPr>
              <a:t> </a:t>
            </a:r>
            <a:r>
              <a:rPr sz="887" kern="0" dirty="0">
                <a:solidFill>
                  <a:sysClr val="windowText" lastClr="000000"/>
                </a:solidFill>
                <a:latin typeface="Calibri Light"/>
                <a:cs typeface="Calibri Light"/>
              </a:rPr>
              <a:t>(Ultra)</a:t>
            </a:r>
            <a:r>
              <a:rPr sz="887" kern="0" spc="-5" dirty="0">
                <a:solidFill>
                  <a:sysClr val="windowText" lastClr="000000"/>
                </a:solidFill>
                <a:latin typeface="Calibri Light"/>
                <a:cs typeface="Calibri Light"/>
              </a:rPr>
              <a:t> </a:t>
            </a:r>
            <a:r>
              <a:rPr sz="887" kern="0" dirty="0">
                <a:solidFill>
                  <a:sysClr val="windowText" lastClr="000000"/>
                </a:solidFill>
                <a:latin typeface="Calibri Light"/>
                <a:cs typeface="Calibri Light"/>
              </a:rPr>
              <a:t>Service </a:t>
            </a:r>
            <a:r>
              <a:rPr sz="887" kern="0" spc="-10" dirty="0">
                <a:solidFill>
                  <a:sysClr val="windowText" lastClr="000000"/>
                </a:solidFill>
                <a:latin typeface="Calibri Light"/>
                <a:cs typeface="Calibri Light"/>
              </a:rPr>
              <a:t>Manual</a:t>
            </a:r>
            <a:endParaRPr sz="887" kern="0">
              <a:solidFill>
                <a:sysClr val="windowText" lastClr="000000"/>
              </a:solidFill>
              <a:latin typeface="Calibri Light"/>
              <a:cs typeface="Calibri Light"/>
            </a:endParaRPr>
          </a:p>
        </p:txBody>
      </p:sp>
      <p:sp>
        <p:nvSpPr>
          <p:cNvPr id="4" name="object 4"/>
          <p:cNvSpPr txBox="1"/>
          <p:nvPr/>
        </p:nvSpPr>
        <p:spPr>
          <a:xfrm>
            <a:off x="9192601" y="279030"/>
            <a:ext cx="767794" cy="149118"/>
          </a:xfrm>
          <a:prstGeom prst="rect">
            <a:avLst/>
          </a:prstGeom>
        </p:spPr>
        <p:txBody>
          <a:bodyPr vert="horz" wrap="square" lIns="0" tIns="12515" rIns="0" bIns="0" rtlCol="0">
            <a:spAutoFit/>
          </a:bodyPr>
          <a:lstStyle/>
          <a:p>
            <a:pPr marL="12515" defTabSz="901050">
              <a:spcBef>
                <a:spcPts val="99"/>
              </a:spcBef>
            </a:pPr>
            <a:r>
              <a:rPr sz="887" kern="0" spc="-10" dirty="0">
                <a:solidFill>
                  <a:sysClr val="windowText" lastClr="000000"/>
                </a:solidFill>
                <a:latin typeface="Calibri Light"/>
                <a:cs typeface="Calibri Light"/>
                <a:hlinkClick r:id="rId2"/>
              </a:rPr>
              <a:t>www.ecoer.com</a:t>
            </a:r>
            <a:endParaRPr sz="887" kern="0">
              <a:solidFill>
                <a:sysClr val="windowText" lastClr="000000"/>
              </a:solidFill>
              <a:latin typeface="Calibri Light"/>
              <a:cs typeface="Calibri Light"/>
            </a:endParaRPr>
          </a:p>
        </p:txBody>
      </p:sp>
      <p:sp>
        <p:nvSpPr>
          <p:cNvPr id="5" name="object 5"/>
          <p:cNvSpPr txBox="1"/>
          <p:nvPr/>
        </p:nvSpPr>
        <p:spPr>
          <a:xfrm>
            <a:off x="6514893" y="291044"/>
            <a:ext cx="294102" cy="149118"/>
          </a:xfrm>
          <a:prstGeom prst="rect">
            <a:avLst/>
          </a:prstGeom>
        </p:spPr>
        <p:txBody>
          <a:bodyPr vert="horz" wrap="square" lIns="0" tIns="12515" rIns="0" bIns="0" rtlCol="0">
            <a:spAutoFit/>
          </a:bodyPr>
          <a:lstStyle/>
          <a:p>
            <a:pPr marL="12515" defTabSz="901050">
              <a:spcBef>
                <a:spcPts val="99"/>
              </a:spcBef>
            </a:pPr>
            <a:r>
              <a:rPr sz="887" kern="0" spc="-10" dirty="0">
                <a:solidFill>
                  <a:sysClr val="windowText" lastClr="000000"/>
                </a:solidFill>
                <a:latin typeface="Calibri Light"/>
                <a:cs typeface="Calibri Light"/>
              </a:rPr>
              <a:t>60/68</a:t>
            </a:r>
            <a:endParaRPr sz="887" kern="0">
              <a:solidFill>
                <a:sysClr val="windowText" lastClr="000000"/>
              </a:solidFill>
              <a:latin typeface="Calibri Light"/>
              <a:cs typeface="Calibri Light"/>
            </a:endParaRPr>
          </a:p>
        </p:txBody>
      </p:sp>
      <p:sp>
        <p:nvSpPr>
          <p:cNvPr id="6" name="object 6"/>
          <p:cNvSpPr txBox="1"/>
          <p:nvPr/>
        </p:nvSpPr>
        <p:spPr>
          <a:xfrm>
            <a:off x="584201" y="6564067"/>
            <a:ext cx="5848722" cy="1196927"/>
          </a:xfrm>
          <a:prstGeom prst="rect">
            <a:avLst/>
          </a:prstGeom>
        </p:spPr>
        <p:txBody>
          <a:bodyPr vert="horz" wrap="square" lIns="0" tIns="13141" rIns="0" bIns="0" rtlCol="0">
            <a:spAutoFit/>
          </a:bodyPr>
          <a:lstStyle/>
          <a:p>
            <a:pPr marL="12515" defTabSz="901050">
              <a:spcBef>
                <a:spcPts val="103"/>
              </a:spcBef>
            </a:pPr>
            <a:r>
              <a:rPr b="1" kern="0" dirty="0">
                <a:solidFill>
                  <a:sysClr val="windowText" lastClr="000000"/>
                </a:solidFill>
                <a:latin typeface="Calibri Light"/>
                <a:cs typeface="Calibri Light"/>
              </a:rPr>
              <a:t>NOTE:</a:t>
            </a:r>
            <a:r>
              <a:rPr b="1" kern="0" spc="-20" dirty="0">
                <a:solidFill>
                  <a:sysClr val="windowText" lastClr="000000"/>
                </a:solidFill>
                <a:latin typeface="Calibri Light"/>
                <a:cs typeface="Calibri Light"/>
              </a:rPr>
              <a:t> </a:t>
            </a:r>
            <a:r>
              <a:rPr b="1" kern="0" dirty="0">
                <a:solidFill>
                  <a:sysClr val="windowText" lastClr="000000"/>
                </a:solidFill>
                <a:latin typeface="Calibri Light"/>
                <a:cs typeface="Calibri Light"/>
              </a:rPr>
              <a:t>Normal</a:t>
            </a:r>
            <a:r>
              <a:rPr b="1" kern="0" spc="-25" dirty="0">
                <a:solidFill>
                  <a:sysClr val="windowText" lastClr="000000"/>
                </a:solidFill>
                <a:latin typeface="Calibri Light"/>
                <a:cs typeface="Calibri Light"/>
              </a:rPr>
              <a:t> </a:t>
            </a:r>
            <a:r>
              <a:rPr b="1" kern="0" dirty="0">
                <a:solidFill>
                  <a:sysClr val="windowText" lastClr="000000"/>
                </a:solidFill>
                <a:latin typeface="Calibri Light"/>
                <a:cs typeface="Calibri Light"/>
              </a:rPr>
              <a:t>resistance</a:t>
            </a:r>
            <a:r>
              <a:rPr b="1" kern="0" spc="-34" dirty="0">
                <a:solidFill>
                  <a:sysClr val="windowText" lastClr="000000"/>
                </a:solidFill>
                <a:latin typeface="Calibri Light"/>
                <a:cs typeface="Calibri Light"/>
              </a:rPr>
              <a:t> </a:t>
            </a:r>
            <a:r>
              <a:rPr b="1" kern="0" dirty="0">
                <a:solidFill>
                  <a:sysClr val="windowText" lastClr="000000"/>
                </a:solidFill>
                <a:latin typeface="Calibri Light"/>
                <a:cs typeface="Calibri Light"/>
              </a:rPr>
              <a:t>for</a:t>
            </a:r>
            <a:r>
              <a:rPr b="1" kern="0" spc="-10" dirty="0">
                <a:solidFill>
                  <a:sysClr val="windowText" lastClr="000000"/>
                </a:solidFill>
                <a:latin typeface="Calibri Light"/>
                <a:cs typeface="Calibri Light"/>
              </a:rPr>
              <a:t> compressor</a:t>
            </a:r>
            <a:endParaRPr b="1" kern="0" dirty="0">
              <a:solidFill>
                <a:sysClr val="windowText" lastClr="000000"/>
              </a:solidFill>
              <a:latin typeface="Calibri Light"/>
              <a:cs typeface="Calibri Light"/>
            </a:endParaRPr>
          </a:p>
          <a:p>
            <a:pPr defTabSz="901050">
              <a:spcBef>
                <a:spcPts val="34"/>
              </a:spcBef>
            </a:pPr>
            <a:endParaRPr b="1" kern="0" dirty="0">
              <a:solidFill>
                <a:sysClr val="windowText" lastClr="000000"/>
              </a:solidFill>
              <a:latin typeface="Calibri Light"/>
              <a:cs typeface="Calibri Light"/>
            </a:endParaRPr>
          </a:p>
          <a:p>
            <a:pPr marL="12515" marR="5006" defTabSz="901050"/>
            <a:r>
              <a:rPr b="1" kern="0" spc="-10" dirty="0">
                <a:solidFill>
                  <a:sysClr val="windowText" lastClr="000000"/>
                </a:solidFill>
                <a:latin typeface="Calibri Light"/>
                <a:cs typeface="Calibri Light"/>
              </a:rPr>
              <a:t>3-</a:t>
            </a:r>
            <a:r>
              <a:rPr b="1" kern="0" dirty="0">
                <a:solidFill>
                  <a:sysClr val="windowText" lastClr="000000"/>
                </a:solidFill>
                <a:latin typeface="Calibri Light"/>
                <a:cs typeface="Calibri Light"/>
              </a:rPr>
              <a:t>phase</a:t>
            </a:r>
            <a:r>
              <a:rPr b="1" kern="0" spc="-30" dirty="0">
                <a:solidFill>
                  <a:sysClr val="windowText" lastClr="000000"/>
                </a:solidFill>
                <a:latin typeface="Calibri Light"/>
                <a:cs typeface="Calibri Light"/>
              </a:rPr>
              <a:t> </a:t>
            </a:r>
            <a:r>
              <a:rPr b="1" kern="0" dirty="0">
                <a:solidFill>
                  <a:sysClr val="windowText" lastClr="000000"/>
                </a:solidFill>
                <a:latin typeface="Calibri Light"/>
                <a:cs typeface="Calibri Light"/>
              </a:rPr>
              <a:t>resistance</a:t>
            </a:r>
            <a:r>
              <a:rPr b="1" kern="0" spc="-25" dirty="0">
                <a:solidFill>
                  <a:sysClr val="windowText" lastClr="000000"/>
                </a:solidFill>
                <a:latin typeface="Calibri Light"/>
                <a:cs typeface="Calibri Light"/>
              </a:rPr>
              <a:t> </a:t>
            </a:r>
            <a:r>
              <a:rPr b="1" kern="0" dirty="0">
                <a:solidFill>
                  <a:sysClr val="windowText" lastClr="000000"/>
                </a:solidFill>
                <a:latin typeface="Calibri Light"/>
                <a:cs typeface="Calibri Light"/>
              </a:rPr>
              <a:t>(UV,</a:t>
            </a:r>
            <a:r>
              <a:rPr b="1" kern="0" spc="-20" dirty="0">
                <a:solidFill>
                  <a:sysClr val="windowText" lastClr="000000"/>
                </a:solidFill>
                <a:latin typeface="Calibri Light"/>
                <a:cs typeface="Calibri Light"/>
              </a:rPr>
              <a:t> </a:t>
            </a:r>
            <a:r>
              <a:rPr b="1" kern="0" dirty="0">
                <a:solidFill>
                  <a:sysClr val="windowText" lastClr="000000"/>
                </a:solidFill>
                <a:latin typeface="Calibri Light"/>
                <a:cs typeface="Calibri Light"/>
              </a:rPr>
              <a:t>UW,</a:t>
            </a:r>
            <a:r>
              <a:rPr b="1" kern="0" spc="-15" dirty="0">
                <a:solidFill>
                  <a:sysClr val="windowText" lastClr="000000"/>
                </a:solidFill>
                <a:latin typeface="Calibri Light"/>
                <a:cs typeface="Calibri Light"/>
              </a:rPr>
              <a:t> </a:t>
            </a:r>
            <a:r>
              <a:rPr b="1" kern="0" dirty="0">
                <a:solidFill>
                  <a:sysClr val="windowText" lastClr="000000"/>
                </a:solidFill>
                <a:latin typeface="Calibri Light"/>
                <a:cs typeface="Calibri Light"/>
              </a:rPr>
              <a:t>VW)</a:t>
            </a:r>
            <a:r>
              <a:rPr b="1" kern="0" spc="-25" dirty="0">
                <a:solidFill>
                  <a:sysClr val="windowText" lastClr="000000"/>
                </a:solidFill>
                <a:latin typeface="Calibri Light"/>
                <a:cs typeface="Calibri Light"/>
              </a:rPr>
              <a:t> </a:t>
            </a:r>
            <a:r>
              <a:rPr b="1" kern="0" dirty="0">
                <a:solidFill>
                  <a:sysClr val="windowText" lastClr="000000"/>
                </a:solidFill>
                <a:latin typeface="Calibri Light"/>
                <a:cs typeface="Calibri Light"/>
              </a:rPr>
              <a:t>for</a:t>
            </a:r>
            <a:r>
              <a:rPr b="1" kern="0" spc="-20" dirty="0">
                <a:solidFill>
                  <a:sysClr val="windowText" lastClr="000000"/>
                </a:solidFill>
                <a:latin typeface="Calibri Light"/>
                <a:cs typeface="Calibri Light"/>
              </a:rPr>
              <a:t> </a:t>
            </a:r>
            <a:r>
              <a:rPr b="1" kern="0" dirty="0">
                <a:solidFill>
                  <a:sysClr val="windowText" lastClr="000000"/>
                </a:solidFill>
                <a:latin typeface="Calibri Light"/>
                <a:cs typeface="Calibri Light"/>
              </a:rPr>
              <a:t>compressor</a:t>
            </a:r>
            <a:r>
              <a:rPr b="1" kern="0" spc="-15" dirty="0">
                <a:solidFill>
                  <a:sysClr val="windowText" lastClr="000000"/>
                </a:solidFill>
                <a:latin typeface="Calibri Light"/>
                <a:cs typeface="Calibri Light"/>
              </a:rPr>
              <a:t> </a:t>
            </a:r>
            <a:r>
              <a:rPr b="1" kern="0" spc="-25" dirty="0">
                <a:solidFill>
                  <a:sysClr val="windowText" lastClr="000000"/>
                </a:solidFill>
                <a:latin typeface="Calibri Light"/>
                <a:cs typeface="Calibri Light"/>
              </a:rPr>
              <a:t>is </a:t>
            </a:r>
            <a:r>
              <a:rPr b="1" kern="0" dirty="0">
                <a:solidFill>
                  <a:sysClr val="windowText" lastClr="000000"/>
                </a:solidFill>
                <a:latin typeface="Calibri Light"/>
                <a:cs typeface="Calibri Light"/>
              </a:rPr>
              <a:t>less</a:t>
            </a:r>
            <a:r>
              <a:rPr b="1" kern="0" spc="-10" dirty="0">
                <a:solidFill>
                  <a:sysClr val="windowText" lastClr="000000"/>
                </a:solidFill>
                <a:latin typeface="Calibri Light"/>
                <a:cs typeface="Calibri Light"/>
              </a:rPr>
              <a:t> </a:t>
            </a:r>
            <a:r>
              <a:rPr b="1" kern="0" dirty="0">
                <a:solidFill>
                  <a:sysClr val="windowText" lastClr="000000"/>
                </a:solidFill>
                <a:latin typeface="Calibri Light"/>
                <a:cs typeface="Calibri Light"/>
              </a:rPr>
              <a:t>than</a:t>
            </a:r>
            <a:r>
              <a:rPr b="1" kern="0" spc="-15" dirty="0">
                <a:solidFill>
                  <a:sysClr val="windowText" lastClr="000000"/>
                </a:solidFill>
                <a:latin typeface="Calibri Light"/>
                <a:cs typeface="Calibri Light"/>
              </a:rPr>
              <a:t> </a:t>
            </a:r>
            <a:r>
              <a:rPr b="1" kern="0" spc="-25" dirty="0">
                <a:solidFill>
                  <a:sysClr val="windowText" lastClr="000000"/>
                </a:solidFill>
                <a:latin typeface="Calibri Light"/>
                <a:cs typeface="Calibri Light"/>
              </a:rPr>
              <a:t>5Ω.</a:t>
            </a:r>
            <a:endParaRPr b="1" kern="0" dirty="0">
              <a:solidFill>
                <a:sysClr val="windowText" lastClr="000000"/>
              </a:solidFill>
              <a:latin typeface="Calibri Light"/>
              <a:cs typeface="Calibri Light"/>
            </a:endParaRPr>
          </a:p>
          <a:p>
            <a:pPr marL="12515" marR="8134" defTabSz="901050">
              <a:lnSpc>
                <a:spcPts val="1301"/>
              </a:lnSpc>
              <a:spcBef>
                <a:spcPts val="34"/>
              </a:spcBef>
            </a:pPr>
            <a:r>
              <a:rPr b="1" kern="0" dirty="0">
                <a:solidFill>
                  <a:sysClr val="windowText" lastClr="000000"/>
                </a:solidFill>
                <a:latin typeface="Calibri Light"/>
                <a:cs typeface="Calibri Light"/>
              </a:rPr>
              <a:t>The</a:t>
            </a:r>
            <a:r>
              <a:rPr b="1" kern="0" spc="-30" dirty="0">
                <a:solidFill>
                  <a:sysClr val="windowText" lastClr="000000"/>
                </a:solidFill>
                <a:latin typeface="Calibri Light"/>
                <a:cs typeface="Calibri Light"/>
              </a:rPr>
              <a:t> </a:t>
            </a:r>
            <a:r>
              <a:rPr b="1" kern="0" dirty="0">
                <a:solidFill>
                  <a:sysClr val="windowText" lastClr="000000"/>
                </a:solidFill>
                <a:latin typeface="Calibri Light"/>
                <a:cs typeface="Calibri Light"/>
              </a:rPr>
              <a:t>insulation</a:t>
            </a:r>
            <a:r>
              <a:rPr b="1" kern="0" spc="-25" dirty="0">
                <a:solidFill>
                  <a:sysClr val="windowText" lastClr="000000"/>
                </a:solidFill>
                <a:latin typeface="Calibri Light"/>
                <a:cs typeface="Calibri Light"/>
              </a:rPr>
              <a:t> </a:t>
            </a:r>
            <a:r>
              <a:rPr b="1" kern="0" dirty="0">
                <a:solidFill>
                  <a:sysClr val="windowText" lastClr="000000"/>
                </a:solidFill>
                <a:latin typeface="Calibri Light"/>
                <a:cs typeface="Calibri Light"/>
              </a:rPr>
              <a:t>resistance</a:t>
            </a:r>
            <a:r>
              <a:rPr b="1" kern="0" spc="-25" dirty="0">
                <a:solidFill>
                  <a:sysClr val="windowText" lastClr="000000"/>
                </a:solidFill>
                <a:latin typeface="Calibri Light"/>
                <a:cs typeface="Calibri Light"/>
              </a:rPr>
              <a:t> </a:t>
            </a:r>
            <a:r>
              <a:rPr b="1" kern="0" dirty="0">
                <a:solidFill>
                  <a:sysClr val="windowText" lastClr="000000"/>
                </a:solidFill>
                <a:latin typeface="Calibri Light"/>
                <a:cs typeface="Calibri Light"/>
              </a:rPr>
              <a:t>(any</a:t>
            </a:r>
            <a:r>
              <a:rPr b="1" kern="0" spc="-20" dirty="0">
                <a:solidFill>
                  <a:sysClr val="windowText" lastClr="000000"/>
                </a:solidFill>
                <a:latin typeface="Calibri Light"/>
                <a:cs typeface="Calibri Light"/>
              </a:rPr>
              <a:t> </a:t>
            </a:r>
            <a:r>
              <a:rPr b="1" kern="0" dirty="0">
                <a:solidFill>
                  <a:sysClr val="windowText" lastClr="000000"/>
                </a:solidFill>
                <a:latin typeface="Calibri Light"/>
                <a:cs typeface="Calibri Light"/>
              </a:rPr>
              <a:t>phase</a:t>
            </a:r>
            <a:r>
              <a:rPr b="1" kern="0" spc="-15" dirty="0">
                <a:solidFill>
                  <a:sysClr val="windowText" lastClr="000000"/>
                </a:solidFill>
                <a:latin typeface="Calibri Light"/>
                <a:cs typeface="Calibri Light"/>
              </a:rPr>
              <a:t> </a:t>
            </a:r>
            <a:r>
              <a:rPr b="1" kern="0" dirty="0">
                <a:solidFill>
                  <a:sysClr val="windowText" lastClr="000000"/>
                </a:solidFill>
                <a:latin typeface="Calibri Light"/>
                <a:cs typeface="Calibri Light"/>
              </a:rPr>
              <a:t>to</a:t>
            </a:r>
            <a:r>
              <a:rPr b="1" kern="0" spc="-25" dirty="0">
                <a:solidFill>
                  <a:sysClr val="windowText" lastClr="000000"/>
                </a:solidFill>
                <a:latin typeface="Calibri Light"/>
                <a:cs typeface="Calibri Light"/>
              </a:rPr>
              <a:t> </a:t>
            </a:r>
            <a:r>
              <a:rPr b="1" kern="0" dirty="0">
                <a:solidFill>
                  <a:sysClr val="windowText" lastClr="000000"/>
                </a:solidFill>
                <a:latin typeface="Calibri Light"/>
                <a:cs typeface="Calibri Light"/>
              </a:rPr>
              <a:t>Ground)</a:t>
            </a:r>
            <a:r>
              <a:rPr b="1" kern="0" spc="-15" dirty="0">
                <a:solidFill>
                  <a:sysClr val="windowText" lastClr="000000"/>
                </a:solidFill>
                <a:latin typeface="Calibri Light"/>
                <a:cs typeface="Calibri Light"/>
              </a:rPr>
              <a:t> </a:t>
            </a:r>
            <a:r>
              <a:rPr b="1" kern="0" spc="-25" dirty="0">
                <a:solidFill>
                  <a:sysClr val="windowText" lastClr="000000"/>
                </a:solidFill>
                <a:latin typeface="Calibri Light"/>
                <a:cs typeface="Calibri Light"/>
              </a:rPr>
              <a:t>for </a:t>
            </a:r>
            <a:r>
              <a:rPr b="1" kern="0" dirty="0">
                <a:solidFill>
                  <a:sysClr val="windowText" lastClr="000000"/>
                </a:solidFill>
                <a:latin typeface="Calibri Light"/>
                <a:cs typeface="Calibri Light"/>
              </a:rPr>
              <a:t>compressor</a:t>
            </a:r>
            <a:r>
              <a:rPr b="1" kern="0" spc="-20" dirty="0">
                <a:solidFill>
                  <a:sysClr val="windowText" lastClr="000000"/>
                </a:solidFill>
                <a:latin typeface="Calibri Light"/>
                <a:cs typeface="Calibri Light"/>
              </a:rPr>
              <a:t> </a:t>
            </a:r>
            <a:r>
              <a:rPr b="1" kern="0" dirty="0">
                <a:solidFill>
                  <a:sysClr val="windowText" lastClr="000000"/>
                </a:solidFill>
                <a:latin typeface="Calibri Light"/>
                <a:cs typeface="Calibri Light"/>
              </a:rPr>
              <a:t>is</a:t>
            </a:r>
            <a:r>
              <a:rPr b="1" kern="0" spc="-25" dirty="0">
                <a:solidFill>
                  <a:sysClr val="windowText" lastClr="000000"/>
                </a:solidFill>
                <a:latin typeface="Calibri Light"/>
                <a:cs typeface="Calibri Light"/>
              </a:rPr>
              <a:t> </a:t>
            </a:r>
            <a:r>
              <a:rPr b="1" kern="0" dirty="0">
                <a:solidFill>
                  <a:sysClr val="windowText" lastClr="000000"/>
                </a:solidFill>
                <a:latin typeface="Calibri Light"/>
                <a:cs typeface="Calibri Light"/>
              </a:rPr>
              <a:t>greater</a:t>
            </a:r>
            <a:r>
              <a:rPr b="1" kern="0" spc="-15" dirty="0">
                <a:solidFill>
                  <a:sysClr val="windowText" lastClr="000000"/>
                </a:solidFill>
                <a:latin typeface="Calibri Light"/>
                <a:cs typeface="Calibri Light"/>
              </a:rPr>
              <a:t> </a:t>
            </a:r>
            <a:r>
              <a:rPr b="1" kern="0" dirty="0">
                <a:solidFill>
                  <a:sysClr val="windowText" lastClr="000000"/>
                </a:solidFill>
                <a:latin typeface="Calibri Light"/>
                <a:cs typeface="Calibri Light"/>
              </a:rPr>
              <a:t>than</a:t>
            </a:r>
            <a:r>
              <a:rPr b="1" kern="0" spc="-34" dirty="0">
                <a:solidFill>
                  <a:sysClr val="windowText" lastClr="000000"/>
                </a:solidFill>
                <a:latin typeface="Calibri Light"/>
                <a:cs typeface="Calibri Light"/>
              </a:rPr>
              <a:t> </a:t>
            </a:r>
            <a:r>
              <a:rPr b="1" kern="0" spc="-10" dirty="0">
                <a:solidFill>
                  <a:sysClr val="windowText" lastClr="000000"/>
                </a:solidFill>
                <a:latin typeface="Calibri Light"/>
                <a:cs typeface="Calibri Light"/>
              </a:rPr>
              <a:t>100KΩ.</a:t>
            </a:r>
            <a:endParaRPr b="1" kern="0" dirty="0">
              <a:solidFill>
                <a:sysClr val="windowText" lastClr="000000"/>
              </a:solidFill>
              <a:latin typeface="Calibri Light"/>
              <a:cs typeface="Calibri Light"/>
            </a:endParaRPr>
          </a:p>
        </p:txBody>
      </p:sp>
      <p:pic>
        <p:nvPicPr>
          <p:cNvPr id="7" name="object 7"/>
          <p:cNvPicPr/>
          <p:nvPr/>
        </p:nvPicPr>
        <p:blipFill>
          <a:blip r:embed="rId3" cstate="print"/>
          <a:stretch>
            <a:fillRect/>
          </a:stretch>
        </p:blipFill>
        <p:spPr>
          <a:xfrm>
            <a:off x="3548467" y="585635"/>
            <a:ext cx="6144230" cy="667046"/>
          </a:xfrm>
          <a:prstGeom prst="rect">
            <a:avLst/>
          </a:prstGeom>
        </p:spPr>
      </p:pic>
      <p:sp>
        <p:nvSpPr>
          <p:cNvPr id="8" name="object 8"/>
          <p:cNvSpPr txBox="1"/>
          <p:nvPr/>
        </p:nvSpPr>
        <p:spPr>
          <a:xfrm>
            <a:off x="3823671" y="604919"/>
            <a:ext cx="518120" cy="194613"/>
          </a:xfrm>
          <a:prstGeom prst="rect">
            <a:avLst/>
          </a:prstGeom>
        </p:spPr>
        <p:txBody>
          <a:bodyPr vert="horz" wrap="square" lIns="0" tIns="12515" rIns="0" bIns="0" rtlCol="0">
            <a:spAutoFit/>
          </a:bodyPr>
          <a:lstStyle/>
          <a:p>
            <a:pPr marL="12515" defTabSz="901050">
              <a:spcBef>
                <a:spcPts val="99"/>
              </a:spcBef>
            </a:pPr>
            <a:r>
              <a:rPr sz="1182" kern="0" spc="-10" dirty="0">
                <a:solidFill>
                  <a:sysClr val="windowText" lastClr="000000"/>
                </a:solidFill>
                <a:latin typeface="Arial"/>
                <a:cs typeface="Arial"/>
              </a:rPr>
              <a:t>Display</a:t>
            </a:r>
            <a:endParaRPr sz="1182" kern="0">
              <a:solidFill>
                <a:sysClr val="windowText" lastClr="000000"/>
              </a:solidFill>
              <a:latin typeface="Arial"/>
              <a:cs typeface="Arial"/>
            </a:endParaRPr>
          </a:p>
        </p:txBody>
      </p:sp>
      <p:sp>
        <p:nvSpPr>
          <p:cNvPr id="9" name="object 9"/>
          <p:cNvSpPr txBox="1"/>
          <p:nvPr/>
        </p:nvSpPr>
        <p:spPr>
          <a:xfrm>
            <a:off x="4649659" y="878246"/>
            <a:ext cx="160192"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Arial"/>
                <a:cs typeface="Arial"/>
              </a:rPr>
              <a:t>or</a:t>
            </a:r>
            <a:endParaRPr sz="1182" kern="0">
              <a:solidFill>
                <a:sysClr val="windowText" lastClr="000000"/>
              </a:solidFill>
              <a:latin typeface="Arial"/>
              <a:cs typeface="Arial"/>
            </a:endParaRPr>
          </a:p>
        </p:txBody>
      </p:sp>
      <p:sp>
        <p:nvSpPr>
          <p:cNvPr id="10" name="object 10"/>
          <p:cNvSpPr/>
          <p:nvPr/>
        </p:nvSpPr>
        <p:spPr>
          <a:xfrm>
            <a:off x="5834865" y="967562"/>
            <a:ext cx="157689" cy="46305"/>
          </a:xfrm>
          <a:custGeom>
            <a:avLst/>
            <a:gdLst/>
            <a:ahLst/>
            <a:cxnLst/>
            <a:rect l="l" t="t" r="r" b="b"/>
            <a:pathLst>
              <a:path w="160020" h="46990">
                <a:moveTo>
                  <a:pt x="43891" y="0"/>
                </a:moveTo>
                <a:lnTo>
                  <a:pt x="7446" y="21772"/>
                </a:lnTo>
                <a:lnTo>
                  <a:pt x="0" y="33248"/>
                </a:lnTo>
                <a:lnTo>
                  <a:pt x="16459" y="43548"/>
                </a:lnTo>
                <a:lnTo>
                  <a:pt x="16979" y="40906"/>
                </a:lnTo>
                <a:lnTo>
                  <a:pt x="19862" y="36423"/>
                </a:lnTo>
                <a:lnTo>
                  <a:pt x="29781" y="24282"/>
                </a:lnTo>
                <a:lnTo>
                  <a:pt x="36576" y="21374"/>
                </a:lnTo>
                <a:lnTo>
                  <a:pt x="45466" y="21374"/>
                </a:lnTo>
                <a:lnTo>
                  <a:pt x="51735" y="22067"/>
                </a:lnTo>
                <a:lnTo>
                  <a:pt x="58789" y="24145"/>
                </a:lnTo>
                <a:lnTo>
                  <a:pt x="66627" y="27610"/>
                </a:lnTo>
                <a:lnTo>
                  <a:pt x="86372" y="38695"/>
                </a:lnTo>
                <a:lnTo>
                  <a:pt x="96221" y="43148"/>
                </a:lnTo>
                <a:lnTo>
                  <a:pt x="104794" y="45820"/>
                </a:lnTo>
                <a:lnTo>
                  <a:pt x="112090" y="46710"/>
                </a:lnTo>
                <a:lnTo>
                  <a:pt x="120417" y="45967"/>
                </a:lnTo>
                <a:lnTo>
                  <a:pt x="155543" y="19987"/>
                </a:lnTo>
                <a:lnTo>
                  <a:pt x="159905" y="14249"/>
                </a:lnTo>
                <a:lnTo>
                  <a:pt x="144233" y="787"/>
                </a:lnTo>
                <a:lnTo>
                  <a:pt x="141097" y="6591"/>
                </a:lnTo>
                <a:lnTo>
                  <a:pt x="137960" y="11087"/>
                </a:lnTo>
                <a:lnTo>
                  <a:pt x="128028" y="21107"/>
                </a:lnTo>
                <a:lnTo>
                  <a:pt x="121234" y="24536"/>
                </a:lnTo>
                <a:lnTo>
                  <a:pt x="114439" y="24536"/>
                </a:lnTo>
                <a:lnTo>
                  <a:pt x="106948" y="23745"/>
                </a:lnTo>
                <a:lnTo>
                  <a:pt x="98572" y="21372"/>
                </a:lnTo>
                <a:lnTo>
                  <a:pt x="89313" y="17415"/>
                </a:lnTo>
                <a:lnTo>
                  <a:pt x="69615" y="6681"/>
                </a:lnTo>
                <a:lnTo>
                  <a:pt x="60550" y="2970"/>
                </a:lnTo>
                <a:lnTo>
                  <a:pt x="51975" y="742"/>
                </a:lnTo>
                <a:lnTo>
                  <a:pt x="43891" y="0"/>
                </a:lnTo>
                <a:close/>
              </a:path>
            </a:pathLst>
          </a:custGeom>
          <a:solidFill>
            <a:srgbClr val="000000"/>
          </a:solidFill>
        </p:spPr>
        <p:txBody>
          <a:bodyPr wrap="square" lIns="0" tIns="0" rIns="0" bIns="0" rtlCol="0"/>
          <a:lstStyle/>
          <a:p>
            <a:pPr defTabSz="901050"/>
            <a:endParaRPr sz="1774" kern="0">
              <a:solidFill>
                <a:sysClr val="windowText" lastClr="000000"/>
              </a:solidFill>
            </a:endParaRPr>
          </a:p>
        </p:txBody>
      </p:sp>
      <p:sp>
        <p:nvSpPr>
          <p:cNvPr id="11" name="object 11"/>
          <p:cNvSpPr txBox="1"/>
          <p:nvPr/>
        </p:nvSpPr>
        <p:spPr>
          <a:xfrm>
            <a:off x="7282113" y="652976"/>
            <a:ext cx="2153203" cy="505605"/>
          </a:xfrm>
          <a:prstGeom prst="rect">
            <a:avLst/>
          </a:prstGeom>
        </p:spPr>
        <p:txBody>
          <a:bodyPr vert="horz" wrap="square" lIns="0" tIns="11889" rIns="0" bIns="0" rtlCol="0">
            <a:spAutoFit/>
          </a:bodyPr>
          <a:lstStyle/>
          <a:p>
            <a:pPr marL="12515" marR="5006" defTabSz="901050">
              <a:spcBef>
                <a:spcPts val="94"/>
              </a:spcBef>
            </a:pPr>
            <a:r>
              <a:rPr sz="1577" b="1" kern="0" dirty="0">
                <a:solidFill>
                  <a:sysClr val="windowText" lastClr="000000"/>
                </a:solidFill>
                <a:latin typeface="Times New Roman"/>
                <a:cs typeface="Times New Roman"/>
              </a:rPr>
              <a:t>Compressor</a:t>
            </a:r>
            <a:r>
              <a:rPr sz="1577" b="1" kern="0" spc="-69" dirty="0">
                <a:solidFill>
                  <a:sysClr val="windowText" lastClr="000000"/>
                </a:solidFill>
                <a:latin typeface="Times New Roman"/>
                <a:cs typeface="Times New Roman"/>
              </a:rPr>
              <a:t> </a:t>
            </a:r>
            <a:r>
              <a:rPr sz="1577" b="1" kern="0" spc="-20" dirty="0">
                <a:solidFill>
                  <a:sysClr val="windowText" lastClr="000000"/>
                </a:solidFill>
                <a:latin typeface="Times New Roman"/>
                <a:cs typeface="Times New Roman"/>
              </a:rPr>
              <a:t>INV</a:t>
            </a:r>
            <a:r>
              <a:rPr sz="1577" b="1" kern="0" spc="-128" dirty="0">
                <a:solidFill>
                  <a:sysClr val="windowText" lastClr="000000"/>
                </a:solidFill>
                <a:latin typeface="Times New Roman"/>
                <a:cs typeface="Times New Roman"/>
              </a:rPr>
              <a:t> </a:t>
            </a:r>
            <a:r>
              <a:rPr sz="1577" b="1" kern="0" spc="-10" dirty="0">
                <a:solidFill>
                  <a:sysClr val="windowText" lastClr="000000"/>
                </a:solidFill>
                <a:latin typeface="Times New Roman"/>
                <a:cs typeface="Times New Roman"/>
              </a:rPr>
              <a:t>module protection</a:t>
            </a:r>
            <a:endParaRPr sz="1577" kern="0">
              <a:solidFill>
                <a:sysClr val="windowText" lastClr="000000"/>
              </a:solidFill>
              <a:latin typeface="Times New Roman"/>
              <a:cs typeface="Times New Roman"/>
            </a:endParaRPr>
          </a:p>
        </p:txBody>
      </p:sp>
      <p:grpSp>
        <p:nvGrpSpPr>
          <p:cNvPr id="12" name="object 12"/>
          <p:cNvGrpSpPr/>
          <p:nvPr/>
        </p:nvGrpSpPr>
        <p:grpSpPr>
          <a:xfrm>
            <a:off x="3547467" y="1755702"/>
            <a:ext cx="4133699" cy="4087393"/>
            <a:chOff x="784480" y="1781459"/>
            <a:chExt cx="4194810" cy="4147820"/>
          </a:xfrm>
        </p:grpSpPr>
        <p:sp>
          <p:nvSpPr>
            <p:cNvPr id="13" name="object 13"/>
            <p:cNvSpPr/>
            <p:nvPr/>
          </p:nvSpPr>
          <p:spPr>
            <a:xfrm>
              <a:off x="2642235" y="1891702"/>
              <a:ext cx="2336800" cy="546735"/>
            </a:xfrm>
            <a:custGeom>
              <a:avLst/>
              <a:gdLst/>
              <a:ahLst/>
              <a:cxnLst/>
              <a:rect l="l" t="t" r="r" b="b"/>
              <a:pathLst>
                <a:path w="2336800" h="546735">
                  <a:moveTo>
                    <a:pt x="76200" y="470535"/>
                  </a:moveTo>
                  <a:lnTo>
                    <a:pt x="44450" y="470535"/>
                  </a:lnTo>
                  <a:lnTo>
                    <a:pt x="44450" y="180975"/>
                  </a:lnTo>
                  <a:lnTo>
                    <a:pt x="31750" y="180975"/>
                  </a:lnTo>
                  <a:lnTo>
                    <a:pt x="31750" y="470535"/>
                  </a:lnTo>
                  <a:lnTo>
                    <a:pt x="0" y="470535"/>
                  </a:lnTo>
                  <a:lnTo>
                    <a:pt x="38100" y="546735"/>
                  </a:lnTo>
                  <a:lnTo>
                    <a:pt x="69850" y="483235"/>
                  </a:lnTo>
                  <a:lnTo>
                    <a:pt x="76200" y="470535"/>
                  </a:lnTo>
                  <a:close/>
                </a:path>
                <a:path w="2336800" h="546735">
                  <a:moveTo>
                    <a:pt x="2336800" y="38100"/>
                  </a:moveTo>
                  <a:lnTo>
                    <a:pt x="2324100" y="31750"/>
                  </a:lnTo>
                  <a:lnTo>
                    <a:pt x="2260600" y="0"/>
                  </a:lnTo>
                  <a:lnTo>
                    <a:pt x="2260600" y="31750"/>
                  </a:lnTo>
                  <a:lnTo>
                    <a:pt x="1922145" y="31750"/>
                  </a:lnTo>
                  <a:lnTo>
                    <a:pt x="1922145" y="44450"/>
                  </a:lnTo>
                  <a:lnTo>
                    <a:pt x="2260600" y="44450"/>
                  </a:lnTo>
                  <a:lnTo>
                    <a:pt x="2260600" y="76200"/>
                  </a:lnTo>
                  <a:lnTo>
                    <a:pt x="2324100" y="44450"/>
                  </a:lnTo>
                  <a:lnTo>
                    <a:pt x="2336800" y="38100"/>
                  </a:lnTo>
                  <a:close/>
                </a:path>
              </a:pathLst>
            </a:custGeom>
            <a:solidFill>
              <a:srgbClr val="000000"/>
            </a:solidFill>
          </p:spPr>
          <p:txBody>
            <a:bodyPr wrap="square" lIns="0" tIns="0" rIns="0" bIns="0" rtlCol="0"/>
            <a:lstStyle/>
            <a:p>
              <a:pPr defTabSz="901050"/>
              <a:endParaRPr sz="1774" kern="0">
                <a:solidFill>
                  <a:sysClr val="windowText" lastClr="000000"/>
                </a:solidFill>
              </a:endParaRPr>
            </a:p>
          </p:txBody>
        </p:sp>
        <p:sp>
          <p:nvSpPr>
            <p:cNvPr id="14" name="object 14"/>
            <p:cNvSpPr/>
            <p:nvPr/>
          </p:nvSpPr>
          <p:spPr>
            <a:xfrm>
              <a:off x="790576" y="1787555"/>
              <a:ext cx="3765550" cy="288290"/>
            </a:xfrm>
            <a:custGeom>
              <a:avLst/>
              <a:gdLst/>
              <a:ahLst/>
              <a:cxnLst/>
              <a:rect l="l" t="t" r="r" b="b"/>
              <a:pathLst>
                <a:path w="3765550" h="288289">
                  <a:moveTo>
                    <a:pt x="0" y="48259"/>
                  </a:moveTo>
                  <a:lnTo>
                    <a:pt x="3810" y="29209"/>
                  </a:lnTo>
                  <a:lnTo>
                    <a:pt x="13970" y="13969"/>
                  </a:lnTo>
                  <a:lnTo>
                    <a:pt x="29209" y="3809"/>
                  </a:lnTo>
                  <a:lnTo>
                    <a:pt x="47625" y="0"/>
                  </a:lnTo>
                  <a:lnTo>
                    <a:pt x="3717290" y="0"/>
                  </a:lnTo>
                  <a:lnTo>
                    <a:pt x="3736340" y="3809"/>
                  </a:lnTo>
                  <a:lnTo>
                    <a:pt x="3751579" y="13969"/>
                  </a:lnTo>
                  <a:lnTo>
                    <a:pt x="3761740" y="29209"/>
                  </a:lnTo>
                  <a:lnTo>
                    <a:pt x="3765550" y="48259"/>
                  </a:lnTo>
                  <a:lnTo>
                    <a:pt x="3765550" y="240029"/>
                  </a:lnTo>
                  <a:lnTo>
                    <a:pt x="3761740" y="258444"/>
                  </a:lnTo>
                  <a:lnTo>
                    <a:pt x="3751579" y="273684"/>
                  </a:lnTo>
                  <a:lnTo>
                    <a:pt x="3736340" y="284479"/>
                  </a:lnTo>
                  <a:lnTo>
                    <a:pt x="3717290" y="288289"/>
                  </a:lnTo>
                  <a:lnTo>
                    <a:pt x="47625" y="288289"/>
                  </a:lnTo>
                  <a:lnTo>
                    <a:pt x="29209" y="284479"/>
                  </a:lnTo>
                  <a:lnTo>
                    <a:pt x="13970" y="273684"/>
                  </a:lnTo>
                  <a:lnTo>
                    <a:pt x="3810" y="258444"/>
                  </a:lnTo>
                  <a:lnTo>
                    <a:pt x="0" y="240029"/>
                  </a:lnTo>
                  <a:lnTo>
                    <a:pt x="0" y="48259"/>
                  </a:lnTo>
                  <a:close/>
                </a:path>
              </a:pathLst>
            </a:custGeom>
            <a:ln w="12192">
              <a:solidFill>
                <a:srgbClr val="000000"/>
              </a:solidFill>
            </a:ln>
          </p:spPr>
          <p:txBody>
            <a:bodyPr wrap="square" lIns="0" tIns="0" rIns="0" bIns="0" rtlCol="0"/>
            <a:lstStyle/>
            <a:p>
              <a:pPr defTabSz="901050"/>
              <a:endParaRPr sz="1774" kern="0">
                <a:solidFill>
                  <a:sysClr val="windowText" lastClr="000000"/>
                </a:solidFill>
              </a:endParaRPr>
            </a:p>
          </p:txBody>
        </p:sp>
        <p:sp>
          <p:nvSpPr>
            <p:cNvPr id="15" name="object 15"/>
            <p:cNvSpPr/>
            <p:nvPr/>
          </p:nvSpPr>
          <p:spPr>
            <a:xfrm>
              <a:off x="805816" y="2447955"/>
              <a:ext cx="3759200" cy="288290"/>
            </a:xfrm>
            <a:custGeom>
              <a:avLst/>
              <a:gdLst/>
              <a:ahLst/>
              <a:cxnLst/>
              <a:rect l="l" t="t" r="r" b="b"/>
              <a:pathLst>
                <a:path w="3759200" h="288289">
                  <a:moveTo>
                    <a:pt x="0" y="48259"/>
                  </a:moveTo>
                  <a:lnTo>
                    <a:pt x="3810" y="29209"/>
                  </a:lnTo>
                  <a:lnTo>
                    <a:pt x="13970" y="13969"/>
                  </a:lnTo>
                  <a:lnTo>
                    <a:pt x="29209" y="3809"/>
                  </a:lnTo>
                  <a:lnTo>
                    <a:pt x="47625" y="0"/>
                  </a:lnTo>
                  <a:lnTo>
                    <a:pt x="3711575" y="0"/>
                  </a:lnTo>
                  <a:lnTo>
                    <a:pt x="3729990" y="3809"/>
                  </a:lnTo>
                  <a:lnTo>
                    <a:pt x="3745229" y="13969"/>
                  </a:lnTo>
                  <a:lnTo>
                    <a:pt x="3755390" y="29209"/>
                  </a:lnTo>
                  <a:lnTo>
                    <a:pt x="3759200" y="48259"/>
                  </a:lnTo>
                  <a:lnTo>
                    <a:pt x="3759200" y="240029"/>
                  </a:lnTo>
                  <a:lnTo>
                    <a:pt x="3755390" y="259079"/>
                  </a:lnTo>
                  <a:lnTo>
                    <a:pt x="3745229" y="274319"/>
                  </a:lnTo>
                  <a:lnTo>
                    <a:pt x="3729990" y="284479"/>
                  </a:lnTo>
                  <a:lnTo>
                    <a:pt x="3711575" y="288289"/>
                  </a:lnTo>
                  <a:lnTo>
                    <a:pt x="47625" y="288289"/>
                  </a:lnTo>
                  <a:lnTo>
                    <a:pt x="29209" y="284479"/>
                  </a:lnTo>
                  <a:lnTo>
                    <a:pt x="13970" y="274319"/>
                  </a:lnTo>
                  <a:lnTo>
                    <a:pt x="3810" y="259079"/>
                  </a:lnTo>
                  <a:lnTo>
                    <a:pt x="0" y="240029"/>
                  </a:lnTo>
                  <a:lnTo>
                    <a:pt x="0" y="48259"/>
                  </a:lnTo>
                  <a:close/>
                </a:path>
              </a:pathLst>
            </a:custGeom>
            <a:ln w="12192">
              <a:solidFill>
                <a:srgbClr val="000000"/>
              </a:solidFill>
            </a:ln>
          </p:spPr>
          <p:txBody>
            <a:bodyPr wrap="square" lIns="0" tIns="0" rIns="0" bIns="0" rtlCol="0"/>
            <a:lstStyle/>
            <a:p>
              <a:pPr defTabSz="901050"/>
              <a:endParaRPr sz="1774" kern="0">
                <a:solidFill>
                  <a:sysClr val="windowText" lastClr="000000"/>
                </a:solidFill>
              </a:endParaRPr>
            </a:p>
          </p:txBody>
        </p:sp>
        <p:sp>
          <p:nvSpPr>
            <p:cNvPr id="16" name="object 16"/>
            <p:cNvSpPr/>
            <p:nvPr/>
          </p:nvSpPr>
          <p:spPr>
            <a:xfrm>
              <a:off x="2648585" y="2540672"/>
              <a:ext cx="2328545" cy="566420"/>
            </a:xfrm>
            <a:custGeom>
              <a:avLst/>
              <a:gdLst/>
              <a:ahLst/>
              <a:cxnLst/>
              <a:rect l="l" t="t" r="r" b="b"/>
              <a:pathLst>
                <a:path w="2328545" h="566419">
                  <a:moveTo>
                    <a:pt x="76200" y="490220"/>
                  </a:moveTo>
                  <a:lnTo>
                    <a:pt x="44450" y="490220"/>
                  </a:lnTo>
                  <a:lnTo>
                    <a:pt x="44450" y="202565"/>
                  </a:lnTo>
                  <a:lnTo>
                    <a:pt x="31750" y="202565"/>
                  </a:lnTo>
                  <a:lnTo>
                    <a:pt x="31750" y="490220"/>
                  </a:lnTo>
                  <a:lnTo>
                    <a:pt x="0" y="490220"/>
                  </a:lnTo>
                  <a:lnTo>
                    <a:pt x="38100" y="566420"/>
                  </a:lnTo>
                  <a:lnTo>
                    <a:pt x="69850" y="502920"/>
                  </a:lnTo>
                  <a:lnTo>
                    <a:pt x="76200" y="490220"/>
                  </a:lnTo>
                  <a:close/>
                </a:path>
                <a:path w="2328545" h="566419">
                  <a:moveTo>
                    <a:pt x="2328545" y="38100"/>
                  </a:moveTo>
                  <a:lnTo>
                    <a:pt x="2315845" y="31750"/>
                  </a:lnTo>
                  <a:lnTo>
                    <a:pt x="2252345" y="0"/>
                  </a:lnTo>
                  <a:lnTo>
                    <a:pt x="2252345" y="31750"/>
                  </a:lnTo>
                  <a:lnTo>
                    <a:pt x="1912620" y="31750"/>
                  </a:lnTo>
                  <a:lnTo>
                    <a:pt x="1912620" y="44450"/>
                  </a:lnTo>
                  <a:lnTo>
                    <a:pt x="2252345" y="44450"/>
                  </a:lnTo>
                  <a:lnTo>
                    <a:pt x="2252345" y="76200"/>
                  </a:lnTo>
                  <a:lnTo>
                    <a:pt x="2315845" y="44450"/>
                  </a:lnTo>
                  <a:lnTo>
                    <a:pt x="2328545" y="38100"/>
                  </a:lnTo>
                  <a:close/>
                </a:path>
              </a:pathLst>
            </a:custGeom>
            <a:solidFill>
              <a:srgbClr val="000000"/>
            </a:solidFill>
          </p:spPr>
          <p:txBody>
            <a:bodyPr wrap="square" lIns="0" tIns="0" rIns="0" bIns="0" rtlCol="0"/>
            <a:lstStyle/>
            <a:p>
              <a:pPr defTabSz="901050"/>
              <a:endParaRPr sz="1774" kern="0">
                <a:solidFill>
                  <a:sysClr val="windowText" lastClr="000000"/>
                </a:solidFill>
              </a:endParaRPr>
            </a:p>
          </p:txBody>
        </p:sp>
        <p:sp>
          <p:nvSpPr>
            <p:cNvPr id="17" name="object 17"/>
            <p:cNvSpPr/>
            <p:nvPr/>
          </p:nvSpPr>
          <p:spPr>
            <a:xfrm>
              <a:off x="810261" y="3126135"/>
              <a:ext cx="3754754" cy="289560"/>
            </a:xfrm>
            <a:custGeom>
              <a:avLst/>
              <a:gdLst/>
              <a:ahLst/>
              <a:cxnLst/>
              <a:rect l="l" t="t" r="r" b="b"/>
              <a:pathLst>
                <a:path w="3754754" h="289560">
                  <a:moveTo>
                    <a:pt x="0" y="48259"/>
                  </a:moveTo>
                  <a:lnTo>
                    <a:pt x="3810" y="29844"/>
                  </a:lnTo>
                  <a:lnTo>
                    <a:pt x="13970" y="13969"/>
                  </a:lnTo>
                  <a:lnTo>
                    <a:pt x="29209" y="3809"/>
                  </a:lnTo>
                  <a:lnTo>
                    <a:pt x="48260" y="0"/>
                  </a:lnTo>
                  <a:lnTo>
                    <a:pt x="3706495" y="0"/>
                  </a:lnTo>
                  <a:lnTo>
                    <a:pt x="3725545" y="3809"/>
                  </a:lnTo>
                  <a:lnTo>
                    <a:pt x="3740785" y="13969"/>
                  </a:lnTo>
                  <a:lnTo>
                    <a:pt x="3750945" y="29844"/>
                  </a:lnTo>
                  <a:lnTo>
                    <a:pt x="3754754" y="48259"/>
                  </a:lnTo>
                  <a:lnTo>
                    <a:pt x="3754754" y="241299"/>
                  </a:lnTo>
                  <a:lnTo>
                    <a:pt x="3750945" y="260349"/>
                  </a:lnTo>
                  <a:lnTo>
                    <a:pt x="3740785" y="275589"/>
                  </a:lnTo>
                  <a:lnTo>
                    <a:pt x="3725545" y="285749"/>
                  </a:lnTo>
                  <a:lnTo>
                    <a:pt x="3706495" y="289559"/>
                  </a:lnTo>
                  <a:lnTo>
                    <a:pt x="48260" y="289559"/>
                  </a:lnTo>
                  <a:lnTo>
                    <a:pt x="29209" y="285749"/>
                  </a:lnTo>
                  <a:lnTo>
                    <a:pt x="13970" y="275589"/>
                  </a:lnTo>
                  <a:lnTo>
                    <a:pt x="3810" y="260349"/>
                  </a:lnTo>
                  <a:lnTo>
                    <a:pt x="0" y="241299"/>
                  </a:lnTo>
                  <a:lnTo>
                    <a:pt x="0" y="48259"/>
                  </a:lnTo>
                  <a:close/>
                </a:path>
              </a:pathLst>
            </a:custGeom>
            <a:ln w="12192">
              <a:solidFill>
                <a:srgbClr val="000000"/>
              </a:solidFill>
            </a:ln>
          </p:spPr>
          <p:txBody>
            <a:bodyPr wrap="square" lIns="0" tIns="0" rIns="0" bIns="0" rtlCol="0"/>
            <a:lstStyle/>
            <a:p>
              <a:pPr defTabSz="901050"/>
              <a:endParaRPr sz="1774" kern="0">
                <a:solidFill>
                  <a:sysClr val="windowText" lastClr="000000"/>
                </a:solidFill>
              </a:endParaRPr>
            </a:p>
          </p:txBody>
        </p:sp>
        <p:sp>
          <p:nvSpPr>
            <p:cNvPr id="18" name="object 18"/>
            <p:cNvSpPr/>
            <p:nvPr/>
          </p:nvSpPr>
          <p:spPr>
            <a:xfrm>
              <a:off x="810261" y="3785900"/>
              <a:ext cx="3754754" cy="291465"/>
            </a:xfrm>
            <a:custGeom>
              <a:avLst/>
              <a:gdLst/>
              <a:ahLst/>
              <a:cxnLst/>
              <a:rect l="l" t="t" r="r" b="b"/>
              <a:pathLst>
                <a:path w="3754754" h="291464">
                  <a:moveTo>
                    <a:pt x="0" y="48895"/>
                  </a:moveTo>
                  <a:lnTo>
                    <a:pt x="3810" y="29845"/>
                  </a:lnTo>
                  <a:lnTo>
                    <a:pt x="13970" y="14605"/>
                  </a:lnTo>
                  <a:lnTo>
                    <a:pt x="29209" y="3810"/>
                  </a:lnTo>
                  <a:lnTo>
                    <a:pt x="48260" y="0"/>
                  </a:lnTo>
                  <a:lnTo>
                    <a:pt x="3706495" y="0"/>
                  </a:lnTo>
                  <a:lnTo>
                    <a:pt x="3725545" y="3810"/>
                  </a:lnTo>
                  <a:lnTo>
                    <a:pt x="3740785" y="14605"/>
                  </a:lnTo>
                  <a:lnTo>
                    <a:pt x="3750945" y="29845"/>
                  </a:lnTo>
                  <a:lnTo>
                    <a:pt x="3754754" y="48895"/>
                  </a:lnTo>
                  <a:lnTo>
                    <a:pt x="3754754" y="242570"/>
                  </a:lnTo>
                  <a:lnTo>
                    <a:pt x="3750945" y="261620"/>
                  </a:lnTo>
                  <a:lnTo>
                    <a:pt x="3740785" y="276860"/>
                  </a:lnTo>
                  <a:lnTo>
                    <a:pt x="3725545" y="287655"/>
                  </a:lnTo>
                  <a:lnTo>
                    <a:pt x="3706495" y="291465"/>
                  </a:lnTo>
                  <a:lnTo>
                    <a:pt x="48260" y="291465"/>
                  </a:lnTo>
                  <a:lnTo>
                    <a:pt x="29209" y="287655"/>
                  </a:lnTo>
                  <a:lnTo>
                    <a:pt x="13970" y="276860"/>
                  </a:lnTo>
                  <a:lnTo>
                    <a:pt x="3810" y="261620"/>
                  </a:lnTo>
                  <a:lnTo>
                    <a:pt x="0" y="242570"/>
                  </a:lnTo>
                  <a:lnTo>
                    <a:pt x="0" y="48895"/>
                  </a:lnTo>
                  <a:close/>
                </a:path>
              </a:pathLst>
            </a:custGeom>
            <a:ln w="12192">
              <a:solidFill>
                <a:srgbClr val="000000"/>
              </a:solidFill>
            </a:ln>
          </p:spPr>
          <p:txBody>
            <a:bodyPr wrap="square" lIns="0" tIns="0" rIns="0" bIns="0" rtlCol="0"/>
            <a:lstStyle/>
            <a:p>
              <a:pPr defTabSz="901050"/>
              <a:endParaRPr sz="1774" kern="0">
                <a:solidFill>
                  <a:sysClr val="windowText" lastClr="000000"/>
                </a:solidFill>
              </a:endParaRPr>
            </a:p>
          </p:txBody>
        </p:sp>
        <p:sp>
          <p:nvSpPr>
            <p:cNvPr id="19" name="object 19"/>
            <p:cNvSpPr/>
            <p:nvPr/>
          </p:nvSpPr>
          <p:spPr>
            <a:xfrm>
              <a:off x="2648585" y="3886237"/>
              <a:ext cx="2325370" cy="551815"/>
            </a:xfrm>
            <a:custGeom>
              <a:avLst/>
              <a:gdLst/>
              <a:ahLst/>
              <a:cxnLst/>
              <a:rect l="l" t="t" r="r" b="b"/>
              <a:pathLst>
                <a:path w="2325370" h="551814">
                  <a:moveTo>
                    <a:pt x="76200" y="475615"/>
                  </a:moveTo>
                  <a:lnTo>
                    <a:pt x="44450" y="475615"/>
                  </a:lnTo>
                  <a:lnTo>
                    <a:pt x="44450" y="186055"/>
                  </a:lnTo>
                  <a:lnTo>
                    <a:pt x="31750" y="186055"/>
                  </a:lnTo>
                  <a:lnTo>
                    <a:pt x="31750" y="475615"/>
                  </a:lnTo>
                  <a:lnTo>
                    <a:pt x="0" y="475615"/>
                  </a:lnTo>
                  <a:lnTo>
                    <a:pt x="38100" y="551815"/>
                  </a:lnTo>
                  <a:lnTo>
                    <a:pt x="69850" y="488315"/>
                  </a:lnTo>
                  <a:lnTo>
                    <a:pt x="76200" y="475615"/>
                  </a:lnTo>
                  <a:close/>
                </a:path>
                <a:path w="2325370" h="551814">
                  <a:moveTo>
                    <a:pt x="2325370" y="38100"/>
                  </a:moveTo>
                  <a:lnTo>
                    <a:pt x="2312670" y="31750"/>
                  </a:lnTo>
                  <a:lnTo>
                    <a:pt x="2249170" y="0"/>
                  </a:lnTo>
                  <a:lnTo>
                    <a:pt x="2249170" y="31750"/>
                  </a:lnTo>
                  <a:lnTo>
                    <a:pt x="1910715" y="31750"/>
                  </a:lnTo>
                  <a:lnTo>
                    <a:pt x="1910715" y="44450"/>
                  </a:lnTo>
                  <a:lnTo>
                    <a:pt x="2249170" y="44450"/>
                  </a:lnTo>
                  <a:lnTo>
                    <a:pt x="2249170" y="76200"/>
                  </a:lnTo>
                  <a:lnTo>
                    <a:pt x="2312670" y="44450"/>
                  </a:lnTo>
                  <a:lnTo>
                    <a:pt x="2325370" y="38100"/>
                  </a:lnTo>
                  <a:close/>
                </a:path>
              </a:pathLst>
            </a:custGeom>
            <a:solidFill>
              <a:srgbClr val="000000"/>
            </a:solidFill>
          </p:spPr>
          <p:txBody>
            <a:bodyPr wrap="square" lIns="0" tIns="0" rIns="0" bIns="0" rtlCol="0"/>
            <a:lstStyle/>
            <a:p>
              <a:pPr defTabSz="901050"/>
              <a:endParaRPr sz="1774" kern="0">
                <a:solidFill>
                  <a:sysClr val="windowText" lastClr="000000"/>
                </a:solidFill>
              </a:endParaRPr>
            </a:p>
          </p:txBody>
        </p:sp>
        <p:sp>
          <p:nvSpPr>
            <p:cNvPr id="20" name="object 20"/>
            <p:cNvSpPr/>
            <p:nvPr/>
          </p:nvSpPr>
          <p:spPr>
            <a:xfrm>
              <a:off x="810261" y="4433600"/>
              <a:ext cx="3754754" cy="288290"/>
            </a:xfrm>
            <a:custGeom>
              <a:avLst/>
              <a:gdLst/>
              <a:ahLst/>
              <a:cxnLst/>
              <a:rect l="l" t="t" r="r" b="b"/>
              <a:pathLst>
                <a:path w="3754754" h="288289">
                  <a:moveTo>
                    <a:pt x="0" y="48260"/>
                  </a:moveTo>
                  <a:lnTo>
                    <a:pt x="3810" y="29210"/>
                  </a:lnTo>
                  <a:lnTo>
                    <a:pt x="13970" y="13970"/>
                  </a:lnTo>
                  <a:lnTo>
                    <a:pt x="29209" y="3810"/>
                  </a:lnTo>
                  <a:lnTo>
                    <a:pt x="47625" y="0"/>
                  </a:lnTo>
                  <a:lnTo>
                    <a:pt x="3707129" y="0"/>
                  </a:lnTo>
                  <a:lnTo>
                    <a:pt x="3725545" y="3810"/>
                  </a:lnTo>
                  <a:lnTo>
                    <a:pt x="3740785" y="13970"/>
                  </a:lnTo>
                  <a:lnTo>
                    <a:pt x="3750945" y="29210"/>
                  </a:lnTo>
                  <a:lnTo>
                    <a:pt x="3754754" y="48260"/>
                  </a:lnTo>
                  <a:lnTo>
                    <a:pt x="3754754" y="240030"/>
                  </a:lnTo>
                  <a:lnTo>
                    <a:pt x="3750945" y="259080"/>
                  </a:lnTo>
                  <a:lnTo>
                    <a:pt x="3740785" y="274320"/>
                  </a:lnTo>
                  <a:lnTo>
                    <a:pt x="3725545" y="284480"/>
                  </a:lnTo>
                  <a:lnTo>
                    <a:pt x="3707129" y="288290"/>
                  </a:lnTo>
                  <a:lnTo>
                    <a:pt x="47625" y="288290"/>
                  </a:lnTo>
                  <a:lnTo>
                    <a:pt x="29209" y="284480"/>
                  </a:lnTo>
                  <a:lnTo>
                    <a:pt x="13970" y="274320"/>
                  </a:lnTo>
                  <a:lnTo>
                    <a:pt x="3810" y="259080"/>
                  </a:lnTo>
                  <a:lnTo>
                    <a:pt x="0" y="240030"/>
                  </a:lnTo>
                  <a:lnTo>
                    <a:pt x="0" y="48260"/>
                  </a:lnTo>
                  <a:close/>
                </a:path>
              </a:pathLst>
            </a:custGeom>
            <a:ln w="12192">
              <a:solidFill>
                <a:srgbClr val="000000"/>
              </a:solidFill>
            </a:ln>
          </p:spPr>
          <p:txBody>
            <a:bodyPr wrap="square" lIns="0" tIns="0" rIns="0" bIns="0" rtlCol="0"/>
            <a:lstStyle/>
            <a:p>
              <a:pPr defTabSz="901050"/>
              <a:endParaRPr sz="1774" kern="0">
                <a:solidFill>
                  <a:sysClr val="windowText" lastClr="000000"/>
                </a:solidFill>
              </a:endParaRPr>
            </a:p>
          </p:txBody>
        </p:sp>
        <p:sp>
          <p:nvSpPr>
            <p:cNvPr id="21" name="object 21"/>
            <p:cNvSpPr/>
            <p:nvPr/>
          </p:nvSpPr>
          <p:spPr>
            <a:xfrm>
              <a:off x="2648585" y="3234092"/>
              <a:ext cx="2330450" cy="2694940"/>
            </a:xfrm>
            <a:custGeom>
              <a:avLst/>
              <a:gdLst/>
              <a:ahLst/>
              <a:cxnLst/>
              <a:rect l="l" t="t" r="r" b="b"/>
              <a:pathLst>
                <a:path w="2330450" h="2694940">
                  <a:moveTo>
                    <a:pt x="76200" y="472440"/>
                  </a:moveTo>
                  <a:lnTo>
                    <a:pt x="44450" y="472440"/>
                  </a:lnTo>
                  <a:lnTo>
                    <a:pt x="44450" y="182880"/>
                  </a:lnTo>
                  <a:lnTo>
                    <a:pt x="31750" y="182880"/>
                  </a:lnTo>
                  <a:lnTo>
                    <a:pt x="31750" y="472440"/>
                  </a:lnTo>
                  <a:lnTo>
                    <a:pt x="0" y="472440"/>
                  </a:lnTo>
                  <a:lnTo>
                    <a:pt x="38100" y="548640"/>
                  </a:lnTo>
                  <a:lnTo>
                    <a:pt x="69850" y="485140"/>
                  </a:lnTo>
                  <a:lnTo>
                    <a:pt x="76200" y="472440"/>
                  </a:lnTo>
                  <a:close/>
                </a:path>
                <a:path w="2330450" h="2694940">
                  <a:moveTo>
                    <a:pt x="2320925" y="2656840"/>
                  </a:moveTo>
                  <a:lnTo>
                    <a:pt x="2308225" y="2650490"/>
                  </a:lnTo>
                  <a:lnTo>
                    <a:pt x="2244725" y="2618740"/>
                  </a:lnTo>
                  <a:lnTo>
                    <a:pt x="2244725" y="2650490"/>
                  </a:lnTo>
                  <a:lnTo>
                    <a:pt x="47625" y="2650490"/>
                  </a:lnTo>
                  <a:lnTo>
                    <a:pt x="47625" y="2331720"/>
                  </a:lnTo>
                  <a:lnTo>
                    <a:pt x="34925" y="2331720"/>
                  </a:lnTo>
                  <a:lnTo>
                    <a:pt x="34925" y="2660650"/>
                  </a:lnTo>
                  <a:lnTo>
                    <a:pt x="37465" y="2663190"/>
                  </a:lnTo>
                  <a:lnTo>
                    <a:pt x="2244725" y="2663190"/>
                  </a:lnTo>
                  <a:lnTo>
                    <a:pt x="2244725" y="2694940"/>
                  </a:lnTo>
                  <a:lnTo>
                    <a:pt x="2308225" y="2663190"/>
                  </a:lnTo>
                  <a:lnTo>
                    <a:pt x="2320925" y="2656840"/>
                  </a:lnTo>
                  <a:close/>
                </a:path>
                <a:path w="2330450" h="2694940">
                  <a:moveTo>
                    <a:pt x="2325370" y="38100"/>
                  </a:moveTo>
                  <a:lnTo>
                    <a:pt x="2312670" y="31750"/>
                  </a:lnTo>
                  <a:lnTo>
                    <a:pt x="2249170" y="0"/>
                  </a:lnTo>
                  <a:lnTo>
                    <a:pt x="2249170" y="31750"/>
                  </a:lnTo>
                  <a:lnTo>
                    <a:pt x="1910715" y="31750"/>
                  </a:lnTo>
                  <a:lnTo>
                    <a:pt x="1910715" y="44450"/>
                  </a:lnTo>
                  <a:lnTo>
                    <a:pt x="2249170" y="44450"/>
                  </a:lnTo>
                  <a:lnTo>
                    <a:pt x="2249170" y="76200"/>
                  </a:lnTo>
                  <a:lnTo>
                    <a:pt x="2312670" y="44450"/>
                  </a:lnTo>
                  <a:lnTo>
                    <a:pt x="2325370" y="38100"/>
                  </a:lnTo>
                  <a:close/>
                </a:path>
                <a:path w="2330450" h="2694940">
                  <a:moveTo>
                    <a:pt x="2330450" y="1339850"/>
                  </a:moveTo>
                  <a:lnTo>
                    <a:pt x="2317750" y="1333500"/>
                  </a:lnTo>
                  <a:lnTo>
                    <a:pt x="2254250" y="1301750"/>
                  </a:lnTo>
                  <a:lnTo>
                    <a:pt x="2254250" y="1333500"/>
                  </a:lnTo>
                  <a:lnTo>
                    <a:pt x="1915795" y="1333500"/>
                  </a:lnTo>
                  <a:lnTo>
                    <a:pt x="1915795" y="1346200"/>
                  </a:lnTo>
                  <a:lnTo>
                    <a:pt x="2254250" y="1346200"/>
                  </a:lnTo>
                  <a:lnTo>
                    <a:pt x="2254250" y="1377950"/>
                  </a:lnTo>
                  <a:lnTo>
                    <a:pt x="2317750" y="1346200"/>
                  </a:lnTo>
                  <a:lnTo>
                    <a:pt x="2330450" y="1339850"/>
                  </a:lnTo>
                  <a:close/>
                </a:path>
              </a:pathLst>
            </a:custGeom>
            <a:solidFill>
              <a:srgbClr val="000000"/>
            </a:solidFill>
          </p:spPr>
          <p:txBody>
            <a:bodyPr wrap="square" lIns="0" tIns="0" rIns="0" bIns="0" rtlCol="0"/>
            <a:lstStyle/>
            <a:p>
              <a:pPr defTabSz="901050"/>
              <a:endParaRPr sz="1774" kern="0">
                <a:solidFill>
                  <a:sysClr val="windowText" lastClr="000000"/>
                </a:solidFill>
              </a:endParaRPr>
            </a:p>
          </p:txBody>
        </p:sp>
        <p:sp>
          <p:nvSpPr>
            <p:cNvPr id="22" name="object 22"/>
            <p:cNvSpPr/>
            <p:nvPr/>
          </p:nvSpPr>
          <p:spPr>
            <a:xfrm>
              <a:off x="810261" y="5090190"/>
              <a:ext cx="3754754" cy="475615"/>
            </a:xfrm>
            <a:custGeom>
              <a:avLst/>
              <a:gdLst/>
              <a:ahLst/>
              <a:cxnLst/>
              <a:rect l="l" t="t" r="r" b="b"/>
              <a:pathLst>
                <a:path w="3754754" h="475614">
                  <a:moveTo>
                    <a:pt x="0" y="79375"/>
                  </a:moveTo>
                  <a:lnTo>
                    <a:pt x="6350" y="48260"/>
                  </a:lnTo>
                  <a:lnTo>
                    <a:pt x="22860" y="22859"/>
                  </a:lnTo>
                  <a:lnTo>
                    <a:pt x="48260" y="6350"/>
                  </a:lnTo>
                  <a:lnTo>
                    <a:pt x="79375" y="0"/>
                  </a:lnTo>
                  <a:lnTo>
                    <a:pt x="3676015" y="0"/>
                  </a:lnTo>
                  <a:lnTo>
                    <a:pt x="3706495" y="6350"/>
                  </a:lnTo>
                  <a:lnTo>
                    <a:pt x="3731895" y="22859"/>
                  </a:lnTo>
                  <a:lnTo>
                    <a:pt x="3749040" y="48260"/>
                  </a:lnTo>
                  <a:lnTo>
                    <a:pt x="3754754" y="79375"/>
                  </a:lnTo>
                  <a:lnTo>
                    <a:pt x="3754754" y="396240"/>
                  </a:lnTo>
                  <a:lnTo>
                    <a:pt x="3749040" y="426720"/>
                  </a:lnTo>
                  <a:lnTo>
                    <a:pt x="3731895" y="452120"/>
                  </a:lnTo>
                  <a:lnTo>
                    <a:pt x="3706495" y="469265"/>
                  </a:lnTo>
                  <a:lnTo>
                    <a:pt x="3676015" y="475615"/>
                  </a:lnTo>
                  <a:lnTo>
                    <a:pt x="79375" y="475615"/>
                  </a:lnTo>
                  <a:lnTo>
                    <a:pt x="48260" y="469265"/>
                  </a:lnTo>
                  <a:lnTo>
                    <a:pt x="22860" y="452120"/>
                  </a:lnTo>
                  <a:lnTo>
                    <a:pt x="6350" y="426720"/>
                  </a:lnTo>
                  <a:lnTo>
                    <a:pt x="0" y="396240"/>
                  </a:lnTo>
                  <a:lnTo>
                    <a:pt x="0" y="79375"/>
                  </a:lnTo>
                  <a:close/>
                </a:path>
              </a:pathLst>
            </a:custGeom>
            <a:ln w="12192">
              <a:solidFill>
                <a:srgbClr val="000000"/>
              </a:solidFill>
            </a:ln>
          </p:spPr>
          <p:txBody>
            <a:bodyPr wrap="square" lIns="0" tIns="0" rIns="0" bIns="0" rtlCol="0"/>
            <a:lstStyle/>
            <a:p>
              <a:pPr defTabSz="901050"/>
              <a:endParaRPr sz="1774" kern="0">
                <a:solidFill>
                  <a:sysClr val="windowText" lastClr="000000"/>
                </a:solidFill>
              </a:endParaRPr>
            </a:p>
          </p:txBody>
        </p:sp>
        <p:sp>
          <p:nvSpPr>
            <p:cNvPr id="23" name="object 23"/>
            <p:cNvSpPr/>
            <p:nvPr/>
          </p:nvSpPr>
          <p:spPr>
            <a:xfrm>
              <a:off x="2648585" y="4721262"/>
              <a:ext cx="2325370" cy="641985"/>
            </a:xfrm>
            <a:custGeom>
              <a:avLst/>
              <a:gdLst/>
              <a:ahLst/>
              <a:cxnLst/>
              <a:rect l="l" t="t" r="r" b="b"/>
              <a:pathLst>
                <a:path w="2325370" h="641985">
                  <a:moveTo>
                    <a:pt x="76200" y="288290"/>
                  </a:moveTo>
                  <a:lnTo>
                    <a:pt x="44450" y="288290"/>
                  </a:lnTo>
                  <a:lnTo>
                    <a:pt x="44450" y="0"/>
                  </a:lnTo>
                  <a:lnTo>
                    <a:pt x="31750" y="0"/>
                  </a:lnTo>
                  <a:lnTo>
                    <a:pt x="31750" y="288290"/>
                  </a:lnTo>
                  <a:lnTo>
                    <a:pt x="0" y="288290"/>
                  </a:lnTo>
                  <a:lnTo>
                    <a:pt x="38100" y="364490"/>
                  </a:lnTo>
                  <a:lnTo>
                    <a:pt x="69850" y="300990"/>
                  </a:lnTo>
                  <a:lnTo>
                    <a:pt x="76200" y="288290"/>
                  </a:lnTo>
                  <a:close/>
                </a:path>
                <a:path w="2325370" h="641985">
                  <a:moveTo>
                    <a:pt x="2325370" y="603885"/>
                  </a:moveTo>
                  <a:lnTo>
                    <a:pt x="2312670" y="597535"/>
                  </a:lnTo>
                  <a:lnTo>
                    <a:pt x="2249170" y="565785"/>
                  </a:lnTo>
                  <a:lnTo>
                    <a:pt x="2249170" y="597535"/>
                  </a:lnTo>
                  <a:lnTo>
                    <a:pt x="1910715" y="597535"/>
                  </a:lnTo>
                  <a:lnTo>
                    <a:pt x="1910715" y="610235"/>
                  </a:lnTo>
                  <a:lnTo>
                    <a:pt x="2249170" y="610235"/>
                  </a:lnTo>
                  <a:lnTo>
                    <a:pt x="2249170" y="641985"/>
                  </a:lnTo>
                  <a:lnTo>
                    <a:pt x="2312670" y="610235"/>
                  </a:lnTo>
                  <a:lnTo>
                    <a:pt x="2325370" y="603885"/>
                  </a:lnTo>
                  <a:close/>
                </a:path>
              </a:pathLst>
            </a:custGeom>
            <a:solidFill>
              <a:srgbClr val="000000"/>
            </a:solidFill>
          </p:spPr>
          <p:txBody>
            <a:bodyPr wrap="square" lIns="0" tIns="0" rIns="0" bIns="0" rtlCol="0"/>
            <a:lstStyle/>
            <a:p>
              <a:pPr defTabSz="901050"/>
              <a:endParaRPr sz="1774" kern="0">
                <a:solidFill>
                  <a:sysClr val="windowText" lastClr="000000"/>
                </a:solidFill>
              </a:endParaRPr>
            </a:p>
          </p:txBody>
        </p:sp>
      </p:grpSp>
      <p:sp>
        <p:nvSpPr>
          <p:cNvPr id="24" name="object 24"/>
          <p:cNvSpPr txBox="1"/>
          <p:nvPr/>
        </p:nvSpPr>
        <p:spPr>
          <a:xfrm>
            <a:off x="7286818" y="1636654"/>
            <a:ext cx="308494"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YES</a:t>
            </a:r>
            <a:endParaRPr sz="1182" kern="0">
              <a:solidFill>
                <a:sysClr val="windowText" lastClr="000000"/>
              </a:solidFill>
              <a:latin typeface="Times New Roman"/>
              <a:cs typeface="Times New Roman"/>
            </a:endParaRPr>
          </a:p>
        </p:txBody>
      </p:sp>
      <p:sp>
        <p:nvSpPr>
          <p:cNvPr id="25" name="object 25"/>
          <p:cNvSpPr txBox="1"/>
          <p:nvPr/>
        </p:nvSpPr>
        <p:spPr>
          <a:xfrm>
            <a:off x="4977052" y="2106717"/>
            <a:ext cx="241539"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NO</a:t>
            </a:r>
            <a:endParaRPr sz="1182" kern="0">
              <a:solidFill>
                <a:sysClr val="windowText" lastClr="000000"/>
              </a:solidFill>
              <a:latin typeface="Times New Roman"/>
              <a:cs typeface="Times New Roman"/>
            </a:endParaRPr>
          </a:p>
        </p:txBody>
      </p:sp>
      <p:sp>
        <p:nvSpPr>
          <p:cNvPr id="26" name="object 26"/>
          <p:cNvSpPr txBox="1"/>
          <p:nvPr/>
        </p:nvSpPr>
        <p:spPr>
          <a:xfrm>
            <a:off x="7289822" y="2291438"/>
            <a:ext cx="308494"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YES</a:t>
            </a:r>
            <a:endParaRPr sz="1182" kern="0">
              <a:solidFill>
                <a:sysClr val="windowText" lastClr="000000"/>
              </a:solidFill>
              <a:latin typeface="Times New Roman"/>
              <a:cs typeface="Times New Roman"/>
            </a:endParaRPr>
          </a:p>
        </p:txBody>
      </p:sp>
      <p:sp>
        <p:nvSpPr>
          <p:cNvPr id="27" name="object 27"/>
          <p:cNvSpPr txBox="1"/>
          <p:nvPr/>
        </p:nvSpPr>
        <p:spPr>
          <a:xfrm>
            <a:off x="4957529" y="2756995"/>
            <a:ext cx="241539"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NO</a:t>
            </a:r>
            <a:endParaRPr sz="1182" kern="0">
              <a:solidFill>
                <a:sysClr val="windowText" lastClr="000000"/>
              </a:solidFill>
              <a:latin typeface="Times New Roman"/>
              <a:cs typeface="Times New Roman"/>
            </a:endParaRPr>
          </a:p>
        </p:txBody>
      </p:sp>
      <p:sp>
        <p:nvSpPr>
          <p:cNvPr id="28" name="object 28"/>
          <p:cNvSpPr txBox="1"/>
          <p:nvPr/>
        </p:nvSpPr>
        <p:spPr>
          <a:xfrm>
            <a:off x="7322861" y="2965745"/>
            <a:ext cx="241539"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NO</a:t>
            </a:r>
            <a:endParaRPr sz="1182" kern="0">
              <a:solidFill>
                <a:sysClr val="windowText" lastClr="000000"/>
              </a:solidFill>
              <a:latin typeface="Times New Roman"/>
              <a:cs typeface="Times New Roman"/>
            </a:endParaRPr>
          </a:p>
        </p:txBody>
      </p:sp>
      <p:sp>
        <p:nvSpPr>
          <p:cNvPr id="29" name="object 29"/>
          <p:cNvSpPr txBox="1"/>
          <p:nvPr/>
        </p:nvSpPr>
        <p:spPr>
          <a:xfrm>
            <a:off x="4965039" y="3419288"/>
            <a:ext cx="308494"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YES</a:t>
            </a:r>
            <a:endParaRPr sz="1182" kern="0">
              <a:solidFill>
                <a:sysClr val="windowText" lastClr="000000"/>
              </a:solidFill>
              <a:latin typeface="Times New Roman"/>
              <a:cs typeface="Times New Roman"/>
            </a:endParaRPr>
          </a:p>
        </p:txBody>
      </p:sp>
      <p:sp>
        <p:nvSpPr>
          <p:cNvPr id="30" name="object 30"/>
          <p:cNvSpPr txBox="1"/>
          <p:nvPr/>
        </p:nvSpPr>
        <p:spPr>
          <a:xfrm>
            <a:off x="7306341" y="3617525"/>
            <a:ext cx="308494"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YES</a:t>
            </a:r>
            <a:endParaRPr sz="1182" kern="0">
              <a:solidFill>
                <a:sysClr val="windowText" lastClr="000000"/>
              </a:solidFill>
              <a:latin typeface="Times New Roman"/>
              <a:cs typeface="Times New Roman"/>
            </a:endParaRPr>
          </a:p>
        </p:txBody>
      </p:sp>
      <p:sp>
        <p:nvSpPr>
          <p:cNvPr id="31" name="object 31"/>
          <p:cNvSpPr txBox="1"/>
          <p:nvPr/>
        </p:nvSpPr>
        <p:spPr>
          <a:xfrm>
            <a:off x="4971045" y="4065061"/>
            <a:ext cx="241539"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NO</a:t>
            </a:r>
            <a:endParaRPr sz="1182" kern="0">
              <a:solidFill>
                <a:sysClr val="windowText" lastClr="000000"/>
              </a:solidFill>
              <a:latin typeface="Times New Roman"/>
              <a:cs typeface="Times New Roman"/>
            </a:endParaRPr>
          </a:p>
        </p:txBody>
      </p:sp>
      <p:sp>
        <p:nvSpPr>
          <p:cNvPr id="32" name="object 32"/>
          <p:cNvSpPr txBox="1"/>
          <p:nvPr/>
        </p:nvSpPr>
        <p:spPr>
          <a:xfrm>
            <a:off x="7306341" y="4258793"/>
            <a:ext cx="308494"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YES</a:t>
            </a:r>
            <a:endParaRPr sz="1182" kern="0">
              <a:solidFill>
                <a:sysClr val="windowText" lastClr="000000"/>
              </a:solidFill>
              <a:latin typeface="Times New Roman"/>
              <a:cs typeface="Times New Roman"/>
            </a:endParaRPr>
          </a:p>
        </p:txBody>
      </p:sp>
      <p:sp>
        <p:nvSpPr>
          <p:cNvPr id="33" name="object 33"/>
          <p:cNvSpPr txBox="1"/>
          <p:nvPr/>
        </p:nvSpPr>
        <p:spPr>
          <a:xfrm>
            <a:off x="4971045" y="4712336"/>
            <a:ext cx="241539"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NO</a:t>
            </a:r>
            <a:endParaRPr sz="1182" kern="0">
              <a:solidFill>
                <a:sysClr val="windowText" lastClr="000000"/>
              </a:solidFill>
              <a:latin typeface="Times New Roman"/>
              <a:cs typeface="Times New Roman"/>
            </a:endParaRPr>
          </a:p>
        </p:txBody>
      </p:sp>
      <p:sp>
        <p:nvSpPr>
          <p:cNvPr id="34" name="object 34"/>
          <p:cNvSpPr txBox="1"/>
          <p:nvPr/>
        </p:nvSpPr>
        <p:spPr>
          <a:xfrm>
            <a:off x="3673491" y="5071265"/>
            <a:ext cx="3211969" cy="327364"/>
          </a:xfrm>
          <a:prstGeom prst="rect">
            <a:avLst/>
          </a:prstGeom>
        </p:spPr>
        <p:txBody>
          <a:bodyPr vert="horz" wrap="square" lIns="0" tIns="19398" rIns="0" bIns="0" rtlCol="0">
            <a:spAutoFit/>
          </a:bodyPr>
          <a:lstStyle/>
          <a:p>
            <a:pPr marL="12515" marR="5006" defTabSz="901050">
              <a:lnSpc>
                <a:spcPts val="1232"/>
              </a:lnSpc>
              <a:spcBef>
                <a:spcPts val="153"/>
              </a:spcBef>
            </a:pPr>
            <a:r>
              <a:rPr sz="1035" kern="0" dirty="0">
                <a:solidFill>
                  <a:sysClr val="windowText" lastClr="000000"/>
                </a:solidFill>
                <a:latin typeface="Times New Roman"/>
                <a:cs typeface="Times New Roman"/>
              </a:rPr>
              <a:t>Turn</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off</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3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power</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supply</a:t>
            </a:r>
            <a:r>
              <a:rPr sz="1035" kern="0" spc="-39"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to</a:t>
            </a:r>
            <a:r>
              <a:rPr sz="1035" kern="0" spc="-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replace</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main</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control</a:t>
            </a:r>
            <a:r>
              <a:rPr sz="1035" kern="0" spc="-20" dirty="0">
                <a:solidFill>
                  <a:sysClr val="windowText" lastClr="000000"/>
                </a:solidFill>
                <a:latin typeface="Times New Roman"/>
                <a:cs typeface="Times New Roman"/>
              </a:rPr>
              <a:t> </a:t>
            </a:r>
            <a:r>
              <a:rPr sz="1035" kern="0" spc="-10" dirty="0">
                <a:solidFill>
                  <a:sysClr val="windowText" lastClr="000000"/>
                </a:solidFill>
                <a:latin typeface="Times New Roman"/>
                <a:cs typeface="Times New Roman"/>
              </a:rPr>
              <a:t>board. </a:t>
            </a:r>
            <a:r>
              <a:rPr sz="1035" kern="0" dirty="0">
                <a:solidFill>
                  <a:sysClr val="windowText" lastClr="000000"/>
                </a:solidFill>
                <a:latin typeface="Times New Roman"/>
                <a:cs typeface="Times New Roman"/>
              </a:rPr>
              <a:t>Restart</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unit,</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does</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3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error</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code</a:t>
            </a:r>
            <a:r>
              <a:rPr sz="1035" kern="0" spc="-10" dirty="0">
                <a:solidFill>
                  <a:sysClr val="windowText" lastClr="000000"/>
                </a:solidFill>
                <a:latin typeface="Times New Roman"/>
                <a:cs typeface="Times New Roman"/>
              </a:rPr>
              <a:t> disappear?</a:t>
            </a:r>
            <a:endParaRPr sz="1035" kern="0">
              <a:solidFill>
                <a:sysClr val="windowText" lastClr="000000"/>
              </a:solidFill>
              <a:latin typeface="Times New Roman"/>
              <a:cs typeface="Times New Roman"/>
            </a:endParaRPr>
          </a:p>
        </p:txBody>
      </p:sp>
      <p:sp>
        <p:nvSpPr>
          <p:cNvPr id="35" name="object 35"/>
          <p:cNvSpPr txBox="1"/>
          <p:nvPr/>
        </p:nvSpPr>
        <p:spPr>
          <a:xfrm>
            <a:off x="7312348" y="4984161"/>
            <a:ext cx="241539"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NO</a:t>
            </a:r>
            <a:endParaRPr sz="1182" kern="0">
              <a:solidFill>
                <a:sysClr val="windowText" lastClr="000000"/>
              </a:solidFill>
              <a:latin typeface="Times New Roman"/>
              <a:cs typeface="Times New Roman"/>
            </a:endParaRPr>
          </a:p>
        </p:txBody>
      </p:sp>
      <p:sp>
        <p:nvSpPr>
          <p:cNvPr id="36" name="object 36"/>
          <p:cNvSpPr txBox="1"/>
          <p:nvPr/>
        </p:nvSpPr>
        <p:spPr>
          <a:xfrm>
            <a:off x="4968042" y="5509791"/>
            <a:ext cx="308494" cy="194613"/>
          </a:xfrm>
          <a:prstGeom prst="rect">
            <a:avLst/>
          </a:prstGeom>
        </p:spPr>
        <p:txBody>
          <a:bodyPr vert="horz" wrap="square" lIns="0" tIns="12515" rIns="0" bIns="0" rtlCol="0">
            <a:spAutoFit/>
          </a:bodyPr>
          <a:lstStyle/>
          <a:p>
            <a:pPr marL="12515" defTabSz="901050">
              <a:spcBef>
                <a:spcPts val="99"/>
              </a:spcBef>
            </a:pPr>
            <a:r>
              <a:rPr sz="1182" kern="0" spc="-25" dirty="0">
                <a:solidFill>
                  <a:sysClr val="windowText" lastClr="000000"/>
                </a:solidFill>
                <a:latin typeface="Times New Roman"/>
                <a:cs typeface="Times New Roman"/>
              </a:rPr>
              <a:t>YES</a:t>
            </a:r>
            <a:endParaRPr sz="1182" kern="0">
              <a:solidFill>
                <a:sysClr val="windowText" lastClr="000000"/>
              </a:solidFill>
              <a:latin typeface="Times New Roman"/>
              <a:cs typeface="Times New Roman"/>
            </a:endParaRPr>
          </a:p>
        </p:txBody>
      </p:sp>
      <p:sp>
        <p:nvSpPr>
          <p:cNvPr id="37" name="object 37"/>
          <p:cNvSpPr txBox="1"/>
          <p:nvPr/>
        </p:nvSpPr>
        <p:spPr>
          <a:xfrm>
            <a:off x="7670277" y="5678895"/>
            <a:ext cx="1987379" cy="204722"/>
          </a:xfrm>
          <a:prstGeom prst="rect">
            <a:avLst/>
          </a:prstGeom>
          <a:ln w="12192">
            <a:solidFill>
              <a:srgbClr val="000000"/>
            </a:solidFill>
          </a:ln>
        </p:spPr>
        <p:txBody>
          <a:bodyPr vert="horz" wrap="square" lIns="0" tIns="45054" rIns="0" bIns="0" rtlCol="0">
            <a:spAutoFit/>
          </a:bodyPr>
          <a:lstStyle/>
          <a:p>
            <a:pPr marL="91356" defTabSz="901050">
              <a:spcBef>
                <a:spcPts val="355"/>
              </a:spcBef>
            </a:pPr>
            <a:r>
              <a:rPr sz="1035" kern="0" dirty="0">
                <a:solidFill>
                  <a:sysClr val="windowText" lastClr="000000"/>
                </a:solidFill>
                <a:latin typeface="Times New Roman"/>
                <a:cs typeface="Times New Roman"/>
              </a:rPr>
              <a:t>Back</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to</a:t>
            </a:r>
            <a:r>
              <a:rPr sz="1035" kern="0" spc="-20" dirty="0">
                <a:solidFill>
                  <a:sysClr val="windowText" lastClr="000000"/>
                </a:solidFill>
                <a:latin typeface="Times New Roman"/>
                <a:cs typeface="Times New Roman"/>
              </a:rPr>
              <a:t> </a:t>
            </a:r>
            <a:r>
              <a:rPr sz="1035" kern="0" spc="-10" dirty="0">
                <a:solidFill>
                  <a:sysClr val="windowText" lastClr="000000"/>
                </a:solidFill>
                <a:latin typeface="Times New Roman"/>
                <a:cs typeface="Times New Roman"/>
              </a:rPr>
              <a:t>normal</a:t>
            </a:r>
            <a:endParaRPr sz="1035" kern="0">
              <a:solidFill>
                <a:sysClr val="windowText" lastClr="000000"/>
              </a:solidFill>
              <a:latin typeface="Times New Roman"/>
              <a:cs typeface="Times New Roman"/>
            </a:endParaRPr>
          </a:p>
        </p:txBody>
      </p:sp>
      <p:sp>
        <p:nvSpPr>
          <p:cNvPr id="38" name="object 38"/>
          <p:cNvSpPr txBox="1"/>
          <p:nvPr/>
        </p:nvSpPr>
        <p:spPr>
          <a:xfrm>
            <a:off x="7675907" y="5121350"/>
            <a:ext cx="1981122" cy="205354"/>
          </a:xfrm>
          <a:prstGeom prst="rect">
            <a:avLst/>
          </a:prstGeom>
          <a:ln w="12192">
            <a:solidFill>
              <a:srgbClr val="000000"/>
            </a:solidFill>
          </a:ln>
        </p:spPr>
        <p:txBody>
          <a:bodyPr vert="horz" wrap="square" lIns="0" tIns="45680" rIns="0" bIns="0" rtlCol="0">
            <a:spAutoFit/>
          </a:bodyPr>
          <a:lstStyle/>
          <a:p>
            <a:pPr marL="91982" defTabSz="901050">
              <a:spcBef>
                <a:spcPts val="360"/>
              </a:spcBef>
            </a:pPr>
            <a:r>
              <a:rPr sz="1035" kern="0" dirty="0">
                <a:solidFill>
                  <a:sysClr val="windowText" lastClr="000000"/>
                </a:solidFill>
                <a:latin typeface="Times New Roman"/>
                <a:cs typeface="Times New Roman"/>
              </a:rPr>
              <a:t>Replace</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30" dirty="0">
                <a:solidFill>
                  <a:sysClr val="windowText" lastClr="000000"/>
                </a:solidFill>
                <a:latin typeface="Times New Roman"/>
                <a:cs typeface="Times New Roman"/>
              </a:rPr>
              <a:t> </a:t>
            </a:r>
            <a:r>
              <a:rPr sz="1035" kern="0" spc="-10" dirty="0">
                <a:solidFill>
                  <a:sysClr val="windowText" lastClr="000000"/>
                </a:solidFill>
                <a:latin typeface="Times New Roman"/>
                <a:cs typeface="Times New Roman"/>
              </a:rPr>
              <a:t>compressor</a:t>
            </a:r>
            <a:endParaRPr sz="1035" kern="0">
              <a:solidFill>
                <a:sysClr val="windowText" lastClr="000000"/>
              </a:solidFill>
              <a:latin typeface="Times New Roman"/>
              <a:cs typeface="Times New Roman"/>
            </a:endParaRPr>
          </a:p>
        </p:txBody>
      </p:sp>
      <p:sp>
        <p:nvSpPr>
          <p:cNvPr id="39" name="object 39"/>
          <p:cNvSpPr txBox="1"/>
          <p:nvPr/>
        </p:nvSpPr>
        <p:spPr>
          <a:xfrm>
            <a:off x="7675907" y="4382341"/>
            <a:ext cx="1981122" cy="205354"/>
          </a:xfrm>
          <a:prstGeom prst="rect">
            <a:avLst/>
          </a:prstGeom>
          <a:ln w="12192">
            <a:solidFill>
              <a:srgbClr val="000000"/>
            </a:solidFill>
          </a:ln>
        </p:spPr>
        <p:txBody>
          <a:bodyPr vert="horz" wrap="square" lIns="0" tIns="45680" rIns="0" bIns="0" rtlCol="0">
            <a:spAutoFit/>
          </a:bodyPr>
          <a:lstStyle/>
          <a:p>
            <a:pPr marL="91982" defTabSz="901050">
              <a:spcBef>
                <a:spcPts val="360"/>
              </a:spcBef>
            </a:pPr>
            <a:r>
              <a:rPr sz="1035" kern="0" dirty="0">
                <a:solidFill>
                  <a:sysClr val="windowText" lastClr="000000"/>
                </a:solidFill>
                <a:latin typeface="Times New Roman"/>
                <a:cs typeface="Times New Roman"/>
              </a:rPr>
              <a:t>Clean</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15" dirty="0">
                <a:solidFill>
                  <a:sysClr val="windowText" lastClr="000000"/>
                </a:solidFill>
                <a:latin typeface="Times New Roman"/>
                <a:cs typeface="Times New Roman"/>
              </a:rPr>
              <a:t> </a:t>
            </a:r>
            <a:r>
              <a:rPr sz="1035" kern="0" spc="-10" dirty="0">
                <a:solidFill>
                  <a:sysClr val="windowText" lastClr="000000"/>
                </a:solidFill>
                <a:latin typeface="Times New Roman"/>
                <a:cs typeface="Times New Roman"/>
              </a:rPr>
              <a:t>terminal</a:t>
            </a:r>
            <a:endParaRPr sz="1035" kern="0">
              <a:solidFill>
                <a:sysClr val="windowText" lastClr="000000"/>
              </a:solidFill>
              <a:latin typeface="Times New Roman"/>
              <a:cs typeface="Times New Roman"/>
            </a:endParaRPr>
          </a:p>
        </p:txBody>
      </p:sp>
      <p:sp>
        <p:nvSpPr>
          <p:cNvPr id="40" name="object 40"/>
          <p:cNvSpPr txBox="1"/>
          <p:nvPr/>
        </p:nvSpPr>
        <p:spPr>
          <a:xfrm>
            <a:off x="3585763" y="4414980"/>
            <a:ext cx="3674399" cy="172498"/>
          </a:xfrm>
          <a:prstGeom prst="rect">
            <a:avLst/>
          </a:prstGeom>
        </p:spPr>
        <p:txBody>
          <a:bodyPr vert="horz" wrap="square" lIns="0" tIns="13141" rIns="0" bIns="0" rtlCol="0">
            <a:spAutoFit/>
          </a:bodyPr>
          <a:lstStyle/>
          <a:p>
            <a:pPr marL="90731" defTabSz="901050">
              <a:spcBef>
                <a:spcPts val="103"/>
              </a:spcBef>
            </a:pPr>
            <a:r>
              <a:rPr lang="en-US" sz="1035" kern="0" dirty="0">
                <a:solidFill>
                  <a:sysClr val="windowText" lastClr="000000"/>
                </a:solidFill>
                <a:latin typeface="Times New Roman"/>
                <a:cs typeface="Times New Roman"/>
              </a:rPr>
              <a:t>Are compressor terminals damaged or corroded</a:t>
            </a:r>
            <a:r>
              <a:rPr sz="1035" kern="0" spc="-10" dirty="0">
                <a:solidFill>
                  <a:sysClr val="windowText" lastClr="000000"/>
                </a:solidFill>
                <a:latin typeface="Times New Roman"/>
                <a:cs typeface="Times New Roman"/>
              </a:rPr>
              <a:t>?</a:t>
            </a:r>
            <a:endParaRPr sz="1035" kern="0" dirty="0">
              <a:solidFill>
                <a:sysClr val="windowText" lastClr="000000"/>
              </a:solidFill>
              <a:latin typeface="Times New Roman"/>
              <a:cs typeface="Times New Roman"/>
            </a:endParaRPr>
          </a:p>
        </p:txBody>
      </p:sp>
      <p:sp>
        <p:nvSpPr>
          <p:cNvPr id="41" name="object 41"/>
          <p:cNvSpPr txBox="1"/>
          <p:nvPr/>
        </p:nvSpPr>
        <p:spPr>
          <a:xfrm>
            <a:off x="7675907" y="3739697"/>
            <a:ext cx="1981122" cy="205354"/>
          </a:xfrm>
          <a:prstGeom prst="rect">
            <a:avLst/>
          </a:prstGeom>
          <a:ln w="12192">
            <a:solidFill>
              <a:srgbClr val="000000"/>
            </a:solidFill>
          </a:ln>
        </p:spPr>
        <p:txBody>
          <a:bodyPr vert="horz" wrap="square" lIns="0" tIns="45680" rIns="0" bIns="0" rtlCol="0">
            <a:spAutoFit/>
          </a:bodyPr>
          <a:lstStyle/>
          <a:p>
            <a:pPr marL="91982" defTabSz="901050">
              <a:spcBef>
                <a:spcPts val="360"/>
              </a:spcBef>
            </a:pPr>
            <a:r>
              <a:rPr sz="1035" kern="0" dirty="0">
                <a:solidFill>
                  <a:sysClr val="windowText" lastClr="000000"/>
                </a:solidFill>
                <a:latin typeface="Times New Roman"/>
                <a:cs typeface="Times New Roman"/>
              </a:rPr>
              <a:t>Replace</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30" dirty="0">
                <a:solidFill>
                  <a:sysClr val="windowText" lastClr="000000"/>
                </a:solidFill>
                <a:latin typeface="Times New Roman"/>
                <a:cs typeface="Times New Roman"/>
              </a:rPr>
              <a:t> </a:t>
            </a:r>
            <a:r>
              <a:rPr sz="1035" kern="0" spc="-10" dirty="0">
                <a:solidFill>
                  <a:sysClr val="windowText" lastClr="000000"/>
                </a:solidFill>
                <a:latin typeface="Times New Roman"/>
                <a:cs typeface="Times New Roman"/>
              </a:rPr>
              <a:t>compressor</a:t>
            </a:r>
            <a:endParaRPr sz="1035" kern="0">
              <a:solidFill>
                <a:sysClr val="windowText" lastClr="000000"/>
              </a:solidFill>
              <a:latin typeface="Times New Roman"/>
              <a:cs typeface="Times New Roman"/>
            </a:endParaRPr>
          </a:p>
        </p:txBody>
      </p:sp>
      <p:sp>
        <p:nvSpPr>
          <p:cNvPr id="42" name="object 42"/>
          <p:cNvSpPr txBox="1"/>
          <p:nvPr/>
        </p:nvSpPr>
        <p:spPr>
          <a:xfrm>
            <a:off x="3585763" y="3778218"/>
            <a:ext cx="3674399" cy="172498"/>
          </a:xfrm>
          <a:prstGeom prst="rect">
            <a:avLst/>
          </a:prstGeom>
        </p:spPr>
        <p:txBody>
          <a:bodyPr vert="horz" wrap="square" lIns="0" tIns="13141" rIns="0" bIns="0" rtlCol="0">
            <a:spAutoFit/>
          </a:bodyPr>
          <a:lstStyle/>
          <a:p>
            <a:pPr marL="90731" defTabSz="901050">
              <a:spcBef>
                <a:spcPts val="103"/>
              </a:spcBef>
            </a:pPr>
            <a:r>
              <a:rPr sz="1035" kern="0" dirty="0">
                <a:solidFill>
                  <a:sysClr val="windowText" lastClr="000000"/>
                </a:solidFill>
                <a:latin typeface="Times New Roman"/>
                <a:cs typeface="Times New Roman"/>
              </a:rPr>
              <a:t>Is</a:t>
            </a:r>
            <a:r>
              <a:rPr sz="1035" kern="0" spc="-34"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2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compressor</a:t>
            </a:r>
            <a:r>
              <a:rPr sz="1035" kern="0" spc="-34" dirty="0">
                <a:solidFill>
                  <a:sysClr val="windowText" lastClr="000000"/>
                </a:solidFill>
                <a:latin typeface="Times New Roman"/>
                <a:cs typeface="Times New Roman"/>
              </a:rPr>
              <a:t> </a:t>
            </a:r>
            <a:r>
              <a:rPr sz="1035" kern="0" spc="-10" dirty="0">
                <a:solidFill>
                  <a:sysClr val="windowText" lastClr="000000"/>
                </a:solidFill>
                <a:latin typeface="Times New Roman"/>
                <a:cs typeface="Times New Roman"/>
              </a:rPr>
              <a:t>open-</a:t>
            </a:r>
            <a:r>
              <a:rPr sz="1035" kern="0" dirty="0">
                <a:solidFill>
                  <a:sysClr val="windowText" lastClr="000000"/>
                </a:solidFill>
                <a:latin typeface="Times New Roman"/>
                <a:cs typeface="Times New Roman"/>
              </a:rPr>
              <a:t>circuited?</a:t>
            </a:r>
            <a:r>
              <a:rPr sz="1035" kern="0" spc="-5" dirty="0">
                <a:solidFill>
                  <a:sysClr val="windowText" lastClr="000000"/>
                </a:solidFill>
                <a:latin typeface="Times New Roman"/>
                <a:cs typeface="Times New Roman"/>
              </a:rPr>
              <a:t> </a:t>
            </a:r>
            <a:r>
              <a:rPr sz="1035" b="1" kern="0" spc="-20" dirty="0">
                <a:solidFill>
                  <a:sysClr val="windowText" lastClr="000000"/>
                </a:solidFill>
                <a:latin typeface="Times New Roman"/>
                <a:cs typeface="Times New Roman"/>
              </a:rPr>
              <a:t>*NOTE</a:t>
            </a:r>
            <a:endParaRPr sz="1035" kern="0">
              <a:solidFill>
                <a:sysClr val="windowText" lastClr="000000"/>
              </a:solidFill>
              <a:latin typeface="Times New Roman"/>
              <a:cs typeface="Times New Roman"/>
            </a:endParaRPr>
          </a:p>
        </p:txBody>
      </p:sp>
      <p:sp>
        <p:nvSpPr>
          <p:cNvPr id="43" name="object 43"/>
          <p:cNvSpPr txBox="1"/>
          <p:nvPr/>
        </p:nvSpPr>
        <p:spPr>
          <a:xfrm>
            <a:off x="7675907" y="3095803"/>
            <a:ext cx="1981122" cy="204722"/>
          </a:xfrm>
          <a:prstGeom prst="rect">
            <a:avLst/>
          </a:prstGeom>
          <a:ln w="12192">
            <a:solidFill>
              <a:srgbClr val="000000"/>
            </a:solidFill>
          </a:ln>
        </p:spPr>
        <p:txBody>
          <a:bodyPr vert="horz" wrap="square" lIns="0" tIns="45054" rIns="0" bIns="0" rtlCol="0">
            <a:spAutoFit/>
          </a:bodyPr>
          <a:lstStyle/>
          <a:p>
            <a:pPr marL="91982" defTabSz="901050">
              <a:spcBef>
                <a:spcPts val="355"/>
              </a:spcBef>
            </a:pPr>
            <a:r>
              <a:rPr sz="1035" kern="0" dirty="0">
                <a:solidFill>
                  <a:sysClr val="windowText" lastClr="000000"/>
                </a:solidFill>
                <a:latin typeface="Times New Roman"/>
                <a:cs typeface="Times New Roman"/>
              </a:rPr>
              <a:t>Reconnect</a:t>
            </a:r>
            <a:r>
              <a:rPr sz="1035" kern="0" spc="-3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20" dirty="0">
                <a:solidFill>
                  <a:sysClr val="windowText" lastClr="000000"/>
                </a:solidFill>
                <a:latin typeface="Times New Roman"/>
                <a:cs typeface="Times New Roman"/>
              </a:rPr>
              <a:t> </a:t>
            </a:r>
            <a:r>
              <a:rPr sz="1035" kern="0" spc="-10" dirty="0">
                <a:solidFill>
                  <a:sysClr val="windowText" lastClr="000000"/>
                </a:solidFill>
                <a:latin typeface="Times New Roman"/>
                <a:cs typeface="Times New Roman"/>
              </a:rPr>
              <a:t>wiring</a:t>
            </a:r>
            <a:endParaRPr sz="1035" kern="0">
              <a:solidFill>
                <a:sysClr val="windowText" lastClr="000000"/>
              </a:solidFill>
              <a:latin typeface="Times New Roman"/>
              <a:cs typeface="Times New Roman"/>
            </a:endParaRPr>
          </a:p>
        </p:txBody>
      </p:sp>
      <p:sp>
        <p:nvSpPr>
          <p:cNvPr id="44" name="object 44"/>
          <p:cNvSpPr txBox="1"/>
          <p:nvPr/>
        </p:nvSpPr>
        <p:spPr>
          <a:xfrm>
            <a:off x="3585763" y="3126437"/>
            <a:ext cx="3674399" cy="172498"/>
          </a:xfrm>
          <a:prstGeom prst="rect">
            <a:avLst/>
          </a:prstGeom>
        </p:spPr>
        <p:txBody>
          <a:bodyPr vert="horz" wrap="square" lIns="0" tIns="13141" rIns="0" bIns="0" rtlCol="0">
            <a:spAutoFit/>
          </a:bodyPr>
          <a:lstStyle/>
          <a:p>
            <a:pPr marL="90731" defTabSz="901050">
              <a:spcBef>
                <a:spcPts val="103"/>
              </a:spcBef>
            </a:pPr>
            <a:r>
              <a:rPr sz="1035" kern="0" dirty="0">
                <a:solidFill>
                  <a:sysClr val="windowText" lastClr="000000"/>
                </a:solidFill>
                <a:latin typeface="Times New Roman"/>
                <a:cs typeface="Times New Roman"/>
              </a:rPr>
              <a:t>Are</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compressor</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wir</a:t>
            </a:r>
            <a:r>
              <a:rPr lang="en-US" sz="1035" kern="0" dirty="0">
                <a:solidFill>
                  <a:sysClr val="windowText" lastClr="000000"/>
                </a:solidFill>
                <a:latin typeface="Times New Roman"/>
                <a:cs typeface="Times New Roman"/>
              </a:rPr>
              <a:t>es </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(U/V/W)</a:t>
            </a:r>
            <a:r>
              <a:rPr sz="1035" kern="0" spc="-20" dirty="0">
                <a:solidFill>
                  <a:sysClr val="windowText" lastClr="000000"/>
                </a:solidFill>
                <a:latin typeface="Times New Roman"/>
                <a:cs typeface="Times New Roman"/>
              </a:rPr>
              <a:t> </a:t>
            </a:r>
            <a:r>
              <a:rPr sz="1035" kern="0" spc="-10" dirty="0">
                <a:solidFill>
                  <a:sysClr val="windowText" lastClr="000000"/>
                </a:solidFill>
                <a:latin typeface="Times New Roman"/>
                <a:cs typeface="Times New Roman"/>
              </a:rPr>
              <a:t>securely</a:t>
            </a:r>
            <a:r>
              <a:rPr sz="1035" kern="0" spc="-34" dirty="0">
                <a:solidFill>
                  <a:sysClr val="windowText" lastClr="000000"/>
                </a:solidFill>
                <a:latin typeface="Times New Roman"/>
                <a:cs typeface="Times New Roman"/>
              </a:rPr>
              <a:t> </a:t>
            </a:r>
            <a:r>
              <a:rPr sz="1035" kern="0" spc="-10" dirty="0">
                <a:solidFill>
                  <a:sysClr val="windowText" lastClr="000000"/>
                </a:solidFill>
                <a:latin typeface="Times New Roman"/>
                <a:cs typeface="Times New Roman"/>
              </a:rPr>
              <a:t>connected?</a:t>
            </a:r>
            <a:endParaRPr sz="1035" kern="0" dirty="0">
              <a:solidFill>
                <a:sysClr val="windowText" lastClr="000000"/>
              </a:solidFill>
              <a:latin typeface="Times New Roman"/>
              <a:cs typeface="Times New Roman"/>
            </a:endParaRPr>
          </a:p>
        </p:txBody>
      </p:sp>
      <p:sp>
        <p:nvSpPr>
          <p:cNvPr id="45" name="object 45"/>
          <p:cNvSpPr txBox="1"/>
          <p:nvPr/>
        </p:nvSpPr>
        <p:spPr>
          <a:xfrm>
            <a:off x="7670277" y="2413735"/>
            <a:ext cx="1982373" cy="205354"/>
          </a:xfrm>
          <a:prstGeom prst="rect">
            <a:avLst/>
          </a:prstGeom>
          <a:ln w="12192">
            <a:solidFill>
              <a:srgbClr val="000000"/>
            </a:solidFill>
          </a:ln>
        </p:spPr>
        <p:txBody>
          <a:bodyPr vert="horz" wrap="square" lIns="0" tIns="45680" rIns="0" bIns="0" rtlCol="0">
            <a:spAutoFit/>
          </a:bodyPr>
          <a:lstStyle/>
          <a:p>
            <a:pPr marL="91356" defTabSz="901050">
              <a:spcBef>
                <a:spcPts val="360"/>
              </a:spcBef>
            </a:pPr>
            <a:r>
              <a:rPr sz="1035" kern="0" dirty="0">
                <a:solidFill>
                  <a:sysClr val="windowText" lastClr="000000"/>
                </a:solidFill>
                <a:latin typeface="Times New Roman"/>
                <a:cs typeface="Times New Roman"/>
              </a:rPr>
              <a:t>Replace</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2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indoor</a:t>
            </a:r>
            <a:r>
              <a:rPr sz="1035" kern="0" spc="-20" dirty="0">
                <a:solidFill>
                  <a:sysClr val="windowText" lastClr="000000"/>
                </a:solidFill>
                <a:latin typeface="Times New Roman"/>
                <a:cs typeface="Times New Roman"/>
              </a:rPr>
              <a:t> coil</a:t>
            </a:r>
            <a:endParaRPr sz="1035" kern="0">
              <a:solidFill>
                <a:sysClr val="windowText" lastClr="000000"/>
              </a:solidFill>
              <a:latin typeface="Times New Roman"/>
              <a:cs typeface="Times New Roman"/>
            </a:endParaRPr>
          </a:p>
        </p:txBody>
      </p:sp>
      <p:sp>
        <p:nvSpPr>
          <p:cNvPr id="46" name="object 46"/>
          <p:cNvSpPr txBox="1"/>
          <p:nvPr/>
        </p:nvSpPr>
        <p:spPr>
          <a:xfrm>
            <a:off x="3581384" y="2458137"/>
            <a:ext cx="3678779" cy="172498"/>
          </a:xfrm>
          <a:prstGeom prst="rect">
            <a:avLst/>
          </a:prstGeom>
        </p:spPr>
        <p:txBody>
          <a:bodyPr vert="horz" wrap="square" lIns="0" tIns="13141" rIns="0" bIns="0" rtlCol="0">
            <a:spAutoFit/>
          </a:bodyPr>
          <a:lstStyle/>
          <a:p>
            <a:pPr marL="90731" defTabSz="901050">
              <a:spcBef>
                <a:spcPts val="103"/>
              </a:spcBef>
            </a:pPr>
            <a:r>
              <a:rPr sz="1035" kern="0" dirty="0">
                <a:solidFill>
                  <a:sysClr val="windowText" lastClr="000000"/>
                </a:solidFill>
                <a:latin typeface="Times New Roman"/>
                <a:cs typeface="Times New Roman"/>
              </a:rPr>
              <a:t>Has</a:t>
            </a:r>
            <a:r>
              <a:rPr sz="1035" kern="0" spc="-2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micro</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channel</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coil</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been</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used</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for</a:t>
            </a:r>
            <a:r>
              <a:rPr sz="1035" kern="0" spc="-2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heat</a:t>
            </a:r>
            <a:r>
              <a:rPr sz="1035" kern="0" spc="-20" dirty="0">
                <a:solidFill>
                  <a:sysClr val="windowText" lastClr="000000"/>
                </a:solidFill>
                <a:latin typeface="Times New Roman"/>
                <a:cs typeface="Times New Roman"/>
              </a:rPr>
              <a:t> pump?</a:t>
            </a:r>
            <a:endParaRPr sz="1035" kern="0">
              <a:solidFill>
                <a:sysClr val="windowText" lastClr="000000"/>
              </a:solidFill>
              <a:latin typeface="Times New Roman"/>
              <a:cs typeface="Times New Roman"/>
            </a:endParaRPr>
          </a:p>
        </p:txBody>
      </p:sp>
      <p:sp>
        <p:nvSpPr>
          <p:cNvPr id="47" name="object 47"/>
          <p:cNvSpPr txBox="1"/>
          <p:nvPr/>
        </p:nvSpPr>
        <p:spPr>
          <a:xfrm>
            <a:off x="3566366" y="1806358"/>
            <a:ext cx="3685037" cy="172498"/>
          </a:xfrm>
          <a:prstGeom prst="rect">
            <a:avLst/>
          </a:prstGeom>
        </p:spPr>
        <p:txBody>
          <a:bodyPr vert="horz" wrap="square" lIns="0" tIns="13141" rIns="0" bIns="0" rtlCol="0">
            <a:spAutoFit/>
          </a:bodyPr>
          <a:lstStyle/>
          <a:p>
            <a:pPr marL="90731" defTabSz="901050">
              <a:spcBef>
                <a:spcPts val="103"/>
              </a:spcBef>
            </a:pPr>
            <a:r>
              <a:rPr lang="en-US" sz="1035" kern="0" dirty="0">
                <a:solidFill>
                  <a:sysClr val="windowText" lastClr="000000"/>
                </a:solidFill>
                <a:latin typeface="Times New Roman"/>
                <a:cs typeface="Times New Roman"/>
              </a:rPr>
              <a:t>Check</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power</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supply</a:t>
            </a:r>
            <a:r>
              <a:rPr sz="1035" kern="0" spc="-34"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voltage</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is</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not</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in</a:t>
            </a:r>
            <a:r>
              <a:rPr sz="1035" kern="0" spc="-1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a:t>
            </a:r>
            <a:r>
              <a:rPr sz="1035" kern="0" spc="-1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range</a:t>
            </a:r>
            <a:r>
              <a:rPr sz="1035" kern="0" spc="-25"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of</a:t>
            </a:r>
            <a:r>
              <a:rPr sz="1035" kern="0" spc="-15" dirty="0">
                <a:solidFill>
                  <a:sysClr val="windowText" lastClr="000000"/>
                </a:solidFill>
                <a:latin typeface="Times New Roman"/>
                <a:cs typeface="Times New Roman"/>
              </a:rPr>
              <a:t> </a:t>
            </a:r>
            <a:r>
              <a:rPr sz="1035" kern="0" spc="-10" dirty="0">
                <a:solidFill>
                  <a:sysClr val="windowText" lastClr="000000"/>
                </a:solidFill>
                <a:latin typeface="Times New Roman"/>
                <a:cs typeface="Times New Roman"/>
              </a:rPr>
              <a:t>187~253VAC.</a:t>
            </a:r>
            <a:endParaRPr sz="1035" kern="0" dirty="0">
              <a:solidFill>
                <a:sysClr val="windowText" lastClr="000000"/>
              </a:solidFill>
              <a:latin typeface="Times New Roman"/>
              <a:cs typeface="Times New Roman"/>
            </a:endParaRPr>
          </a:p>
        </p:txBody>
      </p:sp>
      <p:sp>
        <p:nvSpPr>
          <p:cNvPr id="48" name="object 48"/>
          <p:cNvSpPr txBox="1"/>
          <p:nvPr/>
        </p:nvSpPr>
        <p:spPr>
          <a:xfrm>
            <a:off x="7687797" y="1610273"/>
            <a:ext cx="1981122" cy="517557"/>
          </a:xfrm>
          <a:prstGeom prst="rect">
            <a:avLst/>
          </a:prstGeom>
          <a:ln w="12192">
            <a:solidFill>
              <a:srgbClr val="000000"/>
            </a:solidFill>
          </a:ln>
        </p:spPr>
        <p:txBody>
          <a:bodyPr vert="horz" wrap="square" lIns="0" tIns="43802" rIns="0" bIns="0" rtlCol="0">
            <a:spAutoFit/>
          </a:bodyPr>
          <a:lstStyle/>
          <a:p>
            <a:pPr marL="91982" marR="78842" algn="just" defTabSz="901050">
              <a:lnSpc>
                <a:spcPct val="100899"/>
              </a:lnSpc>
              <a:spcBef>
                <a:spcPts val="345"/>
              </a:spcBef>
            </a:pPr>
            <a:r>
              <a:rPr sz="1035" kern="0" dirty="0">
                <a:solidFill>
                  <a:sysClr val="windowText" lastClr="000000"/>
                </a:solidFill>
                <a:latin typeface="Times New Roman"/>
                <a:cs typeface="Times New Roman"/>
              </a:rPr>
              <a:t>Contact</a:t>
            </a:r>
            <a:r>
              <a:rPr sz="1035" kern="0" spc="172"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power</a:t>
            </a:r>
            <a:r>
              <a:rPr sz="1035" kern="0" spc="192"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supply</a:t>
            </a:r>
            <a:r>
              <a:rPr sz="1035" kern="0" spc="172"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agency</a:t>
            </a:r>
            <a:r>
              <a:rPr sz="1035" kern="0" spc="177" dirty="0">
                <a:solidFill>
                  <a:sysClr val="windowText" lastClr="000000"/>
                </a:solidFill>
                <a:latin typeface="Times New Roman"/>
                <a:cs typeface="Times New Roman"/>
              </a:rPr>
              <a:t> </a:t>
            </a:r>
            <a:r>
              <a:rPr sz="1035" kern="0" spc="-25" dirty="0">
                <a:solidFill>
                  <a:sysClr val="windowText" lastClr="000000"/>
                </a:solidFill>
                <a:latin typeface="Times New Roman"/>
                <a:cs typeface="Times New Roman"/>
              </a:rPr>
              <a:t>to </a:t>
            </a:r>
            <a:r>
              <a:rPr sz="1035" kern="0" dirty="0">
                <a:solidFill>
                  <a:sysClr val="windowText" lastClr="000000"/>
                </a:solidFill>
                <a:latin typeface="Times New Roman"/>
                <a:cs typeface="Times New Roman"/>
              </a:rPr>
              <a:t>verify</a:t>
            </a:r>
            <a:r>
              <a:rPr sz="1035" kern="0" spc="236"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that</a:t>
            </a:r>
            <a:r>
              <a:rPr sz="1035" kern="0" spc="246"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they</a:t>
            </a:r>
            <a:r>
              <a:rPr sz="1035" kern="0" spc="226"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are</a:t>
            </a:r>
            <a:r>
              <a:rPr sz="1035" kern="0" spc="250" dirty="0">
                <a:solidFill>
                  <a:sysClr val="windowText" lastClr="000000"/>
                </a:solidFill>
                <a:latin typeface="Times New Roman"/>
                <a:cs typeface="Times New Roman"/>
              </a:rPr>
              <a:t> </a:t>
            </a:r>
            <a:r>
              <a:rPr sz="1035" kern="0" dirty="0">
                <a:solidFill>
                  <a:sysClr val="windowText" lastClr="000000"/>
                </a:solidFill>
                <a:latin typeface="Times New Roman"/>
                <a:cs typeface="Times New Roman"/>
              </a:rPr>
              <a:t>sending</a:t>
            </a:r>
            <a:r>
              <a:rPr sz="1035" kern="0" spc="246" dirty="0">
                <a:solidFill>
                  <a:sysClr val="windowText" lastClr="000000"/>
                </a:solidFill>
                <a:latin typeface="Times New Roman"/>
                <a:cs typeface="Times New Roman"/>
              </a:rPr>
              <a:t> </a:t>
            </a:r>
            <a:r>
              <a:rPr sz="1035" kern="0" spc="-25" dirty="0">
                <a:solidFill>
                  <a:sysClr val="windowText" lastClr="000000"/>
                </a:solidFill>
                <a:latin typeface="Times New Roman"/>
                <a:cs typeface="Times New Roman"/>
              </a:rPr>
              <a:t>the </a:t>
            </a:r>
            <a:r>
              <a:rPr sz="1035" kern="0" dirty="0">
                <a:solidFill>
                  <a:sysClr val="windowText" lastClr="000000"/>
                </a:solidFill>
                <a:latin typeface="Times New Roman"/>
                <a:cs typeface="Times New Roman"/>
              </a:rPr>
              <a:t>correct</a:t>
            </a:r>
            <a:r>
              <a:rPr sz="1035" kern="0" spc="-30" dirty="0">
                <a:solidFill>
                  <a:sysClr val="windowText" lastClr="000000"/>
                </a:solidFill>
                <a:latin typeface="Times New Roman"/>
                <a:cs typeface="Times New Roman"/>
              </a:rPr>
              <a:t> </a:t>
            </a:r>
            <a:r>
              <a:rPr sz="1035" kern="0" spc="-10" dirty="0">
                <a:solidFill>
                  <a:sysClr val="windowText" lastClr="000000"/>
                </a:solidFill>
                <a:latin typeface="Times New Roman"/>
                <a:cs typeface="Times New Roman"/>
              </a:rPr>
              <a:t>voltage.</a:t>
            </a:r>
            <a:endParaRPr sz="1035" kern="0">
              <a:solidFill>
                <a:sysClr val="windowText" lastClr="000000"/>
              </a:solidFill>
              <a:latin typeface="Times New Roman"/>
              <a:cs typeface="Times New Roman"/>
            </a:endParaRPr>
          </a:p>
        </p:txBody>
      </p:sp>
      <p:sp>
        <p:nvSpPr>
          <p:cNvPr id="50" name="object 50"/>
          <p:cNvSpPr txBox="1">
            <a:spLocks noGrp="1"/>
          </p:cNvSpPr>
          <p:nvPr>
            <p:ph type="ftr" sz="quarter" idx="5"/>
          </p:nvPr>
        </p:nvSpPr>
        <p:spPr>
          <a:prstGeom prst="rect">
            <a:avLst/>
          </a:prstGeom>
        </p:spPr>
        <p:txBody>
          <a:bodyPr vert="horz" wrap="square" lIns="0" tIns="0" rIns="0" bIns="0" rtlCol="0">
            <a:spAutoFit/>
          </a:bodyPr>
          <a:lstStyle/>
          <a:p>
            <a:pPr marL="12515" defTabSz="901050">
              <a:lnSpc>
                <a:spcPts val="941"/>
              </a:lnSpc>
            </a:pPr>
            <a:r>
              <a:rPr kern="0" dirty="0">
                <a:solidFill>
                  <a:prstClr val="black"/>
                </a:solidFill>
              </a:rPr>
              <a:t>Manufacturer</a:t>
            </a:r>
            <a:r>
              <a:rPr kern="0" spc="-20" dirty="0">
                <a:solidFill>
                  <a:prstClr val="black"/>
                </a:solidFill>
              </a:rPr>
              <a:t> </a:t>
            </a:r>
            <a:r>
              <a:rPr kern="0" dirty="0">
                <a:solidFill>
                  <a:prstClr val="black"/>
                </a:solidFill>
              </a:rPr>
              <a:t>reserves</a:t>
            </a:r>
            <a:r>
              <a:rPr kern="0" spc="-10" dirty="0">
                <a:solidFill>
                  <a:prstClr val="black"/>
                </a:solidFill>
              </a:rPr>
              <a:t> </a:t>
            </a:r>
            <a:r>
              <a:rPr kern="0" dirty="0">
                <a:solidFill>
                  <a:prstClr val="black"/>
                </a:solidFill>
              </a:rPr>
              <a:t>the</a:t>
            </a:r>
            <a:r>
              <a:rPr kern="0" spc="-10" dirty="0">
                <a:solidFill>
                  <a:prstClr val="black"/>
                </a:solidFill>
              </a:rPr>
              <a:t> </a:t>
            </a:r>
            <a:r>
              <a:rPr kern="0" dirty="0">
                <a:solidFill>
                  <a:prstClr val="black"/>
                </a:solidFill>
              </a:rPr>
              <a:t>right to</a:t>
            </a:r>
            <a:r>
              <a:rPr kern="0" spc="-15" dirty="0">
                <a:solidFill>
                  <a:prstClr val="black"/>
                </a:solidFill>
              </a:rPr>
              <a:t> </a:t>
            </a:r>
            <a:r>
              <a:rPr kern="0" dirty="0">
                <a:solidFill>
                  <a:prstClr val="black"/>
                </a:solidFill>
              </a:rPr>
              <a:t>change</a:t>
            </a:r>
            <a:r>
              <a:rPr kern="0" spc="-10" dirty="0">
                <a:solidFill>
                  <a:prstClr val="black"/>
                </a:solidFill>
              </a:rPr>
              <a:t> </a:t>
            </a:r>
            <a:r>
              <a:rPr kern="0" dirty="0">
                <a:solidFill>
                  <a:prstClr val="black"/>
                </a:solidFill>
              </a:rPr>
              <a:t>specifications</a:t>
            </a:r>
            <a:r>
              <a:rPr kern="0" spc="-5" dirty="0">
                <a:solidFill>
                  <a:prstClr val="black"/>
                </a:solidFill>
              </a:rPr>
              <a:t> </a:t>
            </a:r>
            <a:r>
              <a:rPr kern="0" dirty="0">
                <a:solidFill>
                  <a:prstClr val="black"/>
                </a:solidFill>
              </a:rPr>
              <a:t>or</a:t>
            </a:r>
            <a:r>
              <a:rPr kern="0" spc="-10" dirty="0">
                <a:solidFill>
                  <a:prstClr val="black"/>
                </a:solidFill>
              </a:rPr>
              <a:t> </a:t>
            </a:r>
            <a:r>
              <a:rPr kern="0" dirty="0">
                <a:solidFill>
                  <a:prstClr val="black"/>
                </a:solidFill>
              </a:rPr>
              <a:t>designs</a:t>
            </a:r>
            <a:r>
              <a:rPr kern="0" spc="-25" dirty="0">
                <a:solidFill>
                  <a:prstClr val="black"/>
                </a:solidFill>
              </a:rPr>
              <a:t> </a:t>
            </a:r>
            <a:r>
              <a:rPr kern="0" dirty="0">
                <a:solidFill>
                  <a:prstClr val="black"/>
                </a:solidFill>
              </a:rPr>
              <a:t>without </a:t>
            </a:r>
            <a:r>
              <a:rPr kern="0" spc="-10" dirty="0">
                <a:solidFill>
                  <a:prstClr val="black"/>
                </a:solidFill>
              </a:rPr>
              <a:t>notice.</a:t>
            </a:r>
          </a:p>
        </p:txBody>
      </p:sp>
      <p:sp>
        <p:nvSpPr>
          <p:cNvPr id="51" name="object 51"/>
          <p:cNvSpPr txBox="1">
            <a:spLocks noGrp="1"/>
          </p:cNvSpPr>
          <p:nvPr>
            <p:ph type="dt" sz="half" idx="6"/>
          </p:nvPr>
        </p:nvSpPr>
        <p:spPr>
          <a:prstGeom prst="rect">
            <a:avLst/>
          </a:prstGeom>
        </p:spPr>
        <p:txBody>
          <a:bodyPr vert="horz" wrap="square" lIns="0" tIns="0" rIns="0" bIns="0" rtlCol="0">
            <a:spAutoFit/>
          </a:bodyPr>
          <a:lstStyle/>
          <a:p>
            <a:pPr marL="12515" defTabSz="901050">
              <a:lnSpc>
                <a:spcPts val="941"/>
              </a:lnSpc>
            </a:pPr>
            <a:r>
              <a:rPr kern="0" spc="-10" dirty="0">
                <a:solidFill>
                  <a:prstClr val="black"/>
                </a:solidFill>
              </a:rPr>
              <a:t>10.2019</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F1B834-8D0B-3C77-A89D-F7D74CE9AC75}"/>
            </a:ext>
          </a:extLst>
        </p:cNvPr>
        <p:cNvGrpSpPr/>
        <p:nvPr/>
      </p:nvGrpSpPr>
      <p:grpSpPr>
        <a:xfrm>
          <a:off x="0" y="0"/>
          <a:ext cx="0" cy="0"/>
          <a:chOff x="0" y="0"/>
          <a:chExt cx="0" cy="0"/>
        </a:xfrm>
      </p:grpSpPr>
      <p:sp>
        <p:nvSpPr>
          <p:cNvPr id="46082" name="TextBox 85">
            <a:extLst>
              <a:ext uri="{FF2B5EF4-FFF2-40B4-BE49-F238E27FC236}">
                <a16:creationId xmlns:a16="http://schemas.microsoft.com/office/drawing/2014/main" id="{3D2AFCFB-FC54-F798-046A-BDC373B3E43B}"/>
              </a:ext>
            </a:extLst>
          </p:cNvPr>
          <p:cNvSpPr txBox="1">
            <a:spLocks noChangeArrowheads="1"/>
          </p:cNvSpPr>
          <p:nvPr/>
        </p:nvSpPr>
        <p:spPr bwMode="auto">
          <a:xfrm>
            <a:off x="3933236" y="2133600"/>
            <a:ext cx="5341527" cy="880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lnSpc>
                <a:spcPct val="80000"/>
              </a:lnSpc>
              <a:spcBef>
                <a:spcPct val="0"/>
              </a:spcBef>
              <a:spcAft>
                <a:spcPct val="0"/>
              </a:spcAft>
              <a:buNone/>
            </a:pPr>
            <a:r>
              <a:rPr lang="en-US" altLang="zh-CN" sz="6400" b="1" dirty="0">
                <a:solidFill>
                  <a:srgbClr val="000000">
                    <a:lumMod val="75000"/>
                    <a:lumOff val="25000"/>
                  </a:srgbClr>
                </a:solidFill>
                <a:latin typeface="Arial" panose="020B0604020202020204" pitchFamily="34" charset="0"/>
                <a:cs typeface="Arial" panose="020B0604020202020204" pitchFamily="34" charset="0"/>
              </a:rPr>
              <a:t>ESI Gateway </a:t>
            </a:r>
          </a:p>
        </p:txBody>
      </p:sp>
    </p:spTree>
    <p:extLst>
      <p:ext uri="{BB962C8B-B14F-4D97-AF65-F5344CB8AC3E}">
        <p14:creationId xmlns:p14="http://schemas.microsoft.com/office/powerpoint/2010/main" val="368400246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4386283" y="435759"/>
            <a:ext cx="3557384"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Compressor </a:t>
            </a:r>
          </a:p>
        </p:txBody>
      </p:sp>
      <p:sp>
        <p:nvSpPr>
          <p:cNvPr id="12" name="TextBox 11">
            <a:extLst>
              <a:ext uri="{FF2B5EF4-FFF2-40B4-BE49-F238E27FC236}">
                <a16:creationId xmlns:a16="http://schemas.microsoft.com/office/drawing/2014/main" id="{915792EC-4A6F-B0F2-A1EA-58AA07E1C1AF}"/>
              </a:ext>
            </a:extLst>
          </p:cNvPr>
          <p:cNvSpPr txBox="1"/>
          <p:nvPr/>
        </p:nvSpPr>
        <p:spPr>
          <a:xfrm>
            <a:off x="50800" y="8572059"/>
            <a:ext cx="11740863" cy="584775"/>
          </a:xfrm>
          <a:prstGeom prst="rect">
            <a:avLst/>
          </a:prstGeom>
          <a:noFill/>
        </p:spPr>
        <p:txBody>
          <a:bodyPr wrap="square" rtlCol="0">
            <a:spAutoFit/>
          </a:bodyPr>
          <a:lstStyle/>
          <a:p>
            <a:r>
              <a:rPr lang="en-US" sz="3200" b="1" dirty="0"/>
              <a:t>Connecting Harness between Main Chip and Inverter Chip</a:t>
            </a:r>
          </a:p>
        </p:txBody>
      </p:sp>
      <p:sp>
        <p:nvSpPr>
          <p:cNvPr id="10" name="TextBox 9">
            <a:extLst>
              <a:ext uri="{FF2B5EF4-FFF2-40B4-BE49-F238E27FC236}">
                <a16:creationId xmlns:a16="http://schemas.microsoft.com/office/drawing/2014/main" id="{870CF9BB-9582-5A9F-F18D-FD8E57F0C4F0}"/>
              </a:ext>
            </a:extLst>
          </p:cNvPr>
          <p:cNvSpPr txBox="1"/>
          <p:nvPr/>
        </p:nvSpPr>
        <p:spPr>
          <a:xfrm>
            <a:off x="7442351" y="7543800"/>
            <a:ext cx="4114649" cy="461665"/>
          </a:xfrm>
          <a:prstGeom prst="rect">
            <a:avLst/>
          </a:prstGeom>
          <a:noFill/>
        </p:spPr>
        <p:txBody>
          <a:bodyPr wrap="square" rtlCol="0">
            <a:spAutoFit/>
          </a:bodyPr>
          <a:lstStyle/>
          <a:p>
            <a:r>
              <a:rPr lang="en-US" sz="2400" b="1" dirty="0"/>
              <a:t>Remove to gain access</a:t>
            </a:r>
          </a:p>
        </p:txBody>
      </p:sp>
      <p:pic>
        <p:nvPicPr>
          <p:cNvPr id="3" name="Picture 2">
            <a:extLst>
              <a:ext uri="{FF2B5EF4-FFF2-40B4-BE49-F238E27FC236}">
                <a16:creationId xmlns:a16="http://schemas.microsoft.com/office/drawing/2014/main" id="{AE30D40A-29DA-56C9-A09A-BA36059194E1}"/>
              </a:ext>
            </a:extLst>
          </p:cNvPr>
          <p:cNvPicPr>
            <a:picLocks noChangeAspect="1"/>
          </p:cNvPicPr>
          <p:nvPr/>
        </p:nvPicPr>
        <p:blipFill>
          <a:blip r:embed="rId3"/>
          <a:stretch>
            <a:fillRect/>
          </a:stretch>
        </p:blipFill>
        <p:spPr>
          <a:xfrm>
            <a:off x="279400" y="1477660"/>
            <a:ext cx="4636066" cy="3487215"/>
          </a:xfrm>
          <a:prstGeom prst="rect">
            <a:avLst/>
          </a:prstGeom>
        </p:spPr>
      </p:pic>
      <p:pic>
        <p:nvPicPr>
          <p:cNvPr id="5" name="Picture 4">
            <a:extLst>
              <a:ext uri="{FF2B5EF4-FFF2-40B4-BE49-F238E27FC236}">
                <a16:creationId xmlns:a16="http://schemas.microsoft.com/office/drawing/2014/main" id="{DF622E94-E617-DCC8-3D75-2CBC9BDC3E52}"/>
              </a:ext>
            </a:extLst>
          </p:cNvPr>
          <p:cNvPicPr>
            <a:picLocks noChangeAspect="1"/>
          </p:cNvPicPr>
          <p:nvPr/>
        </p:nvPicPr>
        <p:blipFill>
          <a:blip r:embed="rId4"/>
          <a:stretch>
            <a:fillRect/>
          </a:stretch>
        </p:blipFill>
        <p:spPr>
          <a:xfrm>
            <a:off x="7060715" y="1529126"/>
            <a:ext cx="4496285" cy="3492894"/>
          </a:xfrm>
          <a:prstGeom prst="rect">
            <a:avLst/>
          </a:prstGeom>
        </p:spPr>
      </p:pic>
      <p:pic>
        <p:nvPicPr>
          <p:cNvPr id="7" name="Picture 6">
            <a:extLst>
              <a:ext uri="{FF2B5EF4-FFF2-40B4-BE49-F238E27FC236}">
                <a16:creationId xmlns:a16="http://schemas.microsoft.com/office/drawing/2014/main" id="{78E44661-54C9-4741-5B16-DF332CB7D9DE}"/>
              </a:ext>
            </a:extLst>
          </p:cNvPr>
          <p:cNvPicPr>
            <a:picLocks noChangeAspect="1"/>
          </p:cNvPicPr>
          <p:nvPr/>
        </p:nvPicPr>
        <p:blipFill>
          <a:blip r:embed="rId5"/>
          <a:stretch>
            <a:fillRect/>
          </a:stretch>
        </p:blipFill>
        <p:spPr>
          <a:xfrm>
            <a:off x="284480" y="5254283"/>
            <a:ext cx="4636066" cy="3470176"/>
          </a:xfrm>
          <a:prstGeom prst="rect">
            <a:avLst/>
          </a:prstGeom>
        </p:spPr>
      </p:pic>
      <p:pic>
        <p:nvPicPr>
          <p:cNvPr id="19" name="Picture 18">
            <a:extLst>
              <a:ext uri="{FF2B5EF4-FFF2-40B4-BE49-F238E27FC236}">
                <a16:creationId xmlns:a16="http://schemas.microsoft.com/office/drawing/2014/main" id="{D65FA9BA-E8F9-CC16-5F60-25F926527442}"/>
              </a:ext>
            </a:extLst>
          </p:cNvPr>
          <p:cNvPicPr>
            <a:picLocks noChangeAspect="1"/>
          </p:cNvPicPr>
          <p:nvPr/>
        </p:nvPicPr>
        <p:blipFill>
          <a:blip r:embed="rId6"/>
          <a:stretch>
            <a:fillRect/>
          </a:stretch>
        </p:blipFill>
        <p:spPr>
          <a:xfrm>
            <a:off x="7060714" y="5307632"/>
            <a:ext cx="4496285" cy="3231489"/>
          </a:xfrm>
          <a:prstGeom prst="rect">
            <a:avLst/>
          </a:prstGeom>
        </p:spPr>
      </p:pic>
      <p:cxnSp>
        <p:nvCxnSpPr>
          <p:cNvPr id="24" name="Straight Arrow Connector 23">
            <a:extLst>
              <a:ext uri="{FF2B5EF4-FFF2-40B4-BE49-F238E27FC236}">
                <a16:creationId xmlns:a16="http://schemas.microsoft.com/office/drawing/2014/main" id="{480CB3AC-B224-1008-3201-E839B2224C95}"/>
              </a:ext>
            </a:extLst>
          </p:cNvPr>
          <p:cNvCxnSpPr>
            <a:cxnSpLocks/>
            <a:stCxn id="23" idx="1"/>
          </p:cNvCxnSpPr>
          <p:nvPr/>
        </p:nvCxnSpPr>
        <p:spPr>
          <a:xfrm flipH="1">
            <a:off x="2711657" y="2163572"/>
            <a:ext cx="2368343" cy="876300"/>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0C106A87-4D64-2CBE-3AC3-7611A5451731}"/>
              </a:ext>
            </a:extLst>
          </p:cNvPr>
          <p:cNvCxnSpPr>
            <a:cxnSpLocks/>
          </p:cNvCxnSpPr>
          <p:nvPr/>
        </p:nvCxnSpPr>
        <p:spPr>
          <a:xfrm>
            <a:off x="6082934" y="2438400"/>
            <a:ext cx="3721466" cy="930432"/>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4D0D2267-10AE-398E-9509-ADC79ABDD562}"/>
              </a:ext>
            </a:extLst>
          </p:cNvPr>
          <p:cNvCxnSpPr>
            <a:cxnSpLocks/>
          </p:cNvCxnSpPr>
          <p:nvPr/>
        </p:nvCxnSpPr>
        <p:spPr>
          <a:xfrm flipH="1" flipV="1">
            <a:off x="2597433" y="6826639"/>
            <a:ext cx="2556793" cy="259961"/>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A41BE386-952C-EA09-B1F7-7DFE65F99833}"/>
              </a:ext>
            </a:extLst>
          </p:cNvPr>
          <p:cNvSpPr txBox="1"/>
          <p:nvPr/>
        </p:nvSpPr>
        <p:spPr>
          <a:xfrm>
            <a:off x="5080000" y="1973072"/>
            <a:ext cx="1136857" cy="381000"/>
          </a:xfrm>
          <a:prstGeom prst="rect">
            <a:avLst/>
          </a:prstGeom>
          <a:noFill/>
        </p:spPr>
        <p:txBody>
          <a:bodyPr wrap="square" rtlCol="0">
            <a:spAutoFit/>
          </a:bodyPr>
          <a:lstStyle/>
          <a:p>
            <a:r>
              <a:rPr lang="en-US" dirty="0"/>
              <a:t>Remove</a:t>
            </a:r>
          </a:p>
        </p:txBody>
      </p:sp>
      <p:sp>
        <p:nvSpPr>
          <p:cNvPr id="27" name="Arrow: Right 26">
            <a:extLst>
              <a:ext uri="{FF2B5EF4-FFF2-40B4-BE49-F238E27FC236}">
                <a16:creationId xmlns:a16="http://schemas.microsoft.com/office/drawing/2014/main" id="{FC9A818F-C344-CF5A-781E-E4520FC4A460}"/>
              </a:ext>
            </a:extLst>
          </p:cNvPr>
          <p:cNvSpPr/>
          <p:nvPr/>
        </p:nvSpPr>
        <p:spPr>
          <a:xfrm>
            <a:off x="5432027" y="3597215"/>
            <a:ext cx="978408"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Arrow: Right 32">
            <a:extLst>
              <a:ext uri="{FF2B5EF4-FFF2-40B4-BE49-F238E27FC236}">
                <a16:creationId xmlns:a16="http://schemas.microsoft.com/office/drawing/2014/main" id="{6AAF8467-CB90-8FE4-CF94-E63D4B366AB9}"/>
              </a:ext>
            </a:extLst>
          </p:cNvPr>
          <p:cNvSpPr/>
          <p:nvPr/>
        </p:nvSpPr>
        <p:spPr>
          <a:xfrm rot="8848231">
            <a:off x="4790965" y="4864887"/>
            <a:ext cx="2400762"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Arrow: Right 33">
            <a:extLst>
              <a:ext uri="{FF2B5EF4-FFF2-40B4-BE49-F238E27FC236}">
                <a16:creationId xmlns:a16="http://schemas.microsoft.com/office/drawing/2014/main" id="{FFE93DEE-D64C-1CC4-2034-DCDCFD1BA841}"/>
              </a:ext>
            </a:extLst>
          </p:cNvPr>
          <p:cNvSpPr/>
          <p:nvPr/>
        </p:nvSpPr>
        <p:spPr>
          <a:xfrm>
            <a:off x="5402284" y="7690612"/>
            <a:ext cx="978408"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42EE1179-4A79-5476-3220-E5E030ACB08B}"/>
              </a:ext>
            </a:extLst>
          </p:cNvPr>
          <p:cNvSpPr txBox="1"/>
          <p:nvPr/>
        </p:nvSpPr>
        <p:spPr>
          <a:xfrm>
            <a:off x="5032597" y="6553200"/>
            <a:ext cx="1571403" cy="646331"/>
          </a:xfrm>
          <a:prstGeom prst="rect">
            <a:avLst/>
          </a:prstGeom>
          <a:noFill/>
        </p:spPr>
        <p:txBody>
          <a:bodyPr wrap="square">
            <a:spAutoFit/>
          </a:bodyPr>
          <a:lstStyle/>
          <a:p>
            <a:r>
              <a:rPr lang="en-US" dirty="0"/>
              <a:t>Remove (3) power wirers</a:t>
            </a:r>
          </a:p>
        </p:txBody>
      </p:sp>
    </p:spTree>
    <p:extLst>
      <p:ext uri="{BB962C8B-B14F-4D97-AF65-F5344CB8AC3E}">
        <p14:creationId xmlns:p14="http://schemas.microsoft.com/office/powerpoint/2010/main" val="348598359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6898042"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Key Product Components</a:t>
            </a:r>
          </a:p>
        </p:txBody>
      </p:sp>
      <p:pic>
        <p:nvPicPr>
          <p:cNvPr id="8" name="Picture 7">
            <a:extLst>
              <a:ext uri="{FF2B5EF4-FFF2-40B4-BE49-F238E27FC236}">
                <a16:creationId xmlns:a16="http://schemas.microsoft.com/office/drawing/2014/main" id="{585F792F-5220-8138-AFD4-542A2C3C5A53}"/>
              </a:ext>
            </a:extLst>
          </p:cNvPr>
          <p:cNvPicPr>
            <a:picLocks noChangeAspect="1"/>
          </p:cNvPicPr>
          <p:nvPr/>
        </p:nvPicPr>
        <p:blipFill>
          <a:blip r:embed="rId3"/>
          <a:stretch>
            <a:fillRect/>
          </a:stretch>
        </p:blipFill>
        <p:spPr>
          <a:xfrm>
            <a:off x="161577" y="1371600"/>
            <a:ext cx="7391400" cy="5312214"/>
          </a:xfrm>
          <a:prstGeom prst="rect">
            <a:avLst/>
          </a:prstGeom>
        </p:spPr>
      </p:pic>
      <p:sp>
        <p:nvSpPr>
          <p:cNvPr id="14" name="TextBox 13">
            <a:extLst>
              <a:ext uri="{FF2B5EF4-FFF2-40B4-BE49-F238E27FC236}">
                <a16:creationId xmlns:a16="http://schemas.microsoft.com/office/drawing/2014/main" id="{308658C4-E4A5-933D-3587-65B1AE5D2868}"/>
              </a:ext>
            </a:extLst>
          </p:cNvPr>
          <p:cNvSpPr txBox="1"/>
          <p:nvPr/>
        </p:nvSpPr>
        <p:spPr>
          <a:xfrm>
            <a:off x="8280400" y="2209800"/>
            <a:ext cx="4800600" cy="193899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U - V less than 5 ohms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U - W less than 5 ohms </a:t>
            </a:r>
          </a:p>
          <a:p>
            <a:pPr>
              <a:defRPr/>
            </a:pPr>
            <a:r>
              <a:rPr lang="en-US" sz="2400" b="1" dirty="0">
                <a:solidFill>
                  <a:prstClr val="black"/>
                </a:solidFill>
                <a:latin typeface="Calibri"/>
              </a:rPr>
              <a:t>V</a:t>
            </a:r>
            <a:r>
              <a:rPr kumimoji="0" lang="en-US" sz="2400" b="1" i="0" u="none" strike="noStrike" kern="1200" cap="none" spc="0" normalizeH="0" baseline="0" noProof="0" dirty="0">
                <a:ln>
                  <a:noFill/>
                </a:ln>
                <a:solidFill>
                  <a:prstClr val="black"/>
                </a:solidFill>
                <a:effectLst/>
                <a:uLnTx/>
                <a:uFillTx/>
                <a:latin typeface="Calibri"/>
                <a:ea typeface="+mn-ea"/>
                <a:cs typeface="+mn-cs"/>
              </a:rPr>
              <a:t> - W less than 5 ohms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Readings should be +/- 10% between each reading</a:t>
            </a:r>
          </a:p>
        </p:txBody>
      </p:sp>
      <p:cxnSp>
        <p:nvCxnSpPr>
          <p:cNvPr id="20" name="Straight Arrow Connector 19">
            <a:extLst>
              <a:ext uri="{FF2B5EF4-FFF2-40B4-BE49-F238E27FC236}">
                <a16:creationId xmlns:a16="http://schemas.microsoft.com/office/drawing/2014/main" id="{4D0D2267-10AE-398E-9509-ADC79ABDD562}"/>
              </a:ext>
            </a:extLst>
          </p:cNvPr>
          <p:cNvCxnSpPr>
            <a:cxnSpLocks/>
          </p:cNvCxnSpPr>
          <p:nvPr/>
        </p:nvCxnSpPr>
        <p:spPr>
          <a:xfrm flipH="1">
            <a:off x="3636863" y="2396786"/>
            <a:ext cx="4719737" cy="636457"/>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0C106A87-4D64-2CBE-3AC3-7611A5451731}"/>
              </a:ext>
            </a:extLst>
          </p:cNvPr>
          <p:cNvCxnSpPr>
            <a:cxnSpLocks/>
          </p:cNvCxnSpPr>
          <p:nvPr/>
        </p:nvCxnSpPr>
        <p:spPr>
          <a:xfrm flipH="1">
            <a:off x="4013200" y="3124200"/>
            <a:ext cx="4343400" cy="595826"/>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BADBF849-CC46-E583-8F84-5B255DFC1EF9}"/>
              </a:ext>
            </a:extLst>
          </p:cNvPr>
          <p:cNvCxnSpPr>
            <a:cxnSpLocks/>
          </p:cNvCxnSpPr>
          <p:nvPr/>
        </p:nvCxnSpPr>
        <p:spPr>
          <a:xfrm flipH="1">
            <a:off x="2946400" y="2819400"/>
            <a:ext cx="5410200" cy="771148"/>
          </a:xfrm>
          <a:prstGeom prst="straightConnector1">
            <a:avLst/>
          </a:prstGeom>
          <a:ln w="412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618058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3289405" y="465751"/>
            <a:ext cx="6651713" cy="0"/>
          </a:xfrm>
          <a:custGeom>
            <a:avLst/>
            <a:gdLst/>
            <a:ahLst/>
            <a:cxnLst/>
            <a:rect l="l" t="t" r="r" b="b"/>
            <a:pathLst>
              <a:path w="6750050">
                <a:moveTo>
                  <a:pt x="0" y="0"/>
                </a:moveTo>
                <a:lnTo>
                  <a:pt x="6750050" y="0"/>
                </a:lnTo>
              </a:path>
            </a:pathLst>
          </a:custGeom>
          <a:ln w="9144">
            <a:solidFill>
              <a:srgbClr val="7D7D7D"/>
            </a:solidFill>
          </a:ln>
        </p:spPr>
        <p:txBody>
          <a:bodyPr wrap="square" lIns="0" tIns="0" rIns="0" bIns="0" rtlCol="0"/>
          <a:lstStyle/>
          <a:p>
            <a:endParaRPr sz="1774"/>
          </a:p>
        </p:txBody>
      </p:sp>
      <p:sp>
        <p:nvSpPr>
          <p:cNvPr id="3" name="object 3"/>
          <p:cNvSpPr txBox="1"/>
          <p:nvPr/>
        </p:nvSpPr>
        <p:spPr>
          <a:xfrm>
            <a:off x="3269510" y="270019"/>
            <a:ext cx="1194555" cy="149118"/>
          </a:xfrm>
          <a:prstGeom prst="rect">
            <a:avLst/>
          </a:prstGeom>
        </p:spPr>
        <p:txBody>
          <a:bodyPr vert="horz" wrap="square" lIns="0" tIns="12515" rIns="0" bIns="0" rtlCol="0">
            <a:spAutoFit/>
          </a:bodyPr>
          <a:lstStyle/>
          <a:p>
            <a:pPr marL="12515">
              <a:spcBef>
                <a:spcPts val="99"/>
              </a:spcBef>
            </a:pPr>
            <a:r>
              <a:rPr sz="887" dirty="0">
                <a:latin typeface="Calibri Light"/>
                <a:cs typeface="Calibri Light"/>
              </a:rPr>
              <a:t>ESI</a:t>
            </a:r>
            <a:r>
              <a:rPr sz="887" spc="-10" dirty="0">
                <a:latin typeface="Calibri Light"/>
                <a:cs typeface="Calibri Light"/>
              </a:rPr>
              <a:t> </a:t>
            </a:r>
            <a:r>
              <a:rPr sz="887" dirty="0">
                <a:latin typeface="Calibri Light"/>
                <a:cs typeface="Calibri Light"/>
              </a:rPr>
              <a:t>(Ultra)</a:t>
            </a:r>
            <a:r>
              <a:rPr sz="887" spc="-5" dirty="0">
                <a:latin typeface="Calibri Light"/>
                <a:cs typeface="Calibri Light"/>
              </a:rPr>
              <a:t> </a:t>
            </a:r>
            <a:r>
              <a:rPr sz="887" dirty="0">
                <a:latin typeface="Calibri Light"/>
                <a:cs typeface="Calibri Light"/>
              </a:rPr>
              <a:t>Service </a:t>
            </a:r>
            <a:r>
              <a:rPr sz="887" spc="-10" dirty="0">
                <a:latin typeface="Calibri Light"/>
                <a:cs typeface="Calibri Light"/>
              </a:rPr>
              <a:t>Manual</a:t>
            </a:r>
            <a:endParaRPr sz="887">
              <a:latin typeface="Calibri Light"/>
              <a:cs typeface="Calibri Light"/>
            </a:endParaRPr>
          </a:p>
        </p:txBody>
      </p:sp>
      <p:sp>
        <p:nvSpPr>
          <p:cNvPr id="4" name="object 4"/>
          <p:cNvSpPr txBox="1"/>
          <p:nvPr/>
        </p:nvSpPr>
        <p:spPr>
          <a:xfrm>
            <a:off x="9192601" y="279030"/>
            <a:ext cx="767794" cy="149118"/>
          </a:xfrm>
          <a:prstGeom prst="rect">
            <a:avLst/>
          </a:prstGeom>
        </p:spPr>
        <p:txBody>
          <a:bodyPr vert="horz" wrap="square" lIns="0" tIns="12515" rIns="0" bIns="0" rtlCol="0">
            <a:spAutoFit/>
          </a:bodyPr>
          <a:lstStyle/>
          <a:p>
            <a:pPr marL="12515">
              <a:spcBef>
                <a:spcPts val="99"/>
              </a:spcBef>
            </a:pPr>
            <a:r>
              <a:rPr sz="887" spc="-10" dirty="0">
                <a:latin typeface="Calibri Light"/>
                <a:cs typeface="Calibri Light"/>
                <a:hlinkClick r:id="rId2"/>
              </a:rPr>
              <a:t>www.ecoer.com</a:t>
            </a:r>
            <a:endParaRPr sz="887">
              <a:latin typeface="Calibri Light"/>
              <a:cs typeface="Calibri Light"/>
            </a:endParaRPr>
          </a:p>
        </p:txBody>
      </p:sp>
      <p:sp>
        <p:nvSpPr>
          <p:cNvPr id="5" name="object 5"/>
          <p:cNvSpPr txBox="1"/>
          <p:nvPr/>
        </p:nvSpPr>
        <p:spPr>
          <a:xfrm>
            <a:off x="6514893" y="291044"/>
            <a:ext cx="294102" cy="149118"/>
          </a:xfrm>
          <a:prstGeom prst="rect">
            <a:avLst/>
          </a:prstGeom>
        </p:spPr>
        <p:txBody>
          <a:bodyPr vert="horz" wrap="square" lIns="0" tIns="12515" rIns="0" bIns="0" rtlCol="0">
            <a:spAutoFit/>
          </a:bodyPr>
          <a:lstStyle/>
          <a:p>
            <a:pPr marL="12515">
              <a:spcBef>
                <a:spcPts val="99"/>
              </a:spcBef>
            </a:pPr>
            <a:r>
              <a:rPr sz="887" spc="-10" dirty="0">
                <a:latin typeface="Calibri Light"/>
                <a:cs typeface="Calibri Light"/>
              </a:rPr>
              <a:t>59/68</a:t>
            </a:r>
            <a:endParaRPr sz="887">
              <a:latin typeface="Calibri Light"/>
              <a:cs typeface="Calibri Light"/>
            </a:endParaRPr>
          </a:p>
        </p:txBody>
      </p:sp>
      <p:sp>
        <p:nvSpPr>
          <p:cNvPr id="6" name="object 6"/>
          <p:cNvSpPr txBox="1"/>
          <p:nvPr/>
        </p:nvSpPr>
        <p:spPr>
          <a:xfrm>
            <a:off x="3556350" y="1289738"/>
            <a:ext cx="1280283" cy="194613"/>
          </a:xfrm>
          <a:prstGeom prst="rect">
            <a:avLst/>
          </a:prstGeom>
        </p:spPr>
        <p:txBody>
          <a:bodyPr vert="horz" wrap="square" lIns="0" tIns="12515" rIns="0" bIns="0" rtlCol="0">
            <a:spAutoFit/>
          </a:bodyPr>
          <a:lstStyle/>
          <a:p>
            <a:pPr marL="12515">
              <a:spcBef>
                <a:spcPts val="99"/>
              </a:spcBef>
            </a:pPr>
            <a:r>
              <a:rPr sz="1084" b="1" spc="-10" dirty="0">
                <a:latin typeface="Cambria"/>
                <a:cs typeface="Cambria"/>
              </a:rPr>
              <a:t>1.</a:t>
            </a:r>
            <a:r>
              <a:rPr sz="1084" b="1" spc="-153" dirty="0">
                <a:latin typeface="Cambria"/>
                <a:cs typeface="Cambria"/>
              </a:rPr>
              <a:t> </a:t>
            </a:r>
            <a:r>
              <a:rPr sz="1182" b="1" dirty="0">
                <a:latin typeface="Cambria"/>
                <a:cs typeface="Cambria"/>
              </a:rPr>
              <a:t>Error</a:t>
            </a:r>
            <a:r>
              <a:rPr sz="1182" b="1" spc="-39" dirty="0">
                <a:latin typeface="Cambria"/>
                <a:cs typeface="Cambria"/>
              </a:rPr>
              <a:t> </a:t>
            </a:r>
            <a:r>
              <a:rPr sz="1182" b="1" spc="-10" dirty="0">
                <a:latin typeface="Cambria"/>
                <a:cs typeface="Cambria"/>
              </a:rPr>
              <a:t>definition:</a:t>
            </a:r>
            <a:endParaRPr sz="1182">
              <a:latin typeface="Cambria"/>
              <a:cs typeface="Cambria"/>
            </a:endParaRPr>
          </a:p>
        </p:txBody>
      </p:sp>
      <p:graphicFrame>
        <p:nvGraphicFramePr>
          <p:cNvPr id="7" name="object 7"/>
          <p:cNvGraphicFramePr>
            <a:graphicFrameLocks noGrp="1"/>
          </p:cNvGraphicFramePr>
          <p:nvPr>
            <p:extLst>
              <p:ext uri="{D42A27DB-BD31-4B8C-83A1-F6EECF244321}">
                <p14:modId xmlns:p14="http://schemas.microsoft.com/office/powerpoint/2010/main" val="3312378576"/>
              </p:ext>
            </p:extLst>
          </p:nvPr>
        </p:nvGraphicFramePr>
        <p:xfrm>
          <a:off x="1117600" y="1668298"/>
          <a:ext cx="6191785" cy="6562784"/>
        </p:xfrm>
        <a:graphic>
          <a:graphicData uri="http://schemas.openxmlformats.org/drawingml/2006/table">
            <a:tbl>
              <a:tblPr firstRow="1" bandRow="1">
                <a:tableStyleId>{2D5ABB26-0587-4C30-8999-92F81FD0307C}</a:tableStyleId>
              </a:tblPr>
              <a:tblGrid>
                <a:gridCol w="605099">
                  <a:extLst>
                    <a:ext uri="{9D8B030D-6E8A-4147-A177-3AD203B41FA5}">
                      <a16:colId xmlns:a16="http://schemas.microsoft.com/office/drawing/2014/main" val="20000"/>
                    </a:ext>
                  </a:extLst>
                </a:gridCol>
                <a:gridCol w="379204">
                  <a:extLst>
                    <a:ext uri="{9D8B030D-6E8A-4147-A177-3AD203B41FA5}">
                      <a16:colId xmlns:a16="http://schemas.microsoft.com/office/drawing/2014/main" val="20001"/>
                    </a:ext>
                  </a:extLst>
                </a:gridCol>
                <a:gridCol w="919225">
                  <a:extLst>
                    <a:ext uri="{9D8B030D-6E8A-4147-A177-3AD203B41FA5}">
                      <a16:colId xmlns:a16="http://schemas.microsoft.com/office/drawing/2014/main" val="20002"/>
                    </a:ext>
                  </a:extLst>
                </a:gridCol>
                <a:gridCol w="351670">
                  <a:extLst>
                    <a:ext uri="{9D8B030D-6E8A-4147-A177-3AD203B41FA5}">
                      <a16:colId xmlns:a16="http://schemas.microsoft.com/office/drawing/2014/main" val="20003"/>
                    </a:ext>
                  </a:extLst>
                </a:gridCol>
                <a:gridCol w="3936587">
                  <a:extLst>
                    <a:ext uri="{9D8B030D-6E8A-4147-A177-3AD203B41FA5}">
                      <a16:colId xmlns:a16="http://schemas.microsoft.com/office/drawing/2014/main" val="20004"/>
                    </a:ext>
                  </a:extLst>
                </a:gridCol>
              </a:tblGrid>
              <a:tr h="319758">
                <a:tc>
                  <a:txBody>
                    <a:bodyPr/>
                    <a:lstStyle/>
                    <a:p>
                      <a:pPr marL="97155">
                        <a:lnSpc>
                          <a:spcPct val="100000"/>
                        </a:lnSpc>
                        <a:spcBef>
                          <a:spcPts val="615"/>
                        </a:spcBef>
                      </a:pPr>
                      <a:r>
                        <a:rPr sz="1100" b="1" spc="-20" dirty="0">
                          <a:solidFill>
                            <a:srgbClr val="FFFFFF"/>
                          </a:solidFill>
                          <a:latin typeface="Cambria"/>
                          <a:cs typeface="Cambria"/>
                        </a:rPr>
                        <a:t>Code</a:t>
                      </a:r>
                      <a:endParaRPr sz="1100">
                        <a:latin typeface="Cambria"/>
                        <a:cs typeface="Cambria"/>
                      </a:endParaRPr>
                    </a:p>
                  </a:txBody>
                  <a:tcPr marL="0" marR="0" marT="7696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gridSpan="3">
                  <a:txBody>
                    <a:bodyPr/>
                    <a:lstStyle/>
                    <a:p>
                      <a:pPr marL="497840">
                        <a:lnSpc>
                          <a:spcPct val="100000"/>
                        </a:lnSpc>
                        <a:spcBef>
                          <a:spcPts val="615"/>
                        </a:spcBef>
                      </a:pPr>
                      <a:r>
                        <a:rPr sz="1100" b="1" dirty="0">
                          <a:solidFill>
                            <a:srgbClr val="FFFFFF"/>
                          </a:solidFill>
                          <a:latin typeface="Cambria"/>
                          <a:cs typeface="Cambria"/>
                        </a:rPr>
                        <a:t>LED</a:t>
                      </a:r>
                      <a:r>
                        <a:rPr sz="1100" b="1" spc="-20" dirty="0">
                          <a:solidFill>
                            <a:srgbClr val="FFFFFF"/>
                          </a:solidFill>
                          <a:latin typeface="Cambria"/>
                          <a:cs typeface="Cambria"/>
                        </a:rPr>
                        <a:t> </a:t>
                      </a:r>
                      <a:r>
                        <a:rPr sz="1100" b="1" spc="-10" dirty="0">
                          <a:solidFill>
                            <a:srgbClr val="FFFFFF"/>
                          </a:solidFill>
                          <a:latin typeface="Cambria"/>
                          <a:cs typeface="Cambria"/>
                        </a:rPr>
                        <a:t>Display</a:t>
                      </a:r>
                      <a:endParaRPr sz="1100">
                        <a:latin typeface="Cambria"/>
                        <a:cs typeface="Cambria"/>
                      </a:endParaRPr>
                    </a:p>
                  </a:txBody>
                  <a:tcPr marL="0" marR="0" marT="7696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hMerge="1">
                  <a:txBody>
                    <a:bodyPr/>
                    <a:lstStyle/>
                    <a:p>
                      <a:endParaRPr/>
                    </a:p>
                  </a:txBody>
                  <a:tcPr marL="0" marR="0" marT="0" marB="0"/>
                </a:tc>
                <a:tc hMerge="1">
                  <a:txBody>
                    <a:bodyPr/>
                    <a:lstStyle/>
                    <a:p>
                      <a:endParaRPr/>
                    </a:p>
                  </a:txBody>
                  <a:tcPr marL="0" marR="0" marT="0" marB="0"/>
                </a:tc>
                <a:tc>
                  <a:txBody>
                    <a:bodyPr/>
                    <a:lstStyle/>
                    <a:p>
                      <a:pPr marL="97155">
                        <a:lnSpc>
                          <a:spcPct val="100000"/>
                        </a:lnSpc>
                        <a:spcBef>
                          <a:spcPts val="615"/>
                        </a:spcBef>
                      </a:pPr>
                      <a:r>
                        <a:rPr sz="1100" b="1" spc="-10" dirty="0">
                          <a:solidFill>
                            <a:srgbClr val="FFFFFF"/>
                          </a:solidFill>
                          <a:latin typeface="Cambria"/>
                          <a:cs typeface="Cambria"/>
                        </a:rPr>
                        <a:t>Definition</a:t>
                      </a:r>
                      <a:endParaRPr sz="1100" dirty="0">
                        <a:latin typeface="Cambria"/>
                        <a:cs typeface="Cambria"/>
                      </a:endParaRPr>
                    </a:p>
                  </a:txBody>
                  <a:tcPr marL="0" marR="0" marT="7696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0"/>
                  </a:ext>
                </a:extLst>
              </a:tr>
              <a:tr h="388590">
                <a:tc rowSpan="2">
                  <a:txBody>
                    <a:bodyPr/>
                    <a:lstStyle/>
                    <a:p>
                      <a:pPr>
                        <a:lnSpc>
                          <a:spcPct val="100000"/>
                        </a:lnSpc>
                        <a:spcBef>
                          <a:spcPts val="50"/>
                        </a:spcBef>
                      </a:pPr>
                      <a:endParaRPr sz="1000">
                        <a:latin typeface="Times New Roman"/>
                        <a:cs typeface="Times New Roman"/>
                      </a:endParaRPr>
                    </a:p>
                    <a:p>
                      <a:pPr marL="97155">
                        <a:lnSpc>
                          <a:spcPct val="100000"/>
                        </a:lnSpc>
                        <a:spcBef>
                          <a:spcPts val="5"/>
                        </a:spcBef>
                      </a:pPr>
                      <a:r>
                        <a:rPr sz="1100" spc="-25" dirty="0">
                          <a:latin typeface="Cambria"/>
                          <a:cs typeface="Cambria"/>
                        </a:rPr>
                        <a:t>C0</a:t>
                      </a:r>
                      <a:endParaRPr sz="1100">
                        <a:latin typeface="Cambria"/>
                        <a:cs typeface="Cambria"/>
                      </a:endParaRPr>
                    </a:p>
                  </a:txBody>
                  <a:tcPr marL="0" marR="0" marT="625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nSpc>
                          <a:spcPct val="100000"/>
                        </a:lnSpc>
                      </a:pPr>
                      <a:endParaRPr sz="1100">
                        <a:latin typeface="Times New Roman"/>
                        <a:cs typeface="Times New Roman"/>
                      </a:endParaRPr>
                    </a:p>
                  </a:txBody>
                  <a:tcPr marL="0" marR="0" marT="0" marB="0">
                    <a:lnL w="12700">
                      <a:solidFill>
                        <a:srgbClr val="000000"/>
                      </a:solidFill>
                      <a:prstDash val="solid"/>
                    </a:lnL>
                    <a:lnR w="9525">
                      <a:solidFill>
                        <a:srgbClr val="000000"/>
                      </a:solidFill>
                      <a:prstDash val="solid"/>
                    </a:lnR>
                    <a:lnT w="12700">
                      <a:solidFill>
                        <a:srgbClr val="000000"/>
                      </a:solidFill>
                      <a:prstDash val="solid"/>
                    </a:lnT>
                  </a:tcPr>
                </a:tc>
                <a:tc>
                  <a:txBody>
                    <a:bodyPr/>
                    <a:lstStyle/>
                    <a:p>
                      <a:pPr>
                        <a:lnSpc>
                          <a:spcPct val="100000"/>
                        </a:lnSpc>
                      </a:pPr>
                      <a:endParaRPr sz="1100">
                        <a:latin typeface="Times New Roman"/>
                        <a:cs typeface="Times New Roman"/>
                      </a:endParaRPr>
                    </a:p>
                  </a:txBody>
                  <a:tcPr marL="0" marR="0" marT="0" marB="0">
                    <a:lnL w="9525">
                      <a:solidFill>
                        <a:srgbClr val="000000"/>
                      </a:solidFill>
                      <a:prstDash val="solid"/>
                    </a:lnL>
                    <a:lnR w="9525">
                      <a:solidFill>
                        <a:srgbClr val="000000"/>
                      </a:solidFill>
                      <a:prstDash val="solid"/>
                    </a:lnR>
                    <a:lnT w="12700">
                      <a:solidFill>
                        <a:srgbClr val="000000"/>
                      </a:solidFill>
                      <a:prstDash val="solid"/>
                    </a:lnT>
                    <a:lnB w="9525">
                      <a:solidFill>
                        <a:srgbClr val="000000"/>
                      </a:solidFill>
                      <a:prstDash val="solid"/>
                    </a:lnB>
                  </a:tcPr>
                </a:tc>
                <a:tc>
                  <a:txBody>
                    <a:bodyPr/>
                    <a:lstStyle/>
                    <a:p>
                      <a:pPr>
                        <a:lnSpc>
                          <a:spcPct val="100000"/>
                        </a:lnSpc>
                      </a:pPr>
                      <a:endParaRPr sz="1100">
                        <a:latin typeface="Times New Roman"/>
                        <a:cs typeface="Times New Roman"/>
                      </a:endParaRPr>
                    </a:p>
                  </a:txBody>
                  <a:tcPr marL="0" marR="0" marT="0" marB="0">
                    <a:lnL w="9525">
                      <a:solidFill>
                        <a:srgbClr val="000000"/>
                      </a:solidFill>
                      <a:prstDash val="solid"/>
                    </a:lnL>
                    <a:lnR w="12700">
                      <a:solidFill>
                        <a:srgbClr val="000000"/>
                      </a:solidFill>
                      <a:prstDash val="solid"/>
                    </a:lnR>
                    <a:lnT w="12700">
                      <a:solidFill>
                        <a:srgbClr val="000000"/>
                      </a:solidFill>
                      <a:prstDash val="solid"/>
                    </a:lnT>
                  </a:tcPr>
                </a:tc>
                <a:tc rowSpan="2">
                  <a:txBody>
                    <a:bodyPr/>
                    <a:lstStyle/>
                    <a:p>
                      <a:pPr>
                        <a:lnSpc>
                          <a:spcPct val="100000"/>
                        </a:lnSpc>
                        <a:spcBef>
                          <a:spcPts val="50"/>
                        </a:spcBef>
                      </a:pPr>
                      <a:endParaRPr sz="1000">
                        <a:latin typeface="Times New Roman"/>
                        <a:cs typeface="Times New Roman"/>
                      </a:endParaRPr>
                    </a:p>
                    <a:p>
                      <a:pPr marL="78740">
                        <a:lnSpc>
                          <a:spcPct val="100000"/>
                        </a:lnSpc>
                        <a:spcBef>
                          <a:spcPts val="5"/>
                        </a:spcBef>
                      </a:pPr>
                      <a:r>
                        <a:rPr sz="1100" dirty="0">
                          <a:latin typeface="Cambria"/>
                          <a:cs typeface="Cambria"/>
                        </a:rPr>
                        <a:t>Critical</a:t>
                      </a:r>
                      <a:r>
                        <a:rPr sz="1100" spc="-15" dirty="0">
                          <a:latin typeface="Cambria"/>
                          <a:cs typeface="Cambria"/>
                        </a:rPr>
                        <a:t> </a:t>
                      </a:r>
                      <a:r>
                        <a:rPr sz="1100" spc="-10" dirty="0">
                          <a:latin typeface="Cambria"/>
                          <a:cs typeface="Cambria"/>
                        </a:rPr>
                        <a:t>over-</a:t>
                      </a:r>
                      <a:r>
                        <a:rPr sz="1100" dirty="0">
                          <a:latin typeface="Cambria"/>
                          <a:cs typeface="Cambria"/>
                        </a:rPr>
                        <a:t>voltage </a:t>
                      </a:r>
                      <a:r>
                        <a:rPr sz="1100" spc="-20" dirty="0">
                          <a:latin typeface="Cambria"/>
                          <a:cs typeface="Cambria"/>
                        </a:rPr>
                        <a:t>fault</a:t>
                      </a:r>
                      <a:endParaRPr sz="1100">
                        <a:latin typeface="Cambria"/>
                        <a:cs typeface="Cambria"/>
                      </a:endParaRPr>
                    </a:p>
                  </a:txBody>
                  <a:tcPr marL="0" marR="0" marT="625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77593">
                <a:tc vMerge="1">
                  <a:txBody>
                    <a:bodyPr/>
                    <a:lstStyle/>
                    <a:p>
                      <a:endParaRPr/>
                    </a:p>
                  </a:txBody>
                  <a:tcPr marL="0" marR="0" marT="635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3">
                  <a:txBody>
                    <a:bodyPr/>
                    <a:lstStyle/>
                    <a:p>
                      <a:pPr>
                        <a:lnSpc>
                          <a:spcPct val="100000"/>
                        </a:lnSpc>
                      </a:pPr>
                      <a:endParaRPr sz="300">
                        <a:latin typeface="Times New Roman"/>
                        <a:cs typeface="Times New Roman"/>
                      </a:endParaRPr>
                    </a:p>
                  </a:txBody>
                  <a:tcPr marL="0" marR="0" marT="0" marB="0">
                    <a:lnL w="12700">
                      <a:solidFill>
                        <a:srgbClr val="000000"/>
                      </a:solidFill>
                      <a:prstDash val="solid"/>
                    </a:lnL>
                    <a:lnR w="12700">
                      <a:solidFill>
                        <a:srgbClr val="000000"/>
                      </a:solidFill>
                      <a:prstDash val="solid"/>
                    </a:lnR>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635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466808">
                <a:tc>
                  <a:txBody>
                    <a:bodyPr/>
                    <a:lstStyle/>
                    <a:p>
                      <a:pPr>
                        <a:lnSpc>
                          <a:spcPct val="100000"/>
                        </a:lnSpc>
                        <a:spcBef>
                          <a:spcPts val="50"/>
                        </a:spcBef>
                      </a:pPr>
                      <a:endParaRPr sz="1000">
                        <a:latin typeface="Times New Roman"/>
                        <a:cs typeface="Times New Roman"/>
                      </a:endParaRPr>
                    </a:p>
                    <a:p>
                      <a:pPr marL="97155">
                        <a:lnSpc>
                          <a:spcPct val="100000"/>
                        </a:lnSpc>
                        <a:spcBef>
                          <a:spcPts val="5"/>
                        </a:spcBef>
                      </a:pPr>
                      <a:r>
                        <a:rPr sz="1100" spc="-25" dirty="0">
                          <a:latin typeface="Cambria"/>
                          <a:cs typeface="Cambria"/>
                        </a:rPr>
                        <a:t>C1</a:t>
                      </a:r>
                      <a:endParaRPr sz="1100">
                        <a:latin typeface="Cambria"/>
                        <a:cs typeface="Cambria"/>
                      </a:endParaRPr>
                    </a:p>
                  </a:txBody>
                  <a:tcPr marL="0" marR="0" marT="625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3">
                  <a:txBody>
                    <a:bodyPr/>
                    <a:lstStyle/>
                    <a:p>
                      <a:pPr>
                        <a:lnSpc>
                          <a:spcPct val="100000"/>
                        </a:lnSpc>
                      </a:pPr>
                      <a:endParaRPr sz="11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a:txBody>
                    <a:bodyPr/>
                    <a:lstStyle/>
                    <a:p>
                      <a:pPr>
                        <a:lnSpc>
                          <a:spcPct val="100000"/>
                        </a:lnSpc>
                        <a:spcBef>
                          <a:spcPts val="50"/>
                        </a:spcBef>
                      </a:pPr>
                      <a:endParaRPr sz="900">
                        <a:latin typeface="Times New Roman"/>
                        <a:cs typeface="Times New Roman"/>
                      </a:endParaRPr>
                    </a:p>
                    <a:p>
                      <a:pPr marL="78740">
                        <a:lnSpc>
                          <a:spcPct val="100000"/>
                        </a:lnSpc>
                      </a:pPr>
                      <a:r>
                        <a:rPr sz="1100" dirty="0">
                          <a:latin typeface="Times New Roman"/>
                          <a:cs typeface="Times New Roman"/>
                        </a:rPr>
                        <a:t>DC</a:t>
                      </a:r>
                      <a:r>
                        <a:rPr sz="1100" spc="-10" dirty="0">
                          <a:latin typeface="Times New Roman"/>
                          <a:cs typeface="Times New Roman"/>
                        </a:rPr>
                        <a:t> </a:t>
                      </a:r>
                      <a:r>
                        <a:rPr sz="1100" dirty="0">
                          <a:latin typeface="Times New Roman"/>
                          <a:cs typeface="Times New Roman"/>
                        </a:rPr>
                        <a:t>bus </a:t>
                      </a:r>
                      <a:r>
                        <a:rPr sz="1100" spc="-10" dirty="0">
                          <a:latin typeface="Times New Roman"/>
                          <a:cs typeface="Times New Roman"/>
                        </a:rPr>
                        <a:t>over-</a:t>
                      </a:r>
                      <a:r>
                        <a:rPr sz="1100" dirty="0">
                          <a:latin typeface="Times New Roman"/>
                          <a:cs typeface="Times New Roman"/>
                        </a:rPr>
                        <a:t>voltage </a:t>
                      </a:r>
                      <a:r>
                        <a:rPr sz="1100" spc="-10" dirty="0">
                          <a:latin typeface="Times New Roman"/>
                          <a:cs typeface="Times New Roman"/>
                        </a:rPr>
                        <a:t>protection</a:t>
                      </a:r>
                      <a:endParaRPr sz="1100">
                        <a:latin typeface="Times New Roman"/>
                        <a:cs typeface="Times New Roman"/>
                      </a:endParaRPr>
                    </a:p>
                  </a:txBody>
                  <a:tcPr marL="0" marR="0" marT="625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466808">
                <a:tc>
                  <a:txBody>
                    <a:bodyPr/>
                    <a:lstStyle/>
                    <a:p>
                      <a:pPr>
                        <a:lnSpc>
                          <a:spcPct val="100000"/>
                        </a:lnSpc>
                        <a:spcBef>
                          <a:spcPts val="50"/>
                        </a:spcBef>
                      </a:pPr>
                      <a:endParaRPr sz="1000">
                        <a:latin typeface="Times New Roman"/>
                        <a:cs typeface="Times New Roman"/>
                      </a:endParaRPr>
                    </a:p>
                    <a:p>
                      <a:pPr marL="97155">
                        <a:lnSpc>
                          <a:spcPct val="100000"/>
                        </a:lnSpc>
                        <a:spcBef>
                          <a:spcPts val="5"/>
                        </a:spcBef>
                      </a:pPr>
                      <a:r>
                        <a:rPr sz="1100" spc="-25" dirty="0">
                          <a:latin typeface="Cambria"/>
                          <a:cs typeface="Cambria"/>
                        </a:rPr>
                        <a:t>C2</a:t>
                      </a:r>
                      <a:endParaRPr sz="1100">
                        <a:latin typeface="Cambria"/>
                        <a:cs typeface="Cambria"/>
                      </a:endParaRPr>
                    </a:p>
                  </a:txBody>
                  <a:tcPr marL="0" marR="0" marT="625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3">
                  <a:txBody>
                    <a:bodyPr/>
                    <a:lstStyle/>
                    <a:p>
                      <a:pPr>
                        <a:lnSpc>
                          <a:spcPct val="100000"/>
                        </a:lnSpc>
                      </a:pPr>
                      <a:endParaRPr sz="11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a:txBody>
                    <a:bodyPr/>
                    <a:lstStyle/>
                    <a:p>
                      <a:pPr>
                        <a:lnSpc>
                          <a:spcPct val="100000"/>
                        </a:lnSpc>
                        <a:spcBef>
                          <a:spcPts val="50"/>
                        </a:spcBef>
                      </a:pPr>
                      <a:endParaRPr sz="900">
                        <a:latin typeface="Times New Roman"/>
                        <a:cs typeface="Times New Roman"/>
                      </a:endParaRPr>
                    </a:p>
                    <a:p>
                      <a:pPr marL="78740">
                        <a:lnSpc>
                          <a:spcPct val="100000"/>
                        </a:lnSpc>
                      </a:pPr>
                      <a:r>
                        <a:rPr sz="1100" dirty="0">
                          <a:latin typeface="Times New Roman"/>
                          <a:cs typeface="Times New Roman"/>
                        </a:rPr>
                        <a:t>DC</a:t>
                      </a:r>
                      <a:r>
                        <a:rPr sz="1100" spc="-5" dirty="0">
                          <a:latin typeface="Times New Roman"/>
                          <a:cs typeface="Times New Roman"/>
                        </a:rPr>
                        <a:t> </a:t>
                      </a:r>
                      <a:r>
                        <a:rPr sz="1100" dirty="0">
                          <a:latin typeface="Times New Roman"/>
                          <a:cs typeface="Times New Roman"/>
                        </a:rPr>
                        <a:t>bus </a:t>
                      </a:r>
                      <a:r>
                        <a:rPr sz="1100" spc="-10" dirty="0">
                          <a:latin typeface="Times New Roman"/>
                          <a:cs typeface="Times New Roman"/>
                        </a:rPr>
                        <a:t>under-</a:t>
                      </a:r>
                      <a:r>
                        <a:rPr sz="1100" dirty="0">
                          <a:latin typeface="Times New Roman"/>
                          <a:cs typeface="Times New Roman"/>
                        </a:rPr>
                        <a:t>voltage</a:t>
                      </a:r>
                      <a:r>
                        <a:rPr sz="1100" spc="5" dirty="0">
                          <a:latin typeface="Times New Roman"/>
                          <a:cs typeface="Times New Roman"/>
                        </a:rPr>
                        <a:t> </a:t>
                      </a:r>
                      <a:r>
                        <a:rPr sz="1100" spc="-10" dirty="0">
                          <a:latin typeface="Times New Roman"/>
                          <a:cs typeface="Times New Roman"/>
                        </a:rPr>
                        <a:t>protection</a:t>
                      </a:r>
                      <a:endParaRPr sz="1100">
                        <a:latin typeface="Times New Roman"/>
                        <a:cs typeface="Times New Roman"/>
                      </a:endParaRPr>
                    </a:p>
                  </a:txBody>
                  <a:tcPr marL="0" marR="0" marT="625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466808">
                <a:tc>
                  <a:txBody>
                    <a:bodyPr/>
                    <a:lstStyle/>
                    <a:p>
                      <a:pPr>
                        <a:lnSpc>
                          <a:spcPct val="100000"/>
                        </a:lnSpc>
                        <a:spcBef>
                          <a:spcPts val="5"/>
                        </a:spcBef>
                      </a:pPr>
                      <a:endParaRPr sz="1000">
                        <a:latin typeface="Times New Roman"/>
                        <a:cs typeface="Times New Roman"/>
                      </a:endParaRPr>
                    </a:p>
                    <a:p>
                      <a:pPr marL="97155">
                        <a:lnSpc>
                          <a:spcPct val="100000"/>
                        </a:lnSpc>
                      </a:pPr>
                      <a:r>
                        <a:rPr sz="1100" spc="-25" dirty="0">
                          <a:latin typeface="Cambria"/>
                          <a:cs typeface="Cambria"/>
                        </a:rPr>
                        <a:t>C3</a:t>
                      </a:r>
                      <a:endParaRPr sz="1100">
                        <a:latin typeface="Cambria"/>
                        <a:cs typeface="Cambria"/>
                      </a:endParaRPr>
                    </a:p>
                  </a:txBody>
                  <a:tcPr marL="0" marR="0" marT="62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3">
                  <a:txBody>
                    <a:bodyPr/>
                    <a:lstStyle/>
                    <a:p>
                      <a:pPr>
                        <a:lnSpc>
                          <a:spcPct val="100000"/>
                        </a:lnSpc>
                      </a:pPr>
                      <a:endParaRPr sz="11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a:txBody>
                    <a:bodyPr/>
                    <a:lstStyle/>
                    <a:p>
                      <a:pPr>
                        <a:lnSpc>
                          <a:spcPct val="100000"/>
                        </a:lnSpc>
                        <a:spcBef>
                          <a:spcPts val="5"/>
                        </a:spcBef>
                      </a:pPr>
                      <a:endParaRPr sz="1000">
                        <a:latin typeface="Times New Roman"/>
                        <a:cs typeface="Times New Roman"/>
                      </a:endParaRPr>
                    </a:p>
                    <a:p>
                      <a:pPr marL="78740">
                        <a:lnSpc>
                          <a:spcPct val="100000"/>
                        </a:lnSpc>
                      </a:pPr>
                      <a:r>
                        <a:rPr sz="1100" spc="-10" dirty="0">
                          <a:latin typeface="Times New Roman"/>
                          <a:cs typeface="Times New Roman"/>
                        </a:rPr>
                        <a:t>Over-</a:t>
                      </a:r>
                      <a:r>
                        <a:rPr sz="1100" dirty="0">
                          <a:latin typeface="Times New Roman"/>
                          <a:cs typeface="Times New Roman"/>
                        </a:rPr>
                        <a:t>current</a:t>
                      </a:r>
                      <a:r>
                        <a:rPr sz="1100" spc="10" dirty="0">
                          <a:latin typeface="Times New Roman"/>
                          <a:cs typeface="Times New Roman"/>
                        </a:rPr>
                        <a:t> </a:t>
                      </a:r>
                      <a:r>
                        <a:rPr sz="1100" spc="-10" dirty="0">
                          <a:latin typeface="Times New Roman"/>
                          <a:cs typeface="Times New Roman"/>
                        </a:rPr>
                        <a:t>protection</a:t>
                      </a:r>
                      <a:endParaRPr sz="1100">
                        <a:latin typeface="Times New Roman"/>
                        <a:cs typeface="Times New Roman"/>
                      </a:endParaRPr>
                    </a:p>
                  </a:txBody>
                  <a:tcPr marL="0" marR="0" marT="62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r h="510868">
                <a:tc>
                  <a:txBody>
                    <a:bodyPr/>
                    <a:lstStyle/>
                    <a:p>
                      <a:pPr>
                        <a:lnSpc>
                          <a:spcPct val="100000"/>
                        </a:lnSpc>
                        <a:spcBef>
                          <a:spcPts val="5"/>
                        </a:spcBef>
                      </a:pPr>
                      <a:endParaRPr sz="1000" dirty="0">
                        <a:latin typeface="Times New Roman"/>
                        <a:cs typeface="Times New Roman"/>
                      </a:endParaRPr>
                    </a:p>
                    <a:p>
                      <a:pPr marL="97155">
                        <a:lnSpc>
                          <a:spcPct val="100000"/>
                        </a:lnSpc>
                      </a:pPr>
                      <a:r>
                        <a:rPr sz="1100" spc="-25" dirty="0">
                          <a:latin typeface="Cambria"/>
                          <a:cs typeface="Cambria"/>
                        </a:rPr>
                        <a:t>C4</a:t>
                      </a:r>
                      <a:endParaRPr sz="1100" dirty="0">
                        <a:latin typeface="Cambria"/>
                        <a:cs typeface="Cambria"/>
                      </a:endParaRPr>
                    </a:p>
                  </a:txBody>
                  <a:tcPr marL="0" marR="0" marT="626" marB="0">
                    <a:lnL w="12700">
                      <a:solidFill>
                        <a:srgbClr val="000000"/>
                      </a:solidFill>
                      <a:prstDash val="solid"/>
                    </a:lnL>
                    <a:lnR w="12700">
                      <a:solidFill>
                        <a:srgbClr val="000000"/>
                      </a:solidFill>
                      <a:prstDash val="solid"/>
                    </a:lnR>
                    <a:lnT w="12700">
                      <a:solidFill>
                        <a:srgbClr val="000000"/>
                      </a:solidFill>
                      <a:prstDash val="solid"/>
                    </a:lnT>
                    <a:lnB w="12700" cap="flat" cmpd="sng" algn="ctr">
                      <a:solidFill>
                        <a:srgbClr val="000000"/>
                      </a:solidFill>
                      <a:prstDash val="solid"/>
                      <a:round/>
                      <a:headEnd type="none" w="med" len="med"/>
                      <a:tailEnd type="none" w="med" len="med"/>
                    </a:lnB>
                  </a:tcPr>
                </a:tc>
                <a:tc gridSpan="3">
                  <a:txBody>
                    <a:bodyPr/>
                    <a:lstStyle/>
                    <a:p>
                      <a:pPr>
                        <a:lnSpc>
                          <a:spcPct val="100000"/>
                        </a:lnSpc>
                      </a:pPr>
                      <a:endParaRPr sz="1100" dirty="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cap="flat" cmpd="sng" algn="ctr">
                      <a:solidFill>
                        <a:srgbClr val="000000"/>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a:txBody>
                    <a:bodyPr/>
                    <a:lstStyle/>
                    <a:p>
                      <a:pPr>
                        <a:lnSpc>
                          <a:spcPct val="100000"/>
                        </a:lnSpc>
                        <a:spcBef>
                          <a:spcPts val="5"/>
                        </a:spcBef>
                      </a:pPr>
                      <a:endParaRPr sz="1000" dirty="0">
                        <a:latin typeface="Times New Roman"/>
                        <a:cs typeface="Times New Roman"/>
                      </a:endParaRPr>
                    </a:p>
                    <a:p>
                      <a:pPr marL="78740">
                        <a:lnSpc>
                          <a:spcPct val="100000"/>
                        </a:lnSpc>
                      </a:pPr>
                      <a:r>
                        <a:rPr sz="1100" dirty="0">
                          <a:latin typeface="Cambria"/>
                          <a:cs typeface="Cambria"/>
                        </a:rPr>
                        <a:t>Zero</a:t>
                      </a:r>
                      <a:r>
                        <a:rPr sz="1100" spc="-20" dirty="0">
                          <a:latin typeface="Cambria"/>
                          <a:cs typeface="Cambria"/>
                        </a:rPr>
                        <a:t> </a:t>
                      </a:r>
                      <a:r>
                        <a:rPr sz="1100" dirty="0">
                          <a:latin typeface="Cambria"/>
                          <a:cs typeface="Cambria"/>
                        </a:rPr>
                        <a:t>speed</a:t>
                      </a:r>
                      <a:r>
                        <a:rPr sz="1100" spc="-20" dirty="0">
                          <a:latin typeface="Cambria"/>
                          <a:cs typeface="Cambria"/>
                        </a:rPr>
                        <a:t> fault</a:t>
                      </a:r>
                      <a:endParaRPr sz="1100" dirty="0">
                        <a:latin typeface="Cambria"/>
                        <a:cs typeface="Cambria"/>
                      </a:endParaRPr>
                    </a:p>
                  </a:txBody>
                  <a:tcPr marL="0" marR="0" marT="626" marB="0">
                    <a:lnL w="12700">
                      <a:solidFill>
                        <a:srgbClr val="000000"/>
                      </a:solidFill>
                      <a:prstDash val="solid"/>
                    </a:lnL>
                    <a:lnR w="12700">
                      <a:solidFill>
                        <a:srgbClr val="000000"/>
                      </a:solidFill>
                      <a:prstDash val="solid"/>
                    </a:lnR>
                    <a:lnT w="12700">
                      <a:solidFill>
                        <a:srgbClr val="000000"/>
                      </a:solidFill>
                      <a:prstDash val="soli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93316">
                <a:tc>
                  <a:txBody>
                    <a:bodyPr/>
                    <a:lstStyle/>
                    <a:p>
                      <a:pPr marL="97155" marR="0" lvl="0" indent="0" defTabSz="914400" eaLnBrk="1" fontAlgn="auto" latinLnBrk="0" hangingPunct="1">
                        <a:lnSpc>
                          <a:spcPct val="100000"/>
                        </a:lnSpc>
                        <a:spcBef>
                          <a:spcPts val="0"/>
                        </a:spcBef>
                        <a:spcAft>
                          <a:spcPts val="0"/>
                        </a:spcAft>
                        <a:buClrTx/>
                        <a:buSzTx/>
                        <a:buFontTx/>
                        <a:buNone/>
                        <a:tabLst/>
                        <a:defRPr/>
                      </a:pPr>
                      <a:endParaRPr lang="en-US" sz="1100" spc="-25" dirty="0">
                        <a:latin typeface="Cambria"/>
                        <a:cs typeface="Cambria"/>
                      </a:endParaRPr>
                    </a:p>
                    <a:p>
                      <a:pPr marL="97155" marR="0" lvl="0" indent="0" defTabSz="914400" eaLnBrk="1" fontAlgn="auto" latinLnBrk="0" hangingPunct="1">
                        <a:lnSpc>
                          <a:spcPct val="100000"/>
                        </a:lnSpc>
                        <a:spcBef>
                          <a:spcPts val="0"/>
                        </a:spcBef>
                        <a:spcAft>
                          <a:spcPts val="0"/>
                        </a:spcAft>
                        <a:buClrTx/>
                        <a:buSzTx/>
                        <a:buFontTx/>
                        <a:buNone/>
                        <a:tabLst/>
                        <a:defRPr/>
                      </a:pPr>
                      <a:r>
                        <a:rPr lang="en-US" sz="1100" spc="-25" dirty="0">
                          <a:latin typeface="Cambria"/>
                          <a:cs typeface="Cambria"/>
                        </a:rPr>
                        <a:t>C5</a:t>
                      </a:r>
                      <a:endParaRPr lang="en-US" sz="1100" dirty="0">
                        <a:latin typeface="Cambria"/>
                        <a:cs typeface="Cambria"/>
                      </a:endParaRPr>
                    </a:p>
                    <a:p>
                      <a:pPr marL="97155">
                        <a:lnSpc>
                          <a:spcPct val="100000"/>
                        </a:lnSpc>
                      </a:pPr>
                      <a:endParaRPr sz="1100" dirty="0">
                        <a:latin typeface="Cambria"/>
                        <a:cs typeface="Cambria"/>
                      </a:endParaRPr>
                    </a:p>
                  </a:txBody>
                  <a:tcPr marL="0" marR="0" marT="626"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nSpc>
                          <a:spcPct val="100000"/>
                        </a:lnSpc>
                      </a:pPr>
                      <a:endParaRPr sz="1100" dirty="0">
                        <a:latin typeface="Times New Roma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a:txBody>
                    <a:bodyPr/>
                    <a:lstStyle/>
                    <a:p>
                      <a:pPr marL="78740">
                        <a:lnSpc>
                          <a:spcPct val="100000"/>
                        </a:lnSpc>
                      </a:pPr>
                      <a:endParaRPr lang="en-US" sz="1100" dirty="0">
                        <a:latin typeface="Cambria"/>
                        <a:cs typeface="Cambria"/>
                      </a:endParaRPr>
                    </a:p>
                    <a:p>
                      <a:pPr marL="78740" marR="0" lvl="0" indent="0" defTabSz="914400" eaLnBrk="1" fontAlgn="auto" latinLnBrk="0" hangingPunct="1">
                        <a:lnSpc>
                          <a:spcPct val="100000"/>
                        </a:lnSpc>
                        <a:spcBef>
                          <a:spcPts val="0"/>
                        </a:spcBef>
                        <a:spcAft>
                          <a:spcPts val="0"/>
                        </a:spcAft>
                        <a:buClrTx/>
                        <a:buSzTx/>
                        <a:buFontTx/>
                        <a:buNone/>
                        <a:tabLst/>
                        <a:defRPr/>
                      </a:pPr>
                      <a:r>
                        <a:rPr lang="en-US" sz="1100" dirty="0">
                          <a:latin typeface="Times New Roman"/>
                          <a:cs typeface="Times New Roman"/>
                        </a:rPr>
                        <a:t>Synchronization -</a:t>
                      </a:r>
                      <a:r>
                        <a:rPr lang="en-US" sz="1100" spc="-50" dirty="0">
                          <a:latin typeface="Times New Roman"/>
                          <a:cs typeface="Times New Roman"/>
                        </a:rPr>
                        <a:t> </a:t>
                      </a:r>
                      <a:r>
                        <a:rPr lang="en-US" sz="1100" spc="-10" dirty="0" err="1">
                          <a:latin typeface="Times New Roman"/>
                          <a:cs typeface="Times New Roman"/>
                        </a:rPr>
                        <a:t>PwmsyncErr</a:t>
                      </a:r>
                      <a:endParaRPr lang="en-US" sz="1100" dirty="0">
                        <a:latin typeface="Times New Roman"/>
                        <a:cs typeface="Times New Roman"/>
                      </a:endParaRPr>
                    </a:p>
                    <a:p>
                      <a:pPr marL="78740">
                        <a:lnSpc>
                          <a:spcPct val="100000"/>
                        </a:lnSpc>
                      </a:pPr>
                      <a:endParaRPr lang="en-US" sz="1100" dirty="0">
                        <a:latin typeface="Cambria"/>
                        <a:cs typeface="Cambria"/>
                      </a:endParaRPr>
                    </a:p>
                  </a:txBody>
                  <a:tcPr marL="0" marR="0" marT="626"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75843479"/>
                  </a:ext>
                </a:extLst>
              </a:tr>
              <a:tr h="457200">
                <a:tc>
                  <a:txBody>
                    <a:bodyPr/>
                    <a:lstStyle/>
                    <a:p>
                      <a:pPr marL="97155" marR="0" lvl="0" indent="0" defTabSz="914400" eaLnBrk="1" fontAlgn="auto" latinLnBrk="0" hangingPunct="1">
                        <a:lnSpc>
                          <a:spcPct val="100000"/>
                        </a:lnSpc>
                        <a:spcBef>
                          <a:spcPts val="0"/>
                        </a:spcBef>
                        <a:spcAft>
                          <a:spcPts val="0"/>
                        </a:spcAft>
                        <a:buClrTx/>
                        <a:buSzTx/>
                        <a:buFontTx/>
                        <a:buNone/>
                        <a:tabLst/>
                        <a:defRPr/>
                      </a:pPr>
                      <a:endParaRPr lang="en-US" sz="1100" spc="-25" dirty="0">
                        <a:latin typeface="Cambria"/>
                        <a:cs typeface="Cambria"/>
                      </a:endParaRPr>
                    </a:p>
                    <a:p>
                      <a:pPr marL="97155" marR="0" lvl="0" indent="0" defTabSz="914400" eaLnBrk="1" fontAlgn="auto" latinLnBrk="0" hangingPunct="1">
                        <a:lnSpc>
                          <a:spcPct val="100000"/>
                        </a:lnSpc>
                        <a:spcBef>
                          <a:spcPts val="0"/>
                        </a:spcBef>
                        <a:spcAft>
                          <a:spcPts val="0"/>
                        </a:spcAft>
                        <a:buClrTx/>
                        <a:buSzTx/>
                        <a:buFontTx/>
                        <a:buNone/>
                        <a:tabLst/>
                        <a:defRPr/>
                      </a:pPr>
                      <a:r>
                        <a:rPr lang="en-US" sz="1100" spc="-25" dirty="0">
                          <a:latin typeface="Cambria"/>
                          <a:cs typeface="Cambria"/>
                        </a:rPr>
                        <a:t>C6</a:t>
                      </a:r>
                      <a:endParaRPr lang="en-US" sz="1100" dirty="0">
                        <a:latin typeface="Cambria"/>
                        <a:cs typeface="Cambria"/>
                      </a:endParaRPr>
                    </a:p>
                    <a:p>
                      <a:pPr marL="97155">
                        <a:lnSpc>
                          <a:spcPct val="100000"/>
                        </a:lnSpc>
                      </a:pPr>
                      <a:endParaRPr sz="1100" dirty="0">
                        <a:latin typeface="Cambria"/>
                        <a:cs typeface="Cambria"/>
                      </a:endParaRPr>
                    </a:p>
                  </a:txBody>
                  <a:tcPr marL="0" marR="0" marT="626"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prstDash val="solid"/>
                    </a:lnB>
                  </a:tcPr>
                </a:tc>
                <a:tc gridSpan="3">
                  <a:txBody>
                    <a:bodyPr/>
                    <a:lstStyle/>
                    <a:p>
                      <a:pPr>
                        <a:lnSpc>
                          <a:spcPct val="100000"/>
                        </a:lnSpc>
                      </a:pPr>
                      <a:endParaRPr sz="1100" dirty="0">
                        <a:latin typeface="Times New Roma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prstDash val="solid"/>
                    </a:lnB>
                  </a:tcPr>
                </a:tc>
                <a:tc hMerge="1">
                  <a:txBody>
                    <a:bodyPr/>
                    <a:lstStyle/>
                    <a:p>
                      <a:endParaRPr lang="en-US"/>
                    </a:p>
                  </a:txBody>
                  <a:tcPr/>
                </a:tc>
                <a:tc hMerge="1">
                  <a:txBody>
                    <a:bodyPr/>
                    <a:lstStyle/>
                    <a:p>
                      <a:endParaRPr lang="en-US"/>
                    </a:p>
                  </a:txBody>
                  <a:tcPr/>
                </a:tc>
                <a:tc>
                  <a:txBody>
                    <a:bodyPr/>
                    <a:lstStyle/>
                    <a:p>
                      <a:pPr marL="78740">
                        <a:lnSpc>
                          <a:spcPct val="100000"/>
                        </a:lnSpc>
                      </a:pPr>
                      <a:endParaRPr lang="en-US" sz="1100" dirty="0">
                        <a:latin typeface="Cambria"/>
                        <a:cs typeface="Cambria"/>
                      </a:endParaRPr>
                    </a:p>
                    <a:p>
                      <a:pPr marL="78740">
                        <a:lnSpc>
                          <a:spcPct val="100000"/>
                        </a:lnSpc>
                      </a:pPr>
                      <a:r>
                        <a:rPr lang="en-US" sz="1100" dirty="0">
                          <a:latin typeface="Times New Roman"/>
                          <a:cs typeface="Times New Roman"/>
                        </a:rPr>
                        <a:t>Phase</a:t>
                      </a:r>
                      <a:r>
                        <a:rPr lang="en-US" sz="1100" spc="-10" dirty="0">
                          <a:latin typeface="Times New Roman"/>
                          <a:cs typeface="Times New Roman"/>
                        </a:rPr>
                        <a:t> </a:t>
                      </a:r>
                      <a:r>
                        <a:rPr lang="en-US" sz="1100" dirty="0">
                          <a:latin typeface="Times New Roman"/>
                          <a:cs typeface="Times New Roman"/>
                        </a:rPr>
                        <a:t>loss</a:t>
                      </a:r>
                      <a:r>
                        <a:rPr lang="en-US" sz="1100" spc="-15" dirty="0">
                          <a:latin typeface="Times New Roman"/>
                          <a:cs typeface="Times New Roman"/>
                        </a:rPr>
                        <a:t> </a:t>
                      </a:r>
                      <a:r>
                        <a:rPr lang="en-US" sz="1100" dirty="0">
                          <a:latin typeface="Times New Roman"/>
                          <a:cs typeface="Times New Roman"/>
                        </a:rPr>
                        <a:t>protection</a:t>
                      </a:r>
                      <a:r>
                        <a:rPr lang="en-US" sz="1100" spc="10" dirty="0">
                          <a:latin typeface="Times New Roman"/>
                          <a:cs typeface="Times New Roman"/>
                        </a:rPr>
                        <a:t> </a:t>
                      </a:r>
                      <a:r>
                        <a:rPr lang="en-US" sz="1100" dirty="0">
                          <a:latin typeface="Times New Roman"/>
                          <a:cs typeface="Times New Roman"/>
                        </a:rPr>
                        <a:t>for</a:t>
                      </a:r>
                      <a:r>
                        <a:rPr lang="en-US" sz="1100" spc="-10" dirty="0">
                          <a:latin typeface="Times New Roman"/>
                          <a:cs typeface="Times New Roman"/>
                        </a:rPr>
                        <a:t> </a:t>
                      </a:r>
                      <a:r>
                        <a:rPr lang="en-US" sz="1100" spc="-20" dirty="0">
                          <a:latin typeface="Times New Roman"/>
                          <a:cs typeface="Times New Roman"/>
                        </a:rPr>
                        <a:t>3-</a:t>
                      </a:r>
                      <a:r>
                        <a:rPr lang="en-US" sz="1100" dirty="0">
                          <a:latin typeface="Times New Roman"/>
                          <a:cs typeface="Times New Roman"/>
                        </a:rPr>
                        <a:t>phase lines</a:t>
                      </a:r>
                      <a:r>
                        <a:rPr lang="en-US" sz="1100" spc="-15" dirty="0">
                          <a:latin typeface="Times New Roman"/>
                          <a:cs typeface="Times New Roman"/>
                        </a:rPr>
                        <a:t> </a:t>
                      </a:r>
                      <a:r>
                        <a:rPr lang="en-US" sz="1100" dirty="0">
                          <a:latin typeface="Times New Roman"/>
                          <a:cs typeface="Times New Roman"/>
                        </a:rPr>
                        <a:t>U,</a:t>
                      </a:r>
                      <a:r>
                        <a:rPr lang="en-US" sz="1100" spc="-35" dirty="0">
                          <a:latin typeface="Times New Roman"/>
                          <a:cs typeface="Times New Roman"/>
                        </a:rPr>
                        <a:t> </a:t>
                      </a:r>
                      <a:r>
                        <a:rPr lang="en-US" sz="1100" spc="-95" dirty="0">
                          <a:latin typeface="Times New Roman"/>
                          <a:cs typeface="Times New Roman"/>
                        </a:rPr>
                        <a:t>V,</a:t>
                      </a:r>
                      <a:r>
                        <a:rPr lang="en-US" sz="1100" spc="-15" dirty="0">
                          <a:latin typeface="Times New Roman"/>
                          <a:cs typeface="Times New Roman"/>
                        </a:rPr>
                        <a:t> </a:t>
                      </a:r>
                      <a:r>
                        <a:rPr lang="en-US" sz="1100" dirty="0">
                          <a:latin typeface="Times New Roman"/>
                          <a:cs typeface="Times New Roman"/>
                        </a:rPr>
                        <a:t>W</a:t>
                      </a:r>
                      <a:r>
                        <a:rPr lang="en-US" sz="1100" spc="-35" dirty="0">
                          <a:latin typeface="Times New Roman"/>
                          <a:cs typeface="Times New Roman"/>
                        </a:rPr>
                        <a:t> </a:t>
                      </a:r>
                      <a:r>
                        <a:rPr lang="en-US" sz="1100" dirty="0">
                          <a:latin typeface="Times New Roman"/>
                          <a:cs typeface="Times New Roman"/>
                        </a:rPr>
                        <a:t>in</a:t>
                      </a:r>
                      <a:r>
                        <a:rPr lang="en-US" sz="1100" spc="-10" dirty="0">
                          <a:latin typeface="Times New Roman"/>
                          <a:cs typeface="Times New Roman"/>
                        </a:rPr>
                        <a:t> </a:t>
                      </a:r>
                      <a:r>
                        <a:rPr lang="en-US" sz="1100" spc="-20" dirty="0">
                          <a:latin typeface="Times New Roman"/>
                          <a:cs typeface="Times New Roman"/>
                        </a:rPr>
                        <a:t>compressor-</a:t>
                      </a:r>
                      <a:r>
                        <a:rPr lang="en-US" sz="1100" spc="-10" dirty="0" err="1">
                          <a:latin typeface="Times New Roman"/>
                          <a:cs typeface="Times New Roman"/>
                        </a:rPr>
                        <a:t>PhslossFlt</a:t>
                      </a:r>
                      <a:r>
                        <a:rPr lang="en-US" sz="1100" spc="-10" dirty="0">
                          <a:latin typeface="Times New Roman"/>
                          <a:cs typeface="Times New Roman"/>
                        </a:rPr>
                        <a:t> </a:t>
                      </a:r>
                      <a:endParaRPr sz="1100" dirty="0">
                        <a:latin typeface="Cambria"/>
                        <a:cs typeface="Cambria"/>
                      </a:endParaRPr>
                    </a:p>
                  </a:txBody>
                  <a:tcPr marL="0" marR="0" marT="626"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prstDash val="solid"/>
                    </a:lnB>
                  </a:tcPr>
                </a:tc>
                <a:extLst>
                  <a:ext uri="{0D108BD9-81ED-4DB2-BD59-A6C34878D82A}">
                    <a16:rowId xmlns:a16="http://schemas.microsoft.com/office/drawing/2014/main" val="3850999387"/>
                  </a:ext>
                </a:extLst>
              </a:tr>
              <a:tr h="457200">
                <a:tc>
                  <a:txBody>
                    <a:bodyPr/>
                    <a:lstStyle/>
                    <a:p>
                      <a:pPr>
                        <a:lnSpc>
                          <a:spcPct val="100000"/>
                        </a:lnSpc>
                        <a:spcBef>
                          <a:spcPts val="50"/>
                        </a:spcBef>
                      </a:pPr>
                      <a:endParaRPr sz="1000" dirty="0">
                        <a:latin typeface="Times New Roman"/>
                        <a:cs typeface="Times New Roman"/>
                      </a:endParaRPr>
                    </a:p>
                    <a:p>
                      <a:pPr marL="97155">
                        <a:lnSpc>
                          <a:spcPct val="100000"/>
                        </a:lnSpc>
                        <a:spcBef>
                          <a:spcPts val="5"/>
                        </a:spcBef>
                      </a:pPr>
                      <a:r>
                        <a:rPr sz="1100" spc="-25" dirty="0">
                          <a:latin typeface="Cambria"/>
                          <a:cs typeface="Cambria"/>
                        </a:rPr>
                        <a:t>C7</a:t>
                      </a:r>
                      <a:endParaRPr sz="1100" dirty="0">
                        <a:latin typeface="Cambria"/>
                        <a:cs typeface="Cambria"/>
                      </a:endParaRPr>
                    </a:p>
                  </a:txBody>
                  <a:tcPr marL="0" marR="0" marT="6257" marB="0">
                    <a:lnL w="12700">
                      <a:solidFill>
                        <a:srgbClr val="000000"/>
                      </a:solidFill>
                      <a:prstDash val="solid"/>
                    </a:lnL>
                    <a:lnR w="12700">
                      <a:solidFill>
                        <a:srgbClr val="000000"/>
                      </a:solidFill>
                      <a:prstDash val="solid"/>
                    </a:lnR>
                    <a:lnT w="12700">
                      <a:solidFill>
                        <a:srgbClr val="000000"/>
                      </a:solidFill>
                      <a:prstDash val="solid"/>
                    </a:lnT>
                    <a:lnB w="12700" cap="flat" cmpd="sng" algn="ctr">
                      <a:solidFill>
                        <a:srgbClr val="000000"/>
                      </a:solidFill>
                      <a:prstDash val="solid"/>
                      <a:round/>
                      <a:headEnd type="none" w="med" len="med"/>
                      <a:tailEnd type="none" w="med" len="med"/>
                    </a:lnB>
                  </a:tcPr>
                </a:tc>
                <a:tc gridSpan="3">
                  <a:txBody>
                    <a:bodyPr/>
                    <a:lstStyle/>
                    <a:p>
                      <a:pPr>
                        <a:lnSpc>
                          <a:spcPct val="100000"/>
                        </a:lnSpc>
                      </a:pPr>
                      <a:endParaRPr sz="1100" dirty="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cap="flat" cmpd="sng" algn="ctr">
                      <a:solidFill>
                        <a:srgbClr val="000000"/>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a:txBody>
                    <a:bodyPr/>
                    <a:lstStyle/>
                    <a:p>
                      <a:pPr>
                        <a:lnSpc>
                          <a:spcPct val="100000"/>
                        </a:lnSpc>
                        <a:spcBef>
                          <a:spcPts val="50"/>
                        </a:spcBef>
                      </a:pPr>
                      <a:endParaRPr sz="1000" dirty="0">
                        <a:latin typeface="Times New Roman"/>
                        <a:cs typeface="Times New Roman"/>
                      </a:endParaRPr>
                    </a:p>
                    <a:p>
                      <a:pPr marL="78740">
                        <a:lnSpc>
                          <a:spcPct val="100000"/>
                        </a:lnSpc>
                        <a:spcBef>
                          <a:spcPts val="5"/>
                        </a:spcBef>
                      </a:pPr>
                      <a:r>
                        <a:rPr sz="1100" dirty="0">
                          <a:latin typeface="Cambria"/>
                          <a:cs typeface="Cambria"/>
                        </a:rPr>
                        <a:t>Compressor</a:t>
                      </a:r>
                      <a:r>
                        <a:rPr sz="1100" spc="-40" dirty="0">
                          <a:latin typeface="Cambria"/>
                          <a:cs typeface="Cambria"/>
                        </a:rPr>
                        <a:t> </a:t>
                      </a:r>
                      <a:r>
                        <a:rPr sz="1100" dirty="0">
                          <a:latin typeface="Cambria"/>
                          <a:cs typeface="Cambria"/>
                        </a:rPr>
                        <a:t>speed</a:t>
                      </a:r>
                      <a:r>
                        <a:rPr sz="1100" spc="-30" dirty="0">
                          <a:latin typeface="Cambria"/>
                          <a:cs typeface="Cambria"/>
                        </a:rPr>
                        <a:t> </a:t>
                      </a:r>
                      <a:r>
                        <a:rPr sz="1100" dirty="0">
                          <a:latin typeface="Cambria"/>
                          <a:cs typeface="Cambria"/>
                        </a:rPr>
                        <a:t>inconsistent</a:t>
                      </a:r>
                      <a:r>
                        <a:rPr sz="1100" spc="-25" dirty="0">
                          <a:latin typeface="Cambria"/>
                          <a:cs typeface="Cambria"/>
                        </a:rPr>
                        <a:t> </a:t>
                      </a:r>
                      <a:r>
                        <a:rPr sz="1100" spc="-10" dirty="0">
                          <a:latin typeface="Cambria"/>
                          <a:cs typeface="Cambria"/>
                        </a:rPr>
                        <a:t>fault</a:t>
                      </a:r>
                      <a:endParaRPr sz="1100" dirty="0">
                        <a:latin typeface="Cambria"/>
                        <a:cs typeface="Cambria"/>
                      </a:endParaRPr>
                    </a:p>
                  </a:txBody>
                  <a:tcPr marL="0" marR="0" marT="6257" marB="0">
                    <a:lnL w="12700">
                      <a:solidFill>
                        <a:srgbClr val="000000"/>
                      </a:solidFill>
                      <a:prstDash val="solid"/>
                    </a:lnL>
                    <a:lnR w="12700">
                      <a:solidFill>
                        <a:srgbClr val="000000"/>
                      </a:solidFill>
                      <a:prstDash val="solid"/>
                    </a:lnR>
                    <a:lnT w="12700">
                      <a:solidFill>
                        <a:srgbClr val="000000"/>
                      </a:solidFill>
                      <a:prstDash val="soli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533400">
                <a:tc>
                  <a:txBody>
                    <a:bodyPr/>
                    <a:lstStyle/>
                    <a:p>
                      <a:pPr marL="97155" marR="0" lvl="0" indent="0" defTabSz="914400" eaLnBrk="1" fontAlgn="auto" latinLnBrk="0" hangingPunct="1">
                        <a:lnSpc>
                          <a:spcPct val="100000"/>
                        </a:lnSpc>
                        <a:spcBef>
                          <a:spcPts val="5"/>
                        </a:spcBef>
                        <a:spcAft>
                          <a:spcPts val="0"/>
                        </a:spcAft>
                        <a:buClrTx/>
                        <a:buSzTx/>
                        <a:buFontTx/>
                        <a:buNone/>
                        <a:tabLst/>
                        <a:defRPr/>
                      </a:pPr>
                      <a:endParaRPr lang="en-US" sz="1100" spc="-25" dirty="0">
                        <a:latin typeface="Cambria"/>
                        <a:cs typeface="Cambria"/>
                      </a:endParaRPr>
                    </a:p>
                    <a:p>
                      <a:pPr marL="97155" marR="0" lvl="0" indent="0" defTabSz="914400" eaLnBrk="1" fontAlgn="auto" latinLnBrk="0" hangingPunct="1">
                        <a:lnSpc>
                          <a:spcPct val="100000"/>
                        </a:lnSpc>
                        <a:spcBef>
                          <a:spcPts val="5"/>
                        </a:spcBef>
                        <a:spcAft>
                          <a:spcPts val="0"/>
                        </a:spcAft>
                        <a:buClrTx/>
                        <a:buSzTx/>
                        <a:buFontTx/>
                        <a:buNone/>
                        <a:tabLst/>
                        <a:defRPr/>
                      </a:pPr>
                      <a:r>
                        <a:rPr lang="en-US" sz="1100" spc="-25" dirty="0">
                          <a:latin typeface="Cambria"/>
                          <a:cs typeface="Cambria"/>
                        </a:rPr>
                        <a:t>C8</a:t>
                      </a:r>
                      <a:endParaRPr lang="en-US" sz="1100" dirty="0">
                        <a:latin typeface="Cambria"/>
                        <a:cs typeface="Cambria"/>
                      </a:endParaRPr>
                    </a:p>
                    <a:p>
                      <a:pPr marL="97155">
                        <a:lnSpc>
                          <a:spcPct val="100000"/>
                        </a:lnSpc>
                        <a:spcBef>
                          <a:spcPts val="5"/>
                        </a:spcBef>
                      </a:pPr>
                      <a:endParaRPr sz="1100" dirty="0">
                        <a:latin typeface="Cambria"/>
                        <a:cs typeface="Cambria"/>
                      </a:endParaRPr>
                    </a:p>
                  </a:txBody>
                  <a:tcPr marL="0" marR="0" marT="625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prstDash val="solid"/>
                    </a:lnB>
                  </a:tcPr>
                </a:tc>
                <a:tc gridSpan="3">
                  <a:txBody>
                    <a:bodyPr/>
                    <a:lstStyle/>
                    <a:p>
                      <a:pPr>
                        <a:lnSpc>
                          <a:spcPct val="100000"/>
                        </a:lnSpc>
                      </a:pPr>
                      <a:endParaRPr sz="1100" dirty="0">
                        <a:latin typeface="Times New Roma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prstDash val="solid"/>
                    </a:lnB>
                  </a:tcPr>
                </a:tc>
                <a:tc hMerge="1">
                  <a:txBody>
                    <a:bodyPr/>
                    <a:lstStyle/>
                    <a:p>
                      <a:endParaRPr lang="en-US"/>
                    </a:p>
                  </a:txBody>
                  <a:tcPr/>
                </a:tc>
                <a:tc hMerge="1">
                  <a:txBody>
                    <a:bodyPr/>
                    <a:lstStyle/>
                    <a:p>
                      <a:endParaRPr lang="en-US"/>
                    </a:p>
                  </a:txBody>
                  <a:tcPr/>
                </a:tc>
                <a:tc>
                  <a:txBody>
                    <a:bodyPr/>
                    <a:lstStyle/>
                    <a:p>
                      <a:pPr marL="78740">
                        <a:lnSpc>
                          <a:spcPct val="100000"/>
                        </a:lnSpc>
                        <a:spcBef>
                          <a:spcPts val="5"/>
                        </a:spcBef>
                      </a:pPr>
                      <a:endParaRPr lang="en-US" sz="1100" dirty="0">
                        <a:latin typeface="Cambria"/>
                        <a:cs typeface="Cambria"/>
                      </a:endParaRPr>
                    </a:p>
                    <a:p>
                      <a:pPr marL="78740">
                        <a:lnSpc>
                          <a:spcPct val="100000"/>
                        </a:lnSpc>
                        <a:spcBef>
                          <a:spcPts val="5"/>
                        </a:spcBef>
                      </a:pPr>
                      <a:r>
                        <a:rPr lang="en-US" sz="1100" dirty="0">
                          <a:latin typeface="Times New Roman"/>
                          <a:cs typeface="Times New Roman"/>
                        </a:rPr>
                        <a:t>Compressor</a:t>
                      </a:r>
                      <a:r>
                        <a:rPr lang="en-US" sz="1100" spc="-20" dirty="0">
                          <a:latin typeface="Times New Roman"/>
                          <a:cs typeface="Times New Roman"/>
                        </a:rPr>
                        <a:t> </a:t>
                      </a:r>
                      <a:r>
                        <a:rPr lang="en-US" sz="1100" dirty="0">
                          <a:latin typeface="Times New Roman"/>
                          <a:cs typeface="Times New Roman"/>
                        </a:rPr>
                        <a:t>speed</a:t>
                      </a:r>
                      <a:r>
                        <a:rPr lang="en-US" sz="1100" spc="-45" dirty="0">
                          <a:latin typeface="Times New Roman"/>
                          <a:cs typeface="Times New Roman"/>
                        </a:rPr>
                        <a:t> </a:t>
                      </a:r>
                      <a:r>
                        <a:rPr lang="en-US" sz="1100" spc="-10" dirty="0">
                          <a:latin typeface="Times New Roman"/>
                          <a:cs typeface="Times New Roman"/>
                        </a:rPr>
                        <a:t>instability</a:t>
                      </a:r>
                      <a:endParaRPr sz="1100" dirty="0">
                        <a:latin typeface="Cambria"/>
                        <a:cs typeface="Cambria"/>
                      </a:endParaRPr>
                    </a:p>
                  </a:txBody>
                  <a:tcPr marL="0" marR="0" marT="625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prstDash val="solid"/>
                    </a:lnB>
                  </a:tcPr>
                </a:tc>
                <a:extLst>
                  <a:ext uri="{0D108BD9-81ED-4DB2-BD59-A6C34878D82A}">
                    <a16:rowId xmlns:a16="http://schemas.microsoft.com/office/drawing/2014/main" val="2352006893"/>
                  </a:ext>
                </a:extLst>
              </a:tr>
              <a:tr h="466808">
                <a:tc>
                  <a:txBody>
                    <a:bodyPr/>
                    <a:lstStyle/>
                    <a:p>
                      <a:pPr>
                        <a:lnSpc>
                          <a:spcPct val="100000"/>
                        </a:lnSpc>
                        <a:spcBef>
                          <a:spcPts val="50"/>
                        </a:spcBef>
                      </a:pPr>
                      <a:endParaRPr sz="1000" dirty="0">
                        <a:latin typeface="Times New Roman"/>
                        <a:cs typeface="Times New Roman"/>
                      </a:endParaRPr>
                    </a:p>
                    <a:p>
                      <a:pPr marL="97155">
                        <a:lnSpc>
                          <a:spcPct val="100000"/>
                        </a:lnSpc>
                        <a:spcBef>
                          <a:spcPts val="5"/>
                        </a:spcBef>
                      </a:pPr>
                      <a:r>
                        <a:rPr sz="1100" spc="-25" dirty="0">
                          <a:latin typeface="Cambria"/>
                          <a:cs typeface="Cambria"/>
                        </a:rPr>
                        <a:t>C9</a:t>
                      </a:r>
                      <a:endParaRPr sz="1100" dirty="0">
                        <a:latin typeface="Cambria"/>
                        <a:cs typeface="Cambria"/>
                      </a:endParaRPr>
                    </a:p>
                  </a:txBody>
                  <a:tcPr marL="0" marR="0" marT="625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3">
                  <a:txBody>
                    <a:bodyPr/>
                    <a:lstStyle/>
                    <a:p>
                      <a:pPr>
                        <a:lnSpc>
                          <a:spcPct val="100000"/>
                        </a:lnSpc>
                      </a:pPr>
                      <a:endParaRPr sz="1100" dirty="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a:txBody>
                    <a:bodyPr/>
                    <a:lstStyle/>
                    <a:p>
                      <a:pPr marL="78740" marR="116839">
                        <a:lnSpc>
                          <a:spcPct val="100899"/>
                        </a:lnSpc>
                        <a:spcBef>
                          <a:spcPts val="530"/>
                        </a:spcBef>
                      </a:pPr>
                      <a:r>
                        <a:rPr sz="1100" dirty="0">
                          <a:latin typeface="Cambria"/>
                          <a:cs typeface="Cambria"/>
                        </a:rPr>
                        <a:t>Compressor</a:t>
                      </a:r>
                      <a:r>
                        <a:rPr sz="1100" spc="-40" dirty="0">
                          <a:latin typeface="Cambria"/>
                          <a:cs typeface="Cambria"/>
                        </a:rPr>
                        <a:t> </a:t>
                      </a:r>
                      <a:r>
                        <a:rPr sz="1100" dirty="0">
                          <a:latin typeface="Cambria"/>
                          <a:cs typeface="Cambria"/>
                        </a:rPr>
                        <a:t>speed</a:t>
                      </a:r>
                      <a:r>
                        <a:rPr sz="1100" spc="-30" dirty="0">
                          <a:latin typeface="Cambria"/>
                          <a:cs typeface="Cambria"/>
                        </a:rPr>
                        <a:t> </a:t>
                      </a:r>
                      <a:r>
                        <a:rPr sz="1100" dirty="0">
                          <a:latin typeface="Cambria"/>
                          <a:cs typeface="Cambria"/>
                        </a:rPr>
                        <a:t>difference</a:t>
                      </a:r>
                      <a:r>
                        <a:rPr sz="1100" spc="-30" dirty="0">
                          <a:latin typeface="Cambria"/>
                          <a:cs typeface="Cambria"/>
                        </a:rPr>
                        <a:t> </a:t>
                      </a:r>
                      <a:r>
                        <a:rPr sz="1100" dirty="0">
                          <a:latin typeface="Cambria"/>
                          <a:cs typeface="Cambria"/>
                        </a:rPr>
                        <a:t>between</a:t>
                      </a:r>
                      <a:r>
                        <a:rPr sz="1100" spc="-35" dirty="0">
                          <a:latin typeface="Cambria"/>
                          <a:cs typeface="Cambria"/>
                        </a:rPr>
                        <a:t> </a:t>
                      </a:r>
                      <a:r>
                        <a:rPr sz="1100" dirty="0">
                          <a:latin typeface="Cambria"/>
                          <a:cs typeface="Cambria"/>
                        </a:rPr>
                        <a:t>given</a:t>
                      </a:r>
                      <a:r>
                        <a:rPr sz="1100" spc="-35" dirty="0">
                          <a:latin typeface="Cambria"/>
                          <a:cs typeface="Cambria"/>
                        </a:rPr>
                        <a:t> </a:t>
                      </a:r>
                      <a:r>
                        <a:rPr sz="1100" dirty="0">
                          <a:latin typeface="Cambria"/>
                          <a:cs typeface="Cambria"/>
                        </a:rPr>
                        <a:t>transient</a:t>
                      </a:r>
                      <a:r>
                        <a:rPr sz="1100" spc="-25" dirty="0">
                          <a:latin typeface="Cambria"/>
                          <a:cs typeface="Cambria"/>
                        </a:rPr>
                        <a:t> </a:t>
                      </a:r>
                      <a:r>
                        <a:rPr sz="1100" spc="-10" dirty="0">
                          <a:latin typeface="Cambria"/>
                          <a:cs typeface="Cambria"/>
                        </a:rPr>
                        <a:t>variation </a:t>
                      </a:r>
                      <a:r>
                        <a:rPr sz="1100" dirty="0">
                          <a:latin typeface="Cambria"/>
                          <a:cs typeface="Cambria"/>
                        </a:rPr>
                        <a:t>and</a:t>
                      </a:r>
                      <a:r>
                        <a:rPr sz="1100" spc="-20" dirty="0">
                          <a:latin typeface="Cambria"/>
                          <a:cs typeface="Cambria"/>
                        </a:rPr>
                        <a:t> </a:t>
                      </a:r>
                      <a:r>
                        <a:rPr sz="1100" dirty="0">
                          <a:latin typeface="Cambria"/>
                          <a:cs typeface="Cambria"/>
                        </a:rPr>
                        <a:t>actual</a:t>
                      </a:r>
                      <a:r>
                        <a:rPr sz="1100" spc="-15" dirty="0">
                          <a:latin typeface="Cambria"/>
                          <a:cs typeface="Cambria"/>
                        </a:rPr>
                        <a:t> </a:t>
                      </a:r>
                      <a:r>
                        <a:rPr sz="1100" spc="-10" dirty="0">
                          <a:latin typeface="Cambria"/>
                          <a:cs typeface="Cambria"/>
                        </a:rPr>
                        <a:t>operation</a:t>
                      </a:r>
                      <a:endParaRPr sz="1100">
                        <a:latin typeface="Cambria"/>
                        <a:cs typeface="Cambria"/>
                      </a:endParaRPr>
                    </a:p>
                  </a:txBody>
                  <a:tcPr marL="0" marR="0" marT="6632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8"/>
                  </a:ext>
                </a:extLst>
              </a:tr>
              <a:tr h="466808">
                <a:tc>
                  <a:txBody>
                    <a:bodyPr/>
                    <a:lstStyle/>
                    <a:p>
                      <a:pPr>
                        <a:lnSpc>
                          <a:spcPct val="100000"/>
                        </a:lnSpc>
                        <a:spcBef>
                          <a:spcPts val="5"/>
                        </a:spcBef>
                      </a:pPr>
                      <a:endParaRPr sz="1000">
                        <a:latin typeface="Times New Roman"/>
                        <a:cs typeface="Times New Roman"/>
                      </a:endParaRPr>
                    </a:p>
                    <a:p>
                      <a:pPr marL="97155">
                        <a:lnSpc>
                          <a:spcPct val="100000"/>
                        </a:lnSpc>
                      </a:pPr>
                      <a:r>
                        <a:rPr sz="1100" spc="-25" dirty="0">
                          <a:latin typeface="Cambria"/>
                          <a:cs typeface="Cambria"/>
                        </a:rPr>
                        <a:t>CA</a:t>
                      </a:r>
                      <a:endParaRPr sz="1100">
                        <a:latin typeface="Cambria"/>
                        <a:cs typeface="Cambria"/>
                      </a:endParaRPr>
                    </a:p>
                  </a:txBody>
                  <a:tcPr marL="0" marR="0" marT="62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3">
                  <a:txBody>
                    <a:bodyPr/>
                    <a:lstStyle/>
                    <a:p>
                      <a:pPr>
                        <a:lnSpc>
                          <a:spcPct val="100000"/>
                        </a:lnSpc>
                      </a:pPr>
                      <a:endParaRPr sz="1100" dirty="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a:txBody>
                    <a:bodyPr/>
                    <a:lstStyle/>
                    <a:p>
                      <a:pPr>
                        <a:lnSpc>
                          <a:spcPct val="100000"/>
                        </a:lnSpc>
                        <a:spcBef>
                          <a:spcPts val="5"/>
                        </a:spcBef>
                      </a:pPr>
                      <a:endParaRPr sz="1000">
                        <a:latin typeface="Times New Roman"/>
                        <a:cs typeface="Times New Roman"/>
                      </a:endParaRPr>
                    </a:p>
                    <a:p>
                      <a:pPr marL="97155">
                        <a:lnSpc>
                          <a:spcPct val="100000"/>
                        </a:lnSpc>
                      </a:pPr>
                      <a:r>
                        <a:rPr sz="1100" dirty="0">
                          <a:latin typeface="Cambria"/>
                          <a:cs typeface="Cambria"/>
                        </a:rPr>
                        <a:t>AC</a:t>
                      </a:r>
                      <a:r>
                        <a:rPr sz="1100" spc="-20" dirty="0">
                          <a:latin typeface="Cambria"/>
                          <a:cs typeface="Cambria"/>
                        </a:rPr>
                        <a:t> </a:t>
                      </a:r>
                      <a:r>
                        <a:rPr sz="1100" dirty="0">
                          <a:latin typeface="Cambria"/>
                          <a:cs typeface="Cambria"/>
                        </a:rPr>
                        <a:t>over-voltage</a:t>
                      </a:r>
                      <a:r>
                        <a:rPr sz="1100" spc="-20" dirty="0">
                          <a:latin typeface="Cambria"/>
                          <a:cs typeface="Cambria"/>
                        </a:rPr>
                        <a:t> </a:t>
                      </a:r>
                      <a:r>
                        <a:rPr sz="1100" spc="-10" dirty="0">
                          <a:latin typeface="Cambria"/>
                          <a:cs typeface="Cambria"/>
                        </a:rPr>
                        <a:t>protection</a:t>
                      </a:r>
                      <a:endParaRPr sz="1100">
                        <a:latin typeface="Cambria"/>
                        <a:cs typeface="Cambria"/>
                      </a:endParaRPr>
                    </a:p>
                  </a:txBody>
                  <a:tcPr marL="0" marR="0" marT="62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468060">
                <a:tc>
                  <a:txBody>
                    <a:bodyPr/>
                    <a:lstStyle/>
                    <a:p>
                      <a:pPr>
                        <a:lnSpc>
                          <a:spcPct val="100000"/>
                        </a:lnSpc>
                        <a:spcBef>
                          <a:spcPts val="5"/>
                        </a:spcBef>
                      </a:pPr>
                      <a:endParaRPr sz="1000">
                        <a:latin typeface="Times New Roman"/>
                        <a:cs typeface="Times New Roman"/>
                      </a:endParaRPr>
                    </a:p>
                    <a:p>
                      <a:pPr marL="97155">
                        <a:lnSpc>
                          <a:spcPct val="100000"/>
                        </a:lnSpc>
                      </a:pPr>
                      <a:r>
                        <a:rPr sz="1100" spc="-25" dirty="0">
                          <a:latin typeface="Cambria"/>
                          <a:cs typeface="Cambria"/>
                        </a:rPr>
                        <a:t>CB</a:t>
                      </a:r>
                      <a:endParaRPr sz="1100">
                        <a:latin typeface="Cambria"/>
                        <a:cs typeface="Cambria"/>
                      </a:endParaRPr>
                    </a:p>
                  </a:txBody>
                  <a:tcPr marL="0" marR="0" marT="62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3">
                  <a:txBody>
                    <a:bodyPr/>
                    <a:lstStyle/>
                    <a:p>
                      <a:pPr>
                        <a:lnSpc>
                          <a:spcPct val="100000"/>
                        </a:lnSpc>
                      </a:pPr>
                      <a:endParaRPr sz="1100" dirty="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a:txBody>
                    <a:bodyPr/>
                    <a:lstStyle/>
                    <a:p>
                      <a:pPr>
                        <a:lnSpc>
                          <a:spcPct val="100000"/>
                        </a:lnSpc>
                        <a:spcBef>
                          <a:spcPts val="5"/>
                        </a:spcBef>
                      </a:pPr>
                      <a:endParaRPr sz="1000">
                        <a:latin typeface="Times New Roman"/>
                        <a:cs typeface="Times New Roman"/>
                      </a:endParaRPr>
                    </a:p>
                    <a:p>
                      <a:pPr marL="97155">
                        <a:lnSpc>
                          <a:spcPct val="100000"/>
                        </a:lnSpc>
                      </a:pPr>
                      <a:r>
                        <a:rPr sz="1100" dirty="0">
                          <a:latin typeface="Cambria"/>
                          <a:cs typeface="Cambria"/>
                        </a:rPr>
                        <a:t>AC</a:t>
                      </a:r>
                      <a:r>
                        <a:rPr sz="1100" spc="5" dirty="0">
                          <a:latin typeface="Cambria"/>
                          <a:cs typeface="Cambria"/>
                        </a:rPr>
                        <a:t> </a:t>
                      </a:r>
                      <a:r>
                        <a:rPr sz="1100" spc="-10" dirty="0">
                          <a:latin typeface="Cambria"/>
                          <a:cs typeface="Cambria"/>
                        </a:rPr>
                        <a:t>under-</a:t>
                      </a:r>
                      <a:r>
                        <a:rPr sz="1100" dirty="0">
                          <a:latin typeface="Cambria"/>
                          <a:cs typeface="Cambria"/>
                        </a:rPr>
                        <a:t>voltage</a:t>
                      </a:r>
                      <a:r>
                        <a:rPr sz="1100" spc="5" dirty="0">
                          <a:latin typeface="Cambria"/>
                          <a:cs typeface="Cambria"/>
                        </a:rPr>
                        <a:t> </a:t>
                      </a:r>
                      <a:r>
                        <a:rPr sz="1100" spc="-10" dirty="0">
                          <a:latin typeface="Cambria"/>
                          <a:cs typeface="Cambria"/>
                        </a:rPr>
                        <a:t>protection</a:t>
                      </a:r>
                      <a:endParaRPr sz="1100">
                        <a:latin typeface="Cambria"/>
                        <a:cs typeface="Cambria"/>
                      </a:endParaRPr>
                    </a:p>
                  </a:txBody>
                  <a:tcPr marL="0" marR="0" marT="62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73213">
                <a:tc rowSpan="2">
                  <a:txBody>
                    <a:bodyPr/>
                    <a:lstStyle/>
                    <a:p>
                      <a:pPr>
                        <a:lnSpc>
                          <a:spcPct val="100000"/>
                        </a:lnSpc>
                        <a:spcBef>
                          <a:spcPts val="50"/>
                        </a:spcBef>
                      </a:pPr>
                      <a:endParaRPr sz="1000">
                        <a:latin typeface="Times New Roman"/>
                        <a:cs typeface="Times New Roman"/>
                      </a:endParaRPr>
                    </a:p>
                    <a:p>
                      <a:pPr marL="97155">
                        <a:lnSpc>
                          <a:spcPct val="100000"/>
                        </a:lnSpc>
                        <a:spcBef>
                          <a:spcPts val="5"/>
                        </a:spcBef>
                      </a:pPr>
                      <a:r>
                        <a:rPr sz="1100" spc="-25" dirty="0">
                          <a:latin typeface="Cambria"/>
                          <a:cs typeface="Cambria"/>
                        </a:rPr>
                        <a:t>CC</a:t>
                      </a:r>
                      <a:endParaRPr sz="1100">
                        <a:latin typeface="Cambria"/>
                        <a:cs typeface="Cambria"/>
                      </a:endParaRPr>
                    </a:p>
                  </a:txBody>
                  <a:tcPr marL="0" marR="0" marT="625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3">
                  <a:txBody>
                    <a:bodyPr/>
                    <a:lstStyle/>
                    <a:p>
                      <a:pPr>
                        <a:lnSpc>
                          <a:spcPct val="100000"/>
                        </a:lnSpc>
                      </a:pPr>
                      <a:endParaRPr sz="3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tcPr>
                </a:tc>
                <a:tc hMerge="1">
                  <a:txBody>
                    <a:bodyPr/>
                    <a:lstStyle/>
                    <a:p>
                      <a:endParaRPr/>
                    </a:p>
                  </a:txBody>
                  <a:tcPr marL="0" marR="0" marT="0" marB="0"/>
                </a:tc>
                <a:tc hMerge="1">
                  <a:txBody>
                    <a:bodyPr/>
                    <a:lstStyle/>
                    <a:p>
                      <a:endParaRPr/>
                    </a:p>
                  </a:txBody>
                  <a:tcPr marL="0" marR="0" marT="0" marB="0"/>
                </a:tc>
                <a:tc rowSpan="2">
                  <a:txBody>
                    <a:bodyPr/>
                    <a:lstStyle/>
                    <a:p>
                      <a:pPr>
                        <a:lnSpc>
                          <a:spcPct val="100000"/>
                        </a:lnSpc>
                        <a:spcBef>
                          <a:spcPts val="50"/>
                        </a:spcBef>
                      </a:pPr>
                      <a:endParaRPr sz="1000" dirty="0">
                        <a:latin typeface="Times New Roman"/>
                        <a:cs typeface="Times New Roman"/>
                      </a:endParaRPr>
                    </a:p>
                    <a:p>
                      <a:pPr marL="97155">
                        <a:lnSpc>
                          <a:spcPct val="100000"/>
                        </a:lnSpc>
                        <a:spcBef>
                          <a:spcPts val="5"/>
                        </a:spcBef>
                      </a:pPr>
                      <a:r>
                        <a:rPr sz="1100" dirty="0">
                          <a:latin typeface="Cambria"/>
                          <a:cs typeface="Cambria"/>
                        </a:rPr>
                        <a:t>PFC</a:t>
                      </a:r>
                      <a:r>
                        <a:rPr sz="1100" spc="-10" dirty="0">
                          <a:latin typeface="Cambria"/>
                          <a:cs typeface="Cambria"/>
                        </a:rPr>
                        <a:t> error</a:t>
                      </a:r>
                      <a:endParaRPr sz="1100" dirty="0">
                        <a:latin typeface="Cambria"/>
                        <a:cs typeface="Cambria"/>
                      </a:endParaRPr>
                    </a:p>
                  </a:txBody>
                  <a:tcPr marL="0" marR="0" marT="625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392970">
                <a:tc vMerge="1">
                  <a:txBody>
                    <a:bodyPr/>
                    <a:lstStyle/>
                    <a:p>
                      <a:endParaRPr/>
                    </a:p>
                  </a:txBody>
                  <a:tcPr marL="0" marR="0" marT="635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nSpc>
                          <a:spcPct val="100000"/>
                        </a:lnSpc>
                      </a:pPr>
                      <a:endParaRPr sz="1100">
                        <a:latin typeface="Times New Roman"/>
                        <a:cs typeface="Times New Roman"/>
                      </a:endParaRPr>
                    </a:p>
                  </a:txBody>
                  <a:tcPr marL="0" marR="0" marT="0" marB="0">
                    <a:lnL w="12700">
                      <a:solidFill>
                        <a:srgbClr val="000000"/>
                      </a:solidFill>
                      <a:prstDash val="solid"/>
                    </a:lnL>
                    <a:lnR w="9525">
                      <a:solidFill>
                        <a:srgbClr val="000000"/>
                      </a:solidFill>
                      <a:prstDash val="solid"/>
                    </a:lnR>
                    <a:lnB w="12700">
                      <a:solidFill>
                        <a:srgbClr val="000000"/>
                      </a:solidFill>
                      <a:prstDash val="solid"/>
                    </a:lnB>
                  </a:tcPr>
                </a:tc>
                <a:tc>
                  <a:txBody>
                    <a:bodyPr/>
                    <a:lstStyle/>
                    <a:p>
                      <a:pPr>
                        <a:lnSpc>
                          <a:spcPct val="100000"/>
                        </a:lnSpc>
                      </a:pPr>
                      <a:endParaRPr sz="1100" dirty="0">
                        <a:latin typeface="Times New Roman"/>
                        <a:cs typeface="Times New Roman"/>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12700">
                      <a:solidFill>
                        <a:srgbClr val="000000"/>
                      </a:solidFill>
                      <a:prstDash val="solid"/>
                    </a:lnB>
                  </a:tcPr>
                </a:tc>
                <a:tc>
                  <a:txBody>
                    <a:bodyPr/>
                    <a:lstStyle/>
                    <a:p>
                      <a:pPr>
                        <a:lnSpc>
                          <a:spcPct val="100000"/>
                        </a:lnSpc>
                      </a:pPr>
                      <a:endParaRPr sz="1100" dirty="0">
                        <a:latin typeface="Times New Roman"/>
                        <a:cs typeface="Times New Roman"/>
                      </a:endParaRPr>
                    </a:p>
                  </a:txBody>
                  <a:tcPr marL="0" marR="0" marT="0" marB="0">
                    <a:lnL w="9525">
                      <a:solidFill>
                        <a:srgbClr val="000000"/>
                      </a:solidFill>
                      <a:prstDash val="solid"/>
                    </a:lnL>
                    <a:lnR w="12700">
                      <a:solidFill>
                        <a:srgbClr val="000000"/>
                      </a:solidFill>
                      <a:prstDash val="solid"/>
                    </a:lnR>
                    <a:lnB w="12700">
                      <a:solidFill>
                        <a:srgbClr val="000000"/>
                      </a:solidFill>
                      <a:prstDash val="solid"/>
                    </a:lnB>
                  </a:tcPr>
                </a:tc>
                <a:tc vMerge="1">
                  <a:txBody>
                    <a:bodyPr/>
                    <a:lstStyle/>
                    <a:p>
                      <a:endParaRPr/>
                    </a:p>
                  </a:txBody>
                  <a:tcPr marL="0" marR="0" marT="635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bl>
          </a:graphicData>
        </a:graphic>
      </p:graphicFrame>
      <p:sp>
        <p:nvSpPr>
          <p:cNvPr id="8" name="object 8"/>
          <p:cNvSpPr txBox="1"/>
          <p:nvPr/>
        </p:nvSpPr>
        <p:spPr>
          <a:xfrm>
            <a:off x="7733884" y="6279276"/>
            <a:ext cx="5347116" cy="1546583"/>
          </a:xfrm>
          <a:prstGeom prst="rect">
            <a:avLst/>
          </a:prstGeom>
        </p:spPr>
        <p:txBody>
          <a:bodyPr vert="horz" wrap="square" lIns="0" tIns="12515" rIns="0" bIns="0" rtlCol="0">
            <a:spAutoFit/>
          </a:bodyPr>
          <a:lstStyle/>
          <a:p>
            <a:pPr marL="12515">
              <a:spcBef>
                <a:spcPts val="99"/>
              </a:spcBef>
            </a:pPr>
            <a:r>
              <a:rPr sz="1182" dirty="0">
                <a:latin typeface="Cambria"/>
                <a:cs typeface="Cambria"/>
              </a:rPr>
              <a:t>E0:</a:t>
            </a:r>
            <a:r>
              <a:rPr sz="1182" spc="-15" dirty="0">
                <a:latin typeface="Cambria"/>
                <a:cs typeface="Cambria"/>
              </a:rPr>
              <a:t> </a:t>
            </a:r>
            <a:r>
              <a:rPr sz="1182" dirty="0">
                <a:latin typeface="Cambria"/>
                <a:cs typeface="Cambria"/>
              </a:rPr>
              <a:t>System</a:t>
            </a:r>
            <a:r>
              <a:rPr sz="1182" spc="-10" dirty="0">
                <a:latin typeface="Cambria"/>
                <a:cs typeface="Cambria"/>
              </a:rPr>
              <a:t> </a:t>
            </a:r>
            <a:r>
              <a:rPr sz="1182" dirty="0">
                <a:latin typeface="Cambria"/>
                <a:cs typeface="Cambria"/>
              </a:rPr>
              <a:t>locks</a:t>
            </a:r>
            <a:r>
              <a:rPr sz="1182" spc="-15" dirty="0">
                <a:latin typeface="Cambria"/>
                <a:cs typeface="Cambria"/>
              </a:rPr>
              <a:t> </a:t>
            </a:r>
            <a:r>
              <a:rPr sz="1182" dirty="0">
                <a:latin typeface="Cambria"/>
                <a:cs typeface="Cambria"/>
              </a:rPr>
              <a:t>up</a:t>
            </a:r>
            <a:r>
              <a:rPr sz="1182" spc="-5" dirty="0">
                <a:latin typeface="Cambria"/>
                <a:cs typeface="Cambria"/>
              </a:rPr>
              <a:t> </a:t>
            </a:r>
            <a:r>
              <a:rPr sz="1182" dirty="0">
                <a:latin typeface="Cambria"/>
                <a:cs typeface="Cambria"/>
              </a:rPr>
              <a:t>when</a:t>
            </a:r>
            <a:r>
              <a:rPr sz="1182" spc="-10" dirty="0">
                <a:latin typeface="Cambria"/>
                <a:cs typeface="Cambria"/>
              </a:rPr>
              <a:t> </a:t>
            </a:r>
            <a:r>
              <a:rPr sz="1182" dirty="0">
                <a:latin typeface="Cambria"/>
                <a:cs typeface="Cambria"/>
              </a:rPr>
              <a:t>C0~CA</a:t>
            </a:r>
            <a:r>
              <a:rPr sz="1182" spc="-10" dirty="0">
                <a:latin typeface="Cambria"/>
                <a:cs typeface="Cambria"/>
              </a:rPr>
              <a:t> </a:t>
            </a:r>
            <a:r>
              <a:rPr sz="1182" dirty="0">
                <a:latin typeface="Cambria"/>
                <a:cs typeface="Cambria"/>
              </a:rPr>
              <a:t>has</a:t>
            </a:r>
            <a:r>
              <a:rPr sz="1182" spc="-10" dirty="0">
                <a:latin typeface="Cambria"/>
                <a:cs typeface="Cambria"/>
              </a:rPr>
              <a:t> </a:t>
            </a:r>
            <a:r>
              <a:rPr sz="1182" dirty="0">
                <a:latin typeface="Cambria"/>
                <a:cs typeface="Cambria"/>
              </a:rPr>
              <a:t>occurred three</a:t>
            </a:r>
            <a:r>
              <a:rPr sz="1182" spc="-10" dirty="0">
                <a:latin typeface="Cambria"/>
                <a:cs typeface="Cambria"/>
              </a:rPr>
              <a:t> </a:t>
            </a:r>
            <a:r>
              <a:rPr sz="1182" dirty="0">
                <a:latin typeface="Cambria"/>
                <a:cs typeface="Cambria"/>
              </a:rPr>
              <a:t>times</a:t>
            </a:r>
            <a:r>
              <a:rPr sz="1182" spc="-5" dirty="0">
                <a:latin typeface="Cambria"/>
                <a:cs typeface="Cambria"/>
              </a:rPr>
              <a:t> </a:t>
            </a:r>
            <a:r>
              <a:rPr sz="1182" dirty="0">
                <a:latin typeface="Cambria"/>
                <a:cs typeface="Cambria"/>
              </a:rPr>
              <a:t>in</a:t>
            </a:r>
            <a:r>
              <a:rPr sz="1182" spc="-10" dirty="0">
                <a:latin typeface="Cambria"/>
                <a:cs typeface="Cambria"/>
              </a:rPr>
              <a:t> </a:t>
            </a:r>
            <a:r>
              <a:rPr sz="1182" dirty="0">
                <a:latin typeface="Cambria"/>
                <a:cs typeface="Cambria"/>
              </a:rPr>
              <a:t>60</a:t>
            </a:r>
            <a:r>
              <a:rPr sz="1182" spc="-10" dirty="0">
                <a:latin typeface="Cambria"/>
                <a:cs typeface="Cambria"/>
              </a:rPr>
              <a:t> minutes.</a:t>
            </a:r>
            <a:endParaRPr sz="1182" dirty="0">
              <a:latin typeface="Cambria"/>
              <a:cs typeface="Cambria"/>
            </a:endParaRPr>
          </a:p>
          <a:p>
            <a:pPr>
              <a:lnSpc>
                <a:spcPct val="100000"/>
              </a:lnSpc>
            </a:pPr>
            <a:endParaRPr sz="1724" dirty="0">
              <a:latin typeface="Cambria"/>
              <a:cs typeface="Cambria"/>
            </a:endParaRPr>
          </a:p>
          <a:p>
            <a:pPr marL="12515">
              <a:lnSpc>
                <a:spcPts val="1414"/>
              </a:lnSpc>
            </a:pPr>
            <a:r>
              <a:rPr sz="1084" b="1" spc="-10" dirty="0">
                <a:latin typeface="Cambria"/>
                <a:cs typeface="Cambria"/>
              </a:rPr>
              <a:t>2.</a:t>
            </a:r>
            <a:r>
              <a:rPr sz="1084" b="1" spc="-138" dirty="0">
                <a:latin typeface="Cambria"/>
                <a:cs typeface="Cambria"/>
              </a:rPr>
              <a:t> </a:t>
            </a:r>
            <a:r>
              <a:rPr sz="1182" b="1" dirty="0">
                <a:latin typeface="Cambria"/>
                <a:cs typeface="Cambria"/>
              </a:rPr>
              <a:t>Possible</a:t>
            </a:r>
            <a:r>
              <a:rPr sz="1182" b="1" spc="-25" dirty="0">
                <a:latin typeface="Cambria"/>
                <a:cs typeface="Cambria"/>
              </a:rPr>
              <a:t> </a:t>
            </a:r>
            <a:r>
              <a:rPr sz="1182" b="1" spc="-10" dirty="0">
                <a:latin typeface="Cambria"/>
                <a:cs typeface="Cambria"/>
              </a:rPr>
              <a:t>causes:</a:t>
            </a:r>
            <a:endParaRPr sz="1182" dirty="0">
              <a:latin typeface="Cambria"/>
              <a:cs typeface="Cambria"/>
            </a:endParaRPr>
          </a:p>
          <a:p>
            <a:pPr marL="297847" indent="-285332">
              <a:lnSpc>
                <a:spcPts val="1414"/>
              </a:lnSpc>
              <a:buFont typeface="Wingdings"/>
              <a:buChar char=""/>
              <a:tabLst>
                <a:tab pos="297221" algn="l"/>
                <a:tab pos="297847" algn="l"/>
              </a:tabLst>
            </a:pPr>
            <a:r>
              <a:rPr sz="1182" dirty="0">
                <a:latin typeface="Cambria"/>
                <a:cs typeface="Cambria"/>
              </a:rPr>
              <a:t>Abnormal</a:t>
            </a:r>
            <a:r>
              <a:rPr sz="1182" spc="-20" dirty="0">
                <a:latin typeface="Cambria"/>
                <a:cs typeface="Cambria"/>
              </a:rPr>
              <a:t> </a:t>
            </a:r>
            <a:r>
              <a:rPr sz="1182" dirty="0">
                <a:latin typeface="Cambria"/>
                <a:cs typeface="Cambria"/>
              </a:rPr>
              <a:t>power</a:t>
            </a:r>
            <a:r>
              <a:rPr sz="1182" spc="-20" dirty="0">
                <a:latin typeface="Cambria"/>
                <a:cs typeface="Cambria"/>
              </a:rPr>
              <a:t> </a:t>
            </a:r>
            <a:r>
              <a:rPr sz="1182" dirty="0">
                <a:latin typeface="Cambria"/>
                <a:cs typeface="Cambria"/>
              </a:rPr>
              <a:t>supply</a:t>
            </a:r>
            <a:r>
              <a:rPr sz="1182" spc="-39" dirty="0">
                <a:latin typeface="Cambria"/>
                <a:cs typeface="Cambria"/>
              </a:rPr>
              <a:t> </a:t>
            </a:r>
            <a:r>
              <a:rPr sz="1182" spc="-10" dirty="0">
                <a:latin typeface="Cambria"/>
                <a:cs typeface="Cambria"/>
              </a:rPr>
              <a:t>voltage</a:t>
            </a:r>
            <a:endParaRPr sz="1182" dirty="0">
              <a:latin typeface="Cambria"/>
              <a:cs typeface="Cambria"/>
            </a:endParaRPr>
          </a:p>
          <a:p>
            <a:pPr marL="297847" indent="-285332">
              <a:spcBef>
                <a:spcPts val="10"/>
              </a:spcBef>
              <a:buFont typeface="Wingdings"/>
              <a:buChar char=""/>
              <a:tabLst>
                <a:tab pos="297221" algn="l"/>
                <a:tab pos="297847" algn="l"/>
              </a:tabLst>
            </a:pPr>
            <a:r>
              <a:rPr sz="1182" dirty="0">
                <a:latin typeface="Cambria"/>
                <a:cs typeface="Cambria"/>
              </a:rPr>
              <a:t>Power</a:t>
            </a:r>
            <a:r>
              <a:rPr sz="1182" spc="-30" dirty="0">
                <a:latin typeface="Cambria"/>
                <a:cs typeface="Cambria"/>
              </a:rPr>
              <a:t> </a:t>
            </a:r>
            <a:r>
              <a:rPr sz="1182" dirty="0">
                <a:latin typeface="Cambria"/>
                <a:cs typeface="Cambria"/>
              </a:rPr>
              <a:t>supply</a:t>
            </a:r>
            <a:r>
              <a:rPr sz="1182" spc="-10" dirty="0">
                <a:latin typeface="Cambria"/>
                <a:cs typeface="Cambria"/>
              </a:rPr>
              <a:t> </a:t>
            </a:r>
            <a:r>
              <a:rPr sz="1182" dirty="0">
                <a:latin typeface="Cambria"/>
                <a:cs typeface="Cambria"/>
              </a:rPr>
              <a:t>disconnected</a:t>
            </a:r>
            <a:r>
              <a:rPr sz="1182" spc="-20" dirty="0">
                <a:latin typeface="Cambria"/>
                <a:cs typeface="Cambria"/>
              </a:rPr>
              <a:t> </a:t>
            </a:r>
            <a:r>
              <a:rPr sz="1182" dirty="0">
                <a:latin typeface="Cambria"/>
                <a:cs typeface="Cambria"/>
              </a:rPr>
              <a:t>(C2/C7/C9</a:t>
            </a:r>
            <a:r>
              <a:rPr sz="1182" spc="-10" dirty="0">
                <a:latin typeface="Cambria"/>
                <a:cs typeface="Cambria"/>
              </a:rPr>
              <a:t> </a:t>
            </a:r>
            <a:r>
              <a:rPr sz="1182" dirty="0">
                <a:latin typeface="Cambria"/>
                <a:cs typeface="Cambria"/>
              </a:rPr>
              <a:t>or</a:t>
            </a:r>
            <a:r>
              <a:rPr sz="1182" spc="-15" dirty="0">
                <a:latin typeface="Cambria"/>
                <a:cs typeface="Cambria"/>
              </a:rPr>
              <a:t> </a:t>
            </a:r>
            <a:r>
              <a:rPr sz="1182" dirty="0">
                <a:latin typeface="Cambria"/>
                <a:cs typeface="Cambria"/>
              </a:rPr>
              <a:t>C2/C3/C7 report</a:t>
            </a:r>
            <a:r>
              <a:rPr sz="1182" spc="-10" dirty="0">
                <a:latin typeface="Cambria"/>
                <a:cs typeface="Cambria"/>
              </a:rPr>
              <a:t> </a:t>
            </a:r>
            <a:r>
              <a:rPr sz="1182" dirty="0">
                <a:latin typeface="Cambria"/>
                <a:cs typeface="Cambria"/>
              </a:rPr>
              <a:t>at</a:t>
            </a:r>
            <a:r>
              <a:rPr sz="1182" spc="-5" dirty="0">
                <a:latin typeface="Cambria"/>
                <a:cs typeface="Cambria"/>
              </a:rPr>
              <a:t> </a:t>
            </a:r>
            <a:r>
              <a:rPr sz="1182" dirty="0">
                <a:latin typeface="Cambria"/>
                <a:cs typeface="Cambria"/>
              </a:rPr>
              <a:t>the</a:t>
            </a:r>
            <a:r>
              <a:rPr sz="1182" spc="-5" dirty="0">
                <a:latin typeface="Cambria"/>
                <a:cs typeface="Cambria"/>
              </a:rPr>
              <a:t> </a:t>
            </a:r>
            <a:r>
              <a:rPr sz="1182" spc="-10" dirty="0">
                <a:latin typeface="Cambria"/>
                <a:cs typeface="Cambria"/>
              </a:rPr>
              <a:t>same</a:t>
            </a:r>
            <a:r>
              <a:rPr sz="1182" spc="-89" dirty="0">
                <a:latin typeface="Cambria"/>
                <a:cs typeface="Cambria"/>
              </a:rPr>
              <a:t> </a:t>
            </a:r>
            <a:r>
              <a:rPr sz="1182" spc="-10" dirty="0">
                <a:latin typeface="Cambria"/>
                <a:cs typeface="Cambria"/>
              </a:rPr>
              <a:t>time)</a:t>
            </a:r>
            <a:endParaRPr sz="1182" dirty="0">
              <a:latin typeface="Cambria"/>
              <a:cs typeface="Cambria"/>
            </a:endParaRPr>
          </a:p>
          <a:p>
            <a:pPr marL="297847" indent="-285332">
              <a:buFont typeface="Wingdings"/>
              <a:buChar char=""/>
              <a:tabLst>
                <a:tab pos="297221" algn="l"/>
                <a:tab pos="297847" algn="l"/>
              </a:tabLst>
            </a:pPr>
            <a:r>
              <a:rPr sz="1182" dirty="0">
                <a:latin typeface="Cambria"/>
                <a:cs typeface="Cambria"/>
              </a:rPr>
              <a:t>Dirty</a:t>
            </a:r>
            <a:r>
              <a:rPr sz="1182" spc="-25" dirty="0">
                <a:latin typeface="Cambria"/>
                <a:cs typeface="Cambria"/>
              </a:rPr>
              <a:t> </a:t>
            </a:r>
            <a:r>
              <a:rPr sz="1182" dirty="0">
                <a:latin typeface="Cambria"/>
                <a:cs typeface="Cambria"/>
              </a:rPr>
              <a:t>compressor</a:t>
            </a:r>
            <a:r>
              <a:rPr sz="1182" spc="-20" dirty="0">
                <a:latin typeface="Cambria"/>
                <a:cs typeface="Cambria"/>
              </a:rPr>
              <a:t> </a:t>
            </a:r>
            <a:r>
              <a:rPr sz="1182" dirty="0">
                <a:latin typeface="Cambria"/>
                <a:cs typeface="Cambria"/>
              </a:rPr>
              <a:t>terminal</a:t>
            </a:r>
            <a:r>
              <a:rPr sz="1182" spc="-20" dirty="0">
                <a:latin typeface="Cambria"/>
                <a:cs typeface="Cambria"/>
              </a:rPr>
              <a:t> </a:t>
            </a:r>
            <a:r>
              <a:rPr sz="1182" dirty="0">
                <a:latin typeface="Cambria"/>
                <a:cs typeface="Cambria"/>
              </a:rPr>
              <a:t>or</a:t>
            </a:r>
            <a:r>
              <a:rPr sz="1182" spc="-20" dirty="0">
                <a:latin typeface="Cambria"/>
                <a:cs typeface="Cambria"/>
              </a:rPr>
              <a:t> </a:t>
            </a:r>
            <a:r>
              <a:rPr sz="1182" dirty="0">
                <a:latin typeface="Cambria"/>
                <a:cs typeface="Cambria"/>
              </a:rPr>
              <a:t>damaged</a:t>
            </a:r>
            <a:r>
              <a:rPr sz="1182" spc="-39" dirty="0">
                <a:latin typeface="Cambria"/>
                <a:cs typeface="Cambria"/>
              </a:rPr>
              <a:t> </a:t>
            </a:r>
            <a:r>
              <a:rPr sz="1182" spc="-10" dirty="0">
                <a:latin typeface="Cambria"/>
                <a:cs typeface="Cambria"/>
              </a:rPr>
              <a:t>compressor</a:t>
            </a:r>
            <a:endParaRPr sz="1182" dirty="0">
              <a:latin typeface="Cambria"/>
              <a:cs typeface="Cambria"/>
            </a:endParaRPr>
          </a:p>
          <a:p>
            <a:pPr marL="297847" indent="-285332">
              <a:buFont typeface="Wingdings"/>
              <a:buChar char=""/>
              <a:tabLst>
                <a:tab pos="297221" algn="l"/>
                <a:tab pos="297847" algn="l"/>
              </a:tabLst>
            </a:pPr>
            <a:r>
              <a:rPr sz="1182" dirty="0">
                <a:latin typeface="Cambria"/>
                <a:cs typeface="Cambria"/>
              </a:rPr>
              <a:t>Damaged</a:t>
            </a:r>
            <a:r>
              <a:rPr sz="1182" spc="-25" dirty="0">
                <a:latin typeface="Cambria"/>
                <a:cs typeface="Cambria"/>
              </a:rPr>
              <a:t> </a:t>
            </a:r>
            <a:r>
              <a:rPr sz="1182" dirty="0">
                <a:latin typeface="Cambria"/>
                <a:cs typeface="Cambria"/>
              </a:rPr>
              <a:t>main</a:t>
            </a:r>
            <a:r>
              <a:rPr sz="1182" spc="-15" dirty="0">
                <a:latin typeface="Cambria"/>
                <a:cs typeface="Cambria"/>
              </a:rPr>
              <a:t> </a:t>
            </a:r>
            <a:r>
              <a:rPr sz="1182" dirty="0">
                <a:latin typeface="Cambria"/>
                <a:cs typeface="Cambria"/>
              </a:rPr>
              <a:t>control</a:t>
            </a:r>
            <a:r>
              <a:rPr sz="1182" spc="-5" dirty="0">
                <a:latin typeface="Cambria"/>
                <a:cs typeface="Cambria"/>
              </a:rPr>
              <a:t> </a:t>
            </a:r>
            <a:r>
              <a:rPr sz="1182" spc="-10" dirty="0">
                <a:latin typeface="Cambria"/>
                <a:cs typeface="Cambria"/>
              </a:rPr>
              <a:t>board</a:t>
            </a:r>
            <a:endParaRPr sz="1182" dirty="0">
              <a:latin typeface="Cambria"/>
              <a:cs typeface="Cambria"/>
            </a:endParaRPr>
          </a:p>
          <a:p>
            <a:pPr marL="297847" indent="-285332">
              <a:buFont typeface="Wingdings"/>
              <a:buChar char=""/>
              <a:tabLst>
                <a:tab pos="297221" algn="l"/>
                <a:tab pos="297847" algn="l"/>
              </a:tabLst>
            </a:pPr>
            <a:r>
              <a:rPr sz="1182" dirty="0">
                <a:latin typeface="Cambria"/>
                <a:cs typeface="Cambria"/>
              </a:rPr>
              <a:t>Micro</a:t>
            </a:r>
            <a:r>
              <a:rPr sz="1182" spc="-15" dirty="0">
                <a:latin typeface="Cambria"/>
                <a:cs typeface="Cambria"/>
              </a:rPr>
              <a:t> </a:t>
            </a:r>
            <a:r>
              <a:rPr sz="1182" dirty="0">
                <a:latin typeface="Cambria"/>
                <a:cs typeface="Cambria"/>
              </a:rPr>
              <a:t>channel</a:t>
            </a:r>
            <a:r>
              <a:rPr sz="1182" spc="-10" dirty="0">
                <a:latin typeface="Cambria"/>
                <a:cs typeface="Cambria"/>
              </a:rPr>
              <a:t> </a:t>
            </a:r>
            <a:r>
              <a:rPr sz="1182" dirty="0">
                <a:latin typeface="Cambria"/>
                <a:cs typeface="Cambria"/>
              </a:rPr>
              <a:t>coil</a:t>
            </a:r>
            <a:r>
              <a:rPr sz="1182" spc="-10" dirty="0">
                <a:latin typeface="Cambria"/>
                <a:cs typeface="Cambria"/>
              </a:rPr>
              <a:t> </a:t>
            </a:r>
            <a:r>
              <a:rPr sz="1182" dirty="0">
                <a:latin typeface="Cambria"/>
                <a:cs typeface="Cambria"/>
              </a:rPr>
              <a:t>has</a:t>
            </a:r>
            <a:r>
              <a:rPr sz="1182" spc="-10" dirty="0">
                <a:latin typeface="Cambria"/>
                <a:cs typeface="Cambria"/>
              </a:rPr>
              <a:t> </a:t>
            </a:r>
            <a:r>
              <a:rPr sz="1182" dirty="0">
                <a:latin typeface="Cambria"/>
                <a:cs typeface="Cambria"/>
              </a:rPr>
              <a:t>been</a:t>
            </a:r>
            <a:r>
              <a:rPr sz="1182" spc="-5" dirty="0">
                <a:latin typeface="Cambria"/>
                <a:cs typeface="Cambria"/>
              </a:rPr>
              <a:t> </a:t>
            </a:r>
            <a:r>
              <a:rPr sz="1182" dirty="0">
                <a:latin typeface="Cambria"/>
                <a:cs typeface="Cambria"/>
              </a:rPr>
              <a:t>used</a:t>
            </a:r>
            <a:r>
              <a:rPr sz="1182" spc="-15" dirty="0">
                <a:latin typeface="Cambria"/>
                <a:cs typeface="Cambria"/>
              </a:rPr>
              <a:t> </a:t>
            </a:r>
            <a:r>
              <a:rPr sz="1182" dirty="0">
                <a:latin typeface="Cambria"/>
                <a:cs typeface="Cambria"/>
              </a:rPr>
              <a:t>for</a:t>
            </a:r>
            <a:r>
              <a:rPr sz="1182" spc="-10" dirty="0">
                <a:latin typeface="Cambria"/>
                <a:cs typeface="Cambria"/>
              </a:rPr>
              <a:t> </a:t>
            </a:r>
            <a:r>
              <a:rPr sz="1182" dirty="0">
                <a:latin typeface="Cambria"/>
                <a:cs typeface="Cambria"/>
              </a:rPr>
              <a:t>heat</a:t>
            </a:r>
            <a:r>
              <a:rPr sz="1182" spc="-54" dirty="0">
                <a:latin typeface="Cambria"/>
                <a:cs typeface="Cambria"/>
              </a:rPr>
              <a:t> </a:t>
            </a:r>
            <a:r>
              <a:rPr sz="1182" spc="-20" dirty="0">
                <a:latin typeface="Cambria"/>
                <a:cs typeface="Cambria"/>
              </a:rPr>
              <a:t>pump</a:t>
            </a:r>
            <a:endParaRPr sz="1182" dirty="0">
              <a:latin typeface="Cambria"/>
              <a:cs typeface="Cambria"/>
            </a:endParaRPr>
          </a:p>
        </p:txBody>
      </p:sp>
      <p:pic>
        <p:nvPicPr>
          <p:cNvPr id="9" name="object 9"/>
          <p:cNvPicPr/>
          <p:nvPr/>
        </p:nvPicPr>
        <p:blipFill>
          <a:blip r:embed="rId3" cstate="print"/>
          <a:stretch>
            <a:fillRect/>
          </a:stretch>
        </p:blipFill>
        <p:spPr>
          <a:xfrm>
            <a:off x="2741032" y="2032178"/>
            <a:ext cx="252427" cy="309370"/>
          </a:xfrm>
          <a:prstGeom prst="rect">
            <a:avLst/>
          </a:prstGeom>
        </p:spPr>
      </p:pic>
      <p:pic>
        <p:nvPicPr>
          <p:cNvPr id="10" name="object 10"/>
          <p:cNvPicPr/>
          <p:nvPr/>
        </p:nvPicPr>
        <p:blipFill>
          <a:blip r:embed="rId4" cstate="print"/>
          <a:stretch>
            <a:fillRect/>
          </a:stretch>
        </p:blipFill>
        <p:spPr>
          <a:xfrm>
            <a:off x="2436293" y="2032178"/>
            <a:ext cx="252427" cy="309370"/>
          </a:xfrm>
          <a:prstGeom prst="rect">
            <a:avLst/>
          </a:prstGeom>
        </p:spPr>
      </p:pic>
      <p:pic>
        <p:nvPicPr>
          <p:cNvPr id="11" name="object 11"/>
          <p:cNvPicPr/>
          <p:nvPr/>
        </p:nvPicPr>
        <p:blipFill>
          <a:blip r:embed="rId5" cstate="print"/>
          <a:stretch>
            <a:fillRect/>
          </a:stretch>
        </p:blipFill>
        <p:spPr>
          <a:xfrm>
            <a:off x="2121540" y="2032178"/>
            <a:ext cx="252427" cy="309370"/>
          </a:xfrm>
          <a:prstGeom prst="rect">
            <a:avLst/>
          </a:prstGeom>
        </p:spPr>
      </p:pic>
      <p:grpSp>
        <p:nvGrpSpPr>
          <p:cNvPr id="12" name="object 12"/>
          <p:cNvGrpSpPr/>
          <p:nvPr/>
        </p:nvGrpSpPr>
        <p:grpSpPr>
          <a:xfrm>
            <a:off x="2087750" y="2492279"/>
            <a:ext cx="932992" cy="372946"/>
            <a:chOff x="1804542" y="2528925"/>
            <a:chExt cx="946785" cy="378460"/>
          </a:xfrm>
        </p:grpSpPr>
        <p:sp>
          <p:nvSpPr>
            <p:cNvPr id="13" name="object 13"/>
            <p:cNvSpPr/>
            <p:nvPr/>
          </p:nvSpPr>
          <p:spPr>
            <a:xfrm>
              <a:off x="1809114" y="2533497"/>
              <a:ext cx="937260" cy="368935"/>
            </a:xfrm>
            <a:custGeom>
              <a:avLst/>
              <a:gdLst/>
              <a:ahLst/>
              <a:cxnLst/>
              <a:rect l="l" t="t" r="r" b="b"/>
              <a:pathLst>
                <a:path w="937260" h="368935">
                  <a:moveTo>
                    <a:pt x="0" y="0"/>
                  </a:moveTo>
                  <a:lnTo>
                    <a:pt x="937260" y="0"/>
                  </a:lnTo>
                  <a:lnTo>
                    <a:pt x="937260" y="368934"/>
                  </a:lnTo>
                  <a:lnTo>
                    <a:pt x="0" y="368934"/>
                  </a:lnTo>
                  <a:lnTo>
                    <a:pt x="0" y="0"/>
                  </a:lnTo>
                  <a:close/>
                </a:path>
              </a:pathLst>
            </a:custGeom>
            <a:ln w="9144">
              <a:solidFill>
                <a:srgbClr val="000000"/>
              </a:solidFill>
            </a:ln>
          </p:spPr>
          <p:txBody>
            <a:bodyPr wrap="square" lIns="0" tIns="0" rIns="0" bIns="0" rtlCol="0"/>
            <a:lstStyle/>
            <a:p>
              <a:endParaRPr sz="1774"/>
            </a:p>
          </p:txBody>
        </p:sp>
        <p:sp>
          <p:nvSpPr>
            <p:cNvPr id="14" name="object 14"/>
            <p:cNvSpPr/>
            <p:nvPr/>
          </p:nvSpPr>
          <p:spPr>
            <a:xfrm>
              <a:off x="1844039" y="2562072"/>
              <a:ext cx="864235" cy="304800"/>
            </a:xfrm>
            <a:custGeom>
              <a:avLst/>
              <a:gdLst/>
              <a:ahLst/>
              <a:cxnLst/>
              <a:rect l="l" t="t" r="r" b="b"/>
              <a:pathLst>
                <a:path w="864235" h="304800">
                  <a:moveTo>
                    <a:pt x="0" y="0"/>
                  </a:moveTo>
                  <a:lnTo>
                    <a:pt x="247014" y="0"/>
                  </a:lnTo>
                  <a:lnTo>
                    <a:pt x="247014" y="304800"/>
                  </a:lnTo>
                  <a:lnTo>
                    <a:pt x="0" y="304800"/>
                  </a:lnTo>
                  <a:lnTo>
                    <a:pt x="0" y="0"/>
                  </a:lnTo>
                  <a:close/>
                </a:path>
                <a:path w="864235" h="304800">
                  <a:moveTo>
                    <a:pt x="313690" y="0"/>
                  </a:moveTo>
                  <a:lnTo>
                    <a:pt x="560705" y="0"/>
                  </a:lnTo>
                  <a:lnTo>
                    <a:pt x="560705" y="304800"/>
                  </a:lnTo>
                  <a:lnTo>
                    <a:pt x="313690" y="304800"/>
                  </a:lnTo>
                  <a:lnTo>
                    <a:pt x="313690" y="0"/>
                  </a:lnTo>
                  <a:close/>
                </a:path>
                <a:path w="864235" h="304800">
                  <a:moveTo>
                    <a:pt x="617220" y="0"/>
                  </a:moveTo>
                  <a:lnTo>
                    <a:pt x="864235" y="0"/>
                  </a:lnTo>
                  <a:lnTo>
                    <a:pt x="864235" y="304800"/>
                  </a:lnTo>
                  <a:lnTo>
                    <a:pt x="617220" y="304800"/>
                  </a:lnTo>
                  <a:lnTo>
                    <a:pt x="617220" y="0"/>
                  </a:lnTo>
                  <a:close/>
                </a:path>
              </a:pathLst>
            </a:custGeom>
            <a:ln w="9144">
              <a:solidFill>
                <a:srgbClr val="333333"/>
              </a:solidFill>
            </a:ln>
          </p:spPr>
          <p:txBody>
            <a:bodyPr wrap="square" lIns="0" tIns="0" rIns="0" bIns="0" rtlCol="0"/>
            <a:lstStyle/>
            <a:p>
              <a:endParaRPr sz="1774"/>
            </a:p>
          </p:txBody>
        </p:sp>
      </p:grpSp>
      <p:grpSp>
        <p:nvGrpSpPr>
          <p:cNvPr id="15" name="object 15"/>
          <p:cNvGrpSpPr/>
          <p:nvPr/>
        </p:nvGrpSpPr>
        <p:grpSpPr>
          <a:xfrm>
            <a:off x="2087750" y="2945671"/>
            <a:ext cx="932992" cy="372946"/>
            <a:chOff x="1804542" y="2989020"/>
            <a:chExt cx="946785" cy="378460"/>
          </a:xfrm>
        </p:grpSpPr>
        <p:sp>
          <p:nvSpPr>
            <p:cNvPr id="16" name="object 16"/>
            <p:cNvSpPr/>
            <p:nvPr/>
          </p:nvSpPr>
          <p:spPr>
            <a:xfrm>
              <a:off x="1809114" y="2993592"/>
              <a:ext cx="937260" cy="368935"/>
            </a:xfrm>
            <a:custGeom>
              <a:avLst/>
              <a:gdLst/>
              <a:ahLst/>
              <a:cxnLst/>
              <a:rect l="l" t="t" r="r" b="b"/>
              <a:pathLst>
                <a:path w="937260" h="368935">
                  <a:moveTo>
                    <a:pt x="0" y="0"/>
                  </a:moveTo>
                  <a:lnTo>
                    <a:pt x="937260" y="0"/>
                  </a:lnTo>
                  <a:lnTo>
                    <a:pt x="937260" y="368934"/>
                  </a:lnTo>
                  <a:lnTo>
                    <a:pt x="0" y="368934"/>
                  </a:lnTo>
                  <a:lnTo>
                    <a:pt x="0" y="0"/>
                  </a:lnTo>
                  <a:close/>
                </a:path>
              </a:pathLst>
            </a:custGeom>
            <a:ln w="9144">
              <a:solidFill>
                <a:srgbClr val="000000"/>
              </a:solidFill>
            </a:ln>
          </p:spPr>
          <p:txBody>
            <a:bodyPr wrap="square" lIns="0" tIns="0" rIns="0" bIns="0" rtlCol="0"/>
            <a:lstStyle/>
            <a:p>
              <a:endParaRPr sz="1774"/>
            </a:p>
          </p:txBody>
        </p:sp>
        <p:sp>
          <p:nvSpPr>
            <p:cNvPr id="17" name="object 17"/>
            <p:cNvSpPr/>
            <p:nvPr/>
          </p:nvSpPr>
          <p:spPr>
            <a:xfrm>
              <a:off x="1844039" y="3022167"/>
              <a:ext cx="864235" cy="304800"/>
            </a:xfrm>
            <a:custGeom>
              <a:avLst/>
              <a:gdLst/>
              <a:ahLst/>
              <a:cxnLst/>
              <a:rect l="l" t="t" r="r" b="b"/>
              <a:pathLst>
                <a:path w="864235" h="304800">
                  <a:moveTo>
                    <a:pt x="0" y="0"/>
                  </a:moveTo>
                  <a:lnTo>
                    <a:pt x="247014" y="0"/>
                  </a:lnTo>
                  <a:lnTo>
                    <a:pt x="247014" y="304800"/>
                  </a:lnTo>
                  <a:lnTo>
                    <a:pt x="0" y="304800"/>
                  </a:lnTo>
                  <a:lnTo>
                    <a:pt x="0" y="0"/>
                  </a:lnTo>
                  <a:close/>
                </a:path>
                <a:path w="864235" h="304800">
                  <a:moveTo>
                    <a:pt x="313690" y="0"/>
                  </a:moveTo>
                  <a:lnTo>
                    <a:pt x="560705" y="0"/>
                  </a:lnTo>
                  <a:lnTo>
                    <a:pt x="560705" y="304800"/>
                  </a:lnTo>
                  <a:lnTo>
                    <a:pt x="313690" y="304800"/>
                  </a:lnTo>
                  <a:lnTo>
                    <a:pt x="313690" y="0"/>
                  </a:lnTo>
                  <a:close/>
                </a:path>
                <a:path w="864235" h="304800">
                  <a:moveTo>
                    <a:pt x="617220" y="0"/>
                  </a:moveTo>
                  <a:lnTo>
                    <a:pt x="864235" y="0"/>
                  </a:lnTo>
                  <a:lnTo>
                    <a:pt x="864235" y="304800"/>
                  </a:lnTo>
                  <a:lnTo>
                    <a:pt x="617220" y="304800"/>
                  </a:lnTo>
                  <a:lnTo>
                    <a:pt x="617220" y="0"/>
                  </a:lnTo>
                  <a:close/>
                </a:path>
              </a:pathLst>
            </a:custGeom>
            <a:ln w="9144">
              <a:solidFill>
                <a:srgbClr val="333333"/>
              </a:solidFill>
            </a:ln>
          </p:spPr>
          <p:txBody>
            <a:bodyPr wrap="square" lIns="0" tIns="0" rIns="0" bIns="0" rtlCol="0"/>
            <a:lstStyle/>
            <a:p>
              <a:endParaRPr sz="1774"/>
            </a:p>
          </p:txBody>
        </p:sp>
      </p:grpSp>
      <p:grpSp>
        <p:nvGrpSpPr>
          <p:cNvPr id="18" name="object 18"/>
          <p:cNvGrpSpPr/>
          <p:nvPr/>
        </p:nvGrpSpPr>
        <p:grpSpPr>
          <a:xfrm>
            <a:off x="2089002" y="3427149"/>
            <a:ext cx="932992" cy="374824"/>
            <a:chOff x="1805813" y="3477615"/>
            <a:chExt cx="946785" cy="380365"/>
          </a:xfrm>
        </p:grpSpPr>
        <p:sp>
          <p:nvSpPr>
            <p:cNvPr id="19" name="object 19"/>
            <p:cNvSpPr/>
            <p:nvPr/>
          </p:nvSpPr>
          <p:spPr>
            <a:xfrm>
              <a:off x="1810385" y="3482187"/>
              <a:ext cx="937260" cy="370840"/>
            </a:xfrm>
            <a:custGeom>
              <a:avLst/>
              <a:gdLst/>
              <a:ahLst/>
              <a:cxnLst/>
              <a:rect l="l" t="t" r="r" b="b"/>
              <a:pathLst>
                <a:path w="937260" h="370839">
                  <a:moveTo>
                    <a:pt x="0" y="0"/>
                  </a:moveTo>
                  <a:lnTo>
                    <a:pt x="937260" y="0"/>
                  </a:lnTo>
                  <a:lnTo>
                    <a:pt x="937260" y="370839"/>
                  </a:lnTo>
                  <a:lnTo>
                    <a:pt x="0" y="370839"/>
                  </a:lnTo>
                  <a:lnTo>
                    <a:pt x="0" y="0"/>
                  </a:lnTo>
                  <a:close/>
                </a:path>
              </a:pathLst>
            </a:custGeom>
            <a:ln w="9144">
              <a:solidFill>
                <a:srgbClr val="000000"/>
              </a:solidFill>
            </a:ln>
          </p:spPr>
          <p:txBody>
            <a:bodyPr wrap="square" lIns="0" tIns="0" rIns="0" bIns="0" rtlCol="0"/>
            <a:lstStyle/>
            <a:p>
              <a:endParaRPr sz="1774"/>
            </a:p>
          </p:txBody>
        </p:sp>
        <p:sp>
          <p:nvSpPr>
            <p:cNvPr id="20" name="object 20"/>
            <p:cNvSpPr/>
            <p:nvPr/>
          </p:nvSpPr>
          <p:spPr>
            <a:xfrm>
              <a:off x="1845310" y="3510762"/>
              <a:ext cx="864235" cy="306705"/>
            </a:xfrm>
            <a:custGeom>
              <a:avLst/>
              <a:gdLst/>
              <a:ahLst/>
              <a:cxnLst/>
              <a:rect l="l" t="t" r="r" b="b"/>
              <a:pathLst>
                <a:path w="864235" h="306704">
                  <a:moveTo>
                    <a:pt x="0" y="0"/>
                  </a:moveTo>
                  <a:lnTo>
                    <a:pt x="247014" y="0"/>
                  </a:lnTo>
                  <a:lnTo>
                    <a:pt x="247014" y="306704"/>
                  </a:lnTo>
                  <a:lnTo>
                    <a:pt x="0" y="306704"/>
                  </a:lnTo>
                  <a:lnTo>
                    <a:pt x="0" y="0"/>
                  </a:lnTo>
                  <a:close/>
                </a:path>
                <a:path w="864235" h="306704">
                  <a:moveTo>
                    <a:pt x="313689" y="0"/>
                  </a:moveTo>
                  <a:lnTo>
                    <a:pt x="560704" y="0"/>
                  </a:lnTo>
                  <a:lnTo>
                    <a:pt x="560704" y="306704"/>
                  </a:lnTo>
                  <a:lnTo>
                    <a:pt x="313689" y="306704"/>
                  </a:lnTo>
                  <a:lnTo>
                    <a:pt x="313689" y="0"/>
                  </a:lnTo>
                  <a:close/>
                </a:path>
                <a:path w="864235" h="306704">
                  <a:moveTo>
                    <a:pt x="617219" y="0"/>
                  </a:moveTo>
                  <a:lnTo>
                    <a:pt x="864234" y="0"/>
                  </a:lnTo>
                  <a:lnTo>
                    <a:pt x="864234" y="306704"/>
                  </a:lnTo>
                  <a:lnTo>
                    <a:pt x="617219" y="306704"/>
                  </a:lnTo>
                  <a:lnTo>
                    <a:pt x="617219" y="0"/>
                  </a:lnTo>
                  <a:close/>
                </a:path>
              </a:pathLst>
            </a:custGeom>
            <a:ln w="9144">
              <a:solidFill>
                <a:srgbClr val="333333"/>
              </a:solidFill>
            </a:ln>
          </p:spPr>
          <p:txBody>
            <a:bodyPr wrap="square" lIns="0" tIns="0" rIns="0" bIns="0" rtlCol="0"/>
            <a:lstStyle/>
            <a:p>
              <a:endParaRPr sz="1774"/>
            </a:p>
          </p:txBody>
        </p:sp>
      </p:grpSp>
      <p:grpSp>
        <p:nvGrpSpPr>
          <p:cNvPr id="21" name="object 21"/>
          <p:cNvGrpSpPr/>
          <p:nvPr/>
        </p:nvGrpSpPr>
        <p:grpSpPr>
          <a:xfrm>
            <a:off x="2090253" y="3880540"/>
            <a:ext cx="932992" cy="372946"/>
            <a:chOff x="1807082" y="3937710"/>
            <a:chExt cx="946785" cy="378460"/>
          </a:xfrm>
        </p:grpSpPr>
        <p:sp>
          <p:nvSpPr>
            <p:cNvPr id="22" name="object 22"/>
            <p:cNvSpPr/>
            <p:nvPr/>
          </p:nvSpPr>
          <p:spPr>
            <a:xfrm>
              <a:off x="1811654" y="3942282"/>
              <a:ext cx="937260" cy="368935"/>
            </a:xfrm>
            <a:custGeom>
              <a:avLst/>
              <a:gdLst/>
              <a:ahLst/>
              <a:cxnLst/>
              <a:rect l="l" t="t" r="r" b="b"/>
              <a:pathLst>
                <a:path w="937260" h="368935">
                  <a:moveTo>
                    <a:pt x="0" y="0"/>
                  </a:moveTo>
                  <a:lnTo>
                    <a:pt x="937259" y="0"/>
                  </a:lnTo>
                  <a:lnTo>
                    <a:pt x="937259" y="368935"/>
                  </a:lnTo>
                  <a:lnTo>
                    <a:pt x="0" y="368935"/>
                  </a:lnTo>
                  <a:lnTo>
                    <a:pt x="0" y="0"/>
                  </a:lnTo>
                  <a:close/>
                </a:path>
              </a:pathLst>
            </a:custGeom>
            <a:ln w="9144">
              <a:solidFill>
                <a:srgbClr val="000000"/>
              </a:solidFill>
            </a:ln>
          </p:spPr>
          <p:txBody>
            <a:bodyPr wrap="square" lIns="0" tIns="0" rIns="0" bIns="0" rtlCol="0"/>
            <a:lstStyle/>
            <a:p>
              <a:endParaRPr sz="1774"/>
            </a:p>
          </p:txBody>
        </p:sp>
        <p:sp>
          <p:nvSpPr>
            <p:cNvPr id="23" name="object 23"/>
            <p:cNvSpPr/>
            <p:nvPr/>
          </p:nvSpPr>
          <p:spPr>
            <a:xfrm>
              <a:off x="1846579" y="3970857"/>
              <a:ext cx="864235" cy="304800"/>
            </a:xfrm>
            <a:custGeom>
              <a:avLst/>
              <a:gdLst/>
              <a:ahLst/>
              <a:cxnLst/>
              <a:rect l="l" t="t" r="r" b="b"/>
              <a:pathLst>
                <a:path w="864235" h="304800">
                  <a:moveTo>
                    <a:pt x="0" y="0"/>
                  </a:moveTo>
                  <a:lnTo>
                    <a:pt x="247014" y="0"/>
                  </a:lnTo>
                  <a:lnTo>
                    <a:pt x="247014" y="304800"/>
                  </a:lnTo>
                  <a:lnTo>
                    <a:pt x="0" y="304800"/>
                  </a:lnTo>
                  <a:lnTo>
                    <a:pt x="0" y="0"/>
                  </a:lnTo>
                  <a:close/>
                </a:path>
                <a:path w="864235" h="304800">
                  <a:moveTo>
                    <a:pt x="313689" y="0"/>
                  </a:moveTo>
                  <a:lnTo>
                    <a:pt x="562609" y="0"/>
                  </a:lnTo>
                  <a:lnTo>
                    <a:pt x="562609" y="304800"/>
                  </a:lnTo>
                  <a:lnTo>
                    <a:pt x="313689" y="304800"/>
                  </a:lnTo>
                  <a:lnTo>
                    <a:pt x="313689" y="0"/>
                  </a:lnTo>
                  <a:close/>
                </a:path>
                <a:path w="864235" h="304800">
                  <a:moveTo>
                    <a:pt x="617219" y="0"/>
                  </a:moveTo>
                  <a:lnTo>
                    <a:pt x="864234" y="0"/>
                  </a:lnTo>
                  <a:lnTo>
                    <a:pt x="864234" y="304800"/>
                  </a:lnTo>
                  <a:lnTo>
                    <a:pt x="617219" y="304800"/>
                  </a:lnTo>
                  <a:lnTo>
                    <a:pt x="617219" y="0"/>
                  </a:lnTo>
                  <a:close/>
                </a:path>
              </a:pathLst>
            </a:custGeom>
            <a:ln w="9144">
              <a:solidFill>
                <a:srgbClr val="333333"/>
              </a:solidFill>
            </a:ln>
          </p:spPr>
          <p:txBody>
            <a:bodyPr wrap="square" lIns="0" tIns="0" rIns="0" bIns="0" rtlCol="0"/>
            <a:lstStyle/>
            <a:p>
              <a:endParaRPr sz="1774"/>
            </a:p>
          </p:txBody>
        </p:sp>
      </p:grpSp>
      <p:grpSp>
        <p:nvGrpSpPr>
          <p:cNvPr id="24" name="object 24"/>
          <p:cNvGrpSpPr/>
          <p:nvPr/>
        </p:nvGrpSpPr>
        <p:grpSpPr>
          <a:xfrm>
            <a:off x="2087750" y="4427654"/>
            <a:ext cx="932992" cy="372946"/>
            <a:chOff x="1804542" y="4417593"/>
            <a:chExt cx="946785" cy="378460"/>
          </a:xfrm>
        </p:grpSpPr>
        <p:sp>
          <p:nvSpPr>
            <p:cNvPr id="25" name="object 25"/>
            <p:cNvSpPr/>
            <p:nvPr/>
          </p:nvSpPr>
          <p:spPr>
            <a:xfrm>
              <a:off x="1809114" y="4422165"/>
              <a:ext cx="937260" cy="368935"/>
            </a:xfrm>
            <a:custGeom>
              <a:avLst/>
              <a:gdLst/>
              <a:ahLst/>
              <a:cxnLst/>
              <a:rect l="l" t="t" r="r" b="b"/>
              <a:pathLst>
                <a:path w="937260" h="368935">
                  <a:moveTo>
                    <a:pt x="0" y="0"/>
                  </a:moveTo>
                  <a:lnTo>
                    <a:pt x="937260" y="0"/>
                  </a:lnTo>
                  <a:lnTo>
                    <a:pt x="937260" y="368935"/>
                  </a:lnTo>
                  <a:lnTo>
                    <a:pt x="0" y="368935"/>
                  </a:lnTo>
                  <a:lnTo>
                    <a:pt x="0" y="0"/>
                  </a:lnTo>
                  <a:close/>
                </a:path>
              </a:pathLst>
            </a:custGeom>
            <a:ln w="9144">
              <a:solidFill>
                <a:srgbClr val="000000"/>
              </a:solidFill>
            </a:ln>
          </p:spPr>
          <p:txBody>
            <a:bodyPr wrap="square" lIns="0" tIns="0" rIns="0" bIns="0" rtlCol="0"/>
            <a:lstStyle/>
            <a:p>
              <a:endParaRPr sz="1774"/>
            </a:p>
          </p:txBody>
        </p:sp>
        <p:sp>
          <p:nvSpPr>
            <p:cNvPr id="26" name="object 26"/>
            <p:cNvSpPr/>
            <p:nvPr/>
          </p:nvSpPr>
          <p:spPr>
            <a:xfrm>
              <a:off x="1844039" y="4449470"/>
              <a:ext cx="864235" cy="306705"/>
            </a:xfrm>
            <a:custGeom>
              <a:avLst/>
              <a:gdLst/>
              <a:ahLst/>
              <a:cxnLst/>
              <a:rect l="l" t="t" r="r" b="b"/>
              <a:pathLst>
                <a:path w="864235" h="306704">
                  <a:moveTo>
                    <a:pt x="0" y="0"/>
                  </a:moveTo>
                  <a:lnTo>
                    <a:pt x="247014" y="0"/>
                  </a:lnTo>
                  <a:lnTo>
                    <a:pt x="247014" y="306704"/>
                  </a:lnTo>
                  <a:lnTo>
                    <a:pt x="0" y="306704"/>
                  </a:lnTo>
                  <a:lnTo>
                    <a:pt x="0" y="0"/>
                  </a:lnTo>
                  <a:close/>
                </a:path>
                <a:path w="864235" h="306704">
                  <a:moveTo>
                    <a:pt x="313690" y="0"/>
                  </a:moveTo>
                  <a:lnTo>
                    <a:pt x="560705" y="0"/>
                  </a:lnTo>
                  <a:lnTo>
                    <a:pt x="560705" y="306704"/>
                  </a:lnTo>
                  <a:lnTo>
                    <a:pt x="313690" y="306704"/>
                  </a:lnTo>
                  <a:lnTo>
                    <a:pt x="313690" y="0"/>
                  </a:lnTo>
                  <a:close/>
                </a:path>
                <a:path w="864235" h="306704">
                  <a:moveTo>
                    <a:pt x="617220" y="0"/>
                  </a:moveTo>
                  <a:lnTo>
                    <a:pt x="864235" y="0"/>
                  </a:lnTo>
                  <a:lnTo>
                    <a:pt x="864235" y="306704"/>
                  </a:lnTo>
                  <a:lnTo>
                    <a:pt x="617220" y="306704"/>
                  </a:lnTo>
                  <a:lnTo>
                    <a:pt x="617220" y="0"/>
                  </a:lnTo>
                  <a:close/>
                </a:path>
              </a:pathLst>
            </a:custGeom>
            <a:ln w="9144">
              <a:solidFill>
                <a:srgbClr val="333333"/>
              </a:solidFill>
            </a:ln>
          </p:spPr>
          <p:txBody>
            <a:bodyPr wrap="square" lIns="0" tIns="0" rIns="0" bIns="0" rtlCol="0"/>
            <a:lstStyle/>
            <a:p>
              <a:endParaRPr sz="1774"/>
            </a:p>
          </p:txBody>
        </p:sp>
      </p:grpSp>
      <p:grpSp>
        <p:nvGrpSpPr>
          <p:cNvPr id="27" name="object 27"/>
          <p:cNvGrpSpPr/>
          <p:nvPr/>
        </p:nvGrpSpPr>
        <p:grpSpPr>
          <a:xfrm>
            <a:off x="2087750" y="4961054"/>
            <a:ext cx="932992" cy="372946"/>
            <a:chOff x="1804542" y="4894477"/>
            <a:chExt cx="946785" cy="378460"/>
          </a:xfrm>
        </p:grpSpPr>
        <p:sp>
          <p:nvSpPr>
            <p:cNvPr id="28" name="object 28"/>
            <p:cNvSpPr/>
            <p:nvPr/>
          </p:nvSpPr>
          <p:spPr>
            <a:xfrm>
              <a:off x="1809114" y="4899049"/>
              <a:ext cx="937260" cy="368935"/>
            </a:xfrm>
            <a:custGeom>
              <a:avLst/>
              <a:gdLst/>
              <a:ahLst/>
              <a:cxnLst/>
              <a:rect l="l" t="t" r="r" b="b"/>
              <a:pathLst>
                <a:path w="937260" h="368935">
                  <a:moveTo>
                    <a:pt x="0" y="0"/>
                  </a:moveTo>
                  <a:lnTo>
                    <a:pt x="937260" y="0"/>
                  </a:lnTo>
                  <a:lnTo>
                    <a:pt x="937260" y="368935"/>
                  </a:lnTo>
                  <a:lnTo>
                    <a:pt x="0" y="368935"/>
                  </a:lnTo>
                  <a:lnTo>
                    <a:pt x="0" y="0"/>
                  </a:lnTo>
                  <a:close/>
                </a:path>
              </a:pathLst>
            </a:custGeom>
            <a:ln w="9144">
              <a:solidFill>
                <a:srgbClr val="000000"/>
              </a:solidFill>
            </a:ln>
          </p:spPr>
          <p:txBody>
            <a:bodyPr wrap="square" lIns="0" tIns="0" rIns="0" bIns="0" rtlCol="0"/>
            <a:lstStyle/>
            <a:p>
              <a:endParaRPr sz="1774"/>
            </a:p>
          </p:txBody>
        </p:sp>
        <p:sp>
          <p:nvSpPr>
            <p:cNvPr id="29" name="object 29"/>
            <p:cNvSpPr/>
            <p:nvPr/>
          </p:nvSpPr>
          <p:spPr>
            <a:xfrm>
              <a:off x="1844039" y="4927624"/>
              <a:ext cx="864235" cy="304800"/>
            </a:xfrm>
            <a:custGeom>
              <a:avLst/>
              <a:gdLst/>
              <a:ahLst/>
              <a:cxnLst/>
              <a:rect l="l" t="t" r="r" b="b"/>
              <a:pathLst>
                <a:path w="864235" h="304800">
                  <a:moveTo>
                    <a:pt x="0" y="0"/>
                  </a:moveTo>
                  <a:lnTo>
                    <a:pt x="247014" y="0"/>
                  </a:lnTo>
                  <a:lnTo>
                    <a:pt x="247014" y="304800"/>
                  </a:lnTo>
                  <a:lnTo>
                    <a:pt x="0" y="304800"/>
                  </a:lnTo>
                  <a:lnTo>
                    <a:pt x="0" y="0"/>
                  </a:lnTo>
                  <a:close/>
                </a:path>
                <a:path w="864235" h="304800">
                  <a:moveTo>
                    <a:pt x="313690" y="0"/>
                  </a:moveTo>
                  <a:lnTo>
                    <a:pt x="560705" y="0"/>
                  </a:lnTo>
                  <a:lnTo>
                    <a:pt x="560705" y="304800"/>
                  </a:lnTo>
                  <a:lnTo>
                    <a:pt x="313690" y="304800"/>
                  </a:lnTo>
                  <a:lnTo>
                    <a:pt x="313690" y="0"/>
                  </a:lnTo>
                  <a:close/>
                </a:path>
                <a:path w="864235" h="304800">
                  <a:moveTo>
                    <a:pt x="617220" y="0"/>
                  </a:moveTo>
                  <a:lnTo>
                    <a:pt x="864235" y="0"/>
                  </a:lnTo>
                  <a:lnTo>
                    <a:pt x="864235" y="304800"/>
                  </a:lnTo>
                  <a:lnTo>
                    <a:pt x="617220" y="304800"/>
                  </a:lnTo>
                  <a:lnTo>
                    <a:pt x="617220" y="0"/>
                  </a:lnTo>
                  <a:close/>
                </a:path>
              </a:pathLst>
            </a:custGeom>
            <a:ln w="9144">
              <a:solidFill>
                <a:srgbClr val="333333"/>
              </a:solidFill>
            </a:ln>
          </p:spPr>
          <p:txBody>
            <a:bodyPr wrap="square" lIns="0" tIns="0" rIns="0" bIns="0" rtlCol="0"/>
            <a:lstStyle/>
            <a:p>
              <a:endParaRPr sz="1774"/>
            </a:p>
          </p:txBody>
        </p:sp>
      </p:grpSp>
      <p:grpSp>
        <p:nvGrpSpPr>
          <p:cNvPr id="30" name="object 30"/>
          <p:cNvGrpSpPr/>
          <p:nvPr/>
        </p:nvGrpSpPr>
        <p:grpSpPr>
          <a:xfrm>
            <a:off x="2092130" y="5419505"/>
            <a:ext cx="934869" cy="371695"/>
            <a:chOff x="1808988" y="5375643"/>
            <a:chExt cx="948690" cy="377190"/>
          </a:xfrm>
        </p:grpSpPr>
        <p:sp>
          <p:nvSpPr>
            <p:cNvPr id="31" name="object 31"/>
            <p:cNvSpPr/>
            <p:nvPr/>
          </p:nvSpPr>
          <p:spPr>
            <a:xfrm>
              <a:off x="1813560" y="5380215"/>
              <a:ext cx="939165" cy="367665"/>
            </a:xfrm>
            <a:custGeom>
              <a:avLst/>
              <a:gdLst/>
              <a:ahLst/>
              <a:cxnLst/>
              <a:rect l="l" t="t" r="r" b="b"/>
              <a:pathLst>
                <a:path w="939164" h="367664">
                  <a:moveTo>
                    <a:pt x="0" y="0"/>
                  </a:moveTo>
                  <a:lnTo>
                    <a:pt x="939164" y="0"/>
                  </a:lnTo>
                  <a:lnTo>
                    <a:pt x="939164" y="367664"/>
                  </a:lnTo>
                  <a:lnTo>
                    <a:pt x="0" y="367664"/>
                  </a:lnTo>
                  <a:lnTo>
                    <a:pt x="0" y="0"/>
                  </a:lnTo>
                  <a:close/>
                </a:path>
              </a:pathLst>
            </a:custGeom>
            <a:ln w="9144">
              <a:solidFill>
                <a:srgbClr val="000000"/>
              </a:solidFill>
            </a:ln>
          </p:spPr>
          <p:txBody>
            <a:bodyPr wrap="square" lIns="0" tIns="0" rIns="0" bIns="0" rtlCol="0"/>
            <a:lstStyle/>
            <a:p>
              <a:endParaRPr sz="1774"/>
            </a:p>
          </p:txBody>
        </p:sp>
        <p:sp>
          <p:nvSpPr>
            <p:cNvPr id="32" name="object 32"/>
            <p:cNvSpPr/>
            <p:nvPr/>
          </p:nvSpPr>
          <p:spPr>
            <a:xfrm>
              <a:off x="1848485" y="5407520"/>
              <a:ext cx="866140" cy="304800"/>
            </a:xfrm>
            <a:custGeom>
              <a:avLst/>
              <a:gdLst/>
              <a:ahLst/>
              <a:cxnLst/>
              <a:rect l="l" t="t" r="r" b="b"/>
              <a:pathLst>
                <a:path w="866139" h="304800">
                  <a:moveTo>
                    <a:pt x="0" y="0"/>
                  </a:moveTo>
                  <a:lnTo>
                    <a:pt x="247014" y="0"/>
                  </a:lnTo>
                  <a:lnTo>
                    <a:pt x="247014" y="304800"/>
                  </a:lnTo>
                  <a:lnTo>
                    <a:pt x="0" y="304800"/>
                  </a:lnTo>
                  <a:lnTo>
                    <a:pt x="0" y="0"/>
                  </a:lnTo>
                  <a:close/>
                </a:path>
                <a:path w="866139" h="304800">
                  <a:moveTo>
                    <a:pt x="313689" y="0"/>
                  </a:moveTo>
                  <a:lnTo>
                    <a:pt x="562609" y="0"/>
                  </a:lnTo>
                  <a:lnTo>
                    <a:pt x="562609" y="304800"/>
                  </a:lnTo>
                  <a:lnTo>
                    <a:pt x="313689" y="304800"/>
                  </a:lnTo>
                  <a:lnTo>
                    <a:pt x="313689" y="0"/>
                  </a:lnTo>
                  <a:close/>
                </a:path>
                <a:path w="866139" h="304800">
                  <a:moveTo>
                    <a:pt x="617219" y="0"/>
                  </a:moveTo>
                  <a:lnTo>
                    <a:pt x="866139" y="0"/>
                  </a:lnTo>
                  <a:lnTo>
                    <a:pt x="866139" y="304800"/>
                  </a:lnTo>
                  <a:lnTo>
                    <a:pt x="617219" y="304800"/>
                  </a:lnTo>
                  <a:lnTo>
                    <a:pt x="617219" y="0"/>
                  </a:lnTo>
                  <a:close/>
                </a:path>
              </a:pathLst>
            </a:custGeom>
            <a:ln w="9144">
              <a:solidFill>
                <a:srgbClr val="333333"/>
              </a:solidFill>
            </a:ln>
          </p:spPr>
          <p:txBody>
            <a:bodyPr wrap="square" lIns="0" tIns="0" rIns="0" bIns="0" rtlCol="0"/>
            <a:lstStyle/>
            <a:p>
              <a:endParaRPr sz="1774"/>
            </a:p>
          </p:txBody>
        </p:sp>
      </p:grpSp>
      <p:grpSp>
        <p:nvGrpSpPr>
          <p:cNvPr id="33" name="object 33"/>
          <p:cNvGrpSpPr/>
          <p:nvPr/>
        </p:nvGrpSpPr>
        <p:grpSpPr>
          <a:xfrm>
            <a:off x="2095258" y="5867400"/>
            <a:ext cx="934869" cy="372946"/>
            <a:chOff x="1812163" y="5849353"/>
            <a:chExt cx="948690" cy="378460"/>
          </a:xfrm>
        </p:grpSpPr>
        <p:sp>
          <p:nvSpPr>
            <p:cNvPr id="34" name="object 34"/>
            <p:cNvSpPr/>
            <p:nvPr/>
          </p:nvSpPr>
          <p:spPr>
            <a:xfrm>
              <a:off x="1816735" y="5853925"/>
              <a:ext cx="939165" cy="368935"/>
            </a:xfrm>
            <a:custGeom>
              <a:avLst/>
              <a:gdLst/>
              <a:ahLst/>
              <a:cxnLst/>
              <a:rect l="l" t="t" r="r" b="b"/>
              <a:pathLst>
                <a:path w="939164" h="368935">
                  <a:moveTo>
                    <a:pt x="0" y="0"/>
                  </a:moveTo>
                  <a:lnTo>
                    <a:pt x="939164" y="0"/>
                  </a:lnTo>
                  <a:lnTo>
                    <a:pt x="939164" y="368935"/>
                  </a:lnTo>
                  <a:lnTo>
                    <a:pt x="0" y="368935"/>
                  </a:lnTo>
                  <a:lnTo>
                    <a:pt x="0" y="0"/>
                  </a:lnTo>
                  <a:close/>
                </a:path>
              </a:pathLst>
            </a:custGeom>
            <a:ln w="9143">
              <a:solidFill>
                <a:srgbClr val="000000"/>
              </a:solidFill>
            </a:ln>
          </p:spPr>
          <p:txBody>
            <a:bodyPr wrap="square" lIns="0" tIns="0" rIns="0" bIns="0" rtlCol="0"/>
            <a:lstStyle/>
            <a:p>
              <a:endParaRPr sz="1774"/>
            </a:p>
          </p:txBody>
        </p:sp>
        <p:sp>
          <p:nvSpPr>
            <p:cNvPr id="35" name="object 35"/>
            <p:cNvSpPr/>
            <p:nvPr/>
          </p:nvSpPr>
          <p:spPr>
            <a:xfrm>
              <a:off x="1851660" y="5882500"/>
              <a:ext cx="866140" cy="304800"/>
            </a:xfrm>
            <a:custGeom>
              <a:avLst/>
              <a:gdLst/>
              <a:ahLst/>
              <a:cxnLst/>
              <a:rect l="l" t="t" r="r" b="b"/>
              <a:pathLst>
                <a:path w="866139" h="304800">
                  <a:moveTo>
                    <a:pt x="0" y="0"/>
                  </a:moveTo>
                  <a:lnTo>
                    <a:pt x="247014" y="0"/>
                  </a:lnTo>
                  <a:lnTo>
                    <a:pt x="247014" y="304800"/>
                  </a:lnTo>
                  <a:lnTo>
                    <a:pt x="0" y="304800"/>
                  </a:lnTo>
                  <a:lnTo>
                    <a:pt x="0" y="0"/>
                  </a:lnTo>
                  <a:close/>
                </a:path>
                <a:path w="866139" h="304800">
                  <a:moveTo>
                    <a:pt x="313689" y="0"/>
                  </a:moveTo>
                  <a:lnTo>
                    <a:pt x="562609" y="0"/>
                  </a:lnTo>
                  <a:lnTo>
                    <a:pt x="562609" y="304800"/>
                  </a:lnTo>
                  <a:lnTo>
                    <a:pt x="313689" y="304800"/>
                  </a:lnTo>
                  <a:lnTo>
                    <a:pt x="313689" y="0"/>
                  </a:lnTo>
                  <a:close/>
                </a:path>
                <a:path w="866139" h="304800">
                  <a:moveTo>
                    <a:pt x="617219" y="0"/>
                  </a:moveTo>
                  <a:lnTo>
                    <a:pt x="866139" y="0"/>
                  </a:lnTo>
                  <a:lnTo>
                    <a:pt x="866139" y="304800"/>
                  </a:lnTo>
                  <a:lnTo>
                    <a:pt x="617219" y="304800"/>
                  </a:lnTo>
                  <a:lnTo>
                    <a:pt x="617219" y="0"/>
                  </a:lnTo>
                  <a:close/>
                </a:path>
              </a:pathLst>
            </a:custGeom>
            <a:ln w="9144">
              <a:solidFill>
                <a:srgbClr val="333333"/>
              </a:solidFill>
            </a:ln>
          </p:spPr>
          <p:txBody>
            <a:bodyPr wrap="square" lIns="0" tIns="0" rIns="0" bIns="0" rtlCol="0"/>
            <a:lstStyle/>
            <a:p>
              <a:endParaRPr sz="1774"/>
            </a:p>
          </p:txBody>
        </p:sp>
      </p:grpSp>
      <p:pic>
        <p:nvPicPr>
          <p:cNvPr id="39" name="object 39"/>
          <p:cNvPicPr/>
          <p:nvPr/>
        </p:nvPicPr>
        <p:blipFill>
          <a:blip r:embed="rId6" cstate="print"/>
          <a:stretch>
            <a:fillRect/>
          </a:stretch>
        </p:blipFill>
        <p:spPr>
          <a:xfrm>
            <a:off x="3548467" y="585635"/>
            <a:ext cx="6144230" cy="667046"/>
          </a:xfrm>
          <a:prstGeom prst="rect">
            <a:avLst/>
          </a:prstGeom>
        </p:spPr>
      </p:pic>
      <p:sp>
        <p:nvSpPr>
          <p:cNvPr id="40" name="object 40"/>
          <p:cNvSpPr txBox="1"/>
          <p:nvPr/>
        </p:nvSpPr>
        <p:spPr>
          <a:xfrm>
            <a:off x="3823671" y="604919"/>
            <a:ext cx="518120" cy="194613"/>
          </a:xfrm>
          <a:prstGeom prst="rect">
            <a:avLst/>
          </a:prstGeom>
        </p:spPr>
        <p:txBody>
          <a:bodyPr vert="horz" wrap="square" lIns="0" tIns="12515" rIns="0" bIns="0" rtlCol="0">
            <a:spAutoFit/>
          </a:bodyPr>
          <a:lstStyle/>
          <a:p>
            <a:pPr marL="12515">
              <a:spcBef>
                <a:spcPts val="99"/>
              </a:spcBef>
            </a:pPr>
            <a:r>
              <a:rPr sz="1182" spc="-10" dirty="0">
                <a:latin typeface="Arial"/>
                <a:cs typeface="Arial"/>
              </a:rPr>
              <a:t>Display</a:t>
            </a:r>
            <a:endParaRPr sz="1182">
              <a:latin typeface="Arial"/>
              <a:cs typeface="Arial"/>
            </a:endParaRPr>
          </a:p>
        </p:txBody>
      </p:sp>
      <p:sp>
        <p:nvSpPr>
          <p:cNvPr id="41" name="object 41"/>
          <p:cNvSpPr txBox="1"/>
          <p:nvPr/>
        </p:nvSpPr>
        <p:spPr>
          <a:xfrm>
            <a:off x="4649659" y="878246"/>
            <a:ext cx="160192" cy="194613"/>
          </a:xfrm>
          <a:prstGeom prst="rect">
            <a:avLst/>
          </a:prstGeom>
        </p:spPr>
        <p:txBody>
          <a:bodyPr vert="horz" wrap="square" lIns="0" tIns="12515" rIns="0" bIns="0" rtlCol="0">
            <a:spAutoFit/>
          </a:bodyPr>
          <a:lstStyle/>
          <a:p>
            <a:pPr marL="12515">
              <a:spcBef>
                <a:spcPts val="99"/>
              </a:spcBef>
            </a:pPr>
            <a:r>
              <a:rPr sz="1182" spc="-25" dirty="0">
                <a:latin typeface="Arial"/>
                <a:cs typeface="Arial"/>
              </a:rPr>
              <a:t>or</a:t>
            </a:r>
            <a:endParaRPr sz="1182">
              <a:latin typeface="Arial"/>
              <a:cs typeface="Arial"/>
            </a:endParaRPr>
          </a:p>
        </p:txBody>
      </p:sp>
      <p:sp>
        <p:nvSpPr>
          <p:cNvPr id="42" name="object 42"/>
          <p:cNvSpPr/>
          <p:nvPr/>
        </p:nvSpPr>
        <p:spPr>
          <a:xfrm>
            <a:off x="5834865" y="967562"/>
            <a:ext cx="157689" cy="46305"/>
          </a:xfrm>
          <a:custGeom>
            <a:avLst/>
            <a:gdLst/>
            <a:ahLst/>
            <a:cxnLst/>
            <a:rect l="l" t="t" r="r" b="b"/>
            <a:pathLst>
              <a:path w="160020" h="46990">
                <a:moveTo>
                  <a:pt x="43891" y="0"/>
                </a:moveTo>
                <a:lnTo>
                  <a:pt x="7446" y="21772"/>
                </a:lnTo>
                <a:lnTo>
                  <a:pt x="0" y="33248"/>
                </a:lnTo>
                <a:lnTo>
                  <a:pt x="16459" y="43548"/>
                </a:lnTo>
                <a:lnTo>
                  <a:pt x="16979" y="40906"/>
                </a:lnTo>
                <a:lnTo>
                  <a:pt x="19862" y="36423"/>
                </a:lnTo>
                <a:lnTo>
                  <a:pt x="29781" y="24282"/>
                </a:lnTo>
                <a:lnTo>
                  <a:pt x="36576" y="21374"/>
                </a:lnTo>
                <a:lnTo>
                  <a:pt x="45466" y="21374"/>
                </a:lnTo>
                <a:lnTo>
                  <a:pt x="51735" y="22067"/>
                </a:lnTo>
                <a:lnTo>
                  <a:pt x="58789" y="24145"/>
                </a:lnTo>
                <a:lnTo>
                  <a:pt x="66627" y="27610"/>
                </a:lnTo>
                <a:lnTo>
                  <a:pt x="86372" y="38695"/>
                </a:lnTo>
                <a:lnTo>
                  <a:pt x="96221" y="43148"/>
                </a:lnTo>
                <a:lnTo>
                  <a:pt x="104794" y="45820"/>
                </a:lnTo>
                <a:lnTo>
                  <a:pt x="112090" y="46710"/>
                </a:lnTo>
                <a:lnTo>
                  <a:pt x="120417" y="45967"/>
                </a:lnTo>
                <a:lnTo>
                  <a:pt x="155543" y="19987"/>
                </a:lnTo>
                <a:lnTo>
                  <a:pt x="159905" y="14249"/>
                </a:lnTo>
                <a:lnTo>
                  <a:pt x="144233" y="787"/>
                </a:lnTo>
                <a:lnTo>
                  <a:pt x="141097" y="6591"/>
                </a:lnTo>
                <a:lnTo>
                  <a:pt x="137960" y="11087"/>
                </a:lnTo>
                <a:lnTo>
                  <a:pt x="128028" y="21107"/>
                </a:lnTo>
                <a:lnTo>
                  <a:pt x="121234" y="24536"/>
                </a:lnTo>
                <a:lnTo>
                  <a:pt x="114439" y="24536"/>
                </a:lnTo>
                <a:lnTo>
                  <a:pt x="106948" y="23745"/>
                </a:lnTo>
                <a:lnTo>
                  <a:pt x="98572" y="21372"/>
                </a:lnTo>
                <a:lnTo>
                  <a:pt x="89313" y="17415"/>
                </a:lnTo>
                <a:lnTo>
                  <a:pt x="69615" y="6681"/>
                </a:lnTo>
                <a:lnTo>
                  <a:pt x="60550" y="2970"/>
                </a:lnTo>
                <a:lnTo>
                  <a:pt x="51975" y="742"/>
                </a:lnTo>
                <a:lnTo>
                  <a:pt x="43891" y="0"/>
                </a:lnTo>
                <a:close/>
              </a:path>
            </a:pathLst>
          </a:custGeom>
          <a:solidFill>
            <a:srgbClr val="000000"/>
          </a:solidFill>
        </p:spPr>
        <p:txBody>
          <a:bodyPr wrap="square" lIns="0" tIns="0" rIns="0" bIns="0" rtlCol="0"/>
          <a:lstStyle/>
          <a:p>
            <a:endParaRPr sz="1774"/>
          </a:p>
        </p:txBody>
      </p:sp>
      <p:sp>
        <p:nvSpPr>
          <p:cNvPr id="43" name="object 43"/>
          <p:cNvSpPr txBox="1"/>
          <p:nvPr/>
        </p:nvSpPr>
        <p:spPr>
          <a:xfrm>
            <a:off x="7282113" y="652976"/>
            <a:ext cx="2153203" cy="505605"/>
          </a:xfrm>
          <a:prstGeom prst="rect">
            <a:avLst/>
          </a:prstGeom>
        </p:spPr>
        <p:txBody>
          <a:bodyPr vert="horz" wrap="square" lIns="0" tIns="11889" rIns="0" bIns="0" rtlCol="0">
            <a:spAutoFit/>
          </a:bodyPr>
          <a:lstStyle/>
          <a:p>
            <a:pPr marL="12515" marR="5006">
              <a:spcBef>
                <a:spcPts val="94"/>
              </a:spcBef>
            </a:pPr>
            <a:r>
              <a:rPr sz="1577" b="1" dirty="0">
                <a:latin typeface="Times New Roman"/>
                <a:cs typeface="Times New Roman"/>
              </a:rPr>
              <a:t>Compressor</a:t>
            </a:r>
            <a:r>
              <a:rPr sz="1577" b="1" spc="-69" dirty="0">
                <a:latin typeface="Times New Roman"/>
                <a:cs typeface="Times New Roman"/>
              </a:rPr>
              <a:t> </a:t>
            </a:r>
            <a:r>
              <a:rPr sz="1577" b="1" spc="-20" dirty="0">
                <a:latin typeface="Times New Roman"/>
                <a:cs typeface="Times New Roman"/>
              </a:rPr>
              <a:t>INV</a:t>
            </a:r>
            <a:r>
              <a:rPr sz="1577" b="1" spc="-128" dirty="0">
                <a:latin typeface="Times New Roman"/>
                <a:cs typeface="Times New Roman"/>
              </a:rPr>
              <a:t> </a:t>
            </a:r>
            <a:r>
              <a:rPr sz="1577" b="1" spc="-10" dirty="0">
                <a:latin typeface="Times New Roman"/>
                <a:cs typeface="Times New Roman"/>
              </a:rPr>
              <a:t>module protection</a:t>
            </a:r>
            <a:endParaRPr sz="1577">
              <a:latin typeface="Times New Roman"/>
              <a:cs typeface="Times New Roman"/>
            </a:endParaRPr>
          </a:p>
        </p:txBody>
      </p:sp>
      <p:sp>
        <p:nvSpPr>
          <p:cNvPr id="44" name="object 44"/>
          <p:cNvSpPr txBox="1">
            <a:spLocks noGrp="1"/>
          </p:cNvSpPr>
          <p:nvPr>
            <p:ph type="ftr" sz="quarter" idx="5"/>
          </p:nvPr>
        </p:nvSpPr>
        <p:spPr>
          <a:xfrm>
            <a:off x="409751" y="9278928"/>
            <a:ext cx="7295957" cy="117020"/>
          </a:xfrm>
          <a:prstGeom prst="rect">
            <a:avLst/>
          </a:prstGeom>
        </p:spPr>
        <p:txBody>
          <a:bodyPr vert="horz" wrap="square" lIns="0" tIns="0" rIns="0" bIns="0" rtlCol="0">
            <a:spAutoFit/>
          </a:bodyPr>
          <a:lstStyle/>
          <a:p>
            <a:pPr marL="12515">
              <a:lnSpc>
                <a:spcPts val="941"/>
              </a:lnSpc>
            </a:pPr>
            <a:r>
              <a:rPr dirty="0"/>
              <a:t>Manufacturer</a:t>
            </a:r>
            <a:r>
              <a:rPr spc="-20" dirty="0"/>
              <a:t> </a:t>
            </a:r>
            <a:r>
              <a:rPr dirty="0"/>
              <a:t>reserves</a:t>
            </a:r>
            <a:r>
              <a:rPr spc="-10" dirty="0"/>
              <a:t> </a:t>
            </a:r>
            <a:r>
              <a:rPr dirty="0"/>
              <a:t>the</a:t>
            </a:r>
            <a:r>
              <a:rPr spc="-10" dirty="0"/>
              <a:t> </a:t>
            </a:r>
            <a:r>
              <a:rPr dirty="0"/>
              <a:t>right to</a:t>
            </a:r>
            <a:r>
              <a:rPr spc="-15" dirty="0"/>
              <a:t> </a:t>
            </a:r>
            <a:r>
              <a:rPr dirty="0"/>
              <a:t>change</a:t>
            </a:r>
            <a:r>
              <a:rPr spc="-10" dirty="0"/>
              <a:t> </a:t>
            </a:r>
            <a:r>
              <a:rPr dirty="0"/>
              <a:t>specifications</a:t>
            </a:r>
            <a:r>
              <a:rPr spc="-5" dirty="0"/>
              <a:t> </a:t>
            </a:r>
            <a:r>
              <a:rPr dirty="0"/>
              <a:t>or</a:t>
            </a:r>
            <a:r>
              <a:rPr spc="-10" dirty="0"/>
              <a:t> </a:t>
            </a:r>
            <a:r>
              <a:rPr dirty="0"/>
              <a:t>designs</a:t>
            </a:r>
            <a:r>
              <a:rPr spc="-25" dirty="0"/>
              <a:t> </a:t>
            </a:r>
            <a:r>
              <a:rPr dirty="0"/>
              <a:t>without </a:t>
            </a:r>
            <a:r>
              <a:rPr spc="-10" dirty="0"/>
              <a:t>notice.</a:t>
            </a:r>
          </a:p>
        </p:txBody>
      </p:sp>
      <p:sp>
        <p:nvSpPr>
          <p:cNvPr id="45" name="object 45"/>
          <p:cNvSpPr txBox="1">
            <a:spLocks noGrp="1"/>
          </p:cNvSpPr>
          <p:nvPr>
            <p:ph type="dt" sz="half" idx="6"/>
          </p:nvPr>
        </p:nvSpPr>
        <p:spPr>
          <a:xfrm>
            <a:off x="11869174" y="9260907"/>
            <a:ext cx="760446" cy="117020"/>
          </a:xfrm>
          <a:prstGeom prst="rect">
            <a:avLst/>
          </a:prstGeom>
        </p:spPr>
        <p:txBody>
          <a:bodyPr vert="horz" wrap="square" lIns="0" tIns="0" rIns="0" bIns="0" rtlCol="0">
            <a:spAutoFit/>
          </a:bodyPr>
          <a:lstStyle/>
          <a:p>
            <a:pPr marL="12515">
              <a:lnSpc>
                <a:spcPts val="941"/>
              </a:lnSpc>
            </a:pPr>
            <a:r>
              <a:rPr spc="-10" dirty="0"/>
              <a:t>10.2019</a:t>
            </a:r>
          </a:p>
        </p:txBody>
      </p:sp>
      <p:grpSp>
        <p:nvGrpSpPr>
          <p:cNvPr id="46" name="object 33">
            <a:extLst>
              <a:ext uri="{FF2B5EF4-FFF2-40B4-BE49-F238E27FC236}">
                <a16:creationId xmlns:a16="http://schemas.microsoft.com/office/drawing/2014/main" id="{A59F5B8C-49BB-EA3B-0701-F21358A7F285}"/>
              </a:ext>
            </a:extLst>
          </p:cNvPr>
          <p:cNvGrpSpPr/>
          <p:nvPr/>
        </p:nvGrpSpPr>
        <p:grpSpPr>
          <a:xfrm>
            <a:off x="2078514" y="6394238"/>
            <a:ext cx="934869" cy="372946"/>
            <a:chOff x="1812163" y="5849353"/>
            <a:chExt cx="948690" cy="378460"/>
          </a:xfrm>
        </p:grpSpPr>
        <p:sp>
          <p:nvSpPr>
            <p:cNvPr id="47" name="object 34">
              <a:extLst>
                <a:ext uri="{FF2B5EF4-FFF2-40B4-BE49-F238E27FC236}">
                  <a16:creationId xmlns:a16="http://schemas.microsoft.com/office/drawing/2014/main" id="{4F54D040-4CDC-AF6E-0A1E-5B806C3C1EF4}"/>
                </a:ext>
              </a:extLst>
            </p:cNvPr>
            <p:cNvSpPr/>
            <p:nvPr/>
          </p:nvSpPr>
          <p:spPr>
            <a:xfrm>
              <a:off x="1816735" y="5853925"/>
              <a:ext cx="939165" cy="368935"/>
            </a:xfrm>
            <a:custGeom>
              <a:avLst/>
              <a:gdLst/>
              <a:ahLst/>
              <a:cxnLst/>
              <a:rect l="l" t="t" r="r" b="b"/>
              <a:pathLst>
                <a:path w="939164" h="368935">
                  <a:moveTo>
                    <a:pt x="0" y="0"/>
                  </a:moveTo>
                  <a:lnTo>
                    <a:pt x="939164" y="0"/>
                  </a:lnTo>
                  <a:lnTo>
                    <a:pt x="939164" y="368935"/>
                  </a:lnTo>
                  <a:lnTo>
                    <a:pt x="0" y="368935"/>
                  </a:lnTo>
                  <a:lnTo>
                    <a:pt x="0" y="0"/>
                  </a:lnTo>
                  <a:close/>
                </a:path>
              </a:pathLst>
            </a:custGeom>
            <a:ln w="9143">
              <a:solidFill>
                <a:srgbClr val="000000"/>
              </a:solidFill>
            </a:ln>
          </p:spPr>
          <p:txBody>
            <a:bodyPr wrap="square" lIns="0" tIns="0" rIns="0" bIns="0" rtlCol="0"/>
            <a:lstStyle/>
            <a:p>
              <a:endParaRPr sz="1774"/>
            </a:p>
          </p:txBody>
        </p:sp>
        <p:sp>
          <p:nvSpPr>
            <p:cNvPr id="48" name="object 35">
              <a:extLst>
                <a:ext uri="{FF2B5EF4-FFF2-40B4-BE49-F238E27FC236}">
                  <a16:creationId xmlns:a16="http://schemas.microsoft.com/office/drawing/2014/main" id="{50651AC5-A8A2-8DE0-0D82-6B407E153715}"/>
                </a:ext>
              </a:extLst>
            </p:cNvPr>
            <p:cNvSpPr/>
            <p:nvPr/>
          </p:nvSpPr>
          <p:spPr>
            <a:xfrm>
              <a:off x="1851660" y="5882500"/>
              <a:ext cx="866140" cy="304800"/>
            </a:xfrm>
            <a:custGeom>
              <a:avLst/>
              <a:gdLst/>
              <a:ahLst/>
              <a:cxnLst/>
              <a:rect l="l" t="t" r="r" b="b"/>
              <a:pathLst>
                <a:path w="866139" h="304800">
                  <a:moveTo>
                    <a:pt x="0" y="0"/>
                  </a:moveTo>
                  <a:lnTo>
                    <a:pt x="247014" y="0"/>
                  </a:lnTo>
                  <a:lnTo>
                    <a:pt x="247014" y="304800"/>
                  </a:lnTo>
                  <a:lnTo>
                    <a:pt x="0" y="304800"/>
                  </a:lnTo>
                  <a:lnTo>
                    <a:pt x="0" y="0"/>
                  </a:lnTo>
                  <a:close/>
                </a:path>
                <a:path w="866139" h="304800">
                  <a:moveTo>
                    <a:pt x="313689" y="0"/>
                  </a:moveTo>
                  <a:lnTo>
                    <a:pt x="562609" y="0"/>
                  </a:lnTo>
                  <a:lnTo>
                    <a:pt x="562609" y="304800"/>
                  </a:lnTo>
                  <a:lnTo>
                    <a:pt x="313689" y="304800"/>
                  </a:lnTo>
                  <a:lnTo>
                    <a:pt x="313689" y="0"/>
                  </a:lnTo>
                  <a:close/>
                </a:path>
                <a:path w="866139" h="304800">
                  <a:moveTo>
                    <a:pt x="617219" y="0"/>
                  </a:moveTo>
                  <a:lnTo>
                    <a:pt x="866139" y="0"/>
                  </a:lnTo>
                  <a:lnTo>
                    <a:pt x="866139" y="304800"/>
                  </a:lnTo>
                  <a:lnTo>
                    <a:pt x="617219" y="304800"/>
                  </a:lnTo>
                  <a:lnTo>
                    <a:pt x="617219" y="0"/>
                  </a:lnTo>
                  <a:close/>
                </a:path>
              </a:pathLst>
            </a:custGeom>
            <a:ln w="9144">
              <a:solidFill>
                <a:srgbClr val="333333"/>
              </a:solidFill>
            </a:ln>
          </p:spPr>
          <p:txBody>
            <a:bodyPr wrap="square" lIns="0" tIns="0" rIns="0" bIns="0" rtlCol="0"/>
            <a:lstStyle/>
            <a:p>
              <a:endParaRPr sz="1774"/>
            </a:p>
          </p:txBody>
        </p:sp>
      </p:grpSp>
      <p:grpSp>
        <p:nvGrpSpPr>
          <p:cNvPr id="49" name="object 33">
            <a:extLst>
              <a:ext uri="{FF2B5EF4-FFF2-40B4-BE49-F238E27FC236}">
                <a16:creationId xmlns:a16="http://schemas.microsoft.com/office/drawing/2014/main" id="{8CE0A76E-D896-AABD-7BC4-153B8AD63962}"/>
              </a:ext>
            </a:extLst>
          </p:cNvPr>
          <p:cNvGrpSpPr/>
          <p:nvPr/>
        </p:nvGrpSpPr>
        <p:grpSpPr>
          <a:xfrm>
            <a:off x="2090377" y="6883041"/>
            <a:ext cx="934869" cy="372946"/>
            <a:chOff x="1812163" y="5849353"/>
            <a:chExt cx="948690" cy="378460"/>
          </a:xfrm>
        </p:grpSpPr>
        <p:sp>
          <p:nvSpPr>
            <p:cNvPr id="50" name="object 34">
              <a:extLst>
                <a:ext uri="{FF2B5EF4-FFF2-40B4-BE49-F238E27FC236}">
                  <a16:creationId xmlns:a16="http://schemas.microsoft.com/office/drawing/2014/main" id="{07CA2736-5323-EF95-E2AE-C0C788514DBE}"/>
                </a:ext>
              </a:extLst>
            </p:cNvPr>
            <p:cNvSpPr/>
            <p:nvPr/>
          </p:nvSpPr>
          <p:spPr>
            <a:xfrm>
              <a:off x="1816735" y="5853925"/>
              <a:ext cx="939165" cy="368935"/>
            </a:xfrm>
            <a:custGeom>
              <a:avLst/>
              <a:gdLst/>
              <a:ahLst/>
              <a:cxnLst/>
              <a:rect l="l" t="t" r="r" b="b"/>
              <a:pathLst>
                <a:path w="939164" h="368935">
                  <a:moveTo>
                    <a:pt x="0" y="0"/>
                  </a:moveTo>
                  <a:lnTo>
                    <a:pt x="939164" y="0"/>
                  </a:lnTo>
                  <a:lnTo>
                    <a:pt x="939164" y="368935"/>
                  </a:lnTo>
                  <a:lnTo>
                    <a:pt x="0" y="368935"/>
                  </a:lnTo>
                  <a:lnTo>
                    <a:pt x="0" y="0"/>
                  </a:lnTo>
                  <a:close/>
                </a:path>
              </a:pathLst>
            </a:custGeom>
            <a:ln w="9143">
              <a:solidFill>
                <a:srgbClr val="000000"/>
              </a:solidFill>
            </a:ln>
          </p:spPr>
          <p:txBody>
            <a:bodyPr wrap="square" lIns="0" tIns="0" rIns="0" bIns="0" rtlCol="0"/>
            <a:lstStyle/>
            <a:p>
              <a:endParaRPr sz="1774"/>
            </a:p>
          </p:txBody>
        </p:sp>
        <p:sp>
          <p:nvSpPr>
            <p:cNvPr id="51" name="object 35">
              <a:extLst>
                <a:ext uri="{FF2B5EF4-FFF2-40B4-BE49-F238E27FC236}">
                  <a16:creationId xmlns:a16="http://schemas.microsoft.com/office/drawing/2014/main" id="{68B6EFF2-B363-99AE-78D6-FB419DB98A10}"/>
                </a:ext>
              </a:extLst>
            </p:cNvPr>
            <p:cNvSpPr/>
            <p:nvPr/>
          </p:nvSpPr>
          <p:spPr>
            <a:xfrm>
              <a:off x="1851660" y="5882500"/>
              <a:ext cx="866140" cy="304800"/>
            </a:xfrm>
            <a:custGeom>
              <a:avLst/>
              <a:gdLst/>
              <a:ahLst/>
              <a:cxnLst/>
              <a:rect l="l" t="t" r="r" b="b"/>
              <a:pathLst>
                <a:path w="866139" h="304800">
                  <a:moveTo>
                    <a:pt x="0" y="0"/>
                  </a:moveTo>
                  <a:lnTo>
                    <a:pt x="247014" y="0"/>
                  </a:lnTo>
                  <a:lnTo>
                    <a:pt x="247014" y="304800"/>
                  </a:lnTo>
                  <a:lnTo>
                    <a:pt x="0" y="304800"/>
                  </a:lnTo>
                  <a:lnTo>
                    <a:pt x="0" y="0"/>
                  </a:lnTo>
                  <a:close/>
                </a:path>
                <a:path w="866139" h="304800">
                  <a:moveTo>
                    <a:pt x="313689" y="0"/>
                  </a:moveTo>
                  <a:lnTo>
                    <a:pt x="562609" y="0"/>
                  </a:lnTo>
                  <a:lnTo>
                    <a:pt x="562609" y="304800"/>
                  </a:lnTo>
                  <a:lnTo>
                    <a:pt x="313689" y="304800"/>
                  </a:lnTo>
                  <a:lnTo>
                    <a:pt x="313689" y="0"/>
                  </a:lnTo>
                  <a:close/>
                </a:path>
                <a:path w="866139" h="304800">
                  <a:moveTo>
                    <a:pt x="617219" y="0"/>
                  </a:moveTo>
                  <a:lnTo>
                    <a:pt x="866139" y="0"/>
                  </a:lnTo>
                  <a:lnTo>
                    <a:pt x="866139" y="304800"/>
                  </a:lnTo>
                  <a:lnTo>
                    <a:pt x="617219" y="304800"/>
                  </a:lnTo>
                  <a:lnTo>
                    <a:pt x="617219" y="0"/>
                  </a:lnTo>
                  <a:close/>
                </a:path>
              </a:pathLst>
            </a:custGeom>
            <a:ln w="9144">
              <a:solidFill>
                <a:srgbClr val="333333"/>
              </a:solidFill>
            </a:ln>
          </p:spPr>
          <p:txBody>
            <a:bodyPr wrap="square" lIns="0" tIns="0" rIns="0" bIns="0" rtlCol="0"/>
            <a:lstStyle/>
            <a:p>
              <a:endParaRPr sz="1774"/>
            </a:p>
          </p:txBody>
        </p:sp>
      </p:grpSp>
      <p:grpSp>
        <p:nvGrpSpPr>
          <p:cNvPr id="52" name="object 33">
            <a:extLst>
              <a:ext uri="{FF2B5EF4-FFF2-40B4-BE49-F238E27FC236}">
                <a16:creationId xmlns:a16="http://schemas.microsoft.com/office/drawing/2014/main" id="{2B56B10F-7873-1A2A-5F0B-817BFC85C4F3}"/>
              </a:ext>
            </a:extLst>
          </p:cNvPr>
          <p:cNvGrpSpPr/>
          <p:nvPr/>
        </p:nvGrpSpPr>
        <p:grpSpPr>
          <a:xfrm>
            <a:off x="2081680" y="7365386"/>
            <a:ext cx="934869" cy="372946"/>
            <a:chOff x="1812163" y="5849353"/>
            <a:chExt cx="948690" cy="378460"/>
          </a:xfrm>
        </p:grpSpPr>
        <p:sp>
          <p:nvSpPr>
            <p:cNvPr id="53" name="object 34">
              <a:extLst>
                <a:ext uri="{FF2B5EF4-FFF2-40B4-BE49-F238E27FC236}">
                  <a16:creationId xmlns:a16="http://schemas.microsoft.com/office/drawing/2014/main" id="{394A255D-189F-F678-E290-6BF0EBADEEE6}"/>
                </a:ext>
              </a:extLst>
            </p:cNvPr>
            <p:cNvSpPr/>
            <p:nvPr/>
          </p:nvSpPr>
          <p:spPr>
            <a:xfrm>
              <a:off x="1816735" y="5853925"/>
              <a:ext cx="939165" cy="368935"/>
            </a:xfrm>
            <a:custGeom>
              <a:avLst/>
              <a:gdLst/>
              <a:ahLst/>
              <a:cxnLst/>
              <a:rect l="l" t="t" r="r" b="b"/>
              <a:pathLst>
                <a:path w="939164" h="368935">
                  <a:moveTo>
                    <a:pt x="0" y="0"/>
                  </a:moveTo>
                  <a:lnTo>
                    <a:pt x="939164" y="0"/>
                  </a:lnTo>
                  <a:lnTo>
                    <a:pt x="939164" y="368935"/>
                  </a:lnTo>
                  <a:lnTo>
                    <a:pt x="0" y="368935"/>
                  </a:lnTo>
                  <a:lnTo>
                    <a:pt x="0" y="0"/>
                  </a:lnTo>
                  <a:close/>
                </a:path>
              </a:pathLst>
            </a:custGeom>
            <a:ln w="9143">
              <a:solidFill>
                <a:srgbClr val="000000"/>
              </a:solidFill>
            </a:ln>
          </p:spPr>
          <p:txBody>
            <a:bodyPr wrap="square" lIns="0" tIns="0" rIns="0" bIns="0" rtlCol="0"/>
            <a:lstStyle/>
            <a:p>
              <a:endParaRPr sz="1774"/>
            </a:p>
          </p:txBody>
        </p:sp>
        <p:sp>
          <p:nvSpPr>
            <p:cNvPr id="54" name="object 35">
              <a:extLst>
                <a:ext uri="{FF2B5EF4-FFF2-40B4-BE49-F238E27FC236}">
                  <a16:creationId xmlns:a16="http://schemas.microsoft.com/office/drawing/2014/main" id="{CD4EC469-3882-7DB9-1CED-0D25F9712CD8}"/>
                </a:ext>
              </a:extLst>
            </p:cNvPr>
            <p:cNvSpPr/>
            <p:nvPr/>
          </p:nvSpPr>
          <p:spPr>
            <a:xfrm>
              <a:off x="1851660" y="5882500"/>
              <a:ext cx="866140" cy="304800"/>
            </a:xfrm>
            <a:custGeom>
              <a:avLst/>
              <a:gdLst/>
              <a:ahLst/>
              <a:cxnLst/>
              <a:rect l="l" t="t" r="r" b="b"/>
              <a:pathLst>
                <a:path w="866139" h="304800">
                  <a:moveTo>
                    <a:pt x="0" y="0"/>
                  </a:moveTo>
                  <a:lnTo>
                    <a:pt x="247014" y="0"/>
                  </a:lnTo>
                  <a:lnTo>
                    <a:pt x="247014" y="304800"/>
                  </a:lnTo>
                  <a:lnTo>
                    <a:pt x="0" y="304800"/>
                  </a:lnTo>
                  <a:lnTo>
                    <a:pt x="0" y="0"/>
                  </a:lnTo>
                  <a:close/>
                </a:path>
                <a:path w="866139" h="304800">
                  <a:moveTo>
                    <a:pt x="313689" y="0"/>
                  </a:moveTo>
                  <a:lnTo>
                    <a:pt x="562609" y="0"/>
                  </a:lnTo>
                  <a:lnTo>
                    <a:pt x="562609" y="304800"/>
                  </a:lnTo>
                  <a:lnTo>
                    <a:pt x="313689" y="304800"/>
                  </a:lnTo>
                  <a:lnTo>
                    <a:pt x="313689" y="0"/>
                  </a:lnTo>
                  <a:close/>
                </a:path>
                <a:path w="866139" h="304800">
                  <a:moveTo>
                    <a:pt x="617219" y="0"/>
                  </a:moveTo>
                  <a:lnTo>
                    <a:pt x="866139" y="0"/>
                  </a:lnTo>
                  <a:lnTo>
                    <a:pt x="866139" y="304800"/>
                  </a:lnTo>
                  <a:lnTo>
                    <a:pt x="617219" y="304800"/>
                  </a:lnTo>
                  <a:lnTo>
                    <a:pt x="617219" y="0"/>
                  </a:lnTo>
                  <a:close/>
                </a:path>
              </a:pathLst>
            </a:custGeom>
            <a:ln w="9144">
              <a:solidFill>
                <a:srgbClr val="333333"/>
              </a:solidFill>
            </a:ln>
          </p:spPr>
          <p:txBody>
            <a:bodyPr wrap="square" lIns="0" tIns="0" rIns="0" bIns="0" rtlCol="0"/>
            <a:lstStyle/>
            <a:p>
              <a:endParaRPr sz="1774"/>
            </a:p>
          </p:txBody>
        </p:sp>
      </p:grpSp>
      <p:grpSp>
        <p:nvGrpSpPr>
          <p:cNvPr id="55" name="object 33">
            <a:extLst>
              <a:ext uri="{FF2B5EF4-FFF2-40B4-BE49-F238E27FC236}">
                <a16:creationId xmlns:a16="http://schemas.microsoft.com/office/drawing/2014/main" id="{267D3F34-AF70-550C-EA20-C9C4ABFBF011}"/>
              </a:ext>
            </a:extLst>
          </p:cNvPr>
          <p:cNvGrpSpPr/>
          <p:nvPr/>
        </p:nvGrpSpPr>
        <p:grpSpPr>
          <a:xfrm>
            <a:off x="2081680" y="7856654"/>
            <a:ext cx="934869" cy="372946"/>
            <a:chOff x="1812163" y="5849353"/>
            <a:chExt cx="948690" cy="378460"/>
          </a:xfrm>
        </p:grpSpPr>
        <p:sp>
          <p:nvSpPr>
            <p:cNvPr id="56" name="object 34">
              <a:extLst>
                <a:ext uri="{FF2B5EF4-FFF2-40B4-BE49-F238E27FC236}">
                  <a16:creationId xmlns:a16="http://schemas.microsoft.com/office/drawing/2014/main" id="{2B437FCA-FD6D-7C56-E30E-E11E3B968999}"/>
                </a:ext>
              </a:extLst>
            </p:cNvPr>
            <p:cNvSpPr/>
            <p:nvPr/>
          </p:nvSpPr>
          <p:spPr>
            <a:xfrm>
              <a:off x="1816735" y="5853925"/>
              <a:ext cx="939165" cy="368935"/>
            </a:xfrm>
            <a:custGeom>
              <a:avLst/>
              <a:gdLst/>
              <a:ahLst/>
              <a:cxnLst/>
              <a:rect l="l" t="t" r="r" b="b"/>
              <a:pathLst>
                <a:path w="939164" h="368935">
                  <a:moveTo>
                    <a:pt x="0" y="0"/>
                  </a:moveTo>
                  <a:lnTo>
                    <a:pt x="939164" y="0"/>
                  </a:lnTo>
                  <a:lnTo>
                    <a:pt x="939164" y="368935"/>
                  </a:lnTo>
                  <a:lnTo>
                    <a:pt x="0" y="368935"/>
                  </a:lnTo>
                  <a:lnTo>
                    <a:pt x="0" y="0"/>
                  </a:lnTo>
                  <a:close/>
                </a:path>
              </a:pathLst>
            </a:custGeom>
            <a:ln w="9143">
              <a:solidFill>
                <a:srgbClr val="000000"/>
              </a:solidFill>
            </a:ln>
          </p:spPr>
          <p:txBody>
            <a:bodyPr wrap="square" lIns="0" tIns="0" rIns="0" bIns="0" rtlCol="0"/>
            <a:lstStyle/>
            <a:p>
              <a:endParaRPr sz="1774"/>
            </a:p>
          </p:txBody>
        </p:sp>
        <p:sp>
          <p:nvSpPr>
            <p:cNvPr id="57" name="object 35">
              <a:extLst>
                <a:ext uri="{FF2B5EF4-FFF2-40B4-BE49-F238E27FC236}">
                  <a16:creationId xmlns:a16="http://schemas.microsoft.com/office/drawing/2014/main" id="{4A1344BE-4DDC-865D-2D2F-09CAF1C3DB04}"/>
                </a:ext>
              </a:extLst>
            </p:cNvPr>
            <p:cNvSpPr/>
            <p:nvPr/>
          </p:nvSpPr>
          <p:spPr>
            <a:xfrm>
              <a:off x="1851660" y="5882500"/>
              <a:ext cx="866140" cy="304800"/>
            </a:xfrm>
            <a:custGeom>
              <a:avLst/>
              <a:gdLst/>
              <a:ahLst/>
              <a:cxnLst/>
              <a:rect l="l" t="t" r="r" b="b"/>
              <a:pathLst>
                <a:path w="866139" h="304800">
                  <a:moveTo>
                    <a:pt x="0" y="0"/>
                  </a:moveTo>
                  <a:lnTo>
                    <a:pt x="247014" y="0"/>
                  </a:lnTo>
                  <a:lnTo>
                    <a:pt x="247014" y="304800"/>
                  </a:lnTo>
                  <a:lnTo>
                    <a:pt x="0" y="304800"/>
                  </a:lnTo>
                  <a:lnTo>
                    <a:pt x="0" y="0"/>
                  </a:lnTo>
                  <a:close/>
                </a:path>
                <a:path w="866139" h="304800">
                  <a:moveTo>
                    <a:pt x="313689" y="0"/>
                  </a:moveTo>
                  <a:lnTo>
                    <a:pt x="562609" y="0"/>
                  </a:lnTo>
                  <a:lnTo>
                    <a:pt x="562609" y="304800"/>
                  </a:lnTo>
                  <a:lnTo>
                    <a:pt x="313689" y="304800"/>
                  </a:lnTo>
                  <a:lnTo>
                    <a:pt x="313689" y="0"/>
                  </a:lnTo>
                  <a:close/>
                </a:path>
                <a:path w="866139" h="304800">
                  <a:moveTo>
                    <a:pt x="617219" y="0"/>
                  </a:moveTo>
                  <a:lnTo>
                    <a:pt x="866139" y="0"/>
                  </a:lnTo>
                  <a:lnTo>
                    <a:pt x="866139" y="304800"/>
                  </a:lnTo>
                  <a:lnTo>
                    <a:pt x="617219" y="304800"/>
                  </a:lnTo>
                  <a:lnTo>
                    <a:pt x="617219" y="0"/>
                  </a:lnTo>
                  <a:close/>
                </a:path>
              </a:pathLst>
            </a:custGeom>
            <a:ln w="9144">
              <a:solidFill>
                <a:srgbClr val="333333"/>
              </a:solidFill>
            </a:ln>
          </p:spPr>
          <p:txBody>
            <a:bodyPr wrap="square" lIns="0" tIns="0" rIns="0" bIns="0" rtlCol="0"/>
            <a:lstStyle/>
            <a:p>
              <a:endParaRPr sz="1774"/>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73514" y="292101"/>
            <a:ext cx="230504" cy="151323"/>
          </a:xfrm>
          <a:prstGeom prst="rect">
            <a:avLst/>
          </a:prstGeom>
        </p:spPr>
        <p:txBody>
          <a:bodyPr vert="horz" wrap="square" lIns="0" tIns="12700" rIns="0" bIns="0" rtlCol="0">
            <a:spAutoFit/>
          </a:bodyPr>
          <a:lstStyle/>
          <a:p>
            <a:pPr marL="12700">
              <a:spcBef>
                <a:spcPts val="100"/>
              </a:spcBef>
            </a:pPr>
            <a:r>
              <a:rPr sz="900" spc="-20" dirty="0">
                <a:latin typeface="Times New Roman"/>
                <a:cs typeface="Times New Roman"/>
              </a:rPr>
              <a:t>3/30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p:nvPr/>
        </p:nvSpPr>
        <p:spPr>
          <a:xfrm>
            <a:off x="3521076" y="717550"/>
            <a:ext cx="6226175" cy="666750"/>
          </a:xfrm>
          <a:custGeom>
            <a:avLst/>
            <a:gdLst/>
            <a:ahLst/>
            <a:cxnLst/>
            <a:rect l="l" t="t" r="r" b="b"/>
            <a:pathLst>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5892800" y="0"/>
                </a:lnTo>
                <a:lnTo>
                  <a:pt x="5942070" y="3613"/>
                </a:lnTo>
                <a:lnTo>
                  <a:pt x="5989094" y="14112"/>
                </a:lnTo>
                <a:lnTo>
                  <a:pt x="6033356" y="30979"/>
                </a:lnTo>
                <a:lnTo>
                  <a:pt x="6074340" y="53700"/>
                </a:lnTo>
                <a:lnTo>
                  <a:pt x="6111531" y="81760"/>
                </a:lnTo>
                <a:lnTo>
                  <a:pt x="6144414" y="114643"/>
                </a:lnTo>
                <a:lnTo>
                  <a:pt x="6172474" y="151834"/>
                </a:lnTo>
                <a:lnTo>
                  <a:pt x="6195195" y="192818"/>
                </a:lnTo>
                <a:lnTo>
                  <a:pt x="6212062" y="237080"/>
                </a:lnTo>
                <a:lnTo>
                  <a:pt x="6222561" y="284104"/>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2160651" y="0"/>
                </a:lnTo>
                <a:lnTo>
                  <a:pt x="2209893" y="3613"/>
                </a:lnTo>
                <a:lnTo>
                  <a:pt x="2256899" y="14112"/>
                </a:lnTo>
                <a:lnTo>
                  <a:pt x="2301152" y="30979"/>
                </a:lnTo>
                <a:lnTo>
                  <a:pt x="2342135" y="53700"/>
                </a:lnTo>
                <a:lnTo>
                  <a:pt x="2379330" y="81760"/>
                </a:lnTo>
                <a:lnTo>
                  <a:pt x="2412222" y="114643"/>
                </a:lnTo>
                <a:lnTo>
                  <a:pt x="2440293" y="151834"/>
                </a:lnTo>
                <a:lnTo>
                  <a:pt x="2463025" y="192818"/>
                </a:lnTo>
                <a:lnTo>
                  <a:pt x="2479903" y="237080"/>
                </a:lnTo>
                <a:lnTo>
                  <a:pt x="2490409" y="284104"/>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endParaRPr/>
          </a:p>
        </p:txBody>
      </p:sp>
      <p:sp>
        <p:nvSpPr>
          <p:cNvPr id="5" name="object 5"/>
          <p:cNvSpPr txBox="1"/>
          <p:nvPr/>
        </p:nvSpPr>
        <p:spPr>
          <a:xfrm>
            <a:off x="3830117" y="744473"/>
            <a:ext cx="761365" cy="197490"/>
          </a:xfrm>
          <a:prstGeom prst="rect">
            <a:avLst/>
          </a:prstGeom>
        </p:spPr>
        <p:txBody>
          <a:bodyPr vert="horz" wrap="square" lIns="0" tIns="12700" rIns="0" bIns="0" rtlCol="0">
            <a:spAutoFit/>
          </a:bodyPr>
          <a:lstStyle/>
          <a:p>
            <a:pPr marL="12700">
              <a:spcBef>
                <a:spcPts val="100"/>
              </a:spcBef>
            </a:pPr>
            <a:r>
              <a:rPr sz="1200" dirty="0">
                <a:latin typeface="Arial"/>
                <a:cs typeface="Arial"/>
              </a:rPr>
              <a:t>No</a:t>
            </a:r>
            <a:r>
              <a:rPr sz="1200" spc="-30" dirty="0">
                <a:latin typeface="Arial"/>
                <a:cs typeface="Arial"/>
              </a:rPr>
              <a:t> </a:t>
            </a:r>
            <a:r>
              <a:rPr sz="1200" spc="-10" dirty="0">
                <a:latin typeface="Arial"/>
                <a:cs typeface="Arial"/>
              </a:rPr>
              <a:t>Display</a:t>
            </a:r>
            <a:endParaRPr sz="1200">
              <a:latin typeface="Arial"/>
              <a:cs typeface="Arial"/>
            </a:endParaRPr>
          </a:p>
        </p:txBody>
      </p:sp>
      <p:sp>
        <p:nvSpPr>
          <p:cNvPr id="6" name="object 6"/>
          <p:cNvSpPr/>
          <p:nvPr/>
        </p:nvSpPr>
        <p:spPr>
          <a:xfrm>
            <a:off x="7572376" y="3865498"/>
            <a:ext cx="409575" cy="76200"/>
          </a:xfrm>
          <a:custGeom>
            <a:avLst/>
            <a:gdLst/>
            <a:ahLst/>
            <a:cxnLst/>
            <a:rect l="l" t="t" r="r" b="b"/>
            <a:pathLst>
              <a:path w="409575" h="76200">
                <a:moveTo>
                  <a:pt x="396875" y="31750"/>
                </a:moveTo>
                <a:lnTo>
                  <a:pt x="346075" y="31750"/>
                </a:lnTo>
                <a:lnTo>
                  <a:pt x="346075" y="44450"/>
                </a:lnTo>
                <a:lnTo>
                  <a:pt x="333375" y="44454"/>
                </a:lnTo>
                <a:lnTo>
                  <a:pt x="333375" y="76200"/>
                </a:lnTo>
                <a:lnTo>
                  <a:pt x="409575" y="38100"/>
                </a:lnTo>
                <a:lnTo>
                  <a:pt x="396875" y="31750"/>
                </a:lnTo>
                <a:close/>
              </a:path>
              <a:path w="409575" h="76200">
                <a:moveTo>
                  <a:pt x="333375" y="31754"/>
                </a:moveTo>
                <a:lnTo>
                  <a:pt x="0" y="31876"/>
                </a:lnTo>
                <a:lnTo>
                  <a:pt x="0" y="44576"/>
                </a:lnTo>
                <a:lnTo>
                  <a:pt x="333375" y="44454"/>
                </a:lnTo>
                <a:lnTo>
                  <a:pt x="333375" y="31754"/>
                </a:lnTo>
                <a:close/>
              </a:path>
              <a:path w="409575" h="76200">
                <a:moveTo>
                  <a:pt x="346075" y="31750"/>
                </a:moveTo>
                <a:lnTo>
                  <a:pt x="333375" y="31754"/>
                </a:lnTo>
                <a:lnTo>
                  <a:pt x="333375" y="44454"/>
                </a:lnTo>
                <a:lnTo>
                  <a:pt x="346075" y="44450"/>
                </a:lnTo>
                <a:lnTo>
                  <a:pt x="346075" y="31750"/>
                </a:lnTo>
                <a:close/>
              </a:path>
              <a:path w="409575" h="76200">
                <a:moveTo>
                  <a:pt x="333375" y="0"/>
                </a:moveTo>
                <a:lnTo>
                  <a:pt x="333375" y="31754"/>
                </a:lnTo>
                <a:lnTo>
                  <a:pt x="396875" y="31750"/>
                </a:lnTo>
                <a:lnTo>
                  <a:pt x="333375" y="0"/>
                </a:lnTo>
                <a:close/>
              </a:path>
            </a:pathLst>
          </a:custGeom>
          <a:solidFill>
            <a:srgbClr val="000000"/>
          </a:solidFill>
        </p:spPr>
        <p:txBody>
          <a:bodyPr wrap="square" lIns="0" tIns="0" rIns="0" bIns="0" rtlCol="0"/>
          <a:lstStyle/>
          <a:p>
            <a:endParaRPr/>
          </a:p>
        </p:txBody>
      </p:sp>
      <p:sp>
        <p:nvSpPr>
          <p:cNvPr id="7" name="object 7"/>
          <p:cNvSpPr txBox="1"/>
          <p:nvPr/>
        </p:nvSpPr>
        <p:spPr>
          <a:xfrm>
            <a:off x="5127370" y="4101210"/>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8" name="object 8"/>
          <p:cNvSpPr txBox="1"/>
          <p:nvPr/>
        </p:nvSpPr>
        <p:spPr>
          <a:xfrm>
            <a:off x="7680959" y="3647059"/>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grpSp>
        <p:nvGrpSpPr>
          <p:cNvPr id="9" name="object 9"/>
          <p:cNvGrpSpPr/>
          <p:nvPr/>
        </p:nvGrpSpPr>
        <p:grpSpPr>
          <a:xfrm>
            <a:off x="5497577" y="4048126"/>
            <a:ext cx="2486025" cy="1360805"/>
            <a:chOff x="2322576" y="4048125"/>
            <a:chExt cx="2486025" cy="1360805"/>
          </a:xfrm>
        </p:grpSpPr>
        <p:sp>
          <p:nvSpPr>
            <p:cNvPr id="10" name="object 10"/>
            <p:cNvSpPr/>
            <p:nvPr/>
          </p:nvSpPr>
          <p:spPr>
            <a:xfrm>
              <a:off x="2322576" y="4048125"/>
              <a:ext cx="76200" cy="360680"/>
            </a:xfrm>
            <a:custGeom>
              <a:avLst/>
              <a:gdLst/>
              <a:ahLst/>
              <a:cxnLst/>
              <a:rect l="l" t="t" r="r" b="b"/>
              <a:pathLst>
                <a:path w="76200" h="360679">
                  <a:moveTo>
                    <a:pt x="31744" y="284099"/>
                  </a:moveTo>
                  <a:lnTo>
                    <a:pt x="0" y="284099"/>
                  </a:lnTo>
                  <a:lnTo>
                    <a:pt x="38100" y="360299"/>
                  </a:lnTo>
                  <a:lnTo>
                    <a:pt x="69850" y="296799"/>
                  </a:lnTo>
                  <a:lnTo>
                    <a:pt x="31750" y="296799"/>
                  </a:lnTo>
                  <a:lnTo>
                    <a:pt x="31744" y="284099"/>
                  </a:lnTo>
                  <a:close/>
                </a:path>
                <a:path w="76200" h="360679">
                  <a:moveTo>
                    <a:pt x="44323" y="0"/>
                  </a:moveTo>
                  <a:lnTo>
                    <a:pt x="31623" y="0"/>
                  </a:lnTo>
                  <a:lnTo>
                    <a:pt x="31750" y="296799"/>
                  </a:lnTo>
                  <a:lnTo>
                    <a:pt x="44450" y="296799"/>
                  </a:lnTo>
                  <a:lnTo>
                    <a:pt x="44323" y="0"/>
                  </a:lnTo>
                  <a:close/>
                </a:path>
                <a:path w="76200" h="360679">
                  <a:moveTo>
                    <a:pt x="76200" y="284099"/>
                  </a:moveTo>
                  <a:lnTo>
                    <a:pt x="44444" y="284099"/>
                  </a:lnTo>
                  <a:lnTo>
                    <a:pt x="44450" y="296799"/>
                  </a:lnTo>
                  <a:lnTo>
                    <a:pt x="69850" y="296799"/>
                  </a:lnTo>
                  <a:lnTo>
                    <a:pt x="76200" y="284099"/>
                  </a:lnTo>
                  <a:close/>
                </a:path>
              </a:pathLst>
            </a:custGeom>
            <a:solidFill>
              <a:srgbClr val="000000"/>
            </a:solidFill>
          </p:spPr>
          <p:txBody>
            <a:bodyPr wrap="square" lIns="0" tIns="0" rIns="0" bIns="0" rtlCol="0"/>
            <a:lstStyle/>
            <a:p>
              <a:endParaRPr/>
            </a:p>
          </p:txBody>
        </p:sp>
        <p:sp>
          <p:nvSpPr>
            <p:cNvPr id="11" name="object 11"/>
            <p:cNvSpPr/>
            <p:nvPr/>
          </p:nvSpPr>
          <p:spPr>
            <a:xfrm>
              <a:off x="4398899" y="5332349"/>
              <a:ext cx="409575" cy="76200"/>
            </a:xfrm>
            <a:custGeom>
              <a:avLst/>
              <a:gdLst/>
              <a:ahLst/>
              <a:cxnLst/>
              <a:rect l="l" t="t" r="r" b="b"/>
              <a:pathLst>
                <a:path w="409575" h="76200">
                  <a:moveTo>
                    <a:pt x="396875" y="31750"/>
                  </a:moveTo>
                  <a:lnTo>
                    <a:pt x="346075" y="31750"/>
                  </a:lnTo>
                  <a:lnTo>
                    <a:pt x="346075" y="44450"/>
                  </a:lnTo>
                  <a:lnTo>
                    <a:pt x="333375" y="44454"/>
                  </a:lnTo>
                  <a:lnTo>
                    <a:pt x="333375" y="76200"/>
                  </a:lnTo>
                  <a:lnTo>
                    <a:pt x="409575" y="38100"/>
                  </a:lnTo>
                  <a:lnTo>
                    <a:pt x="396875" y="31750"/>
                  </a:lnTo>
                  <a:close/>
                </a:path>
                <a:path w="409575" h="76200">
                  <a:moveTo>
                    <a:pt x="333375" y="31750"/>
                  </a:moveTo>
                  <a:lnTo>
                    <a:pt x="0" y="31750"/>
                  </a:lnTo>
                  <a:lnTo>
                    <a:pt x="126" y="44576"/>
                  </a:lnTo>
                  <a:lnTo>
                    <a:pt x="333375" y="44454"/>
                  </a:lnTo>
                  <a:lnTo>
                    <a:pt x="333375" y="31750"/>
                  </a:lnTo>
                  <a:close/>
                </a:path>
                <a:path w="409575" h="76200">
                  <a:moveTo>
                    <a:pt x="333375" y="0"/>
                  </a:moveTo>
                  <a:lnTo>
                    <a:pt x="333375" y="44454"/>
                  </a:lnTo>
                  <a:lnTo>
                    <a:pt x="346075" y="44450"/>
                  </a:lnTo>
                  <a:lnTo>
                    <a:pt x="346075" y="31750"/>
                  </a:lnTo>
                  <a:lnTo>
                    <a:pt x="396875" y="31750"/>
                  </a:lnTo>
                  <a:lnTo>
                    <a:pt x="333375" y="0"/>
                  </a:lnTo>
                  <a:close/>
                </a:path>
              </a:pathLst>
            </a:custGeom>
            <a:solidFill>
              <a:srgbClr val="000000"/>
            </a:solidFill>
          </p:spPr>
          <p:txBody>
            <a:bodyPr wrap="square" lIns="0" tIns="0" rIns="0" bIns="0" rtlCol="0"/>
            <a:lstStyle/>
            <a:p>
              <a:endParaRPr/>
            </a:p>
          </p:txBody>
        </p:sp>
      </p:grpSp>
      <p:sp>
        <p:nvSpPr>
          <p:cNvPr id="12" name="object 12"/>
          <p:cNvSpPr txBox="1"/>
          <p:nvPr/>
        </p:nvSpPr>
        <p:spPr>
          <a:xfrm>
            <a:off x="7993127" y="3770376"/>
            <a:ext cx="1564005"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noise</a:t>
            </a:r>
            <a:r>
              <a:rPr sz="1050" spc="-25" dirty="0">
                <a:latin typeface="Times New Roman"/>
                <a:cs typeface="Times New Roman"/>
              </a:rPr>
              <a:t> </a:t>
            </a:r>
            <a:r>
              <a:rPr sz="1050" spc="-10" dirty="0">
                <a:latin typeface="Times New Roman"/>
                <a:cs typeface="Times New Roman"/>
              </a:rPr>
              <a:t>filter</a:t>
            </a:r>
            <a:endParaRPr sz="1050">
              <a:latin typeface="Times New Roman"/>
              <a:cs typeface="Times New Roman"/>
            </a:endParaRPr>
          </a:p>
        </p:txBody>
      </p:sp>
      <p:grpSp>
        <p:nvGrpSpPr>
          <p:cNvPr id="13" name="object 13"/>
          <p:cNvGrpSpPr/>
          <p:nvPr/>
        </p:nvGrpSpPr>
        <p:grpSpPr>
          <a:xfrm>
            <a:off x="3681413" y="952500"/>
            <a:ext cx="936625" cy="373380"/>
            <a:chOff x="506412" y="952500"/>
            <a:chExt cx="936625" cy="373380"/>
          </a:xfrm>
        </p:grpSpPr>
        <p:sp>
          <p:nvSpPr>
            <p:cNvPr id="14" name="object 14"/>
            <p:cNvSpPr/>
            <p:nvPr/>
          </p:nvSpPr>
          <p:spPr>
            <a:xfrm>
              <a:off x="511175" y="957262"/>
              <a:ext cx="927100" cy="363855"/>
            </a:xfrm>
            <a:custGeom>
              <a:avLst/>
              <a:gdLst/>
              <a:ahLst/>
              <a:cxnLst/>
              <a:rect l="l" t="t" r="r" b="b"/>
              <a:pathLst>
                <a:path w="927100" h="363855">
                  <a:moveTo>
                    <a:pt x="0" y="363537"/>
                  </a:moveTo>
                  <a:lnTo>
                    <a:pt x="927100" y="363537"/>
                  </a:lnTo>
                  <a:lnTo>
                    <a:pt x="927100" y="0"/>
                  </a:lnTo>
                  <a:lnTo>
                    <a:pt x="0" y="0"/>
                  </a:lnTo>
                  <a:lnTo>
                    <a:pt x="0" y="363537"/>
                  </a:lnTo>
                  <a:close/>
                </a:path>
              </a:pathLst>
            </a:custGeom>
            <a:ln w="9525">
              <a:solidFill>
                <a:srgbClr val="000000"/>
              </a:solidFill>
            </a:ln>
          </p:spPr>
          <p:txBody>
            <a:bodyPr wrap="square" lIns="0" tIns="0" rIns="0" bIns="0" rtlCol="0"/>
            <a:lstStyle/>
            <a:p>
              <a:endParaRPr/>
            </a:p>
          </p:txBody>
        </p:sp>
        <p:sp>
          <p:nvSpPr>
            <p:cNvPr id="15" name="object 15"/>
            <p:cNvSpPr/>
            <p:nvPr/>
          </p:nvSpPr>
          <p:spPr>
            <a:xfrm>
              <a:off x="545477" y="985621"/>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6" name="object 16"/>
            <p:cNvPicPr/>
            <p:nvPr/>
          </p:nvPicPr>
          <p:blipFill>
            <a:blip r:embed="rId2" cstate="print"/>
            <a:stretch>
              <a:fillRect/>
            </a:stretch>
          </p:blipFill>
          <p:spPr>
            <a:xfrm>
              <a:off x="570293" y="1003681"/>
              <a:ext cx="204038" cy="277368"/>
            </a:xfrm>
            <a:prstGeom prst="rect">
              <a:avLst/>
            </a:prstGeom>
          </p:spPr>
        </p:pic>
        <p:sp>
          <p:nvSpPr>
            <p:cNvPr id="17" name="object 17"/>
            <p:cNvSpPr/>
            <p:nvPr/>
          </p:nvSpPr>
          <p:spPr>
            <a:xfrm>
              <a:off x="856018" y="985621"/>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sp>
          <p:nvSpPr>
            <p:cNvPr id="18" name="object 18"/>
            <p:cNvSpPr/>
            <p:nvPr/>
          </p:nvSpPr>
          <p:spPr>
            <a:xfrm>
              <a:off x="1051902" y="1248663"/>
              <a:ext cx="31115" cy="29209"/>
            </a:xfrm>
            <a:custGeom>
              <a:avLst/>
              <a:gdLst/>
              <a:ahLst/>
              <a:cxnLst/>
              <a:rect l="l" t="t" r="r" b="b"/>
              <a:pathLst>
                <a:path w="31115" h="29209">
                  <a:moveTo>
                    <a:pt x="0" y="14604"/>
                  </a:moveTo>
                  <a:lnTo>
                    <a:pt x="0" y="6476"/>
                  </a:lnTo>
                  <a:lnTo>
                    <a:pt x="6870" y="0"/>
                  </a:lnTo>
                  <a:lnTo>
                    <a:pt x="15354" y="0"/>
                  </a:lnTo>
                  <a:lnTo>
                    <a:pt x="23825" y="0"/>
                  </a:lnTo>
                  <a:lnTo>
                    <a:pt x="30695" y="6476"/>
                  </a:lnTo>
                  <a:lnTo>
                    <a:pt x="30695" y="14604"/>
                  </a:lnTo>
                  <a:lnTo>
                    <a:pt x="30695" y="22605"/>
                  </a:lnTo>
                  <a:lnTo>
                    <a:pt x="23825" y="29209"/>
                  </a:lnTo>
                  <a:lnTo>
                    <a:pt x="15354" y="29209"/>
                  </a:lnTo>
                  <a:lnTo>
                    <a:pt x="6870" y="29209"/>
                  </a:lnTo>
                  <a:lnTo>
                    <a:pt x="0" y="22605"/>
                  </a:lnTo>
                  <a:lnTo>
                    <a:pt x="0" y="14604"/>
                  </a:lnTo>
                  <a:close/>
                </a:path>
              </a:pathLst>
            </a:custGeom>
            <a:ln w="6350">
              <a:solidFill>
                <a:srgbClr val="000000"/>
              </a:solidFill>
              <a:prstDash val="sysDash"/>
            </a:ln>
          </p:spPr>
          <p:txBody>
            <a:bodyPr wrap="square" lIns="0" tIns="0" rIns="0" bIns="0" rtlCol="0"/>
            <a:lstStyle/>
            <a:p>
              <a:endParaRPr/>
            </a:p>
          </p:txBody>
        </p:sp>
        <p:sp>
          <p:nvSpPr>
            <p:cNvPr id="19" name="object 19"/>
            <p:cNvSpPr/>
            <p:nvPr/>
          </p:nvSpPr>
          <p:spPr>
            <a:xfrm>
              <a:off x="1155725" y="985621"/>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sp>
          <p:nvSpPr>
            <p:cNvPr id="20" name="object 20"/>
            <p:cNvSpPr/>
            <p:nvPr/>
          </p:nvSpPr>
          <p:spPr>
            <a:xfrm>
              <a:off x="1351661" y="1248663"/>
              <a:ext cx="29845" cy="29209"/>
            </a:xfrm>
            <a:custGeom>
              <a:avLst/>
              <a:gdLst/>
              <a:ahLst/>
              <a:cxnLst/>
              <a:rect l="l" t="t" r="r" b="b"/>
              <a:pathLst>
                <a:path w="29844" h="29209">
                  <a:moveTo>
                    <a:pt x="0" y="14604"/>
                  </a:moveTo>
                  <a:lnTo>
                    <a:pt x="0" y="6476"/>
                  </a:lnTo>
                  <a:lnTo>
                    <a:pt x="6603" y="0"/>
                  </a:lnTo>
                  <a:lnTo>
                    <a:pt x="14858" y="0"/>
                  </a:lnTo>
                  <a:lnTo>
                    <a:pt x="23113" y="0"/>
                  </a:lnTo>
                  <a:lnTo>
                    <a:pt x="29717" y="6476"/>
                  </a:lnTo>
                  <a:lnTo>
                    <a:pt x="29717" y="14604"/>
                  </a:lnTo>
                  <a:lnTo>
                    <a:pt x="29717" y="22605"/>
                  </a:lnTo>
                  <a:lnTo>
                    <a:pt x="23113" y="29209"/>
                  </a:lnTo>
                  <a:lnTo>
                    <a:pt x="14858" y="29209"/>
                  </a:lnTo>
                  <a:lnTo>
                    <a:pt x="6603" y="29209"/>
                  </a:lnTo>
                  <a:lnTo>
                    <a:pt x="0" y="22605"/>
                  </a:lnTo>
                  <a:lnTo>
                    <a:pt x="0" y="14604"/>
                  </a:lnTo>
                  <a:close/>
                </a:path>
              </a:pathLst>
            </a:custGeom>
            <a:ln w="6350">
              <a:solidFill>
                <a:srgbClr val="000000"/>
              </a:solidFill>
              <a:prstDash val="sysDash"/>
            </a:ln>
          </p:spPr>
          <p:txBody>
            <a:bodyPr wrap="square" lIns="0" tIns="0" rIns="0" bIns="0" rtlCol="0"/>
            <a:lstStyle/>
            <a:p>
              <a:endParaRPr/>
            </a:p>
          </p:txBody>
        </p:sp>
      </p:grpSp>
      <p:sp>
        <p:nvSpPr>
          <p:cNvPr id="21" name="object 21"/>
          <p:cNvSpPr txBox="1"/>
          <p:nvPr/>
        </p:nvSpPr>
        <p:spPr>
          <a:xfrm>
            <a:off x="4655819" y="1011428"/>
            <a:ext cx="162560" cy="197490"/>
          </a:xfrm>
          <a:prstGeom prst="rect">
            <a:avLst/>
          </a:prstGeom>
        </p:spPr>
        <p:txBody>
          <a:bodyPr vert="horz" wrap="square" lIns="0" tIns="12700" rIns="0" bIns="0" rtlCol="0">
            <a:spAutoFit/>
          </a:bodyPr>
          <a:lstStyle/>
          <a:p>
            <a:pPr marL="12700">
              <a:spcBef>
                <a:spcPts val="100"/>
              </a:spcBef>
            </a:pPr>
            <a:r>
              <a:rPr sz="1200" spc="-25" dirty="0">
                <a:latin typeface="Arial"/>
                <a:cs typeface="Arial"/>
              </a:rPr>
              <a:t>or</a:t>
            </a:r>
            <a:endParaRPr sz="1200">
              <a:latin typeface="Arial"/>
              <a:cs typeface="Arial"/>
            </a:endParaRPr>
          </a:p>
        </p:txBody>
      </p:sp>
      <p:grpSp>
        <p:nvGrpSpPr>
          <p:cNvPr id="22" name="object 22"/>
          <p:cNvGrpSpPr/>
          <p:nvPr/>
        </p:nvGrpSpPr>
        <p:grpSpPr>
          <a:xfrm>
            <a:off x="4051301" y="947800"/>
            <a:ext cx="1717675" cy="373380"/>
            <a:chOff x="876300" y="947800"/>
            <a:chExt cx="1717675" cy="373380"/>
          </a:xfrm>
        </p:grpSpPr>
        <p:sp>
          <p:nvSpPr>
            <p:cNvPr id="23" name="object 23"/>
            <p:cNvSpPr/>
            <p:nvPr/>
          </p:nvSpPr>
          <p:spPr>
            <a:xfrm>
              <a:off x="1663700" y="952563"/>
              <a:ext cx="925830" cy="363855"/>
            </a:xfrm>
            <a:custGeom>
              <a:avLst/>
              <a:gdLst/>
              <a:ahLst/>
              <a:cxnLst/>
              <a:rect l="l" t="t" r="r" b="b"/>
              <a:pathLst>
                <a:path w="925830" h="363855">
                  <a:moveTo>
                    <a:pt x="0" y="363537"/>
                  </a:moveTo>
                  <a:lnTo>
                    <a:pt x="925512" y="363537"/>
                  </a:lnTo>
                  <a:lnTo>
                    <a:pt x="925512" y="0"/>
                  </a:lnTo>
                  <a:lnTo>
                    <a:pt x="0" y="0"/>
                  </a:lnTo>
                  <a:lnTo>
                    <a:pt x="0" y="363537"/>
                  </a:lnTo>
                  <a:close/>
                </a:path>
              </a:pathLst>
            </a:custGeom>
            <a:ln w="9525">
              <a:solidFill>
                <a:srgbClr val="000000"/>
              </a:solidFill>
            </a:ln>
          </p:spPr>
          <p:txBody>
            <a:bodyPr wrap="square" lIns="0" tIns="0" rIns="0" bIns="0" rtlCol="0"/>
            <a:lstStyle/>
            <a:p>
              <a:endParaRPr/>
            </a:p>
          </p:txBody>
        </p:sp>
        <p:sp>
          <p:nvSpPr>
            <p:cNvPr id="24" name="object 24"/>
            <p:cNvSpPr/>
            <p:nvPr/>
          </p:nvSpPr>
          <p:spPr>
            <a:xfrm>
              <a:off x="1697989" y="980922"/>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5" name="object 25"/>
            <p:cNvPicPr/>
            <p:nvPr/>
          </p:nvPicPr>
          <p:blipFill>
            <a:blip r:embed="rId3" cstate="print"/>
            <a:stretch>
              <a:fillRect/>
            </a:stretch>
          </p:blipFill>
          <p:spPr>
            <a:xfrm>
              <a:off x="1722755" y="998854"/>
              <a:ext cx="203707" cy="277368"/>
            </a:xfrm>
            <a:prstGeom prst="rect">
              <a:avLst/>
            </a:prstGeom>
          </p:spPr>
        </p:pic>
        <p:sp>
          <p:nvSpPr>
            <p:cNvPr id="26" name="object 26"/>
            <p:cNvSpPr/>
            <p:nvPr/>
          </p:nvSpPr>
          <p:spPr>
            <a:xfrm>
              <a:off x="2007997" y="980922"/>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sp>
          <p:nvSpPr>
            <p:cNvPr id="27" name="object 27"/>
            <p:cNvSpPr/>
            <p:nvPr/>
          </p:nvSpPr>
          <p:spPr>
            <a:xfrm>
              <a:off x="2203450" y="1243964"/>
              <a:ext cx="31115" cy="29209"/>
            </a:xfrm>
            <a:custGeom>
              <a:avLst/>
              <a:gdLst/>
              <a:ahLst/>
              <a:cxnLst/>
              <a:rect l="l" t="t" r="r" b="b"/>
              <a:pathLst>
                <a:path w="31114" h="29209">
                  <a:moveTo>
                    <a:pt x="0" y="14477"/>
                  </a:moveTo>
                  <a:lnTo>
                    <a:pt x="0" y="6476"/>
                  </a:lnTo>
                  <a:lnTo>
                    <a:pt x="6857" y="0"/>
                  </a:lnTo>
                  <a:lnTo>
                    <a:pt x="15367" y="0"/>
                  </a:lnTo>
                  <a:lnTo>
                    <a:pt x="23875" y="0"/>
                  </a:lnTo>
                  <a:lnTo>
                    <a:pt x="30733" y="6476"/>
                  </a:lnTo>
                  <a:lnTo>
                    <a:pt x="30733" y="14477"/>
                  </a:lnTo>
                  <a:lnTo>
                    <a:pt x="30733" y="22605"/>
                  </a:lnTo>
                  <a:lnTo>
                    <a:pt x="23875" y="29082"/>
                  </a:lnTo>
                  <a:lnTo>
                    <a:pt x="15367" y="29082"/>
                  </a:lnTo>
                  <a:lnTo>
                    <a:pt x="6857" y="29082"/>
                  </a:lnTo>
                  <a:lnTo>
                    <a:pt x="0" y="22605"/>
                  </a:lnTo>
                  <a:lnTo>
                    <a:pt x="0" y="14477"/>
                  </a:lnTo>
                  <a:close/>
                </a:path>
              </a:pathLst>
            </a:custGeom>
            <a:ln w="6350">
              <a:solidFill>
                <a:srgbClr val="000000"/>
              </a:solidFill>
              <a:prstDash val="sysDash"/>
            </a:ln>
          </p:spPr>
          <p:txBody>
            <a:bodyPr wrap="square" lIns="0" tIns="0" rIns="0" bIns="0" rtlCol="0"/>
            <a:lstStyle/>
            <a:p>
              <a:endParaRPr/>
            </a:p>
          </p:txBody>
        </p:sp>
        <p:sp>
          <p:nvSpPr>
            <p:cNvPr id="28" name="object 28"/>
            <p:cNvSpPr/>
            <p:nvPr/>
          </p:nvSpPr>
          <p:spPr>
            <a:xfrm>
              <a:off x="2307082" y="980922"/>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sp>
          <p:nvSpPr>
            <p:cNvPr id="29" name="object 29"/>
            <p:cNvSpPr/>
            <p:nvPr/>
          </p:nvSpPr>
          <p:spPr>
            <a:xfrm>
              <a:off x="2502661" y="1243964"/>
              <a:ext cx="29845" cy="29209"/>
            </a:xfrm>
            <a:custGeom>
              <a:avLst/>
              <a:gdLst/>
              <a:ahLst/>
              <a:cxnLst/>
              <a:rect l="l" t="t" r="r" b="b"/>
              <a:pathLst>
                <a:path w="29844" h="29209">
                  <a:moveTo>
                    <a:pt x="0" y="14477"/>
                  </a:moveTo>
                  <a:lnTo>
                    <a:pt x="0" y="6476"/>
                  </a:lnTo>
                  <a:lnTo>
                    <a:pt x="6731" y="0"/>
                  </a:lnTo>
                  <a:lnTo>
                    <a:pt x="14858" y="0"/>
                  </a:lnTo>
                  <a:lnTo>
                    <a:pt x="23113" y="0"/>
                  </a:lnTo>
                  <a:lnTo>
                    <a:pt x="29718" y="6476"/>
                  </a:lnTo>
                  <a:lnTo>
                    <a:pt x="29718" y="14477"/>
                  </a:lnTo>
                  <a:lnTo>
                    <a:pt x="29718" y="22605"/>
                  </a:lnTo>
                  <a:lnTo>
                    <a:pt x="23113" y="29082"/>
                  </a:lnTo>
                  <a:lnTo>
                    <a:pt x="14858" y="29082"/>
                  </a:lnTo>
                  <a:lnTo>
                    <a:pt x="6731" y="29082"/>
                  </a:lnTo>
                  <a:lnTo>
                    <a:pt x="0" y="22605"/>
                  </a:lnTo>
                  <a:lnTo>
                    <a:pt x="0" y="14477"/>
                  </a:lnTo>
                  <a:close/>
                </a:path>
              </a:pathLst>
            </a:custGeom>
            <a:ln w="6350">
              <a:solidFill>
                <a:srgbClr val="000000"/>
              </a:solidFill>
              <a:prstDash val="sysDash"/>
            </a:ln>
          </p:spPr>
          <p:txBody>
            <a:bodyPr wrap="square" lIns="0" tIns="0" rIns="0" bIns="0" rtlCol="0"/>
            <a:lstStyle/>
            <a:p>
              <a:endParaRPr/>
            </a:p>
          </p:txBody>
        </p:sp>
        <p:pic>
          <p:nvPicPr>
            <p:cNvPr id="30" name="object 30"/>
            <p:cNvPicPr/>
            <p:nvPr/>
          </p:nvPicPr>
          <p:blipFill>
            <a:blip r:embed="rId4" cstate="print"/>
            <a:stretch>
              <a:fillRect/>
            </a:stretch>
          </p:blipFill>
          <p:spPr>
            <a:xfrm>
              <a:off x="876300" y="1003299"/>
              <a:ext cx="177800" cy="266700"/>
            </a:xfrm>
            <a:prstGeom prst="rect">
              <a:avLst/>
            </a:prstGeom>
          </p:spPr>
        </p:pic>
        <p:pic>
          <p:nvPicPr>
            <p:cNvPr id="31" name="object 31"/>
            <p:cNvPicPr/>
            <p:nvPr/>
          </p:nvPicPr>
          <p:blipFill>
            <a:blip r:embed="rId5" cstate="print"/>
            <a:stretch>
              <a:fillRect/>
            </a:stretch>
          </p:blipFill>
          <p:spPr>
            <a:xfrm>
              <a:off x="1166812" y="1003299"/>
              <a:ext cx="177863" cy="266700"/>
            </a:xfrm>
            <a:prstGeom prst="rect">
              <a:avLst/>
            </a:prstGeom>
          </p:spPr>
        </p:pic>
        <p:pic>
          <p:nvPicPr>
            <p:cNvPr id="32" name="object 32"/>
            <p:cNvPicPr/>
            <p:nvPr/>
          </p:nvPicPr>
          <p:blipFill>
            <a:blip r:embed="rId6" cstate="print"/>
            <a:stretch>
              <a:fillRect/>
            </a:stretch>
          </p:blipFill>
          <p:spPr>
            <a:xfrm>
              <a:off x="2028825" y="998473"/>
              <a:ext cx="176275" cy="266700"/>
            </a:xfrm>
            <a:prstGeom prst="rect">
              <a:avLst/>
            </a:prstGeom>
          </p:spPr>
        </p:pic>
        <p:pic>
          <p:nvPicPr>
            <p:cNvPr id="33" name="object 33"/>
            <p:cNvPicPr/>
            <p:nvPr/>
          </p:nvPicPr>
          <p:blipFill>
            <a:blip r:embed="rId7" cstate="print"/>
            <a:stretch>
              <a:fillRect/>
            </a:stretch>
          </p:blipFill>
          <p:spPr>
            <a:xfrm>
              <a:off x="2324100" y="996949"/>
              <a:ext cx="176275" cy="265175"/>
            </a:xfrm>
            <a:prstGeom prst="rect">
              <a:avLst/>
            </a:prstGeom>
          </p:spPr>
        </p:pic>
      </p:grpSp>
      <p:sp>
        <p:nvSpPr>
          <p:cNvPr id="34" name="object 34"/>
          <p:cNvSpPr txBox="1"/>
          <p:nvPr/>
        </p:nvSpPr>
        <p:spPr>
          <a:xfrm>
            <a:off x="7616952" y="5074411"/>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5" name="object 35"/>
          <p:cNvSpPr txBox="1"/>
          <p:nvPr/>
        </p:nvSpPr>
        <p:spPr>
          <a:xfrm>
            <a:off x="7981950" y="5248275"/>
            <a:ext cx="1574800" cy="205826"/>
          </a:xfrm>
          <a:prstGeom prst="rect">
            <a:avLst/>
          </a:prstGeom>
          <a:ln w="12700">
            <a:solidFill>
              <a:srgbClr val="000000"/>
            </a:solidFill>
          </a:ln>
        </p:spPr>
        <p:txBody>
          <a:bodyPr vert="horz" wrap="square" lIns="0" tIns="43815" rIns="0" bIns="0" rtlCol="0">
            <a:spAutoFit/>
          </a:bodyPr>
          <a:lstStyle/>
          <a:p>
            <a:pPr marL="92710">
              <a:spcBef>
                <a:spcPts val="345"/>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spc="-10" dirty="0">
                <a:latin typeface="Times New Roman"/>
                <a:cs typeface="Times New Roman"/>
              </a:rPr>
              <a:t>inductance</a:t>
            </a:r>
            <a:endParaRPr sz="1050">
              <a:latin typeface="Times New Roman"/>
              <a:cs typeface="Times New Roman"/>
            </a:endParaRPr>
          </a:p>
        </p:txBody>
      </p:sp>
      <p:sp>
        <p:nvSpPr>
          <p:cNvPr id="36" name="object 36"/>
          <p:cNvSpPr/>
          <p:nvPr/>
        </p:nvSpPr>
        <p:spPr>
          <a:xfrm>
            <a:off x="5502276" y="4603749"/>
            <a:ext cx="2484755" cy="1256030"/>
          </a:xfrm>
          <a:custGeom>
            <a:avLst/>
            <a:gdLst/>
            <a:ahLst/>
            <a:cxnLst/>
            <a:rect l="l" t="t" r="r" b="b"/>
            <a:pathLst>
              <a:path w="2484754" h="1256029">
                <a:moveTo>
                  <a:pt x="76200" y="1179449"/>
                </a:moveTo>
                <a:lnTo>
                  <a:pt x="44450" y="1179449"/>
                </a:lnTo>
                <a:lnTo>
                  <a:pt x="44450" y="895350"/>
                </a:lnTo>
                <a:lnTo>
                  <a:pt x="31750" y="895350"/>
                </a:lnTo>
                <a:lnTo>
                  <a:pt x="31750" y="1179449"/>
                </a:lnTo>
                <a:lnTo>
                  <a:pt x="0" y="1179449"/>
                </a:lnTo>
                <a:lnTo>
                  <a:pt x="38100" y="1255649"/>
                </a:lnTo>
                <a:lnTo>
                  <a:pt x="69850" y="1192149"/>
                </a:lnTo>
                <a:lnTo>
                  <a:pt x="76200" y="1179449"/>
                </a:lnTo>
                <a:close/>
              </a:path>
              <a:path w="2484754" h="1256029">
                <a:moveTo>
                  <a:pt x="2484374" y="38100"/>
                </a:moveTo>
                <a:lnTo>
                  <a:pt x="2471674" y="31750"/>
                </a:lnTo>
                <a:lnTo>
                  <a:pt x="2408174" y="0"/>
                </a:lnTo>
                <a:lnTo>
                  <a:pt x="2408174" y="31750"/>
                </a:lnTo>
                <a:lnTo>
                  <a:pt x="2073275" y="31750"/>
                </a:lnTo>
                <a:lnTo>
                  <a:pt x="2073275" y="44450"/>
                </a:lnTo>
                <a:lnTo>
                  <a:pt x="2408174" y="44450"/>
                </a:lnTo>
                <a:lnTo>
                  <a:pt x="2408174" y="76200"/>
                </a:lnTo>
                <a:lnTo>
                  <a:pt x="2471674" y="44450"/>
                </a:lnTo>
                <a:lnTo>
                  <a:pt x="2484374" y="38100"/>
                </a:lnTo>
                <a:close/>
              </a:path>
            </a:pathLst>
          </a:custGeom>
          <a:solidFill>
            <a:srgbClr val="000000"/>
          </a:solidFill>
        </p:spPr>
        <p:txBody>
          <a:bodyPr wrap="square" lIns="0" tIns="0" rIns="0" bIns="0" rtlCol="0"/>
          <a:lstStyle/>
          <a:p>
            <a:endParaRPr/>
          </a:p>
        </p:txBody>
      </p:sp>
      <p:sp>
        <p:nvSpPr>
          <p:cNvPr id="37" name="object 37"/>
          <p:cNvSpPr txBox="1"/>
          <p:nvPr/>
        </p:nvSpPr>
        <p:spPr>
          <a:xfrm>
            <a:off x="7695310" y="4344161"/>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8" name="object 38"/>
          <p:cNvSpPr txBox="1"/>
          <p:nvPr/>
        </p:nvSpPr>
        <p:spPr>
          <a:xfrm>
            <a:off x="5187950" y="5541009"/>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9" name="object 39"/>
          <p:cNvSpPr/>
          <p:nvPr/>
        </p:nvSpPr>
        <p:spPr>
          <a:xfrm>
            <a:off x="7567548" y="6067425"/>
            <a:ext cx="411480" cy="76200"/>
          </a:xfrm>
          <a:custGeom>
            <a:avLst/>
            <a:gdLst/>
            <a:ahLst/>
            <a:cxnLst/>
            <a:rect l="l" t="t" r="r" b="b"/>
            <a:pathLst>
              <a:path w="411479" h="76200">
                <a:moveTo>
                  <a:pt x="335025" y="0"/>
                </a:moveTo>
                <a:lnTo>
                  <a:pt x="335025" y="76200"/>
                </a:lnTo>
                <a:lnTo>
                  <a:pt x="398525" y="44450"/>
                </a:lnTo>
                <a:lnTo>
                  <a:pt x="347725" y="44450"/>
                </a:lnTo>
                <a:lnTo>
                  <a:pt x="347725" y="31750"/>
                </a:lnTo>
                <a:lnTo>
                  <a:pt x="398525" y="31750"/>
                </a:lnTo>
                <a:lnTo>
                  <a:pt x="335025" y="0"/>
                </a:lnTo>
                <a:close/>
              </a:path>
              <a:path w="411479" h="76200">
                <a:moveTo>
                  <a:pt x="335025" y="31750"/>
                </a:moveTo>
                <a:lnTo>
                  <a:pt x="0" y="31750"/>
                </a:lnTo>
                <a:lnTo>
                  <a:pt x="0" y="44450"/>
                </a:lnTo>
                <a:lnTo>
                  <a:pt x="335025" y="44450"/>
                </a:lnTo>
                <a:lnTo>
                  <a:pt x="335025" y="31750"/>
                </a:lnTo>
                <a:close/>
              </a:path>
              <a:path w="411479" h="76200">
                <a:moveTo>
                  <a:pt x="398525" y="31750"/>
                </a:moveTo>
                <a:lnTo>
                  <a:pt x="347725" y="31750"/>
                </a:lnTo>
                <a:lnTo>
                  <a:pt x="347725" y="44450"/>
                </a:lnTo>
                <a:lnTo>
                  <a:pt x="398525" y="44450"/>
                </a:lnTo>
                <a:lnTo>
                  <a:pt x="411225" y="38100"/>
                </a:lnTo>
                <a:lnTo>
                  <a:pt x="398525" y="31750"/>
                </a:lnTo>
                <a:close/>
              </a:path>
            </a:pathLst>
          </a:custGeom>
          <a:solidFill>
            <a:srgbClr val="000000"/>
          </a:solidFill>
        </p:spPr>
        <p:txBody>
          <a:bodyPr wrap="square" lIns="0" tIns="0" rIns="0" bIns="0" rtlCol="0"/>
          <a:lstStyle/>
          <a:p>
            <a:endParaRPr/>
          </a:p>
        </p:txBody>
      </p:sp>
      <p:sp>
        <p:nvSpPr>
          <p:cNvPr id="40" name="object 40"/>
          <p:cNvSpPr txBox="1"/>
          <p:nvPr/>
        </p:nvSpPr>
        <p:spPr>
          <a:xfrm>
            <a:off x="7671180" y="5846190"/>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1" name="object 41"/>
          <p:cNvSpPr txBox="1"/>
          <p:nvPr/>
        </p:nvSpPr>
        <p:spPr>
          <a:xfrm>
            <a:off x="6185026" y="797178"/>
            <a:ext cx="2922270" cy="513080"/>
          </a:xfrm>
          <a:prstGeom prst="rect">
            <a:avLst/>
          </a:prstGeom>
        </p:spPr>
        <p:txBody>
          <a:bodyPr vert="horz" wrap="square" lIns="0" tIns="12065" rIns="0" bIns="0" rtlCol="0">
            <a:spAutoFit/>
          </a:bodyPr>
          <a:lstStyle/>
          <a:p>
            <a:pPr marL="12700">
              <a:spcBef>
                <a:spcPts val="95"/>
              </a:spcBef>
            </a:pPr>
            <a:r>
              <a:rPr sz="1600" b="1" dirty="0">
                <a:latin typeface="Times New Roman"/>
                <a:cs typeface="Times New Roman"/>
              </a:rPr>
              <a:t>The</a:t>
            </a:r>
            <a:r>
              <a:rPr sz="1600" b="1" spc="-40" dirty="0">
                <a:latin typeface="Times New Roman"/>
                <a:cs typeface="Times New Roman"/>
              </a:rPr>
              <a:t> </a:t>
            </a:r>
            <a:r>
              <a:rPr sz="1600" b="1" dirty="0">
                <a:latin typeface="Times New Roman"/>
                <a:cs typeface="Times New Roman"/>
              </a:rPr>
              <a:t>unit</a:t>
            </a:r>
            <a:r>
              <a:rPr sz="1600" b="1" spc="-25" dirty="0">
                <a:latin typeface="Times New Roman"/>
                <a:cs typeface="Times New Roman"/>
              </a:rPr>
              <a:t> </a:t>
            </a:r>
            <a:r>
              <a:rPr sz="1600" b="1" dirty="0">
                <a:latin typeface="Times New Roman"/>
                <a:cs typeface="Times New Roman"/>
              </a:rPr>
              <a:t>energized</a:t>
            </a:r>
            <a:r>
              <a:rPr sz="1600" b="1" spc="-5" dirty="0">
                <a:latin typeface="Times New Roman"/>
                <a:cs typeface="Times New Roman"/>
              </a:rPr>
              <a:t> </a:t>
            </a:r>
            <a:r>
              <a:rPr sz="1600" b="1" dirty="0">
                <a:latin typeface="Times New Roman"/>
                <a:cs typeface="Times New Roman"/>
              </a:rPr>
              <a:t>but</a:t>
            </a:r>
            <a:r>
              <a:rPr sz="1600" b="1" spc="-35" dirty="0">
                <a:latin typeface="Times New Roman"/>
                <a:cs typeface="Times New Roman"/>
              </a:rPr>
              <a:t> </a:t>
            </a:r>
            <a:r>
              <a:rPr sz="1600" b="1" dirty="0">
                <a:latin typeface="Times New Roman"/>
                <a:cs typeface="Times New Roman"/>
              </a:rPr>
              <a:t>the</a:t>
            </a:r>
            <a:r>
              <a:rPr sz="1600" b="1" spc="-20" dirty="0">
                <a:latin typeface="Times New Roman"/>
                <a:cs typeface="Times New Roman"/>
              </a:rPr>
              <a:t> </a:t>
            </a:r>
            <a:r>
              <a:rPr sz="1600" b="1" spc="-10" dirty="0">
                <a:latin typeface="Times New Roman"/>
                <a:cs typeface="Times New Roman"/>
              </a:rPr>
              <a:t>digital</a:t>
            </a:r>
            <a:endParaRPr sz="1600">
              <a:latin typeface="Times New Roman"/>
              <a:cs typeface="Times New Roman"/>
            </a:endParaRPr>
          </a:p>
          <a:p>
            <a:pPr marL="12700"/>
            <a:r>
              <a:rPr sz="1600" b="1" dirty="0">
                <a:latin typeface="Times New Roman"/>
                <a:cs typeface="Times New Roman"/>
              </a:rPr>
              <a:t>tube</a:t>
            </a:r>
            <a:r>
              <a:rPr sz="1600" b="1" spc="-30" dirty="0">
                <a:latin typeface="Times New Roman"/>
                <a:cs typeface="Times New Roman"/>
              </a:rPr>
              <a:t> </a:t>
            </a:r>
            <a:r>
              <a:rPr sz="1600" b="1" dirty="0">
                <a:latin typeface="Times New Roman"/>
                <a:cs typeface="Times New Roman"/>
              </a:rPr>
              <a:t>shows</a:t>
            </a:r>
            <a:r>
              <a:rPr sz="1600" b="1" spc="-60" dirty="0">
                <a:latin typeface="Times New Roman"/>
                <a:cs typeface="Times New Roman"/>
              </a:rPr>
              <a:t> </a:t>
            </a:r>
            <a:r>
              <a:rPr sz="1600" b="1" spc="-10" dirty="0">
                <a:latin typeface="Times New Roman"/>
                <a:cs typeface="Times New Roman"/>
              </a:rPr>
              <a:t>nothing</a:t>
            </a:r>
            <a:endParaRPr sz="1600">
              <a:latin typeface="Times New Roman"/>
              <a:cs typeface="Times New Roman"/>
            </a:endParaRPr>
          </a:p>
        </p:txBody>
      </p:sp>
      <p:sp>
        <p:nvSpPr>
          <p:cNvPr id="42" name="object 42"/>
          <p:cNvSpPr txBox="1"/>
          <p:nvPr/>
        </p:nvSpPr>
        <p:spPr>
          <a:xfrm>
            <a:off x="3490265" y="1435353"/>
            <a:ext cx="5187315" cy="2210862"/>
          </a:xfrm>
          <a:prstGeom prst="rect">
            <a:avLst/>
          </a:prstGeom>
        </p:spPr>
        <p:txBody>
          <a:bodyPr vert="horz" wrap="square" lIns="0" tIns="12700" rIns="0" bIns="0" rtlCol="0">
            <a:spAutoFit/>
          </a:bodyPr>
          <a:lstStyle/>
          <a:p>
            <a:pPr marL="147320" indent="-135255">
              <a:spcBef>
                <a:spcPts val="100"/>
              </a:spcBef>
              <a:buSzPct val="92857"/>
              <a:buAutoNum type="arabicPeriod"/>
              <a:tabLst>
                <a:tab pos="147955" algn="l"/>
              </a:tabLst>
            </a:pPr>
            <a:r>
              <a:rPr sz="1400" b="1" dirty="0">
                <a:latin typeface="Times New Roman"/>
                <a:cs typeface="Times New Roman"/>
              </a:rPr>
              <a:t>Error</a:t>
            </a:r>
            <a:r>
              <a:rPr sz="1400" b="1" spc="-70"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2700">
              <a:lnSpc>
                <a:spcPts val="1550"/>
              </a:lnSpc>
              <a:spcBef>
                <a:spcPts val="20"/>
              </a:spcBef>
            </a:pPr>
            <a:r>
              <a:rPr sz="1300" dirty="0">
                <a:latin typeface="Times New Roman"/>
                <a:cs typeface="Times New Roman"/>
              </a:rPr>
              <a:t>No</a:t>
            </a:r>
            <a:r>
              <a:rPr sz="1300" spc="-35" dirty="0">
                <a:latin typeface="Times New Roman"/>
                <a:cs typeface="Times New Roman"/>
              </a:rPr>
              <a:t> </a:t>
            </a:r>
            <a:r>
              <a:rPr sz="1300" dirty="0">
                <a:latin typeface="Times New Roman"/>
                <a:cs typeface="Times New Roman"/>
              </a:rPr>
              <a:t>display</a:t>
            </a:r>
            <a:r>
              <a:rPr sz="1300" spc="-20" dirty="0">
                <a:latin typeface="Times New Roman"/>
                <a:cs typeface="Times New Roman"/>
              </a:rPr>
              <a:t> </a:t>
            </a:r>
            <a:r>
              <a:rPr sz="1300" dirty="0">
                <a:latin typeface="Times New Roman"/>
                <a:cs typeface="Times New Roman"/>
              </a:rPr>
              <a:t>on</a:t>
            </a:r>
            <a:r>
              <a:rPr sz="1300" spc="-35" dirty="0">
                <a:latin typeface="Times New Roman"/>
                <a:cs typeface="Times New Roman"/>
              </a:rPr>
              <a:t> </a:t>
            </a:r>
            <a:r>
              <a:rPr sz="1300" dirty="0">
                <a:latin typeface="Times New Roman"/>
                <a:cs typeface="Times New Roman"/>
              </a:rPr>
              <a:t>main</a:t>
            </a:r>
            <a:r>
              <a:rPr sz="1300" spc="-10" dirty="0">
                <a:latin typeface="Times New Roman"/>
                <a:cs typeface="Times New Roman"/>
              </a:rPr>
              <a:t> </a:t>
            </a:r>
            <a:r>
              <a:rPr sz="1300" dirty="0">
                <a:latin typeface="Times New Roman"/>
                <a:cs typeface="Times New Roman"/>
              </a:rPr>
              <a:t>control</a:t>
            </a:r>
            <a:r>
              <a:rPr sz="1300" spc="-5" dirty="0">
                <a:latin typeface="Times New Roman"/>
                <a:cs typeface="Times New Roman"/>
              </a:rPr>
              <a:t> </a:t>
            </a:r>
            <a:r>
              <a:rPr sz="1300" dirty="0">
                <a:latin typeface="Times New Roman"/>
                <a:cs typeface="Times New Roman"/>
              </a:rPr>
              <a:t>board</a:t>
            </a:r>
            <a:r>
              <a:rPr sz="1300" spc="-35" dirty="0">
                <a:latin typeface="Times New Roman"/>
                <a:cs typeface="Times New Roman"/>
              </a:rPr>
              <a:t> </a:t>
            </a:r>
            <a:r>
              <a:rPr sz="1300" dirty="0">
                <a:latin typeface="Times New Roman"/>
                <a:cs typeface="Times New Roman"/>
              </a:rPr>
              <a:t>even</a:t>
            </a:r>
            <a:r>
              <a:rPr sz="1300" spc="-20" dirty="0">
                <a:latin typeface="Times New Roman"/>
                <a:cs typeface="Times New Roman"/>
              </a:rPr>
              <a:t> </a:t>
            </a:r>
            <a:r>
              <a:rPr sz="1300" dirty="0">
                <a:latin typeface="Times New Roman"/>
                <a:cs typeface="Times New Roman"/>
              </a:rPr>
              <a:t>though</a:t>
            </a:r>
            <a:r>
              <a:rPr sz="1300" spc="-25" dirty="0">
                <a:latin typeface="Times New Roman"/>
                <a:cs typeface="Times New Roman"/>
              </a:rPr>
              <a:t> </a:t>
            </a:r>
            <a:r>
              <a:rPr sz="1300" dirty="0">
                <a:latin typeface="Times New Roman"/>
                <a:cs typeface="Times New Roman"/>
              </a:rPr>
              <a:t>the</a:t>
            </a:r>
            <a:r>
              <a:rPr sz="1300" spc="-30" dirty="0">
                <a:latin typeface="Times New Roman"/>
                <a:cs typeface="Times New Roman"/>
              </a:rPr>
              <a:t> </a:t>
            </a:r>
            <a:r>
              <a:rPr sz="1300" dirty="0">
                <a:latin typeface="Times New Roman"/>
                <a:cs typeface="Times New Roman"/>
              </a:rPr>
              <a:t>unit</a:t>
            </a:r>
            <a:r>
              <a:rPr sz="1300" spc="-25" dirty="0">
                <a:latin typeface="Times New Roman"/>
                <a:cs typeface="Times New Roman"/>
              </a:rPr>
              <a:t> </a:t>
            </a:r>
            <a:r>
              <a:rPr sz="1300" dirty="0">
                <a:latin typeface="Times New Roman"/>
                <a:cs typeface="Times New Roman"/>
              </a:rPr>
              <a:t>has</a:t>
            </a:r>
            <a:r>
              <a:rPr sz="1300" spc="-30" dirty="0">
                <a:latin typeface="Times New Roman"/>
                <a:cs typeface="Times New Roman"/>
              </a:rPr>
              <a:t> </a:t>
            </a:r>
            <a:r>
              <a:rPr sz="1300" dirty="0">
                <a:latin typeface="Times New Roman"/>
                <a:cs typeface="Times New Roman"/>
              </a:rPr>
              <a:t>been</a:t>
            </a:r>
            <a:r>
              <a:rPr sz="1300" spc="-30" dirty="0">
                <a:latin typeface="Times New Roman"/>
                <a:cs typeface="Times New Roman"/>
              </a:rPr>
              <a:t> </a:t>
            </a:r>
            <a:r>
              <a:rPr sz="1300" dirty="0">
                <a:latin typeface="Times New Roman"/>
                <a:cs typeface="Times New Roman"/>
              </a:rPr>
              <a:t>powered</a:t>
            </a:r>
            <a:r>
              <a:rPr sz="1300" spc="-25" dirty="0">
                <a:latin typeface="Times New Roman"/>
                <a:cs typeface="Times New Roman"/>
              </a:rPr>
              <a:t> ON.</a:t>
            </a:r>
            <a:endParaRPr sz="1300">
              <a:latin typeface="Times New Roman"/>
              <a:cs typeface="Times New Roman"/>
            </a:endParaRPr>
          </a:p>
          <a:p>
            <a:pPr marL="147320" indent="-135255">
              <a:lnSpc>
                <a:spcPts val="1670"/>
              </a:lnSpc>
              <a:buSzPct val="92857"/>
              <a:buAutoNum type="arabicPeriod" startAt="2"/>
              <a:tabLst>
                <a:tab pos="147955" algn="l"/>
              </a:tabLst>
            </a:pPr>
            <a:r>
              <a:rPr sz="1400" b="1" dirty="0">
                <a:latin typeface="Times New Roman"/>
                <a:cs typeface="Times New Roman"/>
              </a:rPr>
              <a:t>Possible</a:t>
            </a:r>
            <a:r>
              <a:rPr sz="1400" b="1" spc="-5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30" dirty="0">
                <a:latin typeface="Times New Roman"/>
                <a:cs typeface="Times New Roman"/>
              </a:rPr>
              <a:t> </a:t>
            </a:r>
            <a:r>
              <a:rPr sz="1300" dirty="0">
                <a:latin typeface="Times New Roman"/>
                <a:cs typeface="Times New Roman"/>
              </a:rPr>
              <a:t>noise</a:t>
            </a:r>
            <a:r>
              <a:rPr sz="1300" spc="-50" dirty="0">
                <a:latin typeface="Times New Roman"/>
                <a:cs typeface="Times New Roman"/>
              </a:rPr>
              <a:t> </a:t>
            </a:r>
            <a:r>
              <a:rPr sz="1300" spc="-10" dirty="0">
                <a:latin typeface="Times New Roman"/>
                <a:cs typeface="Times New Roman"/>
              </a:rPr>
              <a:t>filter.</a:t>
            </a:r>
            <a:endParaRPr sz="1300">
              <a:latin typeface="Times New Roman"/>
              <a:cs typeface="Times New Roman"/>
            </a:endParaRPr>
          </a:p>
          <a:p>
            <a:pPr marL="299085" indent="-287020">
              <a:spcBef>
                <a:spcPts val="5"/>
              </a:spcBef>
              <a:buFont typeface="Wingdings"/>
              <a:buChar char=""/>
              <a:tabLst>
                <a:tab pos="299085" algn="l"/>
                <a:tab pos="299720" algn="l"/>
              </a:tabLst>
            </a:pPr>
            <a:r>
              <a:rPr sz="1300" dirty="0">
                <a:latin typeface="Times New Roman"/>
                <a:cs typeface="Times New Roman"/>
              </a:rPr>
              <a:t>Damaged</a:t>
            </a:r>
            <a:r>
              <a:rPr sz="1300" spc="-45" dirty="0">
                <a:latin typeface="Times New Roman"/>
                <a:cs typeface="Times New Roman"/>
              </a:rPr>
              <a:t> </a:t>
            </a:r>
            <a:r>
              <a:rPr sz="1300" spc="-10" dirty="0">
                <a:latin typeface="Times New Roman"/>
                <a:cs typeface="Times New Roman"/>
              </a:rPr>
              <a:t>inductance.</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Loose</a:t>
            </a:r>
            <a:r>
              <a:rPr sz="1300" spc="-25" dirty="0">
                <a:latin typeface="Times New Roman"/>
                <a:cs typeface="Times New Roman"/>
              </a:rPr>
              <a:t> </a:t>
            </a:r>
            <a:r>
              <a:rPr sz="1300" dirty="0">
                <a:latin typeface="Times New Roman"/>
                <a:cs typeface="Times New Roman"/>
              </a:rPr>
              <a:t>connection</a:t>
            </a:r>
            <a:r>
              <a:rPr sz="1300" spc="-20" dirty="0">
                <a:latin typeface="Times New Roman"/>
                <a:cs typeface="Times New Roman"/>
              </a:rPr>
              <a:t> </a:t>
            </a:r>
            <a:r>
              <a:rPr sz="1300" dirty="0">
                <a:latin typeface="Times New Roman"/>
                <a:cs typeface="Times New Roman"/>
              </a:rPr>
              <a:t>at</a:t>
            </a:r>
            <a:r>
              <a:rPr sz="1300" spc="-30" dirty="0">
                <a:latin typeface="Times New Roman"/>
                <a:cs typeface="Times New Roman"/>
              </a:rPr>
              <a:t> </a:t>
            </a:r>
            <a:r>
              <a:rPr sz="1300" dirty="0">
                <a:latin typeface="Times New Roman"/>
                <a:cs typeface="Times New Roman"/>
              </a:rPr>
              <a:t>port</a:t>
            </a:r>
            <a:r>
              <a:rPr sz="1300" spc="-20" dirty="0">
                <a:latin typeface="Times New Roman"/>
                <a:cs typeface="Times New Roman"/>
              </a:rPr>
              <a:t> </a:t>
            </a:r>
            <a:r>
              <a:rPr sz="1300" dirty="0">
                <a:latin typeface="Times New Roman"/>
                <a:cs typeface="Times New Roman"/>
              </a:rPr>
              <a:t>on</a:t>
            </a:r>
            <a:r>
              <a:rPr sz="1300" spc="-35" dirty="0">
                <a:latin typeface="Times New Roman"/>
                <a:cs typeface="Times New Roman"/>
              </a:rPr>
              <a:t> </a:t>
            </a:r>
            <a:r>
              <a:rPr sz="1300" dirty="0">
                <a:latin typeface="Times New Roman"/>
                <a:cs typeface="Times New Roman"/>
              </a:rPr>
              <a:t>main</a:t>
            </a:r>
            <a:r>
              <a:rPr sz="1300" spc="-10" dirty="0">
                <a:latin typeface="Times New Roman"/>
                <a:cs typeface="Times New Roman"/>
              </a:rPr>
              <a:t> </a:t>
            </a:r>
            <a:r>
              <a:rPr sz="1300" dirty="0">
                <a:latin typeface="Times New Roman"/>
                <a:cs typeface="Times New Roman"/>
              </a:rPr>
              <a:t>control</a:t>
            </a:r>
            <a:r>
              <a:rPr sz="1300" spc="-10" dirty="0">
                <a:latin typeface="Times New Roman"/>
                <a:cs typeface="Times New Roman"/>
              </a:rPr>
              <a:t> board.</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40" dirty="0">
                <a:latin typeface="Times New Roman"/>
                <a:cs typeface="Times New Roman"/>
              </a:rPr>
              <a:t> </a:t>
            </a:r>
            <a:r>
              <a:rPr sz="1300" dirty="0">
                <a:latin typeface="Times New Roman"/>
                <a:cs typeface="Times New Roman"/>
              </a:rPr>
              <a:t>pressure</a:t>
            </a:r>
            <a:r>
              <a:rPr sz="1300" spc="-55" dirty="0">
                <a:latin typeface="Times New Roman"/>
                <a:cs typeface="Times New Roman"/>
              </a:rPr>
              <a:t> </a:t>
            </a:r>
            <a:r>
              <a:rPr sz="1300" spc="-10" dirty="0">
                <a:latin typeface="Times New Roman"/>
                <a:cs typeface="Times New Roman"/>
              </a:rPr>
              <a:t>sensor.</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20" dirty="0">
                <a:latin typeface="Times New Roman"/>
                <a:cs typeface="Times New Roman"/>
              </a:rPr>
              <a:t> </a:t>
            </a:r>
            <a:r>
              <a:rPr sz="1300" dirty="0">
                <a:latin typeface="Times New Roman"/>
                <a:cs typeface="Times New Roman"/>
              </a:rPr>
              <a:t>fan</a:t>
            </a:r>
            <a:r>
              <a:rPr sz="1300" spc="-50" dirty="0">
                <a:latin typeface="Times New Roman"/>
                <a:cs typeface="Times New Roman"/>
              </a:rPr>
              <a:t> </a:t>
            </a:r>
            <a:r>
              <a:rPr sz="1300" spc="-10" dirty="0">
                <a:latin typeface="Times New Roman"/>
                <a:cs typeface="Times New Roman"/>
              </a:rPr>
              <a:t>motor.</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30" dirty="0">
                <a:latin typeface="Times New Roman"/>
                <a:cs typeface="Times New Roman"/>
              </a:rPr>
              <a:t> </a:t>
            </a:r>
            <a:r>
              <a:rPr sz="1300" dirty="0">
                <a:latin typeface="Times New Roman"/>
                <a:cs typeface="Times New Roman"/>
              </a:rPr>
              <a:t>main</a:t>
            </a:r>
            <a:r>
              <a:rPr sz="1300" spc="-40" dirty="0">
                <a:latin typeface="Times New Roman"/>
                <a:cs typeface="Times New Roman"/>
              </a:rPr>
              <a:t> </a:t>
            </a:r>
            <a:r>
              <a:rPr sz="1300" dirty="0">
                <a:latin typeface="Times New Roman"/>
                <a:cs typeface="Times New Roman"/>
              </a:rPr>
              <a:t>control</a:t>
            </a:r>
            <a:r>
              <a:rPr sz="1300" spc="-30" dirty="0">
                <a:latin typeface="Times New Roman"/>
                <a:cs typeface="Times New Roman"/>
              </a:rPr>
              <a:t> </a:t>
            </a:r>
            <a:r>
              <a:rPr sz="1300" spc="-10" dirty="0">
                <a:latin typeface="Times New Roman"/>
                <a:cs typeface="Times New Roman"/>
              </a:rPr>
              <a:t>board.</a:t>
            </a:r>
            <a:endParaRPr sz="1300">
              <a:latin typeface="Times New Roman"/>
              <a:cs typeface="Times New Roman"/>
            </a:endParaRPr>
          </a:p>
          <a:p>
            <a:pPr>
              <a:spcBef>
                <a:spcPts val="55"/>
              </a:spcBef>
            </a:pPr>
            <a:endParaRPr sz="1050">
              <a:latin typeface="Times New Roman"/>
              <a:cs typeface="Times New Roman"/>
            </a:endParaRPr>
          </a:p>
          <a:p>
            <a:pPr marL="36195"/>
            <a:r>
              <a:rPr sz="1200" b="1" dirty="0">
                <a:latin typeface="Times New Roman"/>
                <a:cs typeface="Times New Roman"/>
              </a:rPr>
              <a:t>Note:</a:t>
            </a:r>
            <a:r>
              <a:rPr sz="1200" b="1" spc="-10" dirty="0">
                <a:latin typeface="Times New Roman"/>
                <a:cs typeface="Times New Roman"/>
              </a:rPr>
              <a:t> </a:t>
            </a:r>
            <a:r>
              <a:rPr sz="1200" b="1" dirty="0">
                <a:latin typeface="Times New Roman"/>
                <a:cs typeface="Times New Roman"/>
              </a:rPr>
              <a:t>Confirm</a:t>
            </a:r>
            <a:r>
              <a:rPr sz="1200" b="1" spc="-25" dirty="0">
                <a:latin typeface="Times New Roman"/>
                <a:cs typeface="Times New Roman"/>
              </a:rPr>
              <a:t> </a:t>
            </a:r>
            <a:r>
              <a:rPr sz="1200" b="1" dirty="0">
                <a:latin typeface="Times New Roman"/>
                <a:cs typeface="Times New Roman"/>
              </a:rPr>
              <a:t>the</a:t>
            </a:r>
            <a:r>
              <a:rPr sz="1200" b="1" spc="-15" dirty="0">
                <a:latin typeface="Times New Roman"/>
                <a:cs typeface="Times New Roman"/>
              </a:rPr>
              <a:t> </a:t>
            </a:r>
            <a:r>
              <a:rPr sz="1200" b="1" dirty="0">
                <a:latin typeface="Times New Roman"/>
                <a:cs typeface="Times New Roman"/>
              </a:rPr>
              <a:t>power</a:t>
            </a:r>
            <a:r>
              <a:rPr sz="1200" b="1" spc="-40" dirty="0">
                <a:latin typeface="Times New Roman"/>
                <a:cs typeface="Times New Roman"/>
              </a:rPr>
              <a:t> </a:t>
            </a:r>
            <a:r>
              <a:rPr sz="1200" b="1" dirty="0">
                <a:latin typeface="Times New Roman"/>
                <a:cs typeface="Times New Roman"/>
              </a:rPr>
              <a:t>supply</a:t>
            </a:r>
            <a:r>
              <a:rPr sz="1200" b="1" spc="-35" dirty="0">
                <a:latin typeface="Times New Roman"/>
                <a:cs typeface="Times New Roman"/>
              </a:rPr>
              <a:t> </a:t>
            </a:r>
            <a:r>
              <a:rPr sz="1200" b="1" dirty="0">
                <a:latin typeface="Times New Roman"/>
                <a:cs typeface="Times New Roman"/>
              </a:rPr>
              <a:t>prior</a:t>
            </a:r>
            <a:r>
              <a:rPr sz="1200" b="1" spc="-30" dirty="0">
                <a:latin typeface="Times New Roman"/>
                <a:cs typeface="Times New Roman"/>
              </a:rPr>
              <a:t> </a:t>
            </a:r>
            <a:r>
              <a:rPr sz="1200" b="1" dirty="0">
                <a:latin typeface="Times New Roman"/>
                <a:cs typeface="Times New Roman"/>
              </a:rPr>
              <a:t>to</a:t>
            </a:r>
            <a:r>
              <a:rPr sz="1200" b="1" spc="-15" dirty="0">
                <a:latin typeface="Times New Roman"/>
                <a:cs typeface="Times New Roman"/>
              </a:rPr>
              <a:t> </a:t>
            </a:r>
            <a:r>
              <a:rPr sz="1200" b="1" dirty="0">
                <a:latin typeface="Times New Roman"/>
                <a:cs typeface="Times New Roman"/>
              </a:rPr>
              <a:t>go</a:t>
            </a:r>
            <a:r>
              <a:rPr sz="1200" b="1" spc="-15" dirty="0">
                <a:latin typeface="Times New Roman"/>
                <a:cs typeface="Times New Roman"/>
              </a:rPr>
              <a:t> </a:t>
            </a:r>
            <a:r>
              <a:rPr sz="1200" b="1" dirty="0">
                <a:latin typeface="Times New Roman"/>
                <a:cs typeface="Times New Roman"/>
              </a:rPr>
              <a:t>to</a:t>
            </a:r>
            <a:r>
              <a:rPr sz="1200" b="1" spc="-15" dirty="0">
                <a:latin typeface="Times New Roman"/>
                <a:cs typeface="Times New Roman"/>
              </a:rPr>
              <a:t> </a:t>
            </a:r>
            <a:r>
              <a:rPr sz="1200" b="1" dirty="0">
                <a:latin typeface="Times New Roman"/>
                <a:cs typeface="Times New Roman"/>
              </a:rPr>
              <a:t>the</a:t>
            </a:r>
            <a:r>
              <a:rPr sz="1200" b="1" spc="-5" dirty="0">
                <a:latin typeface="Times New Roman"/>
                <a:cs typeface="Times New Roman"/>
              </a:rPr>
              <a:t> </a:t>
            </a:r>
            <a:r>
              <a:rPr sz="1200" b="1" dirty="0">
                <a:latin typeface="Times New Roman"/>
                <a:cs typeface="Times New Roman"/>
              </a:rPr>
              <a:t>following</a:t>
            </a:r>
            <a:r>
              <a:rPr sz="1200" b="1" spc="-50" dirty="0">
                <a:latin typeface="Times New Roman"/>
                <a:cs typeface="Times New Roman"/>
              </a:rPr>
              <a:t> </a:t>
            </a:r>
            <a:r>
              <a:rPr sz="1200" b="1" spc="-10" dirty="0">
                <a:latin typeface="Times New Roman"/>
                <a:cs typeface="Times New Roman"/>
              </a:rPr>
              <a:t>steps.</a:t>
            </a:r>
            <a:endParaRPr sz="1200">
              <a:latin typeface="Times New Roman"/>
              <a:cs typeface="Times New Roman"/>
            </a:endParaRPr>
          </a:p>
        </p:txBody>
      </p:sp>
      <p:sp>
        <p:nvSpPr>
          <p:cNvPr id="43" name="object 43"/>
          <p:cNvSpPr txBox="1"/>
          <p:nvPr/>
        </p:nvSpPr>
        <p:spPr>
          <a:xfrm>
            <a:off x="7993127" y="4516501"/>
            <a:ext cx="1564005"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Fasten</a:t>
            </a:r>
            <a:r>
              <a:rPr sz="1050" spc="-15" dirty="0">
                <a:latin typeface="Times New Roman"/>
                <a:cs typeface="Times New Roman"/>
              </a:rPr>
              <a:t> </a:t>
            </a:r>
            <a:r>
              <a:rPr sz="1050" dirty="0">
                <a:latin typeface="Times New Roman"/>
                <a:cs typeface="Times New Roman"/>
              </a:rPr>
              <a:t>screws</a:t>
            </a:r>
            <a:r>
              <a:rPr sz="1050" spc="-25" dirty="0">
                <a:latin typeface="Times New Roman"/>
                <a:cs typeface="Times New Roman"/>
              </a:rPr>
              <a:t> </a:t>
            </a:r>
            <a:r>
              <a:rPr sz="1050" dirty="0">
                <a:latin typeface="Times New Roman"/>
                <a:cs typeface="Times New Roman"/>
              </a:rPr>
              <a:t>for</a:t>
            </a:r>
            <a:r>
              <a:rPr sz="1050" spc="-25" dirty="0">
                <a:latin typeface="Times New Roman"/>
                <a:cs typeface="Times New Roman"/>
              </a:rPr>
              <a:t> it</a:t>
            </a:r>
            <a:endParaRPr sz="1050">
              <a:latin typeface="Times New Roman"/>
              <a:cs typeface="Times New Roman"/>
            </a:endParaRPr>
          </a:p>
        </p:txBody>
      </p:sp>
      <p:sp>
        <p:nvSpPr>
          <p:cNvPr id="44" name="object 44"/>
          <p:cNvSpPr txBox="1"/>
          <p:nvPr/>
        </p:nvSpPr>
        <p:spPr>
          <a:xfrm>
            <a:off x="7977251" y="5816537"/>
            <a:ext cx="1579880" cy="530273"/>
          </a:xfrm>
          <a:prstGeom prst="rect">
            <a:avLst/>
          </a:prstGeom>
          <a:ln w="12700">
            <a:solidFill>
              <a:srgbClr val="000000"/>
            </a:solidFill>
          </a:ln>
        </p:spPr>
        <p:txBody>
          <a:bodyPr vert="horz" wrap="square" lIns="0" tIns="45085" rIns="0" bIns="0" rtlCol="0">
            <a:spAutoFit/>
          </a:bodyPr>
          <a:lstStyle/>
          <a:p>
            <a:pPr marL="92075" marR="167640">
              <a:spcBef>
                <a:spcPts val="355"/>
              </a:spcBef>
            </a:pPr>
            <a:r>
              <a:rPr sz="1050" dirty="0">
                <a:latin typeface="Times New Roman"/>
                <a:cs typeface="Times New Roman"/>
              </a:rPr>
              <a:t>Turn</a:t>
            </a:r>
            <a:r>
              <a:rPr sz="1050" spc="-25" dirty="0">
                <a:latin typeface="Times New Roman"/>
                <a:cs typeface="Times New Roman"/>
              </a:rPr>
              <a:t> </a:t>
            </a:r>
            <a:r>
              <a:rPr sz="1050" dirty="0">
                <a:latin typeface="Times New Roman"/>
                <a:cs typeface="Times New Roman"/>
              </a:rPr>
              <a:t>off</a:t>
            </a:r>
            <a:r>
              <a:rPr sz="1050" spc="-1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unit</a:t>
            </a:r>
            <a:r>
              <a:rPr sz="1050" spc="-25" dirty="0">
                <a:latin typeface="Times New Roman"/>
                <a:cs typeface="Times New Roman"/>
              </a:rPr>
              <a:t> </a:t>
            </a:r>
            <a:r>
              <a:rPr sz="1050" dirty="0">
                <a:latin typeface="Times New Roman"/>
                <a:cs typeface="Times New Roman"/>
              </a:rPr>
              <a:t>for</a:t>
            </a:r>
            <a:r>
              <a:rPr sz="1050" spc="-10" dirty="0">
                <a:latin typeface="Times New Roman"/>
                <a:cs typeface="Times New Roman"/>
              </a:rPr>
              <a:t> </a:t>
            </a:r>
            <a:r>
              <a:rPr sz="1050" spc="-20" dirty="0">
                <a:latin typeface="Times New Roman"/>
                <a:cs typeface="Times New Roman"/>
              </a:rPr>
              <a:t>five </a:t>
            </a:r>
            <a:r>
              <a:rPr sz="1050" dirty="0">
                <a:latin typeface="Times New Roman"/>
                <a:cs typeface="Times New Roman"/>
              </a:rPr>
              <a:t>minutes</a:t>
            </a:r>
            <a:r>
              <a:rPr sz="1050" spc="-35" dirty="0">
                <a:latin typeface="Times New Roman"/>
                <a:cs typeface="Times New Roman"/>
              </a:rPr>
              <a:t> </a:t>
            </a:r>
            <a:r>
              <a:rPr sz="1050" dirty="0">
                <a:latin typeface="Times New Roman"/>
                <a:cs typeface="Times New Roman"/>
              </a:rPr>
              <a:t>to</a:t>
            </a:r>
            <a:r>
              <a:rPr sz="1050" spc="-35" dirty="0">
                <a:latin typeface="Times New Roman"/>
                <a:cs typeface="Times New Roman"/>
              </a:rPr>
              <a:t> </a:t>
            </a:r>
            <a:r>
              <a:rPr sz="1050" dirty="0">
                <a:latin typeface="Times New Roman"/>
                <a:cs typeface="Times New Roman"/>
              </a:rPr>
              <a:t>fasten</a:t>
            </a:r>
            <a:r>
              <a:rPr sz="1050" spc="-30" dirty="0">
                <a:latin typeface="Times New Roman"/>
                <a:cs typeface="Times New Roman"/>
              </a:rPr>
              <a:t> </a:t>
            </a:r>
            <a:r>
              <a:rPr sz="1050" spc="-25" dirty="0">
                <a:latin typeface="Times New Roman"/>
                <a:cs typeface="Times New Roman"/>
              </a:rPr>
              <a:t>the </a:t>
            </a:r>
            <a:r>
              <a:rPr sz="1050" spc="-10" dirty="0">
                <a:latin typeface="Times New Roman"/>
                <a:cs typeface="Times New Roman"/>
              </a:rPr>
              <a:t>screw.</a:t>
            </a:r>
            <a:endParaRPr sz="1050">
              <a:latin typeface="Times New Roman"/>
              <a:cs typeface="Times New Roman"/>
            </a:endParaRPr>
          </a:p>
        </p:txBody>
      </p:sp>
      <p:sp>
        <p:nvSpPr>
          <p:cNvPr id="45" name="object 45"/>
          <p:cNvSpPr/>
          <p:nvPr/>
        </p:nvSpPr>
        <p:spPr>
          <a:xfrm>
            <a:off x="7566026" y="6856348"/>
            <a:ext cx="414655" cy="76200"/>
          </a:xfrm>
          <a:custGeom>
            <a:avLst/>
            <a:gdLst/>
            <a:ahLst/>
            <a:cxnLst/>
            <a:rect l="l" t="t" r="r" b="b"/>
            <a:pathLst>
              <a:path w="414654" h="76200">
                <a:moveTo>
                  <a:pt x="338074" y="0"/>
                </a:moveTo>
                <a:lnTo>
                  <a:pt x="338074" y="76200"/>
                </a:lnTo>
                <a:lnTo>
                  <a:pt x="401574" y="44450"/>
                </a:lnTo>
                <a:lnTo>
                  <a:pt x="350774" y="44450"/>
                </a:lnTo>
                <a:lnTo>
                  <a:pt x="350774" y="31750"/>
                </a:lnTo>
                <a:lnTo>
                  <a:pt x="401574" y="31750"/>
                </a:lnTo>
                <a:lnTo>
                  <a:pt x="338074" y="0"/>
                </a:lnTo>
                <a:close/>
              </a:path>
              <a:path w="414654" h="76200">
                <a:moveTo>
                  <a:pt x="338074" y="31750"/>
                </a:moveTo>
                <a:lnTo>
                  <a:pt x="0" y="31750"/>
                </a:lnTo>
                <a:lnTo>
                  <a:pt x="0" y="44450"/>
                </a:lnTo>
                <a:lnTo>
                  <a:pt x="338074" y="44450"/>
                </a:lnTo>
                <a:lnTo>
                  <a:pt x="338074" y="31750"/>
                </a:lnTo>
                <a:close/>
              </a:path>
              <a:path w="414654" h="76200">
                <a:moveTo>
                  <a:pt x="401574" y="31750"/>
                </a:moveTo>
                <a:lnTo>
                  <a:pt x="350774" y="31750"/>
                </a:lnTo>
                <a:lnTo>
                  <a:pt x="350774" y="44450"/>
                </a:lnTo>
                <a:lnTo>
                  <a:pt x="401574" y="44450"/>
                </a:lnTo>
                <a:lnTo>
                  <a:pt x="414274" y="38100"/>
                </a:lnTo>
                <a:lnTo>
                  <a:pt x="401574" y="31750"/>
                </a:lnTo>
                <a:close/>
              </a:path>
            </a:pathLst>
          </a:custGeom>
          <a:solidFill>
            <a:srgbClr val="000000"/>
          </a:solidFill>
        </p:spPr>
        <p:txBody>
          <a:bodyPr wrap="square" lIns="0" tIns="0" rIns="0" bIns="0" rtlCol="0"/>
          <a:lstStyle/>
          <a:p>
            <a:endParaRPr/>
          </a:p>
        </p:txBody>
      </p:sp>
      <p:sp>
        <p:nvSpPr>
          <p:cNvPr id="46" name="object 46"/>
          <p:cNvSpPr txBox="1"/>
          <p:nvPr/>
        </p:nvSpPr>
        <p:spPr>
          <a:xfrm>
            <a:off x="7986777" y="6770624"/>
            <a:ext cx="1570355" cy="206467"/>
          </a:xfrm>
          <a:prstGeom prst="rect">
            <a:avLst/>
          </a:prstGeom>
          <a:ln w="12700">
            <a:solidFill>
              <a:srgbClr val="000000"/>
            </a:solidFill>
          </a:ln>
        </p:spPr>
        <p:txBody>
          <a:bodyPr vert="horz" wrap="square" lIns="0" tIns="44450" rIns="0" bIns="0" rtlCol="0">
            <a:spAutoFit/>
          </a:bodyPr>
          <a:lstStyle/>
          <a:p>
            <a:pPr marL="92075">
              <a:spcBef>
                <a:spcPts val="350"/>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fan</a:t>
            </a:r>
            <a:r>
              <a:rPr sz="1050" spc="-15" dirty="0">
                <a:latin typeface="Times New Roman"/>
                <a:cs typeface="Times New Roman"/>
              </a:rPr>
              <a:t> </a:t>
            </a:r>
            <a:r>
              <a:rPr sz="1050" spc="-20" dirty="0">
                <a:latin typeface="Times New Roman"/>
                <a:cs typeface="Times New Roman"/>
              </a:rPr>
              <a:t>motor</a:t>
            </a:r>
            <a:endParaRPr sz="1050">
              <a:latin typeface="Times New Roman"/>
              <a:cs typeface="Times New Roman"/>
            </a:endParaRPr>
          </a:p>
        </p:txBody>
      </p:sp>
      <p:sp>
        <p:nvSpPr>
          <p:cNvPr id="47" name="object 47"/>
          <p:cNvSpPr txBox="1"/>
          <p:nvPr/>
        </p:nvSpPr>
        <p:spPr>
          <a:xfrm>
            <a:off x="7618729" y="6600190"/>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48" name="object 48"/>
          <p:cNvSpPr txBox="1"/>
          <p:nvPr/>
        </p:nvSpPr>
        <p:spPr>
          <a:xfrm>
            <a:off x="4494275" y="9109076"/>
            <a:ext cx="2051050" cy="206467"/>
          </a:xfrm>
          <a:prstGeom prst="rect">
            <a:avLst/>
          </a:prstGeom>
          <a:ln w="12700">
            <a:solidFill>
              <a:srgbClr val="000000"/>
            </a:solidFill>
          </a:ln>
        </p:spPr>
        <p:txBody>
          <a:bodyPr vert="horz" wrap="square" lIns="0" tIns="44450" rIns="0" bIns="0" rtlCol="0">
            <a:spAutoFit/>
          </a:bodyPr>
          <a:lstStyle/>
          <a:p>
            <a:pPr marL="91440">
              <a:spcBef>
                <a:spcPts val="350"/>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49" name="object 49"/>
          <p:cNvSpPr txBox="1"/>
          <p:nvPr/>
        </p:nvSpPr>
        <p:spPr>
          <a:xfrm>
            <a:off x="7993127" y="7489826"/>
            <a:ext cx="1564005" cy="368691"/>
          </a:xfrm>
          <a:prstGeom prst="rect">
            <a:avLst/>
          </a:prstGeom>
          <a:ln w="12700">
            <a:solidFill>
              <a:srgbClr val="000000"/>
            </a:solidFill>
          </a:ln>
        </p:spPr>
        <p:txBody>
          <a:bodyPr vert="horz" wrap="square" lIns="0" tIns="45085" rIns="0" bIns="0" rtlCol="0">
            <a:spAutoFit/>
          </a:bodyPr>
          <a:lstStyle/>
          <a:p>
            <a:pPr marL="92075">
              <a:spcBef>
                <a:spcPts val="355"/>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low</a:t>
            </a:r>
            <a:r>
              <a:rPr sz="1050" spc="-15" dirty="0">
                <a:latin typeface="Times New Roman"/>
                <a:cs typeface="Times New Roman"/>
              </a:rPr>
              <a:t> </a:t>
            </a:r>
            <a:r>
              <a:rPr sz="1050" spc="-10" dirty="0">
                <a:latin typeface="Times New Roman"/>
                <a:cs typeface="Times New Roman"/>
              </a:rPr>
              <a:t>pressure</a:t>
            </a:r>
            <a:endParaRPr sz="1050">
              <a:latin typeface="Times New Roman"/>
              <a:cs typeface="Times New Roman"/>
            </a:endParaRPr>
          </a:p>
          <a:p>
            <a:pPr marL="92075">
              <a:spcBef>
                <a:spcPts val="5"/>
              </a:spcBef>
            </a:pPr>
            <a:r>
              <a:rPr sz="1050" spc="-10" dirty="0">
                <a:latin typeface="Times New Roman"/>
                <a:cs typeface="Times New Roman"/>
              </a:rPr>
              <a:t>sensor</a:t>
            </a:r>
            <a:endParaRPr sz="1050">
              <a:latin typeface="Times New Roman"/>
              <a:cs typeface="Times New Roman"/>
            </a:endParaRPr>
          </a:p>
        </p:txBody>
      </p:sp>
      <p:sp>
        <p:nvSpPr>
          <p:cNvPr id="50" name="object 50"/>
          <p:cNvSpPr/>
          <p:nvPr/>
        </p:nvSpPr>
        <p:spPr>
          <a:xfrm>
            <a:off x="3521075" y="3754502"/>
            <a:ext cx="4051300" cy="282575"/>
          </a:xfrm>
          <a:custGeom>
            <a:avLst/>
            <a:gdLst/>
            <a:ahLst/>
            <a:cxnLst/>
            <a:rect l="l" t="t" r="r" b="b"/>
            <a:pathLst>
              <a:path w="4051300" h="282575">
                <a:moveTo>
                  <a:pt x="0" y="46989"/>
                </a:moveTo>
                <a:lnTo>
                  <a:pt x="3700" y="28717"/>
                </a:lnTo>
                <a:lnTo>
                  <a:pt x="13792" y="13779"/>
                </a:lnTo>
                <a:lnTo>
                  <a:pt x="28760" y="3698"/>
                </a:lnTo>
                <a:lnTo>
                  <a:pt x="47091" y="0"/>
                </a:lnTo>
                <a:lnTo>
                  <a:pt x="4004183" y="0"/>
                </a:lnTo>
                <a:lnTo>
                  <a:pt x="4022528" y="3698"/>
                </a:lnTo>
                <a:lnTo>
                  <a:pt x="4037504" y="13779"/>
                </a:lnTo>
                <a:lnTo>
                  <a:pt x="4047599" y="28717"/>
                </a:lnTo>
                <a:lnTo>
                  <a:pt x="4051300" y="46989"/>
                </a:lnTo>
                <a:lnTo>
                  <a:pt x="4051300" y="235458"/>
                </a:lnTo>
                <a:lnTo>
                  <a:pt x="4047599" y="253749"/>
                </a:lnTo>
                <a:lnTo>
                  <a:pt x="4037504" y="268732"/>
                </a:lnTo>
                <a:lnTo>
                  <a:pt x="4022528" y="278856"/>
                </a:lnTo>
                <a:lnTo>
                  <a:pt x="4004183" y="282575"/>
                </a:lnTo>
                <a:lnTo>
                  <a:pt x="47091" y="282575"/>
                </a:lnTo>
                <a:lnTo>
                  <a:pt x="28760" y="278856"/>
                </a:lnTo>
                <a:lnTo>
                  <a:pt x="13792" y="268731"/>
                </a:lnTo>
                <a:lnTo>
                  <a:pt x="3700" y="253749"/>
                </a:lnTo>
                <a:lnTo>
                  <a:pt x="0" y="235458"/>
                </a:lnTo>
                <a:lnTo>
                  <a:pt x="0" y="46989"/>
                </a:lnTo>
                <a:close/>
              </a:path>
            </a:pathLst>
          </a:custGeom>
          <a:ln w="12700">
            <a:solidFill>
              <a:srgbClr val="000000"/>
            </a:solidFill>
          </a:ln>
        </p:spPr>
        <p:txBody>
          <a:bodyPr wrap="square" lIns="0" tIns="0" rIns="0" bIns="0" rtlCol="0"/>
          <a:lstStyle/>
          <a:p>
            <a:endParaRPr/>
          </a:p>
        </p:txBody>
      </p:sp>
      <p:sp>
        <p:nvSpPr>
          <p:cNvPr id="51" name="object 51"/>
          <p:cNvSpPr txBox="1"/>
          <p:nvPr/>
        </p:nvSpPr>
        <p:spPr>
          <a:xfrm>
            <a:off x="3534322" y="3798570"/>
            <a:ext cx="4025265"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Is</a:t>
            </a:r>
            <a:r>
              <a:rPr sz="1050" spc="-2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voltage</a:t>
            </a:r>
            <a:r>
              <a:rPr sz="1050" spc="-30" dirty="0">
                <a:latin typeface="Times New Roman"/>
                <a:cs typeface="Times New Roman"/>
              </a:rPr>
              <a:t> </a:t>
            </a:r>
            <a:r>
              <a:rPr sz="1050" dirty="0">
                <a:latin typeface="Times New Roman"/>
                <a:cs typeface="Times New Roman"/>
              </a:rPr>
              <a:t>between</a:t>
            </a:r>
            <a:r>
              <a:rPr sz="1050" spc="-45" dirty="0">
                <a:latin typeface="Times New Roman"/>
                <a:cs typeface="Times New Roman"/>
              </a:rPr>
              <a:t> </a:t>
            </a:r>
            <a:r>
              <a:rPr sz="1050" dirty="0">
                <a:latin typeface="Times New Roman"/>
                <a:cs typeface="Times New Roman"/>
              </a:rPr>
              <a:t>CN18</a:t>
            </a:r>
            <a:r>
              <a:rPr sz="1050" spc="-40" dirty="0">
                <a:latin typeface="Times New Roman"/>
                <a:cs typeface="Times New Roman"/>
              </a:rPr>
              <a:t> </a:t>
            </a:r>
            <a:r>
              <a:rPr sz="1050" dirty="0">
                <a:latin typeface="Times New Roman"/>
                <a:cs typeface="Times New Roman"/>
              </a:rPr>
              <a:t>and</a:t>
            </a:r>
            <a:r>
              <a:rPr sz="1050" spc="-35" dirty="0">
                <a:latin typeface="Times New Roman"/>
                <a:cs typeface="Times New Roman"/>
              </a:rPr>
              <a:t> </a:t>
            </a:r>
            <a:r>
              <a:rPr sz="1050" dirty="0">
                <a:latin typeface="Times New Roman"/>
                <a:cs typeface="Times New Roman"/>
              </a:rPr>
              <a:t>CN19</a:t>
            </a:r>
            <a:r>
              <a:rPr sz="1050" spc="-30" dirty="0">
                <a:latin typeface="Times New Roman"/>
                <a:cs typeface="Times New Roman"/>
              </a:rPr>
              <a:t> </a:t>
            </a:r>
            <a:r>
              <a:rPr sz="1050" dirty="0">
                <a:latin typeface="Times New Roman"/>
                <a:cs typeface="Times New Roman"/>
              </a:rPr>
              <a:t>(i.e.</a:t>
            </a:r>
            <a:r>
              <a:rPr sz="1050" spc="-35" dirty="0">
                <a:latin typeface="Times New Roman"/>
                <a:cs typeface="Times New Roman"/>
              </a:rPr>
              <a:t> </a:t>
            </a:r>
            <a:r>
              <a:rPr sz="1050" dirty="0">
                <a:latin typeface="Times New Roman"/>
                <a:cs typeface="Times New Roman"/>
              </a:rPr>
              <a:t>L1&amp;L2)</a:t>
            </a:r>
            <a:r>
              <a:rPr sz="1050" spc="-10" dirty="0">
                <a:latin typeface="Times New Roman"/>
                <a:cs typeface="Times New Roman"/>
              </a:rPr>
              <a:t> 208~230VAC?</a:t>
            </a:r>
            <a:endParaRPr sz="1050">
              <a:latin typeface="Times New Roman"/>
              <a:cs typeface="Times New Roman"/>
            </a:endParaRPr>
          </a:p>
        </p:txBody>
      </p:sp>
      <p:sp>
        <p:nvSpPr>
          <p:cNvPr id="52" name="object 52"/>
          <p:cNvSpPr/>
          <p:nvPr/>
        </p:nvSpPr>
        <p:spPr>
          <a:xfrm>
            <a:off x="3529013" y="4403725"/>
            <a:ext cx="4043679" cy="462280"/>
          </a:xfrm>
          <a:custGeom>
            <a:avLst/>
            <a:gdLst/>
            <a:ahLst/>
            <a:cxnLst/>
            <a:rect l="l" t="t" r="r" b="b"/>
            <a:pathLst>
              <a:path w="4043679" h="462279">
                <a:moveTo>
                  <a:pt x="0" y="76962"/>
                </a:moveTo>
                <a:lnTo>
                  <a:pt x="6050" y="46988"/>
                </a:lnTo>
                <a:lnTo>
                  <a:pt x="22550" y="22526"/>
                </a:lnTo>
                <a:lnTo>
                  <a:pt x="47025" y="6042"/>
                </a:lnTo>
                <a:lnTo>
                  <a:pt x="77000" y="0"/>
                </a:lnTo>
                <a:lnTo>
                  <a:pt x="3966400" y="0"/>
                </a:lnTo>
                <a:lnTo>
                  <a:pt x="3996374" y="6042"/>
                </a:lnTo>
                <a:lnTo>
                  <a:pt x="4020835" y="22526"/>
                </a:lnTo>
                <a:lnTo>
                  <a:pt x="4037320" y="46988"/>
                </a:lnTo>
                <a:lnTo>
                  <a:pt x="4043362" y="76962"/>
                </a:lnTo>
                <a:lnTo>
                  <a:pt x="4043362" y="384937"/>
                </a:lnTo>
                <a:lnTo>
                  <a:pt x="4037320" y="414910"/>
                </a:lnTo>
                <a:lnTo>
                  <a:pt x="4020835" y="439372"/>
                </a:lnTo>
                <a:lnTo>
                  <a:pt x="3996374" y="455856"/>
                </a:lnTo>
                <a:lnTo>
                  <a:pt x="396640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sp>
        <p:nvSpPr>
          <p:cNvPr id="53" name="object 53"/>
          <p:cNvSpPr txBox="1"/>
          <p:nvPr/>
        </p:nvSpPr>
        <p:spPr>
          <a:xfrm>
            <a:off x="3628949" y="4456557"/>
            <a:ext cx="3580129"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Turn</a:t>
            </a:r>
            <a:r>
              <a:rPr sz="1050" spc="-30" dirty="0">
                <a:latin typeface="Times New Roman"/>
                <a:cs typeface="Times New Roman"/>
              </a:rPr>
              <a:t> </a:t>
            </a:r>
            <a:r>
              <a:rPr sz="1050" dirty="0">
                <a:latin typeface="Times New Roman"/>
                <a:cs typeface="Times New Roman"/>
              </a:rPr>
              <a:t>off</a:t>
            </a:r>
            <a:r>
              <a:rPr sz="1050" spc="-2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power</a:t>
            </a:r>
            <a:r>
              <a:rPr sz="1050" spc="-25" dirty="0">
                <a:latin typeface="Times New Roman"/>
                <a:cs typeface="Times New Roman"/>
              </a:rPr>
              <a:t> </a:t>
            </a:r>
            <a:r>
              <a:rPr sz="1050" dirty="0">
                <a:latin typeface="Times New Roman"/>
                <a:cs typeface="Times New Roman"/>
              </a:rPr>
              <a:t>supply</a:t>
            </a:r>
            <a:r>
              <a:rPr sz="1050" spc="-15" dirty="0">
                <a:latin typeface="Times New Roman"/>
                <a:cs typeface="Times New Roman"/>
              </a:rPr>
              <a:t> </a:t>
            </a:r>
            <a:r>
              <a:rPr sz="1050" dirty="0">
                <a:latin typeface="Times New Roman"/>
                <a:cs typeface="Times New Roman"/>
              </a:rPr>
              <a:t>for</a:t>
            </a:r>
            <a:r>
              <a:rPr sz="1050" spc="-20" dirty="0">
                <a:latin typeface="Times New Roman"/>
                <a:cs typeface="Times New Roman"/>
              </a:rPr>
              <a:t> </a:t>
            </a:r>
            <a:r>
              <a:rPr sz="1050" dirty="0">
                <a:latin typeface="Times New Roman"/>
                <a:cs typeface="Times New Roman"/>
              </a:rPr>
              <a:t>five</a:t>
            </a:r>
            <a:r>
              <a:rPr sz="1050" spc="-15" dirty="0">
                <a:latin typeface="Times New Roman"/>
                <a:cs typeface="Times New Roman"/>
              </a:rPr>
              <a:t> </a:t>
            </a:r>
            <a:r>
              <a:rPr sz="1050" dirty="0">
                <a:latin typeface="Times New Roman"/>
                <a:cs typeface="Times New Roman"/>
              </a:rPr>
              <a:t>minutes</a:t>
            </a:r>
            <a:r>
              <a:rPr sz="1050" spc="-15" dirty="0">
                <a:latin typeface="Times New Roman"/>
                <a:cs typeface="Times New Roman"/>
              </a:rPr>
              <a:t> </a:t>
            </a:r>
            <a:r>
              <a:rPr sz="1050" dirty="0">
                <a:latin typeface="Times New Roman"/>
                <a:cs typeface="Times New Roman"/>
              </a:rPr>
              <a:t>to</a:t>
            </a:r>
            <a:r>
              <a:rPr sz="1050" spc="-30" dirty="0">
                <a:latin typeface="Times New Roman"/>
                <a:cs typeface="Times New Roman"/>
              </a:rPr>
              <a:t> </a:t>
            </a:r>
            <a:r>
              <a:rPr sz="1050" dirty="0">
                <a:latin typeface="Times New Roman"/>
                <a:cs typeface="Times New Roman"/>
              </a:rPr>
              <a:t>confirm</a:t>
            </a:r>
            <a:r>
              <a:rPr sz="1050" spc="-35" dirty="0">
                <a:latin typeface="Times New Roman"/>
                <a:cs typeface="Times New Roman"/>
              </a:rPr>
              <a:t> </a:t>
            </a:r>
            <a:r>
              <a:rPr sz="1050" dirty="0">
                <a:latin typeface="Times New Roman"/>
                <a:cs typeface="Times New Roman"/>
              </a:rPr>
              <a:t>if</a:t>
            </a:r>
            <a:r>
              <a:rPr sz="1050" spc="-15" dirty="0">
                <a:latin typeface="Times New Roman"/>
                <a:cs typeface="Times New Roman"/>
              </a:rPr>
              <a:t> </a:t>
            </a:r>
            <a:r>
              <a:rPr sz="1050" spc="-10" dirty="0">
                <a:latin typeface="Times New Roman"/>
                <a:cs typeface="Times New Roman"/>
              </a:rPr>
              <a:t>cables </a:t>
            </a:r>
            <a:r>
              <a:rPr sz="1050" dirty="0">
                <a:latin typeface="Times New Roman"/>
                <a:cs typeface="Times New Roman"/>
              </a:rPr>
              <a:t>connected</a:t>
            </a:r>
            <a:r>
              <a:rPr sz="1050" spc="-60" dirty="0">
                <a:latin typeface="Times New Roman"/>
                <a:cs typeface="Times New Roman"/>
              </a:rPr>
              <a:t> </a:t>
            </a:r>
            <a:r>
              <a:rPr sz="1050" dirty="0">
                <a:latin typeface="Times New Roman"/>
                <a:cs typeface="Times New Roman"/>
              </a:rPr>
              <a:t>to</a:t>
            </a:r>
            <a:r>
              <a:rPr sz="1050" spc="-10" dirty="0">
                <a:latin typeface="Times New Roman"/>
                <a:cs typeface="Times New Roman"/>
              </a:rPr>
              <a:t> </a:t>
            </a:r>
            <a:r>
              <a:rPr sz="1050" dirty="0">
                <a:latin typeface="Times New Roman"/>
                <a:cs typeface="Times New Roman"/>
              </a:rPr>
              <a:t>P2</a:t>
            </a:r>
            <a:r>
              <a:rPr sz="1050" spc="-35" dirty="0">
                <a:latin typeface="Times New Roman"/>
                <a:cs typeface="Times New Roman"/>
              </a:rPr>
              <a:t> </a:t>
            </a:r>
            <a:r>
              <a:rPr sz="1050" dirty="0">
                <a:latin typeface="Times New Roman"/>
                <a:cs typeface="Times New Roman"/>
              </a:rPr>
              <a:t>and</a:t>
            </a:r>
            <a:r>
              <a:rPr sz="1050" spc="-25" dirty="0">
                <a:latin typeface="Times New Roman"/>
                <a:cs typeface="Times New Roman"/>
              </a:rPr>
              <a:t> </a:t>
            </a:r>
            <a:r>
              <a:rPr sz="1050" dirty="0">
                <a:latin typeface="Times New Roman"/>
                <a:cs typeface="Times New Roman"/>
              </a:rPr>
              <a:t>P3</a:t>
            </a:r>
            <a:r>
              <a:rPr sz="1050" spc="-25" dirty="0">
                <a:latin typeface="Times New Roman"/>
                <a:cs typeface="Times New Roman"/>
              </a:rPr>
              <a:t> </a:t>
            </a:r>
            <a:r>
              <a:rPr sz="1050" dirty="0">
                <a:latin typeface="Times New Roman"/>
                <a:cs typeface="Times New Roman"/>
              </a:rPr>
              <a:t>terminals</a:t>
            </a:r>
            <a:r>
              <a:rPr sz="1050" spc="-10" dirty="0">
                <a:latin typeface="Times New Roman"/>
                <a:cs typeface="Times New Roman"/>
              </a:rPr>
              <a:t> </a:t>
            </a:r>
            <a:r>
              <a:rPr sz="1050" dirty="0">
                <a:latin typeface="Times New Roman"/>
                <a:cs typeface="Times New Roman"/>
              </a:rPr>
              <a:t>are</a:t>
            </a:r>
            <a:r>
              <a:rPr sz="1050" spc="229" dirty="0">
                <a:latin typeface="Times New Roman"/>
                <a:cs typeface="Times New Roman"/>
              </a:rPr>
              <a:t> </a:t>
            </a:r>
            <a:r>
              <a:rPr sz="1050" dirty="0">
                <a:latin typeface="Times New Roman"/>
                <a:cs typeface="Times New Roman"/>
              </a:rPr>
              <a:t>securely</a:t>
            </a:r>
            <a:r>
              <a:rPr sz="1050" spc="-35" dirty="0">
                <a:latin typeface="Times New Roman"/>
                <a:cs typeface="Times New Roman"/>
              </a:rPr>
              <a:t> </a:t>
            </a:r>
            <a:r>
              <a:rPr sz="1050" dirty="0">
                <a:latin typeface="Times New Roman"/>
                <a:cs typeface="Times New Roman"/>
              </a:rPr>
              <a:t>fastened</a:t>
            </a:r>
            <a:r>
              <a:rPr sz="1050" spc="-25" dirty="0">
                <a:latin typeface="Times New Roman"/>
                <a:cs typeface="Times New Roman"/>
              </a:rPr>
              <a:t> </a:t>
            </a:r>
            <a:r>
              <a:rPr sz="1050" dirty="0">
                <a:latin typeface="Times New Roman"/>
                <a:cs typeface="Times New Roman"/>
              </a:rPr>
              <a:t>by</a:t>
            </a:r>
            <a:r>
              <a:rPr sz="1050" spc="-20" dirty="0">
                <a:latin typeface="Times New Roman"/>
                <a:cs typeface="Times New Roman"/>
              </a:rPr>
              <a:t> </a:t>
            </a:r>
            <a:r>
              <a:rPr sz="1050" spc="-10" dirty="0">
                <a:latin typeface="Times New Roman"/>
                <a:cs typeface="Times New Roman"/>
              </a:rPr>
              <a:t>screws.</a:t>
            </a:r>
            <a:endParaRPr sz="1050">
              <a:latin typeface="Times New Roman"/>
              <a:cs typeface="Times New Roman"/>
            </a:endParaRPr>
          </a:p>
        </p:txBody>
      </p:sp>
      <p:sp>
        <p:nvSpPr>
          <p:cNvPr id="54" name="object 54"/>
          <p:cNvSpPr/>
          <p:nvPr/>
        </p:nvSpPr>
        <p:spPr>
          <a:xfrm>
            <a:off x="3529013" y="5222875"/>
            <a:ext cx="4043679" cy="284480"/>
          </a:xfrm>
          <a:custGeom>
            <a:avLst/>
            <a:gdLst/>
            <a:ahLst/>
            <a:cxnLst/>
            <a:rect l="l" t="t" r="r" b="b"/>
            <a:pathLst>
              <a:path w="4043679" h="284479">
                <a:moveTo>
                  <a:pt x="0" y="47371"/>
                </a:moveTo>
                <a:lnTo>
                  <a:pt x="3722" y="28932"/>
                </a:lnTo>
                <a:lnTo>
                  <a:pt x="13873" y="13874"/>
                </a:lnTo>
                <a:lnTo>
                  <a:pt x="28926" y="3722"/>
                </a:lnTo>
                <a:lnTo>
                  <a:pt x="47358" y="0"/>
                </a:lnTo>
                <a:lnTo>
                  <a:pt x="3995991" y="0"/>
                </a:lnTo>
                <a:lnTo>
                  <a:pt x="4014430" y="3722"/>
                </a:lnTo>
                <a:lnTo>
                  <a:pt x="4029487" y="13874"/>
                </a:lnTo>
                <a:lnTo>
                  <a:pt x="4039639" y="28932"/>
                </a:lnTo>
                <a:lnTo>
                  <a:pt x="4043362" y="47371"/>
                </a:lnTo>
                <a:lnTo>
                  <a:pt x="4043362" y="236854"/>
                </a:lnTo>
                <a:lnTo>
                  <a:pt x="4039639" y="255273"/>
                </a:lnTo>
                <a:lnTo>
                  <a:pt x="4029487" y="270287"/>
                </a:lnTo>
                <a:lnTo>
                  <a:pt x="4014430" y="280396"/>
                </a:lnTo>
                <a:lnTo>
                  <a:pt x="3995991"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endParaRPr/>
          </a:p>
        </p:txBody>
      </p:sp>
      <p:sp>
        <p:nvSpPr>
          <p:cNvPr id="55" name="object 55"/>
          <p:cNvSpPr txBox="1"/>
          <p:nvPr/>
        </p:nvSpPr>
        <p:spPr>
          <a:xfrm>
            <a:off x="3542299" y="5267071"/>
            <a:ext cx="4017010" cy="175048"/>
          </a:xfrm>
          <a:prstGeom prst="rect">
            <a:avLst/>
          </a:prstGeom>
        </p:spPr>
        <p:txBody>
          <a:bodyPr vert="horz" wrap="square" lIns="0" tIns="13335" rIns="0" bIns="0" rtlCol="0">
            <a:spAutoFit/>
          </a:bodyPr>
          <a:lstStyle/>
          <a:p>
            <a:pPr marL="90805">
              <a:spcBef>
                <a:spcPts val="105"/>
              </a:spcBef>
            </a:pPr>
            <a:r>
              <a:rPr sz="1050" dirty="0">
                <a:latin typeface="Times New Roman"/>
                <a:cs typeface="Times New Roman"/>
              </a:rPr>
              <a:t>Use</a:t>
            </a:r>
            <a:r>
              <a:rPr sz="1050" spc="-25" dirty="0">
                <a:latin typeface="Times New Roman"/>
                <a:cs typeface="Times New Roman"/>
              </a:rPr>
              <a:t> </a:t>
            </a:r>
            <a:r>
              <a:rPr sz="1050" spc="-20" dirty="0">
                <a:latin typeface="Times New Roman"/>
                <a:cs typeface="Times New Roman"/>
              </a:rPr>
              <a:t>multi-</a:t>
            </a:r>
            <a:r>
              <a:rPr sz="1050" dirty="0">
                <a:latin typeface="Times New Roman"/>
                <a:cs typeface="Times New Roman"/>
              </a:rPr>
              <a:t>meter</a:t>
            </a:r>
            <a:r>
              <a:rPr sz="1050" spc="15" dirty="0">
                <a:latin typeface="Times New Roman"/>
                <a:cs typeface="Times New Roman"/>
              </a:rPr>
              <a:t> </a:t>
            </a:r>
            <a:r>
              <a:rPr sz="1050" dirty="0">
                <a:latin typeface="Times New Roman"/>
                <a:cs typeface="Times New Roman"/>
              </a:rPr>
              <a:t>to</a:t>
            </a:r>
            <a:r>
              <a:rPr sz="1050" spc="-20" dirty="0">
                <a:latin typeface="Times New Roman"/>
                <a:cs typeface="Times New Roman"/>
              </a:rPr>
              <a:t> </a:t>
            </a:r>
            <a:r>
              <a:rPr sz="1050" dirty="0">
                <a:latin typeface="Times New Roman"/>
                <a:cs typeface="Times New Roman"/>
              </a:rPr>
              <a:t>check</a:t>
            </a:r>
            <a:r>
              <a:rPr sz="1050" spc="-30" dirty="0">
                <a:latin typeface="Times New Roman"/>
                <a:cs typeface="Times New Roman"/>
              </a:rPr>
              <a:t> </a:t>
            </a:r>
            <a:r>
              <a:rPr sz="1050" dirty="0">
                <a:latin typeface="Times New Roman"/>
                <a:cs typeface="Times New Roman"/>
              </a:rPr>
              <a:t>whether</a:t>
            </a:r>
            <a:r>
              <a:rPr sz="1050" spc="-2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inductance</a:t>
            </a:r>
            <a:r>
              <a:rPr sz="1050" spc="-45" dirty="0">
                <a:latin typeface="Times New Roman"/>
                <a:cs typeface="Times New Roman"/>
              </a:rPr>
              <a:t> </a:t>
            </a:r>
            <a:r>
              <a:rPr sz="1050" dirty="0">
                <a:latin typeface="Times New Roman"/>
                <a:cs typeface="Times New Roman"/>
              </a:rPr>
              <a:t>is </a:t>
            </a:r>
            <a:r>
              <a:rPr sz="1050" spc="-10" dirty="0">
                <a:latin typeface="Times New Roman"/>
                <a:cs typeface="Times New Roman"/>
              </a:rPr>
              <a:t>open.</a:t>
            </a:r>
            <a:endParaRPr sz="1050">
              <a:latin typeface="Times New Roman"/>
              <a:cs typeface="Times New Roman"/>
            </a:endParaRPr>
          </a:p>
        </p:txBody>
      </p:sp>
      <p:sp>
        <p:nvSpPr>
          <p:cNvPr id="56" name="object 56"/>
          <p:cNvSpPr/>
          <p:nvPr/>
        </p:nvSpPr>
        <p:spPr>
          <a:xfrm>
            <a:off x="3514725" y="5854700"/>
            <a:ext cx="4051300" cy="462280"/>
          </a:xfrm>
          <a:custGeom>
            <a:avLst/>
            <a:gdLst/>
            <a:ahLst/>
            <a:cxnLst/>
            <a:rect l="l" t="t" r="r" b="b"/>
            <a:pathLst>
              <a:path w="4051300" h="462279">
                <a:moveTo>
                  <a:pt x="0" y="76962"/>
                </a:moveTo>
                <a:lnTo>
                  <a:pt x="6050" y="46988"/>
                </a:lnTo>
                <a:lnTo>
                  <a:pt x="22550" y="22526"/>
                </a:lnTo>
                <a:lnTo>
                  <a:pt x="47025" y="6042"/>
                </a:lnTo>
                <a:lnTo>
                  <a:pt x="77000" y="0"/>
                </a:lnTo>
                <a:lnTo>
                  <a:pt x="3974338" y="0"/>
                </a:lnTo>
                <a:lnTo>
                  <a:pt x="4004311" y="6042"/>
                </a:lnTo>
                <a:lnTo>
                  <a:pt x="4028773" y="22526"/>
                </a:lnTo>
                <a:lnTo>
                  <a:pt x="4045257" y="46988"/>
                </a:lnTo>
                <a:lnTo>
                  <a:pt x="4051300" y="76962"/>
                </a:lnTo>
                <a:lnTo>
                  <a:pt x="4051300" y="384937"/>
                </a:lnTo>
                <a:lnTo>
                  <a:pt x="4045257" y="414910"/>
                </a:lnTo>
                <a:lnTo>
                  <a:pt x="4028773" y="439372"/>
                </a:lnTo>
                <a:lnTo>
                  <a:pt x="4004311" y="455856"/>
                </a:lnTo>
                <a:lnTo>
                  <a:pt x="3974338"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sp>
        <p:nvSpPr>
          <p:cNvPr id="57" name="object 57"/>
          <p:cNvSpPr txBox="1"/>
          <p:nvPr/>
        </p:nvSpPr>
        <p:spPr>
          <a:xfrm>
            <a:off x="3614624" y="5907785"/>
            <a:ext cx="381698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Whether</a:t>
            </a:r>
            <a:r>
              <a:rPr sz="1050" spc="-45"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cable</a:t>
            </a:r>
            <a:r>
              <a:rPr sz="1050" spc="-40" dirty="0">
                <a:latin typeface="Times New Roman"/>
                <a:cs typeface="Times New Roman"/>
              </a:rPr>
              <a:t> </a:t>
            </a:r>
            <a:r>
              <a:rPr sz="1050" dirty="0">
                <a:latin typeface="Times New Roman"/>
                <a:cs typeface="Times New Roman"/>
              </a:rPr>
              <a:t>connected</a:t>
            </a:r>
            <a:r>
              <a:rPr sz="1050" spc="-50" dirty="0">
                <a:latin typeface="Times New Roman"/>
                <a:cs typeface="Times New Roman"/>
              </a:rPr>
              <a:t> </a:t>
            </a:r>
            <a:r>
              <a:rPr sz="1050" dirty="0">
                <a:latin typeface="Times New Roman"/>
                <a:cs typeface="Times New Roman"/>
              </a:rPr>
              <a:t>to</a:t>
            </a:r>
            <a:r>
              <a:rPr sz="1050" spc="-15" dirty="0">
                <a:latin typeface="Times New Roman"/>
                <a:cs typeface="Times New Roman"/>
              </a:rPr>
              <a:t> </a:t>
            </a:r>
            <a:r>
              <a:rPr sz="1050" dirty="0">
                <a:latin typeface="Times New Roman"/>
                <a:cs typeface="Times New Roman"/>
              </a:rPr>
              <a:t>CN21</a:t>
            </a:r>
            <a:r>
              <a:rPr sz="1050" spc="-35" dirty="0">
                <a:latin typeface="Times New Roman"/>
                <a:cs typeface="Times New Roman"/>
              </a:rPr>
              <a:t> </a:t>
            </a:r>
            <a:r>
              <a:rPr sz="1050" dirty="0">
                <a:latin typeface="Times New Roman"/>
                <a:cs typeface="Times New Roman"/>
              </a:rPr>
              <a:t>terminal</a:t>
            </a:r>
            <a:r>
              <a:rPr sz="1050" spc="-20" dirty="0">
                <a:latin typeface="Times New Roman"/>
                <a:cs typeface="Times New Roman"/>
              </a:rPr>
              <a:t> </a:t>
            </a:r>
            <a:r>
              <a:rPr sz="1050" dirty="0">
                <a:latin typeface="Times New Roman"/>
                <a:cs typeface="Times New Roman"/>
              </a:rPr>
              <a:t>behind</a:t>
            </a:r>
            <a:r>
              <a:rPr sz="1050" spc="-3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black</a:t>
            </a:r>
            <a:r>
              <a:rPr sz="1050" spc="-35" dirty="0">
                <a:latin typeface="Times New Roman"/>
                <a:cs typeface="Times New Roman"/>
              </a:rPr>
              <a:t> </a:t>
            </a:r>
            <a:r>
              <a:rPr sz="1050" spc="-10" dirty="0">
                <a:latin typeface="Times New Roman"/>
                <a:cs typeface="Times New Roman"/>
              </a:rPr>
              <a:t>plastic </a:t>
            </a:r>
            <a:r>
              <a:rPr sz="1050" dirty="0">
                <a:latin typeface="Times New Roman"/>
                <a:cs typeface="Times New Roman"/>
              </a:rPr>
              <a:t>is</a:t>
            </a:r>
            <a:r>
              <a:rPr sz="1050" spc="-35" dirty="0">
                <a:latin typeface="Times New Roman"/>
                <a:cs typeface="Times New Roman"/>
              </a:rPr>
              <a:t> </a:t>
            </a:r>
            <a:r>
              <a:rPr sz="1050" dirty="0">
                <a:latin typeface="Times New Roman"/>
                <a:cs typeface="Times New Roman"/>
              </a:rPr>
              <a:t>firmly</a:t>
            </a:r>
            <a:r>
              <a:rPr sz="1050" spc="-20" dirty="0">
                <a:latin typeface="Times New Roman"/>
                <a:cs typeface="Times New Roman"/>
              </a:rPr>
              <a:t> </a:t>
            </a:r>
            <a:r>
              <a:rPr sz="1050" spc="-10" dirty="0">
                <a:latin typeface="Times New Roman"/>
                <a:cs typeface="Times New Roman"/>
              </a:rPr>
              <a:t>fastened.</a:t>
            </a:r>
            <a:endParaRPr sz="1050">
              <a:latin typeface="Times New Roman"/>
              <a:cs typeface="Times New Roman"/>
            </a:endParaRPr>
          </a:p>
        </p:txBody>
      </p:sp>
      <p:sp>
        <p:nvSpPr>
          <p:cNvPr id="58" name="object 58"/>
          <p:cNvSpPr/>
          <p:nvPr/>
        </p:nvSpPr>
        <p:spPr>
          <a:xfrm>
            <a:off x="3521076" y="6675373"/>
            <a:ext cx="4054475" cy="462280"/>
          </a:xfrm>
          <a:custGeom>
            <a:avLst/>
            <a:gdLst/>
            <a:ahLst/>
            <a:cxnLst/>
            <a:rect l="l" t="t" r="r" b="b"/>
            <a:pathLst>
              <a:path w="4054475" h="462279">
                <a:moveTo>
                  <a:pt x="0" y="77088"/>
                </a:moveTo>
                <a:lnTo>
                  <a:pt x="6050" y="47095"/>
                </a:lnTo>
                <a:lnTo>
                  <a:pt x="22550" y="22590"/>
                </a:lnTo>
                <a:lnTo>
                  <a:pt x="47025" y="6062"/>
                </a:lnTo>
                <a:lnTo>
                  <a:pt x="77000" y="0"/>
                </a:lnTo>
                <a:lnTo>
                  <a:pt x="3977513" y="0"/>
                </a:lnTo>
                <a:lnTo>
                  <a:pt x="4007486" y="6062"/>
                </a:lnTo>
                <a:lnTo>
                  <a:pt x="4031948" y="22590"/>
                </a:lnTo>
                <a:lnTo>
                  <a:pt x="4048432" y="47095"/>
                </a:lnTo>
                <a:lnTo>
                  <a:pt x="4054475" y="77088"/>
                </a:lnTo>
                <a:lnTo>
                  <a:pt x="4054475" y="385063"/>
                </a:lnTo>
                <a:lnTo>
                  <a:pt x="4048432" y="415037"/>
                </a:lnTo>
                <a:lnTo>
                  <a:pt x="4031948" y="439499"/>
                </a:lnTo>
                <a:lnTo>
                  <a:pt x="4007486" y="455983"/>
                </a:lnTo>
                <a:lnTo>
                  <a:pt x="3977513" y="462025"/>
                </a:lnTo>
                <a:lnTo>
                  <a:pt x="77000" y="462025"/>
                </a:lnTo>
                <a:lnTo>
                  <a:pt x="47025" y="455983"/>
                </a:lnTo>
                <a:lnTo>
                  <a:pt x="22550" y="439499"/>
                </a:lnTo>
                <a:lnTo>
                  <a:pt x="6050" y="415037"/>
                </a:lnTo>
                <a:lnTo>
                  <a:pt x="0" y="385063"/>
                </a:lnTo>
                <a:lnTo>
                  <a:pt x="0" y="77088"/>
                </a:lnTo>
                <a:close/>
              </a:path>
            </a:pathLst>
          </a:custGeom>
          <a:ln w="12699">
            <a:solidFill>
              <a:srgbClr val="000000"/>
            </a:solidFill>
          </a:ln>
        </p:spPr>
        <p:txBody>
          <a:bodyPr wrap="square" lIns="0" tIns="0" rIns="0" bIns="0" rtlCol="0"/>
          <a:lstStyle/>
          <a:p>
            <a:endParaRPr/>
          </a:p>
        </p:txBody>
      </p:sp>
      <p:sp>
        <p:nvSpPr>
          <p:cNvPr id="59" name="object 59"/>
          <p:cNvSpPr txBox="1"/>
          <p:nvPr/>
        </p:nvSpPr>
        <p:spPr>
          <a:xfrm>
            <a:off x="3621024" y="6728586"/>
            <a:ext cx="362267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Turn</a:t>
            </a:r>
            <a:r>
              <a:rPr sz="1050" spc="-30" dirty="0">
                <a:latin typeface="Times New Roman"/>
                <a:cs typeface="Times New Roman"/>
              </a:rPr>
              <a:t> </a:t>
            </a:r>
            <a:r>
              <a:rPr sz="1050" dirty="0">
                <a:latin typeface="Times New Roman"/>
                <a:cs typeface="Times New Roman"/>
              </a:rPr>
              <a:t>off</a:t>
            </a:r>
            <a:r>
              <a:rPr sz="1050" spc="-2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power</a:t>
            </a:r>
            <a:r>
              <a:rPr sz="1050" spc="-30" dirty="0">
                <a:latin typeface="Times New Roman"/>
                <a:cs typeface="Times New Roman"/>
              </a:rPr>
              <a:t> </a:t>
            </a:r>
            <a:r>
              <a:rPr sz="1050" dirty="0">
                <a:latin typeface="Times New Roman"/>
                <a:cs typeface="Times New Roman"/>
              </a:rPr>
              <a:t>supply</a:t>
            </a:r>
            <a:r>
              <a:rPr sz="1050" spc="-15" dirty="0">
                <a:latin typeface="Times New Roman"/>
                <a:cs typeface="Times New Roman"/>
              </a:rPr>
              <a:t> </a:t>
            </a:r>
            <a:r>
              <a:rPr sz="1050" dirty="0">
                <a:latin typeface="Times New Roman"/>
                <a:cs typeface="Times New Roman"/>
              </a:rPr>
              <a:t>for</a:t>
            </a:r>
            <a:r>
              <a:rPr sz="1050" spc="-20" dirty="0">
                <a:latin typeface="Times New Roman"/>
                <a:cs typeface="Times New Roman"/>
              </a:rPr>
              <a:t> </a:t>
            </a:r>
            <a:r>
              <a:rPr sz="1050" dirty="0">
                <a:latin typeface="Times New Roman"/>
                <a:cs typeface="Times New Roman"/>
              </a:rPr>
              <a:t>five</a:t>
            </a:r>
            <a:r>
              <a:rPr sz="1050" spc="-15" dirty="0">
                <a:latin typeface="Times New Roman"/>
                <a:cs typeface="Times New Roman"/>
              </a:rPr>
              <a:t> </a:t>
            </a:r>
            <a:r>
              <a:rPr sz="1050" dirty="0">
                <a:latin typeface="Times New Roman"/>
                <a:cs typeface="Times New Roman"/>
              </a:rPr>
              <a:t>minutes,</a:t>
            </a:r>
            <a:r>
              <a:rPr sz="1050" spc="-15" dirty="0">
                <a:latin typeface="Times New Roman"/>
                <a:cs typeface="Times New Roman"/>
              </a:rPr>
              <a:t> </a:t>
            </a:r>
            <a:r>
              <a:rPr sz="1050" dirty="0">
                <a:latin typeface="Times New Roman"/>
                <a:cs typeface="Times New Roman"/>
              </a:rPr>
              <a:t>unplug</a:t>
            </a:r>
            <a:r>
              <a:rPr sz="1050" spc="-40" dirty="0">
                <a:latin typeface="Times New Roman"/>
                <a:cs typeface="Times New Roman"/>
              </a:rPr>
              <a:t> </a:t>
            </a:r>
            <a:r>
              <a:rPr sz="1050" dirty="0">
                <a:latin typeface="Times New Roman"/>
                <a:cs typeface="Times New Roman"/>
              </a:rPr>
              <a:t>fan</a:t>
            </a:r>
            <a:r>
              <a:rPr sz="1050" spc="-15" dirty="0">
                <a:latin typeface="Times New Roman"/>
                <a:cs typeface="Times New Roman"/>
              </a:rPr>
              <a:t> </a:t>
            </a:r>
            <a:r>
              <a:rPr sz="1050" dirty="0">
                <a:latin typeface="Times New Roman"/>
                <a:cs typeface="Times New Roman"/>
              </a:rPr>
              <a:t>motor</a:t>
            </a:r>
            <a:r>
              <a:rPr sz="1050" spc="-15" dirty="0">
                <a:latin typeface="Times New Roman"/>
                <a:cs typeface="Times New Roman"/>
              </a:rPr>
              <a:t> </a:t>
            </a:r>
            <a:r>
              <a:rPr sz="1050" spc="-20" dirty="0">
                <a:latin typeface="Times New Roman"/>
                <a:cs typeface="Times New Roman"/>
              </a:rPr>
              <a:t>from </a:t>
            </a:r>
            <a:r>
              <a:rPr sz="1050" dirty="0">
                <a:latin typeface="Times New Roman"/>
                <a:cs typeface="Times New Roman"/>
              </a:rPr>
              <a:t>terminal</a:t>
            </a:r>
            <a:r>
              <a:rPr sz="1050" spc="-35" dirty="0">
                <a:latin typeface="Times New Roman"/>
                <a:cs typeface="Times New Roman"/>
              </a:rPr>
              <a:t> </a:t>
            </a:r>
            <a:r>
              <a:rPr sz="1050" dirty="0">
                <a:latin typeface="Times New Roman"/>
                <a:cs typeface="Times New Roman"/>
              </a:rPr>
              <a:t>CN8.</a:t>
            </a:r>
            <a:r>
              <a:rPr sz="1050" spc="-25" dirty="0">
                <a:latin typeface="Times New Roman"/>
                <a:cs typeface="Times New Roman"/>
              </a:rPr>
              <a:t> </a:t>
            </a:r>
            <a:r>
              <a:rPr sz="1050" dirty="0">
                <a:latin typeface="Times New Roman"/>
                <a:cs typeface="Times New Roman"/>
              </a:rPr>
              <a:t>Turn</a:t>
            </a:r>
            <a:r>
              <a:rPr sz="1050" spc="-40" dirty="0">
                <a:latin typeface="Times New Roman"/>
                <a:cs typeface="Times New Roman"/>
              </a:rPr>
              <a:t> </a:t>
            </a:r>
            <a:r>
              <a:rPr sz="1050" dirty="0">
                <a:latin typeface="Times New Roman"/>
                <a:cs typeface="Times New Roman"/>
              </a:rPr>
              <a:t>on</a:t>
            </a:r>
            <a:r>
              <a:rPr sz="1050" spc="-1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power</a:t>
            </a:r>
            <a:r>
              <a:rPr sz="1050" spc="-15" dirty="0">
                <a:latin typeface="Times New Roman"/>
                <a:cs typeface="Times New Roman"/>
              </a:rPr>
              <a:t> </a:t>
            </a:r>
            <a:r>
              <a:rPr sz="1050" dirty="0">
                <a:latin typeface="Times New Roman"/>
                <a:cs typeface="Times New Roman"/>
              </a:rPr>
              <a:t>supply</a:t>
            </a:r>
            <a:r>
              <a:rPr sz="1050" spc="-30" dirty="0">
                <a:latin typeface="Times New Roman"/>
                <a:cs typeface="Times New Roman"/>
              </a:rPr>
              <a:t> </a:t>
            </a:r>
            <a:r>
              <a:rPr sz="1050" dirty="0">
                <a:latin typeface="Times New Roman"/>
                <a:cs typeface="Times New Roman"/>
              </a:rPr>
              <a:t>and</a:t>
            </a:r>
            <a:r>
              <a:rPr sz="1050" spc="-2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display</a:t>
            </a:r>
            <a:r>
              <a:rPr sz="1050" spc="-25" dirty="0">
                <a:latin typeface="Times New Roman"/>
                <a:cs typeface="Times New Roman"/>
              </a:rPr>
              <a:t> </a:t>
            </a:r>
            <a:r>
              <a:rPr sz="1050" dirty="0">
                <a:latin typeface="Times New Roman"/>
                <a:cs typeface="Times New Roman"/>
              </a:rPr>
              <a:t>lights</a:t>
            </a:r>
            <a:r>
              <a:rPr sz="1050" spc="-25" dirty="0">
                <a:latin typeface="Times New Roman"/>
                <a:cs typeface="Times New Roman"/>
              </a:rPr>
              <a:t> ON.</a:t>
            </a:r>
            <a:endParaRPr sz="1050">
              <a:latin typeface="Times New Roman"/>
              <a:cs typeface="Times New Roman"/>
            </a:endParaRPr>
          </a:p>
        </p:txBody>
      </p:sp>
      <p:sp>
        <p:nvSpPr>
          <p:cNvPr id="60" name="object 60"/>
          <p:cNvSpPr/>
          <p:nvPr/>
        </p:nvSpPr>
        <p:spPr>
          <a:xfrm>
            <a:off x="3529012" y="7497698"/>
            <a:ext cx="4046854" cy="462280"/>
          </a:xfrm>
          <a:custGeom>
            <a:avLst/>
            <a:gdLst/>
            <a:ahLst/>
            <a:cxnLst/>
            <a:rect l="l" t="t" r="r" b="b"/>
            <a:pathLst>
              <a:path w="4046854" h="462279">
                <a:moveTo>
                  <a:pt x="0" y="77088"/>
                </a:moveTo>
                <a:lnTo>
                  <a:pt x="6050" y="47095"/>
                </a:lnTo>
                <a:lnTo>
                  <a:pt x="22550" y="22590"/>
                </a:lnTo>
                <a:lnTo>
                  <a:pt x="47025" y="6062"/>
                </a:lnTo>
                <a:lnTo>
                  <a:pt x="77000" y="0"/>
                </a:lnTo>
                <a:lnTo>
                  <a:pt x="3969575" y="0"/>
                </a:lnTo>
                <a:lnTo>
                  <a:pt x="3999549" y="6062"/>
                </a:lnTo>
                <a:lnTo>
                  <a:pt x="4024010" y="22590"/>
                </a:lnTo>
                <a:lnTo>
                  <a:pt x="4040495" y="47095"/>
                </a:lnTo>
                <a:lnTo>
                  <a:pt x="4046537" y="77088"/>
                </a:lnTo>
                <a:lnTo>
                  <a:pt x="4046537" y="385063"/>
                </a:lnTo>
                <a:lnTo>
                  <a:pt x="4040495" y="415037"/>
                </a:lnTo>
                <a:lnTo>
                  <a:pt x="4024010" y="439499"/>
                </a:lnTo>
                <a:lnTo>
                  <a:pt x="3999549" y="455983"/>
                </a:lnTo>
                <a:lnTo>
                  <a:pt x="3969575" y="462025"/>
                </a:lnTo>
                <a:lnTo>
                  <a:pt x="77000" y="462025"/>
                </a:lnTo>
                <a:lnTo>
                  <a:pt x="47025" y="455983"/>
                </a:lnTo>
                <a:lnTo>
                  <a:pt x="22550" y="439499"/>
                </a:lnTo>
                <a:lnTo>
                  <a:pt x="6050" y="415037"/>
                </a:lnTo>
                <a:lnTo>
                  <a:pt x="0" y="385063"/>
                </a:lnTo>
                <a:lnTo>
                  <a:pt x="0" y="77088"/>
                </a:lnTo>
                <a:close/>
              </a:path>
            </a:pathLst>
          </a:custGeom>
          <a:ln w="12700">
            <a:solidFill>
              <a:srgbClr val="000000"/>
            </a:solidFill>
          </a:ln>
        </p:spPr>
        <p:txBody>
          <a:bodyPr wrap="square" lIns="0" tIns="0" rIns="0" bIns="0" rtlCol="0"/>
          <a:lstStyle/>
          <a:p>
            <a:endParaRPr/>
          </a:p>
        </p:txBody>
      </p:sp>
      <p:sp>
        <p:nvSpPr>
          <p:cNvPr id="61" name="object 61"/>
          <p:cNvSpPr txBox="1"/>
          <p:nvPr/>
        </p:nvSpPr>
        <p:spPr>
          <a:xfrm>
            <a:off x="3628949" y="7551166"/>
            <a:ext cx="3764279"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Unplug</a:t>
            </a:r>
            <a:r>
              <a:rPr sz="1050" spc="-40" dirty="0">
                <a:latin typeface="Times New Roman"/>
                <a:cs typeface="Times New Roman"/>
              </a:rPr>
              <a:t> </a:t>
            </a:r>
            <a:r>
              <a:rPr sz="1050" dirty="0">
                <a:latin typeface="Times New Roman"/>
                <a:cs typeface="Times New Roman"/>
              </a:rPr>
              <a:t>low</a:t>
            </a:r>
            <a:r>
              <a:rPr sz="1050" spc="-20" dirty="0">
                <a:latin typeface="Times New Roman"/>
                <a:cs typeface="Times New Roman"/>
              </a:rPr>
              <a:t> </a:t>
            </a:r>
            <a:r>
              <a:rPr sz="1050" dirty="0">
                <a:latin typeface="Times New Roman"/>
                <a:cs typeface="Times New Roman"/>
              </a:rPr>
              <a:t>pressure</a:t>
            </a:r>
            <a:r>
              <a:rPr sz="1050" spc="-10" dirty="0">
                <a:latin typeface="Times New Roman"/>
                <a:cs typeface="Times New Roman"/>
              </a:rPr>
              <a:t> </a:t>
            </a:r>
            <a:r>
              <a:rPr sz="1050" dirty="0">
                <a:latin typeface="Times New Roman"/>
                <a:cs typeface="Times New Roman"/>
              </a:rPr>
              <a:t>sensor</a:t>
            </a:r>
            <a:r>
              <a:rPr sz="1050" spc="-20" dirty="0">
                <a:latin typeface="Times New Roman"/>
                <a:cs typeface="Times New Roman"/>
              </a:rPr>
              <a:t> </a:t>
            </a:r>
            <a:r>
              <a:rPr sz="1050" dirty="0">
                <a:latin typeface="Times New Roman"/>
                <a:cs typeface="Times New Roman"/>
              </a:rPr>
              <a:t>at</a:t>
            </a:r>
            <a:r>
              <a:rPr sz="1050" spc="-30" dirty="0">
                <a:latin typeface="Times New Roman"/>
                <a:cs typeface="Times New Roman"/>
              </a:rPr>
              <a:t> </a:t>
            </a:r>
            <a:r>
              <a:rPr sz="1050" dirty="0">
                <a:latin typeface="Times New Roman"/>
                <a:cs typeface="Times New Roman"/>
              </a:rPr>
              <a:t>terminal</a:t>
            </a:r>
            <a:r>
              <a:rPr sz="1050" spc="-20" dirty="0">
                <a:latin typeface="Times New Roman"/>
                <a:cs typeface="Times New Roman"/>
              </a:rPr>
              <a:t> </a:t>
            </a:r>
            <a:r>
              <a:rPr sz="1050" dirty="0">
                <a:latin typeface="Times New Roman"/>
                <a:cs typeface="Times New Roman"/>
              </a:rPr>
              <a:t>CN9,</a:t>
            </a:r>
            <a:r>
              <a:rPr sz="1050" spc="-35" dirty="0">
                <a:latin typeface="Times New Roman"/>
                <a:cs typeface="Times New Roman"/>
              </a:rPr>
              <a:t> </a:t>
            </a:r>
            <a:r>
              <a:rPr sz="1050" dirty="0">
                <a:latin typeface="Times New Roman"/>
                <a:cs typeface="Times New Roman"/>
              </a:rPr>
              <a:t>cycle</a:t>
            </a:r>
            <a:r>
              <a:rPr sz="1050" spc="-1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power</a:t>
            </a:r>
            <a:r>
              <a:rPr sz="1050" spc="229" dirty="0">
                <a:latin typeface="Times New Roman"/>
                <a:cs typeface="Times New Roman"/>
              </a:rPr>
              <a:t> </a:t>
            </a:r>
            <a:r>
              <a:rPr sz="1050" dirty="0">
                <a:latin typeface="Times New Roman"/>
                <a:cs typeface="Times New Roman"/>
              </a:rPr>
              <a:t>and</a:t>
            </a:r>
            <a:r>
              <a:rPr sz="1050" spc="-25" dirty="0">
                <a:latin typeface="Times New Roman"/>
                <a:cs typeface="Times New Roman"/>
              </a:rPr>
              <a:t> the </a:t>
            </a:r>
            <a:r>
              <a:rPr sz="1050" dirty="0">
                <a:latin typeface="Times New Roman"/>
                <a:cs typeface="Times New Roman"/>
              </a:rPr>
              <a:t>display</a:t>
            </a:r>
            <a:r>
              <a:rPr sz="1050" spc="-40" dirty="0">
                <a:latin typeface="Times New Roman"/>
                <a:cs typeface="Times New Roman"/>
              </a:rPr>
              <a:t> </a:t>
            </a:r>
            <a:r>
              <a:rPr sz="1050" dirty="0">
                <a:latin typeface="Times New Roman"/>
                <a:cs typeface="Times New Roman"/>
              </a:rPr>
              <a:t>lights</a:t>
            </a:r>
            <a:r>
              <a:rPr sz="1050" spc="-25" dirty="0">
                <a:latin typeface="Times New Roman"/>
                <a:cs typeface="Times New Roman"/>
              </a:rPr>
              <a:t> ON.</a:t>
            </a:r>
            <a:endParaRPr sz="1050">
              <a:latin typeface="Times New Roman"/>
              <a:cs typeface="Times New Roman"/>
            </a:endParaRPr>
          </a:p>
        </p:txBody>
      </p:sp>
      <p:sp>
        <p:nvSpPr>
          <p:cNvPr id="62" name="object 62"/>
          <p:cNvSpPr/>
          <p:nvPr/>
        </p:nvSpPr>
        <p:spPr>
          <a:xfrm>
            <a:off x="3509963" y="8286750"/>
            <a:ext cx="4050029" cy="462280"/>
          </a:xfrm>
          <a:custGeom>
            <a:avLst/>
            <a:gdLst/>
            <a:ahLst/>
            <a:cxnLst/>
            <a:rect l="l" t="t" r="r" b="b"/>
            <a:pathLst>
              <a:path w="4050029" h="462279">
                <a:moveTo>
                  <a:pt x="0" y="76962"/>
                </a:moveTo>
                <a:lnTo>
                  <a:pt x="6050" y="46988"/>
                </a:lnTo>
                <a:lnTo>
                  <a:pt x="22550" y="22526"/>
                </a:lnTo>
                <a:lnTo>
                  <a:pt x="47025" y="6042"/>
                </a:lnTo>
                <a:lnTo>
                  <a:pt x="77000" y="0"/>
                </a:lnTo>
                <a:lnTo>
                  <a:pt x="3972750" y="0"/>
                </a:lnTo>
                <a:lnTo>
                  <a:pt x="4002724" y="6042"/>
                </a:lnTo>
                <a:lnTo>
                  <a:pt x="4027185" y="22526"/>
                </a:lnTo>
                <a:lnTo>
                  <a:pt x="4043670" y="46988"/>
                </a:lnTo>
                <a:lnTo>
                  <a:pt x="4049712" y="76962"/>
                </a:lnTo>
                <a:lnTo>
                  <a:pt x="4049712" y="384962"/>
                </a:lnTo>
                <a:lnTo>
                  <a:pt x="4043670" y="414936"/>
                </a:lnTo>
                <a:lnTo>
                  <a:pt x="4027185" y="439412"/>
                </a:lnTo>
                <a:lnTo>
                  <a:pt x="4002724" y="455912"/>
                </a:lnTo>
                <a:lnTo>
                  <a:pt x="3972750" y="461962"/>
                </a:lnTo>
                <a:lnTo>
                  <a:pt x="77000" y="461962"/>
                </a:lnTo>
                <a:lnTo>
                  <a:pt x="47025" y="455912"/>
                </a:lnTo>
                <a:lnTo>
                  <a:pt x="22550" y="439412"/>
                </a:lnTo>
                <a:lnTo>
                  <a:pt x="6050" y="414936"/>
                </a:lnTo>
                <a:lnTo>
                  <a:pt x="0" y="384962"/>
                </a:lnTo>
                <a:lnTo>
                  <a:pt x="0" y="76962"/>
                </a:lnTo>
                <a:close/>
              </a:path>
            </a:pathLst>
          </a:custGeom>
          <a:ln w="12700">
            <a:solidFill>
              <a:srgbClr val="000000"/>
            </a:solidFill>
          </a:ln>
        </p:spPr>
        <p:txBody>
          <a:bodyPr wrap="square" lIns="0" tIns="0" rIns="0" bIns="0" rtlCol="0"/>
          <a:lstStyle/>
          <a:p>
            <a:endParaRPr/>
          </a:p>
        </p:txBody>
      </p:sp>
      <p:sp>
        <p:nvSpPr>
          <p:cNvPr id="63" name="object 63"/>
          <p:cNvSpPr txBox="1"/>
          <p:nvPr/>
        </p:nvSpPr>
        <p:spPr>
          <a:xfrm>
            <a:off x="3610051" y="8340343"/>
            <a:ext cx="3672840"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Unplug</a:t>
            </a:r>
            <a:r>
              <a:rPr sz="1050" spc="-40" dirty="0">
                <a:latin typeface="Times New Roman"/>
                <a:cs typeface="Times New Roman"/>
              </a:rPr>
              <a:t> </a:t>
            </a:r>
            <a:r>
              <a:rPr sz="1050" dirty="0">
                <a:latin typeface="Times New Roman"/>
                <a:cs typeface="Times New Roman"/>
              </a:rPr>
              <a:t>high</a:t>
            </a:r>
            <a:r>
              <a:rPr sz="1050" spc="-30" dirty="0">
                <a:latin typeface="Times New Roman"/>
                <a:cs typeface="Times New Roman"/>
              </a:rPr>
              <a:t> </a:t>
            </a:r>
            <a:r>
              <a:rPr sz="1050" dirty="0">
                <a:latin typeface="Times New Roman"/>
                <a:cs typeface="Times New Roman"/>
              </a:rPr>
              <a:t>pressure</a:t>
            </a:r>
            <a:r>
              <a:rPr sz="1050" spc="235" dirty="0">
                <a:latin typeface="Times New Roman"/>
                <a:cs typeface="Times New Roman"/>
              </a:rPr>
              <a:t> </a:t>
            </a:r>
            <a:r>
              <a:rPr sz="1050" dirty="0">
                <a:latin typeface="Times New Roman"/>
                <a:cs typeface="Times New Roman"/>
              </a:rPr>
              <a:t>sensor</a:t>
            </a:r>
            <a:r>
              <a:rPr sz="1050" spc="-20" dirty="0">
                <a:latin typeface="Times New Roman"/>
                <a:cs typeface="Times New Roman"/>
              </a:rPr>
              <a:t> </a:t>
            </a:r>
            <a:r>
              <a:rPr sz="1050" dirty="0">
                <a:latin typeface="Times New Roman"/>
                <a:cs typeface="Times New Roman"/>
              </a:rPr>
              <a:t>at</a:t>
            </a:r>
            <a:r>
              <a:rPr sz="1050" spc="-35" dirty="0">
                <a:latin typeface="Times New Roman"/>
                <a:cs typeface="Times New Roman"/>
              </a:rPr>
              <a:t> </a:t>
            </a:r>
            <a:r>
              <a:rPr sz="1050" dirty="0">
                <a:latin typeface="Times New Roman"/>
                <a:cs typeface="Times New Roman"/>
              </a:rPr>
              <a:t>terminal</a:t>
            </a:r>
            <a:r>
              <a:rPr sz="1050" spc="-20" dirty="0">
                <a:latin typeface="Times New Roman"/>
                <a:cs typeface="Times New Roman"/>
              </a:rPr>
              <a:t> </a:t>
            </a:r>
            <a:r>
              <a:rPr sz="1050" dirty="0">
                <a:latin typeface="Times New Roman"/>
                <a:cs typeface="Times New Roman"/>
              </a:rPr>
              <a:t>CN10,</a:t>
            </a:r>
            <a:r>
              <a:rPr sz="1050" spc="-35" dirty="0">
                <a:latin typeface="Times New Roman"/>
                <a:cs typeface="Times New Roman"/>
              </a:rPr>
              <a:t> </a:t>
            </a:r>
            <a:r>
              <a:rPr sz="1050" dirty="0">
                <a:latin typeface="Times New Roman"/>
                <a:cs typeface="Times New Roman"/>
              </a:rPr>
              <a:t>cycle</a:t>
            </a:r>
            <a:r>
              <a:rPr sz="1050" spc="-1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power</a:t>
            </a:r>
            <a:r>
              <a:rPr sz="1050" spc="-20" dirty="0">
                <a:latin typeface="Times New Roman"/>
                <a:cs typeface="Times New Roman"/>
              </a:rPr>
              <a:t> </a:t>
            </a:r>
            <a:r>
              <a:rPr sz="1050" spc="-25" dirty="0">
                <a:latin typeface="Times New Roman"/>
                <a:cs typeface="Times New Roman"/>
              </a:rPr>
              <a:t>and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display</a:t>
            </a:r>
            <a:r>
              <a:rPr sz="1050" spc="-35" dirty="0">
                <a:latin typeface="Times New Roman"/>
                <a:cs typeface="Times New Roman"/>
              </a:rPr>
              <a:t> </a:t>
            </a:r>
            <a:r>
              <a:rPr sz="1050" dirty="0">
                <a:latin typeface="Times New Roman"/>
                <a:cs typeface="Times New Roman"/>
              </a:rPr>
              <a:t>lights</a:t>
            </a:r>
            <a:r>
              <a:rPr sz="1050" spc="-20" dirty="0">
                <a:latin typeface="Times New Roman"/>
                <a:cs typeface="Times New Roman"/>
              </a:rPr>
              <a:t> </a:t>
            </a:r>
            <a:r>
              <a:rPr sz="1050" spc="-25" dirty="0">
                <a:latin typeface="Times New Roman"/>
                <a:cs typeface="Times New Roman"/>
              </a:rPr>
              <a:t>ON.</a:t>
            </a:r>
            <a:endParaRPr sz="1050">
              <a:latin typeface="Times New Roman"/>
              <a:cs typeface="Times New Roman"/>
            </a:endParaRPr>
          </a:p>
        </p:txBody>
      </p:sp>
      <p:sp>
        <p:nvSpPr>
          <p:cNvPr id="64" name="object 64"/>
          <p:cNvSpPr txBox="1"/>
          <p:nvPr/>
        </p:nvSpPr>
        <p:spPr>
          <a:xfrm>
            <a:off x="5144770" y="4918709"/>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65" name="object 65"/>
          <p:cNvSpPr/>
          <p:nvPr/>
        </p:nvSpPr>
        <p:spPr>
          <a:xfrm>
            <a:off x="5495926" y="4862448"/>
            <a:ext cx="2498725" cy="4246880"/>
          </a:xfrm>
          <a:custGeom>
            <a:avLst/>
            <a:gdLst/>
            <a:ahLst/>
            <a:cxnLst/>
            <a:rect l="l" t="t" r="r" b="b"/>
            <a:pathLst>
              <a:path w="2498725" h="4246880">
                <a:moveTo>
                  <a:pt x="76200" y="4170426"/>
                </a:moveTo>
                <a:lnTo>
                  <a:pt x="44450" y="4170426"/>
                </a:lnTo>
                <a:lnTo>
                  <a:pt x="44450" y="3886263"/>
                </a:lnTo>
                <a:lnTo>
                  <a:pt x="31750" y="3886263"/>
                </a:lnTo>
                <a:lnTo>
                  <a:pt x="31750" y="4170426"/>
                </a:lnTo>
                <a:lnTo>
                  <a:pt x="0" y="4170426"/>
                </a:lnTo>
                <a:lnTo>
                  <a:pt x="38100" y="4246626"/>
                </a:lnTo>
                <a:lnTo>
                  <a:pt x="69850" y="4183126"/>
                </a:lnTo>
                <a:lnTo>
                  <a:pt x="76200" y="4170426"/>
                </a:lnTo>
                <a:close/>
              </a:path>
              <a:path w="2498725" h="4246880">
                <a:moveTo>
                  <a:pt x="79375" y="2559050"/>
                </a:moveTo>
                <a:lnTo>
                  <a:pt x="47625" y="2559050"/>
                </a:lnTo>
                <a:lnTo>
                  <a:pt x="47625" y="2274951"/>
                </a:lnTo>
                <a:lnTo>
                  <a:pt x="34925" y="2274951"/>
                </a:lnTo>
                <a:lnTo>
                  <a:pt x="34925" y="2559050"/>
                </a:lnTo>
                <a:lnTo>
                  <a:pt x="3175" y="2559050"/>
                </a:lnTo>
                <a:lnTo>
                  <a:pt x="41275" y="2635250"/>
                </a:lnTo>
                <a:lnTo>
                  <a:pt x="73025" y="2571750"/>
                </a:lnTo>
                <a:lnTo>
                  <a:pt x="79375" y="2559050"/>
                </a:lnTo>
                <a:close/>
              </a:path>
              <a:path w="2498725" h="4246880">
                <a:moveTo>
                  <a:pt x="79375" y="1736725"/>
                </a:moveTo>
                <a:lnTo>
                  <a:pt x="47625" y="1736725"/>
                </a:lnTo>
                <a:lnTo>
                  <a:pt x="47625" y="1454150"/>
                </a:lnTo>
                <a:lnTo>
                  <a:pt x="34925" y="1454150"/>
                </a:lnTo>
                <a:lnTo>
                  <a:pt x="34925" y="1736725"/>
                </a:lnTo>
                <a:lnTo>
                  <a:pt x="3175" y="1736725"/>
                </a:lnTo>
                <a:lnTo>
                  <a:pt x="41275" y="1812925"/>
                </a:lnTo>
                <a:lnTo>
                  <a:pt x="73025" y="1749425"/>
                </a:lnTo>
                <a:lnTo>
                  <a:pt x="79375" y="1736725"/>
                </a:lnTo>
                <a:close/>
              </a:path>
              <a:path w="2498725" h="4246880">
                <a:moveTo>
                  <a:pt x="79375" y="284226"/>
                </a:moveTo>
                <a:lnTo>
                  <a:pt x="47625" y="284226"/>
                </a:lnTo>
                <a:lnTo>
                  <a:pt x="47625" y="0"/>
                </a:lnTo>
                <a:lnTo>
                  <a:pt x="34925" y="0"/>
                </a:lnTo>
                <a:lnTo>
                  <a:pt x="34925" y="284226"/>
                </a:lnTo>
                <a:lnTo>
                  <a:pt x="3175" y="284226"/>
                </a:lnTo>
                <a:lnTo>
                  <a:pt x="41275" y="360426"/>
                </a:lnTo>
                <a:lnTo>
                  <a:pt x="73025" y="296926"/>
                </a:lnTo>
                <a:lnTo>
                  <a:pt x="79375" y="284226"/>
                </a:lnTo>
                <a:close/>
              </a:path>
              <a:path w="2498725" h="4246880">
                <a:moveTo>
                  <a:pt x="2498725" y="2844800"/>
                </a:moveTo>
                <a:lnTo>
                  <a:pt x="2486025" y="2838450"/>
                </a:lnTo>
                <a:lnTo>
                  <a:pt x="2422525" y="2806700"/>
                </a:lnTo>
                <a:lnTo>
                  <a:pt x="2422525" y="2838450"/>
                </a:lnTo>
                <a:lnTo>
                  <a:pt x="2084324" y="2838450"/>
                </a:lnTo>
                <a:lnTo>
                  <a:pt x="2084324" y="2851150"/>
                </a:lnTo>
                <a:lnTo>
                  <a:pt x="2422525" y="2851150"/>
                </a:lnTo>
                <a:lnTo>
                  <a:pt x="2422525" y="2882900"/>
                </a:lnTo>
                <a:lnTo>
                  <a:pt x="2486025" y="2851150"/>
                </a:lnTo>
                <a:lnTo>
                  <a:pt x="2498725" y="2844800"/>
                </a:lnTo>
                <a:close/>
              </a:path>
            </a:pathLst>
          </a:custGeom>
          <a:solidFill>
            <a:srgbClr val="000000"/>
          </a:solidFill>
        </p:spPr>
        <p:txBody>
          <a:bodyPr wrap="square" lIns="0" tIns="0" rIns="0" bIns="0" rtlCol="0"/>
          <a:lstStyle/>
          <a:p>
            <a:endParaRPr/>
          </a:p>
        </p:txBody>
      </p:sp>
      <p:sp>
        <p:nvSpPr>
          <p:cNvPr id="66" name="object 66"/>
          <p:cNvSpPr txBox="1"/>
          <p:nvPr/>
        </p:nvSpPr>
        <p:spPr>
          <a:xfrm>
            <a:off x="5127370" y="6373114"/>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67" name="object 67"/>
          <p:cNvSpPr txBox="1"/>
          <p:nvPr/>
        </p:nvSpPr>
        <p:spPr>
          <a:xfrm>
            <a:off x="5180076" y="7179691"/>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68" name="object 68"/>
          <p:cNvSpPr txBox="1"/>
          <p:nvPr/>
        </p:nvSpPr>
        <p:spPr>
          <a:xfrm>
            <a:off x="5186426" y="8799372"/>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69" name="object 69"/>
          <p:cNvSpPr txBox="1"/>
          <p:nvPr/>
        </p:nvSpPr>
        <p:spPr>
          <a:xfrm>
            <a:off x="7609078" y="7402194"/>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70" name="object 70"/>
          <p:cNvSpPr txBox="1"/>
          <p:nvPr/>
        </p:nvSpPr>
        <p:spPr>
          <a:xfrm>
            <a:off x="7977252" y="8301038"/>
            <a:ext cx="1564005" cy="368691"/>
          </a:xfrm>
          <a:prstGeom prst="rect">
            <a:avLst/>
          </a:prstGeom>
          <a:ln w="12700">
            <a:solidFill>
              <a:srgbClr val="000000"/>
            </a:solidFill>
          </a:ln>
        </p:spPr>
        <p:txBody>
          <a:bodyPr vert="horz" wrap="square" lIns="0" tIns="45085" rIns="0" bIns="0" rtlCol="0">
            <a:spAutoFit/>
          </a:bodyPr>
          <a:lstStyle/>
          <a:p>
            <a:pPr marL="92075" marR="92710">
              <a:spcBef>
                <a:spcPts val="355"/>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high</a:t>
            </a:r>
            <a:r>
              <a:rPr sz="1050" spc="-25" dirty="0">
                <a:latin typeface="Times New Roman"/>
                <a:cs typeface="Times New Roman"/>
              </a:rPr>
              <a:t> </a:t>
            </a:r>
            <a:r>
              <a:rPr sz="1050" spc="-10" dirty="0">
                <a:latin typeface="Times New Roman"/>
                <a:cs typeface="Times New Roman"/>
              </a:rPr>
              <a:t>pressure sensor</a:t>
            </a:r>
            <a:endParaRPr sz="1050">
              <a:latin typeface="Times New Roman"/>
              <a:cs typeface="Times New Roman"/>
            </a:endParaRPr>
          </a:p>
        </p:txBody>
      </p:sp>
      <p:sp>
        <p:nvSpPr>
          <p:cNvPr id="71" name="object 71"/>
          <p:cNvSpPr/>
          <p:nvPr/>
        </p:nvSpPr>
        <p:spPr>
          <a:xfrm>
            <a:off x="5489575" y="7962901"/>
            <a:ext cx="2489200" cy="593725"/>
          </a:xfrm>
          <a:custGeom>
            <a:avLst/>
            <a:gdLst/>
            <a:ahLst/>
            <a:cxnLst/>
            <a:rect l="l" t="t" r="r" b="b"/>
            <a:pathLst>
              <a:path w="2489200" h="593725">
                <a:moveTo>
                  <a:pt x="76200" y="247650"/>
                </a:moveTo>
                <a:lnTo>
                  <a:pt x="44450" y="247650"/>
                </a:lnTo>
                <a:lnTo>
                  <a:pt x="44450" y="0"/>
                </a:lnTo>
                <a:lnTo>
                  <a:pt x="31750" y="0"/>
                </a:lnTo>
                <a:lnTo>
                  <a:pt x="31750" y="247650"/>
                </a:lnTo>
                <a:lnTo>
                  <a:pt x="0" y="247650"/>
                </a:lnTo>
                <a:lnTo>
                  <a:pt x="38100" y="323850"/>
                </a:lnTo>
                <a:lnTo>
                  <a:pt x="69850" y="260350"/>
                </a:lnTo>
                <a:lnTo>
                  <a:pt x="76200" y="247650"/>
                </a:lnTo>
                <a:close/>
              </a:path>
              <a:path w="2489200" h="593725">
                <a:moveTo>
                  <a:pt x="2489200" y="555625"/>
                </a:moveTo>
                <a:lnTo>
                  <a:pt x="2476500" y="549275"/>
                </a:lnTo>
                <a:lnTo>
                  <a:pt x="2413000" y="517525"/>
                </a:lnTo>
                <a:lnTo>
                  <a:pt x="2413000" y="549275"/>
                </a:lnTo>
                <a:lnTo>
                  <a:pt x="2074799" y="549275"/>
                </a:lnTo>
                <a:lnTo>
                  <a:pt x="2074799" y="561975"/>
                </a:lnTo>
                <a:lnTo>
                  <a:pt x="2413000" y="561975"/>
                </a:lnTo>
                <a:lnTo>
                  <a:pt x="2413000" y="593725"/>
                </a:lnTo>
                <a:lnTo>
                  <a:pt x="2476500" y="561975"/>
                </a:lnTo>
                <a:lnTo>
                  <a:pt x="2489200" y="555625"/>
                </a:lnTo>
                <a:close/>
              </a:path>
            </a:pathLst>
          </a:custGeom>
          <a:solidFill>
            <a:srgbClr val="000000"/>
          </a:solidFill>
        </p:spPr>
        <p:txBody>
          <a:bodyPr wrap="square" lIns="0" tIns="0" rIns="0" bIns="0" rtlCol="0"/>
          <a:lstStyle/>
          <a:p>
            <a:endParaRPr/>
          </a:p>
        </p:txBody>
      </p:sp>
      <p:sp>
        <p:nvSpPr>
          <p:cNvPr id="72" name="object 72"/>
          <p:cNvSpPr txBox="1"/>
          <p:nvPr/>
        </p:nvSpPr>
        <p:spPr>
          <a:xfrm>
            <a:off x="7593203" y="8213293"/>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74" name="object 74"/>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75" name="object 75"/>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
        <p:nvSpPr>
          <p:cNvPr id="73" name="object 73"/>
          <p:cNvSpPr txBox="1"/>
          <p:nvPr/>
        </p:nvSpPr>
        <p:spPr>
          <a:xfrm>
            <a:off x="5187950" y="8016620"/>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3289405" y="465751"/>
            <a:ext cx="6651713" cy="0"/>
          </a:xfrm>
          <a:custGeom>
            <a:avLst/>
            <a:gdLst/>
            <a:ahLst/>
            <a:cxnLst/>
            <a:rect l="l" t="t" r="r" b="b"/>
            <a:pathLst>
              <a:path w="6750050">
                <a:moveTo>
                  <a:pt x="0" y="0"/>
                </a:moveTo>
                <a:lnTo>
                  <a:pt x="6750050" y="0"/>
                </a:lnTo>
              </a:path>
            </a:pathLst>
          </a:custGeom>
          <a:ln w="9144">
            <a:solidFill>
              <a:srgbClr val="7D7D7D"/>
            </a:solidFill>
          </a:ln>
        </p:spPr>
        <p:txBody>
          <a:bodyPr wrap="square" lIns="0" tIns="0" rIns="0" bIns="0" rtlCol="0"/>
          <a:lstStyle/>
          <a:p>
            <a:endParaRPr sz="1774"/>
          </a:p>
        </p:txBody>
      </p:sp>
      <p:sp>
        <p:nvSpPr>
          <p:cNvPr id="3" name="object 3"/>
          <p:cNvSpPr txBox="1"/>
          <p:nvPr/>
        </p:nvSpPr>
        <p:spPr>
          <a:xfrm>
            <a:off x="3266882" y="270019"/>
            <a:ext cx="6731308" cy="1128648"/>
          </a:xfrm>
          <a:prstGeom prst="rect">
            <a:avLst/>
          </a:prstGeom>
        </p:spPr>
        <p:txBody>
          <a:bodyPr vert="horz" wrap="square" lIns="0" tIns="12515" rIns="0" bIns="0" rtlCol="0">
            <a:spAutoFit/>
          </a:bodyPr>
          <a:lstStyle/>
          <a:p>
            <a:pPr marL="50058">
              <a:spcBef>
                <a:spcPts val="99"/>
              </a:spcBef>
              <a:tabLst>
                <a:tab pos="3295089" algn="l"/>
                <a:tab pos="5972583" algn="l"/>
              </a:tabLst>
            </a:pPr>
            <a:r>
              <a:rPr sz="887" dirty="0">
                <a:latin typeface="Calibri Light"/>
                <a:cs typeface="Calibri Light"/>
              </a:rPr>
              <a:t>ESI</a:t>
            </a:r>
            <a:r>
              <a:rPr sz="887" spc="-10" dirty="0">
                <a:latin typeface="Calibri Light"/>
                <a:cs typeface="Calibri Light"/>
              </a:rPr>
              <a:t> </a:t>
            </a:r>
            <a:r>
              <a:rPr sz="887" dirty="0">
                <a:latin typeface="Calibri Light"/>
                <a:cs typeface="Calibri Light"/>
              </a:rPr>
              <a:t>(Ultra)</a:t>
            </a:r>
            <a:r>
              <a:rPr sz="887" spc="-5" dirty="0">
                <a:latin typeface="Calibri Light"/>
                <a:cs typeface="Calibri Light"/>
              </a:rPr>
              <a:t> </a:t>
            </a:r>
            <a:r>
              <a:rPr sz="887" dirty="0">
                <a:latin typeface="Calibri Light"/>
                <a:cs typeface="Calibri Light"/>
              </a:rPr>
              <a:t>Service </a:t>
            </a:r>
            <a:r>
              <a:rPr sz="887" spc="-10" dirty="0">
                <a:latin typeface="Calibri Light"/>
                <a:cs typeface="Calibri Light"/>
              </a:rPr>
              <a:t>Manual</a:t>
            </a:r>
            <a:r>
              <a:rPr sz="887" dirty="0">
                <a:latin typeface="Calibri Light"/>
                <a:cs typeface="Calibri Light"/>
              </a:rPr>
              <a:t>	</a:t>
            </a:r>
            <a:r>
              <a:rPr sz="1330" spc="-15" baseline="-9259" dirty="0">
                <a:latin typeface="Calibri Light"/>
                <a:cs typeface="Calibri Light"/>
              </a:rPr>
              <a:t>12/68</a:t>
            </a:r>
            <a:r>
              <a:rPr sz="1330" baseline="-9259" dirty="0">
                <a:latin typeface="Calibri Light"/>
                <a:cs typeface="Calibri Light"/>
              </a:rPr>
              <a:t>	</a:t>
            </a:r>
            <a:r>
              <a:rPr sz="1330" spc="-15" baseline="-3086" dirty="0">
                <a:latin typeface="Calibri Light"/>
                <a:cs typeface="Calibri Light"/>
                <a:hlinkClick r:id="rId2"/>
              </a:rPr>
              <a:t>www.ecoer.com</a:t>
            </a:r>
            <a:endParaRPr sz="1330" baseline="-3086">
              <a:latin typeface="Calibri Light"/>
              <a:cs typeface="Calibri Light"/>
            </a:endParaRPr>
          </a:p>
          <a:p>
            <a:pPr>
              <a:spcBef>
                <a:spcPts val="44"/>
              </a:spcBef>
            </a:pPr>
            <a:endParaRPr sz="1084">
              <a:latin typeface="Calibri Light"/>
              <a:cs typeface="Calibri Light"/>
            </a:endParaRPr>
          </a:p>
          <a:p>
            <a:pPr marL="576922" lvl="2" indent="-500583">
              <a:lnSpc>
                <a:spcPts val="1861"/>
              </a:lnSpc>
              <a:buAutoNum type="arabicPeriod" startAt="3"/>
              <a:tabLst>
                <a:tab pos="577548" algn="l"/>
              </a:tabLst>
            </a:pPr>
            <a:r>
              <a:rPr sz="1577" b="1" dirty="0">
                <a:latin typeface="Times New Roman"/>
                <a:cs typeface="Times New Roman"/>
              </a:rPr>
              <a:t>Protection</a:t>
            </a:r>
            <a:r>
              <a:rPr sz="1577" b="1" spc="-54" dirty="0">
                <a:latin typeface="Times New Roman"/>
                <a:cs typeface="Times New Roman"/>
              </a:rPr>
              <a:t> </a:t>
            </a:r>
            <a:r>
              <a:rPr sz="1577" b="1" spc="-10" dirty="0">
                <a:latin typeface="Times New Roman"/>
                <a:cs typeface="Times New Roman"/>
              </a:rPr>
              <a:t>controls</a:t>
            </a:r>
            <a:endParaRPr sz="1577">
              <a:latin typeface="Times New Roman"/>
              <a:cs typeface="Times New Roman"/>
            </a:endParaRPr>
          </a:p>
          <a:p>
            <a:pPr marL="610086" lvl="3" indent="-526238">
              <a:lnSpc>
                <a:spcPts val="1626"/>
              </a:lnSpc>
              <a:buAutoNum type="arabicPeriod"/>
              <a:tabLst>
                <a:tab pos="610712" algn="l"/>
              </a:tabLst>
            </a:pPr>
            <a:r>
              <a:rPr sz="1380" b="1" dirty="0">
                <a:latin typeface="Times New Roman"/>
                <a:cs typeface="Times New Roman"/>
              </a:rPr>
              <a:t>High</a:t>
            </a:r>
            <a:r>
              <a:rPr sz="1380" b="1" spc="5" dirty="0">
                <a:latin typeface="Times New Roman"/>
                <a:cs typeface="Times New Roman"/>
              </a:rPr>
              <a:t> </a:t>
            </a:r>
            <a:r>
              <a:rPr sz="1380" b="1" dirty="0">
                <a:latin typeface="Times New Roman"/>
                <a:cs typeface="Times New Roman"/>
              </a:rPr>
              <a:t>pressure</a:t>
            </a:r>
            <a:r>
              <a:rPr sz="1380" b="1" spc="5" dirty="0">
                <a:latin typeface="Times New Roman"/>
                <a:cs typeface="Times New Roman"/>
              </a:rPr>
              <a:t> </a:t>
            </a:r>
            <a:r>
              <a:rPr sz="1380" b="1" spc="-10" dirty="0">
                <a:latin typeface="Times New Roman"/>
                <a:cs typeface="Times New Roman"/>
              </a:rPr>
              <a:t>protection</a:t>
            </a:r>
            <a:r>
              <a:rPr sz="1380" b="1" spc="-54" dirty="0">
                <a:latin typeface="Times New Roman"/>
                <a:cs typeface="Times New Roman"/>
              </a:rPr>
              <a:t> </a:t>
            </a:r>
            <a:r>
              <a:rPr sz="1380" b="1" spc="-10" dirty="0">
                <a:latin typeface="Times New Roman"/>
                <a:cs typeface="Times New Roman"/>
              </a:rPr>
              <a:t>control</a:t>
            </a:r>
            <a:endParaRPr sz="1380">
              <a:latin typeface="Times New Roman"/>
              <a:cs typeface="Times New Roman"/>
            </a:endParaRPr>
          </a:p>
          <a:p>
            <a:pPr marL="84473" marR="240280">
              <a:spcBef>
                <a:spcPts val="20"/>
              </a:spcBef>
            </a:pPr>
            <a:r>
              <a:rPr sz="1182" dirty="0">
                <a:latin typeface="Cambria"/>
                <a:cs typeface="Cambria"/>
              </a:rPr>
              <a:t>High</a:t>
            </a:r>
            <a:r>
              <a:rPr sz="1182" spc="-25" dirty="0">
                <a:latin typeface="Cambria"/>
                <a:cs typeface="Cambria"/>
              </a:rPr>
              <a:t> </a:t>
            </a:r>
            <a:r>
              <a:rPr sz="1182" dirty="0">
                <a:latin typeface="Cambria"/>
                <a:cs typeface="Cambria"/>
              </a:rPr>
              <a:t>pressure</a:t>
            </a:r>
            <a:r>
              <a:rPr sz="1182" spc="-10" dirty="0">
                <a:latin typeface="Cambria"/>
                <a:cs typeface="Cambria"/>
              </a:rPr>
              <a:t> </a:t>
            </a:r>
            <a:r>
              <a:rPr sz="1182" dirty="0">
                <a:latin typeface="Cambria"/>
                <a:cs typeface="Cambria"/>
              </a:rPr>
              <a:t>(HP)</a:t>
            </a:r>
            <a:r>
              <a:rPr sz="1182" spc="-15" dirty="0">
                <a:latin typeface="Cambria"/>
                <a:cs typeface="Cambria"/>
              </a:rPr>
              <a:t> </a:t>
            </a:r>
            <a:r>
              <a:rPr sz="1182" dirty="0">
                <a:latin typeface="Cambria"/>
                <a:cs typeface="Cambria"/>
              </a:rPr>
              <a:t>protection</a:t>
            </a:r>
            <a:r>
              <a:rPr sz="1182" spc="-5" dirty="0">
                <a:latin typeface="Cambria"/>
                <a:cs typeface="Cambria"/>
              </a:rPr>
              <a:t> </a:t>
            </a:r>
            <a:r>
              <a:rPr sz="1182" dirty="0">
                <a:latin typeface="Cambria"/>
                <a:cs typeface="Cambria"/>
              </a:rPr>
              <a:t>control</a:t>
            </a:r>
            <a:r>
              <a:rPr sz="1182" spc="-15" dirty="0">
                <a:latin typeface="Cambria"/>
                <a:cs typeface="Cambria"/>
              </a:rPr>
              <a:t> </a:t>
            </a:r>
            <a:r>
              <a:rPr sz="1182" dirty="0">
                <a:latin typeface="Cambria"/>
                <a:cs typeface="Cambria"/>
              </a:rPr>
              <a:t>is</a:t>
            </a:r>
            <a:r>
              <a:rPr sz="1182" spc="-15" dirty="0">
                <a:latin typeface="Cambria"/>
                <a:cs typeface="Cambria"/>
              </a:rPr>
              <a:t> </a:t>
            </a:r>
            <a:r>
              <a:rPr sz="1182" dirty="0">
                <a:latin typeface="Cambria"/>
                <a:cs typeface="Cambria"/>
              </a:rPr>
              <a:t>used</a:t>
            </a:r>
            <a:r>
              <a:rPr sz="1182" spc="-20" dirty="0">
                <a:latin typeface="Cambria"/>
                <a:cs typeface="Cambria"/>
              </a:rPr>
              <a:t> </a:t>
            </a:r>
            <a:r>
              <a:rPr sz="1182" dirty="0">
                <a:latin typeface="Cambria"/>
                <a:cs typeface="Cambria"/>
              </a:rPr>
              <a:t>to</a:t>
            </a:r>
            <a:r>
              <a:rPr sz="1182" spc="-10" dirty="0">
                <a:latin typeface="Cambria"/>
                <a:cs typeface="Cambria"/>
              </a:rPr>
              <a:t> </a:t>
            </a:r>
            <a:r>
              <a:rPr sz="1182" dirty="0">
                <a:latin typeface="Cambria"/>
                <a:cs typeface="Cambria"/>
              </a:rPr>
              <a:t>prevent</a:t>
            </a:r>
            <a:r>
              <a:rPr sz="1182" spc="-10" dirty="0">
                <a:latin typeface="Cambria"/>
                <a:cs typeface="Cambria"/>
              </a:rPr>
              <a:t> </a:t>
            </a:r>
            <a:r>
              <a:rPr sz="1182" dirty="0">
                <a:latin typeface="Cambria"/>
                <a:cs typeface="Cambria"/>
              </a:rPr>
              <a:t>extremely</a:t>
            </a:r>
            <a:r>
              <a:rPr sz="1182" spc="-15" dirty="0">
                <a:latin typeface="Cambria"/>
                <a:cs typeface="Cambria"/>
              </a:rPr>
              <a:t> </a:t>
            </a:r>
            <a:r>
              <a:rPr sz="1182" dirty="0">
                <a:latin typeface="Cambria"/>
                <a:cs typeface="Cambria"/>
              </a:rPr>
              <a:t>high</a:t>
            </a:r>
            <a:r>
              <a:rPr sz="1182" spc="-15" dirty="0">
                <a:latin typeface="Cambria"/>
                <a:cs typeface="Cambria"/>
              </a:rPr>
              <a:t> </a:t>
            </a:r>
            <a:r>
              <a:rPr sz="1182" dirty="0">
                <a:latin typeface="Cambria"/>
                <a:cs typeface="Cambria"/>
              </a:rPr>
              <a:t>pressures</a:t>
            </a:r>
            <a:r>
              <a:rPr sz="1182" spc="-5" dirty="0">
                <a:latin typeface="Cambria"/>
                <a:cs typeface="Cambria"/>
              </a:rPr>
              <a:t> </a:t>
            </a:r>
            <a:r>
              <a:rPr sz="1182" dirty="0">
                <a:latin typeface="Cambria"/>
                <a:cs typeface="Cambria"/>
              </a:rPr>
              <a:t>in</a:t>
            </a:r>
            <a:r>
              <a:rPr sz="1182" spc="-10" dirty="0">
                <a:latin typeface="Cambria"/>
                <a:cs typeface="Cambria"/>
              </a:rPr>
              <a:t> </a:t>
            </a:r>
            <a:r>
              <a:rPr sz="1182" dirty="0">
                <a:latin typeface="Cambria"/>
                <a:cs typeface="Cambria"/>
              </a:rPr>
              <a:t>the</a:t>
            </a:r>
            <a:r>
              <a:rPr sz="1182" spc="-10" dirty="0">
                <a:latin typeface="Cambria"/>
                <a:cs typeface="Cambria"/>
              </a:rPr>
              <a:t> </a:t>
            </a:r>
            <a:r>
              <a:rPr sz="1182" dirty="0">
                <a:latin typeface="Cambria"/>
                <a:cs typeface="Cambria"/>
              </a:rPr>
              <a:t>system</a:t>
            </a:r>
            <a:r>
              <a:rPr sz="1182" spc="-10" dirty="0">
                <a:latin typeface="Cambria"/>
                <a:cs typeface="Cambria"/>
              </a:rPr>
              <a:t> </a:t>
            </a:r>
            <a:r>
              <a:rPr sz="1182" spc="-25" dirty="0">
                <a:latin typeface="Cambria"/>
                <a:cs typeface="Cambria"/>
              </a:rPr>
              <a:t>and </a:t>
            </a:r>
            <a:r>
              <a:rPr sz="1182" dirty="0">
                <a:latin typeface="Cambria"/>
                <a:cs typeface="Cambria"/>
              </a:rPr>
              <a:t>protect</a:t>
            </a:r>
            <a:r>
              <a:rPr sz="1182" spc="-10" dirty="0">
                <a:latin typeface="Cambria"/>
                <a:cs typeface="Cambria"/>
              </a:rPr>
              <a:t> </a:t>
            </a:r>
            <a:r>
              <a:rPr sz="1182" dirty="0">
                <a:latin typeface="Cambria"/>
                <a:cs typeface="Cambria"/>
              </a:rPr>
              <a:t>the</a:t>
            </a:r>
            <a:r>
              <a:rPr sz="1182" spc="-10" dirty="0">
                <a:latin typeface="Cambria"/>
                <a:cs typeface="Cambria"/>
              </a:rPr>
              <a:t> compressor.</a:t>
            </a:r>
            <a:endParaRPr sz="1182">
              <a:latin typeface="Cambria"/>
              <a:cs typeface="Cambria"/>
            </a:endParaRPr>
          </a:p>
        </p:txBody>
      </p:sp>
      <p:grpSp>
        <p:nvGrpSpPr>
          <p:cNvPr id="4" name="object 4"/>
          <p:cNvGrpSpPr/>
          <p:nvPr/>
        </p:nvGrpSpPr>
        <p:grpSpPr>
          <a:xfrm>
            <a:off x="4047503" y="1991909"/>
            <a:ext cx="4686235" cy="3880896"/>
            <a:chOff x="1291907" y="2021158"/>
            <a:chExt cx="4755515" cy="3938270"/>
          </a:xfrm>
        </p:grpSpPr>
        <p:sp>
          <p:nvSpPr>
            <p:cNvPr id="5" name="object 5"/>
            <p:cNvSpPr/>
            <p:nvPr/>
          </p:nvSpPr>
          <p:spPr>
            <a:xfrm>
              <a:off x="1296669" y="3691203"/>
              <a:ext cx="4745990" cy="1854835"/>
            </a:xfrm>
            <a:custGeom>
              <a:avLst/>
              <a:gdLst/>
              <a:ahLst/>
              <a:cxnLst/>
              <a:rect l="l" t="t" r="r" b="b"/>
              <a:pathLst>
                <a:path w="4745990" h="1854835">
                  <a:moveTo>
                    <a:pt x="0" y="0"/>
                  </a:moveTo>
                  <a:lnTo>
                    <a:pt x="4745989" y="0"/>
                  </a:lnTo>
                  <a:lnTo>
                    <a:pt x="4745989" y="1854835"/>
                  </a:lnTo>
                  <a:lnTo>
                    <a:pt x="0" y="1854835"/>
                  </a:lnTo>
                  <a:lnTo>
                    <a:pt x="0" y="0"/>
                  </a:lnTo>
                  <a:close/>
                </a:path>
              </a:pathLst>
            </a:custGeom>
            <a:ln w="9144">
              <a:solidFill>
                <a:srgbClr val="000000"/>
              </a:solidFill>
              <a:prstDash val="sysDashDotDot"/>
            </a:ln>
          </p:spPr>
          <p:txBody>
            <a:bodyPr wrap="square" lIns="0" tIns="0" rIns="0" bIns="0" rtlCol="0"/>
            <a:lstStyle/>
            <a:p>
              <a:endParaRPr sz="1774"/>
            </a:p>
          </p:txBody>
        </p:sp>
        <p:sp>
          <p:nvSpPr>
            <p:cNvPr id="6" name="object 6"/>
            <p:cNvSpPr/>
            <p:nvPr/>
          </p:nvSpPr>
          <p:spPr>
            <a:xfrm>
              <a:off x="5222874" y="2021158"/>
              <a:ext cx="103505" cy="1665605"/>
            </a:xfrm>
            <a:custGeom>
              <a:avLst/>
              <a:gdLst/>
              <a:ahLst/>
              <a:cxnLst/>
              <a:rect l="l" t="t" r="r" b="b"/>
              <a:pathLst>
                <a:path w="103504" h="1665604">
                  <a:moveTo>
                    <a:pt x="51435" y="25400"/>
                  </a:moveTo>
                  <a:lnTo>
                    <a:pt x="45085" y="36195"/>
                  </a:lnTo>
                  <a:lnTo>
                    <a:pt x="45085" y="1665605"/>
                  </a:lnTo>
                  <a:lnTo>
                    <a:pt x="57785" y="1665605"/>
                  </a:lnTo>
                  <a:lnTo>
                    <a:pt x="57785" y="36194"/>
                  </a:lnTo>
                  <a:lnTo>
                    <a:pt x="51435" y="25400"/>
                  </a:lnTo>
                  <a:close/>
                </a:path>
                <a:path w="103504" h="1665604">
                  <a:moveTo>
                    <a:pt x="51435" y="0"/>
                  </a:moveTo>
                  <a:lnTo>
                    <a:pt x="0" y="88900"/>
                  </a:lnTo>
                  <a:lnTo>
                    <a:pt x="1270" y="92710"/>
                  </a:lnTo>
                  <a:lnTo>
                    <a:pt x="6985" y="95885"/>
                  </a:lnTo>
                  <a:lnTo>
                    <a:pt x="10795" y="95250"/>
                  </a:lnTo>
                  <a:lnTo>
                    <a:pt x="45085" y="36194"/>
                  </a:lnTo>
                  <a:lnTo>
                    <a:pt x="45085" y="12700"/>
                  </a:lnTo>
                  <a:lnTo>
                    <a:pt x="59055" y="12700"/>
                  </a:lnTo>
                  <a:lnTo>
                    <a:pt x="51435" y="0"/>
                  </a:lnTo>
                  <a:close/>
                </a:path>
                <a:path w="103504" h="1665604">
                  <a:moveTo>
                    <a:pt x="59055" y="12700"/>
                  </a:moveTo>
                  <a:lnTo>
                    <a:pt x="57785" y="12700"/>
                  </a:lnTo>
                  <a:lnTo>
                    <a:pt x="57785" y="36195"/>
                  </a:lnTo>
                  <a:lnTo>
                    <a:pt x="92710" y="95250"/>
                  </a:lnTo>
                  <a:lnTo>
                    <a:pt x="96520" y="95885"/>
                  </a:lnTo>
                  <a:lnTo>
                    <a:pt x="102235" y="92710"/>
                  </a:lnTo>
                  <a:lnTo>
                    <a:pt x="103505" y="88900"/>
                  </a:lnTo>
                  <a:lnTo>
                    <a:pt x="59055" y="12700"/>
                  </a:lnTo>
                  <a:close/>
                </a:path>
                <a:path w="103504" h="1665604">
                  <a:moveTo>
                    <a:pt x="57785" y="12700"/>
                  </a:moveTo>
                  <a:lnTo>
                    <a:pt x="45085" y="12700"/>
                  </a:lnTo>
                  <a:lnTo>
                    <a:pt x="45085" y="36195"/>
                  </a:lnTo>
                  <a:lnTo>
                    <a:pt x="51435" y="25400"/>
                  </a:lnTo>
                  <a:lnTo>
                    <a:pt x="46355" y="15875"/>
                  </a:lnTo>
                  <a:lnTo>
                    <a:pt x="57785" y="15875"/>
                  </a:lnTo>
                  <a:lnTo>
                    <a:pt x="57785" y="12700"/>
                  </a:lnTo>
                  <a:close/>
                </a:path>
                <a:path w="103504" h="1665604">
                  <a:moveTo>
                    <a:pt x="57785" y="15875"/>
                  </a:moveTo>
                  <a:lnTo>
                    <a:pt x="57150" y="15875"/>
                  </a:lnTo>
                  <a:lnTo>
                    <a:pt x="51435" y="25400"/>
                  </a:lnTo>
                  <a:lnTo>
                    <a:pt x="57785" y="36195"/>
                  </a:lnTo>
                  <a:lnTo>
                    <a:pt x="57785" y="15875"/>
                  </a:lnTo>
                  <a:close/>
                </a:path>
                <a:path w="103504" h="1665604">
                  <a:moveTo>
                    <a:pt x="57150" y="15875"/>
                  </a:moveTo>
                  <a:lnTo>
                    <a:pt x="46355" y="15875"/>
                  </a:lnTo>
                  <a:lnTo>
                    <a:pt x="51435" y="25400"/>
                  </a:lnTo>
                  <a:lnTo>
                    <a:pt x="57150" y="15875"/>
                  </a:lnTo>
                  <a:close/>
                </a:path>
              </a:pathLst>
            </a:custGeom>
            <a:solidFill>
              <a:srgbClr val="000000"/>
            </a:solidFill>
          </p:spPr>
          <p:txBody>
            <a:bodyPr wrap="square" lIns="0" tIns="0" rIns="0" bIns="0" rtlCol="0"/>
            <a:lstStyle/>
            <a:p>
              <a:endParaRPr sz="1774"/>
            </a:p>
          </p:txBody>
        </p:sp>
        <p:sp>
          <p:nvSpPr>
            <p:cNvPr id="7" name="object 7"/>
            <p:cNvSpPr/>
            <p:nvPr/>
          </p:nvSpPr>
          <p:spPr>
            <a:xfrm>
              <a:off x="2882900" y="3974413"/>
              <a:ext cx="1569720" cy="441959"/>
            </a:xfrm>
            <a:custGeom>
              <a:avLst/>
              <a:gdLst/>
              <a:ahLst/>
              <a:cxnLst/>
              <a:rect l="l" t="t" r="r" b="b"/>
              <a:pathLst>
                <a:path w="1569720" h="441960">
                  <a:moveTo>
                    <a:pt x="0" y="0"/>
                  </a:moveTo>
                  <a:lnTo>
                    <a:pt x="1569720" y="0"/>
                  </a:lnTo>
                  <a:lnTo>
                    <a:pt x="1569720" y="441960"/>
                  </a:lnTo>
                  <a:lnTo>
                    <a:pt x="0" y="441960"/>
                  </a:lnTo>
                  <a:lnTo>
                    <a:pt x="0" y="0"/>
                  </a:lnTo>
                  <a:close/>
                </a:path>
              </a:pathLst>
            </a:custGeom>
            <a:ln w="9144">
              <a:solidFill>
                <a:srgbClr val="000000"/>
              </a:solidFill>
            </a:ln>
          </p:spPr>
          <p:txBody>
            <a:bodyPr wrap="square" lIns="0" tIns="0" rIns="0" bIns="0" rtlCol="0"/>
            <a:lstStyle/>
            <a:p>
              <a:endParaRPr sz="1774"/>
            </a:p>
          </p:txBody>
        </p:sp>
        <p:sp>
          <p:nvSpPr>
            <p:cNvPr id="8" name="object 8"/>
            <p:cNvSpPr/>
            <p:nvPr/>
          </p:nvSpPr>
          <p:spPr>
            <a:xfrm>
              <a:off x="3616325" y="2021166"/>
              <a:ext cx="1364615" cy="3938270"/>
            </a:xfrm>
            <a:custGeom>
              <a:avLst/>
              <a:gdLst/>
              <a:ahLst/>
              <a:cxnLst/>
              <a:rect l="l" t="t" r="r" b="b"/>
              <a:pathLst>
                <a:path w="1364614" h="3938270">
                  <a:moveTo>
                    <a:pt x="103505" y="3849370"/>
                  </a:moveTo>
                  <a:lnTo>
                    <a:pt x="102870" y="3845560"/>
                  </a:lnTo>
                  <a:lnTo>
                    <a:pt x="96520" y="3841750"/>
                  </a:lnTo>
                  <a:lnTo>
                    <a:pt x="92710" y="3843020"/>
                  </a:lnTo>
                  <a:lnTo>
                    <a:pt x="58420" y="3902075"/>
                  </a:lnTo>
                  <a:lnTo>
                    <a:pt x="58420" y="3520440"/>
                  </a:lnTo>
                  <a:lnTo>
                    <a:pt x="45720" y="3520440"/>
                  </a:lnTo>
                  <a:lnTo>
                    <a:pt x="45720" y="3902075"/>
                  </a:lnTo>
                  <a:lnTo>
                    <a:pt x="11430" y="3843020"/>
                  </a:lnTo>
                  <a:lnTo>
                    <a:pt x="7620" y="3841750"/>
                  </a:lnTo>
                  <a:lnTo>
                    <a:pt x="1270" y="3845560"/>
                  </a:lnTo>
                  <a:lnTo>
                    <a:pt x="0" y="3849370"/>
                  </a:lnTo>
                  <a:lnTo>
                    <a:pt x="52070" y="3938270"/>
                  </a:lnTo>
                  <a:lnTo>
                    <a:pt x="59055" y="3925570"/>
                  </a:lnTo>
                  <a:lnTo>
                    <a:pt x="72758" y="3902075"/>
                  </a:lnTo>
                  <a:lnTo>
                    <a:pt x="103505" y="3849370"/>
                  </a:lnTo>
                  <a:close/>
                </a:path>
                <a:path w="1364614" h="3938270">
                  <a:moveTo>
                    <a:pt x="112395" y="1857375"/>
                  </a:moveTo>
                  <a:lnTo>
                    <a:pt x="111125" y="1853565"/>
                  </a:lnTo>
                  <a:lnTo>
                    <a:pt x="104775" y="1850390"/>
                  </a:lnTo>
                  <a:lnTo>
                    <a:pt x="100965" y="1851025"/>
                  </a:lnTo>
                  <a:lnTo>
                    <a:pt x="66675" y="1910080"/>
                  </a:lnTo>
                  <a:lnTo>
                    <a:pt x="66675" y="1184275"/>
                  </a:lnTo>
                  <a:lnTo>
                    <a:pt x="53975" y="1184275"/>
                  </a:lnTo>
                  <a:lnTo>
                    <a:pt x="53975" y="1910080"/>
                  </a:lnTo>
                  <a:lnTo>
                    <a:pt x="19685" y="1851025"/>
                  </a:lnTo>
                  <a:lnTo>
                    <a:pt x="15875" y="1850390"/>
                  </a:lnTo>
                  <a:lnTo>
                    <a:pt x="9525" y="1853565"/>
                  </a:lnTo>
                  <a:lnTo>
                    <a:pt x="8890" y="1857375"/>
                  </a:lnTo>
                  <a:lnTo>
                    <a:pt x="60325" y="1946275"/>
                  </a:lnTo>
                  <a:lnTo>
                    <a:pt x="67945" y="1933575"/>
                  </a:lnTo>
                  <a:lnTo>
                    <a:pt x="81648" y="1910080"/>
                  </a:lnTo>
                  <a:lnTo>
                    <a:pt x="112395" y="1857375"/>
                  </a:lnTo>
                  <a:close/>
                </a:path>
                <a:path w="1364614" h="3938270">
                  <a:moveTo>
                    <a:pt x="112395" y="88900"/>
                  </a:moveTo>
                  <a:lnTo>
                    <a:pt x="81648" y="36195"/>
                  </a:lnTo>
                  <a:lnTo>
                    <a:pt x="67945" y="12700"/>
                  </a:lnTo>
                  <a:lnTo>
                    <a:pt x="60325" y="0"/>
                  </a:lnTo>
                  <a:lnTo>
                    <a:pt x="8890" y="88900"/>
                  </a:lnTo>
                  <a:lnTo>
                    <a:pt x="9525" y="92710"/>
                  </a:lnTo>
                  <a:lnTo>
                    <a:pt x="15875" y="95885"/>
                  </a:lnTo>
                  <a:lnTo>
                    <a:pt x="19685" y="95250"/>
                  </a:lnTo>
                  <a:lnTo>
                    <a:pt x="53975" y="36195"/>
                  </a:lnTo>
                  <a:lnTo>
                    <a:pt x="53975" y="920750"/>
                  </a:lnTo>
                  <a:lnTo>
                    <a:pt x="66675" y="920750"/>
                  </a:lnTo>
                  <a:lnTo>
                    <a:pt x="66675" y="36195"/>
                  </a:lnTo>
                  <a:lnTo>
                    <a:pt x="100965" y="95250"/>
                  </a:lnTo>
                  <a:lnTo>
                    <a:pt x="104775" y="95885"/>
                  </a:lnTo>
                  <a:lnTo>
                    <a:pt x="111125" y="92710"/>
                  </a:lnTo>
                  <a:lnTo>
                    <a:pt x="112395" y="88900"/>
                  </a:lnTo>
                  <a:close/>
                </a:path>
                <a:path w="1364614" h="3938270">
                  <a:moveTo>
                    <a:pt x="1364615" y="2110740"/>
                  </a:moveTo>
                  <a:lnTo>
                    <a:pt x="900430" y="2110740"/>
                  </a:lnTo>
                  <a:lnTo>
                    <a:pt x="959485" y="2075815"/>
                  </a:lnTo>
                  <a:lnTo>
                    <a:pt x="960120" y="2072005"/>
                  </a:lnTo>
                  <a:lnTo>
                    <a:pt x="956945" y="2066290"/>
                  </a:lnTo>
                  <a:lnTo>
                    <a:pt x="953135" y="2065020"/>
                  </a:lnTo>
                  <a:lnTo>
                    <a:pt x="864235" y="2117090"/>
                  </a:lnTo>
                  <a:lnTo>
                    <a:pt x="953135" y="2168525"/>
                  </a:lnTo>
                  <a:lnTo>
                    <a:pt x="956945" y="2167255"/>
                  </a:lnTo>
                  <a:lnTo>
                    <a:pt x="960120" y="2161540"/>
                  </a:lnTo>
                  <a:lnTo>
                    <a:pt x="959485" y="2157730"/>
                  </a:lnTo>
                  <a:lnTo>
                    <a:pt x="900430" y="2123440"/>
                  </a:lnTo>
                  <a:lnTo>
                    <a:pt x="1364615" y="2123440"/>
                  </a:lnTo>
                  <a:lnTo>
                    <a:pt x="1364615" y="2110740"/>
                  </a:lnTo>
                  <a:close/>
                </a:path>
              </a:pathLst>
            </a:custGeom>
            <a:solidFill>
              <a:srgbClr val="000000"/>
            </a:solidFill>
          </p:spPr>
          <p:txBody>
            <a:bodyPr wrap="square" lIns="0" tIns="0" rIns="0" bIns="0" rtlCol="0"/>
            <a:lstStyle/>
            <a:p>
              <a:endParaRPr sz="1774"/>
            </a:p>
          </p:txBody>
        </p:sp>
      </p:grpSp>
      <p:sp>
        <p:nvSpPr>
          <p:cNvPr id="9" name="object 9"/>
          <p:cNvSpPr txBox="1"/>
          <p:nvPr/>
        </p:nvSpPr>
        <p:spPr>
          <a:xfrm>
            <a:off x="5304444" y="2315467"/>
            <a:ext cx="400479" cy="194613"/>
          </a:xfrm>
          <a:prstGeom prst="rect">
            <a:avLst/>
          </a:prstGeom>
        </p:spPr>
        <p:txBody>
          <a:bodyPr vert="horz" wrap="square" lIns="0" tIns="12515" rIns="0" bIns="0" rtlCol="0">
            <a:spAutoFit/>
          </a:bodyPr>
          <a:lstStyle/>
          <a:p>
            <a:pPr marL="12515">
              <a:spcBef>
                <a:spcPts val="99"/>
              </a:spcBef>
            </a:pPr>
            <a:r>
              <a:rPr sz="1182" spc="-20" dirty="0">
                <a:latin typeface="Times New Roman"/>
                <a:cs typeface="Times New Roman"/>
              </a:rPr>
              <a:t>HP≥C</a:t>
            </a:r>
            <a:endParaRPr sz="1182">
              <a:latin typeface="Times New Roman"/>
              <a:cs typeface="Times New Roman"/>
            </a:endParaRPr>
          </a:p>
        </p:txBody>
      </p:sp>
      <p:sp>
        <p:nvSpPr>
          <p:cNvPr id="10" name="object 10"/>
          <p:cNvSpPr txBox="1"/>
          <p:nvPr/>
        </p:nvSpPr>
        <p:spPr>
          <a:xfrm>
            <a:off x="6538921" y="2315467"/>
            <a:ext cx="409240" cy="194613"/>
          </a:xfrm>
          <a:prstGeom prst="rect">
            <a:avLst/>
          </a:prstGeom>
        </p:spPr>
        <p:txBody>
          <a:bodyPr vert="horz" wrap="square" lIns="0" tIns="12515" rIns="0" bIns="0" rtlCol="0">
            <a:spAutoFit/>
          </a:bodyPr>
          <a:lstStyle/>
          <a:p>
            <a:pPr marL="12515">
              <a:spcBef>
                <a:spcPts val="99"/>
              </a:spcBef>
            </a:pPr>
            <a:r>
              <a:rPr sz="1182" spc="-20" dirty="0">
                <a:latin typeface="Times New Roman"/>
                <a:cs typeface="Times New Roman"/>
              </a:rPr>
              <a:t>HP&lt;D</a:t>
            </a:r>
            <a:endParaRPr sz="1182">
              <a:latin typeface="Times New Roman"/>
              <a:cs typeface="Times New Roman"/>
            </a:endParaRPr>
          </a:p>
        </p:txBody>
      </p:sp>
      <p:sp>
        <p:nvSpPr>
          <p:cNvPr id="11" name="object 11"/>
          <p:cNvSpPr txBox="1"/>
          <p:nvPr/>
        </p:nvSpPr>
        <p:spPr>
          <a:xfrm>
            <a:off x="8067751" y="2315467"/>
            <a:ext cx="409240" cy="194613"/>
          </a:xfrm>
          <a:prstGeom prst="rect">
            <a:avLst/>
          </a:prstGeom>
        </p:spPr>
        <p:txBody>
          <a:bodyPr vert="horz" wrap="square" lIns="0" tIns="12515" rIns="0" bIns="0" rtlCol="0">
            <a:spAutoFit/>
          </a:bodyPr>
          <a:lstStyle/>
          <a:p>
            <a:pPr marL="12515">
              <a:spcBef>
                <a:spcPts val="99"/>
              </a:spcBef>
            </a:pPr>
            <a:r>
              <a:rPr sz="1182" spc="-20" dirty="0">
                <a:latin typeface="Times New Roman"/>
                <a:cs typeface="Times New Roman"/>
              </a:rPr>
              <a:t>HP&lt;D</a:t>
            </a:r>
            <a:endParaRPr sz="1182">
              <a:latin typeface="Times New Roman"/>
              <a:cs typeface="Times New Roman"/>
            </a:endParaRPr>
          </a:p>
        </p:txBody>
      </p:sp>
      <p:sp>
        <p:nvSpPr>
          <p:cNvPr id="12" name="object 12"/>
          <p:cNvSpPr txBox="1"/>
          <p:nvPr/>
        </p:nvSpPr>
        <p:spPr>
          <a:xfrm>
            <a:off x="5870621" y="3303649"/>
            <a:ext cx="400479" cy="194613"/>
          </a:xfrm>
          <a:prstGeom prst="rect">
            <a:avLst/>
          </a:prstGeom>
        </p:spPr>
        <p:txBody>
          <a:bodyPr vert="horz" wrap="square" lIns="0" tIns="12515" rIns="0" bIns="0" rtlCol="0">
            <a:spAutoFit/>
          </a:bodyPr>
          <a:lstStyle/>
          <a:p>
            <a:pPr marL="12515">
              <a:spcBef>
                <a:spcPts val="99"/>
              </a:spcBef>
            </a:pPr>
            <a:r>
              <a:rPr sz="1182" spc="-20" dirty="0">
                <a:latin typeface="Times New Roman"/>
                <a:cs typeface="Times New Roman"/>
              </a:rPr>
              <a:t>HP≥B</a:t>
            </a:r>
            <a:endParaRPr sz="1182">
              <a:latin typeface="Times New Roman"/>
              <a:cs typeface="Times New Roman"/>
            </a:endParaRPr>
          </a:p>
        </p:txBody>
      </p:sp>
      <p:sp>
        <p:nvSpPr>
          <p:cNvPr id="13" name="object 13"/>
          <p:cNvSpPr txBox="1"/>
          <p:nvPr/>
        </p:nvSpPr>
        <p:spPr>
          <a:xfrm>
            <a:off x="4628637" y="4429998"/>
            <a:ext cx="795327" cy="194613"/>
          </a:xfrm>
          <a:prstGeom prst="rect">
            <a:avLst/>
          </a:prstGeom>
        </p:spPr>
        <p:txBody>
          <a:bodyPr vert="horz" wrap="square" lIns="0" tIns="12515" rIns="0" bIns="0" rtlCol="0">
            <a:spAutoFit/>
          </a:bodyPr>
          <a:lstStyle/>
          <a:p>
            <a:pPr marL="12515">
              <a:spcBef>
                <a:spcPts val="99"/>
              </a:spcBef>
            </a:pPr>
            <a:r>
              <a:rPr sz="1182" dirty="0">
                <a:latin typeface="Times New Roman"/>
                <a:cs typeface="Times New Roman"/>
              </a:rPr>
              <a:t>After</a:t>
            </a:r>
            <a:r>
              <a:rPr sz="1182" spc="-25" dirty="0">
                <a:latin typeface="Times New Roman"/>
                <a:cs typeface="Times New Roman"/>
              </a:rPr>
              <a:t> </a:t>
            </a:r>
            <a:r>
              <a:rPr sz="1182" dirty="0">
                <a:latin typeface="Times New Roman"/>
                <a:cs typeface="Times New Roman"/>
              </a:rPr>
              <a:t>15</a:t>
            </a:r>
            <a:r>
              <a:rPr sz="1182" spc="-5" dirty="0">
                <a:latin typeface="Times New Roman"/>
                <a:cs typeface="Times New Roman"/>
              </a:rPr>
              <a:t> </a:t>
            </a:r>
            <a:r>
              <a:rPr sz="1182" spc="-20" dirty="0">
                <a:latin typeface="Times New Roman"/>
                <a:cs typeface="Times New Roman"/>
              </a:rPr>
              <a:t>sec.</a:t>
            </a:r>
            <a:endParaRPr sz="1182">
              <a:latin typeface="Times New Roman"/>
              <a:cs typeface="Times New Roman"/>
            </a:endParaRPr>
          </a:p>
        </p:txBody>
      </p:sp>
      <p:sp>
        <p:nvSpPr>
          <p:cNvPr id="14" name="object 14"/>
          <p:cNvSpPr txBox="1"/>
          <p:nvPr/>
        </p:nvSpPr>
        <p:spPr>
          <a:xfrm>
            <a:off x="7834973" y="4404467"/>
            <a:ext cx="400479" cy="194613"/>
          </a:xfrm>
          <a:prstGeom prst="rect">
            <a:avLst/>
          </a:prstGeom>
        </p:spPr>
        <p:txBody>
          <a:bodyPr vert="horz" wrap="square" lIns="0" tIns="12515" rIns="0" bIns="0" rtlCol="0">
            <a:spAutoFit/>
          </a:bodyPr>
          <a:lstStyle/>
          <a:p>
            <a:pPr marL="12515">
              <a:spcBef>
                <a:spcPts val="99"/>
              </a:spcBef>
            </a:pPr>
            <a:r>
              <a:rPr sz="1182" spc="-20" dirty="0">
                <a:latin typeface="Times New Roman"/>
                <a:cs typeface="Times New Roman"/>
              </a:rPr>
              <a:t>HP≥B</a:t>
            </a:r>
            <a:endParaRPr sz="1182">
              <a:latin typeface="Times New Roman"/>
              <a:cs typeface="Times New Roman"/>
            </a:endParaRPr>
          </a:p>
        </p:txBody>
      </p:sp>
      <p:sp>
        <p:nvSpPr>
          <p:cNvPr id="15" name="object 15"/>
          <p:cNvSpPr txBox="1"/>
          <p:nvPr/>
        </p:nvSpPr>
        <p:spPr>
          <a:xfrm>
            <a:off x="5810552" y="5557848"/>
            <a:ext cx="408614" cy="194613"/>
          </a:xfrm>
          <a:prstGeom prst="rect">
            <a:avLst/>
          </a:prstGeom>
        </p:spPr>
        <p:txBody>
          <a:bodyPr vert="horz" wrap="square" lIns="0" tIns="12515" rIns="0" bIns="0" rtlCol="0">
            <a:spAutoFit/>
          </a:bodyPr>
          <a:lstStyle/>
          <a:p>
            <a:pPr marL="12515">
              <a:spcBef>
                <a:spcPts val="99"/>
              </a:spcBef>
            </a:pPr>
            <a:r>
              <a:rPr sz="1182" spc="-20" dirty="0">
                <a:latin typeface="Times New Roman"/>
                <a:cs typeface="Times New Roman"/>
              </a:rPr>
              <a:t>HP≥A</a:t>
            </a:r>
            <a:endParaRPr sz="1182">
              <a:latin typeface="Times New Roman"/>
              <a:cs typeface="Times New Roman"/>
            </a:endParaRPr>
          </a:p>
        </p:txBody>
      </p:sp>
      <p:sp>
        <p:nvSpPr>
          <p:cNvPr id="16" name="object 16"/>
          <p:cNvSpPr txBox="1"/>
          <p:nvPr/>
        </p:nvSpPr>
        <p:spPr>
          <a:xfrm>
            <a:off x="5385666" y="5872176"/>
            <a:ext cx="2034936" cy="211041"/>
          </a:xfrm>
          <a:prstGeom prst="rect">
            <a:avLst/>
          </a:prstGeom>
          <a:ln w="9144">
            <a:solidFill>
              <a:srgbClr val="000000"/>
            </a:solidFill>
          </a:ln>
        </p:spPr>
        <p:txBody>
          <a:bodyPr vert="horz" wrap="square" lIns="0" tIns="43802" rIns="0" bIns="0" rtlCol="0">
            <a:spAutoFit/>
          </a:bodyPr>
          <a:lstStyle/>
          <a:p>
            <a:pPr marL="90105">
              <a:spcBef>
                <a:spcPts val="345"/>
              </a:spcBef>
            </a:pPr>
            <a:r>
              <a:rPr sz="1084" dirty="0">
                <a:latin typeface="Times New Roman"/>
                <a:cs typeface="Times New Roman"/>
              </a:rPr>
              <a:t>High</a:t>
            </a:r>
            <a:r>
              <a:rPr sz="1084" spc="-25" dirty="0">
                <a:latin typeface="Times New Roman"/>
                <a:cs typeface="Times New Roman"/>
              </a:rPr>
              <a:t> </a:t>
            </a:r>
            <a:r>
              <a:rPr sz="1084" dirty="0">
                <a:latin typeface="Times New Roman"/>
                <a:cs typeface="Times New Roman"/>
              </a:rPr>
              <a:t>pressure</a:t>
            </a:r>
            <a:r>
              <a:rPr sz="1084" spc="-34" dirty="0">
                <a:latin typeface="Times New Roman"/>
                <a:cs typeface="Times New Roman"/>
              </a:rPr>
              <a:t> </a:t>
            </a:r>
            <a:r>
              <a:rPr sz="1084" dirty="0">
                <a:latin typeface="Times New Roman"/>
                <a:cs typeface="Times New Roman"/>
              </a:rPr>
              <a:t>abnormal</a:t>
            </a:r>
            <a:r>
              <a:rPr sz="1084" spc="-15" dirty="0">
                <a:latin typeface="Times New Roman"/>
                <a:cs typeface="Times New Roman"/>
              </a:rPr>
              <a:t> </a:t>
            </a:r>
            <a:r>
              <a:rPr sz="1084" spc="-10" dirty="0">
                <a:latin typeface="Times New Roman"/>
                <a:cs typeface="Times New Roman"/>
              </a:rPr>
              <a:t>standby</a:t>
            </a:r>
            <a:endParaRPr sz="1084">
              <a:latin typeface="Times New Roman"/>
              <a:cs typeface="Times New Roman"/>
            </a:endParaRPr>
          </a:p>
        </p:txBody>
      </p:sp>
      <p:sp>
        <p:nvSpPr>
          <p:cNvPr id="17" name="object 17"/>
          <p:cNvSpPr txBox="1"/>
          <p:nvPr/>
        </p:nvSpPr>
        <p:spPr>
          <a:xfrm>
            <a:off x="4899459" y="2902996"/>
            <a:ext cx="2717003" cy="209807"/>
          </a:xfrm>
          <a:prstGeom prst="rect">
            <a:avLst/>
          </a:prstGeom>
          <a:ln w="9144">
            <a:solidFill>
              <a:srgbClr val="000000"/>
            </a:solidFill>
          </a:ln>
        </p:spPr>
        <p:txBody>
          <a:bodyPr vert="horz" wrap="square" lIns="0" tIns="42551" rIns="0" bIns="0" rtlCol="0">
            <a:spAutoFit/>
          </a:bodyPr>
          <a:lstStyle/>
          <a:p>
            <a:pPr marL="89479">
              <a:spcBef>
                <a:spcPts val="335"/>
              </a:spcBef>
            </a:pPr>
            <a:r>
              <a:rPr lang="en-US" sz="1084" spc="-20" dirty="0">
                <a:latin typeface="Times New Roman"/>
                <a:cs typeface="Times New Roman"/>
              </a:rPr>
              <a:t>Compressor Speed is Maintained</a:t>
            </a:r>
            <a:endParaRPr sz="1084" dirty="0">
              <a:latin typeface="Times New Roman"/>
              <a:cs typeface="Times New Roman"/>
            </a:endParaRPr>
          </a:p>
        </p:txBody>
      </p:sp>
      <p:sp>
        <p:nvSpPr>
          <p:cNvPr id="18" name="object 18"/>
          <p:cNvSpPr txBox="1"/>
          <p:nvPr/>
        </p:nvSpPr>
        <p:spPr>
          <a:xfrm>
            <a:off x="4529642" y="1560762"/>
            <a:ext cx="3762004" cy="384171"/>
          </a:xfrm>
          <a:prstGeom prst="rect">
            <a:avLst/>
          </a:prstGeom>
          <a:ln w="9144">
            <a:solidFill>
              <a:srgbClr val="000000"/>
            </a:solidFill>
          </a:ln>
        </p:spPr>
        <p:txBody>
          <a:bodyPr vert="horz" wrap="square" lIns="0" tIns="37545" rIns="0" bIns="0" rtlCol="0">
            <a:spAutoFit/>
          </a:bodyPr>
          <a:lstStyle/>
          <a:p>
            <a:pPr marL="1877" algn="ctr">
              <a:spcBef>
                <a:spcPts val="296"/>
              </a:spcBef>
            </a:pPr>
            <a:r>
              <a:rPr sz="1084" dirty="0">
                <a:latin typeface="Times New Roman"/>
                <a:cs typeface="Times New Roman"/>
              </a:rPr>
              <a:t>Normal</a:t>
            </a:r>
            <a:r>
              <a:rPr sz="1084" spc="-25" dirty="0">
                <a:latin typeface="Times New Roman"/>
                <a:cs typeface="Times New Roman"/>
              </a:rPr>
              <a:t> </a:t>
            </a:r>
            <a:r>
              <a:rPr sz="1084" spc="-10" dirty="0">
                <a:latin typeface="Times New Roman"/>
                <a:cs typeface="Times New Roman"/>
              </a:rPr>
              <a:t>operation</a:t>
            </a:r>
            <a:endParaRPr sz="1084">
              <a:latin typeface="Times New Roman"/>
              <a:cs typeface="Times New Roman"/>
            </a:endParaRPr>
          </a:p>
          <a:p>
            <a:pPr marL="1877" algn="ctr">
              <a:spcBef>
                <a:spcPts val="59"/>
              </a:spcBef>
            </a:pPr>
            <a:r>
              <a:rPr sz="1084" dirty="0">
                <a:latin typeface="Times New Roman"/>
                <a:cs typeface="Times New Roman"/>
              </a:rPr>
              <a:t>(Upper</a:t>
            </a:r>
            <a:r>
              <a:rPr sz="1084" spc="-30" dirty="0">
                <a:latin typeface="Times New Roman"/>
                <a:cs typeface="Times New Roman"/>
              </a:rPr>
              <a:t> </a:t>
            </a:r>
            <a:r>
              <a:rPr sz="1084" dirty="0">
                <a:latin typeface="Times New Roman"/>
                <a:cs typeface="Times New Roman"/>
              </a:rPr>
              <a:t>limit</a:t>
            </a:r>
            <a:r>
              <a:rPr sz="1084" spc="-10" dirty="0">
                <a:latin typeface="Times New Roman"/>
                <a:cs typeface="Times New Roman"/>
              </a:rPr>
              <a:t> </a:t>
            </a:r>
            <a:r>
              <a:rPr sz="1084" dirty="0">
                <a:latin typeface="Times New Roman"/>
                <a:cs typeface="Times New Roman"/>
              </a:rPr>
              <a:t>compressor</a:t>
            </a:r>
            <a:r>
              <a:rPr sz="1084" spc="-10" dirty="0">
                <a:latin typeface="Times New Roman"/>
                <a:cs typeface="Times New Roman"/>
              </a:rPr>
              <a:t> </a:t>
            </a:r>
            <a:r>
              <a:rPr sz="1084" dirty="0">
                <a:latin typeface="Times New Roman"/>
                <a:cs typeface="Times New Roman"/>
              </a:rPr>
              <a:t>step</a:t>
            </a:r>
            <a:r>
              <a:rPr sz="1084" spc="-15" dirty="0">
                <a:latin typeface="Times New Roman"/>
                <a:cs typeface="Times New Roman"/>
              </a:rPr>
              <a:t> </a:t>
            </a:r>
            <a:r>
              <a:rPr sz="1084" dirty="0">
                <a:latin typeface="Times New Roman"/>
                <a:cs typeface="Times New Roman"/>
              </a:rPr>
              <a:t>=</a:t>
            </a:r>
            <a:r>
              <a:rPr sz="1084" spc="-15" dirty="0">
                <a:latin typeface="Times New Roman"/>
                <a:cs typeface="Times New Roman"/>
              </a:rPr>
              <a:t> </a:t>
            </a:r>
            <a:r>
              <a:rPr sz="1084" dirty="0">
                <a:latin typeface="Times New Roman"/>
                <a:cs typeface="Times New Roman"/>
              </a:rPr>
              <a:t>Max.</a:t>
            </a:r>
            <a:r>
              <a:rPr sz="1084" spc="-15" dirty="0">
                <a:latin typeface="Times New Roman"/>
                <a:cs typeface="Times New Roman"/>
              </a:rPr>
              <a:t> </a:t>
            </a:r>
            <a:r>
              <a:rPr sz="1084" spc="-20" dirty="0">
                <a:latin typeface="Times New Roman"/>
                <a:cs typeface="Times New Roman"/>
              </a:rPr>
              <a:t>step)</a:t>
            </a:r>
            <a:endParaRPr sz="1084">
              <a:latin typeface="Times New Roman"/>
              <a:cs typeface="Times New Roman"/>
            </a:endParaRPr>
          </a:p>
        </p:txBody>
      </p:sp>
      <p:sp>
        <p:nvSpPr>
          <p:cNvPr id="19" name="object 19"/>
          <p:cNvSpPr/>
          <p:nvPr/>
        </p:nvSpPr>
        <p:spPr>
          <a:xfrm>
            <a:off x="6338058" y="4071569"/>
            <a:ext cx="1354747" cy="724618"/>
          </a:xfrm>
          <a:custGeom>
            <a:avLst/>
            <a:gdLst/>
            <a:ahLst/>
            <a:cxnLst/>
            <a:rect l="l" t="t" r="r" b="b"/>
            <a:pathLst>
              <a:path w="1374775" h="735329">
                <a:moveTo>
                  <a:pt x="103505" y="646188"/>
                </a:moveTo>
                <a:lnTo>
                  <a:pt x="102870" y="642378"/>
                </a:lnTo>
                <a:lnTo>
                  <a:pt x="96520" y="639203"/>
                </a:lnTo>
                <a:lnTo>
                  <a:pt x="92710" y="639838"/>
                </a:lnTo>
                <a:lnTo>
                  <a:pt x="58420" y="698893"/>
                </a:lnTo>
                <a:lnTo>
                  <a:pt x="58420" y="304558"/>
                </a:lnTo>
                <a:lnTo>
                  <a:pt x="45720" y="304558"/>
                </a:lnTo>
                <a:lnTo>
                  <a:pt x="45720" y="698893"/>
                </a:lnTo>
                <a:lnTo>
                  <a:pt x="11430" y="639838"/>
                </a:lnTo>
                <a:lnTo>
                  <a:pt x="7620" y="639203"/>
                </a:lnTo>
                <a:lnTo>
                  <a:pt x="1270" y="642378"/>
                </a:lnTo>
                <a:lnTo>
                  <a:pt x="0" y="646188"/>
                </a:lnTo>
                <a:lnTo>
                  <a:pt x="52070" y="735088"/>
                </a:lnTo>
                <a:lnTo>
                  <a:pt x="59055" y="722388"/>
                </a:lnTo>
                <a:lnTo>
                  <a:pt x="103505" y="646188"/>
                </a:lnTo>
                <a:close/>
              </a:path>
              <a:path w="1374775" h="735329">
                <a:moveTo>
                  <a:pt x="1374775" y="0"/>
                </a:moveTo>
                <a:lnTo>
                  <a:pt x="1362583" y="0"/>
                </a:lnTo>
                <a:lnTo>
                  <a:pt x="1362583" y="708660"/>
                </a:lnTo>
                <a:lnTo>
                  <a:pt x="1374775" y="708660"/>
                </a:lnTo>
                <a:lnTo>
                  <a:pt x="1374775" y="0"/>
                </a:lnTo>
                <a:close/>
              </a:path>
            </a:pathLst>
          </a:custGeom>
          <a:solidFill>
            <a:srgbClr val="000000"/>
          </a:solidFill>
        </p:spPr>
        <p:txBody>
          <a:bodyPr wrap="square" lIns="0" tIns="0" rIns="0" bIns="0" rtlCol="0"/>
          <a:lstStyle/>
          <a:p>
            <a:endParaRPr sz="1774"/>
          </a:p>
        </p:txBody>
      </p:sp>
      <p:sp>
        <p:nvSpPr>
          <p:cNvPr id="20" name="object 20"/>
          <p:cNvSpPr txBox="1"/>
          <p:nvPr/>
        </p:nvSpPr>
        <p:spPr>
          <a:xfrm>
            <a:off x="5714434" y="3946421"/>
            <a:ext cx="1334097" cy="340633"/>
          </a:xfrm>
          <a:prstGeom prst="rect">
            <a:avLst/>
          </a:prstGeom>
        </p:spPr>
        <p:txBody>
          <a:bodyPr vert="horz" wrap="square" lIns="0" tIns="32539" rIns="0" bIns="0" rtlCol="0">
            <a:spAutoFit/>
          </a:bodyPr>
          <a:lstStyle/>
          <a:p>
            <a:pPr marL="110128" marR="5006" indent="-97614">
              <a:lnSpc>
                <a:spcPts val="1163"/>
              </a:lnSpc>
              <a:spcBef>
                <a:spcPts val="256"/>
              </a:spcBef>
            </a:pPr>
            <a:r>
              <a:rPr lang="en-US" sz="1084" dirty="0">
                <a:latin typeface="Times New Roman"/>
                <a:cs typeface="Times New Roman"/>
              </a:rPr>
              <a:t>Compressor Speed Decreased </a:t>
            </a:r>
            <a:endParaRPr sz="1084" dirty="0">
              <a:latin typeface="Times New Roman"/>
              <a:cs typeface="Times New Roman"/>
            </a:endParaRPr>
          </a:p>
        </p:txBody>
      </p:sp>
      <p:sp>
        <p:nvSpPr>
          <p:cNvPr id="21" name="object 21"/>
          <p:cNvSpPr txBox="1"/>
          <p:nvPr/>
        </p:nvSpPr>
        <p:spPr>
          <a:xfrm>
            <a:off x="5633837" y="4774410"/>
            <a:ext cx="1546852" cy="205354"/>
          </a:xfrm>
          <a:prstGeom prst="rect">
            <a:avLst/>
          </a:prstGeom>
          <a:ln w="9144">
            <a:solidFill>
              <a:srgbClr val="000000"/>
            </a:solidFill>
          </a:ln>
        </p:spPr>
        <p:txBody>
          <a:bodyPr vert="horz" wrap="square" lIns="0" tIns="38171" rIns="0" bIns="0" rtlCol="0">
            <a:spAutoFit/>
          </a:bodyPr>
          <a:lstStyle/>
          <a:p>
            <a:pPr marL="104497">
              <a:spcBef>
                <a:spcPts val="301"/>
              </a:spcBef>
            </a:pPr>
            <a:r>
              <a:rPr sz="1084" dirty="0">
                <a:latin typeface="Times New Roman"/>
                <a:cs typeface="Times New Roman"/>
              </a:rPr>
              <a:t>Current</a:t>
            </a:r>
            <a:r>
              <a:rPr sz="1084" spc="-10" dirty="0">
                <a:latin typeface="Times New Roman"/>
                <a:cs typeface="Times New Roman"/>
              </a:rPr>
              <a:t> </a:t>
            </a:r>
            <a:r>
              <a:rPr sz="1084" dirty="0">
                <a:latin typeface="Times New Roman"/>
                <a:cs typeface="Times New Roman"/>
              </a:rPr>
              <a:t>step</a:t>
            </a:r>
            <a:r>
              <a:rPr sz="1084" spc="-10" dirty="0">
                <a:latin typeface="Times New Roman"/>
                <a:cs typeface="Times New Roman"/>
              </a:rPr>
              <a:t> maintained</a:t>
            </a:r>
            <a:endParaRPr sz="1084">
              <a:latin typeface="Times New Roman"/>
              <a:cs typeface="Times New Roman"/>
            </a:endParaRPr>
          </a:p>
        </p:txBody>
      </p:sp>
      <p:sp>
        <p:nvSpPr>
          <p:cNvPr id="22" name="object 22"/>
          <p:cNvSpPr/>
          <p:nvPr/>
        </p:nvSpPr>
        <p:spPr>
          <a:xfrm>
            <a:off x="5847469" y="1990992"/>
            <a:ext cx="1845333" cy="2950407"/>
          </a:xfrm>
          <a:custGeom>
            <a:avLst/>
            <a:gdLst/>
            <a:ahLst/>
            <a:cxnLst/>
            <a:rect l="l" t="t" r="r" b="b"/>
            <a:pathLst>
              <a:path w="1872614" h="2994025">
                <a:moveTo>
                  <a:pt x="102870" y="802005"/>
                </a:moveTo>
                <a:lnTo>
                  <a:pt x="102235" y="798195"/>
                </a:lnTo>
                <a:lnTo>
                  <a:pt x="95885" y="794385"/>
                </a:lnTo>
                <a:lnTo>
                  <a:pt x="92075" y="795655"/>
                </a:lnTo>
                <a:lnTo>
                  <a:pt x="57785" y="854710"/>
                </a:lnTo>
                <a:lnTo>
                  <a:pt x="57785" y="0"/>
                </a:lnTo>
                <a:lnTo>
                  <a:pt x="45085" y="0"/>
                </a:lnTo>
                <a:lnTo>
                  <a:pt x="45085" y="854710"/>
                </a:lnTo>
                <a:lnTo>
                  <a:pt x="10795" y="795655"/>
                </a:lnTo>
                <a:lnTo>
                  <a:pt x="6985" y="794385"/>
                </a:lnTo>
                <a:lnTo>
                  <a:pt x="635" y="798195"/>
                </a:lnTo>
                <a:lnTo>
                  <a:pt x="0" y="802005"/>
                </a:lnTo>
                <a:lnTo>
                  <a:pt x="51435" y="890270"/>
                </a:lnTo>
                <a:lnTo>
                  <a:pt x="59055" y="878205"/>
                </a:lnTo>
                <a:lnTo>
                  <a:pt x="102870" y="802005"/>
                </a:lnTo>
                <a:close/>
              </a:path>
              <a:path w="1872614" h="2994025">
                <a:moveTo>
                  <a:pt x="1872615" y="2981553"/>
                </a:moveTo>
                <a:lnTo>
                  <a:pt x="1860423" y="2981553"/>
                </a:lnTo>
                <a:lnTo>
                  <a:pt x="1357503" y="2981553"/>
                </a:lnTo>
                <a:lnTo>
                  <a:pt x="1357503" y="2993733"/>
                </a:lnTo>
                <a:lnTo>
                  <a:pt x="1860423" y="2993733"/>
                </a:lnTo>
                <a:lnTo>
                  <a:pt x="1872615" y="2993733"/>
                </a:lnTo>
                <a:lnTo>
                  <a:pt x="1872615" y="2981553"/>
                </a:lnTo>
                <a:close/>
              </a:path>
              <a:path w="1872614" h="2994025">
                <a:moveTo>
                  <a:pt x="1872615" y="2829141"/>
                </a:moveTo>
                <a:lnTo>
                  <a:pt x="1860423" y="2829141"/>
                </a:lnTo>
                <a:lnTo>
                  <a:pt x="1860423" y="2981541"/>
                </a:lnTo>
                <a:lnTo>
                  <a:pt x="1872615" y="2981541"/>
                </a:lnTo>
                <a:lnTo>
                  <a:pt x="1872615" y="2829141"/>
                </a:lnTo>
                <a:close/>
              </a:path>
            </a:pathLst>
          </a:custGeom>
          <a:solidFill>
            <a:srgbClr val="000000"/>
          </a:solidFill>
        </p:spPr>
        <p:txBody>
          <a:bodyPr wrap="square" lIns="0" tIns="0" rIns="0" bIns="0" rtlCol="0"/>
          <a:lstStyle/>
          <a:p>
            <a:endParaRPr sz="1774"/>
          </a:p>
        </p:txBody>
      </p:sp>
      <p:sp>
        <p:nvSpPr>
          <p:cNvPr id="23" name="object 23"/>
          <p:cNvSpPr txBox="1"/>
          <p:nvPr/>
        </p:nvSpPr>
        <p:spPr>
          <a:xfrm>
            <a:off x="4169085" y="6008387"/>
            <a:ext cx="842258" cy="586953"/>
          </a:xfrm>
          <a:prstGeom prst="rect">
            <a:avLst/>
          </a:prstGeom>
        </p:spPr>
        <p:txBody>
          <a:bodyPr vert="horz" wrap="square" lIns="0" tIns="113261" rIns="0" bIns="0" rtlCol="0">
            <a:spAutoFit/>
          </a:bodyPr>
          <a:lstStyle/>
          <a:p>
            <a:pPr marL="444892">
              <a:spcBef>
                <a:spcPts val="892"/>
              </a:spcBef>
            </a:pPr>
            <a:r>
              <a:rPr sz="1182" spc="-20" dirty="0">
                <a:latin typeface="Times New Roman"/>
                <a:cs typeface="Times New Roman"/>
              </a:rPr>
              <a:t>HP&lt;D</a:t>
            </a:r>
            <a:endParaRPr sz="1182">
              <a:latin typeface="Times New Roman"/>
              <a:cs typeface="Times New Roman"/>
            </a:endParaRPr>
          </a:p>
          <a:p>
            <a:pPr marL="12515">
              <a:spcBef>
                <a:spcPts val="788"/>
              </a:spcBef>
            </a:pPr>
            <a:r>
              <a:rPr sz="1182" spc="-25" dirty="0">
                <a:latin typeface="Times New Roman"/>
                <a:cs typeface="Times New Roman"/>
              </a:rPr>
              <a:t>and</a:t>
            </a:r>
            <a:endParaRPr sz="1182">
              <a:latin typeface="Times New Roman"/>
              <a:cs typeface="Times New Roman"/>
            </a:endParaRPr>
          </a:p>
        </p:txBody>
      </p:sp>
      <p:sp>
        <p:nvSpPr>
          <p:cNvPr id="24" name="object 24"/>
          <p:cNvSpPr txBox="1"/>
          <p:nvPr/>
        </p:nvSpPr>
        <p:spPr>
          <a:xfrm>
            <a:off x="4591090" y="6604601"/>
            <a:ext cx="1447984" cy="194613"/>
          </a:xfrm>
          <a:prstGeom prst="rect">
            <a:avLst/>
          </a:prstGeom>
        </p:spPr>
        <p:txBody>
          <a:bodyPr vert="horz" wrap="square" lIns="0" tIns="12515" rIns="0" bIns="0" rtlCol="0">
            <a:spAutoFit/>
          </a:bodyPr>
          <a:lstStyle/>
          <a:p>
            <a:pPr marL="12515">
              <a:spcBef>
                <a:spcPts val="99"/>
              </a:spcBef>
            </a:pPr>
            <a:r>
              <a:rPr sz="1182" dirty="0">
                <a:latin typeface="Times New Roman"/>
                <a:cs typeface="Times New Roman"/>
              </a:rPr>
              <a:t>Restart</a:t>
            </a:r>
            <a:r>
              <a:rPr sz="1182" spc="-15" dirty="0">
                <a:latin typeface="Times New Roman"/>
                <a:cs typeface="Times New Roman"/>
              </a:rPr>
              <a:t> </a:t>
            </a:r>
            <a:r>
              <a:rPr sz="1182" spc="-10" dirty="0">
                <a:latin typeface="Times New Roman"/>
                <a:cs typeface="Times New Roman"/>
              </a:rPr>
              <a:t>permission=ON</a:t>
            </a:r>
            <a:endParaRPr sz="1182">
              <a:latin typeface="Times New Roman"/>
              <a:cs typeface="Times New Roman"/>
            </a:endParaRPr>
          </a:p>
        </p:txBody>
      </p:sp>
      <p:graphicFrame>
        <p:nvGraphicFramePr>
          <p:cNvPr id="25" name="object 25"/>
          <p:cNvGraphicFramePr>
            <a:graphicFrameLocks noGrp="1"/>
          </p:cNvGraphicFramePr>
          <p:nvPr/>
        </p:nvGraphicFramePr>
        <p:xfrm>
          <a:off x="3680000" y="7360508"/>
          <a:ext cx="5872655" cy="1578767"/>
        </p:xfrm>
        <a:graphic>
          <a:graphicData uri="http://schemas.openxmlformats.org/drawingml/2006/table">
            <a:tbl>
              <a:tblPr firstRow="1" bandRow="1">
                <a:tableStyleId>{2D5ABB26-0587-4C30-8999-92F81FD0307C}</a:tableStyleId>
              </a:tblPr>
              <a:tblGrid>
                <a:gridCol w="1423579">
                  <a:extLst>
                    <a:ext uri="{9D8B030D-6E8A-4147-A177-3AD203B41FA5}">
                      <a16:colId xmlns:a16="http://schemas.microsoft.com/office/drawing/2014/main" val="20000"/>
                    </a:ext>
                  </a:extLst>
                </a:gridCol>
                <a:gridCol w="2223912">
                  <a:extLst>
                    <a:ext uri="{9D8B030D-6E8A-4147-A177-3AD203B41FA5}">
                      <a16:colId xmlns:a16="http://schemas.microsoft.com/office/drawing/2014/main" val="20001"/>
                    </a:ext>
                  </a:extLst>
                </a:gridCol>
                <a:gridCol w="2225164">
                  <a:extLst>
                    <a:ext uri="{9D8B030D-6E8A-4147-A177-3AD203B41FA5}">
                      <a16:colId xmlns:a16="http://schemas.microsoft.com/office/drawing/2014/main" val="20002"/>
                    </a:ext>
                  </a:extLst>
                </a:gridCol>
              </a:tblGrid>
              <a:tr h="272827">
                <a:tc rowSpan="2">
                  <a:txBody>
                    <a:bodyPr/>
                    <a:lstStyle/>
                    <a:p>
                      <a:pPr>
                        <a:lnSpc>
                          <a:spcPct val="100000"/>
                        </a:lnSpc>
                      </a:pPr>
                      <a:endParaRPr sz="1200">
                        <a:latin typeface="Times New Roman"/>
                        <a:cs typeface="Times New Roman"/>
                      </a:endParaRPr>
                    </a:p>
                    <a:p>
                      <a:pPr marL="469265">
                        <a:lnSpc>
                          <a:spcPct val="100000"/>
                        </a:lnSpc>
                      </a:pPr>
                      <a:r>
                        <a:rPr sz="1200" b="1" spc="-10" dirty="0">
                          <a:solidFill>
                            <a:srgbClr val="FFFFFF"/>
                          </a:solidFill>
                          <a:latin typeface="Cambria"/>
                          <a:cs typeface="Cambria"/>
                        </a:rPr>
                        <a:t>Symbol</a:t>
                      </a:r>
                      <a:endParaRPr sz="1200">
                        <a:latin typeface="Cambria"/>
                        <a:cs typeface="Cambria"/>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gridSpan="2">
                  <a:txBody>
                    <a:bodyPr/>
                    <a:lstStyle/>
                    <a:p>
                      <a:pPr marL="21590" algn="ctr">
                        <a:lnSpc>
                          <a:spcPct val="100000"/>
                        </a:lnSpc>
                        <a:spcBef>
                          <a:spcPts val="325"/>
                        </a:spcBef>
                      </a:pPr>
                      <a:r>
                        <a:rPr sz="1200" b="1" spc="-10" dirty="0">
                          <a:solidFill>
                            <a:srgbClr val="FFFFFF"/>
                          </a:solidFill>
                          <a:latin typeface="Cambria"/>
                          <a:cs typeface="Cambria"/>
                        </a:rPr>
                        <a:t>EODA18H-2436/4860</a:t>
                      </a:r>
                      <a:endParaRPr sz="1200">
                        <a:latin typeface="Cambria"/>
                        <a:cs typeface="Cambria"/>
                      </a:endParaRPr>
                    </a:p>
                  </a:txBody>
                  <a:tcPr marL="0" marR="0" marT="4067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hMerge="1">
                  <a:txBody>
                    <a:bodyPr/>
                    <a:lstStyle/>
                    <a:p>
                      <a:endParaRPr/>
                    </a:p>
                  </a:txBody>
                  <a:tcPr marL="0" marR="0" marT="0" marB="0"/>
                </a:tc>
                <a:extLst>
                  <a:ext uri="{0D108BD9-81ED-4DB2-BD59-A6C34878D82A}">
                    <a16:rowId xmlns:a16="http://schemas.microsoft.com/office/drawing/2014/main" val="10000"/>
                  </a:ext>
                </a:extLst>
              </a:tr>
              <a:tr h="272827">
                <a:tc vMerge="1">
                  <a:txBody>
                    <a:bodyPr/>
                    <a:lstStyle/>
                    <a:p>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8890" algn="ctr">
                        <a:lnSpc>
                          <a:spcPct val="100000"/>
                        </a:lnSpc>
                        <a:spcBef>
                          <a:spcPts val="345"/>
                        </a:spcBef>
                      </a:pPr>
                      <a:r>
                        <a:rPr sz="1200" b="1" spc="-10" dirty="0">
                          <a:solidFill>
                            <a:srgbClr val="FFFFFF"/>
                          </a:solidFill>
                          <a:latin typeface="Cambria"/>
                          <a:cs typeface="Cambria"/>
                        </a:rPr>
                        <a:t>Cooling</a:t>
                      </a:r>
                      <a:endParaRPr sz="1200">
                        <a:latin typeface="Cambria"/>
                        <a:cs typeface="Cambria"/>
                      </a:endParaRPr>
                    </a:p>
                  </a:txBody>
                  <a:tcPr marL="0" marR="0" marT="4317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tc>
                  <a:txBody>
                    <a:bodyPr/>
                    <a:lstStyle/>
                    <a:p>
                      <a:pPr marL="10160" algn="ctr">
                        <a:lnSpc>
                          <a:spcPct val="100000"/>
                        </a:lnSpc>
                        <a:spcBef>
                          <a:spcPts val="345"/>
                        </a:spcBef>
                      </a:pPr>
                      <a:r>
                        <a:rPr sz="1200" b="1" spc="-10" dirty="0">
                          <a:solidFill>
                            <a:srgbClr val="FFFFFF"/>
                          </a:solidFill>
                          <a:latin typeface="Cambria"/>
                          <a:cs typeface="Cambria"/>
                        </a:rPr>
                        <a:t>Heating</a:t>
                      </a:r>
                      <a:endParaRPr sz="1200">
                        <a:latin typeface="Cambria"/>
                        <a:cs typeface="Cambria"/>
                      </a:endParaRPr>
                    </a:p>
                  </a:txBody>
                  <a:tcPr marL="0" marR="0" marT="43177"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404040"/>
                    </a:solidFill>
                  </a:tcPr>
                </a:tc>
                <a:extLst>
                  <a:ext uri="{0D108BD9-81ED-4DB2-BD59-A6C34878D82A}">
                    <a16:rowId xmlns:a16="http://schemas.microsoft.com/office/drawing/2014/main" val="10001"/>
                  </a:ext>
                </a:extLst>
              </a:tr>
              <a:tr h="257809">
                <a:tc>
                  <a:txBody>
                    <a:bodyPr/>
                    <a:lstStyle/>
                    <a:p>
                      <a:pPr marL="10795" algn="ctr">
                        <a:lnSpc>
                          <a:spcPct val="100000"/>
                        </a:lnSpc>
                        <a:spcBef>
                          <a:spcPts val="340"/>
                        </a:spcBef>
                      </a:pPr>
                      <a:r>
                        <a:rPr sz="1100" dirty="0">
                          <a:latin typeface="Cambria"/>
                          <a:cs typeface="Cambria"/>
                        </a:rPr>
                        <a:t>A</a:t>
                      </a:r>
                      <a:endParaRPr sz="1100">
                        <a:latin typeface="Cambria"/>
                        <a:cs typeface="Cambria"/>
                      </a:endParaRPr>
                    </a:p>
                  </a:txBody>
                  <a:tcPr marL="0" marR="0" marT="42551"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350"/>
                        </a:spcBef>
                      </a:pPr>
                      <a:r>
                        <a:rPr sz="1100" dirty="0">
                          <a:latin typeface="Cambria"/>
                          <a:cs typeface="Cambria"/>
                        </a:rPr>
                        <a:t>545psig</a:t>
                      </a:r>
                      <a:r>
                        <a:rPr sz="1100" spc="-20" dirty="0">
                          <a:latin typeface="Cambria"/>
                          <a:cs typeface="Cambria"/>
                        </a:rPr>
                        <a:t> </a:t>
                      </a:r>
                      <a:r>
                        <a:rPr sz="1100" spc="-10" dirty="0">
                          <a:latin typeface="Cambria"/>
                          <a:cs typeface="Cambria"/>
                        </a:rPr>
                        <a:t>[3.8MPa]</a:t>
                      </a:r>
                      <a:endParaRPr sz="1100">
                        <a:latin typeface="Cambria"/>
                        <a:cs typeface="Cambria"/>
                      </a:endParaRPr>
                    </a:p>
                  </a:txBody>
                  <a:tcPr marL="0" marR="0" marT="43802"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795" algn="ctr">
                        <a:lnSpc>
                          <a:spcPct val="100000"/>
                        </a:lnSpc>
                        <a:spcBef>
                          <a:spcPts val="350"/>
                        </a:spcBef>
                      </a:pPr>
                      <a:r>
                        <a:rPr sz="1100" dirty="0">
                          <a:latin typeface="Cambria"/>
                          <a:cs typeface="Cambria"/>
                        </a:rPr>
                        <a:t>545psig</a:t>
                      </a:r>
                      <a:r>
                        <a:rPr sz="1100" spc="-20" dirty="0">
                          <a:latin typeface="Cambria"/>
                          <a:cs typeface="Cambria"/>
                        </a:rPr>
                        <a:t> </a:t>
                      </a:r>
                      <a:r>
                        <a:rPr sz="1100" spc="-10" dirty="0">
                          <a:latin typeface="Cambria"/>
                          <a:cs typeface="Cambria"/>
                        </a:rPr>
                        <a:t>[3.8MPa]</a:t>
                      </a:r>
                      <a:endParaRPr sz="1100">
                        <a:latin typeface="Cambria"/>
                        <a:cs typeface="Cambria"/>
                      </a:endParaRPr>
                    </a:p>
                  </a:txBody>
                  <a:tcPr marL="0" marR="0" marT="43802"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257809">
                <a:tc>
                  <a:txBody>
                    <a:bodyPr/>
                    <a:lstStyle/>
                    <a:p>
                      <a:pPr marL="8890" algn="ctr">
                        <a:lnSpc>
                          <a:spcPct val="100000"/>
                        </a:lnSpc>
                        <a:spcBef>
                          <a:spcPts val="340"/>
                        </a:spcBef>
                      </a:pPr>
                      <a:r>
                        <a:rPr sz="1100" dirty="0">
                          <a:latin typeface="Cambria"/>
                          <a:cs typeface="Cambria"/>
                        </a:rPr>
                        <a:t>B</a:t>
                      </a:r>
                      <a:endParaRPr sz="1100">
                        <a:latin typeface="Cambria"/>
                        <a:cs typeface="Cambria"/>
                      </a:endParaRPr>
                    </a:p>
                  </a:txBody>
                  <a:tcPr marL="0" marR="0" marT="42551"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350"/>
                        </a:spcBef>
                      </a:pPr>
                      <a:r>
                        <a:rPr sz="1100" dirty="0">
                          <a:latin typeface="Cambria"/>
                          <a:cs typeface="Cambria"/>
                        </a:rPr>
                        <a:t>493psig</a:t>
                      </a:r>
                      <a:r>
                        <a:rPr sz="1100" spc="-20" dirty="0">
                          <a:latin typeface="Cambria"/>
                          <a:cs typeface="Cambria"/>
                        </a:rPr>
                        <a:t> </a:t>
                      </a:r>
                      <a:r>
                        <a:rPr sz="1100" spc="-10" dirty="0">
                          <a:latin typeface="Cambria"/>
                          <a:cs typeface="Cambria"/>
                        </a:rPr>
                        <a:t>[3.4MPa]</a:t>
                      </a:r>
                      <a:endParaRPr sz="1100">
                        <a:latin typeface="Cambria"/>
                        <a:cs typeface="Cambria"/>
                      </a:endParaRPr>
                    </a:p>
                  </a:txBody>
                  <a:tcPr marL="0" marR="0" marT="43802"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795" algn="ctr">
                        <a:lnSpc>
                          <a:spcPct val="100000"/>
                        </a:lnSpc>
                        <a:spcBef>
                          <a:spcPts val="350"/>
                        </a:spcBef>
                      </a:pPr>
                      <a:r>
                        <a:rPr sz="1100" dirty="0">
                          <a:latin typeface="Cambria"/>
                          <a:cs typeface="Cambria"/>
                        </a:rPr>
                        <a:t>479psig</a:t>
                      </a:r>
                      <a:r>
                        <a:rPr sz="1100" spc="-20" dirty="0">
                          <a:latin typeface="Cambria"/>
                          <a:cs typeface="Cambria"/>
                        </a:rPr>
                        <a:t> </a:t>
                      </a:r>
                      <a:r>
                        <a:rPr sz="1100" spc="-10" dirty="0">
                          <a:latin typeface="Cambria"/>
                          <a:cs typeface="Cambria"/>
                        </a:rPr>
                        <a:t>[3.3MPa]</a:t>
                      </a:r>
                      <a:endParaRPr sz="1100">
                        <a:latin typeface="Cambria"/>
                        <a:cs typeface="Cambria"/>
                      </a:endParaRPr>
                    </a:p>
                  </a:txBody>
                  <a:tcPr marL="0" marR="0" marT="43802"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257809">
                <a:tc>
                  <a:txBody>
                    <a:bodyPr/>
                    <a:lstStyle/>
                    <a:p>
                      <a:pPr marL="8255" algn="ctr">
                        <a:lnSpc>
                          <a:spcPct val="100000"/>
                        </a:lnSpc>
                        <a:spcBef>
                          <a:spcPts val="340"/>
                        </a:spcBef>
                      </a:pPr>
                      <a:r>
                        <a:rPr sz="1100" dirty="0">
                          <a:latin typeface="Cambria"/>
                          <a:cs typeface="Cambria"/>
                        </a:rPr>
                        <a:t>C</a:t>
                      </a:r>
                      <a:endParaRPr sz="1100">
                        <a:latin typeface="Cambria"/>
                        <a:cs typeface="Cambria"/>
                      </a:endParaRPr>
                    </a:p>
                  </a:txBody>
                  <a:tcPr marL="0" marR="0" marT="42551"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350"/>
                        </a:spcBef>
                      </a:pPr>
                      <a:r>
                        <a:rPr sz="1100" dirty="0">
                          <a:latin typeface="Cambria"/>
                          <a:cs typeface="Cambria"/>
                        </a:rPr>
                        <a:t>479psig</a:t>
                      </a:r>
                      <a:r>
                        <a:rPr sz="1100" spc="-20" dirty="0">
                          <a:latin typeface="Cambria"/>
                          <a:cs typeface="Cambria"/>
                        </a:rPr>
                        <a:t> </a:t>
                      </a:r>
                      <a:r>
                        <a:rPr sz="1100" spc="-10" dirty="0">
                          <a:latin typeface="Cambria"/>
                          <a:cs typeface="Cambria"/>
                        </a:rPr>
                        <a:t>[3.3MPa]</a:t>
                      </a:r>
                      <a:endParaRPr sz="1100">
                        <a:latin typeface="Cambria"/>
                        <a:cs typeface="Cambria"/>
                      </a:endParaRPr>
                    </a:p>
                  </a:txBody>
                  <a:tcPr marL="0" marR="0" marT="43802"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795" algn="ctr">
                        <a:lnSpc>
                          <a:spcPct val="100000"/>
                        </a:lnSpc>
                        <a:spcBef>
                          <a:spcPts val="350"/>
                        </a:spcBef>
                      </a:pPr>
                      <a:r>
                        <a:rPr sz="1100" dirty="0">
                          <a:latin typeface="Cambria"/>
                          <a:cs typeface="Cambria"/>
                        </a:rPr>
                        <a:t>450psig</a:t>
                      </a:r>
                      <a:r>
                        <a:rPr sz="1100" spc="-20" dirty="0">
                          <a:latin typeface="Cambria"/>
                          <a:cs typeface="Cambria"/>
                        </a:rPr>
                        <a:t> </a:t>
                      </a:r>
                      <a:r>
                        <a:rPr sz="1100" spc="-10" dirty="0">
                          <a:latin typeface="Cambria"/>
                          <a:cs typeface="Cambria"/>
                        </a:rPr>
                        <a:t>[3.1MPa]</a:t>
                      </a:r>
                      <a:endParaRPr sz="1100">
                        <a:latin typeface="Cambria"/>
                        <a:cs typeface="Cambria"/>
                      </a:endParaRPr>
                    </a:p>
                  </a:txBody>
                  <a:tcPr marL="0" marR="0" marT="43802"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259686">
                <a:tc>
                  <a:txBody>
                    <a:bodyPr/>
                    <a:lstStyle/>
                    <a:p>
                      <a:pPr marL="10160" algn="ctr">
                        <a:lnSpc>
                          <a:spcPct val="100000"/>
                        </a:lnSpc>
                        <a:spcBef>
                          <a:spcPts val="350"/>
                        </a:spcBef>
                      </a:pPr>
                      <a:r>
                        <a:rPr sz="1100" dirty="0">
                          <a:latin typeface="Cambria"/>
                          <a:cs typeface="Cambria"/>
                        </a:rPr>
                        <a:t>D</a:t>
                      </a:r>
                      <a:endParaRPr sz="1100">
                        <a:latin typeface="Cambria"/>
                        <a:cs typeface="Cambria"/>
                      </a:endParaRPr>
                    </a:p>
                  </a:txBody>
                  <a:tcPr marL="0" marR="0" marT="43802"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065" algn="ctr">
                        <a:lnSpc>
                          <a:spcPct val="100000"/>
                        </a:lnSpc>
                        <a:spcBef>
                          <a:spcPts val="365"/>
                        </a:spcBef>
                      </a:pPr>
                      <a:r>
                        <a:rPr sz="1100" dirty="0">
                          <a:latin typeface="Cambria"/>
                          <a:cs typeface="Cambria"/>
                        </a:rPr>
                        <a:t>464psig</a:t>
                      </a:r>
                      <a:r>
                        <a:rPr sz="1100" spc="-20" dirty="0">
                          <a:latin typeface="Cambria"/>
                          <a:cs typeface="Cambria"/>
                        </a:rPr>
                        <a:t> </a:t>
                      </a:r>
                      <a:r>
                        <a:rPr sz="1100" spc="-10" dirty="0">
                          <a:latin typeface="Cambria"/>
                          <a:cs typeface="Cambria"/>
                        </a:rPr>
                        <a:t>[3.2MPa]</a:t>
                      </a:r>
                      <a:endParaRPr sz="1100">
                        <a:latin typeface="Cambria"/>
                        <a:cs typeface="Cambria"/>
                      </a:endParaRPr>
                    </a:p>
                  </a:txBody>
                  <a:tcPr marL="0" marR="0" marT="456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0795" algn="ctr">
                        <a:lnSpc>
                          <a:spcPct val="100000"/>
                        </a:lnSpc>
                        <a:spcBef>
                          <a:spcPts val="365"/>
                        </a:spcBef>
                      </a:pPr>
                      <a:r>
                        <a:rPr sz="1100" dirty="0">
                          <a:latin typeface="Cambria"/>
                          <a:cs typeface="Cambria"/>
                        </a:rPr>
                        <a:t>421psig</a:t>
                      </a:r>
                      <a:r>
                        <a:rPr sz="1100" spc="-20" dirty="0">
                          <a:latin typeface="Cambria"/>
                          <a:cs typeface="Cambria"/>
                        </a:rPr>
                        <a:t> </a:t>
                      </a:r>
                      <a:r>
                        <a:rPr sz="1100" spc="-10" dirty="0">
                          <a:latin typeface="Cambria"/>
                          <a:cs typeface="Cambria"/>
                        </a:rPr>
                        <a:t>[2.9MPa]</a:t>
                      </a:r>
                      <a:endParaRPr sz="1100">
                        <a:latin typeface="Cambria"/>
                        <a:cs typeface="Cambria"/>
                      </a:endParaRPr>
                    </a:p>
                  </a:txBody>
                  <a:tcPr marL="0" marR="0" marT="4568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5"/>
                  </a:ext>
                </a:extLst>
              </a:tr>
            </a:tbl>
          </a:graphicData>
        </a:graphic>
      </p:graphicFrame>
      <p:sp>
        <p:nvSpPr>
          <p:cNvPr id="26" name="object 26"/>
          <p:cNvSpPr txBox="1"/>
          <p:nvPr/>
        </p:nvSpPr>
        <p:spPr>
          <a:xfrm>
            <a:off x="5375030" y="6916826"/>
            <a:ext cx="2036813" cy="208513"/>
          </a:xfrm>
          <a:prstGeom prst="rect">
            <a:avLst/>
          </a:prstGeom>
          <a:ln w="9144">
            <a:solidFill>
              <a:srgbClr val="000000"/>
            </a:solidFill>
          </a:ln>
        </p:spPr>
        <p:txBody>
          <a:bodyPr vert="horz" wrap="square" lIns="0" tIns="41299" rIns="0" bIns="0" rtlCol="0">
            <a:spAutoFit/>
          </a:bodyPr>
          <a:lstStyle/>
          <a:p>
            <a:pPr marL="461162">
              <a:spcBef>
                <a:spcPts val="325"/>
              </a:spcBef>
            </a:pPr>
            <a:r>
              <a:rPr sz="1084" dirty="0">
                <a:latin typeface="Times New Roman"/>
                <a:cs typeface="Times New Roman"/>
              </a:rPr>
              <a:t>Compressor</a:t>
            </a:r>
            <a:r>
              <a:rPr sz="1084" spc="-20" dirty="0">
                <a:latin typeface="Times New Roman"/>
                <a:cs typeface="Times New Roman"/>
              </a:rPr>
              <a:t> </a:t>
            </a:r>
            <a:r>
              <a:rPr sz="1084" spc="-10" dirty="0">
                <a:latin typeface="Times New Roman"/>
                <a:cs typeface="Times New Roman"/>
              </a:rPr>
              <a:t>restarts</a:t>
            </a:r>
            <a:endParaRPr sz="1084">
              <a:latin typeface="Times New Roman"/>
              <a:cs typeface="Times New Roman"/>
            </a:endParaRPr>
          </a:p>
        </p:txBody>
      </p:sp>
      <p:sp>
        <p:nvSpPr>
          <p:cNvPr id="27" name="object 27"/>
          <p:cNvSpPr/>
          <p:nvPr/>
        </p:nvSpPr>
        <p:spPr>
          <a:xfrm>
            <a:off x="6338058" y="6114636"/>
            <a:ext cx="101997" cy="797830"/>
          </a:xfrm>
          <a:custGeom>
            <a:avLst/>
            <a:gdLst/>
            <a:ahLst/>
            <a:cxnLst/>
            <a:rect l="l" t="t" r="r" b="b"/>
            <a:pathLst>
              <a:path w="103504" h="809625">
                <a:moveTo>
                  <a:pt x="7620" y="713739"/>
                </a:moveTo>
                <a:lnTo>
                  <a:pt x="1270" y="716914"/>
                </a:lnTo>
                <a:lnTo>
                  <a:pt x="0" y="720724"/>
                </a:lnTo>
                <a:lnTo>
                  <a:pt x="52070" y="809624"/>
                </a:lnTo>
                <a:lnTo>
                  <a:pt x="59055" y="796924"/>
                </a:lnTo>
                <a:lnTo>
                  <a:pt x="45720" y="796924"/>
                </a:lnTo>
                <a:lnTo>
                  <a:pt x="45720" y="773429"/>
                </a:lnTo>
                <a:lnTo>
                  <a:pt x="11430" y="714374"/>
                </a:lnTo>
                <a:lnTo>
                  <a:pt x="7620" y="713739"/>
                </a:lnTo>
                <a:close/>
              </a:path>
              <a:path w="103504" h="809625">
                <a:moveTo>
                  <a:pt x="45720" y="773429"/>
                </a:moveTo>
                <a:lnTo>
                  <a:pt x="45720" y="796924"/>
                </a:lnTo>
                <a:lnTo>
                  <a:pt x="58420" y="796924"/>
                </a:lnTo>
                <a:lnTo>
                  <a:pt x="58420" y="793749"/>
                </a:lnTo>
                <a:lnTo>
                  <a:pt x="46355" y="793749"/>
                </a:lnTo>
                <a:lnTo>
                  <a:pt x="52070" y="784224"/>
                </a:lnTo>
                <a:lnTo>
                  <a:pt x="45720" y="773429"/>
                </a:lnTo>
                <a:close/>
              </a:path>
              <a:path w="103504" h="809625">
                <a:moveTo>
                  <a:pt x="96520" y="713739"/>
                </a:moveTo>
                <a:lnTo>
                  <a:pt x="92710" y="714374"/>
                </a:lnTo>
                <a:lnTo>
                  <a:pt x="58420" y="773429"/>
                </a:lnTo>
                <a:lnTo>
                  <a:pt x="58420" y="796924"/>
                </a:lnTo>
                <a:lnTo>
                  <a:pt x="59055" y="796924"/>
                </a:lnTo>
                <a:lnTo>
                  <a:pt x="103505" y="720724"/>
                </a:lnTo>
                <a:lnTo>
                  <a:pt x="102870" y="716914"/>
                </a:lnTo>
                <a:lnTo>
                  <a:pt x="96520" y="713739"/>
                </a:lnTo>
                <a:close/>
              </a:path>
              <a:path w="103504" h="809625">
                <a:moveTo>
                  <a:pt x="52070" y="784224"/>
                </a:moveTo>
                <a:lnTo>
                  <a:pt x="46355" y="793749"/>
                </a:lnTo>
                <a:lnTo>
                  <a:pt x="57150" y="793749"/>
                </a:lnTo>
                <a:lnTo>
                  <a:pt x="52070" y="784224"/>
                </a:lnTo>
                <a:close/>
              </a:path>
              <a:path w="103504" h="809625">
                <a:moveTo>
                  <a:pt x="58420" y="773429"/>
                </a:moveTo>
                <a:lnTo>
                  <a:pt x="52070" y="784224"/>
                </a:lnTo>
                <a:lnTo>
                  <a:pt x="57150" y="793749"/>
                </a:lnTo>
                <a:lnTo>
                  <a:pt x="58420" y="793749"/>
                </a:lnTo>
                <a:lnTo>
                  <a:pt x="58420" y="773429"/>
                </a:lnTo>
                <a:close/>
              </a:path>
              <a:path w="103504" h="809625">
                <a:moveTo>
                  <a:pt x="58420" y="0"/>
                </a:moveTo>
                <a:lnTo>
                  <a:pt x="45720" y="0"/>
                </a:lnTo>
                <a:lnTo>
                  <a:pt x="45720" y="773429"/>
                </a:lnTo>
                <a:lnTo>
                  <a:pt x="52070" y="784224"/>
                </a:lnTo>
                <a:lnTo>
                  <a:pt x="58420" y="773429"/>
                </a:lnTo>
                <a:lnTo>
                  <a:pt x="58420" y="0"/>
                </a:lnTo>
                <a:close/>
              </a:path>
            </a:pathLst>
          </a:custGeom>
          <a:solidFill>
            <a:srgbClr val="000000"/>
          </a:solidFill>
        </p:spPr>
        <p:txBody>
          <a:bodyPr wrap="square" lIns="0" tIns="0" rIns="0" bIns="0" rtlCol="0"/>
          <a:lstStyle/>
          <a:p>
            <a:endParaRPr sz="1774"/>
          </a:p>
        </p:txBody>
      </p:sp>
      <p:sp>
        <p:nvSpPr>
          <p:cNvPr id="28" name="object 28"/>
          <p:cNvSpPr/>
          <p:nvPr/>
        </p:nvSpPr>
        <p:spPr>
          <a:xfrm>
            <a:off x="4510243" y="6202863"/>
            <a:ext cx="48183" cy="554414"/>
          </a:xfrm>
          <a:custGeom>
            <a:avLst/>
            <a:gdLst/>
            <a:ahLst/>
            <a:cxnLst/>
            <a:rect l="l" t="t" r="r" b="b"/>
            <a:pathLst>
              <a:path w="48894" h="562609">
                <a:moveTo>
                  <a:pt x="48894" y="562609"/>
                </a:moveTo>
                <a:lnTo>
                  <a:pt x="29844" y="562609"/>
                </a:lnTo>
                <a:lnTo>
                  <a:pt x="14604" y="561339"/>
                </a:lnTo>
                <a:lnTo>
                  <a:pt x="3809" y="560069"/>
                </a:lnTo>
                <a:lnTo>
                  <a:pt x="0" y="558164"/>
                </a:lnTo>
                <a:lnTo>
                  <a:pt x="0" y="4444"/>
                </a:lnTo>
                <a:lnTo>
                  <a:pt x="3809" y="3174"/>
                </a:lnTo>
                <a:lnTo>
                  <a:pt x="14604" y="1269"/>
                </a:lnTo>
                <a:lnTo>
                  <a:pt x="29844" y="634"/>
                </a:lnTo>
                <a:lnTo>
                  <a:pt x="48894" y="0"/>
                </a:lnTo>
              </a:path>
            </a:pathLst>
          </a:custGeom>
          <a:ln w="12192">
            <a:solidFill>
              <a:srgbClr val="000000"/>
            </a:solidFill>
          </a:ln>
        </p:spPr>
        <p:txBody>
          <a:bodyPr wrap="square" lIns="0" tIns="0" rIns="0" bIns="0" rtlCol="0"/>
          <a:lstStyle/>
          <a:p>
            <a:endParaRPr sz="1774"/>
          </a:p>
        </p:txBody>
      </p:sp>
      <p:sp>
        <p:nvSpPr>
          <p:cNvPr id="29" name="object 29"/>
          <p:cNvSpPr txBox="1">
            <a:spLocks noGrp="1"/>
          </p:cNvSpPr>
          <p:nvPr>
            <p:ph type="ftr" sz="quarter" idx="5"/>
          </p:nvPr>
        </p:nvSpPr>
        <p:spPr>
          <a:xfrm>
            <a:off x="409751" y="9278928"/>
            <a:ext cx="7295957" cy="117020"/>
          </a:xfrm>
          <a:prstGeom prst="rect">
            <a:avLst/>
          </a:prstGeom>
        </p:spPr>
        <p:txBody>
          <a:bodyPr vert="horz" wrap="square" lIns="0" tIns="0" rIns="0" bIns="0" rtlCol="0">
            <a:spAutoFit/>
          </a:bodyPr>
          <a:lstStyle/>
          <a:p>
            <a:pPr marL="12515">
              <a:lnSpc>
                <a:spcPts val="941"/>
              </a:lnSpc>
            </a:pPr>
            <a:r>
              <a:rPr dirty="0"/>
              <a:t>Manufacturer</a:t>
            </a:r>
            <a:r>
              <a:rPr spc="-20" dirty="0"/>
              <a:t> </a:t>
            </a:r>
            <a:r>
              <a:rPr dirty="0"/>
              <a:t>reserves</a:t>
            </a:r>
            <a:r>
              <a:rPr spc="-10" dirty="0"/>
              <a:t> </a:t>
            </a:r>
            <a:r>
              <a:rPr dirty="0"/>
              <a:t>the</a:t>
            </a:r>
            <a:r>
              <a:rPr spc="-10" dirty="0"/>
              <a:t> </a:t>
            </a:r>
            <a:r>
              <a:rPr dirty="0"/>
              <a:t>right to</a:t>
            </a:r>
            <a:r>
              <a:rPr spc="-15" dirty="0"/>
              <a:t> </a:t>
            </a:r>
            <a:r>
              <a:rPr dirty="0"/>
              <a:t>change</a:t>
            </a:r>
            <a:r>
              <a:rPr spc="-10" dirty="0"/>
              <a:t> </a:t>
            </a:r>
            <a:r>
              <a:rPr dirty="0"/>
              <a:t>specifications</a:t>
            </a:r>
            <a:r>
              <a:rPr spc="-5" dirty="0"/>
              <a:t> </a:t>
            </a:r>
            <a:r>
              <a:rPr dirty="0"/>
              <a:t>or</a:t>
            </a:r>
            <a:r>
              <a:rPr spc="-10" dirty="0"/>
              <a:t> </a:t>
            </a:r>
            <a:r>
              <a:rPr dirty="0"/>
              <a:t>designs</a:t>
            </a:r>
            <a:r>
              <a:rPr spc="-25" dirty="0"/>
              <a:t> </a:t>
            </a:r>
            <a:r>
              <a:rPr dirty="0"/>
              <a:t>without </a:t>
            </a:r>
            <a:r>
              <a:rPr spc="-10" dirty="0"/>
              <a:t>notice.</a:t>
            </a:r>
          </a:p>
        </p:txBody>
      </p:sp>
      <p:sp>
        <p:nvSpPr>
          <p:cNvPr id="30" name="object 30"/>
          <p:cNvSpPr txBox="1">
            <a:spLocks noGrp="1"/>
          </p:cNvSpPr>
          <p:nvPr>
            <p:ph type="dt" sz="half" idx="6"/>
          </p:nvPr>
        </p:nvSpPr>
        <p:spPr>
          <a:xfrm>
            <a:off x="11869174" y="9260907"/>
            <a:ext cx="760446" cy="117020"/>
          </a:xfrm>
          <a:prstGeom prst="rect">
            <a:avLst/>
          </a:prstGeom>
        </p:spPr>
        <p:txBody>
          <a:bodyPr vert="horz" wrap="square" lIns="0" tIns="0" rIns="0" bIns="0" rtlCol="0">
            <a:spAutoFit/>
          </a:bodyPr>
          <a:lstStyle/>
          <a:p>
            <a:pPr marL="12515">
              <a:lnSpc>
                <a:spcPts val="941"/>
              </a:lnSpc>
            </a:pPr>
            <a:r>
              <a:rPr spc="-10" dirty="0"/>
              <a:t>10.2019</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73514" y="292101"/>
            <a:ext cx="230504" cy="151323"/>
          </a:xfrm>
          <a:prstGeom prst="rect">
            <a:avLst/>
          </a:prstGeom>
        </p:spPr>
        <p:txBody>
          <a:bodyPr vert="horz" wrap="square" lIns="0" tIns="12700" rIns="0" bIns="0" rtlCol="0">
            <a:spAutoFit/>
          </a:bodyPr>
          <a:lstStyle/>
          <a:p>
            <a:pPr marL="12700">
              <a:spcBef>
                <a:spcPts val="100"/>
              </a:spcBef>
            </a:pPr>
            <a:r>
              <a:rPr sz="900" spc="-20" dirty="0">
                <a:latin typeface="Times New Roman"/>
                <a:cs typeface="Times New Roman"/>
              </a:rPr>
              <a:t>4/30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p:nvPr/>
        </p:nvSpPr>
        <p:spPr>
          <a:xfrm>
            <a:off x="3521076" y="717550"/>
            <a:ext cx="6226175" cy="666750"/>
          </a:xfrm>
          <a:custGeom>
            <a:avLst/>
            <a:gdLst/>
            <a:ahLst/>
            <a:cxnLst/>
            <a:rect l="l" t="t" r="r" b="b"/>
            <a:pathLst>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5892800" y="0"/>
                </a:lnTo>
                <a:lnTo>
                  <a:pt x="5942070" y="3613"/>
                </a:lnTo>
                <a:lnTo>
                  <a:pt x="5989094" y="14112"/>
                </a:lnTo>
                <a:lnTo>
                  <a:pt x="6033356" y="30979"/>
                </a:lnTo>
                <a:lnTo>
                  <a:pt x="6074340" y="53700"/>
                </a:lnTo>
                <a:lnTo>
                  <a:pt x="6111531" y="81760"/>
                </a:lnTo>
                <a:lnTo>
                  <a:pt x="6144414" y="114643"/>
                </a:lnTo>
                <a:lnTo>
                  <a:pt x="6172474" y="151834"/>
                </a:lnTo>
                <a:lnTo>
                  <a:pt x="6195195" y="192818"/>
                </a:lnTo>
                <a:lnTo>
                  <a:pt x="6212062" y="237080"/>
                </a:lnTo>
                <a:lnTo>
                  <a:pt x="6222561" y="284104"/>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2160651" y="0"/>
                </a:lnTo>
                <a:lnTo>
                  <a:pt x="2209893" y="3613"/>
                </a:lnTo>
                <a:lnTo>
                  <a:pt x="2256899" y="14112"/>
                </a:lnTo>
                <a:lnTo>
                  <a:pt x="2301152" y="30979"/>
                </a:lnTo>
                <a:lnTo>
                  <a:pt x="2342135" y="53700"/>
                </a:lnTo>
                <a:lnTo>
                  <a:pt x="2379330" y="81760"/>
                </a:lnTo>
                <a:lnTo>
                  <a:pt x="2412222" y="114643"/>
                </a:lnTo>
                <a:lnTo>
                  <a:pt x="2440293" y="151834"/>
                </a:lnTo>
                <a:lnTo>
                  <a:pt x="2463025" y="192818"/>
                </a:lnTo>
                <a:lnTo>
                  <a:pt x="2479903" y="237080"/>
                </a:lnTo>
                <a:lnTo>
                  <a:pt x="2490409" y="284104"/>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endParaRPr/>
          </a:p>
        </p:txBody>
      </p:sp>
      <p:sp>
        <p:nvSpPr>
          <p:cNvPr id="5" name="object 5"/>
          <p:cNvSpPr txBox="1"/>
          <p:nvPr/>
        </p:nvSpPr>
        <p:spPr>
          <a:xfrm>
            <a:off x="3830117" y="744473"/>
            <a:ext cx="525145"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sp>
        <p:nvSpPr>
          <p:cNvPr id="6" name="object 6"/>
          <p:cNvSpPr txBox="1"/>
          <p:nvPr/>
        </p:nvSpPr>
        <p:spPr>
          <a:xfrm>
            <a:off x="6061202" y="941577"/>
            <a:ext cx="2182495" cy="258404"/>
          </a:xfrm>
          <a:prstGeom prst="rect">
            <a:avLst/>
          </a:prstGeom>
        </p:spPr>
        <p:txBody>
          <a:bodyPr vert="horz" wrap="square" lIns="0" tIns="12065" rIns="0" bIns="0" rtlCol="0">
            <a:spAutoFit/>
          </a:bodyPr>
          <a:lstStyle/>
          <a:p>
            <a:pPr marL="12700">
              <a:spcBef>
                <a:spcPts val="95"/>
              </a:spcBef>
            </a:pPr>
            <a:r>
              <a:rPr sz="1600" b="1" dirty="0">
                <a:latin typeface="Times New Roman"/>
                <a:cs typeface="Times New Roman"/>
              </a:rPr>
              <a:t>High</a:t>
            </a:r>
            <a:r>
              <a:rPr sz="1600" b="1" spc="-25" dirty="0">
                <a:latin typeface="Times New Roman"/>
                <a:cs typeface="Times New Roman"/>
              </a:rPr>
              <a:t> </a:t>
            </a:r>
            <a:r>
              <a:rPr sz="1600" b="1" spc="-10" dirty="0">
                <a:latin typeface="Times New Roman"/>
                <a:cs typeface="Times New Roman"/>
              </a:rPr>
              <a:t>pressure</a:t>
            </a:r>
            <a:r>
              <a:rPr sz="1600" b="1" spc="-30" dirty="0">
                <a:latin typeface="Times New Roman"/>
                <a:cs typeface="Times New Roman"/>
              </a:rPr>
              <a:t> </a:t>
            </a:r>
            <a:r>
              <a:rPr sz="1600" b="1" spc="-10" dirty="0">
                <a:latin typeface="Times New Roman"/>
                <a:cs typeface="Times New Roman"/>
              </a:rPr>
              <a:t>protection</a:t>
            </a:r>
            <a:endParaRPr sz="1600">
              <a:latin typeface="Times New Roman"/>
              <a:cs typeface="Times New Roman"/>
            </a:endParaRPr>
          </a:p>
        </p:txBody>
      </p:sp>
      <p:sp>
        <p:nvSpPr>
          <p:cNvPr id="7" name="object 7"/>
          <p:cNvSpPr/>
          <p:nvPr/>
        </p:nvSpPr>
        <p:spPr>
          <a:xfrm>
            <a:off x="7577074" y="5646673"/>
            <a:ext cx="409575" cy="76200"/>
          </a:xfrm>
          <a:custGeom>
            <a:avLst/>
            <a:gdLst/>
            <a:ahLst/>
            <a:cxnLst/>
            <a:rect l="l" t="t" r="r" b="b"/>
            <a:pathLst>
              <a:path w="409575" h="76200">
                <a:moveTo>
                  <a:pt x="396875" y="31750"/>
                </a:moveTo>
                <a:lnTo>
                  <a:pt x="346075" y="31750"/>
                </a:lnTo>
                <a:lnTo>
                  <a:pt x="346075" y="44450"/>
                </a:lnTo>
                <a:lnTo>
                  <a:pt x="333375" y="44454"/>
                </a:lnTo>
                <a:lnTo>
                  <a:pt x="333375" y="76200"/>
                </a:lnTo>
                <a:lnTo>
                  <a:pt x="409575" y="38100"/>
                </a:lnTo>
                <a:lnTo>
                  <a:pt x="396875" y="31750"/>
                </a:lnTo>
                <a:close/>
              </a:path>
              <a:path w="409575" h="76200">
                <a:moveTo>
                  <a:pt x="333375" y="31754"/>
                </a:moveTo>
                <a:lnTo>
                  <a:pt x="0" y="31876"/>
                </a:lnTo>
                <a:lnTo>
                  <a:pt x="0" y="44576"/>
                </a:lnTo>
                <a:lnTo>
                  <a:pt x="333375" y="44454"/>
                </a:lnTo>
                <a:lnTo>
                  <a:pt x="333375" y="31754"/>
                </a:lnTo>
                <a:close/>
              </a:path>
              <a:path w="409575" h="76200">
                <a:moveTo>
                  <a:pt x="346075" y="31750"/>
                </a:moveTo>
                <a:lnTo>
                  <a:pt x="333375" y="31754"/>
                </a:lnTo>
                <a:lnTo>
                  <a:pt x="333375" y="44454"/>
                </a:lnTo>
                <a:lnTo>
                  <a:pt x="346075" y="44450"/>
                </a:lnTo>
                <a:lnTo>
                  <a:pt x="346075" y="31750"/>
                </a:lnTo>
                <a:close/>
              </a:path>
              <a:path w="409575" h="76200">
                <a:moveTo>
                  <a:pt x="333375" y="0"/>
                </a:moveTo>
                <a:lnTo>
                  <a:pt x="333375" y="31754"/>
                </a:lnTo>
                <a:lnTo>
                  <a:pt x="396875" y="31750"/>
                </a:lnTo>
                <a:lnTo>
                  <a:pt x="333375" y="0"/>
                </a:lnTo>
                <a:close/>
              </a:path>
            </a:pathLst>
          </a:custGeom>
          <a:solidFill>
            <a:srgbClr val="000000"/>
          </a:solidFill>
        </p:spPr>
        <p:txBody>
          <a:bodyPr wrap="square" lIns="0" tIns="0" rIns="0" bIns="0" rtlCol="0"/>
          <a:lstStyle/>
          <a:p>
            <a:endParaRPr/>
          </a:p>
        </p:txBody>
      </p:sp>
      <p:sp>
        <p:nvSpPr>
          <p:cNvPr id="8" name="object 8"/>
          <p:cNvSpPr txBox="1"/>
          <p:nvPr/>
        </p:nvSpPr>
        <p:spPr>
          <a:xfrm>
            <a:off x="4276649" y="5936437"/>
            <a:ext cx="245745"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grpSp>
        <p:nvGrpSpPr>
          <p:cNvPr id="9" name="object 9"/>
          <p:cNvGrpSpPr/>
          <p:nvPr/>
        </p:nvGrpSpPr>
        <p:grpSpPr>
          <a:xfrm>
            <a:off x="3681413" y="952500"/>
            <a:ext cx="936625" cy="373380"/>
            <a:chOff x="506412" y="952500"/>
            <a:chExt cx="936625" cy="373380"/>
          </a:xfrm>
        </p:grpSpPr>
        <p:sp>
          <p:nvSpPr>
            <p:cNvPr id="10" name="object 10"/>
            <p:cNvSpPr/>
            <p:nvPr/>
          </p:nvSpPr>
          <p:spPr>
            <a:xfrm>
              <a:off x="511175" y="957262"/>
              <a:ext cx="927100" cy="363855"/>
            </a:xfrm>
            <a:custGeom>
              <a:avLst/>
              <a:gdLst/>
              <a:ahLst/>
              <a:cxnLst/>
              <a:rect l="l" t="t" r="r" b="b"/>
              <a:pathLst>
                <a:path w="927100" h="363855">
                  <a:moveTo>
                    <a:pt x="0" y="363537"/>
                  </a:moveTo>
                  <a:lnTo>
                    <a:pt x="927100" y="363537"/>
                  </a:lnTo>
                  <a:lnTo>
                    <a:pt x="927100" y="0"/>
                  </a:lnTo>
                  <a:lnTo>
                    <a:pt x="0" y="0"/>
                  </a:lnTo>
                  <a:lnTo>
                    <a:pt x="0" y="363537"/>
                  </a:lnTo>
                  <a:close/>
                </a:path>
              </a:pathLst>
            </a:custGeom>
            <a:ln w="9525">
              <a:solidFill>
                <a:srgbClr val="000000"/>
              </a:solidFill>
            </a:ln>
          </p:spPr>
          <p:txBody>
            <a:bodyPr wrap="square" lIns="0" tIns="0" rIns="0" bIns="0" rtlCol="0"/>
            <a:lstStyle/>
            <a:p>
              <a:endParaRPr/>
            </a:p>
          </p:txBody>
        </p:sp>
        <p:sp>
          <p:nvSpPr>
            <p:cNvPr id="11" name="object 11"/>
            <p:cNvSpPr/>
            <p:nvPr/>
          </p:nvSpPr>
          <p:spPr>
            <a:xfrm>
              <a:off x="545477" y="985621"/>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2" name="object 12"/>
            <p:cNvPicPr/>
            <p:nvPr/>
          </p:nvPicPr>
          <p:blipFill>
            <a:blip r:embed="rId2" cstate="print"/>
            <a:stretch>
              <a:fillRect/>
            </a:stretch>
          </p:blipFill>
          <p:spPr>
            <a:xfrm>
              <a:off x="570293" y="1003681"/>
              <a:ext cx="204038" cy="277368"/>
            </a:xfrm>
            <a:prstGeom prst="rect">
              <a:avLst/>
            </a:prstGeom>
          </p:spPr>
        </p:pic>
        <p:sp>
          <p:nvSpPr>
            <p:cNvPr id="13" name="object 13"/>
            <p:cNvSpPr/>
            <p:nvPr/>
          </p:nvSpPr>
          <p:spPr>
            <a:xfrm>
              <a:off x="856018" y="985621"/>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4" name="object 14"/>
            <p:cNvPicPr/>
            <p:nvPr/>
          </p:nvPicPr>
          <p:blipFill>
            <a:blip r:embed="rId3" cstate="print"/>
            <a:stretch>
              <a:fillRect/>
            </a:stretch>
          </p:blipFill>
          <p:spPr>
            <a:xfrm>
              <a:off x="880821" y="1003681"/>
              <a:ext cx="204952" cy="277368"/>
            </a:xfrm>
            <a:prstGeom prst="rect">
              <a:avLst/>
            </a:prstGeom>
          </p:spPr>
        </p:pic>
        <p:sp>
          <p:nvSpPr>
            <p:cNvPr id="15" name="object 15"/>
            <p:cNvSpPr/>
            <p:nvPr/>
          </p:nvSpPr>
          <p:spPr>
            <a:xfrm>
              <a:off x="1155725" y="985621"/>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6" name="object 16"/>
            <p:cNvPicPr/>
            <p:nvPr/>
          </p:nvPicPr>
          <p:blipFill>
            <a:blip r:embed="rId4" cstate="print"/>
            <a:stretch>
              <a:fillRect/>
            </a:stretch>
          </p:blipFill>
          <p:spPr>
            <a:xfrm>
              <a:off x="1180528" y="1003681"/>
              <a:ext cx="204025" cy="277368"/>
            </a:xfrm>
            <a:prstGeom prst="rect">
              <a:avLst/>
            </a:prstGeom>
          </p:spPr>
        </p:pic>
      </p:grpSp>
      <p:grpSp>
        <p:nvGrpSpPr>
          <p:cNvPr id="17" name="object 17"/>
          <p:cNvGrpSpPr/>
          <p:nvPr/>
        </p:nvGrpSpPr>
        <p:grpSpPr>
          <a:xfrm>
            <a:off x="4567175" y="5821298"/>
            <a:ext cx="1298575" cy="1732280"/>
            <a:chOff x="1392174" y="5821298"/>
            <a:chExt cx="1298575" cy="1732280"/>
          </a:xfrm>
        </p:grpSpPr>
        <p:sp>
          <p:nvSpPr>
            <p:cNvPr id="18" name="object 18"/>
            <p:cNvSpPr/>
            <p:nvPr/>
          </p:nvSpPr>
          <p:spPr>
            <a:xfrm>
              <a:off x="1393825" y="5821298"/>
              <a:ext cx="76200" cy="541655"/>
            </a:xfrm>
            <a:custGeom>
              <a:avLst/>
              <a:gdLst/>
              <a:ahLst/>
              <a:cxnLst/>
              <a:rect l="l" t="t" r="r" b="b"/>
              <a:pathLst>
                <a:path w="76200" h="541654">
                  <a:moveTo>
                    <a:pt x="31750" y="465200"/>
                  </a:moveTo>
                  <a:lnTo>
                    <a:pt x="0" y="465200"/>
                  </a:lnTo>
                  <a:lnTo>
                    <a:pt x="38100" y="541401"/>
                  </a:lnTo>
                  <a:lnTo>
                    <a:pt x="69850" y="477900"/>
                  </a:lnTo>
                  <a:lnTo>
                    <a:pt x="31750" y="477900"/>
                  </a:lnTo>
                  <a:lnTo>
                    <a:pt x="31750" y="465200"/>
                  </a:lnTo>
                  <a:close/>
                </a:path>
                <a:path w="76200" h="541654">
                  <a:moveTo>
                    <a:pt x="44450" y="0"/>
                  </a:moveTo>
                  <a:lnTo>
                    <a:pt x="31750" y="0"/>
                  </a:lnTo>
                  <a:lnTo>
                    <a:pt x="31750" y="477900"/>
                  </a:lnTo>
                  <a:lnTo>
                    <a:pt x="44450" y="477900"/>
                  </a:lnTo>
                  <a:lnTo>
                    <a:pt x="44450" y="0"/>
                  </a:lnTo>
                  <a:close/>
                </a:path>
                <a:path w="76200" h="541654">
                  <a:moveTo>
                    <a:pt x="76200" y="465200"/>
                  </a:moveTo>
                  <a:lnTo>
                    <a:pt x="44450" y="465200"/>
                  </a:lnTo>
                  <a:lnTo>
                    <a:pt x="44450" y="477900"/>
                  </a:lnTo>
                  <a:lnTo>
                    <a:pt x="69850" y="477900"/>
                  </a:lnTo>
                  <a:lnTo>
                    <a:pt x="76200" y="465200"/>
                  </a:lnTo>
                  <a:close/>
                </a:path>
              </a:pathLst>
            </a:custGeom>
            <a:solidFill>
              <a:srgbClr val="000000"/>
            </a:solidFill>
          </p:spPr>
          <p:txBody>
            <a:bodyPr wrap="square" lIns="0" tIns="0" rIns="0" bIns="0" rtlCol="0"/>
            <a:lstStyle/>
            <a:p>
              <a:endParaRPr/>
            </a:p>
          </p:txBody>
        </p:sp>
        <p:sp>
          <p:nvSpPr>
            <p:cNvPr id="19" name="object 19"/>
            <p:cNvSpPr/>
            <p:nvPr/>
          </p:nvSpPr>
          <p:spPr>
            <a:xfrm>
              <a:off x="1392174" y="6824598"/>
              <a:ext cx="1298575" cy="728980"/>
            </a:xfrm>
            <a:custGeom>
              <a:avLst/>
              <a:gdLst/>
              <a:ahLst/>
              <a:cxnLst/>
              <a:rect l="l" t="t" r="r" b="b"/>
              <a:pathLst>
                <a:path w="1298575" h="728979">
                  <a:moveTo>
                    <a:pt x="76200" y="392176"/>
                  </a:moveTo>
                  <a:lnTo>
                    <a:pt x="44450" y="392176"/>
                  </a:lnTo>
                  <a:lnTo>
                    <a:pt x="44577" y="0"/>
                  </a:lnTo>
                  <a:lnTo>
                    <a:pt x="31877" y="0"/>
                  </a:lnTo>
                  <a:lnTo>
                    <a:pt x="31750" y="392176"/>
                  </a:lnTo>
                  <a:lnTo>
                    <a:pt x="0" y="392176"/>
                  </a:lnTo>
                  <a:lnTo>
                    <a:pt x="38100" y="468376"/>
                  </a:lnTo>
                  <a:lnTo>
                    <a:pt x="69850" y="404876"/>
                  </a:lnTo>
                  <a:lnTo>
                    <a:pt x="76200" y="392176"/>
                  </a:lnTo>
                  <a:close/>
                </a:path>
                <a:path w="1298575" h="728979">
                  <a:moveTo>
                    <a:pt x="1298575" y="690626"/>
                  </a:moveTo>
                  <a:lnTo>
                    <a:pt x="1285875" y="684276"/>
                  </a:lnTo>
                  <a:lnTo>
                    <a:pt x="1222375" y="652526"/>
                  </a:lnTo>
                  <a:lnTo>
                    <a:pt x="1222425" y="684276"/>
                  </a:lnTo>
                  <a:lnTo>
                    <a:pt x="889127" y="684276"/>
                  </a:lnTo>
                  <a:lnTo>
                    <a:pt x="889127" y="696976"/>
                  </a:lnTo>
                  <a:lnTo>
                    <a:pt x="1222438" y="696976"/>
                  </a:lnTo>
                  <a:lnTo>
                    <a:pt x="1222502" y="728726"/>
                  </a:lnTo>
                  <a:lnTo>
                    <a:pt x="1285887" y="696976"/>
                  </a:lnTo>
                  <a:lnTo>
                    <a:pt x="1298575" y="690626"/>
                  </a:lnTo>
                  <a:close/>
                </a:path>
              </a:pathLst>
            </a:custGeom>
            <a:solidFill>
              <a:srgbClr val="000000"/>
            </a:solidFill>
          </p:spPr>
          <p:txBody>
            <a:bodyPr wrap="square" lIns="0" tIns="0" rIns="0" bIns="0" rtlCol="0"/>
            <a:lstStyle/>
            <a:p>
              <a:endParaRPr/>
            </a:p>
          </p:txBody>
        </p:sp>
      </p:grpSp>
      <p:sp>
        <p:nvSpPr>
          <p:cNvPr id="20" name="object 20"/>
          <p:cNvSpPr txBox="1"/>
          <p:nvPr/>
        </p:nvSpPr>
        <p:spPr>
          <a:xfrm>
            <a:off x="4655819" y="1011428"/>
            <a:ext cx="162560" cy="197490"/>
          </a:xfrm>
          <a:prstGeom prst="rect">
            <a:avLst/>
          </a:prstGeom>
        </p:spPr>
        <p:txBody>
          <a:bodyPr vert="horz" wrap="square" lIns="0" tIns="12700" rIns="0" bIns="0" rtlCol="0">
            <a:spAutoFit/>
          </a:bodyPr>
          <a:lstStyle/>
          <a:p>
            <a:pPr marL="12700">
              <a:spcBef>
                <a:spcPts val="100"/>
              </a:spcBef>
            </a:pPr>
            <a:r>
              <a:rPr sz="1200" spc="-25" dirty="0">
                <a:latin typeface="Arial"/>
                <a:cs typeface="Arial"/>
              </a:rPr>
              <a:t>or</a:t>
            </a:r>
            <a:endParaRPr sz="1200">
              <a:latin typeface="Arial"/>
              <a:cs typeface="Arial"/>
            </a:endParaRPr>
          </a:p>
        </p:txBody>
      </p:sp>
      <p:grpSp>
        <p:nvGrpSpPr>
          <p:cNvPr id="21" name="object 21"/>
          <p:cNvGrpSpPr/>
          <p:nvPr/>
        </p:nvGrpSpPr>
        <p:grpSpPr>
          <a:xfrm>
            <a:off x="4833938" y="947800"/>
            <a:ext cx="935355" cy="373380"/>
            <a:chOff x="1658937" y="947800"/>
            <a:chExt cx="935355" cy="373380"/>
          </a:xfrm>
        </p:grpSpPr>
        <p:sp>
          <p:nvSpPr>
            <p:cNvPr id="22" name="object 22"/>
            <p:cNvSpPr/>
            <p:nvPr/>
          </p:nvSpPr>
          <p:spPr>
            <a:xfrm>
              <a:off x="1663700" y="952563"/>
              <a:ext cx="925830" cy="363855"/>
            </a:xfrm>
            <a:custGeom>
              <a:avLst/>
              <a:gdLst/>
              <a:ahLst/>
              <a:cxnLst/>
              <a:rect l="l" t="t" r="r" b="b"/>
              <a:pathLst>
                <a:path w="925830" h="363855">
                  <a:moveTo>
                    <a:pt x="0" y="363537"/>
                  </a:moveTo>
                  <a:lnTo>
                    <a:pt x="925512" y="363537"/>
                  </a:lnTo>
                  <a:lnTo>
                    <a:pt x="925512" y="0"/>
                  </a:lnTo>
                  <a:lnTo>
                    <a:pt x="0" y="0"/>
                  </a:lnTo>
                  <a:lnTo>
                    <a:pt x="0" y="363537"/>
                  </a:lnTo>
                  <a:close/>
                </a:path>
              </a:pathLst>
            </a:custGeom>
            <a:ln w="9525">
              <a:solidFill>
                <a:srgbClr val="000000"/>
              </a:solidFill>
            </a:ln>
          </p:spPr>
          <p:txBody>
            <a:bodyPr wrap="square" lIns="0" tIns="0" rIns="0" bIns="0" rtlCol="0"/>
            <a:lstStyle/>
            <a:p>
              <a:endParaRPr/>
            </a:p>
          </p:txBody>
        </p:sp>
        <p:sp>
          <p:nvSpPr>
            <p:cNvPr id="23" name="object 23"/>
            <p:cNvSpPr/>
            <p:nvPr/>
          </p:nvSpPr>
          <p:spPr>
            <a:xfrm>
              <a:off x="1697990" y="980922"/>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4" name="object 24"/>
            <p:cNvPicPr/>
            <p:nvPr/>
          </p:nvPicPr>
          <p:blipFill>
            <a:blip r:embed="rId5" cstate="print"/>
            <a:stretch>
              <a:fillRect/>
            </a:stretch>
          </p:blipFill>
          <p:spPr>
            <a:xfrm>
              <a:off x="1722755" y="998854"/>
              <a:ext cx="203707" cy="277368"/>
            </a:xfrm>
            <a:prstGeom prst="rect">
              <a:avLst/>
            </a:prstGeom>
          </p:spPr>
        </p:pic>
        <p:sp>
          <p:nvSpPr>
            <p:cNvPr id="25" name="object 25"/>
            <p:cNvSpPr/>
            <p:nvPr/>
          </p:nvSpPr>
          <p:spPr>
            <a:xfrm>
              <a:off x="2007997" y="980922"/>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6" name="object 26"/>
            <p:cNvPicPr/>
            <p:nvPr/>
          </p:nvPicPr>
          <p:blipFill>
            <a:blip r:embed="rId6" cstate="print"/>
            <a:stretch>
              <a:fillRect/>
            </a:stretch>
          </p:blipFill>
          <p:spPr>
            <a:xfrm>
              <a:off x="2032761" y="998854"/>
              <a:ext cx="204596" cy="277368"/>
            </a:xfrm>
            <a:prstGeom prst="rect">
              <a:avLst/>
            </a:prstGeom>
          </p:spPr>
        </p:pic>
        <p:sp>
          <p:nvSpPr>
            <p:cNvPr id="27" name="object 27"/>
            <p:cNvSpPr/>
            <p:nvPr/>
          </p:nvSpPr>
          <p:spPr>
            <a:xfrm>
              <a:off x="2307081" y="980922"/>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8" name="object 28"/>
            <p:cNvPicPr/>
            <p:nvPr/>
          </p:nvPicPr>
          <p:blipFill>
            <a:blip r:embed="rId7" cstate="print"/>
            <a:stretch>
              <a:fillRect/>
            </a:stretch>
          </p:blipFill>
          <p:spPr>
            <a:xfrm>
              <a:off x="2331847" y="998854"/>
              <a:ext cx="203707" cy="277368"/>
            </a:xfrm>
            <a:prstGeom prst="rect">
              <a:avLst/>
            </a:prstGeom>
          </p:spPr>
        </p:pic>
      </p:grpSp>
      <p:sp>
        <p:nvSpPr>
          <p:cNvPr id="29" name="object 29"/>
          <p:cNvSpPr txBox="1"/>
          <p:nvPr/>
        </p:nvSpPr>
        <p:spPr>
          <a:xfrm>
            <a:off x="5502275" y="7236967"/>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0" name="object 30"/>
          <p:cNvSpPr txBox="1"/>
          <p:nvPr/>
        </p:nvSpPr>
        <p:spPr>
          <a:xfrm>
            <a:off x="5867400" y="7383462"/>
            <a:ext cx="2119630" cy="210314"/>
          </a:xfrm>
          <a:prstGeom prst="rect">
            <a:avLst/>
          </a:prstGeom>
          <a:ln w="12700">
            <a:solidFill>
              <a:srgbClr val="000000"/>
            </a:solidFill>
          </a:ln>
        </p:spPr>
        <p:txBody>
          <a:bodyPr vert="horz" wrap="square" lIns="0" tIns="48260" rIns="0" bIns="0" rtlCol="0">
            <a:spAutoFit/>
          </a:bodyPr>
          <a:lstStyle/>
          <a:p>
            <a:pPr marL="91440">
              <a:spcBef>
                <a:spcPts val="380"/>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31" name="object 31"/>
          <p:cNvSpPr txBox="1"/>
          <p:nvPr/>
        </p:nvSpPr>
        <p:spPr>
          <a:xfrm>
            <a:off x="4209592" y="6927342"/>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2" name="object 32"/>
          <p:cNvSpPr txBox="1"/>
          <p:nvPr/>
        </p:nvSpPr>
        <p:spPr>
          <a:xfrm>
            <a:off x="3514040" y="1438401"/>
            <a:ext cx="5916295" cy="3236784"/>
          </a:xfrm>
          <a:prstGeom prst="rect">
            <a:avLst/>
          </a:prstGeom>
        </p:spPr>
        <p:txBody>
          <a:bodyPr vert="horz" wrap="square" lIns="0" tIns="12700" rIns="0" bIns="0" rtlCol="0">
            <a:spAutoFit/>
          </a:bodyPr>
          <a:lstStyle/>
          <a:p>
            <a:pPr marL="147955" indent="-135255">
              <a:spcBef>
                <a:spcPts val="100"/>
              </a:spcBef>
              <a:buSzPct val="92857"/>
              <a:buAutoNum type="arabicPeriod"/>
              <a:tabLst>
                <a:tab pos="147955" algn="l"/>
              </a:tabLst>
            </a:pPr>
            <a:r>
              <a:rPr sz="1400" b="1" dirty="0">
                <a:latin typeface="Times New Roman"/>
                <a:cs typeface="Times New Roman"/>
              </a:rPr>
              <a:t>Error</a:t>
            </a:r>
            <a:r>
              <a:rPr sz="1400" b="1" spc="-60"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2700">
              <a:spcBef>
                <a:spcPts val="5"/>
              </a:spcBef>
            </a:pPr>
            <a:r>
              <a:rPr sz="1300" dirty="0">
                <a:latin typeface="Times New Roman"/>
                <a:cs typeface="Times New Roman"/>
              </a:rPr>
              <a:t>P1:</a:t>
            </a:r>
            <a:r>
              <a:rPr sz="1300" spc="-40" dirty="0">
                <a:latin typeface="Times New Roman"/>
                <a:cs typeface="Times New Roman"/>
              </a:rPr>
              <a:t> </a:t>
            </a:r>
            <a:r>
              <a:rPr sz="1300" dirty="0">
                <a:latin typeface="Times New Roman"/>
                <a:cs typeface="Times New Roman"/>
              </a:rPr>
              <a:t>The</a:t>
            </a:r>
            <a:r>
              <a:rPr sz="1300" spc="-15" dirty="0">
                <a:latin typeface="Times New Roman"/>
                <a:cs typeface="Times New Roman"/>
              </a:rPr>
              <a:t> </a:t>
            </a:r>
            <a:r>
              <a:rPr sz="1300" dirty="0">
                <a:latin typeface="Times New Roman"/>
                <a:cs typeface="Times New Roman"/>
              </a:rPr>
              <a:t>detected</a:t>
            </a:r>
            <a:r>
              <a:rPr sz="1300" spc="-25" dirty="0">
                <a:latin typeface="Times New Roman"/>
                <a:cs typeface="Times New Roman"/>
              </a:rPr>
              <a:t> </a:t>
            </a:r>
            <a:r>
              <a:rPr sz="1300" dirty="0">
                <a:latin typeface="Times New Roman"/>
                <a:cs typeface="Times New Roman"/>
              </a:rPr>
              <a:t>high</a:t>
            </a:r>
            <a:r>
              <a:rPr sz="1300" spc="-15" dirty="0">
                <a:latin typeface="Times New Roman"/>
                <a:cs typeface="Times New Roman"/>
              </a:rPr>
              <a:t> </a:t>
            </a:r>
            <a:r>
              <a:rPr sz="1300" dirty="0">
                <a:latin typeface="Times New Roman"/>
                <a:cs typeface="Times New Roman"/>
              </a:rPr>
              <a:t>pressure</a:t>
            </a:r>
            <a:r>
              <a:rPr sz="1300" spc="-15" dirty="0">
                <a:latin typeface="Times New Roman"/>
                <a:cs typeface="Times New Roman"/>
              </a:rPr>
              <a:t> </a:t>
            </a:r>
            <a:r>
              <a:rPr sz="1300" dirty="0">
                <a:latin typeface="Times New Roman"/>
                <a:cs typeface="Times New Roman"/>
              </a:rPr>
              <a:t>is</a:t>
            </a:r>
            <a:r>
              <a:rPr sz="1300" spc="-30" dirty="0">
                <a:latin typeface="Times New Roman"/>
                <a:cs typeface="Times New Roman"/>
              </a:rPr>
              <a:t> </a:t>
            </a:r>
            <a:r>
              <a:rPr sz="1300" dirty="0">
                <a:latin typeface="Times New Roman"/>
                <a:cs typeface="Times New Roman"/>
              </a:rPr>
              <a:t>no</a:t>
            </a:r>
            <a:r>
              <a:rPr sz="1300" spc="-20" dirty="0">
                <a:latin typeface="Times New Roman"/>
                <a:cs typeface="Times New Roman"/>
              </a:rPr>
              <a:t> </a:t>
            </a:r>
            <a:r>
              <a:rPr sz="1300" dirty="0">
                <a:latin typeface="Times New Roman"/>
                <a:cs typeface="Times New Roman"/>
              </a:rPr>
              <a:t>less</a:t>
            </a:r>
            <a:r>
              <a:rPr sz="1300" spc="-40" dirty="0">
                <a:latin typeface="Times New Roman"/>
                <a:cs typeface="Times New Roman"/>
              </a:rPr>
              <a:t> </a:t>
            </a:r>
            <a:r>
              <a:rPr sz="1300" dirty="0">
                <a:latin typeface="Times New Roman"/>
                <a:cs typeface="Times New Roman"/>
              </a:rPr>
              <a:t>than</a:t>
            </a:r>
            <a:r>
              <a:rPr sz="1300" spc="-15" dirty="0">
                <a:latin typeface="Times New Roman"/>
                <a:cs typeface="Times New Roman"/>
              </a:rPr>
              <a:t> </a:t>
            </a:r>
            <a:r>
              <a:rPr sz="1300" spc="-10" dirty="0">
                <a:latin typeface="Times New Roman"/>
                <a:cs typeface="Times New Roman"/>
              </a:rPr>
              <a:t>566psig.</a:t>
            </a:r>
            <a:endParaRPr sz="1300">
              <a:latin typeface="Times New Roman"/>
              <a:cs typeface="Times New Roman"/>
            </a:endParaRPr>
          </a:p>
          <a:p>
            <a:pPr marL="12700">
              <a:lnSpc>
                <a:spcPts val="1560"/>
              </a:lnSpc>
            </a:pPr>
            <a:r>
              <a:rPr sz="1300" dirty="0">
                <a:latin typeface="Times New Roman"/>
                <a:cs typeface="Times New Roman"/>
              </a:rPr>
              <a:t>E1:</a:t>
            </a:r>
            <a:r>
              <a:rPr sz="1300" spc="-25" dirty="0">
                <a:latin typeface="Times New Roman"/>
                <a:cs typeface="Times New Roman"/>
              </a:rPr>
              <a:t> </a:t>
            </a:r>
            <a:r>
              <a:rPr sz="1300" dirty="0">
                <a:latin typeface="Times New Roman"/>
                <a:cs typeface="Times New Roman"/>
              </a:rPr>
              <a:t>System</a:t>
            </a:r>
            <a:r>
              <a:rPr sz="1300" spc="15" dirty="0">
                <a:latin typeface="Times New Roman"/>
                <a:cs typeface="Times New Roman"/>
              </a:rPr>
              <a:t> </a:t>
            </a:r>
            <a:r>
              <a:rPr sz="1300" dirty="0">
                <a:latin typeface="Times New Roman"/>
                <a:cs typeface="Times New Roman"/>
              </a:rPr>
              <a:t>locks</a:t>
            </a:r>
            <a:r>
              <a:rPr sz="1300" spc="-30" dirty="0">
                <a:latin typeface="Times New Roman"/>
                <a:cs typeface="Times New Roman"/>
              </a:rPr>
              <a:t> </a:t>
            </a:r>
            <a:r>
              <a:rPr sz="1300" dirty="0">
                <a:latin typeface="Times New Roman"/>
                <a:cs typeface="Times New Roman"/>
              </a:rPr>
              <a:t>up</a:t>
            </a:r>
            <a:r>
              <a:rPr sz="1300" spc="-20" dirty="0">
                <a:latin typeface="Times New Roman"/>
                <a:cs typeface="Times New Roman"/>
              </a:rPr>
              <a:t> </a:t>
            </a:r>
            <a:r>
              <a:rPr sz="1300" dirty="0">
                <a:latin typeface="Times New Roman"/>
                <a:cs typeface="Times New Roman"/>
              </a:rPr>
              <a:t>when</a:t>
            </a:r>
            <a:r>
              <a:rPr sz="1300" spc="-30" dirty="0">
                <a:latin typeface="Times New Roman"/>
                <a:cs typeface="Times New Roman"/>
              </a:rPr>
              <a:t> </a:t>
            </a:r>
            <a:r>
              <a:rPr sz="1300" dirty="0">
                <a:latin typeface="Times New Roman"/>
                <a:cs typeface="Times New Roman"/>
              </a:rPr>
              <a:t>P1</a:t>
            </a:r>
            <a:r>
              <a:rPr sz="1300" spc="-20" dirty="0">
                <a:latin typeface="Times New Roman"/>
                <a:cs typeface="Times New Roman"/>
              </a:rPr>
              <a:t> </a:t>
            </a:r>
            <a:r>
              <a:rPr sz="1300" dirty="0">
                <a:latin typeface="Times New Roman"/>
                <a:cs typeface="Times New Roman"/>
              </a:rPr>
              <a:t>has</a:t>
            </a:r>
            <a:r>
              <a:rPr sz="1300" spc="-30" dirty="0">
                <a:latin typeface="Times New Roman"/>
                <a:cs typeface="Times New Roman"/>
              </a:rPr>
              <a:t> </a:t>
            </a:r>
            <a:r>
              <a:rPr sz="1300" dirty="0">
                <a:latin typeface="Times New Roman"/>
                <a:cs typeface="Times New Roman"/>
              </a:rPr>
              <a:t>occurred</a:t>
            </a:r>
            <a:r>
              <a:rPr sz="1300" spc="-20" dirty="0">
                <a:latin typeface="Times New Roman"/>
                <a:cs typeface="Times New Roman"/>
              </a:rPr>
              <a:t> </a:t>
            </a:r>
            <a:r>
              <a:rPr sz="1300" dirty="0">
                <a:latin typeface="Times New Roman"/>
                <a:cs typeface="Times New Roman"/>
              </a:rPr>
              <a:t>six</a:t>
            </a:r>
            <a:r>
              <a:rPr sz="1300" spc="-30" dirty="0">
                <a:latin typeface="Times New Roman"/>
                <a:cs typeface="Times New Roman"/>
              </a:rPr>
              <a:t> </a:t>
            </a:r>
            <a:r>
              <a:rPr sz="1300" dirty="0">
                <a:latin typeface="Times New Roman"/>
                <a:cs typeface="Times New Roman"/>
              </a:rPr>
              <a:t>times</a:t>
            </a:r>
            <a:r>
              <a:rPr sz="1300" spc="-15" dirty="0">
                <a:latin typeface="Times New Roman"/>
                <a:cs typeface="Times New Roman"/>
              </a:rPr>
              <a:t> </a:t>
            </a:r>
            <a:r>
              <a:rPr sz="1300" dirty="0">
                <a:latin typeface="Times New Roman"/>
                <a:cs typeface="Times New Roman"/>
              </a:rPr>
              <a:t>within</a:t>
            </a:r>
            <a:r>
              <a:rPr sz="1300" spc="-10" dirty="0">
                <a:latin typeface="Times New Roman"/>
                <a:cs typeface="Times New Roman"/>
              </a:rPr>
              <a:t> </a:t>
            </a:r>
            <a:r>
              <a:rPr sz="1300" dirty="0">
                <a:latin typeface="Times New Roman"/>
                <a:cs typeface="Times New Roman"/>
              </a:rPr>
              <a:t>3</a:t>
            </a:r>
            <a:r>
              <a:rPr sz="1300" spc="-30" dirty="0">
                <a:latin typeface="Times New Roman"/>
                <a:cs typeface="Times New Roman"/>
              </a:rPr>
              <a:t> </a:t>
            </a:r>
            <a:r>
              <a:rPr sz="1300" spc="-10" dirty="0">
                <a:latin typeface="Times New Roman"/>
                <a:cs typeface="Times New Roman"/>
              </a:rPr>
              <a:t>hours.</a:t>
            </a:r>
            <a:endParaRPr sz="1300">
              <a:latin typeface="Times New Roman"/>
              <a:cs typeface="Times New Roman"/>
            </a:endParaRPr>
          </a:p>
          <a:p>
            <a:pPr marL="147955" indent="-135255">
              <a:lnSpc>
                <a:spcPts val="1680"/>
              </a:lnSpc>
              <a:buSzPct val="92857"/>
              <a:buAutoNum type="arabicPeriod" startAt="2"/>
              <a:tabLst>
                <a:tab pos="147955" algn="l"/>
              </a:tabLst>
            </a:pPr>
            <a:r>
              <a:rPr sz="1400" b="1" dirty="0">
                <a:latin typeface="Times New Roman"/>
                <a:cs typeface="Times New Roman"/>
              </a:rPr>
              <a:t>Possible</a:t>
            </a:r>
            <a:r>
              <a:rPr sz="1400" b="1" spc="-4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spcBef>
                <a:spcPts val="10"/>
              </a:spcBef>
              <a:buFont typeface="Wingdings"/>
              <a:buChar char=""/>
              <a:tabLst>
                <a:tab pos="299085" algn="l"/>
                <a:tab pos="299720" algn="l"/>
              </a:tabLst>
            </a:pPr>
            <a:r>
              <a:rPr sz="1300" dirty="0">
                <a:latin typeface="Times New Roman"/>
                <a:cs typeface="Times New Roman"/>
              </a:rPr>
              <a:t>Service</a:t>
            </a:r>
            <a:r>
              <a:rPr sz="1300" spc="-25" dirty="0">
                <a:latin typeface="Times New Roman"/>
                <a:cs typeface="Times New Roman"/>
              </a:rPr>
              <a:t> </a:t>
            </a:r>
            <a:r>
              <a:rPr sz="1300" dirty="0">
                <a:latin typeface="Times New Roman"/>
                <a:cs typeface="Times New Roman"/>
              </a:rPr>
              <a:t>valves</a:t>
            </a:r>
            <a:r>
              <a:rPr sz="1300" spc="-35" dirty="0">
                <a:latin typeface="Times New Roman"/>
                <a:cs typeface="Times New Roman"/>
              </a:rPr>
              <a:t> </a:t>
            </a:r>
            <a:r>
              <a:rPr sz="1300" dirty="0">
                <a:latin typeface="Times New Roman"/>
                <a:cs typeface="Times New Roman"/>
              </a:rPr>
              <a:t>are</a:t>
            </a:r>
            <a:r>
              <a:rPr sz="1300" spc="-25" dirty="0">
                <a:latin typeface="Times New Roman"/>
                <a:cs typeface="Times New Roman"/>
              </a:rPr>
              <a:t> </a:t>
            </a:r>
            <a:r>
              <a:rPr sz="1300" spc="-10" dirty="0">
                <a:latin typeface="Times New Roman"/>
                <a:cs typeface="Times New Roman"/>
              </a:rPr>
              <a:t>closed.</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The</a:t>
            </a:r>
            <a:r>
              <a:rPr sz="1300" spc="-20" dirty="0">
                <a:latin typeface="Times New Roman"/>
                <a:cs typeface="Times New Roman"/>
              </a:rPr>
              <a:t> </a:t>
            </a:r>
            <a:r>
              <a:rPr sz="1300" dirty="0">
                <a:latin typeface="Times New Roman"/>
                <a:cs typeface="Times New Roman"/>
              </a:rPr>
              <a:t>system has</a:t>
            </a:r>
            <a:r>
              <a:rPr sz="1300" spc="-30" dirty="0">
                <a:latin typeface="Times New Roman"/>
                <a:cs typeface="Times New Roman"/>
              </a:rPr>
              <a:t> </a:t>
            </a:r>
            <a:r>
              <a:rPr sz="1300" dirty="0">
                <a:latin typeface="Times New Roman"/>
                <a:cs typeface="Times New Roman"/>
              </a:rPr>
              <a:t>been</a:t>
            </a:r>
            <a:r>
              <a:rPr sz="1300" spc="-35" dirty="0">
                <a:latin typeface="Times New Roman"/>
                <a:cs typeface="Times New Roman"/>
              </a:rPr>
              <a:t> </a:t>
            </a:r>
            <a:r>
              <a:rPr sz="1300" dirty="0">
                <a:latin typeface="Times New Roman"/>
                <a:cs typeface="Times New Roman"/>
              </a:rPr>
              <a:t>severely</a:t>
            </a:r>
            <a:r>
              <a:rPr sz="1300" spc="-20" dirty="0">
                <a:latin typeface="Times New Roman"/>
                <a:cs typeface="Times New Roman"/>
              </a:rPr>
              <a:t> over-</a:t>
            </a:r>
            <a:r>
              <a:rPr sz="1300" spc="-10" dirty="0">
                <a:latin typeface="Times New Roman"/>
                <a:cs typeface="Times New Roman"/>
              </a:rPr>
              <a:t>charged.</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Indoor air</a:t>
            </a:r>
            <a:r>
              <a:rPr sz="1300" spc="-25" dirty="0">
                <a:latin typeface="Times New Roman"/>
                <a:cs typeface="Times New Roman"/>
              </a:rPr>
              <a:t> </a:t>
            </a:r>
            <a:r>
              <a:rPr sz="1300" dirty="0">
                <a:latin typeface="Times New Roman"/>
                <a:cs typeface="Times New Roman"/>
              </a:rPr>
              <a:t>filter</a:t>
            </a:r>
            <a:r>
              <a:rPr sz="1300" spc="-10" dirty="0">
                <a:latin typeface="Times New Roman"/>
                <a:cs typeface="Times New Roman"/>
              </a:rPr>
              <a:t> </a:t>
            </a:r>
            <a:r>
              <a:rPr sz="1300" dirty="0">
                <a:latin typeface="Times New Roman"/>
                <a:cs typeface="Times New Roman"/>
              </a:rPr>
              <a:t>is</a:t>
            </a:r>
            <a:r>
              <a:rPr sz="1300" spc="-25" dirty="0">
                <a:latin typeface="Times New Roman"/>
                <a:cs typeface="Times New Roman"/>
              </a:rPr>
              <a:t> </a:t>
            </a:r>
            <a:r>
              <a:rPr sz="1300" spc="-10" dirty="0">
                <a:latin typeface="Times New Roman"/>
                <a:cs typeface="Times New Roman"/>
              </a:rPr>
              <a:t>dirty</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Dirty</a:t>
            </a:r>
            <a:r>
              <a:rPr sz="1300" spc="-20" dirty="0">
                <a:latin typeface="Times New Roman"/>
                <a:cs typeface="Times New Roman"/>
              </a:rPr>
              <a:t> </a:t>
            </a:r>
            <a:r>
              <a:rPr sz="1300" dirty="0">
                <a:latin typeface="Times New Roman"/>
                <a:cs typeface="Times New Roman"/>
              </a:rPr>
              <a:t>heat</a:t>
            </a:r>
            <a:r>
              <a:rPr sz="1300" spc="-15" dirty="0">
                <a:latin typeface="Times New Roman"/>
                <a:cs typeface="Times New Roman"/>
              </a:rPr>
              <a:t> </a:t>
            </a:r>
            <a:r>
              <a:rPr sz="1300" dirty="0">
                <a:latin typeface="Times New Roman"/>
                <a:cs typeface="Times New Roman"/>
              </a:rPr>
              <a:t>exchanger</a:t>
            </a:r>
            <a:r>
              <a:rPr sz="1300" spc="-35" dirty="0">
                <a:latin typeface="Times New Roman"/>
                <a:cs typeface="Times New Roman"/>
              </a:rPr>
              <a:t> </a:t>
            </a:r>
            <a:r>
              <a:rPr sz="1300" dirty="0">
                <a:latin typeface="Times New Roman"/>
                <a:cs typeface="Times New Roman"/>
              </a:rPr>
              <a:t>of</a:t>
            </a:r>
            <a:r>
              <a:rPr sz="1300" spc="-15" dirty="0">
                <a:latin typeface="Times New Roman"/>
                <a:cs typeface="Times New Roman"/>
              </a:rPr>
              <a:t> </a:t>
            </a:r>
            <a:r>
              <a:rPr sz="1300" dirty="0">
                <a:latin typeface="Times New Roman"/>
                <a:cs typeface="Times New Roman"/>
              </a:rPr>
              <a:t>outdoor</a:t>
            </a:r>
            <a:r>
              <a:rPr sz="1300" spc="-10" dirty="0">
                <a:latin typeface="Times New Roman"/>
                <a:cs typeface="Times New Roman"/>
              </a:rPr>
              <a:t> </a:t>
            </a:r>
            <a:r>
              <a:rPr sz="1300" dirty="0">
                <a:latin typeface="Times New Roman"/>
                <a:cs typeface="Times New Roman"/>
              </a:rPr>
              <a:t>unit</a:t>
            </a:r>
            <a:r>
              <a:rPr sz="1300" spc="-20" dirty="0">
                <a:latin typeface="Times New Roman"/>
                <a:cs typeface="Times New Roman"/>
              </a:rPr>
              <a:t> </a:t>
            </a:r>
            <a:r>
              <a:rPr sz="1300" dirty="0">
                <a:latin typeface="Times New Roman"/>
                <a:cs typeface="Times New Roman"/>
              </a:rPr>
              <a:t>in</a:t>
            </a:r>
            <a:r>
              <a:rPr sz="1300" spc="-35" dirty="0">
                <a:latin typeface="Times New Roman"/>
                <a:cs typeface="Times New Roman"/>
              </a:rPr>
              <a:t> </a:t>
            </a:r>
            <a:r>
              <a:rPr sz="1300" dirty="0">
                <a:latin typeface="Times New Roman"/>
                <a:cs typeface="Times New Roman"/>
              </a:rPr>
              <a:t>cooling</a:t>
            </a:r>
            <a:r>
              <a:rPr sz="1300" spc="-15" dirty="0">
                <a:latin typeface="Times New Roman"/>
                <a:cs typeface="Times New Roman"/>
              </a:rPr>
              <a:t> </a:t>
            </a:r>
            <a:r>
              <a:rPr sz="1300" spc="-10" dirty="0">
                <a:latin typeface="Times New Roman"/>
                <a:cs typeface="Times New Roman"/>
              </a:rPr>
              <a:t>mode.</a:t>
            </a:r>
            <a:endParaRPr sz="1300">
              <a:latin typeface="Times New Roman"/>
              <a:cs typeface="Times New Roman"/>
            </a:endParaRPr>
          </a:p>
          <a:p>
            <a:pPr marL="299085" marR="137160" indent="-287020">
              <a:buFont typeface="Wingdings"/>
              <a:buChar char=""/>
              <a:tabLst>
                <a:tab pos="299085" algn="l"/>
                <a:tab pos="299720" algn="l"/>
              </a:tabLst>
            </a:pPr>
            <a:r>
              <a:rPr sz="1300" dirty="0">
                <a:latin typeface="Times New Roman"/>
                <a:cs typeface="Times New Roman"/>
              </a:rPr>
              <a:t>The</a:t>
            </a:r>
            <a:r>
              <a:rPr sz="1300" spc="-25" dirty="0">
                <a:latin typeface="Times New Roman"/>
                <a:cs typeface="Times New Roman"/>
              </a:rPr>
              <a:t> </a:t>
            </a:r>
            <a:r>
              <a:rPr sz="1300" dirty="0">
                <a:latin typeface="Times New Roman"/>
                <a:cs typeface="Times New Roman"/>
              </a:rPr>
              <a:t>refrigerant</a:t>
            </a:r>
            <a:r>
              <a:rPr sz="1300" spc="-20" dirty="0">
                <a:latin typeface="Times New Roman"/>
                <a:cs typeface="Times New Roman"/>
              </a:rPr>
              <a:t> </a:t>
            </a:r>
            <a:r>
              <a:rPr sz="1300" dirty="0">
                <a:latin typeface="Times New Roman"/>
                <a:cs typeface="Times New Roman"/>
              </a:rPr>
              <a:t>blocked</a:t>
            </a:r>
            <a:r>
              <a:rPr sz="1300" spc="-20" dirty="0">
                <a:latin typeface="Times New Roman"/>
                <a:cs typeface="Times New Roman"/>
              </a:rPr>
              <a:t> </a:t>
            </a:r>
            <a:r>
              <a:rPr sz="1300" dirty="0">
                <a:latin typeface="Times New Roman"/>
                <a:cs typeface="Times New Roman"/>
              </a:rPr>
              <a:t>in</a:t>
            </a:r>
            <a:r>
              <a:rPr sz="1300" spc="-20" dirty="0">
                <a:latin typeface="Times New Roman"/>
                <a:cs typeface="Times New Roman"/>
              </a:rPr>
              <a:t> </a:t>
            </a:r>
            <a:r>
              <a:rPr sz="1300" dirty="0">
                <a:latin typeface="Times New Roman"/>
                <a:cs typeface="Times New Roman"/>
              </a:rPr>
              <a:t>high</a:t>
            </a:r>
            <a:r>
              <a:rPr sz="1300" spc="-30" dirty="0">
                <a:latin typeface="Times New Roman"/>
                <a:cs typeface="Times New Roman"/>
              </a:rPr>
              <a:t> </a:t>
            </a:r>
            <a:r>
              <a:rPr sz="1300" dirty="0">
                <a:latin typeface="Times New Roman"/>
                <a:cs typeface="Times New Roman"/>
              </a:rPr>
              <a:t>pressure</a:t>
            </a:r>
            <a:r>
              <a:rPr sz="1300" spc="-20" dirty="0">
                <a:latin typeface="Times New Roman"/>
                <a:cs typeface="Times New Roman"/>
              </a:rPr>
              <a:t> </a:t>
            </a:r>
            <a:r>
              <a:rPr sz="1300" dirty="0">
                <a:latin typeface="Times New Roman"/>
                <a:cs typeface="Times New Roman"/>
              </a:rPr>
              <a:t>zone</a:t>
            </a:r>
            <a:r>
              <a:rPr sz="1300" spc="-35" dirty="0">
                <a:latin typeface="Times New Roman"/>
                <a:cs typeface="Times New Roman"/>
              </a:rPr>
              <a:t> </a:t>
            </a:r>
            <a:r>
              <a:rPr sz="1300" dirty="0">
                <a:latin typeface="Times New Roman"/>
                <a:cs typeface="Times New Roman"/>
              </a:rPr>
              <a:t>because</a:t>
            </a:r>
            <a:r>
              <a:rPr sz="1300" spc="-35" dirty="0">
                <a:latin typeface="Times New Roman"/>
                <a:cs typeface="Times New Roman"/>
              </a:rPr>
              <a:t> </a:t>
            </a:r>
            <a:r>
              <a:rPr sz="1300" dirty="0">
                <a:latin typeface="Times New Roman"/>
                <a:cs typeface="Times New Roman"/>
              </a:rPr>
              <a:t>of</a:t>
            </a:r>
            <a:r>
              <a:rPr sz="1300" spc="-20" dirty="0">
                <a:latin typeface="Times New Roman"/>
                <a:cs typeface="Times New Roman"/>
              </a:rPr>
              <a:t> </a:t>
            </a:r>
            <a:r>
              <a:rPr sz="1300" dirty="0">
                <a:latin typeface="Times New Roman"/>
                <a:cs typeface="Times New Roman"/>
              </a:rPr>
              <a:t>damaged</a:t>
            </a:r>
            <a:r>
              <a:rPr sz="1300" spc="-40" dirty="0">
                <a:latin typeface="Times New Roman"/>
                <a:cs typeface="Times New Roman"/>
              </a:rPr>
              <a:t> </a:t>
            </a:r>
            <a:r>
              <a:rPr sz="1300" dirty="0">
                <a:latin typeface="Times New Roman"/>
                <a:cs typeface="Times New Roman"/>
              </a:rPr>
              <a:t>TXV</a:t>
            </a:r>
            <a:r>
              <a:rPr sz="1300" spc="-40" dirty="0">
                <a:latin typeface="Times New Roman"/>
                <a:cs typeface="Times New Roman"/>
              </a:rPr>
              <a:t> </a:t>
            </a:r>
            <a:r>
              <a:rPr sz="1300" dirty="0">
                <a:latin typeface="Times New Roman"/>
                <a:cs typeface="Times New Roman"/>
              </a:rPr>
              <a:t>in</a:t>
            </a:r>
            <a:r>
              <a:rPr sz="1300" spc="-20" dirty="0">
                <a:latin typeface="Times New Roman"/>
                <a:cs typeface="Times New Roman"/>
              </a:rPr>
              <a:t> </a:t>
            </a:r>
            <a:r>
              <a:rPr sz="1300" spc="-10" dirty="0">
                <a:latin typeface="Times New Roman"/>
                <a:cs typeface="Times New Roman"/>
              </a:rPr>
              <a:t>cooling </a:t>
            </a:r>
            <a:r>
              <a:rPr sz="1300" dirty="0">
                <a:latin typeface="Times New Roman"/>
                <a:cs typeface="Times New Roman"/>
              </a:rPr>
              <a:t>mode</a:t>
            </a:r>
            <a:r>
              <a:rPr sz="1300" spc="-15" dirty="0">
                <a:latin typeface="Times New Roman"/>
                <a:cs typeface="Times New Roman"/>
              </a:rPr>
              <a:t> </a:t>
            </a:r>
            <a:r>
              <a:rPr sz="1300" dirty="0">
                <a:latin typeface="Times New Roman"/>
                <a:cs typeface="Times New Roman"/>
              </a:rPr>
              <a:t>or</a:t>
            </a:r>
            <a:r>
              <a:rPr sz="1300" spc="-35" dirty="0">
                <a:latin typeface="Times New Roman"/>
                <a:cs typeface="Times New Roman"/>
              </a:rPr>
              <a:t> </a:t>
            </a:r>
            <a:r>
              <a:rPr sz="1300" dirty="0">
                <a:latin typeface="Times New Roman"/>
                <a:cs typeface="Times New Roman"/>
              </a:rPr>
              <a:t>damaged</a:t>
            </a:r>
            <a:r>
              <a:rPr sz="1300" spc="-5" dirty="0">
                <a:latin typeface="Times New Roman"/>
                <a:cs typeface="Times New Roman"/>
              </a:rPr>
              <a:t> </a:t>
            </a:r>
            <a:r>
              <a:rPr sz="1300" dirty="0">
                <a:latin typeface="Times New Roman"/>
                <a:cs typeface="Times New Roman"/>
              </a:rPr>
              <a:t>EEV</a:t>
            </a:r>
            <a:r>
              <a:rPr sz="1300" spc="-30" dirty="0">
                <a:latin typeface="Times New Roman"/>
                <a:cs typeface="Times New Roman"/>
              </a:rPr>
              <a:t> </a:t>
            </a:r>
            <a:r>
              <a:rPr sz="1300" dirty="0">
                <a:latin typeface="Times New Roman"/>
                <a:cs typeface="Times New Roman"/>
              </a:rPr>
              <a:t>in</a:t>
            </a:r>
            <a:r>
              <a:rPr sz="1300" spc="-35" dirty="0">
                <a:latin typeface="Times New Roman"/>
                <a:cs typeface="Times New Roman"/>
              </a:rPr>
              <a:t> </a:t>
            </a:r>
            <a:r>
              <a:rPr sz="1300" dirty="0">
                <a:latin typeface="Times New Roman"/>
                <a:cs typeface="Times New Roman"/>
              </a:rPr>
              <a:t>heating</a:t>
            </a:r>
            <a:r>
              <a:rPr sz="1300" spc="-25" dirty="0">
                <a:latin typeface="Times New Roman"/>
                <a:cs typeface="Times New Roman"/>
              </a:rPr>
              <a:t> </a:t>
            </a:r>
            <a:r>
              <a:rPr sz="1300" spc="-10" dirty="0">
                <a:latin typeface="Times New Roman"/>
                <a:cs typeface="Times New Roman"/>
              </a:rPr>
              <a:t>mode.</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G</a:t>
            </a:r>
            <a:r>
              <a:rPr sz="1300" spc="-35" dirty="0">
                <a:latin typeface="Times New Roman"/>
                <a:cs typeface="Times New Roman"/>
              </a:rPr>
              <a:t> </a:t>
            </a:r>
            <a:r>
              <a:rPr sz="1300" dirty="0">
                <a:latin typeface="Times New Roman"/>
                <a:cs typeface="Times New Roman"/>
              </a:rPr>
              <a:t>signal</a:t>
            </a:r>
            <a:r>
              <a:rPr sz="1300" spc="-20" dirty="0">
                <a:latin typeface="Times New Roman"/>
                <a:cs typeface="Times New Roman"/>
              </a:rPr>
              <a:t> </a:t>
            </a:r>
            <a:r>
              <a:rPr sz="1300" dirty="0">
                <a:latin typeface="Times New Roman"/>
                <a:cs typeface="Times New Roman"/>
              </a:rPr>
              <a:t>is</a:t>
            </a:r>
            <a:r>
              <a:rPr sz="1300" spc="-30" dirty="0">
                <a:latin typeface="Times New Roman"/>
                <a:cs typeface="Times New Roman"/>
              </a:rPr>
              <a:t> </a:t>
            </a:r>
            <a:r>
              <a:rPr sz="1300" dirty="0">
                <a:latin typeface="Times New Roman"/>
                <a:cs typeface="Times New Roman"/>
              </a:rPr>
              <a:t>lost</a:t>
            </a:r>
            <a:r>
              <a:rPr sz="1300" spc="-30" dirty="0">
                <a:latin typeface="Times New Roman"/>
                <a:cs typeface="Times New Roman"/>
              </a:rPr>
              <a:t> </a:t>
            </a:r>
            <a:r>
              <a:rPr sz="1300" dirty="0">
                <a:latin typeface="Times New Roman"/>
                <a:cs typeface="Times New Roman"/>
              </a:rPr>
              <a:t>resulting</a:t>
            </a:r>
            <a:r>
              <a:rPr sz="1300" spc="-20" dirty="0">
                <a:latin typeface="Times New Roman"/>
                <a:cs typeface="Times New Roman"/>
              </a:rPr>
              <a:t> </a:t>
            </a:r>
            <a:r>
              <a:rPr sz="1300" dirty="0">
                <a:latin typeface="Times New Roman"/>
                <a:cs typeface="Times New Roman"/>
              </a:rPr>
              <a:t>in</a:t>
            </a:r>
            <a:r>
              <a:rPr sz="1300" spc="-20" dirty="0">
                <a:latin typeface="Times New Roman"/>
                <a:cs typeface="Times New Roman"/>
              </a:rPr>
              <a:t> </a:t>
            </a:r>
            <a:r>
              <a:rPr sz="1300" dirty="0">
                <a:latin typeface="Times New Roman"/>
                <a:cs typeface="Times New Roman"/>
              </a:rPr>
              <a:t>indoor</a:t>
            </a:r>
            <a:r>
              <a:rPr sz="1300" spc="-20" dirty="0">
                <a:latin typeface="Times New Roman"/>
                <a:cs typeface="Times New Roman"/>
              </a:rPr>
              <a:t> </a:t>
            </a:r>
            <a:r>
              <a:rPr sz="1300" dirty="0">
                <a:latin typeface="Times New Roman"/>
                <a:cs typeface="Times New Roman"/>
              </a:rPr>
              <a:t>unit</a:t>
            </a:r>
            <a:r>
              <a:rPr sz="1300" spc="-20" dirty="0">
                <a:latin typeface="Times New Roman"/>
                <a:cs typeface="Times New Roman"/>
              </a:rPr>
              <a:t> </a:t>
            </a:r>
            <a:r>
              <a:rPr sz="1300" spc="-10" dirty="0">
                <a:latin typeface="Times New Roman"/>
                <a:cs typeface="Times New Roman"/>
              </a:rPr>
              <a:t>FAN=OFF </a:t>
            </a:r>
            <a:r>
              <a:rPr sz="1300" dirty="0">
                <a:latin typeface="Times New Roman"/>
                <a:cs typeface="Times New Roman"/>
              </a:rPr>
              <a:t>in</a:t>
            </a:r>
            <a:r>
              <a:rPr sz="1300" spc="-30" dirty="0">
                <a:latin typeface="Times New Roman"/>
                <a:cs typeface="Times New Roman"/>
              </a:rPr>
              <a:t> </a:t>
            </a:r>
            <a:r>
              <a:rPr sz="1300" dirty="0">
                <a:latin typeface="Times New Roman"/>
                <a:cs typeface="Times New Roman"/>
              </a:rPr>
              <a:t>heating</a:t>
            </a:r>
            <a:r>
              <a:rPr sz="1300" spc="-20" dirty="0">
                <a:latin typeface="Times New Roman"/>
                <a:cs typeface="Times New Roman"/>
              </a:rPr>
              <a:t> </a:t>
            </a:r>
            <a:r>
              <a:rPr sz="1300" spc="-10" dirty="0">
                <a:latin typeface="Times New Roman"/>
                <a:cs typeface="Times New Roman"/>
              </a:rPr>
              <a:t>mode.</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20" dirty="0">
                <a:latin typeface="Times New Roman"/>
                <a:cs typeface="Times New Roman"/>
              </a:rPr>
              <a:t> </a:t>
            </a:r>
            <a:r>
              <a:rPr sz="1300" dirty="0">
                <a:latin typeface="Times New Roman"/>
                <a:cs typeface="Times New Roman"/>
              </a:rPr>
              <a:t>high</a:t>
            </a:r>
            <a:r>
              <a:rPr sz="1300" spc="-45" dirty="0">
                <a:latin typeface="Times New Roman"/>
                <a:cs typeface="Times New Roman"/>
              </a:rPr>
              <a:t> </a:t>
            </a:r>
            <a:r>
              <a:rPr sz="1300" dirty="0">
                <a:latin typeface="Times New Roman"/>
                <a:cs typeface="Times New Roman"/>
              </a:rPr>
              <a:t>pressure</a:t>
            </a:r>
            <a:r>
              <a:rPr sz="1300" spc="-35" dirty="0">
                <a:latin typeface="Times New Roman"/>
                <a:cs typeface="Times New Roman"/>
              </a:rPr>
              <a:t> </a:t>
            </a:r>
            <a:r>
              <a:rPr sz="1300" spc="-10" dirty="0">
                <a:latin typeface="Times New Roman"/>
                <a:cs typeface="Times New Roman"/>
              </a:rPr>
              <a:t>sensor.</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25" dirty="0">
                <a:latin typeface="Times New Roman"/>
                <a:cs typeface="Times New Roman"/>
              </a:rPr>
              <a:t> </a:t>
            </a:r>
            <a:r>
              <a:rPr sz="1300" dirty="0">
                <a:latin typeface="Times New Roman"/>
                <a:cs typeface="Times New Roman"/>
              </a:rPr>
              <a:t>main</a:t>
            </a:r>
            <a:r>
              <a:rPr sz="1300" spc="-35" dirty="0">
                <a:latin typeface="Times New Roman"/>
                <a:cs typeface="Times New Roman"/>
              </a:rPr>
              <a:t> </a:t>
            </a:r>
            <a:r>
              <a:rPr sz="1300" dirty="0">
                <a:latin typeface="Times New Roman"/>
                <a:cs typeface="Times New Roman"/>
              </a:rPr>
              <a:t>control</a:t>
            </a:r>
            <a:r>
              <a:rPr sz="1300" spc="-25" dirty="0">
                <a:latin typeface="Times New Roman"/>
                <a:cs typeface="Times New Roman"/>
              </a:rPr>
              <a:t> </a:t>
            </a:r>
            <a:r>
              <a:rPr sz="1300" spc="-10" dirty="0">
                <a:latin typeface="Times New Roman"/>
                <a:cs typeface="Times New Roman"/>
              </a:rPr>
              <a:t>board.</a:t>
            </a:r>
            <a:endParaRPr sz="1300">
              <a:latin typeface="Times New Roman"/>
              <a:cs typeface="Times New Roman"/>
            </a:endParaRPr>
          </a:p>
          <a:p>
            <a:pPr>
              <a:spcBef>
                <a:spcPts val="10"/>
              </a:spcBef>
            </a:pPr>
            <a:endParaRPr sz="1400">
              <a:latin typeface="Times New Roman"/>
              <a:cs typeface="Times New Roman"/>
            </a:endParaRPr>
          </a:p>
          <a:p>
            <a:pPr marL="13335" marR="5080">
              <a:spcBef>
                <a:spcPts val="5"/>
              </a:spcBef>
            </a:pPr>
            <a:r>
              <a:rPr sz="1200" b="1" dirty="0">
                <a:latin typeface="Times New Roman"/>
                <a:cs typeface="Times New Roman"/>
              </a:rPr>
              <a:t>Note:</a:t>
            </a:r>
            <a:r>
              <a:rPr sz="1200" b="1" spc="-5" dirty="0">
                <a:latin typeface="Times New Roman"/>
                <a:cs typeface="Times New Roman"/>
              </a:rPr>
              <a:t> </a:t>
            </a:r>
            <a:r>
              <a:rPr sz="1200" dirty="0">
                <a:latin typeface="Times New Roman"/>
                <a:cs typeface="Times New Roman"/>
              </a:rPr>
              <a:t>Connect</a:t>
            </a:r>
            <a:r>
              <a:rPr sz="1200" spc="15" dirty="0">
                <a:latin typeface="Times New Roman"/>
                <a:cs typeface="Times New Roman"/>
              </a:rPr>
              <a:t> </a:t>
            </a:r>
            <a:r>
              <a:rPr sz="1200" dirty="0">
                <a:latin typeface="Times New Roman"/>
                <a:cs typeface="Times New Roman"/>
              </a:rPr>
              <a:t>a</a:t>
            </a:r>
            <a:r>
              <a:rPr sz="1200" spc="-15" dirty="0">
                <a:latin typeface="Times New Roman"/>
                <a:cs typeface="Times New Roman"/>
              </a:rPr>
              <a:t> </a:t>
            </a:r>
            <a:r>
              <a:rPr sz="1200" dirty="0">
                <a:latin typeface="Times New Roman"/>
                <a:cs typeface="Times New Roman"/>
              </a:rPr>
              <a:t>pressure</a:t>
            </a:r>
            <a:r>
              <a:rPr sz="1200" spc="5" dirty="0">
                <a:latin typeface="Times New Roman"/>
                <a:cs typeface="Times New Roman"/>
              </a:rPr>
              <a:t> </a:t>
            </a:r>
            <a:r>
              <a:rPr sz="1200" dirty="0">
                <a:latin typeface="Times New Roman"/>
                <a:cs typeface="Times New Roman"/>
              </a:rPr>
              <a:t>gauge</a:t>
            </a:r>
            <a:r>
              <a:rPr sz="1200" spc="20" dirty="0">
                <a:latin typeface="Times New Roman"/>
                <a:cs typeface="Times New Roman"/>
              </a:rPr>
              <a:t> </a:t>
            </a:r>
            <a:r>
              <a:rPr sz="1200" dirty="0">
                <a:latin typeface="Times New Roman"/>
                <a:cs typeface="Times New Roman"/>
              </a:rPr>
              <a:t>to liquid</a:t>
            </a:r>
            <a:r>
              <a:rPr sz="1200" spc="-10" dirty="0">
                <a:latin typeface="Times New Roman"/>
                <a:cs typeface="Times New Roman"/>
              </a:rPr>
              <a:t> </a:t>
            </a:r>
            <a:r>
              <a:rPr sz="1200" dirty="0">
                <a:latin typeface="Times New Roman"/>
                <a:cs typeface="Times New Roman"/>
              </a:rPr>
              <a:t>stop</a:t>
            </a:r>
            <a:r>
              <a:rPr sz="1200" spc="-5" dirty="0">
                <a:latin typeface="Times New Roman"/>
                <a:cs typeface="Times New Roman"/>
              </a:rPr>
              <a:t> </a:t>
            </a:r>
            <a:r>
              <a:rPr sz="1200" dirty="0">
                <a:latin typeface="Times New Roman"/>
                <a:cs typeface="Times New Roman"/>
              </a:rPr>
              <a:t>valve</a:t>
            </a:r>
            <a:r>
              <a:rPr sz="1200" spc="-5" dirty="0">
                <a:latin typeface="Times New Roman"/>
                <a:cs typeface="Times New Roman"/>
              </a:rPr>
              <a:t> </a:t>
            </a:r>
            <a:r>
              <a:rPr sz="1200" dirty="0">
                <a:latin typeface="Times New Roman"/>
                <a:cs typeface="Times New Roman"/>
              </a:rPr>
              <a:t>in</a:t>
            </a:r>
            <a:r>
              <a:rPr sz="1200" spc="-10" dirty="0">
                <a:latin typeface="Times New Roman"/>
                <a:cs typeface="Times New Roman"/>
              </a:rPr>
              <a:t> </a:t>
            </a:r>
            <a:r>
              <a:rPr sz="1200" dirty="0">
                <a:latin typeface="Times New Roman"/>
                <a:cs typeface="Times New Roman"/>
              </a:rPr>
              <a:t>cooling mode,</a:t>
            </a:r>
            <a:r>
              <a:rPr sz="1200" spc="-5" dirty="0">
                <a:latin typeface="Times New Roman"/>
                <a:cs typeface="Times New Roman"/>
              </a:rPr>
              <a:t> </a:t>
            </a:r>
            <a:r>
              <a:rPr sz="1200" dirty="0">
                <a:latin typeface="Times New Roman"/>
                <a:cs typeface="Times New Roman"/>
              </a:rPr>
              <a:t>gas</a:t>
            </a:r>
            <a:r>
              <a:rPr sz="1200" spc="10" dirty="0">
                <a:latin typeface="Times New Roman"/>
                <a:cs typeface="Times New Roman"/>
              </a:rPr>
              <a:t> </a:t>
            </a:r>
            <a:r>
              <a:rPr sz="1200" dirty="0">
                <a:latin typeface="Times New Roman"/>
                <a:cs typeface="Times New Roman"/>
              </a:rPr>
              <a:t>stop</a:t>
            </a:r>
            <a:r>
              <a:rPr sz="1200" spc="-15" dirty="0">
                <a:latin typeface="Times New Roman"/>
                <a:cs typeface="Times New Roman"/>
              </a:rPr>
              <a:t> </a:t>
            </a:r>
            <a:r>
              <a:rPr sz="1200" dirty="0">
                <a:latin typeface="Times New Roman"/>
                <a:cs typeface="Times New Roman"/>
              </a:rPr>
              <a:t>valve</a:t>
            </a:r>
            <a:r>
              <a:rPr sz="1200" spc="10" dirty="0">
                <a:latin typeface="Times New Roman"/>
                <a:cs typeface="Times New Roman"/>
              </a:rPr>
              <a:t> </a:t>
            </a:r>
            <a:r>
              <a:rPr sz="1200" dirty="0">
                <a:latin typeface="Times New Roman"/>
                <a:cs typeface="Times New Roman"/>
              </a:rPr>
              <a:t>in</a:t>
            </a:r>
            <a:r>
              <a:rPr sz="1200" spc="-10" dirty="0">
                <a:latin typeface="Times New Roman"/>
                <a:cs typeface="Times New Roman"/>
              </a:rPr>
              <a:t> heating </a:t>
            </a:r>
            <a:r>
              <a:rPr sz="1200" dirty="0">
                <a:latin typeface="Times New Roman"/>
                <a:cs typeface="Times New Roman"/>
              </a:rPr>
              <a:t>mode.</a:t>
            </a:r>
            <a:r>
              <a:rPr sz="1200" spc="-15" dirty="0">
                <a:latin typeface="Times New Roman"/>
                <a:cs typeface="Times New Roman"/>
              </a:rPr>
              <a:t> </a:t>
            </a:r>
            <a:r>
              <a:rPr sz="1200" dirty="0">
                <a:latin typeface="Times New Roman"/>
                <a:cs typeface="Times New Roman"/>
              </a:rPr>
              <a:t>Compare the</a:t>
            </a:r>
            <a:r>
              <a:rPr sz="1200" spc="-10" dirty="0">
                <a:latin typeface="Times New Roman"/>
                <a:cs typeface="Times New Roman"/>
              </a:rPr>
              <a:t> </a:t>
            </a:r>
            <a:r>
              <a:rPr sz="1200" dirty="0">
                <a:latin typeface="Times New Roman"/>
                <a:cs typeface="Times New Roman"/>
              </a:rPr>
              <a:t>value</a:t>
            </a:r>
            <a:r>
              <a:rPr sz="1200" spc="-10" dirty="0">
                <a:latin typeface="Times New Roman"/>
                <a:cs typeface="Times New Roman"/>
              </a:rPr>
              <a:t> </a:t>
            </a:r>
            <a:r>
              <a:rPr sz="1200" dirty="0">
                <a:latin typeface="Times New Roman"/>
                <a:cs typeface="Times New Roman"/>
              </a:rPr>
              <a:t>difference</a:t>
            </a:r>
            <a:r>
              <a:rPr sz="1200" spc="35" dirty="0">
                <a:latin typeface="Times New Roman"/>
                <a:cs typeface="Times New Roman"/>
              </a:rPr>
              <a:t> </a:t>
            </a:r>
            <a:r>
              <a:rPr sz="1200" dirty="0">
                <a:latin typeface="Times New Roman"/>
                <a:cs typeface="Times New Roman"/>
              </a:rPr>
              <a:t>between</a:t>
            </a:r>
            <a:r>
              <a:rPr sz="1200" spc="5" dirty="0">
                <a:latin typeface="Times New Roman"/>
                <a:cs typeface="Times New Roman"/>
              </a:rPr>
              <a:t> </a:t>
            </a:r>
            <a:r>
              <a:rPr sz="1200" dirty="0">
                <a:latin typeface="Times New Roman"/>
                <a:cs typeface="Times New Roman"/>
              </a:rPr>
              <a:t>gauged</a:t>
            </a:r>
            <a:r>
              <a:rPr sz="1200" spc="25" dirty="0">
                <a:latin typeface="Times New Roman"/>
                <a:cs typeface="Times New Roman"/>
              </a:rPr>
              <a:t> </a:t>
            </a:r>
            <a:r>
              <a:rPr sz="1200" dirty="0">
                <a:latin typeface="Times New Roman"/>
                <a:cs typeface="Times New Roman"/>
              </a:rPr>
              <a:t>pressure</a:t>
            </a:r>
            <a:r>
              <a:rPr sz="1200" spc="-15" dirty="0">
                <a:latin typeface="Times New Roman"/>
                <a:cs typeface="Times New Roman"/>
              </a:rPr>
              <a:t> </a:t>
            </a:r>
            <a:r>
              <a:rPr sz="1200" dirty="0">
                <a:latin typeface="Times New Roman"/>
                <a:cs typeface="Times New Roman"/>
              </a:rPr>
              <a:t>and</a:t>
            </a:r>
            <a:r>
              <a:rPr sz="1200" spc="-5" dirty="0">
                <a:latin typeface="Times New Roman"/>
                <a:cs typeface="Times New Roman"/>
              </a:rPr>
              <a:t> </a:t>
            </a:r>
            <a:r>
              <a:rPr sz="1200" dirty="0">
                <a:latin typeface="Times New Roman"/>
                <a:cs typeface="Times New Roman"/>
              </a:rPr>
              <a:t>the</a:t>
            </a:r>
            <a:r>
              <a:rPr sz="1200" spc="-10" dirty="0">
                <a:latin typeface="Times New Roman"/>
                <a:cs typeface="Times New Roman"/>
              </a:rPr>
              <a:t> </a:t>
            </a:r>
            <a:r>
              <a:rPr sz="1200" dirty="0">
                <a:latin typeface="Times New Roman"/>
                <a:cs typeface="Times New Roman"/>
              </a:rPr>
              <a:t>transduced</a:t>
            </a:r>
            <a:r>
              <a:rPr sz="1200" spc="5" dirty="0">
                <a:latin typeface="Times New Roman"/>
                <a:cs typeface="Times New Roman"/>
              </a:rPr>
              <a:t> </a:t>
            </a:r>
            <a:r>
              <a:rPr sz="1200" dirty="0">
                <a:latin typeface="Times New Roman"/>
                <a:cs typeface="Times New Roman"/>
              </a:rPr>
              <a:t>one</a:t>
            </a:r>
            <a:r>
              <a:rPr sz="1200" spc="-10" dirty="0">
                <a:latin typeface="Times New Roman"/>
                <a:cs typeface="Times New Roman"/>
              </a:rPr>
              <a:t> </a:t>
            </a:r>
            <a:r>
              <a:rPr sz="1200" dirty="0">
                <a:latin typeface="Times New Roman"/>
                <a:cs typeface="Times New Roman"/>
              </a:rPr>
              <a:t>by</a:t>
            </a:r>
            <a:r>
              <a:rPr sz="1200" spc="-20" dirty="0">
                <a:latin typeface="Times New Roman"/>
                <a:cs typeface="Times New Roman"/>
              </a:rPr>
              <a:t> </a:t>
            </a:r>
            <a:r>
              <a:rPr sz="1200" spc="-10" dirty="0">
                <a:latin typeface="Times New Roman"/>
                <a:cs typeface="Times New Roman"/>
              </a:rPr>
              <a:t>sensor.</a:t>
            </a:r>
            <a:endParaRPr sz="1200">
              <a:latin typeface="Times New Roman"/>
              <a:cs typeface="Times New Roman"/>
            </a:endParaRPr>
          </a:p>
        </p:txBody>
      </p:sp>
      <p:sp>
        <p:nvSpPr>
          <p:cNvPr id="33" name="object 33"/>
          <p:cNvSpPr/>
          <p:nvPr/>
        </p:nvSpPr>
        <p:spPr>
          <a:xfrm>
            <a:off x="7577073" y="6567423"/>
            <a:ext cx="354330" cy="76200"/>
          </a:xfrm>
          <a:custGeom>
            <a:avLst/>
            <a:gdLst/>
            <a:ahLst/>
            <a:cxnLst/>
            <a:rect l="l" t="t" r="r" b="b"/>
            <a:pathLst>
              <a:path w="354329" h="76200">
                <a:moveTo>
                  <a:pt x="277875" y="0"/>
                </a:moveTo>
                <a:lnTo>
                  <a:pt x="277875" y="76200"/>
                </a:lnTo>
                <a:lnTo>
                  <a:pt x="341375" y="44450"/>
                </a:lnTo>
                <a:lnTo>
                  <a:pt x="290575" y="44450"/>
                </a:lnTo>
                <a:lnTo>
                  <a:pt x="290575" y="31750"/>
                </a:lnTo>
                <a:lnTo>
                  <a:pt x="341375" y="31750"/>
                </a:lnTo>
                <a:lnTo>
                  <a:pt x="277875" y="0"/>
                </a:lnTo>
                <a:close/>
              </a:path>
              <a:path w="354329" h="76200">
                <a:moveTo>
                  <a:pt x="277875" y="31750"/>
                </a:moveTo>
                <a:lnTo>
                  <a:pt x="0" y="31750"/>
                </a:lnTo>
                <a:lnTo>
                  <a:pt x="0" y="44450"/>
                </a:lnTo>
                <a:lnTo>
                  <a:pt x="277875" y="44450"/>
                </a:lnTo>
                <a:lnTo>
                  <a:pt x="277875" y="31750"/>
                </a:lnTo>
                <a:close/>
              </a:path>
              <a:path w="354329" h="76200">
                <a:moveTo>
                  <a:pt x="341375" y="31750"/>
                </a:moveTo>
                <a:lnTo>
                  <a:pt x="290575" y="31750"/>
                </a:lnTo>
                <a:lnTo>
                  <a:pt x="290575" y="44450"/>
                </a:lnTo>
                <a:lnTo>
                  <a:pt x="341375" y="44450"/>
                </a:lnTo>
                <a:lnTo>
                  <a:pt x="354075" y="38100"/>
                </a:lnTo>
                <a:lnTo>
                  <a:pt x="341375" y="31750"/>
                </a:lnTo>
                <a:close/>
              </a:path>
            </a:pathLst>
          </a:custGeom>
          <a:solidFill>
            <a:srgbClr val="000000"/>
          </a:solidFill>
        </p:spPr>
        <p:txBody>
          <a:bodyPr wrap="square" lIns="0" tIns="0" rIns="0" bIns="0" rtlCol="0"/>
          <a:lstStyle/>
          <a:p>
            <a:endParaRPr/>
          </a:p>
        </p:txBody>
      </p:sp>
      <p:sp>
        <p:nvSpPr>
          <p:cNvPr id="34" name="object 34"/>
          <p:cNvSpPr txBox="1"/>
          <p:nvPr/>
        </p:nvSpPr>
        <p:spPr>
          <a:xfrm>
            <a:off x="7625207" y="6336538"/>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5" name="object 35"/>
          <p:cNvSpPr txBox="1"/>
          <p:nvPr/>
        </p:nvSpPr>
        <p:spPr>
          <a:xfrm>
            <a:off x="7931150" y="6424612"/>
            <a:ext cx="1612900" cy="367408"/>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high</a:t>
            </a:r>
            <a:r>
              <a:rPr sz="1050" spc="-25" dirty="0">
                <a:latin typeface="Times New Roman"/>
                <a:cs typeface="Times New Roman"/>
              </a:rPr>
              <a:t> </a:t>
            </a:r>
            <a:r>
              <a:rPr sz="1050" spc="-10" dirty="0">
                <a:latin typeface="Times New Roman"/>
                <a:cs typeface="Times New Roman"/>
              </a:rPr>
              <a:t>pressure</a:t>
            </a:r>
            <a:endParaRPr sz="1050">
              <a:latin typeface="Times New Roman"/>
              <a:cs typeface="Times New Roman"/>
            </a:endParaRPr>
          </a:p>
          <a:p>
            <a:pPr marL="92075">
              <a:spcBef>
                <a:spcPts val="5"/>
              </a:spcBef>
            </a:pPr>
            <a:r>
              <a:rPr sz="1050" spc="-10" dirty="0">
                <a:latin typeface="Times New Roman"/>
                <a:cs typeface="Times New Roman"/>
              </a:rPr>
              <a:t>sensor</a:t>
            </a:r>
            <a:endParaRPr sz="1050">
              <a:latin typeface="Times New Roman"/>
              <a:cs typeface="Times New Roman"/>
            </a:endParaRPr>
          </a:p>
        </p:txBody>
      </p:sp>
      <p:sp>
        <p:nvSpPr>
          <p:cNvPr id="36" name="object 36"/>
          <p:cNvSpPr/>
          <p:nvPr/>
        </p:nvSpPr>
        <p:spPr>
          <a:xfrm>
            <a:off x="4567174" y="7753350"/>
            <a:ext cx="1295400" cy="728980"/>
          </a:xfrm>
          <a:custGeom>
            <a:avLst/>
            <a:gdLst/>
            <a:ahLst/>
            <a:cxnLst/>
            <a:rect l="l" t="t" r="r" b="b"/>
            <a:pathLst>
              <a:path w="1295400" h="728979">
                <a:moveTo>
                  <a:pt x="76200" y="392049"/>
                </a:moveTo>
                <a:lnTo>
                  <a:pt x="44450" y="392049"/>
                </a:lnTo>
                <a:lnTo>
                  <a:pt x="44577" y="0"/>
                </a:lnTo>
                <a:lnTo>
                  <a:pt x="31877" y="0"/>
                </a:lnTo>
                <a:lnTo>
                  <a:pt x="31750" y="392049"/>
                </a:lnTo>
                <a:lnTo>
                  <a:pt x="0" y="392049"/>
                </a:lnTo>
                <a:lnTo>
                  <a:pt x="38100" y="468249"/>
                </a:lnTo>
                <a:lnTo>
                  <a:pt x="69850" y="404749"/>
                </a:lnTo>
                <a:lnTo>
                  <a:pt x="76200" y="392049"/>
                </a:lnTo>
                <a:close/>
              </a:path>
              <a:path w="1295400" h="728979">
                <a:moveTo>
                  <a:pt x="1295400" y="690499"/>
                </a:moveTo>
                <a:lnTo>
                  <a:pt x="1282700" y="684149"/>
                </a:lnTo>
                <a:lnTo>
                  <a:pt x="1219200" y="652399"/>
                </a:lnTo>
                <a:lnTo>
                  <a:pt x="1219238" y="684149"/>
                </a:lnTo>
                <a:lnTo>
                  <a:pt x="884301" y="684149"/>
                </a:lnTo>
                <a:lnTo>
                  <a:pt x="884301" y="696976"/>
                </a:lnTo>
                <a:lnTo>
                  <a:pt x="1219263" y="696861"/>
                </a:lnTo>
                <a:lnTo>
                  <a:pt x="1219327" y="728599"/>
                </a:lnTo>
                <a:lnTo>
                  <a:pt x="1295400" y="690499"/>
                </a:lnTo>
                <a:close/>
              </a:path>
            </a:pathLst>
          </a:custGeom>
          <a:solidFill>
            <a:srgbClr val="000000"/>
          </a:solidFill>
        </p:spPr>
        <p:txBody>
          <a:bodyPr wrap="square" lIns="0" tIns="0" rIns="0" bIns="0" rtlCol="0"/>
          <a:lstStyle/>
          <a:p>
            <a:endParaRPr/>
          </a:p>
        </p:txBody>
      </p:sp>
      <p:sp>
        <p:nvSpPr>
          <p:cNvPr id="37" name="object 37"/>
          <p:cNvSpPr txBox="1"/>
          <p:nvPr/>
        </p:nvSpPr>
        <p:spPr>
          <a:xfrm>
            <a:off x="4212640" y="7862442"/>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8" name="object 38"/>
          <p:cNvSpPr txBox="1"/>
          <p:nvPr/>
        </p:nvSpPr>
        <p:spPr>
          <a:xfrm>
            <a:off x="5506847" y="8159242"/>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9" name="object 39"/>
          <p:cNvSpPr txBox="1"/>
          <p:nvPr/>
        </p:nvSpPr>
        <p:spPr>
          <a:xfrm>
            <a:off x="5867400" y="8067675"/>
            <a:ext cx="3689350" cy="693138"/>
          </a:xfrm>
          <a:prstGeom prst="rect">
            <a:avLst/>
          </a:prstGeom>
          <a:ln w="12700">
            <a:solidFill>
              <a:srgbClr val="000000"/>
            </a:solidFill>
          </a:ln>
        </p:spPr>
        <p:txBody>
          <a:bodyPr vert="horz" wrap="square" lIns="0" tIns="46355" rIns="0" bIns="0" rtlCol="0">
            <a:spAutoFit/>
          </a:bodyPr>
          <a:lstStyle/>
          <a:p>
            <a:pPr marL="91440">
              <a:spcBef>
                <a:spcPts val="365"/>
              </a:spcBef>
            </a:pPr>
            <a:r>
              <a:rPr sz="1050" b="1" dirty="0">
                <a:latin typeface="Times New Roman"/>
                <a:cs typeface="Times New Roman"/>
              </a:rPr>
              <a:t>Cooling</a:t>
            </a:r>
            <a:r>
              <a:rPr sz="1050" b="1" spc="-35" dirty="0">
                <a:latin typeface="Times New Roman"/>
                <a:cs typeface="Times New Roman"/>
              </a:rPr>
              <a:t> </a:t>
            </a:r>
            <a:r>
              <a:rPr sz="1050" b="1" spc="-10" dirty="0">
                <a:latin typeface="Times New Roman"/>
                <a:cs typeface="Times New Roman"/>
              </a:rPr>
              <a:t>mode:</a:t>
            </a:r>
            <a:endParaRPr sz="1050">
              <a:latin typeface="Times New Roman"/>
              <a:cs typeface="Times New Roman"/>
            </a:endParaRPr>
          </a:p>
          <a:p>
            <a:pPr marL="91440"/>
            <a:r>
              <a:rPr sz="1050" dirty="0">
                <a:latin typeface="Times New Roman"/>
                <a:cs typeface="Times New Roman"/>
              </a:rPr>
              <a:t>Check</a:t>
            </a:r>
            <a:r>
              <a:rPr sz="1050" spc="-35" dirty="0">
                <a:latin typeface="Times New Roman"/>
                <a:cs typeface="Times New Roman"/>
              </a:rPr>
              <a:t> </a:t>
            </a:r>
            <a:r>
              <a:rPr sz="1050" dirty="0">
                <a:latin typeface="Times New Roman"/>
                <a:cs typeface="Times New Roman"/>
              </a:rPr>
              <a:t>if</a:t>
            </a:r>
            <a:r>
              <a:rPr sz="1050" spc="-1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TXV</a:t>
            </a:r>
            <a:r>
              <a:rPr sz="1050" spc="-30" dirty="0">
                <a:latin typeface="Times New Roman"/>
                <a:cs typeface="Times New Roman"/>
              </a:rPr>
              <a:t> </a:t>
            </a:r>
            <a:r>
              <a:rPr sz="1050" dirty="0">
                <a:latin typeface="Times New Roman"/>
                <a:cs typeface="Times New Roman"/>
              </a:rPr>
              <a:t>of</a:t>
            </a:r>
            <a:r>
              <a:rPr sz="1050" spc="-10" dirty="0">
                <a:latin typeface="Times New Roman"/>
                <a:cs typeface="Times New Roman"/>
              </a:rPr>
              <a:t> </a:t>
            </a:r>
            <a:r>
              <a:rPr sz="1050" dirty="0">
                <a:latin typeface="Times New Roman"/>
                <a:cs typeface="Times New Roman"/>
              </a:rPr>
              <a:t>indoor</a:t>
            </a:r>
            <a:r>
              <a:rPr sz="1050" spc="-25" dirty="0">
                <a:latin typeface="Times New Roman"/>
                <a:cs typeface="Times New Roman"/>
              </a:rPr>
              <a:t> </a:t>
            </a:r>
            <a:r>
              <a:rPr sz="1050" dirty="0">
                <a:latin typeface="Times New Roman"/>
                <a:cs typeface="Times New Roman"/>
              </a:rPr>
              <a:t>unit</a:t>
            </a:r>
            <a:r>
              <a:rPr sz="1050" spc="-25" dirty="0">
                <a:latin typeface="Times New Roman"/>
                <a:cs typeface="Times New Roman"/>
              </a:rPr>
              <a:t> </a:t>
            </a: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dirty</a:t>
            </a:r>
            <a:r>
              <a:rPr sz="1050" spc="-5" dirty="0">
                <a:latin typeface="Times New Roman"/>
                <a:cs typeface="Times New Roman"/>
              </a:rPr>
              <a:t> </a:t>
            </a:r>
            <a:r>
              <a:rPr sz="1050" spc="-10" dirty="0">
                <a:latin typeface="Times New Roman"/>
                <a:cs typeface="Times New Roman"/>
              </a:rPr>
              <a:t>plugging.</a:t>
            </a:r>
            <a:endParaRPr sz="1050">
              <a:latin typeface="Times New Roman"/>
              <a:cs typeface="Times New Roman"/>
            </a:endParaRPr>
          </a:p>
          <a:p>
            <a:pPr marL="91440"/>
            <a:r>
              <a:rPr sz="1050" b="1" dirty="0">
                <a:latin typeface="Times New Roman"/>
                <a:cs typeface="Times New Roman"/>
              </a:rPr>
              <a:t>Heating</a:t>
            </a:r>
            <a:r>
              <a:rPr sz="1050" b="1" spc="-40" dirty="0">
                <a:latin typeface="Times New Roman"/>
                <a:cs typeface="Times New Roman"/>
              </a:rPr>
              <a:t> </a:t>
            </a:r>
            <a:r>
              <a:rPr sz="1050" b="1" spc="-10" dirty="0">
                <a:latin typeface="Times New Roman"/>
                <a:cs typeface="Times New Roman"/>
              </a:rPr>
              <a:t>mode:</a:t>
            </a:r>
            <a:endParaRPr sz="1050">
              <a:latin typeface="Times New Roman"/>
              <a:cs typeface="Times New Roman"/>
            </a:endParaRPr>
          </a:p>
          <a:p>
            <a:pPr marL="91440"/>
            <a:r>
              <a:rPr sz="1050" dirty="0">
                <a:latin typeface="Times New Roman"/>
                <a:cs typeface="Times New Roman"/>
              </a:rPr>
              <a:t>Check</a:t>
            </a:r>
            <a:r>
              <a:rPr sz="1050" spc="-35" dirty="0">
                <a:latin typeface="Times New Roman"/>
                <a:cs typeface="Times New Roman"/>
              </a:rPr>
              <a:t> </a:t>
            </a:r>
            <a:r>
              <a:rPr sz="1050" dirty="0">
                <a:latin typeface="Times New Roman"/>
                <a:cs typeface="Times New Roman"/>
              </a:rPr>
              <a:t>if</a:t>
            </a:r>
            <a:r>
              <a:rPr sz="1050" spc="-1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EEV</a:t>
            </a:r>
            <a:r>
              <a:rPr sz="1050" spc="-30" dirty="0">
                <a:latin typeface="Times New Roman"/>
                <a:cs typeface="Times New Roman"/>
              </a:rPr>
              <a:t> </a:t>
            </a:r>
            <a:r>
              <a:rPr sz="1050" dirty="0">
                <a:latin typeface="Times New Roman"/>
                <a:cs typeface="Times New Roman"/>
              </a:rPr>
              <a:t>of</a:t>
            </a:r>
            <a:r>
              <a:rPr sz="1050" spc="-20" dirty="0">
                <a:latin typeface="Times New Roman"/>
                <a:cs typeface="Times New Roman"/>
              </a:rPr>
              <a:t> </a:t>
            </a:r>
            <a:r>
              <a:rPr sz="1050" dirty="0">
                <a:latin typeface="Times New Roman"/>
                <a:cs typeface="Times New Roman"/>
              </a:rPr>
              <a:t>outdoor</a:t>
            </a:r>
            <a:r>
              <a:rPr sz="1050" spc="-25" dirty="0">
                <a:latin typeface="Times New Roman"/>
                <a:cs typeface="Times New Roman"/>
              </a:rPr>
              <a:t> </a:t>
            </a:r>
            <a:r>
              <a:rPr sz="1050" dirty="0">
                <a:latin typeface="Times New Roman"/>
                <a:cs typeface="Times New Roman"/>
              </a:rPr>
              <a:t>unit</a:t>
            </a:r>
            <a:r>
              <a:rPr sz="1050" spc="-25" dirty="0">
                <a:latin typeface="Times New Roman"/>
                <a:cs typeface="Times New Roman"/>
              </a:rPr>
              <a:t> </a:t>
            </a:r>
            <a:r>
              <a:rPr sz="1050" dirty="0">
                <a:latin typeface="Times New Roman"/>
                <a:cs typeface="Times New Roman"/>
              </a:rPr>
              <a:t>is</a:t>
            </a:r>
            <a:r>
              <a:rPr sz="1050" spc="-5" dirty="0">
                <a:latin typeface="Times New Roman"/>
                <a:cs typeface="Times New Roman"/>
              </a:rPr>
              <a:t> </a:t>
            </a:r>
            <a:r>
              <a:rPr sz="1050" dirty="0">
                <a:latin typeface="Times New Roman"/>
                <a:cs typeface="Times New Roman"/>
              </a:rPr>
              <a:t>dirty</a:t>
            </a:r>
            <a:r>
              <a:rPr sz="1050" spc="-20" dirty="0">
                <a:latin typeface="Times New Roman"/>
                <a:cs typeface="Times New Roman"/>
              </a:rPr>
              <a:t> </a:t>
            </a:r>
            <a:r>
              <a:rPr sz="1050" spc="-10" dirty="0">
                <a:latin typeface="Times New Roman"/>
                <a:cs typeface="Times New Roman"/>
              </a:rPr>
              <a:t>plugging.</a:t>
            </a:r>
            <a:endParaRPr sz="1050">
              <a:latin typeface="Times New Roman"/>
              <a:cs typeface="Times New Roman"/>
            </a:endParaRPr>
          </a:p>
        </p:txBody>
      </p:sp>
      <p:sp>
        <p:nvSpPr>
          <p:cNvPr id="40" name="object 40"/>
          <p:cNvSpPr txBox="1"/>
          <p:nvPr/>
        </p:nvSpPr>
        <p:spPr>
          <a:xfrm>
            <a:off x="3514726" y="9132888"/>
            <a:ext cx="6029325" cy="369331"/>
          </a:xfrm>
          <a:prstGeom prst="rect">
            <a:avLst/>
          </a:prstGeom>
          <a:ln w="12700">
            <a:solidFill>
              <a:srgbClr val="000000"/>
            </a:solidFill>
          </a:ln>
        </p:spPr>
        <p:txBody>
          <a:bodyPr vert="horz" wrap="square" lIns="0" tIns="45719" rIns="0" bIns="0" rtlCol="0">
            <a:spAutoFit/>
          </a:bodyPr>
          <a:lstStyle/>
          <a:p>
            <a:pPr marL="91440">
              <a:spcBef>
                <a:spcPts val="359"/>
              </a:spcBef>
            </a:pPr>
            <a:r>
              <a:rPr sz="1050" dirty="0">
                <a:latin typeface="Times New Roman"/>
                <a:cs typeface="Times New Roman"/>
              </a:rPr>
              <a:t>Use</a:t>
            </a:r>
            <a:r>
              <a:rPr sz="1050" spc="-40" dirty="0">
                <a:latin typeface="Times New Roman"/>
                <a:cs typeface="Times New Roman"/>
              </a:rPr>
              <a:t> </a:t>
            </a:r>
            <a:r>
              <a:rPr sz="1050" dirty="0">
                <a:latin typeface="Times New Roman"/>
                <a:cs typeface="Times New Roman"/>
              </a:rPr>
              <a:t>AUTO</a:t>
            </a:r>
            <a:r>
              <a:rPr sz="1050" spc="-30" dirty="0">
                <a:latin typeface="Times New Roman"/>
                <a:cs typeface="Times New Roman"/>
              </a:rPr>
              <a:t> </a:t>
            </a:r>
            <a:r>
              <a:rPr sz="1050" dirty="0">
                <a:latin typeface="Times New Roman"/>
                <a:cs typeface="Times New Roman"/>
              </a:rPr>
              <a:t>charge</a:t>
            </a:r>
            <a:r>
              <a:rPr sz="1050" spc="-35" dirty="0">
                <a:latin typeface="Times New Roman"/>
                <a:cs typeface="Times New Roman"/>
              </a:rPr>
              <a:t> </a:t>
            </a:r>
            <a:r>
              <a:rPr sz="1050" dirty="0">
                <a:latin typeface="Times New Roman"/>
                <a:cs typeface="Times New Roman"/>
              </a:rPr>
              <a:t>mode</a:t>
            </a:r>
            <a:r>
              <a:rPr sz="1050" spc="-15" dirty="0">
                <a:latin typeface="Times New Roman"/>
                <a:cs typeface="Times New Roman"/>
              </a:rPr>
              <a:t> </a:t>
            </a:r>
            <a:r>
              <a:rPr sz="1050" dirty="0">
                <a:latin typeface="Times New Roman"/>
                <a:cs typeface="Times New Roman"/>
              </a:rPr>
              <a:t>to</a:t>
            </a:r>
            <a:r>
              <a:rPr sz="1050" spc="-25" dirty="0">
                <a:latin typeface="Times New Roman"/>
                <a:cs typeface="Times New Roman"/>
              </a:rPr>
              <a:t> </a:t>
            </a:r>
            <a:r>
              <a:rPr sz="1050" dirty="0">
                <a:latin typeface="Times New Roman"/>
                <a:cs typeface="Times New Roman"/>
              </a:rPr>
              <a:t>check</a:t>
            </a:r>
            <a:r>
              <a:rPr sz="1050" spc="-35" dirty="0">
                <a:latin typeface="Times New Roman"/>
                <a:cs typeface="Times New Roman"/>
              </a:rPr>
              <a:t> </a:t>
            </a:r>
            <a:r>
              <a:rPr sz="1050" dirty="0">
                <a:latin typeface="Times New Roman"/>
                <a:cs typeface="Times New Roman"/>
              </a:rPr>
              <a:t>whether</a:t>
            </a:r>
            <a:r>
              <a:rPr sz="1050" spc="-30" dirty="0">
                <a:latin typeface="Times New Roman"/>
                <a:cs typeface="Times New Roman"/>
              </a:rPr>
              <a:t> </a:t>
            </a:r>
            <a:r>
              <a:rPr sz="1050" dirty="0">
                <a:latin typeface="Times New Roman"/>
                <a:cs typeface="Times New Roman"/>
              </a:rPr>
              <a:t>there</a:t>
            </a:r>
            <a:r>
              <a:rPr sz="1050" spc="-25" dirty="0">
                <a:latin typeface="Times New Roman"/>
                <a:cs typeface="Times New Roman"/>
              </a:rPr>
              <a:t> </a:t>
            </a: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too</a:t>
            </a:r>
            <a:r>
              <a:rPr sz="1050" spc="-25" dirty="0">
                <a:latin typeface="Times New Roman"/>
                <a:cs typeface="Times New Roman"/>
              </a:rPr>
              <a:t> </a:t>
            </a:r>
            <a:r>
              <a:rPr sz="1050" dirty="0">
                <a:latin typeface="Times New Roman"/>
                <a:cs typeface="Times New Roman"/>
              </a:rPr>
              <a:t>much</a:t>
            </a:r>
            <a:r>
              <a:rPr sz="1050" spc="-25" dirty="0">
                <a:latin typeface="Times New Roman"/>
                <a:cs typeface="Times New Roman"/>
              </a:rPr>
              <a:t> </a:t>
            </a:r>
            <a:r>
              <a:rPr sz="1050" dirty="0">
                <a:latin typeface="Times New Roman"/>
                <a:cs typeface="Times New Roman"/>
              </a:rPr>
              <a:t>refrigerant</a:t>
            </a:r>
            <a:r>
              <a:rPr sz="1050" spc="-35" dirty="0">
                <a:latin typeface="Times New Roman"/>
                <a:cs typeface="Times New Roman"/>
              </a:rPr>
              <a:t> </a:t>
            </a:r>
            <a:r>
              <a:rPr sz="1050" dirty="0">
                <a:latin typeface="Times New Roman"/>
                <a:cs typeface="Times New Roman"/>
              </a:rPr>
              <a:t>in</a:t>
            </a:r>
            <a:r>
              <a:rPr sz="1050" spc="-1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spc="-10" dirty="0">
                <a:latin typeface="Times New Roman"/>
                <a:cs typeface="Times New Roman"/>
              </a:rPr>
              <a:t>system.</a:t>
            </a:r>
            <a:endParaRPr sz="1050">
              <a:latin typeface="Times New Roman"/>
              <a:cs typeface="Times New Roman"/>
            </a:endParaRPr>
          </a:p>
          <a:p>
            <a:pPr marL="91440"/>
            <a:r>
              <a:rPr sz="1050" dirty="0">
                <a:latin typeface="Times New Roman"/>
                <a:cs typeface="Times New Roman"/>
              </a:rPr>
              <a:t>Replace</a:t>
            </a:r>
            <a:r>
              <a:rPr sz="1050" spc="-6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main</a:t>
            </a:r>
            <a:r>
              <a:rPr sz="1050" spc="-20"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dirty="0">
                <a:latin typeface="Times New Roman"/>
                <a:cs typeface="Times New Roman"/>
              </a:rPr>
              <a:t>board</a:t>
            </a:r>
            <a:r>
              <a:rPr sz="1050" spc="-30" dirty="0">
                <a:latin typeface="Times New Roman"/>
                <a:cs typeface="Times New Roman"/>
              </a:rPr>
              <a:t> </a:t>
            </a:r>
            <a:r>
              <a:rPr sz="1050" dirty="0">
                <a:latin typeface="Times New Roman"/>
                <a:cs typeface="Times New Roman"/>
              </a:rPr>
              <a:t>if</a:t>
            </a:r>
            <a:r>
              <a:rPr sz="1050" spc="-2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protection</a:t>
            </a:r>
            <a:r>
              <a:rPr sz="1050" spc="-40" dirty="0">
                <a:latin typeface="Times New Roman"/>
                <a:cs typeface="Times New Roman"/>
              </a:rPr>
              <a:t> </a:t>
            </a:r>
            <a:r>
              <a:rPr sz="1050" dirty="0">
                <a:latin typeface="Times New Roman"/>
                <a:cs typeface="Times New Roman"/>
              </a:rPr>
              <a:t>happens</a:t>
            </a:r>
            <a:r>
              <a:rPr sz="1050" spc="-45" dirty="0">
                <a:latin typeface="Times New Roman"/>
                <a:cs typeface="Times New Roman"/>
              </a:rPr>
              <a:t> </a:t>
            </a:r>
            <a:r>
              <a:rPr sz="1050" dirty="0">
                <a:latin typeface="Times New Roman"/>
                <a:cs typeface="Times New Roman"/>
              </a:rPr>
              <a:t>again</a:t>
            </a:r>
            <a:r>
              <a:rPr sz="1050" spc="-30" dirty="0">
                <a:latin typeface="Times New Roman"/>
                <a:cs typeface="Times New Roman"/>
              </a:rPr>
              <a:t> </a:t>
            </a:r>
            <a:r>
              <a:rPr sz="1050" dirty="0">
                <a:latin typeface="Times New Roman"/>
                <a:cs typeface="Times New Roman"/>
              </a:rPr>
              <a:t>with</a:t>
            </a:r>
            <a:r>
              <a:rPr sz="1050" spc="-15" dirty="0">
                <a:latin typeface="Times New Roman"/>
                <a:cs typeface="Times New Roman"/>
              </a:rPr>
              <a:t> </a:t>
            </a:r>
            <a:r>
              <a:rPr sz="1050" dirty="0">
                <a:latin typeface="Times New Roman"/>
                <a:cs typeface="Times New Roman"/>
              </a:rPr>
              <a:t>proper</a:t>
            </a:r>
            <a:r>
              <a:rPr sz="1050" spc="-35" dirty="0">
                <a:latin typeface="Times New Roman"/>
                <a:cs typeface="Times New Roman"/>
              </a:rPr>
              <a:t> </a:t>
            </a:r>
            <a:r>
              <a:rPr sz="1050" dirty="0">
                <a:latin typeface="Times New Roman"/>
                <a:cs typeface="Times New Roman"/>
              </a:rPr>
              <a:t>refrigerant</a:t>
            </a:r>
            <a:r>
              <a:rPr sz="1050" spc="-40" dirty="0">
                <a:latin typeface="Times New Roman"/>
                <a:cs typeface="Times New Roman"/>
              </a:rPr>
              <a:t> </a:t>
            </a:r>
            <a:r>
              <a:rPr sz="1050" spc="-10" dirty="0">
                <a:latin typeface="Times New Roman"/>
                <a:cs typeface="Times New Roman"/>
              </a:rPr>
              <a:t>amount.</a:t>
            </a:r>
            <a:endParaRPr sz="1050">
              <a:latin typeface="Times New Roman"/>
              <a:cs typeface="Times New Roman"/>
            </a:endParaRPr>
          </a:p>
        </p:txBody>
      </p:sp>
      <p:graphicFrame>
        <p:nvGraphicFramePr>
          <p:cNvPr id="41" name="object 41"/>
          <p:cNvGraphicFramePr>
            <a:graphicFrameLocks noGrp="1"/>
          </p:cNvGraphicFramePr>
          <p:nvPr/>
        </p:nvGraphicFramePr>
        <p:xfrm>
          <a:off x="3498188" y="4858719"/>
          <a:ext cx="6046469" cy="941197"/>
        </p:xfrm>
        <a:graphic>
          <a:graphicData uri="http://schemas.openxmlformats.org/drawingml/2006/table">
            <a:tbl>
              <a:tblPr firstRow="1" bandRow="1">
                <a:tableStyleId>{2D5ABB26-0587-4C30-8999-92F81FD0307C}</a:tableStyleId>
              </a:tblPr>
              <a:tblGrid>
                <a:gridCol w="1094105">
                  <a:extLst>
                    <a:ext uri="{9D8B030D-6E8A-4147-A177-3AD203B41FA5}">
                      <a16:colId xmlns:a16="http://schemas.microsoft.com/office/drawing/2014/main" val="20000"/>
                    </a:ext>
                  </a:extLst>
                </a:gridCol>
                <a:gridCol w="2967355">
                  <a:extLst>
                    <a:ext uri="{9D8B030D-6E8A-4147-A177-3AD203B41FA5}">
                      <a16:colId xmlns:a16="http://schemas.microsoft.com/office/drawing/2014/main" val="20001"/>
                    </a:ext>
                  </a:extLst>
                </a:gridCol>
                <a:gridCol w="401954">
                  <a:extLst>
                    <a:ext uri="{9D8B030D-6E8A-4147-A177-3AD203B41FA5}">
                      <a16:colId xmlns:a16="http://schemas.microsoft.com/office/drawing/2014/main" val="20002"/>
                    </a:ext>
                  </a:extLst>
                </a:gridCol>
                <a:gridCol w="1583055">
                  <a:extLst>
                    <a:ext uri="{9D8B030D-6E8A-4147-A177-3AD203B41FA5}">
                      <a16:colId xmlns:a16="http://schemas.microsoft.com/office/drawing/2014/main" val="20003"/>
                    </a:ext>
                  </a:extLst>
                </a:gridCol>
              </a:tblGrid>
              <a:tr h="431800">
                <a:tc gridSpan="4">
                  <a:txBody>
                    <a:bodyPr/>
                    <a:lstStyle/>
                    <a:p>
                      <a:pPr marL="100965">
                        <a:lnSpc>
                          <a:spcPct val="100000"/>
                        </a:lnSpc>
                        <a:spcBef>
                          <a:spcPts val="335"/>
                        </a:spcBef>
                      </a:pPr>
                      <a:r>
                        <a:rPr sz="1050" dirty="0">
                          <a:latin typeface="Times New Roman"/>
                          <a:cs typeface="Times New Roman"/>
                        </a:rPr>
                        <a:t>Check</a:t>
                      </a:r>
                      <a:r>
                        <a:rPr sz="1050" spc="-45" dirty="0">
                          <a:latin typeface="Times New Roman"/>
                          <a:cs typeface="Times New Roman"/>
                        </a:rPr>
                        <a:t> </a:t>
                      </a:r>
                      <a:r>
                        <a:rPr sz="1050" dirty="0">
                          <a:latin typeface="Times New Roman"/>
                          <a:cs typeface="Times New Roman"/>
                        </a:rPr>
                        <a:t>visible</a:t>
                      </a:r>
                      <a:r>
                        <a:rPr sz="1050" spc="-15" dirty="0">
                          <a:latin typeface="Times New Roman"/>
                          <a:cs typeface="Times New Roman"/>
                        </a:rPr>
                        <a:t> </a:t>
                      </a:r>
                      <a:r>
                        <a:rPr sz="1050" dirty="0">
                          <a:latin typeface="Times New Roman"/>
                          <a:cs typeface="Times New Roman"/>
                        </a:rPr>
                        <a:t>parts</a:t>
                      </a:r>
                      <a:r>
                        <a:rPr sz="1050" spc="-20" dirty="0">
                          <a:latin typeface="Times New Roman"/>
                          <a:cs typeface="Times New Roman"/>
                        </a:rPr>
                        <a:t> </a:t>
                      </a:r>
                      <a:r>
                        <a:rPr sz="1050" dirty="0">
                          <a:latin typeface="Times New Roman"/>
                          <a:cs typeface="Times New Roman"/>
                        </a:rPr>
                        <a:t>for</a:t>
                      </a:r>
                      <a:r>
                        <a:rPr sz="1050" spc="-2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spc="-10" dirty="0">
                          <a:latin typeface="Times New Roman"/>
                          <a:cs typeface="Times New Roman"/>
                        </a:rPr>
                        <a:t>system</a:t>
                      </a:r>
                      <a:endParaRPr sz="1050">
                        <a:latin typeface="Times New Roman"/>
                        <a:cs typeface="Times New Roman"/>
                      </a:endParaRPr>
                    </a:p>
                    <a:p>
                      <a:pPr marL="100965">
                        <a:lnSpc>
                          <a:spcPct val="100000"/>
                        </a:lnSpc>
                      </a:pPr>
                      <a:r>
                        <a:rPr sz="1050" dirty="0">
                          <a:latin typeface="Times New Roman"/>
                          <a:cs typeface="Times New Roman"/>
                        </a:rPr>
                        <a:t>1)</a:t>
                      </a:r>
                      <a:r>
                        <a:rPr sz="1050" spc="-30" dirty="0">
                          <a:latin typeface="Times New Roman"/>
                          <a:cs typeface="Times New Roman"/>
                        </a:rPr>
                        <a:t> </a:t>
                      </a:r>
                      <a:r>
                        <a:rPr sz="1050" dirty="0">
                          <a:latin typeface="Times New Roman"/>
                          <a:cs typeface="Times New Roman"/>
                        </a:rPr>
                        <a:t>Closed</a:t>
                      </a:r>
                      <a:r>
                        <a:rPr sz="1050" spc="-40" dirty="0">
                          <a:latin typeface="Times New Roman"/>
                          <a:cs typeface="Times New Roman"/>
                        </a:rPr>
                        <a:t> </a:t>
                      </a:r>
                      <a:r>
                        <a:rPr sz="1050" dirty="0">
                          <a:latin typeface="Times New Roman"/>
                          <a:cs typeface="Times New Roman"/>
                        </a:rPr>
                        <a:t>service</a:t>
                      </a:r>
                      <a:r>
                        <a:rPr sz="1050" spc="-15" dirty="0">
                          <a:latin typeface="Times New Roman"/>
                          <a:cs typeface="Times New Roman"/>
                        </a:rPr>
                        <a:t> </a:t>
                      </a:r>
                      <a:r>
                        <a:rPr sz="1050" dirty="0">
                          <a:latin typeface="Times New Roman"/>
                          <a:cs typeface="Times New Roman"/>
                        </a:rPr>
                        <a:t>valve;</a:t>
                      </a:r>
                      <a:r>
                        <a:rPr sz="1050" spc="-20" dirty="0">
                          <a:latin typeface="Times New Roman"/>
                          <a:cs typeface="Times New Roman"/>
                        </a:rPr>
                        <a:t> </a:t>
                      </a:r>
                      <a:r>
                        <a:rPr sz="1050" dirty="0">
                          <a:latin typeface="Times New Roman"/>
                          <a:cs typeface="Times New Roman"/>
                        </a:rPr>
                        <a:t>2)</a:t>
                      </a:r>
                      <a:r>
                        <a:rPr sz="1050" spc="-20" dirty="0">
                          <a:latin typeface="Times New Roman"/>
                          <a:cs typeface="Times New Roman"/>
                        </a:rPr>
                        <a:t> </a:t>
                      </a:r>
                      <a:r>
                        <a:rPr sz="1050" dirty="0">
                          <a:latin typeface="Times New Roman"/>
                          <a:cs typeface="Times New Roman"/>
                        </a:rPr>
                        <a:t>Dirty</a:t>
                      </a:r>
                      <a:r>
                        <a:rPr sz="1050" spc="-15" dirty="0">
                          <a:latin typeface="Times New Roman"/>
                          <a:cs typeface="Times New Roman"/>
                        </a:rPr>
                        <a:t> </a:t>
                      </a:r>
                      <a:r>
                        <a:rPr sz="1050" dirty="0">
                          <a:latin typeface="Times New Roman"/>
                          <a:cs typeface="Times New Roman"/>
                        </a:rPr>
                        <a:t>heat</a:t>
                      </a:r>
                      <a:r>
                        <a:rPr sz="1050" spc="-50" dirty="0">
                          <a:latin typeface="Times New Roman"/>
                          <a:cs typeface="Times New Roman"/>
                        </a:rPr>
                        <a:t> </a:t>
                      </a:r>
                      <a:r>
                        <a:rPr sz="1050" dirty="0">
                          <a:latin typeface="Times New Roman"/>
                          <a:cs typeface="Times New Roman"/>
                        </a:rPr>
                        <a:t>exchanger;</a:t>
                      </a:r>
                      <a:r>
                        <a:rPr sz="1050" spc="-55" dirty="0">
                          <a:latin typeface="Times New Roman"/>
                          <a:cs typeface="Times New Roman"/>
                        </a:rPr>
                        <a:t> </a:t>
                      </a:r>
                      <a:r>
                        <a:rPr sz="1050" dirty="0">
                          <a:latin typeface="Times New Roman"/>
                          <a:cs typeface="Times New Roman"/>
                        </a:rPr>
                        <a:t>3)</a:t>
                      </a:r>
                      <a:r>
                        <a:rPr sz="1050" spc="-20" dirty="0">
                          <a:latin typeface="Times New Roman"/>
                          <a:cs typeface="Times New Roman"/>
                        </a:rPr>
                        <a:t> </a:t>
                      </a:r>
                      <a:r>
                        <a:rPr sz="1050" dirty="0">
                          <a:latin typeface="Times New Roman"/>
                          <a:cs typeface="Times New Roman"/>
                        </a:rPr>
                        <a:t>Dirty</a:t>
                      </a:r>
                      <a:r>
                        <a:rPr sz="1050" spc="-25" dirty="0">
                          <a:latin typeface="Times New Roman"/>
                          <a:cs typeface="Times New Roman"/>
                        </a:rPr>
                        <a:t> </a:t>
                      </a:r>
                      <a:r>
                        <a:rPr sz="1050" dirty="0">
                          <a:latin typeface="Times New Roman"/>
                          <a:cs typeface="Times New Roman"/>
                        </a:rPr>
                        <a:t>air</a:t>
                      </a:r>
                      <a:r>
                        <a:rPr sz="1050" spc="-20" dirty="0">
                          <a:latin typeface="Times New Roman"/>
                          <a:cs typeface="Times New Roman"/>
                        </a:rPr>
                        <a:t> </a:t>
                      </a:r>
                      <a:r>
                        <a:rPr sz="1050" dirty="0">
                          <a:latin typeface="Times New Roman"/>
                          <a:cs typeface="Times New Roman"/>
                        </a:rPr>
                        <a:t>filter;</a:t>
                      </a:r>
                      <a:r>
                        <a:rPr sz="1050" spc="-20" dirty="0">
                          <a:latin typeface="Times New Roman"/>
                          <a:cs typeface="Times New Roman"/>
                        </a:rPr>
                        <a:t> </a:t>
                      </a:r>
                      <a:r>
                        <a:rPr sz="1050" dirty="0">
                          <a:latin typeface="Times New Roman"/>
                          <a:cs typeface="Times New Roman"/>
                        </a:rPr>
                        <a:t>4)</a:t>
                      </a:r>
                      <a:r>
                        <a:rPr sz="1050" spc="-30" dirty="0">
                          <a:latin typeface="Times New Roman"/>
                          <a:cs typeface="Times New Roman"/>
                        </a:rPr>
                        <a:t> </a:t>
                      </a:r>
                      <a:r>
                        <a:rPr sz="1050" dirty="0">
                          <a:latin typeface="Times New Roman"/>
                          <a:cs typeface="Times New Roman"/>
                        </a:rPr>
                        <a:t>FAN</a:t>
                      </a:r>
                      <a:r>
                        <a:rPr sz="1050" spc="-5" dirty="0">
                          <a:latin typeface="Times New Roman"/>
                          <a:cs typeface="Times New Roman"/>
                        </a:rPr>
                        <a:t> </a:t>
                      </a:r>
                      <a:r>
                        <a:rPr sz="1050" dirty="0">
                          <a:latin typeface="Times New Roman"/>
                          <a:cs typeface="Times New Roman"/>
                        </a:rPr>
                        <a:t>is</a:t>
                      </a:r>
                      <a:r>
                        <a:rPr sz="1050" spc="-15" dirty="0">
                          <a:latin typeface="Times New Roman"/>
                          <a:cs typeface="Times New Roman"/>
                        </a:rPr>
                        <a:t> </a:t>
                      </a:r>
                      <a:r>
                        <a:rPr sz="1050" dirty="0">
                          <a:latin typeface="Times New Roman"/>
                          <a:cs typeface="Times New Roman"/>
                        </a:rPr>
                        <a:t>not</a:t>
                      </a:r>
                      <a:r>
                        <a:rPr sz="1050" spc="-20" dirty="0">
                          <a:latin typeface="Times New Roman"/>
                          <a:cs typeface="Times New Roman"/>
                        </a:rPr>
                        <a:t> </a:t>
                      </a:r>
                      <a:r>
                        <a:rPr sz="1050" spc="-10" dirty="0">
                          <a:latin typeface="Times New Roman"/>
                          <a:cs typeface="Times New Roman"/>
                        </a:rPr>
                        <a:t>operating</a:t>
                      </a:r>
                      <a:endParaRPr sz="1050">
                        <a:latin typeface="Times New Roman"/>
                        <a:cs typeface="Times New Roman"/>
                      </a:endParaRPr>
                    </a:p>
                  </a:txBody>
                  <a:tcPr marL="0" marR="0" marT="4254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45745">
                <a:tc>
                  <a:txBody>
                    <a:bodyPr/>
                    <a:lstStyle/>
                    <a:p>
                      <a:pPr>
                        <a:lnSpc>
                          <a:spcPct val="100000"/>
                        </a:lnSpc>
                      </a:pPr>
                      <a:endParaRPr sz="1100">
                        <a:latin typeface="Times New Roman"/>
                        <a:cs typeface="Times New Roman"/>
                      </a:endParaRPr>
                    </a:p>
                  </a:txBody>
                  <a:tcPr marL="0" marR="0" marT="0" marB="0">
                    <a:lnR w="12700">
                      <a:solidFill>
                        <a:srgbClr val="000000"/>
                      </a:solidFill>
                      <a:prstDash val="solid"/>
                    </a:lnR>
                    <a:lnT w="12700">
                      <a:solidFill>
                        <a:srgbClr val="000000"/>
                      </a:solidFill>
                      <a:prstDash val="solid"/>
                    </a:lnT>
                    <a:lnB w="28575">
                      <a:solidFill>
                        <a:srgbClr val="000000"/>
                      </a:solidFill>
                      <a:prstDash val="solid"/>
                    </a:lnB>
                  </a:tcPr>
                </a:tc>
                <a:tc gridSpan="3">
                  <a:txBody>
                    <a:bodyPr/>
                    <a:lstStyle/>
                    <a:p>
                      <a:pPr marL="1340485" algn="ctr">
                        <a:lnSpc>
                          <a:spcPts val="780"/>
                        </a:lnSpc>
                        <a:spcBef>
                          <a:spcPts val="1055"/>
                        </a:spcBef>
                      </a:pPr>
                      <a:r>
                        <a:rPr sz="1200" spc="-25" dirty="0">
                          <a:latin typeface="Times New Roman"/>
                          <a:cs typeface="Times New Roman"/>
                        </a:rPr>
                        <a:t>YES</a:t>
                      </a:r>
                      <a:endParaRPr sz="1200">
                        <a:latin typeface="Times New Roman"/>
                        <a:cs typeface="Times New Roman"/>
                      </a:endParaRPr>
                    </a:p>
                  </a:txBody>
                  <a:tcPr marL="0" marR="0" marT="133985" marB="0">
                    <a:lnL w="12700">
                      <a:solidFill>
                        <a:srgbClr val="000000"/>
                      </a:solidFill>
                      <a:prstDash val="solid"/>
                    </a:lnL>
                    <a:lnT w="12700">
                      <a:solidFill>
                        <a:srgbClr val="000000"/>
                      </a:solidFill>
                      <a:prstDash val="solid"/>
                    </a:lnT>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263525">
                <a:tc gridSpan="2">
                  <a:txBody>
                    <a:bodyPr/>
                    <a:lstStyle/>
                    <a:p>
                      <a:pPr marL="113664">
                        <a:lnSpc>
                          <a:spcPct val="100000"/>
                        </a:lnSpc>
                        <a:spcBef>
                          <a:spcPts val="455"/>
                        </a:spcBef>
                      </a:pPr>
                      <a:r>
                        <a:rPr sz="1050" dirty="0">
                          <a:latin typeface="Times New Roman"/>
                          <a:cs typeface="Times New Roman"/>
                        </a:rPr>
                        <a:t>Satisfy</a:t>
                      </a:r>
                      <a:r>
                        <a:rPr sz="1050" spc="-20" dirty="0">
                          <a:latin typeface="Times New Roman"/>
                          <a:cs typeface="Times New Roman"/>
                        </a:rPr>
                        <a:t> </a:t>
                      </a:r>
                      <a:r>
                        <a:rPr sz="1050" dirty="0">
                          <a:latin typeface="Times New Roman"/>
                          <a:cs typeface="Times New Roman"/>
                        </a:rPr>
                        <a:t>any</a:t>
                      </a:r>
                      <a:r>
                        <a:rPr sz="1050" spc="-40" dirty="0">
                          <a:latin typeface="Times New Roman"/>
                          <a:cs typeface="Times New Roman"/>
                        </a:rPr>
                        <a:t> </a:t>
                      </a:r>
                      <a:r>
                        <a:rPr sz="1050" dirty="0">
                          <a:latin typeface="Times New Roman"/>
                          <a:cs typeface="Times New Roman"/>
                        </a:rPr>
                        <a:t>contents</a:t>
                      </a:r>
                      <a:r>
                        <a:rPr sz="1050" spc="-30" dirty="0">
                          <a:latin typeface="Times New Roman"/>
                          <a:cs typeface="Times New Roman"/>
                        </a:rPr>
                        <a:t> </a:t>
                      </a:r>
                      <a:r>
                        <a:rPr sz="1050" spc="-10" dirty="0">
                          <a:latin typeface="Times New Roman"/>
                          <a:cs typeface="Times New Roman"/>
                        </a:rPr>
                        <a:t>above.</a:t>
                      </a:r>
                      <a:endParaRPr sz="1050">
                        <a:latin typeface="Times New Roman"/>
                        <a:cs typeface="Times New Roman"/>
                      </a:endParaRPr>
                    </a:p>
                  </a:txBody>
                  <a:tcPr marL="0" marR="0" marT="57785" marB="0">
                    <a:lnL w="28575">
                      <a:solidFill>
                        <a:srgbClr val="000000"/>
                      </a:solidFill>
                      <a:prstDash val="solid"/>
                    </a:lnL>
                    <a:lnR w="28575">
                      <a:solidFill>
                        <a:srgbClr val="000000"/>
                      </a:solidFill>
                      <a:prstDash val="solid"/>
                    </a:lnR>
                    <a:lnT w="28575">
                      <a:solidFill>
                        <a:srgbClr val="000000"/>
                      </a:solidFill>
                      <a:prstDash val="solid"/>
                    </a:lnT>
                    <a:lnB w="28575">
                      <a:solidFill>
                        <a:srgbClr val="000000"/>
                      </a:solidFill>
                      <a:prstDash val="solid"/>
                    </a:lnB>
                  </a:tcPr>
                </a:tc>
                <a:tc hMerge="1">
                  <a:txBody>
                    <a:bodyPr/>
                    <a:lstStyle/>
                    <a:p>
                      <a:endParaRPr/>
                    </a:p>
                  </a:txBody>
                  <a:tcPr marL="0" marR="0" marT="0" marB="0"/>
                </a:tc>
                <a:tc>
                  <a:txBody>
                    <a:bodyPr/>
                    <a:lstStyle/>
                    <a:p>
                      <a:pPr>
                        <a:lnSpc>
                          <a:spcPct val="100000"/>
                        </a:lnSpc>
                      </a:pPr>
                      <a:endParaRPr sz="1100">
                        <a:latin typeface="Times New Roman"/>
                        <a:cs typeface="Times New Roman"/>
                      </a:endParaRPr>
                    </a:p>
                  </a:txBody>
                  <a:tcPr marL="0" marR="0" marT="0" marB="0">
                    <a:lnL w="28575">
                      <a:solidFill>
                        <a:srgbClr val="000000"/>
                      </a:solidFill>
                      <a:prstDash val="solid"/>
                    </a:lnL>
                    <a:lnR w="12700">
                      <a:solidFill>
                        <a:srgbClr val="000000"/>
                      </a:solidFill>
                      <a:prstDash val="solid"/>
                    </a:lnR>
                  </a:tcPr>
                </a:tc>
                <a:tc>
                  <a:txBody>
                    <a:bodyPr/>
                    <a:lstStyle/>
                    <a:p>
                      <a:pPr marL="92075">
                        <a:lnSpc>
                          <a:spcPct val="100000"/>
                        </a:lnSpc>
                        <a:spcBef>
                          <a:spcPts val="420"/>
                        </a:spcBef>
                      </a:pPr>
                      <a:r>
                        <a:rPr sz="1050" dirty="0">
                          <a:latin typeface="Times New Roman"/>
                          <a:cs typeface="Times New Roman"/>
                        </a:rPr>
                        <a:t>Correct</a:t>
                      </a:r>
                      <a:r>
                        <a:rPr sz="1050" spc="-70" dirty="0">
                          <a:latin typeface="Times New Roman"/>
                          <a:cs typeface="Times New Roman"/>
                        </a:rPr>
                        <a:t> </a:t>
                      </a:r>
                      <a:r>
                        <a:rPr sz="1050" dirty="0">
                          <a:latin typeface="Times New Roman"/>
                          <a:cs typeface="Times New Roman"/>
                        </a:rPr>
                        <a:t>specific</a:t>
                      </a:r>
                      <a:r>
                        <a:rPr sz="1050" spc="-45" dirty="0">
                          <a:latin typeface="Times New Roman"/>
                          <a:cs typeface="Times New Roman"/>
                        </a:rPr>
                        <a:t> </a:t>
                      </a:r>
                      <a:r>
                        <a:rPr sz="1050" spc="-10" dirty="0">
                          <a:latin typeface="Times New Roman"/>
                          <a:cs typeface="Times New Roman"/>
                        </a:rPr>
                        <a:t>point</a:t>
                      </a:r>
                      <a:endParaRPr sz="1050">
                        <a:latin typeface="Times New Roman"/>
                        <a:cs typeface="Times New Roman"/>
                      </a:endParaRPr>
                    </a:p>
                  </a:txBody>
                  <a:tcPr marL="0" marR="0" marT="533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bl>
          </a:graphicData>
        </a:graphic>
      </p:graphicFrame>
      <p:sp>
        <p:nvSpPr>
          <p:cNvPr id="42" name="object 42"/>
          <p:cNvSpPr/>
          <p:nvPr/>
        </p:nvSpPr>
        <p:spPr>
          <a:xfrm>
            <a:off x="3498850" y="6362700"/>
            <a:ext cx="4078604" cy="462280"/>
          </a:xfrm>
          <a:custGeom>
            <a:avLst/>
            <a:gdLst/>
            <a:ahLst/>
            <a:cxnLst/>
            <a:rect l="l" t="t" r="r" b="b"/>
            <a:pathLst>
              <a:path w="4078604" h="462279">
                <a:moveTo>
                  <a:pt x="0" y="76962"/>
                </a:moveTo>
                <a:lnTo>
                  <a:pt x="6050" y="46988"/>
                </a:lnTo>
                <a:lnTo>
                  <a:pt x="22550" y="22526"/>
                </a:lnTo>
                <a:lnTo>
                  <a:pt x="47025" y="6042"/>
                </a:lnTo>
                <a:lnTo>
                  <a:pt x="77000" y="0"/>
                </a:lnTo>
                <a:lnTo>
                  <a:pt x="4001262" y="0"/>
                </a:lnTo>
                <a:lnTo>
                  <a:pt x="4031255" y="6042"/>
                </a:lnTo>
                <a:lnTo>
                  <a:pt x="4055760" y="22526"/>
                </a:lnTo>
                <a:lnTo>
                  <a:pt x="4072288" y="46988"/>
                </a:lnTo>
                <a:lnTo>
                  <a:pt x="4078351" y="76962"/>
                </a:lnTo>
                <a:lnTo>
                  <a:pt x="4078351" y="384937"/>
                </a:lnTo>
                <a:lnTo>
                  <a:pt x="4072288" y="414910"/>
                </a:lnTo>
                <a:lnTo>
                  <a:pt x="4055760" y="439372"/>
                </a:lnTo>
                <a:lnTo>
                  <a:pt x="4031255" y="455856"/>
                </a:lnTo>
                <a:lnTo>
                  <a:pt x="4001262"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sp>
        <p:nvSpPr>
          <p:cNvPr id="43" name="object 43"/>
          <p:cNvSpPr txBox="1"/>
          <p:nvPr/>
        </p:nvSpPr>
        <p:spPr>
          <a:xfrm>
            <a:off x="3598774" y="6415785"/>
            <a:ext cx="3707129"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Can</a:t>
            </a:r>
            <a:r>
              <a:rPr sz="1050" spc="-40" dirty="0">
                <a:latin typeface="Times New Roman"/>
                <a:cs typeface="Times New Roman"/>
              </a:rPr>
              <a:t> </a:t>
            </a:r>
            <a:r>
              <a:rPr sz="1050" dirty="0">
                <a:latin typeface="Times New Roman"/>
                <a:cs typeface="Times New Roman"/>
              </a:rPr>
              <a:t>the</a:t>
            </a:r>
            <a:r>
              <a:rPr sz="1050" spc="-10" dirty="0">
                <a:latin typeface="Times New Roman"/>
                <a:cs typeface="Times New Roman"/>
              </a:rPr>
              <a:t> </a:t>
            </a:r>
            <a:r>
              <a:rPr sz="1050" dirty="0">
                <a:latin typeface="Times New Roman"/>
                <a:cs typeface="Times New Roman"/>
              </a:rPr>
              <a:t>pressure</a:t>
            </a:r>
            <a:r>
              <a:rPr sz="1050" spc="-25" dirty="0">
                <a:latin typeface="Times New Roman"/>
                <a:cs typeface="Times New Roman"/>
              </a:rPr>
              <a:t> </a:t>
            </a:r>
            <a:r>
              <a:rPr sz="1050" dirty="0">
                <a:latin typeface="Times New Roman"/>
                <a:cs typeface="Times New Roman"/>
              </a:rPr>
              <a:t>transduce</a:t>
            </a:r>
            <a:r>
              <a:rPr sz="1050" spc="-35" dirty="0">
                <a:latin typeface="Times New Roman"/>
                <a:cs typeface="Times New Roman"/>
              </a:rPr>
              <a:t> </a:t>
            </a:r>
            <a:r>
              <a:rPr sz="1050" dirty="0">
                <a:latin typeface="Times New Roman"/>
                <a:cs typeface="Times New Roman"/>
              </a:rPr>
              <a:t>properly</a:t>
            </a:r>
            <a:r>
              <a:rPr sz="1050" spc="-30" dirty="0">
                <a:latin typeface="Times New Roman"/>
                <a:cs typeface="Times New Roman"/>
              </a:rPr>
              <a:t> </a:t>
            </a:r>
            <a:r>
              <a:rPr sz="1050" dirty="0">
                <a:latin typeface="Times New Roman"/>
                <a:cs typeface="Times New Roman"/>
              </a:rPr>
              <a:t>based</a:t>
            </a:r>
            <a:r>
              <a:rPr sz="1050" spc="-25" dirty="0">
                <a:latin typeface="Times New Roman"/>
                <a:cs typeface="Times New Roman"/>
              </a:rPr>
              <a:t> </a:t>
            </a:r>
            <a:r>
              <a:rPr sz="1050" dirty="0">
                <a:latin typeface="Times New Roman"/>
                <a:cs typeface="Times New Roman"/>
              </a:rPr>
              <a:t>on</a:t>
            </a:r>
            <a:r>
              <a:rPr sz="1050" spc="-20" dirty="0">
                <a:latin typeface="Times New Roman"/>
                <a:cs typeface="Times New Roman"/>
              </a:rPr>
              <a:t> </a:t>
            </a:r>
            <a:r>
              <a:rPr sz="1050" b="1" dirty="0">
                <a:latin typeface="Times New Roman"/>
                <a:cs typeface="Times New Roman"/>
              </a:rPr>
              <a:t>High</a:t>
            </a:r>
            <a:r>
              <a:rPr sz="1050" b="1" spc="-10" dirty="0">
                <a:latin typeface="Times New Roman"/>
                <a:cs typeface="Times New Roman"/>
              </a:rPr>
              <a:t> </a:t>
            </a:r>
            <a:r>
              <a:rPr sz="1050" b="1" dirty="0">
                <a:latin typeface="Times New Roman"/>
                <a:cs typeface="Times New Roman"/>
              </a:rPr>
              <a:t>Pressure</a:t>
            </a:r>
            <a:r>
              <a:rPr sz="1050" b="1" spc="-50" dirty="0">
                <a:latin typeface="Times New Roman"/>
                <a:cs typeface="Times New Roman"/>
              </a:rPr>
              <a:t> </a:t>
            </a:r>
            <a:r>
              <a:rPr sz="1050" b="1" spc="-10" dirty="0">
                <a:latin typeface="Times New Roman"/>
                <a:cs typeface="Times New Roman"/>
              </a:rPr>
              <a:t>Sensor </a:t>
            </a:r>
            <a:r>
              <a:rPr sz="1050" b="1" dirty="0">
                <a:latin typeface="Times New Roman"/>
                <a:cs typeface="Times New Roman"/>
              </a:rPr>
              <a:t>Voltage</a:t>
            </a:r>
            <a:r>
              <a:rPr sz="1050" b="1" spc="-50" dirty="0">
                <a:latin typeface="Times New Roman"/>
                <a:cs typeface="Times New Roman"/>
              </a:rPr>
              <a:t> </a:t>
            </a:r>
            <a:r>
              <a:rPr sz="1050" b="1" dirty="0">
                <a:latin typeface="Times New Roman"/>
                <a:cs typeface="Times New Roman"/>
              </a:rPr>
              <a:t>Characteristics</a:t>
            </a:r>
            <a:r>
              <a:rPr sz="1050" b="1" spc="-55" dirty="0">
                <a:latin typeface="Times New Roman"/>
                <a:cs typeface="Times New Roman"/>
              </a:rPr>
              <a:t> </a:t>
            </a:r>
            <a:r>
              <a:rPr sz="1050" b="1" spc="-25" dirty="0">
                <a:latin typeface="Times New Roman"/>
                <a:cs typeface="Times New Roman"/>
              </a:rPr>
              <a:t>D*.</a:t>
            </a:r>
            <a:endParaRPr sz="1050">
              <a:latin typeface="Times New Roman"/>
              <a:cs typeface="Times New Roman"/>
            </a:endParaRPr>
          </a:p>
        </p:txBody>
      </p:sp>
      <p:sp>
        <p:nvSpPr>
          <p:cNvPr id="44" name="object 44"/>
          <p:cNvSpPr/>
          <p:nvPr/>
        </p:nvSpPr>
        <p:spPr>
          <a:xfrm>
            <a:off x="3498851" y="7292975"/>
            <a:ext cx="1957705" cy="462280"/>
          </a:xfrm>
          <a:custGeom>
            <a:avLst/>
            <a:gdLst/>
            <a:ahLst/>
            <a:cxnLst/>
            <a:rect l="l" t="t" r="r" b="b"/>
            <a:pathLst>
              <a:path w="1957705" h="462279">
                <a:moveTo>
                  <a:pt x="0" y="76962"/>
                </a:moveTo>
                <a:lnTo>
                  <a:pt x="6050" y="46988"/>
                </a:lnTo>
                <a:lnTo>
                  <a:pt x="22550" y="22526"/>
                </a:lnTo>
                <a:lnTo>
                  <a:pt x="47025" y="6042"/>
                </a:lnTo>
                <a:lnTo>
                  <a:pt x="77000" y="0"/>
                </a:lnTo>
                <a:lnTo>
                  <a:pt x="1880362" y="0"/>
                </a:lnTo>
                <a:lnTo>
                  <a:pt x="1910355" y="6042"/>
                </a:lnTo>
                <a:lnTo>
                  <a:pt x="1934860" y="22526"/>
                </a:lnTo>
                <a:lnTo>
                  <a:pt x="1951388" y="46988"/>
                </a:lnTo>
                <a:lnTo>
                  <a:pt x="1957451" y="76962"/>
                </a:lnTo>
                <a:lnTo>
                  <a:pt x="1957451" y="384937"/>
                </a:lnTo>
                <a:lnTo>
                  <a:pt x="1951388" y="414910"/>
                </a:lnTo>
                <a:lnTo>
                  <a:pt x="1934860" y="439372"/>
                </a:lnTo>
                <a:lnTo>
                  <a:pt x="1910355" y="455856"/>
                </a:lnTo>
                <a:lnTo>
                  <a:pt x="1880362"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sp>
        <p:nvSpPr>
          <p:cNvPr id="45" name="object 45"/>
          <p:cNvSpPr txBox="1"/>
          <p:nvPr/>
        </p:nvSpPr>
        <p:spPr>
          <a:xfrm>
            <a:off x="3598774" y="7346442"/>
            <a:ext cx="154241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the</a:t>
            </a:r>
            <a:r>
              <a:rPr sz="1050" spc="-10" dirty="0">
                <a:latin typeface="Times New Roman"/>
                <a:cs typeface="Times New Roman"/>
              </a:rPr>
              <a:t> </a:t>
            </a:r>
            <a:r>
              <a:rPr sz="1050" dirty="0">
                <a:latin typeface="Times New Roman"/>
                <a:cs typeface="Times New Roman"/>
              </a:rPr>
              <a:t>high</a:t>
            </a:r>
            <a:r>
              <a:rPr sz="1050" spc="-30" dirty="0">
                <a:latin typeface="Times New Roman"/>
                <a:cs typeface="Times New Roman"/>
              </a:rPr>
              <a:t> </a:t>
            </a:r>
            <a:r>
              <a:rPr sz="1050" dirty="0">
                <a:latin typeface="Times New Roman"/>
                <a:cs typeface="Times New Roman"/>
              </a:rPr>
              <a:t>pressure</a:t>
            </a:r>
            <a:r>
              <a:rPr sz="1050" spc="-25" dirty="0">
                <a:latin typeface="Times New Roman"/>
                <a:cs typeface="Times New Roman"/>
              </a:rPr>
              <a:t> </a:t>
            </a:r>
            <a:r>
              <a:rPr sz="1050" dirty="0">
                <a:latin typeface="Times New Roman"/>
                <a:cs typeface="Times New Roman"/>
              </a:rPr>
              <a:t>close</a:t>
            </a:r>
            <a:r>
              <a:rPr sz="1050" spc="225" dirty="0">
                <a:latin typeface="Times New Roman"/>
                <a:cs typeface="Times New Roman"/>
              </a:rPr>
              <a:t> </a:t>
            </a:r>
            <a:r>
              <a:rPr sz="1050" spc="-25" dirty="0">
                <a:latin typeface="Times New Roman"/>
                <a:cs typeface="Times New Roman"/>
              </a:rPr>
              <a:t>to </a:t>
            </a:r>
            <a:r>
              <a:rPr sz="1050" dirty="0">
                <a:latin typeface="Times New Roman"/>
                <a:cs typeface="Times New Roman"/>
              </a:rPr>
              <a:t>566psig</a:t>
            </a:r>
            <a:r>
              <a:rPr sz="1050" spc="-25" dirty="0">
                <a:latin typeface="Times New Roman"/>
                <a:cs typeface="Times New Roman"/>
              </a:rPr>
              <a:t> </a:t>
            </a:r>
            <a:r>
              <a:rPr sz="1050" dirty="0">
                <a:latin typeface="Times New Roman"/>
                <a:cs typeface="Times New Roman"/>
              </a:rPr>
              <a:t>before</a:t>
            </a:r>
            <a:r>
              <a:rPr sz="1050" spc="-25" dirty="0">
                <a:latin typeface="Times New Roman"/>
                <a:cs typeface="Times New Roman"/>
              </a:rPr>
              <a:t> </a:t>
            </a:r>
            <a:r>
              <a:rPr sz="1050" spc="-10" dirty="0">
                <a:latin typeface="Times New Roman"/>
                <a:cs typeface="Times New Roman"/>
              </a:rPr>
              <a:t>protection?</a:t>
            </a:r>
            <a:endParaRPr sz="1050">
              <a:latin typeface="Times New Roman"/>
              <a:cs typeface="Times New Roman"/>
            </a:endParaRPr>
          </a:p>
        </p:txBody>
      </p:sp>
      <p:sp>
        <p:nvSpPr>
          <p:cNvPr id="46" name="object 46"/>
          <p:cNvSpPr/>
          <p:nvPr/>
        </p:nvSpPr>
        <p:spPr>
          <a:xfrm>
            <a:off x="3506788" y="8221598"/>
            <a:ext cx="1945005" cy="462280"/>
          </a:xfrm>
          <a:custGeom>
            <a:avLst/>
            <a:gdLst/>
            <a:ahLst/>
            <a:cxnLst/>
            <a:rect l="l" t="t" r="r" b="b"/>
            <a:pathLst>
              <a:path w="1945005" h="462279">
                <a:moveTo>
                  <a:pt x="0" y="77088"/>
                </a:moveTo>
                <a:lnTo>
                  <a:pt x="6050" y="47095"/>
                </a:lnTo>
                <a:lnTo>
                  <a:pt x="22550" y="22590"/>
                </a:lnTo>
                <a:lnTo>
                  <a:pt x="47025" y="6062"/>
                </a:lnTo>
                <a:lnTo>
                  <a:pt x="77000" y="0"/>
                </a:lnTo>
                <a:lnTo>
                  <a:pt x="1867725" y="0"/>
                </a:lnTo>
                <a:lnTo>
                  <a:pt x="1897699" y="6062"/>
                </a:lnTo>
                <a:lnTo>
                  <a:pt x="1922160" y="22590"/>
                </a:lnTo>
                <a:lnTo>
                  <a:pt x="1938645" y="47095"/>
                </a:lnTo>
                <a:lnTo>
                  <a:pt x="1944687" y="77088"/>
                </a:lnTo>
                <a:lnTo>
                  <a:pt x="1944687" y="385063"/>
                </a:lnTo>
                <a:lnTo>
                  <a:pt x="1938645" y="415016"/>
                </a:lnTo>
                <a:lnTo>
                  <a:pt x="1922160" y="439480"/>
                </a:lnTo>
                <a:lnTo>
                  <a:pt x="1897699" y="455976"/>
                </a:lnTo>
                <a:lnTo>
                  <a:pt x="1867725" y="462025"/>
                </a:lnTo>
                <a:lnTo>
                  <a:pt x="77000" y="462025"/>
                </a:lnTo>
                <a:lnTo>
                  <a:pt x="47025" y="455976"/>
                </a:lnTo>
                <a:lnTo>
                  <a:pt x="22550" y="439480"/>
                </a:lnTo>
                <a:lnTo>
                  <a:pt x="6050" y="415016"/>
                </a:lnTo>
                <a:lnTo>
                  <a:pt x="0" y="385063"/>
                </a:lnTo>
                <a:lnTo>
                  <a:pt x="0" y="77088"/>
                </a:lnTo>
                <a:close/>
              </a:path>
            </a:pathLst>
          </a:custGeom>
          <a:ln w="12700">
            <a:solidFill>
              <a:srgbClr val="000000"/>
            </a:solidFill>
          </a:ln>
        </p:spPr>
        <p:txBody>
          <a:bodyPr wrap="square" lIns="0" tIns="0" rIns="0" bIns="0" rtlCol="0"/>
          <a:lstStyle/>
          <a:p>
            <a:endParaRPr/>
          </a:p>
        </p:txBody>
      </p:sp>
      <p:sp>
        <p:nvSpPr>
          <p:cNvPr id="47" name="object 47"/>
          <p:cNvSpPr txBox="1"/>
          <p:nvPr/>
        </p:nvSpPr>
        <p:spPr>
          <a:xfrm>
            <a:off x="3606699" y="8275066"/>
            <a:ext cx="160210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Whether</a:t>
            </a:r>
            <a:r>
              <a:rPr sz="1050" spc="-45"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low</a:t>
            </a:r>
            <a:r>
              <a:rPr sz="1050" spc="-20" dirty="0">
                <a:latin typeface="Times New Roman"/>
                <a:cs typeface="Times New Roman"/>
              </a:rPr>
              <a:t> </a:t>
            </a:r>
            <a:r>
              <a:rPr sz="1050" dirty="0">
                <a:latin typeface="Times New Roman"/>
                <a:cs typeface="Times New Roman"/>
              </a:rPr>
              <a:t>pressure</a:t>
            </a:r>
            <a:r>
              <a:rPr sz="1050" spc="-10" dirty="0">
                <a:latin typeface="Times New Roman"/>
                <a:cs typeface="Times New Roman"/>
              </a:rPr>
              <a:t> </a:t>
            </a:r>
            <a:r>
              <a:rPr sz="1050" spc="-25" dirty="0">
                <a:latin typeface="Times New Roman"/>
                <a:cs typeface="Times New Roman"/>
              </a:rPr>
              <a:t>has </a:t>
            </a:r>
            <a:r>
              <a:rPr sz="1050" dirty="0">
                <a:latin typeface="Times New Roman"/>
                <a:cs typeface="Times New Roman"/>
              </a:rPr>
              <a:t>been</a:t>
            </a:r>
            <a:r>
              <a:rPr sz="1050" spc="-25" dirty="0">
                <a:latin typeface="Times New Roman"/>
                <a:cs typeface="Times New Roman"/>
              </a:rPr>
              <a:t> </a:t>
            </a:r>
            <a:r>
              <a:rPr sz="1050" spc="-10" dirty="0">
                <a:latin typeface="Times New Roman"/>
                <a:cs typeface="Times New Roman"/>
              </a:rPr>
              <a:t>evacuated?</a:t>
            </a:r>
            <a:endParaRPr sz="1050">
              <a:latin typeface="Times New Roman"/>
              <a:cs typeface="Times New Roman"/>
            </a:endParaRPr>
          </a:p>
        </p:txBody>
      </p:sp>
      <p:sp>
        <p:nvSpPr>
          <p:cNvPr id="48" name="object 48"/>
          <p:cNvSpPr txBox="1"/>
          <p:nvPr/>
        </p:nvSpPr>
        <p:spPr>
          <a:xfrm>
            <a:off x="4263847" y="8810345"/>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9" name="object 49"/>
          <p:cNvSpPr/>
          <p:nvPr/>
        </p:nvSpPr>
        <p:spPr>
          <a:xfrm>
            <a:off x="4567174" y="8701087"/>
            <a:ext cx="76200" cy="431800"/>
          </a:xfrm>
          <a:custGeom>
            <a:avLst/>
            <a:gdLst/>
            <a:ahLst/>
            <a:cxnLst/>
            <a:rect l="l" t="t" r="r" b="b"/>
            <a:pathLst>
              <a:path w="76200" h="431800">
                <a:moveTo>
                  <a:pt x="31754" y="355600"/>
                </a:moveTo>
                <a:lnTo>
                  <a:pt x="0" y="355600"/>
                </a:lnTo>
                <a:lnTo>
                  <a:pt x="38100" y="431800"/>
                </a:lnTo>
                <a:lnTo>
                  <a:pt x="69850" y="368300"/>
                </a:lnTo>
                <a:lnTo>
                  <a:pt x="31750" y="368300"/>
                </a:lnTo>
                <a:lnTo>
                  <a:pt x="31754" y="355600"/>
                </a:lnTo>
                <a:close/>
              </a:path>
              <a:path w="76200" h="431800">
                <a:moveTo>
                  <a:pt x="44576" y="0"/>
                </a:moveTo>
                <a:lnTo>
                  <a:pt x="31876" y="0"/>
                </a:lnTo>
                <a:lnTo>
                  <a:pt x="31750" y="368300"/>
                </a:lnTo>
                <a:lnTo>
                  <a:pt x="44450" y="368300"/>
                </a:lnTo>
                <a:lnTo>
                  <a:pt x="44576" y="0"/>
                </a:lnTo>
                <a:close/>
              </a:path>
              <a:path w="76200" h="431800">
                <a:moveTo>
                  <a:pt x="76200" y="355600"/>
                </a:moveTo>
                <a:lnTo>
                  <a:pt x="44454" y="355600"/>
                </a:lnTo>
                <a:lnTo>
                  <a:pt x="44450" y="368300"/>
                </a:lnTo>
                <a:lnTo>
                  <a:pt x="69850" y="368300"/>
                </a:lnTo>
                <a:lnTo>
                  <a:pt x="76200" y="355600"/>
                </a:lnTo>
                <a:close/>
              </a:path>
            </a:pathLst>
          </a:custGeom>
          <a:solidFill>
            <a:srgbClr val="000000"/>
          </a:solidFill>
        </p:spPr>
        <p:txBody>
          <a:bodyPr wrap="square" lIns="0" tIns="0" rIns="0" bIns="0" rtlCol="0"/>
          <a:lstStyle/>
          <a:p>
            <a:endParaRPr/>
          </a:p>
        </p:txBody>
      </p:sp>
      <p:sp>
        <p:nvSpPr>
          <p:cNvPr id="50" name="object 50"/>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51" name="object 51"/>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73514" y="292101"/>
            <a:ext cx="230504" cy="151323"/>
          </a:xfrm>
          <a:prstGeom prst="rect">
            <a:avLst/>
          </a:prstGeom>
        </p:spPr>
        <p:txBody>
          <a:bodyPr vert="horz" wrap="square" lIns="0" tIns="12700" rIns="0" bIns="0" rtlCol="0">
            <a:spAutoFit/>
          </a:bodyPr>
          <a:lstStyle/>
          <a:p>
            <a:pPr marL="12700">
              <a:spcBef>
                <a:spcPts val="100"/>
              </a:spcBef>
            </a:pPr>
            <a:r>
              <a:rPr sz="900" spc="-20" dirty="0">
                <a:latin typeface="Times New Roman"/>
                <a:cs typeface="Times New Roman"/>
              </a:rPr>
              <a:t>5/30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p:nvPr/>
        </p:nvSpPr>
        <p:spPr>
          <a:xfrm>
            <a:off x="3521076" y="717550"/>
            <a:ext cx="6226175" cy="666750"/>
          </a:xfrm>
          <a:custGeom>
            <a:avLst/>
            <a:gdLst/>
            <a:ahLst/>
            <a:cxnLst/>
            <a:rect l="l" t="t" r="r" b="b"/>
            <a:pathLst>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5892800" y="0"/>
                </a:lnTo>
                <a:lnTo>
                  <a:pt x="5942070" y="3613"/>
                </a:lnTo>
                <a:lnTo>
                  <a:pt x="5989094" y="14112"/>
                </a:lnTo>
                <a:lnTo>
                  <a:pt x="6033356" y="30979"/>
                </a:lnTo>
                <a:lnTo>
                  <a:pt x="6074340" y="53700"/>
                </a:lnTo>
                <a:lnTo>
                  <a:pt x="6111531" y="81760"/>
                </a:lnTo>
                <a:lnTo>
                  <a:pt x="6144414" y="114643"/>
                </a:lnTo>
                <a:lnTo>
                  <a:pt x="6172474" y="151834"/>
                </a:lnTo>
                <a:lnTo>
                  <a:pt x="6195195" y="192818"/>
                </a:lnTo>
                <a:lnTo>
                  <a:pt x="6212062" y="237080"/>
                </a:lnTo>
                <a:lnTo>
                  <a:pt x="6222561" y="284104"/>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2160651" y="0"/>
                </a:lnTo>
                <a:lnTo>
                  <a:pt x="2209893" y="3613"/>
                </a:lnTo>
                <a:lnTo>
                  <a:pt x="2256899" y="14112"/>
                </a:lnTo>
                <a:lnTo>
                  <a:pt x="2301152" y="30979"/>
                </a:lnTo>
                <a:lnTo>
                  <a:pt x="2342135" y="53700"/>
                </a:lnTo>
                <a:lnTo>
                  <a:pt x="2379330" y="81760"/>
                </a:lnTo>
                <a:lnTo>
                  <a:pt x="2412222" y="114643"/>
                </a:lnTo>
                <a:lnTo>
                  <a:pt x="2440293" y="151834"/>
                </a:lnTo>
                <a:lnTo>
                  <a:pt x="2463025" y="192818"/>
                </a:lnTo>
                <a:lnTo>
                  <a:pt x="2479903" y="237080"/>
                </a:lnTo>
                <a:lnTo>
                  <a:pt x="2490409" y="284104"/>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endParaRPr/>
          </a:p>
        </p:txBody>
      </p:sp>
      <p:sp>
        <p:nvSpPr>
          <p:cNvPr id="5" name="object 5"/>
          <p:cNvSpPr txBox="1"/>
          <p:nvPr/>
        </p:nvSpPr>
        <p:spPr>
          <a:xfrm>
            <a:off x="3830117" y="744473"/>
            <a:ext cx="525145"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sp>
        <p:nvSpPr>
          <p:cNvPr id="6" name="object 6"/>
          <p:cNvSpPr txBox="1"/>
          <p:nvPr/>
        </p:nvSpPr>
        <p:spPr>
          <a:xfrm>
            <a:off x="6103874" y="797178"/>
            <a:ext cx="3029585" cy="513080"/>
          </a:xfrm>
          <a:prstGeom prst="rect">
            <a:avLst/>
          </a:prstGeom>
        </p:spPr>
        <p:txBody>
          <a:bodyPr vert="horz" wrap="square" lIns="0" tIns="12065" rIns="0" bIns="0" rtlCol="0">
            <a:spAutoFit/>
          </a:bodyPr>
          <a:lstStyle/>
          <a:p>
            <a:pPr marL="12700">
              <a:spcBef>
                <a:spcPts val="95"/>
              </a:spcBef>
            </a:pPr>
            <a:r>
              <a:rPr sz="1600" b="1" dirty="0">
                <a:latin typeface="Times New Roman"/>
                <a:cs typeface="Times New Roman"/>
              </a:rPr>
              <a:t>Low</a:t>
            </a:r>
            <a:r>
              <a:rPr sz="1600" b="1" spc="-65" dirty="0">
                <a:latin typeface="Times New Roman"/>
                <a:cs typeface="Times New Roman"/>
              </a:rPr>
              <a:t> </a:t>
            </a:r>
            <a:r>
              <a:rPr sz="1600" b="1" spc="-10" dirty="0">
                <a:latin typeface="Times New Roman"/>
                <a:cs typeface="Times New Roman"/>
              </a:rPr>
              <a:t>pressure</a:t>
            </a:r>
            <a:r>
              <a:rPr sz="1600" b="1" spc="-35" dirty="0">
                <a:latin typeface="Times New Roman"/>
                <a:cs typeface="Times New Roman"/>
              </a:rPr>
              <a:t> </a:t>
            </a:r>
            <a:r>
              <a:rPr sz="1600" b="1" dirty="0">
                <a:latin typeface="Times New Roman"/>
                <a:cs typeface="Times New Roman"/>
              </a:rPr>
              <a:t>protection</a:t>
            </a:r>
            <a:r>
              <a:rPr sz="1600" b="1" spc="-15" dirty="0">
                <a:latin typeface="Times New Roman"/>
                <a:cs typeface="Times New Roman"/>
              </a:rPr>
              <a:t> </a:t>
            </a:r>
            <a:r>
              <a:rPr sz="1600" b="1" dirty="0">
                <a:latin typeface="Times New Roman"/>
                <a:cs typeface="Times New Roman"/>
              </a:rPr>
              <a:t>in</a:t>
            </a:r>
            <a:r>
              <a:rPr sz="1600" b="1" spc="-40" dirty="0">
                <a:latin typeface="Times New Roman"/>
                <a:cs typeface="Times New Roman"/>
              </a:rPr>
              <a:t> </a:t>
            </a:r>
            <a:r>
              <a:rPr sz="1600" b="1" spc="-10" dirty="0">
                <a:latin typeface="Times New Roman"/>
                <a:cs typeface="Times New Roman"/>
              </a:rPr>
              <a:t>cooling</a:t>
            </a:r>
            <a:endParaRPr sz="1600">
              <a:latin typeface="Times New Roman"/>
              <a:cs typeface="Times New Roman"/>
            </a:endParaRPr>
          </a:p>
          <a:p>
            <a:pPr marL="12700"/>
            <a:r>
              <a:rPr sz="1600" b="1" spc="-20" dirty="0">
                <a:latin typeface="Times New Roman"/>
                <a:cs typeface="Times New Roman"/>
              </a:rPr>
              <a:t>mode</a:t>
            </a:r>
            <a:endParaRPr sz="1600">
              <a:latin typeface="Times New Roman"/>
              <a:cs typeface="Times New Roman"/>
            </a:endParaRPr>
          </a:p>
        </p:txBody>
      </p:sp>
      <p:grpSp>
        <p:nvGrpSpPr>
          <p:cNvPr id="7" name="object 7"/>
          <p:cNvGrpSpPr/>
          <p:nvPr/>
        </p:nvGrpSpPr>
        <p:grpSpPr>
          <a:xfrm>
            <a:off x="3681413" y="952500"/>
            <a:ext cx="936625" cy="373380"/>
            <a:chOff x="506412" y="952500"/>
            <a:chExt cx="936625" cy="373380"/>
          </a:xfrm>
        </p:grpSpPr>
        <p:sp>
          <p:nvSpPr>
            <p:cNvPr id="8" name="object 8"/>
            <p:cNvSpPr/>
            <p:nvPr/>
          </p:nvSpPr>
          <p:spPr>
            <a:xfrm>
              <a:off x="511175" y="957262"/>
              <a:ext cx="927100" cy="363855"/>
            </a:xfrm>
            <a:custGeom>
              <a:avLst/>
              <a:gdLst/>
              <a:ahLst/>
              <a:cxnLst/>
              <a:rect l="l" t="t" r="r" b="b"/>
              <a:pathLst>
                <a:path w="927100" h="363855">
                  <a:moveTo>
                    <a:pt x="0" y="363537"/>
                  </a:moveTo>
                  <a:lnTo>
                    <a:pt x="927100" y="363537"/>
                  </a:lnTo>
                  <a:lnTo>
                    <a:pt x="927100" y="0"/>
                  </a:lnTo>
                  <a:lnTo>
                    <a:pt x="0" y="0"/>
                  </a:lnTo>
                  <a:lnTo>
                    <a:pt x="0" y="363537"/>
                  </a:lnTo>
                  <a:close/>
                </a:path>
              </a:pathLst>
            </a:custGeom>
            <a:ln w="9525">
              <a:solidFill>
                <a:srgbClr val="000000"/>
              </a:solidFill>
            </a:ln>
          </p:spPr>
          <p:txBody>
            <a:bodyPr wrap="square" lIns="0" tIns="0" rIns="0" bIns="0" rtlCol="0"/>
            <a:lstStyle/>
            <a:p>
              <a:endParaRPr/>
            </a:p>
          </p:txBody>
        </p:sp>
        <p:sp>
          <p:nvSpPr>
            <p:cNvPr id="9" name="object 9"/>
            <p:cNvSpPr/>
            <p:nvPr/>
          </p:nvSpPr>
          <p:spPr>
            <a:xfrm>
              <a:off x="545477" y="985621"/>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0" name="object 10"/>
            <p:cNvPicPr/>
            <p:nvPr/>
          </p:nvPicPr>
          <p:blipFill>
            <a:blip r:embed="rId2" cstate="print"/>
            <a:stretch>
              <a:fillRect/>
            </a:stretch>
          </p:blipFill>
          <p:spPr>
            <a:xfrm>
              <a:off x="570293" y="1003681"/>
              <a:ext cx="204038" cy="277368"/>
            </a:xfrm>
            <a:prstGeom prst="rect">
              <a:avLst/>
            </a:prstGeom>
          </p:spPr>
        </p:pic>
        <p:sp>
          <p:nvSpPr>
            <p:cNvPr id="11" name="object 11"/>
            <p:cNvSpPr/>
            <p:nvPr/>
          </p:nvSpPr>
          <p:spPr>
            <a:xfrm>
              <a:off x="856018" y="985621"/>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2" name="object 12"/>
            <p:cNvPicPr/>
            <p:nvPr/>
          </p:nvPicPr>
          <p:blipFill>
            <a:blip r:embed="rId3" cstate="print"/>
            <a:stretch>
              <a:fillRect/>
            </a:stretch>
          </p:blipFill>
          <p:spPr>
            <a:xfrm>
              <a:off x="880821" y="1003681"/>
              <a:ext cx="204952" cy="277368"/>
            </a:xfrm>
            <a:prstGeom prst="rect">
              <a:avLst/>
            </a:prstGeom>
          </p:spPr>
        </p:pic>
        <p:sp>
          <p:nvSpPr>
            <p:cNvPr id="13" name="object 13"/>
            <p:cNvSpPr/>
            <p:nvPr/>
          </p:nvSpPr>
          <p:spPr>
            <a:xfrm>
              <a:off x="1155725" y="985621"/>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4" name="object 14"/>
            <p:cNvPicPr/>
            <p:nvPr/>
          </p:nvPicPr>
          <p:blipFill>
            <a:blip r:embed="rId4" cstate="print"/>
            <a:stretch>
              <a:fillRect/>
            </a:stretch>
          </p:blipFill>
          <p:spPr>
            <a:xfrm>
              <a:off x="1180528" y="1003681"/>
              <a:ext cx="204025" cy="277368"/>
            </a:xfrm>
            <a:prstGeom prst="rect">
              <a:avLst/>
            </a:prstGeom>
          </p:spPr>
        </p:pic>
      </p:grpSp>
      <p:sp>
        <p:nvSpPr>
          <p:cNvPr id="15" name="object 15"/>
          <p:cNvSpPr txBox="1"/>
          <p:nvPr/>
        </p:nvSpPr>
        <p:spPr>
          <a:xfrm>
            <a:off x="4667122" y="1011428"/>
            <a:ext cx="162560" cy="197490"/>
          </a:xfrm>
          <a:prstGeom prst="rect">
            <a:avLst/>
          </a:prstGeom>
        </p:spPr>
        <p:txBody>
          <a:bodyPr vert="horz" wrap="square" lIns="0" tIns="12700" rIns="0" bIns="0" rtlCol="0">
            <a:spAutoFit/>
          </a:bodyPr>
          <a:lstStyle/>
          <a:p>
            <a:pPr marL="12700">
              <a:spcBef>
                <a:spcPts val="100"/>
              </a:spcBef>
            </a:pPr>
            <a:r>
              <a:rPr sz="1200" spc="-25" dirty="0">
                <a:latin typeface="Arial"/>
                <a:cs typeface="Arial"/>
              </a:rPr>
              <a:t>or</a:t>
            </a:r>
            <a:endParaRPr sz="1200">
              <a:latin typeface="Arial"/>
              <a:cs typeface="Arial"/>
            </a:endParaRPr>
          </a:p>
        </p:txBody>
      </p:sp>
      <p:grpSp>
        <p:nvGrpSpPr>
          <p:cNvPr id="16" name="object 16"/>
          <p:cNvGrpSpPr/>
          <p:nvPr/>
        </p:nvGrpSpPr>
        <p:grpSpPr>
          <a:xfrm>
            <a:off x="4833938" y="947800"/>
            <a:ext cx="935355" cy="373380"/>
            <a:chOff x="1658937" y="947800"/>
            <a:chExt cx="935355" cy="373380"/>
          </a:xfrm>
        </p:grpSpPr>
        <p:sp>
          <p:nvSpPr>
            <p:cNvPr id="17" name="object 17"/>
            <p:cNvSpPr/>
            <p:nvPr/>
          </p:nvSpPr>
          <p:spPr>
            <a:xfrm>
              <a:off x="1663700" y="952563"/>
              <a:ext cx="925830" cy="363855"/>
            </a:xfrm>
            <a:custGeom>
              <a:avLst/>
              <a:gdLst/>
              <a:ahLst/>
              <a:cxnLst/>
              <a:rect l="l" t="t" r="r" b="b"/>
              <a:pathLst>
                <a:path w="925830" h="363855">
                  <a:moveTo>
                    <a:pt x="0" y="363537"/>
                  </a:moveTo>
                  <a:lnTo>
                    <a:pt x="925512" y="363537"/>
                  </a:lnTo>
                  <a:lnTo>
                    <a:pt x="925512" y="0"/>
                  </a:lnTo>
                  <a:lnTo>
                    <a:pt x="0" y="0"/>
                  </a:lnTo>
                  <a:lnTo>
                    <a:pt x="0" y="363537"/>
                  </a:lnTo>
                  <a:close/>
                </a:path>
              </a:pathLst>
            </a:custGeom>
            <a:ln w="9525">
              <a:solidFill>
                <a:srgbClr val="000000"/>
              </a:solidFill>
            </a:ln>
          </p:spPr>
          <p:txBody>
            <a:bodyPr wrap="square" lIns="0" tIns="0" rIns="0" bIns="0" rtlCol="0"/>
            <a:lstStyle/>
            <a:p>
              <a:endParaRPr/>
            </a:p>
          </p:txBody>
        </p:sp>
        <p:sp>
          <p:nvSpPr>
            <p:cNvPr id="18" name="object 18"/>
            <p:cNvSpPr/>
            <p:nvPr/>
          </p:nvSpPr>
          <p:spPr>
            <a:xfrm>
              <a:off x="1697990" y="980922"/>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19" name="object 19"/>
            <p:cNvPicPr/>
            <p:nvPr/>
          </p:nvPicPr>
          <p:blipFill>
            <a:blip r:embed="rId5" cstate="print"/>
            <a:stretch>
              <a:fillRect/>
            </a:stretch>
          </p:blipFill>
          <p:spPr>
            <a:xfrm>
              <a:off x="1722755" y="998854"/>
              <a:ext cx="203707" cy="277368"/>
            </a:xfrm>
            <a:prstGeom prst="rect">
              <a:avLst/>
            </a:prstGeom>
          </p:spPr>
        </p:pic>
        <p:sp>
          <p:nvSpPr>
            <p:cNvPr id="20" name="object 20"/>
            <p:cNvSpPr/>
            <p:nvPr/>
          </p:nvSpPr>
          <p:spPr>
            <a:xfrm>
              <a:off x="2007997" y="980922"/>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1" name="object 21"/>
            <p:cNvPicPr/>
            <p:nvPr/>
          </p:nvPicPr>
          <p:blipFill>
            <a:blip r:embed="rId6" cstate="print"/>
            <a:stretch>
              <a:fillRect/>
            </a:stretch>
          </p:blipFill>
          <p:spPr>
            <a:xfrm>
              <a:off x="2032761" y="998854"/>
              <a:ext cx="204596" cy="277368"/>
            </a:xfrm>
            <a:prstGeom prst="rect">
              <a:avLst/>
            </a:prstGeom>
          </p:spPr>
        </p:pic>
        <p:sp>
          <p:nvSpPr>
            <p:cNvPr id="22" name="object 22"/>
            <p:cNvSpPr/>
            <p:nvPr/>
          </p:nvSpPr>
          <p:spPr>
            <a:xfrm>
              <a:off x="2307081" y="980922"/>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3" name="object 23"/>
            <p:cNvPicPr/>
            <p:nvPr/>
          </p:nvPicPr>
          <p:blipFill>
            <a:blip r:embed="rId7" cstate="print"/>
            <a:stretch>
              <a:fillRect/>
            </a:stretch>
          </p:blipFill>
          <p:spPr>
            <a:xfrm>
              <a:off x="2331847" y="998854"/>
              <a:ext cx="203707" cy="277368"/>
            </a:xfrm>
            <a:prstGeom prst="rect">
              <a:avLst/>
            </a:prstGeom>
          </p:spPr>
        </p:pic>
      </p:grpSp>
      <p:sp>
        <p:nvSpPr>
          <p:cNvPr id="24" name="object 24"/>
          <p:cNvSpPr txBox="1"/>
          <p:nvPr/>
        </p:nvSpPr>
        <p:spPr>
          <a:xfrm>
            <a:off x="4276649" y="5655386"/>
            <a:ext cx="245745"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25" name="object 25"/>
          <p:cNvSpPr/>
          <p:nvPr/>
        </p:nvSpPr>
        <p:spPr>
          <a:xfrm>
            <a:off x="4568825" y="5540374"/>
            <a:ext cx="88900" cy="1471930"/>
          </a:xfrm>
          <a:custGeom>
            <a:avLst/>
            <a:gdLst/>
            <a:ahLst/>
            <a:cxnLst/>
            <a:rect l="l" t="t" r="r" b="b"/>
            <a:pathLst>
              <a:path w="88900" h="1471929">
                <a:moveTo>
                  <a:pt x="76200" y="465074"/>
                </a:moveTo>
                <a:lnTo>
                  <a:pt x="44450" y="465074"/>
                </a:lnTo>
                <a:lnTo>
                  <a:pt x="44450" y="0"/>
                </a:lnTo>
                <a:lnTo>
                  <a:pt x="31750" y="0"/>
                </a:lnTo>
                <a:lnTo>
                  <a:pt x="31750" y="465074"/>
                </a:lnTo>
                <a:lnTo>
                  <a:pt x="0" y="465074"/>
                </a:lnTo>
                <a:lnTo>
                  <a:pt x="38100" y="541274"/>
                </a:lnTo>
                <a:lnTo>
                  <a:pt x="69850" y="477774"/>
                </a:lnTo>
                <a:lnTo>
                  <a:pt x="76200" y="465074"/>
                </a:lnTo>
                <a:close/>
              </a:path>
              <a:path w="88900" h="1471929">
                <a:moveTo>
                  <a:pt x="88900" y="1395349"/>
                </a:moveTo>
                <a:lnTo>
                  <a:pt x="57150" y="1395349"/>
                </a:lnTo>
                <a:lnTo>
                  <a:pt x="57150" y="1003300"/>
                </a:lnTo>
                <a:lnTo>
                  <a:pt x="44450" y="1003300"/>
                </a:lnTo>
                <a:lnTo>
                  <a:pt x="44450" y="1395349"/>
                </a:lnTo>
                <a:lnTo>
                  <a:pt x="12700" y="1395349"/>
                </a:lnTo>
                <a:lnTo>
                  <a:pt x="50800" y="1471549"/>
                </a:lnTo>
                <a:lnTo>
                  <a:pt x="82550" y="1408049"/>
                </a:lnTo>
                <a:lnTo>
                  <a:pt x="88900" y="1395349"/>
                </a:lnTo>
                <a:close/>
              </a:path>
            </a:pathLst>
          </a:custGeom>
          <a:solidFill>
            <a:srgbClr val="000000"/>
          </a:solidFill>
        </p:spPr>
        <p:txBody>
          <a:bodyPr wrap="square" lIns="0" tIns="0" rIns="0" bIns="0" rtlCol="0"/>
          <a:lstStyle/>
          <a:p>
            <a:endParaRPr/>
          </a:p>
        </p:txBody>
      </p:sp>
      <p:sp>
        <p:nvSpPr>
          <p:cNvPr id="26" name="object 26"/>
          <p:cNvSpPr txBox="1"/>
          <p:nvPr/>
        </p:nvSpPr>
        <p:spPr>
          <a:xfrm>
            <a:off x="4195267" y="6616065"/>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27" name="object 27"/>
          <p:cNvSpPr txBox="1"/>
          <p:nvPr/>
        </p:nvSpPr>
        <p:spPr>
          <a:xfrm>
            <a:off x="7639558" y="6072962"/>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28" name="object 28"/>
          <p:cNvSpPr txBox="1"/>
          <p:nvPr/>
        </p:nvSpPr>
        <p:spPr>
          <a:xfrm>
            <a:off x="7986777" y="6113399"/>
            <a:ext cx="1570355" cy="368691"/>
          </a:xfrm>
          <a:prstGeom prst="rect">
            <a:avLst/>
          </a:prstGeom>
          <a:ln w="12700">
            <a:solidFill>
              <a:srgbClr val="000000"/>
            </a:solidFill>
          </a:ln>
        </p:spPr>
        <p:txBody>
          <a:bodyPr vert="horz" wrap="square" lIns="0" tIns="45085" rIns="0" bIns="0" rtlCol="0">
            <a:spAutoFit/>
          </a:bodyPr>
          <a:lstStyle/>
          <a:p>
            <a:pPr marL="92075" marR="135890">
              <a:spcBef>
                <a:spcPts val="355"/>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low</a:t>
            </a:r>
            <a:r>
              <a:rPr sz="1050" spc="-15" dirty="0">
                <a:latin typeface="Times New Roman"/>
                <a:cs typeface="Times New Roman"/>
              </a:rPr>
              <a:t> </a:t>
            </a:r>
            <a:r>
              <a:rPr sz="1050" spc="-10" dirty="0">
                <a:latin typeface="Times New Roman"/>
                <a:cs typeface="Times New Roman"/>
              </a:rPr>
              <a:t>pressure sensor</a:t>
            </a:r>
            <a:endParaRPr sz="1050">
              <a:latin typeface="Times New Roman"/>
              <a:cs typeface="Times New Roman"/>
            </a:endParaRPr>
          </a:p>
        </p:txBody>
      </p:sp>
      <p:sp>
        <p:nvSpPr>
          <p:cNvPr id="29" name="object 29"/>
          <p:cNvSpPr/>
          <p:nvPr/>
        </p:nvSpPr>
        <p:spPr>
          <a:xfrm>
            <a:off x="3498851" y="6081648"/>
            <a:ext cx="4073525" cy="462280"/>
          </a:xfrm>
          <a:custGeom>
            <a:avLst/>
            <a:gdLst/>
            <a:ahLst/>
            <a:cxnLst/>
            <a:rect l="l" t="t" r="r" b="b"/>
            <a:pathLst>
              <a:path w="4073525" h="462279">
                <a:moveTo>
                  <a:pt x="0" y="77088"/>
                </a:moveTo>
                <a:lnTo>
                  <a:pt x="6050" y="47095"/>
                </a:lnTo>
                <a:lnTo>
                  <a:pt x="22550" y="22590"/>
                </a:lnTo>
                <a:lnTo>
                  <a:pt x="47025" y="6062"/>
                </a:lnTo>
                <a:lnTo>
                  <a:pt x="77000" y="0"/>
                </a:lnTo>
                <a:lnTo>
                  <a:pt x="3996563" y="0"/>
                </a:lnTo>
                <a:lnTo>
                  <a:pt x="4026536" y="6062"/>
                </a:lnTo>
                <a:lnTo>
                  <a:pt x="4050998" y="22590"/>
                </a:lnTo>
                <a:lnTo>
                  <a:pt x="4067482" y="47095"/>
                </a:lnTo>
                <a:lnTo>
                  <a:pt x="4073525" y="77088"/>
                </a:lnTo>
                <a:lnTo>
                  <a:pt x="4073525" y="385063"/>
                </a:lnTo>
                <a:lnTo>
                  <a:pt x="4067482" y="415037"/>
                </a:lnTo>
                <a:lnTo>
                  <a:pt x="4050998" y="439499"/>
                </a:lnTo>
                <a:lnTo>
                  <a:pt x="4026536" y="455983"/>
                </a:lnTo>
                <a:lnTo>
                  <a:pt x="3996563" y="462025"/>
                </a:lnTo>
                <a:lnTo>
                  <a:pt x="77000" y="462025"/>
                </a:lnTo>
                <a:lnTo>
                  <a:pt x="47025" y="455983"/>
                </a:lnTo>
                <a:lnTo>
                  <a:pt x="22550" y="439499"/>
                </a:lnTo>
                <a:lnTo>
                  <a:pt x="6050" y="415037"/>
                </a:lnTo>
                <a:lnTo>
                  <a:pt x="0" y="385063"/>
                </a:lnTo>
                <a:lnTo>
                  <a:pt x="0" y="77088"/>
                </a:lnTo>
                <a:close/>
              </a:path>
            </a:pathLst>
          </a:custGeom>
          <a:ln w="12700">
            <a:solidFill>
              <a:srgbClr val="000000"/>
            </a:solidFill>
          </a:ln>
        </p:spPr>
        <p:txBody>
          <a:bodyPr wrap="square" lIns="0" tIns="0" rIns="0" bIns="0" rtlCol="0"/>
          <a:lstStyle/>
          <a:p>
            <a:endParaRPr/>
          </a:p>
        </p:txBody>
      </p:sp>
      <p:sp>
        <p:nvSpPr>
          <p:cNvPr id="30" name="object 30"/>
          <p:cNvSpPr txBox="1"/>
          <p:nvPr/>
        </p:nvSpPr>
        <p:spPr>
          <a:xfrm>
            <a:off x="3598774" y="6134861"/>
            <a:ext cx="339788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Can</a:t>
            </a:r>
            <a:r>
              <a:rPr sz="1050" spc="-45" dirty="0">
                <a:latin typeface="Times New Roman"/>
                <a:cs typeface="Times New Roman"/>
              </a:rPr>
              <a:t> </a:t>
            </a:r>
            <a:r>
              <a:rPr sz="1050" dirty="0">
                <a:latin typeface="Times New Roman"/>
                <a:cs typeface="Times New Roman"/>
              </a:rPr>
              <a:t>the</a:t>
            </a:r>
            <a:r>
              <a:rPr sz="1050" spc="-15" dirty="0">
                <a:latin typeface="Times New Roman"/>
                <a:cs typeface="Times New Roman"/>
              </a:rPr>
              <a:t> </a:t>
            </a:r>
            <a:r>
              <a:rPr sz="1050" dirty="0">
                <a:latin typeface="Times New Roman"/>
                <a:cs typeface="Times New Roman"/>
              </a:rPr>
              <a:t>pressure</a:t>
            </a:r>
            <a:r>
              <a:rPr sz="1050" spc="-30" dirty="0">
                <a:latin typeface="Times New Roman"/>
                <a:cs typeface="Times New Roman"/>
              </a:rPr>
              <a:t> </a:t>
            </a:r>
            <a:r>
              <a:rPr sz="1050" dirty="0">
                <a:latin typeface="Times New Roman"/>
                <a:cs typeface="Times New Roman"/>
              </a:rPr>
              <a:t>transduce</a:t>
            </a:r>
            <a:r>
              <a:rPr sz="1050" spc="-40" dirty="0">
                <a:latin typeface="Times New Roman"/>
                <a:cs typeface="Times New Roman"/>
              </a:rPr>
              <a:t> </a:t>
            </a:r>
            <a:r>
              <a:rPr sz="1050" dirty="0">
                <a:latin typeface="Times New Roman"/>
                <a:cs typeface="Times New Roman"/>
              </a:rPr>
              <a:t>measure</a:t>
            </a:r>
            <a:r>
              <a:rPr sz="1050" spc="-20" dirty="0">
                <a:latin typeface="Times New Roman"/>
                <a:cs typeface="Times New Roman"/>
              </a:rPr>
              <a:t> </a:t>
            </a:r>
            <a:r>
              <a:rPr sz="1050" dirty="0">
                <a:latin typeface="Times New Roman"/>
                <a:cs typeface="Times New Roman"/>
              </a:rPr>
              <a:t>properly</a:t>
            </a:r>
            <a:r>
              <a:rPr sz="1050" spc="-30" dirty="0">
                <a:latin typeface="Times New Roman"/>
                <a:cs typeface="Times New Roman"/>
              </a:rPr>
              <a:t> </a:t>
            </a:r>
            <a:r>
              <a:rPr sz="1050" dirty="0">
                <a:latin typeface="Times New Roman"/>
                <a:cs typeface="Times New Roman"/>
              </a:rPr>
              <a:t>according</a:t>
            </a:r>
            <a:r>
              <a:rPr sz="1050" spc="-50" dirty="0">
                <a:latin typeface="Times New Roman"/>
                <a:cs typeface="Times New Roman"/>
              </a:rPr>
              <a:t> </a:t>
            </a:r>
            <a:r>
              <a:rPr sz="1050" dirty="0">
                <a:latin typeface="Times New Roman"/>
                <a:cs typeface="Times New Roman"/>
              </a:rPr>
              <a:t>to</a:t>
            </a:r>
            <a:r>
              <a:rPr sz="1050" spc="-10" dirty="0">
                <a:latin typeface="Times New Roman"/>
                <a:cs typeface="Times New Roman"/>
              </a:rPr>
              <a:t> </a:t>
            </a:r>
            <a:r>
              <a:rPr sz="1050" b="1" spc="-25" dirty="0">
                <a:latin typeface="Times New Roman"/>
                <a:cs typeface="Times New Roman"/>
              </a:rPr>
              <a:t>Low </a:t>
            </a:r>
            <a:r>
              <a:rPr sz="1050" b="1" dirty="0">
                <a:latin typeface="Times New Roman"/>
                <a:cs typeface="Times New Roman"/>
              </a:rPr>
              <a:t>Pressure</a:t>
            </a:r>
            <a:r>
              <a:rPr sz="1050" b="1" spc="-45" dirty="0">
                <a:latin typeface="Times New Roman"/>
                <a:cs typeface="Times New Roman"/>
              </a:rPr>
              <a:t> </a:t>
            </a:r>
            <a:r>
              <a:rPr sz="1050" b="1" dirty="0">
                <a:latin typeface="Times New Roman"/>
                <a:cs typeface="Times New Roman"/>
              </a:rPr>
              <a:t>Sensor</a:t>
            </a:r>
            <a:r>
              <a:rPr sz="1050" b="1" spc="-30" dirty="0">
                <a:latin typeface="Times New Roman"/>
                <a:cs typeface="Times New Roman"/>
              </a:rPr>
              <a:t> </a:t>
            </a:r>
            <a:r>
              <a:rPr sz="1050" b="1" dirty="0">
                <a:latin typeface="Times New Roman"/>
                <a:cs typeface="Times New Roman"/>
              </a:rPr>
              <a:t>Voltage</a:t>
            </a:r>
            <a:r>
              <a:rPr sz="1050" b="1" spc="-30" dirty="0">
                <a:latin typeface="Times New Roman"/>
                <a:cs typeface="Times New Roman"/>
              </a:rPr>
              <a:t> </a:t>
            </a:r>
            <a:r>
              <a:rPr sz="1050" b="1" dirty="0">
                <a:latin typeface="Times New Roman"/>
                <a:cs typeface="Times New Roman"/>
              </a:rPr>
              <a:t>Characteristics</a:t>
            </a:r>
            <a:r>
              <a:rPr sz="1050" b="1" spc="-45" dirty="0">
                <a:latin typeface="Times New Roman"/>
                <a:cs typeface="Times New Roman"/>
              </a:rPr>
              <a:t> </a:t>
            </a:r>
            <a:r>
              <a:rPr sz="1050" b="1" spc="-25" dirty="0">
                <a:latin typeface="Times New Roman"/>
                <a:cs typeface="Times New Roman"/>
              </a:rPr>
              <a:t>C*.</a:t>
            </a:r>
            <a:endParaRPr sz="1050">
              <a:latin typeface="Times New Roman"/>
              <a:cs typeface="Times New Roman"/>
            </a:endParaRPr>
          </a:p>
        </p:txBody>
      </p:sp>
      <p:grpSp>
        <p:nvGrpSpPr>
          <p:cNvPr id="31" name="object 31"/>
          <p:cNvGrpSpPr/>
          <p:nvPr/>
        </p:nvGrpSpPr>
        <p:grpSpPr>
          <a:xfrm>
            <a:off x="7577073" y="5254625"/>
            <a:ext cx="1986280" cy="266700"/>
            <a:chOff x="4402073" y="5254625"/>
            <a:chExt cx="1986280" cy="266700"/>
          </a:xfrm>
        </p:grpSpPr>
        <p:sp>
          <p:nvSpPr>
            <p:cNvPr id="32" name="object 32"/>
            <p:cNvSpPr/>
            <p:nvPr/>
          </p:nvSpPr>
          <p:spPr>
            <a:xfrm>
              <a:off x="4402073" y="5365750"/>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33" name="object 33"/>
            <p:cNvSpPr/>
            <p:nvPr/>
          </p:nvSpPr>
          <p:spPr>
            <a:xfrm>
              <a:off x="4811775" y="5260975"/>
              <a:ext cx="1570355" cy="254000"/>
            </a:xfrm>
            <a:custGeom>
              <a:avLst/>
              <a:gdLst/>
              <a:ahLst/>
              <a:cxnLst/>
              <a:rect l="l" t="t" r="r" b="b"/>
              <a:pathLst>
                <a:path w="1570354" h="254000">
                  <a:moveTo>
                    <a:pt x="0" y="254000"/>
                  </a:moveTo>
                  <a:lnTo>
                    <a:pt x="1569974" y="254000"/>
                  </a:lnTo>
                  <a:lnTo>
                    <a:pt x="1569974" y="0"/>
                  </a:lnTo>
                  <a:lnTo>
                    <a:pt x="0" y="0"/>
                  </a:lnTo>
                  <a:lnTo>
                    <a:pt x="0" y="254000"/>
                  </a:lnTo>
                  <a:close/>
                </a:path>
              </a:pathLst>
            </a:custGeom>
            <a:ln w="12700">
              <a:solidFill>
                <a:srgbClr val="000000"/>
              </a:solidFill>
            </a:ln>
          </p:spPr>
          <p:txBody>
            <a:bodyPr wrap="square" lIns="0" tIns="0" rIns="0" bIns="0" rtlCol="0"/>
            <a:lstStyle/>
            <a:p>
              <a:endParaRPr/>
            </a:p>
          </p:txBody>
        </p:sp>
      </p:grpSp>
      <p:sp>
        <p:nvSpPr>
          <p:cNvPr id="34" name="object 34"/>
          <p:cNvSpPr txBox="1"/>
          <p:nvPr/>
        </p:nvSpPr>
        <p:spPr>
          <a:xfrm>
            <a:off x="8066532" y="5291709"/>
            <a:ext cx="1178560" cy="175048"/>
          </a:xfrm>
          <a:prstGeom prst="rect">
            <a:avLst/>
          </a:prstGeom>
        </p:spPr>
        <p:txBody>
          <a:bodyPr vert="horz" wrap="square" lIns="0" tIns="13335" rIns="0" bIns="0" rtlCol="0">
            <a:spAutoFit/>
          </a:bodyPr>
          <a:lstStyle/>
          <a:p>
            <a:pPr marL="12700">
              <a:spcBef>
                <a:spcPts val="105"/>
              </a:spcBef>
            </a:pPr>
            <a:r>
              <a:rPr sz="1050" dirty="0">
                <a:latin typeface="Times New Roman"/>
                <a:cs typeface="Times New Roman"/>
              </a:rPr>
              <a:t>Correct</a:t>
            </a:r>
            <a:r>
              <a:rPr sz="1050" spc="-65" dirty="0">
                <a:latin typeface="Times New Roman"/>
                <a:cs typeface="Times New Roman"/>
              </a:rPr>
              <a:t> </a:t>
            </a:r>
            <a:r>
              <a:rPr sz="1050" dirty="0">
                <a:latin typeface="Times New Roman"/>
                <a:cs typeface="Times New Roman"/>
              </a:rPr>
              <a:t>specific</a:t>
            </a:r>
            <a:r>
              <a:rPr sz="1050" spc="-35" dirty="0">
                <a:latin typeface="Times New Roman"/>
                <a:cs typeface="Times New Roman"/>
              </a:rPr>
              <a:t> </a:t>
            </a:r>
            <a:r>
              <a:rPr sz="1050" spc="-10" dirty="0">
                <a:latin typeface="Times New Roman"/>
                <a:cs typeface="Times New Roman"/>
              </a:rPr>
              <a:t>point</a:t>
            </a:r>
            <a:endParaRPr sz="1050">
              <a:latin typeface="Times New Roman"/>
              <a:cs typeface="Times New Roman"/>
            </a:endParaRPr>
          </a:p>
        </p:txBody>
      </p:sp>
      <p:sp>
        <p:nvSpPr>
          <p:cNvPr id="35" name="object 35"/>
          <p:cNvSpPr/>
          <p:nvPr/>
        </p:nvSpPr>
        <p:spPr>
          <a:xfrm>
            <a:off x="3521076" y="4605338"/>
            <a:ext cx="6035675" cy="414655"/>
          </a:xfrm>
          <a:custGeom>
            <a:avLst/>
            <a:gdLst/>
            <a:ahLst/>
            <a:cxnLst/>
            <a:rect l="l" t="t" r="r" b="b"/>
            <a:pathLst>
              <a:path w="6035675" h="414654">
                <a:moveTo>
                  <a:pt x="0" y="414337"/>
                </a:moveTo>
                <a:lnTo>
                  <a:pt x="6035675" y="414337"/>
                </a:lnTo>
                <a:lnTo>
                  <a:pt x="6035675" y="0"/>
                </a:lnTo>
                <a:lnTo>
                  <a:pt x="0" y="0"/>
                </a:lnTo>
                <a:lnTo>
                  <a:pt x="0" y="414337"/>
                </a:lnTo>
                <a:close/>
              </a:path>
            </a:pathLst>
          </a:custGeom>
          <a:ln w="12700">
            <a:solidFill>
              <a:srgbClr val="000000"/>
            </a:solidFill>
          </a:ln>
        </p:spPr>
        <p:txBody>
          <a:bodyPr wrap="square" lIns="0" tIns="0" rIns="0" bIns="0" rtlCol="0"/>
          <a:lstStyle/>
          <a:p>
            <a:endParaRPr/>
          </a:p>
        </p:txBody>
      </p:sp>
      <p:sp>
        <p:nvSpPr>
          <p:cNvPr id="36" name="object 36"/>
          <p:cNvSpPr txBox="1"/>
          <p:nvPr/>
        </p:nvSpPr>
        <p:spPr>
          <a:xfrm>
            <a:off x="3510687" y="1435353"/>
            <a:ext cx="5761355" cy="3914140"/>
          </a:xfrm>
          <a:prstGeom prst="rect">
            <a:avLst/>
          </a:prstGeom>
        </p:spPr>
        <p:txBody>
          <a:bodyPr vert="horz" wrap="square" lIns="0" tIns="12700" rIns="0" bIns="0" rtlCol="0">
            <a:spAutoFit/>
          </a:bodyPr>
          <a:lstStyle/>
          <a:p>
            <a:pPr marL="15875" algn="just">
              <a:spcBef>
                <a:spcPts val="100"/>
              </a:spcBef>
            </a:pPr>
            <a:r>
              <a:rPr sz="1400" b="1" dirty="0">
                <a:latin typeface="Times New Roman"/>
                <a:cs typeface="Times New Roman"/>
              </a:rPr>
              <a:t>1.Error</a:t>
            </a:r>
            <a:r>
              <a:rPr sz="1400" b="1" spc="-55"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5875" marR="1221105" algn="just">
              <a:lnSpc>
                <a:spcPct val="99900"/>
              </a:lnSpc>
              <a:spcBef>
                <a:spcPts val="10"/>
              </a:spcBef>
            </a:pPr>
            <a:r>
              <a:rPr sz="1300" dirty="0">
                <a:latin typeface="Times New Roman"/>
                <a:cs typeface="Times New Roman"/>
              </a:rPr>
              <a:t>P2:</a:t>
            </a:r>
            <a:r>
              <a:rPr sz="1300" spc="-40" dirty="0">
                <a:latin typeface="Times New Roman"/>
                <a:cs typeface="Times New Roman"/>
              </a:rPr>
              <a:t> </a:t>
            </a:r>
            <a:r>
              <a:rPr sz="1300" dirty="0">
                <a:latin typeface="Times New Roman"/>
                <a:cs typeface="Times New Roman"/>
              </a:rPr>
              <a:t>The</a:t>
            </a:r>
            <a:r>
              <a:rPr sz="1300" spc="-20" dirty="0">
                <a:latin typeface="Times New Roman"/>
                <a:cs typeface="Times New Roman"/>
              </a:rPr>
              <a:t> </a:t>
            </a:r>
            <a:r>
              <a:rPr sz="1300" dirty="0">
                <a:latin typeface="Times New Roman"/>
                <a:cs typeface="Times New Roman"/>
              </a:rPr>
              <a:t>detected</a:t>
            </a:r>
            <a:r>
              <a:rPr sz="1300" spc="-30" dirty="0">
                <a:latin typeface="Times New Roman"/>
                <a:cs typeface="Times New Roman"/>
              </a:rPr>
              <a:t> </a:t>
            </a:r>
            <a:r>
              <a:rPr sz="1300" dirty="0">
                <a:latin typeface="Times New Roman"/>
                <a:cs typeface="Times New Roman"/>
              </a:rPr>
              <a:t>low</a:t>
            </a:r>
            <a:r>
              <a:rPr sz="1300" spc="-15" dirty="0">
                <a:latin typeface="Times New Roman"/>
                <a:cs typeface="Times New Roman"/>
              </a:rPr>
              <a:t> </a:t>
            </a:r>
            <a:r>
              <a:rPr sz="1300" dirty="0">
                <a:latin typeface="Times New Roman"/>
                <a:cs typeface="Times New Roman"/>
              </a:rPr>
              <a:t>pressure</a:t>
            </a:r>
            <a:r>
              <a:rPr sz="1300" spc="-30" dirty="0">
                <a:latin typeface="Times New Roman"/>
                <a:cs typeface="Times New Roman"/>
              </a:rPr>
              <a:t> </a:t>
            </a:r>
            <a:r>
              <a:rPr sz="1300" dirty="0">
                <a:latin typeface="Times New Roman"/>
                <a:cs typeface="Times New Roman"/>
              </a:rPr>
              <a:t>in</a:t>
            </a:r>
            <a:r>
              <a:rPr sz="1300" spc="-20" dirty="0">
                <a:latin typeface="Times New Roman"/>
                <a:cs typeface="Times New Roman"/>
              </a:rPr>
              <a:t> </a:t>
            </a:r>
            <a:r>
              <a:rPr sz="1300" dirty="0">
                <a:latin typeface="Times New Roman"/>
                <a:cs typeface="Times New Roman"/>
              </a:rPr>
              <a:t>cooling</a:t>
            </a:r>
            <a:r>
              <a:rPr sz="1300" spc="-15" dirty="0">
                <a:latin typeface="Times New Roman"/>
                <a:cs typeface="Times New Roman"/>
              </a:rPr>
              <a:t> </a:t>
            </a:r>
            <a:r>
              <a:rPr sz="1300" dirty="0">
                <a:latin typeface="Times New Roman"/>
                <a:cs typeface="Times New Roman"/>
              </a:rPr>
              <a:t>mode</a:t>
            </a:r>
            <a:r>
              <a:rPr sz="1300" spc="-10" dirty="0">
                <a:latin typeface="Times New Roman"/>
                <a:cs typeface="Times New Roman"/>
              </a:rPr>
              <a:t> </a:t>
            </a:r>
            <a:r>
              <a:rPr sz="1300" dirty="0">
                <a:latin typeface="Times New Roman"/>
                <a:cs typeface="Times New Roman"/>
              </a:rPr>
              <a:t>is</a:t>
            </a:r>
            <a:r>
              <a:rPr sz="1300" spc="-30" dirty="0">
                <a:latin typeface="Times New Roman"/>
                <a:cs typeface="Times New Roman"/>
              </a:rPr>
              <a:t> </a:t>
            </a:r>
            <a:r>
              <a:rPr sz="1300" dirty="0">
                <a:latin typeface="Times New Roman"/>
                <a:cs typeface="Times New Roman"/>
              </a:rPr>
              <a:t>less</a:t>
            </a:r>
            <a:r>
              <a:rPr sz="1300" spc="-40" dirty="0">
                <a:latin typeface="Times New Roman"/>
                <a:cs typeface="Times New Roman"/>
              </a:rPr>
              <a:t> </a:t>
            </a:r>
            <a:r>
              <a:rPr sz="1300" dirty="0">
                <a:latin typeface="Times New Roman"/>
                <a:cs typeface="Times New Roman"/>
              </a:rPr>
              <a:t>than</a:t>
            </a:r>
            <a:r>
              <a:rPr sz="1300" spc="-15" dirty="0">
                <a:latin typeface="Times New Roman"/>
                <a:cs typeface="Times New Roman"/>
              </a:rPr>
              <a:t> </a:t>
            </a:r>
            <a:r>
              <a:rPr sz="1300" spc="-10" dirty="0">
                <a:latin typeface="Times New Roman"/>
                <a:cs typeface="Times New Roman"/>
              </a:rPr>
              <a:t>24.5psig. </a:t>
            </a:r>
            <a:r>
              <a:rPr sz="1300" dirty="0">
                <a:latin typeface="Times New Roman"/>
                <a:cs typeface="Times New Roman"/>
              </a:rPr>
              <a:t>E2:</a:t>
            </a:r>
            <a:r>
              <a:rPr sz="1300" spc="-25" dirty="0">
                <a:latin typeface="Times New Roman"/>
                <a:cs typeface="Times New Roman"/>
              </a:rPr>
              <a:t> </a:t>
            </a:r>
            <a:r>
              <a:rPr sz="1300" dirty="0">
                <a:latin typeface="Times New Roman"/>
                <a:cs typeface="Times New Roman"/>
              </a:rPr>
              <a:t>System</a:t>
            </a:r>
            <a:r>
              <a:rPr sz="1300" spc="15" dirty="0">
                <a:latin typeface="Times New Roman"/>
                <a:cs typeface="Times New Roman"/>
              </a:rPr>
              <a:t> </a:t>
            </a:r>
            <a:r>
              <a:rPr sz="1300" dirty="0">
                <a:latin typeface="Times New Roman"/>
                <a:cs typeface="Times New Roman"/>
              </a:rPr>
              <a:t>locks</a:t>
            </a:r>
            <a:r>
              <a:rPr sz="1300" spc="-30" dirty="0">
                <a:latin typeface="Times New Roman"/>
                <a:cs typeface="Times New Roman"/>
              </a:rPr>
              <a:t> </a:t>
            </a:r>
            <a:r>
              <a:rPr sz="1300" dirty="0">
                <a:latin typeface="Times New Roman"/>
                <a:cs typeface="Times New Roman"/>
              </a:rPr>
              <a:t>up</a:t>
            </a:r>
            <a:r>
              <a:rPr sz="1300" spc="-20" dirty="0">
                <a:latin typeface="Times New Roman"/>
                <a:cs typeface="Times New Roman"/>
              </a:rPr>
              <a:t> </a:t>
            </a:r>
            <a:r>
              <a:rPr sz="1300" dirty="0">
                <a:latin typeface="Times New Roman"/>
                <a:cs typeface="Times New Roman"/>
              </a:rPr>
              <a:t>when</a:t>
            </a:r>
            <a:r>
              <a:rPr sz="1300" spc="-40" dirty="0">
                <a:latin typeface="Times New Roman"/>
                <a:cs typeface="Times New Roman"/>
              </a:rPr>
              <a:t> </a:t>
            </a:r>
            <a:r>
              <a:rPr sz="1300" dirty="0">
                <a:latin typeface="Times New Roman"/>
                <a:cs typeface="Times New Roman"/>
              </a:rPr>
              <a:t>P2</a:t>
            </a:r>
            <a:r>
              <a:rPr sz="1300" spc="-25" dirty="0">
                <a:latin typeface="Times New Roman"/>
                <a:cs typeface="Times New Roman"/>
              </a:rPr>
              <a:t> </a:t>
            </a:r>
            <a:r>
              <a:rPr sz="1300" dirty="0">
                <a:latin typeface="Times New Roman"/>
                <a:cs typeface="Times New Roman"/>
              </a:rPr>
              <a:t>has</a:t>
            </a:r>
            <a:r>
              <a:rPr sz="1300" spc="-30" dirty="0">
                <a:latin typeface="Times New Roman"/>
                <a:cs typeface="Times New Roman"/>
              </a:rPr>
              <a:t> </a:t>
            </a:r>
            <a:r>
              <a:rPr sz="1300" dirty="0">
                <a:latin typeface="Times New Roman"/>
                <a:cs typeface="Times New Roman"/>
              </a:rPr>
              <a:t>occurred</a:t>
            </a:r>
            <a:r>
              <a:rPr sz="1300" spc="-20" dirty="0">
                <a:latin typeface="Times New Roman"/>
                <a:cs typeface="Times New Roman"/>
              </a:rPr>
              <a:t> </a:t>
            </a:r>
            <a:r>
              <a:rPr sz="1300" dirty="0">
                <a:latin typeface="Times New Roman"/>
                <a:cs typeface="Times New Roman"/>
              </a:rPr>
              <a:t>six</a:t>
            </a:r>
            <a:r>
              <a:rPr sz="1300" spc="-30" dirty="0">
                <a:latin typeface="Times New Roman"/>
                <a:cs typeface="Times New Roman"/>
              </a:rPr>
              <a:t> </a:t>
            </a:r>
            <a:r>
              <a:rPr sz="1300" dirty="0">
                <a:latin typeface="Times New Roman"/>
                <a:cs typeface="Times New Roman"/>
              </a:rPr>
              <a:t>times</a:t>
            </a:r>
            <a:r>
              <a:rPr sz="1300" spc="-20" dirty="0">
                <a:latin typeface="Times New Roman"/>
                <a:cs typeface="Times New Roman"/>
              </a:rPr>
              <a:t> </a:t>
            </a:r>
            <a:r>
              <a:rPr sz="1300" dirty="0">
                <a:latin typeface="Times New Roman"/>
                <a:cs typeface="Times New Roman"/>
              </a:rPr>
              <a:t>within</a:t>
            </a:r>
            <a:r>
              <a:rPr sz="1300" spc="-10" dirty="0">
                <a:latin typeface="Times New Roman"/>
                <a:cs typeface="Times New Roman"/>
              </a:rPr>
              <a:t> </a:t>
            </a:r>
            <a:r>
              <a:rPr sz="1300" dirty="0">
                <a:latin typeface="Times New Roman"/>
                <a:cs typeface="Times New Roman"/>
              </a:rPr>
              <a:t>3</a:t>
            </a:r>
            <a:r>
              <a:rPr sz="1300" spc="-30" dirty="0">
                <a:latin typeface="Times New Roman"/>
                <a:cs typeface="Times New Roman"/>
              </a:rPr>
              <a:t> </a:t>
            </a:r>
            <a:r>
              <a:rPr sz="1300" spc="-10" dirty="0">
                <a:latin typeface="Times New Roman"/>
                <a:cs typeface="Times New Roman"/>
              </a:rPr>
              <a:t>hours. </a:t>
            </a:r>
            <a:r>
              <a:rPr sz="1400" b="1" dirty="0">
                <a:latin typeface="Times New Roman"/>
                <a:cs typeface="Times New Roman"/>
              </a:rPr>
              <a:t>2.Possible</a:t>
            </a:r>
            <a:r>
              <a:rPr sz="1400" b="1" spc="-35"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302260" indent="-287020">
              <a:buFont typeface="Wingdings"/>
              <a:buChar char=""/>
              <a:tabLst>
                <a:tab pos="302260" algn="l"/>
                <a:tab pos="302895" algn="l"/>
              </a:tabLst>
            </a:pPr>
            <a:r>
              <a:rPr sz="1300" dirty="0">
                <a:latin typeface="Times New Roman"/>
                <a:cs typeface="Times New Roman"/>
              </a:rPr>
              <a:t>Service</a:t>
            </a:r>
            <a:r>
              <a:rPr sz="1300" spc="-20" dirty="0">
                <a:latin typeface="Times New Roman"/>
                <a:cs typeface="Times New Roman"/>
              </a:rPr>
              <a:t> </a:t>
            </a:r>
            <a:r>
              <a:rPr sz="1300" dirty="0">
                <a:latin typeface="Times New Roman"/>
                <a:cs typeface="Times New Roman"/>
              </a:rPr>
              <a:t>valves</a:t>
            </a:r>
            <a:r>
              <a:rPr sz="1300" spc="-35" dirty="0">
                <a:latin typeface="Times New Roman"/>
                <a:cs typeface="Times New Roman"/>
              </a:rPr>
              <a:t> </a:t>
            </a:r>
            <a:r>
              <a:rPr sz="1300" dirty="0">
                <a:latin typeface="Times New Roman"/>
                <a:cs typeface="Times New Roman"/>
              </a:rPr>
              <a:t>are</a:t>
            </a:r>
            <a:r>
              <a:rPr sz="1300" spc="-20" dirty="0">
                <a:latin typeface="Times New Roman"/>
                <a:cs typeface="Times New Roman"/>
              </a:rPr>
              <a:t> </a:t>
            </a:r>
            <a:r>
              <a:rPr sz="1300" spc="-10" dirty="0">
                <a:latin typeface="Times New Roman"/>
                <a:cs typeface="Times New Roman"/>
              </a:rPr>
              <a:t>closed.</a:t>
            </a:r>
            <a:endParaRPr sz="1300">
              <a:latin typeface="Times New Roman"/>
              <a:cs typeface="Times New Roman"/>
            </a:endParaRPr>
          </a:p>
          <a:p>
            <a:pPr marL="302260" indent="-287020">
              <a:buFont typeface="Wingdings"/>
              <a:buChar char=""/>
              <a:tabLst>
                <a:tab pos="302260" algn="l"/>
                <a:tab pos="302895" algn="l"/>
              </a:tabLst>
            </a:pPr>
            <a:r>
              <a:rPr sz="1300" dirty="0">
                <a:latin typeface="Times New Roman"/>
                <a:cs typeface="Times New Roman"/>
              </a:rPr>
              <a:t>Dirty</a:t>
            </a:r>
            <a:r>
              <a:rPr sz="1300" spc="-15" dirty="0">
                <a:latin typeface="Times New Roman"/>
                <a:cs typeface="Times New Roman"/>
              </a:rPr>
              <a:t> </a:t>
            </a:r>
            <a:r>
              <a:rPr sz="1300" dirty="0">
                <a:latin typeface="Times New Roman"/>
                <a:cs typeface="Times New Roman"/>
              </a:rPr>
              <a:t>air</a:t>
            </a:r>
            <a:r>
              <a:rPr sz="1300" spc="-10" dirty="0">
                <a:latin typeface="Times New Roman"/>
                <a:cs typeface="Times New Roman"/>
              </a:rPr>
              <a:t> </a:t>
            </a:r>
            <a:r>
              <a:rPr sz="1300" dirty="0">
                <a:latin typeface="Times New Roman"/>
                <a:cs typeface="Times New Roman"/>
              </a:rPr>
              <a:t>filter</a:t>
            </a:r>
            <a:r>
              <a:rPr sz="1300" spc="-25" dirty="0">
                <a:latin typeface="Times New Roman"/>
                <a:cs typeface="Times New Roman"/>
              </a:rPr>
              <a:t> </a:t>
            </a:r>
            <a:r>
              <a:rPr sz="1300" dirty="0">
                <a:latin typeface="Times New Roman"/>
                <a:cs typeface="Times New Roman"/>
              </a:rPr>
              <a:t>or</a:t>
            </a:r>
            <a:r>
              <a:rPr sz="1300" spc="-10" dirty="0">
                <a:latin typeface="Times New Roman"/>
                <a:cs typeface="Times New Roman"/>
              </a:rPr>
              <a:t> </a:t>
            </a:r>
            <a:r>
              <a:rPr sz="1300" dirty="0">
                <a:latin typeface="Times New Roman"/>
                <a:cs typeface="Times New Roman"/>
              </a:rPr>
              <a:t>indoor heat</a:t>
            </a:r>
            <a:r>
              <a:rPr sz="1300" spc="-25" dirty="0">
                <a:latin typeface="Times New Roman"/>
                <a:cs typeface="Times New Roman"/>
              </a:rPr>
              <a:t> </a:t>
            </a:r>
            <a:r>
              <a:rPr sz="1300" spc="-10" dirty="0">
                <a:latin typeface="Times New Roman"/>
                <a:cs typeface="Times New Roman"/>
              </a:rPr>
              <a:t>exchanger</a:t>
            </a:r>
            <a:endParaRPr sz="1300">
              <a:latin typeface="Times New Roman"/>
              <a:cs typeface="Times New Roman"/>
            </a:endParaRPr>
          </a:p>
          <a:p>
            <a:pPr marL="302260" indent="-287020">
              <a:buFont typeface="Wingdings"/>
              <a:buChar char=""/>
              <a:tabLst>
                <a:tab pos="302260" algn="l"/>
                <a:tab pos="302895" algn="l"/>
              </a:tabLst>
            </a:pPr>
            <a:r>
              <a:rPr sz="1300" dirty="0">
                <a:latin typeface="Times New Roman"/>
                <a:cs typeface="Times New Roman"/>
              </a:rPr>
              <a:t>Outside</a:t>
            </a:r>
            <a:r>
              <a:rPr sz="1300" spc="-30" dirty="0">
                <a:latin typeface="Times New Roman"/>
                <a:cs typeface="Times New Roman"/>
              </a:rPr>
              <a:t> </a:t>
            </a:r>
            <a:r>
              <a:rPr sz="1300" dirty="0">
                <a:latin typeface="Times New Roman"/>
                <a:cs typeface="Times New Roman"/>
              </a:rPr>
              <a:t>temperature</a:t>
            </a:r>
            <a:r>
              <a:rPr sz="1300" spc="-10" dirty="0">
                <a:latin typeface="Times New Roman"/>
                <a:cs typeface="Times New Roman"/>
              </a:rPr>
              <a:t> </a:t>
            </a:r>
            <a:r>
              <a:rPr sz="1300" dirty="0">
                <a:latin typeface="Times New Roman"/>
                <a:cs typeface="Times New Roman"/>
              </a:rPr>
              <a:t>is</a:t>
            </a:r>
            <a:r>
              <a:rPr sz="1300" spc="-40" dirty="0">
                <a:latin typeface="Times New Roman"/>
                <a:cs typeface="Times New Roman"/>
              </a:rPr>
              <a:t> </a:t>
            </a:r>
            <a:r>
              <a:rPr sz="1300" dirty="0">
                <a:latin typeface="Times New Roman"/>
                <a:cs typeface="Times New Roman"/>
              </a:rPr>
              <a:t>lower</a:t>
            </a:r>
            <a:r>
              <a:rPr sz="1300" spc="-25" dirty="0">
                <a:latin typeface="Times New Roman"/>
                <a:cs typeface="Times New Roman"/>
              </a:rPr>
              <a:t> </a:t>
            </a:r>
            <a:r>
              <a:rPr sz="1300" dirty="0">
                <a:latin typeface="Times New Roman"/>
                <a:cs typeface="Times New Roman"/>
              </a:rPr>
              <a:t>than</a:t>
            </a:r>
            <a:r>
              <a:rPr sz="1300" spc="-25" dirty="0">
                <a:latin typeface="Times New Roman"/>
                <a:cs typeface="Times New Roman"/>
              </a:rPr>
              <a:t> </a:t>
            </a:r>
            <a:r>
              <a:rPr sz="1300" dirty="0">
                <a:latin typeface="Times New Roman"/>
                <a:cs typeface="Times New Roman"/>
              </a:rPr>
              <a:t>23F</a:t>
            </a:r>
            <a:r>
              <a:rPr sz="1300" spc="-25" dirty="0">
                <a:latin typeface="Times New Roman"/>
                <a:cs typeface="Times New Roman"/>
              </a:rPr>
              <a:t> </a:t>
            </a:r>
            <a:r>
              <a:rPr sz="1300" dirty="0">
                <a:latin typeface="Times New Roman"/>
                <a:cs typeface="Times New Roman"/>
              </a:rPr>
              <a:t>(i.e.</a:t>
            </a:r>
            <a:r>
              <a:rPr sz="1300" spc="-40" dirty="0">
                <a:latin typeface="Times New Roman"/>
                <a:cs typeface="Times New Roman"/>
              </a:rPr>
              <a:t> </a:t>
            </a:r>
            <a:r>
              <a:rPr sz="1300" dirty="0">
                <a:latin typeface="Times New Roman"/>
                <a:cs typeface="Times New Roman"/>
              </a:rPr>
              <a:t>low</a:t>
            </a:r>
            <a:r>
              <a:rPr sz="1300" spc="-25" dirty="0">
                <a:latin typeface="Times New Roman"/>
                <a:cs typeface="Times New Roman"/>
              </a:rPr>
              <a:t> </a:t>
            </a:r>
            <a:r>
              <a:rPr sz="1300" dirty="0">
                <a:latin typeface="Times New Roman"/>
                <a:cs typeface="Times New Roman"/>
              </a:rPr>
              <a:t>ambient</a:t>
            </a:r>
            <a:r>
              <a:rPr sz="1300" spc="-15" dirty="0">
                <a:latin typeface="Times New Roman"/>
                <a:cs typeface="Times New Roman"/>
              </a:rPr>
              <a:t> </a:t>
            </a:r>
            <a:r>
              <a:rPr sz="1300" dirty="0">
                <a:latin typeface="Times New Roman"/>
                <a:cs typeface="Times New Roman"/>
              </a:rPr>
              <a:t>temperature</a:t>
            </a:r>
            <a:r>
              <a:rPr sz="1300" spc="-5" dirty="0">
                <a:latin typeface="Times New Roman"/>
                <a:cs typeface="Times New Roman"/>
              </a:rPr>
              <a:t> </a:t>
            </a:r>
            <a:r>
              <a:rPr sz="1300" spc="-10" dirty="0">
                <a:latin typeface="Times New Roman"/>
                <a:cs typeface="Times New Roman"/>
              </a:rPr>
              <a:t>cooling)</a:t>
            </a:r>
            <a:endParaRPr sz="1300">
              <a:latin typeface="Times New Roman"/>
              <a:cs typeface="Times New Roman"/>
            </a:endParaRPr>
          </a:p>
          <a:p>
            <a:pPr marL="302260" indent="-287020">
              <a:buFont typeface="Wingdings"/>
              <a:buChar char=""/>
              <a:tabLst>
                <a:tab pos="302260" algn="l"/>
                <a:tab pos="302895" algn="l"/>
              </a:tabLst>
            </a:pPr>
            <a:r>
              <a:rPr sz="1300" spc="-20" dirty="0">
                <a:latin typeface="Times New Roman"/>
                <a:cs typeface="Times New Roman"/>
              </a:rPr>
              <a:t>Too</a:t>
            </a:r>
            <a:r>
              <a:rPr sz="1300" spc="-25" dirty="0">
                <a:latin typeface="Times New Roman"/>
                <a:cs typeface="Times New Roman"/>
              </a:rPr>
              <a:t> </a:t>
            </a:r>
            <a:r>
              <a:rPr sz="1300" dirty="0">
                <a:latin typeface="Times New Roman"/>
                <a:cs typeface="Times New Roman"/>
              </a:rPr>
              <a:t>little</a:t>
            </a:r>
            <a:r>
              <a:rPr sz="1300" spc="-15" dirty="0">
                <a:latin typeface="Times New Roman"/>
                <a:cs typeface="Times New Roman"/>
              </a:rPr>
              <a:t> </a:t>
            </a:r>
            <a:r>
              <a:rPr sz="1300" dirty="0">
                <a:latin typeface="Times New Roman"/>
                <a:cs typeface="Times New Roman"/>
              </a:rPr>
              <a:t>refrigerant</a:t>
            </a:r>
            <a:r>
              <a:rPr sz="1300" spc="-20" dirty="0">
                <a:latin typeface="Times New Roman"/>
                <a:cs typeface="Times New Roman"/>
              </a:rPr>
              <a:t> </a:t>
            </a:r>
            <a:r>
              <a:rPr sz="1300" dirty="0">
                <a:latin typeface="Times New Roman"/>
                <a:cs typeface="Times New Roman"/>
              </a:rPr>
              <a:t>in</a:t>
            </a:r>
            <a:r>
              <a:rPr sz="1300" spc="-35" dirty="0">
                <a:latin typeface="Times New Roman"/>
                <a:cs typeface="Times New Roman"/>
              </a:rPr>
              <a:t> </a:t>
            </a:r>
            <a:r>
              <a:rPr sz="1300" dirty="0">
                <a:latin typeface="Times New Roman"/>
                <a:cs typeface="Times New Roman"/>
              </a:rPr>
              <a:t>the</a:t>
            </a:r>
            <a:r>
              <a:rPr sz="1300" spc="-20" dirty="0">
                <a:latin typeface="Times New Roman"/>
                <a:cs typeface="Times New Roman"/>
              </a:rPr>
              <a:t> </a:t>
            </a:r>
            <a:r>
              <a:rPr sz="1300" spc="-10" dirty="0">
                <a:latin typeface="Times New Roman"/>
                <a:cs typeface="Times New Roman"/>
              </a:rPr>
              <a:t>system.</a:t>
            </a:r>
            <a:endParaRPr sz="1300">
              <a:latin typeface="Times New Roman"/>
              <a:cs typeface="Times New Roman"/>
            </a:endParaRPr>
          </a:p>
          <a:p>
            <a:pPr marL="302260" indent="-287020">
              <a:spcBef>
                <a:spcPts val="5"/>
              </a:spcBef>
              <a:buFont typeface="Wingdings"/>
              <a:buChar char=""/>
              <a:tabLst>
                <a:tab pos="302260" algn="l"/>
                <a:tab pos="302895" algn="l"/>
              </a:tabLst>
            </a:pPr>
            <a:r>
              <a:rPr sz="1300" dirty="0">
                <a:latin typeface="Times New Roman"/>
                <a:cs typeface="Times New Roman"/>
              </a:rPr>
              <a:t>Defective</a:t>
            </a:r>
            <a:r>
              <a:rPr sz="1300" spc="-45" dirty="0">
                <a:latin typeface="Times New Roman"/>
                <a:cs typeface="Times New Roman"/>
              </a:rPr>
              <a:t> </a:t>
            </a:r>
            <a:r>
              <a:rPr sz="1300" dirty="0">
                <a:latin typeface="Times New Roman"/>
                <a:cs typeface="Times New Roman"/>
              </a:rPr>
              <a:t>indoor</a:t>
            </a:r>
            <a:r>
              <a:rPr sz="1300" spc="-15" dirty="0">
                <a:latin typeface="Times New Roman"/>
                <a:cs typeface="Times New Roman"/>
              </a:rPr>
              <a:t> </a:t>
            </a:r>
            <a:r>
              <a:rPr sz="1300" spc="-10" dirty="0">
                <a:latin typeface="Times New Roman"/>
                <a:cs typeface="Times New Roman"/>
              </a:rPr>
              <a:t>R410A</a:t>
            </a:r>
            <a:r>
              <a:rPr sz="1300" spc="-85" dirty="0">
                <a:latin typeface="Times New Roman"/>
                <a:cs typeface="Times New Roman"/>
              </a:rPr>
              <a:t> </a:t>
            </a:r>
            <a:r>
              <a:rPr sz="1300" spc="-20" dirty="0">
                <a:latin typeface="Times New Roman"/>
                <a:cs typeface="Times New Roman"/>
              </a:rPr>
              <a:t>TXV.</a:t>
            </a:r>
            <a:endParaRPr sz="1300">
              <a:latin typeface="Times New Roman"/>
              <a:cs typeface="Times New Roman"/>
            </a:endParaRPr>
          </a:p>
          <a:p>
            <a:pPr marL="302260" indent="-287020">
              <a:buFont typeface="Wingdings"/>
              <a:buChar char=""/>
              <a:tabLst>
                <a:tab pos="302260" algn="l"/>
                <a:tab pos="302895" algn="l"/>
              </a:tabLst>
            </a:pPr>
            <a:r>
              <a:rPr sz="1300" dirty="0">
                <a:latin typeface="Times New Roman"/>
                <a:cs typeface="Times New Roman"/>
              </a:rPr>
              <a:t>G</a:t>
            </a:r>
            <a:r>
              <a:rPr sz="1300" spc="-30" dirty="0">
                <a:latin typeface="Times New Roman"/>
                <a:cs typeface="Times New Roman"/>
              </a:rPr>
              <a:t> </a:t>
            </a:r>
            <a:r>
              <a:rPr sz="1300" dirty="0">
                <a:latin typeface="Times New Roman"/>
                <a:cs typeface="Times New Roman"/>
              </a:rPr>
              <a:t>signal</a:t>
            </a:r>
            <a:r>
              <a:rPr sz="1300" spc="-10" dirty="0">
                <a:latin typeface="Times New Roman"/>
                <a:cs typeface="Times New Roman"/>
              </a:rPr>
              <a:t> </a:t>
            </a:r>
            <a:r>
              <a:rPr sz="1300" dirty="0">
                <a:latin typeface="Times New Roman"/>
                <a:cs typeface="Times New Roman"/>
              </a:rPr>
              <a:t>is</a:t>
            </a:r>
            <a:r>
              <a:rPr sz="1300" spc="-30" dirty="0">
                <a:latin typeface="Times New Roman"/>
                <a:cs typeface="Times New Roman"/>
              </a:rPr>
              <a:t> </a:t>
            </a:r>
            <a:r>
              <a:rPr sz="1300" dirty="0">
                <a:latin typeface="Times New Roman"/>
                <a:cs typeface="Times New Roman"/>
              </a:rPr>
              <a:t>lost</a:t>
            </a:r>
            <a:r>
              <a:rPr sz="1300" spc="-25" dirty="0">
                <a:latin typeface="Times New Roman"/>
                <a:cs typeface="Times New Roman"/>
              </a:rPr>
              <a:t> </a:t>
            </a:r>
            <a:r>
              <a:rPr sz="1300" dirty="0">
                <a:latin typeface="Times New Roman"/>
                <a:cs typeface="Times New Roman"/>
              </a:rPr>
              <a:t>resulting</a:t>
            </a:r>
            <a:r>
              <a:rPr sz="1300" spc="-15" dirty="0">
                <a:latin typeface="Times New Roman"/>
                <a:cs typeface="Times New Roman"/>
              </a:rPr>
              <a:t> </a:t>
            </a:r>
            <a:r>
              <a:rPr sz="1300" dirty="0">
                <a:latin typeface="Times New Roman"/>
                <a:cs typeface="Times New Roman"/>
              </a:rPr>
              <a:t>in</a:t>
            </a:r>
            <a:r>
              <a:rPr sz="1300" spc="-10" dirty="0">
                <a:latin typeface="Times New Roman"/>
                <a:cs typeface="Times New Roman"/>
              </a:rPr>
              <a:t> </a:t>
            </a:r>
            <a:r>
              <a:rPr sz="1300" dirty="0">
                <a:latin typeface="Times New Roman"/>
                <a:cs typeface="Times New Roman"/>
              </a:rPr>
              <a:t>indoor</a:t>
            </a:r>
            <a:r>
              <a:rPr sz="1300" spc="-15" dirty="0">
                <a:latin typeface="Times New Roman"/>
                <a:cs typeface="Times New Roman"/>
              </a:rPr>
              <a:t> </a:t>
            </a:r>
            <a:r>
              <a:rPr sz="1300" dirty="0">
                <a:latin typeface="Times New Roman"/>
                <a:cs typeface="Times New Roman"/>
              </a:rPr>
              <a:t>unit</a:t>
            </a:r>
            <a:r>
              <a:rPr sz="1300" spc="-25" dirty="0">
                <a:latin typeface="Times New Roman"/>
                <a:cs typeface="Times New Roman"/>
              </a:rPr>
              <a:t> </a:t>
            </a:r>
            <a:r>
              <a:rPr sz="1300" spc="-10" dirty="0">
                <a:latin typeface="Times New Roman"/>
                <a:cs typeface="Times New Roman"/>
              </a:rPr>
              <a:t>FAN=OFF.</a:t>
            </a:r>
            <a:endParaRPr sz="1300">
              <a:latin typeface="Times New Roman"/>
              <a:cs typeface="Times New Roman"/>
            </a:endParaRPr>
          </a:p>
          <a:p>
            <a:pPr marL="302260" indent="-287020">
              <a:buFont typeface="Wingdings"/>
              <a:buChar char=""/>
              <a:tabLst>
                <a:tab pos="302260" algn="l"/>
                <a:tab pos="302895" algn="l"/>
              </a:tabLst>
            </a:pPr>
            <a:r>
              <a:rPr sz="1300" dirty="0">
                <a:latin typeface="Times New Roman"/>
                <a:cs typeface="Times New Roman"/>
              </a:rPr>
              <a:t>Damaged</a:t>
            </a:r>
            <a:r>
              <a:rPr sz="1300" spc="-20" dirty="0">
                <a:latin typeface="Times New Roman"/>
                <a:cs typeface="Times New Roman"/>
              </a:rPr>
              <a:t> </a:t>
            </a:r>
            <a:r>
              <a:rPr sz="1300" dirty="0">
                <a:latin typeface="Times New Roman"/>
                <a:cs typeface="Times New Roman"/>
              </a:rPr>
              <a:t>low</a:t>
            </a:r>
            <a:r>
              <a:rPr sz="1300" spc="-40" dirty="0">
                <a:latin typeface="Times New Roman"/>
                <a:cs typeface="Times New Roman"/>
              </a:rPr>
              <a:t> </a:t>
            </a:r>
            <a:r>
              <a:rPr sz="1300" dirty="0">
                <a:latin typeface="Times New Roman"/>
                <a:cs typeface="Times New Roman"/>
              </a:rPr>
              <a:t>pressure</a:t>
            </a:r>
            <a:r>
              <a:rPr sz="1300" spc="-30" dirty="0">
                <a:latin typeface="Times New Roman"/>
                <a:cs typeface="Times New Roman"/>
              </a:rPr>
              <a:t> </a:t>
            </a:r>
            <a:r>
              <a:rPr sz="1300" spc="-10" dirty="0">
                <a:latin typeface="Times New Roman"/>
                <a:cs typeface="Times New Roman"/>
              </a:rPr>
              <a:t>sensor.</a:t>
            </a:r>
            <a:endParaRPr sz="1300">
              <a:latin typeface="Times New Roman"/>
              <a:cs typeface="Times New Roman"/>
            </a:endParaRPr>
          </a:p>
          <a:p>
            <a:pPr marL="302260" indent="-287020">
              <a:buFont typeface="Wingdings"/>
              <a:buChar char=""/>
              <a:tabLst>
                <a:tab pos="302260" algn="l"/>
                <a:tab pos="302895" algn="l"/>
              </a:tabLst>
            </a:pPr>
            <a:r>
              <a:rPr sz="1300" dirty="0">
                <a:latin typeface="Times New Roman"/>
                <a:cs typeface="Times New Roman"/>
              </a:rPr>
              <a:t>Damaged</a:t>
            </a:r>
            <a:r>
              <a:rPr sz="1300" spc="-25" dirty="0">
                <a:latin typeface="Times New Roman"/>
                <a:cs typeface="Times New Roman"/>
              </a:rPr>
              <a:t> </a:t>
            </a:r>
            <a:r>
              <a:rPr sz="1300" dirty="0">
                <a:latin typeface="Times New Roman"/>
                <a:cs typeface="Times New Roman"/>
              </a:rPr>
              <a:t>main</a:t>
            </a:r>
            <a:r>
              <a:rPr sz="1300" spc="-35" dirty="0">
                <a:latin typeface="Times New Roman"/>
                <a:cs typeface="Times New Roman"/>
              </a:rPr>
              <a:t> </a:t>
            </a:r>
            <a:r>
              <a:rPr sz="1300" dirty="0">
                <a:latin typeface="Times New Roman"/>
                <a:cs typeface="Times New Roman"/>
              </a:rPr>
              <a:t>control</a:t>
            </a:r>
            <a:r>
              <a:rPr sz="1300" spc="-25" dirty="0">
                <a:latin typeface="Times New Roman"/>
                <a:cs typeface="Times New Roman"/>
              </a:rPr>
              <a:t> </a:t>
            </a:r>
            <a:r>
              <a:rPr sz="1300" spc="-10" dirty="0">
                <a:latin typeface="Times New Roman"/>
                <a:cs typeface="Times New Roman"/>
              </a:rPr>
              <a:t>board.</a:t>
            </a:r>
            <a:endParaRPr sz="1300">
              <a:latin typeface="Times New Roman"/>
              <a:cs typeface="Times New Roman"/>
            </a:endParaRPr>
          </a:p>
          <a:p>
            <a:pPr marL="12700">
              <a:lnSpc>
                <a:spcPts val="1435"/>
              </a:lnSpc>
              <a:spcBef>
                <a:spcPts val="1245"/>
              </a:spcBef>
            </a:pPr>
            <a:r>
              <a:rPr sz="1200" b="1" dirty="0">
                <a:latin typeface="Times New Roman"/>
                <a:cs typeface="Times New Roman"/>
              </a:rPr>
              <a:t>Note</a:t>
            </a:r>
            <a:r>
              <a:rPr sz="1200" b="1" dirty="0">
                <a:latin typeface="MS PGothic"/>
                <a:cs typeface="MS PGothic"/>
              </a:rPr>
              <a:t>：</a:t>
            </a:r>
            <a:r>
              <a:rPr sz="1200" dirty="0">
                <a:latin typeface="Times New Roman"/>
                <a:cs typeface="Times New Roman"/>
              </a:rPr>
              <a:t>Connect</a:t>
            </a:r>
            <a:r>
              <a:rPr sz="1200" spc="-15" dirty="0">
                <a:latin typeface="Times New Roman"/>
                <a:cs typeface="Times New Roman"/>
              </a:rPr>
              <a:t> </a:t>
            </a:r>
            <a:r>
              <a:rPr sz="1200" dirty="0">
                <a:latin typeface="Times New Roman"/>
                <a:cs typeface="Times New Roman"/>
              </a:rPr>
              <a:t>a</a:t>
            </a:r>
            <a:r>
              <a:rPr sz="1200" spc="-20" dirty="0">
                <a:latin typeface="Times New Roman"/>
                <a:cs typeface="Times New Roman"/>
              </a:rPr>
              <a:t> </a:t>
            </a:r>
            <a:r>
              <a:rPr sz="1200" dirty="0">
                <a:latin typeface="Times New Roman"/>
                <a:cs typeface="Times New Roman"/>
              </a:rPr>
              <a:t>pressure</a:t>
            </a:r>
            <a:r>
              <a:rPr sz="1200" spc="-5" dirty="0">
                <a:latin typeface="Times New Roman"/>
                <a:cs typeface="Times New Roman"/>
              </a:rPr>
              <a:t> </a:t>
            </a:r>
            <a:r>
              <a:rPr sz="1200" dirty="0">
                <a:latin typeface="Times New Roman"/>
                <a:cs typeface="Times New Roman"/>
              </a:rPr>
              <a:t>gauge</a:t>
            </a:r>
            <a:r>
              <a:rPr sz="1200" spc="5" dirty="0">
                <a:latin typeface="Times New Roman"/>
                <a:cs typeface="Times New Roman"/>
              </a:rPr>
              <a:t> </a:t>
            </a:r>
            <a:r>
              <a:rPr sz="1200" dirty="0">
                <a:latin typeface="Times New Roman"/>
                <a:cs typeface="Times New Roman"/>
              </a:rPr>
              <a:t>to</a:t>
            </a:r>
            <a:r>
              <a:rPr sz="1200" spc="-20" dirty="0">
                <a:latin typeface="Times New Roman"/>
                <a:cs typeface="Times New Roman"/>
              </a:rPr>
              <a:t> </a:t>
            </a:r>
            <a:r>
              <a:rPr sz="1200" dirty="0">
                <a:latin typeface="Times New Roman"/>
                <a:cs typeface="Times New Roman"/>
              </a:rPr>
              <a:t>gas stop</a:t>
            </a:r>
            <a:r>
              <a:rPr sz="1200" spc="-35" dirty="0">
                <a:latin typeface="Times New Roman"/>
                <a:cs typeface="Times New Roman"/>
              </a:rPr>
              <a:t> </a:t>
            </a:r>
            <a:r>
              <a:rPr sz="1200" dirty="0">
                <a:latin typeface="Times New Roman"/>
                <a:cs typeface="Times New Roman"/>
              </a:rPr>
              <a:t>valve, compare the</a:t>
            </a:r>
            <a:r>
              <a:rPr sz="1200" spc="-15" dirty="0">
                <a:latin typeface="Times New Roman"/>
                <a:cs typeface="Times New Roman"/>
              </a:rPr>
              <a:t> </a:t>
            </a:r>
            <a:r>
              <a:rPr sz="1200" dirty="0">
                <a:latin typeface="Times New Roman"/>
                <a:cs typeface="Times New Roman"/>
              </a:rPr>
              <a:t>difference</a:t>
            </a:r>
            <a:r>
              <a:rPr sz="1200" spc="20" dirty="0">
                <a:latin typeface="Times New Roman"/>
                <a:cs typeface="Times New Roman"/>
              </a:rPr>
              <a:t> </a:t>
            </a:r>
            <a:r>
              <a:rPr sz="1200" dirty="0">
                <a:latin typeface="Times New Roman"/>
                <a:cs typeface="Times New Roman"/>
              </a:rPr>
              <a:t>between</a:t>
            </a:r>
            <a:r>
              <a:rPr sz="1200" spc="5" dirty="0">
                <a:latin typeface="Times New Roman"/>
                <a:cs typeface="Times New Roman"/>
              </a:rPr>
              <a:t> </a:t>
            </a:r>
            <a:r>
              <a:rPr sz="1200" dirty="0">
                <a:latin typeface="Times New Roman"/>
                <a:cs typeface="Times New Roman"/>
              </a:rPr>
              <a:t>the</a:t>
            </a:r>
            <a:r>
              <a:rPr sz="1200" spc="-25" dirty="0">
                <a:latin typeface="Times New Roman"/>
                <a:cs typeface="Times New Roman"/>
              </a:rPr>
              <a:t> </a:t>
            </a:r>
            <a:r>
              <a:rPr sz="1200" spc="-10" dirty="0">
                <a:latin typeface="Times New Roman"/>
                <a:cs typeface="Times New Roman"/>
              </a:rPr>
              <a:t>gauged</a:t>
            </a:r>
            <a:endParaRPr sz="1200">
              <a:latin typeface="Times New Roman"/>
              <a:cs typeface="Times New Roman"/>
            </a:endParaRPr>
          </a:p>
          <a:p>
            <a:pPr marL="12700">
              <a:lnSpc>
                <a:spcPts val="1435"/>
              </a:lnSpc>
            </a:pPr>
            <a:r>
              <a:rPr sz="1200" dirty="0">
                <a:latin typeface="Times New Roman"/>
                <a:cs typeface="Times New Roman"/>
              </a:rPr>
              <a:t>pressure</a:t>
            </a:r>
            <a:r>
              <a:rPr sz="1200" spc="-20" dirty="0">
                <a:latin typeface="Times New Roman"/>
                <a:cs typeface="Times New Roman"/>
              </a:rPr>
              <a:t> </a:t>
            </a:r>
            <a:r>
              <a:rPr sz="1200" dirty="0">
                <a:latin typeface="Times New Roman"/>
                <a:cs typeface="Times New Roman"/>
              </a:rPr>
              <a:t>and</a:t>
            </a:r>
            <a:r>
              <a:rPr sz="1200" spc="-5" dirty="0">
                <a:latin typeface="Times New Roman"/>
                <a:cs typeface="Times New Roman"/>
              </a:rPr>
              <a:t> </a:t>
            </a:r>
            <a:r>
              <a:rPr sz="1200" dirty="0">
                <a:latin typeface="Times New Roman"/>
                <a:cs typeface="Times New Roman"/>
              </a:rPr>
              <a:t>the</a:t>
            </a:r>
            <a:r>
              <a:rPr sz="1200" spc="-10" dirty="0">
                <a:latin typeface="Times New Roman"/>
                <a:cs typeface="Times New Roman"/>
              </a:rPr>
              <a:t> </a:t>
            </a:r>
            <a:r>
              <a:rPr sz="1200" dirty="0">
                <a:latin typeface="Times New Roman"/>
                <a:cs typeface="Times New Roman"/>
              </a:rPr>
              <a:t>transduced</a:t>
            </a:r>
            <a:r>
              <a:rPr sz="1200" spc="5" dirty="0">
                <a:latin typeface="Times New Roman"/>
                <a:cs typeface="Times New Roman"/>
              </a:rPr>
              <a:t> </a:t>
            </a:r>
            <a:r>
              <a:rPr sz="1200" dirty="0">
                <a:latin typeface="Times New Roman"/>
                <a:cs typeface="Times New Roman"/>
              </a:rPr>
              <a:t>one</a:t>
            </a:r>
            <a:r>
              <a:rPr sz="1200" spc="-15" dirty="0">
                <a:latin typeface="Times New Roman"/>
                <a:cs typeface="Times New Roman"/>
              </a:rPr>
              <a:t> </a:t>
            </a:r>
            <a:r>
              <a:rPr sz="1200" dirty="0">
                <a:latin typeface="Times New Roman"/>
                <a:cs typeface="Times New Roman"/>
              </a:rPr>
              <a:t>by</a:t>
            </a:r>
            <a:r>
              <a:rPr sz="1200" spc="-20" dirty="0">
                <a:latin typeface="Times New Roman"/>
                <a:cs typeface="Times New Roman"/>
              </a:rPr>
              <a:t> </a:t>
            </a:r>
            <a:r>
              <a:rPr sz="1200" dirty="0">
                <a:latin typeface="Times New Roman"/>
                <a:cs typeface="Times New Roman"/>
              </a:rPr>
              <a:t>low</a:t>
            </a:r>
            <a:r>
              <a:rPr sz="1200" spc="-15" dirty="0">
                <a:latin typeface="Times New Roman"/>
                <a:cs typeface="Times New Roman"/>
              </a:rPr>
              <a:t> </a:t>
            </a:r>
            <a:r>
              <a:rPr sz="1200" dirty="0">
                <a:latin typeface="Times New Roman"/>
                <a:cs typeface="Times New Roman"/>
              </a:rPr>
              <a:t>pressure </a:t>
            </a:r>
            <a:r>
              <a:rPr sz="1200" spc="-10" dirty="0">
                <a:latin typeface="Times New Roman"/>
                <a:cs typeface="Times New Roman"/>
              </a:rPr>
              <a:t>sensor.</a:t>
            </a:r>
            <a:endParaRPr sz="1200">
              <a:latin typeface="Times New Roman"/>
              <a:cs typeface="Times New Roman"/>
            </a:endParaRPr>
          </a:p>
          <a:p>
            <a:pPr>
              <a:spcBef>
                <a:spcPts val="40"/>
              </a:spcBef>
            </a:pPr>
            <a:endParaRPr>
              <a:latin typeface="Times New Roman"/>
              <a:cs typeface="Times New Roman"/>
            </a:endParaRPr>
          </a:p>
          <a:p>
            <a:pPr marL="101600">
              <a:spcBef>
                <a:spcPts val="5"/>
              </a:spcBef>
            </a:pPr>
            <a:r>
              <a:rPr sz="1050" dirty="0">
                <a:latin typeface="Times New Roman"/>
                <a:cs typeface="Times New Roman"/>
              </a:rPr>
              <a:t>Check</a:t>
            </a:r>
            <a:r>
              <a:rPr sz="1050" spc="-45" dirty="0">
                <a:latin typeface="Times New Roman"/>
                <a:cs typeface="Times New Roman"/>
              </a:rPr>
              <a:t> </a:t>
            </a:r>
            <a:r>
              <a:rPr sz="1050" dirty="0">
                <a:latin typeface="Times New Roman"/>
                <a:cs typeface="Times New Roman"/>
              </a:rPr>
              <a:t>visible</a:t>
            </a:r>
            <a:r>
              <a:rPr sz="1050" spc="-15" dirty="0">
                <a:latin typeface="Times New Roman"/>
                <a:cs typeface="Times New Roman"/>
              </a:rPr>
              <a:t> </a:t>
            </a:r>
            <a:r>
              <a:rPr sz="1050" dirty="0">
                <a:latin typeface="Times New Roman"/>
                <a:cs typeface="Times New Roman"/>
              </a:rPr>
              <a:t>parts</a:t>
            </a:r>
            <a:r>
              <a:rPr sz="1050" spc="-20" dirty="0">
                <a:latin typeface="Times New Roman"/>
                <a:cs typeface="Times New Roman"/>
              </a:rPr>
              <a:t> </a:t>
            </a:r>
            <a:r>
              <a:rPr sz="1050" dirty="0">
                <a:latin typeface="Times New Roman"/>
                <a:cs typeface="Times New Roman"/>
              </a:rPr>
              <a:t>for</a:t>
            </a:r>
            <a:r>
              <a:rPr sz="1050" spc="-2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spc="-10" dirty="0">
                <a:latin typeface="Times New Roman"/>
                <a:cs typeface="Times New Roman"/>
              </a:rPr>
              <a:t>system</a:t>
            </a:r>
            <a:endParaRPr sz="1050">
              <a:latin typeface="Times New Roman"/>
              <a:cs typeface="Times New Roman"/>
            </a:endParaRPr>
          </a:p>
          <a:p>
            <a:pPr marL="246379" lvl="1" indent="-145415">
              <a:buAutoNum type="arabicParenR"/>
              <a:tabLst>
                <a:tab pos="247015" algn="l"/>
              </a:tabLst>
            </a:pPr>
            <a:r>
              <a:rPr sz="1050" dirty="0">
                <a:latin typeface="Times New Roman"/>
                <a:cs typeface="Times New Roman"/>
              </a:rPr>
              <a:t>Closed</a:t>
            </a:r>
            <a:r>
              <a:rPr sz="1050" spc="-50" dirty="0">
                <a:latin typeface="Times New Roman"/>
                <a:cs typeface="Times New Roman"/>
              </a:rPr>
              <a:t> </a:t>
            </a:r>
            <a:r>
              <a:rPr sz="1050" dirty="0">
                <a:latin typeface="Times New Roman"/>
                <a:cs typeface="Times New Roman"/>
              </a:rPr>
              <a:t>service</a:t>
            </a:r>
            <a:r>
              <a:rPr sz="1050" spc="-15" dirty="0">
                <a:latin typeface="Times New Roman"/>
                <a:cs typeface="Times New Roman"/>
              </a:rPr>
              <a:t> </a:t>
            </a:r>
            <a:r>
              <a:rPr sz="1050" dirty="0">
                <a:latin typeface="Times New Roman"/>
                <a:cs typeface="Times New Roman"/>
              </a:rPr>
              <a:t>valve;</a:t>
            </a:r>
            <a:r>
              <a:rPr sz="1050" spc="-20" dirty="0">
                <a:latin typeface="Times New Roman"/>
                <a:cs typeface="Times New Roman"/>
              </a:rPr>
              <a:t> </a:t>
            </a:r>
            <a:r>
              <a:rPr sz="1050" dirty="0">
                <a:latin typeface="Times New Roman"/>
                <a:cs typeface="Times New Roman"/>
              </a:rPr>
              <a:t>2)</a:t>
            </a:r>
            <a:r>
              <a:rPr sz="1050" spc="-15" dirty="0">
                <a:latin typeface="Times New Roman"/>
                <a:cs typeface="Times New Roman"/>
              </a:rPr>
              <a:t> </a:t>
            </a:r>
            <a:r>
              <a:rPr sz="1050" dirty="0">
                <a:latin typeface="Times New Roman"/>
                <a:cs typeface="Times New Roman"/>
              </a:rPr>
              <a:t>Clogged</a:t>
            </a:r>
            <a:r>
              <a:rPr sz="1050" spc="-40" dirty="0">
                <a:latin typeface="Times New Roman"/>
                <a:cs typeface="Times New Roman"/>
              </a:rPr>
              <a:t> </a:t>
            </a:r>
            <a:r>
              <a:rPr sz="1050" dirty="0">
                <a:latin typeface="Times New Roman"/>
                <a:cs typeface="Times New Roman"/>
              </a:rPr>
              <a:t>indoor</a:t>
            </a:r>
            <a:r>
              <a:rPr sz="1050" spc="-30" dirty="0">
                <a:latin typeface="Times New Roman"/>
                <a:cs typeface="Times New Roman"/>
              </a:rPr>
              <a:t> </a:t>
            </a:r>
            <a:r>
              <a:rPr sz="1050" dirty="0">
                <a:latin typeface="Times New Roman"/>
                <a:cs typeface="Times New Roman"/>
              </a:rPr>
              <a:t>heat</a:t>
            </a:r>
            <a:r>
              <a:rPr sz="1050" spc="-30" dirty="0">
                <a:latin typeface="Times New Roman"/>
                <a:cs typeface="Times New Roman"/>
              </a:rPr>
              <a:t> </a:t>
            </a:r>
            <a:r>
              <a:rPr sz="1050" dirty="0">
                <a:latin typeface="Times New Roman"/>
                <a:cs typeface="Times New Roman"/>
              </a:rPr>
              <a:t>exchanger;</a:t>
            </a:r>
            <a:r>
              <a:rPr sz="1050" spc="195" dirty="0">
                <a:latin typeface="Times New Roman"/>
                <a:cs typeface="Times New Roman"/>
              </a:rPr>
              <a:t> </a:t>
            </a:r>
            <a:r>
              <a:rPr sz="1050" dirty="0">
                <a:latin typeface="Times New Roman"/>
                <a:cs typeface="Times New Roman"/>
              </a:rPr>
              <a:t>3)</a:t>
            </a:r>
            <a:r>
              <a:rPr sz="1050" spc="-20" dirty="0">
                <a:latin typeface="Times New Roman"/>
                <a:cs typeface="Times New Roman"/>
              </a:rPr>
              <a:t> </a:t>
            </a:r>
            <a:r>
              <a:rPr sz="1050" dirty="0">
                <a:latin typeface="Times New Roman"/>
                <a:cs typeface="Times New Roman"/>
              </a:rPr>
              <a:t>Dirty</a:t>
            </a:r>
            <a:r>
              <a:rPr sz="1050" spc="-30" dirty="0">
                <a:latin typeface="Times New Roman"/>
                <a:cs typeface="Times New Roman"/>
              </a:rPr>
              <a:t> </a:t>
            </a:r>
            <a:r>
              <a:rPr sz="1050" dirty="0">
                <a:latin typeface="Times New Roman"/>
                <a:cs typeface="Times New Roman"/>
              </a:rPr>
              <a:t>air</a:t>
            </a:r>
            <a:r>
              <a:rPr sz="1050" spc="-30" dirty="0">
                <a:latin typeface="Times New Roman"/>
                <a:cs typeface="Times New Roman"/>
              </a:rPr>
              <a:t> </a:t>
            </a:r>
            <a:r>
              <a:rPr sz="1050" dirty="0">
                <a:latin typeface="Times New Roman"/>
                <a:cs typeface="Times New Roman"/>
              </a:rPr>
              <a:t>filter;</a:t>
            </a:r>
            <a:r>
              <a:rPr sz="1050" spc="-15" dirty="0">
                <a:latin typeface="Times New Roman"/>
                <a:cs typeface="Times New Roman"/>
              </a:rPr>
              <a:t> </a:t>
            </a:r>
            <a:r>
              <a:rPr sz="1050" dirty="0">
                <a:latin typeface="Times New Roman"/>
                <a:cs typeface="Times New Roman"/>
              </a:rPr>
              <a:t>4)</a:t>
            </a:r>
            <a:r>
              <a:rPr sz="1050" spc="-20" dirty="0">
                <a:latin typeface="Times New Roman"/>
                <a:cs typeface="Times New Roman"/>
              </a:rPr>
              <a:t> </a:t>
            </a:r>
            <a:r>
              <a:rPr sz="1050" dirty="0">
                <a:latin typeface="Times New Roman"/>
                <a:cs typeface="Times New Roman"/>
              </a:rPr>
              <a:t>Fan</a:t>
            </a:r>
            <a:r>
              <a:rPr sz="1050" spc="-5" dirty="0">
                <a:latin typeface="Times New Roman"/>
                <a:cs typeface="Times New Roman"/>
              </a:rPr>
              <a:t> </a:t>
            </a:r>
            <a:r>
              <a:rPr sz="1050" dirty="0">
                <a:latin typeface="Times New Roman"/>
                <a:cs typeface="Times New Roman"/>
              </a:rPr>
              <a:t>is</a:t>
            </a:r>
            <a:r>
              <a:rPr sz="1050" spc="-15" dirty="0">
                <a:latin typeface="Times New Roman"/>
                <a:cs typeface="Times New Roman"/>
              </a:rPr>
              <a:t> </a:t>
            </a:r>
            <a:r>
              <a:rPr sz="1050" dirty="0">
                <a:latin typeface="Times New Roman"/>
                <a:cs typeface="Times New Roman"/>
              </a:rPr>
              <a:t>not</a:t>
            </a:r>
            <a:r>
              <a:rPr sz="1050" spc="-30" dirty="0">
                <a:latin typeface="Times New Roman"/>
                <a:cs typeface="Times New Roman"/>
              </a:rPr>
              <a:t> </a:t>
            </a:r>
            <a:r>
              <a:rPr sz="1050" spc="-10" dirty="0">
                <a:latin typeface="Times New Roman"/>
                <a:cs typeface="Times New Roman"/>
              </a:rPr>
              <a:t>operating</a:t>
            </a:r>
            <a:endParaRPr sz="1050">
              <a:latin typeface="Times New Roman"/>
              <a:cs typeface="Times New Roman"/>
            </a:endParaRPr>
          </a:p>
          <a:p>
            <a:pPr>
              <a:spcBef>
                <a:spcPts val="25"/>
              </a:spcBef>
            </a:pPr>
            <a:endParaRPr sz="1250">
              <a:latin typeface="Times New Roman"/>
              <a:cs typeface="Times New Roman"/>
            </a:endParaRPr>
          </a:p>
          <a:p>
            <a:pPr marR="1347470" algn="r"/>
            <a:r>
              <a:rPr sz="1200" spc="-25" dirty="0">
                <a:latin typeface="Times New Roman"/>
                <a:cs typeface="Times New Roman"/>
              </a:rPr>
              <a:t>YES</a:t>
            </a:r>
            <a:endParaRPr sz="1200">
              <a:latin typeface="Times New Roman"/>
              <a:cs typeface="Times New Roman"/>
            </a:endParaRPr>
          </a:p>
        </p:txBody>
      </p:sp>
      <p:sp>
        <p:nvSpPr>
          <p:cNvPr id="37" name="object 37"/>
          <p:cNvSpPr/>
          <p:nvPr/>
        </p:nvSpPr>
        <p:spPr>
          <a:xfrm>
            <a:off x="3521075" y="5019676"/>
            <a:ext cx="4051300" cy="530225"/>
          </a:xfrm>
          <a:custGeom>
            <a:avLst/>
            <a:gdLst/>
            <a:ahLst/>
            <a:cxnLst/>
            <a:rect l="l" t="t" r="r" b="b"/>
            <a:pathLst>
              <a:path w="4051300" h="530225">
                <a:moveTo>
                  <a:pt x="1084326" y="0"/>
                </a:moveTo>
                <a:lnTo>
                  <a:pt x="1084326" y="245999"/>
                </a:lnTo>
              </a:path>
              <a:path w="4051300" h="530225">
                <a:moveTo>
                  <a:pt x="0" y="293370"/>
                </a:moveTo>
                <a:lnTo>
                  <a:pt x="3722" y="274951"/>
                </a:lnTo>
                <a:lnTo>
                  <a:pt x="13873" y="259937"/>
                </a:lnTo>
                <a:lnTo>
                  <a:pt x="28926" y="249828"/>
                </a:lnTo>
                <a:lnTo>
                  <a:pt x="47358" y="246125"/>
                </a:lnTo>
                <a:lnTo>
                  <a:pt x="4003929" y="246125"/>
                </a:lnTo>
                <a:lnTo>
                  <a:pt x="4022367" y="249828"/>
                </a:lnTo>
                <a:lnTo>
                  <a:pt x="4037425" y="259937"/>
                </a:lnTo>
                <a:lnTo>
                  <a:pt x="4047577" y="274951"/>
                </a:lnTo>
                <a:lnTo>
                  <a:pt x="4051300" y="293370"/>
                </a:lnTo>
                <a:lnTo>
                  <a:pt x="4051300" y="482853"/>
                </a:lnTo>
                <a:lnTo>
                  <a:pt x="4047577" y="501292"/>
                </a:lnTo>
                <a:lnTo>
                  <a:pt x="4037425" y="516350"/>
                </a:lnTo>
                <a:lnTo>
                  <a:pt x="4022367" y="526502"/>
                </a:lnTo>
                <a:lnTo>
                  <a:pt x="4003929" y="530225"/>
                </a:lnTo>
                <a:lnTo>
                  <a:pt x="47358" y="530225"/>
                </a:lnTo>
                <a:lnTo>
                  <a:pt x="28926" y="526502"/>
                </a:lnTo>
                <a:lnTo>
                  <a:pt x="13873" y="516350"/>
                </a:lnTo>
                <a:lnTo>
                  <a:pt x="3722" y="501292"/>
                </a:lnTo>
                <a:lnTo>
                  <a:pt x="0" y="482853"/>
                </a:lnTo>
                <a:lnTo>
                  <a:pt x="0" y="293370"/>
                </a:lnTo>
                <a:close/>
              </a:path>
            </a:pathLst>
          </a:custGeom>
          <a:ln w="12700">
            <a:solidFill>
              <a:srgbClr val="000000"/>
            </a:solidFill>
          </a:ln>
        </p:spPr>
        <p:txBody>
          <a:bodyPr wrap="square" lIns="0" tIns="0" rIns="0" bIns="0" rtlCol="0"/>
          <a:lstStyle/>
          <a:p>
            <a:endParaRPr/>
          </a:p>
        </p:txBody>
      </p:sp>
      <p:sp>
        <p:nvSpPr>
          <p:cNvPr id="38" name="object 38"/>
          <p:cNvSpPr txBox="1"/>
          <p:nvPr/>
        </p:nvSpPr>
        <p:spPr>
          <a:xfrm>
            <a:off x="3612490" y="5309997"/>
            <a:ext cx="1482725" cy="175048"/>
          </a:xfrm>
          <a:prstGeom prst="rect">
            <a:avLst/>
          </a:prstGeom>
        </p:spPr>
        <p:txBody>
          <a:bodyPr vert="horz" wrap="square" lIns="0" tIns="13335" rIns="0" bIns="0" rtlCol="0">
            <a:spAutoFit/>
          </a:bodyPr>
          <a:lstStyle/>
          <a:p>
            <a:pPr marL="12700">
              <a:spcBef>
                <a:spcPts val="105"/>
              </a:spcBef>
            </a:pPr>
            <a:r>
              <a:rPr sz="1050" dirty="0">
                <a:latin typeface="Times New Roman"/>
                <a:cs typeface="Times New Roman"/>
              </a:rPr>
              <a:t>Satisfy</a:t>
            </a:r>
            <a:r>
              <a:rPr sz="1050" spc="-20" dirty="0">
                <a:latin typeface="Times New Roman"/>
                <a:cs typeface="Times New Roman"/>
              </a:rPr>
              <a:t> </a:t>
            </a:r>
            <a:r>
              <a:rPr sz="1050" dirty="0">
                <a:latin typeface="Times New Roman"/>
                <a:cs typeface="Times New Roman"/>
              </a:rPr>
              <a:t>any</a:t>
            </a:r>
            <a:r>
              <a:rPr sz="1050" spc="-40" dirty="0">
                <a:latin typeface="Times New Roman"/>
                <a:cs typeface="Times New Roman"/>
              </a:rPr>
              <a:t> </a:t>
            </a:r>
            <a:r>
              <a:rPr sz="1050" dirty="0">
                <a:latin typeface="Times New Roman"/>
                <a:cs typeface="Times New Roman"/>
              </a:rPr>
              <a:t>contents</a:t>
            </a:r>
            <a:r>
              <a:rPr sz="1050" spc="-30" dirty="0">
                <a:latin typeface="Times New Roman"/>
                <a:cs typeface="Times New Roman"/>
              </a:rPr>
              <a:t> </a:t>
            </a:r>
            <a:r>
              <a:rPr sz="1050" spc="-10" dirty="0">
                <a:latin typeface="Times New Roman"/>
                <a:cs typeface="Times New Roman"/>
              </a:rPr>
              <a:t>above.</a:t>
            </a:r>
            <a:endParaRPr sz="1050">
              <a:latin typeface="Times New Roman"/>
              <a:cs typeface="Times New Roman"/>
            </a:endParaRPr>
          </a:p>
        </p:txBody>
      </p:sp>
      <p:sp>
        <p:nvSpPr>
          <p:cNvPr id="39" name="object 39"/>
          <p:cNvSpPr/>
          <p:nvPr/>
        </p:nvSpPr>
        <p:spPr>
          <a:xfrm>
            <a:off x="5456302" y="7196073"/>
            <a:ext cx="409575" cy="76200"/>
          </a:xfrm>
          <a:custGeom>
            <a:avLst/>
            <a:gdLst/>
            <a:ahLst/>
            <a:cxnLst/>
            <a:rect l="l" t="t" r="r" b="b"/>
            <a:pathLst>
              <a:path w="409575" h="76200">
                <a:moveTo>
                  <a:pt x="333248" y="0"/>
                </a:moveTo>
                <a:lnTo>
                  <a:pt x="333375" y="76200"/>
                </a:lnTo>
                <a:lnTo>
                  <a:pt x="396769" y="44450"/>
                </a:lnTo>
                <a:lnTo>
                  <a:pt x="345948" y="44450"/>
                </a:lnTo>
                <a:lnTo>
                  <a:pt x="345948" y="31750"/>
                </a:lnTo>
                <a:lnTo>
                  <a:pt x="396748" y="31750"/>
                </a:lnTo>
                <a:lnTo>
                  <a:pt x="333248" y="0"/>
                </a:lnTo>
                <a:close/>
              </a:path>
              <a:path w="409575" h="76200">
                <a:moveTo>
                  <a:pt x="333300" y="31750"/>
                </a:moveTo>
                <a:lnTo>
                  <a:pt x="0" y="31750"/>
                </a:lnTo>
                <a:lnTo>
                  <a:pt x="0" y="44450"/>
                </a:lnTo>
                <a:lnTo>
                  <a:pt x="333322" y="44450"/>
                </a:lnTo>
                <a:lnTo>
                  <a:pt x="333300" y="31750"/>
                </a:lnTo>
                <a:close/>
              </a:path>
              <a:path w="409575" h="76200">
                <a:moveTo>
                  <a:pt x="396748" y="31750"/>
                </a:moveTo>
                <a:lnTo>
                  <a:pt x="345948" y="31750"/>
                </a:lnTo>
                <a:lnTo>
                  <a:pt x="345948" y="44450"/>
                </a:lnTo>
                <a:lnTo>
                  <a:pt x="396769" y="44450"/>
                </a:lnTo>
                <a:lnTo>
                  <a:pt x="409448" y="38100"/>
                </a:lnTo>
                <a:lnTo>
                  <a:pt x="396748" y="31750"/>
                </a:lnTo>
                <a:close/>
              </a:path>
            </a:pathLst>
          </a:custGeom>
          <a:solidFill>
            <a:srgbClr val="000000"/>
          </a:solidFill>
        </p:spPr>
        <p:txBody>
          <a:bodyPr wrap="square" lIns="0" tIns="0" rIns="0" bIns="0" rtlCol="0"/>
          <a:lstStyle/>
          <a:p>
            <a:endParaRPr/>
          </a:p>
        </p:txBody>
      </p:sp>
      <p:sp>
        <p:nvSpPr>
          <p:cNvPr id="40" name="object 40"/>
          <p:cNvSpPr txBox="1"/>
          <p:nvPr/>
        </p:nvSpPr>
        <p:spPr>
          <a:xfrm>
            <a:off x="5575426" y="6955917"/>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1" name="object 41"/>
          <p:cNvSpPr txBox="1"/>
          <p:nvPr/>
        </p:nvSpPr>
        <p:spPr>
          <a:xfrm>
            <a:off x="5867401" y="7105651"/>
            <a:ext cx="2282825" cy="206467"/>
          </a:xfrm>
          <a:prstGeom prst="rect">
            <a:avLst/>
          </a:prstGeom>
          <a:ln w="12700">
            <a:solidFill>
              <a:srgbClr val="000000"/>
            </a:solidFill>
          </a:ln>
        </p:spPr>
        <p:txBody>
          <a:bodyPr vert="horz" wrap="square" lIns="0" tIns="44450" rIns="0" bIns="0" rtlCol="0">
            <a:spAutoFit/>
          </a:bodyPr>
          <a:lstStyle/>
          <a:p>
            <a:pPr marL="91440">
              <a:spcBef>
                <a:spcPts val="350"/>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grpSp>
        <p:nvGrpSpPr>
          <p:cNvPr id="42" name="object 42"/>
          <p:cNvGrpSpPr/>
          <p:nvPr/>
        </p:nvGrpSpPr>
        <p:grpSpPr>
          <a:xfrm>
            <a:off x="3492501" y="7005574"/>
            <a:ext cx="1970405" cy="890905"/>
            <a:chOff x="317500" y="7005573"/>
            <a:chExt cx="1970405" cy="890905"/>
          </a:xfrm>
        </p:grpSpPr>
        <p:sp>
          <p:nvSpPr>
            <p:cNvPr id="43" name="object 43"/>
            <p:cNvSpPr/>
            <p:nvPr/>
          </p:nvSpPr>
          <p:spPr>
            <a:xfrm>
              <a:off x="1400175" y="7464424"/>
              <a:ext cx="76200" cy="431800"/>
            </a:xfrm>
            <a:custGeom>
              <a:avLst/>
              <a:gdLst/>
              <a:ahLst/>
              <a:cxnLst/>
              <a:rect l="l" t="t" r="r" b="b"/>
              <a:pathLst>
                <a:path w="76200" h="431800">
                  <a:moveTo>
                    <a:pt x="31750" y="355600"/>
                  </a:moveTo>
                  <a:lnTo>
                    <a:pt x="0" y="355600"/>
                  </a:lnTo>
                  <a:lnTo>
                    <a:pt x="38100" y="431800"/>
                  </a:lnTo>
                  <a:lnTo>
                    <a:pt x="69850" y="368300"/>
                  </a:lnTo>
                  <a:lnTo>
                    <a:pt x="31750" y="368300"/>
                  </a:lnTo>
                  <a:lnTo>
                    <a:pt x="31750" y="355600"/>
                  </a:lnTo>
                  <a:close/>
                </a:path>
                <a:path w="76200" h="431800">
                  <a:moveTo>
                    <a:pt x="44450" y="0"/>
                  </a:moveTo>
                  <a:lnTo>
                    <a:pt x="31750" y="0"/>
                  </a:lnTo>
                  <a:lnTo>
                    <a:pt x="31750" y="368300"/>
                  </a:lnTo>
                  <a:lnTo>
                    <a:pt x="44450" y="368300"/>
                  </a:lnTo>
                  <a:lnTo>
                    <a:pt x="44450" y="0"/>
                  </a:lnTo>
                  <a:close/>
                </a:path>
                <a:path w="76200" h="431800">
                  <a:moveTo>
                    <a:pt x="76200" y="355600"/>
                  </a:moveTo>
                  <a:lnTo>
                    <a:pt x="44450" y="355600"/>
                  </a:lnTo>
                  <a:lnTo>
                    <a:pt x="44450" y="368300"/>
                  </a:lnTo>
                  <a:lnTo>
                    <a:pt x="69850" y="368300"/>
                  </a:lnTo>
                  <a:lnTo>
                    <a:pt x="76200" y="355600"/>
                  </a:lnTo>
                  <a:close/>
                </a:path>
              </a:pathLst>
            </a:custGeom>
            <a:solidFill>
              <a:srgbClr val="000000"/>
            </a:solidFill>
          </p:spPr>
          <p:txBody>
            <a:bodyPr wrap="square" lIns="0" tIns="0" rIns="0" bIns="0" rtlCol="0"/>
            <a:lstStyle/>
            <a:p>
              <a:endParaRPr/>
            </a:p>
          </p:txBody>
        </p:sp>
        <p:sp>
          <p:nvSpPr>
            <p:cNvPr id="44" name="object 44"/>
            <p:cNvSpPr/>
            <p:nvPr/>
          </p:nvSpPr>
          <p:spPr>
            <a:xfrm>
              <a:off x="323850" y="7011923"/>
              <a:ext cx="1957705" cy="462280"/>
            </a:xfrm>
            <a:custGeom>
              <a:avLst/>
              <a:gdLst/>
              <a:ahLst/>
              <a:cxnLst/>
              <a:rect l="l" t="t" r="r" b="b"/>
              <a:pathLst>
                <a:path w="1957705" h="462279">
                  <a:moveTo>
                    <a:pt x="0" y="77088"/>
                  </a:moveTo>
                  <a:lnTo>
                    <a:pt x="6050" y="47095"/>
                  </a:lnTo>
                  <a:lnTo>
                    <a:pt x="22550" y="22590"/>
                  </a:lnTo>
                  <a:lnTo>
                    <a:pt x="47025" y="6062"/>
                  </a:lnTo>
                  <a:lnTo>
                    <a:pt x="77000" y="0"/>
                  </a:lnTo>
                  <a:lnTo>
                    <a:pt x="1880362" y="0"/>
                  </a:lnTo>
                  <a:lnTo>
                    <a:pt x="1910355" y="6062"/>
                  </a:lnTo>
                  <a:lnTo>
                    <a:pt x="1934860" y="22590"/>
                  </a:lnTo>
                  <a:lnTo>
                    <a:pt x="1951388" y="47095"/>
                  </a:lnTo>
                  <a:lnTo>
                    <a:pt x="1957451" y="77088"/>
                  </a:lnTo>
                  <a:lnTo>
                    <a:pt x="1957451" y="385063"/>
                  </a:lnTo>
                  <a:lnTo>
                    <a:pt x="1951388" y="415037"/>
                  </a:lnTo>
                  <a:lnTo>
                    <a:pt x="1934860" y="439499"/>
                  </a:lnTo>
                  <a:lnTo>
                    <a:pt x="1910355" y="455983"/>
                  </a:lnTo>
                  <a:lnTo>
                    <a:pt x="1880362" y="462025"/>
                  </a:lnTo>
                  <a:lnTo>
                    <a:pt x="77000" y="462025"/>
                  </a:lnTo>
                  <a:lnTo>
                    <a:pt x="47025" y="455983"/>
                  </a:lnTo>
                  <a:lnTo>
                    <a:pt x="22550" y="439499"/>
                  </a:lnTo>
                  <a:lnTo>
                    <a:pt x="6050" y="415037"/>
                  </a:lnTo>
                  <a:lnTo>
                    <a:pt x="0" y="385063"/>
                  </a:lnTo>
                  <a:lnTo>
                    <a:pt x="0" y="77088"/>
                  </a:lnTo>
                  <a:close/>
                </a:path>
              </a:pathLst>
            </a:custGeom>
            <a:ln w="12700">
              <a:solidFill>
                <a:srgbClr val="000000"/>
              </a:solidFill>
            </a:ln>
          </p:spPr>
          <p:txBody>
            <a:bodyPr wrap="square" lIns="0" tIns="0" rIns="0" bIns="0" rtlCol="0"/>
            <a:lstStyle/>
            <a:p>
              <a:endParaRPr/>
            </a:p>
          </p:txBody>
        </p:sp>
      </p:grpSp>
      <p:sp>
        <p:nvSpPr>
          <p:cNvPr id="45" name="object 45"/>
          <p:cNvSpPr txBox="1"/>
          <p:nvPr/>
        </p:nvSpPr>
        <p:spPr>
          <a:xfrm>
            <a:off x="4158691" y="7554594"/>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46" name="object 46"/>
          <p:cNvSpPr txBox="1"/>
          <p:nvPr/>
        </p:nvSpPr>
        <p:spPr>
          <a:xfrm>
            <a:off x="3598774" y="7065391"/>
            <a:ext cx="148780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the</a:t>
            </a:r>
            <a:r>
              <a:rPr sz="1050" spc="-15" dirty="0">
                <a:latin typeface="Times New Roman"/>
                <a:cs typeface="Times New Roman"/>
              </a:rPr>
              <a:t> </a:t>
            </a:r>
            <a:r>
              <a:rPr sz="1050" dirty="0">
                <a:latin typeface="Times New Roman"/>
                <a:cs typeface="Times New Roman"/>
              </a:rPr>
              <a:t>low</a:t>
            </a:r>
            <a:r>
              <a:rPr sz="1050" spc="-20" dirty="0">
                <a:latin typeface="Times New Roman"/>
                <a:cs typeface="Times New Roman"/>
              </a:rPr>
              <a:t> </a:t>
            </a:r>
            <a:r>
              <a:rPr sz="1050" dirty="0">
                <a:latin typeface="Times New Roman"/>
                <a:cs typeface="Times New Roman"/>
              </a:rPr>
              <a:t>pressure</a:t>
            </a:r>
            <a:r>
              <a:rPr sz="1050" spc="-30" dirty="0">
                <a:latin typeface="Times New Roman"/>
                <a:cs typeface="Times New Roman"/>
              </a:rPr>
              <a:t> </a:t>
            </a:r>
            <a:r>
              <a:rPr sz="1050" dirty="0">
                <a:latin typeface="Times New Roman"/>
                <a:cs typeface="Times New Roman"/>
              </a:rPr>
              <a:t>close</a:t>
            </a:r>
            <a:r>
              <a:rPr sz="1050" spc="-25" dirty="0">
                <a:latin typeface="Times New Roman"/>
                <a:cs typeface="Times New Roman"/>
              </a:rPr>
              <a:t> to </a:t>
            </a:r>
            <a:r>
              <a:rPr sz="1050" dirty="0">
                <a:latin typeface="Times New Roman"/>
                <a:cs typeface="Times New Roman"/>
              </a:rPr>
              <a:t>24.5psig</a:t>
            </a:r>
            <a:r>
              <a:rPr sz="1050" spc="-25" dirty="0">
                <a:latin typeface="Times New Roman"/>
                <a:cs typeface="Times New Roman"/>
              </a:rPr>
              <a:t> </a:t>
            </a:r>
            <a:r>
              <a:rPr sz="1050" dirty="0">
                <a:latin typeface="Times New Roman"/>
                <a:cs typeface="Times New Roman"/>
              </a:rPr>
              <a:t>before</a:t>
            </a:r>
            <a:r>
              <a:rPr sz="1050" spc="-25" dirty="0">
                <a:latin typeface="Times New Roman"/>
                <a:cs typeface="Times New Roman"/>
              </a:rPr>
              <a:t> </a:t>
            </a:r>
            <a:r>
              <a:rPr sz="1050" spc="-10" dirty="0">
                <a:latin typeface="Times New Roman"/>
                <a:cs typeface="Times New Roman"/>
              </a:rPr>
              <a:t>protection?</a:t>
            </a:r>
            <a:endParaRPr sz="1050">
              <a:latin typeface="Times New Roman"/>
              <a:cs typeface="Times New Roman"/>
            </a:endParaRPr>
          </a:p>
        </p:txBody>
      </p:sp>
      <p:sp>
        <p:nvSpPr>
          <p:cNvPr id="47" name="object 47"/>
          <p:cNvSpPr/>
          <p:nvPr/>
        </p:nvSpPr>
        <p:spPr>
          <a:xfrm>
            <a:off x="5451475" y="8083550"/>
            <a:ext cx="411480" cy="76200"/>
          </a:xfrm>
          <a:custGeom>
            <a:avLst/>
            <a:gdLst/>
            <a:ahLst/>
            <a:cxnLst/>
            <a:rect l="l" t="t" r="r" b="b"/>
            <a:pathLst>
              <a:path w="411480" h="76200">
                <a:moveTo>
                  <a:pt x="334899" y="0"/>
                </a:moveTo>
                <a:lnTo>
                  <a:pt x="335025" y="76200"/>
                </a:lnTo>
                <a:lnTo>
                  <a:pt x="398420" y="44450"/>
                </a:lnTo>
                <a:lnTo>
                  <a:pt x="347599" y="44450"/>
                </a:lnTo>
                <a:lnTo>
                  <a:pt x="347599" y="31750"/>
                </a:lnTo>
                <a:lnTo>
                  <a:pt x="398399" y="31750"/>
                </a:lnTo>
                <a:lnTo>
                  <a:pt x="334899" y="0"/>
                </a:lnTo>
                <a:close/>
              </a:path>
              <a:path w="411480" h="76200">
                <a:moveTo>
                  <a:pt x="334951" y="31750"/>
                </a:moveTo>
                <a:lnTo>
                  <a:pt x="0" y="31750"/>
                </a:lnTo>
                <a:lnTo>
                  <a:pt x="0" y="44450"/>
                </a:lnTo>
                <a:lnTo>
                  <a:pt x="334973" y="44450"/>
                </a:lnTo>
                <a:lnTo>
                  <a:pt x="334951" y="31750"/>
                </a:lnTo>
                <a:close/>
              </a:path>
              <a:path w="411480" h="76200">
                <a:moveTo>
                  <a:pt x="398399" y="31750"/>
                </a:moveTo>
                <a:lnTo>
                  <a:pt x="347599" y="31750"/>
                </a:lnTo>
                <a:lnTo>
                  <a:pt x="347599" y="44450"/>
                </a:lnTo>
                <a:lnTo>
                  <a:pt x="398420" y="44450"/>
                </a:lnTo>
                <a:lnTo>
                  <a:pt x="411099" y="38100"/>
                </a:lnTo>
                <a:lnTo>
                  <a:pt x="398399" y="31750"/>
                </a:lnTo>
                <a:close/>
              </a:path>
            </a:pathLst>
          </a:custGeom>
          <a:solidFill>
            <a:srgbClr val="000000"/>
          </a:solidFill>
        </p:spPr>
        <p:txBody>
          <a:bodyPr wrap="square" lIns="0" tIns="0" rIns="0" bIns="0" rtlCol="0"/>
          <a:lstStyle/>
          <a:p>
            <a:endParaRPr/>
          </a:p>
        </p:txBody>
      </p:sp>
      <p:sp>
        <p:nvSpPr>
          <p:cNvPr id="48" name="object 48"/>
          <p:cNvSpPr txBox="1"/>
          <p:nvPr/>
        </p:nvSpPr>
        <p:spPr>
          <a:xfrm>
            <a:off x="5536945" y="7837169"/>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49" name="object 49"/>
          <p:cNvSpPr txBox="1"/>
          <p:nvPr/>
        </p:nvSpPr>
        <p:spPr>
          <a:xfrm>
            <a:off x="5867400" y="7988301"/>
            <a:ext cx="3689350" cy="206467"/>
          </a:xfrm>
          <a:prstGeom prst="rect">
            <a:avLst/>
          </a:prstGeom>
          <a:ln w="12700">
            <a:solidFill>
              <a:srgbClr val="000000"/>
            </a:solidFill>
          </a:ln>
        </p:spPr>
        <p:txBody>
          <a:bodyPr vert="horz" wrap="square" lIns="0" tIns="44450" rIns="0" bIns="0" rtlCol="0">
            <a:spAutoFit/>
          </a:bodyPr>
          <a:lstStyle/>
          <a:p>
            <a:pPr marL="91440">
              <a:spcBef>
                <a:spcPts val="350"/>
              </a:spcBef>
            </a:pPr>
            <a:r>
              <a:rPr sz="1050" dirty="0">
                <a:latin typeface="Times New Roman"/>
                <a:cs typeface="Times New Roman"/>
              </a:rPr>
              <a:t>Check</a:t>
            </a:r>
            <a:r>
              <a:rPr sz="1050" spc="-35" dirty="0">
                <a:latin typeface="Times New Roman"/>
                <a:cs typeface="Times New Roman"/>
              </a:rPr>
              <a:t> </a:t>
            </a:r>
            <a:r>
              <a:rPr sz="1050" dirty="0">
                <a:latin typeface="Times New Roman"/>
                <a:cs typeface="Times New Roman"/>
              </a:rPr>
              <a:t>whether</a:t>
            </a:r>
            <a:r>
              <a:rPr sz="1050" spc="-25"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TXV</a:t>
            </a:r>
            <a:r>
              <a:rPr sz="1050" spc="-25" dirty="0">
                <a:latin typeface="Times New Roman"/>
                <a:cs typeface="Times New Roman"/>
              </a:rPr>
              <a:t> </a:t>
            </a:r>
            <a:r>
              <a:rPr sz="1050" dirty="0">
                <a:latin typeface="Times New Roman"/>
                <a:cs typeface="Times New Roman"/>
              </a:rPr>
              <a:t>of</a:t>
            </a:r>
            <a:r>
              <a:rPr sz="1050" spc="-15" dirty="0">
                <a:latin typeface="Times New Roman"/>
                <a:cs typeface="Times New Roman"/>
              </a:rPr>
              <a:t> </a:t>
            </a:r>
            <a:r>
              <a:rPr sz="1050" dirty="0">
                <a:latin typeface="Times New Roman"/>
                <a:cs typeface="Times New Roman"/>
              </a:rPr>
              <a:t>indoor</a:t>
            </a:r>
            <a:r>
              <a:rPr sz="1050" spc="-25" dirty="0">
                <a:latin typeface="Times New Roman"/>
                <a:cs typeface="Times New Roman"/>
              </a:rPr>
              <a:t> </a:t>
            </a:r>
            <a:r>
              <a:rPr sz="1050" dirty="0">
                <a:latin typeface="Times New Roman"/>
                <a:cs typeface="Times New Roman"/>
              </a:rPr>
              <a:t>unit</a:t>
            </a:r>
            <a:r>
              <a:rPr sz="1050" spc="-30" dirty="0">
                <a:latin typeface="Times New Roman"/>
                <a:cs typeface="Times New Roman"/>
              </a:rPr>
              <a:t> </a:t>
            </a: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dirty</a:t>
            </a:r>
            <a:r>
              <a:rPr sz="1050" spc="-5" dirty="0">
                <a:latin typeface="Times New Roman"/>
                <a:cs typeface="Times New Roman"/>
              </a:rPr>
              <a:t> </a:t>
            </a:r>
            <a:r>
              <a:rPr sz="1050" spc="-10" dirty="0">
                <a:latin typeface="Times New Roman"/>
                <a:cs typeface="Times New Roman"/>
              </a:rPr>
              <a:t>plugging.</a:t>
            </a:r>
            <a:endParaRPr sz="1050">
              <a:latin typeface="Times New Roman"/>
              <a:cs typeface="Times New Roman"/>
            </a:endParaRPr>
          </a:p>
        </p:txBody>
      </p:sp>
      <p:sp>
        <p:nvSpPr>
          <p:cNvPr id="50" name="object 50"/>
          <p:cNvSpPr txBox="1"/>
          <p:nvPr/>
        </p:nvSpPr>
        <p:spPr>
          <a:xfrm>
            <a:off x="3506788" y="8883651"/>
            <a:ext cx="6042025" cy="369331"/>
          </a:xfrm>
          <a:prstGeom prst="rect">
            <a:avLst/>
          </a:prstGeom>
          <a:ln w="12700">
            <a:solidFill>
              <a:srgbClr val="000000"/>
            </a:solidFill>
          </a:ln>
        </p:spPr>
        <p:txBody>
          <a:bodyPr vert="horz" wrap="square" lIns="0" tIns="45719" rIns="0" bIns="0" rtlCol="0">
            <a:spAutoFit/>
          </a:bodyPr>
          <a:lstStyle/>
          <a:p>
            <a:pPr marL="91440">
              <a:spcBef>
                <a:spcPts val="359"/>
              </a:spcBef>
            </a:pPr>
            <a:r>
              <a:rPr sz="1050" dirty="0">
                <a:latin typeface="Times New Roman"/>
                <a:cs typeface="Times New Roman"/>
              </a:rPr>
              <a:t>Use</a:t>
            </a:r>
            <a:r>
              <a:rPr sz="1050" spc="-40" dirty="0">
                <a:latin typeface="Times New Roman"/>
                <a:cs typeface="Times New Roman"/>
              </a:rPr>
              <a:t> </a:t>
            </a:r>
            <a:r>
              <a:rPr sz="1050" dirty="0">
                <a:latin typeface="Times New Roman"/>
                <a:cs typeface="Times New Roman"/>
              </a:rPr>
              <a:t>AUTO</a:t>
            </a:r>
            <a:r>
              <a:rPr sz="1050" spc="-35" dirty="0">
                <a:latin typeface="Times New Roman"/>
                <a:cs typeface="Times New Roman"/>
              </a:rPr>
              <a:t> </a:t>
            </a:r>
            <a:r>
              <a:rPr sz="1050" dirty="0">
                <a:latin typeface="Times New Roman"/>
                <a:cs typeface="Times New Roman"/>
              </a:rPr>
              <a:t>charge</a:t>
            </a:r>
            <a:r>
              <a:rPr sz="1050" spc="-40" dirty="0">
                <a:latin typeface="Times New Roman"/>
                <a:cs typeface="Times New Roman"/>
              </a:rPr>
              <a:t> </a:t>
            </a:r>
            <a:r>
              <a:rPr sz="1050" dirty="0">
                <a:latin typeface="Times New Roman"/>
                <a:cs typeface="Times New Roman"/>
              </a:rPr>
              <a:t>mode</a:t>
            </a:r>
            <a:r>
              <a:rPr sz="1050" spc="-15" dirty="0">
                <a:latin typeface="Times New Roman"/>
                <a:cs typeface="Times New Roman"/>
              </a:rPr>
              <a:t> </a:t>
            </a:r>
            <a:r>
              <a:rPr sz="1050" dirty="0">
                <a:latin typeface="Times New Roman"/>
                <a:cs typeface="Times New Roman"/>
              </a:rPr>
              <a:t>to</a:t>
            </a:r>
            <a:r>
              <a:rPr sz="1050" spc="-25" dirty="0">
                <a:latin typeface="Times New Roman"/>
                <a:cs typeface="Times New Roman"/>
              </a:rPr>
              <a:t> </a:t>
            </a:r>
            <a:r>
              <a:rPr sz="1050" dirty="0">
                <a:latin typeface="Times New Roman"/>
                <a:cs typeface="Times New Roman"/>
              </a:rPr>
              <a:t>check</a:t>
            </a:r>
            <a:r>
              <a:rPr sz="1050" spc="-40" dirty="0">
                <a:latin typeface="Times New Roman"/>
                <a:cs typeface="Times New Roman"/>
              </a:rPr>
              <a:t> </a:t>
            </a:r>
            <a:r>
              <a:rPr sz="1050" dirty="0">
                <a:latin typeface="Times New Roman"/>
                <a:cs typeface="Times New Roman"/>
              </a:rPr>
              <a:t>whether</a:t>
            </a:r>
            <a:r>
              <a:rPr sz="1050" spc="-30" dirty="0">
                <a:latin typeface="Times New Roman"/>
                <a:cs typeface="Times New Roman"/>
              </a:rPr>
              <a:t> </a:t>
            </a:r>
            <a:r>
              <a:rPr sz="1050" dirty="0">
                <a:latin typeface="Times New Roman"/>
                <a:cs typeface="Times New Roman"/>
              </a:rPr>
              <a:t>there</a:t>
            </a:r>
            <a:r>
              <a:rPr sz="1050" spc="-30" dirty="0">
                <a:latin typeface="Times New Roman"/>
                <a:cs typeface="Times New Roman"/>
              </a:rPr>
              <a:t> </a:t>
            </a: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too</a:t>
            </a:r>
            <a:r>
              <a:rPr sz="1050" spc="-25" dirty="0">
                <a:latin typeface="Times New Roman"/>
                <a:cs typeface="Times New Roman"/>
              </a:rPr>
              <a:t> </a:t>
            </a:r>
            <a:r>
              <a:rPr sz="1050" dirty="0">
                <a:latin typeface="Times New Roman"/>
                <a:cs typeface="Times New Roman"/>
              </a:rPr>
              <a:t>little</a:t>
            </a:r>
            <a:r>
              <a:rPr sz="1050" spc="-30" dirty="0">
                <a:latin typeface="Times New Roman"/>
                <a:cs typeface="Times New Roman"/>
              </a:rPr>
              <a:t> </a:t>
            </a:r>
            <a:r>
              <a:rPr sz="1050" dirty="0">
                <a:latin typeface="Times New Roman"/>
                <a:cs typeface="Times New Roman"/>
              </a:rPr>
              <a:t>refrigerant</a:t>
            </a:r>
            <a:r>
              <a:rPr sz="1050" spc="-35" dirty="0">
                <a:latin typeface="Times New Roman"/>
                <a:cs typeface="Times New Roman"/>
              </a:rPr>
              <a:t> </a:t>
            </a:r>
            <a:r>
              <a:rPr sz="1050" dirty="0">
                <a:latin typeface="Times New Roman"/>
                <a:cs typeface="Times New Roman"/>
              </a:rPr>
              <a:t>in</a:t>
            </a:r>
            <a:r>
              <a:rPr sz="1050" spc="-3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spc="-10" dirty="0">
                <a:latin typeface="Times New Roman"/>
                <a:cs typeface="Times New Roman"/>
              </a:rPr>
              <a:t>system.</a:t>
            </a:r>
            <a:endParaRPr sz="1050">
              <a:latin typeface="Times New Roman"/>
              <a:cs typeface="Times New Roman"/>
            </a:endParaRPr>
          </a:p>
          <a:p>
            <a:pPr marL="91440"/>
            <a:r>
              <a:rPr sz="1050" dirty="0">
                <a:latin typeface="Times New Roman"/>
                <a:cs typeface="Times New Roman"/>
              </a:rPr>
              <a:t>Replace</a:t>
            </a:r>
            <a:r>
              <a:rPr sz="1050" spc="-6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main</a:t>
            </a:r>
            <a:r>
              <a:rPr sz="1050" spc="-20"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dirty="0">
                <a:latin typeface="Times New Roman"/>
                <a:cs typeface="Times New Roman"/>
              </a:rPr>
              <a:t>board</a:t>
            </a:r>
            <a:r>
              <a:rPr sz="1050" spc="-30" dirty="0">
                <a:latin typeface="Times New Roman"/>
                <a:cs typeface="Times New Roman"/>
              </a:rPr>
              <a:t> </a:t>
            </a:r>
            <a:r>
              <a:rPr sz="1050" dirty="0">
                <a:latin typeface="Times New Roman"/>
                <a:cs typeface="Times New Roman"/>
              </a:rPr>
              <a:t>if</a:t>
            </a:r>
            <a:r>
              <a:rPr sz="1050" spc="-2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protection</a:t>
            </a:r>
            <a:r>
              <a:rPr sz="1050" spc="-40" dirty="0">
                <a:latin typeface="Times New Roman"/>
                <a:cs typeface="Times New Roman"/>
              </a:rPr>
              <a:t> </a:t>
            </a:r>
            <a:r>
              <a:rPr sz="1050" dirty="0">
                <a:latin typeface="Times New Roman"/>
                <a:cs typeface="Times New Roman"/>
              </a:rPr>
              <a:t>happens</a:t>
            </a:r>
            <a:r>
              <a:rPr sz="1050" spc="-45" dirty="0">
                <a:latin typeface="Times New Roman"/>
                <a:cs typeface="Times New Roman"/>
              </a:rPr>
              <a:t> </a:t>
            </a:r>
            <a:r>
              <a:rPr sz="1050" dirty="0">
                <a:latin typeface="Times New Roman"/>
                <a:cs typeface="Times New Roman"/>
              </a:rPr>
              <a:t>again</a:t>
            </a:r>
            <a:r>
              <a:rPr sz="1050" spc="-30" dirty="0">
                <a:latin typeface="Times New Roman"/>
                <a:cs typeface="Times New Roman"/>
              </a:rPr>
              <a:t> </a:t>
            </a:r>
            <a:r>
              <a:rPr sz="1050" dirty="0">
                <a:latin typeface="Times New Roman"/>
                <a:cs typeface="Times New Roman"/>
              </a:rPr>
              <a:t>with</a:t>
            </a:r>
            <a:r>
              <a:rPr sz="1050" spc="-15" dirty="0">
                <a:latin typeface="Times New Roman"/>
                <a:cs typeface="Times New Roman"/>
              </a:rPr>
              <a:t> </a:t>
            </a:r>
            <a:r>
              <a:rPr sz="1050" dirty="0">
                <a:latin typeface="Times New Roman"/>
                <a:cs typeface="Times New Roman"/>
              </a:rPr>
              <a:t>proper</a:t>
            </a:r>
            <a:r>
              <a:rPr sz="1050" spc="-35" dirty="0">
                <a:latin typeface="Times New Roman"/>
                <a:cs typeface="Times New Roman"/>
              </a:rPr>
              <a:t> </a:t>
            </a:r>
            <a:r>
              <a:rPr sz="1050" dirty="0">
                <a:latin typeface="Times New Roman"/>
                <a:cs typeface="Times New Roman"/>
              </a:rPr>
              <a:t>refrigerant</a:t>
            </a:r>
            <a:r>
              <a:rPr sz="1050" spc="-40" dirty="0">
                <a:latin typeface="Times New Roman"/>
                <a:cs typeface="Times New Roman"/>
              </a:rPr>
              <a:t> </a:t>
            </a:r>
            <a:r>
              <a:rPr sz="1050" spc="-10" dirty="0">
                <a:latin typeface="Times New Roman"/>
                <a:cs typeface="Times New Roman"/>
              </a:rPr>
              <a:t>amount.</a:t>
            </a:r>
            <a:endParaRPr sz="1050">
              <a:latin typeface="Times New Roman"/>
              <a:cs typeface="Times New Roman"/>
            </a:endParaRPr>
          </a:p>
        </p:txBody>
      </p:sp>
      <p:sp>
        <p:nvSpPr>
          <p:cNvPr id="51" name="object 51"/>
          <p:cNvSpPr/>
          <p:nvPr/>
        </p:nvSpPr>
        <p:spPr>
          <a:xfrm>
            <a:off x="3506788" y="7899400"/>
            <a:ext cx="1945005" cy="462280"/>
          </a:xfrm>
          <a:custGeom>
            <a:avLst/>
            <a:gdLst/>
            <a:ahLst/>
            <a:cxnLst/>
            <a:rect l="l" t="t" r="r" b="b"/>
            <a:pathLst>
              <a:path w="1945005" h="462279">
                <a:moveTo>
                  <a:pt x="0" y="76962"/>
                </a:moveTo>
                <a:lnTo>
                  <a:pt x="6050" y="46988"/>
                </a:lnTo>
                <a:lnTo>
                  <a:pt x="22550" y="22526"/>
                </a:lnTo>
                <a:lnTo>
                  <a:pt x="47025" y="6042"/>
                </a:lnTo>
                <a:lnTo>
                  <a:pt x="77000" y="0"/>
                </a:lnTo>
                <a:lnTo>
                  <a:pt x="1867725" y="0"/>
                </a:lnTo>
                <a:lnTo>
                  <a:pt x="1897699" y="6042"/>
                </a:lnTo>
                <a:lnTo>
                  <a:pt x="1922160" y="22526"/>
                </a:lnTo>
                <a:lnTo>
                  <a:pt x="1938645" y="46988"/>
                </a:lnTo>
                <a:lnTo>
                  <a:pt x="1944687" y="76962"/>
                </a:lnTo>
                <a:lnTo>
                  <a:pt x="1944687" y="384937"/>
                </a:lnTo>
                <a:lnTo>
                  <a:pt x="1938645" y="414930"/>
                </a:lnTo>
                <a:lnTo>
                  <a:pt x="1922160" y="439435"/>
                </a:lnTo>
                <a:lnTo>
                  <a:pt x="1897699" y="455963"/>
                </a:lnTo>
                <a:lnTo>
                  <a:pt x="1867725" y="462025"/>
                </a:lnTo>
                <a:lnTo>
                  <a:pt x="77000" y="462025"/>
                </a:lnTo>
                <a:lnTo>
                  <a:pt x="47025" y="455963"/>
                </a:lnTo>
                <a:lnTo>
                  <a:pt x="22550" y="439435"/>
                </a:lnTo>
                <a:lnTo>
                  <a:pt x="6050" y="414930"/>
                </a:lnTo>
                <a:lnTo>
                  <a:pt x="0" y="384937"/>
                </a:lnTo>
                <a:lnTo>
                  <a:pt x="0" y="76962"/>
                </a:lnTo>
                <a:close/>
              </a:path>
            </a:pathLst>
          </a:custGeom>
          <a:ln w="12700">
            <a:solidFill>
              <a:srgbClr val="000000"/>
            </a:solidFill>
          </a:ln>
        </p:spPr>
        <p:txBody>
          <a:bodyPr wrap="square" lIns="0" tIns="0" rIns="0" bIns="0" rtlCol="0"/>
          <a:lstStyle/>
          <a:p>
            <a:endParaRPr/>
          </a:p>
        </p:txBody>
      </p:sp>
      <p:sp>
        <p:nvSpPr>
          <p:cNvPr id="52" name="object 52"/>
          <p:cNvSpPr txBox="1"/>
          <p:nvPr/>
        </p:nvSpPr>
        <p:spPr>
          <a:xfrm>
            <a:off x="3606699" y="7952993"/>
            <a:ext cx="160210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Whether</a:t>
            </a:r>
            <a:r>
              <a:rPr sz="1050" spc="-45"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low</a:t>
            </a:r>
            <a:r>
              <a:rPr sz="1050" spc="-20" dirty="0">
                <a:latin typeface="Times New Roman"/>
                <a:cs typeface="Times New Roman"/>
              </a:rPr>
              <a:t> </a:t>
            </a:r>
            <a:r>
              <a:rPr sz="1050" dirty="0">
                <a:latin typeface="Times New Roman"/>
                <a:cs typeface="Times New Roman"/>
              </a:rPr>
              <a:t>pressure</a:t>
            </a:r>
            <a:r>
              <a:rPr sz="1050" spc="-10" dirty="0">
                <a:latin typeface="Times New Roman"/>
                <a:cs typeface="Times New Roman"/>
              </a:rPr>
              <a:t> </a:t>
            </a:r>
            <a:r>
              <a:rPr sz="1050" spc="-25" dirty="0">
                <a:latin typeface="Times New Roman"/>
                <a:cs typeface="Times New Roman"/>
              </a:rPr>
              <a:t>has </a:t>
            </a:r>
            <a:r>
              <a:rPr sz="1050" dirty="0">
                <a:latin typeface="Times New Roman"/>
                <a:cs typeface="Times New Roman"/>
              </a:rPr>
              <a:t>been</a:t>
            </a:r>
            <a:r>
              <a:rPr sz="1050" spc="-25" dirty="0">
                <a:latin typeface="Times New Roman"/>
                <a:cs typeface="Times New Roman"/>
              </a:rPr>
              <a:t> </a:t>
            </a:r>
            <a:r>
              <a:rPr sz="1050" spc="-10" dirty="0">
                <a:latin typeface="Times New Roman"/>
                <a:cs typeface="Times New Roman"/>
              </a:rPr>
              <a:t>evacuated?</a:t>
            </a:r>
            <a:endParaRPr sz="1050">
              <a:latin typeface="Times New Roman"/>
              <a:cs typeface="Times New Roman"/>
            </a:endParaRPr>
          </a:p>
        </p:txBody>
      </p:sp>
      <p:sp>
        <p:nvSpPr>
          <p:cNvPr id="53" name="object 53"/>
          <p:cNvSpPr txBox="1"/>
          <p:nvPr/>
        </p:nvSpPr>
        <p:spPr>
          <a:xfrm>
            <a:off x="4276649" y="8427846"/>
            <a:ext cx="245745"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54" name="object 54"/>
          <p:cNvSpPr/>
          <p:nvPr/>
        </p:nvSpPr>
        <p:spPr>
          <a:xfrm>
            <a:off x="4567175" y="6283326"/>
            <a:ext cx="3419475" cy="2600325"/>
          </a:xfrm>
          <a:custGeom>
            <a:avLst/>
            <a:gdLst/>
            <a:ahLst/>
            <a:cxnLst/>
            <a:rect l="l" t="t" r="r" b="b"/>
            <a:pathLst>
              <a:path w="3419475" h="2600325">
                <a:moveTo>
                  <a:pt x="76200" y="2524125"/>
                </a:moveTo>
                <a:lnTo>
                  <a:pt x="44450" y="2524125"/>
                </a:lnTo>
                <a:lnTo>
                  <a:pt x="44577" y="2060575"/>
                </a:lnTo>
                <a:lnTo>
                  <a:pt x="31877" y="2060575"/>
                </a:lnTo>
                <a:lnTo>
                  <a:pt x="31750" y="2524125"/>
                </a:lnTo>
                <a:lnTo>
                  <a:pt x="0" y="2524125"/>
                </a:lnTo>
                <a:lnTo>
                  <a:pt x="38100" y="2600325"/>
                </a:lnTo>
                <a:lnTo>
                  <a:pt x="69850" y="2536825"/>
                </a:lnTo>
                <a:lnTo>
                  <a:pt x="76200" y="2524125"/>
                </a:lnTo>
                <a:close/>
              </a:path>
              <a:path w="3419475" h="2600325">
                <a:moveTo>
                  <a:pt x="3419475" y="38100"/>
                </a:moveTo>
                <a:lnTo>
                  <a:pt x="3406775" y="31750"/>
                </a:lnTo>
                <a:lnTo>
                  <a:pt x="3343275" y="0"/>
                </a:lnTo>
                <a:lnTo>
                  <a:pt x="3343275" y="31750"/>
                </a:lnTo>
                <a:lnTo>
                  <a:pt x="3009900" y="31750"/>
                </a:lnTo>
                <a:lnTo>
                  <a:pt x="3009900" y="44450"/>
                </a:lnTo>
                <a:lnTo>
                  <a:pt x="3343275" y="44450"/>
                </a:lnTo>
                <a:lnTo>
                  <a:pt x="3343275" y="76200"/>
                </a:lnTo>
                <a:lnTo>
                  <a:pt x="3406775" y="44450"/>
                </a:lnTo>
                <a:lnTo>
                  <a:pt x="3419475" y="38100"/>
                </a:lnTo>
                <a:close/>
              </a:path>
            </a:pathLst>
          </a:custGeom>
          <a:solidFill>
            <a:srgbClr val="000000"/>
          </a:solidFill>
        </p:spPr>
        <p:txBody>
          <a:bodyPr wrap="square" lIns="0" tIns="0" rIns="0" bIns="0" rtlCol="0"/>
          <a:lstStyle/>
          <a:p>
            <a:endParaRPr/>
          </a:p>
        </p:txBody>
      </p:sp>
      <p:sp>
        <p:nvSpPr>
          <p:cNvPr id="55" name="object 55"/>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56" name="object 56"/>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73514" y="292101"/>
            <a:ext cx="230504" cy="151323"/>
          </a:xfrm>
          <a:prstGeom prst="rect">
            <a:avLst/>
          </a:prstGeom>
        </p:spPr>
        <p:txBody>
          <a:bodyPr vert="horz" wrap="square" lIns="0" tIns="12700" rIns="0" bIns="0" rtlCol="0">
            <a:spAutoFit/>
          </a:bodyPr>
          <a:lstStyle/>
          <a:p>
            <a:pPr marL="12700">
              <a:spcBef>
                <a:spcPts val="100"/>
              </a:spcBef>
            </a:pPr>
            <a:r>
              <a:rPr sz="900" spc="-20" dirty="0">
                <a:latin typeface="Times New Roman"/>
                <a:cs typeface="Times New Roman"/>
              </a:rPr>
              <a:t>6/30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p:nvPr/>
        </p:nvSpPr>
        <p:spPr>
          <a:xfrm>
            <a:off x="3508376" y="770001"/>
            <a:ext cx="6226175" cy="666750"/>
          </a:xfrm>
          <a:custGeom>
            <a:avLst/>
            <a:gdLst/>
            <a:ahLst/>
            <a:cxnLst/>
            <a:rect l="l" t="t" r="r" b="b"/>
            <a:pathLst>
              <a:path w="6226175" h="666750">
                <a:moveTo>
                  <a:pt x="0" y="333248"/>
                </a:moveTo>
                <a:lnTo>
                  <a:pt x="3614" y="284008"/>
                </a:lnTo>
                <a:lnTo>
                  <a:pt x="14115" y="237010"/>
                </a:lnTo>
                <a:lnTo>
                  <a:pt x="30985" y="192769"/>
                </a:lnTo>
                <a:lnTo>
                  <a:pt x="53710" y="151801"/>
                </a:lnTo>
                <a:lnTo>
                  <a:pt x="81773" y="114622"/>
                </a:lnTo>
                <a:lnTo>
                  <a:pt x="114658" y="81748"/>
                </a:lnTo>
                <a:lnTo>
                  <a:pt x="151851" y="53694"/>
                </a:lnTo>
                <a:lnTo>
                  <a:pt x="192835" y="30976"/>
                </a:lnTo>
                <a:lnTo>
                  <a:pt x="237094" y="14111"/>
                </a:lnTo>
                <a:lnTo>
                  <a:pt x="284112" y="3613"/>
                </a:lnTo>
                <a:lnTo>
                  <a:pt x="333375" y="0"/>
                </a:lnTo>
                <a:lnTo>
                  <a:pt x="5892800" y="0"/>
                </a:lnTo>
                <a:lnTo>
                  <a:pt x="5942070" y="3613"/>
                </a:lnTo>
                <a:lnTo>
                  <a:pt x="5989094" y="14111"/>
                </a:lnTo>
                <a:lnTo>
                  <a:pt x="6033356" y="30976"/>
                </a:lnTo>
                <a:lnTo>
                  <a:pt x="6074340" y="53694"/>
                </a:lnTo>
                <a:lnTo>
                  <a:pt x="6111531" y="81748"/>
                </a:lnTo>
                <a:lnTo>
                  <a:pt x="6144414" y="114622"/>
                </a:lnTo>
                <a:lnTo>
                  <a:pt x="6172474" y="151801"/>
                </a:lnTo>
                <a:lnTo>
                  <a:pt x="6195195" y="192769"/>
                </a:lnTo>
                <a:lnTo>
                  <a:pt x="6212062" y="237010"/>
                </a:lnTo>
                <a:lnTo>
                  <a:pt x="6222561" y="284008"/>
                </a:lnTo>
                <a:lnTo>
                  <a:pt x="6226175" y="333248"/>
                </a:lnTo>
                <a:lnTo>
                  <a:pt x="6222561" y="382518"/>
                </a:lnTo>
                <a:lnTo>
                  <a:pt x="6212062" y="429542"/>
                </a:lnTo>
                <a:lnTo>
                  <a:pt x="6195195" y="473804"/>
                </a:lnTo>
                <a:lnTo>
                  <a:pt x="6172474" y="514788"/>
                </a:lnTo>
                <a:lnTo>
                  <a:pt x="6144414" y="551979"/>
                </a:lnTo>
                <a:lnTo>
                  <a:pt x="6111531" y="584862"/>
                </a:lnTo>
                <a:lnTo>
                  <a:pt x="6074340" y="612922"/>
                </a:lnTo>
                <a:lnTo>
                  <a:pt x="6033356" y="635643"/>
                </a:lnTo>
                <a:lnTo>
                  <a:pt x="5989094" y="652510"/>
                </a:lnTo>
                <a:lnTo>
                  <a:pt x="5942070" y="663009"/>
                </a:lnTo>
                <a:lnTo>
                  <a:pt x="5892800" y="666623"/>
                </a:lnTo>
                <a:lnTo>
                  <a:pt x="333375" y="666623"/>
                </a:lnTo>
                <a:lnTo>
                  <a:pt x="284112" y="663009"/>
                </a:lnTo>
                <a:lnTo>
                  <a:pt x="237094" y="652510"/>
                </a:lnTo>
                <a:lnTo>
                  <a:pt x="192835" y="635643"/>
                </a:lnTo>
                <a:lnTo>
                  <a:pt x="151851" y="612922"/>
                </a:lnTo>
                <a:lnTo>
                  <a:pt x="114658" y="584862"/>
                </a:lnTo>
                <a:lnTo>
                  <a:pt x="81773" y="551979"/>
                </a:lnTo>
                <a:lnTo>
                  <a:pt x="53710" y="514788"/>
                </a:lnTo>
                <a:lnTo>
                  <a:pt x="30985" y="473804"/>
                </a:lnTo>
                <a:lnTo>
                  <a:pt x="14115" y="429542"/>
                </a:lnTo>
                <a:lnTo>
                  <a:pt x="3614" y="382518"/>
                </a:lnTo>
                <a:lnTo>
                  <a:pt x="0" y="333248"/>
                </a:lnTo>
                <a:close/>
              </a:path>
              <a:path w="6226175" h="666750">
                <a:moveTo>
                  <a:pt x="0" y="333248"/>
                </a:moveTo>
                <a:lnTo>
                  <a:pt x="3614" y="284008"/>
                </a:lnTo>
                <a:lnTo>
                  <a:pt x="14115" y="237010"/>
                </a:lnTo>
                <a:lnTo>
                  <a:pt x="30985" y="192769"/>
                </a:lnTo>
                <a:lnTo>
                  <a:pt x="53710" y="151801"/>
                </a:lnTo>
                <a:lnTo>
                  <a:pt x="81773" y="114622"/>
                </a:lnTo>
                <a:lnTo>
                  <a:pt x="114658" y="81748"/>
                </a:lnTo>
                <a:lnTo>
                  <a:pt x="151851" y="53694"/>
                </a:lnTo>
                <a:lnTo>
                  <a:pt x="192835" y="30976"/>
                </a:lnTo>
                <a:lnTo>
                  <a:pt x="237094" y="14111"/>
                </a:lnTo>
                <a:lnTo>
                  <a:pt x="284112" y="3613"/>
                </a:lnTo>
                <a:lnTo>
                  <a:pt x="333375" y="0"/>
                </a:lnTo>
                <a:lnTo>
                  <a:pt x="2160651" y="0"/>
                </a:lnTo>
                <a:lnTo>
                  <a:pt x="2209893" y="3613"/>
                </a:lnTo>
                <a:lnTo>
                  <a:pt x="2256899" y="14111"/>
                </a:lnTo>
                <a:lnTo>
                  <a:pt x="2301152" y="30976"/>
                </a:lnTo>
                <a:lnTo>
                  <a:pt x="2342135" y="53694"/>
                </a:lnTo>
                <a:lnTo>
                  <a:pt x="2379330" y="81748"/>
                </a:lnTo>
                <a:lnTo>
                  <a:pt x="2412222" y="114622"/>
                </a:lnTo>
                <a:lnTo>
                  <a:pt x="2440293" y="151801"/>
                </a:lnTo>
                <a:lnTo>
                  <a:pt x="2463025" y="192769"/>
                </a:lnTo>
                <a:lnTo>
                  <a:pt x="2479903" y="237010"/>
                </a:lnTo>
                <a:lnTo>
                  <a:pt x="2490409" y="284008"/>
                </a:lnTo>
                <a:lnTo>
                  <a:pt x="2494026" y="333248"/>
                </a:lnTo>
                <a:lnTo>
                  <a:pt x="2490409" y="382518"/>
                </a:lnTo>
                <a:lnTo>
                  <a:pt x="2479903" y="429542"/>
                </a:lnTo>
                <a:lnTo>
                  <a:pt x="2463025" y="473804"/>
                </a:lnTo>
                <a:lnTo>
                  <a:pt x="2440293" y="514788"/>
                </a:lnTo>
                <a:lnTo>
                  <a:pt x="2412222" y="551979"/>
                </a:lnTo>
                <a:lnTo>
                  <a:pt x="2379330" y="584862"/>
                </a:lnTo>
                <a:lnTo>
                  <a:pt x="2342135" y="612922"/>
                </a:lnTo>
                <a:lnTo>
                  <a:pt x="2301152" y="635643"/>
                </a:lnTo>
                <a:lnTo>
                  <a:pt x="2256899" y="652510"/>
                </a:lnTo>
                <a:lnTo>
                  <a:pt x="2209893" y="663009"/>
                </a:lnTo>
                <a:lnTo>
                  <a:pt x="2160651" y="666623"/>
                </a:lnTo>
                <a:lnTo>
                  <a:pt x="333375" y="666623"/>
                </a:lnTo>
                <a:lnTo>
                  <a:pt x="284112" y="663009"/>
                </a:lnTo>
                <a:lnTo>
                  <a:pt x="237094" y="652510"/>
                </a:lnTo>
                <a:lnTo>
                  <a:pt x="192835" y="635643"/>
                </a:lnTo>
                <a:lnTo>
                  <a:pt x="151851" y="612922"/>
                </a:lnTo>
                <a:lnTo>
                  <a:pt x="114658" y="584862"/>
                </a:lnTo>
                <a:lnTo>
                  <a:pt x="81773" y="551979"/>
                </a:lnTo>
                <a:lnTo>
                  <a:pt x="53710" y="514788"/>
                </a:lnTo>
                <a:lnTo>
                  <a:pt x="30985" y="473804"/>
                </a:lnTo>
                <a:lnTo>
                  <a:pt x="14115" y="429542"/>
                </a:lnTo>
                <a:lnTo>
                  <a:pt x="3614" y="382518"/>
                </a:lnTo>
                <a:lnTo>
                  <a:pt x="0" y="333248"/>
                </a:lnTo>
                <a:close/>
              </a:path>
            </a:pathLst>
          </a:custGeom>
          <a:ln w="9525">
            <a:solidFill>
              <a:srgbClr val="000000"/>
            </a:solidFill>
          </a:ln>
        </p:spPr>
        <p:txBody>
          <a:bodyPr wrap="square" lIns="0" tIns="0" rIns="0" bIns="0" rtlCol="0"/>
          <a:lstStyle/>
          <a:p>
            <a:endParaRPr/>
          </a:p>
        </p:txBody>
      </p:sp>
      <p:sp>
        <p:nvSpPr>
          <p:cNvPr id="5" name="object 5"/>
          <p:cNvSpPr txBox="1"/>
          <p:nvPr/>
        </p:nvSpPr>
        <p:spPr>
          <a:xfrm>
            <a:off x="6081648" y="989202"/>
            <a:ext cx="2965450" cy="258404"/>
          </a:xfrm>
          <a:prstGeom prst="rect">
            <a:avLst/>
          </a:prstGeom>
        </p:spPr>
        <p:txBody>
          <a:bodyPr vert="horz" wrap="square" lIns="0" tIns="12065" rIns="0" bIns="0" rtlCol="0">
            <a:spAutoFit/>
          </a:bodyPr>
          <a:lstStyle/>
          <a:p>
            <a:pPr marL="12700">
              <a:spcBef>
                <a:spcPts val="95"/>
              </a:spcBef>
            </a:pPr>
            <a:r>
              <a:rPr sz="1600" b="1" dirty="0">
                <a:latin typeface="Times New Roman"/>
                <a:cs typeface="Times New Roman"/>
              </a:rPr>
              <a:t>Discharge</a:t>
            </a:r>
            <a:r>
              <a:rPr sz="1600" b="1" spc="-95" dirty="0">
                <a:latin typeface="Times New Roman"/>
                <a:cs typeface="Times New Roman"/>
              </a:rPr>
              <a:t> </a:t>
            </a:r>
            <a:r>
              <a:rPr sz="1600" b="1" dirty="0">
                <a:latin typeface="Times New Roman"/>
                <a:cs typeface="Times New Roman"/>
              </a:rPr>
              <a:t>temperature</a:t>
            </a:r>
            <a:r>
              <a:rPr sz="1600" b="1" spc="-50" dirty="0">
                <a:latin typeface="Times New Roman"/>
                <a:cs typeface="Times New Roman"/>
              </a:rPr>
              <a:t> </a:t>
            </a:r>
            <a:r>
              <a:rPr sz="1600" b="1" spc="-10" dirty="0">
                <a:latin typeface="Times New Roman"/>
                <a:cs typeface="Times New Roman"/>
              </a:rPr>
              <a:t>protection</a:t>
            </a:r>
            <a:endParaRPr sz="1600">
              <a:latin typeface="Times New Roman"/>
              <a:cs typeface="Times New Roman"/>
            </a:endParaRPr>
          </a:p>
        </p:txBody>
      </p:sp>
      <p:sp>
        <p:nvSpPr>
          <p:cNvPr id="6" name="object 6"/>
          <p:cNvSpPr txBox="1"/>
          <p:nvPr/>
        </p:nvSpPr>
        <p:spPr>
          <a:xfrm>
            <a:off x="5203570" y="3681729"/>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grpSp>
        <p:nvGrpSpPr>
          <p:cNvPr id="7" name="object 7"/>
          <p:cNvGrpSpPr/>
          <p:nvPr/>
        </p:nvGrpSpPr>
        <p:grpSpPr>
          <a:xfrm>
            <a:off x="3668713" y="1004950"/>
            <a:ext cx="936625" cy="373380"/>
            <a:chOff x="493712" y="1004950"/>
            <a:chExt cx="936625" cy="373380"/>
          </a:xfrm>
        </p:grpSpPr>
        <p:sp>
          <p:nvSpPr>
            <p:cNvPr id="8" name="object 8"/>
            <p:cNvSpPr/>
            <p:nvPr/>
          </p:nvSpPr>
          <p:spPr>
            <a:xfrm>
              <a:off x="498475" y="1009713"/>
              <a:ext cx="927100" cy="363855"/>
            </a:xfrm>
            <a:custGeom>
              <a:avLst/>
              <a:gdLst/>
              <a:ahLst/>
              <a:cxnLst/>
              <a:rect l="l" t="t" r="r" b="b"/>
              <a:pathLst>
                <a:path w="927100" h="363855">
                  <a:moveTo>
                    <a:pt x="0" y="363537"/>
                  </a:moveTo>
                  <a:lnTo>
                    <a:pt x="927100" y="363537"/>
                  </a:lnTo>
                  <a:lnTo>
                    <a:pt x="927100" y="0"/>
                  </a:lnTo>
                  <a:lnTo>
                    <a:pt x="0" y="0"/>
                  </a:lnTo>
                  <a:lnTo>
                    <a:pt x="0" y="363537"/>
                  </a:lnTo>
                  <a:close/>
                </a:path>
              </a:pathLst>
            </a:custGeom>
            <a:ln w="9525">
              <a:solidFill>
                <a:srgbClr val="000000"/>
              </a:solidFill>
            </a:ln>
          </p:spPr>
          <p:txBody>
            <a:bodyPr wrap="square" lIns="0" tIns="0" rIns="0" bIns="0" rtlCol="0"/>
            <a:lstStyle/>
            <a:p>
              <a:endParaRPr/>
            </a:p>
          </p:txBody>
        </p:sp>
        <p:sp>
          <p:nvSpPr>
            <p:cNvPr id="9" name="object 9"/>
            <p:cNvSpPr/>
            <p:nvPr/>
          </p:nvSpPr>
          <p:spPr>
            <a:xfrm>
              <a:off x="532777" y="1038072"/>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0" name="object 10"/>
            <p:cNvPicPr/>
            <p:nvPr/>
          </p:nvPicPr>
          <p:blipFill>
            <a:blip r:embed="rId2" cstate="print"/>
            <a:stretch>
              <a:fillRect/>
            </a:stretch>
          </p:blipFill>
          <p:spPr>
            <a:xfrm>
              <a:off x="557593" y="1056004"/>
              <a:ext cx="204038" cy="277368"/>
            </a:xfrm>
            <a:prstGeom prst="rect">
              <a:avLst/>
            </a:prstGeom>
          </p:spPr>
        </p:pic>
        <p:sp>
          <p:nvSpPr>
            <p:cNvPr id="11" name="object 11"/>
            <p:cNvSpPr/>
            <p:nvPr/>
          </p:nvSpPr>
          <p:spPr>
            <a:xfrm>
              <a:off x="843318" y="1038072"/>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2" name="object 12"/>
            <p:cNvPicPr/>
            <p:nvPr/>
          </p:nvPicPr>
          <p:blipFill>
            <a:blip r:embed="rId3" cstate="print"/>
            <a:stretch>
              <a:fillRect/>
            </a:stretch>
          </p:blipFill>
          <p:spPr>
            <a:xfrm>
              <a:off x="868121" y="1056004"/>
              <a:ext cx="204952" cy="277368"/>
            </a:xfrm>
            <a:prstGeom prst="rect">
              <a:avLst/>
            </a:prstGeom>
          </p:spPr>
        </p:pic>
        <p:sp>
          <p:nvSpPr>
            <p:cNvPr id="13" name="object 13"/>
            <p:cNvSpPr/>
            <p:nvPr/>
          </p:nvSpPr>
          <p:spPr>
            <a:xfrm>
              <a:off x="1143025" y="1038072"/>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4" name="object 14"/>
            <p:cNvPicPr/>
            <p:nvPr/>
          </p:nvPicPr>
          <p:blipFill>
            <a:blip r:embed="rId4" cstate="print"/>
            <a:stretch>
              <a:fillRect/>
            </a:stretch>
          </p:blipFill>
          <p:spPr>
            <a:xfrm>
              <a:off x="1167828" y="1056004"/>
              <a:ext cx="204025" cy="277368"/>
            </a:xfrm>
            <a:prstGeom prst="rect">
              <a:avLst/>
            </a:prstGeom>
          </p:spPr>
        </p:pic>
      </p:grpSp>
      <p:grpSp>
        <p:nvGrpSpPr>
          <p:cNvPr id="15" name="object 15"/>
          <p:cNvGrpSpPr/>
          <p:nvPr/>
        </p:nvGrpSpPr>
        <p:grpSpPr>
          <a:xfrm>
            <a:off x="5537201" y="3659124"/>
            <a:ext cx="2454275" cy="1514475"/>
            <a:chOff x="2362200" y="3659123"/>
            <a:chExt cx="2454275" cy="1514475"/>
          </a:xfrm>
        </p:grpSpPr>
        <p:sp>
          <p:nvSpPr>
            <p:cNvPr id="16" name="object 16"/>
            <p:cNvSpPr/>
            <p:nvPr/>
          </p:nvSpPr>
          <p:spPr>
            <a:xfrm>
              <a:off x="2362200" y="3659123"/>
              <a:ext cx="76200" cy="355600"/>
            </a:xfrm>
            <a:custGeom>
              <a:avLst/>
              <a:gdLst/>
              <a:ahLst/>
              <a:cxnLst/>
              <a:rect l="l" t="t" r="r" b="b"/>
              <a:pathLst>
                <a:path w="76200" h="355600">
                  <a:moveTo>
                    <a:pt x="31750" y="279400"/>
                  </a:moveTo>
                  <a:lnTo>
                    <a:pt x="0" y="279400"/>
                  </a:lnTo>
                  <a:lnTo>
                    <a:pt x="38100" y="355600"/>
                  </a:lnTo>
                  <a:lnTo>
                    <a:pt x="69850" y="292100"/>
                  </a:lnTo>
                  <a:lnTo>
                    <a:pt x="31750" y="292100"/>
                  </a:lnTo>
                  <a:lnTo>
                    <a:pt x="31750" y="279400"/>
                  </a:lnTo>
                  <a:close/>
                </a:path>
                <a:path w="76200" h="355600">
                  <a:moveTo>
                    <a:pt x="44450" y="0"/>
                  </a:moveTo>
                  <a:lnTo>
                    <a:pt x="31750" y="0"/>
                  </a:lnTo>
                  <a:lnTo>
                    <a:pt x="31750" y="292100"/>
                  </a:lnTo>
                  <a:lnTo>
                    <a:pt x="44450" y="292100"/>
                  </a:lnTo>
                  <a:lnTo>
                    <a:pt x="44450" y="0"/>
                  </a:lnTo>
                  <a:close/>
                </a:path>
                <a:path w="76200" h="355600">
                  <a:moveTo>
                    <a:pt x="76200" y="279400"/>
                  </a:moveTo>
                  <a:lnTo>
                    <a:pt x="44450" y="279400"/>
                  </a:lnTo>
                  <a:lnTo>
                    <a:pt x="44450" y="292100"/>
                  </a:lnTo>
                  <a:lnTo>
                    <a:pt x="69850" y="292100"/>
                  </a:lnTo>
                  <a:lnTo>
                    <a:pt x="76200" y="279400"/>
                  </a:lnTo>
                  <a:close/>
                </a:path>
              </a:pathLst>
            </a:custGeom>
            <a:solidFill>
              <a:srgbClr val="000000"/>
            </a:solidFill>
          </p:spPr>
          <p:txBody>
            <a:bodyPr wrap="square" lIns="0" tIns="0" rIns="0" bIns="0" rtlCol="0"/>
            <a:lstStyle/>
            <a:p>
              <a:endParaRPr/>
            </a:p>
          </p:txBody>
        </p:sp>
        <p:sp>
          <p:nvSpPr>
            <p:cNvPr id="17" name="object 17"/>
            <p:cNvSpPr/>
            <p:nvPr/>
          </p:nvSpPr>
          <p:spPr>
            <a:xfrm>
              <a:off x="4405248" y="5097398"/>
              <a:ext cx="411480" cy="76200"/>
            </a:xfrm>
            <a:custGeom>
              <a:avLst/>
              <a:gdLst/>
              <a:ahLst/>
              <a:cxnLst/>
              <a:rect l="l" t="t" r="r" b="b"/>
              <a:pathLst>
                <a:path w="411479" h="76200">
                  <a:moveTo>
                    <a:pt x="335025" y="0"/>
                  </a:moveTo>
                  <a:lnTo>
                    <a:pt x="335025" y="76200"/>
                  </a:lnTo>
                  <a:lnTo>
                    <a:pt x="398525" y="44450"/>
                  </a:lnTo>
                  <a:lnTo>
                    <a:pt x="347725" y="44450"/>
                  </a:lnTo>
                  <a:lnTo>
                    <a:pt x="347725" y="31750"/>
                  </a:lnTo>
                  <a:lnTo>
                    <a:pt x="398525" y="31750"/>
                  </a:lnTo>
                  <a:lnTo>
                    <a:pt x="335025" y="0"/>
                  </a:lnTo>
                  <a:close/>
                </a:path>
                <a:path w="411479" h="76200">
                  <a:moveTo>
                    <a:pt x="335025" y="31750"/>
                  </a:moveTo>
                  <a:lnTo>
                    <a:pt x="0" y="31750"/>
                  </a:lnTo>
                  <a:lnTo>
                    <a:pt x="0" y="44450"/>
                  </a:lnTo>
                  <a:lnTo>
                    <a:pt x="335025" y="44450"/>
                  </a:lnTo>
                  <a:lnTo>
                    <a:pt x="335025" y="31750"/>
                  </a:lnTo>
                  <a:close/>
                </a:path>
                <a:path w="411479" h="76200">
                  <a:moveTo>
                    <a:pt x="398525" y="31750"/>
                  </a:moveTo>
                  <a:lnTo>
                    <a:pt x="347725" y="31750"/>
                  </a:lnTo>
                  <a:lnTo>
                    <a:pt x="347725" y="44450"/>
                  </a:lnTo>
                  <a:lnTo>
                    <a:pt x="398525" y="44450"/>
                  </a:lnTo>
                  <a:lnTo>
                    <a:pt x="411225" y="38100"/>
                  </a:lnTo>
                  <a:lnTo>
                    <a:pt x="398525" y="31750"/>
                  </a:lnTo>
                  <a:close/>
                </a:path>
              </a:pathLst>
            </a:custGeom>
            <a:solidFill>
              <a:srgbClr val="000000"/>
            </a:solidFill>
          </p:spPr>
          <p:txBody>
            <a:bodyPr wrap="square" lIns="0" tIns="0" rIns="0" bIns="0" rtlCol="0"/>
            <a:lstStyle/>
            <a:p>
              <a:endParaRPr/>
            </a:p>
          </p:txBody>
        </p:sp>
      </p:grpSp>
      <p:sp>
        <p:nvSpPr>
          <p:cNvPr id="18" name="object 18"/>
          <p:cNvSpPr txBox="1"/>
          <p:nvPr/>
        </p:nvSpPr>
        <p:spPr>
          <a:xfrm>
            <a:off x="4635119" y="1063574"/>
            <a:ext cx="162560" cy="197490"/>
          </a:xfrm>
          <a:prstGeom prst="rect">
            <a:avLst/>
          </a:prstGeom>
        </p:spPr>
        <p:txBody>
          <a:bodyPr vert="horz" wrap="square" lIns="0" tIns="12700" rIns="0" bIns="0" rtlCol="0">
            <a:spAutoFit/>
          </a:bodyPr>
          <a:lstStyle/>
          <a:p>
            <a:pPr marL="12700">
              <a:spcBef>
                <a:spcPts val="100"/>
              </a:spcBef>
            </a:pPr>
            <a:r>
              <a:rPr sz="1200" spc="-25" dirty="0">
                <a:latin typeface="Arial"/>
                <a:cs typeface="Arial"/>
              </a:rPr>
              <a:t>or</a:t>
            </a:r>
            <a:endParaRPr sz="1200">
              <a:latin typeface="Arial"/>
              <a:cs typeface="Arial"/>
            </a:endParaRPr>
          </a:p>
        </p:txBody>
      </p:sp>
      <p:grpSp>
        <p:nvGrpSpPr>
          <p:cNvPr id="19" name="object 19"/>
          <p:cNvGrpSpPr/>
          <p:nvPr/>
        </p:nvGrpSpPr>
        <p:grpSpPr>
          <a:xfrm>
            <a:off x="4821238" y="1000125"/>
            <a:ext cx="935355" cy="373380"/>
            <a:chOff x="1646237" y="1000125"/>
            <a:chExt cx="935355" cy="373380"/>
          </a:xfrm>
        </p:grpSpPr>
        <p:sp>
          <p:nvSpPr>
            <p:cNvPr id="20" name="object 20"/>
            <p:cNvSpPr/>
            <p:nvPr/>
          </p:nvSpPr>
          <p:spPr>
            <a:xfrm>
              <a:off x="1651000" y="1004887"/>
              <a:ext cx="925830" cy="363855"/>
            </a:xfrm>
            <a:custGeom>
              <a:avLst/>
              <a:gdLst/>
              <a:ahLst/>
              <a:cxnLst/>
              <a:rect l="l" t="t" r="r" b="b"/>
              <a:pathLst>
                <a:path w="925830" h="363855">
                  <a:moveTo>
                    <a:pt x="0" y="363537"/>
                  </a:moveTo>
                  <a:lnTo>
                    <a:pt x="925512" y="363537"/>
                  </a:lnTo>
                  <a:lnTo>
                    <a:pt x="925512" y="0"/>
                  </a:lnTo>
                  <a:lnTo>
                    <a:pt x="0" y="0"/>
                  </a:lnTo>
                  <a:lnTo>
                    <a:pt x="0" y="363537"/>
                  </a:lnTo>
                  <a:close/>
                </a:path>
              </a:pathLst>
            </a:custGeom>
            <a:ln w="9525">
              <a:solidFill>
                <a:srgbClr val="000000"/>
              </a:solidFill>
            </a:ln>
          </p:spPr>
          <p:txBody>
            <a:bodyPr wrap="square" lIns="0" tIns="0" rIns="0" bIns="0" rtlCol="0"/>
            <a:lstStyle/>
            <a:p>
              <a:endParaRPr/>
            </a:p>
          </p:txBody>
        </p:sp>
        <p:sp>
          <p:nvSpPr>
            <p:cNvPr id="21" name="object 21"/>
            <p:cNvSpPr/>
            <p:nvPr/>
          </p:nvSpPr>
          <p:spPr>
            <a:xfrm>
              <a:off x="1685290" y="1033246"/>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2" name="object 22"/>
            <p:cNvPicPr/>
            <p:nvPr/>
          </p:nvPicPr>
          <p:blipFill>
            <a:blip r:embed="rId5" cstate="print"/>
            <a:stretch>
              <a:fillRect/>
            </a:stretch>
          </p:blipFill>
          <p:spPr>
            <a:xfrm>
              <a:off x="1710055" y="1051306"/>
              <a:ext cx="203707" cy="277368"/>
            </a:xfrm>
            <a:prstGeom prst="rect">
              <a:avLst/>
            </a:prstGeom>
          </p:spPr>
        </p:pic>
        <p:sp>
          <p:nvSpPr>
            <p:cNvPr id="23" name="object 23"/>
            <p:cNvSpPr/>
            <p:nvPr/>
          </p:nvSpPr>
          <p:spPr>
            <a:xfrm>
              <a:off x="1995297" y="1033246"/>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4" name="object 24"/>
            <p:cNvPicPr/>
            <p:nvPr/>
          </p:nvPicPr>
          <p:blipFill>
            <a:blip r:embed="rId6" cstate="print"/>
            <a:stretch>
              <a:fillRect/>
            </a:stretch>
          </p:blipFill>
          <p:spPr>
            <a:xfrm>
              <a:off x="2020061" y="1051306"/>
              <a:ext cx="204596" cy="277368"/>
            </a:xfrm>
            <a:prstGeom prst="rect">
              <a:avLst/>
            </a:prstGeom>
          </p:spPr>
        </p:pic>
        <p:sp>
          <p:nvSpPr>
            <p:cNvPr id="25" name="object 25"/>
            <p:cNvSpPr/>
            <p:nvPr/>
          </p:nvSpPr>
          <p:spPr>
            <a:xfrm>
              <a:off x="2294381" y="1033246"/>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6" name="object 26"/>
            <p:cNvPicPr/>
            <p:nvPr/>
          </p:nvPicPr>
          <p:blipFill>
            <a:blip r:embed="rId7" cstate="print"/>
            <a:stretch>
              <a:fillRect/>
            </a:stretch>
          </p:blipFill>
          <p:spPr>
            <a:xfrm>
              <a:off x="2319147" y="1051306"/>
              <a:ext cx="203707" cy="277368"/>
            </a:xfrm>
            <a:prstGeom prst="rect">
              <a:avLst/>
            </a:prstGeom>
          </p:spPr>
        </p:pic>
      </p:grpSp>
      <p:sp>
        <p:nvSpPr>
          <p:cNvPr id="27" name="object 27"/>
          <p:cNvSpPr txBox="1"/>
          <p:nvPr/>
        </p:nvSpPr>
        <p:spPr>
          <a:xfrm>
            <a:off x="3514040" y="1455801"/>
            <a:ext cx="5060315" cy="1642745"/>
          </a:xfrm>
          <a:prstGeom prst="rect">
            <a:avLst/>
          </a:prstGeom>
        </p:spPr>
        <p:txBody>
          <a:bodyPr vert="horz" wrap="square" lIns="0" tIns="12700" rIns="0" bIns="0" rtlCol="0">
            <a:spAutoFit/>
          </a:bodyPr>
          <a:lstStyle/>
          <a:p>
            <a:pPr marL="147955" indent="-135255">
              <a:spcBef>
                <a:spcPts val="100"/>
              </a:spcBef>
              <a:buSzPct val="92857"/>
              <a:buAutoNum type="arabicPeriod"/>
              <a:tabLst>
                <a:tab pos="147955" algn="l"/>
              </a:tabLst>
            </a:pPr>
            <a:r>
              <a:rPr sz="1400" b="1" dirty="0">
                <a:latin typeface="Times New Roman"/>
                <a:cs typeface="Times New Roman"/>
              </a:rPr>
              <a:t>Error</a:t>
            </a:r>
            <a:r>
              <a:rPr sz="1400" b="1" spc="-60"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2700">
              <a:spcBef>
                <a:spcPts val="10"/>
              </a:spcBef>
            </a:pPr>
            <a:r>
              <a:rPr sz="1300" dirty="0">
                <a:latin typeface="Times New Roman"/>
                <a:cs typeface="Times New Roman"/>
              </a:rPr>
              <a:t>P3:</a:t>
            </a:r>
            <a:r>
              <a:rPr sz="1300" spc="-55" dirty="0">
                <a:latin typeface="Times New Roman"/>
                <a:cs typeface="Times New Roman"/>
              </a:rPr>
              <a:t> </a:t>
            </a:r>
            <a:r>
              <a:rPr sz="1300" dirty="0">
                <a:latin typeface="Times New Roman"/>
                <a:cs typeface="Times New Roman"/>
              </a:rPr>
              <a:t>The</a:t>
            </a:r>
            <a:r>
              <a:rPr sz="1300" spc="-30" dirty="0">
                <a:latin typeface="Times New Roman"/>
                <a:cs typeface="Times New Roman"/>
              </a:rPr>
              <a:t> </a:t>
            </a:r>
            <a:r>
              <a:rPr sz="1300" dirty="0">
                <a:latin typeface="Times New Roman"/>
                <a:cs typeface="Times New Roman"/>
              </a:rPr>
              <a:t>maximum</a:t>
            </a:r>
            <a:r>
              <a:rPr sz="1300" spc="-10" dirty="0">
                <a:latin typeface="Times New Roman"/>
                <a:cs typeface="Times New Roman"/>
              </a:rPr>
              <a:t> </a:t>
            </a:r>
            <a:r>
              <a:rPr sz="1300" dirty="0">
                <a:latin typeface="Times New Roman"/>
                <a:cs typeface="Times New Roman"/>
              </a:rPr>
              <a:t>detected</a:t>
            </a:r>
            <a:r>
              <a:rPr sz="1300" spc="-35" dirty="0">
                <a:latin typeface="Times New Roman"/>
                <a:cs typeface="Times New Roman"/>
              </a:rPr>
              <a:t> </a:t>
            </a:r>
            <a:r>
              <a:rPr sz="1300" dirty="0">
                <a:latin typeface="Times New Roman"/>
                <a:cs typeface="Times New Roman"/>
              </a:rPr>
              <a:t>discharge</a:t>
            </a:r>
            <a:r>
              <a:rPr sz="1300" spc="-30" dirty="0">
                <a:latin typeface="Times New Roman"/>
                <a:cs typeface="Times New Roman"/>
              </a:rPr>
              <a:t> </a:t>
            </a:r>
            <a:r>
              <a:rPr sz="1300" dirty="0">
                <a:latin typeface="Times New Roman"/>
                <a:cs typeface="Times New Roman"/>
              </a:rPr>
              <a:t>temperature(TD) is</a:t>
            </a:r>
            <a:r>
              <a:rPr sz="1300" spc="-45" dirty="0">
                <a:latin typeface="Times New Roman"/>
                <a:cs typeface="Times New Roman"/>
              </a:rPr>
              <a:t> </a:t>
            </a:r>
            <a:r>
              <a:rPr sz="1300" dirty="0">
                <a:latin typeface="Times New Roman"/>
                <a:cs typeface="Times New Roman"/>
              </a:rPr>
              <a:t>no</a:t>
            </a:r>
            <a:r>
              <a:rPr sz="1300" spc="-30" dirty="0">
                <a:latin typeface="Times New Roman"/>
                <a:cs typeface="Times New Roman"/>
              </a:rPr>
              <a:t> </a:t>
            </a:r>
            <a:r>
              <a:rPr sz="1300" dirty="0">
                <a:latin typeface="Times New Roman"/>
                <a:cs typeface="Times New Roman"/>
              </a:rPr>
              <a:t>less</a:t>
            </a:r>
            <a:r>
              <a:rPr sz="1300" spc="-55" dirty="0">
                <a:latin typeface="Times New Roman"/>
                <a:cs typeface="Times New Roman"/>
              </a:rPr>
              <a:t> </a:t>
            </a:r>
            <a:r>
              <a:rPr sz="1300" dirty="0">
                <a:latin typeface="Times New Roman"/>
                <a:cs typeface="Times New Roman"/>
              </a:rPr>
              <a:t>than</a:t>
            </a:r>
            <a:r>
              <a:rPr sz="1300" spc="-30" dirty="0">
                <a:latin typeface="Times New Roman"/>
                <a:cs typeface="Times New Roman"/>
              </a:rPr>
              <a:t> </a:t>
            </a:r>
            <a:r>
              <a:rPr sz="1300" spc="-10" dirty="0">
                <a:latin typeface="Times New Roman"/>
                <a:cs typeface="Times New Roman"/>
              </a:rPr>
              <a:t>248F.</a:t>
            </a:r>
            <a:endParaRPr sz="1300">
              <a:latin typeface="Times New Roman"/>
              <a:cs typeface="Times New Roman"/>
            </a:endParaRPr>
          </a:p>
          <a:p>
            <a:pPr marL="12700">
              <a:lnSpc>
                <a:spcPts val="1550"/>
              </a:lnSpc>
              <a:spcBef>
                <a:spcPts val="10"/>
              </a:spcBef>
            </a:pPr>
            <a:r>
              <a:rPr sz="1300" dirty="0">
                <a:latin typeface="Times New Roman"/>
                <a:cs typeface="Times New Roman"/>
              </a:rPr>
              <a:t>E3:</a:t>
            </a:r>
            <a:r>
              <a:rPr sz="1300" spc="-25" dirty="0">
                <a:latin typeface="Times New Roman"/>
                <a:cs typeface="Times New Roman"/>
              </a:rPr>
              <a:t> </a:t>
            </a:r>
            <a:r>
              <a:rPr sz="1300" dirty="0">
                <a:latin typeface="Times New Roman"/>
                <a:cs typeface="Times New Roman"/>
              </a:rPr>
              <a:t>System</a:t>
            </a:r>
            <a:r>
              <a:rPr sz="1300" spc="15" dirty="0">
                <a:latin typeface="Times New Roman"/>
                <a:cs typeface="Times New Roman"/>
              </a:rPr>
              <a:t> </a:t>
            </a:r>
            <a:r>
              <a:rPr sz="1300" dirty="0">
                <a:latin typeface="Times New Roman"/>
                <a:cs typeface="Times New Roman"/>
              </a:rPr>
              <a:t>locks</a:t>
            </a:r>
            <a:r>
              <a:rPr sz="1300" spc="-30" dirty="0">
                <a:latin typeface="Times New Roman"/>
                <a:cs typeface="Times New Roman"/>
              </a:rPr>
              <a:t> </a:t>
            </a:r>
            <a:r>
              <a:rPr sz="1300" dirty="0">
                <a:latin typeface="Times New Roman"/>
                <a:cs typeface="Times New Roman"/>
              </a:rPr>
              <a:t>up</a:t>
            </a:r>
            <a:r>
              <a:rPr sz="1300" spc="-20" dirty="0">
                <a:latin typeface="Times New Roman"/>
                <a:cs typeface="Times New Roman"/>
              </a:rPr>
              <a:t> </a:t>
            </a:r>
            <a:r>
              <a:rPr sz="1300" dirty="0">
                <a:latin typeface="Times New Roman"/>
                <a:cs typeface="Times New Roman"/>
              </a:rPr>
              <a:t>when</a:t>
            </a:r>
            <a:r>
              <a:rPr sz="1300" spc="-40" dirty="0">
                <a:latin typeface="Times New Roman"/>
                <a:cs typeface="Times New Roman"/>
              </a:rPr>
              <a:t> </a:t>
            </a:r>
            <a:r>
              <a:rPr sz="1300" dirty="0">
                <a:latin typeface="Times New Roman"/>
                <a:cs typeface="Times New Roman"/>
              </a:rPr>
              <a:t>P3</a:t>
            </a:r>
            <a:r>
              <a:rPr sz="1300" spc="-25" dirty="0">
                <a:latin typeface="Times New Roman"/>
                <a:cs typeface="Times New Roman"/>
              </a:rPr>
              <a:t> </a:t>
            </a:r>
            <a:r>
              <a:rPr sz="1300" dirty="0">
                <a:latin typeface="Times New Roman"/>
                <a:cs typeface="Times New Roman"/>
              </a:rPr>
              <a:t>has</a:t>
            </a:r>
            <a:r>
              <a:rPr sz="1300" spc="-30" dirty="0">
                <a:latin typeface="Times New Roman"/>
                <a:cs typeface="Times New Roman"/>
              </a:rPr>
              <a:t> </a:t>
            </a:r>
            <a:r>
              <a:rPr sz="1300" dirty="0">
                <a:latin typeface="Times New Roman"/>
                <a:cs typeface="Times New Roman"/>
              </a:rPr>
              <a:t>occurred</a:t>
            </a:r>
            <a:r>
              <a:rPr sz="1300" spc="-20" dirty="0">
                <a:latin typeface="Times New Roman"/>
                <a:cs typeface="Times New Roman"/>
              </a:rPr>
              <a:t> </a:t>
            </a:r>
            <a:r>
              <a:rPr sz="1300" dirty="0">
                <a:latin typeface="Times New Roman"/>
                <a:cs typeface="Times New Roman"/>
              </a:rPr>
              <a:t>six</a:t>
            </a:r>
            <a:r>
              <a:rPr sz="1300" spc="-30" dirty="0">
                <a:latin typeface="Times New Roman"/>
                <a:cs typeface="Times New Roman"/>
              </a:rPr>
              <a:t> </a:t>
            </a:r>
            <a:r>
              <a:rPr sz="1300" dirty="0">
                <a:latin typeface="Times New Roman"/>
                <a:cs typeface="Times New Roman"/>
              </a:rPr>
              <a:t>times</a:t>
            </a:r>
            <a:r>
              <a:rPr sz="1300" spc="-20" dirty="0">
                <a:latin typeface="Times New Roman"/>
                <a:cs typeface="Times New Roman"/>
              </a:rPr>
              <a:t> </a:t>
            </a:r>
            <a:r>
              <a:rPr sz="1300" dirty="0">
                <a:latin typeface="Times New Roman"/>
                <a:cs typeface="Times New Roman"/>
              </a:rPr>
              <a:t>within</a:t>
            </a:r>
            <a:r>
              <a:rPr sz="1300" spc="-10" dirty="0">
                <a:latin typeface="Times New Roman"/>
                <a:cs typeface="Times New Roman"/>
              </a:rPr>
              <a:t> </a:t>
            </a:r>
            <a:r>
              <a:rPr sz="1300" dirty="0">
                <a:latin typeface="Times New Roman"/>
                <a:cs typeface="Times New Roman"/>
              </a:rPr>
              <a:t>3</a:t>
            </a:r>
            <a:r>
              <a:rPr sz="1300" spc="-30" dirty="0">
                <a:latin typeface="Times New Roman"/>
                <a:cs typeface="Times New Roman"/>
              </a:rPr>
              <a:t> </a:t>
            </a:r>
            <a:r>
              <a:rPr sz="1300" spc="-10" dirty="0">
                <a:latin typeface="Times New Roman"/>
                <a:cs typeface="Times New Roman"/>
              </a:rPr>
              <a:t>hours.</a:t>
            </a:r>
            <a:endParaRPr sz="1300">
              <a:latin typeface="Times New Roman"/>
              <a:cs typeface="Times New Roman"/>
            </a:endParaRPr>
          </a:p>
          <a:p>
            <a:pPr marL="147955" indent="-135255">
              <a:lnSpc>
                <a:spcPts val="1670"/>
              </a:lnSpc>
              <a:buSzPct val="92857"/>
              <a:buAutoNum type="arabicPeriod" startAt="2"/>
              <a:tabLst>
                <a:tab pos="147955" algn="l"/>
              </a:tabLst>
            </a:pPr>
            <a:r>
              <a:rPr sz="1400" b="1" dirty="0">
                <a:latin typeface="Times New Roman"/>
                <a:cs typeface="Times New Roman"/>
              </a:rPr>
              <a:t>Possible</a:t>
            </a:r>
            <a:r>
              <a:rPr sz="1400" b="1" spc="-4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spcBef>
                <a:spcPts val="5"/>
              </a:spcBef>
              <a:buFont typeface="Wingdings"/>
              <a:buChar char=""/>
              <a:tabLst>
                <a:tab pos="299085" algn="l"/>
                <a:tab pos="299720" algn="l"/>
              </a:tabLst>
            </a:pPr>
            <a:r>
              <a:rPr sz="1300" spc="-20" dirty="0">
                <a:latin typeface="Times New Roman"/>
                <a:cs typeface="Times New Roman"/>
              </a:rPr>
              <a:t>Too</a:t>
            </a:r>
            <a:r>
              <a:rPr sz="1300" spc="-25" dirty="0">
                <a:latin typeface="Times New Roman"/>
                <a:cs typeface="Times New Roman"/>
              </a:rPr>
              <a:t> </a:t>
            </a:r>
            <a:r>
              <a:rPr sz="1300" dirty="0">
                <a:latin typeface="Times New Roman"/>
                <a:cs typeface="Times New Roman"/>
              </a:rPr>
              <a:t>little</a:t>
            </a:r>
            <a:r>
              <a:rPr sz="1300" spc="-20" dirty="0">
                <a:latin typeface="Times New Roman"/>
                <a:cs typeface="Times New Roman"/>
              </a:rPr>
              <a:t> </a:t>
            </a:r>
            <a:r>
              <a:rPr sz="1300" dirty="0">
                <a:latin typeface="Times New Roman"/>
                <a:cs typeface="Times New Roman"/>
              </a:rPr>
              <a:t>refrigerant</a:t>
            </a:r>
            <a:r>
              <a:rPr sz="1300" spc="-25" dirty="0">
                <a:latin typeface="Times New Roman"/>
                <a:cs typeface="Times New Roman"/>
              </a:rPr>
              <a:t> </a:t>
            </a:r>
            <a:r>
              <a:rPr sz="1300" dirty="0">
                <a:latin typeface="Times New Roman"/>
                <a:cs typeface="Times New Roman"/>
              </a:rPr>
              <a:t>remains</a:t>
            </a:r>
            <a:r>
              <a:rPr sz="1300" spc="-15" dirty="0">
                <a:latin typeface="Times New Roman"/>
                <a:cs typeface="Times New Roman"/>
              </a:rPr>
              <a:t> </a:t>
            </a:r>
            <a:r>
              <a:rPr sz="1300" dirty="0">
                <a:latin typeface="Times New Roman"/>
                <a:cs typeface="Times New Roman"/>
              </a:rPr>
              <a:t>in</a:t>
            </a:r>
            <a:r>
              <a:rPr sz="1300" spc="-35" dirty="0">
                <a:latin typeface="Times New Roman"/>
                <a:cs typeface="Times New Roman"/>
              </a:rPr>
              <a:t> </a:t>
            </a:r>
            <a:r>
              <a:rPr sz="1300" dirty="0">
                <a:latin typeface="Times New Roman"/>
                <a:cs typeface="Times New Roman"/>
              </a:rPr>
              <a:t>the</a:t>
            </a:r>
            <a:r>
              <a:rPr sz="1300" spc="-25" dirty="0">
                <a:latin typeface="Times New Roman"/>
                <a:cs typeface="Times New Roman"/>
              </a:rPr>
              <a:t> </a:t>
            </a:r>
            <a:r>
              <a:rPr sz="1300" spc="-10" dirty="0">
                <a:latin typeface="Times New Roman"/>
                <a:cs typeface="Times New Roman"/>
              </a:rPr>
              <a:t>system.</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Dirty</a:t>
            </a:r>
            <a:r>
              <a:rPr sz="1300" spc="-25" dirty="0">
                <a:latin typeface="Times New Roman"/>
                <a:cs typeface="Times New Roman"/>
              </a:rPr>
              <a:t> </a:t>
            </a:r>
            <a:r>
              <a:rPr sz="1300" dirty="0">
                <a:latin typeface="Times New Roman"/>
                <a:cs typeface="Times New Roman"/>
              </a:rPr>
              <a:t>plugging</a:t>
            </a:r>
            <a:r>
              <a:rPr sz="1300" spc="-5" dirty="0">
                <a:latin typeface="Times New Roman"/>
                <a:cs typeface="Times New Roman"/>
              </a:rPr>
              <a:t> </a:t>
            </a:r>
            <a:r>
              <a:rPr sz="1300" dirty="0">
                <a:latin typeface="Times New Roman"/>
                <a:cs typeface="Times New Roman"/>
              </a:rPr>
              <a:t>of</a:t>
            </a:r>
            <a:r>
              <a:rPr sz="1300" spc="254" dirty="0">
                <a:latin typeface="Times New Roman"/>
                <a:cs typeface="Times New Roman"/>
              </a:rPr>
              <a:t> </a:t>
            </a:r>
            <a:r>
              <a:rPr sz="1300" dirty="0">
                <a:latin typeface="Times New Roman"/>
                <a:cs typeface="Times New Roman"/>
              </a:rPr>
              <a:t>TXV(indoor</a:t>
            </a:r>
            <a:r>
              <a:rPr sz="1300" spc="-10" dirty="0">
                <a:latin typeface="Times New Roman"/>
                <a:cs typeface="Times New Roman"/>
              </a:rPr>
              <a:t> unit).</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50" dirty="0">
                <a:latin typeface="Times New Roman"/>
                <a:cs typeface="Times New Roman"/>
              </a:rPr>
              <a:t> </a:t>
            </a:r>
            <a:r>
              <a:rPr sz="1300" dirty="0">
                <a:latin typeface="Times New Roman"/>
                <a:cs typeface="Times New Roman"/>
              </a:rPr>
              <a:t>discharge</a:t>
            </a:r>
            <a:r>
              <a:rPr sz="1300" spc="-65" dirty="0">
                <a:latin typeface="Times New Roman"/>
                <a:cs typeface="Times New Roman"/>
              </a:rPr>
              <a:t> </a:t>
            </a:r>
            <a:r>
              <a:rPr sz="1300" dirty="0">
                <a:latin typeface="Times New Roman"/>
                <a:cs typeface="Times New Roman"/>
              </a:rPr>
              <a:t>temperature</a:t>
            </a:r>
            <a:r>
              <a:rPr sz="1300" spc="-40" dirty="0">
                <a:latin typeface="Times New Roman"/>
                <a:cs typeface="Times New Roman"/>
              </a:rPr>
              <a:t> </a:t>
            </a:r>
            <a:r>
              <a:rPr sz="1300" spc="-10" dirty="0">
                <a:latin typeface="Times New Roman"/>
                <a:cs typeface="Times New Roman"/>
              </a:rPr>
              <a:t>sensor.</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25" dirty="0">
                <a:latin typeface="Times New Roman"/>
                <a:cs typeface="Times New Roman"/>
              </a:rPr>
              <a:t> </a:t>
            </a:r>
            <a:r>
              <a:rPr sz="1300" dirty="0">
                <a:latin typeface="Times New Roman"/>
                <a:cs typeface="Times New Roman"/>
              </a:rPr>
              <a:t>main</a:t>
            </a:r>
            <a:r>
              <a:rPr sz="1300" spc="-35" dirty="0">
                <a:latin typeface="Times New Roman"/>
                <a:cs typeface="Times New Roman"/>
              </a:rPr>
              <a:t> </a:t>
            </a:r>
            <a:r>
              <a:rPr sz="1300" dirty="0">
                <a:latin typeface="Times New Roman"/>
                <a:cs typeface="Times New Roman"/>
              </a:rPr>
              <a:t>control</a:t>
            </a:r>
            <a:r>
              <a:rPr sz="1300" spc="-25" dirty="0">
                <a:latin typeface="Times New Roman"/>
                <a:cs typeface="Times New Roman"/>
              </a:rPr>
              <a:t> </a:t>
            </a:r>
            <a:r>
              <a:rPr sz="1300" spc="-10" dirty="0">
                <a:latin typeface="Times New Roman"/>
                <a:cs typeface="Times New Roman"/>
              </a:rPr>
              <a:t>board.</a:t>
            </a:r>
            <a:endParaRPr sz="1300">
              <a:latin typeface="Times New Roman"/>
              <a:cs typeface="Times New Roman"/>
            </a:endParaRPr>
          </a:p>
        </p:txBody>
      </p:sp>
      <p:sp>
        <p:nvSpPr>
          <p:cNvPr id="28" name="object 28"/>
          <p:cNvSpPr txBox="1"/>
          <p:nvPr/>
        </p:nvSpPr>
        <p:spPr>
          <a:xfrm>
            <a:off x="7648955" y="4861686"/>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29" name="object 29"/>
          <p:cNvSpPr/>
          <p:nvPr/>
        </p:nvSpPr>
        <p:spPr>
          <a:xfrm>
            <a:off x="7578725" y="4303648"/>
            <a:ext cx="411480" cy="76200"/>
          </a:xfrm>
          <a:custGeom>
            <a:avLst/>
            <a:gdLst/>
            <a:ahLst/>
            <a:cxnLst/>
            <a:rect l="l" t="t" r="r" b="b"/>
            <a:pathLst>
              <a:path w="411479" h="76200">
                <a:moveTo>
                  <a:pt x="398399" y="31750"/>
                </a:moveTo>
                <a:lnTo>
                  <a:pt x="347599" y="31750"/>
                </a:lnTo>
                <a:lnTo>
                  <a:pt x="347599" y="44450"/>
                </a:lnTo>
                <a:lnTo>
                  <a:pt x="334899" y="44454"/>
                </a:lnTo>
                <a:lnTo>
                  <a:pt x="334899" y="76200"/>
                </a:lnTo>
                <a:lnTo>
                  <a:pt x="411099" y="38100"/>
                </a:lnTo>
                <a:lnTo>
                  <a:pt x="398399" y="31750"/>
                </a:lnTo>
                <a:close/>
              </a:path>
              <a:path w="411479" h="76200">
                <a:moveTo>
                  <a:pt x="334899" y="31754"/>
                </a:moveTo>
                <a:lnTo>
                  <a:pt x="0" y="31876"/>
                </a:lnTo>
                <a:lnTo>
                  <a:pt x="0" y="44576"/>
                </a:lnTo>
                <a:lnTo>
                  <a:pt x="334899" y="44454"/>
                </a:lnTo>
                <a:lnTo>
                  <a:pt x="334899" y="31754"/>
                </a:lnTo>
                <a:close/>
              </a:path>
              <a:path w="411479" h="76200">
                <a:moveTo>
                  <a:pt x="347599" y="31750"/>
                </a:moveTo>
                <a:lnTo>
                  <a:pt x="334899" y="31754"/>
                </a:lnTo>
                <a:lnTo>
                  <a:pt x="334899" y="44454"/>
                </a:lnTo>
                <a:lnTo>
                  <a:pt x="347599" y="44450"/>
                </a:lnTo>
                <a:lnTo>
                  <a:pt x="347599" y="31750"/>
                </a:lnTo>
                <a:close/>
              </a:path>
              <a:path w="411479" h="76200">
                <a:moveTo>
                  <a:pt x="334899" y="0"/>
                </a:moveTo>
                <a:lnTo>
                  <a:pt x="334899" y="31754"/>
                </a:lnTo>
                <a:lnTo>
                  <a:pt x="398399" y="31750"/>
                </a:lnTo>
                <a:lnTo>
                  <a:pt x="334899" y="0"/>
                </a:lnTo>
                <a:close/>
              </a:path>
            </a:pathLst>
          </a:custGeom>
          <a:solidFill>
            <a:srgbClr val="000000"/>
          </a:solidFill>
        </p:spPr>
        <p:txBody>
          <a:bodyPr wrap="square" lIns="0" tIns="0" rIns="0" bIns="0" rtlCol="0"/>
          <a:lstStyle/>
          <a:p>
            <a:endParaRPr/>
          </a:p>
        </p:txBody>
      </p:sp>
      <p:sp>
        <p:nvSpPr>
          <p:cNvPr id="30" name="object 30"/>
          <p:cNvSpPr txBox="1"/>
          <p:nvPr/>
        </p:nvSpPr>
        <p:spPr>
          <a:xfrm>
            <a:off x="7648955" y="4048759"/>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1" name="object 31"/>
          <p:cNvSpPr txBox="1"/>
          <p:nvPr/>
        </p:nvSpPr>
        <p:spPr>
          <a:xfrm>
            <a:off x="7981951" y="4137026"/>
            <a:ext cx="1616075" cy="368691"/>
          </a:xfrm>
          <a:prstGeom prst="rect">
            <a:avLst/>
          </a:prstGeom>
          <a:ln w="12700">
            <a:solidFill>
              <a:srgbClr val="000000"/>
            </a:solidFill>
          </a:ln>
        </p:spPr>
        <p:txBody>
          <a:bodyPr vert="horz" wrap="square" lIns="0" tIns="45085" rIns="0" bIns="0" rtlCol="0">
            <a:spAutoFit/>
          </a:bodyPr>
          <a:lstStyle/>
          <a:p>
            <a:pPr marL="92710" marR="504825">
              <a:spcBef>
                <a:spcPts val="355"/>
              </a:spcBef>
            </a:pPr>
            <a:r>
              <a:rPr sz="1050" dirty="0">
                <a:latin typeface="Times New Roman"/>
                <a:cs typeface="Times New Roman"/>
              </a:rPr>
              <a:t>Reset</a:t>
            </a:r>
            <a:r>
              <a:rPr sz="1050" spc="-3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sensor</a:t>
            </a:r>
            <a:r>
              <a:rPr sz="1050" spc="-10" dirty="0">
                <a:latin typeface="Times New Roman"/>
                <a:cs typeface="Times New Roman"/>
              </a:rPr>
              <a:t> </a:t>
            </a:r>
            <a:r>
              <a:rPr sz="1050" spc="-25" dirty="0">
                <a:latin typeface="Times New Roman"/>
                <a:cs typeface="Times New Roman"/>
              </a:rPr>
              <a:t>or </a:t>
            </a:r>
            <a:r>
              <a:rPr sz="1050" dirty="0">
                <a:latin typeface="Times New Roman"/>
                <a:cs typeface="Times New Roman"/>
              </a:rPr>
              <a:t>reconnect</a:t>
            </a:r>
            <a:r>
              <a:rPr sz="1050" spc="-50" dirty="0">
                <a:latin typeface="Times New Roman"/>
                <a:cs typeface="Times New Roman"/>
              </a:rPr>
              <a:t> </a:t>
            </a:r>
            <a:r>
              <a:rPr sz="1050" dirty="0">
                <a:latin typeface="Times New Roman"/>
                <a:cs typeface="Times New Roman"/>
              </a:rPr>
              <a:t>the</a:t>
            </a:r>
            <a:r>
              <a:rPr sz="1050" spc="-10" dirty="0">
                <a:latin typeface="Times New Roman"/>
                <a:cs typeface="Times New Roman"/>
              </a:rPr>
              <a:t> </a:t>
            </a:r>
            <a:r>
              <a:rPr sz="1050" spc="-20" dirty="0">
                <a:latin typeface="Times New Roman"/>
                <a:cs typeface="Times New Roman"/>
              </a:rPr>
              <a:t>wire</a:t>
            </a:r>
            <a:endParaRPr sz="1050">
              <a:latin typeface="Times New Roman"/>
              <a:cs typeface="Times New Roman"/>
            </a:endParaRPr>
          </a:p>
        </p:txBody>
      </p:sp>
      <p:sp>
        <p:nvSpPr>
          <p:cNvPr id="32" name="object 32"/>
          <p:cNvSpPr txBox="1"/>
          <p:nvPr/>
        </p:nvSpPr>
        <p:spPr>
          <a:xfrm>
            <a:off x="5198617" y="4683633"/>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3" name="object 33"/>
          <p:cNvSpPr/>
          <p:nvPr/>
        </p:nvSpPr>
        <p:spPr>
          <a:xfrm>
            <a:off x="5532374" y="4645024"/>
            <a:ext cx="2462530" cy="1282700"/>
          </a:xfrm>
          <a:custGeom>
            <a:avLst/>
            <a:gdLst/>
            <a:ahLst/>
            <a:cxnLst/>
            <a:rect l="l" t="t" r="r" b="b"/>
            <a:pathLst>
              <a:path w="2462529" h="1282700">
                <a:moveTo>
                  <a:pt x="76200" y="279400"/>
                </a:moveTo>
                <a:lnTo>
                  <a:pt x="44450" y="279400"/>
                </a:lnTo>
                <a:lnTo>
                  <a:pt x="44577" y="0"/>
                </a:lnTo>
                <a:lnTo>
                  <a:pt x="31877" y="0"/>
                </a:lnTo>
                <a:lnTo>
                  <a:pt x="31750" y="279400"/>
                </a:lnTo>
                <a:lnTo>
                  <a:pt x="0" y="279400"/>
                </a:lnTo>
                <a:lnTo>
                  <a:pt x="38100" y="355600"/>
                </a:lnTo>
                <a:lnTo>
                  <a:pt x="69850" y="292100"/>
                </a:lnTo>
                <a:lnTo>
                  <a:pt x="76200" y="279400"/>
                </a:lnTo>
                <a:close/>
              </a:path>
              <a:path w="2462529" h="1282700">
                <a:moveTo>
                  <a:pt x="2462276" y="1244600"/>
                </a:moveTo>
                <a:lnTo>
                  <a:pt x="2449576" y="1238250"/>
                </a:lnTo>
                <a:lnTo>
                  <a:pt x="2386076" y="1206500"/>
                </a:lnTo>
                <a:lnTo>
                  <a:pt x="2386076" y="1238250"/>
                </a:lnTo>
                <a:lnTo>
                  <a:pt x="2051050" y="1238250"/>
                </a:lnTo>
                <a:lnTo>
                  <a:pt x="2051177" y="1250950"/>
                </a:lnTo>
                <a:lnTo>
                  <a:pt x="2386076" y="1250950"/>
                </a:lnTo>
                <a:lnTo>
                  <a:pt x="2386076" y="1282700"/>
                </a:lnTo>
                <a:lnTo>
                  <a:pt x="2449576" y="1250950"/>
                </a:lnTo>
                <a:lnTo>
                  <a:pt x="2462276" y="1244600"/>
                </a:lnTo>
                <a:close/>
              </a:path>
            </a:pathLst>
          </a:custGeom>
          <a:solidFill>
            <a:srgbClr val="000000"/>
          </a:solidFill>
        </p:spPr>
        <p:txBody>
          <a:bodyPr wrap="square" lIns="0" tIns="0" rIns="0" bIns="0" rtlCol="0"/>
          <a:lstStyle/>
          <a:p>
            <a:endParaRPr/>
          </a:p>
        </p:txBody>
      </p:sp>
      <p:sp>
        <p:nvSpPr>
          <p:cNvPr id="34" name="object 34"/>
          <p:cNvSpPr txBox="1"/>
          <p:nvPr/>
        </p:nvSpPr>
        <p:spPr>
          <a:xfrm>
            <a:off x="7978775" y="5003800"/>
            <a:ext cx="1619250"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6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faulty</a:t>
            </a:r>
            <a:r>
              <a:rPr sz="1050" spc="-30" dirty="0">
                <a:latin typeface="Times New Roman"/>
                <a:cs typeface="Times New Roman"/>
              </a:rPr>
              <a:t> </a:t>
            </a:r>
            <a:r>
              <a:rPr sz="1050" spc="-10" dirty="0">
                <a:latin typeface="Times New Roman"/>
                <a:cs typeface="Times New Roman"/>
              </a:rPr>
              <a:t>sensor</a:t>
            </a:r>
            <a:endParaRPr sz="1050">
              <a:latin typeface="Times New Roman"/>
              <a:cs typeface="Times New Roman"/>
            </a:endParaRPr>
          </a:p>
        </p:txBody>
      </p:sp>
      <p:sp>
        <p:nvSpPr>
          <p:cNvPr id="35" name="object 35"/>
          <p:cNvSpPr txBox="1"/>
          <p:nvPr/>
        </p:nvSpPr>
        <p:spPr>
          <a:xfrm>
            <a:off x="7594727" y="5606288"/>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6" name="object 36"/>
          <p:cNvSpPr txBox="1"/>
          <p:nvPr/>
        </p:nvSpPr>
        <p:spPr>
          <a:xfrm>
            <a:off x="7988300" y="5686426"/>
            <a:ext cx="1651000" cy="368691"/>
          </a:xfrm>
          <a:prstGeom prst="rect">
            <a:avLst/>
          </a:prstGeom>
          <a:ln w="12700">
            <a:solidFill>
              <a:srgbClr val="000000"/>
            </a:solidFill>
          </a:ln>
        </p:spPr>
        <p:txBody>
          <a:bodyPr vert="horz" wrap="square" lIns="0" tIns="45085" rIns="0" bIns="0" rtlCol="0">
            <a:spAutoFit/>
          </a:bodyPr>
          <a:lstStyle/>
          <a:p>
            <a:pPr marL="92075" marR="419100">
              <a:spcBef>
                <a:spcPts val="355"/>
              </a:spcBef>
            </a:pPr>
            <a:r>
              <a:rPr sz="1050" dirty="0">
                <a:latin typeface="Times New Roman"/>
                <a:cs typeface="Times New Roman"/>
              </a:rPr>
              <a:t>Check</a:t>
            </a:r>
            <a:r>
              <a:rPr sz="1050" spc="-3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spc="-10" dirty="0">
                <a:latin typeface="Times New Roman"/>
                <a:cs typeface="Times New Roman"/>
              </a:rPr>
              <a:t>refrigerant amounts</a:t>
            </a:r>
            <a:endParaRPr sz="1050">
              <a:latin typeface="Times New Roman"/>
              <a:cs typeface="Times New Roman"/>
            </a:endParaRPr>
          </a:p>
        </p:txBody>
      </p:sp>
      <p:sp>
        <p:nvSpPr>
          <p:cNvPr id="37" name="object 37"/>
          <p:cNvSpPr txBox="1"/>
          <p:nvPr/>
        </p:nvSpPr>
        <p:spPr>
          <a:xfrm>
            <a:off x="5264150" y="6184138"/>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8" name="object 38"/>
          <p:cNvSpPr/>
          <p:nvPr/>
        </p:nvSpPr>
        <p:spPr>
          <a:xfrm>
            <a:off x="5532373" y="6122923"/>
            <a:ext cx="76200" cy="355600"/>
          </a:xfrm>
          <a:custGeom>
            <a:avLst/>
            <a:gdLst/>
            <a:ahLst/>
            <a:cxnLst/>
            <a:rect l="l" t="t" r="r" b="b"/>
            <a:pathLst>
              <a:path w="76200" h="355600">
                <a:moveTo>
                  <a:pt x="31755" y="279400"/>
                </a:moveTo>
                <a:lnTo>
                  <a:pt x="0" y="279400"/>
                </a:lnTo>
                <a:lnTo>
                  <a:pt x="38100" y="355600"/>
                </a:lnTo>
                <a:lnTo>
                  <a:pt x="69850" y="292100"/>
                </a:lnTo>
                <a:lnTo>
                  <a:pt x="31750" y="292100"/>
                </a:lnTo>
                <a:lnTo>
                  <a:pt x="31755" y="279400"/>
                </a:lnTo>
                <a:close/>
              </a:path>
              <a:path w="76200" h="355600">
                <a:moveTo>
                  <a:pt x="44576" y="0"/>
                </a:moveTo>
                <a:lnTo>
                  <a:pt x="31876" y="0"/>
                </a:lnTo>
                <a:lnTo>
                  <a:pt x="31750" y="292100"/>
                </a:lnTo>
                <a:lnTo>
                  <a:pt x="44450" y="292100"/>
                </a:lnTo>
                <a:lnTo>
                  <a:pt x="44576" y="0"/>
                </a:lnTo>
                <a:close/>
              </a:path>
              <a:path w="76200" h="355600">
                <a:moveTo>
                  <a:pt x="76200" y="279400"/>
                </a:moveTo>
                <a:lnTo>
                  <a:pt x="44455" y="279400"/>
                </a:lnTo>
                <a:lnTo>
                  <a:pt x="44450" y="292100"/>
                </a:lnTo>
                <a:lnTo>
                  <a:pt x="69850" y="292100"/>
                </a:lnTo>
                <a:lnTo>
                  <a:pt x="76200" y="279400"/>
                </a:lnTo>
                <a:close/>
              </a:path>
            </a:pathLst>
          </a:custGeom>
          <a:solidFill>
            <a:srgbClr val="000000"/>
          </a:solidFill>
        </p:spPr>
        <p:txBody>
          <a:bodyPr wrap="square" lIns="0" tIns="0" rIns="0" bIns="0" rtlCol="0"/>
          <a:lstStyle/>
          <a:p>
            <a:endParaRPr/>
          </a:p>
        </p:txBody>
      </p:sp>
      <p:sp>
        <p:nvSpPr>
          <p:cNvPr id="39" name="object 39"/>
          <p:cNvSpPr txBox="1"/>
          <p:nvPr/>
        </p:nvSpPr>
        <p:spPr>
          <a:xfrm>
            <a:off x="7994650" y="6503923"/>
            <a:ext cx="1644650"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spc="-10" dirty="0">
                <a:latin typeface="Times New Roman"/>
                <a:cs typeface="Times New Roman"/>
              </a:rPr>
              <a:t>compressor</a:t>
            </a:r>
            <a:endParaRPr sz="1050">
              <a:latin typeface="Times New Roman"/>
              <a:cs typeface="Times New Roman"/>
            </a:endParaRPr>
          </a:p>
        </p:txBody>
      </p:sp>
      <p:sp>
        <p:nvSpPr>
          <p:cNvPr id="40" name="object 40"/>
          <p:cNvSpPr txBox="1"/>
          <p:nvPr/>
        </p:nvSpPr>
        <p:spPr>
          <a:xfrm>
            <a:off x="3804819" y="778002"/>
            <a:ext cx="525145"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sp>
        <p:nvSpPr>
          <p:cNvPr id="41" name="object 41"/>
          <p:cNvSpPr/>
          <p:nvPr/>
        </p:nvSpPr>
        <p:spPr>
          <a:xfrm>
            <a:off x="3544888" y="3367024"/>
            <a:ext cx="4051935" cy="282575"/>
          </a:xfrm>
          <a:custGeom>
            <a:avLst/>
            <a:gdLst/>
            <a:ahLst/>
            <a:cxnLst/>
            <a:rect l="l" t="t" r="r" b="b"/>
            <a:pathLst>
              <a:path w="4051935" h="282575">
                <a:moveTo>
                  <a:pt x="0" y="47116"/>
                </a:moveTo>
                <a:lnTo>
                  <a:pt x="3700" y="28825"/>
                </a:lnTo>
                <a:lnTo>
                  <a:pt x="13792" y="13842"/>
                </a:lnTo>
                <a:lnTo>
                  <a:pt x="28760" y="3718"/>
                </a:lnTo>
                <a:lnTo>
                  <a:pt x="47091" y="0"/>
                </a:lnTo>
                <a:lnTo>
                  <a:pt x="4004246" y="0"/>
                </a:lnTo>
                <a:lnTo>
                  <a:pt x="4022538" y="3718"/>
                </a:lnTo>
                <a:lnTo>
                  <a:pt x="4037520" y="13842"/>
                </a:lnTo>
                <a:lnTo>
                  <a:pt x="4047644" y="28825"/>
                </a:lnTo>
                <a:lnTo>
                  <a:pt x="4051363" y="47116"/>
                </a:lnTo>
                <a:lnTo>
                  <a:pt x="4051363" y="235585"/>
                </a:lnTo>
                <a:lnTo>
                  <a:pt x="4047644" y="253857"/>
                </a:lnTo>
                <a:lnTo>
                  <a:pt x="4037520" y="268795"/>
                </a:lnTo>
                <a:lnTo>
                  <a:pt x="4022538" y="278876"/>
                </a:lnTo>
                <a:lnTo>
                  <a:pt x="4004246" y="282575"/>
                </a:lnTo>
                <a:lnTo>
                  <a:pt x="47091" y="282575"/>
                </a:lnTo>
                <a:lnTo>
                  <a:pt x="28760" y="278876"/>
                </a:lnTo>
                <a:lnTo>
                  <a:pt x="13792" y="268795"/>
                </a:lnTo>
                <a:lnTo>
                  <a:pt x="3700" y="253857"/>
                </a:lnTo>
                <a:lnTo>
                  <a:pt x="0" y="235585"/>
                </a:lnTo>
                <a:lnTo>
                  <a:pt x="0" y="47116"/>
                </a:lnTo>
                <a:close/>
              </a:path>
            </a:pathLst>
          </a:custGeom>
          <a:ln w="12700">
            <a:solidFill>
              <a:srgbClr val="000000"/>
            </a:solidFill>
          </a:ln>
        </p:spPr>
        <p:txBody>
          <a:bodyPr wrap="square" lIns="0" tIns="0" rIns="0" bIns="0" rtlCol="0"/>
          <a:lstStyle/>
          <a:p>
            <a:endParaRPr/>
          </a:p>
        </p:txBody>
      </p:sp>
      <p:sp>
        <p:nvSpPr>
          <p:cNvPr id="42" name="object 42"/>
          <p:cNvSpPr txBox="1"/>
          <p:nvPr/>
        </p:nvSpPr>
        <p:spPr>
          <a:xfrm>
            <a:off x="3558134" y="3411092"/>
            <a:ext cx="4025265"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Are</a:t>
            </a:r>
            <a:r>
              <a:rPr sz="1050" spc="-3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stop</a:t>
            </a:r>
            <a:r>
              <a:rPr sz="1050" spc="-10" dirty="0">
                <a:latin typeface="Times New Roman"/>
                <a:cs typeface="Times New Roman"/>
              </a:rPr>
              <a:t> </a:t>
            </a:r>
            <a:r>
              <a:rPr sz="1050" dirty="0">
                <a:latin typeface="Times New Roman"/>
                <a:cs typeface="Times New Roman"/>
              </a:rPr>
              <a:t>valves</a:t>
            </a:r>
            <a:r>
              <a:rPr sz="1050" spc="-10" dirty="0">
                <a:latin typeface="Times New Roman"/>
                <a:cs typeface="Times New Roman"/>
              </a:rPr>
              <a:t> </a:t>
            </a:r>
            <a:r>
              <a:rPr sz="1050" dirty="0">
                <a:latin typeface="Times New Roman"/>
                <a:cs typeface="Times New Roman"/>
              </a:rPr>
              <a:t>of</a:t>
            </a:r>
            <a:r>
              <a:rPr sz="1050" spc="-15" dirty="0">
                <a:latin typeface="Times New Roman"/>
                <a:cs typeface="Times New Roman"/>
              </a:rPr>
              <a:t> </a:t>
            </a:r>
            <a:r>
              <a:rPr sz="1050" dirty="0">
                <a:latin typeface="Times New Roman"/>
                <a:cs typeface="Times New Roman"/>
              </a:rPr>
              <a:t>outdoor</a:t>
            </a:r>
            <a:r>
              <a:rPr sz="1050" spc="-40" dirty="0">
                <a:latin typeface="Times New Roman"/>
                <a:cs typeface="Times New Roman"/>
              </a:rPr>
              <a:t> </a:t>
            </a:r>
            <a:r>
              <a:rPr sz="1050" dirty="0">
                <a:latin typeface="Times New Roman"/>
                <a:cs typeface="Times New Roman"/>
              </a:rPr>
              <a:t>unit</a:t>
            </a:r>
            <a:r>
              <a:rPr sz="1050" spc="-15" dirty="0">
                <a:latin typeface="Times New Roman"/>
                <a:cs typeface="Times New Roman"/>
              </a:rPr>
              <a:t> </a:t>
            </a:r>
            <a:r>
              <a:rPr sz="1050" spc="-10" dirty="0">
                <a:latin typeface="Times New Roman"/>
                <a:cs typeface="Times New Roman"/>
              </a:rPr>
              <a:t>open?</a:t>
            </a:r>
            <a:endParaRPr sz="1050">
              <a:latin typeface="Times New Roman"/>
              <a:cs typeface="Times New Roman"/>
            </a:endParaRPr>
          </a:p>
        </p:txBody>
      </p:sp>
      <p:sp>
        <p:nvSpPr>
          <p:cNvPr id="43" name="object 43"/>
          <p:cNvSpPr/>
          <p:nvPr/>
        </p:nvSpPr>
        <p:spPr>
          <a:xfrm>
            <a:off x="7589774" y="3487673"/>
            <a:ext cx="409575" cy="76200"/>
          </a:xfrm>
          <a:custGeom>
            <a:avLst/>
            <a:gdLst/>
            <a:ahLst/>
            <a:cxnLst/>
            <a:rect l="l" t="t" r="r" b="b"/>
            <a:pathLst>
              <a:path w="409575" h="76200">
                <a:moveTo>
                  <a:pt x="396875" y="31750"/>
                </a:moveTo>
                <a:lnTo>
                  <a:pt x="346075" y="31750"/>
                </a:lnTo>
                <a:lnTo>
                  <a:pt x="346075" y="44450"/>
                </a:lnTo>
                <a:lnTo>
                  <a:pt x="333375" y="44454"/>
                </a:lnTo>
                <a:lnTo>
                  <a:pt x="333375" y="76200"/>
                </a:lnTo>
                <a:lnTo>
                  <a:pt x="409575" y="38100"/>
                </a:lnTo>
                <a:lnTo>
                  <a:pt x="396875" y="31750"/>
                </a:lnTo>
                <a:close/>
              </a:path>
              <a:path w="409575" h="76200">
                <a:moveTo>
                  <a:pt x="333375" y="31750"/>
                </a:moveTo>
                <a:lnTo>
                  <a:pt x="0" y="31750"/>
                </a:lnTo>
                <a:lnTo>
                  <a:pt x="0" y="44576"/>
                </a:lnTo>
                <a:lnTo>
                  <a:pt x="333375" y="44454"/>
                </a:lnTo>
                <a:lnTo>
                  <a:pt x="333375" y="31750"/>
                </a:lnTo>
                <a:close/>
              </a:path>
              <a:path w="409575" h="76200">
                <a:moveTo>
                  <a:pt x="333375" y="0"/>
                </a:moveTo>
                <a:lnTo>
                  <a:pt x="333375" y="44454"/>
                </a:lnTo>
                <a:lnTo>
                  <a:pt x="346075" y="44450"/>
                </a:lnTo>
                <a:lnTo>
                  <a:pt x="346075" y="31750"/>
                </a:lnTo>
                <a:lnTo>
                  <a:pt x="396875" y="31750"/>
                </a:lnTo>
                <a:lnTo>
                  <a:pt x="333375" y="0"/>
                </a:lnTo>
                <a:close/>
              </a:path>
            </a:pathLst>
          </a:custGeom>
          <a:solidFill>
            <a:srgbClr val="000000"/>
          </a:solidFill>
        </p:spPr>
        <p:txBody>
          <a:bodyPr wrap="square" lIns="0" tIns="0" rIns="0" bIns="0" rtlCol="0"/>
          <a:lstStyle/>
          <a:p>
            <a:endParaRPr/>
          </a:p>
        </p:txBody>
      </p:sp>
      <p:sp>
        <p:nvSpPr>
          <p:cNvPr id="44" name="object 44"/>
          <p:cNvSpPr txBox="1"/>
          <p:nvPr/>
        </p:nvSpPr>
        <p:spPr>
          <a:xfrm>
            <a:off x="7676134" y="3262629"/>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5" name="object 45"/>
          <p:cNvSpPr txBox="1"/>
          <p:nvPr/>
        </p:nvSpPr>
        <p:spPr>
          <a:xfrm>
            <a:off x="7991475" y="3397250"/>
            <a:ext cx="1606550"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Open</a:t>
            </a:r>
            <a:r>
              <a:rPr sz="1050" spc="-35" dirty="0">
                <a:latin typeface="Times New Roman"/>
                <a:cs typeface="Times New Roman"/>
              </a:rPr>
              <a:t> </a:t>
            </a:r>
            <a:r>
              <a:rPr sz="1050" dirty="0">
                <a:latin typeface="Times New Roman"/>
                <a:cs typeface="Times New Roman"/>
              </a:rPr>
              <a:t>the</a:t>
            </a:r>
            <a:r>
              <a:rPr sz="1050" spc="-10" dirty="0">
                <a:latin typeface="Times New Roman"/>
                <a:cs typeface="Times New Roman"/>
              </a:rPr>
              <a:t> </a:t>
            </a:r>
            <a:r>
              <a:rPr sz="1050" dirty="0">
                <a:latin typeface="Times New Roman"/>
                <a:cs typeface="Times New Roman"/>
              </a:rPr>
              <a:t>stop</a:t>
            </a:r>
            <a:r>
              <a:rPr sz="1050" spc="-20" dirty="0">
                <a:latin typeface="Times New Roman"/>
                <a:cs typeface="Times New Roman"/>
              </a:rPr>
              <a:t> valve</a:t>
            </a:r>
            <a:endParaRPr sz="1050">
              <a:latin typeface="Times New Roman"/>
              <a:cs typeface="Times New Roman"/>
            </a:endParaRPr>
          </a:p>
        </p:txBody>
      </p:sp>
      <p:sp>
        <p:nvSpPr>
          <p:cNvPr id="46" name="object 46"/>
          <p:cNvSpPr/>
          <p:nvPr/>
        </p:nvSpPr>
        <p:spPr>
          <a:xfrm>
            <a:off x="3549651" y="4013200"/>
            <a:ext cx="4029075" cy="641350"/>
          </a:xfrm>
          <a:custGeom>
            <a:avLst/>
            <a:gdLst/>
            <a:ahLst/>
            <a:cxnLst/>
            <a:rect l="l" t="t" r="r" b="b"/>
            <a:pathLst>
              <a:path w="4029075" h="641350">
                <a:moveTo>
                  <a:pt x="0" y="106934"/>
                </a:moveTo>
                <a:lnTo>
                  <a:pt x="8399" y="65311"/>
                </a:lnTo>
                <a:lnTo>
                  <a:pt x="31307" y="31321"/>
                </a:lnTo>
                <a:lnTo>
                  <a:pt x="65284" y="8403"/>
                </a:lnTo>
                <a:lnTo>
                  <a:pt x="106895" y="0"/>
                </a:lnTo>
                <a:lnTo>
                  <a:pt x="3922141" y="0"/>
                </a:lnTo>
                <a:lnTo>
                  <a:pt x="3963763" y="8403"/>
                </a:lnTo>
                <a:lnTo>
                  <a:pt x="3997753" y="31321"/>
                </a:lnTo>
                <a:lnTo>
                  <a:pt x="4020671" y="65311"/>
                </a:lnTo>
                <a:lnTo>
                  <a:pt x="4029075" y="106934"/>
                </a:lnTo>
                <a:lnTo>
                  <a:pt x="4029075" y="534415"/>
                </a:lnTo>
                <a:lnTo>
                  <a:pt x="4020671" y="576038"/>
                </a:lnTo>
                <a:lnTo>
                  <a:pt x="3997753" y="610028"/>
                </a:lnTo>
                <a:lnTo>
                  <a:pt x="3963763" y="632946"/>
                </a:lnTo>
                <a:lnTo>
                  <a:pt x="3922141" y="641350"/>
                </a:lnTo>
                <a:lnTo>
                  <a:pt x="106895" y="641350"/>
                </a:lnTo>
                <a:lnTo>
                  <a:pt x="65284" y="632946"/>
                </a:lnTo>
                <a:lnTo>
                  <a:pt x="31307" y="610028"/>
                </a:lnTo>
                <a:lnTo>
                  <a:pt x="8399" y="576038"/>
                </a:lnTo>
                <a:lnTo>
                  <a:pt x="0" y="534415"/>
                </a:lnTo>
                <a:lnTo>
                  <a:pt x="0" y="106934"/>
                </a:lnTo>
                <a:close/>
              </a:path>
            </a:pathLst>
          </a:custGeom>
          <a:ln w="12700">
            <a:solidFill>
              <a:srgbClr val="000000"/>
            </a:solidFill>
          </a:ln>
        </p:spPr>
        <p:txBody>
          <a:bodyPr wrap="square" lIns="0" tIns="0" rIns="0" bIns="0" rtlCol="0"/>
          <a:lstStyle/>
          <a:p>
            <a:endParaRPr/>
          </a:p>
        </p:txBody>
      </p:sp>
      <p:sp>
        <p:nvSpPr>
          <p:cNvPr id="47" name="object 47"/>
          <p:cNvSpPr txBox="1"/>
          <p:nvPr/>
        </p:nvSpPr>
        <p:spPr>
          <a:xfrm>
            <a:off x="3658515" y="4074667"/>
            <a:ext cx="3745865" cy="50673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Check</a:t>
            </a:r>
            <a:r>
              <a:rPr sz="1050" spc="-55" dirty="0">
                <a:latin typeface="Times New Roman"/>
                <a:cs typeface="Times New Roman"/>
              </a:rPr>
              <a:t> </a:t>
            </a:r>
            <a:r>
              <a:rPr sz="1050" dirty="0">
                <a:latin typeface="Times New Roman"/>
                <a:cs typeface="Times New Roman"/>
              </a:rPr>
              <a:t>whether</a:t>
            </a:r>
            <a:r>
              <a:rPr sz="1050" spc="-30"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discharge</a:t>
            </a:r>
            <a:r>
              <a:rPr sz="1050" spc="-40" dirty="0">
                <a:latin typeface="Times New Roman"/>
                <a:cs typeface="Times New Roman"/>
              </a:rPr>
              <a:t> </a:t>
            </a:r>
            <a:r>
              <a:rPr sz="1050" dirty="0">
                <a:latin typeface="Times New Roman"/>
                <a:cs typeface="Times New Roman"/>
              </a:rPr>
              <a:t>temperature</a:t>
            </a:r>
            <a:r>
              <a:rPr sz="1050" spc="-30" dirty="0">
                <a:latin typeface="Times New Roman"/>
                <a:cs typeface="Times New Roman"/>
              </a:rPr>
              <a:t> </a:t>
            </a:r>
            <a:r>
              <a:rPr sz="1050" dirty="0">
                <a:latin typeface="Times New Roman"/>
                <a:cs typeface="Times New Roman"/>
              </a:rPr>
              <a:t>sensor</a:t>
            </a:r>
            <a:r>
              <a:rPr sz="1050" spc="-25" dirty="0">
                <a:latin typeface="Times New Roman"/>
                <a:cs typeface="Times New Roman"/>
              </a:rPr>
              <a:t> </a:t>
            </a:r>
            <a:r>
              <a:rPr sz="1050" dirty="0">
                <a:latin typeface="Times New Roman"/>
                <a:cs typeface="Times New Roman"/>
              </a:rPr>
              <a:t>is</a:t>
            </a:r>
            <a:r>
              <a:rPr sz="1050" spc="-20" dirty="0">
                <a:latin typeface="Times New Roman"/>
                <a:cs typeface="Times New Roman"/>
              </a:rPr>
              <a:t> </a:t>
            </a:r>
            <a:r>
              <a:rPr sz="1050" dirty="0">
                <a:latin typeface="Times New Roman"/>
                <a:cs typeface="Times New Roman"/>
              </a:rPr>
              <a:t>properly</a:t>
            </a:r>
            <a:r>
              <a:rPr sz="1050" spc="-30" dirty="0">
                <a:latin typeface="Times New Roman"/>
                <a:cs typeface="Times New Roman"/>
              </a:rPr>
              <a:t> </a:t>
            </a:r>
            <a:r>
              <a:rPr sz="1050" dirty="0">
                <a:latin typeface="Times New Roman"/>
                <a:cs typeface="Times New Roman"/>
              </a:rPr>
              <a:t>seated</a:t>
            </a:r>
            <a:r>
              <a:rPr sz="1050" spc="-40" dirty="0">
                <a:latin typeface="Times New Roman"/>
                <a:cs typeface="Times New Roman"/>
              </a:rPr>
              <a:t> </a:t>
            </a:r>
            <a:r>
              <a:rPr sz="1050" spc="-25" dirty="0">
                <a:latin typeface="Times New Roman"/>
                <a:cs typeface="Times New Roman"/>
              </a:rPr>
              <a:t>on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discharge</a:t>
            </a:r>
            <a:r>
              <a:rPr sz="1050" spc="-35" dirty="0">
                <a:latin typeface="Times New Roman"/>
                <a:cs typeface="Times New Roman"/>
              </a:rPr>
              <a:t> </a:t>
            </a:r>
            <a:r>
              <a:rPr sz="1050" dirty="0">
                <a:latin typeface="Times New Roman"/>
                <a:cs typeface="Times New Roman"/>
              </a:rPr>
              <a:t>pipe</a:t>
            </a:r>
            <a:r>
              <a:rPr sz="1050" spc="225" dirty="0">
                <a:latin typeface="Times New Roman"/>
                <a:cs typeface="Times New Roman"/>
              </a:rPr>
              <a:t> </a:t>
            </a:r>
            <a:r>
              <a:rPr sz="1050" dirty="0">
                <a:latin typeface="Times New Roman"/>
                <a:cs typeface="Times New Roman"/>
              </a:rPr>
              <a:t>and</a:t>
            </a:r>
            <a:r>
              <a:rPr sz="1050" spc="-25" dirty="0">
                <a:latin typeface="Times New Roman"/>
                <a:cs typeface="Times New Roman"/>
              </a:rPr>
              <a:t> </a:t>
            </a:r>
            <a:r>
              <a:rPr sz="1050" dirty="0">
                <a:latin typeface="Times New Roman"/>
                <a:cs typeface="Times New Roman"/>
              </a:rPr>
              <a:t>securely</a:t>
            </a:r>
            <a:r>
              <a:rPr sz="1050" spc="-25" dirty="0">
                <a:latin typeface="Times New Roman"/>
                <a:cs typeface="Times New Roman"/>
              </a:rPr>
              <a:t> </a:t>
            </a:r>
            <a:r>
              <a:rPr sz="1050" dirty="0">
                <a:latin typeface="Times New Roman"/>
                <a:cs typeface="Times New Roman"/>
              </a:rPr>
              <a:t>connected</a:t>
            </a:r>
            <a:r>
              <a:rPr sz="1050" spc="-50" dirty="0">
                <a:latin typeface="Times New Roman"/>
                <a:cs typeface="Times New Roman"/>
              </a:rPr>
              <a:t> </a:t>
            </a:r>
            <a:r>
              <a:rPr sz="1050" dirty="0">
                <a:latin typeface="Times New Roman"/>
                <a:cs typeface="Times New Roman"/>
              </a:rPr>
              <a:t>to</a:t>
            </a:r>
            <a:r>
              <a:rPr sz="1050" spc="-30" dirty="0">
                <a:latin typeface="Times New Roman"/>
                <a:cs typeface="Times New Roman"/>
              </a:rPr>
              <a:t> </a:t>
            </a:r>
            <a:r>
              <a:rPr sz="1050" dirty="0">
                <a:latin typeface="Times New Roman"/>
                <a:cs typeface="Times New Roman"/>
              </a:rPr>
              <a:t>CN7</a:t>
            </a:r>
            <a:r>
              <a:rPr sz="1050" spc="-25" dirty="0">
                <a:latin typeface="Times New Roman"/>
                <a:cs typeface="Times New Roman"/>
              </a:rPr>
              <a:t> </a:t>
            </a:r>
            <a:r>
              <a:rPr sz="1050" dirty="0">
                <a:latin typeface="Times New Roman"/>
                <a:cs typeface="Times New Roman"/>
              </a:rPr>
              <a:t>terminal</a:t>
            </a:r>
            <a:r>
              <a:rPr sz="1050" spc="-30" dirty="0">
                <a:latin typeface="Times New Roman"/>
                <a:cs typeface="Times New Roman"/>
              </a:rPr>
              <a:t> </a:t>
            </a:r>
            <a:r>
              <a:rPr sz="1050" dirty="0">
                <a:latin typeface="Times New Roman"/>
                <a:cs typeface="Times New Roman"/>
              </a:rPr>
              <a:t>on</a:t>
            </a:r>
            <a:r>
              <a:rPr sz="1050" spc="-25" dirty="0">
                <a:latin typeface="Times New Roman"/>
                <a:cs typeface="Times New Roman"/>
              </a:rPr>
              <a:t> the </a:t>
            </a:r>
            <a:r>
              <a:rPr sz="1050" dirty="0">
                <a:latin typeface="Times New Roman"/>
                <a:cs typeface="Times New Roman"/>
              </a:rPr>
              <a:t>main</a:t>
            </a:r>
            <a:r>
              <a:rPr sz="1050" spc="-25" dirty="0">
                <a:latin typeface="Times New Roman"/>
                <a:cs typeface="Times New Roman"/>
              </a:rPr>
              <a:t> </a:t>
            </a:r>
            <a:r>
              <a:rPr sz="1050" dirty="0">
                <a:latin typeface="Times New Roman"/>
                <a:cs typeface="Times New Roman"/>
              </a:rPr>
              <a:t>control</a:t>
            </a:r>
            <a:r>
              <a:rPr sz="1050" spc="-40"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48" name="object 48"/>
          <p:cNvSpPr/>
          <p:nvPr/>
        </p:nvSpPr>
        <p:spPr>
          <a:xfrm>
            <a:off x="3556001" y="5000626"/>
            <a:ext cx="4022725" cy="282575"/>
          </a:xfrm>
          <a:custGeom>
            <a:avLst/>
            <a:gdLst/>
            <a:ahLst/>
            <a:cxnLst/>
            <a:rect l="l" t="t" r="r" b="b"/>
            <a:pathLst>
              <a:path w="4022725" h="282575">
                <a:moveTo>
                  <a:pt x="0" y="47116"/>
                </a:moveTo>
                <a:lnTo>
                  <a:pt x="3700" y="28771"/>
                </a:lnTo>
                <a:lnTo>
                  <a:pt x="13792" y="13795"/>
                </a:lnTo>
                <a:lnTo>
                  <a:pt x="28760" y="3700"/>
                </a:lnTo>
                <a:lnTo>
                  <a:pt x="47091" y="0"/>
                </a:lnTo>
                <a:lnTo>
                  <a:pt x="3975608" y="0"/>
                </a:lnTo>
                <a:lnTo>
                  <a:pt x="3993953" y="3700"/>
                </a:lnTo>
                <a:lnTo>
                  <a:pt x="4008929" y="13795"/>
                </a:lnTo>
                <a:lnTo>
                  <a:pt x="4019024" y="28771"/>
                </a:lnTo>
                <a:lnTo>
                  <a:pt x="4022725" y="47116"/>
                </a:lnTo>
                <a:lnTo>
                  <a:pt x="4022725" y="235458"/>
                </a:lnTo>
                <a:lnTo>
                  <a:pt x="4019024" y="253803"/>
                </a:lnTo>
                <a:lnTo>
                  <a:pt x="4008929" y="268779"/>
                </a:lnTo>
                <a:lnTo>
                  <a:pt x="3993953" y="278874"/>
                </a:lnTo>
                <a:lnTo>
                  <a:pt x="3975608" y="282575"/>
                </a:lnTo>
                <a:lnTo>
                  <a:pt x="47091" y="282575"/>
                </a:lnTo>
                <a:lnTo>
                  <a:pt x="28760" y="278874"/>
                </a:lnTo>
                <a:lnTo>
                  <a:pt x="13792" y="268779"/>
                </a:lnTo>
                <a:lnTo>
                  <a:pt x="3700" y="253803"/>
                </a:lnTo>
                <a:lnTo>
                  <a:pt x="0" y="235458"/>
                </a:lnTo>
                <a:lnTo>
                  <a:pt x="0" y="47116"/>
                </a:lnTo>
                <a:close/>
              </a:path>
            </a:pathLst>
          </a:custGeom>
          <a:ln w="12700">
            <a:solidFill>
              <a:srgbClr val="000000"/>
            </a:solidFill>
          </a:ln>
        </p:spPr>
        <p:txBody>
          <a:bodyPr wrap="square" lIns="0" tIns="0" rIns="0" bIns="0" rtlCol="0"/>
          <a:lstStyle/>
          <a:p>
            <a:endParaRPr/>
          </a:p>
        </p:txBody>
      </p:sp>
      <p:sp>
        <p:nvSpPr>
          <p:cNvPr id="49" name="object 49"/>
          <p:cNvSpPr txBox="1"/>
          <p:nvPr/>
        </p:nvSpPr>
        <p:spPr>
          <a:xfrm>
            <a:off x="3569246" y="5044821"/>
            <a:ext cx="3996690" cy="175048"/>
          </a:xfrm>
          <a:prstGeom prst="rect">
            <a:avLst/>
          </a:prstGeom>
        </p:spPr>
        <p:txBody>
          <a:bodyPr vert="horz" wrap="square" lIns="0" tIns="13335" rIns="0" bIns="0" rtlCol="0">
            <a:spAutoFit/>
          </a:bodyPr>
          <a:lstStyle/>
          <a:p>
            <a:pPr marL="123825">
              <a:spcBef>
                <a:spcPts val="105"/>
              </a:spcBef>
            </a:pPr>
            <a:r>
              <a:rPr sz="1050" dirty="0">
                <a:latin typeface="Times New Roman"/>
                <a:cs typeface="Times New Roman"/>
              </a:rPr>
              <a:t>Check</a:t>
            </a:r>
            <a:r>
              <a:rPr sz="1050" spc="-40" dirty="0">
                <a:latin typeface="Times New Roman"/>
                <a:cs typeface="Times New Roman"/>
              </a:rPr>
              <a:t> </a:t>
            </a:r>
            <a:r>
              <a:rPr sz="1050" dirty="0">
                <a:latin typeface="Times New Roman"/>
                <a:cs typeface="Times New Roman"/>
              </a:rPr>
              <a:t>whether</a:t>
            </a:r>
            <a:r>
              <a:rPr sz="1050" spc="-2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b="1" dirty="0">
                <a:latin typeface="Times New Roman"/>
                <a:cs typeface="Times New Roman"/>
              </a:rPr>
              <a:t>Resistance</a:t>
            </a:r>
            <a:r>
              <a:rPr sz="1050" b="1" spc="-25" dirty="0">
                <a:latin typeface="Times New Roman"/>
                <a:cs typeface="Times New Roman"/>
              </a:rPr>
              <a:t> </a:t>
            </a:r>
            <a:r>
              <a:rPr sz="1050" b="1" dirty="0">
                <a:latin typeface="Times New Roman"/>
                <a:cs typeface="Times New Roman"/>
              </a:rPr>
              <a:t>of</a:t>
            </a:r>
            <a:r>
              <a:rPr sz="1050" b="1" spc="-30" dirty="0">
                <a:latin typeface="Times New Roman"/>
                <a:cs typeface="Times New Roman"/>
              </a:rPr>
              <a:t> </a:t>
            </a:r>
            <a:r>
              <a:rPr sz="1050" b="1" dirty="0">
                <a:latin typeface="Times New Roman"/>
                <a:cs typeface="Times New Roman"/>
              </a:rPr>
              <a:t>Temperature</a:t>
            </a:r>
            <a:r>
              <a:rPr sz="1050" b="1" spc="-35" dirty="0">
                <a:latin typeface="Times New Roman"/>
                <a:cs typeface="Times New Roman"/>
              </a:rPr>
              <a:t> </a:t>
            </a:r>
            <a:r>
              <a:rPr sz="1050" b="1" dirty="0">
                <a:latin typeface="Times New Roman"/>
                <a:cs typeface="Times New Roman"/>
              </a:rPr>
              <a:t>sensor</a:t>
            </a:r>
            <a:r>
              <a:rPr sz="1050" b="1" spc="-25" dirty="0">
                <a:latin typeface="Times New Roman"/>
                <a:cs typeface="Times New Roman"/>
              </a:rPr>
              <a:t> </a:t>
            </a:r>
            <a:r>
              <a:rPr sz="1050" b="1" dirty="0">
                <a:latin typeface="Times New Roman"/>
                <a:cs typeface="Times New Roman"/>
              </a:rPr>
              <a:t>B*</a:t>
            </a:r>
            <a:r>
              <a:rPr sz="1050" b="1" spc="-15" dirty="0">
                <a:latin typeface="Times New Roman"/>
                <a:cs typeface="Times New Roman"/>
              </a:rPr>
              <a:t> </a:t>
            </a:r>
            <a:r>
              <a:rPr sz="1050" dirty="0">
                <a:latin typeface="Times New Roman"/>
                <a:cs typeface="Times New Roman"/>
              </a:rPr>
              <a:t>is</a:t>
            </a:r>
            <a:r>
              <a:rPr sz="1050" spc="-5" dirty="0">
                <a:latin typeface="Times New Roman"/>
                <a:cs typeface="Times New Roman"/>
              </a:rPr>
              <a:t> </a:t>
            </a:r>
            <a:r>
              <a:rPr sz="1050" spc="-10" dirty="0">
                <a:latin typeface="Times New Roman"/>
                <a:cs typeface="Times New Roman"/>
              </a:rPr>
              <a:t>correct.</a:t>
            </a:r>
            <a:endParaRPr sz="1050">
              <a:latin typeface="Times New Roman"/>
              <a:cs typeface="Times New Roman"/>
            </a:endParaRPr>
          </a:p>
        </p:txBody>
      </p:sp>
      <p:sp>
        <p:nvSpPr>
          <p:cNvPr id="50" name="object 50"/>
          <p:cNvSpPr/>
          <p:nvPr/>
        </p:nvSpPr>
        <p:spPr>
          <a:xfrm>
            <a:off x="3544888" y="5664200"/>
            <a:ext cx="4045585" cy="462280"/>
          </a:xfrm>
          <a:custGeom>
            <a:avLst/>
            <a:gdLst/>
            <a:ahLst/>
            <a:cxnLst/>
            <a:rect l="l" t="t" r="r" b="b"/>
            <a:pathLst>
              <a:path w="4045585" h="462279">
                <a:moveTo>
                  <a:pt x="0" y="76962"/>
                </a:moveTo>
                <a:lnTo>
                  <a:pt x="6050" y="46988"/>
                </a:lnTo>
                <a:lnTo>
                  <a:pt x="22550" y="22526"/>
                </a:lnTo>
                <a:lnTo>
                  <a:pt x="47025" y="6042"/>
                </a:lnTo>
                <a:lnTo>
                  <a:pt x="77000" y="0"/>
                </a:lnTo>
                <a:lnTo>
                  <a:pt x="3967924" y="0"/>
                </a:lnTo>
                <a:lnTo>
                  <a:pt x="3997918" y="6042"/>
                </a:lnTo>
                <a:lnTo>
                  <a:pt x="4022423" y="22526"/>
                </a:lnTo>
                <a:lnTo>
                  <a:pt x="4038951" y="46988"/>
                </a:lnTo>
                <a:lnTo>
                  <a:pt x="4045013" y="76962"/>
                </a:lnTo>
                <a:lnTo>
                  <a:pt x="4045013" y="384937"/>
                </a:lnTo>
                <a:lnTo>
                  <a:pt x="4038951" y="414910"/>
                </a:lnTo>
                <a:lnTo>
                  <a:pt x="4022423" y="439372"/>
                </a:lnTo>
                <a:lnTo>
                  <a:pt x="3997918" y="455856"/>
                </a:lnTo>
                <a:lnTo>
                  <a:pt x="3967924"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sp>
        <p:nvSpPr>
          <p:cNvPr id="51" name="object 51"/>
          <p:cNvSpPr txBox="1"/>
          <p:nvPr/>
        </p:nvSpPr>
        <p:spPr>
          <a:xfrm>
            <a:off x="3644799" y="5717285"/>
            <a:ext cx="383857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Unplug</a:t>
            </a:r>
            <a:r>
              <a:rPr sz="1050" spc="-45" dirty="0">
                <a:latin typeface="Times New Roman"/>
                <a:cs typeface="Times New Roman"/>
              </a:rPr>
              <a:t> </a:t>
            </a:r>
            <a:r>
              <a:rPr sz="1050" dirty="0">
                <a:latin typeface="Times New Roman"/>
                <a:cs typeface="Times New Roman"/>
              </a:rPr>
              <a:t>TD</a:t>
            </a:r>
            <a:r>
              <a:rPr sz="1050" spc="-15" dirty="0">
                <a:latin typeface="Times New Roman"/>
                <a:cs typeface="Times New Roman"/>
              </a:rPr>
              <a:t> </a:t>
            </a:r>
            <a:r>
              <a:rPr sz="1050" dirty="0">
                <a:latin typeface="Times New Roman"/>
                <a:cs typeface="Times New Roman"/>
              </a:rPr>
              <a:t>sensor</a:t>
            </a:r>
            <a:r>
              <a:rPr sz="1050" spc="-15" dirty="0">
                <a:latin typeface="Times New Roman"/>
                <a:cs typeface="Times New Roman"/>
              </a:rPr>
              <a:t> </a:t>
            </a:r>
            <a:r>
              <a:rPr sz="1050" dirty="0">
                <a:latin typeface="Times New Roman"/>
                <a:cs typeface="Times New Roman"/>
              </a:rPr>
              <a:t>from</a:t>
            </a:r>
            <a:r>
              <a:rPr sz="1050" spc="-30" dirty="0">
                <a:latin typeface="Times New Roman"/>
                <a:cs typeface="Times New Roman"/>
              </a:rPr>
              <a:t> </a:t>
            </a:r>
            <a:r>
              <a:rPr sz="1050" dirty="0">
                <a:latin typeface="Times New Roman"/>
                <a:cs typeface="Times New Roman"/>
              </a:rPr>
              <a:t>CN7</a:t>
            </a:r>
            <a:r>
              <a:rPr sz="1050" spc="-25" dirty="0">
                <a:latin typeface="Times New Roman"/>
                <a:cs typeface="Times New Roman"/>
              </a:rPr>
              <a:t> </a:t>
            </a:r>
            <a:r>
              <a:rPr sz="1050" dirty="0">
                <a:latin typeface="Times New Roman"/>
                <a:cs typeface="Times New Roman"/>
              </a:rPr>
              <a:t>and</a:t>
            </a:r>
            <a:r>
              <a:rPr sz="1050" spc="-25" dirty="0">
                <a:latin typeface="Times New Roman"/>
                <a:cs typeface="Times New Roman"/>
              </a:rPr>
              <a:t> </a:t>
            </a:r>
            <a:r>
              <a:rPr sz="1050" dirty="0">
                <a:latin typeface="Times New Roman"/>
                <a:cs typeface="Times New Roman"/>
              </a:rPr>
              <a:t>cycle</a:t>
            </a:r>
            <a:r>
              <a:rPr sz="1050" spc="-1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power.</a:t>
            </a:r>
            <a:r>
              <a:rPr sz="1050" spc="-10" dirty="0">
                <a:latin typeface="Times New Roman"/>
                <a:cs typeface="Times New Roman"/>
              </a:rPr>
              <a:t> </a:t>
            </a:r>
            <a:r>
              <a:rPr sz="1050" dirty="0">
                <a:latin typeface="Times New Roman"/>
                <a:cs typeface="Times New Roman"/>
              </a:rPr>
              <a:t>Can</a:t>
            </a:r>
            <a:r>
              <a:rPr sz="1050" spc="-35" dirty="0">
                <a:latin typeface="Times New Roman"/>
                <a:cs typeface="Times New Roman"/>
              </a:rPr>
              <a:t> </a:t>
            </a:r>
            <a:r>
              <a:rPr sz="1050" dirty="0">
                <a:latin typeface="Times New Roman"/>
                <a:cs typeface="Times New Roman"/>
              </a:rPr>
              <a:t>it</a:t>
            </a:r>
            <a:r>
              <a:rPr sz="1050" spc="-15" dirty="0">
                <a:latin typeface="Times New Roman"/>
                <a:cs typeface="Times New Roman"/>
              </a:rPr>
              <a:t> </a:t>
            </a:r>
            <a:r>
              <a:rPr sz="1050" dirty="0">
                <a:latin typeface="Times New Roman"/>
                <a:cs typeface="Times New Roman"/>
              </a:rPr>
              <a:t>operate</a:t>
            </a:r>
            <a:r>
              <a:rPr sz="1050" spc="-30" dirty="0">
                <a:latin typeface="Times New Roman"/>
                <a:cs typeface="Times New Roman"/>
              </a:rPr>
              <a:t> </a:t>
            </a:r>
            <a:r>
              <a:rPr sz="1050" spc="-10" dirty="0">
                <a:latin typeface="Times New Roman"/>
                <a:cs typeface="Times New Roman"/>
              </a:rPr>
              <a:t>under </a:t>
            </a:r>
            <a:r>
              <a:rPr sz="1050" dirty="0">
                <a:latin typeface="Times New Roman"/>
                <a:cs typeface="Times New Roman"/>
              </a:rPr>
              <a:t>backup</a:t>
            </a:r>
            <a:r>
              <a:rPr sz="1050" spc="-25" dirty="0">
                <a:latin typeface="Times New Roman"/>
                <a:cs typeface="Times New Roman"/>
              </a:rPr>
              <a:t> </a:t>
            </a:r>
            <a:r>
              <a:rPr sz="1050" spc="-10" dirty="0">
                <a:latin typeface="Times New Roman"/>
                <a:cs typeface="Times New Roman"/>
              </a:rPr>
              <a:t>running?</a:t>
            </a:r>
            <a:endParaRPr sz="1050">
              <a:latin typeface="Times New Roman"/>
              <a:cs typeface="Times New Roman"/>
            </a:endParaRPr>
          </a:p>
        </p:txBody>
      </p:sp>
      <p:sp>
        <p:nvSpPr>
          <p:cNvPr id="52" name="object 52"/>
          <p:cNvSpPr txBox="1"/>
          <p:nvPr/>
        </p:nvSpPr>
        <p:spPr>
          <a:xfrm>
            <a:off x="5181345" y="5348985"/>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grpSp>
        <p:nvGrpSpPr>
          <p:cNvPr id="53" name="object 53"/>
          <p:cNvGrpSpPr/>
          <p:nvPr/>
        </p:nvGrpSpPr>
        <p:grpSpPr>
          <a:xfrm>
            <a:off x="3532188" y="5283200"/>
            <a:ext cx="4058285" cy="1484630"/>
            <a:chOff x="357187" y="5283200"/>
            <a:chExt cx="4058285" cy="1484630"/>
          </a:xfrm>
        </p:grpSpPr>
        <p:sp>
          <p:nvSpPr>
            <p:cNvPr id="54" name="object 54"/>
            <p:cNvSpPr/>
            <p:nvPr/>
          </p:nvSpPr>
          <p:spPr>
            <a:xfrm>
              <a:off x="2351023" y="5283200"/>
              <a:ext cx="76200" cy="355600"/>
            </a:xfrm>
            <a:custGeom>
              <a:avLst/>
              <a:gdLst/>
              <a:ahLst/>
              <a:cxnLst/>
              <a:rect l="l" t="t" r="r" b="b"/>
              <a:pathLst>
                <a:path w="76200" h="355600">
                  <a:moveTo>
                    <a:pt x="31755" y="279400"/>
                  </a:moveTo>
                  <a:lnTo>
                    <a:pt x="0" y="279400"/>
                  </a:lnTo>
                  <a:lnTo>
                    <a:pt x="38100" y="355600"/>
                  </a:lnTo>
                  <a:lnTo>
                    <a:pt x="69850" y="292100"/>
                  </a:lnTo>
                  <a:lnTo>
                    <a:pt x="31750" y="292100"/>
                  </a:lnTo>
                  <a:lnTo>
                    <a:pt x="31755" y="279400"/>
                  </a:lnTo>
                  <a:close/>
                </a:path>
                <a:path w="76200" h="355600">
                  <a:moveTo>
                    <a:pt x="44576" y="0"/>
                  </a:moveTo>
                  <a:lnTo>
                    <a:pt x="31876" y="0"/>
                  </a:lnTo>
                  <a:lnTo>
                    <a:pt x="31750" y="292100"/>
                  </a:lnTo>
                  <a:lnTo>
                    <a:pt x="44450" y="292100"/>
                  </a:lnTo>
                  <a:lnTo>
                    <a:pt x="44576" y="0"/>
                  </a:lnTo>
                  <a:close/>
                </a:path>
                <a:path w="76200" h="355600">
                  <a:moveTo>
                    <a:pt x="76200" y="279400"/>
                  </a:moveTo>
                  <a:lnTo>
                    <a:pt x="44455" y="279400"/>
                  </a:lnTo>
                  <a:lnTo>
                    <a:pt x="44450" y="292100"/>
                  </a:lnTo>
                  <a:lnTo>
                    <a:pt x="69850" y="292100"/>
                  </a:lnTo>
                  <a:lnTo>
                    <a:pt x="76200" y="279400"/>
                  </a:lnTo>
                  <a:close/>
                </a:path>
              </a:pathLst>
            </a:custGeom>
            <a:solidFill>
              <a:srgbClr val="000000"/>
            </a:solidFill>
          </p:spPr>
          <p:txBody>
            <a:bodyPr wrap="square" lIns="0" tIns="0" rIns="0" bIns="0" rtlCol="0"/>
            <a:lstStyle/>
            <a:p>
              <a:endParaRPr/>
            </a:p>
          </p:txBody>
        </p:sp>
        <p:sp>
          <p:nvSpPr>
            <p:cNvPr id="55" name="object 55"/>
            <p:cNvSpPr/>
            <p:nvPr/>
          </p:nvSpPr>
          <p:spPr>
            <a:xfrm>
              <a:off x="363537" y="6478524"/>
              <a:ext cx="4045585" cy="282575"/>
            </a:xfrm>
            <a:custGeom>
              <a:avLst/>
              <a:gdLst/>
              <a:ahLst/>
              <a:cxnLst/>
              <a:rect l="l" t="t" r="r" b="b"/>
              <a:pathLst>
                <a:path w="4045585" h="282575">
                  <a:moveTo>
                    <a:pt x="0" y="47116"/>
                  </a:moveTo>
                  <a:lnTo>
                    <a:pt x="3700" y="28825"/>
                  </a:lnTo>
                  <a:lnTo>
                    <a:pt x="13792" y="13842"/>
                  </a:lnTo>
                  <a:lnTo>
                    <a:pt x="28760" y="3718"/>
                  </a:lnTo>
                  <a:lnTo>
                    <a:pt x="47091" y="0"/>
                  </a:lnTo>
                  <a:lnTo>
                    <a:pt x="3997896" y="0"/>
                  </a:lnTo>
                  <a:lnTo>
                    <a:pt x="4016188" y="3718"/>
                  </a:lnTo>
                  <a:lnTo>
                    <a:pt x="4031170" y="13843"/>
                  </a:lnTo>
                  <a:lnTo>
                    <a:pt x="4041294" y="28825"/>
                  </a:lnTo>
                  <a:lnTo>
                    <a:pt x="4045013" y="47116"/>
                  </a:lnTo>
                  <a:lnTo>
                    <a:pt x="4045013" y="235584"/>
                  </a:lnTo>
                  <a:lnTo>
                    <a:pt x="4041294" y="253857"/>
                  </a:lnTo>
                  <a:lnTo>
                    <a:pt x="4031170" y="268795"/>
                  </a:lnTo>
                  <a:lnTo>
                    <a:pt x="4016188" y="278876"/>
                  </a:lnTo>
                  <a:lnTo>
                    <a:pt x="3997896" y="282575"/>
                  </a:lnTo>
                  <a:lnTo>
                    <a:pt x="47091" y="282575"/>
                  </a:lnTo>
                  <a:lnTo>
                    <a:pt x="28760" y="278876"/>
                  </a:lnTo>
                  <a:lnTo>
                    <a:pt x="13792" y="268795"/>
                  </a:lnTo>
                  <a:lnTo>
                    <a:pt x="3700" y="253857"/>
                  </a:lnTo>
                  <a:lnTo>
                    <a:pt x="0" y="235584"/>
                  </a:lnTo>
                  <a:lnTo>
                    <a:pt x="0" y="47116"/>
                  </a:lnTo>
                  <a:close/>
                </a:path>
              </a:pathLst>
            </a:custGeom>
            <a:ln w="12700">
              <a:solidFill>
                <a:srgbClr val="000000"/>
              </a:solidFill>
            </a:ln>
          </p:spPr>
          <p:txBody>
            <a:bodyPr wrap="square" lIns="0" tIns="0" rIns="0" bIns="0" rtlCol="0"/>
            <a:lstStyle/>
            <a:p>
              <a:endParaRPr/>
            </a:p>
          </p:txBody>
        </p:sp>
      </p:grpSp>
      <p:sp>
        <p:nvSpPr>
          <p:cNvPr id="56" name="object 56"/>
          <p:cNvSpPr txBox="1"/>
          <p:nvPr/>
        </p:nvSpPr>
        <p:spPr>
          <a:xfrm>
            <a:off x="3551784" y="6523101"/>
            <a:ext cx="4018915"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Is</a:t>
            </a:r>
            <a:r>
              <a:rPr sz="1050" spc="-15" dirty="0">
                <a:latin typeface="Times New Roman"/>
                <a:cs typeface="Times New Roman"/>
              </a:rPr>
              <a:t> </a:t>
            </a:r>
            <a:r>
              <a:rPr sz="1050" dirty="0">
                <a:latin typeface="Times New Roman"/>
                <a:cs typeface="Times New Roman"/>
              </a:rPr>
              <a:t>there</a:t>
            </a:r>
            <a:r>
              <a:rPr sz="1050" spc="-30" dirty="0">
                <a:latin typeface="Times New Roman"/>
                <a:cs typeface="Times New Roman"/>
              </a:rPr>
              <a:t> </a:t>
            </a:r>
            <a:r>
              <a:rPr sz="1050" dirty="0">
                <a:latin typeface="Times New Roman"/>
                <a:cs typeface="Times New Roman"/>
              </a:rPr>
              <a:t>abnormal</a:t>
            </a:r>
            <a:r>
              <a:rPr sz="1050" spc="-35" dirty="0">
                <a:latin typeface="Times New Roman"/>
                <a:cs typeface="Times New Roman"/>
              </a:rPr>
              <a:t> </a:t>
            </a:r>
            <a:r>
              <a:rPr sz="1050" dirty="0">
                <a:latin typeface="Times New Roman"/>
                <a:cs typeface="Times New Roman"/>
              </a:rPr>
              <a:t>sound</a:t>
            </a:r>
            <a:r>
              <a:rPr sz="1050" spc="-20" dirty="0">
                <a:latin typeface="Times New Roman"/>
                <a:cs typeface="Times New Roman"/>
              </a:rPr>
              <a:t> </a:t>
            </a:r>
            <a:r>
              <a:rPr sz="1050" dirty="0">
                <a:latin typeface="Times New Roman"/>
                <a:cs typeface="Times New Roman"/>
              </a:rPr>
              <a:t>or</a:t>
            </a:r>
            <a:r>
              <a:rPr sz="1050" spc="-35" dirty="0">
                <a:latin typeface="Times New Roman"/>
                <a:cs typeface="Times New Roman"/>
              </a:rPr>
              <a:t> </a:t>
            </a:r>
            <a:r>
              <a:rPr sz="1050" dirty="0">
                <a:latin typeface="Times New Roman"/>
                <a:cs typeface="Times New Roman"/>
              </a:rPr>
              <a:t>vibration</a:t>
            </a:r>
            <a:r>
              <a:rPr sz="1050" spc="-15" dirty="0">
                <a:latin typeface="Times New Roman"/>
                <a:cs typeface="Times New Roman"/>
              </a:rPr>
              <a:t> </a:t>
            </a:r>
            <a:r>
              <a:rPr sz="1050" dirty="0">
                <a:latin typeface="Times New Roman"/>
                <a:cs typeface="Times New Roman"/>
              </a:rPr>
              <a:t>for</a:t>
            </a:r>
            <a:r>
              <a:rPr sz="1050" spc="-20" dirty="0">
                <a:latin typeface="Times New Roman"/>
                <a:cs typeface="Times New Roman"/>
              </a:rPr>
              <a:t> </a:t>
            </a:r>
            <a:r>
              <a:rPr sz="1050" spc="-10" dirty="0">
                <a:latin typeface="Times New Roman"/>
                <a:cs typeface="Times New Roman"/>
              </a:rPr>
              <a:t>compressor?</a:t>
            </a:r>
            <a:endParaRPr sz="1050">
              <a:latin typeface="Times New Roman"/>
              <a:cs typeface="Times New Roman"/>
            </a:endParaRPr>
          </a:p>
        </p:txBody>
      </p:sp>
      <p:sp>
        <p:nvSpPr>
          <p:cNvPr id="57" name="object 57"/>
          <p:cNvSpPr/>
          <p:nvPr/>
        </p:nvSpPr>
        <p:spPr>
          <a:xfrm>
            <a:off x="7583423" y="6588125"/>
            <a:ext cx="411480" cy="76200"/>
          </a:xfrm>
          <a:custGeom>
            <a:avLst/>
            <a:gdLst/>
            <a:ahLst/>
            <a:cxnLst/>
            <a:rect l="l" t="t" r="r" b="b"/>
            <a:pathLst>
              <a:path w="411479" h="76200">
                <a:moveTo>
                  <a:pt x="335025" y="0"/>
                </a:moveTo>
                <a:lnTo>
                  <a:pt x="335025" y="76200"/>
                </a:lnTo>
                <a:lnTo>
                  <a:pt x="398525" y="44450"/>
                </a:lnTo>
                <a:lnTo>
                  <a:pt x="347725" y="44450"/>
                </a:lnTo>
                <a:lnTo>
                  <a:pt x="347725" y="31750"/>
                </a:lnTo>
                <a:lnTo>
                  <a:pt x="398525" y="31750"/>
                </a:lnTo>
                <a:lnTo>
                  <a:pt x="335025" y="0"/>
                </a:lnTo>
                <a:close/>
              </a:path>
              <a:path w="411479" h="76200">
                <a:moveTo>
                  <a:pt x="335025" y="31750"/>
                </a:moveTo>
                <a:lnTo>
                  <a:pt x="0" y="31750"/>
                </a:lnTo>
                <a:lnTo>
                  <a:pt x="126" y="44450"/>
                </a:lnTo>
                <a:lnTo>
                  <a:pt x="335025" y="44450"/>
                </a:lnTo>
                <a:lnTo>
                  <a:pt x="335025" y="31750"/>
                </a:lnTo>
                <a:close/>
              </a:path>
              <a:path w="411479" h="76200">
                <a:moveTo>
                  <a:pt x="398525" y="31750"/>
                </a:moveTo>
                <a:lnTo>
                  <a:pt x="347725" y="31750"/>
                </a:lnTo>
                <a:lnTo>
                  <a:pt x="347725" y="44450"/>
                </a:lnTo>
                <a:lnTo>
                  <a:pt x="398525" y="44450"/>
                </a:lnTo>
                <a:lnTo>
                  <a:pt x="411225" y="38100"/>
                </a:lnTo>
                <a:lnTo>
                  <a:pt x="398525" y="31750"/>
                </a:lnTo>
                <a:close/>
              </a:path>
            </a:pathLst>
          </a:custGeom>
          <a:solidFill>
            <a:srgbClr val="000000"/>
          </a:solidFill>
        </p:spPr>
        <p:txBody>
          <a:bodyPr wrap="square" lIns="0" tIns="0" rIns="0" bIns="0" rtlCol="0"/>
          <a:lstStyle/>
          <a:p>
            <a:endParaRPr/>
          </a:p>
        </p:txBody>
      </p:sp>
      <p:sp>
        <p:nvSpPr>
          <p:cNvPr id="58" name="object 58"/>
          <p:cNvSpPr txBox="1"/>
          <p:nvPr/>
        </p:nvSpPr>
        <p:spPr>
          <a:xfrm>
            <a:off x="7594727" y="6354013"/>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59" name="object 59"/>
          <p:cNvSpPr txBox="1"/>
          <p:nvPr/>
        </p:nvSpPr>
        <p:spPr>
          <a:xfrm>
            <a:off x="4608576" y="7124701"/>
            <a:ext cx="1906905" cy="206467"/>
          </a:xfrm>
          <a:prstGeom prst="rect">
            <a:avLst/>
          </a:prstGeom>
          <a:ln w="12700">
            <a:solidFill>
              <a:srgbClr val="000000"/>
            </a:solidFill>
          </a:ln>
        </p:spPr>
        <p:txBody>
          <a:bodyPr vert="horz" wrap="square" lIns="0" tIns="44450" rIns="0" bIns="0" rtlCol="0">
            <a:spAutoFit/>
          </a:bodyPr>
          <a:lstStyle/>
          <a:p>
            <a:pPr marL="90170">
              <a:spcBef>
                <a:spcPts val="350"/>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60" name="object 60"/>
          <p:cNvSpPr txBox="1"/>
          <p:nvPr/>
        </p:nvSpPr>
        <p:spPr>
          <a:xfrm>
            <a:off x="5226050" y="6831913"/>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61" name="object 61"/>
          <p:cNvSpPr/>
          <p:nvPr/>
        </p:nvSpPr>
        <p:spPr>
          <a:xfrm>
            <a:off x="5529198" y="6770623"/>
            <a:ext cx="76200" cy="355600"/>
          </a:xfrm>
          <a:custGeom>
            <a:avLst/>
            <a:gdLst/>
            <a:ahLst/>
            <a:cxnLst/>
            <a:rect l="l" t="t" r="r" b="b"/>
            <a:pathLst>
              <a:path w="76200" h="355600">
                <a:moveTo>
                  <a:pt x="31755" y="279400"/>
                </a:moveTo>
                <a:lnTo>
                  <a:pt x="0" y="279400"/>
                </a:lnTo>
                <a:lnTo>
                  <a:pt x="38100" y="355600"/>
                </a:lnTo>
                <a:lnTo>
                  <a:pt x="69850" y="292100"/>
                </a:lnTo>
                <a:lnTo>
                  <a:pt x="31750" y="292100"/>
                </a:lnTo>
                <a:lnTo>
                  <a:pt x="31755" y="279400"/>
                </a:lnTo>
                <a:close/>
              </a:path>
              <a:path w="76200" h="355600">
                <a:moveTo>
                  <a:pt x="44576" y="0"/>
                </a:moveTo>
                <a:lnTo>
                  <a:pt x="31876" y="0"/>
                </a:lnTo>
                <a:lnTo>
                  <a:pt x="31750" y="292100"/>
                </a:lnTo>
                <a:lnTo>
                  <a:pt x="44450" y="292100"/>
                </a:lnTo>
                <a:lnTo>
                  <a:pt x="44576" y="0"/>
                </a:lnTo>
                <a:close/>
              </a:path>
              <a:path w="76200" h="355600">
                <a:moveTo>
                  <a:pt x="76200" y="279400"/>
                </a:moveTo>
                <a:lnTo>
                  <a:pt x="44455" y="279400"/>
                </a:lnTo>
                <a:lnTo>
                  <a:pt x="44450" y="292100"/>
                </a:lnTo>
                <a:lnTo>
                  <a:pt x="69850" y="292100"/>
                </a:lnTo>
                <a:lnTo>
                  <a:pt x="76200" y="279400"/>
                </a:lnTo>
                <a:close/>
              </a:path>
            </a:pathLst>
          </a:custGeom>
          <a:solidFill>
            <a:srgbClr val="000000"/>
          </a:solidFill>
        </p:spPr>
        <p:txBody>
          <a:bodyPr wrap="square" lIns="0" tIns="0" rIns="0" bIns="0" rtlCol="0"/>
          <a:lstStyle/>
          <a:p>
            <a:endParaRPr/>
          </a:p>
        </p:txBody>
      </p:sp>
      <p:sp>
        <p:nvSpPr>
          <p:cNvPr id="62" name="object 62"/>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63" name="object 63"/>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73514" y="292101"/>
            <a:ext cx="230504" cy="151323"/>
          </a:xfrm>
          <a:prstGeom prst="rect">
            <a:avLst/>
          </a:prstGeom>
        </p:spPr>
        <p:txBody>
          <a:bodyPr vert="horz" wrap="square" lIns="0" tIns="12700" rIns="0" bIns="0" rtlCol="0">
            <a:spAutoFit/>
          </a:bodyPr>
          <a:lstStyle/>
          <a:p>
            <a:pPr marL="12700">
              <a:spcBef>
                <a:spcPts val="100"/>
              </a:spcBef>
            </a:pPr>
            <a:r>
              <a:rPr sz="900" spc="-20" dirty="0">
                <a:latin typeface="Times New Roman"/>
                <a:cs typeface="Times New Roman"/>
              </a:rPr>
              <a:t>7/30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p:nvPr/>
        </p:nvSpPr>
        <p:spPr>
          <a:xfrm>
            <a:off x="3521076" y="782701"/>
            <a:ext cx="6226175" cy="666750"/>
          </a:xfrm>
          <a:custGeom>
            <a:avLst/>
            <a:gdLst/>
            <a:ahLst/>
            <a:cxnLst/>
            <a:rect l="l" t="t" r="r" b="b"/>
            <a:pathLst>
              <a:path w="6226175" h="666750">
                <a:moveTo>
                  <a:pt x="0" y="333248"/>
                </a:moveTo>
                <a:lnTo>
                  <a:pt x="3614" y="284008"/>
                </a:lnTo>
                <a:lnTo>
                  <a:pt x="14115" y="237010"/>
                </a:lnTo>
                <a:lnTo>
                  <a:pt x="30985" y="192769"/>
                </a:lnTo>
                <a:lnTo>
                  <a:pt x="53710" y="151801"/>
                </a:lnTo>
                <a:lnTo>
                  <a:pt x="81773" y="114622"/>
                </a:lnTo>
                <a:lnTo>
                  <a:pt x="114658" y="81748"/>
                </a:lnTo>
                <a:lnTo>
                  <a:pt x="151851" y="53694"/>
                </a:lnTo>
                <a:lnTo>
                  <a:pt x="192835" y="30976"/>
                </a:lnTo>
                <a:lnTo>
                  <a:pt x="237094" y="14111"/>
                </a:lnTo>
                <a:lnTo>
                  <a:pt x="284112" y="3613"/>
                </a:lnTo>
                <a:lnTo>
                  <a:pt x="333375" y="0"/>
                </a:lnTo>
                <a:lnTo>
                  <a:pt x="5892800" y="0"/>
                </a:lnTo>
                <a:lnTo>
                  <a:pt x="5942070" y="3613"/>
                </a:lnTo>
                <a:lnTo>
                  <a:pt x="5989094" y="14111"/>
                </a:lnTo>
                <a:lnTo>
                  <a:pt x="6033356" y="30976"/>
                </a:lnTo>
                <a:lnTo>
                  <a:pt x="6074340" y="53694"/>
                </a:lnTo>
                <a:lnTo>
                  <a:pt x="6111531" y="81748"/>
                </a:lnTo>
                <a:lnTo>
                  <a:pt x="6144414" y="114622"/>
                </a:lnTo>
                <a:lnTo>
                  <a:pt x="6172474" y="151801"/>
                </a:lnTo>
                <a:lnTo>
                  <a:pt x="6195195" y="192769"/>
                </a:lnTo>
                <a:lnTo>
                  <a:pt x="6212062" y="237010"/>
                </a:lnTo>
                <a:lnTo>
                  <a:pt x="6222561" y="284008"/>
                </a:lnTo>
                <a:lnTo>
                  <a:pt x="6226175" y="333248"/>
                </a:lnTo>
                <a:lnTo>
                  <a:pt x="6222561" y="382518"/>
                </a:lnTo>
                <a:lnTo>
                  <a:pt x="6212062" y="429542"/>
                </a:lnTo>
                <a:lnTo>
                  <a:pt x="6195195" y="473804"/>
                </a:lnTo>
                <a:lnTo>
                  <a:pt x="6172474" y="514788"/>
                </a:lnTo>
                <a:lnTo>
                  <a:pt x="6144414" y="551979"/>
                </a:lnTo>
                <a:lnTo>
                  <a:pt x="6111531" y="584862"/>
                </a:lnTo>
                <a:lnTo>
                  <a:pt x="6074340" y="612922"/>
                </a:lnTo>
                <a:lnTo>
                  <a:pt x="6033356" y="635643"/>
                </a:lnTo>
                <a:lnTo>
                  <a:pt x="5989094" y="652510"/>
                </a:lnTo>
                <a:lnTo>
                  <a:pt x="5942070" y="663009"/>
                </a:lnTo>
                <a:lnTo>
                  <a:pt x="5892800" y="666623"/>
                </a:lnTo>
                <a:lnTo>
                  <a:pt x="333375" y="666623"/>
                </a:lnTo>
                <a:lnTo>
                  <a:pt x="284112" y="663009"/>
                </a:lnTo>
                <a:lnTo>
                  <a:pt x="237094" y="652510"/>
                </a:lnTo>
                <a:lnTo>
                  <a:pt x="192835" y="635643"/>
                </a:lnTo>
                <a:lnTo>
                  <a:pt x="151851" y="612922"/>
                </a:lnTo>
                <a:lnTo>
                  <a:pt x="114658" y="584862"/>
                </a:lnTo>
                <a:lnTo>
                  <a:pt x="81773" y="551979"/>
                </a:lnTo>
                <a:lnTo>
                  <a:pt x="53710" y="514788"/>
                </a:lnTo>
                <a:lnTo>
                  <a:pt x="30985" y="473804"/>
                </a:lnTo>
                <a:lnTo>
                  <a:pt x="14115" y="429542"/>
                </a:lnTo>
                <a:lnTo>
                  <a:pt x="3614" y="382518"/>
                </a:lnTo>
                <a:lnTo>
                  <a:pt x="0" y="333248"/>
                </a:lnTo>
                <a:close/>
              </a:path>
              <a:path w="6226175" h="666750">
                <a:moveTo>
                  <a:pt x="0" y="333248"/>
                </a:moveTo>
                <a:lnTo>
                  <a:pt x="3614" y="284008"/>
                </a:lnTo>
                <a:lnTo>
                  <a:pt x="14115" y="237010"/>
                </a:lnTo>
                <a:lnTo>
                  <a:pt x="30985" y="192769"/>
                </a:lnTo>
                <a:lnTo>
                  <a:pt x="53710" y="151801"/>
                </a:lnTo>
                <a:lnTo>
                  <a:pt x="81773" y="114622"/>
                </a:lnTo>
                <a:lnTo>
                  <a:pt x="114658" y="81748"/>
                </a:lnTo>
                <a:lnTo>
                  <a:pt x="151851" y="53694"/>
                </a:lnTo>
                <a:lnTo>
                  <a:pt x="192835" y="30976"/>
                </a:lnTo>
                <a:lnTo>
                  <a:pt x="237094" y="14111"/>
                </a:lnTo>
                <a:lnTo>
                  <a:pt x="284112" y="3613"/>
                </a:lnTo>
                <a:lnTo>
                  <a:pt x="333375" y="0"/>
                </a:lnTo>
                <a:lnTo>
                  <a:pt x="2160651" y="0"/>
                </a:lnTo>
                <a:lnTo>
                  <a:pt x="2209893" y="3613"/>
                </a:lnTo>
                <a:lnTo>
                  <a:pt x="2256899" y="14111"/>
                </a:lnTo>
                <a:lnTo>
                  <a:pt x="2301152" y="30976"/>
                </a:lnTo>
                <a:lnTo>
                  <a:pt x="2342135" y="53694"/>
                </a:lnTo>
                <a:lnTo>
                  <a:pt x="2379330" y="81748"/>
                </a:lnTo>
                <a:lnTo>
                  <a:pt x="2412222" y="114622"/>
                </a:lnTo>
                <a:lnTo>
                  <a:pt x="2440293" y="151801"/>
                </a:lnTo>
                <a:lnTo>
                  <a:pt x="2463025" y="192769"/>
                </a:lnTo>
                <a:lnTo>
                  <a:pt x="2479903" y="237010"/>
                </a:lnTo>
                <a:lnTo>
                  <a:pt x="2490409" y="284008"/>
                </a:lnTo>
                <a:lnTo>
                  <a:pt x="2494026" y="333248"/>
                </a:lnTo>
                <a:lnTo>
                  <a:pt x="2490409" y="382518"/>
                </a:lnTo>
                <a:lnTo>
                  <a:pt x="2479903" y="429542"/>
                </a:lnTo>
                <a:lnTo>
                  <a:pt x="2463025" y="473804"/>
                </a:lnTo>
                <a:lnTo>
                  <a:pt x="2440293" y="514788"/>
                </a:lnTo>
                <a:lnTo>
                  <a:pt x="2412222" y="551979"/>
                </a:lnTo>
                <a:lnTo>
                  <a:pt x="2379330" y="584862"/>
                </a:lnTo>
                <a:lnTo>
                  <a:pt x="2342135" y="612922"/>
                </a:lnTo>
                <a:lnTo>
                  <a:pt x="2301152" y="635643"/>
                </a:lnTo>
                <a:lnTo>
                  <a:pt x="2256899" y="652510"/>
                </a:lnTo>
                <a:lnTo>
                  <a:pt x="2209893" y="663009"/>
                </a:lnTo>
                <a:lnTo>
                  <a:pt x="2160651" y="666623"/>
                </a:lnTo>
                <a:lnTo>
                  <a:pt x="333375" y="666623"/>
                </a:lnTo>
                <a:lnTo>
                  <a:pt x="284112" y="663009"/>
                </a:lnTo>
                <a:lnTo>
                  <a:pt x="237094" y="652510"/>
                </a:lnTo>
                <a:lnTo>
                  <a:pt x="192835" y="635643"/>
                </a:lnTo>
                <a:lnTo>
                  <a:pt x="151851" y="612922"/>
                </a:lnTo>
                <a:lnTo>
                  <a:pt x="114658" y="584862"/>
                </a:lnTo>
                <a:lnTo>
                  <a:pt x="81773" y="551979"/>
                </a:lnTo>
                <a:lnTo>
                  <a:pt x="53710" y="514788"/>
                </a:lnTo>
                <a:lnTo>
                  <a:pt x="30985" y="473804"/>
                </a:lnTo>
                <a:lnTo>
                  <a:pt x="14115" y="429542"/>
                </a:lnTo>
                <a:lnTo>
                  <a:pt x="3614" y="382518"/>
                </a:lnTo>
                <a:lnTo>
                  <a:pt x="0" y="333248"/>
                </a:lnTo>
                <a:close/>
              </a:path>
            </a:pathLst>
          </a:custGeom>
          <a:ln w="9525">
            <a:solidFill>
              <a:srgbClr val="000000"/>
            </a:solidFill>
          </a:ln>
        </p:spPr>
        <p:txBody>
          <a:bodyPr wrap="square" lIns="0" tIns="0" rIns="0" bIns="0" rtlCol="0"/>
          <a:lstStyle/>
          <a:p>
            <a:endParaRPr/>
          </a:p>
        </p:txBody>
      </p:sp>
      <p:sp>
        <p:nvSpPr>
          <p:cNvPr id="5" name="object 5"/>
          <p:cNvSpPr txBox="1"/>
          <p:nvPr/>
        </p:nvSpPr>
        <p:spPr>
          <a:xfrm>
            <a:off x="6089650" y="855726"/>
            <a:ext cx="2814320" cy="513080"/>
          </a:xfrm>
          <a:prstGeom prst="rect">
            <a:avLst/>
          </a:prstGeom>
        </p:spPr>
        <p:txBody>
          <a:bodyPr vert="horz" wrap="square" lIns="0" tIns="12065" rIns="0" bIns="0" rtlCol="0">
            <a:spAutoFit/>
          </a:bodyPr>
          <a:lstStyle/>
          <a:p>
            <a:pPr marL="12700" marR="5080">
              <a:spcBef>
                <a:spcPts val="95"/>
              </a:spcBef>
            </a:pPr>
            <a:r>
              <a:rPr sz="1600" b="1" dirty="0">
                <a:latin typeface="Times New Roman"/>
                <a:cs typeface="Times New Roman"/>
              </a:rPr>
              <a:t>Discharge</a:t>
            </a:r>
            <a:r>
              <a:rPr sz="1600" b="1" spc="-80" dirty="0">
                <a:latin typeface="Times New Roman"/>
                <a:cs typeface="Times New Roman"/>
              </a:rPr>
              <a:t> </a:t>
            </a:r>
            <a:r>
              <a:rPr sz="1600" b="1" dirty="0">
                <a:latin typeface="Times New Roman"/>
                <a:cs typeface="Times New Roman"/>
              </a:rPr>
              <a:t>temperature</a:t>
            </a:r>
            <a:r>
              <a:rPr sz="1600" b="1" spc="-30" dirty="0">
                <a:latin typeface="Times New Roman"/>
                <a:cs typeface="Times New Roman"/>
              </a:rPr>
              <a:t> </a:t>
            </a:r>
            <a:r>
              <a:rPr sz="1600" b="1" dirty="0">
                <a:latin typeface="Times New Roman"/>
                <a:cs typeface="Times New Roman"/>
              </a:rPr>
              <a:t>sensor</a:t>
            </a:r>
            <a:r>
              <a:rPr sz="1600" b="1" spc="-100" dirty="0">
                <a:latin typeface="Times New Roman"/>
                <a:cs typeface="Times New Roman"/>
              </a:rPr>
              <a:t> </a:t>
            </a:r>
            <a:r>
              <a:rPr sz="1600" b="1" spc="-25" dirty="0">
                <a:latin typeface="Times New Roman"/>
                <a:cs typeface="Times New Roman"/>
              </a:rPr>
              <a:t>is </a:t>
            </a:r>
            <a:r>
              <a:rPr sz="1600" b="1" dirty="0">
                <a:latin typeface="Times New Roman"/>
                <a:cs typeface="Times New Roman"/>
              </a:rPr>
              <a:t>disconnected</a:t>
            </a:r>
            <a:r>
              <a:rPr sz="1600" b="1" spc="-30" dirty="0">
                <a:latin typeface="Times New Roman"/>
                <a:cs typeface="Times New Roman"/>
              </a:rPr>
              <a:t> </a:t>
            </a:r>
            <a:r>
              <a:rPr sz="1600" b="1" dirty="0">
                <a:latin typeface="Times New Roman"/>
                <a:cs typeface="Times New Roman"/>
              </a:rPr>
              <a:t>or</a:t>
            </a:r>
            <a:r>
              <a:rPr sz="1600" b="1" spc="-70" dirty="0">
                <a:latin typeface="Times New Roman"/>
                <a:cs typeface="Times New Roman"/>
              </a:rPr>
              <a:t> </a:t>
            </a:r>
            <a:r>
              <a:rPr sz="1600" b="1" spc="-10" dirty="0">
                <a:latin typeface="Times New Roman"/>
                <a:cs typeface="Times New Roman"/>
              </a:rPr>
              <a:t>damaged</a:t>
            </a:r>
            <a:endParaRPr sz="1600">
              <a:latin typeface="Times New Roman"/>
              <a:cs typeface="Times New Roman"/>
            </a:endParaRPr>
          </a:p>
        </p:txBody>
      </p:sp>
      <p:grpSp>
        <p:nvGrpSpPr>
          <p:cNvPr id="6" name="object 6"/>
          <p:cNvGrpSpPr/>
          <p:nvPr/>
        </p:nvGrpSpPr>
        <p:grpSpPr>
          <a:xfrm>
            <a:off x="3784601" y="1036700"/>
            <a:ext cx="935355" cy="373380"/>
            <a:chOff x="609600" y="1036700"/>
            <a:chExt cx="935355" cy="373380"/>
          </a:xfrm>
        </p:grpSpPr>
        <p:sp>
          <p:nvSpPr>
            <p:cNvPr id="7" name="object 7"/>
            <p:cNvSpPr/>
            <p:nvPr/>
          </p:nvSpPr>
          <p:spPr>
            <a:xfrm>
              <a:off x="614362" y="1041463"/>
              <a:ext cx="925830" cy="363855"/>
            </a:xfrm>
            <a:custGeom>
              <a:avLst/>
              <a:gdLst/>
              <a:ahLst/>
              <a:cxnLst/>
              <a:rect l="l" t="t" r="r" b="b"/>
              <a:pathLst>
                <a:path w="925830" h="363855">
                  <a:moveTo>
                    <a:pt x="0" y="363537"/>
                  </a:moveTo>
                  <a:lnTo>
                    <a:pt x="925512" y="363537"/>
                  </a:lnTo>
                  <a:lnTo>
                    <a:pt x="925512" y="0"/>
                  </a:lnTo>
                  <a:lnTo>
                    <a:pt x="0" y="0"/>
                  </a:lnTo>
                  <a:lnTo>
                    <a:pt x="0" y="363537"/>
                  </a:lnTo>
                  <a:close/>
                </a:path>
              </a:pathLst>
            </a:custGeom>
            <a:ln w="9525">
              <a:solidFill>
                <a:srgbClr val="000000"/>
              </a:solidFill>
            </a:ln>
          </p:spPr>
          <p:txBody>
            <a:bodyPr wrap="square" lIns="0" tIns="0" rIns="0" bIns="0" rtlCol="0"/>
            <a:lstStyle/>
            <a:p>
              <a:endParaRPr/>
            </a:p>
          </p:txBody>
        </p:sp>
        <p:sp>
          <p:nvSpPr>
            <p:cNvPr id="8" name="object 8"/>
            <p:cNvSpPr/>
            <p:nvPr/>
          </p:nvSpPr>
          <p:spPr>
            <a:xfrm>
              <a:off x="648601" y="1069822"/>
              <a:ext cx="244475" cy="300990"/>
            </a:xfrm>
            <a:custGeom>
              <a:avLst/>
              <a:gdLst/>
              <a:ahLst/>
              <a:cxnLst/>
              <a:rect l="l" t="t" r="r" b="b"/>
              <a:pathLst>
                <a:path w="244475" h="300990">
                  <a:moveTo>
                    <a:pt x="0" y="300888"/>
                  </a:moveTo>
                  <a:lnTo>
                    <a:pt x="244221" y="300888"/>
                  </a:lnTo>
                  <a:lnTo>
                    <a:pt x="244221" y="0"/>
                  </a:lnTo>
                  <a:lnTo>
                    <a:pt x="0" y="0"/>
                  </a:lnTo>
                  <a:lnTo>
                    <a:pt x="0" y="300888"/>
                  </a:lnTo>
                  <a:close/>
                </a:path>
              </a:pathLst>
            </a:custGeom>
            <a:ln w="9525">
              <a:solidFill>
                <a:srgbClr val="333333"/>
              </a:solidFill>
            </a:ln>
          </p:spPr>
          <p:txBody>
            <a:bodyPr wrap="square" lIns="0" tIns="0" rIns="0" bIns="0" rtlCol="0"/>
            <a:lstStyle/>
            <a:p>
              <a:endParaRPr/>
            </a:p>
          </p:txBody>
        </p:sp>
        <p:pic>
          <p:nvPicPr>
            <p:cNvPr id="9" name="object 9"/>
            <p:cNvPicPr/>
            <p:nvPr/>
          </p:nvPicPr>
          <p:blipFill>
            <a:blip r:embed="rId2" cstate="print"/>
            <a:stretch>
              <a:fillRect/>
            </a:stretch>
          </p:blipFill>
          <p:spPr>
            <a:xfrm>
              <a:off x="673366" y="1087754"/>
              <a:ext cx="203708" cy="277368"/>
            </a:xfrm>
            <a:prstGeom prst="rect">
              <a:avLst/>
            </a:prstGeom>
          </p:spPr>
        </p:pic>
        <p:sp>
          <p:nvSpPr>
            <p:cNvPr id="10" name="object 10"/>
            <p:cNvSpPr/>
            <p:nvPr/>
          </p:nvSpPr>
          <p:spPr>
            <a:xfrm>
              <a:off x="958608" y="1069822"/>
              <a:ext cx="244475" cy="300990"/>
            </a:xfrm>
            <a:custGeom>
              <a:avLst/>
              <a:gdLst/>
              <a:ahLst/>
              <a:cxnLst/>
              <a:rect l="l" t="t" r="r" b="b"/>
              <a:pathLst>
                <a:path w="244475" h="300990">
                  <a:moveTo>
                    <a:pt x="0" y="300888"/>
                  </a:moveTo>
                  <a:lnTo>
                    <a:pt x="244221" y="300888"/>
                  </a:lnTo>
                  <a:lnTo>
                    <a:pt x="244221" y="0"/>
                  </a:lnTo>
                  <a:lnTo>
                    <a:pt x="0" y="0"/>
                  </a:lnTo>
                  <a:lnTo>
                    <a:pt x="0" y="300888"/>
                  </a:lnTo>
                  <a:close/>
                </a:path>
              </a:pathLst>
            </a:custGeom>
            <a:ln w="9525">
              <a:solidFill>
                <a:srgbClr val="333333"/>
              </a:solidFill>
            </a:ln>
          </p:spPr>
          <p:txBody>
            <a:bodyPr wrap="square" lIns="0" tIns="0" rIns="0" bIns="0" rtlCol="0"/>
            <a:lstStyle/>
            <a:p>
              <a:endParaRPr/>
            </a:p>
          </p:txBody>
        </p:sp>
        <p:pic>
          <p:nvPicPr>
            <p:cNvPr id="11" name="object 11"/>
            <p:cNvPicPr/>
            <p:nvPr/>
          </p:nvPicPr>
          <p:blipFill>
            <a:blip r:embed="rId3" cstate="print"/>
            <a:stretch>
              <a:fillRect/>
            </a:stretch>
          </p:blipFill>
          <p:spPr>
            <a:xfrm>
              <a:off x="983373" y="1087754"/>
              <a:ext cx="204609" cy="277368"/>
            </a:xfrm>
            <a:prstGeom prst="rect">
              <a:avLst/>
            </a:prstGeom>
          </p:spPr>
        </p:pic>
        <p:sp>
          <p:nvSpPr>
            <p:cNvPr id="12" name="object 12"/>
            <p:cNvSpPr/>
            <p:nvPr/>
          </p:nvSpPr>
          <p:spPr>
            <a:xfrm>
              <a:off x="1257808" y="1069822"/>
              <a:ext cx="244475" cy="300990"/>
            </a:xfrm>
            <a:custGeom>
              <a:avLst/>
              <a:gdLst/>
              <a:ahLst/>
              <a:cxnLst/>
              <a:rect l="l" t="t" r="r" b="b"/>
              <a:pathLst>
                <a:path w="244475" h="300990">
                  <a:moveTo>
                    <a:pt x="0" y="300888"/>
                  </a:moveTo>
                  <a:lnTo>
                    <a:pt x="244221" y="300888"/>
                  </a:lnTo>
                  <a:lnTo>
                    <a:pt x="244221" y="0"/>
                  </a:lnTo>
                  <a:lnTo>
                    <a:pt x="0" y="0"/>
                  </a:lnTo>
                  <a:lnTo>
                    <a:pt x="0" y="300888"/>
                  </a:lnTo>
                  <a:close/>
                </a:path>
              </a:pathLst>
            </a:custGeom>
            <a:ln w="9525">
              <a:solidFill>
                <a:srgbClr val="333333"/>
              </a:solidFill>
            </a:ln>
          </p:spPr>
          <p:txBody>
            <a:bodyPr wrap="square" lIns="0" tIns="0" rIns="0" bIns="0" rtlCol="0"/>
            <a:lstStyle/>
            <a:p>
              <a:endParaRPr/>
            </a:p>
          </p:txBody>
        </p:sp>
        <p:pic>
          <p:nvPicPr>
            <p:cNvPr id="13" name="object 13"/>
            <p:cNvPicPr/>
            <p:nvPr/>
          </p:nvPicPr>
          <p:blipFill>
            <a:blip r:embed="rId4" cstate="print"/>
            <a:stretch>
              <a:fillRect/>
            </a:stretch>
          </p:blipFill>
          <p:spPr>
            <a:xfrm>
              <a:off x="1282573" y="1087754"/>
              <a:ext cx="203708" cy="277368"/>
            </a:xfrm>
            <a:prstGeom prst="rect">
              <a:avLst/>
            </a:prstGeom>
          </p:spPr>
        </p:pic>
      </p:grpSp>
      <p:sp>
        <p:nvSpPr>
          <p:cNvPr id="14" name="object 14"/>
          <p:cNvSpPr txBox="1"/>
          <p:nvPr/>
        </p:nvSpPr>
        <p:spPr>
          <a:xfrm>
            <a:off x="3514040" y="1487805"/>
            <a:ext cx="5719445" cy="1840230"/>
          </a:xfrm>
          <a:prstGeom prst="rect">
            <a:avLst/>
          </a:prstGeom>
        </p:spPr>
        <p:txBody>
          <a:bodyPr vert="horz" wrap="square" lIns="0" tIns="12700" rIns="0" bIns="0" rtlCol="0">
            <a:spAutoFit/>
          </a:bodyPr>
          <a:lstStyle/>
          <a:p>
            <a:pPr marL="147955" indent="-135255">
              <a:spcBef>
                <a:spcPts val="100"/>
              </a:spcBef>
              <a:buSzPct val="92857"/>
              <a:buAutoNum type="arabicPeriod"/>
              <a:tabLst>
                <a:tab pos="147955" algn="l"/>
              </a:tabLst>
            </a:pPr>
            <a:r>
              <a:rPr sz="1400" b="1" dirty="0">
                <a:latin typeface="Times New Roman"/>
                <a:cs typeface="Times New Roman"/>
              </a:rPr>
              <a:t>Error</a:t>
            </a:r>
            <a:r>
              <a:rPr sz="1400" b="1" spc="-60"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2700" marR="5080">
              <a:spcBef>
                <a:spcPts val="5"/>
              </a:spcBef>
            </a:pPr>
            <a:r>
              <a:rPr sz="1300" dirty="0">
                <a:latin typeface="Times New Roman"/>
                <a:cs typeface="Times New Roman"/>
              </a:rPr>
              <a:t>When</a:t>
            </a:r>
            <a:r>
              <a:rPr sz="1300" spc="-35" dirty="0">
                <a:latin typeface="Times New Roman"/>
                <a:cs typeface="Times New Roman"/>
              </a:rPr>
              <a:t> </a:t>
            </a:r>
            <a:r>
              <a:rPr sz="1300" spc="-10" dirty="0">
                <a:latin typeface="Times New Roman"/>
                <a:cs typeface="Times New Roman"/>
              </a:rPr>
              <a:t>TD&lt;TC-</a:t>
            </a:r>
            <a:r>
              <a:rPr sz="1300" dirty="0">
                <a:latin typeface="Times New Roman"/>
                <a:cs typeface="Times New Roman"/>
              </a:rPr>
              <a:t>9F</a:t>
            </a:r>
            <a:r>
              <a:rPr sz="1300" spc="5" dirty="0">
                <a:latin typeface="Times New Roman"/>
                <a:cs typeface="Times New Roman"/>
              </a:rPr>
              <a:t> </a:t>
            </a:r>
            <a:r>
              <a:rPr sz="1300" dirty="0">
                <a:latin typeface="Times New Roman"/>
                <a:cs typeface="Times New Roman"/>
              </a:rPr>
              <a:t>for</a:t>
            </a:r>
            <a:r>
              <a:rPr sz="1300" spc="-10" dirty="0">
                <a:latin typeface="Times New Roman"/>
                <a:cs typeface="Times New Roman"/>
              </a:rPr>
              <a:t> </a:t>
            </a:r>
            <a:r>
              <a:rPr sz="1300" dirty="0">
                <a:latin typeface="Times New Roman"/>
                <a:cs typeface="Times New Roman"/>
              </a:rPr>
              <a:t>20</a:t>
            </a:r>
            <a:r>
              <a:rPr sz="1300" spc="-25" dirty="0">
                <a:latin typeface="Times New Roman"/>
                <a:cs typeface="Times New Roman"/>
              </a:rPr>
              <a:t> </a:t>
            </a:r>
            <a:r>
              <a:rPr sz="1300" dirty="0">
                <a:latin typeface="Times New Roman"/>
                <a:cs typeface="Times New Roman"/>
              </a:rPr>
              <a:t>minutes,</a:t>
            </a:r>
            <a:r>
              <a:rPr sz="1300" spc="-5" dirty="0">
                <a:latin typeface="Times New Roman"/>
                <a:cs typeface="Times New Roman"/>
              </a:rPr>
              <a:t> </a:t>
            </a:r>
            <a:r>
              <a:rPr sz="1300" dirty="0">
                <a:latin typeface="Times New Roman"/>
                <a:cs typeface="Times New Roman"/>
              </a:rPr>
              <a:t>or</a:t>
            </a:r>
            <a:r>
              <a:rPr sz="1300" spc="-15" dirty="0">
                <a:latin typeface="Times New Roman"/>
                <a:cs typeface="Times New Roman"/>
              </a:rPr>
              <a:t> </a:t>
            </a:r>
            <a:r>
              <a:rPr sz="1300" dirty="0">
                <a:latin typeface="Times New Roman"/>
                <a:cs typeface="Times New Roman"/>
              </a:rPr>
              <a:t>the</a:t>
            </a:r>
            <a:r>
              <a:rPr sz="1300" spc="-30" dirty="0">
                <a:latin typeface="Times New Roman"/>
                <a:cs typeface="Times New Roman"/>
              </a:rPr>
              <a:t> </a:t>
            </a:r>
            <a:r>
              <a:rPr sz="1300" dirty="0">
                <a:latin typeface="Times New Roman"/>
                <a:cs typeface="Times New Roman"/>
              </a:rPr>
              <a:t>suction</a:t>
            </a:r>
            <a:r>
              <a:rPr sz="1300" spc="-15" dirty="0">
                <a:latin typeface="Times New Roman"/>
                <a:cs typeface="Times New Roman"/>
              </a:rPr>
              <a:t> </a:t>
            </a:r>
            <a:r>
              <a:rPr sz="1300" dirty="0">
                <a:latin typeface="Times New Roman"/>
                <a:cs typeface="Times New Roman"/>
              </a:rPr>
              <a:t>superheat(SH)</a:t>
            </a:r>
            <a:r>
              <a:rPr sz="1300" spc="-5" dirty="0">
                <a:latin typeface="Times New Roman"/>
                <a:cs typeface="Times New Roman"/>
              </a:rPr>
              <a:t> </a:t>
            </a:r>
            <a:r>
              <a:rPr sz="1300" dirty="0">
                <a:latin typeface="Times New Roman"/>
                <a:cs typeface="Times New Roman"/>
              </a:rPr>
              <a:t>is</a:t>
            </a:r>
            <a:r>
              <a:rPr sz="1300" spc="-30" dirty="0">
                <a:latin typeface="Times New Roman"/>
                <a:cs typeface="Times New Roman"/>
              </a:rPr>
              <a:t> </a:t>
            </a:r>
            <a:r>
              <a:rPr sz="1300" dirty="0">
                <a:latin typeface="Times New Roman"/>
                <a:cs typeface="Times New Roman"/>
              </a:rPr>
              <a:t>no</a:t>
            </a:r>
            <a:r>
              <a:rPr sz="1300" spc="-25" dirty="0">
                <a:latin typeface="Times New Roman"/>
                <a:cs typeface="Times New Roman"/>
              </a:rPr>
              <a:t> </a:t>
            </a:r>
            <a:r>
              <a:rPr sz="1300" dirty="0">
                <a:latin typeface="Times New Roman"/>
                <a:cs typeface="Times New Roman"/>
              </a:rPr>
              <a:t>less</a:t>
            </a:r>
            <a:r>
              <a:rPr sz="1300" spc="-30" dirty="0">
                <a:latin typeface="Times New Roman"/>
                <a:cs typeface="Times New Roman"/>
              </a:rPr>
              <a:t> </a:t>
            </a:r>
            <a:r>
              <a:rPr sz="1300" dirty="0">
                <a:latin typeface="Times New Roman"/>
                <a:cs typeface="Times New Roman"/>
              </a:rPr>
              <a:t>than</a:t>
            </a:r>
            <a:r>
              <a:rPr sz="1300" spc="-20" dirty="0">
                <a:latin typeface="Times New Roman"/>
                <a:cs typeface="Times New Roman"/>
              </a:rPr>
              <a:t> </a:t>
            </a:r>
            <a:r>
              <a:rPr sz="1300" dirty="0">
                <a:latin typeface="Times New Roman"/>
                <a:cs typeface="Times New Roman"/>
              </a:rPr>
              <a:t>9F</a:t>
            </a:r>
            <a:r>
              <a:rPr sz="1300" spc="-15" dirty="0">
                <a:latin typeface="Times New Roman"/>
                <a:cs typeface="Times New Roman"/>
              </a:rPr>
              <a:t> </a:t>
            </a:r>
            <a:r>
              <a:rPr sz="1300" spc="-20" dirty="0">
                <a:latin typeface="Times New Roman"/>
                <a:cs typeface="Times New Roman"/>
              </a:rPr>
              <a:t>with </a:t>
            </a:r>
            <a:r>
              <a:rPr sz="1300" spc="-10" dirty="0">
                <a:latin typeface="Times New Roman"/>
                <a:cs typeface="Times New Roman"/>
              </a:rPr>
              <a:t>TD&lt;TL-</a:t>
            </a:r>
            <a:r>
              <a:rPr sz="1300" dirty="0">
                <a:latin typeface="Times New Roman"/>
                <a:cs typeface="Times New Roman"/>
              </a:rPr>
              <a:t>9F</a:t>
            </a:r>
            <a:r>
              <a:rPr sz="1300" spc="25" dirty="0">
                <a:latin typeface="Times New Roman"/>
                <a:cs typeface="Times New Roman"/>
              </a:rPr>
              <a:t> </a:t>
            </a:r>
            <a:r>
              <a:rPr sz="1300" dirty="0">
                <a:latin typeface="Times New Roman"/>
                <a:cs typeface="Times New Roman"/>
              </a:rPr>
              <a:t>lasts</a:t>
            </a:r>
            <a:r>
              <a:rPr sz="1300" spc="-25" dirty="0">
                <a:latin typeface="Times New Roman"/>
                <a:cs typeface="Times New Roman"/>
              </a:rPr>
              <a:t> </a:t>
            </a:r>
            <a:r>
              <a:rPr sz="1300" dirty="0">
                <a:latin typeface="Times New Roman"/>
                <a:cs typeface="Times New Roman"/>
              </a:rPr>
              <a:t>20</a:t>
            </a:r>
            <a:r>
              <a:rPr sz="1300" spc="-5" dirty="0">
                <a:latin typeface="Times New Roman"/>
                <a:cs typeface="Times New Roman"/>
              </a:rPr>
              <a:t> </a:t>
            </a:r>
            <a:r>
              <a:rPr sz="1300" spc="-10" dirty="0">
                <a:latin typeface="Times New Roman"/>
                <a:cs typeface="Times New Roman"/>
              </a:rPr>
              <a:t>minutes.</a:t>
            </a:r>
            <a:endParaRPr sz="1300">
              <a:latin typeface="Times New Roman"/>
              <a:cs typeface="Times New Roman"/>
            </a:endParaRPr>
          </a:p>
          <a:p>
            <a:pPr marL="12700">
              <a:lnSpc>
                <a:spcPts val="1560"/>
              </a:lnSpc>
            </a:pPr>
            <a:r>
              <a:rPr sz="1300" dirty="0">
                <a:latin typeface="Times New Roman"/>
                <a:cs typeface="Times New Roman"/>
              </a:rPr>
              <a:t>TC:</a:t>
            </a:r>
            <a:r>
              <a:rPr sz="1300" spc="-50" dirty="0">
                <a:latin typeface="Times New Roman"/>
                <a:cs typeface="Times New Roman"/>
              </a:rPr>
              <a:t> </a:t>
            </a:r>
            <a:r>
              <a:rPr sz="1300" dirty="0">
                <a:latin typeface="Times New Roman"/>
                <a:cs typeface="Times New Roman"/>
              </a:rPr>
              <a:t>The</a:t>
            </a:r>
            <a:r>
              <a:rPr sz="1300" spc="-20" dirty="0">
                <a:latin typeface="Times New Roman"/>
                <a:cs typeface="Times New Roman"/>
              </a:rPr>
              <a:t> </a:t>
            </a:r>
            <a:r>
              <a:rPr sz="1300" dirty="0">
                <a:latin typeface="Times New Roman"/>
                <a:cs typeface="Times New Roman"/>
              </a:rPr>
              <a:t>saturation</a:t>
            </a:r>
            <a:r>
              <a:rPr sz="1300" spc="-25" dirty="0">
                <a:latin typeface="Times New Roman"/>
                <a:cs typeface="Times New Roman"/>
              </a:rPr>
              <a:t> </a:t>
            </a:r>
            <a:r>
              <a:rPr sz="1300" dirty="0">
                <a:latin typeface="Times New Roman"/>
                <a:cs typeface="Times New Roman"/>
              </a:rPr>
              <a:t>temperature of</a:t>
            </a:r>
            <a:r>
              <a:rPr sz="1300" spc="-30" dirty="0">
                <a:latin typeface="Times New Roman"/>
                <a:cs typeface="Times New Roman"/>
              </a:rPr>
              <a:t> </a:t>
            </a:r>
            <a:r>
              <a:rPr sz="1300" dirty="0">
                <a:latin typeface="Times New Roman"/>
                <a:cs typeface="Times New Roman"/>
              </a:rPr>
              <a:t>high</a:t>
            </a:r>
            <a:r>
              <a:rPr sz="1300" spc="-25" dirty="0">
                <a:latin typeface="Times New Roman"/>
                <a:cs typeface="Times New Roman"/>
              </a:rPr>
              <a:t> </a:t>
            </a:r>
            <a:r>
              <a:rPr sz="1300" spc="-10" dirty="0">
                <a:latin typeface="Times New Roman"/>
                <a:cs typeface="Times New Roman"/>
              </a:rPr>
              <a:t>pressure</a:t>
            </a:r>
            <a:endParaRPr sz="1300">
              <a:latin typeface="Times New Roman"/>
              <a:cs typeface="Times New Roman"/>
            </a:endParaRPr>
          </a:p>
          <a:p>
            <a:pPr marL="147955" indent="-135255">
              <a:lnSpc>
                <a:spcPts val="1680"/>
              </a:lnSpc>
              <a:buSzPct val="92857"/>
              <a:buAutoNum type="arabicPeriod" startAt="2"/>
              <a:tabLst>
                <a:tab pos="147955" algn="l"/>
              </a:tabLst>
            </a:pPr>
            <a:r>
              <a:rPr sz="1400" b="1" dirty="0">
                <a:latin typeface="Times New Roman"/>
                <a:cs typeface="Times New Roman"/>
              </a:rPr>
              <a:t>Possible</a:t>
            </a:r>
            <a:r>
              <a:rPr sz="1400" b="1" spc="-4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spcBef>
                <a:spcPts val="5"/>
              </a:spcBef>
              <a:buFont typeface="Wingdings"/>
              <a:buChar char=""/>
              <a:tabLst>
                <a:tab pos="299085" algn="l"/>
                <a:tab pos="299720" algn="l"/>
              </a:tabLst>
            </a:pPr>
            <a:r>
              <a:rPr sz="1300" dirty="0">
                <a:latin typeface="Times New Roman"/>
                <a:cs typeface="Times New Roman"/>
              </a:rPr>
              <a:t>Discharge</a:t>
            </a:r>
            <a:r>
              <a:rPr sz="1300" spc="-35" dirty="0">
                <a:latin typeface="Times New Roman"/>
                <a:cs typeface="Times New Roman"/>
              </a:rPr>
              <a:t> </a:t>
            </a:r>
            <a:r>
              <a:rPr sz="1300" dirty="0">
                <a:latin typeface="Times New Roman"/>
                <a:cs typeface="Times New Roman"/>
              </a:rPr>
              <a:t>temperature</a:t>
            </a:r>
            <a:r>
              <a:rPr sz="1300" spc="-20" dirty="0">
                <a:latin typeface="Times New Roman"/>
                <a:cs typeface="Times New Roman"/>
              </a:rPr>
              <a:t> </a:t>
            </a:r>
            <a:r>
              <a:rPr sz="1300" dirty="0">
                <a:latin typeface="Times New Roman"/>
                <a:cs typeface="Times New Roman"/>
              </a:rPr>
              <a:t>(TD)</a:t>
            </a:r>
            <a:r>
              <a:rPr sz="1300" spc="-25" dirty="0">
                <a:latin typeface="Times New Roman"/>
                <a:cs typeface="Times New Roman"/>
              </a:rPr>
              <a:t> </a:t>
            </a:r>
            <a:r>
              <a:rPr sz="1300" dirty="0">
                <a:latin typeface="Times New Roman"/>
                <a:cs typeface="Times New Roman"/>
              </a:rPr>
              <a:t>sensor</a:t>
            </a:r>
            <a:r>
              <a:rPr sz="1300" spc="-45" dirty="0">
                <a:latin typeface="Times New Roman"/>
                <a:cs typeface="Times New Roman"/>
              </a:rPr>
              <a:t> </a:t>
            </a:r>
            <a:r>
              <a:rPr sz="1300" dirty="0">
                <a:latin typeface="Times New Roman"/>
                <a:cs typeface="Times New Roman"/>
              </a:rPr>
              <a:t>is</a:t>
            </a:r>
            <a:r>
              <a:rPr sz="1300" spc="-45" dirty="0">
                <a:latin typeface="Times New Roman"/>
                <a:cs typeface="Times New Roman"/>
              </a:rPr>
              <a:t> </a:t>
            </a:r>
            <a:r>
              <a:rPr sz="1300" dirty="0">
                <a:latin typeface="Times New Roman"/>
                <a:cs typeface="Times New Roman"/>
              </a:rPr>
              <a:t>disconnected</a:t>
            </a:r>
            <a:r>
              <a:rPr sz="1300" spc="-30" dirty="0">
                <a:latin typeface="Times New Roman"/>
                <a:cs typeface="Times New Roman"/>
              </a:rPr>
              <a:t> </a:t>
            </a:r>
            <a:r>
              <a:rPr sz="1300" dirty="0">
                <a:latin typeface="Times New Roman"/>
                <a:cs typeface="Times New Roman"/>
              </a:rPr>
              <a:t>or</a:t>
            </a:r>
            <a:r>
              <a:rPr sz="1300" spc="-35" dirty="0">
                <a:latin typeface="Times New Roman"/>
                <a:cs typeface="Times New Roman"/>
              </a:rPr>
              <a:t> </a:t>
            </a:r>
            <a:r>
              <a:rPr sz="1300" spc="-10" dirty="0">
                <a:latin typeface="Times New Roman"/>
                <a:cs typeface="Times New Roman"/>
              </a:rPr>
              <a:t>damaged.</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25" dirty="0">
                <a:latin typeface="Times New Roman"/>
                <a:cs typeface="Times New Roman"/>
              </a:rPr>
              <a:t> </a:t>
            </a:r>
            <a:r>
              <a:rPr sz="1300" dirty="0">
                <a:latin typeface="Times New Roman"/>
                <a:cs typeface="Times New Roman"/>
              </a:rPr>
              <a:t>main</a:t>
            </a:r>
            <a:r>
              <a:rPr sz="1300" spc="-35" dirty="0">
                <a:latin typeface="Times New Roman"/>
                <a:cs typeface="Times New Roman"/>
              </a:rPr>
              <a:t> </a:t>
            </a:r>
            <a:r>
              <a:rPr sz="1300" dirty="0">
                <a:latin typeface="Times New Roman"/>
                <a:cs typeface="Times New Roman"/>
              </a:rPr>
              <a:t>control</a:t>
            </a:r>
            <a:r>
              <a:rPr sz="1300" spc="-25" dirty="0">
                <a:latin typeface="Times New Roman"/>
                <a:cs typeface="Times New Roman"/>
              </a:rPr>
              <a:t> </a:t>
            </a:r>
            <a:r>
              <a:rPr sz="1300" spc="-10" dirty="0">
                <a:latin typeface="Times New Roman"/>
                <a:cs typeface="Times New Roman"/>
              </a:rPr>
              <a:t>board</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Loose</a:t>
            </a:r>
            <a:r>
              <a:rPr sz="1300" spc="-25" dirty="0">
                <a:latin typeface="Times New Roman"/>
                <a:cs typeface="Times New Roman"/>
              </a:rPr>
              <a:t> </a:t>
            </a:r>
            <a:r>
              <a:rPr sz="1300" dirty="0">
                <a:latin typeface="Times New Roman"/>
                <a:cs typeface="Times New Roman"/>
              </a:rPr>
              <a:t>connection</a:t>
            </a:r>
            <a:r>
              <a:rPr sz="1300" spc="-20" dirty="0">
                <a:latin typeface="Times New Roman"/>
                <a:cs typeface="Times New Roman"/>
              </a:rPr>
              <a:t> </a:t>
            </a:r>
            <a:r>
              <a:rPr sz="1300" dirty="0">
                <a:latin typeface="Times New Roman"/>
                <a:cs typeface="Times New Roman"/>
              </a:rPr>
              <a:t>at</a:t>
            </a:r>
            <a:r>
              <a:rPr sz="1300" spc="-30" dirty="0">
                <a:latin typeface="Times New Roman"/>
                <a:cs typeface="Times New Roman"/>
              </a:rPr>
              <a:t> </a:t>
            </a:r>
            <a:r>
              <a:rPr sz="1300" dirty="0">
                <a:latin typeface="Times New Roman"/>
                <a:cs typeface="Times New Roman"/>
              </a:rPr>
              <a:t>port</a:t>
            </a:r>
            <a:r>
              <a:rPr sz="1300" spc="-25" dirty="0">
                <a:latin typeface="Times New Roman"/>
                <a:cs typeface="Times New Roman"/>
              </a:rPr>
              <a:t> </a:t>
            </a:r>
            <a:r>
              <a:rPr sz="1300" dirty="0">
                <a:latin typeface="Times New Roman"/>
                <a:cs typeface="Times New Roman"/>
              </a:rPr>
              <a:t>on</a:t>
            </a:r>
            <a:r>
              <a:rPr sz="1300" spc="-30" dirty="0">
                <a:latin typeface="Times New Roman"/>
                <a:cs typeface="Times New Roman"/>
              </a:rPr>
              <a:t> </a:t>
            </a:r>
            <a:r>
              <a:rPr sz="1300" dirty="0">
                <a:latin typeface="Times New Roman"/>
                <a:cs typeface="Times New Roman"/>
              </a:rPr>
              <a:t>main</a:t>
            </a:r>
            <a:r>
              <a:rPr sz="1300" spc="-5" dirty="0">
                <a:latin typeface="Times New Roman"/>
                <a:cs typeface="Times New Roman"/>
              </a:rPr>
              <a:t> </a:t>
            </a:r>
            <a:r>
              <a:rPr sz="1300" dirty="0">
                <a:latin typeface="Times New Roman"/>
                <a:cs typeface="Times New Roman"/>
              </a:rPr>
              <a:t>control</a:t>
            </a:r>
            <a:r>
              <a:rPr sz="1300" spc="-10" dirty="0">
                <a:latin typeface="Times New Roman"/>
                <a:cs typeface="Times New Roman"/>
              </a:rPr>
              <a:t> board.</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There</a:t>
            </a:r>
            <a:r>
              <a:rPr sz="1300" spc="-20" dirty="0">
                <a:latin typeface="Times New Roman"/>
                <a:cs typeface="Times New Roman"/>
              </a:rPr>
              <a:t> </a:t>
            </a:r>
            <a:r>
              <a:rPr sz="1300" dirty="0">
                <a:latin typeface="Times New Roman"/>
                <a:cs typeface="Times New Roman"/>
              </a:rPr>
              <a:t>are</a:t>
            </a:r>
            <a:r>
              <a:rPr sz="1300" spc="-15" dirty="0">
                <a:latin typeface="Times New Roman"/>
                <a:cs typeface="Times New Roman"/>
              </a:rPr>
              <a:t> </a:t>
            </a:r>
            <a:r>
              <a:rPr sz="1300" dirty="0">
                <a:latin typeface="Times New Roman"/>
                <a:cs typeface="Times New Roman"/>
              </a:rPr>
              <a:t>other</a:t>
            </a:r>
            <a:r>
              <a:rPr sz="1300" spc="-20" dirty="0">
                <a:latin typeface="Times New Roman"/>
                <a:cs typeface="Times New Roman"/>
              </a:rPr>
              <a:t> </a:t>
            </a:r>
            <a:r>
              <a:rPr sz="1300" dirty="0">
                <a:latin typeface="Times New Roman"/>
                <a:cs typeface="Times New Roman"/>
              </a:rPr>
              <a:t>heat</a:t>
            </a:r>
            <a:r>
              <a:rPr sz="1300" spc="-30" dirty="0">
                <a:latin typeface="Times New Roman"/>
                <a:cs typeface="Times New Roman"/>
              </a:rPr>
              <a:t> </a:t>
            </a:r>
            <a:r>
              <a:rPr sz="1300" dirty="0">
                <a:latin typeface="Times New Roman"/>
                <a:cs typeface="Times New Roman"/>
              </a:rPr>
              <a:t>sources</a:t>
            </a:r>
            <a:r>
              <a:rPr sz="1300" spc="-30" dirty="0">
                <a:latin typeface="Times New Roman"/>
                <a:cs typeface="Times New Roman"/>
              </a:rPr>
              <a:t> </a:t>
            </a:r>
            <a:r>
              <a:rPr sz="1300" dirty="0">
                <a:latin typeface="Times New Roman"/>
                <a:cs typeface="Times New Roman"/>
              </a:rPr>
              <a:t>around</a:t>
            </a:r>
            <a:r>
              <a:rPr sz="1300" spc="-15" dirty="0">
                <a:latin typeface="Times New Roman"/>
                <a:cs typeface="Times New Roman"/>
              </a:rPr>
              <a:t> </a:t>
            </a:r>
            <a:r>
              <a:rPr sz="1300" dirty="0">
                <a:latin typeface="Times New Roman"/>
                <a:cs typeface="Times New Roman"/>
              </a:rPr>
              <a:t>the</a:t>
            </a:r>
            <a:r>
              <a:rPr sz="1300" spc="-35" dirty="0">
                <a:latin typeface="Times New Roman"/>
                <a:cs typeface="Times New Roman"/>
              </a:rPr>
              <a:t> </a:t>
            </a:r>
            <a:r>
              <a:rPr sz="1300" spc="-10" dirty="0">
                <a:latin typeface="Times New Roman"/>
                <a:cs typeface="Times New Roman"/>
              </a:rPr>
              <a:t>sensor</a:t>
            </a:r>
            <a:endParaRPr sz="1300">
              <a:latin typeface="Times New Roman"/>
              <a:cs typeface="Times New Roman"/>
            </a:endParaRPr>
          </a:p>
        </p:txBody>
      </p:sp>
      <p:sp>
        <p:nvSpPr>
          <p:cNvPr id="15" name="object 15"/>
          <p:cNvSpPr txBox="1"/>
          <p:nvPr/>
        </p:nvSpPr>
        <p:spPr>
          <a:xfrm>
            <a:off x="3801466" y="804798"/>
            <a:ext cx="525145"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sp>
        <p:nvSpPr>
          <p:cNvPr id="16" name="object 16"/>
          <p:cNvSpPr/>
          <p:nvPr/>
        </p:nvSpPr>
        <p:spPr>
          <a:xfrm>
            <a:off x="7596124" y="3633723"/>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17" name="object 17"/>
          <p:cNvSpPr txBox="1"/>
          <p:nvPr/>
        </p:nvSpPr>
        <p:spPr>
          <a:xfrm>
            <a:off x="5125466" y="3962857"/>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18" name="object 18"/>
          <p:cNvSpPr txBox="1"/>
          <p:nvPr/>
        </p:nvSpPr>
        <p:spPr>
          <a:xfrm>
            <a:off x="7721219" y="3419983"/>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grpSp>
        <p:nvGrpSpPr>
          <p:cNvPr id="19" name="object 19"/>
          <p:cNvGrpSpPr/>
          <p:nvPr/>
        </p:nvGrpSpPr>
        <p:grpSpPr>
          <a:xfrm>
            <a:off x="3538538" y="3444875"/>
            <a:ext cx="4064635" cy="838200"/>
            <a:chOff x="363537" y="3444875"/>
            <a:chExt cx="4064635" cy="838200"/>
          </a:xfrm>
        </p:grpSpPr>
        <p:sp>
          <p:nvSpPr>
            <p:cNvPr id="20" name="object 20"/>
            <p:cNvSpPr/>
            <p:nvPr/>
          </p:nvSpPr>
          <p:spPr>
            <a:xfrm>
              <a:off x="2362200" y="3924300"/>
              <a:ext cx="76200" cy="358775"/>
            </a:xfrm>
            <a:custGeom>
              <a:avLst/>
              <a:gdLst/>
              <a:ahLst/>
              <a:cxnLst/>
              <a:rect l="l" t="t" r="r" b="b"/>
              <a:pathLst>
                <a:path w="76200" h="358775">
                  <a:moveTo>
                    <a:pt x="31750" y="282575"/>
                  </a:moveTo>
                  <a:lnTo>
                    <a:pt x="0" y="282575"/>
                  </a:lnTo>
                  <a:lnTo>
                    <a:pt x="38100" y="358775"/>
                  </a:lnTo>
                  <a:lnTo>
                    <a:pt x="69850" y="295275"/>
                  </a:lnTo>
                  <a:lnTo>
                    <a:pt x="31750" y="295275"/>
                  </a:lnTo>
                  <a:lnTo>
                    <a:pt x="31750" y="282575"/>
                  </a:lnTo>
                  <a:close/>
                </a:path>
                <a:path w="76200" h="358775">
                  <a:moveTo>
                    <a:pt x="44450" y="0"/>
                  </a:moveTo>
                  <a:lnTo>
                    <a:pt x="31750" y="0"/>
                  </a:lnTo>
                  <a:lnTo>
                    <a:pt x="31750" y="295275"/>
                  </a:lnTo>
                  <a:lnTo>
                    <a:pt x="44450" y="295275"/>
                  </a:lnTo>
                  <a:lnTo>
                    <a:pt x="44450" y="0"/>
                  </a:lnTo>
                  <a:close/>
                </a:path>
                <a:path w="76200" h="358775">
                  <a:moveTo>
                    <a:pt x="76200" y="282575"/>
                  </a:moveTo>
                  <a:lnTo>
                    <a:pt x="44450" y="282575"/>
                  </a:lnTo>
                  <a:lnTo>
                    <a:pt x="44450" y="295275"/>
                  </a:lnTo>
                  <a:lnTo>
                    <a:pt x="69850" y="295275"/>
                  </a:lnTo>
                  <a:lnTo>
                    <a:pt x="76200" y="282575"/>
                  </a:lnTo>
                  <a:close/>
                </a:path>
              </a:pathLst>
            </a:custGeom>
            <a:solidFill>
              <a:srgbClr val="000000"/>
            </a:solidFill>
          </p:spPr>
          <p:txBody>
            <a:bodyPr wrap="square" lIns="0" tIns="0" rIns="0" bIns="0" rtlCol="0"/>
            <a:lstStyle/>
            <a:p>
              <a:endParaRPr/>
            </a:p>
          </p:txBody>
        </p:sp>
        <p:sp>
          <p:nvSpPr>
            <p:cNvPr id="21" name="object 21"/>
            <p:cNvSpPr/>
            <p:nvPr/>
          </p:nvSpPr>
          <p:spPr>
            <a:xfrm>
              <a:off x="369887" y="3451225"/>
              <a:ext cx="4051935" cy="462280"/>
            </a:xfrm>
            <a:custGeom>
              <a:avLst/>
              <a:gdLst/>
              <a:ahLst/>
              <a:cxnLst/>
              <a:rect l="l" t="t" r="r" b="b"/>
              <a:pathLst>
                <a:path w="4051935" h="462279">
                  <a:moveTo>
                    <a:pt x="0" y="76962"/>
                  </a:moveTo>
                  <a:lnTo>
                    <a:pt x="6050" y="46988"/>
                  </a:lnTo>
                  <a:lnTo>
                    <a:pt x="22550" y="22526"/>
                  </a:lnTo>
                  <a:lnTo>
                    <a:pt x="47025" y="6042"/>
                  </a:lnTo>
                  <a:lnTo>
                    <a:pt x="77000" y="0"/>
                  </a:lnTo>
                  <a:lnTo>
                    <a:pt x="3974274" y="0"/>
                  </a:lnTo>
                  <a:lnTo>
                    <a:pt x="4004268" y="6042"/>
                  </a:lnTo>
                  <a:lnTo>
                    <a:pt x="4028773" y="22526"/>
                  </a:lnTo>
                  <a:lnTo>
                    <a:pt x="4045301" y="46988"/>
                  </a:lnTo>
                  <a:lnTo>
                    <a:pt x="4051363" y="76962"/>
                  </a:lnTo>
                  <a:lnTo>
                    <a:pt x="4051363" y="384937"/>
                  </a:lnTo>
                  <a:lnTo>
                    <a:pt x="4045301" y="414910"/>
                  </a:lnTo>
                  <a:lnTo>
                    <a:pt x="4028773" y="439372"/>
                  </a:lnTo>
                  <a:lnTo>
                    <a:pt x="4004268" y="455856"/>
                  </a:lnTo>
                  <a:lnTo>
                    <a:pt x="3974274"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grpSp>
      <p:sp>
        <p:nvSpPr>
          <p:cNvPr id="22" name="object 22"/>
          <p:cNvSpPr txBox="1"/>
          <p:nvPr/>
        </p:nvSpPr>
        <p:spPr>
          <a:xfrm>
            <a:off x="3644798" y="3503803"/>
            <a:ext cx="3686810" cy="346710"/>
          </a:xfrm>
          <a:prstGeom prst="rect">
            <a:avLst/>
          </a:prstGeom>
        </p:spPr>
        <p:txBody>
          <a:bodyPr vert="horz" wrap="square" lIns="0" tIns="13335" rIns="0" bIns="0" rtlCol="0">
            <a:spAutoFit/>
          </a:bodyPr>
          <a:lstStyle/>
          <a:p>
            <a:pPr marL="12700">
              <a:spcBef>
                <a:spcPts val="105"/>
              </a:spcBef>
            </a:pPr>
            <a:r>
              <a:rPr sz="1050" dirty="0">
                <a:latin typeface="Times New Roman"/>
                <a:cs typeface="Times New Roman"/>
              </a:rPr>
              <a:t>Check</a:t>
            </a:r>
            <a:r>
              <a:rPr sz="1050" spc="-40" dirty="0">
                <a:latin typeface="Times New Roman"/>
                <a:cs typeface="Times New Roman"/>
              </a:rPr>
              <a:t> </a:t>
            </a:r>
            <a:r>
              <a:rPr sz="1050" dirty="0">
                <a:latin typeface="Times New Roman"/>
                <a:cs typeface="Times New Roman"/>
              </a:rPr>
              <a:t>whether</a:t>
            </a:r>
            <a:r>
              <a:rPr sz="1050" spc="-25" dirty="0">
                <a:latin typeface="Times New Roman"/>
                <a:cs typeface="Times New Roman"/>
              </a:rPr>
              <a:t> </a:t>
            </a:r>
            <a:r>
              <a:rPr sz="1050" dirty="0">
                <a:latin typeface="Times New Roman"/>
                <a:cs typeface="Times New Roman"/>
              </a:rPr>
              <a:t>TD</a:t>
            </a:r>
            <a:r>
              <a:rPr sz="1050" spc="-35" dirty="0">
                <a:latin typeface="Times New Roman"/>
                <a:cs typeface="Times New Roman"/>
              </a:rPr>
              <a:t> </a:t>
            </a:r>
            <a:r>
              <a:rPr sz="1050" dirty="0">
                <a:latin typeface="Times New Roman"/>
                <a:cs typeface="Times New Roman"/>
              </a:rPr>
              <a:t>sensor</a:t>
            </a:r>
            <a:r>
              <a:rPr sz="1050" spc="-15" dirty="0">
                <a:latin typeface="Times New Roman"/>
                <a:cs typeface="Times New Roman"/>
              </a:rPr>
              <a:t> </a:t>
            </a:r>
            <a:r>
              <a:rPr sz="1050" dirty="0">
                <a:latin typeface="Times New Roman"/>
                <a:cs typeface="Times New Roman"/>
              </a:rPr>
              <a:t>is</a:t>
            </a:r>
            <a:r>
              <a:rPr sz="1050" spc="-15" dirty="0">
                <a:latin typeface="Times New Roman"/>
                <a:cs typeface="Times New Roman"/>
              </a:rPr>
              <a:t> </a:t>
            </a:r>
            <a:r>
              <a:rPr sz="1050" dirty="0">
                <a:latin typeface="Times New Roman"/>
                <a:cs typeface="Times New Roman"/>
              </a:rPr>
              <a:t>seated</a:t>
            </a:r>
            <a:r>
              <a:rPr sz="1050" spc="-25" dirty="0">
                <a:latin typeface="Times New Roman"/>
                <a:cs typeface="Times New Roman"/>
              </a:rPr>
              <a:t> </a:t>
            </a:r>
            <a:r>
              <a:rPr sz="1050" dirty="0">
                <a:latin typeface="Times New Roman"/>
                <a:cs typeface="Times New Roman"/>
              </a:rPr>
              <a:t>to</a:t>
            </a:r>
            <a:r>
              <a:rPr sz="1050" spc="-1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compressor</a:t>
            </a:r>
            <a:r>
              <a:rPr sz="1050" spc="-15" dirty="0">
                <a:latin typeface="Times New Roman"/>
                <a:cs typeface="Times New Roman"/>
              </a:rPr>
              <a:t> </a:t>
            </a:r>
            <a:r>
              <a:rPr sz="1050" dirty="0">
                <a:latin typeface="Times New Roman"/>
                <a:cs typeface="Times New Roman"/>
              </a:rPr>
              <a:t>discharge</a:t>
            </a:r>
            <a:r>
              <a:rPr sz="1050" spc="-35" dirty="0">
                <a:latin typeface="Times New Roman"/>
                <a:cs typeface="Times New Roman"/>
              </a:rPr>
              <a:t> </a:t>
            </a:r>
            <a:r>
              <a:rPr sz="1050" spc="-20" dirty="0">
                <a:latin typeface="Times New Roman"/>
                <a:cs typeface="Times New Roman"/>
              </a:rPr>
              <a:t>pipe</a:t>
            </a:r>
            <a:endParaRPr sz="1050">
              <a:latin typeface="Times New Roman"/>
              <a:cs typeface="Times New Roman"/>
            </a:endParaRPr>
          </a:p>
          <a:p>
            <a:pPr marL="12700"/>
            <a:r>
              <a:rPr sz="1050" dirty="0">
                <a:latin typeface="Times New Roman"/>
                <a:cs typeface="Times New Roman"/>
              </a:rPr>
              <a:t>and</a:t>
            </a:r>
            <a:r>
              <a:rPr sz="1050" spc="-25" dirty="0">
                <a:latin typeface="Times New Roman"/>
                <a:cs typeface="Times New Roman"/>
              </a:rPr>
              <a:t> </a:t>
            </a:r>
            <a:r>
              <a:rPr sz="1050" dirty="0">
                <a:latin typeface="Times New Roman"/>
                <a:cs typeface="Times New Roman"/>
              </a:rPr>
              <a:t>securely</a:t>
            </a:r>
            <a:r>
              <a:rPr sz="1050" spc="-35" dirty="0">
                <a:latin typeface="Times New Roman"/>
                <a:cs typeface="Times New Roman"/>
              </a:rPr>
              <a:t> </a:t>
            </a:r>
            <a:r>
              <a:rPr sz="1050" dirty="0">
                <a:latin typeface="Times New Roman"/>
                <a:cs typeface="Times New Roman"/>
              </a:rPr>
              <a:t>connected</a:t>
            </a:r>
            <a:r>
              <a:rPr sz="1050" spc="-45" dirty="0">
                <a:latin typeface="Times New Roman"/>
                <a:cs typeface="Times New Roman"/>
              </a:rPr>
              <a:t> </a:t>
            </a:r>
            <a:r>
              <a:rPr sz="1050" dirty="0">
                <a:latin typeface="Times New Roman"/>
                <a:cs typeface="Times New Roman"/>
              </a:rPr>
              <a:t>to</a:t>
            </a:r>
            <a:r>
              <a:rPr sz="1050" spc="-10" dirty="0">
                <a:latin typeface="Times New Roman"/>
                <a:cs typeface="Times New Roman"/>
              </a:rPr>
              <a:t> </a:t>
            </a:r>
            <a:r>
              <a:rPr sz="1050" dirty="0">
                <a:latin typeface="Times New Roman"/>
                <a:cs typeface="Times New Roman"/>
              </a:rPr>
              <a:t>CN7</a:t>
            </a:r>
            <a:r>
              <a:rPr sz="1050" spc="-25" dirty="0">
                <a:latin typeface="Times New Roman"/>
                <a:cs typeface="Times New Roman"/>
              </a:rPr>
              <a:t> </a:t>
            </a:r>
            <a:r>
              <a:rPr sz="1050" spc="-10" dirty="0">
                <a:latin typeface="Times New Roman"/>
                <a:cs typeface="Times New Roman"/>
              </a:rPr>
              <a:t>terminal</a:t>
            </a:r>
            <a:r>
              <a:rPr sz="1050" spc="-30" dirty="0">
                <a:latin typeface="Times New Roman"/>
                <a:cs typeface="Times New Roman"/>
              </a:rPr>
              <a:t> </a:t>
            </a:r>
            <a:r>
              <a:rPr sz="1050" dirty="0">
                <a:latin typeface="Times New Roman"/>
                <a:cs typeface="Times New Roman"/>
              </a:rPr>
              <a:t>on</a:t>
            </a:r>
            <a:r>
              <a:rPr sz="1050" spc="-25" dirty="0">
                <a:latin typeface="Times New Roman"/>
                <a:cs typeface="Times New Roman"/>
              </a:rPr>
              <a:t> </a:t>
            </a:r>
            <a:r>
              <a:rPr sz="1050" dirty="0">
                <a:latin typeface="Times New Roman"/>
                <a:cs typeface="Times New Roman"/>
              </a:rPr>
              <a:t>the</a:t>
            </a:r>
            <a:r>
              <a:rPr sz="1050" spc="229" dirty="0">
                <a:latin typeface="Times New Roman"/>
                <a:cs typeface="Times New Roman"/>
              </a:rPr>
              <a:t> </a:t>
            </a:r>
            <a:r>
              <a:rPr sz="1050" dirty="0">
                <a:latin typeface="Times New Roman"/>
                <a:cs typeface="Times New Roman"/>
              </a:rPr>
              <a:t>main</a:t>
            </a:r>
            <a:r>
              <a:rPr sz="1050" spc="-10" dirty="0">
                <a:latin typeface="Times New Roman"/>
                <a:cs typeface="Times New Roman"/>
              </a:rPr>
              <a:t> </a:t>
            </a:r>
            <a:r>
              <a:rPr sz="1050" dirty="0">
                <a:latin typeface="Times New Roman"/>
                <a:cs typeface="Times New Roman"/>
              </a:rPr>
              <a:t>control</a:t>
            </a:r>
            <a:r>
              <a:rPr sz="1050" spc="-2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23" name="object 23"/>
          <p:cNvSpPr txBox="1"/>
          <p:nvPr/>
        </p:nvSpPr>
        <p:spPr>
          <a:xfrm>
            <a:off x="8005826" y="3463926"/>
            <a:ext cx="1606550" cy="368049"/>
          </a:xfrm>
          <a:prstGeom prst="rect">
            <a:avLst/>
          </a:prstGeom>
          <a:ln w="12700">
            <a:solidFill>
              <a:srgbClr val="000000"/>
            </a:solidFill>
          </a:ln>
        </p:spPr>
        <p:txBody>
          <a:bodyPr vert="horz" wrap="square" lIns="0" tIns="44450" rIns="0" bIns="0" rtlCol="0">
            <a:spAutoFit/>
          </a:bodyPr>
          <a:lstStyle/>
          <a:p>
            <a:pPr marL="92075" marR="239395">
              <a:spcBef>
                <a:spcPts val="350"/>
              </a:spcBef>
            </a:pPr>
            <a:r>
              <a:rPr sz="1050" dirty="0">
                <a:latin typeface="Times New Roman"/>
                <a:cs typeface="Times New Roman"/>
              </a:rPr>
              <a:t>Reset</a:t>
            </a:r>
            <a:r>
              <a:rPr sz="1050" spc="-30" dirty="0">
                <a:latin typeface="Times New Roman"/>
                <a:cs typeface="Times New Roman"/>
              </a:rPr>
              <a:t> </a:t>
            </a:r>
            <a:r>
              <a:rPr sz="1050" dirty="0">
                <a:latin typeface="Times New Roman"/>
                <a:cs typeface="Times New Roman"/>
              </a:rPr>
              <a:t>and</a:t>
            </a:r>
            <a:r>
              <a:rPr sz="1050" spc="-20" dirty="0">
                <a:latin typeface="Times New Roman"/>
                <a:cs typeface="Times New Roman"/>
              </a:rPr>
              <a:t> </a:t>
            </a:r>
            <a:r>
              <a:rPr sz="1050" dirty="0">
                <a:latin typeface="Times New Roman"/>
                <a:cs typeface="Times New Roman"/>
              </a:rPr>
              <a:t>reconnect</a:t>
            </a:r>
            <a:r>
              <a:rPr sz="1050" spc="-40" dirty="0">
                <a:latin typeface="Times New Roman"/>
                <a:cs typeface="Times New Roman"/>
              </a:rPr>
              <a:t> </a:t>
            </a:r>
            <a:r>
              <a:rPr sz="1050" spc="-25" dirty="0">
                <a:latin typeface="Times New Roman"/>
                <a:cs typeface="Times New Roman"/>
              </a:rPr>
              <a:t>the </a:t>
            </a:r>
            <a:r>
              <a:rPr sz="1050" dirty="0">
                <a:latin typeface="Times New Roman"/>
                <a:cs typeface="Times New Roman"/>
              </a:rPr>
              <a:t>TD</a:t>
            </a:r>
            <a:r>
              <a:rPr sz="1050" spc="-15" dirty="0">
                <a:latin typeface="Times New Roman"/>
                <a:cs typeface="Times New Roman"/>
              </a:rPr>
              <a:t> </a:t>
            </a:r>
            <a:r>
              <a:rPr sz="1050" spc="-10" dirty="0">
                <a:latin typeface="Times New Roman"/>
                <a:cs typeface="Times New Roman"/>
              </a:rPr>
              <a:t>sensor</a:t>
            </a:r>
            <a:endParaRPr sz="1050">
              <a:latin typeface="Times New Roman"/>
              <a:cs typeface="Times New Roman"/>
            </a:endParaRPr>
          </a:p>
        </p:txBody>
      </p:sp>
      <p:sp>
        <p:nvSpPr>
          <p:cNvPr id="24" name="object 24"/>
          <p:cNvSpPr/>
          <p:nvPr/>
        </p:nvSpPr>
        <p:spPr>
          <a:xfrm>
            <a:off x="3544888" y="4283076"/>
            <a:ext cx="4051935" cy="282575"/>
          </a:xfrm>
          <a:custGeom>
            <a:avLst/>
            <a:gdLst/>
            <a:ahLst/>
            <a:cxnLst/>
            <a:rect l="l" t="t" r="r" b="b"/>
            <a:pathLst>
              <a:path w="4051935" h="282575">
                <a:moveTo>
                  <a:pt x="0" y="47116"/>
                </a:moveTo>
                <a:lnTo>
                  <a:pt x="3700" y="28771"/>
                </a:lnTo>
                <a:lnTo>
                  <a:pt x="13792" y="13795"/>
                </a:lnTo>
                <a:lnTo>
                  <a:pt x="28760" y="3700"/>
                </a:lnTo>
                <a:lnTo>
                  <a:pt x="47091" y="0"/>
                </a:lnTo>
                <a:lnTo>
                  <a:pt x="4004246" y="0"/>
                </a:lnTo>
                <a:lnTo>
                  <a:pt x="4022538" y="3700"/>
                </a:lnTo>
                <a:lnTo>
                  <a:pt x="4037520" y="13795"/>
                </a:lnTo>
                <a:lnTo>
                  <a:pt x="4047644" y="28771"/>
                </a:lnTo>
                <a:lnTo>
                  <a:pt x="4051363" y="47116"/>
                </a:lnTo>
                <a:lnTo>
                  <a:pt x="4051363" y="235458"/>
                </a:lnTo>
                <a:lnTo>
                  <a:pt x="4047644" y="253803"/>
                </a:lnTo>
                <a:lnTo>
                  <a:pt x="4037520" y="268779"/>
                </a:lnTo>
                <a:lnTo>
                  <a:pt x="4022538" y="278874"/>
                </a:lnTo>
                <a:lnTo>
                  <a:pt x="4004246" y="282575"/>
                </a:lnTo>
                <a:lnTo>
                  <a:pt x="47091" y="282575"/>
                </a:lnTo>
                <a:lnTo>
                  <a:pt x="28760" y="278874"/>
                </a:lnTo>
                <a:lnTo>
                  <a:pt x="13792" y="268779"/>
                </a:lnTo>
                <a:lnTo>
                  <a:pt x="3700" y="253803"/>
                </a:lnTo>
                <a:lnTo>
                  <a:pt x="0" y="235458"/>
                </a:lnTo>
                <a:lnTo>
                  <a:pt x="0" y="47116"/>
                </a:lnTo>
                <a:close/>
              </a:path>
            </a:pathLst>
          </a:custGeom>
          <a:ln w="12700">
            <a:solidFill>
              <a:srgbClr val="000000"/>
            </a:solidFill>
          </a:ln>
        </p:spPr>
        <p:txBody>
          <a:bodyPr wrap="square" lIns="0" tIns="0" rIns="0" bIns="0" rtlCol="0"/>
          <a:lstStyle/>
          <a:p>
            <a:endParaRPr/>
          </a:p>
        </p:txBody>
      </p:sp>
      <p:sp>
        <p:nvSpPr>
          <p:cNvPr id="25" name="object 25"/>
          <p:cNvSpPr txBox="1"/>
          <p:nvPr/>
        </p:nvSpPr>
        <p:spPr>
          <a:xfrm>
            <a:off x="3558134" y="4327016"/>
            <a:ext cx="4025265"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Check</a:t>
            </a:r>
            <a:r>
              <a:rPr sz="1050" spc="-45" dirty="0">
                <a:latin typeface="Times New Roman"/>
                <a:cs typeface="Times New Roman"/>
              </a:rPr>
              <a:t> </a:t>
            </a:r>
            <a:r>
              <a:rPr sz="1050" dirty="0">
                <a:latin typeface="Times New Roman"/>
                <a:cs typeface="Times New Roman"/>
              </a:rPr>
              <a:t>whether</a:t>
            </a:r>
            <a:r>
              <a:rPr sz="1050" spc="-2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b="1" dirty="0">
                <a:latin typeface="Times New Roman"/>
                <a:cs typeface="Times New Roman"/>
              </a:rPr>
              <a:t>Resistance</a:t>
            </a:r>
            <a:r>
              <a:rPr sz="1050" b="1" spc="-25" dirty="0">
                <a:latin typeface="Times New Roman"/>
                <a:cs typeface="Times New Roman"/>
              </a:rPr>
              <a:t> </a:t>
            </a:r>
            <a:r>
              <a:rPr sz="1050" b="1" dirty="0">
                <a:latin typeface="Times New Roman"/>
                <a:cs typeface="Times New Roman"/>
              </a:rPr>
              <a:t>of</a:t>
            </a:r>
            <a:r>
              <a:rPr sz="1050" b="1" spc="-25" dirty="0">
                <a:latin typeface="Times New Roman"/>
                <a:cs typeface="Times New Roman"/>
              </a:rPr>
              <a:t> </a:t>
            </a:r>
            <a:r>
              <a:rPr sz="1050" b="1" dirty="0">
                <a:latin typeface="Times New Roman"/>
                <a:cs typeface="Times New Roman"/>
              </a:rPr>
              <a:t>Temperature</a:t>
            </a:r>
            <a:r>
              <a:rPr sz="1050" b="1" spc="-35" dirty="0">
                <a:latin typeface="Times New Roman"/>
                <a:cs typeface="Times New Roman"/>
              </a:rPr>
              <a:t> </a:t>
            </a:r>
            <a:r>
              <a:rPr sz="1050" b="1" dirty="0">
                <a:latin typeface="Times New Roman"/>
                <a:cs typeface="Times New Roman"/>
              </a:rPr>
              <a:t>sensor</a:t>
            </a:r>
            <a:r>
              <a:rPr sz="1050" b="1" spc="-5" dirty="0">
                <a:latin typeface="Times New Roman"/>
                <a:cs typeface="Times New Roman"/>
              </a:rPr>
              <a:t> </a:t>
            </a:r>
            <a:r>
              <a:rPr sz="1050" b="1" dirty="0">
                <a:latin typeface="Times New Roman"/>
                <a:cs typeface="Times New Roman"/>
              </a:rPr>
              <a:t>B*</a:t>
            </a:r>
            <a:r>
              <a:rPr sz="1050" b="1" spc="-25" dirty="0">
                <a:latin typeface="Times New Roman"/>
                <a:cs typeface="Times New Roman"/>
              </a:rPr>
              <a:t> </a:t>
            </a:r>
            <a:r>
              <a:rPr sz="1050" dirty="0">
                <a:latin typeface="Times New Roman"/>
                <a:cs typeface="Times New Roman"/>
              </a:rPr>
              <a:t>is</a:t>
            </a:r>
            <a:r>
              <a:rPr sz="1050" spc="-5" dirty="0">
                <a:latin typeface="Times New Roman"/>
                <a:cs typeface="Times New Roman"/>
              </a:rPr>
              <a:t> </a:t>
            </a:r>
            <a:r>
              <a:rPr sz="1050" spc="-10" dirty="0">
                <a:latin typeface="Times New Roman"/>
                <a:cs typeface="Times New Roman"/>
              </a:rPr>
              <a:t>correct.</a:t>
            </a:r>
            <a:endParaRPr sz="1050">
              <a:latin typeface="Times New Roman"/>
              <a:cs typeface="Times New Roman"/>
            </a:endParaRPr>
          </a:p>
        </p:txBody>
      </p:sp>
      <p:sp>
        <p:nvSpPr>
          <p:cNvPr id="26" name="object 26"/>
          <p:cNvSpPr txBox="1"/>
          <p:nvPr/>
        </p:nvSpPr>
        <p:spPr>
          <a:xfrm>
            <a:off x="5112766" y="4653483"/>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27" name="object 27"/>
          <p:cNvSpPr/>
          <p:nvPr/>
        </p:nvSpPr>
        <p:spPr>
          <a:xfrm>
            <a:off x="5537201" y="4394200"/>
            <a:ext cx="2479675" cy="568325"/>
          </a:xfrm>
          <a:custGeom>
            <a:avLst/>
            <a:gdLst/>
            <a:ahLst/>
            <a:cxnLst/>
            <a:rect l="l" t="t" r="r" b="b"/>
            <a:pathLst>
              <a:path w="2479675" h="568325">
                <a:moveTo>
                  <a:pt x="76200" y="492125"/>
                </a:moveTo>
                <a:lnTo>
                  <a:pt x="44450" y="492125"/>
                </a:lnTo>
                <a:lnTo>
                  <a:pt x="44450" y="171450"/>
                </a:lnTo>
                <a:lnTo>
                  <a:pt x="31750" y="171450"/>
                </a:lnTo>
                <a:lnTo>
                  <a:pt x="31750" y="492125"/>
                </a:lnTo>
                <a:lnTo>
                  <a:pt x="0" y="492125"/>
                </a:lnTo>
                <a:lnTo>
                  <a:pt x="38100" y="568325"/>
                </a:lnTo>
                <a:lnTo>
                  <a:pt x="69850" y="504825"/>
                </a:lnTo>
                <a:lnTo>
                  <a:pt x="76200" y="492125"/>
                </a:lnTo>
                <a:close/>
              </a:path>
              <a:path w="2479675" h="568325">
                <a:moveTo>
                  <a:pt x="2479675" y="38100"/>
                </a:moveTo>
                <a:lnTo>
                  <a:pt x="2466975" y="31750"/>
                </a:lnTo>
                <a:lnTo>
                  <a:pt x="2403475" y="0"/>
                </a:lnTo>
                <a:lnTo>
                  <a:pt x="2403475" y="31750"/>
                </a:lnTo>
                <a:lnTo>
                  <a:pt x="2068449" y="31750"/>
                </a:lnTo>
                <a:lnTo>
                  <a:pt x="2068449" y="44450"/>
                </a:lnTo>
                <a:lnTo>
                  <a:pt x="2403475" y="44450"/>
                </a:lnTo>
                <a:lnTo>
                  <a:pt x="2403475" y="76200"/>
                </a:lnTo>
                <a:lnTo>
                  <a:pt x="2466975" y="44450"/>
                </a:lnTo>
                <a:lnTo>
                  <a:pt x="2479675" y="38100"/>
                </a:lnTo>
                <a:close/>
              </a:path>
            </a:pathLst>
          </a:custGeom>
          <a:solidFill>
            <a:srgbClr val="000000"/>
          </a:solidFill>
        </p:spPr>
        <p:txBody>
          <a:bodyPr wrap="square" lIns="0" tIns="0" rIns="0" bIns="0" rtlCol="0"/>
          <a:lstStyle/>
          <a:p>
            <a:endParaRPr/>
          </a:p>
        </p:txBody>
      </p:sp>
      <p:sp>
        <p:nvSpPr>
          <p:cNvPr id="28" name="object 28"/>
          <p:cNvSpPr txBox="1"/>
          <p:nvPr/>
        </p:nvSpPr>
        <p:spPr>
          <a:xfrm>
            <a:off x="7732140" y="4189857"/>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29" name="object 29"/>
          <p:cNvSpPr txBox="1"/>
          <p:nvPr/>
        </p:nvSpPr>
        <p:spPr>
          <a:xfrm>
            <a:off x="8016875" y="4305300"/>
            <a:ext cx="1606550"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6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faulty</a:t>
            </a:r>
            <a:r>
              <a:rPr sz="1050" spc="-30" dirty="0">
                <a:latin typeface="Times New Roman"/>
                <a:cs typeface="Times New Roman"/>
              </a:rPr>
              <a:t> </a:t>
            </a:r>
            <a:r>
              <a:rPr sz="1050" spc="-10" dirty="0">
                <a:latin typeface="Times New Roman"/>
                <a:cs typeface="Times New Roman"/>
              </a:rPr>
              <a:t>sensor</a:t>
            </a:r>
            <a:endParaRPr sz="1050">
              <a:latin typeface="Times New Roman"/>
              <a:cs typeface="Times New Roman"/>
            </a:endParaRPr>
          </a:p>
        </p:txBody>
      </p:sp>
      <p:sp>
        <p:nvSpPr>
          <p:cNvPr id="30" name="object 30"/>
          <p:cNvSpPr/>
          <p:nvPr/>
        </p:nvSpPr>
        <p:spPr>
          <a:xfrm>
            <a:off x="3549650" y="4978401"/>
            <a:ext cx="4051300" cy="282575"/>
          </a:xfrm>
          <a:custGeom>
            <a:avLst/>
            <a:gdLst/>
            <a:ahLst/>
            <a:cxnLst/>
            <a:rect l="l" t="t" r="r" b="b"/>
            <a:pathLst>
              <a:path w="4051300" h="282575">
                <a:moveTo>
                  <a:pt x="0" y="47116"/>
                </a:moveTo>
                <a:lnTo>
                  <a:pt x="3700" y="28771"/>
                </a:lnTo>
                <a:lnTo>
                  <a:pt x="13792" y="13795"/>
                </a:lnTo>
                <a:lnTo>
                  <a:pt x="28760" y="3700"/>
                </a:lnTo>
                <a:lnTo>
                  <a:pt x="47091" y="0"/>
                </a:lnTo>
                <a:lnTo>
                  <a:pt x="4004183" y="0"/>
                </a:lnTo>
                <a:lnTo>
                  <a:pt x="4022528" y="3700"/>
                </a:lnTo>
                <a:lnTo>
                  <a:pt x="4037504" y="13795"/>
                </a:lnTo>
                <a:lnTo>
                  <a:pt x="4047599" y="28771"/>
                </a:lnTo>
                <a:lnTo>
                  <a:pt x="4051300" y="47116"/>
                </a:lnTo>
                <a:lnTo>
                  <a:pt x="4051300" y="235458"/>
                </a:lnTo>
                <a:lnTo>
                  <a:pt x="4047599" y="253803"/>
                </a:lnTo>
                <a:lnTo>
                  <a:pt x="4037504" y="268779"/>
                </a:lnTo>
                <a:lnTo>
                  <a:pt x="4022528" y="278874"/>
                </a:lnTo>
                <a:lnTo>
                  <a:pt x="4004183" y="282575"/>
                </a:lnTo>
                <a:lnTo>
                  <a:pt x="47091" y="282575"/>
                </a:lnTo>
                <a:lnTo>
                  <a:pt x="28760" y="278874"/>
                </a:lnTo>
                <a:lnTo>
                  <a:pt x="13792" y="268779"/>
                </a:lnTo>
                <a:lnTo>
                  <a:pt x="3700" y="253803"/>
                </a:lnTo>
                <a:lnTo>
                  <a:pt x="0" y="235458"/>
                </a:lnTo>
                <a:lnTo>
                  <a:pt x="0" y="47116"/>
                </a:lnTo>
                <a:close/>
              </a:path>
            </a:pathLst>
          </a:custGeom>
          <a:ln w="12700">
            <a:solidFill>
              <a:srgbClr val="000000"/>
            </a:solidFill>
          </a:ln>
        </p:spPr>
        <p:txBody>
          <a:bodyPr wrap="square" lIns="0" tIns="0" rIns="0" bIns="0" rtlCol="0"/>
          <a:lstStyle/>
          <a:p>
            <a:endParaRPr/>
          </a:p>
        </p:txBody>
      </p:sp>
      <p:sp>
        <p:nvSpPr>
          <p:cNvPr id="31" name="object 31"/>
          <p:cNvSpPr txBox="1"/>
          <p:nvPr/>
        </p:nvSpPr>
        <p:spPr>
          <a:xfrm>
            <a:off x="3562897" y="5022596"/>
            <a:ext cx="4025265"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Check</a:t>
            </a:r>
            <a:r>
              <a:rPr sz="1050" spc="-45" dirty="0">
                <a:latin typeface="Times New Roman"/>
                <a:cs typeface="Times New Roman"/>
              </a:rPr>
              <a:t> </a:t>
            </a:r>
            <a:r>
              <a:rPr sz="1050" dirty="0">
                <a:latin typeface="Times New Roman"/>
                <a:cs typeface="Times New Roman"/>
              </a:rPr>
              <a:t>whether</a:t>
            </a:r>
            <a:r>
              <a:rPr sz="1050" spc="-25" dirty="0">
                <a:latin typeface="Times New Roman"/>
                <a:cs typeface="Times New Roman"/>
              </a:rPr>
              <a:t> </a:t>
            </a:r>
            <a:r>
              <a:rPr sz="1050" dirty="0">
                <a:latin typeface="Times New Roman"/>
                <a:cs typeface="Times New Roman"/>
              </a:rPr>
              <a:t>there</a:t>
            </a:r>
            <a:r>
              <a:rPr sz="1050" spc="-20" dirty="0">
                <a:latin typeface="Times New Roman"/>
                <a:cs typeface="Times New Roman"/>
              </a:rPr>
              <a:t> </a:t>
            </a:r>
            <a:r>
              <a:rPr sz="1050" dirty="0">
                <a:latin typeface="Times New Roman"/>
                <a:cs typeface="Times New Roman"/>
              </a:rPr>
              <a:t>are</a:t>
            </a:r>
            <a:r>
              <a:rPr sz="1050" spc="-25" dirty="0">
                <a:latin typeface="Times New Roman"/>
                <a:cs typeface="Times New Roman"/>
              </a:rPr>
              <a:t> </a:t>
            </a:r>
            <a:r>
              <a:rPr sz="1050" dirty="0">
                <a:latin typeface="Times New Roman"/>
                <a:cs typeface="Times New Roman"/>
              </a:rPr>
              <a:t>other</a:t>
            </a:r>
            <a:r>
              <a:rPr sz="1050" spc="-25" dirty="0">
                <a:latin typeface="Times New Roman"/>
                <a:cs typeface="Times New Roman"/>
              </a:rPr>
              <a:t> </a:t>
            </a:r>
            <a:r>
              <a:rPr sz="1050" dirty="0">
                <a:latin typeface="Times New Roman"/>
                <a:cs typeface="Times New Roman"/>
              </a:rPr>
              <a:t>heat</a:t>
            </a:r>
            <a:r>
              <a:rPr sz="1050" spc="-25" dirty="0">
                <a:latin typeface="Times New Roman"/>
                <a:cs typeface="Times New Roman"/>
              </a:rPr>
              <a:t> </a:t>
            </a:r>
            <a:r>
              <a:rPr sz="1050" dirty="0">
                <a:latin typeface="Times New Roman"/>
                <a:cs typeface="Times New Roman"/>
              </a:rPr>
              <a:t>sources</a:t>
            </a:r>
            <a:r>
              <a:rPr sz="1050" spc="-25" dirty="0">
                <a:latin typeface="Times New Roman"/>
                <a:cs typeface="Times New Roman"/>
              </a:rPr>
              <a:t> </a:t>
            </a:r>
            <a:r>
              <a:rPr sz="1050" dirty="0">
                <a:latin typeface="Times New Roman"/>
                <a:cs typeface="Times New Roman"/>
              </a:rPr>
              <a:t>around</a:t>
            </a:r>
            <a:r>
              <a:rPr sz="1050" spc="-20" dirty="0">
                <a:latin typeface="Times New Roman"/>
                <a:cs typeface="Times New Roman"/>
              </a:rPr>
              <a:t> </a:t>
            </a:r>
            <a:r>
              <a:rPr sz="1050" spc="-10" dirty="0">
                <a:latin typeface="Times New Roman"/>
                <a:cs typeface="Times New Roman"/>
              </a:rPr>
              <a:t>sensor.</a:t>
            </a:r>
            <a:endParaRPr sz="1050">
              <a:latin typeface="Times New Roman"/>
              <a:cs typeface="Times New Roman"/>
            </a:endParaRPr>
          </a:p>
        </p:txBody>
      </p:sp>
      <p:sp>
        <p:nvSpPr>
          <p:cNvPr id="32" name="object 32"/>
          <p:cNvSpPr txBox="1"/>
          <p:nvPr/>
        </p:nvSpPr>
        <p:spPr>
          <a:xfrm>
            <a:off x="5186172" y="5315839"/>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3" name="object 33"/>
          <p:cNvSpPr/>
          <p:nvPr/>
        </p:nvSpPr>
        <p:spPr>
          <a:xfrm>
            <a:off x="5537201" y="5086349"/>
            <a:ext cx="2484755" cy="539750"/>
          </a:xfrm>
          <a:custGeom>
            <a:avLst/>
            <a:gdLst/>
            <a:ahLst/>
            <a:cxnLst/>
            <a:rect l="l" t="t" r="r" b="b"/>
            <a:pathLst>
              <a:path w="2484754" h="539750">
                <a:moveTo>
                  <a:pt x="76200" y="463550"/>
                </a:moveTo>
                <a:lnTo>
                  <a:pt x="44450" y="463550"/>
                </a:lnTo>
                <a:lnTo>
                  <a:pt x="44450" y="179324"/>
                </a:lnTo>
                <a:lnTo>
                  <a:pt x="31750" y="179324"/>
                </a:lnTo>
                <a:lnTo>
                  <a:pt x="31750" y="463550"/>
                </a:lnTo>
                <a:lnTo>
                  <a:pt x="0" y="463550"/>
                </a:lnTo>
                <a:lnTo>
                  <a:pt x="38100" y="539750"/>
                </a:lnTo>
                <a:lnTo>
                  <a:pt x="69850" y="476250"/>
                </a:lnTo>
                <a:lnTo>
                  <a:pt x="76200" y="463550"/>
                </a:lnTo>
                <a:close/>
              </a:path>
              <a:path w="2484754" h="539750">
                <a:moveTo>
                  <a:pt x="2484374" y="38100"/>
                </a:moveTo>
                <a:lnTo>
                  <a:pt x="2471674" y="31750"/>
                </a:lnTo>
                <a:lnTo>
                  <a:pt x="2408174" y="0"/>
                </a:lnTo>
                <a:lnTo>
                  <a:pt x="2408174" y="31750"/>
                </a:lnTo>
                <a:lnTo>
                  <a:pt x="2074799" y="31750"/>
                </a:lnTo>
                <a:lnTo>
                  <a:pt x="2074926" y="44450"/>
                </a:lnTo>
                <a:lnTo>
                  <a:pt x="2408174" y="44450"/>
                </a:lnTo>
                <a:lnTo>
                  <a:pt x="2408174" y="76200"/>
                </a:lnTo>
                <a:lnTo>
                  <a:pt x="2471674" y="44450"/>
                </a:lnTo>
                <a:lnTo>
                  <a:pt x="2484374" y="38100"/>
                </a:lnTo>
                <a:close/>
              </a:path>
            </a:pathLst>
          </a:custGeom>
          <a:solidFill>
            <a:srgbClr val="000000"/>
          </a:solidFill>
        </p:spPr>
        <p:txBody>
          <a:bodyPr wrap="square" lIns="0" tIns="0" rIns="0" bIns="0" rtlCol="0"/>
          <a:lstStyle/>
          <a:p>
            <a:endParaRPr/>
          </a:p>
        </p:txBody>
      </p:sp>
      <p:sp>
        <p:nvSpPr>
          <p:cNvPr id="34" name="object 34"/>
          <p:cNvSpPr txBox="1"/>
          <p:nvPr/>
        </p:nvSpPr>
        <p:spPr>
          <a:xfrm>
            <a:off x="7668514" y="4872609"/>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5" name="object 35"/>
          <p:cNvSpPr txBox="1"/>
          <p:nvPr/>
        </p:nvSpPr>
        <p:spPr>
          <a:xfrm>
            <a:off x="8021701" y="4916424"/>
            <a:ext cx="1606550" cy="368691"/>
          </a:xfrm>
          <a:prstGeom prst="rect">
            <a:avLst/>
          </a:prstGeom>
          <a:ln w="12700">
            <a:solidFill>
              <a:srgbClr val="000000"/>
            </a:solidFill>
          </a:ln>
        </p:spPr>
        <p:txBody>
          <a:bodyPr vert="horz" wrap="square" lIns="0" tIns="45085" rIns="0" bIns="0" rtlCol="0">
            <a:spAutoFit/>
          </a:bodyPr>
          <a:lstStyle/>
          <a:p>
            <a:pPr marL="92075" marR="394335">
              <a:spcBef>
                <a:spcPts val="355"/>
              </a:spcBef>
            </a:pPr>
            <a:r>
              <a:rPr sz="1050" dirty="0">
                <a:latin typeface="Times New Roman"/>
                <a:cs typeface="Times New Roman"/>
              </a:rPr>
              <a:t>Remove</a:t>
            </a:r>
            <a:r>
              <a:rPr sz="1050" spc="-35" dirty="0">
                <a:latin typeface="Times New Roman"/>
                <a:cs typeface="Times New Roman"/>
              </a:rPr>
              <a:t> </a:t>
            </a:r>
            <a:r>
              <a:rPr sz="1050" dirty="0">
                <a:latin typeface="Times New Roman"/>
                <a:cs typeface="Times New Roman"/>
              </a:rPr>
              <a:t>all</a:t>
            </a:r>
            <a:r>
              <a:rPr sz="1050" spc="-2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spc="-20" dirty="0">
                <a:latin typeface="Times New Roman"/>
                <a:cs typeface="Times New Roman"/>
              </a:rPr>
              <a:t>other </a:t>
            </a:r>
            <a:r>
              <a:rPr sz="1050" dirty="0">
                <a:latin typeface="Times New Roman"/>
                <a:cs typeface="Times New Roman"/>
              </a:rPr>
              <a:t>heat</a:t>
            </a:r>
            <a:r>
              <a:rPr sz="1050" spc="-20" dirty="0">
                <a:latin typeface="Times New Roman"/>
                <a:cs typeface="Times New Roman"/>
              </a:rPr>
              <a:t> </a:t>
            </a:r>
            <a:r>
              <a:rPr sz="1050" spc="-10" dirty="0">
                <a:latin typeface="Times New Roman"/>
                <a:cs typeface="Times New Roman"/>
              </a:rPr>
              <a:t>source</a:t>
            </a:r>
            <a:endParaRPr sz="1050">
              <a:latin typeface="Times New Roman"/>
              <a:cs typeface="Times New Roman"/>
            </a:endParaRPr>
          </a:p>
        </p:txBody>
      </p:sp>
      <p:sp>
        <p:nvSpPr>
          <p:cNvPr id="36" name="object 36"/>
          <p:cNvSpPr/>
          <p:nvPr/>
        </p:nvSpPr>
        <p:spPr>
          <a:xfrm>
            <a:off x="3549650" y="5621273"/>
            <a:ext cx="4051300" cy="462280"/>
          </a:xfrm>
          <a:custGeom>
            <a:avLst/>
            <a:gdLst/>
            <a:ahLst/>
            <a:cxnLst/>
            <a:rect l="l" t="t" r="r" b="b"/>
            <a:pathLst>
              <a:path w="4051300" h="462279">
                <a:moveTo>
                  <a:pt x="0" y="77088"/>
                </a:moveTo>
                <a:lnTo>
                  <a:pt x="6050" y="47095"/>
                </a:lnTo>
                <a:lnTo>
                  <a:pt x="22550" y="22590"/>
                </a:lnTo>
                <a:lnTo>
                  <a:pt x="47025" y="6062"/>
                </a:lnTo>
                <a:lnTo>
                  <a:pt x="77000" y="0"/>
                </a:lnTo>
                <a:lnTo>
                  <a:pt x="3974338" y="0"/>
                </a:lnTo>
                <a:lnTo>
                  <a:pt x="4004311" y="6062"/>
                </a:lnTo>
                <a:lnTo>
                  <a:pt x="4028773" y="22590"/>
                </a:lnTo>
                <a:lnTo>
                  <a:pt x="4045257" y="47095"/>
                </a:lnTo>
                <a:lnTo>
                  <a:pt x="4051300" y="77088"/>
                </a:lnTo>
                <a:lnTo>
                  <a:pt x="4051300" y="385063"/>
                </a:lnTo>
                <a:lnTo>
                  <a:pt x="4045257" y="415037"/>
                </a:lnTo>
                <a:lnTo>
                  <a:pt x="4028773" y="439499"/>
                </a:lnTo>
                <a:lnTo>
                  <a:pt x="4004311" y="455983"/>
                </a:lnTo>
                <a:lnTo>
                  <a:pt x="3974338" y="462025"/>
                </a:lnTo>
                <a:lnTo>
                  <a:pt x="77000" y="462025"/>
                </a:lnTo>
                <a:lnTo>
                  <a:pt x="47025" y="455983"/>
                </a:lnTo>
                <a:lnTo>
                  <a:pt x="22550" y="439499"/>
                </a:lnTo>
                <a:lnTo>
                  <a:pt x="6050" y="415037"/>
                </a:lnTo>
                <a:lnTo>
                  <a:pt x="0" y="385063"/>
                </a:lnTo>
                <a:lnTo>
                  <a:pt x="0" y="77088"/>
                </a:lnTo>
                <a:close/>
              </a:path>
            </a:pathLst>
          </a:custGeom>
          <a:ln w="12700">
            <a:solidFill>
              <a:srgbClr val="000000"/>
            </a:solidFill>
          </a:ln>
        </p:spPr>
        <p:txBody>
          <a:bodyPr wrap="square" lIns="0" tIns="0" rIns="0" bIns="0" rtlCol="0"/>
          <a:lstStyle/>
          <a:p>
            <a:endParaRPr/>
          </a:p>
        </p:txBody>
      </p:sp>
      <p:sp>
        <p:nvSpPr>
          <p:cNvPr id="37" name="object 37"/>
          <p:cNvSpPr txBox="1"/>
          <p:nvPr/>
        </p:nvSpPr>
        <p:spPr>
          <a:xfrm>
            <a:off x="3649676" y="5674234"/>
            <a:ext cx="3838575" cy="347345"/>
          </a:xfrm>
          <a:prstGeom prst="rect">
            <a:avLst/>
          </a:prstGeom>
        </p:spPr>
        <p:txBody>
          <a:bodyPr vert="horz" wrap="square" lIns="0" tIns="13335" rIns="0" bIns="0" rtlCol="0">
            <a:spAutoFit/>
          </a:bodyPr>
          <a:lstStyle/>
          <a:p>
            <a:pPr marL="12700">
              <a:spcBef>
                <a:spcPts val="105"/>
              </a:spcBef>
            </a:pPr>
            <a:r>
              <a:rPr sz="1050" dirty="0">
                <a:latin typeface="Times New Roman"/>
                <a:cs typeface="Times New Roman"/>
              </a:rPr>
              <a:t>Unplug</a:t>
            </a:r>
            <a:r>
              <a:rPr sz="1050" spc="-45" dirty="0">
                <a:latin typeface="Times New Roman"/>
                <a:cs typeface="Times New Roman"/>
              </a:rPr>
              <a:t> </a:t>
            </a:r>
            <a:r>
              <a:rPr sz="1050" dirty="0">
                <a:latin typeface="Times New Roman"/>
                <a:cs typeface="Times New Roman"/>
              </a:rPr>
              <a:t>TD</a:t>
            </a:r>
            <a:r>
              <a:rPr sz="1050" spc="-15" dirty="0">
                <a:latin typeface="Times New Roman"/>
                <a:cs typeface="Times New Roman"/>
              </a:rPr>
              <a:t> </a:t>
            </a:r>
            <a:r>
              <a:rPr sz="1050" dirty="0">
                <a:latin typeface="Times New Roman"/>
                <a:cs typeface="Times New Roman"/>
              </a:rPr>
              <a:t>sensor</a:t>
            </a:r>
            <a:r>
              <a:rPr sz="1050" spc="-15" dirty="0">
                <a:latin typeface="Times New Roman"/>
                <a:cs typeface="Times New Roman"/>
              </a:rPr>
              <a:t> </a:t>
            </a:r>
            <a:r>
              <a:rPr sz="1050" dirty="0">
                <a:latin typeface="Times New Roman"/>
                <a:cs typeface="Times New Roman"/>
              </a:rPr>
              <a:t>from</a:t>
            </a:r>
            <a:r>
              <a:rPr sz="1050" spc="-30" dirty="0">
                <a:latin typeface="Times New Roman"/>
                <a:cs typeface="Times New Roman"/>
              </a:rPr>
              <a:t> </a:t>
            </a:r>
            <a:r>
              <a:rPr sz="1050" dirty="0">
                <a:latin typeface="Times New Roman"/>
                <a:cs typeface="Times New Roman"/>
              </a:rPr>
              <a:t>CN7</a:t>
            </a:r>
            <a:r>
              <a:rPr sz="1050" spc="-25" dirty="0">
                <a:latin typeface="Times New Roman"/>
                <a:cs typeface="Times New Roman"/>
              </a:rPr>
              <a:t> </a:t>
            </a:r>
            <a:r>
              <a:rPr sz="1050" dirty="0">
                <a:latin typeface="Times New Roman"/>
                <a:cs typeface="Times New Roman"/>
              </a:rPr>
              <a:t>and</a:t>
            </a:r>
            <a:r>
              <a:rPr sz="1050" spc="-25" dirty="0">
                <a:latin typeface="Times New Roman"/>
                <a:cs typeface="Times New Roman"/>
              </a:rPr>
              <a:t> </a:t>
            </a:r>
            <a:r>
              <a:rPr sz="1050" dirty="0">
                <a:latin typeface="Times New Roman"/>
                <a:cs typeface="Times New Roman"/>
              </a:rPr>
              <a:t>cycle</a:t>
            </a:r>
            <a:r>
              <a:rPr sz="1050" spc="-1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power.</a:t>
            </a:r>
            <a:r>
              <a:rPr sz="1050" spc="-10" dirty="0">
                <a:latin typeface="Times New Roman"/>
                <a:cs typeface="Times New Roman"/>
              </a:rPr>
              <a:t> </a:t>
            </a:r>
            <a:r>
              <a:rPr sz="1050" dirty="0">
                <a:latin typeface="Times New Roman"/>
                <a:cs typeface="Times New Roman"/>
              </a:rPr>
              <a:t>Can</a:t>
            </a:r>
            <a:r>
              <a:rPr sz="1050" spc="-35" dirty="0">
                <a:latin typeface="Times New Roman"/>
                <a:cs typeface="Times New Roman"/>
              </a:rPr>
              <a:t> </a:t>
            </a:r>
            <a:r>
              <a:rPr sz="1050" dirty="0">
                <a:latin typeface="Times New Roman"/>
                <a:cs typeface="Times New Roman"/>
              </a:rPr>
              <a:t>it</a:t>
            </a:r>
            <a:r>
              <a:rPr sz="1050" spc="-15" dirty="0">
                <a:latin typeface="Times New Roman"/>
                <a:cs typeface="Times New Roman"/>
              </a:rPr>
              <a:t> </a:t>
            </a:r>
            <a:r>
              <a:rPr sz="1050" dirty="0">
                <a:latin typeface="Times New Roman"/>
                <a:cs typeface="Times New Roman"/>
              </a:rPr>
              <a:t>operate</a:t>
            </a:r>
            <a:r>
              <a:rPr sz="1050" spc="-30" dirty="0">
                <a:latin typeface="Times New Roman"/>
                <a:cs typeface="Times New Roman"/>
              </a:rPr>
              <a:t> </a:t>
            </a:r>
            <a:r>
              <a:rPr sz="1050" spc="-10" dirty="0">
                <a:latin typeface="Times New Roman"/>
                <a:cs typeface="Times New Roman"/>
              </a:rPr>
              <a:t>under</a:t>
            </a:r>
            <a:endParaRPr sz="1050">
              <a:latin typeface="Times New Roman"/>
              <a:cs typeface="Times New Roman"/>
            </a:endParaRPr>
          </a:p>
          <a:p>
            <a:pPr marL="12700">
              <a:spcBef>
                <a:spcPts val="5"/>
              </a:spcBef>
            </a:pPr>
            <a:r>
              <a:rPr sz="1050" dirty="0">
                <a:latin typeface="Times New Roman"/>
                <a:cs typeface="Times New Roman"/>
              </a:rPr>
              <a:t>backup</a:t>
            </a:r>
            <a:r>
              <a:rPr sz="1050" spc="-40" dirty="0">
                <a:latin typeface="Times New Roman"/>
                <a:cs typeface="Times New Roman"/>
              </a:rPr>
              <a:t> </a:t>
            </a:r>
            <a:r>
              <a:rPr sz="1050" spc="-10" dirty="0">
                <a:latin typeface="Times New Roman"/>
                <a:cs typeface="Times New Roman"/>
              </a:rPr>
              <a:t>running?</a:t>
            </a:r>
            <a:endParaRPr sz="1050">
              <a:latin typeface="Times New Roman"/>
              <a:cs typeface="Times New Roman"/>
            </a:endParaRPr>
          </a:p>
        </p:txBody>
      </p:sp>
      <p:sp>
        <p:nvSpPr>
          <p:cNvPr id="38" name="object 38"/>
          <p:cNvSpPr/>
          <p:nvPr/>
        </p:nvSpPr>
        <p:spPr>
          <a:xfrm>
            <a:off x="7611999" y="5788025"/>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126"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39" name="object 39"/>
          <p:cNvSpPr txBox="1"/>
          <p:nvPr/>
        </p:nvSpPr>
        <p:spPr>
          <a:xfrm>
            <a:off x="7737094" y="5569711"/>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0" name="object 40"/>
          <p:cNvSpPr txBox="1"/>
          <p:nvPr/>
        </p:nvSpPr>
        <p:spPr>
          <a:xfrm>
            <a:off x="8021701" y="5619686"/>
            <a:ext cx="1606550" cy="367408"/>
          </a:xfrm>
          <a:prstGeom prst="rect">
            <a:avLst/>
          </a:prstGeom>
          <a:ln w="12700">
            <a:solidFill>
              <a:srgbClr val="000000"/>
            </a:solidFill>
          </a:ln>
        </p:spPr>
        <p:txBody>
          <a:bodyPr vert="horz" wrap="square" lIns="0" tIns="43815" rIns="0" bIns="0" rtlCol="0">
            <a:spAutoFit/>
          </a:bodyPr>
          <a:lstStyle/>
          <a:p>
            <a:pPr marL="92075" marR="173355">
              <a:spcBef>
                <a:spcPts val="345"/>
              </a:spcBef>
            </a:pPr>
            <a:r>
              <a:rPr sz="1050" dirty="0">
                <a:latin typeface="Times New Roman"/>
                <a:cs typeface="Times New Roman"/>
              </a:rPr>
              <a:t>Replace</a:t>
            </a:r>
            <a:r>
              <a:rPr sz="1050" spc="-6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spc="-10" dirty="0">
                <a:latin typeface="Times New Roman"/>
                <a:cs typeface="Times New Roman"/>
              </a:rPr>
              <a:t>control board</a:t>
            </a:r>
            <a:endParaRPr sz="1050">
              <a:latin typeface="Times New Roman"/>
              <a:cs typeface="Times New Roman"/>
            </a:endParaRPr>
          </a:p>
        </p:txBody>
      </p:sp>
      <p:sp>
        <p:nvSpPr>
          <p:cNvPr id="41" name="object 41"/>
          <p:cNvSpPr txBox="1"/>
          <p:nvPr/>
        </p:nvSpPr>
        <p:spPr>
          <a:xfrm>
            <a:off x="8032750" y="6427723"/>
            <a:ext cx="1606550"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TD</a:t>
            </a:r>
            <a:r>
              <a:rPr sz="1050" spc="-10" dirty="0">
                <a:latin typeface="Times New Roman"/>
                <a:cs typeface="Times New Roman"/>
              </a:rPr>
              <a:t> sensor</a:t>
            </a:r>
            <a:endParaRPr sz="1050">
              <a:latin typeface="Times New Roman"/>
              <a:cs typeface="Times New Roman"/>
            </a:endParaRPr>
          </a:p>
        </p:txBody>
      </p:sp>
      <p:sp>
        <p:nvSpPr>
          <p:cNvPr id="42" name="object 42"/>
          <p:cNvSpPr/>
          <p:nvPr/>
        </p:nvSpPr>
        <p:spPr>
          <a:xfrm>
            <a:off x="5568950" y="6083301"/>
            <a:ext cx="2463800" cy="509905"/>
          </a:xfrm>
          <a:custGeom>
            <a:avLst/>
            <a:gdLst/>
            <a:ahLst/>
            <a:cxnLst/>
            <a:rect l="l" t="t" r="r" b="b"/>
            <a:pathLst>
              <a:path w="2463800" h="509904">
                <a:moveTo>
                  <a:pt x="2387600" y="433324"/>
                </a:moveTo>
                <a:lnTo>
                  <a:pt x="2387600" y="509524"/>
                </a:lnTo>
                <a:lnTo>
                  <a:pt x="2451100" y="477774"/>
                </a:lnTo>
                <a:lnTo>
                  <a:pt x="2400300" y="477774"/>
                </a:lnTo>
                <a:lnTo>
                  <a:pt x="2400300" y="465074"/>
                </a:lnTo>
                <a:lnTo>
                  <a:pt x="2451100" y="465074"/>
                </a:lnTo>
                <a:lnTo>
                  <a:pt x="2387600" y="433324"/>
                </a:lnTo>
                <a:close/>
              </a:path>
              <a:path w="2463800" h="509904">
                <a:moveTo>
                  <a:pt x="12700" y="0"/>
                </a:moveTo>
                <a:lnTo>
                  <a:pt x="0" y="0"/>
                </a:lnTo>
                <a:lnTo>
                  <a:pt x="0" y="474979"/>
                </a:lnTo>
                <a:lnTo>
                  <a:pt x="2793" y="477774"/>
                </a:lnTo>
                <a:lnTo>
                  <a:pt x="2387600" y="477774"/>
                </a:lnTo>
                <a:lnTo>
                  <a:pt x="2387600" y="471424"/>
                </a:lnTo>
                <a:lnTo>
                  <a:pt x="12700" y="471424"/>
                </a:lnTo>
                <a:lnTo>
                  <a:pt x="6350" y="465074"/>
                </a:lnTo>
                <a:lnTo>
                  <a:pt x="12700" y="465074"/>
                </a:lnTo>
                <a:lnTo>
                  <a:pt x="12700" y="0"/>
                </a:lnTo>
                <a:close/>
              </a:path>
              <a:path w="2463800" h="509904">
                <a:moveTo>
                  <a:pt x="2451100" y="465074"/>
                </a:moveTo>
                <a:lnTo>
                  <a:pt x="2400300" y="465074"/>
                </a:lnTo>
                <a:lnTo>
                  <a:pt x="2400300" y="477774"/>
                </a:lnTo>
                <a:lnTo>
                  <a:pt x="2451100" y="477774"/>
                </a:lnTo>
                <a:lnTo>
                  <a:pt x="2463800" y="471424"/>
                </a:lnTo>
                <a:lnTo>
                  <a:pt x="2451100" y="465074"/>
                </a:lnTo>
                <a:close/>
              </a:path>
              <a:path w="2463800" h="509904">
                <a:moveTo>
                  <a:pt x="12700" y="465074"/>
                </a:moveTo>
                <a:lnTo>
                  <a:pt x="6350" y="465074"/>
                </a:lnTo>
                <a:lnTo>
                  <a:pt x="12700" y="471424"/>
                </a:lnTo>
                <a:lnTo>
                  <a:pt x="12700" y="465074"/>
                </a:lnTo>
                <a:close/>
              </a:path>
              <a:path w="2463800" h="509904">
                <a:moveTo>
                  <a:pt x="2387600" y="465074"/>
                </a:moveTo>
                <a:lnTo>
                  <a:pt x="12700" y="465074"/>
                </a:lnTo>
                <a:lnTo>
                  <a:pt x="12700" y="471424"/>
                </a:lnTo>
                <a:lnTo>
                  <a:pt x="2387600" y="471424"/>
                </a:lnTo>
                <a:lnTo>
                  <a:pt x="2387600" y="465074"/>
                </a:lnTo>
                <a:close/>
              </a:path>
            </a:pathLst>
          </a:custGeom>
          <a:solidFill>
            <a:srgbClr val="000000"/>
          </a:solidFill>
        </p:spPr>
        <p:txBody>
          <a:bodyPr wrap="square" lIns="0" tIns="0" rIns="0" bIns="0" rtlCol="0"/>
          <a:lstStyle/>
          <a:p>
            <a:endParaRPr/>
          </a:p>
        </p:txBody>
      </p:sp>
      <p:sp>
        <p:nvSpPr>
          <p:cNvPr id="43" name="object 43"/>
          <p:cNvSpPr txBox="1"/>
          <p:nvPr/>
        </p:nvSpPr>
        <p:spPr>
          <a:xfrm>
            <a:off x="5112766" y="6135115"/>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44" name="object 44"/>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45" name="object 45"/>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73514" y="292101"/>
            <a:ext cx="230504" cy="151323"/>
          </a:xfrm>
          <a:prstGeom prst="rect">
            <a:avLst/>
          </a:prstGeom>
        </p:spPr>
        <p:txBody>
          <a:bodyPr vert="horz" wrap="square" lIns="0" tIns="12700" rIns="0" bIns="0" rtlCol="0">
            <a:spAutoFit/>
          </a:bodyPr>
          <a:lstStyle/>
          <a:p>
            <a:pPr marL="12700">
              <a:spcBef>
                <a:spcPts val="100"/>
              </a:spcBef>
            </a:pPr>
            <a:r>
              <a:rPr sz="900" spc="-20" dirty="0">
                <a:latin typeface="Times New Roman"/>
                <a:cs typeface="Times New Roman"/>
              </a:rPr>
              <a:t>8/30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p:nvPr/>
        </p:nvSpPr>
        <p:spPr>
          <a:xfrm>
            <a:off x="3521076" y="847725"/>
            <a:ext cx="6226175" cy="666750"/>
          </a:xfrm>
          <a:custGeom>
            <a:avLst/>
            <a:gdLst/>
            <a:ahLst/>
            <a:cxnLst/>
            <a:rect l="l" t="t" r="r" b="b"/>
            <a:pathLst>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5892800" y="0"/>
                </a:lnTo>
                <a:lnTo>
                  <a:pt x="5942070" y="3613"/>
                </a:lnTo>
                <a:lnTo>
                  <a:pt x="5989094" y="14112"/>
                </a:lnTo>
                <a:lnTo>
                  <a:pt x="6033356" y="30979"/>
                </a:lnTo>
                <a:lnTo>
                  <a:pt x="6074340" y="53700"/>
                </a:lnTo>
                <a:lnTo>
                  <a:pt x="6111531" y="81760"/>
                </a:lnTo>
                <a:lnTo>
                  <a:pt x="6144414" y="114643"/>
                </a:lnTo>
                <a:lnTo>
                  <a:pt x="6172474" y="151834"/>
                </a:lnTo>
                <a:lnTo>
                  <a:pt x="6195195" y="192818"/>
                </a:lnTo>
                <a:lnTo>
                  <a:pt x="6212062" y="237080"/>
                </a:lnTo>
                <a:lnTo>
                  <a:pt x="6222561" y="284104"/>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2160651" y="0"/>
                </a:lnTo>
                <a:lnTo>
                  <a:pt x="2209893" y="3613"/>
                </a:lnTo>
                <a:lnTo>
                  <a:pt x="2256899" y="14112"/>
                </a:lnTo>
                <a:lnTo>
                  <a:pt x="2301152" y="30979"/>
                </a:lnTo>
                <a:lnTo>
                  <a:pt x="2342135" y="53700"/>
                </a:lnTo>
                <a:lnTo>
                  <a:pt x="2379330" y="81760"/>
                </a:lnTo>
                <a:lnTo>
                  <a:pt x="2412222" y="114643"/>
                </a:lnTo>
                <a:lnTo>
                  <a:pt x="2440293" y="151834"/>
                </a:lnTo>
                <a:lnTo>
                  <a:pt x="2463025" y="192818"/>
                </a:lnTo>
                <a:lnTo>
                  <a:pt x="2479903" y="237080"/>
                </a:lnTo>
                <a:lnTo>
                  <a:pt x="2490409" y="284104"/>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endParaRPr/>
          </a:p>
        </p:txBody>
      </p:sp>
      <p:sp>
        <p:nvSpPr>
          <p:cNvPr id="5" name="object 5"/>
          <p:cNvSpPr txBox="1"/>
          <p:nvPr/>
        </p:nvSpPr>
        <p:spPr>
          <a:xfrm>
            <a:off x="6094476" y="1033652"/>
            <a:ext cx="2760980" cy="258404"/>
          </a:xfrm>
          <a:prstGeom prst="rect">
            <a:avLst/>
          </a:prstGeom>
        </p:spPr>
        <p:txBody>
          <a:bodyPr vert="horz" wrap="square" lIns="0" tIns="12065" rIns="0" bIns="0" rtlCol="0">
            <a:spAutoFit/>
          </a:bodyPr>
          <a:lstStyle/>
          <a:p>
            <a:pPr marL="12700">
              <a:spcBef>
                <a:spcPts val="95"/>
              </a:spcBef>
            </a:pPr>
            <a:r>
              <a:rPr sz="1600" b="1" dirty="0">
                <a:latin typeface="Times New Roman"/>
                <a:cs typeface="Times New Roman"/>
              </a:rPr>
              <a:t>Module</a:t>
            </a:r>
            <a:r>
              <a:rPr sz="1600" b="1" spc="-90" dirty="0">
                <a:latin typeface="Times New Roman"/>
                <a:cs typeface="Times New Roman"/>
              </a:rPr>
              <a:t> </a:t>
            </a:r>
            <a:r>
              <a:rPr sz="1600" b="1" dirty="0">
                <a:latin typeface="Times New Roman"/>
                <a:cs typeface="Times New Roman"/>
              </a:rPr>
              <a:t>temperature</a:t>
            </a:r>
            <a:r>
              <a:rPr sz="1600" b="1" spc="-55" dirty="0">
                <a:latin typeface="Times New Roman"/>
                <a:cs typeface="Times New Roman"/>
              </a:rPr>
              <a:t> </a:t>
            </a:r>
            <a:r>
              <a:rPr sz="1600" b="1" spc="-10" dirty="0">
                <a:latin typeface="Times New Roman"/>
                <a:cs typeface="Times New Roman"/>
              </a:rPr>
              <a:t>protection</a:t>
            </a:r>
            <a:endParaRPr sz="1600">
              <a:latin typeface="Times New Roman"/>
              <a:cs typeface="Times New Roman"/>
            </a:endParaRPr>
          </a:p>
        </p:txBody>
      </p:sp>
      <p:grpSp>
        <p:nvGrpSpPr>
          <p:cNvPr id="6" name="object 6"/>
          <p:cNvGrpSpPr/>
          <p:nvPr/>
        </p:nvGrpSpPr>
        <p:grpSpPr>
          <a:xfrm>
            <a:off x="3681413" y="1082675"/>
            <a:ext cx="936625" cy="373380"/>
            <a:chOff x="506412" y="1082675"/>
            <a:chExt cx="936625" cy="373380"/>
          </a:xfrm>
        </p:grpSpPr>
        <p:sp>
          <p:nvSpPr>
            <p:cNvPr id="7" name="object 7"/>
            <p:cNvSpPr/>
            <p:nvPr/>
          </p:nvSpPr>
          <p:spPr>
            <a:xfrm>
              <a:off x="511175" y="1087437"/>
              <a:ext cx="927100" cy="363855"/>
            </a:xfrm>
            <a:custGeom>
              <a:avLst/>
              <a:gdLst/>
              <a:ahLst/>
              <a:cxnLst/>
              <a:rect l="l" t="t" r="r" b="b"/>
              <a:pathLst>
                <a:path w="927100" h="363855">
                  <a:moveTo>
                    <a:pt x="0" y="363537"/>
                  </a:moveTo>
                  <a:lnTo>
                    <a:pt x="927100" y="363537"/>
                  </a:lnTo>
                  <a:lnTo>
                    <a:pt x="927100" y="0"/>
                  </a:lnTo>
                  <a:lnTo>
                    <a:pt x="0" y="0"/>
                  </a:lnTo>
                  <a:lnTo>
                    <a:pt x="0" y="363537"/>
                  </a:lnTo>
                  <a:close/>
                </a:path>
              </a:pathLst>
            </a:custGeom>
            <a:ln w="9525">
              <a:solidFill>
                <a:srgbClr val="000000"/>
              </a:solidFill>
            </a:ln>
          </p:spPr>
          <p:txBody>
            <a:bodyPr wrap="square" lIns="0" tIns="0" rIns="0" bIns="0" rtlCol="0"/>
            <a:lstStyle/>
            <a:p>
              <a:endParaRPr/>
            </a:p>
          </p:txBody>
        </p:sp>
        <p:sp>
          <p:nvSpPr>
            <p:cNvPr id="8" name="object 8"/>
            <p:cNvSpPr/>
            <p:nvPr/>
          </p:nvSpPr>
          <p:spPr>
            <a:xfrm>
              <a:off x="545477" y="1115796"/>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9" name="object 9"/>
            <p:cNvPicPr/>
            <p:nvPr/>
          </p:nvPicPr>
          <p:blipFill>
            <a:blip r:embed="rId2" cstate="print"/>
            <a:stretch>
              <a:fillRect/>
            </a:stretch>
          </p:blipFill>
          <p:spPr>
            <a:xfrm>
              <a:off x="570293" y="1133856"/>
              <a:ext cx="204038" cy="277368"/>
            </a:xfrm>
            <a:prstGeom prst="rect">
              <a:avLst/>
            </a:prstGeom>
          </p:spPr>
        </p:pic>
        <p:sp>
          <p:nvSpPr>
            <p:cNvPr id="10" name="object 10"/>
            <p:cNvSpPr/>
            <p:nvPr/>
          </p:nvSpPr>
          <p:spPr>
            <a:xfrm>
              <a:off x="856018" y="1115796"/>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1" name="object 11"/>
            <p:cNvPicPr/>
            <p:nvPr/>
          </p:nvPicPr>
          <p:blipFill>
            <a:blip r:embed="rId3" cstate="print"/>
            <a:stretch>
              <a:fillRect/>
            </a:stretch>
          </p:blipFill>
          <p:spPr>
            <a:xfrm>
              <a:off x="880821" y="1133856"/>
              <a:ext cx="204952" cy="277368"/>
            </a:xfrm>
            <a:prstGeom prst="rect">
              <a:avLst/>
            </a:prstGeom>
          </p:spPr>
        </p:pic>
        <p:sp>
          <p:nvSpPr>
            <p:cNvPr id="12" name="object 12"/>
            <p:cNvSpPr/>
            <p:nvPr/>
          </p:nvSpPr>
          <p:spPr>
            <a:xfrm>
              <a:off x="1155725" y="1115796"/>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3" name="object 13"/>
            <p:cNvPicPr/>
            <p:nvPr/>
          </p:nvPicPr>
          <p:blipFill>
            <a:blip r:embed="rId4" cstate="print"/>
            <a:stretch>
              <a:fillRect/>
            </a:stretch>
          </p:blipFill>
          <p:spPr>
            <a:xfrm>
              <a:off x="1180528" y="1133856"/>
              <a:ext cx="204025" cy="277368"/>
            </a:xfrm>
            <a:prstGeom prst="rect">
              <a:avLst/>
            </a:prstGeom>
          </p:spPr>
        </p:pic>
      </p:grpSp>
      <p:sp>
        <p:nvSpPr>
          <p:cNvPr id="14" name="object 14"/>
          <p:cNvSpPr txBox="1"/>
          <p:nvPr/>
        </p:nvSpPr>
        <p:spPr>
          <a:xfrm>
            <a:off x="4665217" y="1141603"/>
            <a:ext cx="162560" cy="197490"/>
          </a:xfrm>
          <a:prstGeom prst="rect">
            <a:avLst/>
          </a:prstGeom>
        </p:spPr>
        <p:txBody>
          <a:bodyPr vert="horz" wrap="square" lIns="0" tIns="12700" rIns="0" bIns="0" rtlCol="0">
            <a:spAutoFit/>
          </a:bodyPr>
          <a:lstStyle/>
          <a:p>
            <a:pPr marL="12700">
              <a:spcBef>
                <a:spcPts val="100"/>
              </a:spcBef>
            </a:pPr>
            <a:r>
              <a:rPr sz="1200" spc="-25" dirty="0">
                <a:latin typeface="Arial"/>
                <a:cs typeface="Arial"/>
              </a:rPr>
              <a:t>or</a:t>
            </a:r>
            <a:endParaRPr sz="1200">
              <a:latin typeface="Arial"/>
              <a:cs typeface="Arial"/>
            </a:endParaRPr>
          </a:p>
        </p:txBody>
      </p:sp>
      <p:grpSp>
        <p:nvGrpSpPr>
          <p:cNvPr id="15" name="object 15"/>
          <p:cNvGrpSpPr/>
          <p:nvPr/>
        </p:nvGrpSpPr>
        <p:grpSpPr>
          <a:xfrm>
            <a:off x="4833938" y="1077975"/>
            <a:ext cx="935355" cy="373380"/>
            <a:chOff x="1658937" y="1077975"/>
            <a:chExt cx="935355" cy="373380"/>
          </a:xfrm>
        </p:grpSpPr>
        <p:sp>
          <p:nvSpPr>
            <p:cNvPr id="16" name="object 16"/>
            <p:cNvSpPr/>
            <p:nvPr/>
          </p:nvSpPr>
          <p:spPr>
            <a:xfrm>
              <a:off x="1663700" y="1082738"/>
              <a:ext cx="925830" cy="363855"/>
            </a:xfrm>
            <a:custGeom>
              <a:avLst/>
              <a:gdLst/>
              <a:ahLst/>
              <a:cxnLst/>
              <a:rect l="l" t="t" r="r" b="b"/>
              <a:pathLst>
                <a:path w="925830" h="363855">
                  <a:moveTo>
                    <a:pt x="0" y="363537"/>
                  </a:moveTo>
                  <a:lnTo>
                    <a:pt x="925512" y="363537"/>
                  </a:lnTo>
                  <a:lnTo>
                    <a:pt x="925512" y="0"/>
                  </a:lnTo>
                  <a:lnTo>
                    <a:pt x="0" y="0"/>
                  </a:lnTo>
                  <a:lnTo>
                    <a:pt x="0" y="363537"/>
                  </a:lnTo>
                  <a:close/>
                </a:path>
              </a:pathLst>
            </a:custGeom>
            <a:ln w="9525">
              <a:solidFill>
                <a:srgbClr val="000000"/>
              </a:solidFill>
            </a:ln>
          </p:spPr>
          <p:txBody>
            <a:bodyPr wrap="square" lIns="0" tIns="0" rIns="0" bIns="0" rtlCol="0"/>
            <a:lstStyle/>
            <a:p>
              <a:endParaRPr/>
            </a:p>
          </p:txBody>
        </p:sp>
        <p:sp>
          <p:nvSpPr>
            <p:cNvPr id="17" name="object 17"/>
            <p:cNvSpPr/>
            <p:nvPr/>
          </p:nvSpPr>
          <p:spPr>
            <a:xfrm>
              <a:off x="1697990" y="1111097"/>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18" name="object 18"/>
            <p:cNvPicPr/>
            <p:nvPr/>
          </p:nvPicPr>
          <p:blipFill>
            <a:blip r:embed="rId5" cstate="print"/>
            <a:stretch>
              <a:fillRect/>
            </a:stretch>
          </p:blipFill>
          <p:spPr>
            <a:xfrm>
              <a:off x="1722755" y="1129029"/>
              <a:ext cx="203707" cy="277368"/>
            </a:xfrm>
            <a:prstGeom prst="rect">
              <a:avLst/>
            </a:prstGeom>
          </p:spPr>
        </p:pic>
        <p:sp>
          <p:nvSpPr>
            <p:cNvPr id="19" name="object 19"/>
            <p:cNvSpPr/>
            <p:nvPr/>
          </p:nvSpPr>
          <p:spPr>
            <a:xfrm>
              <a:off x="2007997" y="1111097"/>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0" name="object 20"/>
            <p:cNvPicPr/>
            <p:nvPr/>
          </p:nvPicPr>
          <p:blipFill>
            <a:blip r:embed="rId6" cstate="print"/>
            <a:stretch>
              <a:fillRect/>
            </a:stretch>
          </p:blipFill>
          <p:spPr>
            <a:xfrm>
              <a:off x="2032761" y="1129029"/>
              <a:ext cx="204596" cy="277368"/>
            </a:xfrm>
            <a:prstGeom prst="rect">
              <a:avLst/>
            </a:prstGeom>
          </p:spPr>
        </p:pic>
        <p:sp>
          <p:nvSpPr>
            <p:cNvPr id="21" name="object 21"/>
            <p:cNvSpPr/>
            <p:nvPr/>
          </p:nvSpPr>
          <p:spPr>
            <a:xfrm>
              <a:off x="2307081" y="1111097"/>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2" name="object 22"/>
            <p:cNvPicPr/>
            <p:nvPr/>
          </p:nvPicPr>
          <p:blipFill>
            <a:blip r:embed="rId7" cstate="print"/>
            <a:stretch>
              <a:fillRect/>
            </a:stretch>
          </p:blipFill>
          <p:spPr>
            <a:xfrm>
              <a:off x="2331847" y="1129029"/>
              <a:ext cx="203707" cy="277368"/>
            </a:xfrm>
            <a:prstGeom prst="rect">
              <a:avLst/>
            </a:prstGeom>
          </p:spPr>
        </p:pic>
      </p:grpSp>
      <p:sp>
        <p:nvSpPr>
          <p:cNvPr id="23" name="object 23"/>
          <p:cNvSpPr txBox="1"/>
          <p:nvPr/>
        </p:nvSpPr>
        <p:spPr>
          <a:xfrm>
            <a:off x="3514039" y="1581403"/>
            <a:ext cx="5389880" cy="2510790"/>
          </a:xfrm>
          <a:prstGeom prst="rect">
            <a:avLst/>
          </a:prstGeom>
        </p:spPr>
        <p:txBody>
          <a:bodyPr vert="horz" wrap="square" lIns="0" tIns="12700" rIns="0" bIns="0" rtlCol="0">
            <a:spAutoFit/>
          </a:bodyPr>
          <a:lstStyle/>
          <a:p>
            <a:pPr marL="147955" indent="-135255">
              <a:spcBef>
                <a:spcPts val="100"/>
              </a:spcBef>
              <a:buSzPct val="92857"/>
              <a:buAutoNum type="arabicPeriod"/>
              <a:tabLst>
                <a:tab pos="147955" algn="l"/>
              </a:tabLst>
            </a:pPr>
            <a:r>
              <a:rPr sz="1400" b="1" dirty="0">
                <a:latin typeface="Times New Roman"/>
                <a:cs typeface="Times New Roman"/>
              </a:rPr>
              <a:t>Error</a:t>
            </a:r>
            <a:r>
              <a:rPr sz="1400" b="1" spc="-60"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2700">
              <a:spcBef>
                <a:spcPts val="5"/>
              </a:spcBef>
            </a:pPr>
            <a:r>
              <a:rPr sz="1300" dirty="0">
                <a:latin typeface="Times New Roman"/>
                <a:cs typeface="Times New Roman"/>
              </a:rPr>
              <a:t>P5:</a:t>
            </a:r>
            <a:r>
              <a:rPr sz="1300" spc="-45" dirty="0">
                <a:latin typeface="Times New Roman"/>
                <a:cs typeface="Times New Roman"/>
              </a:rPr>
              <a:t> </a:t>
            </a:r>
            <a:r>
              <a:rPr sz="1300" dirty="0">
                <a:latin typeface="Times New Roman"/>
                <a:cs typeface="Times New Roman"/>
              </a:rPr>
              <a:t>The</a:t>
            </a:r>
            <a:r>
              <a:rPr sz="1300" spc="-15" dirty="0">
                <a:latin typeface="Times New Roman"/>
                <a:cs typeface="Times New Roman"/>
              </a:rPr>
              <a:t> </a:t>
            </a:r>
            <a:r>
              <a:rPr sz="1300" dirty="0">
                <a:latin typeface="Times New Roman"/>
                <a:cs typeface="Times New Roman"/>
              </a:rPr>
              <a:t>detected</a:t>
            </a:r>
            <a:r>
              <a:rPr sz="1300" spc="-35" dirty="0">
                <a:latin typeface="Times New Roman"/>
                <a:cs typeface="Times New Roman"/>
              </a:rPr>
              <a:t> </a:t>
            </a:r>
            <a:r>
              <a:rPr sz="1300" dirty="0">
                <a:latin typeface="Times New Roman"/>
                <a:cs typeface="Times New Roman"/>
              </a:rPr>
              <a:t>value</a:t>
            </a:r>
            <a:r>
              <a:rPr sz="1300" spc="-20" dirty="0">
                <a:latin typeface="Times New Roman"/>
                <a:cs typeface="Times New Roman"/>
              </a:rPr>
              <a:t> </a:t>
            </a:r>
            <a:r>
              <a:rPr sz="1300" dirty="0">
                <a:latin typeface="Times New Roman"/>
                <a:cs typeface="Times New Roman"/>
              </a:rPr>
              <a:t>of</a:t>
            </a:r>
            <a:r>
              <a:rPr sz="1300" spc="-25" dirty="0">
                <a:latin typeface="Times New Roman"/>
                <a:cs typeface="Times New Roman"/>
              </a:rPr>
              <a:t> </a:t>
            </a:r>
            <a:r>
              <a:rPr sz="1300" dirty="0">
                <a:latin typeface="Times New Roman"/>
                <a:cs typeface="Times New Roman"/>
              </a:rPr>
              <a:t>module</a:t>
            </a:r>
            <a:r>
              <a:rPr sz="1300" spc="5" dirty="0">
                <a:latin typeface="Times New Roman"/>
                <a:cs typeface="Times New Roman"/>
              </a:rPr>
              <a:t> </a:t>
            </a:r>
            <a:r>
              <a:rPr sz="1300" dirty="0">
                <a:latin typeface="Times New Roman"/>
                <a:cs typeface="Times New Roman"/>
              </a:rPr>
              <a:t>temperature</a:t>
            </a:r>
            <a:r>
              <a:rPr sz="1300" spc="-5" dirty="0">
                <a:latin typeface="Times New Roman"/>
                <a:cs typeface="Times New Roman"/>
              </a:rPr>
              <a:t> </a:t>
            </a:r>
            <a:r>
              <a:rPr sz="1300" dirty="0">
                <a:latin typeface="Times New Roman"/>
                <a:cs typeface="Times New Roman"/>
              </a:rPr>
              <a:t>(TF)</a:t>
            </a:r>
            <a:r>
              <a:rPr sz="1300" spc="-10" dirty="0">
                <a:latin typeface="Times New Roman"/>
                <a:cs typeface="Times New Roman"/>
              </a:rPr>
              <a:t> </a:t>
            </a:r>
            <a:r>
              <a:rPr sz="1300" dirty="0">
                <a:latin typeface="Times New Roman"/>
                <a:cs typeface="Times New Roman"/>
              </a:rPr>
              <a:t>is</a:t>
            </a:r>
            <a:r>
              <a:rPr sz="1300" spc="-30" dirty="0">
                <a:latin typeface="Times New Roman"/>
                <a:cs typeface="Times New Roman"/>
              </a:rPr>
              <a:t> </a:t>
            </a:r>
            <a:r>
              <a:rPr sz="1300" dirty="0">
                <a:latin typeface="Times New Roman"/>
                <a:cs typeface="Times New Roman"/>
              </a:rPr>
              <a:t>no</a:t>
            </a:r>
            <a:r>
              <a:rPr sz="1300" spc="-20" dirty="0">
                <a:latin typeface="Times New Roman"/>
                <a:cs typeface="Times New Roman"/>
              </a:rPr>
              <a:t> </a:t>
            </a:r>
            <a:r>
              <a:rPr sz="1300" dirty="0">
                <a:latin typeface="Times New Roman"/>
                <a:cs typeface="Times New Roman"/>
              </a:rPr>
              <a:t>less</a:t>
            </a:r>
            <a:r>
              <a:rPr sz="1300" spc="-40" dirty="0">
                <a:latin typeface="Times New Roman"/>
                <a:cs typeface="Times New Roman"/>
              </a:rPr>
              <a:t> </a:t>
            </a:r>
            <a:r>
              <a:rPr sz="1300" dirty="0">
                <a:latin typeface="Times New Roman"/>
                <a:cs typeface="Times New Roman"/>
              </a:rPr>
              <a:t>than</a:t>
            </a:r>
            <a:r>
              <a:rPr sz="1300" spc="-20" dirty="0">
                <a:latin typeface="Times New Roman"/>
                <a:cs typeface="Times New Roman"/>
              </a:rPr>
              <a:t> </a:t>
            </a:r>
            <a:r>
              <a:rPr sz="1300" dirty="0">
                <a:latin typeface="Times New Roman"/>
                <a:cs typeface="Times New Roman"/>
              </a:rPr>
              <a:t>specific</a:t>
            </a:r>
            <a:r>
              <a:rPr sz="1300" spc="-40" dirty="0">
                <a:latin typeface="Times New Roman"/>
                <a:cs typeface="Times New Roman"/>
              </a:rPr>
              <a:t> </a:t>
            </a:r>
            <a:r>
              <a:rPr sz="1300" spc="-10" dirty="0">
                <a:latin typeface="Times New Roman"/>
                <a:cs typeface="Times New Roman"/>
              </a:rPr>
              <a:t>value.</a:t>
            </a:r>
            <a:endParaRPr sz="1300">
              <a:latin typeface="Times New Roman"/>
              <a:cs typeface="Times New Roman"/>
            </a:endParaRPr>
          </a:p>
          <a:p>
            <a:pPr marL="259715"/>
            <a:r>
              <a:rPr sz="1300" b="1" spc="-20" dirty="0">
                <a:latin typeface="Times New Roman"/>
                <a:cs typeface="Times New Roman"/>
              </a:rPr>
              <a:t>2~3Ton: </a:t>
            </a:r>
            <a:r>
              <a:rPr sz="1300" spc="-20" dirty="0">
                <a:latin typeface="Times New Roman"/>
                <a:cs typeface="Times New Roman"/>
              </a:rPr>
              <a:t>181F</a:t>
            </a:r>
            <a:endParaRPr sz="1300">
              <a:latin typeface="Times New Roman"/>
              <a:cs typeface="Times New Roman"/>
            </a:endParaRPr>
          </a:p>
          <a:p>
            <a:pPr marL="880110" marR="3049905" indent="-620395"/>
            <a:r>
              <a:rPr sz="1300" b="1" spc="-20" dirty="0">
                <a:latin typeface="Times New Roman"/>
                <a:cs typeface="Times New Roman"/>
              </a:rPr>
              <a:t>4~5Ton: </a:t>
            </a:r>
            <a:r>
              <a:rPr sz="1300" dirty="0">
                <a:latin typeface="Times New Roman"/>
                <a:cs typeface="Times New Roman"/>
              </a:rPr>
              <a:t>176F</a:t>
            </a:r>
            <a:r>
              <a:rPr sz="1300" spc="-15" dirty="0">
                <a:latin typeface="Times New Roman"/>
                <a:cs typeface="Times New Roman"/>
              </a:rPr>
              <a:t> </a:t>
            </a:r>
            <a:r>
              <a:rPr sz="1300" dirty="0">
                <a:latin typeface="Times New Roman"/>
                <a:cs typeface="Times New Roman"/>
              </a:rPr>
              <a:t>in</a:t>
            </a:r>
            <a:r>
              <a:rPr sz="1300" spc="-15" dirty="0">
                <a:latin typeface="Times New Roman"/>
                <a:cs typeface="Times New Roman"/>
              </a:rPr>
              <a:t> </a:t>
            </a:r>
            <a:r>
              <a:rPr sz="1300" dirty="0">
                <a:latin typeface="Times New Roman"/>
                <a:cs typeface="Times New Roman"/>
              </a:rPr>
              <a:t>cooling</a:t>
            </a:r>
            <a:r>
              <a:rPr sz="1300" spc="-15" dirty="0">
                <a:latin typeface="Times New Roman"/>
                <a:cs typeface="Times New Roman"/>
              </a:rPr>
              <a:t> </a:t>
            </a:r>
            <a:r>
              <a:rPr sz="1300" spc="-20" dirty="0">
                <a:latin typeface="Times New Roman"/>
                <a:cs typeface="Times New Roman"/>
              </a:rPr>
              <a:t>mode </a:t>
            </a:r>
            <a:r>
              <a:rPr sz="1300" dirty="0">
                <a:latin typeface="Times New Roman"/>
                <a:cs typeface="Times New Roman"/>
              </a:rPr>
              <a:t>167F</a:t>
            </a:r>
            <a:r>
              <a:rPr sz="1300" spc="-20" dirty="0">
                <a:latin typeface="Times New Roman"/>
                <a:cs typeface="Times New Roman"/>
              </a:rPr>
              <a:t> </a:t>
            </a:r>
            <a:r>
              <a:rPr sz="1300" dirty="0">
                <a:latin typeface="Times New Roman"/>
                <a:cs typeface="Times New Roman"/>
              </a:rPr>
              <a:t>in</a:t>
            </a:r>
            <a:r>
              <a:rPr sz="1300" spc="-25" dirty="0">
                <a:latin typeface="Times New Roman"/>
                <a:cs typeface="Times New Roman"/>
              </a:rPr>
              <a:t> </a:t>
            </a:r>
            <a:r>
              <a:rPr sz="1300" dirty="0">
                <a:latin typeface="Times New Roman"/>
                <a:cs typeface="Times New Roman"/>
              </a:rPr>
              <a:t>heating</a:t>
            </a:r>
            <a:r>
              <a:rPr sz="1300" spc="-20" dirty="0">
                <a:latin typeface="Times New Roman"/>
                <a:cs typeface="Times New Roman"/>
              </a:rPr>
              <a:t> mode</a:t>
            </a:r>
            <a:endParaRPr sz="1300">
              <a:latin typeface="Times New Roman"/>
              <a:cs typeface="Times New Roman"/>
            </a:endParaRPr>
          </a:p>
          <a:p>
            <a:pPr marL="12700">
              <a:lnSpc>
                <a:spcPts val="1560"/>
              </a:lnSpc>
            </a:pPr>
            <a:r>
              <a:rPr sz="1300" dirty="0">
                <a:latin typeface="Times New Roman"/>
                <a:cs typeface="Times New Roman"/>
              </a:rPr>
              <a:t>E5:</a:t>
            </a:r>
            <a:r>
              <a:rPr sz="1300" spc="-25" dirty="0">
                <a:latin typeface="Times New Roman"/>
                <a:cs typeface="Times New Roman"/>
              </a:rPr>
              <a:t> </a:t>
            </a:r>
            <a:r>
              <a:rPr sz="1300" dirty="0">
                <a:latin typeface="Times New Roman"/>
                <a:cs typeface="Times New Roman"/>
              </a:rPr>
              <a:t>System</a:t>
            </a:r>
            <a:r>
              <a:rPr sz="1300" spc="15" dirty="0">
                <a:latin typeface="Times New Roman"/>
                <a:cs typeface="Times New Roman"/>
              </a:rPr>
              <a:t> </a:t>
            </a:r>
            <a:r>
              <a:rPr sz="1300" dirty="0">
                <a:latin typeface="Times New Roman"/>
                <a:cs typeface="Times New Roman"/>
              </a:rPr>
              <a:t>locks</a:t>
            </a:r>
            <a:r>
              <a:rPr sz="1300" spc="-30" dirty="0">
                <a:latin typeface="Times New Roman"/>
                <a:cs typeface="Times New Roman"/>
              </a:rPr>
              <a:t> </a:t>
            </a:r>
            <a:r>
              <a:rPr sz="1300" dirty="0">
                <a:latin typeface="Times New Roman"/>
                <a:cs typeface="Times New Roman"/>
              </a:rPr>
              <a:t>up</a:t>
            </a:r>
            <a:r>
              <a:rPr sz="1300" spc="-20" dirty="0">
                <a:latin typeface="Times New Roman"/>
                <a:cs typeface="Times New Roman"/>
              </a:rPr>
              <a:t> </a:t>
            </a:r>
            <a:r>
              <a:rPr sz="1300" dirty="0">
                <a:latin typeface="Times New Roman"/>
                <a:cs typeface="Times New Roman"/>
              </a:rPr>
              <a:t>when</a:t>
            </a:r>
            <a:r>
              <a:rPr sz="1300" spc="-40" dirty="0">
                <a:latin typeface="Times New Roman"/>
                <a:cs typeface="Times New Roman"/>
              </a:rPr>
              <a:t> </a:t>
            </a:r>
            <a:r>
              <a:rPr sz="1300" dirty="0">
                <a:latin typeface="Times New Roman"/>
                <a:cs typeface="Times New Roman"/>
              </a:rPr>
              <a:t>P5</a:t>
            </a:r>
            <a:r>
              <a:rPr sz="1300" spc="-25" dirty="0">
                <a:latin typeface="Times New Roman"/>
                <a:cs typeface="Times New Roman"/>
              </a:rPr>
              <a:t> </a:t>
            </a:r>
            <a:r>
              <a:rPr sz="1300" dirty="0">
                <a:latin typeface="Times New Roman"/>
                <a:cs typeface="Times New Roman"/>
              </a:rPr>
              <a:t>has</a:t>
            </a:r>
            <a:r>
              <a:rPr sz="1300" spc="-30" dirty="0">
                <a:latin typeface="Times New Roman"/>
                <a:cs typeface="Times New Roman"/>
              </a:rPr>
              <a:t> </a:t>
            </a:r>
            <a:r>
              <a:rPr sz="1300" dirty="0">
                <a:latin typeface="Times New Roman"/>
                <a:cs typeface="Times New Roman"/>
              </a:rPr>
              <a:t>occurred</a:t>
            </a:r>
            <a:r>
              <a:rPr sz="1300" spc="-20" dirty="0">
                <a:latin typeface="Times New Roman"/>
                <a:cs typeface="Times New Roman"/>
              </a:rPr>
              <a:t> </a:t>
            </a:r>
            <a:r>
              <a:rPr sz="1300" dirty="0">
                <a:latin typeface="Times New Roman"/>
                <a:cs typeface="Times New Roman"/>
              </a:rPr>
              <a:t>six</a:t>
            </a:r>
            <a:r>
              <a:rPr sz="1300" spc="-30" dirty="0">
                <a:latin typeface="Times New Roman"/>
                <a:cs typeface="Times New Roman"/>
              </a:rPr>
              <a:t> </a:t>
            </a:r>
            <a:r>
              <a:rPr sz="1300" dirty="0">
                <a:latin typeface="Times New Roman"/>
                <a:cs typeface="Times New Roman"/>
              </a:rPr>
              <a:t>times</a:t>
            </a:r>
            <a:r>
              <a:rPr sz="1300" spc="-20" dirty="0">
                <a:latin typeface="Times New Roman"/>
                <a:cs typeface="Times New Roman"/>
              </a:rPr>
              <a:t> </a:t>
            </a:r>
            <a:r>
              <a:rPr sz="1300" dirty="0">
                <a:latin typeface="Times New Roman"/>
                <a:cs typeface="Times New Roman"/>
              </a:rPr>
              <a:t>within</a:t>
            </a:r>
            <a:r>
              <a:rPr sz="1300" spc="-10" dirty="0">
                <a:latin typeface="Times New Roman"/>
                <a:cs typeface="Times New Roman"/>
              </a:rPr>
              <a:t> </a:t>
            </a:r>
            <a:r>
              <a:rPr sz="1300" dirty="0">
                <a:latin typeface="Times New Roman"/>
                <a:cs typeface="Times New Roman"/>
              </a:rPr>
              <a:t>3</a:t>
            </a:r>
            <a:r>
              <a:rPr sz="1300" spc="-30" dirty="0">
                <a:latin typeface="Times New Roman"/>
                <a:cs typeface="Times New Roman"/>
              </a:rPr>
              <a:t> </a:t>
            </a:r>
            <a:r>
              <a:rPr sz="1300" spc="-10" dirty="0">
                <a:latin typeface="Times New Roman"/>
                <a:cs typeface="Times New Roman"/>
              </a:rPr>
              <a:t>hours.</a:t>
            </a:r>
            <a:endParaRPr sz="1300">
              <a:latin typeface="Times New Roman"/>
              <a:cs typeface="Times New Roman"/>
            </a:endParaRPr>
          </a:p>
          <a:p>
            <a:pPr marL="147955" indent="-135255">
              <a:buSzPct val="92857"/>
              <a:buAutoNum type="arabicPeriod" startAt="2"/>
              <a:tabLst>
                <a:tab pos="147955" algn="l"/>
              </a:tabLst>
            </a:pPr>
            <a:r>
              <a:rPr sz="1400" b="1" dirty="0">
                <a:latin typeface="Times New Roman"/>
                <a:cs typeface="Times New Roman"/>
              </a:rPr>
              <a:t>Possible</a:t>
            </a:r>
            <a:r>
              <a:rPr sz="1400" b="1" spc="-4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Clogged</a:t>
            </a:r>
            <a:r>
              <a:rPr sz="1400" spc="-30" dirty="0">
                <a:latin typeface="Times New Roman"/>
                <a:cs typeface="Times New Roman"/>
              </a:rPr>
              <a:t> </a:t>
            </a:r>
            <a:r>
              <a:rPr sz="1400" dirty="0">
                <a:latin typeface="Times New Roman"/>
                <a:cs typeface="Times New Roman"/>
              </a:rPr>
              <a:t>fin</a:t>
            </a:r>
            <a:r>
              <a:rPr sz="1400" spc="-10" dirty="0">
                <a:latin typeface="Times New Roman"/>
                <a:cs typeface="Times New Roman"/>
              </a:rPr>
              <a:t> </a:t>
            </a:r>
            <a:r>
              <a:rPr sz="1400" dirty="0">
                <a:latin typeface="Times New Roman"/>
                <a:cs typeface="Times New Roman"/>
              </a:rPr>
              <a:t>of</a:t>
            </a:r>
            <a:r>
              <a:rPr sz="1400" spc="-10" dirty="0">
                <a:latin typeface="Times New Roman"/>
                <a:cs typeface="Times New Roman"/>
              </a:rPr>
              <a:t> </a:t>
            </a:r>
            <a:r>
              <a:rPr sz="1400" dirty="0">
                <a:latin typeface="Times New Roman"/>
                <a:cs typeface="Times New Roman"/>
              </a:rPr>
              <a:t>radiator</a:t>
            </a:r>
            <a:r>
              <a:rPr sz="1400" spc="-30" dirty="0">
                <a:latin typeface="Times New Roman"/>
                <a:cs typeface="Times New Roman"/>
              </a:rPr>
              <a:t> </a:t>
            </a:r>
            <a:r>
              <a:rPr sz="1400" dirty="0">
                <a:latin typeface="Times New Roman"/>
                <a:cs typeface="Times New Roman"/>
              </a:rPr>
              <a:t>resulting in</a:t>
            </a:r>
            <a:r>
              <a:rPr sz="1400" spc="-35" dirty="0">
                <a:latin typeface="Times New Roman"/>
                <a:cs typeface="Times New Roman"/>
              </a:rPr>
              <a:t> </a:t>
            </a:r>
            <a:r>
              <a:rPr sz="1400" dirty="0">
                <a:latin typeface="Times New Roman"/>
                <a:cs typeface="Times New Roman"/>
              </a:rPr>
              <a:t>poor</a:t>
            </a:r>
            <a:r>
              <a:rPr sz="1400" spc="-20" dirty="0">
                <a:latin typeface="Times New Roman"/>
                <a:cs typeface="Times New Roman"/>
              </a:rPr>
              <a:t> </a:t>
            </a:r>
            <a:r>
              <a:rPr sz="1400" dirty="0">
                <a:latin typeface="Times New Roman"/>
                <a:cs typeface="Times New Roman"/>
              </a:rPr>
              <a:t>heat </a:t>
            </a:r>
            <a:r>
              <a:rPr sz="1400" spc="-10" dirty="0">
                <a:latin typeface="Times New Roman"/>
                <a:cs typeface="Times New Roman"/>
              </a:rPr>
              <a:t>transfer</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Misjudgment</a:t>
            </a:r>
            <a:r>
              <a:rPr sz="1400" spc="-35" dirty="0">
                <a:latin typeface="Times New Roman"/>
                <a:cs typeface="Times New Roman"/>
              </a:rPr>
              <a:t> </a:t>
            </a:r>
            <a:r>
              <a:rPr sz="1400" dirty="0">
                <a:latin typeface="Times New Roman"/>
                <a:cs typeface="Times New Roman"/>
              </a:rPr>
              <a:t>caused</a:t>
            </a:r>
            <a:r>
              <a:rPr sz="1400" spc="-5" dirty="0">
                <a:latin typeface="Times New Roman"/>
                <a:cs typeface="Times New Roman"/>
              </a:rPr>
              <a:t> </a:t>
            </a:r>
            <a:r>
              <a:rPr sz="1400" dirty="0">
                <a:latin typeface="Times New Roman"/>
                <a:cs typeface="Times New Roman"/>
              </a:rPr>
              <a:t>by</a:t>
            </a:r>
            <a:r>
              <a:rPr sz="1400" spc="-10" dirty="0">
                <a:latin typeface="Times New Roman"/>
                <a:cs typeface="Times New Roman"/>
              </a:rPr>
              <a:t> </a:t>
            </a:r>
            <a:r>
              <a:rPr sz="1400" dirty="0">
                <a:latin typeface="Times New Roman"/>
                <a:cs typeface="Times New Roman"/>
              </a:rPr>
              <a:t>resistance</a:t>
            </a:r>
            <a:r>
              <a:rPr sz="1400" spc="-35" dirty="0">
                <a:latin typeface="Times New Roman"/>
                <a:cs typeface="Times New Roman"/>
              </a:rPr>
              <a:t> </a:t>
            </a:r>
            <a:r>
              <a:rPr sz="1400" dirty="0">
                <a:latin typeface="Times New Roman"/>
                <a:cs typeface="Times New Roman"/>
              </a:rPr>
              <a:t>drift</a:t>
            </a:r>
            <a:r>
              <a:rPr sz="1400" spc="-25" dirty="0">
                <a:latin typeface="Times New Roman"/>
                <a:cs typeface="Times New Roman"/>
              </a:rPr>
              <a:t> </a:t>
            </a:r>
            <a:r>
              <a:rPr sz="1400" dirty="0">
                <a:latin typeface="Times New Roman"/>
                <a:cs typeface="Times New Roman"/>
              </a:rPr>
              <a:t>of</a:t>
            </a:r>
            <a:r>
              <a:rPr sz="1400" spc="-35" dirty="0">
                <a:latin typeface="Times New Roman"/>
                <a:cs typeface="Times New Roman"/>
              </a:rPr>
              <a:t> </a:t>
            </a:r>
            <a:r>
              <a:rPr sz="1400" dirty="0">
                <a:latin typeface="Times New Roman"/>
                <a:cs typeface="Times New Roman"/>
              </a:rPr>
              <a:t>TF</a:t>
            </a:r>
            <a:r>
              <a:rPr sz="1400" spc="-15" dirty="0">
                <a:latin typeface="Times New Roman"/>
                <a:cs typeface="Times New Roman"/>
              </a:rPr>
              <a:t> </a:t>
            </a:r>
            <a:r>
              <a:rPr sz="1400" spc="-10" dirty="0">
                <a:latin typeface="Times New Roman"/>
                <a:cs typeface="Times New Roman"/>
              </a:rPr>
              <a:t>sensor</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Dirty</a:t>
            </a:r>
            <a:r>
              <a:rPr sz="1400" spc="-10" dirty="0">
                <a:latin typeface="Times New Roman"/>
                <a:cs typeface="Times New Roman"/>
              </a:rPr>
              <a:t> </a:t>
            </a:r>
            <a:r>
              <a:rPr sz="1400" dirty="0">
                <a:latin typeface="Times New Roman"/>
                <a:cs typeface="Times New Roman"/>
              </a:rPr>
              <a:t>and blocked</a:t>
            </a:r>
            <a:r>
              <a:rPr sz="1400" spc="-30" dirty="0">
                <a:latin typeface="Times New Roman"/>
                <a:cs typeface="Times New Roman"/>
              </a:rPr>
              <a:t> </a:t>
            </a:r>
            <a:r>
              <a:rPr sz="1400" dirty="0">
                <a:latin typeface="Times New Roman"/>
                <a:cs typeface="Times New Roman"/>
              </a:rPr>
              <a:t>heat exchanger</a:t>
            </a:r>
            <a:r>
              <a:rPr sz="1400" spc="-35" dirty="0">
                <a:latin typeface="Times New Roman"/>
                <a:cs typeface="Times New Roman"/>
              </a:rPr>
              <a:t> </a:t>
            </a:r>
            <a:r>
              <a:rPr sz="1400" dirty="0">
                <a:latin typeface="Times New Roman"/>
                <a:cs typeface="Times New Roman"/>
              </a:rPr>
              <a:t>for</a:t>
            </a:r>
            <a:r>
              <a:rPr sz="1400" spc="-5" dirty="0">
                <a:latin typeface="Times New Roman"/>
                <a:cs typeface="Times New Roman"/>
              </a:rPr>
              <a:t> </a:t>
            </a:r>
            <a:r>
              <a:rPr sz="1400" dirty="0">
                <a:latin typeface="Times New Roman"/>
                <a:cs typeface="Times New Roman"/>
              </a:rPr>
              <a:t>the</a:t>
            </a:r>
            <a:r>
              <a:rPr sz="1400" spc="-5" dirty="0">
                <a:latin typeface="Times New Roman"/>
                <a:cs typeface="Times New Roman"/>
              </a:rPr>
              <a:t> </a:t>
            </a:r>
            <a:r>
              <a:rPr sz="1400" spc="-25" dirty="0">
                <a:latin typeface="Times New Roman"/>
                <a:cs typeface="Times New Roman"/>
              </a:rPr>
              <a:t>ODU</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Damaged</a:t>
            </a:r>
            <a:r>
              <a:rPr sz="1400" spc="-25" dirty="0">
                <a:latin typeface="Times New Roman"/>
                <a:cs typeface="Times New Roman"/>
              </a:rPr>
              <a:t> </a:t>
            </a:r>
            <a:r>
              <a:rPr sz="1400" dirty="0">
                <a:latin typeface="Times New Roman"/>
                <a:cs typeface="Times New Roman"/>
              </a:rPr>
              <a:t>TF</a:t>
            </a:r>
            <a:r>
              <a:rPr sz="1400" spc="-15" dirty="0">
                <a:latin typeface="Times New Roman"/>
                <a:cs typeface="Times New Roman"/>
              </a:rPr>
              <a:t> </a:t>
            </a:r>
            <a:r>
              <a:rPr sz="1400" spc="-10" dirty="0">
                <a:latin typeface="Times New Roman"/>
                <a:cs typeface="Times New Roman"/>
              </a:rPr>
              <a:t>sensor</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Damaged main</a:t>
            </a:r>
            <a:r>
              <a:rPr sz="1400" spc="5" dirty="0">
                <a:latin typeface="Times New Roman"/>
                <a:cs typeface="Times New Roman"/>
              </a:rPr>
              <a:t> </a:t>
            </a:r>
            <a:r>
              <a:rPr sz="1400" dirty="0">
                <a:latin typeface="Times New Roman"/>
                <a:cs typeface="Times New Roman"/>
              </a:rPr>
              <a:t>control</a:t>
            </a:r>
            <a:r>
              <a:rPr sz="1400" spc="-55" dirty="0">
                <a:latin typeface="Times New Roman"/>
                <a:cs typeface="Times New Roman"/>
              </a:rPr>
              <a:t> </a:t>
            </a:r>
            <a:r>
              <a:rPr sz="1400" spc="-10" dirty="0">
                <a:latin typeface="Times New Roman"/>
                <a:cs typeface="Times New Roman"/>
              </a:rPr>
              <a:t>board.</a:t>
            </a:r>
            <a:endParaRPr sz="1400">
              <a:latin typeface="Times New Roman"/>
              <a:cs typeface="Times New Roman"/>
            </a:endParaRPr>
          </a:p>
        </p:txBody>
      </p:sp>
      <p:sp>
        <p:nvSpPr>
          <p:cNvPr id="24" name="object 24"/>
          <p:cNvSpPr txBox="1"/>
          <p:nvPr/>
        </p:nvSpPr>
        <p:spPr>
          <a:xfrm>
            <a:off x="3804819" y="863600"/>
            <a:ext cx="525145"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sp>
        <p:nvSpPr>
          <p:cNvPr id="25" name="object 25"/>
          <p:cNvSpPr/>
          <p:nvPr/>
        </p:nvSpPr>
        <p:spPr>
          <a:xfrm>
            <a:off x="7596124" y="4479925"/>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26" name="object 26"/>
          <p:cNvSpPr txBox="1"/>
          <p:nvPr/>
        </p:nvSpPr>
        <p:spPr>
          <a:xfrm>
            <a:off x="5125466" y="4807711"/>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27" name="object 27"/>
          <p:cNvSpPr txBox="1"/>
          <p:nvPr/>
        </p:nvSpPr>
        <p:spPr>
          <a:xfrm>
            <a:off x="7721219" y="4266057"/>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grpSp>
        <p:nvGrpSpPr>
          <p:cNvPr id="28" name="object 28"/>
          <p:cNvGrpSpPr/>
          <p:nvPr/>
        </p:nvGrpSpPr>
        <p:grpSpPr>
          <a:xfrm>
            <a:off x="3538538" y="4289426"/>
            <a:ext cx="4064635" cy="840105"/>
            <a:chOff x="363537" y="4289425"/>
            <a:chExt cx="4064635" cy="840105"/>
          </a:xfrm>
        </p:grpSpPr>
        <p:sp>
          <p:nvSpPr>
            <p:cNvPr id="29" name="object 29"/>
            <p:cNvSpPr/>
            <p:nvPr/>
          </p:nvSpPr>
          <p:spPr>
            <a:xfrm>
              <a:off x="2362200" y="4768850"/>
              <a:ext cx="76200" cy="360680"/>
            </a:xfrm>
            <a:custGeom>
              <a:avLst/>
              <a:gdLst/>
              <a:ahLst/>
              <a:cxnLst/>
              <a:rect l="l" t="t" r="r" b="b"/>
              <a:pathLst>
                <a:path w="76200" h="360679">
                  <a:moveTo>
                    <a:pt x="31750" y="284099"/>
                  </a:moveTo>
                  <a:lnTo>
                    <a:pt x="0" y="284099"/>
                  </a:lnTo>
                  <a:lnTo>
                    <a:pt x="38100" y="360299"/>
                  </a:lnTo>
                  <a:lnTo>
                    <a:pt x="69850" y="296799"/>
                  </a:lnTo>
                  <a:lnTo>
                    <a:pt x="31750" y="296799"/>
                  </a:lnTo>
                  <a:lnTo>
                    <a:pt x="31750" y="284099"/>
                  </a:lnTo>
                  <a:close/>
                </a:path>
                <a:path w="76200" h="360679">
                  <a:moveTo>
                    <a:pt x="44450" y="0"/>
                  </a:moveTo>
                  <a:lnTo>
                    <a:pt x="31750" y="0"/>
                  </a:lnTo>
                  <a:lnTo>
                    <a:pt x="31750" y="296799"/>
                  </a:lnTo>
                  <a:lnTo>
                    <a:pt x="44450" y="296799"/>
                  </a:lnTo>
                  <a:lnTo>
                    <a:pt x="44450" y="0"/>
                  </a:lnTo>
                  <a:close/>
                </a:path>
                <a:path w="76200" h="360679">
                  <a:moveTo>
                    <a:pt x="76200" y="284099"/>
                  </a:moveTo>
                  <a:lnTo>
                    <a:pt x="44450" y="284099"/>
                  </a:lnTo>
                  <a:lnTo>
                    <a:pt x="44450" y="296799"/>
                  </a:lnTo>
                  <a:lnTo>
                    <a:pt x="69850" y="296799"/>
                  </a:lnTo>
                  <a:lnTo>
                    <a:pt x="76200" y="284099"/>
                  </a:lnTo>
                  <a:close/>
                </a:path>
              </a:pathLst>
            </a:custGeom>
            <a:solidFill>
              <a:srgbClr val="000000"/>
            </a:solidFill>
          </p:spPr>
          <p:txBody>
            <a:bodyPr wrap="square" lIns="0" tIns="0" rIns="0" bIns="0" rtlCol="0"/>
            <a:lstStyle/>
            <a:p>
              <a:endParaRPr/>
            </a:p>
          </p:txBody>
        </p:sp>
        <p:sp>
          <p:nvSpPr>
            <p:cNvPr id="30" name="object 30"/>
            <p:cNvSpPr/>
            <p:nvPr/>
          </p:nvSpPr>
          <p:spPr>
            <a:xfrm>
              <a:off x="369887" y="4295775"/>
              <a:ext cx="4051935" cy="462280"/>
            </a:xfrm>
            <a:custGeom>
              <a:avLst/>
              <a:gdLst/>
              <a:ahLst/>
              <a:cxnLst/>
              <a:rect l="l" t="t" r="r" b="b"/>
              <a:pathLst>
                <a:path w="4051935" h="462279">
                  <a:moveTo>
                    <a:pt x="0" y="76962"/>
                  </a:moveTo>
                  <a:lnTo>
                    <a:pt x="6050" y="46988"/>
                  </a:lnTo>
                  <a:lnTo>
                    <a:pt x="22550" y="22526"/>
                  </a:lnTo>
                  <a:lnTo>
                    <a:pt x="47025" y="6042"/>
                  </a:lnTo>
                  <a:lnTo>
                    <a:pt x="77000" y="0"/>
                  </a:lnTo>
                  <a:lnTo>
                    <a:pt x="3974274" y="0"/>
                  </a:lnTo>
                  <a:lnTo>
                    <a:pt x="4004268" y="6042"/>
                  </a:lnTo>
                  <a:lnTo>
                    <a:pt x="4028773" y="22526"/>
                  </a:lnTo>
                  <a:lnTo>
                    <a:pt x="4045301" y="46988"/>
                  </a:lnTo>
                  <a:lnTo>
                    <a:pt x="4051363" y="76962"/>
                  </a:lnTo>
                  <a:lnTo>
                    <a:pt x="4051363" y="384937"/>
                  </a:lnTo>
                  <a:lnTo>
                    <a:pt x="4045301" y="414910"/>
                  </a:lnTo>
                  <a:lnTo>
                    <a:pt x="4028773" y="439372"/>
                  </a:lnTo>
                  <a:lnTo>
                    <a:pt x="4004268" y="455856"/>
                  </a:lnTo>
                  <a:lnTo>
                    <a:pt x="3974274"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grpSp>
      <p:sp>
        <p:nvSpPr>
          <p:cNvPr id="31" name="object 31"/>
          <p:cNvSpPr txBox="1"/>
          <p:nvPr/>
        </p:nvSpPr>
        <p:spPr>
          <a:xfrm>
            <a:off x="3644798" y="4348734"/>
            <a:ext cx="3549650"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Does</a:t>
            </a:r>
            <a:r>
              <a:rPr sz="1050" spc="-2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heat</a:t>
            </a:r>
            <a:r>
              <a:rPr sz="1050" spc="-30" dirty="0">
                <a:latin typeface="Times New Roman"/>
                <a:cs typeface="Times New Roman"/>
              </a:rPr>
              <a:t> </a:t>
            </a:r>
            <a:r>
              <a:rPr sz="1050" dirty="0">
                <a:latin typeface="Times New Roman"/>
                <a:cs typeface="Times New Roman"/>
              </a:rPr>
              <a:t>discharge</a:t>
            </a:r>
            <a:r>
              <a:rPr sz="1050" spc="-30" dirty="0">
                <a:latin typeface="Times New Roman"/>
                <a:cs typeface="Times New Roman"/>
              </a:rPr>
              <a:t> </a:t>
            </a:r>
            <a:r>
              <a:rPr sz="1050" dirty="0">
                <a:latin typeface="Times New Roman"/>
                <a:cs typeface="Times New Roman"/>
              </a:rPr>
              <a:t>channel</a:t>
            </a:r>
            <a:r>
              <a:rPr sz="1050" spc="-40" dirty="0">
                <a:latin typeface="Times New Roman"/>
                <a:cs typeface="Times New Roman"/>
              </a:rPr>
              <a:t> </a:t>
            </a:r>
            <a:r>
              <a:rPr sz="1050" dirty="0">
                <a:latin typeface="Times New Roman"/>
                <a:cs typeface="Times New Roman"/>
              </a:rPr>
              <a:t>for</a:t>
            </a:r>
            <a:r>
              <a:rPr sz="1050" spc="-15" dirty="0">
                <a:latin typeface="Times New Roman"/>
                <a:cs typeface="Times New Roman"/>
              </a:rPr>
              <a:t> </a:t>
            </a:r>
            <a:r>
              <a:rPr sz="1050" dirty="0">
                <a:latin typeface="Times New Roman"/>
                <a:cs typeface="Times New Roman"/>
              </a:rPr>
              <a:t>outside</a:t>
            </a:r>
            <a:r>
              <a:rPr sz="1050" spc="-20" dirty="0">
                <a:latin typeface="Times New Roman"/>
                <a:cs typeface="Times New Roman"/>
              </a:rPr>
              <a:t> </a:t>
            </a:r>
            <a:r>
              <a:rPr sz="1050" dirty="0">
                <a:latin typeface="Times New Roman"/>
                <a:cs typeface="Times New Roman"/>
              </a:rPr>
              <a:t>exchanger</a:t>
            </a:r>
            <a:r>
              <a:rPr sz="1050" spc="-50" dirty="0">
                <a:latin typeface="Times New Roman"/>
                <a:cs typeface="Times New Roman"/>
              </a:rPr>
              <a:t> </a:t>
            </a:r>
            <a:r>
              <a:rPr sz="1050" dirty="0">
                <a:latin typeface="Times New Roman"/>
                <a:cs typeface="Times New Roman"/>
              </a:rPr>
              <a:t>and</a:t>
            </a:r>
            <a:r>
              <a:rPr sz="1050" spc="-2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spc="-25" dirty="0">
                <a:latin typeface="Times New Roman"/>
                <a:cs typeface="Times New Roman"/>
              </a:rPr>
              <a:t>fan </a:t>
            </a:r>
            <a:r>
              <a:rPr sz="1050" dirty="0">
                <a:latin typeface="Times New Roman"/>
                <a:cs typeface="Times New Roman"/>
              </a:rPr>
              <a:t>work</a:t>
            </a:r>
            <a:r>
              <a:rPr sz="1050" spc="-15" dirty="0">
                <a:latin typeface="Times New Roman"/>
                <a:cs typeface="Times New Roman"/>
              </a:rPr>
              <a:t> </a:t>
            </a:r>
            <a:r>
              <a:rPr sz="1050" spc="-10" dirty="0">
                <a:latin typeface="Times New Roman"/>
                <a:cs typeface="Times New Roman"/>
              </a:rPr>
              <a:t>properly?</a:t>
            </a:r>
            <a:endParaRPr sz="1050">
              <a:latin typeface="Times New Roman"/>
              <a:cs typeface="Times New Roman"/>
            </a:endParaRPr>
          </a:p>
        </p:txBody>
      </p:sp>
      <p:sp>
        <p:nvSpPr>
          <p:cNvPr id="32" name="object 32"/>
          <p:cNvSpPr txBox="1"/>
          <p:nvPr/>
        </p:nvSpPr>
        <p:spPr>
          <a:xfrm>
            <a:off x="8005826" y="4311713"/>
            <a:ext cx="1606550" cy="367408"/>
          </a:xfrm>
          <a:prstGeom prst="rect">
            <a:avLst/>
          </a:prstGeom>
          <a:ln w="12700">
            <a:solidFill>
              <a:srgbClr val="000000"/>
            </a:solidFill>
          </a:ln>
        </p:spPr>
        <p:txBody>
          <a:bodyPr vert="horz" wrap="square" lIns="0" tIns="43815" rIns="0" bIns="0" rtlCol="0">
            <a:spAutoFit/>
          </a:bodyPr>
          <a:lstStyle/>
          <a:p>
            <a:pPr marL="92075" marR="271145">
              <a:spcBef>
                <a:spcPts val="345"/>
              </a:spcBef>
            </a:pPr>
            <a:r>
              <a:rPr sz="1050" dirty="0">
                <a:latin typeface="Times New Roman"/>
                <a:cs typeface="Times New Roman"/>
              </a:rPr>
              <a:t>Exclude</a:t>
            </a:r>
            <a:r>
              <a:rPr sz="1050" spc="-45" dirty="0">
                <a:latin typeface="Times New Roman"/>
                <a:cs typeface="Times New Roman"/>
              </a:rPr>
              <a:t> </a:t>
            </a:r>
            <a:r>
              <a:rPr sz="1050" dirty="0">
                <a:latin typeface="Times New Roman"/>
                <a:cs typeface="Times New Roman"/>
              </a:rPr>
              <a:t>heat</a:t>
            </a:r>
            <a:r>
              <a:rPr sz="1050" spc="-20" dirty="0">
                <a:latin typeface="Times New Roman"/>
                <a:cs typeface="Times New Roman"/>
              </a:rPr>
              <a:t> </a:t>
            </a:r>
            <a:r>
              <a:rPr sz="1050" spc="-10" dirty="0">
                <a:latin typeface="Times New Roman"/>
                <a:cs typeface="Times New Roman"/>
              </a:rPr>
              <a:t>discharge factor</a:t>
            </a:r>
            <a:endParaRPr sz="1050">
              <a:latin typeface="Times New Roman"/>
              <a:cs typeface="Times New Roman"/>
            </a:endParaRPr>
          </a:p>
        </p:txBody>
      </p:sp>
      <p:sp>
        <p:nvSpPr>
          <p:cNvPr id="33" name="object 33"/>
          <p:cNvSpPr/>
          <p:nvPr/>
        </p:nvSpPr>
        <p:spPr>
          <a:xfrm>
            <a:off x="3544888" y="5129148"/>
            <a:ext cx="4051935" cy="462280"/>
          </a:xfrm>
          <a:custGeom>
            <a:avLst/>
            <a:gdLst/>
            <a:ahLst/>
            <a:cxnLst/>
            <a:rect l="l" t="t" r="r" b="b"/>
            <a:pathLst>
              <a:path w="4051935" h="462279">
                <a:moveTo>
                  <a:pt x="0" y="77088"/>
                </a:moveTo>
                <a:lnTo>
                  <a:pt x="6050" y="47095"/>
                </a:lnTo>
                <a:lnTo>
                  <a:pt x="22550" y="22590"/>
                </a:lnTo>
                <a:lnTo>
                  <a:pt x="47025" y="6062"/>
                </a:lnTo>
                <a:lnTo>
                  <a:pt x="77000" y="0"/>
                </a:lnTo>
                <a:lnTo>
                  <a:pt x="3974274" y="0"/>
                </a:lnTo>
                <a:lnTo>
                  <a:pt x="4004268" y="6062"/>
                </a:lnTo>
                <a:lnTo>
                  <a:pt x="4028773" y="22590"/>
                </a:lnTo>
                <a:lnTo>
                  <a:pt x="4045301" y="47095"/>
                </a:lnTo>
                <a:lnTo>
                  <a:pt x="4051363" y="77088"/>
                </a:lnTo>
                <a:lnTo>
                  <a:pt x="4051363" y="385063"/>
                </a:lnTo>
                <a:lnTo>
                  <a:pt x="4045301" y="415037"/>
                </a:lnTo>
                <a:lnTo>
                  <a:pt x="4028773" y="439499"/>
                </a:lnTo>
                <a:lnTo>
                  <a:pt x="4004268" y="455983"/>
                </a:lnTo>
                <a:lnTo>
                  <a:pt x="3974274" y="462025"/>
                </a:lnTo>
                <a:lnTo>
                  <a:pt x="77000" y="462025"/>
                </a:lnTo>
                <a:lnTo>
                  <a:pt x="47025" y="455983"/>
                </a:lnTo>
                <a:lnTo>
                  <a:pt x="22550" y="439499"/>
                </a:lnTo>
                <a:lnTo>
                  <a:pt x="6050" y="415037"/>
                </a:lnTo>
                <a:lnTo>
                  <a:pt x="0" y="385063"/>
                </a:lnTo>
                <a:lnTo>
                  <a:pt x="0" y="77088"/>
                </a:lnTo>
                <a:close/>
              </a:path>
            </a:pathLst>
          </a:custGeom>
          <a:ln w="12699">
            <a:solidFill>
              <a:srgbClr val="000000"/>
            </a:solidFill>
          </a:ln>
        </p:spPr>
        <p:txBody>
          <a:bodyPr wrap="square" lIns="0" tIns="0" rIns="0" bIns="0" rtlCol="0"/>
          <a:lstStyle/>
          <a:p>
            <a:endParaRPr/>
          </a:p>
        </p:txBody>
      </p:sp>
      <p:sp>
        <p:nvSpPr>
          <p:cNvPr id="34" name="object 34"/>
          <p:cNvSpPr txBox="1"/>
          <p:nvPr/>
        </p:nvSpPr>
        <p:spPr>
          <a:xfrm>
            <a:off x="3644799" y="5182361"/>
            <a:ext cx="338518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the</a:t>
            </a:r>
            <a:r>
              <a:rPr sz="1050" spc="-10" dirty="0">
                <a:latin typeface="Times New Roman"/>
                <a:cs typeface="Times New Roman"/>
              </a:rPr>
              <a:t> </a:t>
            </a:r>
            <a:r>
              <a:rPr sz="1050" dirty="0">
                <a:latin typeface="Times New Roman"/>
                <a:cs typeface="Times New Roman"/>
              </a:rPr>
              <a:t>heat</a:t>
            </a:r>
            <a:r>
              <a:rPr sz="1050" spc="-45" dirty="0">
                <a:latin typeface="Times New Roman"/>
                <a:cs typeface="Times New Roman"/>
              </a:rPr>
              <a:t> </a:t>
            </a:r>
            <a:r>
              <a:rPr sz="1050" dirty="0">
                <a:latin typeface="Times New Roman"/>
                <a:cs typeface="Times New Roman"/>
              </a:rPr>
              <a:t>exchanger</a:t>
            </a:r>
            <a:r>
              <a:rPr sz="1050" spc="-50" dirty="0">
                <a:latin typeface="Times New Roman"/>
                <a:cs typeface="Times New Roman"/>
              </a:rPr>
              <a:t> </a:t>
            </a:r>
            <a:r>
              <a:rPr sz="1050" dirty="0">
                <a:latin typeface="Times New Roman"/>
                <a:cs typeface="Times New Roman"/>
              </a:rPr>
              <a:t>in</a:t>
            </a:r>
            <a:r>
              <a:rPr sz="1050" spc="-1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back</a:t>
            </a:r>
            <a:r>
              <a:rPr sz="1050" spc="-30" dirty="0">
                <a:latin typeface="Times New Roman"/>
                <a:cs typeface="Times New Roman"/>
              </a:rPr>
              <a:t> </a:t>
            </a:r>
            <a:r>
              <a:rPr sz="1050" dirty="0">
                <a:latin typeface="Times New Roman"/>
                <a:cs typeface="Times New Roman"/>
              </a:rPr>
              <a:t>of</a:t>
            </a:r>
            <a:r>
              <a:rPr sz="1050" spc="-25" dirty="0">
                <a:latin typeface="Times New Roman"/>
                <a:cs typeface="Times New Roman"/>
              </a:rPr>
              <a:t> </a:t>
            </a:r>
            <a:r>
              <a:rPr sz="1050" dirty="0">
                <a:latin typeface="Times New Roman"/>
                <a:cs typeface="Times New Roman"/>
              </a:rPr>
              <a:t>main</a:t>
            </a:r>
            <a:r>
              <a:rPr sz="1050" spc="-10" dirty="0">
                <a:latin typeface="Times New Roman"/>
                <a:cs typeface="Times New Roman"/>
              </a:rPr>
              <a:t> </a:t>
            </a:r>
            <a:r>
              <a:rPr sz="1050" dirty="0">
                <a:latin typeface="Times New Roman"/>
                <a:cs typeface="Times New Roman"/>
              </a:rPr>
              <a:t>control</a:t>
            </a:r>
            <a:r>
              <a:rPr sz="1050" spc="-30" dirty="0">
                <a:latin typeface="Times New Roman"/>
                <a:cs typeface="Times New Roman"/>
              </a:rPr>
              <a:t> </a:t>
            </a:r>
            <a:r>
              <a:rPr sz="1050" dirty="0">
                <a:latin typeface="Times New Roman"/>
                <a:cs typeface="Times New Roman"/>
              </a:rPr>
              <a:t>board</a:t>
            </a:r>
            <a:r>
              <a:rPr sz="1050" spc="-25" dirty="0">
                <a:latin typeface="Times New Roman"/>
                <a:cs typeface="Times New Roman"/>
              </a:rPr>
              <a:t> </a:t>
            </a:r>
            <a:r>
              <a:rPr sz="1050" dirty="0">
                <a:latin typeface="Times New Roman"/>
                <a:cs typeface="Times New Roman"/>
              </a:rPr>
              <a:t>dirty</a:t>
            </a:r>
            <a:r>
              <a:rPr sz="1050" spc="-25" dirty="0">
                <a:latin typeface="Times New Roman"/>
                <a:cs typeface="Times New Roman"/>
              </a:rPr>
              <a:t> </a:t>
            </a:r>
            <a:r>
              <a:rPr sz="1050" spc="-35" dirty="0">
                <a:latin typeface="Times New Roman"/>
                <a:cs typeface="Times New Roman"/>
              </a:rPr>
              <a:t>or </a:t>
            </a:r>
            <a:r>
              <a:rPr sz="1050" dirty="0">
                <a:latin typeface="Times New Roman"/>
                <a:cs typeface="Times New Roman"/>
              </a:rPr>
              <a:t>corroded</a:t>
            </a:r>
            <a:r>
              <a:rPr sz="1050" spc="-40" dirty="0">
                <a:latin typeface="Times New Roman"/>
                <a:cs typeface="Times New Roman"/>
              </a:rPr>
              <a:t> </a:t>
            </a:r>
            <a:r>
              <a:rPr sz="1050" dirty="0">
                <a:latin typeface="Times New Roman"/>
                <a:cs typeface="Times New Roman"/>
              </a:rPr>
              <a:t>resulting</a:t>
            </a:r>
            <a:r>
              <a:rPr sz="1050" spc="-30" dirty="0">
                <a:latin typeface="Times New Roman"/>
                <a:cs typeface="Times New Roman"/>
              </a:rPr>
              <a:t> </a:t>
            </a:r>
            <a:r>
              <a:rPr sz="1050" dirty="0">
                <a:latin typeface="Times New Roman"/>
                <a:cs typeface="Times New Roman"/>
              </a:rPr>
              <a:t>in</a:t>
            </a:r>
            <a:r>
              <a:rPr sz="1050" spc="-20" dirty="0">
                <a:latin typeface="Times New Roman"/>
                <a:cs typeface="Times New Roman"/>
              </a:rPr>
              <a:t> </a:t>
            </a:r>
            <a:r>
              <a:rPr sz="1050" dirty="0">
                <a:latin typeface="Times New Roman"/>
                <a:cs typeface="Times New Roman"/>
              </a:rPr>
              <a:t>poor</a:t>
            </a:r>
            <a:r>
              <a:rPr sz="1050" spc="-25" dirty="0">
                <a:latin typeface="Times New Roman"/>
                <a:cs typeface="Times New Roman"/>
              </a:rPr>
              <a:t> </a:t>
            </a:r>
            <a:r>
              <a:rPr sz="1050" spc="-10" dirty="0">
                <a:latin typeface="Times New Roman"/>
                <a:cs typeface="Times New Roman"/>
              </a:rPr>
              <a:t>performance.</a:t>
            </a:r>
            <a:endParaRPr sz="1050">
              <a:latin typeface="Times New Roman"/>
              <a:cs typeface="Times New Roman"/>
            </a:endParaRPr>
          </a:p>
        </p:txBody>
      </p:sp>
      <p:sp>
        <p:nvSpPr>
          <p:cNvPr id="35" name="object 35"/>
          <p:cNvSpPr txBox="1"/>
          <p:nvPr/>
        </p:nvSpPr>
        <p:spPr>
          <a:xfrm>
            <a:off x="5181345" y="5641340"/>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6" name="object 36"/>
          <p:cNvSpPr/>
          <p:nvPr/>
        </p:nvSpPr>
        <p:spPr>
          <a:xfrm>
            <a:off x="5537201" y="5329173"/>
            <a:ext cx="2479675" cy="622300"/>
          </a:xfrm>
          <a:custGeom>
            <a:avLst/>
            <a:gdLst/>
            <a:ahLst/>
            <a:cxnLst/>
            <a:rect l="l" t="t" r="r" b="b"/>
            <a:pathLst>
              <a:path w="2479675" h="622300">
                <a:moveTo>
                  <a:pt x="76200" y="546100"/>
                </a:moveTo>
                <a:lnTo>
                  <a:pt x="44450" y="546100"/>
                </a:lnTo>
                <a:lnTo>
                  <a:pt x="44450" y="262001"/>
                </a:lnTo>
                <a:lnTo>
                  <a:pt x="31750" y="262001"/>
                </a:lnTo>
                <a:lnTo>
                  <a:pt x="31750" y="546100"/>
                </a:lnTo>
                <a:lnTo>
                  <a:pt x="0" y="546100"/>
                </a:lnTo>
                <a:lnTo>
                  <a:pt x="38100" y="622300"/>
                </a:lnTo>
                <a:lnTo>
                  <a:pt x="69850" y="558800"/>
                </a:lnTo>
                <a:lnTo>
                  <a:pt x="76200" y="546100"/>
                </a:lnTo>
                <a:close/>
              </a:path>
              <a:path w="2479675" h="622300">
                <a:moveTo>
                  <a:pt x="2479675" y="38100"/>
                </a:moveTo>
                <a:lnTo>
                  <a:pt x="2466975" y="31750"/>
                </a:lnTo>
                <a:lnTo>
                  <a:pt x="2403475" y="0"/>
                </a:lnTo>
                <a:lnTo>
                  <a:pt x="2403475" y="31750"/>
                </a:lnTo>
                <a:lnTo>
                  <a:pt x="2068449" y="31750"/>
                </a:lnTo>
                <a:lnTo>
                  <a:pt x="2068449" y="44450"/>
                </a:lnTo>
                <a:lnTo>
                  <a:pt x="2403475" y="44450"/>
                </a:lnTo>
                <a:lnTo>
                  <a:pt x="2403475" y="76200"/>
                </a:lnTo>
                <a:lnTo>
                  <a:pt x="2466975" y="44450"/>
                </a:lnTo>
                <a:lnTo>
                  <a:pt x="2479675" y="38100"/>
                </a:lnTo>
                <a:close/>
              </a:path>
            </a:pathLst>
          </a:custGeom>
          <a:solidFill>
            <a:srgbClr val="000000"/>
          </a:solidFill>
        </p:spPr>
        <p:txBody>
          <a:bodyPr wrap="square" lIns="0" tIns="0" rIns="0" bIns="0" rtlCol="0"/>
          <a:lstStyle/>
          <a:p>
            <a:endParaRPr/>
          </a:p>
        </p:txBody>
      </p:sp>
      <p:sp>
        <p:nvSpPr>
          <p:cNvPr id="37" name="object 37"/>
          <p:cNvSpPr txBox="1"/>
          <p:nvPr/>
        </p:nvSpPr>
        <p:spPr>
          <a:xfrm>
            <a:off x="7663560" y="5115559"/>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8" name="object 38"/>
          <p:cNvSpPr txBox="1"/>
          <p:nvPr/>
        </p:nvSpPr>
        <p:spPr>
          <a:xfrm>
            <a:off x="8005826" y="5071999"/>
            <a:ext cx="1606550" cy="530915"/>
          </a:xfrm>
          <a:prstGeom prst="rect">
            <a:avLst/>
          </a:prstGeom>
          <a:ln w="12700">
            <a:solidFill>
              <a:srgbClr val="000000"/>
            </a:solidFill>
          </a:ln>
        </p:spPr>
        <p:txBody>
          <a:bodyPr vert="horz" wrap="square" lIns="0" tIns="45720" rIns="0" bIns="0" rtlCol="0">
            <a:spAutoFit/>
          </a:bodyPr>
          <a:lstStyle/>
          <a:p>
            <a:pPr marL="92075" marR="420370" algn="just">
              <a:spcBef>
                <a:spcPts val="360"/>
              </a:spcBef>
            </a:pPr>
            <a:r>
              <a:rPr sz="1050" dirty="0">
                <a:latin typeface="Times New Roman"/>
                <a:cs typeface="Times New Roman"/>
              </a:rPr>
              <a:t>Remove</a:t>
            </a:r>
            <a:r>
              <a:rPr sz="1050" spc="-4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dirty</a:t>
            </a:r>
            <a:r>
              <a:rPr sz="1050" spc="-35" dirty="0">
                <a:latin typeface="Times New Roman"/>
                <a:cs typeface="Times New Roman"/>
              </a:rPr>
              <a:t> </a:t>
            </a:r>
            <a:r>
              <a:rPr sz="1050" spc="-25" dirty="0">
                <a:latin typeface="Times New Roman"/>
                <a:cs typeface="Times New Roman"/>
              </a:rPr>
              <a:t>or </a:t>
            </a:r>
            <a:r>
              <a:rPr sz="1050" dirty="0">
                <a:latin typeface="Times New Roman"/>
                <a:cs typeface="Times New Roman"/>
              </a:rPr>
              <a:t>blocked</a:t>
            </a:r>
            <a:r>
              <a:rPr sz="1050" spc="-70" dirty="0">
                <a:latin typeface="Times New Roman"/>
                <a:cs typeface="Times New Roman"/>
              </a:rPr>
              <a:t> </a:t>
            </a:r>
            <a:r>
              <a:rPr sz="1050" dirty="0">
                <a:latin typeface="Times New Roman"/>
                <a:cs typeface="Times New Roman"/>
              </a:rPr>
              <a:t>materials</a:t>
            </a:r>
            <a:r>
              <a:rPr sz="1050" spc="-30" dirty="0">
                <a:latin typeface="Times New Roman"/>
                <a:cs typeface="Times New Roman"/>
              </a:rPr>
              <a:t> </a:t>
            </a:r>
            <a:r>
              <a:rPr sz="1050" spc="-25" dirty="0">
                <a:latin typeface="Times New Roman"/>
                <a:cs typeface="Times New Roman"/>
              </a:rPr>
              <a:t>or </a:t>
            </a: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spc="-20" dirty="0">
                <a:latin typeface="Times New Roman"/>
                <a:cs typeface="Times New Roman"/>
              </a:rPr>
              <a:t>PCB.</a:t>
            </a:r>
            <a:endParaRPr sz="1050">
              <a:latin typeface="Times New Roman"/>
              <a:cs typeface="Times New Roman"/>
            </a:endParaRPr>
          </a:p>
        </p:txBody>
      </p:sp>
      <p:sp>
        <p:nvSpPr>
          <p:cNvPr id="39" name="object 39"/>
          <p:cNvSpPr/>
          <p:nvPr/>
        </p:nvSpPr>
        <p:spPr>
          <a:xfrm>
            <a:off x="3544888" y="5965825"/>
            <a:ext cx="4051935" cy="462280"/>
          </a:xfrm>
          <a:custGeom>
            <a:avLst/>
            <a:gdLst/>
            <a:ahLst/>
            <a:cxnLst/>
            <a:rect l="l" t="t" r="r" b="b"/>
            <a:pathLst>
              <a:path w="4051935" h="462279">
                <a:moveTo>
                  <a:pt x="0" y="76962"/>
                </a:moveTo>
                <a:lnTo>
                  <a:pt x="6050" y="46988"/>
                </a:lnTo>
                <a:lnTo>
                  <a:pt x="22550" y="22526"/>
                </a:lnTo>
                <a:lnTo>
                  <a:pt x="47025" y="6042"/>
                </a:lnTo>
                <a:lnTo>
                  <a:pt x="77000" y="0"/>
                </a:lnTo>
                <a:lnTo>
                  <a:pt x="3974274" y="0"/>
                </a:lnTo>
                <a:lnTo>
                  <a:pt x="4004268" y="6042"/>
                </a:lnTo>
                <a:lnTo>
                  <a:pt x="4028773" y="22526"/>
                </a:lnTo>
                <a:lnTo>
                  <a:pt x="4045301" y="46988"/>
                </a:lnTo>
                <a:lnTo>
                  <a:pt x="4051363" y="76962"/>
                </a:lnTo>
                <a:lnTo>
                  <a:pt x="4051363" y="384937"/>
                </a:lnTo>
                <a:lnTo>
                  <a:pt x="4045301" y="414910"/>
                </a:lnTo>
                <a:lnTo>
                  <a:pt x="4028773" y="439372"/>
                </a:lnTo>
                <a:lnTo>
                  <a:pt x="4004268" y="455856"/>
                </a:lnTo>
                <a:lnTo>
                  <a:pt x="3974274"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sp>
        <p:nvSpPr>
          <p:cNvPr id="40" name="object 40"/>
          <p:cNvSpPr txBox="1"/>
          <p:nvPr/>
        </p:nvSpPr>
        <p:spPr>
          <a:xfrm>
            <a:off x="3644798" y="6019038"/>
            <a:ext cx="3851910"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Check</a:t>
            </a:r>
            <a:r>
              <a:rPr sz="1050" spc="-35" dirty="0">
                <a:latin typeface="Times New Roman"/>
                <a:cs typeface="Times New Roman"/>
              </a:rPr>
              <a:t> </a:t>
            </a:r>
            <a:r>
              <a:rPr sz="1050" dirty="0">
                <a:latin typeface="Times New Roman"/>
                <a:cs typeface="Times New Roman"/>
              </a:rPr>
              <a:t>whether</a:t>
            </a:r>
            <a:r>
              <a:rPr sz="1050" spc="-2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resistance</a:t>
            </a:r>
            <a:r>
              <a:rPr sz="1050" spc="-25" dirty="0">
                <a:latin typeface="Times New Roman"/>
                <a:cs typeface="Times New Roman"/>
              </a:rPr>
              <a:t> </a:t>
            </a:r>
            <a:r>
              <a:rPr sz="1050" dirty="0">
                <a:latin typeface="Times New Roman"/>
                <a:cs typeface="Times New Roman"/>
              </a:rPr>
              <a:t>of</a:t>
            </a:r>
            <a:r>
              <a:rPr sz="1050" spc="-25" dirty="0">
                <a:latin typeface="Times New Roman"/>
                <a:cs typeface="Times New Roman"/>
              </a:rPr>
              <a:t> </a:t>
            </a:r>
            <a:r>
              <a:rPr sz="1050" dirty="0">
                <a:latin typeface="Times New Roman"/>
                <a:cs typeface="Times New Roman"/>
              </a:rPr>
              <a:t>sensor</a:t>
            </a:r>
            <a:r>
              <a:rPr sz="1050" spc="-10" dirty="0">
                <a:latin typeface="Times New Roman"/>
                <a:cs typeface="Times New Roman"/>
              </a:rPr>
              <a:t> </a:t>
            </a:r>
            <a:r>
              <a:rPr sz="1050" dirty="0">
                <a:latin typeface="Times New Roman"/>
                <a:cs typeface="Times New Roman"/>
              </a:rPr>
              <a:t>is</a:t>
            </a:r>
            <a:r>
              <a:rPr sz="1050" spc="-5" dirty="0">
                <a:latin typeface="Times New Roman"/>
                <a:cs typeface="Times New Roman"/>
              </a:rPr>
              <a:t> </a:t>
            </a:r>
            <a:r>
              <a:rPr sz="1050" dirty="0">
                <a:latin typeface="Times New Roman"/>
                <a:cs typeface="Times New Roman"/>
              </a:rPr>
              <a:t>in</a:t>
            </a:r>
            <a:r>
              <a:rPr sz="1050" spc="-2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range</a:t>
            </a:r>
            <a:r>
              <a:rPr sz="1050" spc="-25" dirty="0">
                <a:latin typeface="Times New Roman"/>
                <a:cs typeface="Times New Roman"/>
              </a:rPr>
              <a:t> </a:t>
            </a:r>
            <a:r>
              <a:rPr sz="1050" dirty="0">
                <a:latin typeface="Times New Roman"/>
                <a:cs typeface="Times New Roman"/>
              </a:rPr>
              <a:t>of</a:t>
            </a:r>
            <a:r>
              <a:rPr sz="1050" spc="245" dirty="0">
                <a:latin typeface="Times New Roman"/>
                <a:cs typeface="Times New Roman"/>
              </a:rPr>
              <a:t> </a:t>
            </a:r>
            <a:r>
              <a:rPr sz="1050" b="1" spc="-10" dirty="0">
                <a:latin typeface="Times New Roman"/>
                <a:cs typeface="Times New Roman"/>
              </a:rPr>
              <a:t>Temperature </a:t>
            </a:r>
            <a:r>
              <a:rPr sz="1050" b="1" dirty="0">
                <a:latin typeface="Times New Roman"/>
                <a:cs typeface="Times New Roman"/>
              </a:rPr>
              <a:t>sensor</a:t>
            </a:r>
            <a:r>
              <a:rPr sz="1050" b="1" spc="-20" dirty="0">
                <a:latin typeface="Times New Roman"/>
                <a:cs typeface="Times New Roman"/>
              </a:rPr>
              <a:t> </a:t>
            </a:r>
            <a:r>
              <a:rPr sz="1050" b="1" spc="-25" dirty="0">
                <a:latin typeface="Times New Roman"/>
                <a:cs typeface="Times New Roman"/>
              </a:rPr>
              <a:t>B*.</a:t>
            </a:r>
            <a:endParaRPr sz="1050">
              <a:latin typeface="Times New Roman"/>
              <a:cs typeface="Times New Roman"/>
            </a:endParaRPr>
          </a:p>
        </p:txBody>
      </p:sp>
      <p:sp>
        <p:nvSpPr>
          <p:cNvPr id="41" name="object 41"/>
          <p:cNvSpPr txBox="1"/>
          <p:nvPr/>
        </p:nvSpPr>
        <p:spPr>
          <a:xfrm>
            <a:off x="5117592" y="6478015"/>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42" name="object 42"/>
          <p:cNvSpPr/>
          <p:nvPr/>
        </p:nvSpPr>
        <p:spPr>
          <a:xfrm>
            <a:off x="5537201" y="6151498"/>
            <a:ext cx="2484755" cy="635000"/>
          </a:xfrm>
          <a:custGeom>
            <a:avLst/>
            <a:gdLst/>
            <a:ahLst/>
            <a:cxnLst/>
            <a:rect l="l" t="t" r="r" b="b"/>
            <a:pathLst>
              <a:path w="2484754" h="635000">
                <a:moveTo>
                  <a:pt x="76200" y="558800"/>
                </a:moveTo>
                <a:lnTo>
                  <a:pt x="44450" y="558800"/>
                </a:lnTo>
                <a:lnTo>
                  <a:pt x="44450" y="276225"/>
                </a:lnTo>
                <a:lnTo>
                  <a:pt x="31750" y="276225"/>
                </a:lnTo>
                <a:lnTo>
                  <a:pt x="31750" y="558800"/>
                </a:lnTo>
                <a:lnTo>
                  <a:pt x="0" y="558800"/>
                </a:lnTo>
                <a:lnTo>
                  <a:pt x="38100" y="635000"/>
                </a:lnTo>
                <a:lnTo>
                  <a:pt x="69850" y="571500"/>
                </a:lnTo>
                <a:lnTo>
                  <a:pt x="76200" y="558800"/>
                </a:lnTo>
                <a:close/>
              </a:path>
              <a:path w="2484754" h="635000">
                <a:moveTo>
                  <a:pt x="2484374" y="38100"/>
                </a:moveTo>
                <a:lnTo>
                  <a:pt x="2471674" y="31750"/>
                </a:lnTo>
                <a:lnTo>
                  <a:pt x="2408174" y="0"/>
                </a:lnTo>
                <a:lnTo>
                  <a:pt x="2408174" y="31762"/>
                </a:lnTo>
                <a:lnTo>
                  <a:pt x="2074799" y="31877"/>
                </a:lnTo>
                <a:lnTo>
                  <a:pt x="2074926" y="44577"/>
                </a:lnTo>
                <a:lnTo>
                  <a:pt x="2408174" y="44462"/>
                </a:lnTo>
                <a:lnTo>
                  <a:pt x="2408174" y="76200"/>
                </a:lnTo>
                <a:lnTo>
                  <a:pt x="2484374" y="38100"/>
                </a:lnTo>
                <a:close/>
              </a:path>
            </a:pathLst>
          </a:custGeom>
          <a:solidFill>
            <a:srgbClr val="000000"/>
          </a:solidFill>
        </p:spPr>
        <p:txBody>
          <a:bodyPr wrap="square" lIns="0" tIns="0" rIns="0" bIns="0" rtlCol="0"/>
          <a:lstStyle/>
          <a:p>
            <a:endParaRPr/>
          </a:p>
        </p:txBody>
      </p:sp>
      <p:sp>
        <p:nvSpPr>
          <p:cNvPr id="43" name="object 43"/>
          <p:cNvSpPr txBox="1"/>
          <p:nvPr/>
        </p:nvSpPr>
        <p:spPr>
          <a:xfrm>
            <a:off x="7737094" y="5938265"/>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7" name="object 47"/>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48" name="object 48"/>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
        <p:nvSpPr>
          <p:cNvPr id="44" name="object 44"/>
          <p:cNvSpPr txBox="1"/>
          <p:nvPr/>
        </p:nvSpPr>
        <p:spPr>
          <a:xfrm>
            <a:off x="8005826" y="5983287"/>
            <a:ext cx="1606550" cy="367408"/>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45" dirty="0">
                <a:latin typeface="Times New Roman"/>
                <a:cs typeface="Times New Roman"/>
              </a:rPr>
              <a:t> </a:t>
            </a:r>
            <a:r>
              <a:rPr sz="1050" dirty="0">
                <a:latin typeface="Times New Roman"/>
                <a:cs typeface="Times New Roman"/>
              </a:rPr>
              <a:t>the</a:t>
            </a:r>
            <a:r>
              <a:rPr sz="1050" spc="240" dirty="0">
                <a:latin typeface="Times New Roman"/>
                <a:cs typeface="Times New Roman"/>
              </a:rPr>
              <a:t> </a:t>
            </a:r>
            <a:r>
              <a:rPr sz="1050" dirty="0">
                <a:latin typeface="Times New Roman"/>
                <a:cs typeface="Times New Roman"/>
              </a:rPr>
              <a:t>TF</a:t>
            </a:r>
            <a:r>
              <a:rPr sz="1050" spc="-15" dirty="0">
                <a:latin typeface="Times New Roman"/>
                <a:cs typeface="Times New Roman"/>
              </a:rPr>
              <a:t> </a:t>
            </a:r>
            <a:r>
              <a:rPr sz="1050" spc="-10" dirty="0">
                <a:latin typeface="Times New Roman"/>
                <a:cs typeface="Times New Roman"/>
              </a:rPr>
              <a:t>sensor</a:t>
            </a:r>
            <a:endParaRPr sz="1050">
              <a:latin typeface="Times New Roman"/>
              <a:cs typeface="Times New Roman"/>
            </a:endParaRPr>
          </a:p>
          <a:p>
            <a:pPr marL="92075"/>
            <a:r>
              <a:rPr sz="1050" b="1" spc="-10" dirty="0">
                <a:latin typeface="Times New Roman"/>
                <a:cs typeface="Times New Roman"/>
              </a:rPr>
              <a:t>*Note</a:t>
            </a:r>
            <a:endParaRPr sz="1050">
              <a:latin typeface="Times New Roman"/>
              <a:cs typeface="Times New Roman"/>
            </a:endParaRPr>
          </a:p>
        </p:txBody>
      </p:sp>
      <p:sp>
        <p:nvSpPr>
          <p:cNvPr id="45" name="object 45"/>
          <p:cNvSpPr txBox="1"/>
          <p:nvPr/>
        </p:nvSpPr>
        <p:spPr>
          <a:xfrm>
            <a:off x="4535550" y="6786499"/>
            <a:ext cx="2068830" cy="206467"/>
          </a:xfrm>
          <a:prstGeom prst="rect">
            <a:avLst/>
          </a:prstGeom>
          <a:ln w="12700">
            <a:solidFill>
              <a:srgbClr val="000000"/>
            </a:solidFill>
          </a:ln>
        </p:spPr>
        <p:txBody>
          <a:bodyPr vert="horz" wrap="square" lIns="0" tIns="44450" rIns="0" bIns="0" rtlCol="0">
            <a:spAutoFit/>
          </a:bodyPr>
          <a:lstStyle/>
          <a:p>
            <a:pPr marL="91440">
              <a:spcBef>
                <a:spcPts val="350"/>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46" name="object 46"/>
          <p:cNvSpPr txBox="1"/>
          <p:nvPr/>
        </p:nvSpPr>
        <p:spPr>
          <a:xfrm>
            <a:off x="3525316" y="7324726"/>
            <a:ext cx="6082030" cy="574675"/>
          </a:xfrm>
          <a:prstGeom prst="rect">
            <a:avLst/>
          </a:prstGeom>
        </p:spPr>
        <p:txBody>
          <a:bodyPr vert="horz" wrap="square" lIns="0" tIns="12700" rIns="0" bIns="0" rtlCol="0">
            <a:spAutoFit/>
          </a:bodyPr>
          <a:lstStyle/>
          <a:p>
            <a:pPr marL="12700">
              <a:spcBef>
                <a:spcPts val="100"/>
              </a:spcBef>
            </a:pPr>
            <a:r>
              <a:rPr sz="1200" b="1" spc="-10" dirty="0">
                <a:latin typeface="Times New Roman"/>
                <a:cs typeface="Times New Roman"/>
              </a:rPr>
              <a:t>Note:</a:t>
            </a:r>
            <a:endParaRPr sz="1200">
              <a:latin typeface="Times New Roman"/>
              <a:cs typeface="Times New Roman"/>
            </a:endParaRPr>
          </a:p>
          <a:p>
            <a:pPr marL="12700" marR="5080"/>
            <a:r>
              <a:rPr sz="1200" dirty="0">
                <a:latin typeface="Times New Roman"/>
                <a:cs typeface="Times New Roman"/>
              </a:rPr>
              <a:t>TF</a:t>
            </a:r>
            <a:r>
              <a:rPr sz="1200" spc="-10" dirty="0">
                <a:latin typeface="Times New Roman"/>
                <a:cs typeface="Times New Roman"/>
              </a:rPr>
              <a:t> </a:t>
            </a:r>
            <a:r>
              <a:rPr sz="1200" dirty="0">
                <a:latin typeface="Times New Roman"/>
                <a:cs typeface="Times New Roman"/>
              </a:rPr>
              <a:t>senor</a:t>
            </a:r>
            <a:r>
              <a:rPr sz="1200" spc="-5" dirty="0">
                <a:latin typeface="Times New Roman"/>
                <a:cs typeface="Times New Roman"/>
              </a:rPr>
              <a:t> </a:t>
            </a:r>
            <a:r>
              <a:rPr sz="1200" dirty="0">
                <a:latin typeface="Times New Roman"/>
                <a:cs typeface="Times New Roman"/>
              </a:rPr>
              <a:t>has been</a:t>
            </a:r>
            <a:r>
              <a:rPr sz="1200" spc="5" dirty="0">
                <a:latin typeface="Times New Roman"/>
                <a:cs typeface="Times New Roman"/>
              </a:rPr>
              <a:t> </a:t>
            </a:r>
            <a:r>
              <a:rPr sz="1200" dirty="0">
                <a:latin typeface="Times New Roman"/>
                <a:cs typeface="Times New Roman"/>
              </a:rPr>
              <a:t>laid inside the</a:t>
            </a:r>
            <a:r>
              <a:rPr sz="1200" spc="-5" dirty="0">
                <a:latin typeface="Times New Roman"/>
                <a:cs typeface="Times New Roman"/>
              </a:rPr>
              <a:t> </a:t>
            </a:r>
            <a:r>
              <a:rPr sz="1200" dirty="0">
                <a:latin typeface="Times New Roman"/>
                <a:cs typeface="Times New Roman"/>
              </a:rPr>
              <a:t>assembly</a:t>
            </a:r>
            <a:r>
              <a:rPr sz="1200" spc="5" dirty="0">
                <a:latin typeface="Times New Roman"/>
                <a:cs typeface="Times New Roman"/>
              </a:rPr>
              <a:t> </a:t>
            </a:r>
            <a:r>
              <a:rPr sz="1200" dirty="0">
                <a:latin typeface="Times New Roman"/>
                <a:cs typeface="Times New Roman"/>
              </a:rPr>
              <a:t>control box</a:t>
            </a:r>
            <a:r>
              <a:rPr sz="1200" spc="-10" dirty="0">
                <a:latin typeface="Times New Roman"/>
                <a:cs typeface="Times New Roman"/>
              </a:rPr>
              <a:t> </a:t>
            </a:r>
            <a:r>
              <a:rPr sz="1200" dirty="0">
                <a:latin typeface="Times New Roman"/>
                <a:cs typeface="Times New Roman"/>
              </a:rPr>
              <a:t>with</a:t>
            </a:r>
            <a:r>
              <a:rPr sz="1200" spc="-15" dirty="0">
                <a:latin typeface="Times New Roman"/>
                <a:cs typeface="Times New Roman"/>
              </a:rPr>
              <a:t> </a:t>
            </a:r>
            <a:r>
              <a:rPr sz="1200" dirty="0">
                <a:latin typeface="Times New Roman"/>
                <a:cs typeface="Times New Roman"/>
              </a:rPr>
              <a:t>silicon gel</a:t>
            </a:r>
            <a:r>
              <a:rPr sz="1200" spc="15" dirty="0">
                <a:latin typeface="Times New Roman"/>
                <a:cs typeface="Times New Roman"/>
              </a:rPr>
              <a:t> </a:t>
            </a:r>
            <a:r>
              <a:rPr sz="1200" dirty="0">
                <a:latin typeface="Times New Roman"/>
                <a:cs typeface="Times New Roman"/>
              </a:rPr>
              <a:t>contacting</a:t>
            </a:r>
            <a:r>
              <a:rPr sz="1200" spc="25" dirty="0">
                <a:latin typeface="Times New Roman"/>
                <a:cs typeface="Times New Roman"/>
              </a:rPr>
              <a:t> </a:t>
            </a:r>
            <a:r>
              <a:rPr sz="1200" dirty="0">
                <a:latin typeface="Times New Roman"/>
                <a:cs typeface="Times New Roman"/>
              </a:rPr>
              <a:t>the</a:t>
            </a:r>
            <a:r>
              <a:rPr sz="1200" spc="-5" dirty="0">
                <a:latin typeface="Times New Roman"/>
                <a:cs typeface="Times New Roman"/>
              </a:rPr>
              <a:t> </a:t>
            </a:r>
            <a:r>
              <a:rPr sz="1200" dirty="0">
                <a:latin typeface="Times New Roman"/>
                <a:cs typeface="Times New Roman"/>
              </a:rPr>
              <a:t>radiator</a:t>
            </a:r>
            <a:r>
              <a:rPr sz="1200" spc="10" dirty="0">
                <a:latin typeface="Times New Roman"/>
                <a:cs typeface="Times New Roman"/>
              </a:rPr>
              <a:t> </a:t>
            </a:r>
            <a:r>
              <a:rPr sz="1200" dirty="0">
                <a:latin typeface="Times New Roman"/>
                <a:cs typeface="Times New Roman"/>
              </a:rPr>
              <a:t>.</a:t>
            </a:r>
            <a:r>
              <a:rPr sz="1200" spc="-5" dirty="0">
                <a:latin typeface="Times New Roman"/>
                <a:cs typeface="Times New Roman"/>
              </a:rPr>
              <a:t> </a:t>
            </a:r>
            <a:r>
              <a:rPr sz="1200" spc="-20" dirty="0">
                <a:latin typeface="Times New Roman"/>
                <a:cs typeface="Times New Roman"/>
              </a:rPr>
              <a:t>It’s </a:t>
            </a:r>
            <a:r>
              <a:rPr sz="1200" dirty="0">
                <a:latin typeface="Times New Roman"/>
                <a:cs typeface="Times New Roman"/>
              </a:rPr>
              <a:t>required</a:t>
            </a:r>
            <a:r>
              <a:rPr sz="1200" spc="10" dirty="0">
                <a:latin typeface="Times New Roman"/>
                <a:cs typeface="Times New Roman"/>
              </a:rPr>
              <a:t> </a:t>
            </a:r>
            <a:r>
              <a:rPr sz="1200" dirty="0">
                <a:latin typeface="Times New Roman"/>
                <a:cs typeface="Times New Roman"/>
              </a:rPr>
              <a:t>to</a:t>
            </a:r>
            <a:r>
              <a:rPr sz="1200" spc="-5" dirty="0">
                <a:latin typeface="Times New Roman"/>
                <a:cs typeface="Times New Roman"/>
              </a:rPr>
              <a:t> </a:t>
            </a:r>
            <a:r>
              <a:rPr sz="1200" dirty="0">
                <a:latin typeface="Times New Roman"/>
                <a:cs typeface="Times New Roman"/>
              </a:rPr>
              <a:t>replace</a:t>
            </a:r>
            <a:r>
              <a:rPr sz="1200" spc="30" dirty="0">
                <a:latin typeface="Times New Roman"/>
                <a:cs typeface="Times New Roman"/>
              </a:rPr>
              <a:t> </a:t>
            </a:r>
            <a:r>
              <a:rPr sz="1200" dirty="0">
                <a:latin typeface="Times New Roman"/>
                <a:cs typeface="Times New Roman"/>
              </a:rPr>
              <a:t>the main control</a:t>
            </a:r>
            <a:r>
              <a:rPr sz="1200" spc="5" dirty="0">
                <a:latin typeface="Times New Roman"/>
                <a:cs typeface="Times New Roman"/>
              </a:rPr>
              <a:t> </a:t>
            </a:r>
            <a:r>
              <a:rPr sz="1200" dirty="0">
                <a:latin typeface="Times New Roman"/>
                <a:cs typeface="Times New Roman"/>
              </a:rPr>
              <a:t>board</a:t>
            </a:r>
            <a:r>
              <a:rPr sz="1200" spc="5" dirty="0">
                <a:latin typeface="Times New Roman"/>
                <a:cs typeface="Times New Roman"/>
              </a:rPr>
              <a:t> </a:t>
            </a:r>
            <a:r>
              <a:rPr sz="1200" dirty="0">
                <a:latin typeface="Times New Roman"/>
                <a:cs typeface="Times New Roman"/>
              </a:rPr>
              <a:t>in</a:t>
            </a:r>
            <a:r>
              <a:rPr sz="1200" spc="-5" dirty="0">
                <a:latin typeface="Times New Roman"/>
                <a:cs typeface="Times New Roman"/>
              </a:rPr>
              <a:t> </a:t>
            </a:r>
            <a:r>
              <a:rPr sz="1200" dirty="0">
                <a:latin typeface="Times New Roman"/>
                <a:cs typeface="Times New Roman"/>
              </a:rPr>
              <a:t>this</a:t>
            </a:r>
            <a:r>
              <a:rPr sz="1200" spc="-5" dirty="0">
                <a:latin typeface="Times New Roman"/>
                <a:cs typeface="Times New Roman"/>
              </a:rPr>
              <a:t> </a:t>
            </a:r>
            <a:r>
              <a:rPr sz="1200" spc="-10" dirty="0">
                <a:latin typeface="Times New Roman"/>
                <a:cs typeface="Times New Roman"/>
              </a:rPr>
              <a:t>case.</a:t>
            </a:r>
            <a:endParaRPr sz="1200">
              <a:latin typeface="Times New Roman"/>
              <a:cs typeface="Times New Roman"/>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14">
            <a:extLst>
              <a:ext uri="{FF2B5EF4-FFF2-40B4-BE49-F238E27FC236}">
                <a16:creationId xmlns:a16="http://schemas.microsoft.com/office/drawing/2014/main" id="{46F140C3-49C8-4E8A-EDFF-74968420802E}"/>
              </a:ext>
            </a:extLst>
          </p:cNvPr>
          <p:cNvPicPr/>
          <p:nvPr/>
        </p:nvPicPr>
        <p:blipFill>
          <a:blip r:embed="rId3" cstate="print"/>
          <a:stretch>
            <a:fillRect/>
          </a:stretch>
        </p:blipFill>
        <p:spPr>
          <a:xfrm>
            <a:off x="203200" y="2209800"/>
            <a:ext cx="12233530" cy="6674418"/>
          </a:xfrm>
          <a:prstGeom prst="rect">
            <a:avLst/>
          </a:prstGeom>
        </p:spPr>
      </p:pic>
      <p:sp>
        <p:nvSpPr>
          <p:cNvPr id="6" name="TextBox 5">
            <a:extLst>
              <a:ext uri="{FF2B5EF4-FFF2-40B4-BE49-F238E27FC236}">
                <a16:creationId xmlns:a16="http://schemas.microsoft.com/office/drawing/2014/main" id="{6FD76B74-8B2B-62F8-6246-937B77DC9FF8}"/>
              </a:ext>
            </a:extLst>
          </p:cNvPr>
          <p:cNvSpPr txBox="1"/>
          <p:nvPr/>
        </p:nvSpPr>
        <p:spPr>
          <a:xfrm>
            <a:off x="279400" y="1245459"/>
            <a:ext cx="12649200" cy="1040541"/>
          </a:xfrm>
          <a:prstGeom prst="rect">
            <a:avLst/>
          </a:prstGeom>
          <a:noFill/>
        </p:spPr>
        <p:txBody>
          <a:bodyPr wrap="square">
            <a:spAutoFit/>
          </a:bodyPr>
          <a:lstStyle/>
          <a:p>
            <a:pPr marL="24458" marR="9783" lvl="0" indent="-1223" defTabSz="914400" eaLnBrk="1" fontAlgn="auto" latinLnBrk="0" hangingPunct="1">
              <a:lnSpc>
                <a:spcPct val="100000"/>
              </a:lnSpc>
              <a:spcBef>
                <a:spcPts val="183"/>
              </a:spcBef>
              <a:spcAft>
                <a:spcPts val="0"/>
              </a:spcAft>
              <a:buClrTx/>
              <a:buSzTx/>
              <a:buFontTx/>
              <a:buNone/>
              <a:tabLst/>
              <a:defRPr/>
            </a:pPr>
            <a:r>
              <a:rPr kumimoji="0" lang="en-US" sz="3081" b="0" i="0" u="none" strike="noStrike" kern="0" cap="none" spc="0" normalizeH="0" baseline="0" noProof="0" dirty="0">
                <a:ln>
                  <a:noFill/>
                </a:ln>
                <a:solidFill>
                  <a:sysClr val="windowText" lastClr="000000"/>
                </a:solidFill>
                <a:effectLst/>
                <a:uLnTx/>
                <a:uFillTx/>
                <a:latin typeface="Cambria"/>
                <a:cs typeface="Cambria"/>
              </a:rPr>
              <a:t>Log</a:t>
            </a:r>
            <a:r>
              <a:rPr kumimoji="0" lang="en-US" sz="3081" b="0" i="0" u="none" strike="noStrike" kern="0" cap="none" spc="-125"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in</a:t>
            </a:r>
            <a:r>
              <a:rPr kumimoji="0" lang="en-US" sz="3081" b="0" i="0" u="none" strike="noStrike" kern="0" cap="none" spc="-125" normalizeH="0" baseline="0" noProof="0" dirty="0">
                <a:ln>
                  <a:noFill/>
                </a:ln>
                <a:solidFill>
                  <a:sysClr val="windowText" lastClr="000000"/>
                </a:solidFill>
                <a:effectLst/>
                <a:uLnTx/>
                <a:uFillTx/>
                <a:latin typeface="Times New Roman"/>
                <a:cs typeface="Times New Roman"/>
              </a:rPr>
              <a:t> </a:t>
            </a:r>
            <a:r>
              <a:rPr kumimoji="0" lang="en-US" sz="3081" b="1" i="0" u="sng" strike="noStrike" kern="0" cap="none" spc="-68" normalizeH="0" baseline="0" noProof="0" dirty="0">
                <a:ln>
                  <a:noFill/>
                </a:ln>
                <a:solidFill>
                  <a:sysClr val="windowText" lastClr="000000"/>
                </a:solidFill>
                <a:effectLst/>
                <a:uLnTx/>
                <a:uFill>
                  <a:solidFill>
                    <a:srgbClr val="000000"/>
                  </a:solidFill>
                </a:uFill>
                <a:latin typeface="Cambria"/>
                <a:cs typeface="Cambria"/>
                <a:hlinkClick r:id="rId4"/>
              </a:rPr>
              <a:t>www.ecoer.com</a:t>
            </a:r>
            <a:r>
              <a:rPr kumimoji="0" lang="en-US" sz="3081" b="0" i="0" u="none" strike="noStrike" kern="0" cap="none" spc="-125"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or</a:t>
            </a:r>
            <a:r>
              <a:rPr kumimoji="0" lang="en-US" sz="3081" b="0" i="0" u="none" strike="noStrike" kern="0" cap="none" spc="-135" normalizeH="0" baseline="0" noProof="0" dirty="0">
                <a:ln>
                  <a:noFill/>
                </a:ln>
                <a:solidFill>
                  <a:sysClr val="windowText" lastClr="000000"/>
                </a:solidFill>
                <a:effectLst/>
                <a:uLnTx/>
                <a:uFillTx/>
                <a:latin typeface="Times New Roman"/>
                <a:cs typeface="Times New Roman"/>
              </a:rPr>
              <a:t> </a:t>
            </a:r>
            <a:r>
              <a:rPr kumimoji="0" lang="en-US" sz="3081" b="1" i="0" u="none" strike="noStrike" kern="0" cap="none" spc="0" normalizeH="0" baseline="0" noProof="0" dirty="0">
                <a:ln>
                  <a:noFill/>
                </a:ln>
                <a:solidFill>
                  <a:sysClr val="windowText" lastClr="000000"/>
                </a:solidFill>
                <a:effectLst/>
                <a:uLnTx/>
                <a:uFillTx/>
                <a:latin typeface="Cambria"/>
                <a:cs typeface="Cambria"/>
              </a:rPr>
              <a:t>App</a:t>
            </a:r>
            <a:r>
              <a:rPr kumimoji="0" lang="en-US" sz="3081" b="0" i="0" u="none" strike="noStrike" kern="0" cap="none" spc="-135"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&gt;</a:t>
            </a:r>
            <a:r>
              <a:rPr kumimoji="0" lang="en-US" sz="3081" b="1" i="0" u="none" strike="noStrike" kern="0" cap="none" spc="0" normalizeH="0" baseline="0" noProof="0" dirty="0">
                <a:ln>
                  <a:noFill/>
                </a:ln>
                <a:solidFill>
                  <a:sysClr val="windowText" lastClr="000000"/>
                </a:solidFill>
                <a:effectLst/>
                <a:uLnTx/>
                <a:uFillTx/>
                <a:latin typeface="Cambria"/>
                <a:cs typeface="Cambria"/>
              </a:rPr>
              <a:t>Files</a:t>
            </a:r>
            <a:r>
              <a:rPr kumimoji="0" lang="en-US" sz="3081" b="0" i="0" u="none" strike="noStrike" kern="0" cap="none" spc="-135"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20" normalizeH="0" baseline="0" noProof="0" dirty="0">
                <a:ln>
                  <a:noFill/>
                </a:ln>
                <a:solidFill>
                  <a:sysClr val="windowText" lastClr="000000"/>
                </a:solidFill>
                <a:effectLst/>
                <a:uLnTx/>
                <a:uFillTx/>
                <a:latin typeface="Cambria"/>
                <a:cs typeface="Cambria"/>
              </a:rPr>
              <a:t>&gt;</a:t>
            </a:r>
            <a:r>
              <a:rPr kumimoji="0" lang="en-US" sz="3081" b="1" i="0" u="none" strike="noStrike" kern="0" cap="none" spc="-20" normalizeH="0" baseline="0" noProof="0" dirty="0">
                <a:ln>
                  <a:noFill/>
                </a:ln>
                <a:solidFill>
                  <a:sysClr val="windowText" lastClr="000000"/>
                </a:solidFill>
                <a:effectLst/>
                <a:uLnTx/>
                <a:uFillTx/>
                <a:latin typeface="Cambria"/>
                <a:cs typeface="Cambria"/>
              </a:rPr>
              <a:t>Installation</a:t>
            </a:r>
            <a:r>
              <a:rPr kumimoji="0" lang="en-US" sz="3081" b="0" i="0" u="none" strike="noStrike" kern="0" cap="none" spc="-106"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to</a:t>
            </a:r>
            <a:r>
              <a:rPr kumimoji="0" lang="en-US" sz="3081" b="0" i="0" u="none" strike="noStrike" kern="0" cap="none" spc="-135"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get</a:t>
            </a:r>
            <a:r>
              <a:rPr kumimoji="0" lang="en-US" sz="3081" b="0" i="0" u="none" strike="noStrike" kern="0" cap="none" spc="-125"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the</a:t>
            </a:r>
            <a:r>
              <a:rPr kumimoji="0" lang="en-US" sz="3081" b="0" i="0" u="none" strike="noStrike" kern="0" cap="none" spc="-154"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latest</a:t>
            </a:r>
            <a:r>
              <a:rPr kumimoji="0" lang="en-US" sz="3081" b="0" i="0" u="none" strike="noStrike" kern="0" cap="none" spc="-116"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38" normalizeH="0" baseline="0" noProof="0" dirty="0">
                <a:ln>
                  <a:noFill/>
                </a:ln>
                <a:solidFill>
                  <a:sysClr val="windowText" lastClr="000000"/>
                </a:solidFill>
                <a:effectLst/>
                <a:uLnTx/>
                <a:uFillTx/>
                <a:latin typeface="Cambria"/>
                <a:cs typeface="Cambria"/>
              </a:rPr>
              <a:t>user</a:t>
            </a:r>
            <a:r>
              <a:rPr kumimoji="0" lang="en-US" sz="3081" b="0" i="0" u="none" strike="noStrike" kern="0" cap="none" spc="-38"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manual</a:t>
            </a:r>
            <a:r>
              <a:rPr kumimoji="0" lang="en-US" sz="3081" b="0" i="0" u="none" strike="noStrike" kern="0" cap="none" spc="-125"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for</a:t>
            </a:r>
            <a:r>
              <a:rPr kumimoji="0" lang="en-US" sz="3081" b="0" i="0" u="none" strike="noStrike" kern="0" cap="none" spc="-164"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Ecoer</a:t>
            </a:r>
            <a:r>
              <a:rPr kumimoji="0" lang="en-US" sz="3081" b="0" i="0" u="none" strike="noStrike" kern="0" cap="none" spc="-183"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Smart</a:t>
            </a:r>
            <a:r>
              <a:rPr kumimoji="0" lang="en-US" sz="3081" b="0" i="0" u="none" strike="noStrike" kern="0" cap="none" spc="-145"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20" normalizeH="0" baseline="0" noProof="0" dirty="0">
                <a:ln>
                  <a:noFill/>
                </a:ln>
                <a:solidFill>
                  <a:sysClr val="windowText" lastClr="000000"/>
                </a:solidFill>
                <a:effectLst/>
                <a:uLnTx/>
                <a:uFillTx/>
                <a:latin typeface="Cambria"/>
                <a:cs typeface="Cambria"/>
              </a:rPr>
              <a:t>Service</a:t>
            </a:r>
            <a:r>
              <a:rPr kumimoji="0" lang="en-US" sz="3081" b="0" i="0" u="none" strike="noStrike" kern="0" cap="none" spc="-154"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(ESS)</a:t>
            </a:r>
            <a:r>
              <a:rPr kumimoji="0" lang="en-US" sz="3081" b="0" i="0" u="none" strike="noStrike" kern="0" cap="none" spc="-154"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0" normalizeH="0" baseline="0" noProof="0" dirty="0">
                <a:ln>
                  <a:noFill/>
                </a:ln>
                <a:solidFill>
                  <a:sysClr val="windowText" lastClr="000000"/>
                </a:solidFill>
                <a:effectLst/>
                <a:uLnTx/>
                <a:uFillTx/>
                <a:latin typeface="Cambria"/>
                <a:cs typeface="Cambria"/>
              </a:rPr>
              <a:t>Pro</a:t>
            </a:r>
            <a:r>
              <a:rPr kumimoji="0" lang="en-US" sz="3081" b="0" i="0" u="none" strike="noStrike" kern="0" cap="none" spc="-154" normalizeH="0" baseline="0" noProof="0" dirty="0">
                <a:ln>
                  <a:noFill/>
                </a:ln>
                <a:solidFill>
                  <a:sysClr val="windowText" lastClr="000000"/>
                </a:solidFill>
                <a:effectLst/>
                <a:uLnTx/>
                <a:uFillTx/>
                <a:latin typeface="Times New Roman"/>
                <a:cs typeface="Times New Roman"/>
              </a:rPr>
              <a:t> </a:t>
            </a:r>
            <a:r>
              <a:rPr kumimoji="0" lang="en-US" sz="3081" b="0" i="0" u="none" strike="noStrike" kern="0" cap="none" spc="-38" normalizeH="0" baseline="0" noProof="0" dirty="0">
                <a:ln>
                  <a:noFill/>
                </a:ln>
                <a:solidFill>
                  <a:sysClr val="windowText" lastClr="000000"/>
                </a:solidFill>
                <a:effectLst/>
                <a:uLnTx/>
                <a:uFillTx/>
                <a:latin typeface="Cambria"/>
                <a:cs typeface="Cambria"/>
              </a:rPr>
              <a:t>App.</a:t>
            </a:r>
            <a:endParaRPr kumimoji="0" lang="en-US" sz="3081" b="0" i="0" u="none" strike="noStrike" kern="0" cap="none" spc="0" normalizeH="0" baseline="0" noProof="0" dirty="0">
              <a:ln>
                <a:noFill/>
              </a:ln>
              <a:solidFill>
                <a:sysClr val="windowText" lastClr="000000"/>
              </a:solidFill>
              <a:effectLst/>
              <a:uLnTx/>
              <a:uFillTx/>
              <a:latin typeface="Cambria"/>
              <a:cs typeface="Cambria"/>
            </a:endParaRPr>
          </a:p>
        </p:txBody>
      </p:sp>
      <p:sp>
        <p:nvSpPr>
          <p:cNvPr id="8" name="TextBox 7">
            <a:extLst>
              <a:ext uri="{FF2B5EF4-FFF2-40B4-BE49-F238E27FC236}">
                <a16:creationId xmlns:a16="http://schemas.microsoft.com/office/drawing/2014/main" id="{642160FF-CDCD-BD0F-2A81-3CE7842F8CDF}"/>
              </a:ext>
            </a:extLst>
          </p:cNvPr>
          <p:cNvSpPr txBox="1"/>
          <p:nvPr/>
        </p:nvSpPr>
        <p:spPr>
          <a:xfrm>
            <a:off x="1727200" y="141541"/>
            <a:ext cx="10439400" cy="880241"/>
          </a:xfrm>
          <a:prstGeom prst="rect">
            <a:avLst/>
          </a:prstGeom>
          <a:noFill/>
        </p:spPr>
        <p:txBody>
          <a:bodyPr wrap="square">
            <a:spAutoFit/>
          </a:bodyPr>
          <a:lstStyle/>
          <a:p>
            <a:pPr marL="0" marR="0" lvl="0" indent="0" algn="l" defTabSz="1219170" rtl="0" eaLnBrk="1" fontAlgn="base" latinLnBrk="0" hangingPunct="1">
              <a:lnSpc>
                <a:spcPct val="80000"/>
              </a:lnSpc>
              <a:spcBef>
                <a:spcPct val="0"/>
              </a:spcBef>
              <a:spcAft>
                <a:spcPct val="0"/>
              </a:spcAft>
              <a:buClrTx/>
              <a:buSzTx/>
              <a:buFontTx/>
              <a:buNone/>
              <a:tabLst/>
              <a:defRPr/>
            </a:pPr>
            <a:r>
              <a:rPr kumimoji="0" lang="en-US" altLang="zh-CN" sz="6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ＭＳ Ｐゴシック"/>
                <a:cs typeface="Arial" panose="020B0604020202020204" pitchFamily="34" charset="0"/>
              </a:rPr>
              <a:t>Gateway App Overview</a:t>
            </a:r>
          </a:p>
        </p:txBody>
      </p:sp>
    </p:spTree>
    <p:extLst>
      <p:ext uri="{BB962C8B-B14F-4D97-AF65-F5344CB8AC3E}">
        <p14:creationId xmlns:p14="http://schemas.microsoft.com/office/powerpoint/2010/main" val="41194435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73514" y="292101"/>
            <a:ext cx="230504" cy="151323"/>
          </a:xfrm>
          <a:prstGeom prst="rect">
            <a:avLst/>
          </a:prstGeom>
        </p:spPr>
        <p:txBody>
          <a:bodyPr vert="horz" wrap="square" lIns="0" tIns="12700" rIns="0" bIns="0" rtlCol="0">
            <a:spAutoFit/>
          </a:bodyPr>
          <a:lstStyle/>
          <a:p>
            <a:pPr marL="12700">
              <a:spcBef>
                <a:spcPts val="100"/>
              </a:spcBef>
            </a:pPr>
            <a:r>
              <a:rPr sz="900" spc="-20" dirty="0">
                <a:latin typeface="Times New Roman"/>
                <a:cs typeface="Times New Roman"/>
              </a:rPr>
              <a:t>9/30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p:nvPr/>
        </p:nvSpPr>
        <p:spPr>
          <a:xfrm>
            <a:off x="3521076" y="849249"/>
            <a:ext cx="6226175" cy="666750"/>
          </a:xfrm>
          <a:custGeom>
            <a:avLst/>
            <a:gdLst/>
            <a:ahLst/>
            <a:cxnLst/>
            <a:rect l="l" t="t" r="r" b="b"/>
            <a:pathLst>
              <a:path w="6226175"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5892800" y="0"/>
                </a:lnTo>
                <a:lnTo>
                  <a:pt x="5942070" y="3616"/>
                </a:lnTo>
                <a:lnTo>
                  <a:pt x="5989094" y="14122"/>
                </a:lnTo>
                <a:lnTo>
                  <a:pt x="6033356" y="31000"/>
                </a:lnTo>
                <a:lnTo>
                  <a:pt x="6074340" y="53732"/>
                </a:lnTo>
                <a:lnTo>
                  <a:pt x="6111531" y="81803"/>
                </a:lnTo>
                <a:lnTo>
                  <a:pt x="6144414" y="114695"/>
                </a:lnTo>
                <a:lnTo>
                  <a:pt x="6172474" y="151890"/>
                </a:lnTo>
                <a:lnTo>
                  <a:pt x="6195195" y="192873"/>
                </a:lnTo>
                <a:lnTo>
                  <a:pt x="6212062" y="237126"/>
                </a:lnTo>
                <a:lnTo>
                  <a:pt x="6222561" y="284132"/>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 w="6226175"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2160651" y="0"/>
                </a:lnTo>
                <a:lnTo>
                  <a:pt x="2209893" y="3616"/>
                </a:lnTo>
                <a:lnTo>
                  <a:pt x="2256899" y="14122"/>
                </a:lnTo>
                <a:lnTo>
                  <a:pt x="2301152" y="31000"/>
                </a:lnTo>
                <a:lnTo>
                  <a:pt x="2342135" y="53732"/>
                </a:lnTo>
                <a:lnTo>
                  <a:pt x="2379330" y="81803"/>
                </a:lnTo>
                <a:lnTo>
                  <a:pt x="2412222" y="114695"/>
                </a:lnTo>
                <a:lnTo>
                  <a:pt x="2440293" y="151890"/>
                </a:lnTo>
                <a:lnTo>
                  <a:pt x="2463025" y="192873"/>
                </a:lnTo>
                <a:lnTo>
                  <a:pt x="2479903" y="237126"/>
                </a:lnTo>
                <a:lnTo>
                  <a:pt x="2490409" y="284132"/>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endParaRPr/>
          </a:p>
        </p:txBody>
      </p:sp>
      <p:sp>
        <p:nvSpPr>
          <p:cNvPr id="5" name="object 5"/>
          <p:cNvSpPr txBox="1"/>
          <p:nvPr/>
        </p:nvSpPr>
        <p:spPr>
          <a:xfrm>
            <a:off x="6089651" y="1057401"/>
            <a:ext cx="3476625" cy="258404"/>
          </a:xfrm>
          <a:prstGeom prst="rect">
            <a:avLst/>
          </a:prstGeom>
        </p:spPr>
        <p:txBody>
          <a:bodyPr vert="horz" wrap="square" lIns="0" tIns="12065" rIns="0" bIns="0" rtlCol="0">
            <a:spAutoFit/>
          </a:bodyPr>
          <a:lstStyle/>
          <a:p>
            <a:pPr marL="12700">
              <a:spcBef>
                <a:spcPts val="95"/>
              </a:spcBef>
            </a:pPr>
            <a:r>
              <a:rPr sz="1600" b="1" spc="-30" dirty="0">
                <a:latin typeface="Times New Roman"/>
                <a:cs typeface="Times New Roman"/>
              </a:rPr>
              <a:t>Over-</a:t>
            </a:r>
            <a:r>
              <a:rPr sz="1600" b="1" dirty="0">
                <a:latin typeface="Times New Roman"/>
                <a:cs typeface="Times New Roman"/>
              </a:rPr>
              <a:t>current</a:t>
            </a:r>
            <a:r>
              <a:rPr sz="1600" b="1" spc="-15" dirty="0">
                <a:latin typeface="Times New Roman"/>
                <a:cs typeface="Times New Roman"/>
              </a:rPr>
              <a:t> </a:t>
            </a:r>
            <a:r>
              <a:rPr sz="1600" b="1" dirty="0">
                <a:latin typeface="Times New Roman"/>
                <a:cs typeface="Times New Roman"/>
              </a:rPr>
              <a:t>protection</a:t>
            </a:r>
            <a:r>
              <a:rPr sz="1600" b="1" spc="-40" dirty="0">
                <a:latin typeface="Times New Roman"/>
                <a:cs typeface="Times New Roman"/>
              </a:rPr>
              <a:t> </a:t>
            </a:r>
            <a:r>
              <a:rPr sz="1600" b="1" dirty="0">
                <a:latin typeface="Times New Roman"/>
                <a:cs typeface="Times New Roman"/>
              </a:rPr>
              <a:t>for</a:t>
            </a:r>
            <a:r>
              <a:rPr sz="1600" b="1" spc="-75" dirty="0">
                <a:latin typeface="Times New Roman"/>
                <a:cs typeface="Times New Roman"/>
              </a:rPr>
              <a:t> </a:t>
            </a:r>
            <a:r>
              <a:rPr sz="1600" b="1" spc="-10" dirty="0">
                <a:latin typeface="Times New Roman"/>
                <a:cs typeface="Times New Roman"/>
              </a:rPr>
              <a:t>compressor</a:t>
            </a:r>
            <a:endParaRPr sz="1600">
              <a:latin typeface="Times New Roman"/>
              <a:cs typeface="Times New Roman"/>
            </a:endParaRPr>
          </a:p>
        </p:txBody>
      </p:sp>
      <p:grpSp>
        <p:nvGrpSpPr>
          <p:cNvPr id="6" name="object 6"/>
          <p:cNvGrpSpPr/>
          <p:nvPr/>
        </p:nvGrpSpPr>
        <p:grpSpPr>
          <a:xfrm>
            <a:off x="3681413" y="1084325"/>
            <a:ext cx="936625" cy="373380"/>
            <a:chOff x="506412" y="1084325"/>
            <a:chExt cx="936625" cy="373380"/>
          </a:xfrm>
        </p:grpSpPr>
        <p:sp>
          <p:nvSpPr>
            <p:cNvPr id="7" name="object 7"/>
            <p:cNvSpPr/>
            <p:nvPr/>
          </p:nvSpPr>
          <p:spPr>
            <a:xfrm>
              <a:off x="511175" y="1089088"/>
              <a:ext cx="927100" cy="363855"/>
            </a:xfrm>
            <a:custGeom>
              <a:avLst/>
              <a:gdLst/>
              <a:ahLst/>
              <a:cxnLst/>
              <a:rect l="l" t="t" r="r" b="b"/>
              <a:pathLst>
                <a:path w="927100" h="363855">
                  <a:moveTo>
                    <a:pt x="0" y="363537"/>
                  </a:moveTo>
                  <a:lnTo>
                    <a:pt x="927100" y="363537"/>
                  </a:lnTo>
                  <a:lnTo>
                    <a:pt x="927100" y="0"/>
                  </a:lnTo>
                  <a:lnTo>
                    <a:pt x="0" y="0"/>
                  </a:lnTo>
                  <a:lnTo>
                    <a:pt x="0" y="363537"/>
                  </a:lnTo>
                  <a:close/>
                </a:path>
              </a:pathLst>
            </a:custGeom>
            <a:ln w="9525">
              <a:solidFill>
                <a:srgbClr val="000000"/>
              </a:solidFill>
            </a:ln>
          </p:spPr>
          <p:txBody>
            <a:bodyPr wrap="square" lIns="0" tIns="0" rIns="0" bIns="0" rtlCol="0"/>
            <a:lstStyle/>
            <a:p>
              <a:endParaRPr/>
            </a:p>
          </p:txBody>
        </p:sp>
        <p:sp>
          <p:nvSpPr>
            <p:cNvPr id="8" name="object 8"/>
            <p:cNvSpPr/>
            <p:nvPr/>
          </p:nvSpPr>
          <p:spPr>
            <a:xfrm>
              <a:off x="545477" y="1117447"/>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9" name="object 9"/>
            <p:cNvPicPr/>
            <p:nvPr/>
          </p:nvPicPr>
          <p:blipFill>
            <a:blip r:embed="rId2" cstate="print"/>
            <a:stretch>
              <a:fillRect/>
            </a:stretch>
          </p:blipFill>
          <p:spPr>
            <a:xfrm>
              <a:off x="570293" y="1135379"/>
              <a:ext cx="204038" cy="277368"/>
            </a:xfrm>
            <a:prstGeom prst="rect">
              <a:avLst/>
            </a:prstGeom>
          </p:spPr>
        </p:pic>
        <p:sp>
          <p:nvSpPr>
            <p:cNvPr id="10" name="object 10"/>
            <p:cNvSpPr/>
            <p:nvPr/>
          </p:nvSpPr>
          <p:spPr>
            <a:xfrm>
              <a:off x="856018" y="1117447"/>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1" name="object 11"/>
            <p:cNvPicPr/>
            <p:nvPr/>
          </p:nvPicPr>
          <p:blipFill>
            <a:blip r:embed="rId3" cstate="print"/>
            <a:stretch>
              <a:fillRect/>
            </a:stretch>
          </p:blipFill>
          <p:spPr>
            <a:xfrm>
              <a:off x="880821" y="1135379"/>
              <a:ext cx="204952" cy="277368"/>
            </a:xfrm>
            <a:prstGeom prst="rect">
              <a:avLst/>
            </a:prstGeom>
          </p:spPr>
        </p:pic>
        <p:sp>
          <p:nvSpPr>
            <p:cNvPr id="12" name="object 12"/>
            <p:cNvSpPr/>
            <p:nvPr/>
          </p:nvSpPr>
          <p:spPr>
            <a:xfrm>
              <a:off x="1155725" y="1117447"/>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3" name="object 13"/>
            <p:cNvPicPr/>
            <p:nvPr/>
          </p:nvPicPr>
          <p:blipFill>
            <a:blip r:embed="rId4" cstate="print"/>
            <a:stretch>
              <a:fillRect/>
            </a:stretch>
          </p:blipFill>
          <p:spPr>
            <a:xfrm>
              <a:off x="1180528" y="1135379"/>
              <a:ext cx="204025" cy="277368"/>
            </a:xfrm>
            <a:prstGeom prst="rect">
              <a:avLst/>
            </a:prstGeom>
          </p:spPr>
        </p:pic>
      </p:grpSp>
      <p:sp>
        <p:nvSpPr>
          <p:cNvPr id="14" name="object 14"/>
          <p:cNvSpPr txBox="1"/>
          <p:nvPr/>
        </p:nvSpPr>
        <p:spPr>
          <a:xfrm>
            <a:off x="4635119" y="1143127"/>
            <a:ext cx="162560" cy="197490"/>
          </a:xfrm>
          <a:prstGeom prst="rect">
            <a:avLst/>
          </a:prstGeom>
        </p:spPr>
        <p:txBody>
          <a:bodyPr vert="horz" wrap="square" lIns="0" tIns="12700" rIns="0" bIns="0" rtlCol="0">
            <a:spAutoFit/>
          </a:bodyPr>
          <a:lstStyle/>
          <a:p>
            <a:pPr marL="12700">
              <a:spcBef>
                <a:spcPts val="100"/>
              </a:spcBef>
            </a:pPr>
            <a:r>
              <a:rPr sz="1200" spc="-25" dirty="0">
                <a:latin typeface="Arial"/>
                <a:cs typeface="Arial"/>
              </a:rPr>
              <a:t>or</a:t>
            </a:r>
            <a:endParaRPr sz="1200">
              <a:latin typeface="Arial"/>
              <a:cs typeface="Arial"/>
            </a:endParaRPr>
          </a:p>
        </p:txBody>
      </p:sp>
      <p:grpSp>
        <p:nvGrpSpPr>
          <p:cNvPr id="15" name="object 15"/>
          <p:cNvGrpSpPr/>
          <p:nvPr/>
        </p:nvGrpSpPr>
        <p:grpSpPr>
          <a:xfrm>
            <a:off x="4833938" y="1079500"/>
            <a:ext cx="935355" cy="373380"/>
            <a:chOff x="1658937" y="1079500"/>
            <a:chExt cx="935355" cy="373380"/>
          </a:xfrm>
        </p:grpSpPr>
        <p:sp>
          <p:nvSpPr>
            <p:cNvPr id="16" name="object 16"/>
            <p:cNvSpPr/>
            <p:nvPr/>
          </p:nvSpPr>
          <p:spPr>
            <a:xfrm>
              <a:off x="1663700" y="1084262"/>
              <a:ext cx="925830" cy="363855"/>
            </a:xfrm>
            <a:custGeom>
              <a:avLst/>
              <a:gdLst/>
              <a:ahLst/>
              <a:cxnLst/>
              <a:rect l="l" t="t" r="r" b="b"/>
              <a:pathLst>
                <a:path w="925830" h="363855">
                  <a:moveTo>
                    <a:pt x="0" y="363537"/>
                  </a:moveTo>
                  <a:lnTo>
                    <a:pt x="925512" y="363537"/>
                  </a:lnTo>
                  <a:lnTo>
                    <a:pt x="925512" y="0"/>
                  </a:lnTo>
                  <a:lnTo>
                    <a:pt x="0" y="0"/>
                  </a:lnTo>
                  <a:lnTo>
                    <a:pt x="0" y="363537"/>
                  </a:lnTo>
                  <a:close/>
                </a:path>
              </a:pathLst>
            </a:custGeom>
            <a:ln w="9525">
              <a:solidFill>
                <a:srgbClr val="000000"/>
              </a:solidFill>
            </a:ln>
          </p:spPr>
          <p:txBody>
            <a:bodyPr wrap="square" lIns="0" tIns="0" rIns="0" bIns="0" rtlCol="0"/>
            <a:lstStyle/>
            <a:p>
              <a:endParaRPr/>
            </a:p>
          </p:txBody>
        </p:sp>
        <p:sp>
          <p:nvSpPr>
            <p:cNvPr id="17" name="object 17"/>
            <p:cNvSpPr/>
            <p:nvPr/>
          </p:nvSpPr>
          <p:spPr>
            <a:xfrm>
              <a:off x="1697990" y="1112621"/>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18" name="object 18"/>
            <p:cNvPicPr/>
            <p:nvPr/>
          </p:nvPicPr>
          <p:blipFill>
            <a:blip r:embed="rId5" cstate="print"/>
            <a:stretch>
              <a:fillRect/>
            </a:stretch>
          </p:blipFill>
          <p:spPr>
            <a:xfrm>
              <a:off x="1722755" y="1130681"/>
              <a:ext cx="203707" cy="277368"/>
            </a:xfrm>
            <a:prstGeom prst="rect">
              <a:avLst/>
            </a:prstGeom>
          </p:spPr>
        </p:pic>
        <p:sp>
          <p:nvSpPr>
            <p:cNvPr id="19" name="object 19"/>
            <p:cNvSpPr/>
            <p:nvPr/>
          </p:nvSpPr>
          <p:spPr>
            <a:xfrm>
              <a:off x="2007997" y="1112621"/>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0" name="object 20"/>
            <p:cNvPicPr/>
            <p:nvPr/>
          </p:nvPicPr>
          <p:blipFill>
            <a:blip r:embed="rId6" cstate="print"/>
            <a:stretch>
              <a:fillRect/>
            </a:stretch>
          </p:blipFill>
          <p:spPr>
            <a:xfrm>
              <a:off x="2032761" y="1130681"/>
              <a:ext cx="204596" cy="277368"/>
            </a:xfrm>
            <a:prstGeom prst="rect">
              <a:avLst/>
            </a:prstGeom>
          </p:spPr>
        </p:pic>
        <p:sp>
          <p:nvSpPr>
            <p:cNvPr id="21" name="object 21"/>
            <p:cNvSpPr/>
            <p:nvPr/>
          </p:nvSpPr>
          <p:spPr>
            <a:xfrm>
              <a:off x="2307081" y="1112621"/>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2" name="object 22"/>
            <p:cNvPicPr/>
            <p:nvPr/>
          </p:nvPicPr>
          <p:blipFill>
            <a:blip r:embed="rId7" cstate="print"/>
            <a:stretch>
              <a:fillRect/>
            </a:stretch>
          </p:blipFill>
          <p:spPr>
            <a:xfrm>
              <a:off x="2331847" y="1130681"/>
              <a:ext cx="203707" cy="277368"/>
            </a:xfrm>
            <a:prstGeom prst="rect">
              <a:avLst/>
            </a:prstGeom>
          </p:spPr>
        </p:pic>
      </p:grpSp>
      <p:sp>
        <p:nvSpPr>
          <p:cNvPr id="23" name="object 23"/>
          <p:cNvSpPr txBox="1"/>
          <p:nvPr/>
        </p:nvSpPr>
        <p:spPr>
          <a:xfrm>
            <a:off x="3514039" y="1581403"/>
            <a:ext cx="5448300" cy="2236470"/>
          </a:xfrm>
          <a:prstGeom prst="rect">
            <a:avLst/>
          </a:prstGeom>
        </p:spPr>
        <p:txBody>
          <a:bodyPr vert="horz" wrap="square" lIns="0" tIns="12700" rIns="0" bIns="0" rtlCol="0">
            <a:spAutoFit/>
          </a:bodyPr>
          <a:lstStyle/>
          <a:p>
            <a:pPr marL="147955" indent="-135255">
              <a:spcBef>
                <a:spcPts val="100"/>
              </a:spcBef>
              <a:buSzPct val="92857"/>
              <a:buAutoNum type="arabicPeriod"/>
              <a:tabLst>
                <a:tab pos="147955" algn="l"/>
              </a:tabLst>
            </a:pPr>
            <a:r>
              <a:rPr sz="1400" b="1" dirty="0">
                <a:latin typeface="Times New Roman"/>
                <a:cs typeface="Times New Roman"/>
              </a:rPr>
              <a:t>Error</a:t>
            </a:r>
            <a:r>
              <a:rPr sz="1400" b="1" spc="-60"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2700">
              <a:spcBef>
                <a:spcPts val="5"/>
              </a:spcBef>
            </a:pPr>
            <a:r>
              <a:rPr sz="1300" dirty="0">
                <a:latin typeface="Times New Roman"/>
                <a:cs typeface="Times New Roman"/>
              </a:rPr>
              <a:t>P6:</a:t>
            </a:r>
            <a:r>
              <a:rPr sz="1300" spc="-50" dirty="0">
                <a:latin typeface="Times New Roman"/>
                <a:cs typeface="Times New Roman"/>
              </a:rPr>
              <a:t> </a:t>
            </a:r>
            <a:r>
              <a:rPr sz="1300" dirty="0">
                <a:latin typeface="Times New Roman"/>
                <a:cs typeface="Times New Roman"/>
              </a:rPr>
              <a:t>The</a:t>
            </a:r>
            <a:r>
              <a:rPr sz="1300" spc="-30" dirty="0">
                <a:latin typeface="Times New Roman"/>
                <a:cs typeface="Times New Roman"/>
              </a:rPr>
              <a:t> </a:t>
            </a:r>
            <a:r>
              <a:rPr sz="1300" dirty="0">
                <a:latin typeface="Times New Roman"/>
                <a:cs typeface="Times New Roman"/>
              </a:rPr>
              <a:t>detected</a:t>
            </a:r>
            <a:r>
              <a:rPr sz="1300" spc="-40" dirty="0">
                <a:latin typeface="Times New Roman"/>
                <a:cs typeface="Times New Roman"/>
              </a:rPr>
              <a:t> </a:t>
            </a:r>
            <a:r>
              <a:rPr sz="1300" dirty="0">
                <a:latin typeface="Times New Roman"/>
                <a:cs typeface="Times New Roman"/>
              </a:rPr>
              <a:t>compressor</a:t>
            </a:r>
            <a:r>
              <a:rPr sz="1300" spc="-20" dirty="0">
                <a:latin typeface="Times New Roman"/>
                <a:cs typeface="Times New Roman"/>
              </a:rPr>
              <a:t> </a:t>
            </a:r>
            <a:r>
              <a:rPr sz="1300" dirty="0">
                <a:latin typeface="Times New Roman"/>
                <a:cs typeface="Times New Roman"/>
              </a:rPr>
              <a:t>current</a:t>
            </a:r>
            <a:r>
              <a:rPr sz="1300" spc="-15" dirty="0">
                <a:latin typeface="Times New Roman"/>
                <a:cs typeface="Times New Roman"/>
              </a:rPr>
              <a:t> </a:t>
            </a:r>
            <a:r>
              <a:rPr sz="1300" dirty="0">
                <a:latin typeface="Times New Roman"/>
                <a:cs typeface="Times New Roman"/>
              </a:rPr>
              <a:t>is</a:t>
            </a:r>
            <a:r>
              <a:rPr sz="1300" spc="-40" dirty="0">
                <a:latin typeface="Times New Roman"/>
                <a:cs typeface="Times New Roman"/>
              </a:rPr>
              <a:t> </a:t>
            </a:r>
            <a:r>
              <a:rPr sz="1300" dirty="0">
                <a:latin typeface="Times New Roman"/>
                <a:cs typeface="Times New Roman"/>
              </a:rPr>
              <a:t>over</a:t>
            </a:r>
            <a:r>
              <a:rPr sz="1300" spc="-40" dirty="0">
                <a:latin typeface="Times New Roman"/>
                <a:cs typeface="Times New Roman"/>
              </a:rPr>
              <a:t> </a:t>
            </a:r>
            <a:r>
              <a:rPr sz="1300" dirty="0">
                <a:latin typeface="Times New Roman"/>
                <a:cs typeface="Times New Roman"/>
              </a:rPr>
              <a:t>the</a:t>
            </a:r>
            <a:r>
              <a:rPr sz="1300" spc="-30" dirty="0">
                <a:latin typeface="Times New Roman"/>
                <a:cs typeface="Times New Roman"/>
              </a:rPr>
              <a:t> </a:t>
            </a:r>
            <a:r>
              <a:rPr sz="1300" dirty="0">
                <a:latin typeface="Times New Roman"/>
                <a:cs typeface="Times New Roman"/>
              </a:rPr>
              <a:t>maximum</a:t>
            </a:r>
            <a:r>
              <a:rPr sz="1300" spc="-5" dirty="0">
                <a:latin typeface="Times New Roman"/>
                <a:cs typeface="Times New Roman"/>
              </a:rPr>
              <a:t> </a:t>
            </a:r>
            <a:r>
              <a:rPr sz="1300" dirty="0">
                <a:latin typeface="Times New Roman"/>
                <a:cs typeface="Times New Roman"/>
              </a:rPr>
              <a:t>allowable</a:t>
            </a:r>
            <a:r>
              <a:rPr sz="1300" spc="-25" dirty="0">
                <a:latin typeface="Times New Roman"/>
                <a:cs typeface="Times New Roman"/>
              </a:rPr>
              <a:t> </a:t>
            </a:r>
            <a:r>
              <a:rPr sz="1300" spc="-10" dirty="0">
                <a:latin typeface="Times New Roman"/>
                <a:cs typeface="Times New Roman"/>
              </a:rPr>
              <a:t>value.</a:t>
            </a:r>
            <a:endParaRPr sz="1300">
              <a:latin typeface="Times New Roman"/>
              <a:cs typeface="Times New Roman"/>
            </a:endParaRPr>
          </a:p>
          <a:p>
            <a:pPr marL="259715"/>
            <a:r>
              <a:rPr sz="1300" b="1" spc="-20" dirty="0">
                <a:latin typeface="Times New Roman"/>
                <a:cs typeface="Times New Roman"/>
              </a:rPr>
              <a:t>2~3Ton: </a:t>
            </a:r>
            <a:r>
              <a:rPr sz="1300" spc="-25" dirty="0">
                <a:latin typeface="Times New Roman"/>
                <a:cs typeface="Times New Roman"/>
              </a:rPr>
              <a:t>16A</a:t>
            </a:r>
            <a:endParaRPr sz="1300">
              <a:latin typeface="Times New Roman"/>
              <a:cs typeface="Times New Roman"/>
            </a:endParaRPr>
          </a:p>
          <a:p>
            <a:pPr marL="259715"/>
            <a:r>
              <a:rPr sz="1300" b="1" spc="-20" dirty="0">
                <a:latin typeface="Times New Roman"/>
                <a:cs typeface="Times New Roman"/>
              </a:rPr>
              <a:t>4~5Ton: </a:t>
            </a:r>
            <a:r>
              <a:rPr sz="1300" spc="-25" dirty="0">
                <a:latin typeface="Times New Roman"/>
                <a:cs typeface="Times New Roman"/>
              </a:rPr>
              <a:t>20A</a:t>
            </a:r>
            <a:endParaRPr sz="1300">
              <a:latin typeface="Times New Roman"/>
              <a:cs typeface="Times New Roman"/>
            </a:endParaRPr>
          </a:p>
          <a:p>
            <a:pPr marL="12700">
              <a:lnSpc>
                <a:spcPts val="1560"/>
              </a:lnSpc>
            </a:pPr>
            <a:r>
              <a:rPr sz="1300" dirty="0">
                <a:latin typeface="Times New Roman"/>
                <a:cs typeface="Times New Roman"/>
              </a:rPr>
              <a:t>E6:</a:t>
            </a:r>
            <a:r>
              <a:rPr sz="1300" spc="-25" dirty="0">
                <a:latin typeface="Times New Roman"/>
                <a:cs typeface="Times New Roman"/>
              </a:rPr>
              <a:t> </a:t>
            </a:r>
            <a:r>
              <a:rPr sz="1300" dirty="0">
                <a:latin typeface="Times New Roman"/>
                <a:cs typeface="Times New Roman"/>
              </a:rPr>
              <a:t>System</a:t>
            </a:r>
            <a:r>
              <a:rPr sz="1300" spc="15" dirty="0">
                <a:latin typeface="Times New Roman"/>
                <a:cs typeface="Times New Roman"/>
              </a:rPr>
              <a:t> </a:t>
            </a:r>
            <a:r>
              <a:rPr sz="1300" dirty="0">
                <a:latin typeface="Times New Roman"/>
                <a:cs typeface="Times New Roman"/>
              </a:rPr>
              <a:t>locks</a:t>
            </a:r>
            <a:r>
              <a:rPr sz="1300" spc="-30" dirty="0">
                <a:latin typeface="Times New Roman"/>
                <a:cs typeface="Times New Roman"/>
              </a:rPr>
              <a:t> </a:t>
            </a:r>
            <a:r>
              <a:rPr sz="1300" dirty="0">
                <a:latin typeface="Times New Roman"/>
                <a:cs typeface="Times New Roman"/>
              </a:rPr>
              <a:t>up</a:t>
            </a:r>
            <a:r>
              <a:rPr sz="1300" spc="-20" dirty="0">
                <a:latin typeface="Times New Roman"/>
                <a:cs typeface="Times New Roman"/>
              </a:rPr>
              <a:t> </a:t>
            </a:r>
            <a:r>
              <a:rPr sz="1300" dirty="0">
                <a:latin typeface="Times New Roman"/>
                <a:cs typeface="Times New Roman"/>
              </a:rPr>
              <a:t>when</a:t>
            </a:r>
            <a:r>
              <a:rPr sz="1300" spc="-40" dirty="0">
                <a:latin typeface="Times New Roman"/>
                <a:cs typeface="Times New Roman"/>
              </a:rPr>
              <a:t> </a:t>
            </a:r>
            <a:r>
              <a:rPr sz="1300" dirty="0">
                <a:latin typeface="Times New Roman"/>
                <a:cs typeface="Times New Roman"/>
              </a:rPr>
              <a:t>P6</a:t>
            </a:r>
            <a:r>
              <a:rPr sz="1300" spc="-25" dirty="0">
                <a:latin typeface="Times New Roman"/>
                <a:cs typeface="Times New Roman"/>
              </a:rPr>
              <a:t> </a:t>
            </a:r>
            <a:r>
              <a:rPr sz="1300" dirty="0">
                <a:latin typeface="Times New Roman"/>
                <a:cs typeface="Times New Roman"/>
              </a:rPr>
              <a:t>has</a:t>
            </a:r>
            <a:r>
              <a:rPr sz="1300" spc="-30" dirty="0">
                <a:latin typeface="Times New Roman"/>
                <a:cs typeface="Times New Roman"/>
              </a:rPr>
              <a:t> </a:t>
            </a:r>
            <a:r>
              <a:rPr sz="1300" dirty="0">
                <a:latin typeface="Times New Roman"/>
                <a:cs typeface="Times New Roman"/>
              </a:rPr>
              <a:t>occurred</a:t>
            </a:r>
            <a:r>
              <a:rPr sz="1300" spc="-20" dirty="0">
                <a:latin typeface="Times New Roman"/>
                <a:cs typeface="Times New Roman"/>
              </a:rPr>
              <a:t> </a:t>
            </a:r>
            <a:r>
              <a:rPr sz="1300" dirty="0">
                <a:latin typeface="Times New Roman"/>
                <a:cs typeface="Times New Roman"/>
              </a:rPr>
              <a:t>six</a:t>
            </a:r>
            <a:r>
              <a:rPr sz="1300" spc="-30" dirty="0">
                <a:latin typeface="Times New Roman"/>
                <a:cs typeface="Times New Roman"/>
              </a:rPr>
              <a:t> </a:t>
            </a:r>
            <a:r>
              <a:rPr sz="1300" dirty="0">
                <a:latin typeface="Times New Roman"/>
                <a:cs typeface="Times New Roman"/>
              </a:rPr>
              <a:t>times</a:t>
            </a:r>
            <a:r>
              <a:rPr sz="1300" spc="-20" dirty="0">
                <a:latin typeface="Times New Roman"/>
                <a:cs typeface="Times New Roman"/>
              </a:rPr>
              <a:t> </a:t>
            </a:r>
            <a:r>
              <a:rPr sz="1300" dirty="0">
                <a:latin typeface="Times New Roman"/>
                <a:cs typeface="Times New Roman"/>
              </a:rPr>
              <a:t>within</a:t>
            </a:r>
            <a:r>
              <a:rPr sz="1300" spc="-10" dirty="0">
                <a:latin typeface="Times New Roman"/>
                <a:cs typeface="Times New Roman"/>
              </a:rPr>
              <a:t> </a:t>
            </a:r>
            <a:r>
              <a:rPr sz="1300" dirty="0">
                <a:latin typeface="Times New Roman"/>
                <a:cs typeface="Times New Roman"/>
              </a:rPr>
              <a:t>3</a:t>
            </a:r>
            <a:r>
              <a:rPr sz="1300" spc="-30" dirty="0">
                <a:latin typeface="Times New Roman"/>
                <a:cs typeface="Times New Roman"/>
              </a:rPr>
              <a:t> </a:t>
            </a:r>
            <a:r>
              <a:rPr sz="1300" spc="-10" dirty="0">
                <a:latin typeface="Times New Roman"/>
                <a:cs typeface="Times New Roman"/>
              </a:rPr>
              <a:t>hours.</a:t>
            </a:r>
            <a:endParaRPr sz="1300">
              <a:latin typeface="Times New Roman"/>
              <a:cs typeface="Times New Roman"/>
            </a:endParaRPr>
          </a:p>
          <a:p>
            <a:pPr marL="147955" indent="-135255">
              <a:lnSpc>
                <a:spcPts val="1680"/>
              </a:lnSpc>
              <a:buSzPct val="92857"/>
              <a:buAutoNum type="arabicPeriod" startAt="2"/>
              <a:tabLst>
                <a:tab pos="147955" algn="l"/>
              </a:tabLst>
            </a:pPr>
            <a:r>
              <a:rPr sz="1400" b="1" dirty="0">
                <a:latin typeface="Times New Roman"/>
                <a:cs typeface="Times New Roman"/>
              </a:rPr>
              <a:t>Possible</a:t>
            </a:r>
            <a:r>
              <a:rPr sz="1400" b="1" spc="-4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spcBef>
                <a:spcPts val="10"/>
              </a:spcBef>
              <a:buFont typeface="Wingdings"/>
              <a:buChar char=""/>
              <a:tabLst>
                <a:tab pos="299085" algn="l"/>
                <a:tab pos="299720" algn="l"/>
              </a:tabLst>
            </a:pPr>
            <a:r>
              <a:rPr sz="1300" dirty="0">
                <a:latin typeface="Times New Roman"/>
                <a:cs typeface="Times New Roman"/>
              </a:rPr>
              <a:t>Abnormal</a:t>
            </a:r>
            <a:r>
              <a:rPr sz="1300" spc="-20" dirty="0">
                <a:latin typeface="Times New Roman"/>
                <a:cs typeface="Times New Roman"/>
              </a:rPr>
              <a:t> </a:t>
            </a:r>
            <a:r>
              <a:rPr sz="1300" dirty="0">
                <a:latin typeface="Times New Roman"/>
                <a:cs typeface="Times New Roman"/>
              </a:rPr>
              <a:t>power</a:t>
            </a:r>
            <a:r>
              <a:rPr sz="1300" spc="-30" dirty="0">
                <a:latin typeface="Times New Roman"/>
                <a:cs typeface="Times New Roman"/>
              </a:rPr>
              <a:t> </a:t>
            </a:r>
            <a:r>
              <a:rPr sz="1300" dirty="0">
                <a:latin typeface="Times New Roman"/>
                <a:cs typeface="Times New Roman"/>
              </a:rPr>
              <a:t>supply</a:t>
            </a:r>
            <a:r>
              <a:rPr sz="1300" spc="-40" dirty="0">
                <a:latin typeface="Times New Roman"/>
                <a:cs typeface="Times New Roman"/>
              </a:rPr>
              <a:t> </a:t>
            </a:r>
            <a:r>
              <a:rPr sz="1300" spc="-10" dirty="0">
                <a:latin typeface="Times New Roman"/>
                <a:cs typeface="Times New Roman"/>
              </a:rPr>
              <a:t>voltage</a:t>
            </a:r>
            <a:endParaRPr sz="1300">
              <a:latin typeface="Times New Roman"/>
              <a:cs typeface="Times New Roman"/>
            </a:endParaRPr>
          </a:p>
          <a:p>
            <a:pPr marL="299085" indent="-287020">
              <a:buFont typeface="Wingdings"/>
              <a:buChar char=""/>
              <a:tabLst>
                <a:tab pos="299085" algn="l"/>
                <a:tab pos="299720" algn="l"/>
              </a:tabLst>
            </a:pPr>
            <a:r>
              <a:rPr sz="1300" spc="-20" dirty="0">
                <a:latin typeface="Times New Roman"/>
                <a:cs typeface="Times New Roman"/>
              </a:rPr>
              <a:t>Too</a:t>
            </a:r>
            <a:r>
              <a:rPr sz="1300" spc="-25" dirty="0">
                <a:latin typeface="Times New Roman"/>
                <a:cs typeface="Times New Roman"/>
              </a:rPr>
              <a:t> </a:t>
            </a:r>
            <a:r>
              <a:rPr sz="1300" dirty="0">
                <a:latin typeface="Times New Roman"/>
                <a:cs typeface="Times New Roman"/>
              </a:rPr>
              <a:t>much</a:t>
            </a:r>
            <a:r>
              <a:rPr sz="1300" spc="-15" dirty="0">
                <a:latin typeface="Times New Roman"/>
                <a:cs typeface="Times New Roman"/>
              </a:rPr>
              <a:t> </a:t>
            </a:r>
            <a:r>
              <a:rPr sz="1300" dirty="0">
                <a:latin typeface="Times New Roman"/>
                <a:cs typeface="Times New Roman"/>
              </a:rPr>
              <a:t>refrigerant</a:t>
            </a:r>
            <a:r>
              <a:rPr sz="1300" spc="-15" dirty="0">
                <a:latin typeface="Times New Roman"/>
                <a:cs typeface="Times New Roman"/>
              </a:rPr>
              <a:t> </a:t>
            </a:r>
            <a:r>
              <a:rPr sz="1300" dirty="0">
                <a:latin typeface="Times New Roman"/>
                <a:cs typeface="Times New Roman"/>
              </a:rPr>
              <a:t>in</a:t>
            </a:r>
            <a:r>
              <a:rPr sz="1300" spc="-35" dirty="0">
                <a:latin typeface="Times New Roman"/>
                <a:cs typeface="Times New Roman"/>
              </a:rPr>
              <a:t> </a:t>
            </a:r>
            <a:r>
              <a:rPr sz="1300" dirty="0">
                <a:latin typeface="Times New Roman"/>
                <a:cs typeface="Times New Roman"/>
              </a:rPr>
              <a:t>the</a:t>
            </a:r>
            <a:r>
              <a:rPr sz="1300" spc="-40" dirty="0">
                <a:latin typeface="Times New Roman"/>
                <a:cs typeface="Times New Roman"/>
              </a:rPr>
              <a:t> </a:t>
            </a:r>
            <a:r>
              <a:rPr sz="1300" dirty="0">
                <a:latin typeface="Times New Roman"/>
                <a:cs typeface="Times New Roman"/>
              </a:rPr>
              <a:t>system</a:t>
            </a:r>
            <a:r>
              <a:rPr sz="1300" spc="5" dirty="0">
                <a:latin typeface="Times New Roman"/>
                <a:cs typeface="Times New Roman"/>
              </a:rPr>
              <a:t> </a:t>
            </a:r>
            <a:r>
              <a:rPr sz="1300" dirty="0">
                <a:latin typeface="Times New Roman"/>
                <a:cs typeface="Times New Roman"/>
              </a:rPr>
              <a:t>resulting</a:t>
            </a:r>
            <a:r>
              <a:rPr sz="1300" spc="-25" dirty="0">
                <a:latin typeface="Times New Roman"/>
                <a:cs typeface="Times New Roman"/>
              </a:rPr>
              <a:t> </a:t>
            </a:r>
            <a:r>
              <a:rPr sz="1300" dirty="0">
                <a:latin typeface="Times New Roman"/>
                <a:cs typeface="Times New Roman"/>
              </a:rPr>
              <a:t>in</a:t>
            </a:r>
            <a:r>
              <a:rPr sz="1300" spc="-35" dirty="0">
                <a:latin typeface="Times New Roman"/>
                <a:cs typeface="Times New Roman"/>
              </a:rPr>
              <a:t> </a:t>
            </a:r>
            <a:r>
              <a:rPr sz="1300" dirty="0">
                <a:latin typeface="Times New Roman"/>
                <a:cs typeface="Times New Roman"/>
              </a:rPr>
              <a:t>liquid</a:t>
            </a:r>
            <a:r>
              <a:rPr sz="1300" spc="-25" dirty="0">
                <a:latin typeface="Times New Roman"/>
                <a:cs typeface="Times New Roman"/>
              </a:rPr>
              <a:t> </a:t>
            </a:r>
            <a:r>
              <a:rPr sz="1300" dirty="0">
                <a:latin typeface="Times New Roman"/>
                <a:cs typeface="Times New Roman"/>
              </a:rPr>
              <a:t>slugging</a:t>
            </a:r>
            <a:r>
              <a:rPr sz="1300" spc="-25" dirty="0">
                <a:latin typeface="Times New Roman"/>
                <a:cs typeface="Times New Roman"/>
              </a:rPr>
              <a:t> </a:t>
            </a:r>
            <a:r>
              <a:rPr sz="1300" dirty="0">
                <a:latin typeface="Times New Roman"/>
                <a:cs typeface="Times New Roman"/>
              </a:rPr>
              <a:t>at</a:t>
            </a:r>
            <a:r>
              <a:rPr sz="1300" spc="-30" dirty="0">
                <a:latin typeface="Times New Roman"/>
                <a:cs typeface="Times New Roman"/>
              </a:rPr>
              <a:t> </a:t>
            </a:r>
            <a:r>
              <a:rPr sz="1300" spc="-10" dirty="0">
                <a:latin typeface="Times New Roman"/>
                <a:cs typeface="Times New Roman"/>
              </a:rPr>
              <a:t>compressor.</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25" dirty="0">
                <a:latin typeface="Times New Roman"/>
                <a:cs typeface="Times New Roman"/>
              </a:rPr>
              <a:t> </a:t>
            </a:r>
            <a:r>
              <a:rPr sz="1300" dirty="0">
                <a:latin typeface="Times New Roman"/>
                <a:cs typeface="Times New Roman"/>
              </a:rPr>
              <a:t>main</a:t>
            </a:r>
            <a:r>
              <a:rPr sz="1300" spc="-35" dirty="0">
                <a:latin typeface="Times New Roman"/>
                <a:cs typeface="Times New Roman"/>
              </a:rPr>
              <a:t> </a:t>
            </a:r>
            <a:r>
              <a:rPr sz="1300" dirty="0">
                <a:latin typeface="Times New Roman"/>
                <a:cs typeface="Times New Roman"/>
              </a:rPr>
              <a:t>control</a:t>
            </a:r>
            <a:r>
              <a:rPr sz="1300" spc="-25" dirty="0">
                <a:latin typeface="Times New Roman"/>
                <a:cs typeface="Times New Roman"/>
              </a:rPr>
              <a:t> </a:t>
            </a:r>
            <a:r>
              <a:rPr sz="1300" spc="-10" dirty="0">
                <a:latin typeface="Times New Roman"/>
                <a:cs typeface="Times New Roman"/>
              </a:rPr>
              <a:t>board.</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Indoor</a:t>
            </a:r>
            <a:r>
              <a:rPr sz="1300" spc="-15" dirty="0">
                <a:latin typeface="Times New Roman"/>
                <a:cs typeface="Times New Roman"/>
              </a:rPr>
              <a:t> </a:t>
            </a:r>
            <a:r>
              <a:rPr sz="1300" dirty="0">
                <a:latin typeface="Times New Roman"/>
                <a:cs typeface="Times New Roman"/>
              </a:rPr>
              <a:t>unit</a:t>
            </a:r>
            <a:r>
              <a:rPr sz="1300" spc="-35" dirty="0">
                <a:latin typeface="Times New Roman"/>
                <a:cs typeface="Times New Roman"/>
              </a:rPr>
              <a:t> </a:t>
            </a:r>
            <a:r>
              <a:rPr sz="1300" dirty="0">
                <a:latin typeface="Times New Roman"/>
                <a:cs typeface="Times New Roman"/>
              </a:rPr>
              <a:t>is</a:t>
            </a:r>
            <a:r>
              <a:rPr sz="1300" spc="-30" dirty="0">
                <a:latin typeface="Times New Roman"/>
                <a:cs typeface="Times New Roman"/>
              </a:rPr>
              <a:t> </a:t>
            </a:r>
            <a:r>
              <a:rPr sz="1300" dirty="0">
                <a:latin typeface="Times New Roman"/>
                <a:cs typeface="Times New Roman"/>
              </a:rPr>
              <a:t>suddenly</a:t>
            </a:r>
            <a:r>
              <a:rPr sz="1300" spc="-20" dirty="0">
                <a:latin typeface="Times New Roman"/>
                <a:cs typeface="Times New Roman"/>
              </a:rPr>
              <a:t> </a:t>
            </a:r>
            <a:r>
              <a:rPr sz="1300" dirty="0">
                <a:latin typeface="Times New Roman"/>
                <a:cs typeface="Times New Roman"/>
              </a:rPr>
              <a:t>powered</a:t>
            </a:r>
            <a:r>
              <a:rPr sz="1300" spc="-25" dirty="0">
                <a:latin typeface="Times New Roman"/>
                <a:cs typeface="Times New Roman"/>
              </a:rPr>
              <a:t> </a:t>
            </a:r>
            <a:r>
              <a:rPr sz="1300" spc="-20" dirty="0">
                <a:latin typeface="Times New Roman"/>
                <a:cs typeface="Times New Roman"/>
              </a:rPr>
              <a:t>off.</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35" dirty="0">
                <a:latin typeface="Times New Roman"/>
                <a:cs typeface="Times New Roman"/>
              </a:rPr>
              <a:t> </a:t>
            </a:r>
            <a:r>
              <a:rPr sz="1300" spc="-10" dirty="0">
                <a:latin typeface="Times New Roman"/>
                <a:cs typeface="Times New Roman"/>
              </a:rPr>
              <a:t>compressor.</a:t>
            </a:r>
            <a:endParaRPr sz="1300">
              <a:latin typeface="Times New Roman"/>
              <a:cs typeface="Times New Roman"/>
            </a:endParaRPr>
          </a:p>
        </p:txBody>
      </p:sp>
      <p:sp>
        <p:nvSpPr>
          <p:cNvPr id="24" name="object 24"/>
          <p:cNvSpPr txBox="1"/>
          <p:nvPr/>
        </p:nvSpPr>
        <p:spPr>
          <a:xfrm>
            <a:off x="3796894" y="865123"/>
            <a:ext cx="525145"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sp>
        <p:nvSpPr>
          <p:cNvPr id="25" name="object 25"/>
          <p:cNvSpPr/>
          <p:nvPr/>
        </p:nvSpPr>
        <p:spPr>
          <a:xfrm>
            <a:off x="7258051" y="4135373"/>
            <a:ext cx="409575" cy="76200"/>
          </a:xfrm>
          <a:custGeom>
            <a:avLst/>
            <a:gdLst/>
            <a:ahLst/>
            <a:cxnLst/>
            <a:rect l="l" t="t" r="r" b="b"/>
            <a:pathLst>
              <a:path w="409575" h="76200">
                <a:moveTo>
                  <a:pt x="396875" y="31750"/>
                </a:moveTo>
                <a:lnTo>
                  <a:pt x="346075" y="31750"/>
                </a:lnTo>
                <a:lnTo>
                  <a:pt x="346075" y="44450"/>
                </a:lnTo>
                <a:lnTo>
                  <a:pt x="333375" y="44454"/>
                </a:lnTo>
                <a:lnTo>
                  <a:pt x="333375" y="76200"/>
                </a:lnTo>
                <a:lnTo>
                  <a:pt x="409575" y="38100"/>
                </a:lnTo>
                <a:lnTo>
                  <a:pt x="396875" y="31750"/>
                </a:lnTo>
                <a:close/>
              </a:path>
              <a:path w="409575" h="76200">
                <a:moveTo>
                  <a:pt x="333375" y="31750"/>
                </a:moveTo>
                <a:lnTo>
                  <a:pt x="0" y="31750"/>
                </a:lnTo>
                <a:lnTo>
                  <a:pt x="0" y="44576"/>
                </a:lnTo>
                <a:lnTo>
                  <a:pt x="333375" y="44454"/>
                </a:lnTo>
                <a:lnTo>
                  <a:pt x="333375" y="31750"/>
                </a:lnTo>
                <a:close/>
              </a:path>
              <a:path w="409575" h="76200">
                <a:moveTo>
                  <a:pt x="333375" y="0"/>
                </a:moveTo>
                <a:lnTo>
                  <a:pt x="333375" y="44454"/>
                </a:lnTo>
                <a:lnTo>
                  <a:pt x="346075" y="44450"/>
                </a:lnTo>
                <a:lnTo>
                  <a:pt x="346075" y="31750"/>
                </a:lnTo>
                <a:lnTo>
                  <a:pt x="396875" y="31750"/>
                </a:lnTo>
                <a:lnTo>
                  <a:pt x="333375" y="0"/>
                </a:lnTo>
                <a:close/>
              </a:path>
            </a:pathLst>
          </a:custGeom>
          <a:solidFill>
            <a:srgbClr val="000000"/>
          </a:solidFill>
        </p:spPr>
        <p:txBody>
          <a:bodyPr wrap="square" lIns="0" tIns="0" rIns="0" bIns="0" rtlCol="0"/>
          <a:lstStyle/>
          <a:p>
            <a:endParaRPr/>
          </a:p>
        </p:txBody>
      </p:sp>
      <p:sp>
        <p:nvSpPr>
          <p:cNvPr id="26" name="object 26"/>
          <p:cNvSpPr txBox="1"/>
          <p:nvPr/>
        </p:nvSpPr>
        <p:spPr>
          <a:xfrm>
            <a:off x="5030470" y="4467859"/>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27" name="object 27"/>
          <p:cNvSpPr txBox="1"/>
          <p:nvPr/>
        </p:nvSpPr>
        <p:spPr>
          <a:xfrm>
            <a:off x="7314310" y="3921633"/>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grpSp>
        <p:nvGrpSpPr>
          <p:cNvPr id="28" name="object 28"/>
          <p:cNvGrpSpPr/>
          <p:nvPr/>
        </p:nvGrpSpPr>
        <p:grpSpPr>
          <a:xfrm>
            <a:off x="3532188" y="4032250"/>
            <a:ext cx="3726179" cy="755650"/>
            <a:chOff x="357187" y="4032250"/>
            <a:chExt cx="3726179" cy="755650"/>
          </a:xfrm>
        </p:grpSpPr>
        <p:sp>
          <p:nvSpPr>
            <p:cNvPr id="29" name="object 29"/>
            <p:cNvSpPr/>
            <p:nvPr/>
          </p:nvSpPr>
          <p:spPr>
            <a:xfrm>
              <a:off x="2195576" y="4322699"/>
              <a:ext cx="76200" cy="465455"/>
            </a:xfrm>
            <a:custGeom>
              <a:avLst/>
              <a:gdLst/>
              <a:ahLst/>
              <a:cxnLst/>
              <a:rect l="l" t="t" r="r" b="b"/>
              <a:pathLst>
                <a:path w="76200" h="465454">
                  <a:moveTo>
                    <a:pt x="31745" y="389000"/>
                  </a:moveTo>
                  <a:lnTo>
                    <a:pt x="0" y="389000"/>
                  </a:lnTo>
                  <a:lnTo>
                    <a:pt x="38100" y="465200"/>
                  </a:lnTo>
                  <a:lnTo>
                    <a:pt x="69850" y="401700"/>
                  </a:lnTo>
                  <a:lnTo>
                    <a:pt x="31750" y="401700"/>
                  </a:lnTo>
                  <a:lnTo>
                    <a:pt x="31745" y="389000"/>
                  </a:lnTo>
                  <a:close/>
                </a:path>
                <a:path w="76200" h="465454">
                  <a:moveTo>
                    <a:pt x="44323" y="0"/>
                  </a:moveTo>
                  <a:lnTo>
                    <a:pt x="31623" y="0"/>
                  </a:lnTo>
                  <a:lnTo>
                    <a:pt x="31750" y="401700"/>
                  </a:lnTo>
                  <a:lnTo>
                    <a:pt x="44450" y="401700"/>
                  </a:lnTo>
                  <a:lnTo>
                    <a:pt x="44323" y="0"/>
                  </a:lnTo>
                  <a:close/>
                </a:path>
                <a:path w="76200" h="465454">
                  <a:moveTo>
                    <a:pt x="76200" y="389000"/>
                  </a:moveTo>
                  <a:lnTo>
                    <a:pt x="44445" y="389000"/>
                  </a:lnTo>
                  <a:lnTo>
                    <a:pt x="44450" y="401700"/>
                  </a:lnTo>
                  <a:lnTo>
                    <a:pt x="69850" y="401700"/>
                  </a:lnTo>
                  <a:lnTo>
                    <a:pt x="76200" y="389000"/>
                  </a:lnTo>
                  <a:close/>
                </a:path>
              </a:pathLst>
            </a:custGeom>
            <a:solidFill>
              <a:srgbClr val="000000"/>
            </a:solidFill>
          </p:spPr>
          <p:txBody>
            <a:bodyPr wrap="square" lIns="0" tIns="0" rIns="0" bIns="0" rtlCol="0"/>
            <a:lstStyle/>
            <a:p>
              <a:endParaRPr/>
            </a:p>
          </p:txBody>
        </p:sp>
        <p:sp>
          <p:nvSpPr>
            <p:cNvPr id="30" name="object 30"/>
            <p:cNvSpPr/>
            <p:nvPr/>
          </p:nvSpPr>
          <p:spPr>
            <a:xfrm>
              <a:off x="363537" y="4038600"/>
              <a:ext cx="3713479" cy="284480"/>
            </a:xfrm>
            <a:custGeom>
              <a:avLst/>
              <a:gdLst/>
              <a:ahLst/>
              <a:cxnLst/>
              <a:rect l="l" t="t" r="r" b="b"/>
              <a:pathLst>
                <a:path w="3713479" h="284479">
                  <a:moveTo>
                    <a:pt x="0" y="47371"/>
                  </a:moveTo>
                  <a:lnTo>
                    <a:pt x="3722" y="28932"/>
                  </a:lnTo>
                  <a:lnTo>
                    <a:pt x="13873" y="13874"/>
                  </a:lnTo>
                  <a:lnTo>
                    <a:pt x="28926" y="3722"/>
                  </a:lnTo>
                  <a:lnTo>
                    <a:pt x="47358" y="0"/>
                  </a:lnTo>
                  <a:lnTo>
                    <a:pt x="3665791" y="0"/>
                  </a:lnTo>
                  <a:lnTo>
                    <a:pt x="3684230" y="3722"/>
                  </a:lnTo>
                  <a:lnTo>
                    <a:pt x="3699287" y="13874"/>
                  </a:lnTo>
                  <a:lnTo>
                    <a:pt x="3709439" y="28932"/>
                  </a:lnTo>
                  <a:lnTo>
                    <a:pt x="3713162" y="47371"/>
                  </a:lnTo>
                  <a:lnTo>
                    <a:pt x="3713162" y="236854"/>
                  </a:lnTo>
                  <a:lnTo>
                    <a:pt x="3709439" y="255273"/>
                  </a:lnTo>
                  <a:lnTo>
                    <a:pt x="3699287" y="270287"/>
                  </a:lnTo>
                  <a:lnTo>
                    <a:pt x="3684230" y="280396"/>
                  </a:lnTo>
                  <a:lnTo>
                    <a:pt x="3665791"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endParaRPr/>
            </a:p>
          </p:txBody>
        </p:sp>
      </p:grpSp>
      <p:sp>
        <p:nvSpPr>
          <p:cNvPr id="31" name="object 31"/>
          <p:cNvSpPr txBox="1"/>
          <p:nvPr/>
        </p:nvSpPr>
        <p:spPr>
          <a:xfrm>
            <a:off x="3551824" y="4082541"/>
            <a:ext cx="3686810"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The</a:t>
            </a:r>
            <a:r>
              <a:rPr sz="1050" spc="-40" dirty="0">
                <a:latin typeface="Times New Roman"/>
                <a:cs typeface="Times New Roman"/>
              </a:rPr>
              <a:t> </a:t>
            </a:r>
            <a:r>
              <a:rPr sz="1050" dirty="0">
                <a:latin typeface="Times New Roman"/>
                <a:cs typeface="Times New Roman"/>
              </a:rPr>
              <a:t>power</a:t>
            </a:r>
            <a:r>
              <a:rPr sz="1050" spc="-20" dirty="0">
                <a:latin typeface="Times New Roman"/>
                <a:cs typeface="Times New Roman"/>
              </a:rPr>
              <a:t> </a:t>
            </a:r>
            <a:r>
              <a:rPr sz="1050" dirty="0">
                <a:latin typeface="Times New Roman"/>
                <a:cs typeface="Times New Roman"/>
              </a:rPr>
              <a:t>supply</a:t>
            </a:r>
            <a:r>
              <a:rPr sz="1050" spc="-25" dirty="0">
                <a:latin typeface="Times New Roman"/>
                <a:cs typeface="Times New Roman"/>
              </a:rPr>
              <a:t> </a:t>
            </a:r>
            <a:r>
              <a:rPr sz="1050" dirty="0">
                <a:latin typeface="Times New Roman"/>
                <a:cs typeface="Times New Roman"/>
              </a:rPr>
              <a:t>voltage</a:t>
            </a:r>
            <a:r>
              <a:rPr sz="1050" spc="-30" dirty="0">
                <a:latin typeface="Times New Roman"/>
                <a:cs typeface="Times New Roman"/>
              </a:rPr>
              <a:t> </a:t>
            </a:r>
            <a:r>
              <a:rPr sz="1050" dirty="0">
                <a:latin typeface="Times New Roman"/>
                <a:cs typeface="Times New Roman"/>
              </a:rPr>
              <a:t>is</a:t>
            </a:r>
            <a:r>
              <a:rPr sz="1050" spc="-15" dirty="0">
                <a:latin typeface="Times New Roman"/>
                <a:cs typeface="Times New Roman"/>
              </a:rPr>
              <a:t> </a:t>
            </a:r>
            <a:r>
              <a:rPr sz="1050" dirty="0">
                <a:latin typeface="Times New Roman"/>
                <a:cs typeface="Times New Roman"/>
              </a:rPr>
              <a:t>less</a:t>
            </a:r>
            <a:r>
              <a:rPr sz="1050" spc="-5" dirty="0">
                <a:latin typeface="Times New Roman"/>
                <a:cs typeface="Times New Roman"/>
              </a:rPr>
              <a:t> </a:t>
            </a:r>
            <a:r>
              <a:rPr sz="1050" spc="-10" dirty="0">
                <a:latin typeface="Times New Roman"/>
                <a:cs typeface="Times New Roman"/>
              </a:rPr>
              <a:t>than175VAC.</a:t>
            </a:r>
            <a:endParaRPr sz="1050">
              <a:latin typeface="Times New Roman"/>
              <a:cs typeface="Times New Roman"/>
            </a:endParaRPr>
          </a:p>
        </p:txBody>
      </p:sp>
      <p:sp>
        <p:nvSpPr>
          <p:cNvPr id="32" name="object 32"/>
          <p:cNvSpPr txBox="1"/>
          <p:nvPr/>
        </p:nvSpPr>
        <p:spPr>
          <a:xfrm>
            <a:off x="7667626" y="3884676"/>
            <a:ext cx="1983105" cy="530914"/>
          </a:xfrm>
          <a:prstGeom prst="rect">
            <a:avLst/>
          </a:prstGeom>
          <a:ln w="12700">
            <a:solidFill>
              <a:srgbClr val="000000"/>
            </a:solidFill>
          </a:ln>
        </p:spPr>
        <p:txBody>
          <a:bodyPr vert="horz" wrap="square" lIns="0" tIns="45719" rIns="0" bIns="0" rtlCol="0">
            <a:spAutoFit/>
          </a:bodyPr>
          <a:lstStyle/>
          <a:p>
            <a:pPr marL="92075" marR="95250" algn="just">
              <a:spcBef>
                <a:spcPts val="359"/>
              </a:spcBef>
            </a:pPr>
            <a:r>
              <a:rPr sz="1050" dirty="0">
                <a:latin typeface="Times New Roman"/>
                <a:cs typeface="Times New Roman"/>
              </a:rPr>
              <a:t>Contact</a:t>
            </a:r>
            <a:r>
              <a:rPr sz="1050" spc="-55" dirty="0">
                <a:latin typeface="Times New Roman"/>
                <a:cs typeface="Times New Roman"/>
              </a:rPr>
              <a:t> </a:t>
            </a:r>
            <a:r>
              <a:rPr sz="1050" dirty="0">
                <a:latin typeface="Times New Roman"/>
                <a:cs typeface="Times New Roman"/>
              </a:rPr>
              <a:t>agency</a:t>
            </a:r>
            <a:r>
              <a:rPr sz="1050" spc="-55" dirty="0">
                <a:latin typeface="Times New Roman"/>
                <a:cs typeface="Times New Roman"/>
              </a:rPr>
              <a:t> </a:t>
            </a:r>
            <a:r>
              <a:rPr sz="1050" dirty="0">
                <a:latin typeface="Times New Roman"/>
                <a:cs typeface="Times New Roman"/>
              </a:rPr>
              <a:t>supplying</a:t>
            </a:r>
            <a:r>
              <a:rPr sz="1050" spc="-10" dirty="0">
                <a:latin typeface="Times New Roman"/>
                <a:cs typeface="Times New Roman"/>
              </a:rPr>
              <a:t> power </a:t>
            </a:r>
            <a:r>
              <a:rPr sz="1050" dirty="0">
                <a:latin typeface="Times New Roman"/>
                <a:cs typeface="Times New Roman"/>
              </a:rPr>
              <a:t>to</a:t>
            </a:r>
            <a:r>
              <a:rPr sz="1050" spc="-20" dirty="0">
                <a:latin typeface="Times New Roman"/>
                <a:cs typeface="Times New Roman"/>
              </a:rPr>
              <a:t> </a:t>
            </a:r>
            <a:r>
              <a:rPr sz="1050" dirty="0">
                <a:latin typeface="Times New Roman"/>
                <a:cs typeface="Times New Roman"/>
              </a:rPr>
              <a:t>verify</a:t>
            </a:r>
            <a:r>
              <a:rPr sz="1050" spc="-20" dirty="0">
                <a:latin typeface="Times New Roman"/>
                <a:cs typeface="Times New Roman"/>
              </a:rPr>
              <a:t> </a:t>
            </a:r>
            <a:r>
              <a:rPr sz="1050" dirty="0">
                <a:latin typeface="Times New Roman"/>
                <a:cs typeface="Times New Roman"/>
              </a:rPr>
              <a:t>that</a:t>
            </a:r>
            <a:r>
              <a:rPr sz="1050" spc="-45" dirty="0">
                <a:latin typeface="Times New Roman"/>
                <a:cs typeface="Times New Roman"/>
              </a:rPr>
              <a:t> </a:t>
            </a:r>
            <a:r>
              <a:rPr sz="1050" dirty="0">
                <a:latin typeface="Times New Roman"/>
                <a:cs typeface="Times New Roman"/>
              </a:rPr>
              <a:t>they</a:t>
            </a:r>
            <a:r>
              <a:rPr sz="1050" spc="-35" dirty="0">
                <a:latin typeface="Times New Roman"/>
                <a:cs typeface="Times New Roman"/>
              </a:rPr>
              <a:t> </a:t>
            </a:r>
            <a:r>
              <a:rPr sz="1050" dirty="0">
                <a:latin typeface="Times New Roman"/>
                <a:cs typeface="Times New Roman"/>
              </a:rPr>
              <a:t>are</a:t>
            </a:r>
            <a:r>
              <a:rPr sz="1050" spc="-30" dirty="0">
                <a:latin typeface="Times New Roman"/>
                <a:cs typeface="Times New Roman"/>
              </a:rPr>
              <a:t> </a:t>
            </a:r>
            <a:r>
              <a:rPr sz="1050" dirty="0">
                <a:latin typeface="Times New Roman"/>
                <a:cs typeface="Times New Roman"/>
              </a:rPr>
              <a:t>sending</a:t>
            </a:r>
            <a:r>
              <a:rPr sz="1050" spc="-30" dirty="0">
                <a:latin typeface="Times New Roman"/>
                <a:cs typeface="Times New Roman"/>
              </a:rPr>
              <a:t> </a:t>
            </a:r>
            <a:r>
              <a:rPr sz="1050" spc="-25" dirty="0">
                <a:latin typeface="Times New Roman"/>
                <a:cs typeface="Times New Roman"/>
              </a:rPr>
              <a:t>the </a:t>
            </a:r>
            <a:r>
              <a:rPr sz="1050" dirty="0">
                <a:latin typeface="Times New Roman"/>
                <a:cs typeface="Times New Roman"/>
              </a:rPr>
              <a:t>correct</a:t>
            </a:r>
            <a:r>
              <a:rPr sz="1050" spc="-40" dirty="0">
                <a:latin typeface="Times New Roman"/>
                <a:cs typeface="Times New Roman"/>
              </a:rPr>
              <a:t> </a:t>
            </a:r>
            <a:r>
              <a:rPr sz="1050" spc="-10" dirty="0">
                <a:latin typeface="Times New Roman"/>
                <a:cs typeface="Times New Roman"/>
              </a:rPr>
              <a:t>voltage.</a:t>
            </a:r>
            <a:endParaRPr sz="1050">
              <a:latin typeface="Times New Roman"/>
              <a:cs typeface="Times New Roman"/>
            </a:endParaRPr>
          </a:p>
        </p:txBody>
      </p:sp>
      <p:sp>
        <p:nvSpPr>
          <p:cNvPr id="33" name="object 33"/>
          <p:cNvSpPr/>
          <p:nvPr/>
        </p:nvSpPr>
        <p:spPr>
          <a:xfrm>
            <a:off x="3544888" y="4787901"/>
            <a:ext cx="3707129" cy="282575"/>
          </a:xfrm>
          <a:custGeom>
            <a:avLst/>
            <a:gdLst/>
            <a:ahLst/>
            <a:cxnLst/>
            <a:rect l="l" t="t" r="r" b="b"/>
            <a:pathLst>
              <a:path w="3707129" h="282575">
                <a:moveTo>
                  <a:pt x="0" y="47116"/>
                </a:moveTo>
                <a:lnTo>
                  <a:pt x="3700" y="28771"/>
                </a:lnTo>
                <a:lnTo>
                  <a:pt x="13792" y="13795"/>
                </a:lnTo>
                <a:lnTo>
                  <a:pt x="28760" y="3700"/>
                </a:lnTo>
                <a:lnTo>
                  <a:pt x="47091" y="0"/>
                </a:lnTo>
                <a:lnTo>
                  <a:pt x="3659695" y="0"/>
                </a:lnTo>
                <a:lnTo>
                  <a:pt x="3678041" y="3700"/>
                </a:lnTo>
                <a:lnTo>
                  <a:pt x="3693017" y="13795"/>
                </a:lnTo>
                <a:lnTo>
                  <a:pt x="3703111" y="28771"/>
                </a:lnTo>
                <a:lnTo>
                  <a:pt x="3706812" y="47116"/>
                </a:lnTo>
                <a:lnTo>
                  <a:pt x="3706812" y="235458"/>
                </a:lnTo>
                <a:lnTo>
                  <a:pt x="3703111" y="253803"/>
                </a:lnTo>
                <a:lnTo>
                  <a:pt x="3693017" y="268779"/>
                </a:lnTo>
                <a:lnTo>
                  <a:pt x="3678041" y="278874"/>
                </a:lnTo>
                <a:lnTo>
                  <a:pt x="3659695" y="282575"/>
                </a:lnTo>
                <a:lnTo>
                  <a:pt x="47091" y="282575"/>
                </a:lnTo>
                <a:lnTo>
                  <a:pt x="28760" y="278874"/>
                </a:lnTo>
                <a:lnTo>
                  <a:pt x="13792" y="268779"/>
                </a:lnTo>
                <a:lnTo>
                  <a:pt x="3700" y="253803"/>
                </a:lnTo>
                <a:lnTo>
                  <a:pt x="0" y="235458"/>
                </a:lnTo>
                <a:lnTo>
                  <a:pt x="0" y="47116"/>
                </a:lnTo>
                <a:close/>
              </a:path>
            </a:pathLst>
          </a:custGeom>
          <a:ln w="12700">
            <a:solidFill>
              <a:srgbClr val="000000"/>
            </a:solidFill>
          </a:ln>
        </p:spPr>
        <p:txBody>
          <a:bodyPr wrap="square" lIns="0" tIns="0" rIns="0" bIns="0" rtlCol="0"/>
          <a:lstStyle/>
          <a:p>
            <a:endParaRPr/>
          </a:p>
        </p:txBody>
      </p:sp>
      <p:sp>
        <p:nvSpPr>
          <p:cNvPr id="34" name="object 34"/>
          <p:cNvSpPr txBox="1"/>
          <p:nvPr/>
        </p:nvSpPr>
        <p:spPr>
          <a:xfrm>
            <a:off x="3558133" y="4832096"/>
            <a:ext cx="3680460"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Are</a:t>
            </a:r>
            <a:r>
              <a:rPr sz="1050" spc="-40"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compressor</a:t>
            </a:r>
            <a:r>
              <a:rPr sz="1050" spc="-25" dirty="0">
                <a:latin typeface="Times New Roman"/>
                <a:cs typeface="Times New Roman"/>
              </a:rPr>
              <a:t> </a:t>
            </a:r>
            <a:r>
              <a:rPr sz="1050" dirty="0">
                <a:latin typeface="Times New Roman"/>
                <a:cs typeface="Times New Roman"/>
              </a:rPr>
              <a:t>wirings(U/V/W)</a:t>
            </a:r>
            <a:r>
              <a:rPr sz="1050" spc="-35" dirty="0">
                <a:latin typeface="Times New Roman"/>
                <a:cs typeface="Times New Roman"/>
              </a:rPr>
              <a:t> </a:t>
            </a:r>
            <a:r>
              <a:rPr sz="1050" dirty="0">
                <a:latin typeface="Times New Roman"/>
                <a:cs typeface="Times New Roman"/>
              </a:rPr>
              <a:t>connected</a:t>
            </a:r>
            <a:r>
              <a:rPr sz="1050" spc="-55" dirty="0">
                <a:latin typeface="Times New Roman"/>
                <a:cs typeface="Times New Roman"/>
              </a:rPr>
              <a:t> </a:t>
            </a:r>
            <a:r>
              <a:rPr sz="1050" spc="-10" dirty="0">
                <a:latin typeface="Times New Roman"/>
                <a:cs typeface="Times New Roman"/>
              </a:rPr>
              <a:t>correctly?</a:t>
            </a:r>
            <a:endParaRPr sz="1050">
              <a:latin typeface="Times New Roman"/>
              <a:cs typeface="Times New Roman"/>
            </a:endParaRPr>
          </a:p>
        </p:txBody>
      </p:sp>
      <p:sp>
        <p:nvSpPr>
          <p:cNvPr id="35" name="object 35"/>
          <p:cNvSpPr txBox="1"/>
          <p:nvPr/>
        </p:nvSpPr>
        <p:spPr>
          <a:xfrm>
            <a:off x="4944491" y="5301488"/>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6" name="object 36"/>
          <p:cNvSpPr/>
          <p:nvPr/>
        </p:nvSpPr>
        <p:spPr>
          <a:xfrm>
            <a:off x="5375276" y="4889500"/>
            <a:ext cx="2282825" cy="649605"/>
          </a:xfrm>
          <a:custGeom>
            <a:avLst/>
            <a:gdLst/>
            <a:ahLst/>
            <a:cxnLst/>
            <a:rect l="l" t="t" r="r" b="b"/>
            <a:pathLst>
              <a:path w="2282825" h="649604">
                <a:moveTo>
                  <a:pt x="76200" y="573024"/>
                </a:moveTo>
                <a:lnTo>
                  <a:pt x="44450" y="573024"/>
                </a:lnTo>
                <a:lnTo>
                  <a:pt x="44450" y="180975"/>
                </a:lnTo>
                <a:lnTo>
                  <a:pt x="31750" y="180975"/>
                </a:lnTo>
                <a:lnTo>
                  <a:pt x="31750" y="573024"/>
                </a:lnTo>
                <a:lnTo>
                  <a:pt x="0" y="573024"/>
                </a:lnTo>
                <a:lnTo>
                  <a:pt x="38100" y="649224"/>
                </a:lnTo>
                <a:lnTo>
                  <a:pt x="69850" y="585724"/>
                </a:lnTo>
                <a:lnTo>
                  <a:pt x="76200" y="573024"/>
                </a:lnTo>
                <a:close/>
              </a:path>
              <a:path w="2282825" h="649604">
                <a:moveTo>
                  <a:pt x="2282825" y="38100"/>
                </a:moveTo>
                <a:lnTo>
                  <a:pt x="2270125" y="31750"/>
                </a:lnTo>
                <a:lnTo>
                  <a:pt x="2206625" y="0"/>
                </a:lnTo>
                <a:lnTo>
                  <a:pt x="2206625" y="31750"/>
                </a:lnTo>
                <a:lnTo>
                  <a:pt x="1871599" y="31750"/>
                </a:lnTo>
                <a:lnTo>
                  <a:pt x="1871599" y="44450"/>
                </a:lnTo>
                <a:lnTo>
                  <a:pt x="2206625" y="44450"/>
                </a:lnTo>
                <a:lnTo>
                  <a:pt x="2206625" y="76200"/>
                </a:lnTo>
                <a:lnTo>
                  <a:pt x="2270125" y="44450"/>
                </a:lnTo>
                <a:lnTo>
                  <a:pt x="2282825" y="38100"/>
                </a:lnTo>
                <a:close/>
              </a:path>
            </a:pathLst>
          </a:custGeom>
          <a:solidFill>
            <a:srgbClr val="000000"/>
          </a:solidFill>
        </p:spPr>
        <p:txBody>
          <a:bodyPr wrap="square" lIns="0" tIns="0" rIns="0" bIns="0" rtlCol="0"/>
          <a:lstStyle/>
          <a:p>
            <a:endParaRPr/>
          </a:p>
        </p:txBody>
      </p:sp>
      <p:sp>
        <p:nvSpPr>
          <p:cNvPr id="37" name="object 37"/>
          <p:cNvSpPr txBox="1"/>
          <p:nvPr/>
        </p:nvSpPr>
        <p:spPr>
          <a:xfrm>
            <a:off x="7343266" y="4675759"/>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8" name="object 38"/>
          <p:cNvSpPr txBox="1"/>
          <p:nvPr/>
        </p:nvSpPr>
        <p:spPr>
          <a:xfrm>
            <a:off x="7658101" y="4800600"/>
            <a:ext cx="1970405"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Reconnect</a:t>
            </a:r>
            <a:r>
              <a:rPr sz="1050" spc="-5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compressor</a:t>
            </a:r>
            <a:r>
              <a:rPr sz="1050" spc="-20" dirty="0">
                <a:latin typeface="Times New Roman"/>
                <a:cs typeface="Times New Roman"/>
              </a:rPr>
              <a:t> </a:t>
            </a:r>
            <a:r>
              <a:rPr sz="1050" spc="-10" dirty="0">
                <a:latin typeface="Times New Roman"/>
                <a:cs typeface="Times New Roman"/>
              </a:rPr>
              <a:t>wiring</a:t>
            </a:r>
            <a:endParaRPr sz="1050">
              <a:latin typeface="Times New Roman"/>
              <a:cs typeface="Times New Roman"/>
            </a:endParaRPr>
          </a:p>
        </p:txBody>
      </p:sp>
      <p:sp>
        <p:nvSpPr>
          <p:cNvPr id="39" name="object 39"/>
          <p:cNvSpPr/>
          <p:nvPr/>
        </p:nvSpPr>
        <p:spPr>
          <a:xfrm>
            <a:off x="3549650" y="5568951"/>
            <a:ext cx="3702050" cy="282575"/>
          </a:xfrm>
          <a:custGeom>
            <a:avLst/>
            <a:gdLst/>
            <a:ahLst/>
            <a:cxnLst/>
            <a:rect l="l" t="t" r="r" b="b"/>
            <a:pathLst>
              <a:path w="3702050" h="282575">
                <a:moveTo>
                  <a:pt x="0" y="47116"/>
                </a:moveTo>
                <a:lnTo>
                  <a:pt x="3700" y="28771"/>
                </a:lnTo>
                <a:lnTo>
                  <a:pt x="13792" y="13795"/>
                </a:lnTo>
                <a:lnTo>
                  <a:pt x="28760" y="3700"/>
                </a:lnTo>
                <a:lnTo>
                  <a:pt x="47091" y="0"/>
                </a:lnTo>
                <a:lnTo>
                  <a:pt x="3654933" y="0"/>
                </a:lnTo>
                <a:lnTo>
                  <a:pt x="3673278" y="3700"/>
                </a:lnTo>
                <a:lnTo>
                  <a:pt x="3688254" y="13795"/>
                </a:lnTo>
                <a:lnTo>
                  <a:pt x="3698349" y="28771"/>
                </a:lnTo>
                <a:lnTo>
                  <a:pt x="3702050" y="47116"/>
                </a:lnTo>
                <a:lnTo>
                  <a:pt x="3702050" y="235458"/>
                </a:lnTo>
                <a:lnTo>
                  <a:pt x="3698349" y="253803"/>
                </a:lnTo>
                <a:lnTo>
                  <a:pt x="3688254" y="268779"/>
                </a:lnTo>
                <a:lnTo>
                  <a:pt x="3673278" y="278874"/>
                </a:lnTo>
                <a:lnTo>
                  <a:pt x="3654933" y="282575"/>
                </a:lnTo>
                <a:lnTo>
                  <a:pt x="47091" y="282575"/>
                </a:lnTo>
                <a:lnTo>
                  <a:pt x="28760" y="278874"/>
                </a:lnTo>
                <a:lnTo>
                  <a:pt x="13792" y="268779"/>
                </a:lnTo>
                <a:lnTo>
                  <a:pt x="3700" y="253803"/>
                </a:lnTo>
                <a:lnTo>
                  <a:pt x="0" y="235458"/>
                </a:lnTo>
                <a:lnTo>
                  <a:pt x="0" y="47116"/>
                </a:lnTo>
                <a:close/>
              </a:path>
            </a:pathLst>
          </a:custGeom>
          <a:ln w="12700">
            <a:solidFill>
              <a:srgbClr val="000000"/>
            </a:solidFill>
          </a:ln>
        </p:spPr>
        <p:txBody>
          <a:bodyPr wrap="square" lIns="0" tIns="0" rIns="0" bIns="0" rtlCol="0"/>
          <a:lstStyle/>
          <a:p>
            <a:endParaRPr/>
          </a:p>
        </p:txBody>
      </p:sp>
      <p:sp>
        <p:nvSpPr>
          <p:cNvPr id="40" name="object 40"/>
          <p:cNvSpPr txBox="1"/>
          <p:nvPr/>
        </p:nvSpPr>
        <p:spPr>
          <a:xfrm>
            <a:off x="3562897" y="5613272"/>
            <a:ext cx="3676015"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Check</a:t>
            </a:r>
            <a:r>
              <a:rPr sz="1050" spc="-40" dirty="0">
                <a:latin typeface="Times New Roman"/>
                <a:cs typeface="Times New Roman"/>
              </a:rPr>
              <a:t> </a:t>
            </a:r>
            <a:r>
              <a:rPr sz="1050" dirty="0">
                <a:latin typeface="Times New Roman"/>
                <a:cs typeface="Times New Roman"/>
              </a:rPr>
              <a:t>whether</a:t>
            </a:r>
            <a:r>
              <a:rPr sz="1050" spc="-3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compressor</a:t>
            </a:r>
            <a:r>
              <a:rPr sz="1050" spc="-20" dirty="0">
                <a:latin typeface="Times New Roman"/>
                <a:cs typeface="Times New Roman"/>
              </a:rPr>
              <a:t> </a:t>
            </a:r>
            <a:r>
              <a:rPr sz="1050" dirty="0">
                <a:latin typeface="Times New Roman"/>
                <a:cs typeface="Times New Roman"/>
              </a:rPr>
              <a:t>is</a:t>
            </a:r>
            <a:r>
              <a:rPr sz="1050" spc="-15" dirty="0">
                <a:latin typeface="Times New Roman"/>
                <a:cs typeface="Times New Roman"/>
              </a:rPr>
              <a:t> </a:t>
            </a:r>
            <a:r>
              <a:rPr sz="1050" spc="-10" dirty="0">
                <a:latin typeface="Times New Roman"/>
                <a:cs typeface="Times New Roman"/>
              </a:rPr>
              <a:t>open-</a:t>
            </a:r>
            <a:r>
              <a:rPr sz="1050" dirty="0">
                <a:latin typeface="Times New Roman"/>
                <a:cs typeface="Times New Roman"/>
              </a:rPr>
              <a:t>circuited.</a:t>
            </a:r>
            <a:r>
              <a:rPr sz="1050" spc="-35" dirty="0">
                <a:latin typeface="Times New Roman"/>
                <a:cs typeface="Times New Roman"/>
              </a:rPr>
              <a:t> </a:t>
            </a:r>
            <a:r>
              <a:rPr sz="1050" b="1" spc="-20" dirty="0">
                <a:latin typeface="Times New Roman"/>
                <a:cs typeface="Times New Roman"/>
              </a:rPr>
              <a:t>*Note</a:t>
            </a:r>
            <a:endParaRPr sz="1050">
              <a:latin typeface="Times New Roman"/>
              <a:cs typeface="Times New Roman"/>
            </a:endParaRPr>
          </a:p>
        </p:txBody>
      </p:sp>
      <p:sp>
        <p:nvSpPr>
          <p:cNvPr id="41" name="object 41"/>
          <p:cNvSpPr txBox="1"/>
          <p:nvPr/>
        </p:nvSpPr>
        <p:spPr>
          <a:xfrm>
            <a:off x="5016119" y="5906515"/>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2" name="object 42"/>
          <p:cNvSpPr/>
          <p:nvPr/>
        </p:nvSpPr>
        <p:spPr>
          <a:xfrm>
            <a:off x="5375276" y="5673725"/>
            <a:ext cx="2287905" cy="650875"/>
          </a:xfrm>
          <a:custGeom>
            <a:avLst/>
            <a:gdLst/>
            <a:ahLst/>
            <a:cxnLst/>
            <a:rect l="l" t="t" r="r" b="b"/>
            <a:pathLst>
              <a:path w="2287904" h="650875">
                <a:moveTo>
                  <a:pt x="76200" y="574675"/>
                </a:moveTo>
                <a:lnTo>
                  <a:pt x="44450" y="574675"/>
                </a:lnTo>
                <a:lnTo>
                  <a:pt x="44450" y="182499"/>
                </a:lnTo>
                <a:lnTo>
                  <a:pt x="31750" y="182499"/>
                </a:lnTo>
                <a:lnTo>
                  <a:pt x="31750" y="574675"/>
                </a:lnTo>
                <a:lnTo>
                  <a:pt x="0" y="574675"/>
                </a:lnTo>
                <a:lnTo>
                  <a:pt x="38100" y="650875"/>
                </a:lnTo>
                <a:lnTo>
                  <a:pt x="69850" y="587375"/>
                </a:lnTo>
                <a:lnTo>
                  <a:pt x="76200" y="574675"/>
                </a:lnTo>
                <a:close/>
              </a:path>
              <a:path w="2287904" h="650875">
                <a:moveTo>
                  <a:pt x="2287524" y="38100"/>
                </a:moveTo>
                <a:lnTo>
                  <a:pt x="2274824" y="31750"/>
                </a:lnTo>
                <a:lnTo>
                  <a:pt x="2211324" y="0"/>
                </a:lnTo>
                <a:lnTo>
                  <a:pt x="2211324" y="31750"/>
                </a:lnTo>
                <a:lnTo>
                  <a:pt x="1877949" y="31750"/>
                </a:lnTo>
                <a:lnTo>
                  <a:pt x="1877949" y="44450"/>
                </a:lnTo>
                <a:lnTo>
                  <a:pt x="2211324" y="44450"/>
                </a:lnTo>
                <a:lnTo>
                  <a:pt x="2211324" y="76200"/>
                </a:lnTo>
                <a:lnTo>
                  <a:pt x="2274824" y="44450"/>
                </a:lnTo>
                <a:lnTo>
                  <a:pt x="2287524" y="38100"/>
                </a:lnTo>
                <a:close/>
              </a:path>
            </a:pathLst>
          </a:custGeom>
          <a:solidFill>
            <a:srgbClr val="000000"/>
          </a:solidFill>
        </p:spPr>
        <p:txBody>
          <a:bodyPr wrap="square" lIns="0" tIns="0" rIns="0" bIns="0" rtlCol="0"/>
          <a:lstStyle/>
          <a:p>
            <a:endParaRPr/>
          </a:p>
        </p:txBody>
      </p:sp>
      <p:sp>
        <p:nvSpPr>
          <p:cNvPr id="43" name="object 43"/>
          <p:cNvSpPr txBox="1"/>
          <p:nvPr/>
        </p:nvSpPr>
        <p:spPr>
          <a:xfrm>
            <a:off x="7309358" y="5426709"/>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44" name="object 44"/>
          <p:cNvSpPr txBox="1"/>
          <p:nvPr/>
        </p:nvSpPr>
        <p:spPr>
          <a:xfrm>
            <a:off x="7662927" y="5584825"/>
            <a:ext cx="1965325"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spc="-10" dirty="0">
                <a:latin typeface="Times New Roman"/>
                <a:cs typeface="Times New Roman"/>
              </a:rPr>
              <a:t>compressor</a:t>
            </a:r>
            <a:endParaRPr sz="1050">
              <a:latin typeface="Times New Roman"/>
              <a:cs typeface="Times New Roman"/>
            </a:endParaRPr>
          </a:p>
        </p:txBody>
      </p:sp>
      <p:sp>
        <p:nvSpPr>
          <p:cNvPr id="45" name="object 45"/>
          <p:cNvSpPr/>
          <p:nvPr/>
        </p:nvSpPr>
        <p:spPr>
          <a:xfrm>
            <a:off x="3549650" y="6340475"/>
            <a:ext cx="3702050" cy="462280"/>
          </a:xfrm>
          <a:custGeom>
            <a:avLst/>
            <a:gdLst/>
            <a:ahLst/>
            <a:cxnLst/>
            <a:rect l="l" t="t" r="r" b="b"/>
            <a:pathLst>
              <a:path w="3702050" h="462279">
                <a:moveTo>
                  <a:pt x="0" y="76962"/>
                </a:moveTo>
                <a:lnTo>
                  <a:pt x="6050" y="46988"/>
                </a:lnTo>
                <a:lnTo>
                  <a:pt x="22550" y="22526"/>
                </a:lnTo>
                <a:lnTo>
                  <a:pt x="47025" y="6042"/>
                </a:lnTo>
                <a:lnTo>
                  <a:pt x="77000" y="0"/>
                </a:lnTo>
                <a:lnTo>
                  <a:pt x="3625088" y="0"/>
                </a:lnTo>
                <a:lnTo>
                  <a:pt x="3655061" y="6042"/>
                </a:lnTo>
                <a:lnTo>
                  <a:pt x="3679523" y="22526"/>
                </a:lnTo>
                <a:lnTo>
                  <a:pt x="3696007" y="46988"/>
                </a:lnTo>
                <a:lnTo>
                  <a:pt x="3702050" y="76962"/>
                </a:lnTo>
                <a:lnTo>
                  <a:pt x="3702050" y="384937"/>
                </a:lnTo>
                <a:lnTo>
                  <a:pt x="3696007" y="414910"/>
                </a:lnTo>
                <a:lnTo>
                  <a:pt x="3679523" y="439372"/>
                </a:lnTo>
                <a:lnTo>
                  <a:pt x="3655061" y="455856"/>
                </a:lnTo>
                <a:lnTo>
                  <a:pt x="3625088"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sp>
        <p:nvSpPr>
          <p:cNvPr id="46" name="object 46"/>
          <p:cNvSpPr txBox="1"/>
          <p:nvPr/>
        </p:nvSpPr>
        <p:spPr>
          <a:xfrm>
            <a:off x="3649676" y="6393560"/>
            <a:ext cx="336232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Can</a:t>
            </a:r>
            <a:r>
              <a:rPr sz="1050" spc="-30" dirty="0">
                <a:latin typeface="Times New Roman"/>
                <a:cs typeface="Times New Roman"/>
              </a:rPr>
              <a:t> </a:t>
            </a:r>
            <a:r>
              <a:rPr sz="1050" dirty="0">
                <a:latin typeface="Times New Roman"/>
                <a:cs typeface="Times New Roman"/>
              </a:rPr>
              <a:t>the</a:t>
            </a:r>
            <a:r>
              <a:rPr sz="1050" spc="-5" dirty="0">
                <a:latin typeface="Times New Roman"/>
                <a:cs typeface="Times New Roman"/>
              </a:rPr>
              <a:t> </a:t>
            </a:r>
            <a:r>
              <a:rPr sz="1050" dirty="0">
                <a:latin typeface="Times New Roman"/>
                <a:cs typeface="Times New Roman"/>
              </a:rPr>
              <a:t>system restarted</a:t>
            </a:r>
            <a:r>
              <a:rPr sz="1050" spc="-20" dirty="0">
                <a:latin typeface="Times New Roman"/>
                <a:cs typeface="Times New Roman"/>
              </a:rPr>
              <a:t> </a:t>
            </a:r>
            <a:r>
              <a:rPr sz="1050" dirty="0">
                <a:latin typeface="Times New Roman"/>
                <a:cs typeface="Times New Roman"/>
              </a:rPr>
              <a:t>when</a:t>
            </a:r>
            <a:r>
              <a:rPr sz="1050" spc="-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spc="-10" dirty="0">
                <a:latin typeface="Times New Roman"/>
                <a:cs typeface="Times New Roman"/>
              </a:rPr>
              <a:t>differential</a:t>
            </a:r>
            <a:r>
              <a:rPr sz="1050" spc="-35" dirty="0">
                <a:latin typeface="Times New Roman"/>
                <a:cs typeface="Times New Roman"/>
              </a:rPr>
              <a:t> </a:t>
            </a:r>
            <a:r>
              <a:rPr sz="1050" dirty="0">
                <a:latin typeface="Times New Roman"/>
                <a:cs typeface="Times New Roman"/>
              </a:rPr>
              <a:t>of</a:t>
            </a:r>
            <a:r>
              <a:rPr sz="1050" spc="-10" dirty="0">
                <a:latin typeface="Times New Roman"/>
                <a:cs typeface="Times New Roman"/>
              </a:rPr>
              <a:t> </a:t>
            </a:r>
            <a:r>
              <a:rPr sz="1050" dirty="0">
                <a:latin typeface="Times New Roman"/>
                <a:cs typeface="Times New Roman"/>
              </a:rPr>
              <a:t>high</a:t>
            </a:r>
            <a:r>
              <a:rPr sz="1050" spc="-15" dirty="0">
                <a:latin typeface="Times New Roman"/>
                <a:cs typeface="Times New Roman"/>
              </a:rPr>
              <a:t> </a:t>
            </a:r>
            <a:r>
              <a:rPr sz="1050" spc="-10" dirty="0">
                <a:latin typeface="Times New Roman"/>
                <a:cs typeface="Times New Roman"/>
              </a:rPr>
              <a:t>pressure </a:t>
            </a:r>
            <a:r>
              <a:rPr sz="1050" dirty="0">
                <a:latin typeface="Times New Roman"/>
                <a:cs typeface="Times New Roman"/>
              </a:rPr>
              <a:t>and</a:t>
            </a:r>
            <a:r>
              <a:rPr sz="1050" spc="-30" dirty="0">
                <a:latin typeface="Times New Roman"/>
                <a:cs typeface="Times New Roman"/>
              </a:rPr>
              <a:t> </a:t>
            </a:r>
            <a:r>
              <a:rPr sz="1050" dirty="0">
                <a:latin typeface="Times New Roman"/>
                <a:cs typeface="Times New Roman"/>
              </a:rPr>
              <a:t>low</a:t>
            </a:r>
            <a:r>
              <a:rPr sz="1050" spc="-15" dirty="0">
                <a:latin typeface="Times New Roman"/>
                <a:cs typeface="Times New Roman"/>
              </a:rPr>
              <a:t> </a:t>
            </a:r>
            <a:r>
              <a:rPr sz="1050" dirty="0">
                <a:latin typeface="Times New Roman"/>
                <a:cs typeface="Times New Roman"/>
              </a:rPr>
              <a:t>pressure</a:t>
            </a:r>
            <a:r>
              <a:rPr sz="1050" spc="-10" dirty="0">
                <a:latin typeface="Times New Roman"/>
                <a:cs typeface="Times New Roman"/>
              </a:rPr>
              <a:t> </a:t>
            </a: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less</a:t>
            </a:r>
            <a:r>
              <a:rPr sz="1050" spc="-10" dirty="0">
                <a:latin typeface="Times New Roman"/>
                <a:cs typeface="Times New Roman"/>
              </a:rPr>
              <a:t> </a:t>
            </a:r>
            <a:r>
              <a:rPr sz="1050" dirty="0">
                <a:latin typeface="Times New Roman"/>
                <a:cs typeface="Times New Roman"/>
              </a:rPr>
              <a:t>than</a:t>
            </a:r>
            <a:r>
              <a:rPr sz="1050" spc="-25" dirty="0">
                <a:latin typeface="Times New Roman"/>
                <a:cs typeface="Times New Roman"/>
              </a:rPr>
              <a:t> </a:t>
            </a:r>
            <a:r>
              <a:rPr sz="1050" spc="-10" dirty="0">
                <a:latin typeface="Times New Roman"/>
                <a:cs typeface="Times New Roman"/>
              </a:rPr>
              <a:t>29psi?</a:t>
            </a:r>
            <a:endParaRPr sz="1050">
              <a:latin typeface="Times New Roman"/>
              <a:cs typeface="Times New Roman"/>
            </a:endParaRPr>
          </a:p>
        </p:txBody>
      </p:sp>
      <p:sp>
        <p:nvSpPr>
          <p:cNvPr id="47" name="object 47"/>
          <p:cNvSpPr/>
          <p:nvPr/>
        </p:nvSpPr>
        <p:spPr>
          <a:xfrm>
            <a:off x="7253224" y="6507098"/>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48" name="object 48"/>
          <p:cNvSpPr txBox="1"/>
          <p:nvPr/>
        </p:nvSpPr>
        <p:spPr>
          <a:xfrm>
            <a:off x="7309358" y="6293865"/>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49" name="object 49"/>
          <p:cNvSpPr txBox="1"/>
          <p:nvPr/>
        </p:nvSpPr>
        <p:spPr>
          <a:xfrm>
            <a:off x="7662927" y="6337301"/>
            <a:ext cx="1965325" cy="368691"/>
          </a:xfrm>
          <a:prstGeom prst="rect">
            <a:avLst/>
          </a:prstGeom>
          <a:ln w="12700">
            <a:solidFill>
              <a:srgbClr val="000000"/>
            </a:solidFill>
          </a:ln>
        </p:spPr>
        <p:txBody>
          <a:bodyPr vert="horz" wrap="square" lIns="0" tIns="45085" rIns="0" bIns="0" rtlCol="0">
            <a:spAutoFit/>
          </a:bodyPr>
          <a:lstStyle/>
          <a:p>
            <a:pPr marL="92075">
              <a:spcBef>
                <a:spcPts val="355"/>
              </a:spcBef>
            </a:pPr>
            <a:r>
              <a:rPr sz="1050" dirty="0">
                <a:latin typeface="Times New Roman"/>
                <a:cs typeface="Times New Roman"/>
              </a:rPr>
              <a:t>Check</a:t>
            </a:r>
            <a:r>
              <a:rPr sz="1050" spc="-50"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stop</a:t>
            </a:r>
            <a:r>
              <a:rPr sz="1050" spc="-20" dirty="0">
                <a:latin typeface="Times New Roman"/>
                <a:cs typeface="Times New Roman"/>
              </a:rPr>
              <a:t> </a:t>
            </a:r>
            <a:r>
              <a:rPr sz="1050" dirty="0">
                <a:latin typeface="Times New Roman"/>
                <a:cs typeface="Times New Roman"/>
              </a:rPr>
              <a:t>valve</a:t>
            </a:r>
            <a:r>
              <a:rPr sz="1050" spc="-25" dirty="0">
                <a:latin typeface="Times New Roman"/>
                <a:cs typeface="Times New Roman"/>
              </a:rPr>
              <a:t> </a:t>
            </a:r>
            <a:r>
              <a:rPr sz="1050" dirty="0">
                <a:latin typeface="Times New Roman"/>
                <a:cs typeface="Times New Roman"/>
              </a:rPr>
              <a:t>state</a:t>
            </a:r>
            <a:r>
              <a:rPr sz="1050" spc="-30" dirty="0">
                <a:latin typeface="Times New Roman"/>
                <a:cs typeface="Times New Roman"/>
              </a:rPr>
              <a:t> </a:t>
            </a:r>
            <a:r>
              <a:rPr sz="1050" spc="-25" dirty="0">
                <a:latin typeface="Times New Roman"/>
                <a:cs typeface="Times New Roman"/>
              </a:rPr>
              <a:t>and</a:t>
            </a:r>
            <a:endParaRPr sz="1050">
              <a:latin typeface="Times New Roman"/>
              <a:cs typeface="Times New Roman"/>
            </a:endParaRPr>
          </a:p>
          <a:p>
            <a:pPr marL="92075"/>
            <a:r>
              <a:rPr sz="1050" dirty="0">
                <a:latin typeface="Times New Roman"/>
                <a:cs typeface="Times New Roman"/>
              </a:rPr>
              <a:t>occlusion</a:t>
            </a:r>
            <a:r>
              <a:rPr sz="1050" spc="-45" dirty="0">
                <a:latin typeface="Times New Roman"/>
                <a:cs typeface="Times New Roman"/>
              </a:rPr>
              <a:t> </a:t>
            </a:r>
            <a:r>
              <a:rPr sz="1050" dirty="0">
                <a:latin typeface="Times New Roman"/>
                <a:cs typeface="Times New Roman"/>
              </a:rPr>
              <a:t>of</a:t>
            </a:r>
            <a:r>
              <a:rPr sz="1050" spc="-20" dirty="0">
                <a:latin typeface="Times New Roman"/>
                <a:cs typeface="Times New Roman"/>
              </a:rPr>
              <a:t> </a:t>
            </a:r>
            <a:r>
              <a:rPr sz="1050" dirty="0">
                <a:latin typeface="Times New Roman"/>
                <a:cs typeface="Times New Roman"/>
              </a:rPr>
              <a:t>refrigerant</a:t>
            </a:r>
            <a:r>
              <a:rPr sz="1050" spc="-35" dirty="0">
                <a:latin typeface="Times New Roman"/>
                <a:cs typeface="Times New Roman"/>
              </a:rPr>
              <a:t> </a:t>
            </a:r>
            <a:r>
              <a:rPr sz="1050" spc="-20" dirty="0">
                <a:latin typeface="Times New Roman"/>
                <a:cs typeface="Times New Roman"/>
              </a:rPr>
              <a:t>pipe</a:t>
            </a:r>
            <a:endParaRPr sz="1050">
              <a:latin typeface="Times New Roman"/>
              <a:cs typeface="Times New Roman"/>
            </a:endParaRPr>
          </a:p>
        </p:txBody>
      </p:sp>
      <p:sp>
        <p:nvSpPr>
          <p:cNvPr id="50" name="object 50"/>
          <p:cNvSpPr txBox="1"/>
          <p:nvPr/>
        </p:nvSpPr>
        <p:spPr>
          <a:xfrm>
            <a:off x="7662927" y="7146926"/>
            <a:ext cx="1965325" cy="206467"/>
          </a:xfrm>
          <a:prstGeom prst="rect">
            <a:avLst/>
          </a:prstGeom>
          <a:ln w="12700">
            <a:solidFill>
              <a:srgbClr val="000000"/>
            </a:solidFill>
          </a:ln>
        </p:spPr>
        <p:txBody>
          <a:bodyPr vert="horz" wrap="square" lIns="0" tIns="44450" rIns="0" bIns="0" rtlCol="0">
            <a:spAutoFit/>
          </a:bodyPr>
          <a:lstStyle/>
          <a:p>
            <a:pPr marL="92075">
              <a:spcBef>
                <a:spcPts val="350"/>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51" name="object 51"/>
          <p:cNvSpPr/>
          <p:nvPr/>
        </p:nvSpPr>
        <p:spPr>
          <a:xfrm>
            <a:off x="5394326" y="6802374"/>
            <a:ext cx="2268855" cy="509905"/>
          </a:xfrm>
          <a:custGeom>
            <a:avLst/>
            <a:gdLst/>
            <a:ahLst/>
            <a:cxnLst/>
            <a:rect l="l" t="t" r="r" b="b"/>
            <a:pathLst>
              <a:path w="2268854" h="509904">
                <a:moveTo>
                  <a:pt x="2192274" y="433450"/>
                </a:moveTo>
                <a:lnTo>
                  <a:pt x="2192274" y="509650"/>
                </a:lnTo>
                <a:lnTo>
                  <a:pt x="2255774" y="477900"/>
                </a:lnTo>
                <a:lnTo>
                  <a:pt x="2205101" y="477900"/>
                </a:lnTo>
                <a:lnTo>
                  <a:pt x="2205101" y="465200"/>
                </a:lnTo>
                <a:lnTo>
                  <a:pt x="2255774" y="465200"/>
                </a:lnTo>
                <a:lnTo>
                  <a:pt x="2192274" y="433450"/>
                </a:lnTo>
                <a:close/>
              </a:path>
              <a:path w="2268854" h="509904">
                <a:moveTo>
                  <a:pt x="12700" y="0"/>
                </a:moveTo>
                <a:lnTo>
                  <a:pt x="0" y="0"/>
                </a:lnTo>
                <a:lnTo>
                  <a:pt x="0" y="475106"/>
                </a:lnTo>
                <a:lnTo>
                  <a:pt x="2793" y="477900"/>
                </a:lnTo>
                <a:lnTo>
                  <a:pt x="2192274" y="477900"/>
                </a:lnTo>
                <a:lnTo>
                  <a:pt x="2192274" y="471550"/>
                </a:lnTo>
                <a:lnTo>
                  <a:pt x="12700" y="471550"/>
                </a:lnTo>
                <a:lnTo>
                  <a:pt x="6350" y="465200"/>
                </a:lnTo>
                <a:lnTo>
                  <a:pt x="12700" y="465200"/>
                </a:lnTo>
                <a:lnTo>
                  <a:pt x="12700" y="0"/>
                </a:lnTo>
                <a:close/>
              </a:path>
              <a:path w="2268854" h="509904">
                <a:moveTo>
                  <a:pt x="2255774" y="465200"/>
                </a:moveTo>
                <a:lnTo>
                  <a:pt x="2205101" y="465200"/>
                </a:lnTo>
                <a:lnTo>
                  <a:pt x="2205101" y="477900"/>
                </a:lnTo>
                <a:lnTo>
                  <a:pt x="2255774" y="477900"/>
                </a:lnTo>
                <a:lnTo>
                  <a:pt x="2268474" y="471550"/>
                </a:lnTo>
                <a:lnTo>
                  <a:pt x="2255774" y="465200"/>
                </a:lnTo>
                <a:close/>
              </a:path>
              <a:path w="2268854" h="509904">
                <a:moveTo>
                  <a:pt x="12700" y="465200"/>
                </a:moveTo>
                <a:lnTo>
                  <a:pt x="6350" y="465200"/>
                </a:lnTo>
                <a:lnTo>
                  <a:pt x="12700" y="471550"/>
                </a:lnTo>
                <a:lnTo>
                  <a:pt x="12700" y="465200"/>
                </a:lnTo>
                <a:close/>
              </a:path>
              <a:path w="2268854" h="509904">
                <a:moveTo>
                  <a:pt x="2192274" y="465200"/>
                </a:moveTo>
                <a:lnTo>
                  <a:pt x="12700" y="465200"/>
                </a:lnTo>
                <a:lnTo>
                  <a:pt x="12700" y="471550"/>
                </a:lnTo>
                <a:lnTo>
                  <a:pt x="2192274" y="471550"/>
                </a:lnTo>
                <a:lnTo>
                  <a:pt x="2192274" y="465200"/>
                </a:lnTo>
                <a:close/>
              </a:path>
            </a:pathLst>
          </a:custGeom>
          <a:solidFill>
            <a:srgbClr val="000000"/>
          </a:solidFill>
        </p:spPr>
        <p:txBody>
          <a:bodyPr wrap="square" lIns="0" tIns="0" rIns="0" bIns="0" rtlCol="0"/>
          <a:lstStyle/>
          <a:p>
            <a:endParaRPr/>
          </a:p>
        </p:txBody>
      </p:sp>
      <p:sp>
        <p:nvSpPr>
          <p:cNvPr id="52" name="object 52"/>
          <p:cNvSpPr txBox="1"/>
          <p:nvPr/>
        </p:nvSpPr>
        <p:spPr>
          <a:xfrm>
            <a:off x="5036820" y="6895592"/>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54" name="object 54"/>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55" name="object 55"/>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
        <p:nvSpPr>
          <p:cNvPr id="53" name="object 53"/>
          <p:cNvSpPr txBox="1"/>
          <p:nvPr/>
        </p:nvSpPr>
        <p:spPr>
          <a:xfrm>
            <a:off x="3525316" y="7503363"/>
            <a:ext cx="3937000" cy="574675"/>
          </a:xfrm>
          <a:prstGeom prst="rect">
            <a:avLst/>
          </a:prstGeom>
        </p:spPr>
        <p:txBody>
          <a:bodyPr vert="horz" wrap="square" lIns="0" tIns="12700" rIns="0" bIns="0" rtlCol="0">
            <a:spAutoFit/>
          </a:bodyPr>
          <a:lstStyle/>
          <a:p>
            <a:pPr marL="12700">
              <a:spcBef>
                <a:spcPts val="100"/>
              </a:spcBef>
            </a:pPr>
            <a:r>
              <a:rPr sz="1200" b="1" dirty="0">
                <a:latin typeface="Times New Roman"/>
                <a:cs typeface="Times New Roman"/>
              </a:rPr>
              <a:t>Note:</a:t>
            </a:r>
            <a:r>
              <a:rPr sz="1200" b="1" spc="-20" dirty="0">
                <a:latin typeface="Times New Roman"/>
                <a:cs typeface="Times New Roman"/>
              </a:rPr>
              <a:t> </a:t>
            </a:r>
            <a:r>
              <a:rPr sz="1200" dirty="0">
                <a:latin typeface="Times New Roman"/>
                <a:cs typeface="Times New Roman"/>
              </a:rPr>
              <a:t>Normal resistance</a:t>
            </a:r>
            <a:r>
              <a:rPr sz="1200" spc="-5" dirty="0">
                <a:latin typeface="Times New Roman"/>
                <a:cs typeface="Times New Roman"/>
              </a:rPr>
              <a:t> </a:t>
            </a:r>
            <a:r>
              <a:rPr sz="1200" dirty="0">
                <a:latin typeface="Times New Roman"/>
                <a:cs typeface="Times New Roman"/>
              </a:rPr>
              <a:t>for</a:t>
            </a:r>
            <a:r>
              <a:rPr sz="1200" spc="-20" dirty="0">
                <a:latin typeface="Times New Roman"/>
                <a:cs typeface="Times New Roman"/>
              </a:rPr>
              <a:t> </a:t>
            </a:r>
            <a:r>
              <a:rPr sz="1200" spc="-10" dirty="0">
                <a:latin typeface="Times New Roman"/>
                <a:cs typeface="Times New Roman"/>
              </a:rPr>
              <a:t>compressor</a:t>
            </a:r>
            <a:endParaRPr sz="1200">
              <a:latin typeface="Times New Roman"/>
              <a:cs typeface="Times New Roman"/>
            </a:endParaRPr>
          </a:p>
          <a:p>
            <a:pPr marL="12700"/>
            <a:r>
              <a:rPr sz="1200" spc="-10" dirty="0">
                <a:latin typeface="Times New Roman"/>
                <a:cs typeface="Times New Roman"/>
              </a:rPr>
              <a:t>3-</a:t>
            </a:r>
            <a:r>
              <a:rPr sz="1200" dirty="0">
                <a:latin typeface="Times New Roman"/>
                <a:cs typeface="Times New Roman"/>
              </a:rPr>
              <a:t>phase</a:t>
            </a:r>
            <a:r>
              <a:rPr sz="1200" spc="-10" dirty="0">
                <a:latin typeface="Times New Roman"/>
                <a:cs typeface="Times New Roman"/>
              </a:rPr>
              <a:t> </a:t>
            </a:r>
            <a:r>
              <a:rPr sz="1200" dirty="0">
                <a:latin typeface="Times New Roman"/>
                <a:cs typeface="Times New Roman"/>
              </a:rPr>
              <a:t>resistance</a:t>
            </a:r>
            <a:r>
              <a:rPr sz="1200" spc="15" dirty="0">
                <a:latin typeface="Times New Roman"/>
                <a:cs typeface="Times New Roman"/>
              </a:rPr>
              <a:t> </a:t>
            </a:r>
            <a:r>
              <a:rPr sz="1200" dirty="0">
                <a:latin typeface="Times New Roman"/>
                <a:cs typeface="Times New Roman"/>
              </a:rPr>
              <a:t>for</a:t>
            </a:r>
            <a:r>
              <a:rPr sz="1200" spc="-15" dirty="0">
                <a:latin typeface="Times New Roman"/>
                <a:cs typeface="Times New Roman"/>
              </a:rPr>
              <a:t> </a:t>
            </a:r>
            <a:r>
              <a:rPr sz="1200" dirty="0">
                <a:latin typeface="Times New Roman"/>
                <a:cs typeface="Times New Roman"/>
              </a:rPr>
              <a:t>compressor</a:t>
            </a:r>
            <a:r>
              <a:rPr sz="1200" spc="-5" dirty="0">
                <a:latin typeface="Times New Roman"/>
                <a:cs typeface="Times New Roman"/>
              </a:rPr>
              <a:t> </a:t>
            </a:r>
            <a:r>
              <a:rPr sz="1200" dirty="0">
                <a:latin typeface="Times New Roman"/>
                <a:cs typeface="Times New Roman"/>
              </a:rPr>
              <a:t>is</a:t>
            </a:r>
            <a:r>
              <a:rPr sz="1200" spc="-15" dirty="0">
                <a:latin typeface="Times New Roman"/>
                <a:cs typeface="Times New Roman"/>
              </a:rPr>
              <a:t> </a:t>
            </a:r>
            <a:r>
              <a:rPr sz="1200" dirty="0">
                <a:latin typeface="Times New Roman"/>
                <a:cs typeface="Times New Roman"/>
              </a:rPr>
              <a:t>less</a:t>
            </a:r>
            <a:r>
              <a:rPr sz="1200" spc="-15" dirty="0">
                <a:latin typeface="Times New Roman"/>
                <a:cs typeface="Times New Roman"/>
              </a:rPr>
              <a:t> </a:t>
            </a:r>
            <a:r>
              <a:rPr sz="1200" dirty="0">
                <a:latin typeface="Times New Roman"/>
                <a:cs typeface="Times New Roman"/>
              </a:rPr>
              <a:t>than </a:t>
            </a:r>
            <a:r>
              <a:rPr sz="1200" spc="-25" dirty="0">
                <a:latin typeface="Times New Roman"/>
                <a:cs typeface="Times New Roman"/>
              </a:rPr>
              <a:t>5Ω.</a:t>
            </a:r>
            <a:endParaRPr sz="1200">
              <a:latin typeface="Times New Roman"/>
              <a:cs typeface="Times New Roman"/>
            </a:endParaRPr>
          </a:p>
          <a:p>
            <a:pPr marL="12700"/>
            <a:r>
              <a:rPr sz="1200" dirty="0">
                <a:latin typeface="Times New Roman"/>
                <a:cs typeface="Times New Roman"/>
              </a:rPr>
              <a:t>The</a:t>
            </a:r>
            <a:r>
              <a:rPr sz="1200" spc="-25" dirty="0">
                <a:latin typeface="Times New Roman"/>
                <a:cs typeface="Times New Roman"/>
              </a:rPr>
              <a:t> </a:t>
            </a:r>
            <a:r>
              <a:rPr sz="1200" dirty="0">
                <a:latin typeface="Times New Roman"/>
                <a:cs typeface="Times New Roman"/>
              </a:rPr>
              <a:t>insulation</a:t>
            </a:r>
            <a:r>
              <a:rPr sz="1200" spc="-5" dirty="0">
                <a:latin typeface="Times New Roman"/>
                <a:cs typeface="Times New Roman"/>
              </a:rPr>
              <a:t> </a:t>
            </a:r>
            <a:r>
              <a:rPr sz="1200" dirty="0">
                <a:latin typeface="Times New Roman"/>
                <a:cs typeface="Times New Roman"/>
              </a:rPr>
              <a:t>resistance</a:t>
            </a:r>
            <a:r>
              <a:rPr sz="1200" spc="20" dirty="0">
                <a:latin typeface="Times New Roman"/>
                <a:cs typeface="Times New Roman"/>
              </a:rPr>
              <a:t> </a:t>
            </a:r>
            <a:r>
              <a:rPr sz="1200" dirty="0">
                <a:latin typeface="Times New Roman"/>
                <a:cs typeface="Times New Roman"/>
              </a:rPr>
              <a:t>for</a:t>
            </a:r>
            <a:r>
              <a:rPr sz="1200" spc="-15" dirty="0">
                <a:latin typeface="Times New Roman"/>
                <a:cs typeface="Times New Roman"/>
              </a:rPr>
              <a:t> </a:t>
            </a:r>
            <a:r>
              <a:rPr sz="1200" dirty="0">
                <a:latin typeface="Times New Roman"/>
                <a:cs typeface="Times New Roman"/>
              </a:rPr>
              <a:t>compressor</a:t>
            </a:r>
            <a:r>
              <a:rPr sz="1200" spc="-10" dirty="0">
                <a:latin typeface="Times New Roman"/>
                <a:cs typeface="Times New Roman"/>
              </a:rPr>
              <a:t> </a:t>
            </a:r>
            <a:r>
              <a:rPr sz="1200" dirty="0">
                <a:latin typeface="Times New Roman"/>
                <a:cs typeface="Times New Roman"/>
              </a:rPr>
              <a:t>is</a:t>
            </a:r>
            <a:r>
              <a:rPr sz="1200" spc="-10" dirty="0">
                <a:latin typeface="Times New Roman"/>
                <a:cs typeface="Times New Roman"/>
              </a:rPr>
              <a:t> </a:t>
            </a:r>
            <a:r>
              <a:rPr sz="1200" dirty="0">
                <a:latin typeface="Times New Roman"/>
                <a:cs typeface="Times New Roman"/>
              </a:rPr>
              <a:t>greater</a:t>
            </a:r>
            <a:r>
              <a:rPr sz="1200" spc="25" dirty="0">
                <a:latin typeface="Times New Roman"/>
                <a:cs typeface="Times New Roman"/>
              </a:rPr>
              <a:t> </a:t>
            </a:r>
            <a:r>
              <a:rPr sz="1200" dirty="0">
                <a:latin typeface="Times New Roman"/>
                <a:cs typeface="Times New Roman"/>
              </a:rPr>
              <a:t>than</a:t>
            </a:r>
            <a:r>
              <a:rPr sz="1200" spc="-5" dirty="0">
                <a:latin typeface="Times New Roman"/>
                <a:cs typeface="Times New Roman"/>
              </a:rPr>
              <a:t> </a:t>
            </a:r>
            <a:r>
              <a:rPr sz="1200" spc="-10" dirty="0">
                <a:latin typeface="Times New Roman"/>
                <a:cs typeface="Times New Roman"/>
              </a:rPr>
              <a:t>100KΩ.</a:t>
            </a:r>
            <a:endParaRPr sz="1200">
              <a:latin typeface="Times New Roman"/>
              <a:cs typeface="Times New Roman"/>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a:spcBef>
                <a:spcPts val="100"/>
              </a:spcBef>
            </a:pPr>
            <a:r>
              <a:rPr sz="900" spc="-10" dirty="0">
                <a:latin typeface="Times New Roman"/>
                <a:cs typeface="Times New Roman"/>
              </a:rPr>
              <a:t>10/30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p:nvPr/>
        </p:nvSpPr>
        <p:spPr>
          <a:xfrm>
            <a:off x="3521076" y="738251"/>
            <a:ext cx="6226175" cy="666750"/>
          </a:xfrm>
          <a:custGeom>
            <a:avLst/>
            <a:gdLst/>
            <a:ahLst/>
            <a:cxnLst/>
            <a:rect l="l" t="t" r="r" b="b"/>
            <a:pathLst>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5892800" y="0"/>
                </a:lnTo>
                <a:lnTo>
                  <a:pt x="5942070" y="3613"/>
                </a:lnTo>
                <a:lnTo>
                  <a:pt x="5989094" y="14112"/>
                </a:lnTo>
                <a:lnTo>
                  <a:pt x="6033356" y="30979"/>
                </a:lnTo>
                <a:lnTo>
                  <a:pt x="6074340" y="53700"/>
                </a:lnTo>
                <a:lnTo>
                  <a:pt x="6111531" y="81760"/>
                </a:lnTo>
                <a:lnTo>
                  <a:pt x="6144414" y="114643"/>
                </a:lnTo>
                <a:lnTo>
                  <a:pt x="6172474" y="151834"/>
                </a:lnTo>
                <a:lnTo>
                  <a:pt x="6195195" y="192818"/>
                </a:lnTo>
                <a:lnTo>
                  <a:pt x="6212062" y="237080"/>
                </a:lnTo>
                <a:lnTo>
                  <a:pt x="6222561" y="284104"/>
                </a:lnTo>
                <a:lnTo>
                  <a:pt x="6226175" y="333375"/>
                </a:lnTo>
                <a:lnTo>
                  <a:pt x="6222561" y="382614"/>
                </a:lnTo>
                <a:lnTo>
                  <a:pt x="6212062" y="429612"/>
                </a:lnTo>
                <a:lnTo>
                  <a:pt x="6195195" y="473853"/>
                </a:lnTo>
                <a:lnTo>
                  <a:pt x="6172474" y="514821"/>
                </a:lnTo>
                <a:lnTo>
                  <a:pt x="6144414" y="552000"/>
                </a:lnTo>
                <a:lnTo>
                  <a:pt x="6111531" y="584874"/>
                </a:lnTo>
                <a:lnTo>
                  <a:pt x="6074340" y="612928"/>
                </a:lnTo>
                <a:lnTo>
                  <a:pt x="6033356" y="635646"/>
                </a:lnTo>
                <a:lnTo>
                  <a:pt x="5989094" y="652511"/>
                </a:lnTo>
                <a:lnTo>
                  <a:pt x="5942070" y="663009"/>
                </a:lnTo>
                <a:lnTo>
                  <a:pt x="5892800" y="666623"/>
                </a:lnTo>
                <a:lnTo>
                  <a:pt x="333375" y="666623"/>
                </a:lnTo>
                <a:lnTo>
                  <a:pt x="284112" y="663009"/>
                </a:lnTo>
                <a:lnTo>
                  <a:pt x="237094" y="652511"/>
                </a:lnTo>
                <a:lnTo>
                  <a:pt x="192835" y="635646"/>
                </a:lnTo>
                <a:lnTo>
                  <a:pt x="151851" y="612928"/>
                </a:lnTo>
                <a:lnTo>
                  <a:pt x="114658" y="584874"/>
                </a:lnTo>
                <a:lnTo>
                  <a:pt x="81773" y="552000"/>
                </a:lnTo>
                <a:lnTo>
                  <a:pt x="53710" y="514821"/>
                </a:lnTo>
                <a:lnTo>
                  <a:pt x="30985" y="473853"/>
                </a:lnTo>
                <a:lnTo>
                  <a:pt x="14115" y="429612"/>
                </a:lnTo>
                <a:lnTo>
                  <a:pt x="3614" y="382614"/>
                </a:lnTo>
                <a:lnTo>
                  <a:pt x="0" y="333375"/>
                </a:lnTo>
                <a:close/>
              </a:path>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2160651" y="0"/>
                </a:lnTo>
                <a:lnTo>
                  <a:pt x="2209893" y="3613"/>
                </a:lnTo>
                <a:lnTo>
                  <a:pt x="2256899" y="14112"/>
                </a:lnTo>
                <a:lnTo>
                  <a:pt x="2301152" y="30979"/>
                </a:lnTo>
                <a:lnTo>
                  <a:pt x="2342135" y="53700"/>
                </a:lnTo>
                <a:lnTo>
                  <a:pt x="2379330" y="81760"/>
                </a:lnTo>
                <a:lnTo>
                  <a:pt x="2412222" y="114643"/>
                </a:lnTo>
                <a:lnTo>
                  <a:pt x="2440293" y="151834"/>
                </a:lnTo>
                <a:lnTo>
                  <a:pt x="2463025" y="192818"/>
                </a:lnTo>
                <a:lnTo>
                  <a:pt x="2479903" y="237080"/>
                </a:lnTo>
                <a:lnTo>
                  <a:pt x="2490409" y="284104"/>
                </a:lnTo>
                <a:lnTo>
                  <a:pt x="2494026" y="333375"/>
                </a:lnTo>
                <a:lnTo>
                  <a:pt x="2490409" y="382614"/>
                </a:lnTo>
                <a:lnTo>
                  <a:pt x="2479903" y="429612"/>
                </a:lnTo>
                <a:lnTo>
                  <a:pt x="2463025" y="473853"/>
                </a:lnTo>
                <a:lnTo>
                  <a:pt x="2440293" y="514821"/>
                </a:lnTo>
                <a:lnTo>
                  <a:pt x="2412222" y="552000"/>
                </a:lnTo>
                <a:lnTo>
                  <a:pt x="2379330" y="584874"/>
                </a:lnTo>
                <a:lnTo>
                  <a:pt x="2342135" y="612928"/>
                </a:lnTo>
                <a:lnTo>
                  <a:pt x="2301152" y="635646"/>
                </a:lnTo>
                <a:lnTo>
                  <a:pt x="2256899" y="652511"/>
                </a:lnTo>
                <a:lnTo>
                  <a:pt x="2209893" y="663009"/>
                </a:lnTo>
                <a:lnTo>
                  <a:pt x="2160651" y="666623"/>
                </a:lnTo>
                <a:lnTo>
                  <a:pt x="333375" y="666623"/>
                </a:lnTo>
                <a:lnTo>
                  <a:pt x="284112" y="663009"/>
                </a:lnTo>
                <a:lnTo>
                  <a:pt x="237094" y="652511"/>
                </a:lnTo>
                <a:lnTo>
                  <a:pt x="192835" y="635646"/>
                </a:lnTo>
                <a:lnTo>
                  <a:pt x="151851" y="612928"/>
                </a:lnTo>
                <a:lnTo>
                  <a:pt x="114658" y="584874"/>
                </a:lnTo>
                <a:lnTo>
                  <a:pt x="81773" y="552000"/>
                </a:lnTo>
                <a:lnTo>
                  <a:pt x="53710" y="514821"/>
                </a:lnTo>
                <a:lnTo>
                  <a:pt x="30985" y="473853"/>
                </a:lnTo>
                <a:lnTo>
                  <a:pt x="14115" y="429612"/>
                </a:lnTo>
                <a:lnTo>
                  <a:pt x="3614" y="382614"/>
                </a:lnTo>
                <a:lnTo>
                  <a:pt x="0" y="333375"/>
                </a:lnTo>
                <a:close/>
              </a:path>
            </a:pathLst>
          </a:custGeom>
          <a:ln w="9525">
            <a:solidFill>
              <a:srgbClr val="000000"/>
            </a:solidFill>
          </a:ln>
        </p:spPr>
        <p:txBody>
          <a:bodyPr wrap="square" lIns="0" tIns="0" rIns="0" bIns="0" rtlCol="0"/>
          <a:lstStyle/>
          <a:p>
            <a:endParaRPr/>
          </a:p>
        </p:txBody>
      </p:sp>
      <p:sp>
        <p:nvSpPr>
          <p:cNvPr id="5" name="object 5"/>
          <p:cNvSpPr txBox="1"/>
          <p:nvPr/>
        </p:nvSpPr>
        <p:spPr>
          <a:xfrm>
            <a:off x="6089651" y="922781"/>
            <a:ext cx="2323465" cy="258404"/>
          </a:xfrm>
          <a:prstGeom prst="rect">
            <a:avLst/>
          </a:prstGeom>
        </p:spPr>
        <p:txBody>
          <a:bodyPr vert="horz" wrap="square" lIns="0" tIns="12065" rIns="0" bIns="0" rtlCol="0">
            <a:spAutoFit/>
          </a:bodyPr>
          <a:lstStyle/>
          <a:p>
            <a:pPr marL="12700">
              <a:spcBef>
                <a:spcPts val="95"/>
              </a:spcBef>
            </a:pPr>
            <a:r>
              <a:rPr sz="1600" b="1" dirty="0">
                <a:latin typeface="Times New Roman"/>
                <a:cs typeface="Times New Roman"/>
              </a:rPr>
              <a:t>Liquid</a:t>
            </a:r>
            <a:r>
              <a:rPr sz="1600" b="1" spc="-45" dirty="0">
                <a:latin typeface="Times New Roman"/>
                <a:cs typeface="Times New Roman"/>
              </a:rPr>
              <a:t> </a:t>
            </a:r>
            <a:r>
              <a:rPr sz="1600" b="1" dirty="0">
                <a:latin typeface="Times New Roman"/>
                <a:cs typeface="Times New Roman"/>
              </a:rPr>
              <a:t>slugging</a:t>
            </a:r>
            <a:r>
              <a:rPr sz="1600" b="1" spc="-50" dirty="0">
                <a:latin typeface="Times New Roman"/>
                <a:cs typeface="Times New Roman"/>
              </a:rPr>
              <a:t> </a:t>
            </a:r>
            <a:r>
              <a:rPr sz="1600" b="1" spc="-10" dirty="0">
                <a:latin typeface="Times New Roman"/>
                <a:cs typeface="Times New Roman"/>
              </a:rPr>
              <a:t>protection</a:t>
            </a:r>
            <a:endParaRPr sz="1600">
              <a:latin typeface="Times New Roman"/>
              <a:cs typeface="Times New Roman"/>
            </a:endParaRPr>
          </a:p>
        </p:txBody>
      </p:sp>
      <p:grpSp>
        <p:nvGrpSpPr>
          <p:cNvPr id="6" name="object 6"/>
          <p:cNvGrpSpPr/>
          <p:nvPr/>
        </p:nvGrpSpPr>
        <p:grpSpPr>
          <a:xfrm>
            <a:off x="3681413" y="973200"/>
            <a:ext cx="936625" cy="373380"/>
            <a:chOff x="506412" y="973200"/>
            <a:chExt cx="936625" cy="373380"/>
          </a:xfrm>
        </p:grpSpPr>
        <p:sp>
          <p:nvSpPr>
            <p:cNvPr id="7" name="object 7"/>
            <p:cNvSpPr/>
            <p:nvPr/>
          </p:nvSpPr>
          <p:spPr>
            <a:xfrm>
              <a:off x="511175" y="977963"/>
              <a:ext cx="927100" cy="363855"/>
            </a:xfrm>
            <a:custGeom>
              <a:avLst/>
              <a:gdLst/>
              <a:ahLst/>
              <a:cxnLst/>
              <a:rect l="l" t="t" r="r" b="b"/>
              <a:pathLst>
                <a:path w="927100" h="363855">
                  <a:moveTo>
                    <a:pt x="0" y="363537"/>
                  </a:moveTo>
                  <a:lnTo>
                    <a:pt x="927100" y="363537"/>
                  </a:lnTo>
                  <a:lnTo>
                    <a:pt x="927100" y="0"/>
                  </a:lnTo>
                  <a:lnTo>
                    <a:pt x="0" y="0"/>
                  </a:lnTo>
                  <a:lnTo>
                    <a:pt x="0" y="363537"/>
                  </a:lnTo>
                  <a:close/>
                </a:path>
              </a:pathLst>
            </a:custGeom>
            <a:ln w="9525">
              <a:solidFill>
                <a:srgbClr val="000000"/>
              </a:solidFill>
            </a:ln>
          </p:spPr>
          <p:txBody>
            <a:bodyPr wrap="square" lIns="0" tIns="0" rIns="0" bIns="0" rtlCol="0"/>
            <a:lstStyle/>
            <a:p>
              <a:endParaRPr/>
            </a:p>
          </p:txBody>
        </p:sp>
        <p:sp>
          <p:nvSpPr>
            <p:cNvPr id="8" name="object 8"/>
            <p:cNvSpPr/>
            <p:nvPr/>
          </p:nvSpPr>
          <p:spPr>
            <a:xfrm>
              <a:off x="545477" y="1006322"/>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9" name="object 9"/>
            <p:cNvPicPr/>
            <p:nvPr/>
          </p:nvPicPr>
          <p:blipFill>
            <a:blip r:embed="rId2" cstate="print"/>
            <a:stretch>
              <a:fillRect/>
            </a:stretch>
          </p:blipFill>
          <p:spPr>
            <a:xfrm>
              <a:off x="570293" y="1024254"/>
              <a:ext cx="204038" cy="277368"/>
            </a:xfrm>
            <a:prstGeom prst="rect">
              <a:avLst/>
            </a:prstGeom>
          </p:spPr>
        </p:pic>
        <p:sp>
          <p:nvSpPr>
            <p:cNvPr id="10" name="object 10"/>
            <p:cNvSpPr/>
            <p:nvPr/>
          </p:nvSpPr>
          <p:spPr>
            <a:xfrm>
              <a:off x="856018" y="1006322"/>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1" name="object 11"/>
            <p:cNvPicPr/>
            <p:nvPr/>
          </p:nvPicPr>
          <p:blipFill>
            <a:blip r:embed="rId3" cstate="print"/>
            <a:stretch>
              <a:fillRect/>
            </a:stretch>
          </p:blipFill>
          <p:spPr>
            <a:xfrm>
              <a:off x="880821" y="1024254"/>
              <a:ext cx="204952" cy="277368"/>
            </a:xfrm>
            <a:prstGeom prst="rect">
              <a:avLst/>
            </a:prstGeom>
          </p:spPr>
        </p:pic>
        <p:sp>
          <p:nvSpPr>
            <p:cNvPr id="12" name="object 12"/>
            <p:cNvSpPr/>
            <p:nvPr/>
          </p:nvSpPr>
          <p:spPr>
            <a:xfrm>
              <a:off x="1155725" y="1006322"/>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endParaRPr/>
            </a:p>
          </p:txBody>
        </p:sp>
        <p:pic>
          <p:nvPicPr>
            <p:cNvPr id="13" name="object 13"/>
            <p:cNvPicPr/>
            <p:nvPr/>
          </p:nvPicPr>
          <p:blipFill>
            <a:blip r:embed="rId4" cstate="print"/>
            <a:stretch>
              <a:fillRect/>
            </a:stretch>
          </p:blipFill>
          <p:spPr>
            <a:xfrm>
              <a:off x="1180528" y="1024254"/>
              <a:ext cx="204025" cy="277368"/>
            </a:xfrm>
            <a:prstGeom prst="rect">
              <a:avLst/>
            </a:prstGeom>
          </p:spPr>
        </p:pic>
      </p:grpSp>
      <p:sp>
        <p:nvSpPr>
          <p:cNvPr id="14" name="object 14"/>
          <p:cNvSpPr txBox="1"/>
          <p:nvPr/>
        </p:nvSpPr>
        <p:spPr>
          <a:xfrm>
            <a:off x="4655819" y="1031875"/>
            <a:ext cx="162560" cy="197490"/>
          </a:xfrm>
          <a:prstGeom prst="rect">
            <a:avLst/>
          </a:prstGeom>
        </p:spPr>
        <p:txBody>
          <a:bodyPr vert="horz" wrap="square" lIns="0" tIns="12700" rIns="0" bIns="0" rtlCol="0">
            <a:spAutoFit/>
          </a:bodyPr>
          <a:lstStyle/>
          <a:p>
            <a:pPr marL="12700">
              <a:spcBef>
                <a:spcPts val="100"/>
              </a:spcBef>
            </a:pPr>
            <a:r>
              <a:rPr sz="1200" spc="-25" dirty="0">
                <a:latin typeface="Arial"/>
                <a:cs typeface="Arial"/>
              </a:rPr>
              <a:t>or</a:t>
            </a:r>
            <a:endParaRPr sz="1200">
              <a:latin typeface="Arial"/>
              <a:cs typeface="Arial"/>
            </a:endParaRPr>
          </a:p>
        </p:txBody>
      </p:sp>
      <p:grpSp>
        <p:nvGrpSpPr>
          <p:cNvPr id="15" name="object 15"/>
          <p:cNvGrpSpPr/>
          <p:nvPr/>
        </p:nvGrpSpPr>
        <p:grpSpPr>
          <a:xfrm>
            <a:off x="4833938" y="968375"/>
            <a:ext cx="935355" cy="373380"/>
            <a:chOff x="1658937" y="968375"/>
            <a:chExt cx="935355" cy="373380"/>
          </a:xfrm>
        </p:grpSpPr>
        <p:sp>
          <p:nvSpPr>
            <p:cNvPr id="16" name="object 16"/>
            <p:cNvSpPr/>
            <p:nvPr/>
          </p:nvSpPr>
          <p:spPr>
            <a:xfrm>
              <a:off x="1663700" y="973137"/>
              <a:ext cx="925830" cy="363855"/>
            </a:xfrm>
            <a:custGeom>
              <a:avLst/>
              <a:gdLst/>
              <a:ahLst/>
              <a:cxnLst/>
              <a:rect l="l" t="t" r="r" b="b"/>
              <a:pathLst>
                <a:path w="925830" h="363855">
                  <a:moveTo>
                    <a:pt x="0" y="363537"/>
                  </a:moveTo>
                  <a:lnTo>
                    <a:pt x="925512" y="363537"/>
                  </a:lnTo>
                  <a:lnTo>
                    <a:pt x="925512" y="0"/>
                  </a:lnTo>
                  <a:lnTo>
                    <a:pt x="0" y="0"/>
                  </a:lnTo>
                  <a:lnTo>
                    <a:pt x="0" y="363537"/>
                  </a:lnTo>
                  <a:close/>
                </a:path>
              </a:pathLst>
            </a:custGeom>
            <a:ln w="9525">
              <a:solidFill>
                <a:srgbClr val="000000"/>
              </a:solidFill>
            </a:ln>
          </p:spPr>
          <p:txBody>
            <a:bodyPr wrap="square" lIns="0" tIns="0" rIns="0" bIns="0" rtlCol="0"/>
            <a:lstStyle/>
            <a:p>
              <a:endParaRPr/>
            </a:p>
          </p:txBody>
        </p:sp>
        <p:sp>
          <p:nvSpPr>
            <p:cNvPr id="17" name="object 17"/>
            <p:cNvSpPr/>
            <p:nvPr/>
          </p:nvSpPr>
          <p:spPr>
            <a:xfrm>
              <a:off x="1697990" y="1001496"/>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18" name="object 18"/>
            <p:cNvPicPr/>
            <p:nvPr/>
          </p:nvPicPr>
          <p:blipFill>
            <a:blip r:embed="rId5" cstate="print"/>
            <a:stretch>
              <a:fillRect/>
            </a:stretch>
          </p:blipFill>
          <p:spPr>
            <a:xfrm>
              <a:off x="1722755" y="1019556"/>
              <a:ext cx="203707" cy="277368"/>
            </a:xfrm>
            <a:prstGeom prst="rect">
              <a:avLst/>
            </a:prstGeom>
          </p:spPr>
        </p:pic>
        <p:sp>
          <p:nvSpPr>
            <p:cNvPr id="19" name="object 19"/>
            <p:cNvSpPr/>
            <p:nvPr/>
          </p:nvSpPr>
          <p:spPr>
            <a:xfrm>
              <a:off x="2007997" y="1001496"/>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0" name="object 20"/>
            <p:cNvPicPr/>
            <p:nvPr/>
          </p:nvPicPr>
          <p:blipFill>
            <a:blip r:embed="rId6" cstate="print"/>
            <a:stretch>
              <a:fillRect/>
            </a:stretch>
          </p:blipFill>
          <p:spPr>
            <a:xfrm>
              <a:off x="2032761" y="1019556"/>
              <a:ext cx="204596" cy="277368"/>
            </a:xfrm>
            <a:prstGeom prst="rect">
              <a:avLst/>
            </a:prstGeom>
          </p:spPr>
        </p:pic>
        <p:sp>
          <p:nvSpPr>
            <p:cNvPr id="21" name="object 21"/>
            <p:cNvSpPr/>
            <p:nvPr/>
          </p:nvSpPr>
          <p:spPr>
            <a:xfrm>
              <a:off x="2307081" y="1001496"/>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endParaRPr/>
            </a:p>
          </p:txBody>
        </p:sp>
        <p:pic>
          <p:nvPicPr>
            <p:cNvPr id="22" name="object 22"/>
            <p:cNvPicPr/>
            <p:nvPr/>
          </p:nvPicPr>
          <p:blipFill>
            <a:blip r:embed="rId7" cstate="print"/>
            <a:stretch>
              <a:fillRect/>
            </a:stretch>
          </p:blipFill>
          <p:spPr>
            <a:xfrm>
              <a:off x="2331847" y="1019556"/>
              <a:ext cx="203707" cy="277368"/>
            </a:xfrm>
            <a:prstGeom prst="rect">
              <a:avLst/>
            </a:prstGeom>
          </p:spPr>
        </p:pic>
      </p:grpSp>
      <p:sp>
        <p:nvSpPr>
          <p:cNvPr id="23" name="object 23"/>
          <p:cNvSpPr txBox="1"/>
          <p:nvPr/>
        </p:nvSpPr>
        <p:spPr>
          <a:xfrm>
            <a:off x="3514039" y="1438402"/>
            <a:ext cx="6074410" cy="3173095"/>
          </a:xfrm>
          <a:prstGeom prst="rect">
            <a:avLst/>
          </a:prstGeom>
        </p:spPr>
        <p:txBody>
          <a:bodyPr vert="horz" wrap="square" lIns="0" tIns="12700" rIns="0" bIns="0" rtlCol="0">
            <a:spAutoFit/>
          </a:bodyPr>
          <a:lstStyle/>
          <a:p>
            <a:pPr marL="147955" indent="-135255">
              <a:spcBef>
                <a:spcPts val="100"/>
              </a:spcBef>
              <a:buSzPct val="92857"/>
              <a:buAutoNum type="arabicPeriod"/>
              <a:tabLst>
                <a:tab pos="147955" algn="l"/>
              </a:tabLst>
            </a:pPr>
            <a:r>
              <a:rPr sz="1400" b="1" dirty="0">
                <a:latin typeface="Times New Roman"/>
                <a:cs typeface="Times New Roman"/>
              </a:rPr>
              <a:t>Error</a:t>
            </a:r>
            <a:r>
              <a:rPr sz="1400" b="1" spc="-60"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2700" marR="5080"/>
            <a:r>
              <a:rPr sz="1400" dirty="0">
                <a:latin typeface="Times New Roman"/>
                <a:cs typeface="Times New Roman"/>
              </a:rPr>
              <a:t>This</a:t>
            </a:r>
            <a:r>
              <a:rPr sz="1400" spc="-25" dirty="0">
                <a:latin typeface="Times New Roman"/>
                <a:cs typeface="Times New Roman"/>
              </a:rPr>
              <a:t> </a:t>
            </a:r>
            <a:r>
              <a:rPr sz="1400" dirty="0">
                <a:latin typeface="Times New Roman"/>
                <a:cs typeface="Times New Roman"/>
              </a:rPr>
              <a:t>control</a:t>
            </a:r>
            <a:r>
              <a:rPr sz="1400" spc="-30" dirty="0">
                <a:latin typeface="Times New Roman"/>
                <a:cs typeface="Times New Roman"/>
              </a:rPr>
              <a:t> </a:t>
            </a:r>
            <a:r>
              <a:rPr sz="1400" dirty="0">
                <a:latin typeface="Times New Roman"/>
                <a:cs typeface="Times New Roman"/>
              </a:rPr>
              <a:t>is</a:t>
            </a:r>
            <a:r>
              <a:rPr sz="1400" spc="-15" dirty="0">
                <a:latin typeface="Times New Roman"/>
                <a:cs typeface="Times New Roman"/>
              </a:rPr>
              <a:t> </a:t>
            </a:r>
            <a:r>
              <a:rPr sz="1400" dirty="0">
                <a:latin typeface="Times New Roman"/>
                <a:cs typeface="Times New Roman"/>
              </a:rPr>
              <a:t>to</a:t>
            </a:r>
            <a:r>
              <a:rPr sz="1400" spc="-5" dirty="0">
                <a:latin typeface="Times New Roman"/>
                <a:cs typeface="Times New Roman"/>
              </a:rPr>
              <a:t> </a:t>
            </a:r>
            <a:r>
              <a:rPr sz="1400" dirty="0">
                <a:latin typeface="Times New Roman"/>
                <a:cs typeface="Times New Roman"/>
              </a:rPr>
              <a:t>prevent</a:t>
            </a:r>
            <a:r>
              <a:rPr sz="1400" spc="-35" dirty="0">
                <a:latin typeface="Times New Roman"/>
                <a:cs typeface="Times New Roman"/>
              </a:rPr>
              <a:t> </a:t>
            </a:r>
            <a:r>
              <a:rPr sz="1400" dirty="0">
                <a:latin typeface="Times New Roman"/>
                <a:cs typeface="Times New Roman"/>
              </a:rPr>
              <a:t>compressor</a:t>
            </a:r>
            <a:r>
              <a:rPr sz="1400" spc="-10" dirty="0">
                <a:latin typeface="Times New Roman"/>
                <a:cs typeface="Times New Roman"/>
              </a:rPr>
              <a:t> </a:t>
            </a:r>
            <a:r>
              <a:rPr sz="1400" dirty="0">
                <a:latin typeface="Times New Roman"/>
                <a:cs typeface="Times New Roman"/>
              </a:rPr>
              <a:t>from</a:t>
            </a:r>
            <a:r>
              <a:rPr sz="1400" spc="-25" dirty="0">
                <a:latin typeface="Times New Roman"/>
                <a:cs typeface="Times New Roman"/>
              </a:rPr>
              <a:t> </a:t>
            </a:r>
            <a:r>
              <a:rPr sz="1400" dirty="0">
                <a:latin typeface="Times New Roman"/>
                <a:cs typeface="Times New Roman"/>
              </a:rPr>
              <a:t>damaging</a:t>
            </a:r>
            <a:r>
              <a:rPr sz="1400" spc="-5" dirty="0">
                <a:latin typeface="Times New Roman"/>
                <a:cs typeface="Times New Roman"/>
              </a:rPr>
              <a:t> </a:t>
            </a:r>
            <a:r>
              <a:rPr sz="1400" dirty="0">
                <a:latin typeface="Times New Roman"/>
                <a:cs typeface="Times New Roman"/>
              </a:rPr>
              <a:t>because</a:t>
            </a:r>
            <a:r>
              <a:rPr sz="1400" spc="-15" dirty="0">
                <a:latin typeface="Times New Roman"/>
                <a:cs typeface="Times New Roman"/>
              </a:rPr>
              <a:t> </a:t>
            </a:r>
            <a:r>
              <a:rPr sz="1400" dirty="0">
                <a:latin typeface="Times New Roman"/>
                <a:cs typeface="Times New Roman"/>
              </a:rPr>
              <a:t>of</a:t>
            </a:r>
            <a:r>
              <a:rPr sz="1400" spc="-10" dirty="0">
                <a:latin typeface="Times New Roman"/>
                <a:cs typeface="Times New Roman"/>
              </a:rPr>
              <a:t> </a:t>
            </a:r>
            <a:r>
              <a:rPr sz="1400" dirty="0">
                <a:latin typeface="Times New Roman"/>
                <a:cs typeface="Times New Roman"/>
              </a:rPr>
              <a:t>liquid</a:t>
            </a:r>
            <a:r>
              <a:rPr sz="1400" spc="-30" dirty="0">
                <a:latin typeface="Times New Roman"/>
                <a:cs typeface="Times New Roman"/>
              </a:rPr>
              <a:t> </a:t>
            </a:r>
            <a:r>
              <a:rPr sz="1400" spc="-10" dirty="0">
                <a:latin typeface="Times New Roman"/>
                <a:cs typeface="Times New Roman"/>
              </a:rPr>
              <a:t>slugging. </a:t>
            </a:r>
            <a:r>
              <a:rPr sz="1400" dirty="0">
                <a:latin typeface="Times New Roman"/>
                <a:cs typeface="Times New Roman"/>
              </a:rPr>
              <a:t>When</a:t>
            </a:r>
            <a:r>
              <a:rPr sz="1400" spc="5" dirty="0">
                <a:latin typeface="Times New Roman"/>
                <a:cs typeface="Times New Roman"/>
              </a:rPr>
              <a:t> </a:t>
            </a:r>
            <a:r>
              <a:rPr sz="1400" dirty="0">
                <a:latin typeface="Times New Roman"/>
                <a:cs typeface="Times New Roman"/>
              </a:rPr>
              <a:t>SH is</a:t>
            </a:r>
            <a:r>
              <a:rPr sz="1400" spc="10" dirty="0">
                <a:latin typeface="Times New Roman"/>
                <a:cs typeface="Times New Roman"/>
              </a:rPr>
              <a:t> </a:t>
            </a:r>
            <a:r>
              <a:rPr sz="1400" dirty="0">
                <a:latin typeface="Times New Roman"/>
                <a:cs typeface="Times New Roman"/>
              </a:rPr>
              <a:t>less</a:t>
            </a:r>
            <a:r>
              <a:rPr sz="1400" spc="-15" dirty="0">
                <a:latin typeface="Times New Roman"/>
                <a:cs typeface="Times New Roman"/>
              </a:rPr>
              <a:t> </a:t>
            </a:r>
            <a:r>
              <a:rPr sz="1400" dirty="0">
                <a:latin typeface="Times New Roman"/>
                <a:cs typeface="Times New Roman"/>
              </a:rPr>
              <a:t>than</a:t>
            </a:r>
            <a:r>
              <a:rPr sz="1400" spc="-15" dirty="0">
                <a:latin typeface="Times New Roman"/>
                <a:cs typeface="Times New Roman"/>
              </a:rPr>
              <a:t> </a:t>
            </a:r>
            <a:r>
              <a:rPr sz="1400" dirty="0">
                <a:latin typeface="Times New Roman"/>
                <a:cs typeface="Times New Roman"/>
              </a:rPr>
              <a:t>9.0F</a:t>
            </a:r>
            <a:r>
              <a:rPr sz="1400" spc="-10" dirty="0">
                <a:latin typeface="Times New Roman"/>
                <a:cs typeface="Times New Roman"/>
              </a:rPr>
              <a:t> </a:t>
            </a:r>
            <a:r>
              <a:rPr sz="1400" dirty="0">
                <a:latin typeface="Times New Roman"/>
                <a:cs typeface="Times New Roman"/>
              </a:rPr>
              <a:t>as</a:t>
            </a:r>
            <a:r>
              <a:rPr sz="1400" spc="10" dirty="0">
                <a:latin typeface="Times New Roman"/>
                <a:cs typeface="Times New Roman"/>
              </a:rPr>
              <a:t> </a:t>
            </a:r>
            <a:r>
              <a:rPr sz="1400" dirty="0">
                <a:latin typeface="Times New Roman"/>
                <a:cs typeface="Times New Roman"/>
              </a:rPr>
              <a:t>well</a:t>
            </a:r>
            <a:r>
              <a:rPr sz="1400" spc="-15" dirty="0">
                <a:latin typeface="Times New Roman"/>
                <a:cs typeface="Times New Roman"/>
              </a:rPr>
              <a:t> </a:t>
            </a:r>
            <a:r>
              <a:rPr sz="1400" dirty="0">
                <a:latin typeface="Times New Roman"/>
                <a:cs typeface="Times New Roman"/>
              </a:rPr>
              <a:t>as</a:t>
            </a:r>
            <a:r>
              <a:rPr sz="1400" spc="10" dirty="0">
                <a:latin typeface="Times New Roman"/>
                <a:cs typeface="Times New Roman"/>
              </a:rPr>
              <a:t> </a:t>
            </a:r>
            <a:r>
              <a:rPr sz="1400" dirty="0">
                <a:latin typeface="Times New Roman"/>
                <a:cs typeface="Times New Roman"/>
              </a:rPr>
              <a:t>discharge</a:t>
            </a:r>
            <a:r>
              <a:rPr sz="1400" spc="-35" dirty="0">
                <a:latin typeface="Times New Roman"/>
                <a:cs typeface="Times New Roman"/>
              </a:rPr>
              <a:t> </a:t>
            </a:r>
            <a:r>
              <a:rPr sz="1400" dirty="0">
                <a:latin typeface="Times New Roman"/>
                <a:cs typeface="Times New Roman"/>
              </a:rPr>
              <a:t>superheat</a:t>
            </a:r>
            <a:r>
              <a:rPr sz="1400" spc="-35" dirty="0">
                <a:latin typeface="Times New Roman"/>
                <a:cs typeface="Times New Roman"/>
              </a:rPr>
              <a:t> </a:t>
            </a:r>
            <a:r>
              <a:rPr sz="1400" spc="-10" dirty="0">
                <a:latin typeface="Times New Roman"/>
                <a:cs typeface="Times New Roman"/>
              </a:rPr>
              <a:t>(DSH=TD-</a:t>
            </a:r>
            <a:r>
              <a:rPr sz="1400" dirty="0">
                <a:latin typeface="Times New Roman"/>
                <a:cs typeface="Times New Roman"/>
              </a:rPr>
              <a:t>TC)</a:t>
            </a:r>
            <a:r>
              <a:rPr sz="1400" spc="-10" dirty="0">
                <a:latin typeface="Times New Roman"/>
                <a:cs typeface="Times New Roman"/>
              </a:rPr>
              <a:t> </a:t>
            </a:r>
            <a:r>
              <a:rPr sz="1400" dirty="0">
                <a:latin typeface="Times New Roman"/>
                <a:cs typeface="Times New Roman"/>
              </a:rPr>
              <a:t>is</a:t>
            </a:r>
            <a:r>
              <a:rPr sz="1400" spc="-10" dirty="0">
                <a:latin typeface="Times New Roman"/>
                <a:cs typeface="Times New Roman"/>
              </a:rPr>
              <a:t> </a:t>
            </a:r>
            <a:r>
              <a:rPr sz="1400" dirty="0">
                <a:latin typeface="Times New Roman"/>
                <a:cs typeface="Times New Roman"/>
              </a:rPr>
              <a:t>less</a:t>
            </a:r>
            <a:r>
              <a:rPr sz="1400" spc="10" dirty="0">
                <a:latin typeface="Times New Roman"/>
                <a:cs typeface="Times New Roman"/>
              </a:rPr>
              <a:t> </a:t>
            </a:r>
            <a:r>
              <a:rPr sz="1400" spc="-20" dirty="0">
                <a:latin typeface="Times New Roman"/>
                <a:cs typeface="Times New Roman"/>
              </a:rPr>
              <a:t>than </a:t>
            </a:r>
            <a:r>
              <a:rPr sz="1400" dirty="0">
                <a:latin typeface="Times New Roman"/>
                <a:cs typeface="Times New Roman"/>
              </a:rPr>
              <a:t>14.4F</a:t>
            </a:r>
            <a:r>
              <a:rPr sz="1400" spc="-25" dirty="0">
                <a:latin typeface="Times New Roman"/>
                <a:cs typeface="Times New Roman"/>
              </a:rPr>
              <a:t> </a:t>
            </a:r>
            <a:r>
              <a:rPr sz="1400" dirty="0">
                <a:latin typeface="Times New Roman"/>
                <a:cs typeface="Times New Roman"/>
              </a:rPr>
              <a:t>for</a:t>
            </a:r>
            <a:r>
              <a:rPr sz="1400" spc="-30" dirty="0">
                <a:latin typeface="Times New Roman"/>
                <a:cs typeface="Times New Roman"/>
              </a:rPr>
              <a:t> </a:t>
            </a:r>
            <a:r>
              <a:rPr sz="1400" dirty="0">
                <a:latin typeface="Times New Roman"/>
                <a:cs typeface="Times New Roman"/>
              </a:rPr>
              <a:t>30</a:t>
            </a:r>
            <a:r>
              <a:rPr sz="1400" spc="-10" dirty="0">
                <a:latin typeface="Times New Roman"/>
                <a:cs typeface="Times New Roman"/>
              </a:rPr>
              <a:t> </a:t>
            </a:r>
            <a:r>
              <a:rPr sz="1400" dirty="0">
                <a:latin typeface="Times New Roman"/>
                <a:cs typeface="Times New Roman"/>
              </a:rPr>
              <a:t>minutes,</a:t>
            </a:r>
            <a:r>
              <a:rPr sz="1400" spc="-20" dirty="0">
                <a:latin typeface="Times New Roman"/>
                <a:cs typeface="Times New Roman"/>
              </a:rPr>
              <a:t> </a:t>
            </a:r>
            <a:r>
              <a:rPr sz="1400" dirty="0">
                <a:latin typeface="Times New Roman"/>
                <a:cs typeface="Times New Roman"/>
              </a:rPr>
              <a:t>starting</a:t>
            </a:r>
            <a:r>
              <a:rPr sz="1400" spc="-10" dirty="0">
                <a:latin typeface="Times New Roman"/>
                <a:cs typeface="Times New Roman"/>
              </a:rPr>
              <a:t> </a:t>
            </a:r>
            <a:r>
              <a:rPr sz="1400" dirty="0">
                <a:latin typeface="Times New Roman"/>
                <a:cs typeface="Times New Roman"/>
              </a:rPr>
              <a:t>to</a:t>
            </a:r>
            <a:r>
              <a:rPr sz="1400" spc="-45" dirty="0">
                <a:latin typeface="Times New Roman"/>
                <a:cs typeface="Times New Roman"/>
              </a:rPr>
              <a:t> </a:t>
            </a:r>
            <a:r>
              <a:rPr sz="1400" dirty="0">
                <a:latin typeface="Times New Roman"/>
                <a:cs typeface="Times New Roman"/>
              </a:rPr>
              <a:t>accumulate the</a:t>
            </a:r>
            <a:r>
              <a:rPr sz="1400" spc="-15" dirty="0">
                <a:latin typeface="Times New Roman"/>
                <a:cs typeface="Times New Roman"/>
              </a:rPr>
              <a:t> </a:t>
            </a:r>
            <a:r>
              <a:rPr sz="1400" dirty="0">
                <a:latin typeface="Times New Roman"/>
                <a:cs typeface="Times New Roman"/>
              </a:rPr>
              <a:t>liquid</a:t>
            </a:r>
            <a:r>
              <a:rPr sz="1400" spc="-35" dirty="0">
                <a:latin typeface="Times New Roman"/>
                <a:cs typeface="Times New Roman"/>
              </a:rPr>
              <a:t> </a:t>
            </a:r>
            <a:r>
              <a:rPr sz="1400" dirty="0">
                <a:latin typeface="Times New Roman"/>
                <a:cs typeface="Times New Roman"/>
              </a:rPr>
              <a:t>slugging</a:t>
            </a:r>
            <a:r>
              <a:rPr sz="1400" spc="-45" dirty="0">
                <a:latin typeface="Times New Roman"/>
                <a:cs typeface="Times New Roman"/>
              </a:rPr>
              <a:t> </a:t>
            </a:r>
            <a:r>
              <a:rPr sz="1400" dirty="0">
                <a:latin typeface="Times New Roman"/>
                <a:cs typeface="Times New Roman"/>
              </a:rPr>
              <a:t>time.</a:t>
            </a:r>
            <a:r>
              <a:rPr sz="1400" spc="5" dirty="0">
                <a:latin typeface="Times New Roman"/>
                <a:cs typeface="Times New Roman"/>
              </a:rPr>
              <a:t> </a:t>
            </a:r>
            <a:r>
              <a:rPr sz="1400" dirty="0">
                <a:latin typeface="Times New Roman"/>
                <a:cs typeface="Times New Roman"/>
              </a:rPr>
              <a:t>Report</a:t>
            </a:r>
            <a:r>
              <a:rPr sz="1400" spc="-20" dirty="0">
                <a:latin typeface="Times New Roman"/>
                <a:cs typeface="Times New Roman"/>
              </a:rPr>
              <a:t> </a:t>
            </a:r>
            <a:r>
              <a:rPr sz="1400" spc="-25" dirty="0">
                <a:latin typeface="Times New Roman"/>
                <a:cs typeface="Times New Roman"/>
              </a:rPr>
              <a:t>the</a:t>
            </a:r>
            <a:r>
              <a:rPr sz="1400" spc="500" dirty="0">
                <a:latin typeface="Times New Roman"/>
                <a:cs typeface="Times New Roman"/>
              </a:rPr>
              <a:t> </a:t>
            </a:r>
            <a:r>
              <a:rPr sz="1400" dirty="0">
                <a:latin typeface="Times New Roman"/>
                <a:cs typeface="Times New Roman"/>
              </a:rPr>
              <a:t>error</a:t>
            </a:r>
            <a:r>
              <a:rPr sz="1400" spc="-30" dirty="0">
                <a:latin typeface="Times New Roman"/>
                <a:cs typeface="Times New Roman"/>
              </a:rPr>
              <a:t> </a:t>
            </a:r>
            <a:r>
              <a:rPr sz="1400" dirty="0">
                <a:latin typeface="Times New Roman"/>
                <a:cs typeface="Times New Roman"/>
              </a:rPr>
              <a:t>code</a:t>
            </a:r>
            <a:r>
              <a:rPr sz="1400" spc="-10" dirty="0">
                <a:latin typeface="Times New Roman"/>
                <a:cs typeface="Times New Roman"/>
              </a:rPr>
              <a:t> </a:t>
            </a:r>
            <a:r>
              <a:rPr sz="1400" dirty="0">
                <a:latin typeface="Times New Roman"/>
                <a:cs typeface="Times New Roman"/>
              </a:rPr>
              <a:t>P7</a:t>
            </a:r>
            <a:r>
              <a:rPr sz="1400" spc="-5" dirty="0">
                <a:latin typeface="Times New Roman"/>
                <a:cs typeface="Times New Roman"/>
              </a:rPr>
              <a:t> </a:t>
            </a:r>
            <a:r>
              <a:rPr sz="1400" dirty="0">
                <a:latin typeface="Times New Roman"/>
                <a:cs typeface="Times New Roman"/>
              </a:rPr>
              <a:t>once</a:t>
            </a:r>
            <a:r>
              <a:rPr sz="1400" spc="-10" dirty="0">
                <a:latin typeface="Times New Roman"/>
                <a:cs typeface="Times New Roman"/>
              </a:rPr>
              <a:t> </a:t>
            </a:r>
            <a:r>
              <a:rPr sz="1400" dirty="0">
                <a:latin typeface="Times New Roman"/>
                <a:cs typeface="Times New Roman"/>
              </a:rPr>
              <a:t>if</a:t>
            </a:r>
            <a:r>
              <a:rPr sz="1400" spc="-10" dirty="0">
                <a:latin typeface="Times New Roman"/>
                <a:cs typeface="Times New Roman"/>
              </a:rPr>
              <a:t> </a:t>
            </a:r>
            <a:r>
              <a:rPr sz="1400" dirty="0">
                <a:latin typeface="Times New Roman"/>
                <a:cs typeface="Times New Roman"/>
              </a:rPr>
              <a:t>it</a:t>
            </a:r>
            <a:r>
              <a:rPr sz="1400" spc="-10" dirty="0">
                <a:latin typeface="Times New Roman"/>
                <a:cs typeface="Times New Roman"/>
              </a:rPr>
              <a:t> </a:t>
            </a:r>
            <a:r>
              <a:rPr sz="1400" dirty="0">
                <a:latin typeface="Times New Roman"/>
                <a:cs typeface="Times New Roman"/>
              </a:rPr>
              <a:t>lasts</a:t>
            </a:r>
            <a:r>
              <a:rPr sz="1400" spc="-10" dirty="0">
                <a:latin typeface="Times New Roman"/>
                <a:cs typeface="Times New Roman"/>
              </a:rPr>
              <a:t> </a:t>
            </a:r>
            <a:r>
              <a:rPr sz="1400" dirty="0">
                <a:latin typeface="Times New Roman"/>
                <a:cs typeface="Times New Roman"/>
              </a:rPr>
              <a:t>for</a:t>
            </a:r>
            <a:r>
              <a:rPr sz="1400" spc="-25" dirty="0">
                <a:latin typeface="Times New Roman"/>
                <a:cs typeface="Times New Roman"/>
              </a:rPr>
              <a:t> </a:t>
            </a:r>
            <a:r>
              <a:rPr sz="1400" dirty="0">
                <a:latin typeface="Times New Roman"/>
                <a:cs typeface="Times New Roman"/>
              </a:rPr>
              <a:t>60</a:t>
            </a:r>
            <a:r>
              <a:rPr sz="1400" spc="-5" dirty="0">
                <a:latin typeface="Times New Roman"/>
                <a:cs typeface="Times New Roman"/>
              </a:rPr>
              <a:t> </a:t>
            </a:r>
            <a:r>
              <a:rPr sz="1400" spc="-10" dirty="0">
                <a:latin typeface="Times New Roman"/>
                <a:cs typeface="Times New Roman"/>
              </a:rPr>
              <a:t>minutes.</a:t>
            </a:r>
            <a:endParaRPr sz="1400">
              <a:latin typeface="Times New Roman"/>
              <a:cs typeface="Times New Roman"/>
            </a:endParaRPr>
          </a:p>
          <a:p>
            <a:pPr marL="12700">
              <a:spcBef>
                <a:spcPts val="5"/>
              </a:spcBef>
            </a:pPr>
            <a:r>
              <a:rPr sz="1400" dirty="0">
                <a:latin typeface="Times New Roman"/>
                <a:cs typeface="Times New Roman"/>
              </a:rPr>
              <a:t>E7:</a:t>
            </a:r>
            <a:r>
              <a:rPr sz="1400" spc="-15" dirty="0">
                <a:latin typeface="Times New Roman"/>
                <a:cs typeface="Times New Roman"/>
              </a:rPr>
              <a:t> </a:t>
            </a:r>
            <a:r>
              <a:rPr sz="1400" dirty="0">
                <a:latin typeface="Times New Roman"/>
                <a:cs typeface="Times New Roman"/>
              </a:rPr>
              <a:t>System</a:t>
            </a:r>
            <a:r>
              <a:rPr sz="1400" spc="-5" dirty="0">
                <a:latin typeface="Times New Roman"/>
                <a:cs typeface="Times New Roman"/>
              </a:rPr>
              <a:t> </a:t>
            </a:r>
            <a:r>
              <a:rPr sz="1400" dirty="0">
                <a:latin typeface="Times New Roman"/>
                <a:cs typeface="Times New Roman"/>
              </a:rPr>
              <a:t>locks</a:t>
            </a:r>
            <a:r>
              <a:rPr sz="1400" spc="-25" dirty="0">
                <a:latin typeface="Times New Roman"/>
                <a:cs typeface="Times New Roman"/>
              </a:rPr>
              <a:t> </a:t>
            </a:r>
            <a:r>
              <a:rPr sz="1400" dirty="0">
                <a:latin typeface="Times New Roman"/>
                <a:cs typeface="Times New Roman"/>
              </a:rPr>
              <a:t>up</a:t>
            </a:r>
            <a:r>
              <a:rPr sz="1400" spc="-20" dirty="0">
                <a:latin typeface="Times New Roman"/>
                <a:cs typeface="Times New Roman"/>
              </a:rPr>
              <a:t> </a:t>
            </a:r>
            <a:r>
              <a:rPr sz="1400" dirty="0">
                <a:latin typeface="Times New Roman"/>
                <a:cs typeface="Times New Roman"/>
              </a:rPr>
              <a:t>when</a:t>
            </a:r>
            <a:r>
              <a:rPr sz="1400" spc="-5" dirty="0">
                <a:latin typeface="Times New Roman"/>
                <a:cs typeface="Times New Roman"/>
              </a:rPr>
              <a:t> </a:t>
            </a:r>
            <a:r>
              <a:rPr sz="1400" dirty="0">
                <a:latin typeface="Times New Roman"/>
                <a:cs typeface="Times New Roman"/>
              </a:rPr>
              <a:t>P7</a:t>
            </a:r>
            <a:r>
              <a:rPr sz="1400" spc="-10" dirty="0">
                <a:latin typeface="Times New Roman"/>
                <a:cs typeface="Times New Roman"/>
              </a:rPr>
              <a:t> </a:t>
            </a:r>
            <a:r>
              <a:rPr sz="1400" dirty="0">
                <a:latin typeface="Times New Roman"/>
                <a:cs typeface="Times New Roman"/>
              </a:rPr>
              <a:t>has</a:t>
            </a:r>
            <a:r>
              <a:rPr sz="1400" spc="-10" dirty="0">
                <a:latin typeface="Times New Roman"/>
                <a:cs typeface="Times New Roman"/>
              </a:rPr>
              <a:t> </a:t>
            </a:r>
            <a:r>
              <a:rPr sz="1400" dirty="0">
                <a:latin typeface="Times New Roman"/>
                <a:cs typeface="Times New Roman"/>
              </a:rPr>
              <a:t>occurred</a:t>
            </a:r>
            <a:r>
              <a:rPr sz="1400" spc="-20" dirty="0">
                <a:latin typeface="Times New Roman"/>
                <a:cs typeface="Times New Roman"/>
              </a:rPr>
              <a:t> </a:t>
            </a:r>
            <a:r>
              <a:rPr sz="1400" dirty="0">
                <a:latin typeface="Times New Roman"/>
                <a:cs typeface="Times New Roman"/>
              </a:rPr>
              <a:t>three</a:t>
            </a:r>
            <a:r>
              <a:rPr sz="1400" spc="-25" dirty="0">
                <a:latin typeface="Times New Roman"/>
                <a:cs typeface="Times New Roman"/>
              </a:rPr>
              <a:t> </a:t>
            </a:r>
            <a:r>
              <a:rPr sz="1400" dirty="0">
                <a:latin typeface="Times New Roman"/>
                <a:cs typeface="Times New Roman"/>
              </a:rPr>
              <a:t>times</a:t>
            </a:r>
            <a:r>
              <a:rPr sz="1400" spc="10" dirty="0">
                <a:latin typeface="Times New Roman"/>
                <a:cs typeface="Times New Roman"/>
              </a:rPr>
              <a:t> </a:t>
            </a:r>
            <a:r>
              <a:rPr sz="1400" dirty="0">
                <a:latin typeface="Times New Roman"/>
                <a:cs typeface="Times New Roman"/>
              </a:rPr>
              <a:t>in</a:t>
            </a:r>
            <a:r>
              <a:rPr sz="1400" spc="-15" dirty="0">
                <a:latin typeface="Times New Roman"/>
                <a:cs typeface="Times New Roman"/>
              </a:rPr>
              <a:t> </a:t>
            </a:r>
            <a:r>
              <a:rPr sz="1400" dirty="0">
                <a:latin typeface="Times New Roman"/>
                <a:cs typeface="Times New Roman"/>
              </a:rPr>
              <a:t>5</a:t>
            </a:r>
            <a:r>
              <a:rPr sz="1400" spc="5" dirty="0">
                <a:latin typeface="Times New Roman"/>
                <a:cs typeface="Times New Roman"/>
              </a:rPr>
              <a:t> </a:t>
            </a:r>
            <a:r>
              <a:rPr sz="1400" spc="-10" dirty="0">
                <a:latin typeface="Times New Roman"/>
                <a:cs typeface="Times New Roman"/>
              </a:rPr>
              <a:t>hours.</a:t>
            </a:r>
            <a:endParaRPr sz="1400">
              <a:latin typeface="Times New Roman"/>
              <a:cs typeface="Times New Roman"/>
            </a:endParaRPr>
          </a:p>
          <a:p>
            <a:pPr marL="147955" indent="-135255">
              <a:buSzPct val="92857"/>
              <a:buAutoNum type="arabicPeriod" startAt="2"/>
              <a:tabLst>
                <a:tab pos="147955" algn="l"/>
              </a:tabLst>
            </a:pPr>
            <a:r>
              <a:rPr sz="1400" b="1" dirty="0">
                <a:latin typeface="Times New Roman"/>
                <a:cs typeface="Times New Roman"/>
              </a:rPr>
              <a:t>Possible</a:t>
            </a:r>
            <a:r>
              <a:rPr sz="1400" b="1" spc="-4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Damaged</a:t>
            </a:r>
            <a:r>
              <a:rPr sz="1400" spc="15" dirty="0">
                <a:latin typeface="Times New Roman"/>
                <a:cs typeface="Times New Roman"/>
              </a:rPr>
              <a:t> </a:t>
            </a:r>
            <a:r>
              <a:rPr sz="1400" dirty="0">
                <a:latin typeface="Times New Roman"/>
                <a:cs typeface="Times New Roman"/>
              </a:rPr>
              <a:t>or</a:t>
            </a:r>
            <a:r>
              <a:rPr sz="1400" spc="-15" dirty="0">
                <a:latin typeface="Times New Roman"/>
                <a:cs typeface="Times New Roman"/>
              </a:rPr>
              <a:t> </a:t>
            </a:r>
            <a:r>
              <a:rPr sz="1400" dirty="0">
                <a:latin typeface="Times New Roman"/>
                <a:cs typeface="Times New Roman"/>
              </a:rPr>
              <a:t>improper</a:t>
            </a:r>
            <a:r>
              <a:rPr sz="1400" spc="-50" dirty="0">
                <a:latin typeface="Times New Roman"/>
                <a:cs typeface="Times New Roman"/>
              </a:rPr>
              <a:t> </a:t>
            </a:r>
            <a:r>
              <a:rPr sz="1400" dirty="0">
                <a:latin typeface="Times New Roman"/>
                <a:cs typeface="Times New Roman"/>
              </a:rPr>
              <a:t>TXV</a:t>
            </a:r>
            <a:r>
              <a:rPr sz="1400" spc="-20" dirty="0">
                <a:latin typeface="Times New Roman"/>
                <a:cs typeface="Times New Roman"/>
              </a:rPr>
              <a:t> </a:t>
            </a:r>
            <a:r>
              <a:rPr sz="1400" dirty="0">
                <a:latin typeface="Times New Roman"/>
                <a:cs typeface="Times New Roman"/>
              </a:rPr>
              <a:t>for</a:t>
            </a:r>
            <a:r>
              <a:rPr sz="1400" spc="-25" dirty="0">
                <a:latin typeface="Times New Roman"/>
                <a:cs typeface="Times New Roman"/>
              </a:rPr>
              <a:t> </a:t>
            </a:r>
            <a:r>
              <a:rPr sz="1400" dirty="0">
                <a:latin typeface="Times New Roman"/>
                <a:cs typeface="Times New Roman"/>
              </a:rPr>
              <a:t>indoor</a:t>
            </a:r>
            <a:r>
              <a:rPr sz="1400" spc="-40" dirty="0">
                <a:latin typeface="Times New Roman"/>
                <a:cs typeface="Times New Roman"/>
              </a:rPr>
              <a:t> </a:t>
            </a:r>
            <a:r>
              <a:rPr sz="1400" dirty="0">
                <a:latin typeface="Times New Roman"/>
                <a:cs typeface="Times New Roman"/>
              </a:rPr>
              <a:t>unit</a:t>
            </a:r>
            <a:r>
              <a:rPr sz="1400" spc="-35" dirty="0">
                <a:latin typeface="Times New Roman"/>
                <a:cs typeface="Times New Roman"/>
              </a:rPr>
              <a:t> </a:t>
            </a:r>
            <a:r>
              <a:rPr sz="1400" dirty="0">
                <a:latin typeface="Times New Roman"/>
                <a:cs typeface="Times New Roman"/>
              </a:rPr>
              <a:t>in</a:t>
            </a:r>
            <a:r>
              <a:rPr sz="1400" spc="-10" dirty="0">
                <a:latin typeface="Times New Roman"/>
                <a:cs typeface="Times New Roman"/>
              </a:rPr>
              <a:t> </a:t>
            </a:r>
            <a:r>
              <a:rPr sz="1400" dirty="0">
                <a:latin typeface="Times New Roman"/>
                <a:cs typeface="Times New Roman"/>
              </a:rPr>
              <a:t>cooling</a:t>
            </a:r>
            <a:r>
              <a:rPr sz="1400" spc="-40" dirty="0">
                <a:latin typeface="Times New Roman"/>
                <a:cs typeface="Times New Roman"/>
              </a:rPr>
              <a:t> </a:t>
            </a:r>
            <a:r>
              <a:rPr sz="1400" spc="-10" dirty="0">
                <a:latin typeface="Times New Roman"/>
                <a:cs typeface="Times New Roman"/>
              </a:rPr>
              <a:t>mode.</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Damaged discharge</a:t>
            </a:r>
            <a:r>
              <a:rPr sz="1400" spc="-55" dirty="0">
                <a:latin typeface="Times New Roman"/>
                <a:cs typeface="Times New Roman"/>
              </a:rPr>
              <a:t> </a:t>
            </a:r>
            <a:r>
              <a:rPr sz="1400" dirty="0">
                <a:latin typeface="Times New Roman"/>
                <a:cs typeface="Times New Roman"/>
              </a:rPr>
              <a:t>temperature</a:t>
            </a:r>
            <a:r>
              <a:rPr sz="1400" spc="-30" dirty="0">
                <a:latin typeface="Times New Roman"/>
                <a:cs typeface="Times New Roman"/>
              </a:rPr>
              <a:t> </a:t>
            </a:r>
            <a:r>
              <a:rPr sz="1400" dirty="0">
                <a:latin typeface="Times New Roman"/>
                <a:cs typeface="Times New Roman"/>
              </a:rPr>
              <a:t>(TD)</a:t>
            </a:r>
            <a:r>
              <a:rPr sz="1400" spc="-25" dirty="0">
                <a:latin typeface="Times New Roman"/>
                <a:cs typeface="Times New Roman"/>
              </a:rPr>
              <a:t> </a:t>
            </a:r>
            <a:r>
              <a:rPr sz="1400" spc="-10" dirty="0">
                <a:latin typeface="Times New Roman"/>
                <a:cs typeface="Times New Roman"/>
              </a:rPr>
              <a:t>sensor</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Excess</a:t>
            </a:r>
            <a:r>
              <a:rPr sz="1400" spc="-5" dirty="0">
                <a:latin typeface="Times New Roman"/>
                <a:cs typeface="Times New Roman"/>
              </a:rPr>
              <a:t> </a:t>
            </a:r>
            <a:r>
              <a:rPr sz="1400" dirty="0">
                <a:latin typeface="Times New Roman"/>
                <a:cs typeface="Times New Roman"/>
              </a:rPr>
              <a:t>refrigerant</a:t>
            </a:r>
            <a:r>
              <a:rPr sz="1400" spc="-35" dirty="0">
                <a:latin typeface="Times New Roman"/>
                <a:cs typeface="Times New Roman"/>
              </a:rPr>
              <a:t> </a:t>
            </a:r>
            <a:r>
              <a:rPr sz="1400" spc="-10" dirty="0">
                <a:latin typeface="Times New Roman"/>
                <a:cs typeface="Times New Roman"/>
              </a:rPr>
              <a:t>charge</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Damaged</a:t>
            </a:r>
            <a:r>
              <a:rPr sz="1400" spc="15" dirty="0">
                <a:latin typeface="Times New Roman"/>
                <a:cs typeface="Times New Roman"/>
              </a:rPr>
              <a:t> </a:t>
            </a:r>
            <a:r>
              <a:rPr sz="1400" dirty="0">
                <a:latin typeface="Times New Roman"/>
                <a:cs typeface="Times New Roman"/>
              </a:rPr>
              <a:t>EEV</a:t>
            </a:r>
            <a:r>
              <a:rPr sz="1400" spc="-30" dirty="0">
                <a:latin typeface="Times New Roman"/>
                <a:cs typeface="Times New Roman"/>
              </a:rPr>
              <a:t> </a:t>
            </a:r>
            <a:r>
              <a:rPr sz="1400" dirty="0">
                <a:latin typeface="Times New Roman"/>
                <a:cs typeface="Times New Roman"/>
              </a:rPr>
              <a:t>of</a:t>
            </a:r>
            <a:r>
              <a:rPr sz="1400" spc="-15" dirty="0">
                <a:latin typeface="Times New Roman"/>
                <a:cs typeface="Times New Roman"/>
              </a:rPr>
              <a:t> </a:t>
            </a:r>
            <a:r>
              <a:rPr sz="1400" dirty="0">
                <a:latin typeface="Times New Roman"/>
                <a:cs typeface="Times New Roman"/>
              </a:rPr>
              <a:t>outdoor</a:t>
            </a:r>
            <a:r>
              <a:rPr sz="1400" spc="-40" dirty="0">
                <a:latin typeface="Times New Roman"/>
                <a:cs typeface="Times New Roman"/>
              </a:rPr>
              <a:t> </a:t>
            </a:r>
            <a:r>
              <a:rPr sz="1400" dirty="0">
                <a:latin typeface="Times New Roman"/>
                <a:cs typeface="Times New Roman"/>
              </a:rPr>
              <a:t>unit</a:t>
            </a:r>
            <a:r>
              <a:rPr sz="1400" spc="-35" dirty="0">
                <a:latin typeface="Times New Roman"/>
                <a:cs typeface="Times New Roman"/>
              </a:rPr>
              <a:t> </a:t>
            </a:r>
            <a:r>
              <a:rPr sz="1400" dirty="0">
                <a:latin typeface="Times New Roman"/>
                <a:cs typeface="Times New Roman"/>
              </a:rPr>
              <a:t>in</a:t>
            </a:r>
            <a:r>
              <a:rPr sz="1400" spc="-10" dirty="0">
                <a:latin typeface="Times New Roman"/>
                <a:cs typeface="Times New Roman"/>
              </a:rPr>
              <a:t> </a:t>
            </a:r>
            <a:r>
              <a:rPr sz="1400" dirty="0">
                <a:latin typeface="Times New Roman"/>
                <a:cs typeface="Times New Roman"/>
              </a:rPr>
              <a:t>heating</a:t>
            </a:r>
            <a:r>
              <a:rPr sz="1400" spc="-30" dirty="0">
                <a:latin typeface="Times New Roman"/>
                <a:cs typeface="Times New Roman"/>
              </a:rPr>
              <a:t> </a:t>
            </a:r>
            <a:r>
              <a:rPr sz="1400" spc="-10" dirty="0">
                <a:latin typeface="Times New Roman"/>
                <a:cs typeface="Times New Roman"/>
              </a:rPr>
              <a:t>mode.</a:t>
            </a:r>
            <a:endParaRPr sz="1400">
              <a:latin typeface="Times New Roman"/>
              <a:cs typeface="Times New Roman"/>
            </a:endParaRPr>
          </a:p>
          <a:p>
            <a:pPr marL="299085" indent="-287020">
              <a:buFont typeface="Wingdings"/>
              <a:buChar char=""/>
              <a:tabLst>
                <a:tab pos="299085" algn="l"/>
                <a:tab pos="299720" algn="l"/>
              </a:tabLst>
            </a:pPr>
            <a:r>
              <a:rPr sz="1400" dirty="0">
                <a:latin typeface="Times New Roman"/>
                <a:cs typeface="Times New Roman"/>
              </a:rPr>
              <a:t>Damaged main</a:t>
            </a:r>
            <a:r>
              <a:rPr sz="1400" spc="5" dirty="0">
                <a:latin typeface="Times New Roman"/>
                <a:cs typeface="Times New Roman"/>
              </a:rPr>
              <a:t> </a:t>
            </a:r>
            <a:r>
              <a:rPr sz="1400" dirty="0">
                <a:latin typeface="Times New Roman"/>
                <a:cs typeface="Times New Roman"/>
              </a:rPr>
              <a:t>control</a:t>
            </a:r>
            <a:r>
              <a:rPr sz="1400" spc="-55" dirty="0">
                <a:latin typeface="Times New Roman"/>
                <a:cs typeface="Times New Roman"/>
              </a:rPr>
              <a:t> </a:t>
            </a:r>
            <a:r>
              <a:rPr sz="1400" spc="-10" dirty="0">
                <a:latin typeface="Times New Roman"/>
                <a:cs typeface="Times New Roman"/>
              </a:rPr>
              <a:t>board.</a:t>
            </a:r>
            <a:endParaRPr sz="1400">
              <a:latin typeface="Times New Roman"/>
              <a:cs typeface="Times New Roman"/>
            </a:endParaRPr>
          </a:p>
          <a:p>
            <a:pPr marL="29209">
              <a:spcBef>
                <a:spcPts val="1075"/>
              </a:spcBef>
            </a:pPr>
            <a:r>
              <a:rPr sz="1400" b="1" u="sng" dirty="0">
                <a:uFill>
                  <a:solidFill>
                    <a:srgbClr val="000000"/>
                  </a:solidFill>
                </a:uFill>
                <a:latin typeface="Times New Roman"/>
                <a:cs typeface="Times New Roman"/>
              </a:rPr>
              <a:t>Cooling</a:t>
            </a:r>
            <a:r>
              <a:rPr sz="1400" b="1" u="sng" spc="-55" dirty="0">
                <a:uFill>
                  <a:solidFill>
                    <a:srgbClr val="000000"/>
                  </a:solidFill>
                </a:uFill>
                <a:latin typeface="Times New Roman"/>
                <a:cs typeface="Times New Roman"/>
              </a:rPr>
              <a:t> </a:t>
            </a:r>
            <a:r>
              <a:rPr sz="1400" b="1" u="sng" spc="-20" dirty="0">
                <a:uFill>
                  <a:solidFill>
                    <a:srgbClr val="000000"/>
                  </a:solidFill>
                </a:uFill>
                <a:latin typeface="Times New Roman"/>
                <a:cs typeface="Times New Roman"/>
              </a:rPr>
              <a:t>mode</a:t>
            </a:r>
            <a:endParaRPr sz="1400">
              <a:latin typeface="Times New Roman"/>
              <a:cs typeface="Times New Roman"/>
            </a:endParaRPr>
          </a:p>
          <a:p>
            <a:pPr marL="27305">
              <a:spcBef>
                <a:spcPts val="420"/>
              </a:spcBef>
            </a:pPr>
            <a:r>
              <a:rPr sz="1200" dirty="0">
                <a:latin typeface="Times New Roman"/>
                <a:cs typeface="Times New Roman"/>
              </a:rPr>
              <a:t>Connect</a:t>
            </a:r>
            <a:r>
              <a:rPr sz="1200" spc="-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dirty="0">
                <a:latin typeface="Times New Roman"/>
                <a:cs typeface="Times New Roman"/>
              </a:rPr>
              <a:t>pressure</a:t>
            </a:r>
            <a:r>
              <a:rPr sz="1200" spc="-10" dirty="0">
                <a:latin typeface="Times New Roman"/>
                <a:cs typeface="Times New Roman"/>
              </a:rPr>
              <a:t> </a:t>
            </a:r>
            <a:r>
              <a:rPr sz="1200" dirty="0">
                <a:latin typeface="Times New Roman"/>
                <a:cs typeface="Times New Roman"/>
              </a:rPr>
              <a:t>gauge</a:t>
            </a:r>
            <a:r>
              <a:rPr sz="1200" spc="30" dirty="0">
                <a:latin typeface="Times New Roman"/>
                <a:cs typeface="Times New Roman"/>
              </a:rPr>
              <a:t> </a:t>
            </a:r>
            <a:r>
              <a:rPr sz="1200" dirty="0">
                <a:latin typeface="Times New Roman"/>
                <a:cs typeface="Times New Roman"/>
              </a:rPr>
              <a:t>at the</a:t>
            </a:r>
            <a:r>
              <a:rPr sz="1200" spc="-5" dirty="0">
                <a:latin typeface="Times New Roman"/>
                <a:cs typeface="Times New Roman"/>
              </a:rPr>
              <a:t> </a:t>
            </a:r>
            <a:r>
              <a:rPr sz="1200" dirty="0">
                <a:latin typeface="Times New Roman"/>
                <a:cs typeface="Times New Roman"/>
              </a:rPr>
              <a:t>gas</a:t>
            </a:r>
            <a:r>
              <a:rPr sz="1200" spc="-5" dirty="0">
                <a:latin typeface="Times New Roman"/>
                <a:cs typeface="Times New Roman"/>
              </a:rPr>
              <a:t> </a:t>
            </a:r>
            <a:r>
              <a:rPr sz="1200" dirty="0">
                <a:latin typeface="Times New Roman"/>
                <a:cs typeface="Times New Roman"/>
              </a:rPr>
              <a:t>stop</a:t>
            </a:r>
            <a:r>
              <a:rPr sz="1200" spc="-10" dirty="0">
                <a:latin typeface="Times New Roman"/>
                <a:cs typeface="Times New Roman"/>
              </a:rPr>
              <a:t> </a:t>
            </a:r>
            <a:r>
              <a:rPr sz="1200" dirty="0">
                <a:latin typeface="Times New Roman"/>
                <a:cs typeface="Times New Roman"/>
              </a:rPr>
              <a:t>valve</a:t>
            </a:r>
            <a:r>
              <a:rPr sz="1200" spc="10"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dirty="0">
                <a:latin typeface="Times New Roman"/>
                <a:cs typeface="Times New Roman"/>
              </a:rPr>
              <a:t>calculate</a:t>
            </a:r>
            <a:r>
              <a:rPr sz="1200" spc="30" dirty="0">
                <a:latin typeface="Times New Roman"/>
                <a:cs typeface="Times New Roman"/>
              </a:rPr>
              <a:t> </a:t>
            </a:r>
            <a:r>
              <a:rPr sz="1200" dirty="0">
                <a:latin typeface="Times New Roman"/>
                <a:cs typeface="Times New Roman"/>
              </a:rPr>
              <a:t>suction </a:t>
            </a:r>
            <a:r>
              <a:rPr sz="1200" spc="-10" dirty="0">
                <a:latin typeface="Times New Roman"/>
                <a:cs typeface="Times New Roman"/>
              </a:rPr>
              <a:t>superheat(SH).</a:t>
            </a:r>
            <a:endParaRPr sz="1200">
              <a:latin typeface="Times New Roman"/>
              <a:cs typeface="Times New Roman"/>
            </a:endParaRPr>
          </a:p>
        </p:txBody>
      </p:sp>
      <p:sp>
        <p:nvSpPr>
          <p:cNvPr id="24" name="object 24"/>
          <p:cNvSpPr txBox="1"/>
          <p:nvPr/>
        </p:nvSpPr>
        <p:spPr>
          <a:xfrm>
            <a:off x="3801466" y="758697"/>
            <a:ext cx="525145"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sp>
        <p:nvSpPr>
          <p:cNvPr id="25" name="object 25"/>
          <p:cNvSpPr/>
          <p:nvPr/>
        </p:nvSpPr>
        <p:spPr>
          <a:xfrm>
            <a:off x="7258051" y="5953125"/>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26" name="object 26"/>
          <p:cNvSpPr txBox="1"/>
          <p:nvPr/>
        </p:nvSpPr>
        <p:spPr>
          <a:xfrm>
            <a:off x="4961889" y="6285991"/>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27" name="object 27"/>
          <p:cNvSpPr txBox="1"/>
          <p:nvPr/>
        </p:nvSpPr>
        <p:spPr>
          <a:xfrm>
            <a:off x="7328915" y="5755640"/>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grpSp>
        <p:nvGrpSpPr>
          <p:cNvPr id="28" name="object 28"/>
          <p:cNvGrpSpPr/>
          <p:nvPr/>
        </p:nvGrpSpPr>
        <p:grpSpPr>
          <a:xfrm>
            <a:off x="3543300" y="5850001"/>
            <a:ext cx="3714750" cy="755650"/>
            <a:chOff x="368300" y="5850001"/>
            <a:chExt cx="3714750" cy="755650"/>
          </a:xfrm>
        </p:grpSpPr>
        <p:sp>
          <p:nvSpPr>
            <p:cNvPr id="29" name="object 29"/>
            <p:cNvSpPr/>
            <p:nvPr/>
          </p:nvSpPr>
          <p:spPr>
            <a:xfrm>
              <a:off x="2195576" y="6140450"/>
              <a:ext cx="76200" cy="465455"/>
            </a:xfrm>
            <a:custGeom>
              <a:avLst/>
              <a:gdLst/>
              <a:ahLst/>
              <a:cxnLst/>
              <a:rect l="l" t="t" r="r" b="b"/>
              <a:pathLst>
                <a:path w="76200" h="465454">
                  <a:moveTo>
                    <a:pt x="31745" y="388874"/>
                  </a:moveTo>
                  <a:lnTo>
                    <a:pt x="0" y="388874"/>
                  </a:lnTo>
                  <a:lnTo>
                    <a:pt x="38100" y="465074"/>
                  </a:lnTo>
                  <a:lnTo>
                    <a:pt x="69850" y="401574"/>
                  </a:lnTo>
                  <a:lnTo>
                    <a:pt x="31750" y="401574"/>
                  </a:lnTo>
                  <a:lnTo>
                    <a:pt x="31745" y="388874"/>
                  </a:lnTo>
                  <a:close/>
                </a:path>
                <a:path w="76200" h="465454">
                  <a:moveTo>
                    <a:pt x="44323" y="0"/>
                  </a:moveTo>
                  <a:lnTo>
                    <a:pt x="31623" y="0"/>
                  </a:lnTo>
                  <a:lnTo>
                    <a:pt x="31750" y="401574"/>
                  </a:lnTo>
                  <a:lnTo>
                    <a:pt x="44450" y="401574"/>
                  </a:lnTo>
                  <a:lnTo>
                    <a:pt x="44323" y="0"/>
                  </a:lnTo>
                  <a:close/>
                </a:path>
                <a:path w="76200" h="465454">
                  <a:moveTo>
                    <a:pt x="76200" y="388874"/>
                  </a:moveTo>
                  <a:lnTo>
                    <a:pt x="44445" y="388874"/>
                  </a:lnTo>
                  <a:lnTo>
                    <a:pt x="44450" y="401574"/>
                  </a:lnTo>
                  <a:lnTo>
                    <a:pt x="69850" y="401574"/>
                  </a:lnTo>
                  <a:lnTo>
                    <a:pt x="76200" y="388874"/>
                  </a:lnTo>
                  <a:close/>
                </a:path>
              </a:pathLst>
            </a:custGeom>
            <a:solidFill>
              <a:srgbClr val="000000"/>
            </a:solidFill>
          </p:spPr>
          <p:txBody>
            <a:bodyPr wrap="square" lIns="0" tIns="0" rIns="0" bIns="0" rtlCol="0"/>
            <a:lstStyle/>
            <a:p>
              <a:endParaRPr/>
            </a:p>
          </p:txBody>
        </p:sp>
        <p:sp>
          <p:nvSpPr>
            <p:cNvPr id="30" name="object 30"/>
            <p:cNvSpPr/>
            <p:nvPr/>
          </p:nvSpPr>
          <p:spPr>
            <a:xfrm>
              <a:off x="374650" y="5856351"/>
              <a:ext cx="3702050" cy="284480"/>
            </a:xfrm>
            <a:custGeom>
              <a:avLst/>
              <a:gdLst/>
              <a:ahLst/>
              <a:cxnLst/>
              <a:rect l="l" t="t" r="r" b="b"/>
              <a:pathLst>
                <a:path w="3702050" h="284479">
                  <a:moveTo>
                    <a:pt x="0" y="47244"/>
                  </a:moveTo>
                  <a:lnTo>
                    <a:pt x="3722" y="28825"/>
                  </a:lnTo>
                  <a:lnTo>
                    <a:pt x="13873" y="13811"/>
                  </a:lnTo>
                  <a:lnTo>
                    <a:pt x="28926" y="3702"/>
                  </a:lnTo>
                  <a:lnTo>
                    <a:pt x="47358" y="0"/>
                  </a:lnTo>
                  <a:lnTo>
                    <a:pt x="3654679" y="0"/>
                  </a:lnTo>
                  <a:lnTo>
                    <a:pt x="3673117" y="3702"/>
                  </a:lnTo>
                  <a:lnTo>
                    <a:pt x="3688175" y="13811"/>
                  </a:lnTo>
                  <a:lnTo>
                    <a:pt x="3698327" y="28825"/>
                  </a:lnTo>
                  <a:lnTo>
                    <a:pt x="3702050" y="47244"/>
                  </a:lnTo>
                  <a:lnTo>
                    <a:pt x="3702050" y="236727"/>
                  </a:lnTo>
                  <a:lnTo>
                    <a:pt x="3698327" y="255166"/>
                  </a:lnTo>
                  <a:lnTo>
                    <a:pt x="3688175" y="270224"/>
                  </a:lnTo>
                  <a:lnTo>
                    <a:pt x="3673117" y="280376"/>
                  </a:lnTo>
                  <a:lnTo>
                    <a:pt x="3654679" y="284099"/>
                  </a:lnTo>
                  <a:lnTo>
                    <a:pt x="47358" y="284099"/>
                  </a:lnTo>
                  <a:lnTo>
                    <a:pt x="28926" y="280376"/>
                  </a:lnTo>
                  <a:lnTo>
                    <a:pt x="13873" y="270224"/>
                  </a:lnTo>
                  <a:lnTo>
                    <a:pt x="3722" y="255166"/>
                  </a:lnTo>
                  <a:lnTo>
                    <a:pt x="0" y="236727"/>
                  </a:lnTo>
                  <a:lnTo>
                    <a:pt x="0" y="47244"/>
                  </a:lnTo>
                  <a:close/>
                </a:path>
              </a:pathLst>
            </a:custGeom>
            <a:ln w="12700">
              <a:solidFill>
                <a:srgbClr val="000000"/>
              </a:solidFill>
            </a:ln>
          </p:spPr>
          <p:txBody>
            <a:bodyPr wrap="square" lIns="0" tIns="0" rIns="0" bIns="0" rtlCol="0"/>
            <a:lstStyle/>
            <a:p>
              <a:endParaRPr/>
            </a:p>
          </p:txBody>
        </p:sp>
      </p:grpSp>
      <p:sp>
        <p:nvSpPr>
          <p:cNvPr id="31" name="object 31"/>
          <p:cNvSpPr txBox="1"/>
          <p:nvPr/>
        </p:nvSpPr>
        <p:spPr>
          <a:xfrm>
            <a:off x="3562937" y="5900673"/>
            <a:ext cx="3676015"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Has</a:t>
            </a:r>
            <a:r>
              <a:rPr sz="1050" spc="-3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proper</a:t>
            </a:r>
            <a:r>
              <a:rPr sz="1050" spc="-15" dirty="0">
                <a:latin typeface="Times New Roman"/>
                <a:cs typeface="Times New Roman"/>
              </a:rPr>
              <a:t> </a:t>
            </a:r>
            <a:r>
              <a:rPr sz="1050" dirty="0">
                <a:latin typeface="Times New Roman"/>
                <a:cs typeface="Times New Roman"/>
              </a:rPr>
              <a:t>R410A</a:t>
            </a:r>
            <a:r>
              <a:rPr sz="1050" spc="-25" dirty="0">
                <a:latin typeface="Times New Roman"/>
                <a:cs typeface="Times New Roman"/>
              </a:rPr>
              <a:t> </a:t>
            </a:r>
            <a:r>
              <a:rPr sz="1050" dirty="0">
                <a:latin typeface="Times New Roman"/>
                <a:cs typeface="Times New Roman"/>
              </a:rPr>
              <a:t>TXV</a:t>
            </a:r>
            <a:r>
              <a:rPr sz="1050" spc="-15" dirty="0">
                <a:latin typeface="Times New Roman"/>
                <a:cs typeface="Times New Roman"/>
              </a:rPr>
              <a:t> </a:t>
            </a:r>
            <a:r>
              <a:rPr sz="1050" dirty="0">
                <a:latin typeface="Times New Roman"/>
                <a:cs typeface="Times New Roman"/>
              </a:rPr>
              <a:t>been</a:t>
            </a:r>
            <a:r>
              <a:rPr sz="1050" spc="-25" dirty="0">
                <a:latin typeface="Times New Roman"/>
                <a:cs typeface="Times New Roman"/>
              </a:rPr>
              <a:t> </a:t>
            </a:r>
            <a:r>
              <a:rPr sz="1050" dirty="0">
                <a:latin typeface="Times New Roman"/>
                <a:cs typeface="Times New Roman"/>
              </a:rPr>
              <a:t>used</a:t>
            </a:r>
            <a:r>
              <a:rPr sz="1050" spc="-20" dirty="0">
                <a:latin typeface="Times New Roman"/>
                <a:cs typeface="Times New Roman"/>
              </a:rPr>
              <a:t> </a:t>
            </a:r>
            <a:r>
              <a:rPr sz="1050" dirty="0">
                <a:latin typeface="Times New Roman"/>
                <a:cs typeface="Times New Roman"/>
              </a:rPr>
              <a:t>for</a:t>
            </a:r>
            <a:r>
              <a:rPr sz="1050" spc="-10" dirty="0">
                <a:latin typeface="Times New Roman"/>
                <a:cs typeface="Times New Roman"/>
              </a:rPr>
              <a:t> </a:t>
            </a:r>
            <a:r>
              <a:rPr sz="1050" dirty="0">
                <a:latin typeface="Times New Roman"/>
                <a:cs typeface="Times New Roman"/>
              </a:rPr>
              <a:t>indoor</a:t>
            </a:r>
            <a:r>
              <a:rPr sz="1050" spc="-15" dirty="0">
                <a:latin typeface="Times New Roman"/>
                <a:cs typeface="Times New Roman"/>
              </a:rPr>
              <a:t> </a:t>
            </a:r>
            <a:r>
              <a:rPr sz="1050" spc="-20" dirty="0">
                <a:latin typeface="Times New Roman"/>
                <a:cs typeface="Times New Roman"/>
              </a:rPr>
              <a:t>unit?</a:t>
            </a:r>
            <a:endParaRPr sz="1050">
              <a:latin typeface="Times New Roman"/>
              <a:cs typeface="Times New Roman"/>
            </a:endParaRPr>
          </a:p>
        </p:txBody>
      </p:sp>
      <p:sp>
        <p:nvSpPr>
          <p:cNvPr id="32" name="object 32"/>
          <p:cNvSpPr txBox="1"/>
          <p:nvPr/>
        </p:nvSpPr>
        <p:spPr>
          <a:xfrm>
            <a:off x="7667626" y="5799202"/>
            <a:ext cx="1983105" cy="368691"/>
          </a:xfrm>
          <a:prstGeom prst="rect">
            <a:avLst/>
          </a:prstGeom>
          <a:ln w="12700">
            <a:solidFill>
              <a:srgbClr val="000000"/>
            </a:solidFill>
          </a:ln>
        </p:spPr>
        <p:txBody>
          <a:bodyPr vert="horz" wrap="square" lIns="0" tIns="45085" rIns="0" bIns="0" rtlCol="0">
            <a:spAutoFit/>
          </a:bodyPr>
          <a:lstStyle/>
          <a:p>
            <a:pPr marL="92075" marR="175895">
              <a:spcBef>
                <a:spcPts val="355"/>
              </a:spcBef>
            </a:pPr>
            <a:r>
              <a:rPr sz="1050" dirty="0">
                <a:latin typeface="Times New Roman"/>
                <a:cs typeface="Times New Roman"/>
              </a:rPr>
              <a:t>R410A</a:t>
            </a:r>
            <a:r>
              <a:rPr sz="1050" spc="-30" dirty="0">
                <a:latin typeface="Times New Roman"/>
                <a:cs typeface="Times New Roman"/>
              </a:rPr>
              <a:t> </a:t>
            </a:r>
            <a:r>
              <a:rPr sz="1050" dirty="0">
                <a:latin typeface="Times New Roman"/>
                <a:cs typeface="Times New Roman"/>
              </a:rPr>
              <a:t>TXV</a:t>
            </a:r>
            <a:r>
              <a:rPr sz="1050" spc="-25" dirty="0">
                <a:latin typeface="Times New Roman"/>
                <a:cs typeface="Times New Roman"/>
              </a:rPr>
              <a:t> </a:t>
            </a: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required</a:t>
            </a:r>
            <a:r>
              <a:rPr sz="1050" spc="-20" dirty="0">
                <a:latin typeface="Times New Roman"/>
                <a:cs typeface="Times New Roman"/>
              </a:rPr>
              <a:t> </a:t>
            </a:r>
            <a:r>
              <a:rPr sz="1050" dirty="0">
                <a:latin typeface="Times New Roman"/>
                <a:cs typeface="Times New Roman"/>
              </a:rPr>
              <a:t>for</a:t>
            </a:r>
            <a:r>
              <a:rPr sz="1050" spc="-10" dirty="0">
                <a:latin typeface="Times New Roman"/>
                <a:cs typeface="Times New Roman"/>
              </a:rPr>
              <a:t> </a:t>
            </a:r>
            <a:r>
              <a:rPr sz="1050" spc="-20" dirty="0">
                <a:latin typeface="Times New Roman"/>
                <a:cs typeface="Times New Roman"/>
              </a:rPr>
              <a:t>this </a:t>
            </a:r>
            <a:r>
              <a:rPr sz="1050" dirty="0">
                <a:latin typeface="Times New Roman"/>
                <a:cs typeface="Times New Roman"/>
              </a:rPr>
              <a:t>inverter</a:t>
            </a:r>
            <a:r>
              <a:rPr sz="1050" spc="-55" dirty="0">
                <a:latin typeface="Times New Roman"/>
                <a:cs typeface="Times New Roman"/>
              </a:rPr>
              <a:t> </a:t>
            </a:r>
            <a:r>
              <a:rPr sz="1050" spc="-10" dirty="0">
                <a:latin typeface="Times New Roman"/>
                <a:cs typeface="Times New Roman"/>
              </a:rPr>
              <a:t>system</a:t>
            </a:r>
            <a:endParaRPr sz="1050">
              <a:latin typeface="Times New Roman"/>
              <a:cs typeface="Times New Roman"/>
            </a:endParaRPr>
          </a:p>
        </p:txBody>
      </p:sp>
      <p:sp>
        <p:nvSpPr>
          <p:cNvPr id="33" name="object 33"/>
          <p:cNvSpPr/>
          <p:nvPr/>
        </p:nvSpPr>
        <p:spPr>
          <a:xfrm>
            <a:off x="3544888" y="6605524"/>
            <a:ext cx="3707129" cy="282575"/>
          </a:xfrm>
          <a:custGeom>
            <a:avLst/>
            <a:gdLst/>
            <a:ahLst/>
            <a:cxnLst/>
            <a:rect l="l" t="t" r="r" b="b"/>
            <a:pathLst>
              <a:path w="3707129" h="282575">
                <a:moveTo>
                  <a:pt x="0" y="47116"/>
                </a:moveTo>
                <a:lnTo>
                  <a:pt x="3700" y="28825"/>
                </a:lnTo>
                <a:lnTo>
                  <a:pt x="13792" y="13842"/>
                </a:lnTo>
                <a:lnTo>
                  <a:pt x="28760" y="3718"/>
                </a:lnTo>
                <a:lnTo>
                  <a:pt x="47091" y="0"/>
                </a:lnTo>
                <a:lnTo>
                  <a:pt x="3659695" y="0"/>
                </a:lnTo>
                <a:lnTo>
                  <a:pt x="3678041" y="3718"/>
                </a:lnTo>
                <a:lnTo>
                  <a:pt x="3693017" y="13843"/>
                </a:lnTo>
                <a:lnTo>
                  <a:pt x="3703111" y="28825"/>
                </a:lnTo>
                <a:lnTo>
                  <a:pt x="3706812" y="47116"/>
                </a:lnTo>
                <a:lnTo>
                  <a:pt x="3706812" y="235584"/>
                </a:lnTo>
                <a:lnTo>
                  <a:pt x="3703111" y="253857"/>
                </a:lnTo>
                <a:lnTo>
                  <a:pt x="3693017" y="268795"/>
                </a:lnTo>
                <a:lnTo>
                  <a:pt x="3678041" y="278876"/>
                </a:lnTo>
                <a:lnTo>
                  <a:pt x="3659695" y="282575"/>
                </a:lnTo>
                <a:lnTo>
                  <a:pt x="47091" y="282575"/>
                </a:lnTo>
                <a:lnTo>
                  <a:pt x="28760" y="278876"/>
                </a:lnTo>
                <a:lnTo>
                  <a:pt x="13792" y="268795"/>
                </a:lnTo>
                <a:lnTo>
                  <a:pt x="3700" y="253857"/>
                </a:lnTo>
                <a:lnTo>
                  <a:pt x="0" y="235584"/>
                </a:lnTo>
                <a:lnTo>
                  <a:pt x="0" y="47116"/>
                </a:lnTo>
                <a:close/>
              </a:path>
            </a:pathLst>
          </a:custGeom>
          <a:ln w="12700">
            <a:solidFill>
              <a:srgbClr val="000000"/>
            </a:solidFill>
          </a:ln>
        </p:spPr>
        <p:txBody>
          <a:bodyPr wrap="square" lIns="0" tIns="0" rIns="0" bIns="0" rtlCol="0"/>
          <a:lstStyle/>
          <a:p>
            <a:endParaRPr/>
          </a:p>
        </p:txBody>
      </p:sp>
      <p:sp>
        <p:nvSpPr>
          <p:cNvPr id="34" name="object 34"/>
          <p:cNvSpPr txBox="1"/>
          <p:nvPr/>
        </p:nvSpPr>
        <p:spPr>
          <a:xfrm>
            <a:off x="3558133" y="6649973"/>
            <a:ext cx="3680460"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the</a:t>
            </a:r>
            <a:r>
              <a:rPr sz="1050" spc="-15" dirty="0">
                <a:latin typeface="Times New Roman"/>
                <a:cs typeface="Times New Roman"/>
              </a:rPr>
              <a:t> </a:t>
            </a:r>
            <a:r>
              <a:rPr sz="1050" dirty="0">
                <a:latin typeface="Times New Roman"/>
                <a:cs typeface="Times New Roman"/>
              </a:rPr>
              <a:t>superheat</a:t>
            </a:r>
            <a:r>
              <a:rPr sz="1050" spc="-45" dirty="0">
                <a:latin typeface="Times New Roman"/>
                <a:cs typeface="Times New Roman"/>
              </a:rPr>
              <a:t> </a:t>
            </a:r>
            <a:r>
              <a:rPr sz="1050" dirty="0">
                <a:latin typeface="Times New Roman"/>
                <a:cs typeface="Times New Roman"/>
              </a:rPr>
              <a:t>at</a:t>
            </a:r>
            <a:r>
              <a:rPr sz="1050" spc="-35" dirty="0">
                <a:latin typeface="Times New Roman"/>
                <a:cs typeface="Times New Roman"/>
              </a:rPr>
              <a:t> </a:t>
            </a:r>
            <a:r>
              <a:rPr sz="1050" dirty="0">
                <a:latin typeface="Times New Roman"/>
                <a:cs typeface="Times New Roman"/>
              </a:rPr>
              <a:t>gas</a:t>
            </a:r>
            <a:r>
              <a:rPr sz="1050" spc="-15" dirty="0">
                <a:latin typeface="Times New Roman"/>
                <a:cs typeface="Times New Roman"/>
              </a:rPr>
              <a:t> </a:t>
            </a:r>
            <a:r>
              <a:rPr sz="1050" dirty="0">
                <a:latin typeface="Times New Roman"/>
                <a:cs typeface="Times New Roman"/>
              </a:rPr>
              <a:t>stop</a:t>
            </a:r>
            <a:r>
              <a:rPr sz="1050" spc="-30" dirty="0">
                <a:latin typeface="Times New Roman"/>
                <a:cs typeface="Times New Roman"/>
              </a:rPr>
              <a:t> </a:t>
            </a:r>
            <a:r>
              <a:rPr sz="1050" dirty="0">
                <a:latin typeface="Times New Roman"/>
                <a:cs typeface="Times New Roman"/>
              </a:rPr>
              <a:t>valve larger</a:t>
            </a:r>
            <a:r>
              <a:rPr sz="1050" spc="-30" dirty="0">
                <a:latin typeface="Times New Roman"/>
                <a:cs typeface="Times New Roman"/>
              </a:rPr>
              <a:t> </a:t>
            </a:r>
            <a:r>
              <a:rPr sz="1050" dirty="0">
                <a:latin typeface="Times New Roman"/>
                <a:cs typeface="Times New Roman"/>
              </a:rPr>
              <a:t>than</a:t>
            </a:r>
            <a:r>
              <a:rPr sz="1050" spc="-25" dirty="0">
                <a:latin typeface="Times New Roman"/>
                <a:cs typeface="Times New Roman"/>
              </a:rPr>
              <a:t> 6F.</a:t>
            </a:r>
            <a:endParaRPr sz="1050">
              <a:latin typeface="Times New Roman"/>
              <a:cs typeface="Times New Roman"/>
            </a:endParaRPr>
          </a:p>
        </p:txBody>
      </p:sp>
      <p:sp>
        <p:nvSpPr>
          <p:cNvPr id="35" name="object 35"/>
          <p:cNvSpPr txBox="1"/>
          <p:nvPr/>
        </p:nvSpPr>
        <p:spPr>
          <a:xfrm>
            <a:off x="4944491" y="6998665"/>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6" name="object 36"/>
          <p:cNvSpPr/>
          <p:nvPr/>
        </p:nvSpPr>
        <p:spPr>
          <a:xfrm>
            <a:off x="5362576" y="6707124"/>
            <a:ext cx="2295525" cy="649605"/>
          </a:xfrm>
          <a:custGeom>
            <a:avLst/>
            <a:gdLst/>
            <a:ahLst/>
            <a:cxnLst/>
            <a:rect l="l" t="t" r="r" b="b"/>
            <a:pathLst>
              <a:path w="2295525" h="649604">
                <a:moveTo>
                  <a:pt x="76200" y="573151"/>
                </a:moveTo>
                <a:lnTo>
                  <a:pt x="44450" y="573151"/>
                </a:lnTo>
                <a:lnTo>
                  <a:pt x="44450" y="180975"/>
                </a:lnTo>
                <a:lnTo>
                  <a:pt x="31750" y="180975"/>
                </a:lnTo>
                <a:lnTo>
                  <a:pt x="31750" y="573151"/>
                </a:lnTo>
                <a:lnTo>
                  <a:pt x="0" y="573151"/>
                </a:lnTo>
                <a:lnTo>
                  <a:pt x="38100" y="649351"/>
                </a:lnTo>
                <a:lnTo>
                  <a:pt x="69850" y="585851"/>
                </a:lnTo>
                <a:lnTo>
                  <a:pt x="76200" y="573151"/>
                </a:lnTo>
                <a:close/>
              </a:path>
              <a:path w="2295525" h="649604">
                <a:moveTo>
                  <a:pt x="2295525" y="38100"/>
                </a:moveTo>
                <a:lnTo>
                  <a:pt x="2282825" y="31750"/>
                </a:lnTo>
                <a:lnTo>
                  <a:pt x="2219325" y="0"/>
                </a:lnTo>
                <a:lnTo>
                  <a:pt x="2219325" y="31750"/>
                </a:lnTo>
                <a:lnTo>
                  <a:pt x="1884299" y="31750"/>
                </a:lnTo>
                <a:lnTo>
                  <a:pt x="1884299" y="44450"/>
                </a:lnTo>
                <a:lnTo>
                  <a:pt x="2219325" y="44450"/>
                </a:lnTo>
                <a:lnTo>
                  <a:pt x="2219325" y="76200"/>
                </a:lnTo>
                <a:lnTo>
                  <a:pt x="2282825" y="44450"/>
                </a:lnTo>
                <a:lnTo>
                  <a:pt x="2295525" y="38100"/>
                </a:lnTo>
                <a:close/>
              </a:path>
            </a:pathLst>
          </a:custGeom>
          <a:solidFill>
            <a:srgbClr val="000000"/>
          </a:solidFill>
        </p:spPr>
        <p:txBody>
          <a:bodyPr wrap="square" lIns="0" tIns="0" rIns="0" bIns="0" rtlCol="0"/>
          <a:lstStyle/>
          <a:p>
            <a:endParaRPr/>
          </a:p>
        </p:txBody>
      </p:sp>
      <p:sp>
        <p:nvSpPr>
          <p:cNvPr id="37" name="object 37"/>
          <p:cNvSpPr txBox="1"/>
          <p:nvPr/>
        </p:nvSpPr>
        <p:spPr>
          <a:xfrm>
            <a:off x="7289291" y="6493891"/>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8" name="object 38"/>
          <p:cNvSpPr txBox="1"/>
          <p:nvPr/>
        </p:nvSpPr>
        <p:spPr>
          <a:xfrm>
            <a:off x="7658100" y="6376923"/>
            <a:ext cx="1992630" cy="693780"/>
          </a:xfrm>
          <a:prstGeom prst="rect">
            <a:avLst/>
          </a:prstGeom>
          <a:ln w="12700">
            <a:solidFill>
              <a:srgbClr val="000000"/>
            </a:solidFill>
          </a:ln>
        </p:spPr>
        <p:txBody>
          <a:bodyPr vert="horz" wrap="square" lIns="0" tIns="46990" rIns="0" bIns="0" rtlCol="0">
            <a:spAutoFit/>
          </a:bodyPr>
          <a:lstStyle/>
          <a:p>
            <a:pPr marL="92075" marR="142240">
              <a:spcBef>
                <a:spcPts val="370"/>
              </a:spcBef>
            </a:pPr>
            <a:r>
              <a:rPr sz="1050" dirty="0">
                <a:latin typeface="Times New Roman"/>
                <a:cs typeface="Times New Roman"/>
              </a:rPr>
              <a:t>Check</a:t>
            </a:r>
            <a:r>
              <a:rPr sz="1050" spc="-30" dirty="0">
                <a:latin typeface="Times New Roman"/>
                <a:cs typeface="Times New Roman"/>
              </a:rPr>
              <a:t> </a:t>
            </a:r>
            <a:r>
              <a:rPr sz="1050" dirty="0">
                <a:latin typeface="Times New Roman"/>
                <a:cs typeface="Times New Roman"/>
              </a:rPr>
              <a:t>indoor</a:t>
            </a:r>
            <a:r>
              <a:rPr sz="1050" spc="-20" dirty="0">
                <a:latin typeface="Times New Roman"/>
                <a:cs typeface="Times New Roman"/>
              </a:rPr>
              <a:t> </a:t>
            </a:r>
            <a:r>
              <a:rPr sz="1050" dirty="0">
                <a:latin typeface="Times New Roman"/>
                <a:cs typeface="Times New Roman"/>
              </a:rPr>
              <a:t>unit</a:t>
            </a:r>
            <a:r>
              <a:rPr sz="1050" spc="-25" dirty="0">
                <a:latin typeface="Times New Roman"/>
                <a:cs typeface="Times New Roman"/>
              </a:rPr>
              <a:t> </a:t>
            </a:r>
            <a:r>
              <a:rPr sz="1050" dirty="0">
                <a:latin typeface="Times New Roman"/>
                <a:cs typeface="Times New Roman"/>
              </a:rPr>
              <a:t>(e.g.</a:t>
            </a:r>
            <a:r>
              <a:rPr sz="1050" spc="-20" dirty="0">
                <a:latin typeface="Times New Roman"/>
                <a:cs typeface="Times New Roman"/>
              </a:rPr>
              <a:t> </a:t>
            </a:r>
            <a:r>
              <a:rPr sz="1050" dirty="0">
                <a:latin typeface="Times New Roman"/>
                <a:cs typeface="Times New Roman"/>
              </a:rPr>
              <a:t>TXV</a:t>
            </a:r>
            <a:r>
              <a:rPr sz="1050" spc="-20" dirty="0">
                <a:latin typeface="Times New Roman"/>
                <a:cs typeface="Times New Roman"/>
              </a:rPr>
              <a:t> </a:t>
            </a:r>
            <a:r>
              <a:rPr sz="1050" spc="-25" dirty="0">
                <a:latin typeface="Times New Roman"/>
                <a:cs typeface="Times New Roman"/>
              </a:rPr>
              <a:t>has </a:t>
            </a:r>
            <a:r>
              <a:rPr sz="1050" dirty="0">
                <a:latin typeface="Times New Roman"/>
                <a:cs typeface="Times New Roman"/>
              </a:rPr>
              <a:t>no</a:t>
            </a:r>
            <a:r>
              <a:rPr sz="1050" spc="-25" dirty="0">
                <a:latin typeface="Times New Roman"/>
                <a:cs typeface="Times New Roman"/>
              </a:rPr>
              <a:t> </a:t>
            </a:r>
            <a:r>
              <a:rPr sz="1050" dirty="0">
                <a:latin typeface="Times New Roman"/>
                <a:cs typeface="Times New Roman"/>
              </a:rPr>
              <a:t>adjusting,</a:t>
            </a:r>
            <a:r>
              <a:rPr sz="1050" spc="-20" dirty="0">
                <a:latin typeface="Times New Roman"/>
                <a:cs typeface="Times New Roman"/>
              </a:rPr>
              <a:t> </a:t>
            </a:r>
            <a:r>
              <a:rPr sz="1050" dirty="0">
                <a:latin typeface="Times New Roman"/>
                <a:cs typeface="Times New Roman"/>
              </a:rPr>
              <a:t>fan</a:t>
            </a:r>
            <a:r>
              <a:rPr sz="1050" spc="-25" dirty="0">
                <a:latin typeface="Times New Roman"/>
                <a:cs typeface="Times New Roman"/>
              </a:rPr>
              <a:t> </a:t>
            </a:r>
            <a:r>
              <a:rPr sz="1050" dirty="0">
                <a:latin typeface="Times New Roman"/>
                <a:cs typeface="Times New Roman"/>
              </a:rPr>
              <a:t>does</a:t>
            </a:r>
            <a:r>
              <a:rPr sz="1050" spc="-10" dirty="0">
                <a:latin typeface="Times New Roman"/>
                <a:cs typeface="Times New Roman"/>
              </a:rPr>
              <a:t> </a:t>
            </a:r>
            <a:r>
              <a:rPr sz="1050" dirty="0">
                <a:latin typeface="Times New Roman"/>
                <a:cs typeface="Times New Roman"/>
              </a:rPr>
              <a:t>not</a:t>
            </a:r>
            <a:r>
              <a:rPr sz="1050" spc="-25" dirty="0">
                <a:latin typeface="Times New Roman"/>
                <a:cs typeface="Times New Roman"/>
              </a:rPr>
              <a:t> </a:t>
            </a:r>
            <a:r>
              <a:rPr sz="1050" spc="-10" dirty="0">
                <a:latin typeface="Times New Roman"/>
                <a:cs typeface="Times New Roman"/>
              </a:rPr>
              <a:t>work, </a:t>
            </a:r>
            <a:r>
              <a:rPr sz="1050" dirty="0">
                <a:latin typeface="Times New Roman"/>
                <a:cs typeface="Times New Roman"/>
              </a:rPr>
              <a:t>filter</a:t>
            </a:r>
            <a:r>
              <a:rPr sz="1050" spc="-30" dirty="0">
                <a:latin typeface="Times New Roman"/>
                <a:cs typeface="Times New Roman"/>
              </a:rPr>
              <a:t> </a:t>
            </a: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dirty</a:t>
            </a:r>
            <a:r>
              <a:rPr sz="1050" spc="-25" dirty="0">
                <a:latin typeface="Times New Roman"/>
                <a:cs typeface="Times New Roman"/>
              </a:rPr>
              <a:t> </a:t>
            </a:r>
            <a:r>
              <a:rPr sz="1050" dirty="0">
                <a:latin typeface="Times New Roman"/>
                <a:cs typeface="Times New Roman"/>
              </a:rPr>
              <a:t>and</a:t>
            </a:r>
            <a:r>
              <a:rPr sz="1050" spc="-30" dirty="0">
                <a:latin typeface="Times New Roman"/>
                <a:cs typeface="Times New Roman"/>
              </a:rPr>
              <a:t> </a:t>
            </a:r>
            <a:r>
              <a:rPr sz="1050" dirty="0">
                <a:latin typeface="Times New Roman"/>
                <a:cs typeface="Times New Roman"/>
              </a:rPr>
              <a:t>so</a:t>
            </a:r>
            <a:r>
              <a:rPr sz="1050" spc="-10" dirty="0">
                <a:latin typeface="Times New Roman"/>
                <a:cs typeface="Times New Roman"/>
              </a:rPr>
              <a:t> </a:t>
            </a:r>
            <a:r>
              <a:rPr sz="1050" dirty="0">
                <a:latin typeface="Times New Roman"/>
                <a:cs typeface="Times New Roman"/>
              </a:rPr>
              <a:t>on.)</a:t>
            </a:r>
            <a:r>
              <a:rPr sz="1050" spc="-15" dirty="0">
                <a:latin typeface="Times New Roman"/>
                <a:cs typeface="Times New Roman"/>
              </a:rPr>
              <a:t> </a:t>
            </a:r>
            <a:r>
              <a:rPr sz="1050" spc="-25" dirty="0">
                <a:latin typeface="Times New Roman"/>
                <a:cs typeface="Times New Roman"/>
              </a:rPr>
              <a:t>and </a:t>
            </a:r>
            <a:r>
              <a:rPr sz="1050" dirty="0">
                <a:latin typeface="Times New Roman"/>
                <a:cs typeface="Times New Roman"/>
              </a:rPr>
              <a:t>refrigerant</a:t>
            </a:r>
            <a:r>
              <a:rPr sz="1050" spc="-60" dirty="0">
                <a:latin typeface="Times New Roman"/>
                <a:cs typeface="Times New Roman"/>
              </a:rPr>
              <a:t> </a:t>
            </a:r>
            <a:r>
              <a:rPr sz="1050" spc="-10" dirty="0">
                <a:latin typeface="Times New Roman"/>
                <a:cs typeface="Times New Roman"/>
              </a:rPr>
              <a:t>charge.</a:t>
            </a:r>
            <a:endParaRPr sz="1050">
              <a:latin typeface="Times New Roman"/>
              <a:cs typeface="Times New Roman"/>
            </a:endParaRPr>
          </a:p>
        </p:txBody>
      </p:sp>
      <p:grpSp>
        <p:nvGrpSpPr>
          <p:cNvPr id="39" name="object 39"/>
          <p:cNvGrpSpPr/>
          <p:nvPr/>
        </p:nvGrpSpPr>
        <p:grpSpPr>
          <a:xfrm>
            <a:off x="3543301" y="7350125"/>
            <a:ext cx="4119879" cy="1008380"/>
            <a:chOff x="368300" y="7350125"/>
            <a:chExt cx="4119879" cy="1008380"/>
          </a:xfrm>
        </p:grpSpPr>
        <p:sp>
          <p:nvSpPr>
            <p:cNvPr id="40" name="object 40"/>
            <p:cNvSpPr/>
            <p:nvPr/>
          </p:nvSpPr>
          <p:spPr>
            <a:xfrm>
              <a:off x="374650" y="7356475"/>
              <a:ext cx="3702050" cy="640080"/>
            </a:xfrm>
            <a:custGeom>
              <a:avLst/>
              <a:gdLst/>
              <a:ahLst/>
              <a:cxnLst/>
              <a:rect l="l" t="t" r="r" b="b"/>
              <a:pathLst>
                <a:path w="3702050" h="640079">
                  <a:moveTo>
                    <a:pt x="0" y="106680"/>
                  </a:moveTo>
                  <a:lnTo>
                    <a:pt x="8379" y="65150"/>
                  </a:lnTo>
                  <a:lnTo>
                    <a:pt x="31230" y="31242"/>
                  </a:lnTo>
                  <a:lnTo>
                    <a:pt x="65124" y="8381"/>
                  </a:lnTo>
                  <a:lnTo>
                    <a:pt x="106629" y="0"/>
                  </a:lnTo>
                  <a:lnTo>
                    <a:pt x="3595370" y="0"/>
                  </a:lnTo>
                  <a:lnTo>
                    <a:pt x="3636899" y="8381"/>
                  </a:lnTo>
                  <a:lnTo>
                    <a:pt x="3670808" y="31242"/>
                  </a:lnTo>
                  <a:lnTo>
                    <a:pt x="3693668" y="65150"/>
                  </a:lnTo>
                  <a:lnTo>
                    <a:pt x="3702050" y="106680"/>
                  </a:lnTo>
                  <a:lnTo>
                    <a:pt x="3702050" y="533145"/>
                  </a:lnTo>
                  <a:lnTo>
                    <a:pt x="3693667" y="574675"/>
                  </a:lnTo>
                  <a:lnTo>
                    <a:pt x="3670807" y="608583"/>
                  </a:lnTo>
                  <a:lnTo>
                    <a:pt x="3636898" y="631444"/>
                  </a:lnTo>
                  <a:lnTo>
                    <a:pt x="3595370" y="639826"/>
                  </a:lnTo>
                  <a:lnTo>
                    <a:pt x="106629" y="639826"/>
                  </a:lnTo>
                  <a:lnTo>
                    <a:pt x="65124" y="631444"/>
                  </a:lnTo>
                  <a:lnTo>
                    <a:pt x="31230" y="608583"/>
                  </a:lnTo>
                  <a:lnTo>
                    <a:pt x="8379" y="574675"/>
                  </a:lnTo>
                  <a:lnTo>
                    <a:pt x="0" y="533145"/>
                  </a:lnTo>
                  <a:lnTo>
                    <a:pt x="0" y="106680"/>
                  </a:lnTo>
                  <a:close/>
                </a:path>
              </a:pathLst>
            </a:custGeom>
            <a:ln w="12700">
              <a:solidFill>
                <a:srgbClr val="000000"/>
              </a:solidFill>
            </a:ln>
          </p:spPr>
          <p:txBody>
            <a:bodyPr wrap="square" lIns="0" tIns="0" rIns="0" bIns="0" rtlCol="0"/>
            <a:lstStyle/>
            <a:p>
              <a:endParaRPr/>
            </a:p>
          </p:txBody>
        </p:sp>
        <p:sp>
          <p:nvSpPr>
            <p:cNvPr id="41" name="object 41"/>
            <p:cNvSpPr/>
            <p:nvPr/>
          </p:nvSpPr>
          <p:spPr>
            <a:xfrm>
              <a:off x="2187575" y="7619999"/>
              <a:ext cx="2300605" cy="738505"/>
            </a:xfrm>
            <a:custGeom>
              <a:avLst/>
              <a:gdLst/>
              <a:ahLst/>
              <a:cxnLst/>
              <a:rect l="l" t="t" r="r" b="b"/>
              <a:pathLst>
                <a:path w="2300604" h="738504">
                  <a:moveTo>
                    <a:pt x="76200" y="661924"/>
                  </a:moveTo>
                  <a:lnTo>
                    <a:pt x="44450" y="661924"/>
                  </a:lnTo>
                  <a:lnTo>
                    <a:pt x="44450" y="377825"/>
                  </a:lnTo>
                  <a:lnTo>
                    <a:pt x="31750" y="377825"/>
                  </a:lnTo>
                  <a:lnTo>
                    <a:pt x="31750" y="661924"/>
                  </a:lnTo>
                  <a:lnTo>
                    <a:pt x="0" y="661924"/>
                  </a:lnTo>
                  <a:lnTo>
                    <a:pt x="38100" y="738124"/>
                  </a:lnTo>
                  <a:lnTo>
                    <a:pt x="69850" y="674624"/>
                  </a:lnTo>
                  <a:lnTo>
                    <a:pt x="76200" y="661924"/>
                  </a:lnTo>
                  <a:close/>
                </a:path>
                <a:path w="2300604" h="738504">
                  <a:moveTo>
                    <a:pt x="2300224" y="38100"/>
                  </a:moveTo>
                  <a:lnTo>
                    <a:pt x="2287524" y="31750"/>
                  </a:lnTo>
                  <a:lnTo>
                    <a:pt x="2224024" y="0"/>
                  </a:lnTo>
                  <a:lnTo>
                    <a:pt x="2224024" y="31750"/>
                  </a:lnTo>
                  <a:lnTo>
                    <a:pt x="1890649" y="31750"/>
                  </a:lnTo>
                  <a:lnTo>
                    <a:pt x="1890649" y="44450"/>
                  </a:lnTo>
                  <a:lnTo>
                    <a:pt x="2224024" y="44450"/>
                  </a:lnTo>
                  <a:lnTo>
                    <a:pt x="2224024" y="76200"/>
                  </a:lnTo>
                  <a:lnTo>
                    <a:pt x="2287524" y="44450"/>
                  </a:lnTo>
                  <a:lnTo>
                    <a:pt x="2300224" y="38100"/>
                  </a:lnTo>
                  <a:close/>
                </a:path>
              </a:pathLst>
            </a:custGeom>
            <a:solidFill>
              <a:srgbClr val="000000"/>
            </a:solidFill>
          </p:spPr>
          <p:txBody>
            <a:bodyPr wrap="square" lIns="0" tIns="0" rIns="0" bIns="0" rtlCol="0"/>
            <a:lstStyle/>
            <a:p>
              <a:endParaRPr/>
            </a:p>
          </p:txBody>
        </p:sp>
      </p:grpSp>
      <p:sp>
        <p:nvSpPr>
          <p:cNvPr id="42" name="object 42"/>
          <p:cNvSpPr txBox="1"/>
          <p:nvPr/>
        </p:nvSpPr>
        <p:spPr>
          <a:xfrm>
            <a:off x="4947539" y="8068767"/>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43" name="object 43"/>
          <p:cNvSpPr txBox="1"/>
          <p:nvPr/>
        </p:nvSpPr>
        <p:spPr>
          <a:xfrm>
            <a:off x="3658210" y="7400291"/>
            <a:ext cx="3909695" cy="525145"/>
          </a:xfrm>
          <a:prstGeom prst="rect">
            <a:avLst/>
          </a:prstGeom>
        </p:spPr>
        <p:txBody>
          <a:bodyPr vert="horz" wrap="square" lIns="0" tIns="12700" rIns="0" bIns="0" rtlCol="0">
            <a:spAutoFit/>
          </a:bodyPr>
          <a:lstStyle/>
          <a:p>
            <a:pPr marL="12700">
              <a:lnSpc>
                <a:spcPts val="1425"/>
              </a:lnSpc>
              <a:spcBef>
                <a:spcPts val="100"/>
              </a:spcBef>
              <a:tabLst>
                <a:tab pos="3676650" algn="l"/>
              </a:tabLst>
            </a:pPr>
            <a:r>
              <a:rPr sz="1050" dirty="0">
                <a:latin typeface="Times New Roman"/>
                <a:cs typeface="Times New Roman"/>
              </a:rPr>
              <a:t>Check</a:t>
            </a:r>
            <a:r>
              <a:rPr sz="1050" spc="-35"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pressure</a:t>
            </a:r>
            <a:r>
              <a:rPr sz="1050" spc="-25" dirty="0">
                <a:latin typeface="Times New Roman"/>
                <a:cs typeface="Times New Roman"/>
              </a:rPr>
              <a:t> </a:t>
            </a:r>
            <a:r>
              <a:rPr sz="1050" dirty="0">
                <a:latin typeface="Times New Roman"/>
                <a:cs typeface="Times New Roman"/>
              </a:rPr>
              <a:t>transduction</a:t>
            </a:r>
            <a:r>
              <a:rPr sz="1050" spc="-25" dirty="0">
                <a:latin typeface="Times New Roman"/>
                <a:cs typeface="Times New Roman"/>
              </a:rPr>
              <a:t> </a:t>
            </a:r>
            <a:r>
              <a:rPr sz="1050" dirty="0">
                <a:latin typeface="Times New Roman"/>
                <a:cs typeface="Times New Roman"/>
              </a:rPr>
              <a:t>based</a:t>
            </a:r>
            <a:r>
              <a:rPr sz="1050" spc="-35" dirty="0">
                <a:latin typeface="Times New Roman"/>
                <a:cs typeface="Times New Roman"/>
              </a:rPr>
              <a:t> </a:t>
            </a:r>
            <a:r>
              <a:rPr sz="1050" dirty="0">
                <a:latin typeface="Times New Roman"/>
                <a:cs typeface="Times New Roman"/>
              </a:rPr>
              <a:t>on</a:t>
            </a:r>
            <a:r>
              <a:rPr sz="1050" spc="-10" dirty="0">
                <a:latin typeface="Times New Roman"/>
                <a:cs typeface="Times New Roman"/>
              </a:rPr>
              <a:t> </a:t>
            </a:r>
            <a:r>
              <a:rPr sz="1050" b="1" dirty="0">
                <a:latin typeface="Times New Roman"/>
                <a:cs typeface="Times New Roman"/>
              </a:rPr>
              <a:t>Low</a:t>
            </a:r>
            <a:r>
              <a:rPr sz="1050" b="1" spc="-30" dirty="0">
                <a:latin typeface="Times New Roman"/>
                <a:cs typeface="Times New Roman"/>
              </a:rPr>
              <a:t> </a:t>
            </a:r>
            <a:r>
              <a:rPr sz="1050" b="1" dirty="0">
                <a:latin typeface="Times New Roman"/>
                <a:cs typeface="Times New Roman"/>
              </a:rPr>
              <a:t>Pressure</a:t>
            </a:r>
            <a:r>
              <a:rPr sz="1050" b="1" spc="-30" dirty="0">
                <a:latin typeface="Times New Roman"/>
                <a:cs typeface="Times New Roman"/>
              </a:rPr>
              <a:t> </a:t>
            </a:r>
            <a:r>
              <a:rPr sz="1050" b="1" spc="-10" dirty="0">
                <a:latin typeface="Times New Roman"/>
                <a:cs typeface="Times New Roman"/>
              </a:rPr>
              <a:t>Sensor</a:t>
            </a:r>
            <a:r>
              <a:rPr sz="1050" b="1" dirty="0">
                <a:latin typeface="Times New Roman"/>
                <a:cs typeface="Times New Roman"/>
              </a:rPr>
              <a:t>	</a:t>
            </a:r>
            <a:r>
              <a:rPr sz="1200" spc="-25" dirty="0">
                <a:latin typeface="Times New Roman"/>
                <a:cs typeface="Times New Roman"/>
              </a:rPr>
              <a:t>NO</a:t>
            </a:r>
            <a:endParaRPr sz="1200">
              <a:latin typeface="Times New Roman"/>
              <a:cs typeface="Times New Roman"/>
            </a:endParaRPr>
          </a:p>
          <a:p>
            <a:pPr marL="12700" marR="732155">
              <a:lnSpc>
                <a:spcPts val="1260"/>
              </a:lnSpc>
              <a:spcBef>
                <a:spcPts val="25"/>
              </a:spcBef>
            </a:pPr>
            <a:r>
              <a:rPr sz="1050" b="1" dirty="0">
                <a:latin typeface="Times New Roman"/>
                <a:cs typeface="Times New Roman"/>
              </a:rPr>
              <a:t>Voltage</a:t>
            </a:r>
            <a:r>
              <a:rPr sz="1050" b="1" spc="-30" dirty="0">
                <a:latin typeface="Times New Roman"/>
                <a:cs typeface="Times New Roman"/>
              </a:rPr>
              <a:t> </a:t>
            </a:r>
            <a:r>
              <a:rPr sz="1050" b="1" dirty="0">
                <a:latin typeface="Times New Roman"/>
                <a:cs typeface="Times New Roman"/>
              </a:rPr>
              <a:t>Characteristics</a:t>
            </a:r>
            <a:r>
              <a:rPr sz="1050" b="1" spc="-45" dirty="0">
                <a:latin typeface="Times New Roman"/>
                <a:cs typeface="Times New Roman"/>
              </a:rPr>
              <a:t> </a:t>
            </a:r>
            <a:r>
              <a:rPr sz="1050" b="1" dirty="0">
                <a:latin typeface="Times New Roman"/>
                <a:cs typeface="Times New Roman"/>
              </a:rPr>
              <a:t>C*.</a:t>
            </a:r>
            <a:r>
              <a:rPr sz="1050" b="1" spc="-20" dirty="0">
                <a:latin typeface="Times New Roman"/>
                <a:cs typeface="Times New Roman"/>
              </a:rPr>
              <a:t> </a:t>
            </a:r>
            <a:r>
              <a:rPr sz="1050" dirty="0">
                <a:latin typeface="Times New Roman"/>
                <a:cs typeface="Times New Roman"/>
              </a:rPr>
              <a:t>Does</a:t>
            </a:r>
            <a:r>
              <a:rPr sz="1050" spc="-3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low</a:t>
            </a:r>
            <a:r>
              <a:rPr sz="1050" spc="-15" dirty="0">
                <a:latin typeface="Times New Roman"/>
                <a:cs typeface="Times New Roman"/>
              </a:rPr>
              <a:t> </a:t>
            </a:r>
            <a:r>
              <a:rPr sz="1050" dirty="0">
                <a:latin typeface="Times New Roman"/>
                <a:cs typeface="Times New Roman"/>
              </a:rPr>
              <a:t>pressure</a:t>
            </a:r>
            <a:r>
              <a:rPr sz="1050" spc="-15" dirty="0">
                <a:latin typeface="Times New Roman"/>
                <a:cs typeface="Times New Roman"/>
              </a:rPr>
              <a:t> </a:t>
            </a:r>
            <a:r>
              <a:rPr sz="1050" spc="-10" dirty="0">
                <a:latin typeface="Times New Roman"/>
                <a:cs typeface="Times New Roman"/>
              </a:rPr>
              <a:t>sensor </a:t>
            </a:r>
            <a:r>
              <a:rPr sz="1050" dirty="0">
                <a:latin typeface="Times New Roman"/>
                <a:cs typeface="Times New Roman"/>
              </a:rPr>
              <a:t>measure</a:t>
            </a:r>
            <a:r>
              <a:rPr sz="1050" spc="-45" dirty="0">
                <a:latin typeface="Times New Roman"/>
                <a:cs typeface="Times New Roman"/>
              </a:rPr>
              <a:t> </a:t>
            </a:r>
            <a:r>
              <a:rPr sz="1050" spc="-10" dirty="0">
                <a:latin typeface="Times New Roman"/>
                <a:cs typeface="Times New Roman"/>
              </a:rPr>
              <a:t>normally?</a:t>
            </a:r>
            <a:endParaRPr sz="1050">
              <a:latin typeface="Times New Roman"/>
              <a:cs typeface="Times New Roman"/>
            </a:endParaRPr>
          </a:p>
        </p:txBody>
      </p:sp>
      <p:sp>
        <p:nvSpPr>
          <p:cNvPr id="44" name="object 44"/>
          <p:cNvSpPr txBox="1"/>
          <p:nvPr/>
        </p:nvSpPr>
        <p:spPr>
          <a:xfrm>
            <a:off x="7662926" y="7515226"/>
            <a:ext cx="1987550" cy="206467"/>
          </a:xfrm>
          <a:prstGeom prst="rect">
            <a:avLst/>
          </a:prstGeom>
          <a:ln w="12700">
            <a:solidFill>
              <a:srgbClr val="000000"/>
            </a:solidFill>
          </a:ln>
        </p:spPr>
        <p:txBody>
          <a:bodyPr vert="horz" wrap="square" lIns="0" tIns="44450" rIns="0" bIns="0" rtlCol="0">
            <a:spAutoFit/>
          </a:bodyPr>
          <a:lstStyle/>
          <a:p>
            <a:pPr marL="92075">
              <a:spcBef>
                <a:spcPts val="350"/>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low</a:t>
            </a:r>
            <a:r>
              <a:rPr sz="1050" spc="-20" dirty="0">
                <a:latin typeface="Times New Roman"/>
                <a:cs typeface="Times New Roman"/>
              </a:rPr>
              <a:t> </a:t>
            </a:r>
            <a:r>
              <a:rPr sz="1050" dirty="0">
                <a:latin typeface="Times New Roman"/>
                <a:cs typeface="Times New Roman"/>
              </a:rPr>
              <a:t>pressure</a:t>
            </a:r>
            <a:r>
              <a:rPr sz="1050" spc="-10" dirty="0">
                <a:latin typeface="Times New Roman"/>
                <a:cs typeface="Times New Roman"/>
              </a:rPr>
              <a:t> sensor</a:t>
            </a:r>
            <a:endParaRPr sz="1050">
              <a:latin typeface="Times New Roman"/>
              <a:cs typeface="Times New Roman"/>
            </a:endParaRPr>
          </a:p>
        </p:txBody>
      </p:sp>
      <p:sp>
        <p:nvSpPr>
          <p:cNvPr id="45" name="object 45"/>
          <p:cNvSpPr/>
          <p:nvPr/>
        </p:nvSpPr>
        <p:spPr>
          <a:xfrm>
            <a:off x="3549650" y="8374126"/>
            <a:ext cx="3702050" cy="462280"/>
          </a:xfrm>
          <a:custGeom>
            <a:avLst/>
            <a:gdLst/>
            <a:ahLst/>
            <a:cxnLst/>
            <a:rect l="l" t="t" r="r" b="b"/>
            <a:pathLst>
              <a:path w="3702050" h="462279">
                <a:moveTo>
                  <a:pt x="0" y="76962"/>
                </a:moveTo>
                <a:lnTo>
                  <a:pt x="6050" y="46988"/>
                </a:lnTo>
                <a:lnTo>
                  <a:pt x="22550" y="22526"/>
                </a:lnTo>
                <a:lnTo>
                  <a:pt x="47025" y="6042"/>
                </a:lnTo>
                <a:lnTo>
                  <a:pt x="77000" y="0"/>
                </a:lnTo>
                <a:lnTo>
                  <a:pt x="3625088" y="0"/>
                </a:lnTo>
                <a:lnTo>
                  <a:pt x="3655061" y="6042"/>
                </a:lnTo>
                <a:lnTo>
                  <a:pt x="3679523" y="22526"/>
                </a:lnTo>
                <a:lnTo>
                  <a:pt x="3696007" y="46988"/>
                </a:lnTo>
                <a:lnTo>
                  <a:pt x="3702050" y="76962"/>
                </a:lnTo>
                <a:lnTo>
                  <a:pt x="3702050" y="384898"/>
                </a:lnTo>
                <a:lnTo>
                  <a:pt x="3696007" y="414873"/>
                </a:lnTo>
                <a:lnTo>
                  <a:pt x="3679523" y="439348"/>
                </a:lnTo>
                <a:lnTo>
                  <a:pt x="3655061" y="455848"/>
                </a:lnTo>
                <a:lnTo>
                  <a:pt x="3625088" y="461899"/>
                </a:lnTo>
                <a:lnTo>
                  <a:pt x="77000" y="461899"/>
                </a:lnTo>
                <a:lnTo>
                  <a:pt x="47025" y="455848"/>
                </a:lnTo>
                <a:lnTo>
                  <a:pt x="22550" y="439348"/>
                </a:lnTo>
                <a:lnTo>
                  <a:pt x="6050" y="414873"/>
                </a:lnTo>
                <a:lnTo>
                  <a:pt x="0" y="384898"/>
                </a:lnTo>
                <a:lnTo>
                  <a:pt x="0" y="76962"/>
                </a:lnTo>
                <a:close/>
              </a:path>
            </a:pathLst>
          </a:custGeom>
          <a:ln w="12700">
            <a:solidFill>
              <a:srgbClr val="000000"/>
            </a:solidFill>
          </a:ln>
        </p:spPr>
        <p:txBody>
          <a:bodyPr wrap="square" lIns="0" tIns="0" rIns="0" bIns="0" rtlCol="0"/>
          <a:lstStyle/>
          <a:p>
            <a:endParaRPr/>
          </a:p>
        </p:txBody>
      </p:sp>
      <p:sp>
        <p:nvSpPr>
          <p:cNvPr id="46" name="object 46"/>
          <p:cNvSpPr txBox="1"/>
          <p:nvPr/>
        </p:nvSpPr>
        <p:spPr>
          <a:xfrm>
            <a:off x="3649675" y="8427466"/>
            <a:ext cx="3379470"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Set</a:t>
            </a:r>
            <a:r>
              <a:rPr sz="1050" spc="-45" dirty="0">
                <a:latin typeface="Times New Roman"/>
                <a:cs typeface="Times New Roman"/>
              </a:rPr>
              <a:t> </a:t>
            </a:r>
            <a:r>
              <a:rPr sz="1050" dirty="0">
                <a:latin typeface="Times New Roman"/>
                <a:cs typeface="Times New Roman"/>
              </a:rPr>
              <a:t>high</a:t>
            </a:r>
            <a:r>
              <a:rPr sz="1050" spc="-25" dirty="0">
                <a:latin typeface="Times New Roman"/>
                <a:cs typeface="Times New Roman"/>
              </a:rPr>
              <a:t> </a:t>
            </a:r>
            <a:r>
              <a:rPr sz="1050" dirty="0">
                <a:latin typeface="Times New Roman"/>
                <a:cs typeface="Times New Roman"/>
              </a:rPr>
              <a:t>capacity</a:t>
            </a:r>
            <a:r>
              <a:rPr sz="1050" spc="-35" dirty="0">
                <a:latin typeface="Times New Roman"/>
                <a:cs typeface="Times New Roman"/>
              </a:rPr>
              <a:t> </a:t>
            </a:r>
            <a:r>
              <a:rPr sz="1050" dirty="0">
                <a:latin typeface="Times New Roman"/>
                <a:cs typeface="Times New Roman"/>
              </a:rPr>
              <a:t>mode</a:t>
            </a:r>
            <a:r>
              <a:rPr sz="1050" spc="-30" dirty="0">
                <a:latin typeface="Times New Roman"/>
                <a:cs typeface="Times New Roman"/>
              </a:rPr>
              <a:t> </a:t>
            </a:r>
            <a:r>
              <a:rPr sz="1050" dirty="0">
                <a:latin typeface="Times New Roman"/>
                <a:cs typeface="Times New Roman"/>
              </a:rPr>
              <a:t>and</a:t>
            </a:r>
            <a:r>
              <a:rPr sz="1050" spc="-25" dirty="0">
                <a:latin typeface="Times New Roman"/>
                <a:cs typeface="Times New Roman"/>
              </a:rPr>
              <a:t> </a:t>
            </a:r>
            <a:r>
              <a:rPr sz="1050" dirty="0">
                <a:latin typeface="Times New Roman"/>
                <a:cs typeface="Times New Roman"/>
              </a:rPr>
              <a:t>restart</a:t>
            </a:r>
            <a:r>
              <a:rPr sz="1050" spc="-2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unit,</a:t>
            </a:r>
            <a:r>
              <a:rPr sz="1050" spc="-25" dirty="0">
                <a:latin typeface="Times New Roman"/>
                <a:cs typeface="Times New Roman"/>
              </a:rPr>
              <a:t> </a:t>
            </a:r>
            <a:r>
              <a:rPr sz="1050" dirty="0">
                <a:latin typeface="Times New Roman"/>
                <a:cs typeface="Times New Roman"/>
              </a:rPr>
              <a:t>does</a:t>
            </a:r>
            <a:r>
              <a:rPr sz="1050" spc="-2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error</a:t>
            </a:r>
            <a:r>
              <a:rPr sz="1050" spc="-25" dirty="0">
                <a:latin typeface="Times New Roman"/>
                <a:cs typeface="Times New Roman"/>
              </a:rPr>
              <a:t> </a:t>
            </a:r>
            <a:r>
              <a:rPr sz="1050" spc="-20" dirty="0">
                <a:latin typeface="Times New Roman"/>
                <a:cs typeface="Times New Roman"/>
              </a:rPr>
              <a:t>code </a:t>
            </a:r>
            <a:r>
              <a:rPr sz="1050" spc="-10" dirty="0">
                <a:latin typeface="Times New Roman"/>
                <a:cs typeface="Times New Roman"/>
              </a:rPr>
              <a:t>remain?</a:t>
            </a:r>
            <a:endParaRPr sz="1050">
              <a:latin typeface="Times New Roman"/>
              <a:cs typeface="Times New Roman"/>
            </a:endParaRPr>
          </a:p>
        </p:txBody>
      </p:sp>
      <p:sp>
        <p:nvSpPr>
          <p:cNvPr id="47" name="object 47"/>
          <p:cNvSpPr/>
          <p:nvPr/>
        </p:nvSpPr>
        <p:spPr>
          <a:xfrm>
            <a:off x="7253224" y="8540750"/>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48" name="object 48"/>
          <p:cNvSpPr txBox="1"/>
          <p:nvPr/>
        </p:nvSpPr>
        <p:spPr>
          <a:xfrm>
            <a:off x="7322565" y="8327897"/>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9" name="object 49"/>
          <p:cNvSpPr txBox="1"/>
          <p:nvPr/>
        </p:nvSpPr>
        <p:spPr>
          <a:xfrm>
            <a:off x="7662926" y="8451851"/>
            <a:ext cx="996950" cy="206467"/>
          </a:xfrm>
          <a:prstGeom prst="rect">
            <a:avLst/>
          </a:prstGeom>
          <a:ln w="12700">
            <a:solidFill>
              <a:srgbClr val="000000"/>
            </a:solidFill>
          </a:ln>
        </p:spPr>
        <p:txBody>
          <a:bodyPr vert="horz" wrap="square" lIns="0" tIns="44450" rIns="0" bIns="0" rtlCol="0">
            <a:spAutoFit/>
          </a:bodyPr>
          <a:lstStyle/>
          <a:p>
            <a:pPr marL="92075">
              <a:spcBef>
                <a:spcPts val="350"/>
              </a:spcBef>
            </a:pPr>
            <a:r>
              <a:rPr sz="1050" dirty="0">
                <a:latin typeface="Times New Roman"/>
                <a:cs typeface="Times New Roman"/>
              </a:rPr>
              <a:t>Keep</a:t>
            </a:r>
            <a:r>
              <a:rPr sz="1050" spc="-30" dirty="0">
                <a:latin typeface="Times New Roman"/>
                <a:cs typeface="Times New Roman"/>
              </a:rPr>
              <a:t> </a:t>
            </a:r>
            <a:r>
              <a:rPr sz="1050" spc="-10" dirty="0">
                <a:latin typeface="Times New Roman"/>
                <a:cs typeface="Times New Roman"/>
              </a:rPr>
              <a:t>running</a:t>
            </a:r>
            <a:endParaRPr sz="1050">
              <a:latin typeface="Times New Roman"/>
              <a:cs typeface="Times New Roman"/>
            </a:endParaRPr>
          </a:p>
        </p:txBody>
      </p:sp>
      <p:sp>
        <p:nvSpPr>
          <p:cNvPr id="50" name="object 50"/>
          <p:cNvSpPr txBox="1"/>
          <p:nvPr/>
        </p:nvSpPr>
        <p:spPr>
          <a:xfrm>
            <a:off x="7662926" y="9042401"/>
            <a:ext cx="1987550" cy="206467"/>
          </a:xfrm>
          <a:prstGeom prst="rect">
            <a:avLst/>
          </a:prstGeom>
          <a:ln w="12700">
            <a:solidFill>
              <a:srgbClr val="000000"/>
            </a:solidFill>
          </a:ln>
        </p:spPr>
        <p:txBody>
          <a:bodyPr vert="horz" wrap="square" lIns="0" tIns="44450" rIns="0" bIns="0" rtlCol="0">
            <a:spAutoFit/>
          </a:bodyPr>
          <a:lstStyle/>
          <a:p>
            <a:pPr marL="92075">
              <a:spcBef>
                <a:spcPts val="350"/>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51" name="object 51"/>
          <p:cNvSpPr/>
          <p:nvPr/>
        </p:nvSpPr>
        <p:spPr>
          <a:xfrm>
            <a:off x="5394326" y="5029199"/>
            <a:ext cx="2275205" cy="4178300"/>
          </a:xfrm>
          <a:custGeom>
            <a:avLst/>
            <a:gdLst/>
            <a:ahLst/>
            <a:cxnLst/>
            <a:rect l="l" t="t" r="r" b="b"/>
            <a:pathLst>
              <a:path w="2275204" h="4178300">
                <a:moveTo>
                  <a:pt x="2268474" y="4140200"/>
                </a:moveTo>
                <a:lnTo>
                  <a:pt x="2255774" y="4133850"/>
                </a:lnTo>
                <a:lnTo>
                  <a:pt x="2192274" y="4102100"/>
                </a:lnTo>
                <a:lnTo>
                  <a:pt x="2192274" y="4133850"/>
                </a:lnTo>
                <a:lnTo>
                  <a:pt x="12700" y="4133850"/>
                </a:lnTo>
                <a:lnTo>
                  <a:pt x="12700" y="3806825"/>
                </a:lnTo>
                <a:lnTo>
                  <a:pt x="0" y="3806825"/>
                </a:lnTo>
                <a:lnTo>
                  <a:pt x="0" y="4143705"/>
                </a:lnTo>
                <a:lnTo>
                  <a:pt x="2794" y="4146550"/>
                </a:lnTo>
                <a:lnTo>
                  <a:pt x="2192274" y="4146550"/>
                </a:lnTo>
                <a:lnTo>
                  <a:pt x="2192274" y="4178300"/>
                </a:lnTo>
                <a:lnTo>
                  <a:pt x="2255774" y="4146550"/>
                </a:lnTo>
                <a:lnTo>
                  <a:pt x="2268474" y="4140200"/>
                </a:lnTo>
                <a:close/>
              </a:path>
              <a:path w="2275204" h="4178300">
                <a:moveTo>
                  <a:pt x="2274824" y="38100"/>
                </a:moveTo>
                <a:lnTo>
                  <a:pt x="2262124" y="31750"/>
                </a:lnTo>
                <a:lnTo>
                  <a:pt x="2198624" y="0"/>
                </a:lnTo>
                <a:lnTo>
                  <a:pt x="2198674" y="31750"/>
                </a:lnTo>
                <a:lnTo>
                  <a:pt x="1863725" y="31750"/>
                </a:lnTo>
                <a:lnTo>
                  <a:pt x="1863725" y="44450"/>
                </a:lnTo>
                <a:lnTo>
                  <a:pt x="2198687" y="44450"/>
                </a:lnTo>
                <a:lnTo>
                  <a:pt x="2198751" y="76200"/>
                </a:lnTo>
                <a:lnTo>
                  <a:pt x="2262136" y="44450"/>
                </a:lnTo>
                <a:lnTo>
                  <a:pt x="2274824" y="38100"/>
                </a:lnTo>
                <a:close/>
              </a:path>
            </a:pathLst>
          </a:custGeom>
          <a:solidFill>
            <a:srgbClr val="000000"/>
          </a:solidFill>
        </p:spPr>
        <p:txBody>
          <a:bodyPr wrap="square" lIns="0" tIns="0" rIns="0" bIns="0" rtlCol="0"/>
          <a:lstStyle/>
          <a:p>
            <a:endParaRPr/>
          </a:p>
        </p:txBody>
      </p:sp>
      <p:sp>
        <p:nvSpPr>
          <p:cNvPr id="52" name="object 52"/>
          <p:cNvSpPr txBox="1"/>
          <p:nvPr/>
        </p:nvSpPr>
        <p:spPr>
          <a:xfrm>
            <a:off x="4968239" y="8881973"/>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53" name="object 53"/>
          <p:cNvSpPr txBox="1"/>
          <p:nvPr/>
        </p:nvSpPr>
        <p:spPr>
          <a:xfrm>
            <a:off x="7364857" y="4771135"/>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54" name="object 54"/>
          <p:cNvSpPr txBox="1"/>
          <p:nvPr/>
        </p:nvSpPr>
        <p:spPr>
          <a:xfrm>
            <a:off x="7688326" y="4859274"/>
            <a:ext cx="1967230" cy="368691"/>
          </a:xfrm>
          <a:prstGeom prst="rect">
            <a:avLst/>
          </a:prstGeom>
          <a:ln w="12700">
            <a:solidFill>
              <a:srgbClr val="000000"/>
            </a:solidFill>
          </a:ln>
        </p:spPr>
        <p:txBody>
          <a:bodyPr vert="horz" wrap="square" lIns="0" tIns="45085" rIns="0" bIns="0" rtlCol="0">
            <a:spAutoFit/>
          </a:bodyPr>
          <a:lstStyle/>
          <a:p>
            <a:pPr marL="92075" marR="110489">
              <a:spcBef>
                <a:spcPts val="355"/>
              </a:spcBef>
            </a:pPr>
            <a:r>
              <a:rPr sz="1050" dirty="0">
                <a:latin typeface="Times New Roman"/>
                <a:cs typeface="Times New Roman"/>
              </a:rPr>
              <a:t>Reset</a:t>
            </a:r>
            <a:r>
              <a:rPr sz="1050" spc="-3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sensor</a:t>
            </a:r>
            <a:r>
              <a:rPr sz="1050" spc="-10" dirty="0">
                <a:latin typeface="Times New Roman"/>
                <a:cs typeface="Times New Roman"/>
              </a:rPr>
              <a:t> </a:t>
            </a:r>
            <a:r>
              <a:rPr sz="1050" dirty="0">
                <a:latin typeface="Times New Roman"/>
                <a:cs typeface="Times New Roman"/>
              </a:rPr>
              <a:t>or</a:t>
            </a:r>
            <a:r>
              <a:rPr sz="1050" spc="-20" dirty="0">
                <a:latin typeface="Times New Roman"/>
                <a:cs typeface="Times New Roman"/>
              </a:rPr>
              <a:t> </a:t>
            </a:r>
            <a:r>
              <a:rPr sz="1050" dirty="0">
                <a:latin typeface="Times New Roman"/>
                <a:cs typeface="Times New Roman"/>
              </a:rPr>
              <a:t>reconnect</a:t>
            </a:r>
            <a:r>
              <a:rPr sz="1050" spc="-35" dirty="0">
                <a:latin typeface="Times New Roman"/>
                <a:cs typeface="Times New Roman"/>
              </a:rPr>
              <a:t> </a:t>
            </a:r>
            <a:r>
              <a:rPr sz="1050" spc="-25" dirty="0">
                <a:latin typeface="Times New Roman"/>
                <a:cs typeface="Times New Roman"/>
              </a:rPr>
              <a:t>the </a:t>
            </a:r>
            <a:r>
              <a:rPr sz="1050" spc="-20" dirty="0">
                <a:latin typeface="Times New Roman"/>
                <a:cs typeface="Times New Roman"/>
              </a:rPr>
              <a:t>wire</a:t>
            </a:r>
            <a:endParaRPr sz="1050">
              <a:latin typeface="Times New Roman"/>
              <a:cs typeface="Times New Roman"/>
            </a:endParaRPr>
          </a:p>
        </p:txBody>
      </p:sp>
      <p:sp>
        <p:nvSpPr>
          <p:cNvPr id="55" name="object 55"/>
          <p:cNvSpPr txBox="1"/>
          <p:nvPr/>
        </p:nvSpPr>
        <p:spPr>
          <a:xfrm>
            <a:off x="4946269" y="5498338"/>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grpSp>
        <p:nvGrpSpPr>
          <p:cNvPr id="56" name="object 56"/>
          <p:cNvGrpSpPr/>
          <p:nvPr/>
        </p:nvGrpSpPr>
        <p:grpSpPr>
          <a:xfrm>
            <a:off x="3548063" y="4729227"/>
            <a:ext cx="3721735" cy="1127125"/>
            <a:chOff x="373062" y="4729226"/>
            <a:chExt cx="3721735" cy="1127125"/>
          </a:xfrm>
        </p:grpSpPr>
        <p:sp>
          <p:nvSpPr>
            <p:cNvPr id="57" name="object 57"/>
            <p:cNvSpPr/>
            <p:nvPr/>
          </p:nvSpPr>
          <p:spPr>
            <a:xfrm>
              <a:off x="2187575" y="5389499"/>
              <a:ext cx="76200" cy="466725"/>
            </a:xfrm>
            <a:custGeom>
              <a:avLst/>
              <a:gdLst/>
              <a:ahLst/>
              <a:cxnLst/>
              <a:rect l="l" t="t" r="r" b="b"/>
              <a:pathLst>
                <a:path w="76200" h="466725">
                  <a:moveTo>
                    <a:pt x="31750" y="390525"/>
                  </a:moveTo>
                  <a:lnTo>
                    <a:pt x="0" y="390525"/>
                  </a:lnTo>
                  <a:lnTo>
                    <a:pt x="38100" y="466725"/>
                  </a:lnTo>
                  <a:lnTo>
                    <a:pt x="69850" y="403225"/>
                  </a:lnTo>
                  <a:lnTo>
                    <a:pt x="31750" y="403225"/>
                  </a:lnTo>
                  <a:lnTo>
                    <a:pt x="31750" y="390525"/>
                  </a:lnTo>
                  <a:close/>
                </a:path>
                <a:path w="76200" h="466725">
                  <a:moveTo>
                    <a:pt x="44450" y="0"/>
                  </a:moveTo>
                  <a:lnTo>
                    <a:pt x="31750" y="0"/>
                  </a:lnTo>
                  <a:lnTo>
                    <a:pt x="31750" y="403225"/>
                  </a:lnTo>
                  <a:lnTo>
                    <a:pt x="44450" y="403225"/>
                  </a:lnTo>
                  <a:lnTo>
                    <a:pt x="44450" y="0"/>
                  </a:lnTo>
                  <a:close/>
                </a:path>
                <a:path w="76200" h="466725">
                  <a:moveTo>
                    <a:pt x="76200" y="390525"/>
                  </a:moveTo>
                  <a:lnTo>
                    <a:pt x="44450" y="390525"/>
                  </a:lnTo>
                  <a:lnTo>
                    <a:pt x="44450" y="403225"/>
                  </a:lnTo>
                  <a:lnTo>
                    <a:pt x="69850" y="403225"/>
                  </a:lnTo>
                  <a:lnTo>
                    <a:pt x="76200" y="390525"/>
                  </a:lnTo>
                  <a:close/>
                </a:path>
              </a:pathLst>
            </a:custGeom>
            <a:solidFill>
              <a:srgbClr val="000000"/>
            </a:solidFill>
          </p:spPr>
          <p:txBody>
            <a:bodyPr wrap="square" lIns="0" tIns="0" rIns="0" bIns="0" rtlCol="0"/>
            <a:lstStyle/>
            <a:p>
              <a:endParaRPr/>
            </a:p>
          </p:txBody>
        </p:sp>
        <p:sp>
          <p:nvSpPr>
            <p:cNvPr id="58" name="object 58"/>
            <p:cNvSpPr/>
            <p:nvPr/>
          </p:nvSpPr>
          <p:spPr>
            <a:xfrm>
              <a:off x="379412" y="4735576"/>
              <a:ext cx="3709035" cy="641350"/>
            </a:xfrm>
            <a:custGeom>
              <a:avLst/>
              <a:gdLst/>
              <a:ahLst/>
              <a:cxnLst/>
              <a:rect l="l" t="t" r="r" b="b"/>
              <a:pathLst>
                <a:path w="3709035" h="641350">
                  <a:moveTo>
                    <a:pt x="0" y="106807"/>
                  </a:moveTo>
                  <a:lnTo>
                    <a:pt x="8399" y="65204"/>
                  </a:lnTo>
                  <a:lnTo>
                    <a:pt x="31307" y="31257"/>
                  </a:lnTo>
                  <a:lnTo>
                    <a:pt x="65284" y="8383"/>
                  </a:lnTo>
                  <a:lnTo>
                    <a:pt x="106895" y="0"/>
                  </a:lnTo>
                  <a:lnTo>
                    <a:pt x="3601529" y="0"/>
                  </a:lnTo>
                  <a:lnTo>
                    <a:pt x="3643151" y="8383"/>
                  </a:lnTo>
                  <a:lnTo>
                    <a:pt x="3677142" y="31257"/>
                  </a:lnTo>
                  <a:lnTo>
                    <a:pt x="3700059" y="65204"/>
                  </a:lnTo>
                  <a:lnTo>
                    <a:pt x="3708463" y="106807"/>
                  </a:lnTo>
                  <a:lnTo>
                    <a:pt x="3708463" y="534415"/>
                  </a:lnTo>
                  <a:lnTo>
                    <a:pt x="3700059" y="576038"/>
                  </a:lnTo>
                  <a:lnTo>
                    <a:pt x="3677142" y="610028"/>
                  </a:lnTo>
                  <a:lnTo>
                    <a:pt x="3643151" y="632946"/>
                  </a:lnTo>
                  <a:lnTo>
                    <a:pt x="3601529" y="641350"/>
                  </a:lnTo>
                  <a:lnTo>
                    <a:pt x="106895" y="641350"/>
                  </a:lnTo>
                  <a:lnTo>
                    <a:pt x="65284" y="632946"/>
                  </a:lnTo>
                  <a:lnTo>
                    <a:pt x="31307" y="610028"/>
                  </a:lnTo>
                  <a:lnTo>
                    <a:pt x="8399" y="576038"/>
                  </a:lnTo>
                  <a:lnTo>
                    <a:pt x="0" y="534415"/>
                  </a:lnTo>
                  <a:lnTo>
                    <a:pt x="0" y="106807"/>
                  </a:lnTo>
                  <a:close/>
                </a:path>
              </a:pathLst>
            </a:custGeom>
            <a:ln w="12700">
              <a:solidFill>
                <a:srgbClr val="000000"/>
              </a:solidFill>
            </a:ln>
          </p:spPr>
          <p:txBody>
            <a:bodyPr wrap="square" lIns="0" tIns="0" rIns="0" bIns="0" rtlCol="0"/>
            <a:lstStyle/>
            <a:p>
              <a:endParaRPr/>
            </a:p>
          </p:txBody>
        </p:sp>
      </p:grpSp>
      <p:sp>
        <p:nvSpPr>
          <p:cNvPr id="59" name="object 59"/>
          <p:cNvSpPr txBox="1"/>
          <p:nvPr/>
        </p:nvSpPr>
        <p:spPr>
          <a:xfrm>
            <a:off x="3663087" y="4797044"/>
            <a:ext cx="3254375" cy="506730"/>
          </a:xfrm>
          <a:prstGeom prst="rect">
            <a:avLst/>
          </a:prstGeom>
        </p:spPr>
        <p:txBody>
          <a:bodyPr vert="horz" wrap="square" lIns="0" tIns="13335" rIns="0" bIns="0" rtlCol="0">
            <a:spAutoFit/>
          </a:bodyPr>
          <a:lstStyle/>
          <a:p>
            <a:pPr marL="12700" marR="5080" algn="just">
              <a:spcBef>
                <a:spcPts val="105"/>
              </a:spcBef>
            </a:pPr>
            <a:r>
              <a:rPr sz="1050" dirty="0">
                <a:latin typeface="Times New Roman"/>
                <a:cs typeface="Times New Roman"/>
              </a:rPr>
              <a:t>Check</a:t>
            </a:r>
            <a:r>
              <a:rPr sz="1050" spc="-45" dirty="0">
                <a:latin typeface="Times New Roman"/>
                <a:cs typeface="Times New Roman"/>
              </a:rPr>
              <a:t> </a:t>
            </a:r>
            <a:r>
              <a:rPr sz="1050" dirty="0">
                <a:latin typeface="Times New Roman"/>
                <a:cs typeface="Times New Roman"/>
              </a:rPr>
              <a:t>whether</a:t>
            </a:r>
            <a:r>
              <a:rPr sz="1050" spc="-3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discharge</a:t>
            </a:r>
            <a:r>
              <a:rPr sz="1050" spc="-40" dirty="0">
                <a:latin typeface="Times New Roman"/>
                <a:cs typeface="Times New Roman"/>
              </a:rPr>
              <a:t> </a:t>
            </a:r>
            <a:r>
              <a:rPr sz="1050" dirty="0">
                <a:latin typeface="Times New Roman"/>
                <a:cs typeface="Times New Roman"/>
              </a:rPr>
              <a:t>temperature</a:t>
            </a:r>
            <a:r>
              <a:rPr sz="1050" spc="-35" dirty="0">
                <a:latin typeface="Times New Roman"/>
                <a:cs typeface="Times New Roman"/>
              </a:rPr>
              <a:t> </a:t>
            </a:r>
            <a:r>
              <a:rPr sz="1050" dirty="0">
                <a:latin typeface="Times New Roman"/>
                <a:cs typeface="Times New Roman"/>
              </a:rPr>
              <a:t>sensor</a:t>
            </a:r>
            <a:r>
              <a:rPr sz="1050" spc="-20" dirty="0">
                <a:latin typeface="Times New Roman"/>
                <a:cs typeface="Times New Roman"/>
              </a:rPr>
              <a:t> </a:t>
            </a:r>
            <a:r>
              <a:rPr sz="1050" dirty="0">
                <a:latin typeface="Times New Roman"/>
                <a:cs typeface="Times New Roman"/>
              </a:rPr>
              <a:t>is</a:t>
            </a:r>
            <a:r>
              <a:rPr sz="1050" spc="-15" dirty="0">
                <a:latin typeface="Times New Roman"/>
                <a:cs typeface="Times New Roman"/>
              </a:rPr>
              <a:t> </a:t>
            </a:r>
            <a:r>
              <a:rPr sz="1050" spc="-10" dirty="0">
                <a:latin typeface="Times New Roman"/>
                <a:cs typeface="Times New Roman"/>
              </a:rPr>
              <a:t>properly </a:t>
            </a:r>
            <a:r>
              <a:rPr sz="1050" dirty="0">
                <a:latin typeface="Times New Roman"/>
                <a:cs typeface="Times New Roman"/>
              </a:rPr>
              <a:t>seated</a:t>
            </a:r>
            <a:r>
              <a:rPr sz="1050" spc="-30" dirty="0">
                <a:latin typeface="Times New Roman"/>
                <a:cs typeface="Times New Roman"/>
              </a:rPr>
              <a:t> </a:t>
            </a:r>
            <a:r>
              <a:rPr sz="1050" dirty="0">
                <a:latin typeface="Times New Roman"/>
                <a:cs typeface="Times New Roman"/>
              </a:rPr>
              <a:t>on</a:t>
            </a:r>
            <a:r>
              <a:rPr sz="1050" spc="-3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discharge</a:t>
            </a:r>
            <a:r>
              <a:rPr sz="1050" spc="-45" dirty="0">
                <a:latin typeface="Times New Roman"/>
                <a:cs typeface="Times New Roman"/>
              </a:rPr>
              <a:t> </a:t>
            </a:r>
            <a:r>
              <a:rPr sz="1050" dirty="0">
                <a:latin typeface="Times New Roman"/>
                <a:cs typeface="Times New Roman"/>
              </a:rPr>
              <a:t>pipe</a:t>
            </a:r>
            <a:r>
              <a:rPr sz="1050" spc="220" dirty="0">
                <a:latin typeface="Times New Roman"/>
                <a:cs typeface="Times New Roman"/>
              </a:rPr>
              <a:t> </a:t>
            </a:r>
            <a:r>
              <a:rPr sz="1050" dirty="0">
                <a:latin typeface="Times New Roman"/>
                <a:cs typeface="Times New Roman"/>
              </a:rPr>
              <a:t>and</a:t>
            </a:r>
            <a:r>
              <a:rPr sz="1050" spc="-30" dirty="0">
                <a:latin typeface="Times New Roman"/>
                <a:cs typeface="Times New Roman"/>
              </a:rPr>
              <a:t> </a:t>
            </a:r>
            <a:r>
              <a:rPr sz="1050" dirty="0">
                <a:latin typeface="Times New Roman"/>
                <a:cs typeface="Times New Roman"/>
              </a:rPr>
              <a:t>securely</a:t>
            </a:r>
            <a:r>
              <a:rPr sz="1050" spc="-30" dirty="0">
                <a:latin typeface="Times New Roman"/>
                <a:cs typeface="Times New Roman"/>
              </a:rPr>
              <a:t> </a:t>
            </a:r>
            <a:r>
              <a:rPr sz="1050" dirty="0">
                <a:latin typeface="Times New Roman"/>
                <a:cs typeface="Times New Roman"/>
              </a:rPr>
              <a:t>connected</a:t>
            </a:r>
            <a:r>
              <a:rPr sz="1050" spc="-55" dirty="0">
                <a:latin typeface="Times New Roman"/>
                <a:cs typeface="Times New Roman"/>
              </a:rPr>
              <a:t> </a:t>
            </a:r>
            <a:r>
              <a:rPr sz="1050" dirty="0">
                <a:latin typeface="Times New Roman"/>
                <a:cs typeface="Times New Roman"/>
              </a:rPr>
              <a:t>to</a:t>
            </a:r>
            <a:r>
              <a:rPr sz="1050" spc="-25" dirty="0">
                <a:latin typeface="Times New Roman"/>
                <a:cs typeface="Times New Roman"/>
              </a:rPr>
              <a:t> CN7 </a:t>
            </a:r>
            <a:r>
              <a:rPr sz="1050" dirty="0">
                <a:latin typeface="Times New Roman"/>
                <a:cs typeface="Times New Roman"/>
              </a:rPr>
              <a:t>terminal</a:t>
            </a:r>
            <a:r>
              <a:rPr sz="1050" spc="-40" dirty="0">
                <a:latin typeface="Times New Roman"/>
                <a:cs typeface="Times New Roman"/>
              </a:rPr>
              <a:t> </a:t>
            </a:r>
            <a:r>
              <a:rPr sz="1050" dirty="0">
                <a:latin typeface="Times New Roman"/>
                <a:cs typeface="Times New Roman"/>
              </a:rPr>
              <a:t>on</a:t>
            </a:r>
            <a:r>
              <a:rPr sz="1050" spc="-2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main</a:t>
            </a:r>
            <a:r>
              <a:rPr sz="1050" spc="-2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60" name="object 60"/>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61" name="object 61"/>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a:spcBef>
                <a:spcPts val="100"/>
              </a:spcBef>
            </a:pPr>
            <a:r>
              <a:rPr sz="900" spc="-10" dirty="0">
                <a:latin typeface="Times New Roman"/>
                <a:cs typeface="Times New Roman"/>
              </a:rPr>
              <a:t>11/30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txBox="1"/>
          <p:nvPr/>
        </p:nvSpPr>
        <p:spPr>
          <a:xfrm>
            <a:off x="3541776" y="593869"/>
            <a:ext cx="5897245" cy="767080"/>
          </a:xfrm>
          <a:prstGeom prst="rect">
            <a:avLst/>
          </a:prstGeom>
        </p:spPr>
        <p:txBody>
          <a:bodyPr vert="horz" wrap="square" lIns="0" tIns="100330" rIns="0" bIns="0" rtlCol="0">
            <a:spAutoFit/>
          </a:bodyPr>
          <a:lstStyle/>
          <a:p>
            <a:pPr marL="12700">
              <a:spcBef>
                <a:spcPts val="790"/>
              </a:spcBef>
            </a:pPr>
            <a:r>
              <a:rPr sz="1400" b="1" u="sng" dirty="0">
                <a:uFill>
                  <a:solidFill>
                    <a:srgbClr val="000000"/>
                  </a:solidFill>
                </a:uFill>
                <a:latin typeface="Times New Roman"/>
                <a:cs typeface="Times New Roman"/>
              </a:rPr>
              <a:t>Heating</a:t>
            </a:r>
            <a:r>
              <a:rPr sz="1400" b="1" u="sng" spc="-35" dirty="0">
                <a:uFill>
                  <a:solidFill>
                    <a:srgbClr val="000000"/>
                  </a:solidFill>
                </a:uFill>
                <a:latin typeface="Times New Roman"/>
                <a:cs typeface="Times New Roman"/>
              </a:rPr>
              <a:t> </a:t>
            </a:r>
            <a:r>
              <a:rPr sz="1400" b="1" u="sng" spc="-20" dirty="0">
                <a:uFill>
                  <a:solidFill>
                    <a:srgbClr val="000000"/>
                  </a:solidFill>
                </a:uFill>
                <a:latin typeface="Times New Roman"/>
                <a:cs typeface="Times New Roman"/>
              </a:rPr>
              <a:t>mode</a:t>
            </a:r>
            <a:endParaRPr sz="1400">
              <a:latin typeface="Times New Roman"/>
              <a:cs typeface="Times New Roman"/>
            </a:endParaRPr>
          </a:p>
          <a:p>
            <a:pPr marL="20955" marR="5080">
              <a:spcBef>
                <a:spcPts val="585"/>
              </a:spcBef>
            </a:pPr>
            <a:r>
              <a:rPr sz="1200" dirty="0">
                <a:latin typeface="Times New Roman"/>
                <a:cs typeface="Times New Roman"/>
              </a:rPr>
              <a:t>Connect</a:t>
            </a:r>
            <a:r>
              <a:rPr sz="1200" spc="-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dirty="0">
                <a:latin typeface="Times New Roman"/>
                <a:cs typeface="Times New Roman"/>
              </a:rPr>
              <a:t>pressure</a:t>
            </a:r>
            <a:r>
              <a:rPr sz="1200" spc="-15" dirty="0">
                <a:latin typeface="Times New Roman"/>
                <a:cs typeface="Times New Roman"/>
              </a:rPr>
              <a:t> </a:t>
            </a:r>
            <a:r>
              <a:rPr sz="1200" dirty="0">
                <a:latin typeface="Times New Roman"/>
                <a:cs typeface="Times New Roman"/>
              </a:rPr>
              <a:t>gauge</a:t>
            </a:r>
            <a:r>
              <a:rPr sz="1200" spc="2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dirty="0">
                <a:latin typeface="Times New Roman"/>
                <a:cs typeface="Times New Roman"/>
              </a:rPr>
              <a:t>liquid stop</a:t>
            </a:r>
            <a:r>
              <a:rPr sz="1200" spc="-25" dirty="0">
                <a:latin typeface="Times New Roman"/>
                <a:cs typeface="Times New Roman"/>
              </a:rPr>
              <a:t> </a:t>
            </a:r>
            <a:r>
              <a:rPr sz="1200" dirty="0">
                <a:latin typeface="Times New Roman"/>
                <a:cs typeface="Times New Roman"/>
              </a:rPr>
              <a:t>valve,</a:t>
            </a:r>
            <a:r>
              <a:rPr sz="1200" spc="10" dirty="0">
                <a:latin typeface="Times New Roman"/>
                <a:cs typeface="Times New Roman"/>
              </a:rPr>
              <a:t> </a:t>
            </a:r>
            <a:r>
              <a:rPr sz="1200" dirty="0">
                <a:latin typeface="Times New Roman"/>
                <a:cs typeface="Times New Roman"/>
              </a:rPr>
              <a:t>compare</a:t>
            </a:r>
            <a:r>
              <a:rPr sz="1200" spc="15" dirty="0">
                <a:latin typeface="Times New Roman"/>
                <a:cs typeface="Times New Roman"/>
              </a:rPr>
              <a:t> </a:t>
            </a:r>
            <a:r>
              <a:rPr sz="1200" dirty="0">
                <a:latin typeface="Times New Roman"/>
                <a:cs typeface="Times New Roman"/>
              </a:rPr>
              <a:t>the</a:t>
            </a:r>
            <a:r>
              <a:rPr sz="1200" spc="-5" dirty="0">
                <a:latin typeface="Times New Roman"/>
                <a:cs typeface="Times New Roman"/>
              </a:rPr>
              <a:t> </a:t>
            </a:r>
            <a:r>
              <a:rPr sz="1200" dirty="0">
                <a:latin typeface="Times New Roman"/>
                <a:cs typeface="Times New Roman"/>
              </a:rPr>
              <a:t>gauged</a:t>
            </a:r>
            <a:r>
              <a:rPr sz="1200" spc="15" dirty="0">
                <a:latin typeface="Times New Roman"/>
                <a:cs typeface="Times New Roman"/>
              </a:rPr>
              <a:t> </a:t>
            </a:r>
            <a:r>
              <a:rPr sz="1200" dirty="0">
                <a:latin typeface="Times New Roman"/>
                <a:cs typeface="Times New Roman"/>
              </a:rPr>
              <a:t>pressure with</a:t>
            </a:r>
            <a:r>
              <a:rPr sz="1200" spc="-10" dirty="0">
                <a:latin typeface="Times New Roman"/>
                <a:cs typeface="Times New Roman"/>
              </a:rPr>
              <a:t> </a:t>
            </a:r>
            <a:r>
              <a:rPr sz="1200" dirty="0">
                <a:latin typeface="Times New Roman"/>
                <a:cs typeface="Times New Roman"/>
              </a:rPr>
              <a:t>the</a:t>
            </a:r>
            <a:r>
              <a:rPr sz="1200" spc="-5" dirty="0">
                <a:latin typeface="Times New Roman"/>
                <a:cs typeface="Times New Roman"/>
              </a:rPr>
              <a:t> </a:t>
            </a:r>
            <a:r>
              <a:rPr sz="1200" spc="-10" dirty="0">
                <a:latin typeface="Times New Roman"/>
                <a:cs typeface="Times New Roman"/>
              </a:rPr>
              <a:t>transduced </a:t>
            </a:r>
            <a:r>
              <a:rPr sz="1200" dirty="0">
                <a:latin typeface="Times New Roman"/>
                <a:cs typeface="Times New Roman"/>
              </a:rPr>
              <a:t>one</a:t>
            </a:r>
            <a:r>
              <a:rPr sz="1200" spc="-10" dirty="0">
                <a:latin typeface="Times New Roman"/>
                <a:cs typeface="Times New Roman"/>
              </a:rPr>
              <a:t> </a:t>
            </a:r>
            <a:r>
              <a:rPr sz="1200" dirty="0">
                <a:latin typeface="Times New Roman"/>
                <a:cs typeface="Times New Roman"/>
              </a:rPr>
              <a:t>by</a:t>
            </a:r>
            <a:r>
              <a:rPr sz="1200" spc="-15" dirty="0">
                <a:latin typeface="Times New Roman"/>
                <a:cs typeface="Times New Roman"/>
              </a:rPr>
              <a:t> </a:t>
            </a:r>
            <a:r>
              <a:rPr sz="1200" dirty="0">
                <a:latin typeface="Times New Roman"/>
                <a:cs typeface="Times New Roman"/>
              </a:rPr>
              <a:t>high pressure</a:t>
            </a:r>
            <a:r>
              <a:rPr sz="1200" spc="-10" dirty="0">
                <a:latin typeface="Times New Roman"/>
                <a:cs typeface="Times New Roman"/>
              </a:rPr>
              <a:t> sensor.</a:t>
            </a:r>
            <a:endParaRPr sz="1200">
              <a:latin typeface="Times New Roman"/>
              <a:cs typeface="Times New Roman"/>
            </a:endParaRPr>
          </a:p>
        </p:txBody>
      </p:sp>
      <p:sp>
        <p:nvSpPr>
          <p:cNvPr id="5" name="object 5"/>
          <p:cNvSpPr/>
          <p:nvPr/>
        </p:nvSpPr>
        <p:spPr>
          <a:xfrm>
            <a:off x="7258051" y="2692400"/>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6" name="object 6"/>
          <p:cNvSpPr txBox="1"/>
          <p:nvPr/>
        </p:nvSpPr>
        <p:spPr>
          <a:xfrm>
            <a:off x="4968239" y="2973705"/>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7" name="object 7"/>
          <p:cNvSpPr txBox="1"/>
          <p:nvPr/>
        </p:nvSpPr>
        <p:spPr>
          <a:xfrm>
            <a:off x="7354189" y="2478405"/>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grpSp>
        <p:nvGrpSpPr>
          <p:cNvPr id="8" name="object 8"/>
          <p:cNvGrpSpPr/>
          <p:nvPr/>
        </p:nvGrpSpPr>
        <p:grpSpPr>
          <a:xfrm>
            <a:off x="3532188" y="2589148"/>
            <a:ext cx="3726179" cy="755650"/>
            <a:chOff x="357187" y="2589148"/>
            <a:chExt cx="3726179" cy="755650"/>
          </a:xfrm>
        </p:grpSpPr>
        <p:sp>
          <p:nvSpPr>
            <p:cNvPr id="9" name="object 9"/>
            <p:cNvSpPr/>
            <p:nvPr/>
          </p:nvSpPr>
          <p:spPr>
            <a:xfrm>
              <a:off x="2195576" y="2878073"/>
              <a:ext cx="76200" cy="466725"/>
            </a:xfrm>
            <a:custGeom>
              <a:avLst/>
              <a:gdLst/>
              <a:ahLst/>
              <a:cxnLst/>
              <a:rect l="l" t="t" r="r" b="b"/>
              <a:pathLst>
                <a:path w="76200" h="466725">
                  <a:moveTo>
                    <a:pt x="31746" y="390525"/>
                  </a:moveTo>
                  <a:lnTo>
                    <a:pt x="0" y="390525"/>
                  </a:lnTo>
                  <a:lnTo>
                    <a:pt x="38100" y="466725"/>
                  </a:lnTo>
                  <a:lnTo>
                    <a:pt x="69850" y="403225"/>
                  </a:lnTo>
                  <a:lnTo>
                    <a:pt x="31750" y="403225"/>
                  </a:lnTo>
                  <a:lnTo>
                    <a:pt x="31746" y="390525"/>
                  </a:lnTo>
                  <a:close/>
                </a:path>
                <a:path w="76200" h="466725">
                  <a:moveTo>
                    <a:pt x="44323" y="0"/>
                  </a:moveTo>
                  <a:lnTo>
                    <a:pt x="31623" y="0"/>
                  </a:lnTo>
                  <a:lnTo>
                    <a:pt x="31750" y="403225"/>
                  </a:lnTo>
                  <a:lnTo>
                    <a:pt x="44450" y="403225"/>
                  </a:lnTo>
                  <a:lnTo>
                    <a:pt x="44323" y="0"/>
                  </a:lnTo>
                  <a:close/>
                </a:path>
                <a:path w="76200" h="466725">
                  <a:moveTo>
                    <a:pt x="76200" y="390525"/>
                  </a:moveTo>
                  <a:lnTo>
                    <a:pt x="44446" y="390525"/>
                  </a:lnTo>
                  <a:lnTo>
                    <a:pt x="44450" y="403225"/>
                  </a:lnTo>
                  <a:lnTo>
                    <a:pt x="69850" y="403225"/>
                  </a:lnTo>
                  <a:lnTo>
                    <a:pt x="76200" y="390525"/>
                  </a:lnTo>
                  <a:close/>
                </a:path>
              </a:pathLst>
            </a:custGeom>
            <a:solidFill>
              <a:srgbClr val="000000"/>
            </a:solidFill>
          </p:spPr>
          <p:txBody>
            <a:bodyPr wrap="square" lIns="0" tIns="0" rIns="0" bIns="0" rtlCol="0"/>
            <a:lstStyle/>
            <a:p>
              <a:endParaRPr/>
            </a:p>
          </p:txBody>
        </p:sp>
        <p:sp>
          <p:nvSpPr>
            <p:cNvPr id="10" name="object 10"/>
            <p:cNvSpPr/>
            <p:nvPr/>
          </p:nvSpPr>
          <p:spPr>
            <a:xfrm>
              <a:off x="363537" y="2595498"/>
              <a:ext cx="3713479" cy="282575"/>
            </a:xfrm>
            <a:custGeom>
              <a:avLst/>
              <a:gdLst/>
              <a:ahLst/>
              <a:cxnLst/>
              <a:rect l="l" t="t" r="r" b="b"/>
              <a:pathLst>
                <a:path w="3713479" h="282575">
                  <a:moveTo>
                    <a:pt x="0" y="47117"/>
                  </a:moveTo>
                  <a:lnTo>
                    <a:pt x="3700" y="28825"/>
                  </a:lnTo>
                  <a:lnTo>
                    <a:pt x="13792" y="13843"/>
                  </a:lnTo>
                  <a:lnTo>
                    <a:pt x="28760" y="3718"/>
                  </a:lnTo>
                  <a:lnTo>
                    <a:pt x="47091" y="0"/>
                  </a:lnTo>
                  <a:lnTo>
                    <a:pt x="3666045" y="0"/>
                  </a:lnTo>
                  <a:lnTo>
                    <a:pt x="3684391" y="3718"/>
                  </a:lnTo>
                  <a:lnTo>
                    <a:pt x="3699367" y="13842"/>
                  </a:lnTo>
                  <a:lnTo>
                    <a:pt x="3709461" y="28825"/>
                  </a:lnTo>
                  <a:lnTo>
                    <a:pt x="3713162" y="47117"/>
                  </a:lnTo>
                  <a:lnTo>
                    <a:pt x="3713162" y="235584"/>
                  </a:lnTo>
                  <a:lnTo>
                    <a:pt x="3709461" y="253857"/>
                  </a:lnTo>
                  <a:lnTo>
                    <a:pt x="3699367" y="268795"/>
                  </a:lnTo>
                  <a:lnTo>
                    <a:pt x="3684391" y="278876"/>
                  </a:lnTo>
                  <a:lnTo>
                    <a:pt x="3666045" y="282575"/>
                  </a:lnTo>
                  <a:lnTo>
                    <a:pt x="47091" y="282575"/>
                  </a:lnTo>
                  <a:lnTo>
                    <a:pt x="28760" y="278876"/>
                  </a:lnTo>
                  <a:lnTo>
                    <a:pt x="13792" y="268795"/>
                  </a:lnTo>
                  <a:lnTo>
                    <a:pt x="3700" y="253857"/>
                  </a:lnTo>
                  <a:lnTo>
                    <a:pt x="0" y="235584"/>
                  </a:lnTo>
                  <a:lnTo>
                    <a:pt x="0" y="47117"/>
                  </a:lnTo>
                  <a:close/>
                </a:path>
              </a:pathLst>
            </a:custGeom>
            <a:ln w="12700">
              <a:solidFill>
                <a:srgbClr val="000000"/>
              </a:solidFill>
            </a:ln>
          </p:spPr>
          <p:txBody>
            <a:bodyPr wrap="square" lIns="0" tIns="0" rIns="0" bIns="0" rtlCol="0"/>
            <a:lstStyle/>
            <a:p>
              <a:endParaRPr/>
            </a:p>
          </p:txBody>
        </p:sp>
      </p:grpSp>
      <p:sp>
        <p:nvSpPr>
          <p:cNvPr id="11" name="object 11"/>
          <p:cNvSpPr txBox="1"/>
          <p:nvPr/>
        </p:nvSpPr>
        <p:spPr>
          <a:xfrm>
            <a:off x="3551783" y="2639314"/>
            <a:ext cx="3686810"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Does</a:t>
            </a:r>
            <a:r>
              <a:rPr sz="1050" spc="-2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EEV</a:t>
            </a:r>
            <a:r>
              <a:rPr sz="1050" spc="-30" dirty="0">
                <a:latin typeface="Times New Roman"/>
                <a:cs typeface="Times New Roman"/>
              </a:rPr>
              <a:t> </a:t>
            </a:r>
            <a:r>
              <a:rPr sz="1050" dirty="0">
                <a:latin typeface="Times New Roman"/>
                <a:cs typeface="Times New Roman"/>
              </a:rPr>
              <a:t>cable</a:t>
            </a:r>
            <a:r>
              <a:rPr sz="1050" spc="-30" dirty="0">
                <a:latin typeface="Times New Roman"/>
                <a:cs typeface="Times New Roman"/>
              </a:rPr>
              <a:t> </a:t>
            </a:r>
            <a:r>
              <a:rPr sz="1050" dirty="0">
                <a:latin typeface="Times New Roman"/>
                <a:cs typeface="Times New Roman"/>
              </a:rPr>
              <a:t>securely</a:t>
            </a:r>
            <a:r>
              <a:rPr sz="1050" spc="-20" dirty="0">
                <a:latin typeface="Times New Roman"/>
                <a:cs typeface="Times New Roman"/>
              </a:rPr>
              <a:t> </a:t>
            </a:r>
            <a:r>
              <a:rPr sz="1050" dirty="0">
                <a:latin typeface="Times New Roman"/>
                <a:cs typeface="Times New Roman"/>
              </a:rPr>
              <a:t>connected</a:t>
            </a:r>
            <a:r>
              <a:rPr sz="1050" spc="-45" dirty="0">
                <a:latin typeface="Times New Roman"/>
                <a:cs typeface="Times New Roman"/>
              </a:rPr>
              <a:t> </a:t>
            </a:r>
            <a:r>
              <a:rPr sz="1050" dirty="0">
                <a:latin typeface="Times New Roman"/>
                <a:cs typeface="Times New Roman"/>
              </a:rPr>
              <a:t>to</a:t>
            </a:r>
            <a:r>
              <a:rPr sz="1050" spc="235" dirty="0">
                <a:latin typeface="Times New Roman"/>
                <a:cs typeface="Times New Roman"/>
              </a:rPr>
              <a:t> </a:t>
            </a:r>
            <a:r>
              <a:rPr sz="1050" dirty="0">
                <a:latin typeface="Times New Roman"/>
                <a:cs typeface="Times New Roman"/>
              </a:rPr>
              <a:t>CN13</a:t>
            </a:r>
            <a:r>
              <a:rPr sz="1050" spc="-30" dirty="0">
                <a:latin typeface="Times New Roman"/>
                <a:cs typeface="Times New Roman"/>
              </a:rPr>
              <a:t> </a:t>
            </a:r>
            <a:r>
              <a:rPr sz="1050" spc="-10" dirty="0">
                <a:latin typeface="Times New Roman"/>
                <a:cs typeface="Times New Roman"/>
              </a:rPr>
              <a:t>terminal.</a:t>
            </a:r>
            <a:endParaRPr sz="1050">
              <a:latin typeface="Times New Roman"/>
              <a:cs typeface="Times New Roman"/>
            </a:endParaRPr>
          </a:p>
        </p:txBody>
      </p:sp>
      <p:sp>
        <p:nvSpPr>
          <p:cNvPr id="12" name="object 12"/>
          <p:cNvSpPr txBox="1"/>
          <p:nvPr/>
        </p:nvSpPr>
        <p:spPr>
          <a:xfrm>
            <a:off x="7667626" y="2603500"/>
            <a:ext cx="1983105" cy="205184"/>
          </a:xfrm>
          <a:prstGeom prst="rect">
            <a:avLst/>
          </a:prstGeom>
          <a:ln w="12700">
            <a:solidFill>
              <a:srgbClr val="000000"/>
            </a:solidFill>
          </a:ln>
        </p:spPr>
        <p:txBody>
          <a:bodyPr vert="horz" wrap="square" lIns="0" tIns="43180" rIns="0" bIns="0" rtlCol="0">
            <a:spAutoFit/>
          </a:bodyPr>
          <a:lstStyle/>
          <a:p>
            <a:pPr marL="92075">
              <a:spcBef>
                <a:spcPts val="340"/>
              </a:spcBef>
            </a:pPr>
            <a:r>
              <a:rPr sz="1050" dirty="0">
                <a:latin typeface="Times New Roman"/>
                <a:cs typeface="Times New Roman"/>
              </a:rPr>
              <a:t>Reconnect</a:t>
            </a:r>
            <a:r>
              <a:rPr sz="1050" spc="-5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spc="-10" dirty="0">
                <a:latin typeface="Times New Roman"/>
                <a:cs typeface="Times New Roman"/>
              </a:rPr>
              <a:t>cable</a:t>
            </a:r>
            <a:endParaRPr sz="1050">
              <a:latin typeface="Times New Roman"/>
              <a:cs typeface="Times New Roman"/>
            </a:endParaRPr>
          </a:p>
        </p:txBody>
      </p:sp>
      <p:sp>
        <p:nvSpPr>
          <p:cNvPr id="13" name="object 13"/>
          <p:cNvSpPr/>
          <p:nvPr/>
        </p:nvSpPr>
        <p:spPr>
          <a:xfrm>
            <a:off x="3544888" y="3344799"/>
            <a:ext cx="3707129" cy="641985"/>
          </a:xfrm>
          <a:custGeom>
            <a:avLst/>
            <a:gdLst/>
            <a:ahLst/>
            <a:cxnLst/>
            <a:rect l="l" t="t" r="r" b="b"/>
            <a:pathLst>
              <a:path w="3707129" h="641985">
                <a:moveTo>
                  <a:pt x="0" y="106934"/>
                </a:moveTo>
                <a:lnTo>
                  <a:pt x="8399" y="65311"/>
                </a:lnTo>
                <a:lnTo>
                  <a:pt x="31307" y="31321"/>
                </a:lnTo>
                <a:lnTo>
                  <a:pt x="65284" y="8403"/>
                </a:lnTo>
                <a:lnTo>
                  <a:pt x="106895" y="0"/>
                </a:lnTo>
                <a:lnTo>
                  <a:pt x="3599878" y="0"/>
                </a:lnTo>
                <a:lnTo>
                  <a:pt x="3641500" y="8403"/>
                </a:lnTo>
                <a:lnTo>
                  <a:pt x="3675491" y="31321"/>
                </a:lnTo>
                <a:lnTo>
                  <a:pt x="3698408" y="65311"/>
                </a:lnTo>
                <a:lnTo>
                  <a:pt x="3706812" y="106934"/>
                </a:lnTo>
                <a:lnTo>
                  <a:pt x="3706812" y="534542"/>
                </a:lnTo>
                <a:lnTo>
                  <a:pt x="3698408" y="576165"/>
                </a:lnTo>
                <a:lnTo>
                  <a:pt x="3675491" y="610155"/>
                </a:lnTo>
                <a:lnTo>
                  <a:pt x="3641500" y="633073"/>
                </a:lnTo>
                <a:lnTo>
                  <a:pt x="3599878" y="641476"/>
                </a:lnTo>
                <a:lnTo>
                  <a:pt x="106895" y="641476"/>
                </a:lnTo>
                <a:lnTo>
                  <a:pt x="65284" y="633073"/>
                </a:lnTo>
                <a:lnTo>
                  <a:pt x="31307" y="610155"/>
                </a:lnTo>
                <a:lnTo>
                  <a:pt x="8399" y="576165"/>
                </a:lnTo>
                <a:lnTo>
                  <a:pt x="0" y="534542"/>
                </a:lnTo>
                <a:lnTo>
                  <a:pt x="0" y="106934"/>
                </a:lnTo>
                <a:close/>
              </a:path>
            </a:pathLst>
          </a:custGeom>
          <a:ln w="12700">
            <a:solidFill>
              <a:srgbClr val="000000"/>
            </a:solidFill>
          </a:ln>
        </p:spPr>
        <p:txBody>
          <a:bodyPr wrap="square" lIns="0" tIns="0" rIns="0" bIns="0" rtlCol="0"/>
          <a:lstStyle/>
          <a:p>
            <a:endParaRPr/>
          </a:p>
        </p:txBody>
      </p:sp>
      <p:sp>
        <p:nvSpPr>
          <p:cNvPr id="14" name="object 14"/>
          <p:cNvSpPr txBox="1"/>
          <p:nvPr/>
        </p:nvSpPr>
        <p:spPr>
          <a:xfrm>
            <a:off x="3653638" y="3406266"/>
            <a:ext cx="3079115" cy="506730"/>
          </a:xfrm>
          <a:prstGeom prst="rect">
            <a:avLst/>
          </a:prstGeom>
        </p:spPr>
        <p:txBody>
          <a:bodyPr vert="horz" wrap="square" lIns="0" tIns="13335" rIns="0" bIns="0" rtlCol="0">
            <a:spAutoFit/>
          </a:bodyPr>
          <a:lstStyle/>
          <a:p>
            <a:pPr marL="12700" marR="5080" algn="just">
              <a:spcBef>
                <a:spcPts val="105"/>
              </a:spcBef>
            </a:pPr>
            <a:r>
              <a:rPr sz="1050" dirty="0">
                <a:latin typeface="Times New Roman"/>
                <a:cs typeface="Times New Roman"/>
              </a:rPr>
              <a:t>Check</a:t>
            </a:r>
            <a:r>
              <a:rPr sz="1050" spc="-4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pressure</a:t>
            </a:r>
            <a:r>
              <a:rPr sz="1050" spc="-30" dirty="0">
                <a:latin typeface="Times New Roman"/>
                <a:cs typeface="Times New Roman"/>
              </a:rPr>
              <a:t> </a:t>
            </a:r>
            <a:r>
              <a:rPr sz="1050" dirty="0">
                <a:latin typeface="Times New Roman"/>
                <a:cs typeface="Times New Roman"/>
              </a:rPr>
              <a:t>transduction</a:t>
            </a:r>
            <a:r>
              <a:rPr sz="1050" spc="-25" dirty="0">
                <a:latin typeface="Times New Roman"/>
                <a:cs typeface="Times New Roman"/>
              </a:rPr>
              <a:t> </a:t>
            </a:r>
            <a:r>
              <a:rPr sz="1050" dirty="0">
                <a:latin typeface="Times New Roman"/>
                <a:cs typeface="Times New Roman"/>
              </a:rPr>
              <a:t>based</a:t>
            </a:r>
            <a:r>
              <a:rPr sz="1050" spc="-40" dirty="0">
                <a:latin typeface="Times New Roman"/>
                <a:cs typeface="Times New Roman"/>
              </a:rPr>
              <a:t> </a:t>
            </a:r>
            <a:r>
              <a:rPr sz="1050" dirty="0">
                <a:latin typeface="Times New Roman"/>
                <a:cs typeface="Times New Roman"/>
              </a:rPr>
              <a:t>on</a:t>
            </a:r>
            <a:r>
              <a:rPr sz="1050" spc="-10" dirty="0">
                <a:latin typeface="Times New Roman"/>
                <a:cs typeface="Times New Roman"/>
              </a:rPr>
              <a:t> </a:t>
            </a:r>
            <a:r>
              <a:rPr sz="1050" b="1" dirty="0">
                <a:latin typeface="Times New Roman"/>
                <a:cs typeface="Times New Roman"/>
              </a:rPr>
              <a:t>High</a:t>
            </a:r>
            <a:r>
              <a:rPr sz="1050" b="1" spc="-25" dirty="0">
                <a:latin typeface="Times New Roman"/>
                <a:cs typeface="Times New Roman"/>
              </a:rPr>
              <a:t> </a:t>
            </a:r>
            <a:r>
              <a:rPr sz="1050" b="1" spc="-10" dirty="0">
                <a:latin typeface="Times New Roman"/>
                <a:cs typeface="Times New Roman"/>
              </a:rPr>
              <a:t>Pressure </a:t>
            </a:r>
            <a:r>
              <a:rPr sz="1050" b="1" dirty="0">
                <a:latin typeface="Times New Roman"/>
                <a:cs typeface="Times New Roman"/>
              </a:rPr>
              <a:t>Sensor</a:t>
            </a:r>
            <a:r>
              <a:rPr sz="1050" b="1" spc="-30" dirty="0">
                <a:latin typeface="Times New Roman"/>
                <a:cs typeface="Times New Roman"/>
              </a:rPr>
              <a:t> </a:t>
            </a:r>
            <a:r>
              <a:rPr sz="1050" b="1" dirty="0">
                <a:latin typeface="Times New Roman"/>
                <a:cs typeface="Times New Roman"/>
              </a:rPr>
              <a:t>Voltage</a:t>
            </a:r>
            <a:r>
              <a:rPr sz="1050" b="1" spc="-30" dirty="0">
                <a:latin typeface="Times New Roman"/>
                <a:cs typeface="Times New Roman"/>
              </a:rPr>
              <a:t> </a:t>
            </a:r>
            <a:r>
              <a:rPr sz="1050" b="1" dirty="0">
                <a:latin typeface="Times New Roman"/>
                <a:cs typeface="Times New Roman"/>
              </a:rPr>
              <a:t>Characteristics</a:t>
            </a:r>
            <a:r>
              <a:rPr sz="1050" b="1" spc="-45" dirty="0">
                <a:latin typeface="Times New Roman"/>
                <a:cs typeface="Times New Roman"/>
              </a:rPr>
              <a:t> </a:t>
            </a:r>
            <a:r>
              <a:rPr sz="1050" b="1" dirty="0">
                <a:latin typeface="Times New Roman"/>
                <a:cs typeface="Times New Roman"/>
              </a:rPr>
              <a:t>D*</a:t>
            </a:r>
            <a:r>
              <a:rPr sz="1050" dirty="0">
                <a:latin typeface="Times New Roman"/>
                <a:cs typeface="Times New Roman"/>
              </a:rPr>
              <a:t>.</a:t>
            </a:r>
            <a:r>
              <a:rPr sz="1050" spc="-30" dirty="0">
                <a:latin typeface="Times New Roman"/>
                <a:cs typeface="Times New Roman"/>
              </a:rPr>
              <a:t> </a:t>
            </a: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the</a:t>
            </a:r>
            <a:r>
              <a:rPr sz="1050" spc="-15" dirty="0">
                <a:latin typeface="Times New Roman"/>
                <a:cs typeface="Times New Roman"/>
              </a:rPr>
              <a:t> </a:t>
            </a:r>
            <a:r>
              <a:rPr sz="1050" dirty="0">
                <a:latin typeface="Times New Roman"/>
                <a:cs typeface="Times New Roman"/>
              </a:rPr>
              <a:t>value</a:t>
            </a:r>
            <a:r>
              <a:rPr sz="1050" spc="-30" dirty="0">
                <a:latin typeface="Times New Roman"/>
                <a:cs typeface="Times New Roman"/>
              </a:rPr>
              <a:t> </a:t>
            </a:r>
            <a:r>
              <a:rPr sz="1050" dirty="0">
                <a:latin typeface="Times New Roman"/>
                <a:cs typeface="Times New Roman"/>
              </a:rPr>
              <a:t>of</a:t>
            </a:r>
            <a:r>
              <a:rPr sz="1050" spc="-15" dirty="0">
                <a:latin typeface="Times New Roman"/>
                <a:cs typeface="Times New Roman"/>
              </a:rPr>
              <a:t> </a:t>
            </a:r>
            <a:r>
              <a:rPr sz="1050" spc="-20" dirty="0">
                <a:latin typeface="Times New Roman"/>
                <a:cs typeface="Times New Roman"/>
              </a:rPr>
              <a:t>high </a:t>
            </a:r>
            <a:r>
              <a:rPr sz="1050" dirty="0">
                <a:latin typeface="Times New Roman"/>
                <a:cs typeface="Times New Roman"/>
              </a:rPr>
              <a:t>pressure</a:t>
            </a:r>
            <a:r>
              <a:rPr sz="1050" spc="-15" dirty="0">
                <a:latin typeface="Times New Roman"/>
                <a:cs typeface="Times New Roman"/>
              </a:rPr>
              <a:t> </a:t>
            </a:r>
            <a:r>
              <a:rPr sz="1050" dirty="0">
                <a:latin typeface="Times New Roman"/>
                <a:cs typeface="Times New Roman"/>
              </a:rPr>
              <a:t>sensor</a:t>
            </a:r>
            <a:r>
              <a:rPr sz="1050" spc="-25" dirty="0">
                <a:latin typeface="Times New Roman"/>
                <a:cs typeface="Times New Roman"/>
              </a:rPr>
              <a:t> </a:t>
            </a:r>
            <a:r>
              <a:rPr sz="1050" dirty="0">
                <a:latin typeface="Times New Roman"/>
                <a:cs typeface="Times New Roman"/>
              </a:rPr>
              <a:t>detected</a:t>
            </a:r>
            <a:r>
              <a:rPr sz="1050" spc="-35" dirty="0">
                <a:latin typeface="Times New Roman"/>
                <a:cs typeface="Times New Roman"/>
              </a:rPr>
              <a:t> </a:t>
            </a:r>
            <a:r>
              <a:rPr sz="1050" dirty="0">
                <a:latin typeface="Times New Roman"/>
                <a:cs typeface="Times New Roman"/>
              </a:rPr>
              <a:t>close</a:t>
            </a:r>
            <a:r>
              <a:rPr sz="1050" spc="-30" dirty="0">
                <a:latin typeface="Times New Roman"/>
                <a:cs typeface="Times New Roman"/>
              </a:rPr>
              <a:t> </a:t>
            </a:r>
            <a:r>
              <a:rPr sz="1050" dirty="0">
                <a:latin typeface="Times New Roman"/>
                <a:cs typeface="Times New Roman"/>
              </a:rPr>
              <a:t>to</a:t>
            </a:r>
            <a:r>
              <a:rPr sz="1050" spc="-25" dirty="0">
                <a:latin typeface="Times New Roman"/>
                <a:cs typeface="Times New Roman"/>
              </a:rPr>
              <a:t> </a:t>
            </a:r>
            <a:r>
              <a:rPr sz="1050" dirty="0">
                <a:latin typeface="Times New Roman"/>
                <a:cs typeface="Times New Roman"/>
              </a:rPr>
              <a:t>the</a:t>
            </a:r>
            <a:r>
              <a:rPr sz="1050" spc="-10" dirty="0">
                <a:latin typeface="Times New Roman"/>
                <a:cs typeface="Times New Roman"/>
              </a:rPr>
              <a:t> </a:t>
            </a:r>
            <a:r>
              <a:rPr sz="1050" dirty="0">
                <a:latin typeface="Times New Roman"/>
                <a:cs typeface="Times New Roman"/>
              </a:rPr>
              <a:t>gauged</a:t>
            </a:r>
            <a:r>
              <a:rPr sz="1050" spc="-35" dirty="0">
                <a:latin typeface="Times New Roman"/>
                <a:cs typeface="Times New Roman"/>
              </a:rPr>
              <a:t> </a:t>
            </a:r>
            <a:r>
              <a:rPr sz="1050" spc="-20" dirty="0">
                <a:latin typeface="Times New Roman"/>
                <a:cs typeface="Times New Roman"/>
              </a:rPr>
              <a:t>one?</a:t>
            </a:r>
            <a:endParaRPr sz="1050">
              <a:latin typeface="Times New Roman"/>
              <a:cs typeface="Times New Roman"/>
            </a:endParaRPr>
          </a:p>
        </p:txBody>
      </p:sp>
      <p:sp>
        <p:nvSpPr>
          <p:cNvPr id="15" name="object 15"/>
          <p:cNvSpPr txBox="1"/>
          <p:nvPr/>
        </p:nvSpPr>
        <p:spPr>
          <a:xfrm>
            <a:off x="4944491" y="4118609"/>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16" name="object 16"/>
          <p:cNvSpPr/>
          <p:nvPr/>
        </p:nvSpPr>
        <p:spPr>
          <a:xfrm>
            <a:off x="5375275" y="3601974"/>
            <a:ext cx="2303780" cy="847725"/>
          </a:xfrm>
          <a:custGeom>
            <a:avLst/>
            <a:gdLst/>
            <a:ahLst/>
            <a:cxnLst/>
            <a:rect l="l" t="t" r="r" b="b"/>
            <a:pathLst>
              <a:path w="2303779" h="847725">
                <a:moveTo>
                  <a:pt x="76200" y="771525"/>
                </a:moveTo>
                <a:lnTo>
                  <a:pt x="44450" y="771525"/>
                </a:lnTo>
                <a:lnTo>
                  <a:pt x="44450" y="379476"/>
                </a:lnTo>
                <a:lnTo>
                  <a:pt x="31750" y="379476"/>
                </a:lnTo>
                <a:lnTo>
                  <a:pt x="31750" y="771525"/>
                </a:lnTo>
                <a:lnTo>
                  <a:pt x="0" y="771525"/>
                </a:lnTo>
                <a:lnTo>
                  <a:pt x="38100" y="847725"/>
                </a:lnTo>
                <a:lnTo>
                  <a:pt x="69850" y="784225"/>
                </a:lnTo>
                <a:lnTo>
                  <a:pt x="76200" y="771525"/>
                </a:lnTo>
                <a:close/>
              </a:path>
              <a:path w="2303779" h="847725">
                <a:moveTo>
                  <a:pt x="2303399" y="38100"/>
                </a:moveTo>
                <a:lnTo>
                  <a:pt x="2290699" y="31750"/>
                </a:lnTo>
                <a:lnTo>
                  <a:pt x="2227199" y="0"/>
                </a:lnTo>
                <a:lnTo>
                  <a:pt x="2227237" y="31750"/>
                </a:lnTo>
                <a:lnTo>
                  <a:pt x="1892300" y="31750"/>
                </a:lnTo>
                <a:lnTo>
                  <a:pt x="1892300" y="44577"/>
                </a:lnTo>
                <a:lnTo>
                  <a:pt x="2227262" y="44462"/>
                </a:lnTo>
                <a:lnTo>
                  <a:pt x="2227326" y="76200"/>
                </a:lnTo>
                <a:lnTo>
                  <a:pt x="2303399" y="38100"/>
                </a:lnTo>
                <a:close/>
              </a:path>
            </a:pathLst>
          </a:custGeom>
          <a:solidFill>
            <a:srgbClr val="000000"/>
          </a:solidFill>
        </p:spPr>
        <p:txBody>
          <a:bodyPr wrap="square" lIns="0" tIns="0" rIns="0" bIns="0" rtlCol="0"/>
          <a:lstStyle/>
          <a:p>
            <a:endParaRPr/>
          </a:p>
        </p:txBody>
      </p:sp>
      <p:sp>
        <p:nvSpPr>
          <p:cNvPr id="17" name="object 17"/>
          <p:cNvSpPr txBox="1"/>
          <p:nvPr/>
        </p:nvSpPr>
        <p:spPr>
          <a:xfrm>
            <a:off x="7354189" y="3338829"/>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18" name="object 18"/>
          <p:cNvSpPr txBox="1"/>
          <p:nvPr/>
        </p:nvSpPr>
        <p:spPr>
          <a:xfrm>
            <a:off x="7678802" y="3513201"/>
            <a:ext cx="1971675"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high</a:t>
            </a:r>
            <a:r>
              <a:rPr sz="1050" spc="-30" dirty="0">
                <a:latin typeface="Times New Roman"/>
                <a:cs typeface="Times New Roman"/>
              </a:rPr>
              <a:t> </a:t>
            </a:r>
            <a:r>
              <a:rPr sz="1050" dirty="0">
                <a:latin typeface="Times New Roman"/>
                <a:cs typeface="Times New Roman"/>
              </a:rPr>
              <a:t>pressure</a:t>
            </a:r>
            <a:r>
              <a:rPr sz="1050" spc="-10" dirty="0">
                <a:latin typeface="Times New Roman"/>
                <a:cs typeface="Times New Roman"/>
              </a:rPr>
              <a:t> sensor</a:t>
            </a:r>
            <a:endParaRPr sz="1050">
              <a:latin typeface="Times New Roman"/>
              <a:cs typeface="Times New Roman"/>
            </a:endParaRPr>
          </a:p>
        </p:txBody>
      </p:sp>
      <p:sp>
        <p:nvSpPr>
          <p:cNvPr id="19" name="object 19"/>
          <p:cNvSpPr/>
          <p:nvPr/>
        </p:nvSpPr>
        <p:spPr>
          <a:xfrm>
            <a:off x="3549650" y="5734050"/>
            <a:ext cx="3702050" cy="462280"/>
          </a:xfrm>
          <a:custGeom>
            <a:avLst/>
            <a:gdLst/>
            <a:ahLst/>
            <a:cxnLst/>
            <a:rect l="l" t="t" r="r" b="b"/>
            <a:pathLst>
              <a:path w="3702050" h="462279">
                <a:moveTo>
                  <a:pt x="0" y="76962"/>
                </a:moveTo>
                <a:lnTo>
                  <a:pt x="6050" y="46988"/>
                </a:lnTo>
                <a:lnTo>
                  <a:pt x="22550" y="22526"/>
                </a:lnTo>
                <a:lnTo>
                  <a:pt x="47025" y="6042"/>
                </a:lnTo>
                <a:lnTo>
                  <a:pt x="77000" y="0"/>
                </a:lnTo>
                <a:lnTo>
                  <a:pt x="3625088" y="0"/>
                </a:lnTo>
                <a:lnTo>
                  <a:pt x="3655061" y="6042"/>
                </a:lnTo>
                <a:lnTo>
                  <a:pt x="3679523" y="22526"/>
                </a:lnTo>
                <a:lnTo>
                  <a:pt x="3696007" y="46988"/>
                </a:lnTo>
                <a:lnTo>
                  <a:pt x="3702050" y="76962"/>
                </a:lnTo>
                <a:lnTo>
                  <a:pt x="3702050" y="384937"/>
                </a:lnTo>
                <a:lnTo>
                  <a:pt x="3696007" y="414910"/>
                </a:lnTo>
                <a:lnTo>
                  <a:pt x="3679523" y="439372"/>
                </a:lnTo>
                <a:lnTo>
                  <a:pt x="3655061" y="455856"/>
                </a:lnTo>
                <a:lnTo>
                  <a:pt x="3625088"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sp>
        <p:nvSpPr>
          <p:cNvPr id="20" name="object 20"/>
          <p:cNvSpPr txBox="1"/>
          <p:nvPr/>
        </p:nvSpPr>
        <p:spPr>
          <a:xfrm>
            <a:off x="3649675" y="5787009"/>
            <a:ext cx="3379470"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Set</a:t>
            </a:r>
            <a:r>
              <a:rPr sz="1050" spc="-45" dirty="0">
                <a:latin typeface="Times New Roman"/>
                <a:cs typeface="Times New Roman"/>
              </a:rPr>
              <a:t> </a:t>
            </a:r>
            <a:r>
              <a:rPr sz="1050" dirty="0">
                <a:latin typeface="Times New Roman"/>
                <a:cs typeface="Times New Roman"/>
              </a:rPr>
              <a:t>high</a:t>
            </a:r>
            <a:r>
              <a:rPr sz="1050" spc="-25" dirty="0">
                <a:latin typeface="Times New Roman"/>
                <a:cs typeface="Times New Roman"/>
              </a:rPr>
              <a:t> </a:t>
            </a:r>
            <a:r>
              <a:rPr sz="1050" dirty="0">
                <a:latin typeface="Times New Roman"/>
                <a:cs typeface="Times New Roman"/>
              </a:rPr>
              <a:t>capacity</a:t>
            </a:r>
            <a:r>
              <a:rPr sz="1050" spc="-35" dirty="0">
                <a:latin typeface="Times New Roman"/>
                <a:cs typeface="Times New Roman"/>
              </a:rPr>
              <a:t> </a:t>
            </a:r>
            <a:r>
              <a:rPr sz="1050" dirty="0">
                <a:latin typeface="Times New Roman"/>
                <a:cs typeface="Times New Roman"/>
              </a:rPr>
              <a:t>mode</a:t>
            </a:r>
            <a:r>
              <a:rPr sz="1050" spc="-30" dirty="0">
                <a:latin typeface="Times New Roman"/>
                <a:cs typeface="Times New Roman"/>
              </a:rPr>
              <a:t> </a:t>
            </a:r>
            <a:r>
              <a:rPr sz="1050" dirty="0">
                <a:latin typeface="Times New Roman"/>
                <a:cs typeface="Times New Roman"/>
              </a:rPr>
              <a:t>and</a:t>
            </a:r>
            <a:r>
              <a:rPr sz="1050" spc="-25" dirty="0">
                <a:latin typeface="Times New Roman"/>
                <a:cs typeface="Times New Roman"/>
              </a:rPr>
              <a:t> </a:t>
            </a:r>
            <a:r>
              <a:rPr sz="1050" dirty="0">
                <a:latin typeface="Times New Roman"/>
                <a:cs typeface="Times New Roman"/>
              </a:rPr>
              <a:t>restart</a:t>
            </a:r>
            <a:r>
              <a:rPr sz="1050" spc="-2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unit,</a:t>
            </a:r>
            <a:r>
              <a:rPr sz="1050" spc="-25" dirty="0">
                <a:latin typeface="Times New Roman"/>
                <a:cs typeface="Times New Roman"/>
              </a:rPr>
              <a:t> </a:t>
            </a:r>
            <a:r>
              <a:rPr sz="1050" dirty="0">
                <a:latin typeface="Times New Roman"/>
                <a:cs typeface="Times New Roman"/>
              </a:rPr>
              <a:t>does</a:t>
            </a:r>
            <a:r>
              <a:rPr sz="1050" spc="-2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error</a:t>
            </a:r>
            <a:r>
              <a:rPr sz="1050" spc="-25" dirty="0">
                <a:latin typeface="Times New Roman"/>
                <a:cs typeface="Times New Roman"/>
              </a:rPr>
              <a:t> </a:t>
            </a:r>
            <a:r>
              <a:rPr sz="1050" spc="-20" dirty="0">
                <a:latin typeface="Times New Roman"/>
                <a:cs typeface="Times New Roman"/>
              </a:rPr>
              <a:t>code </a:t>
            </a:r>
            <a:r>
              <a:rPr sz="1050" spc="-10" dirty="0">
                <a:latin typeface="Times New Roman"/>
                <a:cs typeface="Times New Roman"/>
              </a:rPr>
              <a:t>remain?</a:t>
            </a:r>
            <a:endParaRPr sz="1050">
              <a:latin typeface="Times New Roman"/>
              <a:cs typeface="Times New Roman"/>
            </a:endParaRPr>
          </a:p>
        </p:txBody>
      </p:sp>
      <p:sp>
        <p:nvSpPr>
          <p:cNvPr id="21" name="object 21"/>
          <p:cNvSpPr/>
          <p:nvPr/>
        </p:nvSpPr>
        <p:spPr>
          <a:xfrm>
            <a:off x="7253224" y="5899150"/>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22" name="object 22"/>
          <p:cNvSpPr txBox="1"/>
          <p:nvPr/>
        </p:nvSpPr>
        <p:spPr>
          <a:xfrm>
            <a:off x="7322565" y="5669660"/>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23" name="object 23"/>
          <p:cNvSpPr txBox="1"/>
          <p:nvPr/>
        </p:nvSpPr>
        <p:spPr>
          <a:xfrm>
            <a:off x="7662926" y="5811773"/>
            <a:ext cx="996950"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Keep</a:t>
            </a:r>
            <a:r>
              <a:rPr sz="1050" spc="-30" dirty="0">
                <a:latin typeface="Times New Roman"/>
                <a:cs typeface="Times New Roman"/>
              </a:rPr>
              <a:t> </a:t>
            </a:r>
            <a:r>
              <a:rPr sz="1050" spc="-10" dirty="0">
                <a:latin typeface="Times New Roman"/>
                <a:cs typeface="Times New Roman"/>
              </a:rPr>
              <a:t>running</a:t>
            </a:r>
            <a:endParaRPr sz="1050">
              <a:latin typeface="Times New Roman"/>
              <a:cs typeface="Times New Roman"/>
            </a:endParaRPr>
          </a:p>
        </p:txBody>
      </p:sp>
      <p:sp>
        <p:nvSpPr>
          <p:cNvPr id="24" name="object 24"/>
          <p:cNvSpPr txBox="1"/>
          <p:nvPr/>
        </p:nvSpPr>
        <p:spPr>
          <a:xfrm>
            <a:off x="7662926" y="6540436"/>
            <a:ext cx="1987550"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25" name="object 25"/>
          <p:cNvSpPr/>
          <p:nvPr/>
        </p:nvSpPr>
        <p:spPr>
          <a:xfrm>
            <a:off x="5394326" y="1743075"/>
            <a:ext cx="2275205" cy="4961255"/>
          </a:xfrm>
          <a:custGeom>
            <a:avLst/>
            <a:gdLst/>
            <a:ahLst/>
            <a:cxnLst/>
            <a:rect l="l" t="t" r="r" b="b"/>
            <a:pathLst>
              <a:path w="2275204" h="4961255">
                <a:moveTo>
                  <a:pt x="2268474" y="4922774"/>
                </a:moveTo>
                <a:lnTo>
                  <a:pt x="2255774" y="4916424"/>
                </a:lnTo>
                <a:lnTo>
                  <a:pt x="2192274" y="4884674"/>
                </a:lnTo>
                <a:lnTo>
                  <a:pt x="2192274" y="4916424"/>
                </a:lnTo>
                <a:lnTo>
                  <a:pt x="12700" y="4916424"/>
                </a:lnTo>
                <a:lnTo>
                  <a:pt x="12700" y="4452874"/>
                </a:lnTo>
                <a:lnTo>
                  <a:pt x="0" y="4452874"/>
                </a:lnTo>
                <a:lnTo>
                  <a:pt x="0" y="4926330"/>
                </a:lnTo>
                <a:lnTo>
                  <a:pt x="2794" y="4929124"/>
                </a:lnTo>
                <a:lnTo>
                  <a:pt x="2192274" y="4929124"/>
                </a:lnTo>
                <a:lnTo>
                  <a:pt x="2192274" y="4960874"/>
                </a:lnTo>
                <a:lnTo>
                  <a:pt x="2255774" y="4929124"/>
                </a:lnTo>
                <a:lnTo>
                  <a:pt x="2268474" y="4922774"/>
                </a:lnTo>
                <a:close/>
              </a:path>
              <a:path w="2275204" h="4961255">
                <a:moveTo>
                  <a:pt x="2274824" y="38100"/>
                </a:moveTo>
                <a:lnTo>
                  <a:pt x="2262124" y="31750"/>
                </a:lnTo>
                <a:lnTo>
                  <a:pt x="2198624" y="0"/>
                </a:lnTo>
                <a:lnTo>
                  <a:pt x="2198674" y="31750"/>
                </a:lnTo>
                <a:lnTo>
                  <a:pt x="1863725" y="31750"/>
                </a:lnTo>
                <a:lnTo>
                  <a:pt x="1863725" y="44450"/>
                </a:lnTo>
                <a:lnTo>
                  <a:pt x="2198687" y="44450"/>
                </a:lnTo>
                <a:lnTo>
                  <a:pt x="2198751" y="76200"/>
                </a:lnTo>
                <a:lnTo>
                  <a:pt x="2262136" y="44450"/>
                </a:lnTo>
                <a:lnTo>
                  <a:pt x="2274824" y="38100"/>
                </a:lnTo>
                <a:close/>
              </a:path>
            </a:pathLst>
          </a:custGeom>
          <a:solidFill>
            <a:srgbClr val="000000"/>
          </a:solidFill>
        </p:spPr>
        <p:txBody>
          <a:bodyPr wrap="square" lIns="0" tIns="0" rIns="0" bIns="0" rtlCol="0"/>
          <a:lstStyle/>
          <a:p>
            <a:endParaRPr/>
          </a:p>
        </p:txBody>
      </p:sp>
      <p:sp>
        <p:nvSpPr>
          <p:cNvPr id="26" name="object 26"/>
          <p:cNvSpPr txBox="1"/>
          <p:nvPr/>
        </p:nvSpPr>
        <p:spPr>
          <a:xfrm>
            <a:off x="4968239" y="6289040"/>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27" name="object 27"/>
          <p:cNvSpPr txBox="1"/>
          <p:nvPr/>
        </p:nvSpPr>
        <p:spPr>
          <a:xfrm>
            <a:off x="7367904" y="1525651"/>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28" name="object 28"/>
          <p:cNvSpPr txBox="1"/>
          <p:nvPr/>
        </p:nvSpPr>
        <p:spPr>
          <a:xfrm>
            <a:off x="7691502" y="1566926"/>
            <a:ext cx="1958975" cy="368049"/>
          </a:xfrm>
          <a:prstGeom prst="rect">
            <a:avLst/>
          </a:prstGeom>
          <a:ln w="12700">
            <a:solidFill>
              <a:srgbClr val="000000"/>
            </a:solidFill>
          </a:ln>
        </p:spPr>
        <p:txBody>
          <a:bodyPr vert="horz" wrap="square" lIns="0" tIns="44450" rIns="0" bIns="0" rtlCol="0">
            <a:spAutoFit/>
          </a:bodyPr>
          <a:lstStyle/>
          <a:p>
            <a:pPr marL="92075" marR="102870">
              <a:spcBef>
                <a:spcPts val="350"/>
              </a:spcBef>
            </a:pPr>
            <a:r>
              <a:rPr sz="1050" dirty="0">
                <a:latin typeface="Times New Roman"/>
                <a:cs typeface="Times New Roman"/>
              </a:rPr>
              <a:t>Reset</a:t>
            </a:r>
            <a:r>
              <a:rPr sz="1050" spc="-3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sensor</a:t>
            </a:r>
            <a:r>
              <a:rPr sz="1050" spc="-10" dirty="0">
                <a:latin typeface="Times New Roman"/>
                <a:cs typeface="Times New Roman"/>
              </a:rPr>
              <a:t> </a:t>
            </a:r>
            <a:r>
              <a:rPr sz="1050" dirty="0">
                <a:latin typeface="Times New Roman"/>
                <a:cs typeface="Times New Roman"/>
              </a:rPr>
              <a:t>or</a:t>
            </a:r>
            <a:r>
              <a:rPr sz="1050" spc="-20" dirty="0">
                <a:latin typeface="Times New Roman"/>
                <a:cs typeface="Times New Roman"/>
              </a:rPr>
              <a:t> </a:t>
            </a:r>
            <a:r>
              <a:rPr sz="1050" dirty="0">
                <a:latin typeface="Times New Roman"/>
                <a:cs typeface="Times New Roman"/>
              </a:rPr>
              <a:t>reconnect</a:t>
            </a:r>
            <a:r>
              <a:rPr sz="1050" spc="-35" dirty="0">
                <a:latin typeface="Times New Roman"/>
                <a:cs typeface="Times New Roman"/>
              </a:rPr>
              <a:t> </a:t>
            </a:r>
            <a:r>
              <a:rPr sz="1050" spc="-25" dirty="0">
                <a:latin typeface="Times New Roman"/>
                <a:cs typeface="Times New Roman"/>
              </a:rPr>
              <a:t>the </a:t>
            </a:r>
            <a:r>
              <a:rPr sz="1050" spc="-20" dirty="0">
                <a:latin typeface="Times New Roman"/>
                <a:cs typeface="Times New Roman"/>
              </a:rPr>
              <a:t>wire</a:t>
            </a:r>
            <a:endParaRPr sz="1050">
              <a:latin typeface="Times New Roman"/>
              <a:cs typeface="Times New Roman"/>
            </a:endParaRPr>
          </a:p>
        </p:txBody>
      </p:sp>
      <p:sp>
        <p:nvSpPr>
          <p:cNvPr id="29" name="object 29"/>
          <p:cNvSpPr txBox="1"/>
          <p:nvPr/>
        </p:nvSpPr>
        <p:spPr>
          <a:xfrm>
            <a:off x="4947792" y="2257806"/>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grpSp>
        <p:nvGrpSpPr>
          <p:cNvPr id="30" name="object 30"/>
          <p:cNvGrpSpPr/>
          <p:nvPr/>
        </p:nvGrpSpPr>
        <p:grpSpPr>
          <a:xfrm>
            <a:off x="3543300" y="1490599"/>
            <a:ext cx="3714750" cy="1116330"/>
            <a:chOff x="368300" y="1490599"/>
            <a:chExt cx="3714750" cy="1116330"/>
          </a:xfrm>
        </p:grpSpPr>
        <p:sp>
          <p:nvSpPr>
            <p:cNvPr id="31" name="object 31"/>
            <p:cNvSpPr/>
            <p:nvPr/>
          </p:nvSpPr>
          <p:spPr>
            <a:xfrm>
              <a:off x="2193925" y="2138299"/>
              <a:ext cx="76200" cy="468630"/>
            </a:xfrm>
            <a:custGeom>
              <a:avLst/>
              <a:gdLst/>
              <a:ahLst/>
              <a:cxnLst/>
              <a:rect l="l" t="t" r="r" b="b"/>
              <a:pathLst>
                <a:path w="76200" h="468630">
                  <a:moveTo>
                    <a:pt x="31750" y="392175"/>
                  </a:moveTo>
                  <a:lnTo>
                    <a:pt x="0" y="392175"/>
                  </a:lnTo>
                  <a:lnTo>
                    <a:pt x="38100" y="468375"/>
                  </a:lnTo>
                  <a:lnTo>
                    <a:pt x="69850" y="404875"/>
                  </a:lnTo>
                  <a:lnTo>
                    <a:pt x="31750" y="404875"/>
                  </a:lnTo>
                  <a:lnTo>
                    <a:pt x="31750" y="392175"/>
                  </a:lnTo>
                  <a:close/>
                </a:path>
                <a:path w="76200" h="468630">
                  <a:moveTo>
                    <a:pt x="44450" y="0"/>
                  </a:moveTo>
                  <a:lnTo>
                    <a:pt x="31750" y="0"/>
                  </a:lnTo>
                  <a:lnTo>
                    <a:pt x="31750" y="404875"/>
                  </a:lnTo>
                  <a:lnTo>
                    <a:pt x="44450" y="404875"/>
                  </a:lnTo>
                  <a:lnTo>
                    <a:pt x="44450" y="0"/>
                  </a:lnTo>
                  <a:close/>
                </a:path>
                <a:path w="76200" h="468630">
                  <a:moveTo>
                    <a:pt x="76200" y="392175"/>
                  </a:moveTo>
                  <a:lnTo>
                    <a:pt x="44450" y="392175"/>
                  </a:lnTo>
                  <a:lnTo>
                    <a:pt x="44450" y="404875"/>
                  </a:lnTo>
                  <a:lnTo>
                    <a:pt x="69850" y="404875"/>
                  </a:lnTo>
                  <a:lnTo>
                    <a:pt x="76200" y="392175"/>
                  </a:lnTo>
                  <a:close/>
                </a:path>
              </a:pathLst>
            </a:custGeom>
            <a:solidFill>
              <a:srgbClr val="000000"/>
            </a:solidFill>
          </p:spPr>
          <p:txBody>
            <a:bodyPr wrap="square" lIns="0" tIns="0" rIns="0" bIns="0" rtlCol="0"/>
            <a:lstStyle/>
            <a:p>
              <a:endParaRPr/>
            </a:p>
          </p:txBody>
        </p:sp>
        <p:sp>
          <p:nvSpPr>
            <p:cNvPr id="32" name="object 32"/>
            <p:cNvSpPr/>
            <p:nvPr/>
          </p:nvSpPr>
          <p:spPr>
            <a:xfrm>
              <a:off x="374650" y="1496949"/>
              <a:ext cx="3702050" cy="641350"/>
            </a:xfrm>
            <a:custGeom>
              <a:avLst/>
              <a:gdLst/>
              <a:ahLst/>
              <a:cxnLst/>
              <a:rect l="l" t="t" r="r" b="b"/>
              <a:pathLst>
                <a:path w="3702050" h="641350">
                  <a:moveTo>
                    <a:pt x="0" y="106933"/>
                  </a:moveTo>
                  <a:lnTo>
                    <a:pt x="8399" y="65311"/>
                  </a:lnTo>
                  <a:lnTo>
                    <a:pt x="31307" y="31321"/>
                  </a:lnTo>
                  <a:lnTo>
                    <a:pt x="65284" y="8403"/>
                  </a:lnTo>
                  <a:lnTo>
                    <a:pt x="106895" y="0"/>
                  </a:lnTo>
                  <a:lnTo>
                    <a:pt x="3595116" y="0"/>
                  </a:lnTo>
                  <a:lnTo>
                    <a:pt x="3636738" y="8403"/>
                  </a:lnTo>
                  <a:lnTo>
                    <a:pt x="3670728" y="31321"/>
                  </a:lnTo>
                  <a:lnTo>
                    <a:pt x="3693646" y="65311"/>
                  </a:lnTo>
                  <a:lnTo>
                    <a:pt x="3702050" y="106933"/>
                  </a:lnTo>
                  <a:lnTo>
                    <a:pt x="3702050" y="534543"/>
                  </a:lnTo>
                  <a:lnTo>
                    <a:pt x="3693646" y="576145"/>
                  </a:lnTo>
                  <a:lnTo>
                    <a:pt x="3670728" y="610092"/>
                  </a:lnTo>
                  <a:lnTo>
                    <a:pt x="3636738" y="632966"/>
                  </a:lnTo>
                  <a:lnTo>
                    <a:pt x="3595116" y="641350"/>
                  </a:lnTo>
                  <a:lnTo>
                    <a:pt x="106895" y="641350"/>
                  </a:lnTo>
                  <a:lnTo>
                    <a:pt x="65284" y="632966"/>
                  </a:lnTo>
                  <a:lnTo>
                    <a:pt x="31307" y="610092"/>
                  </a:lnTo>
                  <a:lnTo>
                    <a:pt x="8399" y="576145"/>
                  </a:lnTo>
                  <a:lnTo>
                    <a:pt x="0" y="534543"/>
                  </a:lnTo>
                  <a:lnTo>
                    <a:pt x="0" y="106933"/>
                  </a:lnTo>
                  <a:close/>
                </a:path>
              </a:pathLst>
            </a:custGeom>
            <a:ln w="12700">
              <a:solidFill>
                <a:srgbClr val="000000"/>
              </a:solidFill>
            </a:ln>
          </p:spPr>
          <p:txBody>
            <a:bodyPr wrap="square" lIns="0" tIns="0" rIns="0" bIns="0" rtlCol="0"/>
            <a:lstStyle/>
            <a:p>
              <a:endParaRPr/>
            </a:p>
          </p:txBody>
        </p:sp>
      </p:grpSp>
      <p:sp>
        <p:nvSpPr>
          <p:cNvPr id="33" name="object 33"/>
          <p:cNvSpPr txBox="1"/>
          <p:nvPr/>
        </p:nvSpPr>
        <p:spPr>
          <a:xfrm>
            <a:off x="3658514" y="1558290"/>
            <a:ext cx="3255010" cy="506730"/>
          </a:xfrm>
          <a:prstGeom prst="rect">
            <a:avLst/>
          </a:prstGeom>
        </p:spPr>
        <p:txBody>
          <a:bodyPr vert="horz" wrap="square" lIns="0" tIns="13335" rIns="0" bIns="0" rtlCol="0">
            <a:spAutoFit/>
          </a:bodyPr>
          <a:lstStyle/>
          <a:p>
            <a:pPr marL="12700" marR="5080" algn="just">
              <a:spcBef>
                <a:spcPts val="105"/>
              </a:spcBef>
            </a:pPr>
            <a:r>
              <a:rPr sz="1050" dirty="0">
                <a:latin typeface="Times New Roman"/>
                <a:cs typeface="Times New Roman"/>
              </a:rPr>
              <a:t>Check</a:t>
            </a:r>
            <a:r>
              <a:rPr sz="1050" spc="-45" dirty="0">
                <a:latin typeface="Times New Roman"/>
                <a:cs typeface="Times New Roman"/>
              </a:rPr>
              <a:t> </a:t>
            </a:r>
            <a:r>
              <a:rPr sz="1050" dirty="0">
                <a:latin typeface="Times New Roman"/>
                <a:cs typeface="Times New Roman"/>
              </a:rPr>
              <a:t>whether</a:t>
            </a:r>
            <a:r>
              <a:rPr sz="1050" spc="-3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discharge</a:t>
            </a:r>
            <a:r>
              <a:rPr sz="1050" spc="-40" dirty="0">
                <a:latin typeface="Times New Roman"/>
                <a:cs typeface="Times New Roman"/>
              </a:rPr>
              <a:t> </a:t>
            </a:r>
            <a:r>
              <a:rPr sz="1050" dirty="0">
                <a:latin typeface="Times New Roman"/>
                <a:cs typeface="Times New Roman"/>
              </a:rPr>
              <a:t>temperature</a:t>
            </a:r>
            <a:r>
              <a:rPr sz="1050" spc="-35" dirty="0">
                <a:latin typeface="Times New Roman"/>
                <a:cs typeface="Times New Roman"/>
              </a:rPr>
              <a:t> </a:t>
            </a:r>
            <a:r>
              <a:rPr sz="1050" dirty="0">
                <a:latin typeface="Times New Roman"/>
                <a:cs typeface="Times New Roman"/>
              </a:rPr>
              <a:t>sensor</a:t>
            </a:r>
            <a:r>
              <a:rPr sz="1050" spc="-20" dirty="0">
                <a:latin typeface="Times New Roman"/>
                <a:cs typeface="Times New Roman"/>
              </a:rPr>
              <a:t> </a:t>
            </a:r>
            <a:r>
              <a:rPr sz="1050" dirty="0">
                <a:latin typeface="Times New Roman"/>
                <a:cs typeface="Times New Roman"/>
              </a:rPr>
              <a:t>is</a:t>
            </a:r>
            <a:r>
              <a:rPr sz="1050" spc="-15" dirty="0">
                <a:latin typeface="Times New Roman"/>
                <a:cs typeface="Times New Roman"/>
              </a:rPr>
              <a:t> </a:t>
            </a:r>
            <a:r>
              <a:rPr sz="1050" spc="-10" dirty="0">
                <a:latin typeface="Times New Roman"/>
                <a:cs typeface="Times New Roman"/>
              </a:rPr>
              <a:t>properly </a:t>
            </a:r>
            <a:r>
              <a:rPr sz="1050" dirty="0">
                <a:latin typeface="Times New Roman"/>
                <a:cs typeface="Times New Roman"/>
              </a:rPr>
              <a:t>seated</a:t>
            </a:r>
            <a:r>
              <a:rPr sz="1050" spc="-35" dirty="0">
                <a:latin typeface="Times New Roman"/>
                <a:cs typeface="Times New Roman"/>
              </a:rPr>
              <a:t> </a:t>
            </a:r>
            <a:r>
              <a:rPr sz="1050" dirty="0">
                <a:latin typeface="Times New Roman"/>
                <a:cs typeface="Times New Roman"/>
              </a:rPr>
              <a:t>on</a:t>
            </a:r>
            <a:r>
              <a:rPr sz="1050" spc="-25"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discharge</a:t>
            </a:r>
            <a:r>
              <a:rPr sz="1050" spc="-35" dirty="0">
                <a:latin typeface="Times New Roman"/>
                <a:cs typeface="Times New Roman"/>
              </a:rPr>
              <a:t> </a:t>
            </a:r>
            <a:r>
              <a:rPr sz="1050" dirty="0">
                <a:latin typeface="Times New Roman"/>
                <a:cs typeface="Times New Roman"/>
              </a:rPr>
              <a:t>pipe</a:t>
            </a:r>
            <a:r>
              <a:rPr sz="1050" spc="229" dirty="0">
                <a:latin typeface="Times New Roman"/>
                <a:cs typeface="Times New Roman"/>
              </a:rPr>
              <a:t> </a:t>
            </a:r>
            <a:r>
              <a:rPr sz="1050" dirty="0">
                <a:latin typeface="Times New Roman"/>
                <a:cs typeface="Times New Roman"/>
              </a:rPr>
              <a:t>and</a:t>
            </a:r>
            <a:r>
              <a:rPr sz="1050" spc="-25" dirty="0">
                <a:latin typeface="Times New Roman"/>
                <a:cs typeface="Times New Roman"/>
              </a:rPr>
              <a:t> </a:t>
            </a:r>
            <a:r>
              <a:rPr sz="1050" dirty="0">
                <a:latin typeface="Times New Roman"/>
                <a:cs typeface="Times New Roman"/>
              </a:rPr>
              <a:t>securely</a:t>
            </a:r>
            <a:r>
              <a:rPr sz="1050" spc="-25" dirty="0">
                <a:latin typeface="Times New Roman"/>
                <a:cs typeface="Times New Roman"/>
              </a:rPr>
              <a:t> </a:t>
            </a:r>
            <a:r>
              <a:rPr sz="1050" dirty="0">
                <a:latin typeface="Times New Roman"/>
                <a:cs typeface="Times New Roman"/>
              </a:rPr>
              <a:t>connected</a:t>
            </a:r>
            <a:r>
              <a:rPr sz="1050" spc="-50" dirty="0">
                <a:latin typeface="Times New Roman"/>
                <a:cs typeface="Times New Roman"/>
              </a:rPr>
              <a:t> </a:t>
            </a:r>
            <a:r>
              <a:rPr sz="1050" dirty="0">
                <a:latin typeface="Times New Roman"/>
                <a:cs typeface="Times New Roman"/>
              </a:rPr>
              <a:t>to</a:t>
            </a:r>
            <a:r>
              <a:rPr sz="1050" spc="-20" dirty="0">
                <a:latin typeface="Times New Roman"/>
                <a:cs typeface="Times New Roman"/>
              </a:rPr>
              <a:t> </a:t>
            </a:r>
            <a:r>
              <a:rPr sz="1050" spc="-25" dirty="0">
                <a:latin typeface="Times New Roman"/>
                <a:cs typeface="Times New Roman"/>
              </a:rPr>
              <a:t>CN7 </a:t>
            </a:r>
            <a:r>
              <a:rPr sz="1050" dirty="0">
                <a:latin typeface="Times New Roman"/>
                <a:cs typeface="Times New Roman"/>
              </a:rPr>
              <a:t>terminal</a:t>
            </a:r>
            <a:r>
              <a:rPr sz="1050" spc="-40" dirty="0">
                <a:latin typeface="Times New Roman"/>
                <a:cs typeface="Times New Roman"/>
              </a:rPr>
              <a:t> </a:t>
            </a:r>
            <a:r>
              <a:rPr sz="1050" dirty="0">
                <a:latin typeface="Times New Roman"/>
                <a:cs typeface="Times New Roman"/>
              </a:rPr>
              <a:t>on</a:t>
            </a:r>
            <a:r>
              <a:rPr sz="1050" spc="-2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main</a:t>
            </a:r>
            <a:r>
              <a:rPr sz="1050" spc="-2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34" name="object 34"/>
          <p:cNvSpPr/>
          <p:nvPr/>
        </p:nvSpPr>
        <p:spPr>
          <a:xfrm>
            <a:off x="3544888" y="4449826"/>
            <a:ext cx="3707129" cy="819150"/>
          </a:xfrm>
          <a:custGeom>
            <a:avLst/>
            <a:gdLst/>
            <a:ahLst/>
            <a:cxnLst/>
            <a:rect l="l" t="t" r="r" b="b"/>
            <a:pathLst>
              <a:path w="3707129" h="819150">
                <a:moveTo>
                  <a:pt x="0" y="136525"/>
                </a:moveTo>
                <a:lnTo>
                  <a:pt x="6960" y="93358"/>
                </a:lnTo>
                <a:lnTo>
                  <a:pt x="26341" y="55878"/>
                </a:lnTo>
                <a:lnTo>
                  <a:pt x="55895" y="26330"/>
                </a:lnTo>
                <a:lnTo>
                  <a:pt x="93372" y="6956"/>
                </a:lnTo>
                <a:lnTo>
                  <a:pt x="136525" y="0"/>
                </a:lnTo>
                <a:lnTo>
                  <a:pt x="3570287" y="0"/>
                </a:lnTo>
                <a:lnTo>
                  <a:pt x="3613454" y="6956"/>
                </a:lnTo>
                <a:lnTo>
                  <a:pt x="3650933" y="26330"/>
                </a:lnTo>
                <a:lnTo>
                  <a:pt x="3680481" y="55878"/>
                </a:lnTo>
                <a:lnTo>
                  <a:pt x="3699855" y="93358"/>
                </a:lnTo>
                <a:lnTo>
                  <a:pt x="3706812" y="136525"/>
                </a:lnTo>
                <a:lnTo>
                  <a:pt x="3706812" y="682498"/>
                </a:lnTo>
                <a:lnTo>
                  <a:pt x="3699855" y="725677"/>
                </a:lnTo>
                <a:lnTo>
                  <a:pt x="3680481" y="763188"/>
                </a:lnTo>
                <a:lnTo>
                  <a:pt x="3650933" y="792774"/>
                </a:lnTo>
                <a:lnTo>
                  <a:pt x="3613454" y="812180"/>
                </a:lnTo>
                <a:lnTo>
                  <a:pt x="3570287" y="819150"/>
                </a:lnTo>
                <a:lnTo>
                  <a:pt x="136525" y="819150"/>
                </a:lnTo>
                <a:lnTo>
                  <a:pt x="93372" y="812180"/>
                </a:lnTo>
                <a:lnTo>
                  <a:pt x="55895" y="792774"/>
                </a:lnTo>
                <a:lnTo>
                  <a:pt x="26341" y="763188"/>
                </a:lnTo>
                <a:lnTo>
                  <a:pt x="6960" y="725678"/>
                </a:lnTo>
                <a:lnTo>
                  <a:pt x="0" y="682498"/>
                </a:lnTo>
                <a:lnTo>
                  <a:pt x="0" y="136525"/>
                </a:lnTo>
                <a:close/>
              </a:path>
            </a:pathLst>
          </a:custGeom>
          <a:ln w="12700">
            <a:solidFill>
              <a:srgbClr val="000000"/>
            </a:solidFill>
          </a:ln>
        </p:spPr>
        <p:txBody>
          <a:bodyPr wrap="square" lIns="0" tIns="0" rIns="0" bIns="0" rtlCol="0"/>
          <a:lstStyle/>
          <a:p>
            <a:endParaRPr/>
          </a:p>
        </p:txBody>
      </p:sp>
      <p:sp>
        <p:nvSpPr>
          <p:cNvPr id="35" name="object 35"/>
          <p:cNvSpPr txBox="1"/>
          <p:nvPr/>
        </p:nvSpPr>
        <p:spPr>
          <a:xfrm>
            <a:off x="3662172" y="4519930"/>
            <a:ext cx="3392804" cy="667385"/>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Lock</a:t>
            </a:r>
            <a:r>
              <a:rPr sz="1050" spc="-1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liquid</a:t>
            </a:r>
            <a:r>
              <a:rPr sz="1050" spc="-30" dirty="0">
                <a:latin typeface="Times New Roman"/>
                <a:cs typeface="Times New Roman"/>
              </a:rPr>
              <a:t> </a:t>
            </a:r>
            <a:r>
              <a:rPr sz="1050" dirty="0">
                <a:latin typeface="Times New Roman"/>
                <a:cs typeface="Times New Roman"/>
              </a:rPr>
              <a:t>stop</a:t>
            </a:r>
            <a:r>
              <a:rPr sz="1050" spc="-15" dirty="0">
                <a:latin typeface="Times New Roman"/>
                <a:cs typeface="Times New Roman"/>
              </a:rPr>
              <a:t> </a:t>
            </a:r>
            <a:r>
              <a:rPr sz="1050" dirty="0">
                <a:latin typeface="Times New Roman"/>
                <a:cs typeface="Times New Roman"/>
              </a:rPr>
              <a:t>valve</a:t>
            </a:r>
            <a:r>
              <a:rPr sz="1050" spc="-15" dirty="0">
                <a:latin typeface="Times New Roman"/>
                <a:cs typeface="Times New Roman"/>
              </a:rPr>
              <a:t> </a:t>
            </a:r>
            <a:r>
              <a:rPr sz="1050" dirty="0">
                <a:latin typeface="Times New Roman"/>
                <a:cs typeface="Times New Roman"/>
              </a:rPr>
              <a:t>and</a:t>
            </a:r>
            <a:r>
              <a:rPr sz="1050" spc="-30" dirty="0">
                <a:latin typeface="Times New Roman"/>
                <a:cs typeface="Times New Roman"/>
              </a:rPr>
              <a:t> </a:t>
            </a:r>
            <a:r>
              <a:rPr sz="1050" dirty="0">
                <a:latin typeface="Times New Roman"/>
                <a:cs typeface="Times New Roman"/>
              </a:rPr>
              <a:t>use</a:t>
            </a:r>
            <a:r>
              <a:rPr sz="1050" spc="-15" dirty="0">
                <a:latin typeface="Times New Roman"/>
                <a:cs typeface="Times New Roman"/>
              </a:rPr>
              <a:t> </a:t>
            </a:r>
            <a:r>
              <a:rPr sz="1050" dirty="0">
                <a:latin typeface="Times New Roman"/>
                <a:cs typeface="Times New Roman"/>
              </a:rPr>
              <a:t>test</a:t>
            </a:r>
            <a:r>
              <a:rPr sz="1050" spc="-35" dirty="0">
                <a:latin typeface="Times New Roman"/>
                <a:cs typeface="Times New Roman"/>
              </a:rPr>
              <a:t> </a:t>
            </a:r>
            <a:r>
              <a:rPr sz="1050" dirty="0">
                <a:latin typeface="Times New Roman"/>
                <a:cs typeface="Times New Roman"/>
              </a:rPr>
              <a:t>mode</a:t>
            </a:r>
            <a:r>
              <a:rPr sz="1050" spc="-15" dirty="0">
                <a:latin typeface="Times New Roman"/>
                <a:cs typeface="Times New Roman"/>
              </a:rPr>
              <a:t> </a:t>
            </a:r>
            <a:r>
              <a:rPr sz="1050" dirty="0">
                <a:latin typeface="Times New Roman"/>
                <a:cs typeface="Times New Roman"/>
              </a:rPr>
              <a:t>8</a:t>
            </a:r>
            <a:r>
              <a:rPr sz="1050" spc="-15" dirty="0">
                <a:latin typeface="Times New Roman"/>
                <a:cs typeface="Times New Roman"/>
              </a:rPr>
              <a:t> </a:t>
            </a:r>
            <a:r>
              <a:rPr sz="1050" dirty="0">
                <a:latin typeface="Times New Roman"/>
                <a:cs typeface="Times New Roman"/>
              </a:rPr>
              <a:t>(</a:t>
            </a:r>
            <a:r>
              <a:rPr sz="1050" b="1" dirty="0">
                <a:latin typeface="Times New Roman"/>
                <a:cs typeface="Times New Roman"/>
              </a:rPr>
              <a:t>*Note)</a:t>
            </a:r>
            <a:r>
              <a:rPr sz="1050" b="1" spc="-30" dirty="0">
                <a:latin typeface="Times New Roman"/>
                <a:cs typeface="Times New Roman"/>
              </a:rPr>
              <a:t> </a:t>
            </a:r>
            <a:r>
              <a:rPr sz="1050" dirty="0">
                <a:latin typeface="Times New Roman"/>
                <a:cs typeface="Times New Roman"/>
              </a:rPr>
              <a:t>to</a:t>
            </a:r>
            <a:r>
              <a:rPr sz="1050" spc="-25" dirty="0">
                <a:latin typeface="Times New Roman"/>
                <a:cs typeface="Times New Roman"/>
              </a:rPr>
              <a:t> fix </a:t>
            </a:r>
            <a:r>
              <a:rPr sz="1050" dirty="0">
                <a:latin typeface="Times New Roman"/>
                <a:cs typeface="Times New Roman"/>
              </a:rPr>
              <a:t>compressor</a:t>
            </a:r>
            <a:r>
              <a:rPr sz="1050" spc="-25" dirty="0">
                <a:latin typeface="Times New Roman"/>
                <a:cs typeface="Times New Roman"/>
              </a:rPr>
              <a:t> </a:t>
            </a:r>
            <a:r>
              <a:rPr sz="1050" dirty="0">
                <a:latin typeface="Times New Roman"/>
                <a:cs typeface="Times New Roman"/>
              </a:rPr>
              <a:t>speed.</a:t>
            </a:r>
            <a:r>
              <a:rPr sz="1050" spc="-30" dirty="0">
                <a:latin typeface="Times New Roman"/>
                <a:cs typeface="Times New Roman"/>
              </a:rPr>
              <a:t> </a:t>
            </a:r>
            <a:r>
              <a:rPr sz="1050" dirty="0">
                <a:latin typeface="Times New Roman"/>
                <a:cs typeface="Times New Roman"/>
              </a:rPr>
              <a:t>Recover</a:t>
            </a:r>
            <a:r>
              <a:rPr sz="1050" spc="-4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refrigerant</a:t>
            </a:r>
            <a:r>
              <a:rPr sz="1050" spc="-35" dirty="0">
                <a:latin typeface="Times New Roman"/>
                <a:cs typeface="Times New Roman"/>
              </a:rPr>
              <a:t> </a:t>
            </a:r>
            <a:r>
              <a:rPr sz="1050" dirty="0">
                <a:latin typeface="Times New Roman"/>
                <a:cs typeface="Times New Roman"/>
              </a:rPr>
              <a:t>from</a:t>
            </a:r>
            <a:r>
              <a:rPr sz="1050" spc="-30" dirty="0">
                <a:latin typeface="Times New Roman"/>
                <a:cs typeface="Times New Roman"/>
              </a:rPr>
              <a:t> </a:t>
            </a:r>
            <a:r>
              <a:rPr sz="1050" dirty="0">
                <a:latin typeface="Times New Roman"/>
                <a:cs typeface="Times New Roman"/>
              </a:rPr>
              <a:t>outdoor</a:t>
            </a:r>
            <a:r>
              <a:rPr sz="1050" spc="-40" dirty="0">
                <a:latin typeface="Times New Roman"/>
                <a:cs typeface="Times New Roman"/>
              </a:rPr>
              <a:t> </a:t>
            </a:r>
            <a:r>
              <a:rPr sz="1050" dirty="0">
                <a:latin typeface="Times New Roman"/>
                <a:cs typeface="Times New Roman"/>
              </a:rPr>
              <a:t>unit</a:t>
            </a:r>
            <a:r>
              <a:rPr sz="1050" spc="-20" dirty="0">
                <a:latin typeface="Times New Roman"/>
                <a:cs typeface="Times New Roman"/>
              </a:rPr>
              <a:t> </a:t>
            </a:r>
            <a:r>
              <a:rPr sz="1050" spc="-25" dirty="0">
                <a:latin typeface="Times New Roman"/>
                <a:cs typeface="Times New Roman"/>
              </a:rPr>
              <a:t>to </a:t>
            </a:r>
            <a:r>
              <a:rPr sz="1050" dirty="0">
                <a:latin typeface="Times New Roman"/>
                <a:cs typeface="Times New Roman"/>
              </a:rPr>
              <a:t>indoor</a:t>
            </a:r>
            <a:r>
              <a:rPr sz="1050" spc="-35" dirty="0">
                <a:latin typeface="Times New Roman"/>
                <a:cs typeface="Times New Roman"/>
              </a:rPr>
              <a:t> </a:t>
            </a:r>
            <a:r>
              <a:rPr sz="1050" dirty="0">
                <a:latin typeface="Times New Roman"/>
                <a:cs typeface="Times New Roman"/>
              </a:rPr>
              <a:t>unit</a:t>
            </a:r>
            <a:r>
              <a:rPr sz="1050" spc="-25" dirty="0">
                <a:latin typeface="Times New Roman"/>
                <a:cs typeface="Times New Roman"/>
              </a:rPr>
              <a:t> </a:t>
            </a:r>
            <a:r>
              <a:rPr sz="1050" dirty="0">
                <a:latin typeface="Times New Roman"/>
                <a:cs typeface="Times New Roman"/>
              </a:rPr>
              <a:t>side.</a:t>
            </a:r>
            <a:r>
              <a:rPr sz="1050" spc="-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EEV</a:t>
            </a:r>
            <a:r>
              <a:rPr sz="1050" spc="-25" dirty="0">
                <a:latin typeface="Times New Roman"/>
                <a:cs typeface="Times New Roman"/>
              </a:rPr>
              <a:t> </a:t>
            </a:r>
            <a:r>
              <a:rPr sz="1050" dirty="0">
                <a:latin typeface="Times New Roman"/>
                <a:cs typeface="Times New Roman"/>
              </a:rPr>
              <a:t>cannot</a:t>
            </a:r>
            <a:r>
              <a:rPr sz="1050" spc="-40" dirty="0">
                <a:latin typeface="Times New Roman"/>
                <a:cs typeface="Times New Roman"/>
              </a:rPr>
              <a:t> </a:t>
            </a:r>
            <a:r>
              <a:rPr sz="1050" dirty="0">
                <a:latin typeface="Times New Roman"/>
                <a:cs typeface="Times New Roman"/>
              </a:rPr>
              <a:t>be</a:t>
            </a:r>
            <a:r>
              <a:rPr sz="1050" spc="-25" dirty="0">
                <a:latin typeface="Times New Roman"/>
                <a:cs typeface="Times New Roman"/>
              </a:rPr>
              <a:t> </a:t>
            </a:r>
            <a:r>
              <a:rPr sz="1050" dirty="0">
                <a:latin typeface="Times New Roman"/>
                <a:cs typeface="Times New Roman"/>
              </a:rPr>
              <a:t>closed</a:t>
            </a:r>
            <a:r>
              <a:rPr sz="1050" spc="-20" dirty="0">
                <a:latin typeface="Times New Roman"/>
                <a:cs typeface="Times New Roman"/>
              </a:rPr>
              <a:t> </a:t>
            </a:r>
            <a:r>
              <a:rPr sz="1050" dirty="0">
                <a:latin typeface="Times New Roman"/>
                <a:cs typeface="Times New Roman"/>
              </a:rPr>
              <a:t>if</a:t>
            </a:r>
            <a:r>
              <a:rPr sz="1050" spc="-1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spc="-10" dirty="0">
                <a:latin typeface="Times New Roman"/>
                <a:cs typeface="Times New Roman"/>
              </a:rPr>
              <a:t>recover </a:t>
            </a:r>
            <a:r>
              <a:rPr sz="1050" dirty="0">
                <a:latin typeface="Times New Roman"/>
                <a:cs typeface="Times New Roman"/>
              </a:rPr>
              <a:t>process</a:t>
            </a:r>
            <a:r>
              <a:rPr sz="1050" spc="-35" dirty="0">
                <a:latin typeface="Times New Roman"/>
                <a:cs typeface="Times New Roman"/>
              </a:rPr>
              <a:t> </a:t>
            </a:r>
            <a:r>
              <a:rPr sz="1050" dirty="0">
                <a:latin typeface="Times New Roman"/>
                <a:cs typeface="Times New Roman"/>
              </a:rPr>
              <a:t>is</a:t>
            </a:r>
            <a:r>
              <a:rPr sz="1050" spc="-10" dirty="0">
                <a:latin typeface="Times New Roman"/>
                <a:cs typeface="Times New Roman"/>
              </a:rPr>
              <a:t> failed.</a:t>
            </a:r>
            <a:endParaRPr sz="1050">
              <a:latin typeface="Times New Roman"/>
              <a:cs typeface="Times New Roman"/>
            </a:endParaRPr>
          </a:p>
        </p:txBody>
      </p:sp>
      <p:sp>
        <p:nvSpPr>
          <p:cNvPr id="36" name="object 36"/>
          <p:cNvSpPr txBox="1"/>
          <p:nvPr/>
        </p:nvSpPr>
        <p:spPr>
          <a:xfrm>
            <a:off x="4944491" y="5334761"/>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7" name="object 37"/>
          <p:cNvSpPr/>
          <p:nvPr/>
        </p:nvSpPr>
        <p:spPr>
          <a:xfrm>
            <a:off x="5375275" y="4813300"/>
            <a:ext cx="2303780" cy="923925"/>
          </a:xfrm>
          <a:custGeom>
            <a:avLst/>
            <a:gdLst/>
            <a:ahLst/>
            <a:cxnLst/>
            <a:rect l="l" t="t" r="r" b="b"/>
            <a:pathLst>
              <a:path w="2303779" h="923925">
                <a:moveTo>
                  <a:pt x="76200" y="847725"/>
                </a:moveTo>
                <a:lnTo>
                  <a:pt x="44450" y="847725"/>
                </a:lnTo>
                <a:lnTo>
                  <a:pt x="44450" y="455549"/>
                </a:lnTo>
                <a:lnTo>
                  <a:pt x="31750" y="455549"/>
                </a:lnTo>
                <a:lnTo>
                  <a:pt x="31750" y="847725"/>
                </a:lnTo>
                <a:lnTo>
                  <a:pt x="0" y="847725"/>
                </a:lnTo>
                <a:lnTo>
                  <a:pt x="38100" y="923925"/>
                </a:lnTo>
                <a:lnTo>
                  <a:pt x="69850" y="860425"/>
                </a:lnTo>
                <a:lnTo>
                  <a:pt x="76200" y="847725"/>
                </a:lnTo>
                <a:close/>
              </a:path>
              <a:path w="2303779" h="923925">
                <a:moveTo>
                  <a:pt x="2303399" y="38100"/>
                </a:moveTo>
                <a:lnTo>
                  <a:pt x="2290699" y="31750"/>
                </a:lnTo>
                <a:lnTo>
                  <a:pt x="2227199" y="0"/>
                </a:lnTo>
                <a:lnTo>
                  <a:pt x="2227249" y="31750"/>
                </a:lnTo>
                <a:lnTo>
                  <a:pt x="1892300" y="31750"/>
                </a:lnTo>
                <a:lnTo>
                  <a:pt x="1892300" y="44450"/>
                </a:lnTo>
                <a:lnTo>
                  <a:pt x="2227262" y="44450"/>
                </a:lnTo>
                <a:lnTo>
                  <a:pt x="2227326" y="76200"/>
                </a:lnTo>
                <a:lnTo>
                  <a:pt x="2290711" y="44450"/>
                </a:lnTo>
                <a:lnTo>
                  <a:pt x="2303399" y="38100"/>
                </a:lnTo>
                <a:close/>
              </a:path>
            </a:pathLst>
          </a:custGeom>
          <a:solidFill>
            <a:srgbClr val="000000"/>
          </a:solidFill>
        </p:spPr>
        <p:txBody>
          <a:bodyPr wrap="square" lIns="0" tIns="0" rIns="0" bIns="0" rtlCol="0"/>
          <a:lstStyle/>
          <a:p>
            <a:endParaRPr/>
          </a:p>
        </p:txBody>
      </p:sp>
      <p:sp>
        <p:nvSpPr>
          <p:cNvPr id="38" name="object 38"/>
          <p:cNvSpPr txBox="1"/>
          <p:nvPr/>
        </p:nvSpPr>
        <p:spPr>
          <a:xfrm>
            <a:off x="7354189" y="4550409"/>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1" name="object 41"/>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42" name="object 42"/>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
        <p:nvSpPr>
          <p:cNvPr id="39" name="object 39"/>
          <p:cNvSpPr txBox="1"/>
          <p:nvPr/>
        </p:nvSpPr>
        <p:spPr>
          <a:xfrm>
            <a:off x="7678802" y="4562476"/>
            <a:ext cx="1971675" cy="530915"/>
          </a:xfrm>
          <a:prstGeom prst="rect">
            <a:avLst/>
          </a:prstGeom>
          <a:ln w="12700">
            <a:solidFill>
              <a:srgbClr val="000000"/>
            </a:solidFill>
          </a:ln>
        </p:spPr>
        <p:txBody>
          <a:bodyPr vert="horz" wrap="square" lIns="0" tIns="45720" rIns="0" bIns="0" rtlCol="0">
            <a:spAutoFit/>
          </a:bodyPr>
          <a:lstStyle/>
          <a:p>
            <a:pPr marL="92075" marR="227965">
              <a:spcBef>
                <a:spcPts val="360"/>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dirty="0">
                <a:latin typeface="Times New Roman"/>
                <a:cs typeface="Times New Roman"/>
              </a:rPr>
              <a:t>EEV</a:t>
            </a:r>
            <a:r>
              <a:rPr sz="1050" spc="-25" dirty="0">
                <a:latin typeface="Times New Roman"/>
                <a:cs typeface="Times New Roman"/>
              </a:rPr>
              <a:t> </a:t>
            </a:r>
            <a:r>
              <a:rPr sz="1050" dirty="0">
                <a:latin typeface="Times New Roman"/>
                <a:cs typeface="Times New Roman"/>
              </a:rPr>
              <a:t>coil</a:t>
            </a:r>
            <a:r>
              <a:rPr sz="1050" spc="-30" dirty="0">
                <a:latin typeface="Times New Roman"/>
                <a:cs typeface="Times New Roman"/>
              </a:rPr>
              <a:t> </a:t>
            </a:r>
            <a:r>
              <a:rPr sz="1050" dirty="0">
                <a:latin typeface="Times New Roman"/>
                <a:cs typeface="Times New Roman"/>
              </a:rPr>
              <a:t>to</a:t>
            </a:r>
            <a:r>
              <a:rPr sz="1050" spc="-5" dirty="0">
                <a:latin typeface="Times New Roman"/>
                <a:cs typeface="Times New Roman"/>
              </a:rPr>
              <a:t> </a:t>
            </a:r>
            <a:r>
              <a:rPr sz="1050" spc="-10" dirty="0">
                <a:latin typeface="Times New Roman"/>
                <a:cs typeface="Times New Roman"/>
              </a:rPr>
              <a:t>repeat </a:t>
            </a:r>
            <a:r>
              <a:rPr sz="1050" dirty="0">
                <a:latin typeface="Times New Roman"/>
                <a:cs typeface="Times New Roman"/>
              </a:rPr>
              <a:t>test</a:t>
            </a:r>
            <a:r>
              <a:rPr sz="1050" spc="-15" dirty="0">
                <a:latin typeface="Times New Roman"/>
                <a:cs typeface="Times New Roman"/>
              </a:rPr>
              <a:t> </a:t>
            </a:r>
            <a:r>
              <a:rPr sz="1050" dirty="0">
                <a:latin typeface="Times New Roman"/>
                <a:cs typeface="Times New Roman"/>
              </a:rPr>
              <a:t>mode</a:t>
            </a:r>
            <a:r>
              <a:rPr sz="1050" spc="-25" dirty="0">
                <a:latin typeface="Times New Roman"/>
                <a:cs typeface="Times New Roman"/>
              </a:rPr>
              <a:t> </a:t>
            </a:r>
            <a:r>
              <a:rPr sz="1050" dirty="0">
                <a:latin typeface="Times New Roman"/>
                <a:cs typeface="Times New Roman"/>
              </a:rPr>
              <a:t>8.</a:t>
            </a:r>
            <a:r>
              <a:rPr sz="1050" spc="-10" dirty="0">
                <a:latin typeface="Times New Roman"/>
                <a:cs typeface="Times New Roman"/>
              </a:rPr>
              <a:t> </a:t>
            </a:r>
            <a:r>
              <a:rPr sz="1050" dirty="0">
                <a:latin typeface="Times New Roman"/>
                <a:cs typeface="Times New Roman"/>
              </a:rPr>
              <a:t>Change</a:t>
            </a:r>
            <a:r>
              <a:rPr sz="1050" spc="-50"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spc="-25" dirty="0">
                <a:latin typeface="Times New Roman"/>
                <a:cs typeface="Times New Roman"/>
              </a:rPr>
              <a:t>EEV </a:t>
            </a:r>
            <a:r>
              <a:rPr sz="1050" dirty="0">
                <a:latin typeface="Times New Roman"/>
                <a:cs typeface="Times New Roman"/>
              </a:rPr>
              <a:t>body</a:t>
            </a:r>
            <a:r>
              <a:rPr sz="1050" spc="-30" dirty="0">
                <a:latin typeface="Times New Roman"/>
                <a:cs typeface="Times New Roman"/>
              </a:rPr>
              <a:t> </a:t>
            </a:r>
            <a:r>
              <a:rPr sz="1050" dirty="0">
                <a:latin typeface="Times New Roman"/>
                <a:cs typeface="Times New Roman"/>
              </a:rPr>
              <a:t>if</a:t>
            </a:r>
            <a:r>
              <a:rPr sz="1050" spc="-15" dirty="0">
                <a:latin typeface="Times New Roman"/>
                <a:cs typeface="Times New Roman"/>
              </a:rPr>
              <a:t> </a:t>
            </a:r>
            <a:r>
              <a:rPr sz="1050" dirty="0">
                <a:latin typeface="Times New Roman"/>
                <a:cs typeface="Times New Roman"/>
              </a:rPr>
              <a:t>it</a:t>
            </a:r>
            <a:r>
              <a:rPr sz="1050" spc="-15" dirty="0">
                <a:latin typeface="Times New Roman"/>
                <a:cs typeface="Times New Roman"/>
              </a:rPr>
              <a:t> </a:t>
            </a:r>
            <a:r>
              <a:rPr sz="1050" dirty="0">
                <a:latin typeface="Times New Roman"/>
                <a:cs typeface="Times New Roman"/>
              </a:rPr>
              <a:t>fails</a:t>
            </a:r>
            <a:r>
              <a:rPr sz="1050" spc="-10" dirty="0">
                <a:latin typeface="Times New Roman"/>
                <a:cs typeface="Times New Roman"/>
              </a:rPr>
              <a:t> again.</a:t>
            </a:r>
            <a:endParaRPr sz="1050">
              <a:latin typeface="Times New Roman"/>
              <a:cs typeface="Times New Roman"/>
            </a:endParaRPr>
          </a:p>
        </p:txBody>
      </p:sp>
      <p:sp>
        <p:nvSpPr>
          <p:cNvPr id="40" name="object 40"/>
          <p:cNvSpPr txBox="1"/>
          <p:nvPr/>
        </p:nvSpPr>
        <p:spPr>
          <a:xfrm>
            <a:off x="3505200" y="7014717"/>
            <a:ext cx="5275580" cy="197490"/>
          </a:xfrm>
          <a:prstGeom prst="rect">
            <a:avLst/>
          </a:prstGeom>
        </p:spPr>
        <p:txBody>
          <a:bodyPr vert="horz" wrap="square" lIns="0" tIns="12700" rIns="0" bIns="0" rtlCol="0">
            <a:spAutoFit/>
          </a:bodyPr>
          <a:lstStyle/>
          <a:p>
            <a:pPr marL="12700">
              <a:spcBef>
                <a:spcPts val="100"/>
              </a:spcBef>
            </a:pPr>
            <a:r>
              <a:rPr sz="1200" b="1" dirty="0">
                <a:latin typeface="Times New Roman"/>
                <a:cs typeface="Times New Roman"/>
              </a:rPr>
              <a:t>Note: </a:t>
            </a:r>
            <a:r>
              <a:rPr sz="1200" dirty="0">
                <a:latin typeface="Times New Roman"/>
                <a:cs typeface="Times New Roman"/>
              </a:rPr>
              <a:t>Hold</a:t>
            </a:r>
            <a:r>
              <a:rPr sz="1200" spc="-10" dirty="0">
                <a:latin typeface="Times New Roman"/>
                <a:cs typeface="Times New Roman"/>
              </a:rPr>
              <a:t> </a:t>
            </a:r>
            <a:r>
              <a:rPr sz="1200" dirty="0">
                <a:latin typeface="Times New Roman"/>
                <a:cs typeface="Times New Roman"/>
              </a:rPr>
              <a:t>BS4</a:t>
            </a:r>
            <a:r>
              <a:rPr sz="1200" spc="-10" dirty="0">
                <a:latin typeface="Times New Roman"/>
                <a:cs typeface="Times New Roman"/>
              </a:rPr>
              <a:t> </a:t>
            </a:r>
            <a:r>
              <a:rPr sz="1200" dirty="0">
                <a:latin typeface="Times New Roman"/>
                <a:cs typeface="Times New Roman"/>
              </a:rPr>
              <a:t>for</a:t>
            </a:r>
            <a:r>
              <a:rPr sz="1200" spc="-10" dirty="0">
                <a:latin typeface="Times New Roman"/>
                <a:cs typeface="Times New Roman"/>
              </a:rPr>
              <a:t> </a:t>
            </a:r>
            <a:r>
              <a:rPr sz="1200" dirty="0">
                <a:latin typeface="Times New Roman"/>
                <a:cs typeface="Times New Roman"/>
              </a:rPr>
              <a:t>5sec, and press</a:t>
            </a:r>
            <a:r>
              <a:rPr sz="1200" spc="-10" dirty="0">
                <a:latin typeface="Times New Roman"/>
                <a:cs typeface="Times New Roman"/>
              </a:rPr>
              <a:t> </a:t>
            </a:r>
            <a:r>
              <a:rPr sz="1200" dirty="0">
                <a:latin typeface="Times New Roman"/>
                <a:cs typeface="Times New Roman"/>
              </a:rPr>
              <a:t>BS2</a:t>
            </a:r>
            <a:r>
              <a:rPr sz="1200" spc="-10" dirty="0">
                <a:latin typeface="Times New Roman"/>
                <a:cs typeface="Times New Roman"/>
              </a:rPr>
              <a:t> </a:t>
            </a:r>
            <a:r>
              <a:rPr sz="1200" dirty="0">
                <a:latin typeface="Times New Roman"/>
                <a:cs typeface="Times New Roman"/>
              </a:rPr>
              <a:t>once</a:t>
            </a:r>
            <a:r>
              <a:rPr sz="1200" spc="-5" dirty="0">
                <a:latin typeface="Times New Roman"/>
                <a:cs typeface="Times New Roman"/>
              </a:rPr>
              <a:t> </a:t>
            </a:r>
            <a:r>
              <a:rPr sz="1200" dirty="0">
                <a:latin typeface="Times New Roman"/>
                <a:cs typeface="Times New Roman"/>
              </a:rPr>
              <a:t>in one</a:t>
            </a:r>
            <a:r>
              <a:rPr sz="1200" spc="-15" dirty="0">
                <a:latin typeface="Times New Roman"/>
                <a:cs typeface="Times New Roman"/>
              </a:rPr>
              <a:t> </a:t>
            </a:r>
            <a:r>
              <a:rPr sz="1200" dirty="0">
                <a:latin typeface="Times New Roman"/>
                <a:cs typeface="Times New Roman"/>
              </a:rPr>
              <a:t>minute</a:t>
            </a:r>
            <a:r>
              <a:rPr sz="1200" spc="10" dirty="0">
                <a:latin typeface="Times New Roman"/>
                <a:cs typeface="Times New Roman"/>
              </a:rPr>
              <a:t> </a:t>
            </a:r>
            <a:r>
              <a:rPr sz="1200" dirty="0">
                <a:latin typeface="Times New Roman"/>
                <a:cs typeface="Times New Roman"/>
              </a:rPr>
              <a:t>will</a:t>
            </a:r>
            <a:r>
              <a:rPr sz="1200" spc="-10" dirty="0">
                <a:latin typeface="Times New Roman"/>
                <a:cs typeface="Times New Roman"/>
              </a:rPr>
              <a:t> </a:t>
            </a:r>
            <a:r>
              <a:rPr sz="1200" dirty="0">
                <a:latin typeface="Times New Roman"/>
                <a:cs typeface="Times New Roman"/>
              </a:rPr>
              <a:t>activate</a:t>
            </a:r>
            <a:r>
              <a:rPr sz="1200" spc="20" dirty="0">
                <a:latin typeface="Times New Roman"/>
                <a:cs typeface="Times New Roman"/>
              </a:rPr>
              <a:t> </a:t>
            </a:r>
            <a:r>
              <a:rPr sz="1200" dirty="0">
                <a:latin typeface="Times New Roman"/>
                <a:cs typeface="Times New Roman"/>
              </a:rPr>
              <a:t>test mode</a:t>
            </a:r>
            <a:r>
              <a:rPr sz="1200" spc="-5" dirty="0">
                <a:latin typeface="Times New Roman"/>
                <a:cs typeface="Times New Roman"/>
              </a:rPr>
              <a:t> </a:t>
            </a:r>
            <a:r>
              <a:rPr sz="1200" spc="-25" dirty="0">
                <a:latin typeface="Times New Roman"/>
                <a:cs typeface="Times New Roman"/>
              </a:rPr>
              <a:t>8.</a:t>
            </a:r>
            <a:endParaRPr sz="1200">
              <a:latin typeface="Times New Roman"/>
              <a:cs typeface="Times New Roman"/>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a:spcBef>
                <a:spcPts val="100"/>
              </a:spcBef>
            </a:pPr>
            <a:r>
              <a:rPr sz="900" spc="-10" dirty="0">
                <a:latin typeface="Times New Roman"/>
                <a:cs typeface="Times New Roman"/>
              </a:rPr>
              <a:t>12/30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p:nvPr/>
        </p:nvSpPr>
        <p:spPr>
          <a:xfrm>
            <a:off x="3508376" y="4141851"/>
            <a:ext cx="6226175" cy="666750"/>
          </a:xfrm>
          <a:custGeom>
            <a:avLst/>
            <a:gdLst/>
            <a:ahLst/>
            <a:cxnLst/>
            <a:rect l="l" t="t" r="r" b="b"/>
            <a:pathLst>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5892800" y="0"/>
                </a:lnTo>
                <a:lnTo>
                  <a:pt x="5942070" y="3613"/>
                </a:lnTo>
                <a:lnTo>
                  <a:pt x="5989094" y="14112"/>
                </a:lnTo>
                <a:lnTo>
                  <a:pt x="6033356" y="30979"/>
                </a:lnTo>
                <a:lnTo>
                  <a:pt x="6074340" y="53700"/>
                </a:lnTo>
                <a:lnTo>
                  <a:pt x="6111531" y="81760"/>
                </a:lnTo>
                <a:lnTo>
                  <a:pt x="6144414" y="114643"/>
                </a:lnTo>
                <a:lnTo>
                  <a:pt x="6172474" y="151834"/>
                </a:lnTo>
                <a:lnTo>
                  <a:pt x="6195195" y="192818"/>
                </a:lnTo>
                <a:lnTo>
                  <a:pt x="6212062" y="237080"/>
                </a:lnTo>
                <a:lnTo>
                  <a:pt x="6222561" y="284104"/>
                </a:lnTo>
                <a:lnTo>
                  <a:pt x="6226175" y="333375"/>
                </a:lnTo>
                <a:lnTo>
                  <a:pt x="6222561" y="382617"/>
                </a:lnTo>
                <a:lnTo>
                  <a:pt x="6212062" y="429623"/>
                </a:lnTo>
                <a:lnTo>
                  <a:pt x="6195195" y="473876"/>
                </a:lnTo>
                <a:lnTo>
                  <a:pt x="6172474" y="514859"/>
                </a:lnTo>
                <a:lnTo>
                  <a:pt x="6144414" y="552054"/>
                </a:lnTo>
                <a:lnTo>
                  <a:pt x="6111531" y="584946"/>
                </a:lnTo>
                <a:lnTo>
                  <a:pt x="6074340" y="613017"/>
                </a:lnTo>
                <a:lnTo>
                  <a:pt x="6033356" y="635749"/>
                </a:lnTo>
                <a:lnTo>
                  <a:pt x="5989094" y="652627"/>
                </a:lnTo>
                <a:lnTo>
                  <a:pt x="5942070" y="663133"/>
                </a:lnTo>
                <a:lnTo>
                  <a:pt x="5892800" y="666750"/>
                </a:lnTo>
                <a:lnTo>
                  <a:pt x="333375" y="666750"/>
                </a:lnTo>
                <a:lnTo>
                  <a:pt x="284112" y="663133"/>
                </a:lnTo>
                <a:lnTo>
                  <a:pt x="237094" y="652627"/>
                </a:lnTo>
                <a:lnTo>
                  <a:pt x="192835" y="635749"/>
                </a:lnTo>
                <a:lnTo>
                  <a:pt x="151851" y="613017"/>
                </a:lnTo>
                <a:lnTo>
                  <a:pt x="114658" y="584946"/>
                </a:lnTo>
                <a:lnTo>
                  <a:pt x="81773" y="552054"/>
                </a:lnTo>
                <a:lnTo>
                  <a:pt x="53710" y="514859"/>
                </a:lnTo>
                <a:lnTo>
                  <a:pt x="30985" y="473876"/>
                </a:lnTo>
                <a:lnTo>
                  <a:pt x="14115" y="429623"/>
                </a:lnTo>
                <a:lnTo>
                  <a:pt x="3614" y="382617"/>
                </a:lnTo>
                <a:lnTo>
                  <a:pt x="0" y="333375"/>
                </a:lnTo>
                <a:close/>
              </a:path>
            </a:pathLst>
          </a:custGeom>
          <a:ln w="9525">
            <a:solidFill>
              <a:srgbClr val="000000"/>
            </a:solidFill>
          </a:ln>
        </p:spPr>
        <p:txBody>
          <a:bodyPr wrap="square" lIns="0" tIns="0" rIns="0" bIns="0" rtlCol="0"/>
          <a:lstStyle/>
          <a:p>
            <a:endParaRPr/>
          </a:p>
        </p:txBody>
      </p:sp>
      <p:sp>
        <p:nvSpPr>
          <p:cNvPr id="5" name="object 5"/>
          <p:cNvSpPr txBox="1"/>
          <p:nvPr/>
        </p:nvSpPr>
        <p:spPr>
          <a:xfrm>
            <a:off x="3787445" y="4118609"/>
            <a:ext cx="525145"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grpSp>
        <p:nvGrpSpPr>
          <p:cNvPr id="6" name="object 6"/>
          <p:cNvGrpSpPr/>
          <p:nvPr/>
        </p:nvGrpSpPr>
        <p:grpSpPr>
          <a:xfrm>
            <a:off x="3503613" y="4137089"/>
            <a:ext cx="2503805" cy="676275"/>
            <a:chOff x="328612" y="4137088"/>
            <a:chExt cx="2503805" cy="676275"/>
          </a:xfrm>
        </p:grpSpPr>
        <p:sp>
          <p:nvSpPr>
            <p:cNvPr id="7" name="object 7"/>
            <p:cNvSpPr/>
            <p:nvPr/>
          </p:nvSpPr>
          <p:spPr>
            <a:xfrm>
              <a:off x="679450" y="4319524"/>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endParaRPr/>
            </a:p>
          </p:txBody>
        </p:sp>
        <p:sp>
          <p:nvSpPr>
            <p:cNvPr id="8" name="object 8"/>
            <p:cNvSpPr/>
            <p:nvPr/>
          </p:nvSpPr>
          <p:spPr>
            <a:xfrm>
              <a:off x="717397" y="4355261"/>
              <a:ext cx="271145" cy="378460"/>
            </a:xfrm>
            <a:custGeom>
              <a:avLst/>
              <a:gdLst/>
              <a:ahLst/>
              <a:cxnLst/>
              <a:rect l="l" t="t" r="r" b="b"/>
              <a:pathLst>
                <a:path w="271144" h="378460">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9" name="object 9"/>
            <p:cNvPicPr/>
            <p:nvPr/>
          </p:nvPicPr>
          <p:blipFill>
            <a:blip r:embed="rId2" cstate="print"/>
            <a:stretch>
              <a:fillRect/>
            </a:stretch>
          </p:blipFill>
          <p:spPr>
            <a:xfrm>
              <a:off x="745172" y="4378706"/>
              <a:ext cx="225044" cy="347218"/>
            </a:xfrm>
            <a:prstGeom prst="rect">
              <a:avLst/>
            </a:prstGeom>
          </p:spPr>
        </p:pic>
        <p:sp>
          <p:nvSpPr>
            <p:cNvPr id="10" name="object 10"/>
            <p:cNvSpPr/>
            <p:nvPr/>
          </p:nvSpPr>
          <p:spPr>
            <a:xfrm>
              <a:off x="1060907" y="4355261"/>
              <a:ext cx="271145" cy="378460"/>
            </a:xfrm>
            <a:custGeom>
              <a:avLst/>
              <a:gdLst/>
              <a:ahLst/>
              <a:cxnLst/>
              <a:rect l="l" t="t" r="r" b="b"/>
              <a:pathLst>
                <a:path w="271144" h="378460">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11" name="object 11"/>
            <p:cNvPicPr/>
            <p:nvPr/>
          </p:nvPicPr>
          <p:blipFill>
            <a:blip r:embed="rId3" cstate="print"/>
            <a:stretch>
              <a:fillRect/>
            </a:stretch>
          </p:blipFill>
          <p:spPr>
            <a:xfrm>
              <a:off x="1088682" y="4378706"/>
              <a:ext cx="226021" cy="347218"/>
            </a:xfrm>
            <a:prstGeom prst="rect">
              <a:avLst/>
            </a:prstGeom>
          </p:spPr>
        </p:pic>
        <p:sp>
          <p:nvSpPr>
            <p:cNvPr id="12" name="object 12"/>
            <p:cNvSpPr/>
            <p:nvPr/>
          </p:nvSpPr>
          <p:spPr>
            <a:xfrm>
              <a:off x="1392427" y="4355261"/>
              <a:ext cx="271145" cy="378460"/>
            </a:xfrm>
            <a:custGeom>
              <a:avLst/>
              <a:gdLst/>
              <a:ahLst/>
              <a:cxnLst/>
              <a:rect l="l" t="t" r="r" b="b"/>
              <a:pathLst>
                <a:path w="271144" h="378460">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13" name="object 13"/>
            <p:cNvPicPr/>
            <p:nvPr/>
          </p:nvPicPr>
          <p:blipFill>
            <a:blip r:embed="rId4" cstate="print"/>
            <a:stretch>
              <a:fillRect/>
            </a:stretch>
          </p:blipFill>
          <p:spPr>
            <a:xfrm>
              <a:off x="1420241" y="4378706"/>
              <a:ext cx="225044" cy="347218"/>
            </a:xfrm>
            <a:prstGeom prst="rect">
              <a:avLst/>
            </a:prstGeom>
          </p:spPr>
        </p:pic>
        <p:sp>
          <p:nvSpPr>
            <p:cNvPr id="14" name="object 14"/>
            <p:cNvSpPr/>
            <p:nvPr/>
          </p:nvSpPr>
          <p:spPr>
            <a:xfrm>
              <a:off x="333375" y="4141851"/>
              <a:ext cx="2494280" cy="666750"/>
            </a:xfrm>
            <a:custGeom>
              <a:avLst/>
              <a:gdLst/>
              <a:ahLst/>
              <a:cxnLst/>
              <a:rect l="l" t="t" r="r" b="b"/>
              <a:pathLst>
                <a:path w="2494280"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2160651" y="0"/>
                  </a:lnTo>
                  <a:lnTo>
                    <a:pt x="2209893" y="3613"/>
                  </a:lnTo>
                  <a:lnTo>
                    <a:pt x="2256899" y="14112"/>
                  </a:lnTo>
                  <a:lnTo>
                    <a:pt x="2301152" y="30979"/>
                  </a:lnTo>
                  <a:lnTo>
                    <a:pt x="2342135" y="53700"/>
                  </a:lnTo>
                  <a:lnTo>
                    <a:pt x="2379330" y="81760"/>
                  </a:lnTo>
                  <a:lnTo>
                    <a:pt x="2412222" y="114643"/>
                  </a:lnTo>
                  <a:lnTo>
                    <a:pt x="2440293" y="151834"/>
                  </a:lnTo>
                  <a:lnTo>
                    <a:pt x="2463025" y="192818"/>
                  </a:lnTo>
                  <a:lnTo>
                    <a:pt x="2479903" y="237080"/>
                  </a:lnTo>
                  <a:lnTo>
                    <a:pt x="2490409" y="284104"/>
                  </a:lnTo>
                  <a:lnTo>
                    <a:pt x="2494026" y="333375"/>
                  </a:lnTo>
                  <a:lnTo>
                    <a:pt x="2490409" y="382617"/>
                  </a:lnTo>
                  <a:lnTo>
                    <a:pt x="2479903" y="429623"/>
                  </a:lnTo>
                  <a:lnTo>
                    <a:pt x="2463025" y="473876"/>
                  </a:lnTo>
                  <a:lnTo>
                    <a:pt x="2440293" y="514859"/>
                  </a:lnTo>
                  <a:lnTo>
                    <a:pt x="2412222" y="552054"/>
                  </a:lnTo>
                  <a:lnTo>
                    <a:pt x="2379330" y="584946"/>
                  </a:lnTo>
                  <a:lnTo>
                    <a:pt x="2342135" y="613017"/>
                  </a:lnTo>
                  <a:lnTo>
                    <a:pt x="2301152" y="635749"/>
                  </a:lnTo>
                  <a:lnTo>
                    <a:pt x="2256899" y="652627"/>
                  </a:lnTo>
                  <a:lnTo>
                    <a:pt x="2209893" y="663133"/>
                  </a:lnTo>
                  <a:lnTo>
                    <a:pt x="2160651" y="666750"/>
                  </a:lnTo>
                  <a:lnTo>
                    <a:pt x="333375" y="666750"/>
                  </a:lnTo>
                  <a:lnTo>
                    <a:pt x="284112" y="663133"/>
                  </a:lnTo>
                  <a:lnTo>
                    <a:pt x="237094" y="652627"/>
                  </a:lnTo>
                  <a:lnTo>
                    <a:pt x="192835" y="635749"/>
                  </a:lnTo>
                  <a:lnTo>
                    <a:pt x="151851" y="613017"/>
                  </a:lnTo>
                  <a:lnTo>
                    <a:pt x="114658" y="584946"/>
                  </a:lnTo>
                  <a:lnTo>
                    <a:pt x="81773" y="552054"/>
                  </a:lnTo>
                  <a:lnTo>
                    <a:pt x="53710" y="514859"/>
                  </a:lnTo>
                  <a:lnTo>
                    <a:pt x="30985" y="473876"/>
                  </a:lnTo>
                  <a:lnTo>
                    <a:pt x="14115" y="429623"/>
                  </a:lnTo>
                  <a:lnTo>
                    <a:pt x="3614" y="382617"/>
                  </a:lnTo>
                  <a:lnTo>
                    <a:pt x="0" y="333375"/>
                  </a:lnTo>
                  <a:close/>
                </a:path>
              </a:pathLst>
            </a:custGeom>
            <a:ln w="9525">
              <a:solidFill>
                <a:srgbClr val="000000"/>
              </a:solidFill>
            </a:ln>
          </p:spPr>
          <p:txBody>
            <a:bodyPr wrap="square" lIns="0" tIns="0" rIns="0" bIns="0" rtlCol="0"/>
            <a:lstStyle/>
            <a:p>
              <a:endParaRPr/>
            </a:p>
          </p:txBody>
        </p:sp>
      </p:grpSp>
      <p:sp>
        <p:nvSpPr>
          <p:cNvPr id="15" name="object 15"/>
          <p:cNvSpPr txBox="1"/>
          <p:nvPr/>
        </p:nvSpPr>
        <p:spPr>
          <a:xfrm>
            <a:off x="3518916" y="4341114"/>
            <a:ext cx="6054725" cy="2175510"/>
          </a:xfrm>
          <a:prstGeom prst="rect">
            <a:avLst/>
          </a:prstGeom>
        </p:spPr>
        <p:txBody>
          <a:bodyPr vert="horz" wrap="square" lIns="0" tIns="12065" rIns="0" bIns="0" rtlCol="0">
            <a:spAutoFit/>
          </a:bodyPr>
          <a:lstStyle/>
          <a:p>
            <a:pPr marL="2613025">
              <a:spcBef>
                <a:spcPts val="95"/>
              </a:spcBef>
            </a:pPr>
            <a:r>
              <a:rPr sz="1600" b="1" dirty="0">
                <a:latin typeface="Times New Roman"/>
                <a:cs typeface="Times New Roman"/>
              </a:rPr>
              <a:t>DC</a:t>
            </a:r>
            <a:r>
              <a:rPr sz="1600" b="1" spc="-35" dirty="0">
                <a:latin typeface="Times New Roman"/>
                <a:cs typeface="Times New Roman"/>
              </a:rPr>
              <a:t> </a:t>
            </a:r>
            <a:r>
              <a:rPr sz="1600" b="1" dirty="0">
                <a:latin typeface="Times New Roman"/>
                <a:cs typeface="Times New Roman"/>
              </a:rPr>
              <a:t>fan</a:t>
            </a:r>
            <a:r>
              <a:rPr sz="1600" b="1" spc="-25" dirty="0">
                <a:latin typeface="Times New Roman"/>
                <a:cs typeface="Times New Roman"/>
              </a:rPr>
              <a:t> </a:t>
            </a:r>
            <a:r>
              <a:rPr sz="1600" b="1" dirty="0">
                <a:latin typeface="Times New Roman"/>
                <a:cs typeface="Times New Roman"/>
              </a:rPr>
              <a:t>motor</a:t>
            </a:r>
            <a:r>
              <a:rPr sz="1600" b="1" spc="-25" dirty="0">
                <a:latin typeface="Times New Roman"/>
                <a:cs typeface="Times New Roman"/>
              </a:rPr>
              <a:t> over-</a:t>
            </a:r>
            <a:r>
              <a:rPr sz="1600" b="1" dirty="0">
                <a:latin typeface="Times New Roman"/>
                <a:cs typeface="Times New Roman"/>
              </a:rPr>
              <a:t>load</a:t>
            </a:r>
            <a:r>
              <a:rPr sz="1600" b="1" spc="-25" dirty="0">
                <a:latin typeface="Times New Roman"/>
                <a:cs typeface="Times New Roman"/>
              </a:rPr>
              <a:t> </a:t>
            </a:r>
            <a:r>
              <a:rPr sz="1600" b="1" spc="-10" dirty="0">
                <a:latin typeface="Times New Roman"/>
                <a:cs typeface="Times New Roman"/>
              </a:rPr>
              <a:t>protection</a:t>
            </a:r>
            <a:endParaRPr sz="1600">
              <a:latin typeface="Times New Roman"/>
              <a:cs typeface="Times New Roman"/>
            </a:endParaRPr>
          </a:p>
          <a:p>
            <a:pPr>
              <a:spcBef>
                <a:spcPts val="45"/>
              </a:spcBef>
            </a:pPr>
            <a:endParaRPr sz="1950">
              <a:latin typeface="Times New Roman"/>
              <a:cs typeface="Times New Roman"/>
            </a:endParaRPr>
          </a:p>
          <a:p>
            <a:pPr marL="12700"/>
            <a:r>
              <a:rPr sz="1400" b="1" dirty="0">
                <a:latin typeface="Times New Roman"/>
                <a:cs typeface="Times New Roman"/>
              </a:rPr>
              <a:t>1.Error</a:t>
            </a:r>
            <a:r>
              <a:rPr sz="1400" b="1" spc="-70"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78435" indent="-166370">
              <a:spcBef>
                <a:spcPts val="5"/>
              </a:spcBef>
              <a:buAutoNum type="alphaLcParenR"/>
              <a:tabLst>
                <a:tab pos="179070" algn="l"/>
              </a:tabLst>
            </a:pPr>
            <a:r>
              <a:rPr sz="1300" dirty="0">
                <a:latin typeface="Times New Roman"/>
                <a:cs typeface="Times New Roman"/>
              </a:rPr>
              <a:t>The</a:t>
            </a:r>
            <a:r>
              <a:rPr sz="1300" spc="-15" dirty="0">
                <a:latin typeface="Times New Roman"/>
                <a:cs typeface="Times New Roman"/>
              </a:rPr>
              <a:t> </a:t>
            </a:r>
            <a:r>
              <a:rPr sz="1300" dirty="0">
                <a:latin typeface="Times New Roman"/>
                <a:cs typeface="Times New Roman"/>
              </a:rPr>
              <a:t>fan</a:t>
            </a:r>
            <a:r>
              <a:rPr sz="1300" spc="-25" dirty="0">
                <a:latin typeface="Times New Roman"/>
                <a:cs typeface="Times New Roman"/>
              </a:rPr>
              <a:t> </a:t>
            </a:r>
            <a:r>
              <a:rPr sz="1300" dirty="0">
                <a:latin typeface="Times New Roman"/>
                <a:cs typeface="Times New Roman"/>
              </a:rPr>
              <a:t>rotation</a:t>
            </a:r>
            <a:r>
              <a:rPr sz="1300" spc="-5" dirty="0">
                <a:latin typeface="Times New Roman"/>
                <a:cs typeface="Times New Roman"/>
              </a:rPr>
              <a:t> </a:t>
            </a:r>
            <a:r>
              <a:rPr sz="1300" dirty="0">
                <a:latin typeface="Times New Roman"/>
                <a:cs typeface="Times New Roman"/>
              </a:rPr>
              <a:t>speed</a:t>
            </a:r>
            <a:r>
              <a:rPr sz="1300" spc="-35" dirty="0">
                <a:latin typeface="Times New Roman"/>
                <a:cs typeface="Times New Roman"/>
              </a:rPr>
              <a:t> </a:t>
            </a:r>
            <a:r>
              <a:rPr sz="1300" dirty="0">
                <a:latin typeface="Times New Roman"/>
                <a:cs typeface="Times New Roman"/>
              </a:rPr>
              <a:t>is</a:t>
            </a:r>
            <a:r>
              <a:rPr sz="1300" spc="-25" dirty="0">
                <a:latin typeface="Times New Roman"/>
                <a:cs typeface="Times New Roman"/>
              </a:rPr>
              <a:t> </a:t>
            </a:r>
            <a:r>
              <a:rPr sz="1300" dirty="0">
                <a:latin typeface="Times New Roman"/>
                <a:cs typeface="Times New Roman"/>
              </a:rPr>
              <a:t>less</a:t>
            </a:r>
            <a:r>
              <a:rPr sz="1300" spc="-30" dirty="0">
                <a:latin typeface="Times New Roman"/>
                <a:cs typeface="Times New Roman"/>
              </a:rPr>
              <a:t> </a:t>
            </a:r>
            <a:r>
              <a:rPr sz="1300" dirty="0">
                <a:latin typeface="Times New Roman"/>
                <a:cs typeface="Times New Roman"/>
              </a:rPr>
              <a:t>than</a:t>
            </a:r>
            <a:r>
              <a:rPr sz="1300" spc="-15" dirty="0">
                <a:latin typeface="Times New Roman"/>
                <a:cs typeface="Times New Roman"/>
              </a:rPr>
              <a:t> </a:t>
            </a:r>
            <a:r>
              <a:rPr sz="1300" dirty="0">
                <a:latin typeface="Times New Roman"/>
                <a:cs typeface="Times New Roman"/>
              </a:rPr>
              <a:t>240RPM</a:t>
            </a:r>
            <a:r>
              <a:rPr sz="1300" spc="-25" dirty="0">
                <a:latin typeface="Times New Roman"/>
                <a:cs typeface="Times New Roman"/>
              </a:rPr>
              <a:t> </a:t>
            </a:r>
            <a:r>
              <a:rPr sz="1300" dirty="0">
                <a:latin typeface="Times New Roman"/>
                <a:cs typeface="Times New Roman"/>
              </a:rPr>
              <a:t>if</a:t>
            </a:r>
            <a:r>
              <a:rPr sz="1300" spc="-20" dirty="0">
                <a:latin typeface="Times New Roman"/>
                <a:cs typeface="Times New Roman"/>
              </a:rPr>
              <a:t> </a:t>
            </a:r>
            <a:r>
              <a:rPr sz="1300" dirty="0">
                <a:latin typeface="Times New Roman"/>
                <a:cs typeface="Times New Roman"/>
              </a:rPr>
              <a:t>it</a:t>
            </a:r>
            <a:r>
              <a:rPr sz="1300" spc="-25" dirty="0">
                <a:latin typeface="Times New Roman"/>
                <a:cs typeface="Times New Roman"/>
              </a:rPr>
              <a:t> </a:t>
            </a:r>
            <a:r>
              <a:rPr sz="1300" dirty="0">
                <a:latin typeface="Times New Roman"/>
                <a:cs typeface="Times New Roman"/>
              </a:rPr>
              <a:t>has</a:t>
            </a:r>
            <a:r>
              <a:rPr sz="1300" spc="-25" dirty="0">
                <a:latin typeface="Times New Roman"/>
                <a:cs typeface="Times New Roman"/>
              </a:rPr>
              <a:t> </a:t>
            </a:r>
            <a:r>
              <a:rPr sz="1300" dirty="0">
                <a:latin typeface="Times New Roman"/>
                <a:cs typeface="Times New Roman"/>
              </a:rPr>
              <a:t>the</a:t>
            </a:r>
            <a:r>
              <a:rPr sz="1300" spc="-20" dirty="0">
                <a:latin typeface="Times New Roman"/>
                <a:cs typeface="Times New Roman"/>
              </a:rPr>
              <a:t> </a:t>
            </a:r>
            <a:r>
              <a:rPr sz="1300" dirty="0">
                <a:latin typeface="Times New Roman"/>
                <a:cs typeface="Times New Roman"/>
              </a:rPr>
              <a:t>running</a:t>
            </a:r>
            <a:r>
              <a:rPr sz="1300" spc="-15" dirty="0">
                <a:latin typeface="Times New Roman"/>
                <a:cs typeface="Times New Roman"/>
              </a:rPr>
              <a:t> </a:t>
            </a:r>
            <a:r>
              <a:rPr sz="1300" spc="-10" dirty="0">
                <a:latin typeface="Times New Roman"/>
                <a:cs typeface="Times New Roman"/>
              </a:rPr>
              <a:t>signal.</a:t>
            </a:r>
            <a:endParaRPr sz="1300">
              <a:latin typeface="Times New Roman"/>
              <a:cs typeface="Times New Roman"/>
            </a:endParaRPr>
          </a:p>
          <a:p>
            <a:pPr marL="12700" marR="5080">
              <a:buAutoNum type="alphaLcParenR"/>
              <a:tabLst>
                <a:tab pos="189865" algn="l"/>
              </a:tabLst>
            </a:pPr>
            <a:r>
              <a:rPr sz="1300" dirty="0">
                <a:latin typeface="Times New Roman"/>
                <a:cs typeface="Times New Roman"/>
              </a:rPr>
              <a:t>The</a:t>
            </a:r>
            <a:r>
              <a:rPr sz="1300" spc="-25" dirty="0">
                <a:latin typeface="Times New Roman"/>
                <a:cs typeface="Times New Roman"/>
              </a:rPr>
              <a:t> </a:t>
            </a:r>
            <a:r>
              <a:rPr sz="1300" dirty="0">
                <a:latin typeface="Times New Roman"/>
                <a:cs typeface="Times New Roman"/>
              </a:rPr>
              <a:t>rotation</a:t>
            </a:r>
            <a:r>
              <a:rPr sz="1300" spc="-25" dirty="0">
                <a:latin typeface="Times New Roman"/>
                <a:cs typeface="Times New Roman"/>
              </a:rPr>
              <a:t> </a:t>
            </a:r>
            <a:r>
              <a:rPr sz="1300" dirty="0">
                <a:latin typeface="Times New Roman"/>
                <a:cs typeface="Times New Roman"/>
              </a:rPr>
              <a:t>speed</a:t>
            </a:r>
            <a:r>
              <a:rPr sz="1300" spc="-35" dirty="0">
                <a:latin typeface="Times New Roman"/>
                <a:cs typeface="Times New Roman"/>
              </a:rPr>
              <a:t> </a:t>
            </a:r>
            <a:r>
              <a:rPr sz="1300" dirty="0">
                <a:latin typeface="Times New Roman"/>
                <a:cs typeface="Times New Roman"/>
              </a:rPr>
              <a:t>difference</a:t>
            </a:r>
            <a:r>
              <a:rPr sz="1300" spc="-35" dirty="0">
                <a:latin typeface="Times New Roman"/>
                <a:cs typeface="Times New Roman"/>
              </a:rPr>
              <a:t> </a:t>
            </a:r>
            <a:r>
              <a:rPr sz="1300" dirty="0">
                <a:latin typeface="Times New Roman"/>
                <a:cs typeface="Times New Roman"/>
              </a:rPr>
              <a:t>between</a:t>
            </a:r>
            <a:r>
              <a:rPr sz="1300" spc="-35" dirty="0">
                <a:latin typeface="Times New Roman"/>
                <a:cs typeface="Times New Roman"/>
              </a:rPr>
              <a:t> </a:t>
            </a:r>
            <a:r>
              <a:rPr sz="1300" dirty="0">
                <a:latin typeface="Times New Roman"/>
                <a:cs typeface="Times New Roman"/>
              </a:rPr>
              <a:t>the</a:t>
            </a:r>
            <a:r>
              <a:rPr sz="1300" spc="-25" dirty="0">
                <a:latin typeface="Times New Roman"/>
                <a:cs typeface="Times New Roman"/>
              </a:rPr>
              <a:t> </a:t>
            </a:r>
            <a:r>
              <a:rPr sz="1300" dirty="0">
                <a:latin typeface="Times New Roman"/>
                <a:cs typeface="Times New Roman"/>
              </a:rPr>
              <a:t>detected</a:t>
            </a:r>
            <a:r>
              <a:rPr sz="1300" spc="-35" dirty="0">
                <a:latin typeface="Times New Roman"/>
                <a:cs typeface="Times New Roman"/>
              </a:rPr>
              <a:t> </a:t>
            </a:r>
            <a:r>
              <a:rPr sz="1300" dirty="0">
                <a:latin typeface="Times New Roman"/>
                <a:cs typeface="Times New Roman"/>
              </a:rPr>
              <a:t>value</a:t>
            </a:r>
            <a:r>
              <a:rPr sz="1300" spc="-20" dirty="0">
                <a:latin typeface="Times New Roman"/>
                <a:cs typeface="Times New Roman"/>
              </a:rPr>
              <a:t> </a:t>
            </a:r>
            <a:r>
              <a:rPr sz="1300" dirty="0">
                <a:latin typeface="Times New Roman"/>
                <a:cs typeface="Times New Roman"/>
              </a:rPr>
              <a:t>and</a:t>
            </a:r>
            <a:r>
              <a:rPr sz="1300" spc="-35" dirty="0">
                <a:latin typeface="Times New Roman"/>
                <a:cs typeface="Times New Roman"/>
              </a:rPr>
              <a:t> </a:t>
            </a:r>
            <a:r>
              <a:rPr sz="1300" dirty="0">
                <a:latin typeface="Times New Roman"/>
                <a:cs typeface="Times New Roman"/>
              </a:rPr>
              <a:t>target</a:t>
            </a:r>
            <a:r>
              <a:rPr sz="1300" spc="-25" dirty="0">
                <a:latin typeface="Times New Roman"/>
                <a:cs typeface="Times New Roman"/>
              </a:rPr>
              <a:t> </a:t>
            </a:r>
            <a:r>
              <a:rPr sz="1300" dirty="0">
                <a:latin typeface="Times New Roman"/>
                <a:cs typeface="Times New Roman"/>
              </a:rPr>
              <a:t>one</a:t>
            </a:r>
            <a:r>
              <a:rPr sz="1300" spc="-40" dirty="0">
                <a:latin typeface="Times New Roman"/>
                <a:cs typeface="Times New Roman"/>
              </a:rPr>
              <a:t> </a:t>
            </a:r>
            <a:r>
              <a:rPr sz="1300" dirty="0">
                <a:latin typeface="Times New Roman"/>
                <a:cs typeface="Times New Roman"/>
              </a:rPr>
              <a:t>is</a:t>
            </a:r>
            <a:r>
              <a:rPr sz="1300" spc="-35" dirty="0">
                <a:latin typeface="Times New Roman"/>
                <a:cs typeface="Times New Roman"/>
              </a:rPr>
              <a:t> </a:t>
            </a:r>
            <a:r>
              <a:rPr sz="1300" dirty="0">
                <a:latin typeface="Times New Roman"/>
                <a:cs typeface="Times New Roman"/>
              </a:rPr>
              <a:t>over</a:t>
            </a:r>
            <a:r>
              <a:rPr sz="1300" spc="-20" dirty="0">
                <a:latin typeface="Times New Roman"/>
                <a:cs typeface="Times New Roman"/>
              </a:rPr>
              <a:t> </a:t>
            </a:r>
            <a:r>
              <a:rPr sz="1300" spc="-10" dirty="0">
                <a:latin typeface="Times New Roman"/>
                <a:cs typeface="Times New Roman"/>
              </a:rPr>
              <a:t>200RPM </a:t>
            </a:r>
            <a:r>
              <a:rPr sz="1300" dirty="0">
                <a:latin typeface="Times New Roman"/>
                <a:cs typeface="Times New Roman"/>
              </a:rPr>
              <a:t>for</a:t>
            </a:r>
            <a:r>
              <a:rPr sz="1300" spc="-15" dirty="0">
                <a:latin typeface="Times New Roman"/>
                <a:cs typeface="Times New Roman"/>
              </a:rPr>
              <a:t> </a:t>
            </a:r>
            <a:r>
              <a:rPr sz="1300" dirty="0">
                <a:latin typeface="Times New Roman"/>
                <a:cs typeface="Times New Roman"/>
              </a:rPr>
              <a:t>3</a:t>
            </a:r>
            <a:r>
              <a:rPr sz="1300" spc="-10" dirty="0">
                <a:latin typeface="Times New Roman"/>
                <a:cs typeface="Times New Roman"/>
              </a:rPr>
              <a:t> minutes.</a:t>
            </a:r>
            <a:endParaRPr sz="1300">
              <a:latin typeface="Times New Roman"/>
              <a:cs typeface="Times New Roman"/>
            </a:endParaRPr>
          </a:p>
          <a:p>
            <a:pPr marL="12700">
              <a:lnSpc>
                <a:spcPts val="1675"/>
              </a:lnSpc>
            </a:pPr>
            <a:r>
              <a:rPr sz="1400" b="1" dirty="0">
                <a:latin typeface="Times New Roman"/>
                <a:cs typeface="Times New Roman"/>
              </a:rPr>
              <a:t>2.Possible</a:t>
            </a:r>
            <a:r>
              <a:rPr sz="1400" b="1" spc="-5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spcBef>
                <a:spcPts val="5"/>
              </a:spcBef>
              <a:buFont typeface="Wingdings"/>
              <a:buChar char=""/>
              <a:tabLst>
                <a:tab pos="299085" algn="l"/>
                <a:tab pos="299720" algn="l"/>
              </a:tabLst>
            </a:pPr>
            <a:r>
              <a:rPr sz="1300" dirty="0">
                <a:latin typeface="Times New Roman"/>
                <a:cs typeface="Times New Roman"/>
              </a:rPr>
              <a:t>Damaged</a:t>
            </a:r>
            <a:r>
              <a:rPr sz="1300" spc="-30" dirty="0">
                <a:latin typeface="Times New Roman"/>
                <a:cs typeface="Times New Roman"/>
              </a:rPr>
              <a:t> </a:t>
            </a:r>
            <a:r>
              <a:rPr sz="1300" dirty="0">
                <a:latin typeface="Times New Roman"/>
                <a:cs typeface="Times New Roman"/>
              </a:rPr>
              <a:t>main</a:t>
            </a:r>
            <a:r>
              <a:rPr sz="1300" spc="-40" dirty="0">
                <a:latin typeface="Times New Roman"/>
                <a:cs typeface="Times New Roman"/>
              </a:rPr>
              <a:t> </a:t>
            </a:r>
            <a:r>
              <a:rPr sz="1300" dirty="0">
                <a:latin typeface="Times New Roman"/>
                <a:cs typeface="Times New Roman"/>
              </a:rPr>
              <a:t>control</a:t>
            </a:r>
            <a:r>
              <a:rPr sz="1300" spc="-30" dirty="0">
                <a:latin typeface="Times New Roman"/>
                <a:cs typeface="Times New Roman"/>
              </a:rPr>
              <a:t> </a:t>
            </a:r>
            <a:r>
              <a:rPr sz="1300" spc="-10" dirty="0">
                <a:latin typeface="Times New Roman"/>
                <a:cs typeface="Times New Roman"/>
              </a:rPr>
              <a:t>board</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Malfunction</a:t>
            </a:r>
            <a:r>
              <a:rPr sz="1300" spc="-25" dirty="0">
                <a:latin typeface="Times New Roman"/>
                <a:cs typeface="Times New Roman"/>
              </a:rPr>
              <a:t> </a:t>
            </a:r>
            <a:r>
              <a:rPr sz="1300" dirty="0">
                <a:latin typeface="Times New Roman"/>
                <a:cs typeface="Times New Roman"/>
              </a:rPr>
              <a:t>of</a:t>
            </a:r>
            <a:r>
              <a:rPr sz="1300" spc="295" dirty="0">
                <a:latin typeface="Times New Roman"/>
                <a:cs typeface="Times New Roman"/>
              </a:rPr>
              <a:t> </a:t>
            </a:r>
            <a:r>
              <a:rPr sz="1300" dirty="0">
                <a:latin typeface="Times New Roman"/>
                <a:cs typeface="Times New Roman"/>
              </a:rPr>
              <a:t>fan</a:t>
            </a:r>
            <a:r>
              <a:rPr sz="1300" spc="-25" dirty="0">
                <a:latin typeface="Times New Roman"/>
                <a:cs typeface="Times New Roman"/>
              </a:rPr>
              <a:t> </a:t>
            </a:r>
            <a:r>
              <a:rPr sz="1300" spc="-10" dirty="0">
                <a:latin typeface="Times New Roman"/>
                <a:cs typeface="Times New Roman"/>
              </a:rPr>
              <a:t>motor</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Disconnected</a:t>
            </a:r>
            <a:r>
              <a:rPr sz="1300" spc="-35" dirty="0">
                <a:latin typeface="Times New Roman"/>
                <a:cs typeface="Times New Roman"/>
              </a:rPr>
              <a:t> </a:t>
            </a:r>
            <a:r>
              <a:rPr sz="1300" dirty="0">
                <a:latin typeface="Times New Roman"/>
                <a:cs typeface="Times New Roman"/>
              </a:rPr>
              <a:t>wiring</a:t>
            </a:r>
            <a:r>
              <a:rPr sz="1300" spc="-30" dirty="0">
                <a:latin typeface="Times New Roman"/>
                <a:cs typeface="Times New Roman"/>
              </a:rPr>
              <a:t> </a:t>
            </a:r>
            <a:r>
              <a:rPr sz="1300" dirty="0">
                <a:latin typeface="Times New Roman"/>
                <a:cs typeface="Times New Roman"/>
              </a:rPr>
              <a:t>between</a:t>
            </a:r>
            <a:r>
              <a:rPr sz="1300" spc="-35" dirty="0">
                <a:latin typeface="Times New Roman"/>
                <a:cs typeface="Times New Roman"/>
              </a:rPr>
              <a:t> </a:t>
            </a:r>
            <a:r>
              <a:rPr sz="1300" dirty="0">
                <a:latin typeface="Times New Roman"/>
                <a:cs typeface="Times New Roman"/>
              </a:rPr>
              <a:t>fan</a:t>
            </a:r>
            <a:r>
              <a:rPr sz="1300" spc="-50" dirty="0">
                <a:latin typeface="Times New Roman"/>
                <a:cs typeface="Times New Roman"/>
              </a:rPr>
              <a:t> </a:t>
            </a:r>
            <a:r>
              <a:rPr sz="1300" dirty="0">
                <a:latin typeface="Times New Roman"/>
                <a:cs typeface="Times New Roman"/>
              </a:rPr>
              <a:t>motor</a:t>
            </a:r>
            <a:r>
              <a:rPr sz="1300" spc="-10" dirty="0">
                <a:latin typeface="Times New Roman"/>
                <a:cs typeface="Times New Roman"/>
              </a:rPr>
              <a:t> </a:t>
            </a:r>
            <a:r>
              <a:rPr sz="1300" dirty="0">
                <a:latin typeface="Times New Roman"/>
                <a:cs typeface="Times New Roman"/>
              </a:rPr>
              <a:t>and</a:t>
            </a:r>
            <a:r>
              <a:rPr sz="1300" spc="-40" dirty="0">
                <a:latin typeface="Times New Roman"/>
                <a:cs typeface="Times New Roman"/>
              </a:rPr>
              <a:t> </a:t>
            </a:r>
            <a:r>
              <a:rPr sz="1300" dirty="0">
                <a:latin typeface="Times New Roman"/>
                <a:cs typeface="Times New Roman"/>
              </a:rPr>
              <a:t>main</a:t>
            </a:r>
            <a:r>
              <a:rPr sz="1300" spc="-20" dirty="0">
                <a:latin typeface="Times New Roman"/>
                <a:cs typeface="Times New Roman"/>
              </a:rPr>
              <a:t> </a:t>
            </a:r>
            <a:r>
              <a:rPr sz="1300" dirty="0">
                <a:latin typeface="Times New Roman"/>
                <a:cs typeface="Times New Roman"/>
              </a:rPr>
              <a:t>control</a:t>
            </a:r>
            <a:r>
              <a:rPr sz="1300" spc="-30" dirty="0">
                <a:latin typeface="Times New Roman"/>
                <a:cs typeface="Times New Roman"/>
              </a:rPr>
              <a:t> </a:t>
            </a:r>
            <a:r>
              <a:rPr sz="1300" spc="-10" dirty="0">
                <a:latin typeface="Times New Roman"/>
                <a:cs typeface="Times New Roman"/>
              </a:rPr>
              <a:t>board</a:t>
            </a:r>
            <a:endParaRPr sz="1300">
              <a:latin typeface="Times New Roman"/>
              <a:cs typeface="Times New Roman"/>
            </a:endParaRPr>
          </a:p>
        </p:txBody>
      </p:sp>
      <p:sp>
        <p:nvSpPr>
          <p:cNvPr id="16" name="object 16"/>
          <p:cNvSpPr/>
          <p:nvPr/>
        </p:nvSpPr>
        <p:spPr>
          <a:xfrm>
            <a:off x="7258051" y="7672323"/>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17" name="object 17"/>
          <p:cNvSpPr txBox="1"/>
          <p:nvPr/>
        </p:nvSpPr>
        <p:spPr>
          <a:xfrm>
            <a:off x="4984114" y="7921243"/>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18" name="object 18"/>
          <p:cNvSpPr txBox="1"/>
          <p:nvPr/>
        </p:nvSpPr>
        <p:spPr>
          <a:xfrm>
            <a:off x="7363967" y="7459217"/>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grpSp>
        <p:nvGrpSpPr>
          <p:cNvPr id="19" name="object 19"/>
          <p:cNvGrpSpPr/>
          <p:nvPr/>
        </p:nvGrpSpPr>
        <p:grpSpPr>
          <a:xfrm>
            <a:off x="3532188" y="7569201"/>
            <a:ext cx="3726179" cy="649605"/>
            <a:chOff x="357187" y="7569200"/>
            <a:chExt cx="3726179" cy="649605"/>
          </a:xfrm>
        </p:grpSpPr>
        <p:sp>
          <p:nvSpPr>
            <p:cNvPr id="20" name="object 20"/>
            <p:cNvSpPr/>
            <p:nvPr/>
          </p:nvSpPr>
          <p:spPr>
            <a:xfrm>
              <a:off x="2195576" y="7859649"/>
              <a:ext cx="76200" cy="358775"/>
            </a:xfrm>
            <a:custGeom>
              <a:avLst/>
              <a:gdLst/>
              <a:ahLst/>
              <a:cxnLst/>
              <a:rect l="l" t="t" r="r" b="b"/>
              <a:pathLst>
                <a:path w="76200" h="358775">
                  <a:moveTo>
                    <a:pt x="31744" y="282575"/>
                  </a:moveTo>
                  <a:lnTo>
                    <a:pt x="0" y="282575"/>
                  </a:lnTo>
                  <a:lnTo>
                    <a:pt x="38100" y="358775"/>
                  </a:lnTo>
                  <a:lnTo>
                    <a:pt x="69850" y="295275"/>
                  </a:lnTo>
                  <a:lnTo>
                    <a:pt x="31750" y="295275"/>
                  </a:lnTo>
                  <a:lnTo>
                    <a:pt x="31744" y="282575"/>
                  </a:lnTo>
                  <a:close/>
                </a:path>
                <a:path w="76200" h="358775">
                  <a:moveTo>
                    <a:pt x="44323" y="0"/>
                  </a:moveTo>
                  <a:lnTo>
                    <a:pt x="31623" y="0"/>
                  </a:lnTo>
                  <a:lnTo>
                    <a:pt x="31750" y="295275"/>
                  </a:lnTo>
                  <a:lnTo>
                    <a:pt x="44450" y="295275"/>
                  </a:lnTo>
                  <a:lnTo>
                    <a:pt x="44323" y="0"/>
                  </a:lnTo>
                  <a:close/>
                </a:path>
                <a:path w="76200" h="358775">
                  <a:moveTo>
                    <a:pt x="76200" y="282575"/>
                  </a:moveTo>
                  <a:lnTo>
                    <a:pt x="44444" y="282575"/>
                  </a:lnTo>
                  <a:lnTo>
                    <a:pt x="44450" y="295275"/>
                  </a:lnTo>
                  <a:lnTo>
                    <a:pt x="69850" y="295275"/>
                  </a:lnTo>
                  <a:lnTo>
                    <a:pt x="76200" y="282575"/>
                  </a:lnTo>
                  <a:close/>
                </a:path>
              </a:pathLst>
            </a:custGeom>
            <a:solidFill>
              <a:srgbClr val="000000"/>
            </a:solidFill>
          </p:spPr>
          <p:txBody>
            <a:bodyPr wrap="square" lIns="0" tIns="0" rIns="0" bIns="0" rtlCol="0"/>
            <a:lstStyle/>
            <a:p>
              <a:endParaRPr/>
            </a:p>
          </p:txBody>
        </p:sp>
        <p:sp>
          <p:nvSpPr>
            <p:cNvPr id="21" name="object 21"/>
            <p:cNvSpPr/>
            <p:nvPr/>
          </p:nvSpPr>
          <p:spPr>
            <a:xfrm>
              <a:off x="363537" y="7575550"/>
              <a:ext cx="3713479" cy="284480"/>
            </a:xfrm>
            <a:custGeom>
              <a:avLst/>
              <a:gdLst/>
              <a:ahLst/>
              <a:cxnLst/>
              <a:rect l="l" t="t" r="r" b="b"/>
              <a:pathLst>
                <a:path w="3713479" h="284479">
                  <a:moveTo>
                    <a:pt x="0" y="47370"/>
                  </a:moveTo>
                  <a:lnTo>
                    <a:pt x="3722" y="28932"/>
                  </a:lnTo>
                  <a:lnTo>
                    <a:pt x="13873" y="13874"/>
                  </a:lnTo>
                  <a:lnTo>
                    <a:pt x="28926" y="3722"/>
                  </a:lnTo>
                  <a:lnTo>
                    <a:pt x="47358" y="0"/>
                  </a:lnTo>
                  <a:lnTo>
                    <a:pt x="3665791" y="0"/>
                  </a:lnTo>
                  <a:lnTo>
                    <a:pt x="3684230" y="3722"/>
                  </a:lnTo>
                  <a:lnTo>
                    <a:pt x="3699287" y="13874"/>
                  </a:lnTo>
                  <a:lnTo>
                    <a:pt x="3709439" y="28932"/>
                  </a:lnTo>
                  <a:lnTo>
                    <a:pt x="3713162" y="47370"/>
                  </a:lnTo>
                  <a:lnTo>
                    <a:pt x="3713162" y="236855"/>
                  </a:lnTo>
                  <a:lnTo>
                    <a:pt x="3709439" y="255293"/>
                  </a:lnTo>
                  <a:lnTo>
                    <a:pt x="3699287" y="270351"/>
                  </a:lnTo>
                  <a:lnTo>
                    <a:pt x="3684230" y="280503"/>
                  </a:lnTo>
                  <a:lnTo>
                    <a:pt x="3665791" y="284225"/>
                  </a:lnTo>
                  <a:lnTo>
                    <a:pt x="47358" y="284225"/>
                  </a:lnTo>
                  <a:lnTo>
                    <a:pt x="28926" y="280503"/>
                  </a:lnTo>
                  <a:lnTo>
                    <a:pt x="13873" y="270351"/>
                  </a:lnTo>
                  <a:lnTo>
                    <a:pt x="3722" y="255293"/>
                  </a:lnTo>
                  <a:lnTo>
                    <a:pt x="0" y="236855"/>
                  </a:lnTo>
                  <a:lnTo>
                    <a:pt x="0" y="47370"/>
                  </a:lnTo>
                  <a:close/>
                </a:path>
              </a:pathLst>
            </a:custGeom>
            <a:ln w="12699">
              <a:solidFill>
                <a:srgbClr val="000000"/>
              </a:solidFill>
            </a:ln>
          </p:spPr>
          <p:txBody>
            <a:bodyPr wrap="square" lIns="0" tIns="0" rIns="0" bIns="0" rtlCol="0"/>
            <a:lstStyle/>
            <a:p>
              <a:endParaRPr/>
            </a:p>
          </p:txBody>
        </p:sp>
      </p:grpSp>
      <p:sp>
        <p:nvSpPr>
          <p:cNvPr id="22" name="object 22"/>
          <p:cNvSpPr txBox="1"/>
          <p:nvPr/>
        </p:nvSpPr>
        <p:spPr>
          <a:xfrm>
            <a:off x="3551824" y="7620075"/>
            <a:ext cx="3686810"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Is</a:t>
            </a:r>
            <a:r>
              <a:rPr sz="1050" spc="-1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fan</a:t>
            </a:r>
            <a:r>
              <a:rPr sz="1050" spc="-30" dirty="0">
                <a:latin typeface="Times New Roman"/>
                <a:cs typeface="Times New Roman"/>
              </a:rPr>
              <a:t> </a:t>
            </a:r>
            <a:r>
              <a:rPr sz="1050" dirty="0">
                <a:latin typeface="Times New Roman"/>
                <a:cs typeface="Times New Roman"/>
              </a:rPr>
              <a:t>motor</a:t>
            </a:r>
            <a:r>
              <a:rPr sz="1050" spc="-20" dirty="0">
                <a:latin typeface="Times New Roman"/>
                <a:cs typeface="Times New Roman"/>
              </a:rPr>
              <a:t> </a:t>
            </a:r>
            <a:r>
              <a:rPr sz="1050" dirty="0">
                <a:latin typeface="Times New Roman"/>
                <a:cs typeface="Times New Roman"/>
              </a:rPr>
              <a:t>cable</a:t>
            </a:r>
            <a:r>
              <a:rPr sz="1050" spc="-40" dirty="0">
                <a:latin typeface="Times New Roman"/>
                <a:cs typeface="Times New Roman"/>
              </a:rPr>
              <a:t> </a:t>
            </a:r>
            <a:r>
              <a:rPr sz="1050" dirty="0">
                <a:latin typeface="Times New Roman"/>
                <a:cs typeface="Times New Roman"/>
              </a:rPr>
              <a:t>connected</a:t>
            </a:r>
            <a:r>
              <a:rPr sz="1050" spc="-55" dirty="0">
                <a:latin typeface="Times New Roman"/>
                <a:cs typeface="Times New Roman"/>
              </a:rPr>
              <a:t> </a:t>
            </a:r>
            <a:r>
              <a:rPr sz="1050" dirty="0">
                <a:latin typeface="Times New Roman"/>
                <a:cs typeface="Times New Roman"/>
              </a:rPr>
              <a:t>to</a:t>
            </a:r>
            <a:r>
              <a:rPr sz="1050" spc="-15" dirty="0">
                <a:latin typeface="Times New Roman"/>
                <a:cs typeface="Times New Roman"/>
              </a:rPr>
              <a:t> </a:t>
            </a:r>
            <a:r>
              <a:rPr sz="1050" dirty="0">
                <a:latin typeface="Times New Roman"/>
                <a:cs typeface="Times New Roman"/>
              </a:rPr>
              <a:t>CN8</a:t>
            </a:r>
            <a:r>
              <a:rPr sz="1050" spc="-40" dirty="0">
                <a:latin typeface="Times New Roman"/>
                <a:cs typeface="Times New Roman"/>
              </a:rPr>
              <a:t> </a:t>
            </a:r>
            <a:r>
              <a:rPr sz="1050" dirty="0">
                <a:latin typeface="Times New Roman"/>
                <a:cs typeface="Times New Roman"/>
              </a:rPr>
              <a:t>on</a:t>
            </a:r>
            <a:r>
              <a:rPr sz="1050" spc="-15" dirty="0">
                <a:latin typeface="Times New Roman"/>
                <a:cs typeface="Times New Roman"/>
              </a:rPr>
              <a:t> </a:t>
            </a:r>
            <a:r>
              <a:rPr sz="1050" dirty="0">
                <a:latin typeface="Times New Roman"/>
                <a:cs typeface="Times New Roman"/>
              </a:rPr>
              <a:t>main</a:t>
            </a:r>
            <a:r>
              <a:rPr sz="1050" spc="-20" dirty="0">
                <a:latin typeface="Times New Roman"/>
                <a:cs typeface="Times New Roman"/>
              </a:rPr>
              <a:t> </a:t>
            </a:r>
            <a:r>
              <a:rPr sz="1050" dirty="0">
                <a:latin typeface="Times New Roman"/>
                <a:cs typeface="Times New Roman"/>
              </a:rPr>
              <a:t>control</a:t>
            </a:r>
            <a:r>
              <a:rPr sz="1050" spc="-40"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23" name="object 23"/>
          <p:cNvSpPr txBox="1"/>
          <p:nvPr/>
        </p:nvSpPr>
        <p:spPr>
          <a:xfrm>
            <a:off x="7667626" y="7583424"/>
            <a:ext cx="1983105" cy="206467"/>
          </a:xfrm>
          <a:prstGeom prst="rect">
            <a:avLst/>
          </a:prstGeom>
          <a:ln w="12700">
            <a:solidFill>
              <a:srgbClr val="000000"/>
            </a:solidFill>
          </a:ln>
        </p:spPr>
        <p:txBody>
          <a:bodyPr vert="horz" wrap="square" lIns="0" tIns="44450" rIns="0" bIns="0" rtlCol="0">
            <a:spAutoFit/>
          </a:bodyPr>
          <a:lstStyle/>
          <a:p>
            <a:pPr marL="92075">
              <a:spcBef>
                <a:spcPts val="350"/>
              </a:spcBef>
            </a:pPr>
            <a:r>
              <a:rPr sz="1050" dirty="0">
                <a:latin typeface="Times New Roman"/>
                <a:cs typeface="Times New Roman"/>
              </a:rPr>
              <a:t>Connect</a:t>
            </a:r>
            <a:r>
              <a:rPr sz="1050" spc="-60" dirty="0">
                <a:latin typeface="Times New Roman"/>
                <a:cs typeface="Times New Roman"/>
              </a:rPr>
              <a:t> </a:t>
            </a:r>
            <a:r>
              <a:rPr sz="1050" dirty="0">
                <a:latin typeface="Times New Roman"/>
                <a:cs typeface="Times New Roman"/>
              </a:rPr>
              <a:t>the</a:t>
            </a:r>
            <a:r>
              <a:rPr sz="1050" spc="-5" dirty="0">
                <a:latin typeface="Times New Roman"/>
                <a:cs typeface="Times New Roman"/>
              </a:rPr>
              <a:t> </a:t>
            </a:r>
            <a:r>
              <a:rPr sz="1050" spc="-20" dirty="0">
                <a:latin typeface="Times New Roman"/>
                <a:cs typeface="Times New Roman"/>
              </a:rPr>
              <a:t>cable</a:t>
            </a:r>
            <a:endParaRPr sz="1050">
              <a:latin typeface="Times New Roman"/>
              <a:cs typeface="Times New Roman"/>
            </a:endParaRPr>
          </a:p>
        </p:txBody>
      </p:sp>
      <p:sp>
        <p:nvSpPr>
          <p:cNvPr id="24" name="object 24"/>
          <p:cNvSpPr/>
          <p:nvPr/>
        </p:nvSpPr>
        <p:spPr>
          <a:xfrm>
            <a:off x="3544888" y="8218423"/>
            <a:ext cx="3707129" cy="462280"/>
          </a:xfrm>
          <a:custGeom>
            <a:avLst/>
            <a:gdLst/>
            <a:ahLst/>
            <a:cxnLst/>
            <a:rect l="l" t="t" r="r" b="b"/>
            <a:pathLst>
              <a:path w="3707129" h="462279">
                <a:moveTo>
                  <a:pt x="0" y="77088"/>
                </a:moveTo>
                <a:lnTo>
                  <a:pt x="6050" y="47095"/>
                </a:lnTo>
                <a:lnTo>
                  <a:pt x="22550" y="22590"/>
                </a:lnTo>
                <a:lnTo>
                  <a:pt x="47025" y="6062"/>
                </a:lnTo>
                <a:lnTo>
                  <a:pt x="77000" y="0"/>
                </a:lnTo>
                <a:lnTo>
                  <a:pt x="3629850" y="0"/>
                </a:lnTo>
                <a:lnTo>
                  <a:pt x="3659824" y="6062"/>
                </a:lnTo>
                <a:lnTo>
                  <a:pt x="3684285" y="22590"/>
                </a:lnTo>
                <a:lnTo>
                  <a:pt x="3700770" y="47095"/>
                </a:lnTo>
                <a:lnTo>
                  <a:pt x="3706812" y="77088"/>
                </a:lnTo>
                <a:lnTo>
                  <a:pt x="3706812" y="385063"/>
                </a:lnTo>
                <a:lnTo>
                  <a:pt x="3700770" y="415016"/>
                </a:lnTo>
                <a:lnTo>
                  <a:pt x="3684285" y="439480"/>
                </a:lnTo>
                <a:lnTo>
                  <a:pt x="3659824" y="455976"/>
                </a:lnTo>
                <a:lnTo>
                  <a:pt x="3629850" y="462025"/>
                </a:lnTo>
                <a:lnTo>
                  <a:pt x="77000" y="462025"/>
                </a:lnTo>
                <a:lnTo>
                  <a:pt x="47025" y="455976"/>
                </a:lnTo>
                <a:lnTo>
                  <a:pt x="22550" y="439480"/>
                </a:lnTo>
                <a:lnTo>
                  <a:pt x="6050" y="415016"/>
                </a:lnTo>
                <a:lnTo>
                  <a:pt x="0" y="385063"/>
                </a:lnTo>
                <a:lnTo>
                  <a:pt x="0" y="77088"/>
                </a:lnTo>
                <a:close/>
              </a:path>
            </a:pathLst>
          </a:custGeom>
          <a:ln w="12700">
            <a:solidFill>
              <a:srgbClr val="000000"/>
            </a:solidFill>
          </a:ln>
        </p:spPr>
        <p:txBody>
          <a:bodyPr wrap="square" lIns="0" tIns="0" rIns="0" bIns="0" rtlCol="0"/>
          <a:lstStyle/>
          <a:p>
            <a:endParaRPr/>
          </a:p>
        </p:txBody>
      </p:sp>
      <p:sp>
        <p:nvSpPr>
          <p:cNvPr id="25" name="object 25"/>
          <p:cNvSpPr txBox="1"/>
          <p:nvPr/>
        </p:nvSpPr>
        <p:spPr>
          <a:xfrm>
            <a:off x="3644799" y="8272018"/>
            <a:ext cx="3377565"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Turn</a:t>
            </a:r>
            <a:r>
              <a:rPr sz="1050" spc="-30" dirty="0">
                <a:latin typeface="Times New Roman"/>
                <a:cs typeface="Times New Roman"/>
              </a:rPr>
              <a:t> </a:t>
            </a:r>
            <a:r>
              <a:rPr sz="1050" dirty="0">
                <a:latin typeface="Times New Roman"/>
                <a:cs typeface="Times New Roman"/>
              </a:rPr>
              <a:t>off</a:t>
            </a:r>
            <a:r>
              <a:rPr sz="1050" spc="-20" dirty="0">
                <a:latin typeface="Times New Roman"/>
                <a:cs typeface="Times New Roman"/>
              </a:rPr>
              <a:t> </a:t>
            </a:r>
            <a:r>
              <a:rPr sz="1050" dirty="0">
                <a:latin typeface="Times New Roman"/>
                <a:cs typeface="Times New Roman"/>
              </a:rPr>
              <a:t>power</a:t>
            </a:r>
            <a:r>
              <a:rPr sz="1050" spc="-25" dirty="0">
                <a:latin typeface="Times New Roman"/>
                <a:cs typeface="Times New Roman"/>
              </a:rPr>
              <a:t> </a:t>
            </a:r>
            <a:r>
              <a:rPr sz="1050" dirty="0">
                <a:latin typeface="Times New Roman"/>
                <a:cs typeface="Times New Roman"/>
              </a:rPr>
              <a:t>supply,</a:t>
            </a:r>
            <a:r>
              <a:rPr sz="1050" spc="-5" dirty="0">
                <a:latin typeface="Times New Roman"/>
                <a:cs typeface="Times New Roman"/>
              </a:rPr>
              <a:t> </a:t>
            </a:r>
            <a:r>
              <a:rPr sz="1050" dirty="0">
                <a:latin typeface="Times New Roman"/>
                <a:cs typeface="Times New Roman"/>
              </a:rPr>
              <a:t>check</a:t>
            </a:r>
            <a:r>
              <a:rPr sz="1050" spc="-35" dirty="0">
                <a:latin typeface="Times New Roman"/>
                <a:cs typeface="Times New Roman"/>
              </a:rPr>
              <a:t> </a:t>
            </a:r>
            <a:r>
              <a:rPr sz="1050" dirty="0">
                <a:latin typeface="Times New Roman"/>
                <a:cs typeface="Times New Roman"/>
              </a:rPr>
              <a:t>whether</a:t>
            </a:r>
            <a:r>
              <a:rPr sz="1050" spc="-30" dirty="0">
                <a:latin typeface="Times New Roman"/>
                <a:cs typeface="Times New Roman"/>
              </a:rPr>
              <a:t> </a:t>
            </a:r>
            <a:r>
              <a:rPr sz="1050" dirty="0">
                <a:latin typeface="Times New Roman"/>
                <a:cs typeface="Times New Roman"/>
              </a:rPr>
              <a:t>the</a:t>
            </a:r>
            <a:r>
              <a:rPr sz="1050" spc="-15" dirty="0">
                <a:latin typeface="Times New Roman"/>
                <a:cs typeface="Times New Roman"/>
              </a:rPr>
              <a:t> </a:t>
            </a:r>
            <a:r>
              <a:rPr sz="1050" dirty="0">
                <a:latin typeface="Times New Roman"/>
                <a:cs typeface="Times New Roman"/>
              </a:rPr>
              <a:t>motor</a:t>
            </a:r>
            <a:r>
              <a:rPr sz="1050" spc="-15" dirty="0">
                <a:latin typeface="Times New Roman"/>
                <a:cs typeface="Times New Roman"/>
              </a:rPr>
              <a:t> </a:t>
            </a:r>
            <a:r>
              <a:rPr sz="1050" dirty="0">
                <a:latin typeface="Times New Roman"/>
                <a:cs typeface="Times New Roman"/>
              </a:rPr>
              <a:t>shaft</a:t>
            </a:r>
            <a:r>
              <a:rPr sz="1050" spc="-35" dirty="0">
                <a:latin typeface="Times New Roman"/>
                <a:cs typeface="Times New Roman"/>
              </a:rPr>
              <a:t> </a:t>
            </a:r>
            <a:r>
              <a:rPr sz="1050" dirty="0">
                <a:latin typeface="Times New Roman"/>
                <a:cs typeface="Times New Roman"/>
              </a:rPr>
              <a:t>is</a:t>
            </a:r>
            <a:r>
              <a:rPr sz="1050" spc="-5" dirty="0">
                <a:latin typeface="Times New Roman"/>
                <a:cs typeface="Times New Roman"/>
              </a:rPr>
              <a:t> </a:t>
            </a:r>
            <a:r>
              <a:rPr sz="1050" spc="-10" dirty="0">
                <a:latin typeface="Times New Roman"/>
                <a:cs typeface="Times New Roman"/>
              </a:rPr>
              <a:t>stuck. </a:t>
            </a:r>
            <a:r>
              <a:rPr sz="1050" dirty="0">
                <a:latin typeface="Times New Roman"/>
                <a:cs typeface="Times New Roman"/>
              </a:rPr>
              <a:t>(Try</a:t>
            </a:r>
            <a:r>
              <a:rPr sz="1050" spc="-35" dirty="0">
                <a:latin typeface="Times New Roman"/>
                <a:cs typeface="Times New Roman"/>
              </a:rPr>
              <a:t> </a:t>
            </a:r>
            <a:r>
              <a:rPr sz="1050" dirty="0">
                <a:latin typeface="Times New Roman"/>
                <a:cs typeface="Times New Roman"/>
              </a:rPr>
              <a:t>using</a:t>
            </a:r>
            <a:r>
              <a:rPr sz="1050" spc="-15" dirty="0">
                <a:latin typeface="Times New Roman"/>
                <a:cs typeface="Times New Roman"/>
              </a:rPr>
              <a:t> </a:t>
            </a:r>
            <a:r>
              <a:rPr sz="1050" dirty="0">
                <a:latin typeface="Times New Roman"/>
                <a:cs typeface="Times New Roman"/>
              </a:rPr>
              <a:t>tools</a:t>
            </a:r>
            <a:r>
              <a:rPr sz="1050" spc="-30" dirty="0">
                <a:latin typeface="Times New Roman"/>
                <a:cs typeface="Times New Roman"/>
              </a:rPr>
              <a:t> </a:t>
            </a:r>
            <a:r>
              <a:rPr sz="1050" dirty="0">
                <a:latin typeface="Times New Roman"/>
                <a:cs typeface="Times New Roman"/>
              </a:rPr>
              <a:t>to</a:t>
            </a:r>
            <a:r>
              <a:rPr sz="1050" spc="-15" dirty="0">
                <a:latin typeface="Times New Roman"/>
                <a:cs typeface="Times New Roman"/>
              </a:rPr>
              <a:t> </a:t>
            </a:r>
            <a:r>
              <a:rPr sz="1050" dirty="0">
                <a:latin typeface="Times New Roman"/>
                <a:cs typeface="Times New Roman"/>
              </a:rPr>
              <a:t>rotate</a:t>
            </a:r>
            <a:r>
              <a:rPr sz="1050" spc="-3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motor</a:t>
            </a:r>
            <a:r>
              <a:rPr sz="1050" spc="-20" dirty="0">
                <a:latin typeface="Times New Roman"/>
                <a:cs typeface="Times New Roman"/>
              </a:rPr>
              <a:t> </a:t>
            </a:r>
            <a:r>
              <a:rPr sz="1050" spc="-10" dirty="0">
                <a:latin typeface="Times New Roman"/>
                <a:cs typeface="Times New Roman"/>
              </a:rPr>
              <a:t>manually)</a:t>
            </a:r>
            <a:endParaRPr sz="1050">
              <a:latin typeface="Times New Roman"/>
              <a:cs typeface="Times New Roman"/>
            </a:endParaRPr>
          </a:p>
        </p:txBody>
      </p:sp>
      <p:sp>
        <p:nvSpPr>
          <p:cNvPr id="26" name="object 26"/>
          <p:cNvSpPr txBox="1"/>
          <p:nvPr/>
        </p:nvSpPr>
        <p:spPr>
          <a:xfrm>
            <a:off x="5013070" y="8724696"/>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27" name="object 27"/>
          <p:cNvSpPr/>
          <p:nvPr/>
        </p:nvSpPr>
        <p:spPr>
          <a:xfrm>
            <a:off x="5370450" y="8410576"/>
            <a:ext cx="2287905" cy="630555"/>
          </a:xfrm>
          <a:custGeom>
            <a:avLst/>
            <a:gdLst/>
            <a:ahLst/>
            <a:cxnLst/>
            <a:rect l="l" t="t" r="r" b="b"/>
            <a:pathLst>
              <a:path w="2287904" h="630554">
                <a:moveTo>
                  <a:pt x="76200" y="554037"/>
                </a:moveTo>
                <a:lnTo>
                  <a:pt x="44450" y="554037"/>
                </a:lnTo>
                <a:lnTo>
                  <a:pt x="44577" y="269875"/>
                </a:lnTo>
                <a:lnTo>
                  <a:pt x="31877" y="269875"/>
                </a:lnTo>
                <a:lnTo>
                  <a:pt x="31750" y="554037"/>
                </a:lnTo>
                <a:lnTo>
                  <a:pt x="0" y="554037"/>
                </a:lnTo>
                <a:lnTo>
                  <a:pt x="38100" y="630237"/>
                </a:lnTo>
                <a:lnTo>
                  <a:pt x="69850" y="566737"/>
                </a:lnTo>
                <a:lnTo>
                  <a:pt x="76200" y="554037"/>
                </a:lnTo>
                <a:close/>
              </a:path>
              <a:path w="2287904" h="630554">
                <a:moveTo>
                  <a:pt x="2287651" y="38100"/>
                </a:moveTo>
                <a:lnTo>
                  <a:pt x="2274951" y="31750"/>
                </a:lnTo>
                <a:lnTo>
                  <a:pt x="2211451" y="0"/>
                </a:lnTo>
                <a:lnTo>
                  <a:pt x="2211451" y="31750"/>
                </a:lnTo>
                <a:lnTo>
                  <a:pt x="1876425" y="31750"/>
                </a:lnTo>
                <a:lnTo>
                  <a:pt x="1876425" y="44450"/>
                </a:lnTo>
                <a:lnTo>
                  <a:pt x="2211451" y="44450"/>
                </a:lnTo>
                <a:lnTo>
                  <a:pt x="2211451" y="76200"/>
                </a:lnTo>
                <a:lnTo>
                  <a:pt x="2274951" y="44450"/>
                </a:lnTo>
                <a:lnTo>
                  <a:pt x="2287651" y="38100"/>
                </a:lnTo>
                <a:close/>
              </a:path>
            </a:pathLst>
          </a:custGeom>
          <a:solidFill>
            <a:srgbClr val="000000"/>
          </a:solidFill>
        </p:spPr>
        <p:txBody>
          <a:bodyPr wrap="square" lIns="0" tIns="0" rIns="0" bIns="0" rtlCol="0"/>
          <a:lstStyle/>
          <a:p>
            <a:endParaRPr/>
          </a:p>
        </p:txBody>
      </p:sp>
      <p:sp>
        <p:nvSpPr>
          <p:cNvPr id="28" name="object 28"/>
          <p:cNvSpPr txBox="1"/>
          <p:nvPr/>
        </p:nvSpPr>
        <p:spPr>
          <a:xfrm>
            <a:off x="7293609" y="8197342"/>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29" name="object 29"/>
          <p:cNvSpPr txBox="1"/>
          <p:nvPr/>
        </p:nvSpPr>
        <p:spPr>
          <a:xfrm>
            <a:off x="7658101" y="8321676"/>
            <a:ext cx="1970405" cy="206467"/>
          </a:xfrm>
          <a:prstGeom prst="rect">
            <a:avLst/>
          </a:prstGeom>
          <a:ln w="12700">
            <a:solidFill>
              <a:srgbClr val="000000"/>
            </a:solidFill>
          </a:ln>
        </p:spPr>
        <p:txBody>
          <a:bodyPr vert="horz" wrap="square" lIns="0" tIns="44450" rIns="0" bIns="0" rtlCol="0">
            <a:spAutoFit/>
          </a:bodyPr>
          <a:lstStyle/>
          <a:p>
            <a:pPr marL="92075">
              <a:spcBef>
                <a:spcPts val="350"/>
              </a:spcBef>
            </a:pPr>
            <a:r>
              <a:rPr sz="1050" dirty="0">
                <a:latin typeface="Times New Roman"/>
                <a:cs typeface="Times New Roman"/>
              </a:rPr>
              <a:t>Replace</a:t>
            </a:r>
            <a:r>
              <a:rPr sz="1050" spc="-50" dirty="0">
                <a:latin typeface="Times New Roman"/>
                <a:cs typeface="Times New Roman"/>
              </a:rPr>
              <a:t> </a:t>
            </a:r>
            <a:r>
              <a:rPr sz="1050" dirty="0">
                <a:latin typeface="Times New Roman"/>
                <a:cs typeface="Times New Roman"/>
              </a:rPr>
              <a:t>the</a:t>
            </a:r>
            <a:r>
              <a:rPr sz="1050" spc="-25" dirty="0">
                <a:latin typeface="Times New Roman"/>
                <a:cs typeface="Times New Roman"/>
              </a:rPr>
              <a:t> </a:t>
            </a:r>
            <a:r>
              <a:rPr sz="1050" spc="-10" dirty="0">
                <a:latin typeface="Times New Roman"/>
                <a:cs typeface="Times New Roman"/>
              </a:rPr>
              <a:t>motor</a:t>
            </a:r>
            <a:endParaRPr sz="1050">
              <a:latin typeface="Times New Roman"/>
              <a:cs typeface="Times New Roman"/>
            </a:endParaRPr>
          </a:p>
        </p:txBody>
      </p:sp>
      <p:sp>
        <p:nvSpPr>
          <p:cNvPr id="30" name="object 30"/>
          <p:cNvSpPr txBox="1"/>
          <p:nvPr/>
        </p:nvSpPr>
        <p:spPr>
          <a:xfrm>
            <a:off x="4433887" y="9040813"/>
            <a:ext cx="1967230" cy="206467"/>
          </a:xfrm>
          <a:prstGeom prst="rect">
            <a:avLst/>
          </a:prstGeom>
          <a:ln w="12700">
            <a:solidFill>
              <a:srgbClr val="000000"/>
            </a:solidFill>
          </a:ln>
        </p:spPr>
        <p:txBody>
          <a:bodyPr vert="horz" wrap="square" lIns="0" tIns="44450" rIns="0" bIns="0" rtlCol="0">
            <a:spAutoFit/>
          </a:bodyPr>
          <a:lstStyle/>
          <a:p>
            <a:pPr marL="91440">
              <a:spcBef>
                <a:spcPts val="350"/>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pic>
        <p:nvPicPr>
          <p:cNvPr id="31" name="object 31"/>
          <p:cNvPicPr/>
          <p:nvPr/>
        </p:nvPicPr>
        <p:blipFill>
          <a:blip r:embed="rId5" cstate="print"/>
          <a:stretch>
            <a:fillRect/>
          </a:stretch>
        </p:blipFill>
        <p:spPr>
          <a:xfrm>
            <a:off x="3516312" y="769938"/>
            <a:ext cx="6235700" cy="676275"/>
          </a:xfrm>
          <a:prstGeom prst="rect">
            <a:avLst/>
          </a:prstGeom>
        </p:spPr>
      </p:pic>
      <p:sp>
        <p:nvSpPr>
          <p:cNvPr id="32" name="object 32"/>
          <p:cNvSpPr txBox="1"/>
          <p:nvPr/>
        </p:nvSpPr>
        <p:spPr>
          <a:xfrm>
            <a:off x="6089650" y="959358"/>
            <a:ext cx="3067050" cy="258404"/>
          </a:xfrm>
          <a:prstGeom prst="rect">
            <a:avLst/>
          </a:prstGeom>
        </p:spPr>
        <p:txBody>
          <a:bodyPr vert="horz" wrap="square" lIns="0" tIns="12065" rIns="0" bIns="0" rtlCol="0">
            <a:spAutoFit/>
          </a:bodyPr>
          <a:lstStyle/>
          <a:p>
            <a:pPr marL="12700">
              <a:spcBef>
                <a:spcPts val="95"/>
              </a:spcBef>
            </a:pPr>
            <a:r>
              <a:rPr sz="1600" b="1" dirty="0">
                <a:latin typeface="Times New Roman"/>
                <a:cs typeface="Times New Roman"/>
              </a:rPr>
              <a:t>Low</a:t>
            </a:r>
            <a:r>
              <a:rPr sz="1600" b="1" spc="-55" dirty="0">
                <a:latin typeface="Times New Roman"/>
                <a:cs typeface="Times New Roman"/>
              </a:rPr>
              <a:t> </a:t>
            </a:r>
            <a:r>
              <a:rPr sz="1600" b="1" spc="-10" dirty="0">
                <a:latin typeface="Times New Roman"/>
                <a:cs typeface="Times New Roman"/>
              </a:rPr>
              <a:t>compressor</a:t>
            </a:r>
            <a:r>
              <a:rPr sz="1600" b="1" spc="-25" dirty="0">
                <a:latin typeface="Times New Roman"/>
                <a:cs typeface="Times New Roman"/>
              </a:rPr>
              <a:t> </a:t>
            </a:r>
            <a:r>
              <a:rPr sz="1600" b="1" dirty="0">
                <a:latin typeface="Times New Roman"/>
                <a:cs typeface="Times New Roman"/>
              </a:rPr>
              <a:t>voltage</a:t>
            </a:r>
            <a:r>
              <a:rPr sz="1600" b="1" spc="-30" dirty="0">
                <a:latin typeface="Times New Roman"/>
                <a:cs typeface="Times New Roman"/>
              </a:rPr>
              <a:t> </a:t>
            </a:r>
            <a:r>
              <a:rPr sz="1600" b="1" spc="-10" dirty="0">
                <a:latin typeface="Times New Roman"/>
                <a:cs typeface="Times New Roman"/>
              </a:rPr>
              <a:t>protection</a:t>
            </a:r>
            <a:endParaRPr sz="1600">
              <a:latin typeface="Times New Roman"/>
              <a:cs typeface="Times New Roman"/>
            </a:endParaRPr>
          </a:p>
        </p:txBody>
      </p:sp>
      <p:sp>
        <p:nvSpPr>
          <p:cNvPr id="33" name="object 33"/>
          <p:cNvSpPr txBox="1"/>
          <p:nvPr/>
        </p:nvSpPr>
        <p:spPr>
          <a:xfrm>
            <a:off x="3514040" y="1506727"/>
            <a:ext cx="4810125" cy="1245870"/>
          </a:xfrm>
          <a:prstGeom prst="rect">
            <a:avLst/>
          </a:prstGeom>
        </p:spPr>
        <p:txBody>
          <a:bodyPr vert="horz" wrap="square" lIns="0" tIns="12700" rIns="0" bIns="0" rtlCol="0">
            <a:spAutoFit/>
          </a:bodyPr>
          <a:lstStyle/>
          <a:p>
            <a:pPr marL="147955" indent="-135255">
              <a:spcBef>
                <a:spcPts val="100"/>
              </a:spcBef>
              <a:buSzPct val="92857"/>
              <a:buAutoNum type="arabicPeriod"/>
              <a:tabLst>
                <a:tab pos="147955" algn="l"/>
              </a:tabLst>
            </a:pPr>
            <a:r>
              <a:rPr sz="1400" b="1" dirty="0">
                <a:latin typeface="Times New Roman"/>
                <a:cs typeface="Times New Roman"/>
              </a:rPr>
              <a:t>Error</a:t>
            </a:r>
            <a:r>
              <a:rPr sz="1400" b="1" spc="-60"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2700" marR="5080">
              <a:spcBef>
                <a:spcPts val="5"/>
              </a:spcBef>
            </a:pPr>
            <a:r>
              <a:rPr sz="1300" dirty="0">
                <a:latin typeface="Times New Roman"/>
                <a:cs typeface="Times New Roman"/>
              </a:rPr>
              <a:t>P8:</a:t>
            </a:r>
            <a:r>
              <a:rPr sz="1300" spc="-45" dirty="0">
                <a:latin typeface="Times New Roman"/>
                <a:cs typeface="Times New Roman"/>
              </a:rPr>
              <a:t> </a:t>
            </a:r>
            <a:r>
              <a:rPr sz="1300" dirty="0">
                <a:latin typeface="Times New Roman"/>
                <a:cs typeface="Times New Roman"/>
              </a:rPr>
              <a:t>The</a:t>
            </a:r>
            <a:r>
              <a:rPr sz="1300" spc="-20" dirty="0">
                <a:latin typeface="Times New Roman"/>
                <a:cs typeface="Times New Roman"/>
              </a:rPr>
              <a:t> </a:t>
            </a:r>
            <a:r>
              <a:rPr sz="1300" dirty="0">
                <a:latin typeface="Times New Roman"/>
                <a:cs typeface="Times New Roman"/>
              </a:rPr>
              <a:t>detected</a:t>
            </a:r>
            <a:r>
              <a:rPr sz="1300" spc="-35" dirty="0">
                <a:latin typeface="Times New Roman"/>
                <a:cs typeface="Times New Roman"/>
              </a:rPr>
              <a:t> </a:t>
            </a:r>
            <a:r>
              <a:rPr sz="1300" dirty="0">
                <a:latin typeface="Times New Roman"/>
                <a:cs typeface="Times New Roman"/>
              </a:rPr>
              <a:t>compressor</a:t>
            </a:r>
            <a:r>
              <a:rPr sz="1300" spc="-10" dirty="0">
                <a:latin typeface="Times New Roman"/>
                <a:cs typeface="Times New Roman"/>
              </a:rPr>
              <a:t> </a:t>
            </a:r>
            <a:r>
              <a:rPr sz="1300" dirty="0">
                <a:latin typeface="Times New Roman"/>
                <a:cs typeface="Times New Roman"/>
              </a:rPr>
              <a:t>voltage</a:t>
            </a:r>
            <a:r>
              <a:rPr sz="1300" spc="-20" dirty="0">
                <a:latin typeface="Times New Roman"/>
                <a:cs typeface="Times New Roman"/>
              </a:rPr>
              <a:t> </a:t>
            </a:r>
            <a:r>
              <a:rPr sz="1300" dirty="0">
                <a:latin typeface="Times New Roman"/>
                <a:cs typeface="Times New Roman"/>
              </a:rPr>
              <a:t>by</a:t>
            </a:r>
            <a:r>
              <a:rPr sz="1300" spc="-20" dirty="0">
                <a:latin typeface="Times New Roman"/>
                <a:cs typeface="Times New Roman"/>
              </a:rPr>
              <a:t> </a:t>
            </a:r>
            <a:r>
              <a:rPr sz="1300" dirty="0">
                <a:latin typeface="Times New Roman"/>
                <a:cs typeface="Times New Roman"/>
              </a:rPr>
              <a:t>main</a:t>
            </a:r>
            <a:r>
              <a:rPr sz="1300" spc="-20" dirty="0">
                <a:latin typeface="Times New Roman"/>
                <a:cs typeface="Times New Roman"/>
              </a:rPr>
              <a:t> </a:t>
            </a:r>
            <a:r>
              <a:rPr sz="1300" dirty="0">
                <a:latin typeface="Times New Roman"/>
                <a:cs typeface="Times New Roman"/>
              </a:rPr>
              <a:t>chip</a:t>
            </a:r>
            <a:r>
              <a:rPr sz="1300" spc="-20" dirty="0">
                <a:latin typeface="Times New Roman"/>
                <a:cs typeface="Times New Roman"/>
              </a:rPr>
              <a:t> </a:t>
            </a:r>
            <a:r>
              <a:rPr sz="1300" dirty="0">
                <a:latin typeface="Times New Roman"/>
                <a:cs typeface="Times New Roman"/>
              </a:rPr>
              <a:t>is</a:t>
            </a:r>
            <a:r>
              <a:rPr sz="1300" spc="-30" dirty="0">
                <a:latin typeface="Times New Roman"/>
                <a:cs typeface="Times New Roman"/>
              </a:rPr>
              <a:t> </a:t>
            </a:r>
            <a:r>
              <a:rPr sz="1300" dirty="0">
                <a:latin typeface="Times New Roman"/>
                <a:cs typeface="Times New Roman"/>
              </a:rPr>
              <a:t>less</a:t>
            </a:r>
            <a:r>
              <a:rPr sz="1300" spc="-45" dirty="0">
                <a:latin typeface="Times New Roman"/>
                <a:cs typeface="Times New Roman"/>
              </a:rPr>
              <a:t> </a:t>
            </a:r>
            <a:r>
              <a:rPr sz="1300" dirty="0">
                <a:latin typeface="Times New Roman"/>
                <a:cs typeface="Times New Roman"/>
              </a:rPr>
              <a:t>than</a:t>
            </a:r>
            <a:r>
              <a:rPr sz="1300" spc="-20" dirty="0">
                <a:latin typeface="Times New Roman"/>
                <a:cs typeface="Times New Roman"/>
              </a:rPr>
              <a:t> </a:t>
            </a:r>
            <a:r>
              <a:rPr sz="1300" spc="-10" dirty="0">
                <a:latin typeface="Times New Roman"/>
                <a:cs typeface="Times New Roman"/>
              </a:rPr>
              <a:t>310VDC. </a:t>
            </a:r>
            <a:r>
              <a:rPr sz="1300" dirty="0">
                <a:latin typeface="Times New Roman"/>
                <a:cs typeface="Times New Roman"/>
              </a:rPr>
              <a:t>E8:</a:t>
            </a:r>
            <a:r>
              <a:rPr sz="1300" spc="-25" dirty="0">
                <a:latin typeface="Times New Roman"/>
                <a:cs typeface="Times New Roman"/>
              </a:rPr>
              <a:t> </a:t>
            </a:r>
            <a:r>
              <a:rPr sz="1300" dirty="0">
                <a:latin typeface="Times New Roman"/>
                <a:cs typeface="Times New Roman"/>
              </a:rPr>
              <a:t>System</a:t>
            </a:r>
            <a:r>
              <a:rPr sz="1300" spc="15" dirty="0">
                <a:latin typeface="Times New Roman"/>
                <a:cs typeface="Times New Roman"/>
              </a:rPr>
              <a:t> </a:t>
            </a:r>
            <a:r>
              <a:rPr sz="1300" dirty="0">
                <a:latin typeface="Times New Roman"/>
                <a:cs typeface="Times New Roman"/>
              </a:rPr>
              <a:t>locks</a:t>
            </a:r>
            <a:r>
              <a:rPr sz="1300" spc="-30" dirty="0">
                <a:latin typeface="Times New Roman"/>
                <a:cs typeface="Times New Roman"/>
              </a:rPr>
              <a:t> </a:t>
            </a:r>
            <a:r>
              <a:rPr sz="1300" dirty="0">
                <a:latin typeface="Times New Roman"/>
                <a:cs typeface="Times New Roman"/>
              </a:rPr>
              <a:t>up</a:t>
            </a:r>
            <a:r>
              <a:rPr sz="1300" spc="-20" dirty="0">
                <a:latin typeface="Times New Roman"/>
                <a:cs typeface="Times New Roman"/>
              </a:rPr>
              <a:t> </a:t>
            </a:r>
            <a:r>
              <a:rPr sz="1300" dirty="0">
                <a:latin typeface="Times New Roman"/>
                <a:cs typeface="Times New Roman"/>
              </a:rPr>
              <a:t>when</a:t>
            </a:r>
            <a:r>
              <a:rPr sz="1300" spc="-40" dirty="0">
                <a:latin typeface="Times New Roman"/>
                <a:cs typeface="Times New Roman"/>
              </a:rPr>
              <a:t> </a:t>
            </a:r>
            <a:r>
              <a:rPr sz="1300" dirty="0">
                <a:latin typeface="Times New Roman"/>
                <a:cs typeface="Times New Roman"/>
              </a:rPr>
              <a:t>P8</a:t>
            </a:r>
            <a:r>
              <a:rPr sz="1300" spc="-20" dirty="0">
                <a:latin typeface="Times New Roman"/>
                <a:cs typeface="Times New Roman"/>
              </a:rPr>
              <a:t> </a:t>
            </a:r>
            <a:r>
              <a:rPr sz="1300" dirty="0">
                <a:latin typeface="Times New Roman"/>
                <a:cs typeface="Times New Roman"/>
              </a:rPr>
              <a:t>has</a:t>
            </a:r>
            <a:r>
              <a:rPr sz="1300" spc="-35" dirty="0">
                <a:latin typeface="Times New Roman"/>
                <a:cs typeface="Times New Roman"/>
              </a:rPr>
              <a:t> </a:t>
            </a:r>
            <a:r>
              <a:rPr sz="1300" dirty="0">
                <a:latin typeface="Times New Roman"/>
                <a:cs typeface="Times New Roman"/>
              </a:rPr>
              <a:t>occurred</a:t>
            </a:r>
            <a:r>
              <a:rPr sz="1300" spc="-15" dirty="0">
                <a:latin typeface="Times New Roman"/>
                <a:cs typeface="Times New Roman"/>
              </a:rPr>
              <a:t> </a:t>
            </a:r>
            <a:r>
              <a:rPr sz="1300" dirty="0">
                <a:latin typeface="Times New Roman"/>
                <a:cs typeface="Times New Roman"/>
              </a:rPr>
              <a:t>three</a:t>
            </a:r>
            <a:r>
              <a:rPr sz="1300" spc="-20" dirty="0">
                <a:latin typeface="Times New Roman"/>
                <a:cs typeface="Times New Roman"/>
              </a:rPr>
              <a:t> </a:t>
            </a:r>
            <a:r>
              <a:rPr sz="1300" dirty="0">
                <a:latin typeface="Times New Roman"/>
                <a:cs typeface="Times New Roman"/>
              </a:rPr>
              <a:t>times</a:t>
            </a:r>
            <a:r>
              <a:rPr sz="1300" spc="-15" dirty="0">
                <a:latin typeface="Times New Roman"/>
                <a:cs typeface="Times New Roman"/>
              </a:rPr>
              <a:t> </a:t>
            </a:r>
            <a:r>
              <a:rPr sz="1300" dirty="0">
                <a:latin typeface="Times New Roman"/>
                <a:cs typeface="Times New Roman"/>
              </a:rPr>
              <a:t>in</a:t>
            </a:r>
            <a:r>
              <a:rPr sz="1300" spc="-35" dirty="0">
                <a:latin typeface="Times New Roman"/>
                <a:cs typeface="Times New Roman"/>
              </a:rPr>
              <a:t> </a:t>
            </a:r>
            <a:r>
              <a:rPr sz="1300" dirty="0">
                <a:latin typeface="Times New Roman"/>
                <a:cs typeface="Times New Roman"/>
              </a:rPr>
              <a:t>60</a:t>
            </a:r>
            <a:r>
              <a:rPr sz="1300" spc="-15" dirty="0">
                <a:latin typeface="Times New Roman"/>
                <a:cs typeface="Times New Roman"/>
              </a:rPr>
              <a:t> </a:t>
            </a:r>
            <a:r>
              <a:rPr sz="1300" spc="-10" dirty="0">
                <a:latin typeface="Times New Roman"/>
                <a:cs typeface="Times New Roman"/>
              </a:rPr>
              <a:t>minutes.</a:t>
            </a:r>
            <a:endParaRPr sz="1300">
              <a:latin typeface="Times New Roman"/>
              <a:cs typeface="Times New Roman"/>
            </a:endParaRPr>
          </a:p>
          <a:p>
            <a:pPr marL="147955" indent="-135255">
              <a:lnSpc>
                <a:spcPts val="1675"/>
              </a:lnSpc>
              <a:buSzPct val="92857"/>
              <a:buAutoNum type="arabicPeriod" startAt="2"/>
              <a:tabLst>
                <a:tab pos="147955" algn="l"/>
              </a:tabLst>
            </a:pPr>
            <a:r>
              <a:rPr sz="1400" b="1" dirty="0">
                <a:latin typeface="Times New Roman"/>
                <a:cs typeface="Times New Roman"/>
              </a:rPr>
              <a:t>Possible</a:t>
            </a:r>
            <a:r>
              <a:rPr sz="1400" b="1" spc="-4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spcBef>
                <a:spcPts val="10"/>
              </a:spcBef>
              <a:buFont typeface="Wingdings"/>
              <a:buChar char=""/>
              <a:tabLst>
                <a:tab pos="299085" algn="l"/>
                <a:tab pos="299720" algn="l"/>
              </a:tabLst>
            </a:pPr>
            <a:r>
              <a:rPr sz="1300" dirty="0">
                <a:latin typeface="Times New Roman"/>
                <a:cs typeface="Times New Roman"/>
              </a:rPr>
              <a:t>Abnormal</a:t>
            </a:r>
            <a:r>
              <a:rPr sz="1300" spc="-20" dirty="0">
                <a:latin typeface="Times New Roman"/>
                <a:cs typeface="Times New Roman"/>
              </a:rPr>
              <a:t> </a:t>
            </a:r>
            <a:r>
              <a:rPr sz="1300" dirty="0">
                <a:latin typeface="Times New Roman"/>
                <a:cs typeface="Times New Roman"/>
              </a:rPr>
              <a:t>power</a:t>
            </a:r>
            <a:r>
              <a:rPr sz="1300" spc="-35" dirty="0">
                <a:latin typeface="Times New Roman"/>
                <a:cs typeface="Times New Roman"/>
              </a:rPr>
              <a:t> </a:t>
            </a:r>
            <a:r>
              <a:rPr sz="1300" dirty="0">
                <a:latin typeface="Times New Roman"/>
                <a:cs typeface="Times New Roman"/>
              </a:rPr>
              <a:t>supply</a:t>
            </a:r>
            <a:r>
              <a:rPr sz="1300" spc="-45" dirty="0">
                <a:latin typeface="Times New Roman"/>
                <a:cs typeface="Times New Roman"/>
              </a:rPr>
              <a:t> </a:t>
            </a:r>
            <a:r>
              <a:rPr sz="1300" spc="-10" dirty="0">
                <a:latin typeface="Times New Roman"/>
                <a:cs typeface="Times New Roman"/>
              </a:rPr>
              <a:t>voltage</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25" dirty="0">
                <a:latin typeface="Times New Roman"/>
                <a:cs typeface="Times New Roman"/>
              </a:rPr>
              <a:t> </a:t>
            </a:r>
            <a:r>
              <a:rPr sz="1300" dirty="0">
                <a:latin typeface="Times New Roman"/>
                <a:cs typeface="Times New Roman"/>
              </a:rPr>
              <a:t>main</a:t>
            </a:r>
            <a:r>
              <a:rPr sz="1300" spc="-35" dirty="0">
                <a:latin typeface="Times New Roman"/>
                <a:cs typeface="Times New Roman"/>
              </a:rPr>
              <a:t> </a:t>
            </a:r>
            <a:r>
              <a:rPr sz="1300" dirty="0">
                <a:latin typeface="Times New Roman"/>
                <a:cs typeface="Times New Roman"/>
              </a:rPr>
              <a:t>control</a:t>
            </a:r>
            <a:r>
              <a:rPr sz="1300" spc="-25" dirty="0">
                <a:latin typeface="Times New Roman"/>
                <a:cs typeface="Times New Roman"/>
              </a:rPr>
              <a:t> </a:t>
            </a:r>
            <a:r>
              <a:rPr sz="1300" spc="-10" dirty="0">
                <a:latin typeface="Times New Roman"/>
                <a:cs typeface="Times New Roman"/>
              </a:rPr>
              <a:t>board.</a:t>
            </a:r>
            <a:endParaRPr sz="1300">
              <a:latin typeface="Times New Roman"/>
              <a:cs typeface="Times New Roman"/>
            </a:endParaRPr>
          </a:p>
        </p:txBody>
      </p:sp>
      <p:sp>
        <p:nvSpPr>
          <p:cNvPr id="34" name="object 34"/>
          <p:cNvSpPr txBox="1"/>
          <p:nvPr/>
        </p:nvSpPr>
        <p:spPr>
          <a:xfrm>
            <a:off x="3796893" y="790397"/>
            <a:ext cx="525780"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sp>
        <p:nvSpPr>
          <p:cNvPr id="35" name="object 35"/>
          <p:cNvSpPr txBox="1"/>
          <p:nvPr/>
        </p:nvSpPr>
        <p:spPr>
          <a:xfrm>
            <a:off x="4655819" y="1068451"/>
            <a:ext cx="162560" cy="197490"/>
          </a:xfrm>
          <a:prstGeom prst="rect">
            <a:avLst/>
          </a:prstGeom>
        </p:spPr>
        <p:txBody>
          <a:bodyPr vert="horz" wrap="square" lIns="0" tIns="12700" rIns="0" bIns="0" rtlCol="0">
            <a:spAutoFit/>
          </a:bodyPr>
          <a:lstStyle/>
          <a:p>
            <a:pPr marL="12700">
              <a:spcBef>
                <a:spcPts val="100"/>
              </a:spcBef>
            </a:pPr>
            <a:r>
              <a:rPr sz="1200" spc="-25" dirty="0">
                <a:latin typeface="Arial"/>
                <a:cs typeface="Arial"/>
              </a:rPr>
              <a:t>or</a:t>
            </a:r>
            <a:endParaRPr sz="1200">
              <a:latin typeface="Arial"/>
              <a:cs typeface="Arial"/>
            </a:endParaRPr>
          </a:p>
        </p:txBody>
      </p:sp>
      <p:sp>
        <p:nvSpPr>
          <p:cNvPr id="36" name="object 36"/>
          <p:cNvSpPr/>
          <p:nvPr/>
        </p:nvSpPr>
        <p:spPr>
          <a:xfrm>
            <a:off x="7258051" y="3122548"/>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37" name="object 37"/>
          <p:cNvSpPr txBox="1"/>
          <p:nvPr/>
        </p:nvSpPr>
        <p:spPr>
          <a:xfrm>
            <a:off x="7285609" y="2908807"/>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8" name="object 38"/>
          <p:cNvSpPr/>
          <p:nvPr/>
        </p:nvSpPr>
        <p:spPr>
          <a:xfrm>
            <a:off x="3538538" y="3027299"/>
            <a:ext cx="3713479" cy="282575"/>
          </a:xfrm>
          <a:custGeom>
            <a:avLst/>
            <a:gdLst/>
            <a:ahLst/>
            <a:cxnLst/>
            <a:rect l="l" t="t" r="r" b="b"/>
            <a:pathLst>
              <a:path w="3713479" h="282575">
                <a:moveTo>
                  <a:pt x="0" y="47117"/>
                </a:moveTo>
                <a:lnTo>
                  <a:pt x="3700" y="28825"/>
                </a:lnTo>
                <a:lnTo>
                  <a:pt x="13792" y="13843"/>
                </a:lnTo>
                <a:lnTo>
                  <a:pt x="28760" y="3718"/>
                </a:lnTo>
                <a:lnTo>
                  <a:pt x="47091" y="0"/>
                </a:lnTo>
                <a:lnTo>
                  <a:pt x="3666045" y="0"/>
                </a:lnTo>
                <a:lnTo>
                  <a:pt x="3684391" y="3718"/>
                </a:lnTo>
                <a:lnTo>
                  <a:pt x="3699367" y="13842"/>
                </a:lnTo>
                <a:lnTo>
                  <a:pt x="3709461" y="28825"/>
                </a:lnTo>
                <a:lnTo>
                  <a:pt x="3713162" y="47117"/>
                </a:lnTo>
                <a:lnTo>
                  <a:pt x="3713162" y="235584"/>
                </a:lnTo>
                <a:lnTo>
                  <a:pt x="3709461" y="253857"/>
                </a:lnTo>
                <a:lnTo>
                  <a:pt x="3699367" y="268795"/>
                </a:lnTo>
                <a:lnTo>
                  <a:pt x="3684391" y="278876"/>
                </a:lnTo>
                <a:lnTo>
                  <a:pt x="3666045" y="282575"/>
                </a:lnTo>
                <a:lnTo>
                  <a:pt x="47091" y="282575"/>
                </a:lnTo>
                <a:lnTo>
                  <a:pt x="28760" y="278876"/>
                </a:lnTo>
                <a:lnTo>
                  <a:pt x="13792" y="268795"/>
                </a:lnTo>
                <a:lnTo>
                  <a:pt x="3700" y="253857"/>
                </a:lnTo>
                <a:lnTo>
                  <a:pt x="0" y="235584"/>
                </a:lnTo>
                <a:lnTo>
                  <a:pt x="0" y="47117"/>
                </a:lnTo>
                <a:close/>
              </a:path>
            </a:pathLst>
          </a:custGeom>
          <a:ln w="12700">
            <a:solidFill>
              <a:srgbClr val="000000"/>
            </a:solidFill>
          </a:ln>
        </p:spPr>
        <p:txBody>
          <a:bodyPr wrap="square" lIns="0" tIns="0" rIns="0" bIns="0" rtlCol="0"/>
          <a:lstStyle/>
          <a:p>
            <a:endParaRPr/>
          </a:p>
        </p:txBody>
      </p:sp>
      <p:sp>
        <p:nvSpPr>
          <p:cNvPr id="39" name="object 39"/>
          <p:cNvSpPr txBox="1"/>
          <p:nvPr/>
        </p:nvSpPr>
        <p:spPr>
          <a:xfrm>
            <a:off x="3551783" y="3071241"/>
            <a:ext cx="3686810"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Abnormal</a:t>
            </a:r>
            <a:r>
              <a:rPr sz="1050" spc="-45" dirty="0">
                <a:latin typeface="Times New Roman"/>
                <a:cs typeface="Times New Roman"/>
              </a:rPr>
              <a:t> </a:t>
            </a:r>
            <a:r>
              <a:rPr sz="1050" dirty="0">
                <a:latin typeface="Times New Roman"/>
                <a:cs typeface="Times New Roman"/>
              </a:rPr>
              <a:t>power</a:t>
            </a:r>
            <a:r>
              <a:rPr sz="1050" spc="-25" dirty="0">
                <a:latin typeface="Times New Roman"/>
                <a:cs typeface="Times New Roman"/>
              </a:rPr>
              <a:t> </a:t>
            </a:r>
            <a:r>
              <a:rPr sz="1050" dirty="0">
                <a:latin typeface="Times New Roman"/>
                <a:cs typeface="Times New Roman"/>
              </a:rPr>
              <a:t>supply</a:t>
            </a:r>
            <a:r>
              <a:rPr sz="1050" spc="-25" dirty="0">
                <a:latin typeface="Times New Roman"/>
                <a:cs typeface="Times New Roman"/>
              </a:rPr>
              <a:t> </a:t>
            </a:r>
            <a:r>
              <a:rPr sz="1050" spc="-10" dirty="0">
                <a:latin typeface="Times New Roman"/>
                <a:cs typeface="Times New Roman"/>
              </a:rPr>
              <a:t>voltage</a:t>
            </a:r>
            <a:endParaRPr sz="1050">
              <a:latin typeface="Times New Roman"/>
              <a:cs typeface="Times New Roman"/>
            </a:endParaRPr>
          </a:p>
        </p:txBody>
      </p:sp>
      <p:sp>
        <p:nvSpPr>
          <p:cNvPr id="40" name="object 40"/>
          <p:cNvSpPr txBox="1"/>
          <p:nvPr/>
        </p:nvSpPr>
        <p:spPr>
          <a:xfrm>
            <a:off x="7667626" y="2873438"/>
            <a:ext cx="1983105" cy="529632"/>
          </a:xfrm>
          <a:prstGeom prst="rect">
            <a:avLst/>
          </a:prstGeom>
          <a:ln w="12700">
            <a:solidFill>
              <a:srgbClr val="000000"/>
            </a:solidFill>
          </a:ln>
        </p:spPr>
        <p:txBody>
          <a:bodyPr vert="horz" wrap="square" lIns="0" tIns="44450" rIns="0" bIns="0" rtlCol="0">
            <a:spAutoFit/>
          </a:bodyPr>
          <a:lstStyle/>
          <a:p>
            <a:pPr marL="92075" marR="94615" algn="just">
              <a:spcBef>
                <a:spcPts val="350"/>
              </a:spcBef>
            </a:pPr>
            <a:r>
              <a:rPr sz="1050" dirty="0">
                <a:latin typeface="Times New Roman"/>
                <a:cs typeface="Times New Roman"/>
              </a:rPr>
              <a:t>Contact</a:t>
            </a:r>
            <a:r>
              <a:rPr sz="1050" spc="-55" dirty="0">
                <a:latin typeface="Times New Roman"/>
                <a:cs typeface="Times New Roman"/>
              </a:rPr>
              <a:t> </a:t>
            </a:r>
            <a:r>
              <a:rPr sz="1050" dirty="0">
                <a:latin typeface="Times New Roman"/>
                <a:cs typeface="Times New Roman"/>
              </a:rPr>
              <a:t>agency</a:t>
            </a:r>
            <a:r>
              <a:rPr sz="1050" spc="-55" dirty="0">
                <a:latin typeface="Times New Roman"/>
                <a:cs typeface="Times New Roman"/>
              </a:rPr>
              <a:t> </a:t>
            </a:r>
            <a:r>
              <a:rPr sz="1050" dirty="0">
                <a:latin typeface="Times New Roman"/>
                <a:cs typeface="Times New Roman"/>
              </a:rPr>
              <a:t>supplying</a:t>
            </a:r>
            <a:r>
              <a:rPr sz="1050" spc="-10" dirty="0">
                <a:latin typeface="Times New Roman"/>
                <a:cs typeface="Times New Roman"/>
              </a:rPr>
              <a:t> power </a:t>
            </a:r>
            <a:r>
              <a:rPr sz="1050" dirty="0">
                <a:latin typeface="Times New Roman"/>
                <a:cs typeface="Times New Roman"/>
              </a:rPr>
              <a:t>to</a:t>
            </a:r>
            <a:r>
              <a:rPr sz="1050" spc="-15" dirty="0">
                <a:latin typeface="Times New Roman"/>
                <a:cs typeface="Times New Roman"/>
              </a:rPr>
              <a:t> </a:t>
            </a:r>
            <a:r>
              <a:rPr sz="1050" dirty="0">
                <a:latin typeface="Times New Roman"/>
                <a:cs typeface="Times New Roman"/>
              </a:rPr>
              <a:t>verify</a:t>
            </a:r>
            <a:r>
              <a:rPr sz="1050" spc="-15" dirty="0">
                <a:latin typeface="Times New Roman"/>
                <a:cs typeface="Times New Roman"/>
              </a:rPr>
              <a:t> </a:t>
            </a:r>
            <a:r>
              <a:rPr sz="1050" dirty="0">
                <a:latin typeface="Times New Roman"/>
                <a:cs typeface="Times New Roman"/>
              </a:rPr>
              <a:t>that</a:t>
            </a:r>
            <a:r>
              <a:rPr sz="1050" spc="-35" dirty="0">
                <a:latin typeface="Times New Roman"/>
                <a:cs typeface="Times New Roman"/>
              </a:rPr>
              <a:t> </a:t>
            </a:r>
            <a:r>
              <a:rPr sz="1050" dirty="0">
                <a:latin typeface="Times New Roman"/>
                <a:cs typeface="Times New Roman"/>
              </a:rPr>
              <a:t>they</a:t>
            </a:r>
            <a:r>
              <a:rPr sz="1050" spc="-30" dirty="0">
                <a:latin typeface="Times New Roman"/>
                <a:cs typeface="Times New Roman"/>
              </a:rPr>
              <a:t> </a:t>
            </a:r>
            <a:r>
              <a:rPr sz="1050" dirty="0">
                <a:latin typeface="Times New Roman"/>
                <a:cs typeface="Times New Roman"/>
              </a:rPr>
              <a:t>are</a:t>
            </a:r>
            <a:r>
              <a:rPr sz="1050" spc="-30" dirty="0">
                <a:latin typeface="Times New Roman"/>
                <a:cs typeface="Times New Roman"/>
              </a:rPr>
              <a:t> </a:t>
            </a:r>
            <a:r>
              <a:rPr sz="1050" dirty="0">
                <a:latin typeface="Times New Roman"/>
                <a:cs typeface="Times New Roman"/>
              </a:rPr>
              <a:t>sending</a:t>
            </a:r>
            <a:r>
              <a:rPr sz="1050" spc="-25" dirty="0">
                <a:latin typeface="Times New Roman"/>
                <a:cs typeface="Times New Roman"/>
              </a:rPr>
              <a:t> the </a:t>
            </a:r>
            <a:r>
              <a:rPr sz="1050" dirty="0">
                <a:latin typeface="Times New Roman"/>
                <a:cs typeface="Times New Roman"/>
              </a:rPr>
              <a:t>correct</a:t>
            </a:r>
            <a:r>
              <a:rPr sz="1050" spc="-40" dirty="0">
                <a:latin typeface="Times New Roman"/>
                <a:cs typeface="Times New Roman"/>
              </a:rPr>
              <a:t> </a:t>
            </a:r>
            <a:r>
              <a:rPr sz="1050" spc="-10" dirty="0">
                <a:latin typeface="Times New Roman"/>
                <a:cs typeface="Times New Roman"/>
              </a:rPr>
              <a:t>voltage.</a:t>
            </a:r>
            <a:endParaRPr sz="1050">
              <a:latin typeface="Times New Roman"/>
              <a:cs typeface="Times New Roman"/>
            </a:endParaRPr>
          </a:p>
        </p:txBody>
      </p:sp>
      <p:sp>
        <p:nvSpPr>
          <p:cNvPr id="41" name="object 41"/>
          <p:cNvSpPr txBox="1"/>
          <p:nvPr/>
        </p:nvSpPr>
        <p:spPr>
          <a:xfrm>
            <a:off x="7667626" y="3619500"/>
            <a:ext cx="1983105"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42" name="object 42"/>
          <p:cNvSpPr/>
          <p:nvPr/>
        </p:nvSpPr>
        <p:spPr>
          <a:xfrm>
            <a:off x="5389626" y="3309873"/>
            <a:ext cx="2278380" cy="474980"/>
          </a:xfrm>
          <a:custGeom>
            <a:avLst/>
            <a:gdLst/>
            <a:ahLst/>
            <a:cxnLst/>
            <a:rect l="l" t="t" r="r" b="b"/>
            <a:pathLst>
              <a:path w="2278379" h="474979">
                <a:moveTo>
                  <a:pt x="2201799" y="398525"/>
                </a:moveTo>
                <a:lnTo>
                  <a:pt x="2201799" y="474725"/>
                </a:lnTo>
                <a:lnTo>
                  <a:pt x="2265299" y="442975"/>
                </a:lnTo>
                <a:lnTo>
                  <a:pt x="2214499" y="442975"/>
                </a:lnTo>
                <a:lnTo>
                  <a:pt x="2214499" y="430275"/>
                </a:lnTo>
                <a:lnTo>
                  <a:pt x="2265299" y="430275"/>
                </a:lnTo>
                <a:lnTo>
                  <a:pt x="2201799" y="398525"/>
                </a:lnTo>
                <a:close/>
              </a:path>
              <a:path w="2278379" h="474979">
                <a:moveTo>
                  <a:pt x="12700" y="0"/>
                </a:moveTo>
                <a:lnTo>
                  <a:pt x="0" y="0"/>
                </a:lnTo>
                <a:lnTo>
                  <a:pt x="0" y="440181"/>
                </a:lnTo>
                <a:lnTo>
                  <a:pt x="2793" y="442975"/>
                </a:lnTo>
                <a:lnTo>
                  <a:pt x="2201799" y="442975"/>
                </a:lnTo>
                <a:lnTo>
                  <a:pt x="2201799" y="436625"/>
                </a:lnTo>
                <a:lnTo>
                  <a:pt x="12700" y="436625"/>
                </a:lnTo>
                <a:lnTo>
                  <a:pt x="6350" y="430275"/>
                </a:lnTo>
                <a:lnTo>
                  <a:pt x="12700" y="430275"/>
                </a:lnTo>
                <a:lnTo>
                  <a:pt x="12700" y="0"/>
                </a:lnTo>
                <a:close/>
              </a:path>
              <a:path w="2278379" h="474979">
                <a:moveTo>
                  <a:pt x="2265299" y="430275"/>
                </a:moveTo>
                <a:lnTo>
                  <a:pt x="2214499" y="430275"/>
                </a:lnTo>
                <a:lnTo>
                  <a:pt x="2214499" y="442975"/>
                </a:lnTo>
                <a:lnTo>
                  <a:pt x="2265299" y="442975"/>
                </a:lnTo>
                <a:lnTo>
                  <a:pt x="2277999" y="436625"/>
                </a:lnTo>
                <a:lnTo>
                  <a:pt x="2265299" y="430275"/>
                </a:lnTo>
                <a:close/>
              </a:path>
              <a:path w="2278379" h="474979">
                <a:moveTo>
                  <a:pt x="12700" y="430275"/>
                </a:moveTo>
                <a:lnTo>
                  <a:pt x="6350" y="430275"/>
                </a:lnTo>
                <a:lnTo>
                  <a:pt x="12700" y="436625"/>
                </a:lnTo>
                <a:lnTo>
                  <a:pt x="12700" y="430275"/>
                </a:lnTo>
                <a:close/>
              </a:path>
              <a:path w="2278379" h="474979">
                <a:moveTo>
                  <a:pt x="2201799" y="430275"/>
                </a:moveTo>
                <a:lnTo>
                  <a:pt x="12700" y="430275"/>
                </a:lnTo>
                <a:lnTo>
                  <a:pt x="12700" y="436625"/>
                </a:lnTo>
                <a:lnTo>
                  <a:pt x="2201799" y="436625"/>
                </a:lnTo>
                <a:lnTo>
                  <a:pt x="2201799" y="430275"/>
                </a:lnTo>
                <a:close/>
              </a:path>
            </a:pathLst>
          </a:custGeom>
          <a:solidFill>
            <a:srgbClr val="000000"/>
          </a:solidFill>
        </p:spPr>
        <p:txBody>
          <a:bodyPr wrap="square" lIns="0" tIns="0" rIns="0" bIns="0" rtlCol="0"/>
          <a:lstStyle/>
          <a:p>
            <a:endParaRPr/>
          </a:p>
        </p:txBody>
      </p:sp>
      <p:sp>
        <p:nvSpPr>
          <p:cNvPr id="43" name="object 43"/>
          <p:cNvSpPr txBox="1"/>
          <p:nvPr/>
        </p:nvSpPr>
        <p:spPr>
          <a:xfrm>
            <a:off x="5078223" y="3418459"/>
            <a:ext cx="245745"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4" name="object 44"/>
          <p:cNvSpPr/>
          <p:nvPr/>
        </p:nvSpPr>
        <p:spPr>
          <a:xfrm>
            <a:off x="7265924" y="6924675"/>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45" name="object 45"/>
          <p:cNvSpPr txBox="1"/>
          <p:nvPr/>
        </p:nvSpPr>
        <p:spPr>
          <a:xfrm>
            <a:off x="7371841" y="6711442"/>
            <a:ext cx="24511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6" name="object 46"/>
          <p:cNvSpPr/>
          <p:nvPr/>
        </p:nvSpPr>
        <p:spPr>
          <a:xfrm>
            <a:off x="3546476" y="6731000"/>
            <a:ext cx="3713479" cy="462280"/>
          </a:xfrm>
          <a:custGeom>
            <a:avLst/>
            <a:gdLst/>
            <a:ahLst/>
            <a:cxnLst/>
            <a:rect l="l" t="t" r="r" b="b"/>
            <a:pathLst>
              <a:path w="3713479" h="462279">
                <a:moveTo>
                  <a:pt x="0" y="76962"/>
                </a:moveTo>
                <a:lnTo>
                  <a:pt x="6050" y="46988"/>
                </a:lnTo>
                <a:lnTo>
                  <a:pt x="22550" y="22526"/>
                </a:lnTo>
                <a:lnTo>
                  <a:pt x="47025" y="6042"/>
                </a:lnTo>
                <a:lnTo>
                  <a:pt x="77000" y="0"/>
                </a:lnTo>
                <a:lnTo>
                  <a:pt x="3636137" y="0"/>
                </a:lnTo>
                <a:lnTo>
                  <a:pt x="3666130" y="6042"/>
                </a:lnTo>
                <a:lnTo>
                  <a:pt x="3690635" y="22526"/>
                </a:lnTo>
                <a:lnTo>
                  <a:pt x="3707163" y="46988"/>
                </a:lnTo>
                <a:lnTo>
                  <a:pt x="3713226" y="76962"/>
                </a:lnTo>
                <a:lnTo>
                  <a:pt x="3713226" y="384937"/>
                </a:lnTo>
                <a:lnTo>
                  <a:pt x="3707163" y="414910"/>
                </a:lnTo>
                <a:lnTo>
                  <a:pt x="3690635" y="439372"/>
                </a:lnTo>
                <a:lnTo>
                  <a:pt x="3666130" y="455856"/>
                </a:lnTo>
                <a:lnTo>
                  <a:pt x="3636137"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endParaRPr/>
          </a:p>
        </p:txBody>
      </p:sp>
      <p:sp>
        <p:nvSpPr>
          <p:cNvPr id="47" name="object 47"/>
          <p:cNvSpPr txBox="1"/>
          <p:nvPr/>
        </p:nvSpPr>
        <p:spPr>
          <a:xfrm>
            <a:off x="3646322" y="6784340"/>
            <a:ext cx="3244850" cy="346710"/>
          </a:xfrm>
          <a:prstGeom prst="rect">
            <a:avLst/>
          </a:prstGeom>
        </p:spPr>
        <p:txBody>
          <a:bodyPr vert="horz" wrap="square" lIns="0" tIns="13335" rIns="0" bIns="0" rtlCol="0">
            <a:spAutoFit/>
          </a:bodyPr>
          <a:lstStyle/>
          <a:p>
            <a:pPr marL="12700" marR="5080">
              <a:spcBef>
                <a:spcPts val="105"/>
              </a:spcBef>
            </a:pPr>
            <a:r>
              <a:rPr sz="1050" dirty="0">
                <a:latin typeface="Times New Roman"/>
                <a:cs typeface="Times New Roman"/>
              </a:rPr>
              <a:t>Had</a:t>
            </a:r>
            <a:r>
              <a:rPr sz="1050" spc="-2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IoT</a:t>
            </a:r>
            <a:r>
              <a:rPr sz="1050" spc="-10" dirty="0">
                <a:latin typeface="Times New Roman"/>
                <a:cs typeface="Times New Roman"/>
              </a:rPr>
              <a:t> </a:t>
            </a:r>
            <a:r>
              <a:rPr sz="1050" dirty="0">
                <a:latin typeface="Times New Roman"/>
                <a:cs typeface="Times New Roman"/>
              </a:rPr>
              <a:t>gateway</a:t>
            </a:r>
            <a:r>
              <a:rPr sz="1050" spc="-30" dirty="0">
                <a:latin typeface="Times New Roman"/>
                <a:cs typeface="Times New Roman"/>
              </a:rPr>
              <a:t> </a:t>
            </a:r>
            <a:r>
              <a:rPr sz="1050" dirty="0">
                <a:latin typeface="Times New Roman"/>
                <a:cs typeface="Times New Roman"/>
              </a:rPr>
              <a:t>successfully</a:t>
            </a:r>
            <a:r>
              <a:rPr sz="1050" spc="-25" dirty="0">
                <a:latin typeface="Times New Roman"/>
                <a:cs typeface="Times New Roman"/>
              </a:rPr>
              <a:t> </a:t>
            </a:r>
            <a:r>
              <a:rPr sz="1050" spc="-10" dirty="0">
                <a:latin typeface="Times New Roman"/>
                <a:cs typeface="Times New Roman"/>
              </a:rPr>
              <a:t>communicated</a:t>
            </a:r>
            <a:r>
              <a:rPr sz="1050" spc="-25" dirty="0">
                <a:latin typeface="Times New Roman"/>
                <a:cs typeface="Times New Roman"/>
              </a:rPr>
              <a:t> </a:t>
            </a:r>
            <a:r>
              <a:rPr sz="1050" dirty="0">
                <a:latin typeface="Times New Roman"/>
                <a:cs typeface="Times New Roman"/>
              </a:rPr>
              <a:t>with</a:t>
            </a:r>
            <a:r>
              <a:rPr sz="1050" spc="-5" dirty="0">
                <a:latin typeface="Times New Roman"/>
                <a:cs typeface="Times New Roman"/>
              </a:rPr>
              <a:t> </a:t>
            </a:r>
            <a:r>
              <a:rPr sz="1050" spc="-10" dirty="0">
                <a:latin typeface="Times New Roman"/>
                <a:cs typeface="Times New Roman"/>
              </a:rPr>
              <a:t>cloud </a:t>
            </a:r>
            <a:r>
              <a:rPr sz="1050" dirty="0">
                <a:latin typeface="Times New Roman"/>
                <a:cs typeface="Times New Roman"/>
              </a:rPr>
              <a:t>after</a:t>
            </a:r>
            <a:r>
              <a:rPr sz="1050" spc="-40" dirty="0">
                <a:latin typeface="Times New Roman"/>
                <a:cs typeface="Times New Roman"/>
              </a:rPr>
              <a:t> </a:t>
            </a:r>
            <a:r>
              <a:rPr sz="1050" spc="-10" dirty="0">
                <a:latin typeface="Times New Roman"/>
                <a:cs typeface="Times New Roman"/>
              </a:rPr>
              <a:t>installation?</a:t>
            </a:r>
            <a:endParaRPr sz="1050">
              <a:latin typeface="Times New Roman"/>
              <a:cs typeface="Times New Roman"/>
            </a:endParaRPr>
          </a:p>
        </p:txBody>
      </p:sp>
      <p:sp>
        <p:nvSpPr>
          <p:cNvPr id="48" name="object 48"/>
          <p:cNvSpPr txBox="1"/>
          <p:nvPr/>
        </p:nvSpPr>
        <p:spPr>
          <a:xfrm>
            <a:off x="7675627" y="6754749"/>
            <a:ext cx="1983105" cy="368691"/>
          </a:xfrm>
          <a:prstGeom prst="rect">
            <a:avLst/>
          </a:prstGeom>
          <a:ln w="12700">
            <a:solidFill>
              <a:srgbClr val="000000"/>
            </a:solidFill>
          </a:ln>
        </p:spPr>
        <p:txBody>
          <a:bodyPr vert="horz" wrap="square" lIns="0" tIns="45085" rIns="0" bIns="0" rtlCol="0">
            <a:spAutoFit/>
          </a:bodyPr>
          <a:lstStyle/>
          <a:p>
            <a:pPr marL="92075" marR="207010">
              <a:spcBef>
                <a:spcPts val="355"/>
              </a:spcBef>
            </a:pPr>
            <a:r>
              <a:rPr sz="1050" dirty="0">
                <a:latin typeface="Times New Roman"/>
                <a:cs typeface="Times New Roman"/>
              </a:rPr>
              <a:t>Make</a:t>
            </a:r>
            <a:r>
              <a:rPr sz="1050" spc="-30" dirty="0">
                <a:latin typeface="Times New Roman"/>
                <a:cs typeface="Times New Roman"/>
              </a:rPr>
              <a:t> </a:t>
            </a:r>
            <a:r>
              <a:rPr sz="1050" dirty="0">
                <a:latin typeface="Times New Roman"/>
                <a:cs typeface="Times New Roman"/>
              </a:rPr>
              <a:t>sure</a:t>
            </a:r>
            <a:r>
              <a:rPr sz="1050" spc="-15" dirty="0">
                <a:latin typeface="Times New Roman"/>
                <a:cs typeface="Times New Roman"/>
              </a:rPr>
              <a:t> </a:t>
            </a:r>
            <a:r>
              <a:rPr sz="1050" dirty="0">
                <a:latin typeface="Times New Roman"/>
                <a:cs typeface="Times New Roman"/>
              </a:rPr>
              <a:t>the</a:t>
            </a:r>
            <a:r>
              <a:rPr sz="1050" spc="-20" dirty="0">
                <a:latin typeface="Times New Roman"/>
                <a:cs typeface="Times New Roman"/>
              </a:rPr>
              <a:t> </a:t>
            </a:r>
            <a:r>
              <a:rPr sz="1050" dirty="0">
                <a:latin typeface="Times New Roman"/>
                <a:cs typeface="Times New Roman"/>
              </a:rPr>
              <a:t>IoT</a:t>
            </a:r>
            <a:r>
              <a:rPr sz="1050" spc="-15" dirty="0">
                <a:latin typeface="Times New Roman"/>
                <a:cs typeface="Times New Roman"/>
              </a:rPr>
              <a:t> </a:t>
            </a:r>
            <a:r>
              <a:rPr sz="1050" dirty="0">
                <a:latin typeface="Times New Roman"/>
                <a:cs typeface="Times New Roman"/>
              </a:rPr>
              <a:t>gateway</a:t>
            </a:r>
            <a:r>
              <a:rPr sz="1050" spc="-35" dirty="0">
                <a:latin typeface="Times New Roman"/>
                <a:cs typeface="Times New Roman"/>
              </a:rPr>
              <a:t> </a:t>
            </a:r>
            <a:r>
              <a:rPr sz="1050" spc="-25" dirty="0">
                <a:latin typeface="Times New Roman"/>
                <a:cs typeface="Times New Roman"/>
              </a:rPr>
              <a:t>can </a:t>
            </a:r>
            <a:r>
              <a:rPr sz="1050" spc="-10" dirty="0">
                <a:latin typeface="Times New Roman"/>
                <a:cs typeface="Times New Roman"/>
              </a:rPr>
              <a:t>work.</a:t>
            </a:r>
            <a:endParaRPr sz="1050">
              <a:latin typeface="Times New Roman"/>
              <a:cs typeface="Times New Roman"/>
            </a:endParaRPr>
          </a:p>
        </p:txBody>
      </p:sp>
      <p:sp>
        <p:nvSpPr>
          <p:cNvPr id="49" name="object 49"/>
          <p:cNvSpPr/>
          <p:nvPr/>
        </p:nvSpPr>
        <p:spPr>
          <a:xfrm>
            <a:off x="5370576" y="7204075"/>
            <a:ext cx="76200" cy="360680"/>
          </a:xfrm>
          <a:custGeom>
            <a:avLst/>
            <a:gdLst/>
            <a:ahLst/>
            <a:cxnLst/>
            <a:rect l="l" t="t" r="r" b="b"/>
            <a:pathLst>
              <a:path w="76200" h="360679">
                <a:moveTo>
                  <a:pt x="31744" y="284099"/>
                </a:moveTo>
                <a:lnTo>
                  <a:pt x="0" y="284099"/>
                </a:lnTo>
                <a:lnTo>
                  <a:pt x="38100" y="360299"/>
                </a:lnTo>
                <a:lnTo>
                  <a:pt x="69850" y="296799"/>
                </a:lnTo>
                <a:lnTo>
                  <a:pt x="31750" y="296799"/>
                </a:lnTo>
                <a:lnTo>
                  <a:pt x="31744" y="284099"/>
                </a:lnTo>
                <a:close/>
              </a:path>
              <a:path w="76200" h="360679">
                <a:moveTo>
                  <a:pt x="44323" y="0"/>
                </a:moveTo>
                <a:lnTo>
                  <a:pt x="31623" y="0"/>
                </a:lnTo>
                <a:lnTo>
                  <a:pt x="31750" y="296799"/>
                </a:lnTo>
                <a:lnTo>
                  <a:pt x="44450" y="296799"/>
                </a:lnTo>
                <a:lnTo>
                  <a:pt x="44323" y="0"/>
                </a:lnTo>
                <a:close/>
              </a:path>
              <a:path w="76200" h="360679">
                <a:moveTo>
                  <a:pt x="76200" y="284099"/>
                </a:moveTo>
                <a:lnTo>
                  <a:pt x="44444" y="284099"/>
                </a:lnTo>
                <a:lnTo>
                  <a:pt x="44450" y="296799"/>
                </a:lnTo>
                <a:lnTo>
                  <a:pt x="69850" y="296799"/>
                </a:lnTo>
                <a:lnTo>
                  <a:pt x="76200" y="284099"/>
                </a:lnTo>
                <a:close/>
              </a:path>
            </a:pathLst>
          </a:custGeom>
          <a:solidFill>
            <a:srgbClr val="000000"/>
          </a:solidFill>
        </p:spPr>
        <p:txBody>
          <a:bodyPr wrap="square" lIns="0" tIns="0" rIns="0" bIns="0" rtlCol="0"/>
          <a:lstStyle/>
          <a:p>
            <a:endParaRPr/>
          </a:p>
        </p:txBody>
      </p:sp>
      <p:sp>
        <p:nvSpPr>
          <p:cNvPr id="50" name="object 50"/>
          <p:cNvSpPr txBox="1"/>
          <p:nvPr/>
        </p:nvSpPr>
        <p:spPr>
          <a:xfrm>
            <a:off x="4984114" y="7276592"/>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51" name="object 51"/>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52" name="object 52"/>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22/30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 name="object 4"/>
          <p:cNvSpPr/>
          <p:nvPr/>
        </p:nvSpPr>
        <p:spPr>
          <a:xfrm>
            <a:off x="3521076" y="836675"/>
            <a:ext cx="6226175" cy="666750"/>
          </a:xfrm>
          <a:custGeom>
            <a:avLst/>
            <a:gdLst/>
            <a:ahLst/>
            <a:cxnLst/>
            <a:rect l="l" t="t" r="r" b="b"/>
            <a:pathLst>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5892800" y="0"/>
                </a:lnTo>
                <a:lnTo>
                  <a:pt x="5942070" y="3613"/>
                </a:lnTo>
                <a:lnTo>
                  <a:pt x="5989094" y="14112"/>
                </a:lnTo>
                <a:lnTo>
                  <a:pt x="6033356" y="30979"/>
                </a:lnTo>
                <a:lnTo>
                  <a:pt x="6074340" y="53700"/>
                </a:lnTo>
                <a:lnTo>
                  <a:pt x="6111531" y="81760"/>
                </a:lnTo>
                <a:lnTo>
                  <a:pt x="6144414" y="114643"/>
                </a:lnTo>
                <a:lnTo>
                  <a:pt x="6172474" y="151834"/>
                </a:lnTo>
                <a:lnTo>
                  <a:pt x="6195195" y="192818"/>
                </a:lnTo>
                <a:lnTo>
                  <a:pt x="6212062" y="237080"/>
                </a:lnTo>
                <a:lnTo>
                  <a:pt x="6222561" y="284104"/>
                </a:lnTo>
                <a:lnTo>
                  <a:pt x="6226175" y="333375"/>
                </a:lnTo>
                <a:lnTo>
                  <a:pt x="6222561" y="382614"/>
                </a:lnTo>
                <a:lnTo>
                  <a:pt x="6212062" y="429612"/>
                </a:lnTo>
                <a:lnTo>
                  <a:pt x="6195195" y="473853"/>
                </a:lnTo>
                <a:lnTo>
                  <a:pt x="6172474" y="514821"/>
                </a:lnTo>
                <a:lnTo>
                  <a:pt x="6144414" y="552000"/>
                </a:lnTo>
                <a:lnTo>
                  <a:pt x="6111531" y="584874"/>
                </a:lnTo>
                <a:lnTo>
                  <a:pt x="6074340" y="612928"/>
                </a:lnTo>
                <a:lnTo>
                  <a:pt x="6033356" y="635646"/>
                </a:lnTo>
                <a:lnTo>
                  <a:pt x="5989094" y="652511"/>
                </a:lnTo>
                <a:lnTo>
                  <a:pt x="5942070" y="663009"/>
                </a:lnTo>
                <a:lnTo>
                  <a:pt x="5892800" y="666623"/>
                </a:lnTo>
                <a:lnTo>
                  <a:pt x="333375" y="666623"/>
                </a:lnTo>
                <a:lnTo>
                  <a:pt x="284112" y="663009"/>
                </a:lnTo>
                <a:lnTo>
                  <a:pt x="237094" y="652511"/>
                </a:lnTo>
                <a:lnTo>
                  <a:pt x="192835" y="635646"/>
                </a:lnTo>
                <a:lnTo>
                  <a:pt x="151851" y="612928"/>
                </a:lnTo>
                <a:lnTo>
                  <a:pt x="114658" y="584874"/>
                </a:lnTo>
                <a:lnTo>
                  <a:pt x="81773" y="552000"/>
                </a:lnTo>
                <a:lnTo>
                  <a:pt x="53710" y="514821"/>
                </a:lnTo>
                <a:lnTo>
                  <a:pt x="30985" y="473853"/>
                </a:lnTo>
                <a:lnTo>
                  <a:pt x="14115" y="429612"/>
                </a:lnTo>
                <a:lnTo>
                  <a:pt x="3614" y="382614"/>
                </a:lnTo>
                <a:lnTo>
                  <a:pt x="0" y="333375"/>
                </a:lnTo>
                <a:close/>
              </a:path>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2160651" y="0"/>
                </a:lnTo>
                <a:lnTo>
                  <a:pt x="2209893" y="3613"/>
                </a:lnTo>
                <a:lnTo>
                  <a:pt x="2256899" y="14112"/>
                </a:lnTo>
                <a:lnTo>
                  <a:pt x="2301152" y="30979"/>
                </a:lnTo>
                <a:lnTo>
                  <a:pt x="2342135" y="53700"/>
                </a:lnTo>
                <a:lnTo>
                  <a:pt x="2379330" y="81760"/>
                </a:lnTo>
                <a:lnTo>
                  <a:pt x="2412222" y="114643"/>
                </a:lnTo>
                <a:lnTo>
                  <a:pt x="2440293" y="151834"/>
                </a:lnTo>
                <a:lnTo>
                  <a:pt x="2463025" y="192818"/>
                </a:lnTo>
                <a:lnTo>
                  <a:pt x="2479903" y="237080"/>
                </a:lnTo>
                <a:lnTo>
                  <a:pt x="2490409" y="284104"/>
                </a:lnTo>
                <a:lnTo>
                  <a:pt x="2494026" y="333375"/>
                </a:lnTo>
                <a:lnTo>
                  <a:pt x="2490409" y="382614"/>
                </a:lnTo>
                <a:lnTo>
                  <a:pt x="2479903" y="429612"/>
                </a:lnTo>
                <a:lnTo>
                  <a:pt x="2463025" y="473853"/>
                </a:lnTo>
                <a:lnTo>
                  <a:pt x="2440293" y="514821"/>
                </a:lnTo>
                <a:lnTo>
                  <a:pt x="2412222" y="552000"/>
                </a:lnTo>
                <a:lnTo>
                  <a:pt x="2379330" y="584874"/>
                </a:lnTo>
                <a:lnTo>
                  <a:pt x="2342135" y="612928"/>
                </a:lnTo>
                <a:lnTo>
                  <a:pt x="2301152" y="635646"/>
                </a:lnTo>
                <a:lnTo>
                  <a:pt x="2256899" y="652511"/>
                </a:lnTo>
                <a:lnTo>
                  <a:pt x="2209893" y="663009"/>
                </a:lnTo>
                <a:lnTo>
                  <a:pt x="2160651" y="666623"/>
                </a:lnTo>
                <a:lnTo>
                  <a:pt x="333375" y="666623"/>
                </a:lnTo>
                <a:lnTo>
                  <a:pt x="284112" y="663009"/>
                </a:lnTo>
                <a:lnTo>
                  <a:pt x="237094" y="652511"/>
                </a:lnTo>
                <a:lnTo>
                  <a:pt x="192835" y="635646"/>
                </a:lnTo>
                <a:lnTo>
                  <a:pt x="151851" y="612928"/>
                </a:lnTo>
                <a:lnTo>
                  <a:pt x="114658" y="584874"/>
                </a:lnTo>
                <a:lnTo>
                  <a:pt x="81773" y="552000"/>
                </a:lnTo>
                <a:lnTo>
                  <a:pt x="53710" y="514821"/>
                </a:lnTo>
                <a:lnTo>
                  <a:pt x="30985" y="473853"/>
                </a:lnTo>
                <a:lnTo>
                  <a:pt x="14115" y="429612"/>
                </a:lnTo>
                <a:lnTo>
                  <a:pt x="3614" y="382614"/>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6107303" y="1035558"/>
            <a:ext cx="3260725" cy="258404"/>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Times New Roman"/>
                <a:cs typeface="Times New Roman"/>
              </a:rPr>
              <a:t>Ambient</a:t>
            </a:r>
            <a:r>
              <a:rPr kumimoji="0" sz="16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600" b="1" i="0" u="none" strike="noStrike" kern="0" cap="none" spc="-3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limit</a:t>
            </a:r>
            <a:r>
              <a:rPr kumimoji="0" sz="1600" b="1" i="0" u="none" strike="noStrike" kern="0" cap="none" spc="-4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10" normalizeH="0" baseline="0" noProof="0" dirty="0">
                <a:ln>
                  <a:noFill/>
                </a:ln>
                <a:solidFill>
                  <a:sysClr val="windowText" lastClr="000000"/>
                </a:solidFill>
                <a:effectLst/>
                <a:uLnTx/>
                <a:uFillTx/>
                <a:latin typeface="Times New Roman"/>
                <a:cs typeface="Times New Roman"/>
              </a:rPr>
              <a:t>operation</a:t>
            </a: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6" name="object 6"/>
          <p:cNvGrpSpPr/>
          <p:nvPr/>
        </p:nvGrpSpPr>
        <p:grpSpPr>
          <a:xfrm>
            <a:off x="3681413" y="1071625"/>
            <a:ext cx="936625" cy="373380"/>
            <a:chOff x="506412" y="1071625"/>
            <a:chExt cx="936625" cy="373380"/>
          </a:xfrm>
        </p:grpSpPr>
        <p:sp>
          <p:nvSpPr>
            <p:cNvPr id="7" name="object 7"/>
            <p:cNvSpPr/>
            <p:nvPr/>
          </p:nvSpPr>
          <p:spPr>
            <a:xfrm>
              <a:off x="511175" y="1076388"/>
              <a:ext cx="927100" cy="363855"/>
            </a:xfrm>
            <a:custGeom>
              <a:avLst/>
              <a:gdLst/>
              <a:ahLst/>
              <a:cxnLst/>
              <a:rect l="l" t="t" r="r" b="b"/>
              <a:pathLst>
                <a:path w="927100" h="363855">
                  <a:moveTo>
                    <a:pt x="0" y="363537"/>
                  </a:moveTo>
                  <a:lnTo>
                    <a:pt x="927100" y="363537"/>
                  </a:lnTo>
                  <a:lnTo>
                    <a:pt x="927100" y="0"/>
                  </a:lnTo>
                  <a:lnTo>
                    <a:pt x="0" y="0"/>
                  </a:lnTo>
                  <a:lnTo>
                    <a:pt x="0" y="363537"/>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object 8"/>
            <p:cNvSpPr/>
            <p:nvPr/>
          </p:nvSpPr>
          <p:spPr>
            <a:xfrm>
              <a:off x="545477" y="1104747"/>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9" name="object 9"/>
            <p:cNvPicPr/>
            <p:nvPr/>
          </p:nvPicPr>
          <p:blipFill>
            <a:blip r:embed="rId2" cstate="print"/>
            <a:stretch>
              <a:fillRect/>
            </a:stretch>
          </p:blipFill>
          <p:spPr>
            <a:xfrm>
              <a:off x="570293" y="1122679"/>
              <a:ext cx="204038" cy="277368"/>
            </a:xfrm>
            <a:prstGeom prst="rect">
              <a:avLst/>
            </a:prstGeom>
          </p:spPr>
        </p:pic>
        <p:sp>
          <p:nvSpPr>
            <p:cNvPr id="10" name="object 10"/>
            <p:cNvSpPr/>
            <p:nvPr/>
          </p:nvSpPr>
          <p:spPr>
            <a:xfrm>
              <a:off x="856018" y="1104747"/>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1" name="object 11"/>
            <p:cNvPicPr/>
            <p:nvPr/>
          </p:nvPicPr>
          <p:blipFill>
            <a:blip r:embed="rId3" cstate="print"/>
            <a:stretch>
              <a:fillRect/>
            </a:stretch>
          </p:blipFill>
          <p:spPr>
            <a:xfrm>
              <a:off x="880821" y="1122679"/>
              <a:ext cx="204952" cy="277368"/>
            </a:xfrm>
            <a:prstGeom prst="rect">
              <a:avLst/>
            </a:prstGeom>
          </p:spPr>
        </p:pic>
        <p:sp>
          <p:nvSpPr>
            <p:cNvPr id="12" name="object 12"/>
            <p:cNvSpPr/>
            <p:nvPr/>
          </p:nvSpPr>
          <p:spPr>
            <a:xfrm>
              <a:off x="1155725" y="1104747"/>
              <a:ext cx="245110" cy="300990"/>
            </a:xfrm>
            <a:custGeom>
              <a:avLst/>
              <a:gdLst/>
              <a:ahLst/>
              <a:cxnLst/>
              <a:rect l="l" t="t" r="r" b="b"/>
              <a:pathLst>
                <a:path w="245109" h="300990">
                  <a:moveTo>
                    <a:pt x="0" y="300888"/>
                  </a:moveTo>
                  <a:lnTo>
                    <a:pt x="244640" y="300888"/>
                  </a:lnTo>
                  <a:lnTo>
                    <a:pt x="244640" y="0"/>
                  </a:lnTo>
                  <a:lnTo>
                    <a:pt x="0" y="0"/>
                  </a:lnTo>
                  <a:lnTo>
                    <a:pt x="0" y="300888"/>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3" name="object 13"/>
            <p:cNvPicPr/>
            <p:nvPr/>
          </p:nvPicPr>
          <p:blipFill>
            <a:blip r:embed="rId4" cstate="print"/>
            <a:stretch>
              <a:fillRect/>
            </a:stretch>
          </p:blipFill>
          <p:spPr>
            <a:xfrm>
              <a:off x="1180528" y="1122679"/>
              <a:ext cx="204025" cy="277368"/>
            </a:xfrm>
            <a:prstGeom prst="rect">
              <a:avLst/>
            </a:prstGeom>
          </p:spPr>
        </p:pic>
      </p:grpSp>
      <p:sp>
        <p:nvSpPr>
          <p:cNvPr id="14" name="object 14"/>
          <p:cNvSpPr txBox="1"/>
          <p:nvPr/>
        </p:nvSpPr>
        <p:spPr>
          <a:xfrm>
            <a:off x="4654296" y="1130300"/>
            <a:ext cx="16256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Arial"/>
                <a:cs typeface="Arial"/>
              </a:rPr>
              <a:t>or</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grpSp>
        <p:nvGrpSpPr>
          <p:cNvPr id="15" name="object 15"/>
          <p:cNvGrpSpPr/>
          <p:nvPr/>
        </p:nvGrpSpPr>
        <p:grpSpPr>
          <a:xfrm>
            <a:off x="4833938" y="1066800"/>
            <a:ext cx="935355" cy="373380"/>
            <a:chOff x="1658937" y="1066800"/>
            <a:chExt cx="935355" cy="373380"/>
          </a:xfrm>
        </p:grpSpPr>
        <p:sp>
          <p:nvSpPr>
            <p:cNvPr id="16" name="object 16"/>
            <p:cNvSpPr/>
            <p:nvPr/>
          </p:nvSpPr>
          <p:spPr>
            <a:xfrm>
              <a:off x="1663700" y="1071562"/>
              <a:ext cx="925830" cy="363855"/>
            </a:xfrm>
            <a:custGeom>
              <a:avLst/>
              <a:gdLst/>
              <a:ahLst/>
              <a:cxnLst/>
              <a:rect l="l" t="t" r="r" b="b"/>
              <a:pathLst>
                <a:path w="925830" h="363855">
                  <a:moveTo>
                    <a:pt x="0" y="363537"/>
                  </a:moveTo>
                  <a:lnTo>
                    <a:pt x="925512" y="363537"/>
                  </a:lnTo>
                  <a:lnTo>
                    <a:pt x="925512" y="0"/>
                  </a:lnTo>
                  <a:lnTo>
                    <a:pt x="0" y="0"/>
                  </a:lnTo>
                  <a:lnTo>
                    <a:pt x="0" y="363537"/>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object 17"/>
            <p:cNvSpPr/>
            <p:nvPr/>
          </p:nvSpPr>
          <p:spPr>
            <a:xfrm>
              <a:off x="1697990" y="1099921"/>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8" name="object 18"/>
            <p:cNvPicPr/>
            <p:nvPr/>
          </p:nvPicPr>
          <p:blipFill>
            <a:blip r:embed="rId5" cstate="print"/>
            <a:stretch>
              <a:fillRect/>
            </a:stretch>
          </p:blipFill>
          <p:spPr>
            <a:xfrm>
              <a:off x="1722755" y="1117981"/>
              <a:ext cx="203707" cy="277368"/>
            </a:xfrm>
            <a:prstGeom prst="rect">
              <a:avLst/>
            </a:prstGeom>
          </p:spPr>
        </p:pic>
        <p:sp>
          <p:nvSpPr>
            <p:cNvPr id="19" name="object 19"/>
            <p:cNvSpPr/>
            <p:nvPr/>
          </p:nvSpPr>
          <p:spPr>
            <a:xfrm>
              <a:off x="2007997" y="1099921"/>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20" name="object 20"/>
            <p:cNvPicPr/>
            <p:nvPr/>
          </p:nvPicPr>
          <p:blipFill>
            <a:blip r:embed="rId6" cstate="print"/>
            <a:stretch>
              <a:fillRect/>
            </a:stretch>
          </p:blipFill>
          <p:spPr>
            <a:xfrm>
              <a:off x="2032761" y="1117981"/>
              <a:ext cx="204596" cy="277368"/>
            </a:xfrm>
            <a:prstGeom prst="rect">
              <a:avLst/>
            </a:prstGeom>
          </p:spPr>
        </p:pic>
        <p:sp>
          <p:nvSpPr>
            <p:cNvPr id="21" name="object 21"/>
            <p:cNvSpPr/>
            <p:nvPr/>
          </p:nvSpPr>
          <p:spPr>
            <a:xfrm>
              <a:off x="2307081" y="1099921"/>
              <a:ext cx="244475" cy="300990"/>
            </a:xfrm>
            <a:custGeom>
              <a:avLst/>
              <a:gdLst/>
              <a:ahLst/>
              <a:cxnLst/>
              <a:rect l="l" t="t" r="r" b="b"/>
              <a:pathLst>
                <a:path w="244475" h="300990">
                  <a:moveTo>
                    <a:pt x="0" y="300888"/>
                  </a:moveTo>
                  <a:lnTo>
                    <a:pt x="244220" y="300888"/>
                  </a:lnTo>
                  <a:lnTo>
                    <a:pt x="244220" y="0"/>
                  </a:lnTo>
                  <a:lnTo>
                    <a:pt x="0" y="0"/>
                  </a:lnTo>
                  <a:lnTo>
                    <a:pt x="0" y="300888"/>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22" name="object 22"/>
            <p:cNvPicPr/>
            <p:nvPr/>
          </p:nvPicPr>
          <p:blipFill>
            <a:blip r:embed="rId7" cstate="print"/>
            <a:stretch>
              <a:fillRect/>
            </a:stretch>
          </p:blipFill>
          <p:spPr>
            <a:xfrm>
              <a:off x="2331847" y="1117981"/>
              <a:ext cx="203707" cy="277368"/>
            </a:xfrm>
            <a:prstGeom prst="rect">
              <a:avLst/>
            </a:prstGeom>
          </p:spPr>
        </p:pic>
      </p:grpSp>
      <p:sp>
        <p:nvSpPr>
          <p:cNvPr id="23" name="object 23"/>
          <p:cNvSpPr txBox="1"/>
          <p:nvPr/>
        </p:nvSpPr>
        <p:spPr>
          <a:xfrm>
            <a:off x="3514039" y="1476502"/>
            <a:ext cx="4969510" cy="2038985"/>
          </a:xfrm>
          <a:prstGeom prst="rect">
            <a:avLst/>
          </a:prstGeom>
        </p:spPr>
        <p:txBody>
          <a:bodyPr vert="horz" wrap="square" lIns="0" tIns="12700" rIns="0" bIns="0" rtlCol="0">
            <a:spAutoFit/>
          </a:bodyPr>
          <a:lstStyle/>
          <a:p>
            <a:pPr marL="147955" marR="0" lvl="0" indent="-135255" defTabSz="914400" eaLnBrk="1" fontAlgn="auto" latinLnBrk="0" hangingPunct="1">
              <a:lnSpc>
                <a:spcPct val="100000"/>
              </a:lnSpc>
              <a:spcBef>
                <a:spcPts val="100"/>
              </a:spcBef>
              <a:spcAft>
                <a:spcPts val="0"/>
              </a:spcAft>
              <a:buClrTx/>
              <a:buSzPct val="92857"/>
              <a:buFontTx/>
              <a:buAutoNum type="arabicPeriod"/>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Error</a:t>
            </a:r>
            <a:r>
              <a:rPr kumimoji="0" sz="14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definition</a:t>
            </a:r>
            <a:r>
              <a:rPr kumimoji="0" sz="14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and</a:t>
            </a:r>
            <a:r>
              <a:rPr kumimoji="0" sz="1400" b="1"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method</a:t>
            </a:r>
            <a:r>
              <a:rPr kumimoji="0" sz="1400" b="1" i="0" u="none" strike="noStrike" kern="0" cap="none" spc="-2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0" normalizeH="0" baseline="0" noProof="0" dirty="0">
                <a:ln>
                  <a:noFill/>
                </a:ln>
                <a:solidFill>
                  <a:sysClr val="windowText" lastClr="000000"/>
                </a:solidFill>
                <a:effectLst/>
                <a:uLnTx/>
                <a:uFillTx/>
                <a:latin typeface="Times New Roman"/>
                <a:cs typeface="Times New Roman"/>
              </a:rPr>
              <a:t>to</a:t>
            </a:r>
            <a:r>
              <a:rPr kumimoji="0" sz="1400" b="1" i="0" u="none" strike="noStrike" kern="0" cap="none" spc="-15"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check:</a:t>
            </a:r>
            <a:endParaRPr kumimoji="0" sz="1400" b="0" i="0" u="none" strike="noStrike" kern="0" cap="none" spc="0" normalizeH="0" baseline="0" noProof="0" dirty="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5"/>
              </a:spcBef>
              <a:spcAft>
                <a:spcPts val="0"/>
              </a:spcAft>
              <a:buClrTx/>
              <a:buSzTx/>
              <a:buFontTx/>
              <a:buNone/>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H1:</a:t>
            </a:r>
            <a:r>
              <a:rPr kumimoji="0" sz="130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detected</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ambient</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3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absolutely</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prohibited</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for</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cooling.</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0" defTabSz="914400" eaLnBrk="1" fontAlgn="auto" latinLnBrk="0" hangingPunct="1">
              <a:lnSpc>
                <a:spcPct val="100000"/>
              </a:lnSpc>
              <a:spcBef>
                <a:spcPts val="0"/>
              </a:spcBef>
              <a:spcAft>
                <a:spcPts val="0"/>
              </a:spcAft>
              <a:buClrTx/>
              <a:buSzTx/>
              <a:buFontTx/>
              <a:buNone/>
              <a:tabLst/>
              <a:defRPr/>
            </a:pPr>
            <a:r>
              <a:rPr kumimoji="0" sz="1300" b="0" i="0" u="none" strike="noStrike" kern="0" cap="none" spc="-10" normalizeH="0" baseline="0" noProof="0" dirty="0">
                <a:ln>
                  <a:noFill/>
                </a:ln>
                <a:solidFill>
                  <a:sysClr val="windowText" lastClr="000000"/>
                </a:solidFill>
                <a:effectLst/>
                <a:uLnTx/>
                <a:uFillTx/>
                <a:latin typeface="Times New Roman"/>
                <a:cs typeface="Times New Roman"/>
              </a:rPr>
              <a:t>TA&lt;14F</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30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≥140F</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H2:</a:t>
            </a:r>
            <a:r>
              <a:rPr kumimoji="0" sz="130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detected</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ambient</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3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absolutely</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prohibited</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for</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heating.</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0" defTabSz="914400" eaLnBrk="1" fontAlgn="auto" latinLnBrk="0" hangingPunct="1">
              <a:lnSpc>
                <a:spcPts val="1560"/>
              </a:lnSpc>
              <a:spcBef>
                <a:spcPts val="5"/>
              </a:spcBef>
              <a:spcAft>
                <a:spcPts val="0"/>
              </a:spcAft>
              <a:buClrTx/>
              <a:buSzTx/>
              <a:buFontTx/>
              <a:buNone/>
              <a:tabLst/>
              <a:defRPr/>
            </a:pPr>
            <a:r>
              <a:rPr kumimoji="0" sz="1300" b="0" i="0" u="none" strike="noStrike" kern="0" cap="none" spc="-70" normalizeH="0" baseline="0" noProof="0" dirty="0">
                <a:ln>
                  <a:noFill/>
                </a:ln>
                <a:solidFill>
                  <a:sysClr val="windowText" lastClr="000000"/>
                </a:solidFill>
                <a:effectLst/>
                <a:uLnTx/>
                <a:uFillTx/>
                <a:latin typeface="Times New Roman"/>
                <a:cs typeface="Times New Roman"/>
              </a:rPr>
              <a:t>TA</a:t>
            </a:r>
            <a:r>
              <a:rPr kumimoji="0" sz="1300" b="0" i="0" u="none" strike="noStrike" kern="0" cap="none" spc="-6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t>
            </a:r>
            <a:r>
              <a:rPr kumimoji="0" sz="130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86F</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TA&lt;</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 forced</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heating</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stop</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3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set</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by</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n01</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a:p>
            <a:pPr marL="147955" marR="0" lvl="0" indent="-135255" defTabSz="914400" eaLnBrk="1" fontAlgn="auto" latinLnBrk="0" hangingPunct="1">
              <a:lnSpc>
                <a:spcPts val="1680"/>
              </a:lnSpc>
              <a:spcBef>
                <a:spcPts val="0"/>
              </a:spcBef>
              <a:spcAft>
                <a:spcPts val="0"/>
              </a:spcAft>
              <a:buClrTx/>
              <a:buSzPct val="92857"/>
              <a:buFontTx/>
              <a:buAutoNum type="arabicPeriod" startAt="2"/>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Possible</a:t>
            </a:r>
            <a:r>
              <a:rPr kumimoji="0" sz="140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causes:</a:t>
            </a:r>
            <a:endParaRPr kumimoji="0" sz="14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5"/>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ambient</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temperature exceeds</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set</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range</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operation.</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13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running</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previous</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mode</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ambient</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30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(TA)</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300" b="0" i="0" u="none" strike="noStrike" kern="0" cap="none" spc="0" normalizeH="0" baseline="0" noProof="0" dirty="0">
              <a:ln>
                <a:noFill/>
              </a:ln>
              <a:solidFill>
                <a:sysClr val="windowText" lastClr="000000"/>
              </a:solidFill>
              <a:effectLst/>
              <a:uLnTx/>
              <a:uFillTx/>
              <a:latin typeface="Times New Roman"/>
              <a:cs typeface="Times New Roman"/>
            </a:endParaRPr>
          </a:p>
        </p:txBody>
      </p:sp>
      <p:sp>
        <p:nvSpPr>
          <p:cNvPr id="24" name="object 24"/>
          <p:cNvSpPr txBox="1"/>
          <p:nvPr/>
        </p:nvSpPr>
        <p:spPr>
          <a:xfrm>
            <a:off x="3793541" y="852678"/>
            <a:ext cx="525145"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dirty="0">
                <a:ln>
                  <a:noFill/>
                </a:ln>
                <a:solidFill>
                  <a:sysClr val="windowText" lastClr="000000"/>
                </a:solidFill>
                <a:effectLst/>
                <a:uLnTx/>
                <a:uFillTx/>
                <a:latin typeface="Arial"/>
                <a:cs typeface="Arial"/>
              </a:rPr>
              <a:t>Display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25" name="object 25"/>
          <p:cNvSpPr/>
          <p:nvPr/>
        </p:nvSpPr>
        <p:spPr>
          <a:xfrm>
            <a:off x="7258051" y="5949950"/>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object 26"/>
          <p:cNvSpPr txBox="1"/>
          <p:nvPr/>
        </p:nvSpPr>
        <p:spPr>
          <a:xfrm>
            <a:off x="4961889" y="6396990"/>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7" name="object 27"/>
          <p:cNvSpPr txBox="1"/>
          <p:nvPr/>
        </p:nvSpPr>
        <p:spPr>
          <a:xfrm>
            <a:off x="7389240" y="5712714"/>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28" name="object 28"/>
          <p:cNvGrpSpPr/>
          <p:nvPr/>
        </p:nvGrpSpPr>
        <p:grpSpPr>
          <a:xfrm>
            <a:off x="3538538" y="5773802"/>
            <a:ext cx="3726179" cy="942975"/>
            <a:chOff x="363537" y="5773801"/>
            <a:chExt cx="3726179" cy="942975"/>
          </a:xfrm>
        </p:grpSpPr>
        <p:sp>
          <p:nvSpPr>
            <p:cNvPr id="29" name="object 29"/>
            <p:cNvSpPr/>
            <p:nvPr/>
          </p:nvSpPr>
          <p:spPr>
            <a:xfrm>
              <a:off x="2195576" y="6251575"/>
              <a:ext cx="76200" cy="465455"/>
            </a:xfrm>
            <a:custGeom>
              <a:avLst/>
              <a:gdLst/>
              <a:ahLst/>
              <a:cxnLst/>
              <a:rect l="l" t="t" r="r" b="b"/>
              <a:pathLst>
                <a:path w="76200" h="465454">
                  <a:moveTo>
                    <a:pt x="31745" y="388874"/>
                  </a:moveTo>
                  <a:lnTo>
                    <a:pt x="0" y="388874"/>
                  </a:lnTo>
                  <a:lnTo>
                    <a:pt x="38100" y="465074"/>
                  </a:lnTo>
                  <a:lnTo>
                    <a:pt x="69850" y="401574"/>
                  </a:lnTo>
                  <a:lnTo>
                    <a:pt x="31750" y="401574"/>
                  </a:lnTo>
                  <a:lnTo>
                    <a:pt x="31745" y="388874"/>
                  </a:lnTo>
                  <a:close/>
                </a:path>
                <a:path w="76200" h="465454">
                  <a:moveTo>
                    <a:pt x="44323" y="0"/>
                  </a:moveTo>
                  <a:lnTo>
                    <a:pt x="31623" y="0"/>
                  </a:lnTo>
                  <a:lnTo>
                    <a:pt x="31750" y="401574"/>
                  </a:lnTo>
                  <a:lnTo>
                    <a:pt x="44450" y="401574"/>
                  </a:lnTo>
                  <a:lnTo>
                    <a:pt x="44323" y="0"/>
                  </a:lnTo>
                  <a:close/>
                </a:path>
                <a:path w="76200" h="465454">
                  <a:moveTo>
                    <a:pt x="76200" y="388874"/>
                  </a:moveTo>
                  <a:lnTo>
                    <a:pt x="44445" y="388874"/>
                  </a:lnTo>
                  <a:lnTo>
                    <a:pt x="44450" y="401574"/>
                  </a:lnTo>
                  <a:lnTo>
                    <a:pt x="69850" y="401574"/>
                  </a:lnTo>
                  <a:lnTo>
                    <a:pt x="76200" y="388874"/>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object 30"/>
            <p:cNvSpPr/>
            <p:nvPr/>
          </p:nvSpPr>
          <p:spPr>
            <a:xfrm>
              <a:off x="369887" y="5780151"/>
              <a:ext cx="3713479" cy="462280"/>
            </a:xfrm>
            <a:custGeom>
              <a:avLst/>
              <a:gdLst/>
              <a:ahLst/>
              <a:cxnLst/>
              <a:rect l="l" t="t" r="r" b="b"/>
              <a:pathLst>
                <a:path w="3713479" h="462279">
                  <a:moveTo>
                    <a:pt x="0" y="76962"/>
                  </a:moveTo>
                  <a:lnTo>
                    <a:pt x="6050" y="46988"/>
                  </a:lnTo>
                  <a:lnTo>
                    <a:pt x="22550" y="22526"/>
                  </a:lnTo>
                  <a:lnTo>
                    <a:pt x="47025" y="6042"/>
                  </a:lnTo>
                  <a:lnTo>
                    <a:pt x="77000" y="0"/>
                  </a:lnTo>
                  <a:lnTo>
                    <a:pt x="3636200" y="0"/>
                  </a:lnTo>
                  <a:lnTo>
                    <a:pt x="3666174" y="6042"/>
                  </a:lnTo>
                  <a:lnTo>
                    <a:pt x="3690635" y="22526"/>
                  </a:lnTo>
                  <a:lnTo>
                    <a:pt x="3707120" y="46988"/>
                  </a:lnTo>
                  <a:lnTo>
                    <a:pt x="3713162" y="76962"/>
                  </a:lnTo>
                  <a:lnTo>
                    <a:pt x="3713162" y="384937"/>
                  </a:lnTo>
                  <a:lnTo>
                    <a:pt x="3707120" y="414910"/>
                  </a:lnTo>
                  <a:lnTo>
                    <a:pt x="3690635" y="439372"/>
                  </a:lnTo>
                  <a:lnTo>
                    <a:pt x="3666174" y="455856"/>
                  </a:lnTo>
                  <a:lnTo>
                    <a:pt x="363620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1" name="object 31"/>
          <p:cNvSpPr txBox="1"/>
          <p:nvPr/>
        </p:nvSpPr>
        <p:spPr>
          <a:xfrm>
            <a:off x="3644799" y="5833109"/>
            <a:ext cx="3448685" cy="34671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ambient</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(TA)</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seated</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to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specified</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location</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and</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connected</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CN2</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PCB.</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2" name="object 32"/>
          <p:cNvSpPr txBox="1"/>
          <p:nvPr/>
        </p:nvSpPr>
        <p:spPr>
          <a:xfrm>
            <a:off x="7673976" y="5861050"/>
            <a:ext cx="1976755"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Reconnect</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3" name="object 33"/>
          <p:cNvSpPr/>
          <p:nvPr/>
        </p:nvSpPr>
        <p:spPr>
          <a:xfrm>
            <a:off x="3544888" y="6716648"/>
            <a:ext cx="3707129" cy="462280"/>
          </a:xfrm>
          <a:custGeom>
            <a:avLst/>
            <a:gdLst/>
            <a:ahLst/>
            <a:cxnLst/>
            <a:rect l="l" t="t" r="r" b="b"/>
            <a:pathLst>
              <a:path w="3707129" h="462279">
                <a:moveTo>
                  <a:pt x="0" y="77088"/>
                </a:moveTo>
                <a:lnTo>
                  <a:pt x="6050" y="47095"/>
                </a:lnTo>
                <a:lnTo>
                  <a:pt x="22550" y="22590"/>
                </a:lnTo>
                <a:lnTo>
                  <a:pt x="47025" y="6062"/>
                </a:lnTo>
                <a:lnTo>
                  <a:pt x="77000" y="0"/>
                </a:lnTo>
                <a:lnTo>
                  <a:pt x="3629850" y="0"/>
                </a:lnTo>
                <a:lnTo>
                  <a:pt x="3659824" y="6062"/>
                </a:lnTo>
                <a:lnTo>
                  <a:pt x="3684285" y="22590"/>
                </a:lnTo>
                <a:lnTo>
                  <a:pt x="3700770" y="47095"/>
                </a:lnTo>
                <a:lnTo>
                  <a:pt x="3706812" y="77088"/>
                </a:lnTo>
                <a:lnTo>
                  <a:pt x="3706812" y="385063"/>
                </a:lnTo>
                <a:lnTo>
                  <a:pt x="3700770" y="415037"/>
                </a:lnTo>
                <a:lnTo>
                  <a:pt x="3684285" y="439499"/>
                </a:lnTo>
                <a:lnTo>
                  <a:pt x="3659824" y="455983"/>
                </a:lnTo>
                <a:lnTo>
                  <a:pt x="3629850" y="462025"/>
                </a:lnTo>
                <a:lnTo>
                  <a:pt x="77000" y="462025"/>
                </a:lnTo>
                <a:lnTo>
                  <a:pt x="47025" y="455983"/>
                </a:lnTo>
                <a:lnTo>
                  <a:pt x="22550" y="439499"/>
                </a:lnTo>
                <a:lnTo>
                  <a:pt x="6050" y="415037"/>
                </a:lnTo>
                <a:lnTo>
                  <a:pt x="0" y="385063"/>
                </a:lnTo>
                <a:lnTo>
                  <a:pt x="0" y="77088"/>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object 34"/>
          <p:cNvSpPr txBox="1"/>
          <p:nvPr/>
        </p:nvSpPr>
        <p:spPr>
          <a:xfrm>
            <a:off x="3644798" y="6769989"/>
            <a:ext cx="3060700" cy="3467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resistance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range</a:t>
            </a:r>
            <a:r>
              <a:rPr kumimoji="0" sz="1050" b="0" i="0" u="none" strike="noStrike" kern="0" cap="none" spc="229"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of</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05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05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1"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25" normalizeH="0" baseline="0" noProof="0" dirty="0">
                <a:ln>
                  <a:noFill/>
                </a:ln>
                <a:solidFill>
                  <a:sysClr val="windowText" lastClr="000000"/>
                </a:solidFill>
                <a:effectLst/>
                <a:uLnTx/>
                <a:uFillTx/>
                <a:latin typeface="Times New Roman"/>
                <a:cs typeface="Times New Roman"/>
              </a:rPr>
              <a:t>A*</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5" name="object 35"/>
          <p:cNvSpPr txBox="1"/>
          <p:nvPr/>
        </p:nvSpPr>
        <p:spPr>
          <a:xfrm>
            <a:off x="4944491" y="7356093"/>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6" name="object 36"/>
          <p:cNvSpPr/>
          <p:nvPr/>
        </p:nvSpPr>
        <p:spPr>
          <a:xfrm>
            <a:off x="5375276" y="6910324"/>
            <a:ext cx="2282825" cy="784225"/>
          </a:xfrm>
          <a:custGeom>
            <a:avLst/>
            <a:gdLst/>
            <a:ahLst/>
            <a:cxnLst/>
            <a:rect l="l" t="t" r="r" b="b"/>
            <a:pathLst>
              <a:path w="2282825" h="784225">
                <a:moveTo>
                  <a:pt x="76200" y="708025"/>
                </a:moveTo>
                <a:lnTo>
                  <a:pt x="44450" y="708025"/>
                </a:lnTo>
                <a:lnTo>
                  <a:pt x="44450" y="279400"/>
                </a:lnTo>
                <a:lnTo>
                  <a:pt x="31750" y="279400"/>
                </a:lnTo>
                <a:lnTo>
                  <a:pt x="31750" y="708025"/>
                </a:lnTo>
                <a:lnTo>
                  <a:pt x="0" y="708025"/>
                </a:lnTo>
                <a:lnTo>
                  <a:pt x="38100" y="784225"/>
                </a:lnTo>
                <a:lnTo>
                  <a:pt x="69850" y="720725"/>
                </a:lnTo>
                <a:lnTo>
                  <a:pt x="76200" y="708025"/>
                </a:lnTo>
                <a:close/>
              </a:path>
              <a:path w="2282825" h="784225">
                <a:moveTo>
                  <a:pt x="2282825" y="38100"/>
                </a:moveTo>
                <a:lnTo>
                  <a:pt x="2270125" y="31750"/>
                </a:lnTo>
                <a:lnTo>
                  <a:pt x="2206625" y="0"/>
                </a:lnTo>
                <a:lnTo>
                  <a:pt x="2206625" y="31750"/>
                </a:lnTo>
                <a:lnTo>
                  <a:pt x="1871599" y="31750"/>
                </a:lnTo>
                <a:lnTo>
                  <a:pt x="1871599" y="44450"/>
                </a:lnTo>
                <a:lnTo>
                  <a:pt x="2206625" y="44450"/>
                </a:lnTo>
                <a:lnTo>
                  <a:pt x="2206625" y="76200"/>
                </a:lnTo>
                <a:lnTo>
                  <a:pt x="2270125" y="44450"/>
                </a:lnTo>
                <a:lnTo>
                  <a:pt x="2282825"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object 37"/>
          <p:cNvSpPr txBox="1"/>
          <p:nvPr/>
        </p:nvSpPr>
        <p:spPr>
          <a:xfrm>
            <a:off x="7343266" y="6698742"/>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8" name="object 38"/>
          <p:cNvSpPr txBox="1"/>
          <p:nvPr/>
        </p:nvSpPr>
        <p:spPr>
          <a:xfrm>
            <a:off x="7658100" y="6821424"/>
            <a:ext cx="1987550"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fault</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9" name="object 39"/>
          <p:cNvSpPr/>
          <p:nvPr/>
        </p:nvSpPr>
        <p:spPr>
          <a:xfrm>
            <a:off x="3549650" y="7710423"/>
            <a:ext cx="3702050" cy="284480"/>
          </a:xfrm>
          <a:custGeom>
            <a:avLst/>
            <a:gdLst/>
            <a:ahLst/>
            <a:cxnLst/>
            <a:rect l="l" t="t" r="r" b="b"/>
            <a:pathLst>
              <a:path w="3702050" h="284479">
                <a:moveTo>
                  <a:pt x="0" y="47370"/>
                </a:moveTo>
                <a:lnTo>
                  <a:pt x="3722" y="28932"/>
                </a:lnTo>
                <a:lnTo>
                  <a:pt x="13873" y="13874"/>
                </a:lnTo>
                <a:lnTo>
                  <a:pt x="28926" y="3722"/>
                </a:lnTo>
                <a:lnTo>
                  <a:pt x="47358" y="0"/>
                </a:lnTo>
                <a:lnTo>
                  <a:pt x="3654679" y="0"/>
                </a:lnTo>
                <a:lnTo>
                  <a:pt x="3673117" y="3722"/>
                </a:lnTo>
                <a:lnTo>
                  <a:pt x="3688175" y="13874"/>
                </a:lnTo>
                <a:lnTo>
                  <a:pt x="3698327" y="28932"/>
                </a:lnTo>
                <a:lnTo>
                  <a:pt x="3702050" y="47370"/>
                </a:lnTo>
                <a:lnTo>
                  <a:pt x="3702050" y="236855"/>
                </a:lnTo>
                <a:lnTo>
                  <a:pt x="3698327" y="255293"/>
                </a:lnTo>
                <a:lnTo>
                  <a:pt x="3688175" y="270351"/>
                </a:lnTo>
                <a:lnTo>
                  <a:pt x="3673117" y="280503"/>
                </a:lnTo>
                <a:lnTo>
                  <a:pt x="3654679" y="284225"/>
                </a:lnTo>
                <a:lnTo>
                  <a:pt x="47358" y="284225"/>
                </a:lnTo>
                <a:lnTo>
                  <a:pt x="28926" y="280503"/>
                </a:lnTo>
                <a:lnTo>
                  <a:pt x="13873" y="270351"/>
                </a:lnTo>
                <a:lnTo>
                  <a:pt x="3722" y="255293"/>
                </a:lnTo>
                <a:lnTo>
                  <a:pt x="0" y="236855"/>
                </a:lnTo>
                <a:lnTo>
                  <a:pt x="0" y="47370"/>
                </a:lnTo>
                <a:close/>
              </a:path>
            </a:pathLst>
          </a:custGeom>
          <a:ln w="12699">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object 40"/>
          <p:cNvSpPr txBox="1"/>
          <p:nvPr/>
        </p:nvSpPr>
        <p:spPr>
          <a:xfrm>
            <a:off x="3562937" y="7755128"/>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1" name="object 41"/>
          <p:cNvSpPr txBox="1"/>
          <p:nvPr/>
        </p:nvSpPr>
        <p:spPr>
          <a:xfrm>
            <a:off x="5016119" y="8048370"/>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2" name="object 42"/>
          <p:cNvSpPr/>
          <p:nvPr/>
        </p:nvSpPr>
        <p:spPr>
          <a:xfrm>
            <a:off x="7253224" y="7815198"/>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object 43"/>
          <p:cNvSpPr txBox="1"/>
          <p:nvPr/>
        </p:nvSpPr>
        <p:spPr>
          <a:xfrm>
            <a:off x="7309358" y="7602092"/>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4" name="object 44"/>
          <p:cNvSpPr txBox="1"/>
          <p:nvPr/>
        </p:nvSpPr>
        <p:spPr>
          <a:xfrm>
            <a:off x="7662926" y="7726299"/>
            <a:ext cx="1993900"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Remove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all</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source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5" name="object 45"/>
          <p:cNvSpPr/>
          <p:nvPr/>
        </p:nvSpPr>
        <p:spPr>
          <a:xfrm>
            <a:off x="3551238" y="3743325"/>
            <a:ext cx="3702685" cy="284480"/>
          </a:xfrm>
          <a:custGeom>
            <a:avLst/>
            <a:gdLst/>
            <a:ahLst/>
            <a:cxnLst/>
            <a:rect l="l" t="t" r="r" b="b"/>
            <a:pathLst>
              <a:path w="3702685" h="284479">
                <a:moveTo>
                  <a:pt x="0" y="47371"/>
                </a:moveTo>
                <a:lnTo>
                  <a:pt x="3722" y="28932"/>
                </a:lnTo>
                <a:lnTo>
                  <a:pt x="13873" y="13874"/>
                </a:lnTo>
                <a:lnTo>
                  <a:pt x="28926" y="3722"/>
                </a:lnTo>
                <a:lnTo>
                  <a:pt x="47358" y="0"/>
                </a:lnTo>
                <a:lnTo>
                  <a:pt x="3654742" y="0"/>
                </a:lnTo>
                <a:lnTo>
                  <a:pt x="3673181" y="3722"/>
                </a:lnTo>
                <a:lnTo>
                  <a:pt x="3688238" y="13874"/>
                </a:lnTo>
                <a:lnTo>
                  <a:pt x="3698390" y="28932"/>
                </a:lnTo>
                <a:lnTo>
                  <a:pt x="3702113" y="47371"/>
                </a:lnTo>
                <a:lnTo>
                  <a:pt x="3702113" y="236854"/>
                </a:lnTo>
                <a:lnTo>
                  <a:pt x="3698390" y="255273"/>
                </a:lnTo>
                <a:lnTo>
                  <a:pt x="3688238" y="270287"/>
                </a:lnTo>
                <a:lnTo>
                  <a:pt x="3673181" y="280396"/>
                </a:lnTo>
                <a:lnTo>
                  <a:pt x="3654742"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object 46"/>
          <p:cNvSpPr txBox="1"/>
          <p:nvPr/>
        </p:nvSpPr>
        <p:spPr>
          <a:xfrm>
            <a:off x="3564525" y="3787266"/>
            <a:ext cx="3676015" cy="175048"/>
          </a:xfrm>
          <a:prstGeom prst="rect">
            <a:avLst/>
          </a:prstGeom>
        </p:spPr>
        <p:txBody>
          <a:bodyPr vert="horz" wrap="square" lIns="0" tIns="13335" rIns="0" bIns="0" rtlCol="0">
            <a:spAutoFit/>
          </a:bodyPr>
          <a:lstStyle/>
          <a:p>
            <a:pPr marL="90805"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outside</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050" b="0" i="0" u="none" strike="noStrike" kern="0" cap="none" spc="2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within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range</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operation</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7" name="object 47"/>
          <p:cNvSpPr txBox="1"/>
          <p:nvPr/>
        </p:nvSpPr>
        <p:spPr>
          <a:xfrm>
            <a:off x="7662927" y="8299451"/>
            <a:ext cx="1989455"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8" name="object 48"/>
          <p:cNvSpPr/>
          <p:nvPr/>
        </p:nvSpPr>
        <p:spPr>
          <a:xfrm>
            <a:off x="5394326" y="3832225"/>
            <a:ext cx="2268855" cy="4632325"/>
          </a:xfrm>
          <a:custGeom>
            <a:avLst/>
            <a:gdLst/>
            <a:ahLst/>
            <a:cxnLst/>
            <a:rect l="l" t="t" r="r" b="b"/>
            <a:pathLst>
              <a:path w="2268854" h="4632325">
                <a:moveTo>
                  <a:pt x="2262124" y="38100"/>
                </a:moveTo>
                <a:lnTo>
                  <a:pt x="2249424" y="31750"/>
                </a:lnTo>
                <a:lnTo>
                  <a:pt x="2185924" y="0"/>
                </a:lnTo>
                <a:lnTo>
                  <a:pt x="2185924" y="31750"/>
                </a:lnTo>
                <a:lnTo>
                  <a:pt x="1852549" y="31750"/>
                </a:lnTo>
                <a:lnTo>
                  <a:pt x="1852549" y="44450"/>
                </a:lnTo>
                <a:lnTo>
                  <a:pt x="2185924" y="44450"/>
                </a:lnTo>
                <a:lnTo>
                  <a:pt x="2185924" y="76200"/>
                </a:lnTo>
                <a:lnTo>
                  <a:pt x="2249424" y="44450"/>
                </a:lnTo>
                <a:lnTo>
                  <a:pt x="2262124" y="38100"/>
                </a:lnTo>
                <a:close/>
              </a:path>
              <a:path w="2268854" h="4632325">
                <a:moveTo>
                  <a:pt x="2268474" y="4594225"/>
                </a:moveTo>
                <a:lnTo>
                  <a:pt x="2255774" y="4587875"/>
                </a:lnTo>
                <a:lnTo>
                  <a:pt x="2192274" y="4556125"/>
                </a:lnTo>
                <a:lnTo>
                  <a:pt x="2192274" y="4587875"/>
                </a:lnTo>
                <a:lnTo>
                  <a:pt x="12700" y="4587875"/>
                </a:lnTo>
                <a:lnTo>
                  <a:pt x="12700" y="4162425"/>
                </a:lnTo>
                <a:lnTo>
                  <a:pt x="0" y="4162425"/>
                </a:lnTo>
                <a:lnTo>
                  <a:pt x="0" y="4597781"/>
                </a:lnTo>
                <a:lnTo>
                  <a:pt x="2794" y="4600575"/>
                </a:lnTo>
                <a:lnTo>
                  <a:pt x="2192274" y="4600575"/>
                </a:lnTo>
                <a:lnTo>
                  <a:pt x="2192274" y="4632325"/>
                </a:lnTo>
                <a:lnTo>
                  <a:pt x="2255774" y="4600575"/>
                </a:lnTo>
                <a:lnTo>
                  <a:pt x="2268474" y="4594225"/>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object 49"/>
          <p:cNvSpPr txBox="1"/>
          <p:nvPr/>
        </p:nvSpPr>
        <p:spPr>
          <a:xfrm>
            <a:off x="7378319" y="3591255"/>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0" name="object 50"/>
          <p:cNvSpPr txBox="1"/>
          <p:nvPr/>
        </p:nvSpPr>
        <p:spPr>
          <a:xfrm>
            <a:off x="7662927" y="3662299"/>
            <a:ext cx="1983105" cy="368049"/>
          </a:xfrm>
          <a:prstGeom prst="rect">
            <a:avLst/>
          </a:prstGeom>
          <a:ln w="12700">
            <a:solidFill>
              <a:srgbClr val="000000"/>
            </a:solidFill>
          </a:ln>
        </p:spPr>
        <p:txBody>
          <a:bodyPr vert="horz" wrap="square" lIns="0" tIns="44450" rIns="0" bIns="0" rtlCol="0">
            <a:spAutoFit/>
          </a:bodyPr>
          <a:lstStyle/>
          <a:p>
            <a:pPr marL="92075" marR="15113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It’s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normal</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protect</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the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system.</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1" name="object 51"/>
          <p:cNvSpPr txBox="1"/>
          <p:nvPr/>
        </p:nvSpPr>
        <p:spPr>
          <a:xfrm>
            <a:off x="4961889" y="4180459"/>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52" name="object 52"/>
          <p:cNvGrpSpPr/>
          <p:nvPr/>
        </p:nvGrpSpPr>
        <p:grpSpPr>
          <a:xfrm>
            <a:off x="3548062" y="4035426"/>
            <a:ext cx="4129404" cy="1290955"/>
            <a:chOff x="373062" y="4035425"/>
            <a:chExt cx="4129404" cy="1290955"/>
          </a:xfrm>
        </p:grpSpPr>
        <p:sp>
          <p:nvSpPr>
            <p:cNvPr id="53" name="object 53"/>
            <p:cNvSpPr/>
            <p:nvPr/>
          </p:nvSpPr>
          <p:spPr>
            <a:xfrm>
              <a:off x="2195576" y="4035424"/>
              <a:ext cx="2306955" cy="892175"/>
            </a:xfrm>
            <a:custGeom>
              <a:avLst/>
              <a:gdLst/>
              <a:ahLst/>
              <a:cxnLst/>
              <a:rect l="l" t="t" r="r" b="b"/>
              <a:pathLst>
                <a:path w="2306954" h="892175">
                  <a:moveTo>
                    <a:pt x="76200" y="388874"/>
                  </a:moveTo>
                  <a:lnTo>
                    <a:pt x="44437" y="388874"/>
                  </a:lnTo>
                  <a:lnTo>
                    <a:pt x="44323" y="0"/>
                  </a:lnTo>
                  <a:lnTo>
                    <a:pt x="31623" y="0"/>
                  </a:lnTo>
                  <a:lnTo>
                    <a:pt x="31737" y="388874"/>
                  </a:lnTo>
                  <a:lnTo>
                    <a:pt x="0" y="388874"/>
                  </a:lnTo>
                  <a:lnTo>
                    <a:pt x="38100" y="465074"/>
                  </a:lnTo>
                  <a:lnTo>
                    <a:pt x="69850" y="401574"/>
                  </a:lnTo>
                  <a:lnTo>
                    <a:pt x="76200" y="388874"/>
                  </a:lnTo>
                  <a:close/>
                </a:path>
                <a:path w="2306954" h="892175">
                  <a:moveTo>
                    <a:pt x="2306574" y="854075"/>
                  </a:moveTo>
                  <a:lnTo>
                    <a:pt x="2293874" y="847725"/>
                  </a:lnTo>
                  <a:lnTo>
                    <a:pt x="2230374" y="815975"/>
                  </a:lnTo>
                  <a:lnTo>
                    <a:pt x="2230374" y="847725"/>
                  </a:lnTo>
                  <a:lnTo>
                    <a:pt x="1896999" y="847725"/>
                  </a:lnTo>
                  <a:lnTo>
                    <a:pt x="1896999" y="860425"/>
                  </a:lnTo>
                  <a:lnTo>
                    <a:pt x="2230374" y="860425"/>
                  </a:lnTo>
                  <a:lnTo>
                    <a:pt x="2230374" y="892175"/>
                  </a:lnTo>
                  <a:lnTo>
                    <a:pt x="2293874" y="860425"/>
                  </a:lnTo>
                  <a:lnTo>
                    <a:pt x="2306574" y="854075"/>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object 54"/>
            <p:cNvSpPr/>
            <p:nvPr/>
          </p:nvSpPr>
          <p:spPr>
            <a:xfrm>
              <a:off x="379412" y="4500498"/>
              <a:ext cx="3713479" cy="819150"/>
            </a:xfrm>
            <a:custGeom>
              <a:avLst/>
              <a:gdLst/>
              <a:ahLst/>
              <a:cxnLst/>
              <a:rect l="l" t="t" r="r" b="b"/>
              <a:pathLst>
                <a:path w="3713479" h="819150">
                  <a:moveTo>
                    <a:pt x="0" y="136651"/>
                  </a:moveTo>
                  <a:lnTo>
                    <a:pt x="6960" y="93472"/>
                  </a:lnTo>
                  <a:lnTo>
                    <a:pt x="26341" y="55961"/>
                  </a:lnTo>
                  <a:lnTo>
                    <a:pt x="55895" y="26375"/>
                  </a:lnTo>
                  <a:lnTo>
                    <a:pt x="93372" y="6969"/>
                  </a:lnTo>
                  <a:lnTo>
                    <a:pt x="136525" y="0"/>
                  </a:lnTo>
                  <a:lnTo>
                    <a:pt x="3576637" y="0"/>
                  </a:lnTo>
                  <a:lnTo>
                    <a:pt x="3619804" y="6969"/>
                  </a:lnTo>
                  <a:lnTo>
                    <a:pt x="3657283" y="26375"/>
                  </a:lnTo>
                  <a:lnTo>
                    <a:pt x="3686831" y="55961"/>
                  </a:lnTo>
                  <a:lnTo>
                    <a:pt x="3706205" y="93471"/>
                  </a:lnTo>
                  <a:lnTo>
                    <a:pt x="3713162" y="136651"/>
                  </a:lnTo>
                  <a:lnTo>
                    <a:pt x="3713162" y="682625"/>
                  </a:lnTo>
                  <a:lnTo>
                    <a:pt x="3706205" y="725791"/>
                  </a:lnTo>
                  <a:lnTo>
                    <a:pt x="3686831" y="763271"/>
                  </a:lnTo>
                  <a:lnTo>
                    <a:pt x="3657283" y="792819"/>
                  </a:lnTo>
                  <a:lnTo>
                    <a:pt x="3619804" y="812193"/>
                  </a:lnTo>
                  <a:lnTo>
                    <a:pt x="3576637" y="819150"/>
                  </a:lnTo>
                  <a:lnTo>
                    <a:pt x="136525" y="819150"/>
                  </a:lnTo>
                  <a:lnTo>
                    <a:pt x="93372" y="812193"/>
                  </a:lnTo>
                  <a:lnTo>
                    <a:pt x="55895" y="792819"/>
                  </a:lnTo>
                  <a:lnTo>
                    <a:pt x="26341" y="763271"/>
                  </a:lnTo>
                  <a:lnTo>
                    <a:pt x="6960" y="725791"/>
                  </a:lnTo>
                  <a:lnTo>
                    <a:pt x="0" y="682625"/>
                  </a:lnTo>
                  <a:lnTo>
                    <a:pt x="0" y="13665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5" name="object 55"/>
          <p:cNvSpPr txBox="1"/>
          <p:nvPr/>
        </p:nvSpPr>
        <p:spPr>
          <a:xfrm>
            <a:off x="7330185" y="4604384"/>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6" name="object 56"/>
          <p:cNvSpPr txBox="1"/>
          <p:nvPr/>
        </p:nvSpPr>
        <p:spPr>
          <a:xfrm>
            <a:off x="3671926" y="4570857"/>
            <a:ext cx="3470275" cy="66675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Does</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unit</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running</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heating</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mode</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(compressor=ON)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but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the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thermostat</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switches</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cooling</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mode,</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unit</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running</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cooling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mode</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(compressor=ON)</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but</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thermostat</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switches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heating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mode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at</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that</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time.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7" name="object 57"/>
          <p:cNvSpPr txBox="1"/>
          <p:nvPr/>
        </p:nvSpPr>
        <p:spPr>
          <a:xfrm>
            <a:off x="7683501" y="4681474"/>
            <a:ext cx="1976755" cy="368691"/>
          </a:xfrm>
          <a:prstGeom prst="rect">
            <a:avLst/>
          </a:prstGeom>
          <a:ln w="12700">
            <a:solidFill>
              <a:srgbClr val="000000"/>
            </a:solidFill>
          </a:ln>
        </p:spPr>
        <p:txBody>
          <a:bodyPr vert="horz" wrap="square" lIns="0" tIns="45085" rIns="0" bIns="0" rtlCol="0">
            <a:spAutoFit/>
          </a:bodyPr>
          <a:lstStyle/>
          <a:p>
            <a:pPr marL="92075" marR="219075" lvl="0" indent="0" defTabSz="914400" eaLnBrk="1" fontAlgn="auto" latinLnBrk="0" hangingPunct="1">
              <a:lnSpc>
                <a:spcPct val="100000"/>
              </a:lnSpc>
              <a:spcBef>
                <a:spcPts val="35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unit</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will</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respond</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mode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switch</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after</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stop</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for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6</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minutes.</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8" name="object 58"/>
          <p:cNvSpPr txBox="1"/>
          <p:nvPr/>
        </p:nvSpPr>
        <p:spPr>
          <a:xfrm>
            <a:off x="5013070" y="5464809"/>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59" name="object 59"/>
          <p:cNvSpPr/>
          <p:nvPr/>
        </p:nvSpPr>
        <p:spPr>
          <a:xfrm>
            <a:off x="5353050" y="5319649"/>
            <a:ext cx="76200" cy="465455"/>
          </a:xfrm>
          <a:custGeom>
            <a:avLst/>
            <a:gdLst/>
            <a:ahLst/>
            <a:cxnLst/>
            <a:rect l="l" t="t" r="r" b="b"/>
            <a:pathLst>
              <a:path w="76200" h="465454">
                <a:moveTo>
                  <a:pt x="31750" y="389000"/>
                </a:moveTo>
                <a:lnTo>
                  <a:pt x="0" y="389000"/>
                </a:lnTo>
                <a:lnTo>
                  <a:pt x="38100" y="465200"/>
                </a:lnTo>
                <a:lnTo>
                  <a:pt x="69850" y="401700"/>
                </a:lnTo>
                <a:lnTo>
                  <a:pt x="31750" y="401700"/>
                </a:lnTo>
                <a:lnTo>
                  <a:pt x="31750" y="389000"/>
                </a:lnTo>
                <a:close/>
              </a:path>
              <a:path w="76200" h="465454">
                <a:moveTo>
                  <a:pt x="44450" y="0"/>
                </a:moveTo>
                <a:lnTo>
                  <a:pt x="31750" y="0"/>
                </a:lnTo>
                <a:lnTo>
                  <a:pt x="31750" y="401700"/>
                </a:lnTo>
                <a:lnTo>
                  <a:pt x="44450" y="401700"/>
                </a:lnTo>
                <a:lnTo>
                  <a:pt x="44450" y="0"/>
                </a:lnTo>
                <a:close/>
              </a:path>
              <a:path w="76200" h="465454">
                <a:moveTo>
                  <a:pt x="76200" y="389000"/>
                </a:moveTo>
                <a:lnTo>
                  <a:pt x="44450" y="389000"/>
                </a:lnTo>
                <a:lnTo>
                  <a:pt x="44450" y="401700"/>
                </a:lnTo>
                <a:lnTo>
                  <a:pt x="69850" y="401700"/>
                </a:lnTo>
                <a:lnTo>
                  <a:pt x="76200" y="3890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object 60"/>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61" name="object 61"/>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10" normalizeH="0" baseline="0" noProof="0" dirty="0">
                <a:ln>
                  <a:noFill/>
                </a:ln>
                <a:solidFill>
                  <a:sysClr val="windowText" lastClr="000000"/>
                </a:solidFill>
                <a:effectLst/>
                <a:uLnTx/>
                <a:uFillTx/>
                <a:latin typeface="Times New Roman"/>
                <a:cs typeface="Times New Roman"/>
              </a:rPr>
              <a:t>24/30</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Times New Roman"/>
                <a:cs typeface="Times New Roman"/>
              </a:rPr>
              <a:t>ESI</a:t>
            </a:r>
            <a:r>
              <a:rPr kumimoji="0" sz="9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Unitary</a:t>
            </a:r>
            <a:r>
              <a:rPr kumimoji="0" sz="9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9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900" b="0" i="0" u="none" strike="noStrike" kern="0" cap="none" spc="-10" normalizeH="0" baseline="0" noProof="0" dirty="0">
                <a:ln>
                  <a:noFill/>
                </a:ln>
                <a:solidFill>
                  <a:sysClr val="windowText" lastClr="000000"/>
                </a:solidFill>
                <a:effectLst/>
                <a:uLnTx/>
                <a:uFillTx/>
                <a:latin typeface="Times New Roman"/>
                <a:cs typeface="Times New Roman"/>
              </a:rPr>
              <a:t>Troubleshooting</a:t>
            </a:r>
            <a:endParaRPr kumimoji="0" sz="9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 name="object 4"/>
          <p:cNvSpPr/>
          <p:nvPr/>
        </p:nvSpPr>
        <p:spPr>
          <a:xfrm>
            <a:off x="3508376" y="868299"/>
            <a:ext cx="6226175" cy="666750"/>
          </a:xfrm>
          <a:custGeom>
            <a:avLst/>
            <a:gdLst/>
            <a:ahLst/>
            <a:cxnLst/>
            <a:rect l="l" t="t" r="r" b="b"/>
            <a:pathLst>
              <a:path w="6226175"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5892800" y="0"/>
                </a:lnTo>
                <a:lnTo>
                  <a:pt x="5942070" y="3616"/>
                </a:lnTo>
                <a:lnTo>
                  <a:pt x="5989094" y="14122"/>
                </a:lnTo>
                <a:lnTo>
                  <a:pt x="6033356" y="31000"/>
                </a:lnTo>
                <a:lnTo>
                  <a:pt x="6074340" y="53732"/>
                </a:lnTo>
                <a:lnTo>
                  <a:pt x="6111531" y="81803"/>
                </a:lnTo>
                <a:lnTo>
                  <a:pt x="6144414" y="114695"/>
                </a:lnTo>
                <a:lnTo>
                  <a:pt x="6172474" y="151890"/>
                </a:lnTo>
                <a:lnTo>
                  <a:pt x="6195195" y="192873"/>
                </a:lnTo>
                <a:lnTo>
                  <a:pt x="6212062" y="237126"/>
                </a:lnTo>
                <a:lnTo>
                  <a:pt x="6222561" y="284132"/>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object 5"/>
          <p:cNvSpPr txBox="1"/>
          <p:nvPr/>
        </p:nvSpPr>
        <p:spPr>
          <a:xfrm>
            <a:off x="3787445" y="844677"/>
            <a:ext cx="525145"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10" normalizeH="0" baseline="0" noProof="0" dirty="0">
                <a:ln>
                  <a:noFill/>
                </a:ln>
                <a:solidFill>
                  <a:sysClr val="windowText" lastClr="000000"/>
                </a:solidFill>
                <a:effectLst/>
                <a:uLnTx/>
                <a:uFillTx/>
                <a:latin typeface="Arial"/>
                <a:cs typeface="Arial"/>
              </a:rPr>
              <a:t>Display</a:t>
            </a:r>
            <a:endParaRPr kumimoji="0" sz="1200" b="0" i="0" u="none" strike="noStrike" kern="0" cap="none" spc="0" normalizeH="0" baseline="0" noProof="0">
              <a:ln>
                <a:noFill/>
              </a:ln>
              <a:solidFill>
                <a:sysClr val="windowText" lastClr="000000"/>
              </a:solidFill>
              <a:effectLst/>
              <a:uLnTx/>
              <a:uFillTx/>
              <a:latin typeface="Arial"/>
              <a:cs typeface="Arial"/>
            </a:endParaRPr>
          </a:p>
        </p:txBody>
      </p:sp>
      <p:sp>
        <p:nvSpPr>
          <p:cNvPr id="6" name="object 6"/>
          <p:cNvSpPr txBox="1"/>
          <p:nvPr/>
        </p:nvSpPr>
        <p:spPr>
          <a:xfrm>
            <a:off x="6081649" y="938529"/>
            <a:ext cx="3052445" cy="513080"/>
          </a:xfrm>
          <a:prstGeom prst="rect">
            <a:avLst/>
          </a:prstGeom>
        </p:spPr>
        <p:txBody>
          <a:bodyPr vert="horz" wrap="square" lIns="0" tIns="12065" rIns="0" bIns="0" rtlCol="0">
            <a:spAutoFit/>
          </a:bodyPr>
          <a:lstStyle/>
          <a:p>
            <a:pPr marL="12700" marR="5080" lvl="0" indent="0" defTabSz="914400" eaLnBrk="1" fontAlgn="auto" latinLnBrk="0" hangingPunct="1">
              <a:lnSpc>
                <a:spcPct val="100000"/>
              </a:lnSpc>
              <a:spcBef>
                <a:spcPts val="95"/>
              </a:spcBef>
              <a:spcAft>
                <a:spcPts val="0"/>
              </a:spcAft>
              <a:buClrTx/>
              <a:buSzTx/>
              <a:buFontTx/>
              <a:buNone/>
              <a:tabLst/>
              <a:defRPr/>
            </a:pPr>
            <a:r>
              <a:rPr kumimoji="0" sz="1600" b="1" i="0" u="none" strike="noStrike" kern="0" cap="none" spc="0" normalizeH="0" baseline="0" noProof="0" dirty="0">
                <a:ln>
                  <a:noFill/>
                </a:ln>
                <a:solidFill>
                  <a:sysClr val="windowText" lastClr="000000"/>
                </a:solidFill>
                <a:effectLst/>
                <a:uLnTx/>
                <a:uFillTx/>
                <a:latin typeface="Times New Roman"/>
                <a:cs typeface="Times New Roman"/>
              </a:rPr>
              <a:t>Condenser</a:t>
            </a:r>
            <a:r>
              <a:rPr kumimoji="0" sz="1600" b="1" i="0" u="none" strike="noStrike" kern="0" cap="none" spc="-10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coil</a:t>
            </a:r>
            <a:r>
              <a:rPr kumimoji="0" sz="1600" b="1" i="0" u="none" strike="noStrike" kern="0" cap="none" spc="-6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600" b="1" i="0" u="none" strike="noStrike" kern="0" cap="none" spc="-2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10" normalizeH="0" baseline="0" noProof="0" dirty="0">
                <a:ln>
                  <a:noFill/>
                </a:ln>
                <a:solidFill>
                  <a:sysClr val="windowText" lastClr="000000"/>
                </a:solidFill>
                <a:effectLst/>
                <a:uLnTx/>
                <a:uFillTx/>
                <a:latin typeface="Times New Roman"/>
                <a:cs typeface="Times New Roman"/>
              </a:rPr>
              <a:t>sensor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is</a:t>
            </a:r>
            <a:r>
              <a:rPr kumimoji="0" sz="1600" b="1" i="0" u="none" strike="noStrike" kern="0" cap="none" spc="-30"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disconnected</a:t>
            </a:r>
            <a:r>
              <a:rPr kumimoji="0" sz="1600" b="1" i="0" u="none" strike="noStrike" kern="0" cap="none" spc="-1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0" normalizeH="0" baseline="0" noProof="0" dirty="0">
                <a:ln>
                  <a:noFill/>
                </a:ln>
                <a:solidFill>
                  <a:sysClr val="windowText" lastClr="000000"/>
                </a:solidFill>
                <a:effectLst/>
                <a:uLnTx/>
                <a:uFillTx/>
                <a:latin typeface="Times New Roman"/>
                <a:cs typeface="Times New Roman"/>
              </a:rPr>
              <a:t>or</a:t>
            </a:r>
            <a:r>
              <a:rPr kumimoji="0" sz="1600" b="1" i="0" u="none" strike="noStrike" kern="0" cap="none" spc="-55" normalizeH="0" baseline="0" noProof="0" dirty="0">
                <a:ln>
                  <a:noFill/>
                </a:ln>
                <a:solidFill>
                  <a:sysClr val="windowText" lastClr="000000"/>
                </a:solidFill>
                <a:effectLst/>
                <a:uLnTx/>
                <a:uFillTx/>
                <a:latin typeface="Times New Roman"/>
                <a:cs typeface="Times New Roman"/>
              </a:rPr>
              <a:t> </a:t>
            </a:r>
            <a:r>
              <a:rPr kumimoji="0" sz="1600" b="1" i="0" u="none" strike="noStrike" kern="0" cap="none" spc="-10" normalizeH="0" baseline="0" noProof="0" dirty="0">
                <a:ln>
                  <a:noFill/>
                </a:ln>
                <a:solidFill>
                  <a:sysClr val="windowText" lastClr="000000"/>
                </a:solidFill>
                <a:effectLst/>
                <a:uLnTx/>
                <a:uFillTx/>
                <a:latin typeface="Times New Roman"/>
                <a:cs typeface="Times New Roman"/>
              </a:rPr>
              <a:t>damaged</a:t>
            </a:r>
            <a:endParaRPr kumimoji="0" sz="1600" b="0" i="0" u="none" strike="noStrike" kern="0" cap="none" spc="0" normalizeH="0" baseline="0" noProof="0">
              <a:ln>
                <a:noFill/>
              </a:ln>
              <a:solidFill>
                <a:sysClr val="windowText" lastClr="000000"/>
              </a:solidFill>
              <a:effectLst/>
              <a:uLnTx/>
              <a:uFillTx/>
              <a:latin typeface="Times New Roman"/>
              <a:cs typeface="Times New Roman"/>
            </a:endParaRPr>
          </a:p>
        </p:txBody>
      </p:sp>
      <p:grpSp>
        <p:nvGrpSpPr>
          <p:cNvPr id="7" name="object 7"/>
          <p:cNvGrpSpPr/>
          <p:nvPr/>
        </p:nvGrpSpPr>
        <p:grpSpPr>
          <a:xfrm>
            <a:off x="3503613" y="863537"/>
            <a:ext cx="2503805" cy="676275"/>
            <a:chOff x="328612" y="863536"/>
            <a:chExt cx="2503805" cy="676275"/>
          </a:xfrm>
        </p:grpSpPr>
        <p:sp>
          <p:nvSpPr>
            <p:cNvPr id="8" name="object 8"/>
            <p:cNvSpPr/>
            <p:nvPr/>
          </p:nvSpPr>
          <p:spPr>
            <a:xfrm>
              <a:off x="679450" y="1046226"/>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object 9"/>
            <p:cNvSpPr/>
            <p:nvPr/>
          </p:nvSpPr>
          <p:spPr>
            <a:xfrm>
              <a:off x="71739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0" name="object 10"/>
            <p:cNvPicPr/>
            <p:nvPr/>
          </p:nvPicPr>
          <p:blipFill>
            <a:blip r:embed="rId2" cstate="print"/>
            <a:stretch>
              <a:fillRect/>
            </a:stretch>
          </p:blipFill>
          <p:spPr>
            <a:xfrm>
              <a:off x="745172" y="1105281"/>
              <a:ext cx="225044" cy="347218"/>
            </a:xfrm>
            <a:prstGeom prst="rect">
              <a:avLst/>
            </a:prstGeom>
          </p:spPr>
        </p:pic>
        <p:sp>
          <p:nvSpPr>
            <p:cNvPr id="11" name="object 11"/>
            <p:cNvSpPr/>
            <p:nvPr/>
          </p:nvSpPr>
          <p:spPr>
            <a:xfrm>
              <a:off x="106090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2" name="object 12"/>
            <p:cNvPicPr/>
            <p:nvPr/>
          </p:nvPicPr>
          <p:blipFill>
            <a:blip r:embed="rId3" cstate="print"/>
            <a:stretch>
              <a:fillRect/>
            </a:stretch>
          </p:blipFill>
          <p:spPr>
            <a:xfrm>
              <a:off x="1088682" y="1105281"/>
              <a:ext cx="226021" cy="347218"/>
            </a:xfrm>
            <a:prstGeom prst="rect">
              <a:avLst/>
            </a:prstGeom>
          </p:spPr>
        </p:pic>
        <p:sp>
          <p:nvSpPr>
            <p:cNvPr id="13" name="object 13"/>
            <p:cNvSpPr/>
            <p:nvPr/>
          </p:nvSpPr>
          <p:spPr>
            <a:xfrm>
              <a:off x="1392427" y="1081836"/>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14" name="object 14"/>
            <p:cNvPicPr/>
            <p:nvPr/>
          </p:nvPicPr>
          <p:blipFill>
            <a:blip r:embed="rId4" cstate="print"/>
            <a:stretch>
              <a:fillRect/>
            </a:stretch>
          </p:blipFill>
          <p:spPr>
            <a:xfrm>
              <a:off x="1420241" y="1105281"/>
              <a:ext cx="225044" cy="347218"/>
            </a:xfrm>
            <a:prstGeom prst="rect">
              <a:avLst/>
            </a:prstGeom>
          </p:spPr>
        </p:pic>
        <p:sp>
          <p:nvSpPr>
            <p:cNvPr id="15" name="object 15"/>
            <p:cNvSpPr/>
            <p:nvPr/>
          </p:nvSpPr>
          <p:spPr>
            <a:xfrm>
              <a:off x="333375" y="868299"/>
              <a:ext cx="2494280" cy="666750"/>
            </a:xfrm>
            <a:custGeom>
              <a:avLst/>
              <a:gdLst/>
              <a:ahLst/>
              <a:cxnLst/>
              <a:rect l="l" t="t" r="r" b="b"/>
              <a:pathLst>
                <a:path w="2494280" h="666750">
                  <a:moveTo>
                    <a:pt x="0" y="333375"/>
                  </a:moveTo>
                  <a:lnTo>
                    <a:pt x="3614" y="284132"/>
                  </a:lnTo>
                  <a:lnTo>
                    <a:pt x="14115" y="237126"/>
                  </a:lnTo>
                  <a:lnTo>
                    <a:pt x="30985" y="192873"/>
                  </a:lnTo>
                  <a:lnTo>
                    <a:pt x="53710" y="151890"/>
                  </a:lnTo>
                  <a:lnTo>
                    <a:pt x="81773" y="114695"/>
                  </a:lnTo>
                  <a:lnTo>
                    <a:pt x="114658" y="81803"/>
                  </a:lnTo>
                  <a:lnTo>
                    <a:pt x="151851" y="53732"/>
                  </a:lnTo>
                  <a:lnTo>
                    <a:pt x="192835" y="31000"/>
                  </a:lnTo>
                  <a:lnTo>
                    <a:pt x="237094" y="14122"/>
                  </a:lnTo>
                  <a:lnTo>
                    <a:pt x="284112" y="3616"/>
                  </a:lnTo>
                  <a:lnTo>
                    <a:pt x="333375" y="0"/>
                  </a:lnTo>
                  <a:lnTo>
                    <a:pt x="2160651" y="0"/>
                  </a:lnTo>
                  <a:lnTo>
                    <a:pt x="2209893" y="3616"/>
                  </a:lnTo>
                  <a:lnTo>
                    <a:pt x="2256899" y="14122"/>
                  </a:lnTo>
                  <a:lnTo>
                    <a:pt x="2301152" y="31000"/>
                  </a:lnTo>
                  <a:lnTo>
                    <a:pt x="2342135" y="53732"/>
                  </a:lnTo>
                  <a:lnTo>
                    <a:pt x="2379330" y="81803"/>
                  </a:lnTo>
                  <a:lnTo>
                    <a:pt x="2412222" y="114695"/>
                  </a:lnTo>
                  <a:lnTo>
                    <a:pt x="2440293" y="151890"/>
                  </a:lnTo>
                  <a:lnTo>
                    <a:pt x="2463025" y="192873"/>
                  </a:lnTo>
                  <a:lnTo>
                    <a:pt x="2479903" y="237126"/>
                  </a:lnTo>
                  <a:lnTo>
                    <a:pt x="2490409" y="284132"/>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6" name="object 16"/>
          <p:cNvGrpSpPr/>
          <p:nvPr/>
        </p:nvGrpSpPr>
        <p:grpSpPr>
          <a:xfrm>
            <a:off x="3538537" y="3544952"/>
            <a:ext cx="4129404" cy="942975"/>
            <a:chOff x="363537" y="3544951"/>
            <a:chExt cx="4129404" cy="942975"/>
          </a:xfrm>
        </p:grpSpPr>
        <p:sp>
          <p:nvSpPr>
            <p:cNvPr id="17" name="object 17"/>
            <p:cNvSpPr/>
            <p:nvPr/>
          </p:nvSpPr>
          <p:spPr>
            <a:xfrm>
              <a:off x="2195576" y="3835399"/>
              <a:ext cx="2297430" cy="652780"/>
            </a:xfrm>
            <a:custGeom>
              <a:avLst/>
              <a:gdLst/>
              <a:ahLst/>
              <a:cxnLst/>
              <a:rect l="l" t="t" r="r" b="b"/>
              <a:pathLst>
                <a:path w="2297429" h="652779">
                  <a:moveTo>
                    <a:pt x="76200" y="576199"/>
                  </a:moveTo>
                  <a:lnTo>
                    <a:pt x="44437" y="576199"/>
                  </a:lnTo>
                  <a:lnTo>
                    <a:pt x="44323" y="187325"/>
                  </a:lnTo>
                  <a:lnTo>
                    <a:pt x="31623" y="187325"/>
                  </a:lnTo>
                  <a:lnTo>
                    <a:pt x="31737" y="576199"/>
                  </a:lnTo>
                  <a:lnTo>
                    <a:pt x="0" y="576199"/>
                  </a:lnTo>
                  <a:lnTo>
                    <a:pt x="38100" y="652399"/>
                  </a:lnTo>
                  <a:lnTo>
                    <a:pt x="69850" y="588899"/>
                  </a:lnTo>
                  <a:lnTo>
                    <a:pt x="76200" y="576199"/>
                  </a:lnTo>
                  <a:close/>
                </a:path>
                <a:path w="2297429" h="652779">
                  <a:moveTo>
                    <a:pt x="2297049" y="38100"/>
                  </a:moveTo>
                  <a:lnTo>
                    <a:pt x="2284349" y="31750"/>
                  </a:lnTo>
                  <a:lnTo>
                    <a:pt x="2220849" y="0"/>
                  </a:lnTo>
                  <a:lnTo>
                    <a:pt x="2220849" y="31750"/>
                  </a:lnTo>
                  <a:lnTo>
                    <a:pt x="1887474" y="31750"/>
                  </a:lnTo>
                  <a:lnTo>
                    <a:pt x="1887474" y="44450"/>
                  </a:lnTo>
                  <a:lnTo>
                    <a:pt x="2220849" y="44450"/>
                  </a:lnTo>
                  <a:lnTo>
                    <a:pt x="2220849" y="76200"/>
                  </a:lnTo>
                  <a:lnTo>
                    <a:pt x="2284349" y="44450"/>
                  </a:lnTo>
                  <a:lnTo>
                    <a:pt x="2297049"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object 18"/>
            <p:cNvSpPr/>
            <p:nvPr/>
          </p:nvSpPr>
          <p:spPr>
            <a:xfrm>
              <a:off x="369887" y="3551301"/>
              <a:ext cx="3713479" cy="462280"/>
            </a:xfrm>
            <a:custGeom>
              <a:avLst/>
              <a:gdLst/>
              <a:ahLst/>
              <a:cxnLst/>
              <a:rect l="l" t="t" r="r" b="b"/>
              <a:pathLst>
                <a:path w="3713479" h="462279">
                  <a:moveTo>
                    <a:pt x="0" y="76962"/>
                  </a:moveTo>
                  <a:lnTo>
                    <a:pt x="6050" y="46988"/>
                  </a:lnTo>
                  <a:lnTo>
                    <a:pt x="22550" y="22526"/>
                  </a:lnTo>
                  <a:lnTo>
                    <a:pt x="47025" y="6042"/>
                  </a:lnTo>
                  <a:lnTo>
                    <a:pt x="77000" y="0"/>
                  </a:lnTo>
                  <a:lnTo>
                    <a:pt x="3636200" y="0"/>
                  </a:lnTo>
                  <a:lnTo>
                    <a:pt x="3666174" y="6042"/>
                  </a:lnTo>
                  <a:lnTo>
                    <a:pt x="3690635" y="22526"/>
                  </a:lnTo>
                  <a:lnTo>
                    <a:pt x="3707120" y="46988"/>
                  </a:lnTo>
                  <a:lnTo>
                    <a:pt x="3713162" y="76962"/>
                  </a:lnTo>
                  <a:lnTo>
                    <a:pt x="3713162" y="384937"/>
                  </a:lnTo>
                  <a:lnTo>
                    <a:pt x="3707120" y="414910"/>
                  </a:lnTo>
                  <a:lnTo>
                    <a:pt x="3690635" y="439372"/>
                  </a:lnTo>
                  <a:lnTo>
                    <a:pt x="3666174" y="455856"/>
                  </a:lnTo>
                  <a:lnTo>
                    <a:pt x="363620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9" name="object 19"/>
          <p:cNvSpPr txBox="1"/>
          <p:nvPr/>
        </p:nvSpPr>
        <p:spPr>
          <a:xfrm>
            <a:off x="4961889" y="4167632"/>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0" name="object 20"/>
          <p:cNvSpPr txBox="1"/>
          <p:nvPr/>
        </p:nvSpPr>
        <p:spPr>
          <a:xfrm>
            <a:off x="7389240" y="3588258"/>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1" name="object 21"/>
          <p:cNvSpPr txBox="1"/>
          <p:nvPr/>
        </p:nvSpPr>
        <p:spPr>
          <a:xfrm>
            <a:off x="3644798" y="3604005"/>
            <a:ext cx="3329940" cy="346710"/>
          </a:xfrm>
          <a:prstGeom prst="rect">
            <a:avLst/>
          </a:prstGeom>
        </p:spPr>
        <p:txBody>
          <a:bodyPr vert="horz" wrap="square" lIns="0" tIns="13335" rIns="0" bIns="0" rtlCol="0">
            <a:spAutoFit/>
          </a:bodyPr>
          <a:lstStyle/>
          <a:p>
            <a:pPr marL="12700" marR="508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seated</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exchanger</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pipe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and</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connected</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to</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CN4</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PCB.</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2" name="object 22"/>
          <p:cNvSpPr txBox="1"/>
          <p:nvPr/>
        </p:nvSpPr>
        <p:spPr>
          <a:xfrm>
            <a:off x="7673976" y="3632201"/>
            <a:ext cx="1983105" cy="368049"/>
          </a:xfrm>
          <a:prstGeom prst="rect">
            <a:avLst/>
          </a:prstGeom>
          <a:ln w="12700">
            <a:solidFill>
              <a:srgbClr val="000000"/>
            </a:solidFill>
          </a:ln>
        </p:spPr>
        <p:txBody>
          <a:bodyPr vert="horz" wrap="square" lIns="0" tIns="44450" rIns="0" bIns="0" rtlCol="0">
            <a:spAutoFit/>
          </a:bodyPr>
          <a:lstStyle/>
          <a:p>
            <a:pPr marL="92075" marR="126364"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Reset</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reconnect</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the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cable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3" name="object 23"/>
          <p:cNvSpPr/>
          <p:nvPr/>
        </p:nvSpPr>
        <p:spPr>
          <a:xfrm>
            <a:off x="3544888" y="4487926"/>
            <a:ext cx="3707129" cy="462280"/>
          </a:xfrm>
          <a:custGeom>
            <a:avLst/>
            <a:gdLst/>
            <a:ahLst/>
            <a:cxnLst/>
            <a:rect l="l" t="t" r="r" b="b"/>
            <a:pathLst>
              <a:path w="3707129" h="462279">
                <a:moveTo>
                  <a:pt x="0" y="76962"/>
                </a:moveTo>
                <a:lnTo>
                  <a:pt x="6050" y="46988"/>
                </a:lnTo>
                <a:lnTo>
                  <a:pt x="22550" y="22526"/>
                </a:lnTo>
                <a:lnTo>
                  <a:pt x="47025" y="6042"/>
                </a:lnTo>
                <a:lnTo>
                  <a:pt x="77000" y="0"/>
                </a:lnTo>
                <a:lnTo>
                  <a:pt x="3629850" y="0"/>
                </a:lnTo>
                <a:lnTo>
                  <a:pt x="3659824" y="6042"/>
                </a:lnTo>
                <a:lnTo>
                  <a:pt x="3684285" y="22526"/>
                </a:lnTo>
                <a:lnTo>
                  <a:pt x="3700770" y="46988"/>
                </a:lnTo>
                <a:lnTo>
                  <a:pt x="3706812" y="76962"/>
                </a:lnTo>
                <a:lnTo>
                  <a:pt x="3706812" y="384937"/>
                </a:lnTo>
                <a:lnTo>
                  <a:pt x="3700770" y="414910"/>
                </a:lnTo>
                <a:lnTo>
                  <a:pt x="3684285" y="439372"/>
                </a:lnTo>
                <a:lnTo>
                  <a:pt x="3659824" y="455856"/>
                </a:lnTo>
                <a:lnTo>
                  <a:pt x="3629850" y="461899"/>
                </a:lnTo>
                <a:lnTo>
                  <a:pt x="77000" y="461899"/>
                </a:lnTo>
                <a:lnTo>
                  <a:pt x="47025" y="455856"/>
                </a:lnTo>
                <a:lnTo>
                  <a:pt x="22550" y="439372"/>
                </a:lnTo>
                <a:lnTo>
                  <a:pt x="6050" y="414910"/>
                </a:lnTo>
                <a:lnTo>
                  <a:pt x="0" y="384937"/>
                </a:lnTo>
                <a:lnTo>
                  <a:pt x="0" y="76962"/>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object 24"/>
          <p:cNvSpPr txBox="1"/>
          <p:nvPr/>
        </p:nvSpPr>
        <p:spPr>
          <a:xfrm>
            <a:off x="3644798" y="4540758"/>
            <a:ext cx="3060700" cy="346710"/>
          </a:xfrm>
          <a:prstGeom prst="rect">
            <a:avLst/>
          </a:prstGeom>
        </p:spPr>
        <p:txBody>
          <a:bodyPr vert="horz" wrap="square" lIns="0" tIns="13335" rIns="0" bIns="0" rtlCol="0">
            <a:spAutoFit/>
          </a:bodyPr>
          <a:lstStyle/>
          <a:p>
            <a:pPr marL="1270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Check</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whether</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resistance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of</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05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range</a:t>
            </a:r>
            <a:r>
              <a:rPr kumimoji="0" sz="1050" b="0" i="0" u="none" strike="noStrike" kern="0" cap="none" spc="229"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of</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0"/>
              </a:spcBef>
              <a:spcAft>
                <a:spcPts val="0"/>
              </a:spcAft>
              <a:buClrTx/>
              <a:buSzTx/>
              <a:buFontTx/>
              <a:buNone/>
              <a:tabLst/>
              <a:defRPr/>
            </a:pPr>
            <a:r>
              <a:rPr kumimoji="0" sz="1050" b="1"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05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050" b="1"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1" i="0" u="none" strike="noStrike" kern="0" cap="none" spc="-25" normalizeH="0" baseline="0" noProof="0" dirty="0">
                <a:ln>
                  <a:noFill/>
                </a:ln>
                <a:solidFill>
                  <a:sysClr val="windowText" lastClr="000000"/>
                </a:solidFill>
                <a:effectLst/>
                <a:uLnTx/>
                <a:uFillTx/>
                <a:latin typeface="Times New Roman"/>
                <a:cs typeface="Times New Roman"/>
              </a:rPr>
              <a:t>A*</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5" name="object 25"/>
          <p:cNvSpPr txBox="1"/>
          <p:nvPr/>
        </p:nvSpPr>
        <p:spPr>
          <a:xfrm>
            <a:off x="4944491" y="5126863"/>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6" name="object 26"/>
          <p:cNvSpPr/>
          <p:nvPr/>
        </p:nvSpPr>
        <p:spPr>
          <a:xfrm>
            <a:off x="5375276" y="4690998"/>
            <a:ext cx="2282825" cy="774700"/>
          </a:xfrm>
          <a:custGeom>
            <a:avLst/>
            <a:gdLst/>
            <a:ahLst/>
            <a:cxnLst/>
            <a:rect l="l" t="t" r="r" b="b"/>
            <a:pathLst>
              <a:path w="2282825" h="774700">
                <a:moveTo>
                  <a:pt x="76200" y="698500"/>
                </a:moveTo>
                <a:lnTo>
                  <a:pt x="44450" y="698500"/>
                </a:lnTo>
                <a:lnTo>
                  <a:pt x="44450" y="269875"/>
                </a:lnTo>
                <a:lnTo>
                  <a:pt x="31750" y="269875"/>
                </a:lnTo>
                <a:lnTo>
                  <a:pt x="31750" y="698500"/>
                </a:lnTo>
                <a:lnTo>
                  <a:pt x="0" y="698500"/>
                </a:lnTo>
                <a:lnTo>
                  <a:pt x="38100" y="774700"/>
                </a:lnTo>
                <a:lnTo>
                  <a:pt x="69850" y="711200"/>
                </a:lnTo>
                <a:lnTo>
                  <a:pt x="76200" y="698500"/>
                </a:lnTo>
                <a:close/>
              </a:path>
              <a:path w="2282825" h="774700">
                <a:moveTo>
                  <a:pt x="2282825" y="38100"/>
                </a:moveTo>
                <a:lnTo>
                  <a:pt x="2270125" y="31750"/>
                </a:lnTo>
                <a:lnTo>
                  <a:pt x="2206625" y="0"/>
                </a:lnTo>
                <a:lnTo>
                  <a:pt x="2206625" y="31762"/>
                </a:lnTo>
                <a:lnTo>
                  <a:pt x="1871599" y="31877"/>
                </a:lnTo>
                <a:lnTo>
                  <a:pt x="1871599" y="44450"/>
                </a:lnTo>
                <a:lnTo>
                  <a:pt x="2206625" y="44450"/>
                </a:lnTo>
                <a:lnTo>
                  <a:pt x="2206625" y="76200"/>
                </a:lnTo>
                <a:lnTo>
                  <a:pt x="2270125" y="44450"/>
                </a:lnTo>
                <a:lnTo>
                  <a:pt x="2282825"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object 27"/>
          <p:cNvSpPr txBox="1"/>
          <p:nvPr/>
        </p:nvSpPr>
        <p:spPr>
          <a:xfrm>
            <a:off x="7343266" y="4477258"/>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8" name="object 28"/>
          <p:cNvSpPr txBox="1"/>
          <p:nvPr/>
        </p:nvSpPr>
        <p:spPr>
          <a:xfrm>
            <a:off x="7658100" y="4602226"/>
            <a:ext cx="2006600"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6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faulty</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29" name="object 29"/>
          <p:cNvSpPr/>
          <p:nvPr/>
        </p:nvSpPr>
        <p:spPr>
          <a:xfrm>
            <a:off x="3549650" y="5481573"/>
            <a:ext cx="3702050" cy="284480"/>
          </a:xfrm>
          <a:custGeom>
            <a:avLst/>
            <a:gdLst/>
            <a:ahLst/>
            <a:cxnLst/>
            <a:rect l="l" t="t" r="r" b="b"/>
            <a:pathLst>
              <a:path w="3702050" h="284479">
                <a:moveTo>
                  <a:pt x="0" y="47371"/>
                </a:moveTo>
                <a:lnTo>
                  <a:pt x="3722" y="28932"/>
                </a:lnTo>
                <a:lnTo>
                  <a:pt x="13873" y="13874"/>
                </a:lnTo>
                <a:lnTo>
                  <a:pt x="28926" y="3722"/>
                </a:lnTo>
                <a:lnTo>
                  <a:pt x="47358" y="0"/>
                </a:lnTo>
                <a:lnTo>
                  <a:pt x="3654679" y="0"/>
                </a:lnTo>
                <a:lnTo>
                  <a:pt x="3673117" y="3722"/>
                </a:lnTo>
                <a:lnTo>
                  <a:pt x="3688175" y="13874"/>
                </a:lnTo>
                <a:lnTo>
                  <a:pt x="3698327" y="28932"/>
                </a:lnTo>
                <a:lnTo>
                  <a:pt x="3702050" y="47371"/>
                </a:lnTo>
                <a:lnTo>
                  <a:pt x="3702050" y="236854"/>
                </a:lnTo>
                <a:lnTo>
                  <a:pt x="3698327" y="255293"/>
                </a:lnTo>
                <a:lnTo>
                  <a:pt x="3688175" y="270351"/>
                </a:lnTo>
                <a:lnTo>
                  <a:pt x="3673117" y="280503"/>
                </a:lnTo>
                <a:lnTo>
                  <a:pt x="3654679" y="284225"/>
                </a:lnTo>
                <a:lnTo>
                  <a:pt x="47358" y="284225"/>
                </a:lnTo>
                <a:lnTo>
                  <a:pt x="28926" y="280503"/>
                </a:lnTo>
                <a:lnTo>
                  <a:pt x="13873" y="270351"/>
                </a:lnTo>
                <a:lnTo>
                  <a:pt x="3722" y="255293"/>
                </a:lnTo>
                <a:lnTo>
                  <a:pt x="0" y="236854"/>
                </a:lnTo>
                <a:lnTo>
                  <a:pt x="0" y="47371"/>
                </a:lnTo>
                <a:close/>
              </a:path>
            </a:pathLst>
          </a:custGeom>
          <a:ln w="12699">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object 30"/>
          <p:cNvSpPr txBox="1"/>
          <p:nvPr/>
        </p:nvSpPr>
        <p:spPr>
          <a:xfrm>
            <a:off x="3562937" y="5526151"/>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any</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1" name="object 31"/>
          <p:cNvSpPr txBox="1"/>
          <p:nvPr/>
        </p:nvSpPr>
        <p:spPr>
          <a:xfrm>
            <a:off x="5016119" y="5819013"/>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2" name="object 32"/>
          <p:cNvSpPr/>
          <p:nvPr/>
        </p:nvSpPr>
        <p:spPr>
          <a:xfrm>
            <a:off x="5375276" y="5586349"/>
            <a:ext cx="2287905" cy="542925"/>
          </a:xfrm>
          <a:custGeom>
            <a:avLst/>
            <a:gdLst/>
            <a:ahLst/>
            <a:cxnLst/>
            <a:rect l="l" t="t" r="r" b="b"/>
            <a:pathLst>
              <a:path w="2287904" h="542925">
                <a:moveTo>
                  <a:pt x="76200" y="466725"/>
                </a:moveTo>
                <a:lnTo>
                  <a:pt x="44450" y="466725"/>
                </a:lnTo>
                <a:lnTo>
                  <a:pt x="44450" y="182626"/>
                </a:lnTo>
                <a:lnTo>
                  <a:pt x="31750" y="182626"/>
                </a:lnTo>
                <a:lnTo>
                  <a:pt x="31750" y="466725"/>
                </a:lnTo>
                <a:lnTo>
                  <a:pt x="0" y="466725"/>
                </a:lnTo>
                <a:lnTo>
                  <a:pt x="38100" y="542925"/>
                </a:lnTo>
                <a:lnTo>
                  <a:pt x="69850" y="479425"/>
                </a:lnTo>
                <a:lnTo>
                  <a:pt x="76200" y="466725"/>
                </a:lnTo>
                <a:close/>
              </a:path>
              <a:path w="2287904" h="542925">
                <a:moveTo>
                  <a:pt x="2287524" y="38100"/>
                </a:moveTo>
                <a:lnTo>
                  <a:pt x="2274824" y="31750"/>
                </a:lnTo>
                <a:lnTo>
                  <a:pt x="2211324" y="0"/>
                </a:lnTo>
                <a:lnTo>
                  <a:pt x="2211324" y="31750"/>
                </a:lnTo>
                <a:lnTo>
                  <a:pt x="1877949" y="31750"/>
                </a:lnTo>
                <a:lnTo>
                  <a:pt x="1877949" y="44450"/>
                </a:lnTo>
                <a:lnTo>
                  <a:pt x="2211324" y="44450"/>
                </a:lnTo>
                <a:lnTo>
                  <a:pt x="2211324" y="76200"/>
                </a:lnTo>
                <a:lnTo>
                  <a:pt x="2274824" y="44450"/>
                </a:lnTo>
                <a:lnTo>
                  <a:pt x="2287524" y="3810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object 33"/>
          <p:cNvSpPr txBox="1"/>
          <p:nvPr/>
        </p:nvSpPr>
        <p:spPr>
          <a:xfrm>
            <a:off x="7309358" y="5372861"/>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4" name="object 34"/>
          <p:cNvSpPr txBox="1"/>
          <p:nvPr/>
        </p:nvSpPr>
        <p:spPr>
          <a:xfrm>
            <a:off x="7662926" y="5497448"/>
            <a:ext cx="2006600" cy="205826"/>
          </a:xfrm>
          <a:prstGeom prst="rect">
            <a:avLst/>
          </a:prstGeom>
          <a:ln w="12700">
            <a:solidFill>
              <a:srgbClr val="000000"/>
            </a:solidFill>
          </a:ln>
        </p:spPr>
        <p:txBody>
          <a:bodyPr vert="horz" wrap="square" lIns="0" tIns="43815" rIns="0" bIns="0" rtlCol="0">
            <a:spAutoFit/>
          </a:bodyPr>
          <a:lstStyle/>
          <a:p>
            <a:pPr marL="92075" marR="0" lvl="0" indent="0" defTabSz="914400" eaLnBrk="1" fontAlgn="auto" latinLnBrk="0" hangingPunct="1">
              <a:lnSpc>
                <a:spcPct val="100000"/>
              </a:lnSpc>
              <a:spcBef>
                <a:spcPts val="34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Remove</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all</a:t>
            </a:r>
            <a:r>
              <a:rPr kumimoji="0" sz="105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source</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5" name="object 35"/>
          <p:cNvSpPr/>
          <p:nvPr/>
        </p:nvSpPr>
        <p:spPr>
          <a:xfrm>
            <a:off x="3549650" y="6124575"/>
            <a:ext cx="3702050" cy="284480"/>
          </a:xfrm>
          <a:custGeom>
            <a:avLst/>
            <a:gdLst/>
            <a:ahLst/>
            <a:cxnLst/>
            <a:rect l="l" t="t" r="r" b="b"/>
            <a:pathLst>
              <a:path w="3702050" h="284479">
                <a:moveTo>
                  <a:pt x="0" y="47371"/>
                </a:moveTo>
                <a:lnTo>
                  <a:pt x="3722" y="28932"/>
                </a:lnTo>
                <a:lnTo>
                  <a:pt x="13873" y="13874"/>
                </a:lnTo>
                <a:lnTo>
                  <a:pt x="28926" y="3722"/>
                </a:lnTo>
                <a:lnTo>
                  <a:pt x="47358" y="0"/>
                </a:lnTo>
                <a:lnTo>
                  <a:pt x="3654679" y="0"/>
                </a:lnTo>
                <a:lnTo>
                  <a:pt x="3673117" y="3722"/>
                </a:lnTo>
                <a:lnTo>
                  <a:pt x="3688175" y="13874"/>
                </a:lnTo>
                <a:lnTo>
                  <a:pt x="3698327" y="28932"/>
                </a:lnTo>
                <a:lnTo>
                  <a:pt x="3702050" y="47371"/>
                </a:lnTo>
                <a:lnTo>
                  <a:pt x="3702050" y="236854"/>
                </a:lnTo>
                <a:lnTo>
                  <a:pt x="3698327" y="255273"/>
                </a:lnTo>
                <a:lnTo>
                  <a:pt x="3688175" y="270287"/>
                </a:lnTo>
                <a:lnTo>
                  <a:pt x="3673117" y="280396"/>
                </a:lnTo>
                <a:lnTo>
                  <a:pt x="3654679" y="284099"/>
                </a:lnTo>
                <a:lnTo>
                  <a:pt x="47358" y="284099"/>
                </a:lnTo>
                <a:lnTo>
                  <a:pt x="28926" y="280396"/>
                </a:lnTo>
                <a:lnTo>
                  <a:pt x="13873" y="270287"/>
                </a:lnTo>
                <a:lnTo>
                  <a:pt x="3722" y="255273"/>
                </a:lnTo>
                <a:lnTo>
                  <a:pt x="0" y="236854"/>
                </a:lnTo>
                <a:lnTo>
                  <a:pt x="0" y="47371"/>
                </a:lnTo>
                <a:close/>
              </a:path>
            </a:pathLst>
          </a:custGeom>
          <a:ln w="12700">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object 36"/>
          <p:cNvSpPr txBox="1"/>
          <p:nvPr/>
        </p:nvSpPr>
        <p:spPr>
          <a:xfrm>
            <a:off x="3562937" y="6168897"/>
            <a:ext cx="3676015" cy="175048"/>
          </a:xfrm>
          <a:prstGeom prst="rect">
            <a:avLst/>
          </a:prstGeom>
        </p:spPr>
        <p:txBody>
          <a:bodyPr vert="horz" wrap="square" lIns="0" tIns="13335" rIns="0" bIns="0" rtlCol="0">
            <a:spAutoFit/>
          </a:bodyPr>
          <a:lstStyle/>
          <a:p>
            <a:pPr marL="90170" marR="0" lvl="0" indent="0" defTabSz="914400" eaLnBrk="1" fontAlgn="auto" latinLnBrk="0" hangingPunct="1">
              <a:lnSpc>
                <a:spcPct val="100000"/>
              </a:lnSpc>
              <a:spcBef>
                <a:spcPts val="105"/>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Can</a:t>
            </a:r>
            <a:r>
              <a:rPr kumimoji="0" sz="105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system</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go</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into</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back</a:t>
            </a:r>
            <a:r>
              <a:rPr kumimoji="0" sz="105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up</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 running?</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7" name="object 37"/>
          <p:cNvSpPr/>
          <p:nvPr/>
        </p:nvSpPr>
        <p:spPr>
          <a:xfrm>
            <a:off x="7253224" y="6291198"/>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object 38"/>
          <p:cNvSpPr txBox="1"/>
          <p:nvPr/>
        </p:nvSpPr>
        <p:spPr>
          <a:xfrm>
            <a:off x="7309358" y="6077839"/>
            <a:ext cx="31369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YES</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39" name="object 39"/>
          <p:cNvSpPr txBox="1"/>
          <p:nvPr/>
        </p:nvSpPr>
        <p:spPr>
          <a:xfrm>
            <a:off x="7662926" y="6202299"/>
            <a:ext cx="2006600"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0"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0" name="object 40"/>
          <p:cNvSpPr txBox="1"/>
          <p:nvPr/>
        </p:nvSpPr>
        <p:spPr>
          <a:xfrm>
            <a:off x="7662926" y="6824599"/>
            <a:ext cx="2012950" cy="206467"/>
          </a:xfrm>
          <a:prstGeom prst="rect">
            <a:avLst/>
          </a:prstGeom>
          <a:ln w="12700">
            <a:solidFill>
              <a:srgbClr val="000000"/>
            </a:solidFill>
          </a:ln>
        </p:spPr>
        <p:txBody>
          <a:bodyPr vert="horz" wrap="square" lIns="0" tIns="44450" rIns="0" bIns="0" rtlCol="0">
            <a:spAutoFit/>
          </a:bodyPr>
          <a:lstStyle/>
          <a:p>
            <a:pPr marL="92075" marR="0" lvl="0" indent="0" defTabSz="914400" eaLnBrk="1" fontAlgn="auto" latinLnBrk="0" hangingPunct="1">
              <a:lnSpc>
                <a:spcPct val="100000"/>
              </a:lnSpc>
              <a:spcBef>
                <a:spcPts val="350"/>
              </a:spcBef>
              <a:spcAft>
                <a:spcPts val="0"/>
              </a:spcAft>
              <a:buClrTx/>
              <a:buSzTx/>
              <a:buFontTx/>
              <a:buNone/>
              <a:tabLst/>
              <a:defRPr/>
            </a:pPr>
            <a:r>
              <a:rPr kumimoji="0" sz="1050" b="0" i="0" u="none" strike="noStrike" kern="0" cap="none" spc="0" normalizeH="0" baseline="0" noProof="0" dirty="0">
                <a:ln>
                  <a:noFill/>
                </a:ln>
                <a:solidFill>
                  <a:sysClr val="windowText" lastClr="000000"/>
                </a:solidFill>
                <a:effectLst/>
                <a:uLnTx/>
                <a:uFillTx/>
                <a:latin typeface="Times New Roman"/>
                <a:cs typeface="Times New Roman"/>
              </a:rPr>
              <a:t>Replace</a:t>
            </a:r>
            <a:r>
              <a:rPr kumimoji="0" sz="1050" b="0" i="0" u="none" strike="noStrike" kern="0" cap="none" spc="-5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05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05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05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05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1" name="object 41"/>
          <p:cNvSpPr/>
          <p:nvPr/>
        </p:nvSpPr>
        <p:spPr>
          <a:xfrm>
            <a:off x="5394326" y="6408674"/>
            <a:ext cx="2268855" cy="581025"/>
          </a:xfrm>
          <a:custGeom>
            <a:avLst/>
            <a:gdLst/>
            <a:ahLst/>
            <a:cxnLst/>
            <a:rect l="l" t="t" r="r" b="b"/>
            <a:pathLst>
              <a:path w="2268854" h="581025">
                <a:moveTo>
                  <a:pt x="2192274" y="504825"/>
                </a:moveTo>
                <a:lnTo>
                  <a:pt x="2192274" y="581025"/>
                </a:lnTo>
                <a:lnTo>
                  <a:pt x="2255774" y="549275"/>
                </a:lnTo>
                <a:lnTo>
                  <a:pt x="2205101" y="549275"/>
                </a:lnTo>
                <a:lnTo>
                  <a:pt x="2205101" y="536575"/>
                </a:lnTo>
                <a:lnTo>
                  <a:pt x="2255774" y="536575"/>
                </a:lnTo>
                <a:lnTo>
                  <a:pt x="2192274" y="504825"/>
                </a:lnTo>
                <a:close/>
              </a:path>
              <a:path w="2268854" h="581025">
                <a:moveTo>
                  <a:pt x="12700" y="0"/>
                </a:moveTo>
                <a:lnTo>
                  <a:pt x="0" y="0"/>
                </a:lnTo>
                <a:lnTo>
                  <a:pt x="0" y="546481"/>
                </a:lnTo>
                <a:lnTo>
                  <a:pt x="2793" y="549275"/>
                </a:lnTo>
                <a:lnTo>
                  <a:pt x="2192274" y="549275"/>
                </a:lnTo>
                <a:lnTo>
                  <a:pt x="2192274" y="542925"/>
                </a:lnTo>
                <a:lnTo>
                  <a:pt x="12700" y="542925"/>
                </a:lnTo>
                <a:lnTo>
                  <a:pt x="6350" y="536575"/>
                </a:lnTo>
                <a:lnTo>
                  <a:pt x="12700" y="536575"/>
                </a:lnTo>
                <a:lnTo>
                  <a:pt x="12700" y="0"/>
                </a:lnTo>
                <a:close/>
              </a:path>
              <a:path w="2268854" h="581025">
                <a:moveTo>
                  <a:pt x="2255774" y="536575"/>
                </a:moveTo>
                <a:lnTo>
                  <a:pt x="2205101" y="536575"/>
                </a:lnTo>
                <a:lnTo>
                  <a:pt x="2205101" y="549275"/>
                </a:lnTo>
                <a:lnTo>
                  <a:pt x="2255774" y="549275"/>
                </a:lnTo>
                <a:lnTo>
                  <a:pt x="2268474" y="542925"/>
                </a:lnTo>
                <a:lnTo>
                  <a:pt x="2255774" y="536575"/>
                </a:lnTo>
                <a:close/>
              </a:path>
              <a:path w="2268854" h="581025">
                <a:moveTo>
                  <a:pt x="12700" y="536575"/>
                </a:moveTo>
                <a:lnTo>
                  <a:pt x="6350" y="536575"/>
                </a:lnTo>
                <a:lnTo>
                  <a:pt x="12700" y="542925"/>
                </a:lnTo>
                <a:lnTo>
                  <a:pt x="12700" y="536575"/>
                </a:lnTo>
                <a:close/>
              </a:path>
              <a:path w="2268854" h="581025">
                <a:moveTo>
                  <a:pt x="2192274" y="536575"/>
                </a:moveTo>
                <a:lnTo>
                  <a:pt x="12700" y="536575"/>
                </a:lnTo>
                <a:lnTo>
                  <a:pt x="12700" y="542925"/>
                </a:lnTo>
                <a:lnTo>
                  <a:pt x="2192274" y="542925"/>
                </a:lnTo>
                <a:lnTo>
                  <a:pt x="2192274" y="536575"/>
                </a:lnTo>
                <a:close/>
              </a:path>
            </a:pathLst>
          </a:custGeom>
          <a:solidFill>
            <a:srgbClr val="000000"/>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object 42"/>
          <p:cNvSpPr txBox="1"/>
          <p:nvPr/>
        </p:nvSpPr>
        <p:spPr>
          <a:xfrm>
            <a:off x="5036820" y="6638290"/>
            <a:ext cx="245110" cy="197490"/>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Times New Roman"/>
                <a:cs typeface="Times New Roman"/>
              </a:rPr>
              <a:t>NO</a:t>
            </a:r>
            <a:endParaRPr kumimoji="0" sz="1200" b="0" i="0" u="none" strike="noStrike" kern="0" cap="none" spc="0" normalizeH="0" baseline="0" noProof="0">
              <a:ln>
                <a:noFill/>
              </a:ln>
              <a:solidFill>
                <a:sysClr val="windowText" lastClr="000000"/>
              </a:solidFill>
              <a:effectLst/>
              <a:uLnTx/>
              <a:uFillTx/>
              <a:latin typeface="Times New Roman"/>
              <a:cs typeface="Times New Roman"/>
            </a:endParaRPr>
          </a:p>
        </p:txBody>
      </p:sp>
      <p:sp>
        <p:nvSpPr>
          <p:cNvPr id="44" name="object 44"/>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1" i="0" u="none" strike="noStrike" kern="0" cap="none" spc="-10" normalizeH="0" baseline="0" noProof="0" dirty="0">
                <a:ln>
                  <a:noFill/>
                </a:ln>
                <a:solidFill>
                  <a:prstClr val="black"/>
                </a:solidFill>
                <a:effectLst/>
                <a:uLnTx/>
                <a:uFillTx/>
                <a:latin typeface="Times New Roman"/>
                <a:cs typeface="Times New Roman"/>
              </a:rPr>
              <a:t>Manufacturer</a:t>
            </a:r>
            <a:r>
              <a:rPr kumimoji="0" sz="800" b="1" i="0" u="none" strike="noStrike" kern="0" cap="none" spc="-5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reserves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the</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right</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to</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change</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any</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time</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for</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10" normalizeH="0" baseline="0" noProof="0" dirty="0">
                <a:ln>
                  <a:noFill/>
                </a:ln>
                <a:solidFill>
                  <a:prstClr val="black"/>
                </a:solidFill>
                <a:effectLst/>
                <a:uLnTx/>
                <a:uFillTx/>
                <a:latin typeface="Times New Roman"/>
                <a:cs typeface="Times New Roman"/>
              </a:rPr>
              <a:t>specifications</a:t>
            </a:r>
            <a:r>
              <a:rPr kumimoji="0" sz="800" b="1" i="0" u="none" strike="noStrike" kern="0" cap="none" spc="-2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or</a:t>
            </a:r>
            <a:r>
              <a:rPr kumimoji="0" sz="800" b="1" i="0" u="none" strike="noStrike" kern="0" cap="none" spc="-1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designs without</a:t>
            </a:r>
            <a:r>
              <a:rPr kumimoji="0" sz="800" b="1" i="0" u="none" strike="noStrike" kern="0" cap="none" spc="-5"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notice</a:t>
            </a:r>
            <a:r>
              <a:rPr kumimoji="0" sz="800" b="1" i="0" u="none" strike="noStrike" kern="0" cap="none" spc="-2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and</a:t>
            </a:r>
            <a:r>
              <a:rPr kumimoji="0" sz="800" b="1" i="0" u="none" strike="noStrike" kern="0" cap="none" spc="10" normalizeH="0" baseline="0" noProof="0" dirty="0">
                <a:ln>
                  <a:noFill/>
                </a:ln>
                <a:solidFill>
                  <a:prstClr val="black"/>
                </a:solidFill>
                <a:effectLst/>
                <a:uLnTx/>
                <a:uFillTx/>
                <a:latin typeface="Times New Roman"/>
                <a:cs typeface="Times New Roman"/>
              </a:rPr>
              <a:t> </a:t>
            </a:r>
            <a:r>
              <a:rPr kumimoji="0" sz="800" b="1" i="0" u="none" strike="noStrike" kern="0" cap="none" spc="0" normalizeH="0" baseline="0" noProof="0" dirty="0">
                <a:ln>
                  <a:noFill/>
                </a:ln>
                <a:solidFill>
                  <a:prstClr val="black"/>
                </a:solidFill>
                <a:effectLst/>
                <a:uLnTx/>
                <a:uFillTx/>
                <a:latin typeface="Times New Roman"/>
                <a:cs typeface="Times New Roman"/>
              </a:rPr>
              <a:t>incurring</a:t>
            </a:r>
            <a:r>
              <a:rPr kumimoji="0" sz="800" b="1" i="0" u="none" strike="noStrike" kern="0" cap="none" spc="-10" normalizeH="0" baseline="0" noProof="0" dirty="0">
                <a:ln>
                  <a:noFill/>
                </a:ln>
                <a:solidFill>
                  <a:prstClr val="black"/>
                </a:solidFill>
                <a:effectLst/>
                <a:uLnTx/>
                <a:uFillTx/>
                <a:latin typeface="Times New Roman"/>
                <a:cs typeface="Times New Roman"/>
              </a:rPr>
              <a:t> obligations.</a:t>
            </a:r>
          </a:p>
        </p:txBody>
      </p:sp>
      <p:sp>
        <p:nvSpPr>
          <p:cNvPr id="45" name="object 45"/>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marR="0" lvl="0" indent="0" defTabSz="914400" eaLnBrk="1" fontAlgn="auto" latinLnBrk="0" hangingPunct="1">
              <a:lnSpc>
                <a:spcPct val="100000"/>
              </a:lnSpc>
              <a:spcBef>
                <a:spcPts val="15"/>
              </a:spcBef>
              <a:spcAft>
                <a:spcPts val="0"/>
              </a:spcAft>
              <a:buClrTx/>
              <a:buSzTx/>
              <a:buFontTx/>
              <a:buNone/>
              <a:tabLst/>
              <a:defRPr/>
            </a:pPr>
            <a:r>
              <a:rPr kumimoji="0" sz="800" b="0" i="0" u="none" strike="noStrike" kern="0" cap="none" spc="-10" normalizeH="0" baseline="0" noProof="0" dirty="0">
                <a:ln>
                  <a:noFill/>
                </a:ln>
                <a:solidFill>
                  <a:prstClr val="black"/>
                </a:solidFill>
                <a:effectLst/>
                <a:uLnTx/>
                <a:uFillTx/>
                <a:latin typeface="Times New Roman"/>
                <a:cs typeface="Times New Roman"/>
              </a:rPr>
              <a:t>05.2018</a:t>
            </a:r>
          </a:p>
        </p:txBody>
      </p:sp>
      <p:sp>
        <p:nvSpPr>
          <p:cNvPr id="43" name="object 43"/>
          <p:cNvSpPr txBox="1"/>
          <p:nvPr/>
        </p:nvSpPr>
        <p:spPr>
          <a:xfrm>
            <a:off x="3514039" y="1606677"/>
            <a:ext cx="4269740" cy="1657985"/>
          </a:xfrm>
          <a:prstGeom prst="rect">
            <a:avLst/>
          </a:prstGeom>
        </p:spPr>
        <p:txBody>
          <a:bodyPr vert="horz" wrap="square" lIns="0" tIns="12700" rIns="0" bIns="0" rtlCol="0">
            <a:spAutoFit/>
          </a:bodyPr>
          <a:lstStyle/>
          <a:p>
            <a:pPr marL="147955" marR="0" lvl="0" indent="-135255" defTabSz="914400" eaLnBrk="1" fontAlgn="auto" latinLnBrk="0" hangingPunct="1">
              <a:lnSpc>
                <a:spcPct val="100000"/>
              </a:lnSpc>
              <a:spcBef>
                <a:spcPts val="100"/>
              </a:spcBef>
              <a:spcAft>
                <a:spcPts val="0"/>
              </a:spcAft>
              <a:buClrTx/>
              <a:buSzPct val="92857"/>
              <a:buFontTx/>
              <a:buAutoNum type="arabicPeriod"/>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Error</a:t>
            </a:r>
            <a:r>
              <a:rPr kumimoji="0" sz="1400" b="1" i="0" u="none" strike="noStrike" kern="0" cap="none" spc="-6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definition:</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12700" marR="0" lvl="0" indent="0" defTabSz="914400" eaLnBrk="1" fontAlgn="auto" latinLnBrk="0" hangingPunct="1">
              <a:lnSpc>
                <a:spcPct val="100000"/>
              </a:lnSpc>
              <a:spcBef>
                <a:spcPts val="5"/>
              </a:spcBef>
              <a:spcAft>
                <a:spcPts val="0"/>
              </a:spcAft>
              <a:buClrTx/>
              <a:buSzTx/>
              <a:buFontTx/>
              <a:buNone/>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coil</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3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short</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circuit</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or</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open</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circuit.</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0" marR="0" lvl="0" indent="0" defTabSz="914400" eaLnBrk="1" fontAlgn="auto" latinLnBrk="0" hangingPunct="1">
              <a:lnSpc>
                <a:spcPct val="100000"/>
              </a:lnSpc>
              <a:spcBef>
                <a:spcPts val="10"/>
              </a:spcBef>
              <a:spcAft>
                <a:spcPts val="0"/>
              </a:spcAft>
              <a:buClrTx/>
              <a:buSzTx/>
              <a:buFontTx/>
              <a:buNone/>
              <a:tabLst/>
              <a:defRPr/>
            </a:pPr>
            <a:endParaRPr kumimoji="0" sz="1450" b="0" i="0" u="none" strike="noStrike" kern="0" cap="none" spc="0" normalizeH="0" baseline="0" noProof="0">
              <a:ln>
                <a:noFill/>
              </a:ln>
              <a:solidFill>
                <a:sysClr val="windowText" lastClr="000000"/>
              </a:solidFill>
              <a:effectLst/>
              <a:uLnTx/>
              <a:uFillTx/>
              <a:latin typeface="Times New Roman"/>
              <a:cs typeface="Times New Roman"/>
            </a:endParaRPr>
          </a:p>
          <a:p>
            <a:pPr marL="147955" marR="0" lvl="0" indent="-135255" defTabSz="914400" eaLnBrk="1" fontAlgn="auto" latinLnBrk="0" hangingPunct="1">
              <a:lnSpc>
                <a:spcPct val="100000"/>
              </a:lnSpc>
              <a:spcBef>
                <a:spcPts val="5"/>
              </a:spcBef>
              <a:spcAft>
                <a:spcPts val="0"/>
              </a:spcAft>
              <a:buClrTx/>
              <a:buSzPct val="92857"/>
              <a:buFontTx/>
              <a:buAutoNum type="arabicPeriod" startAt="2"/>
              <a:tabLst>
                <a:tab pos="147955" algn="l"/>
              </a:tabLst>
              <a:defRPr/>
            </a:pPr>
            <a:r>
              <a:rPr kumimoji="0" sz="1400" b="1" i="0" u="none" strike="noStrike" kern="0" cap="none" spc="0" normalizeH="0" baseline="0" noProof="0" dirty="0">
                <a:ln>
                  <a:noFill/>
                </a:ln>
                <a:solidFill>
                  <a:sysClr val="windowText" lastClr="000000"/>
                </a:solidFill>
                <a:effectLst/>
                <a:uLnTx/>
                <a:uFillTx/>
                <a:latin typeface="Times New Roman"/>
                <a:cs typeface="Times New Roman"/>
              </a:rPr>
              <a:t>Possible</a:t>
            </a:r>
            <a:r>
              <a:rPr kumimoji="0" sz="1400" b="1" i="0" u="none" strike="noStrike" kern="0" cap="none" spc="-40" normalizeH="0" baseline="0" noProof="0" dirty="0">
                <a:ln>
                  <a:noFill/>
                </a:ln>
                <a:solidFill>
                  <a:sysClr val="windowText" lastClr="000000"/>
                </a:solidFill>
                <a:effectLst/>
                <a:uLnTx/>
                <a:uFillTx/>
                <a:latin typeface="Times New Roman"/>
                <a:cs typeface="Times New Roman"/>
              </a:rPr>
              <a:t> </a:t>
            </a:r>
            <a:r>
              <a:rPr kumimoji="0" sz="1400" b="1" i="0" u="none" strike="noStrike" kern="0" cap="none" spc="-10" normalizeH="0" baseline="0" noProof="0" dirty="0">
                <a:ln>
                  <a:noFill/>
                </a:ln>
                <a:solidFill>
                  <a:sysClr val="windowText" lastClr="000000"/>
                </a:solidFill>
                <a:effectLst/>
                <a:uLnTx/>
                <a:uFillTx/>
                <a:latin typeface="Times New Roman"/>
                <a:cs typeface="Times New Roman"/>
              </a:rPr>
              <a:t>causes:</a:t>
            </a:r>
            <a:endParaRPr kumimoji="0" sz="14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Damaged</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main</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control</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board</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condenser</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coil</a:t>
            </a:r>
            <a:r>
              <a:rPr kumimoji="0" sz="1300" b="0" i="0" u="none" strike="noStrike" kern="0" cap="none" spc="-2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temperature</a:t>
            </a:r>
            <a:r>
              <a:rPr kumimoji="0" sz="1300" b="0" i="0" u="none" strike="noStrike" kern="0" cap="none" spc="-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is</a:t>
            </a:r>
            <a:r>
              <a:rPr kumimoji="0" sz="1300" b="0" i="0" u="none" strike="noStrike" kern="0" cap="none" spc="-4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wrongly</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seated</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10" normalizeH="0" baseline="0" noProof="0" dirty="0">
                <a:ln>
                  <a:noFill/>
                </a:ln>
                <a:solidFill>
                  <a:sysClr val="windowText" lastClr="000000"/>
                </a:solidFill>
                <a:effectLst/>
                <a:uLnTx/>
                <a:uFillTx/>
                <a:latin typeface="Times New Roman"/>
                <a:cs typeface="Times New Roman"/>
              </a:rPr>
              <a:t>Temperature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sensor</a:t>
            </a:r>
            <a:r>
              <a:rPr kumimoji="0" sz="1300" b="0" i="0" u="none" strike="noStrike" kern="0" cap="none" spc="-4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failure</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a:p>
            <a:pPr marL="299085" marR="0" lvl="0" indent="-287020" defTabSz="914400" eaLnBrk="1" fontAlgn="auto" latinLnBrk="0" hangingPunct="1">
              <a:lnSpc>
                <a:spcPct val="100000"/>
              </a:lnSpc>
              <a:spcBef>
                <a:spcPts val="0"/>
              </a:spcBef>
              <a:spcAft>
                <a:spcPts val="0"/>
              </a:spcAft>
              <a:buClrTx/>
              <a:buSzTx/>
              <a:buFont typeface="Wingdings"/>
              <a:buChar char=""/>
              <a:tabLst>
                <a:tab pos="299085" algn="l"/>
                <a:tab pos="299720" algn="l"/>
              </a:tabLst>
              <a:defRPr/>
            </a:pP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There</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are</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other</a:t>
            </a:r>
            <a:r>
              <a:rPr kumimoji="0" sz="1300" b="0" i="0" u="none" strike="noStrike" kern="0" cap="none" spc="-2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heat</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sources</a:t>
            </a:r>
            <a:r>
              <a:rPr kumimoji="0" sz="1300" b="0" i="0" u="none" strike="noStrike" kern="0" cap="none" spc="-30"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around</a:t>
            </a:r>
            <a:r>
              <a:rPr kumimoji="0" sz="1300" b="0" i="0" u="none" strike="noStrike" kern="0" cap="none" spc="-1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0" normalizeH="0" baseline="0" noProof="0" dirty="0">
                <a:ln>
                  <a:noFill/>
                </a:ln>
                <a:solidFill>
                  <a:sysClr val="windowText" lastClr="000000"/>
                </a:solidFill>
                <a:effectLst/>
                <a:uLnTx/>
                <a:uFillTx/>
                <a:latin typeface="Times New Roman"/>
                <a:cs typeface="Times New Roman"/>
              </a:rPr>
              <a:t>the</a:t>
            </a:r>
            <a:r>
              <a:rPr kumimoji="0" sz="1300" b="0" i="0" u="none" strike="noStrike" kern="0" cap="none" spc="-35" normalizeH="0" baseline="0" noProof="0" dirty="0">
                <a:ln>
                  <a:noFill/>
                </a:ln>
                <a:solidFill>
                  <a:sysClr val="windowText" lastClr="000000"/>
                </a:solidFill>
                <a:effectLst/>
                <a:uLnTx/>
                <a:uFillTx/>
                <a:latin typeface="Times New Roman"/>
                <a:cs typeface="Times New Roman"/>
              </a:rPr>
              <a:t> </a:t>
            </a:r>
            <a:r>
              <a:rPr kumimoji="0" sz="1300" b="0" i="0" u="none" strike="noStrike" kern="0" cap="none" spc="-10" normalizeH="0" baseline="0" noProof="0" dirty="0">
                <a:ln>
                  <a:noFill/>
                </a:ln>
                <a:solidFill>
                  <a:sysClr val="windowText" lastClr="000000"/>
                </a:solidFill>
                <a:effectLst/>
                <a:uLnTx/>
                <a:uFillTx/>
                <a:latin typeface="Times New Roman"/>
                <a:cs typeface="Times New Roman"/>
              </a:rPr>
              <a:t>sensor</a:t>
            </a:r>
            <a:endParaRPr kumimoji="0" sz="1300" b="0" i="0" u="none" strike="noStrike" kern="0" cap="none" spc="0" normalizeH="0" baseline="0" noProof="0">
              <a:ln>
                <a:noFill/>
              </a:ln>
              <a:solidFill>
                <a:sysClr val="windowText" lastClr="000000"/>
              </a:solidFill>
              <a:effectLst/>
              <a:uLnTx/>
              <a:uFillTx/>
              <a:latin typeface="Times New Roman"/>
              <a:cs typeface="Times New Roman"/>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515602" y="292101"/>
            <a:ext cx="288290" cy="151323"/>
          </a:xfrm>
          <a:prstGeom prst="rect">
            <a:avLst/>
          </a:prstGeom>
        </p:spPr>
        <p:txBody>
          <a:bodyPr vert="horz" wrap="square" lIns="0" tIns="12700" rIns="0" bIns="0" rtlCol="0">
            <a:spAutoFit/>
          </a:bodyPr>
          <a:lstStyle/>
          <a:p>
            <a:pPr marL="12700">
              <a:spcBef>
                <a:spcPts val="100"/>
              </a:spcBef>
            </a:pPr>
            <a:r>
              <a:rPr sz="900" spc="-10" dirty="0">
                <a:latin typeface="Times New Roman"/>
                <a:cs typeface="Times New Roman"/>
              </a:rPr>
              <a:t>25/30</a:t>
            </a:r>
            <a:endParaRPr sz="900">
              <a:latin typeface="Times New Roman"/>
              <a:cs typeface="Times New Roman"/>
            </a:endParaRPr>
          </a:p>
        </p:txBody>
      </p:sp>
      <p:sp>
        <p:nvSpPr>
          <p:cNvPr id="3" name="object 3"/>
          <p:cNvSpPr txBox="1"/>
          <p:nvPr/>
        </p:nvSpPr>
        <p:spPr>
          <a:xfrm>
            <a:off x="3387242" y="277749"/>
            <a:ext cx="1728470" cy="151323"/>
          </a:xfrm>
          <a:prstGeom prst="rect">
            <a:avLst/>
          </a:prstGeom>
        </p:spPr>
        <p:txBody>
          <a:bodyPr vert="horz" wrap="square" lIns="0" tIns="12700" rIns="0" bIns="0" rtlCol="0">
            <a:spAutoFit/>
          </a:bodyPr>
          <a:lstStyle/>
          <a:p>
            <a:pPr marL="12700">
              <a:spcBef>
                <a:spcPts val="100"/>
              </a:spcBef>
            </a:pPr>
            <a:r>
              <a:rPr sz="900" dirty="0">
                <a:latin typeface="Times New Roman"/>
                <a:cs typeface="Times New Roman"/>
              </a:rPr>
              <a:t>ESI</a:t>
            </a:r>
            <a:r>
              <a:rPr sz="900" spc="-40" dirty="0">
                <a:latin typeface="Times New Roman"/>
                <a:cs typeface="Times New Roman"/>
              </a:rPr>
              <a:t> </a:t>
            </a:r>
            <a:r>
              <a:rPr sz="900" dirty="0">
                <a:latin typeface="Times New Roman"/>
                <a:cs typeface="Times New Roman"/>
              </a:rPr>
              <a:t>Unitary</a:t>
            </a:r>
            <a:r>
              <a:rPr sz="900" spc="-25" dirty="0">
                <a:latin typeface="Times New Roman"/>
                <a:cs typeface="Times New Roman"/>
              </a:rPr>
              <a:t> </a:t>
            </a:r>
            <a:r>
              <a:rPr sz="900" dirty="0">
                <a:latin typeface="Times New Roman"/>
                <a:cs typeface="Times New Roman"/>
              </a:rPr>
              <a:t>System</a:t>
            </a:r>
            <a:r>
              <a:rPr sz="900" spc="-5" dirty="0">
                <a:latin typeface="Times New Roman"/>
                <a:cs typeface="Times New Roman"/>
              </a:rPr>
              <a:t> </a:t>
            </a:r>
            <a:r>
              <a:rPr sz="900" spc="-10" dirty="0">
                <a:latin typeface="Times New Roman"/>
                <a:cs typeface="Times New Roman"/>
              </a:rPr>
              <a:t>Troubleshooting</a:t>
            </a:r>
            <a:endParaRPr sz="900">
              <a:latin typeface="Times New Roman"/>
              <a:cs typeface="Times New Roman"/>
            </a:endParaRPr>
          </a:p>
        </p:txBody>
      </p:sp>
      <p:sp>
        <p:nvSpPr>
          <p:cNvPr id="4" name="object 4"/>
          <p:cNvSpPr/>
          <p:nvPr/>
        </p:nvSpPr>
        <p:spPr>
          <a:xfrm>
            <a:off x="3473451" y="828675"/>
            <a:ext cx="6226175" cy="666750"/>
          </a:xfrm>
          <a:custGeom>
            <a:avLst/>
            <a:gdLst/>
            <a:ahLst/>
            <a:cxnLst/>
            <a:rect l="l" t="t" r="r" b="b"/>
            <a:pathLst>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5892800" y="0"/>
                </a:lnTo>
                <a:lnTo>
                  <a:pt x="5942070" y="3613"/>
                </a:lnTo>
                <a:lnTo>
                  <a:pt x="5989094" y="14112"/>
                </a:lnTo>
                <a:lnTo>
                  <a:pt x="6033356" y="30979"/>
                </a:lnTo>
                <a:lnTo>
                  <a:pt x="6074340" y="53700"/>
                </a:lnTo>
                <a:lnTo>
                  <a:pt x="6111531" y="81760"/>
                </a:lnTo>
                <a:lnTo>
                  <a:pt x="6144414" y="114643"/>
                </a:lnTo>
                <a:lnTo>
                  <a:pt x="6172474" y="151834"/>
                </a:lnTo>
                <a:lnTo>
                  <a:pt x="6195195" y="192818"/>
                </a:lnTo>
                <a:lnTo>
                  <a:pt x="6212062" y="237080"/>
                </a:lnTo>
                <a:lnTo>
                  <a:pt x="6222561" y="284104"/>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endParaRPr/>
          </a:p>
        </p:txBody>
      </p:sp>
      <p:sp>
        <p:nvSpPr>
          <p:cNvPr id="5" name="object 5"/>
          <p:cNvSpPr txBox="1"/>
          <p:nvPr/>
        </p:nvSpPr>
        <p:spPr>
          <a:xfrm>
            <a:off x="3752393" y="804798"/>
            <a:ext cx="525145"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grpSp>
        <p:nvGrpSpPr>
          <p:cNvPr id="6" name="object 6"/>
          <p:cNvGrpSpPr/>
          <p:nvPr/>
        </p:nvGrpSpPr>
        <p:grpSpPr>
          <a:xfrm>
            <a:off x="3468688" y="823913"/>
            <a:ext cx="2503805" cy="676275"/>
            <a:chOff x="293687" y="823912"/>
            <a:chExt cx="2503805" cy="676275"/>
          </a:xfrm>
        </p:grpSpPr>
        <p:sp>
          <p:nvSpPr>
            <p:cNvPr id="7" name="object 7"/>
            <p:cNvSpPr/>
            <p:nvPr/>
          </p:nvSpPr>
          <p:spPr>
            <a:xfrm>
              <a:off x="644525" y="1006475"/>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endParaRPr/>
            </a:p>
          </p:txBody>
        </p:sp>
        <p:sp>
          <p:nvSpPr>
            <p:cNvPr id="8" name="object 8"/>
            <p:cNvSpPr/>
            <p:nvPr/>
          </p:nvSpPr>
          <p:spPr>
            <a:xfrm>
              <a:off x="682472" y="1042212"/>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9" name="object 9"/>
            <p:cNvPicPr/>
            <p:nvPr/>
          </p:nvPicPr>
          <p:blipFill>
            <a:blip r:embed="rId2" cstate="print"/>
            <a:stretch>
              <a:fillRect/>
            </a:stretch>
          </p:blipFill>
          <p:spPr>
            <a:xfrm>
              <a:off x="710247" y="1065656"/>
              <a:ext cx="225044" cy="347091"/>
            </a:xfrm>
            <a:prstGeom prst="rect">
              <a:avLst/>
            </a:prstGeom>
          </p:spPr>
        </p:pic>
        <p:sp>
          <p:nvSpPr>
            <p:cNvPr id="10" name="object 10"/>
            <p:cNvSpPr/>
            <p:nvPr/>
          </p:nvSpPr>
          <p:spPr>
            <a:xfrm>
              <a:off x="1025982" y="1042212"/>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11" name="object 11"/>
            <p:cNvPicPr/>
            <p:nvPr/>
          </p:nvPicPr>
          <p:blipFill>
            <a:blip r:embed="rId3" cstate="print"/>
            <a:stretch>
              <a:fillRect/>
            </a:stretch>
          </p:blipFill>
          <p:spPr>
            <a:xfrm>
              <a:off x="1053757" y="1065656"/>
              <a:ext cx="226021" cy="347091"/>
            </a:xfrm>
            <a:prstGeom prst="rect">
              <a:avLst/>
            </a:prstGeom>
          </p:spPr>
        </p:pic>
        <p:sp>
          <p:nvSpPr>
            <p:cNvPr id="12" name="object 12"/>
            <p:cNvSpPr/>
            <p:nvPr/>
          </p:nvSpPr>
          <p:spPr>
            <a:xfrm>
              <a:off x="1357502" y="1042212"/>
              <a:ext cx="271145" cy="378460"/>
            </a:xfrm>
            <a:custGeom>
              <a:avLst/>
              <a:gdLst/>
              <a:ahLst/>
              <a:cxnLst/>
              <a:rect l="l" t="t" r="r" b="b"/>
              <a:pathLst>
                <a:path w="271144" h="378459">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13" name="object 13"/>
            <p:cNvPicPr/>
            <p:nvPr/>
          </p:nvPicPr>
          <p:blipFill>
            <a:blip r:embed="rId4" cstate="print"/>
            <a:stretch>
              <a:fillRect/>
            </a:stretch>
          </p:blipFill>
          <p:spPr>
            <a:xfrm>
              <a:off x="1385316" y="1065656"/>
              <a:ext cx="225044" cy="347091"/>
            </a:xfrm>
            <a:prstGeom prst="rect">
              <a:avLst/>
            </a:prstGeom>
          </p:spPr>
        </p:pic>
        <p:sp>
          <p:nvSpPr>
            <p:cNvPr id="14" name="object 14"/>
            <p:cNvSpPr/>
            <p:nvPr/>
          </p:nvSpPr>
          <p:spPr>
            <a:xfrm>
              <a:off x="298450" y="828675"/>
              <a:ext cx="2494280" cy="666750"/>
            </a:xfrm>
            <a:custGeom>
              <a:avLst/>
              <a:gdLst/>
              <a:ahLst/>
              <a:cxnLst/>
              <a:rect l="l" t="t" r="r" b="b"/>
              <a:pathLst>
                <a:path w="2494280"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2160651" y="0"/>
                  </a:lnTo>
                  <a:lnTo>
                    <a:pt x="2209893" y="3613"/>
                  </a:lnTo>
                  <a:lnTo>
                    <a:pt x="2256899" y="14112"/>
                  </a:lnTo>
                  <a:lnTo>
                    <a:pt x="2301152" y="30979"/>
                  </a:lnTo>
                  <a:lnTo>
                    <a:pt x="2342135" y="53700"/>
                  </a:lnTo>
                  <a:lnTo>
                    <a:pt x="2379330" y="81760"/>
                  </a:lnTo>
                  <a:lnTo>
                    <a:pt x="2412222" y="114643"/>
                  </a:lnTo>
                  <a:lnTo>
                    <a:pt x="2440293" y="151834"/>
                  </a:lnTo>
                  <a:lnTo>
                    <a:pt x="2463025" y="192818"/>
                  </a:lnTo>
                  <a:lnTo>
                    <a:pt x="2479903" y="237080"/>
                  </a:lnTo>
                  <a:lnTo>
                    <a:pt x="2490409" y="284104"/>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endParaRPr/>
            </a:p>
          </p:txBody>
        </p:sp>
      </p:grpSp>
      <p:sp>
        <p:nvSpPr>
          <p:cNvPr id="15" name="object 15"/>
          <p:cNvSpPr txBox="1"/>
          <p:nvPr/>
        </p:nvSpPr>
        <p:spPr>
          <a:xfrm>
            <a:off x="3514039" y="1027556"/>
            <a:ext cx="5631180" cy="1615186"/>
          </a:xfrm>
          <a:prstGeom prst="rect">
            <a:avLst/>
          </a:prstGeom>
        </p:spPr>
        <p:txBody>
          <a:bodyPr vert="horz" wrap="square" lIns="0" tIns="12065" rIns="0" bIns="0" rtlCol="0">
            <a:spAutoFit/>
          </a:bodyPr>
          <a:lstStyle/>
          <a:p>
            <a:pPr marL="2583180">
              <a:spcBef>
                <a:spcPts val="95"/>
              </a:spcBef>
            </a:pPr>
            <a:r>
              <a:rPr sz="1600" b="1" dirty="0">
                <a:latin typeface="Times New Roman"/>
                <a:cs typeface="Times New Roman"/>
              </a:rPr>
              <a:t>EEPROM</a:t>
            </a:r>
            <a:r>
              <a:rPr sz="1600" b="1" spc="-75" dirty="0">
                <a:latin typeface="Times New Roman"/>
                <a:cs typeface="Times New Roman"/>
              </a:rPr>
              <a:t> </a:t>
            </a:r>
            <a:r>
              <a:rPr sz="1600" b="1" spc="-10" dirty="0">
                <a:latin typeface="Times New Roman"/>
                <a:cs typeface="Times New Roman"/>
              </a:rPr>
              <a:t>fault</a:t>
            </a:r>
            <a:endParaRPr sz="1600">
              <a:latin typeface="Times New Roman"/>
              <a:cs typeface="Times New Roman"/>
            </a:endParaRPr>
          </a:p>
          <a:p>
            <a:pPr>
              <a:spcBef>
                <a:spcPts val="10"/>
              </a:spcBef>
            </a:pPr>
            <a:endParaRPr sz="2100">
              <a:latin typeface="Times New Roman"/>
              <a:cs typeface="Times New Roman"/>
            </a:endParaRPr>
          </a:p>
          <a:p>
            <a:pPr marL="147955" indent="-135890">
              <a:buSzPct val="92857"/>
              <a:buAutoNum type="arabicPeriod"/>
              <a:tabLst>
                <a:tab pos="148590" algn="l"/>
              </a:tabLst>
            </a:pPr>
            <a:r>
              <a:rPr sz="1400" b="1" dirty="0">
                <a:latin typeface="Times New Roman"/>
                <a:cs typeface="Times New Roman"/>
              </a:rPr>
              <a:t>Error</a:t>
            </a:r>
            <a:r>
              <a:rPr sz="1400" b="1" spc="-65"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2700" marR="5080">
              <a:spcBef>
                <a:spcPts val="5"/>
              </a:spcBef>
            </a:pPr>
            <a:r>
              <a:rPr sz="1300" dirty="0">
                <a:latin typeface="Times New Roman"/>
                <a:cs typeface="Times New Roman"/>
              </a:rPr>
              <a:t>Data</a:t>
            </a:r>
            <a:r>
              <a:rPr sz="1300" spc="-40" dirty="0">
                <a:latin typeface="Times New Roman"/>
                <a:cs typeface="Times New Roman"/>
              </a:rPr>
              <a:t> </a:t>
            </a:r>
            <a:r>
              <a:rPr sz="1300" dirty="0">
                <a:latin typeface="Times New Roman"/>
                <a:cs typeface="Times New Roman"/>
              </a:rPr>
              <a:t>cannot</a:t>
            </a:r>
            <a:r>
              <a:rPr sz="1300" spc="-20" dirty="0">
                <a:latin typeface="Times New Roman"/>
                <a:cs typeface="Times New Roman"/>
              </a:rPr>
              <a:t> </a:t>
            </a:r>
            <a:r>
              <a:rPr sz="1300" dirty="0">
                <a:latin typeface="Times New Roman"/>
                <a:cs typeface="Times New Roman"/>
              </a:rPr>
              <a:t>be</a:t>
            </a:r>
            <a:r>
              <a:rPr sz="1300" spc="-35" dirty="0">
                <a:latin typeface="Times New Roman"/>
                <a:cs typeface="Times New Roman"/>
              </a:rPr>
              <a:t> </a:t>
            </a:r>
            <a:r>
              <a:rPr sz="1300" dirty="0">
                <a:latin typeface="Times New Roman"/>
                <a:cs typeface="Times New Roman"/>
              </a:rPr>
              <a:t>correctly</a:t>
            </a:r>
            <a:r>
              <a:rPr sz="1300" spc="-15" dirty="0">
                <a:latin typeface="Times New Roman"/>
                <a:cs typeface="Times New Roman"/>
              </a:rPr>
              <a:t> </a:t>
            </a:r>
            <a:r>
              <a:rPr sz="1300" dirty="0">
                <a:latin typeface="Times New Roman"/>
                <a:cs typeface="Times New Roman"/>
              </a:rPr>
              <a:t>received</a:t>
            </a:r>
            <a:r>
              <a:rPr sz="1300" spc="-35" dirty="0">
                <a:latin typeface="Times New Roman"/>
                <a:cs typeface="Times New Roman"/>
              </a:rPr>
              <a:t> </a:t>
            </a:r>
            <a:r>
              <a:rPr sz="1300" dirty="0">
                <a:latin typeface="Times New Roman"/>
                <a:cs typeface="Times New Roman"/>
              </a:rPr>
              <a:t>from</a:t>
            </a:r>
            <a:r>
              <a:rPr sz="1300" spc="-15" dirty="0">
                <a:latin typeface="Times New Roman"/>
                <a:cs typeface="Times New Roman"/>
              </a:rPr>
              <a:t> </a:t>
            </a:r>
            <a:r>
              <a:rPr sz="1300" dirty="0">
                <a:latin typeface="Times New Roman"/>
                <a:cs typeface="Times New Roman"/>
              </a:rPr>
              <a:t>the</a:t>
            </a:r>
            <a:r>
              <a:rPr sz="1300" spc="-35" dirty="0">
                <a:latin typeface="Times New Roman"/>
                <a:cs typeface="Times New Roman"/>
              </a:rPr>
              <a:t> </a:t>
            </a:r>
            <a:r>
              <a:rPr sz="1300" dirty="0">
                <a:latin typeface="Times New Roman"/>
                <a:cs typeface="Times New Roman"/>
              </a:rPr>
              <a:t>EEPROM,</a:t>
            </a:r>
            <a:r>
              <a:rPr sz="1300" spc="-15" dirty="0">
                <a:latin typeface="Times New Roman"/>
                <a:cs typeface="Times New Roman"/>
              </a:rPr>
              <a:t> </a:t>
            </a:r>
            <a:r>
              <a:rPr sz="1300" dirty="0">
                <a:latin typeface="Times New Roman"/>
                <a:cs typeface="Times New Roman"/>
              </a:rPr>
              <a:t>a</a:t>
            </a:r>
            <a:r>
              <a:rPr sz="1300" spc="-35" dirty="0">
                <a:latin typeface="Times New Roman"/>
                <a:cs typeface="Times New Roman"/>
              </a:rPr>
              <a:t> </a:t>
            </a:r>
            <a:r>
              <a:rPr sz="1300" dirty="0">
                <a:latin typeface="Times New Roman"/>
                <a:cs typeface="Times New Roman"/>
              </a:rPr>
              <a:t>type</a:t>
            </a:r>
            <a:r>
              <a:rPr sz="1300" spc="10" dirty="0">
                <a:latin typeface="Times New Roman"/>
                <a:cs typeface="Times New Roman"/>
              </a:rPr>
              <a:t> </a:t>
            </a:r>
            <a:r>
              <a:rPr sz="1300" dirty="0">
                <a:latin typeface="Times New Roman"/>
                <a:cs typeface="Times New Roman"/>
              </a:rPr>
              <a:t>of</a:t>
            </a:r>
            <a:r>
              <a:rPr sz="1300" spc="-30" dirty="0">
                <a:latin typeface="Times New Roman"/>
                <a:cs typeface="Times New Roman"/>
              </a:rPr>
              <a:t> </a:t>
            </a:r>
            <a:r>
              <a:rPr sz="1300" dirty="0">
                <a:latin typeface="Times New Roman"/>
                <a:cs typeface="Times New Roman"/>
              </a:rPr>
              <a:t>memory</a:t>
            </a:r>
            <a:r>
              <a:rPr sz="1300" spc="-5" dirty="0">
                <a:latin typeface="Times New Roman"/>
                <a:cs typeface="Times New Roman"/>
              </a:rPr>
              <a:t> </a:t>
            </a:r>
            <a:r>
              <a:rPr sz="1300" spc="-10" dirty="0">
                <a:latin typeface="Times New Roman"/>
                <a:cs typeface="Times New Roman"/>
              </a:rPr>
              <a:t>component, </a:t>
            </a:r>
            <a:r>
              <a:rPr sz="1300" dirty="0">
                <a:latin typeface="Times New Roman"/>
                <a:cs typeface="Times New Roman"/>
              </a:rPr>
              <a:t>remembers</a:t>
            </a:r>
            <a:r>
              <a:rPr sz="1300" spc="-5" dirty="0">
                <a:latin typeface="Times New Roman"/>
                <a:cs typeface="Times New Roman"/>
              </a:rPr>
              <a:t> </a:t>
            </a:r>
            <a:r>
              <a:rPr sz="1300" dirty="0">
                <a:latin typeface="Times New Roman"/>
                <a:cs typeface="Times New Roman"/>
              </a:rPr>
              <a:t>contents</a:t>
            </a:r>
            <a:r>
              <a:rPr sz="1300" spc="-25" dirty="0">
                <a:latin typeface="Times New Roman"/>
                <a:cs typeface="Times New Roman"/>
              </a:rPr>
              <a:t> </a:t>
            </a:r>
            <a:r>
              <a:rPr sz="1300" dirty="0">
                <a:latin typeface="Times New Roman"/>
                <a:cs typeface="Times New Roman"/>
              </a:rPr>
              <a:t>even</a:t>
            </a:r>
            <a:r>
              <a:rPr sz="1300" spc="-30" dirty="0">
                <a:latin typeface="Times New Roman"/>
                <a:cs typeface="Times New Roman"/>
              </a:rPr>
              <a:t> </a:t>
            </a:r>
            <a:r>
              <a:rPr sz="1300" dirty="0">
                <a:latin typeface="Times New Roman"/>
                <a:cs typeface="Times New Roman"/>
              </a:rPr>
              <a:t>though</a:t>
            </a:r>
            <a:r>
              <a:rPr sz="1300" spc="-25" dirty="0">
                <a:latin typeface="Times New Roman"/>
                <a:cs typeface="Times New Roman"/>
              </a:rPr>
              <a:t> </a:t>
            </a:r>
            <a:r>
              <a:rPr sz="1300" dirty="0">
                <a:latin typeface="Times New Roman"/>
                <a:cs typeface="Times New Roman"/>
              </a:rPr>
              <a:t>the</a:t>
            </a:r>
            <a:r>
              <a:rPr sz="1300" spc="-25" dirty="0">
                <a:latin typeface="Times New Roman"/>
                <a:cs typeface="Times New Roman"/>
              </a:rPr>
              <a:t> </a:t>
            </a:r>
            <a:r>
              <a:rPr sz="1300" dirty="0">
                <a:latin typeface="Times New Roman"/>
                <a:cs typeface="Times New Roman"/>
              </a:rPr>
              <a:t>power</a:t>
            </a:r>
            <a:r>
              <a:rPr sz="1300" spc="-25" dirty="0">
                <a:latin typeface="Times New Roman"/>
                <a:cs typeface="Times New Roman"/>
              </a:rPr>
              <a:t> </a:t>
            </a:r>
            <a:r>
              <a:rPr sz="1300" dirty="0">
                <a:latin typeface="Times New Roman"/>
                <a:cs typeface="Times New Roman"/>
              </a:rPr>
              <a:t>supply</a:t>
            </a:r>
            <a:r>
              <a:rPr sz="1300" spc="-30" dirty="0">
                <a:latin typeface="Times New Roman"/>
                <a:cs typeface="Times New Roman"/>
              </a:rPr>
              <a:t> </a:t>
            </a:r>
            <a:r>
              <a:rPr sz="1300" dirty="0">
                <a:latin typeface="Times New Roman"/>
                <a:cs typeface="Times New Roman"/>
              </a:rPr>
              <a:t>is</a:t>
            </a:r>
            <a:r>
              <a:rPr sz="1300" spc="-40" dirty="0">
                <a:latin typeface="Times New Roman"/>
                <a:cs typeface="Times New Roman"/>
              </a:rPr>
              <a:t> </a:t>
            </a:r>
            <a:r>
              <a:rPr sz="1300" dirty="0">
                <a:latin typeface="Times New Roman"/>
                <a:cs typeface="Times New Roman"/>
              </a:rPr>
              <a:t>turned</a:t>
            </a:r>
            <a:r>
              <a:rPr sz="1300" spc="-25" dirty="0">
                <a:latin typeface="Times New Roman"/>
                <a:cs typeface="Times New Roman"/>
              </a:rPr>
              <a:t> </a:t>
            </a:r>
            <a:r>
              <a:rPr sz="1300" spc="-20" dirty="0">
                <a:latin typeface="Times New Roman"/>
                <a:cs typeface="Times New Roman"/>
              </a:rPr>
              <a:t>off.</a:t>
            </a:r>
            <a:endParaRPr sz="1300">
              <a:latin typeface="Times New Roman"/>
              <a:cs typeface="Times New Roman"/>
            </a:endParaRPr>
          </a:p>
          <a:p>
            <a:pPr marL="147955" indent="-135255">
              <a:lnSpc>
                <a:spcPts val="1675"/>
              </a:lnSpc>
              <a:buSzPct val="92857"/>
              <a:buAutoNum type="arabicPeriod" startAt="2"/>
              <a:tabLst>
                <a:tab pos="147955" algn="l"/>
              </a:tabLst>
            </a:pPr>
            <a:r>
              <a:rPr sz="1400" b="1" dirty="0">
                <a:latin typeface="Times New Roman"/>
                <a:cs typeface="Times New Roman"/>
              </a:rPr>
              <a:t>Possible</a:t>
            </a:r>
            <a:r>
              <a:rPr sz="1400" b="1" spc="-4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spcBef>
                <a:spcPts val="5"/>
              </a:spcBef>
              <a:buFont typeface="Wingdings"/>
              <a:buChar char=""/>
              <a:tabLst>
                <a:tab pos="299085" algn="l"/>
                <a:tab pos="299720" algn="l"/>
              </a:tabLst>
            </a:pPr>
            <a:r>
              <a:rPr sz="1300" dirty="0">
                <a:latin typeface="Times New Roman"/>
                <a:cs typeface="Times New Roman"/>
              </a:rPr>
              <a:t>Damaged</a:t>
            </a:r>
            <a:r>
              <a:rPr sz="1300" spc="-25" dirty="0">
                <a:latin typeface="Times New Roman"/>
                <a:cs typeface="Times New Roman"/>
              </a:rPr>
              <a:t> </a:t>
            </a:r>
            <a:r>
              <a:rPr sz="1300" dirty="0">
                <a:latin typeface="Times New Roman"/>
                <a:cs typeface="Times New Roman"/>
              </a:rPr>
              <a:t>main</a:t>
            </a:r>
            <a:r>
              <a:rPr sz="1300" spc="-35" dirty="0">
                <a:latin typeface="Times New Roman"/>
                <a:cs typeface="Times New Roman"/>
              </a:rPr>
              <a:t> </a:t>
            </a:r>
            <a:r>
              <a:rPr sz="1300" dirty="0">
                <a:latin typeface="Times New Roman"/>
                <a:cs typeface="Times New Roman"/>
              </a:rPr>
              <a:t>control</a:t>
            </a:r>
            <a:r>
              <a:rPr sz="1300" spc="-25" dirty="0">
                <a:latin typeface="Times New Roman"/>
                <a:cs typeface="Times New Roman"/>
              </a:rPr>
              <a:t> </a:t>
            </a:r>
            <a:r>
              <a:rPr sz="1300" spc="-10" dirty="0">
                <a:latin typeface="Times New Roman"/>
                <a:cs typeface="Times New Roman"/>
              </a:rPr>
              <a:t>board</a:t>
            </a:r>
            <a:endParaRPr sz="1300">
              <a:latin typeface="Times New Roman"/>
              <a:cs typeface="Times New Roman"/>
            </a:endParaRPr>
          </a:p>
        </p:txBody>
      </p:sp>
      <p:sp>
        <p:nvSpPr>
          <p:cNvPr id="16" name="object 16"/>
          <p:cNvSpPr/>
          <p:nvPr/>
        </p:nvSpPr>
        <p:spPr>
          <a:xfrm>
            <a:off x="3508376" y="4365625"/>
            <a:ext cx="6226175" cy="666750"/>
          </a:xfrm>
          <a:custGeom>
            <a:avLst/>
            <a:gdLst/>
            <a:ahLst/>
            <a:cxnLst/>
            <a:rect l="l" t="t" r="r" b="b"/>
            <a:pathLst>
              <a:path w="6226175"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5892800" y="0"/>
                </a:lnTo>
                <a:lnTo>
                  <a:pt x="5942070" y="3613"/>
                </a:lnTo>
                <a:lnTo>
                  <a:pt x="5989094" y="14112"/>
                </a:lnTo>
                <a:lnTo>
                  <a:pt x="6033356" y="30979"/>
                </a:lnTo>
                <a:lnTo>
                  <a:pt x="6074340" y="53700"/>
                </a:lnTo>
                <a:lnTo>
                  <a:pt x="6111531" y="81760"/>
                </a:lnTo>
                <a:lnTo>
                  <a:pt x="6144414" y="114643"/>
                </a:lnTo>
                <a:lnTo>
                  <a:pt x="6172474" y="151834"/>
                </a:lnTo>
                <a:lnTo>
                  <a:pt x="6195195" y="192818"/>
                </a:lnTo>
                <a:lnTo>
                  <a:pt x="6212062" y="237080"/>
                </a:lnTo>
                <a:lnTo>
                  <a:pt x="6222561" y="284104"/>
                </a:lnTo>
                <a:lnTo>
                  <a:pt x="6226175" y="333375"/>
                </a:lnTo>
                <a:lnTo>
                  <a:pt x="6222561" y="382645"/>
                </a:lnTo>
                <a:lnTo>
                  <a:pt x="6212062" y="429669"/>
                </a:lnTo>
                <a:lnTo>
                  <a:pt x="6195195" y="473931"/>
                </a:lnTo>
                <a:lnTo>
                  <a:pt x="6172474" y="514915"/>
                </a:lnTo>
                <a:lnTo>
                  <a:pt x="6144414" y="552106"/>
                </a:lnTo>
                <a:lnTo>
                  <a:pt x="6111531" y="584989"/>
                </a:lnTo>
                <a:lnTo>
                  <a:pt x="6074340" y="613049"/>
                </a:lnTo>
                <a:lnTo>
                  <a:pt x="6033356" y="635770"/>
                </a:lnTo>
                <a:lnTo>
                  <a:pt x="5989094" y="652637"/>
                </a:lnTo>
                <a:lnTo>
                  <a:pt x="5942070" y="663136"/>
                </a:lnTo>
                <a:lnTo>
                  <a:pt x="5892800"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endParaRPr/>
          </a:p>
        </p:txBody>
      </p:sp>
      <p:sp>
        <p:nvSpPr>
          <p:cNvPr id="17" name="object 17"/>
          <p:cNvSpPr txBox="1"/>
          <p:nvPr/>
        </p:nvSpPr>
        <p:spPr>
          <a:xfrm>
            <a:off x="3787444" y="4342333"/>
            <a:ext cx="525780" cy="197490"/>
          </a:xfrm>
          <a:prstGeom prst="rect">
            <a:avLst/>
          </a:prstGeom>
        </p:spPr>
        <p:txBody>
          <a:bodyPr vert="horz" wrap="square" lIns="0" tIns="12700" rIns="0" bIns="0" rtlCol="0">
            <a:spAutoFit/>
          </a:bodyPr>
          <a:lstStyle/>
          <a:p>
            <a:pPr marL="12700">
              <a:spcBef>
                <a:spcPts val="100"/>
              </a:spcBef>
            </a:pPr>
            <a:r>
              <a:rPr sz="1200" spc="-10" dirty="0">
                <a:latin typeface="Arial"/>
                <a:cs typeface="Arial"/>
              </a:rPr>
              <a:t>Display</a:t>
            </a:r>
            <a:endParaRPr sz="1200">
              <a:latin typeface="Arial"/>
              <a:cs typeface="Arial"/>
            </a:endParaRPr>
          </a:p>
        </p:txBody>
      </p:sp>
      <p:grpSp>
        <p:nvGrpSpPr>
          <p:cNvPr id="18" name="object 18"/>
          <p:cNvGrpSpPr/>
          <p:nvPr/>
        </p:nvGrpSpPr>
        <p:grpSpPr>
          <a:xfrm>
            <a:off x="3503613" y="4360863"/>
            <a:ext cx="2503805" cy="676275"/>
            <a:chOff x="328612" y="4360862"/>
            <a:chExt cx="2503805" cy="676275"/>
          </a:xfrm>
        </p:grpSpPr>
        <p:sp>
          <p:nvSpPr>
            <p:cNvPr id="19" name="object 19"/>
            <p:cNvSpPr/>
            <p:nvPr/>
          </p:nvSpPr>
          <p:spPr>
            <a:xfrm>
              <a:off x="679450" y="4543425"/>
              <a:ext cx="1025525" cy="457200"/>
            </a:xfrm>
            <a:custGeom>
              <a:avLst/>
              <a:gdLst/>
              <a:ahLst/>
              <a:cxnLst/>
              <a:rect l="l" t="t" r="r" b="b"/>
              <a:pathLst>
                <a:path w="1025525" h="457200">
                  <a:moveTo>
                    <a:pt x="0" y="457200"/>
                  </a:moveTo>
                  <a:lnTo>
                    <a:pt x="1025525" y="457200"/>
                  </a:lnTo>
                  <a:lnTo>
                    <a:pt x="1025525" y="0"/>
                  </a:lnTo>
                  <a:lnTo>
                    <a:pt x="0" y="0"/>
                  </a:lnTo>
                  <a:lnTo>
                    <a:pt x="0" y="457200"/>
                  </a:lnTo>
                  <a:close/>
                </a:path>
              </a:pathLst>
            </a:custGeom>
            <a:ln w="9525">
              <a:solidFill>
                <a:srgbClr val="000000"/>
              </a:solidFill>
            </a:ln>
          </p:spPr>
          <p:txBody>
            <a:bodyPr wrap="square" lIns="0" tIns="0" rIns="0" bIns="0" rtlCol="0"/>
            <a:lstStyle/>
            <a:p>
              <a:endParaRPr/>
            </a:p>
          </p:txBody>
        </p:sp>
        <p:sp>
          <p:nvSpPr>
            <p:cNvPr id="20" name="object 20"/>
            <p:cNvSpPr/>
            <p:nvPr/>
          </p:nvSpPr>
          <p:spPr>
            <a:xfrm>
              <a:off x="717397" y="4579162"/>
              <a:ext cx="271145" cy="378460"/>
            </a:xfrm>
            <a:custGeom>
              <a:avLst/>
              <a:gdLst/>
              <a:ahLst/>
              <a:cxnLst/>
              <a:rect l="l" t="t" r="r" b="b"/>
              <a:pathLst>
                <a:path w="271144" h="378460">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21" name="object 21"/>
            <p:cNvPicPr/>
            <p:nvPr/>
          </p:nvPicPr>
          <p:blipFill>
            <a:blip r:embed="rId5" cstate="print"/>
            <a:stretch>
              <a:fillRect/>
            </a:stretch>
          </p:blipFill>
          <p:spPr>
            <a:xfrm>
              <a:off x="745172" y="4602606"/>
              <a:ext cx="225044" cy="347090"/>
            </a:xfrm>
            <a:prstGeom prst="rect">
              <a:avLst/>
            </a:prstGeom>
          </p:spPr>
        </p:pic>
        <p:sp>
          <p:nvSpPr>
            <p:cNvPr id="22" name="object 22"/>
            <p:cNvSpPr/>
            <p:nvPr/>
          </p:nvSpPr>
          <p:spPr>
            <a:xfrm>
              <a:off x="1060907" y="4579162"/>
              <a:ext cx="271145" cy="378460"/>
            </a:xfrm>
            <a:custGeom>
              <a:avLst/>
              <a:gdLst/>
              <a:ahLst/>
              <a:cxnLst/>
              <a:rect l="l" t="t" r="r" b="b"/>
              <a:pathLst>
                <a:path w="271144" h="378460">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23" name="object 23"/>
            <p:cNvPicPr/>
            <p:nvPr/>
          </p:nvPicPr>
          <p:blipFill>
            <a:blip r:embed="rId6" cstate="print"/>
            <a:stretch>
              <a:fillRect/>
            </a:stretch>
          </p:blipFill>
          <p:spPr>
            <a:xfrm>
              <a:off x="1088682" y="4602606"/>
              <a:ext cx="226021" cy="347090"/>
            </a:xfrm>
            <a:prstGeom prst="rect">
              <a:avLst/>
            </a:prstGeom>
          </p:spPr>
        </p:pic>
        <p:sp>
          <p:nvSpPr>
            <p:cNvPr id="24" name="object 24"/>
            <p:cNvSpPr/>
            <p:nvPr/>
          </p:nvSpPr>
          <p:spPr>
            <a:xfrm>
              <a:off x="1392427" y="4579162"/>
              <a:ext cx="271145" cy="378460"/>
            </a:xfrm>
            <a:custGeom>
              <a:avLst/>
              <a:gdLst/>
              <a:ahLst/>
              <a:cxnLst/>
              <a:rect l="l" t="t" r="r" b="b"/>
              <a:pathLst>
                <a:path w="271144" h="378460">
                  <a:moveTo>
                    <a:pt x="0" y="378409"/>
                  </a:moveTo>
                  <a:lnTo>
                    <a:pt x="270611" y="378409"/>
                  </a:lnTo>
                  <a:lnTo>
                    <a:pt x="270611" y="0"/>
                  </a:lnTo>
                  <a:lnTo>
                    <a:pt x="0" y="0"/>
                  </a:lnTo>
                  <a:lnTo>
                    <a:pt x="0" y="378409"/>
                  </a:lnTo>
                  <a:close/>
                </a:path>
              </a:pathLst>
            </a:custGeom>
            <a:ln w="9525">
              <a:solidFill>
                <a:srgbClr val="333333"/>
              </a:solidFill>
            </a:ln>
          </p:spPr>
          <p:txBody>
            <a:bodyPr wrap="square" lIns="0" tIns="0" rIns="0" bIns="0" rtlCol="0"/>
            <a:lstStyle/>
            <a:p>
              <a:endParaRPr/>
            </a:p>
          </p:txBody>
        </p:sp>
        <p:pic>
          <p:nvPicPr>
            <p:cNvPr id="25" name="object 25"/>
            <p:cNvPicPr/>
            <p:nvPr/>
          </p:nvPicPr>
          <p:blipFill>
            <a:blip r:embed="rId7" cstate="print"/>
            <a:stretch>
              <a:fillRect/>
            </a:stretch>
          </p:blipFill>
          <p:spPr>
            <a:xfrm>
              <a:off x="1420241" y="4602606"/>
              <a:ext cx="225044" cy="347090"/>
            </a:xfrm>
            <a:prstGeom prst="rect">
              <a:avLst/>
            </a:prstGeom>
          </p:spPr>
        </p:pic>
        <p:sp>
          <p:nvSpPr>
            <p:cNvPr id="26" name="object 26"/>
            <p:cNvSpPr/>
            <p:nvPr/>
          </p:nvSpPr>
          <p:spPr>
            <a:xfrm>
              <a:off x="333375" y="4365625"/>
              <a:ext cx="2494280" cy="666750"/>
            </a:xfrm>
            <a:custGeom>
              <a:avLst/>
              <a:gdLst/>
              <a:ahLst/>
              <a:cxnLst/>
              <a:rect l="l" t="t" r="r" b="b"/>
              <a:pathLst>
                <a:path w="2494280" h="666750">
                  <a:moveTo>
                    <a:pt x="0" y="333375"/>
                  </a:moveTo>
                  <a:lnTo>
                    <a:pt x="3614" y="284104"/>
                  </a:lnTo>
                  <a:lnTo>
                    <a:pt x="14115" y="237080"/>
                  </a:lnTo>
                  <a:lnTo>
                    <a:pt x="30985" y="192818"/>
                  </a:lnTo>
                  <a:lnTo>
                    <a:pt x="53710" y="151834"/>
                  </a:lnTo>
                  <a:lnTo>
                    <a:pt x="81773" y="114643"/>
                  </a:lnTo>
                  <a:lnTo>
                    <a:pt x="114658" y="81760"/>
                  </a:lnTo>
                  <a:lnTo>
                    <a:pt x="151851" y="53700"/>
                  </a:lnTo>
                  <a:lnTo>
                    <a:pt x="192835" y="30979"/>
                  </a:lnTo>
                  <a:lnTo>
                    <a:pt x="237094" y="14112"/>
                  </a:lnTo>
                  <a:lnTo>
                    <a:pt x="284112" y="3613"/>
                  </a:lnTo>
                  <a:lnTo>
                    <a:pt x="333375" y="0"/>
                  </a:lnTo>
                  <a:lnTo>
                    <a:pt x="2160651" y="0"/>
                  </a:lnTo>
                  <a:lnTo>
                    <a:pt x="2209893" y="3613"/>
                  </a:lnTo>
                  <a:lnTo>
                    <a:pt x="2256899" y="14112"/>
                  </a:lnTo>
                  <a:lnTo>
                    <a:pt x="2301152" y="30979"/>
                  </a:lnTo>
                  <a:lnTo>
                    <a:pt x="2342135" y="53700"/>
                  </a:lnTo>
                  <a:lnTo>
                    <a:pt x="2379330" y="81760"/>
                  </a:lnTo>
                  <a:lnTo>
                    <a:pt x="2412222" y="114643"/>
                  </a:lnTo>
                  <a:lnTo>
                    <a:pt x="2440293" y="151834"/>
                  </a:lnTo>
                  <a:lnTo>
                    <a:pt x="2463025" y="192818"/>
                  </a:lnTo>
                  <a:lnTo>
                    <a:pt x="2479903" y="237080"/>
                  </a:lnTo>
                  <a:lnTo>
                    <a:pt x="2490409" y="284104"/>
                  </a:lnTo>
                  <a:lnTo>
                    <a:pt x="2494026" y="333375"/>
                  </a:lnTo>
                  <a:lnTo>
                    <a:pt x="2490409" y="382645"/>
                  </a:lnTo>
                  <a:lnTo>
                    <a:pt x="2479903" y="429669"/>
                  </a:lnTo>
                  <a:lnTo>
                    <a:pt x="2463025" y="473931"/>
                  </a:lnTo>
                  <a:lnTo>
                    <a:pt x="2440293" y="514915"/>
                  </a:lnTo>
                  <a:lnTo>
                    <a:pt x="2412222" y="552106"/>
                  </a:lnTo>
                  <a:lnTo>
                    <a:pt x="2379330" y="584989"/>
                  </a:lnTo>
                  <a:lnTo>
                    <a:pt x="2342135" y="613049"/>
                  </a:lnTo>
                  <a:lnTo>
                    <a:pt x="2301152" y="635770"/>
                  </a:lnTo>
                  <a:lnTo>
                    <a:pt x="2256899" y="652637"/>
                  </a:lnTo>
                  <a:lnTo>
                    <a:pt x="2209893" y="663136"/>
                  </a:lnTo>
                  <a:lnTo>
                    <a:pt x="2160651" y="666750"/>
                  </a:lnTo>
                  <a:lnTo>
                    <a:pt x="333375" y="666750"/>
                  </a:lnTo>
                  <a:lnTo>
                    <a:pt x="284112" y="663136"/>
                  </a:lnTo>
                  <a:lnTo>
                    <a:pt x="237094" y="652637"/>
                  </a:lnTo>
                  <a:lnTo>
                    <a:pt x="192835" y="635770"/>
                  </a:lnTo>
                  <a:lnTo>
                    <a:pt x="151851" y="613049"/>
                  </a:lnTo>
                  <a:lnTo>
                    <a:pt x="114658" y="584989"/>
                  </a:lnTo>
                  <a:lnTo>
                    <a:pt x="81773" y="552106"/>
                  </a:lnTo>
                  <a:lnTo>
                    <a:pt x="53710" y="514915"/>
                  </a:lnTo>
                  <a:lnTo>
                    <a:pt x="30985" y="473931"/>
                  </a:lnTo>
                  <a:lnTo>
                    <a:pt x="14115" y="429669"/>
                  </a:lnTo>
                  <a:lnTo>
                    <a:pt x="3614" y="382645"/>
                  </a:lnTo>
                  <a:lnTo>
                    <a:pt x="0" y="333375"/>
                  </a:lnTo>
                  <a:close/>
                </a:path>
              </a:pathLst>
            </a:custGeom>
            <a:ln w="9525">
              <a:solidFill>
                <a:srgbClr val="000000"/>
              </a:solidFill>
            </a:ln>
          </p:spPr>
          <p:txBody>
            <a:bodyPr wrap="square" lIns="0" tIns="0" rIns="0" bIns="0" rtlCol="0"/>
            <a:lstStyle/>
            <a:p>
              <a:endParaRPr/>
            </a:p>
          </p:txBody>
        </p:sp>
      </p:grpSp>
      <p:sp>
        <p:nvSpPr>
          <p:cNvPr id="27" name="object 27"/>
          <p:cNvSpPr txBox="1"/>
          <p:nvPr/>
        </p:nvSpPr>
        <p:spPr>
          <a:xfrm>
            <a:off x="3514039" y="4544315"/>
            <a:ext cx="4221480" cy="1645963"/>
          </a:xfrm>
          <a:prstGeom prst="rect">
            <a:avLst/>
          </a:prstGeom>
        </p:spPr>
        <p:txBody>
          <a:bodyPr vert="horz" wrap="square" lIns="0" tIns="12065" rIns="0" bIns="0" rtlCol="0">
            <a:spAutoFit/>
          </a:bodyPr>
          <a:lstStyle/>
          <a:p>
            <a:pPr marL="2583180">
              <a:spcBef>
                <a:spcPts val="95"/>
              </a:spcBef>
            </a:pPr>
            <a:r>
              <a:rPr sz="1600" b="1" dirty="0">
                <a:latin typeface="Times New Roman"/>
                <a:cs typeface="Times New Roman"/>
              </a:rPr>
              <a:t>Low</a:t>
            </a:r>
            <a:r>
              <a:rPr sz="1600" b="1" spc="-55" dirty="0">
                <a:latin typeface="Times New Roman"/>
                <a:cs typeface="Times New Roman"/>
              </a:rPr>
              <a:t> </a:t>
            </a:r>
            <a:r>
              <a:rPr sz="1600" b="1" dirty="0">
                <a:latin typeface="Times New Roman"/>
                <a:cs typeface="Times New Roman"/>
              </a:rPr>
              <a:t>voltage</a:t>
            </a:r>
            <a:r>
              <a:rPr sz="1600" b="1" spc="-30" dirty="0">
                <a:latin typeface="Times New Roman"/>
                <a:cs typeface="Times New Roman"/>
              </a:rPr>
              <a:t> </a:t>
            </a:r>
            <a:r>
              <a:rPr sz="1600" b="1" spc="-20" dirty="0">
                <a:latin typeface="Times New Roman"/>
                <a:cs typeface="Times New Roman"/>
              </a:rPr>
              <a:t>alarm</a:t>
            </a:r>
            <a:endParaRPr sz="1600">
              <a:latin typeface="Times New Roman"/>
              <a:cs typeface="Times New Roman"/>
            </a:endParaRPr>
          </a:p>
          <a:p>
            <a:pPr>
              <a:spcBef>
                <a:spcPts val="35"/>
              </a:spcBef>
            </a:pPr>
            <a:endParaRPr sz="2250">
              <a:latin typeface="Times New Roman"/>
              <a:cs typeface="Times New Roman"/>
            </a:endParaRPr>
          </a:p>
          <a:p>
            <a:pPr marL="147955" indent="-135255">
              <a:lnSpc>
                <a:spcPts val="1660"/>
              </a:lnSpc>
              <a:buSzPct val="92857"/>
              <a:buAutoNum type="arabicPeriod"/>
              <a:tabLst>
                <a:tab pos="147955" algn="l"/>
              </a:tabLst>
            </a:pPr>
            <a:r>
              <a:rPr sz="1400" b="1" dirty="0">
                <a:latin typeface="Times New Roman"/>
                <a:cs typeface="Times New Roman"/>
              </a:rPr>
              <a:t>Error</a:t>
            </a:r>
            <a:r>
              <a:rPr sz="1400" b="1" spc="-60" dirty="0">
                <a:latin typeface="Times New Roman"/>
                <a:cs typeface="Times New Roman"/>
              </a:rPr>
              <a:t> </a:t>
            </a:r>
            <a:r>
              <a:rPr sz="1400" b="1" spc="-10" dirty="0">
                <a:latin typeface="Times New Roman"/>
                <a:cs typeface="Times New Roman"/>
              </a:rPr>
              <a:t>definition:</a:t>
            </a:r>
            <a:endParaRPr sz="1400">
              <a:latin typeface="Times New Roman"/>
              <a:cs typeface="Times New Roman"/>
            </a:endParaRPr>
          </a:p>
          <a:p>
            <a:pPr marL="12700">
              <a:lnSpc>
                <a:spcPts val="1535"/>
              </a:lnSpc>
            </a:pPr>
            <a:r>
              <a:rPr sz="1300" dirty="0">
                <a:latin typeface="Times New Roman"/>
                <a:cs typeface="Times New Roman"/>
              </a:rPr>
              <a:t>Power</a:t>
            </a:r>
            <a:r>
              <a:rPr sz="1300" spc="-20" dirty="0">
                <a:latin typeface="Times New Roman"/>
                <a:cs typeface="Times New Roman"/>
              </a:rPr>
              <a:t> </a:t>
            </a:r>
            <a:r>
              <a:rPr sz="1300" dirty="0">
                <a:latin typeface="Times New Roman"/>
                <a:cs typeface="Times New Roman"/>
              </a:rPr>
              <a:t>supply</a:t>
            </a:r>
            <a:r>
              <a:rPr sz="1300" spc="-15" dirty="0">
                <a:latin typeface="Times New Roman"/>
                <a:cs typeface="Times New Roman"/>
              </a:rPr>
              <a:t> </a:t>
            </a:r>
            <a:r>
              <a:rPr sz="1300" dirty="0">
                <a:latin typeface="Times New Roman"/>
                <a:cs typeface="Times New Roman"/>
              </a:rPr>
              <a:t>voltage</a:t>
            </a:r>
            <a:r>
              <a:rPr sz="1300" spc="-20" dirty="0">
                <a:latin typeface="Times New Roman"/>
                <a:cs typeface="Times New Roman"/>
              </a:rPr>
              <a:t> </a:t>
            </a:r>
            <a:r>
              <a:rPr sz="1300" dirty="0">
                <a:latin typeface="Times New Roman"/>
                <a:cs typeface="Times New Roman"/>
              </a:rPr>
              <a:t>is</a:t>
            </a:r>
            <a:r>
              <a:rPr sz="1300" spc="-30" dirty="0">
                <a:latin typeface="Times New Roman"/>
                <a:cs typeface="Times New Roman"/>
              </a:rPr>
              <a:t> </a:t>
            </a:r>
            <a:r>
              <a:rPr sz="1300" dirty="0">
                <a:latin typeface="Times New Roman"/>
                <a:cs typeface="Times New Roman"/>
              </a:rPr>
              <a:t>less</a:t>
            </a:r>
            <a:r>
              <a:rPr sz="1300" spc="-40" dirty="0">
                <a:latin typeface="Times New Roman"/>
                <a:cs typeface="Times New Roman"/>
              </a:rPr>
              <a:t> </a:t>
            </a:r>
            <a:r>
              <a:rPr sz="1300" spc="-10" dirty="0">
                <a:latin typeface="Times New Roman"/>
                <a:cs typeface="Times New Roman"/>
              </a:rPr>
              <a:t>than175VAC.</a:t>
            </a:r>
            <a:endParaRPr sz="1300">
              <a:latin typeface="Times New Roman"/>
              <a:cs typeface="Times New Roman"/>
            </a:endParaRPr>
          </a:p>
          <a:p>
            <a:pPr marL="147955" indent="-135255">
              <a:lnSpc>
                <a:spcPts val="1680"/>
              </a:lnSpc>
              <a:buSzPct val="92857"/>
              <a:buAutoNum type="arabicPeriod" startAt="2"/>
              <a:tabLst>
                <a:tab pos="147955" algn="l"/>
              </a:tabLst>
            </a:pPr>
            <a:r>
              <a:rPr sz="1400" b="1" dirty="0">
                <a:latin typeface="Times New Roman"/>
                <a:cs typeface="Times New Roman"/>
              </a:rPr>
              <a:t>Possible</a:t>
            </a:r>
            <a:r>
              <a:rPr sz="1400" b="1" spc="-40" dirty="0">
                <a:latin typeface="Times New Roman"/>
                <a:cs typeface="Times New Roman"/>
              </a:rPr>
              <a:t> </a:t>
            </a:r>
            <a:r>
              <a:rPr sz="1400" b="1" spc="-10" dirty="0">
                <a:latin typeface="Times New Roman"/>
                <a:cs typeface="Times New Roman"/>
              </a:rPr>
              <a:t>causes:</a:t>
            </a:r>
            <a:endParaRPr sz="1400">
              <a:latin typeface="Times New Roman"/>
              <a:cs typeface="Times New Roman"/>
            </a:endParaRPr>
          </a:p>
          <a:p>
            <a:pPr marL="299085" indent="-287020">
              <a:spcBef>
                <a:spcPts val="55"/>
              </a:spcBef>
              <a:buFont typeface="Wingdings"/>
              <a:buChar char=""/>
              <a:tabLst>
                <a:tab pos="299085" algn="l"/>
                <a:tab pos="299720" algn="l"/>
              </a:tabLst>
            </a:pPr>
            <a:r>
              <a:rPr sz="1300" dirty="0">
                <a:latin typeface="Times New Roman"/>
                <a:cs typeface="Times New Roman"/>
              </a:rPr>
              <a:t>Abnormal</a:t>
            </a:r>
            <a:r>
              <a:rPr sz="1300" spc="-20" dirty="0">
                <a:latin typeface="Times New Roman"/>
                <a:cs typeface="Times New Roman"/>
              </a:rPr>
              <a:t> </a:t>
            </a:r>
            <a:r>
              <a:rPr sz="1300" dirty="0">
                <a:latin typeface="Times New Roman"/>
                <a:cs typeface="Times New Roman"/>
              </a:rPr>
              <a:t>power</a:t>
            </a:r>
            <a:r>
              <a:rPr sz="1300" spc="-30" dirty="0">
                <a:latin typeface="Times New Roman"/>
                <a:cs typeface="Times New Roman"/>
              </a:rPr>
              <a:t> </a:t>
            </a:r>
            <a:r>
              <a:rPr sz="1300" dirty="0">
                <a:latin typeface="Times New Roman"/>
                <a:cs typeface="Times New Roman"/>
              </a:rPr>
              <a:t>supply</a:t>
            </a:r>
            <a:r>
              <a:rPr sz="1300" spc="-40" dirty="0">
                <a:latin typeface="Times New Roman"/>
                <a:cs typeface="Times New Roman"/>
              </a:rPr>
              <a:t> </a:t>
            </a:r>
            <a:r>
              <a:rPr sz="1300" spc="-10" dirty="0">
                <a:latin typeface="Times New Roman"/>
                <a:cs typeface="Times New Roman"/>
              </a:rPr>
              <a:t>voltage.</a:t>
            </a:r>
            <a:endParaRPr sz="1300">
              <a:latin typeface="Times New Roman"/>
              <a:cs typeface="Times New Roman"/>
            </a:endParaRPr>
          </a:p>
          <a:p>
            <a:pPr marL="299085" indent="-287020">
              <a:buFont typeface="Wingdings"/>
              <a:buChar char=""/>
              <a:tabLst>
                <a:tab pos="299085" algn="l"/>
                <a:tab pos="299720" algn="l"/>
              </a:tabLst>
            </a:pPr>
            <a:r>
              <a:rPr sz="1300" dirty="0">
                <a:latin typeface="Times New Roman"/>
                <a:cs typeface="Times New Roman"/>
              </a:rPr>
              <a:t>Damaged</a:t>
            </a:r>
            <a:r>
              <a:rPr sz="1300" spc="-25" dirty="0">
                <a:latin typeface="Times New Roman"/>
                <a:cs typeface="Times New Roman"/>
              </a:rPr>
              <a:t> </a:t>
            </a:r>
            <a:r>
              <a:rPr sz="1300" dirty="0">
                <a:latin typeface="Times New Roman"/>
                <a:cs typeface="Times New Roman"/>
              </a:rPr>
              <a:t>main</a:t>
            </a:r>
            <a:r>
              <a:rPr sz="1300" spc="-35" dirty="0">
                <a:latin typeface="Times New Roman"/>
                <a:cs typeface="Times New Roman"/>
              </a:rPr>
              <a:t> </a:t>
            </a:r>
            <a:r>
              <a:rPr sz="1300" dirty="0">
                <a:latin typeface="Times New Roman"/>
                <a:cs typeface="Times New Roman"/>
              </a:rPr>
              <a:t>control</a:t>
            </a:r>
            <a:r>
              <a:rPr sz="1300" spc="-25" dirty="0">
                <a:latin typeface="Times New Roman"/>
                <a:cs typeface="Times New Roman"/>
              </a:rPr>
              <a:t> </a:t>
            </a:r>
            <a:r>
              <a:rPr sz="1300" spc="-10" dirty="0">
                <a:latin typeface="Times New Roman"/>
                <a:cs typeface="Times New Roman"/>
              </a:rPr>
              <a:t>board.</a:t>
            </a:r>
            <a:endParaRPr sz="1300">
              <a:latin typeface="Times New Roman"/>
              <a:cs typeface="Times New Roman"/>
            </a:endParaRPr>
          </a:p>
        </p:txBody>
      </p:sp>
      <p:sp>
        <p:nvSpPr>
          <p:cNvPr id="28" name="object 28"/>
          <p:cNvSpPr/>
          <p:nvPr/>
        </p:nvSpPr>
        <p:spPr>
          <a:xfrm>
            <a:off x="7258051" y="3035300"/>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29" name="object 29"/>
          <p:cNvSpPr txBox="1"/>
          <p:nvPr/>
        </p:nvSpPr>
        <p:spPr>
          <a:xfrm>
            <a:off x="7285609" y="2821305"/>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0" name="object 30"/>
          <p:cNvSpPr/>
          <p:nvPr/>
        </p:nvSpPr>
        <p:spPr>
          <a:xfrm>
            <a:off x="3538538" y="2940051"/>
            <a:ext cx="3713479" cy="282575"/>
          </a:xfrm>
          <a:custGeom>
            <a:avLst/>
            <a:gdLst/>
            <a:ahLst/>
            <a:cxnLst/>
            <a:rect l="l" t="t" r="r" b="b"/>
            <a:pathLst>
              <a:path w="3713479" h="282575">
                <a:moveTo>
                  <a:pt x="0" y="47117"/>
                </a:moveTo>
                <a:lnTo>
                  <a:pt x="3700" y="28771"/>
                </a:lnTo>
                <a:lnTo>
                  <a:pt x="13792" y="13795"/>
                </a:lnTo>
                <a:lnTo>
                  <a:pt x="28760" y="3700"/>
                </a:lnTo>
                <a:lnTo>
                  <a:pt x="47091" y="0"/>
                </a:lnTo>
                <a:lnTo>
                  <a:pt x="3666045" y="0"/>
                </a:lnTo>
                <a:lnTo>
                  <a:pt x="3684391" y="3700"/>
                </a:lnTo>
                <a:lnTo>
                  <a:pt x="3699367" y="13795"/>
                </a:lnTo>
                <a:lnTo>
                  <a:pt x="3709461" y="28771"/>
                </a:lnTo>
                <a:lnTo>
                  <a:pt x="3713162" y="47117"/>
                </a:lnTo>
                <a:lnTo>
                  <a:pt x="3713162" y="235457"/>
                </a:lnTo>
                <a:lnTo>
                  <a:pt x="3709461" y="253803"/>
                </a:lnTo>
                <a:lnTo>
                  <a:pt x="3699367" y="268779"/>
                </a:lnTo>
                <a:lnTo>
                  <a:pt x="3684391" y="278874"/>
                </a:lnTo>
                <a:lnTo>
                  <a:pt x="3666045" y="282575"/>
                </a:lnTo>
                <a:lnTo>
                  <a:pt x="47091" y="282575"/>
                </a:lnTo>
                <a:lnTo>
                  <a:pt x="28760" y="278874"/>
                </a:lnTo>
                <a:lnTo>
                  <a:pt x="13792" y="268779"/>
                </a:lnTo>
                <a:lnTo>
                  <a:pt x="3700" y="253803"/>
                </a:lnTo>
                <a:lnTo>
                  <a:pt x="0" y="235457"/>
                </a:lnTo>
                <a:lnTo>
                  <a:pt x="0" y="47117"/>
                </a:lnTo>
                <a:close/>
              </a:path>
            </a:pathLst>
          </a:custGeom>
          <a:ln w="12700">
            <a:solidFill>
              <a:srgbClr val="000000"/>
            </a:solidFill>
          </a:ln>
        </p:spPr>
        <p:txBody>
          <a:bodyPr wrap="square" lIns="0" tIns="0" rIns="0" bIns="0" rtlCol="0"/>
          <a:lstStyle/>
          <a:p>
            <a:endParaRPr/>
          </a:p>
        </p:txBody>
      </p:sp>
      <p:sp>
        <p:nvSpPr>
          <p:cNvPr id="31" name="object 31"/>
          <p:cNvSpPr txBox="1"/>
          <p:nvPr/>
        </p:nvSpPr>
        <p:spPr>
          <a:xfrm>
            <a:off x="3551783" y="2983738"/>
            <a:ext cx="3686810"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Cycle</a:t>
            </a:r>
            <a:r>
              <a:rPr sz="1050" spc="-15" dirty="0">
                <a:latin typeface="Times New Roman"/>
                <a:cs typeface="Times New Roman"/>
              </a:rPr>
              <a:t> </a:t>
            </a:r>
            <a:r>
              <a:rPr sz="1050" dirty="0">
                <a:latin typeface="Times New Roman"/>
                <a:cs typeface="Times New Roman"/>
              </a:rPr>
              <a:t>power</a:t>
            </a:r>
            <a:r>
              <a:rPr sz="1050" spc="-20" dirty="0">
                <a:latin typeface="Times New Roman"/>
                <a:cs typeface="Times New Roman"/>
              </a:rPr>
              <a:t> </a:t>
            </a:r>
            <a:r>
              <a:rPr sz="1050" dirty="0">
                <a:latin typeface="Times New Roman"/>
                <a:cs typeface="Times New Roman"/>
              </a:rPr>
              <a:t>for</a:t>
            </a:r>
            <a:r>
              <a:rPr sz="1050" spc="-20"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unit,</a:t>
            </a:r>
            <a:r>
              <a:rPr sz="1050" spc="-30" dirty="0">
                <a:latin typeface="Times New Roman"/>
                <a:cs typeface="Times New Roman"/>
              </a:rPr>
              <a:t> </a:t>
            </a:r>
            <a:r>
              <a:rPr sz="1050" dirty="0">
                <a:latin typeface="Times New Roman"/>
                <a:cs typeface="Times New Roman"/>
              </a:rPr>
              <a:t>can</a:t>
            </a:r>
            <a:r>
              <a:rPr sz="1050" spc="-25" dirty="0">
                <a:latin typeface="Times New Roman"/>
                <a:cs typeface="Times New Roman"/>
              </a:rPr>
              <a:t> </a:t>
            </a:r>
            <a:r>
              <a:rPr sz="1050" dirty="0">
                <a:latin typeface="Times New Roman"/>
                <a:cs typeface="Times New Roman"/>
              </a:rPr>
              <a:t>the</a:t>
            </a:r>
            <a:r>
              <a:rPr sz="1050" spc="-30" dirty="0">
                <a:latin typeface="Times New Roman"/>
                <a:cs typeface="Times New Roman"/>
              </a:rPr>
              <a:t> </a:t>
            </a:r>
            <a:r>
              <a:rPr sz="1050" dirty="0">
                <a:latin typeface="Times New Roman"/>
                <a:cs typeface="Times New Roman"/>
              </a:rPr>
              <a:t>system</a:t>
            </a:r>
            <a:r>
              <a:rPr sz="1050" spc="-10" dirty="0">
                <a:latin typeface="Times New Roman"/>
                <a:cs typeface="Times New Roman"/>
              </a:rPr>
              <a:t> </a:t>
            </a:r>
            <a:r>
              <a:rPr sz="1050" dirty="0">
                <a:latin typeface="Times New Roman"/>
                <a:cs typeface="Times New Roman"/>
              </a:rPr>
              <a:t>back</a:t>
            </a:r>
            <a:r>
              <a:rPr sz="1050" spc="-30" dirty="0">
                <a:latin typeface="Times New Roman"/>
                <a:cs typeface="Times New Roman"/>
              </a:rPr>
              <a:t> </a:t>
            </a:r>
            <a:r>
              <a:rPr sz="1050" dirty="0">
                <a:latin typeface="Times New Roman"/>
                <a:cs typeface="Times New Roman"/>
              </a:rPr>
              <a:t>to</a:t>
            </a:r>
            <a:r>
              <a:rPr sz="1050" spc="-25" dirty="0">
                <a:latin typeface="Times New Roman"/>
                <a:cs typeface="Times New Roman"/>
              </a:rPr>
              <a:t> </a:t>
            </a:r>
            <a:r>
              <a:rPr sz="1050" spc="-10" dirty="0">
                <a:latin typeface="Times New Roman"/>
                <a:cs typeface="Times New Roman"/>
              </a:rPr>
              <a:t>normal?</a:t>
            </a:r>
            <a:endParaRPr sz="1050">
              <a:latin typeface="Times New Roman"/>
              <a:cs typeface="Times New Roman"/>
            </a:endParaRPr>
          </a:p>
        </p:txBody>
      </p:sp>
      <p:sp>
        <p:nvSpPr>
          <p:cNvPr id="32" name="object 32"/>
          <p:cNvSpPr txBox="1"/>
          <p:nvPr/>
        </p:nvSpPr>
        <p:spPr>
          <a:xfrm>
            <a:off x="7667626" y="2867026"/>
            <a:ext cx="1983105" cy="368049"/>
          </a:xfrm>
          <a:prstGeom prst="rect">
            <a:avLst/>
          </a:prstGeom>
          <a:ln w="12700">
            <a:solidFill>
              <a:srgbClr val="000000"/>
            </a:solidFill>
          </a:ln>
        </p:spPr>
        <p:txBody>
          <a:bodyPr vert="horz" wrap="square" lIns="0" tIns="44450" rIns="0" bIns="0" rtlCol="0">
            <a:spAutoFit/>
          </a:bodyPr>
          <a:lstStyle/>
          <a:p>
            <a:pPr marL="92075" marR="495300">
              <a:spcBef>
                <a:spcPts val="350"/>
              </a:spcBef>
            </a:pPr>
            <a:r>
              <a:rPr sz="1050" dirty="0">
                <a:latin typeface="Times New Roman"/>
                <a:cs typeface="Times New Roman"/>
              </a:rPr>
              <a:t>External</a:t>
            </a:r>
            <a:r>
              <a:rPr sz="1050" spc="5" dirty="0">
                <a:latin typeface="Times New Roman"/>
                <a:cs typeface="Times New Roman"/>
              </a:rPr>
              <a:t> </a:t>
            </a:r>
            <a:r>
              <a:rPr sz="1050" spc="-10" dirty="0">
                <a:latin typeface="Times New Roman"/>
                <a:cs typeface="Times New Roman"/>
              </a:rPr>
              <a:t>interference</a:t>
            </a:r>
            <a:r>
              <a:rPr sz="1050" dirty="0">
                <a:latin typeface="Times New Roman"/>
                <a:cs typeface="Times New Roman"/>
              </a:rPr>
              <a:t> </a:t>
            </a:r>
            <a:r>
              <a:rPr sz="1050" spc="-10" dirty="0">
                <a:latin typeface="Times New Roman"/>
                <a:cs typeface="Times New Roman"/>
              </a:rPr>
              <a:t>(e.g. electromagnetic)</a:t>
            </a:r>
            <a:endParaRPr sz="1050">
              <a:latin typeface="Times New Roman"/>
              <a:cs typeface="Times New Roman"/>
            </a:endParaRPr>
          </a:p>
        </p:txBody>
      </p:sp>
      <p:sp>
        <p:nvSpPr>
          <p:cNvPr id="33" name="object 33"/>
          <p:cNvSpPr txBox="1"/>
          <p:nvPr/>
        </p:nvSpPr>
        <p:spPr>
          <a:xfrm>
            <a:off x="7667626" y="3532251"/>
            <a:ext cx="1983105" cy="205826"/>
          </a:xfrm>
          <a:prstGeom prst="rect">
            <a:avLst/>
          </a:prstGeom>
          <a:ln w="12700">
            <a:solidFill>
              <a:srgbClr val="000000"/>
            </a:solidFill>
          </a:ln>
        </p:spPr>
        <p:txBody>
          <a:bodyPr vert="horz" wrap="square" lIns="0" tIns="43815" rIns="0" bIns="0" rtlCol="0">
            <a:spAutoFit/>
          </a:bodyPr>
          <a:lstStyle/>
          <a:p>
            <a:pPr marL="92075">
              <a:spcBef>
                <a:spcPts val="345"/>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34" name="object 34"/>
          <p:cNvSpPr/>
          <p:nvPr/>
        </p:nvSpPr>
        <p:spPr>
          <a:xfrm>
            <a:off x="5389498" y="3222625"/>
            <a:ext cx="2278380" cy="474980"/>
          </a:xfrm>
          <a:custGeom>
            <a:avLst/>
            <a:gdLst/>
            <a:ahLst/>
            <a:cxnLst/>
            <a:rect l="l" t="t" r="r" b="b"/>
            <a:pathLst>
              <a:path w="2278379" h="474979">
                <a:moveTo>
                  <a:pt x="2201926" y="398399"/>
                </a:moveTo>
                <a:lnTo>
                  <a:pt x="2201926" y="474599"/>
                </a:lnTo>
                <a:lnTo>
                  <a:pt x="2265426" y="442849"/>
                </a:lnTo>
                <a:lnTo>
                  <a:pt x="2214626" y="442849"/>
                </a:lnTo>
                <a:lnTo>
                  <a:pt x="2214626" y="430149"/>
                </a:lnTo>
                <a:lnTo>
                  <a:pt x="2265426" y="430149"/>
                </a:lnTo>
                <a:lnTo>
                  <a:pt x="2201926" y="398399"/>
                </a:lnTo>
                <a:close/>
              </a:path>
              <a:path w="2278379" h="474979">
                <a:moveTo>
                  <a:pt x="12700" y="0"/>
                </a:moveTo>
                <a:lnTo>
                  <a:pt x="0" y="0"/>
                </a:lnTo>
                <a:lnTo>
                  <a:pt x="0" y="440054"/>
                </a:lnTo>
                <a:lnTo>
                  <a:pt x="2920" y="442849"/>
                </a:lnTo>
                <a:lnTo>
                  <a:pt x="2201926" y="442849"/>
                </a:lnTo>
                <a:lnTo>
                  <a:pt x="2201926" y="436499"/>
                </a:lnTo>
                <a:lnTo>
                  <a:pt x="12700" y="436499"/>
                </a:lnTo>
                <a:lnTo>
                  <a:pt x="6350" y="430149"/>
                </a:lnTo>
                <a:lnTo>
                  <a:pt x="12700" y="430149"/>
                </a:lnTo>
                <a:lnTo>
                  <a:pt x="12700" y="0"/>
                </a:lnTo>
                <a:close/>
              </a:path>
              <a:path w="2278379" h="474979">
                <a:moveTo>
                  <a:pt x="2265426" y="430149"/>
                </a:moveTo>
                <a:lnTo>
                  <a:pt x="2214626" y="430149"/>
                </a:lnTo>
                <a:lnTo>
                  <a:pt x="2214626" y="442849"/>
                </a:lnTo>
                <a:lnTo>
                  <a:pt x="2265426" y="442849"/>
                </a:lnTo>
                <a:lnTo>
                  <a:pt x="2278126" y="436499"/>
                </a:lnTo>
                <a:lnTo>
                  <a:pt x="2265426" y="430149"/>
                </a:lnTo>
                <a:close/>
              </a:path>
              <a:path w="2278379" h="474979">
                <a:moveTo>
                  <a:pt x="12700" y="430149"/>
                </a:moveTo>
                <a:lnTo>
                  <a:pt x="6350" y="430149"/>
                </a:lnTo>
                <a:lnTo>
                  <a:pt x="12700" y="436499"/>
                </a:lnTo>
                <a:lnTo>
                  <a:pt x="12700" y="430149"/>
                </a:lnTo>
                <a:close/>
              </a:path>
              <a:path w="2278379" h="474979">
                <a:moveTo>
                  <a:pt x="2201926" y="430149"/>
                </a:moveTo>
                <a:lnTo>
                  <a:pt x="12700" y="430149"/>
                </a:lnTo>
                <a:lnTo>
                  <a:pt x="12700" y="436499"/>
                </a:lnTo>
                <a:lnTo>
                  <a:pt x="2201926" y="436499"/>
                </a:lnTo>
                <a:lnTo>
                  <a:pt x="2201926" y="430149"/>
                </a:lnTo>
                <a:close/>
              </a:path>
            </a:pathLst>
          </a:custGeom>
          <a:solidFill>
            <a:srgbClr val="000000"/>
          </a:solidFill>
        </p:spPr>
        <p:txBody>
          <a:bodyPr wrap="square" lIns="0" tIns="0" rIns="0" bIns="0" rtlCol="0"/>
          <a:lstStyle/>
          <a:p>
            <a:endParaRPr/>
          </a:p>
        </p:txBody>
      </p:sp>
      <p:sp>
        <p:nvSpPr>
          <p:cNvPr id="35" name="object 35"/>
          <p:cNvSpPr txBox="1"/>
          <p:nvPr/>
        </p:nvSpPr>
        <p:spPr>
          <a:xfrm>
            <a:off x="5078223" y="3330955"/>
            <a:ext cx="245745"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36" name="object 36"/>
          <p:cNvSpPr/>
          <p:nvPr/>
        </p:nvSpPr>
        <p:spPr>
          <a:xfrm>
            <a:off x="7258051" y="6716648"/>
            <a:ext cx="409575" cy="76200"/>
          </a:xfrm>
          <a:custGeom>
            <a:avLst/>
            <a:gdLst/>
            <a:ahLst/>
            <a:cxnLst/>
            <a:rect l="l" t="t" r="r" b="b"/>
            <a:pathLst>
              <a:path w="409575" h="76200">
                <a:moveTo>
                  <a:pt x="333375" y="0"/>
                </a:moveTo>
                <a:lnTo>
                  <a:pt x="333375" y="76200"/>
                </a:lnTo>
                <a:lnTo>
                  <a:pt x="396875" y="44450"/>
                </a:lnTo>
                <a:lnTo>
                  <a:pt x="346075" y="44450"/>
                </a:lnTo>
                <a:lnTo>
                  <a:pt x="346075" y="31750"/>
                </a:lnTo>
                <a:lnTo>
                  <a:pt x="396875" y="31750"/>
                </a:lnTo>
                <a:lnTo>
                  <a:pt x="333375" y="0"/>
                </a:lnTo>
                <a:close/>
              </a:path>
              <a:path w="409575" h="76200">
                <a:moveTo>
                  <a:pt x="333375" y="31750"/>
                </a:moveTo>
                <a:lnTo>
                  <a:pt x="0" y="31750"/>
                </a:lnTo>
                <a:lnTo>
                  <a:pt x="0" y="44450"/>
                </a:lnTo>
                <a:lnTo>
                  <a:pt x="333375" y="44450"/>
                </a:lnTo>
                <a:lnTo>
                  <a:pt x="333375" y="31750"/>
                </a:lnTo>
                <a:close/>
              </a:path>
              <a:path w="409575" h="76200">
                <a:moveTo>
                  <a:pt x="396875" y="31750"/>
                </a:moveTo>
                <a:lnTo>
                  <a:pt x="346075" y="31750"/>
                </a:lnTo>
                <a:lnTo>
                  <a:pt x="346075" y="44450"/>
                </a:lnTo>
                <a:lnTo>
                  <a:pt x="396875" y="44450"/>
                </a:lnTo>
                <a:lnTo>
                  <a:pt x="409575" y="38100"/>
                </a:lnTo>
                <a:lnTo>
                  <a:pt x="396875" y="31750"/>
                </a:lnTo>
                <a:close/>
              </a:path>
            </a:pathLst>
          </a:custGeom>
          <a:solidFill>
            <a:srgbClr val="000000"/>
          </a:solidFill>
        </p:spPr>
        <p:txBody>
          <a:bodyPr wrap="square" lIns="0" tIns="0" rIns="0" bIns="0" rtlCol="0"/>
          <a:lstStyle/>
          <a:p>
            <a:endParaRPr/>
          </a:p>
        </p:txBody>
      </p:sp>
      <p:sp>
        <p:nvSpPr>
          <p:cNvPr id="37" name="object 37"/>
          <p:cNvSpPr txBox="1"/>
          <p:nvPr/>
        </p:nvSpPr>
        <p:spPr>
          <a:xfrm>
            <a:off x="7314310" y="6503289"/>
            <a:ext cx="313690"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YES</a:t>
            </a:r>
            <a:endParaRPr sz="1200">
              <a:latin typeface="Times New Roman"/>
              <a:cs typeface="Times New Roman"/>
            </a:endParaRPr>
          </a:p>
        </p:txBody>
      </p:sp>
      <p:sp>
        <p:nvSpPr>
          <p:cNvPr id="38" name="object 38"/>
          <p:cNvSpPr/>
          <p:nvPr/>
        </p:nvSpPr>
        <p:spPr>
          <a:xfrm>
            <a:off x="3538538" y="6619875"/>
            <a:ext cx="3713479" cy="284480"/>
          </a:xfrm>
          <a:custGeom>
            <a:avLst/>
            <a:gdLst/>
            <a:ahLst/>
            <a:cxnLst/>
            <a:rect l="l" t="t" r="r" b="b"/>
            <a:pathLst>
              <a:path w="3713479" h="284479">
                <a:moveTo>
                  <a:pt x="0" y="47370"/>
                </a:moveTo>
                <a:lnTo>
                  <a:pt x="3722" y="28932"/>
                </a:lnTo>
                <a:lnTo>
                  <a:pt x="13873" y="13874"/>
                </a:lnTo>
                <a:lnTo>
                  <a:pt x="28926" y="3722"/>
                </a:lnTo>
                <a:lnTo>
                  <a:pt x="47358" y="0"/>
                </a:lnTo>
                <a:lnTo>
                  <a:pt x="3665791" y="0"/>
                </a:lnTo>
                <a:lnTo>
                  <a:pt x="3684230" y="3722"/>
                </a:lnTo>
                <a:lnTo>
                  <a:pt x="3699287" y="13874"/>
                </a:lnTo>
                <a:lnTo>
                  <a:pt x="3709439" y="28932"/>
                </a:lnTo>
                <a:lnTo>
                  <a:pt x="3713162" y="47370"/>
                </a:lnTo>
                <a:lnTo>
                  <a:pt x="3713162" y="236855"/>
                </a:lnTo>
                <a:lnTo>
                  <a:pt x="3709439" y="255273"/>
                </a:lnTo>
                <a:lnTo>
                  <a:pt x="3699287" y="270287"/>
                </a:lnTo>
                <a:lnTo>
                  <a:pt x="3684230" y="280396"/>
                </a:lnTo>
                <a:lnTo>
                  <a:pt x="3665791" y="284099"/>
                </a:lnTo>
                <a:lnTo>
                  <a:pt x="47358" y="284099"/>
                </a:lnTo>
                <a:lnTo>
                  <a:pt x="28926" y="280396"/>
                </a:lnTo>
                <a:lnTo>
                  <a:pt x="13873" y="270287"/>
                </a:lnTo>
                <a:lnTo>
                  <a:pt x="3722" y="255273"/>
                </a:lnTo>
                <a:lnTo>
                  <a:pt x="0" y="236855"/>
                </a:lnTo>
                <a:lnTo>
                  <a:pt x="0" y="47370"/>
                </a:lnTo>
                <a:close/>
              </a:path>
            </a:pathLst>
          </a:custGeom>
          <a:ln w="12700">
            <a:solidFill>
              <a:srgbClr val="000000"/>
            </a:solidFill>
          </a:ln>
        </p:spPr>
        <p:txBody>
          <a:bodyPr wrap="square" lIns="0" tIns="0" rIns="0" bIns="0" rtlCol="0"/>
          <a:lstStyle/>
          <a:p>
            <a:endParaRPr/>
          </a:p>
        </p:txBody>
      </p:sp>
      <p:sp>
        <p:nvSpPr>
          <p:cNvPr id="39" name="object 39"/>
          <p:cNvSpPr txBox="1"/>
          <p:nvPr/>
        </p:nvSpPr>
        <p:spPr>
          <a:xfrm>
            <a:off x="3551824" y="6664579"/>
            <a:ext cx="3686810" cy="175048"/>
          </a:xfrm>
          <a:prstGeom prst="rect">
            <a:avLst/>
          </a:prstGeom>
        </p:spPr>
        <p:txBody>
          <a:bodyPr vert="horz" wrap="square" lIns="0" tIns="13335" rIns="0" bIns="0" rtlCol="0">
            <a:spAutoFit/>
          </a:bodyPr>
          <a:lstStyle/>
          <a:p>
            <a:pPr marL="90170">
              <a:spcBef>
                <a:spcPts val="105"/>
              </a:spcBef>
            </a:pPr>
            <a:r>
              <a:rPr sz="1050" dirty="0">
                <a:latin typeface="Times New Roman"/>
                <a:cs typeface="Times New Roman"/>
              </a:rPr>
              <a:t>The</a:t>
            </a:r>
            <a:r>
              <a:rPr sz="1050" spc="-40" dirty="0">
                <a:latin typeface="Times New Roman"/>
                <a:cs typeface="Times New Roman"/>
              </a:rPr>
              <a:t> </a:t>
            </a:r>
            <a:r>
              <a:rPr sz="1050" dirty="0">
                <a:latin typeface="Times New Roman"/>
                <a:cs typeface="Times New Roman"/>
              </a:rPr>
              <a:t>power</a:t>
            </a:r>
            <a:r>
              <a:rPr sz="1050" spc="-20" dirty="0">
                <a:latin typeface="Times New Roman"/>
                <a:cs typeface="Times New Roman"/>
              </a:rPr>
              <a:t> </a:t>
            </a:r>
            <a:r>
              <a:rPr sz="1050" dirty="0">
                <a:latin typeface="Times New Roman"/>
                <a:cs typeface="Times New Roman"/>
              </a:rPr>
              <a:t>supply</a:t>
            </a:r>
            <a:r>
              <a:rPr sz="1050" spc="-25" dirty="0">
                <a:latin typeface="Times New Roman"/>
                <a:cs typeface="Times New Roman"/>
              </a:rPr>
              <a:t> </a:t>
            </a:r>
            <a:r>
              <a:rPr sz="1050" dirty="0">
                <a:latin typeface="Times New Roman"/>
                <a:cs typeface="Times New Roman"/>
              </a:rPr>
              <a:t>voltage</a:t>
            </a:r>
            <a:r>
              <a:rPr sz="1050" spc="-30" dirty="0">
                <a:latin typeface="Times New Roman"/>
                <a:cs typeface="Times New Roman"/>
              </a:rPr>
              <a:t> </a:t>
            </a:r>
            <a:r>
              <a:rPr sz="1050" dirty="0">
                <a:latin typeface="Times New Roman"/>
                <a:cs typeface="Times New Roman"/>
              </a:rPr>
              <a:t>is</a:t>
            </a:r>
            <a:r>
              <a:rPr sz="1050" spc="-10" dirty="0">
                <a:latin typeface="Times New Roman"/>
                <a:cs typeface="Times New Roman"/>
              </a:rPr>
              <a:t> </a:t>
            </a:r>
            <a:r>
              <a:rPr sz="1050" dirty="0">
                <a:latin typeface="Times New Roman"/>
                <a:cs typeface="Times New Roman"/>
              </a:rPr>
              <a:t>less</a:t>
            </a:r>
            <a:r>
              <a:rPr sz="1050" spc="-10" dirty="0">
                <a:latin typeface="Times New Roman"/>
                <a:cs typeface="Times New Roman"/>
              </a:rPr>
              <a:t> </a:t>
            </a:r>
            <a:r>
              <a:rPr sz="1050" dirty="0">
                <a:latin typeface="Times New Roman"/>
                <a:cs typeface="Times New Roman"/>
              </a:rPr>
              <a:t>than</a:t>
            </a:r>
            <a:r>
              <a:rPr sz="1050" spc="-35" dirty="0">
                <a:latin typeface="Times New Roman"/>
                <a:cs typeface="Times New Roman"/>
              </a:rPr>
              <a:t> </a:t>
            </a:r>
            <a:r>
              <a:rPr sz="1050" spc="-10" dirty="0">
                <a:latin typeface="Times New Roman"/>
                <a:cs typeface="Times New Roman"/>
              </a:rPr>
              <a:t>175VAC.</a:t>
            </a:r>
            <a:endParaRPr sz="1050">
              <a:latin typeface="Times New Roman"/>
              <a:cs typeface="Times New Roman"/>
            </a:endParaRPr>
          </a:p>
        </p:txBody>
      </p:sp>
      <p:sp>
        <p:nvSpPr>
          <p:cNvPr id="40" name="object 40"/>
          <p:cNvSpPr txBox="1"/>
          <p:nvPr/>
        </p:nvSpPr>
        <p:spPr>
          <a:xfrm>
            <a:off x="7667626" y="6465823"/>
            <a:ext cx="1983105" cy="531556"/>
          </a:xfrm>
          <a:prstGeom prst="rect">
            <a:avLst/>
          </a:prstGeom>
          <a:ln w="12700">
            <a:solidFill>
              <a:srgbClr val="000000"/>
            </a:solidFill>
          </a:ln>
        </p:spPr>
        <p:txBody>
          <a:bodyPr vert="horz" wrap="square" lIns="0" tIns="46355" rIns="0" bIns="0" rtlCol="0">
            <a:spAutoFit/>
          </a:bodyPr>
          <a:lstStyle/>
          <a:p>
            <a:pPr marL="92075" marR="94615" algn="just">
              <a:spcBef>
                <a:spcPts val="365"/>
              </a:spcBef>
            </a:pPr>
            <a:r>
              <a:rPr sz="1050" dirty="0">
                <a:latin typeface="Times New Roman"/>
                <a:cs typeface="Times New Roman"/>
              </a:rPr>
              <a:t>Contact</a:t>
            </a:r>
            <a:r>
              <a:rPr sz="1050" spc="-55" dirty="0">
                <a:latin typeface="Times New Roman"/>
                <a:cs typeface="Times New Roman"/>
              </a:rPr>
              <a:t> </a:t>
            </a:r>
            <a:r>
              <a:rPr sz="1050" dirty="0">
                <a:latin typeface="Times New Roman"/>
                <a:cs typeface="Times New Roman"/>
              </a:rPr>
              <a:t>agency</a:t>
            </a:r>
            <a:r>
              <a:rPr sz="1050" spc="-55" dirty="0">
                <a:latin typeface="Times New Roman"/>
                <a:cs typeface="Times New Roman"/>
              </a:rPr>
              <a:t> </a:t>
            </a:r>
            <a:r>
              <a:rPr sz="1050" dirty="0">
                <a:latin typeface="Times New Roman"/>
                <a:cs typeface="Times New Roman"/>
              </a:rPr>
              <a:t>supplying</a:t>
            </a:r>
            <a:r>
              <a:rPr sz="1050" spc="-10" dirty="0">
                <a:latin typeface="Times New Roman"/>
                <a:cs typeface="Times New Roman"/>
              </a:rPr>
              <a:t> power </a:t>
            </a:r>
            <a:r>
              <a:rPr sz="1050" dirty="0">
                <a:latin typeface="Times New Roman"/>
                <a:cs typeface="Times New Roman"/>
              </a:rPr>
              <a:t>to</a:t>
            </a:r>
            <a:r>
              <a:rPr sz="1050" spc="-15" dirty="0">
                <a:latin typeface="Times New Roman"/>
                <a:cs typeface="Times New Roman"/>
              </a:rPr>
              <a:t> </a:t>
            </a:r>
            <a:r>
              <a:rPr sz="1050" dirty="0">
                <a:latin typeface="Times New Roman"/>
                <a:cs typeface="Times New Roman"/>
              </a:rPr>
              <a:t>verify</a:t>
            </a:r>
            <a:r>
              <a:rPr sz="1050" spc="-15" dirty="0">
                <a:latin typeface="Times New Roman"/>
                <a:cs typeface="Times New Roman"/>
              </a:rPr>
              <a:t> </a:t>
            </a:r>
            <a:r>
              <a:rPr sz="1050" dirty="0">
                <a:latin typeface="Times New Roman"/>
                <a:cs typeface="Times New Roman"/>
              </a:rPr>
              <a:t>that</a:t>
            </a:r>
            <a:r>
              <a:rPr sz="1050" spc="-35" dirty="0">
                <a:latin typeface="Times New Roman"/>
                <a:cs typeface="Times New Roman"/>
              </a:rPr>
              <a:t> </a:t>
            </a:r>
            <a:r>
              <a:rPr sz="1050" dirty="0">
                <a:latin typeface="Times New Roman"/>
                <a:cs typeface="Times New Roman"/>
              </a:rPr>
              <a:t>they</a:t>
            </a:r>
            <a:r>
              <a:rPr sz="1050" spc="-30" dirty="0">
                <a:latin typeface="Times New Roman"/>
                <a:cs typeface="Times New Roman"/>
              </a:rPr>
              <a:t> </a:t>
            </a:r>
            <a:r>
              <a:rPr sz="1050" dirty="0">
                <a:latin typeface="Times New Roman"/>
                <a:cs typeface="Times New Roman"/>
              </a:rPr>
              <a:t>are</a:t>
            </a:r>
            <a:r>
              <a:rPr sz="1050" spc="-30" dirty="0">
                <a:latin typeface="Times New Roman"/>
                <a:cs typeface="Times New Roman"/>
              </a:rPr>
              <a:t> </a:t>
            </a:r>
            <a:r>
              <a:rPr sz="1050" dirty="0">
                <a:latin typeface="Times New Roman"/>
                <a:cs typeface="Times New Roman"/>
              </a:rPr>
              <a:t>sending</a:t>
            </a:r>
            <a:r>
              <a:rPr sz="1050" spc="-25" dirty="0">
                <a:latin typeface="Times New Roman"/>
                <a:cs typeface="Times New Roman"/>
              </a:rPr>
              <a:t> the </a:t>
            </a:r>
            <a:r>
              <a:rPr sz="1050" dirty="0">
                <a:latin typeface="Times New Roman"/>
                <a:cs typeface="Times New Roman"/>
              </a:rPr>
              <a:t>correct</a:t>
            </a:r>
            <a:r>
              <a:rPr sz="1050" spc="-40" dirty="0">
                <a:latin typeface="Times New Roman"/>
                <a:cs typeface="Times New Roman"/>
              </a:rPr>
              <a:t> </a:t>
            </a:r>
            <a:r>
              <a:rPr sz="1050" spc="-10" dirty="0">
                <a:latin typeface="Times New Roman"/>
                <a:cs typeface="Times New Roman"/>
              </a:rPr>
              <a:t>voltage.</a:t>
            </a:r>
            <a:endParaRPr sz="1050">
              <a:latin typeface="Times New Roman"/>
              <a:cs typeface="Times New Roman"/>
            </a:endParaRPr>
          </a:p>
        </p:txBody>
      </p:sp>
      <p:sp>
        <p:nvSpPr>
          <p:cNvPr id="41" name="object 41"/>
          <p:cNvSpPr txBox="1"/>
          <p:nvPr/>
        </p:nvSpPr>
        <p:spPr>
          <a:xfrm>
            <a:off x="7667626" y="7362826"/>
            <a:ext cx="1983105" cy="206467"/>
          </a:xfrm>
          <a:prstGeom prst="rect">
            <a:avLst/>
          </a:prstGeom>
          <a:ln w="12700">
            <a:solidFill>
              <a:srgbClr val="000000"/>
            </a:solidFill>
          </a:ln>
        </p:spPr>
        <p:txBody>
          <a:bodyPr vert="horz" wrap="square" lIns="0" tIns="44450" rIns="0" bIns="0" rtlCol="0">
            <a:spAutoFit/>
          </a:bodyPr>
          <a:lstStyle/>
          <a:p>
            <a:pPr marL="92075">
              <a:spcBef>
                <a:spcPts val="350"/>
              </a:spcBef>
            </a:pPr>
            <a:r>
              <a:rPr sz="1050" dirty="0">
                <a:latin typeface="Times New Roman"/>
                <a:cs typeface="Times New Roman"/>
              </a:rPr>
              <a:t>Replace</a:t>
            </a:r>
            <a:r>
              <a:rPr sz="1050" spc="-55" dirty="0">
                <a:latin typeface="Times New Roman"/>
                <a:cs typeface="Times New Roman"/>
              </a:rPr>
              <a:t> </a:t>
            </a:r>
            <a:r>
              <a:rPr sz="1050" dirty="0">
                <a:latin typeface="Times New Roman"/>
                <a:cs typeface="Times New Roman"/>
              </a:rPr>
              <a:t>the</a:t>
            </a:r>
            <a:r>
              <a:rPr sz="1050" spc="-35" dirty="0">
                <a:latin typeface="Times New Roman"/>
                <a:cs typeface="Times New Roman"/>
              </a:rPr>
              <a:t> </a:t>
            </a:r>
            <a:r>
              <a:rPr sz="1050" dirty="0">
                <a:latin typeface="Times New Roman"/>
                <a:cs typeface="Times New Roman"/>
              </a:rPr>
              <a:t>main</a:t>
            </a:r>
            <a:r>
              <a:rPr sz="1050" spc="-15" dirty="0">
                <a:latin typeface="Times New Roman"/>
                <a:cs typeface="Times New Roman"/>
              </a:rPr>
              <a:t> </a:t>
            </a:r>
            <a:r>
              <a:rPr sz="1050" dirty="0">
                <a:latin typeface="Times New Roman"/>
                <a:cs typeface="Times New Roman"/>
              </a:rPr>
              <a:t>control</a:t>
            </a:r>
            <a:r>
              <a:rPr sz="1050" spc="-35" dirty="0">
                <a:latin typeface="Times New Roman"/>
                <a:cs typeface="Times New Roman"/>
              </a:rPr>
              <a:t> </a:t>
            </a:r>
            <a:r>
              <a:rPr sz="1050" spc="-10" dirty="0">
                <a:latin typeface="Times New Roman"/>
                <a:cs typeface="Times New Roman"/>
              </a:rPr>
              <a:t>board</a:t>
            </a:r>
            <a:endParaRPr sz="1050">
              <a:latin typeface="Times New Roman"/>
              <a:cs typeface="Times New Roman"/>
            </a:endParaRPr>
          </a:p>
        </p:txBody>
      </p:sp>
      <p:sp>
        <p:nvSpPr>
          <p:cNvPr id="42" name="object 42"/>
          <p:cNvSpPr/>
          <p:nvPr/>
        </p:nvSpPr>
        <p:spPr>
          <a:xfrm>
            <a:off x="5389498" y="6903974"/>
            <a:ext cx="2278380" cy="624205"/>
          </a:xfrm>
          <a:custGeom>
            <a:avLst/>
            <a:gdLst/>
            <a:ahLst/>
            <a:cxnLst/>
            <a:rect l="l" t="t" r="r" b="b"/>
            <a:pathLst>
              <a:path w="2278379" h="624204">
                <a:moveTo>
                  <a:pt x="2201926" y="547751"/>
                </a:moveTo>
                <a:lnTo>
                  <a:pt x="2201926" y="623951"/>
                </a:lnTo>
                <a:lnTo>
                  <a:pt x="2265426" y="592201"/>
                </a:lnTo>
                <a:lnTo>
                  <a:pt x="2214626" y="592201"/>
                </a:lnTo>
                <a:lnTo>
                  <a:pt x="2214626" y="579501"/>
                </a:lnTo>
                <a:lnTo>
                  <a:pt x="2265426" y="579501"/>
                </a:lnTo>
                <a:lnTo>
                  <a:pt x="2201926" y="547751"/>
                </a:lnTo>
                <a:close/>
              </a:path>
              <a:path w="2278379" h="624204">
                <a:moveTo>
                  <a:pt x="12700" y="0"/>
                </a:moveTo>
                <a:lnTo>
                  <a:pt x="0" y="0"/>
                </a:lnTo>
                <a:lnTo>
                  <a:pt x="0" y="589407"/>
                </a:lnTo>
                <a:lnTo>
                  <a:pt x="2920" y="592201"/>
                </a:lnTo>
                <a:lnTo>
                  <a:pt x="2201926" y="592201"/>
                </a:lnTo>
                <a:lnTo>
                  <a:pt x="2201926" y="585851"/>
                </a:lnTo>
                <a:lnTo>
                  <a:pt x="12700" y="585851"/>
                </a:lnTo>
                <a:lnTo>
                  <a:pt x="6350" y="579501"/>
                </a:lnTo>
                <a:lnTo>
                  <a:pt x="12700" y="579501"/>
                </a:lnTo>
                <a:lnTo>
                  <a:pt x="12700" y="0"/>
                </a:lnTo>
                <a:close/>
              </a:path>
              <a:path w="2278379" h="624204">
                <a:moveTo>
                  <a:pt x="2265426" y="579501"/>
                </a:moveTo>
                <a:lnTo>
                  <a:pt x="2214626" y="579501"/>
                </a:lnTo>
                <a:lnTo>
                  <a:pt x="2214626" y="592201"/>
                </a:lnTo>
                <a:lnTo>
                  <a:pt x="2265426" y="592201"/>
                </a:lnTo>
                <a:lnTo>
                  <a:pt x="2278126" y="585851"/>
                </a:lnTo>
                <a:lnTo>
                  <a:pt x="2265426" y="579501"/>
                </a:lnTo>
                <a:close/>
              </a:path>
              <a:path w="2278379" h="624204">
                <a:moveTo>
                  <a:pt x="12700" y="579501"/>
                </a:moveTo>
                <a:lnTo>
                  <a:pt x="6350" y="579501"/>
                </a:lnTo>
                <a:lnTo>
                  <a:pt x="12700" y="585851"/>
                </a:lnTo>
                <a:lnTo>
                  <a:pt x="12700" y="579501"/>
                </a:lnTo>
                <a:close/>
              </a:path>
              <a:path w="2278379" h="624204">
                <a:moveTo>
                  <a:pt x="2201926" y="579501"/>
                </a:moveTo>
                <a:lnTo>
                  <a:pt x="12700" y="579501"/>
                </a:lnTo>
                <a:lnTo>
                  <a:pt x="12700" y="585851"/>
                </a:lnTo>
                <a:lnTo>
                  <a:pt x="2201926" y="585851"/>
                </a:lnTo>
                <a:lnTo>
                  <a:pt x="2201926" y="579501"/>
                </a:lnTo>
                <a:close/>
              </a:path>
            </a:pathLst>
          </a:custGeom>
          <a:solidFill>
            <a:srgbClr val="000000"/>
          </a:solidFill>
        </p:spPr>
        <p:txBody>
          <a:bodyPr wrap="square" lIns="0" tIns="0" rIns="0" bIns="0" rtlCol="0"/>
          <a:lstStyle/>
          <a:p>
            <a:endParaRPr/>
          </a:p>
        </p:txBody>
      </p:sp>
      <p:sp>
        <p:nvSpPr>
          <p:cNvPr id="43" name="object 43"/>
          <p:cNvSpPr txBox="1"/>
          <p:nvPr/>
        </p:nvSpPr>
        <p:spPr>
          <a:xfrm>
            <a:off x="5078223" y="7162292"/>
            <a:ext cx="245745" cy="197490"/>
          </a:xfrm>
          <a:prstGeom prst="rect">
            <a:avLst/>
          </a:prstGeom>
        </p:spPr>
        <p:txBody>
          <a:bodyPr vert="horz" wrap="square" lIns="0" tIns="12700" rIns="0" bIns="0" rtlCol="0">
            <a:spAutoFit/>
          </a:bodyPr>
          <a:lstStyle/>
          <a:p>
            <a:pPr marL="12700">
              <a:spcBef>
                <a:spcPts val="100"/>
              </a:spcBef>
            </a:pPr>
            <a:r>
              <a:rPr sz="1200" spc="-25" dirty="0">
                <a:latin typeface="Times New Roman"/>
                <a:cs typeface="Times New Roman"/>
              </a:rPr>
              <a:t>NO</a:t>
            </a:r>
            <a:endParaRPr sz="1200">
              <a:latin typeface="Times New Roman"/>
              <a:cs typeface="Times New Roman"/>
            </a:endParaRPr>
          </a:p>
        </p:txBody>
      </p:sp>
      <p:sp>
        <p:nvSpPr>
          <p:cNvPr id="44" name="object 44"/>
          <p:cNvSpPr txBox="1">
            <a:spLocks noGrp="1"/>
          </p:cNvSpPr>
          <p:nvPr>
            <p:ph type="ftr" sz="quarter" idx="5"/>
          </p:nvPr>
        </p:nvSpPr>
        <p:spPr>
          <a:xfrm>
            <a:off x="3704102" y="9629489"/>
            <a:ext cx="10373172" cy="125034"/>
          </a:xfrm>
          <a:prstGeom prst="rect">
            <a:avLst/>
          </a:prstGeom>
        </p:spPr>
        <p:txBody>
          <a:bodyPr vert="horz" wrap="square" lIns="0" tIns="1905" rIns="0" bIns="0" rtlCol="0">
            <a:spAutoFit/>
          </a:bodyPr>
          <a:lstStyle/>
          <a:p>
            <a:pPr marL="12700">
              <a:spcBef>
                <a:spcPts val="15"/>
              </a:spcBef>
            </a:pPr>
            <a:r>
              <a:rPr spc="-10" dirty="0"/>
              <a:t>Manufacturer</a:t>
            </a:r>
            <a:r>
              <a:rPr spc="-50" dirty="0"/>
              <a:t> </a:t>
            </a:r>
            <a:r>
              <a:rPr spc="-10" dirty="0"/>
              <a:t>reserves</a:t>
            </a:r>
            <a:r>
              <a:rPr spc="-25" dirty="0"/>
              <a:t> </a:t>
            </a:r>
            <a:r>
              <a:rPr dirty="0"/>
              <a:t>the</a:t>
            </a:r>
            <a:r>
              <a:rPr spc="-5" dirty="0"/>
              <a:t> </a:t>
            </a:r>
            <a:r>
              <a:rPr dirty="0"/>
              <a:t>right</a:t>
            </a:r>
            <a:r>
              <a:rPr spc="-15" dirty="0"/>
              <a:t> </a:t>
            </a:r>
            <a:r>
              <a:rPr dirty="0"/>
              <a:t>to</a:t>
            </a:r>
            <a:r>
              <a:rPr spc="5" dirty="0"/>
              <a:t> </a:t>
            </a:r>
            <a:r>
              <a:rPr dirty="0"/>
              <a:t>change</a:t>
            </a:r>
            <a:r>
              <a:rPr spc="-10" dirty="0"/>
              <a:t> </a:t>
            </a:r>
            <a:r>
              <a:rPr dirty="0"/>
              <a:t>at</a:t>
            </a:r>
            <a:r>
              <a:rPr spc="-5" dirty="0"/>
              <a:t> </a:t>
            </a:r>
            <a:r>
              <a:rPr dirty="0"/>
              <a:t>any</a:t>
            </a:r>
            <a:r>
              <a:rPr spc="-15" dirty="0"/>
              <a:t> </a:t>
            </a:r>
            <a:r>
              <a:rPr dirty="0"/>
              <a:t>time</a:t>
            </a:r>
            <a:r>
              <a:rPr spc="15" dirty="0"/>
              <a:t> </a:t>
            </a:r>
            <a:r>
              <a:rPr dirty="0"/>
              <a:t>for</a:t>
            </a:r>
            <a:r>
              <a:rPr spc="-20" dirty="0"/>
              <a:t> </a:t>
            </a:r>
            <a:r>
              <a:rPr spc="-10" dirty="0"/>
              <a:t>specifications</a:t>
            </a:r>
            <a:r>
              <a:rPr spc="-25" dirty="0"/>
              <a:t> </a:t>
            </a:r>
            <a:r>
              <a:rPr dirty="0"/>
              <a:t>or</a:t>
            </a:r>
            <a:r>
              <a:rPr spc="-15" dirty="0"/>
              <a:t> </a:t>
            </a:r>
            <a:r>
              <a:rPr dirty="0"/>
              <a:t>designs without</a:t>
            </a:r>
            <a:r>
              <a:rPr spc="-5" dirty="0"/>
              <a:t> </a:t>
            </a:r>
            <a:r>
              <a:rPr dirty="0"/>
              <a:t>notice</a:t>
            </a:r>
            <a:r>
              <a:rPr spc="-20" dirty="0"/>
              <a:t> </a:t>
            </a:r>
            <a:r>
              <a:rPr dirty="0"/>
              <a:t>and</a:t>
            </a:r>
            <a:r>
              <a:rPr spc="10" dirty="0"/>
              <a:t> </a:t>
            </a:r>
            <a:r>
              <a:rPr dirty="0"/>
              <a:t>incurring</a:t>
            </a:r>
            <a:r>
              <a:rPr spc="-10" dirty="0"/>
              <a:t> obligations.</a:t>
            </a:r>
          </a:p>
        </p:txBody>
      </p:sp>
      <p:sp>
        <p:nvSpPr>
          <p:cNvPr id="45" name="object 45"/>
          <p:cNvSpPr txBox="1">
            <a:spLocks noGrp="1"/>
          </p:cNvSpPr>
          <p:nvPr>
            <p:ph type="dt" sz="half" idx="6"/>
          </p:nvPr>
        </p:nvSpPr>
        <p:spPr>
          <a:xfrm>
            <a:off x="18421133" y="9629489"/>
            <a:ext cx="692195" cy="125034"/>
          </a:xfrm>
          <a:prstGeom prst="rect">
            <a:avLst/>
          </a:prstGeom>
        </p:spPr>
        <p:txBody>
          <a:bodyPr vert="horz" wrap="square" lIns="0" tIns="1905" rIns="0" bIns="0" rtlCol="0">
            <a:spAutoFit/>
          </a:bodyPr>
          <a:lstStyle/>
          <a:p>
            <a:pPr marL="12700">
              <a:spcBef>
                <a:spcPts val="15"/>
              </a:spcBef>
            </a:pPr>
            <a:r>
              <a:rPr spc="-10" dirty="0"/>
              <a:t>05.2018</a:t>
            </a: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6898042"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Key Product Components</a:t>
            </a:r>
          </a:p>
        </p:txBody>
      </p:sp>
      <p:pic>
        <p:nvPicPr>
          <p:cNvPr id="4" name="Picture 3">
            <a:extLst>
              <a:ext uri="{FF2B5EF4-FFF2-40B4-BE49-F238E27FC236}">
                <a16:creationId xmlns:a16="http://schemas.microsoft.com/office/drawing/2014/main" id="{A5F0E304-B93C-559B-07F0-CA039C220E95}"/>
              </a:ext>
            </a:extLst>
          </p:cNvPr>
          <p:cNvPicPr>
            <a:picLocks noChangeAspect="1"/>
          </p:cNvPicPr>
          <p:nvPr/>
        </p:nvPicPr>
        <p:blipFill>
          <a:blip r:embed="rId3"/>
          <a:stretch>
            <a:fillRect/>
          </a:stretch>
        </p:blipFill>
        <p:spPr>
          <a:xfrm>
            <a:off x="1498600" y="1447800"/>
            <a:ext cx="6781800" cy="7426352"/>
          </a:xfrm>
          <a:prstGeom prst="rect">
            <a:avLst/>
          </a:prstGeom>
        </p:spPr>
      </p:pic>
    </p:spTree>
    <p:extLst>
      <p:ext uri="{BB962C8B-B14F-4D97-AF65-F5344CB8AC3E}">
        <p14:creationId xmlns:p14="http://schemas.microsoft.com/office/powerpoint/2010/main" val="210176163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6898042"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Key Product Components</a:t>
            </a:r>
          </a:p>
        </p:txBody>
      </p:sp>
      <p:pic>
        <p:nvPicPr>
          <p:cNvPr id="3" name="Picture 2">
            <a:extLst>
              <a:ext uri="{FF2B5EF4-FFF2-40B4-BE49-F238E27FC236}">
                <a16:creationId xmlns:a16="http://schemas.microsoft.com/office/drawing/2014/main" id="{FC996E49-A20B-D163-B5E3-0B4522F13103}"/>
              </a:ext>
            </a:extLst>
          </p:cNvPr>
          <p:cNvPicPr>
            <a:picLocks noChangeAspect="1"/>
          </p:cNvPicPr>
          <p:nvPr/>
        </p:nvPicPr>
        <p:blipFill>
          <a:blip r:embed="rId3"/>
          <a:stretch>
            <a:fillRect/>
          </a:stretch>
        </p:blipFill>
        <p:spPr>
          <a:xfrm>
            <a:off x="1803400" y="1814842"/>
            <a:ext cx="8632181" cy="6276315"/>
          </a:xfrm>
          <a:prstGeom prst="rect">
            <a:avLst/>
          </a:prstGeom>
        </p:spPr>
      </p:pic>
    </p:spTree>
    <p:extLst>
      <p:ext uri="{BB962C8B-B14F-4D97-AF65-F5344CB8AC3E}">
        <p14:creationId xmlns:p14="http://schemas.microsoft.com/office/powerpoint/2010/main" val="44180015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6898042"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Key Product Components</a:t>
            </a:r>
          </a:p>
        </p:txBody>
      </p:sp>
      <p:pic>
        <p:nvPicPr>
          <p:cNvPr id="4" name="Picture 3">
            <a:extLst>
              <a:ext uri="{FF2B5EF4-FFF2-40B4-BE49-F238E27FC236}">
                <a16:creationId xmlns:a16="http://schemas.microsoft.com/office/drawing/2014/main" id="{70D1F587-AD23-798C-0AFD-E70278D27C0E}"/>
              </a:ext>
            </a:extLst>
          </p:cNvPr>
          <p:cNvPicPr>
            <a:picLocks noChangeAspect="1"/>
          </p:cNvPicPr>
          <p:nvPr/>
        </p:nvPicPr>
        <p:blipFill>
          <a:blip r:embed="rId3"/>
          <a:stretch>
            <a:fillRect/>
          </a:stretch>
        </p:blipFill>
        <p:spPr>
          <a:xfrm>
            <a:off x="1776770" y="1905000"/>
            <a:ext cx="8565213" cy="6477000"/>
          </a:xfrm>
          <a:prstGeom prst="rect">
            <a:avLst/>
          </a:prstGeom>
        </p:spPr>
      </p:pic>
    </p:spTree>
    <p:extLst>
      <p:ext uri="{BB962C8B-B14F-4D97-AF65-F5344CB8AC3E}">
        <p14:creationId xmlns:p14="http://schemas.microsoft.com/office/powerpoint/2010/main" val="387773121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42160FF-CDCD-BD0F-2A81-3CE7842F8CDF}"/>
              </a:ext>
            </a:extLst>
          </p:cNvPr>
          <p:cNvSpPr txBox="1"/>
          <p:nvPr/>
        </p:nvSpPr>
        <p:spPr>
          <a:xfrm>
            <a:off x="1727200" y="141541"/>
            <a:ext cx="10439400" cy="880241"/>
          </a:xfrm>
          <a:prstGeom prst="rect">
            <a:avLst/>
          </a:prstGeom>
          <a:noFill/>
        </p:spPr>
        <p:txBody>
          <a:bodyPr wrap="square">
            <a:spAutoFit/>
          </a:bodyPr>
          <a:lstStyle/>
          <a:p>
            <a:pPr marL="0" marR="0" lvl="0" indent="0" algn="l" defTabSz="1219170" rtl="0" eaLnBrk="1" fontAlgn="base" latinLnBrk="0" hangingPunct="1">
              <a:lnSpc>
                <a:spcPct val="80000"/>
              </a:lnSpc>
              <a:spcBef>
                <a:spcPct val="0"/>
              </a:spcBef>
              <a:spcAft>
                <a:spcPct val="0"/>
              </a:spcAft>
              <a:buClrTx/>
              <a:buSzTx/>
              <a:buFontTx/>
              <a:buNone/>
              <a:tabLst/>
              <a:defRPr/>
            </a:pPr>
            <a:r>
              <a:rPr kumimoji="0" lang="en-US" altLang="zh-CN" sz="6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ＭＳ Ｐゴシック"/>
                <a:cs typeface="Arial" panose="020B0604020202020204" pitchFamily="34" charset="0"/>
              </a:rPr>
              <a:t>Gateway APP Installation</a:t>
            </a:r>
          </a:p>
        </p:txBody>
      </p:sp>
      <p:grpSp>
        <p:nvGrpSpPr>
          <p:cNvPr id="3" name="object 9">
            <a:extLst>
              <a:ext uri="{FF2B5EF4-FFF2-40B4-BE49-F238E27FC236}">
                <a16:creationId xmlns:a16="http://schemas.microsoft.com/office/drawing/2014/main" id="{71E0D205-A704-3CAE-208E-5AEA0502BB16}"/>
              </a:ext>
            </a:extLst>
          </p:cNvPr>
          <p:cNvGrpSpPr/>
          <p:nvPr/>
        </p:nvGrpSpPr>
        <p:grpSpPr>
          <a:xfrm>
            <a:off x="660400" y="1524000"/>
            <a:ext cx="3962400" cy="7620000"/>
            <a:chOff x="239268" y="3694188"/>
            <a:chExt cx="2880360" cy="5554980"/>
          </a:xfrm>
        </p:grpSpPr>
        <p:pic>
          <p:nvPicPr>
            <p:cNvPr id="4" name="object 10">
              <a:extLst>
                <a:ext uri="{FF2B5EF4-FFF2-40B4-BE49-F238E27FC236}">
                  <a16:creationId xmlns:a16="http://schemas.microsoft.com/office/drawing/2014/main" id="{15948378-5DF1-B619-FBC7-233220AC1152}"/>
                </a:ext>
              </a:extLst>
            </p:cNvPr>
            <p:cNvPicPr/>
            <p:nvPr/>
          </p:nvPicPr>
          <p:blipFill>
            <a:blip r:embed="rId3" cstate="print"/>
            <a:stretch>
              <a:fillRect/>
            </a:stretch>
          </p:blipFill>
          <p:spPr>
            <a:xfrm>
              <a:off x="239268" y="3694188"/>
              <a:ext cx="2880360" cy="5554960"/>
            </a:xfrm>
            <a:prstGeom prst="rect">
              <a:avLst/>
            </a:prstGeom>
          </p:spPr>
        </p:pic>
        <p:pic>
          <p:nvPicPr>
            <p:cNvPr id="5" name="object 11">
              <a:extLst>
                <a:ext uri="{FF2B5EF4-FFF2-40B4-BE49-F238E27FC236}">
                  <a16:creationId xmlns:a16="http://schemas.microsoft.com/office/drawing/2014/main" id="{2178FD51-4234-A357-52DF-1ECDE5B62671}"/>
                </a:ext>
              </a:extLst>
            </p:cNvPr>
            <p:cNvPicPr/>
            <p:nvPr/>
          </p:nvPicPr>
          <p:blipFill>
            <a:blip r:embed="rId4" cstate="print"/>
            <a:stretch>
              <a:fillRect/>
            </a:stretch>
          </p:blipFill>
          <p:spPr>
            <a:xfrm>
              <a:off x="2674619" y="7331967"/>
              <a:ext cx="419093" cy="586729"/>
            </a:xfrm>
            <a:prstGeom prst="rect">
              <a:avLst/>
            </a:prstGeom>
          </p:spPr>
        </p:pic>
      </p:grpSp>
      <p:grpSp>
        <p:nvGrpSpPr>
          <p:cNvPr id="7" name="object 5">
            <a:extLst>
              <a:ext uri="{FF2B5EF4-FFF2-40B4-BE49-F238E27FC236}">
                <a16:creationId xmlns:a16="http://schemas.microsoft.com/office/drawing/2014/main" id="{B33BA98E-52FB-BFBA-AF39-984DCACEA92A}"/>
              </a:ext>
            </a:extLst>
          </p:cNvPr>
          <p:cNvGrpSpPr/>
          <p:nvPr/>
        </p:nvGrpSpPr>
        <p:grpSpPr>
          <a:xfrm>
            <a:off x="8204200" y="1485900"/>
            <a:ext cx="3962400" cy="7619973"/>
            <a:chOff x="3741661" y="3694188"/>
            <a:chExt cx="2884805" cy="5554980"/>
          </a:xfrm>
        </p:grpSpPr>
        <p:pic>
          <p:nvPicPr>
            <p:cNvPr id="9" name="object 6">
              <a:extLst>
                <a:ext uri="{FF2B5EF4-FFF2-40B4-BE49-F238E27FC236}">
                  <a16:creationId xmlns:a16="http://schemas.microsoft.com/office/drawing/2014/main" id="{BA20AAA4-529A-81D1-E85C-7FE01AF5EF18}"/>
                </a:ext>
              </a:extLst>
            </p:cNvPr>
            <p:cNvPicPr/>
            <p:nvPr/>
          </p:nvPicPr>
          <p:blipFill>
            <a:blip r:embed="rId5" cstate="print"/>
            <a:stretch>
              <a:fillRect/>
            </a:stretch>
          </p:blipFill>
          <p:spPr>
            <a:xfrm>
              <a:off x="3744467" y="3694188"/>
              <a:ext cx="2881884" cy="5554960"/>
            </a:xfrm>
            <a:prstGeom prst="rect">
              <a:avLst/>
            </a:prstGeom>
          </p:spPr>
        </p:pic>
        <p:pic>
          <p:nvPicPr>
            <p:cNvPr id="10" name="object 7">
              <a:extLst>
                <a:ext uri="{FF2B5EF4-FFF2-40B4-BE49-F238E27FC236}">
                  <a16:creationId xmlns:a16="http://schemas.microsoft.com/office/drawing/2014/main" id="{8AFFDABA-09FC-773F-B1F8-5DD1429A3EA7}"/>
                </a:ext>
              </a:extLst>
            </p:cNvPr>
            <p:cNvPicPr/>
            <p:nvPr/>
          </p:nvPicPr>
          <p:blipFill>
            <a:blip r:embed="rId6" cstate="print"/>
            <a:stretch>
              <a:fillRect/>
            </a:stretch>
          </p:blipFill>
          <p:spPr>
            <a:xfrm>
              <a:off x="6021323" y="5647954"/>
              <a:ext cx="417574" cy="586729"/>
            </a:xfrm>
            <a:prstGeom prst="rect">
              <a:avLst/>
            </a:prstGeom>
          </p:spPr>
        </p:pic>
        <p:sp>
          <p:nvSpPr>
            <p:cNvPr id="11" name="object 8">
              <a:extLst>
                <a:ext uri="{FF2B5EF4-FFF2-40B4-BE49-F238E27FC236}">
                  <a16:creationId xmlns:a16="http://schemas.microsoft.com/office/drawing/2014/main" id="{9E21ECB2-014F-5B01-651E-F561BC76A3AA}"/>
                </a:ext>
              </a:extLst>
            </p:cNvPr>
            <p:cNvSpPr/>
            <p:nvPr/>
          </p:nvSpPr>
          <p:spPr>
            <a:xfrm>
              <a:off x="3754361" y="6028182"/>
              <a:ext cx="396875" cy="396240"/>
            </a:xfrm>
            <a:custGeom>
              <a:avLst/>
              <a:gdLst/>
              <a:ahLst/>
              <a:cxnLst/>
              <a:rect l="l" t="t" r="r" b="b"/>
              <a:pathLst>
                <a:path w="396875" h="396239">
                  <a:moveTo>
                    <a:pt x="0" y="198119"/>
                  </a:moveTo>
                  <a:lnTo>
                    <a:pt x="5229" y="152677"/>
                  </a:lnTo>
                  <a:lnTo>
                    <a:pt x="20129" y="110970"/>
                  </a:lnTo>
                  <a:lnTo>
                    <a:pt x="43510" y="74185"/>
                  </a:lnTo>
                  <a:lnTo>
                    <a:pt x="74189" y="43509"/>
                  </a:lnTo>
                  <a:lnTo>
                    <a:pt x="110977" y="20128"/>
                  </a:lnTo>
                  <a:lnTo>
                    <a:pt x="152689" y="5229"/>
                  </a:lnTo>
                  <a:lnTo>
                    <a:pt x="198139" y="0"/>
                  </a:lnTo>
                  <a:lnTo>
                    <a:pt x="243581" y="5229"/>
                  </a:lnTo>
                  <a:lnTo>
                    <a:pt x="285288" y="20128"/>
                  </a:lnTo>
                  <a:lnTo>
                    <a:pt x="322073" y="43509"/>
                  </a:lnTo>
                  <a:lnTo>
                    <a:pt x="352749" y="74185"/>
                  </a:lnTo>
                  <a:lnTo>
                    <a:pt x="376130" y="110970"/>
                  </a:lnTo>
                  <a:lnTo>
                    <a:pt x="391029" y="152677"/>
                  </a:lnTo>
                  <a:lnTo>
                    <a:pt x="396259" y="198119"/>
                  </a:lnTo>
                  <a:lnTo>
                    <a:pt x="391029" y="243568"/>
                  </a:lnTo>
                  <a:lnTo>
                    <a:pt x="376130" y="285276"/>
                  </a:lnTo>
                  <a:lnTo>
                    <a:pt x="352749" y="322060"/>
                  </a:lnTo>
                  <a:lnTo>
                    <a:pt x="322073" y="352732"/>
                  </a:lnTo>
                  <a:lnTo>
                    <a:pt x="285288" y="376109"/>
                  </a:lnTo>
                  <a:lnTo>
                    <a:pt x="243581" y="391005"/>
                  </a:lnTo>
                  <a:lnTo>
                    <a:pt x="198139" y="396233"/>
                  </a:lnTo>
                  <a:lnTo>
                    <a:pt x="152689" y="391005"/>
                  </a:lnTo>
                  <a:lnTo>
                    <a:pt x="110977" y="376109"/>
                  </a:lnTo>
                  <a:lnTo>
                    <a:pt x="74189" y="352732"/>
                  </a:lnTo>
                  <a:lnTo>
                    <a:pt x="43510" y="322060"/>
                  </a:lnTo>
                  <a:lnTo>
                    <a:pt x="20129" y="285276"/>
                  </a:lnTo>
                  <a:lnTo>
                    <a:pt x="5229" y="243568"/>
                  </a:lnTo>
                  <a:lnTo>
                    <a:pt x="0" y="198119"/>
                  </a:lnTo>
                  <a:close/>
                </a:path>
              </a:pathLst>
            </a:custGeom>
            <a:ln w="25400">
              <a:solidFill>
                <a:srgbClr val="C00000"/>
              </a:solidFill>
            </a:ln>
          </p:spPr>
          <p:txBody>
            <a:bodyPr wrap="square" lIns="0" tIns="0" rIns="0" bIns="0" rtlCol="0"/>
            <a:lstStyle/>
            <a:p>
              <a:endParaRPr/>
            </a:p>
          </p:txBody>
        </p:sp>
      </p:grpSp>
    </p:spTree>
    <p:extLst>
      <p:ext uri="{BB962C8B-B14F-4D97-AF65-F5344CB8AC3E}">
        <p14:creationId xmlns:p14="http://schemas.microsoft.com/office/powerpoint/2010/main" val="60740145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6898042"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Key Product Components</a:t>
            </a:r>
          </a:p>
        </p:txBody>
      </p:sp>
      <p:graphicFrame>
        <p:nvGraphicFramePr>
          <p:cNvPr id="3" name="Object 2">
            <a:extLst>
              <a:ext uri="{FF2B5EF4-FFF2-40B4-BE49-F238E27FC236}">
                <a16:creationId xmlns:a16="http://schemas.microsoft.com/office/drawing/2014/main" id="{D2447074-3603-BA45-AB4D-B2FA83BDA833}"/>
              </a:ext>
            </a:extLst>
          </p:cNvPr>
          <p:cNvGraphicFramePr>
            <a:graphicFrameLocks noChangeAspect="1"/>
          </p:cNvGraphicFramePr>
          <p:nvPr>
            <p:extLst>
              <p:ext uri="{D42A27DB-BD31-4B8C-83A1-F6EECF244321}">
                <p14:modId xmlns:p14="http://schemas.microsoft.com/office/powerpoint/2010/main" val="2072853616"/>
              </p:ext>
            </p:extLst>
          </p:nvPr>
        </p:nvGraphicFramePr>
        <p:xfrm>
          <a:off x="965200" y="1600200"/>
          <a:ext cx="3048000" cy="7081672"/>
        </p:xfrm>
        <a:graphic>
          <a:graphicData uri="http://schemas.openxmlformats.org/presentationml/2006/ole">
            <mc:AlternateContent xmlns:mc="http://schemas.openxmlformats.org/markup-compatibility/2006">
              <mc:Choice xmlns:v="urn:schemas-microsoft-com:vml" Requires="v">
                <p:oleObj name="Worksheet" r:id="rId3" imgW="1914606" imgH="4448320" progId="Excel.Sheet.12">
                  <p:embed/>
                </p:oleObj>
              </mc:Choice>
              <mc:Fallback>
                <p:oleObj name="Worksheet" r:id="rId3" imgW="1914606" imgH="4448320" progId="Excel.Sheet.12">
                  <p:embed/>
                  <p:pic>
                    <p:nvPicPr>
                      <p:cNvPr id="3" name="Object 2">
                        <a:extLst>
                          <a:ext uri="{FF2B5EF4-FFF2-40B4-BE49-F238E27FC236}">
                            <a16:creationId xmlns:a16="http://schemas.microsoft.com/office/drawing/2014/main" id="{D2447074-3603-BA45-AB4D-B2FA83BDA833}"/>
                          </a:ext>
                        </a:extLst>
                      </p:cNvPr>
                      <p:cNvPicPr/>
                      <p:nvPr/>
                    </p:nvPicPr>
                    <p:blipFill>
                      <a:blip r:embed="rId4"/>
                      <a:stretch>
                        <a:fillRect/>
                      </a:stretch>
                    </p:blipFill>
                    <p:spPr>
                      <a:xfrm>
                        <a:off x="965200" y="1600200"/>
                        <a:ext cx="3048000" cy="7081672"/>
                      </a:xfrm>
                      <a:prstGeom prst="rect">
                        <a:avLst/>
                      </a:prstGeom>
                    </p:spPr>
                  </p:pic>
                </p:oleObj>
              </mc:Fallback>
            </mc:AlternateContent>
          </a:graphicData>
        </a:graphic>
      </p:graphicFrame>
      <p:graphicFrame>
        <p:nvGraphicFramePr>
          <p:cNvPr id="5" name="Object 4">
            <a:extLst>
              <a:ext uri="{FF2B5EF4-FFF2-40B4-BE49-F238E27FC236}">
                <a16:creationId xmlns:a16="http://schemas.microsoft.com/office/drawing/2014/main" id="{3D27776D-2B6A-036D-7EAF-E7B5367B1EFA}"/>
              </a:ext>
            </a:extLst>
          </p:cNvPr>
          <p:cNvGraphicFramePr>
            <a:graphicFrameLocks noChangeAspect="1"/>
          </p:cNvGraphicFramePr>
          <p:nvPr>
            <p:extLst>
              <p:ext uri="{D42A27DB-BD31-4B8C-83A1-F6EECF244321}">
                <p14:modId xmlns:p14="http://schemas.microsoft.com/office/powerpoint/2010/main" val="1739778325"/>
              </p:ext>
            </p:extLst>
          </p:nvPr>
        </p:nvGraphicFramePr>
        <p:xfrm>
          <a:off x="5080000" y="1569872"/>
          <a:ext cx="3115426" cy="7269328"/>
        </p:xfrm>
        <a:graphic>
          <a:graphicData uri="http://schemas.openxmlformats.org/presentationml/2006/ole">
            <mc:AlternateContent xmlns:mc="http://schemas.openxmlformats.org/markup-compatibility/2006">
              <mc:Choice xmlns:v="urn:schemas-microsoft-com:vml" Requires="v">
                <p:oleObj name="Worksheet" r:id="rId5" imgW="1914606" imgH="4467174" progId="Excel.Sheet.12">
                  <p:embed/>
                </p:oleObj>
              </mc:Choice>
              <mc:Fallback>
                <p:oleObj name="Worksheet" r:id="rId5" imgW="1914606" imgH="4467174" progId="Excel.Sheet.12">
                  <p:embed/>
                  <p:pic>
                    <p:nvPicPr>
                      <p:cNvPr id="5" name="Object 4">
                        <a:extLst>
                          <a:ext uri="{FF2B5EF4-FFF2-40B4-BE49-F238E27FC236}">
                            <a16:creationId xmlns:a16="http://schemas.microsoft.com/office/drawing/2014/main" id="{3D27776D-2B6A-036D-7EAF-E7B5367B1EFA}"/>
                          </a:ext>
                        </a:extLst>
                      </p:cNvPr>
                      <p:cNvPicPr/>
                      <p:nvPr/>
                    </p:nvPicPr>
                    <p:blipFill>
                      <a:blip r:embed="rId6"/>
                      <a:stretch>
                        <a:fillRect/>
                      </a:stretch>
                    </p:blipFill>
                    <p:spPr>
                      <a:xfrm>
                        <a:off x="5080000" y="1569872"/>
                        <a:ext cx="3115426" cy="7269328"/>
                      </a:xfrm>
                      <a:prstGeom prst="rect">
                        <a:avLst/>
                      </a:prstGeom>
                    </p:spPr>
                  </p:pic>
                </p:oleObj>
              </mc:Fallback>
            </mc:AlternateContent>
          </a:graphicData>
        </a:graphic>
      </p:graphicFrame>
    </p:spTree>
    <p:extLst>
      <p:ext uri="{BB962C8B-B14F-4D97-AF65-F5344CB8AC3E}">
        <p14:creationId xmlns:p14="http://schemas.microsoft.com/office/powerpoint/2010/main" val="206894082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0" y="474134"/>
            <a:ext cx="6898042"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Key Product Components</a:t>
            </a:r>
          </a:p>
        </p:txBody>
      </p:sp>
      <p:graphicFrame>
        <p:nvGraphicFramePr>
          <p:cNvPr id="4" name="Object 3">
            <a:extLst>
              <a:ext uri="{FF2B5EF4-FFF2-40B4-BE49-F238E27FC236}">
                <a16:creationId xmlns:a16="http://schemas.microsoft.com/office/drawing/2014/main" id="{760FF916-1DF7-D7F4-BC0F-B72832E2B797}"/>
              </a:ext>
            </a:extLst>
          </p:cNvPr>
          <p:cNvGraphicFramePr>
            <a:graphicFrameLocks noChangeAspect="1"/>
          </p:cNvGraphicFramePr>
          <p:nvPr>
            <p:extLst>
              <p:ext uri="{D42A27DB-BD31-4B8C-83A1-F6EECF244321}">
                <p14:modId xmlns:p14="http://schemas.microsoft.com/office/powerpoint/2010/main" val="2111883540"/>
              </p:ext>
            </p:extLst>
          </p:nvPr>
        </p:nvGraphicFramePr>
        <p:xfrm>
          <a:off x="1498600" y="2133600"/>
          <a:ext cx="2295525" cy="4448175"/>
        </p:xfrm>
        <a:graphic>
          <a:graphicData uri="http://schemas.openxmlformats.org/presentationml/2006/ole">
            <mc:AlternateContent xmlns:mc="http://schemas.openxmlformats.org/markup-compatibility/2006">
              <mc:Choice xmlns:v="urn:schemas-microsoft-com:vml" Requires="v">
                <p:oleObj name="Worksheet" r:id="rId3" imgW="2295485" imgH="4448320" progId="Excel.Sheet.12">
                  <p:embed/>
                </p:oleObj>
              </mc:Choice>
              <mc:Fallback>
                <p:oleObj name="Worksheet" r:id="rId3" imgW="2295485" imgH="4448320" progId="Excel.Sheet.12">
                  <p:embed/>
                  <p:pic>
                    <p:nvPicPr>
                      <p:cNvPr id="4" name="Object 3">
                        <a:extLst>
                          <a:ext uri="{FF2B5EF4-FFF2-40B4-BE49-F238E27FC236}">
                            <a16:creationId xmlns:a16="http://schemas.microsoft.com/office/drawing/2014/main" id="{760FF916-1DF7-D7F4-BC0F-B72832E2B797}"/>
                          </a:ext>
                        </a:extLst>
                      </p:cNvPr>
                      <p:cNvPicPr/>
                      <p:nvPr/>
                    </p:nvPicPr>
                    <p:blipFill>
                      <a:blip r:embed="rId4"/>
                      <a:stretch>
                        <a:fillRect/>
                      </a:stretch>
                    </p:blipFill>
                    <p:spPr>
                      <a:xfrm>
                        <a:off x="1498600" y="2133600"/>
                        <a:ext cx="2295525" cy="4448175"/>
                      </a:xfrm>
                      <a:prstGeom prst="rect">
                        <a:avLst/>
                      </a:prstGeom>
                    </p:spPr>
                  </p:pic>
                </p:oleObj>
              </mc:Fallback>
            </mc:AlternateContent>
          </a:graphicData>
        </a:graphic>
      </p:graphicFrame>
      <p:graphicFrame>
        <p:nvGraphicFramePr>
          <p:cNvPr id="6" name="Object 5">
            <a:extLst>
              <a:ext uri="{FF2B5EF4-FFF2-40B4-BE49-F238E27FC236}">
                <a16:creationId xmlns:a16="http://schemas.microsoft.com/office/drawing/2014/main" id="{CB7FEDF4-1B6F-94AD-C142-0217F549B303}"/>
              </a:ext>
            </a:extLst>
          </p:cNvPr>
          <p:cNvGraphicFramePr>
            <a:graphicFrameLocks noChangeAspect="1"/>
          </p:cNvGraphicFramePr>
          <p:nvPr>
            <p:extLst>
              <p:ext uri="{D42A27DB-BD31-4B8C-83A1-F6EECF244321}">
                <p14:modId xmlns:p14="http://schemas.microsoft.com/office/powerpoint/2010/main" val="2022158039"/>
              </p:ext>
            </p:extLst>
          </p:nvPr>
        </p:nvGraphicFramePr>
        <p:xfrm>
          <a:off x="6223000" y="2099310"/>
          <a:ext cx="2295525" cy="4467225"/>
        </p:xfrm>
        <a:graphic>
          <a:graphicData uri="http://schemas.openxmlformats.org/presentationml/2006/ole">
            <mc:AlternateContent xmlns:mc="http://schemas.openxmlformats.org/markup-compatibility/2006">
              <mc:Choice xmlns:v="urn:schemas-microsoft-com:vml" Requires="v">
                <p:oleObj name="Worksheet" r:id="rId5" imgW="2295485" imgH="4467174" progId="Excel.Sheet.12">
                  <p:embed/>
                </p:oleObj>
              </mc:Choice>
              <mc:Fallback>
                <p:oleObj name="Worksheet" r:id="rId5" imgW="2295485" imgH="4467174" progId="Excel.Sheet.12">
                  <p:embed/>
                  <p:pic>
                    <p:nvPicPr>
                      <p:cNvPr id="6" name="Object 5">
                        <a:extLst>
                          <a:ext uri="{FF2B5EF4-FFF2-40B4-BE49-F238E27FC236}">
                            <a16:creationId xmlns:a16="http://schemas.microsoft.com/office/drawing/2014/main" id="{CB7FEDF4-1B6F-94AD-C142-0217F549B303}"/>
                          </a:ext>
                        </a:extLst>
                      </p:cNvPr>
                      <p:cNvPicPr/>
                      <p:nvPr/>
                    </p:nvPicPr>
                    <p:blipFill>
                      <a:blip r:embed="rId6"/>
                      <a:stretch>
                        <a:fillRect/>
                      </a:stretch>
                    </p:blipFill>
                    <p:spPr>
                      <a:xfrm>
                        <a:off x="6223000" y="2099310"/>
                        <a:ext cx="2295525" cy="4467225"/>
                      </a:xfrm>
                      <a:prstGeom prst="rect">
                        <a:avLst/>
                      </a:prstGeom>
                    </p:spPr>
                  </p:pic>
                </p:oleObj>
              </mc:Fallback>
            </mc:AlternateContent>
          </a:graphicData>
        </a:graphic>
      </p:graphicFrame>
    </p:spTree>
    <p:extLst>
      <p:ext uri="{BB962C8B-B14F-4D97-AF65-F5344CB8AC3E}">
        <p14:creationId xmlns:p14="http://schemas.microsoft.com/office/powerpoint/2010/main" val="351768279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85">
            <a:extLst>
              <a:ext uri="{FF2B5EF4-FFF2-40B4-BE49-F238E27FC236}">
                <a16:creationId xmlns:a16="http://schemas.microsoft.com/office/drawing/2014/main" id="{DB04873B-DC01-424C-A49E-51022528C3E2}"/>
              </a:ext>
            </a:extLst>
          </p:cNvPr>
          <p:cNvSpPr txBox="1">
            <a:spLocks noChangeArrowheads="1"/>
          </p:cNvSpPr>
          <p:nvPr/>
        </p:nvSpPr>
        <p:spPr bwMode="auto">
          <a:xfrm>
            <a:off x="2717800" y="296605"/>
            <a:ext cx="6631944"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80000"/>
              </a:lnSpc>
              <a:spcBef>
                <a:spcPct val="0"/>
              </a:spcBef>
              <a:buFontTx/>
              <a:buNone/>
            </a:pPr>
            <a:r>
              <a:rPr lang="en-US" altLang="zh-CN" sz="4265" b="1" dirty="0">
                <a:solidFill>
                  <a:schemeClr val="tx1">
                    <a:lumMod val="75000"/>
                    <a:lumOff val="25000"/>
                  </a:schemeClr>
                </a:solidFill>
                <a:latin typeface="Arial" panose="020B0604020202020204" pitchFamily="34" charset="0"/>
                <a:cs typeface="Arial" panose="020B0604020202020204" pitchFamily="34" charset="0"/>
              </a:rPr>
              <a:t>Ecoer startup Check List</a:t>
            </a:r>
          </a:p>
        </p:txBody>
      </p:sp>
      <p:pic>
        <p:nvPicPr>
          <p:cNvPr id="14" name="Picture 13">
            <a:extLst>
              <a:ext uri="{FF2B5EF4-FFF2-40B4-BE49-F238E27FC236}">
                <a16:creationId xmlns:a16="http://schemas.microsoft.com/office/drawing/2014/main" id="{E6CD673F-E7B0-6AFF-F3A3-2DF6EEFE96B0}"/>
              </a:ext>
            </a:extLst>
          </p:cNvPr>
          <p:cNvPicPr>
            <a:picLocks noChangeAspect="1"/>
          </p:cNvPicPr>
          <p:nvPr/>
        </p:nvPicPr>
        <p:blipFill>
          <a:blip r:embed="rId3"/>
          <a:stretch>
            <a:fillRect/>
          </a:stretch>
        </p:blipFill>
        <p:spPr>
          <a:xfrm>
            <a:off x="2794000" y="1447800"/>
            <a:ext cx="6019800" cy="7722022"/>
          </a:xfrm>
          <a:prstGeom prst="rect">
            <a:avLst/>
          </a:prstGeom>
        </p:spPr>
      </p:pic>
    </p:spTree>
    <p:extLst>
      <p:ext uri="{BB962C8B-B14F-4D97-AF65-F5344CB8AC3E}">
        <p14:creationId xmlns:p14="http://schemas.microsoft.com/office/powerpoint/2010/main" val="288145505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Box 85">
            <a:extLst>
              <a:ext uri="{FF2B5EF4-FFF2-40B4-BE49-F238E27FC236}">
                <a16:creationId xmlns:a16="http://schemas.microsoft.com/office/drawing/2014/main" id="{96DBE0A7-C9B2-4B13-B4A3-FD471848D970}"/>
              </a:ext>
            </a:extLst>
          </p:cNvPr>
          <p:cNvSpPr txBox="1">
            <a:spLocks noChangeArrowheads="1"/>
          </p:cNvSpPr>
          <p:nvPr/>
        </p:nvSpPr>
        <p:spPr bwMode="auto">
          <a:xfrm>
            <a:off x="1892775" y="4225313"/>
            <a:ext cx="9171100" cy="880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lnSpc>
                <a:spcPct val="80000"/>
              </a:lnSpc>
              <a:spcBef>
                <a:spcPct val="0"/>
              </a:spcBef>
              <a:spcAft>
                <a:spcPct val="0"/>
              </a:spcAft>
              <a:buNone/>
            </a:pPr>
            <a:r>
              <a:rPr lang="en-US" altLang="zh-CN" sz="6400" b="1" dirty="0">
                <a:solidFill>
                  <a:srgbClr val="000000">
                    <a:lumMod val="75000"/>
                    <a:lumOff val="25000"/>
                  </a:srgbClr>
                </a:solidFill>
                <a:latin typeface="Arial" panose="020B0604020202020204" pitchFamily="34" charset="0"/>
                <a:cs typeface="Arial" panose="020B0604020202020204" pitchFamily="34" charset="0"/>
              </a:rPr>
              <a:t>Air Handler Installation</a:t>
            </a:r>
          </a:p>
        </p:txBody>
      </p:sp>
    </p:spTree>
    <p:extLst>
      <p:ext uri="{BB962C8B-B14F-4D97-AF65-F5344CB8AC3E}">
        <p14:creationId xmlns:p14="http://schemas.microsoft.com/office/powerpoint/2010/main" val="341432533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46085" name="TextBox 17">
            <a:extLst>
              <a:ext uri="{FF2B5EF4-FFF2-40B4-BE49-F238E27FC236}">
                <a16:creationId xmlns:a16="http://schemas.microsoft.com/office/drawing/2014/main" id="{E946512A-3EF1-41C8-BC4C-1979ECCCA385}"/>
              </a:ext>
            </a:extLst>
          </p:cNvPr>
          <p:cNvSpPr txBox="1">
            <a:spLocks noChangeArrowheads="1"/>
          </p:cNvSpPr>
          <p:nvPr/>
        </p:nvSpPr>
        <p:spPr bwMode="auto">
          <a:xfrm>
            <a:off x="543984" y="622301"/>
            <a:ext cx="489236" cy="61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lnSpc>
                <a:spcPct val="80000"/>
              </a:lnSpc>
              <a:spcBef>
                <a:spcPct val="0"/>
              </a:spcBef>
              <a:spcAft>
                <a:spcPct val="0"/>
              </a:spcAft>
              <a:buNone/>
            </a:pPr>
            <a:r>
              <a:rPr lang="en-US" altLang="zh-CN" sz="4265" b="1" dirty="0">
                <a:solidFill>
                  <a:srgbClr val="152C73"/>
                </a:solidFill>
                <a:latin typeface="Arial" panose="020B0604020202020204" pitchFamily="34" charset="0"/>
                <a:cs typeface="Arial" panose="020B0604020202020204" pitchFamily="34" charset="0"/>
              </a:rPr>
              <a:t>4</a:t>
            </a:r>
          </a:p>
        </p:txBody>
      </p:sp>
      <p:grpSp>
        <p:nvGrpSpPr>
          <p:cNvPr id="3" name="Group 2">
            <a:extLst>
              <a:ext uri="{FF2B5EF4-FFF2-40B4-BE49-F238E27FC236}">
                <a16:creationId xmlns:a16="http://schemas.microsoft.com/office/drawing/2014/main" id="{8BDABE16-1C29-EBF1-02AF-4CABE4E87ED8}"/>
              </a:ext>
            </a:extLst>
          </p:cNvPr>
          <p:cNvGrpSpPr/>
          <p:nvPr/>
        </p:nvGrpSpPr>
        <p:grpSpPr>
          <a:xfrm>
            <a:off x="543984" y="1773067"/>
            <a:ext cx="4859160" cy="6126292"/>
            <a:chOff x="2829218" y="1112289"/>
            <a:chExt cx="4247563" cy="5521894"/>
          </a:xfrm>
        </p:grpSpPr>
        <p:grpSp>
          <p:nvGrpSpPr>
            <p:cNvPr id="24" name="object 5">
              <a:extLst>
                <a:ext uri="{FF2B5EF4-FFF2-40B4-BE49-F238E27FC236}">
                  <a16:creationId xmlns:a16="http://schemas.microsoft.com/office/drawing/2014/main" id="{2867540E-0159-7CF0-FA28-2263EABD7293}"/>
                </a:ext>
              </a:extLst>
            </p:cNvPr>
            <p:cNvGrpSpPr/>
            <p:nvPr/>
          </p:nvGrpSpPr>
          <p:grpSpPr>
            <a:xfrm>
              <a:off x="2829218" y="1468252"/>
              <a:ext cx="4247563" cy="4277459"/>
              <a:chOff x="367029" y="1531857"/>
              <a:chExt cx="6135369" cy="6178551"/>
            </a:xfrm>
          </p:grpSpPr>
          <p:pic>
            <p:nvPicPr>
              <p:cNvPr id="25" name="object 6">
                <a:extLst>
                  <a:ext uri="{FF2B5EF4-FFF2-40B4-BE49-F238E27FC236}">
                    <a16:creationId xmlns:a16="http://schemas.microsoft.com/office/drawing/2014/main" id="{A44A3015-24A3-CFD9-8C00-027F8CB8470A}"/>
                  </a:ext>
                </a:extLst>
              </p:cNvPr>
              <p:cNvPicPr/>
              <p:nvPr/>
            </p:nvPicPr>
            <p:blipFill>
              <a:blip r:embed="rId3" cstate="print"/>
              <a:stretch>
                <a:fillRect/>
              </a:stretch>
            </p:blipFill>
            <p:spPr>
              <a:xfrm>
                <a:off x="367029" y="1947151"/>
                <a:ext cx="6051546" cy="5707378"/>
              </a:xfrm>
              <a:prstGeom prst="rect">
                <a:avLst/>
              </a:prstGeom>
            </p:spPr>
          </p:pic>
          <p:sp>
            <p:nvSpPr>
              <p:cNvPr id="26" name="object 7">
                <a:extLst>
                  <a:ext uri="{FF2B5EF4-FFF2-40B4-BE49-F238E27FC236}">
                    <a16:creationId xmlns:a16="http://schemas.microsoft.com/office/drawing/2014/main" id="{A5966058-9DC2-EDDF-A51D-DFAEAE5E6F57}"/>
                  </a:ext>
                </a:extLst>
              </p:cNvPr>
              <p:cNvSpPr/>
              <p:nvPr/>
            </p:nvSpPr>
            <p:spPr>
              <a:xfrm>
                <a:off x="396238" y="1622028"/>
                <a:ext cx="2369820" cy="76200"/>
              </a:xfrm>
              <a:custGeom>
                <a:avLst/>
                <a:gdLst/>
                <a:ahLst/>
                <a:cxnLst/>
                <a:rect l="l" t="t" r="r" b="b"/>
                <a:pathLst>
                  <a:path w="2369820" h="76200">
                    <a:moveTo>
                      <a:pt x="76200" y="0"/>
                    </a:moveTo>
                    <a:lnTo>
                      <a:pt x="0" y="38100"/>
                    </a:lnTo>
                    <a:lnTo>
                      <a:pt x="76200" y="76200"/>
                    </a:lnTo>
                    <a:lnTo>
                      <a:pt x="55244" y="44450"/>
                    </a:lnTo>
                    <a:lnTo>
                      <a:pt x="50800" y="44450"/>
                    </a:lnTo>
                    <a:lnTo>
                      <a:pt x="50800" y="31750"/>
                    </a:lnTo>
                    <a:lnTo>
                      <a:pt x="55244" y="31750"/>
                    </a:lnTo>
                    <a:lnTo>
                      <a:pt x="76200" y="0"/>
                    </a:lnTo>
                    <a:close/>
                  </a:path>
                  <a:path w="2369820" h="76200">
                    <a:moveTo>
                      <a:pt x="2319020" y="38100"/>
                    </a:moveTo>
                    <a:lnTo>
                      <a:pt x="2293620" y="76200"/>
                    </a:lnTo>
                    <a:lnTo>
                      <a:pt x="2357120" y="44450"/>
                    </a:lnTo>
                    <a:lnTo>
                      <a:pt x="2319020" y="44450"/>
                    </a:lnTo>
                    <a:lnTo>
                      <a:pt x="2319020" y="38100"/>
                    </a:lnTo>
                    <a:close/>
                  </a:path>
                  <a:path w="2369820" h="76200">
                    <a:moveTo>
                      <a:pt x="50800" y="38100"/>
                    </a:moveTo>
                    <a:lnTo>
                      <a:pt x="50800" y="44450"/>
                    </a:lnTo>
                    <a:lnTo>
                      <a:pt x="55244" y="44450"/>
                    </a:lnTo>
                    <a:lnTo>
                      <a:pt x="50800" y="38100"/>
                    </a:lnTo>
                    <a:close/>
                  </a:path>
                  <a:path w="2369820" h="76200">
                    <a:moveTo>
                      <a:pt x="2314575" y="31750"/>
                    </a:moveTo>
                    <a:lnTo>
                      <a:pt x="55244" y="31750"/>
                    </a:lnTo>
                    <a:lnTo>
                      <a:pt x="50800" y="38100"/>
                    </a:lnTo>
                    <a:lnTo>
                      <a:pt x="55244" y="44450"/>
                    </a:lnTo>
                    <a:lnTo>
                      <a:pt x="2314575" y="44450"/>
                    </a:lnTo>
                    <a:lnTo>
                      <a:pt x="2319020" y="38100"/>
                    </a:lnTo>
                    <a:lnTo>
                      <a:pt x="2314575" y="31750"/>
                    </a:lnTo>
                    <a:close/>
                  </a:path>
                  <a:path w="2369820" h="76200">
                    <a:moveTo>
                      <a:pt x="2357120" y="31750"/>
                    </a:moveTo>
                    <a:lnTo>
                      <a:pt x="2319020" y="31750"/>
                    </a:lnTo>
                    <a:lnTo>
                      <a:pt x="2319020" y="44450"/>
                    </a:lnTo>
                    <a:lnTo>
                      <a:pt x="2357120" y="44450"/>
                    </a:lnTo>
                    <a:lnTo>
                      <a:pt x="2369820" y="38100"/>
                    </a:lnTo>
                    <a:lnTo>
                      <a:pt x="2357120" y="31750"/>
                    </a:lnTo>
                    <a:close/>
                  </a:path>
                  <a:path w="2369820" h="76200">
                    <a:moveTo>
                      <a:pt x="55244" y="31750"/>
                    </a:moveTo>
                    <a:lnTo>
                      <a:pt x="50800" y="31750"/>
                    </a:lnTo>
                    <a:lnTo>
                      <a:pt x="50800" y="38100"/>
                    </a:lnTo>
                    <a:lnTo>
                      <a:pt x="55244" y="31750"/>
                    </a:lnTo>
                    <a:close/>
                  </a:path>
                  <a:path w="2369820" h="76200">
                    <a:moveTo>
                      <a:pt x="2293620" y="0"/>
                    </a:moveTo>
                    <a:lnTo>
                      <a:pt x="2319020" y="38100"/>
                    </a:lnTo>
                    <a:lnTo>
                      <a:pt x="2319020" y="31750"/>
                    </a:lnTo>
                    <a:lnTo>
                      <a:pt x="2357120" y="31750"/>
                    </a:lnTo>
                    <a:lnTo>
                      <a:pt x="2293620" y="0"/>
                    </a:lnTo>
                    <a:close/>
                  </a:path>
                </a:pathLst>
              </a:custGeom>
              <a:solidFill>
                <a:srgbClr val="000000"/>
              </a:solidFill>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sp>
            <p:nvSpPr>
              <p:cNvPr id="27" name="object 8">
                <a:extLst>
                  <a:ext uri="{FF2B5EF4-FFF2-40B4-BE49-F238E27FC236}">
                    <a16:creationId xmlns:a16="http://schemas.microsoft.com/office/drawing/2014/main" id="{5B009ADA-EADC-433D-85B0-42E7257F8A9A}"/>
                  </a:ext>
                </a:extLst>
              </p:cNvPr>
              <p:cNvSpPr/>
              <p:nvPr/>
            </p:nvSpPr>
            <p:spPr>
              <a:xfrm>
                <a:off x="383538" y="1531857"/>
                <a:ext cx="2388235" cy="541655"/>
              </a:xfrm>
              <a:custGeom>
                <a:avLst/>
                <a:gdLst/>
                <a:ahLst/>
                <a:cxnLst/>
                <a:rect l="l" t="t" r="r" b="b"/>
                <a:pathLst>
                  <a:path w="2388235" h="541655">
                    <a:moveTo>
                      <a:pt x="0" y="0"/>
                    </a:moveTo>
                    <a:lnTo>
                      <a:pt x="0" y="541655"/>
                    </a:lnTo>
                  </a:path>
                  <a:path w="2388235" h="541655">
                    <a:moveTo>
                      <a:pt x="2388235" y="0"/>
                    </a:moveTo>
                    <a:lnTo>
                      <a:pt x="2388235" y="541655"/>
                    </a:lnTo>
                  </a:path>
                </a:pathLst>
              </a:custGeom>
              <a:ln w="9144">
                <a:solidFill>
                  <a:srgbClr val="000000"/>
                </a:solidFill>
              </a:ln>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sp>
            <p:nvSpPr>
              <p:cNvPr id="28" name="object 9">
                <a:extLst>
                  <a:ext uri="{FF2B5EF4-FFF2-40B4-BE49-F238E27FC236}">
                    <a16:creationId xmlns:a16="http://schemas.microsoft.com/office/drawing/2014/main" id="{8481D3AF-1BF0-C20F-CC10-937C9C1AEF54}"/>
                  </a:ext>
                </a:extLst>
              </p:cNvPr>
              <p:cNvSpPr/>
              <p:nvPr/>
            </p:nvSpPr>
            <p:spPr>
              <a:xfrm>
                <a:off x="488948" y="1832212"/>
                <a:ext cx="2160270" cy="76200"/>
              </a:xfrm>
              <a:custGeom>
                <a:avLst/>
                <a:gdLst/>
                <a:ahLst/>
                <a:cxnLst/>
                <a:rect l="l" t="t" r="r" b="b"/>
                <a:pathLst>
                  <a:path w="2160270" h="76200">
                    <a:moveTo>
                      <a:pt x="76200" y="0"/>
                    </a:moveTo>
                    <a:lnTo>
                      <a:pt x="0" y="38100"/>
                    </a:lnTo>
                    <a:lnTo>
                      <a:pt x="76200" y="76200"/>
                    </a:lnTo>
                    <a:lnTo>
                      <a:pt x="55244" y="44450"/>
                    </a:lnTo>
                    <a:lnTo>
                      <a:pt x="50800" y="44450"/>
                    </a:lnTo>
                    <a:lnTo>
                      <a:pt x="50800" y="31750"/>
                    </a:lnTo>
                    <a:lnTo>
                      <a:pt x="55244" y="31750"/>
                    </a:lnTo>
                    <a:lnTo>
                      <a:pt x="76200" y="0"/>
                    </a:lnTo>
                    <a:close/>
                  </a:path>
                  <a:path w="2160270" h="76200">
                    <a:moveTo>
                      <a:pt x="2109470" y="38100"/>
                    </a:moveTo>
                    <a:lnTo>
                      <a:pt x="2084070" y="76200"/>
                    </a:lnTo>
                    <a:lnTo>
                      <a:pt x="2147570" y="44450"/>
                    </a:lnTo>
                    <a:lnTo>
                      <a:pt x="2109470" y="44450"/>
                    </a:lnTo>
                    <a:lnTo>
                      <a:pt x="2109470" y="38100"/>
                    </a:lnTo>
                    <a:close/>
                  </a:path>
                  <a:path w="2160270" h="76200">
                    <a:moveTo>
                      <a:pt x="50800" y="38100"/>
                    </a:moveTo>
                    <a:lnTo>
                      <a:pt x="50800" y="44450"/>
                    </a:lnTo>
                    <a:lnTo>
                      <a:pt x="55244" y="44450"/>
                    </a:lnTo>
                    <a:lnTo>
                      <a:pt x="50800" y="38100"/>
                    </a:lnTo>
                    <a:close/>
                  </a:path>
                  <a:path w="2160270" h="76200">
                    <a:moveTo>
                      <a:pt x="2105025" y="31750"/>
                    </a:moveTo>
                    <a:lnTo>
                      <a:pt x="55244" y="31750"/>
                    </a:lnTo>
                    <a:lnTo>
                      <a:pt x="50800" y="38100"/>
                    </a:lnTo>
                    <a:lnTo>
                      <a:pt x="55244" y="44450"/>
                    </a:lnTo>
                    <a:lnTo>
                      <a:pt x="2105025" y="44450"/>
                    </a:lnTo>
                    <a:lnTo>
                      <a:pt x="2109470" y="38100"/>
                    </a:lnTo>
                    <a:lnTo>
                      <a:pt x="2105025" y="31750"/>
                    </a:lnTo>
                    <a:close/>
                  </a:path>
                  <a:path w="2160270" h="76200">
                    <a:moveTo>
                      <a:pt x="2147570" y="31750"/>
                    </a:moveTo>
                    <a:lnTo>
                      <a:pt x="2109470" y="31750"/>
                    </a:lnTo>
                    <a:lnTo>
                      <a:pt x="2109470" y="44450"/>
                    </a:lnTo>
                    <a:lnTo>
                      <a:pt x="2147570" y="44450"/>
                    </a:lnTo>
                    <a:lnTo>
                      <a:pt x="2160270" y="38100"/>
                    </a:lnTo>
                    <a:lnTo>
                      <a:pt x="2147570" y="31750"/>
                    </a:lnTo>
                    <a:close/>
                  </a:path>
                  <a:path w="2160270" h="76200">
                    <a:moveTo>
                      <a:pt x="55244" y="31750"/>
                    </a:moveTo>
                    <a:lnTo>
                      <a:pt x="50800" y="31750"/>
                    </a:lnTo>
                    <a:lnTo>
                      <a:pt x="50800" y="38100"/>
                    </a:lnTo>
                    <a:lnTo>
                      <a:pt x="55244" y="31750"/>
                    </a:lnTo>
                    <a:close/>
                  </a:path>
                  <a:path w="2160270" h="76200">
                    <a:moveTo>
                      <a:pt x="2084070" y="0"/>
                    </a:moveTo>
                    <a:lnTo>
                      <a:pt x="2109470" y="38100"/>
                    </a:lnTo>
                    <a:lnTo>
                      <a:pt x="2109470" y="31750"/>
                    </a:lnTo>
                    <a:lnTo>
                      <a:pt x="2147570" y="31750"/>
                    </a:lnTo>
                    <a:lnTo>
                      <a:pt x="2084070" y="0"/>
                    </a:lnTo>
                    <a:close/>
                  </a:path>
                </a:pathLst>
              </a:custGeom>
              <a:solidFill>
                <a:srgbClr val="000000"/>
              </a:solidFill>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sp>
            <p:nvSpPr>
              <p:cNvPr id="29" name="object 10">
                <a:extLst>
                  <a:ext uri="{FF2B5EF4-FFF2-40B4-BE49-F238E27FC236}">
                    <a16:creationId xmlns:a16="http://schemas.microsoft.com/office/drawing/2014/main" id="{7FF92866-644A-3F56-39F3-4E95D4239116}"/>
                  </a:ext>
                </a:extLst>
              </p:cNvPr>
              <p:cNvSpPr/>
              <p:nvPr/>
            </p:nvSpPr>
            <p:spPr>
              <a:xfrm>
                <a:off x="482598" y="1798557"/>
                <a:ext cx="2191385" cy="273685"/>
              </a:xfrm>
              <a:custGeom>
                <a:avLst/>
                <a:gdLst/>
                <a:ahLst/>
                <a:cxnLst/>
                <a:rect l="l" t="t" r="r" b="b"/>
                <a:pathLst>
                  <a:path w="2191385" h="273685">
                    <a:moveTo>
                      <a:pt x="0" y="0"/>
                    </a:moveTo>
                    <a:lnTo>
                      <a:pt x="0" y="271145"/>
                    </a:lnTo>
                  </a:path>
                  <a:path w="2191385" h="273685">
                    <a:moveTo>
                      <a:pt x="2191385" y="3175"/>
                    </a:moveTo>
                    <a:lnTo>
                      <a:pt x="2191385" y="273685"/>
                    </a:lnTo>
                  </a:path>
                </a:pathLst>
              </a:custGeom>
              <a:ln w="9144">
                <a:solidFill>
                  <a:srgbClr val="000000"/>
                </a:solidFill>
              </a:ln>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sp>
            <p:nvSpPr>
              <p:cNvPr id="30" name="object 11">
                <a:extLst>
                  <a:ext uri="{FF2B5EF4-FFF2-40B4-BE49-F238E27FC236}">
                    <a16:creationId xmlns:a16="http://schemas.microsoft.com/office/drawing/2014/main" id="{2E139E31-E0C3-EC57-0584-8E05C174F138}"/>
                  </a:ext>
                </a:extLst>
              </p:cNvPr>
              <p:cNvSpPr/>
              <p:nvPr/>
            </p:nvSpPr>
            <p:spPr>
              <a:xfrm>
                <a:off x="3632833" y="1652508"/>
                <a:ext cx="2606675" cy="76200"/>
              </a:xfrm>
              <a:custGeom>
                <a:avLst/>
                <a:gdLst/>
                <a:ahLst/>
                <a:cxnLst/>
                <a:rect l="l" t="t" r="r" b="b"/>
                <a:pathLst>
                  <a:path w="2606675" h="76200">
                    <a:moveTo>
                      <a:pt x="76200" y="0"/>
                    </a:moveTo>
                    <a:lnTo>
                      <a:pt x="0" y="38100"/>
                    </a:lnTo>
                    <a:lnTo>
                      <a:pt x="76200" y="76200"/>
                    </a:lnTo>
                    <a:lnTo>
                      <a:pt x="54610" y="44450"/>
                    </a:lnTo>
                    <a:lnTo>
                      <a:pt x="50800" y="44450"/>
                    </a:lnTo>
                    <a:lnTo>
                      <a:pt x="50800" y="31750"/>
                    </a:lnTo>
                    <a:lnTo>
                      <a:pt x="54610" y="31750"/>
                    </a:lnTo>
                    <a:lnTo>
                      <a:pt x="76200" y="0"/>
                    </a:lnTo>
                    <a:close/>
                  </a:path>
                  <a:path w="2606675" h="76200">
                    <a:moveTo>
                      <a:pt x="2530475" y="0"/>
                    </a:moveTo>
                    <a:lnTo>
                      <a:pt x="2551641" y="31750"/>
                    </a:lnTo>
                    <a:lnTo>
                      <a:pt x="2555875" y="31750"/>
                    </a:lnTo>
                    <a:lnTo>
                      <a:pt x="2555875" y="44450"/>
                    </a:lnTo>
                    <a:lnTo>
                      <a:pt x="2551641" y="44450"/>
                    </a:lnTo>
                    <a:lnTo>
                      <a:pt x="2530475" y="76200"/>
                    </a:lnTo>
                    <a:lnTo>
                      <a:pt x="2606675" y="38100"/>
                    </a:lnTo>
                    <a:lnTo>
                      <a:pt x="2530475" y="0"/>
                    </a:lnTo>
                    <a:close/>
                  </a:path>
                  <a:path w="2606675" h="76200">
                    <a:moveTo>
                      <a:pt x="50800" y="38100"/>
                    </a:moveTo>
                    <a:lnTo>
                      <a:pt x="50800" y="44450"/>
                    </a:lnTo>
                    <a:lnTo>
                      <a:pt x="54610" y="44450"/>
                    </a:lnTo>
                    <a:lnTo>
                      <a:pt x="50800" y="38100"/>
                    </a:lnTo>
                    <a:close/>
                  </a:path>
                  <a:path w="2606675" h="76200">
                    <a:moveTo>
                      <a:pt x="2551641" y="31750"/>
                    </a:moveTo>
                    <a:lnTo>
                      <a:pt x="54610" y="31750"/>
                    </a:lnTo>
                    <a:lnTo>
                      <a:pt x="50800" y="38100"/>
                    </a:lnTo>
                    <a:lnTo>
                      <a:pt x="54610" y="44450"/>
                    </a:lnTo>
                    <a:lnTo>
                      <a:pt x="2551641" y="44450"/>
                    </a:lnTo>
                    <a:lnTo>
                      <a:pt x="2555875" y="38100"/>
                    </a:lnTo>
                    <a:lnTo>
                      <a:pt x="2551641" y="31750"/>
                    </a:lnTo>
                    <a:close/>
                  </a:path>
                  <a:path w="2606675" h="76200">
                    <a:moveTo>
                      <a:pt x="2555875" y="38100"/>
                    </a:moveTo>
                    <a:lnTo>
                      <a:pt x="2552065" y="44450"/>
                    </a:lnTo>
                    <a:lnTo>
                      <a:pt x="2555875" y="44450"/>
                    </a:lnTo>
                    <a:lnTo>
                      <a:pt x="2555875" y="38100"/>
                    </a:lnTo>
                    <a:close/>
                  </a:path>
                  <a:path w="2606675" h="76200">
                    <a:moveTo>
                      <a:pt x="54610" y="31750"/>
                    </a:moveTo>
                    <a:lnTo>
                      <a:pt x="50800" y="31750"/>
                    </a:lnTo>
                    <a:lnTo>
                      <a:pt x="50800" y="38100"/>
                    </a:lnTo>
                    <a:lnTo>
                      <a:pt x="54610" y="31750"/>
                    </a:lnTo>
                    <a:close/>
                  </a:path>
                  <a:path w="2606675" h="76200">
                    <a:moveTo>
                      <a:pt x="2555875" y="31750"/>
                    </a:moveTo>
                    <a:lnTo>
                      <a:pt x="2552065" y="31750"/>
                    </a:lnTo>
                    <a:lnTo>
                      <a:pt x="2555875" y="38100"/>
                    </a:lnTo>
                    <a:lnTo>
                      <a:pt x="2555875" y="31750"/>
                    </a:lnTo>
                    <a:close/>
                  </a:path>
                </a:pathLst>
              </a:custGeom>
              <a:solidFill>
                <a:srgbClr val="000000"/>
              </a:solidFill>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sp>
            <p:nvSpPr>
              <p:cNvPr id="31" name="object 12">
                <a:extLst>
                  <a:ext uri="{FF2B5EF4-FFF2-40B4-BE49-F238E27FC236}">
                    <a16:creationId xmlns:a16="http://schemas.microsoft.com/office/drawing/2014/main" id="{A1B08110-274E-A6D9-B6C5-803E5C2827DE}"/>
                  </a:ext>
                </a:extLst>
              </p:cNvPr>
              <p:cNvSpPr/>
              <p:nvPr/>
            </p:nvSpPr>
            <p:spPr>
              <a:xfrm>
                <a:off x="3619498" y="1565512"/>
                <a:ext cx="2637790" cy="558800"/>
              </a:xfrm>
              <a:custGeom>
                <a:avLst/>
                <a:gdLst/>
                <a:ahLst/>
                <a:cxnLst/>
                <a:rect l="l" t="t" r="r" b="b"/>
                <a:pathLst>
                  <a:path w="2637790" h="558800">
                    <a:moveTo>
                      <a:pt x="0" y="0"/>
                    </a:moveTo>
                    <a:lnTo>
                      <a:pt x="0" y="541655"/>
                    </a:lnTo>
                  </a:path>
                  <a:path w="2637790" h="558800">
                    <a:moveTo>
                      <a:pt x="2637790" y="16510"/>
                    </a:moveTo>
                    <a:lnTo>
                      <a:pt x="2637790" y="558800"/>
                    </a:lnTo>
                  </a:path>
                </a:pathLst>
              </a:custGeom>
              <a:ln w="9144">
                <a:solidFill>
                  <a:srgbClr val="000000"/>
                </a:solidFill>
              </a:ln>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sp>
            <p:nvSpPr>
              <p:cNvPr id="32" name="object 13">
                <a:extLst>
                  <a:ext uri="{FF2B5EF4-FFF2-40B4-BE49-F238E27FC236}">
                    <a16:creationId xmlns:a16="http://schemas.microsoft.com/office/drawing/2014/main" id="{768B0116-238F-02D0-82E4-AFAB25FD27AC}"/>
                  </a:ext>
                </a:extLst>
              </p:cNvPr>
              <p:cNvSpPr/>
              <p:nvPr/>
            </p:nvSpPr>
            <p:spPr>
              <a:xfrm>
                <a:off x="6405243" y="2072878"/>
                <a:ext cx="76200" cy="5487035"/>
              </a:xfrm>
              <a:custGeom>
                <a:avLst/>
                <a:gdLst/>
                <a:ahLst/>
                <a:cxnLst/>
                <a:rect l="l" t="t" r="r" b="b"/>
                <a:pathLst>
                  <a:path w="76200" h="5487034">
                    <a:moveTo>
                      <a:pt x="0" y="5410835"/>
                    </a:moveTo>
                    <a:lnTo>
                      <a:pt x="38100" y="5487035"/>
                    </a:lnTo>
                    <a:lnTo>
                      <a:pt x="63500" y="5436235"/>
                    </a:lnTo>
                    <a:lnTo>
                      <a:pt x="31750" y="5436235"/>
                    </a:lnTo>
                    <a:lnTo>
                      <a:pt x="31750" y="5432425"/>
                    </a:lnTo>
                    <a:lnTo>
                      <a:pt x="0" y="5410835"/>
                    </a:lnTo>
                    <a:close/>
                  </a:path>
                  <a:path w="76200" h="5487034">
                    <a:moveTo>
                      <a:pt x="31750" y="5432425"/>
                    </a:moveTo>
                    <a:lnTo>
                      <a:pt x="31750" y="5436235"/>
                    </a:lnTo>
                    <a:lnTo>
                      <a:pt x="38100" y="5436235"/>
                    </a:lnTo>
                    <a:lnTo>
                      <a:pt x="31750" y="5432425"/>
                    </a:lnTo>
                    <a:close/>
                  </a:path>
                  <a:path w="76200" h="5487034">
                    <a:moveTo>
                      <a:pt x="38100" y="50800"/>
                    </a:moveTo>
                    <a:lnTo>
                      <a:pt x="31750" y="54610"/>
                    </a:lnTo>
                    <a:lnTo>
                      <a:pt x="31750" y="5432425"/>
                    </a:lnTo>
                    <a:lnTo>
                      <a:pt x="38100" y="5436235"/>
                    </a:lnTo>
                    <a:lnTo>
                      <a:pt x="44450" y="5432425"/>
                    </a:lnTo>
                    <a:lnTo>
                      <a:pt x="44450" y="54610"/>
                    </a:lnTo>
                    <a:lnTo>
                      <a:pt x="38100" y="50800"/>
                    </a:lnTo>
                    <a:close/>
                  </a:path>
                  <a:path w="76200" h="5487034">
                    <a:moveTo>
                      <a:pt x="44450" y="5432425"/>
                    </a:moveTo>
                    <a:lnTo>
                      <a:pt x="38100" y="5436235"/>
                    </a:lnTo>
                    <a:lnTo>
                      <a:pt x="44450" y="5436235"/>
                    </a:lnTo>
                    <a:lnTo>
                      <a:pt x="44450" y="5432425"/>
                    </a:lnTo>
                    <a:close/>
                  </a:path>
                  <a:path w="76200" h="5487034">
                    <a:moveTo>
                      <a:pt x="76200" y="5410835"/>
                    </a:moveTo>
                    <a:lnTo>
                      <a:pt x="44450" y="5432425"/>
                    </a:lnTo>
                    <a:lnTo>
                      <a:pt x="44450" y="5436235"/>
                    </a:lnTo>
                    <a:lnTo>
                      <a:pt x="63500" y="5436235"/>
                    </a:lnTo>
                    <a:lnTo>
                      <a:pt x="76200" y="5410835"/>
                    </a:lnTo>
                    <a:close/>
                  </a:path>
                  <a:path w="76200" h="5487034">
                    <a:moveTo>
                      <a:pt x="38100" y="0"/>
                    </a:moveTo>
                    <a:lnTo>
                      <a:pt x="0" y="76200"/>
                    </a:lnTo>
                    <a:lnTo>
                      <a:pt x="31750" y="54610"/>
                    </a:lnTo>
                    <a:lnTo>
                      <a:pt x="31750" y="50800"/>
                    </a:lnTo>
                    <a:lnTo>
                      <a:pt x="63500" y="50800"/>
                    </a:lnTo>
                    <a:lnTo>
                      <a:pt x="38100" y="0"/>
                    </a:lnTo>
                    <a:close/>
                  </a:path>
                  <a:path w="76200" h="5487034">
                    <a:moveTo>
                      <a:pt x="63500" y="50800"/>
                    </a:moveTo>
                    <a:lnTo>
                      <a:pt x="44450" y="50800"/>
                    </a:lnTo>
                    <a:lnTo>
                      <a:pt x="44450" y="54610"/>
                    </a:lnTo>
                    <a:lnTo>
                      <a:pt x="76200" y="76200"/>
                    </a:lnTo>
                    <a:lnTo>
                      <a:pt x="63500" y="50800"/>
                    </a:lnTo>
                    <a:close/>
                  </a:path>
                  <a:path w="76200" h="5487034">
                    <a:moveTo>
                      <a:pt x="38100" y="50800"/>
                    </a:moveTo>
                    <a:lnTo>
                      <a:pt x="31750" y="50800"/>
                    </a:lnTo>
                    <a:lnTo>
                      <a:pt x="31750" y="54610"/>
                    </a:lnTo>
                    <a:lnTo>
                      <a:pt x="38100" y="50800"/>
                    </a:lnTo>
                    <a:close/>
                  </a:path>
                  <a:path w="76200" h="5487034">
                    <a:moveTo>
                      <a:pt x="44450" y="50800"/>
                    </a:moveTo>
                    <a:lnTo>
                      <a:pt x="38100" y="50800"/>
                    </a:lnTo>
                    <a:lnTo>
                      <a:pt x="44450" y="54610"/>
                    </a:lnTo>
                    <a:lnTo>
                      <a:pt x="44450" y="50800"/>
                    </a:lnTo>
                    <a:close/>
                  </a:path>
                </a:pathLst>
              </a:custGeom>
              <a:solidFill>
                <a:srgbClr val="000000"/>
              </a:solidFill>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sp>
            <p:nvSpPr>
              <p:cNvPr id="33" name="object 14">
                <a:extLst>
                  <a:ext uri="{FF2B5EF4-FFF2-40B4-BE49-F238E27FC236}">
                    <a16:creationId xmlns:a16="http://schemas.microsoft.com/office/drawing/2014/main" id="{E5DDC87A-E0FD-2B69-A3F1-975B4DD8920E}"/>
                  </a:ext>
                </a:extLst>
              </p:cNvPr>
              <p:cNvSpPr/>
              <p:nvPr/>
            </p:nvSpPr>
            <p:spPr>
              <a:xfrm>
                <a:off x="6286498" y="2077322"/>
                <a:ext cx="215900" cy="5495290"/>
              </a:xfrm>
              <a:custGeom>
                <a:avLst/>
                <a:gdLst/>
                <a:ahLst/>
                <a:cxnLst/>
                <a:rect l="l" t="t" r="r" b="b"/>
                <a:pathLst>
                  <a:path w="215900" h="5495290">
                    <a:moveTo>
                      <a:pt x="0" y="5495289"/>
                    </a:moveTo>
                    <a:lnTo>
                      <a:pt x="215900" y="5495289"/>
                    </a:lnTo>
                  </a:path>
                  <a:path w="215900" h="5495290">
                    <a:moveTo>
                      <a:pt x="0" y="0"/>
                    </a:moveTo>
                    <a:lnTo>
                      <a:pt x="215900" y="0"/>
                    </a:lnTo>
                  </a:path>
                </a:pathLst>
              </a:custGeom>
              <a:ln w="9144">
                <a:solidFill>
                  <a:srgbClr val="000000"/>
                </a:solidFill>
              </a:ln>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sp>
            <p:nvSpPr>
              <p:cNvPr id="34" name="object 15">
                <a:extLst>
                  <a:ext uri="{FF2B5EF4-FFF2-40B4-BE49-F238E27FC236}">
                    <a16:creationId xmlns:a16="http://schemas.microsoft.com/office/drawing/2014/main" id="{5E44C3F2-770B-8B33-B718-061056CD8C8B}"/>
                  </a:ext>
                </a:extLst>
              </p:cNvPr>
              <p:cNvSpPr/>
              <p:nvPr/>
            </p:nvSpPr>
            <p:spPr>
              <a:xfrm>
                <a:off x="3716653" y="1833483"/>
                <a:ext cx="1256030" cy="76200"/>
              </a:xfrm>
              <a:custGeom>
                <a:avLst/>
                <a:gdLst/>
                <a:ahLst/>
                <a:cxnLst/>
                <a:rect l="l" t="t" r="r" b="b"/>
                <a:pathLst>
                  <a:path w="1256029" h="76200">
                    <a:moveTo>
                      <a:pt x="76200" y="0"/>
                    </a:moveTo>
                    <a:lnTo>
                      <a:pt x="0" y="38100"/>
                    </a:lnTo>
                    <a:lnTo>
                      <a:pt x="76200" y="76200"/>
                    </a:lnTo>
                    <a:lnTo>
                      <a:pt x="54610" y="44450"/>
                    </a:lnTo>
                    <a:lnTo>
                      <a:pt x="50800" y="44450"/>
                    </a:lnTo>
                    <a:lnTo>
                      <a:pt x="50800" y="31750"/>
                    </a:lnTo>
                    <a:lnTo>
                      <a:pt x="54610" y="31750"/>
                    </a:lnTo>
                    <a:lnTo>
                      <a:pt x="76200" y="0"/>
                    </a:lnTo>
                    <a:close/>
                  </a:path>
                  <a:path w="1256029" h="76200">
                    <a:moveTo>
                      <a:pt x="1179830" y="0"/>
                    </a:moveTo>
                    <a:lnTo>
                      <a:pt x="1200996" y="31750"/>
                    </a:lnTo>
                    <a:lnTo>
                      <a:pt x="1205230" y="31750"/>
                    </a:lnTo>
                    <a:lnTo>
                      <a:pt x="1205230" y="44450"/>
                    </a:lnTo>
                    <a:lnTo>
                      <a:pt x="1200996" y="44450"/>
                    </a:lnTo>
                    <a:lnTo>
                      <a:pt x="1179830" y="76200"/>
                    </a:lnTo>
                    <a:lnTo>
                      <a:pt x="1256030" y="38100"/>
                    </a:lnTo>
                    <a:lnTo>
                      <a:pt x="1179830" y="0"/>
                    </a:lnTo>
                    <a:close/>
                  </a:path>
                  <a:path w="1256029" h="76200">
                    <a:moveTo>
                      <a:pt x="50800" y="38100"/>
                    </a:moveTo>
                    <a:lnTo>
                      <a:pt x="50800" y="44450"/>
                    </a:lnTo>
                    <a:lnTo>
                      <a:pt x="54610" y="44450"/>
                    </a:lnTo>
                    <a:lnTo>
                      <a:pt x="50800" y="38100"/>
                    </a:lnTo>
                    <a:close/>
                  </a:path>
                  <a:path w="1256029" h="76200">
                    <a:moveTo>
                      <a:pt x="1200996" y="31750"/>
                    </a:moveTo>
                    <a:lnTo>
                      <a:pt x="54610" y="31750"/>
                    </a:lnTo>
                    <a:lnTo>
                      <a:pt x="50800" y="38100"/>
                    </a:lnTo>
                    <a:lnTo>
                      <a:pt x="54610" y="44450"/>
                    </a:lnTo>
                    <a:lnTo>
                      <a:pt x="1200996" y="44450"/>
                    </a:lnTo>
                    <a:lnTo>
                      <a:pt x="1205230" y="38100"/>
                    </a:lnTo>
                    <a:lnTo>
                      <a:pt x="1200996" y="31750"/>
                    </a:lnTo>
                    <a:close/>
                  </a:path>
                  <a:path w="1256029" h="76200">
                    <a:moveTo>
                      <a:pt x="1205230" y="38100"/>
                    </a:moveTo>
                    <a:lnTo>
                      <a:pt x="1201420" y="44450"/>
                    </a:lnTo>
                    <a:lnTo>
                      <a:pt x="1205230" y="44450"/>
                    </a:lnTo>
                    <a:lnTo>
                      <a:pt x="1205230" y="38100"/>
                    </a:lnTo>
                    <a:close/>
                  </a:path>
                  <a:path w="1256029" h="76200">
                    <a:moveTo>
                      <a:pt x="54610" y="31750"/>
                    </a:moveTo>
                    <a:lnTo>
                      <a:pt x="50800" y="31750"/>
                    </a:lnTo>
                    <a:lnTo>
                      <a:pt x="50800" y="38100"/>
                    </a:lnTo>
                    <a:lnTo>
                      <a:pt x="54610" y="31750"/>
                    </a:lnTo>
                    <a:close/>
                  </a:path>
                  <a:path w="1256029" h="76200">
                    <a:moveTo>
                      <a:pt x="1205230" y="31750"/>
                    </a:moveTo>
                    <a:lnTo>
                      <a:pt x="1201420" y="31750"/>
                    </a:lnTo>
                    <a:lnTo>
                      <a:pt x="1205230" y="38100"/>
                    </a:lnTo>
                    <a:lnTo>
                      <a:pt x="1205230" y="31750"/>
                    </a:lnTo>
                    <a:close/>
                  </a:path>
                </a:pathLst>
              </a:custGeom>
              <a:solidFill>
                <a:srgbClr val="000000"/>
              </a:solidFill>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sp>
            <p:nvSpPr>
              <p:cNvPr id="35" name="object 16">
                <a:extLst>
                  <a:ext uri="{FF2B5EF4-FFF2-40B4-BE49-F238E27FC236}">
                    <a16:creationId xmlns:a16="http://schemas.microsoft.com/office/drawing/2014/main" id="{4C15EEB0-47F9-00E2-018A-B7538CD84D14}"/>
                  </a:ext>
                </a:extLst>
              </p:cNvPr>
              <p:cNvSpPr/>
              <p:nvPr/>
            </p:nvSpPr>
            <p:spPr>
              <a:xfrm>
                <a:off x="3723003" y="1794112"/>
                <a:ext cx="1261745" cy="278130"/>
              </a:xfrm>
              <a:custGeom>
                <a:avLst/>
                <a:gdLst/>
                <a:ahLst/>
                <a:cxnLst/>
                <a:rect l="l" t="t" r="r" b="b"/>
                <a:pathLst>
                  <a:path w="1261745" h="278130">
                    <a:moveTo>
                      <a:pt x="0" y="0"/>
                    </a:moveTo>
                    <a:lnTo>
                      <a:pt x="0" y="270510"/>
                    </a:lnTo>
                  </a:path>
                  <a:path w="1261745" h="278130">
                    <a:moveTo>
                      <a:pt x="1261745" y="7620"/>
                    </a:moveTo>
                    <a:lnTo>
                      <a:pt x="1261745" y="278130"/>
                    </a:lnTo>
                  </a:path>
                </a:pathLst>
              </a:custGeom>
              <a:ln w="9144">
                <a:solidFill>
                  <a:srgbClr val="000000"/>
                </a:solidFill>
              </a:ln>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sp>
            <p:nvSpPr>
              <p:cNvPr id="36" name="object 17">
                <a:extLst>
                  <a:ext uri="{FF2B5EF4-FFF2-40B4-BE49-F238E27FC236}">
                    <a16:creationId xmlns:a16="http://schemas.microsoft.com/office/drawing/2014/main" id="{AC3A5441-9741-B0FA-7F5B-0E5F0C2FD7D2}"/>
                  </a:ext>
                </a:extLst>
              </p:cNvPr>
              <p:cNvSpPr/>
              <p:nvPr/>
            </p:nvSpPr>
            <p:spPr>
              <a:xfrm>
                <a:off x="755649" y="2568178"/>
                <a:ext cx="1226820" cy="3542666"/>
              </a:xfrm>
              <a:custGeom>
                <a:avLst/>
                <a:gdLst/>
                <a:ahLst/>
                <a:cxnLst/>
                <a:rect l="l" t="t" r="r" b="b"/>
                <a:pathLst>
                  <a:path w="1226820" h="3542665">
                    <a:moveTo>
                      <a:pt x="67419" y="3373120"/>
                    </a:moveTo>
                    <a:lnTo>
                      <a:pt x="46989" y="3373120"/>
                    </a:lnTo>
                    <a:lnTo>
                      <a:pt x="263525" y="3542665"/>
                    </a:lnTo>
                    <a:lnTo>
                      <a:pt x="271145" y="3532505"/>
                    </a:lnTo>
                    <a:lnTo>
                      <a:pt x="67419" y="3373120"/>
                    </a:lnTo>
                    <a:close/>
                  </a:path>
                  <a:path w="1226820" h="3542665">
                    <a:moveTo>
                      <a:pt x="7620" y="3334385"/>
                    </a:moveTo>
                    <a:lnTo>
                      <a:pt x="44450" y="3411220"/>
                    </a:lnTo>
                    <a:lnTo>
                      <a:pt x="46989" y="3373120"/>
                    </a:lnTo>
                    <a:lnTo>
                      <a:pt x="67419" y="3373120"/>
                    </a:lnTo>
                    <a:lnTo>
                      <a:pt x="55245" y="3363595"/>
                    </a:lnTo>
                    <a:lnTo>
                      <a:pt x="63500" y="3360420"/>
                    </a:lnTo>
                    <a:lnTo>
                      <a:pt x="91439" y="3351530"/>
                    </a:lnTo>
                    <a:lnTo>
                      <a:pt x="7620" y="3334385"/>
                    </a:lnTo>
                    <a:close/>
                  </a:path>
                  <a:path w="1226820" h="3542665">
                    <a:moveTo>
                      <a:pt x="59799" y="3209925"/>
                    </a:moveTo>
                    <a:lnTo>
                      <a:pt x="39370" y="3209925"/>
                    </a:lnTo>
                    <a:lnTo>
                      <a:pt x="255904" y="3379470"/>
                    </a:lnTo>
                    <a:lnTo>
                      <a:pt x="263525" y="3369310"/>
                    </a:lnTo>
                    <a:lnTo>
                      <a:pt x="59799" y="3209925"/>
                    </a:lnTo>
                    <a:close/>
                  </a:path>
                  <a:path w="1226820" h="3542665">
                    <a:moveTo>
                      <a:pt x="0" y="3171190"/>
                    </a:moveTo>
                    <a:lnTo>
                      <a:pt x="36829" y="3248025"/>
                    </a:lnTo>
                    <a:lnTo>
                      <a:pt x="39370" y="3209925"/>
                    </a:lnTo>
                    <a:lnTo>
                      <a:pt x="59799" y="3209925"/>
                    </a:lnTo>
                    <a:lnTo>
                      <a:pt x="47625" y="3200400"/>
                    </a:lnTo>
                    <a:lnTo>
                      <a:pt x="55879" y="3197860"/>
                    </a:lnTo>
                    <a:lnTo>
                      <a:pt x="83820" y="3188335"/>
                    </a:lnTo>
                    <a:lnTo>
                      <a:pt x="0" y="3171190"/>
                    </a:lnTo>
                    <a:close/>
                  </a:path>
                  <a:path w="1226820" h="3542665">
                    <a:moveTo>
                      <a:pt x="1023857" y="38735"/>
                    </a:moveTo>
                    <a:lnTo>
                      <a:pt x="1002665" y="38735"/>
                    </a:lnTo>
                    <a:lnTo>
                      <a:pt x="1219200" y="208280"/>
                    </a:lnTo>
                    <a:lnTo>
                      <a:pt x="1226820" y="198120"/>
                    </a:lnTo>
                    <a:lnTo>
                      <a:pt x="1023857" y="38735"/>
                    </a:lnTo>
                    <a:close/>
                  </a:path>
                  <a:path w="1226820" h="3542665">
                    <a:moveTo>
                      <a:pt x="963294" y="0"/>
                    </a:moveTo>
                    <a:lnTo>
                      <a:pt x="1000125" y="76835"/>
                    </a:lnTo>
                    <a:lnTo>
                      <a:pt x="1002665" y="38735"/>
                    </a:lnTo>
                    <a:lnTo>
                      <a:pt x="1023857" y="38735"/>
                    </a:lnTo>
                    <a:lnTo>
                      <a:pt x="1010919" y="28575"/>
                    </a:lnTo>
                    <a:lnTo>
                      <a:pt x="1018540" y="26035"/>
                    </a:lnTo>
                    <a:lnTo>
                      <a:pt x="1047115" y="17145"/>
                    </a:lnTo>
                    <a:lnTo>
                      <a:pt x="963294" y="0"/>
                    </a:lnTo>
                    <a:close/>
                  </a:path>
                </a:pathLst>
              </a:custGeom>
              <a:solidFill>
                <a:srgbClr val="000000"/>
              </a:solidFill>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pic>
            <p:nvPicPr>
              <p:cNvPr id="37" name="object 18">
                <a:extLst>
                  <a:ext uri="{FF2B5EF4-FFF2-40B4-BE49-F238E27FC236}">
                    <a16:creationId xmlns:a16="http://schemas.microsoft.com/office/drawing/2014/main" id="{3ACBA441-E0A1-C0D1-09C4-BC85AB5D9F9D}"/>
                  </a:ext>
                </a:extLst>
              </p:cNvPr>
              <p:cNvPicPr/>
              <p:nvPr/>
            </p:nvPicPr>
            <p:blipFill>
              <a:blip r:embed="rId4" cstate="print"/>
              <a:stretch>
                <a:fillRect/>
              </a:stretch>
            </p:blipFill>
            <p:spPr>
              <a:xfrm>
                <a:off x="4029709" y="1992236"/>
                <a:ext cx="118108" cy="219071"/>
              </a:xfrm>
              <a:prstGeom prst="rect">
                <a:avLst/>
              </a:prstGeom>
            </p:spPr>
          </p:pic>
          <p:sp>
            <p:nvSpPr>
              <p:cNvPr id="38" name="object 19">
                <a:extLst>
                  <a:ext uri="{FF2B5EF4-FFF2-40B4-BE49-F238E27FC236}">
                    <a16:creationId xmlns:a16="http://schemas.microsoft.com/office/drawing/2014/main" id="{4F953C5B-D8F5-7CBB-332A-5CD92C6EB5A5}"/>
                  </a:ext>
                </a:extLst>
              </p:cNvPr>
              <p:cNvSpPr/>
              <p:nvPr/>
            </p:nvSpPr>
            <p:spPr>
              <a:xfrm>
                <a:off x="2415538" y="2410063"/>
                <a:ext cx="3260090" cy="5300345"/>
              </a:xfrm>
              <a:custGeom>
                <a:avLst/>
                <a:gdLst/>
                <a:ahLst/>
                <a:cxnLst/>
                <a:rect l="l" t="t" r="r" b="b"/>
                <a:pathLst>
                  <a:path w="3260090" h="5300345">
                    <a:moveTo>
                      <a:pt x="154892" y="5055234"/>
                    </a:moveTo>
                    <a:lnTo>
                      <a:pt x="124460" y="5055234"/>
                    </a:lnTo>
                    <a:lnTo>
                      <a:pt x="0" y="5294629"/>
                    </a:lnTo>
                    <a:lnTo>
                      <a:pt x="10794" y="5300344"/>
                    </a:lnTo>
                    <a:lnTo>
                      <a:pt x="135890" y="5061584"/>
                    </a:lnTo>
                    <a:lnTo>
                      <a:pt x="154797" y="5061584"/>
                    </a:lnTo>
                    <a:lnTo>
                      <a:pt x="154892" y="5055234"/>
                    </a:lnTo>
                    <a:close/>
                  </a:path>
                  <a:path w="3260090" h="5300345">
                    <a:moveTo>
                      <a:pt x="154797" y="5061584"/>
                    </a:moveTo>
                    <a:lnTo>
                      <a:pt x="135890" y="5061584"/>
                    </a:lnTo>
                    <a:lnTo>
                      <a:pt x="154305" y="5094604"/>
                    </a:lnTo>
                    <a:lnTo>
                      <a:pt x="154797" y="5061584"/>
                    </a:lnTo>
                    <a:close/>
                  </a:path>
                  <a:path w="3260090" h="5300345">
                    <a:moveTo>
                      <a:pt x="155575" y="5009514"/>
                    </a:moveTo>
                    <a:lnTo>
                      <a:pt x="86360" y="5059679"/>
                    </a:lnTo>
                    <a:lnTo>
                      <a:pt x="124460" y="5055234"/>
                    </a:lnTo>
                    <a:lnTo>
                      <a:pt x="154892" y="5055234"/>
                    </a:lnTo>
                    <a:lnTo>
                      <a:pt x="155575" y="5009514"/>
                    </a:lnTo>
                    <a:close/>
                  </a:path>
                  <a:path w="3260090" h="5300345">
                    <a:moveTo>
                      <a:pt x="127635" y="4830444"/>
                    </a:moveTo>
                    <a:lnTo>
                      <a:pt x="64769" y="4888229"/>
                    </a:lnTo>
                    <a:lnTo>
                      <a:pt x="148590" y="4904104"/>
                    </a:lnTo>
                    <a:lnTo>
                      <a:pt x="120650" y="4880609"/>
                    </a:lnTo>
                    <a:lnTo>
                      <a:pt x="119380" y="4879339"/>
                    </a:lnTo>
                    <a:lnTo>
                      <a:pt x="162237" y="4867274"/>
                    </a:lnTo>
                    <a:lnTo>
                      <a:pt x="116205" y="4867274"/>
                    </a:lnTo>
                    <a:lnTo>
                      <a:pt x="127635" y="4830444"/>
                    </a:lnTo>
                    <a:close/>
                  </a:path>
                  <a:path w="3260090" h="5300345">
                    <a:moveTo>
                      <a:pt x="1213371" y="4571364"/>
                    </a:moveTo>
                    <a:lnTo>
                      <a:pt x="1166495" y="4571364"/>
                    </a:lnTo>
                    <a:lnTo>
                      <a:pt x="116205" y="4867274"/>
                    </a:lnTo>
                    <a:lnTo>
                      <a:pt x="162237" y="4867274"/>
                    </a:lnTo>
                    <a:lnTo>
                      <a:pt x="1213371" y="4571364"/>
                    </a:lnTo>
                    <a:close/>
                  </a:path>
                  <a:path w="3260090" h="5300345">
                    <a:moveTo>
                      <a:pt x="259715" y="4625974"/>
                    </a:moveTo>
                    <a:lnTo>
                      <a:pt x="188595" y="4672329"/>
                    </a:lnTo>
                    <a:lnTo>
                      <a:pt x="267970" y="4701539"/>
                    </a:lnTo>
                    <a:lnTo>
                      <a:pt x="244475" y="4672964"/>
                    </a:lnTo>
                    <a:lnTo>
                      <a:pt x="243840" y="4672329"/>
                    </a:lnTo>
                    <a:lnTo>
                      <a:pt x="359897" y="4659629"/>
                    </a:lnTo>
                    <a:lnTo>
                      <a:pt x="242570" y="4659629"/>
                    </a:lnTo>
                    <a:lnTo>
                      <a:pt x="259715" y="4625974"/>
                    </a:lnTo>
                    <a:close/>
                  </a:path>
                  <a:path w="3260090" h="5300345">
                    <a:moveTo>
                      <a:pt x="1242695" y="4550409"/>
                    </a:moveTo>
                    <a:lnTo>
                      <a:pt x="242569" y="4659629"/>
                    </a:lnTo>
                    <a:lnTo>
                      <a:pt x="359897" y="4659629"/>
                    </a:lnTo>
                    <a:lnTo>
                      <a:pt x="1166495" y="4571364"/>
                    </a:lnTo>
                    <a:lnTo>
                      <a:pt x="1213371" y="4571364"/>
                    </a:lnTo>
                    <a:lnTo>
                      <a:pt x="1242695" y="4563109"/>
                    </a:lnTo>
                    <a:lnTo>
                      <a:pt x="1244600" y="4563109"/>
                    </a:lnTo>
                    <a:lnTo>
                      <a:pt x="1243965" y="4561839"/>
                    </a:lnTo>
                    <a:lnTo>
                      <a:pt x="1242695" y="4550409"/>
                    </a:lnTo>
                    <a:close/>
                  </a:path>
                  <a:path w="3260090" h="5300345">
                    <a:moveTo>
                      <a:pt x="3232785" y="49529"/>
                    </a:moveTo>
                    <a:lnTo>
                      <a:pt x="3209290" y="49529"/>
                    </a:lnTo>
                    <a:lnTo>
                      <a:pt x="3202305" y="51434"/>
                    </a:lnTo>
                    <a:lnTo>
                      <a:pt x="2878455" y="1308734"/>
                    </a:lnTo>
                    <a:lnTo>
                      <a:pt x="2878455" y="1309369"/>
                    </a:lnTo>
                    <a:lnTo>
                      <a:pt x="2890520" y="1313179"/>
                    </a:lnTo>
                    <a:lnTo>
                      <a:pt x="2891790" y="1309369"/>
                    </a:lnTo>
                    <a:lnTo>
                      <a:pt x="2948558" y="1177289"/>
                    </a:lnTo>
                    <a:lnTo>
                      <a:pt x="2934335" y="1177289"/>
                    </a:lnTo>
                    <a:lnTo>
                      <a:pt x="2953738" y="1117599"/>
                    </a:lnTo>
                    <a:lnTo>
                      <a:pt x="2940685" y="1117599"/>
                    </a:lnTo>
                    <a:lnTo>
                      <a:pt x="3214370" y="55244"/>
                    </a:lnTo>
                    <a:lnTo>
                      <a:pt x="3233971" y="55244"/>
                    </a:lnTo>
                    <a:lnTo>
                      <a:pt x="3232785" y="49529"/>
                    </a:lnTo>
                    <a:close/>
                  </a:path>
                  <a:path w="3260090" h="5300345">
                    <a:moveTo>
                      <a:pt x="3258248" y="494664"/>
                    </a:moveTo>
                    <a:lnTo>
                      <a:pt x="3227705" y="494664"/>
                    </a:lnTo>
                    <a:lnTo>
                      <a:pt x="2934335" y="1177289"/>
                    </a:lnTo>
                    <a:lnTo>
                      <a:pt x="2948558" y="1177289"/>
                    </a:lnTo>
                    <a:lnTo>
                      <a:pt x="3239770" y="499744"/>
                    </a:lnTo>
                    <a:lnTo>
                      <a:pt x="3258502" y="499744"/>
                    </a:lnTo>
                    <a:lnTo>
                      <a:pt x="3258248" y="494664"/>
                    </a:lnTo>
                    <a:close/>
                  </a:path>
                  <a:path w="3260090" h="5300345">
                    <a:moveTo>
                      <a:pt x="3252135" y="251459"/>
                    </a:moveTo>
                    <a:lnTo>
                      <a:pt x="3221990" y="251459"/>
                    </a:lnTo>
                    <a:lnTo>
                      <a:pt x="2940685" y="1117599"/>
                    </a:lnTo>
                    <a:lnTo>
                      <a:pt x="2953738" y="1117599"/>
                    </a:lnTo>
                    <a:lnTo>
                      <a:pt x="3234055" y="255269"/>
                    </a:lnTo>
                    <a:lnTo>
                      <a:pt x="3252737" y="255269"/>
                    </a:lnTo>
                    <a:lnTo>
                      <a:pt x="3252135" y="251459"/>
                    </a:lnTo>
                    <a:close/>
                  </a:path>
                  <a:path w="3260090" h="5300345">
                    <a:moveTo>
                      <a:pt x="3258502" y="499744"/>
                    </a:moveTo>
                    <a:lnTo>
                      <a:pt x="3239770" y="499744"/>
                    </a:lnTo>
                    <a:lnTo>
                      <a:pt x="3260090" y="531494"/>
                    </a:lnTo>
                    <a:lnTo>
                      <a:pt x="3258502" y="499744"/>
                    </a:lnTo>
                    <a:close/>
                  </a:path>
                  <a:path w="3260090" h="5300345">
                    <a:moveTo>
                      <a:pt x="3235325" y="463549"/>
                    </a:moveTo>
                    <a:lnTo>
                      <a:pt x="3190240" y="501649"/>
                    </a:lnTo>
                    <a:lnTo>
                      <a:pt x="3227705" y="494664"/>
                    </a:lnTo>
                    <a:lnTo>
                      <a:pt x="3258248" y="494664"/>
                    </a:lnTo>
                    <a:lnTo>
                      <a:pt x="3258185" y="493394"/>
                    </a:lnTo>
                    <a:lnTo>
                      <a:pt x="3235325" y="493394"/>
                    </a:lnTo>
                    <a:lnTo>
                      <a:pt x="3235325" y="463549"/>
                    </a:lnTo>
                    <a:close/>
                  </a:path>
                  <a:path w="3260090" h="5300345">
                    <a:moveTo>
                      <a:pt x="3255645" y="446404"/>
                    </a:moveTo>
                    <a:lnTo>
                      <a:pt x="3235325" y="463549"/>
                    </a:lnTo>
                    <a:lnTo>
                      <a:pt x="3235325" y="493394"/>
                    </a:lnTo>
                    <a:lnTo>
                      <a:pt x="3258185" y="493394"/>
                    </a:lnTo>
                    <a:lnTo>
                      <a:pt x="3258185" y="490854"/>
                    </a:lnTo>
                    <a:lnTo>
                      <a:pt x="3255645" y="446404"/>
                    </a:lnTo>
                    <a:close/>
                  </a:path>
                  <a:path w="3260090" h="5300345">
                    <a:moveTo>
                      <a:pt x="3252737" y="255269"/>
                    </a:moveTo>
                    <a:lnTo>
                      <a:pt x="3234055" y="255269"/>
                    </a:lnTo>
                    <a:lnTo>
                      <a:pt x="3257550" y="285749"/>
                    </a:lnTo>
                    <a:lnTo>
                      <a:pt x="3252737" y="255269"/>
                    </a:lnTo>
                    <a:close/>
                  </a:path>
                  <a:path w="3260090" h="5300345">
                    <a:moveTo>
                      <a:pt x="3228975" y="217169"/>
                    </a:moveTo>
                    <a:lnTo>
                      <a:pt x="3185160" y="262254"/>
                    </a:lnTo>
                    <a:lnTo>
                      <a:pt x="3221990" y="251459"/>
                    </a:lnTo>
                    <a:lnTo>
                      <a:pt x="3252135" y="251459"/>
                    </a:lnTo>
                    <a:lnTo>
                      <a:pt x="3251835" y="249554"/>
                    </a:lnTo>
                    <a:lnTo>
                      <a:pt x="3228975" y="249554"/>
                    </a:lnTo>
                    <a:lnTo>
                      <a:pt x="3228975" y="217169"/>
                    </a:lnTo>
                    <a:close/>
                  </a:path>
                  <a:path w="3260090" h="5300345">
                    <a:moveTo>
                      <a:pt x="3244850" y="201294"/>
                    </a:moveTo>
                    <a:lnTo>
                      <a:pt x="3228975" y="217169"/>
                    </a:lnTo>
                    <a:lnTo>
                      <a:pt x="3228975" y="249554"/>
                    </a:lnTo>
                    <a:lnTo>
                      <a:pt x="3251835" y="249554"/>
                    </a:lnTo>
                    <a:lnTo>
                      <a:pt x="3251835" y="247649"/>
                    </a:lnTo>
                    <a:lnTo>
                      <a:pt x="3244850" y="201294"/>
                    </a:lnTo>
                    <a:close/>
                  </a:path>
                  <a:path w="3260090" h="5300345">
                    <a:moveTo>
                      <a:pt x="3233971" y="55244"/>
                    </a:moveTo>
                    <a:lnTo>
                      <a:pt x="3214370" y="55244"/>
                    </a:lnTo>
                    <a:lnTo>
                      <a:pt x="3239770" y="83184"/>
                    </a:lnTo>
                    <a:lnTo>
                      <a:pt x="3233971" y="55244"/>
                    </a:lnTo>
                    <a:close/>
                  </a:path>
                  <a:path w="3260090" h="5300345">
                    <a:moveTo>
                      <a:pt x="3221990" y="0"/>
                    </a:moveTo>
                    <a:lnTo>
                      <a:pt x="3166110" y="64134"/>
                    </a:lnTo>
                    <a:lnTo>
                      <a:pt x="3202305" y="51434"/>
                    </a:lnTo>
                    <a:lnTo>
                      <a:pt x="3209290" y="49529"/>
                    </a:lnTo>
                    <a:lnTo>
                      <a:pt x="3232785" y="49529"/>
                    </a:lnTo>
                    <a:lnTo>
                      <a:pt x="3232150" y="47624"/>
                    </a:lnTo>
                    <a:lnTo>
                      <a:pt x="3221990" y="0"/>
                    </a:lnTo>
                    <a:close/>
                  </a:path>
                </a:pathLst>
              </a:custGeom>
              <a:solidFill>
                <a:srgbClr val="000000"/>
              </a:solidFill>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grpSp>
        <p:grpSp>
          <p:nvGrpSpPr>
            <p:cNvPr id="2" name="Group 1">
              <a:extLst>
                <a:ext uri="{FF2B5EF4-FFF2-40B4-BE49-F238E27FC236}">
                  <a16:creationId xmlns:a16="http://schemas.microsoft.com/office/drawing/2014/main" id="{1872C4B8-4094-51A3-4A93-71102BD45706}"/>
                </a:ext>
              </a:extLst>
            </p:cNvPr>
            <p:cNvGrpSpPr/>
            <p:nvPr/>
          </p:nvGrpSpPr>
          <p:grpSpPr>
            <a:xfrm>
              <a:off x="3308131" y="1112289"/>
              <a:ext cx="3732995" cy="5521894"/>
              <a:chOff x="3424896" y="666457"/>
              <a:chExt cx="3617859" cy="5521894"/>
            </a:xfrm>
          </p:grpSpPr>
          <p:sp>
            <p:nvSpPr>
              <p:cNvPr id="39" name="object 21">
                <a:extLst>
                  <a:ext uri="{FF2B5EF4-FFF2-40B4-BE49-F238E27FC236}">
                    <a16:creationId xmlns:a16="http://schemas.microsoft.com/office/drawing/2014/main" id="{1EEC448F-902F-6200-D03C-BFB23D95C1DC}"/>
                  </a:ext>
                </a:extLst>
              </p:cNvPr>
              <p:cNvSpPr txBox="1"/>
              <p:nvPr/>
            </p:nvSpPr>
            <p:spPr>
              <a:xfrm>
                <a:off x="3630636" y="1000916"/>
                <a:ext cx="96715" cy="358636"/>
              </a:xfrm>
              <a:prstGeom prst="rect">
                <a:avLst/>
              </a:prstGeom>
            </p:spPr>
            <p:txBody>
              <a:bodyPr vert="horz" wrap="square" lIns="0" tIns="11137" rIns="0" bIns="0" rtlCol="0">
                <a:spAutoFit/>
              </a:bodyPr>
              <a:lstStyle/>
              <a:p>
                <a:pPr marL="11722" defTabSz="1219170" eaLnBrk="0" fontAlgn="base" hangingPunct="0">
                  <a:spcBef>
                    <a:spcPts val="88"/>
                  </a:spcBef>
                  <a:spcAft>
                    <a:spcPct val="0"/>
                  </a:spcAft>
                </a:pPr>
                <a:r>
                  <a:rPr kumimoji="1" sz="923" b="1" spc="-97" dirty="0">
                    <a:solidFill>
                      <a:srgbClr val="000000"/>
                    </a:solidFill>
                    <a:latin typeface="Times New Roman"/>
                    <a:ea typeface="MS PGothic" panose="020B0600070205080204" pitchFamily="34" charset="-128"/>
                    <a:cs typeface="Times New Roman"/>
                  </a:rPr>
                  <a:t>W</a:t>
                </a:r>
                <a:endParaRPr kumimoji="1" sz="923">
                  <a:solidFill>
                    <a:srgbClr val="000000"/>
                  </a:solidFill>
                  <a:latin typeface="Times New Roman"/>
                  <a:ea typeface="MS PGothic" panose="020B0600070205080204" pitchFamily="34" charset="-128"/>
                  <a:cs typeface="Times New Roman"/>
                </a:endParaRPr>
              </a:p>
              <a:p>
                <a:pPr marL="21101" defTabSz="1219170" eaLnBrk="0" fontAlgn="base" hangingPunct="0">
                  <a:spcBef>
                    <a:spcPts val="776"/>
                  </a:spcBef>
                  <a:spcAft>
                    <a:spcPct val="0"/>
                  </a:spcAft>
                </a:pPr>
                <a:r>
                  <a:rPr kumimoji="1" sz="923" b="1" spc="-4" dirty="0">
                    <a:solidFill>
                      <a:srgbClr val="000000"/>
                    </a:solidFill>
                    <a:latin typeface="Times New Roman"/>
                    <a:ea typeface="MS PGothic" panose="020B0600070205080204" pitchFamily="34" charset="-128"/>
                    <a:cs typeface="Times New Roman"/>
                  </a:rPr>
                  <a:t>A</a:t>
                </a:r>
                <a:endParaRPr kumimoji="1" sz="923">
                  <a:solidFill>
                    <a:srgbClr val="000000"/>
                  </a:solidFill>
                  <a:latin typeface="Times New Roman"/>
                  <a:ea typeface="MS PGothic" panose="020B0600070205080204" pitchFamily="34" charset="-128"/>
                  <a:cs typeface="Times New Roman"/>
                </a:endParaRPr>
              </a:p>
            </p:txBody>
          </p:sp>
          <p:sp>
            <p:nvSpPr>
              <p:cNvPr id="40" name="object 22">
                <a:extLst>
                  <a:ext uri="{FF2B5EF4-FFF2-40B4-BE49-F238E27FC236}">
                    <a16:creationId xmlns:a16="http://schemas.microsoft.com/office/drawing/2014/main" id="{0F872879-8395-5B8A-6007-82E651B36C08}"/>
                  </a:ext>
                </a:extLst>
              </p:cNvPr>
              <p:cNvSpPr txBox="1"/>
              <p:nvPr/>
            </p:nvSpPr>
            <p:spPr>
              <a:xfrm>
                <a:off x="5111964" y="666457"/>
                <a:ext cx="1930791" cy="394713"/>
              </a:xfrm>
              <a:prstGeom prst="rect">
                <a:avLst/>
              </a:prstGeom>
            </p:spPr>
            <p:txBody>
              <a:bodyPr vert="horz" wrap="square" lIns="0" tIns="11723" rIns="0" bIns="0" rtlCol="0">
                <a:spAutoFit/>
              </a:bodyPr>
              <a:lstStyle/>
              <a:p>
                <a:pPr marL="11722" marR="4689" algn="just" defTabSz="1219170" eaLnBrk="0" fontAlgn="base" hangingPunct="0">
                  <a:lnSpc>
                    <a:spcPct val="99500"/>
                  </a:lnSpc>
                  <a:spcBef>
                    <a:spcPts val="92"/>
                  </a:spcBef>
                  <a:spcAft>
                    <a:spcPct val="0"/>
                  </a:spcAft>
                </a:pPr>
                <a:r>
                  <a:rPr kumimoji="1" sz="923" b="1" spc="-4" dirty="0">
                    <a:solidFill>
                      <a:srgbClr val="000000"/>
                    </a:solidFill>
                    <a:latin typeface="Times New Roman"/>
                    <a:ea typeface="MS PGothic" panose="020B0600070205080204" pitchFamily="34" charset="-128"/>
                    <a:cs typeface="Times New Roman"/>
                  </a:rPr>
                  <a:t>NOTE: </a:t>
                </a:r>
                <a:r>
                  <a:rPr kumimoji="1" sz="923" spc="-4" dirty="0">
                    <a:solidFill>
                      <a:srgbClr val="000000"/>
                    </a:solidFill>
                    <a:latin typeface="Lucida Sans Unicode"/>
                    <a:ea typeface="MS PGothic" panose="020B0600070205080204" pitchFamily="34" charset="-128"/>
                    <a:cs typeface="Lucida Sans Unicode"/>
                  </a:rPr>
                  <a:t>25’’ CLEARANCE </a:t>
                </a:r>
                <a:r>
                  <a:rPr kumimoji="1" sz="923" dirty="0">
                    <a:solidFill>
                      <a:srgbClr val="000000"/>
                    </a:solidFill>
                    <a:latin typeface="Lucida Sans Unicode"/>
                    <a:ea typeface="MS PGothic" panose="020B0600070205080204" pitchFamily="34" charset="-128"/>
                    <a:cs typeface="Lucida Sans Unicode"/>
                  </a:rPr>
                  <a:t>IS </a:t>
                </a:r>
                <a:r>
                  <a:rPr kumimoji="1" sz="923" spc="-4" dirty="0">
                    <a:solidFill>
                      <a:srgbClr val="000000"/>
                    </a:solidFill>
                    <a:latin typeface="Lucida Sans Unicode"/>
                    <a:ea typeface="MS PGothic" panose="020B0600070205080204" pitchFamily="34" charset="-128"/>
                    <a:cs typeface="Lucida Sans Unicode"/>
                  </a:rPr>
                  <a:t>REQUIRED IN THE </a:t>
                </a:r>
                <a:r>
                  <a:rPr kumimoji="1" sz="923" dirty="0">
                    <a:solidFill>
                      <a:srgbClr val="000000"/>
                    </a:solidFill>
                    <a:latin typeface="Lucida Sans Unicode"/>
                    <a:ea typeface="MS PGothic" panose="020B0600070205080204" pitchFamily="34" charset="-128"/>
                    <a:cs typeface="Lucida Sans Unicode"/>
                  </a:rPr>
                  <a:t> </a:t>
                </a:r>
                <a:r>
                  <a:rPr kumimoji="1" sz="923" spc="-4" dirty="0">
                    <a:solidFill>
                      <a:srgbClr val="000000"/>
                    </a:solidFill>
                    <a:latin typeface="Lucida Sans Unicode"/>
                    <a:ea typeface="MS PGothic" panose="020B0600070205080204" pitchFamily="34" charset="-128"/>
                    <a:cs typeface="Lucida Sans Unicode"/>
                  </a:rPr>
                  <a:t>FRONT </a:t>
                </a:r>
                <a:r>
                  <a:rPr kumimoji="1" sz="923" spc="-9" dirty="0">
                    <a:solidFill>
                      <a:srgbClr val="000000"/>
                    </a:solidFill>
                    <a:latin typeface="Lucida Sans Unicode"/>
                    <a:ea typeface="MS PGothic" panose="020B0600070205080204" pitchFamily="34" charset="-128"/>
                    <a:cs typeface="Lucida Sans Unicode"/>
                  </a:rPr>
                  <a:t>OF THE </a:t>
                </a:r>
                <a:r>
                  <a:rPr kumimoji="1" sz="923" dirty="0">
                    <a:solidFill>
                      <a:srgbClr val="000000"/>
                    </a:solidFill>
                    <a:latin typeface="Lucida Sans Unicode"/>
                    <a:ea typeface="MS PGothic" panose="020B0600070205080204" pitchFamily="34" charset="-128"/>
                    <a:cs typeface="Lucida Sans Unicode"/>
                  </a:rPr>
                  <a:t>UNIT FOR </a:t>
                </a:r>
                <a:r>
                  <a:rPr kumimoji="1" sz="923" spc="-4" dirty="0">
                    <a:solidFill>
                      <a:srgbClr val="000000"/>
                    </a:solidFill>
                    <a:latin typeface="Lucida Sans Unicode"/>
                    <a:ea typeface="MS PGothic" panose="020B0600070205080204" pitchFamily="34" charset="-128"/>
                    <a:cs typeface="Lucida Sans Unicode"/>
                  </a:rPr>
                  <a:t>FILTER AND COIL </a:t>
                </a:r>
                <a:r>
                  <a:rPr kumimoji="1" sz="923" dirty="0">
                    <a:solidFill>
                      <a:srgbClr val="000000"/>
                    </a:solidFill>
                    <a:latin typeface="Lucida Sans Unicode"/>
                    <a:ea typeface="MS PGothic" panose="020B0600070205080204" pitchFamily="34" charset="-128"/>
                    <a:cs typeface="Lucida Sans Unicode"/>
                  </a:rPr>
                  <a:t> </a:t>
                </a:r>
                <a:r>
                  <a:rPr kumimoji="1" sz="923" spc="-4" dirty="0">
                    <a:solidFill>
                      <a:srgbClr val="000000"/>
                    </a:solidFill>
                    <a:latin typeface="Lucida Sans Unicode"/>
                    <a:ea typeface="MS PGothic" panose="020B0600070205080204" pitchFamily="34" charset="-128"/>
                    <a:cs typeface="Lucida Sans Unicode"/>
                  </a:rPr>
                  <a:t>MAINTENANCE.</a:t>
                </a:r>
                <a:endParaRPr kumimoji="1" sz="923">
                  <a:solidFill>
                    <a:srgbClr val="000000"/>
                  </a:solidFill>
                  <a:latin typeface="Lucida Sans Unicode"/>
                  <a:ea typeface="MS PGothic" panose="020B0600070205080204" pitchFamily="34" charset="-128"/>
                  <a:cs typeface="Lucida Sans Unicode"/>
                </a:endParaRPr>
              </a:p>
            </p:txBody>
          </p:sp>
          <p:sp>
            <p:nvSpPr>
              <p:cNvPr id="41" name="object 23">
                <a:extLst>
                  <a:ext uri="{FF2B5EF4-FFF2-40B4-BE49-F238E27FC236}">
                    <a16:creationId xmlns:a16="http://schemas.microsoft.com/office/drawing/2014/main" id="{5380CA33-2E28-569B-9A4C-F9D983DD843D}"/>
                  </a:ext>
                </a:extLst>
              </p:cNvPr>
              <p:cNvSpPr txBox="1"/>
              <p:nvPr/>
            </p:nvSpPr>
            <p:spPr>
              <a:xfrm>
                <a:off x="6013000" y="1007247"/>
                <a:ext cx="80011" cy="138151"/>
              </a:xfrm>
              <a:prstGeom prst="rect">
                <a:avLst/>
              </a:prstGeom>
            </p:spPr>
            <p:txBody>
              <a:bodyPr vert="horz" wrap="square" lIns="0" tIns="11137" rIns="0" bIns="0" rtlCol="0">
                <a:spAutoFit/>
              </a:bodyPr>
              <a:lstStyle/>
              <a:p>
                <a:pPr marL="11722" defTabSz="1219170" eaLnBrk="0" fontAlgn="base" hangingPunct="0">
                  <a:spcBef>
                    <a:spcPts val="88"/>
                  </a:spcBef>
                  <a:spcAft>
                    <a:spcPct val="0"/>
                  </a:spcAft>
                </a:pPr>
                <a:r>
                  <a:rPr kumimoji="1" sz="923" b="1" spc="-13" dirty="0">
                    <a:solidFill>
                      <a:srgbClr val="000000"/>
                    </a:solidFill>
                    <a:latin typeface="Times New Roman"/>
                    <a:ea typeface="MS PGothic" panose="020B0600070205080204" pitchFamily="34" charset="-128"/>
                    <a:cs typeface="Times New Roman"/>
                  </a:rPr>
                  <a:t>D</a:t>
                </a:r>
                <a:endParaRPr kumimoji="1" sz="923">
                  <a:solidFill>
                    <a:srgbClr val="000000"/>
                  </a:solidFill>
                  <a:latin typeface="Times New Roman"/>
                  <a:ea typeface="MS PGothic" panose="020B0600070205080204" pitchFamily="34" charset="-128"/>
                  <a:cs typeface="Times New Roman"/>
                </a:endParaRPr>
              </a:p>
            </p:txBody>
          </p:sp>
          <p:sp>
            <p:nvSpPr>
              <p:cNvPr id="42" name="object 24">
                <a:extLst>
                  <a:ext uri="{FF2B5EF4-FFF2-40B4-BE49-F238E27FC236}">
                    <a16:creationId xmlns:a16="http://schemas.microsoft.com/office/drawing/2014/main" id="{750326F5-9AE3-4CBF-4A9D-A95E8E986C7D}"/>
                  </a:ext>
                </a:extLst>
              </p:cNvPr>
              <p:cNvSpPr txBox="1"/>
              <p:nvPr/>
            </p:nvSpPr>
            <p:spPr>
              <a:xfrm>
                <a:off x="5434818" y="1177114"/>
                <a:ext cx="258494" cy="215724"/>
              </a:xfrm>
              <a:prstGeom prst="rect">
                <a:avLst/>
              </a:prstGeom>
            </p:spPr>
            <p:txBody>
              <a:bodyPr vert="horz" wrap="square" lIns="0" tIns="11723" rIns="0" bIns="0" rtlCol="0">
                <a:spAutoFit/>
              </a:bodyPr>
              <a:lstStyle/>
              <a:p>
                <a:pPr marL="11722" defTabSz="1219170" eaLnBrk="0" fontAlgn="base" hangingPunct="0">
                  <a:spcBef>
                    <a:spcPts val="92"/>
                  </a:spcBef>
                  <a:spcAft>
                    <a:spcPct val="0"/>
                  </a:spcAft>
                </a:pPr>
                <a:r>
                  <a:rPr kumimoji="1" sz="739" b="1" spc="23" dirty="0">
                    <a:solidFill>
                      <a:srgbClr val="000000"/>
                    </a:solidFill>
                    <a:latin typeface="Times New Roman"/>
                    <a:ea typeface="MS PGothic" panose="020B0600070205080204" pitchFamily="34" charset="-128"/>
                    <a:cs typeface="Times New Roman"/>
                  </a:rPr>
                  <a:t>1</a:t>
                </a:r>
                <a:r>
                  <a:rPr kumimoji="1" sz="739" b="1" spc="32" dirty="0">
                    <a:solidFill>
                      <a:srgbClr val="000000"/>
                    </a:solidFill>
                    <a:latin typeface="Times New Roman"/>
                    <a:ea typeface="MS PGothic" panose="020B0600070205080204" pitchFamily="34" charset="-128"/>
                    <a:cs typeface="Times New Roman"/>
                  </a:rPr>
                  <a:t>0</a:t>
                </a:r>
                <a:r>
                  <a:rPr kumimoji="1" sz="739" b="1" spc="13" dirty="0">
                    <a:solidFill>
                      <a:srgbClr val="000000"/>
                    </a:solidFill>
                    <a:latin typeface="Times New Roman"/>
                    <a:ea typeface="MS PGothic" panose="020B0600070205080204" pitchFamily="34" charset="-128"/>
                    <a:cs typeface="Times New Roman"/>
                  </a:rPr>
                  <a:t>-</a:t>
                </a:r>
                <a:r>
                  <a:rPr kumimoji="1" sz="739" b="1" spc="32" dirty="0">
                    <a:solidFill>
                      <a:srgbClr val="000000"/>
                    </a:solidFill>
                    <a:latin typeface="Times New Roman"/>
                    <a:ea typeface="MS PGothic" panose="020B0600070205080204" pitchFamily="34" charset="-128"/>
                    <a:cs typeface="Times New Roman"/>
                  </a:rPr>
                  <a:t>5</a:t>
                </a:r>
                <a:r>
                  <a:rPr kumimoji="1" sz="739" b="1" spc="13" dirty="0">
                    <a:solidFill>
                      <a:srgbClr val="000000"/>
                    </a:solidFill>
                    <a:latin typeface="Times New Roman"/>
                    <a:ea typeface="MS PGothic" panose="020B0600070205080204" pitchFamily="34" charset="-128"/>
                    <a:cs typeface="Times New Roman"/>
                  </a:rPr>
                  <a:t>/</a:t>
                </a:r>
                <a:r>
                  <a:rPr kumimoji="1" sz="739" b="1" spc="32" dirty="0">
                    <a:solidFill>
                      <a:srgbClr val="000000"/>
                    </a:solidFill>
                    <a:latin typeface="Times New Roman"/>
                    <a:ea typeface="MS PGothic" panose="020B0600070205080204" pitchFamily="34" charset="-128"/>
                    <a:cs typeface="Times New Roman"/>
                  </a:rPr>
                  <a:t>16</a:t>
                </a:r>
                <a:endParaRPr kumimoji="1" sz="739">
                  <a:solidFill>
                    <a:srgbClr val="000000"/>
                  </a:solidFill>
                  <a:latin typeface="Times New Roman"/>
                  <a:ea typeface="MS PGothic" panose="020B0600070205080204" pitchFamily="34" charset="-128"/>
                  <a:cs typeface="Times New Roman"/>
                </a:endParaRPr>
              </a:p>
            </p:txBody>
          </p:sp>
          <p:sp>
            <p:nvSpPr>
              <p:cNvPr id="43" name="object 25">
                <a:extLst>
                  <a:ext uri="{FF2B5EF4-FFF2-40B4-BE49-F238E27FC236}">
                    <a16:creationId xmlns:a16="http://schemas.microsoft.com/office/drawing/2014/main" id="{36612590-B54D-4421-C98D-34E8FC5FA95A}"/>
                  </a:ext>
                </a:extLst>
              </p:cNvPr>
              <p:cNvSpPr txBox="1"/>
              <p:nvPr/>
            </p:nvSpPr>
            <p:spPr>
              <a:xfrm>
                <a:off x="5156278" y="1673001"/>
                <a:ext cx="1153111" cy="394179"/>
              </a:xfrm>
              <a:prstGeom prst="rect">
                <a:avLst/>
              </a:prstGeom>
            </p:spPr>
            <p:txBody>
              <a:bodyPr vert="horz" wrap="square" lIns="0" tIns="11137" rIns="0" bIns="0" rtlCol="0">
                <a:spAutoFit/>
              </a:bodyPr>
              <a:lstStyle/>
              <a:p>
                <a:pPr marL="11722" marR="4689" defTabSz="1219170" eaLnBrk="0" fontAlgn="base" hangingPunct="0">
                  <a:spcBef>
                    <a:spcPts val="88"/>
                  </a:spcBef>
                  <a:spcAft>
                    <a:spcPct val="0"/>
                  </a:spcAft>
                </a:pPr>
                <a:r>
                  <a:rPr kumimoji="1" sz="923" spc="23" dirty="0">
                    <a:solidFill>
                      <a:srgbClr val="000000"/>
                    </a:solidFill>
                    <a:latin typeface="Lucida Sans Unicode"/>
                    <a:ea typeface="MS PGothic" panose="020B0600070205080204" pitchFamily="34" charset="-128"/>
                    <a:cs typeface="Lucida Sans Unicode"/>
                  </a:rPr>
                  <a:t>FLANGES ARE PROVIDED </a:t>
                </a:r>
                <a:r>
                  <a:rPr kumimoji="1" sz="923" spc="28" dirty="0">
                    <a:solidFill>
                      <a:srgbClr val="000000"/>
                    </a:solidFill>
                    <a:latin typeface="Lucida Sans Unicode"/>
                    <a:ea typeface="MS PGothic" panose="020B0600070205080204" pitchFamily="34" charset="-128"/>
                    <a:cs typeface="Lucida Sans Unicode"/>
                  </a:rPr>
                  <a:t> </a:t>
                </a:r>
                <a:r>
                  <a:rPr kumimoji="1" sz="923" spc="23" dirty="0">
                    <a:solidFill>
                      <a:srgbClr val="000000"/>
                    </a:solidFill>
                    <a:latin typeface="Lucida Sans Unicode"/>
                    <a:ea typeface="MS PGothic" panose="020B0600070205080204" pitchFamily="34" charset="-128"/>
                    <a:cs typeface="Lucida Sans Unicode"/>
                  </a:rPr>
                  <a:t>FOR</a:t>
                </a:r>
                <a:r>
                  <a:rPr kumimoji="1" sz="923" spc="-4" dirty="0">
                    <a:solidFill>
                      <a:srgbClr val="000000"/>
                    </a:solidFill>
                    <a:latin typeface="Lucida Sans Unicode"/>
                    <a:ea typeface="MS PGothic" panose="020B0600070205080204" pitchFamily="34" charset="-128"/>
                    <a:cs typeface="Lucida Sans Unicode"/>
                  </a:rPr>
                  <a:t> </a:t>
                </a:r>
                <a:r>
                  <a:rPr kumimoji="1" sz="923" spc="19" dirty="0">
                    <a:solidFill>
                      <a:srgbClr val="000000"/>
                    </a:solidFill>
                    <a:latin typeface="Lucida Sans Unicode"/>
                    <a:ea typeface="MS PGothic" panose="020B0600070205080204" pitchFamily="34" charset="-128"/>
                    <a:cs typeface="Lucida Sans Unicode"/>
                  </a:rPr>
                  <a:t>FIELD</a:t>
                </a:r>
                <a:r>
                  <a:rPr kumimoji="1" sz="923" spc="-9" dirty="0">
                    <a:solidFill>
                      <a:srgbClr val="000000"/>
                    </a:solidFill>
                    <a:latin typeface="Lucida Sans Unicode"/>
                    <a:ea typeface="MS PGothic" panose="020B0600070205080204" pitchFamily="34" charset="-128"/>
                    <a:cs typeface="Lucida Sans Unicode"/>
                  </a:rPr>
                  <a:t> </a:t>
                </a:r>
                <a:r>
                  <a:rPr kumimoji="1" sz="923" spc="23" dirty="0">
                    <a:solidFill>
                      <a:srgbClr val="000000"/>
                    </a:solidFill>
                    <a:latin typeface="Lucida Sans Unicode"/>
                    <a:ea typeface="MS PGothic" panose="020B0600070205080204" pitchFamily="34" charset="-128"/>
                    <a:cs typeface="Lucida Sans Unicode"/>
                  </a:rPr>
                  <a:t>INSTALLATION</a:t>
                </a:r>
                <a:endParaRPr kumimoji="1" sz="923">
                  <a:solidFill>
                    <a:srgbClr val="000000"/>
                  </a:solidFill>
                  <a:latin typeface="Lucida Sans Unicode"/>
                  <a:ea typeface="MS PGothic" panose="020B0600070205080204" pitchFamily="34" charset="-128"/>
                  <a:cs typeface="Lucida Sans Unicode"/>
                </a:endParaRPr>
              </a:p>
            </p:txBody>
          </p:sp>
          <p:sp>
            <p:nvSpPr>
              <p:cNvPr id="44" name="object 26">
                <a:extLst>
                  <a:ext uri="{FF2B5EF4-FFF2-40B4-BE49-F238E27FC236}">
                    <a16:creationId xmlns:a16="http://schemas.microsoft.com/office/drawing/2014/main" id="{C20034E5-98B6-1EEE-81CC-2FF4BEC11800}"/>
                  </a:ext>
                </a:extLst>
              </p:cNvPr>
              <p:cNvSpPr txBox="1"/>
              <p:nvPr/>
            </p:nvSpPr>
            <p:spPr>
              <a:xfrm>
                <a:off x="3562057" y="2058103"/>
                <a:ext cx="760974" cy="394179"/>
              </a:xfrm>
              <a:prstGeom prst="rect">
                <a:avLst/>
              </a:prstGeom>
            </p:spPr>
            <p:txBody>
              <a:bodyPr vert="horz" wrap="square" lIns="0" tIns="11137" rIns="0" bIns="0" rtlCol="0">
                <a:spAutoFit/>
              </a:bodyPr>
              <a:lstStyle/>
              <a:p>
                <a:pPr marL="11722" marR="4689" defTabSz="1219170" eaLnBrk="0" fontAlgn="base" hangingPunct="0">
                  <a:spcBef>
                    <a:spcPts val="88"/>
                  </a:spcBef>
                  <a:spcAft>
                    <a:spcPct val="0"/>
                  </a:spcAft>
                </a:pPr>
                <a:r>
                  <a:rPr kumimoji="1" sz="923" spc="-4" dirty="0">
                    <a:solidFill>
                      <a:srgbClr val="000000"/>
                    </a:solidFill>
                    <a:latin typeface="Lucida Sans Unicode"/>
                    <a:ea typeface="MS PGothic" panose="020B0600070205080204" pitchFamily="34" charset="-128"/>
                    <a:cs typeface="Lucida Sans Unicode"/>
                  </a:rPr>
                  <a:t>Breaker Switch </a:t>
                </a:r>
                <a:r>
                  <a:rPr kumimoji="1" sz="923" dirty="0">
                    <a:solidFill>
                      <a:srgbClr val="000000"/>
                    </a:solidFill>
                    <a:latin typeface="Lucida Sans Unicode"/>
                    <a:ea typeface="MS PGothic" panose="020B0600070205080204" pitchFamily="34" charset="-128"/>
                    <a:cs typeface="Lucida Sans Unicode"/>
                  </a:rPr>
                  <a:t> </a:t>
                </a:r>
                <a:r>
                  <a:rPr kumimoji="1" sz="923" spc="-28" dirty="0">
                    <a:solidFill>
                      <a:srgbClr val="000000"/>
                    </a:solidFill>
                    <a:latin typeface="Lucida Sans Unicode"/>
                    <a:ea typeface="MS PGothic" panose="020B0600070205080204" pitchFamily="34" charset="-128"/>
                    <a:cs typeface="Lucida Sans Unicode"/>
                  </a:rPr>
                  <a:t>(Electric</a:t>
                </a:r>
                <a:r>
                  <a:rPr kumimoji="1" sz="923" spc="-23" dirty="0">
                    <a:solidFill>
                      <a:srgbClr val="000000"/>
                    </a:solidFill>
                    <a:latin typeface="Lucida Sans Unicode"/>
                    <a:ea typeface="MS PGothic" panose="020B0600070205080204" pitchFamily="34" charset="-128"/>
                    <a:cs typeface="Lucida Sans Unicode"/>
                  </a:rPr>
                  <a:t> </a:t>
                </a:r>
                <a:r>
                  <a:rPr kumimoji="1" sz="923" spc="-28" dirty="0">
                    <a:solidFill>
                      <a:srgbClr val="000000"/>
                    </a:solidFill>
                    <a:latin typeface="Lucida Sans Unicode"/>
                    <a:ea typeface="MS PGothic" panose="020B0600070205080204" pitchFamily="34" charset="-128"/>
                    <a:cs typeface="Lucida Sans Unicode"/>
                  </a:rPr>
                  <a:t>heat</a:t>
                </a:r>
                <a:r>
                  <a:rPr kumimoji="1" sz="923" spc="-37" dirty="0">
                    <a:solidFill>
                      <a:srgbClr val="000000"/>
                    </a:solidFill>
                    <a:latin typeface="Lucida Sans Unicode"/>
                    <a:ea typeface="MS PGothic" panose="020B0600070205080204" pitchFamily="34" charset="-128"/>
                    <a:cs typeface="Lucida Sans Unicode"/>
                  </a:rPr>
                  <a:t> </a:t>
                </a:r>
                <a:r>
                  <a:rPr kumimoji="1" sz="923" spc="-28" dirty="0">
                    <a:solidFill>
                      <a:srgbClr val="000000"/>
                    </a:solidFill>
                    <a:latin typeface="Lucida Sans Unicode"/>
                    <a:ea typeface="MS PGothic" panose="020B0600070205080204" pitchFamily="34" charset="-128"/>
                    <a:cs typeface="Lucida Sans Unicode"/>
                  </a:rPr>
                  <a:t>only)</a:t>
                </a:r>
                <a:endParaRPr kumimoji="1" sz="923">
                  <a:solidFill>
                    <a:srgbClr val="000000"/>
                  </a:solidFill>
                  <a:latin typeface="Lucida Sans Unicode"/>
                  <a:ea typeface="MS PGothic" panose="020B0600070205080204" pitchFamily="34" charset="-128"/>
                  <a:cs typeface="Lucida Sans Unicode"/>
                </a:endParaRPr>
              </a:p>
            </p:txBody>
          </p:sp>
          <p:sp>
            <p:nvSpPr>
              <p:cNvPr id="45" name="object 27">
                <a:extLst>
                  <a:ext uri="{FF2B5EF4-FFF2-40B4-BE49-F238E27FC236}">
                    <a16:creationId xmlns:a16="http://schemas.microsoft.com/office/drawing/2014/main" id="{F4B06AF1-1DE1-1B9B-BE6C-A5AA0966755B}"/>
                  </a:ext>
                </a:extLst>
              </p:cNvPr>
              <p:cNvSpPr txBox="1"/>
              <p:nvPr/>
            </p:nvSpPr>
            <p:spPr>
              <a:xfrm>
                <a:off x="5168938" y="2686466"/>
                <a:ext cx="1541292" cy="1355386"/>
              </a:xfrm>
              <a:prstGeom prst="rect">
                <a:avLst/>
              </a:prstGeom>
            </p:spPr>
            <p:txBody>
              <a:bodyPr vert="horz" wrap="square" lIns="0" tIns="32824" rIns="0" bIns="0" rtlCol="0">
                <a:spAutoFit/>
              </a:bodyPr>
              <a:lstStyle/>
              <a:p>
                <a:pPr marL="11722" defTabSz="1219170" eaLnBrk="0" fontAlgn="base" hangingPunct="0">
                  <a:spcBef>
                    <a:spcPts val="259"/>
                  </a:spcBef>
                  <a:spcAft>
                    <a:spcPct val="0"/>
                  </a:spcAft>
                </a:pPr>
                <a:r>
                  <a:rPr kumimoji="1" sz="923" spc="-4" dirty="0">
                    <a:solidFill>
                      <a:srgbClr val="000000"/>
                    </a:solidFill>
                    <a:latin typeface="Lucida Sans Unicode"/>
                    <a:ea typeface="MS PGothic" panose="020B0600070205080204" pitchFamily="34" charset="-128"/>
                    <a:cs typeface="Lucida Sans Unicode"/>
                  </a:rPr>
                  <a:t>High</a:t>
                </a:r>
                <a:r>
                  <a:rPr kumimoji="1" sz="923" spc="-13" dirty="0">
                    <a:solidFill>
                      <a:srgbClr val="000000"/>
                    </a:solidFill>
                    <a:latin typeface="Lucida Sans Unicode"/>
                    <a:ea typeface="MS PGothic" panose="020B0600070205080204" pitchFamily="34" charset="-128"/>
                    <a:cs typeface="Lucida Sans Unicode"/>
                  </a:rPr>
                  <a:t> </a:t>
                </a:r>
                <a:r>
                  <a:rPr kumimoji="1" sz="923" spc="-4" dirty="0">
                    <a:solidFill>
                      <a:srgbClr val="000000"/>
                    </a:solidFill>
                    <a:latin typeface="Lucida Sans Unicode"/>
                    <a:ea typeface="MS PGothic" panose="020B0600070205080204" pitchFamily="34" charset="-128"/>
                    <a:cs typeface="Lucida Sans Unicode"/>
                  </a:rPr>
                  <a:t>voltage</a:t>
                </a:r>
                <a:r>
                  <a:rPr kumimoji="1" sz="923" spc="-9" dirty="0">
                    <a:solidFill>
                      <a:srgbClr val="000000"/>
                    </a:solidFill>
                    <a:latin typeface="Lucida Sans Unicode"/>
                    <a:ea typeface="MS PGothic" panose="020B0600070205080204" pitchFamily="34" charset="-128"/>
                    <a:cs typeface="Lucida Sans Unicode"/>
                  </a:rPr>
                  <a:t> </a:t>
                </a:r>
                <a:r>
                  <a:rPr kumimoji="1" sz="923" spc="-4" dirty="0">
                    <a:solidFill>
                      <a:srgbClr val="000000"/>
                    </a:solidFill>
                    <a:latin typeface="Lucida Sans Unicode"/>
                    <a:ea typeface="MS PGothic" panose="020B0600070205080204" pitchFamily="34" charset="-128"/>
                    <a:cs typeface="Lucida Sans Unicode"/>
                  </a:rPr>
                  <a:t>connection</a:t>
                </a:r>
                <a:endParaRPr kumimoji="1" sz="923" dirty="0">
                  <a:solidFill>
                    <a:srgbClr val="000000"/>
                  </a:solidFill>
                  <a:latin typeface="Lucida Sans Unicode"/>
                  <a:ea typeface="MS PGothic" panose="020B0600070205080204" pitchFamily="34" charset="-128"/>
                  <a:cs typeface="Lucida Sans Unicode"/>
                </a:endParaRPr>
              </a:p>
              <a:p>
                <a:pPr marL="11722" defTabSz="1219170" eaLnBrk="0" fontAlgn="base" hangingPunct="0">
                  <a:spcBef>
                    <a:spcPts val="167"/>
                  </a:spcBef>
                  <a:spcAft>
                    <a:spcPct val="0"/>
                  </a:spcAft>
                </a:pPr>
                <a:r>
                  <a:rPr kumimoji="1" sz="923" b="1" spc="-4" dirty="0">
                    <a:solidFill>
                      <a:srgbClr val="000000"/>
                    </a:solidFill>
                    <a:latin typeface="Times New Roman"/>
                    <a:ea typeface="MS PGothic" panose="020B0600070205080204" pitchFamily="34" charset="-128"/>
                    <a:cs typeface="Times New Roman"/>
                  </a:rPr>
                  <a:t>7/8’’,</a:t>
                </a:r>
                <a:r>
                  <a:rPr kumimoji="1" sz="923" b="1" spc="-13" dirty="0">
                    <a:solidFill>
                      <a:srgbClr val="000000"/>
                    </a:solidFill>
                    <a:latin typeface="Times New Roman"/>
                    <a:ea typeface="MS PGothic" panose="020B0600070205080204" pitchFamily="34" charset="-128"/>
                    <a:cs typeface="Times New Roman"/>
                  </a:rPr>
                  <a:t> </a:t>
                </a:r>
                <a:r>
                  <a:rPr kumimoji="1" sz="923" b="1" spc="-4" dirty="0">
                    <a:solidFill>
                      <a:srgbClr val="000000"/>
                    </a:solidFill>
                    <a:latin typeface="Times New Roman"/>
                    <a:ea typeface="MS PGothic" panose="020B0600070205080204" pitchFamily="34" charset="-128"/>
                    <a:cs typeface="Times New Roman"/>
                  </a:rPr>
                  <a:t>1-3/32’’,</a:t>
                </a:r>
                <a:r>
                  <a:rPr kumimoji="1" sz="923" b="1" spc="-13" dirty="0">
                    <a:solidFill>
                      <a:srgbClr val="000000"/>
                    </a:solidFill>
                    <a:latin typeface="Times New Roman"/>
                    <a:ea typeface="MS PGothic" panose="020B0600070205080204" pitchFamily="34" charset="-128"/>
                    <a:cs typeface="Times New Roman"/>
                  </a:rPr>
                  <a:t> </a:t>
                </a:r>
                <a:r>
                  <a:rPr kumimoji="1" sz="923" b="1" spc="-4" dirty="0">
                    <a:solidFill>
                      <a:srgbClr val="000000"/>
                    </a:solidFill>
                    <a:latin typeface="Times New Roman"/>
                    <a:ea typeface="MS PGothic" panose="020B0600070205080204" pitchFamily="34" charset="-128"/>
                    <a:cs typeface="Times New Roman"/>
                  </a:rPr>
                  <a:t>1-23/32’’</a:t>
                </a:r>
                <a:r>
                  <a:rPr kumimoji="1" sz="923" b="1" dirty="0">
                    <a:solidFill>
                      <a:srgbClr val="000000"/>
                    </a:solidFill>
                    <a:latin typeface="Times New Roman"/>
                    <a:ea typeface="MS PGothic" panose="020B0600070205080204" pitchFamily="34" charset="-128"/>
                    <a:cs typeface="Times New Roman"/>
                  </a:rPr>
                  <a:t> </a:t>
                </a:r>
                <a:r>
                  <a:rPr kumimoji="1" sz="923" spc="-4" dirty="0">
                    <a:solidFill>
                      <a:srgbClr val="000000"/>
                    </a:solidFill>
                    <a:latin typeface="Lucida Sans Unicode"/>
                    <a:ea typeface="MS PGothic" panose="020B0600070205080204" pitchFamily="34" charset="-128"/>
                    <a:cs typeface="Lucida Sans Unicode"/>
                  </a:rPr>
                  <a:t>DIA</a:t>
                </a:r>
                <a:r>
                  <a:rPr kumimoji="1" sz="923" spc="-13" dirty="0">
                    <a:solidFill>
                      <a:srgbClr val="000000"/>
                    </a:solidFill>
                    <a:latin typeface="Lucida Sans Unicode"/>
                    <a:ea typeface="MS PGothic" panose="020B0600070205080204" pitchFamily="34" charset="-128"/>
                    <a:cs typeface="Lucida Sans Unicode"/>
                  </a:rPr>
                  <a:t> </a:t>
                </a:r>
                <a:r>
                  <a:rPr kumimoji="1" sz="923" dirty="0">
                    <a:solidFill>
                      <a:srgbClr val="000000"/>
                    </a:solidFill>
                    <a:latin typeface="Lucida Sans Unicode"/>
                    <a:ea typeface="MS PGothic" panose="020B0600070205080204" pitchFamily="34" charset="-128"/>
                    <a:cs typeface="Lucida Sans Unicode"/>
                  </a:rPr>
                  <a:t>knockouts</a:t>
                </a:r>
              </a:p>
              <a:p>
                <a:pPr marL="11722" marR="236798" defTabSz="1219170" eaLnBrk="0" fontAlgn="base" hangingPunct="0">
                  <a:spcBef>
                    <a:spcPts val="1099"/>
                  </a:spcBef>
                  <a:spcAft>
                    <a:spcPct val="0"/>
                  </a:spcAft>
                </a:pPr>
                <a:r>
                  <a:rPr kumimoji="1" sz="923" spc="28" dirty="0">
                    <a:solidFill>
                      <a:srgbClr val="000000"/>
                    </a:solidFill>
                    <a:latin typeface="Lucida Sans Unicode"/>
                    <a:ea typeface="MS PGothic" panose="020B0600070205080204" pitchFamily="34" charset="-128"/>
                    <a:cs typeface="Lucida Sans Unicode"/>
                  </a:rPr>
                  <a:t>KNOCKOUTS </a:t>
                </a:r>
                <a:r>
                  <a:rPr kumimoji="1" sz="923" spc="23" dirty="0">
                    <a:solidFill>
                      <a:srgbClr val="000000"/>
                    </a:solidFill>
                    <a:latin typeface="Lucida Sans Unicode"/>
                    <a:ea typeface="MS PGothic" panose="020B0600070205080204" pitchFamily="34" charset="-128"/>
                    <a:cs typeface="Lucida Sans Unicode"/>
                  </a:rPr>
                  <a:t>FOR ELECTRICAL </a:t>
                </a:r>
                <a:r>
                  <a:rPr kumimoji="1" sz="923" spc="-281" dirty="0">
                    <a:solidFill>
                      <a:srgbClr val="000000"/>
                    </a:solidFill>
                    <a:latin typeface="Lucida Sans Unicode"/>
                    <a:ea typeface="MS PGothic" panose="020B0600070205080204" pitchFamily="34" charset="-128"/>
                    <a:cs typeface="Lucida Sans Unicode"/>
                  </a:rPr>
                  <a:t> </a:t>
                </a:r>
                <a:r>
                  <a:rPr kumimoji="1" sz="923" spc="23" dirty="0">
                    <a:solidFill>
                      <a:srgbClr val="000000"/>
                    </a:solidFill>
                    <a:latin typeface="Lucida Sans Unicode"/>
                    <a:ea typeface="MS PGothic" panose="020B0600070205080204" pitchFamily="34" charset="-128"/>
                    <a:cs typeface="Lucida Sans Unicode"/>
                  </a:rPr>
                  <a:t>WIRING CONNECTION ARE </a:t>
                </a:r>
                <a:r>
                  <a:rPr kumimoji="1" sz="923" spc="28" dirty="0">
                    <a:solidFill>
                      <a:srgbClr val="000000"/>
                    </a:solidFill>
                    <a:latin typeface="Lucida Sans Unicode"/>
                    <a:ea typeface="MS PGothic" panose="020B0600070205080204" pitchFamily="34" charset="-128"/>
                    <a:cs typeface="Lucida Sans Unicode"/>
                  </a:rPr>
                  <a:t> </a:t>
                </a:r>
                <a:r>
                  <a:rPr kumimoji="1" sz="923" spc="32" dirty="0">
                    <a:solidFill>
                      <a:srgbClr val="000000"/>
                    </a:solidFill>
                    <a:latin typeface="Lucida Sans Unicode"/>
                    <a:ea typeface="MS PGothic" panose="020B0600070205080204" pitchFamily="34" charset="-128"/>
                    <a:cs typeface="Lucida Sans Unicode"/>
                  </a:rPr>
                  <a:t>D</a:t>
                </a:r>
                <a:r>
                  <a:rPr kumimoji="1" sz="923" spc="4" dirty="0">
                    <a:solidFill>
                      <a:srgbClr val="000000"/>
                    </a:solidFill>
                    <a:latin typeface="Lucida Sans Unicode"/>
                    <a:ea typeface="MS PGothic" panose="020B0600070205080204" pitchFamily="34" charset="-128"/>
                    <a:cs typeface="Lucida Sans Unicode"/>
                  </a:rPr>
                  <a:t>I</a:t>
                </a:r>
                <a:r>
                  <a:rPr kumimoji="1" sz="923" spc="19" dirty="0">
                    <a:solidFill>
                      <a:srgbClr val="000000"/>
                    </a:solidFill>
                    <a:latin typeface="Lucida Sans Unicode"/>
                    <a:ea typeface="MS PGothic" panose="020B0600070205080204" pitchFamily="34" charset="-128"/>
                    <a:cs typeface="Lucida Sans Unicode"/>
                  </a:rPr>
                  <a:t>S</a:t>
                </a:r>
                <a:r>
                  <a:rPr kumimoji="1" sz="923" spc="32" dirty="0">
                    <a:solidFill>
                      <a:srgbClr val="000000"/>
                    </a:solidFill>
                    <a:latin typeface="Lucida Sans Unicode"/>
                    <a:ea typeface="MS PGothic" panose="020B0600070205080204" pitchFamily="34" charset="-128"/>
                    <a:cs typeface="Lucida Sans Unicode"/>
                  </a:rPr>
                  <a:t>TR</a:t>
                </a:r>
                <a:r>
                  <a:rPr kumimoji="1" sz="923" spc="-4" dirty="0">
                    <a:solidFill>
                      <a:srgbClr val="000000"/>
                    </a:solidFill>
                    <a:latin typeface="Lucida Sans Unicode"/>
                    <a:ea typeface="MS PGothic" panose="020B0600070205080204" pitchFamily="34" charset="-128"/>
                    <a:cs typeface="Lucida Sans Unicode"/>
                  </a:rPr>
                  <a:t>I</a:t>
                </a:r>
                <a:r>
                  <a:rPr kumimoji="1" sz="923" spc="32" dirty="0">
                    <a:solidFill>
                      <a:srgbClr val="000000"/>
                    </a:solidFill>
                    <a:latin typeface="Lucida Sans Unicode"/>
                    <a:ea typeface="MS PGothic" panose="020B0600070205080204" pitchFamily="34" charset="-128"/>
                    <a:cs typeface="Lucida Sans Unicode"/>
                  </a:rPr>
                  <a:t>B</a:t>
                </a:r>
                <a:r>
                  <a:rPr kumimoji="1" sz="923" spc="19" dirty="0">
                    <a:solidFill>
                      <a:srgbClr val="000000"/>
                    </a:solidFill>
                    <a:latin typeface="Lucida Sans Unicode"/>
                    <a:ea typeface="MS PGothic" panose="020B0600070205080204" pitchFamily="34" charset="-128"/>
                    <a:cs typeface="Lucida Sans Unicode"/>
                  </a:rPr>
                  <a:t>UT</a:t>
                </a:r>
                <a:r>
                  <a:rPr kumimoji="1" sz="923" spc="23" dirty="0">
                    <a:solidFill>
                      <a:srgbClr val="000000"/>
                    </a:solidFill>
                    <a:latin typeface="Lucida Sans Unicode"/>
                    <a:ea typeface="MS PGothic" panose="020B0600070205080204" pitchFamily="34" charset="-128"/>
                    <a:cs typeface="Lucida Sans Unicode"/>
                  </a:rPr>
                  <a:t>E</a:t>
                </a:r>
                <a:r>
                  <a:rPr kumimoji="1" sz="923" spc="28" dirty="0">
                    <a:solidFill>
                      <a:srgbClr val="000000"/>
                    </a:solidFill>
                    <a:latin typeface="Lucida Sans Unicode"/>
                    <a:ea typeface="MS PGothic" panose="020B0600070205080204" pitchFamily="34" charset="-128"/>
                    <a:cs typeface="Lucida Sans Unicode"/>
                  </a:rPr>
                  <a:t>D</a:t>
                </a:r>
                <a:r>
                  <a:rPr kumimoji="1" sz="923" spc="-97" dirty="0">
                    <a:solidFill>
                      <a:srgbClr val="000000"/>
                    </a:solidFill>
                    <a:latin typeface="Lucida Sans Unicode"/>
                    <a:ea typeface="MS PGothic" panose="020B0600070205080204" pitchFamily="34" charset="-128"/>
                    <a:cs typeface="Lucida Sans Unicode"/>
                  </a:rPr>
                  <a:t> </a:t>
                </a:r>
                <a:r>
                  <a:rPr kumimoji="1" sz="923" spc="19" dirty="0">
                    <a:solidFill>
                      <a:srgbClr val="000000"/>
                    </a:solidFill>
                    <a:latin typeface="Lucida Sans Unicode"/>
                    <a:ea typeface="MS PGothic" panose="020B0600070205080204" pitchFamily="34" charset="-128"/>
                    <a:cs typeface="Lucida Sans Unicode"/>
                  </a:rPr>
                  <a:t>O</a:t>
                </a:r>
                <a:r>
                  <a:rPr kumimoji="1" sz="923" spc="28" dirty="0">
                    <a:solidFill>
                      <a:srgbClr val="000000"/>
                    </a:solidFill>
                    <a:latin typeface="Lucida Sans Unicode"/>
                    <a:ea typeface="MS PGothic" panose="020B0600070205080204" pitchFamily="34" charset="-128"/>
                    <a:cs typeface="Lucida Sans Unicode"/>
                  </a:rPr>
                  <a:t>N</a:t>
                </a:r>
                <a:r>
                  <a:rPr kumimoji="1" sz="923" spc="-111" dirty="0">
                    <a:solidFill>
                      <a:srgbClr val="000000"/>
                    </a:solidFill>
                    <a:latin typeface="Lucida Sans Unicode"/>
                    <a:ea typeface="MS PGothic" panose="020B0600070205080204" pitchFamily="34" charset="-128"/>
                    <a:cs typeface="Lucida Sans Unicode"/>
                  </a:rPr>
                  <a:t> </a:t>
                </a:r>
                <a:r>
                  <a:rPr kumimoji="1" sz="923" spc="23" dirty="0">
                    <a:solidFill>
                      <a:srgbClr val="000000"/>
                    </a:solidFill>
                    <a:latin typeface="Lucida Sans Unicode"/>
                    <a:ea typeface="MS PGothic" panose="020B0600070205080204" pitchFamily="34" charset="-128"/>
                    <a:cs typeface="Lucida Sans Unicode"/>
                  </a:rPr>
                  <a:t>TH</a:t>
                </a:r>
                <a:r>
                  <a:rPr kumimoji="1" sz="923" spc="19" dirty="0">
                    <a:solidFill>
                      <a:srgbClr val="000000"/>
                    </a:solidFill>
                    <a:latin typeface="Lucida Sans Unicode"/>
                    <a:ea typeface="MS PGothic" panose="020B0600070205080204" pitchFamily="34" charset="-128"/>
                    <a:cs typeface="Lucida Sans Unicode"/>
                  </a:rPr>
                  <a:t>E</a:t>
                </a:r>
                <a:r>
                  <a:rPr kumimoji="1" sz="923" spc="-105" dirty="0">
                    <a:solidFill>
                      <a:srgbClr val="000000"/>
                    </a:solidFill>
                    <a:latin typeface="Lucida Sans Unicode"/>
                    <a:ea typeface="MS PGothic" panose="020B0600070205080204" pitchFamily="34" charset="-128"/>
                    <a:cs typeface="Lucida Sans Unicode"/>
                  </a:rPr>
                  <a:t> </a:t>
                </a:r>
                <a:r>
                  <a:rPr kumimoji="1" sz="923" spc="19" dirty="0">
                    <a:solidFill>
                      <a:srgbClr val="000000"/>
                    </a:solidFill>
                    <a:latin typeface="Lucida Sans Unicode"/>
                    <a:ea typeface="MS PGothic" panose="020B0600070205080204" pitchFamily="34" charset="-128"/>
                    <a:cs typeface="Lucida Sans Unicode"/>
                  </a:rPr>
                  <a:t>T</a:t>
                </a:r>
                <a:r>
                  <a:rPr kumimoji="1" sz="923" spc="23" dirty="0">
                    <a:solidFill>
                      <a:srgbClr val="000000"/>
                    </a:solidFill>
                    <a:latin typeface="Lucida Sans Unicode"/>
                    <a:ea typeface="MS PGothic" panose="020B0600070205080204" pitchFamily="34" charset="-128"/>
                    <a:cs typeface="Lucida Sans Unicode"/>
                  </a:rPr>
                  <a:t>OP</a:t>
                </a:r>
                <a:r>
                  <a:rPr kumimoji="1" sz="923" spc="-120" dirty="0">
                    <a:solidFill>
                      <a:srgbClr val="000000"/>
                    </a:solidFill>
                    <a:latin typeface="Lucida Sans Unicode"/>
                    <a:ea typeface="MS PGothic" panose="020B0600070205080204" pitchFamily="34" charset="-128"/>
                    <a:cs typeface="Lucida Sans Unicode"/>
                  </a:rPr>
                  <a:t> </a:t>
                </a:r>
                <a:r>
                  <a:rPr kumimoji="1" sz="923" spc="23" dirty="0">
                    <a:solidFill>
                      <a:srgbClr val="000000"/>
                    </a:solidFill>
                    <a:latin typeface="Lucida Sans Unicode"/>
                    <a:ea typeface="MS PGothic" panose="020B0600070205080204" pitchFamily="34" charset="-128"/>
                    <a:cs typeface="Lucida Sans Unicode"/>
                  </a:rPr>
                  <a:t>A</a:t>
                </a:r>
                <a:r>
                  <a:rPr kumimoji="1" sz="923" spc="32" dirty="0">
                    <a:solidFill>
                      <a:srgbClr val="000000"/>
                    </a:solidFill>
                    <a:latin typeface="Lucida Sans Unicode"/>
                    <a:ea typeface="MS PGothic" panose="020B0600070205080204" pitchFamily="34" charset="-128"/>
                    <a:cs typeface="Lucida Sans Unicode"/>
                  </a:rPr>
                  <a:t>N</a:t>
                </a:r>
                <a:r>
                  <a:rPr kumimoji="1" sz="923" spc="28" dirty="0">
                    <a:solidFill>
                      <a:srgbClr val="000000"/>
                    </a:solidFill>
                    <a:latin typeface="Lucida Sans Unicode"/>
                    <a:ea typeface="MS PGothic" panose="020B0600070205080204" pitchFamily="34" charset="-128"/>
                    <a:cs typeface="Lucida Sans Unicode"/>
                  </a:rPr>
                  <a:t>D</a:t>
                </a:r>
                <a:endParaRPr kumimoji="1" sz="923" dirty="0">
                  <a:solidFill>
                    <a:srgbClr val="000000"/>
                  </a:solidFill>
                  <a:latin typeface="Lucida Sans Unicode"/>
                  <a:ea typeface="MS PGothic" panose="020B0600070205080204" pitchFamily="34" charset="-128"/>
                  <a:cs typeface="Lucida Sans Unicode"/>
                </a:endParaRPr>
              </a:p>
              <a:p>
                <a:pPr marL="11722" defTabSz="1219170" eaLnBrk="0" fontAlgn="base" hangingPunct="0">
                  <a:spcBef>
                    <a:spcPts val="221"/>
                  </a:spcBef>
                  <a:spcAft>
                    <a:spcPct val="0"/>
                  </a:spcAft>
                </a:pPr>
                <a:r>
                  <a:rPr kumimoji="1" sz="923" spc="23" dirty="0">
                    <a:solidFill>
                      <a:srgbClr val="000000"/>
                    </a:solidFill>
                    <a:latin typeface="Lucida Sans Unicode"/>
                    <a:ea typeface="MS PGothic" panose="020B0600070205080204" pitchFamily="34" charset="-128"/>
                    <a:cs typeface="Lucida Sans Unicode"/>
                  </a:rPr>
                  <a:t>EITHER</a:t>
                </a:r>
                <a:r>
                  <a:rPr kumimoji="1" sz="923" spc="4" dirty="0">
                    <a:solidFill>
                      <a:srgbClr val="000000"/>
                    </a:solidFill>
                    <a:latin typeface="Lucida Sans Unicode"/>
                    <a:ea typeface="MS PGothic" panose="020B0600070205080204" pitchFamily="34" charset="-128"/>
                    <a:cs typeface="Lucida Sans Unicode"/>
                  </a:rPr>
                  <a:t> </a:t>
                </a:r>
                <a:r>
                  <a:rPr kumimoji="1" sz="923" spc="19" dirty="0">
                    <a:solidFill>
                      <a:srgbClr val="000000"/>
                    </a:solidFill>
                    <a:latin typeface="Lucida Sans Unicode"/>
                    <a:ea typeface="MS PGothic" panose="020B0600070205080204" pitchFamily="34" charset="-128"/>
                    <a:cs typeface="Lucida Sans Unicode"/>
                  </a:rPr>
                  <a:t>SIDES.</a:t>
                </a:r>
                <a:endParaRPr kumimoji="1" sz="923" dirty="0">
                  <a:solidFill>
                    <a:srgbClr val="000000"/>
                  </a:solidFill>
                  <a:latin typeface="Lucida Sans Unicode"/>
                  <a:ea typeface="MS PGothic" panose="020B0600070205080204" pitchFamily="34" charset="-128"/>
                  <a:cs typeface="Lucida Sans Unicode"/>
                </a:endParaRPr>
              </a:p>
            </p:txBody>
          </p:sp>
          <p:sp>
            <p:nvSpPr>
              <p:cNvPr id="46" name="object 28">
                <a:extLst>
                  <a:ext uri="{FF2B5EF4-FFF2-40B4-BE49-F238E27FC236}">
                    <a16:creationId xmlns:a16="http://schemas.microsoft.com/office/drawing/2014/main" id="{B59FB9CE-601B-F4F5-7E4F-D14D0D881EF3}"/>
                  </a:ext>
                </a:extLst>
              </p:cNvPr>
              <p:cNvSpPr txBox="1"/>
              <p:nvPr/>
            </p:nvSpPr>
            <p:spPr>
              <a:xfrm>
                <a:off x="6933028" y="3336857"/>
                <a:ext cx="87923" cy="138151"/>
              </a:xfrm>
              <a:prstGeom prst="rect">
                <a:avLst/>
              </a:prstGeom>
            </p:spPr>
            <p:txBody>
              <a:bodyPr vert="horz" wrap="square" lIns="0" tIns="11137" rIns="0" bIns="0" rtlCol="0">
                <a:spAutoFit/>
              </a:bodyPr>
              <a:lstStyle/>
              <a:p>
                <a:pPr marL="11722" defTabSz="1219170" eaLnBrk="0" fontAlgn="base" hangingPunct="0">
                  <a:spcBef>
                    <a:spcPts val="88"/>
                  </a:spcBef>
                  <a:spcAft>
                    <a:spcPct val="0"/>
                  </a:spcAft>
                </a:pPr>
                <a:r>
                  <a:rPr kumimoji="1" sz="923" b="1" spc="13" dirty="0">
                    <a:solidFill>
                      <a:srgbClr val="000000"/>
                    </a:solidFill>
                    <a:latin typeface="Times New Roman"/>
                    <a:ea typeface="MS PGothic" panose="020B0600070205080204" pitchFamily="34" charset="-128"/>
                    <a:cs typeface="Times New Roman"/>
                  </a:rPr>
                  <a:t>H</a:t>
                </a:r>
                <a:endParaRPr kumimoji="1" sz="923">
                  <a:solidFill>
                    <a:srgbClr val="000000"/>
                  </a:solidFill>
                  <a:latin typeface="Times New Roman"/>
                  <a:ea typeface="MS PGothic" panose="020B0600070205080204" pitchFamily="34" charset="-128"/>
                  <a:cs typeface="Times New Roman"/>
                </a:endParaRPr>
              </a:p>
            </p:txBody>
          </p:sp>
          <p:sp>
            <p:nvSpPr>
              <p:cNvPr id="47" name="object 29">
                <a:extLst>
                  <a:ext uri="{FF2B5EF4-FFF2-40B4-BE49-F238E27FC236}">
                    <a16:creationId xmlns:a16="http://schemas.microsoft.com/office/drawing/2014/main" id="{9C9E0789-02B4-3A2E-1039-9A892CEC04A1}"/>
                  </a:ext>
                </a:extLst>
              </p:cNvPr>
              <p:cNvSpPr txBox="1"/>
              <p:nvPr/>
            </p:nvSpPr>
            <p:spPr>
              <a:xfrm>
                <a:off x="3434872" y="4126466"/>
                <a:ext cx="959193" cy="367896"/>
              </a:xfrm>
              <a:prstGeom prst="rect">
                <a:avLst/>
              </a:prstGeom>
            </p:spPr>
            <p:txBody>
              <a:bodyPr vert="horz" wrap="square" lIns="0" tIns="11723" rIns="0" bIns="0" rtlCol="0">
                <a:spAutoFit/>
              </a:bodyPr>
              <a:lstStyle/>
              <a:p>
                <a:pPr marL="11722" marR="4689" defTabSz="1219170" eaLnBrk="0" fontAlgn="base" hangingPunct="0">
                  <a:lnSpc>
                    <a:spcPct val="140000"/>
                  </a:lnSpc>
                  <a:spcBef>
                    <a:spcPts val="92"/>
                  </a:spcBef>
                  <a:spcAft>
                    <a:spcPct val="0"/>
                  </a:spcAft>
                </a:pPr>
                <a:r>
                  <a:rPr kumimoji="1" lang="en-US" sz="923" spc="-4" dirty="0">
                    <a:solidFill>
                      <a:srgbClr val="000000"/>
                    </a:solidFill>
                    <a:latin typeface="Lucida Sans Unicode"/>
                    <a:ea typeface="MS PGothic" panose="020B0600070205080204" pitchFamily="34" charset="-128"/>
                    <a:cs typeface="Lucida Sans Unicode"/>
                  </a:rPr>
                  <a:t>Sweat Suction Line </a:t>
                </a:r>
                <a:r>
                  <a:rPr kumimoji="1" sz="923" spc="-4" dirty="0">
                    <a:solidFill>
                      <a:srgbClr val="000000"/>
                    </a:solidFill>
                    <a:latin typeface="Lucida Sans Unicode"/>
                    <a:ea typeface="MS PGothic" panose="020B0600070205080204" pitchFamily="34" charset="-128"/>
                    <a:cs typeface="Lucida Sans Unicode"/>
                  </a:rPr>
                  <a:t> </a:t>
                </a:r>
                <a:endParaRPr kumimoji="1" lang="en-US" sz="923" spc="-4" dirty="0">
                  <a:solidFill>
                    <a:srgbClr val="000000"/>
                  </a:solidFill>
                  <a:latin typeface="Lucida Sans Unicode"/>
                  <a:ea typeface="MS PGothic" panose="020B0600070205080204" pitchFamily="34" charset="-128"/>
                  <a:cs typeface="Lucida Sans Unicode"/>
                </a:endParaRPr>
              </a:p>
              <a:p>
                <a:pPr marL="11722" marR="4689" defTabSz="1219170" eaLnBrk="0" fontAlgn="base" hangingPunct="0">
                  <a:lnSpc>
                    <a:spcPct val="140000"/>
                  </a:lnSpc>
                  <a:spcBef>
                    <a:spcPts val="92"/>
                  </a:spcBef>
                  <a:spcAft>
                    <a:spcPct val="0"/>
                  </a:spcAft>
                </a:pPr>
                <a:r>
                  <a:rPr kumimoji="1" lang="en-US" sz="923" spc="-4" dirty="0">
                    <a:solidFill>
                      <a:srgbClr val="000000"/>
                    </a:solidFill>
                    <a:latin typeface="Lucida Sans Unicode"/>
                    <a:ea typeface="MS PGothic" panose="020B0600070205080204" pitchFamily="34" charset="-128"/>
                    <a:cs typeface="Lucida Sans Unicode"/>
                  </a:rPr>
                  <a:t>Sweat</a:t>
                </a:r>
                <a:r>
                  <a:rPr kumimoji="1" sz="923" spc="-41" dirty="0">
                    <a:solidFill>
                      <a:srgbClr val="000000"/>
                    </a:solidFill>
                    <a:latin typeface="Lucida Sans Unicode"/>
                    <a:ea typeface="MS PGothic" panose="020B0600070205080204" pitchFamily="34" charset="-128"/>
                    <a:cs typeface="Lucida Sans Unicode"/>
                  </a:rPr>
                  <a:t> </a:t>
                </a:r>
                <a:r>
                  <a:rPr kumimoji="1" sz="923" spc="-28" dirty="0">
                    <a:solidFill>
                      <a:srgbClr val="000000"/>
                    </a:solidFill>
                    <a:latin typeface="Lucida Sans Unicode"/>
                    <a:ea typeface="MS PGothic" panose="020B0600070205080204" pitchFamily="34" charset="-128"/>
                    <a:cs typeface="Lucida Sans Unicode"/>
                  </a:rPr>
                  <a:t>Liquid</a:t>
                </a:r>
                <a:r>
                  <a:rPr kumimoji="1" sz="923" spc="-37" dirty="0">
                    <a:solidFill>
                      <a:srgbClr val="000000"/>
                    </a:solidFill>
                    <a:latin typeface="Lucida Sans Unicode"/>
                    <a:ea typeface="MS PGothic" panose="020B0600070205080204" pitchFamily="34" charset="-128"/>
                    <a:cs typeface="Lucida Sans Unicode"/>
                  </a:rPr>
                  <a:t> </a:t>
                </a:r>
                <a:r>
                  <a:rPr kumimoji="1" sz="923" spc="-28" dirty="0">
                    <a:solidFill>
                      <a:srgbClr val="000000"/>
                    </a:solidFill>
                    <a:latin typeface="Lucida Sans Unicode"/>
                    <a:ea typeface="MS PGothic" panose="020B0600070205080204" pitchFamily="34" charset="-128"/>
                    <a:cs typeface="Lucida Sans Unicode"/>
                  </a:rPr>
                  <a:t>Line</a:t>
                </a:r>
                <a:endParaRPr kumimoji="1" sz="923" dirty="0">
                  <a:solidFill>
                    <a:srgbClr val="000000"/>
                  </a:solidFill>
                  <a:latin typeface="Lucida Sans Unicode"/>
                  <a:ea typeface="MS PGothic" panose="020B0600070205080204" pitchFamily="34" charset="-128"/>
                  <a:cs typeface="Lucida Sans Unicode"/>
                </a:endParaRPr>
              </a:p>
            </p:txBody>
          </p:sp>
          <p:sp>
            <p:nvSpPr>
              <p:cNvPr id="48" name="object 30">
                <a:extLst>
                  <a:ext uri="{FF2B5EF4-FFF2-40B4-BE49-F238E27FC236}">
                    <a16:creationId xmlns:a16="http://schemas.microsoft.com/office/drawing/2014/main" id="{047E253A-3C90-50A8-282D-6290370015B8}"/>
                  </a:ext>
                </a:extLst>
              </p:cNvPr>
              <p:cNvSpPr txBox="1"/>
              <p:nvPr/>
            </p:nvSpPr>
            <p:spPr>
              <a:xfrm>
                <a:off x="5167884" y="4795566"/>
                <a:ext cx="1377754" cy="447478"/>
              </a:xfrm>
              <a:prstGeom prst="rect">
                <a:avLst/>
              </a:prstGeom>
            </p:spPr>
            <p:txBody>
              <a:bodyPr vert="horz" wrap="square" lIns="0" tIns="11723" rIns="0" bIns="0" rtlCol="0">
                <a:spAutoFit/>
              </a:bodyPr>
              <a:lstStyle/>
              <a:p>
                <a:pPr marL="11722" marR="4689" defTabSz="1219170" eaLnBrk="0" fontAlgn="base" hangingPunct="0">
                  <a:lnSpc>
                    <a:spcPct val="114999"/>
                  </a:lnSpc>
                  <a:spcBef>
                    <a:spcPts val="92"/>
                  </a:spcBef>
                  <a:spcAft>
                    <a:spcPct val="0"/>
                  </a:spcAft>
                </a:pPr>
                <a:r>
                  <a:rPr kumimoji="1" sz="923" spc="-4" dirty="0">
                    <a:solidFill>
                      <a:srgbClr val="000000"/>
                    </a:solidFill>
                    <a:latin typeface="Lucida Sans Unicode"/>
                    <a:ea typeface="MS PGothic" panose="020B0600070205080204" pitchFamily="34" charset="-128"/>
                    <a:cs typeface="Lucida Sans Unicode"/>
                  </a:rPr>
                  <a:t>Auxiliary drain</a:t>
                </a:r>
                <a:r>
                  <a:rPr kumimoji="1" sz="923" dirty="0">
                    <a:solidFill>
                      <a:srgbClr val="000000"/>
                    </a:solidFill>
                    <a:latin typeface="Lucida Sans Unicode"/>
                    <a:ea typeface="MS PGothic" panose="020B0600070205080204" pitchFamily="34" charset="-128"/>
                    <a:cs typeface="Lucida Sans Unicode"/>
                  </a:rPr>
                  <a:t> </a:t>
                </a:r>
                <a:r>
                  <a:rPr kumimoji="1" sz="923" spc="-4" dirty="0">
                    <a:solidFill>
                      <a:srgbClr val="000000"/>
                    </a:solidFill>
                    <a:latin typeface="Lucida Sans Unicode"/>
                    <a:ea typeface="MS PGothic" panose="020B0600070205080204" pitchFamily="34" charset="-128"/>
                    <a:cs typeface="Lucida Sans Unicode"/>
                  </a:rPr>
                  <a:t>connection</a:t>
                </a:r>
                <a:r>
                  <a:rPr kumimoji="1" sz="923" dirty="0">
                    <a:solidFill>
                      <a:srgbClr val="000000"/>
                    </a:solidFill>
                    <a:latin typeface="Lucida Sans Unicode"/>
                    <a:ea typeface="MS PGothic" panose="020B0600070205080204" pitchFamily="34" charset="-128"/>
                    <a:cs typeface="Lucida Sans Unicode"/>
                  </a:rPr>
                  <a:t> </a:t>
                </a:r>
                <a:r>
                  <a:rPr kumimoji="1" sz="923" spc="-4" dirty="0">
                    <a:solidFill>
                      <a:srgbClr val="000000"/>
                    </a:solidFill>
                    <a:latin typeface="Lucida Sans Unicode"/>
                    <a:ea typeface="MS PGothic" panose="020B0600070205080204" pitchFamily="34" charset="-128"/>
                    <a:cs typeface="Lucida Sans Unicode"/>
                  </a:rPr>
                  <a:t>3/4’’ </a:t>
                </a:r>
                <a:r>
                  <a:rPr kumimoji="1" sz="923" spc="-277" dirty="0">
                    <a:solidFill>
                      <a:srgbClr val="000000"/>
                    </a:solidFill>
                    <a:latin typeface="Lucida Sans Unicode"/>
                    <a:ea typeface="MS PGothic" panose="020B0600070205080204" pitchFamily="34" charset="-128"/>
                    <a:cs typeface="Lucida Sans Unicode"/>
                  </a:rPr>
                  <a:t> </a:t>
                </a:r>
                <a:r>
                  <a:rPr kumimoji="1" sz="923" spc="-4" dirty="0">
                    <a:solidFill>
                      <a:srgbClr val="000000"/>
                    </a:solidFill>
                    <a:latin typeface="Lucida Sans Unicode"/>
                    <a:ea typeface="MS PGothic" panose="020B0600070205080204" pitchFamily="34" charset="-128"/>
                    <a:cs typeface="Lucida Sans Unicode"/>
                  </a:rPr>
                  <a:t>Female pipe thread</a:t>
                </a:r>
                <a:r>
                  <a:rPr kumimoji="1" sz="923" spc="-13" dirty="0">
                    <a:solidFill>
                      <a:srgbClr val="000000"/>
                    </a:solidFill>
                    <a:latin typeface="Lucida Sans Unicode"/>
                    <a:ea typeface="MS PGothic" panose="020B0600070205080204" pitchFamily="34" charset="-128"/>
                    <a:cs typeface="Lucida Sans Unicode"/>
                  </a:rPr>
                  <a:t> </a:t>
                </a:r>
                <a:r>
                  <a:rPr kumimoji="1" sz="923" spc="-4" dirty="0">
                    <a:solidFill>
                      <a:srgbClr val="000000"/>
                    </a:solidFill>
                    <a:latin typeface="Lucida Sans Unicode"/>
                    <a:ea typeface="MS PGothic" panose="020B0600070205080204" pitchFamily="34" charset="-128"/>
                    <a:cs typeface="Lucida Sans Unicode"/>
                  </a:rPr>
                  <a:t>(NPT)</a:t>
                </a:r>
                <a:endParaRPr kumimoji="1" sz="923">
                  <a:solidFill>
                    <a:srgbClr val="000000"/>
                  </a:solidFill>
                  <a:latin typeface="Lucida Sans Unicode"/>
                  <a:ea typeface="MS PGothic" panose="020B0600070205080204" pitchFamily="34" charset="-128"/>
                  <a:cs typeface="Lucida Sans Unicode"/>
                </a:endParaRPr>
              </a:p>
            </p:txBody>
          </p:sp>
          <p:sp>
            <p:nvSpPr>
              <p:cNvPr id="49" name="object 31">
                <a:extLst>
                  <a:ext uri="{FF2B5EF4-FFF2-40B4-BE49-F238E27FC236}">
                    <a16:creationId xmlns:a16="http://schemas.microsoft.com/office/drawing/2014/main" id="{D061E8CF-EE0A-30C9-D092-FD9DEE113750}"/>
                  </a:ext>
                </a:extLst>
              </p:cNvPr>
              <p:cNvSpPr txBox="1"/>
              <p:nvPr/>
            </p:nvSpPr>
            <p:spPr>
              <a:xfrm>
                <a:off x="3424896" y="5470222"/>
                <a:ext cx="549519" cy="215724"/>
              </a:xfrm>
              <a:prstGeom prst="rect">
                <a:avLst/>
              </a:prstGeom>
            </p:spPr>
            <p:txBody>
              <a:bodyPr vert="horz" wrap="square" lIns="0" tIns="11723" rIns="0" bIns="0" rtlCol="0">
                <a:spAutoFit/>
              </a:bodyPr>
              <a:lstStyle/>
              <a:p>
                <a:pPr marL="11722" defTabSz="1219170" eaLnBrk="0" fontAlgn="base" hangingPunct="0">
                  <a:spcBef>
                    <a:spcPts val="92"/>
                  </a:spcBef>
                  <a:spcAft>
                    <a:spcPct val="0"/>
                  </a:spcAft>
                </a:pPr>
                <a:r>
                  <a:rPr kumimoji="1" sz="739" spc="-23" dirty="0">
                    <a:solidFill>
                      <a:srgbClr val="000000"/>
                    </a:solidFill>
                    <a:latin typeface="Lucida Sans Unicode"/>
                    <a:ea typeface="MS PGothic" panose="020B0600070205080204" pitchFamily="34" charset="-128"/>
                    <a:cs typeface="Lucida Sans Unicode"/>
                  </a:rPr>
                  <a:t>Inle</a:t>
                </a:r>
                <a:r>
                  <a:rPr kumimoji="1" sz="739" spc="-13" dirty="0">
                    <a:solidFill>
                      <a:srgbClr val="000000"/>
                    </a:solidFill>
                    <a:latin typeface="Lucida Sans Unicode"/>
                    <a:ea typeface="MS PGothic" panose="020B0600070205080204" pitchFamily="34" charset="-128"/>
                    <a:cs typeface="Lucida Sans Unicode"/>
                  </a:rPr>
                  <a:t>t (</a:t>
                </a:r>
                <a:r>
                  <a:rPr kumimoji="1" sz="739" spc="-23" dirty="0">
                    <a:solidFill>
                      <a:srgbClr val="000000"/>
                    </a:solidFill>
                    <a:latin typeface="Lucida Sans Unicode"/>
                    <a:ea typeface="MS PGothic" panose="020B0600070205080204" pitchFamily="34" charset="-128"/>
                    <a:cs typeface="Lucida Sans Unicode"/>
                  </a:rPr>
                  <a:t>Fro</a:t>
                </a:r>
                <a:r>
                  <a:rPr kumimoji="1" sz="739" spc="-32" dirty="0">
                    <a:solidFill>
                      <a:srgbClr val="000000"/>
                    </a:solidFill>
                    <a:latin typeface="Lucida Sans Unicode"/>
                    <a:ea typeface="MS PGothic" panose="020B0600070205080204" pitchFamily="34" charset="-128"/>
                    <a:cs typeface="Lucida Sans Unicode"/>
                  </a:rPr>
                  <a:t>n</a:t>
                </a:r>
                <a:r>
                  <a:rPr kumimoji="1" sz="739" spc="-13" dirty="0">
                    <a:solidFill>
                      <a:srgbClr val="000000"/>
                    </a:solidFill>
                    <a:latin typeface="Lucida Sans Unicode"/>
                    <a:ea typeface="MS PGothic" panose="020B0600070205080204" pitchFamily="34" charset="-128"/>
                    <a:cs typeface="Lucida Sans Unicode"/>
                  </a:rPr>
                  <a:t>t</a:t>
                </a:r>
                <a:r>
                  <a:rPr kumimoji="1" sz="739" spc="-116" dirty="0">
                    <a:solidFill>
                      <a:srgbClr val="000000"/>
                    </a:solidFill>
                    <a:latin typeface="Lucida Sans Unicode"/>
                    <a:ea typeface="MS PGothic" panose="020B0600070205080204" pitchFamily="34" charset="-128"/>
                    <a:cs typeface="Lucida Sans Unicode"/>
                  </a:rPr>
                  <a:t> </a:t>
                </a:r>
                <a:r>
                  <a:rPr kumimoji="1" sz="739" spc="-56" dirty="0">
                    <a:solidFill>
                      <a:srgbClr val="000000"/>
                    </a:solidFill>
                    <a:latin typeface="Lucida Sans Unicode"/>
                    <a:ea typeface="MS PGothic" panose="020B0600070205080204" pitchFamily="34" charset="-128"/>
                    <a:cs typeface="Lucida Sans Unicode"/>
                  </a:rPr>
                  <a:t>V</a:t>
                </a:r>
                <a:r>
                  <a:rPr kumimoji="1" sz="739" spc="-37" dirty="0">
                    <a:solidFill>
                      <a:srgbClr val="000000"/>
                    </a:solidFill>
                    <a:latin typeface="Lucida Sans Unicode"/>
                    <a:ea typeface="MS PGothic" panose="020B0600070205080204" pitchFamily="34" charset="-128"/>
                    <a:cs typeface="Lucida Sans Unicode"/>
                  </a:rPr>
                  <a:t>i</a:t>
                </a:r>
                <a:r>
                  <a:rPr kumimoji="1" sz="739" spc="-51" dirty="0">
                    <a:solidFill>
                      <a:srgbClr val="000000"/>
                    </a:solidFill>
                    <a:latin typeface="Lucida Sans Unicode"/>
                    <a:ea typeface="MS PGothic" panose="020B0600070205080204" pitchFamily="34" charset="-128"/>
                    <a:cs typeface="Lucida Sans Unicode"/>
                  </a:rPr>
                  <a:t>e</a:t>
                </a:r>
                <a:r>
                  <a:rPr kumimoji="1" sz="739" spc="-56" dirty="0">
                    <a:solidFill>
                      <a:srgbClr val="000000"/>
                    </a:solidFill>
                    <a:latin typeface="Lucida Sans Unicode"/>
                    <a:ea typeface="MS PGothic" panose="020B0600070205080204" pitchFamily="34" charset="-128"/>
                    <a:cs typeface="Lucida Sans Unicode"/>
                  </a:rPr>
                  <a:t>w</a:t>
                </a:r>
                <a:r>
                  <a:rPr kumimoji="1" sz="739" spc="-13" dirty="0">
                    <a:solidFill>
                      <a:srgbClr val="000000"/>
                    </a:solidFill>
                    <a:latin typeface="Lucida Sans Unicode"/>
                    <a:ea typeface="MS PGothic" panose="020B0600070205080204" pitchFamily="34" charset="-128"/>
                    <a:cs typeface="Lucida Sans Unicode"/>
                  </a:rPr>
                  <a:t>)</a:t>
                </a:r>
                <a:endParaRPr kumimoji="1" sz="739">
                  <a:solidFill>
                    <a:srgbClr val="000000"/>
                  </a:solidFill>
                  <a:latin typeface="Lucida Sans Unicode"/>
                  <a:ea typeface="MS PGothic" panose="020B0600070205080204" pitchFamily="34" charset="-128"/>
                  <a:cs typeface="Lucida Sans Unicode"/>
                </a:endParaRPr>
              </a:p>
            </p:txBody>
          </p:sp>
          <p:sp>
            <p:nvSpPr>
              <p:cNvPr id="50" name="object 32">
                <a:extLst>
                  <a:ext uri="{FF2B5EF4-FFF2-40B4-BE49-F238E27FC236}">
                    <a16:creationId xmlns:a16="http://schemas.microsoft.com/office/drawing/2014/main" id="{01EF77A7-FA49-07AA-31C6-AF60BD2F5812}"/>
                  </a:ext>
                </a:extLst>
              </p:cNvPr>
              <p:cNvSpPr txBox="1"/>
              <p:nvPr/>
            </p:nvSpPr>
            <p:spPr>
              <a:xfrm>
                <a:off x="4133908" y="5430806"/>
                <a:ext cx="1223450" cy="757545"/>
              </a:xfrm>
              <a:prstGeom prst="rect">
                <a:avLst/>
              </a:prstGeom>
            </p:spPr>
            <p:txBody>
              <a:bodyPr vert="horz" wrap="square" lIns="0" tIns="11723" rIns="0" bIns="0" rtlCol="0">
                <a:spAutoFit/>
              </a:bodyPr>
              <a:lstStyle/>
              <a:p>
                <a:pPr marL="11722" marR="31065" indent="-587" defTabSz="1219170" eaLnBrk="0" fontAlgn="base" hangingPunct="0">
                  <a:lnSpc>
                    <a:spcPct val="113999"/>
                  </a:lnSpc>
                  <a:spcBef>
                    <a:spcPts val="92"/>
                  </a:spcBef>
                  <a:spcAft>
                    <a:spcPct val="0"/>
                  </a:spcAft>
                </a:pPr>
                <a:r>
                  <a:rPr kumimoji="1" sz="923" spc="-41" dirty="0">
                    <a:solidFill>
                      <a:srgbClr val="000000"/>
                    </a:solidFill>
                    <a:latin typeface="Lucida Sans Unicode"/>
                    <a:ea typeface="MS PGothic" panose="020B0600070205080204" pitchFamily="34" charset="-128"/>
                    <a:cs typeface="Lucida Sans Unicode"/>
                  </a:rPr>
                  <a:t>P</a:t>
                </a:r>
                <a:r>
                  <a:rPr kumimoji="1" sz="923" spc="-19" dirty="0">
                    <a:solidFill>
                      <a:srgbClr val="000000"/>
                    </a:solidFill>
                    <a:latin typeface="Lucida Sans Unicode"/>
                    <a:ea typeface="MS PGothic" panose="020B0600070205080204" pitchFamily="34" charset="-128"/>
                    <a:cs typeface="Lucida Sans Unicode"/>
                  </a:rPr>
                  <a:t>r</a:t>
                </a:r>
                <a:r>
                  <a:rPr kumimoji="1" sz="923" spc="-13" dirty="0">
                    <a:solidFill>
                      <a:srgbClr val="000000"/>
                    </a:solidFill>
                    <a:latin typeface="Lucida Sans Unicode"/>
                    <a:ea typeface="MS PGothic" panose="020B0600070205080204" pitchFamily="34" charset="-128"/>
                    <a:cs typeface="Lucida Sans Unicode"/>
                  </a:rPr>
                  <a:t>i</a:t>
                </a:r>
                <a:r>
                  <a:rPr kumimoji="1" sz="923" spc="-60" dirty="0">
                    <a:solidFill>
                      <a:srgbClr val="000000"/>
                    </a:solidFill>
                    <a:latin typeface="Lucida Sans Unicode"/>
                    <a:ea typeface="MS PGothic" panose="020B0600070205080204" pitchFamily="34" charset="-128"/>
                    <a:cs typeface="Lucida Sans Unicode"/>
                  </a:rPr>
                  <a:t>m</a:t>
                </a:r>
                <a:r>
                  <a:rPr kumimoji="1" sz="923" spc="-28" dirty="0">
                    <a:solidFill>
                      <a:srgbClr val="000000"/>
                    </a:solidFill>
                    <a:latin typeface="Lucida Sans Unicode"/>
                    <a:ea typeface="MS PGothic" panose="020B0600070205080204" pitchFamily="34" charset="-128"/>
                    <a:cs typeface="Lucida Sans Unicode"/>
                  </a:rPr>
                  <a:t>a</a:t>
                </a:r>
                <a:r>
                  <a:rPr kumimoji="1" sz="923" spc="-32" dirty="0">
                    <a:solidFill>
                      <a:srgbClr val="000000"/>
                    </a:solidFill>
                    <a:latin typeface="Lucida Sans Unicode"/>
                    <a:ea typeface="MS PGothic" panose="020B0600070205080204" pitchFamily="34" charset="-128"/>
                    <a:cs typeface="Lucida Sans Unicode"/>
                  </a:rPr>
                  <a:t>ry</a:t>
                </a:r>
                <a:r>
                  <a:rPr kumimoji="1" sz="923" spc="-193" dirty="0">
                    <a:solidFill>
                      <a:srgbClr val="000000"/>
                    </a:solidFill>
                    <a:latin typeface="Lucida Sans Unicode"/>
                    <a:ea typeface="MS PGothic" panose="020B0600070205080204" pitchFamily="34" charset="-128"/>
                    <a:cs typeface="Lucida Sans Unicode"/>
                  </a:rPr>
                  <a:t> </a:t>
                </a:r>
                <a:r>
                  <a:rPr kumimoji="1" sz="923" spc="-47" dirty="0">
                    <a:solidFill>
                      <a:srgbClr val="000000"/>
                    </a:solidFill>
                    <a:latin typeface="Lucida Sans Unicode"/>
                    <a:ea typeface="MS PGothic" panose="020B0600070205080204" pitchFamily="34" charset="-128"/>
                    <a:cs typeface="Lucida Sans Unicode"/>
                  </a:rPr>
                  <a:t>d</a:t>
                </a:r>
                <a:r>
                  <a:rPr kumimoji="1" sz="923" spc="-23" dirty="0">
                    <a:solidFill>
                      <a:srgbClr val="000000"/>
                    </a:solidFill>
                    <a:latin typeface="Lucida Sans Unicode"/>
                    <a:ea typeface="MS PGothic" panose="020B0600070205080204" pitchFamily="34" charset="-128"/>
                    <a:cs typeface="Lucida Sans Unicode"/>
                  </a:rPr>
                  <a:t>ra</a:t>
                </a:r>
                <a:r>
                  <a:rPr kumimoji="1" sz="923" spc="-13" dirty="0">
                    <a:solidFill>
                      <a:srgbClr val="000000"/>
                    </a:solidFill>
                    <a:latin typeface="Lucida Sans Unicode"/>
                    <a:ea typeface="MS PGothic" panose="020B0600070205080204" pitchFamily="34" charset="-128"/>
                    <a:cs typeface="Lucida Sans Unicode"/>
                  </a:rPr>
                  <a:t>i</a:t>
                </a:r>
                <a:r>
                  <a:rPr kumimoji="1" sz="923" spc="41" dirty="0">
                    <a:solidFill>
                      <a:srgbClr val="000000"/>
                    </a:solidFill>
                    <a:latin typeface="Lucida Sans Unicode"/>
                    <a:ea typeface="MS PGothic" panose="020B0600070205080204" pitchFamily="34" charset="-128"/>
                    <a:cs typeface="Lucida Sans Unicode"/>
                  </a:rPr>
                  <a:t>n</a:t>
                </a:r>
                <a:r>
                  <a:rPr kumimoji="1" sz="923" spc="-28" dirty="0">
                    <a:solidFill>
                      <a:srgbClr val="000000"/>
                    </a:solidFill>
                    <a:latin typeface="Lucida Sans Unicode"/>
                    <a:ea typeface="MS PGothic" panose="020B0600070205080204" pitchFamily="34" charset="-128"/>
                    <a:cs typeface="Lucida Sans Unicode"/>
                  </a:rPr>
                  <a:t>co</a:t>
                </a:r>
                <a:r>
                  <a:rPr kumimoji="1" sz="923" spc="-32" dirty="0">
                    <a:solidFill>
                      <a:srgbClr val="000000"/>
                    </a:solidFill>
                    <a:latin typeface="Lucida Sans Unicode"/>
                    <a:ea typeface="MS PGothic" panose="020B0600070205080204" pitchFamily="34" charset="-128"/>
                    <a:cs typeface="Lucida Sans Unicode"/>
                  </a:rPr>
                  <a:t>nnec</a:t>
                </a:r>
                <a:r>
                  <a:rPr kumimoji="1" sz="923" spc="-13" dirty="0">
                    <a:solidFill>
                      <a:srgbClr val="000000"/>
                    </a:solidFill>
                    <a:latin typeface="Lucida Sans Unicode"/>
                    <a:ea typeface="MS PGothic" panose="020B0600070205080204" pitchFamily="34" charset="-128"/>
                    <a:cs typeface="Lucida Sans Unicode"/>
                  </a:rPr>
                  <a:t>ti</a:t>
                </a:r>
                <a:r>
                  <a:rPr kumimoji="1" sz="923" spc="-28" dirty="0">
                    <a:solidFill>
                      <a:srgbClr val="000000"/>
                    </a:solidFill>
                    <a:latin typeface="Lucida Sans Unicode"/>
                    <a:ea typeface="MS PGothic" panose="020B0600070205080204" pitchFamily="34" charset="-128"/>
                    <a:cs typeface="Lucida Sans Unicode"/>
                  </a:rPr>
                  <a:t>o</a:t>
                </a:r>
                <a:r>
                  <a:rPr kumimoji="1" sz="923" spc="-41" dirty="0">
                    <a:solidFill>
                      <a:srgbClr val="000000"/>
                    </a:solidFill>
                    <a:latin typeface="Lucida Sans Unicode"/>
                    <a:ea typeface="MS PGothic" panose="020B0600070205080204" pitchFamily="34" charset="-128"/>
                    <a:cs typeface="Lucida Sans Unicode"/>
                  </a:rPr>
                  <a:t>n</a:t>
                </a:r>
                <a:r>
                  <a:rPr kumimoji="1" sz="923" spc="-208" dirty="0">
                    <a:solidFill>
                      <a:srgbClr val="000000"/>
                    </a:solidFill>
                    <a:latin typeface="Lucida Sans Unicode"/>
                    <a:ea typeface="MS PGothic" panose="020B0600070205080204" pitchFamily="34" charset="-128"/>
                    <a:cs typeface="Lucida Sans Unicode"/>
                  </a:rPr>
                  <a:t> </a:t>
                </a:r>
                <a:r>
                  <a:rPr kumimoji="1" sz="923" spc="-37" dirty="0">
                    <a:solidFill>
                      <a:srgbClr val="000000"/>
                    </a:solidFill>
                    <a:latin typeface="Lucida Sans Unicode"/>
                    <a:ea typeface="MS PGothic" panose="020B0600070205080204" pitchFamily="34" charset="-128"/>
                    <a:cs typeface="Lucida Sans Unicode"/>
                  </a:rPr>
                  <a:t>3</a:t>
                </a:r>
                <a:r>
                  <a:rPr kumimoji="1" sz="923" spc="-32" dirty="0">
                    <a:solidFill>
                      <a:srgbClr val="000000"/>
                    </a:solidFill>
                    <a:latin typeface="Lucida Sans Unicode"/>
                    <a:ea typeface="MS PGothic" panose="020B0600070205080204" pitchFamily="34" charset="-128"/>
                    <a:cs typeface="Lucida Sans Unicode"/>
                  </a:rPr>
                  <a:t>/</a:t>
                </a:r>
                <a:r>
                  <a:rPr kumimoji="1" sz="923" spc="-37" dirty="0">
                    <a:solidFill>
                      <a:srgbClr val="000000"/>
                    </a:solidFill>
                    <a:latin typeface="Lucida Sans Unicode"/>
                    <a:ea typeface="MS PGothic" panose="020B0600070205080204" pitchFamily="34" charset="-128"/>
                    <a:cs typeface="Lucida Sans Unicode"/>
                  </a:rPr>
                  <a:t>4</a:t>
                </a:r>
                <a:r>
                  <a:rPr kumimoji="1" sz="923" spc="-23" dirty="0">
                    <a:solidFill>
                      <a:srgbClr val="000000"/>
                    </a:solidFill>
                    <a:latin typeface="Lucida Sans Unicode"/>
                    <a:ea typeface="MS PGothic" panose="020B0600070205080204" pitchFamily="34" charset="-128"/>
                    <a:cs typeface="Lucida Sans Unicode"/>
                  </a:rPr>
                  <a:t>’’  </a:t>
                </a:r>
                <a:r>
                  <a:rPr kumimoji="1" sz="923" spc="-4" dirty="0">
                    <a:solidFill>
                      <a:srgbClr val="000000"/>
                    </a:solidFill>
                    <a:latin typeface="Lucida Sans Unicode"/>
                    <a:ea typeface="MS PGothic" panose="020B0600070205080204" pitchFamily="34" charset="-128"/>
                    <a:cs typeface="Lucida Sans Unicode"/>
                  </a:rPr>
                  <a:t>Female</a:t>
                </a:r>
                <a:r>
                  <a:rPr kumimoji="1" sz="923" spc="-9" dirty="0">
                    <a:solidFill>
                      <a:srgbClr val="000000"/>
                    </a:solidFill>
                    <a:latin typeface="Lucida Sans Unicode"/>
                    <a:ea typeface="MS PGothic" panose="020B0600070205080204" pitchFamily="34" charset="-128"/>
                    <a:cs typeface="Lucida Sans Unicode"/>
                  </a:rPr>
                  <a:t> </a:t>
                </a:r>
                <a:r>
                  <a:rPr kumimoji="1" sz="923" spc="-4" dirty="0">
                    <a:solidFill>
                      <a:srgbClr val="000000"/>
                    </a:solidFill>
                    <a:latin typeface="Lucida Sans Unicode"/>
                    <a:ea typeface="MS PGothic" panose="020B0600070205080204" pitchFamily="34" charset="-128"/>
                    <a:cs typeface="Lucida Sans Unicode"/>
                  </a:rPr>
                  <a:t>pipe thread</a:t>
                </a:r>
                <a:r>
                  <a:rPr kumimoji="1" sz="923" spc="-19" dirty="0">
                    <a:solidFill>
                      <a:srgbClr val="000000"/>
                    </a:solidFill>
                    <a:latin typeface="Lucida Sans Unicode"/>
                    <a:ea typeface="MS PGothic" panose="020B0600070205080204" pitchFamily="34" charset="-128"/>
                    <a:cs typeface="Lucida Sans Unicode"/>
                  </a:rPr>
                  <a:t> </a:t>
                </a:r>
                <a:r>
                  <a:rPr kumimoji="1" sz="923" spc="-4" dirty="0">
                    <a:solidFill>
                      <a:srgbClr val="000000"/>
                    </a:solidFill>
                    <a:latin typeface="Lucida Sans Unicode"/>
                    <a:ea typeface="MS PGothic" panose="020B0600070205080204" pitchFamily="34" charset="-128"/>
                    <a:cs typeface="Lucida Sans Unicode"/>
                  </a:rPr>
                  <a:t>(NPT)</a:t>
                </a:r>
                <a:endParaRPr kumimoji="1" sz="923">
                  <a:solidFill>
                    <a:srgbClr val="000000"/>
                  </a:solidFill>
                  <a:latin typeface="Lucida Sans Unicode"/>
                  <a:ea typeface="MS PGothic" panose="020B0600070205080204" pitchFamily="34" charset="-128"/>
                  <a:cs typeface="Lucida Sans Unicode"/>
                </a:endParaRPr>
              </a:p>
              <a:p>
                <a:pPr marL="484145" defTabSz="1219170" eaLnBrk="0" fontAlgn="base" hangingPunct="0">
                  <a:spcBef>
                    <a:spcPts val="937"/>
                  </a:spcBef>
                  <a:spcAft>
                    <a:spcPct val="0"/>
                  </a:spcAft>
                </a:pPr>
                <a:r>
                  <a:rPr kumimoji="1" sz="739" spc="-23" dirty="0">
                    <a:solidFill>
                      <a:srgbClr val="000000"/>
                    </a:solidFill>
                    <a:latin typeface="Lucida Sans Unicode"/>
                    <a:ea typeface="MS PGothic" panose="020B0600070205080204" pitchFamily="34" charset="-128"/>
                    <a:cs typeface="Lucida Sans Unicode"/>
                  </a:rPr>
                  <a:t>F</a:t>
                </a:r>
                <a:r>
                  <a:rPr kumimoji="1" sz="739" spc="-19" dirty="0">
                    <a:solidFill>
                      <a:srgbClr val="000000"/>
                    </a:solidFill>
                    <a:latin typeface="Lucida Sans Unicode"/>
                    <a:ea typeface="MS PGothic" panose="020B0600070205080204" pitchFamily="34" charset="-128"/>
                    <a:cs typeface="Lucida Sans Unicode"/>
                  </a:rPr>
                  <a:t>i</a:t>
                </a:r>
                <a:r>
                  <a:rPr kumimoji="1" sz="739" spc="-37" dirty="0">
                    <a:solidFill>
                      <a:srgbClr val="000000"/>
                    </a:solidFill>
                    <a:latin typeface="Lucida Sans Unicode"/>
                    <a:ea typeface="MS PGothic" panose="020B0600070205080204" pitchFamily="34" charset="-128"/>
                    <a:cs typeface="Lucida Sans Unicode"/>
                  </a:rPr>
                  <a:t>g</a:t>
                </a:r>
                <a:r>
                  <a:rPr kumimoji="1" sz="739" spc="-32" dirty="0">
                    <a:solidFill>
                      <a:srgbClr val="000000"/>
                    </a:solidFill>
                    <a:latin typeface="Lucida Sans Unicode"/>
                    <a:ea typeface="MS PGothic" panose="020B0600070205080204" pitchFamily="34" charset="-128"/>
                    <a:cs typeface="Lucida Sans Unicode"/>
                  </a:rPr>
                  <a:t>u</a:t>
                </a:r>
                <a:r>
                  <a:rPr kumimoji="1" sz="739" spc="-19" dirty="0">
                    <a:solidFill>
                      <a:srgbClr val="000000"/>
                    </a:solidFill>
                    <a:latin typeface="Lucida Sans Unicode"/>
                    <a:ea typeface="MS PGothic" panose="020B0600070205080204" pitchFamily="34" charset="-128"/>
                    <a:cs typeface="Lucida Sans Unicode"/>
                  </a:rPr>
                  <a:t>re</a:t>
                </a:r>
                <a:r>
                  <a:rPr kumimoji="1" sz="739" spc="-152" dirty="0">
                    <a:solidFill>
                      <a:srgbClr val="000000"/>
                    </a:solidFill>
                    <a:latin typeface="Lucida Sans Unicode"/>
                    <a:ea typeface="MS PGothic" panose="020B0600070205080204" pitchFamily="34" charset="-128"/>
                    <a:cs typeface="Lucida Sans Unicode"/>
                  </a:rPr>
                  <a:t> </a:t>
                </a:r>
                <a:r>
                  <a:rPr kumimoji="1" sz="739" spc="-32" dirty="0">
                    <a:solidFill>
                      <a:srgbClr val="000000"/>
                    </a:solidFill>
                    <a:latin typeface="Lucida Sans Unicode"/>
                    <a:ea typeface="MS PGothic" panose="020B0600070205080204" pitchFamily="34" charset="-128"/>
                    <a:cs typeface="Lucida Sans Unicode"/>
                  </a:rPr>
                  <a:t>2</a:t>
                </a:r>
                <a:r>
                  <a:rPr kumimoji="1" sz="739" spc="-19" dirty="0">
                    <a:solidFill>
                      <a:srgbClr val="000000"/>
                    </a:solidFill>
                    <a:latin typeface="Lucida Sans Unicode"/>
                    <a:ea typeface="MS PGothic" panose="020B0600070205080204" pitchFamily="34" charset="-128"/>
                    <a:cs typeface="Lucida Sans Unicode"/>
                  </a:rPr>
                  <a:t>-1</a:t>
                </a:r>
                <a:r>
                  <a:rPr kumimoji="1" sz="739" spc="-152" dirty="0">
                    <a:solidFill>
                      <a:srgbClr val="000000"/>
                    </a:solidFill>
                    <a:latin typeface="Lucida Sans Unicode"/>
                    <a:ea typeface="MS PGothic" panose="020B0600070205080204" pitchFamily="34" charset="-128"/>
                    <a:cs typeface="Lucida Sans Unicode"/>
                  </a:rPr>
                  <a:t> </a:t>
                </a:r>
                <a:r>
                  <a:rPr kumimoji="1" sz="739" spc="-28" dirty="0">
                    <a:solidFill>
                      <a:srgbClr val="000000"/>
                    </a:solidFill>
                    <a:latin typeface="Lucida Sans Unicode"/>
                    <a:ea typeface="MS PGothic" panose="020B0600070205080204" pitchFamily="34" charset="-128"/>
                    <a:cs typeface="Lucida Sans Unicode"/>
                  </a:rPr>
                  <a:t>U</a:t>
                </a:r>
                <a:r>
                  <a:rPr kumimoji="1" sz="739" spc="-23" dirty="0">
                    <a:solidFill>
                      <a:srgbClr val="000000"/>
                    </a:solidFill>
                    <a:latin typeface="Lucida Sans Unicode"/>
                    <a:ea typeface="MS PGothic" panose="020B0600070205080204" pitchFamily="34" charset="-128"/>
                    <a:cs typeface="Lucida Sans Unicode"/>
                  </a:rPr>
                  <a:t>ni</a:t>
                </a:r>
                <a:r>
                  <a:rPr kumimoji="1" sz="739" spc="-13" dirty="0">
                    <a:solidFill>
                      <a:srgbClr val="000000"/>
                    </a:solidFill>
                    <a:latin typeface="Lucida Sans Unicode"/>
                    <a:ea typeface="MS PGothic" panose="020B0600070205080204" pitchFamily="34" charset="-128"/>
                    <a:cs typeface="Lucida Sans Unicode"/>
                  </a:rPr>
                  <a:t>t</a:t>
                </a:r>
                <a:r>
                  <a:rPr kumimoji="1" sz="739" spc="-148" dirty="0">
                    <a:solidFill>
                      <a:srgbClr val="000000"/>
                    </a:solidFill>
                    <a:latin typeface="Lucida Sans Unicode"/>
                    <a:ea typeface="MS PGothic" panose="020B0600070205080204" pitchFamily="34" charset="-128"/>
                    <a:cs typeface="Lucida Sans Unicode"/>
                  </a:rPr>
                  <a:t> </a:t>
                </a:r>
                <a:r>
                  <a:rPr kumimoji="1" sz="739" spc="-47" dirty="0">
                    <a:solidFill>
                      <a:srgbClr val="000000"/>
                    </a:solidFill>
                    <a:latin typeface="Lucida Sans Unicode"/>
                    <a:ea typeface="MS PGothic" panose="020B0600070205080204" pitchFamily="34" charset="-128"/>
                    <a:cs typeface="Lucida Sans Unicode"/>
                  </a:rPr>
                  <a:t>D</a:t>
                </a:r>
                <a:r>
                  <a:rPr kumimoji="1" sz="739" spc="-28" dirty="0">
                    <a:solidFill>
                      <a:srgbClr val="000000"/>
                    </a:solidFill>
                    <a:latin typeface="Lucida Sans Unicode"/>
                    <a:ea typeface="MS PGothic" panose="020B0600070205080204" pitchFamily="34" charset="-128"/>
                    <a:cs typeface="Lucida Sans Unicode"/>
                  </a:rPr>
                  <a:t>i</a:t>
                </a:r>
                <a:r>
                  <a:rPr kumimoji="1" sz="739" spc="-56" dirty="0">
                    <a:solidFill>
                      <a:srgbClr val="000000"/>
                    </a:solidFill>
                    <a:latin typeface="Lucida Sans Unicode"/>
                    <a:ea typeface="MS PGothic" panose="020B0600070205080204" pitchFamily="34" charset="-128"/>
                    <a:cs typeface="Lucida Sans Unicode"/>
                  </a:rPr>
                  <a:t>m</a:t>
                </a:r>
                <a:r>
                  <a:rPr kumimoji="1" sz="739" spc="-37" dirty="0">
                    <a:solidFill>
                      <a:srgbClr val="000000"/>
                    </a:solidFill>
                    <a:latin typeface="Lucida Sans Unicode"/>
                    <a:ea typeface="MS PGothic" panose="020B0600070205080204" pitchFamily="34" charset="-128"/>
                    <a:cs typeface="Lucida Sans Unicode"/>
                  </a:rPr>
                  <a:t>e</a:t>
                </a:r>
                <a:r>
                  <a:rPr kumimoji="1" sz="739" spc="-47" dirty="0">
                    <a:solidFill>
                      <a:srgbClr val="000000"/>
                    </a:solidFill>
                    <a:latin typeface="Lucida Sans Unicode"/>
                    <a:ea typeface="MS PGothic" panose="020B0600070205080204" pitchFamily="34" charset="-128"/>
                    <a:cs typeface="Lucida Sans Unicode"/>
                  </a:rPr>
                  <a:t>n</a:t>
                </a:r>
                <a:r>
                  <a:rPr kumimoji="1" sz="739" spc="-37" dirty="0">
                    <a:solidFill>
                      <a:srgbClr val="000000"/>
                    </a:solidFill>
                    <a:latin typeface="Lucida Sans Unicode"/>
                    <a:ea typeface="MS PGothic" panose="020B0600070205080204" pitchFamily="34" charset="-128"/>
                    <a:cs typeface="Lucida Sans Unicode"/>
                  </a:rPr>
                  <a:t>sio</a:t>
                </a:r>
                <a:r>
                  <a:rPr kumimoji="1" sz="739" spc="-47" dirty="0">
                    <a:solidFill>
                      <a:srgbClr val="000000"/>
                    </a:solidFill>
                    <a:latin typeface="Lucida Sans Unicode"/>
                    <a:ea typeface="MS PGothic" panose="020B0600070205080204" pitchFamily="34" charset="-128"/>
                    <a:cs typeface="Lucida Sans Unicode"/>
                  </a:rPr>
                  <a:t>n</a:t>
                </a:r>
                <a:r>
                  <a:rPr kumimoji="1" sz="739" spc="-19" dirty="0">
                    <a:solidFill>
                      <a:srgbClr val="000000"/>
                    </a:solidFill>
                    <a:latin typeface="Lucida Sans Unicode"/>
                    <a:ea typeface="MS PGothic" panose="020B0600070205080204" pitchFamily="34" charset="-128"/>
                    <a:cs typeface="Lucida Sans Unicode"/>
                  </a:rPr>
                  <a:t>s</a:t>
                </a:r>
                <a:endParaRPr kumimoji="1" sz="739">
                  <a:solidFill>
                    <a:srgbClr val="000000"/>
                  </a:solidFill>
                  <a:latin typeface="Lucida Sans Unicode"/>
                  <a:ea typeface="MS PGothic" panose="020B0600070205080204" pitchFamily="34" charset="-128"/>
                  <a:cs typeface="Lucida Sans Unicode"/>
                </a:endParaRPr>
              </a:p>
            </p:txBody>
          </p:sp>
          <p:sp>
            <p:nvSpPr>
              <p:cNvPr id="51" name="object 33">
                <a:extLst>
                  <a:ext uri="{FF2B5EF4-FFF2-40B4-BE49-F238E27FC236}">
                    <a16:creationId xmlns:a16="http://schemas.microsoft.com/office/drawing/2014/main" id="{B450F755-0310-32D3-8784-E18C730268C5}"/>
                  </a:ext>
                </a:extLst>
              </p:cNvPr>
              <p:cNvSpPr txBox="1"/>
              <p:nvPr/>
            </p:nvSpPr>
            <p:spPr>
              <a:xfrm>
                <a:off x="5773480" y="5470255"/>
                <a:ext cx="710418" cy="215724"/>
              </a:xfrm>
              <a:prstGeom prst="rect">
                <a:avLst/>
              </a:prstGeom>
            </p:spPr>
            <p:txBody>
              <a:bodyPr vert="horz" wrap="square" lIns="0" tIns="11723" rIns="0" bIns="0" rtlCol="0">
                <a:spAutoFit/>
              </a:bodyPr>
              <a:lstStyle/>
              <a:p>
                <a:pPr marL="11722" defTabSz="1219170" eaLnBrk="0" fontAlgn="base" hangingPunct="0">
                  <a:spcBef>
                    <a:spcPts val="92"/>
                  </a:spcBef>
                  <a:spcAft>
                    <a:spcPct val="0"/>
                  </a:spcAft>
                </a:pPr>
                <a:r>
                  <a:rPr kumimoji="1" sz="739" spc="-4" dirty="0">
                    <a:solidFill>
                      <a:srgbClr val="000000"/>
                    </a:solidFill>
                    <a:latin typeface="Lucida Sans Unicode"/>
                    <a:ea typeface="MS PGothic" panose="020B0600070205080204" pitchFamily="34" charset="-128"/>
                    <a:cs typeface="Lucida Sans Unicode"/>
                  </a:rPr>
                  <a:t>Inlet</a:t>
                </a:r>
                <a:r>
                  <a:rPr kumimoji="1" sz="739" spc="-19" dirty="0">
                    <a:solidFill>
                      <a:srgbClr val="000000"/>
                    </a:solidFill>
                    <a:latin typeface="Lucida Sans Unicode"/>
                    <a:ea typeface="MS PGothic" panose="020B0600070205080204" pitchFamily="34" charset="-128"/>
                    <a:cs typeface="Lucida Sans Unicode"/>
                  </a:rPr>
                  <a:t> </a:t>
                </a:r>
                <a:r>
                  <a:rPr kumimoji="1" sz="739" dirty="0">
                    <a:solidFill>
                      <a:srgbClr val="000000"/>
                    </a:solidFill>
                    <a:latin typeface="Lucida Sans Unicode"/>
                    <a:ea typeface="MS PGothic" panose="020B0600070205080204" pitchFamily="34" charset="-128"/>
                    <a:cs typeface="Lucida Sans Unicode"/>
                  </a:rPr>
                  <a:t>(Left</a:t>
                </a:r>
                <a:r>
                  <a:rPr kumimoji="1" sz="739" spc="-19" dirty="0">
                    <a:solidFill>
                      <a:srgbClr val="000000"/>
                    </a:solidFill>
                    <a:latin typeface="Lucida Sans Unicode"/>
                    <a:ea typeface="MS PGothic" panose="020B0600070205080204" pitchFamily="34" charset="-128"/>
                    <a:cs typeface="Lucida Sans Unicode"/>
                  </a:rPr>
                  <a:t> </a:t>
                </a:r>
                <a:r>
                  <a:rPr kumimoji="1" sz="739" spc="-4" dirty="0">
                    <a:solidFill>
                      <a:srgbClr val="000000"/>
                    </a:solidFill>
                    <a:latin typeface="Lucida Sans Unicode"/>
                    <a:ea typeface="MS PGothic" panose="020B0600070205080204" pitchFamily="34" charset="-128"/>
                    <a:cs typeface="Lucida Sans Unicode"/>
                  </a:rPr>
                  <a:t>Side</a:t>
                </a:r>
                <a:r>
                  <a:rPr kumimoji="1" sz="739" spc="-19" dirty="0">
                    <a:solidFill>
                      <a:srgbClr val="000000"/>
                    </a:solidFill>
                    <a:latin typeface="Lucida Sans Unicode"/>
                    <a:ea typeface="MS PGothic" panose="020B0600070205080204" pitchFamily="34" charset="-128"/>
                    <a:cs typeface="Lucida Sans Unicode"/>
                  </a:rPr>
                  <a:t> </a:t>
                </a:r>
                <a:r>
                  <a:rPr kumimoji="1" sz="739" spc="-4" dirty="0">
                    <a:solidFill>
                      <a:srgbClr val="000000"/>
                    </a:solidFill>
                    <a:latin typeface="Lucida Sans Unicode"/>
                    <a:ea typeface="MS PGothic" panose="020B0600070205080204" pitchFamily="34" charset="-128"/>
                    <a:cs typeface="Lucida Sans Unicode"/>
                  </a:rPr>
                  <a:t>View)</a:t>
                </a:r>
                <a:endParaRPr kumimoji="1" sz="739">
                  <a:solidFill>
                    <a:srgbClr val="000000"/>
                  </a:solidFill>
                  <a:latin typeface="Lucida Sans Unicode"/>
                  <a:ea typeface="MS PGothic" panose="020B0600070205080204" pitchFamily="34" charset="-128"/>
                  <a:cs typeface="Lucida Sans Unicode"/>
                </a:endParaRPr>
              </a:p>
            </p:txBody>
          </p:sp>
          <p:sp>
            <p:nvSpPr>
              <p:cNvPr id="52" name="object 36">
                <a:extLst>
                  <a:ext uri="{FF2B5EF4-FFF2-40B4-BE49-F238E27FC236}">
                    <a16:creationId xmlns:a16="http://schemas.microsoft.com/office/drawing/2014/main" id="{254BD797-FA31-B3E9-4E46-5AF974D0B7E2}"/>
                  </a:ext>
                </a:extLst>
              </p:cNvPr>
              <p:cNvSpPr/>
              <p:nvPr/>
            </p:nvSpPr>
            <p:spPr>
              <a:xfrm>
                <a:off x="3613053" y="732369"/>
                <a:ext cx="131885" cy="199585"/>
              </a:xfrm>
              <a:custGeom>
                <a:avLst/>
                <a:gdLst/>
                <a:ahLst/>
                <a:cxnLst/>
                <a:rect l="l" t="t" r="r" b="b"/>
                <a:pathLst>
                  <a:path w="190500" h="288290">
                    <a:moveTo>
                      <a:pt x="95250" y="114300"/>
                    </a:moveTo>
                    <a:lnTo>
                      <a:pt x="76200" y="129539"/>
                    </a:lnTo>
                    <a:lnTo>
                      <a:pt x="76200" y="288290"/>
                    </a:lnTo>
                    <a:lnTo>
                      <a:pt x="114300" y="288290"/>
                    </a:lnTo>
                    <a:lnTo>
                      <a:pt x="114300" y="129539"/>
                    </a:lnTo>
                    <a:lnTo>
                      <a:pt x="95250" y="114300"/>
                    </a:lnTo>
                    <a:close/>
                  </a:path>
                  <a:path w="190500" h="288290">
                    <a:moveTo>
                      <a:pt x="95250" y="0"/>
                    </a:moveTo>
                    <a:lnTo>
                      <a:pt x="0" y="190500"/>
                    </a:lnTo>
                    <a:lnTo>
                      <a:pt x="76200" y="129539"/>
                    </a:lnTo>
                    <a:lnTo>
                      <a:pt x="76200" y="114300"/>
                    </a:lnTo>
                    <a:lnTo>
                      <a:pt x="152400" y="114300"/>
                    </a:lnTo>
                    <a:lnTo>
                      <a:pt x="95250" y="0"/>
                    </a:lnTo>
                    <a:close/>
                  </a:path>
                  <a:path w="190500" h="288290">
                    <a:moveTo>
                      <a:pt x="152400" y="114300"/>
                    </a:moveTo>
                    <a:lnTo>
                      <a:pt x="114300" y="114300"/>
                    </a:lnTo>
                    <a:lnTo>
                      <a:pt x="114300" y="129539"/>
                    </a:lnTo>
                    <a:lnTo>
                      <a:pt x="190500" y="190500"/>
                    </a:lnTo>
                    <a:lnTo>
                      <a:pt x="152400" y="114300"/>
                    </a:lnTo>
                    <a:close/>
                  </a:path>
                  <a:path w="190500" h="288290">
                    <a:moveTo>
                      <a:pt x="95250" y="114300"/>
                    </a:moveTo>
                    <a:lnTo>
                      <a:pt x="76200" y="114300"/>
                    </a:lnTo>
                    <a:lnTo>
                      <a:pt x="76200" y="129539"/>
                    </a:lnTo>
                    <a:lnTo>
                      <a:pt x="95250" y="114300"/>
                    </a:lnTo>
                    <a:close/>
                  </a:path>
                  <a:path w="190500" h="288290">
                    <a:moveTo>
                      <a:pt x="114300" y="114300"/>
                    </a:moveTo>
                    <a:lnTo>
                      <a:pt x="95250" y="114300"/>
                    </a:lnTo>
                    <a:lnTo>
                      <a:pt x="114300" y="129539"/>
                    </a:lnTo>
                    <a:lnTo>
                      <a:pt x="114300" y="114300"/>
                    </a:lnTo>
                    <a:close/>
                  </a:path>
                </a:pathLst>
              </a:custGeom>
              <a:solidFill>
                <a:srgbClr val="000000"/>
              </a:solidFill>
            </p:spPr>
            <p:txBody>
              <a:bodyPr wrap="square" lIns="0" tIns="0" rIns="0" bIns="0" rtlCol="0"/>
              <a:lstStyle/>
              <a:p>
                <a:pPr defTabSz="1219170" eaLnBrk="0" fontAlgn="base" hangingPunct="0">
                  <a:spcBef>
                    <a:spcPct val="0"/>
                  </a:spcBef>
                  <a:spcAft>
                    <a:spcPct val="0"/>
                  </a:spcAft>
                </a:pPr>
                <a:endParaRPr kumimoji="1" sz="739">
                  <a:solidFill>
                    <a:srgbClr val="000000"/>
                  </a:solidFill>
                  <a:latin typeface="Times New Roman" panose="02020603050405020304" pitchFamily="18" charset="0"/>
                  <a:ea typeface="MS PGothic" panose="020B0600070205080204" pitchFamily="34" charset="-128"/>
                </a:endParaRPr>
              </a:p>
            </p:txBody>
          </p:sp>
        </p:grpSp>
      </p:grpSp>
      <p:graphicFrame>
        <p:nvGraphicFramePr>
          <p:cNvPr id="55" name="object 34">
            <a:extLst>
              <a:ext uri="{FF2B5EF4-FFF2-40B4-BE49-F238E27FC236}">
                <a16:creationId xmlns:a16="http://schemas.microsoft.com/office/drawing/2014/main" id="{1180CA79-AF16-C82E-2201-885575289A50}"/>
              </a:ext>
            </a:extLst>
          </p:cNvPr>
          <p:cNvGraphicFramePr>
            <a:graphicFrameLocks noGrp="1"/>
          </p:cNvGraphicFramePr>
          <p:nvPr/>
        </p:nvGraphicFramePr>
        <p:xfrm>
          <a:off x="5520324" y="5063163"/>
          <a:ext cx="7435952" cy="850054"/>
        </p:xfrm>
        <a:graphic>
          <a:graphicData uri="http://schemas.openxmlformats.org/drawingml/2006/table">
            <a:tbl>
              <a:tblPr firstRow="1" bandRow="1">
                <a:tableStyleId>{2D5ABB26-0587-4C30-8999-92F81FD0307C}</a:tableStyleId>
              </a:tblPr>
              <a:tblGrid>
                <a:gridCol w="1210575">
                  <a:extLst>
                    <a:ext uri="{9D8B030D-6E8A-4147-A177-3AD203B41FA5}">
                      <a16:colId xmlns:a16="http://schemas.microsoft.com/office/drawing/2014/main" val="20000"/>
                    </a:ext>
                  </a:extLst>
                </a:gridCol>
                <a:gridCol w="1038072">
                  <a:extLst>
                    <a:ext uri="{9D8B030D-6E8A-4147-A177-3AD203B41FA5}">
                      <a16:colId xmlns:a16="http://schemas.microsoft.com/office/drawing/2014/main" val="20001"/>
                    </a:ext>
                  </a:extLst>
                </a:gridCol>
                <a:gridCol w="1036545">
                  <a:extLst>
                    <a:ext uri="{9D8B030D-6E8A-4147-A177-3AD203B41FA5}">
                      <a16:colId xmlns:a16="http://schemas.microsoft.com/office/drawing/2014/main" val="20002"/>
                    </a:ext>
                  </a:extLst>
                </a:gridCol>
                <a:gridCol w="1038072">
                  <a:extLst>
                    <a:ext uri="{9D8B030D-6E8A-4147-A177-3AD203B41FA5}">
                      <a16:colId xmlns:a16="http://schemas.microsoft.com/office/drawing/2014/main" val="20003"/>
                    </a:ext>
                  </a:extLst>
                </a:gridCol>
                <a:gridCol w="1038072">
                  <a:extLst>
                    <a:ext uri="{9D8B030D-6E8A-4147-A177-3AD203B41FA5}">
                      <a16:colId xmlns:a16="http://schemas.microsoft.com/office/drawing/2014/main" val="20004"/>
                    </a:ext>
                  </a:extLst>
                </a:gridCol>
                <a:gridCol w="1036544">
                  <a:extLst>
                    <a:ext uri="{9D8B030D-6E8A-4147-A177-3AD203B41FA5}">
                      <a16:colId xmlns:a16="http://schemas.microsoft.com/office/drawing/2014/main" val="20005"/>
                    </a:ext>
                  </a:extLst>
                </a:gridCol>
                <a:gridCol w="1038072">
                  <a:extLst>
                    <a:ext uri="{9D8B030D-6E8A-4147-A177-3AD203B41FA5}">
                      <a16:colId xmlns:a16="http://schemas.microsoft.com/office/drawing/2014/main" val="20006"/>
                    </a:ext>
                  </a:extLst>
                </a:gridCol>
              </a:tblGrid>
              <a:tr h="216747">
                <a:tc rowSpan="2">
                  <a:txBody>
                    <a:bodyPr/>
                    <a:lstStyle/>
                    <a:p>
                      <a:pPr>
                        <a:lnSpc>
                          <a:spcPct val="100000"/>
                        </a:lnSpc>
                        <a:spcBef>
                          <a:spcPts val="35"/>
                        </a:spcBef>
                      </a:pPr>
                      <a:endParaRPr sz="1500" dirty="0">
                        <a:latin typeface="Times New Roman"/>
                        <a:cs typeface="Times New Roman"/>
                      </a:endParaRPr>
                    </a:p>
                    <a:p>
                      <a:pPr marL="65405">
                        <a:lnSpc>
                          <a:spcPct val="100000"/>
                        </a:lnSpc>
                        <a:spcBef>
                          <a:spcPts val="5"/>
                        </a:spcBef>
                      </a:pPr>
                      <a:r>
                        <a:rPr sz="1300" b="1" spc="-5" dirty="0">
                          <a:latin typeface="Arial"/>
                          <a:cs typeface="Arial"/>
                        </a:rPr>
                        <a:t>Model</a:t>
                      </a:r>
                      <a:r>
                        <a:rPr sz="1300" b="1" spc="-35" dirty="0">
                          <a:latin typeface="Arial"/>
                          <a:cs typeface="Arial"/>
                        </a:rPr>
                        <a:t> </a:t>
                      </a:r>
                      <a:r>
                        <a:rPr sz="1300" b="1" spc="-5" dirty="0">
                          <a:latin typeface="Arial"/>
                          <a:cs typeface="Arial"/>
                        </a:rPr>
                        <a:t>Number</a:t>
                      </a:r>
                      <a:endParaRPr sz="1300" dirty="0">
                        <a:latin typeface="Arial"/>
                        <a:cs typeface="Arial"/>
                      </a:endParaRPr>
                    </a:p>
                  </a:txBody>
                  <a:tcPr marL="0" marR="0" marT="5927"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gridSpan="6">
                  <a:txBody>
                    <a:bodyPr/>
                    <a:lstStyle/>
                    <a:p>
                      <a:pPr marL="8255" algn="ctr">
                        <a:lnSpc>
                          <a:spcPct val="100000"/>
                        </a:lnSpc>
                        <a:spcBef>
                          <a:spcPts val="80"/>
                        </a:spcBef>
                      </a:pPr>
                      <a:r>
                        <a:rPr sz="1300" b="1" spc="-5" dirty="0">
                          <a:latin typeface="Arial"/>
                          <a:cs typeface="Arial"/>
                        </a:rPr>
                        <a:t>Dimensions</a:t>
                      </a:r>
                      <a:r>
                        <a:rPr sz="1300" b="1" spc="-15" dirty="0">
                          <a:latin typeface="Arial"/>
                          <a:cs typeface="Arial"/>
                        </a:rPr>
                        <a:t> </a:t>
                      </a:r>
                      <a:r>
                        <a:rPr sz="1300" b="1" spc="-5" dirty="0">
                          <a:latin typeface="Arial"/>
                          <a:cs typeface="Arial"/>
                        </a:rPr>
                        <a:t>(in.)</a:t>
                      </a:r>
                      <a:endParaRPr sz="1300">
                        <a:latin typeface="Arial"/>
                        <a:cs typeface="Arial"/>
                      </a:endParaRPr>
                    </a:p>
                  </a:txBody>
                  <a:tcPr marL="0" marR="0" marT="13547"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19100">
                <a:tc vMerge="1">
                  <a:txBody>
                    <a:bodyPr/>
                    <a:lstStyle/>
                    <a:p>
                      <a:endParaRPr/>
                    </a:p>
                  </a:txBody>
                  <a:tcPr marL="0" marR="0" marT="4445"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6350" algn="ctr">
                        <a:lnSpc>
                          <a:spcPct val="100000"/>
                        </a:lnSpc>
                        <a:spcBef>
                          <a:spcPts val="640"/>
                        </a:spcBef>
                      </a:pPr>
                      <a:r>
                        <a:rPr sz="1300" b="1" dirty="0">
                          <a:latin typeface="Arial"/>
                          <a:cs typeface="Arial"/>
                        </a:rPr>
                        <a:t>H</a:t>
                      </a:r>
                      <a:endParaRPr sz="1300">
                        <a:latin typeface="Arial"/>
                        <a:cs typeface="Arial"/>
                      </a:endParaRPr>
                    </a:p>
                  </a:txBody>
                  <a:tcPr marL="0" marR="0" marT="108373"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74650">
                        <a:lnSpc>
                          <a:spcPct val="100000"/>
                        </a:lnSpc>
                        <a:spcBef>
                          <a:spcPts val="640"/>
                        </a:spcBef>
                      </a:pPr>
                      <a:r>
                        <a:rPr sz="1300" b="1" dirty="0">
                          <a:latin typeface="Arial"/>
                          <a:cs typeface="Arial"/>
                        </a:rPr>
                        <a:t>W</a:t>
                      </a:r>
                      <a:endParaRPr sz="1300">
                        <a:latin typeface="Arial"/>
                        <a:cs typeface="Arial"/>
                      </a:endParaRPr>
                    </a:p>
                  </a:txBody>
                  <a:tcPr marL="0" marR="0" marT="108373"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90" algn="ctr">
                        <a:lnSpc>
                          <a:spcPct val="100000"/>
                        </a:lnSpc>
                        <a:spcBef>
                          <a:spcPts val="640"/>
                        </a:spcBef>
                      </a:pPr>
                      <a:r>
                        <a:rPr sz="1300" b="1" dirty="0">
                          <a:latin typeface="Arial"/>
                          <a:cs typeface="Arial"/>
                        </a:rPr>
                        <a:t>D</a:t>
                      </a:r>
                      <a:endParaRPr sz="1300">
                        <a:latin typeface="Arial"/>
                        <a:cs typeface="Arial"/>
                      </a:endParaRPr>
                    </a:p>
                  </a:txBody>
                  <a:tcPr marL="0" marR="0" marT="108373"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2065" algn="ctr">
                        <a:lnSpc>
                          <a:spcPct val="100000"/>
                        </a:lnSpc>
                        <a:spcBef>
                          <a:spcPts val="640"/>
                        </a:spcBef>
                      </a:pPr>
                      <a:r>
                        <a:rPr sz="1300" b="1" dirty="0">
                          <a:latin typeface="Arial"/>
                          <a:cs typeface="Arial"/>
                        </a:rPr>
                        <a:t>A</a:t>
                      </a:r>
                      <a:endParaRPr sz="1300">
                        <a:latin typeface="Arial"/>
                        <a:cs typeface="Arial"/>
                      </a:endParaRPr>
                    </a:p>
                  </a:txBody>
                  <a:tcPr marL="0" marR="0" marT="108373"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265" marR="78740" indent="10160">
                        <a:lnSpc>
                          <a:spcPct val="100000"/>
                        </a:lnSpc>
                      </a:pPr>
                      <a:r>
                        <a:rPr sz="1300" b="1" dirty="0">
                          <a:latin typeface="Arial"/>
                          <a:cs typeface="Arial"/>
                        </a:rPr>
                        <a:t>L</a:t>
                      </a:r>
                      <a:r>
                        <a:rPr sz="1300" b="1" spc="-5" dirty="0">
                          <a:latin typeface="Arial"/>
                          <a:cs typeface="Arial"/>
                        </a:rPr>
                        <a:t>i</a:t>
                      </a:r>
                      <a:r>
                        <a:rPr sz="1300" b="1" dirty="0">
                          <a:latin typeface="Arial"/>
                          <a:cs typeface="Arial"/>
                        </a:rPr>
                        <a:t>qu</a:t>
                      </a:r>
                      <a:r>
                        <a:rPr sz="1300" b="1" spc="-5" dirty="0">
                          <a:latin typeface="Arial"/>
                          <a:cs typeface="Arial"/>
                        </a:rPr>
                        <a:t>i</a:t>
                      </a:r>
                      <a:r>
                        <a:rPr sz="1300" b="1" dirty="0">
                          <a:latin typeface="Arial"/>
                          <a:cs typeface="Arial"/>
                        </a:rPr>
                        <a:t>d L</a:t>
                      </a:r>
                      <a:r>
                        <a:rPr sz="1300" b="1" spc="-5" dirty="0">
                          <a:latin typeface="Arial"/>
                          <a:cs typeface="Arial"/>
                        </a:rPr>
                        <a:t>i</a:t>
                      </a:r>
                      <a:r>
                        <a:rPr sz="1300" b="1" dirty="0">
                          <a:latin typeface="Arial"/>
                          <a:cs typeface="Arial"/>
                        </a:rPr>
                        <a:t>ne  </a:t>
                      </a:r>
                      <a:endParaRPr sz="1300" dirty="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88265" marR="104775" indent="81915" algn="l">
                        <a:lnSpc>
                          <a:spcPct val="100000"/>
                        </a:lnSpc>
                      </a:pPr>
                      <a:r>
                        <a:rPr lang="en-US" sz="1300" b="1" spc="-5" dirty="0">
                          <a:latin typeface="Arial"/>
                          <a:cs typeface="Arial"/>
                        </a:rPr>
                        <a:t>Suction </a:t>
                      </a:r>
                      <a:r>
                        <a:rPr sz="1300" b="1" spc="-5" dirty="0">
                          <a:latin typeface="Arial"/>
                          <a:cs typeface="Arial"/>
                        </a:rPr>
                        <a:t> Line </a:t>
                      </a:r>
                      <a:r>
                        <a:rPr sz="1300" b="1" dirty="0">
                          <a:latin typeface="Arial"/>
                          <a:cs typeface="Arial"/>
                        </a:rPr>
                        <a:t> </a:t>
                      </a:r>
                      <a:endParaRPr sz="1300" dirty="0">
                        <a:latin typeface="Arial"/>
                        <a:cs typeface="Arial"/>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1"/>
                  </a:ext>
                </a:extLst>
              </a:tr>
              <a:tr h="214207">
                <a:tc>
                  <a:txBody>
                    <a:bodyPr/>
                    <a:lstStyle/>
                    <a:p>
                      <a:pPr marL="310515">
                        <a:lnSpc>
                          <a:spcPct val="100000"/>
                        </a:lnSpc>
                        <a:spcBef>
                          <a:spcPts val="65"/>
                        </a:spcBef>
                      </a:pPr>
                      <a:r>
                        <a:rPr sz="1300" spc="-5" dirty="0">
                          <a:latin typeface="Arial"/>
                          <a:cs typeface="Arial"/>
                        </a:rPr>
                        <a:t>24</a:t>
                      </a:r>
                      <a:r>
                        <a:rPr sz="1300" spc="-25" dirty="0">
                          <a:latin typeface="Arial"/>
                          <a:cs typeface="Arial"/>
                        </a:rPr>
                        <a:t> </a:t>
                      </a:r>
                      <a:r>
                        <a:rPr sz="1300" spc="-5" dirty="0">
                          <a:latin typeface="Arial"/>
                          <a:cs typeface="Arial"/>
                        </a:rPr>
                        <a:t>/</a:t>
                      </a:r>
                      <a:r>
                        <a:rPr sz="1300" spc="-10" dirty="0">
                          <a:latin typeface="Arial"/>
                          <a:cs typeface="Arial"/>
                        </a:rPr>
                        <a:t> 36</a:t>
                      </a:r>
                      <a:endParaRPr sz="1300">
                        <a:latin typeface="Arial"/>
                        <a:cs typeface="Arial"/>
                      </a:endParaRPr>
                    </a:p>
                  </a:txBody>
                  <a:tcPr marL="0" marR="0" marT="11007"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175" algn="ctr">
                        <a:lnSpc>
                          <a:spcPct val="100000"/>
                        </a:lnSpc>
                        <a:spcBef>
                          <a:spcPts val="65"/>
                        </a:spcBef>
                      </a:pPr>
                      <a:r>
                        <a:rPr sz="1300" spc="-10" dirty="0">
                          <a:latin typeface="Arial"/>
                          <a:cs typeface="Arial"/>
                        </a:rPr>
                        <a:t>46-1/2</a:t>
                      </a:r>
                      <a:endParaRPr sz="1300">
                        <a:latin typeface="Arial"/>
                        <a:cs typeface="Arial"/>
                      </a:endParaRPr>
                    </a:p>
                  </a:txBody>
                  <a:tcPr marL="0" marR="0" marT="11007"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363855">
                        <a:lnSpc>
                          <a:spcPct val="100000"/>
                        </a:lnSpc>
                        <a:spcBef>
                          <a:spcPts val="65"/>
                        </a:spcBef>
                      </a:pPr>
                      <a:r>
                        <a:rPr sz="1300" spc="-10" dirty="0">
                          <a:latin typeface="Arial"/>
                          <a:cs typeface="Arial"/>
                        </a:rPr>
                        <a:t>21</a:t>
                      </a:r>
                      <a:endParaRPr sz="1300">
                        <a:latin typeface="Arial"/>
                        <a:cs typeface="Arial"/>
                      </a:endParaRPr>
                    </a:p>
                  </a:txBody>
                  <a:tcPr marL="0" marR="0" marT="11007"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9685" algn="ctr">
                        <a:lnSpc>
                          <a:spcPct val="100000"/>
                        </a:lnSpc>
                        <a:spcBef>
                          <a:spcPts val="65"/>
                        </a:spcBef>
                      </a:pPr>
                      <a:r>
                        <a:rPr sz="1300" spc="-30" dirty="0">
                          <a:latin typeface="Arial"/>
                          <a:cs typeface="Arial"/>
                        </a:rPr>
                        <a:t>21</a:t>
                      </a:r>
                      <a:endParaRPr sz="1300">
                        <a:latin typeface="Arial"/>
                        <a:cs typeface="Arial"/>
                      </a:endParaRPr>
                    </a:p>
                  </a:txBody>
                  <a:tcPr marL="0" marR="0" marT="11007"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5715" algn="ctr">
                        <a:lnSpc>
                          <a:spcPct val="100000"/>
                        </a:lnSpc>
                        <a:spcBef>
                          <a:spcPts val="65"/>
                        </a:spcBef>
                      </a:pPr>
                      <a:r>
                        <a:rPr sz="1300" spc="-10" dirty="0">
                          <a:latin typeface="Arial"/>
                          <a:cs typeface="Arial"/>
                        </a:rPr>
                        <a:t>19-1/4</a:t>
                      </a:r>
                      <a:endParaRPr sz="1300">
                        <a:latin typeface="Arial"/>
                        <a:cs typeface="Arial"/>
                      </a:endParaRPr>
                    </a:p>
                  </a:txBody>
                  <a:tcPr marL="0" marR="0" marT="11007"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1590" algn="ctr">
                        <a:lnSpc>
                          <a:spcPct val="100000"/>
                        </a:lnSpc>
                        <a:spcBef>
                          <a:spcPts val="65"/>
                        </a:spcBef>
                      </a:pPr>
                      <a:r>
                        <a:rPr sz="1300" spc="-25" dirty="0">
                          <a:latin typeface="Arial"/>
                          <a:cs typeface="Arial"/>
                        </a:rPr>
                        <a:t>3/8</a:t>
                      </a:r>
                      <a:endParaRPr sz="1300">
                        <a:latin typeface="Arial"/>
                        <a:cs typeface="Arial"/>
                      </a:endParaRPr>
                    </a:p>
                  </a:txBody>
                  <a:tcPr marL="0" marR="0" marT="11007"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9685" algn="ctr">
                        <a:lnSpc>
                          <a:spcPct val="100000"/>
                        </a:lnSpc>
                        <a:spcBef>
                          <a:spcPts val="65"/>
                        </a:spcBef>
                      </a:pPr>
                      <a:r>
                        <a:rPr sz="1300" spc="-25" dirty="0">
                          <a:latin typeface="Arial"/>
                          <a:cs typeface="Arial"/>
                        </a:rPr>
                        <a:t>3/4</a:t>
                      </a:r>
                      <a:endParaRPr sz="1300" dirty="0">
                        <a:latin typeface="Arial"/>
                        <a:cs typeface="Arial"/>
                      </a:endParaRPr>
                    </a:p>
                  </a:txBody>
                  <a:tcPr marL="0" marR="0" marT="11007"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2"/>
                  </a:ext>
                </a:extLst>
              </a:tr>
            </a:tbl>
          </a:graphicData>
        </a:graphic>
      </p:graphicFrame>
      <p:graphicFrame>
        <p:nvGraphicFramePr>
          <p:cNvPr id="56" name="object 5">
            <a:extLst>
              <a:ext uri="{FF2B5EF4-FFF2-40B4-BE49-F238E27FC236}">
                <a16:creationId xmlns:a16="http://schemas.microsoft.com/office/drawing/2014/main" id="{8A80791F-8A06-1493-26D3-60A8E53D9004}"/>
              </a:ext>
            </a:extLst>
          </p:cNvPr>
          <p:cNvGraphicFramePr>
            <a:graphicFrameLocks noGrp="1"/>
          </p:cNvGraphicFramePr>
          <p:nvPr/>
        </p:nvGraphicFramePr>
        <p:xfrm>
          <a:off x="5520321" y="5913217"/>
          <a:ext cx="7435952" cy="241807"/>
        </p:xfrm>
        <a:graphic>
          <a:graphicData uri="http://schemas.openxmlformats.org/drawingml/2006/table">
            <a:tbl>
              <a:tblPr firstRow="1" bandRow="1">
                <a:tableStyleId>{2D5ABB26-0587-4C30-8999-92F81FD0307C}</a:tableStyleId>
              </a:tblPr>
              <a:tblGrid>
                <a:gridCol w="1210575">
                  <a:extLst>
                    <a:ext uri="{9D8B030D-6E8A-4147-A177-3AD203B41FA5}">
                      <a16:colId xmlns:a16="http://schemas.microsoft.com/office/drawing/2014/main" val="20000"/>
                    </a:ext>
                  </a:extLst>
                </a:gridCol>
                <a:gridCol w="1038072">
                  <a:extLst>
                    <a:ext uri="{9D8B030D-6E8A-4147-A177-3AD203B41FA5}">
                      <a16:colId xmlns:a16="http://schemas.microsoft.com/office/drawing/2014/main" val="20001"/>
                    </a:ext>
                  </a:extLst>
                </a:gridCol>
                <a:gridCol w="1036545">
                  <a:extLst>
                    <a:ext uri="{9D8B030D-6E8A-4147-A177-3AD203B41FA5}">
                      <a16:colId xmlns:a16="http://schemas.microsoft.com/office/drawing/2014/main" val="20002"/>
                    </a:ext>
                  </a:extLst>
                </a:gridCol>
                <a:gridCol w="1038072">
                  <a:extLst>
                    <a:ext uri="{9D8B030D-6E8A-4147-A177-3AD203B41FA5}">
                      <a16:colId xmlns:a16="http://schemas.microsoft.com/office/drawing/2014/main" val="20003"/>
                    </a:ext>
                  </a:extLst>
                </a:gridCol>
                <a:gridCol w="1038072">
                  <a:extLst>
                    <a:ext uri="{9D8B030D-6E8A-4147-A177-3AD203B41FA5}">
                      <a16:colId xmlns:a16="http://schemas.microsoft.com/office/drawing/2014/main" val="20004"/>
                    </a:ext>
                  </a:extLst>
                </a:gridCol>
                <a:gridCol w="1036544">
                  <a:extLst>
                    <a:ext uri="{9D8B030D-6E8A-4147-A177-3AD203B41FA5}">
                      <a16:colId xmlns:a16="http://schemas.microsoft.com/office/drawing/2014/main" val="20005"/>
                    </a:ext>
                  </a:extLst>
                </a:gridCol>
                <a:gridCol w="1038072">
                  <a:extLst>
                    <a:ext uri="{9D8B030D-6E8A-4147-A177-3AD203B41FA5}">
                      <a16:colId xmlns:a16="http://schemas.microsoft.com/office/drawing/2014/main" val="20006"/>
                    </a:ext>
                  </a:extLst>
                </a:gridCol>
              </a:tblGrid>
              <a:tr h="241807">
                <a:tc>
                  <a:txBody>
                    <a:bodyPr/>
                    <a:lstStyle/>
                    <a:p>
                      <a:pPr marL="310515">
                        <a:lnSpc>
                          <a:spcPct val="100000"/>
                        </a:lnSpc>
                        <a:spcBef>
                          <a:spcPts val="90"/>
                        </a:spcBef>
                      </a:pPr>
                      <a:r>
                        <a:rPr sz="1300" spc="-5" dirty="0">
                          <a:latin typeface="Arial"/>
                          <a:cs typeface="Arial"/>
                        </a:rPr>
                        <a:t>48</a:t>
                      </a:r>
                      <a:r>
                        <a:rPr sz="1300" spc="-25" dirty="0">
                          <a:latin typeface="Arial"/>
                          <a:cs typeface="Arial"/>
                        </a:rPr>
                        <a:t> </a:t>
                      </a:r>
                      <a:r>
                        <a:rPr sz="1300" spc="-5" dirty="0">
                          <a:latin typeface="Arial"/>
                          <a:cs typeface="Arial"/>
                        </a:rPr>
                        <a:t>/</a:t>
                      </a:r>
                      <a:r>
                        <a:rPr sz="1300" spc="-10" dirty="0">
                          <a:latin typeface="Arial"/>
                          <a:cs typeface="Arial"/>
                        </a:rPr>
                        <a:t> 60</a:t>
                      </a:r>
                      <a:endParaRPr sz="13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4445" algn="ctr">
                        <a:lnSpc>
                          <a:spcPct val="100000"/>
                        </a:lnSpc>
                        <a:spcBef>
                          <a:spcPts val="90"/>
                        </a:spcBef>
                      </a:pPr>
                      <a:r>
                        <a:rPr sz="1300" spc="-10" dirty="0">
                          <a:latin typeface="Arial"/>
                          <a:cs typeface="Arial"/>
                        </a:rPr>
                        <a:t>56</a:t>
                      </a:r>
                      <a:endParaRPr sz="1300" dirty="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54000">
                        <a:lnSpc>
                          <a:spcPct val="100000"/>
                        </a:lnSpc>
                        <a:spcBef>
                          <a:spcPts val="90"/>
                        </a:spcBef>
                      </a:pPr>
                      <a:r>
                        <a:rPr sz="1300" spc="-10" dirty="0">
                          <a:latin typeface="Arial"/>
                          <a:cs typeface="Arial"/>
                        </a:rPr>
                        <a:t>24-1/2</a:t>
                      </a:r>
                      <a:endParaRPr sz="13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9685" algn="ctr">
                        <a:lnSpc>
                          <a:spcPct val="100000"/>
                        </a:lnSpc>
                        <a:spcBef>
                          <a:spcPts val="90"/>
                        </a:spcBef>
                      </a:pPr>
                      <a:r>
                        <a:rPr sz="1300" spc="-30" dirty="0">
                          <a:latin typeface="Arial"/>
                          <a:cs typeface="Arial"/>
                        </a:rPr>
                        <a:t>21</a:t>
                      </a:r>
                      <a:endParaRPr sz="13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55904">
                        <a:lnSpc>
                          <a:spcPct val="100000"/>
                        </a:lnSpc>
                        <a:spcBef>
                          <a:spcPts val="90"/>
                        </a:spcBef>
                      </a:pPr>
                      <a:r>
                        <a:rPr sz="1300" spc="-10" dirty="0">
                          <a:latin typeface="Arial"/>
                          <a:cs typeface="Arial"/>
                        </a:rPr>
                        <a:t>22-3/4</a:t>
                      </a:r>
                      <a:endParaRPr sz="13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21590" algn="ctr">
                        <a:lnSpc>
                          <a:spcPct val="100000"/>
                        </a:lnSpc>
                        <a:spcBef>
                          <a:spcPts val="90"/>
                        </a:spcBef>
                      </a:pPr>
                      <a:r>
                        <a:rPr sz="1300" spc="-25" dirty="0">
                          <a:latin typeface="Arial"/>
                          <a:cs typeface="Arial"/>
                        </a:rPr>
                        <a:t>3/8</a:t>
                      </a:r>
                      <a:endParaRPr sz="130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tc>
                  <a:txBody>
                    <a:bodyPr/>
                    <a:lstStyle/>
                    <a:p>
                      <a:pPr marL="19685" algn="ctr">
                        <a:lnSpc>
                          <a:spcPct val="100000"/>
                        </a:lnSpc>
                        <a:spcBef>
                          <a:spcPts val="90"/>
                        </a:spcBef>
                      </a:pPr>
                      <a:r>
                        <a:rPr sz="1300" spc="-25" dirty="0">
                          <a:latin typeface="Arial"/>
                          <a:cs typeface="Arial"/>
                        </a:rPr>
                        <a:t>7/8</a:t>
                      </a:r>
                      <a:endParaRPr sz="1300" dirty="0">
                        <a:latin typeface="Arial"/>
                        <a:cs typeface="Arial"/>
                      </a:endParaRPr>
                    </a:p>
                  </a:txBody>
                  <a:tcPr marL="0" marR="0" marT="1524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0"/>
                  </a:ext>
                </a:extLst>
              </a:tr>
            </a:tbl>
          </a:graphicData>
        </a:graphic>
      </p:graphicFrame>
      <p:sp>
        <p:nvSpPr>
          <p:cNvPr id="60" name="TextBox 59">
            <a:extLst>
              <a:ext uri="{FF2B5EF4-FFF2-40B4-BE49-F238E27FC236}">
                <a16:creationId xmlns:a16="http://schemas.microsoft.com/office/drawing/2014/main" id="{443B6E69-B0F2-4897-30C6-BA7D55DE9941}"/>
              </a:ext>
            </a:extLst>
          </p:cNvPr>
          <p:cNvSpPr txBox="1"/>
          <p:nvPr/>
        </p:nvSpPr>
        <p:spPr>
          <a:xfrm>
            <a:off x="1527711" y="0"/>
            <a:ext cx="10979703" cy="1323119"/>
          </a:xfrm>
          <a:prstGeom prst="rect">
            <a:avLst/>
          </a:prstGeom>
          <a:noFill/>
        </p:spPr>
        <p:txBody>
          <a:bodyPr wrap="square">
            <a:spAutoFit/>
          </a:bodyPr>
          <a:lstStyle/>
          <a:p>
            <a:pPr defTabSz="1219170" eaLnBrk="0" fontAlgn="base" hangingPunct="0">
              <a:spcBef>
                <a:spcPct val="0"/>
              </a:spcBef>
              <a:spcAft>
                <a:spcPct val="0"/>
              </a:spcAft>
              <a:defRPr/>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Air Handler Dimensions</a:t>
            </a:r>
          </a:p>
        </p:txBody>
      </p:sp>
    </p:spTree>
    <p:extLst>
      <p:ext uri="{BB962C8B-B14F-4D97-AF65-F5344CB8AC3E}">
        <p14:creationId xmlns:p14="http://schemas.microsoft.com/office/powerpoint/2010/main" val="37439539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pic>
        <p:nvPicPr>
          <p:cNvPr id="8" name="object 9">
            <a:extLst>
              <a:ext uri="{FF2B5EF4-FFF2-40B4-BE49-F238E27FC236}">
                <a16:creationId xmlns:a16="http://schemas.microsoft.com/office/drawing/2014/main" id="{A5806679-8B3C-4A6F-A60F-777E61591056}"/>
              </a:ext>
            </a:extLst>
          </p:cNvPr>
          <p:cNvPicPr/>
          <p:nvPr/>
        </p:nvPicPr>
        <p:blipFill>
          <a:blip r:embed="rId3" cstate="print"/>
          <a:stretch>
            <a:fillRect/>
          </a:stretch>
        </p:blipFill>
        <p:spPr>
          <a:xfrm>
            <a:off x="1422400" y="2057400"/>
            <a:ext cx="9372600" cy="5943600"/>
          </a:xfrm>
          <a:prstGeom prst="rect">
            <a:avLst/>
          </a:prstGeom>
        </p:spPr>
      </p:pic>
      <p:sp>
        <p:nvSpPr>
          <p:cNvPr id="3" name="TextBox 2">
            <a:extLst>
              <a:ext uri="{FF2B5EF4-FFF2-40B4-BE49-F238E27FC236}">
                <a16:creationId xmlns:a16="http://schemas.microsoft.com/office/drawing/2014/main" id="{BDB0E5CC-1AFF-9F96-97AE-9B104A03E9A9}"/>
              </a:ext>
            </a:extLst>
          </p:cNvPr>
          <p:cNvSpPr txBox="1"/>
          <p:nvPr/>
        </p:nvSpPr>
        <p:spPr>
          <a:xfrm>
            <a:off x="3022600" y="-50748"/>
            <a:ext cx="7772400" cy="1323119"/>
          </a:xfrm>
          <a:prstGeom prst="rect">
            <a:avLst/>
          </a:prstGeom>
          <a:noFill/>
        </p:spPr>
        <p:txBody>
          <a:bodyPr wrap="square">
            <a:spAutoFit/>
          </a:bodyPr>
          <a:lstStyle/>
          <a:p>
            <a:pPr marL="0" marR="0" lvl="0" indent="0" algn="l" defTabSz="1219170" rtl="0" eaLnBrk="0" fontAlgn="base" latinLnBrk="0" hangingPunct="0">
              <a:lnSpc>
                <a:spcPct val="100000"/>
              </a:lnSpc>
              <a:spcBef>
                <a:spcPct val="0"/>
              </a:spcBef>
              <a:spcAft>
                <a:spcPct val="0"/>
              </a:spcAft>
              <a:buClrTx/>
              <a:buSzTx/>
              <a:buFontTx/>
              <a:buNone/>
              <a:tabLst/>
              <a:defRPr/>
            </a:pPr>
            <a:r>
              <a:rPr kumimoji="1" lang="en-US" sz="7998"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Evaporator Coil</a:t>
            </a:r>
          </a:p>
        </p:txBody>
      </p:sp>
    </p:spTree>
    <p:extLst>
      <p:ext uri="{BB962C8B-B14F-4D97-AF65-F5344CB8AC3E}">
        <p14:creationId xmlns:p14="http://schemas.microsoft.com/office/powerpoint/2010/main" val="38731810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3" name="TextBox 2">
            <a:extLst>
              <a:ext uri="{FF2B5EF4-FFF2-40B4-BE49-F238E27FC236}">
                <a16:creationId xmlns:a16="http://schemas.microsoft.com/office/drawing/2014/main" id="{BDB0E5CC-1AFF-9F96-97AE-9B104A03E9A9}"/>
              </a:ext>
            </a:extLst>
          </p:cNvPr>
          <p:cNvSpPr txBox="1"/>
          <p:nvPr/>
        </p:nvSpPr>
        <p:spPr>
          <a:xfrm>
            <a:off x="3022600" y="-50748"/>
            <a:ext cx="7772400" cy="1323119"/>
          </a:xfrm>
          <a:prstGeom prst="rect">
            <a:avLst/>
          </a:prstGeom>
          <a:noFill/>
        </p:spPr>
        <p:txBody>
          <a:bodyPr wrap="square">
            <a:spAutoFit/>
          </a:bodyPr>
          <a:lstStyle/>
          <a:p>
            <a:pPr marL="0" marR="0" lvl="0" indent="0" algn="l" defTabSz="1219170" rtl="0" eaLnBrk="0" fontAlgn="base" latinLnBrk="0" hangingPunct="0">
              <a:lnSpc>
                <a:spcPct val="100000"/>
              </a:lnSpc>
              <a:spcBef>
                <a:spcPct val="0"/>
              </a:spcBef>
              <a:spcAft>
                <a:spcPct val="0"/>
              </a:spcAft>
              <a:buClrTx/>
              <a:buSzTx/>
              <a:buFontTx/>
              <a:buNone/>
              <a:tabLst/>
              <a:defRPr/>
            </a:pPr>
            <a:r>
              <a:rPr kumimoji="1" lang="en-US" sz="7998"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Blower Motor</a:t>
            </a:r>
          </a:p>
        </p:txBody>
      </p:sp>
      <p:pic>
        <p:nvPicPr>
          <p:cNvPr id="2" name="object 6">
            <a:extLst>
              <a:ext uri="{FF2B5EF4-FFF2-40B4-BE49-F238E27FC236}">
                <a16:creationId xmlns:a16="http://schemas.microsoft.com/office/drawing/2014/main" id="{8F54ADF1-A2C7-999E-FE56-71917718922C}"/>
              </a:ext>
            </a:extLst>
          </p:cNvPr>
          <p:cNvPicPr/>
          <p:nvPr/>
        </p:nvPicPr>
        <p:blipFill>
          <a:blip r:embed="rId3" cstate="print"/>
          <a:stretch>
            <a:fillRect/>
          </a:stretch>
        </p:blipFill>
        <p:spPr>
          <a:xfrm>
            <a:off x="3794282" y="3276600"/>
            <a:ext cx="5619436" cy="5197207"/>
          </a:xfrm>
          <a:prstGeom prst="rect">
            <a:avLst/>
          </a:prstGeom>
        </p:spPr>
      </p:pic>
      <p:sp>
        <p:nvSpPr>
          <p:cNvPr id="4" name="TextBox 3">
            <a:extLst>
              <a:ext uri="{FF2B5EF4-FFF2-40B4-BE49-F238E27FC236}">
                <a16:creationId xmlns:a16="http://schemas.microsoft.com/office/drawing/2014/main" id="{4236D2C3-0DEE-D89D-F649-3CEEA87B4EBB}"/>
              </a:ext>
            </a:extLst>
          </p:cNvPr>
          <p:cNvSpPr txBox="1"/>
          <p:nvPr/>
        </p:nvSpPr>
        <p:spPr>
          <a:xfrm>
            <a:off x="1025446" y="3011869"/>
            <a:ext cx="2895600" cy="461665"/>
          </a:xfrm>
          <a:prstGeom prst="rect">
            <a:avLst/>
          </a:prstGeom>
          <a:noFill/>
        </p:spPr>
        <p:txBody>
          <a:bodyPr wrap="square" rtlCol="0">
            <a:spAutoFit/>
          </a:bodyPr>
          <a:lstStyle/>
          <a:p>
            <a:r>
              <a:rPr lang="en-US" sz="2400" b="1" dirty="0">
                <a:latin typeface="Arial" panose="020B0604020202020204" pitchFamily="34" charset="0"/>
                <a:cs typeface="Arial" panose="020B0604020202020204" pitchFamily="34" charset="0"/>
              </a:rPr>
              <a:t>Mounting Screws</a:t>
            </a:r>
          </a:p>
        </p:txBody>
      </p:sp>
      <p:cxnSp>
        <p:nvCxnSpPr>
          <p:cNvPr id="6" name="Straight Arrow Connector 5">
            <a:extLst>
              <a:ext uri="{FF2B5EF4-FFF2-40B4-BE49-F238E27FC236}">
                <a16:creationId xmlns:a16="http://schemas.microsoft.com/office/drawing/2014/main" id="{DAD4E349-4EB7-20D6-3CA9-413196E49B60}"/>
              </a:ext>
            </a:extLst>
          </p:cNvPr>
          <p:cNvCxnSpPr/>
          <p:nvPr/>
        </p:nvCxnSpPr>
        <p:spPr bwMode="auto">
          <a:xfrm>
            <a:off x="2773382" y="3381201"/>
            <a:ext cx="2192318" cy="264731"/>
          </a:xfrm>
          <a:prstGeom prst="straightConnector1">
            <a:avLst/>
          </a:prstGeom>
          <a:solidFill>
            <a:schemeClr val="accent1"/>
          </a:solidFill>
          <a:ln w="28575"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 name="Straight Arrow Connector 6">
            <a:extLst>
              <a:ext uri="{FF2B5EF4-FFF2-40B4-BE49-F238E27FC236}">
                <a16:creationId xmlns:a16="http://schemas.microsoft.com/office/drawing/2014/main" id="{1E19880B-3ED2-C702-C37E-4BE02D552FCA}"/>
              </a:ext>
            </a:extLst>
          </p:cNvPr>
          <p:cNvCxnSpPr/>
          <p:nvPr/>
        </p:nvCxnSpPr>
        <p:spPr bwMode="auto">
          <a:xfrm>
            <a:off x="2773382" y="3381201"/>
            <a:ext cx="3906818" cy="963270"/>
          </a:xfrm>
          <a:prstGeom prst="straightConnector1">
            <a:avLst/>
          </a:prstGeom>
          <a:solidFill>
            <a:schemeClr val="accent1"/>
          </a:solidFill>
          <a:ln w="28575"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4647692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pic>
        <p:nvPicPr>
          <p:cNvPr id="4" name="Picture 3">
            <a:extLst>
              <a:ext uri="{FF2B5EF4-FFF2-40B4-BE49-F238E27FC236}">
                <a16:creationId xmlns:a16="http://schemas.microsoft.com/office/drawing/2014/main" id="{520FEA72-E932-4F91-9FA1-C3BF25BE9E4B}"/>
              </a:ext>
            </a:extLst>
          </p:cNvPr>
          <p:cNvPicPr>
            <a:picLocks noChangeAspect="1"/>
          </p:cNvPicPr>
          <p:nvPr/>
        </p:nvPicPr>
        <p:blipFill>
          <a:blip r:embed="rId3"/>
          <a:stretch>
            <a:fillRect/>
          </a:stretch>
        </p:blipFill>
        <p:spPr>
          <a:xfrm>
            <a:off x="3622498" y="2581681"/>
            <a:ext cx="5963012" cy="6157817"/>
          </a:xfrm>
          <a:prstGeom prst="rect">
            <a:avLst/>
          </a:prstGeom>
        </p:spPr>
      </p:pic>
      <p:sp>
        <p:nvSpPr>
          <p:cNvPr id="5" name="TextBox 4">
            <a:extLst>
              <a:ext uri="{FF2B5EF4-FFF2-40B4-BE49-F238E27FC236}">
                <a16:creationId xmlns:a16="http://schemas.microsoft.com/office/drawing/2014/main" id="{2A170683-96E0-4F7E-A208-818681E361F3}"/>
              </a:ext>
            </a:extLst>
          </p:cNvPr>
          <p:cNvSpPr txBox="1"/>
          <p:nvPr/>
        </p:nvSpPr>
        <p:spPr>
          <a:xfrm>
            <a:off x="3505957" y="-103919"/>
            <a:ext cx="5234675"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Clearances</a:t>
            </a:r>
          </a:p>
        </p:txBody>
      </p:sp>
      <p:sp>
        <p:nvSpPr>
          <p:cNvPr id="10" name="TextBox 9">
            <a:extLst>
              <a:ext uri="{FF2B5EF4-FFF2-40B4-BE49-F238E27FC236}">
                <a16:creationId xmlns:a16="http://schemas.microsoft.com/office/drawing/2014/main" id="{F6A88B12-6219-4CF0-93F2-DD6024963FA1}"/>
              </a:ext>
            </a:extLst>
          </p:cNvPr>
          <p:cNvSpPr txBox="1"/>
          <p:nvPr/>
        </p:nvSpPr>
        <p:spPr>
          <a:xfrm>
            <a:off x="5716897" y="2272479"/>
            <a:ext cx="2447500" cy="502766"/>
          </a:xfrm>
          <a:prstGeom prst="rect">
            <a:avLst/>
          </a:prstGeom>
          <a:noFill/>
        </p:spPr>
        <p:txBody>
          <a:bodyPr wrap="square">
            <a:spAutoFit/>
          </a:bodyPr>
          <a:lstStyle/>
          <a:p>
            <a:pPr defTabSz="1219170" eaLnBrk="0" fontAlgn="base" hangingPunct="0">
              <a:spcBef>
                <a:spcPct val="0"/>
              </a:spcBef>
              <a:spcAft>
                <a:spcPct val="0"/>
              </a:spcAft>
            </a:pPr>
            <a:r>
              <a:rPr kumimoji="1" lang="en-US" sz="2667" b="1" dirty="0">
                <a:solidFill>
                  <a:srgbClr val="000000"/>
                </a:solidFill>
                <a:latin typeface="Calibri" panose="020F0502020204030204" pitchFamily="34" charset="0"/>
                <a:ea typeface="MS PGothic" panose="020B0600070205080204" pitchFamily="34" charset="-128"/>
                <a:cs typeface="Calibri" panose="020F0502020204030204" pitchFamily="34" charset="0"/>
              </a:rPr>
              <a:t>Horizontal</a:t>
            </a:r>
          </a:p>
        </p:txBody>
      </p:sp>
      <p:sp>
        <p:nvSpPr>
          <p:cNvPr id="14" name="TextBox 13">
            <a:extLst>
              <a:ext uri="{FF2B5EF4-FFF2-40B4-BE49-F238E27FC236}">
                <a16:creationId xmlns:a16="http://schemas.microsoft.com/office/drawing/2014/main" id="{7FD3634B-F9F5-48C8-AECA-2972AF492783}"/>
              </a:ext>
            </a:extLst>
          </p:cNvPr>
          <p:cNvSpPr txBox="1"/>
          <p:nvPr/>
        </p:nvSpPr>
        <p:spPr>
          <a:xfrm>
            <a:off x="5765421" y="4972510"/>
            <a:ext cx="1416336" cy="502766"/>
          </a:xfrm>
          <a:prstGeom prst="rect">
            <a:avLst/>
          </a:prstGeom>
          <a:noFill/>
        </p:spPr>
        <p:txBody>
          <a:bodyPr wrap="square">
            <a:spAutoFit/>
          </a:bodyPr>
          <a:lstStyle/>
          <a:p>
            <a:pPr defTabSz="1218966" eaLnBrk="0" fontAlgn="base" hangingPunct="0">
              <a:spcBef>
                <a:spcPct val="0"/>
              </a:spcBef>
              <a:spcAft>
                <a:spcPct val="0"/>
              </a:spcAft>
              <a:defRPr/>
            </a:pPr>
            <a:r>
              <a:rPr kumimoji="1" lang="en-US" sz="2667" b="1" dirty="0">
                <a:solidFill>
                  <a:srgbClr val="000000"/>
                </a:solidFill>
                <a:latin typeface="Calibri" panose="020F0502020204030204" pitchFamily="34" charset="0"/>
                <a:ea typeface="MS PGothic" panose="020B0600070205080204" pitchFamily="34" charset="-128"/>
                <a:cs typeface="Calibri" panose="020F0502020204030204" pitchFamily="34" charset="0"/>
              </a:rPr>
              <a:t>Vertical</a:t>
            </a:r>
          </a:p>
        </p:txBody>
      </p:sp>
    </p:spTree>
    <p:extLst>
      <p:ext uri="{BB962C8B-B14F-4D97-AF65-F5344CB8AC3E}">
        <p14:creationId xmlns:p14="http://schemas.microsoft.com/office/powerpoint/2010/main" val="12325867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2794000" y="0"/>
            <a:ext cx="8686044" cy="1323119"/>
          </a:xfrm>
          <a:prstGeom prst="rect">
            <a:avLst/>
          </a:prstGeom>
          <a:noFill/>
        </p:spPr>
        <p:txBody>
          <a:bodyPr wrap="square" rtlCol="0">
            <a:spAutoFit/>
          </a:bodyPr>
          <a:lstStyle/>
          <a:p>
            <a:r>
              <a:rPr lang="en-US" sz="7998" b="1" dirty="0">
                <a:latin typeface="Calibri" panose="020F0502020204030204" pitchFamily="34" charset="0"/>
                <a:cs typeface="Calibri" panose="020F0502020204030204" pitchFamily="34" charset="0"/>
              </a:rPr>
              <a:t>Vertical Up- Flow</a:t>
            </a:r>
          </a:p>
        </p:txBody>
      </p:sp>
      <p:sp>
        <p:nvSpPr>
          <p:cNvPr id="10" name="TextBox 9">
            <a:extLst>
              <a:ext uri="{FF2B5EF4-FFF2-40B4-BE49-F238E27FC236}">
                <a16:creationId xmlns:a16="http://schemas.microsoft.com/office/drawing/2014/main" id="{F6A88B12-6219-4CF0-93F2-DD6024963FA1}"/>
              </a:ext>
            </a:extLst>
          </p:cNvPr>
          <p:cNvSpPr txBox="1"/>
          <p:nvPr/>
        </p:nvSpPr>
        <p:spPr>
          <a:xfrm>
            <a:off x="8282674" y="2721342"/>
            <a:ext cx="3436207" cy="502766"/>
          </a:xfrm>
          <a:prstGeom prst="rect">
            <a:avLst/>
          </a:prstGeom>
          <a:noFill/>
        </p:spPr>
        <p:txBody>
          <a:bodyPr wrap="square">
            <a:spAutoFit/>
          </a:bodyPr>
          <a:lstStyle/>
          <a:p>
            <a:r>
              <a:rPr lang="en-US" sz="2667" b="1" dirty="0">
                <a:latin typeface="Calibri" panose="020F0502020204030204" pitchFamily="34" charset="0"/>
                <a:cs typeface="Calibri" panose="020F0502020204030204" pitchFamily="34" charset="0"/>
              </a:rPr>
              <a:t>Default Orientation</a:t>
            </a:r>
          </a:p>
        </p:txBody>
      </p:sp>
      <p:grpSp>
        <p:nvGrpSpPr>
          <p:cNvPr id="2" name="Group 1">
            <a:extLst>
              <a:ext uri="{FF2B5EF4-FFF2-40B4-BE49-F238E27FC236}">
                <a16:creationId xmlns:a16="http://schemas.microsoft.com/office/drawing/2014/main" id="{C5CC905B-AA53-766A-E32D-69EED2402825}"/>
              </a:ext>
            </a:extLst>
          </p:cNvPr>
          <p:cNvGrpSpPr/>
          <p:nvPr/>
        </p:nvGrpSpPr>
        <p:grpSpPr>
          <a:xfrm>
            <a:off x="5216739" y="1971574"/>
            <a:ext cx="2197179" cy="4941969"/>
            <a:chOff x="4135467" y="1088297"/>
            <a:chExt cx="1647884" cy="3706477"/>
          </a:xfrm>
        </p:grpSpPr>
        <p:pic>
          <p:nvPicPr>
            <p:cNvPr id="17" name="object 11">
              <a:extLst>
                <a:ext uri="{FF2B5EF4-FFF2-40B4-BE49-F238E27FC236}">
                  <a16:creationId xmlns:a16="http://schemas.microsoft.com/office/drawing/2014/main" id="{9F5D23FA-412F-4FD0-B9FC-147A32F52417}"/>
                </a:ext>
              </a:extLst>
            </p:cNvPr>
            <p:cNvPicPr/>
            <p:nvPr/>
          </p:nvPicPr>
          <p:blipFill>
            <a:blip r:embed="rId3" cstate="print"/>
            <a:stretch>
              <a:fillRect/>
            </a:stretch>
          </p:blipFill>
          <p:spPr>
            <a:xfrm rot="10800000">
              <a:off x="4138673" y="1088297"/>
              <a:ext cx="1641474" cy="3706476"/>
            </a:xfrm>
            <a:prstGeom prst="rect">
              <a:avLst/>
            </a:prstGeom>
          </p:spPr>
        </p:pic>
        <p:pic>
          <p:nvPicPr>
            <p:cNvPr id="19" name="Picture 18">
              <a:extLst>
                <a:ext uri="{FF2B5EF4-FFF2-40B4-BE49-F238E27FC236}">
                  <a16:creationId xmlns:a16="http://schemas.microsoft.com/office/drawing/2014/main" id="{C87D16B5-6404-4CC2-A4C0-613180271BE6}"/>
                </a:ext>
              </a:extLst>
            </p:cNvPr>
            <p:cNvPicPr>
              <a:picLocks noChangeAspect="1"/>
            </p:cNvPicPr>
            <p:nvPr/>
          </p:nvPicPr>
          <p:blipFill>
            <a:blip r:embed="rId4"/>
            <a:stretch>
              <a:fillRect/>
            </a:stretch>
          </p:blipFill>
          <p:spPr>
            <a:xfrm>
              <a:off x="4135467" y="3230119"/>
              <a:ext cx="1647884" cy="1564655"/>
            </a:xfrm>
            <a:prstGeom prst="rect">
              <a:avLst/>
            </a:prstGeom>
          </p:spPr>
        </p:pic>
      </p:grpSp>
    </p:spTree>
    <p:extLst>
      <p:ext uri="{BB962C8B-B14F-4D97-AF65-F5344CB8AC3E}">
        <p14:creationId xmlns:p14="http://schemas.microsoft.com/office/powerpoint/2010/main" val="3404895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1086343" y="0"/>
            <a:ext cx="11308857" cy="1323119"/>
          </a:xfrm>
          <a:prstGeom prst="rect">
            <a:avLst/>
          </a:prstGeom>
          <a:noFill/>
        </p:spPr>
        <p:txBody>
          <a:bodyPr wrap="square" rtlCol="0">
            <a:spAutoFit/>
          </a:bodyPr>
          <a:lstStyle/>
          <a:p>
            <a:r>
              <a:rPr lang="en-US" sz="7998" b="1" dirty="0">
                <a:latin typeface="Calibri" panose="020F0502020204030204" pitchFamily="34" charset="0"/>
                <a:cs typeface="Calibri" panose="020F0502020204030204" pitchFamily="34" charset="0"/>
              </a:rPr>
              <a:t>Horizontal Right- Flow</a:t>
            </a:r>
          </a:p>
        </p:txBody>
      </p:sp>
      <p:pic>
        <p:nvPicPr>
          <p:cNvPr id="11" name="object 11">
            <a:extLst>
              <a:ext uri="{FF2B5EF4-FFF2-40B4-BE49-F238E27FC236}">
                <a16:creationId xmlns:a16="http://schemas.microsoft.com/office/drawing/2014/main" id="{7182DDC6-E8A9-46D3-A572-940BBA083EF4}"/>
              </a:ext>
            </a:extLst>
          </p:cNvPr>
          <p:cNvPicPr/>
          <p:nvPr/>
        </p:nvPicPr>
        <p:blipFill>
          <a:blip r:embed="rId3" cstate="print"/>
          <a:stretch>
            <a:fillRect/>
          </a:stretch>
        </p:blipFill>
        <p:spPr>
          <a:xfrm rot="16200000">
            <a:off x="5321649" y="3068025"/>
            <a:ext cx="2188632" cy="4941968"/>
          </a:xfrm>
          <a:prstGeom prst="rect">
            <a:avLst/>
          </a:prstGeom>
        </p:spPr>
      </p:pic>
      <p:sp>
        <p:nvSpPr>
          <p:cNvPr id="2" name="TextBox 1">
            <a:extLst>
              <a:ext uri="{FF2B5EF4-FFF2-40B4-BE49-F238E27FC236}">
                <a16:creationId xmlns:a16="http://schemas.microsoft.com/office/drawing/2014/main" id="{3DB28B6E-66F6-413C-8BF0-2C9D2F7AF24F}"/>
              </a:ext>
            </a:extLst>
          </p:cNvPr>
          <p:cNvSpPr txBox="1"/>
          <p:nvPr/>
        </p:nvSpPr>
        <p:spPr>
          <a:xfrm>
            <a:off x="6309423" y="5333823"/>
            <a:ext cx="1066437" cy="379656"/>
          </a:xfrm>
          <a:prstGeom prst="rect">
            <a:avLst/>
          </a:prstGeom>
          <a:solidFill>
            <a:schemeClr val="bg1"/>
          </a:solidFill>
        </p:spPr>
        <p:txBody>
          <a:bodyPr wrap="square" rtlCol="0">
            <a:spAutoFit/>
          </a:bodyPr>
          <a:lstStyle/>
          <a:p>
            <a:r>
              <a:rPr lang="en-US" sz="1867" b="1" dirty="0">
                <a:latin typeface="Calibri" panose="020F0502020204030204" pitchFamily="34" charset="0"/>
                <a:cs typeface="Calibri" panose="020F0502020204030204" pitchFamily="34" charset="0"/>
              </a:rPr>
              <a:t>Airflow</a:t>
            </a:r>
          </a:p>
        </p:txBody>
      </p:sp>
      <p:pic>
        <p:nvPicPr>
          <p:cNvPr id="12" name="Picture 11">
            <a:extLst>
              <a:ext uri="{FF2B5EF4-FFF2-40B4-BE49-F238E27FC236}">
                <a16:creationId xmlns:a16="http://schemas.microsoft.com/office/drawing/2014/main" id="{8D0227AE-C988-4D11-9791-CA816140EFC7}"/>
              </a:ext>
            </a:extLst>
          </p:cNvPr>
          <p:cNvPicPr>
            <a:picLocks noChangeAspect="1"/>
          </p:cNvPicPr>
          <p:nvPr/>
        </p:nvPicPr>
        <p:blipFill>
          <a:blip r:embed="rId4"/>
          <a:stretch>
            <a:fillRect/>
          </a:stretch>
        </p:blipFill>
        <p:spPr>
          <a:xfrm rot="5400000">
            <a:off x="3968151" y="4473962"/>
            <a:ext cx="2197179" cy="2138644"/>
          </a:xfrm>
          <a:prstGeom prst="rect">
            <a:avLst/>
          </a:prstGeom>
        </p:spPr>
      </p:pic>
      <p:sp>
        <p:nvSpPr>
          <p:cNvPr id="15" name="TextBox 14">
            <a:extLst>
              <a:ext uri="{FF2B5EF4-FFF2-40B4-BE49-F238E27FC236}">
                <a16:creationId xmlns:a16="http://schemas.microsoft.com/office/drawing/2014/main" id="{3A92F19C-BB5D-4965-8CE7-24988C7E5B6B}"/>
              </a:ext>
            </a:extLst>
          </p:cNvPr>
          <p:cNvSpPr txBox="1"/>
          <p:nvPr/>
        </p:nvSpPr>
        <p:spPr>
          <a:xfrm>
            <a:off x="4673603" y="2113515"/>
            <a:ext cx="6629779" cy="502766"/>
          </a:xfrm>
          <a:prstGeom prst="rect">
            <a:avLst/>
          </a:prstGeom>
          <a:noFill/>
        </p:spPr>
        <p:txBody>
          <a:bodyPr wrap="square">
            <a:spAutoFit/>
          </a:bodyPr>
          <a:lstStyle/>
          <a:p>
            <a:pPr defTabSz="1218966">
              <a:defRPr/>
            </a:pPr>
            <a:r>
              <a:rPr lang="en-US" sz="2667" b="1" dirty="0">
                <a:solidFill>
                  <a:srgbClr val="000000"/>
                </a:solidFill>
                <a:latin typeface="Calibri" panose="020F0502020204030204" pitchFamily="34" charset="0"/>
                <a:cs typeface="Calibri" panose="020F0502020204030204" pitchFamily="34" charset="0"/>
              </a:rPr>
              <a:t>Default Orientation</a:t>
            </a:r>
          </a:p>
        </p:txBody>
      </p:sp>
    </p:spTree>
    <p:extLst>
      <p:ext uri="{BB962C8B-B14F-4D97-AF65-F5344CB8AC3E}">
        <p14:creationId xmlns:p14="http://schemas.microsoft.com/office/powerpoint/2010/main" val="3428462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42160FF-CDCD-BD0F-2A81-3CE7842F8CDF}"/>
              </a:ext>
            </a:extLst>
          </p:cNvPr>
          <p:cNvSpPr txBox="1"/>
          <p:nvPr/>
        </p:nvSpPr>
        <p:spPr>
          <a:xfrm>
            <a:off x="2413000" y="228600"/>
            <a:ext cx="10439400" cy="880241"/>
          </a:xfrm>
          <a:prstGeom prst="rect">
            <a:avLst/>
          </a:prstGeom>
          <a:noFill/>
        </p:spPr>
        <p:txBody>
          <a:bodyPr wrap="square">
            <a:spAutoFit/>
          </a:bodyPr>
          <a:lstStyle/>
          <a:p>
            <a:pPr marL="0" marR="0" lvl="0" indent="0" algn="l" defTabSz="1219170" rtl="0" eaLnBrk="1" fontAlgn="base" latinLnBrk="0" hangingPunct="1">
              <a:lnSpc>
                <a:spcPct val="80000"/>
              </a:lnSpc>
              <a:spcBef>
                <a:spcPct val="0"/>
              </a:spcBef>
              <a:spcAft>
                <a:spcPct val="0"/>
              </a:spcAft>
              <a:buClrTx/>
              <a:buSzTx/>
              <a:buFontTx/>
              <a:buNone/>
              <a:tabLst/>
              <a:defRPr/>
            </a:pPr>
            <a:r>
              <a:rPr kumimoji="0" lang="en-US" altLang="zh-CN" sz="6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ＭＳ Ｐゴシック"/>
                <a:cs typeface="Arial" panose="020B0604020202020204" pitchFamily="34" charset="0"/>
              </a:rPr>
              <a:t>Gateway App Installation</a:t>
            </a:r>
          </a:p>
        </p:txBody>
      </p:sp>
      <p:grpSp>
        <p:nvGrpSpPr>
          <p:cNvPr id="6" name="object 11">
            <a:extLst>
              <a:ext uri="{FF2B5EF4-FFF2-40B4-BE49-F238E27FC236}">
                <a16:creationId xmlns:a16="http://schemas.microsoft.com/office/drawing/2014/main" id="{ADBC1FF5-7E39-084A-EA5E-82BAC6A86739}"/>
              </a:ext>
            </a:extLst>
          </p:cNvPr>
          <p:cNvGrpSpPr/>
          <p:nvPr/>
        </p:nvGrpSpPr>
        <p:grpSpPr>
          <a:xfrm>
            <a:off x="355600" y="1371600"/>
            <a:ext cx="4191000" cy="7848600"/>
            <a:chOff x="230124" y="3451866"/>
            <a:chExt cx="2880360" cy="5534025"/>
          </a:xfrm>
        </p:grpSpPr>
        <p:pic>
          <p:nvPicPr>
            <p:cNvPr id="12" name="object 12">
              <a:extLst>
                <a:ext uri="{FF2B5EF4-FFF2-40B4-BE49-F238E27FC236}">
                  <a16:creationId xmlns:a16="http://schemas.microsoft.com/office/drawing/2014/main" id="{EA91294C-0E90-687A-0EDE-4E3AB3EDC014}"/>
                </a:ext>
              </a:extLst>
            </p:cNvPr>
            <p:cNvPicPr/>
            <p:nvPr/>
          </p:nvPicPr>
          <p:blipFill>
            <a:blip r:embed="rId3" cstate="print"/>
            <a:stretch>
              <a:fillRect/>
            </a:stretch>
          </p:blipFill>
          <p:spPr>
            <a:xfrm>
              <a:off x="230124" y="3451866"/>
              <a:ext cx="2880356" cy="5533631"/>
            </a:xfrm>
            <a:prstGeom prst="rect">
              <a:avLst/>
            </a:prstGeom>
          </p:spPr>
        </p:pic>
        <p:pic>
          <p:nvPicPr>
            <p:cNvPr id="13" name="object 13">
              <a:extLst>
                <a:ext uri="{FF2B5EF4-FFF2-40B4-BE49-F238E27FC236}">
                  <a16:creationId xmlns:a16="http://schemas.microsoft.com/office/drawing/2014/main" id="{C2B8041A-B860-FC93-241C-BF6421FEA5EF}"/>
                </a:ext>
              </a:extLst>
            </p:cNvPr>
            <p:cNvPicPr/>
            <p:nvPr/>
          </p:nvPicPr>
          <p:blipFill>
            <a:blip r:embed="rId4" cstate="print"/>
            <a:stretch>
              <a:fillRect/>
            </a:stretch>
          </p:blipFill>
          <p:spPr>
            <a:xfrm>
              <a:off x="2471934" y="6330699"/>
              <a:ext cx="417562" cy="586729"/>
            </a:xfrm>
            <a:prstGeom prst="rect">
              <a:avLst/>
            </a:prstGeom>
          </p:spPr>
        </p:pic>
      </p:grpSp>
      <p:grpSp>
        <p:nvGrpSpPr>
          <p:cNvPr id="14" name="object 7">
            <a:extLst>
              <a:ext uri="{FF2B5EF4-FFF2-40B4-BE49-F238E27FC236}">
                <a16:creationId xmlns:a16="http://schemas.microsoft.com/office/drawing/2014/main" id="{BF05C37C-D7C9-ED1F-BBA3-01DB78AF654A}"/>
              </a:ext>
            </a:extLst>
          </p:cNvPr>
          <p:cNvGrpSpPr/>
          <p:nvPr/>
        </p:nvGrpSpPr>
        <p:grpSpPr>
          <a:xfrm>
            <a:off x="8051800" y="1333500"/>
            <a:ext cx="4190994" cy="7819566"/>
            <a:chOff x="3747515" y="3451868"/>
            <a:chExt cx="2880360" cy="5821680"/>
          </a:xfrm>
        </p:grpSpPr>
        <p:pic>
          <p:nvPicPr>
            <p:cNvPr id="15" name="object 8">
              <a:extLst>
                <a:ext uri="{FF2B5EF4-FFF2-40B4-BE49-F238E27FC236}">
                  <a16:creationId xmlns:a16="http://schemas.microsoft.com/office/drawing/2014/main" id="{5B540A38-1684-F71A-2262-C17CA3D27AC3}"/>
                </a:ext>
              </a:extLst>
            </p:cNvPr>
            <p:cNvPicPr/>
            <p:nvPr/>
          </p:nvPicPr>
          <p:blipFill>
            <a:blip r:embed="rId5" cstate="print"/>
            <a:stretch>
              <a:fillRect/>
            </a:stretch>
          </p:blipFill>
          <p:spPr>
            <a:xfrm>
              <a:off x="3747515" y="3451868"/>
              <a:ext cx="2880360" cy="5821660"/>
            </a:xfrm>
            <a:prstGeom prst="rect">
              <a:avLst/>
            </a:prstGeom>
          </p:spPr>
        </p:pic>
        <p:pic>
          <p:nvPicPr>
            <p:cNvPr id="16" name="object 9">
              <a:extLst>
                <a:ext uri="{FF2B5EF4-FFF2-40B4-BE49-F238E27FC236}">
                  <a16:creationId xmlns:a16="http://schemas.microsoft.com/office/drawing/2014/main" id="{782F2456-B22C-8CC2-351D-B707096EFD75}"/>
                </a:ext>
              </a:extLst>
            </p:cNvPr>
            <p:cNvPicPr/>
            <p:nvPr/>
          </p:nvPicPr>
          <p:blipFill>
            <a:blip r:embed="rId4" cstate="print"/>
            <a:stretch>
              <a:fillRect/>
            </a:stretch>
          </p:blipFill>
          <p:spPr>
            <a:xfrm>
              <a:off x="6202686" y="7040884"/>
              <a:ext cx="417562" cy="585210"/>
            </a:xfrm>
            <a:prstGeom prst="rect">
              <a:avLst/>
            </a:prstGeom>
          </p:spPr>
        </p:pic>
        <p:sp>
          <p:nvSpPr>
            <p:cNvPr id="17" name="object 10">
              <a:extLst>
                <a:ext uri="{FF2B5EF4-FFF2-40B4-BE49-F238E27FC236}">
                  <a16:creationId xmlns:a16="http://schemas.microsoft.com/office/drawing/2014/main" id="{BA350E38-0E39-3E54-5891-EB2F0190CCD5}"/>
                </a:ext>
              </a:extLst>
            </p:cNvPr>
            <p:cNvSpPr/>
            <p:nvPr/>
          </p:nvSpPr>
          <p:spPr>
            <a:xfrm>
              <a:off x="4150620" y="5072633"/>
              <a:ext cx="792480" cy="396240"/>
            </a:xfrm>
            <a:custGeom>
              <a:avLst/>
              <a:gdLst/>
              <a:ahLst/>
              <a:cxnLst/>
              <a:rect l="l" t="t" r="r" b="b"/>
              <a:pathLst>
                <a:path w="792479" h="396239">
                  <a:moveTo>
                    <a:pt x="0" y="198113"/>
                  </a:moveTo>
                  <a:lnTo>
                    <a:pt x="20200" y="135476"/>
                  </a:lnTo>
                  <a:lnTo>
                    <a:pt x="76449" y="81090"/>
                  </a:lnTo>
                  <a:lnTo>
                    <a:pt x="116053" y="58008"/>
                  </a:lnTo>
                  <a:lnTo>
                    <a:pt x="162221" y="38211"/>
                  </a:lnTo>
                  <a:lnTo>
                    <a:pt x="214139" y="22104"/>
                  </a:lnTo>
                  <a:lnTo>
                    <a:pt x="270989" y="10095"/>
                  </a:lnTo>
                  <a:lnTo>
                    <a:pt x="331957" y="2591"/>
                  </a:lnTo>
                  <a:lnTo>
                    <a:pt x="396227" y="0"/>
                  </a:lnTo>
                  <a:lnTo>
                    <a:pt x="460497" y="2591"/>
                  </a:lnTo>
                  <a:lnTo>
                    <a:pt x="521467" y="10095"/>
                  </a:lnTo>
                  <a:lnTo>
                    <a:pt x="578320" y="22104"/>
                  </a:lnTo>
                  <a:lnTo>
                    <a:pt x="630241" y="38211"/>
                  </a:lnTo>
                  <a:lnTo>
                    <a:pt x="676413" y="58008"/>
                  </a:lnTo>
                  <a:lnTo>
                    <a:pt x="716021" y="81090"/>
                  </a:lnTo>
                  <a:lnTo>
                    <a:pt x="748247" y="107048"/>
                  </a:lnTo>
                  <a:lnTo>
                    <a:pt x="787293" y="165967"/>
                  </a:lnTo>
                  <a:lnTo>
                    <a:pt x="792480" y="198113"/>
                  </a:lnTo>
                  <a:lnTo>
                    <a:pt x="787293" y="230266"/>
                  </a:lnTo>
                  <a:lnTo>
                    <a:pt x="748247" y="289189"/>
                  </a:lnTo>
                  <a:lnTo>
                    <a:pt x="716021" y="315147"/>
                  </a:lnTo>
                  <a:lnTo>
                    <a:pt x="676413" y="338227"/>
                  </a:lnTo>
                  <a:lnTo>
                    <a:pt x="630241" y="358023"/>
                  </a:lnTo>
                  <a:lnTo>
                    <a:pt x="578320" y="374127"/>
                  </a:lnTo>
                  <a:lnTo>
                    <a:pt x="521467" y="386134"/>
                  </a:lnTo>
                  <a:lnTo>
                    <a:pt x="460497" y="393636"/>
                  </a:lnTo>
                  <a:lnTo>
                    <a:pt x="396227" y="396227"/>
                  </a:lnTo>
                  <a:lnTo>
                    <a:pt x="331957" y="393636"/>
                  </a:lnTo>
                  <a:lnTo>
                    <a:pt x="270989" y="386134"/>
                  </a:lnTo>
                  <a:lnTo>
                    <a:pt x="214139" y="374127"/>
                  </a:lnTo>
                  <a:lnTo>
                    <a:pt x="162221" y="358023"/>
                  </a:lnTo>
                  <a:lnTo>
                    <a:pt x="116053" y="338227"/>
                  </a:lnTo>
                  <a:lnTo>
                    <a:pt x="76449" y="315147"/>
                  </a:lnTo>
                  <a:lnTo>
                    <a:pt x="44226" y="289189"/>
                  </a:lnTo>
                  <a:lnTo>
                    <a:pt x="5186" y="230266"/>
                  </a:lnTo>
                  <a:lnTo>
                    <a:pt x="0" y="198113"/>
                  </a:lnTo>
                  <a:close/>
                </a:path>
              </a:pathLst>
            </a:custGeom>
            <a:ln w="25400">
              <a:solidFill>
                <a:srgbClr val="C00000"/>
              </a:solidFill>
            </a:ln>
          </p:spPr>
          <p:txBody>
            <a:bodyPr wrap="square" lIns="0" tIns="0" rIns="0" bIns="0" rtlCol="0"/>
            <a:lstStyle/>
            <a:p>
              <a:endParaRPr/>
            </a:p>
          </p:txBody>
        </p:sp>
      </p:grpSp>
    </p:spTree>
    <p:extLst>
      <p:ext uri="{BB962C8B-B14F-4D97-AF65-F5344CB8AC3E}">
        <p14:creationId xmlns:p14="http://schemas.microsoft.com/office/powerpoint/2010/main" val="221962207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1879600" y="0"/>
            <a:ext cx="9650484" cy="1323119"/>
          </a:xfrm>
          <a:prstGeom prst="rect">
            <a:avLst/>
          </a:prstGeom>
          <a:noFill/>
        </p:spPr>
        <p:txBody>
          <a:bodyPr wrap="square" rtlCol="0">
            <a:spAutoFit/>
          </a:bodyPr>
          <a:lstStyle/>
          <a:p>
            <a:r>
              <a:rPr lang="en-US" sz="7998" b="1" dirty="0">
                <a:latin typeface="Calibri" panose="020F0502020204030204" pitchFamily="34" charset="0"/>
                <a:cs typeface="Calibri" panose="020F0502020204030204" pitchFamily="34" charset="0"/>
              </a:rPr>
              <a:t>Vertical Down- Flow</a:t>
            </a:r>
          </a:p>
        </p:txBody>
      </p:sp>
      <p:sp>
        <p:nvSpPr>
          <p:cNvPr id="10" name="TextBox 9">
            <a:extLst>
              <a:ext uri="{FF2B5EF4-FFF2-40B4-BE49-F238E27FC236}">
                <a16:creationId xmlns:a16="http://schemas.microsoft.com/office/drawing/2014/main" id="{F6A88B12-6219-4CF0-93F2-DD6024963FA1}"/>
              </a:ext>
            </a:extLst>
          </p:cNvPr>
          <p:cNvSpPr txBox="1"/>
          <p:nvPr/>
        </p:nvSpPr>
        <p:spPr>
          <a:xfrm>
            <a:off x="419065" y="7014064"/>
            <a:ext cx="2353367" cy="1323632"/>
          </a:xfrm>
          <a:prstGeom prst="rect">
            <a:avLst/>
          </a:prstGeom>
          <a:noFill/>
        </p:spPr>
        <p:txBody>
          <a:bodyPr wrap="square">
            <a:spAutoFit/>
          </a:bodyPr>
          <a:lstStyle/>
          <a:p>
            <a:r>
              <a:rPr lang="en-US" sz="2667" b="1" dirty="0">
                <a:latin typeface="Calibri" panose="020F0502020204030204" pitchFamily="34" charset="0"/>
                <a:cs typeface="Calibri" panose="020F0502020204030204" pitchFamily="34" charset="0"/>
              </a:rPr>
              <a:t>Invert Air Handler 180 Degrees</a:t>
            </a:r>
          </a:p>
        </p:txBody>
      </p:sp>
      <p:sp>
        <p:nvSpPr>
          <p:cNvPr id="14" name="TextBox 13">
            <a:extLst>
              <a:ext uri="{FF2B5EF4-FFF2-40B4-BE49-F238E27FC236}">
                <a16:creationId xmlns:a16="http://schemas.microsoft.com/office/drawing/2014/main" id="{7FD3634B-F9F5-48C8-AECA-2972AF492783}"/>
              </a:ext>
            </a:extLst>
          </p:cNvPr>
          <p:cNvSpPr txBox="1"/>
          <p:nvPr/>
        </p:nvSpPr>
        <p:spPr>
          <a:xfrm>
            <a:off x="7010495" y="7088265"/>
            <a:ext cx="2488348" cy="913199"/>
          </a:xfrm>
          <a:prstGeom prst="rect">
            <a:avLst/>
          </a:prstGeom>
          <a:noFill/>
        </p:spPr>
        <p:txBody>
          <a:bodyPr wrap="square">
            <a:spAutoFit/>
          </a:bodyPr>
          <a:lstStyle/>
          <a:p>
            <a:pPr defTabSz="1218966">
              <a:defRPr/>
            </a:pPr>
            <a:r>
              <a:rPr lang="en-US" sz="2667" b="1" dirty="0">
                <a:solidFill>
                  <a:srgbClr val="000000"/>
                </a:solidFill>
                <a:latin typeface="Calibri" panose="020F0502020204030204" pitchFamily="34" charset="0"/>
                <a:cs typeface="Calibri" panose="020F0502020204030204" pitchFamily="34" charset="0"/>
              </a:rPr>
              <a:t>Invert A-Coil 180 Degrees</a:t>
            </a:r>
          </a:p>
        </p:txBody>
      </p:sp>
      <p:grpSp>
        <p:nvGrpSpPr>
          <p:cNvPr id="12" name="Group 11">
            <a:extLst>
              <a:ext uri="{FF2B5EF4-FFF2-40B4-BE49-F238E27FC236}">
                <a16:creationId xmlns:a16="http://schemas.microsoft.com/office/drawing/2014/main" id="{270AA655-5354-E2DA-7EEB-2EC400FA1963}"/>
              </a:ext>
            </a:extLst>
          </p:cNvPr>
          <p:cNvGrpSpPr/>
          <p:nvPr/>
        </p:nvGrpSpPr>
        <p:grpSpPr>
          <a:xfrm>
            <a:off x="2343796" y="1692753"/>
            <a:ext cx="2197179" cy="4941969"/>
            <a:chOff x="4135467" y="1088297"/>
            <a:chExt cx="1647884" cy="3706477"/>
          </a:xfrm>
        </p:grpSpPr>
        <p:pic>
          <p:nvPicPr>
            <p:cNvPr id="13" name="object 11">
              <a:extLst>
                <a:ext uri="{FF2B5EF4-FFF2-40B4-BE49-F238E27FC236}">
                  <a16:creationId xmlns:a16="http://schemas.microsoft.com/office/drawing/2014/main" id="{3F0F02AA-2AE7-9E71-552A-3B0AAF7307C2}"/>
                </a:ext>
              </a:extLst>
            </p:cNvPr>
            <p:cNvPicPr/>
            <p:nvPr/>
          </p:nvPicPr>
          <p:blipFill>
            <a:blip r:embed="rId3" cstate="print"/>
            <a:stretch>
              <a:fillRect/>
            </a:stretch>
          </p:blipFill>
          <p:spPr>
            <a:xfrm rot="10800000">
              <a:off x="4138673" y="1088297"/>
              <a:ext cx="1641474" cy="3706476"/>
            </a:xfrm>
            <a:prstGeom prst="rect">
              <a:avLst/>
            </a:prstGeom>
          </p:spPr>
        </p:pic>
        <p:pic>
          <p:nvPicPr>
            <p:cNvPr id="15" name="Picture 14">
              <a:extLst>
                <a:ext uri="{FF2B5EF4-FFF2-40B4-BE49-F238E27FC236}">
                  <a16:creationId xmlns:a16="http://schemas.microsoft.com/office/drawing/2014/main" id="{8BE375E5-A02F-38AA-F953-00CF2C7A29D8}"/>
                </a:ext>
              </a:extLst>
            </p:cNvPr>
            <p:cNvPicPr>
              <a:picLocks noChangeAspect="1"/>
            </p:cNvPicPr>
            <p:nvPr/>
          </p:nvPicPr>
          <p:blipFill>
            <a:blip r:embed="rId4"/>
            <a:stretch>
              <a:fillRect/>
            </a:stretch>
          </p:blipFill>
          <p:spPr>
            <a:xfrm>
              <a:off x="4135467" y="3230119"/>
              <a:ext cx="1647884" cy="1564655"/>
            </a:xfrm>
            <a:prstGeom prst="rect">
              <a:avLst/>
            </a:prstGeom>
          </p:spPr>
        </p:pic>
      </p:grpSp>
      <p:sp>
        <p:nvSpPr>
          <p:cNvPr id="17" name="Arrow: Curved Down 16">
            <a:extLst>
              <a:ext uri="{FF2B5EF4-FFF2-40B4-BE49-F238E27FC236}">
                <a16:creationId xmlns:a16="http://schemas.microsoft.com/office/drawing/2014/main" id="{F516D1E2-0D11-D268-D1AD-2BB9EA6D60B2}"/>
              </a:ext>
            </a:extLst>
          </p:cNvPr>
          <p:cNvSpPr/>
          <p:nvPr/>
        </p:nvSpPr>
        <p:spPr bwMode="auto">
          <a:xfrm>
            <a:off x="2900487" y="7893017"/>
            <a:ext cx="703619" cy="410369"/>
          </a:xfrm>
          <a:prstGeom prst="curvedDownArrow">
            <a:avLst/>
          </a:pr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21920" tIns="60960" rIns="121920" bIns="60960" numCol="1" rtlCol="0" anchor="t" anchorCtr="0" compatLnSpc="1">
            <a:prstTxWarp prst="textNoShape">
              <a:avLst/>
            </a:prstTxWarp>
          </a:bodyPr>
          <a:lstStyle/>
          <a:p>
            <a:pPr defTabSz="1219170" fontAlgn="base">
              <a:spcBef>
                <a:spcPct val="0"/>
              </a:spcBef>
              <a:spcAft>
                <a:spcPct val="0"/>
              </a:spcAft>
            </a:pPr>
            <a:endParaRPr kumimoji="1" lang="en-US" sz="1067">
              <a:latin typeface="Times New Roman" pitchFamily="18" charset="0"/>
              <a:ea typeface="ＭＳ Ｐゴシック" pitchFamily="50" charset="-128"/>
            </a:endParaRPr>
          </a:p>
        </p:txBody>
      </p:sp>
      <p:pic>
        <p:nvPicPr>
          <p:cNvPr id="11" name="Picture 10">
            <a:extLst>
              <a:ext uri="{FF2B5EF4-FFF2-40B4-BE49-F238E27FC236}">
                <a16:creationId xmlns:a16="http://schemas.microsoft.com/office/drawing/2014/main" id="{AD60BF54-8926-4263-A83E-DEB071C8196A}"/>
              </a:ext>
            </a:extLst>
          </p:cNvPr>
          <p:cNvPicPr>
            <a:picLocks noChangeAspect="1"/>
          </p:cNvPicPr>
          <p:nvPr/>
        </p:nvPicPr>
        <p:blipFill>
          <a:blip r:embed="rId4"/>
          <a:stretch>
            <a:fillRect/>
          </a:stretch>
        </p:blipFill>
        <p:spPr>
          <a:xfrm rot="10800000">
            <a:off x="5679492" y="1692753"/>
            <a:ext cx="2197179" cy="2086207"/>
          </a:xfrm>
          <a:prstGeom prst="rect">
            <a:avLst/>
          </a:prstGeom>
        </p:spPr>
      </p:pic>
    </p:spTree>
    <p:extLst>
      <p:ext uri="{BB962C8B-B14F-4D97-AF65-F5344CB8AC3E}">
        <p14:creationId xmlns:p14="http://schemas.microsoft.com/office/powerpoint/2010/main" val="4060443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mph" presetSubtype="0" fill="hold" nodeType="clickEffect">
                                  <p:stCondLst>
                                    <p:cond delay="0"/>
                                  </p:stCondLst>
                                  <p:childTnLst>
                                    <p:animRot by="10800000">
                                      <p:cBhvr>
                                        <p:cTn id="12" dur="2000" fill="hold"/>
                                        <p:tgtEl>
                                          <p:spTgt spid="12"/>
                                        </p:tgtEl>
                                        <p:attrNameLst>
                                          <p:attrName>r</p:attrName>
                                        </p:attrNameLst>
                                      </p:cBhvr>
                                    </p:animRot>
                                  </p:childTnLst>
                                </p:cTn>
                              </p:par>
                            </p:childTnLst>
                          </p:cTn>
                        </p:par>
                        <p:par>
                          <p:cTn id="13" fill="hold">
                            <p:stCondLst>
                              <p:cond delay="2000"/>
                            </p:stCondLst>
                            <p:childTnLst>
                              <p:par>
                                <p:cTn id="14" presetID="8" presetClass="emph" presetSubtype="0" fill="hold" nodeType="afterEffect">
                                  <p:stCondLst>
                                    <p:cond delay="0"/>
                                  </p:stCondLst>
                                  <p:childTnLst>
                                    <p:animRot by="10800000">
                                      <p:cBhvr>
                                        <p:cTn id="15" dur="2000" fill="hold"/>
                                        <p:tgtEl>
                                          <p:spTgt spid="11"/>
                                        </p:tgtEl>
                                        <p:attrNameLst>
                                          <p:attrName>r</p:attrName>
                                        </p:attrNameLst>
                                      </p:cBhvr>
                                    </p:animRot>
                                  </p:childTnLst>
                                </p:cTn>
                              </p:par>
                            </p:childTnLst>
                          </p:cTn>
                        </p:par>
                        <p:par>
                          <p:cTn id="16" fill="hold">
                            <p:stCondLst>
                              <p:cond delay="4000"/>
                            </p:stCondLst>
                            <p:childTnLst>
                              <p:par>
                                <p:cTn id="17" presetID="35" presetClass="path" presetSubtype="0" accel="50000" decel="50000" fill="hold" nodeType="afterEffect">
                                  <p:stCondLst>
                                    <p:cond delay="0"/>
                                  </p:stCondLst>
                                  <p:childTnLst>
                                    <p:animMotion origin="layout" path="M -1.02564E-6 2.59259E-6 L -0.25 2.59259E-6 " pathEditMode="relative" rAng="0" ptsTypes="AA">
                                      <p:cBhvr>
                                        <p:cTn id="18" dur="2000" fill="hold"/>
                                        <p:tgtEl>
                                          <p:spTgt spid="11"/>
                                        </p:tgtEl>
                                        <p:attrNameLst>
                                          <p:attrName>ppt_x</p:attrName>
                                          <p:attrName>ppt_y</p:attrName>
                                        </p:attrNameLst>
                                      </p:cBhvr>
                                      <p:rCtr x="-1250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2343797" y="-76200"/>
            <a:ext cx="9650484" cy="1323119"/>
          </a:xfrm>
          <a:prstGeom prst="rect">
            <a:avLst/>
          </a:prstGeom>
          <a:noFill/>
        </p:spPr>
        <p:txBody>
          <a:bodyPr wrap="square" rtlCol="0">
            <a:spAutoFit/>
          </a:bodyPr>
          <a:lstStyle/>
          <a:p>
            <a:r>
              <a:rPr lang="en-US" sz="7998" b="1" dirty="0">
                <a:latin typeface="Calibri" panose="020F0502020204030204" pitchFamily="34" charset="0"/>
                <a:cs typeface="Calibri" panose="020F0502020204030204" pitchFamily="34" charset="0"/>
              </a:rPr>
              <a:t>Horizontal Left - Flow</a:t>
            </a:r>
          </a:p>
        </p:txBody>
      </p:sp>
      <p:sp>
        <p:nvSpPr>
          <p:cNvPr id="10" name="TextBox 9">
            <a:extLst>
              <a:ext uri="{FF2B5EF4-FFF2-40B4-BE49-F238E27FC236}">
                <a16:creationId xmlns:a16="http://schemas.microsoft.com/office/drawing/2014/main" id="{F6A88B12-6219-4CF0-93F2-DD6024963FA1}"/>
              </a:ext>
            </a:extLst>
          </p:cNvPr>
          <p:cNvSpPr txBox="1"/>
          <p:nvPr/>
        </p:nvSpPr>
        <p:spPr>
          <a:xfrm>
            <a:off x="419065" y="7014064"/>
            <a:ext cx="2353367" cy="1323632"/>
          </a:xfrm>
          <a:prstGeom prst="rect">
            <a:avLst/>
          </a:prstGeom>
          <a:noFill/>
        </p:spPr>
        <p:txBody>
          <a:bodyPr wrap="square">
            <a:spAutoFit/>
          </a:bodyPr>
          <a:lstStyle/>
          <a:p>
            <a:r>
              <a:rPr lang="en-US" sz="2667" b="1" dirty="0">
                <a:latin typeface="Calibri" panose="020F0502020204030204" pitchFamily="34" charset="0"/>
                <a:cs typeface="Calibri" panose="020F0502020204030204" pitchFamily="34" charset="0"/>
              </a:rPr>
              <a:t>Invert Air Handler 180 Degrees</a:t>
            </a:r>
          </a:p>
        </p:txBody>
      </p:sp>
      <p:sp>
        <p:nvSpPr>
          <p:cNvPr id="14" name="TextBox 13">
            <a:extLst>
              <a:ext uri="{FF2B5EF4-FFF2-40B4-BE49-F238E27FC236}">
                <a16:creationId xmlns:a16="http://schemas.microsoft.com/office/drawing/2014/main" id="{7FD3634B-F9F5-48C8-AECA-2972AF492783}"/>
              </a:ext>
            </a:extLst>
          </p:cNvPr>
          <p:cNvSpPr txBox="1"/>
          <p:nvPr/>
        </p:nvSpPr>
        <p:spPr>
          <a:xfrm>
            <a:off x="7010495" y="7088265"/>
            <a:ext cx="2488348" cy="913199"/>
          </a:xfrm>
          <a:prstGeom prst="rect">
            <a:avLst/>
          </a:prstGeom>
          <a:noFill/>
        </p:spPr>
        <p:txBody>
          <a:bodyPr wrap="square">
            <a:spAutoFit/>
          </a:bodyPr>
          <a:lstStyle/>
          <a:p>
            <a:pPr defTabSz="1218966">
              <a:defRPr/>
            </a:pPr>
            <a:r>
              <a:rPr lang="en-US" sz="2667" b="1" dirty="0">
                <a:solidFill>
                  <a:srgbClr val="000000"/>
                </a:solidFill>
                <a:latin typeface="Calibri" panose="020F0502020204030204" pitchFamily="34" charset="0"/>
                <a:cs typeface="Calibri" panose="020F0502020204030204" pitchFamily="34" charset="0"/>
              </a:rPr>
              <a:t>Invert A-Coil 180 Degrees</a:t>
            </a:r>
          </a:p>
        </p:txBody>
      </p:sp>
      <p:grpSp>
        <p:nvGrpSpPr>
          <p:cNvPr id="12" name="Group 11">
            <a:extLst>
              <a:ext uri="{FF2B5EF4-FFF2-40B4-BE49-F238E27FC236}">
                <a16:creationId xmlns:a16="http://schemas.microsoft.com/office/drawing/2014/main" id="{270AA655-5354-E2DA-7EEB-2EC400FA1963}"/>
              </a:ext>
            </a:extLst>
          </p:cNvPr>
          <p:cNvGrpSpPr/>
          <p:nvPr/>
        </p:nvGrpSpPr>
        <p:grpSpPr>
          <a:xfrm>
            <a:off x="2425621" y="1893685"/>
            <a:ext cx="2197179" cy="4941969"/>
            <a:chOff x="4135467" y="1088297"/>
            <a:chExt cx="1647884" cy="3706477"/>
          </a:xfrm>
        </p:grpSpPr>
        <p:pic>
          <p:nvPicPr>
            <p:cNvPr id="13" name="object 11">
              <a:extLst>
                <a:ext uri="{FF2B5EF4-FFF2-40B4-BE49-F238E27FC236}">
                  <a16:creationId xmlns:a16="http://schemas.microsoft.com/office/drawing/2014/main" id="{3F0F02AA-2AE7-9E71-552A-3B0AAF7307C2}"/>
                </a:ext>
              </a:extLst>
            </p:cNvPr>
            <p:cNvPicPr/>
            <p:nvPr/>
          </p:nvPicPr>
          <p:blipFill>
            <a:blip r:embed="rId3" cstate="print"/>
            <a:stretch>
              <a:fillRect/>
            </a:stretch>
          </p:blipFill>
          <p:spPr>
            <a:xfrm rot="10800000">
              <a:off x="4138673" y="1088297"/>
              <a:ext cx="1641474" cy="3706476"/>
            </a:xfrm>
            <a:prstGeom prst="rect">
              <a:avLst/>
            </a:prstGeom>
          </p:spPr>
        </p:pic>
        <p:pic>
          <p:nvPicPr>
            <p:cNvPr id="15" name="Picture 14">
              <a:extLst>
                <a:ext uri="{FF2B5EF4-FFF2-40B4-BE49-F238E27FC236}">
                  <a16:creationId xmlns:a16="http://schemas.microsoft.com/office/drawing/2014/main" id="{8BE375E5-A02F-38AA-F953-00CF2C7A29D8}"/>
                </a:ext>
              </a:extLst>
            </p:cNvPr>
            <p:cNvPicPr>
              <a:picLocks noChangeAspect="1"/>
            </p:cNvPicPr>
            <p:nvPr/>
          </p:nvPicPr>
          <p:blipFill>
            <a:blip r:embed="rId4"/>
            <a:stretch>
              <a:fillRect/>
            </a:stretch>
          </p:blipFill>
          <p:spPr>
            <a:xfrm>
              <a:off x="4135467" y="3230119"/>
              <a:ext cx="1647884" cy="1564655"/>
            </a:xfrm>
            <a:prstGeom prst="rect">
              <a:avLst/>
            </a:prstGeom>
          </p:spPr>
        </p:pic>
      </p:grpSp>
      <p:sp>
        <p:nvSpPr>
          <p:cNvPr id="17" name="Arrow: Curved Down 16">
            <a:extLst>
              <a:ext uri="{FF2B5EF4-FFF2-40B4-BE49-F238E27FC236}">
                <a16:creationId xmlns:a16="http://schemas.microsoft.com/office/drawing/2014/main" id="{F516D1E2-0D11-D268-D1AD-2BB9EA6D60B2}"/>
              </a:ext>
            </a:extLst>
          </p:cNvPr>
          <p:cNvSpPr/>
          <p:nvPr/>
        </p:nvSpPr>
        <p:spPr bwMode="auto">
          <a:xfrm>
            <a:off x="5381345" y="7149821"/>
            <a:ext cx="703619" cy="410369"/>
          </a:xfrm>
          <a:prstGeom prst="curvedDownArrow">
            <a:avLst/>
          </a:pr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21920" tIns="60960" rIns="121920" bIns="60960" numCol="1" rtlCol="0" anchor="t" anchorCtr="0" compatLnSpc="1">
            <a:prstTxWarp prst="textNoShape">
              <a:avLst/>
            </a:prstTxWarp>
          </a:bodyPr>
          <a:lstStyle/>
          <a:p>
            <a:pPr defTabSz="1219170" fontAlgn="base">
              <a:spcBef>
                <a:spcPct val="0"/>
              </a:spcBef>
              <a:spcAft>
                <a:spcPct val="0"/>
              </a:spcAft>
            </a:pPr>
            <a:endParaRPr kumimoji="1" lang="en-US" sz="1067">
              <a:latin typeface="Times New Roman" pitchFamily="18" charset="0"/>
              <a:ea typeface="ＭＳ Ｐゴシック" pitchFamily="50" charset="-128"/>
            </a:endParaRPr>
          </a:p>
        </p:txBody>
      </p:sp>
      <p:pic>
        <p:nvPicPr>
          <p:cNvPr id="11" name="Picture 10">
            <a:extLst>
              <a:ext uri="{FF2B5EF4-FFF2-40B4-BE49-F238E27FC236}">
                <a16:creationId xmlns:a16="http://schemas.microsoft.com/office/drawing/2014/main" id="{AD60BF54-8926-4263-A83E-DEB071C8196A}"/>
              </a:ext>
            </a:extLst>
          </p:cNvPr>
          <p:cNvPicPr>
            <a:picLocks noChangeAspect="1"/>
          </p:cNvPicPr>
          <p:nvPr/>
        </p:nvPicPr>
        <p:blipFill>
          <a:blip r:embed="rId4"/>
          <a:stretch>
            <a:fillRect/>
          </a:stretch>
        </p:blipFill>
        <p:spPr>
          <a:xfrm rot="16200000">
            <a:off x="6605100" y="3321567"/>
            <a:ext cx="2197179" cy="2086207"/>
          </a:xfrm>
          <a:prstGeom prst="rect">
            <a:avLst/>
          </a:prstGeom>
        </p:spPr>
      </p:pic>
    </p:spTree>
    <p:extLst>
      <p:ext uri="{BB962C8B-B14F-4D97-AF65-F5344CB8AC3E}">
        <p14:creationId xmlns:p14="http://schemas.microsoft.com/office/powerpoint/2010/main" val="33013503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mph" presetSubtype="0" fill="hold" nodeType="clickEffect">
                                  <p:stCondLst>
                                    <p:cond delay="0"/>
                                  </p:stCondLst>
                                  <p:childTnLst>
                                    <p:animRot by="-5400000">
                                      <p:cBhvr>
                                        <p:cTn id="12" dur="2000" fill="hold"/>
                                        <p:tgtEl>
                                          <p:spTgt spid="12"/>
                                        </p:tgtEl>
                                        <p:attrNameLst>
                                          <p:attrName>r</p:attrName>
                                        </p:attrNameLst>
                                      </p:cBhvr>
                                    </p:animRot>
                                  </p:childTnLst>
                                </p:cTn>
                              </p:par>
                            </p:childTnLst>
                          </p:cTn>
                        </p:par>
                        <p:par>
                          <p:cTn id="13" fill="hold">
                            <p:stCondLst>
                              <p:cond delay="2000"/>
                            </p:stCondLst>
                            <p:childTnLst>
                              <p:par>
                                <p:cTn id="14" presetID="8" presetClass="emph" presetSubtype="0" fill="hold" nodeType="afterEffect">
                                  <p:stCondLst>
                                    <p:cond delay="0"/>
                                  </p:stCondLst>
                                  <p:childTnLst>
                                    <p:animRot by="10800000">
                                      <p:cBhvr>
                                        <p:cTn id="15" dur="2000" fill="hold"/>
                                        <p:tgtEl>
                                          <p:spTgt spid="11"/>
                                        </p:tgtEl>
                                        <p:attrNameLst>
                                          <p:attrName>r</p:attrName>
                                        </p:attrNameLst>
                                      </p:cBhvr>
                                    </p:animRot>
                                  </p:childTnLst>
                                </p:cTn>
                              </p:par>
                            </p:childTnLst>
                          </p:cTn>
                        </p:par>
                        <p:par>
                          <p:cTn id="16" fill="hold">
                            <p:stCondLst>
                              <p:cond delay="4000"/>
                            </p:stCondLst>
                            <p:childTnLst>
                              <p:par>
                                <p:cTn id="17" presetID="35" presetClass="path" presetSubtype="0" accel="50000" decel="50000" fill="hold" nodeType="afterEffect">
                                  <p:stCondLst>
                                    <p:cond delay="0"/>
                                  </p:stCondLst>
                                  <p:childTnLst>
                                    <p:animMotion origin="layout" path="M -0.04759 -4.87179E-6 L -0.21334 -0.00208 " pathEditMode="relative" rAng="0" ptsTypes="AA">
                                      <p:cBhvr>
                                        <p:cTn id="18" dur="2000" fill="hold"/>
                                        <p:tgtEl>
                                          <p:spTgt spid="11"/>
                                        </p:tgtEl>
                                        <p:attrNameLst>
                                          <p:attrName>ppt_x</p:attrName>
                                          <p:attrName>ppt_y</p:attrName>
                                        </p:attrNameLst>
                                      </p:cBhvr>
                                      <p:rCtr x="-8293" y="-11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2343797" y="-76200"/>
            <a:ext cx="9650484" cy="1323119"/>
          </a:xfrm>
          <a:prstGeom prst="rect">
            <a:avLst/>
          </a:prstGeom>
          <a:noFill/>
        </p:spPr>
        <p:txBody>
          <a:bodyPr wrap="square" rtlCol="0">
            <a:spAutoFit/>
          </a:bodyPr>
          <a:lstStyle/>
          <a:p>
            <a:r>
              <a:rPr lang="en-US" sz="7998" b="1" dirty="0">
                <a:latin typeface="Calibri" panose="020F0502020204030204" pitchFamily="34" charset="0"/>
                <a:cs typeface="Calibri" panose="020F0502020204030204" pitchFamily="34" charset="0"/>
              </a:rPr>
              <a:t>Air Flow 2 ton, 3 ton</a:t>
            </a:r>
          </a:p>
        </p:txBody>
      </p:sp>
      <p:graphicFrame>
        <p:nvGraphicFramePr>
          <p:cNvPr id="2" name="Table 1">
            <a:extLst>
              <a:ext uri="{FF2B5EF4-FFF2-40B4-BE49-F238E27FC236}">
                <a16:creationId xmlns:a16="http://schemas.microsoft.com/office/drawing/2014/main" id="{3E4E212B-62D4-8800-BAE2-52714A0F5797}"/>
              </a:ext>
            </a:extLst>
          </p:cNvPr>
          <p:cNvGraphicFramePr>
            <a:graphicFrameLocks noGrp="1"/>
          </p:cNvGraphicFramePr>
          <p:nvPr>
            <p:extLst>
              <p:ext uri="{D42A27DB-BD31-4B8C-83A1-F6EECF244321}">
                <p14:modId xmlns:p14="http://schemas.microsoft.com/office/powerpoint/2010/main" val="3926519722"/>
              </p:ext>
            </p:extLst>
          </p:nvPr>
        </p:nvGraphicFramePr>
        <p:xfrm>
          <a:off x="120655" y="1449704"/>
          <a:ext cx="12960348" cy="7057384"/>
        </p:xfrm>
        <a:graphic>
          <a:graphicData uri="http://schemas.openxmlformats.org/drawingml/2006/table">
            <a:tbl>
              <a:tblPr firstRow="1" bandRow="1">
                <a:tableStyleId>{2D5ABB26-0587-4C30-8999-92F81FD0307C}</a:tableStyleId>
              </a:tblPr>
              <a:tblGrid>
                <a:gridCol w="1121595">
                  <a:extLst>
                    <a:ext uri="{9D8B030D-6E8A-4147-A177-3AD203B41FA5}">
                      <a16:colId xmlns:a16="http://schemas.microsoft.com/office/drawing/2014/main" val="2055589535"/>
                    </a:ext>
                  </a:extLst>
                </a:gridCol>
                <a:gridCol w="1121595">
                  <a:extLst>
                    <a:ext uri="{9D8B030D-6E8A-4147-A177-3AD203B41FA5}">
                      <a16:colId xmlns:a16="http://schemas.microsoft.com/office/drawing/2014/main" val="1399339943"/>
                    </a:ext>
                  </a:extLst>
                </a:gridCol>
                <a:gridCol w="974288">
                  <a:extLst>
                    <a:ext uri="{9D8B030D-6E8A-4147-A177-3AD203B41FA5}">
                      <a16:colId xmlns:a16="http://schemas.microsoft.com/office/drawing/2014/main" val="3500940897"/>
                    </a:ext>
                  </a:extLst>
                </a:gridCol>
                <a:gridCol w="974287">
                  <a:extLst>
                    <a:ext uri="{9D8B030D-6E8A-4147-A177-3AD203B41FA5}">
                      <a16:colId xmlns:a16="http://schemas.microsoft.com/office/drawing/2014/main" val="1657369386"/>
                    </a:ext>
                  </a:extLst>
                </a:gridCol>
                <a:gridCol w="974287">
                  <a:extLst>
                    <a:ext uri="{9D8B030D-6E8A-4147-A177-3AD203B41FA5}">
                      <a16:colId xmlns:a16="http://schemas.microsoft.com/office/drawing/2014/main" val="1177142515"/>
                    </a:ext>
                  </a:extLst>
                </a:gridCol>
                <a:gridCol w="974287">
                  <a:extLst>
                    <a:ext uri="{9D8B030D-6E8A-4147-A177-3AD203B41FA5}">
                      <a16:colId xmlns:a16="http://schemas.microsoft.com/office/drawing/2014/main" val="1725751151"/>
                    </a:ext>
                  </a:extLst>
                </a:gridCol>
                <a:gridCol w="974287">
                  <a:extLst>
                    <a:ext uri="{9D8B030D-6E8A-4147-A177-3AD203B41FA5}">
                      <a16:colId xmlns:a16="http://schemas.microsoft.com/office/drawing/2014/main" val="239919981"/>
                    </a:ext>
                  </a:extLst>
                </a:gridCol>
                <a:gridCol w="974287">
                  <a:extLst>
                    <a:ext uri="{9D8B030D-6E8A-4147-A177-3AD203B41FA5}">
                      <a16:colId xmlns:a16="http://schemas.microsoft.com/office/drawing/2014/main" val="1409982189"/>
                    </a:ext>
                  </a:extLst>
                </a:gridCol>
                <a:gridCol w="974287">
                  <a:extLst>
                    <a:ext uri="{9D8B030D-6E8A-4147-A177-3AD203B41FA5}">
                      <a16:colId xmlns:a16="http://schemas.microsoft.com/office/drawing/2014/main" val="2416966550"/>
                    </a:ext>
                  </a:extLst>
                </a:gridCol>
                <a:gridCol w="974287">
                  <a:extLst>
                    <a:ext uri="{9D8B030D-6E8A-4147-A177-3AD203B41FA5}">
                      <a16:colId xmlns:a16="http://schemas.microsoft.com/office/drawing/2014/main" val="287192733"/>
                    </a:ext>
                  </a:extLst>
                </a:gridCol>
                <a:gridCol w="974287">
                  <a:extLst>
                    <a:ext uri="{9D8B030D-6E8A-4147-A177-3AD203B41FA5}">
                      <a16:colId xmlns:a16="http://schemas.microsoft.com/office/drawing/2014/main" val="574665136"/>
                    </a:ext>
                  </a:extLst>
                </a:gridCol>
                <a:gridCol w="974287">
                  <a:extLst>
                    <a:ext uri="{9D8B030D-6E8A-4147-A177-3AD203B41FA5}">
                      <a16:colId xmlns:a16="http://schemas.microsoft.com/office/drawing/2014/main" val="1242862498"/>
                    </a:ext>
                  </a:extLst>
                </a:gridCol>
                <a:gridCol w="974287">
                  <a:extLst>
                    <a:ext uri="{9D8B030D-6E8A-4147-A177-3AD203B41FA5}">
                      <a16:colId xmlns:a16="http://schemas.microsoft.com/office/drawing/2014/main" val="899200298"/>
                    </a:ext>
                  </a:extLst>
                </a:gridCol>
              </a:tblGrid>
              <a:tr h="340991">
                <a:tc rowSpan="3">
                  <a:txBody>
                    <a:bodyPr/>
                    <a:lstStyle/>
                    <a:p>
                      <a:pPr>
                        <a:lnSpc>
                          <a:spcPct val="100000"/>
                        </a:lnSpc>
                        <a:spcBef>
                          <a:spcPts val="15"/>
                        </a:spcBef>
                      </a:pPr>
                      <a:endParaRPr sz="1800" dirty="0">
                        <a:latin typeface="Arial" panose="020B0604020202020204" pitchFamily="34" charset="0"/>
                        <a:cs typeface="Arial" panose="020B0604020202020204" pitchFamily="34" charset="0"/>
                      </a:endParaRPr>
                    </a:p>
                    <a:p>
                      <a:pPr marL="81915" marR="75565" indent="43815">
                        <a:lnSpc>
                          <a:spcPct val="100000"/>
                        </a:lnSpc>
                      </a:pPr>
                      <a:r>
                        <a:rPr sz="1800" b="1" spc="-20" dirty="0">
                          <a:latin typeface="Arial" panose="020B0604020202020204" pitchFamily="34" charset="0"/>
                          <a:cs typeface="Arial" panose="020B0604020202020204" pitchFamily="34" charset="0"/>
                        </a:rPr>
                        <a:t>Model </a:t>
                      </a:r>
                      <a:r>
                        <a:rPr sz="1800" b="1" spc="-10" dirty="0">
                          <a:latin typeface="Arial" panose="020B0604020202020204" pitchFamily="34" charset="0"/>
                          <a:cs typeface="Arial" panose="020B0604020202020204" pitchFamily="34" charset="0"/>
                        </a:rPr>
                        <a:t>Number</a:t>
                      </a:r>
                      <a:endParaRPr sz="1800" dirty="0">
                        <a:latin typeface="Arial" panose="020B0604020202020204" pitchFamily="34" charset="0"/>
                        <a:cs typeface="Arial" panose="020B0604020202020204" pitchFamily="34" charset="0"/>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3" gridSpan="2">
                  <a:txBody>
                    <a:bodyPr/>
                    <a:lstStyle/>
                    <a:p>
                      <a:pPr>
                        <a:lnSpc>
                          <a:spcPct val="100000"/>
                        </a:lnSpc>
                        <a:spcBef>
                          <a:spcPts val="15"/>
                        </a:spcBef>
                      </a:pPr>
                      <a:endParaRPr sz="1800" dirty="0">
                        <a:latin typeface="Arial" panose="020B0604020202020204" pitchFamily="34" charset="0"/>
                        <a:cs typeface="Arial" panose="020B0604020202020204" pitchFamily="34" charset="0"/>
                      </a:endParaRPr>
                    </a:p>
                    <a:p>
                      <a:pPr marL="361950" marR="353695" algn="ctr">
                        <a:lnSpc>
                          <a:spcPct val="100000"/>
                        </a:lnSpc>
                      </a:pPr>
                      <a:r>
                        <a:rPr sz="1800" b="1" spc="-10" dirty="0">
                          <a:latin typeface="Arial" panose="020B0604020202020204" pitchFamily="34" charset="0"/>
                          <a:cs typeface="Arial" panose="020B0604020202020204" pitchFamily="34" charset="0"/>
                        </a:rPr>
                        <a:t>Motor Speed</a:t>
                      </a:r>
                      <a:endParaRPr sz="1800" dirty="0">
                        <a:latin typeface="Arial" panose="020B0604020202020204" pitchFamily="34" charset="0"/>
                        <a:cs typeface="Arial" panose="020B0604020202020204" pitchFamily="34" charset="0"/>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3" hMerge="1">
                  <a:txBody>
                    <a:bodyPr/>
                    <a:lstStyle/>
                    <a:p>
                      <a:endParaRPr/>
                    </a:p>
                  </a:txBody>
                  <a:tcPr marL="0" marR="0" marT="0" marB="0"/>
                </a:tc>
                <a:tc gridSpan="10">
                  <a:txBody>
                    <a:bodyPr/>
                    <a:lstStyle/>
                    <a:p>
                      <a:endParaRPr lang="en-US" sz="1800">
                        <a:latin typeface="Arial" panose="020B0604020202020204" pitchFamily="34" charset="0"/>
                        <a:cs typeface="Arial" panose="020B0604020202020204" pitchFamily="34" charset="0"/>
                      </a:endParaRPr>
                    </a:p>
                  </a:txBody>
                  <a:tcPr marL="0" marR="0" marT="3619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3159299565"/>
                  </a:ext>
                </a:extLst>
              </a:tr>
              <a:tr h="171542">
                <a:tc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gridSpan="2"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vMerge="1">
                  <a:txBody>
                    <a:bodyPr/>
                    <a:lstStyle/>
                    <a:p>
                      <a:endParaRPr/>
                    </a:p>
                  </a:txBody>
                  <a:tcPr marL="0" marR="0" marT="0" marB="0"/>
                </a:tc>
                <a:tc gridSpan="10">
                  <a:txBody>
                    <a:bodyPr/>
                    <a:lstStyle/>
                    <a:p>
                      <a:pPr algn="ctr">
                        <a:lnSpc>
                          <a:spcPct val="100000"/>
                        </a:lnSpc>
                        <a:spcBef>
                          <a:spcPts val="114"/>
                        </a:spcBef>
                      </a:pPr>
                      <a:r>
                        <a:rPr sz="1800" b="1" dirty="0">
                          <a:latin typeface="Arial" panose="020B0604020202020204" pitchFamily="34" charset="0"/>
                          <a:cs typeface="Arial" panose="020B0604020202020204" pitchFamily="34" charset="0"/>
                        </a:rPr>
                        <a:t>External</a:t>
                      </a:r>
                      <a:r>
                        <a:rPr sz="1800" b="1" spc="5" dirty="0">
                          <a:latin typeface="Arial" panose="020B0604020202020204" pitchFamily="34" charset="0"/>
                          <a:cs typeface="Arial" panose="020B0604020202020204" pitchFamily="34" charset="0"/>
                        </a:rPr>
                        <a:t> </a:t>
                      </a:r>
                      <a:r>
                        <a:rPr sz="1800" b="1" dirty="0">
                          <a:latin typeface="Arial" panose="020B0604020202020204" pitchFamily="34" charset="0"/>
                          <a:cs typeface="Arial" panose="020B0604020202020204" pitchFamily="34" charset="0"/>
                        </a:rPr>
                        <a:t>Static</a:t>
                      </a:r>
                      <a:r>
                        <a:rPr sz="1800" b="1" spc="5" dirty="0">
                          <a:latin typeface="Arial" panose="020B0604020202020204" pitchFamily="34" charset="0"/>
                          <a:cs typeface="Arial" panose="020B0604020202020204" pitchFamily="34" charset="0"/>
                        </a:rPr>
                        <a:t> </a:t>
                      </a:r>
                      <a:r>
                        <a:rPr sz="1800" b="1" spc="-10" dirty="0">
                          <a:latin typeface="Arial" panose="020B0604020202020204" pitchFamily="34" charset="0"/>
                          <a:cs typeface="Arial" panose="020B0604020202020204" pitchFamily="34" charset="0"/>
                        </a:rPr>
                        <a:t>Pressure-</a:t>
                      </a:r>
                      <a:r>
                        <a:rPr sz="1800" b="1" dirty="0">
                          <a:latin typeface="Arial" panose="020B0604020202020204" pitchFamily="34" charset="0"/>
                          <a:cs typeface="Arial" panose="020B0604020202020204" pitchFamily="34" charset="0"/>
                        </a:rPr>
                        <a:t>Inches</a:t>
                      </a:r>
                      <a:r>
                        <a:rPr sz="1800" b="1" spc="35" dirty="0">
                          <a:latin typeface="Arial" panose="020B0604020202020204" pitchFamily="34" charset="0"/>
                          <a:cs typeface="Arial" panose="020B0604020202020204" pitchFamily="34" charset="0"/>
                        </a:rPr>
                        <a:t> </a:t>
                      </a:r>
                      <a:r>
                        <a:rPr sz="1800" b="1" spc="-10" dirty="0">
                          <a:latin typeface="Arial" panose="020B0604020202020204" pitchFamily="34" charset="0"/>
                          <a:cs typeface="Arial" panose="020B0604020202020204" pitchFamily="34" charset="0"/>
                        </a:rPr>
                        <a:t>W.C.[KPa]</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2408579993"/>
                  </a:ext>
                </a:extLst>
              </a:tr>
              <a:tr h="271260">
                <a:tc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gridSpan="2"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vMerge="1">
                  <a:txBody>
                    <a:bodyPr/>
                    <a:lstStyle/>
                    <a:p>
                      <a:endParaRPr/>
                    </a:p>
                  </a:txBody>
                  <a:tcPr marL="0" marR="0" marT="0" marB="0"/>
                </a:tc>
                <a:tc>
                  <a:txBody>
                    <a:bodyPr/>
                    <a:lstStyle/>
                    <a:p>
                      <a:pPr marL="635" algn="ctr">
                        <a:lnSpc>
                          <a:spcPct val="100000"/>
                        </a:lnSpc>
                        <a:spcBef>
                          <a:spcPts val="114"/>
                        </a:spcBef>
                      </a:pPr>
                      <a:r>
                        <a:rPr sz="1800" b="1" dirty="0">
                          <a:latin typeface="Arial" panose="020B0604020202020204" pitchFamily="34" charset="0"/>
                          <a:cs typeface="Arial" panose="020B0604020202020204" pitchFamily="34" charset="0"/>
                        </a:rPr>
                        <a:t>0</a:t>
                      </a:r>
                      <a:endParaRPr sz="1800" dirty="0">
                        <a:latin typeface="Arial" panose="020B0604020202020204" pitchFamily="34" charset="0"/>
                        <a:cs typeface="Arial" panose="020B0604020202020204" pitchFamily="34" charset="0"/>
                      </a:endParaRPr>
                    </a:p>
                    <a:p>
                      <a:pPr algn="ctr">
                        <a:lnSpc>
                          <a:spcPct val="100000"/>
                        </a:lnSpc>
                      </a:pPr>
                      <a:r>
                        <a:rPr sz="1800" b="1" spc="-25" dirty="0">
                          <a:latin typeface="Arial" panose="020B0604020202020204" pitchFamily="34" charset="0"/>
                          <a:cs typeface="Arial" panose="020B0604020202020204" pitchFamily="34" charset="0"/>
                        </a:rPr>
                        <a:t>[0]</a:t>
                      </a:r>
                      <a:endParaRPr sz="1800" dirty="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14"/>
                        </a:spcBef>
                      </a:pPr>
                      <a:r>
                        <a:rPr sz="1800" b="1" spc="-25" dirty="0">
                          <a:latin typeface="Arial" panose="020B0604020202020204" pitchFamily="34" charset="0"/>
                          <a:cs typeface="Arial" panose="020B0604020202020204" pitchFamily="34" charset="0"/>
                        </a:rPr>
                        <a:t>0.1</a:t>
                      </a:r>
                      <a:endParaRPr sz="1800">
                        <a:latin typeface="Arial" panose="020B0604020202020204" pitchFamily="34" charset="0"/>
                        <a:cs typeface="Arial" panose="020B0604020202020204" pitchFamily="34" charset="0"/>
                      </a:endParaRPr>
                    </a:p>
                    <a:p>
                      <a:pPr marL="1270" algn="ctr">
                        <a:lnSpc>
                          <a:spcPct val="100000"/>
                        </a:lnSpc>
                      </a:pPr>
                      <a:r>
                        <a:rPr sz="1800" b="1" spc="-10" dirty="0">
                          <a:latin typeface="Arial" panose="020B0604020202020204" pitchFamily="34" charset="0"/>
                          <a:cs typeface="Arial" panose="020B0604020202020204" pitchFamily="34" charset="0"/>
                        </a:rPr>
                        <a:t>[.02]</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305">
                        <a:lnSpc>
                          <a:spcPct val="100000"/>
                        </a:lnSpc>
                        <a:spcBef>
                          <a:spcPts val="114"/>
                        </a:spcBef>
                      </a:pPr>
                      <a:r>
                        <a:rPr sz="1800" b="1" spc="-20" dirty="0">
                          <a:latin typeface="Arial" panose="020B0604020202020204" pitchFamily="34" charset="0"/>
                          <a:cs typeface="Arial" panose="020B0604020202020204" pitchFamily="34" charset="0"/>
                        </a:rPr>
                        <a:t>0.16</a:t>
                      </a:r>
                      <a:endParaRPr sz="1800">
                        <a:latin typeface="Arial" panose="020B0604020202020204" pitchFamily="34" charset="0"/>
                        <a:cs typeface="Arial" panose="020B0604020202020204" pitchFamily="34" charset="0"/>
                      </a:endParaRPr>
                    </a:p>
                    <a:p>
                      <a:pPr marL="149860">
                        <a:lnSpc>
                          <a:spcPct val="100000"/>
                        </a:lnSpc>
                      </a:pPr>
                      <a:r>
                        <a:rPr sz="1800" b="1" spc="-10" dirty="0">
                          <a:latin typeface="Arial" panose="020B0604020202020204" pitchFamily="34" charset="0"/>
                          <a:cs typeface="Arial" panose="020B0604020202020204" pitchFamily="34" charset="0"/>
                        </a:rPr>
                        <a:t>[.04]</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14"/>
                        </a:spcBef>
                      </a:pPr>
                      <a:r>
                        <a:rPr sz="1800" b="1" spc="-25" dirty="0">
                          <a:latin typeface="Arial" panose="020B0604020202020204" pitchFamily="34" charset="0"/>
                          <a:cs typeface="Arial" panose="020B0604020202020204" pitchFamily="34" charset="0"/>
                        </a:rPr>
                        <a:t>0.2</a:t>
                      </a:r>
                      <a:endParaRPr sz="1800">
                        <a:latin typeface="Arial" panose="020B0604020202020204" pitchFamily="34" charset="0"/>
                        <a:cs typeface="Arial" panose="020B0604020202020204" pitchFamily="34" charset="0"/>
                      </a:endParaRPr>
                    </a:p>
                    <a:p>
                      <a:pPr marL="1270" algn="ctr">
                        <a:lnSpc>
                          <a:spcPct val="100000"/>
                        </a:lnSpc>
                      </a:pPr>
                      <a:r>
                        <a:rPr sz="1800" b="1" spc="-10" dirty="0">
                          <a:latin typeface="Arial" panose="020B0604020202020204" pitchFamily="34" charset="0"/>
                          <a:cs typeface="Arial" panose="020B0604020202020204" pitchFamily="34" charset="0"/>
                        </a:rPr>
                        <a:t>[.05]</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14"/>
                        </a:spcBef>
                      </a:pPr>
                      <a:r>
                        <a:rPr sz="1800" b="1" spc="-25" dirty="0">
                          <a:latin typeface="Arial" panose="020B0604020202020204" pitchFamily="34" charset="0"/>
                          <a:cs typeface="Arial" panose="020B0604020202020204" pitchFamily="34" charset="0"/>
                        </a:rPr>
                        <a:t>0.3</a:t>
                      </a:r>
                      <a:endParaRPr sz="1800">
                        <a:latin typeface="Arial" panose="020B0604020202020204" pitchFamily="34" charset="0"/>
                        <a:cs typeface="Arial" panose="020B0604020202020204" pitchFamily="34" charset="0"/>
                      </a:endParaRPr>
                    </a:p>
                    <a:p>
                      <a:pPr marL="1270" algn="ctr">
                        <a:lnSpc>
                          <a:spcPct val="100000"/>
                        </a:lnSpc>
                      </a:pPr>
                      <a:r>
                        <a:rPr sz="1800" b="1" spc="-10" dirty="0">
                          <a:latin typeface="Arial" panose="020B0604020202020204" pitchFamily="34" charset="0"/>
                          <a:cs typeface="Arial" panose="020B0604020202020204" pitchFamily="34" charset="0"/>
                        </a:rPr>
                        <a:t>[.07]</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14"/>
                        </a:spcBef>
                      </a:pPr>
                      <a:r>
                        <a:rPr sz="1800" b="1" spc="-25" dirty="0">
                          <a:latin typeface="Arial" panose="020B0604020202020204" pitchFamily="34" charset="0"/>
                          <a:cs typeface="Arial" panose="020B0604020202020204" pitchFamily="34" charset="0"/>
                        </a:rPr>
                        <a:t>0.4</a:t>
                      </a:r>
                      <a:endParaRPr sz="1800">
                        <a:latin typeface="Arial" panose="020B0604020202020204" pitchFamily="34" charset="0"/>
                        <a:cs typeface="Arial" panose="020B0604020202020204" pitchFamily="34" charset="0"/>
                      </a:endParaRPr>
                    </a:p>
                    <a:p>
                      <a:pPr marL="1905" algn="ctr">
                        <a:lnSpc>
                          <a:spcPct val="100000"/>
                        </a:lnSpc>
                      </a:pPr>
                      <a:r>
                        <a:rPr sz="1800" b="1" spc="-10" dirty="0">
                          <a:latin typeface="Arial" panose="020B0604020202020204" pitchFamily="34" charset="0"/>
                          <a:cs typeface="Arial" panose="020B0604020202020204" pitchFamily="34" charset="0"/>
                        </a:rPr>
                        <a:t>[.10]</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14"/>
                        </a:spcBef>
                      </a:pPr>
                      <a:r>
                        <a:rPr sz="1800" b="1" spc="-25" dirty="0">
                          <a:latin typeface="Arial" panose="020B0604020202020204" pitchFamily="34" charset="0"/>
                          <a:cs typeface="Arial" panose="020B0604020202020204" pitchFamily="34" charset="0"/>
                        </a:rPr>
                        <a:t>0.5</a:t>
                      </a:r>
                      <a:endParaRPr sz="1800">
                        <a:latin typeface="Arial" panose="020B0604020202020204" pitchFamily="34" charset="0"/>
                        <a:cs typeface="Arial" panose="020B0604020202020204" pitchFamily="34" charset="0"/>
                      </a:endParaRPr>
                    </a:p>
                    <a:p>
                      <a:pPr marL="1905" algn="ctr">
                        <a:lnSpc>
                          <a:spcPct val="100000"/>
                        </a:lnSpc>
                      </a:pPr>
                      <a:r>
                        <a:rPr sz="1800" b="1" spc="-10" dirty="0">
                          <a:latin typeface="Arial" panose="020B0604020202020204" pitchFamily="34" charset="0"/>
                          <a:cs typeface="Arial" panose="020B0604020202020204" pitchFamily="34" charset="0"/>
                        </a:rPr>
                        <a:t>[.12]</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14"/>
                        </a:spcBef>
                      </a:pPr>
                      <a:r>
                        <a:rPr sz="1800" b="1" spc="-25" dirty="0">
                          <a:latin typeface="Arial" panose="020B0604020202020204" pitchFamily="34" charset="0"/>
                          <a:cs typeface="Arial" panose="020B0604020202020204" pitchFamily="34" charset="0"/>
                        </a:rPr>
                        <a:t>0.6</a:t>
                      </a:r>
                      <a:endParaRPr sz="1800" dirty="0">
                        <a:latin typeface="Arial" panose="020B0604020202020204" pitchFamily="34" charset="0"/>
                        <a:cs typeface="Arial" panose="020B0604020202020204" pitchFamily="34" charset="0"/>
                      </a:endParaRPr>
                    </a:p>
                    <a:p>
                      <a:pPr marL="2540" algn="ctr">
                        <a:lnSpc>
                          <a:spcPct val="100000"/>
                        </a:lnSpc>
                      </a:pPr>
                      <a:r>
                        <a:rPr sz="1800" b="1" spc="-10" dirty="0">
                          <a:latin typeface="Arial" panose="020B0604020202020204" pitchFamily="34" charset="0"/>
                          <a:cs typeface="Arial" panose="020B0604020202020204" pitchFamily="34" charset="0"/>
                        </a:rPr>
                        <a:t>[.15]</a:t>
                      </a:r>
                      <a:endParaRPr sz="1800" dirty="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14"/>
                        </a:spcBef>
                      </a:pPr>
                      <a:r>
                        <a:rPr sz="1800" b="1" spc="-25" dirty="0">
                          <a:latin typeface="Arial" panose="020B0604020202020204" pitchFamily="34" charset="0"/>
                          <a:cs typeface="Arial" panose="020B0604020202020204" pitchFamily="34" charset="0"/>
                        </a:rPr>
                        <a:t>0.7</a:t>
                      </a:r>
                      <a:endParaRPr sz="1800">
                        <a:latin typeface="Arial" panose="020B0604020202020204" pitchFamily="34" charset="0"/>
                        <a:cs typeface="Arial" panose="020B0604020202020204" pitchFamily="34" charset="0"/>
                      </a:endParaRPr>
                    </a:p>
                    <a:p>
                      <a:pPr marL="3175" algn="ctr">
                        <a:lnSpc>
                          <a:spcPct val="100000"/>
                        </a:lnSpc>
                      </a:pPr>
                      <a:r>
                        <a:rPr sz="1800" b="1" spc="-10" dirty="0">
                          <a:latin typeface="Arial" panose="020B0604020202020204" pitchFamily="34" charset="0"/>
                          <a:cs typeface="Arial" panose="020B0604020202020204" pitchFamily="34" charset="0"/>
                        </a:rPr>
                        <a:t>[.17]</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14"/>
                        </a:spcBef>
                      </a:pPr>
                      <a:r>
                        <a:rPr sz="1800" b="1" spc="-25" dirty="0">
                          <a:latin typeface="Arial" panose="020B0604020202020204" pitchFamily="34" charset="0"/>
                          <a:cs typeface="Arial" panose="020B0604020202020204" pitchFamily="34" charset="0"/>
                        </a:rPr>
                        <a:t>0.8</a:t>
                      </a:r>
                      <a:endParaRPr sz="1800">
                        <a:latin typeface="Arial" panose="020B0604020202020204" pitchFamily="34" charset="0"/>
                        <a:cs typeface="Arial" panose="020B0604020202020204" pitchFamily="34" charset="0"/>
                      </a:endParaRPr>
                    </a:p>
                    <a:p>
                      <a:pPr marL="3175" algn="ctr">
                        <a:lnSpc>
                          <a:spcPct val="100000"/>
                        </a:lnSpc>
                      </a:pPr>
                      <a:r>
                        <a:rPr sz="1800" b="1" spc="-10" dirty="0">
                          <a:latin typeface="Arial" panose="020B0604020202020204" pitchFamily="34" charset="0"/>
                          <a:cs typeface="Arial" panose="020B0604020202020204" pitchFamily="34" charset="0"/>
                        </a:rPr>
                        <a:t>[.20]</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3587824423"/>
                  </a:ext>
                </a:extLst>
              </a:tr>
              <a:tr h="171542">
                <a:tc rowSpan="10">
                  <a:txBody>
                    <a:bodyPr/>
                    <a:lstStyle/>
                    <a:p>
                      <a:pPr>
                        <a:lnSpc>
                          <a:spcPct val="100000"/>
                        </a:lnSpc>
                      </a:pPr>
                      <a:endParaRPr sz="1800" dirty="0">
                        <a:latin typeface="Arial" panose="020B0604020202020204" pitchFamily="34" charset="0"/>
                        <a:cs typeface="Arial" panose="020B0604020202020204" pitchFamily="34" charset="0"/>
                      </a:endParaRPr>
                    </a:p>
                    <a:p>
                      <a:pPr>
                        <a:lnSpc>
                          <a:spcPct val="100000"/>
                        </a:lnSpc>
                      </a:pPr>
                      <a:endParaRPr sz="1800" dirty="0">
                        <a:latin typeface="Arial" panose="020B0604020202020204" pitchFamily="34" charset="0"/>
                        <a:cs typeface="Arial" panose="020B0604020202020204" pitchFamily="34" charset="0"/>
                      </a:endParaRPr>
                    </a:p>
                    <a:p>
                      <a:pPr>
                        <a:lnSpc>
                          <a:spcPct val="100000"/>
                        </a:lnSpc>
                      </a:pPr>
                      <a:endParaRPr sz="1800" dirty="0">
                        <a:latin typeface="Arial" panose="020B0604020202020204" pitchFamily="34" charset="0"/>
                        <a:cs typeface="Arial" panose="020B0604020202020204" pitchFamily="34" charset="0"/>
                      </a:endParaRPr>
                    </a:p>
                    <a:p>
                      <a:pPr>
                        <a:lnSpc>
                          <a:spcPct val="100000"/>
                        </a:lnSpc>
                      </a:pPr>
                      <a:endParaRPr sz="1800" dirty="0">
                        <a:latin typeface="Arial" panose="020B0604020202020204" pitchFamily="34" charset="0"/>
                        <a:cs typeface="Arial" panose="020B0604020202020204" pitchFamily="34" charset="0"/>
                      </a:endParaRPr>
                    </a:p>
                    <a:p>
                      <a:pPr>
                        <a:lnSpc>
                          <a:spcPct val="100000"/>
                        </a:lnSpc>
                        <a:spcBef>
                          <a:spcPts val="25"/>
                        </a:spcBef>
                      </a:pPr>
                      <a:endParaRPr sz="1800" dirty="0">
                        <a:latin typeface="Arial" panose="020B0604020202020204" pitchFamily="34" charset="0"/>
                        <a:cs typeface="Arial" panose="020B0604020202020204" pitchFamily="34" charset="0"/>
                      </a:endParaRPr>
                    </a:p>
                    <a:p>
                      <a:pPr algn="ctr">
                        <a:lnSpc>
                          <a:spcPct val="100000"/>
                        </a:lnSpc>
                        <a:spcBef>
                          <a:spcPts val="5"/>
                        </a:spcBef>
                      </a:pPr>
                      <a:r>
                        <a:rPr sz="1800" b="1" spc="-25" dirty="0">
                          <a:latin typeface="Arial" panose="020B0604020202020204" pitchFamily="34" charset="0"/>
                          <a:cs typeface="Arial" panose="020B0604020202020204" pitchFamily="34" charset="0"/>
                        </a:rPr>
                        <a:t>24</a:t>
                      </a:r>
                      <a:endParaRPr sz="1800" dirty="0">
                        <a:latin typeface="Arial" panose="020B0604020202020204" pitchFamily="34" charset="0"/>
                        <a:cs typeface="Arial" panose="020B0604020202020204" pitchFamily="34" charset="0"/>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0"/>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(5)</a:t>
                      </a:r>
                      <a:endParaRPr sz="1800">
                        <a:latin typeface="Arial" panose="020B0604020202020204" pitchFamily="34" charset="0"/>
                        <a:cs typeface="Arial" panose="020B0604020202020204" pitchFamily="34" charset="0"/>
                      </a:endParaRPr>
                    </a:p>
                  </a:txBody>
                  <a:tcPr marL="0" marR="0" marT="927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1800" b="1" spc="-20" dirty="0">
                          <a:latin typeface="Arial" panose="020B0604020202020204" pitchFamily="34" charset="0"/>
                          <a:cs typeface="Arial" panose="020B0604020202020204" pitchFamily="34" charset="0"/>
                        </a:rPr>
                        <a:t>SCFM</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9380" algn="r">
                        <a:lnSpc>
                          <a:spcPct val="100000"/>
                        </a:lnSpc>
                        <a:spcBef>
                          <a:spcPts val="155"/>
                        </a:spcBef>
                      </a:pPr>
                      <a:r>
                        <a:rPr sz="1800" spc="-20" dirty="0">
                          <a:latin typeface="Arial" panose="020B0604020202020204" pitchFamily="34" charset="0"/>
                          <a:cs typeface="Arial" panose="020B0604020202020204" pitchFamily="34" charset="0"/>
                        </a:rPr>
                        <a:t>1062</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55"/>
                        </a:spcBef>
                      </a:pPr>
                      <a:r>
                        <a:rPr sz="1800" spc="-20" dirty="0">
                          <a:latin typeface="Arial" panose="020B0604020202020204" pitchFamily="34" charset="0"/>
                          <a:cs typeface="Arial" panose="020B0604020202020204" pitchFamily="34" charset="0"/>
                        </a:rPr>
                        <a:t>1031</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R="147320" algn="r">
                        <a:lnSpc>
                          <a:spcPct val="100000"/>
                        </a:lnSpc>
                        <a:spcBef>
                          <a:spcPts val="155"/>
                        </a:spcBef>
                      </a:pPr>
                      <a:r>
                        <a:rPr sz="1800" spc="-25" dirty="0">
                          <a:latin typeface="Arial" panose="020B0604020202020204" pitchFamily="34" charset="0"/>
                          <a:cs typeface="Arial" panose="020B0604020202020204" pitchFamily="34" charset="0"/>
                        </a:rPr>
                        <a:t>998</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981</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947</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901</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869</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1800" spc="-25" dirty="0">
                          <a:latin typeface="Arial" panose="020B0604020202020204" pitchFamily="34" charset="0"/>
                          <a:cs typeface="Arial" panose="020B0604020202020204" pitchFamily="34" charset="0"/>
                        </a:rPr>
                        <a:t>823</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789</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55"/>
                        </a:spcBef>
                      </a:pPr>
                      <a:r>
                        <a:rPr sz="1800" spc="-25" dirty="0">
                          <a:latin typeface="Arial" panose="020B0604020202020204" pitchFamily="34" charset="0"/>
                          <a:cs typeface="Arial" panose="020B0604020202020204" pitchFamily="34" charset="0"/>
                        </a:rPr>
                        <a:t>742</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858344232"/>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27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5"/>
                        </a:spcBef>
                      </a:pPr>
                      <a:r>
                        <a:rPr sz="1800" b="1" spc="-10" dirty="0">
                          <a:latin typeface="Arial" panose="020B0604020202020204" pitchFamily="34" charset="0"/>
                          <a:cs typeface="Arial" panose="020B0604020202020204" pitchFamily="34" charset="0"/>
                        </a:rPr>
                        <a:t>Watts</a:t>
                      </a:r>
                      <a:endParaRPr sz="1800">
                        <a:latin typeface="Arial" panose="020B0604020202020204" pitchFamily="34" charset="0"/>
                        <a:cs typeface="Arial" panose="020B0604020202020204" pitchFamily="34" charset="0"/>
                      </a:endParaRPr>
                    </a:p>
                  </a:txBody>
                  <a:tcPr marL="0" marR="0" marT="146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1800" spc="-25" dirty="0">
                          <a:latin typeface="Arial" panose="020B0604020202020204" pitchFamily="34" charset="0"/>
                          <a:cs typeface="Arial" panose="020B0604020202020204" pitchFamily="34" charset="0"/>
                        </a:rPr>
                        <a:t>184</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635" algn="ctr">
                        <a:lnSpc>
                          <a:spcPct val="100000"/>
                        </a:lnSpc>
                        <a:spcBef>
                          <a:spcPts val="155"/>
                        </a:spcBef>
                      </a:pPr>
                      <a:r>
                        <a:rPr sz="1800" spc="-25" dirty="0">
                          <a:latin typeface="Arial" panose="020B0604020202020204" pitchFamily="34" charset="0"/>
                          <a:cs typeface="Arial" panose="020B0604020202020204" pitchFamily="34" charset="0"/>
                        </a:rPr>
                        <a:t>195</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R="147320" algn="r">
                        <a:lnSpc>
                          <a:spcPct val="100000"/>
                        </a:lnSpc>
                        <a:spcBef>
                          <a:spcPts val="155"/>
                        </a:spcBef>
                      </a:pPr>
                      <a:r>
                        <a:rPr sz="1800" spc="-25" dirty="0">
                          <a:latin typeface="Arial" panose="020B0604020202020204" pitchFamily="34" charset="0"/>
                          <a:cs typeface="Arial" panose="020B0604020202020204" pitchFamily="34" charset="0"/>
                        </a:rPr>
                        <a:t>201</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203</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213</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222</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228</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1800" spc="-25" dirty="0">
                          <a:latin typeface="Arial" panose="020B0604020202020204" pitchFamily="34" charset="0"/>
                          <a:cs typeface="Arial" panose="020B0604020202020204" pitchFamily="34" charset="0"/>
                        </a:rPr>
                        <a:t>238</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242</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55"/>
                        </a:spcBef>
                      </a:pPr>
                      <a:r>
                        <a:rPr sz="1800" spc="-25" dirty="0">
                          <a:latin typeface="Arial" panose="020B0604020202020204" pitchFamily="34" charset="0"/>
                          <a:cs typeface="Arial" panose="020B0604020202020204" pitchFamily="34" charset="0"/>
                        </a:rPr>
                        <a:t>252</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665772124"/>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(4)</a:t>
                      </a:r>
                      <a:endParaRPr sz="1800">
                        <a:latin typeface="Arial" panose="020B0604020202020204" pitchFamily="34" charset="0"/>
                        <a:cs typeface="Arial" panose="020B0604020202020204" pitchFamily="34" charset="0"/>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1800" b="1" spc="-20" dirty="0">
                          <a:latin typeface="Arial" panose="020B0604020202020204" pitchFamily="34" charset="0"/>
                          <a:cs typeface="Arial" panose="020B0604020202020204" pitchFamily="34" charset="0"/>
                        </a:rPr>
                        <a:t>SCFM</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1800" spc="-25" dirty="0">
                          <a:latin typeface="Arial" panose="020B0604020202020204" pitchFamily="34" charset="0"/>
                          <a:cs typeface="Arial" panose="020B0604020202020204" pitchFamily="34" charset="0"/>
                        </a:rPr>
                        <a:t>959</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635" algn="ctr">
                        <a:lnSpc>
                          <a:spcPct val="100000"/>
                        </a:lnSpc>
                        <a:spcBef>
                          <a:spcPts val="155"/>
                        </a:spcBef>
                      </a:pPr>
                      <a:r>
                        <a:rPr sz="1800" spc="-25" dirty="0">
                          <a:latin typeface="Arial" panose="020B0604020202020204" pitchFamily="34" charset="0"/>
                          <a:cs typeface="Arial" panose="020B0604020202020204" pitchFamily="34" charset="0"/>
                        </a:rPr>
                        <a:t>921</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R="147320" algn="r">
                        <a:lnSpc>
                          <a:spcPct val="100000"/>
                        </a:lnSpc>
                        <a:spcBef>
                          <a:spcPts val="155"/>
                        </a:spcBef>
                      </a:pPr>
                      <a:r>
                        <a:rPr sz="1800" spc="-25" dirty="0">
                          <a:latin typeface="Arial" panose="020B0604020202020204" pitchFamily="34" charset="0"/>
                          <a:cs typeface="Arial" panose="020B0604020202020204" pitchFamily="34" charset="0"/>
                        </a:rPr>
                        <a:t>890</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873</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836</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786</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751</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1800" spc="-25" dirty="0">
                          <a:latin typeface="Arial" panose="020B0604020202020204" pitchFamily="34" charset="0"/>
                          <a:cs typeface="Arial" panose="020B0604020202020204" pitchFamily="34" charset="0"/>
                        </a:rPr>
                        <a:t>706</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677</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55"/>
                        </a:spcBef>
                      </a:pPr>
                      <a:r>
                        <a:rPr sz="1800" spc="-25" dirty="0">
                          <a:latin typeface="Arial" panose="020B0604020202020204" pitchFamily="34" charset="0"/>
                          <a:cs typeface="Arial" panose="020B0604020202020204" pitchFamily="34" charset="0"/>
                        </a:rPr>
                        <a:t>622</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648563753"/>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1800" b="1" spc="-10" dirty="0">
                          <a:latin typeface="Arial" panose="020B0604020202020204" pitchFamily="34" charset="0"/>
                          <a:cs typeface="Arial" panose="020B0604020202020204" pitchFamily="34" charset="0"/>
                        </a:rPr>
                        <a:t>Watts</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1800" spc="-25" dirty="0">
                          <a:latin typeface="Arial" panose="020B0604020202020204" pitchFamily="34" charset="0"/>
                          <a:cs typeface="Arial" panose="020B0604020202020204" pitchFamily="34" charset="0"/>
                        </a:rPr>
                        <a:t>138</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635" algn="ctr">
                        <a:lnSpc>
                          <a:spcPct val="100000"/>
                        </a:lnSpc>
                        <a:spcBef>
                          <a:spcPts val="155"/>
                        </a:spcBef>
                      </a:pPr>
                      <a:r>
                        <a:rPr sz="1800" spc="-25" dirty="0">
                          <a:latin typeface="Arial" panose="020B0604020202020204" pitchFamily="34" charset="0"/>
                          <a:cs typeface="Arial" panose="020B0604020202020204" pitchFamily="34" charset="0"/>
                        </a:rPr>
                        <a:t>145</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R="147320" algn="r">
                        <a:lnSpc>
                          <a:spcPct val="100000"/>
                        </a:lnSpc>
                        <a:spcBef>
                          <a:spcPts val="155"/>
                        </a:spcBef>
                      </a:pPr>
                      <a:r>
                        <a:rPr sz="1800" spc="-25" dirty="0">
                          <a:latin typeface="Arial" panose="020B0604020202020204" pitchFamily="34" charset="0"/>
                          <a:cs typeface="Arial" panose="020B0604020202020204" pitchFamily="34" charset="0"/>
                        </a:rPr>
                        <a:t>152</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156</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162</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171</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178</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1800" spc="-25" dirty="0">
                          <a:latin typeface="Arial" panose="020B0604020202020204" pitchFamily="34" charset="0"/>
                          <a:cs typeface="Arial" panose="020B0604020202020204" pitchFamily="34" charset="0"/>
                        </a:rPr>
                        <a:t>188</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196</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55"/>
                        </a:spcBef>
                      </a:pPr>
                      <a:r>
                        <a:rPr sz="1800" spc="-25" dirty="0">
                          <a:latin typeface="Arial" panose="020B0604020202020204" pitchFamily="34" charset="0"/>
                          <a:cs typeface="Arial" panose="020B0604020202020204" pitchFamily="34" charset="0"/>
                        </a:rPr>
                        <a:t>204</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866829598"/>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92710">
                        <a:lnSpc>
                          <a:spcPct val="100000"/>
                        </a:lnSpc>
                        <a:spcBef>
                          <a:spcPts val="250"/>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0" dirty="0">
                          <a:latin typeface="Arial" panose="020B0604020202020204" pitchFamily="34" charset="0"/>
                          <a:cs typeface="Arial" panose="020B0604020202020204" pitchFamily="34" charset="0"/>
                        </a:rPr>
                        <a:t>(3)-</a:t>
                      </a:r>
                      <a:endParaRPr sz="1800">
                        <a:latin typeface="Arial" panose="020B0604020202020204" pitchFamily="34" charset="0"/>
                        <a:cs typeface="Arial" panose="020B0604020202020204" pitchFamily="34" charset="0"/>
                      </a:endParaRPr>
                    </a:p>
                    <a:p>
                      <a:pPr marL="107950">
                        <a:lnSpc>
                          <a:spcPct val="100000"/>
                        </a:lnSpc>
                        <a:spcBef>
                          <a:spcPts val="5"/>
                        </a:spcBef>
                      </a:pPr>
                      <a:r>
                        <a:rPr sz="1800" b="1" spc="-10" dirty="0">
                          <a:latin typeface="Arial" panose="020B0604020202020204" pitchFamily="34" charset="0"/>
                          <a:cs typeface="Arial" panose="020B0604020202020204" pitchFamily="34" charset="0"/>
                        </a:rPr>
                        <a:t>factory</a:t>
                      </a:r>
                      <a:endParaRPr sz="1800">
                        <a:latin typeface="Arial" panose="020B0604020202020204" pitchFamily="34" charset="0"/>
                        <a:cs typeface="Arial" panose="020B0604020202020204" pitchFamily="34" charset="0"/>
                      </a:endParaRPr>
                    </a:p>
                  </a:txBody>
                  <a:tcPr marL="0" marR="0" marT="317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1800" b="1" spc="-20" dirty="0">
                          <a:latin typeface="Arial" panose="020B0604020202020204" pitchFamily="34" charset="0"/>
                          <a:cs typeface="Arial" panose="020B0604020202020204" pitchFamily="34" charset="0"/>
                        </a:rPr>
                        <a:t>SCFM</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1800" spc="-25" dirty="0">
                          <a:latin typeface="Arial" panose="020B0604020202020204" pitchFamily="34" charset="0"/>
                          <a:cs typeface="Arial" panose="020B0604020202020204" pitchFamily="34" charset="0"/>
                        </a:rPr>
                        <a:t>855</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55"/>
                        </a:spcBef>
                      </a:pPr>
                      <a:r>
                        <a:rPr sz="1800" spc="-25" dirty="0">
                          <a:latin typeface="Arial" panose="020B0604020202020204" pitchFamily="34" charset="0"/>
                          <a:cs typeface="Arial" panose="020B0604020202020204" pitchFamily="34" charset="0"/>
                        </a:rPr>
                        <a:t>825</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55"/>
                        </a:spcBef>
                      </a:pPr>
                      <a:r>
                        <a:rPr sz="1800" spc="-25" dirty="0">
                          <a:latin typeface="Arial" panose="020B0604020202020204" pitchFamily="34" charset="0"/>
                          <a:cs typeface="Arial" panose="020B0604020202020204" pitchFamily="34" charset="0"/>
                        </a:rPr>
                        <a:t>790</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769</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733</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679</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646</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1800" spc="-25" dirty="0">
                          <a:latin typeface="Arial" panose="020B0604020202020204" pitchFamily="34" charset="0"/>
                          <a:cs typeface="Arial" panose="020B0604020202020204" pitchFamily="34" charset="0"/>
                        </a:rPr>
                        <a:t>595</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560</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3175" algn="ctr">
                        <a:lnSpc>
                          <a:spcPct val="100000"/>
                        </a:lnSpc>
                        <a:spcBef>
                          <a:spcPts val="155"/>
                        </a:spcBef>
                      </a:pPr>
                      <a:r>
                        <a:rPr sz="1800" spc="-25" dirty="0">
                          <a:latin typeface="Arial" panose="020B0604020202020204" pitchFamily="34" charset="0"/>
                          <a:cs typeface="Arial" panose="020B0604020202020204" pitchFamily="34" charset="0"/>
                        </a:rPr>
                        <a:t>494</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105411722"/>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317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1800" b="1" spc="-10" dirty="0">
                          <a:latin typeface="Arial" panose="020B0604020202020204" pitchFamily="34" charset="0"/>
                          <a:cs typeface="Arial" panose="020B0604020202020204" pitchFamily="34" charset="0"/>
                        </a:rPr>
                        <a:t>Watts</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1800" spc="-25" dirty="0">
                          <a:latin typeface="Arial" panose="020B0604020202020204" pitchFamily="34" charset="0"/>
                          <a:cs typeface="Arial" panose="020B0604020202020204" pitchFamily="34" charset="0"/>
                        </a:rPr>
                        <a:t>101</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55"/>
                        </a:spcBef>
                      </a:pPr>
                      <a:r>
                        <a:rPr sz="1800" spc="-25" dirty="0">
                          <a:latin typeface="Arial" panose="020B0604020202020204" pitchFamily="34" charset="0"/>
                          <a:cs typeface="Arial" panose="020B0604020202020204" pitchFamily="34" charset="0"/>
                        </a:rPr>
                        <a:t>111</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55"/>
                        </a:spcBef>
                      </a:pPr>
                      <a:r>
                        <a:rPr sz="1800" spc="-25" dirty="0">
                          <a:latin typeface="Arial" panose="020B0604020202020204" pitchFamily="34" charset="0"/>
                          <a:cs typeface="Arial" panose="020B0604020202020204" pitchFamily="34" charset="0"/>
                        </a:rPr>
                        <a:t>118</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120</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126</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134</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141</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6210">
                        <a:lnSpc>
                          <a:spcPct val="100000"/>
                        </a:lnSpc>
                        <a:spcBef>
                          <a:spcPts val="155"/>
                        </a:spcBef>
                      </a:pPr>
                      <a:r>
                        <a:rPr sz="1800" spc="-25" dirty="0">
                          <a:latin typeface="Arial" panose="020B0604020202020204" pitchFamily="34" charset="0"/>
                          <a:cs typeface="Arial" panose="020B0604020202020204" pitchFamily="34" charset="0"/>
                        </a:rPr>
                        <a:t>151</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156</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3175" algn="ctr">
                        <a:lnSpc>
                          <a:spcPct val="100000"/>
                        </a:lnSpc>
                        <a:spcBef>
                          <a:spcPts val="155"/>
                        </a:spcBef>
                      </a:pPr>
                      <a:r>
                        <a:rPr sz="1800" spc="-25" dirty="0">
                          <a:latin typeface="Arial" panose="020B0604020202020204" pitchFamily="34" charset="0"/>
                          <a:cs typeface="Arial" panose="020B0604020202020204" pitchFamily="34" charset="0"/>
                        </a:rPr>
                        <a:t>166</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1096792200"/>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0"/>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(2)</a:t>
                      </a:r>
                      <a:endParaRPr sz="1800">
                        <a:latin typeface="Arial" panose="020B0604020202020204" pitchFamily="34" charset="0"/>
                        <a:cs typeface="Arial" panose="020B0604020202020204" pitchFamily="34" charset="0"/>
                      </a:endParaRPr>
                    </a:p>
                  </a:txBody>
                  <a:tcPr marL="0" marR="0" marT="927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55"/>
                        </a:spcBef>
                      </a:pPr>
                      <a:r>
                        <a:rPr sz="1800" spc="-25" dirty="0">
                          <a:latin typeface="Arial" panose="020B0604020202020204" pitchFamily="34" charset="0"/>
                          <a:cs typeface="Arial" panose="020B0604020202020204" pitchFamily="34" charset="0"/>
                        </a:rPr>
                        <a:t>777</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55"/>
                        </a:spcBef>
                      </a:pPr>
                      <a:r>
                        <a:rPr sz="1800" spc="-25" dirty="0">
                          <a:latin typeface="Arial" panose="020B0604020202020204" pitchFamily="34" charset="0"/>
                          <a:cs typeface="Arial" panose="020B0604020202020204" pitchFamily="34" charset="0"/>
                        </a:rPr>
                        <a:t>750</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55"/>
                        </a:spcBef>
                      </a:pPr>
                      <a:r>
                        <a:rPr sz="1800" spc="-25" dirty="0">
                          <a:latin typeface="Arial" panose="020B0604020202020204" pitchFamily="34" charset="0"/>
                          <a:cs typeface="Arial" panose="020B0604020202020204" pitchFamily="34" charset="0"/>
                        </a:rPr>
                        <a:t>712</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692</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656</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599</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566</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56210">
                        <a:lnSpc>
                          <a:spcPct val="100000"/>
                        </a:lnSpc>
                        <a:spcBef>
                          <a:spcPts val="155"/>
                        </a:spcBef>
                      </a:pPr>
                      <a:r>
                        <a:rPr sz="1800" spc="-25" dirty="0">
                          <a:latin typeface="Arial" panose="020B0604020202020204" pitchFamily="34" charset="0"/>
                          <a:cs typeface="Arial" panose="020B0604020202020204" pitchFamily="34" charset="0"/>
                        </a:rPr>
                        <a:t>498</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466</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3175" algn="ctr">
                        <a:lnSpc>
                          <a:spcPct val="100000"/>
                        </a:lnSpc>
                        <a:spcBef>
                          <a:spcPts val="155"/>
                        </a:spcBef>
                      </a:pPr>
                      <a:r>
                        <a:rPr sz="1800" spc="-25" dirty="0">
                          <a:latin typeface="Arial" panose="020B0604020202020204" pitchFamily="34" charset="0"/>
                          <a:cs typeface="Arial" panose="020B0604020202020204" pitchFamily="34" charset="0"/>
                        </a:rPr>
                        <a:t>412</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768948116"/>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27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1800" b="1" spc="-10" dirty="0">
                          <a:latin typeface="Arial" panose="020B0604020202020204" pitchFamily="34" charset="0"/>
                          <a:cs typeface="Arial" panose="020B0604020202020204" pitchFamily="34" charset="0"/>
                        </a:rPr>
                        <a:t>Watts</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76530" algn="r">
                        <a:lnSpc>
                          <a:spcPct val="100000"/>
                        </a:lnSpc>
                        <a:spcBef>
                          <a:spcPts val="155"/>
                        </a:spcBef>
                      </a:pPr>
                      <a:r>
                        <a:rPr sz="1800" spc="-25" dirty="0">
                          <a:latin typeface="Arial" panose="020B0604020202020204" pitchFamily="34" charset="0"/>
                          <a:cs typeface="Arial" panose="020B0604020202020204" pitchFamily="34" charset="0"/>
                        </a:rPr>
                        <a:t>80</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5"/>
                        </a:spcBef>
                      </a:pPr>
                      <a:r>
                        <a:rPr sz="1800" spc="-25" dirty="0">
                          <a:latin typeface="Arial" panose="020B0604020202020204" pitchFamily="34" charset="0"/>
                          <a:cs typeface="Arial" panose="020B0604020202020204" pitchFamily="34" charset="0"/>
                        </a:rPr>
                        <a:t>89</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75260" algn="r">
                        <a:lnSpc>
                          <a:spcPct val="100000"/>
                        </a:lnSpc>
                        <a:spcBef>
                          <a:spcPts val="155"/>
                        </a:spcBef>
                      </a:pPr>
                      <a:r>
                        <a:rPr sz="1800" spc="-25" dirty="0">
                          <a:latin typeface="Arial" panose="020B0604020202020204" pitchFamily="34" charset="0"/>
                          <a:cs typeface="Arial" panose="020B0604020202020204" pitchFamily="34" charset="0"/>
                        </a:rPr>
                        <a:t>96</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5"/>
                        </a:spcBef>
                      </a:pPr>
                      <a:r>
                        <a:rPr sz="1800" spc="-25" dirty="0">
                          <a:latin typeface="Arial" panose="020B0604020202020204" pitchFamily="34" charset="0"/>
                          <a:cs typeface="Arial" panose="020B0604020202020204" pitchFamily="34" charset="0"/>
                        </a:rPr>
                        <a:t>98</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104</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113</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119</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56210">
                        <a:lnSpc>
                          <a:spcPct val="100000"/>
                        </a:lnSpc>
                        <a:spcBef>
                          <a:spcPts val="155"/>
                        </a:spcBef>
                      </a:pPr>
                      <a:r>
                        <a:rPr sz="1800" spc="-25" dirty="0">
                          <a:latin typeface="Arial" panose="020B0604020202020204" pitchFamily="34" charset="0"/>
                          <a:cs typeface="Arial" panose="020B0604020202020204" pitchFamily="34" charset="0"/>
                        </a:rPr>
                        <a:t>127</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55"/>
                        </a:spcBef>
                      </a:pPr>
                      <a:r>
                        <a:rPr sz="1800" spc="-25" dirty="0">
                          <a:latin typeface="Arial" panose="020B0604020202020204" pitchFamily="34" charset="0"/>
                          <a:cs typeface="Arial" panose="020B0604020202020204" pitchFamily="34" charset="0"/>
                        </a:rPr>
                        <a:t>135</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3175" algn="ctr">
                        <a:lnSpc>
                          <a:spcPct val="100000"/>
                        </a:lnSpc>
                        <a:spcBef>
                          <a:spcPts val="155"/>
                        </a:spcBef>
                      </a:pPr>
                      <a:r>
                        <a:rPr sz="1800" spc="-25" dirty="0">
                          <a:latin typeface="Arial" panose="020B0604020202020204" pitchFamily="34" charset="0"/>
                          <a:cs typeface="Arial" panose="020B0604020202020204" pitchFamily="34" charset="0"/>
                        </a:rPr>
                        <a:t>145</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862491942"/>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(1)</a:t>
                      </a:r>
                      <a:endParaRPr sz="1800">
                        <a:latin typeface="Arial" panose="020B0604020202020204" pitchFamily="34" charset="0"/>
                        <a:cs typeface="Arial" panose="020B0604020202020204" pitchFamily="34" charset="0"/>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1800" b="1" spc="-20" dirty="0">
                          <a:latin typeface="Arial" panose="020B0604020202020204" pitchFamily="34" charset="0"/>
                          <a:cs typeface="Arial" panose="020B0604020202020204" pitchFamily="34" charset="0"/>
                        </a:rPr>
                        <a:t>SCFM</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6685" algn="r">
                        <a:lnSpc>
                          <a:spcPct val="100000"/>
                        </a:lnSpc>
                        <a:spcBef>
                          <a:spcPts val="160"/>
                        </a:spcBef>
                      </a:pPr>
                      <a:r>
                        <a:rPr sz="1800" spc="-25" dirty="0">
                          <a:latin typeface="Arial" panose="020B0604020202020204" pitchFamily="34" charset="0"/>
                          <a:cs typeface="Arial" panose="020B0604020202020204" pitchFamily="34" charset="0"/>
                        </a:rPr>
                        <a:t>694</a:t>
                      </a:r>
                      <a:endParaRPr sz="1800">
                        <a:latin typeface="Arial" panose="020B0604020202020204" pitchFamily="34" charset="0"/>
                        <a:cs typeface="Arial" panose="020B0604020202020204" pitchFamily="34" charset="0"/>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60"/>
                        </a:spcBef>
                      </a:pPr>
                      <a:r>
                        <a:rPr sz="1800" spc="-25" dirty="0">
                          <a:latin typeface="Arial" panose="020B0604020202020204" pitchFamily="34" charset="0"/>
                          <a:cs typeface="Arial" panose="020B0604020202020204" pitchFamily="34" charset="0"/>
                        </a:rPr>
                        <a:t>663</a:t>
                      </a:r>
                      <a:endParaRPr sz="1800">
                        <a:latin typeface="Arial" panose="020B0604020202020204" pitchFamily="34" charset="0"/>
                        <a:cs typeface="Arial" panose="020B0604020202020204" pitchFamily="34" charset="0"/>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60"/>
                        </a:spcBef>
                      </a:pPr>
                      <a:r>
                        <a:rPr sz="1800" spc="-25" dirty="0">
                          <a:latin typeface="Arial" panose="020B0604020202020204" pitchFamily="34" charset="0"/>
                          <a:cs typeface="Arial" panose="020B0604020202020204" pitchFamily="34" charset="0"/>
                        </a:rPr>
                        <a:t>620</a:t>
                      </a:r>
                      <a:endParaRPr sz="1800">
                        <a:latin typeface="Arial" panose="020B0604020202020204" pitchFamily="34" charset="0"/>
                        <a:cs typeface="Arial" panose="020B0604020202020204" pitchFamily="34" charset="0"/>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60"/>
                        </a:spcBef>
                      </a:pPr>
                      <a:r>
                        <a:rPr sz="1800" spc="-25" dirty="0">
                          <a:latin typeface="Arial" panose="020B0604020202020204" pitchFamily="34" charset="0"/>
                          <a:cs typeface="Arial" panose="020B0604020202020204" pitchFamily="34" charset="0"/>
                        </a:rPr>
                        <a:t>599</a:t>
                      </a:r>
                      <a:endParaRPr sz="1800">
                        <a:latin typeface="Arial" panose="020B0604020202020204" pitchFamily="34" charset="0"/>
                        <a:cs typeface="Arial" panose="020B0604020202020204" pitchFamily="34" charset="0"/>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60"/>
                        </a:spcBef>
                      </a:pPr>
                      <a:r>
                        <a:rPr sz="1800" spc="-25" dirty="0">
                          <a:latin typeface="Arial" panose="020B0604020202020204" pitchFamily="34" charset="0"/>
                          <a:cs typeface="Arial" panose="020B0604020202020204" pitchFamily="34" charset="0"/>
                        </a:rPr>
                        <a:t>562</a:t>
                      </a:r>
                      <a:endParaRPr sz="1800" dirty="0">
                        <a:latin typeface="Arial" panose="020B0604020202020204" pitchFamily="34" charset="0"/>
                        <a:cs typeface="Arial" panose="020B0604020202020204" pitchFamily="34" charset="0"/>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60"/>
                        </a:spcBef>
                      </a:pPr>
                      <a:r>
                        <a:rPr sz="1800" spc="-25" dirty="0">
                          <a:latin typeface="Arial" panose="020B0604020202020204" pitchFamily="34" charset="0"/>
                          <a:cs typeface="Arial" panose="020B0604020202020204" pitchFamily="34" charset="0"/>
                        </a:rPr>
                        <a:t>499</a:t>
                      </a:r>
                      <a:endParaRPr sz="1800" dirty="0">
                        <a:latin typeface="Arial" panose="020B0604020202020204" pitchFamily="34" charset="0"/>
                        <a:cs typeface="Arial" panose="020B0604020202020204" pitchFamily="34" charset="0"/>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60"/>
                        </a:spcBef>
                      </a:pPr>
                      <a:r>
                        <a:rPr sz="1800" spc="-25" dirty="0">
                          <a:latin typeface="Arial" panose="020B0604020202020204" pitchFamily="34" charset="0"/>
                          <a:cs typeface="Arial" panose="020B0604020202020204" pitchFamily="34" charset="0"/>
                        </a:rPr>
                        <a:t>455</a:t>
                      </a:r>
                      <a:endParaRPr sz="1800" dirty="0">
                        <a:latin typeface="Arial" panose="020B0604020202020204" pitchFamily="34" charset="0"/>
                        <a:cs typeface="Arial" panose="020B0604020202020204" pitchFamily="34" charset="0"/>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56210">
                        <a:lnSpc>
                          <a:spcPct val="100000"/>
                        </a:lnSpc>
                        <a:spcBef>
                          <a:spcPts val="160"/>
                        </a:spcBef>
                      </a:pPr>
                      <a:r>
                        <a:rPr sz="1800" spc="-25" dirty="0">
                          <a:latin typeface="Arial" panose="020B0604020202020204" pitchFamily="34" charset="0"/>
                          <a:cs typeface="Arial" panose="020B0604020202020204" pitchFamily="34" charset="0"/>
                        </a:rPr>
                        <a:t>390</a:t>
                      </a:r>
                      <a:endParaRPr sz="1800" dirty="0">
                        <a:latin typeface="Arial" panose="020B0604020202020204" pitchFamily="34" charset="0"/>
                        <a:cs typeface="Arial" panose="020B0604020202020204" pitchFamily="34" charset="0"/>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60"/>
                        </a:spcBef>
                      </a:pPr>
                      <a:r>
                        <a:rPr sz="1800" spc="-10" dirty="0">
                          <a:latin typeface="Arial" panose="020B0604020202020204" pitchFamily="34" charset="0"/>
                          <a:cs typeface="Arial" panose="020B0604020202020204" pitchFamily="34" charset="0"/>
                        </a:rPr>
                        <a:t>--</a:t>
                      </a:r>
                      <a:r>
                        <a:rPr sz="1800" spc="-5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60"/>
                        </a:spcBef>
                      </a:pPr>
                      <a:r>
                        <a:rPr sz="1800" spc="-10" dirty="0">
                          <a:latin typeface="Arial" panose="020B0604020202020204" pitchFamily="34" charset="0"/>
                          <a:cs typeface="Arial" panose="020B0604020202020204" pitchFamily="34" charset="0"/>
                        </a:rPr>
                        <a:t>--</a:t>
                      </a:r>
                      <a:r>
                        <a:rPr sz="1800" spc="-50" dirty="0">
                          <a:latin typeface="Arial" panose="020B0604020202020204" pitchFamily="34" charset="0"/>
                          <a:cs typeface="Arial" panose="020B0604020202020204" pitchFamily="34" charset="0"/>
                        </a:rPr>
                        <a:t>-</a:t>
                      </a:r>
                      <a:endParaRPr sz="1800" dirty="0">
                        <a:latin typeface="Arial" panose="020B0604020202020204" pitchFamily="34" charset="0"/>
                        <a:cs typeface="Arial" panose="020B0604020202020204" pitchFamily="34" charset="0"/>
                      </a:endParaRPr>
                    </a:p>
                  </a:txBody>
                  <a:tcPr marL="0" marR="0" marT="203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97283429"/>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1800" b="1" spc="-10" dirty="0">
                          <a:latin typeface="Arial" panose="020B0604020202020204" pitchFamily="34" charset="0"/>
                          <a:cs typeface="Arial" panose="020B0604020202020204" pitchFamily="34" charset="0"/>
                        </a:rPr>
                        <a:t>Watts</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76530" algn="r">
                        <a:lnSpc>
                          <a:spcPct val="100000"/>
                        </a:lnSpc>
                        <a:spcBef>
                          <a:spcPts val="155"/>
                        </a:spcBef>
                      </a:pPr>
                      <a:r>
                        <a:rPr sz="1800" spc="-25" dirty="0">
                          <a:latin typeface="Arial" panose="020B0604020202020204" pitchFamily="34" charset="0"/>
                          <a:cs typeface="Arial" panose="020B0604020202020204" pitchFamily="34" charset="0"/>
                        </a:rPr>
                        <a:t>60</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5"/>
                        </a:spcBef>
                      </a:pPr>
                      <a:r>
                        <a:rPr sz="1800" spc="-25" dirty="0">
                          <a:latin typeface="Arial" panose="020B0604020202020204" pitchFamily="34" charset="0"/>
                          <a:cs typeface="Arial" panose="020B0604020202020204" pitchFamily="34" charset="0"/>
                        </a:rPr>
                        <a:t>68</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75260" algn="r">
                        <a:lnSpc>
                          <a:spcPct val="100000"/>
                        </a:lnSpc>
                        <a:spcBef>
                          <a:spcPts val="155"/>
                        </a:spcBef>
                      </a:pPr>
                      <a:r>
                        <a:rPr sz="1800" spc="-25" dirty="0">
                          <a:latin typeface="Arial" panose="020B0604020202020204" pitchFamily="34" charset="0"/>
                          <a:cs typeface="Arial" panose="020B0604020202020204" pitchFamily="34" charset="0"/>
                        </a:rPr>
                        <a:t>74</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5"/>
                        </a:spcBef>
                      </a:pPr>
                      <a:r>
                        <a:rPr sz="1800" spc="-25" dirty="0">
                          <a:latin typeface="Arial" panose="020B0604020202020204" pitchFamily="34" charset="0"/>
                          <a:cs typeface="Arial" panose="020B0604020202020204" pitchFamily="34" charset="0"/>
                        </a:rPr>
                        <a:t>76</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5"/>
                        </a:spcBef>
                      </a:pPr>
                      <a:r>
                        <a:rPr sz="1800" spc="-25" dirty="0">
                          <a:latin typeface="Arial" panose="020B0604020202020204" pitchFamily="34" charset="0"/>
                          <a:cs typeface="Arial" panose="020B0604020202020204" pitchFamily="34" charset="0"/>
                        </a:rPr>
                        <a:t>82</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55"/>
                        </a:spcBef>
                      </a:pPr>
                      <a:r>
                        <a:rPr sz="1800" spc="-25" dirty="0">
                          <a:latin typeface="Arial" panose="020B0604020202020204" pitchFamily="34" charset="0"/>
                          <a:cs typeface="Arial" panose="020B0604020202020204" pitchFamily="34" charset="0"/>
                        </a:rPr>
                        <a:t>89</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55"/>
                        </a:spcBef>
                      </a:pPr>
                      <a:r>
                        <a:rPr sz="1800" spc="-25" dirty="0">
                          <a:latin typeface="Arial" panose="020B0604020202020204" pitchFamily="34" charset="0"/>
                          <a:cs typeface="Arial" panose="020B0604020202020204" pitchFamily="34" charset="0"/>
                        </a:rPr>
                        <a:t>95</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56210">
                        <a:lnSpc>
                          <a:spcPct val="100000"/>
                        </a:lnSpc>
                        <a:spcBef>
                          <a:spcPts val="155"/>
                        </a:spcBef>
                      </a:pPr>
                      <a:r>
                        <a:rPr sz="1800" spc="-25" dirty="0">
                          <a:latin typeface="Arial" panose="020B0604020202020204" pitchFamily="34" charset="0"/>
                          <a:cs typeface="Arial" panose="020B0604020202020204" pitchFamily="34" charset="0"/>
                        </a:rPr>
                        <a:t>104</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55"/>
                        </a:spcBef>
                      </a:pPr>
                      <a:r>
                        <a:rPr sz="1800" spc="-10" dirty="0">
                          <a:latin typeface="Arial" panose="020B0604020202020204" pitchFamily="34" charset="0"/>
                          <a:cs typeface="Arial" panose="020B0604020202020204" pitchFamily="34" charset="0"/>
                        </a:rPr>
                        <a:t>--</a:t>
                      </a:r>
                      <a:r>
                        <a:rPr sz="1800" spc="-50" dirty="0">
                          <a:latin typeface="Arial" panose="020B0604020202020204" pitchFamily="34" charset="0"/>
                          <a:cs typeface="Arial" panose="020B0604020202020204" pitchFamily="34" charset="0"/>
                        </a:rPr>
                        <a:t>-</a:t>
                      </a:r>
                      <a:endParaRPr sz="180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55"/>
                        </a:spcBef>
                      </a:pPr>
                      <a:r>
                        <a:rPr sz="1800" spc="-10" dirty="0">
                          <a:latin typeface="Arial" panose="020B0604020202020204" pitchFamily="34" charset="0"/>
                          <a:cs typeface="Arial" panose="020B0604020202020204" pitchFamily="34" charset="0"/>
                        </a:rPr>
                        <a:t>--</a:t>
                      </a:r>
                      <a:r>
                        <a:rPr sz="1800" spc="-50" dirty="0">
                          <a:latin typeface="Arial" panose="020B0604020202020204" pitchFamily="34" charset="0"/>
                          <a:cs typeface="Arial" panose="020B0604020202020204" pitchFamily="34" charset="0"/>
                        </a:rPr>
                        <a:t>-</a:t>
                      </a:r>
                      <a:endParaRPr sz="1800" dirty="0">
                        <a:latin typeface="Arial" panose="020B0604020202020204" pitchFamily="34" charset="0"/>
                        <a:cs typeface="Arial" panose="020B0604020202020204" pitchFamily="34" charset="0"/>
                      </a:endParaRPr>
                    </a:p>
                  </a:txBody>
                  <a:tcPr marL="0" marR="0" marT="1968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93231649"/>
                  </a:ext>
                </a:extLst>
              </a:tr>
              <a:tr h="171542">
                <a:tc rowSpan="10">
                  <a:txBody>
                    <a:bodyPr/>
                    <a:lstStyle/>
                    <a:p>
                      <a:pPr>
                        <a:lnSpc>
                          <a:spcPct val="100000"/>
                        </a:lnSpc>
                      </a:pPr>
                      <a:endParaRPr sz="1800">
                        <a:latin typeface="Arial" panose="020B0604020202020204" pitchFamily="34" charset="0"/>
                        <a:cs typeface="Arial" panose="020B0604020202020204" pitchFamily="34" charset="0"/>
                      </a:endParaRPr>
                    </a:p>
                    <a:p>
                      <a:pPr>
                        <a:lnSpc>
                          <a:spcPct val="100000"/>
                        </a:lnSpc>
                      </a:pPr>
                      <a:endParaRPr sz="1800">
                        <a:latin typeface="Arial" panose="020B0604020202020204" pitchFamily="34" charset="0"/>
                        <a:cs typeface="Arial" panose="020B0604020202020204" pitchFamily="34" charset="0"/>
                      </a:endParaRPr>
                    </a:p>
                    <a:p>
                      <a:pPr>
                        <a:lnSpc>
                          <a:spcPct val="100000"/>
                        </a:lnSpc>
                      </a:pPr>
                      <a:endParaRPr sz="1800">
                        <a:latin typeface="Arial" panose="020B0604020202020204" pitchFamily="34" charset="0"/>
                        <a:cs typeface="Arial" panose="020B0604020202020204" pitchFamily="34" charset="0"/>
                      </a:endParaRPr>
                    </a:p>
                    <a:p>
                      <a:pPr>
                        <a:lnSpc>
                          <a:spcPct val="100000"/>
                        </a:lnSpc>
                      </a:pPr>
                      <a:endParaRPr sz="1800">
                        <a:latin typeface="Arial" panose="020B0604020202020204" pitchFamily="34" charset="0"/>
                        <a:cs typeface="Arial" panose="020B0604020202020204" pitchFamily="34" charset="0"/>
                      </a:endParaRPr>
                    </a:p>
                    <a:p>
                      <a:pPr>
                        <a:lnSpc>
                          <a:spcPct val="100000"/>
                        </a:lnSpc>
                        <a:spcBef>
                          <a:spcPts val="30"/>
                        </a:spcBef>
                      </a:pPr>
                      <a:endParaRPr sz="1800">
                        <a:latin typeface="Arial" panose="020B0604020202020204" pitchFamily="34" charset="0"/>
                        <a:cs typeface="Arial" panose="020B0604020202020204" pitchFamily="34" charset="0"/>
                      </a:endParaRPr>
                    </a:p>
                    <a:p>
                      <a:pPr algn="ctr">
                        <a:lnSpc>
                          <a:spcPct val="100000"/>
                        </a:lnSpc>
                      </a:pPr>
                      <a:r>
                        <a:rPr sz="1800" b="1" spc="-25" dirty="0">
                          <a:latin typeface="Arial" panose="020B0604020202020204" pitchFamily="34" charset="0"/>
                          <a:cs typeface="Arial" panose="020B0604020202020204" pitchFamily="34" charset="0"/>
                        </a:rPr>
                        <a:t>36</a:t>
                      </a:r>
                      <a:endParaRPr sz="1800">
                        <a:latin typeface="Arial" panose="020B0604020202020204" pitchFamily="34" charset="0"/>
                        <a:cs typeface="Arial" panose="020B0604020202020204" pitchFamily="34" charset="0"/>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(5)</a:t>
                      </a:r>
                      <a:endParaRPr sz="1800">
                        <a:latin typeface="Arial" panose="020B0604020202020204" pitchFamily="34" charset="0"/>
                        <a:cs typeface="Arial" panose="020B0604020202020204" pitchFamily="34" charset="0"/>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0"/>
                        </a:spcBef>
                      </a:pPr>
                      <a:r>
                        <a:rPr sz="1800" spc="-20" dirty="0">
                          <a:latin typeface="Arial" panose="020B0604020202020204" pitchFamily="34" charset="0"/>
                          <a:cs typeface="Arial" panose="020B0604020202020204" pitchFamily="34" charset="0"/>
                        </a:rPr>
                        <a:t>1455</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635" algn="ctr">
                        <a:lnSpc>
                          <a:spcPct val="100000"/>
                        </a:lnSpc>
                        <a:spcBef>
                          <a:spcPts val="140"/>
                        </a:spcBef>
                      </a:pPr>
                      <a:r>
                        <a:rPr sz="1800" spc="-20" dirty="0">
                          <a:latin typeface="Arial" panose="020B0604020202020204" pitchFamily="34" charset="0"/>
                          <a:cs typeface="Arial" panose="020B0604020202020204" pitchFamily="34" charset="0"/>
                        </a:rPr>
                        <a:t>1409</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R="118110" algn="r">
                        <a:lnSpc>
                          <a:spcPct val="100000"/>
                        </a:lnSpc>
                        <a:spcBef>
                          <a:spcPts val="140"/>
                        </a:spcBef>
                      </a:pPr>
                      <a:r>
                        <a:rPr sz="1800" spc="-20" dirty="0">
                          <a:latin typeface="Arial" panose="020B0604020202020204" pitchFamily="34" charset="0"/>
                          <a:cs typeface="Arial" panose="020B0604020202020204" pitchFamily="34" charset="0"/>
                        </a:rPr>
                        <a:t>1374</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1355</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1320</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1266</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1229</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0"/>
                        </a:spcBef>
                      </a:pPr>
                      <a:r>
                        <a:rPr sz="1800" spc="-20" dirty="0">
                          <a:latin typeface="Arial" panose="020B0604020202020204" pitchFamily="34" charset="0"/>
                          <a:cs typeface="Arial" panose="020B0604020202020204" pitchFamily="34" charset="0"/>
                        </a:rPr>
                        <a:t>1173</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0"/>
                        </a:spcBef>
                      </a:pPr>
                      <a:r>
                        <a:rPr sz="1800" spc="-20" dirty="0">
                          <a:latin typeface="Arial" panose="020B0604020202020204" pitchFamily="34" charset="0"/>
                          <a:cs typeface="Arial" panose="020B0604020202020204" pitchFamily="34" charset="0"/>
                        </a:rPr>
                        <a:t>1126</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5" dirty="0">
                          <a:latin typeface="Arial" panose="020B0604020202020204" pitchFamily="34" charset="0"/>
                          <a:cs typeface="Arial" panose="020B0604020202020204" pitchFamily="34" charset="0"/>
                        </a:rPr>
                        <a:t>956</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995399485"/>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1800" b="1" spc="-10" dirty="0">
                          <a:latin typeface="Arial" panose="020B0604020202020204" pitchFamily="34" charset="0"/>
                          <a:cs typeface="Arial" panose="020B0604020202020204" pitchFamily="34" charset="0"/>
                        </a:rPr>
                        <a:t>Watts</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0"/>
                        </a:spcBef>
                      </a:pPr>
                      <a:r>
                        <a:rPr sz="1800" spc="-25" dirty="0">
                          <a:latin typeface="Arial" panose="020B0604020202020204" pitchFamily="34" charset="0"/>
                          <a:cs typeface="Arial" panose="020B0604020202020204" pitchFamily="34" charset="0"/>
                        </a:rPr>
                        <a:t>293</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0"/>
                        </a:spcBef>
                      </a:pPr>
                      <a:r>
                        <a:rPr sz="1800" spc="-25" dirty="0">
                          <a:latin typeface="Arial" panose="020B0604020202020204" pitchFamily="34" charset="0"/>
                          <a:cs typeface="Arial" panose="020B0604020202020204" pitchFamily="34" charset="0"/>
                        </a:rPr>
                        <a:t>300</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R="147320" algn="r">
                        <a:lnSpc>
                          <a:spcPct val="100000"/>
                        </a:lnSpc>
                        <a:spcBef>
                          <a:spcPts val="140"/>
                        </a:spcBef>
                      </a:pPr>
                      <a:r>
                        <a:rPr sz="1800" spc="-25" dirty="0">
                          <a:latin typeface="Arial" panose="020B0604020202020204" pitchFamily="34" charset="0"/>
                          <a:cs typeface="Arial" panose="020B0604020202020204" pitchFamily="34" charset="0"/>
                        </a:rPr>
                        <a:t>306</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0"/>
                        </a:spcBef>
                      </a:pPr>
                      <a:r>
                        <a:rPr sz="1800" spc="-25" dirty="0">
                          <a:latin typeface="Arial" panose="020B0604020202020204" pitchFamily="34" charset="0"/>
                          <a:cs typeface="Arial" panose="020B0604020202020204" pitchFamily="34" charset="0"/>
                        </a:rPr>
                        <a:t>309</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0"/>
                        </a:spcBef>
                      </a:pPr>
                      <a:r>
                        <a:rPr sz="1800" spc="-25" dirty="0">
                          <a:latin typeface="Arial" panose="020B0604020202020204" pitchFamily="34" charset="0"/>
                          <a:cs typeface="Arial" panose="020B0604020202020204" pitchFamily="34" charset="0"/>
                        </a:rPr>
                        <a:t>316</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1800" spc="-25" dirty="0">
                          <a:latin typeface="Arial" panose="020B0604020202020204" pitchFamily="34" charset="0"/>
                          <a:cs typeface="Arial" panose="020B0604020202020204" pitchFamily="34" charset="0"/>
                        </a:rPr>
                        <a:t>326</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1800" spc="-25" dirty="0">
                          <a:latin typeface="Arial" panose="020B0604020202020204" pitchFamily="34" charset="0"/>
                          <a:cs typeface="Arial" panose="020B0604020202020204" pitchFamily="34" charset="0"/>
                        </a:rPr>
                        <a:t>331</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0"/>
                        </a:spcBef>
                      </a:pPr>
                      <a:r>
                        <a:rPr sz="1800" spc="-25" dirty="0">
                          <a:latin typeface="Arial" panose="020B0604020202020204" pitchFamily="34" charset="0"/>
                          <a:cs typeface="Arial" panose="020B0604020202020204" pitchFamily="34" charset="0"/>
                        </a:rPr>
                        <a:t>338</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5" dirty="0">
                          <a:latin typeface="Arial" panose="020B0604020202020204" pitchFamily="34" charset="0"/>
                          <a:cs typeface="Arial" panose="020B0604020202020204" pitchFamily="34" charset="0"/>
                        </a:rPr>
                        <a:t>346</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5" dirty="0">
                          <a:latin typeface="Arial" panose="020B0604020202020204" pitchFamily="34" charset="0"/>
                          <a:cs typeface="Arial" panose="020B0604020202020204" pitchFamily="34" charset="0"/>
                        </a:rPr>
                        <a:t>370</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973593082"/>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(4)</a:t>
                      </a:r>
                      <a:endParaRPr sz="1800">
                        <a:latin typeface="Arial" panose="020B0604020202020204" pitchFamily="34" charset="0"/>
                        <a:cs typeface="Arial" panose="020B0604020202020204" pitchFamily="34" charset="0"/>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1800" b="1" spc="-20" dirty="0">
                          <a:latin typeface="Arial" panose="020B0604020202020204" pitchFamily="34" charset="0"/>
                          <a:cs typeface="Arial" panose="020B0604020202020204" pitchFamily="34" charset="0"/>
                        </a:rPr>
                        <a:t>SCFM</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0"/>
                        </a:spcBef>
                      </a:pPr>
                      <a:r>
                        <a:rPr sz="1800" spc="-20" dirty="0">
                          <a:latin typeface="Arial" panose="020B0604020202020204" pitchFamily="34" charset="0"/>
                          <a:cs typeface="Arial" panose="020B0604020202020204" pitchFamily="34" charset="0"/>
                        </a:rPr>
                        <a:t>1350</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0"/>
                        </a:spcBef>
                      </a:pPr>
                      <a:r>
                        <a:rPr sz="1800" spc="-20" dirty="0">
                          <a:latin typeface="Arial" panose="020B0604020202020204" pitchFamily="34" charset="0"/>
                          <a:cs typeface="Arial" panose="020B0604020202020204" pitchFamily="34" charset="0"/>
                        </a:rPr>
                        <a:t>1302</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0"/>
                        </a:spcBef>
                      </a:pPr>
                      <a:r>
                        <a:rPr sz="1800" spc="-20" dirty="0">
                          <a:latin typeface="Arial" panose="020B0604020202020204" pitchFamily="34" charset="0"/>
                          <a:cs typeface="Arial" panose="020B0604020202020204" pitchFamily="34" charset="0"/>
                        </a:rPr>
                        <a:t>1264</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1242</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1206</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1145</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1104</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0"/>
                        </a:spcBef>
                      </a:pPr>
                      <a:r>
                        <a:rPr sz="1800" spc="-20" dirty="0">
                          <a:latin typeface="Arial" panose="020B0604020202020204" pitchFamily="34" charset="0"/>
                          <a:cs typeface="Arial" panose="020B0604020202020204" pitchFamily="34" charset="0"/>
                        </a:rPr>
                        <a:t>1038</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5" dirty="0">
                          <a:latin typeface="Arial" panose="020B0604020202020204" pitchFamily="34" charset="0"/>
                          <a:cs typeface="Arial" panose="020B0604020202020204" pitchFamily="34" charset="0"/>
                        </a:rPr>
                        <a:t>897</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0"/>
                        </a:spcBef>
                      </a:pPr>
                      <a:r>
                        <a:rPr sz="1800" spc="-25" dirty="0">
                          <a:latin typeface="Arial" panose="020B0604020202020204" pitchFamily="34" charset="0"/>
                          <a:cs typeface="Arial" panose="020B0604020202020204" pitchFamily="34" charset="0"/>
                        </a:rPr>
                        <a:t>824</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3967768653"/>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spc="-25" dirty="0">
                          <a:latin typeface="Arial" panose="020B0604020202020204" pitchFamily="34" charset="0"/>
                          <a:cs typeface="Arial" panose="020B0604020202020204" pitchFamily="34" charset="0"/>
                        </a:rPr>
                        <a:t>238</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243</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spc="-25" dirty="0">
                          <a:latin typeface="Arial" panose="020B0604020202020204" pitchFamily="34" charset="0"/>
                          <a:cs typeface="Arial" panose="020B0604020202020204" pitchFamily="34" charset="0"/>
                        </a:rPr>
                        <a:t>254</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257</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260</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271</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277</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1800" spc="-25" dirty="0">
                          <a:latin typeface="Arial" panose="020B0604020202020204" pitchFamily="34" charset="0"/>
                          <a:cs typeface="Arial" panose="020B0604020202020204" pitchFamily="34" charset="0"/>
                        </a:rPr>
                        <a:t>286</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spc="-25" dirty="0">
                          <a:latin typeface="Arial" panose="020B0604020202020204" pitchFamily="34" charset="0"/>
                          <a:cs typeface="Arial" panose="020B0604020202020204" pitchFamily="34" charset="0"/>
                        </a:rPr>
                        <a:t>303</a:t>
                      </a:r>
                      <a:endParaRPr sz="1800"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spc="-25" dirty="0">
                          <a:latin typeface="Arial" panose="020B0604020202020204" pitchFamily="34" charset="0"/>
                          <a:cs typeface="Arial" panose="020B0604020202020204" pitchFamily="34" charset="0"/>
                        </a:rPr>
                        <a:t>308</a:t>
                      </a:r>
                      <a:endParaRPr sz="1800"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1550120883"/>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92710">
                        <a:lnSpc>
                          <a:spcPct val="100000"/>
                        </a:lnSpc>
                        <a:spcBef>
                          <a:spcPts val="254"/>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0" dirty="0">
                          <a:latin typeface="Arial" panose="020B0604020202020204" pitchFamily="34" charset="0"/>
                          <a:cs typeface="Arial" panose="020B0604020202020204" pitchFamily="34" charset="0"/>
                        </a:rPr>
                        <a:t>(3)-</a:t>
                      </a:r>
                      <a:endParaRPr sz="1800">
                        <a:latin typeface="Arial" panose="020B0604020202020204" pitchFamily="34" charset="0"/>
                        <a:cs typeface="Arial" panose="020B0604020202020204" pitchFamily="34" charset="0"/>
                      </a:endParaRPr>
                    </a:p>
                    <a:p>
                      <a:pPr marL="107950">
                        <a:lnSpc>
                          <a:spcPct val="100000"/>
                        </a:lnSpc>
                      </a:pPr>
                      <a:r>
                        <a:rPr sz="1800" b="1" spc="-10" dirty="0">
                          <a:latin typeface="Arial" panose="020B0604020202020204" pitchFamily="34" charset="0"/>
                          <a:cs typeface="Arial" panose="020B0604020202020204" pitchFamily="34" charset="0"/>
                        </a:rPr>
                        <a:t>factory</a:t>
                      </a:r>
                      <a:endParaRPr sz="1800">
                        <a:latin typeface="Arial" panose="020B0604020202020204" pitchFamily="34" charset="0"/>
                        <a:cs typeface="Arial" panose="020B0604020202020204" pitchFamily="34" charset="0"/>
                      </a:endParaRPr>
                    </a:p>
                  </a:txBody>
                  <a:tcPr marL="0" marR="0" marT="3238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14"/>
                        </a:spcBef>
                      </a:pPr>
                      <a:r>
                        <a:rPr sz="1800" b="1" spc="-20" dirty="0">
                          <a:latin typeface="Arial" panose="020B0604020202020204" pitchFamily="34" charset="0"/>
                          <a:cs typeface="Arial" panose="020B0604020202020204" pitchFamily="34" charset="0"/>
                        </a:rPr>
                        <a:t>SCFM</a:t>
                      </a:r>
                      <a:endParaRPr sz="180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0"/>
                        </a:spcBef>
                      </a:pPr>
                      <a:r>
                        <a:rPr sz="1800" spc="-20" dirty="0">
                          <a:latin typeface="Arial" panose="020B0604020202020204" pitchFamily="34" charset="0"/>
                          <a:cs typeface="Arial" panose="020B0604020202020204" pitchFamily="34" charset="0"/>
                        </a:rPr>
                        <a:t>1328</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0"/>
                        </a:spcBef>
                      </a:pPr>
                      <a:r>
                        <a:rPr sz="1800" spc="-20" dirty="0">
                          <a:latin typeface="Arial" panose="020B0604020202020204" pitchFamily="34" charset="0"/>
                          <a:cs typeface="Arial" panose="020B0604020202020204" pitchFamily="34" charset="0"/>
                        </a:rPr>
                        <a:t>1281</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0"/>
                        </a:spcBef>
                      </a:pPr>
                      <a:r>
                        <a:rPr sz="1800" spc="-20" dirty="0">
                          <a:latin typeface="Arial" panose="020B0604020202020204" pitchFamily="34" charset="0"/>
                          <a:cs typeface="Arial" panose="020B0604020202020204" pitchFamily="34" charset="0"/>
                        </a:rPr>
                        <a:t>1234</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1215</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1179</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1118</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1073</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0"/>
                        </a:spcBef>
                      </a:pPr>
                      <a:r>
                        <a:rPr sz="1800" spc="-20" dirty="0">
                          <a:latin typeface="Arial" panose="020B0604020202020204" pitchFamily="34" charset="0"/>
                          <a:cs typeface="Arial" panose="020B0604020202020204" pitchFamily="34" charset="0"/>
                        </a:rPr>
                        <a:t>1007</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5" dirty="0">
                          <a:latin typeface="Arial" panose="020B0604020202020204" pitchFamily="34" charset="0"/>
                          <a:cs typeface="Arial" panose="020B0604020202020204" pitchFamily="34" charset="0"/>
                        </a:rPr>
                        <a:t>862</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0"/>
                        </a:spcBef>
                      </a:pPr>
                      <a:r>
                        <a:rPr sz="1800" spc="-25" dirty="0">
                          <a:latin typeface="Arial" panose="020B0604020202020204" pitchFamily="34" charset="0"/>
                          <a:cs typeface="Arial" panose="020B0604020202020204" pitchFamily="34" charset="0"/>
                        </a:rPr>
                        <a:t>798</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3430268590"/>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3238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spc="-25" dirty="0">
                          <a:latin typeface="Arial" panose="020B0604020202020204" pitchFamily="34" charset="0"/>
                          <a:cs typeface="Arial" panose="020B0604020202020204" pitchFamily="34" charset="0"/>
                        </a:rPr>
                        <a:t>226</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232</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spc="-25" dirty="0">
                          <a:latin typeface="Arial" panose="020B0604020202020204" pitchFamily="34" charset="0"/>
                          <a:cs typeface="Arial" panose="020B0604020202020204" pitchFamily="34" charset="0"/>
                        </a:rPr>
                        <a:t>239</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242</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250</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259</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264</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1800" spc="-25" dirty="0">
                          <a:latin typeface="Arial" panose="020B0604020202020204" pitchFamily="34" charset="0"/>
                          <a:cs typeface="Arial" panose="020B0604020202020204" pitchFamily="34" charset="0"/>
                        </a:rPr>
                        <a:t>278</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spc="-25" dirty="0">
                          <a:latin typeface="Arial" panose="020B0604020202020204" pitchFamily="34" charset="0"/>
                          <a:cs typeface="Arial" panose="020B0604020202020204" pitchFamily="34" charset="0"/>
                        </a:rPr>
                        <a:t>292</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spc="-25" dirty="0">
                          <a:latin typeface="Arial" panose="020B0604020202020204" pitchFamily="34" charset="0"/>
                          <a:cs typeface="Arial" panose="020B0604020202020204" pitchFamily="34" charset="0"/>
                        </a:rPr>
                        <a:t>298</a:t>
                      </a:r>
                      <a:endParaRPr sz="1800"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3816018267"/>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(2)</a:t>
                      </a:r>
                      <a:endParaRPr sz="1800">
                        <a:latin typeface="Arial" panose="020B0604020202020204" pitchFamily="34" charset="0"/>
                        <a:cs typeface="Arial" panose="020B0604020202020204" pitchFamily="34" charset="0"/>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0"/>
                        </a:spcBef>
                      </a:pPr>
                      <a:r>
                        <a:rPr sz="1800" spc="-20" dirty="0">
                          <a:latin typeface="Arial" panose="020B0604020202020204" pitchFamily="34" charset="0"/>
                          <a:cs typeface="Arial" panose="020B0604020202020204" pitchFamily="34" charset="0"/>
                        </a:rPr>
                        <a:t>1235</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0"/>
                        </a:spcBef>
                      </a:pPr>
                      <a:r>
                        <a:rPr sz="1800" spc="-20" dirty="0">
                          <a:latin typeface="Arial" panose="020B0604020202020204" pitchFamily="34" charset="0"/>
                          <a:cs typeface="Arial" panose="020B0604020202020204" pitchFamily="34" charset="0"/>
                        </a:rPr>
                        <a:t>1171</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0"/>
                        </a:spcBef>
                      </a:pPr>
                      <a:r>
                        <a:rPr sz="1800" spc="-20" dirty="0">
                          <a:latin typeface="Arial" panose="020B0604020202020204" pitchFamily="34" charset="0"/>
                          <a:cs typeface="Arial" panose="020B0604020202020204" pitchFamily="34" charset="0"/>
                        </a:rPr>
                        <a:t>1130</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1108</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1062</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1002</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1800" spc="-25" dirty="0">
                          <a:latin typeface="Arial" panose="020B0604020202020204" pitchFamily="34" charset="0"/>
                          <a:cs typeface="Arial" panose="020B0604020202020204" pitchFamily="34" charset="0"/>
                        </a:rPr>
                        <a:t>955</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0"/>
                        </a:spcBef>
                      </a:pPr>
                      <a:r>
                        <a:rPr sz="1800" spc="-25" dirty="0">
                          <a:latin typeface="Arial" panose="020B0604020202020204" pitchFamily="34" charset="0"/>
                          <a:cs typeface="Arial" panose="020B0604020202020204" pitchFamily="34" charset="0"/>
                        </a:rPr>
                        <a:t>824</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0"/>
                        </a:spcBef>
                      </a:pPr>
                      <a:r>
                        <a:rPr sz="1800" spc="-25" dirty="0">
                          <a:latin typeface="Arial" panose="020B0604020202020204" pitchFamily="34" charset="0"/>
                          <a:cs typeface="Arial" panose="020B0604020202020204" pitchFamily="34" charset="0"/>
                        </a:rPr>
                        <a:t>752</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0"/>
                        </a:spcBef>
                      </a:pPr>
                      <a:r>
                        <a:rPr sz="1800" spc="-25" dirty="0">
                          <a:latin typeface="Arial" panose="020B0604020202020204" pitchFamily="34" charset="0"/>
                          <a:cs typeface="Arial" panose="020B0604020202020204" pitchFamily="34" charset="0"/>
                        </a:rPr>
                        <a:t>713</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2332386202"/>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spc="-25" dirty="0">
                          <a:latin typeface="Arial" panose="020B0604020202020204" pitchFamily="34" charset="0"/>
                          <a:cs typeface="Arial" panose="020B0604020202020204" pitchFamily="34" charset="0"/>
                        </a:rPr>
                        <a:t>185</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189</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spc="-25" dirty="0">
                          <a:latin typeface="Arial" panose="020B0604020202020204" pitchFamily="34" charset="0"/>
                          <a:cs typeface="Arial" panose="020B0604020202020204" pitchFamily="34" charset="0"/>
                        </a:rPr>
                        <a:t>196</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199</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205</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214</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221</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1800" spc="-25" dirty="0">
                          <a:latin typeface="Arial" panose="020B0604020202020204" pitchFamily="34" charset="0"/>
                          <a:cs typeface="Arial" panose="020B0604020202020204" pitchFamily="34" charset="0"/>
                        </a:rPr>
                        <a:t>238</a:t>
                      </a:r>
                      <a:endParaRPr sz="1800"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spc="-25" dirty="0">
                          <a:latin typeface="Arial" panose="020B0604020202020204" pitchFamily="34" charset="0"/>
                          <a:cs typeface="Arial" panose="020B0604020202020204" pitchFamily="34" charset="0"/>
                        </a:rPr>
                        <a:t>245</a:t>
                      </a:r>
                      <a:endParaRPr sz="1800"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spc="-25" dirty="0">
                          <a:latin typeface="Arial" panose="020B0604020202020204" pitchFamily="34" charset="0"/>
                          <a:cs typeface="Arial" panose="020B0604020202020204" pitchFamily="34" charset="0"/>
                        </a:rPr>
                        <a:t>248</a:t>
                      </a:r>
                      <a:endParaRPr sz="1800"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3496350898"/>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(1)</a:t>
                      </a:r>
                      <a:endParaRPr sz="1800">
                        <a:latin typeface="Arial" panose="020B0604020202020204" pitchFamily="34" charset="0"/>
                        <a:cs typeface="Arial" panose="020B0604020202020204" pitchFamily="34" charset="0"/>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0"/>
                        </a:spcBef>
                      </a:pPr>
                      <a:r>
                        <a:rPr sz="1800" spc="-20" dirty="0">
                          <a:latin typeface="Arial" panose="020B0604020202020204" pitchFamily="34" charset="0"/>
                          <a:cs typeface="Arial" panose="020B0604020202020204" pitchFamily="34" charset="0"/>
                        </a:rPr>
                        <a:t>1146</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0"/>
                        </a:spcBef>
                      </a:pPr>
                      <a:r>
                        <a:rPr sz="1800" spc="-20" dirty="0">
                          <a:latin typeface="Arial" panose="020B0604020202020204" pitchFamily="34" charset="0"/>
                          <a:cs typeface="Arial" panose="020B0604020202020204" pitchFamily="34" charset="0"/>
                        </a:rPr>
                        <a:t>1091</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0"/>
                        </a:spcBef>
                      </a:pPr>
                      <a:r>
                        <a:rPr sz="1800" spc="-20" dirty="0">
                          <a:latin typeface="Arial" panose="020B0604020202020204" pitchFamily="34" charset="0"/>
                          <a:cs typeface="Arial" panose="020B0604020202020204" pitchFamily="34" charset="0"/>
                        </a:rPr>
                        <a:t>1044</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0"/>
                        </a:spcBef>
                      </a:pPr>
                      <a:r>
                        <a:rPr sz="1800" spc="-20" dirty="0">
                          <a:latin typeface="Arial" panose="020B0604020202020204" pitchFamily="34" charset="0"/>
                          <a:cs typeface="Arial" panose="020B0604020202020204" pitchFamily="34" charset="0"/>
                        </a:rPr>
                        <a:t>1022</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1800" spc="-25" dirty="0">
                          <a:latin typeface="Arial" panose="020B0604020202020204" pitchFamily="34" charset="0"/>
                          <a:cs typeface="Arial" panose="020B0604020202020204" pitchFamily="34" charset="0"/>
                        </a:rPr>
                        <a:t>982</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1800" spc="-25" dirty="0">
                          <a:latin typeface="Arial" panose="020B0604020202020204" pitchFamily="34" charset="0"/>
                          <a:cs typeface="Arial" panose="020B0604020202020204" pitchFamily="34" charset="0"/>
                        </a:rPr>
                        <a:t>908</a:t>
                      </a:r>
                      <a:endParaRPr sz="180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0"/>
                        </a:spcBef>
                      </a:pPr>
                      <a:r>
                        <a:rPr sz="1800" spc="-25" dirty="0">
                          <a:latin typeface="Arial" panose="020B0604020202020204" pitchFamily="34" charset="0"/>
                          <a:cs typeface="Arial" panose="020B0604020202020204" pitchFamily="34" charset="0"/>
                        </a:rPr>
                        <a:t>823</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54940">
                        <a:lnSpc>
                          <a:spcPct val="100000"/>
                        </a:lnSpc>
                        <a:spcBef>
                          <a:spcPts val="140"/>
                        </a:spcBef>
                      </a:pPr>
                      <a:r>
                        <a:rPr sz="1800" spc="-25" dirty="0">
                          <a:latin typeface="Arial" panose="020B0604020202020204" pitchFamily="34" charset="0"/>
                          <a:cs typeface="Arial" panose="020B0604020202020204" pitchFamily="34" charset="0"/>
                        </a:rPr>
                        <a:t>748</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0"/>
                        </a:spcBef>
                      </a:pPr>
                      <a:r>
                        <a:rPr sz="1800" spc="-25" dirty="0">
                          <a:latin typeface="Arial" panose="020B0604020202020204" pitchFamily="34" charset="0"/>
                          <a:cs typeface="Arial" panose="020B0604020202020204" pitchFamily="34" charset="0"/>
                        </a:rPr>
                        <a:t>708</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40"/>
                        </a:spcBef>
                      </a:pPr>
                      <a:r>
                        <a:rPr sz="1800" spc="-10" dirty="0">
                          <a:latin typeface="Arial" panose="020B0604020202020204" pitchFamily="34" charset="0"/>
                          <a:cs typeface="Arial" panose="020B0604020202020204" pitchFamily="34" charset="0"/>
                        </a:rPr>
                        <a:t>--</a:t>
                      </a:r>
                      <a:r>
                        <a:rPr sz="1800" spc="-50" dirty="0">
                          <a:latin typeface="Arial" panose="020B0604020202020204" pitchFamily="34" charset="0"/>
                          <a:cs typeface="Arial" panose="020B0604020202020204" pitchFamily="34" charset="0"/>
                        </a:rPr>
                        <a:t>-</a:t>
                      </a:r>
                      <a:endParaRPr sz="1800" dirty="0">
                        <a:latin typeface="Arial" panose="020B0604020202020204" pitchFamily="34" charset="0"/>
                        <a:cs typeface="Arial" panose="020B0604020202020204" pitchFamily="34" charset="0"/>
                      </a:endParaRPr>
                    </a:p>
                  </a:txBody>
                  <a:tcPr marL="0" marR="0" marT="177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711983491"/>
                  </a:ext>
                </a:extLst>
              </a:tr>
              <a:tr h="17154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spc="-25" dirty="0">
                          <a:latin typeface="Arial" panose="020B0604020202020204" pitchFamily="34" charset="0"/>
                          <a:cs typeface="Arial" panose="020B0604020202020204" pitchFamily="34" charset="0"/>
                        </a:rPr>
                        <a:t>150</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156</a:t>
                      </a:r>
                      <a:endParaRPr sz="1800"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spc="-25" dirty="0">
                          <a:latin typeface="Arial" panose="020B0604020202020204" pitchFamily="34" charset="0"/>
                          <a:cs typeface="Arial" panose="020B0604020202020204" pitchFamily="34" charset="0"/>
                        </a:rPr>
                        <a:t>163</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167</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174</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184</a:t>
                      </a:r>
                      <a:endParaRPr sz="1800"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spc="-25" dirty="0">
                          <a:latin typeface="Arial" panose="020B0604020202020204" pitchFamily="34" charset="0"/>
                          <a:cs typeface="Arial" panose="020B0604020202020204" pitchFamily="34" charset="0"/>
                        </a:rPr>
                        <a:t>196</a:t>
                      </a:r>
                      <a:endParaRPr sz="1800"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54940">
                        <a:lnSpc>
                          <a:spcPct val="100000"/>
                        </a:lnSpc>
                        <a:spcBef>
                          <a:spcPts val="145"/>
                        </a:spcBef>
                      </a:pPr>
                      <a:r>
                        <a:rPr sz="1800" spc="-25" dirty="0">
                          <a:latin typeface="Arial" panose="020B0604020202020204" pitchFamily="34" charset="0"/>
                          <a:cs typeface="Arial" panose="020B0604020202020204" pitchFamily="34" charset="0"/>
                        </a:rPr>
                        <a:t>202</a:t>
                      </a:r>
                      <a:endParaRPr sz="180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spc="-25" dirty="0">
                          <a:latin typeface="Arial" panose="020B0604020202020204" pitchFamily="34" charset="0"/>
                          <a:cs typeface="Arial" panose="020B0604020202020204" pitchFamily="34" charset="0"/>
                        </a:rPr>
                        <a:t>207</a:t>
                      </a:r>
                      <a:endParaRPr sz="1800"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45"/>
                        </a:spcBef>
                      </a:pPr>
                      <a:r>
                        <a:rPr sz="1800" spc="-10" dirty="0">
                          <a:latin typeface="Arial" panose="020B0604020202020204" pitchFamily="34" charset="0"/>
                          <a:cs typeface="Arial" panose="020B0604020202020204" pitchFamily="34" charset="0"/>
                        </a:rPr>
                        <a:t>--</a:t>
                      </a:r>
                      <a:r>
                        <a:rPr sz="1800" spc="-50" dirty="0">
                          <a:latin typeface="Arial" panose="020B0604020202020204" pitchFamily="34" charset="0"/>
                          <a:cs typeface="Arial" panose="020B0604020202020204" pitchFamily="34" charset="0"/>
                        </a:rPr>
                        <a:t>-</a:t>
                      </a:r>
                      <a:endParaRPr sz="1800"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58762932"/>
                  </a:ext>
                </a:extLst>
              </a:tr>
            </a:tbl>
          </a:graphicData>
        </a:graphic>
      </p:graphicFrame>
    </p:spTree>
    <p:extLst>
      <p:ext uri="{BB962C8B-B14F-4D97-AF65-F5344CB8AC3E}">
        <p14:creationId xmlns:p14="http://schemas.microsoft.com/office/powerpoint/2010/main" val="6350872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eaLnBrk="1" hangingPunct="1">
              <a:spcBef>
                <a:spcPct val="0"/>
              </a:spcBef>
              <a:buFontTx/>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2343797" y="-76200"/>
            <a:ext cx="9650484" cy="1323119"/>
          </a:xfrm>
          <a:prstGeom prst="rect">
            <a:avLst/>
          </a:prstGeom>
          <a:noFill/>
        </p:spPr>
        <p:txBody>
          <a:bodyPr wrap="square" rtlCol="0">
            <a:spAutoFit/>
          </a:bodyPr>
          <a:lstStyle/>
          <a:p>
            <a:r>
              <a:rPr lang="en-US" sz="7998" b="1" dirty="0">
                <a:latin typeface="Calibri" panose="020F0502020204030204" pitchFamily="34" charset="0"/>
                <a:cs typeface="Calibri" panose="020F0502020204030204" pitchFamily="34" charset="0"/>
              </a:rPr>
              <a:t>Air Flow 4 ton, 5 ton</a:t>
            </a:r>
          </a:p>
        </p:txBody>
      </p:sp>
      <p:graphicFrame>
        <p:nvGraphicFramePr>
          <p:cNvPr id="2" name="Table 1">
            <a:extLst>
              <a:ext uri="{FF2B5EF4-FFF2-40B4-BE49-F238E27FC236}">
                <a16:creationId xmlns:a16="http://schemas.microsoft.com/office/drawing/2014/main" id="{3E4E212B-62D4-8800-BAE2-52714A0F5797}"/>
              </a:ext>
            </a:extLst>
          </p:cNvPr>
          <p:cNvGraphicFramePr>
            <a:graphicFrameLocks noGrp="1"/>
          </p:cNvGraphicFramePr>
          <p:nvPr>
            <p:extLst>
              <p:ext uri="{D42A27DB-BD31-4B8C-83A1-F6EECF244321}">
                <p14:modId xmlns:p14="http://schemas.microsoft.com/office/powerpoint/2010/main" val="2468343591"/>
              </p:ext>
            </p:extLst>
          </p:nvPr>
        </p:nvGraphicFramePr>
        <p:xfrm>
          <a:off x="393699" y="1447800"/>
          <a:ext cx="12420601" cy="7570503"/>
        </p:xfrm>
        <a:graphic>
          <a:graphicData uri="http://schemas.openxmlformats.org/drawingml/2006/table">
            <a:tbl>
              <a:tblPr firstRow="1" bandRow="1">
                <a:tableStyleId>{2D5ABB26-0587-4C30-8999-92F81FD0307C}</a:tableStyleId>
              </a:tblPr>
              <a:tblGrid>
                <a:gridCol w="1074885">
                  <a:extLst>
                    <a:ext uri="{9D8B030D-6E8A-4147-A177-3AD203B41FA5}">
                      <a16:colId xmlns:a16="http://schemas.microsoft.com/office/drawing/2014/main" val="2055589535"/>
                    </a:ext>
                  </a:extLst>
                </a:gridCol>
                <a:gridCol w="1074885">
                  <a:extLst>
                    <a:ext uri="{9D8B030D-6E8A-4147-A177-3AD203B41FA5}">
                      <a16:colId xmlns:a16="http://schemas.microsoft.com/office/drawing/2014/main" val="1399339943"/>
                    </a:ext>
                  </a:extLst>
                </a:gridCol>
                <a:gridCol w="933713">
                  <a:extLst>
                    <a:ext uri="{9D8B030D-6E8A-4147-A177-3AD203B41FA5}">
                      <a16:colId xmlns:a16="http://schemas.microsoft.com/office/drawing/2014/main" val="3500940897"/>
                    </a:ext>
                  </a:extLst>
                </a:gridCol>
                <a:gridCol w="933712">
                  <a:extLst>
                    <a:ext uri="{9D8B030D-6E8A-4147-A177-3AD203B41FA5}">
                      <a16:colId xmlns:a16="http://schemas.microsoft.com/office/drawing/2014/main" val="1657369386"/>
                    </a:ext>
                  </a:extLst>
                </a:gridCol>
                <a:gridCol w="933712">
                  <a:extLst>
                    <a:ext uri="{9D8B030D-6E8A-4147-A177-3AD203B41FA5}">
                      <a16:colId xmlns:a16="http://schemas.microsoft.com/office/drawing/2014/main" val="1177142515"/>
                    </a:ext>
                  </a:extLst>
                </a:gridCol>
                <a:gridCol w="933712">
                  <a:extLst>
                    <a:ext uri="{9D8B030D-6E8A-4147-A177-3AD203B41FA5}">
                      <a16:colId xmlns:a16="http://schemas.microsoft.com/office/drawing/2014/main" val="1725751151"/>
                    </a:ext>
                  </a:extLst>
                </a:gridCol>
                <a:gridCol w="933712">
                  <a:extLst>
                    <a:ext uri="{9D8B030D-6E8A-4147-A177-3AD203B41FA5}">
                      <a16:colId xmlns:a16="http://schemas.microsoft.com/office/drawing/2014/main" val="239919981"/>
                    </a:ext>
                  </a:extLst>
                </a:gridCol>
                <a:gridCol w="933712">
                  <a:extLst>
                    <a:ext uri="{9D8B030D-6E8A-4147-A177-3AD203B41FA5}">
                      <a16:colId xmlns:a16="http://schemas.microsoft.com/office/drawing/2014/main" val="1409982189"/>
                    </a:ext>
                  </a:extLst>
                </a:gridCol>
                <a:gridCol w="933712">
                  <a:extLst>
                    <a:ext uri="{9D8B030D-6E8A-4147-A177-3AD203B41FA5}">
                      <a16:colId xmlns:a16="http://schemas.microsoft.com/office/drawing/2014/main" val="2416966550"/>
                    </a:ext>
                  </a:extLst>
                </a:gridCol>
                <a:gridCol w="933712">
                  <a:extLst>
                    <a:ext uri="{9D8B030D-6E8A-4147-A177-3AD203B41FA5}">
                      <a16:colId xmlns:a16="http://schemas.microsoft.com/office/drawing/2014/main" val="287192733"/>
                    </a:ext>
                  </a:extLst>
                </a:gridCol>
                <a:gridCol w="1208752">
                  <a:extLst>
                    <a:ext uri="{9D8B030D-6E8A-4147-A177-3AD203B41FA5}">
                      <a16:colId xmlns:a16="http://schemas.microsoft.com/office/drawing/2014/main" val="574665136"/>
                    </a:ext>
                  </a:extLst>
                </a:gridCol>
                <a:gridCol w="658670">
                  <a:extLst>
                    <a:ext uri="{9D8B030D-6E8A-4147-A177-3AD203B41FA5}">
                      <a16:colId xmlns:a16="http://schemas.microsoft.com/office/drawing/2014/main" val="1242862498"/>
                    </a:ext>
                  </a:extLst>
                </a:gridCol>
                <a:gridCol w="933712">
                  <a:extLst>
                    <a:ext uri="{9D8B030D-6E8A-4147-A177-3AD203B41FA5}">
                      <a16:colId xmlns:a16="http://schemas.microsoft.com/office/drawing/2014/main" val="899200298"/>
                    </a:ext>
                  </a:extLst>
                </a:gridCol>
              </a:tblGrid>
              <a:tr h="542110">
                <a:tc rowSpan="3">
                  <a:txBody>
                    <a:bodyPr/>
                    <a:lstStyle/>
                    <a:p>
                      <a:pPr>
                        <a:lnSpc>
                          <a:spcPct val="100000"/>
                        </a:lnSpc>
                        <a:spcBef>
                          <a:spcPts val="15"/>
                        </a:spcBef>
                      </a:pPr>
                      <a:endParaRPr sz="1800" b="1" dirty="0">
                        <a:latin typeface="Arial" panose="020B0604020202020204" pitchFamily="34" charset="0"/>
                        <a:cs typeface="Arial" panose="020B0604020202020204" pitchFamily="34" charset="0"/>
                      </a:endParaRPr>
                    </a:p>
                    <a:p>
                      <a:pPr marL="81915" marR="75565" indent="43815">
                        <a:lnSpc>
                          <a:spcPct val="100000"/>
                        </a:lnSpc>
                      </a:pPr>
                      <a:r>
                        <a:rPr sz="1800" b="1" spc="-20" dirty="0">
                          <a:latin typeface="Arial" panose="020B0604020202020204" pitchFamily="34" charset="0"/>
                          <a:cs typeface="Arial" panose="020B0604020202020204" pitchFamily="34" charset="0"/>
                        </a:rPr>
                        <a:t>Model </a:t>
                      </a:r>
                      <a:r>
                        <a:rPr sz="1800" b="1" spc="-10" dirty="0">
                          <a:latin typeface="Arial" panose="020B0604020202020204" pitchFamily="34" charset="0"/>
                          <a:cs typeface="Arial" panose="020B0604020202020204" pitchFamily="34" charset="0"/>
                        </a:rPr>
                        <a:t>Number</a:t>
                      </a:r>
                      <a:endParaRPr sz="1800" b="1" dirty="0">
                        <a:latin typeface="Arial" panose="020B0604020202020204" pitchFamily="34" charset="0"/>
                        <a:cs typeface="Arial" panose="020B0604020202020204" pitchFamily="34" charset="0"/>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3" gridSpan="2">
                  <a:txBody>
                    <a:bodyPr/>
                    <a:lstStyle/>
                    <a:p>
                      <a:pPr>
                        <a:lnSpc>
                          <a:spcPct val="100000"/>
                        </a:lnSpc>
                        <a:spcBef>
                          <a:spcPts val="15"/>
                        </a:spcBef>
                      </a:pPr>
                      <a:endParaRPr sz="1800" b="1" dirty="0">
                        <a:latin typeface="Arial" panose="020B0604020202020204" pitchFamily="34" charset="0"/>
                        <a:cs typeface="Arial" panose="020B0604020202020204" pitchFamily="34" charset="0"/>
                      </a:endParaRPr>
                    </a:p>
                    <a:p>
                      <a:pPr marL="361950" marR="353695" algn="ctr">
                        <a:lnSpc>
                          <a:spcPct val="100000"/>
                        </a:lnSpc>
                      </a:pPr>
                      <a:r>
                        <a:rPr sz="1800" b="1" spc="-10" dirty="0">
                          <a:latin typeface="Arial" panose="020B0604020202020204" pitchFamily="34" charset="0"/>
                          <a:cs typeface="Arial" panose="020B0604020202020204" pitchFamily="34" charset="0"/>
                        </a:rPr>
                        <a:t>Motor Speed</a:t>
                      </a:r>
                      <a:endParaRPr sz="1800" b="1" dirty="0">
                        <a:latin typeface="Arial" panose="020B0604020202020204" pitchFamily="34" charset="0"/>
                        <a:cs typeface="Arial" panose="020B0604020202020204" pitchFamily="34" charset="0"/>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3" hMerge="1">
                  <a:txBody>
                    <a:bodyPr/>
                    <a:lstStyle/>
                    <a:p>
                      <a:endParaRPr/>
                    </a:p>
                  </a:txBody>
                  <a:tcPr marL="0" marR="0" marT="0" marB="0"/>
                </a:tc>
                <a:tc gridSpan="10">
                  <a:txBody>
                    <a:bodyPr/>
                    <a:lstStyle/>
                    <a:p>
                      <a:endParaRPr lang="en-US" sz="1800" b="1">
                        <a:latin typeface="Arial" panose="020B0604020202020204" pitchFamily="34" charset="0"/>
                        <a:cs typeface="Arial" panose="020B0604020202020204" pitchFamily="34" charset="0"/>
                      </a:endParaRPr>
                    </a:p>
                  </a:txBody>
                  <a:tcPr marL="0" marR="0" marT="3619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3159299565"/>
                  </a:ext>
                </a:extLst>
              </a:tr>
              <a:tr h="272719">
                <a:tc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gridSpan="2"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vMerge="1">
                  <a:txBody>
                    <a:bodyPr/>
                    <a:lstStyle/>
                    <a:p>
                      <a:endParaRPr/>
                    </a:p>
                  </a:txBody>
                  <a:tcPr marL="0" marR="0" marT="0" marB="0"/>
                </a:tc>
                <a:tc gridSpan="10">
                  <a:txBody>
                    <a:bodyPr/>
                    <a:lstStyle/>
                    <a:p>
                      <a:pPr algn="ctr">
                        <a:lnSpc>
                          <a:spcPct val="100000"/>
                        </a:lnSpc>
                        <a:spcBef>
                          <a:spcPts val="114"/>
                        </a:spcBef>
                      </a:pPr>
                      <a:r>
                        <a:rPr sz="1800" b="1" dirty="0">
                          <a:latin typeface="Arial" panose="020B0604020202020204" pitchFamily="34" charset="0"/>
                          <a:cs typeface="Arial" panose="020B0604020202020204" pitchFamily="34" charset="0"/>
                        </a:rPr>
                        <a:t>External</a:t>
                      </a:r>
                      <a:r>
                        <a:rPr sz="1800" b="1" spc="5" dirty="0">
                          <a:latin typeface="Arial" panose="020B0604020202020204" pitchFamily="34" charset="0"/>
                          <a:cs typeface="Arial" panose="020B0604020202020204" pitchFamily="34" charset="0"/>
                        </a:rPr>
                        <a:t> </a:t>
                      </a:r>
                      <a:r>
                        <a:rPr sz="1800" b="1" dirty="0">
                          <a:latin typeface="Arial" panose="020B0604020202020204" pitchFamily="34" charset="0"/>
                          <a:cs typeface="Arial" panose="020B0604020202020204" pitchFamily="34" charset="0"/>
                        </a:rPr>
                        <a:t>Static</a:t>
                      </a:r>
                      <a:r>
                        <a:rPr sz="1800" b="1" spc="5" dirty="0">
                          <a:latin typeface="Arial" panose="020B0604020202020204" pitchFamily="34" charset="0"/>
                          <a:cs typeface="Arial" panose="020B0604020202020204" pitchFamily="34" charset="0"/>
                        </a:rPr>
                        <a:t> </a:t>
                      </a:r>
                      <a:r>
                        <a:rPr sz="1800" b="1" spc="-10" dirty="0">
                          <a:latin typeface="Arial" panose="020B0604020202020204" pitchFamily="34" charset="0"/>
                          <a:cs typeface="Arial" panose="020B0604020202020204" pitchFamily="34" charset="0"/>
                        </a:rPr>
                        <a:t>Pressure-</a:t>
                      </a:r>
                      <a:r>
                        <a:rPr sz="1800" b="1" dirty="0">
                          <a:latin typeface="Arial" panose="020B0604020202020204" pitchFamily="34" charset="0"/>
                          <a:cs typeface="Arial" panose="020B0604020202020204" pitchFamily="34" charset="0"/>
                        </a:rPr>
                        <a:t>Inches</a:t>
                      </a:r>
                      <a:r>
                        <a:rPr sz="1800" b="1" spc="35" dirty="0">
                          <a:latin typeface="Arial" panose="020B0604020202020204" pitchFamily="34" charset="0"/>
                          <a:cs typeface="Arial" panose="020B0604020202020204" pitchFamily="34" charset="0"/>
                        </a:rPr>
                        <a:t> </a:t>
                      </a:r>
                      <a:r>
                        <a:rPr sz="1800" b="1" spc="-10" dirty="0">
                          <a:latin typeface="Arial" panose="020B0604020202020204" pitchFamily="34" charset="0"/>
                          <a:cs typeface="Arial" panose="020B0604020202020204" pitchFamily="34" charset="0"/>
                        </a:rPr>
                        <a:t>W.C.[KPa]</a:t>
                      </a:r>
                      <a:endParaRPr sz="1800" b="1">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2408579993"/>
                  </a:ext>
                </a:extLst>
              </a:tr>
              <a:tr h="510353">
                <a:tc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gridSpan="2" vMerge="1">
                  <a:txBody>
                    <a:bodyPr/>
                    <a:lstStyle/>
                    <a:p>
                      <a:endParaRPr/>
                    </a:p>
                  </a:txBody>
                  <a:tcPr marL="0" marR="0" marT="19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hMerge="1" vMerge="1">
                  <a:txBody>
                    <a:bodyPr/>
                    <a:lstStyle/>
                    <a:p>
                      <a:endParaRPr/>
                    </a:p>
                  </a:txBody>
                  <a:tcPr marL="0" marR="0" marT="0" marB="0"/>
                </a:tc>
                <a:tc>
                  <a:txBody>
                    <a:bodyPr/>
                    <a:lstStyle/>
                    <a:p>
                      <a:pPr marL="635" algn="ctr">
                        <a:lnSpc>
                          <a:spcPct val="100000"/>
                        </a:lnSpc>
                        <a:spcBef>
                          <a:spcPts val="114"/>
                        </a:spcBef>
                      </a:pPr>
                      <a:r>
                        <a:rPr sz="1800" b="1" dirty="0">
                          <a:latin typeface="Arial" panose="020B0604020202020204" pitchFamily="34" charset="0"/>
                          <a:cs typeface="Arial" panose="020B0604020202020204" pitchFamily="34" charset="0"/>
                        </a:rPr>
                        <a:t>0</a:t>
                      </a:r>
                      <a:endParaRPr sz="1800" b="1">
                        <a:latin typeface="Arial" panose="020B0604020202020204" pitchFamily="34" charset="0"/>
                        <a:cs typeface="Arial" panose="020B0604020202020204" pitchFamily="34" charset="0"/>
                      </a:endParaRPr>
                    </a:p>
                    <a:p>
                      <a:pPr algn="ctr">
                        <a:lnSpc>
                          <a:spcPct val="100000"/>
                        </a:lnSpc>
                      </a:pPr>
                      <a:r>
                        <a:rPr sz="1800" b="1" spc="-25" dirty="0">
                          <a:latin typeface="Arial" panose="020B0604020202020204" pitchFamily="34" charset="0"/>
                          <a:cs typeface="Arial" panose="020B0604020202020204" pitchFamily="34" charset="0"/>
                        </a:rPr>
                        <a:t>[0]</a:t>
                      </a:r>
                      <a:endParaRPr sz="1800" b="1">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14"/>
                        </a:spcBef>
                      </a:pPr>
                      <a:r>
                        <a:rPr sz="1800" b="1" spc="-25" dirty="0">
                          <a:latin typeface="Arial" panose="020B0604020202020204" pitchFamily="34" charset="0"/>
                          <a:cs typeface="Arial" panose="020B0604020202020204" pitchFamily="34" charset="0"/>
                        </a:rPr>
                        <a:t>0.1</a:t>
                      </a:r>
                      <a:endParaRPr sz="1800" b="1">
                        <a:latin typeface="Arial" panose="020B0604020202020204" pitchFamily="34" charset="0"/>
                        <a:cs typeface="Arial" panose="020B0604020202020204" pitchFamily="34" charset="0"/>
                      </a:endParaRPr>
                    </a:p>
                    <a:p>
                      <a:pPr marL="1270" algn="ctr">
                        <a:lnSpc>
                          <a:spcPct val="100000"/>
                        </a:lnSpc>
                      </a:pPr>
                      <a:r>
                        <a:rPr sz="1800" b="1" spc="-10" dirty="0">
                          <a:latin typeface="Arial" panose="020B0604020202020204" pitchFamily="34" charset="0"/>
                          <a:cs typeface="Arial" panose="020B0604020202020204" pitchFamily="34" charset="0"/>
                        </a:rPr>
                        <a:t>[.02]</a:t>
                      </a:r>
                      <a:endParaRPr sz="1800" b="1">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305">
                        <a:lnSpc>
                          <a:spcPct val="100000"/>
                        </a:lnSpc>
                        <a:spcBef>
                          <a:spcPts val="114"/>
                        </a:spcBef>
                      </a:pPr>
                      <a:r>
                        <a:rPr sz="1800" b="1" spc="-20" dirty="0">
                          <a:latin typeface="Arial" panose="020B0604020202020204" pitchFamily="34" charset="0"/>
                          <a:cs typeface="Arial" panose="020B0604020202020204" pitchFamily="34" charset="0"/>
                        </a:rPr>
                        <a:t>0.16</a:t>
                      </a:r>
                      <a:endParaRPr sz="1800" b="1">
                        <a:latin typeface="Arial" panose="020B0604020202020204" pitchFamily="34" charset="0"/>
                        <a:cs typeface="Arial" panose="020B0604020202020204" pitchFamily="34" charset="0"/>
                      </a:endParaRPr>
                    </a:p>
                    <a:p>
                      <a:pPr marL="149860">
                        <a:lnSpc>
                          <a:spcPct val="100000"/>
                        </a:lnSpc>
                      </a:pPr>
                      <a:r>
                        <a:rPr sz="1800" b="1" spc="-10" dirty="0">
                          <a:latin typeface="Arial" panose="020B0604020202020204" pitchFamily="34" charset="0"/>
                          <a:cs typeface="Arial" panose="020B0604020202020204" pitchFamily="34" charset="0"/>
                        </a:rPr>
                        <a:t>[.04]</a:t>
                      </a:r>
                      <a:endParaRPr sz="1800" b="1">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14"/>
                        </a:spcBef>
                      </a:pPr>
                      <a:r>
                        <a:rPr sz="1800" b="1" spc="-25" dirty="0">
                          <a:latin typeface="Arial" panose="020B0604020202020204" pitchFamily="34" charset="0"/>
                          <a:cs typeface="Arial" panose="020B0604020202020204" pitchFamily="34" charset="0"/>
                        </a:rPr>
                        <a:t>0.2</a:t>
                      </a:r>
                      <a:endParaRPr sz="1800" b="1">
                        <a:latin typeface="Arial" panose="020B0604020202020204" pitchFamily="34" charset="0"/>
                        <a:cs typeface="Arial" panose="020B0604020202020204" pitchFamily="34" charset="0"/>
                      </a:endParaRPr>
                    </a:p>
                    <a:p>
                      <a:pPr marL="1270" algn="ctr">
                        <a:lnSpc>
                          <a:spcPct val="100000"/>
                        </a:lnSpc>
                      </a:pPr>
                      <a:r>
                        <a:rPr sz="1800" b="1" spc="-10" dirty="0">
                          <a:latin typeface="Arial" panose="020B0604020202020204" pitchFamily="34" charset="0"/>
                          <a:cs typeface="Arial" panose="020B0604020202020204" pitchFamily="34" charset="0"/>
                        </a:rPr>
                        <a:t>[.05]</a:t>
                      </a:r>
                      <a:endParaRPr sz="1800" b="1">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14"/>
                        </a:spcBef>
                      </a:pPr>
                      <a:r>
                        <a:rPr sz="1800" b="1" spc="-25" dirty="0">
                          <a:latin typeface="Arial" panose="020B0604020202020204" pitchFamily="34" charset="0"/>
                          <a:cs typeface="Arial" panose="020B0604020202020204" pitchFamily="34" charset="0"/>
                        </a:rPr>
                        <a:t>0.3</a:t>
                      </a:r>
                      <a:endParaRPr sz="1800" b="1">
                        <a:latin typeface="Arial" panose="020B0604020202020204" pitchFamily="34" charset="0"/>
                        <a:cs typeface="Arial" panose="020B0604020202020204" pitchFamily="34" charset="0"/>
                      </a:endParaRPr>
                    </a:p>
                    <a:p>
                      <a:pPr marL="1270" algn="ctr">
                        <a:lnSpc>
                          <a:spcPct val="100000"/>
                        </a:lnSpc>
                      </a:pPr>
                      <a:r>
                        <a:rPr sz="1800" b="1" spc="-10" dirty="0">
                          <a:latin typeface="Arial" panose="020B0604020202020204" pitchFamily="34" charset="0"/>
                          <a:cs typeface="Arial" panose="020B0604020202020204" pitchFamily="34" charset="0"/>
                        </a:rPr>
                        <a:t>[.07]</a:t>
                      </a:r>
                      <a:endParaRPr sz="1800" b="1">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14"/>
                        </a:spcBef>
                      </a:pPr>
                      <a:r>
                        <a:rPr sz="1800" b="1" spc="-25" dirty="0">
                          <a:latin typeface="Arial" panose="020B0604020202020204" pitchFamily="34" charset="0"/>
                          <a:cs typeface="Arial" panose="020B0604020202020204" pitchFamily="34" charset="0"/>
                        </a:rPr>
                        <a:t>0.4</a:t>
                      </a:r>
                      <a:endParaRPr sz="1800" b="1">
                        <a:latin typeface="Arial" panose="020B0604020202020204" pitchFamily="34" charset="0"/>
                        <a:cs typeface="Arial" panose="020B0604020202020204" pitchFamily="34" charset="0"/>
                      </a:endParaRPr>
                    </a:p>
                    <a:p>
                      <a:pPr marL="1905" algn="ctr">
                        <a:lnSpc>
                          <a:spcPct val="100000"/>
                        </a:lnSpc>
                      </a:pPr>
                      <a:r>
                        <a:rPr sz="1800" b="1" spc="-10" dirty="0">
                          <a:latin typeface="Arial" panose="020B0604020202020204" pitchFamily="34" charset="0"/>
                          <a:cs typeface="Arial" panose="020B0604020202020204" pitchFamily="34" charset="0"/>
                        </a:rPr>
                        <a:t>[.10]</a:t>
                      </a:r>
                      <a:endParaRPr sz="1800" b="1">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14"/>
                        </a:spcBef>
                      </a:pPr>
                      <a:r>
                        <a:rPr sz="1800" b="1" spc="-25" dirty="0">
                          <a:latin typeface="Arial" panose="020B0604020202020204" pitchFamily="34" charset="0"/>
                          <a:cs typeface="Arial" panose="020B0604020202020204" pitchFamily="34" charset="0"/>
                        </a:rPr>
                        <a:t>0.5</a:t>
                      </a:r>
                      <a:endParaRPr sz="1800" b="1">
                        <a:latin typeface="Arial" panose="020B0604020202020204" pitchFamily="34" charset="0"/>
                        <a:cs typeface="Arial" panose="020B0604020202020204" pitchFamily="34" charset="0"/>
                      </a:endParaRPr>
                    </a:p>
                    <a:p>
                      <a:pPr marL="1905" algn="ctr">
                        <a:lnSpc>
                          <a:spcPct val="100000"/>
                        </a:lnSpc>
                      </a:pPr>
                      <a:r>
                        <a:rPr sz="1800" b="1" spc="-10" dirty="0">
                          <a:latin typeface="Arial" panose="020B0604020202020204" pitchFamily="34" charset="0"/>
                          <a:cs typeface="Arial" panose="020B0604020202020204" pitchFamily="34" charset="0"/>
                        </a:rPr>
                        <a:t>[.12]</a:t>
                      </a:r>
                      <a:endParaRPr sz="1800" b="1">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14"/>
                        </a:spcBef>
                      </a:pPr>
                      <a:r>
                        <a:rPr sz="1800" b="1" spc="-25" dirty="0">
                          <a:latin typeface="Arial" panose="020B0604020202020204" pitchFamily="34" charset="0"/>
                          <a:cs typeface="Arial" panose="020B0604020202020204" pitchFamily="34" charset="0"/>
                        </a:rPr>
                        <a:t>0.6</a:t>
                      </a:r>
                      <a:endParaRPr sz="1800" b="1" dirty="0">
                        <a:latin typeface="Arial" panose="020B0604020202020204" pitchFamily="34" charset="0"/>
                        <a:cs typeface="Arial" panose="020B0604020202020204" pitchFamily="34" charset="0"/>
                      </a:endParaRPr>
                    </a:p>
                    <a:p>
                      <a:pPr marL="2540" algn="ctr">
                        <a:lnSpc>
                          <a:spcPct val="100000"/>
                        </a:lnSpc>
                      </a:pPr>
                      <a:r>
                        <a:rPr sz="1800" b="1" spc="-10" dirty="0">
                          <a:latin typeface="Arial" panose="020B0604020202020204" pitchFamily="34" charset="0"/>
                          <a:cs typeface="Arial" panose="020B0604020202020204" pitchFamily="34" charset="0"/>
                        </a:rPr>
                        <a:t>[.15]</a:t>
                      </a:r>
                      <a:endParaRPr sz="1800" b="1" dirty="0">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14"/>
                        </a:spcBef>
                      </a:pPr>
                      <a:r>
                        <a:rPr sz="1800" b="1" spc="-25" dirty="0">
                          <a:latin typeface="Arial" panose="020B0604020202020204" pitchFamily="34" charset="0"/>
                          <a:cs typeface="Arial" panose="020B0604020202020204" pitchFamily="34" charset="0"/>
                        </a:rPr>
                        <a:t>0.7</a:t>
                      </a:r>
                      <a:endParaRPr sz="1800" b="1">
                        <a:latin typeface="Arial" panose="020B0604020202020204" pitchFamily="34" charset="0"/>
                        <a:cs typeface="Arial" panose="020B0604020202020204" pitchFamily="34" charset="0"/>
                      </a:endParaRPr>
                    </a:p>
                    <a:p>
                      <a:pPr marL="3175" algn="ctr">
                        <a:lnSpc>
                          <a:spcPct val="100000"/>
                        </a:lnSpc>
                      </a:pPr>
                      <a:r>
                        <a:rPr sz="1800" b="1" spc="-10" dirty="0">
                          <a:latin typeface="Arial" panose="020B0604020202020204" pitchFamily="34" charset="0"/>
                          <a:cs typeface="Arial" panose="020B0604020202020204" pitchFamily="34" charset="0"/>
                        </a:rPr>
                        <a:t>[.17]</a:t>
                      </a:r>
                      <a:endParaRPr sz="1800" b="1">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3175" algn="ctr">
                        <a:lnSpc>
                          <a:spcPct val="100000"/>
                        </a:lnSpc>
                        <a:spcBef>
                          <a:spcPts val="114"/>
                        </a:spcBef>
                      </a:pPr>
                      <a:r>
                        <a:rPr sz="1800" b="1" spc="-25" dirty="0">
                          <a:latin typeface="Arial" panose="020B0604020202020204" pitchFamily="34" charset="0"/>
                          <a:cs typeface="Arial" panose="020B0604020202020204" pitchFamily="34" charset="0"/>
                        </a:rPr>
                        <a:t>0.8</a:t>
                      </a:r>
                      <a:endParaRPr sz="1800" b="1">
                        <a:latin typeface="Arial" panose="020B0604020202020204" pitchFamily="34" charset="0"/>
                        <a:cs typeface="Arial" panose="020B0604020202020204" pitchFamily="34" charset="0"/>
                      </a:endParaRPr>
                    </a:p>
                    <a:p>
                      <a:pPr marL="3175" algn="ctr">
                        <a:lnSpc>
                          <a:spcPct val="100000"/>
                        </a:lnSpc>
                      </a:pPr>
                      <a:r>
                        <a:rPr sz="1800" b="1" spc="-10" dirty="0">
                          <a:latin typeface="Arial" panose="020B0604020202020204" pitchFamily="34" charset="0"/>
                          <a:cs typeface="Arial" panose="020B0604020202020204" pitchFamily="34" charset="0"/>
                        </a:rPr>
                        <a:t>[.20]</a:t>
                      </a:r>
                      <a:endParaRPr sz="1800" b="1">
                        <a:latin typeface="Arial" panose="020B0604020202020204" pitchFamily="34" charset="0"/>
                        <a:cs typeface="Arial" panose="020B0604020202020204" pitchFamily="34" charset="0"/>
                      </a:endParaRPr>
                    </a:p>
                  </a:txBody>
                  <a:tcPr marL="0" marR="0" marT="1460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3587824423"/>
                  </a:ext>
                </a:extLst>
              </a:tr>
              <a:tr h="350324">
                <a:tc rowSpan="10">
                  <a:txBody>
                    <a:bodyPr/>
                    <a:lstStyle/>
                    <a:p>
                      <a:pPr>
                        <a:lnSpc>
                          <a:spcPct val="100000"/>
                        </a:lnSpc>
                      </a:pPr>
                      <a:endParaRPr sz="1800" b="1" dirty="0">
                        <a:latin typeface="Arial" panose="020B0604020202020204" pitchFamily="34" charset="0"/>
                        <a:cs typeface="Arial" panose="020B0604020202020204" pitchFamily="34" charset="0"/>
                      </a:endParaRPr>
                    </a:p>
                    <a:p>
                      <a:pPr>
                        <a:lnSpc>
                          <a:spcPct val="100000"/>
                        </a:lnSpc>
                      </a:pPr>
                      <a:endParaRPr sz="1800" b="1" dirty="0">
                        <a:latin typeface="Arial" panose="020B0604020202020204" pitchFamily="34" charset="0"/>
                        <a:cs typeface="Arial" panose="020B0604020202020204" pitchFamily="34" charset="0"/>
                      </a:endParaRPr>
                    </a:p>
                    <a:p>
                      <a:pPr>
                        <a:lnSpc>
                          <a:spcPct val="100000"/>
                        </a:lnSpc>
                      </a:pPr>
                      <a:endParaRPr sz="1800" b="1" dirty="0">
                        <a:latin typeface="Arial" panose="020B0604020202020204" pitchFamily="34" charset="0"/>
                        <a:cs typeface="Arial" panose="020B0604020202020204" pitchFamily="34" charset="0"/>
                      </a:endParaRPr>
                    </a:p>
                    <a:p>
                      <a:pPr>
                        <a:lnSpc>
                          <a:spcPct val="100000"/>
                        </a:lnSpc>
                      </a:pPr>
                      <a:endParaRPr sz="1800" b="1" dirty="0">
                        <a:latin typeface="Arial" panose="020B0604020202020204" pitchFamily="34" charset="0"/>
                        <a:cs typeface="Arial" panose="020B0604020202020204" pitchFamily="34" charset="0"/>
                      </a:endParaRPr>
                    </a:p>
                    <a:p>
                      <a:pPr>
                        <a:lnSpc>
                          <a:spcPct val="100000"/>
                        </a:lnSpc>
                        <a:spcBef>
                          <a:spcPts val="30"/>
                        </a:spcBef>
                      </a:pPr>
                      <a:endParaRPr sz="1800" b="1" dirty="0">
                        <a:latin typeface="Arial" panose="020B0604020202020204" pitchFamily="34" charset="0"/>
                        <a:cs typeface="Arial" panose="020B0604020202020204" pitchFamily="34" charset="0"/>
                      </a:endParaRPr>
                    </a:p>
                    <a:p>
                      <a:pPr algn="ctr">
                        <a:lnSpc>
                          <a:spcPct val="100000"/>
                        </a:lnSpc>
                      </a:pPr>
                      <a:r>
                        <a:rPr sz="1800" b="1" spc="-25" dirty="0">
                          <a:latin typeface="Arial" panose="020B0604020202020204" pitchFamily="34" charset="0"/>
                          <a:cs typeface="Arial" panose="020B0604020202020204" pitchFamily="34" charset="0"/>
                        </a:rPr>
                        <a:t>48</a:t>
                      </a:r>
                      <a:endParaRPr sz="1800" b="1" dirty="0">
                        <a:latin typeface="Arial" panose="020B0604020202020204" pitchFamily="34" charset="0"/>
                        <a:cs typeface="Arial" panose="020B0604020202020204" pitchFamily="34" charset="0"/>
                      </a:endParaRPr>
                    </a:p>
                  </a:txBody>
                  <a:tcPr marL="0" marR="0" marT="0" marB="0">
                    <a:lnL w="9525">
                      <a:solidFill>
                        <a:srgbClr val="000000"/>
                      </a:solidFill>
                      <a:prstDash val="soli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a:solidFill>
                        <a:srgbClr val="000000"/>
                      </a:solidFill>
                      <a:prstDash val="solid"/>
                    </a:lnB>
                  </a:tcPr>
                </a:tc>
                <a:tc rowSpan="2">
                  <a:txBody>
                    <a:bodyPr/>
                    <a:lstStyle/>
                    <a:p>
                      <a:pPr marL="109220">
                        <a:lnSpc>
                          <a:spcPct val="100000"/>
                        </a:lnSpc>
                        <a:spcBef>
                          <a:spcPts val="735"/>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(5)</a:t>
                      </a:r>
                      <a:endParaRPr sz="1800" b="1" dirty="0">
                        <a:latin typeface="Arial" panose="020B0604020202020204" pitchFamily="34" charset="0"/>
                        <a:cs typeface="Arial" panose="020B0604020202020204" pitchFamily="34" charset="0"/>
                      </a:endParaRPr>
                    </a:p>
                  </a:txBody>
                  <a:tcPr marL="0" marR="0" marT="93345" marB="0">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b="1">
                        <a:latin typeface="Arial" panose="020B0604020202020204" pitchFamily="34" charset="0"/>
                        <a:cs typeface="Arial" panose="020B0604020202020204" pitchFamily="34" charset="0"/>
                      </a:endParaRPr>
                    </a:p>
                  </a:txBody>
                  <a:tcPr marL="0" marR="0" marT="15240" marB="0">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1800" b="1" spc="-20" dirty="0">
                          <a:latin typeface="Arial" panose="020B0604020202020204" pitchFamily="34" charset="0"/>
                          <a:cs typeface="Arial" panose="020B0604020202020204" pitchFamily="34" charset="0"/>
                        </a:rPr>
                        <a:t>2144</a:t>
                      </a:r>
                      <a:endParaRPr sz="1800" b="1" dirty="0">
                        <a:latin typeface="Arial" panose="020B0604020202020204" pitchFamily="34" charset="0"/>
                        <a:cs typeface="Arial" panose="020B0604020202020204" pitchFamily="34" charset="0"/>
                      </a:endParaRPr>
                    </a:p>
                  </a:txBody>
                  <a:tcPr marL="0" marR="0" marT="18415" marB="0">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a:solidFill>
                        <a:srgbClr val="000000"/>
                      </a:solidFill>
                      <a:prstDash val="solid"/>
                    </a:lnB>
                    <a:solidFill>
                      <a:srgbClr val="FFFF00"/>
                    </a:solidFill>
                  </a:tcPr>
                </a:tc>
                <a:tc>
                  <a:txBody>
                    <a:bodyPr/>
                    <a:lstStyle/>
                    <a:p>
                      <a:pPr marL="635" algn="ctr">
                        <a:lnSpc>
                          <a:spcPct val="100000"/>
                        </a:lnSpc>
                        <a:spcBef>
                          <a:spcPts val="145"/>
                        </a:spcBef>
                      </a:pPr>
                      <a:r>
                        <a:rPr sz="1800" b="1" spc="-20" dirty="0">
                          <a:latin typeface="Arial" panose="020B0604020202020204" pitchFamily="34" charset="0"/>
                          <a:cs typeface="Arial" panose="020B0604020202020204" pitchFamily="34" charset="0"/>
                        </a:rPr>
                        <a:t>2106</a:t>
                      </a:r>
                      <a:endParaRPr sz="1800" b="1" dirty="0">
                        <a:latin typeface="Arial" panose="020B0604020202020204" pitchFamily="34" charset="0"/>
                        <a:cs typeface="Arial" panose="020B0604020202020204" pitchFamily="34" charset="0"/>
                      </a:endParaRPr>
                    </a:p>
                  </a:txBody>
                  <a:tcPr marL="0" marR="0" marT="18415" marB="0">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a:solidFill>
                        <a:srgbClr val="000000"/>
                      </a:solidFill>
                      <a:prstDash val="solid"/>
                    </a:lnB>
                    <a:solidFill>
                      <a:srgbClr val="FFFF00"/>
                    </a:solidFill>
                  </a:tcPr>
                </a:tc>
                <a:tc>
                  <a:txBody>
                    <a:bodyPr/>
                    <a:lstStyle/>
                    <a:p>
                      <a:pPr marR="118110" algn="r">
                        <a:lnSpc>
                          <a:spcPct val="100000"/>
                        </a:lnSpc>
                        <a:spcBef>
                          <a:spcPts val="145"/>
                        </a:spcBef>
                      </a:pPr>
                      <a:r>
                        <a:rPr sz="1800" b="1" spc="-20" dirty="0">
                          <a:latin typeface="Arial" panose="020B0604020202020204" pitchFamily="34" charset="0"/>
                          <a:cs typeface="Arial" panose="020B0604020202020204" pitchFamily="34" charset="0"/>
                        </a:rPr>
                        <a:t>2072</a:t>
                      </a:r>
                      <a:endParaRPr sz="1800" b="1">
                        <a:latin typeface="Arial" panose="020B0604020202020204" pitchFamily="34" charset="0"/>
                        <a:cs typeface="Arial" panose="020B0604020202020204" pitchFamily="34" charset="0"/>
                      </a:endParaRPr>
                    </a:p>
                  </a:txBody>
                  <a:tcPr marL="0" marR="0" marT="18415" marB="0">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2052</a:t>
                      </a:r>
                      <a:endParaRPr sz="1800" b="1">
                        <a:latin typeface="Arial" panose="020B0604020202020204" pitchFamily="34" charset="0"/>
                        <a:cs typeface="Arial" panose="020B0604020202020204" pitchFamily="34" charset="0"/>
                      </a:endParaRPr>
                    </a:p>
                  </a:txBody>
                  <a:tcPr marL="0" marR="0" marT="18415" marB="0">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2015</a:t>
                      </a:r>
                      <a:endParaRPr sz="1800" b="1">
                        <a:latin typeface="Arial" panose="020B0604020202020204" pitchFamily="34" charset="0"/>
                        <a:cs typeface="Arial" panose="020B0604020202020204" pitchFamily="34" charset="0"/>
                      </a:endParaRPr>
                    </a:p>
                  </a:txBody>
                  <a:tcPr marL="0" marR="0" marT="18415" marB="0">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1962</a:t>
                      </a:r>
                      <a:endParaRPr sz="1800" b="1">
                        <a:latin typeface="Arial" panose="020B0604020202020204" pitchFamily="34" charset="0"/>
                        <a:cs typeface="Arial" panose="020B0604020202020204" pitchFamily="34" charset="0"/>
                      </a:endParaRPr>
                    </a:p>
                  </a:txBody>
                  <a:tcPr marL="0" marR="0" marT="18415" marB="0">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1924</a:t>
                      </a:r>
                      <a:endParaRPr sz="1800" b="1" dirty="0">
                        <a:latin typeface="Arial" panose="020B0604020202020204" pitchFamily="34" charset="0"/>
                        <a:cs typeface="Arial" panose="020B0604020202020204" pitchFamily="34" charset="0"/>
                      </a:endParaRPr>
                    </a:p>
                  </a:txBody>
                  <a:tcPr marL="0" marR="0" marT="18415" marB="0">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a:solidFill>
                        <a:srgbClr val="000000"/>
                      </a:solidFill>
                      <a:prstDash val="solid"/>
                    </a:lnB>
                    <a:solidFill>
                      <a:srgbClr val="FFFF00"/>
                    </a:solidFill>
                  </a:tcPr>
                </a:tc>
                <a:tc>
                  <a:txBody>
                    <a:bodyPr/>
                    <a:lstStyle/>
                    <a:p>
                      <a:pPr marL="127635">
                        <a:lnSpc>
                          <a:spcPct val="100000"/>
                        </a:lnSpc>
                        <a:spcBef>
                          <a:spcPts val="145"/>
                        </a:spcBef>
                      </a:pPr>
                      <a:r>
                        <a:rPr sz="1800" b="1" spc="-20" dirty="0">
                          <a:latin typeface="Arial" panose="020B0604020202020204" pitchFamily="34" charset="0"/>
                          <a:cs typeface="Arial" panose="020B0604020202020204" pitchFamily="34" charset="0"/>
                        </a:rPr>
                        <a:t>1864</a:t>
                      </a:r>
                      <a:endParaRPr sz="1800" b="1">
                        <a:latin typeface="Arial" panose="020B0604020202020204" pitchFamily="34" charset="0"/>
                        <a:cs typeface="Arial" panose="020B0604020202020204" pitchFamily="34" charset="0"/>
                      </a:endParaRPr>
                    </a:p>
                  </a:txBody>
                  <a:tcPr marL="0" marR="0" marT="18415" marB="0">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a:solidFill>
                        <a:srgbClr val="000000"/>
                      </a:solidFill>
                      <a:prstDash val="solid"/>
                    </a:lnB>
                    <a:solidFill>
                      <a:srgbClr val="FFFF00"/>
                    </a:solidFill>
                  </a:tcPr>
                </a:tc>
                <a:tc>
                  <a:txBody>
                    <a:bodyPr/>
                    <a:lstStyle/>
                    <a:p>
                      <a:pPr marL="1905" algn="ctr">
                        <a:lnSpc>
                          <a:spcPct val="100000"/>
                        </a:lnSpc>
                        <a:spcBef>
                          <a:spcPts val="145"/>
                        </a:spcBef>
                      </a:pPr>
                      <a:r>
                        <a:rPr sz="1800" b="1" spc="-20" dirty="0">
                          <a:latin typeface="Arial" panose="020B0604020202020204" pitchFamily="34" charset="0"/>
                          <a:cs typeface="Arial" panose="020B0604020202020204" pitchFamily="34" charset="0"/>
                        </a:rPr>
                        <a:t>1823</a:t>
                      </a:r>
                      <a:endParaRPr sz="1800" b="1">
                        <a:latin typeface="Arial" panose="020B0604020202020204" pitchFamily="34" charset="0"/>
                        <a:cs typeface="Arial" panose="020B0604020202020204" pitchFamily="34" charset="0"/>
                      </a:endParaRPr>
                    </a:p>
                  </a:txBody>
                  <a:tcPr marL="0" marR="0" marT="18415" marB="0">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a:solidFill>
                        <a:srgbClr val="000000"/>
                      </a:solidFill>
                      <a:prstDash val="solid"/>
                    </a:lnB>
                    <a:solidFill>
                      <a:srgbClr val="FFFF00"/>
                    </a:solidFill>
                  </a:tcPr>
                </a:tc>
                <a:tc>
                  <a:txBody>
                    <a:bodyPr/>
                    <a:lstStyle/>
                    <a:p>
                      <a:pPr marL="2540" algn="ctr">
                        <a:lnSpc>
                          <a:spcPct val="100000"/>
                        </a:lnSpc>
                        <a:spcBef>
                          <a:spcPts val="145"/>
                        </a:spcBef>
                      </a:pPr>
                      <a:r>
                        <a:rPr sz="1800" b="1" spc="-20" dirty="0">
                          <a:latin typeface="Arial" panose="020B0604020202020204" pitchFamily="34" charset="0"/>
                          <a:cs typeface="Arial" panose="020B0604020202020204" pitchFamily="34" charset="0"/>
                        </a:rPr>
                        <a:t>1768</a:t>
                      </a:r>
                      <a:endParaRPr sz="1800" b="1" dirty="0">
                        <a:latin typeface="Arial" panose="020B0604020202020204" pitchFamily="34" charset="0"/>
                        <a:cs typeface="Arial" panose="020B0604020202020204" pitchFamily="34" charset="0"/>
                      </a:endParaRPr>
                    </a:p>
                  </a:txBody>
                  <a:tcPr marL="0" marR="0" marT="18415" marB="0">
                    <a:lnL w="9525" cap="flat" cmpd="sng" algn="ctr">
                      <a:solidFill>
                        <a:srgbClr val="000000"/>
                      </a:solidFill>
                      <a:prstDash val="solid"/>
                      <a:round/>
                      <a:headEnd type="none" w="med" len="med"/>
                      <a:tailEnd type="none" w="med" len="med"/>
                    </a:lnL>
                    <a:lnR w="9525">
                      <a:solidFill>
                        <a:srgbClr val="000000"/>
                      </a:solidFill>
                      <a:prstDash val="solid"/>
                    </a:lnR>
                    <a:lnT w="9525" cap="flat" cmpd="sng" algn="ctr">
                      <a:solidFill>
                        <a:srgbClr val="000000"/>
                      </a:solidFill>
                      <a:prstDash val="solid"/>
                      <a:round/>
                      <a:headEnd type="none" w="med" len="med"/>
                      <a:tailEnd type="none" w="med" len="med"/>
                    </a:lnT>
                    <a:lnB w="9525">
                      <a:solidFill>
                        <a:srgbClr val="000000"/>
                      </a:solidFill>
                      <a:prstDash val="solid"/>
                    </a:lnB>
                  </a:tcPr>
                </a:tc>
                <a:extLst>
                  <a:ext uri="{0D108BD9-81ED-4DB2-BD59-A6C34878D82A}">
                    <a16:rowId xmlns:a16="http://schemas.microsoft.com/office/drawing/2014/main" val="4013600307"/>
                  </a:ext>
                </a:extLst>
              </a:tr>
              <a:tr h="272719">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627</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632</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639</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643</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649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661</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670</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54940">
                        <a:lnSpc>
                          <a:spcPct val="100000"/>
                        </a:lnSpc>
                        <a:spcBef>
                          <a:spcPts val="145"/>
                        </a:spcBef>
                      </a:pPr>
                      <a:r>
                        <a:rPr sz="1800" b="1" spc="-25" dirty="0">
                          <a:latin typeface="Arial" panose="020B0604020202020204" pitchFamily="34" charset="0"/>
                          <a:cs typeface="Arial" panose="020B0604020202020204" pitchFamily="34" charset="0"/>
                        </a:rPr>
                        <a:t>681</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684</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696</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3927448038"/>
                  </a:ext>
                </a:extLst>
              </a:tr>
              <a:tr h="272719">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(4)</a:t>
                      </a:r>
                      <a:endParaRPr sz="1800" b="1">
                        <a:latin typeface="Arial" panose="020B0604020202020204" pitchFamily="34" charset="0"/>
                        <a:cs typeface="Arial" panose="020B0604020202020204" pitchFamily="34" charset="0"/>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1800" b="1" spc="-20" dirty="0">
                          <a:latin typeface="Arial" panose="020B0604020202020204" pitchFamily="34" charset="0"/>
                          <a:cs typeface="Arial" panose="020B0604020202020204" pitchFamily="34" charset="0"/>
                        </a:rPr>
                        <a:t>1999</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635" algn="ctr">
                        <a:lnSpc>
                          <a:spcPct val="100000"/>
                        </a:lnSpc>
                        <a:spcBef>
                          <a:spcPts val="145"/>
                        </a:spcBef>
                      </a:pPr>
                      <a:r>
                        <a:rPr sz="1800" b="1" spc="-20" dirty="0">
                          <a:latin typeface="Arial" panose="020B0604020202020204" pitchFamily="34" charset="0"/>
                          <a:cs typeface="Arial" panose="020B0604020202020204" pitchFamily="34" charset="0"/>
                        </a:rPr>
                        <a:t>1966</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R="118110" algn="r">
                        <a:lnSpc>
                          <a:spcPct val="100000"/>
                        </a:lnSpc>
                        <a:spcBef>
                          <a:spcPts val="145"/>
                        </a:spcBef>
                      </a:pPr>
                      <a:r>
                        <a:rPr sz="1800" b="1" spc="-20" dirty="0">
                          <a:latin typeface="Arial" panose="020B0604020202020204" pitchFamily="34" charset="0"/>
                          <a:cs typeface="Arial" panose="020B0604020202020204" pitchFamily="34" charset="0"/>
                        </a:rPr>
                        <a:t>1933</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1915</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1875</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1819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1775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1800" b="1" spc="-20" dirty="0">
                          <a:latin typeface="Arial" panose="020B0604020202020204" pitchFamily="34" charset="0"/>
                          <a:cs typeface="Arial" panose="020B0604020202020204" pitchFamily="34" charset="0"/>
                        </a:rPr>
                        <a:t>1713</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5"/>
                        </a:spcBef>
                      </a:pPr>
                      <a:r>
                        <a:rPr sz="1800" b="1" spc="-20" dirty="0">
                          <a:latin typeface="Arial" panose="020B0604020202020204" pitchFamily="34" charset="0"/>
                          <a:cs typeface="Arial" panose="020B0604020202020204" pitchFamily="34" charset="0"/>
                        </a:rPr>
                        <a:t>1672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45"/>
                        </a:spcBef>
                      </a:pPr>
                      <a:r>
                        <a:rPr sz="1800" b="1" spc="-20" dirty="0">
                          <a:latin typeface="Arial" panose="020B0604020202020204" pitchFamily="34" charset="0"/>
                          <a:cs typeface="Arial" panose="020B0604020202020204" pitchFamily="34" charset="0"/>
                        </a:rPr>
                        <a:t>1582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3574229591"/>
                  </a:ext>
                </a:extLst>
              </a:tr>
              <a:tr h="30898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510</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520</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529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536</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540</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551</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555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1800" b="1" spc="-25" dirty="0">
                          <a:latin typeface="Arial" panose="020B0604020202020204" pitchFamily="34" charset="0"/>
                          <a:cs typeface="Arial" panose="020B0604020202020204" pitchFamily="34" charset="0"/>
                        </a:rPr>
                        <a:t>567</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571</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588</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87375585"/>
                  </a:ext>
                </a:extLst>
              </a:tr>
              <a:tr h="272719">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92710">
                        <a:lnSpc>
                          <a:spcPct val="100000"/>
                        </a:lnSpc>
                        <a:spcBef>
                          <a:spcPts val="254"/>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0" dirty="0">
                          <a:latin typeface="Arial" panose="020B0604020202020204" pitchFamily="34" charset="0"/>
                          <a:cs typeface="Arial" panose="020B0604020202020204" pitchFamily="34" charset="0"/>
                        </a:rPr>
                        <a:t>(3)-</a:t>
                      </a:r>
                      <a:endParaRPr sz="1800" b="1" dirty="0">
                        <a:latin typeface="Arial" panose="020B0604020202020204" pitchFamily="34" charset="0"/>
                        <a:cs typeface="Arial" panose="020B0604020202020204" pitchFamily="34" charset="0"/>
                      </a:endParaRPr>
                    </a:p>
                    <a:p>
                      <a:pPr marL="107950">
                        <a:lnSpc>
                          <a:spcPct val="100000"/>
                        </a:lnSpc>
                      </a:pPr>
                      <a:r>
                        <a:rPr sz="1800" b="1" spc="-10" dirty="0">
                          <a:latin typeface="Arial" panose="020B0604020202020204" pitchFamily="34" charset="0"/>
                          <a:cs typeface="Arial" panose="020B0604020202020204" pitchFamily="34" charset="0"/>
                        </a:rPr>
                        <a:t>factory</a:t>
                      </a:r>
                      <a:endParaRPr sz="1800" b="1" dirty="0">
                        <a:latin typeface="Arial" panose="020B0604020202020204" pitchFamily="34" charset="0"/>
                        <a:cs typeface="Arial" panose="020B0604020202020204" pitchFamily="34" charset="0"/>
                      </a:endParaRPr>
                    </a:p>
                  </a:txBody>
                  <a:tcPr marL="0" marR="0" marT="3238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1800" b="1" spc="-20" dirty="0">
                          <a:latin typeface="Arial" panose="020B0604020202020204" pitchFamily="34" charset="0"/>
                          <a:cs typeface="Arial" panose="020B0604020202020204" pitchFamily="34" charset="0"/>
                        </a:rPr>
                        <a:t>1788</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1800" b="1" spc="-20" dirty="0">
                          <a:latin typeface="Arial" panose="020B0604020202020204" pitchFamily="34" charset="0"/>
                          <a:cs typeface="Arial" panose="020B0604020202020204" pitchFamily="34" charset="0"/>
                        </a:rPr>
                        <a:t>1746</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1800" b="1" spc="-20" dirty="0">
                          <a:latin typeface="Arial" panose="020B0604020202020204" pitchFamily="34" charset="0"/>
                          <a:cs typeface="Arial" panose="020B0604020202020204" pitchFamily="34" charset="0"/>
                        </a:rPr>
                        <a:t>1714</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1695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1660</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1606</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1565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1800" b="1" spc="-20" dirty="0">
                          <a:latin typeface="Arial" panose="020B0604020202020204" pitchFamily="34" charset="0"/>
                          <a:cs typeface="Arial" panose="020B0604020202020204" pitchFamily="34" charset="0"/>
                        </a:rPr>
                        <a:t>1499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5"/>
                        </a:spcBef>
                      </a:pPr>
                      <a:r>
                        <a:rPr sz="1800" b="1" spc="-20" dirty="0">
                          <a:latin typeface="Arial" panose="020B0604020202020204" pitchFamily="34" charset="0"/>
                          <a:cs typeface="Arial" panose="020B0604020202020204" pitchFamily="34" charset="0"/>
                        </a:rPr>
                        <a:t>1452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45"/>
                        </a:spcBef>
                      </a:pPr>
                      <a:r>
                        <a:rPr sz="1800" b="1" spc="-20" dirty="0">
                          <a:latin typeface="Arial" panose="020B0604020202020204" pitchFamily="34" charset="0"/>
                          <a:cs typeface="Arial" panose="020B0604020202020204" pitchFamily="34" charset="0"/>
                        </a:rPr>
                        <a:t>1355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329629123"/>
                  </a:ext>
                </a:extLst>
              </a:tr>
              <a:tr h="386130">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32384"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367</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374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389</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393</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404</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422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429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1800" b="1" spc="-25" dirty="0">
                          <a:latin typeface="Arial" panose="020B0604020202020204" pitchFamily="34" charset="0"/>
                          <a:cs typeface="Arial" panose="020B0604020202020204" pitchFamily="34" charset="0"/>
                        </a:rPr>
                        <a:t>440</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449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458</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3982455529"/>
                  </a:ext>
                </a:extLst>
              </a:tr>
              <a:tr h="272719">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40"/>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(2)</a:t>
                      </a:r>
                      <a:endParaRPr sz="1800" b="1" dirty="0">
                        <a:latin typeface="Arial" panose="020B0604020202020204" pitchFamily="34" charset="0"/>
                        <a:cs typeface="Arial" panose="020B0604020202020204" pitchFamily="34" charset="0"/>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1800" b="1" spc="-20" dirty="0">
                          <a:latin typeface="Arial" panose="020B0604020202020204" pitchFamily="34" charset="0"/>
                          <a:cs typeface="Arial" panose="020B0604020202020204" pitchFamily="34" charset="0"/>
                        </a:rPr>
                        <a:t>1633</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1800" b="1" spc="-20" dirty="0">
                          <a:latin typeface="Arial" panose="020B0604020202020204" pitchFamily="34" charset="0"/>
                          <a:cs typeface="Arial" panose="020B0604020202020204" pitchFamily="34" charset="0"/>
                        </a:rPr>
                        <a:t>1596</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1800" b="1" spc="-20" dirty="0">
                          <a:latin typeface="Arial" panose="020B0604020202020204" pitchFamily="34" charset="0"/>
                          <a:cs typeface="Arial" panose="020B0604020202020204" pitchFamily="34" charset="0"/>
                        </a:rPr>
                        <a:t>1564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1554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1514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1467</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1424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1800" b="1" spc="-20" dirty="0">
                          <a:latin typeface="Arial" panose="020B0604020202020204" pitchFamily="34" charset="0"/>
                          <a:cs typeface="Arial" panose="020B0604020202020204" pitchFamily="34" charset="0"/>
                        </a:rPr>
                        <a:t>1342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5"/>
                        </a:spcBef>
                      </a:pPr>
                      <a:r>
                        <a:rPr sz="1800" b="1" spc="-20" dirty="0">
                          <a:latin typeface="Arial" panose="020B0604020202020204" pitchFamily="34" charset="0"/>
                          <a:cs typeface="Arial" panose="020B0604020202020204" pitchFamily="34" charset="0"/>
                        </a:rPr>
                        <a:t>1290</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45"/>
                        </a:spcBef>
                      </a:pPr>
                      <a:r>
                        <a:rPr sz="1800" b="1" spc="-20" dirty="0">
                          <a:latin typeface="Arial" panose="020B0604020202020204" pitchFamily="34" charset="0"/>
                          <a:cs typeface="Arial" panose="020B0604020202020204" pitchFamily="34" charset="0"/>
                        </a:rPr>
                        <a:t>1231</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565235553"/>
                  </a:ext>
                </a:extLst>
              </a:tr>
              <a:tr h="309557">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292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300</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311</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318</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329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343</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354</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1800" b="1" spc="-25" dirty="0">
                          <a:latin typeface="Arial" panose="020B0604020202020204" pitchFamily="34" charset="0"/>
                          <a:cs typeface="Arial" panose="020B0604020202020204" pitchFamily="34" charset="0"/>
                        </a:rPr>
                        <a:t>376</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382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391</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974974325"/>
                  </a:ext>
                </a:extLst>
              </a:tr>
              <a:tr h="272719">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(1)</a:t>
                      </a:r>
                      <a:endParaRPr sz="1800" b="1">
                        <a:latin typeface="Arial" panose="020B0604020202020204" pitchFamily="34" charset="0"/>
                        <a:cs typeface="Arial" panose="020B0604020202020204" pitchFamily="34" charset="0"/>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1800" b="1" spc="-20" dirty="0">
                          <a:latin typeface="Arial" panose="020B0604020202020204" pitchFamily="34" charset="0"/>
                          <a:cs typeface="Arial" panose="020B0604020202020204" pitchFamily="34" charset="0"/>
                        </a:rPr>
                        <a:t>1504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1800" b="1" spc="-20" dirty="0">
                          <a:latin typeface="Arial" panose="020B0604020202020204" pitchFamily="34" charset="0"/>
                          <a:cs typeface="Arial" panose="020B0604020202020204" pitchFamily="34" charset="0"/>
                        </a:rPr>
                        <a:t>1468</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1800" b="1" spc="-20" dirty="0">
                          <a:latin typeface="Arial" panose="020B0604020202020204" pitchFamily="34" charset="0"/>
                          <a:cs typeface="Arial" panose="020B0604020202020204" pitchFamily="34" charset="0"/>
                        </a:rPr>
                        <a:t>1428</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1408</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1362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1298</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1244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1800" b="1" spc="-20" dirty="0">
                          <a:latin typeface="Arial" panose="020B0604020202020204" pitchFamily="34" charset="0"/>
                          <a:cs typeface="Arial" panose="020B0604020202020204" pitchFamily="34" charset="0"/>
                        </a:rPr>
                        <a:t>1182</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905" algn="ctr">
                        <a:lnSpc>
                          <a:spcPct val="100000"/>
                        </a:lnSpc>
                        <a:spcBef>
                          <a:spcPts val="145"/>
                        </a:spcBef>
                      </a:pPr>
                      <a:r>
                        <a:rPr sz="1800" b="1" spc="-20" dirty="0">
                          <a:latin typeface="Arial" panose="020B0604020202020204" pitchFamily="34" charset="0"/>
                          <a:cs typeface="Arial" panose="020B0604020202020204" pitchFamily="34" charset="0"/>
                        </a:rPr>
                        <a:t>1160</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45"/>
                        </a:spcBef>
                      </a:pPr>
                      <a:r>
                        <a:rPr sz="1800" b="1" spc="-20" dirty="0">
                          <a:latin typeface="Arial" panose="020B0604020202020204" pitchFamily="34" charset="0"/>
                          <a:cs typeface="Arial" panose="020B0604020202020204" pitchFamily="34" charset="0"/>
                        </a:rPr>
                        <a:t>1081</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2951385827"/>
                  </a:ext>
                </a:extLst>
              </a:tr>
              <a:tr h="30898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228</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242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250</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255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264</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279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291</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1800" b="1" spc="-25" dirty="0">
                          <a:latin typeface="Arial" panose="020B0604020202020204" pitchFamily="34" charset="0"/>
                          <a:cs typeface="Arial" panose="020B0604020202020204" pitchFamily="34" charset="0"/>
                        </a:rPr>
                        <a:t>309</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318</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327</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247745626"/>
                  </a:ext>
                </a:extLst>
              </a:tr>
              <a:tr h="272719">
                <a:tc rowSpan="10">
                  <a:txBody>
                    <a:bodyPr/>
                    <a:lstStyle/>
                    <a:p>
                      <a:pPr>
                        <a:lnSpc>
                          <a:spcPct val="100000"/>
                        </a:lnSpc>
                      </a:pPr>
                      <a:endParaRPr sz="1800" b="1">
                        <a:latin typeface="Arial" panose="020B0604020202020204" pitchFamily="34" charset="0"/>
                        <a:cs typeface="Arial" panose="020B0604020202020204" pitchFamily="34" charset="0"/>
                      </a:endParaRPr>
                    </a:p>
                    <a:p>
                      <a:pPr>
                        <a:lnSpc>
                          <a:spcPct val="100000"/>
                        </a:lnSpc>
                      </a:pPr>
                      <a:endParaRPr sz="1800" b="1">
                        <a:latin typeface="Arial" panose="020B0604020202020204" pitchFamily="34" charset="0"/>
                        <a:cs typeface="Arial" panose="020B0604020202020204" pitchFamily="34" charset="0"/>
                      </a:endParaRPr>
                    </a:p>
                    <a:p>
                      <a:pPr>
                        <a:lnSpc>
                          <a:spcPct val="100000"/>
                        </a:lnSpc>
                      </a:pPr>
                      <a:endParaRPr sz="1800" b="1">
                        <a:latin typeface="Arial" panose="020B0604020202020204" pitchFamily="34" charset="0"/>
                        <a:cs typeface="Arial" panose="020B0604020202020204" pitchFamily="34" charset="0"/>
                      </a:endParaRPr>
                    </a:p>
                    <a:p>
                      <a:pPr>
                        <a:lnSpc>
                          <a:spcPct val="100000"/>
                        </a:lnSpc>
                      </a:pPr>
                      <a:endParaRPr sz="1800" b="1">
                        <a:latin typeface="Arial" panose="020B0604020202020204" pitchFamily="34" charset="0"/>
                        <a:cs typeface="Arial" panose="020B0604020202020204" pitchFamily="34" charset="0"/>
                      </a:endParaRPr>
                    </a:p>
                    <a:p>
                      <a:pPr>
                        <a:lnSpc>
                          <a:spcPct val="100000"/>
                        </a:lnSpc>
                        <a:spcBef>
                          <a:spcPts val="35"/>
                        </a:spcBef>
                      </a:pPr>
                      <a:endParaRPr sz="1800" b="1">
                        <a:latin typeface="Arial" panose="020B0604020202020204" pitchFamily="34" charset="0"/>
                        <a:cs typeface="Arial" panose="020B0604020202020204" pitchFamily="34" charset="0"/>
                      </a:endParaRPr>
                    </a:p>
                    <a:p>
                      <a:pPr algn="ctr">
                        <a:lnSpc>
                          <a:spcPct val="100000"/>
                        </a:lnSpc>
                      </a:pPr>
                      <a:r>
                        <a:rPr sz="1800" b="1" spc="-25" dirty="0">
                          <a:latin typeface="Arial" panose="020B0604020202020204" pitchFamily="34" charset="0"/>
                          <a:cs typeface="Arial" panose="020B0604020202020204" pitchFamily="34" charset="0"/>
                        </a:rPr>
                        <a:t>60</a:t>
                      </a:r>
                      <a:endParaRPr sz="1800" b="1">
                        <a:latin typeface="Arial" panose="020B0604020202020204" pitchFamily="34" charset="0"/>
                        <a:cs typeface="Arial" panose="020B0604020202020204" pitchFamily="34" charset="0"/>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(5)</a:t>
                      </a:r>
                      <a:endParaRPr sz="1800" b="1">
                        <a:latin typeface="Arial" panose="020B0604020202020204" pitchFamily="34" charset="0"/>
                        <a:cs typeface="Arial" panose="020B0604020202020204" pitchFamily="34" charset="0"/>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1800" b="1" spc="-20" dirty="0">
                          <a:latin typeface="Arial" panose="020B0604020202020204" pitchFamily="34" charset="0"/>
                          <a:cs typeface="Arial" panose="020B0604020202020204" pitchFamily="34" charset="0"/>
                        </a:rPr>
                        <a:t>2144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1800" b="1" spc="-20" dirty="0">
                          <a:latin typeface="Arial" panose="020B0604020202020204" pitchFamily="34" charset="0"/>
                          <a:cs typeface="Arial" panose="020B0604020202020204" pitchFamily="34" charset="0"/>
                        </a:rPr>
                        <a:t>2106</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1800" b="1" spc="-20" dirty="0">
                          <a:latin typeface="Arial" panose="020B0604020202020204" pitchFamily="34" charset="0"/>
                          <a:cs typeface="Arial" panose="020B0604020202020204" pitchFamily="34" charset="0"/>
                        </a:rPr>
                        <a:t>2072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2052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2015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1962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1924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1800" b="1" spc="-20" dirty="0">
                          <a:latin typeface="Arial" panose="020B0604020202020204" pitchFamily="34" charset="0"/>
                          <a:cs typeface="Arial" panose="020B0604020202020204" pitchFamily="34" charset="0"/>
                        </a:rPr>
                        <a:t>1864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5"/>
                        </a:spcBef>
                      </a:pPr>
                      <a:r>
                        <a:rPr sz="1800" b="1" spc="-20" dirty="0">
                          <a:latin typeface="Arial" panose="020B0604020202020204" pitchFamily="34" charset="0"/>
                          <a:cs typeface="Arial" panose="020B0604020202020204" pitchFamily="34" charset="0"/>
                        </a:rPr>
                        <a:t>1823</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45"/>
                        </a:spcBef>
                      </a:pPr>
                      <a:r>
                        <a:rPr sz="1800" b="1" spc="-20" dirty="0">
                          <a:latin typeface="Arial" panose="020B0604020202020204" pitchFamily="34" charset="0"/>
                          <a:cs typeface="Arial" panose="020B0604020202020204" pitchFamily="34" charset="0"/>
                        </a:rPr>
                        <a:t>1768</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045144158"/>
                  </a:ext>
                </a:extLst>
              </a:tr>
              <a:tr h="30898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627</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632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639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643</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649</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661</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670</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1800" b="1" spc="-25" dirty="0">
                          <a:latin typeface="Arial" panose="020B0604020202020204" pitchFamily="34" charset="0"/>
                          <a:cs typeface="Arial" panose="020B0604020202020204" pitchFamily="34" charset="0"/>
                        </a:rPr>
                        <a:t>681</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684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696</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472557610"/>
                  </a:ext>
                </a:extLst>
              </a:tr>
              <a:tr h="272719">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35"/>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(4)</a:t>
                      </a:r>
                      <a:endParaRPr sz="1800" b="1">
                        <a:latin typeface="Arial" panose="020B0604020202020204" pitchFamily="34" charset="0"/>
                        <a:cs typeface="Arial" panose="020B0604020202020204" pitchFamily="34" charset="0"/>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5"/>
                        </a:spcBef>
                      </a:pPr>
                      <a:r>
                        <a:rPr sz="1800" b="1" spc="-20" dirty="0">
                          <a:latin typeface="Arial" panose="020B0604020202020204" pitchFamily="34" charset="0"/>
                          <a:cs typeface="Arial" panose="020B0604020202020204" pitchFamily="34" charset="0"/>
                        </a:rPr>
                        <a:t>SCFM</a:t>
                      </a:r>
                      <a:endParaRPr sz="1800" b="1">
                        <a:latin typeface="Arial" panose="020B0604020202020204" pitchFamily="34" charset="0"/>
                        <a:cs typeface="Arial" panose="020B0604020202020204" pitchFamily="34" charset="0"/>
                      </a:endParaRPr>
                    </a:p>
                  </a:txBody>
                  <a:tcPr marL="0" marR="0" marT="158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1800" b="1" spc="-20" dirty="0">
                          <a:latin typeface="Arial" panose="020B0604020202020204" pitchFamily="34" charset="0"/>
                          <a:cs typeface="Arial" panose="020B0604020202020204" pitchFamily="34" charset="0"/>
                        </a:rPr>
                        <a:t>1999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1800" b="1" spc="-20" dirty="0">
                          <a:latin typeface="Arial" panose="020B0604020202020204" pitchFamily="34" charset="0"/>
                          <a:cs typeface="Arial" panose="020B0604020202020204" pitchFamily="34" charset="0"/>
                        </a:rPr>
                        <a:t>1966</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1800" b="1" spc="-20" dirty="0">
                          <a:latin typeface="Arial" panose="020B0604020202020204" pitchFamily="34" charset="0"/>
                          <a:cs typeface="Arial" panose="020B0604020202020204" pitchFamily="34" charset="0"/>
                        </a:rPr>
                        <a:t>1933</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1915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1875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1819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1775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1800" b="1" spc="-20" dirty="0">
                          <a:latin typeface="Arial" panose="020B0604020202020204" pitchFamily="34" charset="0"/>
                          <a:cs typeface="Arial" panose="020B0604020202020204" pitchFamily="34" charset="0"/>
                        </a:rPr>
                        <a:t>1713</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905" algn="ctr">
                        <a:lnSpc>
                          <a:spcPct val="100000"/>
                        </a:lnSpc>
                        <a:spcBef>
                          <a:spcPts val="145"/>
                        </a:spcBef>
                      </a:pPr>
                      <a:r>
                        <a:rPr sz="1800" b="1" spc="-20" dirty="0">
                          <a:latin typeface="Arial" panose="020B0604020202020204" pitchFamily="34" charset="0"/>
                          <a:cs typeface="Arial" panose="020B0604020202020204" pitchFamily="34" charset="0"/>
                        </a:rPr>
                        <a:t>1672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2540" algn="ctr">
                        <a:lnSpc>
                          <a:spcPct val="100000"/>
                        </a:lnSpc>
                        <a:spcBef>
                          <a:spcPts val="145"/>
                        </a:spcBef>
                      </a:pPr>
                      <a:r>
                        <a:rPr sz="1800" b="1" spc="-20" dirty="0">
                          <a:latin typeface="Arial" panose="020B0604020202020204" pitchFamily="34" charset="0"/>
                          <a:cs typeface="Arial" panose="020B0604020202020204" pitchFamily="34" charset="0"/>
                        </a:rPr>
                        <a:t>1582</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2242643833"/>
                  </a:ext>
                </a:extLst>
              </a:tr>
              <a:tr h="30898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34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510</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520</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529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536</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540</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551</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555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1800" b="1" spc="-25" dirty="0">
                          <a:latin typeface="Arial" panose="020B0604020202020204" pitchFamily="34" charset="0"/>
                          <a:cs typeface="Arial" panose="020B0604020202020204" pitchFamily="34" charset="0"/>
                        </a:rPr>
                        <a:t>567</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571</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588</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25817904"/>
                  </a:ext>
                </a:extLst>
              </a:tr>
              <a:tr h="272719">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92710">
                        <a:lnSpc>
                          <a:spcPct val="100000"/>
                        </a:lnSpc>
                        <a:spcBef>
                          <a:spcPts val="260"/>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0" dirty="0">
                          <a:latin typeface="Arial" panose="020B0604020202020204" pitchFamily="34" charset="0"/>
                          <a:cs typeface="Arial" panose="020B0604020202020204" pitchFamily="34" charset="0"/>
                        </a:rPr>
                        <a:t>(3)-</a:t>
                      </a:r>
                      <a:endParaRPr sz="1800" b="1">
                        <a:latin typeface="Arial" panose="020B0604020202020204" pitchFamily="34" charset="0"/>
                        <a:cs typeface="Arial" panose="020B0604020202020204" pitchFamily="34" charset="0"/>
                      </a:endParaRPr>
                    </a:p>
                    <a:p>
                      <a:pPr marL="107950">
                        <a:lnSpc>
                          <a:spcPct val="100000"/>
                        </a:lnSpc>
                      </a:pPr>
                      <a:r>
                        <a:rPr sz="1800" b="1" spc="-10" dirty="0">
                          <a:latin typeface="Arial" panose="020B0604020202020204" pitchFamily="34" charset="0"/>
                          <a:cs typeface="Arial" panose="020B0604020202020204" pitchFamily="34" charset="0"/>
                        </a:rPr>
                        <a:t>factory</a:t>
                      </a:r>
                      <a:endParaRPr sz="1800" b="1">
                        <a:latin typeface="Arial" panose="020B0604020202020204" pitchFamily="34" charset="0"/>
                        <a:cs typeface="Arial" panose="020B0604020202020204" pitchFamily="34" charset="0"/>
                      </a:endParaRPr>
                    </a:p>
                  </a:txBody>
                  <a:tcPr marL="0" marR="0" marT="330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1800" b="1" spc="-20" dirty="0">
                          <a:latin typeface="Arial" panose="020B0604020202020204" pitchFamily="34" charset="0"/>
                          <a:cs typeface="Arial" panose="020B0604020202020204" pitchFamily="34" charset="0"/>
                        </a:rPr>
                        <a:t>1788</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1800" b="1" spc="-20" dirty="0">
                          <a:latin typeface="Arial" panose="020B0604020202020204" pitchFamily="34" charset="0"/>
                          <a:cs typeface="Arial" panose="020B0604020202020204" pitchFamily="34" charset="0"/>
                        </a:rPr>
                        <a:t>1746</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1800" b="1" spc="-20" dirty="0">
                          <a:latin typeface="Arial" panose="020B0604020202020204" pitchFamily="34" charset="0"/>
                          <a:cs typeface="Arial" panose="020B0604020202020204" pitchFamily="34" charset="0"/>
                        </a:rPr>
                        <a:t>1714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1695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1660</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1606</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1565</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635">
                        <a:lnSpc>
                          <a:spcPct val="100000"/>
                        </a:lnSpc>
                        <a:spcBef>
                          <a:spcPts val="145"/>
                        </a:spcBef>
                      </a:pPr>
                      <a:r>
                        <a:rPr sz="1800" b="1" spc="-20" dirty="0">
                          <a:latin typeface="Arial" panose="020B0604020202020204" pitchFamily="34" charset="0"/>
                          <a:cs typeface="Arial" panose="020B0604020202020204" pitchFamily="34" charset="0"/>
                        </a:rPr>
                        <a:t>1499</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905" algn="ctr">
                        <a:lnSpc>
                          <a:spcPct val="100000"/>
                        </a:lnSpc>
                        <a:spcBef>
                          <a:spcPts val="145"/>
                        </a:spcBef>
                      </a:pPr>
                      <a:r>
                        <a:rPr sz="1800" b="1" spc="-20" dirty="0">
                          <a:latin typeface="Arial" panose="020B0604020202020204" pitchFamily="34" charset="0"/>
                          <a:cs typeface="Arial" panose="020B0604020202020204" pitchFamily="34" charset="0"/>
                        </a:rPr>
                        <a:t>1452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45"/>
                        </a:spcBef>
                      </a:pPr>
                      <a:r>
                        <a:rPr sz="1800" b="1" spc="-20" dirty="0">
                          <a:latin typeface="Arial" panose="020B0604020202020204" pitchFamily="34" charset="0"/>
                          <a:cs typeface="Arial" panose="020B0604020202020204" pitchFamily="34" charset="0"/>
                        </a:rPr>
                        <a:t>1355</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3853069260"/>
                  </a:ext>
                </a:extLst>
              </a:tr>
              <a:tr h="347822">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330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10" dirty="0">
                          <a:latin typeface="Arial" panose="020B0604020202020204" pitchFamily="34" charset="0"/>
                          <a:cs typeface="Arial" panose="020B0604020202020204" pitchFamily="34" charset="0"/>
                        </a:rPr>
                        <a:t>Watts</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367</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374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389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393</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404</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422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429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54940">
                        <a:lnSpc>
                          <a:spcPct val="100000"/>
                        </a:lnSpc>
                        <a:spcBef>
                          <a:spcPts val="145"/>
                        </a:spcBef>
                      </a:pPr>
                      <a:r>
                        <a:rPr sz="1800" b="1" spc="-25" dirty="0">
                          <a:latin typeface="Arial" panose="020B0604020202020204" pitchFamily="34" charset="0"/>
                          <a:cs typeface="Arial" panose="020B0604020202020204" pitchFamily="34" charset="0"/>
                        </a:rPr>
                        <a:t>440</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449</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458</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1983458585"/>
                  </a:ext>
                </a:extLst>
              </a:tr>
              <a:tr h="272719">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40"/>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(2)</a:t>
                      </a:r>
                      <a:endParaRPr sz="1800" b="1">
                        <a:latin typeface="Arial" panose="020B0604020202020204" pitchFamily="34" charset="0"/>
                        <a:cs typeface="Arial" panose="020B0604020202020204" pitchFamily="34" charset="0"/>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5"/>
                        </a:spcBef>
                      </a:pPr>
                      <a:r>
                        <a:rPr sz="1800" b="1" spc="-20" dirty="0">
                          <a:latin typeface="Arial" panose="020B0604020202020204" pitchFamily="34" charset="0"/>
                          <a:cs typeface="Arial" panose="020B0604020202020204" pitchFamily="34" charset="0"/>
                        </a:rPr>
                        <a:t>SCFM</a:t>
                      </a:r>
                      <a:endParaRPr sz="1800" b="1">
                        <a:latin typeface="Arial" panose="020B0604020202020204" pitchFamily="34" charset="0"/>
                        <a:cs typeface="Arial" panose="020B0604020202020204" pitchFamily="34" charset="0"/>
                      </a:endParaRPr>
                    </a:p>
                  </a:txBody>
                  <a:tcPr marL="0" marR="0" marT="158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1800" b="1" spc="-20" dirty="0">
                          <a:latin typeface="Arial" panose="020B0604020202020204" pitchFamily="34" charset="0"/>
                          <a:cs typeface="Arial" panose="020B0604020202020204" pitchFamily="34" charset="0"/>
                        </a:rPr>
                        <a:t>1633</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1800" b="1" spc="-20" dirty="0">
                          <a:latin typeface="Arial" panose="020B0604020202020204" pitchFamily="34" charset="0"/>
                          <a:cs typeface="Arial" panose="020B0604020202020204" pitchFamily="34" charset="0"/>
                        </a:rPr>
                        <a:t>1596</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110" algn="r">
                        <a:lnSpc>
                          <a:spcPct val="100000"/>
                        </a:lnSpc>
                        <a:spcBef>
                          <a:spcPts val="145"/>
                        </a:spcBef>
                      </a:pPr>
                      <a:r>
                        <a:rPr sz="1800" b="1" spc="-20" dirty="0">
                          <a:latin typeface="Arial" panose="020B0604020202020204" pitchFamily="34" charset="0"/>
                          <a:cs typeface="Arial" panose="020B0604020202020204" pitchFamily="34" charset="0"/>
                        </a:rPr>
                        <a:t>1564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1554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1514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1467</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1424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635">
                        <a:lnSpc>
                          <a:spcPct val="100000"/>
                        </a:lnSpc>
                        <a:spcBef>
                          <a:spcPts val="145"/>
                        </a:spcBef>
                      </a:pPr>
                      <a:r>
                        <a:rPr sz="1800" b="1" spc="-20" dirty="0">
                          <a:latin typeface="Arial" panose="020B0604020202020204" pitchFamily="34" charset="0"/>
                          <a:cs typeface="Arial" panose="020B0604020202020204" pitchFamily="34" charset="0"/>
                        </a:rPr>
                        <a:t>1342</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905" algn="ctr">
                        <a:lnSpc>
                          <a:spcPct val="100000"/>
                        </a:lnSpc>
                        <a:spcBef>
                          <a:spcPts val="145"/>
                        </a:spcBef>
                      </a:pPr>
                      <a:r>
                        <a:rPr sz="1800" b="1" spc="-20" dirty="0">
                          <a:latin typeface="Arial" panose="020B0604020202020204" pitchFamily="34" charset="0"/>
                          <a:cs typeface="Arial" panose="020B0604020202020204" pitchFamily="34" charset="0"/>
                        </a:rPr>
                        <a:t>1290</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45"/>
                        </a:spcBef>
                      </a:pPr>
                      <a:r>
                        <a:rPr sz="1800" b="1" spc="-20" dirty="0">
                          <a:latin typeface="Arial" panose="020B0604020202020204" pitchFamily="34" charset="0"/>
                          <a:cs typeface="Arial" panose="020B0604020202020204" pitchFamily="34" charset="0"/>
                        </a:rPr>
                        <a:t>1231</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27181716"/>
                  </a:ext>
                </a:extLst>
              </a:tr>
              <a:tr h="309557">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5"/>
                        </a:spcBef>
                      </a:pPr>
                      <a:r>
                        <a:rPr sz="1800" b="1" spc="-10" dirty="0">
                          <a:latin typeface="Arial" panose="020B0604020202020204" pitchFamily="34" charset="0"/>
                          <a:cs typeface="Arial" panose="020B0604020202020204" pitchFamily="34" charset="0"/>
                        </a:rPr>
                        <a:t>Watts</a:t>
                      </a:r>
                      <a:endParaRPr sz="1800" b="1">
                        <a:latin typeface="Arial" panose="020B0604020202020204" pitchFamily="34" charset="0"/>
                        <a:cs typeface="Arial" panose="020B0604020202020204" pitchFamily="34" charset="0"/>
                      </a:endParaRPr>
                    </a:p>
                  </a:txBody>
                  <a:tcPr marL="0" marR="0" marT="158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50"/>
                        </a:spcBef>
                      </a:pPr>
                      <a:r>
                        <a:rPr sz="1800" b="1" spc="-25" dirty="0">
                          <a:latin typeface="Arial" panose="020B0604020202020204" pitchFamily="34" charset="0"/>
                          <a:cs typeface="Arial" panose="020B0604020202020204" pitchFamily="34" charset="0"/>
                        </a:rPr>
                        <a:t>292</a:t>
                      </a:r>
                      <a:endParaRPr sz="1800" b="1">
                        <a:latin typeface="Arial" panose="020B0604020202020204" pitchFamily="34" charset="0"/>
                        <a:cs typeface="Arial" panose="020B0604020202020204" pitchFamily="34" charset="0"/>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0"/>
                        </a:spcBef>
                      </a:pPr>
                      <a:r>
                        <a:rPr sz="1800" b="1" spc="-25" dirty="0">
                          <a:latin typeface="Arial" panose="020B0604020202020204" pitchFamily="34" charset="0"/>
                          <a:cs typeface="Arial" panose="020B0604020202020204" pitchFamily="34" charset="0"/>
                        </a:rPr>
                        <a:t>300</a:t>
                      </a:r>
                      <a:endParaRPr sz="1800" b="1">
                        <a:latin typeface="Arial" panose="020B0604020202020204" pitchFamily="34" charset="0"/>
                        <a:cs typeface="Arial" panose="020B0604020202020204" pitchFamily="34" charset="0"/>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50"/>
                        </a:spcBef>
                      </a:pPr>
                      <a:r>
                        <a:rPr sz="1800" b="1" spc="-25" dirty="0">
                          <a:latin typeface="Arial" panose="020B0604020202020204" pitchFamily="34" charset="0"/>
                          <a:cs typeface="Arial" panose="020B0604020202020204" pitchFamily="34" charset="0"/>
                        </a:rPr>
                        <a:t>311</a:t>
                      </a:r>
                      <a:endParaRPr sz="1800" b="1">
                        <a:latin typeface="Arial" panose="020B0604020202020204" pitchFamily="34" charset="0"/>
                        <a:cs typeface="Arial" panose="020B0604020202020204" pitchFamily="34" charset="0"/>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0"/>
                        </a:spcBef>
                      </a:pPr>
                      <a:r>
                        <a:rPr sz="1800" b="1" spc="-25" dirty="0">
                          <a:latin typeface="Arial" panose="020B0604020202020204" pitchFamily="34" charset="0"/>
                          <a:cs typeface="Arial" panose="020B0604020202020204" pitchFamily="34" charset="0"/>
                        </a:rPr>
                        <a:t>318</a:t>
                      </a:r>
                      <a:endParaRPr sz="1800" b="1">
                        <a:latin typeface="Arial" panose="020B0604020202020204" pitchFamily="34" charset="0"/>
                        <a:cs typeface="Arial" panose="020B0604020202020204" pitchFamily="34" charset="0"/>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0"/>
                        </a:spcBef>
                      </a:pPr>
                      <a:r>
                        <a:rPr sz="1800" b="1" spc="-25" dirty="0">
                          <a:latin typeface="Arial" panose="020B0604020202020204" pitchFamily="34" charset="0"/>
                          <a:cs typeface="Arial" panose="020B0604020202020204" pitchFamily="34" charset="0"/>
                        </a:rPr>
                        <a:t>329</a:t>
                      </a:r>
                      <a:endParaRPr sz="1800" b="1">
                        <a:latin typeface="Arial" panose="020B0604020202020204" pitchFamily="34" charset="0"/>
                        <a:cs typeface="Arial" panose="020B0604020202020204" pitchFamily="34" charset="0"/>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50"/>
                        </a:spcBef>
                      </a:pPr>
                      <a:r>
                        <a:rPr sz="1800" b="1" spc="-25" dirty="0">
                          <a:latin typeface="Arial" panose="020B0604020202020204" pitchFamily="34" charset="0"/>
                          <a:cs typeface="Arial" panose="020B0604020202020204" pitchFamily="34" charset="0"/>
                        </a:rPr>
                        <a:t>343</a:t>
                      </a:r>
                      <a:endParaRPr sz="1800" b="1" dirty="0">
                        <a:latin typeface="Arial" panose="020B0604020202020204" pitchFamily="34" charset="0"/>
                        <a:cs typeface="Arial" panose="020B0604020202020204" pitchFamily="34" charset="0"/>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50"/>
                        </a:spcBef>
                      </a:pPr>
                      <a:r>
                        <a:rPr sz="1800" b="1" spc="-25" dirty="0">
                          <a:latin typeface="Arial" panose="020B0604020202020204" pitchFamily="34" charset="0"/>
                          <a:cs typeface="Arial" panose="020B0604020202020204" pitchFamily="34" charset="0"/>
                        </a:rPr>
                        <a:t>354</a:t>
                      </a:r>
                      <a:endParaRPr sz="1800" b="1" dirty="0">
                        <a:latin typeface="Arial" panose="020B0604020202020204" pitchFamily="34" charset="0"/>
                        <a:cs typeface="Arial" panose="020B0604020202020204" pitchFamily="34" charset="0"/>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54940">
                        <a:lnSpc>
                          <a:spcPct val="100000"/>
                        </a:lnSpc>
                        <a:spcBef>
                          <a:spcPts val="150"/>
                        </a:spcBef>
                      </a:pPr>
                      <a:r>
                        <a:rPr sz="1800" b="1" spc="-25" dirty="0">
                          <a:latin typeface="Arial" panose="020B0604020202020204" pitchFamily="34" charset="0"/>
                          <a:cs typeface="Arial" panose="020B0604020202020204" pitchFamily="34" charset="0"/>
                        </a:rPr>
                        <a:t>376</a:t>
                      </a:r>
                      <a:endParaRPr sz="1800" b="1">
                        <a:latin typeface="Arial" panose="020B0604020202020204" pitchFamily="34" charset="0"/>
                        <a:cs typeface="Arial" panose="020B0604020202020204" pitchFamily="34" charset="0"/>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50"/>
                        </a:spcBef>
                      </a:pPr>
                      <a:r>
                        <a:rPr sz="1800" b="1" spc="-25" dirty="0">
                          <a:latin typeface="Arial" panose="020B0604020202020204" pitchFamily="34" charset="0"/>
                          <a:cs typeface="Arial" panose="020B0604020202020204" pitchFamily="34" charset="0"/>
                        </a:rPr>
                        <a:t>382</a:t>
                      </a:r>
                      <a:endParaRPr sz="1800" b="1" dirty="0">
                        <a:latin typeface="Arial" panose="020B0604020202020204" pitchFamily="34" charset="0"/>
                        <a:cs typeface="Arial" panose="020B0604020202020204" pitchFamily="34" charset="0"/>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50"/>
                        </a:spcBef>
                      </a:pPr>
                      <a:r>
                        <a:rPr sz="1800" b="1" spc="-25" dirty="0">
                          <a:latin typeface="Arial" panose="020B0604020202020204" pitchFamily="34" charset="0"/>
                          <a:cs typeface="Arial" panose="020B0604020202020204" pitchFamily="34" charset="0"/>
                        </a:rPr>
                        <a:t>391</a:t>
                      </a:r>
                      <a:endParaRPr sz="1800" b="1" dirty="0">
                        <a:latin typeface="Arial" panose="020B0604020202020204" pitchFamily="34" charset="0"/>
                        <a:cs typeface="Arial" panose="020B0604020202020204" pitchFamily="34" charset="0"/>
                      </a:endParaRPr>
                    </a:p>
                  </a:txBody>
                  <a:tcPr marL="0" marR="0" marT="1905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1309046578"/>
                  </a:ext>
                </a:extLst>
              </a:tr>
              <a:tr h="272719">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2">
                  <a:txBody>
                    <a:bodyPr/>
                    <a:lstStyle/>
                    <a:p>
                      <a:pPr marL="109220">
                        <a:lnSpc>
                          <a:spcPct val="100000"/>
                        </a:lnSpc>
                        <a:spcBef>
                          <a:spcPts val="740"/>
                        </a:spcBef>
                      </a:pPr>
                      <a:r>
                        <a:rPr sz="1800" b="1" dirty="0">
                          <a:latin typeface="Arial" panose="020B0604020202020204" pitchFamily="34" charset="0"/>
                          <a:cs typeface="Arial" panose="020B0604020202020204" pitchFamily="34" charset="0"/>
                        </a:rPr>
                        <a:t>Tap</a:t>
                      </a:r>
                      <a:r>
                        <a:rPr sz="1800" b="1" spc="-15" dirty="0">
                          <a:latin typeface="Arial" panose="020B0604020202020204" pitchFamily="34" charset="0"/>
                          <a:cs typeface="Arial" panose="020B0604020202020204" pitchFamily="34" charset="0"/>
                        </a:rPr>
                        <a:t> </a:t>
                      </a:r>
                      <a:r>
                        <a:rPr sz="1800" b="1" spc="-25" dirty="0">
                          <a:latin typeface="Arial" panose="020B0604020202020204" pitchFamily="34" charset="0"/>
                          <a:cs typeface="Arial" panose="020B0604020202020204" pitchFamily="34" charset="0"/>
                        </a:rPr>
                        <a:t>(1)</a:t>
                      </a:r>
                      <a:endParaRPr sz="1800" b="1">
                        <a:latin typeface="Arial" panose="020B0604020202020204" pitchFamily="34" charset="0"/>
                        <a:cs typeface="Arial" panose="020B0604020202020204" pitchFamily="34" charset="0"/>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0"/>
                        </a:spcBef>
                      </a:pPr>
                      <a:r>
                        <a:rPr sz="1800" b="1" spc="-20" dirty="0">
                          <a:latin typeface="Arial" panose="020B0604020202020204" pitchFamily="34" charset="0"/>
                          <a:cs typeface="Arial" panose="020B0604020202020204" pitchFamily="34" charset="0"/>
                        </a:rPr>
                        <a:t>SCFM</a:t>
                      </a:r>
                      <a:endParaRPr sz="1800" b="1">
                        <a:latin typeface="Arial" panose="020B0604020202020204" pitchFamily="34" charset="0"/>
                        <a:cs typeface="Arial" panose="020B0604020202020204" pitchFamily="34" charset="0"/>
                      </a:endParaRPr>
                    </a:p>
                  </a:txBody>
                  <a:tcPr marL="0" marR="0" marT="152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18745" algn="r">
                        <a:lnSpc>
                          <a:spcPct val="100000"/>
                        </a:lnSpc>
                        <a:spcBef>
                          <a:spcPts val="145"/>
                        </a:spcBef>
                      </a:pPr>
                      <a:r>
                        <a:rPr sz="1800" b="1" spc="-20" dirty="0">
                          <a:latin typeface="Arial" panose="020B0604020202020204" pitchFamily="34" charset="0"/>
                          <a:cs typeface="Arial" panose="020B0604020202020204" pitchFamily="34" charset="0"/>
                        </a:rPr>
                        <a:t>1504</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635" algn="ctr">
                        <a:lnSpc>
                          <a:spcPct val="100000"/>
                        </a:lnSpc>
                        <a:spcBef>
                          <a:spcPts val="145"/>
                        </a:spcBef>
                      </a:pPr>
                      <a:r>
                        <a:rPr sz="1800" b="1" spc="-20" dirty="0">
                          <a:latin typeface="Arial" panose="020B0604020202020204" pitchFamily="34" charset="0"/>
                          <a:cs typeface="Arial" panose="020B0604020202020204" pitchFamily="34" charset="0"/>
                        </a:rPr>
                        <a:t>1468</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R="118110" algn="r">
                        <a:lnSpc>
                          <a:spcPct val="100000"/>
                        </a:lnSpc>
                        <a:spcBef>
                          <a:spcPts val="145"/>
                        </a:spcBef>
                      </a:pPr>
                      <a:r>
                        <a:rPr sz="1800" b="1" spc="-20" dirty="0">
                          <a:latin typeface="Arial" panose="020B0604020202020204" pitchFamily="34" charset="0"/>
                          <a:cs typeface="Arial" panose="020B0604020202020204" pitchFamily="34" charset="0"/>
                        </a:rPr>
                        <a:t>1428</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1408</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1362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1298</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0" dirty="0">
                          <a:latin typeface="Arial" panose="020B0604020202020204" pitchFamily="34" charset="0"/>
                          <a:cs typeface="Arial" panose="020B0604020202020204" pitchFamily="34" charset="0"/>
                        </a:rPr>
                        <a:t>1244</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635">
                        <a:lnSpc>
                          <a:spcPct val="100000"/>
                        </a:lnSpc>
                        <a:spcBef>
                          <a:spcPts val="145"/>
                        </a:spcBef>
                      </a:pPr>
                      <a:r>
                        <a:rPr sz="1800" b="1" spc="-20" dirty="0">
                          <a:latin typeface="Arial" panose="020B0604020202020204" pitchFamily="34" charset="0"/>
                          <a:cs typeface="Arial" panose="020B0604020202020204" pitchFamily="34" charset="0"/>
                        </a:rPr>
                        <a:t>1182</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905" algn="ctr">
                        <a:lnSpc>
                          <a:spcPct val="100000"/>
                        </a:lnSpc>
                        <a:spcBef>
                          <a:spcPts val="145"/>
                        </a:spcBef>
                      </a:pPr>
                      <a:r>
                        <a:rPr sz="1800" b="1" spc="-20" dirty="0">
                          <a:latin typeface="Arial" panose="020B0604020202020204" pitchFamily="34" charset="0"/>
                          <a:cs typeface="Arial" panose="020B0604020202020204" pitchFamily="34" charset="0"/>
                        </a:rPr>
                        <a:t>1160</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2540" algn="ctr">
                        <a:lnSpc>
                          <a:spcPct val="100000"/>
                        </a:lnSpc>
                        <a:spcBef>
                          <a:spcPts val="145"/>
                        </a:spcBef>
                      </a:pPr>
                      <a:r>
                        <a:rPr sz="1800" b="1" spc="-20" dirty="0">
                          <a:latin typeface="Arial" panose="020B0604020202020204" pitchFamily="34" charset="0"/>
                          <a:cs typeface="Arial" panose="020B0604020202020204" pitchFamily="34" charset="0"/>
                        </a:rPr>
                        <a:t>1081</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2816552461"/>
                  </a:ext>
                </a:extLst>
              </a:tr>
              <a:tr h="309557">
                <a:tc vMerge="1">
                  <a:txBody>
                    <a:bodyPr/>
                    <a:lstStyle/>
                    <a:p>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39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25"/>
                        </a:spcBef>
                      </a:pPr>
                      <a:r>
                        <a:rPr sz="1800" b="1" spc="-10" dirty="0">
                          <a:latin typeface="Arial" panose="020B0604020202020204" pitchFamily="34" charset="0"/>
                          <a:cs typeface="Arial" panose="020B0604020202020204" pitchFamily="34" charset="0"/>
                        </a:rPr>
                        <a:t>Watts</a:t>
                      </a:r>
                      <a:endParaRPr sz="1800" b="1">
                        <a:latin typeface="Arial" panose="020B0604020202020204" pitchFamily="34" charset="0"/>
                        <a:cs typeface="Arial" panose="020B0604020202020204" pitchFamily="34" charset="0"/>
                      </a:endParaRPr>
                    </a:p>
                  </a:txBody>
                  <a:tcPr marL="0" marR="0" marT="158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228</a:t>
                      </a:r>
                      <a:endParaRPr sz="1800" b="1">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242</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R="147320" algn="r">
                        <a:lnSpc>
                          <a:spcPct val="100000"/>
                        </a:lnSpc>
                        <a:spcBef>
                          <a:spcPts val="145"/>
                        </a:spcBef>
                      </a:pPr>
                      <a:r>
                        <a:rPr sz="1800" b="1" spc="-25" dirty="0">
                          <a:latin typeface="Arial" panose="020B0604020202020204" pitchFamily="34" charset="0"/>
                          <a:cs typeface="Arial" panose="020B0604020202020204" pitchFamily="34" charset="0"/>
                        </a:rPr>
                        <a:t>250</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255</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264</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279</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algn="ctr">
                        <a:lnSpc>
                          <a:spcPct val="100000"/>
                        </a:lnSpc>
                        <a:spcBef>
                          <a:spcPts val="145"/>
                        </a:spcBef>
                      </a:pPr>
                      <a:r>
                        <a:rPr sz="1800" b="1" spc="-25" dirty="0">
                          <a:latin typeface="Arial" panose="020B0604020202020204" pitchFamily="34" charset="0"/>
                          <a:cs typeface="Arial" panose="020B0604020202020204" pitchFamily="34" charset="0"/>
                        </a:rPr>
                        <a:t>291</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54940">
                        <a:lnSpc>
                          <a:spcPct val="100000"/>
                        </a:lnSpc>
                        <a:spcBef>
                          <a:spcPts val="145"/>
                        </a:spcBef>
                      </a:pPr>
                      <a:r>
                        <a:rPr sz="1800" b="1" spc="-25" dirty="0">
                          <a:latin typeface="Arial" panose="020B0604020202020204" pitchFamily="34" charset="0"/>
                          <a:cs typeface="Arial" panose="020B0604020202020204" pitchFamily="34" charset="0"/>
                        </a:rPr>
                        <a:t>309</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318</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tc>
                  <a:txBody>
                    <a:bodyPr/>
                    <a:lstStyle/>
                    <a:p>
                      <a:pPr marL="1270" algn="ctr">
                        <a:lnSpc>
                          <a:spcPct val="100000"/>
                        </a:lnSpc>
                        <a:spcBef>
                          <a:spcPts val="145"/>
                        </a:spcBef>
                      </a:pPr>
                      <a:r>
                        <a:rPr sz="1800" b="1" spc="-25" dirty="0">
                          <a:latin typeface="Arial" panose="020B0604020202020204" pitchFamily="34" charset="0"/>
                          <a:cs typeface="Arial" panose="020B0604020202020204" pitchFamily="34" charset="0"/>
                        </a:rPr>
                        <a:t>327</a:t>
                      </a:r>
                      <a:endParaRPr sz="1800" b="1" dirty="0">
                        <a:latin typeface="Arial" panose="020B0604020202020204" pitchFamily="34" charset="0"/>
                        <a:cs typeface="Arial" panose="020B0604020202020204" pitchFamily="34" charset="0"/>
                      </a:endParaRPr>
                    </a:p>
                  </a:txBody>
                  <a:tcPr marL="0" marR="0" marT="1841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00"/>
                    </a:solidFill>
                  </a:tcPr>
                </a:tc>
                <a:extLst>
                  <a:ext uri="{0D108BD9-81ED-4DB2-BD59-A6C34878D82A}">
                    <a16:rowId xmlns:a16="http://schemas.microsoft.com/office/drawing/2014/main" val="3908594928"/>
                  </a:ext>
                </a:extLst>
              </a:tr>
            </a:tbl>
          </a:graphicData>
        </a:graphic>
      </p:graphicFrame>
    </p:spTree>
    <p:extLst>
      <p:ext uri="{BB962C8B-B14F-4D97-AF65-F5344CB8AC3E}">
        <p14:creationId xmlns:p14="http://schemas.microsoft.com/office/powerpoint/2010/main" val="16245734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object 7">
            <a:extLst>
              <a:ext uri="{FF2B5EF4-FFF2-40B4-BE49-F238E27FC236}">
                <a16:creationId xmlns:a16="http://schemas.microsoft.com/office/drawing/2014/main" id="{D70F428F-78E9-21B0-5C1E-32DAFC0F3F44}"/>
              </a:ext>
            </a:extLst>
          </p:cNvPr>
          <p:cNvPicPr/>
          <p:nvPr/>
        </p:nvPicPr>
        <p:blipFill>
          <a:blip r:embed="rId3" cstate="print"/>
          <a:stretch>
            <a:fillRect/>
          </a:stretch>
        </p:blipFill>
        <p:spPr>
          <a:xfrm>
            <a:off x="2503558" y="1304328"/>
            <a:ext cx="8975583" cy="5225534"/>
          </a:xfrm>
          <a:prstGeom prst="rect">
            <a:avLst/>
          </a:prstGeom>
        </p:spPr>
      </p:pic>
      <p:sp>
        <p:nvSpPr>
          <p:cNvPr id="2" name="TextBox 1">
            <a:extLst>
              <a:ext uri="{FF2B5EF4-FFF2-40B4-BE49-F238E27FC236}">
                <a16:creationId xmlns:a16="http://schemas.microsoft.com/office/drawing/2014/main" id="{E28823DC-1447-BAF0-177E-92C22AE999AD}"/>
              </a:ext>
            </a:extLst>
          </p:cNvPr>
          <p:cNvSpPr txBox="1"/>
          <p:nvPr/>
        </p:nvSpPr>
        <p:spPr>
          <a:xfrm>
            <a:off x="812801" y="110851"/>
            <a:ext cx="12280898" cy="1966820"/>
          </a:xfrm>
          <a:prstGeom prst="rect">
            <a:avLst/>
          </a:prstGeom>
          <a:noFill/>
        </p:spPr>
        <p:txBody>
          <a:bodyPr wrap="square" rtlCol="0">
            <a:spAutoFit/>
          </a:bodyPr>
          <a:lstStyle/>
          <a:p>
            <a:pPr marL="0" marR="0" lvl="0" indent="0" algn="l" defTabSz="1125300" rtl="0" eaLnBrk="1" fontAlgn="auto" latinLnBrk="0" hangingPunct="1">
              <a:lnSpc>
                <a:spcPct val="100000"/>
              </a:lnSpc>
              <a:spcBef>
                <a:spcPts val="0"/>
              </a:spcBef>
              <a:spcAft>
                <a:spcPts val="0"/>
              </a:spcAft>
              <a:buClrTx/>
              <a:buSzTx/>
              <a:buFontTx/>
              <a:buNone/>
              <a:tabLst/>
              <a:defRPr/>
            </a:pPr>
            <a:r>
              <a:rPr kumimoji="0" lang="en-US" sz="7381"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Wiring Diagram Version A</a:t>
            </a:r>
          </a:p>
          <a:p>
            <a:endParaRPr lang="en-US" sz="4800" b="1" dirty="0"/>
          </a:p>
        </p:txBody>
      </p:sp>
      <p:sp>
        <p:nvSpPr>
          <p:cNvPr id="5" name="TextBox 4">
            <a:extLst>
              <a:ext uri="{FF2B5EF4-FFF2-40B4-BE49-F238E27FC236}">
                <a16:creationId xmlns:a16="http://schemas.microsoft.com/office/drawing/2014/main" id="{92EAAA69-BF21-C27E-1BFB-7E3F67A5741D}"/>
              </a:ext>
            </a:extLst>
          </p:cNvPr>
          <p:cNvSpPr txBox="1"/>
          <p:nvPr/>
        </p:nvSpPr>
        <p:spPr>
          <a:xfrm>
            <a:off x="279400" y="1447800"/>
            <a:ext cx="2286000"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Control Board:	</a:t>
            </a:r>
          </a:p>
        </p:txBody>
      </p:sp>
      <p:sp>
        <p:nvSpPr>
          <p:cNvPr id="6" name="TextBox 5">
            <a:extLst>
              <a:ext uri="{FF2B5EF4-FFF2-40B4-BE49-F238E27FC236}">
                <a16:creationId xmlns:a16="http://schemas.microsoft.com/office/drawing/2014/main" id="{4A7AB475-54A1-957F-4C7B-C48595CA110D}"/>
              </a:ext>
            </a:extLst>
          </p:cNvPr>
          <p:cNvSpPr txBox="1"/>
          <p:nvPr/>
        </p:nvSpPr>
        <p:spPr>
          <a:xfrm>
            <a:off x="11099800" y="4050268"/>
            <a:ext cx="1981200" cy="369332"/>
          </a:xfrm>
          <a:prstGeom prst="rect">
            <a:avLst/>
          </a:prstGeom>
          <a:noFill/>
        </p:spPr>
        <p:txBody>
          <a:bodyPr wrap="square" rtlCol="0">
            <a:spAutoFit/>
          </a:bodyPr>
          <a:lstStyle/>
          <a:p>
            <a:r>
              <a:rPr lang="en-US" dirty="0"/>
              <a:t>L1 208/240/1/60</a:t>
            </a:r>
          </a:p>
        </p:txBody>
      </p:sp>
      <p:sp>
        <p:nvSpPr>
          <p:cNvPr id="7" name="TextBox 6">
            <a:extLst>
              <a:ext uri="{FF2B5EF4-FFF2-40B4-BE49-F238E27FC236}">
                <a16:creationId xmlns:a16="http://schemas.microsoft.com/office/drawing/2014/main" id="{B5F2F804-D34F-8EA1-C6A4-FAF0AB3AD9B3}"/>
              </a:ext>
            </a:extLst>
          </p:cNvPr>
          <p:cNvSpPr txBox="1"/>
          <p:nvPr/>
        </p:nvSpPr>
        <p:spPr>
          <a:xfrm>
            <a:off x="7747000" y="2188165"/>
            <a:ext cx="2222500" cy="369332"/>
          </a:xfrm>
          <a:prstGeom prst="rect">
            <a:avLst/>
          </a:prstGeom>
          <a:noFill/>
        </p:spPr>
        <p:txBody>
          <a:bodyPr wrap="square" rtlCol="0">
            <a:spAutoFit/>
          </a:bodyPr>
          <a:lstStyle/>
          <a:p>
            <a:r>
              <a:rPr lang="en-US" dirty="0"/>
              <a:t>Heater Plug</a:t>
            </a:r>
          </a:p>
        </p:txBody>
      </p:sp>
      <p:sp>
        <p:nvSpPr>
          <p:cNvPr id="14" name="TextBox 13">
            <a:extLst>
              <a:ext uri="{FF2B5EF4-FFF2-40B4-BE49-F238E27FC236}">
                <a16:creationId xmlns:a16="http://schemas.microsoft.com/office/drawing/2014/main" id="{F500A75C-339A-CE96-CBDE-D3D8E85F50E5}"/>
              </a:ext>
            </a:extLst>
          </p:cNvPr>
          <p:cNvSpPr txBox="1"/>
          <p:nvPr/>
        </p:nvSpPr>
        <p:spPr>
          <a:xfrm>
            <a:off x="127000" y="5257800"/>
            <a:ext cx="2088865" cy="646331"/>
          </a:xfrm>
          <a:prstGeom prst="rect">
            <a:avLst/>
          </a:prstGeom>
          <a:noFill/>
        </p:spPr>
        <p:txBody>
          <a:bodyPr wrap="square" rtlCol="0">
            <a:spAutoFit/>
          </a:bodyPr>
          <a:lstStyle/>
          <a:p>
            <a:r>
              <a:rPr lang="en-US" dirty="0"/>
              <a:t>Transformer 208/230/24vac</a:t>
            </a:r>
          </a:p>
        </p:txBody>
      </p:sp>
      <p:cxnSp>
        <p:nvCxnSpPr>
          <p:cNvPr id="16" name="Straight Arrow Connector 15">
            <a:extLst>
              <a:ext uri="{FF2B5EF4-FFF2-40B4-BE49-F238E27FC236}">
                <a16:creationId xmlns:a16="http://schemas.microsoft.com/office/drawing/2014/main" id="{BBB328CC-9C7C-2522-B032-13D05BF14A1D}"/>
              </a:ext>
            </a:extLst>
          </p:cNvPr>
          <p:cNvCxnSpPr>
            <a:cxnSpLocks/>
          </p:cNvCxnSpPr>
          <p:nvPr/>
        </p:nvCxnSpPr>
        <p:spPr>
          <a:xfrm flipV="1">
            <a:off x="1422400" y="3505200"/>
            <a:ext cx="1457586" cy="1905000"/>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17" name="Straight Arrow Connector 16">
            <a:extLst>
              <a:ext uri="{FF2B5EF4-FFF2-40B4-BE49-F238E27FC236}">
                <a16:creationId xmlns:a16="http://schemas.microsoft.com/office/drawing/2014/main" id="{A6C389C3-B36F-D14D-5302-371B6EE9ACAD}"/>
              </a:ext>
            </a:extLst>
          </p:cNvPr>
          <p:cNvCxnSpPr>
            <a:cxnSpLocks/>
            <a:stCxn id="32" idx="3"/>
            <a:endCxn id="48" idx="3"/>
          </p:cNvCxnSpPr>
          <p:nvPr/>
        </p:nvCxnSpPr>
        <p:spPr>
          <a:xfrm flipV="1">
            <a:off x="889001" y="3471722"/>
            <a:ext cx="3538677" cy="3418544"/>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18" name="Straight Arrow Connector 17">
            <a:extLst>
              <a:ext uri="{FF2B5EF4-FFF2-40B4-BE49-F238E27FC236}">
                <a16:creationId xmlns:a16="http://schemas.microsoft.com/office/drawing/2014/main" id="{04385897-5B28-4867-BCB4-0E49F64E8AD4}"/>
              </a:ext>
            </a:extLst>
          </p:cNvPr>
          <p:cNvCxnSpPr>
            <a:cxnSpLocks/>
          </p:cNvCxnSpPr>
          <p:nvPr/>
        </p:nvCxnSpPr>
        <p:spPr>
          <a:xfrm>
            <a:off x="1947968" y="2291834"/>
            <a:ext cx="2909129" cy="133529"/>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19" name="Straight Arrow Connector 18">
            <a:extLst>
              <a:ext uri="{FF2B5EF4-FFF2-40B4-BE49-F238E27FC236}">
                <a16:creationId xmlns:a16="http://schemas.microsoft.com/office/drawing/2014/main" id="{D248461B-25E6-C80B-C6EB-19D3CE4C9D39}"/>
              </a:ext>
            </a:extLst>
          </p:cNvPr>
          <p:cNvCxnSpPr>
            <a:cxnSpLocks/>
          </p:cNvCxnSpPr>
          <p:nvPr/>
        </p:nvCxnSpPr>
        <p:spPr>
          <a:xfrm flipV="1">
            <a:off x="4868139" y="3390900"/>
            <a:ext cx="321540" cy="4028747"/>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20" name="Straight Arrow Connector 19">
            <a:extLst>
              <a:ext uri="{FF2B5EF4-FFF2-40B4-BE49-F238E27FC236}">
                <a16:creationId xmlns:a16="http://schemas.microsoft.com/office/drawing/2014/main" id="{791EAD99-9E56-5898-FA9D-EC4DB0E6E9B3}"/>
              </a:ext>
            </a:extLst>
          </p:cNvPr>
          <p:cNvCxnSpPr>
            <a:cxnSpLocks/>
          </p:cNvCxnSpPr>
          <p:nvPr/>
        </p:nvCxnSpPr>
        <p:spPr>
          <a:xfrm flipH="1" flipV="1">
            <a:off x="5435018" y="4452215"/>
            <a:ext cx="2008841" cy="2622717"/>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21" name="Straight Arrow Connector 20">
            <a:extLst>
              <a:ext uri="{FF2B5EF4-FFF2-40B4-BE49-F238E27FC236}">
                <a16:creationId xmlns:a16="http://schemas.microsoft.com/office/drawing/2014/main" id="{0E8B793C-4806-A01E-AF02-02859FBD48E9}"/>
              </a:ext>
            </a:extLst>
          </p:cNvPr>
          <p:cNvCxnSpPr>
            <a:cxnSpLocks/>
            <a:stCxn id="27" idx="1"/>
          </p:cNvCxnSpPr>
          <p:nvPr/>
        </p:nvCxnSpPr>
        <p:spPr>
          <a:xfrm flipH="1" flipV="1">
            <a:off x="8280400" y="4988006"/>
            <a:ext cx="2895600" cy="770928"/>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22" name="Straight Arrow Connector 21">
            <a:extLst>
              <a:ext uri="{FF2B5EF4-FFF2-40B4-BE49-F238E27FC236}">
                <a16:creationId xmlns:a16="http://schemas.microsoft.com/office/drawing/2014/main" id="{B6465079-0DA1-C698-A33E-C4C199257463}"/>
              </a:ext>
            </a:extLst>
          </p:cNvPr>
          <p:cNvCxnSpPr>
            <a:cxnSpLocks/>
            <a:stCxn id="28" idx="1"/>
          </p:cNvCxnSpPr>
          <p:nvPr/>
        </p:nvCxnSpPr>
        <p:spPr>
          <a:xfrm flipH="1" flipV="1">
            <a:off x="7747000" y="5193268"/>
            <a:ext cx="2844800" cy="1544598"/>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23" name="Straight Arrow Connector 22">
            <a:extLst>
              <a:ext uri="{FF2B5EF4-FFF2-40B4-BE49-F238E27FC236}">
                <a16:creationId xmlns:a16="http://schemas.microsoft.com/office/drawing/2014/main" id="{EB2397D6-7CBB-63CD-DFAE-81DB7A23F38D}"/>
              </a:ext>
            </a:extLst>
          </p:cNvPr>
          <p:cNvCxnSpPr>
            <a:cxnSpLocks/>
          </p:cNvCxnSpPr>
          <p:nvPr/>
        </p:nvCxnSpPr>
        <p:spPr>
          <a:xfrm flipH="1">
            <a:off x="8280400" y="4168016"/>
            <a:ext cx="2895600" cy="568398"/>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cxnSp>
        <p:nvCxnSpPr>
          <p:cNvPr id="24" name="Straight Arrow Connector 23">
            <a:extLst>
              <a:ext uri="{FF2B5EF4-FFF2-40B4-BE49-F238E27FC236}">
                <a16:creationId xmlns:a16="http://schemas.microsoft.com/office/drawing/2014/main" id="{3A2FAC25-F71D-99EB-D6C3-B24C5C481757}"/>
              </a:ext>
            </a:extLst>
          </p:cNvPr>
          <p:cNvCxnSpPr>
            <a:cxnSpLocks/>
          </p:cNvCxnSpPr>
          <p:nvPr/>
        </p:nvCxnSpPr>
        <p:spPr>
          <a:xfrm flipH="1">
            <a:off x="6527800" y="2309481"/>
            <a:ext cx="1281042" cy="447778"/>
          </a:xfrm>
          <a:prstGeom prst="straightConnector1">
            <a:avLst/>
          </a:prstGeom>
          <a:ln w="38100">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27" name="TextBox 26">
            <a:extLst>
              <a:ext uri="{FF2B5EF4-FFF2-40B4-BE49-F238E27FC236}">
                <a16:creationId xmlns:a16="http://schemas.microsoft.com/office/drawing/2014/main" id="{F2A935CF-ED63-8AC2-ECCC-7CF10AA7E015}"/>
              </a:ext>
            </a:extLst>
          </p:cNvPr>
          <p:cNvSpPr txBox="1"/>
          <p:nvPr/>
        </p:nvSpPr>
        <p:spPr>
          <a:xfrm>
            <a:off x="11176000" y="5574268"/>
            <a:ext cx="1803400" cy="369332"/>
          </a:xfrm>
          <a:prstGeom prst="rect">
            <a:avLst/>
          </a:prstGeom>
          <a:noFill/>
        </p:spPr>
        <p:txBody>
          <a:bodyPr wrap="square">
            <a:spAutoFit/>
          </a:bodyPr>
          <a:lstStyle/>
          <a:p>
            <a:r>
              <a:rPr lang="en-US" dirty="0"/>
              <a:t>L2 208/240/1/60</a:t>
            </a:r>
          </a:p>
        </p:txBody>
      </p:sp>
      <p:sp>
        <p:nvSpPr>
          <p:cNvPr id="28" name="TextBox 27">
            <a:extLst>
              <a:ext uri="{FF2B5EF4-FFF2-40B4-BE49-F238E27FC236}">
                <a16:creationId xmlns:a16="http://schemas.microsoft.com/office/drawing/2014/main" id="{7B6AF014-A0B1-0F9C-4CF0-BBE162D47764}"/>
              </a:ext>
            </a:extLst>
          </p:cNvPr>
          <p:cNvSpPr txBox="1"/>
          <p:nvPr/>
        </p:nvSpPr>
        <p:spPr>
          <a:xfrm>
            <a:off x="10591800" y="6553200"/>
            <a:ext cx="1803400" cy="369332"/>
          </a:xfrm>
          <a:prstGeom prst="rect">
            <a:avLst/>
          </a:prstGeom>
          <a:noFill/>
        </p:spPr>
        <p:txBody>
          <a:bodyPr wrap="square">
            <a:spAutoFit/>
          </a:bodyPr>
          <a:lstStyle/>
          <a:p>
            <a:r>
              <a:rPr lang="en-US" dirty="0"/>
              <a:t>Ground</a:t>
            </a:r>
          </a:p>
        </p:txBody>
      </p:sp>
      <p:sp>
        <p:nvSpPr>
          <p:cNvPr id="32" name="TextBox 31">
            <a:extLst>
              <a:ext uri="{FF2B5EF4-FFF2-40B4-BE49-F238E27FC236}">
                <a16:creationId xmlns:a16="http://schemas.microsoft.com/office/drawing/2014/main" id="{920B3238-3F56-629C-CD5B-F22C7A4DB7E5}"/>
              </a:ext>
            </a:extLst>
          </p:cNvPr>
          <p:cNvSpPr txBox="1"/>
          <p:nvPr/>
        </p:nvSpPr>
        <p:spPr>
          <a:xfrm>
            <a:off x="203201" y="6705600"/>
            <a:ext cx="685800" cy="369332"/>
          </a:xfrm>
          <a:prstGeom prst="rect">
            <a:avLst/>
          </a:prstGeom>
          <a:noFill/>
        </p:spPr>
        <p:txBody>
          <a:bodyPr wrap="square" rtlCol="0">
            <a:spAutoFit/>
          </a:bodyPr>
          <a:lstStyle/>
          <a:p>
            <a:r>
              <a:rPr lang="en-US" dirty="0"/>
              <a:t>Fuse</a:t>
            </a:r>
          </a:p>
        </p:txBody>
      </p:sp>
      <p:sp>
        <p:nvSpPr>
          <p:cNvPr id="33" name="TextBox 32">
            <a:extLst>
              <a:ext uri="{FF2B5EF4-FFF2-40B4-BE49-F238E27FC236}">
                <a16:creationId xmlns:a16="http://schemas.microsoft.com/office/drawing/2014/main" id="{63CC5EFC-AAA8-0395-2C7C-57D4559994DC}"/>
              </a:ext>
            </a:extLst>
          </p:cNvPr>
          <p:cNvSpPr txBox="1"/>
          <p:nvPr/>
        </p:nvSpPr>
        <p:spPr>
          <a:xfrm>
            <a:off x="38086" y="2074902"/>
            <a:ext cx="2594853" cy="369332"/>
          </a:xfrm>
          <a:prstGeom prst="rect">
            <a:avLst/>
          </a:prstGeom>
          <a:noFill/>
        </p:spPr>
        <p:txBody>
          <a:bodyPr wrap="square" rtlCol="0">
            <a:spAutoFit/>
          </a:bodyPr>
          <a:lstStyle/>
          <a:p>
            <a:r>
              <a:rPr lang="en-US" dirty="0"/>
              <a:t>Low Voltage 24 Volt</a:t>
            </a:r>
          </a:p>
        </p:txBody>
      </p:sp>
      <p:sp>
        <p:nvSpPr>
          <p:cNvPr id="34" name="TextBox 33">
            <a:extLst>
              <a:ext uri="{FF2B5EF4-FFF2-40B4-BE49-F238E27FC236}">
                <a16:creationId xmlns:a16="http://schemas.microsoft.com/office/drawing/2014/main" id="{1273FF08-A3AF-2DC7-6879-CBC4369453AB}"/>
              </a:ext>
            </a:extLst>
          </p:cNvPr>
          <p:cNvSpPr txBox="1"/>
          <p:nvPr/>
        </p:nvSpPr>
        <p:spPr>
          <a:xfrm>
            <a:off x="4618747" y="7467600"/>
            <a:ext cx="2594853" cy="369332"/>
          </a:xfrm>
          <a:prstGeom prst="rect">
            <a:avLst/>
          </a:prstGeom>
          <a:noFill/>
        </p:spPr>
        <p:txBody>
          <a:bodyPr wrap="square" rtlCol="0">
            <a:spAutoFit/>
          </a:bodyPr>
          <a:lstStyle/>
          <a:p>
            <a:r>
              <a:rPr lang="en-US" dirty="0"/>
              <a:t>Fan Speed Control</a:t>
            </a:r>
          </a:p>
        </p:txBody>
      </p:sp>
      <p:sp>
        <p:nvSpPr>
          <p:cNvPr id="35" name="TextBox 34">
            <a:extLst>
              <a:ext uri="{FF2B5EF4-FFF2-40B4-BE49-F238E27FC236}">
                <a16:creationId xmlns:a16="http://schemas.microsoft.com/office/drawing/2014/main" id="{A4C9C660-357D-97B7-90E2-C58D2005E508}"/>
              </a:ext>
            </a:extLst>
          </p:cNvPr>
          <p:cNvSpPr txBox="1"/>
          <p:nvPr/>
        </p:nvSpPr>
        <p:spPr>
          <a:xfrm>
            <a:off x="7288210" y="6906398"/>
            <a:ext cx="2594853" cy="646331"/>
          </a:xfrm>
          <a:prstGeom prst="rect">
            <a:avLst/>
          </a:prstGeom>
          <a:noFill/>
        </p:spPr>
        <p:txBody>
          <a:bodyPr wrap="square" rtlCol="0">
            <a:spAutoFit/>
          </a:bodyPr>
          <a:lstStyle/>
          <a:p>
            <a:r>
              <a:rPr lang="en-US" dirty="0"/>
              <a:t>208 Volt Tap. Swap with CN1 (Black) for 208 volt</a:t>
            </a:r>
          </a:p>
        </p:txBody>
      </p:sp>
      <p:sp>
        <p:nvSpPr>
          <p:cNvPr id="48" name="Flowchart: Connector 47">
            <a:extLst>
              <a:ext uri="{FF2B5EF4-FFF2-40B4-BE49-F238E27FC236}">
                <a16:creationId xmlns:a16="http://schemas.microsoft.com/office/drawing/2014/main" id="{C7393914-5405-AF3F-FFA8-38DA094607A4}"/>
              </a:ext>
            </a:extLst>
          </p:cNvPr>
          <p:cNvSpPr/>
          <p:nvPr/>
        </p:nvSpPr>
        <p:spPr>
          <a:xfrm>
            <a:off x="4394200" y="3276600"/>
            <a:ext cx="228600" cy="228600"/>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255926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619377" y="949575"/>
            <a:ext cx="1289536" cy="622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125300">
              <a:spcBef>
                <a:spcPct val="0"/>
              </a:spcBef>
              <a:buNone/>
            </a:pPr>
            <a:r>
              <a:rPr lang="en-US" altLang="zh-CN" sz="3445"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1658962" y="282019"/>
            <a:ext cx="11549039" cy="1228157"/>
          </a:xfrm>
          <a:prstGeom prst="rect">
            <a:avLst/>
          </a:prstGeom>
          <a:noFill/>
        </p:spPr>
        <p:txBody>
          <a:bodyPr wrap="square" rtlCol="0">
            <a:spAutoFit/>
          </a:bodyPr>
          <a:lstStyle/>
          <a:p>
            <a:pPr defTabSz="1125300"/>
            <a:r>
              <a:rPr lang="en-US" sz="7381" b="1" dirty="0">
                <a:solidFill>
                  <a:srgbClr val="000000"/>
                </a:solidFill>
                <a:latin typeface="Calibri" panose="020F0502020204030204" pitchFamily="34" charset="0"/>
                <a:cs typeface="Calibri" panose="020F0502020204030204" pitchFamily="34" charset="0"/>
              </a:rPr>
              <a:t>Wiring Diagram Version B</a:t>
            </a:r>
          </a:p>
        </p:txBody>
      </p:sp>
      <p:pic>
        <p:nvPicPr>
          <p:cNvPr id="3" name="Picture 2">
            <a:extLst>
              <a:ext uri="{FF2B5EF4-FFF2-40B4-BE49-F238E27FC236}">
                <a16:creationId xmlns:a16="http://schemas.microsoft.com/office/drawing/2014/main" id="{A57F9F8D-AED3-51A7-08E0-052E19321435}"/>
              </a:ext>
            </a:extLst>
          </p:cNvPr>
          <p:cNvPicPr>
            <a:picLocks noChangeAspect="1"/>
          </p:cNvPicPr>
          <p:nvPr/>
        </p:nvPicPr>
        <p:blipFill>
          <a:blip r:embed="rId3"/>
          <a:stretch>
            <a:fillRect/>
          </a:stretch>
        </p:blipFill>
        <p:spPr>
          <a:xfrm>
            <a:off x="886466" y="1751841"/>
            <a:ext cx="10419945" cy="6939816"/>
          </a:xfrm>
          <a:prstGeom prst="rect">
            <a:avLst/>
          </a:prstGeom>
        </p:spPr>
      </p:pic>
    </p:spTree>
    <p:extLst>
      <p:ext uri="{BB962C8B-B14F-4D97-AF65-F5344CB8AC3E}">
        <p14:creationId xmlns:p14="http://schemas.microsoft.com/office/powerpoint/2010/main" val="25596340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2133904" y="-16051"/>
            <a:ext cx="8940192" cy="1692451"/>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Changing Fan Speed </a:t>
            </a:r>
            <a:r>
              <a:rPr kumimoji="1" lang="en-US" sz="2400" b="1" dirty="0">
                <a:solidFill>
                  <a:srgbClr val="000000"/>
                </a:solidFill>
                <a:latin typeface="Calibri" panose="020F0502020204030204" pitchFamily="34" charset="0"/>
                <a:ea typeface="MS PGothic" panose="020B0600070205080204" pitchFamily="34" charset="-128"/>
                <a:cs typeface="Calibri" panose="020F0502020204030204" pitchFamily="34" charset="0"/>
              </a:rPr>
              <a:t>Medium High, High</a:t>
            </a:r>
          </a:p>
        </p:txBody>
      </p:sp>
      <p:pic>
        <p:nvPicPr>
          <p:cNvPr id="8" name="object 7">
            <a:extLst>
              <a:ext uri="{FF2B5EF4-FFF2-40B4-BE49-F238E27FC236}">
                <a16:creationId xmlns:a16="http://schemas.microsoft.com/office/drawing/2014/main" id="{87B776BA-F3CC-4AD5-B8AA-F727C1643ABF}"/>
              </a:ext>
            </a:extLst>
          </p:cNvPr>
          <p:cNvPicPr/>
          <p:nvPr/>
        </p:nvPicPr>
        <p:blipFill>
          <a:blip r:embed="rId3" cstate="print"/>
          <a:stretch>
            <a:fillRect/>
          </a:stretch>
        </p:blipFill>
        <p:spPr>
          <a:xfrm>
            <a:off x="1014179" y="1717945"/>
            <a:ext cx="11742052" cy="7003359"/>
          </a:xfrm>
          <a:prstGeom prst="rect">
            <a:avLst/>
          </a:prstGeom>
        </p:spPr>
      </p:pic>
      <p:cxnSp>
        <p:nvCxnSpPr>
          <p:cNvPr id="2" name="Straight Arrow Connector 1">
            <a:extLst>
              <a:ext uri="{FF2B5EF4-FFF2-40B4-BE49-F238E27FC236}">
                <a16:creationId xmlns:a16="http://schemas.microsoft.com/office/drawing/2014/main" id="{20425F3F-F0FC-EED1-B83F-D6D19EF570C0}"/>
              </a:ext>
            </a:extLst>
          </p:cNvPr>
          <p:cNvCxnSpPr>
            <a:stCxn id="11" idx="6"/>
          </p:cNvCxnSpPr>
          <p:nvPr/>
        </p:nvCxnSpPr>
        <p:spPr bwMode="auto">
          <a:xfrm flipV="1">
            <a:off x="5003800" y="3686001"/>
            <a:ext cx="4800600" cy="673634"/>
          </a:xfrm>
          <a:prstGeom prst="straightConnector1">
            <a:avLst/>
          </a:prstGeom>
          <a:solidFill>
            <a:schemeClr val="accent1"/>
          </a:solidFill>
          <a:ln w="28575"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 name="Straight Arrow Connector 2">
            <a:extLst>
              <a:ext uri="{FF2B5EF4-FFF2-40B4-BE49-F238E27FC236}">
                <a16:creationId xmlns:a16="http://schemas.microsoft.com/office/drawing/2014/main" id="{D0AB1AF8-8B0D-DD9A-BA0D-0DBA313CE3AE}"/>
              </a:ext>
            </a:extLst>
          </p:cNvPr>
          <p:cNvCxnSpPr/>
          <p:nvPr/>
        </p:nvCxnSpPr>
        <p:spPr bwMode="auto">
          <a:xfrm>
            <a:off x="5461000" y="1184696"/>
            <a:ext cx="4343400" cy="2320504"/>
          </a:xfrm>
          <a:prstGeom prst="straightConnector1">
            <a:avLst/>
          </a:prstGeom>
          <a:solidFill>
            <a:schemeClr val="accent1"/>
          </a:solidFill>
          <a:ln w="28575"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Oval 10">
            <a:extLst>
              <a:ext uri="{FF2B5EF4-FFF2-40B4-BE49-F238E27FC236}">
                <a16:creationId xmlns:a16="http://schemas.microsoft.com/office/drawing/2014/main" id="{DF3125F4-C377-DD87-9A3C-0AD2A6AA6349}"/>
              </a:ext>
            </a:extLst>
          </p:cNvPr>
          <p:cNvSpPr/>
          <p:nvPr/>
        </p:nvSpPr>
        <p:spPr bwMode="auto">
          <a:xfrm>
            <a:off x="4165600" y="3940535"/>
            <a:ext cx="838200" cy="838200"/>
          </a:xfrm>
          <a:prstGeom prst="ellipse">
            <a:avLst/>
          </a:prstGeom>
          <a:noFill/>
          <a:ln w="22225" cap="flat" cmpd="sng" algn="ctr">
            <a:solidFill>
              <a:srgbClr val="FF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en-US" sz="800" b="0" i="0" u="none" strike="noStrike" cap="none" normalizeH="0" baseline="0">
              <a:ln>
                <a:noFill/>
              </a:ln>
              <a:solidFill>
                <a:schemeClr val="tx1"/>
              </a:solidFill>
              <a:effectLst/>
              <a:latin typeface="Times New Roman" pitchFamily="18" charset="0"/>
              <a:ea typeface="ＭＳ Ｐゴシック" pitchFamily="50" charset="-128"/>
            </a:endParaRPr>
          </a:p>
        </p:txBody>
      </p:sp>
    </p:spTree>
    <p:extLst>
      <p:ext uri="{BB962C8B-B14F-4D97-AF65-F5344CB8AC3E}">
        <p14:creationId xmlns:p14="http://schemas.microsoft.com/office/powerpoint/2010/main" val="2076646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2133904" y="-133660"/>
            <a:ext cx="8940192" cy="1754006"/>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Changing Fan Speed                        </a:t>
            </a:r>
            <a:r>
              <a:rPr kumimoji="1" lang="en-US" sz="2800" b="1" dirty="0">
                <a:solidFill>
                  <a:srgbClr val="000000"/>
                </a:solidFill>
                <a:latin typeface="Calibri" panose="020F0502020204030204" pitchFamily="34" charset="0"/>
                <a:ea typeface="MS PGothic" panose="020B0600070205080204" pitchFamily="34" charset="-128"/>
                <a:cs typeface="Calibri" panose="020F0502020204030204" pitchFamily="34" charset="0"/>
              </a:rPr>
              <a:t>Low, Medium Low</a:t>
            </a:r>
          </a:p>
        </p:txBody>
      </p:sp>
      <p:pic>
        <p:nvPicPr>
          <p:cNvPr id="8" name="object 7">
            <a:extLst>
              <a:ext uri="{FF2B5EF4-FFF2-40B4-BE49-F238E27FC236}">
                <a16:creationId xmlns:a16="http://schemas.microsoft.com/office/drawing/2014/main" id="{87B776BA-F3CC-4AD5-B8AA-F727C1643ABF}"/>
              </a:ext>
            </a:extLst>
          </p:cNvPr>
          <p:cNvPicPr/>
          <p:nvPr/>
        </p:nvPicPr>
        <p:blipFill>
          <a:blip r:embed="rId3" cstate="print"/>
          <a:stretch>
            <a:fillRect/>
          </a:stretch>
        </p:blipFill>
        <p:spPr>
          <a:xfrm>
            <a:off x="1014179" y="1717945"/>
            <a:ext cx="11742052" cy="7003359"/>
          </a:xfrm>
          <a:prstGeom prst="rect">
            <a:avLst/>
          </a:prstGeom>
        </p:spPr>
      </p:pic>
      <p:cxnSp>
        <p:nvCxnSpPr>
          <p:cNvPr id="2" name="Straight Arrow Connector 1">
            <a:extLst>
              <a:ext uri="{FF2B5EF4-FFF2-40B4-BE49-F238E27FC236}">
                <a16:creationId xmlns:a16="http://schemas.microsoft.com/office/drawing/2014/main" id="{20425F3F-F0FC-EED1-B83F-D6D19EF570C0}"/>
              </a:ext>
            </a:extLst>
          </p:cNvPr>
          <p:cNvCxnSpPr>
            <a:stCxn id="11" idx="6"/>
          </p:cNvCxnSpPr>
          <p:nvPr/>
        </p:nvCxnSpPr>
        <p:spPr bwMode="auto">
          <a:xfrm flipV="1">
            <a:off x="5003800" y="3200400"/>
            <a:ext cx="4876800" cy="1159235"/>
          </a:xfrm>
          <a:prstGeom prst="straightConnector1">
            <a:avLst/>
          </a:prstGeom>
          <a:solidFill>
            <a:schemeClr val="accent1"/>
          </a:solidFill>
          <a:ln w="28575"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 name="Straight Arrow Connector 2">
            <a:extLst>
              <a:ext uri="{FF2B5EF4-FFF2-40B4-BE49-F238E27FC236}">
                <a16:creationId xmlns:a16="http://schemas.microsoft.com/office/drawing/2014/main" id="{D0AB1AF8-8B0D-DD9A-BA0D-0DBA313CE3AE}"/>
              </a:ext>
            </a:extLst>
          </p:cNvPr>
          <p:cNvCxnSpPr/>
          <p:nvPr/>
        </p:nvCxnSpPr>
        <p:spPr bwMode="auto">
          <a:xfrm>
            <a:off x="4851400" y="1524000"/>
            <a:ext cx="2785772" cy="2751786"/>
          </a:xfrm>
          <a:prstGeom prst="straightConnector1">
            <a:avLst/>
          </a:prstGeom>
          <a:solidFill>
            <a:schemeClr val="accent1"/>
          </a:solidFill>
          <a:ln w="28575"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Oval 10">
            <a:extLst>
              <a:ext uri="{FF2B5EF4-FFF2-40B4-BE49-F238E27FC236}">
                <a16:creationId xmlns:a16="http://schemas.microsoft.com/office/drawing/2014/main" id="{DF3125F4-C377-DD87-9A3C-0AD2A6AA6349}"/>
              </a:ext>
            </a:extLst>
          </p:cNvPr>
          <p:cNvSpPr/>
          <p:nvPr/>
        </p:nvSpPr>
        <p:spPr bwMode="auto">
          <a:xfrm>
            <a:off x="4165600" y="3940535"/>
            <a:ext cx="838200" cy="838200"/>
          </a:xfrm>
          <a:prstGeom prst="ellipse">
            <a:avLst/>
          </a:prstGeom>
          <a:noFill/>
          <a:ln w="22225" cap="flat" cmpd="sng" algn="ctr">
            <a:solidFill>
              <a:srgbClr val="FF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en-US" sz="800" b="0" i="0" u="none" strike="noStrike" cap="none" normalizeH="0" baseline="0">
              <a:ln>
                <a:noFill/>
              </a:ln>
              <a:solidFill>
                <a:schemeClr val="tx1"/>
              </a:solidFill>
              <a:effectLst/>
              <a:latin typeface="Times New Roman" pitchFamily="18" charset="0"/>
              <a:ea typeface="ＭＳ Ｐゴシック" pitchFamily="50" charset="-128"/>
            </a:endParaRPr>
          </a:p>
        </p:txBody>
      </p:sp>
    </p:spTree>
    <p:extLst>
      <p:ext uri="{BB962C8B-B14F-4D97-AF65-F5344CB8AC3E}">
        <p14:creationId xmlns:p14="http://schemas.microsoft.com/office/powerpoint/2010/main" val="29280697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91F2F6E9-932B-450E-B7DB-BD100A8EF27B}"/>
              </a:ext>
            </a:extLst>
          </p:cNvPr>
          <p:cNvSpPr txBox="1">
            <a:spLocks noChangeArrowheads="1"/>
          </p:cNvSpPr>
          <p:nvPr/>
        </p:nvSpPr>
        <p:spPr bwMode="auto">
          <a:xfrm>
            <a:off x="120655" y="615953"/>
            <a:ext cx="1396999" cy="66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kumimoji="1" sz="27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kumimoji="1"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kumimoji="1"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MS PGothic" panose="020B0600070205080204" pitchFamily="34" charset="-128"/>
              </a:defRPr>
            </a:lvl9pPr>
          </a:lstStyle>
          <a:p>
            <a:pPr defTabSz="1219170" fontAlgn="base">
              <a:spcBef>
                <a:spcPct val="0"/>
              </a:spcBef>
              <a:spcAft>
                <a:spcPct val="0"/>
              </a:spcAft>
              <a:buNone/>
            </a:pPr>
            <a:r>
              <a:rPr lang="en-US" altLang="zh-CN" sz="3732" dirty="0">
                <a:solidFill>
                  <a:srgbClr val="FFFFFF"/>
                </a:solidFill>
                <a:latin typeface="Arial" panose="020B0604020202020204" pitchFamily="34" charset="0"/>
                <a:cs typeface="Arial" panose="020B0604020202020204" pitchFamily="34" charset="0"/>
              </a:rPr>
              <a:t>1</a:t>
            </a:r>
          </a:p>
        </p:txBody>
      </p:sp>
      <p:sp>
        <p:nvSpPr>
          <p:cNvPr id="5" name="TextBox 4">
            <a:extLst>
              <a:ext uri="{FF2B5EF4-FFF2-40B4-BE49-F238E27FC236}">
                <a16:creationId xmlns:a16="http://schemas.microsoft.com/office/drawing/2014/main" id="{2A170683-96E0-4F7E-A208-818681E361F3}"/>
              </a:ext>
            </a:extLst>
          </p:cNvPr>
          <p:cNvSpPr txBox="1"/>
          <p:nvPr/>
        </p:nvSpPr>
        <p:spPr>
          <a:xfrm>
            <a:off x="1117601" y="-103919"/>
            <a:ext cx="9837006" cy="1323119"/>
          </a:xfrm>
          <a:prstGeom prst="rect">
            <a:avLst/>
          </a:prstGeom>
          <a:noFill/>
        </p:spPr>
        <p:txBody>
          <a:bodyPr wrap="square" rtlCol="0">
            <a:spAutoFit/>
          </a:bodyPr>
          <a:lstStyle/>
          <a:p>
            <a:pPr defTabSz="1219170" eaLnBrk="0" fontAlgn="base" hangingPunct="0">
              <a:spcBef>
                <a:spcPct val="0"/>
              </a:spcBef>
              <a:spcAft>
                <a:spcPct val="0"/>
              </a:spcAft>
            </a:pPr>
            <a:r>
              <a:rPr kumimoji="1" lang="en-US" sz="7998" b="1" dirty="0">
                <a:solidFill>
                  <a:srgbClr val="000000"/>
                </a:solidFill>
                <a:latin typeface="Calibri" panose="020F0502020204030204" pitchFamily="34" charset="0"/>
                <a:ea typeface="MS PGothic" panose="020B0600070205080204" pitchFamily="34" charset="-128"/>
                <a:cs typeface="Calibri" panose="020F0502020204030204" pitchFamily="34" charset="0"/>
              </a:rPr>
              <a:t>Changing Fan Speed</a:t>
            </a:r>
          </a:p>
        </p:txBody>
      </p:sp>
      <p:pic>
        <p:nvPicPr>
          <p:cNvPr id="4" name="Picture 3">
            <a:extLst>
              <a:ext uri="{FF2B5EF4-FFF2-40B4-BE49-F238E27FC236}">
                <a16:creationId xmlns:a16="http://schemas.microsoft.com/office/drawing/2014/main" id="{BA9CB1CA-AE51-F290-EDCB-97B02F0764F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5246688" y="3709988"/>
            <a:ext cx="4419600" cy="2486025"/>
          </a:xfrm>
          <a:prstGeom prst="rect">
            <a:avLst/>
          </a:prstGeom>
        </p:spPr>
      </p:pic>
      <p:pic>
        <p:nvPicPr>
          <p:cNvPr id="7" name="Picture 6" descr="A picture containing indoor&#10;&#10;Description automatically generated">
            <a:extLst>
              <a:ext uri="{FF2B5EF4-FFF2-40B4-BE49-F238E27FC236}">
                <a16:creationId xmlns:a16="http://schemas.microsoft.com/office/drawing/2014/main" id="{E37D8183-DDA1-3077-EF2C-3EB9F7431C7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789782" y="3159919"/>
            <a:ext cx="6781802" cy="3814764"/>
          </a:xfrm>
          <a:prstGeom prst="rect">
            <a:avLst/>
          </a:prstGeom>
        </p:spPr>
      </p:pic>
      <p:pic>
        <p:nvPicPr>
          <p:cNvPr id="8" name="Picture 7">
            <a:extLst>
              <a:ext uri="{FF2B5EF4-FFF2-40B4-BE49-F238E27FC236}">
                <a16:creationId xmlns:a16="http://schemas.microsoft.com/office/drawing/2014/main" id="{70F68DD6-EB99-C210-0F14-1B3C93E2D52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061450" y="3735389"/>
            <a:ext cx="4419600" cy="2486025"/>
          </a:xfrm>
          <a:prstGeom prst="rect">
            <a:avLst/>
          </a:prstGeom>
        </p:spPr>
      </p:pic>
      <p:sp>
        <p:nvSpPr>
          <p:cNvPr id="9" name="Oval 8">
            <a:extLst>
              <a:ext uri="{FF2B5EF4-FFF2-40B4-BE49-F238E27FC236}">
                <a16:creationId xmlns:a16="http://schemas.microsoft.com/office/drawing/2014/main" id="{4401BBB6-EC47-4FD2-5F89-FAC2CC3A4243}"/>
              </a:ext>
            </a:extLst>
          </p:cNvPr>
          <p:cNvSpPr/>
          <p:nvPr/>
        </p:nvSpPr>
        <p:spPr bwMode="auto">
          <a:xfrm>
            <a:off x="1762918" y="3200400"/>
            <a:ext cx="1564481" cy="1752600"/>
          </a:xfrm>
          <a:prstGeom prst="ellipse">
            <a:avLst/>
          </a:prstGeom>
          <a:noFill/>
          <a:ln w="22225" cap="flat" cmpd="sng" algn="ctr">
            <a:solidFill>
              <a:srgbClr val="FF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en-US" sz="800" b="0" i="0" u="none" strike="noStrike" cap="none" normalizeH="0" baseline="0">
              <a:ln>
                <a:noFill/>
              </a:ln>
              <a:solidFill>
                <a:schemeClr val="tx1"/>
              </a:solidFill>
              <a:effectLst/>
              <a:latin typeface="Times New Roman" pitchFamily="18" charset="0"/>
              <a:ea typeface="ＭＳ Ｐゴシック" pitchFamily="50" charset="-128"/>
            </a:endParaRPr>
          </a:p>
        </p:txBody>
      </p:sp>
      <p:cxnSp>
        <p:nvCxnSpPr>
          <p:cNvPr id="10" name="Straight Arrow Connector 9">
            <a:extLst>
              <a:ext uri="{FF2B5EF4-FFF2-40B4-BE49-F238E27FC236}">
                <a16:creationId xmlns:a16="http://schemas.microsoft.com/office/drawing/2014/main" id="{0D85B91B-C83E-AB43-B1D7-8ED7C14B69CD}"/>
              </a:ext>
            </a:extLst>
          </p:cNvPr>
          <p:cNvCxnSpPr>
            <a:stCxn id="9" idx="6"/>
          </p:cNvCxnSpPr>
          <p:nvPr/>
        </p:nvCxnSpPr>
        <p:spPr bwMode="auto">
          <a:xfrm>
            <a:off x="3327399" y="4076700"/>
            <a:ext cx="2819401" cy="0"/>
          </a:xfrm>
          <a:prstGeom prst="straightConnector1">
            <a:avLst/>
          </a:prstGeom>
          <a:solidFill>
            <a:schemeClr val="accent1"/>
          </a:solidFill>
          <a:ln w="1270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15" name="Picture 14">
            <a:extLst>
              <a:ext uri="{FF2B5EF4-FFF2-40B4-BE49-F238E27FC236}">
                <a16:creationId xmlns:a16="http://schemas.microsoft.com/office/drawing/2014/main" id="{9F7CAF1A-B6DF-9AF4-BA76-97338059918A}"/>
              </a:ext>
            </a:extLst>
          </p:cNvPr>
          <p:cNvPicPr>
            <a:picLocks noChangeAspect="1"/>
          </p:cNvPicPr>
          <p:nvPr/>
        </p:nvPicPr>
        <p:blipFill>
          <a:blip r:embed="rId5"/>
          <a:stretch>
            <a:fillRect/>
          </a:stretch>
        </p:blipFill>
        <p:spPr>
          <a:xfrm>
            <a:off x="7823200" y="1306532"/>
            <a:ext cx="2891222" cy="739734"/>
          </a:xfrm>
          <a:prstGeom prst="rect">
            <a:avLst/>
          </a:prstGeom>
        </p:spPr>
      </p:pic>
      <p:sp>
        <p:nvSpPr>
          <p:cNvPr id="17" name="TextBox 16">
            <a:extLst>
              <a:ext uri="{FF2B5EF4-FFF2-40B4-BE49-F238E27FC236}">
                <a16:creationId xmlns:a16="http://schemas.microsoft.com/office/drawing/2014/main" id="{7455A98A-43DD-989E-7035-29B390579B38}"/>
              </a:ext>
            </a:extLst>
          </p:cNvPr>
          <p:cNvSpPr txBox="1"/>
          <p:nvPr/>
        </p:nvSpPr>
        <p:spPr>
          <a:xfrm>
            <a:off x="5046661" y="1497569"/>
            <a:ext cx="2333627" cy="369332"/>
          </a:xfrm>
          <a:prstGeom prst="rect">
            <a:avLst/>
          </a:prstGeom>
          <a:noFill/>
        </p:spPr>
        <p:txBody>
          <a:bodyPr wrap="square" rtlCol="0">
            <a:spAutoFit/>
          </a:bodyPr>
          <a:lstStyle/>
          <a:p>
            <a:r>
              <a:rPr lang="en-US" dirty="0"/>
              <a:t>Dip Switch SW 1</a:t>
            </a:r>
          </a:p>
        </p:txBody>
      </p:sp>
      <p:sp>
        <p:nvSpPr>
          <p:cNvPr id="18" name="TextBox 17">
            <a:extLst>
              <a:ext uri="{FF2B5EF4-FFF2-40B4-BE49-F238E27FC236}">
                <a16:creationId xmlns:a16="http://schemas.microsoft.com/office/drawing/2014/main" id="{215A7A50-E711-5BE7-579B-E173F1B55A33}"/>
              </a:ext>
            </a:extLst>
          </p:cNvPr>
          <p:cNvSpPr txBox="1"/>
          <p:nvPr/>
        </p:nvSpPr>
        <p:spPr>
          <a:xfrm>
            <a:off x="6463506" y="7885137"/>
            <a:ext cx="1609726" cy="369332"/>
          </a:xfrm>
          <a:prstGeom prst="rect">
            <a:avLst/>
          </a:prstGeom>
          <a:noFill/>
          <a:ln>
            <a:solidFill>
              <a:srgbClr val="FF0000"/>
            </a:solidFill>
          </a:ln>
        </p:spPr>
        <p:txBody>
          <a:bodyPr wrap="square" rtlCol="0">
            <a:spAutoFit/>
          </a:bodyPr>
          <a:lstStyle/>
          <a:p>
            <a:r>
              <a:rPr lang="en-US" dirty="0"/>
              <a:t>Medium Low</a:t>
            </a:r>
          </a:p>
        </p:txBody>
      </p:sp>
      <p:sp>
        <p:nvSpPr>
          <p:cNvPr id="19" name="TextBox 18">
            <a:extLst>
              <a:ext uri="{FF2B5EF4-FFF2-40B4-BE49-F238E27FC236}">
                <a16:creationId xmlns:a16="http://schemas.microsoft.com/office/drawing/2014/main" id="{D44CFD45-F10C-9D3C-3941-520EB670974E}"/>
              </a:ext>
            </a:extLst>
          </p:cNvPr>
          <p:cNvSpPr txBox="1"/>
          <p:nvPr/>
        </p:nvSpPr>
        <p:spPr>
          <a:xfrm>
            <a:off x="10945876" y="7846505"/>
            <a:ext cx="919164" cy="369332"/>
          </a:xfrm>
          <a:prstGeom prst="rect">
            <a:avLst/>
          </a:prstGeom>
          <a:noFill/>
          <a:ln>
            <a:solidFill>
              <a:srgbClr val="FF0000"/>
            </a:solidFill>
          </a:ln>
        </p:spPr>
        <p:txBody>
          <a:bodyPr wrap="square" rtlCol="0">
            <a:spAutoFit/>
          </a:bodyPr>
          <a:lstStyle/>
          <a:p>
            <a:r>
              <a:rPr lang="en-US" dirty="0"/>
              <a:t>Low</a:t>
            </a:r>
          </a:p>
        </p:txBody>
      </p:sp>
      <p:cxnSp>
        <p:nvCxnSpPr>
          <p:cNvPr id="20" name="Straight Arrow Connector 19">
            <a:extLst>
              <a:ext uri="{FF2B5EF4-FFF2-40B4-BE49-F238E27FC236}">
                <a16:creationId xmlns:a16="http://schemas.microsoft.com/office/drawing/2014/main" id="{488748BC-00ED-8E61-4F19-F02D3779C0AB}"/>
              </a:ext>
            </a:extLst>
          </p:cNvPr>
          <p:cNvCxnSpPr/>
          <p:nvPr/>
        </p:nvCxnSpPr>
        <p:spPr bwMode="auto">
          <a:xfrm flipV="1">
            <a:off x="7268369" y="4445002"/>
            <a:ext cx="0" cy="3440135"/>
          </a:xfrm>
          <a:prstGeom prst="straightConnector1">
            <a:avLst/>
          </a:prstGeom>
          <a:solidFill>
            <a:schemeClr val="accent1"/>
          </a:solidFill>
          <a:ln w="1270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Arrow Connector 22">
            <a:extLst>
              <a:ext uri="{FF2B5EF4-FFF2-40B4-BE49-F238E27FC236}">
                <a16:creationId xmlns:a16="http://schemas.microsoft.com/office/drawing/2014/main" id="{FBEC0F6D-8494-18C8-14FD-7CDC05A44E75}"/>
              </a:ext>
            </a:extLst>
          </p:cNvPr>
          <p:cNvCxnSpPr/>
          <p:nvPr/>
        </p:nvCxnSpPr>
        <p:spPr bwMode="auto">
          <a:xfrm flipV="1">
            <a:off x="7670800" y="4445001"/>
            <a:ext cx="0" cy="3440135"/>
          </a:xfrm>
          <a:prstGeom prst="straightConnector1">
            <a:avLst/>
          </a:prstGeom>
          <a:solidFill>
            <a:schemeClr val="accent1"/>
          </a:solidFill>
          <a:ln w="1270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DAF0AED3-55D3-22B9-6BCD-981721B20708}"/>
              </a:ext>
            </a:extLst>
          </p:cNvPr>
          <p:cNvCxnSpPr/>
          <p:nvPr/>
        </p:nvCxnSpPr>
        <p:spPr bwMode="auto">
          <a:xfrm flipV="1">
            <a:off x="10790237" y="4572000"/>
            <a:ext cx="0" cy="3313136"/>
          </a:xfrm>
          <a:prstGeom prst="straightConnector1">
            <a:avLst/>
          </a:prstGeom>
          <a:solidFill>
            <a:schemeClr val="accent1"/>
          </a:solidFill>
          <a:ln w="1270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402BEF83-A093-5AF1-9BCD-7263A3705337}"/>
              </a:ext>
            </a:extLst>
          </p:cNvPr>
          <p:cNvCxnSpPr/>
          <p:nvPr/>
        </p:nvCxnSpPr>
        <p:spPr bwMode="auto">
          <a:xfrm flipV="1">
            <a:off x="11480800" y="4445002"/>
            <a:ext cx="0" cy="3440135"/>
          </a:xfrm>
          <a:prstGeom prst="straightConnector1">
            <a:avLst/>
          </a:prstGeom>
          <a:solidFill>
            <a:schemeClr val="accent1"/>
          </a:solidFill>
          <a:ln w="127000" cap="flat" cmpd="sng" algn="ctr">
            <a:solidFill>
              <a:srgbClr val="FF0000"/>
            </a:solidFill>
            <a:prstDash val="solid"/>
            <a:round/>
            <a:headEnd type="none" w="sm" len="sm"/>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7729591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accel="50000" decel="50000" fill="hold" grpId="0" nodeType="withEffect">
                                  <p:stCondLst>
                                    <p:cond delay="3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picture containing indoor&#10;&#10;Description automatically generated">
            <a:extLst>
              <a:ext uri="{FF2B5EF4-FFF2-40B4-BE49-F238E27FC236}">
                <a16:creationId xmlns:a16="http://schemas.microsoft.com/office/drawing/2014/main" id="{284F5A01-DD73-FA47-1560-EED04AB81CE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737394" y="3150394"/>
            <a:ext cx="7086602" cy="3986214"/>
          </a:xfrm>
          <a:prstGeom prst="rect">
            <a:avLst/>
          </a:prstGeom>
        </p:spPr>
      </p:pic>
      <p:pic>
        <p:nvPicPr>
          <p:cNvPr id="8" name="Picture 7">
            <a:extLst>
              <a:ext uri="{FF2B5EF4-FFF2-40B4-BE49-F238E27FC236}">
                <a16:creationId xmlns:a16="http://schemas.microsoft.com/office/drawing/2014/main" id="{FBB4F17D-5A53-477C-E9FE-221D1F49665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6577805" y="3290093"/>
            <a:ext cx="7086601" cy="3986213"/>
          </a:xfrm>
          <a:prstGeom prst="rect">
            <a:avLst/>
          </a:prstGeom>
        </p:spPr>
      </p:pic>
      <p:pic>
        <p:nvPicPr>
          <p:cNvPr id="3076" name="Picture 4" descr="Main product image for Neutrik NLFASTON 100 pcs. Faston Non-insulated Quic 092-2438">
            <a:extLst>
              <a:ext uri="{FF2B5EF4-FFF2-40B4-BE49-F238E27FC236}">
                <a16:creationId xmlns:a16="http://schemas.microsoft.com/office/drawing/2014/main" id="{781DA355-8F1B-E0C7-E1AE-EDA9DF4AE4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28357" y="4940300"/>
            <a:ext cx="3695700" cy="3695700"/>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449684E5-2EFF-B682-10D1-0C210D1620AD}"/>
              </a:ext>
            </a:extLst>
          </p:cNvPr>
          <p:cNvSpPr txBox="1"/>
          <p:nvPr/>
        </p:nvSpPr>
        <p:spPr>
          <a:xfrm>
            <a:off x="3708400" y="190498"/>
            <a:ext cx="7315200" cy="830997"/>
          </a:xfrm>
          <a:prstGeom prst="rect">
            <a:avLst/>
          </a:prstGeom>
          <a:noFill/>
        </p:spPr>
        <p:txBody>
          <a:bodyPr wrap="square" rtlCol="0">
            <a:spAutoFit/>
          </a:bodyPr>
          <a:lstStyle/>
          <a:p>
            <a:r>
              <a:rPr lang="en-US" sz="4800" b="1" dirty="0"/>
              <a:t>Reduce Fan Speed</a:t>
            </a:r>
          </a:p>
        </p:txBody>
      </p:sp>
      <p:cxnSp>
        <p:nvCxnSpPr>
          <p:cNvPr id="11" name="Straight Arrow Connector 10">
            <a:extLst>
              <a:ext uri="{FF2B5EF4-FFF2-40B4-BE49-F238E27FC236}">
                <a16:creationId xmlns:a16="http://schemas.microsoft.com/office/drawing/2014/main" id="{2676FFE6-AC8C-C57E-D7A4-81D72ED3A55B}"/>
              </a:ext>
            </a:extLst>
          </p:cNvPr>
          <p:cNvCxnSpPr>
            <a:cxnSpLocks/>
          </p:cNvCxnSpPr>
          <p:nvPr/>
        </p:nvCxnSpPr>
        <p:spPr>
          <a:xfrm>
            <a:off x="7137400" y="2919198"/>
            <a:ext cx="2133600" cy="73840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EFFEFBED-D1F0-1F90-A095-BCF99C81B740}"/>
              </a:ext>
            </a:extLst>
          </p:cNvPr>
          <p:cNvCxnSpPr>
            <a:cxnSpLocks/>
          </p:cNvCxnSpPr>
          <p:nvPr/>
        </p:nvCxnSpPr>
        <p:spPr>
          <a:xfrm>
            <a:off x="7137400" y="2919198"/>
            <a:ext cx="3124200" cy="50980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3600F190-C9EB-991A-32A3-F6C34B9D78EB}"/>
              </a:ext>
            </a:extLst>
          </p:cNvPr>
          <p:cNvSpPr txBox="1"/>
          <p:nvPr/>
        </p:nvSpPr>
        <p:spPr>
          <a:xfrm>
            <a:off x="5944394" y="2606786"/>
            <a:ext cx="1319212" cy="523220"/>
          </a:xfrm>
          <a:prstGeom prst="rect">
            <a:avLst/>
          </a:prstGeom>
          <a:noFill/>
        </p:spPr>
        <p:txBody>
          <a:bodyPr wrap="square" rtlCol="0">
            <a:spAutoFit/>
          </a:bodyPr>
          <a:lstStyle/>
          <a:p>
            <a:r>
              <a:rPr lang="en-US" sz="2800" dirty="0"/>
              <a:t>Swap</a:t>
            </a:r>
          </a:p>
        </p:txBody>
      </p:sp>
      <p:cxnSp>
        <p:nvCxnSpPr>
          <p:cNvPr id="19" name="Straight Arrow Connector 18">
            <a:extLst>
              <a:ext uri="{FF2B5EF4-FFF2-40B4-BE49-F238E27FC236}">
                <a16:creationId xmlns:a16="http://schemas.microsoft.com/office/drawing/2014/main" id="{938B320C-6E7F-D0A7-BD2F-5A85038750C6}"/>
              </a:ext>
            </a:extLst>
          </p:cNvPr>
          <p:cNvCxnSpPr>
            <a:cxnSpLocks/>
          </p:cNvCxnSpPr>
          <p:nvPr/>
        </p:nvCxnSpPr>
        <p:spPr>
          <a:xfrm>
            <a:off x="5789613" y="4281747"/>
            <a:ext cx="181767" cy="255756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5E6FB824-6778-60C4-AEF7-C707F3AF9170}"/>
              </a:ext>
            </a:extLst>
          </p:cNvPr>
          <p:cNvSpPr txBox="1"/>
          <p:nvPr/>
        </p:nvSpPr>
        <p:spPr>
          <a:xfrm>
            <a:off x="4951018" y="3825986"/>
            <a:ext cx="2030015" cy="523220"/>
          </a:xfrm>
          <a:prstGeom prst="rect">
            <a:avLst/>
          </a:prstGeom>
          <a:noFill/>
        </p:spPr>
        <p:txBody>
          <a:bodyPr wrap="square" rtlCol="0">
            <a:spAutoFit/>
          </a:bodyPr>
          <a:lstStyle/>
          <a:p>
            <a:r>
              <a:rPr lang="en-US" sz="2800" dirty="0"/>
              <a:t>Locking Tab</a:t>
            </a:r>
          </a:p>
        </p:txBody>
      </p:sp>
    </p:spTree>
    <p:extLst>
      <p:ext uri="{BB962C8B-B14F-4D97-AF65-F5344CB8AC3E}">
        <p14:creationId xmlns:p14="http://schemas.microsoft.com/office/powerpoint/2010/main" val="1941256419"/>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0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0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標準デザイン">
  <a:themeElements>
    <a:clrScheme name="標準デザイン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800" b="0" i="0" u="none" strike="noStrike" cap="none" normalizeH="0" baseline="0" smtClean="0">
            <a:ln>
              <a:noFill/>
            </a:ln>
            <a:solidFill>
              <a:schemeClr val="tx1"/>
            </a:solidFill>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800" b="0" i="0" u="none" strike="noStrike" cap="none" normalizeH="0" baseline="0" smtClean="0">
            <a:ln>
              <a:noFill/>
            </a:ln>
            <a:solidFill>
              <a:schemeClr val="tx1"/>
            </a:solidFill>
            <a:effectLst/>
            <a:latin typeface="Times New Roman" pitchFamily="18"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標準デザイン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1967</TotalTime>
  <Words>24950</Words>
  <Application>Microsoft Office PowerPoint</Application>
  <PresentationFormat>Custom</PresentationFormat>
  <Paragraphs>8630</Paragraphs>
  <Slides>164</Slides>
  <Notes>112</Notes>
  <HiddenSlides>27</HiddenSlides>
  <MMClips>0</MMClips>
  <ScaleCrop>false</ScaleCrop>
  <HeadingPairs>
    <vt:vector size="8" baseType="variant">
      <vt:variant>
        <vt:lpstr>Fonts Used</vt:lpstr>
      </vt:variant>
      <vt:variant>
        <vt:i4>15</vt:i4>
      </vt:variant>
      <vt:variant>
        <vt:lpstr>Theme</vt:lpstr>
      </vt:variant>
      <vt:variant>
        <vt:i4>4</vt:i4>
      </vt:variant>
      <vt:variant>
        <vt:lpstr>Embedded OLE Servers</vt:lpstr>
      </vt:variant>
      <vt:variant>
        <vt:i4>1</vt:i4>
      </vt:variant>
      <vt:variant>
        <vt:lpstr>Slide Titles</vt:lpstr>
      </vt:variant>
      <vt:variant>
        <vt:i4>164</vt:i4>
      </vt:variant>
    </vt:vector>
  </HeadingPairs>
  <TitlesOfParts>
    <vt:vector size="184" baseType="lpstr">
      <vt:lpstr>Malgun Gothic</vt:lpstr>
      <vt:lpstr>Microsoft YaHei</vt:lpstr>
      <vt:lpstr>ＭＳ Ｐゴシック</vt:lpstr>
      <vt:lpstr>ＭＳ Ｐゴシック</vt:lpstr>
      <vt:lpstr>Arial</vt:lpstr>
      <vt:lpstr>Calibri</vt:lpstr>
      <vt:lpstr>Calibri Light</vt:lpstr>
      <vt:lpstr>Cambria</vt:lpstr>
      <vt:lpstr>Lucida Sans Unicode</vt:lpstr>
      <vt:lpstr>Open Sans</vt:lpstr>
      <vt:lpstr>Source Sans Pro</vt:lpstr>
      <vt:lpstr>Tahoma</vt:lpstr>
      <vt:lpstr>Times New Roman</vt:lpstr>
      <vt:lpstr>Verdana</vt:lpstr>
      <vt:lpstr>Wingdings</vt:lpstr>
      <vt:lpstr>Office Theme</vt:lpstr>
      <vt:lpstr>1_Office Theme</vt:lpstr>
      <vt:lpstr>2_Office Theme</vt:lpstr>
      <vt:lpstr>1_標準デザイン</vt:lpstr>
      <vt:lpstr>Worksheet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PiPiLu</dc:creator>
  <cp:lastModifiedBy>Christopher  Morley</cp:lastModifiedBy>
  <cp:revision>3</cp:revision>
  <dcterms:created xsi:type="dcterms:W3CDTF">2021-03-16T12:01:02Z</dcterms:created>
  <dcterms:modified xsi:type="dcterms:W3CDTF">2025-03-20T20:53:16Z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2019-12-04T00:00:00Z</vt:filetime>
  </property>
  <property fmtid="{D5CDD505-2E9C-101B-9397-08002B2CF9AE}" pid="3" name="Creator">
    <vt:lpwstr>Acrobat PDFMaker 19 for Word</vt:lpwstr>
  </property>
  <property fmtid="{D5CDD505-2E9C-101B-9397-08002B2CF9AE}" pid="4" name="LastSaved">
    <vt:filetime>2021-03-16T00:00:00Z</vt:filetime>
  </property>
</Properties>
</file>